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8" r:id="rId16"/>
    <p:sldId id="270" r:id="rId17"/>
    <p:sldId id="271" r:id="rId18"/>
    <p:sldId id="272" r:id="rId19"/>
    <p:sldId id="273" r:id="rId20"/>
    <p:sldId id="274" r:id="rId21"/>
    <p:sldId id="275" r:id="rId22"/>
    <p:sldId id="276" r:id="rId23"/>
    <p:sldId id="277" r:id="rId24"/>
    <p:sldId id="279" r:id="rId25"/>
    <p:sldId id="280" r:id="rId26"/>
    <p:sldId id="281" r:id="rId2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Açık Stil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Açık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33322A-4095-4AE4-8F8E-9A7F1481A3D9}" type="datetimeFigureOut">
              <a:rPr lang="tr-TR" smtClean="0"/>
              <a:t>13.03.2021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563517-EF05-4ABC-9738-3A9CB1B37834}" type="slidenum">
              <a:rPr lang="tr-TR" smtClean="0"/>
              <a:t>‹#›</a:t>
            </a:fld>
            <a:endParaRPr lang="tr-TR"/>
          </a:p>
        </p:txBody>
      </p:sp>
    </p:spTree>
    <p:extLst>
      <p:ext uri="{BB962C8B-B14F-4D97-AF65-F5344CB8AC3E}">
        <p14:creationId xmlns:p14="http://schemas.microsoft.com/office/powerpoint/2010/main" val="3711634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3563517-EF05-4ABC-9738-3A9CB1B37834}" type="slidenum">
              <a:rPr lang="tr-TR" smtClean="0"/>
              <a:t>3</a:t>
            </a:fld>
            <a:endParaRPr lang="tr-TR"/>
          </a:p>
        </p:txBody>
      </p:sp>
    </p:spTree>
    <p:extLst>
      <p:ext uri="{BB962C8B-B14F-4D97-AF65-F5344CB8AC3E}">
        <p14:creationId xmlns:p14="http://schemas.microsoft.com/office/powerpoint/2010/main" val="514085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13.03.2021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13.03.2021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13.03.2021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13.03.2021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13.03.2021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13.03.2021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13.03.2021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13.03.2021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13.03.2021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13.03.2021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13.03.2021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13.03.2021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1.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1.png"/><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5" Type="http://schemas.openxmlformats.org/officeDocument/2006/relationships/image" Target="../media/image1.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5" Type="http://schemas.openxmlformats.org/officeDocument/2006/relationships/image" Target="../media/image1.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1.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5" Type="http://schemas.openxmlformats.org/officeDocument/2006/relationships/image" Target="../media/image1.png"/><Relationship Id="rId4" Type="http://schemas.openxmlformats.org/officeDocument/2006/relationships/hyperlink" Target="https://www.tse.org.t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60649"/>
            <a:ext cx="7772400" cy="1008111"/>
          </a:xfrm>
        </p:spPr>
        <p:txBody>
          <a:bodyPr>
            <a:normAutofit fontScale="90000"/>
          </a:bodyPr>
          <a:lstStyle/>
          <a:p>
            <a:r>
              <a:rPr lang="tr-TR" sz="2400" dirty="0">
                <a:solidFill>
                  <a:srgbClr val="FF0000"/>
                </a:solidFill>
              </a:rPr>
              <a:t>3.HAFTA</a:t>
            </a:r>
            <a:br>
              <a:rPr lang="tr-TR" sz="2400" dirty="0">
                <a:solidFill>
                  <a:srgbClr val="FF0000"/>
                </a:solidFill>
              </a:rPr>
            </a:br>
            <a:r>
              <a:rPr lang="tr-TR" sz="2400" dirty="0">
                <a:solidFill>
                  <a:srgbClr val="FF0000"/>
                </a:solidFill>
              </a:rPr>
              <a:t>Türk </a:t>
            </a:r>
            <a:r>
              <a:rPr lang="tr-TR" sz="2400" dirty="0" err="1">
                <a:solidFill>
                  <a:srgbClr val="FF0000"/>
                </a:solidFill>
              </a:rPr>
              <a:t>Standardları</a:t>
            </a:r>
            <a:r>
              <a:rPr lang="tr-TR" sz="2400" dirty="0">
                <a:solidFill>
                  <a:srgbClr val="FF0000"/>
                </a:solidFill>
              </a:rPr>
              <a:t> Enstitüsü (TSE) ve görevleri, Belgelendirme Çalışmaları, Bölgesel ve Uluslararası Standardizasyon Kuruluşları</a:t>
            </a:r>
          </a:p>
        </p:txBody>
      </p:sp>
      <p:sp>
        <p:nvSpPr>
          <p:cNvPr id="3" name="Alt Başlık 2"/>
          <p:cNvSpPr>
            <a:spLocks noGrp="1"/>
          </p:cNvSpPr>
          <p:nvPr>
            <p:ph type="subTitle" idx="1"/>
          </p:nvPr>
        </p:nvSpPr>
        <p:spPr>
          <a:xfrm>
            <a:off x="323528" y="1340768"/>
            <a:ext cx="8568952" cy="5112568"/>
          </a:xfrm>
        </p:spPr>
        <p:txBody>
          <a:bodyPr>
            <a:normAutofit fontScale="77500" lnSpcReduction="20000"/>
          </a:bodyPr>
          <a:lstStyle/>
          <a:p>
            <a:r>
              <a:rPr lang="tr-TR" u="sng" dirty="0" smtClean="0">
                <a:solidFill>
                  <a:srgbClr val="C00000"/>
                </a:solidFill>
              </a:rPr>
              <a:t>TSE-Türk Standartları Kurumu</a:t>
            </a:r>
          </a:p>
          <a:p>
            <a:pPr algn="l"/>
            <a:r>
              <a:rPr lang="tr-TR" dirty="0" smtClean="0">
                <a:solidFill>
                  <a:schemeClr val="tx1"/>
                </a:solidFill>
              </a:rPr>
              <a:t>	Türk </a:t>
            </a:r>
            <a:r>
              <a:rPr lang="tr-TR" dirty="0" err="1">
                <a:solidFill>
                  <a:schemeClr val="tx1"/>
                </a:solidFill>
              </a:rPr>
              <a:t>Standardları</a:t>
            </a:r>
            <a:r>
              <a:rPr lang="tr-TR" dirty="0">
                <a:solidFill>
                  <a:schemeClr val="tx1"/>
                </a:solidFill>
              </a:rPr>
              <a:t> Enstitüsü;  her türlü madde ve </a:t>
            </a:r>
            <a:r>
              <a:rPr lang="tr-TR" dirty="0" err="1">
                <a:solidFill>
                  <a:schemeClr val="tx1"/>
                </a:solidFill>
              </a:rPr>
              <a:t>mamüller</a:t>
            </a:r>
            <a:r>
              <a:rPr lang="tr-TR" dirty="0">
                <a:solidFill>
                  <a:schemeClr val="tx1"/>
                </a:solidFill>
              </a:rPr>
              <a:t> ile usul ve hizmet </a:t>
            </a:r>
            <a:r>
              <a:rPr lang="tr-TR" dirty="0" err="1">
                <a:solidFill>
                  <a:schemeClr val="tx1"/>
                </a:solidFill>
              </a:rPr>
              <a:t>standardlarını</a:t>
            </a:r>
            <a:r>
              <a:rPr lang="tr-TR" dirty="0">
                <a:solidFill>
                  <a:schemeClr val="tx1"/>
                </a:solidFill>
              </a:rPr>
              <a:t> yapmak amacıyla 18.11.1960 tarih ve 132 sayılı kanunla kurulmuştur</a:t>
            </a:r>
            <a:r>
              <a:rPr lang="tr-TR" dirty="0" smtClean="0">
                <a:solidFill>
                  <a:schemeClr val="tx1"/>
                </a:solidFill>
              </a:rPr>
              <a:t>.(TSE’nin kuruluşu 16 Ekim 1954’tür, 1960 yılında yasal statüye kavuşmuştur.) </a:t>
            </a:r>
            <a:r>
              <a:rPr lang="tr-TR" dirty="0">
                <a:solidFill>
                  <a:schemeClr val="tx1"/>
                </a:solidFill>
              </a:rPr>
              <a:t>Enstitünün ilgili olduğu bakanlık Sanayi ve Teknoloji Bakanlığıdır. Enstitü, tüzel kişiliği haiz, özel hukuk hükümlerine göre yönetilen bir kamu kurumu olup, kısa adı ve markası TSE'dir. Bu marka çeşitli şekillerde gösterilir. Türk </a:t>
            </a:r>
            <a:r>
              <a:rPr lang="tr-TR" dirty="0" err="1">
                <a:solidFill>
                  <a:schemeClr val="tx1"/>
                </a:solidFill>
              </a:rPr>
              <a:t>Standardları</a:t>
            </a:r>
            <a:r>
              <a:rPr lang="tr-TR" dirty="0">
                <a:solidFill>
                  <a:schemeClr val="tx1"/>
                </a:solidFill>
              </a:rPr>
              <a:t> Enstitüsü'nün izni olmadan bu marka hiçbir şekil ve şart altında kullanılamaz. Yalnız Türk </a:t>
            </a:r>
            <a:r>
              <a:rPr lang="tr-TR" dirty="0" err="1">
                <a:solidFill>
                  <a:schemeClr val="tx1"/>
                </a:solidFill>
              </a:rPr>
              <a:t>Standardları</a:t>
            </a:r>
            <a:r>
              <a:rPr lang="tr-TR" dirty="0">
                <a:solidFill>
                  <a:schemeClr val="tx1"/>
                </a:solidFill>
              </a:rPr>
              <a:t> </a:t>
            </a:r>
            <a:r>
              <a:rPr lang="tr-TR" dirty="0">
                <a:solidFill>
                  <a:srgbClr val="C00000"/>
                </a:solidFill>
              </a:rPr>
              <a:t>Enstitüsü tarafından kabul edilen </a:t>
            </a:r>
            <a:r>
              <a:rPr lang="tr-TR" dirty="0" err="1">
                <a:solidFill>
                  <a:srgbClr val="C00000"/>
                </a:solidFill>
              </a:rPr>
              <a:t>standardlar</a:t>
            </a:r>
            <a:r>
              <a:rPr lang="tr-TR" dirty="0">
                <a:solidFill>
                  <a:srgbClr val="C00000"/>
                </a:solidFill>
              </a:rPr>
              <a:t> </a:t>
            </a:r>
            <a:r>
              <a:rPr lang="tr-TR" dirty="0" smtClean="0">
                <a:solidFill>
                  <a:srgbClr val="C00000"/>
                </a:solidFill>
              </a:rPr>
              <a:t>«Türk Standardı» </a:t>
            </a:r>
            <a:r>
              <a:rPr lang="tr-TR" dirty="0">
                <a:solidFill>
                  <a:srgbClr val="C00000"/>
                </a:solidFill>
              </a:rPr>
              <a:t>adını alır. </a:t>
            </a:r>
            <a:r>
              <a:rPr lang="tr-TR" dirty="0">
                <a:solidFill>
                  <a:schemeClr val="tx1"/>
                </a:solidFill>
              </a:rPr>
              <a:t>Bu </a:t>
            </a:r>
            <a:r>
              <a:rPr lang="tr-TR" dirty="0" err="1">
                <a:solidFill>
                  <a:schemeClr val="tx1"/>
                </a:solidFill>
              </a:rPr>
              <a:t>standardlar</a:t>
            </a:r>
            <a:r>
              <a:rPr lang="tr-TR" dirty="0">
                <a:solidFill>
                  <a:schemeClr val="tx1"/>
                </a:solidFill>
              </a:rPr>
              <a:t> ihtiyari olup, standardın ilgili olduğu bakanlığın onayı ile mecburi kılınabilir. Bir standardın mecburi kılınabilmesi için Türk Standardı olması şarttır. Mecburi kılınan </a:t>
            </a:r>
            <a:r>
              <a:rPr lang="tr-TR" dirty="0" err="1">
                <a:solidFill>
                  <a:schemeClr val="tx1"/>
                </a:solidFill>
              </a:rPr>
              <a:t>standardlar</a:t>
            </a:r>
            <a:r>
              <a:rPr lang="tr-TR" dirty="0">
                <a:solidFill>
                  <a:schemeClr val="tx1"/>
                </a:solidFill>
              </a:rPr>
              <a:t> Resmi </a:t>
            </a:r>
            <a:r>
              <a:rPr lang="tr-TR" dirty="0" err="1">
                <a:solidFill>
                  <a:schemeClr val="tx1"/>
                </a:solidFill>
              </a:rPr>
              <a:t>Gazete'de</a:t>
            </a:r>
            <a:r>
              <a:rPr lang="tr-TR" dirty="0">
                <a:solidFill>
                  <a:schemeClr val="tx1"/>
                </a:solidFill>
              </a:rPr>
              <a:t> yayımlanır.</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067254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8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332656"/>
            <a:ext cx="8568952" cy="6264696"/>
          </a:xfrm>
        </p:spPr>
        <p:txBody>
          <a:bodyPr>
            <a:normAutofit fontScale="55000" lnSpcReduction="20000"/>
          </a:bodyPr>
          <a:lstStyle/>
          <a:p>
            <a:pPr marL="0" indent="0">
              <a:buNone/>
            </a:pPr>
            <a:r>
              <a:rPr lang="tr-TR" u="sng" dirty="0" smtClean="0">
                <a:solidFill>
                  <a:srgbClr val="C00000"/>
                </a:solidFill>
              </a:rPr>
              <a:t>Türk </a:t>
            </a:r>
            <a:r>
              <a:rPr lang="tr-TR" u="sng" dirty="0" err="1" smtClean="0">
                <a:solidFill>
                  <a:srgbClr val="C00000"/>
                </a:solidFill>
              </a:rPr>
              <a:t>Standardları</a:t>
            </a:r>
            <a:r>
              <a:rPr lang="tr-TR" u="sng" dirty="0" smtClean="0">
                <a:solidFill>
                  <a:srgbClr val="C00000"/>
                </a:solidFill>
              </a:rPr>
              <a:t> Enstitüsü’nün Görevleri;</a:t>
            </a:r>
          </a:p>
          <a:p>
            <a:pPr marL="0" indent="0">
              <a:buNone/>
            </a:pPr>
            <a:r>
              <a:rPr lang="tr-TR" dirty="0" smtClean="0"/>
              <a:t>*Her </a:t>
            </a:r>
            <a:r>
              <a:rPr lang="tr-TR" dirty="0"/>
              <a:t>türlü standardı hazırlamak ve hazırlatmak.</a:t>
            </a:r>
          </a:p>
          <a:p>
            <a:pPr marL="0" indent="0">
              <a:buNone/>
            </a:pPr>
            <a:r>
              <a:rPr lang="tr-TR" dirty="0" smtClean="0"/>
              <a:t>* </a:t>
            </a:r>
            <a:r>
              <a:rPr lang="tr-TR" dirty="0"/>
              <a:t>Enstitü bünyesinde veya hariçte hazırlanan </a:t>
            </a:r>
            <a:r>
              <a:rPr lang="tr-TR" dirty="0" err="1"/>
              <a:t>standardları</a:t>
            </a:r>
            <a:r>
              <a:rPr lang="tr-TR" dirty="0"/>
              <a:t> tetkik etmek ve uygun bulduğu takdirde Türk </a:t>
            </a:r>
            <a:r>
              <a:rPr lang="tr-TR" dirty="0" err="1"/>
              <a:t>Standardları</a:t>
            </a:r>
            <a:r>
              <a:rPr lang="tr-TR" dirty="0"/>
              <a:t> olarak kabul etmek.  </a:t>
            </a:r>
          </a:p>
          <a:p>
            <a:pPr marL="0" indent="0">
              <a:buNone/>
            </a:pPr>
            <a:r>
              <a:rPr lang="tr-TR" dirty="0" smtClean="0"/>
              <a:t>* </a:t>
            </a:r>
            <a:r>
              <a:rPr lang="tr-TR" dirty="0"/>
              <a:t>Kabul edilen </a:t>
            </a:r>
            <a:r>
              <a:rPr lang="tr-TR" dirty="0" err="1"/>
              <a:t>standardları</a:t>
            </a:r>
            <a:r>
              <a:rPr lang="tr-TR" dirty="0"/>
              <a:t> yayımlamak ve ihtiyari olarak uygulanmalarını teşvik etmek, mecburi olarak yürürlüğe konmalarında fayda görülenleri ilgili bakanlığın onayına sunmak.</a:t>
            </a:r>
          </a:p>
          <a:p>
            <a:pPr marL="0" indent="0">
              <a:buNone/>
            </a:pPr>
            <a:r>
              <a:rPr lang="tr-TR" dirty="0" smtClean="0"/>
              <a:t>* </a:t>
            </a:r>
            <a:r>
              <a:rPr lang="tr-TR" dirty="0"/>
              <a:t>Kamu sektörü ve özel sektörün talebi üzerine </a:t>
            </a:r>
            <a:r>
              <a:rPr lang="tr-TR" dirty="0" err="1"/>
              <a:t>standardları</a:t>
            </a:r>
            <a:r>
              <a:rPr lang="tr-TR" dirty="0"/>
              <a:t> veya projelerini hazırlamak ve görüş bildirmek.</a:t>
            </a:r>
          </a:p>
          <a:p>
            <a:pPr marL="0" indent="0">
              <a:buNone/>
            </a:pPr>
            <a:r>
              <a:rPr lang="tr-TR" dirty="0" smtClean="0"/>
              <a:t>*</a:t>
            </a:r>
            <a:r>
              <a:rPr lang="tr-TR" dirty="0" err="1" smtClean="0"/>
              <a:t>Standardlar</a:t>
            </a:r>
            <a:r>
              <a:rPr lang="tr-TR" dirty="0" smtClean="0"/>
              <a:t> </a:t>
            </a:r>
            <a:r>
              <a:rPr lang="tr-TR" dirty="0"/>
              <a:t>konusunda her türlü bilimsel teknik incelemelerle araştırmalarda bulunmak, yabancı ülkelerdeki benzer çalışmaları takip etmek, uluslararası ve yabancı </a:t>
            </a:r>
            <a:r>
              <a:rPr lang="tr-TR" dirty="0" err="1"/>
              <a:t>standard</a:t>
            </a:r>
            <a:r>
              <a:rPr lang="tr-TR" dirty="0"/>
              <a:t> kurumları ile ilişkiler kurmak ve bunlarla işbirliği yapmak.</a:t>
            </a:r>
          </a:p>
          <a:p>
            <a:pPr marL="0" indent="0">
              <a:buNone/>
            </a:pPr>
            <a:r>
              <a:rPr lang="tr-TR" dirty="0" smtClean="0"/>
              <a:t>*Üniversiteler </a:t>
            </a:r>
            <a:r>
              <a:rPr lang="tr-TR" dirty="0"/>
              <a:t>ve diğer bilimsel ve teknik kurum ve kuruluşlarla işbirliği sağlamak, standardizasyon konularında yayım yapmak, ulusal ve uluslararası </a:t>
            </a:r>
            <a:r>
              <a:rPr lang="tr-TR" dirty="0" err="1"/>
              <a:t>standardlardan</a:t>
            </a:r>
            <a:r>
              <a:rPr lang="tr-TR" dirty="0"/>
              <a:t> arşivler oluşturmak ve ilgililerin faydalanmalarına sunmak.</a:t>
            </a:r>
          </a:p>
          <a:p>
            <a:pPr marL="0" indent="0">
              <a:buNone/>
            </a:pPr>
            <a:r>
              <a:rPr lang="tr-TR" dirty="0" smtClean="0"/>
              <a:t>* </a:t>
            </a:r>
            <a:r>
              <a:rPr lang="tr-TR" dirty="0" err="1"/>
              <a:t>Standardlarla</a:t>
            </a:r>
            <a:r>
              <a:rPr lang="tr-TR" dirty="0"/>
              <a:t> ilgili araştırma yapmak ve ihtiyari </a:t>
            </a:r>
            <a:r>
              <a:rPr lang="tr-TR" dirty="0" err="1"/>
              <a:t>standardların</a:t>
            </a:r>
            <a:r>
              <a:rPr lang="tr-TR" dirty="0"/>
              <a:t> uygulanmasını kontrol etmek için laboratuvarlar kurmak, kamu sektörü veya özel sektörün isteyeceği teknik çalışmaları yapmak ve rapor vermek.</a:t>
            </a:r>
          </a:p>
          <a:p>
            <a:pPr marL="0" indent="0">
              <a:buNone/>
            </a:pPr>
            <a:r>
              <a:rPr lang="tr-TR" dirty="0" smtClean="0"/>
              <a:t>* </a:t>
            </a:r>
            <a:r>
              <a:rPr lang="tr-TR" dirty="0"/>
              <a:t>Yurtta </a:t>
            </a:r>
            <a:r>
              <a:rPr lang="tr-TR" dirty="0" err="1"/>
              <a:t>standard</a:t>
            </a:r>
            <a:r>
              <a:rPr lang="tr-TR" dirty="0"/>
              <a:t> işlerini yerleştirmek ve geliştirmek için elemanlar yetiştirmek ve bu amaçla kurslar açmak ve seminerler düzenlemek.</a:t>
            </a:r>
          </a:p>
          <a:p>
            <a:pPr marL="0" indent="0">
              <a:buNone/>
            </a:pPr>
            <a:r>
              <a:rPr lang="tr-TR" dirty="0" smtClean="0"/>
              <a:t>* </a:t>
            </a:r>
            <a:r>
              <a:rPr lang="tr-TR" dirty="0" err="1"/>
              <a:t>Standardlara</a:t>
            </a:r>
            <a:r>
              <a:rPr lang="tr-TR" dirty="0"/>
              <a:t> uygun ve kaliteli üretimi teşvik edecek çalışmalar yapmak ve bunlarla ilgili belgeleri düzenlemek.</a:t>
            </a:r>
          </a:p>
          <a:p>
            <a:pPr marL="0" indent="0">
              <a:buNone/>
            </a:pPr>
            <a:r>
              <a:rPr lang="tr-TR" dirty="0" smtClean="0"/>
              <a:t>* </a:t>
            </a:r>
            <a:r>
              <a:rPr lang="tr-TR" dirty="0"/>
              <a:t>Metroloji ve kalibrasyon ile ilgili araştırma ve geliştirme çalışmaları yapmak ve gerekli laboratuvarları kurmak.</a:t>
            </a:r>
          </a:p>
          <a:p>
            <a:pPr marL="0" indent="0">
              <a:buNone/>
            </a:pPr>
            <a:r>
              <a:rPr lang="tr-TR" dirty="0" smtClean="0"/>
              <a:t>* </a:t>
            </a:r>
            <a:r>
              <a:rPr lang="tr-TR" dirty="0"/>
              <a:t>Türk </a:t>
            </a:r>
            <a:r>
              <a:rPr lang="tr-TR" dirty="0" err="1"/>
              <a:t>Standardları</a:t>
            </a:r>
            <a:r>
              <a:rPr lang="tr-TR" dirty="0"/>
              <a:t> Enstitüsü'nün bu görevlerinin öncelik esasına göre tanzimi Genel Kurul'ca kararlaştırılır ve ilgililere duyurulur</a:t>
            </a:r>
            <a:r>
              <a:rPr lang="tr-TR" u="sng" dirty="0"/>
              <a:t>.</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286212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6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0648"/>
            <a:ext cx="8640960" cy="6336704"/>
          </a:xfrm>
        </p:spPr>
        <p:txBody>
          <a:bodyPr>
            <a:normAutofit/>
          </a:bodyPr>
          <a:lstStyle/>
          <a:p>
            <a:pPr marL="0" indent="0">
              <a:buNone/>
            </a:pPr>
            <a:r>
              <a:rPr lang="tr-TR" sz="2400" dirty="0" smtClean="0"/>
              <a:t>*TSE; ISO, IEC, CEN ve </a:t>
            </a:r>
            <a:r>
              <a:rPr lang="tr-TR" sz="2400" dirty="0" err="1" smtClean="0"/>
              <a:t>CENELEC’in</a:t>
            </a:r>
            <a:r>
              <a:rPr lang="tr-TR" sz="2400" dirty="0" smtClean="0"/>
              <a:t> üyesidir.</a:t>
            </a:r>
          </a:p>
          <a:p>
            <a:pPr marL="0" indent="0">
              <a:buNone/>
            </a:pPr>
            <a:r>
              <a:rPr lang="tr-TR" sz="2400" dirty="0" smtClean="0"/>
              <a:t>*TSE, laboratuvar çalışmaları ile özellikle KOBİ’leri destekler. TSE’nin ilgili Web sayfasından laboratuvarları görülebilir.</a:t>
            </a:r>
          </a:p>
          <a:p>
            <a:pPr marL="0" indent="0">
              <a:buNone/>
            </a:pPr>
            <a:endParaRPr lang="tr-TR" sz="2400" dirty="0"/>
          </a:p>
          <a:p>
            <a:pPr marL="0" indent="0">
              <a:buNone/>
            </a:pPr>
            <a:r>
              <a:rPr lang="tr-TR" sz="2400" u="sng" dirty="0" smtClean="0">
                <a:solidFill>
                  <a:srgbClr val="C00000"/>
                </a:solidFill>
              </a:rPr>
              <a:t>Belgelendirme Çalışmaları</a:t>
            </a:r>
          </a:p>
          <a:p>
            <a:pPr marL="0" indent="0">
              <a:buNone/>
            </a:pPr>
            <a:r>
              <a:rPr lang="tr-TR" sz="2400" dirty="0" smtClean="0">
                <a:solidFill>
                  <a:srgbClr val="C00000"/>
                </a:solidFill>
              </a:rPr>
              <a:t>Belgelendirme: </a:t>
            </a:r>
            <a:r>
              <a:rPr lang="tr-TR" sz="2400" dirty="0" smtClean="0"/>
              <a:t>Bir mal, süreç veya hizmetin belirlenmiş bir standart veya ayrı bir dokümana uygunluğunun tarafsız bir kuruluş tarafından onaylanması işlemine denir.</a:t>
            </a:r>
          </a:p>
          <a:p>
            <a:pPr marL="0" indent="0">
              <a:buNone/>
            </a:pPr>
            <a:r>
              <a:rPr lang="tr-TR" sz="2400" dirty="0" smtClean="0">
                <a:solidFill>
                  <a:srgbClr val="C00000"/>
                </a:solidFill>
              </a:rPr>
              <a:t>Belgelendirme (</a:t>
            </a:r>
            <a:r>
              <a:rPr lang="tr-TR" sz="2400" dirty="0" err="1" smtClean="0">
                <a:solidFill>
                  <a:srgbClr val="C00000"/>
                </a:solidFill>
              </a:rPr>
              <a:t>Certification</a:t>
            </a:r>
            <a:r>
              <a:rPr lang="tr-TR" sz="2400" dirty="0" smtClean="0">
                <a:solidFill>
                  <a:srgbClr val="C00000"/>
                </a:solidFill>
              </a:rPr>
              <a:t>): </a:t>
            </a:r>
            <a:r>
              <a:rPr lang="tr-TR" sz="2400" dirty="0" smtClean="0"/>
              <a:t>Bir ürün, hizmet, personel , laboratuvar veya sistemin belirli bir standart veya teknik düzenlemeye uygun olduğunun yazılı olarak belirlenmesi işlemidir.</a:t>
            </a:r>
          </a:p>
          <a:p>
            <a:pPr marL="0" indent="0">
              <a:buNone/>
            </a:pPr>
            <a:r>
              <a:rPr lang="tr-TR" sz="2400" dirty="0" smtClean="0">
                <a:solidFill>
                  <a:srgbClr val="C00000"/>
                </a:solidFill>
              </a:rPr>
              <a:t>Akreditasyon: </a:t>
            </a:r>
            <a:r>
              <a:rPr lang="tr-TR" sz="2400" dirty="0" smtClean="0"/>
              <a:t>Akreditasyon, laboratuvarların , belgelendirme ve muayene kuruluşlarının üçüncü bir tarafça belirlenen teknik kriterlere göre çalıştığının bağımsız ve tarafsız bir kuruluş tarafından onaylanması ve düzenli aralıklarla denetlenmesidir.</a:t>
            </a:r>
            <a:endParaRPr lang="tr-TR" sz="2400"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55775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9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548680"/>
            <a:ext cx="8640960" cy="5577483"/>
          </a:xfrm>
        </p:spPr>
        <p:txBody>
          <a:bodyPr/>
          <a:lstStyle/>
          <a:p>
            <a:pPr marL="0" indent="0" algn="ctr">
              <a:buNone/>
            </a:pPr>
            <a:r>
              <a:rPr lang="tr-TR" dirty="0" smtClean="0">
                <a:solidFill>
                  <a:srgbClr val="C00000"/>
                </a:solidFill>
              </a:rPr>
              <a:t>Akreditasyon Hiyerarşisi</a:t>
            </a:r>
          </a:p>
          <a:p>
            <a:pPr marL="0" indent="0" algn="ctr">
              <a:buNone/>
            </a:pPr>
            <a:endParaRPr lang="tr-TR" dirty="0">
              <a:solidFill>
                <a:srgbClr val="C00000"/>
              </a:solidFill>
            </a:endParaRPr>
          </a:p>
          <a:p>
            <a:pPr marL="0" indent="0" algn="ctr">
              <a:buNone/>
            </a:pPr>
            <a:endParaRPr lang="tr-TR" dirty="0" smtClean="0">
              <a:solidFill>
                <a:srgbClr val="C00000"/>
              </a:solidFill>
            </a:endParaRPr>
          </a:p>
          <a:p>
            <a:pPr marL="0" indent="0" algn="ctr">
              <a:buNone/>
            </a:pPr>
            <a:endParaRPr lang="tr-TR" dirty="0">
              <a:solidFill>
                <a:srgbClr val="C00000"/>
              </a:solidFill>
            </a:endParaRPr>
          </a:p>
          <a:p>
            <a:pPr marL="0" indent="0" algn="ctr">
              <a:buNone/>
            </a:pPr>
            <a:endParaRPr lang="tr-TR" dirty="0" smtClean="0">
              <a:solidFill>
                <a:srgbClr val="C00000"/>
              </a:solidFill>
            </a:endParaRPr>
          </a:p>
          <a:p>
            <a:pPr marL="0" indent="0" algn="ctr">
              <a:buNone/>
            </a:pPr>
            <a:endParaRPr lang="tr-TR" dirty="0">
              <a:solidFill>
                <a:srgbClr val="C00000"/>
              </a:solidFill>
            </a:endParaRPr>
          </a:p>
          <a:p>
            <a:pPr marL="0" indent="0" algn="ctr">
              <a:buNone/>
            </a:pPr>
            <a:endParaRPr lang="tr-TR" dirty="0" smtClean="0">
              <a:solidFill>
                <a:srgbClr val="C00000"/>
              </a:solidFill>
            </a:endParaRPr>
          </a:p>
          <a:p>
            <a:pPr marL="0" indent="0">
              <a:buNone/>
            </a:pPr>
            <a:endParaRPr lang="tr-TR" sz="2000" dirty="0" smtClean="0"/>
          </a:p>
          <a:p>
            <a:pPr marL="0" indent="0">
              <a:buNone/>
            </a:pPr>
            <a:r>
              <a:rPr lang="tr-TR" sz="2000" dirty="0" smtClean="0"/>
              <a:t>SİNCERT</a:t>
            </a:r>
            <a:r>
              <a:rPr lang="tr-TR" sz="2000" dirty="0"/>
              <a:t>: İtalyan Akreditasyon Kurumu </a:t>
            </a:r>
            <a:endParaRPr lang="tr-TR" sz="2000" dirty="0" smtClean="0"/>
          </a:p>
          <a:p>
            <a:pPr marL="0" indent="0">
              <a:buNone/>
            </a:pPr>
            <a:r>
              <a:rPr lang="tr-TR" sz="2000" dirty="0"/>
              <a:t>RVA: Hollanda Akreditasyon Kurumu </a:t>
            </a:r>
            <a:endParaRPr lang="tr-TR" sz="2000" dirty="0" smtClean="0"/>
          </a:p>
          <a:p>
            <a:pPr marL="0" indent="0" algn="ctr">
              <a:buNone/>
            </a:pPr>
            <a:endParaRPr lang="tr-TR" dirty="0">
              <a:solidFill>
                <a:srgbClr val="C00000"/>
              </a:solidFill>
            </a:endParaRPr>
          </a:p>
        </p:txBody>
      </p:sp>
      <p:graphicFrame>
        <p:nvGraphicFramePr>
          <p:cNvPr id="4" name="Tablo 3"/>
          <p:cNvGraphicFramePr>
            <a:graphicFrameLocks noGrp="1"/>
          </p:cNvGraphicFramePr>
          <p:nvPr>
            <p:extLst>
              <p:ext uri="{D42A27DB-BD31-4B8C-83A1-F6EECF244321}">
                <p14:modId xmlns:p14="http://schemas.microsoft.com/office/powerpoint/2010/main" val="418263204"/>
              </p:ext>
            </p:extLst>
          </p:nvPr>
        </p:nvGraphicFramePr>
        <p:xfrm>
          <a:off x="395536" y="1196752"/>
          <a:ext cx="8424936" cy="3704264"/>
        </p:xfrm>
        <a:graphic>
          <a:graphicData uri="http://schemas.openxmlformats.org/drawingml/2006/table">
            <a:tbl>
              <a:tblPr firstRow="1" bandRow="1">
                <a:tableStyleId>{5940675A-B579-460E-94D1-54222C63F5DA}</a:tableStyleId>
              </a:tblPr>
              <a:tblGrid>
                <a:gridCol w="2808312"/>
                <a:gridCol w="2808312"/>
                <a:gridCol w="2808312"/>
              </a:tblGrid>
              <a:tr h="491726">
                <a:tc gridSpan="3">
                  <a:txBody>
                    <a:bodyPr/>
                    <a:lstStyle/>
                    <a:p>
                      <a:pPr algn="ctr"/>
                      <a:r>
                        <a:rPr lang="tr-TR" dirty="0" smtClean="0"/>
                        <a:t>Akreditasyon</a:t>
                      </a:r>
                      <a:r>
                        <a:rPr lang="tr-TR" baseline="0" dirty="0" smtClean="0"/>
                        <a:t> Kurumları</a:t>
                      </a:r>
                      <a:endParaRPr lang="tr-TR" dirty="0"/>
                    </a:p>
                  </a:txBody>
                  <a:tcPr/>
                </a:tc>
                <a:tc hMerge="1">
                  <a:txBody>
                    <a:bodyPr/>
                    <a:lstStyle/>
                    <a:p>
                      <a:endParaRPr lang="tr-TR" dirty="0"/>
                    </a:p>
                  </a:txBody>
                  <a:tcPr/>
                </a:tc>
                <a:tc hMerge="1">
                  <a:txBody>
                    <a:bodyPr/>
                    <a:lstStyle/>
                    <a:p>
                      <a:endParaRPr lang="tr-TR" dirty="0"/>
                    </a:p>
                  </a:txBody>
                  <a:tcPr/>
                </a:tc>
              </a:tr>
              <a:tr h="821973">
                <a:tc>
                  <a:txBody>
                    <a:bodyPr/>
                    <a:lstStyle/>
                    <a:p>
                      <a:pPr algn="ctr"/>
                      <a:r>
                        <a:rPr lang="tr-TR" sz="1600" dirty="0" smtClean="0"/>
                        <a:t>TÜRKAK</a:t>
                      </a:r>
                      <a:r>
                        <a:rPr lang="tr-TR" sz="1600" baseline="0" dirty="0" smtClean="0"/>
                        <a:t> </a:t>
                      </a:r>
                    </a:p>
                    <a:p>
                      <a:pPr algn="ctr"/>
                      <a:r>
                        <a:rPr lang="tr-TR" sz="1600" dirty="0" smtClean="0"/>
                        <a:t>Türk Akreditasyon Kurumu</a:t>
                      </a:r>
                      <a:endParaRPr lang="tr-TR" sz="1600" dirty="0"/>
                    </a:p>
                  </a:txBody>
                  <a:tcPr/>
                </a:tc>
                <a:tc>
                  <a:txBody>
                    <a:bodyPr/>
                    <a:lstStyle/>
                    <a:p>
                      <a:pPr algn="ctr"/>
                      <a:r>
                        <a:rPr lang="tr-TR" sz="1600" dirty="0" smtClean="0"/>
                        <a:t>UKAS</a:t>
                      </a:r>
                    </a:p>
                    <a:p>
                      <a:pPr algn="ctr"/>
                      <a:r>
                        <a:rPr lang="tr-TR" sz="1600" dirty="0" smtClean="0"/>
                        <a:t>Birleşik</a:t>
                      </a:r>
                      <a:r>
                        <a:rPr lang="tr-TR" sz="1600" baseline="0" dirty="0" smtClean="0"/>
                        <a:t> Krallık (İngiltere) Akreditasyon Kurumu</a:t>
                      </a:r>
                      <a:endParaRPr lang="tr-TR" sz="1600" dirty="0"/>
                    </a:p>
                  </a:txBody>
                  <a:tcPr/>
                </a:tc>
                <a:tc>
                  <a:txBody>
                    <a:bodyPr/>
                    <a:lstStyle/>
                    <a:p>
                      <a:pPr algn="ctr"/>
                      <a:r>
                        <a:rPr lang="tr-TR" sz="1600" dirty="0" smtClean="0"/>
                        <a:t>DAR</a:t>
                      </a:r>
                    </a:p>
                    <a:p>
                      <a:pPr algn="ctr"/>
                      <a:r>
                        <a:rPr lang="tr-TR" sz="1600" dirty="0" smtClean="0"/>
                        <a:t>Alman Akreditasyon Kurumu </a:t>
                      </a:r>
                      <a:endParaRPr lang="tr-TR" sz="1600" dirty="0"/>
                    </a:p>
                  </a:txBody>
                  <a:tcPr/>
                </a:tc>
              </a:tr>
              <a:tr h="491726">
                <a:tc gridSpan="3">
                  <a:txBody>
                    <a:bodyPr/>
                    <a:lstStyle/>
                    <a:p>
                      <a:pPr algn="ctr"/>
                      <a:r>
                        <a:rPr lang="tr-TR" dirty="0" smtClean="0"/>
                        <a:t>Akredite Edilmiş Kurumlar</a:t>
                      </a:r>
                      <a:endParaRPr lang="tr-TR" dirty="0"/>
                    </a:p>
                  </a:txBody>
                  <a:tcPr/>
                </a:tc>
                <a:tc hMerge="1">
                  <a:txBody>
                    <a:bodyPr/>
                    <a:lstStyle/>
                    <a:p>
                      <a:endParaRPr lang="tr-TR" dirty="0"/>
                    </a:p>
                  </a:txBody>
                  <a:tcPr/>
                </a:tc>
                <a:tc hMerge="1">
                  <a:txBody>
                    <a:bodyPr/>
                    <a:lstStyle/>
                    <a:p>
                      <a:endParaRPr lang="tr-TR" dirty="0"/>
                    </a:p>
                  </a:txBody>
                  <a:tcPr/>
                </a:tc>
              </a:tr>
              <a:tr h="491726">
                <a:tc>
                  <a:txBody>
                    <a:bodyPr/>
                    <a:lstStyle/>
                    <a:p>
                      <a:pPr algn="ctr"/>
                      <a:r>
                        <a:rPr lang="tr-TR" dirty="0" smtClean="0"/>
                        <a:t>TSE</a:t>
                      </a:r>
                    </a:p>
                    <a:p>
                      <a:pPr algn="ctr"/>
                      <a:r>
                        <a:rPr lang="tr-TR" dirty="0" smtClean="0"/>
                        <a:t>Türk Standartları Enstitüsü</a:t>
                      </a:r>
                      <a:endParaRPr lang="tr-TR" dirty="0"/>
                    </a:p>
                  </a:txBody>
                  <a:tcPr/>
                </a:tc>
                <a:tc>
                  <a:txBody>
                    <a:bodyPr/>
                    <a:lstStyle/>
                    <a:p>
                      <a:pPr algn="ctr"/>
                      <a:r>
                        <a:rPr lang="tr-TR" dirty="0" smtClean="0"/>
                        <a:t>SGS</a:t>
                      </a:r>
                    </a:p>
                    <a:p>
                      <a:pPr algn="ctr"/>
                      <a:r>
                        <a:rPr lang="tr-TR" dirty="0" smtClean="0"/>
                        <a:t>İsviçre Merkezli Fransız İzleme Örgütü</a:t>
                      </a:r>
                      <a:endParaRPr lang="tr-TR" dirty="0"/>
                    </a:p>
                  </a:txBody>
                  <a:tcPr/>
                </a:tc>
                <a:tc>
                  <a:txBody>
                    <a:bodyPr/>
                    <a:lstStyle/>
                    <a:p>
                      <a:pPr algn="ctr"/>
                      <a:r>
                        <a:rPr lang="tr-TR" dirty="0" smtClean="0"/>
                        <a:t>DQS</a:t>
                      </a:r>
                    </a:p>
                    <a:p>
                      <a:pPr algn="ctr"/>
                      <a:r>
                        <a:rPr lang="tr-TR" dirty="0" smtClean="0"/>
                        <a:t>Alman Denetim Şirketi</a:t>
                      </a:r>
                      <a:endParaRPr lang="tr-TR" dirty="0"/>
                    </a:p>
                  </a:txBody>
                  <a:tcPr/>
                </a:tc>
              </a:tr>
              <a:tr h="491726">
                <a:tc gridSpan="3">
                  <a:txBody>
                    <a:bodyPr/>
                    <a:lstStyle/>
                    <a:p>
                      <a:pPr algn="ctr"/>
                      <a:r>
                        <a:rPr lang="tr-TR" dirty="0" smtClean="0"/>
                        <a:t>Belgelendirilmiş Kurumlar</a:t>
                      </a:r>
                      <a:endParaRPr lang="tr-TR" dirty="0"/>
                    </a:p>
                  </a:txBody>
                  <a:tcPr/>
                </a:tc>
                <a:tc hMerge="1">
                  <a:txBody>
                    <a:bodyPr/>
                    <a:lstStyle/>
                    <a:p>
                      <a:endParaRPr lang="tr-TR" dirty="0"/>
                    </a:p>
                  </a:txBody>
                  <a:tcPr/>
                </a:tc>
                <a:tc hMerge="1">
                  <a:txBody>
                    <a:bodyPr/>
                    <a:lstStyle/>
                    <a:p>
                      <a:endParaRPr lang="tr-TR" dirty="0"/>
                    </a:p>
                  </a:txBody>
                  <a:tcPr/>
                </a:tc>
              </a:tr>
              <a:tr h="491726">
                <a:tc gridSpan="3">
                  <a:txBody>
                    <a:bodyPr/>
                    <a:lstStyle/>
                    <a:p>
                      <a:pPr algn="ctr"/>
                      <a:r>
                        <a:rPr lang="tr-TR" dirty="0" smtClean="0"/>
                        <a:t>ISO-9001 ve/veya ISO 14001 belgesi almış kurum ve kuruluşlar.</a:t>
                      </a:r>
                      <a:endParaRPr lang="tr-TR" dirty="0"/>
                    </a:p>
                  </a:txBody>
                  <a:tcPr/>
                </a:tc>
                <a:tc hMerge="1">
                  <a:txBody>
                    <a:bodyPr/>
                    <a:lstStyle/>
                    <a:p>
                      <a:endParaRPr lang="tr-TR" dirty="0"/>
                    </a:p>
                  </a:txBody>
                  <a:tcPr/>
                </a:tc>
                <a:tc hMerge="1">
                  <a:txBody>
                    <a:bodyPr/>
                    <a:lstStyle/>
                    <a:p>
                      <a:endParaRPr lang="tr-TR"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843516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2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normAutofit fontScale="85000" lnSpcReduction="20000"/>
          </a:bodyPr>
          <a:lstStyle/>
          <a:p>
            <a:pPr marL="0" indent="0">
              <a:buNone/>
            </a:pPr>
            <a:r>
              <a:rPr lang="tr-TR" u="sng" dirty="0" smtClean="0">
                <a:solidFill>
                  <a:srgbClr val="C00000"/>
                </a:solidFill>
              </a:rPr>
              <a:t>Türkiye’de Belgelendirme Çalışmaları</a:t>
            </a:r>
          </a:p>
          <a:p>
            <a:pPr marL="0" indent="0">
              <a:buNone/>
            </a:pPr>
            <a:r>
              <a:rPr lang="tr-TR" dirty="0" smtClean="0"/>
              <a:t>1-Ürün ve hizmet yeri belgelendirme</a:t>
            </a:r>
          </a:p>
          <a:p>
            <a:pPr marL="0" indent="0">
              <a:buNone/>
            </a:pPr>
            <a:r>
              <a:rPr lang="tr-TR" dirty="0" smtClean="0"/>
              <a:t>-Ürün yerlerinin belgelendirilmesi</a:t>
            </a:r>
          </a:p>
          <a:p>
            <a:pPr marL="0" indent="0">
              <a:buNone/>
            </a:pPr>
            <a:r>
              <a:rPr lang="tr-TR" dirty="0" smtClean="0"/>
              <a:t>-Ürünlerin belgelendirilmesi</a:t>
            </a:r>
          </a:p>
          <a:p>
            <a:pPr marL="0" indent="0">
              <a:buNone/>
            </a:pPr>
            <a:r>
              <a:rPr lang="tr-TR" dirty="0" smtClean="0"/>
              <a:t>-Hizmet yerlerinin belgelendirilmesi</a:t>
            </a:r>
          </a:p>
          <a:p>
            <a:pPr marL="0" indent="0">
              <a:buNone/>
            </a:pPr>
            <a:r>
              <a:rPr lang="tr-TR" dirty="0" smtClean="0"/>
              <a:t>-Laboratuvarların belgelendirilmesi</a:t>
            </a:r>
          </a:p>
          <a:p>
            <a:pPr marL="0" indent="0">
              <a:buNone/>
            </a:pPr>
            <a:r>
              <a:rPr lang="tr-TR" dirty="0" smtClean="0"/>
              <a:t>-Karayolları ile tehlikeli atık taşıyan araçların belgelendirilmesi</a:t>
            </a:r>
            <a:endParaRPr lang="tr-TR" dirty="0"/>
          </a:p>
          <a:p>
            <a:pPr marL="0" indent="0">
              <a:buNone/>
            </a:pPr>
            <a:r>
              <a:rPr lang="tr-TR" dirty="0" smtClean="0"/>
              <a:t>2-Personel belgelendirme</a:t>
            </a:r>
          </a:p>
          <a:p>
            <a:pPr marL="0" indent="0">
              <a:buNone/>
            </a:pPr>
            <a:r>
              <a:rPr lang="tr-TR" dirty="0" smtClean="0"/>
              <a:t>3-Marka belgelendirme</a:t>
            </a:r>
          </a:p>
          <a:p>
            <a:pPr marL="0" indent="0">
              <a:buNone/>
            </a:pPr>
            <a:r>
              <a:rPr lang="tr-TR" dirty="0" smtClean="0"/>
              <a:t>4-İthal malları belgelendirme</a:t>
            </a:r>
          </a:p>
          <a:p>
            <a:pPr marL="0" indent="0">
              <a:buNone/>
            </a:pPr>
            <a:r>
              <a:rPr lang="tr-TR" dirty="0" smtClean="0"/>
              <a:t>5-İthal malı uygunluk belgesi</a:t>
            </a:r>
          </a:p>
          <a:p>
            <a:pPr marL="0" indent="0">
              <a:buNone/>
            </a:pPr>
            <a:r>
              <a:rPr lang="tr-TR" dirty="0" smtClean="0"/>
              <a:t>6-Sistem belgelendirilmesi</a:t>
            </a:r>
          </a:p>
          <a:p>
            <a:pPr marL="0" indent="0">
              <a:buNone/>
            </a:pPr>
            <a:r>
              <a:rPr lang="tr-TR" dirty="0" smtClean="0"/>
              <a:t>7-Helal Belgelendirme</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940152" y="4797152"/>
            <a:ext cx="609600" cy="609600"/>
          </a:xfrm>
          <a:prstGeom prst="rect">
            <a:avLst/>
          </a:prstGeom>
        </p:spPr>
      </p:pic>
    </p:spTree>
    <p:extLst>
      <p:ext uri="{BB962C8B-B14F-4D97-AF65-F5344CB8AC3E}">
        <p14:creationId xmlns:p14="http://schemas.microsoft.com/office/powerpoint/2010/main" val="11566341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85000" lnSpcReduction="20000"/>
          </a:bodyPr>
          <a:lstStyle/>
          <a:p>
            <a:pPr marL="0" indent="0" algn="ctr">
              <a:buNone/>
            </a:pPr>
            <a:r>
              <a:rPr lang="tr-TR" u="sng" dirty="0" smtClean="0">
                <a:solidFill>
                  <a:srgbClr val="C00000"/>
                </a:solidFill>
              </a:rPr>
              <a:t>Ürün Belgelendirme</a:t>
            </a:r>
          </a:p>
          <a:p>
            <a:pPr marL="0" indent="0">
              <a:buNone/>
            </a:pPr>
            <a:r>
              <a:rPr lang="tr-TR" sz="2300" b="1" u="sng" dirty="0"/>
              <a:t>TSE </a:t>
            </a:r>
            <a:r>
              <a:rPr lang="tr-TR" sz="2300" b="1" u="sng" dirty="0" smtClean="0"/>
              <a:t>Markası</a:t>
            </a:r>
          </a:p>
          <a:p>
            <a:pPr marL="0" indent="0">
              <a:buNone/>
            </a:pPr>
            <a:endParaRPr lang="tr-TR" sz="2000" b="1" u="sng" dirty="0" smtClean="0"/>
          </a:p>
          <a:p>
            <a:pPr marL="0" indent="0">
              <a:buNone/>
            </a:pPr>
            <a:endParaRPr lang="tr-TR" dirty="0" smtClean="0"/>
          </a:p>
          <a:p>
            <a:pPr marL="0" indent="0">
              <a:buNone/>
            </a:pPr>
            <a:endParaRPr lang="tr-TR" dirty="0"/>
          </a:p>
          <a:p>
            <a:pPr marL="0" indent="0">
              <a:buNone/>
            </a:pPr>
            <a:r>
              <a:rPr lang="tr-TR" sz="2100" dirty="0"/>
              <a:t>Türk </a:t>
            </a:r>
            <a:r>
              <a:rPr lang="tr-TR" sz="2100" dirty="0" err="1"/>
              <a:t>Standardlarına</a:t>
            </a:r>
            <a:r>
              <a:rPr lang="tr-TR" sz="2100" dirty="0"/>
              <a:t> Uygunluk Belgesi; Türk Standardı bulunan konularda, firmaların söz konusu ürünlerinin ilgili Türk </a:t>
            </a:r>
            <a:r>
              <a:rPr lang="tr-TR" sz="2100" dirty="0" err="1"/>
              <a:t>Standardlarına</a:t>
            </a:r>
            <a:r>
              <a:rPr lang="tr-TR" sz="2100" dirty="0"/>
              <a:t> uygunluğunu belirten ve akdedilen sözleşme ile TSE Markası kullanma hakkı veren, firma adına düzenlenen ve üzerlerinde TSE markası kullanılacak malların ticari markası, cinsi, sınıfı, tipi ve türünü belirten, geçerlilik süresi bir yıl  olan belgedir.</a:t>
            </a:r>
            <a:endParaRPr lang="tr-TR" sz="2100" dirty="0" smtClean="0"/>
          </a:p>
          <a:p>
            <a:pPr marL="0" indent="0">
              <a:buNone/>
            </a:pPr>
            <a:endParaRPr lang="tr-TR" sz="2000" b="1" u="sng" dirty="0" smtClean="0"/>
          </a:p>
          <a:p>
            <a:pPr marL="0" indent="0">
              <a:buNone/>
            </a:pPr>
            <a:r>
              <a:rPr lang="tr-TR" sz="2300" b="1" u="sng" dirty="0" smtClean="0"/>
              <a:t>TSEK </a:t>
            </a:r>
            <a:r>
              <a:rPr lang="tr-TR" sz="2300" b="1" u="sng" dirty="0"/>
              <a:t>Markası</a:t>
            </a:r>
          </a:p>
          <a:p>
            <a:pPr marL="0" indent="0">
              <a:buNone/>
            </a:pPr>
            <a:endParaRPr lang="tr-TR" dirty="0" smtClean="0"/>
          </a:p>
          <a:p>
            <a:pPr marL="0" indent="0">
              <a:buNone/>
            </a:pPr>
            <a:endParaRPr lang="tr-TR" dirty="0"/>
          </a:p>
          <a:p>
            <a:pPr marL="0" indent="0">
              <a:buNone/>
            </a:pPr>
            <a:r>
              <a:rPr lang="tr-TR" sz="2100" dirty="0" smtClean="0"/>
              <a:t>Kritere </a:t>
            </a:r>
            <a:r>
              <a:rPr lang="tr-TR" sz="2100" dirty="0"/>
              <a:t>Uygunluk Belgesi; Türk Standardı bulunmayan konularda, firmaların söz konusu ürünlerinin ülkemizin şartları ve ilgili uluslararası veya diğer ülkelerin </a:t>
            </a:r>
            <a:r>
              <a:rPr lang="tr-TR" sz="2100" dirty="0" err="1"/>
              <a:t>standardları</a:t>
            </a:r>
            <a:r>
              <a:rPr lang="tr-TR" sz="2100" dirty="0"/>
              <a:t> esas alınarak Türk </a:t>
            </a:r>
            <a:r>
              <a:rPr lang="tr-TR" sz="2100" dirty="0" err="1"/>
              <a:t>Standardları</a:t>
            </a:r>
            <a:r>
              <a:rPr lang="tr-TR" sz="2100" dirty="0"/>
              <a:t> Enstitüsü tarafından kabul edilen teknik özelliklere uygunluğunu belirten ve akdedilen sözleşme ile TSEK Markası kullanma hakkı veren, firma adına düzenlenen ve üzerlerinde TSEK Markası kullanılacak malların ticari markası, cinsi, sınıfı, tipi ve türünü belirten, geçerlilik süresi bir yıl olan belgedir.</a:t>
            </a:r>
            <a:endParaRPr lang="tr-TR" sz="2100" dirty="0" smtClean="0"/>
          </a:p>
          <a:p>
            <a:pPr marL="0" indent="0">
              <a:buNone/>
            </a:pPr>
            <a:endParaRPr lang="tr-T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493" y="1145450"/>
            <a:ext cx="2880320"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620" y="3861048"/>
            <a:ext cx="2880320"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901528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0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04664"/>
            <a:ext cx="8640960" cy="6120680"/>
          </a:xfrm>
        </p:spPr>
        <p:txBody>
          <a:bodyPr>
            <a:normAutofit fontScale="92500" lnSpcReduction="10000"/>
          </a:bodyPr>
          <a:lstStyle/>
          <a:p>
            <a:pPr marL="0" indent="0">
              <a:buNone/>
            </a:pPr>
            <a:r>
              <a:rPr lang="tr-TR" sz="2200" b="1" dirty="0"/>
              <a:t>TSE Yıldız/Çift Yıldız </a:t>
            </a:r>
            <a:r>
              <a:rPr lang="tr-TR" sz="2200" b="1" dirty="0" smtClean="0"/>
              <a:t>Belgelendirmesi</a:t>
            </a:r>
          </a:p>
          <a:p>
            <a:pPr marL="0" indent="0">
              <a:buNone/>
            </a:pPr>
            <a:endParaRPr lang="tr-TR" sz="1800" b="1" dirty="0"/>
          </a:p>
          <a:p>
            <a:pPr marL="0" indent="0">
              <a:buNone/>
            </a:pPr>
            <a:endParaRPr lang="tr-TR" sz="1800" b="1" dirty="0" smtClean="0"/>
          </a:p>
          <a:p>
            <a:pPr marL="0" indent="0">
              <a:buNone/>
            </a:pPr>
            <a:endParaRPr lang="tr-TR" sz="1800" dirty="0" smtClean="0"/>
          </a:p>
          <a:p>
            <a:pPr marL="0" indent="0">
              <a:buNone/>
            </a:pPr>
            <a:r>
              <a:rPr lang="tr-TR" sz="1800" dirty="0" smtClean="0"/>
              <a:t>TSE </a:t>
            </a:r>
            <a:r>
              <a:rPr lang="tr-TR" sz="1800" dirty="0"/>
              <a:t>YILDIZ/ÇİFT YILDIZ Belgesi, TSE Uygunluk Belgesine sahip kuruluşların ürünlerinin uygulanabilirliklerine göre </a:t>
            </a:r>
            <a:r>
              <a:rPr lang="tr-TR" sz="1800" dirty="0" smtClean="0"/>
              <a:t>Enstitü  tarafından </a:t>
            </a:r>
            <a:r>
              <a:rPr lang="tr-TR" sz="1800" dirty="0"/>
              <a:t>yayınlanan TSE YILDIZ/ÇİFT YILDIZ kriterlerini sağlayabilmesi halinde verilebilen belgedir</a:t>
            </a:r>
            <a:r>
              <a:rPr lang="tr-TR" sz="1800" dirty="0" smtClean="0"/>
              <a:t>.</a:t>
            </a:r>
          </a:p>
          <a:p>
            <a:pPr marL="0" indent="0">
              <a:buNone/>
            </a:pPr>
            <a:endParaRPr lang="tr-TR" sz="2200" b="1" dirty="0" smtClean="0"/>
          </a:p>
          <a:p>
            <a:pPr marL="0" indent="0">
              <a:buNone/>
            </a:pPr>
            <a:r>
              <a:rPr lang="tr-TR" sz="2200" b="1" dirty="0"/>
              <a:t>Elektromanyetik Uyumluluk </a:t>
            </a:r>
            <a:r>
              <a:rPr lang="tr-TR" sz="2200" b="1" dirty="0" smtClean="0"/>
              <a:t>Belgesi-EMU-TSE-EMC </a:t>
            </a:r>
            <a:r>
              <a:rPr lang="tr-TR" sz="2200" b="1" dirty="0"/>
              <a:t>Markası</a:t>
            </a:r>
            <a:endParaRPr lang="tr-TR" sz="2200" b="1" dirty="0" smtClean="0"/>
          </a:p>
          <a:p>
            <a:pPr marL="0" indent="0">
              <a:buNone/>
            </a:pPr>
            <a:r>
              <a:rPr lang="tr-TR" sz="1800" dirty="0" smtClean="0"/>
              <a:t>EMU-</a:t>
            </a:r>
            <a:r>
              <a:rPr lang="tr-TR" sz="1800" dirty="0" err="1" smtClean="0"/>
              <a:t>Electric</a:t>
            </a:r>
            <a:r>
              <a:rPr lang="tr-TR" sz="1800" dirty="0" smtClean="0"/>
              <a:t> </a:t>
            </a:r>
            <a:r>
              <a:rPr lang="tr-TR" sz="1800" dirty="0" err="1" smtClean="0"/>
              <a:t>Multiple</a:t>
            </a:r>
            <a:r>
              <a:rPr lang="tr-TR" sz="1800" dirty="0" smtClean="0"/>
              <a:t> </a:t>
            </a:r>
            <a:r>
              <a:rPr lang="tr-TR" sz="1800" dirty="0" err="1" smtClean="0"/>
              <a:t>Units</a:t>
            </a:r>
            <a:r>
              <a:rPr lang="tr-TR" sz="1800" dirty="0" smtClean="0"/>
              <a:t>-Çoklu Elektrik Birimleri</a:t>
            </a:r>
          </a:p>
          <a:p>
            <a:pPr marL="0" indent="0">
              <a:buNone/>
            </a:pPr>
            <a:r>
              <a:rPr lang="tr-TR" sz="1800" dirty="0" smtClean="0"/>
              <a:t>EMC-</a:t>
            </a:r>
            <a:r>
              <a:rPr lang="tr-TR" sz="1800" dirty="0" err="1" smtClean="0"/>
              <a:t>Electromagnetic</a:t>
            </a:r>
            <a:r>
              <a:rPr lang="tr-TR" sz="1800" dirty="0" smtClean="0"/>
              <a:t> Compatibility-Elektromanyetik Uyumluluk</a:t>
            </a:r>
          </a:p>
          <a:p>
            <a:pPr marL="0" indent="0">
              <a:buNone/>
            </a:pPr>
            <a:endParaRPr lang="tr-TR" sz="1800" dirty="0" smtClean="0"/>
          </a:p>
          <a:p>
            <a:pPr marL="0" indent="0">
              <a:buNone/>
            </a:pPr>
            <a:r>
              <a:rPr lang="tr-TR" sz="2200" b="1" dirty="0"/>
              <a:t>TSE-HAR </a:t>
            </a:r>
            <a:r>
              <a:rPr lang="tr-TR" sz="2200" b="1" dirty="0" smtClean="0"/>
              <a:t>Markası (HAR-</a:t>
            </a:r>
            <a:r>
              <a:rPr lang="tr-TR" sz="2200" b="1" dirty="0" err="1" smtClean="0"/>
              <a:t>Harmonization</a:t>
            </a:r>
            <a:r>
              <a:rPr lang="tr-TR" sz="2200" b="1" dirty="0" smtClean="0"/>
              <a:t>)</a:t>
            </a:r>
          </a:p>
          <a:p>
            <a:pPr marL="0" indent="0">
              <a:buNone/>
            </a:pPr>
            <a:endParaRPr lang="tr-TR" sz="1800" b="1" dirty="0"/>
          </a:p>
          <a:p>
            <a:pPr marL="0" indent="0">
              <a:buNone/>
            </a:pPr>
            <a:endParaRPr lang="tr-TR" sz="1800" b="1" dirty="0" smtClean="0"/>
          </a:p>
          <a:p>
            <a:pPr marL="0" indent="0">
              <a:buNone/>
            </a:pPr>
            <a:endParaRPr lang="tr-TR" sz="1800" b="1" dirty="0" smtClean="0"/>
          </a:p>
          <a:p>
            <a:pPr marL="0" indent="0">
              <a:buNone/>
            </a:pPr>
            <a:r>
              <a:rPr lang="tr-TR" sz="1800" dirty="0"/>
              <a:t>TSE-HAR Markası, belgelendirilmesi talep edilen bir ürünü temsil eden kablo veya kordon numunelerinin, HAR Anlaşması kapsamında alınmış CENELEC </a:t>
            </a:r>
            <a:r>
              <a:rPr lang="tr-TR" sz="1800" dirty="0" err="1"/>
              <a:t>Harmonize</a:t>
            </a:r>
            <a:r>
              <a:rPr lang="tr-TR" sz="1800" dirty="0"/>
              <a:t> Dokümanlarına ve bunlarla bire bir uyumlu Türk </a:t>
            </a:r>
            <a:r>
              <a:rPr lang="tr-TR" sz="1800" dirty="0" err="1"/>
              <a:t>Standardlarına</a:t>
            </a:r>
            <a:r>
              <a:rPr lang="tr-TR" sz="1800" dirty="0"/>
              <a:t> uygunluğunun doğrulandığını gösterir</a:t>
            </a:r>
            <a:r>
              <a:rPr lang="tr-TR" sz="1800" dirty="0" smtClean="0"/>
              <a:t>.</a:t>
            </a:r>
          </a:p>
          <a:p>
            <a:pPr marL="0" indent="0">
              <a:buNone/>
            </a:pPr>
            <a:r>
              <a:rPr lang="tr-TR" sz="1800" dirty="0"/>
              <a:t>HAR </a:t>
            </a:r>
            <a:r>
              <a:rPr lang="tr-TR" sz="1800" dirty="0" err="1"/>
              <a:t>Standardları</a:t>
            </a:r>
            <a:r>
              <a:rPr lang="tr-TR" sz="1800" dirty="0"/>
              <a:t> kapsamında olan Alçak Gerilim Kabloları ve Kordonları için HAR belgelendirmesi yapılabilir.</a:t>
            </a:r>
            <a:endParaRPr lang="tr-TR" sz="1800" dirty="0" smtClean="0"/>
          </a:p>
          <a:p>
            <a:pPr marL="0" indent="0">
              <a:buNone/>
            </a:pPr>
            <a:endParaRPr lang="tr-TR" sz="1800" b="1" dirty="0" smtClean="0"/>
          </a:p>
          <a:p>
            <a:pPr marL="0" indent="0">
              <a:buNone/>
            </a:pPr>
            <a:endParaRPr lang="tr-TR" sz="1800" b="1"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764704"/>
            <a:ext cx="2364110"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3" y="4226377"/>
            <a:ext cx="2861123"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241762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6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7500" lnSpcReduction="20000"/>
          </a:bodyPr>
          <a:lstStyle/>
          <a:p>
            <a:pPr marL="0" indent="0">
              <a:buNone/>
            </a:pPr>
            <a:r>
              <a:rPr lang="tr-TR" sz="1800" b="1" dirty="0" err="1"/>
              <a:t>Ex</a:t>
            </a:r>
            <a:r>
              <a:rPr lang="tr-TR" sz="1800" b="1" dirty="0"/>
              <a:t> </a:t>
            </a:r>
            <a:r>
              <a:rPr lang="tr-TR" sz="1800" b="1" dirty="0" smtClean="0"/>
              <a:t>Markası-(</a:t>
            </a:r>
            <a:r>
              <a:rPr lang="tr-TR" sz="1800" b="1" dirty="0" err="1" smtClean="0"/>
              <a:t>explosive</a:t>
            </a:r>
            <a:r>
              <a:rPr lang="tr-TR" sz="1800" b="1" dirty="0" smtClean="0"/>
              <a:t>=patlayıcı)</a:t>
            </a:r>
          </a:p>
          <a:p>
            <a:pPr marL="0" indent="0">
              <a:buNone/>
            </a:pPr>
            <a:endParaRPr lang="tr-TR" sz="1800" b="1" dirty="0"/>
          </a:p>
          <a:p>
            <a:pPr marL="0" indent="0">
              <a:buNone/>
            </a:pPr>
            <a:endParaRPr lang="tr-TR" sz="1800" b="1" dirty="0" smtClean="0"/>
          </a:p>
          <a:p>
            <a:pPr marL="0" indent="0">
              <a:buNone/>
            </a:pPr>
            <a:endParaRPr lang="tr-TR" sz="1800" b="1" dirty="0" smtClean="0"/>
          </a:p>
          <a:p>
            <a:pPr marL="0" indent="0">
              <a:buNone/>
            </a:pPr>
            <a:endParaRPr lang="tr-TR" sz="1800" b="1" dirty="0" smtClean="0"/>
          </a:p>
          <a:p>
            <a:pPr marL="0" indent="0">
              <a:buNone/>
            </a:pPr>
            <a:r>
              <a:rPr lang="el-GR" sz="1800" dirty="0"/>
              <a:t>ε</a:t>
            </a:r>
            <a:r>
              <a:rPr lang="tr-TR" sz="1800" dirty="0"/>
              <a:t>x Kalite Uygunluk Belgesi; Patlayıcı ortam ve/veya potansiyel patlayıcı ortamlarda kullanılan donanımlar, koruyucu sistemler ve bunların bileşenlerinin Türk </a:t>
            </a:r>
            <a:r>
              <a:rPr lang="tr-TR" sz="1800" dirty="0" err="1"/>
              <a:t>Standardları</a:t>
            </a:r>
            <a:r>
              <a:rPr lang="tr-TR" sz="1800" dirty="0"/>
              <a:t> ve uluslararası </a:t>
            </a:r>
            <a:r>
              <a:rPr lang="tr-TR" sz="1800" dirty="0" err="1"/>
              <a:t>standardlar</a:t>
            </a:r>
            <a:r>
              <a:rPr lang="tr-TR" sz="1800" dirty="0"/>
              <a:t> veya diğer ülkelerin </a:t>
            </a:r>
            <a:r>
              <a:rPr lang="tr-TR" sz="1800" dirty="0" err="1"/>
              <a:t>Standardları</a:t>
            </a:r>
            <a:r>
              <a:rPr lang="tr-TR" sz="1800" dirty="0"/>
              <a:t> dikkate alınarak Türk </a:t>
            </a:r>
            <a:r>
              <a:rPr lang="tr-TR" sz="1800" dirty="0" err="1"/>
              <a:t>Standardları</a:t>
            </a:r>
            <a:r>
              <a:rPr lang="tr-TR" sz="1800" dirty="0"/>
              <a:t> Enstitüsü tarafından kabul edilen teknik özelliklere uygunluğunu belirten ve akdedilen sözleşme ile TSE-</a:t>
            </a:r>
            <a:r>
              <a:rPr lang="el-GR" sz="1800" dirty="0"/>
              <a:t>ε</a:t>
            </a:r>
            <a:r>
              <a:rPr lang="tr-TR" sz="1800" dirty="0"/>
              <a:t>x markası kullanma hakkı veren, firma adına düzenlenen ve üzerlerinde TSE-</a:t>
            </a:r>
            <a:r>
              <a:rPr lang="el-GR" sz="1800" dirty="0"/>
              <a:t>ε</a:t>
            </a:r>
            <a:r>
              <a:rPr lang="tr-TR" sz="1800" dirty="0"/>
              <a:t>x markası kullanılacak malların ticari markası, cinsi, sınıfı, tipi ve türünü belirten, geçerlilik süresi bir yıl olan belgedir</a:t>
            </a:r>
            <a:r>
              <a:rPr lang="tr-TR" sz="1800" dirty="0" smtClean="0"/>
              <a:t>.</a:t>
            </a:r>
          </a:p>
          <a:p>
            <a:pPr marL="0" indent="0">
              <a:buNone/>
            </a:pPr>
            <a:endParaRPr lang="tr-TR" sz="1800" dirty="0"/>
          </a:p>
          <a:p>
            <a:pPr marL="0" indent="0" algn="ctr">
              <a:buNone/>
            </a:pPr>
            <a:r>
              <a:rPr lang="tr-TR" sz="2700" b="1" u="sng" dirty="0" smtClean="0">
                <a:solidFill>
                  <a:srgbClr val="C00000"/>
                </a:solidFill>
              </a:rPr>
              <a:t>Personel Belgelendirme</a:t>
            </a:r>
          </a:p>
          <a:p>
            <a:pPr marL="0" indent="0">
              <a:buNone/>
            </a:pPr>
            <a:r>
              <a:rPr lang="tr-TR" sz="2700" dirty="0"/>
              <a:t>Personel Belgelendirme faaliyetlerimizi Avrupa Kalite Teşkilatı (EOQ - </a:t>
            </a:r>
            <a:r>
              <a:rPr lang="tr-TR" sz="2700" dirty="0" err="1"/>
              <a:t>European</a:t>
            </a:r>
            <a:r>
              <a:rPr lang="tr-TR" sz="2700" dirty="0"/>
              <a:t> </a:t>
            </a:r>
            <a:r>
              <a:rPr lang="tr-TR" sz="2700" dirty="0" err="1"/>
              <a:t>Organization</a:t>
            </a:r>
            <a:r>
              <a:rPr lang="tr-TR" sz="2700" dirty="0"/>
              <a:t> </a:t>
            </a:r>
            <a:r>
              <a:rPr lang="tr-TR" sz="2700" dirty="0" err="1"/>
              <a:t>for</a:t>
            </a:r>
            <a:r>
              <a:rPr lang="tr-TR" sz="2700" dirty="0"/>
              <a:t> </a:t>
            </a:r>
            <a:r>
              <a:rPr lang="tr-TR" sz="2700" dirty="0" err="1"/>
              <a:t>Quality</a:t>
            </a:r>
            <a:r>
              <a:rPr lang="tr-TR" sz="2700" dirty="0"/>
              <a:t>) tarafından onaylı Ulusal Üye statüsü ve </a:t>
            </a:r>
            <a:r>
              <a:rPr lang="tr-TR" sz="2700" dirty="0" err="1"/>
              <a:t>TÜRKAK'tan</a:t>
            </a:r>
            <a:r>
              <a:rPr lang="tr-TR" sz="2700" dirty="0"/>
              <a:t> akredite olarak </a:t>
            </a:r>
            <a:r>
              <a:rPr lang="tr-TR" sz="2700" dirty="0" smtClean="0"/>
              <a:t>yürütülmektedir. </a:t>
            </a:r>
            <a:r>
              <a:rPr lang="tr-TR" sz="2700" dirty="0"/>
              <a:t>Avrupa Kalite Teşkilatı (EOQ) alanında vermekte </a:t>
            </a:r>
            <a:r>
              <a:rPr lang="tr-TR" sz="2700" dirty="0" err="1" smtClean="0"/>
              <a:t>olunulan</a:t>
            </a:r>
            <a:r>
              <a:rPr lang="tr-TR" sz="2700" dirty="0" smtClean="0"/>
              <a:t> </a:t>
            </a:r>
            <a:r>
              <a:rPr lang="tr-TR" sz="2700" dirty="0"/>
              <a:t>Tetkik Görevlisi, Yönetici ve Uzman Belgelendirmesi hizmetleri 54 ülkede tanınmaktadır. Tahribatsız Muayene Personeli, Kaynakçı, Kaynak Operatörü, Güvenlik Bilgi Formu Hazırlayıcısı, İyi Tarım Uygulamaları Kontrolörü vb. belgelendirme hizmetleri ise TÜRKAK Akreditasyonu kapsamında gerçekleştirilmektedir. Bununla birlikte, sektörün ihtiyaç duyabileceği inceleme ve muayene uzmanı, kontrolör, doğrulayıcılar vb. personel belgelendirme hizmetleri de ayrıca gerçekleştirilmektedir.</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702691"/>
            <a:ext cx="2952328" cy="648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893058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0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a:bodyPr>
          <a:lstStyle/>
          <a:p>
            <a:pPr marL="0" indent="0" algn="ctr">
              <a:buNone/>
            </a:pPr>
            <a:r>
              <a:rPr lang="tr-TR" b="1" u="sng" dirty="0">
                <a:solidFill>
                  <a:srgbClr val="C00000"/>
                </a:solidFill>
              </a:rPr>
              <a:t>Personel Belgelendirme</a:t>
            </a:r>
          </a:p>
          <a:p>
            <a:pPr marL="0" indent="0">
              <a:buNone/>
            </a:pPr>
            <a:r>
              <a:rPr lang="tr-TR" dirty="0" smtClean="0"/>
              <a:t>	</a:t>
            </a:r>
            <a:r>
              <a:rPr lang="tr-TR" dirty="0"/>
              <a:t>	</a:t>
            </a:r>
            <a:r>
              <a:rPr lang="tr-TR" dirty="0" smtClean="0"/>
              <a:t>Avrupa Kalite </a:t>
            </a:r>
            <a:r>
              <a:rPr lang="tr-TR" dirty="0" smtClean="0"/>
              <a:t>Teşkilatı, </a:t>
            </a:r>
            <a:r>
              <a:rPr lang="tr-TR" dirty="0" smtClean="0"/>
              <a:t>Personel Belgelendirme Sistemine göre Personel Belgelendirilmesi; TS EN 45013 «Personel Belgelendirmesi Yapan Kuruluşlar İçin Genel Kriterler» standardına göre oluşturulan Personel Belgelendirme Sistemi çerçevesinde yürütülmektedir.</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561757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7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47500" lnSpcReduction="20000"/>
          </a:bodyPr>
          <a:lstStyle/>
          <a:p>
            <a:pPr marL="0" indent="0">
              <a:buNone/>
            </a:pPr>
            <a:r>
              <a:rPr lang="tr-TR" sz="4200" u="sng" dirty="0"/>
              <a:t>Personel Belgelendirme </a:t>
            </a:r>
            <a:r>
              <a:rPr lang="tr-TR" sz="4200" u="sng" dirty="0" smtClean="0"/>
              <a:t>Kategorileri</a:t>
            </a:r>
          </a:p>
          <a:p>
            <a:pPr marL="0" indent="0">
              <a:buNone/>
            </a:pPr>
            <a:endParaRPr lang="tr-TR" dirty="0" smtClean="0"/>
          </a:p>
          <a:p>
            <a:pPr marL="0" indent="0">
              <a:buNone/>
            </a:pPr>
            <a:r>
              <a:rPr lang="tr-TR" sz="3300" dirty="0" smtClean="0"/>
              <a:t>*  </a:t>
            </a:r>
            <a:r>
              <a:rPr lang="tr-TR" sz="3300" dirty="0"/>
              <a:t>Kalite Tetkik Görevlisi                                                                          (TÜRKAK ve EOQ onaylı)    </a:t>
            </a:r>
          </a:p>
          <a:p>
            <a:pPr marL="0" indent="0">
              <a:buNone/>
            </a:pPr>
            <a:r>
              <a:rPr lang="tr-TR" sz="3300" dirty="0" smtClean="0"/>
              <a:t>*  </a:t>
            </a:r>
            <a:r>
              <a:rPr lang="tr-TR" sz="3300" dirty="0"/>
              <a:t>Kalite Yöneticisi                                                                                     (TÜRKAK ve EOQ onaylı)    </a:t>
            </a:r>
          </a:p>
          <a:p>
            <a:pPr marL="0" indent="0">
              <a:buNone/>
            </a:pPr>
            <a:r>
              <a:rPr lang="tr-TR" sz="3300" dirty="0" smtClean="0"/>
              <a:t>*  </a:t>
            </a:r>
            <a:r>
              <a:rPr lang="tr-TR" sz="3300" dirty="0"/>
              <a:t>Çevre Tetkik Görevlisi                                                                          (TÜRKAK ve EOQ onaylı)    </a:t>
            </a:r>
          </a:p>
          <a:p>
            <a:pPr marL="0" indent="0">
              <a:buNone/>
            </a:pPr>
            <a:r>
              <a:rPr lang="tr-TR" sz="3300" dirty="0" smtClean="0"/>
              <a:t>*  </a:t>
            </a:r>
            <a:r>
              <a:rPr lang="tr-TR" sz="3300" dirty="0"/>
              <a:t>Çevre Sistem Yöneticisi                                                                       (TÜRKAK ve EOQ onaylı)    </a:t>
            </a:r>
          </a:p>
          <a:p>
            <a:pPr marL="0" indent="0">
              <a:buNone/>
            </a:pPr>
            <a:r>
              <a:rPr lang="tr-TR" sz="3300" dirty="0" smtClean="0"/>
              <a:t>*  </a:t>
            </a:r>
            <a:r>
              <a:rPr lang="tr-TR" sz="3300" dirty="0"/>
              <a:t>İş Sağlığı ve Güvenliği Tetkik Görevlisi                                               (TÜRKAK ve EOQ onaylı</a:t>
            </a:r>
          </a:p>
          <a:p>
            <a:pPr marL="0" indent="0">
              <a:buNone/>
            </a:pPr>
            <a:r>
              <a:rPr lang="tr-TR" sz="3300" dirty="0" smtClean="0"/>
              <a:t>*  </a:t>
            </a:r>
            <a:r>
              <a:rPr lang="tr-TR" sz="3300" dirty="0"/>
              <a:t>İş Sağlığı ve Güvenliği Sistem Yöneticisi                                            (TÜRKAK ve EOQ onaylı)</a:t>
            </a:r>
          </a:p>
          <a:p>
            <a:pPr marL="0" indent="0">
              <a:buNone/>
            </a:pPr>
            <a:r>
              <a:rPr lang="tr-TR" sz="3300" dirty="0" smtClean="0"/>
              <a:t>*  </a:t>
            </a:r>
            <a:r>
              <a:rPr lang="tr-TR" sz="3300" dirty="0"/>
              <a:t>Bilgi Güvenliği Yönetim Sistemi Tetkik Görevlisi ve Yöneticisi           (EOQ onaylı)</a:t>
            </a:r>
          </a:p>
          <a:p>
            <a:pPr marL="0" indent="0">
              <a:buNone/>
            </a:pPr>
            <a:r>
              <a:rPr lang="tr-TR" sz="3300" dirty="0" smtClean="0"/>
              <a:t>*  </a:t>
            </a:r>
            <a:r>
              <a:rPr lang="tr-TR" sz="3300" dirty="0"/>
              <a:t>Enerji Yönetim Sistemi Tetkik/Baş Tetkik Görevlisi                             (EOQ onaylı)</a:t>
            </a:r>
          </a:p>
          <a:p>
            <a:pPr marL="0" indent="0">
              <a:buNone/>
            </a:pPr>
            <a:r>
              <a:rPr lang="tr-TR" sz="3300" dirty="0" smtClean="0"/>
              <a:t>*  </a:t>
            </a:r>
            <a:r>
              <a:rPr lang="tr-TR" sz="3300" dirty="0"/>
              <a:t>Gıda Güvenliği Tetkik Görevlisi                                                            (EOQ onaylı)</a:t>
            </a:r>
          </a:p>
          <a:p>
            <a:pPr marL="0" indent="0">
              <a:buNone/>
            </a:pPr>
            <a:r>
              <a:rPr lang="tr-TR" sz="3300" dirty="0" smtClean="0"/>
              <a:t>*  </a:t>
            </a:r>
            <a:r>
              <a:rPr lang="tr-TR" sz="3300" dirty="0"/>
              <a:t>Gıda Güvenliği Sistem Yöneticisi                                                          (EOQ onaylı)</a:t>
            </a:r>
          </a:p>
          <a:p>
            <a:pPr marL="0" indent="0">
              <a:buNone/>
            </a:pPr>
            <a:r>
              <a:rPr lang="tr-TR" sz="3300" dirty="0" smtClean="0"/>
              <a:t>*  </a:t>
            </a:r>
            <a:r>
              <a:rPr lang="tr-TR" sz="3300" dirty="0"/>
              <a:t>Risk Yönetimi                                                                                         (EOQ onaylı)</a:t>
            </a:r>
          </a:p>
          <a:p>
            <a:pPr marL="0" indent="0">
              <a:buNone/>
            </a:pPr>
            <a:r>
              <a:rPr lang="tr-TR" sz="3300" dirty="0" smtClean="0"/>
              <a:t>*  </a:t>
            </a:r>
            <a:r>
              <a:rPr lang="tr-TR" sz="3300" dirty="0"/>
              <a:t>Kaynakçı (TS EN ISO 9606-1) - Çelik Kaynakçısı                                 (TÜRKAK)</a:t>
            </a:r>
          </a:p>
          <a:p>
            <a:pPr marL="0" indent="0">
              <a:buNone/>
            </a:pPr>
            <a:r>
              <a:rPr lang="tr-TR" sz="3300" dirty="0" smtClean="0"/>
              <a:t>*  </a:t>
            </a:r>
            <a:r>
              <a:rPr lang="tr-TR" sz="3300" dirty="0"/>
              <a:t>Kaynakçı (TS EN ISO 9606-2) - Alüminyum Kaynakçısı                        (TÜRKAK)</a:t>
            </a:r>
          </a:p>
          <a:p>
            <a:pPr marL="0" indent="0">
              <a:buNone/>
            </a:pPr>
            <a:r>
              <a:rPr lang="tr-TR" sz="3300" dirty="0" smtClean="0"/>
              <a:t>*  </a:t>
            </a:r>
            <a:r>
              <a:rPr lang="tr-TR" sz="3300" dirty="0"/>
              <a:t>Kaynak Operatörü &amp; Kaynak Ayarcısı                                                    (TÜRKAK)</a:t>
            </a:r>
          </a:p>
          <a:p>
            <a:pPr marL="0" indent="0">
              <a:buNone/>
            </a:pPr>
            <a:r>
              <a:rPr lang="tr-TR" sz="3300" dirty="0" smtClean="0"/>
              <a:t>*  </a:t>
            </a:r>
            <a:r>
              <a:rPr lang="tr-TR" sz="3300" dirty="0"/>
              <a:t>Tahribatsız Muayene (1-2-3. Seviyede: PT, MT, RT, UT, VT, ET)         (TÜRKAK)</a:t>
            </a:r>
          </a:p>
          <a:p>
            <a:pPr marL="0" indent="0">
              <a:buNone/>
            </a:pPr>
            <a:r>
              <a:rPr lang="tr-TR" sz="3300" dirty="0" smtClean="0"/>
              <a:t>*  </a:t>
            </a:r>
            <a:r>
              <a:rPr lang="tr-TR" sz="3300" dirty="0"/>
              <a:t>Tahribatsız Muayene (2. Seviyede: RT-FT-FD)                                      (TÜRKAK)</a:t>
            </a:r>
          </a:p>
          <a:p>
            <a:pPr marL="0" indent="0">
              <a:buNone/>
            </a:pPr>
            <a:r>
              <a:rPr lang="tr-TR" sz="3300" dirty="0" smtClean="0"/>
              <a:t>*  </a:t>
            </a:r>
            <a:r>
              <a:rPr lang="tr-TR" sz="3300" dirty="0"/>
              <a:t>Bitkisel Üretimde İyi Tarım Uygulamaları Kontrolörü                               (TÜRKAK)</a:t>
            </a:r>
          </a:p>
          <a:p>
            <a:pPr marL="0" indent="0">
              <a:buNone/>
            </a:pPr>
            <a:r>
              <a:rPr lang="tr-TR" sz="3300" dirty="0" smtClean="0"/>
              <a:t>*  </a:t>
            </a:r>
            <a:r>
              <a:rPr lang="tr-TR" sz="3300" dirty="0"/>
              <a:t>Asansör Muayene Elemanı                                                                      (TÜRKAK)</a:t>
            </a:r>
          </a:p>
          <a:p>
            <a:pPr marL="0" indent="0">
              <a:buNone/>
            </a:pPr>
            <a:r>
              <a:rPr lang="tr-TR" sz="3300" dirty="0" smtClean="0"/>
              <a:t>*  </a:t>
            </a:r>
            <a:r>
              <a:rPr lang="tr-TR" sz="3300" dirty="0"/>
              <a:t>Güvenlik Bilgi Formu Hazırlayıcısı                                                           (TÜRKAK)</a:t>
            </a:r>
          </a:p>
          <a:p>
            <a:pPr marL="0" indent="0">
              <a:buNone/>
            </a:pPr>
            <a:r>
              <a:rPr lang="tr-TR" sz="3300" dirty="0" smtClean="0"/>
              <a:t>*  </a:t>
            </a:r>
            <a:r>
              <a:rPr lang="tr-TR" sz="3300" dirty="0"/>
              <a:t>Kimyasal Değerlendirme Uzmanı Eğitimi                                            (TÜRKAK)</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429878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7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62500" lnSpcReduction="20000"/>
          </a:bodyPr>
          <a:lstStyle/>
          <a:p>
            <a:pPr marL="0" indent="0">
              <a:buNone/>
            </a:pPr>
            <a:r>
              <a:rPr lang="tr-TR" dirty="0"/>
              <a:t>*  Organik Tarım Kontrolörü</a:t>
            </a:r>
          </a:p>
          <a:p>
            <a:pPr marL="0" indent="0">
              <a:buNone/>
            </a:pPr>
            <a:r>
              <a:rPr lang="tr-TR" dirty="0" smtClean="0"/>
              <a:t>*  </a:t>
            </a:r>
            <a:r>
              <a:rPr lang="tr-TR" dirty="0"/>
              <a:t>Helal Gıda Teknik İnceleme Uzmanı</a:t>
            </a:r>
          </a:p>
          <a:p>
            <a:pPr marL="0" indent="0">
              <a:buNone/>
            </a:pPr>
            <a:r>
              <a:rPr lang="tr-TR" dirty="0" smtClean="0"/>
              <a:t>*  </a:t>
            </a:r>
            <a:r>
              <a:rPr lang="tr-TR" dirty="0"/>
              <a:t>Su Ürünleri Yetiştiriciliğinde İyi Tarım Uygulamaları Kontrolörü </a:t>
            </a:r>
          </a:p>
          <a:p>
            <a:pPr marL="0" indent="0">
              <a:buNone/>
            </a:pPr>
            <a:r>
              <a:rPr lang="tr-TR" dirty="0" smtClean="0"/>
              <a:t>*  </a:t>
            </a:r>
            <a:r>
              <a:rPr lang="tr-TR" dirty="0"/>
              <a:t>Ambulans Periyodik Muayene Uzmanı</a:t>
            </a:r>
          </a:p>
          <a:p>
            <a:pPr marL="0" indent="0">
              <a:buNone/>
            </a:pPr>
            <a:r>
              <a:rPr lang="tr-TR" dirty="0" smtClean="0"/>
              <a:t>*  </a:t>
            </a:r>
            <a:r>
              <a:rPr lang="tr-TR" dirty="0"/>
              <a:t>İyi Tarım Uygulamaları İç Kontrolörü</a:t>
            </a:r>
          </a:p>
          <a:p>
            <a:pPr marL="0" indent="0">
              <a:buNone/>
            </a:pPr>
            <a:r>
              <a:rPr lang="tr-TR" dirty="0" smtClean="0"/>
              <a:t>*  </a:t>
            </a:r>
            <a:r>
              <a:rPr lang="tr-TR" dirty="0"/>
              <a:t>Sera Gazı Hesaplama Uzmanı</a:t>
            </a:r>
          </a:p>
          <a:p>
            <a:pPr marL="0" indent="0">
              <a:buNone/>
            </a:pPr>
            <a:r>
              <a:rPr lang="tr-TR" dirty="0" smtClean="0"/>
              <a:t>*  </a:t>
            </a:r>
            <a:r>
              <a:rPr lang="tr-TR" dirty="0"/>
              <a:t>Hayvansal Üretimde İyi Tarım Uygulamaları Kontrolörü</a:t>
            </a:r>
          </a:p>
          <a:p>
            <a:pPr marL="0" indent="0">
              <a:buNone/>
            </a:pPr>
            <a:r>
              <a:rPr lang="tr-TR" dirty="0" smtClean="0"/>
              <a:t>*  </a:t>
            </a:r>
            <a:r>
              <a:rPr lang="tr-TR" dirty="0"/>
              <a:t>Dış Cephe İskelelerinin Statik Olarak Değerlendirilmesi ve Mevzuattaki Yeri Eğitimi</a:t>
            </a:r>
          </a:p>
          <a:p>
            <a:pPr marL="0" indent="0">
              <a:buNone/>
            </a:pPr>
            <a:r>
              <a:rPr lang="tr-TR" dirty="0" smtClean="0"/>
              <a:t>*  </a:t>
            </a:r>
            <a:r>
              <a:rPr lang="tr-TR" dirty="0"/>
              <a:t>ADR Tank Muayene Uzmanı (ADR Tank Tasarım Uzmanı, Akaryakıt Tankerleri, LPG Tankerleri ve Basınçlı Metalik Tanklar)</a:t>
            </a:r>
          </a:p>
          <a:p>
            <a:pPr marL="0" indent="0">
              <a:buNone/>
            </a:pPr>
            <a:r>
              <a:rPr lang="tr-TR" dirty="0" smtClean="0"/>
              <a:t>*  </a:t>
            </a:r>
            <a:r>
              <a:rPr lang="tr-TR" dirty="0"/>
              <a:t>ADR Genel Farkındalık, Tank Muayene ve ADR Araç İnceleme Eğitimi</a:t>
            </a:r>
          </a:p>
          <a:p>
            <a:pPr marL="0" indent="0">
              <a:buNone/>
            </a:pPr>
            <a:r>
              <a:rPr lang="tr-TR" dirty="0" smtClean="0"/>
              <a:t>*  </a:t>
            </a:r>
            <a:r>
              <a:rPr lang="tr-TR" dirty="0"/>
              <a:t>IPARD </a:t>
            </a:r>
            <a:r>
              <a:rPr lang="tr-TR" dirty="0" smtClean="0"/>
              <a:t>Proje </a:t>
            </a:r>
            <a:r>
              <a:rPr lang="tr-TR" dirty="0"/>
              <a:t>Danışmanı Eğitimi</a:t>
            </a:r>
          </a:p>
          <a:p>
            <a:pPr marL="0" indent="0">
              <a:buNone/>
            </a:pPr>
            <a:r>
              <a:rPr lang="tr-TR" dirty="0" smtClean="0"/>
              <a:t>*  </a:t>
            </a:r>
            <a:r>
              <a:rPr lang="tr-TR" dirty="0"/>
              <a:t>Yangın Söndürme Cihazları Muayene, Bakım, Test ve Dolum Personeli Eğitimi</a:t>
            </a:r>
          </a:p>
          <a:p>
            <a:pPr marL="0" indent="0">
              <a:buNone/>
            </a:pPr>
            <a:r>
              <a:rPr lang="tr-TR" dirty="0" smtClean="0"/>
              <a:t>*  </a:t>
            </a:r>
            <a:r>
              <a:rPr lang="tr-TR" dirty="0"/>
              <a:t>Tehlikeli Madde Taşıyan Ambalajların Tasarımı Eğitimi</a:t>
            </a:r>
          </a:p>
          <a:p>
            <a:pPr marL="0" indent="0">
              <a:buNone/>
            </a:pPr>
            <a:r>
              <a:rPr lang="tr-TR" dirty="0" smtClean="0"/>
              <a:t>* </a:t>
            </a:r>
            <a:r>
              <a:rPr lang="tr-TR" dirty="0"/>
              <a:t>Kaynak Koordinasyon Personeli</a:t>
            </a:r>
          </a:p>
          <a:p>
            <a:pPr marL="0" indent="0">
              <a:buNone/>
            </a:pPr>
            <a:r>
              <a:rPr lang="tr-TR" dirty="0" smtClean="0"/>
              <a:t>* </a:t>
            </a:r>
            <a:r>
              <a:rPr lang="tr-TR" dirty="0"/>
              <a:t>Deney ve Kalibrasyon Laboratuvarları Yönetim Sistemi Yöneticisi/Tetkik Görevlisi</a:t>
            </a:r>
          </a:p>
          <a:p>
            <a:pPr marL="0" indent="0">
              <a:buNone/>
            </a:pPr>
            <a:r>
              <a:rPr lang="tr-TR" dirty="0" smtClean="0"/>
              <a:t>* </a:t>
            </a:r>
            <a:r>
              <a:rPr lang="tr-TR" dirty="0"/>
              <a:t>Personel Belgelendirme Yönetim Sistemi</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092692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5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7500" lnSpcReduction="20000"/>
          </a:bodyPr>
          <a:lstStyle/>
          <a:p>
            <a:pPr marL="0" indent="0" algn="ctr">
              <a:buNone/>
            </a:pPr>
            <a:r>
              <a:rPr lang="tr-TR" u="sng" dirty="0" smtClean="0">
                <a:solidFill>
                  <a:srgbClr val="C00000"/>
                </a:solidFill>
              </a:rPr>
              <a:t>Marka Belgelendirme</a:t>
            </a:r>
            <a:endParaRPr lang="tr-TR" dirty="0" smtClean="0">
              <a:solidFill>
                <a:srgbClr val="C00000"/>
              </a:solidFill>
            </a:endParaRPr>
          </a:p>
          <a:p>
            <a:pPr marL="0" indent="0">
              <a:buNone/>
            </a:pPr>
            <a:r>
              <a:rPr lang="tr-TR" dirty="0" smtClean="0"/>
              <a:t>TSE Markası </a:t>
            </a:r>
          </a:p>
          <a:p>
            <a:pPr marL="0" indent="0" algn="ctr">
              <a:buNone/>
            </a:pPr>
            <a:endParaRPr lang="tr-TR" u="sng" dirty="0" smtClean="0">
              <a:solidFill>
                <a:srgbClr val="C00000"/>
              </a:solidFill>
            </a:endParaRPr>
          </a:p>
          <a:p>
            <a:pPr marL="0" indent="0" algn="ctr">
              <a:buNone/>
            </a:pPr>
            <a:r>
              <a:rPr lang="tr-TR" u="sng" dirty="0" smtClean="0">
                <a:solidFill>
                  <a:srgbClr val="C00000"/>
                </a:solidFill>
              </a:rPr>
              <a:t>İthal Malları Belgelendirme</a:t>
            </a:r>
          </a:p>
          <a:p>
            <a:pPr marL="0" indent="0">
              <a:buNone/>
            </a:pPr>
            <a:r>
              <a:rPr lang="tr-TR" dirty="0" smtClean="0"/>
              <a:t>TSE, Dış Ticaret Müsteşarlığı tarafından yayımlanan «Dış Ticarette Standardizasyon Rejim Karar Yönetmeliği»  çerçevesinde yurt dışından ithal edilen malların uygunluk değerlendirmesini yaparak belgelendirir.</a:t>
            </a:r>
          </a:p>
          <a:p>
            <a:pPr marL="0" indent="0">
              <a:buNone/>
            </a:pPr>
            <a:endParaRPr lang="tr-TR" dirty="0"/>
          </a:p>
          <a:p>
            <a:pPr marL="0" indent="0" algn="ctr">
              <a:buNone/>
            </a:pPr>
            <a:r>
              <a:rPr lang="tr-TR" u="sng" dirty="0" smtClean="0">
                <a:solidFill>
                  <a:srgbClr val="C00000"/>
                </a:solidFill>
              </a:rPr>
              <a:t>İthal Malı Uygunluk Markası</a:t>
            </a:r>
          </a:p>
          <a:p>
            <a:pPr marL="0" indent="0">
              <a:buNone/>
            </a:pPr>
            <a:r>
              <a:rPr lang="tr-TR" dirty="0" smtClean="0"/>
              <a:t>Bu belge ilgili firmaya uygunluk değerlendirilmesi yapılması gereken ithal malların ilgili Türk veya uluslararası standartlara veya yönetmeliğe göre yapılan uygunluk değerlendirilmesinin olumlu sonuçlanması neticesinde verilir. İthal malı uygunluk belgesi, incelemesi yapılan beyanname kapsamındaki parti malı için geçerli olan bir belgedir.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137940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70000" lnSpcReduction="20000"/>
          </a:bodyPr>
          <a:lstStyle/>
          <a:p>
            <a:pPr marL="0" indent="0" algn="ctr">
              <a:buNone/>
            </a:pPr>
            <a:r>
              <a:rPr lang="tr-TR" u="sng" dirty="0" smtClean="0">
                <a:solidFill>
                  <a:srgbClr val="C00000"/>
                </a:solidFill>
              </a:rPr>
              <a:t>Sistem Belgelendirme</a:t>
            </a:r>
          </a:p>
          <a:p>
            <a:pPr marL="0" indent="0">
              <a:buNone/>
            </a:pPr>
            <a:r>
              <a:rPr lang="tr-TR" b="1" dirty="0"/>
              <a:t>9001 - Kalite Yönetim </a:t>
            </a:r>
            <a:r>
              <a:rPr lang="tr-TR" b="1" dirty="0" smtClean="0"/>
              <a:t>Sistemi</a:t>
            </a:r>
          </a:p>
          <a:p>
            <a:pPr marL="0" indent="0">
              <a:buNone/>
            </a:pPr>
            <a:endParaRPr lang="tr-TR" b="1" dirty="0" smtClean="0"/>
          </a:p>
          <a:p>
            <a:pPr marL="0" indent="0">
              <a:buNone/>
            </a:pPr>
            <a:r>
              <a:rPr lang="tr-TR" b="1" dirty="0"/>
              <a:t> </a:t>
            </a:r>
            <a:r>
              <a:rPr lang="tr-TR" b="1" dirty="0" smtClean="0"/>
              <a:t>                           Q=</a:t>
            </a:r>
            <a:r>
              <a:rPr lang="tr-TR" b="1" dirty="0" err="1" smtClean="0"/>
              <a:t>Quality</a:t>
            </a:r>
            <a:endParaRPr lang="tr-TR" b="1" dirty="0" smtClean="0"/>
          </a:p>
          <a:p>
            <a:pPr marL="0" indent="0">
              <a:buNone/>
            </a:pPr>
            <a:endParaRPr lang="tr-TR" dirty="0" smtClean="0"/>
          </a:p>
          <a:p>
            <a:pPr marL="0" indent="0">
              <a:buNone/>
            </a:pPr>
            <a:r>
              <a:rPr lang="tr-TR" dirty="0" smtClean="0"/>
              <a:t>	Bugünün </a:t>
            </a:r>
            <a:r>
              <a:rPr lang="tr-TR" dirty="0"/>
              <a:t>dünyası çok küçülmüş, enformasyon, teknoloji ve iletişim alanındaki büyük gelişmeler toplumları kıyasıya bir rekabete ve her geçen gün yeni gelişmelerin yaşandığı ekonomik bir yarışa itmiştir</a:t>
            </a:r>
            <a:r>
              <a:rPr lang="tr-TR" dirty="0" smtClean="0"/>
              <a:t>. Mevcut </a:t>
            </a:r>
            <a:r>
              <a:rPr lang="tr-TR" dirty="0"/>
              <a:t>dünya düzeninde ayakta kalabilmek, tüm sektörlerde müşteri ihtiyaç ve beklentilerine uygun mal ve hizmet üretiminin sağlanmasıyla gerçekleşebilecektir</a:t>
            </a:r>
            <a:r>
              <a:rPr lang="tr-TR" dirty="0" smtClean="0"/>
              <a:t>. Bu </a:t>
            </a:r>
            <a:r>
              <a:rPr lang="tr-TR" dirty="0"/>
              <a:t>da ancak kuruluşlarda tasarım aşamasından başlayarak üretim, pazarlama ve satış sonrası hizmetlere kadar tüm aşamaları kapsayan ve sürekli gelişmeyi hedefleyen Kalite Yönetim Sisteminin uygulanmasıyla olacaktır. Günümüzde Kalite Yönetim Sistemi konusunda TS EN ISO 9001 Kalite Yönetimi Sistem </a:t>
            </a:r>
            <a:r>
              <a:rPr lang="tr-TR" dirty="0" err="1"/>
              <a:t>Standardları</a:t>
            </a:r>
            <a:r>
              <a:rPr lang="tr-TR" dirty="0"/>
              <a:t>, 1987 yılında yayımlandığı tarihten itibaren en fazla ilgiyi ve uygulama alanını bulan Uluslararası </a:t>
            </a:r>
            <a:r>
              <a:rPr lang="tr-TR" dirty="0" err="1"/>
              <a:t>Standardlar</a:t>
            </a:r>
            <a:r>
              <a:rPr lang="tr-TR" dirty="0"/>
              <a:t> haline gelmiştir.</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994" y="1196752"/>
            <a:ext cx="1663750"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522868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64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62500" lnSpcReduction="20000"/>
          </a:bodyPr>
          <a:lstStyle/>
          <a:p>
            <a:pPr marL="0" indent="0">
              <a:buNone/>
            </a:pPr>
            <a:r>
              <a:rPr lang="tr-TR" dirty="0"/>
              <a:t>14001 - Çevre Yönetim </a:t>
            </a:r>
            <a:r>
              <a:rPr lang="tr-TR" dirty="0" smtClean="0"/>
              <a:t>Sistemi</a:t>
            </a:r>
          </a:p>
          <a:p>
            <a:pPr marL="0" indent="0">
              <a:buNone/>
            </a:pPr>
            <a:r>
              <a:rPr lang="tr-TR" dirty="0"/>
              <a:t>                     </a:t>
            </a:r>
            <a:endParaRPr lang="tr-TR" dirty="0" smtClean="0"/>
          </a:p>
          <a:p>
            <a:pPr marL="0" indent="0">
              <a:buNone/>
            </a:pPr>
            <a:r>
              <a:rPr lang="tr-TR" dirty="0"/>
              <a:t> </a:t>
            </a:r>
            <a:r>
              <a:rPr lang="tr-TR" dirty="0" smtClean="0"/>
              <a:t>                                </a:t>
            </a:r>
            <a:r>
              <a:rPr lang="tr-TR" dirty="0"/>
              <a:t>E-</a:t>
            </a:r>
            <a:r>
              <a:rPr lang="tr-TR" dirty="0" err="1"/>
              <a:t>environment</a:t>
            </a:r>
            <a:endParaRPr lang="tr-TR" dirty="0" smtClean="0"/>
          </a:p>
          <a:p>
            <a:pPr marL="0" indent="0">
              <a:buNone/>
            </a:pPr>
            <a:endParaRPr lang="tr-TR" dirty="0" smtClean="0"/>
          </a:p>
          <a:p>
            <a:pPr marL="0" indent="0">
              <a:buNone/>
            </a:pPr>
            <a:endParaRPr lang="tr-TR" dirty="0" smtClean="0"/>
          </a:p>
          <a:p>
            <a:pPr marL="0" indent="0">
              <a:buNone/>
            </a:pPr>
            <a:r>
              <a:rPr lang="tr-TR" sz="2600" dirty="0" smtClean="0"/>
              <a:t>Her </a:t>
            </a:r>
            <a:r>
              <a:rPr lang="tr-TR" sz="2600" dirty="0"/>
              <a:t>geçen gün daha da küçülen dünyamızın kaynaklarının sonsuz olmadığı, ürün ve faaliyetlerin çevre etkilerinin yerel ve bölgesel kalmayıp, global olduğu artık tüm dünyada kabul edilmiştir. Bu bilinç çevresel etkilerin yasal uygulamalardan ziyade piyasa kuvvetleri ile kontrol edilmesi ihtiyacını da beraberinde getirmiştir</a:t>
            </a:r>
            <a:r>
              <a:rPr lang="tr-TR" sz="2600" dirty="0" smtClean="0"/>
              <a:t>.</a:t>
            </a:r>
          </a:p>
          <a:p>
            <a:pPr marL="0" indent="0">
              <a:buNone/>
            </a:pPr>
            <a:r>
              <a:rPr lang="tr-TR" sz="2600" dirty="0"/>
              <a:t>Çevre Yönetim Sistemi tüm dünyada ISO 14001 Standardı ile bilinmektedir</a:t>
            </a:r>
            <a:r>
              <a:rPr lang="tr-TR" sz="2600" dirty="0" smtClean="0"/>
              <a:t>.</a:t>
            </a:r>
          </a:p>
          <a:p>
            <a:pPr marL="0" indent="0">
              <a:buNone/>
            </a:pPr>
            <a:endParaRPr lang="tr-TR" dirty="0" smtClean="0"/>
          </a:p>
          <a:p>
            <a:pPr marL="0" indent="0">
              <a:buNone/>
            </a:pPr>
            <a:r>
              <a:rPr lang="tr-TR" dirty="0"/>
              <a:t>22000 - Gıda Güvenliği Yönetim </a:t>
            </a:r>
            <a:r>
              <a:rPr lang="tr-TR" dirty="0" smtClean="0"/>
              <a:t>Sistemi</a:t>
            </a:r>
          </a:p>
          <a:p>
            <a:pPr marL="0" indent="0">
              <a:buNone/>
            </a:pPr>
            <a:endParaRPr lang="tr-TR" dirty="0" smtClean="0"/>
          </a:p>
          <a:p>
            <a:pPr marL="0" indent="0">
              <a:buNone/>
            </a:pPr>
            <a:endParaRPr lang="tr-TR" sz="2600" dirty="0" smtClean="0"/>
          </a:p>
          <a:p>
            <a:pPr marL="0" indent="0">
              <a:buNone/>
            </a:pPr>
            <a:r>
              <a:rPr lang="tr-TR" sz="2600" dirty="0" smtClean="0"/>
              <a:t>                                 </a:t>
            </a:r>
            <a:r>
              <a:rPr lang="tr-TR" sz="2900" dirty="0" smtClean="0"/>
              <a:t>F-</a:t>
            </a:r>
            <a:r>
              <a:rPr lang="tr-TR" sz="2900" dirty="0" err="1" smtClean="0"/>
              <a:t>Food</a:t>
            </a:r>
            <a:endParaRPr lang="tr-TR" sz="2900" dirty="0" smtClean="0"/>
          </a:p>
          <a:p>
            <a:pPr marL="0" indent="0">
              <a:buNone/>
            </a:pPr>
            <a:r>
              <a:rPr lang="tr-TR" sz="2700" dirty="0" smtClean="0"/>
              <a:t>Dünyada </a:t>
            </a:r>
            <a:r>
              <a:rPr lang="tr-TR" sz="2700" dirty="0"/>
              <a:t>güç </a:t>
            </a:r>
            <a:r>
              <a:rPr lang="tr-TR" sz="2700" dirty="0" smtClean="0"/>
              <a:t>dengelerini </a:t>
            </a:r>
            <a:r>
              <a:rPr lang="tr-TR" sz="2700" dirty="0"/>
              <a:t>değiştiren ve ülkeler arası rekabeti belirleyen ana unsur, kaynakların verimli kullanılması ve tüketicilerin güvenilir ürünlere ulaşabilmesidir</a:t>
            </a:r>
            <a:r>
              <a:rPr lang="tr-TR" sz="2700" dirty="0" smtClean="0"/>
              <a:t>. Dünyada </a:t>
            </a:r>
            <a:r>
              <a:rPr lang="tr-TR" sz="2700" dirty="0"/>
              <a:t>yaşanan gelişmeler geleceğin en önemli sektörünün tarım, stratejik ürünün ise gıda olacağını göstermektedir. Gıda arzını sağlayan tarımsal üretimi yönlendiren en önemli unsurda tüketici talebi olmaktadır. Tüketiciler kendilerine sunulan ürünün güvenilir olduğuna dair kanıtlar aramaktadır.</a:t>
            </a:r>
          </a:p>
          <a:p>
            <a:pPr marL="0" indent="0">
              <a:buNone/>
            </a:pPr>
            <a:r>
              <a:rPr lang="tr-TR" sz="2700" dirty="0" smtClean="0"/>
              <a:t>ISO </a:t>
            </a:r>
            <a:r>
              <a:rPr lang="tr-TR" sz="2700" dirty="0"/>
              <a:t>22000 Gıda Güvenliği yönetim sistemi standardı dünya genelinde güvenli gıda üretim zinciri kurmak amacı ile oluşturulmuş uluslararası bir standarttır.</a:t>
            </a:r>
          </a:p>
        </p:txBody>
      </p:sp>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836712"/>
            <a:ext cx="1656184" cy="83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872" y="3645024"/>
            <a:ext cx="1609725"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420694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5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904656"/>
          </a:xfrm>
        </p:spPr>
        <p:txBody>
          <a:bodyPr>
            <a:normAutofit fontScale="85000" lnSpcReduction="20000"/>
          </a:bodyPr>
          <a:lstStyle/>
          <a:p>
            <a:pPr marL="0" indent="0">
              <a:buNone/>
            </a:pPr>
            <a:r>
              <a:rPr lang="tr-TR" dirty="0">
                <a:solidFill>
                  <a:srgbClr val="C00000"/>
                </a:solidFill>
              </a:rPr>
              <a:t>*HACCP 13001 </a:t>
            </a:r>
            <a:r>
              <a:rPr lang="tr-TR" dirty="0"/>
              <a:t>-</a:t>
            </a:r>
            <a:r>
              <a:rPr lang="tr-TR" dirty="0" err="1"/>
              <a:t>Hazard</a:t>
            </a:r>
            <a:r>
              <a:rPr lang="tr-TR" dirty="0"/>
              <a:t> Analysis </a:t>
            </a:r>
            <a:r>
              <a:rPr lang="tr-TR" dirty="0" err="1"/>
              <a:t>and</a:t>
            </a:r>
            <a:r>
              <a:rPr lang="tr-TR" dirty="0"/>
              <a:t> Critical Control Point - Tehlike Analizleri ve Kritik Kontrol </a:t>
            </a:r>
            <a:r>
              <a:rPr lang="tr-TR" dirty="0" smtClean="0"/>
              <a:t>Noktaları</a:t>
            </a:r>
          </a:p>
          <a:p>
            <a:pPr marL="0" indent="0">
              <a:buNone/>
            </a:pPr>
            <a:r>
              <a:rPr lang="tr-TR" dirty="0"/>
              <a:t>HACCP, ilk olarak 1960'larda ABD'de </a:t>
            </a:r>
            <a:r>
              <a:rPr lang="tr-TR" dirty="0" err="1"/>
              <a:t>Pillsbury</a:t>
            </a:r>
            <a:r>
              <a:rPr lang="tr-TR" dirty="0"/>
              <a:t> firması tarafından ABD Ordusu ve NASA için 'sıfır hatalı' ürün üretimi amacına yönelik olarak geliştirilmiştir. Daha sonra 1970'lerden başlayarak da FDA (</a:t>
            </a:r>
            <a:r>
              <a:rPr lang="tr-TR" dirty="0" err="1"/>
              <a:t>Food</a:t>
            </a:r>
            <a:r>
              <a:rPr lang="tr-TR" dirty="0"/>
              <a:t> </a:t>
            </a:r>
            <a:r>
              <a:rPr lang="tr-TR" dirty="0" err="1"/>
              <a:t>and</a:t>
            </a:r>
            <a:r>
              <a:rPr lang="tr-TR" dirty="0"/>
              <a:t> </a:t>
            </a:r>
            <a:r>
              <a:rPr lang="tr-TR" dirty="0" err="1"/>
              <a:t>Drug</a:t>
            </a:r>
            <a:r>
              <a:rPr lang="tr-TR" dirty="0"/>
              <a:t> Administration-ABD Gıda ve İlaç Dairesi) tarafından resmi denetimlerde referans olarak kullanılmaya başlanmıştır.</a:t>
            </a:r>
          </a:p>
          <a:p>
            <a:pPr marL="0" indent="0">
              <a:buNone/>
            </a:pPr>
            <a:r>
              <a:rPr lang="tr-TR" dirty="0" smtClean="0"/>
              <a:t>Önce </a:t>
            </a:r>
            <a:r>
              <a:rPr lang="tr-TR" dirty="0"/>
              <a:t>sadece ABD'de uygulanan HACCP sistemi başta Avrupa Ekonomik Topluluğu olmak üzere diğer ülkelerin de dikkatini çekmiş ve 14 Haziran 1993 tarihli 93/43/EEC "Gıda Maddelerinin Hijyeni" Direktifi ile Avrupa Ekonomik Topluluğu içindeki bütün gıda üretimlerinde HACCP uygulamaları zorunlu hale gelmiştir</a:t>
            </a:r>
            <a:r>
              <a:rPr lang="tr-TR" dirty="0" smtClean="0"/>
              <a:t>.</a:t>
            </a:r>
          </a:p>
          <a:p>
            <a:pPr marL="0" indent="0">
              <a:buNone/>
            </a:pPr>
            <a:r>
              <a:rPr lang="tr-TR" dirty="0" smtClean="0"/>
              <a:t>HACCP 13001 Türkiye’de TS EN ISO 22000 «Gıda Güvenliği Yönetim Sistemi» Standardına dönüştürülmüştür.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5889649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56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70000" lnSpcReduction="20000"/>
          </a:bodyPr>
          <a:lstStyle/>
          <a:p>
            <a:pPr marL="0" indent="0">
              <a:buNone/>
            </a:pPr>
            <a:r>
              <a:rPr lang="tr-TR" sz="2900" b="1" dirty="0"/>
              <a:t>22000 - FSSC Gıda Güvenliği Sistemi (</a:t>
            </a:r>
            <a:r>
              <a:rPr lang="tr-TR" sz="2900" b="1" dirty="0" err="1"/>
              <a:t>Food</a:t>
            </a:r>
            <a:r>
              <a:rPr lang="tr-TR" sz="2900" b="1" dirty="0"/>
              <a:t> </a:t>
            </a:r>
            <a:r>
              <a:rPr lang="tr-TR" sz="2900" b="1" dirty="0" err="1"/>
              <a:t>Safety</a:t>
            </a:r>
            <a:r>
              <a:rPr lang="tr-TR" sz="2900" b="1" dirty="0"/>
              <a:t> Management </a:t>
            </a:r>
            <a:r>
              <a:rPr lang="tr-TR" sz="2900" b="1" dirty="0" err="1"/>
              <a:t>Systems</a:t>
            </a:r>
            <a:r>
              <a:rPr lang="tr-TR" sz="2900" b="1" dirty="0"/>
              <a:t> </a:t>
            </a:r>
            <a:r>
              <a:rPr lang="tr-TR" sz="2900" b="1" dirty="0" smtClean="0"/>
              <a:t>)</a:t>
            </a:r>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smtClean="0"/>
          </a:p>
          <a:p>
            <a:pPr marL="0" indent="0">
              <a:buNone/>
            </a:pPr>
            <a:r>
              <a:rPr lang="tr-TR" dirty="0" smtClean="0"/>
              <a:t>FSSC </a:t>
            </a:r>
            <a:r>
              <a:rPr lang="tr-TR" dirty="0"/>
              <a:t>22000, FFSC (Gıda Güvenliği Belgelendirmesi Vakfı) tarafından oluşturulan tüm gıda zincirinde yer alan gıda üreticilerinin, gıda güvenliği sistemlerinin tetkik edilmesi ve belgelendirilmesinde kullanılan uluslararası çapta kabul görmüş, ISO temelli bir belgelendirme </a:t>
            </a:r>
            <a:r>
              <a:rPr lang="tr-TR" dirty="0" err="1"/>
              <a:t>programıdır.FSSC</a:t>
            </a:r>
            <a:r>
              <a:rPr lang="tr-TR" dirty="0"/>
              <a:t> 22000, Gıda Güvenliği konusunda dünyada söz sahibi olan ilgili birçok kuruluş ve organizasyonun geniş katılımıyla </a:t>
            </a:r>
            <a:r>
              <a:rPr lang="tr-TR" dirty="0" smtClean="0"/>
              <a:t>oluşturulmuş </a:t>
            </a:r>
            <a:r>
              <a:rPr lang="tr-TR" dirty="0"/>
              <a:t>olup Global </a:t>
            </a:r>
            <a:r>
              <a:rPr lang="tr-TR" dirty="0" err="1"/>
              <a:t>Food</a:t>
            </a:r>
            <a:r>
              <a:rPr lang="tr-TR" dirty="0"/>
              <a:t> </a:t>
            </a:r>
            <a:r>
              <a:rPr lang="tr-TR" dirty="0" err="1"/>
              <a:t>Safety</a:t>
            </a:r>
            <a:r>
              <a:rPr lang="tr-TR" dirty="0"/>
              <a:t> </a:t>
            </a:r>
            <a:r>
              <a:rPr lang="tr-TR" dirty="0" err="1"/>
              <a:t>Initiative</a:t>
            </a:r>
            <a:r>
              <a:rPr lang="tr-TR" dirty="0"/>
              <a:t> (GFSI) tarafından tam olarak tanınmaktadır.</a:t>
            </a:r>
          </a:p>
          <a:p>
            <a:pPr marL="0" indent="0">
              <a:buNone/>
            </a:pPr>
            <a:r>
              <a:rPr lang="tr-TR" dirty="0" smtClean="0"/>
              <a:t>Ayrıca </a:t>
            </a:r>
            <a:r>
              <a:rPr lang="tr-TR" dirty="0"/>
              <a:t>EA (</a:t>
            </a:r>
            <a:r>
              <a:rPr lang="tr-TR" dirty="0" err="1"/>
              <a:t>European</a:t>
            </a:r>
            <a:r>
              <a:rPr lang="tr-TR" dirty="0"/>
              <a:t> </a:t>
            </a:r>
            <a:r>
              <a:rPr lang="tr-TR" dirty="0" err="1"/>
              <a:t>Cooperation</a:t>
            </a:r>
            <a:r>
              <a:rPr lang="tr-TR" dirty="0"/>
              <a:t> </a:t>
            </a:r>
            <a:r>
              <a:rPr lang="tr-TR" dirty="0" err="1"/>
              <a:t>for</a:t>
            </a:r>
            <a:r>
              <a:rPr lang="tr-TR" dirty="0"/>
              <a:t> </a:t>
            </a:r>
            <a:r>
              <a:rPr lang="tr-TR" dirty="0" err="1"/>
              <a:t>Accreditation</a:t>
            </a:r>
            <a:r>
              <a:rPr lang="tr-TR" dirty="0"/>
              <a:t>) tarafından da kabul gören bir programdır.</a:t>
            </a:r>
          </a:p>
          <a:p>
            <a:pPr marL="0" indent="0">
              <a:buNone/>
            </a:pPr>
            <a:r>
              <a:rPr lang="tr-TR" dirty="0" smtClean="0"/>
              <a:t> </a:t>
            </a:r>
            <a:r>
              <a:rPr lang="tr-TR" dirty="0"/>
              <a:t>Bu program kuruluşun; resmi makamların, gıda sektörü müşterilerinin ve tüketicilerin gereklerini sağlayabilecek sağlam ve etkin bir gıda güvenliği yönetim sistemine sahip olduğunu ortaya koymaktadır.</a:t>
            </a: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60" y="838836"/>
            <a:ext cx="2376264"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3848" y="658816"/>
            <a:ext cx="1872208"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486408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2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92688"/>
          </a:xfrm>
        </p:spPr>
        <p:txBody>
          <a:bodyPr>
            <a:normAutofit fontScale="92500" lnSpcReduction="20000"/>
          </a:bodyPr>
          <a:lstStyle/>
          <a:p>
            <a:pPr marL="0" indent="0">
              <a:buNone/>
            </a:pPr>
            <a:r>
              <a:rPr lang="tr-TR" sz="2400" b="1" dirty="0"/>
              <a:t>45001 - İş Sağlığı ve Güvenliği Yönetim </a:t>
            </a:r>
            <a:r>
              <a:rPr lang="tr-TR" sz="2400" b="1" dirty="0" smtClean="0"/>
              <a:t>Sistemi</a:t>
            </a:r>
          </a:p>
          <a:p>
            <a:pPr marL="0" indent="0">
              <a:buNone/>
            </a:pPr>
            <a:endParaRPr lang="tr-TR" sz="2200" dirty="0" smtClean="0"/>
          </a:p>
          <a:p>
            <a:pPr marL="0" indent="0">
              <a:buNone/>
            </a:pPr>
            <a:endParaRPr lang="tr-TR" sz="2200" dirty="0"/>
          </a:p>
          <a:p>
            <a:pPr marL="0" indent="0">
              <a:buNone/>
            </a:pPr>
            <a:r>
              <a:rPr lang="tr-TR" sz="1800" dirty="0" smtClean="0"/>
              <a:t>TS </a:t>
            </a:r>
            <a:r>
              <a:rPr lang="tr-TR" sz="1800" dirty="0"/>
              <a:t>ISO </a:t>
            </a:r>
            <a:r>
              <a:rPr lang="tr-TR" sz="1800" dirty="0" smtClean="0"/>
              <a:t>45001.Bu </a:t>
            </a:r>
            <a:r>
              <a:rPr lang="tr-TR" sz="1800" dirty="0" err="1"/>
              <a:t>standard</a:t>
            </a:r>
            <a:r>
              <a:rPr lang="tr-TR" sz="1800" dirty="0"/>
              <a:t>, yasal ve düzenleyici şartlara uyumun arttırılması, tüm çalışanlara sürdürülebilir, güvenli ve sağlıklı çalışma ortamının sağlanması, meslek hastalıklarının önlenmesi, iş kazalarının en az düzeye indirilmesi, tehlikelerin tanımlanarak risklerin belirlenmesi, </a:t>
            </a:r>
            <a:r>
              <a:rPr lang="tr-TR" sz="1800" dirty="0" err="1"/>
              <a:t>proaktif</a:t>
            </a:r>
            <a:r>
              <a:rPr lang="tr-TR" sz="1800" dirty="0"/>
              <a:t> önlemler ile sürekli iyileştirmenin sağlanması ve </a:t>
            </a:r>
            <a:r>
              <a:rPr lang="tr-TR" sz="1800" dirty="0" err="1"/>
              <a:t>organizasyonel</a:t>
            </a:r>
            <a:r>
              <a:rPr lang="tr-TR" sz="1800" dirty="0"/>
              <a:t> yapının güçlendirilmesi amacı ile ISO tarafından yüksek seviyeli yapıda hazırlanan, coğrafi, politik, ekonomik, ticari ve sosyal sınırları gözetmeksizin oluşturulan ve uluslararası platformda geçerliliği </a:t>
            </a:r>
            <a:r>
              <a:rPr lang="tr-TR" sz="1800" dirty="0" smtClean="0"/>
              <a:t>olan </a:t>
            </a:r>
            <a:r>
              <a:rPr lang="tr-TR" sz="1800" dirty="0"/>
              <a:t>bir </a:t>
            </a:r>
            <a:r>
              <a:rPr lang="tr-TR" sz="1800" dirty="0" err="1"/>
              <a:t>standarddır</a:t>
            </a:r>
            <a:r>
              <a:rPr lang="tr-TR" sz="1800" dirty="0" smtClean="0"/>
              <a:t>.</a:t>
            </a:r>
          </a:p>
          <a:p>
            <a:pPr marL="0" indent="0">
              <a:buNone/>
            </a:pPr>
            <a:r>
              <a:rPr lang="tr-TR" sz="2200" b="1" dirty="0"/>
              <a:t>18001 - İş Sağlığı ve Güvenliği Yönetim </a:t>
            </a:r>
            <a:r>
              <a:rPr lang="tr-TR" sz="2200" b="1" dirty="0" smtClean="0"/>
              <a:t>Sistemi</a:t>
            </a:r>
          </a:p>
          <a:p>
            <a:pPr marL="0" indent="0">
              <a:buNone/>
            </a:pPr>
            <a:endParaRPr lang="tr-TR" sz="2200" b="1" dirty="0"/>
          </a:p>
          <a:p>
            <a:pPr marL="0" indent="0">
              <a:buNone/>
            </a:pPr>
            <a:endParaRPr lang="tr-TR" sz="2200" b="1" dirty="0" smtClean="0"/>
          </a:p>
          <a:p>
            <a:pPr marL="0" indent="0">
              <a:buNone/>
            </a:pPr>
            <a:r>
              <a:rPr lang="tr-TR" sz="2200" dirty="0" smtClean="0"/>
              <a:t>TS 18001Kuruluşlarda </a:t>
            </a:r>
            <a:r>
              <a:rPr lang="tr-TR" sz="2200" dirty="0"/>
              <a:t>karşılaşılan en önemli insan kaynakları sorunlarından biri, çalışanların emniyetli ve sağlıklı bir çalışma ortamına sahip olmamalarıdır. Kuruluşların daha iyi rekabet koşullarına ulaşabilmesi için çalışanların iş sağlığı ve güvenliği konusunda planlı ve sistemli çalışmalar yürütmeleri gerekmektedir. TS EN ISO 9001 ve TS EN ISO 14001 gibi </a:t>
            </a:r>
            <a:r>
              <a:rPr lang="tr-TR" sz="2200" dirty="0" err="1"/>
              <a:t>standardlar</a:t>
            </a:r>
            <a:r>
              <a:rPr lang="tr-TR" sz="2200" dirty="0"/>
              <a:t> kalite ve çevre yönetimleri üzerine yoğunlaşmış, dolayısıyla kuruluşlarda iş sağlığı ve güvenliğinin sağlanması ve sürekli iyileştirilerek korunabilmesi için ayrı bir standarda gereksinim duyulmuştur</a:t>
            </a:r>
            <a:r>
              <a:rPr lang="tr-TR" sz="2200" dirty="0" smtClean="0"/>
              <a:t>.</a:t>
            </a:r>
          </a:p>
          <a:p>
            <a:pPr marL="0" indent="0">
              <a:buNone/>
            </a:pPr>
            <a:r>
              <a:rPr lang="tr-TR" sz="2200" dirty="0" smtClean="0">
                <a:solidFill>
                  <a:srgbClr val="C00000"/>
                </a:solidFill>
              </a:rPr>
              <a:t>OHSAS</a:t>
            </a:r>
            <a:r>
              <a:rPr lang="tr-TR" sz="2200" dirty="0" smtClean="0"/>
              <a:t>-</a:t>
            </a:r>
            <a:r>
              <a:rPr lang="en-US" sz="2200" dirty="0"/>
              <a:t>Occupational Health and Safety Management </a:t>
            </a:r>
            <a:r>
              <a:rPr lang="en-US" sz="2200" dirty="0" smtClean="0"/>
              <a:t>Systems</a:t>
            </a:r>
            <a:r>
              <a:rPr lang="tr-TR" sz="2200" dirty="0"/>
              <a:t>-İş Sağlığı ve Güvenliği Yönetim Sistemidir.</a:t>
            </a:r>
          </a:p>
          <a:p>
            <a:pPr marL="0" indent="0">
              <a:buNone/>
            </a:pPr>
            <a:endParaRPr lang="tr-TR" sz="2200" b="1" dirty="0" smtClean="0"/>
          </a:p>
          <a:p>
            <a:pPr marL="0" indent="0">
              <a:buNone/>
            </a:pPr>
            <a:endParaRPr lang="tr-TR" sz="2200" b="1" dirty="0"/>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918" y="692696"/>
            <a:ext cx="1656826"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918" y="3129250"/>
            <a:ext cx="1512810" cy="659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291898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3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408712"/>
          </a:xfrm>
        </p:spPr>
        <p:txBody>
          <a:bodyPr>
            <a:normAutofit fontScale="55000" lnSpcReduction="20000"/>
          </a:bodyPr>
          <a:lstStyle/>
          <a:p>
            <a:pPr marL="0" indent="0">
              <a:buNone/>
            </a:pPr>
            <a:r>
              <a:rPr lang="tr-TR" dirty="0" smtClean="0"/>
              <a:t>*13485 </a:t>
            </a:r>
            <a:r>
              <a:rPr lang="tr-TR" dirty="0"/>
              <a:t>- Tıbbi Cihazlar Yönetim </a:t>
            </a:r>
            <a:r>
              <a:rPr lang="tr-TR" dirty="0" smtClean="0"/>
              <a:t>Sistemi</a:t>
            </a:r>
          </a:p>
          <a:p>
            <a:pPr marL="0" indent="0">
              <a:buNone/>
            </a:pPr>
            <a:r>
              <a:rPr lang="tr-TR" dirty="0"/>
              <a:t>TS EN ISO </a:t>
            </a:r>
            <a:r>
              <a:rPr lang="tr-TR" dirty="0" smtClean="0"/>
              <a:t>13485</a:t>
            </a:r>
          </a:p>
          <a:p>
            <a:pPr marL="0" indent="0">
              <a:buNone/>
            </a:pPr>
            <a:r>
              <a:rPr lang="tr-TR" dirty="0"/>
              <a:t>*10002 - Müşteri Memnuniyeti Yönetim </a:t>
            </a:r>
            <a:r>
              <a:rPr lang="tr-TR" dirty="0" smtClean="0"/>
              <a:t>Sistemi</a:t>
            </a:r>
          </a:p>
          <a:p>
            <a:pPr marL="0" indent="0">
              <a:buNone/>
            </a:pPr>
            <a:r>
              <a:rPr lang="tr-TR" dirty="0"/>
              <a:t>TS ISO </a:t>
            </a:r>
            <a:r>
              <a:rPr lang="tr-TR" dirty="0" smtClean="0"/>
              <a:t>10002    C-</a:t>
            </a:r>
            <a:r>
              <a:rPr lang="tr-TR" dirty="0" err="1" smtClean="0"/>
              <a:t>Customer</a:t>
            </a:r>
            <a:r>
              <a:rPr lang="tr-TR" dirty="0" smtClean="0"/>
              <a:t>-Müşteri</a:t>
            </a:r>
          </a:p>
          <a:p>
            <a:pPr marL="0" indent="0">
              <a:buNone/>
            </a:pPr>
            <a:r>
              <a:rPr lang="tr-TR" dirty="0"/>
              <a:t>*50001 - Enerji Yönetim </a:t>
            </a:r>
            <a:r>
              <a:rPr lang="tr-TR" dirty="0" smtClean="0"/>
              <a:t>Sistemi</a:t>
            </a:r>
          </a:p>
          <a:p>
            <a:pPr marL="0" indent="0">
              <a:buNone/>
            </a:pPr>
            <a:r>
              <a:rPr lang="tr-TR" dirty="0"/>
              <a:t>TS EN ISO </a:t>
            </a:r>
            <a:r>
              <a:rPr lang="tr-TR" dirty="0" smtClean="0"/>
              <a:t>50001</a:t>
            </a:r>
          </a:p>
          <a:p>
            <a:pPr marL="0" indent="0">
              <a:buNone/>
            </a:pPr>
            <a:r>
              <a:rPr lang="tr-TR" dirty="0"/>
              <a:t>*TSE K 118 - Ön Dökümlü Betonarme Yapı </a:t>
            </a:r>
            <a:r>
              <a:rPr lang="tr-TR" dirty="0" smtClean="0"/>
              <a:t>Elemanları</a:t>
            </a:r>
          </a:p>
          <a:p>
            <a:pPr marL="0" indent="0">
              <a:buNone/>
            </a:pPr>
            <a:r>
              <a:rPr lang="tr-TR" dirty="0"/>
              <a:t>TSE K </a:t>
            </a:r>
            <a:r>
              <a:rPr lang="tr-TR" dirty="0" smtClean="0"/>
              <a:t>118</a:t>
            </a:r>
          </a:p>
          <a:p>
            <a:pPr marL="0" indent="0">
              <a:buNone/>
            </a:pPr>
            <a:r>
              <a:rPr lang="tr-TR" dirty="0"/>
              <a:t>*22301 - İş Sürekliliği Yönetim </a:t>
            </a:r>
            <a:r>
              <a:rPr lang="tr-TR" dirty="0" smtClean="0"/>
              <a:t>Sistemi</a:t>
            </a:r>
          </a:p>
          <a:p>
            <a:pPr marL="0" indent="0">
              <a:buNone/>
            </a:pPr>
            <a:r>
              <a:rPr lang="tr-TR" dirty="0"/>
              <a:t>TS ISO </a:t>
            </a:r>
            <a:r>
              <a:rPr lang="tr-TR" dirty="0" smtClean="0"/>
              <a:t>22301</a:t>
            </a:r>
          </a:p>
          <a:p>
            <a:pPr marL="0" indent="0">
              <a:buNone/>
            </a:pPr>
            <a:r>
              <a:rPr lang="tr-TR" dirty="0" smtClean="0"/>
              <a:t>*</a:t>
            </a:r>
            <a:r>
              <a:rPr lang="nn-NO" dirty="0"/>
              <a:t>15224 - Sağlık Hizmetleri Kalite Yönetim </a:t>
            </a:r>
            <a:r>
              <a:rPr lang="nn-NO" dirty="0" smtClean="0"/>
              <a:t>Sistemi</a:t>
            </a:r>
            <a:endParaRPr lang="tr-TR" dirty="0" smtClean="0"/>
          </a:p>
          <a:p>
            <a:pPr marL="0" indent="0">
              <a:buNone/>
            </a:pPr>
            <a:r>
              <a:rPr lang="tr-TR" dirty="0"/>
              <a:t>TS EN </a:t>
            </a:r>
            <a:r>
              <a:rPr lang="tr-TR" dirty="0" smtClean="0"/>
              <a:t>15224</a:t>
            </a:r>
          </a:p>
          <a:p>
            <a:pPr marL="0" indent="0">
              <a:buNone/>
            </a:pPr>
            <a:r>
              <a:rPr lang="tr-TR" dirty="0"/>
              <a:t>*28000 - Tedarik Zinciri Güvenliği Yönetim </a:t>
            </a:r>
            <a:r>
              <a:rPr lang="tr-TR" dirty="0" smtClean="0"/>
              <a:t>Sistemi</a:t>
            </a:r>
          </a:p>
          <a:p>
            <a:pPr marL="0" indent="0">
              <a:buNone/>
            </a:pPr>
            <a:r>
              <a:rPr lang="tr-TR" dirty="0"/>
              <a:t>TS ISO </a:t>
            </a:r>
            <a:r>
              <a:rPr lang="tr-TR" dirty="0" smtClean="0"/>
              <a:t>28000</a:t>
            </a:r>
          </a:p>
          <a:p>
            <a:pPr marL="0" indent="0">
              <a:buNone/>
            </a:pPr>
            <a:r>
              <a:rPr lang="tr-TR" dirty="0"/>
              <a:t>*29990 - Eğitim ve Öğretim Hizmetleri Yönetim </a:t>
            </a:r>
            <a:r>
              <a:rPr lang="tr-TR" dirty="0" smtClean="0"/>
              <a:t>Sistemi</a:t>
            </a:r>
          </a:p>
          <a:p>
            <a:pPr marL="0" indent="0">
              <a:buNone/>
            </a:pPr>
            <a:r>
              <a:rPr lang="tr-TR" dirty="0"/>
              <a:t> TS ISO </a:t>
            </a:r>
            <a:r>
              <a:rPr lang="tr-TR" dirty="0" smtClean="0"/>
              <a:t>29990</a:t>
            </a:r>
          </a:p>
          <a:p>
            <a:pPr marL="0" indent="0">
              <a:buNone/>
            </a:pPr>
            <a:r>
              <a:rPr lang="tr-TR" dirty="0" smtClean="0"/>
              <a:t>*</a:t>
            </a:r>
            <a:r>
              <a:rPr lang="pt-BR" dirty="0"/>
              <a:t>22716 - İyi Üretim Uygulamaları (GMP</a:t>
            </a:r>
            <a:r>
              <a:rPr lang="pt-BR" dirty="0" smtClean="0"/>
              <a:t>)</a:t>
            </a:r>
            <a:endParaRPr lang="tr-TR" dirty="0" smtClean="0"/>
          </a:p>
          <a:p>
            <a:pPr marL="0" indent="0">
              <a:buNone/>
            </a:pPr>
            <a:r>
              <a:rPr lang="tr-TR" dirty="0"/>
              <a:t>TSE EN ISO </a:t>
            </a:r>
            <a:r>
              <a:rPr lang="tr-TR" dirty="0" smtClean="0"/>
              <a:t>22716</a:t>
            </a:r>
          </a:p>
          <a:p>
            <a:pPr marL="0" indent="0">
              <a:buNone/>
            </a:pPr>
            <a:r>
              <a:rPr lang="tr-TR" dirty="0"/>
              <a:t>*31000 - Risk </a:t>
            </a:r>
            <a:r>
              <a:rPr lang="tr-TR" dirty="0" smtClean="0"/>
              <a:t>Yönetimi</a:t>
            </a:r>
          </a:p>
          <a:p>
            <a:pPr marL="0" indent="0">
              <a:buNone/>
            </a:pPr>
            <a:r>
              <a:rPr lang="tr-TR" dirty="0"/>
              <a:t>TS ISO </a:t>
            </a:r>
            <a:r>
              <a:rPr lang="tr-TR" dirty="0" smtClean="0"/>
              <a:t>31000</a:t>
            </a:r>
          </a:p>
          <a:p>
            <a:pPr marL="0" indent="0">
              <a:buNone/>
            </a:pPr>
            <a:r>
              <a:rPr lang="tr-TR" dirty="0" smtClean="0"/>
              <a:t>*</a:t>
            </a:r>
            <a:r>
              <a:rPr lang="es-ES" dirty="0"/>
              <a:t>13811 Hijyen Ve Sanitasyon Yönetim </a:t>
            </a:r>
            <a:r>
              <a:rPr lang="es-ES" dirty="0" smtClean="0"/>
              <a:t>Sistemi</a:t>
            </a:r>
            <a:endParaRPr lang="tr-TR" dirty="0" smtClean="0"/>
          </a:p>
          <a:p>
            <a:pPr marL="0" indent="0">
              <a:buNone/>
            </a:pPr>
            <a:r>
              <a:rPr lang="tr-TR" dirty="0"/>
              <a:t>TS 13811</a:t>
            </a: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25202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0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04664"/>
            <a:ext cx="8496944" cy="6120680"/>
          </a:xfrm>
        </p:spPr>
        <p:txBody>
          <a:bodyPr>
            <a:normAutofit fontScale="55000" lnSpcReduction="20000"/>
          </a:bodyPr>
          <a:lstStyle/>
          <a:p>
            <a:pPr marL="0" indent="0">
              <a:buNone/>
            </a:pPr>
            <a:r>
              <a:rPr lang="tr-TR" dirty="0"/>
              <a:t>*18295-1 / 18295-2 Müşteri İletişim Merkezleri </a:t>
            </a:r>
            <a:r>
              <a:rPr lang="tr-TR" dirty="0" smtClean="0"/>
              <a:t>Sistemi</a:t>
            </a:r>
          </a:p>
          <a:p>
            <a:pPr marL="0" indent="0">
              <a:buNone/>
            </a:pPr>
            <a:r>
              <a:rPr lang="es-ES" dirty="0"/>
              <a:t>TS EN ISO 18295-1 ve TS EN ISO </a:t>
            </a:r>
            <a:r>
              <a:rPr lang="es-ES" dirty="0" smtClean="0"/>
              <a:t>18295-2</a:t>
            </a:r>
            <a:endParaRPr lang="tr-TR" dirty="0" smtClean="0"/>
          </a:p>
          <a:p>
            <a:pPr marL="0" indent="0">
              <a:buNone/>
            </a:pPr>
            <a:r>
              <a:rPr lang="tr-TR" dirty="0"/>
              <a:t>*39001 - Yol Trafik Güvenliği Yönetim </a:t>
            </a:r>
            <a:r>
              <a:rPr lang="tr-TR" dirty="0" smtClean="0"/>
              <a:t>Sistemi</a:t>
            </a:r>
          </a:p>
          <a:p>
            <a:pPr marL="0" indent="0">
              <a:buNone/>
            </a:pPr>
            <a:r>
              <a:rPr lang="tr-TR" dirty="0"/>
              <a:t>TS ISO </a:t>
            </a:r>
            <a:r>
              <a:rPr lang="tr-TR" dirty="0" smtClean="0"/>
              <a:t>39001</a:t>
            </a:r>
          </a:p>
          <a:p>
            <a:pPr marL="0" indent="0">
              <a:buNone/>
            </a:pPr>
            <a:r>
              <a:rPr lang="tr-TR" dirty="0"/>
              <a:t>*Yeşil Liman/Eko </a:t>
            </a:r>
            <a:r>
              <a:rPr lang="tr-TR" dirty="0" smtClean="0"/>
              <a:t>Liman</a:t>
            </a:r>
          </a:p>
          <a:p>
            <a:pPr marL="0" indent="0">
              <a:buNone/>
            </a:pPr>
            <a:r>
              <a:rPr lang="tr-TR" dirty="0" smtClean="0"/>
              <a:t>*</a:t>
            </a:r>
            <a:r>
              <a:rPr lang="nn-NO" dirty="0"/>
              <a:t>IQ Net SR 10 - Sosyal Sorumluluk Yönetim </a:t>
            </a:r>
            <a:r>
              <a:rPr lang="nn-NO" dirty="0" smtClean="0"/>
              <a:t>Sistemi</a:t>
            </a:r>
            <a:endParaRPr lang="tr-TR" dirty="0" smtClean="0"/>
          </a:p>
          <a:p>
            <a:pPr marL="0" indent="0">
              <a:buNone/>
            </a:pPr>
            <a:r>
              <a:rPr lang="tr-TR" dirty="0"/>
              <a:t>IQNET SR </a:t>
            </a:r>
            <a:r>
              <a:rPr lang="tr-TR" dirty="0" smtClean="0"/>
              <a:t>10</a:t>
            </a:r>
          </a:p>
          <a:p>
            <a:pPr marL="0" indent="0" algn="ctr">
              <a:buNone/>
            </a:pPr>
            <a:endParaRPr lang="tr-TR" u="sng" dirty="0" smtClean="0">
              <a:solidFill>
                <a:srgbClr val="C00000"/>
              </a:solidFill>
            </a:endParaRPr>
          </a:p>
          <a:p>
            <a:pPr marL="0" indent="0" algn="ctr">
              <a:buNone/>
            </a:pPr>
            <a:r>
              <a:rPr lang="tr-TR" u="sng" dirty="0" smtClean="0">
                <a:solidFill>
                  <a:srgbClr val="C00000"/>
                </a:solidFill>
              </a:rPr>
              <a:t>Helal Belgelendirme</a:t>
            </a:r>
          </a:p>
          <a:p>
            <a:pPr marL="0" indent="0">
              <a:buNone/>
            </a:pPr>
            <a:r>
              <a:rPr lang="tr-TR" dirty="0">
                <a:solidFill>
                  <a:srgbClr val="C00000"/>
                </a:solidFill>
              </a:rPr>
              <a:t>Helal Gıda:</a:t>
            </a:r>
          </a:p>
          <a:p>
            <a:pPr marL="0" indent="0">
              <a:buNone/>
            </a:pPr>
            <a:r>
              <a:rPr lang="tr-TR" dirty="0"/>
              <a:t>İnsanoğlu, günümüzde vazgeçilmezi olan beslenmede artık kültür, inanç ve beslenme tarzlarına göre seçici olmak, gerçek bir gıda denetçisi olmak durumundadır.</a:t>
            </a:r>
          </a:p>
          <a:p>
            <a:pPr marL="0" indent="0">
              <a:buNone/>
            </a:pPr>
            <a:r>
              <a:rPr lang="tr-TR" dirty="0"/>
              <a:t>Helal Gıda; </a:t>
            </a:r>
            <a:r>
              <a:rPr lang="tr-TR" dirty="0" err="1"/>
              <a:t>islami</a:t>
            </a:r>
            <a:r>
              <a:rPr lang="tr-TR" dirty="0"/>
              <a:t> kurallar dahilinde tüketilmesine izin verilen ve TS OIC/SMIIC 1: 2011 Helal Gıda Genel Kılavuzu standardında verilen kurallara uygun olan yiyecek ve içeceklerdir. Helal  Uygunluk Belgelendirmesi sağlıklı yaşam için üreticinin ne ürettiğinin, tüketicinin de ne tükettiğinin farkına varmasını, denetim mekanizmalarının çalışmasını, etiketlerdeki beyan ile gerçekteki içerik tutarlılığının ve analiz kabiliyetinin artmasını sağlamaktadır. Tüketiciye sunulan ürünlerdeki beyanların doğruluğu ile ürünlerin kaynağında helal olmayan unsurlar (domuz, kan, leş, alkol içeriği, et ürünlerinde helal kesim) hakkında bilgi sağlamaktadır. </a:t>
            </a:r>
            <a:r>
              <a:rPr lang="tr-TR" dirty="0" smtClean="0"/>
              <a:t>TSE’nin</a:t>
            </a:r>
            <a:r>
              <a:rPr lang="tr-TR" dirty="0"/>
              <a:t>, Diyanet İşleri Başkanlığı ile birlikte yürüttüğü belgelendirme süreci tüketici ve üretici için güven oluşturmaktadır.</a:t>
            </a: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154079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3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a:bodyPr>
          <a:lstStyle/>
          <a:p>
            <a:pPr marL="0" indent="0">
              <a:buNone/>
            </a:pPr>
            <a:r>
              <a:rPr lang="tr-TR" sz="2000" dirty="0"/>
              <a:t>Dini, ilmi, vicdani boyutu olan helal gıda faaliyetleri; temel değerlerin korunması bakımından önemli olup, çiftlikten çatala uzanan, hatta piyasa denetimini de içine alan zincirin her halkasını sağlamlaştırmak için ; ürünün hangi aşamalardan geçerek üretildiği, üretim ortamı, ürünün nelerden oluştuğu, kaynağı, etiket-içerik tutarlılığını ortaya koymalı ve beklentileri karşılamalıdır. Dolayısıyla gıdaların, üretim, ambalajlama, nakil, depolama ve sunum zincirinde güvenilir beslenme imkânı sunması son derece önemlidir. </a:t>
            </a:r>
          </a:p>
          <a:p>
            <a:pPr marL="0" indent="0">
              <a:buNone/>
            </a:pPr>
            <a:r>
              <a:rPr lang="tr-TR" sz="2000" dirty="0"/>
              <a:t>Sonuç olarak, helal konusunda standartları geliştirerek ve güvenilir bir belgelendirme mekanizması oluşturarak; helal, sağlıklı ve hijyenik üretim ve tüketim için uluslararası ticaretin ve işbirliğinin gelişimine fırsat sunulmaktadır.</a:t>
            </a:r>
          </a:p>
          <a:p>
            <a:pPr marL="0" indent="0">
              <a:buNone/>
            </a:pPr>
            <a:r>
              <a:rPr lang="tr-TR" sz="2000" dirty="0"/>
              <a:t>Türk </a:t>
            </a:r>
            <a:r>
              <a:rPr lang="tr-TR" sz="2000" dirty="0" err="1"/>
              <a:t>Standardları</a:t>
            </a:r>
            <a:r>
              <a:rPr lang="tr-TR" sz="2000" dirty="0"/>
              <a:t> Enstitüsü, 14 Temmuz 2011 tarihinden bu yana, İslam Ülkeleri Standardizasyon ve Metroloji Enstitüsü (SMIIC) tarafından yayınlanan TS OIC/SMIIC 1: 2011 Helal Gıda Genel Kılavuzu standardına göre Helal  Uygunluk Belgelendirmesi yapmaktadır. </a:t>
            </a: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5229200"/>
            <a:ext cx="2376264"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026175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8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62500" lnSpcReduction="20000"/>
          </a:bodyPr>
          <a:lstStyle/>
          <a:p>
            <a:pPr marL="0" indent="0">
              <a:buNone/>
            </a:pPr>
            <a:r>
              <a:rPr lang="tr-TR" dirty="0"/>
              <a:t>Düzenlenen Belgeler</a:t>
            </a:r>
            <a:r>
              <a:rPr lang="tr-TR" dirty="0" smtClean="0"/>
              <a:t>:</a:t>
            </a:r>
          </a:p>
          <a:p>
            <a:pPr marL="0" indent="0">
              <a:buNone/>
            </a:pPr>
            <a:r>
              <a:rPr lang="tr-TR" b="1" dirty="0" smtClean="0"/>
              <a:t>a)Helal </a:t>
            </a:r>
            <a:r>
              <a:rPr lang="tr-TR" b="1" dirty="0"/>
              <a:t>Uygunluk </a:t>
            </a:r>
            <a:r>
              <a:rPr lang="tr-TR" b="1" dirty="0" err="1"/>
              <a:t>Belgesi:</a:t>
            </a:r>
            <a:r>
              <a:rPr lang="tr-TR" dirty="0" err="1"/>
              <a:t>TSE</a:t>
            </a:r>
            <a:r>
              <a:rPr lang="tr-TR" dirty="0"/>
              <a:t> tarafından yürütülen Helal belgelendirmesi işlemleri neticesinde ürün ve hizmet için düzenlenen ve geçerlilik süresi 1 (bir) yıl olan doküman</a:t>
            </a:r>
            <a:r>
              <a:rPr lang="tr-TR" dirty="0" smtClean="0"/>
              <a:t>.</a:t>
            </a:r>
          </a:p>
          <a:p>
            <a:pPr marL="0" indent="0">
              <a:buNone/>
            </a:pPr>
            <a:r>
              <a:rPr lang="tr-TR" b="1" dirty="0" smtClean="0"/>
              <a:t>b) </a:t>
            </a:r>
            <a:r>
              <a:rPr lang="tr-TR" b="1" dirty="0"/>
              <a:t>Helal Kesim Belgesi: </a:t>
            </a:r>
            <a:r>
              <a:rPr lang="tr-TR" dirty="0"/>
              <a:t>TSE tarafından kesimhaneler ve et parçalama tesislerinden elde edilen ürünler (Karkas, parçalanmış et ve sakatat) için belirli bir partiyi temsil etmek üzere düzenlenen doküman. Bu belge TSE’den Helal Uygunluk Belgesine sahip olup, kuruluş tarafından ayrıca talep edilmesi halinde belirli bir miktar ve partiye esas olmak üzere TSE Uzmanlarınca üretim yerinde yapılan tespitler neticesinde düzenlenir. TSE’den Helal Uygunluk Belgesine sahip olmayan kuruluşların Helal Kesim Belgesi taleplerinde Helal Uygunluk Belgelendirme şartları aynen aranır. Et parçalama tesislerinin yapacakları Helal Kesim Belgesi taleplerinde girdi olarak kullanılan karkasların Helal Uygunluk Belgesi veya Helal Kesim Belgesi’ne sahip olma şartı aranır</a:t>
            </a:r>
            <a:r>
              <a:rPr lang="tr-TR" dirty="0" smtClean="0"/>
              <a:t>.</a:t>
            </a:r>
          </a:p>
          <a:p>
            <a:pPr marL="0" indent="0">
              <a:buNone/>
            </a:pPr>
            <a:r>
              <a:rPr lang="tr-TR" b="1" dirty="0" smtClean="0"/>
              <a:t>c)Helal </a:t>
            </a:r>
            <a:r>
              <a:rPr lang="tr-TR" b="1" dirty="0"/>
              <a:t>Parti Malı Uygunluk Belgesi: </a:t>
            </a:r>
            <a:r>
              <a:rPr lang="tr-TR" dirty="0"/>
              <a:t>TSE tarafından gıda ve kozmetik ürünleri kapsamında yürütülen Helal belgelendirme işlemleri neticesinde aynı ürün grubu içinde yer alan gıda veya kozmetik ürünleri için düzenlenen doküman. Bu belge belirli bir miktar ve partiye ait olmak üzere düzenlenir. Karkas, parçalanmış et ve sakatat dışında kalan et ürünleri için yapılacak olan Helal Parti Malı Uygunluk Belgesi taleplerinde Helal Uygunluk Belgesi veya Helal Kesim Belgesine sahip olma şartı aranır.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402843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260648"/>
            <a:ext cx="8496944" cy="6336704"/>
          </a:xfrm>
        </p:spPr>
        <p:txBody>
          <a:bodyPr>
            <a:normAutofit fontScale="47500" lnSpcReduction="20000"/>
          </a:bodyPr>
          <a:lstStyle/>
          <a:p>
            <a:pPr marL="0" indent="0">
              <a:buNone/>
            </a:pPr>
            <a:r>
              <a:rPr lang="tr-TR" b="1" dirty="0"/>
              <a:t>Ürün Grupları</a:t>
            </a:r>
            <a:r>
              <a:rPr lang="tr-TR" b="1" dirty="0" smtClean="0"/>
              <a:t>:</a:t>
            </a:r>
          </a:p>
          <a:p>
            <a:pPr marL="0" indent="0">
              <a:buNone/>
            </a:pPr>
            <a:r>
              <a:rPr lang="tr-TR" dirty="0"/>
              <a:t>Ürün Belgelendirme faaliyetlerimiz çerçevesinde hizmet vermekte olduğumuz ürün grupları aşağıda verilmektedir</a:t>
            </a:r>
            <a:r>
              <a:rPr lang="tr-TR" dirty="0" smtClean="0"/>
              <a:t>.</a:t>
            </a:r>
          </a:p>
          <a:p>
            <a:pPr marL="0" indent="0">
              <a:buNone/>
            </a:pPr>
            <a:r>
              <a:rPr lang="tr-TR" dirty="0"/>
              <a:t>Et ve et mamulleri</a:t>
            </a:r>
          </a:p>
          <a:p>
            <a:pPr marL="0" indent="0">
              <a:buNone/>
            </a:pPr>
            <a:r>
              <a:rPr lang="tr-TR" dirty="0"/>
              <a:t>Süt ve süt mamulleri</a:t>
            </a:r>
          </a:p>
          <a:p>
            <a:pPr marL="0" indent="0">
              <a:buNone/>
            </a:pPr>
            <a:r>
              <a:rPr lang="tr-TR" dirty="0"/>
              <a:t>Yumurta ve yumurta mamulleri</a:t>
            </a:r>
          </a:p>
          <a:p>
            <a:pPr marL="0" indent="0">
              <a:buNone/>
            </a:pPr>
            <a:r>
              <a:rPr lang="tr-TR" dirty="0"/>
              <a:t>Tahıl ve tahıl ürünleri</a:t>
            </a:r>
          </a:p>
          <a:p>
            <a:pPr marL="0" indent="0">
              <a:buNone/>
            </a:pPr>
            <a:r>
              <a:rPr lang="tr-TR" dirty="0"/>
              <a:t>Bitkisel ve hayvansal kökenli sıvı ve katı yağlar</a:t>
            </a:r>
          </a:p>
          <a:p>
            <a:pPr marL="0" indent="0">
              <a:buNone/>
            </a:pPr>
            <a:r>
              <a:rPr lang="tr-TR" dirty="0"/>
              <a:t>Meyve ve sebzeler ve bunların mamulleri</a:t>
            </a:r>
          </a:p>
          <a:p>
            <a:pPr marL="0" indent="0">
              <a:buNone/>
            </a:pPr>
            <a:r>
              <a:rPr lang="tr-TR" dirty="0"/>
              <a:t>Şeker ve şekerleme mamulleri</a:t>
            </a:r>
          </a:p>
          <a:p>
            <a:pPr marL="0" indent="0">
              <a:buNone/>
            </a:pPr>
            <a:r>
              <a:rPr lang="tr-TR" dirty="0"/>
              <a:t>Meşrubat (Alkolsüz içecekler)</a:t>
            </a:r>
          </a:p>
          <a:p>
            <a:pPr marL="0" indent="0">
              <a:buNone/>
            </a:pPr>
            <a:r>
              <a:rPr lang="tr-TR" dirty="0"/>
              <a:t>Bal ve yan mamulleri</a:t>
            </a:r>
          </a:p>
          <a:p>
            <a:pPr marL="0" indent="0">
              <a:buNone/>
            </a:pPr>
            <a:r>
              <a:rPr lang="tr-TR" dirty="0"/>
              <a:t>Besin takviyeler</a:t>
            </a:r>
          </a:p>
          <a:p>
            <a:pPr marL="0" indent="0">
              <a:buNone/>
            </a:pPr>
            <a:r>
              <a:rPr lang="tr-TR" dirty="0"/>
              <a:t>Genetiği değiştirilmiş gıdalar</a:t>
            </a:r>
          </a:p>
          <a:p>
            <a:pPr marL="0" indent="0">
              <a:buNone/>
            </a:pPr>
            <a:r>
              <a:rPr lang="tr-TR" dirty="0"/>
              <a:t>Gıda katkı maddeleri</a:t>
            </a:r>
          </a:p>
          <a:p>
            <a:pPr marL="0" indent="0">
              <a:buNone/>
            </a:pPr>
            <a:r>
              <a:rPr lang="tr-TR" dirty="0"/>
              <a:t>Enzimler</a:t>
            </a:r>
          </a:p>
          <a:p>
            <a:pPr marL="0" indent="0">
              <a:buNone/>
            </a:pPr>
            <a:r>
              <a:rPr lang="tr-TR" dirty="0"/>
              <a:t>Mikro organizmalar</a:t>
            </a:r>
          </a:p>
          <a:p>
            <a:pPr marL="0" indent="0">
              <a:buNone/>
            </a:pPr>
            <a:r>
              <a:rPr lang="tr-TR" dirty="0"/>
              <a:t>Balık ve balık </a:t>
            </a:r>
            <a:r>
              <a:rPr lang="tr-TR" dirty="0" err="1"/>
              <a:t>ürünleri,su</a:t>
            </a:r>
            <a:r>
              <a:rPr lang="tr-TR" dirty="0"/>
              <a:t> ve diğer.</a:t>
            </a:r>
          </a:p>
          <a:p>
            <a:pPr marL="0" indent="0">
              <a:buNone/>
            </a:pPr>
            <a:r>
              <a:rPr lang="tr-TR" dirty="0"/>
              <a:t>Ambalaj malzemeleri</a:t>
            </a:r>
          </a:p>
          <a:p>
            <a:pPr marL="0" indent="0">
              <a:buNone/>
            </a:pPr>
            <a:r>
              <a:rPr lang="tr-TR" dirty="0"/>
              <a:t>Gıda hizmet ve tesisleri</a:t>
            </a:r>
          </a:p>
          <a:p>
            <a:pPr marL="0" indent="0">
              <a:buNone/>
            </a:pPr>
            <a:r>
              <a:rPr lang="tr-TR" b="1" dirty="0"/>
              <a:t>Helal Kozmetik</a:t>
            </a:r>
          </a:p>
          <a:p>
            <a:pPr marL="0" indent="0">
              <a:buNone/>
            </a:pPr>
            <a:r>
              <a:rPr lang="tr-TR" dirty="0"/>
              <a:t> </a:t>
            </a:r>
            <a:r>
              <a:rPr lang="tr-TR" dirty="0" smtClean="0"/>
              <a:t> Helal </a:t>
            </a:r>
            <a:r>
              <a:rPr lang="tr-TR" dirty="0"/>
              <a:t>Kozmetik ile ilgili başvurularda, </a:t>
            </a:r>
            <a:r>
              <a:rPr lang="tr-TR" dirty="0" smtClean="0"/>
              <a:t>incelemeler </a:t>
            </a:r>
            <a:r>
              <a:rPr lang="tr-TR" dirty="0"/>
              <a:t>TSE K 202 – Helal Kozmetik standardı esas alınarak ilgili Belgelendirme Föyüne göre </a:t>
            </a:r>
            <a:r>
              <a:rPr lang="tr-TR" dirty="0" err="1"/>
              <a:t>yapılmaktadır.Bu</a:t>
            </a:r>
            <a:r>
              <a:rPr lang="tr-TR" dirty="0"/>
              <a:t> süreç içerisinde öncelikle, firmalarımızdan TS EN ISO 22716– Kozmetikler –İyi Üretim Uygulamaları (GMP) Hakkında Kılavuz standardına uygun olarak üretim yapmaları, ürün gruplarına göre Kozmetik Kanununa, Yönetmelik ve Tebliğlerine uymaları ve gerekli kontrolleri sağlamaları gerekmektedir. Buna göre helal kozmetik belgesi alacak ürünlerin bünyesinde, helal olmayan hayvan ve bunlardan türetilmiş </a:t>
            </a:r>
            <a:r>
              <a:rPr lang="tr-TR" dirty="0" err="1"/>
              <a:t>nanomateryal</a:t>
            </a:r>
            <a:r>
              <a:rPr lang="tr-TR" dirty="0"/>
              <a:t>, genetik materyal ya da bileşen olmayacak, insana ait ve bunlardan türetilmiş bileşen ya da insan sağlığına zararlı olduğu ispatlanmış diğer canlılara ait genetik materyal bulunmamalıdır.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710789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85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04664"/>
            <a:ext cx="8229600" cy="6048672"/>
          </a:xfrm>
        </p:spPr>
        <p:txBody>
          <a:bodyPr>
            <a:normAutofit lnSpcReduction="10000"/>
          </a:bodyPr>
          <a:lstStyle/>
          <a:p>
            <a:pPr marL="0" indent="0">
              <a:buNone/>
            </a:pPr>
            <a:r>
              <a:rPr lang="tr-TR" sz="2600" dirty="0">
                <a:solidFill>
                  <a:srgbClr val="C00000"/>
                </a:solidFill>
              </a:rPr>
              <a:t>TSE COVID-19 Güvenli Üretim ,Güvenli Hizmet, Okulum Temiz ve Güvenli </a:t>
            </a:r>
            <a:r>
              <a:rPr lang="tr-TR" sz="2600" dirty="0" smtClean="0">
                <a:solidFill>
                  <a:srgbClr val="C00000"/>
                </a:solidFill>
              </a:rPr>
              <a:t>Turizm</a:t>
            </a:r>
          </a:p>
          <a:p>
            <a:pPr marL="0" indent="0">
              <a:buNone/>
            </a:pPr>
            <a:endParaRPr lang="tr-TR" dirty="0"/>
          </a:p>
          <a:p>
            <a:pPr marL="0" indent="0">
              <a:buNone/>
            </a:pPr>
            <a:endParaRPr lang="tr-TR" dirty="0" smtClean="0"/>
          </a:p>
          <a:p>
            <a:pPr marL="0" indent="0">
              <a:buNone/>
            </a:pPr>
            <a:r>
              <a:rPr lang="tr-TR" sz="2200" dirty="0" smtClean="0">
                <a:solidFill>
                  <a:srgbClr val="C00000"/>
                </a:solidFill>
              </a:rPr>
              <a:t>İmalata Yeterlilik Belgesi (İYB-MİYB)</a:t>
            </a:r>
          </a:p>
          <a:p>
            <a:pPr marL="0" indent="0">
              <a:buNone/>
            </a:pPr>
            <a:r>
              <a:rPr lang="tr-TR" sz="2200" dirty="0"/>
              <a:t>Firmaların belirli miktardaki iş ve hizmeti belirli bir zamanda mevcut olanakları ile yapmaya yeterli olup olmadıkları tespiti amacıyla ilgili mercilere ibraz edilmek üzere düzenlenen bir belgedir.   Bu belge sanayi sicil belgesi ve geçerli kapasite raporu bulunan firmalar için düzenlenmektedir</a:t>
            </a:r>
            <a:r>
              <a:rPr lang="tr-TR" sz="2200" dirty="0" smtClean="0"/>
              <a:t>. Geçerlilik süresi 1 yıldır.</a:t>
            </a:r>
          </a:p>
          <a:p>
            <a:pPr marL="0" indent="0">
              <a:buNone/>
            </a:pPr>
            <a:endParaRPr lang="tr-TR" sz="2000" dirty="0" smtClean="0">
              <a:solidFill>
                <a:srgbClr val="C00000"/>
              </a:solidFill>
            </a:endParaRPr>
          </a:p>
          <a:p>
            <a:pPr marL="0" indent="0">
              <a:buNone/>
            </a:pPr>
            <a:r>
              <a:rPr lang="tr-TR" sz="2000" dirty="0" smtClean="0">
                <a:solidFill>
                  <a:srgbClr val="C00000"/>
                </a:solidFill>
              </a:rPr>
              <a:t>Hizmete Yeterlilik Belgesi (HYB)</a:t>
            </a:r>
          </a:p>
          <a:p>
            <a:pPr marL="0" indent="0">
              <a:buNone/>
            </a:pPr>
            <a:r>
              <a:rPr lang="tr-TR" sz="2000" dirty="0" smtClean="0"/>
              <a:t>Son </a:t>
            </a:r>
            <a:r>
              <a:rPr lang="tr-TR" sz="2000" dirty="0"/>
              <a:t>kullanıcı bazında sunulan hizmetlerin ilgili kanuna göre Türk Standardı veya kriterlerine uygunluğunu yapılan analiz sonucu belirleyen bir belgedir. Kısaca HYB diye yazılır. İşletmenin yaptığı başvuru sonucunda uygun olduğunun tespit edilmesi halinde hizmet yeterlilik belgesi verilir.</a:t>
            </a:r>
            <a:endParaRPr lang="tr-TR" sz="2000" dirty="0" smtClean="0"/>
          </a:p>
          <a:p>
            <a:pPr marL="0" indent="0">
              <a:buNone/>
            </a:pPr>
            <a:endParaRPr lang="tr-TR" sz="2000" dirty="0">
              <a:solidFill>
                <a:srgbClr val="C00000"/>
              </a:solidFill>
            </a:endParaRPr>
          </a:p>
        </p:txBody>
      </p:sp>
      <p:pic>
        <p:nvPicPr>
          <p:cNvPr id="1024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592" y="1196752"/>
            <a:ext cx="2664296"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796669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6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7500" lnSpcReduction="20000"/>
          </a:bodyPr>
          <a:lstStyle/>
          <a:p>
            <a:pPr marL="0" indent="0">
              <a:buNone/>
            </a:pPr>
            <a:r>
              <a:rPr lang="tr-TR" u="sng" dirty="0">
                <a:solidFill>
                  <a:srgbClr val="C00000"/>
                </a:solidFill>
              </a:rPr>
              <a:t>G </a:t>
            </a:r>
            <a:r>
              <a:rPr lang="tr-TR" u="sng" dirty="0" smtClean="0">
                <a:solidFill>
                  <a:srgbClr val="C00000"/>
                </a:solidFill>
              </a:rPr>
              <a:t>İşareti-G </a:t>
            </a:r>
            <a:r>
              <a:rPr lang="tr-TR" u="sng" dirty="0">
                <a:solidFill>
                  <a:srgbClr val="C00000"/>
                </a:solidFill>
              </a:rPr>
              <a:t>İşaret </a:t>
            </a:r>
            <a:r>
              <a:rPr lang="tr-TR" u="sng" dirty="0" smtClean="0">
                <a:solidFill>
                  <a:srgbClr val="C00000"/>
                </a:solidFill>
              </a:rPr>
              <a:t>Belgelendirmesi</a:t>
            </a:r>
          </a:p>
          <a:p>
            <a:pPr marL="0" indent="0">
              <a:buNone/>
            </a:pPr>
            <a:r>
              <a:rPr lang="tr-TR" dirty="0"/>
              <a:t>G İşareti (G Mark); Bahreyn, Kuveyt, Umman, Katar, Suudi Arabistan, Birleşik Arap Emirlikleri ve Yemen’in oluşturduğu Körfez Arap Ülkeleri İşbirliği Konseyi (</a:t>
            </a:r>
            <a:r>
              <a:rPr lang="tr-TR" dirty="0" err="1"/>
              <a:t>Gulf</a:t>
            </a:r>
            <a:r>
              <a:rPr lang="tr-TR" dirty="0"/>
              <a:t> </a:t>
            </a:r>
            <a:r>
              <a:rPr lang="tr-TR" dirty="0" err="1"/>
              <a:t>Cooperation</a:t>
            </a:r>
            <a:r>
              <a:rPr lang="tr-TR" dirty="0"/>
              <a:t> </a:t>
            </a:r>
            <a:r>
              <a:rPr lang="tr-TR" dirty="0" err="1"/>
              <a:t>Council</a:t>
            </a:r>
            <a:r>
              <a:rPr lang="tr-TR" dirty="0"/>
              <a:t> - GCC) ülkelerine ihraç edilecek alçak gerilim ve oyuncak ürünleri için ilgili yönetmeliklerin gerekliliklerine uygunluğunu göstermekte olup, uygunluğu tescil edilmiş ithal ürünlere bu işaretin iliştirilmesi zorunludur</a:t>
            </a:r>
            <a:r>
              <a:rPr lang="tr-TR" dirty="0" smtClean="0"/>
              <a:t>.</a:t>
            </a:r>
          </a:p>
          <a:p>
            <a:pPr marL="0" indent="0">
              <a:buNone/>
            </a:pPr>
            <a:r>
              <a:rPr lang="tr-TR" u="sng" dirty="0">
                <a:solidFill>
                  <a:srgbClr val="C00000"/>
                </a:solidFill>
              </a:rPr>
              <a:t>G </a:t>
            </a:r>
            <a:r>
              <a:rPr lang="tr-TR" u="sng" dirty="0" smtClean="0">
                <a:solidFill>
                  <a:srgbClr val="C00000"/>
                </a:solidFill>
              </a:rPr>
              <a:t>İşareti</a:t>
            </a:r>
          </a:p>
          <a:p>
            <a:pPr marL="0" indent="0">
              <a:buNone/>
            </a:pPr>
            <a:r>
              <a:rPr lang="tr-TR" dirty="0"/>
              <a:t>AB teknik mevzuatı uygulamalarında Avrupa Birliğinin ortak mevzuatının bulunmadığı ürünler düzenlenmemiş alanda yer alan ürünler olarak adlandırılmaktadır. Yapı Malzemeleri Yönetmeliğinde teknik şartnamelere tabi olmayan ürünlerin iç pazardaki denetiminin sağlanması ve bu ürünlerin güvenliği ile ilgili hususların belirli kurallara bağlanması amacıyla, Çevre ve Şehircilik Bakanlığı tarafından güvenliği temsil eden “G” işareti uygulaması getirilmiştir.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062051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9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normAutofit fontScale="92500" lnSpcReduction="20000"/>
          </a:bodyPr>
          <a:lstStyle/>
          <a:p>
            <a:pPr marL="0" indent="0">
              <a:buNone/>
            </a:pPr>
            <a:r>
              <a:rPr lang="tr-TR" sz="1700" b="1" u="sng" dirty="0">
                <a:solidFill>
                  <a:srgbClr val="C00000"/>
                </a:solidFill>
              </a:rPr>
              <a:t>e-İşareti, </a:t>
            </a:r>
            <a:endParaRPr lang="tr-TR" sz="1700" b="1" u="sng" dirty="0" smtClean="0">
              <a:solidFill>
                <a:srgbClr val="C00000"/>
              </a:solidFill>
            </a:endParaRPr>
          </a:p>
          <a:p>
            <a:pPr marL="0" indent="0">
              <a:buNone/>
            </a:pPr>
            <a:r>
              <a:rPr lang="tr-TR" sz="1700" dirty="0" smtClean="0"/>
              <a:t>AB </a:t>
            </a:r>
            <a:r>
              <a:rPr lang="tr-TR" sz="1700" dirty="0"/>
              <a:t>direktiflerini temel alan, otomotiv endüstrisi için Avrupa uygunluk işaretidir ve Avrupa Ekonomik Alanında (</a:t>
            </a:r>
            <a:r>
              <a:rPr lang="tr-TR" sz="1700" dirty="0" err="1"/>
              <a:t>European</a:t>
            </a:r>
            <a:r>
              <a:rPr lang="tr-TR" sz="1700" dirty="0"/>
              <a:t> </a:t>
            </a:r>
            <a:r>
              <a:rPr lang="tr-TR" sz="1700" dirty="0" err="1"/>
              <a:t>Economic</a:t>
            </a:r>
            <a:r>
              <a:rPr lang="tr-TR" sz="1700" dirty="0"/>
              <a:t> </a:t>
            </a:r>
            <a:r>
              <a:rPr lang="tr-TR" sz="1700" dirty="0" err="1"/>
              <a:t>Area</a:t>
            </a:r>
            <a:r>
              <a:rPr lang="tr-TR" sz="1700" dirty="0"/>
              <a:t> - EEA) satılan tüm otomotiv bileşenleri ve araçlar için bağlayıcılığı olan bir gerekliliktir.</a:t>
            </a:r>
          </a:p>
          <a:p>
            <a:pPr marL="0" indent="0">
              <a:buNone/>
            </a:pPr>
            <a:endParaRPr lang="tr-TR" sz="1700" b="1" u="sng" dirty="0" smtClean="0">
              <a:solidFill>
                <a:srgbClr val="C00000"/>
              </a:solidFill>
            </a:endParaRPr>
          </a:p>
          <a:p>
            <a:pPr marL="0" indent="0">
              <a:buNone/>
            </a:pPr>
            <a:r>
              <a:rPr lang="tr-TR" sz="1700" b="1" u="sng" dirty="0" smtClean="0">
                <a:solidFill>
                  <a:srgbClr val="C00000"/>
                </a:solidFill>
              </a:rPr>
              <a:t>CE </a:t>
            </a:r>
            <a:r>
              <a:rPr lang="tr-TR" sz="1700" b="1" u="sng" dirty="0" smtClean="0">
                <a:solidFill>
                  <a:srgbClr val="C00000"/>
                </a:solidFill>
              </a:rPr>
              <a:t>İşareti (</a:t>
            </a:r>
            <a:r>
              <a:rPr lang="tr-TR" sz="1700" b="1" u="sng" dirty="0" err="1" smtClean="0">
                <a:solidFill>
                  <a:srgbClr val="C00000"/>
                </a:solidFill>
              </a:rPr>
              <a:t>Conformity</a:t>
            </a:r>
            <a:r>
              <a:rPr lang="tr-TR" sz="1700" b="1" u="sng" dirty="0" smtClean="0">
                <a:solidFill>
                  <a:srgbClr val="C00000"/>
                </a:solidFill>
              </a:rPr>
              <a:t> </a:t>
            </a:r>
            <a:r>
              <a:rPr lang="tr-TR" sz="1700" b="1" u="sng" dirty="0" err="1" smtClean="0">
                <a:solidFill>
                  <a:srgbClr val="C00000"/>
                </a:solidFill>
              </a:rPr>
              <a:t>European</a:t>
            </a:r>
            <a:r>
              <a:rPr lang="tr-TR" sz="1700" b="1" u="sng" dirty="0" smtClean="0">
                <a:solidFill>
                  <a:srgbClr val="C00000"/>
                </a:solidFill>
              </a:rPr>
              <a:t>)</a:t>
            </a:r>
          </a:p>
          <a:p>
            <a:pPr marL="0" indent="0">
              <a:buNone/>
            </a:pPr>
            <a:r>
              <a:rPr lang="tr-TR" sz="1700" dirty="0" smtClean="0"/>
              <a:t>	</a:t>
            </a:r>
            <a:endParaRPr lang="tr-TR" sz="1700" dirty="0" smtClean="0"/>
          </a:p>
          <a:p>
            <a:pPr marL="0" indent="0">
              <a:buNone/>
            </a:pPr>
            <a:endParaRPr lang="tr-TR" sz="1700" dirty="0"/>
          </a:p>
          <a:p>
            <a:pPr marL="0" indent="0">
              <a:buNone/>
            </a:pPr>
            <a:endParaRPr lang="tr-TR" sz="1700" dirty="0" smtClean="0"/>
          </a:p>
          <a:p>
            <a:pPr marL="0" indent="0">
              <a:buNone/>
            </a:pPr>
            <a:r>
              <a:rPr lang="tr-TR" sz="1700" dirty="0" smtClean="0"/>
              <a:t>CE  </a:t>
            </a:r>
            <a:r>
              <a:rPr lang="tr-TR" sz="1700" dirty="0"/>
              <a:t>İşareti malların serbest dolaşımını sağlayabilmek amacıyla Avrupa Birliği'nin, 1985 yılında </a:t>
            </a:r>
            <a:r>
              <a:rPr lang="tr-TR" sz="1700" dirty="0" err="1"/>
              <a:t>oluşturduğu"Yeni</a:t>
            </a:r>
            <a:r>
              <a:rPr lang="tr-TR" sz="1700" dirty="0"/>
              <a:t> Yaklaşım" çerçevesinde uygulanan bir sağlık ve güvenlik işaretidir. AB genelinde kullanılmış olan değişik uygunluk işaretleri yerine AB direktiflerine uygunluğu belirten tek tip bir AB işareti kullanılması amaçlanmıştır.</a:t>
            </a:r>
          </a:p>
          <a:p>
            <a:pPr marL="0" indent="0">
              <a:buNone/>
            </a:pPr>
            <a:r>
              <a:rPr lang="tr-TR" sz="1700" dirty="0" smtClean="0"/>
              <a:t>	 </a:t>
            </a:r>
            <a:r>
              <a:rPr lang="tr-TR" sz="1700" dirty="0"/>
              <a:t>CE  İşareti üzerine iliştirildiği ürünün insan, hayvan ve çevre açısından sağlıklı ve güvenli olduğunu gösteren Avrupa Birliği'nin Yeni Yaklaşım Direktiflerine uygunluk işaretidir.  Şu an sayısı 25'i bulan Yeni Yaklaşım Direktiflerinden biri veya bir kaçı kapsamına giren bir ürünün CE  İşareti taşımadan AB pazarına girebilmesi mümkün değildir. Yeni Yaklaşım Direktiflerine uygunluğu kanıtlamada imalatçıların direktiflerle ilgili </a:t>
            </a:r>
            <a:r>
              <a:rPr lang="tr-TR" sz="1700" dirty="0" err="1"/>
              <a:t>harmonize</a:t>
            </a:r>
            <a:r>
              <a:rPr lang="tr-TR" sz="1700" dirty="0"/>
              <a:t> </a:t>
            </a:r>
            <a:r>
              <a:rPr lang="tr-TR" sz="1700" dirty="0" err="1"/>
              <a:t>standardlara</a:t>
            </a:r>
            <a:r>
              <a:rPr lang="tr-TR" sz="1700" dirty="0"/>
              <a:t> uygun üretim yapmalarının büyük önemi bulunmaktadır. Standartlara uymak </a:t>
            </a:r>
            <a:r>
              <a:rPr lang="tr-TR" sz="1700" dirty="0" smtClean="0"/>
              <a:t>zorunlu  </a:t>
            </a:r>
            <a:r>
              <a:rPr lang="tr-TR" sz="1700" dirty="0"/>
              <a:t>olmamakla birlikte, standartlara uygun </a:t>
            </a:r>
            <a:r>
              <a:rPr lang="tr-TR" sz="1700" dirty="0" smtClean="0"/>
              <a:t>üretim </a:t>
            </a:r>
            <a:r>
              <a:rPr lang="tr-TR" sz="1700" dirty="0"/>
              <a:t>yapılması halinde, direktiflere de uygun üretim yapıldığının varsayılması üreticinin standartlara uymasını teşvik etmektedir</a:t>
            </a:r>
            <a:r>
              <a:rPr lang="tr-TR" sz="1700" dirty="0" smtClean="0"/>
              <a:t>.</a:t>
            </a:r>
          </a:p>
          <a:p>
            <a:pPr marL="0" indent="0">
              <a:buNone/>
            </a:pPr>
            <a:r>
              <a:rPr lang="tr-TR" sz="1700" dirty="0" smtClean="0"/>
              <a:t>	Avrupa Birliği, Yeni Yaklaşım, Küresel ve Modüler Yaklaşım Mevzuatına göre Yeni Yaklaşım Direktiflerini ilk kez 1987 yılında yayınlamaya başlamıştır. Mevzuatın 2 temel amacı vardır;</a:t>
            </a:r>
          </a:p>
          <a:p>
            <a:pPr marL="0" indent="0">
              <a:buNone/>
            </a:pPr>
            <a:r>
              <a:rPr lang="tr-TR" sz="1700" dirty="0" smtClean="0"/>
              <a:t>1-İç pazarda malların serbestçe dolaşımını temin etmek,</a:t>
            </a:r>
          </a:p>
          <a:p>
            <a:pPr marL="0" indent="0">
              <a:buNone/>
            </a:pPr>
            <a:r>
              <a:rPr lang="tr-TR" sz="1700" dirty="0" smtClean="0"/>
              <a:t>2-Birinci amacı gerçekleştirirken mümkün olan en yüksek seviyede korumayı sağlamaktır.</a:t>
            </a:r>
            <a:endParaRPr lang="tr-TR" sz="1700" dirty="0"/>
          </a:p>
        </p:txBody>
      </p:sp>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1628800"/>
            <a:ext cx="1368152"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78436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2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70000" lnSpcReduction="20000"/>
          </a:bodyPr>
          <a:lstStyle/>
          <a:p>
            <a:pPr marL="0" indent="0">
              <a:buNone/>
            </a:pPr>
            <a:r>
              <a:rPr lang="tr-TR" u="sng" dirty="0">
                <a:solidFill>
                  <a:srgbClr val="C00000"/>
                </a:solidFill>
              </a:rPr>
              <a:t>Bölgesel Standardizasyon Kurumları</a:t>
            </a:r>
            <a:endParaRPr lang="tr-TR" u="sng" dirty="0" smtClean="0">
              <a:solidFill>
                <a:srgbClr val="C00000"/>
              </a:solidFill>
            </a:endParaRPr>
          </a:p>
          <a:p>
            <a:pPr marL="0" indent="0">
              <a:buNone/>
            </a:pPr>
            <a:r>
              <a:rPr lang="tr-TR" dirty="0" smtClean="0"/>
              <a:t>*CEN-</a:t>
            </a:r>
            <a:r>
              <a:rPr lang="tr-TR" dirty="0" err="1" smtClean="0"/>
              <a:t>European</a:t>
            </a:r>
            <a:r>
              <a:rPr lang="tr-TR" dirty="0" smtClean="0"/>
              <a:t> </a:t>
            </a:r>
            <a:r>
              <a:rPr lang="tr-TR" dirty="0" err="1" smtClean="0"/>
              <a:t>Committee</a:t>
            </a:r>
            <a:r>
              <a:rPr lang="tr-TR" dirty="0" smtClean="0"/>
              <a:t> </a:t>
            </a:r>
            <a:r>
              <a:rPr lang="tr-TR" dirty="0" err="1" smtClean="0"/>
              <a:t>Standardization</a:t>
            </a:r>
            <a:r>
              <a:rPr lang="tr-TR" dirty="0"/>
              <a:t> </a:t>
            </a:r>
            <a:r>
              <a:rPr lang="tr-TR" dirty="0" smtClean="0"/>
              <a:t>(Avrupa Standardizasyon Komitesi)</a:t>
            </a:r>
          </a:p>
          <a:p>
            <a:pPr marL="0" indent="0">
              <a:buNone/>
            </a:pPr>
            <a:r>
              <a:rPr lang="tr-TR" dirty="0" smtClean="0"/>
              <a:t>*CENELEC-</a:t>
            </a:r>
            <a:r>
              <a:rPr lang="en-US" dirty="0"/>
              <a:t>European Committee for </a:t>
            </a:r>
            <a:r>
              <a:rPr lang="en-US" dirty="0" err="1"/>
              <a:t>Electrotechnical</a:t>
            </a:r>
            <a:r>
              <a:rPr lang="en-US" dirty="0"/>
              <a:t> </a:t>
            </a:r>
            <a:r>
              <a:rPr lang="en-US" dirty="0" smtClean="0"/>
              <a:t>Standardization</a:t>
            </a:r>
            <a:r>
              <a:rPr lang="tr-TR" dirty="0"/>
              <a:t> (Avrupa Elektroteknik Standardizasyon </a:t>
            </a:r>
            <a:r>
              <a:rPr lang="tr-TR" dirty="0" smtClean="0"/>
              <a:t>Komitesi)</a:t>
            </a:r>
          </a:p>
          <a:p>
            <a:pPr marL="0" indent="0">
              <a:buNone/>
            </a:pPr>
            <a:r>
              <a:rPr lang="tr-TR" dirty="0" smtClean="0"/>
              <a:t>*ETSI-</a:t>
            </a:r>
            <a:r>
              <a:rPr lang="tr-TR" dirty="0" err="1" smtClean="0"/>
              <a:t>European</a:t>
            </a:r>
            <a:r>
              <a:rPr lang="tr-TR" dirty="0" smtClean="0"/>
              <a:t> </a:t>
            </a:r>
            <a:r>
              <a:rPr lang="tr-TR" dirty="0" err="1" smtClean="0"/>
              <a:t>Telecominication</a:t>
            </a:r>
            <a:r>
              <a:rPr lang="tr-TR" dirty="0" smtClean="0"/>
              <a:t> </a:t>
            </a:r>
            <a:r>
              <a:rPr lang="tr-TR" dirty="0" err="1" smtClean="0"/>
              <a:t>Standards</a:t>
            </a:r>
            <a:r>
              <a:rPr lang="tr-TR" dirty="0" smtClean="0"/>
              <a:t> </a:t>
            </a:r>
            <a:r>
              <a:rPr lang="tr-TR" dirty="0" err="1" smtClean="0"/>
              <a:t>Institute</a:t>
            </a:r>
            <a:r>
              <a:rPr lang="tr-TR" dirty="0" smtClean="0"/>
              <a:t> </a:t>
            </a:r>
            <a:r>
              <a:rPr lang="tr-TR" dirty="0"/>
              <a:t>(Avrupa </a:t>
            </a:r>
            <a:r>
              <a:rPr lang="tr-TR" dirty="0" smtClean="0"/>
              <a:t> </a:t>
            </a:r>
            <a:r>
              <a:rPr lang="tr-TR" dirty="0"/>
              <a:t>Telekomünikasyon Standartlar </a:t>
            </a:r>
            <a:r>
              <a:rPr lang="tr-TR" dirty="0" smtClean="0"/>
              <a:t>Komitesi)</a:t>
            </a:r>
          </a:p>
          <a:p>
            <a:pPr marL="0" indent="0">
              <a:buNone/>
            </a:pPr>
            <a:r>
              <a:rPr lang="tr-TR" u="sng" dirty="0" smtClean="0">
                <a:solidFill>
                  <a:srgbClr val="C00000"/>
                </a:solidFill>
              </a:rPr>
              <a:t>Uluslararası Standardizasyon Kurumları</a:t>
            </a:r>
          </a:p>
          <a:p>
            <a:pPr marL="0" indent="0">
              <a:buNone/>
            </a:pPr>
            <a:r>
              <a:rPr lang="tr-TR" dirty="0" smtClean="0"/>
              <a:t>*ISO-International </a:t>
            </a:r>
            <a:r>
              <a:rPr lang="tr-TR" dirty="0" err="1" smtClean="0"/>
              <a:t>Organization</a:t>
            </a:r>
            <a:r>
              <a:rPr lang="tr-TR" dirty="0" smtClean="0"/>
              <a:t> </a:t>
            </a:r>
            <a:r>
              <a:rPr lang="tr-TR" dirty="0" err="1" smtClean="0"/>
              <a:t>for</a:t>
            </a:r>
            <a:r>
              <a:rPr lang="tr-TR" dirty="0" smtClean="0"/>
              <a:t> </a:t>
            </a:r>
            <a:r>
              <a:rPr lang="tr-TR" dirty="0" err="1" smtClean="0"/>
              <a:t>Standardization</a:t>
            </a:r>
            <a:r>
              <a:rPr lang="tr-TR" dirty="0" smtClean="0"/>
              <a:t> (Uluslararası Standardizasyon Teşkilatı)</a:t>
            </a:r>
          </a:p>
          <a:p>
            <a:pPr marL="0" indent="0">
              <a:buNone/>
            </a:pPr>
            <a:r>
              <a:rPr lang="tr-TR" dirty="0" smtClean="0"/>
              <a:t>*IEC-International </a:t>
            </a:r>
            <a:r>
              <a:rPr lang="tr-TR" dirty="0" err="1" smtClean="0"/>
              <a:t>Electrotechnical</a:t>
            </a:r>
            <a:r>
              <a:rPr lang="tr-TR" dirty="0" smtClean="0"/>
              <a:t> </a:t>
            </a:r>
            <a:r>
              <a:rPr lang="tr-TR" dirty="0" err="1" smtClean="0"/>
              <a:t>Commission</a:t>
            </a:r>
            <a:r>
              <a:rPr lang="tr-TR" dirty="0" smtClean="0"/>
              <a:t> (Uluslararası Elektroteknik Komisyonu)</a:t>
            </a:r>
          </a:p>
          <a:p>
            <a:pPr marL="0" indent="0">
              <a:buNone/>
            </a:pPr>
            <a:endParaRPr lang="tr-TR" dirty="0"/>
          </a:p>
          <a:p>
            <a:pPr marL="0" indent="0">
              <a:buNone/>
            </a:pPr>
            <a:r>
              <a:rPr lang="tr-TR" dirty="0" smtClean="0"/>
              <a:t>Kaynakça;</a:t>
            </a:r>
          </a:p>
          <a:p>
            <a:pPr marL="0" indent="0">
              <a:buNone/>
            </a:pPr>
            <a:r>
              <a:rPr lang="tr-TR" dirty="0" smtClean="0"/>
              <a:t>1-Türk </a:t>
            </a:r>
            <a:r>
              <a:rPr lang="tr-TR" dirty="0"/>
              <a:t>Standartları Enstitüsü </a:t>
            </a:r>
            <a:r>
              <a:rPr lang="tr-TR" dirty="0">
                <a:hlinkClick r:id="rId4"/>
              </a:rPr>
              <a:t>https://</a:t>
            </a:r>
            <a:r>
              <a:rPr lang="tr-TR" dirty="0" smtClean="0">
                <a:hlinkClick r:id="rId4"/>
              </a:rPr>
              <a:t>www.tse.org.tr</a:t>
            </a:r>
            <a:endParaRPr lang="tr-TR" dirty="0" smtClean="0"/>
          </a:p>
          <a:p>
            <a:pPr marL="0" indent="0">
              <a:buNone/>
            </a:pPr>
            <a:r>
              <a:rPr lang="tr-TR" dirty="0" smtClean="0"/>
              <a:t>2-Kalite Güvencesi ve Standartları- </a:t>
            </a:r>
            <a:r>
              <a:rPr lang="tr-TR" dirty="0" err="1" smtClean="0"/>
              <a:t>Prof.Dr.Mahmut</a:t>
            </a:r>
            <a:r>
              <a:rPr lang="tr-TR" dirty="0" smtClean="0"/>
              <a:t> TEKİN</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506140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9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432</TotalTime>
  <Words>3089</Words>
  <Application>Microsoft Office PowerPoint</Application>
  <PresentationFormat>Ekran Gösterisi (4:3)</PresentationFormat>
  <Paragraphs>284</Paragraphs>
  <Slides>26</Slides>
  <Notes>1</Notes>
  <HiddenSlides>0</HiddenSlides>
  <MMClips>26</MMClips>
  <ScaleCrop>false</ScaleCrop>
  <HeadingPairs>
    <vt:vector size="4" baseType="variant">
      <vt:variant>
        <vt:lpstr>Tema</vt:lpstr>
      </vt:variant>
      <vt:variant>
        <vt:i4>1</vt:i4>
      </vt:variant>
      <vt:variant>
        <vt:lpstr>Slayt Başlıkları</vt:lpstr>
      </vt:variant>
      <vt:variant>
        <vt:i4>26</vt:i4>
      </vt:variant>
    </vt:vector>
  </HeadingPairs>
  <TitlesOfParts>
    <vt:vector size="27" baseType="lpstr">
      <vt:lpstr>Ofis Teması</vt:lpstr>
      <vt:lpstr>3.HAFTA Türk Standardları Enstitüsü (TSE) ve görevleri, Belgelendirme Çalışmaları, Bölgesel ve Uluslararası Standardizasyon Kuruluşları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3.HAFTA Türk Standardları Enstitüsü (TSE) ve görevleri, Belgelendirme Çalışmaları, Bölgesel ve Uluslararası Standardizasyon Kuruluşları</dc:title>
  <dc:creator>ASUS</dc:creator>
  <cp:lastModifiedBy>ASUS</cp:lastModifiedBy>
  <cp:revision>39</cp:revision>
  <dcterms:created xsi:type="dcterms:W3CDTF">2021-03-07T10:35:00Z</dcterms:created>
  <dcterms:modified xsi:type="dcterms:W3CDTF">2021-03-13T10:54:26Z</dcterms:modified>
</cp:coreProperties>
</file>