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FE503E-E6D5-448F-ABCF-B3BBEBE2CE84}"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tr-TR"/>
        </a:p>
      </dgm:t>
    </dgm:pt>
    <dgm:pt modelId="{20F7C3F4-E208-42FC-81C5-0A4D73520294}">
      <dgm:prSet phldrT="[Metin]">
        <dgm:style>
          <a:lnRef idx="2">
            <a:schemeClr val="dk1"/>
          </a:lnRef>
          <a:fillRef idx="1">
            <a:schemeClr val="lt1"/>
          </a:fillRef>
          <a:effectRef idx="0">
            <a:schemeClr val="dk1"/>
          </a:effectRef>
          <a:fontRef idx="minor">
            <a:schemeClr val="dk1"/>
          </a:fontRef>
        </dgm:style>
      </dgm:prSet>
      <dgm:spPr/>
      <dgm:t>
        <a:bodyPr/>
        <a:lstStyle/>
        <a:p>
          <a:r>
            <a:rPr lang="tr-TR" b="1" u="sng" dirty="0" smtClean="0">
              <a:solidFill>
                <a:srgbClr val="C00000"/>
              </a:solidFill>
            </a:rPr>
            <a:t>ACT</a:t>
          </a:r>
        </a:p>
        <a:p>
          <a:r>
            <a:rPr lang="tr-TR" dirty="0" smtClean="0"/>
            <a:t>How </a:t>
          </a:r>
          <a:r>
            <a:rPr lang="tr-TR" dirty="0" err="1" smtClean="0"/>
            <a:t>to</a:t>
          </a:r>
          <a:r>
            <a:rPr lang="tr-TR" dirty="0" smtClean="0"/>
            <a:t> </a:t>
          </a:r>
          <a:r>
            <a:rPr lang="tr-TR" dirty="0" err="1" smtClean="0"/>
            <a:t>improve</a:t>
          </a:r>
          <a:r>
            <a:rPr lang="tr-TR" dirty="0" smtClean="0"/>
            <a:t> </a:t>
          </a:r>
          <a:r>
            <a:rPr lang="tr-TR" dirty="0" err="1" smtClean="0"/>
            <a:t>next</a:t>
          </a:r>
          <a:r>
            <a:rPr lang="tr-TR" dirty="0" smtClean="0"/>
            <a:t> time?</a:t>
          </a:r>
          <a:endParaRPr lang="tr-TR" dirty="0"/>
        </a:p>
      </dgm:t>
    </dgm:pt>
    <dgm:pt modelId="{8C023E4F-187D-46AC-88C4-66A70331B904}" type="parTrans" cxnId="{BB348899-E4E2-4323-8FA8-67656B3027E5}">
      <dgm:prSet/>
      <dgm:spPr/>
      <dgm:t>
        <a:bodyPr/>
        <a:lstStyle/>
        <a:p>
          <a:endParaRPr lang="tr-TR"/>
        </a:p>
      </dgm:t>
    </dgm:pt>
    <dgm:pt modelId="{1F54E1AE-9D61-4076-AE64-D49325601613}" type="sibTrans" cxnId="{BB348899-E4E2-4323-8FA8-67656B3027E5}">
      <dgm:prSet>
        <dgm:style>
          <a:lnRef idx="2">
            <a:schemeClr val="accent2"/>
          </a:lnRef>
          <a:fillRef idx="1">
            <a:schemeClr val="lt1"/>
          </a:fillRef>
          <a:effectRef idx="0">
            <a:schemeClr val="accent2"/>
          </a:effectRef>
          <a:fontRef idx="minor">
            <a:schemeClr val="dk1"/>
          </a:fontRef>
        </dgm:style>
      </dgm:prSet>
      <dgm:spPr/>
      <dgm:t>
        <a:bodyPr/>
        <a:lstStyle/>
        <a:p>
          <a:endParaRPr lang="tr-TR"/>
        </a:p>
      </dgm:t>
    </dgm:pt>
    <dgm:pt modelId="{8B5689E4-78DD-4513-8AB3-1E7597131A4B}">
      <dgm:prSet phldrT="[Metin]">
        <dgm:style>
          <a:lnRef idx="2">
            <a:schemeClr val="dk1"/>
          </a:lnRef>
          <a:fillRef idx="1">
            <a:schemeClr val="lt1"/>
          </a:fillRef>
          <a:effectRef idx="0">
            <a:schemeClr val="dk1"/>
          </a:effectRef>
          <a:fontRef idx="minor">
            <a:schemeClr val="dk1"/>
          </a:fontRef>
        </dgm:style>
      </dgm:prSet>
      <dgm:spPr/>
      <dgm:t>
        <a:bodyPr/>
        <a:lstStyle/>
        <a:p>
          <a:r>
            <a:rPr lang="tr-TR" b="1" u="sng" dirty="0" smtClean="0">
              <a:solidFill>
                <a:srgbClr val="C00000"/>
              </a:solidFill>
            </a:rPr>
            <a:t>CHECK</a:t>
          </a:r>
        </a:p>
        <a:p>
          <a:r>
            <a:rPr lang="tr-TR" b="0" dirty="0" err="1" smtClean="0">
              <a:solidFill>
                <a:schemeClr val="tx1"/>
              </a:solidFill>
            </a:rPr>
            <a:t>Did</a:t>
          </a:r>
          <a:r>
            <a:rPr lang="tr-TR" b="0" dirty="0" smtClean="0">
              <a:solidFill>
                <a:schemeClr val="tx1"/>
              </a:solidFill>
            </a:rPr>
            <a:t> </a:t>
          </a:r>
          <a:r>
            <a:rPr lang="tr-TR" b="0" dirty="0" err="1" smtClean="0">
              <a:solidFill>
                <a:schemeClr val="tx1"/>
              </a:solidFill>
            </a:rPr>
            <a:t>things</a:t>
          </a:r>
          <a:r>
            <a:rPr lang="tr-TR" b="0" dirty="0" smtClean="0">
              <a:solidFill>
                <a:schemeClr val="tx1"/>
              </a:solidFill>
            </a:rPr>
            <a:t> </a:t>
          </a:r>
          <a:r>
            <a:rPr lang="tr-TR" b="0" dirty="0" err="1" smtClean="0">
              <a:solidFill>
                <a:schemeClr val="tx1"/>
              </a:solidFill>
            </a:rPr>
            <a:t>happen</a:t>
          </a:r>
          <a:r>
            <a:rPr lang="tr-TR" b="0" dirty="0" smtClean="0">
              <a:solidFill>
                <a:schemeClr val="tx1"/>
              </a:solidFill>
            </a:rPr>
            <a:t> </a:t>
          </a:r>
          <a:r>
            <a:rPr lang="tr-TR" b="0" dirty="0" err="1" smtClean="0">
              <a:solidFill>
                <a:schemeClr val="tx1"/>
              </a:solidFill>
            </a:rPr>
            <a:t>according</a:t>
          </a:r>
          <a:r>
            <a:rPr lang="tr-TR" b="0" dirty="0" smtClean="0">
              <a:solidFill>
                <a:schemeClr val="tx1"/>
              </a:solidFill>
            </a:rPr>
            <a:t> </a:t>
          </a:r>
          <a:r>
            <a:rPr lang="tr-TR" b="0" dirty="0" err="1" smtClean="0">
              <a:solidFill>
                <a:schemeClr val="tx1"/>
              </a:solidFill>
            </a:rPr>
            <a:t>the</a:t>
          </a:r>
          <a:r>
            <a:rPr lang="tr-TR" b="0" dirty="0" smtClean="0">
              <a:solidFill>
                <a:schemeClr val="tx1"/>
              </a:solidFill>
            </a:rPr>
            <a:t> plan?</a:t>
          </a:r>
          <a:endParaRPr lang="tr-TR" b="0" dirty="0">
            <a:solidFill>
              <a:schemeClr val="tx1"/>
            </a:solidFill>
          </a:endParaRPr>
        </a:p>
      </dgm:t>
    </dgm:pt>
    <dgm:pt modelId="{9CE5F419-0DA5-4487-AA4C-D6DA27645F78}" type="parTrans" cxnId="{49174119-A575-450D-810C-9D9BF887B188}">
      <dgm:prSet/>
      <dgm:spPr/>
      <dgm:t>
        <a:bodyPr/>
        <a:lstStyle/>
        <a:p>
          <a:endParaRPr lang="tr-TR"/>
        </a:p>
      </dgm:t>
    </dgm:pt>
    <dgm:pt modelId="{A13D5907-3D08-45BB-92C2-B29C6E93670B}" type="sibTrans" cxnId="{49174119-A575-450D-810C-9D9BF887B188}">
      <dgm:prSet>
        <dgm:style>
          <a:lnRef idx="2">
            <a:schemeClr val="accent2"/>
          </a:lnRef>
          <a:fillRef idx="1">
            <a:schemeClr val="lt1"/>
          </a:fillRef>
          <a:effectRef idx="0">
            <a:schemeClr val="accent2"/>
          </a:effectRef>
          <a:fontRef idx="minor">
            <a:schemeClr val="dk1"/>
          </a:fontRef>
        </dgm:style>
      </dgm:prSet>
      <dgm:spPr/>
      <dgm:t>
        <a:bodyPr/>
        <a:lstStyle/>
        <a:p>
          <a:endParaRPr lang="tr-TR"/>
        </a:p>
      </dgm:t>
    </dgm:pt>
    <dgm:pt modelId="{D4D3BC52-BE46-4011-B7A6-9B7B716380AD}">
      <dgm:prSet phldrT="[Metin]">
        <dgm:style>
          <a:lnRef idx="2">
            <a:schemeClr val="dk1"/>
          </a:lnRef>
          <a:fillRef idx="1">
            <a:schemeClr val="lt1"/>
          </a:fillRef>
          <a:effectRef idx="0">
            <a:schemeClr val="dk1"/>
          </a:effectRef>
          <a:fontRef idx="minor">
            <a:schemeClr val="dk1"/>
          </a:fontRef>
        </dgm:style>
      </dgm:prSet>
      <dgm:spPr/>
      <dgm:t>
        <a:bodyPr/>
        <a:lstStyle/>
        <a:p>
          <a:r>
            <a:rPr lang="tr-TR" b="1" u="sng" dirty="0" smtClean="0">
              <a:solidFill>
                <a:srgbClr val="C00000"/>
              </a:solidFill>
            </a:rPr>
            <a:t>DO</a:t>
          </a:r>
        </a:p>
        <a:p>
          <a:r>
            <a:rPr lang="tr-TR" dirty="0" smtClean="0"/>
            <a:t>Do </a:t>
          </a:r>
          <a:r>
            <a:rPr lang="tr-TR" dirty="0" err="1" smtClean="0"/>
            <a:t>what</a:t>
          </a:r>
          <a:r>
            <a:rPr lang="tr-TR" dirty="0" smtClean="0"/>
            <a:t> </a:t>
          </a:r>
          <a:r>
            <a:rPr lang="tr-TR" dirty="0" err="1" smtClean="0"/>
            <a:t>was</a:t>
          </a:r>
          <a:r>
            <a:rPr lang="tr-TR" dirty="0" smtClean="0"/>
            <a:t> </a:t>
          </a:r>
          <a:r>
            <a:rPr lang="tr-TR" dirty="0" err="1" smtClean="0"/>
            <a:t>planned</a:t>
          </a:r>
          <a:endParaRPr lang="tr-TR" dirty="0"/>
        </a:p>
      </dgm:t>
    </dgm:pt>
    <dgm:pt modelId="{8DDF93B4-80E4-47EB-8EAF-DF277E1146F4}" type="parTrans" cxnId="{044DAFFD-BD2A-4518-865F-D9B6F7FE7E70}">
      <dgm:prSet/>
      <dgm:spPr/>
      <dgm:t>
        <a:bodyPr/>
        <a:lstStyle/>
        <a:p>
          <a:endParaRPr lang="tr-TR"/>
        </a:p>
      </dgm:t>
    </dgm:pt>
    <dgm:pt modelId="{336DCB35-9D1C-4895-8937-3FE34B90C593}" type="sibTrans" cxnId="{044DAFFD-BD2A-4518-865F-D9B6F7FE7E70}">
      <dgm:prSet>
        <dgm:style>
          <a:lnRef idx="2">
            <a:schemeClr val="accent2"/>
          </a:lnRef>
          <a:fillRef idx="1">
            <a:schemeClr val="lt1"/>
          </a:fillRef>
          <a:effectRef idx="0">
            <a:schemeClr val="accent2"/>
          </a:effectRef>
          <a:fontRef idx="minor">
            <a:schemeClr val="dk1"/>
          </a:fontRef>
        </dgm:style>
      </dgm:prSet>
      <dgm:spPr/>
      <dgm:t>
        <a:bodyPr/>
        <a:lstStyle/>
        <a:p>
          <a:endParaRPr lang="tr-TR"/>
        </a:p>
      </dgm:t>
    </dgm:pt>
    <dgm:pt modelId="{DB4A2558-9A82-4D03-80D7-F01388B574D0}">
      <dgm:prSet phldrT="[Metin]">
        <dgm:style>
          <a:lnRef idx="2">
            <a:schemeClr val="dk1"/>
          </a:lnRef>
          <a:fillRef idx="1">
            <a:schemeClr val="lt1"/>
          </a:fillRef>
          <a:effectRef idx="0">
            <a:schemeClr val="dk1"/>
          </a:effectRef>
          <a:fontRef idx="minor">
            <a:schemeClr val="dk1"/>
          </a:fontRef>
        </dgm:style>
      </dgm:prSet>
      <dgm:spPr/>
      <dgm:t>
        <a:bodyPr/>
        <a:lstStyle/>
        <a:p>
          <a:r>
            <a:rPr lang="tr-TR" u="sng" dirty="0" smtClean="0">
              <a:solidFill>
                <a:srgbClr val="C00000"/>
              </a:solidFill>
            </a:rPr>
            <a:t>PLAN</a:t>
          </a:r>
        </a:p>
        <a:p>
          <a:r>
            <a:rPr lang="tr-TR" dirty="0" err="1" smtClean="0"/>
            <a:t>What</a:t>
          </a:r>
          <a:r>
            <a:rPr lang="tr-TR" dirty="0" smtClean="0"/>
            <a:t> </a:t>
          </a:r>
          <a:r>
            <a:rPr lang="tr-TR" dirty="0" err="1" smtClean="0"/>
            <a:t>to</a:t>
          </a:r>
          <a:r>
            <a:rPr lang="tr-TR" dirty="0" smtClean="0"/>
            <a:t> do?</a:t>
          </a:r>
        </a:p>
        <a:p>
          <a:r>
            <a:rPr lang="tr-TR" dirty="0" smtClean="0"/>
            <a:t>How </a:t>
          </a:r>
          <a:r>
            <a:rPr lang="tr-TR" dirty="0" err="1" smtClean="0"/>
            <a:t>to</a:t>
          </a:r>
          <a:r>
            <a:rPr lang="tr-TR" dirty="0" smtClean="0"/>
            <a:t> do it?</a:t>
          </a:r>
        </a:p>
        <a:p>
          <a:r>
            <a:rPr lang="tr-TR" dirty="0" err="1" smtClean="0"/>
            <a:t>When</a:t>
          </a:r>
          <a:r>
            <a:rPr lang="tr-TR" dirty="0" smtClean="0"/>
            <a:t> </a:t>
          </a:r>
          <a:r>
            <a:rPr lang="tr-TR" dirty="0" err="1" smtClean="0"/>
            <a:t>to</a:t>
          </a:r>
          <a:r>
            <a:rPr lang="tr-TR" dirty="0" smtClean="0"/>
            <a:t> do it?</a:t>
          </a:r>
          <a:endParaRPr lang="tr-TR" dirty="0"/>
        </a:p>
      </dgm:t>
    </dgm:pt>
    <dgm:pt modelId="{3A8EF723-C27D-4DC0-B86A-21117DA00597}" type="parTrans" cxnId="{2BB5BBF4-C735-4B39-AF32-67C1F386C901}">
      <dgm:prSet/>
      <dgm:spPr/>
      <dgm:t>
        <a:bodyPr/>
        <a:lstStyle/>
        <a:p>
          <a:endParaRPr lang="tr-TR"/>
        </a:p>
      </dgm:t>
    </dgm:pt>
    <dgm:pt modelId="{7A2D2AB6-3FF3-4D31-ACFD-06D2DF2F4605}" type="sibTrans" cxnId="{2BB5BBF4-C735-4B39-AF32-67C1F386C901}">
      <dgm:prSet>
        <dgm:style>
          <a:lnRef idx="2">
            <a:schemeClr val="accent2"/>
          </a:lnRef>
          <a:fillRef idx="1">
            <a:schemeClr val="lt1"/>
          </a:fillRef>
          <a:effectRef idx="0">
            <a:schemeClr val="accent2"/>
          </a:effectRef>
          <a:fontRef idx="minor">
            <a:schemeClr val="dk1"/>
          </a:fontRef>
        </dgm:style>
      </dgm:prSet>
      <dgm:spPr/>
      <dgm:t>
        <a:bodyPr/>
        <a:lstStyle/>
        <a:p>
          <a:endParaRPr lang="tr-TR"/>
        </a:p>
      </dgm:t>
    </dgm:pt>
    <dgm:pt modelId="{A01BA102-E0FC-4AA7-86F0-C088EA66ACBF}" type="pres">
      <dgm:prSet presAssocID="{DBFE503E-E6D5-448F-ABCF-B3BBEBE2CE84}" presName="cycle" presStyleCnt="0">
        <dgm:presLayoutVars>
          <dgm:dir/>
          <dgm:resizeHandles val="exact"/>
        </dgm:presLayoutVars>
      </dgm:prSet>
      <dgm:spPr/>
      <dgm:t>
        <a:bodyPr/>
        <a:lstStyle/>
        <a:p>
          <a:endParaRPr lang="tr-TR"/>
        </a:p>
      </dgm:t>
    </dgm:pt>
    <dgm:pt modelId="{1C0EE569-C21E-4CDF-A8E2-801F92BB29C9}" type="pres">
      <dgm:prSet presAssocID="{20F7C3F4-E208-42FC-81C5-0A4D73520294}" presName="node" presStyleLbl="node1" presStyleIdx="0" presStyleCnt="4" custScaleY="77596" custRadScaleRad="78972" custRadScaleInc="7751">
        <dgm:presLayoutVars>
          <dgm:bulletEnabled val="1"/>
        </dgm:presLayoutVars>
      </dgm:prSet>
      <dgm:spPr/>
      <dgm:t>
        <a:bodyPr/>
        <a:lstStyle/>
        <a:p>
          <a:endParaRPr lang="tr-TR"/>
        </a:p>
      </dgm:t>
    </dgm:pt>
    <dgm:pt modelId="{DD04E49D-5118-4EDC-A898-F6273477ADFB}" type="pres">
      <dgm:prSet presAssocID="{1F54E1AE-9D61-4076-AE64-D49325601613}" presName="sibTrans" presStyleLbl="sibTrans2D1" presStyleIdx="0" presStyleCnt="4" custAng="16940928" custFlipHor="1" custScaleX="128349" custScaleY="102287"/>
      <dgm:spPr/>
      <dgm:t>
        <a:bodyPr/>
        <a:lstStyle/>
        <a:p>
          <a:endParaRPr lang="tr-TR"/>
        </a:p>
      </dgm:t>
    </dgm:pt>
    <dgm:pt modelId="{7E7475AE-E538-4F43-BDCC-CB229C49948B}" type="pres">
      <dgm:prSet presAssocID="{1F54E1AE-9D61-4076-AE64-D49325601613}" presName="connectorText" presStyleLbl="sibTrans2D1" presStyleIdx="0" presStyleCnt="4"/>
      <dgm:spPr/>
      <dgm:t>
        <a:bodyPr/>
        <a:lstStyle/>
        <a:p>
          <a:endParaRPr lang="tr-TR"/>
        </a:p>
      </dgm:t>
    </dgm:pt>
    <dgm:pt modelId="{A7841615-8D08-45FF-B57C-4F45E8D4B4B4}" type="pres">
      <dgm:prSet presAssocID="{8B5689E4-78DD-4513-8AB3-1E7597131A4B}" presName="node" presStyleLbl="node1" presStyleIdx="1" presStyleCnt="4" custScaleY="79081">
        <dgm:presLayoutVars>
          <dgm:bulletEnabled val="1"/>
        </dgm:presLayoutVars>
      </dgm:prSet>
      <dgm:spPr/>
      <dgm:t>
        <a:bodyPr/>
        <a:lstStyle/>
        <a:p>
          <a:endParaRPr lang="tr-TR"/>
        </a:p>
      </dgm:t>
    </dgm:pt>
    <dgm:pt modelId="{73E48826-B69B-444B-9B1A-D31B98ADEFE6}" type="pres">
      <dgm:prSet presAssocID="{A13D5907-3D08-45BB-92C2-B29C6E93670B}" presName="sibTrans" presStyleLbl="sibTrans2D1" presStyleIdx="1" presStyleCnt="4" custAng="10421081"/>
      <dgm:spPr/>
      <dgm:t>
        <a:bodyPr/>
        <a:lstStyle/>
        <a:p>
          <a:endParaRPr lang="tr-TR"/>
        </a:p>
      </dgm:t>
    </dgm:pt>
    <dgm:pt modelId="{CC2C5CA3-56EC-405C-80C6-8B4D2DEDB1F6}" type="pres">
      <dgm:prSet presAssocID="{A13D5907-3D08-45BB-92C2-B29C6E93670B}" presName="connectorText" presStyleLbl="sibTrans2D1" presStyleIdx="1" presStyleCnt="4"/>
      <dgm:spPr/>
      <dgm:t>
        <a:bodyPr/>
        <a:lstStyle/>
        <a:p>
          <a:endParaRPr lang="tr-TR"/>
        </a:p>
      </dgm:t>
    </dgm:pt>
    <dgm:pt modelId="{65B0DC5F-F44D-480D-A8A3-31A53692E612}" type="pres">
      <dgm:prSet presAssocID="{D4D3BC52-BE46-4011-B7A6-9B7B716380AD}" presName="node" presStyleLbl="node1" presStyleIdx="2" presStyleCnt="4" custScaleY="80688" custRadScaleRad="80637" custRadScaleInc="-3089">
        <dgm:presLayoutVars>
          <dgm:bulletEnabled val="1"/>
        </dgm:presLayoutVars>
      </dgm:prSet>
      <dgm:spPr/>
      <dgm:t>
        <a:bodyPr/>
        <a:lstStyle/>
        <a:p>
          <a:endParaRPr lang="tr-TR"/>
        </a:p>
      </dgm:t>
    </dgm:pt>
    <dgm:pt modelId="{29E15D37-4FEB-4FCC-BF2B-0BB4928E093A}" type="pres">
      <dgm:prSet presAssocID="{336DCB35-9D1C-4895-8937-3FE34B90C593}" presName="sibTrans" presStyleLbl="sibTrans2D1" presStyleIdx="2" presStyleCnt="4" custAng="10391499"/>
      <dgm:spPr/>
      <dgm:t>
        <a:bodyPr/>
        <a:lstStyle/>
        <a:p>
          <a:endParaRPr lang="tr-TR"/>
        </a:p>
      </dgm:t>
    </dgm:pt>
    <dgm:pt modelId="{732C26CC-40C5-4A26-A4A0-2D9DA51DDB60}" type="pres">
      <dgm:prSet presAssocID="{336DCB35-9D1C-4895-8937-3FE34B90C593}" presName="connectorText" presStyleLbl="sibTrans2D1" presStyleIdx="2" presStyleCnt="4"/>
      <dgm:spPr/>
      <dgm:t>
        <a:bodyPr/>
        <a:lstStyle/>
        <a:p>
          <a:endParaRPr lang="tr-TR"/>
        </a:p>
      </dgm:t>
    </dgm:pt>
    <dgm:pt modelId="{18766DF0-CDF7-49B8-B572-4AFF5E33D311}" type="pres">
      <dgm:prSet presAssocID="{DB4A2558-9A82-4D03-80D7-F01388B574D0}" presName="node" presStyleLbl="node1" presStyleIdx="3" presStyleCnt="4" custScaleY="71552">
        <dgm:presLayoutVars>
          <dgm:bulletEnabled val="1"/>
        </dgm:presLayoutVars>
      </dgm:prSet>
      <dgm:spPr/>
      <dgm:t>
        <a:bodyPr/>
        <a:lstStyle/>
        <a:p>
          <a:endParaRPr lang="tr-TR"/>
        </a:p>
      </dgm:t>
    </dgm:pt>
    <dgm:pt modelId="{F1D3419D-85FE-43FA-9454-C8BB8E4E53ED}" type="pres">
      <dgm:prSet presAssocID="{7A2D2AB6-3FF3-4D31-ACFD-06D2DF2F4605}" presName="sibTrans" presStyleLbl="sibTrans2D1" presStyleIdx="3" presStyleCnt="4" custAng="11274765"/>
      <dgm:spPr/>
      <dgm:t>
        <a:bodyPr/>
        <a:lstStyle/>
        <a:p>
          <a:endParaRPr lang="tr-TR"/>
        </a:p>
      </dgm:t>
    </dgm:pt>
    <dgm:pt modelId="{C0396D0D-B6DE-48E2-A002-3993BE1FECEF}" type="pres">
      <dgm:prSet presAssocID="{7A2D2AB6-3FF3-4D31-ACFD-06D2DF2F4605}" presName="connectorText" presStyleLbl="sibTrans2D1" presStyleIdx="3" presStyleCnt="4"/>
      <dgm:spPr/>
      <dgm:t>
        <a:bodyPr/>
        <a:lstStyle/>
        <a:p>
          <a:endParaRPr lang="tr-TR"/>
        </a:p>
      </dgm:t>
    </dgm:pt>
  </dgm:ptLst>
  <dgm:cxnLst>
    <dgm:cxn modelId="{2E54A23C-ABA0-458D-8C99-C59D8A9E135D}" type="presOf" srcId="{1F54E1AE-9D61-4076-AE64-D49325601613}" destId="{DD04E49D-5118-4EDC-A898-F6273477ADFB}" srcOrd="0" destOrd="0" presId="urn:microsoft.com/office/officeart/2005/8/layout/cycle2"/>
    <dgm:cxn modelId="{49174119-A575-450D-810C-9D9BF887B188}" srcId="{DBFE503E-E6D5-448F-ABCF-B3BBEBE2CE84}" destId="{8B5689E4-78DD-4513-8AB3-1E7597131A4B}" srcOrd="1" destOrd="0" parTransId="{9CE5F419-0DA5-4487-AA4C-D6DA27645F78}" sibTransId="{A13D5907-3D08-45BB-92C2-B29C6E93670B}"/>
    <dgm:cxn modelId="{0F8D0EEC-AE2C-40F3-844E-D1BC43ABAA00}" type="presOf" srcId="{336DCB35-9D1C-4895-8937-3FE34B90C593}" destId="{732C26CC-40C5-4A26-A4A0-2D9DA51DDB60}" srcOrd="1" destOrd="0" presId="urn:microsoft.com/office/officeart/2005/8/layout/cycle2"/>
    <dgm:cxn modelId="{044DAFFD-BD2A-4518-865F-D9B6F7FE7E70}" srcId="{DBFE503E-E6D5-448F-ABCF-B3BBEBE2CE84}" destId="{D4D3BC52-BE46-4011-B7A6-9B7B716380AD}" srcOrd="2" destOrd="0" parTransId="{8DDF93B4-80E4-47EB-8EAF-DF277E1146F4}" sibTransId="{336DCB35-9D1C-4895-8937-3FE34B90C593}"/>
    <dgm:cxn modelId="{47DFE538-6C3C-4E4B-B32E-E1C5B3342A4B}" type="presOf" srcId="{DB4A2558-9A82-4D03-80D7-F01388B574D0}" destId="{18766DF0-CDF7-49B8-B572-4AFF5E33D311}" srcOrd="0" destOrd="0" presId="urn:microsoft.com/office/officeart/2005/8/layout/cycle2"/>
    <dgm:cxn modelId="{DEB98292-78B8-4F21-AD26-7E80ADB3A8B4}" type="presOf" srcId="{8B5689E4-78DD-4513-8AB3-1E7597131A4B}" destId="{A7841615-8D08-45FF-B57C-4F45E8D4B4B4}" srcOrd="0" destOrd="0" presId="urn:microsoft.com/office/officeart/2005/8/layout/cycle2"/>
    <dgm:cxn modelId="{BB348899-E4E2-4323-8FA8-67656B3027E5}" srcId="{DBFE503E-E6D5-448F-ABCF-B3BBEBE2CE84}" destId="{20F7C3F4-E208-42FC-81C5-0A4D73520294}" srcOrd="0" destOrd="0" parTransId="{8C023E4F-187D-46AC-88C4-66A70331B904}" sibTransId="{1F54E1AE-9D61-4076-AE64-D49325601613}"/>
    <dgm:cxn modelId="{93C6DEF0-E090-42D8-892B-B22B144B3C24}" type="presOf" srcId="{7A2D2AB6-3FF3-4D31-ACFD-06D2DF2F4605}" destId="{F1D3419D-85FE-43FA-9454-C8BB8E4E53ED}" srcOrd="0" destOrd="0" presId="urn:microsoft.com/office/officeart/2005/8/layout/cycle2"/>
    <dgm:cxn modelId="{CF57CC0A-DF8D-49B2-82A4-3950425C76B8}" type="presOf" srcId="{DBFE503E-E6D5-448F-ABCF-B3BBEBE2CE84}" destId="{A01BA102-E0FC-4AA7-86F0-C088EA66ACBF}" srcOrd="0" destOrd="0" presId="urn:microsoft.com/office/officeart/2005/8/layout/cycle2"/>
    <dgm:cxn modelId="{DE6C2ECB-87B3-4224-894B-051A575E1DBC}" type="presOf" srcId="{20F7C3F4-E208-42FC-81C5-0A4D73520294}" destId="{1C0EE569-C21E-4CDF-A8E2-801F92BB29C9}" srcOrd="0" destOrd="0" presId="urn:microsoft.com/office/officeart/2005/8/layout/cycle2"/>
    <dgm:cxn modelId="{A1D15B5A-9389-4DED-A5BA-342AA1C3A26E}" type="presOf" srcId="{7A2D2AB6-3FF3-4D31-ACFD-06D2DF2F4605}" destId="{C0396D0D-B6DE-48E2-A002-3993BE1FECEF}" srcOrd="1" destOrd="0" presId="urn:microsoft.com/office/officeart/2005/8/layout/cycle2"/>
    <dgm:cxn modelId="{3DD08E87-E9E2-44C4-AE69-FD48BED7F672}" type="presOf" srcId="{336DCB35-9D1C-4895-8937-3FE34B90C593}" destId="{29E15D37-4FEB-4FCC-BF2B-0BB4928E093A}" srcOrd="0" destOrd="0" presId="urn:microsoft.com/office/officeart/2005/8/layout/cycle2"/>
    <dgm:cxn modelId="{5B983C5B-0D4B-4B74-BB60-EE9703AAB4BE}" type="presOf" srcId="{1F54E1AE-9D61-4076-AE64-D49325601613}" destId="{7E7475AE-E538-4F43-BDCC-CB229C49948B}" srcOrd="1" destOrd="0" presId="urn:microsoft.com/office/officeart/2005/8/layout/cycle2"/>
    <dgm:cxn modelId="{0A331E07-3366-489E-9D18-82F4135A1E45}" type="presOf" srcId="{A13D5907-3D08-45BB-92C2-B29C6E93670B}" destId="{73E48826-B69B-444B-9B1A-D31B98ADEFE6}" srcOrd="0" destOrd="0" presId="urn:microsoft.com/office/officeart/2005/8/layout/cycle2"/>
    <dgm:cxn modelId="{1E91BCEC-B739-499D-A64C-790A0A2235D5}" type="presOf" srcId="{A13D5907-3D08-45BB-92C2-B29C6E93670B}" destId="{CC2C5CA3-56EC-405C-80C6-8B4D2DEDB1F6}" srcOrd="1" destOrd="0" presId="urn:microsoft.com/office/officeart/2005/8/layout/cycle2"/>
    <dgm:cxn modelId="{2BB5BBF4-C735-4B39-AF32-67C1F386C901}" srcId="{DBFE503E-E6D5-448F-ABCF-B3BBEBE2CE84}" destId="{DB4A2558-9A82-4D03-80D7-F01388B574D0}" srcOrd="3" destOrd="0" parTransId="{3A8EF723-C27D-4DC0-B86A-21117DA00597}" sibTransId="{7A2D2AB6-3FF3-4D31-ACFD-06D2DF2F4605}"/>
    <dgm:cxn modelId="{B5068CC4-BFA9-450A-B232-BA0EF57D389A}" type="presOf" srcId="{D4D3BC52-BE46-4011-B7A6-9B7B716380AD}" destId="{65B0DC5F-F44D-480D-A8A3-31A53692E612}" srcOrd="0" destOrd="0" presId="urn:microsoft.com/office/officeart/2005/8/layout/cycle2"/>
    <dgm:cxn modelId="{E5FC94FC-C94F-450F-B35A-681AF5AE30AC}" type="presParOf" srcId="{A01BA102-E0FC-4AA7-86F0-C088EA66ACBF}" destId="{1C0EE569-C21E-4CDF-A8E2-801F92BB29C9}" srcOrd="0" destOrd="0" presId="urn:microsoft.com/office/officeart/2005/8/layout/cycle2"/>
    <dgm:cxn modelId="{B80B162E-634B-4E15-ABBC-20092301A52B}" type="presParOf" srcId="{A01BA102-E0FC-4AA7-86F0-C088EA66ACBF}" destId="{DD04E49D-5118-4EDC-A898-F6273477ADFB}" srcOrd="1" destOrd="0" presId="urn:microsoft.com/office/officeart/2005/8/layout/cycle2"/>
    <dgm:cxn modelId="{26DE5D96-2476-46AC-8906-B4D9208F4B59}" type="presParOf" srcId="{DD04E49D-5118-4EDC-A898-F6273477ADFB}" destId="{7E7475AE-E538-4F43-BDCC-CB229C49948B}" srcOrd="0" destOrd="0" presId="urn:microsoft.com/office/officeart/2005/8/layout/cycle2"/>
    <dgm:cxn modelId="{1AE45045-AAD2-4C9C-8608-16E63E64D6CB}" type="presParOf" srcId="{A01BA102-E0FC-4AA7-86F0-C088EA66ACBF}" destId="{A7841615-8D08-45FF-B57C-4F45E8D4B4B4}" srcOrd="2" destOrd="0" presId="urn:microsoft.com/office/officeart/2005/8/layout/cycle2"/>
    <dgm:cxn modelId="{844F14B6-4B05-437C-A1EA-2BB88DF266F9}" type="presParOf" srcId="{A01BA102-E0FC-4AA7-86F0-C088EA66ACBF}" destId="{73E48826-B69B-444B-9B1A-D31B98ADEFE6}" srcOrd="3" destOrd="0" presId="urn:microsoft.com/office/officeart/2005/8/layout/cycle2"/>
    <dgm:cxn modelId="{F57E157D-E097-4655-B693-7FF30711CFA2}" type="presParOf" srcId="{73E48826-B69B-444B-9B1A-D31B98ADEFE6}" destId="{CC2C5CA3-56EC-405C-80C6-8B4D2DEDB1F6}" srcOrd="0" destOrd="0" presId="urn:microsoft.com/office/officeart/2005/8/layout/cycle2"/>
    <dgm:cxn modelId="{A1275D38-E594-4C9B-9E26-593EF209AD30}" type="presParOf" srcId="{A01BA102-E0FC-4AA7-86F0-C088EA66ACBF}" destId="{65B0DC5F-F44D-480D-A8A3-31A53692E612}" srcOrd="4" destOrd="0" presId="urn:microsoft.com/office/officeart/2005/8/layout/cycle2"/>
    <dgm:cxn modelId="{2EA7D796-E362-4710-8ECE-BB441BBAA58A}" type="presParOf" srcId="{A01BA102-E0FC-4AA7-86F0-C088EA66ACBF}" destId="{29E15D37-4FEB-4FCC-BF2B-0BB4928E093A}" srcOrd="5" destOrd="0" presId="urn:microsoft.com/office/officeart/2005/8/layout/cycle2"/>
    <dgm:cxn modelId="{C535EB84-8A3B-4E66-99CB-13CC69C6FAB8}" type="presParOf" srcId="{29E15D37-4FEB-4FCC-BF2B-0BB4928E093A}" destId="{732C26CC-40C5-4A26-A4A0-2D9DA51DDB60}" srcOrd="0" destOrd="0" presId="urn:microsoft.com/office/officeart/2005/8/layout/cycle2"/>
    <dgm:cxn modelId="{F517AA69-03C3-4AAA-99EA-4A9FA9BE4797}" type="presParOf" srcId="{A01BA102-E0FC-4AA7-86F0-C088EA66ACBF}" destId="{18766DF0-CDF7-49B8-B572-4AFF5E33D311}" srcOrd="6" destOrd="0" presId="urn:microsoft.com/office/officeart/2005/8/layout/cycle2"/>
    <dgm:cxn modelId="{CCE9145D-8CFE-4F27-ADC0-BD2741D22EEA}" type="presParOf" srcId="{A01BA102-E0FC-4AA7-86F0-C088EA66ACBF}" destId="{F1D3419D-85FE-43FA-9454-C8BB8E4E53ED}" srcOrd="7" destOrd="0" presId="urn:microsoft.com/office/officeart/2005/8/layout/cycle2"/>
    <dgm:cxn modelId="{836E8A17-6313-4478-83E2-A01D2B442F3D}" type="presParOf" srcId="{F1D3419D-85FE-43FA-9454-C8BB8E4E53ED}" destId="{C0396D0D-B6DE-48E2-A002-3993BE1FECEF}" srcOrd="0" destOrd="0" presId="urn:microsoft.com/office/officeart/2005/8/layout/cycle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0EE569-C21E-4CDF-A8E2-801F92BB29C9}">
      <dsp:nvSpPr>
        <dsp:cNvPr id="0" name=""/>
        <dsp:cNvSpPr/>
      </dsp:nvSpPr>
      <dsp:spPr>
        <a:xfrm>
          <a:off x="3364077" y="763653"/>
          <a:ext cx="1981433" cy="1537513"/>
        </a:xfrm>
        <a:prstGeom prst="ellipse">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tr-TR" sz="1300" b="1" u="sng" kern="1200" dirty="0" smtClean="0">
              <a:solidFill>
                <a:srgbClr val="C00000"/>
              </a:solidFill>
            </a:rPr>
            <a:t>ACT</a:t>
          </a:r>
        </a:p>
        <a:p>
          <a:pPr lvl="0" algn="ctr" defTabSz="577850">
            <a:lnSpc>
              <a:spcPct val="90000"/>
            </a:lnSpc>
            <a:spcBef>
              <a:spcPct val="0"/>
            </a:spcBef>
            <a:spcAft>
              <a:spcPct val="35000"/>
            </a:spcAft>
          </a:pPr>
          <a:r>
            <a:rPr lang="tr-TR" sz="1300" kern="1200" dirty="0" smtClean="0"/>
            <a:t>How </a:t>
          </a:r>
          <a:r>
            <a:rPr lang="tr-TR" sz="1300" kern="1200" dirty="0" err="1" smtClean="0"/>
            <a:t>to</a:t>
          </a:r>
          <a:r>
            <a:rPr lang="tr-TR" sz="1300" kern="1200" dirty="0" smtClean="0"/>
            <a:t> </a:t>
          </a:r>
          <a:r>
            <a:rPr lang="tr-TR" sz="1300" kern="1200" dirty="0" err="1" smtClean="0"/>
            <a:t>improve</a:t>
          </a:r>
          <a:r>
            <a:rPr lang="tr-TR" sz="1300" kern="1200" dirty="0" smtClean="0"/>
            <a:t> </a:t>
          </a:r>
          <a:r>
            <a:rPr lang="tr-TR" sz="1300" kern="1200" dirty="0" err="1" smtClean="0"/>
            <a:t>next</a:t>
          </a:r>
          <a:r>
            <a:rPr lang="tr-TR" sz="1300" kern="1200" dirty="0" smtClean="0"/>
            <a:t> time?</a:t>
          </a:r>
          <a:endParaRPr lang="tr-TR" sz="1300" kern="1200" dirty="0"/>
        </a:p>
      </dsp:txBody>
      <dsp:txXfrm>
        <a:off x="3654251" y="988817"/>
        <a:ext cx="1401085" cy="1087185"/>
      </dsp:txXfrm>
    </dsp:sp>
    <dsp:sp modelId="{DD04E49D-5118-4EDC-A898-F6273477ADFB}">
      <dsp:nvSpPr>
        <dsp:cNvPr id="0" name=""/>
        <dsp:cNvSpPr/>
      </dsp:nvSpPr>
      <dsp:spPr>
        <a:xfrm rot="2281504" flipH="1">
          <a:off x="5060121" y="2009358"/>
          <a:ext cx="567417" cy="684027"/>
        </a:xfrm>
        <a:prstGeom prst="rightArrow">
          <a:avLst>
            <a:gd name="adj1" fmla="val 60000"/>
            <a:gd name="adj2" fmla="val 5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tr-TR" sz="1000" kern="1200"/>
        </a:p>
      </dsp:txBody>
      <dsp:txXfrm>
        <a:off x="5212280" y="2198593"/>
        <a:ext cx="397192" cy="410417"/>
      </dsp:txXfrm>
    </dsp:sp>
    <dsp:sp modelId="{A7841615-8D08-45FF-B57C-4F45E8D4B4B4}">
      <dsp:nvSpPr>
        <dsp:cNvPr id="0" name=""/>
        <dsp:cNvSpPr/>
      </dsp:nvSpPr>
      <dsp:spPr>
        <a:xfrm>
          <a:off x="5368233" y="2408464"/>
          <a:ext cx="1981433" cy="1566937"/>
        </a:xfrm>
        <a:prstGeom prst="ellipse">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tr-TR" sz="1300" b="1" u="sng" kern="1200" dirty="0" smtClean="0">
              <a:solidFill>
                <a:srgbClr val="C00000"/>
              </a:solidFill>
            </a:rPr>
            <a:t>CHECK</a:t>
          </a:r>
        </a:p>
        <a:p>
          <a:pPr lvl="0" algn="ctr" defTabSz="577850">
            <a:lnSpc>
              <a:spcPct val="90000"/>
            </a:lnSpc>
            <a:spcBef>
              <a:spcPct val="0"/>
            </a:spcBef>
            <a:spcAft>
              <a:spcPct val="35000"/>
            </a:spcAft>
          </a:pPr>
          <a:r>
            <a:rPr lang="tr-TR" sz="1300" b="0" kern="1200" dirty="0" err="1" smtClean="0">
              <a:solidFill>
                <a:schemeClr val="tx1"/>
              </a:solidFill>
            </a:rPr>
            <a:t>Did</a:t>
          </a:r>
          <a:r>
            <a:rPr lang="tr-TR" sz="1300" b="0" kern="1200" dirty="0" smtClean="0">
              <a:solidFill>
                <a:schemeClr val="tx1"/>
              </a:solidFill>
            </a:rPr>
            <a:t> </a:t>
          </a:r>
          <a:r>
            <a:rPr lang="tr-TR" sz="1300" b="0" kern="1200" dirty="0" err="1" smtClean="0">
              <a:solidFill>
                <a:schemeClr val="tx1"/>
              </a:solidFill>
            </a:rPr>
            <a:t>things</a:t>
          </a:r>
          <a:r>
            <a:rPr lang="tr-TR" sz="1300" b="0" kern="1200" dirty="0" smtClean="0">
              <a:solidFill>
                <a:schemeClr val="tx1"/>
              </a:solidFill>
            </a:rPr>
            <a:t> </a:t>
          </a:r>
          <a:r>
            <a:rPr lang="tr-TR" sz="1300" b="0" kern="1200" dirty="0" err="1" smtClean="0">
              <a:solidFill>
                <a:schemeClr val="tx1"/>
              </a:solidFill>
            </a:rPr>
            <a:t>happen</a:t>
          </a:r>
          <a:r>
            <a:rPr lang="tr-TR" sz="1300" b="0" kern="1200" dirty="0" smtClean="0">
              <a:solidFill>
                <a:schemeClr val="tx1"/>
              </a:solidFill>
            </a:rPr>
            <a:t> </a:t>
          </a:r>
          <a:r>
            <a:rPr lang="tr-TR" sz="1300" b="0" kern="1200" dirty="0" err="1" smtClean="0">
              <a:solidFill>
                <a:schemeClr val="tx1"/>
              </a:solidFill>
            </a:rPr>
            <a:t>according</a:t>
          </a:r>
          <a:r>
            <a:rPr lang="tr-TR" sz="1300" b="0" kern="1200" dirty="0" smtClean="0">
              <a:solidFill>
                <a:schemeClr val="tx1"/>
              </a:solidFill>
            </a:rPr>
            <a:t> </a:t>
          </a:r>
          <a:r>
            <a:rPr lang="tr-TR" sz="1300" b="0" kern="1200" dirty="0" err="1" smtClean="0">
              <a:solidFill>
                <a:schemeClr val="tx1"/>
              </a:solidFill>
            </a:rPr>
            <a:t>the</a:t>
          </a:r>
          <a:r>
            <a:rPr lang="tr-TR" sz="1300" b="0" kern="1200" dirty="0" smtClean="0">
              <a:solidFill>
                <a:schemeClr val="tx1"/>
              </a:solidFill>
            </a:rPr>
            <a:t> plan?</a:t>
          </a:r>
          <a:endParaRPr lang="tr-TR" sz="1300" b="0" kern="1200" dirty="0">
            <a:solidFill>
              <a:schemeClr val="tx1"/>
            </a:solidFill>
          </a:endParaRPr>
        </a:p>
      </dsp:txBody>
      <dsp:txXfrm>
        <a:off x="5658407" y="2637937"/>
        <a:ext cx="1401085" cy="1107991"/>
      </dsp:txXfrm>
    </dsp:sp>
    <dsp:sp modelId="{73E48826-B69B-444B-9B1A-D31B98ADEFE6}">
      <dsp:nvSpPr>
        <dsp:cNvPr id="0" name=""/>
        <dsp:cNvSpPr/>
      </dsp:nvSpPr>
      <dsp:spPr>
        <a:xfrm rot="18855425">
          <a:off x="5106243" y="3694778"/>
          <a:ext cx="468937" cy="668733"/>
        </a:xfrm>
        <a:prstGeom prst="rightArrow">
          <a:avLst>
            <a:gd name="adj1" fmla="val 60000"/>
            <a:gd name="adj2" fmla="val 5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tr-TR" sz="1000" kern="1200"/>
        </a:p>
      </dsp:txBody>
      <dsp:txXfrm rot="10800000">
        <a:off x="5127494" y="3878904"/>
        <a:ext cx="328256" cy="401239"/>
      </dsp:txXfrm>
    </dsp:sp>
    <dsp:sp modelId="{65B0DC5F-F44D-480D-A8A3-31A53692E612}">
      <dsp:nvSpPr>
        <dsp:cNvPr id="0" name=""/>
        <dsp:cNvSpPr/>
      </dsp:nvSpPr>
      <dsp:spPr>
        <a:xfrm>
          <a:off x="3304109" y="4089699"/>
          <a:ext cx="1981433" cy="1598779"/>
        </a:xfrm>
        <a:prstGeom prst="ellipse">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tr-TR" sz="1300" b="1" u="sng" kern="1200" dirty="0" smtClean="0">
              <a:solidFill>
                <a:srgbClr val="C00000"/>
              </a:solidFill>
            </a:rPr>
            <a:t>DO</a:t>
          </a:r>
        </a:p>
        <a:p>
          <a:pPr lvl="0" algn="ctr" defTabSz="577850">
            <a:lnSpc>
              <a:spcPct val="90000"/>
            </a:lnSpc>
            <a:spcBef>
              <a:spcPct val="0"/>
            </a:spcBef>
            <a:spcAft>
              <a:spcPct val="35000"/>
            </a:spcAft>
          </a:pPr>
          <a:r>
            <a:rPr lang="tr-TR" sz="1300" kern="1200" dirty="0" smtClean="0"/>
            <a:t>Do </a:t>
          </a:r>
          <a:r>
            <a:rPr lang="tr-TR" sz="1300" kern="1200" dirty="0" err="1" smtClean="0"/>
            <a:t>what</a:t>
          </a:r>
          <a:r>
            <a:rPr lang="tr-TR" sz="1300" kern="1200" dirty="0" smtClean="0"/>
            <a:t> </a:t>
          </a:r>
          <a:r>
            <a:rPr lang="tr-TR" sz="1300" kern="1200" dirty="0" err="1" smtClean="0"/>
            <a:t>was</a:t>
          </a:r>
          <a:r>
            <a:rPr lang="tr-TR" sz="1300" kern="1200" dirty="0" smtClean="0"/>
            <a:t> </a:t>
          </a:r>
          <a:r>
            <a:rPr lang="tr-TR" sz="1300" kern="1200" dirty="0" err="1" smtClean="0"/>
            <a:t>planned</a:t>
          </a:r>
          <a:endParaRPr lang="tr-TR" sz="1300" kern="1200" dirty="0"/>
        </a:p>
      </dsp:txBody>
      <dsp:txXfrm>
        <a:off x="3594283" y="4323835"/>
        <a:ext cx="1401085" cy="1130507"/>
      </dsp:txXfrm>
    </dsp:sp>
    <dsp:sp modelId="{29E15D37-4FEB-4FCC-BF2B-0BB4928E093A}">
      <dsp:nvSpPr>
        <dsp:cNvPr id="0" name=""/>
        <dsp:cNvSpPr/>
      </dsp:nvSpPr>
      <dsp:spPr>
        <a:xfrm rot="1891433">
          <a:off x="2950254" y="3698384"/>
          <a:ext cx="523027" cy="668733"/>
        </a:xfrm>
        <a:prstGeom prst="rightArrow">
          <a:avLst>
            <a:gd name="adj1" fmla="val 60000"/>
            <a:gd name="adj2" fmla="val 5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tr-TR" sz="1000" kern="1200"/>
        </a:p>
      </dsp:txBody>
      <dsp:txXfrm rot="10800000">
        <a:off x="2961832" y="3791111"/>
        <a:ext cx="366119" cy="401239"/>
      </dsp:txXfrm>
    </dsp:sp>
    <dsp:sp modelId="{18766DF0-CDF7-49B8-B572-4AFF5E33D311}">
      <dsp:nvSpPr>
        <dsp:cNvPr id="0" name=""/>
        <dsp:cNvSpPr/>
      </dsp:nvSpPr>
      <dsp:spPr>
        <a:xfrm>
          <a:off x="1157620" y="2483055"/>
          <a:ext cx="1981433" cy="1417755"/>
        </a:xfrm>
        <a:prstGeom prst="ellipse">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tr-TR" sz="1300" u="sng" kern="1200" dirty="0" smtClean="0">
              <a:solidFill>
                <a:srgbClr val="C00000"/>
              </a:solidFill>
            </a:rPr>
            <a:t>PLAN</a:t>
          </a:r>
        </a:p>
        <a:p>
          <a:pPr lvl="0" algn="ctr" defTabSz="577850">
            <a:lnSpc>
              <a:spcPct val="90000"/>
            </a:lnSpc>
            <a:spcBef>
              <a:spcPct val="0"/>
            </a:spcBef>
            <a:spcAft>
              <a:spcPct val="35000"/>
            </a:spcAft>
          </a:pPr>
          <a:r>
            <a:rPr lang="tr-TR" sz="1300" kern="1200" dirty="0" err="1" smtClean="0"/>
            <a:t>What</a:t>
          </a:r>
          <a:r>
            <a:rPr lang="tr-TR" sz="1300" kern="1200" dirty="0" smtClean="0"/>
            <a:t> </a:t>
          </a:r>
          <a:r>
            <a:rPr lang="tr-TR" sz="1300" kern="1200" dirty="0" err="1" smtClean="0"/>
            <a:t>to</a:t>
          </a:r>
          <a:r>
            <a:rPr lang="tr-TR" sz="1300" kern="1200" dirty="0" smtClean="0"/>
            <a:t> do?</a:t>
          </a:r>
        </a:p>
        <a:p>
          <a:pPr lvl="0" algn="ctr" defTabSz="577850">
            <a:lnSpc>
              <a:spcPct val="90000"/>
            </a:lnSpc>
            <a:spcBef>
              <a:spcPct val="0"/>
            </a:spcBef>
            <a:spcAft>
              <a:spcPct val="35000"/>
            </a:spcAft>
          </a:pPr>
          <a:r>
            <a:rPr lang="tr-TR" sz="1300" kern="1200" dirty="0" smtClean="0"/>
            <a:t>How </a:t>
          </a:r>
          <a:r>
            <a:rPr lang="tr-TR" sz="1300" kern="1200" dirty="0" err="1" smtClean="0"/>
            <a:t>to</a:t>
          </a:r>
          <a:r>
            <a:rPr lang="tr-TR" sz="1300" kern="1200" dirty="0" smtClean="0"/>
            <a:t> do it?</a:t>
          </a:r>
        </a:p>
        <a:p>
          <a:pPr lvl="0" algn="ctr" defTabSz="577850">
            <a:lnSpc>
              <a:spcPct val="90000"/>
            </a:lnSpc>
            <a:spcBef>
              <a:spcPct val="0"/>
            </a:spcBef>
            <a:spcAft>
              <a:spcPct val="35000"/>
            </a:spcAft>
          </a:pPr>
          <a:r>
            <a:rPr lang="tr-TR" sz="1300" kern="1200" dirty="0" err="1" smtClean="0"/>
            <a:t>When</a:t>
          </a:r>
          <a:r>
            <a:rPr lang="tr-TR" sz="1300" kern="1200" dirty="0" smtClean="0"/>
            <a:t> </a:t>
          </a:r>
          <a:r>
            <a:rPr lang="tr-TR" sz="1300" kern="1200" dirty="0" err="1" smtClean="0"/>
            <a:t>to</a:t>
          </a:r>
          <a:r>
            <a:rPr lang="tr-TR" sz="1300" kern="1200" dirty="0" smtClean="0"/>
            <a:t> do it?</a:t>
          </a:r>
          <a:endParaRPr lang="tr-TR" sz="1300" kern="1200" dirty="0"/>
        </a:p>
      </dsp:txBody>
      <dsp:txXfrm>
        <a:off x="1447794" y="2690680"/>
        <a:ext cx="1401085" cy="1002505"/>
      </dsp:txXfrm>
    </dsp:sp>
    <dsp:sp modelId="{F1D3419D-85FE-43FA-9454-C8BB8E4E53ED}">
      <dsp:nvSpPr>
        <dsp:cNvPr id="0" name=""/>
        <dsp:cNvSpPr/>
      </dsp:nvSpPr>
      <dsp:spPr>
        <a:xfrm rot="9057909">
          <a:off x="2955800" y="2047695"/>
          <a:ext cx="538638" cy="668733"/>
        </a:xfrm>
        <a:prstGeom prst="rightArrow">
          <a:avLst>
            <a:gd name="adj1" fmla="val 60000"/>
            <a:gd name="adj2" fmla="val 5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tr-TR" sz="1000" kern="1200"/>
        </a:p>
      </dsp:txBody>
      <dsp:txXfrm>
        <a:off x="3107237" y="2142229"/>
        <a:ext cx="377047" cy="401239"/>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06.04.2021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06.04.2021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1.png"/><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251520" y="332657"/>
            <a:ext cx="8568952" cy="864095"/>
          </a:xfrm>
        </p:spPr>
        <p:txBody>
          <a:bodyPr>
            <a:normAutofit/>
          </a:bodyPr>
          <a:lstStyle/>
          <a:p>
            <a:r>
              <a:rPr lang="tr-TR" sz="2400" dirty="0">
                <a:solidFill>
                  <a:srgbClr val="FF0000"/>
                </a:solidFill>
              </a:rPr>
              <a:t>7.HAFTA</a:t>
            </a:r>
            <a:br>
              <a:rPr lang="tr-TR" sz="2400" dirty="0">
                <a:solidFill>
                  <a:srgbClr val="FF0000"/>
                </a:solidFill>
              </a:rPr>
            </a:br>
            <a:r>
              <a:rPr lang="tr-TR" sz="2400" dirty="0">
                <a:solidFill>
                  <a:srgbClr val="FF0000"/>
                </a:solidFill>
              </a:rPr>
              <a:t>	Kalite güvencesi tanımı, yararları</a:t>
            </a:r>
          </a:p>
        </p:txBody>
      </p:sp>
      <p:sp>
        <p:nvSpPr>
          <p:cNvPr id="3" name="Alt Başlık 2"/>
          <p:cNvSpPr>
            <a:spLocks noGrp="1"/>
          </p:cNvSpPr>
          <p:nvPr>
            <p:ph type="subTitle" idx="1"/>
          </p:nvPr>
        </p:nvSpPr>
        <p:spPr>
          <a:xfrm>
            <a:off x="251520" y="1268760"/>
            <a:ext cx="8568952" cy="5328592"/>
          </a:xfrm>
        </p:spPr>
        <p:txBody>
          <a:bodyPr>
            <a:normAutofit fontScale="85000" lnSpcReduction="10000"/>
          </a:bodyPr>
          <a:lstStyle/>
          <a:p>
            <a:pPr algn="l"/>
            <a:r>
              <a:rPr lang="tr-TR" u="sng" dirty="0">
                <a:solidFill>
                  <a:srgbClr val="C00000"/>
                </a:solidFill>
              </a:rPr>
              <a:t>Kalite </a:t>
            </a:r>
            <a:r>
              <a:rPr lang="tr-TR" u="sng" dirty="0" smtClean="0">
                <a:solidFill>
                  <a:srgbClr val="C00000"/>
                </a:solidFill>
              </a:rPr>
              <a:t>Güvencesi</a:t>
            </a:r>
          </a:p>
          <a:p>
            <a:pPr algn="l"/>
            <a:r>
              <a:rPr lang="tr-TR" dirty="0" smtClean="0">
                <a:solidFill>
                  <a:schemeClr val="tx1"/>
                </a:solidFill>
              </a:rPr>
              <a:t> </a:t>
            </a:r>
            <a:r>
              <a:rPr lang="tr-TR" dirty="0">
                <a:solidFill>
                  <a:schemeClr val="tx1"/>
                </a:solidFill>
              </a:rPr>
              <a:t>Mal ve hizmetlerin müşteri beklentilerini karşılayacak uygunluğu gerekli kurumlarca onaylanmış ve belgelenmiş kalite standartlarında üretilerek müşteri de yeterli güveni sağlaması amacıyla yapılan sistemli çalışmalardır.</a:t>
            </a:r>
          </a:p>
          <a:p>
            <a:pPr algn="l"/>
            <a:r>
              <a:rPr lang="tr-TR" dirty="0">
                <a:solidFill>
                  <a:schemeClr val="tx1"/>
                </a:solidFill>
              </a:rPr>
              <a:t>Kalite Güvencesi, mal ve hizmet üretiminde hata ve kusurların üretim esnasında ve tüketiciye ulaşımından önce önlenmesi amacını güder. Eğer bütün bu önlemlere rağmen ortaya çıkabilecek bir hatanın da ilgili ülkelerin yasalarına ve işletmenin kalite politikasına uygun çözümlerin gerekliliğine ve de bir daha aynı tip bir hatanın tekrarlanmaması yönünde gerekli düzeltme ve değişimlerinde disiplin ve kurallara göre yerine getirilmesi gerekir.</a:t>
            </a:r>
          </a:p>
          <a:p>
            <a:pPr algn="l"/>
            <a:endParaRPr lang="tr-TR" dirty="0">
              <a:solidFill>
                <a:schemeClr val="tx1"/>
              </a:solidFill>
            </a:endParaRP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00715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689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404664"/>
            <a:ext cx="8640960" cy="6120680"/>
          </a:xfrm>
        </p:spPr>
        <p:txBody>
          <a:bodyPr>
            <a:normAutofit fontScale="70000" lnSpcReduction="20000"/>
          </a:bodyPr>
          <a:lstStyle/>
          <a:p>
            <a:pPr marL="0" indent="0">
              <a:buNone/>
            </a:pPr>
            <a:r>
              <a:rPr lang="tr-TR" u="sng" dirty="0">
                <a:solidFill>
                  <a:srgbClr val="C00000"/>
                </a:solidFill>
              </a:rPr>
              <a:t>Kalite Güvencesinin Faydaları;</a:t>
            </a:r>
          </a:p>
          <a:p>
            <a:pPr marL="0" indent="0">
              <a:buNone/>
            </a:pPr>
            <a:r>
              <a:rPr lang="tr-TR" dirty="0"/>
              <a:t>1-Kaliteli bir ürün üreten işletmeye olumlu bir imaj sağlar.</a:t>
            </a:r>
          </a:p>
          <a:p>
            <a:pPr marL="0" indent="0">
              <a:buNone/>
            </a:pPr>
            <a:r>
              <a:rPr lang="tr-TR" dirty="0"/>
              <a:t>-Güvenilirlik artar,</a:t>
            </a:r>
          </a:p>
          <a:p>
            <a:pPr marL="0" indent="0">
              <a:buNone/>
            </a:pPr>
            <a:r>
              <a:rPr lang="tr-TR" dirty="0"/>
              <a:t>-Müşteri memnuniyeti artarken iadeler  ve   şikayetler azalır,</a:t>
            </a:r>
          </a:p>
          <a:p>
            <a:pPr marL="0" indent="0">
              <a:buNone/>
            </a:pPr>
            <a:r>
              <a:rPr lang="tr-TR" dirty="0"/>
              <a:t>-Çalışanların tatmini sağlanırken performansları artar.</a:t>
            </a:r>
          </a:p>
          <a:p>
            <a:pPr marL="0" indent="0">
              <a:buNone/>
            </a:pPr>
            <a:r>
              <a:rPr lang="tr-TR" dirty="0"/>
              <a:t>2-İşletmeye içsel ve dışsal anlamda sürekli bir değerlendirme olanağı verir.</a:t>
            </a:r>
          </a:p>
          <a:p>
            <a:pPr marL="0" indent="0">
              <a:buNone/>
            </a:pPr>
            <a:r>
              <a:rPr lang="tr-TR" dirty="0"/>
              <a:t>-Etkinlik artar,</a:t>
            </a:r>
          </a:p>
          <a:p>
            <a:pPr marL="0" indent="0">
              <a:buNone/>
            </a:pPr>
            <a:r>
              <a:rPr lang="tr-TR" dirty="0"/>
              <a:t>-Verimlilik artar.</a:t>
            </a:r>
          </a:p>
          <a:p>
            <a:pPr marL="0" indent="0">
              <a:buNone/>
            </a:pPr>
            <a:r>
              <a:rPr lang="tr-TR" dirty="0"/>
              <a:t>3-İşletmeye etkin bir yönetim fırsatı verir.</a:t>
            </a:r>
          </a:p>
          <a:p>
            <a:pPr marL="0" indent="0">
              <a:buNone/>
            </a:pPr>
            <a:r>
              <a:rPr lang="tr-TR" dirty="0"/>
              <a:t>-İşletme içi ve dışı iletişimin iyi olması sağlanır.</a:t>
            </a:r>
          </a:p>
          <a:p>
            <a:pPr marL="0" indent="0">
              <a:buNone/>
            </a:pPr>
            <a:r>
              <a:rPr lang="tr-TR" dirty="0"/>
              <a:t>4-Kalite düzeyi yükselerek, işletmenin pazar payını ve kârını artırır.</a:t>
            </a:r>
          </a:p>
          <a:p>
            <a:pPr marL="0" indent="0">
              <a:buNone/>
            </a:pPr>
            <a:r>
              <a:rPr lang="tr-TR" dirty="0"/>
              <a:t>5-İşletmenin kalitesizlik maliyetlerini azaltır.</a:t>
            </a:r>
          </a:p>
          <a:p>
            <a:pPr marL="0" indent="0">
              <a:buNone/>
            </a:pPr>
            <a:r>
              <a:rPr lang="tr-TR" dirty="0"/>
              <a:t>-Az hurdası olan, sıfır israf ve sıfır hatalı ürün ve hizmet açığa çıkar.</a:t>
            </a:r>
          </a:p>
          <a:p>
            <a:pPr marL="0" indent="0">
              <a:buNone/>
            </a:pPr>
            <a:r>
              <a:rPr lang="tr-TR" dirty="0"/>
              <a:t>6-Kalite güvencesiyle müşteri ve </a:t>
            </a:r>
            <a:r>
              <a:rPr lang="tr-TR" dirty="0" smtClean="0"/>
              <a:t>pazar </a:t>
            </a:r>
            <a:r>
              <a:rPr lang="tr-TR" dirty="0"/>
              <a:t>kaybı azalır.</a:t>
            </a:r>
          </a:p>
          <a:p>
            <a:pPr marL="0" indent="0">
              <a:buNone/>
            </a:pPr>
            <a:r>
              <a:rPr lang="tr-TR" dirty="0"/>
              <a:t>7-İşletmenin rakipleri karşısında rekabet gücünü artırır.</a:t>
            </a:r>
          </a:p>
          <a:p>
            <a:pPr marL="0" indent="0">
              <a:buNone/>
            </a:pPr>
            <a:r>
              <a:rPr lang="tr-TR" dirty="0"/>
              <a:t> </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376366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5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20680"/>
          </a:xfrm>
        </p:spPr>
        <p:txBody>
          <a:bodyPr>
            <a:normAutofit fontScale="70000" lnSpcReduction="20000"/>
          </a:bodyPr>
          <a:lstStyle/>
          <a:p>
            <a:pPr marL="0" indent="0">
              <a:spcAft>
                <a:spcPts val="0"/>
              </a:spcAft>
              <a:buNone/>
            </a:pPr>
            <a:r>
              <a:rPr lang="tr-TR" b="1" u="sng" dirty="0">
                <a:solidFill>
                  <a:srgbClr val="C00000"/>
                </a:solidFill>
                <a:ea typeface="Calibri"/>
                <a:cs typeface="Times New Roman"/>
              </a:rPr>
              <a:t>Kalite Güvence Sistemini Oluşturan Unsurlar;</a:t>
            </a:r>
            <a:endParaRPr lang="tr-TR" sz="2800" dirty="0">
              <a:solidFill>
                <a:srgbClr val="C00000"/>
              </a:solidFill>
              <a:ea typeface="Calibri"/>
              <a:cs typeface="Times New Roman"/>
            </a:endParaRPr>
          </a:p>
          <a:p>
            <a:pPr marL="0" indent="0">
              <a:spcAft>
                <a:spcPts val="0"/>
              </a:spcAft>
              <a:buNone/>
            </a:pPr>
            <a:r>
              <a:rPr lang="tr-TR" dirty="0" smtClean="0">
                <a:ea typeface="Calibri"/>
                <a:cs typeface="Times New Roman"/>
              </a:rPr>
              <a:t>1</a:t>
            </a:r>
            <a:r>
              <a:rPr lang="tr-TR" b="1" dirty="0" smtClean="0">
                <a:ea typeface="Calibri"/>
                <a:cs typeface="Times New Roman"/>
              </a:rPr>
              <a:t>-</a:t>
            </a:r>
            <a:r>
              <a:rPr lang="tr-TR" dirty="0" smtClean="0">
                <a:ea typeface="Calibri"/>
                <a:cs typeface="Times New Roman"/>
              </a:rPr>
              <a:t>Kalite </a:t>
            </a:r>
            <a:r>
              <a:rPr lang="tr-TR" dirty="0">
                <a:ea typeface="Calibri"/>
                <a:cs typeface="Times New Roman"/>
              </a:rPr>
              <a:t>Sistem Yönetimi, </a:t>
            </a:r>
            <a:endParaRPr lang="tr-TR" sz="2800" dirty="0">
              <a:ea typeface="Calibri"/>
              <a:cs typeface="Times New Roman"/>
            </a:endParaRPr>
          </a:p>
          <a:p>
            <a:pPr marL="90170" indent="-90170">
              <a:spcAft>
                <a:spcPts val="0"/>
              </a:spcAft>
            </a:pPr>
            <a:r>
              <a:rPr lang="tr-TR" b="1" dirty="0">
                <a:ea typeface="Calibri"/>
                <a:cs typeface="Times New Roman"/>
              </a:rPr>
              <a:t> Kalite Sistemi;</a:t>
            </a:r>
            <a:r>
              <a:rPr lang="tr-TR" dirty="0">
                <a:ea typeface="Calibri"/>
                <a:cs typeface="Times New Roman"/>
              </a:rPr>
              <a:t> Kalite yönetiminin uygulanabilmesi için gerekli olan kuruluş yapısı, sorumluluklar, prosedürler, prosesler ve kaynaklardır.</a:t>
            </a:r>
            <a:endParaRPr lang="tr-TR" sz="2800" dirty="0">
              <a:ea typeface="Calibri"/>
              <a:cs typeface="Times New Roman"/>
            </a:endParaRPr>
          </a:p>
          <a:p>
            <a:pPr marL="0" indent="0">
              <a:spcAft>
                <a:spcPts val="0"/>
              </a:spcAft>
              <a:buNone/>
            </a:pPr>
            <a:r>
              <a:rPr lang="tr-TR" dirty="0">
                <a:ea typeface="Calibri"/>
                <a:cs typeface="Times New Roman"/>
              </a:rPr>
              <a:t>2</a:t>
            </a:r>
            <a:r>
              <a:rPr lang="tr-TR" b="1" dirty="0">
                <a:ea typeface="Calibri"/>
                <a:cs typeface="Times New Roman"/>
              </a:rPr>
              <a:t>-</a:t>
            </a:r>
            <a:r>
              <a:rPr lang="tr-TR" dirty="0">
                <a:ea typeface="Calibri"/>
                <a:cs typeface="Times New Roman"/>
              </a:rPr>
              <a:t>Mal kalitesi ve güvenilirliğinin geliştirilmesi</a:t>
            </a:r>
            <a:endParaRPr lang="tr-TR" sz="2800" dirty="0">
              <a:ea typeface="Calibri"/>
              <a:cs typeface="Times New Roman"/>
            </a:endParaRPr>
          </a:p>
          <a:p>
            <a:pPr marL="90170" indent="-90170">
              <a:spcAft>
                <a:spcPts val="0"/>
              </a:spcAft>
            </a:pPr>
            <a:r>
              <a:rPr lang="tr-TR" b="1" dirty="0">
                <a:ea typeface="Calibri"/>
                <a:cs typeface="Times New Roman"/>
              </a:rPr>
              <a:t> Kalite Güvencesi; </a:t>
            </a:r>
            <a:r>
              <a:rPr lang="tr-TR" dirty="0">
                <a:ea typeface="Calibri"/>
                <a:cs typeface="Times New Roman"/>
              </a:rPr>
              <a:t>Ürün ve hizmetin kalite açısından yeterli güveni sağlayabilmesi için gerekli olan planlı ve sistematik faaliyetlerin bütünüdür. </a:t>
            </a:r>
            <a:endParaRPr lang="tr-TR" sz="2800" dirty="0">
              <a:ea typeface="Calibri"/>
              <a:cs typeface="Times New Roman"/>
            </a:endParaRPr>
          </a:p>
          <a:p>
            <a:pPr marL="0" indent="0">
              <a:spcAft>
                <a:spcPts val="0"/>
              </a:spcAft>
              <a:buNone/>
            </a:pPr>
            <a:r>
              <a:rPr lang="tr-TR" dirty="0">
                <a:ea typeface="Calibri"/>
                <a:cs typeface="Times New Roman"/>
              </a:rPr>
              <a:t>3</a:t>
            </a:r>
            <a:r>
              <a:rPr lang="tr-TR" b="1" dirty="0">
                <a:ea typeface="Calibri"/>
                <a:cs typeface="Times New Roman"/>
              </a:rPr>
              <a:t>-</a:t>
            </a:r>
            <a:r>
              <a:rPr lang="tr-TR" dirty="0">
                <a:ea typeface="Calibri"/>
                <a:cs typeface="Times New Roman"/>
              </a:rPr>
              <a:t>Mal ve süreç kalite planlaması</a:t>
            </a:r>
            <a:endParaRPr lang="tr-TR" sz="2800" dirty="0">
              <a:ea typeface="Calibri"/>
              <a:cs typeface="Times New Roman"/>
            </a:endParaRPr>
          </a:p>
          <a:p>
            <a:pPr marL="0" indent="0">
              <a:spcAft>
                <a:spcPts val="0"/>
              </a:spcAft>
              <a:buNone/>
            </a:pPr>
            <a:r>
              <a:rPr lang="tr-TR" dirty="0">
                <a:ea typeface="Calibri"/>
                <a:cs typeface="Times New Roman"/>
              </a:rPr>
              <a:t>4</a:t>
            </a:r>
            <a:r>
              <a:rPr lang="tr-TR" b="1" dirty="0">
                <a:ea typeface="Calibri"/>
                <a:cs typeface="Times New Roman"/>
              </a:rPr>
              <a:t>-</a:t>
            </a:r>
            <a:r>
              <a:rPr lang="tr-TR" dirty="0">
                <a:ea typeface="Calibri"/>
                <a:cs typeface="Times New Roman"/>
              </a:rPr>
              <a:t>Tedarikçi kalite güvencesi</a:t>
            </a:r>
            <a:endParaRPr lang="tr-TR" sz="2800" dirty="0">
              <a:ea typeface="Calibri"/>
              <a:cs typeface="Times New Roman"/>
            </a:endParaRPr>
          </a:p>
          <a:p>
            <a:pPr marL="0" indent="0">
              <a:spcAft>
                <a:spcPts val="0"/>
              </a:spcAft>
              <a:buNone/>
            </a:pPr>
            <a:r>
              <a:rPr lang="tr-TR" dirty="0">
                <a:ea typeface="Calibri"/>
                <a:cs typeface="Times New Roman"/>
              </a:rPr>
              <a:t>5</a:t>
            </a:r>
            <a:r>
              <a:rPr lang="tr-TR" b="1" dirty="0">
                <a:ea typeface="Calibri"/>
                <a:cs typeface="Times New Roman"/>
              </a:rPr>
              <a:t>-</a:t>
            </a:r>
            <a:r>
              <a:rPr lang="tr-TR" dirty="0">
                <a:ea typeface="Calibri"/>
                <a:cs typeface="Times New Roman"/>
              </a:rPr>
              <a:t>Mal ve süreç kalite değerlemesi denetimi</a:t>
            </a:r>
            <a:endParaRPr lang="tr-TR" sz="2800" dirty="0">
              <a:ea typeface="Calibri"/>
              <a:cs typeface="Times New Roman"/>
            </a:endParaRPr>
          </a:p>
          <a:p>
            <a:pPr marL="90170" indent="-90170">
              <a:spcAft>
                <a:spcPts val="0"/>
              </a:spcAft>
            </a:pPr>
            <a:r>
              <a:rPr lang="tr-TR" dirty="0">
                <a:ea typeface="Calibri"/>
                <a:cs typeface="Times New Roman"/>
              </a:rPr>
              <a:t> </a:t>
            </a:r>
            <a:r>
              <a:rPr lang="tr-TR" b="1" dirty="0">
                <a:ea typeface="Calibri"/>
                <a:cs typeface="Times New Roman"/>
              </a:rPr>
              <a:t>Kalite kontrol; </a:t>
            </a:r>
            <a:r>
              <a:rPr lang="tr-TR" dirty="0">
                <a:ea typeface="Calibri"/>
                <a:cs typeface="Times New Roman"/>
              </a:rPr>
              <a:t>Kalite isteklerini sağlamak için kullanılan uygulama teknikleri ve faaliyetleridir. </a:t>
            </a:r>
            <a:endParaRPr lang="tr-TR" sz="2800" dirty="0">
              <a:ea typeface="Calibri"/>
              <a:cs typeface="Times New Roman"/>
            </a:endParaRPr>
          </a:p>
          <a:p>
            <a:pPr marL="0" indent="0">
              <a:spcAft>
                <a:spcPts val="0"/>
              </a:spcAft>
              <a:buNone/>
            </a:pPr>
            <a:r>
              <a:rPr lang="tr-TR" dirty="0">
                <a:ea typeface="Calibri"/>
                <a:cs typeface="Times New Roman"/>
              </a:rPr>
              <a:t>6</a:t>
            </a:r>
            <a:r>
              <a:rPr lang="tr-TR" b="1" dirty="0">
                <a:ea typeface="Calibri"/>
                <a:cs typeface="Times New Roman"/>
              </a:rPr>
              <a:t>-</a:t>
            </a:r>
            <a:r>
              <a:rPr lang="tr-TR" dirty="0">
                <a:ea typeface="Calibri"/>
                <a:cs typeface="Times New Roman"/>
              </a:rPr>
              <a:t>Özel kalite incelemeleri</a:t>
            </a:r>
            <a:endParaRPr lang="tr-TR" sz="2800" dirty="0">
              <a:ea typeface="Calibri"/>
              <a:cs typeface="Times New Roman"/>
            </a:endParaRPr>
          </a:p>
          <a:p>
            <a:pPr marL="0" indent="0">
              <a:spcAft>
                <a:spcPts val="0"/>
              </a:spcAft>
              <a:buNone/>
            </a:pPr>
            <a:r>
              <a:rPr lang="tr-TR" dirty="0">
                <a:ea typeface="Calibri"/>
                <a:cs typeface="Times New Roman"/>
              </a:rPr>
              <a:t>7</a:t>
            </a:r>
            <a:r>
              <a:rPr lang="tr-TR" b="1" dirty="0">
                <a:ea typeface="Calibri"/>
                <a:cs typeface="Times New Roman"/>
              </a:rPr>
              <a:t>-</a:t>
            </a:r>
            <a:r>
              <a:rPr lang="tr-TR" dirty="0">
                <a:ea typeface="Calibri"/>
                <a:cs typeface="Times New Roman"/>
              </a:rPr>
              <a:t>Kalite bilgi geri besleme</a:t>
            </a:r>
            <a:endParaRPr lang="tr-TR" sz="2800" dirty="0">
              <a:ea typeface="Calibri"/>
              <a:cs typeface="Times New Roman"/>
            </a:endParaRPr>
          </a:p>
          <a:p>
            <a:pPr marL="90170" indent="-90170">
              <a:spcAft>
                <a:spcPts val="0"/>
              </a:spcAft>
            </a:pPr>
            <a:r>
              <a:rPr lang="tr-TR" b="1" dirty="0">
                <a:ea typeface="Calibri"/>
                <a:cs typeface="Times New Roman"/>
              </a:rPr>
              <a:t> İzlenebilirlik;</a:t>
            </a:r>
            <a:r>
              <a:rPr lang="tr-TR" dirty="0">
                <a:ea typeface="Calibri"/>
                <a:cs typeface="Times New Roman"/>
              </a:rPr>
              <a:t> Birim veya faaliyetin veya birbiri ile ilgili birimler veya faaliyetlerin geçmişinin , uygulama ve yerleşiminin kayıt tekniği ile izlenme kabiliyetidir. </a:t>
            </a:r>
            <a:endParaRPr lang="tr-TR" sz="2800" dirty="0">
              <a:ea typeface="Calibri"/>
              <a:cs typeface="Times New Roman"/>
            </a:endParaRP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207810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3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92500" lnSpcReduction="20000"/>
          </a:bodyPr>
          <a:lstStyle/>
          <a:p>
            <a:pPr marL="0" indent="0">
              <a:spcAft>
                <a:spcPts val="0"/>
              </a:spcAft>
              <a:buNone/>
            </a:pPr>
            <a:r>
              <a:rPr lang="tr-TR" dirty="0">
                <a:ea typeface="Calibri"/>
                <a:cs typeface="Times New Roman"/>
              </a:rPr>
              <a:t>8-Kalite ölçüm teçhizatı</a:t>
            </a:r>
            <a:endParaRPr lang="tr-TR" sz="2800" dirty="0">
              <a:ea typeface="Calibri"/>
              <a:cs typeface="Times New Roman"/>
            </a:endParaRPr>
          </a:p>
          <a:p>
            <a:pPr marL="90170" indent="-90170">
              <a:spcAft>
                <a:spcPts val="0"/>
              </a:spcAft>
            </a:pPr>
            <a:r>
              <a:rPr lang="tr-TR" b="1" dirty="0">
                <a:ea typeface="Calibri"/>
                <a:cs typeface="Times New Roman"/>
              </a:rPr>
              <a:t> Muayene;</a:t>
            </a:r>
            <a:r>
              <a:rPr lang="tr-TR" dirty="0">
                <a:ea typeface="Calibri"/>
                <a:cs typeface="Times New Roman"/>
              </a:rPr>
              <a:t> Bir ürün veya hizmetin bir veya birden fazla özelliğinin ölçme, deney ve </a:t>
            </a:r>
            <a:r>
              <a:rPr lang="tr-TR" dirty="0" err="1">
                <a:ea typeface="Calibri"/>
                <a:cs typeface="Times New Roman"/>
              </a:rPr>
              <a:t>mastarlama</a:t>
            </a:r>
            <a:r>
              <a:rPr lang="tr-TR" dirty="0">
                <a:ea typeface="Calibri"/>
                <a:cs typeface="Times New Roman"/>
              </a:rPr>
              <a:t> gibi işlemlere tabi tutularak , sonuçların belirlenen şartlara uygunluğunun karşılaştırılmasıdır. </a:t>
            </a:r>
            <a:endParaRPr lang="tr-TR" sz="2800" dirty="0">
              <a:ea typeface="Calibri"/>
              <a:cs typeface="Times New Roman"/>
            </a:endParaRPr>
          </a:p>
          <a:p>
            <a:pPr marL="0" indent="0">
              <a:spcAft>
                <a:spcPts val="0"/>
              </a:spcAft>
              <a:buNone/>
            </a:pPr>
            <a:r>
              <a:rPr lang="tr-TR" dirty="0">
                <a:ea typeface="Calibri"/>
                <a:cs typeface="Times New Roman"/>
              </a:rPr>
              <a:t>9-Kalite eğitimi ve işgücü geliştirme</a:t>
            </a:r>
            <a:endParaRPr lang="tr-TR" sz="2800" dirty="0">
              <a:ea typeface="Calibri"/>
              <a:cs typeface="Times New Roman"/>
            </a:endParaRPr>
          </a:p>
          <a:p>
            <a:pPr marL="90170" indent="-90170">
              <a:spcAft>
                <a:spcPts val="0"/>
              </a:spcAft>
            </a:pPr>
            <a:r>
              <a:rPr lang="tr-TR" dirty="0">
                <a:ea typeface="Calibri"/>
                <a:cs typeface="Times New Roman"/>
              </a:rPr>
              <a:t> </a:t>
            </a:r>
            <a:r>
              <a:rPr lang="tr-TR" b="1" dirty="0">
                <a:ea typeface="Calibri"/>
                <a:cs typeface="Times New Roman"/>
              </a:rPr>
              <a:t>Kalite politikası</a:t>
            </a:r>
            <a:r>
              <a:rPr lang="tr-TR" dirty="0">
                <a:ea typeface="Calibri"/>
                <a:cs typeface="Times New Roman"/>
              </a:rPr>
              <a:t>; Bir kuruluşta, üst yönetim tarafından , kaliteye ulaşmak için resmi olarak belirlenen kalite amaç ve yönüdür.</a:t>
            </a:r>
            <a:endParaRPr lang="tr-TR" sz="2800" dirty="0">
              <a:ea typeface="Calibri"/>
              <a:cs typeface="Times New Roman"/>
            </a:endParaRPr>
          </a:p>
          <a:p>
            <a:pPr marL="0" indent="0">
              <a:spcAft>
                <a:spcPts val="0"/>
              </a:spcAft>
              <a:buNone/>
            </a:pPr>
            <a:r>
              <a:rPr lang="tr-TR" dirty="0">
                <a:ea typeface="Calibri"/>
                <a:cs typeface="Times New Roman"/>
              </a:rPr>
              <a:t>10-Alan kalite değerlemesi ve denetimi</a:t>
            </a:r>
            <a:endParaRPr lang="tr-TR" sz="2800" dirty="0">
              <a:ea typeface="Calibri"/>
              <a:cs typeface="Times New Roman"/>
            </a:endParaRPr>
          </a:p>
          <a:p>
            <a:pPr marL="90170" indent="-90170">
              <a:spcAft>
                <a:spcPts val="0"/>
              </a:spcAft>
            </a:pPr>
            <a:r>
              <a:rPr lang="tr-TR" b="1" dirty="0">
                <a:ea typeface="Calibri"/>
                <a:cs typeface="Times New Roman"/>
              </a:rPr>
              <a:t> Kalite Halkası</a:t>
            </a:r>
            <a:r>
              <a:rPr lang="tr-TR" dirty="0">
                <a:ea typeface="Calibri"/>
                <a:cs typeface="Times New Roman"/>
              </a:rPr>
              <a:t>; Ürün veya hizmetin kalitesini etkileyen , ihtiyaçların belirlenmesinden bu ihtiyaçların yerine getirilip getirilmediğinin araştırılmasına kadar olan aşamaları kapsayan birbirine bağımlı faaliyetlerin kavramsal modelidir.</a:t>
            </a:r>
            <a:endParaRPr lang="tr-TR" sz="2800" dirty="0">
              <a:ea typeface="Calibri"/>
              <a:cs typeface="Times New Roman"/>
            </a:endParaRP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698210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4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lstStyle/>
          <a:p>
            <a:pPr marL="0" indent="0">
              <a:buNone/>
            </a:pPr>
            <a:r>
              <a:rPr lang="tr-TR" u="sng" dirty="0">
                <a:solidFill>
                  <a:srgbClr val="C00000"/>
                </a:solidFill>
              </a:rPr>
              <a:t>Müşteri İlişkileri Yönetimi ; </a:t>
            </a:r>
            <a:r>
              <a:rPr lang="tr-TR" dirty="0"/>
              <a:t>Müşteri ihtiyaçlarını belirleyerek </a:t>
            </a:r>
            <a:r>
              <a:rPr lang="tr-TR" dirty="0" smtClean="0"/>
              <a:t>en </a:t>
            </a:r>
            <a:r>
              <a:rPr lang="tr-TR" dirty="0"/>
              <a:t>uygun koşullarda karşılanmasını sağlamak amacıyla yapılan çalışmalardır.</a:t>
            </a:r>
          </a:p>
          <a:p>
            <a:pPr marL="0" indent="0">
              <a:buNone/>
            </a:pPr>
            <a:r>
              <a:rPr lang="tr-TR" dirty="0" err="1"/>
              <a:t>TKY’ne</a:t>
            </a:r>
            <a:r>
              <a:rPr lang="tr-TR" dirty="0"/>
              <a:t> göre müşteriler,</a:t>
            </a:r>
          </a:p>
          <a:p>
            <a:pPr marL="0" indent="0">
              <a:buNone/>
            </a:pPr>
            <a:r>
              <a:rPr lang="tr-TR" dirty="0"/>
              <a:t>1-İç müşteri</a:t>
            </a:r>
          </a:p>
          <a:p>
            <a:pPr marL="0" indent="0">
              <a:buNone/>
            </a:pPr>
            <a:r>
              <a:rPr lang="tr-TR" dirty="0"/>
              <a:t>2-Dış müşteri diye ayrılmaktadır.</a:t>
            </a:r>
          </a:p>
          <a:p>
            <a:pPr marL="0" indent="0">
              <a:buNone/>
            </a:pPr>
            <a:r>
              <a:rPr lang="tr-TR" dirty="0"/>
              <a:t>	Kalite Güvence sisteminin başarısı için Müşteri İlişkileri Yönetimi son derece önemlidir.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9114468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7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43732" y="332656"/>
            <a:ext cx="8648748" cy="6120680"/>
          </a:xfrm>
        </p:spPr>
        <p:txBody>
          <a:bodyPr/>
          <a:lstStyle/>
          <a:p>
            <a:pPr marL="0" indent="0" algn="ctr">
              <a:buNone/>
            </a:pPr>
            <a:r>
              <a:rPr lang="tr-TR" sz="2400" u="sng" dirty="0" smtClean="0">
                <a:solidFill>
                  <a:srgbClr val="C00000"/>
                </a:solidFill>
              </a:rPr>
              <a:t>Tanımlar ve Kavramlar İlişkisi</a:t>
            </a:r>
          </a:p>
          <a:p>
            <a:pPr marL="0" indent="0" algn="ctr">
              <a:buNone/>
            </a:pPr>
            <a:endParaRPr lang="tr-TR" sz="2400" u="sng" dirty="0" smtClean="0">
              <a:solidFill>
                <a:srgbClr val="C00000"/>
              </a:solidFill>
            </a:endParaRPr>
          </a:p>
          <a:p>
            <a:pPr marL="0" indent="0">
              <a:buNone/>
            </a:pPr>
            <a:endParaRPr lang="tr-TR"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3" y="1124744"/>
            <a:ext cx="6552729"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Düz Ok Bağlayıcısı 7"/>
          <p:cNvCxnSpPr/>
          <p:nvPr/>
        </p:nvCxnSpPr>
        <p:spPr>
          <a:xfrm>
            <a:off x="4824027" y="1556792"/>
            <a:ext cx="133214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Metin kutusu 8"/>
          <p:cNvSpPr txBox="1"/>
          <p:nvPr/>
        </p:nvSpPr>
        <p:spPr>
          <a:xfrm>
            <a:off x="3203848" y="1340768"/>
            <a:ext cx="1908211" cy="369332"/>
          </a:xfrm>
          <a:prstGeom prst="rect">
            <a:avLst/>
          </a:prstGeom>
          <a:noFill/>
        </p:spPr>
        <p:txBody>
          <a:bodyPr wrap="square" rtlCol="0">
            <a:spAutoFit/>
          </a:bodyPr>
          <a:lstStyle/>
          <a:p>
            <a:r>
              <a:rPr lang="tr-TR" dirty="0" smtClean="0"/>
              <a:t>Kalite yönetimi</a:t>
            </a:r>
            <a:endParaRPr lang="tr-TR" dirty="0"/>
          </a:p>
        </p:txBody>
      </p:sp>
      <p:sp>
        <p:nvSpPr>
          <p:cNvPr id="10" name="Metin kutusu 9"/>
          <p:cNvSpPr txBox="1"/>
          <p:nvPr/>
        </p:nvSpPr>
        <p:spPr>
          <a:xfrm>
            <a:off x="6156176" y="1340768"/>
            <a:ext cx="1440160" cy="369332"/>
          </a:xfrm>
          <a:prstGeom prst="rect">
            <a:avLst/>
          </a:prstGeom>
          <a:noFill/>
        </p:spPr>
        <p:txBody>
          <a:bodyPr wrap="square" rtlCol="0">
            <a:spAutoFit/>
          </a:bodyPr>
          <a:lstStyle/>
          <a:p>
            <a:r>
              <a:rPr lang="tr-TR" dirty="0" smtClean="0"/>
              <a:t>Politikası</a:t>
            </a:r>
            <a:endParaRPr lang="tr-TR" dirty="0"/>
          </a:p>
        </p:txBody>
      </p:sp>
      <p:sp>
        <p:nvSpPr>
          <p:cNvPr id="11" name="Metin kutusu 10"/>
          <p:cNvSpPr txBox="1"/>
          <p:nvPr/>
        </p:nvSpPr>
        <p:spPr>
          <a:xfrm>
            <a:off x="3059832" y="2348880"/>
            <a:ext cx="1764195" cy="369332"/>
          </a:xfrm>
          <a:prstGeom prst="rect">
            <a:avLst/>
          </a:prstGeom>
          <a:noFill/>
        </p:spPr>
        <p:txBody>
          <a:bodyPr wrap="square" rtlCol="0">
            <a:spAutoFit/>
          </a:bodyPr>
          <a:lstStyle/>
          <a:p>
            <a:r>
              <a:rPr lang="tr-TR" dirty="0" smtClean="0"/>
              <a:t>Kalite sistemi</a:t>
            </a:r>
            <a:endParaRPr lang="tr-TR" dirty="0"/>
          </a:p>
        </p:txBody>
      </p:sp>
      <p:cxnSp>
        <p:nvCxnSpPr>
          <p:cNvPr id="13" name="Düz Ok Bağlayıcısı 12"/>
          <p:cNvCxnSpPr>
            <a:stCxn id="11" idx="1"/>
          </p:cNvCxnSpPr>
          <p:nvPr/>
        </p:nvCxnSpPr>
        <p:spPr>
          <a:xfrm flipH="1">
            <a:off x="1259632" y="2533546"/>
            <a:ext cx="18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Metin kutusu 13"/>
          <p:cNvSpPr txBox="1"/>
          <p:nvPr/>
        </p:nvSpPr>
        <p:spPr>
          <a:xfrm>
            <a:off x="243732" y="2348879"/>
            <a:ext cx="1296144" cy="646331"/>
          </a:xfrm>
          <a:prstGeom prst="rect">
            <a:avLst/>
          </a:prstGeom>
          <a:noFill/>
        </p:spPr>
        <p:txBody>
          <a:bodyPr wrap="square" rtlCol="0">
            <a:spAutoFit/>
          </a:bodyPr>
          <a:lstStyle/>
          <a:p>
            <a:pPr algn="ctr"/>
            <a:r>
              <a:rPr lang="tr-TR" dirty="0" smtClean="0"/>
              <a:t>Kuruluş yapısı</a:t>
            </a:r>
            <a:endParaRPr lang="tr-TR" dirty="0"/>
          </a:p>
        </p:txBody>
      </p:sp>
      <p:sp>
        <p:nvSpPr>
          <p:cNvPr id="15" name="Metin kutusu 14"/>
          <p:cNvSpPr txBox="1"/>
          <p:nvPr/>
        </p:nvSpPr>
        <p:spPr>
          <a:xfrm>
            <a:off x="3635896" y="3140968"/>
            <a:ext cx="1476163" cy="369332"/>
          </a:xfrm>
          <a:prstGeom prst="rect">
            <a:avLst/>
          </a:prstGeom>
          <a:noFill/>
        </p:spPr>
        <p:txBody>
          <a:bodyPr wrap="square" rtlCol="0">
            <a:spAutoFit/>
          </a:bodyPr>
          <a:lstStyle/>
          <a:p>
            <a:r>
              <a:rPr lang="tr-TR" dirty="0" smtClean="0"/>
              <a:t>Kalite kontrol</a:t>
            </a:r>
            <a:endParaRPr lang="tr-TR" dirty="0"/>
          </a:p>
        </p:txBody>
      </p:sp>
      <p:cxnSp>
        <p:nvCxnSpPr>
          <p:cNvPr id="19" name="Düz Ok Bağlayıcısı 18"/>
          <p:cNvCxnSpPr>
            <a:stCxn id="15" idx="3"/>
          </p:cNvCxnSpPr>
          <p:nvPr/>
        </p:nvCxnSpPr>
        <p:spPr>
          <a:xfrm flipV="1">
            <a:off x="5112059" y="3320988"/>
            <a:ext cx="900101" cy="46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Metin kutusu 19"/>
          <p:cNvSpPr txBox="1"/>
          <p:nvPr/>
        </p:nvSpPr>
        <p:spPr>
          <a:xfrm>
            <a:off x="6156176" y="3140968"/>
            <a:ext cx="2304256" cy="646331"/>
          </a:xfrm>
          <a:prstGeom prst="rect">
            <a:avLst/>
          </a:prstGeom>
          <a:noFill/>
        </p:spPr>
        <p:txBody>
          <a:bodyPr wrap="square" rtlCol="0">
            <a:spAutoFit/>
          </a:bodyPr>
          <a:lstStyle/>
          <a:p>
            <a:r>
              <a:rPr lang="tr-TR" dirty="0" smtClean="0"/>
              <a:t>Uygulama teknikleri ve faaliyetleri</a:t>
            </a:r>
            <a:endParaRPr lang="tr-TR" dirty="0"/>
          </a:p>
        </p:txBody>
      </p:sp>
      <p:sp>
        <p:nvSpPr>
          <p:cNvPr id="21" name="Metin kutusu 20"/>
          <p:cNvSpPr txBox="1"/>
          <p:nvPr/>
        </p:nvSpPr>
        <p:spPr>
          <a:xfrm>
            <a:off x="3125796" y="3787298"/>
            <a:ext cx="942147" cy="692497"/>
          </a:xfrm>
          <a:prstGeom prst="rect">
            <a:avLst/>
          </a:prstGeom>
          <a:noFill/>
        </p:spPr>
        <p:txBody>
          <a:bodyPr wrap="square" rtlCol="0">
            <a:spAutoFit/>
          </a:bodyPr>
          <a:lstStyle/>
          <a:p>
            <a:r>
              <a:rPr lang="tr-TR" sz="1300" dirty="0" smtClean="0"/>
              <a:t>Kuruluş içi kalite güvencesi</a:t>
            </a:r>
            <a:endParaRPr lang="tr-TR" sz="1300" dirty="0"/>
          </a:p>
        </p:txBody>
      </p:sp>
      <p:cxnSp>
        <p:nvCxnSpPr>
          <p:cNvPr id="23" name="Düz Ok Bağlayıcısı 22"/>
          <p:cNvCxnSpPr>
            <a:stCxn id="21" idx="1"/>
          </p:cNvCxnSpPr>
          <p:nvPr/>
        </p:nvCxnSpPr>
        <p:spPr>
          <a:xfrm flipH="1" flipV="1">
            <a:off x="1259632" y="4133546"/>
            <a:ext cx="1866164"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Metin kutusu 23"/>
          <p:cNvSpPr txBox="1"/>
          <p:nvPr/>
        </p:nvSpPr>
        <p:spPr>
          <a:xfrm>
            <a:off x="243732" y="3933056"/>
            <a:ext cx="1015900" cy="615553"/>
          </a:xfrm>
          <a:prstGeom prst="rect">
            <a:avLst/>
          </a:prstGeom>
          <a:noFill/>
        </p:spPr>
        <p:txBody>
          <a:bodyPr wrap="square" rtlCol="0">
            <a:spAutoFit/>
          </a:bodyPr>
          <a:lstStyle/>
          <a:p>
            <a:pPr algn="ctr"/>
            <a:r>
              <a:rPr lang="tr-TR" sz="1700" dirty="0" smtClean="0"/>
              <a:t>Yönetime güven</a:t>
            </a:r>
            <a:endParaRPr lang="tr-TR" sz="1700" dirty="0"/>
          </a:p>
        </p:txBody>
      </p:sp>
      <p:sp>
        <p:nvSpPr>
          <p:cNvPr id="25" name="Metin kutusu 24"/>
          <p:cNvSpPr txBox="1"/>
          <p:nvPr/>
        </p:nvSpPr>
        <p:spPr>
          <a:xfrm>
            <a:off x="5724128" y="5157192"/>
            <a:ext cx="2376264" cy="369332"/>
          </a:xfrm>
          <a:prstGeom prst="rect">
            <a:avLst/>
          </a:prstGeom>
          <a:noFill/>
        </p:spPr>
        <p:txBody>
          <a:bodyPr wrap="square" rtlCol="0">
            <a:spAutoFit/>
          </a:bodyPr>
          <a:lstStyle/>
          <a:p>
            <a:r>
              <a:rPr lang="tr-TR" dirty="0" smtClean="0"/>
              <a:t>Alıcı için güvence</a:t>
            </a:r>
            <a:endParaRPr lang="tr-TR" dirty="0"/>
          </a:p>
        </p:txBody>
      </p:sp>
      <p:sp>
        <p:nvSpPr>
          <p:cNvPr id="26" name="Metin kutusu 25"/>
          <p:cNvSpPr txBox="1"/>
          <p:nvPr/>
        </p:nvSpPr>
        <p:spPr>
          <a:xfrm>
            <a:off x="5724128" y="3789800"/>
            <a:ext cx="2808312" cy="923330"/>
          </a:xfrm>
          <a:prstGeom prst="rect">
            <a:avLst/>
          </a:prstGeom>
          <a:noFill/>
        </p:spPr>
        <p:txBody>
          <a:bodyPr wrap="square" rtlCol="0">
            <a:spAutoFit/>
          </a:bodyPr>
          <a:lstStyle/>
          <a:p>
            <a:r>
              <a:rPr lang="tr-TR" dirty="0" smtClean="0"/>
              <a:t>Sözleşme ile istendiği takdirde kuruluş dışı kalite güvencesi</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348390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01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55000" lnSpcReduction="20000"/>
          </a:bodyPr>
          <a:lstStyle/>
          <a:p>
            <a:pPr marL="0" indent="0">
              <a:buNone/>
            </a:pPr>
            <a:r>
              <a:rPr lang="tr-TR" dirty="0" smtClean="0">
                <a:solidFill>
                  <a:srgbClr val="C00000"/>
                </a:solidFill>
              </a:rPr>
              <a:t>ACT (önlem al)</a:t>
            </a:r>
          </a:p>
          <a:p>
            <a:pPr marL="0" indent="0">
              <a:buNone/>
            </a:pPr>
            <a:r>
              <a:rPr lang="en-US" dirty="0" smtClean="0">
                <a:solidFill>
                  <a:srgbClr val="C00000"/>
                </a:solidFill>
              </a:rPr>
              <a:t>«</a:t>
            </a:r>
            <a:r>
              <a:rPr lang="en-US" dirty="0">
                <a:solidFill>
                  <a:srgbClr val="C00000"/>
                </a:solidFill>
              </a:rPr>
              <a:t>Insanity: doing the same thing over and over again and expecting different results.» </a:t>
            </a:r>
            <a:r>
              <a:rPr lang="en-US" dirty="0" err="1">
                <a:solidFill>
                  <a:srgbClr val="C00000"/>
                </a:solidFill>
              </a:rPr>
              <a:t>A.Einstein</a:t>
            </a:r>
            <a:endParaRPr lang="en-US" dirty="0">
              <a:solidFill>
                <a:srgbClr val="C00000"/>
              </a:solidFill>
            </a:endParaRPr>
          </a:p>
          <a:p>
            <a:pPr marL="0" indent="0">
              <a:buNone/>
            </a:pPr>
            <a:r>
              <a:rPr lang="tr-TR" dirty="0" smtClean="0"/>
              <a:t>«Delilik: Aynı şeyi tekrar tekrar yapmak ve farklı sonuçlar beklemektir (ummaktır).» </a:t>
            </a:r>
            <a:r>
              <a:rPr lang="tr-TR" dirty="0" err="1" smtClean="0"/>
              <a:t>A.Einstein</a:t>
            </a:r>
            <a:endParaRPr lang="tr-TR" dirty="0" smtClean="0"/>
          </a:p>
          <a:p>
            <a:pPr marL="0" indent="0">
              <a:buNone/>
            </a:pPr>
            <a:endParaRPr lang="tr-TR" dirty="0" smtClean="0">
              <a:solidFill>
                <a:srgbClr val="C00000"/>
              </a:solidFill>
            </a:endParaRPr>
          </a:p>
          <a:p>
            <a:pPr marL="0" indent="0">
              <a:buNone/>
            </a:pPr>
            <a:r>
              <a:rPr lang="tr-TR" dirty="0" smtClean="0">
                <a:solidFill>
                  <a:srgbClr val="C00000"/>
                </a:solidFill>
              </a:rPr>
              <a:t>CHECK (kontrol et)</a:t>
            </a:r>
          </a:p>
          <a:p>
            <a:pPr marL="0" indent="0">
              <a:buNone/>
            </a:pPr>
            <a:r>
              <a:rPr lang="en-US" dirty="0" smtClean="0">
                <a:solidFill>
                  <a:srgbClr val="C00000"/>
                </a:solidFill>
              </a:rPr>
              <a:t>«</a:t>
            </a:r>
            <a:r>
              <a:rPr lang="en-US" dirty="0">
                <a:solidFill>
                  <a:srgbClr val="C00000"/>
                </a:solidFill>
              </a:rPr>
              <a:t>If you can’t measure you can’t manage it.» </a:t>
            </a:r>
            <a:r>
              <a:rPr lang="en-US" dirty="0" err="1" smtClean="0">
                <a:solidFill>
                  <a:srgbClr val="C00000"/>
                </a:solidFill>
              </a:rPr>
              <a:t>E.Deming</a:t>
            </a:r>
            <a:endParaRPr lang="tr-TR" dirty="0" smtClean="0">
              <a:solidFill>
                <a:srgbClr val="C00000"/>
              </a:solidFill>
            </a:endParaRPr>
          </a:p>
          <a:p>
            <a:pPr marL="0" indent="0">
              <a:buNone/>
            </a:pPr>
            <a:r>
              <a:rPr lang="tr-TR" dirty="0" smtClean="0"/>
              <a:t>«Ölçemiyorsan, yönetemezsin.» </a:t>
            </a:r>
            <a:r>
              <a:rPr lang="tr-TR" dirty="0" err="1" smtClean="0"/>
              <a:t>E.Deming</a:t>
            </a:r>
            <a:endParaRPr lang="tr-TR" dirty="0" smtClean="0"/>
          </a:p>
          <a:p>
            <a:pPr marL="0" indent="0">
              <a:buNone/>
            </a:pPr>
            <a:endParaRPr lang="tr-TR" dirty="0" smtClean="0">
              <a:solidFill>
                <a:srgbClr val="C00000"/>
              </a:solidFill>
            </a:endParaRPr>
          </a:p>
          <a:p>
            <a:pPr marL="0" indent="0">
              <a:buNone/>
            </a:pPr>
            <a:r>
              <a:rPr lang="tr-TR" dirty="0" smtClean="0">
                <a:solidFill>
                  <a:srgbClr val="C00000"/>
                </a:solidFill>
              </a:rPr>
              <a:t>DO (uygula)</a:t>
            </a:r>
          </a:p>
          <a:p>
            <a:pPr marL="0" indent="0">
              <a:buNone/>
            </a:pPr>
            <a:r>
              <a:rPr lang="en-US" dirty="0">
                <a:solidFill>
                  <a:srgbClr val="C00000"/>
                </a:solidFill>
              </a:rPr>
              <a:t>«Efficiency is doing things right ; effectiveness is doing the right things.»</a:t>
            </a:r>
            <a:r>
              <a:rPr lang="en-US" dirty="0" err="1" smtClean="0">
                <a:solidFill>
                  <a:srgbClr val="C00000"/>
                </a:solidFill>
              </a:rPr>
              <a:t>P.Drucker</a:t>
            </a:r>
            <a:endParaRPr lang="tr-TR" dirty="0" smtClean="0">
              <a:solidFill>
                <a:srgbClr val="C00000"/>
              </a:solidFill>
            </a:endParaRPr>
          </a:p>
          <a:p>
            <a:pPr marL="0" indent="0">
              <a:buNone/>
            </a:pPr>
            <a:r>
              <a:rPr lang="tr-TR" dirty="0"/>
              <a:t>«Verimlilik, işleri doğru yapmaktır; etkililik, doğru şeyleri yapmaktır. »</a:t>
            </a:r>
            <a:endParaRPr lang="tr-TR" dirty="0" smtClean="0"/>
          </a:p>
          <a:p>
            <a:pPr marL="0" indent="0">
              <a:buNone/>
            </a:pPr>
            <a:r>
              <a:rPr lang="tr-TR" dirty="0" smtClean="0"/>
              <a:t>«Verimlilik, şeyleri doğru yapmaktır; etkinlik doğru şeyleri yapmaktır.» </a:t>
            </a:r>
            <a:r>
              <a:rPr lang="tr-TR" dirty="0" err="1" smtClean="0"/>
              <a:t>P.Drucker</a:t>
            </a:r>
            <a:endParaRPr lang="tr-TR" dirty="0" smtClean="0"/>
          </a:p>
          <a:p>
            <a:pPr marL="0" indent="0">
              <a:buNone/>
            </a:pPr>
            <a:endParaRPr lang="tr-TR" dirty="0"/>
          </a:p>
          <a:p>
            <a:pPr marL="0" indent="0">
              <a:buNone/>
            </a:pPr>
            <a:r>
              <a:rPr lang="tr-TR" dirty="0" smtClean="0">
                <a:solidFill>
                  <a:srgbClr val="C00000"/>
                </a:solidFill>
              </a:rPr>
              <a:t>PLAN (planlama)</a:t>
            </a:r>
          </a:p>
          <a:p>
            <a:pPr marL="0" indent="0">
              <a:buNone/>
            </a:pPr>
            <a:r>
              <a:rPr lang="en-US" dirty="0">
                <a:solidFill>
                  <a:srgbClr val="C00000"/>
                </a:solidFill>
              </a:rPr>
              <a:t>«Plans are nothing; planning is everything.» D.D. Eisenhower</a:t>
            </a:r>
          </a:p>
          <a:p>
            <a:pPr marL="0" indent="0">
              <a:buNone/>
            </a:pPr>
            <a:r>
              <a:rPr lang="tr-TR" dirty="0"/>
              <a:t>«Planlar hiçbir şey değildir; planlama her şeydir. » D.D. Eisenhower	</a:t>
            </a:r>
            <a:endParaRPr lang="en-US" dirty="0"/>
          </a:p>
          <a:p>
            <a:pPr marL="0" indent="0">
              <a:buNone/>
            </a:pPr>
            <a:r>
              <a:rPr lang="tr-TR" dirty="0" smtClean="0"/>
              <a:t> </a:t>
            </a:r>
          </a:p>
          <a:p>
            <a:pPr marL="0" indent="0">
              <a:buNone/>
            </a:pPr>
            <a:endParaRPr lang="tr-TR" dirty="0" smtClean="0"/>
          </a:p>
          <a:p>
            <a:pPr marL="0" indent="0">
              <a:buNone/>
            </a:pPr>
            <a:endParaRPr lang="en-US"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775314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3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498156934"/>
              </p:ext>
            </p:extLst>
          </p:nvPr>
        </p:nvGraphicFramePr>
        <p:xfrm>
          <a:off x="457200" y="404813"/>
          <a:ext cx="8507288" cy="61925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Metin kutusu 6"/>
          <p:cNvSpPr txBox="1"/>
          <p:nvPr/>
        </p:nvSpPr>
        <p:spPr>
          <a:xfrm>
            <a:off x="3995936" y="3068960"/>
            <a:ext cx="1512168" cy="646331"/>
          </a:xfrm>
          <a:prstGeom prst="rect">
            <a:avLst/>
          </a:prstGeom>
          <a:noFill/>
        </p:spPr>
        <p:txBody>
          <a:bodyPr wrap="square" rtlCol="0">
            <a:spAutoFit/>
          </a:bodyPr>
          <a:lstStyle/>
          <a:p>
            <a:r>
              <a:rPr lang="tr-TR" dirty="0" err="1" smtClean="0"/>
              <a:t>Continuous</a:t>
            </a:r>
            <a:r>
              <a:rPr lang="tr-TR" dirty="0" smtClean="0"/>
              <a:t> </a:t>
            </a:r>
            <a:r>
              <a:rPr lang="tr-TR" dirty="0" err="1" smtClean="0"/>
              <a:t>improvement</a:t>
            </a:r>
            <a:endParaRPr lang="tr-TR" dirty="0"/>
          </a:p>
        </p:txBody>
      </p:sp>
      <p:sp>
        <p:nvSpPr>
          <p:cNvPr id="9" name="Sağ Ok 8"/>
          <p:cNvSpPr/>
          <p:nvPr/>
        </p:nvSpPr>
        <p:spPr>
          <a:xfrm>
            <a:off x="2411760" y="5515795"/>
            <a:ext cx="1584176" cy="576064"/>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0" name="Sağ Ok 9"/>
          <p:cNvSpPr/>
          <p:nvPr/>
        </p:nvSpPr>
        <p:spPr>
          <a:xfrm>
            <a:off x="5652120" y="5543090"/>
            <a:ext cx="1512168" cy="576064"/>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1" name="Metin kutusu 10"/>
          <p:cNvSpPr txBox="1"/>
          <p:nvPr/>
        </p:nvSpPr>
        <p:spPr>
          <a:xfrm>
            <a:off x="2555776" y="5620598"/>
            <a:ext cx="1296144" cy="369332"/>
          </a:xfrm>
          <a:prstGeom prst="rect">
            <a:avLst/>
          </a:prstGeom>
          <a:noFill/>
        </p:spPr>
        <p:txBody>
          <a:bodyPr wrap="square" rtlCol="0">
            <a:spAutoFit/>
          </a:bodyPr>
          <a:lstStyle/>
          <a:p>
            <a:r>
              <a:rPr lang="tr-TR" dirty="0" smtClean="0"/>
              <a:t>INPUTS</a:t>
            </a:r>
            <a:endParaRPr lang="tr-TR" dirty="0"/>
          </a:p>
        </p:txBody>
      </p:sp>
      <p:sp>
        <p:nvSpPr>
          <p:cNvPr id="12" name="Metin kutusu 11"/>
          <p:cNvSpPr txBox="1"/>
          <p:nvPr/>
        </p:nvSpPr>
        <p:spPr>
          <a:xfrm>
            <a:off x="5684220" y="5679304"/>
            <a:ext cx="1152128" cy="369332"/>
          </a:xfrm>
          <a:prstGeom prst="rect">
            <a:avLst/>
          </a:prstGeom>
          <a:noFill/>
        </p:spPr>
        <p:txBody>
          <a:bodyPr wrap="square" rtlCol="0">
            <a:spAutoFit/>
          </a:bodyPr>
          <a:lstStyle/>
          <a:p>
            <a:r>
              <a:rPr lang="tr-TR" dirty="0" smtClean="0"/>
              <a:t>OUTPUTS</a:t>
            </a:r>
            <a:endParaRPr lang="tr-TR" dirty="0"/>
          </a:p>
        </p:txBody>
      </p:sp>
      <p:sp>
        <p:nvSpPr>
          <p:cNvPr id="13" name="Metin kutusu 12"/>
          <p:cNvSpPr txBox="1"/>
          <p:nvPr/>
        </p:nvSpPr>
        <p:spPr>
          <a:xfrm>
            <a:off x="2555776" y="454486"/>
            <a:ext cx="4680520" cy="523220"/>
          </a:xfrm>
          <a:prstGeom prst="rect">
            <a:avLst/>
          </a:prstGeom>
          <a:noFill/>
        </p:spPr>
        <p:txBody>
          <a:bodyPr wrap="square" rtlCol="0">
            <a:spAutoFit/>
          </a:bodyPr>
          <a:lstStyle/>
          <a:p>
            <a:r>
              <a:rPr lang="tr-TR" sz="1400" dirty="0" smtClean="0"/>
              <a:t>«</a:t>
            </a:r>
            <a:r>
              <a:rPr lang="tr-TR" sz="1400" dirty="0" err="1" smtClean="0"/>
              <a:t>Insanity</a:t>
            </a:r>
            <a:r>
              <a:rPr lang="tr-TR" sz="1400" dirty="0" smtClean="0"/>
              <a:t>: </a:t>
            </a:r>
            <a:r>
              <a:rPr lang="tr-TR" sz="1400" dirty="0" err="1" smtClean="0"/>
              <a:t>doing</a:t>
            </a:r>
            <a:r>
              <a:rPr lang="tr-TR" sz="1400" dirty="0" smtClean="0"/>
              <a:t> </a:t>
            </a:r>
            <a:r>
              <a:rPr lang="tr-TR" sz="1400" dirty="0" err="1" smtClean="0"/>
              <a:t>the</a:t>
            </a:r>
            <a:r>
              <a:rPr lang="tr-TR" sz="1400" dirty="0" smtClean="0"/>
              <a:t> </a:t>
            </a:r>
            <a:r>
              <a:rPr lang="tr-TR" sz="1400" dirty="0" err="1" smtClean="0"/>
              <a:t>same</a:t>
            </a:r>
            <a:r>
              <a:rPr lang="tr-TR" sz="1400" dirty="0" smtClean="0"/>
              <a:t> </a:t>
            </a:r>
            <a:r>
              <a:rPr lang="tr-TR" sz="1400" dirty="0" err="1" smtClean="0"/>
              <a:t>thing</a:t>
            </a:r>
            <a:r>
              <a:rPr lang="tr-TR" sz="1400" dirty="0" smtClean="0"/>
              <a:t> </a:t>
            </a:r>
            <a:r>
              <a:rPr lang="tr-TR" sz="1400" dirty="0" err="1" smtClean="0"/>
              <a:t>over</a:t>
            </a:r>
            <a:r>
              <a:rPr lang="tr-TR" sz="1400" dirty="0" smtClean="0"/>
              <a:t> </a:t>
            </a:r>
            <a:r>
              <a:rPr lang="tr-TR" sz="1400" dirty="0" err="1" smtClean="0"/>
              <a:t>and</a:t>
            </a:r>
            <a:r>
              <a:rPr lang="tr-TR" sz="1400" dirty="0" smtClean="0"/>
              <a:t> </a:t>
            </a:r>
            <a:r>
              <a:rPr lang="tr-TR" sz="1400" dirty="0" err="1" smtClean="0"/>
              <a:t>over</a:t>
            </a:r>
            <a:r>
              <a:rPr lang="tr-TR" sz="1400" dirty="0" smtClean="0"/>
              <a:t> </a:t>
            </a:r>
            <a:r>
              <a:rPr lang="tr-TR" sz="1400" dirty="0" err="1" smtClean="0"/>
              <a:t>again</a:t>
            </a:r>
            <a:r>
              <a:rPr lang="tr-TR" sz="1400" dirty="0" smtClean="0"/>
              <a:t> </a:t>
            </a:r>
            <a:r>
              <a:rPr lang="tr-TR" sz="1400" dirty="0" err="1" smtClean="0"/>
              <a:t>and</a:t>
            </a:r>
            <a:r>
              <a:rPr lang="tr-TR" sz="1400" dirty="0" smtClean="0"/>
              <a:t> </a:t>
            </a:r>
            <a:r>
              <a:rPr lang="tr-TR" sz="1400" dirty="0" err="1" smtClean="0"/>
              <a:t>expecting</a:t>
            </a:r>
            <a:r>
              <a:rPr lang="tr-TR" sz="1400" dirty="0" smtClean="0"/>
              <a:t> </a:t>
            </a:r>
            <a:r>
              <a:rPr lang="tr-TR" sz="1400" dirty="0" err="1" smtClean="0"/>
              <a:t>different</a:t>
            </a:r>
            <a:r>
              <a:rPr lang="tr-TR" sz="1400" dirty="0" smtClean="0"/>
              <a:t> </a:t>
            </a:r>
            <a:r>
              <a:rPr lang="tr-TR" sz="1400" dirty="0" err="1" smtClean="0"/>
              <a:t>results</a:t>
            </a:r>
            <a:r>
              <a:rPr lang="tr-TR" sz="1400" dirty="0" smtClean="0"/>
              <a:t>.» </a:t>
            </a:r>
            <a:r>
              <a:rPr lang="tr-TR" sz="1400" dirty="0" err="1" smtClean="0"/>
              <a:t>A.Einstein</a:t>
            </a:r>
            <a:endParaRPr lang="tr-TR" sz="1400" dirty="0"/>
          </a:p>
        </p:txBody>
      </p:sp>
      <p:sp>
        <p:nvSpPr>
          <p:cNvPr id="14" name="Metin kutusu 13"/>
          <p:cNvSpPr txBox="1"/>
          <p:nvPr/>
        </p:nvSpPr>
        <p:spPr>
          <a:xfrm>
            <a:off x="6964904" y="1946772"/>
            <a:ext cx="2088232" cy="738664"/>
          </a:xfrm>
          <a:prstGeom prst="rect">
            <a:avLst/>
          </a:prstGeom>
          <a:noFill/>
        </p:spPr>
        <p:txBody>
          <a:bodyPr wrap="square" rtlCol="0">
            <a:spAutoFit/>
          </a:bodyPr>
          <a:lstStyle/>
          <a:p>
            <a:r>
              <a:rPr lang="tr-TR" sz="1400" dirty="0" smtClean="0"/>
              <a:t>«</a:t>
            </a:r>
            <a:r>
              <a:rPr lang="tr-TR" sz="1400" dirty="0" err="1" smtClean="0"/>
              <a:t>If</a:t>
            </a:r>
            <a:r>
              <a:rPr lang="tr-TR" sz="1400" dirty="0" smtClean="0"/>
              <a:t> </a:t>
            </a:r>
            <a:r>
              <a:rPr lang="tr-TR" sz="1400" dirty="0" err="1" smtClean="0"/>
              <a:t>you</a:t>
            </a:r>
            <a:r>
              <a:rPr lang="tr-TR" sz="1400" dirty="0" smtClean="0"/>
              <a:t> </a:t>
            </a:r>
            <a:r>
              <a:rPr lang="tr-TR" sz="1400" dirty="0" err="1" smtClean="0"/>
              <a:t>can’t</a:t>
            </a:r>
            <a:r>
              <a:rPr lang="tr-TR" sz="1400" dirty="0" smtClean="0"/>
              <a:t> </a:t>
            </a:r>
            <a:r>
              <a:rPr lang="tr-TR" sz="1400" dirty="0" err="1" smtClean="0"/>
              <a:t>measure</a:t>
            </a:r>
            <a:r>
              <a:rPr lang="tr-TR" sz="1400" dirty="0" smtClean="0"/>
              <a:t> </a:t>
            </a:r>
            <a:r>
              <a:rPr lang="tr-TR" sz="1400" dirty="0" err="1" smtClean="0"/>
              <a:t>you</a:t>
            </a:r>
            <a:r>
              <a:rPr lang="tr-TR" sz="1400" dirty="0" smtClean="0"/>
              <a:t> </a:t>
            </a:r>
            <a:r>
              <a:rPr lang="tr-TR" sz="1400" dirty="0" err="1" smtClean="0"/>
              <a:t>can’t</a:t>
            </a:r>
            <a:r>
              <a:rPr lang="tr-TR" sz="1400" dirty="0" smtClean="0"/>
              <a:t> </a:t>
            </a:r>
            <a:r>
              <a:rPr lang="tr-TR" sz="1400" dirty="0" err="1" smtClean="0"/>
              <a:t>manage</a:t>
            </a:r>
            <a:r>
              <a:rPr lang="tr-TR" sz="1400" dirty="0" smtClean="0"/>
              <a:t> it.» </a:t>
            </a:r>
            <a:r>
              <a:rPr lang="tr-TR" sz="1400" dirty="0" err="1" smtClean="0"/>
              <a:t>E.Deming</a:t>
            </a:r>
            <a:endParaRPr lang="tr-TR" sz="1400" dirty="0"/>
          </a:p>
        </p:txBody>
      </p:sp>
      <p:sp>
        <p:nvSpPr>
          <p:cNvPr id="15" name="Metin kutusu 14"/>
          <p:cNvSpPr txBox="1"/>
          <p:nvPr/>
        </p:nvSpPr>
        <p:spPr>
          <a:xfrm>
            <a:off x="467544" y="2199144"/>
            <a:ext cx="2520280" cy="523220"/>
          </a:xfrm>
          <a:prstGeom prst="rect">
            <a:avLst/>
          </a:prstGeom>
          <a:noFill/>
        </p:spPr>
        <p:txBody>
          <a:bodyPr wrap="square" rtlCol="0">
            <a:spAutoFit/>
          </a:bodyPr>
          <a:lstStyle/>
          <a:p>
            <a:r>
              <a:rPr lang="tr-TR" sz="1400" dirty="0" smtClean="0"/>
              <a:t>«</a:t>
            </a:r>
            <a:r>
              <a:rPr lang="tr-TR" sz="1400" dirty="0" err="1" smtClean="0"/>
              <a:t>Plans</a:t>
            </a:r>
            <a:r>
              <a:rPr lang="tr-TR" sz="1400" dirty="0" smtClean="0"/>
              <a:t> </a:t>
            </a:r>
            <a:r>
              <a:rPr lang="tr-TR" sz="1400" dirty="0" err="1" smtClean="0"/>
              <a:t>are</a:t>
            </a:r>
            <a:r>
              <a:rPr lang="tr-TR" sz="1400" dirty="0" smtClean="0"/>
              <a:t> </a:t>
            </a:r>
            <a:r>
              <a:rPr lang="tr-TR" sz="1400" dirty="0" err="1" smtClean="0"/>
              <a:t>nothing</a:t>
            </a:r>
            <a:r>
              <a:rPr lang="tr-TR" sz="1400" dirty="0" smtClean="0"/>
              <a:t>; </a:t>
            </a:r>
            <a:r>
              <a:rPr lang="tr-TR" sz="1400" dirty="0" err="1" smtClean="0"/>
              <a:t>planning</a:t>
            </a:r>
            <a:r>
              <a:rPr lang="tr-TR" sz="1400" dirty="0" smtClean="0"/>
              <a:t> is </a:t>
            </a:r>
            <a:r>
              <a:rPr lang="tr-TR" sz="1400" dirty="0" err="1" smtClean="0"/>
              <a:t>everything</a:t>
            </a:r>
            <a:r>
              <a:rPr lang="tr-TR" sz="1400" dirty="0" smtClean="0"/>
              <a:t>.» D.D. Eisenhower</a:t>
            </a:r>
            <a:endParaRPr lang="tr-TR" sz="1400" dirty="0"/>
          </a:p>
        </p:txBody>
      </p:sp>
      <p:sp>
        <p:nvSpPr>
          <p:cNvPr id="16" name="Metin kutusu 15"/>
          <p:cNvSpPr txBox="1"/>
          <p:nvPr/>
        </p:nvSpPr>
        <p:spPr>
          <a:xfrm>
            <a:off x="1043608" y="6153129"/>
            <a:ext cx="7632848" cy="307777"/>
          </a:xfrm>
          <a:prstGeom prst="rect">
            <a:avLst/>
          </a:prstGeom>
          <a:noFill/>
        </p:spPr>
        <p:txBody>
          <a:bodyPr wrap="square" rtlCol="0">
            <a:spAutoFit/>
          </a:bodyPr>
          <a:lstStyle/>
          <a:p>
            <a:r>
              <a:rPr lang="tr-TR" sz="1400" dirty="0" smtClean="0"/>
              <a:t>«</a:t>
            </a:r>
            <a:r>
              <a:rPr lang="tr-TR" sz="1400" dirty="0" err="1" smtClean="0"/>
              <a:t>Efficiency</a:t>
            </a:r>
            <a:r>
              <a:rPr lang="tr-TR" sz="1400" dirty="0" smtClean="0"/>
              <a:t> is </a:t>
            </a:r>
            <a:r>
              <a:rPr lang="tr-TR" sz="1400" dirty="0" err="1" smtClean="0"/>
              <a:t>doing</a:t>
            </a:r>
            <a:r>
              <a:rPr lang="tr-TR" sz="1400" dirty="0" smtClean="0"/>
              <a:t> </a:t>
            </a:r>
            <a:r>
              <a:rPr lang="tr-TR" sz="1400" dirty="0" err="1" smtClean="0"/>
              <a:t>things</a:t>
            </a:r>
            <a:r>
              <a:rPr lang="tr-TR" sz="1400" dirty="0" smtClean="0"/>
              <a:t> </a:t>
            </a:r>
            <a:r>
              <a:rPr lang="tr-TR" sz="1400" dirty="0" err="1" smtClean="0"/>
              <a:t>right</a:t>
            </a:r>
            <a:r>
              <a:rPr lang="tr-TR" sz="1400" dirty="0" smtClean="0"/>
              <a:t> ; </a:t>
            </a:r>
            <a:r>
              <a:rPr lang="tr-TR" sz="1400" dirty="0" err="1" smtClean="0"/>
              <a:t>effectiveness</a:t>
            </a:r>
            <a:r>
              <a:rPr lang="tr-TR" sz="1400" dirty="0" smtClean="0"/>
              <a:t> is </a:t>
            </a:r>
            <a:r>
              <a:rPr lang="tr-TR" sz="1400" dirty="0" err="1" smtClean="0"/>
              <a:t>doing</a:t>
            </a:r>
            <a:r>
              <a:rPr lang="tr-TR" sz="1400" dirty="0" smtClean="0"/>
              <a:t> </a:t>
            </a:r>
            <a:r>
              <a:rPr lang="tr-TR" sz="1400" dirty="0" err="1" smtClean="0"/>
              <a:t>the</a:t>
            </a:r>
            <a:r>
              <a:rPr lang="tr-TR" sz="1400" dirty="0" smtClean="0"/>
              <a:t> </a:t>
            </a:r>
            <a:r>
              <a:rPr lang="tr-TR" sz="1400" dirty="0" err="1" smtClean="0"/>
              <a:t>right</a:t>
            </a:r>
            <a:r>
              <a:rPr lang="tr-TR" sz="1400" dirty="0" smtClean="0"/>
              <a:t> </a:t>
            </a:r>
            <a:r>
              <a:rPr lang="tr-TR" sz="1400" dirty="0" err="1" smtClean="0"/>
              <a:t>things</a:t>
            </a:r>
            <a:r>
              <a:rPr lang="tr-TR" sz="1400" dirty="0" smtClean="0"/>
              <a:t>.»</a:t>
            </a:r>
            <a:r>
              <a:rPr lang="tr-TR" sz="1400" dirty="0" err="1" smtClean="0"/>
              <a:t>P.Drucker</a:t>
            </a:r>
            <a:endParaRPr lang="tr-TR" sz="14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197336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3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TotalTime>
  <Words>707</Words>
  <Application>Microsoft Office PowerPoint</Application>
  <PresentationFormat>Ekran Gösterisi (4:3)</PresentationFormat>
  <Paragraphs>90</Paragraphs>
  <Slides>8</Slides>
  <Notes>0</Notes>
  <HiddenSlides>0</HiddenSlides>
  <MMClips>8</MMClips>
  <ScaleCrop>false</ScaleCrop>
  <HeadingPairs>
    <vt:vector size="4" baseType="variant">
      <vt:variant>
        <vt:lpstr>Tema</vt:lpstr>
      </vt:variant>
      <vt:variant>
        <vt:i4>1</vt:i4>
      </vt:variant>
      <vt:variant>
        <vt:lpstr>Slayt Başlıkları</vt:lpstr>
      </vt:variant>
      <vt:variant>
        <vt:i4>8</vt:i4>
      </vt:variant>
    </vt:vector>
  </HeadingPairs>
  <TitlesOfParts>
    <vt:vector size="9" baseType="lpstr">
      <vt:lpstr>Ofis Teması</vt:lpstr>
      <vt:lpstr>7.HAFTA  Kalite güvencesi tanımı, yararları</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7.HAFTA  Kalite güvencesi tanımı, yararları</dc:title>
  <dc:creator>ASUS</dc:creator>
  <cp:lastModifiedBy>ASUS</cp:lastModifiedBy>
  <cp:revision>13</cp:revision>
  <dcterms:created xsi:type="dcterms:W3CDTF">2021-04-04T12:54:12Z</dcterms:created>
  <dcterms:modified xsi:type="dcterms:W3CDTF">2021-04-06T17:00:38Z</dcterms:modified>
</cp:coreProperties>
</file>