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7" r:id="rId4"/>
    <p:sldId id="258" r:id="rId5"/>
    <p:sldId id="259" r:id="rId6"/>
    <p:sldId id="260" r:id="rId7"/>
    <p:sldId id="261" r:id="rId8"/>
    <p:sldId id="268" r:id="rId9"/>
    <p:sldId id="262" r:id="rId10"/>
    <p:sldId id="263" r:id="rId11"/>
    <p:sldId id="264" r:id="rId12"/>
    <p:sldId id="266" r:id="rId13"/>
    <p:sldId id="265" r:id="rId14"/>
    <p:sldId id="269" r:id="rId15"/>
    <p:sldId id="270" r:id="rId16"/>
    <p:sldId id="271" r:id="rId17"/>
    <p:sldId id="284" r:id="rId18"/>
    <p:sldId id="285" r:id="rId19"/>
    <p:sldId id="272" r:id="rId20"/>
    <p:sldId id="273" r:id="rId21"/>
    <p:sldId id="274" r:id="rId22"/>
    <p:sldId id="275" r:id="rId23"/>
    <p:sldId id="283" r:id="rId24"/>
    <p:sldId id="276" r:id="rId25"/>
    <p:sldId id="277" r:id="rId26"/>
    <p:sldId id="278" r:id="rId27"/>
    <p:sldId id="279" r:id="rId28"/>
    <p:sldId id="280" r:id="rId29"/>
    <p:sldId id="281" r:id="rId30"/>
    <p:sldId id="28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0" d="100"/>
          <a:sy n="110" d="100"/>
        </p:scale>
        <p:origin x="59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D:\Belgelerim\Dersler\Zemin%20Mekani&#287;i%20(L)\2020-2021\Kitap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188364195751762E-2"/>
          <c:y val="3.9578420294249218E-2"/>
          <c:w val="0.87597751572128701"/>
          <c:h val="0.84178413137347141"/>
        </c:manualLayout>
      </c:layout>
      <c:scatterChart>
        <c:scatterStyle val="smoothMarker"/>
        <c:varyColors val="0"/>
        <c:ser>
          <c:idx val="1"/>
          <c:order val="0"/>
          <c:tx>
            <c:strRef>
              <c:f>Sayfa1!$B$1</c:f>
              <c:strCache>
                <c:ptCount val="1"/>
                <c:pt idx="0">
                  <c:v>Toplam Geçen Yüzdesi (%)</c:v>
                </c:pt>
              </c:strCache>
            </c:strRef>
          </c:tx>
          <c:spPr>
            <a:ln w="34925" cap="rnd">
              <a:solidFill>
                <a:srgbClr val="FFFF00"/>
              </a:solidFill>
              <a:round/>
            </a:ln>
            <a:effectLst/>
          </c:spPr>
          <c:marker>
            <c:symbol val="circle"/>
            <c:size val="5"/>
            <c:spPr>
              <a:solidFill>
                <a:schemeClr val="accent2"/>
              </a:solidFill>
              <a:ln w="9525">
                <a:solidFill>
                  <a:schemeClr val="accent2"/>
                </a:solidFill>
              </a:ln>
              <a:effectLst/>
            </c:spPr>
          </c:marker>
          <c:xVal>
            <c:numRef>
              <c:f>Sayfa1!$A$2:$A$12</c:f>
              <c:numCache>
                <c:formatCode>General</c:formatCode>
                <c:ptCount val="11"/>
                <c:pt idx="0">
                  <c:v>7.4999999999999997E-2</c:v>
                </c:pt>
                <c:pt idx="1">
                  <c:v>0.15</c:v>
                </c:pt>
                <c:pt idx="2">
                  <c:v>0.3</c:v>
                </c:pt>
                <c:pt idx="3">
                  <c:v>0.42499999999999999</c:v>
                </c:pt>
                <c:pt idx="4">
                  <c:v>0.6</c:v>
                </c:pt>
                <c:pt idx="5">
                  <c:v>2</c:v>
                </c:pt>
                <c:pt idx="6">
                  <c:v>4.75</c:v>
                </c:pt>
                <c:pt idx="7">
                  <c:v>9.5</c:v>
                </c:pt>
                <c:pt idx="8">
                  <c:v>19</c:v>
                </c:pt>
                <c:pt idx="9">
                  <c:v>25</c:v>
                </c:pt>
                <c:pt idx="10">
                  <c:v>50</c:v>
                </c:pt>
              </c:numCache>
            </c:numRef>
          </c:xVal>
          <c:yVal>
            <c:numRef>
              <c:f>Sayfa1!$B$2:$B$12</c:f>
              <c:numCache>
                <c:formatCode>General</c:formatCode>
                <c:ptCount val="11"/>
                <c:pt idx="0">
                  <c:v>16.7</c:v>
                </c:pt>
                <c:pt idx="1">
                  <c:v>27.7</c:v>
                </c:pt>
                <c:pt idx="2">
                  <c:v>39.5</c:v>
                </c:pt>
                <c:pt idx="3">
                  <c:v>57.1</c:v>
                </c:pt>
                <c:pt idx="4">
                  <c:v>76.099999999999994</c:v>
                </c:pt>
                <c:pt idx="5">
                  <c:v>86.9</c:v>
                </c:pt>
                <c:pt idx="6">
                  <c:v>95.13</c:v>
                </c:pt>
                <c:pt idx="7">
                  <c:v>98.7</c:v>
                </c:pt>
                <c:pt idx="8">
                  <c:v>100</c:v>
                </c:pt>
                <c:pt idx="9">
                  <c:v>100</c:v>
                </c:pt>
                <c:pt idx="10">
                  <c:v>100</c:v>
                </c:pt>
              </c:numCache>
            </c:numRef>
          </c:yVal>
          <c:smooth val="1"/>
          <c:extLst>
            <c:ext xmlns:c16="http://schemas.microsoft.com/office/drawing/2014/chart" uri="{C3380CC4-5D6E-409C-BE32-E72D297353CC}">
              <c16:uniqueId val="{00000000-8F9E-4800-A005-AC64529EE760}"/>
            </c:ext>
          </c:extLst>
        </c:ser>
        <c:dLbls>
          <c:showLegendKey val="0"/>
          <c:showVal val="0"/>
          <c:showCatName val="0"/>
          <c:showSerName val="0"/>
          <c:showPercent val="0"/>
          <c:showBubbleSize val="0"/>
        </c:dLbls>
        <c:axId val="456654944"/>
        <c:axId val="456656584"/>
      </c:scatterChart>
      <c:valAx>
        <c:axId val="456654944"/>
        <c:scaling>
          <c:logBase val="10"/>
          <c:orientation val="minMax"/>
          <c:min val="1.0000000000000002E-2"/>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1" i="0" u="none" strike="noStrike" kern="1200" baseline="0">
                    <a:solidFill>
                      <a:srgbClr val="FFFF00"/>
                    </a:solidFill>
                    <a:latin typeface="+mn-lt"/>
                    <a:ea typeface="+mn-ea"/>
                    <a:cs typeface="+mn-cs"/>
                  </a:defRPr>
                </a:pPr>
                <a:r>
                  <a:rPr lang="tr-TR" b="1">
                    <a:solidFill>
                      <a:srgbClr val="FFFF00"/>
                    </a:solidFill>
                  </a:rPr>
                  <a:t>Tane Çapı (mm)</a:t>
                </a:r>
              </a:p>
            </c:rich>
          </c:tx>
          <c:overlay val="0"/>
          <c:spPr>
            <a:noFill/>
            <a:ln>
              <a:noFill/>
            </a:ln>
            <a:effectLst/>
          </c:spPr>
          <c:txPr>
            <a:bodyPr rot="0" spcFirstLastPara="1" vertOverflow="ellipsis" vert="horz" wrap="square" anchor="ctr" anchorCtr="1"/>
            <a:lstStyle/>
            <a:p>
              <a:pPr>
                <a:defRPr sz="1000" b="1" i="0" u="none" strike="noStrike" kern="1200" baseline="0">
                  <a:solidFill>
                    <a:srgbClr val="FFFF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rgbClr val="FFFF00"/>
                </a:solidFill>
                <a:latin typeface="+mn-lt"/>
                <a:ea typeface="+mn-ea"/>
                <a:cs typeface="+mn-cs"/>
              </a:defRPr>
            </a:pPr>
            <a:endParaRPr lang="tr-TR"/>
          </a:p>
        </c:txPr>
        <c:crossAx val="456656584"/>
        <c:crosses val="autoZero"/>
        <c:crossBetween val="midCat"/>
      </c:valAx>
      <c:valAx>
        <c:axId val="45665658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rgbClr val="FFFF00"/>
                    </a:solidFill>
                    <a:latin typeface="+mn-lt"/>
                    <a:ea typeface="+mn-ea"/>
                    <a:cs typeface="+mn-cs"/>
                  </a:defRPr>
                </a:pPr>
                <a:r>
                  <a:rPr lang="tr-TR" sz="1200" b="1" dirty="0">
                    <a:solidFill>
                      <a:srgbClr val="FFFF00"/>
                    </a:solidFill>
                  </a:rPr>
                  <a:t>Toplam</a:t>
                </a:r>
                <a:r>
                  <a:rPr lang="tr-TR" sz="1200" b="1" baseline="0" dirty="0">
                    <a:solidFill>
                      <a:srgbClr val="FFFF00"/>
                    </a:solidFill>
                  </a:rPr>
                  <a:t> Geçen Yüzdesi (%)</a:t>
                </a:r>
                <a:endParaRPr lang="tr-TR" sz="1200" b="1" dirty="0">
                  <a:solidFill>
                    <a:srgbClr val="FFFF00"/>
                  </a:solidFill>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rgbClr val="FFFF00"/>
                  </a:solidFill>
                  <a:latin typeface="+mn-lt"/>
                  <a:ea typeface="+mn-ea"/>
                  <a:cs typeface="+mn-cs"/>
                </a:defRPr>
              </a:pPr>
              <a:endParaRPr lang="tr-TR"/>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rgbClr val="FFFF00"/>
                </a:solidFill>
                <a:latin typeface="+mn-lt"/>
                <a:ea typeface="+mn-ea"/>
                <a:cs typeface="+mn-cs"/>
              </a:defRPr>
            </a:pPr>
            <a:endParaRPr lang="tr-TR"/>
          </a:p>
        </c:txPr>
        <c:crossAx val="456654944"/>
        <c:crossesAt val="1.0000000000000002E-2"/>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EEE151A4-94A3-4A18-A48E-424C39CAF728}"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1064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spTree>
    <p:extLst>
      <p:ext uri="{BB962C8B-B14F-4D97-AF65-F5344CB8AC3E}">
        <p14:creationId xmlns:p14="http://schemas.microsoft.com/office/powerpoint/2010/main" val="356514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2449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33EE88-47C9-4C48-B790-A127D3510C36}" type="datetimeFigureOut">
              <a:rPr lang="tr-TR" smtClean="0"/>
              <a:t>30.03.2021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E151A4-94A3-4A18-A48E-424C39CAF728}" type="slidenum">
              <a:rPr lang="tr-TR" smtClean="0"/>
              <a:t>‹#›</a:t>
            </a:fld>
            <a:endParaRPr lang="tr-TR"/>
          </a:p>
        </p:txBody>
      </p:sp>
    </p:spTree>
    <p:extLst>
      <p:ext uri="{BB962C8B-B14F-4D97-AF65-F5344CB8AC3E}">
        <p14:creationId xmlns:p14="http://schemas.microsoft.com/office/powerpoint/2010/main" val="1477710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33EE88-47C9-4C48-B790-A127D3510C36}" type="datetimeFigureOut">
              <a:rPr lang="tr-TR" smtClean="0"/>
              <a:t>30.03.2021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EE151A4-94A3-4A18-A48E-424C39CAF728}"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3915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33EE88-47C9-4C48-B790-A127D3510C36}" type="datetimeFigureOut">
              <a:rPr lang="tr-TR" smtClean="0"/>
              <a:t>30.03.2021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EE151A4-94A3-4A18-A48E-424C39CAF72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5558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3EE88-47C9-4C48-B790-A127D3510C36}" type="datetimeFigureOut">
              <a:rPr lang="tr-TR" smtClean="0"/>
              <a:t>30.03.2021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EE151A4-94A3-4A18-A48E-424C39CAF728}" type="slidenum">
              <a:rPr lang="tr-TR" smtClean="0"/>
              <a:t>‹#›</a:t>
            </a:fld>
            <a:endParaRPr lang="tr-TR"/>
          </a:p>
        </p:txBody>
      </p:sp>
    </p:spTree>
    <p:extLst>
      <p:ext uri="{BB962C8B-B14F-4D97-AF65-F5344CB8AC3E}">
        <p14:creationId xmlns:p14="http://schemas.microsoft.com/office/powerpoint/2010/main" val="258433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3EE88-47C9-4C48-B790-A127D3510C36}" type="datetimeFigureOut">
              <a:rPr lang="tr-TR" smtClean="0"/>
              <a:t>30.03.2021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E151A4-94A3-4A18-A48E-424C39CAF728}"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2905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3EE88-47C9-4C48-B790-A127D3510C36}" type="datetimeFigureOut">
              <a:rPr lang="tr-TR" smtClean="0"/>
              <a:t>30.03.2021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E151A4-94A3-4A18-A48E-424C39CAF728}" type="slidenum">
              <a:rPr lang="tr-TR" smtClean="0"/>
              <a:t>‹#›</a:t>
            </a:fld>
            <a:endParaRPr lang="tr-TR"/>
          </a:p>
        </p:txBody>
      </p:sp>
    </p:spTree>
    <p:extLst>
      <p:ext uri="{BB962C8B-B14F-4D97-AF65-F5344CB8AC3E}">
        <p14:creationId xmlns:p14="http://schemas.microsoft.com/office/powerpoint/2010/main" val="1132757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3EE88-47C9-4C48-B790-A127D3510C36}" type="datetimeFigureOut">
              <a:rPr lang="tr-TR" smtClean="0"/>
              <a:t>30.03.2021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E151A4-94A3-4A18-A48E-424C39CAF728}" type="slidenum">
              <a:rPr lang="tr-TR" smtClean="0"/>
              <a:t>‹#›</a:t>
            </a:fld>
            <a:endParaRPr lang="tr-TR"/>
          </a:p>
        </p:txBody>
      </p:sp>
    </p:spTree>
    <p:extLst>
      <p:ext uri="{BB962C8B-B14F-4D97-AF65-F5344CB8AC3E}">
        <p14:creationId xmlns:p14="http://schemas.microsoft.com/office/powerpoint/2010/main" val="1281495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8314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6999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spTree>
    <p:extLst>
      <p:ext uri="{BB962C8B-B14F-4D97-AF65-F5344CB8AC3E}">
        <p14:creationId xmlns:p14="http://schemas.microsoft.com/office/powerpoint/2010/main" val="1434603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783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4494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5699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33EE88-47C9-4C48-B790-A127D3510C36}" type="datetimeFigureOut">
              <a:rPr lang="tr-TR" smtClean="0"/>
              <a:t>30.03.2021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E151A4-94A3-4A18-A48E-424C39CAF728}"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0501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B33EE88-47C9-4C48-B790-A127D3510C36}" type="datetimeFigureOut">
              <a:rPr lang="tr-TR" smtClean="0"/>
              <a:t>30.03.2021</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EE151A4-94A3-4A18-A48E-424C39CAF728}" type="slidenum">
              <a:rPr lang="tr-TR" smtClean="0"/>
              <a:t>‹#›</a:t>
            </a:fld>
            <a:endParaRPr lang="tr-TR"/>
          </a:p>
        </p:txBody>
      </p:sp>
    </p:spTree>
    <p:extLst>
      <p:ext uri="{BB962C8B-B14F-4D97-AF65-F5344CB8AC3E}">
        <p14:creationId xmlns:p14="http://schemas.microsoft.com/office/powerpoint/2010/main" val="3133064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985C-E6BD-4313-A62A-D235081FD1CE}"/>
              </a:ext>
            </a:extLst>
          </p:cNvPr>
          <p:cNvSpPr>
            <a:spLocks noGrp="1"/>
          </p:cNvSpPr>
          <p:nvPr>
            <p:ph type="ctrTitle"/>
          </p:nvPr>
        </p:nvSpPr>
        <p:spPr/>
        <p:txBody>
          <a:bodyPr/>
          <a:lstStyle/>
          <a:p>
            <a:r>
              <a:rPr lang="tr-TR" dirty="0"/>
              <a:t>ZEMİN MEKANİĞİ DERSİ</a:t>
            </a:r>
          </a:p>
        </p:txBody>
      </p:sp>
      <p:sp>
        <p:nvSpPr>
          <p:cNvPr id="3" name="Subtitle 2">
            <a:extLst>
              <a:ext uri="{FF2B5EF4-FFF2-40B4-BE49-F238E27FC236}">
                <a16:creationId xmlns:a16="http://schemas.microsoft.com/office/drawing/2014/main" id="{492B1924-2349-4AD4-9415-88C004602501}"/>
              </a:ext>
            </a:extLst>
          </p:cNvPr>
          <p:cNvSpPr>
            <a:spLocks noGrp="1"/>
          </p:cNvSpPr>
          <p:nvPr>
            <p:ph type="subTitle" idx="1"/>
          </p:nvPr>
        </p:nvSpPr>
        <p:spPr/>
        <p:txBody>
          <a:bodyPr/>
          <a:lstStyle/>
          <a:p>
            <a:r>
              <a:rPr lang="tr-TR" dirty="0"/>
              <a:t>LABORATUVAR DENEYLERİ</a:t>
            </a:r>
          </a:p>
          <a:p>
            <a:r>
              <a:rPr lang="tr-TR" dirty="0"/>
              <a:t>DOÇ.DR.ANDAÇ AKDEMİR</a:t>
            </a:r>
          </a:p>
        </p:txBody>
      </p:sp>
    </p:spTree>
    <p:extLst>
      <p:ext uri="{BB962C8B-B14F-4D97-AF65-F5344CB8AC3E}">
        <p14:creationId xmlns:p14="http://schemas.microsoft.com/office/powerpoint/2010/main" val="1343757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985C-E6BD-4313-A62A-D235081FD1CE}"/>
              </a:ext>
            </a:extLst>
          </p:cNvPr>
          <p:cNvSpPr>
            <a:spLocks noGrp="1"/>
          </p:cNvSpPr>
          <p:nvPr>
            <p:ph type="ctrTitle"/>
          </p:nvPr>
        </p:nvSpPr>
        <p:spPr/>
        <p:txBody>
          <a:bodyPr/>
          <a:lstStyle/>
          <a:p>
            <a:r>
              <a:rPr lang="tr-TR" dirty="0"/>
              <a:t>-1-</a:t>
            </a:r>
            <a:br>
              <a:rPr lang="tr-TR" dirty="0"/>
            </a:br>
            <a:r>
              <a:rPr lang="tr-TR" dirty="0"/>
              <a:t>SU İÇERİĞİ DENEYİ</a:t>
            </a:r>
          </a:p>
        </p:txBody>
      </p:sp>
      <p:sp>
        <p:nvSpPr>
          <p:cNvPr id="3" name="Subtitle 2">
            <a:extLst>
              <a:ext uri="{FF2B5EF4-FFF2-40B4-BE49-F238E27FC236}">
                <a16:creationId xmlns:a16="http://schemas.microsoft.com/office/drawing/2014/main" id="{492B1924-2349-4AD4-9415-88C004602501}"/>
              </a:ext>
            </a:extLst>
          </p:cNvPr>
          <p:cNvSpPr>
            <a:spLocks noGrp="1"/>
          </p:cNvSpPr>
          <p:nvPr>
            <p:ph type="subTitle" idx="1"/>
          </p:nvPr>
        </p:nvSpPr>
        <p:spPr/>
        <p:txBody>
          <a:bodyPr/>
          <a:lstStyle/>
          <a:p>
            <a:r>
              <a:rPr lang="tr-TR" dirty="0"/>
              <a:t>LABORATUVAR DENEYLERİ</a:t>
            </a:r>
          </a:p>
          <a:p>
            <a:r>
              <a:rPr lang="tr-TR" dirty="0"/>
              <a:t>DOÇ.DR.ANDAÇ AKDEMİR</a:t>
            </a:r>
          </a:p>
        </p:txBody>
      </p:sp>
    </p:spTree>
    <p:extLst>
      <p:ext uri="{BB962C8B-B14F-4D97-AF65-F5344CB8AC3E}">
        <p14:creationId xmlns:p14="http://schemas.microsoft.com/office/powerpoint/2010/main" val="4226208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p:txBody>
          <a:bodyPr>
            <a:noAutofit/>
          </a:bodyPr>
          <a:lstStyle/>
          <a:p>
            <a:r>
              <a:rPr lang="tr-TR" sz="2800" b="1" dirty="0">
                <a:solidFill>
                  <a:srgbClr val="FF0000"/>
                </a:solidFill>
              </a:rPr>
              <a:t>SU İÇERİĞİ TAYİNİ</a:t>
            </a:r>
            <a:br>
              <a:rPr lang="tr-TR" sz="2800" b="1" dirty="0">
                <a:solidFill>
                  <a:srgbClr val="FF0000"/>
                </a:solidFill>
              </a:rPr>
            </a:br>
            <a:r>
              <a:rPr lang="tr-TR" sz="2800" b="1" dirty="0">
                <a:solidFill>
                  <a:srgbClr val="FF0000"/>
                </a:solidFill>
              </a:rPr>
              <a:t>(ETÜVDE KURUTMA METODU </a:t>
            </a:r>
            <a:br>
              <a:rPr lang="tr-TR" sz="2800" b="1" dirty="0">
                <a:solidFill>
                  <a:srgbClr val="FF0000"/>
                </a:solidFill>
              </a:rPr>
            </a:br>
            <a:r>
              <a:rPr lang="tr-TR" sz="2800" b="1" dirty="0">
                <a:solidFill>
                  <a:srgbClr val="FF0000"/>
                </a:solidFill>
              </a:rPr>
              <a:t>(TS 1900 ASTM D-2216)</a:t>
            </a:r>
          </a:p>
        </p:txBody>
      </p:sp>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p:txBody>
          <a:bodyPr/>
          <a:lstStyle/>
          <a:p>
            <a:r>
              <a:rPr lang="tr-TR" dirty="0"/>
              <a:t>Zemin numunesinin su içeriğini (w) belirlemek için kullanılır.</a:t>
            </a:r>
          </a:p>
          <a:p>
            <a:r>
              <a:rPr lang="tr-TR" b="1" dirty="0">
                <a:solidFill>
                  <a:srgbClr val="FF0000"/>
                </a:solidFill>
              </a:rPr>
              <a:t>Araçlar:</a:t>
            </a:r>
            <a:r>
              <a:rPr lang="tr-TR" dirty="0"/>
              <a:t>Etüv (110±5 </a:t>
            </a:r>
            <a:r>
              <a:rPr lang="tr-TR" baseline="30000" dirty="0"/>
              <a:t>o</a:t>
            </a:r>
            <a:r>
              <a:rPr lang="tr-TR" dirty="0"/>
              <a:t>C), terazi (0,01 g hassasiyette), örnek kabı, desikatör (içinde silika jel bulunan)karıştırma spatulası </a:t>
            </a:r>
          </a:p>
        </p:txBody>
      </p:sp>
      <p:sp>
        <p:nvSpPr>
          <p:cNvPr id="4" name="Dikdörtgen 3">
            <a:extLst>
              <a:ext uri="{FF2B5EF4-FFF2-40B4-BE49-F238E27FC236}">
                <a16:creationId xmlns:a16="http://schemas.microsoft.com/office/drawing/2014/main" id="{C0F1F90B-D00B-455F-98AA-4F26E5B9DA41}"/>
              </a:ext>
            </a:extLst>
          </p:cNvPr>
          <p:cNvSpPr/>
          <p:nvPr/>
        </p:nvSpPr>
        <p:spPr>
          <a:xfrm>
            <a:off x="0" y="-112042"/>
            <a:ext cx="2419252" cy="707886"/>
          </a:xfrm>
          <a:prstGeom prst="rect">
            <a:avLst/>
          </a:prstGeom>
          <a:noFill/>
        </p:spPr>
        <p:txBody>
          <a:bodyPr wrap="none" lIns="91440" tIns="45720" rIns="91440" bIns="45720">
            <a:spAutoFit/>
          </a:bodyPr>
          <a:lstStyle/>
          <a:p>
            <a:pPr algn="ct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1.DENEY</a:t>
            </a:r>
          </a:p>
        </p:txBody>
      </p:sp>
    </p:spTree>
    <p:extLst>
      <p:ext uri="{BB962C8B-B14F-4D97-AF65-F5344CB8AC3E}">
        <p14:creationId xmlns:p14="http://schemas.microsoft.com/office/powerpoint/2010/main" val="2773890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1295402" y="1003339"/>
            <a:ext cx="10050260" cy="985258"/>
          </a:xfrm>
        </p:spPr>
        <p:txBody>
          <a:bodyPr/>
          <a:lstStyle/>
          <a:p>
            <a:r>
              <a:rPr lang="tr-TR" b="1" dirty="0">
                <a:solidFill>
                  <a:srgbClr val="FF0000"/>
                </a:solidFill>
              </a:rPr>
              <a:t>Deneyin Yapılışı: </a:t>
            </a:r>
            <a:r>
              <a:rPr lang="tr-TR" dirty="0">
                <a:solidFill>
                  <a:schemeClr val="tx1"/>
                </a:solidFill>
              </a:rPr>
              <a:t>Numune miktarı belirtilmemiş ise yaş numuneden alınacak miktar ASTM D-2216’ a göre Tablodan belirlenir.</a:t>
            </a:r>
          </a:p>
        </p:txBody>
      </p:sp>
      <p:pic>
        <p:nvPicPr>
          <p:cNvPr id="7" name="Picture 6">
            <a:extLst>
              <a:ext uri="{FF2B5EF4-FFF2-40B4-BE49-F238E27FC236}">
                <a16:creationId xmlns:a16="http://schemas.microsoft.com/office/drawing/2014/main" id="{AE92E6B1-3427-4CBB-9216-FA60A7F29CC9}"/>
              </a:ext>
            </a:extLst>
          </p:cNvPr>
          <p:cNvPicPr>
            <a:picLocks noChangeAspect="1"/>
          </p:cNvPicPr>
          <p:nvPr/>
        </p:nvPicPr>
        <p:blipFill>
          <a:blip r:embed="rId2"/>
          <a:stretch>
            <a:fillRect/>
          </a:stretch>
        </p:blipFill>
        <p:spPr>
          <a:xfrm>
            <a:off x="2378614" y="2225521"/>
            <a:ext cx="7115175" cy="3543300"/>
          </a:xfrm>
          <a:prstGeom prst="rect">
            <a:avLst/>
          </a:prstGeom>
          <a:ln>
            <a:noFill/>
          </a:ln>
          <a:effectLst>
            <a:outerShdw blurRad="292100" dist="139700" dir="2700000" algn="tl" rotWithShape="0">
              <a:srgbClr val="333333">
                <a:alpha val="65000"/>
              </a:srgbClr>
            </a:outerShdw>
          </a:effectLst>
        </p:spPr>
      </p:pic>
      <p:sp>
        <p:nvSpPr>
          <p:cNvPr id="4" name="Dikdörtgen 3">
            <a:extLst>
              <a:ext uri="{FF2B5EF4-FFF2-40B4-BE49-F238E27FC236}">
                <a16:creationId xmlns:a16="http://schemas.microsoft.com/office/drawing/2014/main" id="{5612B000-39CF-487D-A1E5-59C4970D40DE}"/>
              </a:ext>
            </a:extLst>
          </p:cNvPr>
          <p:cNvSpPr/>
          <p:nvPr/>
        </p:nvSpPr>
        <p:spPr>
          <a:xfrm>
            <a:off x="0" y="-112042"/>
            <a:ext cx="2419252" cy="707886"/>
          </a:xfrm>
          <a:prstGeom prst="rect">
            <a:avLst/>
          </a:prstGeom>
          <a:noFill/>
        </p:spPr>
        <p:txBody>
          <a:bodyPr wrap="none" lIns="91440" tIns="45720" rIns="91440" bIns="45720">
            <a:spAutoFit/>
          </a:bodyPr>
          <a:lstStyle/>
          <a:p>
            <a:pPr algn="ct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1.DENEY</a:t>
            </a:r>
          </a:p>
        </p:txBody>
      </p:sp>
    </p:spTree>
    <p:extLst>
      <p:ext uri="{BB962C8B-B14F-4D97-AF65-F5344CB8AC3E}">
        <p14:creationId xmlns:p14="http://schemas.microsoft.com/office/powerpoint/2010/main" val="2207990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1295402" y="1003339"/>
            <a:ext cx="9601196" cy="1438020"/>
          </a:xfrm>
        </p:spPr>
        <p:txBody>
          <a:bodyPr>
            <a:normAutofit fontScale="77500" lnSpcReduction="20000"/>
          </a:bodyPr>
          <a:lstStyle/>
          <a:p>
            <a:r>
              <a:rPr lang="tr-TR" b="1" dirty="0">
                <a:solidFill>
                  <a:srgbClr val="FF0000"/>
                </a:solidFill>
              </a:rPr>
              <a:t>Deneyin Yapılışı: </a:t>
            </a:r>
            <a:r>
              <a:rPr lang="tr-TR" dirty="0">
                <a:solidFill>
                  <a:schemeClr val="tx1"/>
                </a:solidFill>
              </a:rPr>
              <a:t>Seçilen örnek hacmi etüve konur ve sıcaklık 110±5 </a:t>
            </a:r>
            <a:r>
              <a:rPr lang="tr-TR" baseline="30000" dirty="0">
                <a:solidFill>
                  <a:schemeClr val="tx1"/>
                </a:solidFill>
              </a:rPr>
              <a:t>o</a:t>
            </a:r>
            <a:r>
              <a:rPr lang="tr-TR" dirty="0">
                <a:solidFill>
                  <a:schemeClr val="tx1"/>
                </a:solidFill>
              </a:rPr>
              <a:t>C ye ayarlanır. Değişmez ağırlığa gelene kadar bekletilir. (Değişmez ağırlık zeminin miktarı, kiltli , siltli veya kum olup olmamasına göre değişir. Kumlu zemin için 4-5 saat, killi zemin için 12-16 saat bekletilir. </a:t>
            </a:r>
          </a:p>
          <a:p>
            <a:r>
              <a:rPr lang="tr-TR" dirty="0">
                <a:solidFill>
                  <a:srgbClr val="FF0000"/>
                </a:solidFill>
              </a:rPr>
              <a:t>Her saat başı </a:t>
            </a:r>
            <a:r>
              <a:rPr lang="tr-TR" dirty="0">
                <a:solidFill>
                  <a:schemeClr val="tx1"/>
                </a:solidFill>
              </a:rPr>
              <a:t>numune alınıp tartılır. </a:t>
            </a:r>
            <a:r>
              <a:rPr lang="tr-TR" b="1" i="1" dirty="0">
                <a:solidFill>
                  <a:srgbClr val="FF0000"/>
                </a:solidFill>
              </a:rPr>
              <a:t>Saatler arası tartım farkı % 0,1 </a:t>
            </a:r>
            <a:r>
              <a:rPr lang="tr-TR" dirty="0">
                <a:solidFill>
                  <a:schemeClr val="tx1"/>
                </a:solidFill>
              </a:rPr>
              <a:t>‘e eşt veya daha az ise örneğin değişmez ağırlığa geldiği kabul edilir</a:t>
            </a:r>
          </a:p>
        </p:txBody>
      </p:sp>
      <p:sp>
        <p:nvSpPr>
          <p:cNvPr id="4" name="Content Placeholder 2">
            <a:extLst>
              <a:ext uri="{FF2B5EF4-FFF2-40B4-BE49-F238E27FC236}">
                <a16:creationId xmlns:a16="http://schemas.microsoft.com/office/drawing/2014/main" id="{5873F166-A589-4CDC-91F3-C60910C21539}"/>
              </a:ext>
            </a:extLst>
          </p:cNvPr>
          <p:cNvSpPr txBox="1">
            <a:spLocks/>
          </p:cNvSpPr>
          <p:nvPr/>
        </p:nvSpPr>
        <p:spPr>
          <a:xfrm>
            <a:off x="1295402" y="2602799"/>
            <a:ext cx="9601196" cy="143802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tr-TR" dirty="0">
                <a:solidFill>
                  <a:schemeClr val="tx1"/>
                </a:solidFill>
              </a:rPr>
              <a:t>Yüksek organik zeminlerde ve jips türü zeminlerde 110±5 </a:t>
            </a:r>
            <a:r>
              <a:rPr lang="tr-TR" baseline="30000" dirty="0">
                <a:solidFill>
                  <a:schemeClr val="tx1"/>
                </a:solidFill>
              </a:rPr>
              <a:t>o</a:t>
            </a:r>
            <a:r>
              <a:rPr lang="tr-TR" dirty="0">
                <a:solidFill>
                  <a:schemeClr val="tx1"/>
                </a:solidFill>
              </a:rPr>
              <a:t>C de bekletmek zeminin fiziksel özelliklerinde kayıplar oluştuğundan kurutma sıcaklığı 60±5 </a:t>
            </a:r>
            <a:r>
              <a:rPr lang="tr-TR" baseline="30000" dirty="0">
                <a:solidFill>
                  <a:schemeClr val="tx1"/>
                </a:solidFill>
              </a:rPr>
              <a:t>o</a:t>
            </a:r>
            <a:r>
              <a:rPr lang="tr-TR" dirty="0">
                <a:solidFill>
                  <a:schemeClr val="tx1"/>
                </a:solidFill>
              </a:rPr>
              <a:t>C  alınır. </a:t>
            </a:r>
          </a:p>
        </p:txBody>
      </p:sp>
      <p:sp>
        <p:nvSpPr>
          <p:cNvPr id="5" name="Content Placeholder 2">
            <a:extLst>
              <a:ext uri="{FF2B5EF4-FFF2-40B4-BE49-F238E27FC236}">
                <a16:creationId xmlns:a16="http://schemas.microsoft.com/office/drawing/2014/main" id="{CE437D5D-E625-4175-BEC9-7D46ACCF8336}"/>
              </a:ext>
            </a:extLst>
          </p:cNvPr>
          <p:cNvSpPr txBox="1">
            <a:spLocks/>
          </p:cNvSpPr>
          <p:nvPr/>
        </p:nvSpPr>
        <p:spPr>
          <a:xfrm>
            <a:off x="1295402" y="3820519"/>
            <a:ext cx="9601196" cy="143802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tr-TR" dirty="0">
                <a:solidFill>
                  <a:schemeClr val="tx1"/>
                </a:solidFill>
              </a:rPr>
              <a:t>Değişmez ağırlığa geldiğinde zemin örneği desikatörde soğumaya bırakılır. Elle tutulacak hale gelen kuru zemin örneği çıkarılır ve analitik tartıda tartılır. </a:t>
            </a:r>
          </a:p>
        </p:txBody>
      </p:sp>
      <p:sp>
        <p:nvSpPr>
          <p:cNvPr id="6" name="Dikdörtgen 5">
            <a:extLst>
              <a:ext uri="{FF2B5EF4-FFF2-40B4-BE49-F238E27FC236}">
                <a16:creationId xmlns:a16="http://schemas.microsoft.com/office/drawing/2014/main" id="{D6B4D466-23E6-4378-AD23-B1882E8AE6DC}"/>
              </a:ext>
            </a:extLst>
          </p:cNvPr>
          <p:cNvSpPr/>
          <p:nvPr/>
        </p:nvSpPr>
        <p:spPr>
          <a:xfrm>
            <a:off x="0" y="-112042"/>
            <a:ext cx="2419252" cy="707886"/>
          </a:xfrm>
          <a:prstGeom prst="rect">
            <a:avLst/>
          </a:prstGeom>
          <a:noFill/>
        </p:spPr>
        <p:txBody>
          <a:bodyPr wrap="none" lIns="91440" tIns="45720" rIns="91440" bIns="45720">
            <a:spAutoFit/>
          </a:bodyPr>
          <a:lstStyle/>
          <a:p>
            <a:pPr algn="ct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1.DENEY</a:t>
            </a:r>
          </a:p>
        </p:txBody>
      </p:sp>
    </p:spTree>
    <p:extLst>
      <p:ext uri="{BB962C8B-B14F-4D97-AF65-F5344CB8AC3E}">
        <p14:creationId xmlns:p14="http://schemas.microsoft.com/office/powerpoint/2010/main" val="90811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98D0C1-F038-4BFA-9839-BAD69BCBECCE}"/>
              </a:ext>
            </a:extLst>
          </p:cNvPr>
          <p:cNvPicPr>
            <a:picLocks noChangeAspect="1"/>
          </p:cNvPicPr>
          <p:nvPr/>
        </p:nvPicPr>
        <p:blipFill>
          <a:blip r:embed="rId2"/>
          <a:stretch>
            <a:fillRect/>
          </a:stretch>
        </p:blipFill>
        <p:spPr>
          <a:xfrm>
            <a:off x="2940876" y="1189678"/>
            <a:ext cx="6521056" cy="843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435DAC96-AC1D-46B6-9E0C-DC05334D6016}"/>
              </a:ext>
            </a:extLst>
          </p:cNvPr>
          <p:cNvSpPr txBox="1"/>
          <p:nvPr/>
        </p:nvSpPr>
        <p:spPr>
          <a:xfrm>
            <a:off x="634753" y="671985"/>
            <a:ext cx="6116714" cy="369332"/>
          </a:xfrm>
          <a:prstGeom prst="rect">
            <a:avLst/>
          </a:prstGeom>
          <a:noFill/>
        </p:spPr>
        <p:txBody>
          <a:bodyPr wrap="square">
            <a:spAutoFit/>
          </a:bodyPr>
          <a:lstStyle/>
          <a:p>
            <a:r>
              <a:rPr lang="tr-TR" b="1" dirty="0">
                <a:solidFill>
                  <a:srgbClr val="FF0000"/>
                </a:solidFill>
              </a:rPr>
              <a:t>Hesaplama: </a:t>
            </a:r>
            <a:r>
              <a:rPr lang="tr-TR" dirty="0">
                <a:solidFill>
                  <a:schemeClr val="tx1"/>
                </a:solidFill>
              </a:rPr>
              <a:t>Aşağıdaki formülle su içeriği (w) hesaplanır. </a:t>
            </a:r>
            <a:endParaRPr lang="tr-TR" dirty="0"/>
          </a:p>
        </p:txBody>
      </p:sp>
      <p:sp>
        <p:nvSpPr>
          <p:cNvPr id="7" name="Content Placeholder 2">
            <a:extLst>
              <a:ext uri="{FF2B5EF4-FFF2-40B4-BE49-F238E27FC236}">
                <a16:creationId xmlns:a16="http://schemas.microsoft.com/office/drawing/2014/main" id="{E58ECD0A-A7DA-4183-A914-219F945AC83E}"/>
              </a:ext>
            </a:extLst>
          </p:cNvPr>
          <p:cNvSpPr>
            <a:spLocks noGrp="1"/>
          </p:cNvSpPr>
          <p:nvPr>
            <p:ph idx="1"/>
          </p:nvPr>
        </p:nvSpPr>
        <p:spPr>
          <a:xfrm>
            <a:off x="2992607" y="2716728"/>
            <a:ext cx="6206785" cy="2547729"/>
          </a:xfrm>
          <a:ln>
            <a:solidFill>
              <a:srgbClr val="00B050"/>
            </a:solidFill>
          </a:ln>
        </p:spPr>
        <p:txBody>
          <a:bodyPr>
            <a:normAutofit fontScale="85000" lnSpcReduction="10000"/>
          </a:bodyPr>
          <a:lstStyle/>
          <a:p>
            <a:pPr marL="0" indent="0">
              <a:buNone/>
            </a:pPr>
            <a:r>
              <a:rPr lang="tr-TR" dirty="0">
                <a:solidFill>
                  <a:schemeClr val="tx1"/>
                </a:solidFill>
              </a:rPr>
              <a:t>Burada;</a:t>
            </a:r>
          </a:p>
          <a:p>
            <a:r>
              <a:rPr lang="tr-TR" b="1" dirty="0">
                <a:solidFill>
                  <a:srgbClr val="FF0000"/>
                </a:solidFill>
              </a:rPr>
              <a:t>M</a:t>
            </a:r>
            <a:r>
              <a:rPr lang="tr-TR" b="1" baseline="-25000" dirty="0">
                <a:solidFill>
                  <a:srgbClr val="FF0000"/>
                </a:solidFill>
              </a:rPr>
              <a:t>cws</a:t>
            </a:r>
            <a:r>
              <a:rPr lang="tr-TR" b="1" dirty="0">
                <a:solidFill>
                  <a:srgbClr val="FF0000"/>
                </a:solidFill>
              </a:rPr>
              <a:t> </a:t>
            </a:r>
            <a:r>
              <a:rPr lang="tr-TR" dirty="0">
                <a:solidFill>
                  <a:schemeClr val="tx1"/>
                </a:solidFill>
              </a:rPr>
              <a:t>Yaş zemin ağırlığı (g) + örnek kabı ağırlığı(g)</a:t>
            </a:r>
            <a:r>
              <a:rPr lang="tr-TR" b="1" dirty="0">
                <a:solidFill>
                  <a:srgbClr val="FF0000"/>
                </a:solidFill>
              </a:rPr>
              <a:t>(m</a:t>
            </a:r>
            <a:r>
              <a:rPr lang="tr-TR" b="1" baseline="-25000" dirty="0">
                <a:solidFill>
                  <a:srgbClr val="FF0000"/>
                </a:solidFill>
              </a:rPr>
              <a:t>2</a:t>
            </a:r>
            <a:r>
              <a:rPr lang="tr-TR" b="1" dirty="0">
                <a:solidFill>
                  <a:srgbClr val="FF0000"/>
                </a:solidFill>
              </a:rPr>
              <a:t>)</a:t>
            </a:r>
          </a:p>
          <a:p>
            <a:r>
              <a:rPr lang="tr-TR" dirty="0">
                <a:solidFill>
                  <a:schemeClr val="tx1"/>
                </a:solidFill>
              </a:rPr>
              <a:t>M</a:t>
            </a:r>
            <a:r>
              <a:rPr lang="tr-TR" baseline="-25000" dirty="0">
                <a:solidFill>
                  <a:schemeClr val="tx1"/>
                </a:solidFill>
              </a:rPr>
              <a:t>cs</a:t>
            </a:r>
            <a:r>
              <a:rPr lang="tr-TR" dirty="0">
                <a:solidFill>
                  <a:schemeClr val="tx1"/>
                </a:solidFill>
              </a:rPr>
              <a:t>   Kuru zemin ağırlığı (g) + örnek kabı ağırlığı(g)</a:t>
            </a:r>
            <a:r>
              <a:rPr lang="tr-TR" b="1" dirty="0">
                <a:solidFill>
                  <a:srgbClr val="FF0000"/>
                </a:solidFill>
              </a:rPr>
              <a:t>(m</a:t>
            </a:r>
            <a:r>
              <a:rPr lang="tr-TR" b="1" baseline="-25000" dirty="0">
                <a:solidFill>
                  <a:srgbClr val="FF0000"/>
                </a:solidFill>
              </a:rPr>
              <a:t>3</a:t>
            </a:r>
            <a:r>
              <a:rPr lang="tr-TR" b="1" dirty="0">
                <a:solidFill>
                  <a:srgbClr val="FF0000"/>
                </a:solidFill>
              </a:rPr>
              <a:t>)</a:t>
            </a:r>
          </a:p>
          <a:p>
            <a:r>
              <a:rPr lang="tr-TR" dirty="0">
                <a:solidFill>
                  <a:schemeClr val="tx1"/>
                </a:solidFill>
              </a:rPr>
              <a:t>M</a:t>
            </a:r>
            <a:r>
              <a:rPr lang="tr-TR" baseline="-25000" dirty="0">
                <a:solidFill>
                  <a:schemeClr val="tx1"/>
                </a:solidFill>
              </a:rPr>
              <a:t>c</a:t>
            </a:r>
            <a:r>
              <a:rPr lang="tr-TR" dirty="0">
                <a:solidFill>
                  <a:schemeClr val="tx1"/>
                </a:solidFill>
              </a:rPr>
              <a:t>    Örnek kabı ağırlığı(g)</a:t>
            </a:r>
            <a:r>
              <a:rPr lang="tr-TR" b="1" dirty="0">
                <a:solidFill>
                  <a:srgbClr val="FF0000"/>
                </a:solidFill>
              </a:rPr>
              <a:t>(m</a:t>
            </a:r>
            <a:r>
              <a:rPr lang="tr-TR" b="1" baseline="-25000" dirty="0">
                <a:solidFill>
                  <a:srgbClr val="FF0000"/>
                </a:solidFill>
              </a:rPr>
              <a:t>1</a:t>
            </a:r>
            <a:r>
              <a:rPr lang="tr-TR" b="1" dirty="0">
                <a:solidFill>
                  <a:srgbClr val="FF0000"/>
                </a:solidFill>
              </a:rPr>
              <a:t>)</a:t>
            </a:r>
          </a:p>
          <a:p>
            <a:r>
              <a:rPr lang="tr-TR" dirty="0">
                <a:solidFill>
                  <a:schemeClr val="tx1"/>
                </a:solidFill>
              </a:rPr>
              <a:t>M</a:t>
            </a:r>
            <a:r>
              <a:rPr lang="tr-TR" baseline="-25000" dirty="0">
                <a:solidFill>
                  <a:schemeClr val="tx1"/>
                </a:solidFill>
              </a:rPr>
              <a:t>w</a:t>
            </a:r>
            <a:r>
              <a:rPr lang="tr-TR" dirty="0">
                <a:solidFill>
                  <a:schemeClr val="tx1"/>
                </a:solidFill>
              </a:rPr>
              <a:t>   Su kütlesi (g)</a:t>
            </a:r>
          </a:p>
          <a:p>
            <a:r>
              <a:rPr lang="tr-TR" dirty="0">
                <a:solidFill>
                  <a:schemeClr val="tx1"/>
                </a:solidFill>
              </a:rPr>
              <a:t>M</a:t>
            </a:r>
            <a:r>
              <a:rPr lang="tr-TR" baseline="-25000" dirty="0">
                <a:solidFill>
                  <a:schemeClr val="tx1"/>
                </a:solidFill>
              </a:rPr>
              <a:t>s</a:t>
            </a:r>
            <a:r>
              <a:rPr lang="tr-TR" dirty="0">
                <a:solidFill>
                  <a:schemeClr val="tx1"/>
                </a:solidFill>
              </a:rPr>
              <a:t>    Katı partikül kütlesi (g) (M</a:t>
            </a:r>
            <a:r>
              <a:rPr lang="tr-TR" baseline="-25000" dirty="0">
                <a:solidFill>
                  <a:schemeClr val="tx1"/>
                </a:solidFill>
              </a:rPr>
              <a:t>s</a:t>
            </a:r>
            <a:r>
              <a:rPr lang="tr-TR" dirty="0">
                <a:solidFill>
                  <a:schemeClr val="tx1"/>
                </a:solidFill>
              </a:rPr>
              <a:t>= M</a:t>
            </a:r>
            <a:r>
              <a:rPr lang="tr-TR" baseline="-25000" dirty="0">
                <a:solidFill>
                  <a:schemeClr val="tx1"/>
                </a:solidFill>
              </a:rPr>
              <a:t>cws</a:t>
            </a:r>
            <a:r>
              <a:rPr lang="tr-TR" dirty="0">
                <a:solidFill>
                  <a:schemeClr val="tx1"/>
                </a:solidFill>
              </a:rPr>
              <a:t> – M</a:t>
            </a:r>
            <a:r>
              <a:rPr lang="tr-TR" baseline="-25000" dirty="0">
                <a:solidFill>
                  <a:schemeClr val="tx1"/>
                </a:solidFill>
              </a:rPr>
              <a:t>c</a:t>
            </a:r>
            <a:r>
              <a:rPr lang="tr-TR" dirty="0">
                <a:solidFill>
                  <a:schemeClr val="tx1"/>
                </a:solidFill>
              </a:rPr>
              <a:t>)</a:t>
            </a:r>
            <a:endParaRPr lang="tr-TR" baseline="-25000" dirty="0">
              <a:solidFill>
                <a:schemeClr val="tx1"/>
              </a:solidFill>
            </a:endParaRPr>
          </a:p>
        </p:txBody>
      </p:sp>
      <p:sp>
        <p:nvSpPr>
          <p:cNvPr id="8" name="Dikdörtgen 7">
            <a:extLst>
              <a:ext uri="{FF2B5EF4-FFF2-40B4-BE49-F238E27FC236}">
                <a16:creationId xmlns:a16="http://schemas.microsoft.com/office/drawing/2014/main" id="{06B7FF5E-504F-4EF6-9C78-EEA623403656}"/>
              </a:ext>
            </a:extLst>
          </p:cNvPr>
          <p:cNvSpPr/>
          <p:nvPr/>
        </p:nvSpPr>
        <p:spPr>
          <a:xfrm>
            <a:off x="0" y="-112042"/>
            <a:ext cx="2419252" cy="707886"/>
          </a:xfrm>
          <a:prstGeom prst="rect">
            <a:avLst/>
          </a:prstGeom>
          <a:noFill/>
        </p:spPr>
        <p:txBody>
          <a:bodyPr wrap="none" lIns="91440" tIns="45720" rIns="91440" bIns="45720">
            <a:spAutoFit/>
          </a:bodyPr>
          <a:lstStyle/>
          <a:p>
            <a:pPr algn="ct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1.DENEY</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BB307DB2-F660-45C4-916E-9327A8857059}"/>
                  </a:ext>
                </a:extLst>
              </p:cNvPr>
              <p:cNvSpPr txBox="1"/>
              <p:nvPr/>
            </p:nvSpPr>
            <p:spPr>
              <a:xfrm>
                <a:off x="4881908" y="5354518"/>
                <a:ext cx="2709524" cy="627608"/>
              </a:xfrm>
              <a:prstGeom prst="rect">
                <a:avLst/>
              </a:prstGeom>
              <a:noFill/>
            </p:spPr>
            <p:txBody>
              <a:bodyPr wrap="none" lIns="0" tIns="0" rIns="0" bIns="0" rtlCol="0">
                <a:spAutoFit/>
              </a:bodyPr>
              <a:lstStyle/>
              <a:p>
                <a:r>
                  <a:rPr lang="tr-TR" sz="2800" b="1" dirty="0">
                    <a:solidFill>
                      <a:srgbClr val="FF0000"/>
                    </a:solidFill>
                  </a:rPr>
                  <a:t>w</a:t>
                </a:r>
                <a14:m>
                  <m:oMath xmlns:m="http://schemas.openxmlformats.org/officeDocument/2006/math">
                    <m:r>
                      <a:rPr lang="tr-TR" sz="2800" b="1" i="1" smtClean="0">
                        <a:solidFill>
                          <a:srgbClr val="FF0000"/>
                        </a:solidFill>
                        <a:latin typeface="Cambria Math" panose="02040503050406030204" pitchFamily="18" charset="0"/>
                      </a:rPr>
                      <m:t>=</m:t>
                    </m:r>
                    <m:f>
                      <m:fPr>
                        <m:ctrlPr>
                          <a:rPr lang="tr-TR" sz="2800" b="1" i="1" smtClean="0">
                            <a:solidFill>
                              <a:srgbClr val="FF0000"/>
                            </a:solidFill>
                            <a:latin typeface="Cambria Math" panose="02040503050406030204" pitchFamily="18" charset="0"/>
                          </a:rPr>
                        </m:ctrlPr>
                      </m:fPr>
                      <m:num>
                        <m:sSub>
                          <m:sSubPr>
                            <m:ctrlPr>
                              <a:rPr lang="tr-TR" sz="2800" b="1" i="1" smtClean="0">
                                <a:solidFill>
                                  <a:srgbClr val="FF0000"/>
                                </a:solidFill>
                                <a:latin typeface="Cambria Math" panose="02040503050406030204" pitchFamily="18" charset="0"/>
                              </a:rPr>
                            </m:ctrlPr>
                          </m:sSubPr>
                          <m:e>
                            <m:r>
                              <a:rPr lang="tr-TR" sz="2800" b="1" i="1" smtClean="0">
                                <a:solidFill>
                                  <a:srgbClr val="FF0000"/>
                                </a:solidFill>
                                <a:latin typeface="Cambria Math" panose="02040503050406030204" pitchFamily="18" charset="0"/>
                              </a:rPr>
                              <m:t>𝒎</m:t>
                            </m:r>
                          </m:e>
                          <m:sub>
                            <m:r>
                              <a:rPr lang="tr-TR" sz="2800" b="1" i="1" smtClean="0">
                                <a:solidFill>
                                  <a:srgbClr val="FF0000"/>
                                </a:solidFill>
                                <a:latin typeface="Cambria Math" panose="02040503050406030204" pitchFamily="18" charset="0"/>
                              </a:rPr>
                              <m:t>𝟐</m:t>
                            </m:r>
                          </m:sub>
                        </m:sSub>
                        <m:r>
                          <a:rPr lang="tr-TR" sz="2800" b="1" i="1" smtClean="0">
                            <a:solidFill>
                              <a:srgbClr val="FF0000"/>
                            </a:solidFill>
                            <a:latin typeface="Cambria Math" panose="02040503050406030204" pitchFamily="18" charset="0"/>
                          </a:rPr>
                          <m:t>−</m:t>
                        </m:r>
                        <m:sSub>
                          <m:sSubPr>
                            <m:ctrlPr>
                              <a:rPr lang="tr-TR" sz="2800" b="1" i="1" smtClean="0">
                                <a:solidFill>
                                  <a:srgbClr val="FF0000"/>
                                </a:solidFill>
                                <a:latin typeface="Cambria Math" panose="02040503050406030204" pitchFamily="18" charset="0"/>
                              </a:rPr>
                            </m:ctrlPr>
                          </m:sSubPr>
                          <m:e>
                            <m:r>
                              <a:rPr lang="tr-TR" sz="2800" b="1" i="1" smtClean="0">
                                <a:solidFill>
                                  <a:srgbClr val="FF0000"/>
                                </a:solidFill>
                                <a:latin typeface="Cambria Math" panose="02040503050406030204" pitchFamily="18" charset="0"/>
                              </a:rPr>
                              <m:t>𝒎</m:t>
                            </m:r>
                          </m:e>
                          <m:sub>
                            <m:r>
                              <a:rPr lang="tr-TR" sz="2800" b="1" i="1" smtClean="0">
                                <a:solidFill>
                                  <a:srgbClr val="FF0000"/>
                                </a:solidFill>
                                <a:latin typeface="Cambria Math" panose="02040503050406030204" pitchFamily="18" charset="0"/>
                              </a:rPr>
                              <m:t>𝟑</m:t>
                            </m:r>
                          </m:sub>
                        </m:sSub>
                      </m:num>
                      <m:den>
                        <m:sSub>
                          <m:sSubPr>
                            <m:ctrlPr>
                              <a:rPr lang="tr-TR" sz="2800" b="1" i="1" smtClean="0">
                                <a:solidFill>
                                  <a:srgbClr val="FF0000"/>
                                </a:solidFill>
                                <a:latin typeface="Cambria Math" panose="02040503050406030204" pitchFamily="18" charset="0"/>
                              </a:rPr>
                            </m:ctrlPr>
                          </m:sSubPr>
                          <m:e>
                            <m:r>
                              <a:rPr lang="tr-TR" sz="2800" b="1" i="1" smtClean="0">
                                <a:solidFill>
                                  <a:srgbClr val="FF0000"/>
                                </a:solidFill>
                                <a:latin typeface="Cambria Math" panose="02040503050406030204" pitchFamily="18" charset="0"/>
                              </a:rPr>
                              <m:t>𝒎</m:t>
                            </m:r>
                          </m:e>
                          <m:sub>
                            <m:r>
                              <a:rPr lang="tr-TR" sz="2800" b="1" i="1" smtClean="0">
                                <a:solidFill>
                                  <a:srgbClr val="FF0000"/>
                                </a:solidFill>
                                <a:latin typeface="Cambria Math" panose="02040503050406030204" pitchFamily="18" charset="0"/>
                              </a:rPr>
                              <m:t>𝟑</m:t>
                            </m:r>
                          </m:sub>
                        </m:sSub>
                        <m:r>
                          <a:rPr lang="tr-TR" sz="2800" b="1" i="1" smtClean="0">
                            <a:solidFill>
                              <a:srgbClr val="FF0000"/>
                            </a:solidFill>
                            <a:latin typeface="Cambria Math" panose="02040503050406030204" pitchFamily="18" charset="0"/>
                          </a:rPr>
                          <m:t>−</m:t>
                        </m:r>
                        <m:sSub>
                          <m:sSubPr>
                            <m:ctrlPr>
                              <a:rPr lang="tr-TR" sz="2800" b="1" i="1" smtClean="0">
                                <a:solidFill>
                                  <a:srgbClr val="FF0000"/>
                                </a:solidFill>
                                <a:latin typeface="Cambria Math" panose="02040503050406030204" pitchFamily="18" charset="0"/>
                              </a:rPr>
                            </m:ctrlPr>
                          </m:sSubPr>
                          <m:e>
                            <m:r>
                              <a:rPr lang="tr-TR" sz="2800" b="1" i="1" smtClean="0">
                                <a:solidFill>
                                  <a:srgbClr val="FF0000"/>
                                </a:solidFill>
                                <a:latin typeface="Cambria Math" panose="02040503050406030204" pitchFamily="18" charset="0"/>
                              </a:rPr>
                              <m:t>𝒎</m:t>
                            </m:r>
                          </m:e>
                          <m:sub>
                            <m:r>
                              <a:rPr lang="tr-TR" sz="2800" b="1" i="1" smtClean="0">
                                <a:solidFill>
                                  <a:srgbClr val="FF0000"/>
                                </a:solidFill>
                                <a:latin typeface="Cambria Math" panose="02040503050406030204" pitchFamily="18" charset="0"/>
                              </a:rPr>
                              <m:t>𝟏</m:t>
                            </m:r>
                          </m:sub>
                        </m:sSub>
                      </m:den>
                    </m:f>
                    <m:r>
                      <a:rPr lang="tr-TR" sz="2800" b="1" i="1" smtClean="0">
                        <a:solidFill>
                          <a:srgbClr val="FF0000"/>
                        </a:solidFill>
                        <a:latin typeface="Cambria Math" panose="02040503050406030204" pitchFamily="18" charset="0"/>
                        <a:ea typeface="Cambria Math" panose="02040503050406030204" pitchFamily="18" charset="0"/>
                      </a:rPr>
                      <m:t>×</m:t>
                    </m:r>
                    <m:r>
                      <a:rPr lang="tr-TR" sz="2800" b="1" i="1" smtClean="0">
                        <a:solidFill>
                          <a:srgbClr val="FF0000"/>
                        </a:solidFill>
                        <a:latin typeface="Cambria Math" panose="02040503050406030204" pitchFamily="18" charset="0"/>
                        <a:ea typeface="Cambria Math" panose="02040503050406030204" pitchFamily="18" charset="0"/>
                      </a:rPr>
                      <m:t>𝟏𝟎𝟎</m:t>
                    </m:r>
                  </m:oMath>
                </a14:m>
                <a:endParaRPr lang="tr-TR" sz="2800" b="1" dirty="0">
                  <a:solidFill>
                    <a:srgbClr val="FF0000"/>
                  </a:solidFill>
                </a:endParaRPr>
              </a:p>
            </p:txBody>
          </p:sp>
        </mc:Choice>
        <mc:Fallback>
          <p:sp>
            <p:nvSpPr>
              <p:cNvPr id="2" name="TextBox 1">
                <a:extLst>
                  <a:ext uri="{FF2B5EF4-FFF2-40B4-BE49-F238E27FC236}">
                    <a16:creationId xmlns:a16="http://schemas.microsoft.com/office/drawing/2014/main" id="{BB307DB2-F660-45C4-916E-9327A8857059}"/>
                  </a:ext>
                </a:extLst>
              </p:cNvPr>
              <p:cNvSpPr txBox="1">
                <a:spLocks noRot="1" noChangeAspect="1" noMove="1" noResize="1" noEditPoints="1" noAdjustHandles="1" noChangeArrowheads="1" noChangeShapeType="1" noTextEdit="1"/>
              </p:cNvSpPr>
              <p:nvPr/>
            </p:nvSpPr>
            <p:spPr>
              <a:xfrm>
                <a:off x="4881908" y="5354518"/>
                <a:ext cx="2709524" cy="627608"/>
              </a:xfrm>
              <a:prstGeom prst="rect">
                <a:avLst/>
              </a:prstGeom>
              <a:blipFill>
                <a:blip r:embed="rId3"/>
                <a:stretch>
                  <a:fillRect l="-8108" t="-7767" b="-12621"/>
                </a:stretch>
              </a:blipFill>
            </p:spPr>
            <p:txBody>
              <a:bodyPr/>
              <a:lstStyle/>
              <a:p>
                <a:r>
                  <a:rPr lang="tr-TR">
                    <a:noFill/>
                  </a:rPr>
                  <a:t> </a:t>
                </a:r>
              </a:p>
            </p:txBody>
          </p:sp>
        </mc:Fallback>
      </mc:AlternateContent>
    </p:spTree>
    <p:extLst>
      <p:ext uri="{BB962C8B-B14F-4D97-AF65-F5344CB8AC3E}">
        <p14:creationId xmlns:p14="http://schemas.microsoft.com/office/powerpoint/2010/main" val="1801149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35DAC96-AC1D-46B6-9E0C-DC05334D6016}"/>
              </a:ext>
            </a:extLst>
          </p:cNvPr>
          <p:cNvSpPr txBox="1"/>
          <p:nvPr/>
        </p:nvSpPr>
        <p:spPr>
          <a:xfrm>
            <a:off x="696897" y="663107"/>
            <a:ext cx="6116714" cy="369332"/>
          </a:xfrm>
          <a:prstGeom prst="rect">
            <a:avLst/>
          </a:prstGeom>
          <a:noFill/>
        </p:spPr>
        <p:txBody>
          <a:bodyPr wrap="square">
            <a:spAutoFit/>
          </a:bodyPr>
          <a:lstStyle/>
          <a:p>
            <a:r>
              <a:rPr lang="tr-TR" b="1" dirty="0">
                <a:solidFill>
                  <a:srgbClr val="FF0000"/>
                </a:solidFill>
              </a:rPr>
              <a:t>DENEY FÖYÜ</a:t>
            </a:r>
            <a:endParaRPr lang="tr-TR" dirty="0"/>
          </a:p>
        </p:txBody>
      </p:sp>
      <p:graphicFrame>
        <p:nvGraphicFramePr>
          <p:cNvPr id="5" name="Tablo 4">
            <a:extLst>
              <a:ext uri="{FF2B5EF4-FFF2-40B4-BE49-F238E27FC236}">
                <a16:creationId xmlns:a16="http://schemas.microsoft.com/office/drawing/2014/main" id="{352B1C9F-AFAF-4DDE-AEA6-E4A840D968F5}"/>
              </a:ext>
            </a:extLst>
          </p:cNvPr>
          <p:cNvGraphicFramePr>
            <a:graphicFrameLocks noGrp="1"/>
          </p:cNvGraphicFramePr>
          <p:nvPr>
            <p:extLst>
              <p:ext uri="{D42A27DB-BD31-4B8C-83A1-F6EECF244321}">
                <p14:modId xmlns:p14="http://schemas.microsoft.com/office/powerpoint/2010/main" val="2199920467"/>
              </p:ext>
            </p:extLst>
          </p:nvPr>
        </p:nvGraphicFramePr>
        <p:xfrm>
          <a:off x="2674746" y="595844"/>
          <a:ext cx="8128001" cy="5633720"/>
        </p:xfrm>
        <a:graphic>
          <a:graphicData uri="http://schemas.openxmlformats.org/drawingml/2006/table">
            <a:tbl>
              <a:tblPr firstRow="1" bandRow="1">
                <a:tableStyleId>{5C22544A-7EE6-4342-B048-85BDC9FD1C3A}</a:tableStyleId>
              </a:tblPr>
              <a:tblGrid>
                <a:gridCol w="1383553">
                  <a:extLst>
                    <a:ext uri="{9D8B030D-6E8A-4147-A177-3AD203B41FA5}">
                      <a16:colId xmlns:a16="http://schemas.microsoft.com/office/drawing/2014/main" val="1388591966"/>
                    </a:ext>
                  </a:extLst>
                </a:gridCol>
                <a:gridCol w="2680447">
                  <a:extLst>
                    <a:ext uri="{9D8B030D-6E8A-4147-A177-3AD203B41FA5}">
                      <a16:colId xmlns:a16="http://schemas.microsoft.com/office/drawing/2014/main" val="1150560779"/>
                    </a:ext>
                  </a:extLst>
                </a:gridCol>
                <a:gridCol w="1354667">
                  <a:extLst>
                    <a:ext uri="{9D8B030D-6E8A-4147-A177-3AD203B41FA5}">
                      <a16:colId xmlns:a16="http://schemas.microsoft.com/office/drawing/2014/main" val="1657169649"/>
                    </a:ext>
                  </a:extLst>
                </a:gridCol>
                <a:gridCol w="1354667">
                  <a:extLst>
                    <a:ext uri="{9D8B030D-6E8A-4147-A177-3AD203B41FA5}">
                      <a16:colId xmlns:a16="http://schemas.microsoft.com/office/drawing/2014/main" val="653132392"/>
                    </a:ext>
                  </a:extLst>
                </a:gridCol>
                <a:gridCol w="1354667">
                  <a:extLst>
                    <a:ext uri="{9D8B030D-6E8A-4147-A177-3AD203B41FA5}">
                      <a16:colId xmlns:a16="http://schemas.microsoft.com/office/drawing/2014/main" val="949321992"/>
                    </a:ext>
                  </a:extLst>
                </a:gridCol>
              </a:tblGrid>
              <a:tr h="370840">
                <a:tc gridSpan="5">
                  <a:txBody>
                    <a:bodyPr/>
                    <a:lstStyle/>
                    <a:p>
                      <a:pPr algn="ctr"/>
                      <a:r>
                        <a:rPr lang="tr-TR" sz="1400" i="1" dirty="0"/>
                        <a:t>SU İÇERİĞİ DENEY FORMU</a:t>
                      </a:r>
                    </a:p>
                  </a:txBody>
                  <a:tcPr anchor="ctr">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dirty="0"/>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06754082"/>
                  </a:ext>
                </a:extLst>
              </a:tr>
              <a:tr h="370840">
                <a:tc>
                  <a:txBody>
                    <a:bodyPr/>
                    <a:lstStyle/>
                    <a:p>
                      <a:r>
                        <a:rPr lang="tr-TR" sz="1400" dirty="0"/>
                        <a:t>Proje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400" dirty="0"/>
                        <a:t>Deneyi Yapan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12551"/>
                  </a:ext>
                </a:extLst>
              </a:tr>
              <a:tr h="370840">
                <a:tc>
                  <a:txBody>
                    <a:bodyPr/>
                    <a:lstStyle/>
                    <a:p>
                      <a:r>
                        <a:rPr lang="tr-TR" sz="1400" dirty="0"/>
                        <a:t>Bölge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400" dirty="0"/>
                        <a:t>Tarih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2903643"/>
                  </a:ext>
                </a:extLst>
              </a:tr>
              <a:tr h="370840">
                <a:tc>
                  <a:txBody>
                    <a:bodyPr/>
                    <a:lstStyle/>
                    <a:p>
                      <a:r>
                        <a:rPr lang="tr-TR" sz="1400" dirty="0"/>
                        <a:t>Sondaj 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400" dirty="0"/>
                        <a:t>Örnek Tanımı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3343184"/>
                  </a:ext>
                </a:extLst>
              </a:tr>
              <a:tr h="370840">
                <a:tc>
                  <a:txBody>
                    <a:bodyPr/>
                    <a:lstStyle/>
                    <a:p>
                      <a:r>
                        <a:rPr lang="tr-TR" sz="1400" dirty="0"/>
                        <a:t>Örnek 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011742"/>
                  </a:ext>
                </a:extLst>
              </a:tr>
              <a:tr h="370840">
                <a:tc>
                  <a:txBody>
                    <a:bodyPr/>
                    <a:lstStyle/>
                    <a:p>
                      <a:r>
                        <a:rPr lang="tr-TR" sz="1400" dirty="0"/>
                        <a:t>Derinlik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6236215"/>
                  </a:ext>
                </a:extLst>
              </a:tr>
              <a:tr h="370840">
                <a:tc gridSpan="2">
                  <a:txBody>
                    <a:bodyPr/>
                    <a:lstStyle/>
                    <a:p>
                      <a:r>
                        <a:rPr lang="tr-TR" sz="1400" dirty="0"/>
                        <a:t>DENEYİN SAYISI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lnL w="12700" cap="flat" cmpd="sng" algn="ctr">
                      <a:solidFill>
                        <a:schemeClr val="tx1"/>
                      </a:solidFill>
                      <a:prstDash val="solid"/>
                      <a:round/>
                      <a:headEnd type="none" w="med" len="med"/>
                      <a:tailEnd type="none" w="med" len="med"/>
                    </a:lnL>
                  </a:tcPr>
                </a:tc>
                <a:tc>
                  <a:txBody>
                    <a:bodyPr/>
                    <a:lstStyle/>
                    <a:p>
                      <a:pPr algn="ctr"/>
                      <a:r>
                        <a:rPr lang="tr-TR" sz="14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1183425"/>
                  </a:ext>
                </a:extLst>
              </a:tr>
              <a:tr h="370840">
                <a:tc gridSpan="2">
                  <a:txBody>
                    <a:bodyPr/>
                    <a:lstStyle/>
                    <a:p>
                      <a:r>
                        <a:rPr lang="tr-TR" sz="1400" dirty="0"/>
                        <a:t>KAP 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r>
                        <a:rPr lang="tr-TR" sz="1400" b="1" dirty="0">
                          <a:solidFill>
                            <a:srgbClr val="FF000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1054653"/>
                  </a:ext>
                </a:extLst>
              </a:tr>
              <a:tr h="370840">
                <a:tc gridSpan="2">
                  <a:txBody>
                    <a:bodyPr/>
                    <a:lstStyle/>
                    <a:p>
                      <a:r>
                        <a:rPr lang="tr-TR" sz="1400" dirty="0"/>
                        <a:t>KAP AĞIRLIĞI (m</a:t>
                      </a:r>
                      <a:r>
                        <a:rPr lang="tr-TR" sz="1400" baseline="-25000" dirty="0"/>
                        <a:t>1</a:t>
                      </a:r>
                      <a:r>
                        <a:rPr lang="tr-TR" sz="1400"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r>
                        <a:rPr lang="tr-TR" sz="1400" b="1" dirty="0">
                          <a:solidFill>
                            <a:srgbClr val="FF0000"/>
                          </a:solidFill>
                        </a:rPr>
                        <a:t>32,5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7573823"/>
                  </a:ext>
                </a:extLst>
              </a:tr>
              <a:tr h="370840">
                <a:tc gridSpan="2">
                  <a:txBody>
                    <a:bodyPr/>
                    <a:lstStyle/>
                    <a:p>
                      <a:r>
                        <a:rPr lang="tr-TR" sz="1400" dirty="0"/>
                        <a:t>KAP+YAŞ ZEMİN AĞIRLIĞI (m</a:t>
                      </a:r>
                      <a:r>
                        <a:rPr lang="tr-TR" sz="1400" baseline="-25000" dirty="0"/>
                        <a:t>2</a:t>
                      </a:r>
                      <a:r>
                        <a:rPr lang="tr-TR" sz="1400" dirty="0"/>
                        <a:t>) (g)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r>
                        <a:rPr lang="tr-TR" sz="1400" b="1" dirty="0">
                          <a:solidFill>
                            <a:srgbClr val="FF0000"/>
                          </a:solidFill>
                        </a:rPr>
                        <a:t>52,3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6779240"/>
                  </a:ext>
                </a:extLst>
              </a:tr>
              <a:tr h="370840">
                <a:tc gridSpan="2">
                  <a:txBody>
                    <a:bodyPr/>
                    <a:lstStyle/>
                    <a:p>
                      <a:r>
                        <a:rPr lang="tr-TR" sz="1400" dirty="0"/>
                        <a:t>KAP+KURU ZEMİN AĞIRLIĞI (m</a:t>
                      </a:r>
                      <a:r>
                        <a:rPr lang="tr-TR" sz="1400" baseline="-25000" dirty="0"/>
                        <a:t>3</a:t>
                      </a:r>
                      <a:r>
                        <a:rPr lang="tr-TR" sz="1400"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r>
                        <a:rPr lang="tr-TR" sz="1400" b="1" dirty="0">
                          <a:solidFill>
                            <a:srgbClr val="FF0000"/>
                          </a:solidFill>
                        </a:rPr>
                        <a:t>44,4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2986422"/>
                  </a:ext>
                </a:extLst>
              </a:tr>
              <a:tr h="370840">
                <a:tc gridSpan="2">
                  <a:txBody>
                    <a:bodyPr/>
                    <a:lstStyle/>
                    <a:p>
                      <a:r>
                        <a:rPr lang="tr-TR" sz="1400" dirty="0"/>
                        <a:t>SU AĞIRLIĞI (m</a:t>
                      </a:r>
                      <a:r>
                        <a:rPr lang="tr-TR" sz="1400" baseline="-25000" dirty="0"/>
                        <a:t>2</a:t>
                      </a:r>
                      <a:r>
                        <a:rPr lang="tr-TR" sz="1400" dirty="0"/>
                        <a:t>-m</a:t>
                      </a:r>
                      <a:r>
                        <a:rPr lang="tr-TR" sz="1400" baseline="-25000" dirty="0"/>
                        <a:t>3</a:t>
                      </a:r>
                      <a:r>
                        <a:rPr lang="tr-TR" sz="1400"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r>
                        <a:rPr lang="tr-TR" sz="1400" b="1" dirty="0">
                          <a:solidFill>
                            <a:srgbClr val="FF0000"/>
                          </a:solidFill>
                        </a:rPr>
                        <a:t>52,3-44,4</a:t>
                      </a:r>
                    </a:p>
                    <a:p>
                      <a:pPr algn="ctr"/>
                      <a:r>
                        <a:rPr lang="tr-TR" sz="1400" b="1" dirty="0">
                          <a:solidFill>
                            <a:srgbClr val="FF0000"/>
                          </a:solidFill>
                        </a:rPr>
                        <a:t>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6780531"/>
                  </a:ext>
                </a:extLst>
              </a:tr>
              <a:tr h="363718">
                <a:tc gridSpan="2">
                  <a:txBody>
                    <a:bodyPr/>
                    <a:lstStyle/>
                    <a:p>
                      <a:r>
                        <a:rPr lang="tr-TR" sz="1400" dirty="0"/>
                        <a:t>KURU ZEMİN AĞIRLIĞI (m</a:t>
                      </a:r>
                      <a:r>
                        <a:rPr lang="tr-TR" sz="1400" baseline="-25000" dirty="0"/>
                        <a:t>3</a:t>
                      </a:r>
                      <a:r>
                        <a:rPr lang="tr-TR" sz="1400" dirty="0"/>
                        <a:t>-m</a:t>
                      </a:r>
                      <a:r>
                        <a:rPr lang="tr-TR" sz="1400" baseline="-25000" dirty="0"/>
                        <a:t>1</a:t>
                      </a:r>
                      <a:r>
                        <a:rPr lang="tr-TR" sz="1400" dirty="0"/>
                        <a:t>) (g)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r>
                        <a:rPr lang="tr-TR" sz="1400" b="1" dirty="0">
                          <a:solidFill>
                            <a:srgbClr val="FF0000"/>
                          </a:solidFill>
                        </a:rPr>
                        <a:t>44,4-32,5</a:t>
                      </a:r>
                    </a:p>
                    <a:p>
                      <a:pPr algn="ctr"/>
                      <a:r>
                        <a:rPr lang="tr-TR" sz="1400" b="1" dirty="0">
                          <a:solidFill>
                            <a:srgbClr val="FF0000"/>
                          </a:solidFill>
                        </a:rPr>
                        <a:t>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0923725"/>
                  </a:ext>
                </a:extLst>
              </a:tr>
              <a:tr h="370840">
                <a:tc gridSpan="2">
                  <a:txBody>
                    <a:bodyPr/>
                    <a:lstStyle/>
                    <a:p>
                      <a:r>
                        <a:rPr lang="tr-TR" sz="1400" dirty="0"/>
                        <a:t>SU İÇERİĞİ 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a:txBody>
                    <a:bodyPr/>
                    <a:lstStyle/>
                    <a:p>
                      <a:pPr algn="ctr"/>
                      <a:r>
                        <a:rPr lang="tr-TR" sz="1400" b="1" dirty="0">
                          <a:solidFill>
                            <a:srgbClr val="FF0000"/>
                          </a:solidFill>
                        </a:rPr>
                        <a:t>(7,9/11,9)x100</a:t>
                      </a:r>
                    </a:p>
                    <a:p>
                      <a:pPr algn="ctr"/>
                      <a:r>
                        <a:rPr lang="tr-TR" sz="1400" b="1" dirty="0">
                          <a:solidFill>
                            <a:srgbClr val="FF0000"/>
                          </a:solidFill>
                        </a:rPr>
                        <a:t>66,4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5268836"/>
                  </a:ext>
                </a:extLst>
              </a:tr>
            </a:tbl>
          </a:graphicData>
        </a:graphic>
      </p:graphicFrame>
      <p:sp>
        <p:nvSpPr>
          <p:cNvPr id="8" name="Dikdörtgen 7">
            <a:extLst>
              <a:ext uri="{FF2B5EF4-FFF2-40B4-BE49-F238E27FC236}">
                <a16:creationId xmlns:a16="http://schemas.microsoft.com/office/drawing/2014/main" id="{ACE14342-2EDC-48FE-B0F0-BE313350EA2A}"/>
              </a:ext>
            </a:extLst>
          </p:cNvPr>
          <p:cNvSpPr/>
          <p:nvPr/>
        </p:nvSpPr>
        <p:spPr>
          <a:xfrm>
            <a:off x="0" y="-112042"/>
            <a:ext cx="2419252" cy="707886"/>
          </a:xfrm>
          <a:prstGeom prst="rect">
            <a:avLst/>
          </a:prstGeom>
          <a:noFill/>
        </p:spPr>
        <p:txBody>
          <a:bodyPr wrap="none" lIns="91440" tIns="45720" rIns="91440" bIns="45720">
            <a:spAutoFit/>
          </a:bodyPr>
          <a:lstStyle/>
          <a:p>
            <a:pPr algn="ct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1.DENEY</a:t>
            </a:r>
          </a:p>
        </p:txBody>
      </p:sp>
    </p:spTree>
    <p:extLst>
      <p:ext uri="{BB962C8B-B14F-4D97-AF65-F5344CB8AC3E}">
        <p14:creationId xmlns:p14="http://schemas.microsoft.com/office/powerpoint/2010/main" val="1713514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985C-E6BD-4313-A62A-D235081FD1CE}"/>
              </a:ext>
            </a:extLst>
          </p:cNvPr>
          <p:cNvSpPr>
            <a:spLocks noGrp="1"/>
          </p:cNvSpPr>
          <p:nvPr>
            <p:ph type="ctrTitle"/>
          </p:nvPr>
        </p:nvSpPr>
        <p:spPr>
          <a:xfrm>
            <a:off x="2420471" y="1871131"/>
            <a:ext cx="7449669" cy="1515533"/>
          </a:xfrm>
        </p:spPr>
        <p:txBody>
          <a:bodyPr/>
          <a:lstStyle/>
          <a:p>
            <a:r>
              <a:rPr lang="tr-TR" dirty="0"/>
              <a:t>-2-</a:t>
            </a:r>
            <a:br>
              <a:rPr lang="tr-TR" dirty="0"/>
            </a:br>
            <a:r>
              <a:rPr lang="tr-TR" dirty="0"/>
              <a:t>TANE BOYU DAĞILIMI</a:t>
            </a:r>
          </a:p>
        </p:txBody>
      </p:sp>
      <p:sp>
        <p:nvSpPr>
          <p:cNvPr id="3" name="Subtitle 2">
            <a:extLst>
              <a:ext uri="{FF2B5EF4-FFF2-40B4-BE49-F238E27FC236}">
                <a16:creationId xmlns:a16="http://schemas.microsoft.com/office/drawing/2014/main" id="{492B1924-2349-4AD4-9415-88C004602501}"/>
              </a:ext>
            </a:extLst>
          </p:cNvPr>
          <p:cNvSpPr>
            <a:spLocks noGrp="1"/>
          </p:cNvSpPr>
          <p:nvPr>
            <p:ph type="subTitle" idx="1"/>
          </p:nvPr>
        </p:nvSpPr>
        <p:spPr/>
        <p:txBody>
          <a:bodyPr/>
          <a:lstStyle/>
          <a:p>
            <a:r>
              <a:rPr lang="tr-TR" dirty="0"/>
              <a:t>LABORATUVAR DENEYLERİ</a:t>
            </a:r>
          </a:p>
          <a:p>
            <a:r>
              <a:rPr lang="tr-TR" dirty="0"/>
              <a:t>DOÇ.DR.ANDAÇ AKDEMİR</a:t>
            </a:r>
          </a:p>
        </p:txBody>
      </p:sp>
    </p:spTree>
    <p:extLst>
      <p:ext uri="{BB962C8B-B14F-4D97-AF65-F5344CB8AC3E}">
        <p14:creationId xmlns:p14="http://schemas.microsoft.com/office/powerpoint/2010/main" val="544761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p:txBody>
          <a:bodyPr>
            <a:noAutofit/>
          </a:bodyPr>
          <a:lstStyle/>
          <a:p>
            <a:r>
              <a:rPr lang="tr-TR" sz="2800" b="1" dirty="0">
                <a:solidFill>
                  <a:srgbClr val="FF0000"/>
                </a:solidFill>
              </a:rPr>
              <a:t>ELEK ANALİZİ TAYİNİ</a:t>
            </a:r>
            <a:br>
              <a:rPr lang="tr-TR" sz="2800" b="1" dirty="0">
                <a:solidFill>
                  <a:srgbClr val="FF0000"/>
                </a:solidFill>
              </a:rPr>
            </a:br>
            <a:r>
              <a:rPr lang="tr-TR" sz="2800" b="1" dirty="0">
                <a:solidFill>
                  <a:srgbClr val="FF0000"/>
                </a:solidFill>
              </a:rPr>
              <a:t>(TANE BOYU DAĞILIM ANALİZİ)</a:t>
            </a:r>
            <a:br>
              <a:rPr lang="tr-TR" sz="2800" b="1" dirty="0">
                <a:solidFill>
                  <a:srgbClr val="FF0000"/>
                </a:solidFill>
              </a:rPr>
            </a:br>
            <a:endParaRPr lang="tr-TR" sz="2800" b="1" dirty="0">
              <a:solidFill>
                <a:srgbClr val="FF0000"/>
              </a:solidFill>
            </a:endParaRPr>
          </a:p>
        </p:txBody>
      </p:sp>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p:txBody>
          <a:bodyPr/>
          <a:lstStyle/>
          <a:p>
            <a:r>
              <a:rPr lang="tr-TR" dirty="0"/>
              <a:t>Zemindeki tane büyüklüklerini </a:t>
            </a:r>
            <a:r>
              <a:rPr lang="tr-TR" dirty="0" err="1"/>
              <a:t>ağırlıksal</a:t>
            </a:r>
            <a:r>
              <a:rPr lang="tr-TR" dirty="0"/>
              <a:t> yüzdelerini belirleyerek zemini sınıflandırmak için kullanılır.</a:t>
            </a:r>
          </a:p>
          <a:p>
            <a:r>
              <a:rPr lang="tr-TR" b="1" dirty="0">
                <a:solidFill>
                  <a:srgbClr val="FF0000"/>
                </a:solidFill>
              </a:rPr>
              <a:t>Araçlar: </a:t>
            </a:r>
            <a:r>
              <a:rPr lang="tr-TR" dirty="0"/>
              <a:t>Elek ve analitik tartı</a:t>
            </a:r>
          </a:p>
          <a:p>
            <a:r>
              <a:rPr lang="tr-TR" b="1" dirty="0">
                <a:solidFill>
                  <a:srgbClr val="FF0000"/>
                </a:solidFill>
              </a:rPr>
              <a:t>Deneyin Yapılışı: </a:t>
            </a:r>
            <a:r>
              <a:rPr lang="tr-TR" dirty="0"/>
              <a:t>Standartlarda belirtilen miktarda en az örnek alınır. Etüvde 60 C de kurutulduktan sonra, alınan örnek üst üste yerleştirilmiş farklı elek numaralarının üzerine yerleştirilerek mekanik çalkalayıcı ile eleme yapılır. </a:t>
            </a: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algn="ctr"/>
            <a:r>
              <a:rPr lang="tr-TR" sz="4000" b="1" dirty="0">
                <a:ln w="9525">
                  <a:solidFill>
                    <a:schemeClr val="bg1"/>
                  </a:solidFill>
                  <a:prstDash val="solid"/>
                </a:ln>
                <a:effectLst>
                  <a:outerShdw blurRad="12700" dist="38100" dir="2700000" algn="tl" rotWithShape="0">
                    <a:schemeClr val="bg1">
                      <a:lumMod val="50000"/>
                    </a:schemeClr>
                  </a:outerShdw>
                </a:effectLst>
              </a:rPr>
              <a:t>2</a:t>
            </a: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.DENEY</a:t>
            </a:r>
          </a:p>
        </p:txBody>
      </p:sp>
    </p:spTree>
    <p:extLst>
      <p:ext uri="{BB962C8B-B14F-4D97-AF65-F5344CB8AC3E}">
        <p14:creationId xmlns:p14="http://schemas.microsoft.com/office/powerpoint/2010/main" val="711491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295402" y="719916"/>
            <a:ext cx="9601196" cy="707886"/>
          </a:xfrm>
        </p:spPr>
        <p:txBody>
          <a:bodyPr>
            <a:noAutofit/>
          </a:bodyPr>
          <a:lstStyle/>
          <a:p>
            <a:r>
              <a:rPr lang="tr-TR" sz="2800" b="1" dirty="0">
                <a:solidFill>
                  <a:srgbClr val="FF0000"/>
                </a:solidFill>
              </a:rPr>
              <a:t>ELEK ANALİZİ İÇİN GEREKEN </a:t>
            </a:r>
            <a:br>
              <a:rPr lang="tr-TR" sz="2800" b="1" dirty="0">
                <a:solidFill>
                  <a:srgbClr val="FF0000"/>
                </a:solidFill>
              </a:rPr>
            </a:br>
            <a:r>
              <a:rPr lang="tr-TR" sz="2800" b="1" dirty="0">
                <a:solidFill>
                  <a:srgbClr val="FF0000"/>
                </a:solidFill>
              </a:rPr>
              <a:t>MİNİMUM NUMUNE MİKTARI (Kg)	</a:t>
            </a: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algn="ctr"/>
            <a:r>
              <a:rPr lang="tr-TR" sz="4000" b="1" dirty="0">
                <a:ln w="9525">
                  <a:solidFill>
                    <a:schemeClr val="bg1"/>
                  </a:solidFill>
                  <a:prstDash val="solid"/>
                </a:ln>
                <a:effectLst>
                  <a:outerShdw blurRad="12700" dist="38100" dir="2700000" algn="tl" rotWithShape="0">
                    <a:schemeClr val="bg1">
                      <a:lumMod val="50000"/>
                    </a:schemeClr>
                  </a:outerShdw>
                </a:effectLst>
              </a:rPr>
              <a:t>2</a:t>
            </a: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.DENEY</a:t>
            </a:r>
          </a:p>
        </p:txBody>
      </p:sp>
      <p:graphicFrame>
        <p:nvGraphicFramePr>
          <p:cNvPr id="7" name="Tablo 6">
            <a:extLst>
              <a:ext uri="{FF2B5EF4-FFF2-40B4-BE49-F238E27FC236}">
                <a16:creationId xmlns:a16="http://schemas.microsoft.com/office/drawing/2014/main" id="{0BB96F3C-DC79-4A2B-AB8E-485567966AF2}"/>
              </a:ext>
            </a:extLst>
          </p:cNvPr>
          <p:cNvGraphicFramePr>
            <a:graphicFrameLocks noGrp="1"/>
          </p:cNvGraphicFramePr>
          <p:nvPr>
            <p:extLst>
              <p:ext uri="{D42A27DB-BD31-4B8C-83A1-F6EECF244321}">
                <p14:modId xmlns:p14="http://schemas.microsoft.com/office/powerpoint/2010/main" val="514704883"/>
              </p:ext>
            </p:extLst>
          </p:nvPr>
        </p:nvGraphicFramePr>
        <p:xfrm>
          <a:off x="2437687" y="1822325"/>
          <a:ext cx="6773335" cy="296672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4005529853"/>
                    </a:ext>
                  </a:extLst>
                </a:gridCol>
                <a:gridCol w="1354667">
                  <a:extLst>
                    <a:ext uri="{9D8B030D-6E8A-4147-A177-3AD203B41FA5}">
                      <a16:colId xmlns:a16="http://schemas.microsoft.com/office/drawing/2014/main" val="3750321395"/>
                    </a:ext>
                  </a:extLst>
                </a:gridCol>
                <a:gridCol w="1354667">
                  <a:extLst>
                    <a:ext uri="{9D8B030D-6E8A-4147-A177-3AD203B41FA5}">
                      <a16:colId xmlns:a16="http://schemas.microsoft.com/office/drawing/2014/main" val="1725272961"/>
                    </a:ext>
                  </a:extLst>
                </a:gridCol>
                <a:gridCol w="1354667">
                  <a:extLst>
                    <a:ext uri="{9D8B030D-6E8A-4147-A177-3AD203B41FA5}">
                      <a16:colId xmlns:a16="http://schemas.microsoft.com/office/drawing/2014/main" val="1579476008"/>
                    </a:ext>
                  </a:extLst>
                </a:gridCol>
                <a:gridCol w="1354667">
                  <a:extLst>
                    <a:ext uri="{9D8B030D-6E8A-4147-A177-3AD203B41FA5}">
                      <a16:colId xmlns:a16="http://schemas.microsoft.com/office/drawing/2014/main" val="3288011700"/>
                    </a:ext>
                  </a:extLst>
                </a:gridCol>
              </a:tblGrid>
              <a:tr h="370840">
                <a:tc gridSpan="2">
                  <a:txBody>
                    <a:bodyPr/>
                    <a:lstStyle/>
                    <a:p>
                      <a:pPr algn="ctr"/>
                      <a:r>
                        <a:rPr lang="tr-TR" dirty="0"/>
                        <a:t>En Büyük Tane Çapı </a:t>
                      </a:r>
                    </a:p>
                  </a:txBody>
                  <a:tcPr anchor="ctr"/>
                </a:tc>
                <a:tc hMerge="1">
                  <a:txBody>
                    <a:bodyPr/>
                    <a:lstStyle/>
                    <a:p>
                      <a:endParaRPr lang="tr-TR" dirty="0"/>
                    </a:p>
                  </a:txBody>
                  <a:tcPr/>
                </a:tc>
                <a:tc rowSpan="2">
                  <a:txBody>
                    <a:bodyPr/>
                    <a:lstStyle/>
                    <a:p>
                      <a:pPr algn="ctr"/>
                      <a:r>
                        <a:rPr lang="tr-TR" dirty="0"/>
                        <a:t>AASHTO</a:t>
                      </a:r>
                    </a:p>
                  </a:txBody>
                  <a:tcPr anchor="ctr"/>
                </a:tc>
                <a:tc rowSpan="2">
                  <a:txBody>
                    <a:bodyPr/>
                    <a:lstStyle/>
                    <a:p>
                      <a:pPr algn="ctr"/>
                      <a:r>
                        <a:rPr lang="tr-TR" dirty="0"/>
                        <a:t>BS 1377</a:t>
                      </a:r>
                    </a:p>
                  </a:txBody>
                  <a:tcPr anchor="ctr"/>
                </a:tc>
                <a:tc rowSpan="2">
                  <a:txBody>
                    <a:bodyPr/>
                    <a:lstStyle/>
                    <a:p>
                      <a:pPr algn="ctr"/>
                      <a:r>
                        <a:rPr lang="tr-TR" dirty="0"/>
                        <a:t>TS 1900</a:t>
                      </a:r>
                    </a:p>
                  </a:txBody>
                  <a:tcPr anchor="ctr"/>
                </a:tc>
                <a:extLst>
                  <a:ext uri="{0D108BD9-81ED-4DB2-BD59-A6C34878D82A}">
                    <a16:rowId xmlns:a16="http://schemas.microsoft.com/office/drawing/2014/main" val="3775741726"/>
                  </a:ext>
                </a:extLst>
              </a:tr>
              <a:tr h="370840">
                <a:tc>
                  <a:txBody>
                    <a:bodyPr/>
                    <a:lstStyle/>
                    <a:p>
                      <a:pPr algn="ctr"/>
                      <a:r>
                        <a:rPr lang="tr-TR" dirty="0"/>
                        <a:t>İnç</a:t>
                      </a:r>
                    </a:p>
                  </a:txBody>
                  <a:tcPr anchor="ctr"/>
                </a:tc>
                <a:tc>
                  <a:txBody>
                    <a:bodyPr/>
                    <a:lstStyle/>
                    <a:p>
                      <a:pPr algn="ctr"/>
                      <a:r>
                        <a:rPr lang="tr-TR" dirty="0"/>
                        <a:t>Mm</a:t>
                      </a:r>
                    </a:p>
                  </a:txBody>
                  <a:tcPr anchor="ctr"/>
                </a:tc>
                <a:tc vMerge="1">
                  <a:txBody>
                    <a:bodyPr/>
                    <a:lstStyle/>
                    <a:p>
                      <a:endParaRPr lang="tr-TR" dirty="0"/>
                    </a:p>
                  </a:txBody>
                  <a:tcPr/>
                </a:tc>
                <a:tc vMerge="1">
                  <a:txBody>
                    <a:bodyPr/>
                    <a:lstStyle/>
                    <a:p>
                      <a:endParaRPr lang="tr-TR" dirty="0"/>
                    </a:p>
                  </a:txBody>
                  <a:tcPr/>
                </a:tc>
                <a:tc vMerge="1">
                  <a:txBody>
                    <a:bodyPr/>
                    <a:lstStyle/>
                    <a:p>
                      <a:endParaRPr lang="tr-TR" dirty="0"/>
                    </a:p>
                  </a:txBody>
                  <a:tcPr/>
                </a:tc>
                <a:extLst>
                  <a:ext uri="{0D108BD9-81ED-4DB2-BD59-A6C34878D82A}">
                    <a16:rowId xmlns:a16="http://schemas.microsoft.com/office/drawing/2014/main" val="1618428998"/>
                  </a:ext>
                </a:extLst>
              </a:tr>
              <a:tr h="370840">
                <a:tc>
                  <a:txBody>
                    <a:bodyPr/>
                    <a:lstStyle/>
                    <a:p>
                      <a:pPr algn="ctr"/>
                      <a:r>
                        <a:rPr lang="tr-TR" dirty="0"/>
                        <a:t>2</a:t>
                      </a:r>
                    </a:p>
                  </a:txBody>
                  <a:tcPr anchor="ctr"/>
                </a:tc>
                <a:tc>
                  <a:txBody>
                    <a:bodyPr/>
                    <a:lstStyle/>
                    <a:p>
                      <a:pPr algn="ctr"/>
                      <a:r>
                        <a:rPr lang="tr-TR" dirty="0"/>
                        <a:t>50.00</a:t>
                      </a:r>
                    </a:p>
                  </a:txBody>
                  <a:tcPr anchor="ctr"/>
                </a:tc>
                <a:tc>
                  <a:txBody>
                    <a:bodyPr/>
                    <a:lstStyle/>
                    <a:p>
                      <a:pPr algn="ctr"/>
                      <a:r>
                        <a:rPr lang="tr-TR" dirty="0"/>
                        <a:t>20</a:t>
                      </a:r>
                    </a:p>
                  </a:txBody>
                  <a:tcPr anchor="ctr"/>
                </a:tc>
                <a:tc>
                  <a:txBody>
                    <a:bodyPr/>
                    <a:lstStyle/>
                    <a:p>
                      <a:pPr algn="ctr"/>
                      <a:r>
                        <a:rPr lang="tr-TR" dirty="0"/>
                        <a:t>35</a:t>
                      </a:r>
                    </a:p>
                  </a:txBody>
                  <a:tcPr anchor="ctr"/>
                </a:tc>
                <a:tc>
                  <a:txBody>
                    <a:bodyPr/>
                    <a:lstStyle/>
                    <a:p>
                      <a:pPr algn="ctr"/>
                      <a:r>
                        <a:rPr lang="tr-TR" dirty="0"/>
                        <a:t>35</a:t>
                      </a:r>
                    </a:p>
                  </a:txBody>
                  <a:tcPr anchor="ctr"/>
                </a:tc>
                <a:extLst>
                  <a:ext uri="{0D108BD9-81ED-4DB2-BD59-A6C34878D82A}">
                    <a16:rowId xmlns:a16="http://schemas.microsoft.com/office/drawing/2014/main" val="1676092121"/>
                  </a:ext>
                </a:extLst>
              </a:tr>
              <a:tr h="370840">
                <a:tc>
                  <a:txBody>
                    <a:bodyPr/>
                    <a:lstStyle/>
                    <a:p>
                      <a:pPr algn="ctr"/>
                      <a:r>
                        <a:rPr lang="tr-TR" dirty="0"/>
                        <a:t>1</a:t>
                      </a:r>
                    </a:p>
                  </a:txBody>
                  <a:tcPr anchor="ctr"/>
                </a:tc>
                <a:tc>
                  <a:txBody>
                    <a:bodyPr/>
                    <a:lstStyle/>
                    <a:p>
                      <a:pPr algn="ctr"/>
                      <a:r>
                        <a:rPr lang="tr-TR" dirty="0"/>
                        <a:t>25.00</a:t>
                      </a:r>
                    </a:p>
                  </a:txBody>
                  <a:tcPr anchor="ctr"/>
                </a:tc>
                <a:tc>
                  <a:txBody>
                    <a:bodyPr/>
                    <a:lstStyle/>
                    <a:p>
                      <a:pPr algn="ctr"/>
                      <a:r>
                        <a:rPr lang="tr-TR" dirty="0"/>
                        <a:t>10</a:t>
                      </a:r>
                    </a:p>
                  </a:txBody>
                  <a:tcPr anchor="ctr"/>
                </a:tc>
                <a:tc>
                  <a:txBody>
                    <a:bodyPr/>
                    <a:lstStyle/>
                    <a:p>
                      <a:pPr algn="ctr"/>
                      <a:r>
                        <a:rPr lang="tr-TR" dirty="0"/>
                        <a:t>6</a:t>
                      </a:r>
                    </a:p>
                  </a:txBody>
                  <a:tcPr anchor="ctr"/>
                </a:tc>
                <a:tc>
                  <a:txBody>
                    <a:bodyPr/>
                    <a:lstStyle/>
                    <a:p>
                      <a:pPr algn="ctr"/>
                      <a:r>
                        <a:rPr lang="tr-TR" dirty="0"/>
                        <a:t>-</a:t>
                      </a:r>
                    </a:p>
                  </a:txBody>
                  <a:tcPr anchor="ctr"/>
                </a:tc>
                <a:extLst>
                  <a:ext uri="{0D108BD9-81ED-4DB2-BD59-A6C34878D82A}">
                    <a16:rowId xmlns:a16="http://schemas.microsoft.com/office/drawing/2014/main" val="4262327129"/>
                  </a:ext>
                </a:extLst>
              </a:tr>
              <a:tr h="370840">
                <a:tc>
                  <a:txBody>
                    <a:bodyPr/>
                    <a:lstStyle/>
                    <a:p>
                      <a:pPr algn="ctr"/>
                      <a:r>
                        <a:rPr lang="tr-TR" dirty="0"/>
                        <a:t>¾</a:t>
                      </a:r>
                    </a:p>
                  </a:txBody>
                  <a:tcPr anchor="ctr"/>
                </a:tc>
                <a:tc>
                  <a:txBody>
                    <a:bodyPr/>
                    <a:lstStyle/>
                    <a:p>
                      <a:pPr algn="ctr"/>
                      <a:r>
                        <a:rPr lang="tr-TR" dirty="0"/>
                        <a:t>19.00</a:t>
                      </a:r>
                    </a:p>
                  </a:txBody>
                  <a:tcPr anchor="ctr"/>
                </a:tc>
                <a:tc>
                  <a:txBody>
                    <a:bodyPr/>
                    <a:lstStyle/>
                    <a:p>
                      <a:pPr algn="ctr"/>
                      <a:r>
                        <a:rPr lang="tr-TR" dirty="0"/>
                        <a:t>5</a:t>
                      </a:r>
                    </a:p>
                  </a:txBody>
                  <a:tcPr anchor="ctr"/>
                </a:tc>
                <a:tc>
                  <a:txBody>
                    <a:bodyPr/>
                    <a:lstStyle/>
                    <a:p>
                      <a:pPr algn="ctr"/>
                      <a:r>
                        <a:rPr lang="tr-TR" dirty="0"/>
                        <a:t>2</a:t>
                      </a:r>
                    </a:p>
                  </a:txBody>
                  <a:tcPr anchor="ctr"/>
                </a:tc>
                <a:tc>
                  <a:txBody>
                    <a:bodyPr/>
                    <a:lstStyle/>
                    <a:p>
                      <a:pPr algn="ctr"/>
                      <a:r>
                        <a:rPr lang="tr-TR" dirty="0"/>
                        <a:t>2</a:t>
                      </a:r>
                    </a:p>
                  </a:txBody>
                  <a:tcPr anchor="ctr"/>
                </a:tc>
                <a:extLst>
                  <a:ext uri="{0D108BD9-81ED-4DB2-BD59-A6C34878D82A}">
                    <a16:rowId xmlns:a16="http://schemas.microsoft.com/office/drawing/2014/main" val="2416785423"/>
                  </a:ext>
                </a:extLst>
              </a:tr>
              <a:tr h="370840">
                <a:tc>
                  <a:txBody>
                    <a:bodyPr/>
                    <a:lstStyle/>
                    <a:p>
                      <a:pPr algn="ctr"/>
                      <a:r>
                        <a:rPr lang="tr-TR" dirty="0"/>
                        <a:t>3/8</a:t>
                      </a:r>
                    </a:p>
                  </a:txBody>
                  <a:tcPr anchor="ctr"/>
                </a:tc>
                <a:tc>
                  <a:txBody>
                    <a:bodyPr/>
                    <a:lstStyle/>
                    <a:p>
                      <a:pPr algn="ctr"/>
                      <a:r>
                        <a:rPr lang="tr-TR" dirty="0"/>
                        <a:t>9.50</a:t>
                      </a:r>
                    </a:p>
                  </a:txBody>
                  <a:tcPr anchor="ctr"/>
                </a:tc>
                <a:tc>
                  <a:txBody>
                    <a:bodyPr/>
                    <a:lstStyle/>
                    <a:p>
                      <a:pPr algn="ctr"/>
                      <a:r>
                        <a:rPr lang="tr-TR" dirty="0"/>
                        <a:t>1</a:t>
                      </a:r>
                    </a:p>
                  </a:txBody>
                  <a:tcPr anchor="ctr"/>
                </a:tc>
                <a:tc>
                  <a:txBody>
                    <a:bodyPr/>
                    <a:lstStyle/>
                    <a:p>
                      <a:pPr algn="ctr"/>
                      <a:r>
                        <a:rPr lang="tr-TR" dirty="0"/>
                        <a:t>0.5</a:t>
                      </a:r>
                    </a:p>
                  </a:txBody>
                  <a:tcPr anchor="ctr"/>
                </a:tc>
                <a:tc>
                  <a:txBody>
                    <a:bodyPr/>
                    <a:lstStyle/>
                    <a:p>
                      <a:pPr algn="ctr"/>
                      <a:r>
                        <a:rPr lang="tr-TR" dirty="0"/>
                        <a:t>0.5</a:t>
                      </a:r>
                    </a:p>
                  </a:txBody>
                  <a:tcPr anchor="ctr"/>
                </a:tc>
                <a:extLst>
                  <a:ext uri="{0D108BD9-81ED-4DB2-BD59-A6C34878D82A}">
                    <a16:rowId xmlns:a16="http://schemas.microsoft.com/office/drawing/2014/main" val="878012807"/>
                  </a:ext>
                </a:extLst>
              </a:tr>
              <a:tr h="370840">
                <a:tc>
                  <a:txBody>
                    <a:bodyPr/>
                    <a:lstStyle/>
                    <a:p>
                      <a:pPr algn="ctr"/>
                      <a:r>
                        <a:rPr lang="tr-TR" dirty="0"/>
                        <a:t>No:4</a:t>
                      </a:r>
                    </a:p>
                  </a:txBody>
                  <a:tcPr anchor="ctr"/>
                </a:tc>
                <a:tc>
                  <a:txBody>
                    <a:bodyPr/>
                    <a:lstStyle/>
                    <a:p>
                      <a:pPr algn="ctr"/>
                      <a:r>
                        <a:rPr lang="tr-TR" dirty="0"/>
                        <a:t>4.75</a:t>
                      </a:r>
                    </a:p>
                  </a:txBody>
                  <a:tcPr anchor="ctr"/>
                </a:tc>
                <a:tc>
                  <a:txBody>
                    <a:bodyPr/>
                    <a:lstStyle/>
                    <a:p>
                      <a:pPr algn="ctr"/>
                      <a:r>
                        <a:rPr lang="tr-TR" dirty="0"/>
                        <a:t>0.5</a:t>
                      </a:r>
                    </a:p>
                  </a:txBody>
                  <a:tcPr anchor="ctr"/>
                </a:tc>
                <a:tc>
                  <a:txBody>
                    <a:bodyPr/>
                    <a:lstStyle/>
                    <a:p>
                      <a:pPr algn="ctr"/>
                      <a:r>
                        <a:rPr lang="tr-TR" dirty="0"/>
                        <a:t>0.2</a:t>
                      </a:r>
                    </a:p>
                  </a:txBody>
                  <a:tcPr anchor="ctr"/>
                </a:tc>
                <a:tc>
                  <a:txBody>
                    <a:bodyPr/>
                    <a:lstStyle/>
                    <a:p>
                      <a:pPr algn="ctr"/>
                      <a:r>
                        <a:rPr lang="tr-TR" dirty="0"/>
                        <a:t>0.2</a:t>
                      </a:r>
                    </a:p>
                  </a:txBody>
                  <a:tcPr anchor="ctr"/>
                </a:tc>
                <a:extLst>
                  <a:ext uri="{0D108BD9-81ED-4DB2-BD59-A6C34878D82A}">
                    <a16:rowId xmlns:a16="http://schemas.microsoft.com/office/drawing/2014/main" val="3654050785"/>
                  </a:ext>
                </a:extLst>
              </a:tr>
              <a:tr h="370840">
                <a:tc>
                  <a:txBody>
                    <a:bodyPr/>
                    <a:lstStyle/>
                    <a:p>
                      <a:pPr algn="ctr"/>
                      <a:r>
                        <a:rPr lang="tr-TR" dirty="0"/>
                        <a:t>No:10</a:t>
                      </a:r>
                    </a:p>
                  </a:txBody>
                  <a:tcPr anchor="ctr"/>
                </a:tc>
                <a:tc>
                  <a:txBody>
                    <a:bodyPr/>
                    <a:lstStyle/>
                    <a:p>
                      <a:pPr algn="ctr"/>
                      <a:r>
                        <a:rPr lang="tr-TR" dirty="0"/>
                        <a:t>2.00</a:t>
                      </a:r>
                    </a:p>
                  </a:txBody>
                  <a:tcPr anchor="ctr"/>
                </a:tc>
                <a:tc>
                  <a:txBody>
                    <a:bodyPr/>
                    <a:lstStyle/>
                    <a:p>
                      <a:pPr algn="ctr"/>
                      <a:r>
                        <a:rPr lang="tr-TR" dirty="0"/>
                        <a:t>-</a:t>
                      </a:r>
                    </a:p>
                  </a:txBody>
                  <a:tcPr anchor="ctr"/>
                </a:tc>
                <a:tc>
                  <a:txBody>
                    <a:bodyPr/>
                    <a:lstStyle/>
                    <a:p>
                      <a:pPr algn="ctr"/>
                      <a:r>
                        <a:rPr lang="tr-TR" dirty="0"/>
                        <a:t>0.1</a:t>
                      </a:r>
                    </a:p>
                  </a:txBody>
                  <a:tcPr anchor="ctr"/>
                </a:tc>
                <a:tc>
                  <a:txBody>
                    <a:bodyPr/>
                    <a:lstStyle/>
                    <a:p>
                      <a:pPr algn="ctr"/>
                      <a:r>
                        <a:rPr lang="tr-TR" dirty="0"/>
                        <a:t>0.1</a:t>
                      </a:r>
                    </a:p>
                  </a:txBody>
                  <a:tcPr anchor="ctr"/>
                </a:tc>
                <a:extLst>
                  <a:ext uri="{0D108BD9-81ED-4DB2-BD59-A6C34878D82A}">
                    <a16:rowId xmlns:a16="http://schemas.microsoft.com/office/drawing/2014/main" val="7704613"/>
                  </a:ext>
                </a:extLst>
              </a:tr>
            </a:tbl>
          </a:graphicData>
        </a:graphic>
      </p:graphicFrame>
    </p:spTree>
    <p:extLst>
      <p:ext uri="{BB962C8B-B14F-4D97-AF65-F5344CB8AC3E}">
        <p14:creationId xmlns:p14="http://schemas.microsoft.com/office/powerpoint/2010/main" val="2344589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algn="ctr"/>
            <a:r>
              <a:rPr lang="tr-TR" sz="4000" b="1" dirty="0">
                <a:ln w="9525">
                  <a:solidFill>
                    <a:schemeClr val="bg1"/>
                  </a:solidFill>
                  <a:prstDash val="solid"/>
                </a:ln>
                <a:effectLst>
                  <a:outerShdw blurRad="12700" dist="38100" dir="2700000" algn="tl" rotWithShape="0">
                    <a:schemeClr val="bg1">
                      <a:lumMod val="50000"/>
                    </a:schemeClr>
                  </a:outerShdw>
                </a:effectLst>
              </a:rPr>
              <a:t>2</a:t>
            </a: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.DENEY</a:t>
            </a:r>
          </a:p>
        </p:txBody>
      </p:sp>
      <p:graphicFrame>
        <p:nvGraphicFramePr>
          <p:cNvPr id="5" name="Tablo 4">
            <a:extLst>
              <a:ext uri="{FF2B5EF4-FFF2-40B4-BE49-F238E27FC236}">
                <a16:creationId xmlns:a16="http://schemas.microsoft.com/office/drawing/2014/main" id="{6CDBEE16-65B1-4C70-8FCE-D784CCCD84CD}"/>
              </a:ext>
            </a:extLst>
          </p:cNvPr>
          <p:cNvGraphicFramePr>
            <a:graphicFrameLocks noGrp="1"/>
          </p:cNvGraphicFramePr>
          <p:nvPr>
            <p:extLst>
              <p:ext uri="{D42A27DB-BD31-4B8C-83A1-F6EECF244321}">
                <p14:modId xmlns:p14="http://schemas.microsoft.com/office/powerpoint/2010/main" val="3681266799"/>
              </p:ext>
            </p:extLst>
          </p:nvPr>
        </p:nvGraphicFramePr>
        <p:xfrm>
          <a:off x="2031999" y="1849270"/>
          <a:ext cx="8128002" cy="2529840"/>
        </p:xfrm>
        <a:graphic>
          <a:graphicData uri="http://schemas.openxmlformats.org/drawingml/2006/table">
            <a:tbl>
              <a:tblPr firstRow="1" bandRow="1">
                <a:tableStyleId>{F5AB1C69-6EDB-4FF4-983F-18BD219EF322}</a:tableStyleId>
              </a:tblPr>
              <a:tblGrid>
                <a:gridCol w="1354667">
                  <a:extLst>
                    <a:ext uri="{9D8B030D-6E8A-4147-A177-3AD203B41FA5}">
                      <a16:colId xmlns:a16="http://schemas.microsoft.com/office/drawing/2014/main" val="1388591966"/>
                    </a:ext>
                  </a:extLst>
                </a:gridCol>
                <a:gridCol w="2709334">
                  <a:extLst>
                    <a:ext uri="{9D8B030D-6E8A-4147-A177-3AD203B41FA5}">
                      <a16:colId xmlns:a16="http://schemas.microsoft.com/office/drawing/2014/main" val="1150560779"/>
                    </a:ext>
                  </a:extLst>
                </a:gridCol>
                <a:gridCol w="1354667">
                  <a:extLst>
                    <a:ext uri="{9D8B030D-6E8A-4147-A177-3AD203B41FA5}">
                      <a16:colId xmlns:a16="http://schemas.microsoft.com/office/drawing/2014/main" val="1657169649"/>
                    </a:ext>
                  </a:extLst>
                </a:gridCol>
                <a:gridCol w="2709334">
                  <a:extLst>
                    <a:ext uri="{9D8B030D-6E8A-4147-A177-3AD203B41FA5}">
                      <a16:colId xmlns:a16="http://schemas.microsoft.com/office/drawing/2014/main" val="653132392"/>
                    </a:ext>
                  </a:extLst>
                </a:gridCol>
              </a:tblGrid>
              <a:tr h="181236">
                <a:tc gridSpan="4">
                  <a:txBody>
                    <a:bodyPr/>
                    <a:lstStyle/>
                    <a:p>
                      <a:pPr algn="ctr"/>
                      <a:r>
                        <a:rPr lang="tr-TR" sz="1400" dirty="0"/>
                        <a:t>ELEK ANALİZİ DENEY FORMU (Sayfa-1)</a:t>
                      </a:r>
                      <a:endParaRPr lang="tr-TR" sz="14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dirty="0"/>
                    </a:p>
                  </a:txBody>
                  <a:tcPr/>
                </a:tc>
                <a:tc hMerge="1">
                  <a:txBody>
                    <a:bodyPr/>
                    <a:lstStyle/>
                    <a:p>
                      <a:endParaRPr lang="tr-TR"/>
                    </a:p>
                  </a:txBody>
                  <a:tcPr/>
                </a:tc>
                <a:extLst>
                  <a:ext uri="{0D108BD9-81ED-4DB2-BD59-A6C34878D82A}">
                    <a16:rowId xmlns:a16="http://schemas.microsoft.com/office/drawing/2014/main" val="806754082"/>
                  </a:ext>
                </a:extLst>
              </a:tr>
              <a:tr h="370840">
                <a:tc>
                  <a:txBody>
                    <a:bodyPr/>
                    <a:lstStyle/>
                    <a:p>
                      <a:r>
                        <a:rPr lang="tr-TR" sz="1400" dirty="0"/>
                        <a:t>Proje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400" dirty="0"/>
                        <a:t>Deneyi Yapan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12551"/>
                  </a:ext>
                </a:extLst>
              </a:tr>
              <a:tr h="370840">
                <a:tc>
                  <a:txBody>
                    <a:bodyPr/>
                    <a:lstStyle/>
                    <a:p>
                      <a:r>
                        <a:rPr lang="tr-TR" sz="1400" dirty="0"/>
                        <a:t>Bölge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400" dirty="0"/>
                        <a:t>Tarih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2903643"/>
                  </a:ext>
                </a:extLst>
              </a:tr>
              <a:tr h="370840">
                <a:tc>
                  <a:txBody>
                    <a:bodyPr/>
                    <a:lstStyle/>
                    <a:p>
                      <a:r>
                        <a:rPr lang="tr-TR" sz="1400" dirty="0"/>
                        <a:t>Sondaj 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400" dirty="0"/>
                        <a:t>Örnek Tanımı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3343184"/>
                  </a:ext>
                </a:extLst>
              </a:tr>
              <a:tr h="370840">
                <a:tc>
                  <a:txBody>
                    <a:bodyPr/>
                    <a:lstStyle/>
                    <a:p>
                      <a:r>
                        <a:rPr lang="tr-TR" sz="1400" dirty="0"/>
                        <a:t>Örnek 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011742"/>
                  </a:ext>
                </a:extLst>
              </a:tr>
              <a:tr h="370840">
                <a:tc>
                  <a:txBody>
                    <a:bodyPr/>
                    <a:lstStyle/>
                    <a:p>
                      <a:r>
                        <a:rPr lang="tr-TR" sz="1400" dirty="0"/>
                        <a:t>Derinlik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6236215"/>
                  </a:ext>
                </a:extLst>
              </a:tr>
              <a:tr h="370840">
                <a:tc gridSpan="2">
                  <a:txBody>
                    <a:bodyPr/>
                    <a:lstStyle/>
                    <a:p>
                      <a:r>
                        <a:rPr lang="tr-TR" sz="1400" dirty="0"/>
                        <a:t>Deneyde Kullanılan Toplam Kuru Örnek Ağırlığı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lnL w="12700" cap="flat" cmpd="sng" algn="ctr">
                      <a:solidFill>
                        <a:schemeClr val="tx1"/>
                      </a:solidFill>
                      <a:prstDash val="solid"/>
                      <a:round/>
                      <a:headEnd type="none" w="med" len="med"/>
                      <a:tailEnd type="none" w="med" len="med"/>
                    </a:lnL>
                  </a:tcPr>
                </a:tc>
                <a:tc gridSpan="2">
                  <a:txBody>
                    <a:bodyPr/>
                    <a:lstStyle/>
                    <a:p>
                      <a:pPr algn="ctr"/>
                      <a:r>
                        <a:rPr lang="tr-TR" sz="1400" dirty="0">
                          <a:solidFill>
                            <a:srgbClr val="FF0000"/>
                          </a:solidFill>
                        </a:rPr>
                        <a:t>150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tr-TR" sz="1400" dirty="0"/>
                    </a:p>
                  </a:txBody>
                  <a:tcPr/>
                </a:tc>
                <a:extLst>
                  <a:ext uri="{0D108BD9-81ED-4DB2-BD59-A6C34878D82A}">
                    <a16:rowId xmlns:a16="http://schemas.microsoft.com/office/drawing/2014/main" val="921183425"/>
                  </a:ext>
                </a:extLst>
              </a:tr>
            </a:tbl>
          </a:graphicData>
        </a:graphic>
      </p:graphicFrame>
    </p:spTree>
    <p:extLst>
      <p:ext uri="{BB962C8B-B14F-4D97-AF65-F5344CB8AC3E}">
        <p14:creationId xmlns:p14="http://schemas.microsoft.com/office/powerpoint/2010/main" val="1189901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algn="ctr"/>
            <a:r>
              <a:rPr lang="tr-TR" sz="4000" b="1" dirty="0">
                <a:ln w="9525">
                  <a:solidFill>
                    <a:schemeClr val="bg1"/>
                  </a:solidFill>
                  <a:prstDash val="solid"/>
                </a:ln>
                <a:effectLst>
                  <a:outerShdw blurRad="12700" dist="38100" dir="2700000" algn="tl" rotWithShape="0">
                    <a:schemeClr val="bg1">
                      <a:lumMod val="50000"/>
                    </a:schemeClr>
                  </a:outerShdw>
                </a:effectLst>
              </a:rPr>
              <a:t>2</a:t>
            </a: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.DENEY</a:t>
            </a:r>
          </a:p>
        </p:txBody>
      </p:sp>
      <p:graphicFrame>
        <p:nvGraphicFramePr>
          <p:cNvPr id="5" name="Tablo 4">
            <a:extLst>
              <a:ext uri="{FF2B5EF4-FFF2-40B4-BE49-F238E27FC236}">
                <a16:creationId xmlns:a16="http://schemas.microsoft.com/office/drawing/2014/main" id="{6CDBEE16-65B1-4C70-8FCE-D784CCCD84CD}"/>
              </a:ext>
            </a:extLst>
          </p:cNvPr>
          <p:cNvGraphicFramePr>
            <a:graphicFrameLocks noGrp="1"/>
          </p:cNvGraphicFramePr>
          <p:nvPr>
            <p:extLst>
              <p:ext uri="{D42A27DB-BD31-4B8C-83A1-F6EECF244321}">
                <p14:modId xmlns:p14="http://schemas.microsoft.com/office/powerpoint/2010/main" val="507052959"/>
              </p:ext>
            </p:extLst>
          </p:nvPr>
        </p:nvGraphicFramePr>
        <p:xfrm>
          <a:off x="2031999" y="96520"/>
          <a:ext cx="8128002" cy="6664960"/>
        </p:xfrm>
        <a:graphic>
          <a:graphicData uri="http://schemas.openxmlformats.org/drawingml/2006/table">
            <a:tbl>
              <a:tblPr firstRow="1" bandRow="1">
                <a:tableStyleId>{F5AB1C69-6EDB-4FF4-983F-18BD219EF322}</a:tableStyleId>
              </a:tblPr>
              <a:tblGrid>
                <a:gridCol w="1988672">
                  <a:extLst>
                    <a:ext uri="{9D8B030D-6E8A-4147-A177-3AD203B41FA5}">
                      <a16:colId xmlns:a16="http://schemas.microsoft.com/office/drawing/2014/main" val="1388591966"/>
                    </a:ext>
                  </a:extLst>
                </a:gridCol>
                <a:gridCol w="2075329">
                  <a:extLst>
                    <a:ext uri="{9D8B030D-6E8A-4147-A177-3AD203B41FA5}">
                      <a16:colId xmlns:a16="http://schemas.microsoft.com/office/drawing/2014/main" val="509192782"/>
                    </a:ext>
                  </a:extLst>
                </a:gridCol>
                <a:gridCol w="1354667">
                  <a:extLst>
                    <a:ext uri="{9D8B030D-6E8A-4147-A177-3AD203B41FA5}">
                      <a16:colId xmlns:a16="http://schemas.microsoft.com/office/drawing/2014/main" val="1657169649"/>
                    </a:ext>
                  </a:extLst>
                </a:gridCol>
                <a:gridCol w="1354667">
                  <a:extLst>
                    <a:ext uri="{9D8B030D-6E8A-4147-A177-3AD203B41FA5}">
                      <a16:colId xmlns:a16="http://schemas.microsoft.com/office/drawing/2014/main" val="653132392"/>
                    </a:ext>
                  </a:extLst>
                </a:gridCol>
                <a:gridCol w="1354667">
                  <a:extLst>
                    <a:ext uri="{9D8B030D-6E8A-4147-A177-3AD203B41FA5}">
                      <a16:colId xmlns:a16="http://schemas.microsoft.com/office/drawing/2014/main" val="949321992"/>
                    </a:ext>
                  </a:extLst>
                </a:gridCol>
              </a:tblGrid>
              <a:tr h="0">
                <a:tc gridSpan="5">
                  <a:txBody>
                    <a:bodyPr/>
                    <a:lstStyle/>
                    <a:p>
                      <a:pPr algn="ctr"/>
                      <a:r>
                        <a:rPr lang="tr-TR" sz="1400" dirty="0"/>
                        <a:t>ELEK ANALİZİ DENEY FORMU (Sayfa-2)</a:t>
                      </a:r>
                      <a:endParaRPr lang="tr-TR" sz="14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a:p>
                  </a:txBody>
                  <a:tcPr/>
                </a:tc>
                <a:tc hMerge="1">
                  <a:txBody>
                    <a:bodyPr/>
                    <a:lstStyle/>
                    <a:p>
                      <a:endParaRPr lang="tr-TR" dirty="0"/>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06754082"/>
                  </a:ext>
                </a:extLst>
              </a:tr>
              <a:tr h="370840">
                <a:tc gridSpan="2">
                  <a:txBody>
                    <a:bodyPr/>
                    <a:lstStyle/>
                    <a:p>
                      <a:r>
                        <a:rPr lang="tr-TR" sz="1400" b="1" dirty="0">
                          <a:solidFill>
                            <a:schemeClr val="tx1"/>
                          </a:solidFill>
                        </a:rPr>
                        <a:t>ELEK BOYUTU (mm)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i="1" dirty="0">
                          <a:solidFill>
                            <a:schemeClr val="tx1"/>
                          </a:solidFill>
                        </a:rPr>
                        <a:t>Elekte Kalan Ağırlık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i="1" dirty="0">
                          <a:solidFill>
                            <a:schemeClr val="tx1"/>
                          </a:solidFill>
                        </a:rPr>
                        <a:t>Toplam geçen Ağırlık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i="1" dirty="0">
                          <a:solidFill>
                            <a:schemeClr val="tx1"/>
                          </a:solidFill>
                        </a:rPr>
                        <a:t>Toplam geçen Yüzdesi (%)x100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1054653"/>
                  </a:ext>
                </a:extLst>
              </a:tr>
              <a:tr h="370840">
                <a:tc>
                  <a:txBody>
                    <a:bodyPr/>
                    <a:lstStyle/>
                    <a:p>
                      <a:pPr algn="ctr"/>
                      <a:r>
                        <a:rPr lang="tr-TR"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50.00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150.0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100.0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7573823"/>
                  </a:ext>
                </a:extLst>
              </a:tr>
              <a:tr h="370840">
                <a:tc>
                  <a:txBody>
                    <a:bodyPr/>
                    <a:lstStyle/>
                    <a:p>
                      <a:pPr algn="ctr"/>
                      <a:r>
                        <a:rPr lang="tr-TR"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25.00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srgbClr val="FF0000"/>
                          </a:solidFill>
                        </a:rPr>
                        <a:t>150.0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tr-TR" sz="1400" b="1" i="0" u="none" strike="noStrike" kern="1200" cap="none" spc="0" normalizeH="0" baseline="0" noProof="0" dirty="0">
                          <a:ln>
                            <a:noFill/>
                          </a:ln>
                          <a:solidFill>
                            <a:srgbClr val="FF0000"/>
                          </a:solidFill>
                          <a:effectLst/>
                          <a:uLnTx/>
                          <a:uFillTx/>
                          <a:latin typeface="Garamond" panose="02020404030301010803"/>
                          <a:ea typeface="+mn-ea"/>
                          <a:cs typeface="+mn-cs"/>
                        </a:rPr>
                        <a:t>100.0</a:t>
                      </a:r>
                      <a:endParaRPr lang="tr-TR" sz="14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6779240"/>
                  </a:ext>
                </a:extLst>
              </a:tr>
              <a:tr h="370840">
                <a:tc>
                  <a:txBody>
                    <a:bodyPr/>
                    <a:lstStyle/>
                    <a:p>
                      <a:pPr algn="ctr"/>
                      <a:r>
                        <a:rPr lang="tr-TR" dirty="0"/>
                        <a:t>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19.00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srgbClr val="FF0000"/>
                          </a:solidFill>
                        </a:rPr>
                        <a:t>150.0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tr-TR" sz="1400" b="1" i="0" u="none" strike="noStrike" kern="1200" cap="none" spc="0" normalizeH="0" baseline="0" noProof="0" dirty="0">
                          <a:ln>
                            <a:noFill/>
                          </a:ln>
                          <a:solidFill>
                            <a:srgbClr val="FF0000"/>
                          </a:solidFill>
                          <a:effectLst/>
                          <a:uLnTx/>
                          <a:uFillTx/>
                          <a:latin typeface="Garamond" panose="02020404030301010803"/>
                          <a:ea typeface="+mn-ea"/>
                          <a:cs typeface="+mn-cs"/>
                        </a:rPr>
                        <a:t>100.0</a:t>
                      </a:r>
                      <a:endParaRPr lang="tr-TR" sz="14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2986422"/>
                  </a:ext>
                </a:extLst>
              </a:tr>
              <a:tr h="370840">
                <a:tc>
                  <a:txBody>
                    <a:bodyPr/>
                    <a:lstStyle/>
                    <a:p>
                      <a:pPr algn="ctr"/>
                      <a:r>
                        <a:rPr lang="tr-TR" dirty="0"/>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9.50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150.0-2</a:t>
                      </a:r>
                    </a:p>
                    <a:p>
                      <a:pPr algn="ctr"/>
                      <a:r>
                        <a:rPr lang="tr-TR" sz="1400" b="1" dirty="0">
                          <a:solidFill>
                            <a:srgbClr val="FF0000"/>
                          </a:solidFill>
                        </a:rPr>
                        <a:t>148.0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148.0/150.0</a:t>
                      </a:r>
                    </a:p>
                    <a:p>
                      <a:pPr algn="ctr"/>
                      <a:r>
                        <a:rPr lang="tr-TR" sz="1400" b="1" dirty="0">
                          <a:solidFill>
                            <a:srgbClr val="FF0000"/>
                          </a:solidFill>
                        </a:rPr>
                        <a:t>98.7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6780531"/>
                  </a:ext>
                </a:extLst>
              </a:tr>
              <a:tr h="363718">
                <a:tc>
                  <a:txBody>
                    <a:bodyPr/>
                    <a:lstStyle/>
                    <a:p>
                      <a:pPr algn="ctr"/>
                      <a:r>
                        <a:rPr lang="tr-TR" dirty="0"/>
                        <a:t>No:4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4.75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148.0-5.3</a:t>
                      </a:r>
                    </a:p>
                    <a:p>
                      <a:pPr algn="ctr"/>
                      <a:r>
                        <a:rPr lang="tr-TR" sz="1400" b="1" dirty="0">
                          <a:solidFill>
                            <a:srgbClr val="FF0000"/>
                          </a:solidFill>
                        </a:rPr>
                        <a:t>142.7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142.7/150.0</a:t>
                      </a:r>
                    </a:p>
                    <a:p>
                      <a:pPr algn="ctr"/>
                      <a:r>
                        <a:rPr lang="tr-TR" sz="1400" b="1" dirty="0">
                          <a:solidFill>
                            <a:srgbClr val="FF0000"/>
                          </a:solidFill>
                        </a:rPr>
                        <a:t>95.13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0923725"/>
                  </a:ext>
                </a:extLst>
              </a:tr>
              <a:tr h="370840">
                <a:tc>
                  <a:txBody>
                    <a:bodyPr/>
                    <a:lstStyle/>
                    <a:p>
                      <a:pPr algn="ctr"/>
                      <a:r>
                        <a:rPr lang="tr-TR" dirty="0"/>
                        <a:t>No:10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12.4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142.7-12.4</a:t>
                      </a:r>
                    </a:p>
                    <a:p>
                      <a:pPr algn="ctr"/>
                      <a:r>
                        <a:rPr lang="tr-TR" sz="1400" b="1" dirty="0">
                          <a:solidFill>
                            <a:srgbClr val="FF0000"/>
                          </a:solidFill>
                        </a:rPr>
                        <a:t>130.3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130.3/150.0</a:t>
                      </a:r>
                    </a:p>
                    <a:p>
                      <a:pPr algn="ctr"/>
                      <a:r>
                        <a:rPr lang="tr-TR" sz="1400" b="1" dirty="0">
                          <a:solidFill>
                            <a:srgbClr val="FF0000"/>
                          </a:solidFill>
                        </a:rPr>
                        <a:t>86.9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5268836"/>
                  </a:ext>
                </a:extLst>
              </a:tr>
              <a:tr h="370840">
                <a:tc>
                  <a:txBody>
                    <a:bodyPr/>
                    <a:lstStyle/>
                    <a:p>
                      <a:pPr algn="ctr"/>
                      <a:r>
                        <a:rPr lang="tr-TR" dirty="0"/>
                        <a:t>No:30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0.60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16.2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130.3-16.2</a:t>
                      </a:r>
                    </a:p>
                    <a:p>
                      <a:pPr algn="ctr"/>
                      <a:r>
                        <a:rPr lang="tr-TR" sz="1400" b="1" dirty="0">
                          <a:solidFill>
                            <a:srgbClr val="FF0000"/>
                          </a:solidFill>
                        </a:rPr>
                        <a:t>114.1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114.1/150.0</a:t>
                      </a:r>
                    </a:p>
                    <a:p>
                      <a:pPr algn="ctr"/>
                      <a:r>
                        <a:rPr lang="tr-TR" sz="1400" b="1" dirty="0">
                          <a:solidFill>
                            <a:srgbClr val="FF0000"/>
                          </a:solidFill>
                        </a:rPr>
                        <a:t>76.1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4028765"/>
                  </a:ext>
                </a:extLst>
              </a:tr>
              <a:tr h="370840">
                <a:tc>
                  <a:txBody>
                    <a:bodyPr/>
                    <a:lstStyle/>
                    <a:p>
                      <a:pPr algn="ctr"/>
                      <a:r>
                        <a:rPr lang="tr-TR" dirty="0"/>
                        <a:t>No:40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0.425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28.4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114.1-28.4</a:t>
                      </a:r>
                    </a:p>
                    <a:p>
                      <a:pPr algn="ctr"/>
                      <a:r>
                        <a:rPr lang="tr-TR" sz="1400" b="1" dirty="0">
                          <a:solidFill>
                            <a:srgbClr val="FF0000"/>
                          </a:solidFill>
                        </a:rPr>
                        <a:t>85.7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85.7/150.0</a:t>
                      </a:r>
                    </a:p>
                    <a:p>
                      <a:pPr algn="ctr"/>
                      <a:r>
                        <a:rPr lang="tr-TR" sz="1400" b="1" dirty="0">
                          <a:solidFill>
                            <a:srgbClr val="FF0000"/>
                          </a:solidFill>
                        </a:rPr>
                        <a:t>57.1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753078"/>
                  </a:ext>
                </a:extLst>
              </a:tr>
              <a:tr h="370840">
                <a:tc>
                  <a:txBody>
                    <a:bodyPr/>
                    <a:lstStyle/>
                    <a:p>
                      <a:pPr algn="ctr"/>
                      <a:r>
                        <a:rPr lang="tr-TR" dirty="0"/>
                        <a:t>No:50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0.300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26.4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85.7-26.4</a:t>
                      </a:r>
                    </a:p>
                    <a:p>
                      <a:pPr algn="ctr"/>
                      <a:r>
                        <a:rPr lang="tr-TR" sz="1400" b="1" dirty="0">
                          <a:solidFill>
                            <a:srgbClr val="FF0000"/>
                          </a:solidFill>
                        </a:rPr>
                        <a:t>59.3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59.3/150.0</a:t>
                      </a:r>
                    </a:p>
                    <a:p>
                      <a:pPr algn="ctr"/>
                      <a:r>
                        <a:rPr lang="tr-TR" sz="1400" b="1" dirty="0">
                          <a:solidFill>
                            <a:srgbClr val="FF0000"/>
                          </a:solidFill>
                        </a:rPr>
                        <a:t>39.5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3761987"/>
                  </a:ext>
                </a:extLst>
              </a:tr>
              <a:tr h="370840">
                <a:tc>
                  <a:txBody>
                    <a:bodyPr/>
                    <a:lstStyle/>
                    <a:p>
                      <a:pPr algn="ctr"/>
                      <a:r>
                        <a:rPr lang="tr-TR" dirty="0"/>
                        <a:t>No:100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0.150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59.3-17.4</a:t>
                      </a:r>
                    </a:p>
                    <a:p>
                      <a:pPr algn="ctr"/>
                      <a:r>
                        <a:rPr lang="tr-TR" sz="1400" b="1" dirty="0">
                          <a:solidFill>
                            <a:srgbClr val="FF0000"/>
                          </a:solidFill>
                        </a:rPr>
                        <a:t>41.6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41.6/150.0</a:t>
                      </a:r>
                    </a:p>
                    <a:p>
                      <a:pPr algn="ctr"/>
                      <a:r>
                        <a:rPr lang="tr-TR" sz="1400" b="1" dirty="0">
                          <a:solidFill>
                            <a:srgbClr val="FF0000"/>
                          </a:solidFill>
                        </a:rPr>
                        <a:t>27.7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3718680"/>
                  </a:ext>
                </a:extLst>
              </a:tr>
              <a:tr h="370840">
                <a:tc>
                  <a:txBody>
                    <a:bodyPr/>
                    <a:lstStyle/>
                    <a:p>
                      <a:pPr algn="ctr"/>
                      <a:r>
                        <a:rPr lang="tr-TR" dirty="0"/>
                        <a:t>No:200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dirty="0"/>
                        <a:t>0.075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16.5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41.6-16.5</a:t>
                      </a:r>
                    </a:p>
                    <a:p>
                      <a:pPr algn="ctr"/>
                      <a:r>
                        <a:rPr lang="tr-TR" sz="1400" b="1" dirty="0">
                          <a:solidFill>
                            <a:srgbClr val="FF0000"/>
                          </a:solidFill>
                        </a:rPr>
                        <a:t>25.1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dirty="0"/>
                        <a:t>25.1/150.0</a:t>
                      </a:r>
                    </a:p>
                    <a:p>
                      <a:pPr algn="ctr"/>
                      <a:r>
                        <a:rPr lang="tr-TR" sz="1400" b="1" dirty="0">
                          <a:solidFill>
                            <a:srgbClr val="FF0000"/>
                          </a:solidFill>
                        </a:rPr>
                        <a:t>16.7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1515011"/>
                  </a:ext>
                </a:extLst>
              </a:tr>
              <a:tr h="370840">
                <a:tc gridSpan="2">
                  <a:txBody>
                    <a:bodyPr/>
                    <a:lstStyle/>
                    <a:p>
                      <a:pPr algn="ctr"/>
                      <a:r>
                        <a:rPr lang="tr-TR" dirty="0"/>
                        <a:t>Elek Altı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tr-T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1" dirty="0">
                          <a:solidFill>
                            <a:srgbClr val="FF0000"/>
                          </a:solidFill>
                        </a:rPr>
                        <a:t>25.4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r-T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2302701"/>
                  </a:ext>
                </a:extLst>
              </a:tr>
            </a:tbl>
          </a:graphicData>
        </a:graphic>
      </p:graphicFrame>
    </p:spTree>
    <p:extLst>
      <p:ext uri="{BB962C8B-B14F-4D97-AF65-F5344CB8AC3E}">
        <p14:creationId xmlns:p14="http://schemas.microsoft.com/office/powerpoint/2010/main" val="3599109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99DA676-493A-45B3-8B4D-A5E055E64D7C}"/>
              </a:ext>
            </a:extLst>
          </p:cNvPr>
          <p:cNvSpPr/>
          <p:nvPr/>
        </p:nvSpPr>
        <p:spPr>
          <a:xfrm>
            <a:off x="528839" y="566671"/>
            <a:ext cx="11013260" cy="56754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a:extLst>
              <a:ext uri="{FF2B5EF4-FFF2-40B4-BE49-F238E27FC236}">
                <a16:creationId xmlns:a16="http://schemas.microsoft.com/office/drawing/2014/main" id="{ACE14342-2EDC-48FE-B0F0-BE313350EA2A}"/>
              </a:ext>
            </a:extLst>
          </p:cNvPr>
          <p:cNvSpPr/>
          <p:nvPr/>
        </p:nvSpPr>
        <p:spPr>
          <a:xfrm>
            <a:off x="-18435" y="-112042"/>
            <a:ext cx="2456122" cy="707886"/>
          </a:xfrm>
          <a:prstGeom prst="rect">
            <a:avLst/>
          </a:prstGeom>
          <a:noFill/>
        </p:spPr>
        <p:txBody>
          <a:bodyPr wrap="none" lIns="91440" tIns="45720" rIns="91440" bIns="45720">
            <a:spAutoFit/>
          </a:bodyPr>
          <a:lstStyle/>
          <a:p>
            <a:pPr algn="ctr"/>
            <a:r>
              <a:rPr lang="tr-TR" sz="4000" b="1" dirty="0">
                <a:ln w="9525">
                  <a:solidFill>
                    <a:schemeClr val="bg1"/>
                  </a:solidFill>
                  <a:prstDash val="solid"/>
                </a:ln>
                <a:effectLst>
                  <a:outerShdw blurRad="12700" dist="38100" dir="2700000" algn="tl" rotWithShape="0">
                    <a:schemeClr val="bg1">
                      <a:lumMod val="50000"/>
                    </a:schemeClr>
                  </a:outerShdw>
                </a:effectLst>
              </a:rPr>
              <a:t>2</a:t>
            </a:r>
            <a:r>
              <a:rPr lang="tr-TR"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.DENEY</a:t>
            </a:r>
          </a:p>
        </p:txBody>
      </p:sp>
      <p:graphicFrame>
        <p:nvGraphicFramePr>
          <p:cNvPr id="6" name="Grafik 5">
            <a:extLst>
              <a:ext uri="{FF2B5EF4-FFF2-40B4-BE49-F238E27FC236}">
                <a16:creationId xmlns:a16="http://schemas.microsoft.com/office/drawing/2014/main" id="{DF885BFC-59C1-4B9D-9BD6-F76B0C35796E}"/>
              </a:ext>
            </a:extLst>
          </p:cNvPr>
          <p:cNvGraphicFramePr>
            <a:graphicFrameLocks/>
          </p:cNvGraphicFramePr>
          <p:nvPr>
            <p:extLst>
              <p:ext uri="{D42A27DB-BD31-4B8C-83A1-F6EECF244321}">
                <p14:modId xmlns:p14="http://schemas.microsoft.com/office/powerpoint/2010/main" val="2458344419"/>
              </p:ext>
            </p:extLst>
          </p:nvPr>
        </p:nvGraphicFramePr>
        <p:xfrm>
          <a:off x="1717498" y="804391"/>
          <a:ext cx="8869941" cy="49033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o 2">
            <a:extLst>
              <a:ext uri="{FF2B5EF4-FFF2-40B4-BE49-F238E27FC236}">
                <a16:creationId xmlns:a16="http://schemas.microsoft.com/office/drawing/2014/main" id="{77971B63-0A14-44D8-B23B-1B8F9ADB0E80}"/>
              </a:ext>
            </a:extLst>
          </p:cNvPr>
          <p:cNvGraphicFramePr>
            <a:graphicFrameLocks noGrp="1"/>
          </p:cNvGraphicFramePr>
          <p:nvPr>
            <p:extLst>
              <p:ext uri="{D42A27DB-BD31-4B8C-83A1-F6EECF244321}">
                <p14:modId xmlns:p14="http://schemas.microsoft.com/office/powerpoint/2010/main" val="677734204"/>
              </p:ext>
            </p:extLst>
          </p:nvPr>
        </p:nvGraphicFramePr>
        <p:xfrm>
          <a:off x="1209625" y="5381023"/>
          <a:ext cx="9034893" cy="889000"/>
        </p:xfrm>
        <a:graphic>
          <a:graphicData uri="http://schemas.openxmlformats.org/drawingml/2006/table">
            <a:tbl>
              <a:tblPr firstRow="1" bandRow="1">
                <a:tableStyleId>{5C22544A-7EE6-4342-B048-85BDC9FD1C3A}</a:tableStyleId>
              </a:tblPr>
              <a:tblGrid>
                <a:gridCol w="1224293">
                  <a:extLst>
                    <a:ext uri="{9D8B030D-6E8A-4147-A177-3AD203B41FA5}">
                      <a16:colId xmlns:a16="http://schemas.microsoft.com/office/drawing/2014/main" val="669246987"/>
                    </a:ext>
                  </a:extLst>
                </a:gridCol>
                <a:gridCol w="1963270">
                  <a:extLst>
                    <a:ext uri="{9D8B030D-6E8A-4147-A177-3AD203B41FA5}">
                      <a16:colId xmlns:a16="http://schemas.microsoft.com/office/drawing/2014/main" val="2643926493"/>
                    </a:ext>
                  </a:extLst>
                </a:gridCol>
                <a:gridCol w="941294">
                  <a:extLst>
                    <a:ext uri="{9D8B030D-6E8A-4147-A177-3AD203B41FA5}">
                      <a16:colId xmlns:a16="http://schemas.microsoft.com/office/drawing/2014/main" val="2043823515"/>
                    </a:ext>
                  </a:extLst>
                </a:gridCol>
                <a:gridCol w="726142">
                  <a:extLst>
                    <a:ext uri="{9D8B030D-6E8A-4147-A177-3AD203B41FA5}">
                      <a16:colId xmlns:a16="http://schemas.microsoft.com/office/drawing/2014/main" val="4274025969"/>
                    </a:ext>
                  </a:extLst>
                </a:gridCol>
                <a:gridCol w="2017058">
                  <a:extLst>
                    <a:ext uri="{9D8B030D-6E8A-4147-A177-3AD203B41FA5}">
                      <a16:colId xmlns:a16="http://schemas.microsoft.com/office/drawing/2014/main" val="1194842096"/>
                    </a:ext>
                  </a:extLst>
                </a:gridCol>
                <a:gridCol w="800100">
                  <a:extLst>
                    <a:ext uri="{9D8B030D-6E8A-4147-A177-3AD203B41FA5}">
                      <a16:colId xmlns:a16="http://schemas.microsoft.com/office/drawing/2014/main" val="2471057136"/>
                    </a:ext>
                  </a:extLst>
                </a:gridCol>
                <a:gridCol w="1362736">
                  <a:extLst>
                    <a:ext uri="{9D8B030D-6E8A-4147-A177-3AD203B41FA5}">
                      <a16:colId xmlns:a16="http://schemas.microsoft.com/office/drawing/2014/main" val="1986817762"/>
                    </a:ext>
                  </a:extLst>
                </a:gridCol>
              </a:tblGrid>
              <a:tr h="370840">
                <a:tc>
                  <a:txBody>
                    <a:bodyPr/>
                    <a:lstStyle/>
                    <a:p>
                      <a:pPr algn="ctr"/>
                      <a:r>
                        <a:rPr lang="tr-TR" dirty="0"/>
                        <a:t>USCS</a:t>
                      </a:r>
                    </a:p>
                  </a:txBody>
                  <a:tcPr anchor="ctr"/>
                </a:tc>
                <a:tc>
                  <a:txBody>
                    <a:bodyPr/>
                    <a:lstStyle/>
                    <a:p>
                      <a:pPr algn="ctr"/>
                      <a:r>
                        <a:rPr lang="tr-TR" sz="1400" dirty="0"/>
                        <a:t>Kil</a:t>
                      </a:r>
                    </a:p>
                  </a:txBody>
                  <a:tcPr anchor="ctr"/>
                </a:tc>
                <a:tc>
                  <a:txBody>
                    <a:bodyPr/>
                    <a:lstStyle/>
                    <a:p>
                      <a:pPr algn="ctr"/>
                      <a:r>
                        <a:rPr lang="tr-TR" sz="1400" dirty="0"/>
                        <a:t>İnce </a:t>
                      </a:r>
                    </a:p>
                    <a:p>
                      <a:pPr algn="ctr"/>
                      <a:r>
                        <a:rPr lang="tr-TR" sz="1400" dirty="0"/>
                        <a:t>Kum</a:t>
                      </a:r>
                    </a:p>
                  </a:txBody>
                  <a:tcPr anchor="ctr"/>
                </a:tc>
                <a:tc>
                  <a:txBody>
                    <a:bodyPr/>
                    <a:lstStyle/>
                    <a:p>
                      <a:pPr algn="ctr"/>
                      <a:r>
                        <a:rPr lang="tr-TR" sz="1400" dirty="0"/>
                        <a:t>Orta Kum</a:t>
                      </a:r>
                    </a:p>
                  </a:txBody>
                  <a:tcPr anchor="ctr"/>
                </a:tc>
                <a:tc>
                  <a:txBody>
                    <a:bodyPr/>
                    <a:lstStyle/>
                    <a:p>
                      <a:pPr algn="ctr"/>
                      <a:r>
                        <a:rPr lang="tr-TR" sz="1400" dirty="0"/>
                        <a:t>İri Kum</a:t>
                      </a:r>
                    </a:p>
                  </a:txBody>
                  <a:tcPr anchor="ctr"/>
                </a:tc>
                <a:tc>
                  <a:txBody>
                    <a:bodyPr/>
                    <a:lstStyle/>
                    <a:p>
                      <a:pPr algn="ctr"/>
                      <a:r>
                        <a:rPr lang="tr-TR" sz="1400" dirty="0"/>
                        <a:t>İnce Çakıl</a:t>
                      </a:r>
                    </a:p>
                  </a:txBody>
                  <a:tcPr anchor="ctr"/>
                </a:tc>
                <a:tc>
                  <a:txBody>
                    <a:bodyPr/>
                    <a:lstStyle/>
                    <a:p>
                      <a:pPr algn="ctr"/>
                      <a:r>
                        <a:rPr lang="tr-TR" sz="1400" dirty="0"/>
                        <a:t>İri </a:t>
                      </a:r>
                    </a:p>
                    <a:p>
                      <a:pPr algn="ctr"/>
                      <a:r>
                        <a:rPr lang="tr-TR" sz="1400" dirty="0"/>
                        <a:t>Çakıl</a:t>
                      </a:r>
                    </a:p>
                  </a:txBody>
                  <a:tcPr anchor="ctr"/>
                </a:tc>
                <a:extLst>
                  <a:ext uri="{0D108BD9-81ED-4DB2-BD59-A6C34878D82A}">
                    <a16:rowId xmlns:a16="http://schemas.microsoft.com/office/drawing/2014/main" val="600784015"/>
                  </a:ext>
                </a:extLst>
              </a:tr>
              <a:tr h="370840">
                <a:tc>
                  <a:txBody>
                    <a:bodyPr/>
                    <a:lstStyle/>
                    <a:p>
                      <a:pPr algn="ctr"/>
                      <a:r>
                        <a:rPr lang="tr-TR" b="1" dirty="0"/>
                        <a:t>(%)</a:t>
                      </a:r>
                    </a:p>
                  </a:txBody>
                  <a:tcPr anchor="ctr"/>
                </a:tc>
                <a:tc>
                  <a:txBody>
                    <a:bodyPr/>
                    <a:lstStyle/>
                    <a:p>
                      <a:pPr algn="ctr"/>
                      <a:r>
                        <a:rPr lang="tr-TR" b="1" dirty="0"/>
                        <a:t>20.0-16.7=3.3</a:t>
                      </a:r>
                    </a:p>
                  </a:txBody>
                  <a:tcPr/>
                </a:tc>
                <a:tc>
                  <a:txBody>
                    <a:bodyPr/>
                    <a:lstStyle/>
                    <a:p>
                      <a:pPr algn="ctr"/>
                      <a:r>
                        <a:rPr lang="tr-TR" dirty="0"/>
                        <a:t>..</a:t>
                      </a:r>
                    </a:p>
                  </a:txBody>
                  <a:tcPr/>
                </a:tc>
                <a:tc>
                  <a:txBody>
                    <a:bodyPr/>
                    <a:lstStyle/>
                    <a:p>
                      <a:pPr algn="ctr"/>
                      <a:r>
                        <a:rPr lang="tr-TR" dirty="0"/>
                        <a:t>..</a:t>
                      </a:r>
                    </a:p>
                  </a:txBody>
                  <a:tcPr/>
                </a:tc>
                <a:tc>
                  <a:txBody>
                    <a:bodyPr/>
                    <a:lstStyle/>
                    <a:p>
                      <a:pPr algn="ctr"/>
                      <a:r>
                        <a:rPr lang="tr-TR" dirty="0"/>
                        <a:t>..</a:t>
                      </a:r>
                    </a:p>
                  </a:txBody>
                  <a:tcPr/>
                </a:tc>
                <a:tc>
                  <a:txBody>
                    <a:bodyPr/>
                    <a:lstStyle/>
                    <a:p>
                      <a:pPr algn="ctr"/>
                      <a:r>
                        <a:rPr lang="tr-TR" dirty="0"/>
                        <a:t>..</a:t>
                      </a:r>
                    </a:p>
                  </a:txBody>
                  <a:tcPr/>
                </a:tc>
                <a:tc>
                  <a:txBody>
                    <a:bodyPr/>
                    <a:lstStyle/>
                    <a:p>
                      <a:pPr algn="ctr"/>
                      <a:r>
                        <a:rPr lang="tr-TR" dirty="0"/>
                        <a:t>..</a:t>
                      </a:r>
                    </a:p>
                  </a:txBody>
                  <a:tcPr/>
                </a:tc>
                <a:extLst>
                  <a:ext uri="{0D108BD9-81ED-4DB2-BD59-A6C34878D82A}">
                    <a16:rowId xmlns:a16="http://schemas.microsoft.com/office/drawing/2014/main" val="3558313850"/>
                  </a:ext>
                </a:extLst>
              </a:tr>
            </a:tbl>
          </a:graphicData>
        </a:graphic>
      </p:graphicFrame>
      <p:cxnSp>
        <p:nvCxnSpPr>
          <p:cNvPr id="12" name="Düz Ok Bağlayıcısı 11">
            <a:extLst>
              <a:ext uri="{FF2B5EF4-FFF2-40B4-BE49-F238E27FC236}">
                <a16:creationId xmlns:a16="http://schemas.microsoft.com/office/drawing/2014/main" id="{0AA53179-7B42-459F-ADEC-BA12F916EDF8}"/>
              </a:ext>
            </a:extLst>
          </p:cNvPr>
          <p:cNvCxnSpPr/>
          <p:nvPr/>
        </p:nvCxnSpPr>
        <p:spPr>
          <a:xfrm>
            <a:off x="4316506" y="4128247"/>
            <a:ext cx="0" cy="7732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Düz Ok Bağlayıcısı 13">
            <a:extLst>
              <a:ext uri="{FF2B5EF4-FFF2-40B4-BE49-F238E27FC236}">
                <a16:creationId xmlns:a16="http://schemas.microsoft.com/office/drawing/2014/main" id="{273683A6-9672-43A8-89DD-2EAEA862BB3A}"/>
              </a:ext>
            </a:extLst>
          </p:cNvPr>
          <p:cNvCxnSpPr/>
          <p:nvPr/>
        </p:nvCxnSpPr>
        <p:spPr>
          <a:xfrm flipH="1">
            <a:off x="2480982" y="4188759"/>
            <a:ext cx="169433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5F57D53F-44F7-4BA7-BE64-F6D76E05AB60}"/>
              </a:ext>
            </a:extLst>
          </p:cNvPr>
          <p:cNvSpPr>
            <a:spLocks noGrp="1"/>
          </p:cNvSpPr>
          <p:nvPr>
            <p:ph type="title"/>
          </p:nvPr>
        </p:nvSpPr>
        <p:spPr>
          <a:xfrm>
            <a:off x="2236696" y="-112042"/>
            <a:ext cx="9601196" cy="707886"/>
          </a:xfrm>
        </p:spPr>
        <p:txBody>
          <a:bodyPr>
            <a:noAutofit/>
          </a:bodyPr>
          <a:lstStyle/>
          <a:p>
            <a:r>
              <a:rPr lang="tr-TR" sz="2800" b="1" dirty="0">
                <a:solidFill>
                  <a:srgbClr val="FF0000"/>
                </a:solidFill>
              </a:rPr>
              <a:t>ELEK ANALİZİ TANE BOYU DAĞILIM GRAFİĞİ	</a:t>
            </a:r>
          </a:p>
        </p:txBody>
      </p:sp>
    </p:spTree>
    <p:extLst>
      <p:ext uri="{BB962C8B-B14F-4D97-AF65-F5344CB8AC3E}">
        <p14:creationId xmlns:p14="http://schemas.microsoft.com/office/powerpoint/2010/main" val="1324271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985C-E6BD-4313-A62A-D235081FD1CE}"/>
              </a:ext>
            </a:extLst>
          </p:cNvPr>
          <p:cNvSpPr>
            <a:spLocks noGrp="1"/>
          </p:cNvSpPr>
          <p:nvPr>
            <p:ph type="ctrTitle"/>
          </p:nvPr>
        </p:nvSpPr>
        <p:spPr>
          <a:xfrm>
            <a:off x="2420471" y="1871131"/>
            <a:ext cx="7449669" cy="1515533"/>
          </a:xfrm>
        </p:spPr>
        <p:txBody>
          <a:bodyPr/>
          <a:lstStyle/>
          <a:p>
            <a:r>
              <a:rPr lang="tr-TR" dirty="0"/>
              <a:t>-3-</a:t>
            </a:r>
            <a:br>
              <a:rPr lang="tr-TR" dirty="0"/>
            </a:br>
            <a:r>
              <a:rPr lang="tr-TR" dirty="0"/>
              <a:t>ÇÖKTÜRME ANALİZİ</a:t>
            </a:r>
          </a:p>
        </p:txBody>
      </p:sp>
      <p:sp>
        <p:nvSpPr>
          <p:cNvPr id="3" name="Subtitle 2">
            <a:extLst>
              <a:ext uri="{FF2B5EF4-FFF2-40B4-BE49-F238E27FC236}">
                <a16:creationId xmlns:a16="http://schemas.microsoft.com/office/drawing/2014/main" id="{492B1924-2349-4AD4-9415-88C004602501}"/>
              </a:ext>
            </a:extLst>
          </p:cNvPr>
          <p:cNvSpPr>
            <a:spLocks noGrp="1"/>
          </p:cNvSpPr>
          <p:nvPr>
            <p:ph type="subTitle" idx="1"/>
          </p:nvPr>
        </p:nvSpPr>
        <p:spPr/>
        <p:txBody>
          <a:bodyPr/>
          <a:lstStyle/>
          <a:p>
            <a:r>
              <a:rPr lang="tr-TR" dirty="0"/>
              <a:t>LABORATUVAR DENEYLERİ</a:t>
            </a:r>
          </a:p>
          <a:p>
            <a:r>
              <a:rPr lang="tr-TR" dirty="0"/>
              <a:t>DOÇ.DR.ANDAÇ AKDEMİR</a:t>
            </a:r>
          </a:p>
        </p:txBody>
      </p:sp>
    </p:spTree>
    <p:extLst>
      <p:ext uri="{BB962C8B-B14F-4D97-AF65-F5344CB8AC3E}">
        <p14:creationId xmlns:p14="http://schemas.microsoft.com/office/powerpoint/2010/main" val="324209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295402" y="645955"/>
            <a:ext cx="9601196" cy="1303867"/>
          </a:xfrm>
        </p:spPr>
        <p:txBody>
          <a:bodyPr>
            <a:noAutofit/>
          </a:bodyPr>
          <a:lstStyle/>
          <a:p>
            <a:r>
              <a:rPr lang="tr-TR" sz="2800" b="1" dirty="0">
                <a:solidFill>
                  <a:srgbClr val="FF0000"/>
                </a:solidFill>
              </a:rPr>
              <a:t>ÇÖKTÜRME ANALİZİ</a:t>
            </a:r>
            <a:br>
              <a:rPr lang="tr-TR" sz="2800" b="1" dirty="0">
                <a:solidFill>
                  <a:srgbClr val="FF0000"/>
                </a:solidFill>
              </a:rPr>
            </a:br>
            <a:r>
              <a:rPr lang="tr-TR" sz="2800" b="1" dirty="0">
                <a:solidFill>
                  <a:srgbClr val="FF0000"/>
                </a:solidFill>
              </a:rPr>
              <a:t>(HİDROMETRE METODU)</a:t>
            </a:r>
            <a:br>
              <a:rPr lang="tr-TR" sz="2800" b="1" dirty="0">
                <a:solidFill>
                  <a:srgbClr val="FF0000"/>
                </a:solidFill>
              </a:rPr>
            </a:br>
            <a:endParaRPr lang="tr-TR" sz="2800" b="1" dirty="0">
              <a:solidFill>
                <a:srgbClr val="FF0000"/>
              </a:solidFill>
            </a:endParaRPr>
          </a:p>
        </p:txBody>
      </p:sp>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1295402" y="1688849"/>
            <a:ext cx="9601196" cy="4234579"/>
          </a:xfrm>
        </p:spPr>
        <p:txBody>
          <a:bodyPr>
            <a:normAutofit fontScale="85000" lnSpcReduction="20000"/>
          </a:bodyPr>
          <a:lstStyle/>
          <a:p>
            <a:r>
              <a:rPr lang="tr-TR" dirty="0"/>
              <a:t>0,075 mm den daha küçük boyutlu zeminlerin tane boyutlarının belirlenmesi için kullanılır.</a:t>
            </a:r>
          </a:p>
          <a:p>
            <a:r>
              <a:rPr lang="tr-TR" b="1" dirty="0">
                <a:solidFill>
                  <a:srgbClr val="FF0000"/>
                </a:solidFill>
              </a:rPr>
              <a:t>Araçlar: </a:t>
            </a:r>
            <a:r>
              <a:rPr lang="tr-TR" dirty="0"/>
              <a:t>Mezür, hidrometre</a:t>
            </a:r>
          </a:p>
          <a:p>
            <a:r>
              <a:rPr lang="tr-TR" b="1" dirty="0">
                <a:solidFill>
                  <a:srgbClr val="FF0000"/>
                </a:solidFill>
              </a:rPr>
              <a:t>Deneyin Yapılışı: </a:t>
            </a:r>
            <a:r>
              <a:rPr lang="tr-TR" dirty="0"/>
              <a:t>Elek altında kalan (0,075 mm den küçük) yaklaşık 50-60 g  numune cam bir mezüre konur. Üzerine 125 ml dağıtma çözeltisi NaPO</a:t>
            </a:r>
            <a:r>
              <a:rPr lang="tr-TR" baseline="-25000" dirty="0"/>
              <a:t>3</a:t>
            </a:r>
            <a:r>
              <a:rPr lang="tr-TR" dirty="0"/>
              <a:t> ( 40 g NaPO</a:t>
            </a:r>
            <a:r>
              <a:rPr lang="tr-TR" baseline="-25000" dirty="0"/>
              <a:t>3</a:t>
            </a:r>
            <a:r>
              <a:rPr lang="tr-TR" dirty="0"/>
              <a:t> alınır ve saf su ile 500 ml ye tamamlanır)ilave edilir. Bu işlem topaklaşmış tanelerin ayrışması için yapılır. 16 saat ayrışma için desikatörde bekletilir. Karıştırıcıda belli bir miktar su ilave edilerek homojen olana kadar karıştırılır. Nihayetinde 1000 ml ye tamamlanır ve mezür içine boşaltılır.</a:t>
            </a:r>
          </a:p>
          <a:p>
            <a:r>
              <a:rPr lang="tr-TR" dirty="0"/>
              <a:t>Mezürün ağzı kapatılarak iyice ters düz edilerek 1 dakika karıştırılır.</a:t>
            </a:r>
          </a:p>
          <a:p>
            <a:r>
              <a:rPr lang="tr-TR" dirty="0"/>
              <a:t>Zamana bağlı olarak hidrometre üzerindeki okuma çizgisi okunur. İlk okumaya 1 dakika sonra başlanır. Daha sonra sırasıyla 2, 5, 10, 15, 30, 60, 120, 250, 600 ve 1440 dakikaların sonunda okumalar yapılır. </a:t>
            </a:r>
          </a:p>
          <a:p>
            <a:r>
              <a:rPr lang="tr-TR" dirty="0"/>
              <a:t>5 dakikadaki okumadan sonra hidrometre içinden çıkarılır ve sıcaklık ölçülür. Bu sıcaklık ilk üç okumanın sıcaklığı olarak yazılır. Daha sonraki tüm okumalarda hidrometre çıkarılarak sıcaklık okumaları yapılır. </a:t>
            </a: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4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Garamond" panose="02020404030301010803"/>
              </a:rPr>
              <a:t>3</a:t>
            </a: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.DENEY</a:t>
            </a:r>
          </a:p>
        </p:txBody>
      </p:sp>
    </p:spTree>
    <p:extLst>
      <p:ext uri="{BB962C8B-B14F-4D97-AF65-F5344CB8AC3E}">
        <p14:creationId xmlns:p14="http://schemas.microsoft.com/office/powerpoint/2010/main" val="2572934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544172" y="307227"/>
            <a:ext cx="9601196" cy="288617"/>
          </a:xfrm>
        </p:spPr>
        <p:txBody>
          <a:bodyPr>
            <a:noAutofit/>
          </a:bodyPr>
          <a:lstStyle/>
          <a:p>
            <a:r>
              <a:rPr lang="tr-TR" sz="2800" b="1" dirty="0">
                <a:solidFill>
                  <a:srgbClr val="FF0000"/>
                </a:solidFill>
              </a:rPr>
              <a:t>HİDROMETRE DENEY FÖYÜ</a:t>
            </a:r>
            <a:br>
              <a:rPr lang="tr-TR" sz="2800" b="1" dirty="0">
                <a:solidFill>
                  <a:srgbClr val="FF0000"/>
                </a:solidFill>
              </a:rPr>
            </a:br>
            <a:endParaRPr lang="tr-TR" sz="2800" b="1" dirty="0">
              <a:solidFill>
                <a:srgbClr val="FF0000"/>
              </a:solidFill>
            </a:endParaRPr>
          </a:p>
        </p:txBody>
      </p:sp>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784674" y="595844"/>
            <a:ext cx="10773437" cy="5319034"/>
          </a:xfrm>
        </p:spPr>
        <p:txBody>
          <a:bodyPr>
            <a:normAutofit/>
          </a:bodyPr>
          <a:lstStyle/>
          <a:p>
            <a:r>
              <a:rPr lang="tr-TR" b="1" dirty="0">
                <a:solidFill>
                  <a:srgbClr val="FF0000"/>
                </a:solidFill>
              </a:rPr>
              <a:t>HESAPLAMALAR;</a:t>
            </a:r>
          </a:p>
          <a:p>
            <a:pPr marL="457200" indent="-457200">
              <a:buFont typeface="+mj-lt"/>
              <a:buAutoNum type="arabicPeriod"/>
            </a:pPr>
            <a:r>
              <a:rPr lang="tr-TR" u="sng" dirty="0"/>
              <a:t>Asıl hidrometre okuması; </a:t>
            </a:r>
            <a:r>
              <a:rPr lang="tr-TR" dirty="0"/>
              <a:t>Hidrometre üzerindeki su seviyesinin değeri,</a:t>
            </a:r>
          </a:p>
          <a:p>
            <a:pPr marL="457200" indent="-457200">
              <a:buFont typeface="+mj-lt"/>
              <a:buAutoNum type="arabicPeriod"/>
            </a:pPr>
            <a:r>
              <a:rPr lang="tr-TR" u="sng" dirty="0"/>
              <a:t>Hidrometre okuması</a:t>
            </a:r>
            <a:r>
              <a:rPr lang="tr-TR" dirty="0"/>
              <a:t>(</a:t>
            </a:r>
            <a:r>
              <a:rPr lang="tr-TR" dirty="0" err="1"/>
              <a:t>Menisküs</a:t>
            </a:r>
            <a:r>
              <a:rPr lang="tr-TR" dirty="0"/>
              <a:t> düzeltmesi yapılmış </a:t>
            </a:r>
            <a:r>
              <a:rPr lang="tr-TR" sz="1800" dirty="0"/>
              <a:t>(ASTM 151 H ‘a göre (1) hidrometre okumasına 0,0008 değeri eklenerek menüsküs düzeltmesi yapılır) </a:t>
            </a:r>
          </a:p>
          <a:p>
            <a:pPr marL="457200" indent="-457200">
              <a:buFont typeface="+mj-lt"/>
              <a:buAutoNum type="arabicPeriod"/>
            </a:pPr>
            <a:r>
              <a:rPr lang="tr-TR" u="sng" dirty="0"/>
              <a:t>Gözlemlenen Sıcaklık; </a:t>
            </a:r>
            <a:r>
              <a:rPr lang="tr-TR" dirty="0"/>
              <a:t>Okumalar esnasında okunan sıcaklıklar yazılır.</a:t>
            </a:r>
          </a:p>
          <a:p>
            <a:pPr marL="457200" indent="-457200">
              <a:buFont typeface="+mj-lt"/>
              <a:buAutoNum type="arabicPeriod"/>
            </a:pPr>
            <a:r>
              <a:rPr lang="tr-TR" u="sng" dirty="0"/>
              <a:t>Ayrıştırıcı </a:t>
            </a:r>
            <a:r>
              <a:rPr lang="tr-TR" u="sng" dirty="0" err="1"/>
              <a:t>Madde+Sıcaklık</a:t>
            </a:r>
            <a:r>
              <a:rPr lang="tr-TR" u="sng" dirty="0"/>
              <a:t> Düzeltmesi</a:t>
            </a:r>
            <a:r>
              <a:rPr lang="tr-TR" dirty="0"/>
              <a:t>; Saf suyun farklı sıcaklıklardaki hidrometrede okumaları yapılır. Hidrometre Okuması-Sıcaklık grafiği alınır. Uygun kalibrasyon doğrusunun yatay ekseni kestiği hidrometre okumasından suyun teorik yoğunluğu olan 1 çıkarıldığında sıcaklık düzeltme faktörü bulunur.</a:t>
            </a:r>
          </a:p>
          <a:p>
            <a:pPr marL="457200" indent="-457200">
              <a:buFont typeface="+mj-lt"/>
              <a:buAutoNum type="arabicPeriod"/>
            </a:pPr>
            <a:r>
              <a:rPr lang="tr-TR" u="sng" dirty="0"/>
              <a:t>Düzeltme Uygulanmış Hidrometre Okuması</a:t>
            </a:r>
            <a:r>
              <a:rPr lang="tr-TR" dirty="0"/>
              <a:t>: R=(1)+(2)-(3) </a:t>
            </a:r>
          </a:p>
          <a:p>
            <a:pPr marL="457200" indent="-457200">
              <a:buFont typeface="+mj-lt"/>
              <a:buAutoNum type="arabicPeriod"/>
            </a:pPr>
            <a:r>
              <a:rPr lang="tr-TR" dirty="0"/>
              <a:t>K Katsayısı: ASTM D-422-1998 çizelgesinden sıcaklığa bağlı olarak seçilir.</a:t>
            </a: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3.DENEY</a:t>
            </a:r>
          </a:p>
        </p:txBody>
      </p:sp>
    </p:spTree>
    <p:extLst>
      <p:ext uri="{BB962C8B-B14F-4D97-AF65-F5344CB8AC3E}">
        <p14:creationId xmlns:p14="http://schemas.microsoft.com/office/powerpoint/2010/main" val="970542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192F5-7F3B-4C6D-8AA1-3CB086490F2D}"/>
              </a:ext>
            </a:extLst>
          </p:cNvPr>
          <p:cNvSpPr>
            <a:spLocks noGrp="1"/>
          </p:cNvSpPr>
          <p:nvPr>
            <p:ph type="title"/>
          </p:nvPr>
        </p:nvSpPr>
        <p:spPr/>
        <p:txBody>
          <a:bodyPr/>
          <a:lstStyle/>
          <a:p>
            <a:endParaRPr lang="tr-TR"/>
          </a:p>
        </p:txBody>
      </p:sp>
      <p:sp>
        <p:nvSpPr>
          <p:cNvPr id="3" name="Content Placeholder 2">
            <a:extLst>
              <a:ext uri="{FF2B5EF4-FFF2-40B4-BE49-F238E27FC236}">
                <a16:creationId xmlns:a16="http://schemas.microsoft.com/office/drawing/2014/main" id="{5B77D66E-5BC2-41A1-BD4F-F4FB7DD0A645}"/>
              </a:ext>
            </a:extLst>
          </p:cNvPr>
          <p:cNvSpPr>
            <a:spLocks noGrp="1"/>
          </p:cNvSpPr>
          <p:nvPr>
            <p:ph idx="1"/>
          </p:nvPr>
        </p:nvSpPr>
        <p:spPr/>
        <p:txBody>
          <a:bodyPr/>
          <a:lstStyle/>
          <a:p>
            <a:endParaRPr lang="tr-TR"/>
          </a:p>
        </p:txBody>
      </p:sp>
      <p:pic>
        <p:nvPicPr>
          <p:cNvPr id="5" name="Picture 4">
            <a:extLst>
              <a:ext uri="{FF2B5EF4-FFF2-40B4-BE49-F238E27FC236}">
                <a16:creationId xmlns:a16="http://schemas.microsoft.com/office/drawing/2014/main" id="{075010FA-5C03-4793-9195-148E9944EB4E}"/>
              </a:ext>
            </a:extLst>
          </p:cNvPr>
          <p:cNvPicPr>
            <a:picLocks noChangeAspect="1"/>
          </p:cNvPicPr>
          <p:nvPr/>
        </p:nvPicPr>
        <p:blipFill>
          <a:blip r:embed="rId2"/>
          <a:stretch>
            <a:fillRect/>
          </a:stretch>
        </p:blipFill>
        <p:spPr>
          <a:xfrm>
            <a:off x="4140983" y="217503"/>
            <a:ext cx="3910031" cy="642299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43227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A105D-8B32-40DE-BB4B-82CB6815E7BD}"/>
              </a:ext>
            </a:extLst>
          </p:cNvPr>
          <p:cNvSpPr>
            <a:spLocks noGrp="1"/>
          </p:cNvSpPr>
          <p:nvPr>
            <p:ph type="title"/>
          </p:nvPr>
        </p:nvSpPr>
        <p:spPr/>
        <p:txBody>
          <a:bodyPr/>
          <a:lstStyle/>
          <a:p>
            <a:endParaRPr lang="tr-TR"/>
          </a:p>
        </p:txBody>
      </p:sp>
      <p:sp>
        <p:nvSpPr>
          <p:cNvPr id="3" name="Content Placeholder 2">
            <a:extLst>
              <a:ext uri="{FF2B5EF4-FFF2-40B4-BE49-F238E27FC236}">
                <a16:creationId xmlns:a16="http://schemas.microsoft.com/office/drawing/2014/main" id="{BC820DA6-445B-4444-B53E-B585327DAD31}"/>
              </a:ext>
            </a:extLst>
          </p:cNvPr>
          <p:cNvSpPr>
            <a:spLocks noGrp="1"/>
          </p:cNvSpPr>
          <p:nvPr>
            <p:ph idx="1"/>
          </p:nvPr>
        </p:nvSpPr>
        <p:spPr/>
        <p:txBody>
          <a:bodyPr/>
          <a:lstStyle/>
          <a:p>
            <a:endParaRPr lang="tr-TR"/>
          </a:p>
        </p:txBody>
      </p:sp>
      <p:pic>
        <p:nvPicPr>
          <p:cNvPr id="5" name="Picture 4">
            <a:extLst>
              <a:ext uri="{FF2B5EF4-FFF2-40B4-BE49-F238E27FC236}">
                <a16:creationId xmlns:a16="http://schemas.microsoft.com/office/drawing/2014/main" id="{18E556CA-91BD-43B7-8BA4-49F011A6F442}"/>
              </a:ext>
            </a:extLst>
          </p:cNvPr>
          <p:cNvPicPr>
            <a:picLocks noChangeAspect="1"/>
          </p:cNvPicPr>
          <p:nvPr/>
        </p:nvPicPr>
        <p:blipFill>
          <a:blip r:embed="rId2"/>
          <a:stretch>
            <a:fillRect/>
          </a:stretch>
        </p:blipFill>
        <p:spPr>
          <a:xfrm>
            <a:off x="401964" y="1420428"/>
            <a:ext cx="11388070" cy="37917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3439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544172" y="307227"/>
            <a:ext cx="9601196" cy="288617"/>
          </a:xfrm>
        </p:spPr>
        <p:txBody>
          <a:bodyPr>
            <a:noAutofit/>
          </a:bodyPr>
          <a:lstStyle/>
          <a:p>
            <a:r>
              <a:rPr lang="tr-TR" sz="2800" b="1" dirty="0">
                <a:solidFill>
                  <a:srgbClr val="FF0000"/>
                </a:solidFill>
              </a:rPr>
              <a:t>HİDROMETRE DENEY FÖYÜ</a:t>
            </a:r>
            <a:br>
              <a:rPr lang="tr-TR" sz="2800" b="1" dirty="0">
                <a:solidFill>
                  <a:srgbClr val="FF0000"/>
                </a:solidFill>
              </a:rPr>
            </a:br>
            <a:endParaRPr lang="tr-TR" sz="2800" b="1" dirty="0">
              <a:solidFill>
                <a:srgbClr val="FF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837940" y="1158865"/>
                <a:ext cx="10773437" cy="5319034"/>
              </a:xfrm>
            </p:spPr>
            <p:txBody>
              <a:bodyPr>
                <a:normAutofit/>
              </a:bodyPr>
              <a:lstStyle/>
              <a:p>
                <a:r>
                  <a:rPr lang="tr-TR" b="1" dirty="0">
                    <a:solidFill>
                      <a:srgbClr val="FF0000"/>
                    </a:solidFill>
                  </a:rPr>
                  <a:t>HESAPLAMALAR;</a:t>
                </a:r>
              </a:p>
              <a:p>
                <a:pPr marL="457200" indent="-457200">
                  <a:buFont typeface="+mj-lt"/>
                  <a:buAutoNum type="arabicPeriod" startAt="7"/>
                </a:pPr>
                <a:r>
                  <a:rPr lang="tr-TR" u="sng" dirty="0"/>
                  <a:t>Efektif Derinlik</a:t>
                </a:r>
                <a:r>
                  <a:rPr lang="tr-TR" dirty="0"/>
                  <a:t>: </a:t>
                </a:r>
                <a14:m>
                  <m:oMath xmlns:m="http://schemas.openxmlformats.org/officeDocument/2006/math">
                    <m:r>
                      <a:rPr lang="tr-TR" b="0" i="1" smtClean="0">
                        <a:latin typeface="Cambria Math" panose="02040503050406030204" pitchFamily="18" charset="0"/>
                      </a:rPr>
                      <m:t>𝐿</m:t>
                    </m:r>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𝐿</m:t>
                        </m:r>
                      </m:e>
                      <m:sub>
                        <m:r>
                          <a:rPr lang="tr-TR" b="0" i="1" smtClean="0">
                            <a:latin typeface="Cambria Math" panose="02040503050406030204" pitchFamily="18" charset="0"/>
                          </a:rPr>
                          <m:t>1</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1</m:t>
                        </m:r>
                      </m:num>
                      <m:den>
                        <m:r>
                          <a:rPr lang="tr-TR" b="0" i="1" smtClean="0">
                            <a:latin typeface="Cambria Math" panose="02040503050406030204" pitchFamily="18" charset="0"/>
                          </a:rPr>
                          <m:t>2</m:t>
                        </m:r>
                      </m:den>
                    </m:f>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𝐿</m:t>
                        </m:r>
                      </m:e>
                      <m:sub>
                        <m:r>
                          <a:rPr lang="tr-TR" b="0" i="1" smtClean="0">
                            <a:latin typeface="Cambria Math" panose="02040503050406030204" pitchFamily="18" charset="0"/>
                          </a:rPr>
                          <m:t>2</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panose="02040503050406030204" pitchFamily="18" charset="0"/>
                              </a:rPr>
                              <m:t>𝑉</m:t>
                            </m:r>
                          </m:e>
                          <m:sub>
                            <m:r>
                              <a:rPr lang="tr-TR" b="0" i="1" smtClean="0">
                                <a:latin typeface="Cambria Math" panose="02040503050406030204" pitchFamily="18" charset="0"/>
                              </a:rPr>
                              <m:t>𝐵</m:t>
                            </m:r>
                          </m:sub>
                        </m:sSub>
                      </m:num>
                      <m:den>
                        <m:r>
                          <a:rPr lang="tr-TR" b="0" i="1" smtClean="0">
                            <a:latin typeface="Cambria Math" panose="02040503050406030204" pitchFamily="18" charset="0"/>
                          </a:rPr>
                          <m:t>𝐴</m:t>
                        </m:r>
                      </m:den>
                    </m:f>
                    <m:r>
                      <a:rPr lang="tr-TR" b="0" i="1" smtClean="0">
                        <a:latin typeface="Cambria Math" panose="02040503050406030204" pitchFamily="18" charset="0"/>
                      </a:rPr>
                      <m:t>)</m:t>
                    </m:r>
                  </m:oMath>
                </a14:m>
                <a:endParaRPr lang="tr-TR" dirty="0"/>
              </a:p>
              <a:p>
                <a:pPr marL="457200" indent="-457200">
                  <a:buFont typeface="+mj-lt"/>
                  <a:buAutoNum type="arabicPeriod" startAt="7"/>
                </a:pPr>
                <a:r>
                  <a:rPr lang="tr-TR" u="sng" dirty="0"/>
                  <a:t>Tane Çapı:</a:t>
                </a:r>
                <a:r>
                  <a:rPr lang="tr-TR" dirty="0"/>
                  <a:t> </a:t>
                </a:r>
                <a14:m>
                  <m:oMath xmlns:m="http://schemas.openxmlformats.org/officeDocument/2006/math">
                    <m:r>
                      <a:rPr lang="tr-TR" b="0" i="1" smtClean="0">
                        <a:latin typeface="Cambria Math" panose="02040503050406030204" pitchFamily="18" charset="0"/>
                      </a:rPr>
                      <m:t>𝐷</m:t>
                    </m:r>
                    <m:r>
                      <a:rPr lang="tr-TR" b="0" i="1" smtClean="0">
                        <a:latin typeface="Cambria Math" panose="02040503050406030204" pitchFamily="18" charset="0"/>
                      </a:rPr>
                      <m:t>=</m:t>
                    </m:r>
                    <m:r>
                      <a:rPr lang="tr-TR" b="0" i="1" smtClean="0">
                        <a:latin typeface="Cambria Math" panose="02040503050406030204" pitchFamily="18" charset="0"/>
                      </a:rPr>
                      <m:t>𝐾</m:t>
                    </m:r>
                    <m:r>
                      <a:rPr lang="tr-TR" b="0" i="1" smtClean="0">
                        <a:latin typeface="Cambria Math" panose="02040503050406030204" pitchFamily="18" charset="0"/>
                        <a:ea typeface="Cambria Math" panose="02040503050406030204" pitchFamily="18" charset="0"/>
                      </a:rPr>
                      <m:t>×</m:t>
                    </m:r>
                    <m:rad>
                      <m:radPr>
                        <m:degHide m:val="on"/>
                        <m:ctrlPr>
                          <a:rPr lang="tr-TR" b="0" i="1" smtClean="0">
                            <a:latin typeface="Cambria Math" panose="02040503050406030204" pitchFamily="18" charset="0"/>
                            <a:ea typeface="Cambria Math" panose="02040503050406030204" pitchFamily="18" charset="0"/>
                          </a:rPr>
                        </m:ctrlPr>
                      </m:radPr>
                      <m:deg/>
                      <m:e>
                        <m:f>
                          <m:fPr>
                            <m:ctrlPr>
                              <a:rPr lang="tr-TR" b="0" i="1" smtClean="0">
                                <a:latin typeface="Cambria Math" panose="02040503050406030204" pitchFamily="18" charset="0"/>
                                <a:ea typeface="Cambria Math" panose="02040503050406030204" pitchFamily="18" charset="0"/>
                              </a:rPr>
                            </m:ctrlPr>
                          </m:fPr>
                          <m:num>
                            <m:r>
                              <a:rPr lang="tr-TR" b="0" i="1" smtClean="0">
                                <a:latin typeface="Cambria Math" panose="02040503050406030204" pitchFamily="18" charset="0"/>
                                <a:ea typeface="Cambria Math" panose="02040503050406030204" pitchFamily="18" charset="0"/>
                              </a:rPr>
                              <m:t>𝐿</m:t>
                            </m:r>
                          </m:num>
                          <m:den>
                            <m:r>
                              <a:rPr lang="tr-TR" b="0" i="1" smtClean="0">
                                <a:latin typeface="Cambria Math" panose="02040503050406030204" pitchFamily="18" charset="0"/>
                                <a:ea typeface="Cambria Math" panose="02040503050406030204" pitchFamily="18" charset="0"/>
                              </a:rPr>
                              <m:t>𝑇</m:t>
                            </m:r>
                          </m:den>
                        </m:f>
                      </m:e>
                    </m:rad>
                  </m:oMath>
                </a14:m>
                <a:endParaRPr lang="tr-TR" dirty="0"/>
              </a:p>
              <a:p>
                <a:pPr marL="457200" indent="-457200">
                  <a:buFont typeface="+mj-lt"/>
                  <a:buAutoNum type="arabicPeriod" startAt="7"/>
                </a:pPr>
                <a:r>
                  <a:rPr lang="tr-TR" dirty="0"/>
                  <a:t>Toplam Geçen Yüzdesi: </a:t>
                </a:r>
                <a14:m>
                  <m:oMath xmlns:m="http://schemas.openxmlformats.org/officeDocument/2006/math">
                    <m:r>
                      <a:rPr lang="tr-TR" b="0" i="1" smtClean="0">
                        <a:latin typeface="Cambria Math" panose="02040503050406030204" pitchFamily="18" charset="0"/>
                      </a:rPr>
                      <m:t>𝑃</m:t>
                    </m:r>
                    <m:r>
                      <a:rPr lang="tr-TR" b="0" i="1" smtClean="0">
                        <a:latin typeface="Cambria Math" panose="02040503050406030204" pitchFamily="18" charset="0"/>
                      </a:rPr>
                      <m:t>=</m:t>
                    </m:r>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panose="02040503050406030204" pitchFamily="18" charset="0"/>
                              </a:rPr>
                              <m:t>𝐺</m:t>
                            </m:r>
                          </m:e>
                          <m:sub>
                            <m:r>
                              <a:rPr lang="tr-TR" b="0" i="1" smtClean="0">
                                <a:latin typeface="Cambria Math" panose="02040503050406030204" pitchFamily="18" charset="0"/>
                              </a:rPr>
                              <m:t>𝑠</m:t>
                            </m:r>
                          </m:sub>
                        </m:sSub>
                      </m:num>
                      <m:den>
                        <m:r>
                          <a:rPr lang="tr-TR" b="0" i="1" smtClean="0">
                            <a:latin typeface="Cambria Math" panose="02040503050406030204" pitchFamily="18" charset="0"/>
                          </a:rPr>
                          <m:t>𝑀</m:t>
                        </m:r>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𝐺</m:t>
                            </m:r>
                          </m:e>
                          <m:sub>
                            <m:r>
                              <a:rPr lang="tr-TR" b="0" i="1" smtClean="0">
                                <a:latin typeface="Cambria Math" panose="02040503050406030204" pitchFamily="18" charset="0"/>
                                <a:ea typeface="Cambria Math" panose="02040503050406030204" pitchFamily="18" charset="0"/>
                              </a:rPr>
                              <m:t>𝑆</m:t>
                            </m:r>
                          </m:sub>
                        </m:sSub>
                        <m:r>
                          <a:rPr lang="tr-TR" b="0" i="1" smtClean="0">
                            <a:latin typeface="Cambria Math" panose="02040503050406030204" pitchFamily="18" charset="0"/>
                            <a:ea typeface="Cambria Math" panose="02040503050406030204" pitchFamily="18" charset="0"/>
                          </a:rPr>
                          <m:t>−1)</m:t>
                        </m:r>
                      </m:den>
                    </m:f>
                    <m:r>
                      <a:rPr lang="tr-TR" b="0" i="1" smtClean="0">
                        <a:latin typeface="Cambria Math" panose="02040503050406030204" pitchFamily="18" charset="0"/>
                        <a:ea typeface="Cambria Math" panose="02040503050406030204" pitchFamily="18" charset="0"/>
                      </a:rPr>
                      <m:t>×1000×</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𝑃</m:t>
                        </m:r>
                      </m:e>
                      <m:sub>
                        <m:r>
                          <a:rPr lang="tr-TR" b="0" i="1" smtClean="0">
                            <a:latin typeface="Cambria Math" panose="02040503050406030204" pitchFamily="18" charset="0"/>
                            <a:ea typeface="Cambria Math" panose="02040503050406030204" pitchFamily="18" charset="0"/>
                          </a:rPr>
                          <m:t>200</m:t>
                        </m:r>
                      </m:sub>
                    </m:sSub>
                    <m:r>
                      <a:rPr lang="tr-TR" b="0"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𝑅</m:t>
                    </m:r>
                    <m:r>
                      <a:rPr lang="tr-TR" b="0" i="1" smtClean="0">
                        <a:latin typeface="Cambria Math" panose="02040503050406030204" pitchFamily="18" charset="0"/>
                        <a:ea typeface="Cambria Math" panose="02040503050406030204" pitchFamily="18" charset="0"/>
                      </a:rPr>
                      <m:t>−1)</m:t>
                    </m:r>
                  </m:oMath>
                </a14:m>
                <a:r>
                  <a:rPr lang="tr-TR" dirty="0"/>
                  <a:t> </a:t>
                </a:r>
              </a:p>
              <a:p>
                <a:pPr marL="0" indent="0">
                  <a:buNone/>
                </a:pPr>
                <a:r>
                  <a:rPr lang="tr-TR" dirty="0" err="1"/>
                  <a:t>G</a:t>
                </a:r>
                <a:r>
                  <a:rPr lang="tr-TR" baseline="-25000" dirty="0" err="1"/>
                  <a:t>s</a:t>
                </a:r>
                <a:r>
                  <a:rPr lang="tr-TR" dirty="0"/>
                  <a:t>: Zeminin özgül ağırlığı</a:t>
                </a:r>
              </a:p>
              <a:p>
                <a:pPr marL="0" indent="0">
                  <a:buNone/>
                </a:pPr>
                <a:r>
                  <a:rPr lang="tr-TR" dirty="0"/>
                  <a:t>M: Hidrometre deneyinde kullanılan deney örneğinin kuru ağırlığı</a:t>
                </a:r>
              </a:p>
              <a:p>
                <a:pPr marL="0" indent="0">
                  <a:buNone/>
                </a:pPr>
                <a:r>
                  <a:rPr lang="tr-TR" dirty="0"/>
                  <a:t>R: düzeltme uygulanmış hidrometre okuması</a:t>
                </a:r>
              </a:p>
              <a:p>
                <a:pPr marL="0" indent="0">
                  <a:buNone/>
                </a:pPr>
                <a:r>
                  <a:rPr lang="tr-TR" dirty="0"/>
                  <a:t>P</a:t>
                </a:r>
                <a:r>
                  <a:rPr lang="tr-TR" baseline="-25000" dirty="0"/>
                  <a:t>200</a:t>
                </a:r>
                <a:r>
                  <a:rPr lang="tr-TR" dirty="0"/>
                  <a:t>: No.200 elekten toplam geçen yüzde </a:t>
                </a:r>
              </a:p>
            </p:txBody>
          </p:sp>
        </mc:Choice>
        <mc:Fallback xmlns="">
          <p:sp>
            <p:nvSpPr>
              <p:cNvPr id="3" name="Content Placeholder 2">
                <a:extLst>
                  <a:ext uri="{FF2B5EF4-FFF2-40B4-BE49-F238E27FC236}">
                    <a16:creationId xmlns:a16="http://schemas.microsoft.com/office/drawing/2014/main" id="{8ADA1375-5A6B-4F05-B1E2-4A5C664257F3}"/>
                  </a:ext>
                </a:extLst>
              </p:cNvPr>
              <p:cNvSpPr>
                <a:spLocks noGrp="1" noRot="1" noChangeAspect="1" noMove="1" noResize="1" noEditPoints="1" noAdjustHandles="1" noChangeArrowheads="1" noChangeShapeType="1" noTextEdit="1"/>
              </p:cNvSpPr>
              <p:nvPr>
                <p:ph idx="1"/>
              </p:nvPr>
            </p:nvSpPr>
            <p:spPr>
              <a:xfrm>
                <a:off x="837940" y="1158865"/>
                <a:ext cx="10773437" cy="5319034"/>
              </a:xfrm>
              <a:blipFill>
                <a:blip r:embed="rId2"/>
                <a:stretch>
                  <a:fillRect l="-1018" t="-1833"/>
                </a:stretch>
              </a:blipFill>
            </p:spPr>
            <p:txBody>
              <a:bodyPr/>
              <a:lstStyle/>
              <a:p>
                <a:r>
                  <a:rPr lang="tr-TR">
                    <a:noFill/>
                  </a:rPr>
                  <a:t> </a:t>
                </a:r>
              </a:p>
            </p:txBody>
          </p:sp>
        </mc:Fallback>
      </mc:AlternateContent>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3.DENEY</a:t>
            </a:r>
          </a:p>
        </p:txBody>
      </p:sp>
    </p:spTree>
    <p:extLst>
      <p:ext uri="{BB962C8B-B14F-4D97-AF65-F5344CB8AC3E}">
        <p14:creationId xmlns:p14="http://schemas.microsoft.com/office/powerpoint/2010/main" val="790424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544172" y="307227"/>
            <a:ext cx="9601196" cy="288617"/>
          </a:xfrm>
        </p:spPr>
        <p:txBody>
          <a:bodyPr>
            <a:noAutofit/>
          </a:bodyPr>
          <a:lstStyle/>
          <a:p>
            <a:r>
              <a:rPr lang="tr-TR" sz="2800" b="1" dirty="0">
                <a:solidFill>
                  <a:srgbClr val="FF0000"/>
                </a:solidFill>
              </a:rPr>
              <a:t>HİDROMETRE DENEY FÖYÜ</a:t>
            </a:r>
            <a:br>
              <a:rPr lang="tr-TR" sz="2800" b="1" dirty="0">
                <a:solidFill>
                  <a:srgbClr val="FF0000"/>
                </a:solidFill>
              </a:rPr>
            </a:br>
            <a:endParaRPr lang="tr-TR" sz="2800" b="1" dirty="0">
              <a:solidFill>
                <a:srgbClr val="FF0000"/>
              </a:solidFill>
            </a:endParaRP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3.DENEY</a:t>
            </a:r>
          </a:p>
        </p:txBody>
      </p:sp>
      <p:graphicFrame>
        <p:nvGraphicFramePr>
          <p:cNvPr id="7" name="Tablo 6">
            <a:extLst>
              <a:ext uri="{FF2B5EF4-FFF2-40B4-BE49-F238E27FC236}">
                <a16:creationId xmlns:a16="http://schemas.microsoft.com/office/drawing/2014/main" id="{842037F3-4B04-4863-B5D7-E404565B0921}"/>
              </a:ext>
            </a:extLst>
          </p:cNvPr>
          <p:cNvGraphicFramePr>
            <a:graphicFrameLocks noGrp="1"/>
          </p:cNvGraphicFramePr>
          <p:nvPr>
            <p:extLst>
              <p:ext uri="{D42A27DB-BD31-4B8C-83A1-F6EECF244321}">
                <p14:modId xmlns:p14="http://schemas.microsoft.com/office/powerpoint/2010/main" val="2112410904"/>
              </p:ext>
            </p:extLst>
          </p:nvPr>
        </p:nvGraphicFramePr>
        <p:xfrm>
          <a:off x="1346595" y="754835"/>
          <a:ext cx="9601200" cy="5329442"/>
        </p:xfrm>
        <a:graphic>
          <a:graphicData uri="http://schemas.openxmlformats.org/drawingml/2006/table">
            <a:tbl>
              <a:tblPr firstRow="1" bandRow="1">
                <a:tableStyleId>{5C22544A-7EE6-4342-B048-85BDC9FD1C3A}</a:tableStyleId>
              </a:tblPr>
              <a:tblGrid>
                <a:gridCol w="960120">
                  <a:extLst>
                    <a:ext uri="{9D8B030D-6E8A-4147-A177-3AD203B41FA5}">
                      <a16:colId xmlns:a16="http://schemas.microsoft.com/office/drawing/2014/main" val="2226549106"/>
                    </a:ext>
                  </a:extLst>
                </a:gridCol>
                <a:gridCol w="960120">
                  <a:extLst>
                    <a:ext uri="{9D8B030D-6E8A-4147-A177-3AD203B41FA5}">
                      <a16:colId xmlns:a16="http://schemas.microsoft.com/office/drawing/2014/main" val="1765187000"/>
                    </a:ext>
                  </a:extLst>
                </a:gridCol>
                <a:gridCol w="960120">
                  <a:extLst>
                    <a:ext uri="{9D8B030D-6E8A-4147-A177-3AD203B41FA5}">
                      <a16:colId xmlns:a16="http://schemas.microsoft.com/office/drawing/2014/main" val="178125811"/>
                    </a:ext>
                  </a:extLst>
                </a:gridCol>
                <a:gridCol w="960120">
                  <a:extLst>
                    <a:ext uri="{9D8B030D-6E8A-4147-A177-3AD203B41FA5}">
                      <a16:colId xmlns:a16="http://schemas.microsoft.com/office/drawing/2014/main" val="2071351234"/>
                    </a:ext>
                  </a:extLst>
                </a:gridCol>
                <a:gridCol w="960120">
                  <a:extLst>
                    <a:ext uri="{9D8B030D-6E8A-4147-A177-3AD203B41FA5}">
                      <a16:colId xmlns:a16="http://schemas.microsoft.com/office/drawing/2014/main" val="3567499213"/>
                    </a:ext>
                  </a:extLst>
                </a:gridCol>
                <a:gridCol w="960120">
                  <a:extLst>
                    <a:ext uri="{9D8B030D-6E8A-4147-A177-3AD203B41FA5}">
                      <a16:colId xmlns:a16="http://schemas.microsoft.com/office/drawing/2014/main" val="2078085324"/>
                    </a:ext>
                  </a:extLst>
                </a:gridCol>
                <a:gridCol w="960120">
                  <a:extLst>
                    <a:ext uri="{9D8B030D-6E8A-4147-A177-3AD203B41FA5}">
                      <a16:colId xmlns:a16="http://schemas.microsoft.com/office/drawing/2014/main" val="2541948354"/>
                    </a:ext>
                  </a:extLst>
                </a:gridCol>
                <a:gridCol w="960120">
                  <a:extLst>
                    <a:ext uri="{9D8B030D-6E8A-4147-A177-3AD203B41FA5}">
                      <a16:colId xmlns:a16="http://schemas.microsoft.com/office/drawing/2014/main" val="379764121"/>
                    </a:ext>
                  </a:extLst>
                </a:gridCol>
                <a:gridCol w="960120">
                  <a:extLst>
                    <a:ext uri="{9D8B030D-6E8A-4147-A177-3AD203B41FA5}">
                      <a16:colId xmlns:a16="http://schemas.microsoft.com/office/drawing/2014/main" val="267702139"/>
                    </a:ext>
                  </a:extLst>
                </a:gridCol>
                <a:gridCol w="960120">
                  <a:extLst>
                    <a:ext uri="{9D8B030D-6E8A-4147-A177-3AD203B41FA5}">
                      <a16:colId xmlns:a16="http://schemas.microsoft.com/office/drawing/2014/main" val="4182226133"/>
                    </a:ext>
                  </a:extLst>
                </a:gridCol>
              </a:tblGrid>
              <a:tr h="688210">
                <a:tc>
                  <a:txBody>
                    <a:bodyPr/>
                    <a:lstStyle/>
                    <a:p>
                      <a:pPr algn="ctr"/>
                      <a:r>
                        <a:rPr lang="tr-TR" dirty="0"/>
                        <a:t>Geçen Zaman</a:t>
                      </a:r>
                    </a:p>
                    <a:p>
                      <a:pPr algn="ctr"/>
                      <a:r>
                        <a:rPr lang="tr-TR" dirty="0"/>
                        <a:t>(T)</a:t>
                      </a:r>
                    </a:p>
                  </a:txBody>
                  <a:tcPr anchor="ctr"/>
                </a:tc>
                <a:tc>
                  <a:txBody>
                    <a:bodyPr/>
                    <a:lstStyle/>
                    <a:p>
                      <a:pPr algn="ctr"/>
                      <a:r>
                        <a:rPr lang="tr-TR" dirty="0"/>
                        <a:t>(1)</a:t>
                      </a:r>
                    </a:p>
                  </a:txBody>
                  <a:tcPr anchor="ctr"/>
                </a:tc>
                <a:tc>
                  <a:txBody>
                    <a:bodyPr/>
                    <a:lstStyle/>
                    <a:p>
                      <a:pPr algn="ctr"/>
                      <a:r>
                        <a:rPr lang="tr-TR" dirty="0"/>
                        <a:t>(2)</a:t>
                      </a:r>
                    </a:p>
                  </a:txBody>
                  <a:tcPr anchor="ctr"/>
                </a:tc>
                <a:tc>
                  <a:txBody>
                    <a:bodyPr/>
                    <a:lstStyle/>
                    <a:p>
                      <a:pPr algn="ctr"/>
                      <a:r>
                        <a:rPr lang="tr-TR" dirty="0"/>
                        <a:t>(3)</a:t>
                      </a:r>
                    </a:p>
                  </a:txBody>
                  <a:tcPr anchor="ctr"/>
                </a:tc>
                <a:tc>
                  <a:txBody>
                    <a:bodyPr/>
                    <a:lstStyle/>
                    <a:p>
                      <a:pPr algn="ctr"/>
                      <a:r>
                        <a:rPr lang="tr-TR" dirty="0"/>
                        <a:t>(4)</a:t>
                      </a:r>
                    </a:p>
                  </a:txBody>
                  <a:tcPr anchor="ctr"/>
                </a:tc>
                <a:tc>
                  <a:txBody>
                    <a:bodyPr/>
                    <a:lstStyle/>
                    <a:p>
                      <a:pPr algn="ctr"/>
                      <a:r>
                        <a:rPr lang="tr-TR" dirty="0"/>
                        <a:t>(5)</a:t>
                      </a:r>
                    </a:p>
                  </a:txBody>
                  <a:tcPr anchor="ctr"/>
                </a:tc>
                <a:tc>
                  <a:txBody>
                    <a:bodyPr/>
                    <a:lstStyle/>
                    <a:p>
                      <a:pPr algn="ctr"/>
                      <a:r>
                        <a:rPr lang="tr-TR" dirty="0"/>
                        <a:t>(6)</a:t>
                      </a:r>
                    </a:p>
                  </a:txBody>
                  <a:tcPr anchor="ctr"/>
                </a:tc>
                <a:tc>
                  <a:txBody>
                    <a:bodyPr/>
                    <a:lstStyle/>
                    <a:p>
                      <a:pPr algn="ctr"/>
                      <a:r>
                        <a:rPr lang="tr-TR" dirty="0"/>
                        <a:t>(7)</a:t>
                      </a:r>
                    </a:p>
                  </a:txBody>
                  <a:tcPr anchor="ctr"/>
                </a:tc>
                <a:tc>
                  <a:txBody>
                    <a:bodyPr/>
                    <a:lstStyle/>
                    <a:p>
                      <a:pPr algn="ctr"/>
                      <a:r>
                        <a:rPr lang="tr-TR" dirty="0"/>
                        <a:t>(8)</a:t>
                      </a:r>
                    </a:p>
                  </a:txBody>
                  <a:tcPr anchor="ctr"/>
                </a:tc>
                <a:tc>
                  <a:txBody>
                    <a:bodyPr/>
                    <a:lstStyle/>
                    <a:p>
                      <a:pPr algn="ctr"/>
                      <a:r>
                        <a:rPr lang="tr-TR" dirty="0"/>
                        <a:t>(9)</a:t>
                      </a:r>
                    </a:p>
                  </a:txBody>
                  <a:tcPr anchor="ctr"/>
                </a:tc>
                <a:extLst>
                  <a:ext uri="{0D108BD9-81ED-4DB2-BD59-A6C34878D82A}">
                    <a16:rowId xmlns:a16="http://schemas.microsoft.com/office/drawing/2014/main" val="407998969"/>
                  </a:ext>
                </a:extLst>
              </a:tr>
              <a:tr h="293208">
                <a:tc>
                  <a:txBody>
                    <a:bodyPr/>
                    <a:lstStyle/>
                    <a:p>
                      <a:pPr algn="ctr"/>
                      <a:r>
                        <a:rPr lang="tr-TR" dirty="0"/>
                        <a:t>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3787064245"/>
                  </a:ext>
                </a:extLst>
              </a:tr>
              <a:tr h="347266">
                <a:tc>
                  <a:txBody>
                    <a:bodyPr/>
                    <a:lstStyle/>
                    <a:p>
                      <a:pPr algn="ctr"/>
                      <a:r>
                        <a:rPr lang="tr-TR" dirty="0"/>
                        <a:t>1</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4067591488"/>
                  </a:ext>
                </a:extLst>
              </a:tr>
              <a:tr h="391682">
                <a:tc>
                  <a:txBody>
                    <a:bodyPr/>
                    <a:lstStyle/>
                    <a:p>
                      <a:pPr algn="ctr"/>
                      <a:r>
                        <a:rPr lang="tr-TR" dirty="0"/>
                        <a:t>2</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126873087"/>
                  </a:ext>
                </a:extLst>
              </a:tr>
              <a:tr h="295421">
                <a:tc>
                  <a:txBody>
                    <a:bodyPr/>
                    <a:lstStyle/>
                    <a:p>
                      <a:pPr algn="ctr"/>
                      <a:r>
                        <a:rPr lang="tr-TR" dirty="0"/>
                        <a:t>5</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3970705608"/>
                  </a:ext>
                </a:extLst>
              </a:tr>
              <a:tr h="337625">
                <a:tc>
                  <a:txBody>
                    <a:bodyPr/>
                    <a:lstStyle/>
                    <a:p>
                      <a:pPr algn="ctr"/>
                      <a:r>
                        <a:rPr lang="tr-TR" dirty="0"/>
                        <a:t>10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3820467728"/>
                  </a:ext>
                </a:extLst>
              </a:tr>
              <a:tr h="302455">
                <a:tc>
                  <a:txBody>
                    <a:bodyPr/>
                    <a:lstStyle/>
                    <a:p>
                      <a:pPr algn="ctr"/>
                      <a:r>
                        <a:rPr lang="tr-TR" dirty="0"/>
                        <a:t>15</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2861912327"/>
                  </a:ext>
                </a:extLst>
              </a:tr>
              <a:tr h="302455">
                <a:tc>
                  <a:txBody>
                    <a:bodyPr/>
                    <a:lstStyle/>
                    <a:p>
                      <a:pPr algn="ctr"/>
                      <a:r>
                        <a:rPr lang="tr-TR" dirty="0"/>
                        <a:t>30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864167180"/>
                  </a:ext>
                </a:extLst>
              </a:tr>
              <a:tr h="302455">
                <a:tc>
                  <a:txBody>
                    <a:bodyPr/>
                    <a:lstStyle/>
                    <a:p>
                      <a:pPr algn="ctr"/>
                      <a:r>
                        <a:rPr lang="tr-TR" dirty="0"/>
                        <a:t>60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2051808787"/>
                  </a:ext>
                </a:extLst>
              </a:tr>
              <a:tr h="302455">
                <a:tc>
                  <a:txBody>
                    <a:bodyPr/>
                    <a:lstStyle/>
                    <a:p>
                      <a:pPr algn="ctr"/>
                      <a:r>
                        <a:rPr lang="tr-TR" dirty="0"/>
                        <a:t>120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3589137014"/>
                  </a:ext>
                </a:extLst>
              </a:tr>
              <a:tr h="302455">
                <a:tc>
                  <a:txBody>
                    <a:bodyPr/>
                    <a:lstStyle/>
                    <a:p>
                      <a:pPr algn="ctr"/>
                      <a:r>
                        <a:rPr lang="tr-TR" dirty="0"/>
                        <a:t>250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2776184413"/>
                  </a:ext>
                </a:extLst>
              </a:tr>
              <a:tr h="302455">
                <a:tc>
                  <a:txBody>
                    <a:bodyPr/>
                    <a:lstStyle/>
                    <a:p>
                      <a:pPr algn="ctr"/>
                      <a:r>
                        <a:rPr lang="tr-TR" dirty="0"/>
                        <a:t>600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4122389353"/>
                  </a:ext>
                </a:extLst>
              </a:tr>
              <a:tr h="302455">
                <a:tc>
                  <a:txBody>
                    <a:bodyPr/>
                    <a:lstStyle/>
                    <a:p>
                      <a:pPr algn="ctr"/>
                      <a:r>
                        <a:rPr lang="tr-TR" dirty="0"/>
                        <a:t>1440</a:t>
                      </a:r>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4001408355"/>
                  </a:ext>
                </a:extLst>
              </a:tr>
            </a:tbl>
          </a:graphicData>
        </a:graphic>
      </p:graphicFrame>
    </p:spTree>
    <p:extLst>
      <p:ext uri="{BB962C8B-B14F-4D97-AF65-F5344CB8AC3E}">
        <p14:creationId xmlns:p14="http://schemas.microsoft.com/office/powerpoint/2010/main" val="191112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985C-E6BD-4313-A62A-D235081FD1CE}"/>
              </a:ext>
            </a:extLst>
          </p:cNvPr>
          <p:cNvSpPr>
            <a:spLocks noGrp="1"/>
          </p:cNvSpPr>
          <p:nvPr>
            <p:ph type="ctrTitle"/>
          </p:nvPr>
        </p:nvSpPr>
        <p:spPr>
          <a:xfrm>
            <a:off x="2371165" y="496022"/>
            <a:ext cx="7449669" cy="2704381"/>
          </a:xfrm>
        </p:spPr>
        <p:txBody>
          <a:bodyPr/>
          <a:lstStyle/>
          <a:p>
            <a:r>
              <a:rPr lang="tr-TR" dirty="0"/>
              <a:t>-4-</a:t>
            </a:r>
            <a:br>
              <a:rPr lang="tr-TR" dirty="0"/>
            </a:br>
            <a:r>
              <a:rPr lang="tr-TR" dirty="0"/>
              <a:t>CASAGRANDE LİKİT LİMİT DENEYİ</a:t>
            </a:r>
          </a:p>
        </p:txBody>
      </p:sp>
      <p:sp>
        <p:nvSpPr>
          <p:cNvPr id="3" name="Subtitle 2">
            <a:extLst>
              <a:ext uri="{FF2B5EF4-FFF2-40B4-BE49-F238E27FC236}">
                <a16:creationId xmlns:a16="http://schemas.microsoft.com/office/drawing/2014/main" id="{492B1924-2349-4AD4-9415-88C004602501}"/>
              </a:ext>
            </a:extLst>
          </p:cNvPr>
          <p:cNvSpPr>
            <a:spLocks noGrp="1"/>
          </p:cNvSpPr>
          <p:nvPr>
            <p:ph type="subTitle" idx="1"/>
          </p:nvPr>
        </p:nvSpPr>
        <p:spPr/>
        <p:txBody>
          <a:bodyPr/>
          <a:lstStyle/>
          <a:p>
            <a:r>
              <a:rPr lang="tr-TR" dirty="0"/>
              <a:t>LABORATUVAR DENEYLERİ</a:t>
            </a:r>
          </a:p>
          <a:p>
            <a:r>
              <a:rPr lang="tr-TR" dirty="0"/>
              <a:t>DOÇ.DR.ANDAÇ AKDEMİR</a:t>
            </a:r>
          </a:p>
        </p:txBody>
      </p:sp>
    </p:spTree>
    <p:extLst>
      <p:ext uri="{BB962C8B-B14F-4D97-AF65-F5344CB8AC3E}">
        <p14:creationId xmlns:p14="http://schemas.microsoft.com/office/powerpoint/2010/main" val="1194916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689298" y="307227"/>
            <a:ext cx="9601196" cy="288617"/>
          </a:xfrm>
        </p:spPr>
        <p:txBody>
          <a:bodyPr>
            <a:noAutofit/>
          </a:bodyPr>
          <a:lstStyle/>
          <a:p>
            <a:r>
              <a:rPr lang="tr-TR" sz="2800" b="1" dirty="0" err="1">
                <a:solidFill>
                  <a:srgbClr val="FF0000"/>
                </a:solidFill>
              </a:rPr>
              <a:t>Casagrande</a:t>
            </a:r>
            <a:r>
              <a:rPr lang="tr-TR" sz="2800" b="1" dirty="0">
                <a:solidFill>
                  <a:srgbClr val="FF0000"/>
                </a:solidFill>
              </a:rPr>
              <a:t> Likit Limit Deneyi</a:t>
            </a:r>
            <a:br>
              <a:rPr lang="tr-TR" sz="2800" b="1" dirty="0">
                <a:solidFill>
                  <a:srgbClr val="FF0000"/>
                </a:solidFill>
              </a:rPr>
            </a:br>
            <a:endParaRPr lang="tr-TR" sz="2800" b="1" dirty="0">
              <a:solidFill>
                <a:srgbClr val="FF0000"/>
              </a:solidFill>
            </a:endParaRPr>
          </a:p>
        </p:txBody>
      </p:sp>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992947" y="886990"/>
            <a:ext cx="9601196" cy="4234579"/>
          </a:xfrm>
        </p:spPr>
        <p:txBody>
          <a:bodyPr>
            <a:normAutofit fontScale="92500" lnSpcReduction="10000"/>
          </a:bodyPr>
          <a:lstStyle/>
          <a:p>
            <a:r>
              <a:rPr lang="tr-TR" dirty="0"/>
              <a:t>Zeminin likit limitinin belirlenmesi için kullanılır. </a:t>
            </a:r>
          </a:p>
          <a:p>
            <a:r>
              <a:rPr lang="tr-TR" b="1" dirty="0">
                <a:solidFill>
                  <a:srgbClr val="FF0000"/>
                </a:solidFill>
              </a:rPr>
              <a:t>Araçlar: </a:t>
            </a:r>
            <a:r>
              <a:rPr lang="tr-TR" dirty="0" err="1">
                <a:solidFill>
                  <a:schemeClr val="tx1"/>
                </a:solidFill>
              </a:rPr>
              <a:t>Casagrande</a:t>
            </a:r>
            <a:r>
              <a:rPr lang="tr-TR" dirty="0">
                <a:solidFill>
                  <a:schemeClr val="tx1"/>
                </a:solidFill>
              </a:rPr>
              <a:t> cihazı</a:t>
            </a:r>
          </a:p>
          <a:p>
            <a:r>
              <a:rPr lang="tr-TR" b="1" dirty="0">
                <a:solidFill>
                  <a:srgbClr val="FF0000"/>
                </a:solidFill>
              </a:rPr>
              <a:t>Deneyin Yapılışı: No.40 </a:t>
            </a:r>
            <a:r>
              <a:rPr lang="tr-TR" dirty="0">
                <a:solidFill>
                  <a:schemeClr val="tx1"/>
                </a:solidFill>
              </a:rPr>
              <a:t>elekten geçen yaklaşık </a:t>
            </a:r>
            <a:r>
              <a:rPr lang="tr-TR" b="1" u="sng" dirty="0">
                <a:solidFill>
                  <a:srgbClr val="FF0000"/>
                </a:solidFill>
              </a:rPr>
              <a:t>100 g numune </a:t>
            </a:r>
            <a:r>
              <a:rPr lang="tr-TR" dirty="0">
                <a:solidFill>
                  <a:schemeClr val="tx1"/>
                </a:solidFill>
              </a:rPr>
              <a:t>karıştırma kabına konarak yaklaşık macun kıvamına gelinceye kadar damıtık su ilave edilerek karıştırılır. Plastik limit için 30-35 g numune ayrılır. Numune kabından alınan numune </a:t>
            </a:r>
            <a:r>
              <a:rPr lang="tr-TR" dirty="0" err="1">
                <a:solidFill>
                  <a:schemeClr val="tx1"/>
                </a:solidFill>
              </a:rPr>
              <a:t>casagrande</a:t>
            </a:r>
            <a:r>
              <a:rPr lang="tr-TR" dirty="0">
                <a:solidFill>
                  <a:schemeClr val="tx1"/>
                </a:solidFill>
              </a:rPr>
              <a:t> kabına kenarlarından ortaya doğru gelecek şekilde yerleştirilir. </a:t>
            </a:r>
          </a:p>
          <a:p>
            <a:r>
              <a:rPr lang="tr-TR" dirty="0">
                <a:solidFill>
                  <a:schemeClr val="tx1"/>
                </a:solidFill>
              </a:rPr>
              <a:t>Oluk açma bıçağı ile yerleştirilen numunenin ortasından bir hamle ile bir çizgi çizilerek numunenin iki eşit parçalaya ayrılması sağlanır. Zemin türüne göre oluk açma bıçağı farklı olabilir.</a:t>
            </a:r>
          </a:p>
          <a:p>
            <a:r>
              <a:rPr lang="tr-TR" dirty="0">
                <a:solidFill>
                  <a:schemeClr val="tx1"/>
                </a:solidFill>
              </a:rPr>
              <a:t>  </a:t>
            </a:r>
            <a:r>
              <a:rPr lang="tr-TR" dirty="0" err="1">
                <a:solidFill>
                  <a:schemeClr val="tx1"/>
                </a:solidFill>
              </a:rPr>
              <a:t>Casagrande</a:t>
            </a:r>
            <a:r>
              <a:rPr lang="tr-TR" dirty="0">
                <a:solidFill>
                  <a:schemeClr val="tx1"/>
                </a:solidFill>
              </a:rPr>
              <a:t> cihazı </a:t>
            </a:r>
            <a:r>
              <a:rPr lang="tr-TR" u="sng" dirty="0">
                <a:solidFill>
                  <a:srgbClr val="FF0000"/>
                </a:solidFill>
              </a:rPr>
              <a:t>saniyede 2 düşüş </a:t>
            </a:r>
            <a:r>
              <a:rPr lang="tr-TR" dirty="0">
                <a:solidFill>
                  <a:schemeClr val="tx1"/>
                </a:solidFill>
              </a:rPr>
              <a:t>yapacak şekilde kolu hızlıca çevrilir. Oluk yaklaşık 13 mm kapandığında kolu çevirme sayısı not edilir. </a:t>
            </a: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4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Garamond" panose="02020404030301010803"/>
              </a:rPr>
              <a:t>4</a:t>
            </a: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.DENEY</a:t>
            </a:r>
          </a:p>
        </p:txBody>
      </p:sp>
    </p:spTree>
    <p:extLst>
      <p:ext uri="{BB962C8B-B14F-4D97-AF65-F5344CB8AC3E}">
        <p14:creationId xmlns:p14="http://schemas.microsoft.com/office/powerpoint/2010/main" val="2561473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5EA9-F987-4EF6-85F5-AAAE31A67EDF}"/>
              </a:ext>
            </a:extLst>
          </p:cNvPr>
          <p:cNvSpPr>
            <a:spLocks noGrp="1"/>
          </p:cNvSpPr>
          <p:nvPr>
            <p:ph type="title"/>
          </p:nvPr>
        </p:nvSpPr>
        <p:spPr/>
        <p:txBody>
          <a:bodyPr/>
          <a:lstStyle/>
          <a:p>
            <a:endParaRPr lang="tr-TR"/>
          </a:p>
        </p:txBody>
      </p:sp>
      <p:sp>
        <p:nvSpPr>
          <p:cNvPr id="3" name="Content Placeholder 2">
            <a:extLst>
              <a:ext uri="{FF2B5EF4-FFF2-40B4-BE49-F238E27FC236}">
                <a16:creationId xmlns:a16="http://schemas.microsoft.com/office/drawing/2014/main" id="{EF75E256-49C1-4702-A30E-850600CEF841}"/>
              </a:ext>
            </a:extLst>
          </p:cNvPr>
          <p:cNvSpPr>
            <a:spLocks noGrp="1"/>
          </p:cNvSpPr>
          <p:nvPr>
            <p:ph idx="1"/>
          </p:nvPr>
        </p:nvSpPr>
        <p:spPr/>
        <p:txBody>
          <a:bodyPr/>
          <a:lstStyle/>
          <a:p>
            <a:endParaRPr lang="tr-TR"/>
          </a:p>
        </p:txBody>
      </p:sp>
      <p:pic>
        <p:nvPicPr>
          <p:cNvPr id="5" name="Picture 4">
            <a:extLst>
              <a:ext uri="{FF2B5EF4-FFF2-40B4-BE49-F238E27FC236}">
                <a16:creationId xmlns:a16="http://schemas.microsoft.com/office/drawing/2014/main" id="{B31E7D74-FEDC-4811-9AD3-A55C46CDEDBA}"/>
              </a:ext>
            </a:extLst>
          </p:cNvPr>
          <p:cNvPicPr>
            <a:picLocks noChangeAspect="1"/>
          </p:cNvPicPr>
          <p:nvPr/>
        </p:nvPicPr>
        <p:blipFill>
          <a:blip r:embed="rId2"/>
          <a:stretch>
            <a:fillRect/>
          </a:stretch>
        </p:blipFill>
        <p:spPr>
          <a:xfrm>
            <a:off x="7013726" y="1136276"/>
            <a:ext cx="3882871" cy="4564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D2B1FA3B-5805-4E18-9196-30D62D81246D}"/>
              </a:ext>
            </a:extLst>
          </p:cNvPr>
          <p:cNvPicPr>
            <a:picLocks noChangeAspect="1"/>
          </p:cNvPicPr>
          <p:nvPr/>
        </p:nvPicPr>
        <p:blipFill>
          <a:blip r:embed="rId3"/>
          <a:stretch>
            <a:fillRect/>
          </a:stretch>
        </p:blipFill>
        <p:spPr>
          <a:xfrm>
            <a:off x="1295401" y="1157287"/>
            <a:ext cx="4981575" cy="4543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110202B4-3FF7-4265-A420-F55C2C8E7165}"/>
              </a:ext>
            </a:extLst>
          </p:cNvPr>
          <p:cNvSpPr txBox="1"/>
          <p:nvPr/>
        </p:nvSpPr>
        <p:spPr>
          <a:xfrm>
            <a:off x="630314" y="5875867"/>
            <a:ext cx="1539204" cy="369332"/>
          </a:xfrm>
          <a:prstGeom prst="rect">
            <a:avLst/>
          </a:prstGeom>
          <a:noFill/>
        </p:spPr>
        <p:txBody>
          <a:bodyPr wrap="none" rtlCol="0">
            <a:spAutoFit/>
          </a:bodyPr>
          <a:lstStyle/>
          <a:p>
            <a:r>
              <a:rPr lang="tr-TR" b="1" dirty="0"/>
              <a:t>ASTM D 4318</a:t>
            </a:r>
          </a:p>
        </p:txBody>
      </p:sp>
    </p:spTree>
    <p:extLst>
      <p:ext uri="{BB962C8B-B14F-4D97-AF65-F5344CB8AC3E}">
        <p14:creationId xmlns:p14="http://schemas.microsoft.com/office/powerpoint/2010/main" val="573657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689298" y="307227"/>
            <a:ext cx="9601196" cy="288617"/>
          </a:xfrm>
        </p:spPr>
        <p:txBody>
          <a:bodyPr>
            <a:noAutofit/>
          </a:bodyPr>
          <a:lstStyle/>
          <a:p>
            <a:r>
              <a:rPr lang="tr-TR" sz="2800" b="1" dirty="0" err="1">
                <a:solidFill>
                  <a:srgbClr val="FF0000"/>
                </a:solidFill>
              </a:rPr>
              <a:t>Casagrande</a:t>
            </a:r>
            <a:r>
              <a:rPr lang="tr-TR" sz="2800" b="1" dirty="0">
                <a:solidFill>
                  <a:srgbClr val="FF0000"/>
                </a:solidFill>
              </a:rPr>
              <a:t> Likit Limit Deneyi</a:t>
            </a:r>
            <a:br>
              <a:rPr lang="tr-TR" sz="2800" b="1" dirty="0">
                <a:solidFill>
                  <a:srgbClr val="FF0000"/>
                </a:solidFill>
              </a:rPr>
            </a:br>
            <a:endParaRPr lang="tr-TR" sz="2800" b="1" dirty="0">
              <a:solidFill>
                <a:srgbClr val="FF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1206011" y="1094386"/>
                <a:ext cx="9601196" cy="4827020"/>
              </a:xfrm>
            </p:spPr>
            <p:txBody>
              <a:bodyPr>
                <a:normAutofit/>
              </a:bodyPr>
              <a:lstStyle/>
              <a:p>
                <a:r>
                  <a:rPr lang="tr-TR" dirty="0"/>
                  <a:t>Hesaplama: </a:t>
                </a:r>
              </a:p>
              <a:p>
                <a:pPr marL="0" indent="0">
                  <a:buNone/>
                </a:pPr>
                <a14:m>
                  <m:oMathPara xmlns:m="http://schemas.openxmlformats.org/officeDocument/2006/math">
                    <m:oMathParaPr>
                      <m:jc m:val="centerGroup"/>
                    </m:oMathParaPr>
                    <m:oMath xmlns:m="http://schemas.openxmlformats.org/officeDocument/2006/math">
                      <m:r>
                        <a:rPr lang="tr-TR" b="1" i="1" smtClean="0">
                          <a:solidFill>
                            <a:srgbClr val="FF0000"/>
                          </a:solidFill>
                          <a:latin typeface="Cambria Math" panose="02040503050406030204" pitchFamily="18" charset="0"/>
                        </a:rPr>
                        <m:t>𝑳𝑳</m:t>
                      </m:r>
                      <m:r>
                        <a:rPr lang="tr-TR" b="1" i="1" smtClean="0">
                          <a:solidFill>
                            <a:srgbClr val="FF0000"/>
                          </a:solidFill>
                          <a:latin typeface="Cambria Math" panose="02040503050406030204" pitchFamily="18" charset="0"/>
                        </a:rPr>
                        <m:t>=</m:t>
                      </m:r>
                      <m:r>
                        <a:rPr lang="tr-TR" b="1" i="1" smtClean="0">
                          <a:solidFill>
                            <a:srgbClr val="FF0000"/>
                          </a:solidFill>
                          <a:latin typeface="Cambria Math" panose="02040503050406030204" pitchFamily="18" charset="0"/>
                        </a:rPr>
                        <m:t>𝒘</m:t>
                      </m:r>
                      <m:r>
                        <a:rPr lang="tr-TR" b="1" i="1" smtClean="0">
                          <a:solidFill>
                            <a:srgbClr val="FF0000"/>
                          </a:solidFill>
                          <a:latin typeface="Cambria Math" panose="02040503050406030204" pitchFamily="18" charset="0"/>
                          <a:ea typeface="Cambria Math" panose="02040503050406030204" pitchFamily="18" charset="0"/>
                        </a:rPr>
                        <m:t>×</m:t>
                      </m:r>
                      <m:sSup>
                        <m:sSupPr>
                          <m:ctrlPr>
                            <a:rPr lang="tr-TR" b="1" i="1" smtClean="0">
                              <a:solidFill>
                                <a:srgbClr val="FF0000"/>
                              </a:solidFill>
                              <a:latin typeface="Cambria Math" panose="02040503050406030204" pitchFamily="18" charset="0"/>
                              <a:ea typeface="Cambria Math" panose="02040503050406030204" pitchFamily="18" charset="0"/>
                            </a:rPr>
                          </m:ctrlPr>
                        </m:sSupPr>
                        <m:e>
                          <m:r>
                            <a:rPr lang="tr-TR" b="1" i="1" smtClean="0">
                              <a:solidFill>
                                <a:srgbClr val="FF0000"/>
                              </a:solidFill>
                              <a:latin typeface="Cambria Math" panose="02040503050406030204" pitchFamily="18" charset="0"/>
                              <a:ea typeface="Cambria Math" panose="02040503050406030204" pitchFamily="18" charset="0"/>
                            </a:rPr>
                            <m:t>(</m:t>
                          </m:r>
                          <m:f>
                            <m:fPr>
                              <m:ctrlPr>
                                <a:rPr lang="tr-TR" b="1" i="1" smtClean="0">
                                  <a:solidFill>
                                    <a:srgbClr val="FF0000"/>
                                  </a:solidFill>
                                  <a:latin typeface="Cambria Math" panose="02040503050406030204" pitchFamily="18" charset="0"/>
                                  <a:ea typeface="Cambria Math" panose="02040503050406030204" pitchFamily="18" charset="0"/>
                                </a:rPr>
                              </m:ctrlPr>
                            </m:fPr>
                            <m:num>
                              <m:r>
                                <a:rPr lang="tr-TR" b="1" i="1" smtClean="0">
                                  <a:solidFill>
                                    <a:srgbClr val="FF0000"/>
                                  </a:solidFill>
                                  <a:latin typeface="Cambria Math" panose="02040503050406030204" pitchFamily="18" charset="0"/>
                                  <a:ea typeface="Cambria Math" panose="02040503050406030204" pitchFamily="18" charset="0"/>
                                </a:rPr>
                                <m:t>𝑵</m:t>
                              </m:r>
                            </m:num>
                            <m:den>
                              <m:r>
                                <a:rPr lang="tr-TR" b="1" i="1" smtClean="0">
                                  <a:solidFill>
                                    <a:srgbClr val="FF0000"/>
                                  </a:solidFill>
                                  <a:latin typeface="Cambria Math" panose="02040503050406030204" pitchFamily="18" charset="0"/>
                                  <a:ea typeface="Cambria Math" panose="02040503050406030204" pitchFamily="18" charset="0"/>
                                </a:rPr>
                                <m:t>𝟐𝟓</m:t>
                              </m:r>
                            </m:den>
                          </m:f>
                          <m:r>
                            <a:rPr lang="tr-TR" b="1" i="1" smtClean="0">
                              <a:solidFill>
                                <a:srgbClr val="FF0000"/>
                              </a:solidFill>
                              <a:latin typeface="Cambria Math" panose="02040503050406030204" pitchFamily="18" charset="0"/>
                              <a:ea typeface="Cambria Math" panose="02040503050406030204" pitchFamily="18" charset="0"/>
                            </a:rPr>
                            <m:t>)</m:t>
                          </m:r>
                        </m:e>
                        <m:sup>
                          <m:r>
                            <a:rPr lang="tr-TR" b="1" i="1" smtClean="0">
                              <a:solidFill>
                                <a:srgbClr val="FF0000"/>
                              </a:solidFill>
                              <a:latin typeface="Cambria Math" panose="02040503050406030204" pitchFamily="18" charset="0"/>
                              <a:ea typeface="Cambria Math" panose="02040503050406030204" pitchFamily="18" charset="0"/>
                            </a:rPr>
                            <m:t>𝑨</m:t>
                          </m:r>
                        </m:sup>
                      </m:sSup>
                    </m:oMath>
                  </m:oMathPara>
                </a14:m>
                <a:endParaRPr lang="tr-TR" b="1" dirty="0">
                  <a:solidFill>
                    <a:schemeClr val="tx1"/>
                  </a:solidFill>
                </a:endParaRPr>
              </a:p>
              <a:p>
                <a:pPr marL="0" indent="0">
                  <a:buNone/>
                </a:pPr>
                <a:endParaRPr lang="tr-TR" dirty="0">
                  <a:solidFill>
                    <a:schemeClr val="tx1"/>
                  </a:solidFill>
                </a:endParaRPr>
              </a:p>
              <a:p>
                <a:pPr marL="0" indent="0">
                  <a:buNone/>
                </a:pPr>
                <a:r>
                  <a:rPr lang="tr-TR" dirty="0">
                    <a:solidFill>
                      <a:schemeClr val="tx1"/>
                    </a:solidFill>
                  </a:rPr>
                  <a:t>w: Örneğin su içeriği</a:t>
                </a:r>
              </a:p>
              <a:p>
                <a:pPr marL="0" indent="0">
                  <a:buNone/>
                </a:pPr>
                <a:r>
                  <a:rPr lang="tr-TR" dirty="0">
                    <a:solidFill>
                      <a:schemeClr val="tx1"/>
                    </a:solidFill>
                  </a:rPr>
                  <a:t>N: Oluğun kapandığı düşüş sayısı</a:t>
                </a:r>
              </a:p>
              <a:p>
                <a:pPr marL="0" indent="0">
                  <a:buNone/>
                </a:pPr>
                <a:r>
                  <a:rPr lang="tr-TR" dirty="0">
                    <a:solidFill>
                      <a:schemeClr val="tx1"/>
                    </a:solidFill>
                  </a:rPr>
                  <a:t>A: ASTM D 4318 e göre A=0,121 seçilir</a:t>
                </a:r>
              </a:p>
              <a:p>
                <a:pPr marL="0" indent="0">
                  <a:buNone/>
                </a:pPr>
                <a:r>
                  <a:rPr lang="tr-TR" dirty="0">
                    <a:solidFill>
                      <a:schemeClr val="tx1"/>
                    </a:solidFill>
                  </a:rPr>
                  <a:t>N= 20-30 ve A=0,121 sabit olduğunda,</a:t>
                </a:r>
              </a:p>
              <a:p>
                <a:pPr marL="0" indent="0">
                  <a:buNone/>
                </a:pPr>
                <a14:m>
                  <m:oMathPara xmlns:m="http://schemas.openxmlformats.org/officeDocument/2006/math">
                    <m:oMathParaPr>
                      <m:jc m:val="center"/>
                    </m:oMathParaPr>
                    <m:oMath xmlns:m="http://schemas.openxmlformats.org/officeDocument/2006/math">
                      <m:r>
                        <a:rPr lang="tr-TR" b="1" i="1" smtClean="0">
                          <a:solidFill>
                            <a:srgbClr val="FF0000"/>
                          </a:solidFill>
                          <a:latin typeface="Cambria Math" panose="02040503050406030204" pitchFamily="18" charset="0"/>
                        </a:rPr>
                        <m:t>𝑳𝑳</m:t>
                      </m:r>
                      <m:r>
                        <a:rPr lang="tr-TR" b="1" i="1" smtClean="0">
                          <a:solidFill>
                            <a:srgbClr val="FF0000"/>
                          </a:solidFill>
                          <a:latin typeface="Cambria Math" panose="02040503050406030204" pitchFamily="18" charset="0"/>
                        </a:rPr>
                        <m:t>=</m:t>
                      </m:r>
                      <m:r>
                        <a:rPr lang="tr-TR" b="1" i="1" smtClean="0">
                          <a:solidFill>
                            <a:srgbClr val="FF0000"/>
                          </a:solidFill>
                          <a:latin typeface="Cambria Math" panose="02040503050406030204" pitchFamily="18" charset="0"/>
                        </a:rPr>
                        <m:t>𝒌</m:t>
                      </m:r>
                      <m:r>
                        <a:rPr lang="tr-TR" b="1" i="1" smtClean="0">
                          <a:solidFill>
                            <a:srgbClr val="FF0000"/>
                          </a:solidFill>
                          <a:latin typeface="Cambria Math" panose="02040503050406030204" pitchFamily="18" charset="0"/>
                          <a:ea typeface="Cambria Math" panose="02040503050406030204" pitchFamily="18" charset="0"/>
                        </a:rPr>
                        <m:t>×</m:t>
                      </m:r>
                      <m:r>
                        <a:rPr lang="tr-TR" b="1" i="1" smtClean="0">
                          <a:solidFill>
                            <a:srgbClr val="FF0000"/>
                          </a:solidFill>
                          <a:latin typeface="Cambria Math" panose="02040503050406030204" pitchFamily="18" charset="0"/>
                          <a:ea typeface="Cambria Math" panose="02040503050406030204" pitchFamily="18" charset="0"/>
                        </a:rPr>
                        <m:t>𝒘</m:t>
                      </m:r>
                    </m:oMath>
                  </m:oMathPara>
                </a14:m>
                <a:endParaRPr lang="tr-TR" b="1" dirty="0">
                  <a:solidFill>
                    <a:srgbClr val="FF0000"/>
                  </a:solidFill>
                </a:endParaRPr>
              </a:p>
              <a:p>
                <a:pPr marL="0" indent="0">
                  <a:buNone/>
                </a:pPr>
                <a:r>
                  <a:rPr lang="tr-TR" dirty="0">
                    <a:solidFill>
                      <a:schemeClr val="tx1"/>
                    </a:solidFill>
                  </a:rPr>
                  <a:t>k: ASTM D 4318-2000 de tabloda N sayısına göre verilen değerler</a:t>
                </a:r>
              </a:p>
            </p:txBody>
          </p:sp>
        </mc:Choice>
        <mc:Fallback xmlns="">
          <p:sp>
            <p:nvSpPr>
              <p:cNvPr id="3" name="Content Placeholder 2">
                <a:extLst>
                  <a:ext uri="{FF2B5EF4-FFF2-40B4-BE49-F238E27FC236}">
                    <a16:creationId xmlns:a16="http://schemas.microsoft.com/office/drawing/2014/main" id="{8ADA1375-5A6B-4F05-B1E2-4A5C664257F3}"/>
                  </a:ext>
                </a:extLst>
              </p:cNvPr>
              <p:cNvSpPr>
                <a:spLocks noGrp="1" noRot="1" noChangeAspect="1" noMove="1" noResize="1" noEditPoints="1" noAdjustHandles="1" noChangeArrowheads="1" noChangeShapeType="1" noTextEdit="1"/>
              </p:cNvSpPr>
              <p:nvPr>
                <p:ph idx="1"/>
              </p:nvPr>
            </p:nvSpPr>
            <p:spPr>
              <a:xfrm>
                <a:off x="1206011" y="1094386"/>
                <a:ext cx="9601196" cy="4827020"/>
              </a:xfrm>
              <a:blipFill>
                <a:blip r:embed="rId2"/>
                <a:stretch>
                  <a:fillRect l="-1143" t="-2149" b="-1391"/>
                </a:stretch>
              </a:blipFill>
            </p:spPr>
            <p:txBody>
              <a:bodyPr/>
              <a:lstStyle/>
              <a:p>
                <a:r>
                  <a:rPr lang="tr-TR">
                    <a:noFill/>
                  </a:rPr>
                  <a:t> </a:t>
                </a:r>
              </a:p>
            </p:txBody>
          </p:sp>
        </mc:Fallback>
      </mc:AlternateContent>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4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Garamond" panose="02020404030301010803"/>
              </a:rPr>
              <a:t>4</a:t>
            </a: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.DENEY</a:t>
            </a:r>
          </a:p>
        </p:txBody>
      </p:sp>
      <p:pic>
        <p:nvPicPr>
          <p:cNvPr id="6" name="Picture 5">
            <a:extLst>
              <a:ext uri="{FF2B5EF4-FFF2-40B4-BE49-F238E27FC236}">
                <a16:creationId xmlns:a16="http://schemas.microsoft.com/office/drawing/2014/main" id="{5ABC27F2-DC46-4E03-AA6D-EE2160AEE6CE}"/>
              </a:ext>
            </a:extLst>
          </p:cNvPr>
          <p:cNvPicPr>
            <a:picLocks noChangeAspect="1"/>
          </p:cNvPicPr>
          <p:nvPr/>
        </p:nvPicPr>
        <p:blipFill>
          <a:blip r:embed="rId3"/>
          <a:stretch>
            <a:fillRect/>
          </a:stretch>
        </p:blipFill>
        <p:spPr>
          <a:xfrm>
            <a:off x="7271657" y="2582591"/>
            <a:ext cx="3904569" cy="2255291"/>
          </a:xfrm>
          <a:prstGeom prst="rect">
            <a:avLst/>
          </a:prstGeom>
        </p:spPr>
      </p:pic>
    </p:spTree>
    <p:extLst>
      <p:ext uri="{BB962C8B-B14F-4D97-AF65-F5344CB8AC3E}">
        <p14:creationId xmlns:p14="http://schemas.microsoft.com/office/powerpoint/2010/main" val="3595497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689298" y="307227"/>
            <a:ext cx="9601196" cy="288617"/>
          </a:xfrm>
        </p:spPr>
        <p:txBody>
          <a:bodyPr>
            <a:noAutofit/>
          </a:bodyPr>
          <a:lstStyle/>
          <a:p>
            <a:r>
              <a:rPr lang="tr-TR" sz="2800" b="1" dirty="0" err="1">
                <a:solidFill>
                  <a:srgbClr val="FF0000"/>
                </a:solidFill>
              </a:rPr>
              <a:t>Casagrande</a:t>
            </a:r>
            <a:r>
              <a:rPr lang="tr-TR" sz="2800" b="1" dirty="0">
                <a:solidFill>
                  <a:srgbClr val="FF0000"/>
                </a:solidFill>
              </a:rPr>
              <a:t> Likit Limit Deney Kartı</a:t>
            </a:r>
            <a:br>
              <a:rPr lang="tr-TR" sz="2800" b="1" dirty="0">
                <a:solidFill>
                  <a:srgbClr val="FF0000"/>
                </a:solidFill>
              </a:rPr>
            </a:br>
            <a:endParaRPr lang="tr-TR" sz="2800" b="1" dirty="0">
              <a:solidFill>
                <a:srgbClr val="FF0000"/>
              </a:solidFill>
            </a:endParaRP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4.DENEY</a:t>
            </a:r>
          </a:p>
        </p:txBody>
      </p:sp>
      <p:graphicFrame>
        <p:nvGraphicFramePr>
          <p:cNvPr id="7" name="Tablo 6">
            <a:extLst>
              <a:ext uri="{FF2B5EF4-FFF2-40B4-BE49-F238E27FC236}">
                <a16:creationId xmlns:a16="http://schemas.microsoft.com/office/drawing/2014/main" id="{1C1E1FE9-05E8-4B79-A956-DDFBC5893607}"/>
              </a:ext>
            </a:extLst>
          </p:cNvPr>
          <p:cNvGraphicFramePr>
            <a:graphicFrameLocks noGrp="1"/>
          </p:cNvGraphicFramePr>
          <p:nvPr>
            <p:extLst>
              <p:ext uri="{D42A27DB-BD31-4B8C-83A1-F6EECF244321}">
                <p14:modId xmlns:p14="http://schemas.microsoft.com/office/powerpoint/2010/main" val="4105378747"/>
              </p:ext>
            </p:extLst>
          </p:nvPr>
        </p:nvGraphicFramePr>
        <p:xfrm>
          <a:off x="1982763" y="1176866"/>
          <a:ext cx="8127999" cy="3708400"/>
        </p:xfrm>
        <a:graphic>
          <a:graphicData uri="http://schemas.openxmlformats.org/drawingml/2006/table">
            <a:tbl>
              <a:tblPr firstRow="1" bandRow="1">
                <a:tableStyleId>{5C22544A-7EE6-4342-B048-85BDC9FD1C3A}</a:tableStyleId>
              </a:tblPr>
              <a:tblGrid>
                <a:gridCol w="4699391">
                  <a:extLst>
                    <a:ext uri="{9D8B030D-6E8A-4147-A177-3AD203B41FA5}">
                      <a16:colId xmlns:a16="http://schemas.microsoft.com/office/drawing/2014/main" val="1001390471"/>
                    </a:ext>
                  </a:extLst>
                </a:gridCol>
                <a:gridCol w="1669366">
                  <a:extLst>
                    <a:ext uri="{9D8B030D-6E8A-4147-A177-3AD203B41FA5}">
                      <a16:colId xmlns:a16="http://schemas.microsoft.com/office/drawing/2014/main" val="3454814077"/>
                    </a:ext>
                  </a:extLst>
                </a:gridCol>
                <a:gridCol w="1759242">
                  <a:extLst>
                    <a:ext uri="{9D8B030D-6E8A-4147-A177-3AD203B41FA5}">
                      <a16:colId xmlns:a16="http://schemas.microsoft.com/office/drawing/2014/main" val="1137649864"/>
                    </a:ext>
                  </a:extLst>
                </a:gridCol>
              </a:tblGrid>
              <a:tr h="370840">
                <a:tc>
                  <a:txBody>
                    <a:bodyPr/>
                    <a:lstStyle/>
                    <a:p>
                      <a:r>
                        <a:rPr lang="tr-TR" dirty="0"/>
                        <a:t>DENEY SAYISI</a:t>
                      </a:r>
                    </a:p>
                  </a:txBody>
                  <a:tcPr/>
                </a:tc>
                <a:tc>
                  <a:txBody>
                    <a:bodyPr/>
                    <a:lstStyle/>
                    <a:p>
                      <a:pPr algn="ctr"/>
                      <a:r>
                        <a:rPr lang="tr-TR" dirty="0"/>
                        <a:t>1</a:t>
                      </a:r>
                    </a:p>
                  </a:txBody>
                  <a:tcPr anchor="ctr"/>
                </a:tc>
                <a:tc>
                  <a:txBody>
                    <a:bodyPr/>
                    <a:lstStyle/>
                    <a:p>
                      <a:pPr algn="ctr"/>
                      <a:r>
                        <a:rPr lang="tr-TR" dirty="0"/>
                        <a:t>2</a:t>
                      </a:r>
                    </a:p>
                  </a:txBody>
                  <a:tcPr anchor="ctr"/>
                </a:tc>
                <a:extLst>
                  <a:ext uri="{0D108BD9-81ED-4DB2-BD59-A6C34878D82A}">
                    <a16:rowId xmlns:a16="http://schemas.microsoft.com/office/drawing/2014/main" val="2976959032"/>
                  </a:ext>
                </a:extLst>
              </a:tr>
              <a:tr h="370840">
                <a:tc>
                  <a:txBody>
                    <a:bodyPr/>
                    <a:lstStyle/>
                    <a:p>
                      <a:r>
                        <a:rPr lang="tr-TR" dirty="0"/>
                        <a:t>Kap No.</a:t>
                      </a:r>
                    </a:p>
                  </a:txBody>
                  <a:tcP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2715420948"/>
                  </a:ext>
                </a:extLst>
              </a:tr>
              <a:tr h="370840">
                <a:tc>
                  <a:txBody>
                    <a:bodyPr/>
                    <a:lstStyle/>
                    <a:p>
                      <a:r>
                        <a:rPr lang="tr-TR" dirty="0"/>
                        <a:t>Kap Ağırlığı (m1)</a:t>
                      </a:r>
                    </a:p>
                  </a:txBody>
                  <a:tcP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1794524445"/>
                  </a:ext>
                </a:extLst>
              </a:tr>
              <a:tr h="370840">
                <a:tc>
                  <a:txBody>
                    <a:bodyPr/>
                    <a:lstStyle/>
                    <a:p>
                      <a:r>
                        <a:rPr lang="tr-TR" dirty="0" err="1"/>
                        <a:t>Kap+Yaş</a:t>
                      </a:r>
                      <a:r>
                        <a:rPr lang="tr-TR" dirty="0"/>
                        <a:t> Örnek Ağırlığı (m2)</a:t>
                      </a:r>
                    </a:p>
                  </a:txBody>
                  <a:tcPr/>
                </a:tc>
                <a:tc>
                  <a:txBody>
                    <a:bodyPr/>
                    <a:lstStyle/>
                    <a:p>
                      <a:pPr algn="ctr"/>
                      <a:endParaRPr lang="tr-TR"/>
                    </a:p>
                  </a:txBody>
                  <a:tcPr anchor="ctr"/>
                </a:tc>
                <a:tc>
                  <a:txBody>
                    <a:bodyPr/>
                    <a:lstStyle/>
                    <a:p>
                      <a:pPr algn="ctr"/>
                      <a:endParaRPr lang="tr-TR" dirty="0"/>
                    </a:p>
                  </a:txBody>
                  <a:tcPr anchor="ctr"/>
                </a:tc>
                <a:extLst>
                  <a:ext uri="{0D108BD9-81ED-4DB2-BD59-A6C34878D82A}">
                    <a16:rowId xmlns:a16="http://schemas.microsoft.com/office/drawing/2014/main" val="2950036742"/>
                  </a:ext>
                </a:extLst>
              </a:tr>
              <a:tr h="370840">
                <a:tc>
                  <a:txBody>
                    <a:bodyPr/>
                    <a:lstStyle/>
                    <a:p>
                      <a:r>
                        <a:rPr lang="tr-TR" dirty="0" err="1"/>
                        <a:t>Kap+Kuru</a:t>
                      </a:r>
                      <a:r>
                        <a:rPr lang="tr-TR" dirty="0"/>
                        <a:t> Örnek Ağırlığı (m3)</a:t>
                      </a:r>
                    </a:p>
                  </a:txBody>
                  <a:tcP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682316755"/>
                  </a:ext>
                </a:extLst>
              </a:tr>
              <a:tr h="370840">
                <a:tc>
                  <a:txBody>
                    <a:bodyPr/>
                    <a:lstStyle/>
                    <a:p>
                      <a:r>
                        <a:rPr lang="tr-TR" dirty="0"/>
                        <a:t>Su İçeriği (%)(w)</a:t>
                      </a:r>
                    </a:p>
                  </a:txBody>
                  <a:tcP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3333467004"/>
                  </a:ext>
                </a:extLst>
              </a:tr>
              <a:tr h="370840">
                <a:tc>
                  <a:txBody>
                    <a:bodyPr/>
                    <a:lstStyle/>
                    <a:p>
                      <a:r>
                        <a:rPr lang="tr-TR" dirty="0"/>
                        <a:t>Düşüş Sayısı (N)</a:t>
                      </a:r>
                    </a:p>
                  </a:txBody>
                  <a:tcP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305048725"/>
                  </a:ext>
                </a:extLst>
              </a:tr>
              <a:tr h="370840">
                <a:tc>
                  <a:txBody>
                    <a:bodyPr/>
                    <a:lstStyle/>
                    <a:p>
                      <a:r>
                        <a:rPr lang="tr-TR" dirty="0"/>
                        <a:t>k Katsayısı</a:t>
                      </a:r>
                    </a:p>
                  </a:txBody>
                  <a:tcP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1241196311"/>
                  </a:ext>
                </a:extLst>
              </a:tr>
              <a:tr h="370840">
                <a:tc>
                  <a:txBody>
                    <a:bodyPr/>
                    <a:lstStyle/>
                    <a:p>
                      <a:r>
                        <a:rPr lang="tr-TR" dirty="0"/>
                        <a:t>Likit Limit (LL)</a:t>
                      </a:r>
                    </a:p>
                  </a:txBody>
                  <a:tcPr/>
                </a:tc>
                <a:tc>
                  <a:txBody>
                    <a:bodyPr/>
                    <a:lstStyle/>
                    <a:p>
                      <a:pPr algn="ctr"/>
                      <a:endParaRPr lang="tr-TR" dirty="0"/>
                    </a:p>
                  </a:txBody>
                  <a:tcPr anchor="ctr"/>
                </a:tc>
                <a:tc>
                  <a:txBody>
                    <a:bodyPr/>
                    <a:lstStyle/>
                    <a:p>
                      <a:pPr algn="ctr"/>
                      <a:endParaRPr lang="tr-TR" dirty="0"/>
                    </a:p>
                  </a:txBody>
                  <a:tcPr anchor="ctr"/>
                </a:tc>
                <a:extLst>
                  <a:ext uri="{0D108BD9-81ED-4DB2-BD59-A6C34878D82A}">
                    <a16:rowId xmlns:a16="http://schemas.microsoft.com/office/drawing/2014/main" val="2826017930"/>
                  </a:ext>
                </a:extLst>
              </a:tr>
              <a:tr h="370840">
                <a:tc>
                  <a:txBody>
                    <a:bodyPr/>
                    <a:lstStyle/>
                    <a:p>
                      <a:r>
                        <a:rPr lang="tr-TR" dirty="0"/>
                        <a:t>Ortalama Likit Limit (LL)</a:t>
                      </a:r>
                    </a:p>
                  </a:txBody>
                  <a:tcPr/>
                </a:tc>
                <a:tc gridSpan="2">
                  <a:txBody>
                    <a:bodyPr/>
                    <a:lstStyle/>
                    <a:p>
                      <a:pPr algn="ctr"/>
                      <a:endParaRPr lang="tr-TR" dirty="0"/>
                    </a:p>
                  </a:txBody>
                  <a:tcPr anchor="ctr"/>
                </a:tc>
                <a:tc hMerge="1">
                  <a:txBody>
                    <a:bodyPr/>
                    <a:lstStyle/>
                    <a:p>
                      <a:pPr algn="ctr"/>
                      <a:endParaRPr lang="tr-TR" dirty="0"/>
                    </a:p>
                  </a:txBody>
                  <a:tcPr anchor="ctr"/>
                </a:tc>
                <a:extLst>
                  <a:ext uri="{0D108BD9-81ED-4DB2-BD59-A6C34878D82A}">
                    <a16:rowId xmlns:a16="http://schemas.microsoft.com/office/drawing/2014/main" val="693666708"/>
                  </a:ext>
                </a:extLst>
              </a:tr>
            </a:tbl>
          </a:graphicData>
        </a:graphic>
      </p:graphicFrame>
    </p:spTree>
    <p:extLst>
      <p:ext uri="{BB962C8B-B14F-4D97-AF65-F5344CB8AC3E}">
        <p14:creationId xmlns:p14="http://schemas.microsoft.com/office/powerpoint/2010/main" val="1267456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985C-E6BD-4313-A62A-D235081FD1CE}"/>
              </a:ext>
            </a:extLst>
          </p:cNvPr>
          <p:cNvSpPr>
            <a:spLocks noGrp="1"/>
          </p:cNvSpPr>
          <p:nvPr>
            <p:ph type="ctrTitle"/>
          </p:nvPr>
        </p:nvSpPr>
        <p:spPr>
          <a:xfrm>
            <a:off x="2371165" y="496022"/>
            <a:ext cx="7449669" cy="2704381"/>
          </a:xfrm>
        </p:spPr>
        <p:txBody>
          <a:bodyPr/>
          <a:lstStyle/>
          <a:p>
            <a:r>
              <a:rPr lang="tr-TR" dirty="0"/>
              <a:t>-5-</a:t>
            </a:r>
            <a:br>
              <a:rPr lang="tr-TR" dirty="0"/>
            </a:br>
            <a:r>
              <a:rPr lang="tr-TR" dirty="0"/>
              <a:t>PLASTİK LİMİT DENEYİ</a:t>
            </a:r>
          </a:p>
        </p:txBody>
      </p:sp>
      <p:sp>
        <p:nvSpPr>
          <p:cNvPr id="3" name="Subtitle 2">
            <a:extLst>
              <a:ext uri="{FF2B5EF4-FFF2-40B4-BE49-F238E27FC236}">
                <a16:creationId xmlns:a16="http://schemas.microsoft.com/office/drawing/2014/main" id="{492B1924-2349-4AD4-9415-88C004602501}"/>
              </a:ext>
            </a:extLst>
          </p:cNvPr>
          <p:cNvSpPr>
            <a:spLocks noGrp="1"/>
          </p:cNvSpPr>
          <p:nvPr>
            <p:ph type="subTitle" idx="1"/>
          </p:nvPr>
        </p:nvSpPr>
        <p:spPr/>
        <p:txBody>
          <a:bodyPr/>
          <a:lstStyle/>
          <a:p>
            <a:r>
              <a:rPr lang="tr-TR" dirty="0"/>
              <a:t>LABORATUVAR DENEYLERİ</a:t>
            </a:r>
          </a:p>
          <a:p>
            <a:r>
              <a:rPr lang="tr-TR" dirty="0"/>
              <a:t>DOÇ.DR.ANDAÇ AKDEMİR</a:t>
            </a:r>
          </a:p>
        </p:txBody>
      </p:sp>
    </p:spTree>
    <p:extLst>
      <p:ext uri="{BB962C8B-B14F-4D97-AF65-F5344CB8AC3E}">
        <p14:creationId xmlns:p14="http://schemas.microsoft.com/office/powerpoint/2010/main" val="1619499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689298" y="260253"/>
            <a:ext cx="9601196" cy="335592"/>
          </a:xfrm>
        </p:spPr>
        <p:txBody>
          <a:bodyPr>
            <a:noAutofit/>
          </a:bodyPr>
          <a:lstStyle/>
          <a:p>
            <a:r>
              <a:rPr lang="tr-TR" sz="2800" b="1" dirty="0">
                <a:solidFill>
                  <a:srgbClr val="FF0000"/>
                </a:solidFill>
              </a:rPr>
              <a:t>Plastik Limit Deneyi</a:t>
            </a:r>
            <a:br>
              <a:rPr lang="tr-TR" sz="2800" b="1" dirty="0">
                <a:solidFill>
                  <a:srgbClr val="FF0000"/>
                </a:solidFill>
              </a:rPr>
            </a:br>
            <a:endParaRPr lang="tr-TR" sz="2800" b="1" dirty="0">
              <a:solidFill>
                <a:srgbClr val="FF0000"/>
              </a:solidFill>
            </a:endParaRPr>
          </a:p>
        </p:txBody>
      </p:sp>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992947" y="886990"/>
            <a:ext cx="9601196" cy="4234579"/>
          </a:xfrm>
        </p:spPr>
        <p:txBody>
          <a:bodyPr>
            <a:normAutofit/>
          </a:bodyPr>
          <a:lstStyle/>
          <a:p>
            <a:r>
              <a:rPr lang="tr-TR" dirty="0"/>
              <a:t>Zeminin plastik limitinin en düşük su içeriğini belirlenmesi için kullanılır. </a:t>
            </a:r>
          </a:p>
          <a:p>
            <a:r>
              <a:rPr lang="tr-TR" b="1" dirty="0">
                <a:solidFill>
                  <a:srgbClr val="FF0000"/>
                </a:solidFill>
              </a:rPr>
              <a:t>Araçlar: </a:t>
            </a:r>
            <a:r>
              <a:rPr lang="tr-TR" dirty="0">
                <a:solidFill>
                  <a:schemeClr val="tx1"/>
                </a:solidFill>
              </a:rPr>
              <a:t>Cetvel</a:t>
            </a:r>
          </a:p>
          <a:p>
            <a:r>
              <a:rPr lang="tr-TR" b="1" dirty="0">
                <a:solidFill>
                  <a:srgbClr val="FF0000"/>
                </a:solidFill>
              </a:rPr>
              <a:t>Deneyin Yapılışı: </a:t>
            </a:r>
            <a:r>
              <a:rPr lang="tr-TR" dirty="0">
                <a:solidFill>
                  <a:schemeClr val="tx1"/>
                </a:solidFill>
              </a:rPr>
              <a:t>Likit limit esnasında macun olarak ayrılan 30-35 g numune alınır. İki el arasında yuvarlanarak silindir şekline getirilir. Cam bir yüzey üzerinde yuvarlanarak silindirik hale getirilir. Basınç sabit tutularak bu işlem yapılır. </a:t>
            </a:r>
            <a:r>
              <a:rPr lang="tr-TR" b="1" u="sng" dirty="0">
                <a:solidFill>
                  <a:srgbClr val="FF0000"/>
                </a:solidFill>
              </a:rPr>
              <a:t>Zemin örneğinin çapı 3 mm ye </a:t>
            </a:r>
            <a:r>
              <a:rPr lang="tr-TR" dirty="0">
                <a:solidFill>
                  <a:schemeClr val="tx1"/>
                </a:solidFill>
              </a:rPr>
              <a:t>ulaşıncaya kadar işleme devam edilir. </a:t>
            </a:r>
            <a:r>
              <a:rPr lang="tr-TR" b="1" dirty="0">
                <a:solidFill>
                  <a:srgbClr val="FF0000"/>
                </a:solidFill>
              </a:rPr>
              <a:t>Yer yer çatlak ve kopma varsa plastik limit kıvamına </a:t>
            </a:r>
            <a:r>
              <a:rPr lang="tr-TR" dirty="0">
                <a:solidFill>
                  <a:schemeClr val="tx1"/>
                </a:solidFill>
              </a:rPr>
              <a:t>gelmiştir. </a:t>
            </a:r>
          </a:p>
          <a:p>
            <a:r>
              <a:rPr lang="tr-TR" dirty="0">
                <a:solidFill>
                  <a:schemeClr val="tx1"/>
                </a:solidFill>
              </a:rPr>
              <a:t>3 mm olarak dağılan numune parçaları t</a:t>
            </a:r>
            <a:r>
              <a:rPr lang="tr-TR" dirty="0">
                <a:solidFill>
                  <a:srgbClr val="FF0000"/>
                </a:solidFill>
              </a:rPr>
              <a:t>oplanıp numune kabında su içeriği hesaplanır. </a:t>
            </a:r>
            <a:r>
              <a:rPr lang="tr-TR" dirty="0">
                <a:solidFill>
                  <a:schemeClr val="tx1"/>
                </a:solidFill>
              </a:rPr>
              <a:t>Bulunan su </a:t>
            </a:r>
            <a:r>
              <a:rPr lang="tr-TR">
                <a:solidFill>
                  <a:schemeClr val="tx1"/>
                </a:solidFill>
              </a:rPr>
              <a:t>içeriği ortalama </a:t>
            </a:r>
            <a:r>
              <a:rPr lang="tr-TR" dirty="0">
                <a:solidFill>
                  <a:schemeClr val="tx1"/>
                </a:solidFill>
              </a:rPr>
              <a:t>plastik limit değerini verir.</a:t>
            </a: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4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Garamond" panose="02020404030301010803"/>
              </a:rPr>
              <a:t>5</a:t>
            </a: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.DENEY</a:t>
            </a:r>
          </a:p>
        </p:txBody>
      </p:sp>
    </p:spTree>
    <p:extLst>
      <p:ext uri="{BB962C8B-B14F-4D97-AF65-F5344CB8AC3E}">
        <p14:creationId xmlns:p14="http://schemas.microsoft.com/office/powerpoint/2010/main" val="1960872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1985C-E6BD-4313-A62A-D235081FD1CE}"/>
              </a:ext>
            </a:extLst>
          </p:cNvPr>
          <p:cNvSpPr>
            <a:spLocks noGrp="1"/>
          </p:cNvSpPr>
          <p:nvPr>
            <p:ph type="ctrTitle"/>
          </p:nvPr>
        </p:nvSpPr>
        <p:spPr>
          <a:xfrm>
            <a:off x="2371165" y="496022"/>
            <a:ext cx="7449669" cy="2704381"/>
          </a:xfrm>
        </p:spPr>
        <p:txBody>
          <a:bodyPr/>
          <a:lstStyle/>
          <a:p>
            <a:r>
              <a:rPr lang="tr-TR" dirty="0"/>
              <a:t>-6-</a:t>
            </a:r>
            <a:br>
              <a:rPr lang="tr-TR" dirty="0"/>
            </a:br>
            <a:r>
              <a:rPr lang="tr-TR" dirty="0"/>
              <a:t>RÖTRE LİMİT </a:t>
            </a:r>
            <a:br>
              <a:rPr lang="tr-TR" dirty="0"/>
            </a:br>
            <a:r>
              <a:rPr lang="tr-TR" dirty="0"/>
              <a:t>DENEYİ</a:t>
            </a:r>
          </a:p>
        </p:txBody>
      </p:sp>
      <p:sp>
        <p:nvSpPr>
          <p:cNvPr id="3" name="Subtitle 2">
            <a:extLst>
              <a:ext uri="{FF2B5EF4-FFF2-40B4-BE49-F238E27FC236}">
                <a16:creationId xmlns:a16="http://schemas.microsoft.com/office/drawing/2014/main" id="{492B1924-2349-4AD4-9415-88C004602501}"/>
              </a:ext>
            </a:extLst>
          </p:cNvPr>
          <p:cNvSpPr>
            <a:spLocks noGrp="1"/>
          </p:cNvSpPr>
          <p:nvPr>
            <p:ph type="subTitle" idx="1"/>
          </p:nvPr>
        </p:nvSpPr>
        <p:spPr/>
        <p:txBody>
          <a:bodyPr/>
          <a:lstStyle/>
          <a:p>
            <a:r>
              <a:rPr lang="tr-TR" dirty="0"/>
              <a:t>LABORATUVAR DENEYLERİ</a:t>
            </a:r>
          </a:p>
          <a:p>
            <a:r>
              <a:rPr lang="tr-TR" dirty="0"/>
              <a:t>DOÇ.DR.ANDAÇ AKDEMİR</a:t>
            </a:r>
          </a:p>
        </p:txBody>
      </p:sp>
    </p:spTree>
    <p:extLst>
      <p:ext uri="{BB962C8B-B14F-4D97-AF65-F5344CB8AC3E}">
        <p14:creationId xmlns:p14="http://schemas.microsoft.com/office/powerpoint/2010/main" val="824576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A84C-8996-4619-A529-B8151CC48EBC}"/>
              </a:ext>
            </a:extLst>
          </p:cNvPr>
          <p:cNvSpPr>
            <a:spLocks noGrp="1"/>
          </p:cNvSpPr>
          <p:nvPr>
            <p:ph type="title"/>
          </p:nvPr>
        </p:nvSpPr>
        <p:spPr>
          <a:xfrm>
            <a:off x="1689298" y="260253"/>
            <a:ext cx="9601196" cy="335592"/>
          </a:xfrm>
        </p:spPr>
        <p:txBody>
          <a:bodyPr>
            <a:noAutofit/>
          </a:bodyPr>
          <a:lstStyle/>
          <a:p>
            <a:r>
              <a:rPr lang="tr-TR" sz="2800" b="1" dirty="0">
                <a:solidFill>
                  <a:srgbClr val="FF0000"/>
                </a:solidFill>
              </a:rPr>
              <a:t>Rötre Limit Deneyi</a:t>
            </a:r>
            <a:br>
              <a:rPr lang="tr-TR" sz="2800" b="1" dirty="0">
                <a:solidFill>
                  <a:srgbClr val="FF0000"/>
                </a:solidFill>
              </a:rPr>
            </a:br>
            <a:endParaRPr lang="tr-TR" sz="2800" b="1" dirty="0">
              <a:solidFill>
                <a:srgbClr val="FF0000"/>
              </a:solidFill>
            </a:endParaRPr>
          </a:p>
        </p:txBody>
      </p:sp>
      <p:sp>
        <p:nvSpPr>
          <p:cNvPr id="3" name="Content Placeholder 2">
            <a:extLst>
              <a:ext uri="{FF2B5EF4-FFF2-40B4-BE49-F238E27FC236}">
                <a16:creationId xmlns:a16="http://schemas.microsoft.com/office/drawing/2014/main" id="{8ADA1375-5A6B-4F05-B1E2-4A5C664257F3}"/>
              </a:ext>
            </a:extLst>
          </p:cNvPr>
          <p:cNvSpPr>
            <a:spLocks noGrp="1"/>
          </p:cNvSpPr>
          <p:nvPr>
            <p:ph idx="1"/>
          </p:nvPr>
        </p:nvSpPr>
        <p:spPr>
          <a:xfrm>
            <a:off x="992947" y="886990"/>
            <a:ext cx="9601196" cy="4234579"/>
          </a:xfrm>
        </p:spPr>
        <p:txBody>
          <a:bodyPr>
            <a:normAutofit fontScale="85000" lnSpcReduction="20000"/>
          </a:bodyPr>
          <a:lstStyle/>
          <a:p>
            <a:r>
              <a:rPr lang="tr-TR" dirty="0"/>
              <a:t>Zeminin rötre limiti zeminin daha fazla su kaybının daha fazla hacim azalmasına neden olmadığı su içeriğidir. </a:t>
            </a:r>
          </a:p>
          <a:p>
            <a:r>
              <a:rPr lang="tr-TR" b="1" dirty="0">
                <a:solidFill>
                  <a:srgbClr val="FF0000"/>
                </a:solidFill>
              </a:rPr>
              <a:t>Araçlar: </a:t>
            </a:r>
            <a:r>
              <a:rPr lang="tr-TR" dirty="0">
                <a:solidFill>
                  <a:schemeClr val="tx1"/>
                </a:solidFill>
              </a:rPr>
              <a:t>Büzülme kabı, etüv, cam plaka, spatula, çelik cetvel, silikon gresi</a:t>
            </a:r>
          </a:p>
          <a:p>
            <a:r>
              <a:rPr lang="tr-TR" b="1" dirty="0">
                <a:solidFill>
                  <a:srgbClr val="FF0000"/>
                </a:solidFill>
              </a:rPr>
              <a:t>Deneyin Yapılışı: </a:t>
            </a:r>
            <a:r>
              <a:rPr lang="tr-TR" dirty="0">
                <a:solidFill>
                  <a:schemeClr val="tx1"/>
                </a:solidFill>
              </a:rPr>
              <a:t>No: 4 elek altından geçen numuneden 100 g alınır. Damıtık su ile macun kıvamına getirilir. Rötre kapları numunenin zemine yapışmaması için silikon gresi sürülür. Numune kaba boşluk kalmayacak şekilde yerleştirilir.Numune önce oda sıcaklığında bekletilir, sonra 60-65 C de sıcaklıkta ve en sonunda 105 C sıcaklıkta kurutulur. Soğuduktan sonra çetvelle boyu ölçülür. Başlangıç ve son ölçüm uzunluk farkları yüzdesi rötre limitini verir. </a:t>
            </a:r>
          </a:p>
          <a:p>
            <a:endParaRPr lang="tr-TR" dirty="0">
              <a:solidFill>
                <a:schemeClr val="tx1"/>
              </a:solidFill>
            </a:endParaRPr>
          </a:p>
          <a:p>
            <a:endParaRPr lang="tr-TR" dirty="0">
              <a:solidFill>
                <a:schemeClr val="tx1"/>
              </a:solidFill>
            </a:endParaRPr>
          </a:p>
          <a:p>
            <a:pPr marL="0" indent="0">
              <a:buNone/>
            </a:pPr>
            <a:r>
              <a:rPr lang="tr-TR" dirty="0">
                <a:solidFill>
                  <a:schemeClr val="tx1"/>
                </a:solidFill>
              </a:rPr>
              <a:t>L  : Kurumuş numune uzunluğu</a:t>
            </a:r>
          </a:p>
          <a:p>
            <a:pPr marL="0" indent="0">
              <a:buNone/>
            </a:pPr>
            <a:r>
              <a:rPr lang="tr-TR" dirty="0">
                <a:solidFill>
                  <a:schemeClr val="tx1"/>
                </a:solidFill>
              </a:rPr>
              <a:t>L</a:t>
            </a:r>
            <a:r>
              <a:rPr lang="tr-TR" baseline="-25000" dirty="0">
                <a:solidFill>
                  <a:schemeClr val="tx1"/>
                </a:solidFill>
              </a:rPr>
              <a:t>0 </a:t>
            </a:r>
            <a:r>
              <a:rPr lang="tr-TR" dirty="0">
                <a:solidFill>
                  <a:schemeClr val="tx1"/>
                </a:solidFill>
              </a:rPr>
              <a:t>: Başlangıç numune uzunluğu</a:t>
            </a:r>
          </a:p>
        </p:txBody>
      </p:sp>
      <p:sp>
        <p:nvSpPr>
          <p:cNvPr id="4" name="Dikdörtgen 3">
            <a:extLst>
              <a:ext uri="{FF2B5EF4-FFF2-40B4-BE49-F238E27FC236}">
                <a16:creationId xmlns:a16="http://schemas.microsoft.com/office/drawing/2014/main" id="{C0F1F90B-D00B-455F-98AA-4F26E5B9DA41}"/>
              </a:ext>
            </a:extLst>
          </p:cNvPr>
          <p:cNvSpPr/>
          <p:nvPr/>
        </p:nvSpPr>
        <p:spPr>
          <a:xfrm>
            <a:off x="-18435" y="-112042"/>
            <a:ext cx="2456122" cy="70788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40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Garamond" panose="02020404030301010803"/>
              </a:rPr>
              <a:t>6</a:t>
            </a:r>
            <a:r>
              <a:rPr kumimoji="0" lang="tr-TR"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Garamond" panose="02020404030301010803"/>
                <a:ea typeface="+mn-ea"/>
                <a:cs typeface="+mn-cs"/>
              </a:rPr>
              <a:t>.DENEY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A594E85-5ABF-4E52-ACC1-E604A914D203}"/>
                  </a:ext>
                </a:extLst>
              </p:cNvPr>
              <p:cNvSpPr txBox="1"/>
              <p:nvPr/>
            </p:nvSpPr>
            <p:spPr>
              <a:xfrm>
                <a:off x="4839568" y="3522658"/>
                <a:ext cx="2087430" cy="565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𝑅</m:t>
                          </m:r>
                        </m:e>
                        <m:sub>
                          <m:r>
                            <a:rPr lang="tr-TR" b="0" i="1" smtClean="0">
                              <a:latin typeface="Cambria Math" panose="02040503050406030204" pitchFamily="18" charset="0"/>
                            </a:rPr>
                            <m:t>𝐿</m:t>
                          </m:r>
                        </m:sub>
                      </m:sSub>
                      <m:r>
                        <a:rPr lang="tr-TR" b="0" i="1" smtClean="0">
                          <a:latin typeface="Cambria Math" panose="02040503050406030204" pitchFamily="18" charset="0"/>
                        </a:rPr>
                        <m:t>=(</m:t>
                      </m:r>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panose="02040503050406030204" pitchFamily="18" charset="0"/>
                                </a:rPr>
                                <m:t>𝐿</m:t>
                              </m:r>
                            </m:e>
                            <m:sub>
                              <m:r>
                                <a:rPr lang="tr-TR" b="0" i="1" smtClean="0">
                                  <a:latin typeface="Cambria Math" panose="02040503050406030204" pitchFamily="18" charset="0"/>
                                </a:rPr>
                                <m:t>0</m:t>
                              </m:r>
                            </m:sub>
                          </m:sSub>
                          <m:r>
                            <a:rPr lang="tr-TR" b="0" i="1" smtClean="0">
                              <a:latin typeface="Cambria Math" panose="02040503050406030204" pitchFamily="18" charset="0"/>
                            </a:rPr>
                            <m:t>−</m:t>
                          </m:r>
                          <m:r>
                            <a:rPr lang="tr-TR" b="0" i="1" smtClean="0">
                              <a:latin typeface="Cambria Math" panose="02040503050406030204" pitchFamily="18" charset="0"/>
                            </a:rPr>
                            <m:t>𝐿</m:t>
                          </m:r>
                        </m:num>
                        <m:den>
                          <m:sSub>
                            <m:sSubPr>
                              <m:ctrlPr>
                                <a:rPr lang="tr-TR" b="0" i="1" smtClean="0">
                                  <a:latin typeface="Cambria Math" panose="02040503050406030204" pitchFamily="18" charset="0"/>
                                </a:rPr>
                              </m:ctrlPr>
                            </m:sSubPr>
                            <m:e>
                              <m:r>
                                <a:rPr lang="tr-TR" b="0" i="1" smtClean="0">
                                  <a:latin typeface="Cambria Math" panose="02040503050406030204" pitchFamily="18" charset="0"/>
                                </a:rPr>
                                <m:t>𝐿</m:t>
                              </m:r>
                            </m:e>
                            <m:sub>
                              <m:r>
                                <a:rPr lang="tr-TR" b="0" i="1" smtClean="0">
                                  <a:latin typeface="Cambria Math" panose="02040503050406030204" pitchFamily="18" charset="0"/>
                                </a:rPr>
                                <m:t>0</m:t>
                              </m:r>
                            </m:sub>
                          </m:sSub>
                        </m:den>
                      </m:f>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×100</m:t>
                      </m:r>
                    </m:oMath>
                  </m:oMathPara>
                </a14:m>
                <a:endParaRPr lang="tr-TR" dirty="0"/>
              </a:p>
            </p:txBody>
          </p:sp>
        </mc:Choice>
        <mc:Fallback xmlns="">
          <p:sp>
            <p:nvSpPr>
              <p:cNvPr id="5" name="TextBox 4">
                <a:extLst>
                  <a:ext uri="{FF2B5EF4-FFF2-40B4-BE49-F238E27FC236}">
                    <a16:creationId xmlns:a16="http://schemas.microsoft.com/office/drawing/2014/main" id="{7A594E85-5ABF-4E52-ACC1-E604A914D203}"/>
                  </a:ext>
                </a:extLst>
              </p:cNvPr>
              <p:cNvSpPr txBox="1">
                <a:spLocks noRot="1" noChangeAspect="1" noMove="1" noResize="1" noEditPoints="1" noAdjustHandles="1" noChangeArrowheads="1" noChangeShapeType="1" noTextEdit="1"/>
              </p:cNvSpPr>
              <p:nvPr/>
            </p:nvSpPr>
            <p:spPr>
              <a:xfrm>
                <a:off x="4839568" y="3522658"/>
                <a:ext cx="2087430" cy="565604"/>
              </a:xfrm>
              <a:prstGeom prst="rect">
                <a:avLst/>
              </a:prstGeom>
              <a:blipFill>
                <a:blip r:embed="rId2"/>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665668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8B295-4F2B-4AFC-9F65-80B1F21D0EEF}"/>
              </a:ext>
            </a:extLst>
          </p:cNvPr>
          <p:cNvSpPr>
            <a:spLocks noGrp="1"/>
          </p:cNvSpPr>
          <p:nvPr>
            <p:ph type="title"/>
          </p:nvPr>
        </p:nvSpPr>
        <p:spPr/>
        <p:txBody>
          <a:bodyPr/>
          <a:lstStyle/>
          <a:p>
            <a:endParaRPr lang="tr-TR"/>
          </a:p>
        </p:txBody>
      </p:sp>
      <p:sp>
        <p:nvSpPr>
          <p:cNvPr id="3" name="Content Placeholder 2">
            <a:extLst>
              <a:ext uri="{FF2B5EF4-FFF2-40B4-BE49-F238E27FC236}">
                <a16:creationId xmlns:a16="http://schemas.microsoft.com/office/drawing/2014/main" id="{1745080C-0F35-47E2-B9DE-FE5B8FA5FDA9}"/>
              </a:ext>
            </a:extLst>
          </p:cNvPr>
          <p:cNvSpPr>
            <a:spLocks noGrp="1"/>
          </p:cNvSpPr>
          <p:nvPr>
            <p:ph idx="1"/>
          </p:nvPr>
        </p:nvSpPr>
        <p:spPr/>
        <p:txBody>
          <a:bodyPr/>
          <a:lstStyle/>
          <a:p>
            <a:endParaRPr lang="tr-TR"/>
          </a:p>
        </p:txBody>
      </p:sp>
      <p:pic>
        <p:nvPicPr>
          <p:cNvPr id="5" name="Picture 4">
            <a:extLst>
              <a:ext uri="{FF2B5EF4-FFF2-40B4-BE49-F238E27FC236}">
                <a16:creationId xmlns:a16="http://schemas.microsoft.com/office/drawing/2014/main" id="{2B0ACB90-4C5D-487F-B59C-2D430B61F998}"/>
              </a:ext>
            </a:extLst>
          </p:cNvPr>
          <p:cNvPicPr>
            <a:picLocks noChangeAspect="1"/>
          </p:cNvPicPr>
          <p:nvPr/>
        </p:nvPicPr>
        <p:blipFill>
          <a:blip r:embed="rId2"/>
          <a:stretch>
            <a:fillRect/>
          </a:stretch>
        </p:blipFill>
        <p:spPr>
          <a:xfrm>
            <a:off x="1212911" y="535522"/>
            <a:ext cx="9766176" cy="5786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itle 1">
            <a:extLst>
              <a:ext uri="{FF2B5EF4-FFF2-40B4-BE49-F238E27FC236}">
                <a16:creationId xmlns:a16="http://schemas.microsoft.com/office/drawing/2014/main" id="{FA47A1B5-FB72-441D-ABE1-82F02E7EC6C1}"/>
              </a:ext>
            </a:extLst>
          </p:cNvPr>
          <p:cNvSpPr txBox="1">
            <a:spLocks/>
          </p:cNvSpPr>
          <p:nvPr/>
        </p:nvSpPr>
        <p:spPr>
          <a:xfrm>
            <a:off x="0" y="0"/>
            <a:ext cx="1616474" cy="464928"/>
          </a:xfrm>
          <a:prstGeom prst="rect">
            <a:avLst/>
          </a:prstGeom>
          <a:effectLst/>
        </p:spPr>
        <p:txBody>
          <a:bodyPr vert="horz" lIns="91440" tIns="45720" rIns="91440" bIns="45720" rtlCol="0" anchor="ctr">
            <a:normAutofit fontScale="975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sz="2400" b="1" dirty="0">
                <a:solidFill>
                  <a:srgbClr val="FF0000"/>
                </a:solidFill>
              </a:rPr>
              <a:t>PI=LL-PL</a:t>
            </a:r>
          </a:p>
        </p:txBody>
      </p:sp>
    </p:spTree>
    <p:extLst>
      <p:ext uri="{BB962C8B-B14F-4D97-AF65-F5344CB8AC3E}">
        <p14:creationId xmlns:p14="http://schemas.microsoft.com/office/powerpoint/2010/main" val="33663981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551</TotalTime>
  <Words>1703</Words>
  <Application>Microsoft Office PowerPoint</Application>
  <PresentationFormat>Widescreen</PresentationFormat>
  <Paragraphs>329</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Cambria Math</vt:lpstr>
      <vt:lpstr>Garamond</vt:lpstr>
      <vt:lpstr>Organic</vt:lpstr>
      <vt:lpstr>ZEMİN MEKANİĞİ DERSİ</vt:lpstr>
      <vt:lpstr>-1- SU İÇERİĞİ DENEYİ</vt:lpstr>
      <vt:lpstr>SU İÇERİĞİ TAYİNİ (ETÜVDE KURUTMA METODU  (TS 1900 ASTM D-2216)</vt:lpstr>
      <vt:lpstr>PowerPoint Presentation</vt:lpstr>
      <vt:lpstr>PowerPoint Presentation</vt:lpstr>
      <vt:lpstr>PowerPoint Presentation</vt:lpstr>
      <vt:lpstr>PowerPoint Presentation</vt:lpstr>
      <vt:lpstr>-2- TANE BOYU DAĞILIMI</vt:lpstr>
      <vt:lpstr>ELEK ANALİZİ TAYİNİ (TANE BOYU DAĞILIM ANALİZİ) </vt:lpstr>
      <vt:lpstr>ELEK ANALİZİ İÇİN GEREKEN  MİNİMUM NUMUNE MİKTARI (Kg) </vt:lpstr>
      <vt:lpstr>PowerPoint Presentation</vt:lpstr>
      <vt:lpstr>PowerPoint Presentation</vt:lpstr>
      <vt:lpstr>ELEK ANALİZİ TANE BOYU DAĞILIM GRAFİĞİ </vt:lpstr>
      <vt:lpstr>-3- ÇÖKTÜRME ANALİZİ</vt:lpstr>
      <vt:lpstr>ÇÖKTÜRME ANALİZİ (HİDROMETRE METODU) </vt:lpstr>
      <vt:lpstr>HİDROMETRE DENEY FÖYÜ </vt:lpstr>
      <vt:lpstr>PowerPoint Presentation</vt:lpstr>
      <vt:lpstr>PowerPoint Presentation</vt:lpstr>
      <vt:lpstr>HİDROMETRE DENEY FÖYÜ </vt:lpstr>
      <vt:lpstr>HİDROMETRE DENEY FÖYÜ </vt:lpstr>
      <vt:lpstr>-4- CASAGRANDE LİKİT LİMİT DENEYİ</vt:lpstr>
      <vt:lpstr>Casagrande Likit Limit Deneyi </vt:lpstr>
      <vt:lpstr>PowerPoint Presentation</vt:lpstr>
      <vt:lpstr>Casagrande Likit Limit Deneyi </vt:lpstr>
      <vt:lpstr>Casagrande Likit Limit Deney Kartı </vt:lpstr>
      <vt:lpstr>-5- PLASTİK LİMİT DENEYİ</vt:lpstr>
      <vt:lpstr>Plastik Limit Deneyi </vt:lpstr>
      <vt:lpstr>-6- RÖTRE LİMİT  DENEYİ</vt:lpstr>
      <vt:lpstr>Rötre Limit Deneyi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ZEMİN MEKANİĞİ DERSİ</dc:title>
  <dc:creator>Andaç Akdemir</dc:creator>
  <cp:lastModifiedBy>Andaç Akdemir</cp:lastModifiedBy>
  <cp:revision>49</cp:revision>
  <dcterms:created xsi:type="dcterms:W3CDTF">2021-03-25T10:09:21Z</dcterms:created>
  <dcterms:modified xsi:type="dcterms:W3CDTF">2021-03-30T12:51:16Z</dcterms:modified>
</cp:coreProperties>
</file>