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5" r:id="rId3"/>
    <p:sldId id="334" r:id="rId4"/>
    <p:sldId id="335" r:id="rId5"/>
    <p:sldId id="286" r:id="rId6"/>
    <p:sldId id="288" r:id="rId7"/>
    <p:sldId id="289" r:id="rId8"/>
    <p:sldId id="290" r:id="rId9"/>
    <p:sldId id="291" r:id="rId10"/>
    <p:sldId id="337" r:id="rId11"/>
    <p:sldId id="292" r:id="rId12"/>
    <p:sldId id="336" r:id="rId13"/>
    <p:sldId id="293" r:id="rId14"/>
    <p:sldId id="317" r:id="rId15"/>
    <p:sldId id="338" r:id="rId16"/>
    <p:sldId id="345" r:id="rId17"/>
    <p:sldId id="347" r:id="rId18"/>
    <p:sldId id="346" r:id="rId19"/>
    <p:sldId id="348" r:id="rId20"/>
    <p:sldId id="349" r:id="rId21"/>
    <p:sldId id="294" r:id="rId22"/>
    <p:sldId id="316" r:id="rId23"/>
    <p:sldId id="340" r:id="rId24"/>
    <p:sldId id="341" r:id="rId25"/>
    <p:sldId id="350" r:id="rId26"/>
    <p:sldId id="344" r:id="rId27"/>
    <p:sldId id="339" r:id="rId28"/>
    <p:sldId id="311" r:id="rId29"/>
    <p:sldId id="312" r:id="rId30"/>
    <p:sldId id="313" r:id="rId31"/>
    <p:sldId id="314" r:id="rId32"/>
    <p:sldId id="318" r:id="rId33"/>
    <p:sldId id="342" r:id="rId34"/>
    <p:sldId id="343" r:id="rId35"/>
    <p:sldId id="351" r:id="rId36"/>
    <p:sldId id="352" r:id="rId37"/>
    <p:sldId id="353" r:id="rId38"/>
    <p:sldId id="354" r:id="rId39"/>
    <p:sldId id="257" r:id="rId40"/>
    <p:sldId id="258" r:id="rId41"/>
    <p:sldId id="259" r:id="rId42"/>
    <p:sldId id="260" r:id="rId43"/>
    <p:sldId id="261" r:id="rId44"/>
    <p:sldId id="262" r:id="rId45"/>
    <p:sldId id="263" r:id="rId46"/>
    <p:sldId id="264" r:id="rId47"/>
    <p:sldId id="265" r:id="rId48"/>
    <p:sldId id="266" r:id="rId49"/>
    <p:sldId id="267" r:id="rId50"/>
    <p:sldId id="268" r:id="rId51"/>
    <p:sldId id="269" r:id="rId52"/>
    <p:sldId id="270" r:id="rId53"/>
    <p:sldId id="271" r:id="rId54"/>
    <p:sldId id="272" r:id="rId55"/>
    <p:sldId id="273" r:id="rId56"/>
    <p:sldId id="274" r:id="rId57"/>
    <p:sldId id="275" r:id="rId58"/>
    <p:sldId id="276" r:id="rId59"/>
    <p:sldId id="277" r:id="rId60"/>
    <p:sldId id="278" r:id="rId61"/>
    <p:sldId id="279" r:id="rId62"/>
    <p:sldId id="280" r:id="rId63"/>
    <p:sldId id="281" r:id="rId64"/>
    <p:sldId id="282" r:id="rId65"/>
    <p:sldId id="283" r:id="rId66"/>
    <p:sldId id="284" r:id="rId67"/>
    <p:sldId id="295" r:id="rId68"/>
    <p:sldId id="296" r:id="rId69"/>
    <p:sldId id="297" r:id="rId70"/>
    <p:sldId id="298" r:id="rId71"/>
    <p:sldId id="299" r:id="rId72"/>
    <p:sldId id="300" r:id="rId73"/>
    <p:sldId id="301" r:id="rId74"/>
    <p:sldId id="302" r:id="rId75"/>
    <p:sldId id="303" r:id="rId76"/>
    <p:sldId id="304" r:id="rId77"/>
    <p:sldId id="305" r:id="rId78"/>
    <p:sldId id="306" r:id="rId79"/>
    <p:sldId id="307" r:id="rId80"/>
    <p:sldId id="308" r:id="rId81"/>
    <p:sldId id="309" r:id="rId82"/>
    <p:sldId id="310" r:id="rId83"/>
    <p:sldId id="319" r:id="rId84"/>
    <p:sldId id="320" r:id="rId85"/>
    <p:sldId id="321" r:id="rId86"/>
    <p:sldId id="323" r:id="rId87"/>
    <p:sldId id="324" r:id="rId88"/>
    <p:sldId id="325" r:id="rId89"/>
    <p:sldId id="326" r:id="rId90"/>
    <p:sldId id="327" r:id="rId91"/>
    <p:sldId id="328" r:id="rId92"/>
    <p:sldId id="329" r:id="rId93"/>
    <p:sldId id="330" r:id="rId94"/>
    <p:sldId id="331" r:id="rId95"/>
    <p:sldId id="332" r:id="rId96"/>
    <p:sldId id="333" r:id="rId97"/>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3" autoAdjust="0"/>
    <p:restoredTop sz="94660"/>
  </p:normalViewPr>
  <p:slideViewPr>
    <p:cSldViewPr snapToGrid="0">
      <p:cViewPr varScale="1">
        <p:scale>
          <a:sx n="74" d="100"/>
          <a:sy n="74" d="100"/>
        </p:scale>
        <p:origin x="-582" y="-9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slide" Target="slides/slide9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ECB4843C-5D32-4FDA-9416-E31C37004EAD}" type="datetimeFigureOut">
              <a:rPr lang="tr-TR" smtClean="0"/>
              <a:t>7.4.2020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94366FD2-B400-45B1-B343-784DDC235E4F}" type="slidenum">
              <a:rPr lang="tr-TR" smtClean="0"/>
              <a:t>‹#›</a:t>
            </a:fld>
            <a:endParaRPr lang="tr-TR"/>
          </a:p>
        </p:txBody>
      </p:sp>
    </p:spTree>
    <p:extLst>
      <p:ext uri="{BB962C8B-B14F-4D97-AF65-F5344CB8AC3E}">
        <p14:creationId xmlns:p14="http://schemas.microsoft.com/office/powerpoint/2010/main" val="7687713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ECB4843C-5D32-4FDA-9416-E31C37004EAD}" type="datetimeFigureOut">
              <a:rPr lang="tr-TR" smtClean="0"/>
              <a:t>7.4.2020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94366FD2-B400-45B1-B343-784DDC235E4F}" type="slidenum">
              <a:rPr lang="tr-TR" smtClean="0"/>
              <a:t>‹#›</a:t>
            </a:fld>
            <a:endParaRPr lang="tr-TR"/>
          </a:p>
        </p:txBody>
      </p:sp>
    </p:spTree>
    <p:extLst>
      <p:ext uri="{BB962C8B-B14F-4D97-AF65-F5344CB8AC3E}">
        <p14:creationId xmlns:p14="http://schemas.microsoft.com/office/powerpoint/2010/main" val="41310019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ECB4843C-5D32-4FDA-9416-E31C37004EAD}" type="datetimeFigureOut">
              <a:rPr lang="tr-TR" smtClean="0"/>
              <a:t>7.4.2020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94366FD2-B400-45B1-B343-784DDC235E4F}" type="slidenum">
              <a:rPr lang="tr-TR" smtClean="0"/>
              <a:t>‹#›</a:t>
            </a:fld>
            <a:endParaRPr lang="tr-TR"/>
          </a:p>
        </p:txBody>
      </p:sp>
    </p:spTree>
    <p:extLst>
      <p:ext uri="{BB962C8B-B14F-4D97-AF65-F5344CB8AC3E}">
        <p14:creationId xmlns:p14="http://schemas.microsoft.com/office/powerpoint/2010/main" val="30279202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ECB4843C-5D32-4FDA-9416-E31C37004EAD}" type="datetimeFigureOut">
              <a:rPr lang="tr-TR" smtClean="0"/>
              <a:t>7.4.2020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94366FD2-B400-45B1-B343-784DDC235E4F}" type="slidenum">
              <a:rPr lang="tr-TR" smtClean="0"/>
              <a:t>‹#›</a:t>
            </a:fld>
            <a:endParaRPr lang="tr-TR"/>
          </a:p>
        </p:txBody>
      </p:sp>
    </p:spTree>
    <p:extLst>
      <p:ext uri="{BB962C8B-B14F-4D97-AF65-F5344CB8AC3E}">
        <p14:creationId xmlns:p14="http://schemas.microsoft.com/office/powerpoint/2010/main" val="38868602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ECB4843C-5D32-4FDA-9416-E31C37004EAD}" type="datetimeFigureOut">
              <a:rPr lang="tr-TR" smtClean="0"/>
              <a:t>7.4.2020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94366FD2-B400-45B1-B343-784DDC235E4F}" type="slidenum">
              <a:rPr lang="tr-TR" smtClean="0"/>
              <a:t>‹#›</a:t>
            </a:fld>
            <a:endParaRPr lang="tr-TR"/>
          </a:p>
        </p:txBody>
      </p:sp>
    </p:spTree>
    <p:extLst>
      <p:ext uri="{BB962C8B-B14F-4D97-AF65-F5344CB8AC3E}">
        <p14:creationId xmlns:p14="http://schemas.microsoft.com/office/powerpoint/2010/main" val="10288400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ECB4843C-5D32-4FDA-9416-E31C37004EAD}" type="datetimeFigureOut">
              <a:rPr lang="tr-TR" smtClean="0"/>
              <a:t>7.4.2020</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94366FD2-B400-45B1-B343-784DDC235E4F}" type="slidenum">
              <a:rPr lang="tr-TR" smtClean="0"/>
              <a:t>‹#›</a:t>
            </a:fld>
            <a:endParaRPr lang="tr-TR"/>
          </a:p>
        </p:txBody>
      </p:sp>
    </p:spTree>
    <p:extLst>
      <p:ext uri="{BB962C8B-B14F-4D97-AF65-F5344CB8AC3E}">
        <p14:creationId xmlns:p14="http://schemas.microsoft.com/office/powerpoint/2010/main" val="27962201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ECB4843C-5D32-4FDA-9416-E31C37004EAD}" type="datetimeFigureOut">
              <a:rPr lang="tr-TR" smtClean="0"/>
              <a:t>7.4.2020</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94366FD2-B400-45B1-B343-784DDC235E4F}" type="slidenum">
              <a:rPr lang="tr-TR" smtClean="0"/>
              <a:t>‹#›</a:t>
            </a:fld>
            <a:endParaRPr lang="tr-TR"/>
          </a:p>
        </p:txBody>
      </p:sp>
    </p:spTree>
    <p:extLst>
      <p:ext uri="{BB962C8B-B14F-4D97-AF65-F5344CB8AC3E}">
        <p14:creationId xmlns:p14="http://schemas.microsoft.com/office/powerpoint/2010/main" val="41779714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ECB4843C-5D32-4FDA-9416-E31C37004EAD}" type="datetimeFigureOut">
              <a:rPr lang="tr-TR" smtClean="0"/>
              <a:t>7.4.2020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94366FD2-B400-45B1-B343-784DDC235E4F}" type="slidenum">
              <a:rPr lang="tr-TR" smtClean="0"/>
              <a:t>‹#›</a:t>
            </a:fld>
            <a:endParaRPr lang="tr-TR"/>
          </a:p>
        </p:txBody>
      </p:sp>
    </p:spTree>
    <p:extLst>
      <p:ext uri="{BB962C8B-B14F-4D97-AF65-F5344CB8AC3E}">
        <p14:creationId xmlns:p14="http://schemas.microsoft.com/office/powerpoint/2010/main" val="12706956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ECB4843C-5D32-4FDA-9416-E31C37004EAD}" type="datetimeFigureOut">
              <a:rPr lang="tr-TR" smtClean="0"/>
              <a:t>7.4.2020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94366FD2-B400-45B1-B343-784DDC235E4F}" type="slidenum">
              <a:rPr lang="tr-TR" smtClean="0"/>
              <a:t>‹#›</a:t>
            </a:fld>
            <a:endParaRPr lang="tr-TR"/>
          </a:p>
        </p:txBody>
      </p:sp>
    </p:spTree>
    <p:extLst>
      <p:ext uri="{BB962C8B-B14F-4D97-AF65-F5344CB8AC3E}">
        <p14:creationId xmlns:p14="http://schemas.microsoft.com/office/powerpoint/2010/main" val="1589929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ECB4843C-5D32-4FDA-9416-E31C37004EAD}" type="datetimeFigureOut">
              <a:rPr lang="tr-TR" smtClean="0"/>
              <a:t>7.4.2020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94366FD2-B400-45B1-B343-784DDC235E4F}" type="slidenum">
              <a:rPr lang="tr-TR" smtClean="0"/>
              <a:t>‹#›</a:t>
            </a:fld>
            <a:endParaRPr lang="tr-TR"/>
          </a:p>
        </p:txBody>
      </p:sp>
    </p:spTree>
    <p:extLst>
      <p:ext uri="{BB962C8B-B14F-4D97-AF65-F5344CB8AC3E}">
        <p14:creationId xmlns:p14="http://schemas.microsoft.com/office/powerpoint/2010/main" val="33551837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ECB4843C-5D32-4FDA-9416-E31C37004EAD}" type="datetimeFigureOut">
              <a:rPr lang="tr-TR" smtClean="0"/>
              <a:t>7.4.2020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94366FD2-B400-45B1-B343-784DDC235E4F}" type="slidenum">
              <a:rPr lang="tr-TR" smtClean="0"/>
              <a:t>‹#›</a:t>
            </a:fld>
            <a:endParaRPr lang="tr-TR"/>
          </a:p>
        </p:txBody>
      </p:sp>
    </p:spTree>
    <p:extLst>
      <p:ext uri="{BB962C8B-B14F-4D97-AF65-F5344CB8AC3E}">
        <p14:creationId xmlns:p14="http://schemas.microsoft.com/office/powerpoint/2010/main" val="32010478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B4843C-5D32-4FDA-9416-E31C37004EAD}" type="datetimeFigureOut">
              <a:rPr lang="tr-TR" smtClean="0"/>
              <a:t>7.4.2020</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366FD2-B400-45B1-B343-784DDC235E4F}" type="slidenum">
              <a:rPr lang="tr-TR" smtClean="0"/>
              <a:t>‹#›</a:t>
            </a:fld>
            <a:endParaRPr lang="tr-TR"/>
          </a:p>
        </p:txBody>
      </p:sp>
    </p:spTree>
    <p:extLst>
      <p:ext uri="{BB962C8B-B14F-4D97-AF65-F5344CB8AC3E}">
        <p14:creationId xmlns:p14="http://schemas.microsoft.com/office/powerpoint/2010/main" val="3105920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r>
              <a:rPr lang="tr-TR" dirty="0" smtClean="0">
                <a:latin typeface="Algerian" pitchFamily="82" charset="0"/>
                <a:cs typeface="Aharoni" panose="02010803020104030203" pitchFamily="2" charset="-79"/>
              </a:rPr>
              <a:t>SU KİMYASI DERS NOTLARI</a:t>
            </a:r>
            <a:endParaRPr lang="tr-TR" dirty="0">
              <a:latin typeface="Algerian" pitchFamily="82" charset="0"/>
              <a:cs typeface="Aharoni" panose="02010803020104030203" pitchFamily="2" charset="-79"/>
            </a:endParaRPr>
          </a:p>
        </p:txBody>
      </p:sp>
      <p:sp>
        <p:nvSpPr>
          <p:cNvPr id="3" name="Alt Başlık 2"/>
          <p:cNvSpPr>
            <a:spLocks noGrp="1"/>
          </p:cNvSpPr>
          <p:nvPr>
            <p:ph type="subTitle" idx="1"/>
          </p:nvPr>
        </p:nvSpPr>
        <p:spPr>
          <a:xfrm>
            <a:off x="1524000" y="4001283"/>
            <a:ext cx="9144000" cy="1655762"/>
          </a:xfrm>
        </p:spPr>
        <p:txBody>
          <a:bodyPr/>
          <a:lstStyle/>
          <a:p>
            <a:r>
              <a:rPr lang="tr-TR" b="1" dirty="0" smtClean="0">
                <a:latin typeface="Castellar" pitchFamily="18" charset="0"/>
                <a:cs typeface="Times New Roman" panose="02020603050405020304" pitchFamily="18" charset="0"/>
              </a:rPr>
              <a:t>PROF. DR. ADEM ASAN</a:t>
            </a:r>
          </a:p>
          <a:p>
            <a:endParaRPr lang="tr-TR" b="1" dirty="0" smtClean="0">
              <a:latin typeface="Times New Roman" panose="02020603050405020304" pitchFamily="18" charset="0"/>
              <a:cs typeface="Times New Roman" panose="02020603050405020304" pitchFamily="18" charset="0"/>
            </a:endParaRPr>
          </a:p>
          <a:p>
            <a:r>
              <a:rPr lang="tr-TR" b="1" dirty="0" smtClean="0">
                <a:latin typeface="Castellar" pitchFamily="18" charset="0"/>
                <a:cs typeface="Times New Roman" panose="02020603050405020304" pitchFamily="18" charset="0"/>
              </a:rPr>
              <a:t>OMÜ FEN EDEBİYAT FAKÜLTESİ KİMYA BÖLÜMÜ</a:t>
            </a:r>
            <a:endParaRPr lang="tr-TR" b="1" dirty="0">
              <a:latin typeface="Castellar" pitchFamily="18" charset="0"/>
              <a:cs typeface="Times New Roman" panose="02020603050405020304" pitchFamily="18" charset="0"/>
            </a:endParaRPr>
          </a:p>
        </p:txBody>
      </p:sp>
    </p:spTree>
    <p:extLst>
      <p:ext uri="{BB962C8B-B14F-4D97-AF65-F5344CB8AC3E}">
        <p14:creationId xmlns:p14="http://schemas.microsoft.com/office/powerpoint/2010/main" val="42264109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u Nedi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9251" y="1462489"/>
            <a:ext cx="9079605" cy="32099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68907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62397" y="1772450"/>
            <a:ext cx="4394492" cy="3683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Dikdörtgen 1"/>
          <p:cNvSpPr/>
          <p:nvPr/>
        </p:nvSpPr>
        <p:spPr>
          <a:xfrm>
            <a:off x="163132" y="1674254"/>
            <a:ext cx="6096000" cy="3416320"/>
          </a:xfrm>
          <a:prstGeom prst="rect">
            <a:avLst/>
          </a:prstGeom>
        </p:spPr>
        <p:txBody>
          <a:bodyPr wrap="square">
            <a:spAutoFit/>
          </a:bodyPr>
          <a:lstStyle/>
          <a:p>
            <a:pPr>
              <a:lnSpc>
                <a:spcPct val="150000"/>
              </a:lnSpc>
            </a:pPr>
            <a:r>
              <a:rPr lang="tr-TR" dirty="0">
                <a:latin typeface="Times New Roman" pitchFamily="18" charset="0"/>
                <a:cs typeface="Times New Roman" pitchFamily="18" charset="0"/>
              </a:rPr>
              <a:t>Bilimsel ismi: Su</a:t>
            </a:r>
            <a:br>
              <a:rPr lang="tr-TR" dirty="0">
                <a:latin typeface="Times New Roman" pitchFamily="18" charset="0"/>
                <a:cs typeface="Times New Roman" pitchFamily="18" charset="0"/>
              </a:rPr>
            </a:br>
            <a:r>
              <a:rPr lang="tr-TR" dirty="0">
                <a:latin typeface="Times New Roman" pitchFamily="18" charset="0"/>
                <a:cs typeface="Times New Roman" pitchFamily="18" charset="0"/>
              </a:rPr>
              <a:t>Alternatif isimler: </a:t>
            </a:r>
            <a:r>
              <a:rPr lang="tr-TR" dirty="0" err="1">
                <a:latin typeface="Times New Roman" pitchFamily="18" charset="0"/>
                <a:cs typeface="Times New Roman" pitchFamily="18" charset="0"/>
              </a:rPr>
              <a:t>aqua</a:t>
            </a:r>
            <a:r>
              <a:rPr lang="tr-TR" dirty="0">
                <a:latin typeface="Times New Roman" pitchFamily="18" charset="0"/>
                <a:cs typeface="Times New Roman" pitchFamily="18" charset="0"/>
              </a:rPr>
              <a:t>, </a:t>
            </a:r>
            <a:r>
              <a:rPr lang="tr-TR" dirty="0" err="1">
                <a:latin typeface="Times New Roman" pitchFamily="18" charset="0"/>
                <a:cs typeface="Times New Roman" pitchFamily="18" charset="0"/>
              </a:rPr>
              <a:t>dihidrojen</a:t>
            </a:r>
            <a:r>
              <a:rPr lang="tr-TR" dirty="0">
                <a:latin typeface="Times New Roman" pitchFamily="18" charset="0"/>
                <a:cs typeface="Times New Roman" pitchFamily="18" charset="0"/>
              </a:rPr>
              <a:t> monoksit</a:t>
            </a:r>
            <a:r>
              <a:rPr lang="tr-TR" dirty="0" smtClean="0">
                <a:latin typeface="Times New Roman" pitchFamily="18" charset="0"/>
                <a:cs typeface="Times New Roman" pitchFamily="18" charset="0"/>
              </a:rPr>
              <a:t>, hidrojen </a:t>
            </a:r>
            <a:r>
              <a:rPr lang="tr-TR" dirty="0">
                <a:latin typeface="Times New Roman" pitchFamily="18" charset="0"/>
                <a:cs typeface="Times New Roman" pitchFamily="18" charset="0"/>
              </a:rPr>
              <a:t>hidroksit</a:t>
            </a:r>
            <a:br>
              <a:rPr lang="tr-TR" dirty="0">
                <a:latin typeface="Times New Roman" pitchFamily="18" charset="0"/>
                <a:cs typeface="Times New Roman" pitchFamily="18" charset="0"/>
              </a:rPr>
            </a:br>
            <a:r>
              <a:rPr lang="tr-TR" dirty="0">
                <a:latin typeface="Times New Roman" pitchFamily="18" charset="0"/>
                <a:cs typeface="Times New Roman" pitchFamily="18" charset="0"/>
              </a:rPr>
              <a:t>Moleküler formülü: H</a:t>
            </a:r>
            <a:r>
              <a:rPr lang="tr-TR" baseline="-25000" dirty="0">
                <a:latin typeface="Times New Roman" pitchFamily="18" charset="0"/>
                <a:cs typeface="Times New Roman" pitchFamily="18" charset="0"/>
              </a:rPr>
              <a:t>2</a:t>
            </a:r>
            <a:r>
              <a:rPr lang="tr-TR" dirty="0">
                <a:latin typeface="Times New Roman" pitchFamily="18" charset="0"/>
                <a:cs typeface="Times New Roman" pitchFamily="18" charset="0"/>
              </a:rPr>
              <a:t>O</a:t>
            </a:r>
            <a:br>
              <a:rPr lang="tr-TR" dirty="0">
                <a:latin typeface="Times New Roman" pitchFamily="18" charset="0"/>
                <a:cs typeface="Times New Roman" pitchFamily="18" charset="0"/>
              </a:rPr>
            </a:br>
            <a:r>
              <a:rPr lang="tr-TR" dirty="0" err="1">
                <a:latin typeface="Times New Roman" pitchFamily="18" charset="0"/>
                <a:cs typeface="Times New Roman" pitchFamily="18" charset="0"/>
              </a:rPr>
              <a:t>Mol</a:t>
            </a:r>
            <a:r>
              <a:rPr lang="tr-TR" dirty="0">
                <a:latin typeface="Times New Roman" pitchFamily="18" charset="0"/>
                <a:cs typeface="Times New Roman" pitchFamily="18" charset="0"/>
              </a:rPr>
              <a:t> kütlesi: 18.0153 g/</a:t>
            </a:r>
            <a:r>
              <a:rPr lang="tr-TR" dirty="0" err="1">
                <a:latin typeface="Times New Roman" pitchFamily="18" charset="0"/>
                <a:cs typeface="Times New Roman" pitchFamily="18" charset="0"/>
              </a:rPr>
              <a:t>mol</a:t>
            </a:r>
            <a:r>
              <a:rPr lang="tr-TR" dirty="0">
                <a:latin typeface="Times New Roman" pitchFamily="18" charset="0"/>
                <a:cs typeface="Times New Roman" pitchFamily="18" charset="0"/>
              </a:rPr>
              <a:t/>
            </a:r>
            <a:br>
              <a:rPr lang="tr-TR" dirty="0">
                <a:latin typeface="Times New Roman" pitchFamily="18" charset="0"/>
                <a:cs typeface="Times New Roman" pitchFamily="18" charset="0"/>
              </a:rPr>
            </a:br>
            <a:r>
              <a:rPr lang="tr-TR" dirty="0">
                <a:latin typeface="Times New Roman" pitchFamily="18" charset="0"/>
                <a:cs typeface="Times New Roman" pitchFamily="18" charset="0"/>
              </a:rPr>
              <a:t>Yoğunluk (Hallere göre): 1.000 g/cm</a:t>
            </a:r>
            <a:r>
              <a:rPr lang="tr-TR" baseline="30000" dirty="0">
                <a:latin typeface="Times New Roman" pitchFamily="18" charset="0"/>
                <a:cs typeface="Times New Roman" pitchFamily="18" charset="0"/>
              </a:rPr>
              <a:t>3</a:t>
            </a:r>
            <a:r>
              <a:rPr lang="tr-TR" dirty="0">
                <a:latin typeface="Times New Roman" pitchFamily="18" charset="0"/>
                <a:cs typeface="Times New Roman" pitchFamily="18" charset="0"/>
              </a:rPr>
              <a:t>, </a:t>
            </a:r>
            <a:r>
              <a:rPr lang="tr-TR" dirty="0" smtClean="0">
                <a:latin typeface="Times New Roman" pitchFamily="18" charset="0"/>
                <a:cs typeface="Times New Roman" pitchFamily="18" charset="0"/>
              </a:rPr>
              <a:t>sıvı; 0.917 </a:t>
            </a:r>
            <a:r>
              <a:rPr lang="tr-TR" dirty="0">
                <a:latin typeface="Times New Roman" pitchFamily="18" charset="0"/>
                <a:cs typeface="Times New Roman" pitchFamily="18" charset="0"/>
              </a:rPr>
              <a:t>g/cm</a:t>
            </a:r>
            <a:r>
              <a:rPr lang="tr-TR" baseline="30000" dirty="0">
                <a:latin typeface="Times New Roman" pitchFamily="18" charset="0"/>
                <a:cs typeface="Times New Roman" pitchFamily="18" charset="0"/>
              </a:rPr>
              <a:t>3</a:t>
            </a:r>
            <a:r>
              <a:rPr lang="tr-TR" dirty="0">
                <a:latin typeface="Times New Roman" pitchFamily="18" charset="0"/>
                <a:cs typeface="Times New Roman" pitchFamily="18" charset="0"/>
              </a:rPr>
              <a:t>, katı</a:t>
            </a:r>
            <a:br>
              <a:rPr lang="tr-TR" dirty="0">
                <a:latin typeface="Times New Roman" pitchFamily="18" charset="0"/>
                <a:cs typeface="Times New Roman" pitchFamily="18" charset="0"/>
              </a:rPr>
            </a:br>
            <a:r>
              <a:rPr lang="tr-TR" dirty="0">
                <a:latin typeface="Times New Roman" pitchFamily="18" charset="0"/>
                <a:cs typeface="Times New Roman" pitchFamily="18" charset="0"/>
              </a:rPr>
              <a:t>Donma noktası: 0 °C (273.15 K) (32 ºF)</a:t>
            </a:r>
            <a:br>
              <a:rPr lang="tr-TR" dirty="0">
                <a:latin typeface="Times New Roman" pitchFamily="18" charset="0"/>
                <a:cs typeface="Times New Roman" pitchFamily="18" charset="0"/>
              </a:rPr>
            </a:br>
            <a:r>
              <a:rPr lang="tr-TR" dirty="0">
                <a:latin typeface="Times New Roman" pitchFamily="18" charset="0"/>
                <a:cs typeface="Times New Roman" pitchFamily="18" charset="0"/>
              </a:rPr>
              <a:t>Kaynama noktası: 100 °C (373.15 K) (</a:t>
            </a:r>
            <a:r>
              <a:rPr lang="tr-TR" dirty="0" smtClean="0">
                <a:latin typeface="Times New Roman" pitchFamily="18" charset="0"/>
                <a:cs typeface="Times New Roman" pitchFamily="18" charset="0"/>
              </a:rPr>
              <a:t>212 ºF</a:t>
            </a:r>
            <a:r>
              <a:rPr lang="tr-TR" dirty="0">
                <a:latin typeface="Times New Roman" pitchFamily="18" charset="0"/>
                <a:cs typeface="Times New Roman" pitchFamily="18" charset="0"/>
              </a:rPr>
              <a:t>)</a:t>
            </a:r>
            <a:br>
              <a:rPr lang="tr-TR" dirty="0">
                <a:latin typeface="Times New Roman" pitchFamily="18" charset="0"/>
                <a:cs typeface="Times New Roman" pitchFamily="18" charset="0"/>
              </a:rPr>
            </a:br>
            <a:r>
              <a:rPr lang="tr-TR" dirty="0">
                <a:latin typeface="Times New Roman" pitchFamily="18" charset="0"/>
                <a:cs typeface="Times New Roman" pitchFamily="18" charset="0"/>
              </a:rPr>
              <a:t>Özgül ısı kapasitesi (sıvı): 4184 J/(</a:t>
            </a:r>
            <a:r>
              <a:rPr lang="tr-TR" dirty="0" err="1">
                <a:latin typeface="Times New Roman" pitchFamily="18" charset="0"/>
                <a:cs typeface="Times New Roman" pitchFamily="18" charset="0"/>
              </a:rPr>
              <a:t>kg·K</a:t>
            </a:r>
            <a:r>
              <a:rPr lang="tr-TR" dirty="0">
                <a:latin typeface="Times New Roman" pitchFamily="18" charset="0"/>
                <a:cs typeface="Times New Roman" pitchFamily="18" charset="0"/>
              </a:rPr>
              <a:t>)</a:t>
            </a:r>
          </a:p>
        </p:txBody>
      </p:sp>
    </p:spTree>
    <p:extLst>
      <p:ext uri="{BB962C8B-B14F-4D97-AF65-F5344CB8AC3E}">
        <p14:creationId xmlns:p14="http://schemas.microsoft.com/office/powerpoint/2010/main" val="1669016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0"/>
            <a:ext cx="12192000" cy="6647974"/>
          </a:xfrm>
          <a:prstGeom prst="rect">
            <a:avLst/>
          </a:prstGeom>
        </p:spPr>
        <p:txBody>
          <a:bodyPr wrap="square">
            <a:spAutoFit/>
          </a:bodyPr>
          <a:lstStyle/>
          <a:p>
            <a:pPr algn="just">
              <a:lnSpc>
                <a:spcPct val="150000"/>
              </a:lnSpc>
            </a:pPr>
            <a:r>
              <a:rPr lang="tr-TR" sz="2800" b="1" dirty="0">
                <a:latin typeface="Times New Roman" pitchFamily="18" charset="0"/>
                <a:cs typeface="Times New Roman" pitchFamily="18" charset="0"/>
              </a:rPr>
              <a:t>Suyun </a:t>
            </a:r>
            <a:r>
              <a:rPr lang="tr-TR" sz="2800" b="1" dirty="0" smtClean="0">
                <a:latin typeface="Times New Roman" pitchFamily="18" charset="0"/>
                <a:cs typeface="Times New Roman" pitchFamily="18" charset="0"/>
              </a:rPr>
              <a:t>Yaşam açısından  Önemi</a:t>
            </a:r>
            <a:endParaRPr lang="tr-TR" sz="2800" dirty="0">
              <a:latin typeface="Times New Roman" pitchFamily="18" charset="0"/>
              <a:cs typeface="Times New Roman" pitchFamily="18" charset="0"/>
            </a:endParaRPr>
          </a:p>
          <a:p>
            <a:pPr algn="just">
              <a:lnSpc>
                <a:spcPct val="150000"/>
              </a:lnSpc>
            </a:pPr>
            <a:r>
              <a:rPr lang="tr-TR" b="1" dirty="0" smtClean="0">
                <a:latin typeface="Times New Roman" pitchFamily="18" charset="0"/>
                <a:cs typeface="Times New Roman" pitchFamily="18" charset="0"/>
              </a:rPr>
              <a:t>1)</a:t>
            </a:r>
            <a:r>
              <a:rPr lang="tr-TR" dirty="0" smtClean="0">
                <a:latin typeface="Times New Roman" pitchFamily="18" charset="0"/>
                <a:cs typeface="Times New Roman" pitchFamily="18" charset="0"/>
              </a:rPr>
              <a:t> Hayat </a:t>
            </a:r>
            <a:r>
              <a:rPr lang="tr-TR" dirty="0">
                <a:latin typeface="Times New Roman" pitchFamily="18" charset="0"/>
                <a:cs typeface="Times New Roman" pitchFamily="18" charset="0"/>
              </a:rPr>
              <a:t>suda başlamış ve suda gelişmiştir</a:t>
            </a:r>
            <a:r>
              <a:rPr lang="tr-TR" dirty="0" smtClean="0">
                <a:latin typeface="Times New Roman" pitchFamily="18" charset="0"/>
                <a:cs typeface="Times New Roman" pitchFamily="18" charset="0"/>
              </a:rPr>
              <a:t>,</a:t>
            </a:r>
          </a:p>
          <a:p>
            <a:pPr algn="just">
              <a:lnSpc>
                <a:spcPct val="150000"/>
              </a:lnSpc>
            </a:pPr>
            <a:r>
              <a:rPr lang="tr-TR" b="1" dirty="0" smtClean="0">
                <a:latin typeface="Times New Roman" pitchFamily="18" charset="0"/>
                <a:cs typeface="Times New Roman" pitchFamily="18" charset="0"/>
              </a:rPr>
              <a:t>2</a:t>
            </a:r>
            <a:r>
              <a:rPr lang="tr-TR" b="1" dirty="0">
                <a:latin typeface="Times New Roman" pitchFamily="18" charset="0"/>
                <a:cs typeface="Times New Roman" pitchFamily="18" charset="0"/>
              </a:rPr>
              <a:t>)</a:t>
            </a:r>
            <a:r>
              <a:rPr lang="tr-TR" dirty="0">
                <a:latin typeface="Times New Roman" pitchFamily="18" charset="0"/>
                <a:cs typeface="Times New Roman" pitchFamily="18" charset="0"/>
              </a:rPr>
              <a:t> Canlı hücrelerin % 70 – 95’i sudur</a:t>
            </a:r>
            <a:r>
              <a:rPr lang="tr-TR" dirty="0" smtClean="0">
                <a:latin typeface="Times New Roman" pitchFamily="18" charset="0"/>
                <a:cs typeface="Times New Roman" pitchFamily="18" charset="0"/>
              </a:rPr>
              <a:t>,</a:t>
            </a:r>
          </a:p>
          <a:p>
            <a:pPr algn="just">
              <a:lnSpc>
                <a:spcPct val="150000"/>
              </a:lnSpc>
            </a:pPr>
            <a:r>
              <a:rPr lang="tr-TR" b="1" dirty="0" smtClean="0">
                <a:latin typeface="Times New Roman" pitchFamily="18" charset="0"/>
                <a:cs typeface="Times New Roman" pitchFamily="18" charset="0"/>
              </a:rPr>
              <a:t>3</a:t>
            </a:r>
            <a:r>
              <a:rPr lang="tr-TR" b="1" dirty="0">
                <a:latin typeface="Times New Roman" pitchFamily="18" charset="0"/>
                <a:cs typeface="Times New Roman" pitchFamily="18" charset="0"/>
              </a:rPr>
              <a:t>)</a:t>
            </a:r>
            <a:r>
              <a:rPr lang="tr-TR" dirty="0">
                <a:latin typeface="Times New Roman" pitchFamily="18" charset="0"/>
                <a:cs typeface="Times New Roman" pitchFamily="18" charset="0"/>
              </a:rPr>
              <a:t> Yeryüzünün ¾’ü, okyanuslar, göller ve akarsular halinde, su ile kaplıdır</a:t>
            </a:r>
            <a:r>
              <a:rPr lang="tr-TR" dirty="0" smtClean="0">
                <a:latin typeface="Times New Roman" pitchFamily="18" charset="0"/>
                <a:cs typeface="Times New Roman" pitchFamily="18" charset="0"/>
              </a:rPr>
              <a:t>,</a:t>
            </a:r>
          </a:p>
          <a:p>
            <a:pPr algn="just">
              <a:lnSpc>
                <a:spcPct val="150000"/>
              </a:lnSpc>
            </a:pPr>
            <a:r>
              <a:rPr lang="tr-TR" b="1" dirty="0" smtClean="0">
                <a:latin typeface="Times New Roman" pitchFamily="18" charset="0"/>
                <a:cs typeface="Times New Roman" pitchFamily="18" charset="0"/>
              </a:rPr>
              <a:t>4</a:t>
            </a:r>
            <a:r>
              <a:rPr lang="tr-TR" b="1" dirty="0">
                <a:latin typeface="Times New Roman" pitchFamily="18" charset="0"/>
                <a:cs typeface="Times New Roman" pitchFamily="18" charset="0"/>
              </a:rPr>
              <a:t>)</a:t>
            </a:r>
            <a:r>
              <a:rPr lang="tr-TR" dirty="0">
                <a:latin typeface="Times New Roman" pitchFamily="18" charset="0"/>
                <a:cs typeface="Times New Roman" pitchFamily="18" charset="0"/>
              </a:rPr>
              <a:t> Su gezegenimizde katı, sıvı ve gaz olmak üzere üç halde de bulunur. Halbuki Venüs’te sadece gaz, Mars’ta ise sadece buz halinde bulunabilir</a:t>
            </a:r>
            <a:r>
              <a:rPr lang="tr-TR" dirty="0" smtClean="0">
                <a:latin typeface="Times New Roman" pitchFamily="18" charset="0"/>
                <a:cs typeface="Times New Roman" pitchFamily="18" charset="0"/>
              </a:rPr>
              <a:t>,</a:t>
            </a:r>
          </a:p>
          <a:p>
            <a:pPr algn="just">
              <a:lnSpc>
                <a:spcPct val="150000"/>
              </a:lnSpc>
            </a:pPr>
            <a:r>
              <a:rPr lang="tr-TR" b="1" dirty="0" smtClean="0">
                <a:latin typeface="Times New Roman" pitchFamily="18" charset="0"/>
                <a:cs typeface="Times New Roman" pitchFamily="18" charset="0"/>
              </a:rPr>
              <a:t>5</a:t>
            </a:r>
            <a:r>
              <a:rPr lang="tr-TR" b="1" dirty="0">
                <a:latin typeface="Times New Roman" pitchFamily="18" charset="0"/>
                <a:cs typeface="Times New Roman" pitchFamily="18" charset="0"/>
              </a:rPr>
              <a:t>)</a:t>
            </a:r>
            <a:r>
              <a:rPr lang="tr-TR" dirty="0">
                <a:latin typeface="Times New Roman" pitchFamily="18" charset="0"/>
                <a:cs typeface="Times New Roman" pitchFamily="18" charset="0"/>
              </a:rPr>
              <a:t> Hayat mutlak anlamda suyun özelliklerine bağlıdır</a:t>
            </a:r>
            <a:r>
              <a:rPr lang="tr-TR" dirty="0" smtClean="0">
                <a:latin typeface="Times New Roman" pitchFamily="18" charset="0"/>
                <a:cs typeface="Times New Roman" pitchFamily="18" charset="0"/>
              </a:rPr>
              <a:t>,</a:t>
            </a:r>
          </a:p>
          <a:p>
            <a:pPr algn="just">
              <a:lnSpc>
                <a:spcPct val="150000"/>
              </a:lnSpc>
            </a:pPr>
            <a:r>
              <a:rPr lang="tr-TR" b="1" dirty="0" smtClean="0">
                <a:latin typeface="Times New Roman" pitchFamily="18" charset="0"/>
                <a:cs typeface="Times New Roman" pitchFamily="18" charset="0"/>
              </a:rPr>
              <a:t>6</a:t>
            </a:r>
            <a:r>
              <a:rPr lang="tr-TR" b="1" dirty="0">
                <a:latin typeface="Times New Roman" pitchFamily="18" charset="0"/>
                <a:cs typeface="Times New Roman" pitchFamily="18" charset="0"/>
              </a:rPr>
              <a:t>)</a:t>
            </a:r>
            <a:r>
              <a:rPr lang="tr-TR" dirty="0">
                <a:latin typeface="Times New Roman" pitchFamily="18" charset="0"/>
                <a:cs typeface="Times New Roman" pitchFamily="18" charset="0"/>
              </a:rPr>
              <a:t> Suyun olağanüstü özellikleri yapısından ve moleküller arası etkileşiminden kaynaklanır</a:t>
            </a:r>
            <a:r>
              <a:rPr lang="tr-TR" dirty="0" smtClean="0">
                <a:latin typeface="Times New Roman" pitchFamily="18" charset="0"/>
                <a:cs typeface="Times New Roman" pitchFamily="18" charset="0"/>
              </a:rPr>
              <a:t>.</a:t>
            </a:r>
          </a:p>
          <a:p>
            <a:pPr algn="just">
              <a:lnSpc>
                <a:spcPct val="150000"/>
              </a:lnSpc>
            </a:pPr>
            <a:r>
              <a:rPr lang="tr-TR" sz="2800" b="1" dirty="0" smtClean="0">
                <a:latin typeface="Times New Roman" pitchFamily="18" charset="0"/>
                <a:cs typeface="Times New Roman" pitchFamily="18" charset="0"/>
              </a:rPr>
              <a:t>Suyun </a:t>
            </a:r>
            <a:r>
              <a:rPr lang="tr-TR" sz="2800" b="1" dirty="0">
                <a:latin typeface="Times New Roman" pitchFamily="18" charset="0"/>
                <a:cs typeface="Times New Roman" pitchFamily="18" charset="0"/>
              </a:rPr>
              <a:t>Özellikleri </a:t>
            </a:r>
            <a:endParaRPr lang="tr-TR" sz="2800" b="1" dirty="0" smtClean="0">
              <a:latin typeface="Times New Roman" pitchFamily="18" charset="0"/>
              <a:cs typeface="Times New Roman" pitchFamily="18" charset="0"/>
            </a:endParaRPr>
          </a:p>
          <a:p>
            <a:pPr algn="just">
              <a:lnSpc>
                <a:spcPct val="150000"/>
              </a:lnSpc>
            </a:pPr>
            <a:r>
              <a:rPr lang="tr-TR" b="1" dirty="0" smtClean="0">
                <a:latin typeface="Times New Roman" pitchFamily="18" charset="0"/>
                <a:cs typeface="Times New Roman" pitchFamily="18" charset="0"/>
              </a:rPr>
              <a:t>1</a:t>
            </a:r>
            <a:r>
              <a:rPr lang="tr-TR" b="1" dirty="0">
                <a:latin typeface="Times New Roman" pitchFamily="18" charset="0"/>
                <a:cs typeface="Times New Roman" pitchFamily="18" charset="0"/>
              </a:rPr>
              <a:t>) </a:t>
            </a:r>
            <a:r>
              <a:rPr lang="tr-TR" dirty="0" err="1">
                <a:latin typeface="Times New Roman" pitchFamily="18" charset="0"/>
                <a:cs typeface="Times New Roman" pitchFamily="18" charset="0"/>
              </a:rPr>
              <a:t>Polarlığı</a:t>
            </a:r>
            <a:r>
              <a:rPr lang="tr-TR" dirty="0">
                <a:latin typeface="Times New Roman" pitchFamily="18" charset="0"/>
                <a:cs typeface="Times New Roman" pitchFamily="18" charset="0"/>
              </a:rPr>
              <a:t> ve H- bağı, </a:t>
            </a:r>
          </a:p>
          <a:p>
            <a:pPr algn="just">
              <a:lnSpc>
                <a:spcPct val="150000"/>
              </a:lnSpc>
            </a:pPr>
            <a:r>
              <a:rPr lang="tr-TR" b="1" dirty="0">
                <a:latin typeface="Times New Roman" pitchFamily="18" charset="0"/>
                <a:cs typeface="Times New Roman" pitchFamily="18" charset="0"/>
              </a:rPr>
              <a:t>2) </a:t>
            </a:r>
            <a:r>
              <a:rPr lang="tr-TR" dirty="0" err="1">
                <a:latin typeface="Times New Roman" pitchFamily="18" charset="0"/>
                <a:cs typeface="Times New Roman" pitchFamily="18" charset="0"/>
              </a:rPr>
              <a:t>Kohesyon</a:t>
            </a:r>
            <a:r>
              <a:rPr lang="tr-TR" dirty="0">
                <a:latin typeface="Times New Roman" pitchFamily="18" charset="0"/>
                <a:cs typeface="Times New Roman" pitchFamily="18" charset="0"/>
              </a:rPr>
              <a:t> ve </a:t>
            </a:r>
            <a:r>
              <a:rPr lang="tr-TR" dirty="0" err="1">
                <a:latin typeface="Times New Roman" pitchFamily="18" charset="0"/>
                <a:cs typeface="Times New Roman" pitchFamily="18" charset="0"/>
              </a:rPr>
              <a:t>adhesyonu</a:t>
            </a:r>
            <a:r>
              <a:rPr lang="tr-TR" dirty="0">
                <a:latin typeface="Times New Roman" pitchFamily="18" charset="0"/>
                <a:cs typeface="Times New Roman" pitchFamily="18" charset="0"/>
              </a:rPr>
              <a:t>, </a:t>
            </a:r>
          </a:p>
          <a:p>
            <a:pPr algn="just">
              <a:lnSpc>
                <a:spcPct val="150000"/>
              </a:lnSpc>
            </a:pPr>
            <a:r>
              <a:rPr lang="tr-TR" b="1" dirty="0">
                <a:latin typeface="Times New Roman" pitchFamily="18" charset="0"/>
                <a:cs typeface="Times New Roman" pitchFamily="18" charset="0"/>
              </a:rPr>
              <a:t>3) </a:t>
            </a:r>
            <a:r>
              <a:rPr lang="tr-TR" dirty="0">
                <a:latin typeface="Times New Roman" pitchFamily="18" charset="0"/>
                <a:cs typeface="Times New Roman" pitchFamily="18" charset="0"/>
              </a:rPr>
              <a:t>Yüksek özgül ısısı, </a:t>
            </a:r>
          </a:p>
          <a:p>
            <a:pPr algn="just">
              <a:lnSpc>
                <a:spcPct val="150000"/>
              </a:lnSpc>
            </a:pPr>
            <a:r>
              <a:rPr lang="tr-TR" b="1" dirty="0">
                <a:latin typeface="Times New Roman" pitchFamily="18" charset="0"/>
                <a:cs typeface="Times New Roman" pitchFamily="18" charset="0"/>
              </a:rPr>
              <a:t>4) </a:t>
            </a:r>
            <a:r>
              <a:rPr lang="tr-TR" dirty="0">
                <a:latin typeface="Times New Roman" pitchFamily="18" charset="0"/>
                <a:cs typeface="Times New Roman" pitchFamily="18" charset="0"/>
              </a:rPr>
              <a:t>+</a:t>
            </a:r>
            <a:r>
              <a:rPr lang="tr-TR" dirty="0" smtClean="0">
                <a:latin typeface="Times New Roman" pitchFamily="18" charset="0"/>
                <a:cs typeface="Times New Roman" pitchFamily="18" charset="0"/>
              </a:rPr>
              <a:t>4 </a:t>
            </a:r>
            <a:r>
              <a:rPr lang="tr-TR" baseline="30000" dirty="0" err="1" smtClean="0">
                <a:latin typeface="Times New Roman" pitchFamily="18" charset="0"/>
                <a:cs typeface="Times New Roman" pitchFamily="18" charset="0"/>
              </a:rPr>
              <a:t>o</a:t>
            </a:r>
            <a:r>
              <a:rPr lang="tr-TR" dirty="0" err="1" smtClean="0">
                <a:latin typeface="Times New Roman" pitchFamily="18" charset="0"/>
                <a:cs typeface="Times New Roman" pitchFamily="18" charset="0"/>
              </a:rPr>
              <a:t>C’de</a:t>
            </a:r>
            <a:r>
              <a:rPr lang="tr-TR" dirty="0" smtClean="0">
                <a:latin typeface="Times New Roman" pitchFamily="18" charset="0"/>
                <a:cs typeface="Times New Roman" pitchFamily="18" charset="0"/>
              </a:rPr>
              <a:t> </a:t>
            </a:r>
            <a:r>
              <a:rPr lang="tr-TR" dirty="0">
                <a:latin typeface="Times New Roman" pitchFamily="18" charset="0"/>
                <a:cs typeface="Times New Roman" pitchFamily="18" charset="0"/>
              </a:rPr>
              <a:t>en yüksek yoğunluğu, </a:t>
            </a:r>
          </a:p>
          <a:p>
            <a:pPr algn="just">
              <a:lnSpc>
                <a:spcPct val="150000"/>
              </a:lnSpc>
            </a:pPr>
            <a:r>
              <a:rPr lang="tr-TR" b="1" dirty="0">
                <a:latin typeface="Times New Roman" pitchFamily="18" charset="0"/>
                <a:cs typeface="Times New Roman" pitchFamily="18" charset="0"/>
              </a:rPr>
              <a:t>5) </a:t>
            </a:r>
            <a:r>
              <a:rPr lang="tr-TR" dirty="0">
                <a:latin typeface="Times New Roman" pitchFamily="18" charset="0"/>
                <a:cs typeface="Times New Roman" pitchFamily="18" charset="0"/>
              </a:rPr>
              <a:t>Hayatımızın eşsiz çözücüsü.</a:t>
            </a:r>
          </a:p>
          <a:p>
            <a:pPr algn="just"/>
            <a:endParaRPr lang="tr-TR" dirty="0">
              <a:latin typeface="Times New Roman" pitchFamily="18" charset="0"/>
              <a:cs typeface="Times New Roman" pitchFamily="18" charset="0"/>
            </a:endParaRPr>
          </a:p>
        </p:txBody>
      </p:sp>
    </p:spTree>
    <p:extLst>
      <p:ext uri="{BB962C8B-B14F-4D97-AF65-F5344CB8AC3E}">
        <p14:creationId xmlns:p14="http://schemas.microsoft.com/office/powerpoint/2010/main" val="42260099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90152" y="23783"/>
            <a:ext cx="1356462" cy="461665"/>
          </a:xfrm>
          <a:prstGeom prst="rect">
            <a:avLst/>
          </a:prstGeom>
        </p:spPr>
        <p:txBody>
          <a:bodyPr wrap="none">
            <a:spAutoFit/>
          </a:bodyPr>
          <a:lstStyle/>
          <a:p>
            <a:r>
              <a:rPr lang="tr-TR" sz="2400" b="1" dirty="0">
                <a:solidFill>
                  <a:srgbClr val="212121"/>
                </a:solidFill>
                <a:latin typeface="Times New Roman" panose="02020603050405020304" pitchFamily="18" charset="0"/>
                <a:cs typeface="Times New Roman" panose="02020603050405020304" pitchFamily="18" charset="0"/>
              </a:rPr>
              <a:t>Su Nedir</a:t>
            </a:r>
            <a:endParaRPr lang="tr-TR" sz="2400" b="1" i="0" dirty="0">
              <a:solidFill>
                <a:srgbClr val="212121"/>
              </a:solidFill>
              <a:effectLst/>
              <a:latin typeface="Times New Roman" panose="02020603050405020304" pitchFamily="18" charset="0"/>
              <a:cs typeface="Times New Roman" panose="02020603050405020304" pitchFamily="18" charset="0"/>
            </a:endParaRPr>
          </a:p>
        </p:txBody>
      </p:sp>
      <p:sp>
        <p:nvSpPr>
          <p:cNvPr id="3" name="Dikdörtgen 2"/>
          <p:cNvSpPr/>
          <p:nvPr/>
        </p:nvSpPr>
        <p:spPr>
          <a:xfrm>
            <a:off x="-90152" y="574620"/>
            <a:ext cx="12192000" cy="2585323"/>
          </a:xfrm>
          <a:prstGeom prst="rect">
            <a:avLst/>
          </a:prstGeom>
        </p:spPr>
        <p:txBody>
          <a:bodyPr wrap="square">
            <a:spAutoFit/>
          </a:bodyPr>
          <a:lstStyle/>
          <a:p>
            <a:pPr algn="just">
              <a:lnSpc>
                <a:spcPct val="150000"/>
              </a:lnSpc>
            </a:pPr>
            <a:r>
              <a:rPr lang="tr-TR" b="1" dirty="0">
                <a:solidFill>
                  <a:srgbClr val="212121"/>
                </a:solidFill>
                <a:latin typeface="Times New Roman" panose="02020603050405020304" pitchFamily="18" charset="0"/>
                <a:cs typeface="Times New Roman" panose="02020603050405020304" pitchFamily="18" charset="0"/>
              </a:rPr>
              <a:t>Su nedir</a:t>
            </a:r>
            <a:r>
              <a:rPr lang="tr-TR" dirty="0">
                <a:solidFill>
                  <a:srgbClr val="212121"/>
                </a:solidFill>
                <a:latin typeface="Times New Roman" panose="02020603050405020304" pitchFamily="18" charset="0"/>
                <a:cs typeface="Times New Roman" panose="02020603050405020304" pitchFamily="18" charset="0"/>
              </a:rPr>
              <a:t> sorusuna öncelikle canlılar için hayati öneme sahip olan sıvı cevabını verebiliriz. Su kohezyon özelliğine sahip olan, renksiz, tatsız ve kokusuz sıvı bileşiktir. 2 adet </a:t>
            </a:r>
            <a:r>
              <a:rPr lang="tr-TR" dirty="0" smtClean="0">
                <a:solidFill>
                  <a:srgbClr val="212121"/>
                </a:solidFill>
                <a:latin typeface="Times New Roman" panose="02020603050405020304" pitchFamily="18" charset="0"/>
                <a:cs typeface="Times New Roman" panose="02020603050405020304" pitchFamily="18" charset="0"/>
              </a:rPr>
              <a:t>hidrojen </a:t>
            </a:r>
            <a:r>
              <a:rPr lang="tr-TR" dirty="0">
                <a:solidFill>
                  <a:srgbClr val="212121"/>
                </a:solidFill>
                <a:latin typeface="Times New Roman" panose="02020603050405020304" pitchFamily="18" charset="0"/>
                <a:cs typeface="Times New Roman" panose="02020603050405020304" pitchFamily="18" charset="0"/>
              </a:rPr>
              <a:t>atomu ve 1 adet </a:t>
            </a:r>
            <a:r>
              <a:rPr lang="tr-TR" dirty="0" smtClean="0">
                <a:solidFill>
                  <a:srgbClr val="212121"/>
                </a:solidFill>
                <a:latin typeface="Times New Roman" panose="02020603050405020304" pitchFamily="18" charset="0"/>
                <a:cs typeface="Times New Roman" panose="02020603050405020304" pitchFamily="18" charset="0"/>
              </a:rPr>
              <a:t>oksijen </a:t>
            </a:r>
            <a:r>
              <a:rPr lang="tr-TR" dirty="0">
                <a:solidFill>
                  <a:srgbClr val="212121"/>
                </a:solidFill>
                <a:latin typeface="Times New Roman" panose="02020603050405020304" pitchFamily="18" charset="0"/>
                <a:cs typeface="Times New Roman" panose="02020603050405020304" pitchFamily="18" charset="0"/>
              </a:rPr>
              <a:t>atomundan oluşur. En küçük canlıdan, en büyüğe kadar tüm canlıların biyolojik yaşamlarını ve faaliyetlerini sağlayan bir sıvıdır. Yanıcı özelliği bulunmadığı gibi, ateşi söndürme özelliği bulunduğundan, yangınlarda fayda sağlar. Yeryüzünün </a:t>
            </a:r>
            <a:r>
              <a:rPr lang="tr-TR" dirty="0" smtClean="0">
                <a:solidFill>
                  <a:srgbClr val="212121"/>
                </a:solidFill>
                <a:latin typeface="Times New Roman" panose="02020603050405020304" pitchFamily="18" charset="0"/>
                <a:cs typeface="Times New Roman" panose="02020603050405020304" pitchFamily="18" charset="0"/>
              </a:rPr>
              <a:t>% 70'i </a:t>
            </a:r>
            <a:r>
              <a:rPr lang="tr-TR" dirty="0">
                <a:solidFill>
                  <a:srgbClr val="212121"/>
                </a:solidFill>
                <a:latin typeface="Times New Roman" panose="02020603050405020304" pitchFamily="18" charset="0"/>
                <a:cs typeface="Times New Roman" panose="02020603050405020304" pitchFamily="18" charset="0"/>
              </a:rPr>
              <a:t>sulardan oluşur. Bu suların az bir kısmı kullanabilir özelliklere sahiptir. Bu suların </a:t>
            </a:r>
            <a:r>
              <a:rPr lang="tr-TR" dirty="0" smtClean="0">
                <a:solidFill>
                  <a:srgbClr val="212121"/>
                </a:solidFill>
                <a:latin typeface="Times New Roman" panose="02020603050405020304" pitchFamily="18" charset="0"/>
                <a:cs typeface="Times New Roman" panose="02020603050405020304" pitchFamily="18" charset="0"/>
              </a:rPr>
              <a:t>% 2,5’ </a:t>
            </a:r>
            <a:r>
              <a:rPr lang="tr-TR" dirty="0" err="1" smtClean="0">
                <a:solidFill>
                  <a:srgbClr val="212121"/>
                </a:solidFill>
                <a:latin typeface="Times New Roman" panose="02020603050405020304" pitchFamily="18" charset="0"/>
                <a:cs typeface="Times New Roman" panose="02020603050405020304" pitchFamily="18" charset="0"/>
              </a:rPr>
              <a:t>luk</a:t>
            </a:r>
            <a:r>
              <a:rPr lang="tr-TR" dirty="0" smtClean="0">
                <a:solidFill>
                  <a:srgbClr val="212121"/>
                </a:solidFill>
                <a:latin typeface="Times New Roman" panose="02020603050405020304" pitchFamily="18" charset="0"/>
                <a:cs typeface="Times New Roman" panose="02020603050405020304" pitchFamily="18" charset="0"/>
              </a:rPr>
              <a:t> </a:t>
            </a:r>
            <a:r>
              <a:rPr lang="tr-TR" dirty="0">
                <a:solidFill>
                  <a:srgbClr val="212121"/>
                </a:solidFill>
                <a:latin typeface="Times New Roman" panose="02020603050405020304" pitchFamily="18" charset="0"/>
                <a:cs typeface="Times New Roman" panose="02020603050405020304" pitchFamily="18" charset="0"/>
              </a:rPr>
              <a:t>oranı içilebilmekte ve kullanılabilmektedir. Kalan bölümünü tuzlu sular ve yeraltı suları oluşturmaktadır.</a:t>
            </a:r>
            <a:endParaRPr lang="tr-TR" dirty="0">
              <a:latin typeface="Times New Roman" panose="02020603050405020304" pitchFamily="18" charset="0"/>
              <a:cs typeface="Times New Roman" panose="02020603050405020304" pitchFamily="18" charset="0"/>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8079" y="3429000"/>
            <a:ext cx="11273363" cy="2962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205133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90152" y="0"/>
            <a:ext cx="12192000" cy="923330"/>
          </a:xfrm>
          <a:prstGeom prst="rect">
            <a:avLst/>
          </a:prstGeom>
        </p:spPr>
        <p:txBody>
          <a:bodyPr wrap="square">
            <a:spAutoFit/>
          </a:bodyPr>
          <a:lstStyle/>
          <a:p>
            <a:pPr algn="just">
              <a:lnSpc>
                <a:spcPct val="150000"/>
              </a:lnSpc>
            </a:pPr>
            <a:endParaRPr lang="tr-TR" dirty="0" smtClean="0">
              <a:solidFill>
                <a:srgbClr val="212121"/>
              </a:solidFill>
              <a:latin typeface="Times New Roman" panose="02020603050405020304" pitchFamily="18" charset="0"/>
              <a:cs typeface="Times New Roman" panose="02020603050405020304" pitchFamily="18" charset="0"/>
            </a:endParaRPr>
          </a:p>
          <a:p>
            <a:pPr algn="just">
              <a:lnSpc>
                <a:spcPct val="150000"/>
              </a:lnSpc>
            </a:pPr>
            <a:endParaRPr lang="tr-TR" b="0" i="0" dirty="0">
              <a:solidFill>
                <a:srgbClr val="212121"/>
              </a:solidFill>
              <a:effectLst/>
              <a:latin typeface="Times New Roman" panose="02020603050405020304" pitchFamily="18" charset="0"/>
              <a:cs typeface="Times New Roman" panose="02020603050405020304" pitchFamily="18" charset="0"/>
            </a:endParaRPr>
          </a:p>
        </p:txBody>
      </p:sp>
      <p:sp>
        <p:nvSpPr>
          <p:cNvPr id="4" name="Dikdörtgen 3"/>
          <p:cNvSpPr/>
          <p:nvPr/>
        </p:nvSpPr>
        <p:spPr>
          <a:xfrm>
            <a:off x="0" y="22427"/>
            <a:ext cx="12192000" cy="2687915"/>
          </a:xfrm>
          <a:prstGeom prst="rect">
            <a:avLst/>
          </a:prstGeom>
        </p:spPr>
        <p:txBody>
          <a:bodyPr wrap="square">
            <a:spAutoFit/>
          </a:bodyPr>
          <a:lstStyle/>
          <a:p>
            <a:pPr algn="just">
              <a:lnSpc>
                <a:spcPct val="150000"/>
              </a:lnSpc>
              <a:spcAft>
                <a:spcPts val="800"/>
              </a:spcAft>
            </a:pPr>
            <a:r>
              <a:rPr lang="tr-TR" b="1" dirty="0" smtClean="0">
                <a:solidFill>
                  <a:srgbClr val="222222"/>
                </a:solidFill>
                <a:latin typeface="Times New Roman" panose="02020603050405020304" pitchFamily="18" charset="0"/>
                <a:ea typeface="Calibri" panose="020F0502020204030204" pitchFamily="34" charset="0"/>
                <a:cs typeface="Times New Roman" panose="02020603050405020304" pitchFamily="18" charset="0"/>
              </a:rPr>
              <a:t>SU </a:t>
            </a:r>
            <a:r>
              <a:rPr lang="tr-TR" b="1" dirty="0">
                <a:solidFill>
                  <a:srgbClr val="222222"/>
                </a:solidFill>
                <a:latin typeface="Times New Roman" panose="02020603050405020304" pitchFamily="18" charset="0"/>
                <a:ea typeface="Calibri" panose="020F0502020204030204" pitchFamily="34" charset="0"/>
                <a:cs typeface="Times New Roman" panose="02020603050405020304" pitchFamily="18" charset="0"/>
              </a:rPr>
              <a:t>NEDEN İYİ BİR ÇÖZÜCÜDÜR?</a:t>
            </a:r>
            <a:endParaRPr lang="tr-TR" b="1"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50000"/>
              </a:lnSpc>
              <a:spcAft>
                <a:spcPts val="800"/>
              </a:spcAft>
            </a:pPr>
            <a:r>
              <a:rPr lang="tr-TR" dirty="0">
                <a:solidFill>
                  <a:srgbClr val="222222"/>
                </a:solidFill>
                <a:latin typeface="Times New Roman" panose="02020603050405020304" pitchFamily="18" charset="0"/>
                <a:ea typeface="Calibri" panose="020F0502020204030204" pitchFamily="34" charset="0"/>
                <a:cs typeface="Times New Roman" panose="02020603050405020304" pitchFamily="18" charset="0"/>
              </a:rPr>
              <a:t>Suyun iyi bir çözücü olmasının en önemli nedeni </a:t>
            </a:r>
            <a:r>
              <a:rPr lang="tr-TR" dirty="0" err="1">
                <a:solidFill>
                  <a:srgbClr val="222222"/>
                </a:solidFill>
                <a:latin typeface="Times New Roman" panose="02020603050405020304" pitchFamily="18" charset="0"/>
                <a:ea typeface="Calibri" panose="020F0502020204030204" pitchFamily="34" charset="0"/>
                <a:cs typeface="Times New Roman" panose="02020603050405020304" pitchFamily="18" charset="0"/>
              </a:rPr>
              <a:t>dilektrik</a:t>
            </a:r>
            <a:r>
              <a:rPr lang="tr-TR" dirty="0">
                <a:solidFill>
                  <a:srgbClr val="222222"/>
                </a:solidFill>
                <a:latin typeface="Times New Roman" panose="02020603050405020304" pitchFamily="18" charset="0"/>
                <a:ea typeface="Calibri" panose="020F0502020204030204" pitchFamily="34" charset="0"/>
                <a:cs typeface="Times New Roman" panose="02020603050405020304" pitchFamily="18" charset="0"/>
              </a:rPr>
              <a:t> sabitinin</a:t>
            </a:r>
            <a:r>
              <a:rPr lang="tr-TR" dirty="0">
                <a:latin typeface="Times New Roman" panose="02020603050405020304" pitchFamily="18" charset="0"/>
                <a:ea typeface="Calibri" panose="020F0502020204030204" pitchFamily="34" charset="0"/>
                <a:cs typeface="Times New Roman" panose="02020603050405020304" pitchFamily="18" charset="0"/>
              </a:rPr>
              <a:t> yüksek olmasıdır. </a:t>
            </a:r>
            <a:r>
              <a:rPr lang="tr-TR" dirty="0" err="1">
                <a:latin typeface="Times New Roman" panose="02020603050405020304" pitchFamily="18" charset="0"/>
                <a:ea typeface="Calibri" panose="020F0502020204030204" pitchFamily="34" charset="0"/>
                <a:cs typeface="Times New Roman" panose="02020603050405020304" pitchFamily="18" charset="0"/>
              </a:rPr>
              <a:t>Dielektrik</a:t>
            </a:r>
            <a:r>
              <a:rPr lang="tr-TR" dirty="0">
                <a:latin typeface="Times New Roman" panose="02020603050405020304" pitchFamily="18" charset="0"/>
                <a:ea typeface="Calibri" panose="020F0502020204030204" pitchFamily="34" charset="0"/>
                <a:cs typeface="Times New Roman" panose="02020603050405020304" pitchFamily="18" charset="0"/>
              </a:rPr>
              <a:t> sabiti, çözücü polaritesini yaklaşık olarak veren bir niceliktir. </a:t>
            </a:r>
            <a:r>
              <a:rPr lang="tr-TR" dirty="0" err="1">
                <a:latin typeface="Times New Roman" panose="02020603050405020304" pitchFamily="18" charset="0"/>
                <a:ea typeface="Calibri" panose="020F0502020204030204" pitchFamily="34" charset="0"/>
                <a:cs typeface="Times New Roman" panose="02020603050405020304" pitchFamily="18" charset="0"/>
              </a:rPr>
              <a:t>Dielektrik</a:t>
            </a:r>
            <a:r>
              <a:rPr lang="tr-TR" dirty="0">
                <a:latin typeface="Times New Roman" panose="02020603050405020304" pitchFamily="18" charset="0"/>
                <a:ea typeface="Calibri" panose="020F0502020204030204" pitchFamily="34" charset="0"/>
                <a:cs typeface="Times New Roman" panose="02020603050405020304" pitchFamily="18" charset="0"/>
              </a:rPr>
              <a:t> sabiti, çözücünün, zıt yükleri birbirinden ayırma yeteneğinin bir ölçüsüdür. İyonlar arasındaki elektrostatik çekme ve itmeler, daha yüksek </a:t>
            </a:r>
            <a:r>
              <a:rPr lang="tr-TR" dirty="0" err="1">
                <a:latin typeface="Times New Roman" panose="02020603050405020304" pitchFamily="18" charset="0"/>
                <a:ea typeface="Calibri" panose="020F0502020204030204" pitchFamily="34" charset="0"/>
                <a:cs typeface="Times New Roman" panose="02020603050405020304" pitchFamily="18" charset="0"/>
              </a:rPr>
              <a:t>dielektrik</a:t>
            </a:r>
            <a:r>
              <a:rPr lang="tr-TR" dirty="0">
                <a:latin typeface="Times New Roman" panose="02020603050405020304" pitchFamily="18" charset="0"/>
                <a:ea typeface="Calibri" panose="020F0502020204030204" pitchFamily="34" charset="0"/>
                <a:cs typeface="Times New Roman" panose="02020603050405020304" pitchFamily="18" charset="0"/>
              </a:rPr>
              <a:t> sabitine sahip çözücüler içerisinde daha azdır. İyonlaşmaya yardımcı olan en etkin çözücü sudur çünkü </a:t>
            </a:r>
            <a:r>
              <a:rPr lang="tr-TR" dirty="0" smtClean="0">
                <a:latin typeface="Times New Roman" panose="02020603050405020304" pitchFamily="18" charset="0"/>
                <a:ea typeface="Calibri" panose="020F0502020204030204" pitchFamily="34" charset="0"/>
                <a:cs typeface="Times New Roman" panose="02020603050405020304" pitchFamily="18" charset="0"/>
              </a:rPr>
              <a:t>yaygın </a:t>
            </a:r>
            <a:r>
              <a:rPr lang="tr-TR" dirty="0">
                <a:latin typeface="Times New Roman" panose="02020603050405020304" pitchFamily="18" charset="0"/>
                <a:ea typeface="Calibri" panose="020F0502020204030204" pitchFamily="34" charset="0"/>
                <a:cs typeface="Times New Roman" panose="02020603050405020304" pitchFamily="18" charset="0"/>
              </a:rPr>
              <a:t>çözücüleri </a:t>
            </a:r>
            <a:r>
              <a:rPr lang="tr-TR" dirty="0" smtClean="0">
                <a:latin typeface="Times New Roman" panose="02020603050405020304" pitchFamily="18" charset="0"/>
                <a:ea typeface="Calibri" panose="020F0502020204030204" pitchFamily="34" charset="0"/>
                <a:cs typeface="Times New Roman" panose="02020603050405020304" pitchFamily="18" charset="0"/>
              </a:rPr>
              <a:t>içerisinde </a:t>
            </a:r>
            <a:r>
              <a:rPr lang="tr-TR" dirty="0" err="1">
                <a:latin typeface="Times New Roman" panose="02020603050405020304" pitchFamily="18" charset="0"/>
                <a:ea typeface="Calibri" panose="020F0502020204030204" pitchFamily="34" charset="0"/>
                <a:cs typeface="Times New Roman" panose="02020603050405020304" pitchFamily="18" charset="0"/>
              </a:rPr>
              <a:t>dielektrik</a:t>
            </a:r>
            <a:r>
              <a:rPr lang="tr-TR" dirty="0">
                <a:latin typeface="Times New Roman" panose="02020603050405020304" pitchFamily="18" charset="0"/>
                <a:ea typeface="Calibri" panose="020F0502020204030204" pitchFamily="34" charset="0"/>
                <a:cs typeface="Times New Roman" panose="02020603050405020304" pitchFamily="18" charset="0"/>
              </a:rPr>
              <a:t> sabitesi en yüksek olan sudur. Bundan dolayı su iyi çözücüdür.</a:t>
            </a:r>
            <a:endParaRPr lang="tr-TR"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3" name="Dikdörtgen 2"/>
          <p:cNvSpPr/>
          <p:nvPr/>
        </p:nvSpPr>
        <p:spPr>
          <a:xfrm>
            <a:off x="0" y="2731377"/>
            <a:ext cx="12192000" cy="1704569"/>
          </a:xfrm>
          <a:prstGeom prst="rect">
            <a:avLst/>
          </a:prstGeom>
        </p:spPr>
        <p:txBody>
          <a:bodyPr wrap="square">
            <a:spAutoFit/>
          </a:bodyPr>
          <a:lstStyle/>
          <a:p>
            <a:pPr algn="just">
              <a:lnSpc>
                <a:spcPct val="150000"/>
              </a:lnSpc>
            </a:pPr>
            <a:r>
              <a:rPr lang="tr-TR" dirty="0">
                <a:latin typeface="Times New Roman" pitchFamily="18" charset="0"/>
                <a:cs typeface="Times New Roman" pitchFamily="18" charset="0"/>
              </a:rPr>
              <a:t>Çoğu çözüneni çözebilmesinden dolayı suya "evrensel çözücü" de denir. Her ne kadar böyle dense de, petrol gibi bazı maddeler suda çok iyi çözünemediğinden dolayı bu tam olarak doğru değildir. Su genellikle iyonları ve polar molekülleri çok iyi çözerken </a:t>
            </a:r>
            <a:r>
              <a:rPr lang="tr-TR" dirty="0" err="1">
                <a:latin typeface="Times New Roman" pitchFamily="18" charset="0"/>
                <a:cs typeface="Times New Roman" pitchFamily="18" charset="0"/>
              </a:rPr>
              <a:t>apolar</a:t>
            </a:r>
            <a:r>
              <a:rPr lang="tr-TR" dirty="0">
                <a:latin typeface="Times New Roman" pitchFamily="18" charset="0"/>
                <a:cs typeface="Times New Roman" pitchFamily="18" charset="0"/>
              </a:rPr>
              <a:t> molekülleri çözmekte o kadar da iyi değildir. (</a:t>
            </a:r>
            <a:r>
              <a:rPr lang="tr-TR" b="1" dirty="0">
                <a:latin typeface="Times New Roman" pitchFamily="18" charset="0"/>
                <a:cs typeface="Times New Roman" pitchFamily="18" charset="0"/>
              </a:rPr>
              <a:t>Polar</a:t>
            </a:r>
            <a:r>
              <a:rPr lang="tr-TR" dirty="0">
                <a:latin typeface="Times New Roman" pitchFamily="18" charset="0"/>
                <a:cs typeface="Times New Roman" pitchFamily="18" charset="0"/>
              </a:rPr>
              <a:t> moleküller nötr yani yüksüz, ancak asimetrik yük dağılımı sonucunda bir parçası pozitif, bir parçası negatif olan moleküllerdir.)</a:t>
            </a:r>
          </a:p>
        </p:txBody>
      </p:sp>
      <p:sp>
        <p:nvSpPr>
          <p:cNvPr id="5" name="Dikdörtgen 4"/>
          <p:cNvSpPr/>
          <p:nvPr/>
        </p:nvSpPr>
        <p:spPr>
          <a:xfrm>
            <a:off x="0" y="4728367"/>
            <a:ext cx="12192000" cy="1338828"/>
          </a:xfrm>
          <a:prstGeom prst="rect">
            <a:avLst/>
          </a:prstGeom>
        </p:spPr>
        <p:txBody>
          <a:bodyPr wrap="square">
            <a:spAutoFit/>
          </a:bodyPr>
          <a:lstStyle/>
          <a:p>
            <a:pPr algn="just">
              <a:lnSpc>
                <a:spcPct val="150000"/>
              </a:lnSpc>
            </a:pPr>
            <a:r>
              <a:rPr lang="tr-TR" dirty="0">
                <a:latin typeface="Times New Roman" pitchFamily="18" charset="0"/>
                <a:cs typeface="Times New Roman" pitchFamily="18" charset="0"/>
              </a:rPr>
              <a:t>Hidrojen bağı oluşturma yeteneği ve </a:t>
            </a:r>
            <a:r>
              <a:rPr lang="tr-TR" dirty="0" smtClean="0">
                <a:latin typeface="Times New Roman" pitchFamily="18" charset="0"/>
                <a:cs typeface="Times New Roman" pitchFamily="18" charset="0"/>
              </a:rPr>
              <a:t>polaritesinden dolayı su, </a:t>
            </a:r>
            <a:r>
              <a:rPr lang="tr-TR" dirty="0" err="1" smtClean="0">
                <a:latin typeface="Times New Roman" pitchFamily="18" charset="0"/>
                <a:cs typeface="Times New Roman" pitchFamily="18" charset="0"/>
              </a:rPr>
              <a:t>varolan</a:t>
            </a:r>
            <a:r>
              <a:rPr lang="tr-TR" dirty="0" smtClean="0">
                <a:latin typeface="Times New Roman" pitchFamily="18" charset="0"/>
                <a:cs typeface="Times New Roman" pitchFamily="18" charset="0"/>
              </a:rPr>
              <a:t> en iyi çözücülerden biridir. Yaşam için önemli olan çoğu kimyasal tepkime hücre içinde bulunan ve sulu bir ortamda gerçekleşir. Suyun çok çeşitli molekülleri çözebilme kapasitesi, bu kimyasal tepkimelerin gerçekleşebilmesi için temel bir öneme sahiptir.</a:t>
            </a:r>
            <a:endParaRPr lang="tr-TR" dirty="0">
              <a:latin typeface="Times New Roman" pitchFamily="18" charset="0"/>
              <a:cs typeface="Times New Roman" pitchFamily="18" charset="0"/>
            </a:endParaRPr>
          </a:p>
        </p:txBody>
      </p:sp>
    </p:spTree>
    <p:extLst>
      <p:ext uri="{BB962C8B-B14F-4D97-AF65-F5344CB8AC3E}">
        <p14:creationId xmlns:p14="http://schemas.microsoft.com/office/powerpoint/2010/main" val="4127885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79090" y="946329"/>
            <a:ext cx="1533525" cy="1323975"/>
          </a:xfrm>
          <a:prstGeom prst="rect">
            <a:avLst/>
          </a:prstGeom>
          <a:noFill/>
          <a:extLst>
            <a:ext uri="{909E8E84-426E-40DD-AFC4-6F175D3DCCD1}">
              <a14:hiddenFill xmlns:a14="http://schemas.microsoft.com/office/drawing/2010/main">
                <a:solidFill>
                  <a:srgbClr val="FFFFFF"/>
                </a:solidFill>
              </a14:hiddenFill>
            </a:ext>
          </a:extLst>
        </p:spPr>
      </p:pic>
      <p:sp>
        <p:nvSpPr>
          <p:cNvPr id="2" name="Dikdörtgen 1"/>
          <p:cNvSpPr/>
          <p:nvPr/>
        </p:nvSpPr>
        <p:spPr>
          <a:xfrm>
            <a:off x="-107324" y="-107548"/>
            <a:ext cx="12299324" cy="923330"/>
          </a:xfrm>
          <a:prstGeom prst="rect">
            <a:avLst/>
          </a:prstGeom>
        </p:spPr>
        <p:txBody>
          <a:bodyPr wrap="square">
            <a:spAutoFit/>
          </a:bodyPr>
          <a:lstStyle/>
          <a:p>
            <a:pPr algn="just">
              <a:lnSpc>
                <a:spcPct val="150000"/>
              </a:lnSpc>
            </a:pPr>
            <a:r>
              <a:rPr lang="tr-TR" dirty="0">
                <a:solidFill>
                  <a:srgbClr val="212529"/>
                </a:solidFill>
                <a:latin typeface="Times New Roman" panose="02020603050405020304" pitchFamily="18" charset="0"/>
                <a:cs typeface="Times New Roman" panose="02020603050405020304" pitchFamily="18" charset="0"/>
              </a:rPr>
              <a:t>Su molekülünde 2 adet hidrojen ve 1 adet oksijen </a:t>
            </a:r>
            <a:r>
              <a:rPr lang="tr-TR" dirty="0" smtClean="0">
                <a:solidFill>
                  <a:srgbClr val="212529"/>
                </a:solidFill>
                <a:latin typeface="Times New Roman" panose="02020603050405020304" pitchFamily="18" charset="0"/>
                <a:cs typeface="Times New Roman" panose="02020603050405020304" pitchFamily="18" charset="0"/>
              </a:rPr>
              <a:t>bulunmaktadır ve bunlar </a:t>
            </a:r>
            <a:r>
              <a:rPr lang="tr-TR" dirty="0">
                <a:solidFill>
                  <a:srgbClr val="212529"/>
                </a:solidFill>
                <a:latin typeface="Times New Roman" panose="02020603050405020304" pitchFamily="18" charset="0"/>
                <a:cs typeface="Times New Roman" panose="02020603050405020304" pitchFamily="18" charset="0"/>
              </a:rPr>
              <a:t>sanki bir üçgen meydana getiri gibi birleşmişler ve aralarında 104,5°’ </a:t>
            </a:r>
            <a:r>
              <a:rPr lang="tr-TR" dirty="0" err="1">
                <a:solidFill>
                  <a:srgbClr val="212529"/>
                </a:solidFill>
                <a:latin typeface="Times New Roman" panose="02020603050405020304" pitchFamily="18" charset="0"/>
                <a:cs typeface="Times New Roman" panose="02020603050405020304" pitchFamily="18" charset="0"/>
              </a:rPr>
              <a:t>lik</a:t>
            </a:r>
            <a:r>
              <a:rPr lang="tr-TR" dirty="0">
                <a:solidFill>
                  <a:srgbClr val="212529"/>
                </a:solidFill>
                <a:latin typeface="Times New Roman" panose="02020603050405020304" pitchFamily="18" charset="0"/>
                <a:cs typeface="Times New Roman" panose="02020603050405020304" pitchFamily="18" charset="0"/>
              </a:rPr>
              <a:t> bir açı oluşturmuşlardır.</a:t>
            </a:r>
            <a:endParaRPr lang="tr-TR" dirty="0">
              <a:latin typeface="Times New Roman" panose="02020603050405020304" pitchFamily="18" charset="0"/>
              <a:cs typeface="Times New Roman" panose="02020603050405020304" pitchFamily="18" charset="0"/>
            </a:endParaRPr>
          </a:p>
        </p:txBody>
      </p:sp>
      <p:sp>
        <p:nvSpPr>
          <p:cNvPr id="3" name="Dikdörtgen 2"/>
          <p:cNvSpPr/>
          <p:nvPr/>
        </p:nvSpPr>
        <p:spPr>
          <a:xfrm>
            <a:off x="0" y="2089999"/>
            <a:ext cx="12192000" cy="4662815"/>
          </a:xfrm>
          <a:prstGeom prst="rect">
            <a:avLst/>
          </a:prstGeom>
        </p:spPr>
        <p:txBody>
          <a:bodyPr wrap="square">
            <a:spAutoFit/>
          </a:bodyPr>
          <a:lstStyle/>
          <a:p>
            <a:pPr algn="just">
              <a:lnSpc>
                <a:spcPct val="150000"/>
              </a:lnSpc>
            </a:pPr>
            <a:endParaRPr lang="tr-TR" dirty="0" smtClean="0">
              <a:solidFill>
                <a:srgbClr val="212529"/>
              </a:solidFill>
              <a:latin typeface="Times New Roman" panose="02020603050405020304" pitchFamily="18" charset="0"/>
              <a:cs typeface="Times New Roman" panose="02020603050405020304" pitchFamily="18" charset="0"/>
            </a:endParaRPr>
          </a:p>
          <a:p>
            <a:pPr algn="just">
              <a:lnSpc>
                <a:spcPct val="150000"/>
              </a:lnSpc>
            </a:pPr>
            <a:r>
              <a:rPr lang="tr-TR" dirty="0" smtClean="0">
                <a:solidFill>
                  <a:srgbClr val="212529"/>
                </a:solidFill>
                <a:latin typeface="Times New Roman" panose="02020603050405020304" pitchFamily="18" charset="0"/>
                <a:cs typeface="Times New Roman" panose="02020603050405020304" pitchFamily="18" charset="0"/>
              </a:rPr>
              <a:t>İki </a:t>
            </a:r>
            <a:r>
              <a:rPr lang="tr-TR" dirty="0">
                <a:solidFill>
                  <a:srgbClr val="212529"/>
                </a:solidFill>
                <a:latin typeface="Times New Roman" panose="02020603050405020304" pitchFamily="18" charset="0"/>
                <a:cs typeface="Times New Roman" panose="02020603050405020304" pitchFamily="18" charset="0"/>
              </a:rPr>
              <a:t>hidrojen ve bir oksijen atomundan oluşan su molekülü, bütün oksitlerin ve belki de bütün bileşiklerin en önemlisidir. Su molekülünde iki hidrojen atomu bir oksijen atomu bağlanmıştır. Su molekülünün yapısı incelenecek olursa, hidrojen atomunun çekirdeğinin etrafında yalnız bir elektron vardır. Oksijen atomunun çekirdeğinin etrafında ise biri 2, diğeri 6 </a:t>
            </a:r>
            <a:r>
              <a:rPr lang="tr-TR" dirty="0" err="1">
                <a:solidFill>
                  <a:srgbClr val="212529"/>
                </a:solidFill>
                <a:latin typeface="Times New Roman" panose="02020603050405020304" pitchFamily="18" charset="0"/>
                <a:cs typeface="Times New Roman" panose="02020603050405020304" pitchFamily="18" charset="0"/>
              </a:rPr>
              <a:t>elektronlu</a:t>
            </a:r>
            <a:r>
              <a:rPr lang="tr-TR" dirty="0">
                <a:solidFill>
                  <a:srgbClr val="212529"/>
                </a:solidFill>
                <a:latin typeface="Times New Roman" panose="02020603050405020304" pitchFamily="18" charset="0"/>
                <a:cs typeface="Times New Roman" panose="02020603050405020304" pitchFamily="18" charset="0"/>
              </a:rPr>
              <a:t> iki yörünge üzerinde toplam 8 elektron bulunur. Oksijen atomunun dış yörüngesindeki iki elektron eksik olduğundan, iki hidrojen atomunun elektronları bu yörünge ile birleşerek yörüngedeki elektron sayısını sekize tamamlar ve stabil </a:t>
            </a:r>
            <a:r>
              <a:rPr lang="tr-TR" dirty="0" smtClean="0">
                <a:solidFill>
                  <a:srgbClr val="212529"/>
                </a:solidFill>
                <a:latin typeface="Times New Roman" panose="02020603050405020304" pitchFamily="18" charset="0"/>
                <a:cs typeface="Times New Roman" panose="02020603050405020304" pitchFamily="18" charset="0"/>
              </a:rPr>
              <a:t>(kararlı) bir </a:t>
            </a:r>
            <a:r>
              <a:rPr lang="tr-TR" dirty="0">
                <a:solidFill>
                  <a:srgbClr val="212529"/>
                </a:solidFill>
                <a:latin typeface="Times New Roman" panose="02020603050405020304" pitchFamily="18" charset="0"/>
                <a:cs typeface="Times New Roman" panose="02020603050405020304" pitchFamily="18" charset="0"/>
              </a:rPr>
              <a:t>molekül meydana gelir. Bu iki elektrot, iki hidrojen atomunun birer elektronu ile çiftleşerek bağ oluşturmaları ve su molekülünü oluşturmaları sırasında elektronlar oksijen tarafında yoğunlaşır. Su molekülündeki </a:t>
            </a:r>
            <a:r>
              <a:rPr lang="tr-TR" dirty="0" smtClean="0">
                <a:solidFill>
                  <a:srgbClr val="212529"/>
                </a:solidFill>
                <a:latin typeface="Times New Roman" panose="02020603050405020304" pitchFamily="18" charset="0"/>
                <a:cs typeface="Times New Roman" panose="02020603050405020304" pitchFamily="18" charset="0"/>
              </a:rPr>
              <a:t>oksijen–hidrojen </a:t>
            </a:r>
            <a:r>
              <a:rPr lang="tr-TR" dirty="0">
                <a:solidFill>
                  <a:srgbClr val="212529"/>
                </a:solidFill>
                <a:latin typeface="Times New Roman" panose="02020603050405020304" pitchFamily="18" charset="0"/>
                <a:cs typeface="Times New Roman" panose="02020603050405020304" pitchFamily="18" charset="0"/>
              </a:rPr>
              <a:t>bağları arasındaki açı, pozitif hidrojen çekirdeklerinin birbirlerini aralarında itmeleri sonucu, </a:t>
            </a:r>
            <a:r>
              <a:rPr lang="tr-TR" dirty="0" smtClean="0">
                <a:solidFill>
                  <a:srgbClr val="212529"/>
                </a:solidFill>
                <a:latin typeface="Times New Roman" panose="02020603050405020304" pitchFamily="18" charset="0"/>
                <a:cs typeface="Times New Roman" panose="02020603050405020304" pitchFamily="18" charset="0"/>
              </a:rPr>
              <a:t>doğrusal olmayıp, </a:t>
            </a:r>
            <a:r>
              <a:rPr lang="tr-TR" dirty="0">
                <a:solidFill>
                  <a:srgbClr val="212529"/>
                </a:solidFill>
                <a:latin typeface="Times New Roman" panose="02020603050405020304" pitchFamily="18" charset="0"/>
                <a:cs typeface="Times New Roman" panose="02020603050405020304" pitchFamily="18" charset="0"/>
              </a:rPr>
              <a:t>iki hidrojen atomuyla, bir oksijen atomunun arasındaki açının 104°60' olduğu tespit edilmiştir. Hidrojen atomunun pozitif, oksijen atomunun da negatif elektrik yüklü olduğu su molekülünde artı ve eksi yüklerin ağırlık merkezleri üst üste gelmemektedir.</a:t>
            </a:r>
            <a:endParaRPr lang="tr-TR" dirty="0">
              <a:latin typeface="Times New Roman" panose="02020603050405020304" pitchFamily="18" charset="0"/>
              <a:cs typeface="Times New Roman" panose="02020603050405020304" pitchFamily="18"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66809" y="946329"/>
            <a:ext cx="1639310" cy="13023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155961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79653"/>
            <a:ext cx="12192000" cy="6275051"/>
          </a:xfrm>
          <a:prstGeom prst="rect">
            <a:avLst/>
          </a:prstGeom>
        </p:spPr>
        <p:txBody>
          <a:bodyPr wrap="square">
            <a:spAutoFit/>
          </a:bodyPr>
          <a:lstStyle/>
          <a:p>
            <a:pPr algn="just">
              <a:lnSpc>
                <a:spcPct val="150000"/>
              </a:lnSpc>
            </a:pPr>
            <a:endParaRPr lang="tr-TR" dirty="0" smtClean="0">
              <a:solidFill>
                <a:srgbClr val="212529"/>
              </a:solidFill>
              <a:latin typeface="Times New Roman" panose="02020603050405020304" pitchFamily="18" charset="0"/>
              <a:cs typeface="Times New Roman" panose="02020603050405020304" pitchFamily="18" charset="0"/>
            </a:endParaRPr>
          </a:p>
          <a:p>
            <a:pPr algn="just">
              <a:lnSpc>
                <a:spcPct val="150000"/>
              </a:lnSpc>
            </a:pPr>
            <a:r>
              <a:rPr lang="tr-TR" dirty="0" smtClean="0">
                <a:solidFill>
                  <a:srgbClr val="212529"/>
                </a:solidFill>
                <a:latin typeface="Times New Roman" panose="02020603050405020304" pitchFamily="18" charset="0"/>
                <a:cs typeface="Times New Roman" panose="02020603050405020304" pitchFamily="18" charset="0"/>
              </a:rPr>
              <a:t>Su </a:t>
            </a:r>
            <a:r>
              <a:rPr lang="tr-TR" dirty="0">
                <a:solidFill>
                  <a:srgbClr val="212529"/>
                </a:solidFill>
                <a:latin typeface="Times New Roman" panose="02020603050405020304" pitchFamily="18" charset="0"/>
                <a:cs typeface="Times New Roman" panose="02020603050405020304" pitchFamily="18" charset="0"/>
              </a:rPr>
              <a:t>molekülündeki hidrojen ve oksijen atomları gibi elektronların atomlar arasında ortaklaşa kullanılmasıyla oluşan bağa ise </a:t>
            </a:r>
            <a:r>
              <a:rPr lang="tr-TR" dirty="0" err="1">
                <a:solidFill>
                  <a:srgbClr val="212529"/>
                </a:solidFill>
                <a:latin typeface="Times New Roman" panose="02020603050405020304" pitchFamily="18" charset="0"/>
                <a:cs typeface="Times New Roman" panose="02020603050405020304" pitchFamily="18" charset="0"/>
              </a:rPr>
              <a:t>kovalent</a:t>
            </a:r>
            <a:r>
              <a:rPr lang="tr-TR" dirty="0">
                <a:solidFill>
                  <a:srgbClr val="212529"/>
                </a:solidFill>
                <a:latin typeface="Times New Roman" panose="02020603050405020304" pitchFamily="18" charset="0"/>
                <a:cs typeface="Times New Roman" panose="02020603050405020304" pitchFamily="18" charset="0"/>
              </a:rPr>
              <a:t> bağ denir. Su molekülünde her iki hidrojen tarafı, oksijen tarafına nazaran pozitif olduğundan moleküldeki bağlar polar </a:t>
            </a:r>
            <a:r>
              <a:rPr lang="tr-TR" dirty="0" err="1">
                <a:solidFill>
                  <a:srgbClr val="212529"/>
                </a:solidFill>
                <a:latin typeface="Times New Roman" panose="02020603050405020304" pitchFamily="18" charset="0"/>
                <a:cs typeface="Times New Roman" panose="02020603050405020304" pitchFamily="18" charset="0"/>
              </a:rPr>
              <a:t>kovalent</a:t>
            </a:r>
            <a:r>
              <a:rPr lang="tr-TR" dirty="0">
                <a:solidFill>
                  <a:srgbClr val="212529"/>
                </a:solidFill>
                <a:latin typeface="Times New Roman" panose="02020603050405020304" pitchFamily="18" charset="0"/>
                <a:cs typeface="Times New Roman" panose="02020603050405020304" pitchFamily="18" charset="0"/>
              </a:rPr>
              <a:t> bağlardır. Herhangi bir moleküldeki </a:t>
            </a:r>
            <a:r>
              <a:rPr lang="tr-TR" dirty="0" err="1">
                <a:solidFill>
                  <a:srgbClr val="212529"/>
                </a:solidFill>
                <a:latin typeface="Times New Roman" panose="02020603050405020304" pitchFamily="18" charset="0"/>
                <a:cs typeface="Times New Roman" panose="02020603050405020304" pitchFamily="18" charset="0"/>
              </a:rPr>
              <a:t>kovalent</a:t>
            </a:r>
            <a:r>
              <a:rPr lang="tr-TR" dirty="0">
                <a:solidFill>
                  <a:srgbClr val="212529"/>
                </a:solidFill>
                <a:latin typeface="Times New Roman" panose="02020603050405020304" pitchFamily="18" charset="0"/>
                <a:cs typeface="Times New Roman" panose="02020603050405020304" pitchFamily="18" charset="0"/>
              </a:rPr>
              <a:t> bağların simetrik olmayışı, o molekülde daima polar bir karakter verir. Su molekülünün V benzeri şekli ve oksijenin </a:t>
            </a:r>
            <a:r>
              <a:rPr lang="tr-TR" dirty="0" smtClean="0">
                <a:solidFill>
                  <a:srgbClr val="212529"/>
                </a:solidFill>
                <a:latin typeface="Times New Roman" panose="02020603050405020304" pitchFamily="18" charset="0"/>
                <a:cs typeface="Times New Roman" panose="02020603050405020304" pitchFamily="18" charset="0"/>
              </a:rPr>
              <a:t>hidro</a:t>
            </a:r>
            <a:r>
              <a:rPr lang="tr-TR" dirty="0" smtClean="0">
                <a:latin typeface="Times New Roman" pitchFamily="18" charset="0"/>
                <a:cs typeface="Times New Roman" pitchFamily="18" charset="0"/>
              </a:rPr>
              <a:t>jen </a:t>
            </a:r>
            <a:r>
              <a:rPr lang="tr-TR" dirty="0">
                <a:latin typeface="Times New Roman" pitchFamily="18" charset="0"/>
                <a:cs typeface="Times New Roman" pitchFamily="18" charset="0"/>
              </a:rPr>
              <a:t>bağlarının meydana gelişi neticesinde bir oksijen atomu etrafında 4 hidrojen atomu toplanarak dev moleküller meydana gelir. Hidrojen bağı kuvveti </a:t>
            </a:r>
            <a:r>
              <a:rPr lang="tr-TR" dirty="0" err="1">
                <a:latin typeface="Times New Roman" pitchFamily="18" charset="0"/>
                <a:cs typeface="Times New Roman" pitchFamily="18" charset="0"/>
              </a:rPr>
              <a:t>mol</a:t>
            </a:r>
            <a:r>
              <a:rPr lang="tr-TR" dirty="0">
                <a:latin typeface="Times New Roman" pitchFamily="18" charset="0"/>
                <a:cs typeface="Times New Roman" pitchFamily="18" charset="0"/>
              </a:rPr>
              <a:t> başına 5 </a:t>
            </a:r>
            <a:r>
              <a:rPr lang="tr-TR" dirty="0" err="1">
                <a:latin typeface="Times New Roman" pitchFamily="18" charset="0"/>
                <a:cs typeface="Times New Roman" pitchFamily="18" charset="0"/>
              </a:rPr>
              <a:t>kcal</a:t>
            </a:r>
            <a:r>
              <a:rPr lang="tr-TR" dirty="0">
                <a:latin typeface="Times New Roman" pitchFamily="18" charset="0"/>
                <a:cs typeface="Times New Roman" pitchFamily="18" charset="0"/>
              </a:rPr>
              <a:t>’ </a:t>
            </a:r>
            <a:r>
              <a:rPr lang="tr-TR" dirty="0" err="1">
                <a:latin typeface="Times New Roman" pitchFamily="18" charset="0"/>
                <a:cs typeface="Times New Roman" pitchFamily="18" charset="0"/>
              </a:rPr>
              <a:t>dir</a:t>
            </a:r>
            <a:r>
              <a:rPr lang="tr-TR" dirty="0">
                <a:latin typeface="Times New Roman" pitchFamily="18" charset="0"/>
                <a:cs typeface="Times New Roman" pitchFamily="18" charset="0"/>
              </a:rPr>
              <a:t>. Su molekülündeki hidrojen </a:t>
            </a:r>
            <a:r>
              <a:rPr lang="tr-TR" dirty="0" smtClean="0">
                <a:latin typeface="Times New Roman" pitchFamily="18" charset="0"/>
                <a:cs typeface="Times New Roman" pitchFamily="18" charset="0"/>
              </a:rPr>
              <a:t>–oksijen </a:t>
            </a:r>
            <a:r>
              <a:rPr lang="tr-TR" dirty="0" err="1">
                <a:latin typeface="Times New Roman" pitchFamily="18" charset="0"/>
                <a:cs typeface="Times New Roman" pitchFamily="18" charset="0"/>
              </a:rPr>
              <a:t>kovalent</a:t>
            </a:r>
            <a:r>
              <a:rPr lang="tr-TR" dirty="0">
                <a:latin typeface="Times New Roman" pitchFamily="18" charset="0"/>
                <a:cs typeface="Times New Roman" pitchFamily="18" charset="0"/>
              </a:rPr>
              <a:t> bağ kuvveti ise </a:t>
            </a:r>
            <a:r>
              <a:rPr lang="tr-TR" dirty="0" err="1">
                <a:latin typeface="Times New Roman" pitchFamily="18" charset="0"/>
                <a:cs typeface="Times New Roman" pitchFamily="18" charset="0"/>
              </a:rPr>
              <a:t>mol</a:t>
            </a:r>
            <a:r>
              <a:rPr lang="tr-TR" dirty="0">
                <a:latin typeface="Times New Roman" pitchFamily="18" charset="0"/>
                <a:cs typeface="Times New Roman" pitchFamily="18" charset="0"/>
              </a:rPr>
              <a:t> başına 109 </a:t>
            </a:r>
            <a:r>
              <a:rPr lang="tr-TR" dirty="0" err="1">
                <a:latin typeface="Times New Roman" pitchFamily="18" charset="0"/>
                <a:cs typeface="Times New Roman" pitchFamily="18" charset="0"/>
              </a:rPr>
              <a:t>kcal</a:t>
            </a:r>
            <a:r>
              <a:rPr lang="tr-TR" dirty="0">
                <a:latin typeface="Times New Roman" pitchFamily="18" charset="0"/>
                <a:cs typeface="Times New Roman" pitchFamily="18" charset="0"/>
              </a:rPr>
              <a:t>’ </a:t>
            </a:r>
            <a:r>
              <a:rPr lang="tr-TR" dirty="0" err="1">
                <a:latin typeface="Times New Roman" pitchFamily="18" charset="0"/>
                <a:cs typeface="Times New Roman" pitchFamily="18" charset="0"/>
              </a:rPr>
              <a:t>dir</a:t>
            </a:r>
            <a:r>
              <a:rPr lang="tr-TR" dirty="0">
                <a:latin typeface="Times New Roman" pitchFamily="18" charset="0"/>
                <a:cs typeface="Times New Roman" pitchFamily="18" charset="0"/>
              </a:rPr>
              <a:t>. Buna rağmen en basit molekül H</a:t>
            </a:r>
            <a:r>
              <a:rPr lang="tr-TR" baseline="-25000" dirty="0">
                <a:latin typeface="Times New Roman" pitchFamily="18" charset="0"/>
                <a:cs typeface="Times New Roman" pitchFamily="18" charset="0"/>
              </a:rPr>
              <a:t>2</a:t>
            </a:r>
            <a:r>
              <a:rPr lang="tr-TR" dirty="0">
                <a:latin typeface="Times New Roman" pitchFamily="18" charset="0"/>
                <a:cs typeface="Times New Roman" pitchFamily="18" charset="0"/>
              </a:rPr>
              <a:t>O’ dur. </a:t>
            </a:r>
            <a:br>
              <a:rPr lang="tr-TR" dirty="0">
                <a:latin typeface="Times New Roman" pitchFamily="18" charset="0"/>
                <a:cs typeface="Times New Roman" pitchFamily="18" charset="0"/>
              </a:rPr>
            </a:br>
            <a:r>
              <a:rPr lang="tr-TR" dirty="0" smtClean="0">
                <a:latin typeface="Times New Roman" pitchFamily="18" charset="0"/>
                <a:cs typeface="Times New Roman" pitchFamily="18" charset="0"/>
              </a:rPr>
              <a:t>Oksijenin hidro</a:t>
            </a:r>
            <a:r>
              <a:rPr lang="tr-TR" dirty="0" smtClean="0">
                <a:solidFill>
                  <a:srgbClr val="212529"/>
                </a:solidFill>
                <a:latin typeface="Times New Roman" panose="02020603050405020304" pitchFamily="18" charset="0"/>
                <a:cs typeface="Times New Roman" panose="02020603050405020304" pitchFamily="18" charset="0"/>
              </a:rPr>
              <a:t>jene </a:t>
            </a:r>
            <a:r>
              <a:rPr lang="tr-TR" dirty="0">
                <a:solidFill>
                  <a:srgbClr val="212529"/>
                </a:solidFill>
                <a:latin typeface="Times New Roman" panose="02020603050405020304" pitchFamily="18" charset="0"/>
                <a:cs typeface="Times New Roman" panose="02020603050405020304" pitchFamily="18" charset="0"/>
              </a:rPr>
              <a:t>göre çok daha elektronegatif oluşu nedeniyle, su kuvvetli polar bir moleküldür ve su molekülleri arasında çok güçlü çekim kuvveti vardır. Bağ yapmayan elektron çifti nedeniyle suyun kendine benzer moleküllere hiç uymayan ilginç özellikleri vardır. (Buzun yoğunluğunun sudan daha küçük olduğu, suyun donduğunda kendi hacmini 9 katı daha genişlediği gibi) Polar moleküllere </a:t>
            </a:r>
            <a:r>
              <a:rPr lang="tr-TR" dirty="0" err="1">
                <a:solidFill>
                  <a:srgbClr val="212529"/>
                </a:solidFill>
                <a:latin typeface="Times New Roman" panose="02020603050405020304" pitchFamily="18" charset="0"/>
                <a:cs typeface="Times New Roman" panose="02020603050405020304" pitchFamily="18" charset="0"/>
              </a:rPr>
              <a:t>dipol</a:t>
            </a:r>
            <a:r>
              <a:rPr lang="tr-TR" dirty="0">
                <a:solidFill>
                  <a:srgbClr val="212529"/>
                </a:solidFill>
                <a:latin typeface="Times New Roman" panose="02020603050405020304" pitchFamily="18" charset="0"/>
                <a:cs typeface="Times New Roman" panose="02020603050405020304" pitchFamily="18" charset="0"/>
              </a:rPr>
              <a:t> </a:t>
            </a:r>
            <a:r>
              <a:rPr lang="tr-TR" dirty="0" smtClean="0">
                <a:solidFill>
                  <a:srgbClr val="212529"/>
                </a:solidFill>
                <a:latin typeface="Times New Roman" panose="02020603050405020304" pitchFamily="18" charset="0"/>
                <a:cs typeface="Times New Roman" panose="02020603050405020304" pitchFamily="18" charset="0"/>
              </a:rPr>
              <a:t>moleküller de </a:t>
            </a:r>
            <a:r>
              <a:rPr lang="tr-TR" dirty="0">
                <a:solidFill>
                  <a:srgbClr val="212529"/>
                </a:solidFill>
                <a:latin typeface="Times New Roman" panose="02020603050405020304" pitchFamily="18" charset="0"/>
                <a:cs typeface="Times New Roman" panose="02020603050405020304" pitchFamily="18" charset="0"/>
              </a:rPr>
              <a:t>denir. </a:t>
            </a:r>
            <a:r>
              <a:rPr lang="tr-TR" dirty="0" err="1">
                <a:solidFill>
                  <a:srgbClr val="212529"/>
                </a:solidFill>
                <a:latin typeface="Times New Roman" panose="02020603050405020304" pitchFamily="18" charset="0"/>
                <a:cs typeface="Times New Roman" panose="02020603050405020304" pitchFamily="18" charset="0"/>
              </a:rPr>
              <a:t>Dipol</a:t>
            </a:r>
            <a:r>
              <a:rPr lang="tr-TR" dirty="0">
                <a:solidFill>
                  <a:srgbClr val="212529"/>
                </a:solidFill>
                <a:latin typeface="Times New Roman" panose="02020603050405020304" pitchFamily="18" charset="0"/>
                <a:cs typeface="Times New Roman" panose="02020603050405020304" pitchFamily="18" charset="0"/>
              </a:rPr>
              <a:t> momenti tek molekülün, </a:t>
            </a:r>
            <a:r>
              <a:rPr lang="tr-TR" dirty="0" err="1">
                <a:solidFill>
                  <a:srgbClr val="212529"/>
                </a:solidFill>
                <a:latin typeface="Times New Roman" panose="02020603050405020304" pitchFamily="18" charset="0"/>
                <a:cs typeface="Times New Roman" panose="02020603050405020304" pitchFamily="18" charset="0"/>
              </a:rPr>
              <a:t>dielektrik</a:t>
            </a:r>
            <a:r>
              <a:rPr lang="tr-TR" dirty="0">
                <a:solidFill>
                  <a:srgbClr val="212529"/>
                </a:solidFill>
                <a:latin typeface="Times New Roman" panose="02020603050405020304" pitchFamily="18" charset="0"/>
                <a:cs typeface="Times New Roman" panose="02020603050405020304" pitchFamily="18" charset="0"/>
              </a:rPr>
              <a:t> sabiti ise, moleküllerden meydana gelen polimerlerin özelliğidir. Suyun </a:t>
            </a:r>
            <a:r>
              <a:rPr lang="tr-TR" dirty="0" err="1">
                <a:solidFill>
                  <a:srgbClr val="212529"/>
                </a:solidFill>
                <a:latin typeface="Times New Roman" panose="02020603050405020304" pitchFamily="18" charset="0"/>
                <a:cs typeface="Times New Roman" panose="02020603050405020304" pitchFamily="18" charset="0"/>
              </a:rPr>
              <a:t>dielektrik</a:t>
            </a:r>
            <a:r>
              <a:rPr lang="tr-TR" dirty="0">
                <a:solidFill>
                  <a:srgbClr val="212529"/>
                </a:solidFill>
                <a:latin typeface="Times New Roman" panose="02020603050405020304" pitchFamily="18" charset="0"/>
                <a:cs typeface="Times New Roman" panose="02020603050405020304" pitchFamily="18" charset="0"/>
              </a:rPr>
              <a:t> sabiti 80’ </a:t>
            </a:r>
            <a:r>
              <a:rPr lang="tr-TR" dirty="0" err="1">
                <a:solidFill>
                  <a:srgbClr val="212529"/>
                </a:solidFill>
                <a:latin typeface="Times New Roman" panose="02020603050405020304" pitchFamily="18" charset="0"/>
                <a:cs typeface="Times New Roman" panose="02020603050405020304" pitchFamily="18" charset="0"/>
              </a:rPr>
              <a:t>dir</a:t>
            </a:r>
            <a:r>
              <a:rPr lang="tr-TR" dirty="0">
                <a:solidFill>
                  <a:srgbClr val="212529"/>
                </a:solidFill>
                <a:latin typeface="Times New Roman" panose="02020603050405020304" pitchFamily="18" charset="0"/>
                <a:cs typeface="Times New Roman" panose="02020603050405020304" pitchFamily="18" charset="0"/>
              </a:rPr>
              <a:t>. Yani havada elektrik ile yüklenmiş iki küre arasındaki çekme ya da itme, suyun içinde 80 kez daha fazladır. Suyun </a:t>
            </a:r>
            <a:r>
              <a:rPr lang="tr-TR" dirty="0" err="1">
                <a:solidFill>
                  <a:srgbClr val="212529"/>
                </a:solidFill>
                <a:latin typeface="Times New Roman" panose="02020603050405020304" pitchFamily="18" charset="0"/>
                <a:cs typeface="Times New Roman" panose="02020603050405020304" pitchFamily="18" charset="0"/>
              </a:rPr>
              <a:t>dipol</a:t>
            </a:r>
            <a:r>
              <a:rPr lang="tr-TR" dirty="0">
                <a:solidFill>
                  <a:srgbClr val="212529"/>
                </a:solidFill>
                <a:latin typeface="Times New Roman" panose="02020603050405020304" pitchFamily="18" charset="0"/>
                <a:cs typeface="Times New Roman" panose="02020603050405020304" pitchFamily="18" charset="0"/>
              </a:rPr>
              <a:t> momentinin küçük olmasına karşılık </a:t>
            </a:r>
            <a:r>
              <a:rPr lang="tr-TR" dirty="0" err="1">
                <a:solidFill>
                  <a:srgbClr val="212529"/>
                </a:solidFill>
                <a:latin typeface="Times New Roman" panose="02020603050405020304" pitchFamily="18" charset="0"/>
                <a:cs typeface="Times New Roman" panose="02020603050405020304" pitchFamily="18" charset="0"/>
              </a:rPr>
              <a:t>dielektrik</a:t>
            </a:r>
            <a:r>
              <a:rPr lang="tr-TR" dirty="0">
                <a:solidFill>
                  <a:srgbClr val="212529"/>
                </a:solidFill>
                <a:latin typeface="Times New Roman" panose="02020603050405020304" pitchFamily="18" charset="0"/>
                <a:cs typeface="Times New Roman" panose="02020603050405020304" pitchFamily="18" charset="0"/>
              </a:rPr>
              <a:t> sabitinin büyük olmasının nedeni, su moleküllerinin hidrojen bağlarıyla büyük polimerler meydana getirebilmesidir. Sudaki oksijenin zayıf bağlarla komşu su molekülünün hidrojenine bağlanmasındaki bağa hidrojen bağı denir.</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709185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 y="0"/>
            <a:ext cx="12101847" cy="2125390"/>
          </a:xfrm>
          <a:prstGeom prst="rect">
            <a:avLst/>
          </a:prstGeom>
        </p:spPr>
        <p:txBody>
          <a:bodyPr wrap="square">
            <a:spAutoFit/>
          </a:bodyPr>
          <a:lstStyle/>
          <a:p>
            <a:pPr algn="just">
              <a:lnSpc>
                <a:spcPct val="150000"/>
              </a:lnSpc>
            </a:pPr>
            <a:r>
              <a:rPr lang="tr-TR" dirty="0" smtClean="0">
                <a:latin typeface="Times New Roman" pitchFamily="18" charset="0"/>
                <a:cs typeface="Times New Roman" pitchFamily="18" charset="0"/>
              </a:rPr>
              <a:t>Suyun molekül yapısında oksijen ve hidrojen arasındaki bağ uzunluğu 0,958 </a:t>
            </a:r>
            <a:r>
              <a:rPr lang="tr-TR" dirty="0" err="1" smtClean="0">
                <a:latin typeface="Times New Roman" pitchFamily="18" charset="0"/>
                <a:cs typeface="Times New Roman" pitchFamily="18" charset="0"/>
              </a:rPr>
              <a:t>angstromdur</a:t>
            </a:r>
            <a:r>
              <a:rPr lang="tr-TR" dirty="0" smtClean="0">
                <a:latin typeface="Times New Roman" pitchFamily="18" charset="0"/>
                <a:cs typeface="Times New Roman" pitchFamily="18" charset="0"/>
              </a:rPr>
              <a:t> (1A</a:t>
            </a:r>
            <a:r>
              <a:rPr lang="tr-TR" baseline="30000" dirty="0" smtClean="0">
                <a:latin typeface="Times New Roman" pitchFamily="18" charset="0"/>
                <a:cs typeface="Times New Roman" pitchFamily="18" charset="0"/>
              </a:rPr>
              <a:t>o</a:t>
            </a:r>
            <a:r>
              <a:rPr lang="tr-TR" dirty="0" smtClean="0">
                <a:latin typeface="Times New Roman" pitchFamily="18" charset="0"/>
                <a:cs typeface="Times New Roman" pitchFamily="18" charset="0"/>
              </a:rPr>
              <a:t>=1x10</a:t>
            </a:r>
            <a:r>
              <a:rPr lang="tr-TR" baseline="30000" dirty="0" smtClean="0">
                <a:latin typeface="Times New Roman" pitchFamily="18" charset="0"/>
                <a:cs typeface="Times New Roman" pitchFamily="18" charset="0"/>
              </a:rPr>
              <a:t>-10</a:t>
            </a:r>
            <a:r>
              <a:rPr lang="tr-TR" dirty="0" smtClean="0">
                <a:latin typeface="Times New Roman" pitchFamily="18" charset="0"/>
                <a:cs typeface="Times New Roman" pitchFamily="18" charset="0"/>
              </a:rPr>
              <a:t> m). Oksijen ve hidrojen atomları arasındaki yüksek elektronegatif farkı sudaki O – H bağına % 33 iyon oranında iyonik karakter ve 1,85 </a:t>
            </a:r>
            <a:r>
              <a:rPr lang="tr-TR" dirty="0" err="1" smtClean="0">
                <a:latin typeface="Times New Roman" pitchFamily="18" charset="0"/>
                <a:cs typeface="Times New Roman" pitchFamily="18" charset="0"/>
              </a:rPr>
              <a:t>Debyelik</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dipol</a:t>
            </a:r>
            <a:r>
              <a:rPr lang="tr-TR" dirty="0" smtClean="0">
                <a:latin typeface="Times New Roman" pitchFamily="18" charset="0"/>
                <a:cs typeface="Times New Roman" pitchFamily="18" charset="0"/>
              </a:rPr>
              <a:t> momenti ve polar özellik kazandırır. Suyun polar özelliği, suyu canlılar için önemli yapan esas özelliktir. </a:t>
            </a:r>
            <a:r>
              <a:rPr lang="tr-TR" dirty="0" err="1" smtClean="0">
                <a:latin typeface="Times New Roman" pitchFamily="18" charset="0"/>
                <a:cs typeface="Times New Roman" pitchFamily="18" charset="0"/>
              </a:rPr>
              <a:t>Kovalent</a:t>
            </a:r>
            <a:r>
              <a:rPr lang="tr-TR" dirty="0" smtClean="0">
                <a:latin typeface="Times New Roman" pitchFamily="18" charset="0"/>
                <a:cs typeface="Times New Roman" pitchFamily="18" charset="0"/>
              </a:rPr>
              <a:t> olmayan etkileşimlerden olan hidrojen bağları biyolojik moleküllerde çok önemlidir. Yapı itibariyle iki hidrojen atomuyla birleşen başka elementlerde vardır. </a:t>
            </a:r>
            <a:r>
              <a:rPr lang="tr-TR" dirty="0">
                <a:latin typeface="Times New Roman" pitchFamily="18" charset="0"/>
                <a:cs typeface="Times New Roman" pitchFamily="18" charset="0"/>
              </a:rPr>
              <a:t>Ancak </a:t>
            </a:r>
            <a:r>
              <a:rPr lang="tr-TR" dirty="0" err="1">
                <a:latin typeface="Times New Roman" pitchFamily="18" charset="0"/>
                <a:cs typeface="Times New Roman" pitchFamily="18" charset="0"/>
              </a:rPr>
              <a:t>dipol</a:t>
            </a:r>
            <a:r>
              <a:rPr lang="tr-TR" dirty="0">
                <a:latin typeface="Times New Roman" pitchFamily="18" charset="0"/>
                <a:cs typeface="Times New Roman" pitchFamily="18" charset="0"/>
              </a:rPr>
              <a:t> oluşturmadıkları için su molekülünün özellikleri bunlarda yoktur. </a:t>
            </a:r>
          </a:p>
        </p:txBody>
      </p:sp>
      <p:sp>
        <p:nvSpPr>
          <p:cNvPr id="3" name="Dikdörtgen 2"/>
          <p:cNvSpPr/>
          <p:nvPr/>
        </p:nvSpPr>
        <p:spPr>
          <a:xfrm>
            <a:off x="-1" y="2572443"/>
            <a:ext cx="12101846" cy="3139321"/>
          </a:xfrm>
          <a:prstGeom prst="rect">
            <a:avLst/>
          </a:prstGeom>
        </p:spPr>
        <p:txBody>
          <a:bodyPr wrap="square">
            <a:spAutoFit/>
          </a:bodyPr>
          <a:lstStyle/>
          <a:p>
            <a:pPr algn="just" fontAlgn="base">
              <a:lnSpc>
                <a:spcPct val="150000"/>
              </a:lnSpc>
            </a:pPr>
            <a:endParaRPr lang="tr-TR" b="1" dirty="0" smtClean="0">
              <a:solidFill>
                <a:srgbClr val="21242C"/>
              </a:solidFill>
              <a:latin typeface="Times New Roman" panose="02020603050405020304" pitchFamily="18" charset="0"/>
              <a:cs typeface="Times New Roman" panose="02020603050405020304" pitchFamily="18" charset="0"/>
            </a:endParaRPr>
          </a:p>
          <a:p>
            <a:pPr algn="just" fontAlgn="base">
              <a:lnSpc>
                <a:spcPct val="150000"/>
              </a:lnSpc>
            </a:pPr>
            <a:r>
              <a:rPr lang="tr-TR" sz="2400" b="1" dirty="0" smtClean="0">
                <a:solidFill>
                  <a:srgbClr val="21242C"/>
                </a:solidFill>
                <a:latin typeface="Times New Roman" panose="02020603050405020304" pitchFamily="18" charset="0"/>
                <a:cs typeface="Times New Roman" panose="02020603050405020304" pitchFamily="18" charset="0"/>
              </a:rPr>
              <a:t>Su </a:t>
            </a:r>
            <a:r>
              <a:rPr lang="tr-TR" sz="2400" b="1" dirty="0">
                <a:solidFill>
                  <a:srgbClr val="21242C"/>
                </a:solidFill>
                <a:latin typeface="Times New Roman" panose="02020603050405020304" pitchFamily="18" charset="0"/>
                <a:cs typeface="Times New Roman" panose="02020603050405020304" pitchFamily="18" charset="0"/>
              </a:rPr>
              <a:t>moleküllerinin </a:t>
            </a:r>
            <a:r>
              <a:rPr lang="tr-TR" sz="2400" b="1" dirty="0" smtClean="0">
                <a:solidFill>
                  <a:srgbClr val="21242C"/>
                </a:solidFill>
                <a:latin typeface="Times New Roman" panose="02020603050405020304" pitchFamily="18" charset="0"/>
                <a:cs typeface="Times New Roman" panose="02020603050405020304" pitchFamily="18" charset="0"/>
              </a:rPr>
              <a:t>kutupluluğu (</a:t>
            </a:r>
            <a:r>
              <a:rPr lang="tr-TR" sz="2400" b="1" dirty="0" err="1" smtClean="0">
                <a:solidFill>
                  <a:srgbClr val="21242C"/>
                </a:solidFill>
                <a:latin typeface="Times New Roman" panose="02020603050405020304" pitchFamily="18" charset="0"/>
                <a:cs typeface="Times New Roman" panose="02020603050405020304" pitchFamily="18" charset="0"/>
              </a:rPr>
              <a:t>polarlığı</a:t>
            </a:r>
            <a:r>
              <a:rPr lang="tr-TR" sz="2400" b="1" dirty="0" smtClean="0">
                <a:solidFill>
                  <a:srgbClr val="21242C"/>
                </a:solidFill>
                <a:latin typeface="Times New Roman" panose="02020603050405020304" pitchFamily="18" charset="0"/>
                <a:cs typeface="Times New Roman" panose="02020603050405020304" pitchFamily="18" charset="0"/>
              </a:rPr>
              <a:t>)</a:t>
            </a:r>
          </a:p>
          <a:p>
            <a:pPr algn="just" fontAlgn="base">
              <a:lnSpc>
                <a:spcPct val="150000"/>
              </a:lnSpc>
            </a:pPr>
            <a:endParaRPr lang="tr-TR" b="1" dirty="0">
              <a:solidFill>
                <a:srgbClr val="21242C"/>
              </a:solidFill>
              <a:latin typeface="Times New Roman" panose="02020603050405020304" pitchFamily="18" charset="0"/>
              <a:cs typeface="Times New Roman" panose="02020603050405020304" pitchFamily="18" charset="0"/>
            </a:endParaRPr>
          </a:p>
          <a:p>
            <a:pPr algn="just" fontAlgn="base">
              <a:lnSpc>
                <a:spcPct val="150000"/>
              </a:lnSpc>
            </a:pPr>
            <a:r>
              <a:rPr lang="tr-TR" dirty="0">
                <a:solidFill>
                  <a:srgbClr val="21242C"/>
                </a:solidFill>
                <a:latin typeface="Times New Roman" panose="02020603050405020304" pitchFamily="18" charset="0"/>
                <a:cs typeface="Times New Roman" panose="02020603050405020304" pitchFamily="18" charset="0"/>
              </a:rPr>
              <a:t>Suyun kimyasal davranışlarını anlamak için moleküler yapısını incelemek gerekir. Bir su molekülü bir oksijen atomuna bağlı iki hidrojen atomundan oluşur ve genel yapısı kırık çizgi şeklindedir. Bunun sebebi, oksijen atomunun hidrojen atomlarıyla bağ kurmasının yanı sıra, 2 çift paylaşılmayan elektron bulundurmasıdır. Tüm elektron çiftleri -paylaşılan ve paylaşılmayan- birbirlerini iter</a:t>
            </a:r>
            <a:r>
              <a:rPr lang="tr-TR" dirty="0" smtClean="0">
                <a:solidFill>
                  <a:srgbClr val="21242C"/>
                </a:solidFill>
                <a:latin typeface="Times New Roman" panose="02020603050405020304" pitchFamily="18" charset="0"/>
                <a:cs typeface="Times New Roman" panose="02020603050405020304" pitchFamily="18" charset="0"/>
              </a:rPr>
              <a:t>.</a:t>
            </a:r>
            <a:endParaRPr lang="tr-TR" dirty="0">
              <a:solidFill>
                <a:srgbClr val="21242C"/>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506067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6073" y="811369"/>
            <a:ext cx="7828477" cy="48424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316439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58847"/>
            <a:ext cx="12192000" cy="4247317"/>
          </a:xfrm>
          <a:prstGeom prst="rect">
            <a:avLst/>
          </a:prstGeom>
        </p:spPr>
        <p:txBody>
          <a:bodyPr wrap="square">
            <a:spAutoFit/>
          </a:bodyPr>
          <a:lstStyle/>
          <a:p>
            <a:pPr algn="just" fontAlgn="base">
              <a:lnSpc>
                <a:spcPct val="150000"/>
              </a:lnSpc>
            </a:pPr>
            <a:r>
              <a:rPr lang="tr-TR" dirty="0">
                <a:solidFill>
                  <a:srgbClr val="21242C"/>
                </a:solidFill>
                <a:latin typeface="Times New Roman" panose="02020603050405020304" pitchFamily="18" charset="0"/>
                <a:cs typeface="Times New Roman" panose="02020603050405020304" pitchFamily="18" charset="0"/>
              </a:rPr>
              <a:t>En kararlı dizilim, elektronları birbirinden en uzakta tutan dizilimdir: yani </a:t>
            </a:r>
            <a:r>
              <a:rPr lang="tr-TR" dirty="0" smtClean="0">
                <a:solidFill>
                  <a:srgbClr val="21242C"/>
                </a:solidFill>
                <a:latin typeface="Times New Roman" panose="02020603050405020304" pitchFamily="18" charset="0"/>
                <a:cs typeface="Times New Roman" panose="02020603050405020304" pitchFamily="18" charset="0"/>
              </a:rPr>
              <a:t>O-H </a:t>
            </a:r>
            <a:r>
              <a:rPr lang="tr-TR" dirty="0">
                <a:solidFill>
                  <a:srgbClr val="21242C"/>
                </a:solidFill>
                <a:latin typeface="Times New Roman" panose="02020603050405020304" pitchFamily="18" charset="0"/>
                <a:cs typeface="Times New Roman" panose="02020603050405020304" pitchFamily="18" charset="0"/>
              </a:rPr>
              <a:t> bağının 4 "bacaktan" ikisini oluşturduğu bir dört yüzlü. Yalnız (paylaşılmayan) elektron çiftleri bağ elektronlarına kıyasla biraz daha iticidir, bu yüzden </a:t>
            </a:r>
            <a:r>
              <a:rPr lang="tr-TR" dirty="0" smtClean="0">
                <a:solidFill>
                  <a:srgbClr val="21242C"/>
                </a:solidFill>
                <a:latin typeface="Times New Roman" panose="02020603050405020304" pitchFamily="18" charset="0"/>
                <a:cs typeface="Times New Roman" panose="02020603050405020304" pitchFamily="18" charset="0"/>
              </a:rPr>
              <a:t>O-H</a:t>
            </a:r>
            <a:r>
              <a:rPr lang="tr-TR" dirty="0">
                <a:solidFill>
                  <a:srgbClr val="21242C"/>
                </a:solidFill>
                <a:latin typeface="Times New Roman" panose="02020603050405020304" pitchFamily="18" charset="0"/>
                <a:cs typeface="Times New Roman" panose="02020603050405020304" pitchFamily="18" charset="0"/>
              </a:rPr>
              <a:t> bağları arasındaki açı normal bir dört yüzlüdeki 109° açısından daha küçüktür: yaklaşık 104,5° </a:t>
            </a:r>
            <a:r>
              <a:rPr lang="tr-TR" dirty="0" smtClean="0">
                <a:solidFill>
                  <a:srgbClr val="21242C"/>
                </a:solidFill>
                <a:latin typeface="Times New Roman" panose="02020603050405020304" pitchFamily="18" charset="0"/>
                <a:cs typeface="Times New Roman" panose="02020603050405020304" pitchFamily="18" charset="0"/>
              </a:rPr>
              <a:t>değerindedir.</a:t>
            </a:r>
            <a:endParaRPr lang="tr-TR" dirty="0">
              <a:solidFill>
                <a:srgbClr val="21242C"/>
              </a:solidFill>
              <a:latin typeface="Times New Roman" panose="02020603050405020304" pitchFamily="18" charset="0"/>
              <a:cs typeface="Times New Roman" panose="02020603050405020304" pitchFamily="18" charset="0"/>
            </a:endParaRPr>
          </a:p>
          <a:p>
            <a:pPr algn="just" fontAlgn="base">
              <a:lnSpc>
                <a:spcPct val="150000"/>
              </a:lnSpc>
            </a:pPr>
            <a:r>
              <a:rPr lang="tr-TR" dirty="0" smtClean="0">
                <a:solidFill>
                  <a:srgbClr val="21242C"/>
                </a:solidFill>
                <a:latin typeface="Times New Roman" panose="02020603050405020304" pitchFamily="18" charset="0"/>
                <a:cs typeface="Times New Roman" panose="02020603050405020304" pitchFamily="18" charset="0"/>
              </a:rPr>
              <a:t>Oksijenin hidrojenden daha elektronegatif (elektron isteği fazla) olması sebebiyle,</a:t>
            </a:r>
            <a:r>
              <a:rPr lang="tr-TR" smtClean="0">
                <a:solidFill>
                  <a:srgbClr val="21242C"/>
                </a:solidFill>
                <a:latin typeface="Times New Roman" panose="02020603050405020304" pitchFamily="18" charset="0"/>
                <a:cs typeface="Times New Roman" panose="02020603050405020304" pitchFamily="18" charset="0"/>
              </a:rPr>
              <a:t> Oksijen</a:t>
            </a:r>
            <a:r>
              <a:rPr lang="tr-TR" dirty="0" smtClean="0">
                <a:solidFill>
                  <a:srgbClr val="21242C"/>
                </a:solidFill>
                <a:latin typeface="Times New Roman" panose="02020603050405020304" pitchFamily="18" charset="0"/>
                <a:cs typeface="Times New Roman" panose="02020603050405020304" pitchFamily="18" charset="0"/>
              </a:rPr>
              <a:t> atomu elektronları kendine çeker ve H atomlarından uzak tutar. Böylece su molekülünün oksijen bulunan tarafı kısmi olarak negatif, hidrojen tarafı ise kısmi olarak pozitif yüklü olur. Su, polar </a:t>
            </a:r>
            <a:r>
              <a:rPr lang="tr-TR" dirty="0" err="1" smtClean="0">
                <a:solidFill>
                  <a:srgbClr val="21242C"/>
                </a:solidFill>
                <a:latin typeface="Times New Roman" panose="02020603050405020304" pitchFamily="18" charset="0"/>
                <a:cs typeface="Times New Roman" panose="02020603050405020304" pitchFamily="18" charset="0"/>
              </a:rPr>
              <a:t>kovalent</a:t>
            </a:r>
            <a:r>
              <a:rPr lang="tr-TR" dirty="0" smtClean="0">
                <a:solidFill>
                  <a:srgbClr val="21242C"/>
                </a:solidFill>
                <a:latin typeface="Times New Roman" panose="02020603050405020304" pitchFamily="18" charset="0"/>
                <a:cs typeface="Times New Roman" panose="02020603050405020304" pitchFamily="18" charset="0"/>
              </a:rPr>
              <a:t> bağlarından ve kırık çizgili şeklinden ötürü </a:t>
            </a:r>
            <a:r>
              <a:rPr lang="tr-TR" b="1" dirty="0" smtClean="0">
                <a:solidFill>
                  <a:srgbClr val="21242C"/>
                </a:solidFill>
                <a:latin typeface="Times New Roman" panose="02020603050405020304" pitchFamily="18" charset="0"/>
                <a:cs typeface="Times New Roman" panose="02020603050405020304" pitchFamily="18" charset="0"/>
              </a:rPr>
              <a:t>polar molekül</a:t>
            </a:r>
            <a:r>
              <a:rPr lang="tr-TR" dirty="0" smtClean="0">
                <a:solidFill>
                  <a:srgbClr val="21242C"/>
                </a:solidFill>
                <a:latin typeface="Times New Roman" panose="02020603050405020304" pitchFamily="18" charset="0"/>
                <a:cs typeface="Times New Roman" panose="02020603050405020304" pitchFamily="18" charset="0"/>
              </a:rPr>
              <a:t> olarak sınıflandırılır.</a:t>
            </a:r>
          </a:p>
          <a:p>
            <a:pPr algn="just" fontAlgn="base">
              <a:lnSpc>
                <a:spcPct val="150000"/>
              </a:lnSpc>
            </a:pPr>
            <a:r>
              <a:rPr lang="tr-TR" dirty="0">
                <a:latin typeface="Times New Roman" pitchFamily="18" charset="0"/>
                <a:cs typeface="Times New Roman" pitchFamily="18" charset="0"/>
              </a:rPr>
              <a:t>Su, büyük </a:t>
            </a:r>
            <a:r>
              <a:rPr lang="tr-TR" dirty="0" err="1">
                <a:latin typeface="Times New Roman" pitchFamily="18" charset="0"/>
                <a:cs typeface="Times New Roman" pitchFamily="18" charset="0"/>
              </a:rPr>
              <a:t>dipol</a:t>
            </a:r>
            <a:r>
              <a:rPr lang="tr-TR" dirty="0">
                <a:latin typeface="Times New Roman" pitchFamily="18" charset="0"/>
                <a:cs typeface="Times New Roman" pitchFamily="18" charset="0"/>
              </a:rPr>
              <a:t> momenti nedeniyle, iyonik ve polar maddeler için iyi bir çözücüdür. Polar olmayan maddeler suda çözünmez.</a:t>
            </a:r>
          </a:p>
          <a:p>
            <a:pPr algn="just" fontAlgn="base">
              <a:lnSpc>
                <a:spcPct val="150000"/>
              </a:lnSpc>
            </a:pPr>
            <a:endParaRPr lang="tr-TR" dirty="0" smtClean="0">
              <a:solidFill>
                <a:srgbClr val="21242C"/>
              </a:solidFill>
              <a:latin typeface="Times New Roman" panose="02020603050405020304" pitchFamily="18" charset="0"/>
              <a:cs typeface="Times New Roman" panose="02020603050405020304" pitchFamily="18" charset="0"/>
            </a:endParaRPr>
          </a:p>
          <a:p>
            <a:pPr algn="just" fontAlgn="base">
              <a:lnSpc>
                <a:spcPct val="150000"/>
              </a:lnSpc>
            </a:pPr>
            <a:endParaRPr lang="tr-TR" dirty="0" smtClean="0">
              <a:solidFill>
                <a:srgbClr val="21242C"/>
              </a:solidFill>
              <a:latin typeface="Times New Roman" panose="02020603050405020304" pitchFamily="18" charset="0"/>
              <a:cs typeface="Times New Roman" panose="02020603050405020304" pitchFamily="18" charset="0"/>
            </a:endParaRPr>
          </a:p>
          <a:p>
            <a:pPr algn="just" fontAlgn="base">
              <a:lnSpc>
                <a:spcPct val="150000"/>
              </a:lnSpc>
            </a:pPr>
            <a:endParaRPr lang="tr-TR" dirty="0"/>
          </a:p>
        </p:txBody>
      </p:sp>
      <p:sp>
        <p:nvSpPr>
          <p:cNvPr id="4" name="Dikdörtgen 3"/>
          <p:cNvSpPr/>
          <p:nvPr/>
        </p:nvSpPr>
        <p:spPr>
          <a:xfrm>
            <a:off x="1" y="3258355"/>
            <a:ext cx="12192000" cy="3000821"/>
          </a:xfrm>
          <a:prstGeom prst="rect">
            <a:avLst/>
          </a:prstGeom>
        </p:spPr>
        <p:txBody>
          <a:bodyPr wrap="square">
            <a:spAutoFit/>
          </a:bodyPr>
          <a:lstStyle/>
          <a:p>
            <a:pPr algn="just">
              <a:lnSpc>
                <a:spcPct val="150000"/>
              </a:lnSpc>
            </a:pPr>
            <a:r>
              <a:rPr lang="tr-TR" dirty="0">
                <a:latin typeface="Times New Roman" pitchFamily="18" charset="0"/>
                <a:cs typeface="Times New Roman" pitchFamily="18" charset="0"/>
              </a:rPr>
              <a:t>Su molekülünde iki hidrojen atomu </a:t>
            </a:r>
            <a:r>
              <a:rPr lang="tr-TR" dirty="0" err="1">
                <a:latin typeface="Times New Roman" pitchFamily="18" charset="0"/>
                <a:cs typeface="Times New Roman" pitchFamily="18" charset="0"/>
              </a:rPr>
              <a:t>açısal</a:t>
            </a:r>
            <a:r>
              <a:rPr lang="tr-TR" dirty="0">
                <a:latin typeface="Times New Roman" pitchFamily="18" charset="0"/>
                <a:cs typeface="Times New Roman" pitchFamily="18" charset="0"/>
              </a:rPr>
              <a:t> (104</a:t>
            </a:r>
            <a:r>
              <a:rPr lang="tr-TR" baseline="30000" dirty="0">
                <a:latin typeface="Times New Roman" pitchFamily="18" charset="0"/>
                <a:cs typeface="Times New Roman" pitchFamily="18" charset="0"/>
              </a:rPr>
              <a:t>0</a:t>
            </a:r>
            <a:r>
              <a:rPr lang="tr-TR" dirty="0">
                <a:latin typeface="Times New Roman" pitchFamily="18" charset="0"/>
                <a:cs typeface="Times New Roman" pitchFamily="18" charset="0"/>
              </a:rPr>
              <a:t>27 ´) polar </a:t>
            </a:r>
            <a:r>
              <a:rPr lang="tr-TR" dirty="0" err="1">
                <a:latin typeface="Times New Roman" pitchFamily="18" charset="0"/>
                <a:cs typeface="Times New Roman" pitchFamily="18" charset="0"/>
              </a:rPr>
              <a:t>kovalent</a:t>
            </a:r>
            <a:r>
              <a:rPr lang="tr-TR" dirty="0">
                <a:latin typeface="Times New Roman" pitchFamily="18" charset="0"/>
                <a:cs typeface="Times New Roman" pitchFamily="18" charset="0"/>
              </a:rPr>
              <a:t> bağlarla bir oksijen atomuna bağlanmıştır. Bu yapıda;</a:t>
            </a:r>
          </a:p>
          <a:p>
            <a:pPr algn="just">
              <a:lnSpc>
                <a:spcPct val="150000"/>
              </a:lnSpc>
            </a:pPr>
            <a:endParaRPr lang="tr-TR" dirty="0">
              <a:latin typeface="Times New Roman" pitchFamily="18" charset="0"/>
              <a:cs typeface="Times New Roman" pitchFamily="18" charset="0"/>
            </a:endParaRPr>
          </a:p>
          <a:p>
            <a:pPr marL="285750" indent="-285750">
              <a:lnSpc>
                <a:spcPct val="150000"/>
              </a:lnSpc>
              <a:buFont typeface="Wingdings" pitchFamily="2" charset="2"/>
              <a:buChar char="q"/>
            </a:pPr>
            <a:r>
              <a:rPr lang="tr-TR" dirty="0" smtClean="0">
                <a:latin typeface="Times New Roman" pitchFamily="18" charset="0"/>
                <a:cs typeface="Times New Roman" pitchFamily="18" charset="0"/>
              </a:rPr>
              <a:t>Oksijen </a:t>
            </a:r>
            <a:r>
              <a:rPr lang="tr-TR" dirty="0">
                <a:latin typeface="Times New Roman" pitchFamily="18" charset="0"/>
                <a:cs typeface="Times New Roman" pitchFamily="18" charset="0"/>
              </a:rPr>
              <a:t>atomu hidrojenden daha elektronegatif olduğundan (sırasıyla 3,5 ve 2,1), bağ elektronları daha çok oksijen tarafından çekilmiş ve molekülün oksijen tarafı kısmi negatif yüke sahip olmuştur, </a:t>
            </a:r>
          </a:p>
          <a:p>
            <a:pPr marL="285750" indent="-285750" algn="just">
              <a:lnSpc>
                <a:spcPct val="150000"/>
              </a:lnSpc>
              <a:buFont typeface="Wingdings" pitchFamily="2" charset="2"/>
              <a:buChar char="q"/>
            </a:pPr>
            <a:r>
              <a:rPr lang="tr-TR" dirty="0" smtClean="0">
                <a:latin typeface="Times New Roman" pitchFamily="18" charset="0"/>
                <a:cs typeface="Times New Roman" pitchFamily="18" charset="0"/>
              </a:rPr>
              <a:t>Hidrojen </a:t>
            </a:r>
            <a:r>
              <a:rPr lang="tr-TR" dirty="0">
                <a:latin typeface="Times New Roman" pitchFamily="18" charset="0"/>
                <a:cs typeface="Times New Roman" pitchFamily="18" charset="0"/>
              </a:rPr>
              <a:t>atomları civarı ise kısmi pozitif yüke sahiptir</a:t>
            </a:r>
            <a:r>
              <a:rPr lang="tr-TR" dirty="0" smtClean="0">
                <a:latin typeface="Times New Roman" pitchFamily="18" charset="0"/>
                <a:cs typeface="Times New Roman" pitchFamily="18" charset="0"/>
              </a:rPr>
              <a:t>.</a:t>
            </a:r>
          </a:p>
          <a:p>
            <a:pPr algn="just">
              <a:lnSpc>
                <a:spcPct val="150000"/>
              </a:lnSpc>
            </a:pPr>
            <a:endParaRPr lang="tr-TR" dirty="0" smtClean="0">
              <a:latin typeface="Times New Roman" pitchFamily="18" charset="0"/>
              <a:cs typeface="Times New Roman" pitchFamily="18" charset="0"/>
            </a:endParaRPr>
          </a:p>
          <a:p>
            <a:pPr algn="just">
              <a:lnSpc>
                <a:spcPct val="150000"/>
              </a:lnSpc>
            </a:pPr>
            <a:r>
              <a:rPr lang="tr-TR" dirty="0" smtClean="0">
                <a:latin typeface="Times New Roman" pitchFamily="18" charset="0"/>
                <a:cs typeface="Times New Roman" pitchFamily="18" charset="0"/>
              </a:rPr>
              <a:t>Bunun </a:t>
            </a:r>
            <a:r>
              <a:rPr lang="tr-TR" dirty="0">
                <a:latin typeface="Times New Roman" pitchFamily="18" charset="0"/>
                <a:cs typeface="Times New Roman" pitchFamily="18" charset="0"/>
              </a:rPr>
              <a:t>sonucu olarak su molekülü polar özelliktedir. İki zıt ucu pozitif ve negatif elektrikle yüklüdür</a:t>
            </a:r>
            <a:r>
              <a:rPr lang="tr-TR" dirty="0" smtClean="0">
                <a:latin typeface="Times New Roman" pitchFamily="18" charset="0"/>
                <a:cs typeface="Times New Roman" pitchFamily="18" charset="0"/>
              </a:rPr>
              <a:t>.</a:t>
            </a:r>
          </a:p>
        </p:txBody>
      </p:sp>
    </p:spTree>
    <p:extLst>
      <p:ext uri="{BB962C8B-B14F-4D97-AF65-F5344CB8AC3E}">
        <p14:creationId xmlns:p14="http://schemas.microsoft.com/office/powerpoint/2010/main" val="31052983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2889"/>
            <a:ext cx="12192000" cy="3554819"/>
          </a:xfrm>
          <a:prstGeom prst="rect">
            <a:avLst/>
          </a:prstGeom>
        </p:spPr>
        <p:txBody>
          <a:bodyPr wrap="square">
            <a:spAutoFit/>
          </a:bodyPr>
          <a:lstStyle/>
          <a:p>
            <a:pPr algn="just" fontAlgn="base">
              <a:lnSpc>
                <a:spcPct val="150000"/>
              </a:lnSpc>
            </a:pPr>
            <a:r>
              <a:rPr lang="tr-TR" sz="2400" b="1" dirty="0">
                <a:solidFill>
                  <a:srgbClr val="21242C"/>
                </a:solidFill>
                <a:latin typeface="Times New Roman" panose="02020603050405020304" pitchFamily="18" charset="0"/>
                <a:cs typeface="Times New Roman" panose="02020603050405020304" pitchFamily="18" charset="0"/>
              </a:rPr>
              <a:t>Su moleküllerinin hidrojen bağları</a:t>
            </a:r>
          </a:p>
          <a:p>
            <a:pPr algn="just" fontAlgn="base">
              <a:lnSpc>
                <a:spcPct val="150000"/>
              </a:lnSpc>
            </a:pPr>
            <a:endParaRPr lang="tr-TR" dirty="0">
              <a:solidFill>
                <a:srgbClr val="21242C"/>
              </a:solidFill>
              <a:latin typeface="Times New Roman" panose="02020603050405020304" pitchFamily="18" charset="0"/>
              <a:cs typeface="Times New Roman" panose="02020603050405020304" pitchFamily="18" charset="0"/>
            </a:endParaRPr>
          </a:p>
          <a:p>
            <a:pPr algn="just" fontAlgn="base">
              <a:lnSpc>
                <a:spcPct val="150000"/>
              </a:lnSpc>
            </a:pPr>
            <a:r>
              <a:rPr lang="tr-TR" dirty="0">
                <a:solidFill>
                  <a:srgbClr val="21242C"/>
                </a:solidFill>
                <a:latin typeface="Times New Roman" panose="02020603050405020304" pitchFamily="18" charset="0"/>
                <a:cs typeface="Times New Roman" panose="02020603050405020304" pitchFamily="18" charset="0"/>
              </a:rPr>
              <a:t>Polariteleri (kutuplu olmaları) sebebiyle su molekülleri rahatlıkla birbirlerini çekerler. Hidrojen atomu yani pozitif uç, başka bir molekülün negatif ucu yani oksijen atomu ile ilişki içindedir.</a:t>
            </a:r>
          </a:p>
          <a:p>
            <a:pPr algn="just" fontAlgn="base">
              <a:lnSpc>
                <a:spcPct val="150000"/>
              </a:lnSpc>
            </a:pPr>
            <a:endParaRPr lang="tr-TR" dirty="0" smtClean="0">
              <a:solidFill>
                <a:srgbClr val="21242C"/>
              </a:solidFill>
              <a:latin typeface="Times New Roman" panose="02020603050405020304" pitchFamily="18" charset="0"/>
              <a:cs typeface="Times New Roman" panose="02020603050405020304" pitchFamily="18" charset="0"/>
            </a:endParaRPr>
          </a:p>
          <a:p>
            <a:pPr algn="just" fontAlgn="base">
              <a:lnSpc>
                <a:spcPct val="150000"/>
              </a:lnSpc>
            </a:pPr>
            <a:r>
              <a:rPr lang="tr-TR" dirty="0" smtClean="0">
                <a:solidFill>
                  <a:srgbClr val="21242C"/>
                </a:solidFill>
                <a:latin typeface="Times New Roman" panose="02020603050405020304" pitchFamily="18" charset="0"/>
                <a:cs typeface="Times New Roman" panose="02020603050405020304" pitchFamily="18" charset="0"/>
              </a:rPr>
              <a:t>İşte </a:t>
            </a:r>
            <a:r>
              <a:rPr lang="tr-TR" dirty="0">
                <a:solidFill>
                  <a:srgbClr val="21242C"/>
                </a:solidFill>
                <a:latin typeface="Times New Roman" panose="02020603050405020304" pitchFamily="18" charset="0"/>
                <a:cs typeface="Times New Roman" panose="02020603050405020304" pitchFamily="18" charset="0"/>
              </a:rPr>
              <a:t>bu ilişki </a:t>
            </a:r>
            <a:r>
              <a:rPr lang="tr-TR" b="1" dirty="0">
                <a:solidFill>
                  <a:srgbClr val="21242C"/>
                </a:solidFill>
                <a:latin typeface="Times New Roman" panose="02020603050405020304" pitchFamily="18" charset="0"/>
                <a:cs typeface="Times New Roman" panose="02020603050405020304" pitchFamily="18" charset="0"/>
              </a:rPr>
              <a:t>hidrojen bağlarına</a:t>
            </a:r>
            <a:r>
              <a:rPr lang="tr-TR" dirty="0">
                <a:solidFill>
                  <a:srgbClr val="21242C"/>
                </a:solidFill>
                <a:latin typeface="Times New Roman" panose="02020603050405020304" pitchFamily="18" charset="0"/>
                <a:cs typeface="Times New Roman" panose="02020603050405020304" pitchFamily="18" charset="0"/>
              </a:rPr>
              <a:t> (kısmi pozitif yüklü bir hidrojen atomuyla daha elektronegatif bir atom -örneğin oksijen- arasında kurulan zayıf etkileşimler) örnektir. Hidrojen bağında yer alan hidrojen atomları O, N </a:t>
            </a:r>
            <a:r>
              <a:rPr lang="tr-TR" dirty="0" err="1">
                <a:solidFill>
                  <a:srgbClr val="21242C"/>
                </a:solidFill>
                <a:latin typeface="Times New Roman" panose="02020603050405020304" pitchFamily="18" charset="0"/>
                <a:cs typeface="Times New Roman" panose="02020603050405020304" pitchFamily="18" charset="0"/>
              </a:rPr>
              <a:t>veyqa</a:t>
            </a:r>
            <a:r>
              <a:rPr lang="tr-TR" dirty="0">
                <a:solidFill>
                  <a:srgbClr val="21242C"/>
                </a:solidFill>
                <a:latin typeface="Times New Roman" panose="02020603050405020304" pitchFamily="18" charset="0"/>
                <a:cs typeface="Times New Roman" panose="02020603050405020304" pitchFamily="18" charset="0"/>
              </a:rPr>
              <a:t> F gibi elektronegatif atomlara bağlanmak zorundadırlar.</a:t>
            </a: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87819" y="3377753"/>
            <a:ext cx="2752725" cy="2781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956651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s://fastly.kastatic.org/ka-perseus-images/60f5834b8b3234e6482e0f201cca84c3a4271b6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67438" y="0"/>
            <a:ext cx="7791718" cy="3606085"/>
          </a:xfrm>
          <a:prstGeom prst="rect">
            <a:avLst/>
          </a:prstGeom>
          <a:noFill/>
          <a:extLst>
            <a:ext uri="{909E8E84-426E-40DD-AFC4-6F175D3DCCD1}">
              <a14:hiddenFill xmlns:a14="http://schemas.microsoft.com/office/drawing/2010/main">
                <a:solidFill>
                  <a:srgbClr val="FFFFFF"/>
                </a:solidFill>
              </a14:hiddenFill>
            </a:ext>
          </a:extLst>
        </p:spPr>
      </p:pic>
      <p:sp>
        <p:nvSpPr>
          <p:cNvPr id="2" name="Dikdörtgen 1"/>
          <p:cNvSpPr/>
          <p:nvPr/>
        </p:nvSpPr>
        <p:spPr>
          <a:xfrm>
            <a:off x="0" y="3839311"/>
            <a:ext cx="12192000" cy="2535566"/>
          </a:xfrm>
          <a:prstGeom prst="rect">
            <a:avLst/>
          </a:prstGeom>
        </p:spPr>
        <p:txBody>
          <a:bodyPr wrap="square">
            <a:spAutoFit/>
          </a:bodyPr>
          <a:lstStyle/>
          <a:p>
            <a:pPr algn="just">
              <a:lnSpc>
                <a:spcPct val="150000"/>
              </a:lnSpc>
            </a:pPr>
            <a:r>
              <a:rPr lang="tr-TR" dirty="0">
                <a:solidFill>
                  <a:srgbClr val="21242C"/>
                </a:solidFill>
                <a:latin typeface="Times New Roman" panose="02020603050405020304" pitchFamily="18" charset="0"/>
                <a:cs typeface="Times New Roman" panose="02020603050405020304" pitchFamily="18" charset="0"/>
              </a:rPr>
              <a:t>Su molekülleri aynı zamanda diğer polar moleküllere ve iyonlara da bağlanma isteğindedir. Suyla etkileşim halinde olan ve suda çözünen yüklü veya polar bir madde </a:t>
            </a:r>
            <a:r>
              <a:rPr lang="tr-TR" b="1" dirty="0">
                <a:solidFill>
                  <a:srgbClr val="21242C"/>
                </a:solidFill>
                <a:latin typeface="Times New Roman" panose="02020603050405020304" pitchFamily="18" charset="0"/>
                <a:cs typeface="Times New Roman" panose="02020603050405020304" pitchFamily="18" charset="0"/>
              </a:rPr>
              <a:t>hidrofil</a:t>
            </a:r>
            <a:r>
              <a:rPr lang="tr-TR" dirty="0">
                <a:solidFill>
                  <a:srgbClr val="21242C"/>
                </a:solidFill>
                <a:latin typeface="Times New Roman" panose="02020603050405020304" pitchFamily="18" charset="0"/>
                <a:cs typeface="Times New Roman" panose="02020603050405020304" pitchFamily="18" charset="0"/>
              </a:rPr>
              <a:t> olarak adlandırılır. </a:t>
            </a:r>
            <a:r>
              <a:rPr lang="tr-TR" i="1" dirty="0" err="1">
                <a:solidFill>
                  <a:srgbClr val="21242C"/>
                </a:solidFill>
                <a:latin typeface="Times New Roman" panose="02020603050405020304" pitchFamily="18" charset="0"/>
                <a:cs typeface="Times New Roman" panose="02020603050405020304" pitchFamily="18" charset="0"/>
              </a:rPr>
              <a:t>Hidro</a:t>
            </a:r>
            <a:r>
              <a:rPr lang="tr-TR" dirty="0">
                <a:solidFill>
                  <a:srgbClr val="21242C"/>
                </a:solidFill>
                <a:latin typeface="Times New Roman" panose="02020603050405020304" pitchFamily="18" charset="0"/>
                <a:cs typeface="Times New Roman" panose="02020603050405020304" pitchFamily="18" charset="0"/>
              </a:rPr>
              <a:t> "su", </a:t>
            </a:r>
            <a:r>
              <a:rPr lang="tr-TR" i="1" dirty="0">
                <a:solidFill>
                  <a:srgbClr val="21242C"/>
                </a:solidFill>
                <a:latin typeface="Times New Roman" panose="02020603050405020304" pitchFamily="18" charset="0"/>
                <a:cs typeface="Times New Roman" panose="02020603050405020304" pitchFamily="18" charset="0"/>
              </a:rPr>
              <a:t>fil</a:t>
            </a:r>
            <a:r>
              <a:rPr lang="tr-TR" dirty="0">
                <a:solidFill>
                  <a:srgbClr val="21242C"/>
                </a:solidFill>
                <a:latin typeface="Times New Roman" panose="02020603050405020304" pitchFamily="18" charset="0"/>
                <a:cs typeface="Times New Roman" panose="02020603050405020304" pitchFamily="18" charset="0"/>
              </a:rPr>
              <a:t> ise "seven" demektir. Böylece hidrofil maddeler "suyu seven" maddeler olarak düşünülebilir. Buna zıt olarak, sıvı ve katı yağlar gibi polar olmayan moleküller suyla etkileşim içerisinde değillerdir. Suda çözünmek yerine sudan kaçarlar. Böyle maddelere </a:t>
            </a:r>
            <a:r>
              <a:rPr lang="tr-TR" b="1" dirty="0" err="1">
                <a:solidFill>
                  <a:srgbClr val="21242C"/>
                </a:solidFill>
                <a:latin typeface="Times New Roman" panose="02020603050405020304" pitchFamily="18" charset="0"/>
                <a:cs typeface="Times New Roman" panose="02020603050405020304" pitchFamily="18" charset="0"/>
              </a:rPr>
              <a:t>hidrofob</a:t>
            </a:r>
            <a:r>
              <a:rPr lang="tr-TR" dirty="0">
                <a:solidFill>
                  <a:srgbClr val="21242C"/>
                </a:solidFill>
                <a:latin typeface="Times New Roman" panose="02020603050405020304" pitchFamily="18" charset="0"/>
                <a:cs typeface="Times New Roman" panose="02020603050405020304" pitchFamily="18" charset="0"/>
              </a:rPr>
              <a:t> denir. Buradaki </a:t>
            </a:r>
            <a:r>
              <a:rPr lang="tr-TR" i="1" dirty="0">
                <a:solidFill>
                  <a:srgbClr val="21242C"/>
                </a:solidFill>
                <a:latin typeface="Times New Roman" panose="02020603050405020304" pitchFamily="18" charset="0"/>
                <a:cs typeface="Times New Roman" panose="02020603050405020304" pitchFamily="18" charset="0"/>
              </a:rPr>
              <a:t>fob</a:t>
            </a:r>
            <a:r>
              <a:rPr lang="tr-TR" dirty="0">
                <a:solidFill>
                  <a:srgbClr val="21242C"/>
                </a:solidFill>
                <a:latin typeface="Times New Roman" panose="02020603050405020304" pitchFamily="18" charset="0"/>
                <a:cs typeface="Times New Roman" panose="02020603050405020304" pitchFamily="18" charset="0"/>
              </a:rPr>
              <a:t> "fobi" sözcüğünde olduğu gibi "korkan" anlamına gelir. Salatalarda kullandığınız, sıvı yağ ve sirkeden oluşan karışımların bu kullanışsız özelliklerini fark etmiş olabilirsiniz. Sirke aslında bir miktar asit içeren sudur.</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435050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Suyun Molekül Yapısı"/>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13657" y="2627603"/>
            <a:ext cx="6748528" cy="3901986"/>
          </a:xfrm>
          <a:prstGeom prst="rect">
            <a:avLst/>
          </a:prstGeom>
          <a:noFill/>
          <a:extLst>
            <a:ext uri="{909E8E84-426E-40DD-AFC4-6F175D3DCCD1}">
              <a14:hiddenFill xmlns:a14="http://schemas.microsoft.com/office/drawing/2010/main">
                <a:solidFill>
                  <a:srgbClr val="FFFFFF"/>
                </a:solidFill>
              </a14:hiddenFill>
            </a:ext>
          </a:extLst>
        </p:spPr>
      </p:pic>
      <p:sp>
        <p:nvSpPr>
          <p:cNvPr id="2" name="Dikdörtgen 1"/>
          <p:cNvSpPr/>
          <p:nvPr/>
        </p:nvSpPr>
        <p:spPr>
          <a:xfrm>
            <a:off x="0" y="0"/>
            <a:ext cx="12192000" cy="2585323"/>
          </a:xfrm>
          <a:prstGeom prst="rect">
            <a:avLst/>
          </a:prstGeom>
        </p:spPr>
        <p:txBody>
          <a:bodyPr wrap="square">
            <a:spAutoFit/>
          </a:bodyPr>
          <a:lstStyle/>
          <a:p>
            <a:pPr algn="just">
              <a:lnSpc>
                <a:spcPct val="150000"/>
              </a:lnSpc>
            </a:pPr>
            <a:r>
              <a:rPr lang="tr-TR" dirty="0">
                <a:latin typeface="Times New Roman" pitchFamily="18" charset="0"/>
                <a:cs typeface="Times New Roman" pitchFamily="18" charset="0"/>
              </a:rPr>
              <a:t>Bir molekülün kısmi negatif yüklü ucu, komşu molekülün kısmi pozitif yüklü ucuyla etkileşerek hidrojen bağı </a:t>
            </a:r>
            <a:r>
              <a:rPr lang="tr-TR" dirty="0" smtClean="0">
                <a:latin typeface="Times New Roman" pitchFamily="18" charset="0"/>
                <a:cs typeface="Times New Roman" pitchFamily="18" charset="0"/>
              </a:rPr>
              <a:t>oluşturur.</a:t>
            </a:r>
          </a:p>
          <a:p>
            <a:pPr algn="just">
              <a:lnSpc>
                <a:spcPct val="150000"/>
              </a:lnSpc>
            </a:pPr>
            <a:r>
              <a:rPr lang="tr-TR" dirty="0">
                <a:latin typeface="Times New Roman" pitchFamily="18" charset="0"/>
                <a:cs typeface="Times New Roman" pitchFamily="18" charset="0"/>
              </a:rPr>
              <a:t>H-bağı, su moleküllerini birbirine bağlar, </a:t>
            </a:r>
            <a:endParaRPr lang="tr-TR" dirty="0" smtClean="0">
              <a:latin typeface="Times New Roman" pitchFamily="18" charset="0"/>
              <a:cs typeface="Times New Roman" pitchFamily="18" charset="0"/>
            </a:endParaRPr>
          </a:p>
          <a:p>
            <a:pPr algn="just">
              <a:lnSpc>
                <a:spcPct val="150000"/>
              </a:lnSpc>
            </a:pPr>
            <a:r>
              <a:rPr lang="tr-TR" dirty="0" smtClean="0">
                <a:latin typeface="Times New Roman" pitchFamily="18" charset="0"/>
                <a:cs typeface="Times New Roman" pitchFamily="18" charset="0"/>
              </a:rPr>
              <a:t>• </a:t>
            </a:r>
            <a:r>
              <a:rPr lang="tr-TR" dirty="0">
                <a:latin typeface="Times New Roman" pitchFamily="18" charset="0"/>
                <a:cs typeface="Times New Roman" pitchFamily="18" charset="0"/>
              </a:rPr>
              <a:t>Her su molekülü en fazla 4 H-bağı oluşturabilir, </a:t>
            </a:r>
            <a:endParaRPr lang="tr-TR" dirty="0" smtClean="0">
              <a:latin typeface="Times New Roman" pitchFamily="18" charset="0"/>
              <a:cs typeface="Times New Roman" pitchFamily="18" charset="0"/>
            </a:endParaRPr>
          </a:p>
          <a:p>
            <a:pPr algn="just">
              <a:lnSpc>
                <a:spcPct val="150000"/>
              </a:lnSpc>
            </a:pPr>
            <a:r>
              <a:rPr lang="tr-TR" dirty="0" smtClean="0">
                <a:latin typeface="Times New Roman" pitchFamily="18" charset="0"/>
                <a:cs typeface="Times New Roman" pitchFamily="18" charset="0"/>
              </a:rPr>
              <a:t>• </a:t>
            </a:r>
            <a:r>
              <a:rPr lang="tr-TR" dirty="0">
                <a:latin typeface="Times New Roman" pitchFamily="18" charset="0"/>
                <a:cs typeface="Times New Roman" pitchFamily="18" charset="0"/>
              </a:rPr>
              <a:t>Su moleküllerini birbirine bağlayan </a:t>
            </a:r>
            <a:r>
              <a:rPr lang="tr-TR" dirty="0" smtClean="0">
                <a:latin typeface="Times New Roman" pitchFamily="18" charset="0"/>
                <a:cs typeface="Times New Roman" pitchFamily="18" charset="0"/>
              </a:rPr>
              <a:t>H bağları </a:t>
            </a:r>
            <a:r>
              <a:rPr lang="tr-TR" dirty="0">
                <a:latin typeface="Times New Roman" pitchFamily="18" charset="0"/>
                <a:cs typeface="Times New Roman" pitchFamily="18" charset="0"/>
              </a:rPr>
              <a:t>zayıftır, </a:t>
            </a:r>
            <a:r>
              <a:rPr lang="tr-TR" dirty="0" err="1">
                <a:latin typeface="Times New Roman" pitchFamily="18" charset="0"/>
                <a:cs typeface="Times New Roman" pitchFamily="18" charset="0"/>
              </a:rPr>
              <a:t>kovalent</a:t>
            </a:r>
            <a:r>
              <a:rPr lang="tr-TR" dirty="0">
                <a:latin typeface="Times New Roman" pitchFamily="18" charset="0"/>
                <a:cs typeface="Times New Roman" pitchFamily="18" charset="0"/>
              </a:rPr>
              <a:t> bağın yaklaşık  1/20’si kadar etkilidir, </a:t>
            </a:r>
            <a:endParaRPr lang="tr-TR" dirty="0" smtClean="0">
              <a:latin typeface="Times New Roman" pitchFamily="18" charset="0"/>
              <a:cs typeface="Times New Roman" pitchFamily="18" charset="0"/>
            </a:endParaRPr>
          </a:p>
          <a:p>
            <a:pPr algn="just">
              <a:lnSpc>
                <a:spcPct val="150000"/>
              </a:lnSpc>
            </a:pPr>
            <a:r>
              <a:rPr lang="tr-TR" dirty="0" smtClean="0">
                <a:latin typeface="Times New Roman" pitchFamily="18" charset="0"/>
                <a:cs typeface="Times New Roman" pitchFamily="18" charset="0"/>
              </a:rPr>
              <a:t>• </a:t>
            </a:r>
            <a:r>
              <a:rPr lang="tr-TR" dirty="0">
                <a:latin typeface="Times New Roman" pitchFamily="18" charset="0"/>
                <a:cs typeface="Times New Roman" pitchFamily="18" charset="0"/>
              </a:rPr>
              <a:t>Yüksek hızlarla oluşur, kırılır  ve tekrar oluşurlar.</a:t>
            </a:r>
          </a:p>
          <a:p>
            <a:pPr algn="just">
              <a:lnSpc>
                <a:spcPct val="150000"/>
              </a:lnSpc>
            </a:pPr>
            <a:endParaRPr lang="tr-TR" dirty="0">
              <a:latin typeface="Times New Roman" pitchFamily="18" charset="0"/>
              <a:cs typeface="Times New Roman" pitchFamily="18" charset="0"/>
            </a:endParaRPr>
          </a:p>
        </p:txBody>
      </p:sp>
    </p:spTree>
    <p:extLst>
      <p:ext uri="{BB962C8B-B14F-4D97-AF65-F5344CB8AC3E}">
        <p14:creationId xmlns:p14="http://schemas.microsoft.com/office/powerpoint/2010/main" val="21073028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0"/>
            <a:ext cx="12192000" cy="6971139"/>
          </a:xfrm>
          <a:prstGeom prst="rect">
            <a:avLst/>
          </a:prstGeom>
        </p:spPr>
        <p:txBody>
          <a:bodyPr wrap="square">
            <a:spAutoFit/>
          </a:bodyPr>
          <a:lstStyle/>
          <a:p>
            <a:pPr algn="just">
              <a:lnSpc>
                <a:spcPct val="150000"/>
              </a:lnSpc>
            </a:pPr>
            <a:r>
              <a:rPr lang="tr-TR" sz="2400" b="1" dirty="0" smtClean="0">
                <a:latin typeface="Times New Roman" pitchFamily="18" charset="0"/>
                <a:cs typeface="Times New Roman" pitchFamily="18" charset="0"/>
              </a:rPr>
              <a:t>SUYUN ÖZELLİKLERİ</a:t>
            </a:r>
          </a:p>
          <a:p>
            <a:pPr algn="just">
              <a:lnSpc>
                <a:spcPct val="150000"/>
              </a:lnSpc>
            </a:pPr>
            <a:r>
              <a:rPr lang="tr-TR" dirty="0" smtClean="0">
                <a:latin typeface="Times New Roman" pitchFamily="18" charset="0"/>
                <a:cs typeface="Times New Roman" pitchFamily="18" charset="0"/>
              </a:rPr>
              <a:t>Suyun </a:t>
            </a:r>
            <a:r>
              <a:rPr lang="tr-TR" dirty="0">
                <a:latin typeface="Times New Roman" pitchFamily="18" charset="0"/>
                <a:cs typeface="Times New Roman" pitchFamily="18" charset="0"/>
              </a:rPr>
              <a:t>aşağıda verilen olağanüstü özellikleri H- bağlarının bir sonucudur</a:t>
            </a:r>
            <a:r>
              <a:rPr lang="tr-TR" dirty="0" smtClean="0">
                <a:latin typeface="Times New Roman" pitchFamily="18" charset="0"/>
                <a:cs typeface="Times New Roman" pitchFamily="18" charset="0"/>
              </a:rPr>
              <a:t>:</a:t>
            </a:r>
          </a:p>
          <a:p>
            <a:pPr marL="285750" indent="-285750" algn="just">
              <a:lnSpc>
                <a:spcPct val="150000"/>
              </a:lnSpc>
              <a:buFont typeface="Wingdings" pitchFamily="2" charset="2"/>
              <a:buChar char="v"/>
            </a:pPr>
            <a:r>
              <a:rPr lang="tr-TR" dirty="0" smtClean="0">
                <a:latin typeface="Times New Roman" pitchFamily="18" charset="0"/>
                <a:cs typeface="Times New Roman" pitchFamily="18" charset="0"/>
              </a:rPr>
              <a:t>Yüksek </a:t>
            </a:r>
            <a:r>
              <a:rPr lang="tr-TR" dirty="0">
                <a:latin typeface="Times New Roman" pitchFamily="18" charset="0"/>
                <a:cs typeface="Times New Roman" pitchFamily="18" charset="0"/>
              </a:rPr>
              <a:t>buharlaşma ısısı, </a:t>
            </a:r>
            <a:endParaRPr lang="tr-TR" dirty="0" smtClean="0">
              <a:latin typeface="Times New Roman" pitchFamily="18" charset="0"/>
              <a:cs typeface="Times New Roman" pitchFamily="18" charset="0"/>
            </a:endParaRPr>
          </a:p>
          <a:p>
            <a:pPr marL="285750" indent="-285750" algn="just">
              <a:lnSpc>
                <a:spcPct val="150000"/>
              </a:lnSpc>
              <a:buFont typeface="Wingdings" pitchFamily="2" charset="2"/>
              <a:buChar char="v"/>
            </a:pPr>
            <a:r>
              <a:rPr lang="tr-TR" dirty="0" smtClean="0">
                <a:latin typeface="Times New Roman" pitchFamily="18" charset="0"/>
                <a:cs typeface="Times New Roman" pitchFamily="18" charset="0"/>
              </a:rPr>
              <a:t>Yüksek </a:t>
            </a:r>
            <a:r>
              <a:rPr lang="tr-TR" dirty="0">
                <a:latin typeface="Times New Roman" pitchFamily="18" charset="0"/>
                <a:cs typeface="Times New Roman" pitchFamily="18" charset="0"/>
              </a:rPr>
              <a:t>kaynama noktası (yaklaşık -100 </a:t>
            </a:r>
            <a:r>
              <a:rPr lang="tr-TR" baseline="30000" dirty="0">
                <a:latin typeface="Times New Roman" pitchFamily="18" charset="0"/>
                <a:cs typeface="Times New Roman" pitchFamily="18" charset="0"/>
              </a:rPr>
              <a:t>0</a:t>
            </a:r>
            <a:r>
              <a:rPr lang="tr-TR" dirty="0">
                <a:latin typeface="Times New Roman" pitchFamily="18" charset="0"/>
                <a:cs typeface="Times New Roman" pitchFamily="18" charset="0"/>
              </a:rPr>
              <a:t>C yerine </a:t>
            </a:r>
            <a:r>
              <a:rPr lang="tr-TR" dirty="0" smtClean="0">
                <a:latin typeface="Times New Roman" pitchFamily="18" charset="0"/>
                <a:cs typeface="Times New Roman" pitchFamily="18" charset="0"/>
              </a:rPr>
              <a:t> </a:t>
            </a:r>
            <a:r>
              <a:rPr lang="tr-TR" dirty="0">
                <a:latin typeface="Times New Roman" pitchFamily="18" charset="0"/>
                <a:cs typeface="Times New Roman" pitchFamily="18" charset="0"/>
              </a:rPr>
              <a:t>+100 </a:t>
            </a:r>
            <a:r>
              <a:rPr lang="tr-TR" baseline="30000" dirty="0">
                <a:latin typeface="Times New Roman" pitchFamily="18" charset="0"/>
                <a:cs typeface="Times New Roman" pitchFamily="18" charset="0"/>
              </a:rPr>
              <a:t>0</a:t>
            </a:r>
            <a:r>
              <a:rPr lang="tr-TR" dirty="0">
                <a:latin typeface="Times New Roman" pitchFamily="18" charset="0"/>
                <a:cs typeface="Times New Roman" pitchFamily="18" charset="0"/>
              </a:rPr>
              <a:t>C),  </a:t>
            </a:r>
            <a:endParaRPr lang="tr-TR" dirty="0" smtClean="0">
              <a:latin typeface="Times New Roman" pitchFamily="18" charset="0"/>
              <a:cs typeface="Times New Roman" pitchFamily="18" charset="0"/>
            </a:endParaRPr>
          </a:p>
          <a:p>
            <a:pPr marL="285750" indent="-285750" algn="just">
              <a:lnSpc>
                <a:spcPct val="150000"/>
              </a:lnSpc>
              <a:buFont typeface="Wingdings" pitchFamily="2" charset="2"/>
              <a:buChar char="v"/>
            </a:pPr>
            <a:r>
              <a:rPr lang="tr-TR" dirty="0" smtClean="0">
                <a:latin typeface="Times New Roman" pitchFamily="18" charset="0"/>
                <a:cs typeface="Times New Roman" pitchFamily="18" charset="0"/>
              </a:rPr>
              <a:t>Kohezyon </a:t>
            </a:r>
            <a:r>
              <a:rPr lang="tr-TR" dirty="0">
                <a:latin typeface="Times New Roman" pitchFamily="18" charset="0"/>
                <a:cs typeface="Times New Roman" pitchFamily="18" charset="0"/>
              </a:rPr>
              <a:t>özelliği (yüzey gerilimi), </a:t>
            </a:r>
            <a:endParaRPr lang="tr-TR" dirty="0" smtClean="0">
              <a:latin typeface="Times New Roman" pitchFamily="18" charset="0"/>
              <a:cs typeface="Times New Roman" pitchFamily="18" charset="0"/>
            </a:endParaRPr>
          </a:p>
          <a:p>
            <a:pPr marL="285750" indent="-285750" algn="just">
              <a:lnSpc>
                <a:spcPct val="150000"/>
              </a:lnSpc>
              <a:buFont typeface="Wingdings" pitchFamily="2" charset="2"/>
              <a:buChar char="v"/>
            </a:pPr>
            <a:r>
              <a:rPr lang="tr-TR" dirty="0" smtClean="0">
                <a:latin typeface="Times New Roman" pitchFamily="18" charset="0"/>
                <a:cs typeface="Times New Roman" pitchFamily="18" charset="0"/>
              </a:rPr>
              <a:t>Adezyon </a:t>
            </a:r>
            <a:r>
              <a:rPr lang="tr-TR" dirty="0">
                <a:latin typeface="Times New Roman" pitchFamily="18" charset="0"/>
                <a:cs typeface="Times New Roman" pitchFamily="18" charset="0"/>
              </a:rPr>
              <a:t>özelliği (</a:t>
            </a:r>
            <a:r>
              <a:rPr lang="tr-TR" dirty="0" err="1">
                <a:latin typeface="Times New Roman" pitchFamily="18" charset="0"/>
                <a:cs typeface="Times New Roman" pitchFamily="18" charset="0"/>
              </a:rPr>
              <a:t>kapiler</a:t>
            </a:r>
            <a:r>
              <a:rPr lang="tr-TR" dirty="0">
                <a:latin typeface="Times New Roman" pitchFamily="18" charset="0"/>
                <a:cs typeface="Times New Roman" pitchFamily="18" charset="0"/>
              </a:rPr>
              <a:t> etkisi), </a:t>
            </a:r>
            <a:endParaRPr lang="tr-TR" dirty="0" smtClean="0">
              <a:latin typeface="Times New Roman" pitchFamily="18" charset="0"/>
              <a:cs typeface="Times New Roman" pitchFamily="18" charset="0"/>
            </a:endParaRPr>
          </a:p>
          <a:p>
            <a:pPr marL="285750" indent="-285750" algn="just">
              <a:lnSpc>
                <a:spcPct val="150000"/>
              </a:lnSpc>
              <a:buFont typeface="Wingdings" pitchFamily="2" charset="2"/>
              <a:buChar char="v"/>
            </a:pPr>
            <a:r>
              <a:rPr lang="tr-TR" dirty="0" smtClean="0">
                <a:latin typeface="Times New Roman" pitchFamily="18" charset="0"/>
                <a:cs typeface="Times New Roman" pitchFamily="18" charset="0"/>
              </a:rPr>
              <a:t>Yüksek </a:t>
            </a:r>
            <a:r>
              <a:rPr lang="tr-TR" dirty="0">
                <a:latin typeface="Times New Roman" pitchFamily="18" charset="0"/>
                <a:cs typeface="Times New Roman" pitchFamily="18" charset="0"/>
              </a:rPr>
              <a:t>özgül ısısı ve sıcaklık değişimine direnci, </a:t>
            </a:r>
            <a:endParaRPr lang="tr-TR" dirty="0" smtClean="0">
              <a:latin typeface="Times New Roman" pitchFamily="18" charset="0"/>
              <a:cs typeface="Times New Roman" pitchFamily="18" charset="0"/>
            </a:endParaRPr>
          </a:p>
          <a:p>
            <a:pPr marL="285750" indent="-285750" algn="just">
              <a:lnSpc>
                <a:spcPct val="150000"/>
              </a:lnSpc>
              <a:buFont typeface="Wingdings" pitchFamily="2" charset="2"/>
              <a:buChar char="v"/>
            </a:pPr>
            <a:r>
              <a:rPr lang="tr-TR" dirty="0" smtClean="0">
                <a:latin typeface="Times New Roman" pitchFamily="18" charset="0"/>
                <a:cs typeface="Times New Roman" pitchFamily="18" charset="0"/>
              </a:rPr>
              <a:t>Donduğunda </a:t>
            </a:r>
            <a:r>
              <a:rPr lang="tr-TR" dirty="0">
                <a:latin typeface="Times New Roman" pitchFamily="18" charset="0"/>
                <a:cs typeface="Times New Roman" pitchFamily="18" charset="0"/>
              </a:rPr>
              <a:t>genleşmesi (yoğunluğunun azalması</a:t>
            </a:r>
            <a:r>
              <a:rPr lang="tr-TR" dirty="0" smtClean="0">
                <a:latin typeface="Times New Roman" pitchFamily="18" charset="0"/>
                <a:cs typeface="Times New Roman" pitchFamily="18" charset="0"/>
              </a:rPr>
              <a:t>),</a:t>
            </a:r>
          </a:p>
          <a:p>
            <a:pPr marL="285750" indent="-285750" algn="just">
              <a:lnSpc>
                <a:spcPct val="150000"/>
              </a:lnSpc>
              <a:buFont typeface="Wingdings" pitchFamily="2" charset="2"/>
              <a:buChar char="v"/>
            </a:pPr>
            <a:r>
              <a:rPr lang="tr-TR" dirty="0" smtClean="0">
                <a:latin typeface="Times New Roman" pitchFamily="18" charset="0"/>
                <a:cs typeface="Times New Roman" pitchFamily="18" charset="0"/>
              </a:rPr>
              <a:t> </a:t>
            </a:r>
            <a:r>
              <a:rPr lang="tr-TR" dirty="0">
                <a:latin typeface="Times New Roman" pitchFamily="18" charset="0"/>
                <a:cs typeface="Times New Roman" pitchFamily="18" charset="0"/>
              </a:rPr>
              <a:t>Çok yönlü çözücü özelliği</a:t>
            </a:r>
            <a:r>
              <a:rPr lang="tr-TR" dirty="0" smtClean="0">
                <a:latin typeface="Times New Roman" pitchFamily="18" charset="0"/>
                <a:cs typeface="Times New Roman" pitchFamily="18" charset="0"/>
              </a:rPr>
              <a:t>.</a:t>
            </a:r>
          </a:p>
          <a:p>
            <a:pPr marL="285750" indent="-285750" algn="just">
              <a:lnSpc>
                <a:spcPct val="150000"/>
              </a:lnSpc>
              <a:buFont typeface="Wingdings" pitchFamily="2" charset="2"/>
              <a:buChar char="v"/>
            </a:pPr>
            <a:endParaRPr lang="tr-TR" dirty="0">
              <a:latin typeface="Times New Roman" pitchFamily="18" charset="0"/>
              <a:cs typeface="Times New Roman" pitchFamily="18" charset="0"/>
            </a:endParaRPr>
          </a:p>
          <a:p>
            <a:pPr algn="just">
              <a:lnSpc>
                <a:spcPct val="150000"/>
              </a:lnSpc>
            </a:pPr>
            <a:r>
              <a:rPr lang="tr-TR" sz="2000" b="1" dirty="0">
                <a:latin typeface="Times New Roman" pitchFamily="18" charset="0"/>
                <a:cs typeface="Times New Roman" pitchFamily="18" charset="0"/>
              </a:rPr>
              <a:t>Suyun Yüksek Buharlaşma Isısı ve Yüksek Kaynama Noktası</a:t>
            </a:r>
          </a:p>
          <a:p>
            <a:pPr algn="just">
              <a:lnSpc>
                <a:spcPct val="150000"/>
              </a:lnSpc>
            </a:pPr>
            <a:endParaRPr lang="tr-TR" dirty="0" smtClean="0">
              <a:latin typeface="Times New Roman" pitchFamily="18" charset="0"/>
              <a:cs typeface="Times New Roman" pitchFamily="18" charset="0"/>
            </a:endParaRPr>
          </a:p>
          <a:p>
            <a:pPr algn="just">
              <a:lnSpc>
                <a:spcPct val="150000"/>
              </a:lnSpc>
            </a:pPr>
            <a:r>
              <a:rPr lang="tr-TR" sz="2000" b="1" i="1" dirty="0" smtClean="0">
                <a:latin typeface="Times New Roman" pitchFamily="18" charset="0"/>
                <a:cs typeface="Times New Roman" pitchFamily="18" charset="0"/>
              </a:rPr>
              <a:t>Buharlaşma </a:t>
            </a:r>
            <a:r>
              <a:rPr lang="tr-TR" sz="2000" b="1" i="1" dirty="0">
                <a:latin typeface="Times New Roman" pitchFamily="18" charset="0"/>
                <a:cs typeface="Times New Roman" pitchFamily="18" charset="0"/>
              </a:rPr>
              <a:t>ısısı, </a:t>
            </a:r>
            <a:r>
              <a:rPr lang="tr-TR" dirty="0">
                <a:latin typeface="Times New Roman" pitchFamily="18" charset="0"/>
                <a:cs typeface="Times New Roman" pitchFamily="18" charset="0"/>
              </a:rPr>
              <a:t>1 g sıvının buharlaşması için gereken ısı enerjisi miktarıdır. Suyun buharlaşabilmesi için çok sayıda </a:t>
            </a:r>
            <a:r>
              <a:rPr lang="tr-TR" dirty="0" smtClean="0">
                <a:latin typeface="Times New Roman" pitchFamily="18" charset="0"/>
                <a:cs typeface="Times New Roman" pitchFamily="18" charset="0"/>
              </a:rPr>
              <a:t> </a:t>
            </a:r>
            <a:r>
              <a:rPr lang="tr-TR" dirty="0">
                <a:latin typeface="Times New Roman" pitchFamily="18" charset="0"/>
                <a:cs typeface="Times New Roman" pitchFamily="18" charset="0"/>
              </a:rPr>
              <a:t>H- bağının ısı soğurarak kırılması gerekir. Her su molekülü 4 komşusuna H-bağı ile bağlandığından suyun buharlaşma ısısı (540 cal/g) oldukça yüksektir (alkolün 210 cal/g). Bu yüzden su yavaş bir hızla buharlaşır. </a:t>
            </a:r>
          </a:p>
          <a:p>
            <a:pPr algn="just">
              <a:lnSpc>
                <a:spcPct val="150000"/>
              </a:lnSpc>
            </a:pPr>
            <a:endParaRPr lang="tr-TR" dirty="0">
              <a:latin typeface="Times New Roman" pitchFamily="18" charset="0"/>
              <a:cs typeface="Times New Roman" pitchFamily="18" charset="0"/>
            </a:endParaRPr>
          </a:p>
        </p:txBody>
      </p:sp>
    </p:spTree>
    <p:extLst>
      <p:ext uri="{BB962C8B-B14F-4D97-AF65-F5344CB8AC3E}">
        <p14:creationId xmlns:p14="http://schemas.microsoft.com/office/powerpoint/2010/main" val="15742302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0"/>
            <a:ext cx="12192000" cy="4339650"/>
          </a:xfrm>
          <a:prstGeom prst="rect">
            <a:avLst/>
          </a:prstGeom>
        </p:spPr>
        <p:txBody>
          <a:bodyPr wrap="square">
            <a:spAutoFit/>
          </a:bodyPr>
          <a:lstStyle/>
          <a:p>
            <a:pPr>
              <a:lnSpc>
                <a:spcPct val="150000"/>
              </a:lnSpc>
            </a:pPr>
            <a:r>
              <a:rPr lang="tr-TR" dirty="0"/>
              <a:t> </a:t>
            </a:r>
            <a:r>
              <a:rPr lang="tr-TR" dirty="0">
                <a:latin typeface="Times New Roman" pitchFamily="18" charset="0"/>
                <a:cs typeface="Times New Roman" pitchFamily="18" charset="0"/>
              </a:rPr>
              <a:t>H-bağı suyun kaynama noktasını da yaklaşık –100 </a:t>
            </a:r>
            <a:r>
              <a:rPr lang="tr-TR" baseline="30000" dirty="0">
                <a:latin typeface="Times New Roman" pitchFamily="18" charset="0"/>
                <a:cs typeface="Times New Roman" pitchFamily="18" charset="0"/>
              </a:rPr>
              <a:t>0</a:t>
            </a:r>
            <a:r>
              <a:rPr lang="tr-TR" dirty="0">
                <a:latin typeface="Times New Roman" pitchFamily="18" charset="0"/>
                <a:cs typeface="Times New Roman" pitchFamily="18" charset="0"/>
              </a:rPr>
              <a:t>C’den +100 </a:t>
            </a:r>
            <a:r>
              <a:rPr lang="tr-TR" baseline="30000" dirty="0">
                <a:latin typeface="Times New Roman" pitchFamily="18" charset="0"/>
                <a:cs typeface="Times New Roman" pitchFamily="18" charset="0"/>
              </a:rPr>
              <a:t>0</a:t>
            </a:r>
            <a:r>
              <a:rPr lang="tr-TR" dirty="0">
                <a:latin typeface="Times New Roman" pitchFamily="18" charset="0"/>
                <a:cs typeface="Times New Roman" pitchFamily="18" charset="0"/>
              </a:rPr>
              <a:t>C’ye çıkarır (etil alkolün 78,5 </a:t>
            </a:r>
            <a:r>
              <a:rPr lang="tr-TR" baseline="30000" dirty="0">
                <a:latin typeface="Times New Roman" pitchFamily="18" charset="0"/>
                <a:cs typeface="Times New Roman" pitchFamily="18" charset="0"/>
              </a:rPr>
              <a:t>0</a:t>
            </a:r>
            <a:r>
              <a:rPr lang="tr-TR" dirty="0">
                <a:latin typeface="Times New Roman" pitchFamily="18" charset="0"/>
                <a:cs typeface="Times New Roman" pitchFamily="18" charset="0"/>
              </a:rPr>
              <a:t>C).  Böylece yeryüzünde sıvı su var olabilir ve bildiğimiz bitki, hayvan ve insan hayatı devam eder. Suyun buharlaşma hızı yüksek ve KN –100 </a:t>
            </a:r>
            <a:r>
              <a:rPr lang="tr-TR" baseline="30000" dirty="0">
                <a:latin typeface="Times New Roman" pitchFamily="18" charset="0"/>
                <a:cs typeface="Times New Roman" pitchFamily="18" charset="0"/>
              </a:rPr>
              <a:t>0</a:t>
            </a:r>
            <a:r>
              <a:rPr lang="tr-TR" dirty="0">
                <a:latin typeface="Times New Roman" pitchFamily="18" charset="0"/>
                <a:cs typeface="Times New Roman" pitchFamily="18" charset="0"/>
              </a:rPr>
              <a:t>C olsaydı, tüm su buhar halinde bulunacak ve yeryüzünde bilinen hayat mümkün olamayacaktı. </a:t>
            </a:r>
            <a:endParaRPr lang="tr-TR" dirty="0" smtClean="0">
              <a:latin typeface="Times New Roman" pitchFamily="18" charset="0"/>
              <a:cs typeface="Times New Roman" pitchFamily="18" charset="0"/>
            </a:endParaRPr>
          </a:p>
          <a:p>
            <a:pPr>
              <a:lnSpc>
                <a:spcPct val="150000"/>
              </a:lnSpc>
            </a:pPr>
            <a:endParaRPr lang="tr-TR" sz="2000" b="1" dirty="0" smtClean="0">
              <a:latin typeface="Times New Roman" pitchFamily="18" charset="0"/>
              <a:cs typeface="Times New Roman" pitchFamily="18" charset="0"/>
            </a:endParaRPr>
          </a:p>
          <a:p>
            <a:pPr>
              <a:lnSpc>
                <a:spcPct val="150000"/>
              </a:lnSpc>
            </a:pPr>
            <a:r>
              <a:rPr lang="tr-TR" sz="2000" b="1" i="1" dirty="0" smtClean="0">
                <a:latin typeface="Times New Roman" pitchFamily="18" charset="0"/>
                <a:cs typeface="Times New Roman" pitchFamily="18" charset="0"/>
              </a:rPr>
              <a:t>Kohezyon</a:t>
            </a:r>
          </a:p>
          <a:p>
            <a:pPr algn="just">
              <a:lnSpc>
                <a:spcPct val="150000"/>
              </a:lnSpc>
            </a:pPr>
            <a:r>
              <a:rPr lang="tr-TR" dirty="0">
                <a:latin typeface="Times New Roman" pitchFamily="18" charset="0"/>
                <a:cs typeface="Times New Roman" pitchFamily="18" charset="0"/>
              </a:rPr>
              <a:t>Kohezyon molekül çekim kuvveti demektir. Aynı cins moleküllerin arasındaki çekim kuvvetine denir. Kohezyon sıvı ve katı maddelerde görülür. Bu maddelerin moleküllerindeki pozitif ve negatif yükler arasında oluşur.</a:t>
            </a:r>
            <a:endParaRPr lang="tr-TR" b="1" dirty="0">
              <a:latin typeface="Times New Roman" pitchFamily="18" charset="0"/>
              <a:cs typeface="Times New Roman" pitchFamily="18" charset="0"/>
            </a:endParaRPr>
          </a:p>
          <a:p>
            <a:pPr algn="just">
              <a:lnSpc>
                <a:spcPct val="150000"/>
              </a:lnSpc>
            </a:pPr>
            <a:r>
              <a:rPr lang="tr-TR" dirty="0" smtClean="0">
                <a:latin typeface="Times New Roman" pitchFamily="18" charset="0"/>
                <a:cs typeface="Times New Roman" pitchFamily="18" charset="0"/>
              </a:rPr>
              <a:t>Kohezyon </a:t>
            </a:r>
            <a:r>
              <a:rPr lang="tr-TR" dirty="0">
                <a:latin typeface="Times New Roman" pitchFamily="18" charset="0"/>
                <a:cs typeface="Times New Roman" pitchFamily="18" charset="0"/>
              </a:rPr>
              <a:t>bitkilerde suyun köklerden yapraklara taşınmasını </a:t>
            </a:r>
            <a:r>
              <a:rPr lang="tr-TR" dirty="0" smtClean="0">
                <a:latin typeface="Times New Roman" pitchFamily="18" charset="0"/>
                <a:cs typeface="Times New Roman" pitchFamily="18" charset="0"/>
              </a:rPr>
              <a:t>sağlar. Su </a:t>
            </a:r>
            <a:r>
              <a:rPr lang="tr-TR" dirty="0">
                <a:latin typeface="Times New Roman" pitchFamily="18" charset="0"/>
                <a:cs typeface="Times New Roman" pitchFamily="18" charset="0"/>
              </a:rPr>
              <a:t>molekülleri arasındaki </a:t>
            </a:r>
            <a:r>
              <a:rPr lang="tr-TR" dirty="0" smtClean="0">
                <a:latin typeface="Times New Roman" pitchFamily="18" charset="0"/>
                <a:cs typeface="Times New Roman" pitchFamily="18" charset="0"/>
              </a:rPr>
              <a:t>kohezyon</a:t>
            </a:r>
            <a:r>
              <a:rPr lang="tr-TR" dirty="0">
                <a:latin typeface="Times New Roman" pitchFamily="18" charset="0"/>
                <a:cs typeface="Times New Roman" pitchFamily="18" charset="0"/>
              </a:rPr>
              <a:t>, bitkilerde suyun yer çekimine karşı naklinde kilit rol oynar.</a:t>
            </a:r>
          </a:p>
          <a:p>
            <a:pPr>
              <a:lnSpc>
                <a:spcPct val="150000"/>
              </a:lnSpc>
            </a:pPr>
            <a:endParaRPr lang="tr-TR" dirty="0">
              <a:latin typeface="Times New Roman" pitchFamily="18" charset="0"/>
              <a:cs typeface="Times New Roman" pitchFamily="18" charset="0"/>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20120" y="3536496"/>
            <a:ext cx="2327655" cy="2863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086038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19142"/>
            <a:ext cx="12192000" cy="5555367"/>
          </a:xfrm>
          <a:prstGeom prst="rect">
            <a:avLst/>
          </a:prstGeom>
        </p:spPr>
        <p:txBody>
          <a:bodyPr wrap="square">
            <a:spAutoFit/>
          </a:bodyPr>
          <a:lstStyle/>
          <a:p>
            <a:pPr algn="just">
              <a:lnSpc>
                <a:spcPct val="150000"/>
              </a:lnSpc>
            </a:pPr>
            <a:r>
              <a:rPr lang="tr-TR" dirty="0">
                <a:solidFill>
                  <a:srgbClr val="212121"/>
                </a:solidFill>
                <a:latin typeface="Times New Roman" panose="02020603050405020304" pitchFamily="18" charset="0"/>
                <a:cs typeface="Times New Roman" panose="02020603050405020304" pitchFamily="18" charset="0"/>
              </a:rPr>
              <a:t>Suyun kohezyon özelliğinin olması, yani kendi moleküllerinin çekim gücü sebebiyle dağılmadan kalabilir. Moleküller birçok maddeye yapışabildiğinden, ıslatma özelliği bulunmaktadır. </a:t>
            </a:r>
            <a:endParaRPr lang="tr-TR" dirty="0" smtClean="0">
              <a:solidFill>
                <a:srgbClr val="212121"/>
              </a:solidFill>
              <a:latin typeface="Times New Roman" panose="02020603050405020304" pitchFamily="18" charset="0"/>
              <a:cs typeface="Times New Roman" panose="02020603050405020304" pitchFamily="18" charset="0"/>
            </a:endParaRPr>
          </a:p>
          <a:p>
            <a:endParaRPr lang="tr-TR" sz="2000" b="1" i="1" dirty="0" smtClean="0">
              <a:latin typeface="Times New Roman" pitchFamily="18" charset="0"/>
              <a:cs typeface="Times New Roman" pitchFamily="18" charset="0"/>
            </a:endParaRPr>
          </a:p>
          <a:p>
            <a:r>
              <a:rPr lang="tr-TR" sz="2000" b="1" i="1" dirty="0" smtClean="0">
                <a:latin typeface="Times New Roman" pitchFamily="18" charset="0"/>
                <a:cs typeface="Times New Roman" pitchFamily="18" charset="0"/>
              </a:rPr>
              <a:t>Adezyon</a:t>
            </a:r>
            <a:endParaRPr lang="tr-TR" sz="2000" b="1" i="1" dirty="0">
              <a:latin typeface="Times New Roman" pitchFamily="18" charset="0"/>
              <a:cs typeface="Times New Roman" pitchFamily="18" charset="0"/>
            </a:endParaRPr>
          </a:p>
          <a:p>
            <a:endParaRPr lang="tr-TR" dirty="0"/>
          </a:p>
          <a:p>
            <a:pPr algn="just">
              <a:lnSpc>
                <a:spcPct val="150000"/>
              </a:lnSpc>
            </a:pPr>
            <a:r>
              <a:rPr lang="tr-TR" dirty="0">
                <a:latin typeface="Times New Roman" pitchFamily="18" charset="0"/>
                <a:cs typeface="Times New Roman" pitchFamily="18" charset="0"/>
              </a:rPr>
              <a:t>Sıvı molekülleri ile başka madde molekülleri arasında da bir çekim kuvveti oluşur. Aynı moleküller arası çekim kuvvetine birbirini tutma(kohezyon) kuvveti denir. Farklı tür moleküller arasındaki çekme kuvvetine ise yapışma (</a:t>
            </a:r>
            <a:r>
              <a:rPr lang="tr-TR" b="1" dirty="0">
                <a:latin typeface="Times New Roman" pitchFamily="18" charset="0"/>
                <a:cs typeface="Times New Roman" pitchFamily="18" charset="0"/>
              </a:rPr>
              <a:t>adezyon</a:t>
            </a:r>
            <a:r>
              <a:rPr lang="tr-TR" dirty="0">
                <a:latin typeface="Times New Roman" pitchFamily="18" charset="0"/>
                <a:cs typeface="Times New Roman" pitchFamily="18" charset="0"/>
              </a:rPr>
              <a:t>) kuvveti denir.</a:t>
            </a:r>
          </a:p>
          <a:p>
            <a:pPr algn="just">
              <a:lnSpc>
                <a:spcPct val="150000"/>
              </a:lnSpc>
            </a:pPr>
            <a:endParaRPr lang="tr-TR" dirty="0">
              <a:latin typeface="Times New Roman" pitchFamily="18" charset="0"/>
              <a:cs typeface="Times New Roman" pitchFamily="18" charset="0"/>
            </a:endParaRPr>
          </a:p>
          <a:p>
            <a:pPr algn="just">
              <a:lnSpc>
                <a:spcPct val="150000"/>
              </a:lnSpc>
            </a:pPr>
            <a:r>
              <a:rPr lang="tr-TR" dirty="0">
                <a:latin typeface="Times New Roman" pitchFamily="18" charset="0"/>
                <a:cs typeface="Times New Roman" pitchFamily="18" charset="0"/>
              </a:rPr>
              <a:t>Bir bileşiği </a:t>
            </a:r>
            <a:r>
              <a:rPr lang="tr-TR" dirty="0" err="1">
                <a:latin typeface="Times New Roman" pitchFamily="18" charset="0"/>
                <a:cs typeface="Times New Roman" pitchFamily="18" charset="0"/>
              </a:rPr>
              <a:t>hidrofilik</a:t>
            </a:r>
            <a:r>
              <a:rPr lang="tr-TR" dirty="0">
                <a:latin typeface="Times New Roman" pitchFamily="18" charset="0"/>
                <a:cs typeface="Times New Roman" pitchFamily="18" charset="0"/>
              </a:rPr>
              <a:t> (</a:t>
            </a:r>
            <a:r>
              <a:rPr lang="tr-TR" i="1" dirty="0">
                <a:latin typeface="Times New Roman" pitchFamily="18" charset="0"/>
                <a:cs typeface="Times New Roman" pitchFamily="18" charset="0"/>
              </a:rPr>
              <a:t>hidrofil: suyu seven) diğer</a:t>
            </a:r>
            <a:r>
              <a:rPr lang="tr-TR" dirty="0">
                <a:latin typeface="Times New Roman" pitchFamily="18" charset="0"/>
                <a:cs typeface="Times New Roman" pitchFamily="18" charset="0"/>
              </a:rPr>
              <a:t> bir bileşiğe (mesela cama) bağlayan adezyonda suyun taşınmasına katkıda bulunur. Adezyondan,  su ile diğer bileşikler arasındaki H-bağları sorumludur. Su molekülleri adezyon kuvveti ile bitki ve diğer </a:t>
            </a:r>
            <a:r>
              <a:rPr lang="tr-TR" dirty="0" err="1">
                <a:latin typeface="Times New Roman" pitchFamily="18" charset="0"/>
                <a:cs typeface="Times New Roman" pitchFamily="18" charset="0"/>
              </a:rPr>
              <a:t>kapiler</a:t>
            </a:r>
            <a:r>
              <a:rPr lang="tr-TR" dirty="0">
                <a:latin typeface="Times New Roman" pitchFamily="18" charset="0"/>
                <a:cs typeface="Times New Roman" pitchFamily="18" charset="0"/>
              </a:rPr>
              <a:t> kanal duvarlarına tutunarak yükselir (</a:t>
            </a:r>
            <a:r>
              <a:rPr lang="tr-TR" dirty="0" err="1">
                <a:latin typeface="Times New Roman" pitchFamily="18" charset="0"/>
                <a:cs typeface="Times New Roman" pitchFamily="18" charset="0"/>
              </a:rPr>
              <a:t>Kapiler</a:t>
            </a:r>
            <a:r>
              <a:rPr lang="tr-TR" dirty="0">
                <a:latin typeface="Times New Roman" pitchFamily="18" charset="0"/>
                <a:cs typeface="Times New Roman" pitchFamily="18" charset="0"/>
              </a:rPr>
              <a:t> Etki).</a:t>
            </a:r>
          </a:p>
          <a:p>
            <a:pPr algn="just">
              <a:lnSpc>
                <a:spcPct val="150000"/>
              </a:lnSpc>
            </a:pPr>
            <a:endParaRPr lang="tr-TR" dirty="0">
              <a:latin typeface="Times New Roman" pitchFamily="18" charset="0"/>
              <a:cs typeface="Times New Roman" pitchFamily="18" charset="0"/>
            </a:endParaRPr>
          </a:p>
          <a:p>
            <a:pPr algn="just">
              <a:lnSpc>
                <a:spcPct val="150000"/>
              </a:lnSpc>
            </a:pPr>
            <a:r>
              <a:rPr lang="tr-TR" dirty="0" smtClean="0">
                <a:solidFill>
                  <a:srgbClr val="212121"/>
                </a:solidFill>
                <a:latin typeface="Times New Roman" panose="02020603050405020304" pitchFamily="18" charset="0"/>
                <a:cs typeface="Times New Roman" panose="02020603050405020304" pitchFamily="18" charset="0"/>
              </a:rPr>
              <a:t>Adezyon </a:t>
            </a:r>
            <a:r>
              <a:rPr lang="tr-TR" dirty="0">
                <a:solidFill>
                  <a:srgbClr val="212121"/>
                </a:solidFill>
                <a:latin typeface="Times New Roman" panose="02020603050405020304" pitchFamily="18" charset="0"/>
                <a:cs typeface="Times New Roman" panose="02020603050405020304" pitchFamily="18" charset="0"/>
              </a:rPr>
              <a:t>özelliği sebebiyle çekim gücüde yüksektir. Kohezyon ve adezyon özellikleri suyu kopmadan yükseltir ve taşınmasını sağlar. Bu özellikler canlıların yaşamları açısından faydalıdır. </a:t>
            </a:r>
          </a:p>
        </p:txBody>
      </p:sp>
    </p:spTree>
    <p:extLst>
      <p:ext uri="{BB962C8B-B14F-4D97-AF65-F5344CB8AC3E}">
        <p14:creationId xmlns:p14="http://schemas.microsoft.com/office/powerpoint/2010/main" val="21599462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11530"/>
            <a:ext cx="12192000" cy="5632311"/>
          </a:xfrm>
          <a:prstGeom prst="rect">
            <a:avLst/>
          </a:prstGeom>
        </p:spPr>
        <p:txBody>
          <a:bodyPr wrap="square">
            <a:spAutoFit/>
          </a:bodyPr>
          <a:lstStyle/>
          <a:p>
            <a:pPr algn="just">
              <a:lnSpc>
                <a:spcPct val="150000"/>
              </a:lnSpc>
            </a:pPr>
            <a:r>
              <a:rPr lang="tr-TR" sz="2000" b="1" i="1" dirty="0" smtClean="0">
                <a:latin typeface="Times New Roman" pitchFamily="18" charset="0"/>
                <a:cs typeface="Times New Roman" pitchFamily="18" charset="0"/>
              </a:rPr>
              <a:t>Yüzey gerilimi </a:t>
            </a:r>
          </a:p>
          <a:p>
            <a:pPr algn="just">
              <a:lnSpc>
                <a:spcPct val="150000"/>
              </a:lnSpc>
            </a:pPr>
            <a:endParaRPr lang="tr-TR" sz="2000" b="1" i="1" dirty="0" smtClean="0">
              <a:latin typeface="Times New Roman" pitchFamily="18" charset="0"/>
              <a:cs typeface="Times New Roman" pitchFamily="18" charset="0"/>
            </a:endParaRPr>
          </a:p>
          <a:p>
            <a:pPr algn="just">
              <a:lnSpc>
                <a:spcPct val="150000"/>
              </a:lnSpc>
            </a:pPr>
            <a:r>
              <a:rPr lang="tr-TR" sz="2000" dirty="0">
                <a:latin typeface="Times New Roman" pitchFamily="18" charset="0"/>
                <a:cs typeface="Times New Roman" pitchFamily="18" charset="0"/>
              </a:rPr>
              <a:t>Bir sıvının yüzeyini germek veya kırmak için gereken kuvvetin bir ölçüsü demek olan yüzey gerilimi </a:t>
            </a:r>
            <a:r>
              <a:rPr lang="tr-TR" sz="2000" dirty="0" err="1">
                <a:latin typeface="Times New Roman" pitchFamily="18" charset="0"/>
                <a:cs typeface="Times New Roman" pitchFamily="18" charset="0"/>
              </a:rPr>
              <a:t>kohesyonla</a:t>
            </a:r>
            <a:r>
              <a:rPr lang="tr-TR" sz="2000" dirty="0">
                <a:latin typeface="Times New Roman" pitchFamily="18" charset="0"/>
                <a:cs typeface="Times New Roman" pitchFamily="18" charset="0"/>
              </a:rPr>
              <a:t> ilgilidir. Su diğer sıvıların çoğundan daha büyük bir yüzey gerilimine (18 </a:t>
            </a:r>
            <a:r>
              <a:rPr lang="tr-TR" sz="2000" baseline="30000" dirty="0">
                <a:latin typeface="Times New Roman" pitchFamily="18" charset="0"/>
                <a:cs typeface="Times New Roman" pitchFamily="18" charset="0"/>
              </a:rPr>
              <a:t>0</a:t>
            </a:r>
            <a:r>
              <a:rPr lang="tr-TR" sz="2000" dirty="0">
                <a:latin typeface="Times New Roman" pitchFamily="18" charset="0"/>
                <a:cs typeface="Times New Roman" pitchFamily="18" charset="0"/>
              </a:rPr>
              <a:t>C’de 73 </a:t>
            </a:r>
            <a:r>
              <a:rPr lang="tr-TR" sz="2000" dirty="0" err="1">
                <a:latin typeface="Times New Roman" pitchFamily="18" charset="0"/>
                <a:cs typeface="Times New Roman" pitchFamily="18" charset="0"/>
              </a:rPr>
              <a:t>dyn</a:t>
            </a:r>
            <a:r>
              <a:rPr lang="tr-TR" sz="2000" dirty="0">
                <a:latin typeface="Times New Roman" pitchFamily="18" charset="0"/>
                <a:cs typeface="Times New Roman" pitchFamily="18" charset="0"/>
              </a:rPr>
              <a:t>/cm) sahiptir (etanolün 0 </a:t>
            </a:r>
            <a:r>
              <a:rPr lang="tr-TR" sz="2000" baseline="30000" dirty="0">
                <a:latin typeface="Times New Roman" pitchFamily="18" charset="0"/>
                <a:cs typeface="Times New Roman" pitchFamily="18" charset="0"/>
              </a:rPr>
              <a:t>0</a:t>
            </a:r>
            <a:r>
              <a:rPr lang="tr-TR" sz="2000" dirty="0">
                <a:latin typeface="Times New Roman" pitchFamily="18" charset="0"/>
                <a:cs typeface="Times New Roman" pitchFamily="18" charset="0"/>
              </a:rPr>
              <a:t>C’de 24 </a:t>
            </a:r>
            <a:r>
              <a:rPr lang="tr-TR" sz="2000" dirty="0" err="1">
                <a:latin typeface="Times New Roman" pitchFamily="18" charset="0"/>
                <a:cs typeface="Times New Roman" pitchFamily="18" charset="0"/>
              </a:rPr>
              <a:t>dyn</a:t>
            </a:r>
            <a:r>
              <a:rPr lang="tr-TR" sz="2000" dirty="0">
                <a:latin typeface="Times New Roman" pitchFamily="18" charset="0"/>
                <a:cs typeface="Times New Roman" pitchFamily="18" charset="0"/>
              </a:rPr>
              <a:t>/cm). Çünkü yüzeyde bulunan su molekülleri arasındaki    H-bağları, yüzeyin    gerilmesine veya    parçalanmasına direnç    gösterir. </a:t>
            </a:r>
            <a:r>
              <a:rPr lang="tr-TR" sz="2000" dirty="0" smtClean="0">
                <a:latin typeface="Times New Roman" pitchFamily="18" charset="0"/>
                <a:cs typeface="Times New Roman" pitchFamily="18" charset="0"/>
              </a:rPr>
              <a:t>Yüksek </a:t>
            </a:r>
            <a:r>
              <a:rPr lang="tr-TR" sz="2000" dirty="0">
                <a:latin typeface="Times New Roman" pitchFamily="18" charset="0"/>
                <a:cs typeface="Times New Roman" pitchFamily="18" charset="0"/>
              </a:rPr>
              <a:t>yüzey gerilimi sebebiyle su en küçük yüzey/hacim oranına sahip olacağından su damlaları küresel yapıdadır</a:t>
            </a:r>
            <a:r>
              <a:rPr lang="tr-TR" sz="2000" dirty="0" smtClean="0">
                <a:latin typeface="Times New Roman" pitchFamily="18" charset="0"/>
                <a:cs typeface="Times New Roman" pitchFamily="18" charset="0"/>
              </a:rPr>
              <a:t>. </a:t>
            </a:r>
            <a:r>
              <a:rPr lang="tr-TR" sz="2000" dirty="0">
                <a:solidFill>
                  <a:srgbClr val="212121"/>
                </a:solidFill>
                <a:latin typeface="Times New Roman" panose="02020603050405020304" pitchFamily="18" charset="0"/>
                <a:cs typeface="Times New Roman" panose="02020603050405020304" pitchFamily="18" charset="0"/>
              </a:rPr>
              <a:t>Molekülleri arasındaki kohezyon kuvveti sebebiyle yüzey gerilimine sahip olan suyun bu özelliği gözle görülebilir. Çözünmez bir madde üzerine suyu döktüğünüzde, bu madde düşene kadar su üzerinde kalacaktır. Bunun sebebi moleküller arasındaki çekim gücündendir. Yüzeyde bulunan moleküller içeriye doğru çekilir. Bu durumda yüzeyde bir gerilim oluşur.</a:t>
            </a:r>
          </a:p>
          <a:p>
            <a:pPr algn="just">
              <a:lnSpc>
                <a:spcPct val="150000"/>
              </a:lnSpc>
            </a:pPr>
            <a:endParaRPr lang="tr-TR" sz="2000" dirty="0">
              <a:latin typeface="Times New Roman" pitchFamily="18" charset="0"/>
              <a:cs typeface="Times New Roman" pitchFamily="18" charset="0"/>
            </a:endParaRPr>
          </a:p>
          <a:p>
            <a:pPr algn="just">
              <a:lnSpc>
                <a:spcPct val="150000"/>
              </a:lnSpc>
            </a:pPr>
            <a:endParaRPr lang="tr-TR" sz="2000" b="1" dirty="0">
              <a:latin typeface="Times New Roman" pitchFamily="18" charset="0"/>
              <a:cs typeface="Times New Roman" pitchFamily="18" charset="0"/>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45250" y="5011035"/>
            <a:ext cx="3714750" cy="704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Dikdörtgen 2"/>
          <p:cNvSpPr/>
          <p:nvPr/>
        </p:nvSpPr>
        <p:spPr>
          <a:xfrm>
            <a:off x="1828800" y="4440130"/>
            <a:ext cx="9693499" cy="923330"/>
          </a:xfrm>
          <a:prstGeom prst="rect">
            <a:avLst/>
          </a:prstGeom>
        </p:spPr>
        <p:txBody>
          <a:bodyPr wrap="square">
            <a:spAutoFit/>
          </a:bodyPr>
          <a:lstStyle/>
          <a:p>
            <a:pPr algn="just"/>
            <a:endParaRPr lang="tr-TR" b="1" dirty="0">
              <a:solidFill>
                <a:srgbClr val="212121"/>
              </a:solidFill>
              <a:latin typeface="Times New Roman" panose="02020603050405020304" pitchFamily="18" charset="0"/>
              <a:cs typeface="Times New Roman" panose="02020603050405020304" pitchFamily="18" charset="0"/>
            </a:endParaRPr>
          </a:p>
          <a:p>
            <a:pPr algn="just"/>
            <a:r>
              <a:rPr lang="tr-TR" dirty="0" smtClean="0">
                <a:solidFill>
                  <a:srgbClr val="212121"/>
                </a:solidFill>
                <a:latin typeface="Times New Roman" panose="02020603050405020304" pitchFamily="18" charset="0"/>
                <a:cs typeface="Times New Roman" panose="02020603050405020304" pitchFamily="18" charset="0"/>
              </a:rPr>
              <a:t>.</a:t>
            </a:r>
            <a:endParaRPr lang="tr-TR" dirty="0">
              <a:solidFill>
                <a:srgbClr val="212121"/>
              </a:solidFill>
              <a:latin typeface="Times New Roman" panose="02020603050405020304" pitchFamily="18" charset="0"/>
              <a:cs typeface="Times New Roman" panose="02020603050405020304" pitchFamily="18" charset="0"/>
            </a:endParaRPr>
          </a:p>
          <a:p>
            <a:pPr algn="just"/>
            <a:endParaRPr lang="tr-TR" b="1" dirty="0">
              <a:solidFill>
                <a:srgbClr val="212121"/>
              </a:solidFill>
              <a:latin typeface="Times New Roman" panose="02020603050405020304" pitchFamily="18" charset="0"/>
              <a:cs typeface="Times New Roman" panose="02020603050405020304" pitchFamily="18" charset="0"/>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96980" y="4675567"/>
            <a:ext cx="3837905" cy="2080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610830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0"/>
            <a:ext cx="12192000" cy="1338828"/>
          </a:xfrm>
          <a:prstGeom prst="rect">
            <a:avLst/>
          </a:prstGeom>
        </p:spPr>
        <p:txBody>
          <a:bodyPr wrap="square">
            <a:spAutoFit/>
          </a:bodyPr>
          <a:lstStyle/>
          <a:p>
            <a:pPr algn="just">
              <a:lnSpc>
                <a:spcPct val="150000"/>
              </a:lnSpc>
            </a:pPr>
            <a:r>
              <a:rPr lang="tr-TR" b="1" i="1" dirty="0">
                <a:solidFill>
                  <a:srgbClr val="212121"/>
                </a:solidFill>
                <a:latin typeface="Times New Roman" panose="02020603050405020304" pitchFamily="18" charset="0"/>
                <a:cs typeface="Times New Roman" panose="02020603050405020304" pitchFamily="18" charset="0"/>
              </a:rPr>
              <a:t>Kılcal hareket özelliği</a:t>
            </a:r>
            <a:r>
              <a:rPr lang="tr-TR" b="1" dirty="0">
                <a:solidFill>
                  <a:srgbClr val="212121"/>
                </a:solidFill>
                <a:latin typeface="Times New Roman" panose="02020603050405020304" pitchFamily="18" charset="0"/>
                <a:cs typeface="Times New Roman" panose="02020603050405020304" pitchFamily="18" charset="0"/>
              </a:rPr>
              <a:t>:</a:t>
            </a:r>
            <a:r>
              <a:rPr lang="tr-TR" dirty="0">
                <a:solidFill>
                  <a:srgbClr val="212121"/>
                </a:solidFill>
                <a:latin typeface="Times New Roman" panose="02020603050405020304" pitchFamily="18" charset="0"/>
                <a:cs typeface="Times New Roman" panose="02020603050405020304" pitchFamily="18" charset="0"/>
              </a:rPr>
              <a:t> Bu özellik suyun oldukça dar bir kanal boyunca, yerçekimine karşı hareketini ifade eder. Bu hareket yerçekiminin adezyon kuvvetini yenmesine kadar devam eder. Doğada ağaçlarda bulunan kılcal damarlardaki suyun yukarılardaki dallara kadar çıkması, bu özelliğe verilebilecek bir </a:t>
            </a:r>
            <a:r>
              <a:rPr lang="tr-TR" dirty="0" smtClean="0">
                <a:solidFill>
                  <a:srgbClr val="212121"/>
                </a:solidFill>
                <a:latin typeface="Times New Roman" panose="02020603050405020304" pitchFamily="18" charset="0"/>
                <a:cs typeface="Times New Roman" panose="02020603050405020304" pitchFamily="18" charset="0"/>
              </a:rPr>
              <a:t>örnektir.</a:t>
            </a:r>
            <a:endParaRPr lang="tr-TR"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19313" y="1365592"/>
            <a:ext cx="7953375" cy="2657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96225" y="4134118"/>
            <a:ext cx="8076462" cy="214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804777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15768"/>
            <a:ext cx="12192000" cy="2585323"/>
          </a:xfrm>
          <a:prstGeom prst="rect">
            <a:avLst/>
          </a:prstGeom>
        </p:spPr>
        <p:txBody>
          <a:bodyPr wrap="square">
            <a:spAutoFit/>
          </a:bodyPr>
          <a:lstStyle/>
          <a:p>
            <a:pPr algn="just">
              <a:lnSpc>
                <a:spcPct val="150000"/>
              </a:lnSpc>
            </a:pPr>
            <a:r>
              <a:rPr lang="tr-TR" b="1" dirty="0">
                <a:solidFill>
                  <a:srgbClr val="212121"/>
                </a:solidFill>
                <a:latin typeface="Times New Roman" panose="02020603050405020304" pitchFamily="18" charset="0"/>
                <a:cs typeface="Times New Roman" panose="02020603050405020304" pitchFamily="18" charset="0"/>
              </a:rPr>
              <a:t>Donma noktası farklıdır:</a:t>
            </a:r>
            <a:r>
              <a:rPr lang="tr-TR" dirty="0">
                <a:solidFill>
                  <a:srgbClr val="212121"/>
                </a:solidFill>
                <a:latin typeface="Times New Roman" panose="02020603050405020304" pitchFamily="18" charset="0"/>
                <a:cs typeface="Times New Roman" panose="02020603050405020304" pitchFamily="18" charset="0"/>
              </a:rPr>
              <a:t> Su yüzeyden başlayarak donmaya başlar. Çoğunlukla diğer kimyasallar dipten yukarıya doğru donmalarına rağmen, suyun katı hali olan buzun, sıvı halinden daha hafif olması sebebiyle, donma yüzeyden başlar. Göllerin önce üstünün donması bu sebepledir. Soğuk yerlerde bu özellik su içerisindeki canlılara yaşam imkanı tanır.</a:t>
            </a:r>
          </a:p>
          <a:p>
            <a:pPr algn="just">
              <a:lnSpc>
                <a:spcPct val="150000"/>
              </a:lnSpc>
            </a:pPr>
            <a:endParaRPr lang="tr-TR" b="1" dirty="0">
              <a:solidFill>
                <a:srgbClr val="212121"/>
              </a:solidFill>
              <a:latin typeface="Times New Roman" panose="02020603050405020304" pitchFamily="18" charset="0"/>
              <a:cs typeface="Times New Roman" panose="02020603050405020304" pitchFamily="18" charset="0"/>
            </a:endParaRPr>
          </a:p>
          <a:p>
            <a:pPr algn="just">
              <a:lnSpc>
                <a:spcPct val="150000"/>
              </a:lnSpc>
            </a:pPr>
            <a:r>
              <a:rPr lang="tr-TR" b="1" dirty="0">
                <a:solidFill>
                  <a:srgbClr val="212121"/>
                </a:solidFill>
                <a:latin typeface="Times New Roman" panose="02020603050405020304" pitchFamily="18" charset="0"/>
                <a:cs typeface="Times New Roman" panose="02020603050405020304" pitchFamily="18" charset="0"/>
              </a:rPr>
              <a:t>Elektriksel iletkenlik:</a:t>
            </a:r>
            <a:r>
              <a:rPr lang="tr-TR" dirty="0">
                <a:solidFill>
                  <a:srgbClr val="212121"/>
                </a:solidFill>
                <a:latin typeface="Times New Roman" panose="02020603050405020304" pitchFamily="18" charset="0"/>
                <a:cs typeface="Times New Roman" panose="02020603050405020304" pitchFamily="18" charset="0"/>
              </a:rPr>
              <a:t> Su içerisinde elektriksel iletiyi sağlayan etkenler, su içerisinde bulunan mineral tuzlar ve karbondioksit iyonlarıdır. Su güçlü bir iletken olarak düşünülse de, bu iletkenlik oldukça azdır.</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2637" y="2691684"/>
            <a:ext cx="8086725" cy="22026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Dikdörtgen 2"/>
          <p:cNvSpPr/>
          <p:nvPr/>
        </p:nvSpPr>
        <p:spPr>
          <a:xfrm>
            <a:off x="0" y="5237186"/>
            <a:ext cx="12192000" cy="873572"/>
          </a:xfrm>
          <a:prstGeom prst="rect">
            <a:avLst/>
          </a:prstGeom>
        </p:spPr>
        <p:txBody>
          <a:bodyPr wrap="square">
            <a:spAutoFit/>
          </a:bodyPr>
          <a:lstStyle/>
          <a:p>
            <a:pPr algn="just">
              <a:lnSpc>
                <a:spcPct val="150000"/>
              </a:lnSpc>
            </a:pPr>
            <a:r>
              <a:rPr lang="tr-TR" dirty="0">
                <a:latin typeface="Times New Roman" pitchFamily="18" charset="0"/>
                <a:cs typeface="Times New Roman" pitchFamily="18" charset="0"/>
              </a:rPr>
              <a:t>Su, yazın ve gündüz vakitlerinde yavaşça ısınırken, kendisinden daha ılık havadan (güneş ışığından) ısı soğurarak; geceleyin ve kışın yavaşça soğurken, daha soğuk havaya ısı salarak hava sıcaklıklarını dengeler.</a:t>
            </a:r>
          </a:p>
        </p:txBody>
      </p:sp>
    </p:spTree>
    <p:extLst>
      <p:ext uri="{BB962C8B-B14F-4D97-AF65-F5344CB8AC3E}">
        <p14:creationId xmlns:p14="http://schemas.microsoft.com/office/powerpoint/2010/main" val="28370061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114561"/>
            <a:ext cx="12192000" cy="1892826"/>
          </a:xfrm>
          <a:prstGeom prst="rect">
            <a:avLst/>
          </a:prstGeom>
        </p:spPr>
        <p:txBody>
          <a:bodyPr wrap="square">
            <a:spAutoFit/>
          </a:bodyPr>
          <a:lstStyle/>
          <a:p>
            <a:pPr algn="just">
              <a:lnSpc>
                <a:spcPct val="150000"/>
              </a:lnSpc>
            </a:pPr>
            <a:r>
              <a:rPr lang="tr-TR" sz="2400" b="1" dirty="0">
                <a:latin typeface="Times New Roman" panose="02020603050405020304" pitchFamily="18" charset="0"/>
                <a:cs typeface="Times New Roman" panose="02020603050405020304" pitchFamily="18" charset="0"/>
              </a:rPr>
              <a:t>SU </a:t>
            </a:r>
            <a:endParaRPr lang="tr-TR" sz="2400" b="1" dirty="0" smtClean="0">
              <a:latin typeface="Times New Roman" panose="02020603050405020304" pitchFamily="18" charset="0"/>
              <a:cs typeface="Times New Roman" panose="02020603050405020304" pitchFamily="18" charset="0"/>
            </a:endParaRPr>
          </a:p>
          <a:p>
            <a:pPr algn="just">
              <a:lnSpc>
                <a:spcPct val="150000"/>
              </a:lnSpc>
            </a:pPr>
            <a:r>
              <a:rPr lang="tr-TR" dirty="0" smtClean="0">
                <a:latin typeface="Times New Roman" panose="02020603050405020304" pitchFamily="18" charset="0"/>
                <a:cs typeface="Times New Roman" panose="02020603050405020304" pitchFamily="18" charset="0"/>
              </a:rPr>
              <a:t>Suyun </a:t>
            </a:r>
            <a:r>
              <a:rPr lang="tr-TR" dirty="0">
                <a:latin typeface="Times New Roman" panose="02020603050405020304" pitchFamily="18" charset="0"/>
                <a:cs typeface="Times New Roman" panose="02020603050405020304" pitchFamily="18" charset="0"/>
              </a:rPr>
              <a:t>molekül yapısı Su, H</a:t>
            </a:r>
            <a:r>
              <a:rPr lang="tr-TR" baseline="-25000" dirty="0">
                <a:latin typeface="Times New Roman" panose="02020603050405020304" pitchFamily="18" charset="0"/>
                <a:cs typeface="Times New Roman" panose="02020603050405020304" pitchFamily="18" charset="0"/>
              </a:rPr>
              <a:t>2</a:t>
            </a:r>
            <a:r>
              <a:rPr lang="tr-TR" dirty="0">
                <a:latin typeface="Times New Roman" panose="02020603050405020304" pitchFamily="18" charset="0"/>
                <a:cs typeface="Times New Roman" panose="02020603050405020304" pitchFamily="18" charset="0"/>
              </a:rPr>
              <a:t>O molekül yapısında bir inorganik maddedir. Su molekülü, merkezinde bir oksijen atomu, iki köşesinde birer hidrojen atomu, diğer iki köşesinde </a:t>
            </a:r>
            <a:r>
              <a:rPr lang="tr-TR" dirty="0" err="1">
                <a:latin typeface="Times New Roman" panose="02020603050405020304" pitchFamily="18" charset="0"/>
                <a:cs typeface="Times New Roman" panose="02020603050405020304" pitchFamily="18" charset="0"/>
              </a:rPr>
              <a:t>ortaklanmamış</a:t>
            </a:r>
            <a:r>
              <a:rPr lang="tr-TR" dirty="0">
                <a:latin typeface="Times New Roman" panose="02020603050405020304" pitchFamily="18" charset="0"/>
                <a:cs typeface="Times New Roman" panose="02020603050405020304" pitchFamily="18" charset="0"/>
              </a:rPr>
              <a:t> elektron çiftleri bulunan bir düzgün olmayan dörtyüzlü şeklindedir; </a:t>
            </a:r>
            <a:r>
              <a:rPr lang="tr-TR" dirty="0" smtClean="0">
                <a:latin typeface="Times New Roman" panose="02020603050405020304" pitchFamily="18" charset="0"/>
                <a:cs typeface="Times New Roman" panose="02020603050405020304" pitchFamily="18" charset="0"/>
              </a:rPr>
              <a:t>H-O-H </a:t>
            </a:r>
            <a:r>
              <a:rPr lang="tr-TR" dirty="0">
                <a:latin typeface="Times New Roman" panose="02020603050405020304" pitchFamily="18" charset="0"/>
                <a:cs typeface="Times New Roman" panose="02020603050405020304" pitchFamily="18" charset="0"/>
              </a:rPr>
              <a:t>bağ açısı 104,5</a:t>
            </a:r>
            <a:r>
              <a:rPr lang="tr-TR" baseline="30000" dirty="0">
                <a:latin typeface="Times New Roman" panose="02020603050405020304" pitchFamily="18" charset="0"/>
                <a:cs typeface="Times New Roman" panose="02020603050405020304" pitchFamily="18" charset="0"/>
              </a:rPr>
              <a:t>o</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dir</a:t>
            </a:r>
            <a:r>
              <a:rPr lang="tr-TR" dirty="0">
                <a:latin typeface="Times New Roman" panose="02020603050405020304" pitchFamily="18" charset="0"/>
                <a:cs typeface="Times New Roman" panose="02020603050405020304" pitchFamily="18" charset="0"/>
              </a:rPr>
              <a:t>: </a:t>
            </a:r>
          </a:p>
        </p:txBody>
      </p:sp>
      <p:sp>
        <p:nvSpPr>
          <p:cNvPr id="3" name="Dikdörtgen 2"/>
          <p:cNvSpPr/>
          <p:nvPr/>
        </p:nvSpPr>
        <p:spPr>
          <a:xfrm>
            <a:off x="0" y="1340854"/>
            <a:ext cx="12192000" cy="2169825"/>
          </a:xfrm>
          <a:prstGeom prst="rect">
            <a:avLst/>
          </a:prstGeom>
        </p:spPr>
        <p:txBody>
          <a:bodyPr wrap="square">
            <a:spAutoFit/>
          </a:bodyPr>
          <a:lstStyle/>
          <a:p>
            <a:pPr algn="just">
              <a:lnSpc>
                <a:spcPct val="150000"/>
              </a:lnSpc>
            </a:pPr>
            <a:r>
              <a:rPr lang="tr-TR" dirty="0" smtClean="0">
                <a:latin typeface="Times New Roman" panose="02020603050405020304" pitchFamily="18" charset="0"/>
                <a:cs typeface="Times New Roman" panose="02020603050405020304" pitchFamily="18" charset="0"/>
              </a:rPr>
              <a:t>.</a:t>
            </a:r>
          </a:p>
          <a:p>
            <a:pPr algn="just">
              <a:lnSpc>
                <a:spcPct val="150000"/>
              </a:lnSpc>
            </a:pPr>
            <a:endParaRPr lang="tr-TR" dirty="0" smtClean="0">
              <a:latin typeface="Times New Roman" panose="02020603050405020304" pitchFamily="18" charset="0"/>
              <a:cs typeface="Times New Roman" panose="02020603050405020304" pitchFamily="18" charset="0"/>
            </a:endParaRPr>
          </a:p>
          <a:p>
            <a:pPr algn="just">
              <a:lnSpc>
                <a:spcPct val="150000"/>
              </a:lnSpc>
            </a:pPr>
            <a:r>
              <a:rPr lang="tr-TR" dirty="0" smtClean="0">
                <a:latin typeface="Times New Roman" panose="02020603050405020304" pitchFamily="18" charset="0"/>
                <a:cs typeface="Times New Roman" panose="02020603050405020304" pitchFamily="18" charset="0"/>
              </a:rPr>
              <a:t>Su </a:t>
            </a:r>
            <a:r>
              <a:rPr lang="tr-TR" dirty="0">
                <a:latin typeface="Times New Roman" panose="02020603050405020304" pitchFamily="18" charset="0"/>
                <a:cs typeface="Times New Roman" panose="02020603050405020304" pitchFamily="18" charset="0"/>
              </a:rPr>
              <a:t>molekülü, </a:t>
            </a:r>
            <a:r>
              <a:rPr lang="tr-TR" dirty="0" err="1">
                <a:latin typeface="Times New Roman" panose="02020603050405020304" pitchFamily="18" charset="0"/>
                <a:cs typeface="Times New Roman" panose="02020603050405020304" pitchFamily="18" charset="0"/>
              </a:rPr>
              <a:t>dipol</a:t>
            </a:r>
            <a:r>
              <a:rPr lang="tr-TR" dirty="0">
                <a:latin typeface="Times New Roman" panose="02020603050405020304" pitchFamily="18" charset="0"/>
                <a:cs typeface="Times New Roman" panose="02020603050405020304" pitchFamily="18" charset="0"/>
              </a:rPr>
              <a:t> karakterdedir; çevresindeki elektrik yükü dağılımı </a:t>
            </a:r>
            <a:r>
              <a:rPr lang="tr-TR" dirty="0" err="1">
                <a:latin typeface="Times New Roman" panose="02020603050405020304" pitchFamily="18" charset="0"/>
                <a:cs typeface="Times New Roman" panose="02020603050405020304" pitchFamily="18" charset="0"/>
              </a:rPr>
              <a:t>üniform</a:t>
            </a:r>
            <a:r>
              <a:rPr lang="tr-TR" dirty="0">
                <a:latin typeface="Times New Roman" panose="02020603050405020304" pitchFamily="18" charset="0"/>
                <a:cs typeface="Times New Roman" panose="02020603050405020304" pitchFamily="18" charset="0"/>
              </a:rPr>
              <a:t> değildir. Su molekülünün oksijen tarafı elektronlardan zengindir ve lokal bir negatif (−) yüklü bölge oluşturur; hidrojen tarafı da elektronlardan fakirdir ve lokal bir pozitif (+) yüklü bölge </a:t>
            </a:r>
            <a:r>
              <a:rPr lang="tr-TR" dirty="0" smtClean="0">
                <a:latin typeface="Times New Roman" panose="02020603050405020304" pitchFamily="18" charset="0"/>
                <a:cs typeface="Times New Roman" panose="02020603050405020304" pitchFamily="18" charset="0"/>
              </a:rPr>
              <a:t>oluşturur.</a:t>
            </a:r>
            <a:r>
              <a:rPr lang="tr-TR" dirty="0" smtClean="0"/>
              <a:t> </a:t>
            </a:r>
            <a:endParaRPr lang="tr-TR" dirty="0"/>
          </a:p>
        </p:txBody>
      </p:sp>
      <p:sp>
        <p:nvSpPr>
          <p:cNvPr id="5" name="Dikdörtgen 4"/>
          <p:cNvSpPr/>
          <p:nvPr/>
        </p:nvSpPr>
        <p:spPr>
          <a:xfrm>
            <a:off x="0" y="3219045"/>
            <a:ext cx="12192000" cy="1704569"/>
          </a:xfrm>
          <a:prstGeom prst="rect">
            <a:avLst/>
          </a:prstGeom>
        </p:spPr>
        <p:txBody>
          <a:bodyPr wrap="square">
            <a:spAutoFit/>
          </a:bodyPr>
          <a:lstStyle/>
          <a:p>
            <a:pPr algn="just">
              <a:lnSpc>
                <a:spcPct val="150000"/>
              </a:lnSpc>
            </a:pPr>
            <a:endParaRPr lang="tr-TR" dirty="0" smtClean="0">
              <a:latin typeface="Times New Roman" panose="02020603050405020304" pitchFamily="18" charset="0"/>
              <a:cs typeface="Times New Roman" panose="02020603050405020304" pitchFamily="18" charset="0"/>
            </a:endParaRPr>
          </a:p>
          <a:p>
            <a:pPr algn="just">
              <a:lnSpc>
                <a:spcPct val="150000"/>
              </a:lnSpc>
            </a:pPr>
            <a:r>
              <a:rPr lang="tr-TR" dirty="0" smtClean="0">
                <a:latin typeface="Times New Roman" panose="02020603050405020304" pitchFamily="18" charset="0"/>
                <a:cs typeface="Times New Roman" panose="02020603050405020304" pitchFamily="18" charset="0"/>
              </a:rPr>
              <a:t>Su </a:t>
            </a:r>
            <a:r>
              <a:rPr lang="tr-TR" dirty="0">
                <a:latin typeface="Times New Roman" panose="02020603050405020304" pitchFamily="18" charset="0"/>
                <a:cs typeface="Times New Roman" panose="02020603050405020304" pitchFamily="18" charset="0"/>
              </a:rPr>
              <a:t>molekülleri, </a:t>
            </a:r>
            <a:r>
              <a:rPr lang="tr-TR" dirty="0" err="1">
                <a:latin typeface="Times New Roman" panose="02020603050405020304" pitchFamily="18" charset="0"/>
                <a:cs typeface="Times New Roman" panose="02020603050405020304" pitchFamily="18" charset="0"/>
              </a:rPr>
              <a:t>dipol</a:t>
            </a:r>
            <a:r>
              <a:rPr lang="tr-TR" dirty="0">
                <a:latin typeface="Times New Roman" panose="02020603050405020304" pitchFamily="18" charset="0"/>
                <a:cs typeface="Times New Roman" panose="02020603050405020304" pitchFamily="18" charset="0"/>
              </a:rPr>
              <a:t> karakterde oluşları nedeniyle hem katı halde hem de sıvı halde iken, birbirlerine hidrojen köprüsü bağlarla bağlanma yeteneğindedirler; bir su molekülünün bir hidrojen çekirdeği ile bir başka su molekülünün </a:t>
            </a:r>
            <a:r>
              <a:rPr lang="tr-TR" dirty="0" err="1">
                <a:latin typeface="Times New Roman" panose="02020603050405020304" pitchFamily="18" charset="0"/>
                <a:cs typeface="Times New Roman" panose="02020603050405020304" pitchFamily="18" charset="0"/>
              </a:rPr>
              <a:t>ortaklanmamış</a:t>
            </a:r>
            <a:r>
              <a:rPr lang="tr-TR" dirty="0">
                <a:latin typeface="Times New Roman" panose="02020603050405020304" pitchFamily="18" charset="0"/>
                <a:cs typeface="Times New Roman" panose="02020603050405020304" pitchFamily="18" charset="0"/>
              </a:rPr>
              <a:t> elektron çiftleri arasında, karşılıklı elektrostatik reaksiyonla bir hidrojen bağı </a:t>
            </a:r>
            <a:r>
              <a:rPr lang="tr-TR" dirty="0" smtClean="0">
                <a:latin typeface="Times New Roman" panose="02020603050405020304" pitchFamily="18" charset="0"/>
                <a:cs typeface="Times New Roman" panose="02020603050405020304" pitchFamily="18" charset="0"/>
              </a:rPr>
              <a:t>oluşur. </a:t>
            </a:r>
            <a:endParaRPr lang="tr-TR" dirty="0">
              <a:latin typeface="Times New Roman" panose="02020603050405020304" pitchFamily="18" charset="0"/>
              <a:cs typeface="Times New Roman" panose="02020603050405020304" pitchFamily="18" charset="0"/>
            </a:endParaRPr>
          </a:p>
        </p:txBody>
      </p:sp>
      <p:sp>
        <p:nvSpPr>
          <p:cNvPr id="8" name="Dikdörtgen 7"/>
          <p:cNvSpPr/>
          <p:nvPr/>
        </p:nvSpPr>
        <p:spPr>
          <a:xfrm>
            <a:off x="0" y="5262943"/>
            <a:ext cx="12192000" cy="923330"/>
          </a:xfrm>
          <a:prstGeom prst="rect">
            <a:avLst/>
          </a:prstGeom>
        </p:spPr>
        <p:txBody>
          <a:bodyPr wrap="square">
            <a:spAutoFit/>
          </a:bodyPr>
          <a:lstStyle/>
          <a:p>
            <a:pPr algn="just">
              <a:lnSpc>
                <a:spcPct val="150000"/>
              </a:lnSpc>
            </a:pPr>
            <a:r>
              <a:rPr lang="tr-TR" dirty="0">
                <a:latin typeface="Times New Roman" panose="02020603050405020304" pitchFamily="18" charset="0"/>
                <a:cs typeface="Times New Roman" panose="02020603050405020304" pitchFamily="18" charset="0"/>
              </a:rPr>
              <a:t>Sulu çözeltide bütün iyonlar </a:t>
            </a:r>
            <a:r>
              <a:rPr lang="tr-TR" dirty="0" err="1">
                <a:latin typeface="Times New Roman" panose="02020603050405020304" pitchFamily="18" charset="0"/>
                <a:cs typeface="Times New Roman" panose="02020603050405020304" pitchFamily="18" charset="0"/>
              </a:rPr>
              <a:t>hidratize</a:t>
            </a:r>
            <a:r>
              <a:rPr lang="tr-TR" dirty="0">
                <a:latin typeface="Times New Roman" panose="02020603050405020304" pitchFamily="18" charset="0"/>
                <a:cs typeface="Times New Roman" panose="02020603050405020304" pitchFamily="18" charset="0"/>
              </a:rPr>
              <a:t> formda yani su molekülleriyle sarılmış durumda bulunurlar. Katyonlar su molekülünün negatif yük merkezini çekerler; anyonlar da su molekülünün pozitif yük merkezini </a:t>
            </a:r>
            <a:r>
              <a:rPr lang="tr-TR" dirty="0" smtClean="0">
                <a:latin typeface="Times New Roman" panose="02020603050405020304" pitchFamily="18" charset="0"/>
                <a:cs typeface="Times New Roman" panose="02020603050405020304" pitchFamily="18" charset="0"/>
              </a:rPr>
              <a:t>çekerler. </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185663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18963" y="321972"/>
            <a:ext cx="5460643" cy="60530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145698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8071" y="1289987"/>
            <a:ext cx="8666053" cy="49243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Dikdörtgen 1"/>
          <p:cNvSpPr/>
          <p:nvPr/>
        </p:nvSpPr>
        <p:spPr>
          <a:xfrm>
            <a:off x="0" y="375513"/>
            <a:ext cx="12192000" cy="369332"/>
          </a:xfrm>
          <a:prstGeom prst="rect">
            <a:avLst/>
          </a:prstGeom>
        </p:spPr>
        <p:txBody>
          <a:bodyPr wrap="square">
            <a:spAutoFit/>
          </a:bodyPr>
          <a:lstStyle/>
          <a:p>
            <a:r>
              <a:rPr lang="tr-TR" dirty="0" smtClean="0">
                <a:latin typeface="Times New Roman" pitchFamily="18" charset="0"/>
                <a:cs typeface="Times New Roman" pitchFamily="18" charset="0"/>
              </a:rPr>
              <a:t>Su, </a:t>
            </a:r>
            <a:r>
              <a:rPr lang="tr-TR" dirty="0">
                <a:latin typeface="Times New Roman" pitchFamily="18" charset="0"/>
                <a:cs typeface="Times New Roman" pitchFamily="18" charset="0"/>
              </a:rPr>
              <a:t>katı fazda iyonları kuşatarak çözelti içine alır ve diğer iyonlardan maskeler.</a:t>
            </a:r>
          </a:p>
        </p:txBody>
      </p:sp>
    </p:spTree>
    <p:extLst>
      <p:ext uri="{BB962C8B-B14F-4D97-AF65-F5344CB8AC3E}">
        <p14:creationId xmlns:p14="http://schemas.microsoft.com/office/powerpoint/2010/main" val="24472731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49020" y="1076393"/>
            <a:ext cx="5665417" cy="41395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6" name="Picture 2" descr="ÇÖZÜNME OLAYI - KİMYA DERSLERİ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95" y="1800326"/>
            <a:ext cx="5176278" cy="26916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6888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7. Sınıf Fen Bilimleri Karışımlar Konu Anlatımı | FenEhli.co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7127" y="571276"/>
            <a:ext cx="9710670" cy="5924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76730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0"/>
            <a:ext cx="12192000" cy="4385816"/>
          </a:xfrm>
          <a:prstGeom prst="rect">
            <a:avLst/>
          </a:prstGeom>
        </p:spPr>
        <p:txBody>
          <a:bodyPr wrap="square">
            <a:spAutoFit/>
          </a:bodyPr>
          <a:lstStyle/>
          <a:p>
            <a:r>
              <a:rPr lang="tr-TR" b="1" dirty="0">
                <a:latin typeface="Times New Roman" pitchFamily="18" charset="0"/>
                <a:cs typeface="Times New Roman" pitchFamily="18" charset="0"/>
              </a:rPr>
              <a:t>Suyun Yüksek Erime </a:t>
            </a:r>
            <a:r>
              <a:rPr lang="tr-TR" b="1" dirty="0" smtClean="0">
                <a:latin typeface="Times New Roman" pitchFamily="18" charset="0"/>
                <a:cs typeface="Times New Roman" pitchFamily="18" charset="0"/>
              </a:rPr>
              <a:t>Isısı</a:t>
            </a:r>
          </a:p>
          <a:p>
            <a:endParaRPr lang="tr-TR" b="1" dirty="0">
              <a:latin typeface="Times New Roman" pitchFamily="18" charset="0"/>
              <a:cs typeface="Times New Roman" pitchFamily="18" charset="0"/>
            </a:endParaRPr>
          </a:p>
          <a:p>
            <a:pPr algn="just">
              <a:lnSpc>
                <a:spcPct val="150000"/>
              </a:lnSpc>
            </a:pPr>
            <a:r>
              <a:rPr lang="tr-TR" b="1" i="1" dirty="0">
                <a:latin typeface="Times New Roman" pitchFamily="18" charset="0"/>
                <a:cs typeface="Times New Roman" pitchFamily="18" charset="0"/>
              </a:rPr>
              <a:t>Erime ısısı; </a:t>
            </a:r>
            <a:r>
              <a:rPr lang="tr-TR" dirty="0">
                <a:latin typeface="Times New Roman" pitchFamily="18" charset="0"/>
                <a:cs typeface="Times New Roman" pitchFamily="18" charset="0"/>
              </a:rPr>
              <a:t>bir gram katının erime noktasında, katı halden sıvı hale geçmesi için gerekli olan ısıdır. </a:t>
            </a:r>
          </a:p>
          <a:p>
            <a:pPr algn="just">
              <a:lnSpc>
                <a:spcPct val="150000"/>
              </a:lnSpc>
            </a:pPr>
            <a:r>
              <a:rPr lang="tr-TR" dirty="0" smtClean="0">
                <a:latin typeface="Times New Roman" pitchFamily="18" charset="0"/>
                <a:cs typeface="Times New Roman" pitchFamily="18" charset="0"/>
              </a:rPr>
              <a:t>Buzun  </a:t>
            </a:r>
            <a:r>
              <a:rPr lang="tr-TR" dirty="0">
                <a:latin typeface="Times New Roman" pitchFamily="18" charset="0"/>
                <a:cs typeface="Times New Roman" pitchFamily="18" charset="0"/>
              </a:rPr>
              <a:t>0 </a:t>
            </a:r>
            <a:r>
              <a:rPr lang="tr-TR" baseline="30000" dirty="0">
                <a:latin typeface="Times New Roman" pitchFamily="18" charset="0"/>
                <a:cs typeface="Times New Roman" pitchFamily="18" charset="0"/>
              </a:rPr>
              <a:t>0</a:t>
            </a:r>
            <a:r>
              <a:rPr lang="tr-TR" dirty="0">
                <a:latin typeface="Times New Roman" pitchFamily="18" charset="0"/>
                <a:cs typeface="Times New Roman" pitchFamily="18" charset="0"/>
              </a:rPr>
              <a:t>C'deki erime ısısı, 79,8 cal/g  gibi yüksek bir miktardır (etil alkolün 26 cal/g). Bir gram sıvı donduğu zaman erime ısısı kadar ısıyı çevreye verir</a:t>
            </a:r>
            <a:r>
              <a:rPr lang="tr-TR" dirty="0" smtClean="0">
                <a:latin typeface="Times New Roman" pitchFamily="18" charset="0"/>
                <a:cs typeface="Times New Roman" pitchFamily="18" charset="0"/>
              </a:rPr>
              <a:t>.</a:t>
            </a:r>
          </a:p>
          <a:p>
            <a:pPr algn="just">
              <a:lnSpc>
                <a:spcPct val="150000"/>
              </a:lnSpc>
            </a:pPr>
            <a:r>
              <a:rPr lang="tr-TR" dirty="0">
                <a:latin typeface="Times New Roman" pitchFamily="18" charset="0"/>
                <a:cs typeface="Times New Roman" pitchFamily="18" charset="0"/>
              </a:rPr>
              <a:t>Sonuçta sudaki hayat devam eder. </a:t>
            </a:r>
            <a:endParaRPr lang="tr-TR" dirty="0" smtClean="0">
              <a:latin typeface="Times New Roman" pitchFamily="18" charset="0"/>
              <a:cs typeface="Times New Roman" pitchFamily="18" charset="0"/>
            </a:endParaRPr>
          </a:p>
          <a:p>
            <a:pPr algn="just">
              <a:lnSpc>
                <a:spcPct val="150000"/>
              </a:lnSpc>
            </a:pPr>
            <a:r>
              <a:rPr lang="tr-TR" dirty="0" smtClean="0">
                <a:latin typeface="Times New Roman" pitchFamily="18" charset="0"/>
                <a:cs typeface="Times New Roman" pitchFamily="18" charset="0"/>
              </a:rPr>
              <a:t>Suyun </a:t>
            </a:r>
            <a:r>
              <a:rPr lang="tr-TR" dirty="0">
                <a:latin typeface="Times New Roman" pitchFamily="18" charset="0"/>
                <a:cs typeface="Times New Roman" pitchFamily="18" charset="0"/>
              </a:rPr>
              <a:t>sıcaklığı 0 </a:t>
            </a:r>
            <a:r>
              <a:rPr lang="tr-TR" baseline="30000" dirty="0">
                <a:latin typeface="Times New Roman" pitchFamily="18" charset="0"/>
                <a:cs typeface="Times New Roman" pitchFamily="18" charset="0"/>
              </a:rPr>
              <a:t>0</a:t>
            </a:r>
            <a:r>
              <a:rPr lang="tr-TR" dirty="0">
                <a:latin typeface="Times New Roman" pitchFamily="18" charset="0"/>
                <a:cs typeface="Times New Roman" pitchFamily="18" charset="0"/>
              </a:rPr>
              <a:t>C’ye düştüğünde her su molekülü 4 komşusuna H-bağları ile bağlanarak kristal örgüsü oluşur. Yani su </a:t>
            </a:r>
            <a:r>
              <a:rPr lang="tr-TR" dirty="0" smtClean="0">
                <a:latin typeface="Times New Roman" pitchFamily="18" charset="0"/>
                <a:cs typeface="Times New Roman" pitchFamily="18" charset="0"/>
              </a:rPr>
              <a:t>donar. Buzda </a:t>
            </a:r>
            <a:r>
              <a:rPr lang="tr-TR" dirty="0">
                <a:latin typeface="Times New Roman" pitchFamily="18" charset="0"/>
                <a:cs typeface="Times New Roman" pitchFamily="18" charset="0"/>
              </a:rPr>
              <a:t>su molekülleri arasında önemli oranda  boşluklar oluşmuştur. </a:t>
            </a:r>
            <a:r>
              <a:rPr lang="tr-TR" dirty="0" smtClean="0">
                <a:latin typeface="Times New Roman" pitchFamily="18" charset="0"/>
                <a:cs typeface="Times New Roman" pitchFamily="18" charset="0"/>
              </a:rPr>
              <a:t>Su </a:t>
            </a:r>
            <a:r>
              <a:rPr lang="tr-TR" dirty="0">
                <a:latin typeface="Times New Roman" pitchFamily="18" charset="0"/>
                <a:cs typeface="Times New Roman" pitchFamily="18" charset="0"/>
              </a:rPr>
              <a:t>erimeye başladığında bazı H-bağları kopar, boşluklar yıkılmaya başlar ve yoğunluk artar. </a:t>
            </a:r>
            <a:r>
              <a:rPr lang="tr-TR" dirty="0" smtClean="0">
                <a:latin typeface="Times New Roman" pitchFamily="18" charset="0"/>
                <a:cs typeface="Times New Roman" pitchFamily="18" charset="0"/>
              </a:rPr>
              <a:t> </a:t>
            </a:r>
            <a:r>
              <a:rPr lang="tr-TR" dirty="0">
                <a:latin typeface="Times New Roman" pitchFamily="18" charset="0"/>
                <a:cs typeface="Times New Roman" pitchFamily="18" charset="0"/>
              </a:rPr>
              <a:t>4 </a:t>
            </a:r>
            <a:r>
              <a:rPr lang="tr-TR" baseline="30000" dirty="0">
                <a:latin typeface="Times New Roman" pitchFamily="18" charset="0"/>
                <a:cs typeface="Times New Roman" pitchFamily="18" charset="0"/>
              </a:rPr>
              <a:t>0</a:t>
            </a:r>
            <a:r>
              <a:rPr lang="tr-TR" dirty="0">
                <a:latin typeface="Times New Roman" pitchFamily="18" charset="0"/>
                <a:cs typeface="Times New Roman" pitchFamily="18" charset="0"/>
              </a:rPr>
              <a:t>C’deki su buzdan yaklaşık % 10 daha yoğundur.</a:t>
            </a:r>
          </a:p>
          <a:p>
            <a:pPr algn="just">
              <a:lnSpc>
                <a:spcPct val="150000"/>
              </a:lnSpc>
            </a:pPr>
            <a:endParaRPr lang="tr-TR" dirty="0">
              <a:latin typeface="Times New Roman" pitchFamily="18" charset="0"/>
              <a:cs typeface="Times New Roman" pitchFamily="18" charset="0"/>
            </a:endParaRPr>
          </a:p>
          <a:p>
            <a:pPr algn="just">
              <a:lnSpc>
                <a:spcPct val="150000"/>
              </a:lnSpc>
            </a:pPr>
            <a:endParaRPr lang="tr-TR" dirty="0">
              <a:latin typeface="Times New Roman" pitchFamily="18" charset="0"/>
              <a:cs typeface="Times New Roman" pitchFamily="18" charset="0"/>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22640" y="3606083"/>
            <a:ext cx="6764561" cy="25894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2580" y="4011166"/>
            <a:ext cx="3837905" cy="20934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621759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106809"/>
            <a:ext cx="12192000" cy="6878806"/>
          </a:xfrm>
          <a:prstGeom prst="rect">
            <a:avLst/>
          </a:prstGeom>
        </p:spPr>
        <p:txBody>
          <a:bodyPr wrap="square">
            <a:spAutoFit/>
          </a:bodyPr>
          <a:lstStyle/>
          <a:p>
            <a:pPr algn="just">
              <a:lnSpc>
                <a:spcPct val="150000"/>
              </a:lnSpc>
            </a:pPr>
            <a:r>
              <a:rPr lang="tr-TR" sz="2000" b="1" dirty="0">
                <a:latin typeface="Times New Roman" pitchFamily="18" charset="0"/>
                <a:cs typeface="Times New Roman" pitchFamily="18" charset="0"/>
              </a:rPr>
              <a:t>Buharlaşma ısısı, </a:t>
            </a:r>
            <a:r>
              <a:rPr lang="tr-TR" dirty="0">
                <a:latin typeface="Times New Roman" pitchFamily="18" charset="0"/>
                <a:cs typeface="Times New Roman" pitchFamily="18" charset="0"/>
              </a:rPr>
              <a:t>1 g sıvının buharlaşması için gereken ısı enerjisi miktarıdır. Suyun buharlaşabilmesi için çok sayıda        H- bağının ısı soğurarak </a:t>
            </a:r>
            <a:r>
              <a:rPr lang="tr-TR" dirty="0" smtClean="0">
                <a:latin typeface="Times New Roman" pitchFamily="18" charset="0"/>
                <a:cs typeface="Times New Roman" pitchFamily="18" charset="0"/>
              </a:rPr>
              <a:t>(</a:t>
            </a:r>
            <a:r>
              <a:rPr lang="tr-TR" dirty="0" err="1" smtClean="0">
                <a:latin typeface="Times New Roman" pitchFamily="18" charset="0"/>
                <a:cs typeface="Times New Roman" pitchFamily="18" charset="0"/>
              </a:rPr>
              <a:t>absorbe</a:t>
            </a:r>
            <a:r>
              <a:rPr lang="tr-TR" dirty="0" smtClean="0">
                <a:latin typeface="Times New Roman" pitchFamily="18" charset="0"/>
                <a:cs typeface="Times New Roman" pitchFamily="18" charset="0"/>
              </a:rPr>
              <a:t> ederek) kırılması </a:t>
            </a:r>
            <a:r>
              <a:rPr lang="tr-TR" dirty="0">
                <a:latin typeface="Times New Roman" pitchFamily="18" charset="0"/>
                <a:cs typeface="Times New Roman" pitchFamily="18" charset="0"/>
              </a:rPr>
              <a:t>gerekir. Her su molekülü 4 komşusuna H-bağı ile bağlandığından suyun buharlaşma ısısı (540 cal/g) oldukça yüksektir (alkolün 210 cal/g). Bu yüzden su yavaş bir hızla buharlaşır</a:t>
            </a:r>
            <a:r>
              <a:rPr lang="tr-TR" dirty="0" smtClean="0">
                <a:latin typeface="Times New Roman" pitchFamily="18" charset="0"/>
                <a:cs typeface="Times New Roman" pitchFamily="18" charset="0"/>
              </a:rPr>
              <a:t>. </a:t>
            </a:r>
            <a:endParaRPr lang="tr-TR" dirty="0">
              <a:latin typeface="Times New Roman" pitchFamily="18" charset="0"/>
              <a:cs typeface="Times New Roman" pitchFamily="18" charset="0"/>
            </a:endParaRPr>
          </a:p>
          <a:p>
            <a:pPr algn="just">
              <a:lnSpc>
                <a:spcPct val="150000"/>
              </a:lnSpc>
            </a:pPr>
            <a:endParaRPr lang="tr-TR" sz="2000" b="1" dirty="0" smtClean="0">
              <a:latin typeface="Times New Roman" pitchFamily="18" charset="0"/>
              <a:cs typeface="Times New Roman" pitchFamily="18" charset="0"/>
            </a:endParaRPr>
          </a:p>
          <a:p>
            <a:pPr algn="just">
              <a:lnSpc>
                <a:spcPct val="150000"/>
              </a:lnSpc>
            </a:pPr>
            <a:r>
              <a:rPr lang="tr-TR" sz="2000" b="1" dirty="0" smtClean="0">
                <a:latin typeface="Times New Roman" pitchFamily="18" charset="0"/>
                <a:cs typeface="Times New Roman" pitchFamily="18" charset="0"/>
              </a:rPr>
              <a:t>Suyun </a:t>
            </a:r>
            <a:r>
              <a:rPr lang="tr-TR" sz="2000" b="1" dirty="0">
                <a:latin typeface="Times New Roman" pitchFamily="18" charset="0"/>
                <a:cs typeface="Times New Roman" pitchFamily="18" charset="0"/>
              </a:rPr>
              <a:t>Yüksek Buharlaşma Isısı ve Yüksek Kaynama </a:t>
            </a:r>
            <a:r>
              <a:rPr lang="tr-TR" sz="2000" b="1" dirty="0" smtClean="0">
                <a:latin typeface="Times New Roman" pitchFamily="18" charset="0"/>
                <a:cs typeface="Times New Roman" pitchFamily="18" charset="0"/>
              </a:rPr>
              <a:t>Noktası</a:t>
            </a:r>
            <a:endParaRPr lang="tr-TR" dirty="0">
              <a:latin typeface="Times New Roman" pitchFamily="18" charset="0"/>
              <a:cs typeface="Times New Roman" pitchFamily="18" charset="0"/>
            </a:endParaRPr>
          </a:p>
          <a:p>
            <a:pPr algn="just">
              <a:lnSpc>
                <a:spcPct val="150000"/>
              </a:lnSpc>
            </a:pPr>
            <a:r>
              <a:rPr lang="tr-TR" dirty="0" smtClean="0">
                <a:latin typeface="Times New Roman" pitchFamily="18" charset="0"/>
                <a:cs typeface="Times New Roman" pitchFamily="18" charset="0"/>
              </a:rPr>
              <a:t>H-bağı </a:t>
            </a:r>
            <a:r>
              <a:rPr lang="tr-TR" dirty="0">
                <a:latin typeface="Times New Roman" pitchFamily="18" charset="0"/>
                <a:cs typeface="Times New Roman" pitchFamily="18" charset="0"/>
              </a:rPr>
              <a:t>suyun kaynama noktasını da yaklaşık –100 </a:t>
            </a:r>
            <a:r>
              <a:rPr lang="tr-TR" baseline="30000" dirty="0">
                <a:latin typeface="Times New Roman" pitchFamily="18" charset="0"/>
                <a:cs typeface="Times New Roman" pitchFamily="18" charset="0"/>
              </a:rPr>
              <a:t>0</a:t>
            </a:r>
            <a:r>
              <a:rPr lang="tr-TR" dirty="0">
                <a:latin typeface="Times New Roman" pitchFamily="18" charset="0"/>
                <a:cs typeface="Times New Roman" pitchFamily="18" charset="0"/>
              </a:rPr>
              <a:t>C’den +100 </a:t>
            </a:r>
            <a:r>
              <a:rPr lang="tr-TR" baseline="30000" dirty="0">
                <a:latin typeface="Times New Roman" pitchFamily="18" charset="0"/>
                <a:cs typeface="Times New Roman" pitchFamily="18" charset="0"/>
              </a:rPr>
              <a:t>0</a:t>
            </a:r>
            <a:r>
              <a:rPr lang="tr-TR" dirty="0">
                <a:latin typeface="Times New Roman" pitchFamily="18" charset="0"/>
                <a:cs typeface="Times New Roman" pitchFamily="18" charset="0"/>
              </a:rPr>
              <a:t>C’ye çıkarır (etil alkolün 78,5 </a:t>
            </a:r>
            <a:r>
              <a:rPr lang="tr-TR" baseline="30000" dirty="0">
                <a:latin typeface="Times New Roman" pitchFamily="18" charset="0"/>
                <a:cs typeface="Times New Roman" pitchFamily="18" charset="0"/>
              </a:rPr>
              <a:t>0</a:t>
            </a:r>
            <a:r>
              <a:rPr lang="tr-TR" dirty="0">
                <a:latin typeface="Times New Roman" pitchFamily="18" charset="0"/>
                <a:cs typeface="Times New Roman" pitchFamily="18" charset="0"/>
              </a:rPr>
              <a:t>C).  Böylece yeryüzünde sıvı su var olabilir ve bildiğimiz bitki, hayvan ve insan hayatı devam eder. Suyun buharlaşma hızı yüksek ve KN –100 </a:t>
            </a:r>
            <a:r>
              <a:rPr lang="tr-TR" baseline="30000" dirty="0">
                <a:latin typeface="Times New Roman" pitchFamily="18" charset="0"/>
                <a:cs typeface="Times New Roman" pitchFamily="18" charset="0"/>
              </a:rPr>
              <a:t>0</a:t>
            </a:r>
            <a:r>
              <a:rPr lang="tr-TR" dirty="0">
                <a:latin typeface="Times New Roman" pitchFamily="18" charset="0"/>
                <a:cs typeface="Times New Roman" pitchFamily="18" charset="0"/>
              </a:rPr>
              <a:t>C olsaydı, tüm su buhar halinde bulunacak ve yeryüzünde bilinen hayat mümkün olamayacaktı. </a:t>
            </a:r>
            <a:endParaRPr lang="tr-TR" dirty="0" smtClean="0">
              <a:latin typeface="Times New Roman" pitchFamily="18" charset="0"/>
              <a:cs typeface="Times New Roman" pitchFamily="18" charset="0"/>
            </a:endParaRPr>
          </a:p>
          <a:p>
            <a:pPr algn="just">
              <a:lnSpc>
                <a:spcPct val="150000"/>
              </a:lnSpc>
            </a:pPr>
            <a:r>
              <a:rPr lang="tr-TR" dirty="0" smtClean="0">
                <a:latin typeface="Times New Roman" pitchFamily="18" charset="0"/>
                <a:cs typeface="Times New Roman" pitchFamily="18" charset="0"/>
              </a:rPr>
              <a:t>Bu </a:t>
            </a:r>
            <a:r>
              <a:rPr lang="tr-TR" dirty="0">
                <a:latin typeface="Times New Roman" pitchFamily="18" charset="0"/>
                <a:cs typeface="Times New Roman" pitchFamily="18" charset="0"/>
              </a:rPr>
              <a:t>nedenlerle, biyokimyasal tepkimelerin çoğu, suda çözünmüş maddeler arasında gerçekleşir.  Canlılık suda başlamıştır ve hayat suyla devam etmektedir</a:t>
            </a:r>
            <a:r>
              <a:rPr lang="tr-TR" dirty="0" smtClean="0">
                <a:latin typeface="Times New Roman" pitchFamily="18" charset="0"/>
                <a:cs typeface="Times New Roman" pitchFamily="18" charset="0"/>
              </a:rPr>
              <a:t>.</a:t>
            </a:r>
          </a:p>
          <a:p>
            <a:pPr algn="just">
              <a:lnSpc>
                <a:spcPct val="150000"/>
              </a:lnSpc>
            </a:pPr>
            <a:endParaRPr lang="tr-TR" dirty="0" smtClean="0">
              <a:latin typeface="Times New Roman" pitchFamily="18" charset="0"/>
              <a:cs typeface="Times New Roman" pitchFamily="18" charset="0"/>
            </a:endParaRPr>
          </a:p>
          <a:p>
            <a:pPr algn="just">
              <a:lnSpc>
                <a:spcPct val="150000"/>
              </a:lnSpc>
            </a:pPr>
            <a:r>
              <a:rPr lang="tr-TR" dirty="0" smtClean="0">
                <a:latin typeface="Times New Roman" pitchFamily="18" charset="0"/>
                <a:cs typeface="Times New Roman" pitchFamily="18" charset="0"/>
              </a:rPr>
              <a:t>Yer </a:t>
            </a:r>
            <a:r>
              <a:rPr lang="tr-TR" dirty="0">
                <a:latin typeface="Times New Roman" pitchFamily="18" charset="0"/>
                <a:cs typeface="Times New Roman" pitchFamily="18" charset="0"/>
              </a:rPr>
              <a:t>yüzünün % 75’i suyla kaplıdır. Su büyük bir ısı sağlayıcısı-soğurucusu olarak aşağıdaki olaylardan sorumludur: </a:t>
            </a:r>
            <a:endParaRPr lang="tr-TR" dirty="0" smtClean="0">
              <a:latin typeface="Times New Roman" pitchFamily="18" charset="0"/>
              <a:cs typeface="Times New Roman" pitchFamily="18" charset="0"/>
            </a:endParaRPr>
          </a:p>
          <a:p>
            <a:pPr marL="342900" indent="-342900" algn="just">
              <a:lnSpc>
                <a:spcPct val="150000"/>
              </a:lnSpc>
              <a:buAutoNum type="arabicPeriod"/>
            </a:pPr>
            <a:r>
              <a:rPr lang="tr-TR" dirty="0" smtClean="0">
                <a:latin typeface="Times New Roman" pitchFamily="18" charset="0"/>
                <a:cs typeface="Times New Roman" pitchFamily="18" charset="0"/>
              </a:rPr>
              <a:t>Hayat </a:t>
            </a:r>
            <a:r>
              <a:rPr lang="tr-TR" dirty="0">
                <a:latin typeface="Times New Roman" pitchFamily="18" charset="0"/>
                <a:cs typeface="Times New Roman" pitchFamily="18" charset="0"/>
              </a:rPr>
              <a:t>için uygun dış ortam sıcaklığının aşırı şekilde değişmesinin önlenmesi, </a:t>
            </a:r>
            <a:endParaRPr lang="tr-TR" dirty="0" smtClean="0">
              <a:latin typeface="Times New Roman" pitchFamily="18" charset="0"/>
              <a:cs typeface="Times New Roman" pitchFamily="18" charset="0"/>
            </a:endParaRPr>
          </a:p>
          <a:p>
            <a:pPr marL="342900" indent="-342900" algn="just">
              <a:lnSpc>
                <a:spcPct val="150000"/>
              </a:lnSpc>
              <a:buAutoNum type="arabicPeriod"/>
            </a:pPr>
            <a:r>
              <a:rPr lang="tr-TR" dirty="0" smtClean="0">
                <a:latin typeface="Times New Roman" pitchFamily="18" charset="0"/>
                <a:cs typeface="Times New Roman" pitchFamily="18" charset="0"/>
              </a:rPr>
              <a:t>Sahillerin </a:t>
            </a:r>
            <a:r>
              <a:rPr lang="tr-TR" dirty="0">
                <a:latin typeface="Times New Roman" pitchFamily="18" charset="0"/>
                <a:cs typeface="Times New Roman" pitchFamily="18" charset="0"/>
              </a:rPr>
              <a:t>iç bölgelere oranla daha ılıman iklime sahip olması, </a:t>
            </a:r>
            <a:endParaRPr lang="tr-TR" dirty="0" smtClean="0">
              <a:latin typeface="Times New Roman" pitchFamily="18" charset="0"/>
              <a:cs typeface="Times New Roman" pitchFamily="18" charset="0"/>
            </a:endParaRPr>
          </a:p>
          <a:p>
            <a:pPr marL="342900" indent="-342900" algn="just">
              <a:lnSpc>
                <a:spcPct val="150000"/>
              </a:lnSpc>
              <a:buAutoNum type="arabicPeriod"/>
            </a:pPr>
            <a:r>
              <a:rPr lang="tr-TR" dirty="0" smtClean="0">
                <a:latin typeface="Times New Roman" pitchFamily="18" charset="0"/>
                <a:cs typeface="Times New Roman" pitchFamily="18" charset="0"/>
              </a:rPr>
              <a:t>Denizel </a:t>
            </a:r>
            <a:r>
              <a:rPr lang="tr-TR" dirty="0">
                <a:latin typeface="Times New Roman" pitchFamily="18" charset="0"/>
                <a:cs typeface="Times New Roman" pitchFamily="18" charset="0"/>
              </a:rPr>
              <a:t>çevrenin nispeten kararlı sıcaklıkları.</a:t>
            </a:r>
          </a:p>
          <a:p>
            <a:pPr algn="just">
              <a:lnSpc>
                <a:spcPct val="150000"/>
              </a:lnSpc>
            </a:pPr>
            <a:endParaRPr lang="tr-TR" dirty="0">
              <a:latin typeface="Times New Roman" pitchFamily="18" charset="0"/>
              <a:cs typeface="Times New Roman" pitchFamily="18" charset="0"/>
            </a:endParaRPr>
          </a:p>
        </p:txBody>
      </p:sp>
    </p:spTree>
    <p:extLst>
      <p:ext uri="{BB962C8B-B14F-4D97-AF65-F5344CB8AC3E}">
        <p14:creationId xmlns:p14="http://schemas.microsoft.com/office/powerpoint/2010/main" val="12042418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7950"/>
            <a:ext cx="12192000" cy="2769989"/>
          </a:xfrm>
          <a:prstGeom prst="rect">
            <a:avLst/>
          </a:prstGeom>
        </p:spPr>
        <p:txBody>
          <a:bodyPr wrap="square">
            <a:spAutoFit/>
          </a:bodyPr>
          <a:lstStyle/>
          <a:p>
            <a:pPr algn="just">
              <a:lnSpc>
                <a:spcPct val="150000"/>
              </a:lnSpc>
            </a:pPr>
            <a:r>
              <a:rPr lang="tr-TR" b="1" dirty="0" smtClean="0">
                <a:latin typeface="Times New Roman" pitchFamily="18" charset="0"/>
                <a:cs typeface="Times New Roman" pitchFamily="18" charset="0"/>
              </a:rPr>
              <a:t>HİDROJEN BAĞLARININ SUYA ETKİLERİ : </a:t>
            </a:r>
            <a:r>
              <a:rPr lang="tr-TR" sz="2000" b="1" dirty="0" smtClean="0">
                <a:latin typeface="Times New Roman" pitchFamily="18" charset="0"/>
                <a:cs typeface="Times New Roman" pitchFamily="18" charset="0"/>
              </a:rPr>
              <a:t>1</a:t>
            </a:r>
            <a:r>
              <a:rPr lang="tr-TR" sz="2000" b="1" dirty="0">
                <a:latin typeface="Times New Roman" pitchFamily="18" charset="0"/>
                <a:cs typeface="Times New Roman" pitchFamily="18" charset="0"/>
              </a:rPr>
              <a:t>)</a:t>
            </a:r>
            <a:r>
              <a:rPr lang="tr-TR" sz="2000" b="1" dirty="0" smtClean="0">
                <a:latin typeface="Times New Roman" pitchFamily="18" charset="0"/>
                <a:cs typeface="Times New Roman" pitchFamily="18" charset="0"/>
              </a:rPr>
              <a:t> </a:t>
            </a:r>
            <a:r>
              <a:rPr lang="tr-TR" dirty="0">
                <a:latin typeface="Times New Roman" pitchFamily="18" charset="0"/>
                <a:cs typeface="Times New Roman" pitchFamily="18" charset="0"/>
              </a:rPr>
              <a:t>Suyun ısı kapasitesi (m kütleli suyun sıcaklığını 1</a:t>
            </a:r>
            <a:r>
              <a:rPr lang="tr-TR" baseline="30000" dirty="0">
                <a:latin typeface="Times New Roman" pitchFamily="18" charset="0"/>
                <a:cs typeface="Times New Roman" pitchFamily="18" charset="0"/>
              </a:rPr>
              <a:t>0</a:t>
            </a:r>
            <a:r>
              <a:rPr lang="tr-TR" dirty="0">
                <a:latin typeface="Times New Roman" pitchFamily="18" charset="0"/>
                <a:cs typeface="Times New Roman" pitchFamily="18" charset="0"/>
              </a:rPr>
              <a:t>C arttırmak için gerekli ısı) hidrojen bağı içermeyen bileşiklere göre daha yüksektir. Yani suyun sıcaklığını yükseltmek daha fazla ısı gerektirir. Böylece iklimsel değişmeler suyun sıcaklığını  fazla etkilemez.  </a:t>
            </a:r>
            <a:r>
              <a:rPr lang="tr-TR" sz="2000" b="1" dirty="0" smtClean="0">
                <a:latin typeface="Times New Roman" pitchFamily="18" charset="0"/>
                <a:cs typeface="Times New Roman" pitchFamily="18" charset="0"/>
              </a:rPr>
              <a:t>2)</a:t>
            </a:r>
            <a:r>
              <a:rPr lang="tr-TR" dirty="0" smtClean="0">
                <a:latin typeface="Times New Roman" pitchFamily="18" charset="0"/>
                <a:cs typeface="Times New Roman" pitchFamily="18" charset="0"/>
              </a:rPr>
              <a:t> </a:t>
            </a:r>
            <a:r>
              <a:rPr lang="tr-TR" dirty="0">
                <a:latin typeface="Times New Roman" pitchFamily="18" charset="0"/>
                <a:cs typeface="Times New Roman" pitchFamily="18" charset="0"/>
              </a:rPr>
              <a:t>Suyun ısıyı iyi </a:t>
            </a:r>
            <a:r>
              <a:rPr lang="tr-TR" dirty="0" err="1">
                <a:latin typeface="Times New Roman" pitchFamily="18" charset="0"/>
                <a:cs typeface="Times New Roman" pitchFamily="18" charset="0"/>
              </a:rPr>
              <a:t>absorplama</a:t>
            </a:r>
            <a:r>
              <a:rPr lang="tr-TR" dirty="0">
                <a:latin typeface="Times New Roman" pitchFamily="18" charset="0"/>
                <a:cs typeface="Times New Roman" pitchFamily="18" charset="0"/>
              </a:rPr>
              <a:t> yeteneğinden dolayı iyi bir ısı transfer aracıdır.  Bunun sonucu binalarda ısıtmada ve endüstride ısı değiştiricilerde kullanılır. </a:t>
            </a:r>
            <a:r>
              <a:rPr lang="tr-TR" sz="2000" b="1" dirty="0" smtClean="0">
                <a:latin typeface="Times New Roman" pitchFamily="18" charset="0"/>
                <a:cs typeface="Times New Roman" pitchFamily="18" charset="0"/>
              </a:rPr>
              <a:t>3)</a:t>
            </a:r>
            <a:r>
              <a:rPr lang="tr-TR" dirty="0" smtClean="0">
                <a:latin typeface="Times New Roman" pitchFamily="18" charset="0"/>
                <a:cs typeface="Times New Roman" pitchFamily="18" charset="0"/>
              </a:rPr>
              <a:t> </a:t>
            </a:r>
            <a:r>
              <a:rPr lang="tr-TR" dirty="0">
                <a:latin typeface="Times New Roman" pitchFamily="18" charset="0"/>
                <a:cs typeface="Times New Roman" pitchFamily="18" charset="0"/>
              </a:rPr>
              <a:t>Diğer hidrojen ve 6A grubu elementlerin (S, Fe, Te) bileşiklerine göre yüksek buharlaşma ısısına sahiptir. </a:t>
            </a:r>
            <a:r>
              <a:rPr lang="tr-TR" sz="2000" b="1" dirty="0" smtClean="0">
                <a:latin typeface="Times New Roman" pitchFamily="18" charset="0"/>
                <a:cs typeface="Times New Roman" pitchFamily="18" charset="0"/>
              </a:rPr>
              <a:t>4)</a:t>
            </a:r>
            <a:r>
              <a:rPr lang="tr-TR" dirty="0" smtClean="0">
                <a:latin typeface="Times New Roman" pitchFamily="18" charset="0"/>
                <a:cs typeface="Times New Roman" pitchFamily="18" charset="0"/>
              </a:rPr>
              <a:t> </a:t>
            </a:r>
            <a:r>
              <a:rPr lang="tr-TR" dirty="0">
                <a:latin typeface="Times New Roman" pitchFamily="18" charset="0"/>
                <a:cs typeface="Times New Roman" pitchFamily="18" charset="0"/>
              </a:rPr>
              <a:t>Suyun </a:t>
            </a:r>
            <a:r>
              <a:rPr lang="tr-TR" dirty="0" err="1">
                <a:latin typeface="Times New Roman" pitchFamily="18" charset="0"/>
                <a:cs typeface="Times New Roman" pitchFamily="18" charset="0"/>
              </a:rPr>
              <a:t>k.n</a:t>
            </a:r>
            <a:r>
              <a:rPr lang="tr-TR" dirty="0">
                <a:latin typeface="Times New Roman" pitchFamily="18" charset="0"/>
                <a:cs typeface="Times New Roman" pitchFamily="18" charset="0"/>
              </a:rPr>
              <a:t>. beklenenden yüksek olduğu gibi, </a:t>
            </a:r>
            <a:r>
              <a:rPr lang="tr-TR" dirty="0" err="1">
                <a:latin typeface="Times New Roman" pitchFamily="18" charset="0"/>
                <a:cs typeface="Times New Roman" pitchFamily="18" charset="0"/>
              </a:rPr>
              <a:t>e.n</a:t>
            </a:r>
            <a:r>
              <a:rPr lang="tr-TR" dirty="0">
                <a:latin typeface="Times New Roman" pitchFamily="18" charset="0"/>
                <a:cs typeface="Times New Roman" pitchFamily="18" charset="0"/>
              </a:rPr>
              <a:t>. da beklenenden yüksektir.  Çünkü hidrojen bağlı buz yapısını ayırmak için daha fazla enerji gereklidir. </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28550" y="2810613"/>
            <a:ext cx="4239699" cy="3552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8" name="Picture 2" descr="Su (Canlıların Yapısında Bulunan İnorganik Bileşikler-1) Biyoloji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7382" y="3541691"/>
            <a:ext cx="4017046" cy="25483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09544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86144" y="695325"/>
            <a:ext cx="4200839" cy="32584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Dikdörtgen 1"/>
          <p:cNvSpPr/>
          <p:nvPr/>
        </p:nvSpPr>
        <p:spPr>
          <a:xfrm>
            <a:off x="0" y="4245305"/>
            <a:ext cx="12192000" cy="2031325"/>
          </a:xfrm>
          <a:prstGeom prst="rect">
            <a:avLst/>
          </a:prstGeom>
        </p:spPr>
        <p:txBody>
          <a:bodyPr wrap="square">
            <a:spAutoFit/>
          </a:bodyPr>
          <a:lstStyle/>
          <a:p>
            <a:pPr algn="just">
              <a:lnSpc>
                <a:spcPct val="150000"/>
              </a:lnSpc>
            </a:pPr>
            <a:r>
              <a:rPr lang="tr-TR" dirty="0">
                <a:latin typeface="Times New Roman" pitchFamily="18" charset="0"/>
                <a:cs typeface="Times New Roman" pitchFamily="18" charset="0"/>
              </a:rPr>
              <a:t>Görüldüğü gibi hidrojen bağları nedeniyle suyun kaynama noktası  H</a:t>
            </a:r>
            <a:r>
              <a:rPr lang="tr-TR" baseline="-25000" dirty="0">
                <a:latin typeface="Times New Roman" pitchFamily="18" charset="0"/>
                <a:cs typeface="Times New Roman" pitchFamily="18" charset="0"/>
              </a:rPr>
              <a:t>2</a:t>
            </a:r>
            <a:r>
              <a:rPr lang="tr-TR" dirty="0">
                <a:latin typeface="Times New Roman" pitchFamily="18" charset="0"/>
                <a:cs typeface="Times New Roman" pitchFamily="18" charset="0"/>
              </a:rPr>
              <a:t>Te-H</a:t>
            </a:r>
            <a:r>
              <a:rPr lang="tr-TR" baseline="-25000" dirty="0">
                <a:latin typeface="Times New Roman" pitchFamily="18" charset="0"/>
                <a:cs typeface="Times New Roman" pitchFamily="18" charset="0"/>
              </a:rPr>
              <a:t>2</a:t>
            </a:r>
            <a:r>
              <a:rPr lang="tr-TR" dirty="0">
                <a:latin typeface="Times New Roman" pitchFamily="18" charset="0"/>
                <a:cs typeface="Times New Roman" pitchFamily="18" charset="0"/>
              </a:rPr>
              <a:t>Se-H</a:t>
            </a:r>
            <a:r>
              <a:rPr lang="tr-TR" baseline="-25000" dirty="0">
                <a:latin typeface="Times New Roman" pitchFamily="18" charset="0"/>
                <a:cs typeface="Times New Roman" pitchFamily="18" charset="0"/>
              </a:rPr>
              <a:t>2</a:t>
            </a:r>
            <a:r>
              <a:rPr lang="tr-TR" dirty="0">
                <a:latin typeface="Times New Roman" pitchFamily="18" charset="0"/>
                <a:cs typeface="Times New Roman" pitchFamily="18" charset="0"/>
              </a:rPr>
              <a:t>S doğrusundan sapmasaydı -</a:t>
            </a:r>
            <a:r>
              <a:rPr lang="tr-TR" dirty="0" smtClean="0">
                <a:latin typeface="Times New Roman" pitchFamily="18" charset="0"/>
                <a:cs typeface="Times New Roman" pitchFamily="18" charset="0"/>
              </a:rPr>
              <a:t>40 </a:t>
            </a:r>
            <a:r>
              <a:rPr lang="tr-TR" baseline="30000" dirty="0" err="1" smtClean="0">
                <a:latin typeface="Times New Roman" pitchFamily="18" charset="0"/>
                <a:cs typeface="Times New Roman" pitchFamily="18" charset="0"/>
              </a:rPr>
              <a:t>o</a:t>
            </a:r>
            <a:r>
              <a:rPr lang="tr-TR" dirty="0" err="1" smtClean="0">
                <a:latin typeface="Times New Roman" pitchFamily="18" charset="0"/>
                <a:cs typeface="Times New Roman" pitchFamily="18" charset="0"/>
              </a:rPr>
              <a:t>C</a:t>
            </a:r>
            <a:r>
              <a:rPr lang="tr-TR" dirty="0" smtClean="0">
                <a:latin typeface="Times New Roman" pitchFamily="18" charset="0"/>
                <a:cs typeface="Times New Roman" pitchFamily="18" charset="0"/>
              </a:rPr>
              <a:t> </a:t>
            </a:r>
            <a:r>
              <a:rPr lang="tr-TR" dirty="0">
                <a:latin typeface="Times New Roman" pitchFamily="18" charset="0"/>
                <a:cs typeface="Times New Roman" pitchFamily="18" charset="0"/>
              </a:rPr>
              <a:t>civarında kaynayacak ve -</a:t>
            </a:r>
            <a:r>
              <a:rPr lang="tr-TR" dirty="0" smtClean="0">
                <a:latin typeface="Times New Roman" pitchFamily="18" charset="0"/>
                <a:cs typeface="Times New Roman" pitchFamily="18" charset="0"/>
              </a:rPr>
              <a:t>100 </a:t>
            </a:r>
            <a:r>
              <a:rPr lang="tr-TR" baseline="30000" dirty="0" err="1" smtClean="0">
                <a:latin typeface="Times New Roman" pitchFamily="18" charset="0"/>
                <a:cs typeface="Times New Roman" pitchFamily="18" charset="0"/>
              </a:rPr>
              <a:t>o</a:t>
            </a:r>
            <a:r>
              <a:rPr lang="tr-TR" dirty="0" err="1" smtClean="0">
                <a:latin typeface="Times New Roman" pitchFamily="18" charset="0"/>
                <a:cs typeface="Times New Roman" pitchFamily="18" charset="0"/>
              </a:rPr>
              <a:t>C</a:t>
            </a:r>
            <a:r>
              <a:rPr lang="tr-TR" dirty="0" smtClean="0">
                <a:latin typeface="Times New Roman" pitchFamily="18" charset="0"/>
                <a:cs typeface="Times New Roman" pitchFamily="18" charset="0"/>
              </a:rPr>
              <a:t> </a:t>
            </a:r>
            <a:r>
              <a:rPr lang="tr-TR" dirty="0">
                <a:latin typeface="Times New Roman" pitchFamily="18" charset="0"/>
                <a:cs typeface="Times New Roman" pitchFamily="18" charset="0"/>
              </a:rPr>
              <a:t>civarında erime noktasına sahip olacaktı. Bu ise okyanusların ve insan vücudundaki suyun şu andaki şartlarda buhar fazda olması anlamına gelir ki yaşamın olmaması demektir. </a:t>
            </a:r>
            <a:r>
              <a:rPr lang="tr-TR" dirty="0" smtClean="0">
                <a:latin typeface="Times New Roman" pitchFamily="18" charset="0"/>
                <a:cs typeface="Times New Roman" pitchFamily="18" charset="0"/>
              </a:rPr>
              <a:t>Bu durum, </a:t>
            </a:r>
            <a:r>
              <a:rPr lang="tr-TR" dirty="0">
                <a:latin typeface="Times New Roman" pitchFamily="18" charset="0"/>
                <a:cs typeface="Times New Roman" pitchFamily="18" charset="0"/>
              </a:rPr>
              <a:t>bazen </a:t>
            </a:r>
            <a:r>
              <a:rPr lang="tr-TR" dirty="0" smtClean="0">
                <a:latin typeface="Times New Roman" pitchFamily="18" charset="0"/>
                <a:cs typeface="Times New Roman" pitchFamily="18" charset="0"/>
              </a:rPr>
              <a:t>istisnaların </a:t>
            </a:r>
            <a:r>
              <a:rPr lang="tr-TR" dirty="0">
                <a:latin typeface="Times New Roman" pitchFamily="18" charset="0"/>
                <a:cs typeface="Times New Roman" pitchFamily="18" charset="0"/>
              </a:rPr>
              <a:t>çok büyük yararlara neden </a:t>
            </a:r>
            <a:r>
              <a:rPr lang="tr-TR" dirty="0" smtClean="0">
                <a:latin typeface="Times New Roman" pitchFamily="18" charset="0"/>
                <a:cs typeface="Times New Roman" pitchFamily="18" charset="0"/>
              </a:rPr>
              <a:t>olabileceğini göstermektedir.  </a:t>
            </a:r>
            <a:endParaRPr lang="tr-TR" dirty="0">
              <a:latin typeface="Times New Roman" pitchFamily="18" charset="0"/>
              <a:cs typeface="Times New Roman" pitchFamily="18" charset="0"/>
            </a:endParaRPr>
          </a:p>
          <a:p>
            <a:r>
              <a:rPr lang="tr-TR" dirty="0"/>
              <a:t> </a:t>
            </a:r>
          </a:p>
        </p:txBody>
      </p:sp>
    </p:spTree>
    <p:extLst>
      <p:ext uri="{BB962C8B-B14F-4D97-AF65-F5344CB8AC3E}">
        <p14:creationId xmlns:p14="http://schemas.microsoft.com/office/powerpoint/2010/main" val="27855217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65802"/>
            <a:ext cx="12192000" cy="5078313"/>
          </a:xfrm>
          <a:prstGeom prst="rect">
            <a:avLst/>
          </a:prstGeom>
        </p:spPr>
        <p:txBody>
          <a:bodyPr wrap="square">
            <a:spAutoFit/>
          </a:bodyPr>
          <a:lstStyle/>
          <a:p>
            <a:pPr algn="just">
              <a:lnSpc>
                <a:spcPct val="150000"/>
              </a:lnSpc>
            </a:pPr>
            <a:r>
              <a:rPr lang="tr-TR" sz="2000" b="1" dirty="0" smtClean="0">
                <a:latin typeface="Times New Roman" pitchFamily="18" charset="0"/>
                <a:cs typeface="Times New Roman" pitchFamily="18" charset="0"/>
              </a:rPr>
              <a:t>5)</a:t>
            </a:r>
            <a:r>
              <a:rPr lang="tr-TR" dirty="0" smtClean="0">
                <a:latin typeface="Times New Roman" pitchFamily="18" charset="0"/>
                <a:cs typeface="Times New Roman" pitchFamily="18" charset="0"/>
              </a:rPr>
              <a:t> Maddelerin </a:t>
            </a:r>
            <a:r>
              <a:rPr lang="tr-TR" dirty="0">
                <a:latin typeface="Times New Roman" pitchFamily="18" charset="0"/>
                <a:cs typeface="Times New Roman" pitchFamily="18" charset="0"/>
              </a:rPr>
              <a:t>çoğunda katı hal sıvı halden daha yoğun olmasına karşılık suda bunun tersi geçerlidir.  Çünkü buzun kristal yapısı bal peteğine benzer yapıda olup içi boş altıgen prizmalar içerir. Bu nedenle 1 </a:t>
            </a:r>
            <a:r>
              <a:rPr lang="tr-TR" dirty="0" smtClean="0">
                <a:latin typeface="Times New Roman" pitchFamily="18" charset="0"/>
                <a:cs typeface="Times New Roman" pitchFamily="18" charset="0"/>
              </a:rPr>
              <a:t>g </a:t>
            </a:r>
            <a:r>
              <a:rPr lang="tr-TR" dirty="0">
                <a:latin typeface="Times New Roman" pitchFamily="18" charset="0"/>
                <a:cs typeface="Times New Roman" pitchFamily="18" charset="0"/>
              </a:rPr>
              <a:t>buzun hacmi 1.09 </a:t>
            </a:r>
            <a:r>
              <a:rPr lang="tr-TR" dirty="0" err="1" smtClean="0">
                <a:latin typeface="Times New Roman" pitchFamily="18" charset="0"/>
                <a:cs typeface="Times New Roman" pitchFamily="18" charset="0"/>
              </a:rPr>
              <a:t>mL</a:t>
            </a:r>
            <a:r>
              <a:rPr lang="tr-TR" dirty="0" smtClean="0">
                <a:latin typeface="Times New Roman" pitchFamily="18" charset="0"/>
                <a:cs typeface="Times New Roman" pitchFamily="18" charset="0"/>
              </a:rPr>
              <a:t> </a:t>
            </a:r>
            <a:r>
              <a:rPr lang="tr-TR" dirty="0" err="1">
                <a:latin typeface="Times New Roman" pitchFamily="18" charset="0"/>
                <a:cs typeface="Times New Roman" pitchFamily="18" charset="0"/>
              </a:rPr>
              <a:t>dir</a:t>
            </a:r>
            <a:r>
              <a:rPr lang="tr-TR" dirty="0">
                <a:latin typeface="Times New Roman" pitchFamily="18" charset="0"/>
                <a:cs typeface="Times New Roman" pitchFamily="18" charset="0"/>
              </a:rPr>
              <a:t>. Buzun yapısı böyle olmasaydı 1.0 </a:t>
            </a:r>
            <a:r>
              <a:rPr lang="tr-TR" dirty="0" smtClean="0">
                <a:latin typeface="Times New Roman" pitchFamily="18" charset="0"/>
                <a:cs typeface="Times New Roman" pitchFamily="18" charset="0"/>
              </a:rPr>
              <a:t>g </a:t>
            </a:r>
            <a:r>
              <a:rPr lang="tr-TR" dirty="0">
                <a:latin typeface="Times New Roman" pitchFamily="18" charset="0"/>
                <a:cs typeface="Times New Roman" pitchFamily="18" charset="0"/>
              </a:rPr>
              <a:t>suyun ağırlığı 0,5 </a:t>
            </a:r>
            <a:r>
              <a:rPr lang="tr-TR" dirty="0" err="1" smtClean="0">
                <a:latin typeface="Times New Roman" pitchFamily="18" charset="0"/>
                <a:cs typeface="Times New Roman" pitchFamily="18" charset="0"/>
              </a:rPr>
              <a:t>mL</a:t>
            </a:r>
            <a:r>
              <a:rPr lang="tr-TR" dirty="0" smtClean="0">
                <a:latin typeface="Times New Roman" pitchFamily="18" charset="0"/>
                <a:cs typeface="Times New Roman" pitchFamily="18" charset="0"/>
              </a:rPr>
              <a:t> </a:t>
            </a:r>
            <a:r>
              <a:rPr lang="tr-TR" dirty="0">
                <a:latin typeface="Times New Roman" pitchFamily="18" charset="0"/>
                <a:cs typeface="Times New Roman" pitchFamily="18" charset="0"/>
              </a:rPr>
              <a:t>olurdu. Suyun maksimum yoğunluğu </a:t>
            </a:r>
            <a:r>
              <a:rPr lang="tr-TR" dirty="0" smtClean="0">
                <a:latin typeface="Times New Roman" pitchFamily="18" charset="0"/>
                <a:cs typeface="Times New Roman" pitchFamily="18" charset="0"/>
              </a:rPr>
              <a:t>4</a:t>
            </a:r>
            <a:r>
              <a:rPr lang="tr-TR" baseline="30000" dirty="0" smtClean="0">
                <a:latin typeface="Times New Roman" pitchFamily="18" charset="0"/>
                <a:cs typeface="Times New Roman" pitchFamily="18" charset="0"/>
              </a:rPr>
              <a:t>0 </a:t>
            </a:r>
            <a:r>
              <a:rPr lang="tr-TR" dirty="0" smtClean="0">
                <a:latin typeface="Times New Roman" pitchFamily="18" charset="0"/>
                <a:cs typeface="Times New Roman" pitchFamily="18" charset="0"/>
              </a:rPr>
              <a:t>C </a:t>
            </a:r>
            <a:r>
              <a:rPr lang="tr-TR" dirty="0">
                <a:latin typeface="Times New Roman" pitchFamily="18" charset="0"/>
                <a:cs typeface="Times New Roman" pitchFamily="18" charset="0"/>
              </a:rPr>
              <a:t>de 1,0 </a:t>
            </a:r>
            <a:r>
              <a:rPr lang="tr-TR" dirty="0" smtClean="0">
                <a:latin typeface="Times New Roman" pitchFamily="18" charset="0"/>
                <a:cs typeface="Times New Roman" pitchFamily="18" charset="0"/>
              </a:rPr>
              <a:t>g/</a:t>
            </a:r>
            <a:r>
              <a:rPr lang="tr-TR" dirty="0" err="1" smtClean="0">
                <a:latin typeface="Times New Roman" pitchFamily="18" charset="0"/>
                <a:cs typeface="Times New Roman" pitchFamily="18" charset="0"/>
              </a:rPr>
              <a:t>mL</a:t>
            </a:r>
            <a:r>
              <a:rPr lang="tr-TR" dirty="0" smtClean="0">
                <a:latin typeface="Times New Roman" pitchFamily="18" charset="0"/>
                <a:cs typeface="Times New Roman" pitchFamily="18" charset="0"/>
              </a:rPr>
              <a:t> </a:t>
            </a:r>
            <a:r>
              <a:rPr lang="tr-TR" dirty="0" err="1">
                <a:latin typeface="Times New Roman" pitchFamily="18" charset="0"/>
                <a:cs typeface="Times New Roman" pitchFamily="18" charset="0"/>
              </a:rPr>
              <a:t>dir</a:t>
            </a:r>
            <a:r>
              <a:rPr lang="tr-TR" dirty="0">
                <a:latin typeface="Times New Roman" pitchFamily="18" charset="0"/>
                <a:cs typeface="Times New Roman" pitchFamily="18" charset="0"/>
              </a:rPr>
              <a:t>. Su donduğunda hacmi </a:t>
            </a:r>
            <a:r>
              <a:rPr lang="tr-TR" dirty="0" smtClean="0">
                <a:latin typeface="Times New Roman" pitchFamily="18" charset="0"/>
                <a:cs typeface="Times New Roman" pitchFamily="18" charset="0"/>
              </a:rPr>
              <a:t>% 10 </a:t>
            </a:r>
            <a:r>
              <a:rPr lang="tr-TR" dirty="0">
                <a:latin typeface="Times New Roman" pitchFamily="18" charset="0"/>
                <a:cs typeface="Times New Roman" pitchFamily="18" charset="0"/>
              </a:rPr>
              <a:t>artar. Yine diğer maddelere göre bu istisna olmasaydı, donan sudan oluşan buz sudan daha yoğun olacağından denizin dibine çökecekti ve yazın troposferin ısınması sonucu erimeyecekti. Bu da denizdeki canlıların olmaması anlamına gelmektedir. Görüldüğü gibi Hidrojen bağlarına çok şey </a:t>
            </a:r>
            <a:r>
              <a:rPr lang="tr-TR" dirty="0" err="1">
                <a:latin typeface="Times New Roman" pitchFamily="18" charset="0"/>
                <a:cs typeface="Times New Roman" pitchFamily="18" charset="0"/>
              </a:rPr>
              <a:t>borçluyuzǃ</a:t>
            </a:r>
            <a:r>
              <a:rPr lang="tr-TR" dirty="0">
                <a:latin typeface="Times New Roman" pitchFamily="18" charset="0"/>
                <a:cs typeface="Times New Roman" pitchFamily="18" charset="0"/>
              </a:rPr>
              <a:t> Acaba hidrojen bağlarının bu özelliklerinden haberi var mıdır? Her ne ise herkes bu bilgilerden kendine düşeni alır. </a:t>
            </a:r>
            <a:endParaRPr lang="tr-TR" dirty="0" smtClean="0">
              <a:latin typeface="Times New Roman" pitchFamily="18" charset="0"/>
              <a:cs typeface="Times New Roman" pitchFamily="18" charset="0"/>
            </a:endParaRPr>
          </a:p>
          <a:p>
            <a:pPr algn="just">
              <a:lnSpc>
                <a:spcPct val="150000"/>
              </a:lnSpc>
            </a:pPr>
            <a:endParaRPr lang="tr-TR" dirty="0" smtClean="0">
              <a:latin typeface="Times New Roman" pitchFamily="18" charset="0"/>
              <a:cs typeface="Times New Roman" pitchFamily="18" charset="0"/>
            </a:endParaRPr>
          </a:p>
          <a:p>
            <a:pPr algn="just">
              <a:lnSpc>
                <a:spcPct val="150000"/>
              </a:lnSpc>
            </a:pPr>
            <a:r>
              <a:rPr lang="tr-TR" dirty="0">
                <a:latin typeface="Times New Roman" pitchFamily="18" charset="0"/>
                <a:cs typeface="Times New Roman" pitchFamily="18" charset="0"/>
              </a:rPr>
              <a:t>Suyun iyi bir çözücü olmasının önemli diğer bir sebebi </a:t>
            </a:r>
            <a:r>
              <a:rPr lang="tr-TR" dirty="0" err="1">
                <a:latin typeface="Times New Roman" pitchFamily="18" charset="0"/>
                <a:cs typeface="Times New Roman" pitchFamily="18" charset="0"/>
              </a:rPr>
              <a:t>dielektrik</a:t>
            </a:r>
            <a:r>
              <a:rPr lang="tr-TR" dirty="0">
                <a:latin typeface="Times New Roman" pitchFamily="18" charset="0"/>
                <a:cs typeface="Times New Roman" pitchFamily="18" charset="0"/>
              </a:rPr>
              <a:t> sabitinin yüksek olmasıdır. Boşlukta birbirinden d uzaklıkta bulunan q</a:t>
            </a:r>
            <a:r>
              <a:rPr lang="tr-TR" baseline="-25000" dirty="0">
                <a:latin typeface="Times New Roman" pitchFamily="18" charset="0"/>
                <a:cs typeface="Times New Roman" pitchFamily="18" charset="0"/>
              </a:rPr>
              <a:t>1</a:t>
            </a:r>
            <a:r>
              <a:rPr lang="tr-TR" dirty="0">
                <a:latin typeface="Times New Roman" pitchFamily="18" charset="0"/>
                <a:cs typeface="Times New Roman" pitchFamily="18" charset="0"/>
              </a:rPr>
              <a:t> ve q</a:t>
            </a:r>
            <a:r>
              <a:rPr lang="tr-TR" baseline="-25000" dirty="0">
                <a:latin typeface="Times New Roman" pitchFamily="18" charset="0"/>
                <a:cs typeface="Times New Roman" pitchFamily="18" charset="0"/>
              </a:rPr>
              <a:t>2</a:t>
            </a:r>
            <a:r>
              <a:rPr lang="tr-TR" dirty="0">
                <a:latin typeface="Times New Roman" pitchFamily="18" charset="0"/>
                <a:cs typeface="Times New Roman" pitchFamily="18" charset="0"/>
              </a:rPr>
              <a:t> zıt yüklü iki tanecik </a:t>
            </a:r>
            <a:r>
              <a:rPr lang="tr-TR" dirty="0" err="1">
                <a:latin typeface="Times New Roman" pitchFamily="18" charset="0"/>
                <a:cs typeface="Times New Roman" pitchFamily="18" charset="0"/>
              </a:rPr>
              <a:t>Coulomb</a:t>
            </a:r>
            <a:r>
              <a:rPr lang="tr-TR" dirty="0">
                <a:latin typeface="Times New Roman" pitchFamily="18" charset="0"/>
                <a:cs typeface="Times New Roman" pitchFamily="18" charset="0"/>
              </a:rPr>
              <a:t> kanununa göre birbirlerini aralarındaki uzaklığın karesiyle ters orantılı olarak çekerler. Bu iki tanecik boşluk dışındaki başka bir ortamda bulunurlarsa çekim kuvveti ortama bağlı olarak azalır. Bu ortam faktörüne “</a:t>
            </a:r>
            <a:r>
              <a:rPr lang="tr-TR" dirty="0" err="1">
                <a:latin typeface="Times New Roman" pitchFamily="18" charset="0"/>
                <a:cs typeface="Times New Roman" pitchFamily="18" charset="0"/>
              </a:rPr>
              <a:t>dielektrik</a:t>
            </a:r>
            <a:r>
              <a:rPr lang="tr-TR" dirty="0">
                <a:latin typeface="Times New Roman" pitchFamily="18" charset="0"/>
                <a:cs typeface="Times New Roman" pitchFamily="18" charset="0"/>
              </a:rPr>
              <a:t> sabiti” denir ve D ile gösterilir. Hava için D 1.0 e yakındır.</a:t>
            </a:r>
          </a:p>
        </p:txBody>
      </p:sp>
    </p:spTree>
    <p:extLst>
      <p:ext uri="{BB962C8B-B14F-4D97-AF65-F5344CB8AC3E}">
        <p14:creationId xmlns:p14="http://schemas.microsoft.com/office/powerpoint/2010/main" val="26114070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12680"/>
            <a:ext cx="12192000" cy="4662815"/>
          </a:xfrm>
          <a:prstGeom prst="rect">
            <a:avLst/>
          </a:prstGeom>
        </p:spPr>
        <p:txBody>
          <a:bodyPr wrap="square">
            <a:spAutoFit/>
          </a:bodyPr>
          <a:lstStyle/>
          <a:p>
            <a:pPr algn="just">
              <a:lnSpc>
                <a:spcPct val="150000"/>
              </a:lnSpc>
            </a:pPr>
            <a:r>
              <a:rPr lang="tr-TR" dirty="0" smtClean="0">
                <a:latin typeface="Times New Roman" pitchFamily="18" charset="0"/>
                <a:cs typeface="Times New Roman" pitchFamily="18" charset="0"/>
              </a:rPr>
              <a:t>		F</a:t>
            </a:r>
            <a:r>
              <a:rPr lang="tr-TR" dirty="0">
                <a:latin typeface="Times New Roman" pitchFamily="18" charset="0"/>
                <a:cs typeface="Times New Roman" pitchFamily="18" charset="0"/>
              </a:rPr>
              <a:t>= q</a:t>
            </a:r>
            <a:r>
              <a:rPr lang="tr-TR" baseline="-25000" dirty="0">
                <a:latin typeface="Times New Roman" pitchFamily="18" charset="0"/>
                <a:cs typeface="Times New Roman" pitchFamily="18" charset="0"/>
              </a:rPr>
              <a:t>1</a:t>
            </a:r>
            <a:r>
              <a:rPr lang="tr-TR" dirty="0">
                <a:latin typeface="Times New Roman" pitchFamily="18" charset="0"/>
                <a:cs typeface="Times New Roman" pitchFamily="18" charset="0"/>
              </a:rPr>
              <a:t>q</a:t>
            </a:r>
            <a:r>
              <a:rPr lang="tr-TR" baseline="-25000" dirty="0">
                <a:latin typeface="Times New Roman" pitchFamily="18" charset="0"/>
                <a:cs typeface="Times New Roman" pitchFamily="18" charset="0"/>
              </a:rPr>
              <a:t>2</a:t>
            </a:r>
            <a:r>
              <a:rPr lang="tr-TR" dirty="0">
                <a:latin typeface="Times New Roman" pitchFamily="18" charset="0"/>
                <a:cs typeface="Times New Roman" pitchFamily="18" charset="0"/>
              </a:rPr>
              <a:t>/Dd</a:t>
            </a:r>
            <a:r>
              <a:rPr lang="tr-TR" baseline="30000" dirty="0">
                <a:latin typeface="Times New Roman" pitchFamily="18" charset="0"/>
                <a:cs typeface="Times New Roman" pitchFamily="18" charset="0"/>
              </a:rPr>
              <a:t>2</a:t>
            </a:r>
            <a:r>
              <a:rPr lang="tr-TR" dirty="0">
                <a:latin typeface="Times New Roman" pitchFamily="18" charset="0"/>
                <a:cs typeface="Times New Roman" pitchFamily="18" charset="0"/>
              </a:rPr>
              <a:t>  diğer bazı bileşikler için  </a:t>
            </a:r>
            <a:r>
              <a:rPr lang="tr-TR" dirty="0" err="1" smtClean="0">
                <a:latin typeface="Times New Roman" pitchFamily="18" charset="0"/>
                <a:cs typeface="Times New Roman" pitchFamily="18" charset="0"/>
              </a:rPr>
              <a:t>dielektrik</a:t>
            </a:r>
            <a:r>
              <a:rPr lang="tr-TR" dirty="0" smtClean="0">
                <a:latin typeface="Times New Roman" pitchFamily="18" charset="0"/>
                <a:cs typeface="Times New Roman" pitchFamily="18" charset="0"/>
              </a:rPr>
              <a:t> sabiti (D) </a:t>
            </a:r>
            <a:r>
              <a:rPr lang="tr-TR" dirty="0">
                <a:latin typeface="Times New Roman" pitchFamily="18" charset="0"/>
                <a:cs typeface="Times New Roman" pitchFamily="18" charset="0"/>
              </a:rPr>
              <a:t>şöyle değişir. </a:t>
            </a:r>
          </a:p>
          <a:p>
            <a:pPr algn="just">
              <a:lnSpc>
                <a:spcPct val="150000"/>
              </a:lnSpc>
            </a:pPr>
            <a:r>
              <a:rPr lang="tr-TR" dirty="0">
                <a:latin typeface="Times New Roman" pitchFamily="18" charset="0"/>
                <a:cs typeface="Times New Roman" pitchFamily="18" charset="0"/>
              </a:rPr>
              <a:t> </a:t>
            </a:r>
          </a:p>
          <a:p>
            <a:pPr algn="just">
              <a:lnSpc>
                <a:spcPct val="150000"/>
              </a:lnSpc>
            </a:pPr>
            <a:r>
              <a:rPr lang="tr-TR" dirty="0">
                <a:latin typeface="Times New Roman" pitchFamily="18" charset="0"/>
                <a:cs typeface="Times New Roman" pitchFamily="18" charset="0"/>
              </a:rPr>
              <a:t>  </a:t>
            </a:r>
            <a:r>
              <a:rPr lang="tr-TR" dirty="0" smtClean="0">
                <a:latin typeface="Times New Roman" pitchFamily="18" charset="0"/>
                <a:cs typeface="Times New Roman" pitchFamily="18" charset="0"/>
              </a:rPr>
              <a:t>		Bazı </a:t>
            </a:r>
            <a:r>
              <a:rPr lang="tr-TR" dirty="0">
                <a:latin typeface="Times New Roman" pitchFamily="18" charset="0"/>
                <a:cs typeface="Times New Roman" pitchFamily="18" charset="0"/>
              </a:rPr>
              <a:t>bileşiklerin </a:t>
            </a:r>
            <a:r>
              <a:rPr lang="tr-TR" dirty="0" err="1">
                <a:latin typeface="Times New Roman" pitchFamily="18" charset="0"/>
                <a:cs typeface="Times New Roman" pitchFamily="18" charset="0"/>
              </a:rPr>
              <a:t>dielektrik</a:t>
            </a:r>
            <a:r>
              <a:rPr lang="tr-TR" dirty="0">
                <a:latin typeface="Times New Roman" pitchFamily="18" charset="0"/>
                <a:cs typeface="Times New Roman" pitchFamily="18" charset="0"/>
              </a:rPr>
              <a:t> sabitleri aşağıdaki gibidir. </a:t>
            </a:r>
          </a:p>
          <a:p>
            <a:pPr algn="just">
              <a:lnSpc>
                <a:spcPct val="150000"/>
              </a:lnSpc>
            </a:pPr>
            <a:r>
              <a:rPr lang="tr-TR" dirty="0">
                <a:latin typeface="Times New Roman" pitchFamily="18" charset="0"/>
                <a:cs typeface="Times New Roman" pitchFamily="18" charset="0"/>
              </a:rPr>
              <a:t> </a:t>
            </a:r>
          </a:p>
          <a:p>
            <a:pPr algn="just">
              <a:lnSpc>
                <a:spcPct val="150000"/>
              </a:lnSpc>
            </a:pPr>
            <a:r>
              <a:rPr lang="tr-TR" dirty="0" smtClean="0">
                <a:latin typeface="Times New Roman" pitchFamily="18" charset="0"/>
                <a:cs typeface="Times New Roman" pitchFamily="18" charset="0"/>
              </a:rPr>
              <a:t>					</a:t>
            </a:r>
            <a:r>
              <a:rPr lang="tr-TR" u="sng" dirty="0" smtClean="0">
                <a:latin typeface="Times New Roman" pitchFamily="18" charset="0"/>
                <a:cs typeface="Times New Roman" pitchFamily="18" charset="0"/>
              </a:rPr>
              <a:t>D</a:t>
            </a:r>
            <a:r>
              <a:rPr lang="tr-TR" dirty="0" smtClean="0">
                <a:latin typeface="Times New Roman" pitchFamily="18" charset="0"/>
                <a:cs typeface="Times New Roman" pitchFamily="18" charset="0"/>
              </a:rPr>
              <a:t>                                     			</a:t>
            </a:r>
            <a:r>
              <a:rPr lang="tr-TR" u="sng" dirty="0" smtClean="0">
                <a:latin typeface="Times New Roman" pitchFamily="18" charset="0"/>
                <a:cs typeface="Times New Roman" pitchFamily="18" charset="0"/>
              </a:rPr>
              <a:t>D </a:t>
            </a:r>
            <a:endParaRPr lang="tr-TR" u="sng" dirty="0">
              <a:latin typeface="Times New Roman" pitchFamily="18" charset="0"/>
              <a:cs typeface="Times New Roman" pitchFamily="18" charset="0"/>
            </a:endParaRPr>
          </a:p>
          <a:p>
            <a:pPr algn="just">
              <a:lnSpc>
                <a:spcPct val="150000"/>
              </a:lnSpc>
            </a:pPr>
            <a:r>
              <a:rPr lang="tr-TR" dirty="0" smtClean="0">
                <a:latin typeface="Times New Roman" pitchFamily="18" charset="0"/>
                <a:cs typeface="Times New Roman" pitchFamily="18" charset="0"/>
              </a:rPr>
              <a:t>			Boşluk  		1  		CH</a:t>
            </a:r>
            <a:r>
              <a:rPr lang="tr-TR" baseline="-25000" dirty="0" smtClean="0">
                <a:latin typeface="Times New Roman" pitchFamily="18" charset="0"/>
                <a:cs typeface="Times New Roman" pitchFamily="18" charset="0"/>
              </a:rPr>
              <a:t>3</a:t>
            </a:r>
            <a:r>
              <a:rPr lang="tr-TR" dirty="0" smtClean="0">
                <a:latin typeface="Times New Roman" pitchFamily="18" charset="0"/>
                <a:cs typeface="Times New Roman" pitchFamily="18" charset="0"/>
              </a:rPr>
              <a:t>OH 	 		32,63     </a:t>
            </a:r>
          </a:p>
          <a:p>
            <a:pPr algn="just">
              <a:lnSpc>
                <a:spcPct val="150000"/>
              </a:lnSpc>
            </a:pPr>
            <a:r>
              <a:rPr lang="tr-TR" dirty="0" smtClean="0">
                <a:latin typeface="Times New Roman" pitchFamily="18" charset="0"/>
                <a:cs typeface="Times New Roman" pitchFamily="18" charset="0"/>
              </a:rPr>
              <a:t>			Hava  		1  		C</a:t>
            </a:r>
            <a:r>
              <a:rPr lang="tr-TR" baseline="-25000" dirty="0" smtClean="0">
                <a:latin typeface="Times New Roman" pitchFamily="18" charset="0"/>
                <a:cs typeface="Times New Roman" pitchFamily="18" charset="0"/>
              </a:rPr>
              <a:t>2</a:t>
            </a:r>
            <a:r>
              <a:rPr lang="tr-TR" dirty="0" smtClean="0">
                <a:latin typeface="Times New Roman" pitchFamily="18" charset="0"/>
                <a:cs typeface="Times New Roman" pitchFamily="18" charset="0"/>
              </a:rPr>
              <a:t>H</a:t>
            </a:r>
            <a:r>
              <a:rPr lang="tr-TR" baseline="-25000" dirty="0" smtClean="0">
                <a:latin typeface="Times New Roman" pitchFamily="18" charset="0"/>
                <a:cs typeface="Times New Roman" pitchFamily="18" charset="0"/>
              </a:rPr>
              <a:t>5</a:t>
            </a:r>
            <a:r>
              <a:rPr lang="tr-TR" dirty="0" smtClean="0">
                <a:latin typeface="Times New Roman" pitchFamily="18" charset="0"/>
                <a:cs typeface="Times New Roman" pitchFamily="18" charset="0"/>
              </a:rPr>
              <a:t>OH  		24,3 </a:t>
            </a:r>
          </a:p>
          <a:p>
            <a:pPr algn="just">
              <a:lnSpc>
                <a:spcPct val="150000"/>
              </a:lnSpc>
            </a:pPr>
            <a:r>
              <a:rPr lang="tr-TR" dirty="0" smtClean="0">
                <a:latin typeface="Times New Roman" pitchFamily="18" charset="0"/>
                <a:cs typeface="Times New Roman" pitchFamily="18" charset="0"/>
              </a:rPr>
              <a:t>			Susuz </a:t>
            </a:r>
            <a:r>
              <a:rPr lang="tr-TR" dirty="0">
                <a:latin typeface="Times New Roman" pitchFamily="18" charset="0"/>
                <a:cs typeface="Times New Roman" pitchFamily="18" charset="0"/>
              </a:rPr>
              <a:t>HCN </a:t>
            </a:r>
            <a:r>
              <a:rPr lang="tr-TR" dirty="0" smtClean="0">
                <a:latin typeface="Times New Roman" pitchFamily="18" charset="0"/>
                <a:cs typeface="Times New Roman" pitchFamily="18" charset="0"/>
              </a:rPr>
              <a:t>	107,0  		Aseton (</a:t>
            </a:r>
            <a:r>
              <a:rPr lang="tr-TR" dirty="0" err="1" smtClean="0">
                <a:latin typeface="Times New Roman" pitchFamily="18" charset="0"/>
                <a:cs typeface="Times New Roman" pitchFamily="18" charset="0"/>
              </a:rPr>
              <a:t>dimetilketon</a:t>
            </a:r>
            <a:r>
              <a:rPr lang="tr-TR" dirty="0">
                <a:latin typeface="Times New Roman" pitchFamily="18" charset="0"/>
                <a:cs typeface="Times New Roman" pitchFamily="18" charset="0"/>
              </a:rPr>
              <a:t>) </a:t>
            </a:r>
            <a:r>
              <a:rPr lang="tr-TR" dirty="0" smtClean="0">
                <a:latin typeface="Times New Roman" pitchFamily="18" charset="0"/>
                <a:cs typeface="Times New Roman" pitchFamily="18" charset="0"/>
              </a:rPr>
              <a:t>	20,7 </a:t>
            </a:r>
          </a:p>
          <a:p>
            <a:pPr algn="just">
              <a:lnSpc>
                <a:spcPct val="150000"/>
              </a:lnSpc>
            </a:pPr>
            <a:r>
              <a:rPr lang="tr-TR" dirty="0" smtClean="0">
                <a:latin typeface="Times New Roman" pitchFamily="18" charset="0"/>
                <a:cs typeface="Times New Roman" pitchFamily="18" charset="0"/>
              </a:rPr>
              <a:t>			Su  		78,54  		Etil </a:t>
            </a:r>
            <a:r>
              <a:rPr lang="tr-TR" dirty="0">
                <a:latin typeface="Times New Roman" pitchFamily="18" charset="0"/>
                <a:cs typeface="Times New Roman" pitchFamily="18" charset="0"/>
              </a:rPr>
              <a:t>asetat  </a:t>
            </a:r>
            <a:r>
              <a:rPr lang="tr-TR" dirty="0" smtClean="0">
                <a:latin typeface="Times New Roman" pitchFamily="18" charset="0"/>
                <a:cs typeface="Times New Roman" pitchFamily="18" charset="0"/>
              </a:rPr>
              <a:t>		6,02 </a:t>
            </a:r>
          </a:p>
          <a:p>
            <a:pPr algn="just">
              <a:lnSpc>
                <a:spcPct val="150000"/>
              </a:lnSpc>
            </a:pPr>
            <a:r>
              <a:rPr lang="tr-TR" dirty="0" smtClean="0">
                <a:latin typeface="Times New Roman" pitchFamily="18" charset="0"/>
                <a:cs typeface="Times New Roman" pitchFamily="18" charset="0"/>
              </a:rPr>
              <a:t>			Susuz </a:t>
            </a:r>
            <a:r>
              <a:rPr lang="tr-TR" dirty="0">
                <a:latin typeface="Times New Roman" pitchFamily="18" charset="0"/>
                <a:cs typeface="Times New Roman" pitchFamily="18" charset="0"/>
              </a:rPr>
              <a:t>H</a:t>
            </a:r>
            <a:r>
              <a:rPr lang="tr-TR" baseline="-25000" dirty="0">
                <a:latin typeface="Times New Roman" pitchFamily="18" charset="0"/>
                <a:cs typeface="Times New Roman" pitchFamily="18" charset="0"/>
              </a:rPr>
              <a:t>2</a:t>
            </a:r>
            <a:r>
              <a:rPr lang="tr-TR" dirty="0">
                <a:latin typeface="Times New Roman" pitchFamily="18" charset="0"/>
                <a:cs typeface="Times New Roman" pitchFamily="18" charset="0"/>
              </a:rPr>
              <a:t>SO</a:t>
            </a:r>
            <a:r>
              <a:rPr lang="tr-TR" baseline="-25000" dirty="0">
                <a:latin typeface="Times New Roman" pitchFamily="18" charset="0"/>
                <a:cs typeface="Times New Roman" pitchFamily="18" charset="0"/>
              </a:rPr>
              <a:t>4</a:t>
            </a:r>
            <a:r>
              <a:rPr lang="tr-TR" dirty="0">
                <a:latin typeface="Times New Roman" pitchFamily="18" charset="0"/>
                <a:cs typeface="Times New Roman" pitchFamily="18" charset="0"/>
              </a:rPr>
              <a:t> </a:t>
            </a:r>
            <a:r>
              <a:rPr lang="tr-TR" dirty="0" smtClean="0">
                <a:latin typeface="Times New Roman" pitchFamily="18" charset="0"/>
                <a:cs typeface="Times New Roman" pitchFamily="18" charset="0"/>
              </a:rPr>
              <a:t>	101,0  		Eter   			4,23 </a:t>
            </a:r>
          </a:p>
          <a:p>
            <a:pPr algn="just">
              <a:lnSpc>
                <a:spcPct val="150000"/>
              </a:lnSpc>
            </a:pPr>
            <a:r>
              <a:rPr lang="tr-TR" dirty="0" smtClean="0">
                <a:latin typeface="Times New Roman" pitchFamily="18" charset="0"/>
                <a:cs typeface="Times New Roman" pitchFamily="18" charset="0"/>
              </a:rPr>
              <a:t>			Benzen 		2,28  		</a:t>
            </a:r>
            <a:r>
              <a:rPr lang="tr-TR" dirty="0" err="1" smtClean="0">
                <a:latin typeface="Times New Roman" pitchFamily="18" charset="0"/>
                <a:cs typeface="Times New Roman" pitchFamily="18" charset="0"/>
              </a:rPr>
              <a:t>Dioksan</a:t>
            </a:r>
            <a:r>
              <a:rPr lang="tr-TR" dirty="0" smtClean="0">
                <a:latin typeface="Times New Roman" pitchFamily="18" charset="0"/>
                <a:cs typeface="Times New Roman" pitchFamily="18" charset="0"/>
              </a:rPr>
              <a:t>  			2,21 </a:t>
            </a:r>
            <a:endParaRPr lang="tr-TR" dirty="0">
              <a:latin typeface="Times New Roman" pitchFamily="18" charset="0"/>
              <a:cs typeface="Times New Roman" pitchFamily="18" charset="0"/>
            </a:endParaRPr>
          </a:p>
        </p:txBody>
      </p:sp>
      <p:sp>
        <p:nvSpPr>
          <p:cNvPr id="3" name="Dikdörtgen 2"/>
          <p:cNvSpPr/>
          <p:nvPr/>
        </p:nvSpPr>
        <p:spPr>
          <a:xfrm>
            <a:off x="0" y="4882913"/>
            <a:ext cx="12192000" cy="1338828"/>
          </a:xfrm>
          <a:prstGeom prst="rect">
            <a:avLst/>
          </a:prstGeom>
        </p:spPr>
        <p:txBody>
          <a:bodyPr wrap="square">
            <a:spAutoFit/>
          </a:bodyPr>
          <a:lstStyle/>
          <a:p>
            <a:pPr algn="just">
              <a:lnSpc>
                <a:spcPct val="150000"/>
              </a:lnSpc>
            </a:pPr>
            <a:r>
              <a:rPr lang="tr-TR" b="1" dirty="0">
                <a:latin typeface="Times New Roman" pitchFamily="18" charset="0"/>
                <a:cs typeface="Times New Roman" pitchFamily="18" charset="0"/>
              </a:rPr>
              <a:t>Suyun çözme özelliği:  </a:t>
            </a:r>
            <a:r>
              <a:rPr lang="tr-TR" dirty="0">
                <a:latin typeface="Times New Roman" pitchFamily="18" charset="0"/>
                <a:cs typeface="Times New Roman" pitchFamily="18" charset="0"/>
              </a:rPr>
              <a:t>Su polar ve iyonik maddeleri çözer.  Polar ve iyonik maddeler suda yeterince çözündüğünden denizler tuzludur. Deniz       suyunun % 3 ü </a:t>
            </a:r>
            <a:r>
              <a:rPr lang="tr-TR" dirty="0" err="1">
                <a:latin typeface="Times New Roman" pitchFamily="18" charset="0"/>
                <a:cs typeface="Times New Roman" pitchFamily="18" charset="0"/>
              </a:rPr>
              <a:t>NaCl</a:t>
            </a:r>
            <a:r>
              <a:rPr lang="tr-TR" dirty="0">
                <a:latin typeface="Times New Roman" pitchFamily="18" charset="0"/>
                <a:cs typeface="Times New Roman" pitchFamily="18" charset="0"/>
              </a:rPr>
              <a:t> </a:t>
            </a:r>
            <a:r>
              <a:rPr lang="tr-TR" dirty="0" err="1">
                <a:latin typeface="Times New Roman" pitchFamily="18" charset="0"/>
                <a:cs typeface="Times New Roman" pitchFamily="18" charset="0"/>
              </a:rPr>
              <a:t>dir</a:t>
            </a:r>
            <a:r>
              <a:rPr lang="tr-TR" dirty="0">
                <a:latin typeface="Times New Roman" pitchFamily="18" charset="0"/>
                <a:cs typeface="Times New Roman" pitchFamily="18" charset="0"/>
              </a:rPr>
              <a:t>.  İnsan kanı % 70-75 su içerir. Bu da besinlerin taşınması ve atıkların tasfiyesinde rol oynar. Çünkü biyolojik bileşiklerde bulunan N ve H atom grupları hidrojen bağları için uygundur. </a:t>
            </a:r>
          </a:p>
        </p:txBody>
      </p:sp>
    </p:spTree>
    <p:extLst>
      <p:ext uri="{BB962C8B-B14F-4D97-AF65-F5344CB8AC3E}">
        <p14:creationId xmlns:p14="http://schemas.microsoft.com/office/powerpoint/2010/main" val="34392666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8156"/>
            <a:ext cx="12192000" cy="5493812"/>
          </a:xfrm>
          <a:prstGeom prst="rect">
            <a:avLst/>
          </a:prstGeom>
        </p:spPr>
        <p:txBody>
          <a:bodyPr wrap="square">
            <a:spAutoFit/>
          </a:bodyPr>
          <a:lstStyle/>
          <a:p>
            <a:pPr algn="just">
              <a:lnSpc>
                <a:spcPct val="150000"/>
              </a:lnSpc>
            </a:pPr>
            <a:r>
              <a:rPr lang="tr-TR" b="1" dirty="0">
                <a:latin typeface="Times New Roman" pitchFamily="18" charset="0"/>
                <a:cs typeface="Times New Roman" pitchFamily="18" charset="0"/>
              </a:rPr>
              <a:t>Polar molekül: </a:t>
            </a:r>
            <a:r>
              <a:rPr lang="tr-TR" dirty="0">
                <a:latin typeface="Times New Roman" pitchFamily="18" charset="0"/>
                <a:cs typeface="Times New Roman" pitchFamily="18" charset="0"/>
              </a:rPr>
              <a:t>Bir molekülde + ve – yüklerin ağırlık merkezlerinin üst üste gelmediği moleküllere polar moleküller denir. Suda da bulunan bu özellik (</a:t>
            </a:r>
            <a:r>
              <a:rPr lang="tr-TR" dirty="0" err="1">
                <a:latin typeface="Times New Roman" pitchFamily="18" charset="0"/>
                <a:cs typeface="Times New Roman" pitchFamily="18" charset="0"/>
              </a:rPr>
              <a:t>polarlık</a:t>
            </a:r>
            <a:r>
              <a:rPr lang="tr-TR" dirty="0">
                <a:latin typeface="Times New Roman" pitchFamily="18" charset="0"/>
                <a:cs typeface="Times New Roman" pitchFamily="18" charset="0"/>
              </a:rPr>
              <a:t> ) nicel olarak </a:t>
            </a:r>
            <a:r>
              <a:rPr lang="tr-TR" dirty="0" err="1">
                <a:latin typeface="Times New Roman" pitchFamily="18" charset="0"/>
                <a:cs typeface="Times New Roman" pitchFamily="18" charset="0"/>
              </a:rPr>
              <a:t>dipol</a:t>
            </a:r>
            <a:r>
              <a:rPr lang="tr-TR" dirty="0">
                <a:latin typeface="Times New Roman" pitchFamily="18" charset="0"/>
                <a:cs typeface="Times New Roman" pitchFamily="18" charset="0"/>
              </a:rPr>
              <a:t> momentle verilir. Bir molekülün + ve – yük merkezlerinin yükü q ise ve yükler arası uzaklık da d ise </a:t>
            </a:r>
            <a:r>
              <a:rPr lang="el-GR" dirty="0">
                <a:latin typeface="Times New Roman" pitchFamily="18" charset="0"/>
                <a:cs typeface="Times New Roman" pitchFamily="18" charset="0"/>
              </a:rPr>
              <a:t>μ </a:t>
            </a:r>
            <a:r>
              <a:rPr lang="tr-TR" dirty="0">
                <a:latin typeface="Times New Roman" pitchFamily="18" charset="0"/>
                <a:cs typeface="Times New Roman" pitchFamily="18" charset="0"/>
              </a:rPr>
              <a:t>ile gösterilen </a:t>
            </a:r>
            <a:r>
              <a:rPr lang="tr-TR" dirty="0" err="1">
                <a:latin typeface="Times New Roman" pitchFamily="18" charset="0"/>
                <a:cs typeface="Times New Roman" pitchFamily="18" charset="0"/>
              </a:rPr>
              <a:t>dipol</a:t>
            </a:r>
            <a:r>
              <a:rPr lang="tr-TR" dirty="0">
                <a:latin typeface="Times New Roman" pitchFamily="18" charset="0"/>
                <a:cs typeface="Times New Roman" pitchFamily="18" charset="0"/>
              </a:rPr>
              <a:t> moment </a:t>
            </a:r>
            <a:r>
              <a:rPr lang="el-GR" dirty="0">
                <a:latin typeface="Times New Roman" pitchFamily="18" charset="0"/>
                <a:cs typeface="Times New Roman" pitchFamily="18" charset="0"/>
              </a:rPr>
              <a:t>μ=</a:t>
            </a:r>
            <a:r>
              <a:rPr lang="tr-TR" dirty="0" err="1">
                <a:latin typeface="Times New Roman" pitchFamily="18" charset="0"/>
                <a:cs typeface="Times New Roman" pitchFamily="18" charset="0"/>
              </a:rPr>
              <a:t>d.q</a:t>
            </a:r>
            <a:r>
              <a:rPr lang="tr-TR" dirty="0">
                <a:latin typeface="Times New Roman" pitchFamily="18" charset="0"/>
                <a:cs typeface="Times New Roman" pitchFamily="18" charset="0"/>
              </a:rPr>
              <a:t>  ile verilir ve birimi </a:t>
            </a:r>
            <a:r>
              <a:rPr lang="tr-TR" dirty="0" err="1">
                <a:latin typeface="Times New Roman" pitchFamily="18" charset="0"/>
                <a:cs typeface="Times New Roman" pitchFamily="18" charset="0"/>
              </a:rPr>
              <a:t>debyedir</a:t>
            </a:r>
            <a:r>
              <a:rPr lang="tr-TR" dirty="0">
                <a:latin typeface="Times New Roman" pitchFamily="18" charset="0"/>
                <a:cs typeface="Times New Roman" pitchFamily="18" charset="0"/>
              </a:rPr>
              <a:t> (D).  Polar moleküllere </a:t>
            </a:r>
            <a:r>
              <a:rPr lang="tr-TR" dirty="0" err="1">
                <a:latin typeface="Times New Roman" pitchFamily="18" charset="0"/>
                <a:cs typeface="Times New Roman" pitchFamily="18" charset="0"/>
              </a:rPr>
              <a:t>dipol</a:t>
            </a:r>
            <a:r>
              <a:rPr lang="tr-TR" dirty="0">
                <a:latin typeface="Times New Roman" pitchFamily="18" charset="0"/>
                <a:cs typeface="Times New Roman" pitchFamily="18" charset="0"/>
              </a:rPr>
              <a:t> moleküller de denir. Ancak içinde polar bağ bulunan her molekül </a:t>
            </a:r>
            <a:r>
              <a:rPr lang="tr-TR" dirty="0" err="1">
                <a:latin typeface="Times New Roman" pitchFamily="18" charset="0"/>
                <a:cs typeface="Times New Roman" pitchFamily="18" charset="0"/>
              </a:rPr>
              <a:t>dipol</a:t>
            </a:r>
            <a:r>
              <a:rPr lang="tr-TR" dirty="0">
                <a:latin typeface="Times New Roman" pitchFamily="18" charset="0"/>
                <a:cs typeface="Times New Roman" pitchFamily="18" charset="0"/>
              </a:rPr>
              <a:t> olmayabilir. CCl</a:t>
            </a:r>
            <a:r>
              <a:rPr lang="tr-TR" baseline="-25000" dirty="0">
                <a:latin typeface="Times New Roman" pitchFamily="18" charset="0"/>
                <a:cs typeface="Times New Roman" pitchFamily="18" charset="0"/>
              </a:rPr>
              <a:t>4</a:t>
            </a:r>
            <a:r>
              <a:rPr lang="tr-TR" dirty="0">
                <a:latin typeface="Times New Roman" pitchFamily="18" charset="0"/>
                <a:cs typeface="Times New Roman" pitchFamily="18" charset="0"/>
              </a:rPr>
              <a:t> ve CO</a:t>
            </a:r>
            <a:r>
              <a:rPr lang="tr-TR" baseline="-25000" dirty="0">
                <a:latin typeface="Times New Roman" pitchFamily="18" charset="0"/>
                <a:cs typeface="Times New Roman" pitchFamily="18" charset="0"/>
              </a:rPr>
              <a:t>2</a:t>
            </a:r>
            <a:r>
              <a:rPr lang="tr-TR" dirty="0">
                <a:latin typeface="Times New Roman" pitchFamily="18" charset="0"/>
                <a:cs typeface="Times New Roman" pitchFamily="18" charset="0"/>
              </a:rPr>
              <a:t> gibi. </a:t>
            </a:r>
            <a:endParaRPr lang="tr-TR" dirty="0" smtClean="0">
              <a:latin typeface="Times New Roman" pitchFamily="18" charset="0"/>
              <a:cs typeface="Times New Roman" pitchFamily="18" charset="0"/>
            </a:endParaRPr>
          </a:p>
          <a:p>
            <a:pPr algn="just">
              <a:lnSpc>
                <a:spcPct val="150000"/>
              </a:lnSpc>
            </a:pPr>
            <a:endParaRPr lang="tr-TR" dirty="0" smtClean="0">
              <a:latin typeface="Times New Roman" pitchFamily="18" charset="0"/>
              <a:cs typeface="Times New Roman" pitchFamily="18" charset="0"/>
            </a:endParaRPr>
          </a:p>
          <a:p>
            <a:pPr algn="just">
              <a:lnSpc>
                <a:spcPct val="150000"/>
              </a:lnSpc>
            </a:pPr>
            <a:r>
              <a:rPr lang="tr-TR" dirty="0">
                <a:latin typeface="Times New Roman" pitchFamily="18" charset="0"/>
                <a:cs typeface="Times New Roman" pitchFamily="18" charset="0"/>
              </a:rPr>
              <a:t>Su molekülleri arasında 3 türlü bağ vardır. </a:t>
            </a:r>
            <a:endParaRPr lang="tr-TR" dirty="0" smtClean="0">
              <a:latin typeface="Times New Roman" pitchFamily="18" charset="0"/>
              <a:cs typeface="Times New Roman" pitchFamily="18" charset="0"/>
            </a:endParaRPr>
          </a:p>
          <a:p>
            <a:pPr marL="342900" indent="-342900" algn="just">
              <a:lnSpc>
                <a:spcPct val="150000"/>
              </a:lnSpc>
              <a:buAutoNum type="alphaLcParenR"/>
            </a:pPr>
            <a:r>
              <a:rPr lang="tr-TR" dirty="0" err="1" smtClean="0">
                <a:latin typeface="Times New Roman" pitchFamily="18" charset="0"/>
                <a:cs typeface="Times New Roman" pitchFamily="18" charset="0"/>
              </a:rPr>
              <a:t>Dipol-dipol</a:t>
            </a:r>
            <a:r>
              <a:rPr lang="tr-TR" dirty="0" smtClean="0">
                <a:latin typeface="Times New Roman" pitchFamily="18" charset="0"/>
                <a:cs typeface="Times New Roman" pitchFamily="18" charset="0"/>
              </a:rPr>
              <a:t> </a:t>
            </a:r>
            <a:r>
              <a:rPr lang="tr-TR" dirty="0">
                <a:latin typeface="Times New Roman" pitchFamily="18" charset="0"/>
                <a:cs typeface="Times New Roman" pitchFamily="18" charset="0"/>
              </a:rPr>
              <a:t>bağları </a:t>
            </a:r>
            <a:endParaRPr lang="tr-TR" dirty="0" smtClean="0">
              <a:latin typeface="Times New Roman" pitchFamily="18" charset="0"/>
              <a:cs typeface="Times New Roman" pitchFamily="18" charset="0"/>
            </a:endParaRPr>
          </a:p>
          <a:p>
            <a:pPr marL="342900" indent="-342900" algn="just">
              <a:lnSpc>
                <a:spcPct val="150000"/>
              </a:lnSpc>
              <a:buAutoNum type="alphaLcParenR"/>
            </a:pPr>
            <a:r>
              <a:rPr lang="tr-TR" dirty="0" smtClean="0">
                <a:latin typeface="Times New Roman" pitchFamily="18" charset="0"/>
                <a:cs typeface="Times New Roman" pitchFamily="18" charset="0"/>
              </a:rPr>
              <a:t>Hidrojen  </a:t>
            </a:r>
            <a:r>
              <a:rPr lang="tr-TR" dirty="0">
                <a:latin typeface="Times New Roman" pitchFamily="18" charset="0"/>
                <a:cs typeface="Times New Roman" pitchFamily="18" charset="0"/>
              </a:rPr>
              <a:t>bağları </a:t>
            </a:r>
            <a:endParaRPr lang="tr-TR" dirty="0" smtClean="0">
              <a:latin typeface="Times New Roman" pitchFamily="18" charset="0"/>
              <a:cs typeface="Times New Roman" pitchFamily="18" charset="0"/>
            </a:endParaRPr>
          </a:p>
          <a:p>
            <a:pPr marL="342900" indent="-342900" algn="just">
              <a:lnSpc>
                <a:spcPct val="150000"/>
              </a:lnSpc>
              <a:buAutoNum type="alphaLcParenR"/>
            </a:pPr>
            <a:r>
              <a:rPr lang="tr-TR" dirty="0" smtClean="0">
                <a:latin typeface="Times New Roman" pitchFamily="18" charset="0"/>
                <a:cs typeface="Times New Roman" pitchFamily="18" charset="0"/>
              </a:rPr>
              <a:t>Van </a:t>
            </a:r>
            <a:r>
              <a:rPr lang="tr-TR" dirty="0">
                <a:latin typeface="Times New Roman" pitchFamily="18" charset="0"/>
                <a:cs typeface="Times New Roman" pitchFamily="18" charset="0"/>
              </a:rPr>
              <a:t>der </a:t>
            </a:r>
            <a:r>
              <a:rPr lang="tr-TR" dirty="0" err="1">
                <a:latin typeface="Times New Roman" pitchFamily="18" charset="0"/>
                <a:cs typeface="Times New Roman" pitchFamily="18" charset="0"/>
              </a:rPr>
              <a:t>Waals</a:t>
            </a:r>
            <a:r>
              <a:rPr lang="tr-TR" dirty="0">
                <a:latin typeface="Times New Roman" pitchFamily="18" charset="0"/>
                <a:cs typeface="Times New Roman" pitchFamily="18" charset="0"/>
              </a:rPr>
              <a:t> bağları  </a:t>
            </a:r>
            <a:endParaRPr lang="tr-TR" dirty="0" smtClean="0">
              <a:latin typeface="Times New Roman" pitchFamily="18" charset="0"/>
              <a:cs typeface="Times New Roman" pitchFamily="18" charset="0"/>
            </a:endParaRPr>
          </a:p>
          <a:p>
            <a:pPr algn="just">
              <a:lnSpc>
                <a:spcPct val="150000"/>
              </a:lnSpc>
            </a:pPr>
            <a:endParaRPr lang="tr-TR" dirty="0" smtClean="0">
              <a:latin typeface="Times New Roman" pitchFamily="18" charset="0"/>
              <a:cs typeface="Times New Roman" pitchFamily="18" charset="0"/>
            </a:endParaRPr>
          </a:p>
          <a:p>
            <a:pPr algn="just">
              <a:lnSpc>
                <a:spcPct val="150000"/>
              </a:lnSpc>
            </a:pPr>
            <a:r>
              <a:rPr lang="tr-TR" dirty="0" err="1" smtClean="0">
                <a:latin typeface="Times New Roman" pitchFamily="18" charset="0"/>
                <a:cs typeface="Times New Roman" pitchFamily="18" charset="0"/>
              </a:rPr>
              <a:t>Kovalent</a:t>
            </a:r>
            <a:r>
              <a:rPr lang="tr-TR" dirty="0" smtClean="0">
                <a:latin typeface="Times New Roman" pitchFamily="18" charset="0"/>
                <a:cs typeface="Times New Roman" pitchFamily="18" charset="0"/>
              </a:rPr>
              <a:t> </a:t>
            </a:r>
            <a:r>
              <a:rPr lang="tr-TR" dirty="0">
                <a:latin typeface="Times New Roman" pitchFamily="18" charset="0"/>
                <a:cs typeface="Times New Roman" pitchFamily="18" charset="0"/>
              </a:rPr>
              <a:t>bağlardan 8-10 kez daha zayıf olan hidrojen bağları Van der </a:t>
            </a:r>
            <a:r>
              <a:rPr lang="tr-TR" dirty="0" err="1">
                <a:latin typeface="Times New Roman" pitchFamily="18" charset="0"/>
                <a:cs typeface="Times New Roman" pitchFamily="18" charset="0"/>
              </a:rPr>
              <a:t>Waals</a:t>
            </a:r>
            <a:r>
              <a:rPr lang="tr-TR" dirty="0">
                <a:latin typeface="Times New Roman" pitchFamily="18" charset="0"/>
                <a:cs typeface="Times New Roman" pitchFamily="18" charset="0"/>
              </a:rPr>
              <a:t> bağlarından çok kuvvetlidirler. </a:t>
            </a:r>
            <a:r>
              <a:rPr lang="tr-TR" dirty="0" smtClean="0">
                <a:latin typeface="Times New Roman" pitchFamily="18" charset="0"/>
                <a:cs typeface="Times New Roman" pitchFamily="18" charset="0"/>
              </a:rPr>
              <a:t>Suyun </a:t>
            </a:r>
            <a:r>
              <a:rPr lang="tr-TR" dirty="0">
                <a:latin typeface="Times New Roman" pitchFamily="18" charset="0"/>
                <a:cs typeface="Times New Roman" pitchFamily="18" charset="0"/>
              </a:rPr>
              <a:t>sıcaklığı artıkça moleküller arsındaki boşluklar büyümekle birlikte 100  </a:t>
            </a:r>
            <a:r>
              <a:rPr lang="tr-TR" baseline="30000" dirty="0">
                <a:latin typeface="Times New Roman" pitchFamily="18" charset="0"/>
                <a:cs typeface="Times New Roman" pitchFamily="18" charset="0"/>
              </a:rPr>
              <a:t>0</a:t>
            </a:r>
            <a:r>
              <a:rPr lang="tr-TR" dirty="0">
                <a:latin typeface="Times New Roman" pitchFamily="18" charset="0"/>
                <a:cs typeface="Times New Roman" pitchFamily="18" charset="0"/>
              </a:rPr>
              <a:t>C ye kadar hidrojen bağları etkili olduğundan 100 </a:t>
            </a:r>
            <a:r>
              <a:rPr lang="tr-TR" baseline="30000" dirty="0">
                <a:latin typeface="Times New Roman" pitchFamily="18" charset="0"/>
                <a:cs typeface="Times New Roman" pitchFamily="18" charset="0"/>
              </a:rPr>
              <a:t>0</a:t>
            </a:r>
            <a:r>
              <a:rPr lang="tr-TR" dirty="0">
                <a:latin typeface="Times New Roman" pitchFamily="18" charset="0"/>
                <a:cs typeface="Times New Roman" pitchFamily="18" charset="0"/>
              </a:rPr>
              <a:t>C deki suyun buharlaşma ısısı 540 </a:t>
            </a:r>
            <a:r>
              <a:rPr lang="tr-TR" dirty="0" err="1" smtClean="0">
                <a:latin typeface="Times New Roman" pitchFamily="18" charset="0"/>
                <a:cs typeface="Times New Roman" pitchFamily="18" charset="0"/>
              </a:rPr>
              <a:t>kcal</a:t>
            </a:r>
            <a:r>
              <a:rPr lang="tr-TR" dirty="0" smtClean="0">
                <a:latin typeface="Times New Roman" pitchFamily="18" charset="0"/>
                <a:cs typeface="Times New Roman" pitchFamily="18" charset="0"/>
              </a:rPr>
              <a:t>/g </a:t>
            </a:r>
            <a:r>
              <a:rPr lang="tr-TR" dirty="0">
                <a:latin typeface="Times New Roman" pitchFamily="18" charset="0"/>
                <a:cs typeface="Times New Roman" pitchFamily="18" charset="0"/>
              </a:rPr>
              <a:t>gibi yüksek bir değerdedir </a:t>
            </a:r>
          </a:p>
        </p:txBody>
      </p:sp>
    </p:spTree>
    <p:extLst>
      <p:ext uri="{BB962C8B-B14F-4D97-AF65-F5344CB8AC3E}">
        <p14:creationId xmlns:p14="http://schemas.microsoft.com/office/powerpoint/2010/main" val="17453042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37495"/>
            <a:ext cx="12192000" cy="6217087"/>
          </a:xfrm>
          <a:prstGeom prst="rect">
            <a:avLst/>
          </a:prstGeom>
        </p:spPr>
        <p:txBody>
          <a:bodyPr wrap="square">
            <a:spAutoFit/>
          </a:bodyPr>
          <a:lstStyle/>
          <a:p>
            <a:r>
              <a:rPr lang="tr-TR" sz="2000" b="1" dirty="0">
                <a:latin typeface="Times New Roman" pitchFamily="18" charset="0"/>
                <a:cs typeface="Times New Roman" pitchFamily="18" charset="0"/>
              </a:rPr>
              <a:t>Suyun </a:t>
            </a:r>
            <a:r>
              <a:rPr lang="tr-TR" sz="2000" b="1" dirty="0" smtClean="0">
                <a:latin typeface="Times New Roman" pitchFamily="18" charset="0"/>
                <a:cs typeface="Times New Roman" pitchFamily="18" charset="0"/>
              </a:rPr>
              <a:t>Yoğunluğu</a:t>
            </a:r>
          </a:p>
          <a:p>
            <a:endParaRPr lang="tr-TR" b="1" dirty="0" smtClean="0">
              <a:latin typeface="Times New Roman" pitchFamily="18" charset="0"/>
              <a:cs typeface="Times New Roman" pitchFamily="18" charset="0"/>
            </a:endParaRPr>
          </a:p>
          <a:p>
            <a:pPr algn="just">
              <a:lnSpc>
                <a:spcPct val="150000"/>
              </a:lnSpc>
            </a:pPr>
            <a:r>
              <a:rPr lang="tr-TR" dirty="0">
                <a:latin typeface="Times New Roman" pitchFamily="18" charset="0"/>
                <a:cs typeface="Times New Roman" pitchFamily="18" charset="0"/>
              </a:rPr>
              <a:t>Sıvıların çoğu soğutulduklarında hacimleri azalır, yoğunlukları artar.  Mesela etil alkolün yoğunluğu 39 </a:t>
            </a:r>
            <a:r>
              <a:rPr lang="tr-TR" baseline="30000" dirty="0">
                <a:latin typeface="Times New Roman" pitchFamily="18" charset="0"/>
                <a:cs typeface="Times New Roman" pitchFamily="18" charset="0"/>
              </a:rPr>
              <a:t>0</a:t>
            </a:r>
            <a:r>
              <a:rPr lang="tr-TR" dirty="0">
                <a:latin typeface="Times New Roman" pitchFamily="18" charset="0"/>
                <a:cs typeface="Times New Roman" pitchFamily="18" charset="0"/>
              </a:rPr>
              <a:t>C’de 0,77329 g/cm</a:t>
            </a:r>
            <a:r>
              <a:rPr lang="tr-TR" baseline="30000" dirty="0">
                <a:latin typeface="Times New Roman" pitchFamily="18" charset="0"/>
                <a:cs typeface="Times New Roman" pitchFamily="18" charset="0"/>
              </a:rPr>
              <a:t>3</a:t>
            </a:r>
            <a:r>
              <a:rPr lang="tr-TR" dirty="0">
                <a:latin typeface="Times New Roman" pitchFamily="18" charset="0"/>
                <a:cs typeface="Times New Roman" pitchFamily="18" charset="0"/>
              </a:rPr>
              <a:t> iken, soğutulduğunda yoğunluğu düzgün olarak artar ve 0 </a:t>
            </a:r>
            <a:r>
              <a:rPr lang="tr-TR" baseline="30000" dirty="0">
                <a:latin typeface="Times New Roman" pitchFamily="18" charset="0"/>
                <a:cs typeface="Times New Roman" pitchFamily="18" charset="0"/>
              </a:rPr>
              <a:t>0</a:t>
            </a:r>
            <a:r>
              <a:rPr lang="tr-TR" dirty="0">
                <a:latin typeface="Times New Roman" pitchFamily="18" charset="0"/>
                <a:cs typeface="Times New Roman" pitchFamily="18" charset="0"/>
              </a:rPr>
              <a:t>C’ de 0,80625 g/cm</a:t>
            </a:r>
            <a:r>
              <a:rPr lang="tr-TR" baseline="30000" dirty="0">
                <a:latin typeface="Times New Roman" pitchFamily="18" charset="0"/>
                <a:cs typeface="Times New Roman" pitchFamily="18" charset="0"/>
              </a:rPr>
              <a:t>3</a:t>
            </a:r>
            <a:r>
              <a:rPr lang="tr-TR" dirty="0">
                <a:latin typeface="Times New Roman" pitchFamily="18" charset="0"/>
                <a:cs typeface="Times New Roman" pitchFamily="18" charset="0"/>
              </a:rPr>
              <a:t> değerine ulaşır</a:t>
            </a:r>
            <a:r>
              <a:rPr lang="tr-TR" dirty="0" smtClean="0">
                <a:latin typeface="Times New Roman" pitchFamily="18" charset="0"/>
                <a:cs typeface="Times New Roman" pitchFamily="18" charset="0"/>
              </a:rPr>
              <a:t>.</a:t>
            </a:r>
          </a:p>
          <a:p>
            <a:pPr algn="just">
              <a:lnSpc>
                <a:spcPct val="150000"/>
              </a:lnSpc>
            </a:pPr>
            <a:endParaRPr lang="tr-TR" dirty="0">
              <a:latin typeface="Times New Roman" pitchFamily="18" charset="0"/>
              <a:cs typeface="Times New Roman" pitchFamily="18" charset="0"/>
            </a:endParaRPr>
          </a:p>
          <a:p>
            <a:pPr algn="just">
              <a:lnSpc>
                <a:spcPct val="150000"/>
              </a:lnSpc>
            </a:pPr>
            <a:r>
              <a:rPr lang="tr-TR" dirty="0">
                <a:latin typeface="Times New Roman" pitchFamily="18" charset="0"/>
                <a:cs typeface="Times New Roman" pitchFamily="18" charset="0"/>
              </a:rPr>
              <a:t>Su da 20 </a:t>
            </a:r>
            <a:r>
              <a:rPr lang="tr-TR" baseline="30000" dirty="0">
                <a:latin typeface="Times New Roman" pitchFamily="18" charset="0"/>
                <a:cs typeface="Times New Roman" pitchFamily="18" charset="0"/>
              </a:rPr>
              <a:t>0</a:t>
            </a:r>
            <a:r>
              <a:rPr lang="tr-TR" dirty="0">
                <a:latin typeface="Times New Roman" pitchFamily="18" charset="0"/>
                <a:cs typeface="Times New Roman" pitchFamily="18" charset="0"/>
              </a:rPr>
              <a:t>C’den 4 </a:t>
            </a:r>
            <a:r>
              <a:rPr lang="tr-TR" baseline="30000" dirty="0">
                <a:latin typeface="Times New Roman" pitchFamily="18" charset="0"/>
                <a:cs typeface="Times New Roman" pitchFamily="18" charset="0"/>
              </a:rPr>
              <a:t>0</a:t>
            </a:r>
            <a:r>
              <a:rPr lang="tr-TR" dirty="0">
                <a:latin typeface="Times New Roman" pitchFamily="18" charset="0"/>
                <a:cs typeface="Times New Roman" pitchFamily="18" charset="0"/>
              </a:rPr>
              <a:t>C’ye kadar soğutulduğunda, yoğunluğu 0,99829 g/cm</a:t>
            </a:r>
            <a:r>
              <a:rPr lang="tr-TR" baseline="30000" dirty="0">
                <a:latin typeface="Times New Roman" pitchFamily="18" charset="0"/>
                <a:cs typeface="Times New Roman" pitchFamily="18" charset="0"/>
              </a:rPr>
              <a:t>3</a:t>
            </a:r>
            <a:r>
              <a:rPr lang="tr-TR" dirty="0">
                <a:latin typeface="Times New Roman" pitchFamily="18" charset="0"/>
                <a:cs typeface="Times New Roman" pitchFamily="18" charset="0"/>
              </a:rPr>
              <a:t>’den 1,00000 g/cm</a:t>
            </a:r>
            <a:r>
              <a:rPr lang="tr-TR" baseline="30000" dirty="0">
                <a:latin typeface="Times New Roman" pitchFamily="18" charset="0"/>
                <a:cs typeface="Times New Roman" pitchFamily="18" charset="0"/>
              </a:rPr>
              <a:t>3</a:t>
            </a:r>
            <a:r>
              <a:rPr lang="tr-TR" dirty="0">
                <a:latin typeface="Times New Roman" pitchFamily="18" charset="0"/>
                <a:cs typeface="Times New Roman" pitchFamily="18" charset="0"/>
              </a:rPr>
              <a:t> değerine kadar artar. Ancak diğer sıvıların çoğundan farklı olarak, 4 </a:t>
            </a:r>
            <a:r>
              <a:rPr lang="tr-TR" baseline="30000" dirty="0">
                <a:latin typeface="Times New Roman" pitchFamily="18" charset="0"/>
                <a:cs typeface="Times New Roman" pitchFamily="18" charset="0"/>
              </a:rPr>
              <a:t>0</a:t>
            </a:r>
            <a:r>
              <a:rPr lang="tr-TR" dirty="0">
                <a:latin typeface="Times New Roman" pitchFamily="18" charset="0"/>
                <a:cs typeface="Times New Roman" pitchFamily="18" charset="0"/>
              </a:rPr>
              <a:t>C’den sonra donuncaya kadar genleşir, yoğunluğu azalır ve 0 </a:t>
            </a:r>
            <a:r>
              <a:rPr lang="tr-TR" baseline="30000" dirty="0">
                <a:latin typeface="Times New Roman" pitchFamily="18" charset="0"/>
                <a:cs typeface="Times New Roman" pitchFamily="18" charset="0"/>
              </a:rPr>
              <a:t>0</a:t>
            </a:r>
            <a:r>
              <a:rPr lang="tr-TR" dirty="0">
                <a:latin typeface="Times New Roman" pitchFamily="18" charset="0"/>
                <a:cs typeface="Times New Roman" pitchFamily="18" charset="0"/>
              </a:rPr>
              <a:t>C’de 0,99987 g/cm</a:t>
            </a:r>
            <a:r>
              <a:rPr lang="tr-TR" baseline="30000" dirty="0">
                <a:latin typeface="Times New Roman" pitchFamily="18" charset="0"/>
                <a:cs typeface="Times New Roman" pitchFamily="18" charset="0"/>
              </a:rPr>
              <a:t>3</a:t>
            </a:r>
            <a:r>
              <a:rPr lang="tr-TR" dirty="0">
                <a:latin typeface="Times New Roman" pitchFamily="18" charset="0"/>
                <a:cs typeface="Times New Roman" pitchFamily="18" charset="0"/>
              </a:rPr>
              <a:t> değerine ulaşır.  Bu sebeple katı su (buz), sıvı sudan daha az yoğundur</a:t>
            </a:r>
            <a:r>
              <a:rPr lang="tr-TR" dirty="0" smtClean="0">
                <a:latin typeface="Times New Roman" pitchFamily="18" charset="0"/>
                <a:cs typeface="Times New Roman" pitchFamily="18" charset="0"/>
              </a:rPr>
              <a:t>.</a:t>
            </a:r>
          </a:p>
          <a:p>
            <a:pPr algn="just">
              <a:lnSpc>
                <a:spcPct val="150000"/>
              </a:lnSpc>
            </a:pPr>
            <a:endParaRPr lang="tr-TR" dirty="0">
              <a:latin typeface="Times New Roman" pitchFamily="18" charset="0"/>
              <a:cs typeface="Times New Roman" pitchFamily="18" charset="0"/>
            </a:endParaRPr>
          </a:p>
          <a:p>
            <a:pPr algn="just">
              <a:lnSpc>
                <a:spcPct val="150000"/>
              </a:lnSpc>
            </a:pPr>
            <a:r>
              <a:rPr lang="tr-TR" dirty="0">
                <a:latin typeface="Times New Roman" pitchFamily="18" charset="0"/>
                <a:cs typeface="Times New Roman" pitchFamily="18" charset="0"/>
              </a:rPr>
              <a:t>Su soğutulduğunda; </a:t>
            </a:r>
            <a:endParaRPr lang="tr-TR" dirty="0" smtClean="0">
              <a:latin typeface="Times New Roman" pitchFamily="18" charset="0"/>
              <a:cs typeface="Times New Roman" pitchFamily="18" charset="0"/>
            </a:endParaRPr>
          </a:p>
          <a:p>
            <a:pPr algn="just">
              <a:lnSpc>
                <a:spcPct val="150000"/>
              </a:lnSpc>
            </a:pPr>
            <a:r>
              <a:rPr lang="tr-TR" dirty="0" smtClean="0">
                <a:latin typeface="Times New Roman" pitchFamily="18" charset="0"/>
                <a:cs typeface="Times New Roman" pitchFamily="18" charset="0"/>
              </a:rPr>
              <a:t>4 </a:t>
            </a:r>
            <a:r>
              <a:rPr lang="tr-TR" baseline="30000" dirty="0">
                <a:latin typeface="Times New Roman" pitchFamily="18" charset="0"/>
                <a:cs typeface="Times New Roman" pitchFamily="18" charset="0"/>
              </a:rPr>
              <a:t>0</a:t>
            </a:r>
            <a:r>
              <a:rPr lang="tr-TR" dirty="0">
                <a:latin typeface="Times New Roman" pitchFamily="18" charset="0"/>
                <a:cs typeface="Times New Roman" pitchFamily="18" charset="0"/>
              </a:rPr>
              <a:t>C’ye kadar büzülür,  </a:t>
            </a:r>
            <a:endParaRPr lang="tr-TR" dirty="0" smtClean="0">
              <a:latin typeface="Times New Roman" pitchFamily="18" charset="0"/>
              <a:cs typeface="Times New Roman" pitchFamily="18" charset="0"/>
            </a:endParaRPr>
          </a:p>
          <a:p>
            <a:pPr algn="just">
              <a:lnSpc>
                <a:spcPct val="150000"/>
              </a:lnSpc>
            </a:pPr>
            <a:r>
              <a:rPr lang="tr-TR" dirty="0" smtClean="0">
                <a:latin typeface="Times New Roman" pitchFamily="18" charset="0"/>
                <a:cs typeface="Times New Roman" pitchFamily="18" charset="0"/>
              </a:rPr>
              <a:t>4 </a:t>
            </a:r>
            <a:r>
              <a:rPr lang="tr-TR" baseline="30000" dirty="0">
                <a:latin typeface="Times New Roman" pitchFamily="18" charset="0"/>
                <a:cs typeface="Times New Roman" pitchFamily="18" charset="0"/>
              </a:rPr>
              <a:t>0</a:t>
            </a:r>
            <a:r>
              <a:rPr lang="tr-TR" dirty="0">
                <a:latin typeface="Times New Roman" pitchFamily="18" charset="0"/>
                <a:cs typeface="Times New Roman" pitchFamily="18" charset="0"/>
              </a:rPr>
              <a:t>C’de en yoğundur (1,00000 g/cm</a:t>
            </a:r>
            <a:r>
              <a:rPr lang="tr-TR" baseline="30000" dirty="0">
                <a:latin typeface="Times New Roman" pitchFamily="18" charset="0"/>
                <a:cs typeface="Times New Roman" pitchFamily="18" charset="0"/>
              </a:rPr>
              <a:t>3</a:t>
            </a:r>
            <a:r>
              <a:rPr lang="tr-TR" dirty="0">
                <a:latin typeface="Times New Roman" pitchFamily="18" charset="0"/>
                <a:cs typeface="Times New Roman" pitchFamily="18" charset="0"/>
              </a:rPr>
              <a:t>), </a:t>
            </a:r>
            <a:endParaRPr lang="tr-TR" dirty="0" smtClean="0">
              <a:latin typeface="Times New Roman" pitchFamily="18" charset="0"/>
              <a:cs typeface="Times New Roman" pitchFamily="18" charset="0"/>
            </a:endParaRPr>
          </a:p>
          <a:p>
            <a:pPr algn="just">
              <a:lnSpc>
                <a:spcPct val="150000"/>
              </a:lnSpc>
            </a:pPr>
            <a:r>
              <a:rPr lang="tr-TR" dirty="0" smtClean="0">
                <a:latin typeface="Times New Roman" pitchFamily="18" charset="0"/>
                <a:cs typeface="Times New Roman" pitchFamily="18" charset="0"/>
              </a:rPr>
              <a:t>4 </a:t>
            </a:r>
            <a:r>
              <a:rPr lang="tr-TR" baseline="30000" dirty="0">
                <a:latin typeface="Times New Roman" pitchFamily="18" charset="0"/>
                <a:cs typeface="Times New Roman" pitchFamily="18" charset="0"/>
              </a:rPr>
              <a:t>0</a:t>
            </a:r>
            <a:r>
              <a:rPr lang="tr-TR" dirty="0">
                <a:latin typeface="Times New Roman" pitchFamily="18" charset="0"/>
                <a:cs typeface="Times New Roman" pitchFamily="18" charset="0"/>
              </a:rPr>
              <a:t>C’den 0 </a:t>
            </a:r>
            <a:r>
              <a:rPr lang="tr-TR" baseline="30000" dirty="0">
                <a:latin typeface="Times New Roman" pitchFamily="18" charset="0"/>
                <a:cs typeface="Times New Roman" pitchFamily="18" charset="0"/>
              </a:rPr>
              <a:t>0</a:t>
            </a:r>
            <a:r>
              <a:rPr lang="tr-TR" dirty="0">
                <a:latin typeface="Times New Roman" pitchFamily="18" charset="0"/>
                <a:cs typeface="Times New Roman" pitchFamily="18" charset="0"/>
              </a:rPr>
              <a:t>C’ye kadar genleşir (0 </a:t>
            </a:r>
            <a:r>
              <a:rPr lang="tr-TR" baseline="30000" dirty="0">
                <a:latin typeface="Times New Roman" pitchFamily="18" charset="0"/>
                <a:cs typeface="Times New Roman" pitchFamily="18" charset="0"/>
              </a:rPr>
              <a:t>0</a:t>
            </a:r>
            <a:r>
              <a:rPr lang="tr-TR" dirty="0">
                <a:latin typeface="Times New Roman" pitchFamily="18" charset="0"/>
                <a:cs typeface="Times New Roman" pitchFamily="18" charset="0"/>
              </a:rPr>
              <a:t>C’de yoğunluğu 0,99987 g/cm</a:t>
            </a:r>
            <a:r>
              <a:rPr lang="tr-TR" baseline="30000" dirty="0">
                <a:latin typeface="Times New Roman" pitchFamily="18" charset="0"/>
                <a:cs typeface="Times New Roman" pitchFamily="18" charset="0"/>
              </a:rPr>
              <a:t>3</a:t>
            </a:r>
            <a:r>
              <a:rPr lang="tr-TR" dirty="0">
                <a:latin typeface="Times New Roman" pitchFamily="18" charset="0"/>
                <a:cs typeface="Times New Roman" pitchFamily="18" charset="0"/>
              </a:rPr>
              <a:t>).</a:t>
            </a:r>
          </a:p>
          <a:p>
            <a:pPr algn="just">
              <a:lnSpc>
                <a:spcPct val="150000"/>
              </a:lnSpc>
            </a:pPr>
            <a:endParaRPr lang="tr-TR" dirty="0" smtClean="0">
              <a:latin typeface="Times New Roman" pitchFamily="18" charset="0"/>
              <a:cs typeface="Times New Roman" pitchFamily="18" charset="0"/>
            </a:endParaRPr>
          </a:p>
          <a:p>
            <a:endParaRPr lang="tr-TR" b="1" dirty="0">
              <a:latin typeface="Times New Roman" pitchFamily="18" charset="0"/>
              <a:cs typeface="Times New Roman" pitchFamily="18" charset="0"/>
            </a:endParaRPr>
          </a:p>
          <a:p>
            <a:endParaRPr lang="tr-TR" b="1" dirty="0">
              <a:latin typeface="Times New Roman" pitchFamily="18" charset="0"/>
              <a:cs typeface="Times New Roman" pitchFamily="18" charset="0"/>
            </a:endParaRPr>
          </a:p>
        </p:txBody>
      </p:sp>
    </p:spTree>
    <p:extLst>
      <p:ext uri="{BB962C8B-B14F-4D97-AF65-F5344CB8AC3E}">
        <p14:creationId xmlns:p14="http://schemas.microsoft.com/office/powerpoint/2010/main" val="31327659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4741" y="294538"/>
            <a:ext cx="8353425" cy="4105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Dikdörtgen 1"/>
          <p:cNvSpPr/>
          <p:nvPr/>
        </p:nvSpPr>
        <p:spPr>
          <a:xfrm>
            <a:off x="0" y="4718656"/>
            <a:ext cx="12192000" cy="1704569"/>
          </a:xfrm>
          <a:prstGeom prst="rect">
            <a:avLst/>
          </a:prstGeom>
        </p:spPr>
        <p:txBody>
          <a:bodyPr wrap="square">
            <a:spAutoFit/>
          </a:bodyPr>
          <a:lstStyle/>
          <a:p>
            <a:pPr>
              <a:lnSpc>
                <a:spcPct val="150000"/>
              </a:lnSpc>
            </a:pPr>
            <a:r>
              <a:rPr lang="tr-TR" dirty="0">
                <a:latin typeface="Times New Roman" pitchFamily="18" charset="0"/>
                <a:cs typeface="Times New Roman" pitchFamily="18" charset="0"/>
              </a:rPr>
              <a:t>Bu özellikler suyun dipten yüzeye doğru donmasını engeller. Önce suyun yüzeyinde buz oluşmaya başlar, açığa çıkan donma ısısı alttaki suya verilir, yüzeyde oluşan buz tabakası ısı yalıtımı sağlar, suyun kütle halinde donması önlenir.</a:t>
            </a:r>
          </a:p>
          <a:p>
            <a:pPr>
              <a:lnSpc>
                <a:spcPct val="150000"/>
              </a:lnSpc>
            </a:pPr>
            <a:r>
              <a:rPr lang="tr-TR" dirty="0">
                <a:latin typeface="Times New Roman" pitchFamily="18" charset="0"/>
                <a:cs typeface="Times New Roman" pitchFamily="18" charset="0"/>
              </a:rPr>
              <a:t>Su donarken oluşan H-bağları sebebiyle ısı yayılır, buz erirken kırılan H-bağları ise ısı soğurur. Böylece su içinde mevsimler arası ani sıcaklık değişimleri gerçekleşmemiş olur.</a:t>
            </a:r>
          </a:p>
        </p:txBody>
      </p:sp>
    </p:spTree>
    <p:extLst>
      <p:ext uri="{BB962C8B-B14F-4D97-AF65-F5344CB8AC3E}">
        <p14:creationId xmlns:p14="http://schemas.microsoft.com/office/powerpoint/2010/main" val="32550574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0"/>
            <a:ext cx="12192000" cy="5909310"/>
          </a:xfrm>
          <a:prstGeom prst="rect">
            <a:avLst/>
          </a:prstGeom>
        </p:spPr>
        <p:txBody>
          <a:bodyPr wrap="square">
            <a:spAutoFit/>
          </a:bodyPr>
          <a:lstStyle/>
          <a:p>
            <a:pPr algn="just" fontAlgn="base">
              <a:lnSpc>
                <a:spcPct val="150000"/>
              </a:lnSpc>
            </a:pPr>
            <a:r>
              <a:rPr lang="tr-TR" b="1" dirty="0">
                <a:latin typeface="Times New Roman" pitchFamily="18" charset="0"/>
                <a:cs typeface="Times New Roman" pitchFamily="18" charset="0"/>
              </a:rPr>
              <a:t>Suyun Halleri</a:t>
            </a:r>
          </a:p>
          <a:p>
            <a:pPr algn="just" fontAlgn="base">
              <a:lnSpc>
                <a:spcPct val="150000"/>
              </a:lnSpc>
            </a:pPr>
            <a:r>
              <a:rPr lang="tr-TR" dirty="0">
                <a:latin typeface="Times New Roman" pitchFamily="18" charset="0"/>
                <a:cs typeface="Times New Roman" pitchFamily="18" charset="0"/>
              </a:rPr>
              <a:t>Su yerkürede değişik hallerde bulunur: su buharı, (bulutlar), su (denizler, göller), buz (kar, dolu, buzullar) gibi. Su sürekli olarak su döngüsü olarak bilinen döngü içinde değişik fiziksel hallere dönüşür.</a:t>
            </a:r>
          </a:p>
          <a:p>
            <a:pPr algn="just" fontAlgn="base">
              <a:lnSpc>
                <a:spcPct val="150000"/>
              </a:lnSpc>
            </a:pPr>
            <a:r>
              <a:rPr lang="tr-TR" dirty="0">
                <a:latin typeface="Times New Roman" pitchFamily="18" charset="0"/>
                <a:cs typeface="Times New Roman" pitchFamily="18" charset="0"/>
              </a:rPr>
              <a:t>Temel olarak, su akışı, nehirler ve tarım için su ihtiyacı gibi, insanlık tarihinde büyük roller oynamıştır. Nehirler ve denizler, ticaret ve ulaşım için elverişli yollar sunmuştur. Su akışı, erozyon etkisi ile çevrenin şekillenmesinde büyük roller oynayarak, vadiler ve deltalar oluşmasını sağlamış ve insanların yerleşimine uygun arazi ve alanlar meydana getirmiştir</a:t>
            </a:r>
            <a:r>
              <a:rPr lang="tr-TR" dirty="0" smtClean="0"/>
              <a:t>.</a:t>
            </a:r>
          </a:p>
          <a:p>
            <a:pPr algn="just" fontAlgn="base">
              <a:lnSpc>
                <a:spcPct val="150000"/>
              </a:lnSpc>
            </a:pPr>
            <a:endParaRPr lang="tr-TR" dirty="0" smtClean="0">
              <a:latin typeface="Times New Roman" pitchFamily="18" charset="0"/>
              <a:cs typeface="Times New Roman" pitchFamily="18" charset="0"/>
            </a:endParaRPr>
          </a:p>
          <a:p>
            <a:pPr algn="just" fontAlgn="base">
              <a:lnSpc>
                <a:spcPct val="150000"/>
              </a:lnSpc>
            </a:pPr>
            <a:r>
              <a:rPr lang="tr-TR" dirty="0" smtClean="0">
                <a:latin typeface="Times New Roman" pitchFamily="18" charset="0"/>
                <a:cs typeface="Times New Roman" pitchFamily="18" charset="0"/>
              </a:rPr>
              <a:t>Su </a:t>
            </a:r>
            <a:r>
              <a:rPr lang="tr-TR" dirty="0">
                <a:latin typeface="Times New Roman" pitchFamily="18" charset="0"/>
                <a:cs typeface="Times New Roman" pitchFamily="18" charset="0"/>
              </a:rPr>
              <a:t>aynı zamanda zemine nüfuz ederek, yer altına doğru iner. Bu yeraltı suları daha sonra tekrar yüzeye çıkarak doğal kaynaklar, sıcak su kaynakları ve gayzerler oluşturur. Yeraltı suları, aynı zamanda ambalajlanarak olarak satılmaktadır.</a:t>
            </a:r>
          </a:p>
          <a:p>
            <a:pPr algn="just" fontAlgn="base">
              <a:lnSpc>
                <a:spcPct val="150000"/>
              </a:lnSpc>
            </a:pPr>
            <a:r>
              <a:rPr lang="tr-TR" dirty="0">
                <a:latin typeface="Times New Roman" pitchFamily="18" charset="0"/>
                <a:cs typeface="Times New Roman" pitchFamily="18" charset="0"/>
              </a:rPr>
              <a:t>Su, kendi içinde farklı maddelerin koku ve </a:t>
            </a:r>
            <a:r>
              <a:rPr lang="tr-TR" dirty="0" smtClean="0">
                <a:latin typeface="Times New Roman" pitchFamily="18" charset="0"/>
                <a:cs typeface="Times New Roman" pitchFamily="18" charset="0"/>
              </a:rPr>
              <a:t>tatlarını </a:t>
            </a:r>
            <a:r>
              <a:rPr lang="tr-TR" dirty="0">
                <a:latin typeface="Times New Roman" pitchFamily="18" charset="0"/>
                <a:cs typeface="Times New Roman" pitchFamily="18" charset="0"/>
              </a:rPr>
              <a:t>barındırabilir. Bu nedenle, insan ve hayvanların, suyun </a:t>
            </a:r>
            <a:r>
              <a:rPr lang="tr-TR" dirty="0" err="1">
                <a:latin typeface="Times New Roman" pitchFamily="18" charset="0"/>
                <a:cs typeface="Times New Roman" pitchFamily="18" charset="0"/>
              </a:rPr>
              <a:t>içilebilirliğini</a:t>
            </a:r>
            <a:r>
              <a:rPr lang="tr-TR" dirty="0">
                <a:latin typeface="Times New Roman" pitchFamily="18" charset="0"/>
                <a:cs typeface="Times New Roman" pitchFamily="18" charset="0"/>
              </a:rPr>
              <a:t> anlamak için duyuları gelişmiştir. Kaynak suyu veya mineral su diye bilinen tat, aslında suyun içinde çözülmüş olan minerallerin tadıdır. Saf su (H</a:t>
            </a:r>
            <a:r>
              <a:rPr lang="tr-TR" baseline="-25000" dirty="0">
                <a:latin typeface="Times New Roman" pitchFamily="18" charset="0"/>
                <a:cs typeface="Times New Roman" pitchFamily="18" charset="0"/>
              </a:rPr>
              <a:t>2</a:t>
            </a:r>
            <a:r>
              <a:rPr lang="tr-TR" dirty="0">
                <a:latin typeface="Times New Roman" pitchFamily="18" charset="0"/>
                <a:cs typeface="Times New Roman" pitchFamily="18" charset="0"/>
              </a:rPr>
              <a:t>O), tatsızdır. Bu yüzden, kaynak veya mineral suyunun saflığı diye bilinen şey, suyun içinde zararlı (</a:t>
            </a:r>
            <a:r>
              <a:rPr lang="tr-TR" dirty="0" err="1">
                <a:latin typeface="Times New Roman" pitchFamily="18" charset="0"/>
                <a:cs typeface="Times New Roman" pitchFamily="18" charset="0"/>
              </a:rPr>
              <a:t>toksik</a:t>
            </a:r>
            <a:r>
              <a:rPr lang="tr-TR" dirty="0">
                <a:latin typeface="Times New Roman" pitchFamily="18" charset="0"/>
                <a:cs typeface="Times New Roman" pitchFamily="18" charset="0"/>
              </a:rPr>
              <a:t>) maddeler, kir, toz veya mikrobik organizmalar olmadığını belirtir.</a:t>
            </a:r>
          </a:p>
          <a:p>
            <a:pPr algn="just" fontAlgn="base">
              <a:lnSpc>
                <a:spcPct val="150000"/>
              </a:lnSpc>
            </a:pPr>
            <a:endParaRPr lang="tr-TR" dirty="0"/>
          </a:p>
        </p:txBody>
      </p:sp>
    </p:spTree>
    <p:extLst>
      <p:ext uri="{BB962C8B-B14F-4D97-AF65-F5344CB8AC3E}">
        <p14:creationId xmlns:p14="http://schemas.microsoft.com/office/powerpoint/2010/main" val="18553916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0"/>
            <a:ext cx="12192000" cy="2169825"/>
          </a:xfrm>
          <a:prstGeom prst="rect">
            <a:avLst/>
          </a:prstGeom>
        </p:spPr>
        <p:txBody>
          <a:bodyPr wrap="square">
            <a:spAutoFit/>
          </a:bodyPr>
          <a:lstStyle/>
          <a:p>
            <a:pPr algn="just" fontAlgn="base">
              <a:lnSpc>
                <a:spcPct val="150000"/>
              </a:lnSpc>
            </a:pPr>
            <a:r>
              <a:rPr lang="tr-TR" b="1" dirty="0">
                <a:latin typeface="Times New Roman" pitchFamily="18" charset="0"/>
                <a:cs typeface="Times New Roman" pitchFamily="18" charset="0"/>
              </a:rPr>
              <a:t>Su Nasıl Oluşur</a:t>
            </a:r>
            <a:r>
              <a:rPr lang="tr-TR" b="1" dirty="0" smtClean="0">
                <a:latin typeface="Times New Roman" pitchFamily="18" charset="0"/>
                <a:cs typeface="Times New Roman" pitchFamily="18" charset="0"/>
              </a:rPr>
              <a:t>?</a:t>
            </a:r>
          </a:p>
          <a:p>
            <a:pPr algn="just" fontAlgn="base">
              <a:lnSpc>
                <a:spcPct val="150000"/>
              </a:lnSpc>
            </a:pPr>
            <a:endParaRPr lang="tr-TR" b="1" dirty="0">
              <a:latin typeface="Times New Roman" pitchFamily="18" charset="0"/>
              <a:cs typeface="Times New Roman" pitchFamily="18" charset="0"/>
            </a:endParaRPr>
          </a:p>
          <a:p>
            <a:pPr algn="just" fontAlgn="base">
              <a:lnSpc>
                <a:spcPct val="150000"/>
              </a:lnSpc>
            </a:pPr>
            <a:r>
              <a:rPr lang="tr-TR" dirty="0">
                <a:latin typeface="Times New Roman" pitchFamily="18" charset="0"/>
                <a:cs typeface="Times New Roman" pitchFamily="18" charset="0"/>
              </a:rPr>
              <a:t>Su çevrimi, yeryüzünde, yeraltında ve atmosferde suyun mevcudiyetini ve hareketlerini tasvir eder. Dünyadaki su daima hareket halindedir, Buz halden sıvı hale, sıvı halden buhar haline ve buhar halinden tekrar sıvı haline dönen suyun bu hareketi süreklilik arz eder. Su çevrimi milyonlarca yıldır devam etmekte olup hayatın mevcudiyeti buna dayanır. Susuz bir hayat dayanılmaz olurdu.</a:t>
            </a:r>
          </a:p>
        </p:txBody>
      </p:sp>
      <p:pic>
        <p:nvPicPr>
          <p:cNvPr id="1026" name="Picture 2" descr="http://suder.org.tr/wp-content/uploads/2020/03/su-olusumu.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08623" y="2414523"/>
            <a:ext cx="4699760" cy="3133173"/>
          </a:xfrm>
          <a:prstGeom prst="rect">
            <a:avLst/>
          </a:prstGeom>
          <a:noFill/>
          <a:extLst>
            <a:ext uri="{909E8E84-426E-40DD-AFC4-6F175D3DCCD1}">
              <a14:hiddenFill xmlns:a14="http://schemas.microsoft.com/office/drawing/2010/main">
                <a:solidFill>
                  <a:srgbClr val="FFFFFF"/>
                </a:solidFill>
              </a14:hiddenFill>
            </a:ext>
          </a:extLst>
        </p:spPr>
      </p:pic>
      <p:sp>
        <p:nvSpPr>
          <p:cNvPr id="3" name="Dikdörtgen 2"/>
          <p:cNvSpPr/>
          <p:nvPr/>
        </p:nvSpPr>
        <p:spPr>
          <a:xfrm>
            <a:off x="0" y="5431787"/>
            <a:ext cx="12192000" cy="1289071"/>
          </a:xfrm>
          <a:prstGeom prst="rect">
            <a:avLst/>
          </a:prstGeom>
        </p:spPr>
        <p:txBody>
          <a:bodyPr wrap="square">
            <a:spAutoFit/>
          </a:bodyPr>
          <a:lstStyle/>
          <a:p>
            <a:pPr algn="just">
              <a:lnSpc>
                <a:spcPct val="150000"/>
              </a:lnSpc>
            </a:pPr>
            <a:endParaRPr lang="tr-TR" dirty="0" smtClean="0">
              <a:latin typeface="Times New Roman" pitchFamily="18" charset="0"/>
              <a:cs typeface="Times New Roman" pitchFamily="18" charset="0"/>
            </a:endParaRPr>
          </a:p>
          <a:p>
            <a:pPr algn="just">
              <a:lnSpc>
                <a:spcPct val="150000"/>
              </a:lnSpc>
            </a:pPr>
            <a:r>
              <a:rPr lang="tr-TR" dirty="0" smtClean="0">
                <a:latin typeface="Times New Roman" pitchFamily="18" charset="0"/>
                <a:cs typeface="Times New Roman" pitchFamily="18" charset="0"/>
              </a:rPr>
              <a:t>Su </a:t>
            </a:r>
            <a:r>
              <a:rPr lang="tr-TR" dirty="0">
                <a:latin typeface="Times New Roman" pitchFamily="18" charset="0"/>
                <a:cs typeface="Times New Roman" pitchFamily="18" charset="0"/>
              </a:rPr>
              <a:t>çevriminin başlama noktası yoktur ama, okyanuslardan başlayarak su döngüsünü anlatırsak; Su çevrimini harekete geçiren güneş, okyanuslardaki suyu ısıtır, ısınan su da atmosfere buharlaşır.</a:t>
            </a:r>
          </a:p>
        </p:txBody>
      </p:sp>
    </p:spTree>
    <p:extLst>
      <p:ext uri="{BB962C8B-B14F-4D97-AF65-F5344CB8AC3E}">
        <p14:creationId xmlns:p14="http://schemas.microsoft.com/office/powerpoint/2010/main" val="2921813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0"/>
            <a:ext cx="12192000" cy="2169825"/>
          </a:xfrm>
          <a:prstGeom prst="rect">
            <a:avLst/>
          </a:prstGeom>
        </p:spPr>
        <p:txBody>
          <a:bodyPr wrap="square">
            <a:spAutoFit/>
          </a:bodyPr>
          <a:lstStyle/>
          <a:p>
            <a:pPr algn="just">
              <a:lnSpc>
                <a:spcPct val="150000"/>
              </a:lnSpc>
            </a:pPr>
            <a:r>
              <a:rPr lang="tr-TR" b="1" dirty="0">
                <a:latin typeface="Times New Roman" pitchFamily="18" charset="0"/>
                <a:cs typeface="Times New Roman" pitchFamily="18" charset="0"/>
              </a:rPr>
              <a:t>DOĞAL SULAR</a:t>
            </a:r>
          </a:p>
          <a:p>
            <a:pPr algn="just">
              <a:lnSpc>
                <a:spcPct val="150000"/>
              </a:lnSpc>
            </a:pPr>
            <a:r>
              <a:rPr lang="tr-TR" dirty="0">
                <a:latin typeface="Times New Roman" pitchFamily="18" charset="0"/>
                <a:cs typeface="Times New Roman" pitchFamily="18" charset="0"/>
              </a:rPr>
              <a:t>Doğada su akarsulara dökülen atıklarla kirlense ve okyanuslarda tuzlu su haline gelse de, buharlaşıp atmosfere karıştığında yine temizleniyor ve tatlı suya dönüşüyor. Ancak yağmur suyu dahi kimyasal yönden saf değildir. Havadaki gazlar ve özellikle yoğun nüfuslu yerlerde kömürle birlikte açığa çıkan </a:t>
            </a:r>
            <a:r>
              <a:rPr lang="tr-TR" dirty="0" err="1">
                <a:latin typeface="Times New Roman" pitchFamily="18" charset="0"/>
                <a:cs typeface="Times New Roman" pitchFamily="18" charset="0"/>
              </a:rPr>
              <a:t>sülfirik</a:t>
            </a:r>
            <a:r>
              <a:rPr lang="tr-TR" dirty="0">
                <a:latin typeface="Times New Roman" pitchFamily="18" charset="0"/>
                <a:cs typeface="Times New Roman" pitchFamily="18" charset="0"/>
              </a:rPr>
              <a:t> asidi de bünyesine almaktadır. Doğada mutlak saf su yoktur ve sudaki tüm yabancı kimyasalların arındırılması </a:t>
            </a:r>
            <a:r>
              <a:rPr lang="tr-TR" dirty="0" err="1">
                <a:latin typeface="Times New Roman" pitchFamily="18" charset="0"/>
                <a:cs typeface="Times New Roman" pitchFamily="18" charset="0"/>
              </a:rPr>
              <a:t>labaratuvarlar</a:t>
            </a:r>
            <a:r>
              <a:rPr lang="tr-TR" dirty="0">
                <a:latin typeface="Times New Roman" pitchFamily="18" charset="0"/>
                <a:cs typeface="Times New Roman" pitchFamily="18" charset="0"/>
              </a:rPr>
              <a:t> için dahi zorlu bir işlemdir.</a:t>
            </a:r>
          </a:p>
        </p:txBody>
      </p:sp>
      <p:pic>
        <p:nvPicPr>
          <p:cNvPr id="3" name="Resim 2" descr="http://suder.org.tr/wp-content/uploads/2020/03/dogal-sular.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83169" y="2522470"/>
            <a:ext cx="4419600" cy="2946400"/>
          </a:xfrm>
          <a:prstGeom prst="rect">
            <a:avLst/>
          </a:prstGeom>
          <a:noFill/>
          <a:ln>
            <a:noFill/>
          </a:ln>
        </p:spPr>
      </p:pic>
    </p:spTree>
    <p:extLst>
      <p:ext uri="{BB962C8B-B14F-4D97-AF65-F5344CB8AC3E}">
        <p14:creationId xmlns:p14="http://schemas.microsoft.com/office/powerpoint/2010/main" val="16753197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0"/>
            <a:ext cx="12192000" cy="6324808"/>
          </a:xfrm>
          <a:prstGeom prst="rect">
            <a:avLst/>
          </a:prstGeom>
        </p:spPr>
        <p:txBody>
          <a:bodyPr wrap="square">
            <a:spAutoFit/>
          </a:bodyPr>
          <a:lstStyle/>
          <a:p>
            <a:pPr algn="just" fontAlgn="base">
              <a:lnSpc>
                <a:spcPct val="150000"/>
              </a:lnSpc>
            </a:pPr>
            <a:r>
              <a:rPr lang="tr-TR" dirty="0">
                <a:latin typeface="Times New Roman" pitchFamily="18" charset="0"/>
                <a:cs typeface="Times New Roman" pitchFamily="18" charset="0"/>
              </a:rPr>
              <a:t>Doğada sular, kaynaklarına göre klasik olarak 4 sınıfta incelenir</a:t>
            </a:r>
            <a:r>
              <a:rPr lang="tr-TR" dirty="0" smtClean="0">
                <a:latin typeface="Times New Roman" pitchFamily="18" charset="0"/>
                <a:cs typeface="Times New Roman" pitchFamily="18" charset="0"/>
              </a:rPr>
              <a:t>:</a:t>
            </a:r>
          </a:p>
          <a:p>
            <a:pPr algn="just" fontAlgn="base">
              <a:lnSpc>
                <a:spcPct val="150000"/>
              </a:lnSpc>
            </a:pPr>
            <a:endParaRPr lang="tr-TR" dirty="0" smtClean="0">
              <a:latin typeface="Times New Roman" pitchFamily="18" charset="0"/>
              <a:cs typeface="Times New Roman" pitchFamily="18" charset="0"/>
            </a:endParaRPr>
          </a:p>
          <a:p>
            <a:pPr algn="just" fontAlgn="base">
              <a:lnSpc>
                <a:spcPct val="150000"/>
              </a:lnSpc>
            </a:pPr>
            <a:r>
              <a:rPr lang="tr-TR" b="1" dirty="0" smtClean="0">
                <a:latin typeface="Times New Roman" pitchFamily="18" charset="0"/>
                <a:cs typeface="Times New Roman" pitchFamily="18" charset="0"/>
              </a:rPr>
              <a:t>1</a:t>
            </a:r>
            <a:r>
              <a:rPr lang="tr-TR" b="1" dirty="0">
                <a:latin typeface="Times New Roman" pitchFamily="18" charset="0"/>
                <a:cs typeface="Times New Roman" pitchFamily="18" charset="0"/>
              </a:rPr>
              <a:t>) Meteor suları (yağmur ve kar suları): </a:t>
            </a:r>
            <a:r>
              <a:rPr lang="tr-TR" dirty="0">
                <a:latin typeface="Times New Roman" pitchFamily="18" charset="0"/>
                <a:cs typeface="Times New Roman" pitchFamily="18" charset="0"/>
              </a:rPr>
              <a:t>Mevcut sular içinde en saf olanıdır, bununla beraber havada bulunan bütün gazları içerdiği gibi, bazı anorganik ve organik maddeler de bulunabilir.</a:t>
            </a:r>
          </a:p>
          <a:p>
            <a:pPr algn="just" fontAlgn="base">
              <a:lnSpc>
                <a:spcPct val="150000"/>
              </a:lnSpc>
            </a:pPr>
            <a:endParaRPr lang="tr-TR" dirty="0" smtClean="0">
              <a:latin typeface="Times New Roman" pitchFamily="18" charset="0"/>
              <a:cs typeface="Times New Roman" pitchFamily="18" charset="0"/>
            </a:endParaRPr>
          </a:p>
          <a:p>
            <a:pPr algn="just" fontAlgn="base">
              <a:lnSpc>
                <a:spcPct val="150000"/>
              </a:lnSpc>
            </a:pPr>
            <a:r>
              <a:rPr lang="tr-TR" b="1" dirty="0" smtClean="0">
                <a:latin typeface="Times New Roman" pitchFamily="18" charset="0"/>
                <a:cs typeface="Times New Roman" pitchFamily="18" charset="0"/>
              </a:rPr>
              <a:t>2</a:t>
            </a:r>
            <a:r>
              <a:rPr lang="tr-TR" b="1" dirty="0">
                <a:latin typeface="Times New Roman" pitchFamily="18" charset="0"/>
                <a:cs typeface="Times New Roman" pitchFamily="18" charset="0"/>
              </a:rPr>
              <a:t>) Yeraltı ve kaynak suları: </a:t>
            </a:r>
            <a:r>
              <a:rPr lang="tr-TR" dirty="0">
                <a:latin typeface="Times New Roman" pitchFamily="18" charset="0"/>
                <a:cs typeface="Times New Roman" pitchFamily="18" charset="0"/>
              </a:rPr>
              <a:t>Bulunduğu ve geçtiği toprak tabakalarını çözmesi sonucunda, tabakaların cinsine göre, çözünmüş maddeleri içerir.</a:t>
            </a:r>
          </a:p>
          <a:p>
            <a:pPr algn="just" fontAlgn="base">
              <a:lnSpc>
                <a:spcPct val="150000"/>
              </a:lnSpc>
            </a:pPr>
            <a:endParaRPr lang="tr-TR" dirty="0" smtClean="0">
              <a:latin typeface="Times New Roman" pitchFamily="18" charset="0"/>
              <a:cs typeface="Times New Roman" pitchFamily="18" charset="0"/>
            </a:endParaRPr>
          </a:p>
          <a:p>
            <a:pPr algn="just" fontAlgn="base">
              <a:lnSpc>
                <a:spcPct val="150000"/>
              </a:lnSpc>
            </a:pPr>
            <a:r>
              <a:rPr lang="tr-TR" b="1" dirty="0" smtClean="0">
                <a:latin typeface="Times New Roman" pitchFamily="18" charset="0"/>
                <a:cs typeface="Times New Roman" pitchFamily="18" charset="0"/>
              </a:rPr>
              <a:t>3</a:t>
            </a:r>
            <a:r>
              <a:rPr lang="tr-TR" b="1" dirty="0">
                <a:latin typeface="Times New Roman" pitchFamily="18" charset="0"/>
                <a:cs typeface="Times New Roman" pitchFamily="18" charset="0"/>
              </a:rPr>
              <a:t>) Yeryüzü suları (nehir, göl, baraj ve deniz suları): </a:t>
            </a:r>
            <a:r>
              <a:rPr lang="tr-TR" dirty="0">
                <a:latin typeface="Times New Roman" pitchFamily="18" charset="0"/>
                <a:cs typeface="Times New Roman" pitchFamily="18" charset="0"/>
              </a:rPr>
              <a:t>Yüzeylerinin açık olması sebebiyle özellikle organik yapıdaki yabancı maddeleri almaya yatkındır. Buna karşılık hava ile temas halinde olduğundan karbonat sertliği azdır.</a:t>
            </a:r>
          </a:p>
          <a:p>
            <a:pPr algn="just" fontAlgn="base">
              <a:lnSpc>
                <a:spcPct val="150000"/>
              </a:lnSpc>
            </a:pPr>
            <a:endParaRPr lang="tr-TR" dirty="0" smtClean="0">
              <a:latin typeface="Times New Roman" pitchFamily="18" charset="0"/>
              <a:cs typeface="Times New Roman" pitchFamily="18" charset="0"/>
            </a:endParaRPr>
          </a:p>
          <a:p>
            <a:pPr algn="just" fontAlgn="base">
              <a:lnSpc>
                <a:spcPct val="150000"/>
              </a:lnSpc>
            </a:pPr>
            <a:r>
              <a:rPr lang="tr-TR" b="1" dirty="0" smtClean="0">
                <a:latin typeface="Times New Roman" pitchFamily="18" charset="0"/>
                <a:cs typeface="Times New Roman" pitchFamily="18" charset="0"/>
              </a:rPr>
              <a:t>4</a:t>
            </a:r>
            <a:r>
              <a:rPr lang="tr-TR" b="1" dirty="0">
                <a:latin typeface="Times New Roman" pitchFamily="18" charset="0"/>
                <a:cs typeface="Times New Roman" pitchFamily="18" charset="0"/>
              </a:rPr>
              <a:t>) Maden (mineral) suları: </a:t>
            </a:r>
            <a:r>
              <a:rPr lang="tr-TR" dirty="0">
                <a:latin typeface="Times New Roman" pitchFamily="18" charset="0"/>
                <a:cs typeface="Times New Roman" pitchFamily="18" charset="0"/>
              </a:rPr>
              <a:t>Doğal sulara oranla çözünmüş madde miktarı belirli bir sınırı aşmış veya </a:t>
            </a:r>
            <a:r>
              <a:rPr lang="tr-TR" dirty="0" err="1">
                <a:latin typeface="Times New Roman" pitchFamily="18" charset="0"/>
                <a:cs typeface="Times New Roman" pitchFamily="18" charset="0"/>
              </a:rPr>
              <a:t>temperatür</a:t>
            </a:r>
            <a:r>
              <a:rPr lang="tr-TR" dirty="0">
                <a:latin typeface="Times New Roman" pitchFamily="18" charset="0"/>
                <a:cs typeface="Times New Roman" pitchFamily="18" charset="0"/>
              </a:rPr>
              <a:t> ve radyoaktivitesi doğal sınırı geçmiş olan sulardır.</a:t>
            </a:r>
          </a:p>
          <a:p>
            <a:pPr algn="just" fontAlgn="base">
              <a:lnSpc>
                <a:spcPct val="150000"/>
              </a:lnSpc>
            </a:pPr>
            <a:endParaRPr lang="tr-TR" dirty="0" smtClean="0">
              <a:latin typeface="Times New Roman" pitchFamily="18" charset="0"/>
              <a:cs typeface="Times New Roman" pitchFamily="18" charset="0"/>
            </a:endParaRPr>
          </a:p>
          <a:p>
            <a:pPr algn="just" fontAlgn="base">
              <a:lnSpc>
                <a:spcPct val="150000"/>
              </a:lnSpc>
            </a:pPr>
            <a:endParaRPr lang="tr-TR" dirty="0">
              <a:latin typeface="Times New Roman" pitchFamily="18" charset="0"/>
              <a:cs typeface="Times New Roman" pitchFamily="18" charset="0"/>
            </a:endParaRPr>
          </a:p>
        </p:txBody>
      </p:sp>
    </p:spTree>
    <p:extLst>
      <p:ext uri="{BB962C8B-B14F-4D97-AF65-F5344CB8AC3E}">
        <p14:creationId xmlns:p14="http://schemas.microsoft.com/office/powerpoint/2010/main" val="38345824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117693"/>
            <a:ext cx="12192000" cy="6690550"/>
          </a:xfrm>
          <a:prstGeom prst="rect">
            <a:avLst/>
          </a:prstGeom>
        </p:spPr>
        <p:txBody>
          <a:bodyPr wrap="square">
            <a:spAutoFit/>
          </a:bodyPr>
          <a:lstStyle/>
          <a:p>
            <a:pPr algn="just">
              <a:lnSpc>
                <a:spcPct val="150000"/>
              </a:lnSpc>
            </a:pPr>
            <a:r>
              <a:rPr lang="tr-TR" b="1" i="0" u="none" strike="noStrike" baseline="0" dirty="0" smtClean="0">
                <a:latin typeface="Times New Roman" panose="02020603050405020304" pitchFamily="18" charset="0"/>
                <a:cs typeface="Times New Roman" panose="02020603050405020304" pitchFamily="18" charset="0"/>
              </a:rPr>
              <a:t>GİRİŞ: </a:t>
            </a:r>
            <a:r>
              <a:rPr lang="tr-TR" b="0" i="0" u="none" strike="noStrike" baseline="0" dirty="0" smtClean="0">
                <a:latin typeface="Times New Roman" panose="02020603050405020304" pitchFamily="18" charset="0"/>
                <a:cs typeface="Times New Roman" panose="02020603050405020304" pitchFamily="18" charset="0"/>
              </a:rPr>
              <a:t>Dünyamızda son yıllarda hızla artan nüfus ile beraber sanayileşme, tarımsal faaliyetler ve diğer sektörlerin su taleplerinde yaşanan artış ve iklim değişikliğinin etkileri su kaynakları üzerinde kalite ve miktar açısından ciddi baskılar oluşturmaktadır. İlaveten, sürdürülebilir olmayan su yönetimi ve uygulamaları doğal hidrolojik döngülerin kırılmasına sebep olmaktadır. Bunun birlikte su kaynakları birbiriyle bağlı birçok doğal kaynaktan beslenmekte ve </a:t>
            </a:r>
            <a:r>
              <a:rPr lang="tr-TR" b="0" i="0" u="none" strike="noStrike" baseline="0" dirty="0" err="1" smtClean="0">
                <a:latin typeface="Times New Roman" panose="02020603050405020304" pitchFamily="18" charset="0"/>
                <a:cs typeface="Times New Roman" panose="02020603050405020304" pitchFamily="18" charset="0"/>
              </a:rPr>
              <a:t>antroponejik</a:t>
            </a:r>
            <a:r>
              <a:rPr lang="tr-TR" b="0" i="0" u="none" strike="noStrike" baseline="0" dirty="0" smtClean="0">
                <a:latin typeface="Times New Roman" panose="02020603050405020304" pitchFamily="18" charset="0"/>
                <a:cs typeface="Times New Roman" panose="02020603050405020304" pitchFamily="18" charset="0"/>
              </a:rPr>
              <a:t> (doğada insanoğlunun neden olduğu</a:t>
            </a:r>
            <a:r>
              <a:rPr lang="tr-TR" b="0" i="0" u="none" strike="noStrike" dirty="0" smtClean="0">
                <a:latin typeface="Times New Roman" panose="02020603050405020304" pitchFamily="18" charset="0"/>
                <a:cs typeface="Times New Roman" panose="02020603050405020304" pitchFamily="18" charset="0"/>
              </a:rPr>
              <a:t> etkiler) </a:t>
            </a:r>
            <a:r>
              <a:rPr lang="tr-TR" b="0" i="0" u="none" strike="noStrike" baseline="0" dirty="0" smtClean="0">
                <a:latin typeface="Times New Roman" panose="02020603050405020304" pitchFamily="18" charset="0"/>
                <a:cs typeface="Times New Roman" panose="02020603050405020304" pitchFamily="18" charset="0"/>
              </a:rPr>
              <a:t>kökenli girişimlerin varlığı sebebi ile yapı itibari ile dinamik ve değişken özellikler göstermektedir. Bu sebeplerle su kaynaklarının özel olarak yönetilmesi ve durumlarının her aşaması gerekli izlemelerle takip edilerek potansiyel tehlikelerin su kaynaklarına etki etmeden saptanması ve önlenmesi gerekmekte, ekolojik ve kimyasal durumunun bütüncül bir yaklaşımla havza bazında korunması ve iyileştirilmesi önem arz etmektedir. Su kaynakları üzerinde baskıların artması sebebiyle önemli seviyede kirlenmeye başlamış ve bu sebeple kötüleşen su kalitesinin çözümüne yönelik yönetim uygulamalarına başlanması gerekmiştir. Teknoloji kaynaklı sınırlar ve ekonomik sebeplerle; su ekosistemlerine ulaşan kirletici yüklerin azaltılmasına yönelik çabalar; geçmişte kirlenmenin tamamen ortadan kaldırılmasını sağlayamamıştır. Bu durum günümüzde de geçerlidir ve gelecekte de geçerli olacaktır. Su kaynaklarının kirlenmesine karşı alınacak tedbirlerin maliyetleri yüksek olduğundan, herhangi bir tedbirin alınmasına karar verilmeden önce, su ekosistemi açısından elde edilecek faydanın ortaya konulması gerekmektedir. Henüz alınmamış bir tedbirin faydasının ortaya konulması ise, ancak öngörü ile mümkündür. Su kaynakları yönetimi; su kalitesi, su miktarı ve sucul ekosistemlerin tamamen birbirine bağlı olduğu büyük oranda bütünleşmiş bir çevreyi kapsamaktadır. </a:t>
            </a:r>
          </a:p>
          <a:p>
            <a:pPr algn="just">
              <a:lnSpc>
                <a:spcPct val="150000"/>
              </a:lnSpc>
            </a:pP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872312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0"/>
            <a:ext cx="12282152" cy="6740307"/>
          </a:xfrm>
          <a:prstGeom prst="rect">
            <a:avLst/>
          </a:prstGeom>
        </p:spPr>
        <p:txBody>
          <a:bodyPr wrap="square">
            <a:spAutoFit/>
          </a:bodyPr>
          <a:lstStyle/>
          <a:p>
            <a:pPr algn="just">
              <a:lnSpc>
                <a:spcPct val="150000"/>
              </a:lnSpc>
            </a:pPr>
            <a:r>
              <a:rPr lang="tr-TR" b="0" i="0" u="none" strike="noStrike" baseline="0" dirty="0" smtClean="0">
                <a:latin typeface="Times New Roman" panose="02020603050405020304" pitchFamily="18" charset="0"/>
                <a:cs typeface="Times New Roman" panose="02020603050405020304" pitchFamily="18" charset="0"/>
              </a:rPr>
              <a:t>Bu nedenle sürdürülebilir bir su yönetiminde su kalitesi, su miktarı ve sucul ekosistemlerin bir arada değerlendirilmesi gerekmektedir. Bütüncül havza yönetimi kavramı, 1990 yıllardan itibaren uluslararası kuruluşlar tarafından gündeme taşınmış olup stratejik bir doğal kaynak olan suyun sürdürülebilir kullanımını teşvik ederek su ekosistemlerinin ve bunlara bağlı diğer ekosistemlerin havza bazında korunması, iyileştirilmesi ve olası tahribatların önlenmesini hedeflemektedir. Bütün su ekosistemlerinin ve su ihtiyaçlarıyla ilgili olarak, karasal ekosistemler ve sulak alanlarda, son tarih uzatma veya istisna yapılmaması koşuluyla, AB Su Çerçeve direktifine göre 2015 yılına kadar “iyi su </a:t>
            </a:r>
            <a:r>
              <a:rPr lang="tr-TR" b="0" i="0" u="none" strike="noStrike" baseline="0" dirty="0" err="1" smtClean="0">
                <a:latin typeface="Times New Roman" panose="02020603050405020304" pitchFamily="18" charset="0"/>
                <a:cs typeface="Times New Roman" panose="02020603050405020304" pitchFamily="18" charset="0"/>
              </a:rPr>
              <a:t>durumu”na</a:t>
            </a:r>
            <a:r>
              <a:rPr lang="tr-TR" b="0" i="0" u="none" strike="noStrike" baseline="0" dirty="0" smtClean="0">
                <a:latin typeface="Times New Roman" panose="02020603050405020304" pitchFamily="18" charset="0"/>
                <a:cs typeface="Times New Roman" panose="02020603050405020304" pitchFamily="18" charset="0"/>
              </a:rPr>
              <a:t> ulaşılması gerekmekteydi. Su Çerçeve Direktifi (SÇD), yerüstü su kaynaklarının kalitesi ile sucul ekosistemlerin korunması ve iyileştirilmesi maksadıyla bütünleşik bir çevre koruma ve yönetim yaklaşımını esas almaktadır. Bu yaklaşım doğrultusunda yapılması gerekenlerden biri de, yerüstü su kaynakları için risk teşkil eden tehlikeli maddelerin kontrolü için Çevresel Kalite Standartlarının (ÇKS) belirlenmesi ve uygulamaya alınmasıdır. Bir yerüstü suyu kütlesinde iyi su durumu, hem ekolojik hem de kimyasal durumun iyi olması ile mümkündür. Bu aşamada; </a:t>
            </a:r>
            <a:r>
              <a:rPr lang="tr-TR" b="0" i="0" u="none" strike="noStrike" baseline="0" dirty="0" err="1" smtClean="0">
                <a:latin typeface="Times New Roman" panose="02020603050405020304" pitchFamily="18" charset="0"/>
                <a:cs typeface="Times New Roman" panose="02020603050405020304" pitchFamily="18" charset="0"/>
              </a:rPr>
              <a:t>ÇKS’ler</a:t>
            </a:r>
            <a:r>
              <a:rPr lang="tr-TR" b="0" i="0" u="none" strike="noStrike" baseline="0" dirty="0" smtClean="0">
                <a:latin typeface="Times New Roman" panose="02020603050405020304" pitchFamily="18" charset="0"/>
                <a:cs typeface="Times New Roman" panose="02020603050405020304" pitchFamily="18" charset="0"/>
              </a:rPr>
              <a:t> su kaynaklarının ekolojik ve kimyasal durumunun belirlenmesinde bir araç olarak dikkate alınmakta ve su kalitesinin durum tespitinde kullanılan kirleticiler için </a:t>
            </a:r>
            <a:r>
              <a:rPr lang="tr-TR" b="0" i="0" u="none" strike="noStrike" baseline="0" dirty="0" err="1" smtClean="0">
                <a:latin typeface="Times New Roman" panose="02020603050405020304" pitchFamily="18" charset="0"/>
                <a:cs typeface="Times New Roman" panose="02020603050405020304" pitchFamily="18" charset="0"/>
              </a:rPr>
              <a:t>ÇKS’lerin</a:t>
            </a:r>
            <a:r>
              <a:rPr lang="tr-TR" b="0" i="0" u="none" strike="noStrike" baseline="0" dirty="0" smtClean="0">
                <a:latin typeface="Times New Roman" panose="02020603050405020304" pitchFamily="18" charset="0"/>
                <a:cs typeface="Times New Roman" panose="02020603050405020304" pitchFamily="18" charset="0"/>
              </a:rPr>
              <a:t> sağlanması büyük önem arz etmektedir.</a:t>
            </a:r>
            <a:r>
              <a:rPr lang="tr-TR" dirty="0">
                <a:latin typeface="Times New Roman" panose="02020603050405020304" pitchFamily="18" charset="0"/>
                <a:cs typeface="Times New Roman" panose="02020603050405020304" pitchFamily="18" charset="0"/>
              </a:rPr>
              <a:t> Avrupa sularının çoğunda bulunan bir dizi kirletici su ekosistemlerini tehdit etmekte </a:t>
            </a:r>
            <a:r>
              <a:rPr lang="tr-TR" dirty="0" smtClean="0">
                <a:latin typeface="Times New Roman" panose="02020603050405020304" pitchFamily="18" charset="0"/>
                <a:cs typeface="Times New Roman" panose="02020603050405020304" pitchFamily="18" charset="0"/>
              </a:rPr>
              <a:t>ve halk </a:t>
            </a:r>
            <a:r>
              <a:rPr lang="tr-TR" dirty="0">
                <a:latin typeface="Times New Roman" panose="02020603050405020304" pitchFamily="18" charset="0"/>
                <a:cs typeface="Times New Roman" panose="02020603050405020304" pitchFamily="18" charset="0"/>
              </a:rPr>
              <a:t>sağlığı sorunlarına yol açabilmektedir. AB Su Çerçeve Direktifi gereğince su </a:t>
            </a:r>
            <a:r>
              <a:rPr lang="tr-TR" dirty="0" smtClean="0">
                <a:latin typeface="Times New Roman" panose="02020603050405020304" pitchFamily="18" charset="0"/>
                <a:cs typeface="Times New Roman" panose="02020603050405020304" pitchFamily="18" charset="0"/>
              </a:rPr>
              <a:t>kirliliğini azaltmak</a:t>
            </a:r>
            <a:r>
              <a:rPr lang="tr-TR" dirty="0">
                <a:latin typeface="Times New Roman" panose="02020603050405020304" pitchFamily="18" charset="0"/>
                <a:cs typeface="Times New Roman" panose="02020603050405020304" pitchFamily="18" charset="0"/>
              </a:rPr>
              <a:t>, uygulanacak diğer birkaç direktif ve düzenlemeyi gerektirmektedir. Geçtiğimiz </a:t>
            </a:r>
            <a:r>
              <a:rPr lang="tr-TR" dirty="0" smtClean="0">
                <a:latin typeface="Times New Roman" panose="02020603050405020304" pitchFamily="18" charset="0"/>
                <a:cs typeface="Times New Roman" panose="02020603050405020304" pitchFamily="18" charset="0"/>
              </a:rPr>
              <a:t>yıllarda noktasal </a:t>
            </a:r>
            <a:r>
              <a:rPr lang="tr-TR" dirty="0">
                <a:latin typeface="Times New Roman" panose="02020603050405020304" pitchFamily="18" charset="0"/>
                <a:cs typeface="Times New Roman" panose="02020603050405020304" pitchFamily="18" charset="0"/>
              </a:rPr>
              <a:t>kaynaklardan ileri gelen emisyonların azaltılmasında açık bir ilerleme kaydedilmiştir</a:t>
            </a:r>
            <a:r>
              <a:rPr lang="tr-TR" dirty="0" smtClean="0">
                <a:latin typeface="Times New Roman" panose="02020603050405020304" pitchFamily="18" charset="0"/>
                <a:cs typeface="Times New Roman" panose="02020603050405020304" pitchFamily="18" charset="0"/>
              </a:rPr>
              <a:t>. AB </a:t>
            </a:r>
            <a:r>
              <a:rPr lang="tr-TR" dirty="0">
                <a:latin typeface="Times New Roman" panose="02020603050405020304" pitchFamily="18" charset="0"/>
                <a:cs typeface="Times New Roman" panose="02020603050405020304" pitchFamily="18" charset="0"/>
              </a:rPr>
              <a:t>Kentsel Atık Su Arıtma </a:t>
            </a:r>
            <a:r>
              <a:rPr lang="tr-TR" dirty="0" err="1">
                <a:latin typeface="Times New Roman" panose="02020603050405020304" pitchFamily="18" charset="0"/>
                <a:cs typeface="Times New Roman" panose="02020603050405020304" pitchFamily="18" charset="0"/>
              </a:rPr>
              <a:t>Direktifi'nin</a:t>
            </a:r>
            <a:r>
              <a:rPr lang="tr-TR" dirty="0">
                <a:latin typeface="Times New Roman" panose="02020603050405020304" pitchFamily="18" charset="0"/>
                <a:cs typeface="Times New Roman" panose="02020603050405020304" pitchFamily="18" charset="0"/>
              </a:rPr>
              <a:t> ulusal mevzuatlarla birlikte uygulanması, </a:t>
            </a:r>
            <a:r>
              <a:rPr lang="tr-TR" dirty="0" smtClean="0">
                <a:latin typeface="Times New Roman" panose="02020603050405020304" pitchFamily="18" charset="0"/>
                <a:cs typeface="Times New Roman" panose="02020603050405020304" pitchFamily="18" charset="0"/>
              </a:rPr>
              <a:t>Avrupa kıtasının </a:t>
            </a:r>
            <a:r>
              <a:rPr lang="tr-TR" dirty="0">
                <a:latin typeface="Times New Roman" panose="02020603050405020304" pitchFamily="18" charset="0"/>
                <a:cs typeface="Times New Roman" panose="02020603050405020304" pitchFamily="18" charset="0"/>
              </a:rPr>
              <a:t>çoğunda atık su arıtımında iyileşmelere yol açmıştır. </a:t>
            </a:r>
          </a:p>
        </p:txBody>
      </p:sp>
    </p:spTree>
    <p:extLst>
      <p:ext uri="{BB962C8B-B14F-4D97-AF65-F5344CB8AC3E}">
        <p14:creationId xmlns:p14="http://schemas.microsoft.com/office/powerpoint/2010/main" val="148245308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128789"/>
            <a:ext cx="12192000" cy="7106048"/>
          </a:xfrm>
          <a:prstGeom prst="rect">
            <a:avLst/>
          </a:prstGeom>
        </p:spPr>
        <p:txBody>
          <a:bodyPr wrap="square">
            <a:spAutoFit/>
          </a:bodyPr>
          <a:lstStyle/>
          <a:p>
            <a:pPr algn="just">
              <a:lnSpc>
                <a:spcPct val="150000"/>
              </a:lnSpc>
            </a:pPr>
            <a:r>
              <a:rPr lang="tr-TR" dirty="0" smtClean="0">
                <a:latin typeface="Times New Roman" panose="02020603050405020304" pitchFamily="18" charset="0"/>
                <a:cs typeface="Times New Roman" panose="02020603050405020304" pitchFamily="18" charset="0"/>
              </a:rPr>
              <a:t>Tarımsal üretim, aşırı miktarda besin maddesi ve pestisit gibi kimyasalların kullanılmasının bir sonucu olarak yaygın bir kirlilik kaynağıdır. Diğer tarımsal kirleticiler ise kırsal, kentsel ve orman alanlarından yüzey akışıyla su kaynaklarına karışmaktadır. AB’ye üye ülkeler tarafından şu anda çiftlik düzeyinde besin planlaması, uygun toprak işleme, ürün rotasyonu ve gübre standartları uygulanması dahil olmak üzere çok sayıda önlem alınmaktadır. Diğer taraftan, Avrupa sularının tehlikeli maddelerle kirlenmesi birçok yasal tedbir alınmasına neden olan bir önemli çevresel kirlilik olarak raporlanmıştır. </a:t>
            </a:r>
            <a:r>
              <a:rPr lang="tr-TR" dirty="0">
                <a:latin typeface="Times New Roman" panose="02020603050405020304" pitchFamily="18" charset="0"/>
                <a:cs typeface="Times New Roman" panose="02020603050405020304" pitchFamily="18" charset="0"/>
              </a:rPr>
              <a:t>Su kalitesi suyun fiziksel, kimyasal ve biyolojik özelliklerinin göstergesi </a:t>
            </a:r>
            <a:r>
              <a:rPr lang="tr-TR" dirty="0" smtClean="0">
                <a:latin typeface="Times New Roman" panose="02020603050405020304" pitchFamily="18" charset="0"/>
                <a:cs typeface="Times New Roman" panose="02020603050405020304" pitchFamily="18" charset="0"/>
              </a:rPr>
              <a:t>olarak tanımlanmaktadır</a:t>
            </a:r>
            <a:r>
              <a:rPr lang="tr-TR" dirty="0">
                <a:latin typeface="Times New Roman" panose="02020603050405020304" pitchFamily="18" charset="0"/>
                <a:cs typeface="Times New Roman" panose="02020603050405020304" pitchFamily="18" charset="0"/>
              </a:rPr>
              <a:t>. Su kalitesi standartlarının belirlenmesinde ise suyun kullanım maksadı (</a:t>
            </a:r>
            <a:r>
              <a:rPr lang="tr-TR" dirty="0" smtClean="0">
                <a:latin typeface="Times New Roman" panose="02020603050405020304" pitchFamily="18" charset="0"/>
                <a:cs typeface="Times New Roman" panose="02020603050405020304" pitchFamily="18" charset="0"/>
              </a:rPr>
              <a:t>içme suyu</a:t>
            </a:r>
            <a:r>
              <a:rPr lang="tr-TR" dirty="0">
                <a:latin typeface="Times New Roman" panose="02020603050405020304" pitchFamily="18" charset="0"/>
                <a:cs typeface="Times New Roman" panose="02020603050405020304" pitchFamily="18" charset="0"/>
              </a:rPr>
              <a:t>, tarım, sanayi, enerji vb.) ve su sınıfları (nehir, göl, kıyı-geçiş suları ve yeraltı suları) </a:t>
            </a:r>
            <a:r>
              <a:rPr lang="tr-TR" dirty="0" smtClean="0">
                <a:latin typeface="Times New Roman" panose="02020603050405020304" pitchFamily="18" charset="0"/>
                <a:cs typeface="Times New Roman" panose="02020603050405020304" pitchFamily="18" charset="0"/>
              </a:rPr>
              <a:t>esas alınmaktadır</a:t>
            </a:r>
            <a:r>
              <a:rPr lang="tr-TR" dirty="0">
                <a:latin typeface="Times New Roman" panose="02020603050405020304" pitchFamily="18" charset="0"/>
                <a:cs typeface="Times New Roman" panose="02020603050405020304" pitchFamily="18" charset="0"/>
              </a:rPr>
              <a:t>. Bunun yanında bütün su kaynaklarının bütünsel bir yaklaşımla “iyi </a:t>
            </a:r>
            <a:r>
              <a:rPr lang="tr-TR" dirty="0" err="1" smtClean="0">
                <a:latin typeface="Times New Roman" panose="02020603050405020304" pitchFamily="18" charset="0"/>
                <a:cs typeface="Times New Roman" panose="02020603050405020304" pitchFamily="18" charset="0"/>
              </a:rPr>
              <a:t>durum”a</a:t>
            </a:r>
            <a:r>
              <a:rPr lang="tr-TR" dirty="0" smtClean="0">
                <a:latin typeface="Times New Roman" panose="02020603050405020304" pitchFamily="18" charset="0"/>
                <a:cs typeface="Times New Roman" panose="02020603050405020304" pitchFamily="18" charset="0"/>
              </a:rPr>
              <a:t> ulaşması </a:t>
            </a:r>
            <a:r>
              <a:rPr lang="tr-TR" dirty="0">
                <a:latin typeface="Times New Roman" panose="02020603050405020304" pitchFamily="18" charset="0"/>
                <a:cs typeface="Times New Roman" panose="02020603050405020304" pitchFamily="18" charset="0"/>
              </a:rPr>
              <a:t>için daha genel su kalitesi standartları belirlenebilmektedir. Su kalitesi </a:t>
            </a:r>
            <a:r>
              <a:rPr lang="tr-TR" dirty="0" smtClean="0">
                <a:latin typeface="Times New Roman" panose="02020603050405020304" pitchFamily="18" charset="0"/>
                <a:cs typeface="Times New Roman" panose="02020603050405020304" pitchFamily="18" charset="0"/>
              </a:rPr>
              <a:t>yönetimi açısından </a:t>
            </a:r>
            <a:r>
              <a:rPr lang="tr-TR" dirty="0">
                <a:latin typeface="Times New Roman" panose="02020603050405020304" pitchFamily="18" charset="0"/>
                <a:cs typeface="Times New Roman" panose="02020603050405020304" pitchFamily="18" charset="0"/>
              </a:rPr>
              <a:t>risk değerlendirmesi, genel olarak su kaynaklarındaki kirleticilerin insan sağlığı </a:t>
            </a:r>
            <a:r>
              <a:rPr lang="tr-TR" dirty="0" smtClean="0">
                <a:latin typeface="Times New Roman" panose="02020603050405020304" pitchFamily="18" charset="0"/>
                <a:cs typeface="Times New Roman" panose="02020603050405020304" pitchFamily="18" charset="0"/>
              </a:rPr>
              <a:t>ve sucul </a:t>
            </a:r>
            <a:r>
              <a:rPr lang="tr-TR" dirty="0">
                <a:latin typeface="Times New Roman" panose="02020603050405020304" pitchFamily="18" charset="0"/>
                <a:cs typeface="Times New Roman" panose="02020603050405020304" pitchFamily="18" charset="0"/>
              </a:rPr>
              <a:t>ekosistem üzerindeki muhtemel etkilerini ve etkileme riskinin analiz </a:t>
            </a:r>
            <a:r>
              <a:rPr lang="tr-TR" dirty="0" smtClean="0">
                <a:latin typeface="Times New Roman" panose="02020603050405020304" pitchFamily="18" charset="0"/>
                <a:cs typeface="Times New Roman" panose="02020603050405020304" pitchFamily="18" charset="0"/>
              </a:rPr>
              <a:t>edilerek derecelendirilmesi </a:t>
            </a:r>
            <a:r>
              <a:rPr lang="tr-TR" dirty="0">
                <a:latin typeface="Times New Roman" panose="02020603050405020304" pitchFamily="18" charset="0"/>
                <a:cs typeface="Times New Roman" panose="02020603050405020304" pitchFamily="18" charset="0"/>
              </a:rPr>
              <a:t>ve olumsuz etkilerin önlenmesi maksadıyla alınması gereken </a:t>
            </a:r>
            <a:r>
              <a:rPr lang="tr-TR" dirty="0" smtClean="0">
                <a:latin typeface="Times New Roman" panose="02020603050405020304" pitchFamily="18" charset="0"/>
                <a:cs typeface="Times New Roman" panose="02020603050405020304" pitchFamily="18" charset="0"/>
              </a:rPr>
              <a:t>tedbirleri içermektedir</a:t>
            </a:r>
            <a:r>
              <a:rPr lang="tr-TR" dirty="0">
                <a:latin typeface="Times New Roman" panose="02020603050405020304" pitchFamily="18" charset="0"/>
                <a:cs typeface="Times New Roman" panose="02020603050405020304" pitchFamily="18" charset="0"/>
              </a:rPr>
              <a:t>. AB Su Çerçeve </a:t>
            </a:r>
            <a:r>
              <a:rPr lang="tr-TR" dirty="0" err="1">
                <a:latin typeface="Times New Roman" panose="02020603050405020304" pitchFamily="18" charset="0"/>
                <a:cs typeface="Times New Roman" panose="02020603050405020304" pitchFamily="18" charset="0"/>
              </a:rPr>
              <a:t>Direktifi’ne</a:t>
            </a:r>
            <a:r>
              <a:rPr lang="tr-TR" dirty="0">
                <a:latin typeface="Times New Roman" panose="02020603050405020304" pitchFamily="18" charset="0"/>
                <a:cs typeface="Times New Roman" panose="02020603050405020304" pitchFamily="18" charset="0"/>
              </a:rPr>
              <a:t> uyum çalışmaları kapsamında ülkemizde su </a:t>
            </a:r>
            <a:r>
              <a:rPr lang="tr-TR" dirty="0" smtClean="0">
                <a:latin typeface="Times New Roman" panose="02020603050405020304" pitchFamily="18" charset="0"/>
                <a:cs typeface="Times New Roman" panose="02020603050405020304" pitchFamily="18" charset="0"/>
              </a:rPr>
              <a:t>kalitesi yönetimi </a:t>
            </a:r>
            <a:r>
              <a:rPr lang="tr-TR" dirty="0">
                <a:latin typeface="Times New Roman" panose="02020603050405020304" pitchFamily="18" charset="0"/>
                <a:cs typeface="Times New Roman" panose="02020603050405020304" pitchFamily="18" charset="0"/>
              </a:rPr>
              <a:t>açısından risk değerlendirmesi ile ilgili çalışmalar yaygınlaşmış olup, bu </a:t>
            </a:r>
            <a:r>
              <a:rPr lang="tr-TR" dirty="0" smtClean="0">
                <a:latin typeface="Times New Roman" panose="02020603050405020304" pitchFamily="18" charset="0"/>
                <a:cs typeface="Times New Roman" panose="02020603050405020304" pitchFamily="18" charset="0"/>
              </a:rPr>
              <a:t>çalışmalar özellikle </a:t>
            </a:r>
            <a:r>
              <a:rPr lang="tr-TR" dirty="0">
                <a:latin typeface="Times New Roman" panose="02020603050405020304" pitchFamily="18" charset="0"/>
                <a:cs typeface="Times New Roman" panose="02020603050405020304" pitchFamily="18" charset="0"/>
              </a:rPr>
              <a:t>sucul ortamda bulunan ve bulunması muhtemel kimyasallara yoğunlaşmıştır. </a:t>
            </a:r>
            <a:r>
              <a:rPr lang="tr-TR" dirty="0" smtClean="0">
                <a:latin typeface="Times New Roman" panose="02020603050405020304" pitchFamily="18" charset="0"/>
                <a:cs typeface="Times New Roman" panose="02020603050405020304" pitchFamily="18" charset="0"/>
              </a:rPr>
              <a:t>Su kaynaklarında </a:t>
            </a:r>
            <a:r>
              <a:rPr lang="tr-TR" dirty="0" err="1">
                <a:latin typeface="Times New Roman" panose="02020603050405020304" pitchFamily="18" charset="0"/>
                <a:cs typeface="Times New Roman" panose="02020603050405020304" pitchFamily="18" charset="0"/>
              </a:rPr>
              <a:t>fiziko</a:t>
            </a:r>
            <a:r>
              <a:rPr lang="tr-TR" dirty="0">
                <a:latin typeface="Times New Roman" panose="02020603050405020304" pitchFamily="18" charset="0"/>
                <a:cs typeface="Times New Roman" panose="02020603050405020304" pitchFamily="18" charset="0"/>
              </a:rPr>
              <a:t>-kimyasal parametrelerin izlenmesi ve dolayısıyla kontrolü daha uzun </a:t>
            </a:r>
            <a:r>
              <a:rPr lang="tr-TR" dirty="0" smtClean="0">
                <a:latin typeface="Times New Roman" panose="02020603050405020304" pitchFamily="18" charset="0"/>
                <a:cs typeface="Times New Roman" panose="02020603050405020304" pitchFamily="18" charset="0"/>
              </a:rPr>
              <a:t>bir geçmişe </a:t>
            </a:r>
            <a:r>
              <a:rPr lang="tr-TR" dirty="0">
                <a:latin typeface="Times New Roman" panose="02020603050405020304" pitchFamily="18" charset="0"/>
                <a:cs typeface="Times New Roman" panose="02020603050405020304" pitchFamily="18" charset="0"/>
              </a:rPr>
              <a:t>sahip olmakla beraber tehlikeli maddelere ilişkin izleme ve mevzuat </a:t>
            </a:r>
            <a:r>
              <a:rPr lang="tr-TR" dirty="0" smtClean="0">
                <a:latin typeface="Times New Roman" panose="02020603050405020304" pitchFamily="18" charset="0"/>
                <a:cs typeface="Times New Roman" panose="02020603050405020304" pitchFamily="18" charset="0"/>
              </a:rPr>
              <a:t>oluşturma çalışmaları </a:t>
            </a:r>
            <a:r>
              <a:rPr lang="tr-TR" dirty="0">
                <a:latin typeface="Times New Roman" panose="02020603050405020304" pitchFamily="18" charset="0"/>
                <a:cs typeface="Times New Roman" panose="02020603050405020304" pitchFamily="18" charset="0"/>
              </a:rPr>
              <a:t>AB Su Çerçeve Direktifi uyum süreci ile hızlanmıştır. Bu kapsamda </a:t>
            </a:r>
            <a:r>
              <a:rPr lang="tr-TR" dirty="0" smtClean="0">
                <a:latin typeface="Times New Roman" panose="02020603050405020304" pitchFamily="18" charset="0"/>
                <a:cs typeface="Times New Roman" panose="02020603050405020304" pitchFamily="18" charset="0"/>
              </a:rPr>
              <a:t>risk değerlendirmesi</a:t>
            </a:r>
            <a:r>
              <a:rPr lang="tr-TR" dirty="0">
                <a:latin typeface="Times New Roman" panose="02020603050405020304" pitchFamily="18" charset="0"/>
                <a:cs typeface="Times New Roman" panose="02020603050405020304" pitchFamily="18" charset="0"/>
              </a:rPr>
              <a:t>, insan sağlığı ve sucul ekosistemi korumak maksadıyla </a:t>
            </a:r>
            <a:r>
              <a:rPr lang="tr-TR" dirty="0" err="1">
                <a:latin typeface="Times New Roman" panose="02020603050405020304" pitchFamily="18" charset="0"/>
                <a:cs typeface="Times New Roman" panose="02020603050405020304" pitchFamily="18" charset="0"/>
              </a:rPr>
              <a:t>toksisite</a:t>
            </a:r>
            <a:r>
              <a:rPr lang="tr-TR" dirty="0">
                <a:latin typeface="Times New Roman" panose="02020603050405020304" pitchFamily="18" charset="0"/>
                <a:cs typeface="Times New Roman" panose="02020603050405020304" pitchFamily="18" charset="0"/>
              </a:rPr>
              <a:t> ve </a:t>
            </a:r>
            <a:r>
              <a:rPr lang="tr-TR" dirty="0" err="1" smtClean="0">
                <a:latin typeface="Times New Roman" panose="02020603050405020304" pitchFamily="18" charset="0"/>
                <a:cs typeface="Times New Roman" panose="02020603050405020304" pitchFamily="18" charset="0"/>
              </a:rPr>
              <a:t>maruziyet</a:t>
            </a:r>
            <a:r>
              <a:rPr lang="tr-TR" dirty="0" smtClean="0">
                <a:latin typeface="Times New Roman" panose="02020603050405020304" pitchFamily="18" charset="0"/>
                <a:cs typeface="Times New Roman" panose="02020603050405020304" pitchFamily="18" charset="0"/>
              </a:rPr>
              <a:t> çalışmaları </a:t>
            </a:r>
            <a:r>
              <a:rPr lang="tr-TR" dirty="0">
                <a:latin typeface="Times New Roman" panose="02020603050405020304" pitchFamily="18" charset="0"/>
                <a:cs typeface="Times New Roman" panose="02020603050405020304" pitchFamily="18" charset="0"/>
              </a:rPr>
              <a:t>gibi metotlar kullanılarak kirleticilerin tespit edilmesini ve gerekli </a:t>
            </a:r>
            <a:r>
              <a:rPr lang="tr-TR" dirty="0" smtClean="0">
                <a:latin typeface="Times New Roman" panose="02020603050405020304" pitchFamily="18" charset="0"/>
                <a:cs typeface="Times New Roman" panose="02020603050405020304" pitchFamily="18" charset="0"/>
              </a:rPr>
              <a:t>önlemlerin alınmasını </a:t>
            </a:r>
            <a:r>
              <a:rPr lang="tr-TR" dirty="0">
                <a:latin typeface="Times New Roman" panose="02020603050405020304" pitchFamily="18" charset="0"/>
                <a:cs typeface="Times New Roman" panose="02020603050405020304" pitchFamily="18" charset="0"/>
              </a:rPr>
              <a:t>içermektedir.</a:t>
            </a:r>
          </a:p>
        </p:txBody>
      </p:sp>
    </p:spTree>
    <p:extLst>
      <p:ext uri="{BB962C8B-B14F-4D97-AF65-F5344CB8AC3E}">
        <p14:creationId xmlns:p14="http://schemas.microsoft.com/office/powerpoint/2010/main" val="4437450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0" y="0"/>
            <a:ext cx="12192000" cy="7155805"/>
          </a:xfrm>
          <a:prstGeom prst="rect">
            <a:avLst/>
          </a:prstGeom>
        </p:spPr>
        <p:txBody>
          <a:bodyPr wrap="square">
            <a:spAutoFit/>
          </a:bodyPr>
          <a:lstStyle/>
          <a:p>
            <a:pPr algn="just"/>
            <a:r>
              <a:rPr lang="tr-TR" b="1" u="none" strike="noStrike" baseline="0" dirty="0" smtClean="0">
                <a:latin typeface="Times New Roman" panose="02020603050405020304" pitchFamily="18" charset="0"/>
                <a:cs typeface="Times New Roman" panose="02020603050405020304" pitchFamily="18" charset="0"/>
              </a:rPr>
              <a:t>2. GENEL ÖZELLİKLER</a:t>
            </a:r>
          </a:p>
          <a:p>
            <a:pPr algn="just"/>
            <a:endParaRPr lang="tr-TR" b="1" u="none" strike="noStrike" baseline="0" dirty="0" smtClean="0">
              <a:latin typeface="Times New Roman" panose="02020603050405020304" pitchFamily="18" charset="0"/>
              <a:cs typeface="Times New Roman" panose="02020603050405020304" pitchFamily="18" charset="0"/>
            </a:endParaRPr>
          </a:p>
          <a:p>
            <a:pPr algn="just">
              <a:lnSpc>
                <a:spcPct val="150000"/>
              </a:lnSpc>
            </a:pPr>
            <a:r>
              <a:rPr lang="tr-TR" b="0" i="0" u="none" strike="noStrike" baseline="0" dirty="0" smtClean="0">
                <a:latin typeface="Times New Roman" panose="02020603050405020304" pitchFamily="18" charset="0"/>
                <a:cs typeface="Times New Roman" panose="02020603050405020304" pitchFamily="18" charset="0"/>
              </a:rPr>
              <a:t>Suyun asitlik veya bazlık durumunu gösteren logaritmik bir ölçüdür. Çözeltide bulunan H</a:t>
            </a:r>
            <a:r>
              <a:rPr lang="tr-TR" b="0" i="0" u="none" strike="noStrike" baseline="30000" dirty="0" smtClean="0">
                <a:latin typeface="Times New Roman" panose="02020603050405020304" pitchFamily="18" charset="0"/>
                <a:cs typeface="Times New Roman" panose="02020603050405020304" pitchFamily="18" charset="0"/>
              </a:rPr>
              <a:t>+</a:t>
            </a:r>
            <a:r>
              <a:rPr lang="tr-TR" b="0" i="0" u="none" strike="noStrike" baseline="0" dirty="0" smtClean="0">
                <a:latin typeface="Times New Roman" panose="02020603050405020304" pitchFamily="18" charset="0"/>
                <a:cs typeface="Times New Roman" panose="02020603050405020304" pitchFamily="18" charset="0"/>
              </a:rPr>
              <a:t> iyonu konsantrasyonunu ifade etmektedir. </a:t>
            </a:r>
            <a:r>
              <a:rPr lang="tr-TR" b="0" i="0" u="none" strike="noStrike" baseline="0" dirty="0" err="1" smtClean="0">
                <a:latin typeface="Times New Roman" panose="02020603050405020304" pitchFamily="18" charset="0"/>
                <a:cs typeface="Times New Roman" panose="02020603050405020304" pitchFamily="18" charset="0"/>
              </a:rPr>
              <a:t>pH</a:t>
            </a:r>
            <a:r>
              <a:rPr lang="tr-TR" b="0" i="0" u="none" strike="noStrike" baseline="0" dirty="0" smtClean="0">
                <a:latin typeface="Times New Roman" panose="02020603050405020304" pitchFamily="18" charset="0"/>
                <a:cs typeface="Times New Roman" panose="02020603050405020304" pitchFamily="18" charset="0"/>
              </a:rPr>
              <a:t> değeri 7 olduğunda (25 </a:t>
            </a:r>
            <a:r>
              <a:rPr lang="tr-TR" b="0" i="0" u="none" strike="noStrike" baseline="30000" dirty="0" err="1" smtClean="0">
                <a:latin typeface="Times New Roman" panose="02020603050405020304" pitchFamily="18" charset="0"/>
                <a:cs typeface="Times New Roman" panose="02020603050405020304" pitchFamily="18" charset="0"/>
              </a:rPr>
              <a:t>o</a:t>
            </a:r>
            <a:r>
              <a:rPr lang="tr-TR" b="0" i="0" u="none" strike="noStrike" baseline="0" dirty="0" err="1" smtClean="0">
                <a:latin typeface="Times New Roman" panose="02020603050405020304" pitchFamily="18" charset="0"/>
                <a:cs typeface="Times New Roman" panose="02020603050405020304" pitchFamily="18" charset="0"/>
              </a:rPr>
              <a:t>C</a:t>
            </a:r>
            <a:r>
              <a:rPr lang="tr-TR" b="0" i="0" u="none" strike="noStrike" baseline="0" dirty="0" smtClean="0">
                <a:latin typeface="Times New Roman" panose="02020603050405020304" pitchFamily="18" charset="0"/>
                <a:cs typeface="Times New Roman" panose="02020603050405020304" pitchFamily="18" charset="0"/>
              </a:rPr>
              <a:t>) nötr, </a:t>
            </a:r>
            <a:r>
              <a:rPr lang="tr-TR" b="0" i="0" u="none" strike="noStrike" baseline="0" dirty="0" err="1" smtClean="0">
                <a:latin typeface="Times New Roman" panose="02020603050405020304" pitchFamily="18" charset="0"/>
                <a:cs typeface="Times New Roman" panose="02020603050405020304" pitchFamily="18" charset="0"/>
              </a:rPr>
              <a:t>pH</a:t>
            </a:r>
            <a:r>
              <a:rPr lang="tr-TR" b="0" i="0" u="none" strike="noStrike" baseline="0" dirty="0" smtClean="0">
                <a:latin typeface="Times New Roman" panose="02020603050405020304" pitchFamily="18" charset="0"/>
                <a:cs typeface="Times New Roman" panose="02020603050405020304" pitchFamily="18" charset="0"/>
              </a:rPr>
              <a:t> &lt; 7 ise asidik ve </a:t>
            </a:r>
            <a:r>
              <a:rPr lang="tr-TR" b="0" i="0" u="none" strike="noStrike" baseline="0" dirty="0" err="1" smtClean="0">
                <a:latin typeface="Times New Roman" panose="02020603050405020304" pitchFamily="18" charset="0"/>
                <a:cs typeface="Times New Roman" panose="02020603050405020304" pitchFamily="18" charset="0"/>
              </a:rPr>
              <a:t>pH</a:t>
            </a:r>
            <a:r>
              <a:rPr lang="tr-TR" b="0" i="0" u="none" strike="noStrike" baseline="0" dirty="0" smtClean="0">
                <a:latin typeface="Times New Roman" panose="02020603050405020304" pitchFamily="18" charset="0"/>
                <a:cs typeface="Times New Roman" panose="02020603050405020304" pitchFamily="18" charset="0"/>
              </a:rPr>
              <a:t> &gt; 7 ise baziktir. Düşük </a:t>
            </a:r>
            <a:r>
              <a:rPr lang="tr-TR" b="0" i="0" u="none" strike="noStrike" baseline="0" dirty="0" err="1" smtClean="0">
                <a:latin typeface="Times New Roman" panose="02020603050405020304" pitchFamily="18" charset="0"/>
                <a:cs typeface="Times New Roman" panose="02020603050405020304" pitchFamily="18" charset="0"/>
              </a:rPr>
              <a:t>pH</a:t>
            </a:r>
            <a:r>
              <a:rPr lang="tr-TR" b="0" i="0" u="none" strike="noStrike" baseline="0" dirty="0" smtClean="0">
                <a:latin typeface="Times New Roman" panose="02020603050405020304" pitchFamily="18" charset="0"/>
                <a:cs typeface="Times New Roman" panose="02020603050405020304" pitchFamily="18" charset="0"/>
              </a:rPr>
              <a:t> suda acı metal bir tada ve korozyona sebep olurken, yüksek </a:t>
            </a:r>
            <a:r>
              <a:rPr lang="tr-TR" b="0" i="0" u="none" strike="noStrike" baseline="0" dirty="0" err="1" smtClean="0">
                <a:latin typeface="Times New Roman" panose="02020603050405020304" pitchFamily="18" charset="0"/>
                <a:cs typeface="Times New Roman" panose="02020603050405020304" pitchFamily="18" charset="0"/>
              </a:rPr>
              <a:t>pH</a:t>
            </a:r>
            <a:r>
              <a:rPr lang="tr-TR" b="0" i="0" u="none" strike="noStrike" baseline="0" dirty="0" smtClean="0">
                <a:latin typeface="Times New Roman" panose="02020603050405020304" pitchFamily="18" charset="0"/>
                <a:cs typeface="Times New Roman" panose="02020603050405020304" pitchFamily="18" charset="0"/>
              </a:rPr>
              <a:t> değerleri ise suda kaygan hisse, soda tadına ve tortulara neden olur. İçme suyu olarak kullanılacak ham suda </a:t>
            </a:r>
            <a:r>
              <a:rPr lang="tr-TR" b="0" i="0" u="none" strike="noStrike" baseline="0" dirty="0" err="1" smtClean="0">
                <a:latin typeface="Times New Roman" panose="02020603050405020304" pitchFamily="18" charset="0"/>
                <a:cs typeface="Times New Roman" panose="02020603050405020304" pitchFamily="18" charset="0"/>
              </a:rPr>
              <a:t>pH</a:t>
            </a:r>
            <a:r>
              <a:rPr lang="tr-TR" b="0" i="0" u="none" strike="noStrike" baseline="0" dirty="0" smtClean="0">
                <a:latin typeface="Times New Roman" panose="02020603050405020304" pitchFamily="18" charset="0"/>
                <a:cs typeface="Times New Roman" panose="02020603050405020304" pitchFamily="18" charset="0"/>
              </a:rPr>
              <a:t> değeri 4 ve 9 arasında olması beklenmekle birlikte, karşılaşılan değerler daha çok 5,5 ve 8,6 arasındadır. Ham suda karbonat ve bikarbonatların varlığına bağlı olarak 7 den büyük değerler olması beklenir. </a:t>
            </a:r>
            <a:r>
              <a:rPr lang="tr-TR" b="0" i="0" u="none" strike="noStrike" baseline="0" dirty="0" err="1" smtClean="0">
                <a:latin typeface="Times New Roman" panose="02020603050405020304" pitchFamily="18" charset="0"/>
                <a:cs typeface="Times New Roman" panose="02020603050405020304" pitchFamily="18" charset="0"/>
              </a:rPr>
              <a:t>pH’ın</a:t>
            </a:r>
            <a:r>
              <a:rPr lang="tr-TR" b="0" i="0" u="none" strike="noStrike" baseline="0" dirty="0" smtClean="0">
                <a:latin typeface="Times New Roman" panose="02020603050405020304" pitchFamily="18" charset="0"/>
                <a:cs typeface="Times New Roman" panose="02020603050405020304" pitchFamily="18" charset="0"/>
              </a:rPr>
              <a:t> insan sağlığı üzerinde direk bir etkisi olmamakla birlikte, işletme açısından en önemli su kalite parametrelerinden biridir. </a:t>
            </a:r>
            <a:r>
              <a:rPr lang="tr-TR" b="0" i="0" u="none" strike="noStrike" baseline="0" dirty="0" err="1" smtClean="0">
                <a:latin typeface="Times New Roman" panose="02020603050405020304" pitchFamily="18" charset="0"/>
                <a:cs typeface="Times New Roman" panose="02020603050405020304" pitchFamily="18" charset="0"/>
              </a:rPr>
              <a:t>pH’ın</a:t>
            </a:r>
            <a:r>
              <a:rPr lang="tr-TR" b="0" i="0" u="none" strike="noStrike" baseline="0" dirty="0" smtClean="0">
                <a:latin typeface="Times New Roman" panose="02020603050405020304" pitchFamily="18" charset="0"/>
                <a:cs typeface="Times New Roman" panose="02020603050405020304" pitchFamily="18" charset="0"/>
              </a:rPr>
              <a:t> su kimyasındaki rolü </a:t>
            </a:r>
            <a:r>
              <a:rPr lang="tr-TR" b="0" i="0" u="none" strike="noStrike" baseline="0" dirty="0" err="1" smtClean="0">
                <a:latin typeface="Times New Roman" panose="02020603050405020304" pitchFamily="18" charset="0"/>
                <a:cs typeface="Times New Roman" panose="02020603050405020304" pitchFamily="18" charset="0"/>
              </a:rPr>
              <a:t>korozivite</a:t>
            </a:r>
            <a:r>
              <a:rPr lang="tr-TR" b="0" i="0" u="none" strike="noStrike" baseline="0" dirty="0" smtClean="0">
                <a:latin typeface="Times New Roman" panose="02020603050405020304" pitchFamily="18" charset="0"/>
                <a:cs typeface="Times New Roman" panose="02020603050405020304" pitchFamily="18" charset="0"/>
              </a:rPr>
              <a:t>, </a:t>
            </a:r>
            <a:r>
              <a:rPr lang="tr-TR" b="0" i="0" u="none" strike="noStrike" baseline="0" dirty="0" err="1" smtClean="0">
                <a:latin typeface="Times New Roman" panose="02020603050405020304" pitchFamily="18" charset="0"/>
                <a:cs typeface="Times New Roman" panose="02020603050405020304" pitchFamily="18" charset="0"/>
              </a:rPr>
              <a:t>alkalinite</a:t>
            </a:r>
            <a:r>
              <a:rPr lang="tr-TR" b="0" i="0" u="none" strike="noStrike" baseline="0" dirty="0" smtClean="0">
                <a:latin typeface="Times New Roman" panose="02020603050405020304" pitchFamily="18" charset="0"/>
                <a:cs typeface="Times New Roman" panose="02020603050405020304" pitchFamily="18" charset="0"/>
              </a:rPr>
              <a:t>, sertlik, klorlama, </a:t>
            </a:r>
            <a:r>
              <a:rPr lang="tr-TR" b="0" i="0" u="none" strike="noStrike" baseline="0" dirty="0" err="1" smtClean="0">
                <a:latin typeface="Times New Roman" panose="02020603050405020304" pitchFamily="18" charset="0"/>
                <a:cs typeface="Times New Roman" panose="02020603050405020304" pitchFamily="18" charset="0"/>
              </a:rPr>
              <a:t>koagülasyon</a:t>
            </a:r>
            <a:r>
              <a:rPr lang="tr-TR" b="0" i="0" u="none" strike="noStrike" baseline="0" dirty="0" smtClean="0">
                <a:latin typeface="Times New Roman" panose="02020603050405020304" pitchFamily="18" charset="0"/>
                <a:cs typeface="Times New Roman" panose="02020603050405020304" pitchFamily="18" charset="0"/>
              </a:rPr>
              <a:t> ve CO</a:t>
            </a:r>
            <a:r>
              <a:rPr lang="tr-TR" b="0" i="0" u="none" strike="noStrike" baseline="-25000" dirty="0" smtClean="0">
                <a:latin typeface="Times New Roman" panose="02020603050405020304" pitchFamily="18" charset="0"/>
                <a:cs typeface="Times New Roman" panose="02020603050405020304" pitchFamily="18" charset="0"/>
              </a:rPr>
              <a:t>2</a:t>
            </a:r>
            <a:r>
              <a:rPr lang="tr-TR" b="0" i="0" u="none" strike="noStrike" baseline="0" dirty="0" smtClean="0">
                <a:latin typeface="Times New Roman" panose="02020603050405020304" pitchFamily="18" charset="0"/>
                <a:cs typeface="Times New Roman" panose="02020603050405020304" pitchFamily="18" charset="0"/>
              </a:rPr>
              <a:t> dengesi ile bağlantılıdır.</a:t>
            </a:r>
          </a:p>
          <a:p>
            <a:pPr algn="just"/>
            <a:endParaRPr lang="tr-TR" b="1" dirty="0">
              <a:latin typeface="Times New Roman" panose="02020603050405020304" pitchFamily="18" charset="0"/>
              <a:cs typeface="Times New Roman" panose="02020603050405020304" pitchFamily="18" charset="0"/>
            </a:endParaRPr>
          </a:p>
          <a:p>
            <a:pPr algn="just"/>
            <a:r>
              <a:rPr lang="tr-TR" b="1" i="0" u="none" strike="noStrike" baseline="0" dirty="0" smtClean="0">
                <a:latin typeface="Times New Roman" panose="02020603050405020304" pitchFamily="18" charset="0"/>
                <a:cs typeface="Times New Roman" panose="02020603050405020304" pitchFamily="18" charset="0"/>
              </a:rPr>
              <a:t>1) İletkenlik</a:t>
            </a:r>
          </a:p>
          <a:p>
            <a:pPr algn="just"/>
            <a:endParaRPr lang="tr-TR" b="1" i="0" u="none" strike="noStrike" baseline="0" dirty="0" smtClean="0">
              <a:latin typeface="Times New Roman" panose="02020603050405020304" pitchFamily="18" charset="0"/>
              <a:cs typeface="Times New Roman" panose="02020603050405020304" pitchFamily="18" charset="0"/>
            </a:endParaRPr>
          </a:p>
          <a:p>
            <a:pPr algn="just">
              <a:lnSpc>
                <a:spcPct val="150000"/>
              </a:lnSpc>
            </a:pPr>
            <a:r>
              <a:rPr lang="tr-TR" dirty="0">
                <a:latin typeface="Times New Roman" panose="02020603050405020304" pitchFamily="18" charset="0"/>
                <a:cs typeface="Times New Roman" panose="02020603050405020304" pitchFamily="18" charset="0"/>
              </a:rPr>
              <a:t>İletkenlik, su kalitesi için gösterge bir parametre olup, suyun elektrik akımını </a:t>
            </a:r>
            <a:r>
              <a:rPr lang="tr-TR" dirty="0" smtClean="0">
                <a:latin typeface="Times New Roman" panose="02020603050405020304" pitchFamily="18" charset="0"/>
                <a:cs typeface="Times New Roman" panose="02020603050405020304" pitchFamily="18" charset="0"/>
              </a:rPr>
              <a:t>iletme kabiliyetinin </a:t>
            </a:r>
            <a:r>
              <a:rPr lang="tr-TR" dirty="0">
                <a:latin typeface="Times New Roman" panose="02020603050405020304" pitchFamily="18" charset="0"/>
                <a:cs typeface="Times New Roman" panose="02020603050405020304" pitchFamily="18" charset="0"/>
              </a:rPr>
              <a:t>bir ölçüsüdür. İletkenlik yaygın olarak kirlilik izlemesinde kullanılmaktadır. </a:t>
            </a:r>
            <a:r>
              <a:rPr lang="tr-TR" dirty="0" smtClean="0">
                <a:latin typeface="Times New Roman" panose="02020603050405020304" pitchFamily="18" charset="0"/>
                <a:cs typeface="Times New Roman" panose="02020603050405020304" pitchFamily="18" charset="0"/>
              </a:rPr>
              <a:t>Doğal nehirlerin </a:t>
            </a:r>
            <a:r>
              <a:rPr lang="tr-TR" dirty="0">
                <a:latin typeface="Times New Roman" panose="02020603050405020304" pitchFamily="18" charset="0"/>
                <a:cs typeface="Times New Roman" panose="02020603050405020304" pitchFamily="18" charset="0"/>
              </a:rPr>
              <a:t>ve göllerin iletkenlikleri genellikle 10-1000 </a:t>
            </a:r>
            <a:r>
              <a:rPr lang="el-GR" dirty="0">
                <a:latin typeface="Times New Roman" panose="02020603050405020304" pitchFamily="18" charset="0"/>
                <a:cs typeface="Times New Roman" panose="02020603050405020304" pitchFamily="18" charset="0"/>
              </a:rPr>
              <a:t>μ</a:t>
            </a:r>
            <a:r>
              <a:rPr lang="tr-TR" dirty="0">
                <a:latin typeface="Times New Roman" panose="02020603050405020304" pitchFamily="18" charset="0"/>
                <a:cs typeface="Times New Roman" panose="02020603050405020304" pitchFamily="18" charset="0"/>
              </a:rPr>
              <a:t>S/cm seviyesinde olmaktadır. Bu </a:t>
            </a:r>
            <a:r>
              <a:rPr lang="tr-TR" dirty="0" smtClean="0">
                <a:latin typeface="Times New Roman" panose="02020603050405020304" pitchFamily="18" charset="0"/>
                <a:cs typeface="Times New Roman" panose="02020603050405020304" pitchFamily="18" charset="0"/>
              </a:rPr>
              <a:t>seviyenin üzerindeki </a:t>
            </a:r>
            <a:r>
              <a:rPr lang="tr-TR" dirty="0">
                <a:latin typeface="Times New Roman" panose="02020603050405020304" pitchFamily="18" charset="0"/>
                <a:cs typeface="Times New Roman" panose="02020603050405020304" pitchFamily="18" charset="0"/>
              </a:rPr>
              <a:t>değerler ise kirlilik olduğunu gösterir</a:t>
            </a:r>
            <a:r>
              <a:rPr lang="tr-TR" dirty="0" smtClean="0">
                <a:latin typeface="Times New Roman" panose="02020603050405020304" pitchFamily="18" charset="0"/>
                <a:cs typeface="Times New Roman" panose="02020603050405020304" pitchFamily="18" charset="0"/>
              </a:rPr>
              <a:t>. Fenol</a:t>
            </a:r>
            <a:r>
              <a:rPr lang="tr-TR" dirty="0">
                <a:latin typeface="Times New Roman" panose="02020603050405020304" pitchFamily="18" charset="0"/>
                <a:cs typeface="Times New Roman" panose="02020603050405020304" pitchFamily="18" charset="0"/>
              </a:rPr>
              <a:t>, alkol ve şeker gibi organik bileşikler elektrik akımını iyi iletmediklerinden, </a:t>
            </a:r>
            <a:r>
              <a:rPr lang="tr-TR" dirty="0" smtClean="0">
                <a:latin typeface="Times New Roman" panose="02020603050405020304" pitchFamily="18" charset="0"/>
                <a:cs typeface="Times New Roman" panose="02020603050405020304" pitchFamily="18" charset="0"/>
              </a:rPr>
              <a:t>suda bulunduklarında </a:t>
            </a:r>
            <a:r>
              <a:rPr lang="tr-TR" dirty="0">
                <a:latin typeface="Times New Roman" panose="02020603050405020304" pitchFamily="18" charset="0"/>
                <a:cs typeface="Times New Roman" panose="02020603050405020304" pitchFamily="18" charset="0"/>
              </a:rPr>
              <a:t>düşük iletkenliktedirler. Ancak, klor, nitrat, sülfat ve fosfat anyonları ya da</a:t>
            </a:r>
          </a:p>
          <a:p>
            <a:pPr algn="just">
              <a:lnSpc>
                <a:spcPct val="150000"/>
              </a:lnSpc>
            </a:pPr>
            <a:r>
              <a:rPr lang="tr-TR" dirty="0">
                <a:latin typeface="Times New Roman" panose="02020603050405020304" pitchFamily="18" charset="0"/>
                <a:cs typeface="Times New Roman" panose="02020603050405020304" pitchFamily="18" charset="0"/>
              </a:rPr>
              <a:t>sodyum magnezyum, kalsiyum, demir ve alüminyum katyonlar gibi inorganik çözünmüş </a:t>
            </a:r>
            <a:r>
              <a:rPr lang="tr-TR" dirty="0" smtClean="0">
                <a:latin typeface="Times New Roman" panose="02020603050405020304" pitchFamily="18" charset="0"/>
                <a:cs typeface="Times New Roman" panose="02020603050405020304" pitchFamily="18" charset="0"/>
              </a:rPr>
              <a:t>katıların varlığında </a:t>
            </a:r>
            <a:r>
              <a:rPr lang="tr-TR" dirty="0">
                <a:latin typeface="Times New Roman" panose="02020603050405020304" pitchFamily="18" charset="0"/>
                <a:cs typeface="Times New Roman" panose="02020603050405020304" pitchFamily="18" charset="0"/>
              </a:rPr>
              <a:t>suyun iletkenliği </a:t>
            </a:r>
            <a:r>
              <a:rPr lang="tr-TR" dirty="0" smtClean="0">
                <a:latin typeface="Times New Roman" panose="02020603050405020304" pitchFamily="18" charset="0"/>
                <a:cs typeface="Times New Roman" panose="02020603050405020304" pitchFamily="18" charset="0"/>
              </a:rPr>
              <a:t>artmaktadır.</a:t>
            </a:r>
            <a:endParaRPr lang="tr-TR" dirty="0">
              <a:latin typeface="Times New Roman" panose="02020603050405020304" pitchFamily="18" charset="0"/>
              <a:cs typeface="Times New Roman" panose="02020603050405020304" pitchFamily="18" charset="0"/>
            </a:endParaRPr>
          </a:p>
          <a:p>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3800592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0"/>
            <a:ext cx="12192000" cy="6740307"/>
          </a:xfrm>
          <a:prstGeom prst="rect">
            <a:avLst/>
          </a:prstGeom>
        </p:spPr>
        <p:txBody>
          <a:bodyPr wrap="square">
            <a:spAutoFit/>
          </a:bodyPr>
          <a:lstStyle/>
          <a:p>
            <a:pPr>
              <a:lnSpc>
                <a:spcPct val="150000"/>
              </a:lnSpc>
            </a:pPr>
            <a:r>
              <a:rPr lang="tr-TR" b="1" i="0" u="none" strike="noStrike" baseline="0" dirty="0" smtClean="0">
                <a:latin typeface="Times New Roman" panose="02020603050405020304" pitchFamily="18" charset="0"/>
                <a:cs typeface="Times New Roman" panose="02020603050405020304" pitchFamily="18" charset="0"/>
              </a:rPr>
              <a:t>2) Sıcaklık</a:t>
            </a:r>
          </a:p>
          <a:p>
            <a:pPr>
              <a:lnSpc>
                <a:spcPct val="150000"/>
              </a:lnSpc>
            </a:pPr>
            <a:endParaRPr lang="tr-TR" b="1" i="1" u="none" strike="noStrike" baseline="0" dirty="0" smtClean="0">
              <a:latin typeface="Times New Roman" panose="02020603050405020304" pitchFamily="18" charset="0"/>
              <a:cs typeface="Times New Roman" panose="02020603050405020304" pitchFamily="18" charset="0"/>
            </a:endParaRPr>
          </a:p>
          <a:p>
            <a:pPr algn="just">
              <a:lnSpc>
                <a:spcPct val="150000"/>
              </a:lnSpc>
            </a:pPr>
            <a:r>
              <a:rPr lang="tr-TR" b="0" i="0" u="none" strike="noStrike" baseline="0" dirty="0" smtClean="0">
                <a:latin typeface="Times New Roman" panose="02020603050405020304" pitchFamily="18" charset="0"/>
                <a:cs typeface="Times New Roman" panose="02020603050405020304" pitchFamily="18" charset="0"/>
              </a:rPr>
              <a:t>Su kaynakları; iklimsel koşullar, su kaynağının özellikleri gibi pek çok faktörün etkisiyle farklı sıcaklıklarda olabilir. Genel olarak, su sıcaklığının 16 </a:t>
            </a:r>
            <a:r>
              <a:rPr lang="tr-TR" b="0" i="0" u="none" strike="noStrike" baseline="30000" dirty="0" err="1" smtClean="0">
                <a:latin typeface="Times New Roman" panose="02020603050405020304" pitchFamily="18" charset="0"/>
                <a:cs typeface="Times New Roman" panose="02020603050405020304" pitchFamily="18" charset="0"/>
              </a:rPr>
              <a:t>o</a:t>
            </a:r>
            <a:r>
              <a:rPr lang="tr-TR" b="0" i="0" u="none" strike="noStrike" baseline="0" dirty="0" err="1" smtClean="0">
                <a:latin typeface="Times New Roman" panose="02020603050405020304" pitchFamily="18" charset="0"/>
                <a:cs typeface="Times New Roman" panose="02020603050405020304" pitchFamily="18" charset="0"/>
              </a:rPr>
              <a:t>C’den</a:t>
            </a:r>
            <a:r>
              <a:rPr lang="tr-TR" b="0" i="0" u="none" strike="noStrike" baseline="0" dirty="0" smtClean="0">
                <a:latin typeface="Times New Roman" panose="02020603050405020304" pitchFamily="18" charset="0"/>
                <a:cs typeface="Times New Roman" panose="02020603050405020304" pitchFamily="18" charset="0"/>
              </a:rPr>
              <a:t> düşük olması tercih edilir. Sıcaklık; suyun yoğunluğu, viskozitesi, yüzey gerilimi, çözünürlüğü gibi parametrelerin yanı sıra, kimyasal, biyokimyasal ve biyolojik aktiviteyi etkileyebilme potansiyeli olması sebebiyle su arıtma</a:t>
            </a:r>
            <a:r>
              <a:rPr lang="tr-TR" b="0" i="0" u="none" strike="noStrike" dirty="0" smtClean="0">
                <a:latin typeface="Times New Roman" panose="02020603050405020304" pitchFamily="18" charset="0"/>
                <a:cs typeface="Times New Roman" panose="02020603050405020304" pitchFamily="18" charset="0"/>
              </a:rPr>
              <a:t> </a:t>
            </a:r>
            <a:r>
              <a:rPr lang="tr-TR" b="0" i="0" u="none" strike="noStrike" baseline="0" dirty="0" smtClean="0">
                <a:latin typeface="Times New Roman" panose="02020603050405020304" pitchFamily="18" charset="0"/>
                <a:cs typeface="Times New Roman" panose="02020603050405020304" pitchFamily="18" charset="0"/>
              </a:rPr>
              <a:t>tasarımında oldukça önemli bir parametredir. Yüksek su sıcaklıkları mikroorganizma gelişimini ve tat, koku, renk ve korozyon problemlerini arttırabilmektedir.</a:t>
            </a:r>
          </a:p>
          <a:p>
            <a:pPr algn="just">
              <a:lnSpc>
                <a:spcPct val="150000"/>
              </a:lnSpc>
            </a:pPr>
            <a:endParaRPr lang="tr-TR" dirty="0">
              <a:latin typeface="Times New Roman" panose="02020603050405020304" pitchFamily="18" charset="0"/>
              <a:cs typeface="Times New Roman" panose="02020603050405020304" pitchFamily="18" charset="0"/>
            </a:endParaRPr>
          </a:p>
          <a:p>
            <a:pPr algn="just">
              <a:lnSpc>
                <a:spcPct val="150000"/>
              </a:lnSpc>
            </a:pPr>
            <a:r>
              <a:rPr lang="tr-TR" b="1" dirty="0" smtClean="0">
                <a:latin typeface="Times New Roman" panose="02020603050405020304" pitchFamily="18" charset="0"/>
                <a:cs typeface="Times New Roman" panose="02020603050405020304" pitchFamily="18" charset="0"/>
              </a:rPr>
              <a:t>3) Çözünmüş </a:t>
            </a:r>
            <a:r>
              <a:rPr lang="tr-TR" b="1" dirty="0">
                <a:latin typeface="Times New Roman" panose="02020603050405020304" pitchFamily="18" charset="0"/>
                <a:cs typeface="Times New Roman" panose="02020603050405020304" pitchFamily="18" charset="0"/>
              </a:rPr>
              <a:t>Oksijen</a:t>
            </a:r>
          </a:p>
          <a:p>
            <a:pPr algn="just">
              <a:lnSpc>
                <a:spcPct val="150000"/>
              </a:lnSpc>
            </a:pPr>
            <a:endParaRPr lang="tr-TR" b="1" i="1" dirty="0">
              <a:latin typeface="Times New Roman" panose="02020603050405020304" pitchFamily="18" charset="0"/>
              <a:cs typeface="Times New Roman" panose="02020603050405020304" pitchFamily="18" charset="0"/>
            </a:endParaRPr>
          </a:p>
          <a:p>
            <a:pPr algn="just">
              <a:lnSpc>
                <a:spcPct val="150000"/>
              </a:lnSpc>
            </a:pPr>
            <a:r>
              <a:rPr lang="tr-TR" dirty="0">
                <a:latin typeface="Times New Roman" panose="02020603050405020304" pitchFamily="18" charset="0"/>
                <a:cs typeface="Times New Roman" panose="02020603050405020304" pitchFamily="18" charset="0"/>
              </a:rPr>
              <a:t>Sucul bitkilerden ve atmosferden gelen oksijenin sudaki miktarını gösterir. Tüm </a:t>
            </a:r>
            <a:r>
              <a:rPr lang="tr-TR" dirty="0" smtClean="0">
                <a:latin typeface="Times New Roman" panose="02020603050405020304" pitchFamily="18" charset="0"/>
                <a:cs typeface="Times New Roman" panose="02020603050405020304" pitchFamily="18" charset="0"/>
              </a:rPr>
              <a:t>sucul canlılar</a:t>
            </a:r>
            <a:r>
              <a:rPr lang="tr-TR" dirty="0">
                <a:latin typeface="Times New Roman" panose="02020603050405020304" pitchFamily="18" charset="0"/>
                <a:cs typeface="Times New Roman" panose="02020603050405020304" pitchFamily="18" charset="0"/>
              </a:rPr>
              <a:t>, nefes almak için çözünmüş oksijene ihtiyaç duyarlar. Durgun su özelliği gösteren </a:t>
            </a:r>
            <a:r>
              <a:rPr lang="tr-TR" dirty="0" smtClean="0">
                <a:latin typeface="Times New Roman" panose="02020603050405020304" pitchFamily="18" charset="0"/>
                <a:cs typeface="Times New Roman" panose="02020603050405020304" pitchFamily="18" charset="0"/>
              </a:rPr>
              <a:t>göllere ya </a:t>
            </a:r>
            <a:r>
              <a:rPr lang="tr-TR" dirty="0">
                <a:latin typeface="Times New Roman" panose="02020603050405020304" pitchFamily="18" charset="0"/>
                <a:cs typeface="Times New Roman" panose="02020603050405020304" pitchFamily="18" charset="0"/>
              </a:rPr>
              <a:t>da barajlara göre akış halindeki nehirler daha yüksek oranda oksijene sahiptirler</a:t>
            </a:r>
            <a:r>
              <a:rPr lang="tr-TR" dirty="0" smtClean="0">
                <a:latin typeface="Times New Roman" panose="02020603050405020304" pitchFamily="18" charset="0"/>
                <a:cs typeface="Times New Roman" panose="02020603050405020304" pitchFamily="18" charset="0"/>
              </a:rPr>
              <a:t>. </a:t>
            </a:r>
            <a:r>
              <a:rPr lang="tr-TR" dirty="0">
                <a:latin typeface="Times New Roman" panose="02020603050405020304" pitchFamily="18" charset="0"/>
                <a:cs typeface="Times New Roman" panose="02020603050405020304" pitchFamily="18" charset="0"/>
              </a:rPr>
              <a:t>Göllerde </a:t>
            </a:r>
            <a:r>
              <a:rPr lang="tr-TR" dirty="0" err="1">
                <a:latin typeface="Times New Roman" panose="02020603050405020304" pitchFamily="18" charset="0"/>
                <a:cs typeface="Times New Roman" panose="02020603050405020304" pitchFamily="18" charset="0"/>
              </a:rPr>
              <a:t>epilimnion</a:t>
            </a:r>
            <a:r>
              <a:rPr lang="tr-TR" dirty="0">
                <a:latin typeface="Times New Roman" panose="02020603050405020304" pitchFamily="18" charset="0"/>
                <a:cs typeface="Times New Roman" panose="02020603050405020304" pitchFamily="18" charset="0"/>
              </a:rPr>
              <a:t> tabakası </a:t>
            </a:r>
            <a:r>
              <a:rPr lang="tr-TR" dirty="0" smtClean="0">
                <a:latin typeface="Times New Roman" pitchFamily="18" charset="0"/>
                <a:cs typeface="Times New Roman" panose="02020603050405020304" pitchFamily="18" charset="0"/>
              </a:rPr>
              <a:t>(</a:t>
            </a:r>
            <a:r>
              <a:rPr lang="tr-TR" dirty="0">
                <a:latin typeface="Times New Roman" pitchFamily="18" charset="0"/>
                <a:cs typeface="Times New Roman" pitchFamily="18" charset="0"/>
              </a:rPr>
              <a:t>göllerde ışığın nüfuz edebildiği suyun oksijence zengin üst </a:t>
            </a:r>
            <a:r>
              <a:rPr lang="tr-TR" b="1" dirty="0" smtClean="0">
                <a:latin typeface="Times New Roman" pitchFamily="18" charset="0"/>
                <a:cs typeface="Times New Roman" pitchFamily="18" charset="0"/>
              </a:rPr>
              <a:t>tabakası</a:t>
            </a:r>
            <a:r>
              <a:rPr lang="tr-TR" dirty="0" smtClean="0">
                <a:latin typeface="Times New Roman" pitchFamily="18" charset="0"/>
                <a:cs typeface="Times New Roman" pitchFamily="18" charset="0"/>
              </a:rPr>
              <a:t>)</a:t>
            </a:r>
            <a:r>
              <a:rPr lang="tr-TR" dirty="0" smtClean="0"/>
              <a:t> </a:t>
            </a:r>
            <a:r>
              <a:rPr lang="tr-TR" dirty="0" smtClean="0">
                <a:latin typeface="Times New Roman" panose="02020603050405020304" pitchFamily="18" charset="0"/>
                <a:cs typeface="Times New Roman" panose="02020603050405020304" pitchFamily="18" charset="0"/>
              </a:rPr>
              <a:t>rüzgâr </a:t>
            </a:r>
            <a:r>
              <a:rPr lang="tr-TR" dirty="0">
                <a:latin typeface="Times New Roman" panose="02020603050405020304" pitchFamily="18" charset="0"/>
                <a:cs typeface="Times New Roman" panose="02020603050405020304" pitchFamily="18" charset="0"/>
              </a:rPr>
              <a:t>sayesinde karıştığından tabakanın her </a:t>
            </a:r>
            <a:r>
              <a:rPr lang="tr-TR" dirty="0" smtClean="0">
                <a:latin typeface="Times New Roman" panose="02020603050405020304" pitchFamily="18" charset="0"/>
                <a:cs typeface="Times New Roman" panose="02020603050405020304" pitchFamily="18" charset="0"/>
              </a:rPr>
              <a:t>yerinde sıcaklık </a:t>
            </a:r>
            <a:r>
              <a:rPr lang="tr-TR" dirty="0">
                <a:latin typeface="Times New Roman" panose="02020603050405020304" pitchFamily="18" charset="0"/>
                <a:cs typeface="Times New Roman" panose="02020603050405020304" pitchFamily="18" charset="0"/>
              </a:rPr>
              <a:t>aynı kalır. Bu tabaka hem sıcak olduğundan hem de güneş ışınlarını direk </a:t>
            </a:r>
            <a:r>
              <a:rPr lang="tr-TR" dirty="0" smtClean="0">
                <a:latin typeface="Times New Roman" panose="02020603050405020304" pitchFamily="18" charset="0"/>
                <a:cs typeface="Times New Roman" panose="02020603050405020304" pitchFamily="18" charset="0"/>
              </a:rPr>
              <a:t>aldığından alglerin </a:t>
            </a:r>
            <a:r>
              <a:rPr lang="tr-TR" dirty="0">
                <a:latin typeface="Times New Roman" panose="02020603050405020304" pitchFamily="18" charset="0"/>
                <a:cs typeface="Times New Roman" panose="02020603050405020304" pitchFamily="18" charset="0"/>
              </a:rPr>
              <a:t>gelişimi için uygun hale gelir</a:t>
            </a:r>
            <a:r>
              <a:rPr lang="tr-TR" dirty="0" smtClean="0">
                <a:latin typeface="Times New Roman" panose="02020603050405020304" pitchFamily="18" charset="0"/>
                <a:cs typeface="Times New Roman" panose="02020603050405020304" pitchFamily="18" charset="0"/>
              </a:rPr>
              <a:t>. </a:t>
            </a:r>
            <a:r>
              <a:rPr lang="tr-TR" dirty="0">
                <a:latin typeface="Times New Roman" panose="02020603050405020304" pitchFamily="18" charset="0"/>
                <a:cs typeface="Times New Roman" panose="02020603050405020304" pitchFamily="18" charset="0"/>
              </a:rPr>
              <a:t>Eğer alg gelişimi için azot ve fosfor gibi yüksek </a:t>
            </a:r>
            <a:r>
              <a:rPr lang="tr-TR" dirty="0" smtClean="0">
                <a:latin typeface="Times New Roman" panose="02020603050405020304" pitchFamily="18" charset="0"/>
                <a:cs typeface="Times New Roman" panose="02020603050405020304" pitchFamily="18" charset="0"/>
              </a:rPr>
              <a:t>miktarda besi </a:t>
            </a:r>
            <a:r>
              <a:rPr lang="tr-TR" dirty="0">
                <a:latin typeface="Times New Roman" panose="02020603050405020304" pitchFamily="18" charset="0"/>
                <a:cs typeface="Times New Roman" panose="02020603050405020304" pitchFamily="18" charset="0"/>
              </a:rPr>
              <a:t>elementleri tarımsal yüzey akışı vb. ile suda mevcut haldeyse, </a:t>
            </a:r>
            <a:r>
              <a:rPr lang="tr-TR" dirty="0" err="1">
                <a:latin typeface="Times New Roman" panose="02020603050405020304" pitchFamily="18" charset="0"/>
                <a:cs typeface="Times New Roman" panose="02020603050405020304" pitchFamily="18" charset="0"/>
              </a:rPr>
              <a:t>ötrofikasyon</a:t>
            </a:r>
            <a:r>
              <a:rPr lang="tr-TR" dirty="0">
                <a:latin typeface="Times New Roman" panose="02020603050405020304" pitchFamily="18" charset="0"/>
                <a:cs typeface="Times New Roman" panose="02020603050405020304" pitchFamily="18" charset="0"/>
              </a:rPr>
              <a:t> adı verilen </a:t>
            </a:r>
            <a:r>
              <a:rPr lang="tr-TR" dirty="0" smtClean="0">
                <a:latin typeface="Times New Roman" panose="02020603050405020304" pitchFamily="18" charset="0"/>
                <a:cs typeface="Times New Roman" panose="02020603050405020304" pitchFamily="18" charset="0"/>
              </a:rPr>
              <a:t>büyük miktarlarda </a:t>
            </a:r>
            <a:r>
              <a:rPr lang="tr-TR" dirty="0">
                <a:latin typeface="Times New Roman" panose="02020603050405020304" pitchFamily="18" charset="0"/>
                <a:cs typeface="Times New Roman" panose="02020603050405020304" pitchFamily="18" charset="0"/>
              </a:rPr>
              <a:t>alg gelişimi tüm </a:t>
            </a:r>
            <a:r>
              <a:rPr lang="tr-TR" dirty="0" err="1">
                <a:latin typeface="Times New Roman" panose="02020603050405020304" pitchFamily="18" charset="0"/>
                <a:cs typeface="Times New Roman" panose="02020603050405020304" pitchFamily="18" charset="0"/>
              </a:rPr>
              <a:t>epilimnion</a:t>
            </a:r>
            <a:r>
              <a:rPr lang="tr-TR" dirty="0">
                <a:latin typeface="Times New Roman" panose="02020603050405020304" pitchFamily="18" charset="0"/>
                <a:cs typeface="Times New Roman" panose="02020603050405020304" pitchFamily="18" charset="0"/>
              </a:rPr>
              <a:t> tabakada gözlenir.</a:t>
            </a:r>
          </a:p>
        </p:txBody>
      </p:sp>
    </p:spTree>
    <p:extLst>
      <p:ext uri="{BB962C8B-B14F-4D97-AF65-F5344CB8AC3E}">
        <p14:creationId xmlns:p14="http://schemas.microsoft.com/office/powerpoint/2010/main" val="379522298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0"/>
            <a:ext cx="12192000" cy="6324808"/>
          </a:xfrm>
          <a:prstGeom prst="rect">
            <a:avLst/>
          </a:prstGeom>
        </p:spPr>
        <p:txBody>
          <a:bodyPr wrap="square">
            <a:spAutoFit/>
          </a:bodyPr>
          <a:lstStyle/>
          <a:p>
            <a:pPr algn="just">
              <a:lnSpc>
                <a:spcPct val="150000"/>
              </a:lnSpc>
            </a:pPr>
            <a:r>
              <a:rPr lang="es-ES" b="0" i="0" u="none" strike="noStrike" baseline="0" dirty="0" smtClean="0">
                <a:latin typeface="Times New Roman" panose="02020603050405020304" pitchFamily="18" charset="0"/>
                <a:cs typeface="Times New Roman" panose="02020603050405020304" pitchFamily="18" charset="0"/>
              </a:rPr>
              <a:t>Bu tabakada genellikle su, duru ve</a:t>
            </a:r>
            <a:r>
              <a:rPr lang="tr-TR" b="0" i="0" u="none" strike="noStrike" baseline="0" dirty="0" smtClean="0">
                <a:latin typeface="Times New Roman" panose="02020603050405020304" pitchFamily="18" charset="0"/>
                <a:cs typeface="Times New Roman" panose="02020603050405020304" pitchFamily="18" charset="0"/>
              </a:rPr>
              <a:t> oksijen oranı yüksek haldedir. Ancak, </a:t>
            </a:r>
            <a:r>
              <a:rPr lang="tr-TR" b="0" i="0" u="none" strike="noStrike" baseline="0" dirty="0" err="1" smtClean="0">
                <a:latin typeface="Times New Roman" panose="02020603050405020304" pitchFamily="18" charset="0"/>
                <a:cs typeface="Times New Roman" panose="02020603050405020304" pitchFamily="18" charset="0"/>
              </a:rPr>
              <a:t>ötrofikasyon</a:t>
            </a:r>
            <a:r>
              <a:rPr lang="tr-TR" b="0" i="0" u="none" strike="noStrike" baseline="0" dirty="0" smtClean="0">
                <a:latin typeface="Times New Roman" panose="02020603050405020304" pitchFamily="18" charset="0"/>
                <a:cs typeface="Times New Roman" panose="02020603050405020304" pitchFamily="18" charset="0"/>
              </a:rPr>
              <a:t> </a:t>
            </a:r>
            <a:r>
              <a:rPr lang="tr-TR" i="0" u="none" strike="noStrike" baseline="0" dirty="0" smtClean="0">
                <a:latin typeface="Times New Roman" pitchFamily="18" charset="0"/>
                <a:cs typeface="Times New Roman" panose="02020603050405020304" pitchFamily="18" charset="0"/>
              </a:rPr>
              <a:t>(</a:t>
            </a:r>
            <a:r>
              <a:rPr lang="tr-TR" dirty="0" err="1">
                <a:latin typeface="Times New Roman" pitchFamily="18" charset="0"/>
                <a:cs typeface="Times New Roman" pitchFamily="18" charset="0"/>
              </a:rPr>
              <a:t>Ötrofikasyon</a:t>
            </a:r>
            <a:r>
              <a:rPr lang="tr-TR" dirty="0">
                <a:latin typeface="Times New Roman" pitchFamily="18" charset="0"/>
                <a:cs typeface="Times New Roman" pitchFamily="18" charset="0"/>
              </a:rPr>
              <a:t>, göl gibi herhangi bir büyük su ekosisteminde, başta karalardan gelenler olmak üzere, çeşitli nedenlerle besin maddelerinin büyük oranda artması sonucu, plankton ve alg varlığının aşırı şekilde çoğalmasıdır. Bu durum sudaki çözülmüş oksijen miktarını azaltarak uzun vadede su ekosisteminin ölümüne neden </a:t>
            </a:r>
            <a:r>
              <a:rPr lang="tr-TR" dirty="0" smtClean="0">
                <a:latin typeface="Times New Roman" pitchFamily="18" charset="0"/>
                <a:cs typeface="Times New Roman" pitchFamily="18" charset="0"/>
              </a:rPr>
              <a:t>olabilir) </a:t>
            </a:r>
            <a:r>
              <a:rPr lang="tr-TR" i="0" u="none" strike="noStrike" baseline="0" dirty="0" smtClean="0">
                <a:latin typeface="Times New Roman" panose="02020603050405020304" pitchFamily="18" charset="0"/>
                <a:cs typeface="Times New Roman" panose="02020603050405020304" pitchFamily="18" charset="0"/>
              </a:rPr>
              <a:t>meydana geldiğinde, istenmeyen tat ve koku oluşumu ile bazı türlerden salınan toksinler sebebiyle sudan giderilmesi gereklidir. Algler gün ışığının varlığın</a:t>
            </a:r>
            <a:r>
              <a:rPr lang="tr-TR" b="0" i="0" u="none" strike="noStrike" baseline="0" dirty="0" smtClean="0">
                <a:latin typeface="Times New Roman" panose="02020603050405020304" pitchFamily="18" charset="0"/>
                <a:cs typeface="Times New Roman" panose="02020603050405020304" pitchFamily="18" charset="0"/>
              </a:rPr>
              <a:t>da fotosentez ile oksijen üretir ancak geceleri solunum yaptığında sudaki tüm oksijeni tüketebilir. Bu da balık ölümlerine sebep olabilir. </a:t>
            </a:r>
            <a:r>
              <a:rPr lang="tr-TR" b="0" i="0" u="none" strike="noStrike" baseline="0" dirty="0" err="1" smtClean="0">
                <a:latin typeface="Times New Roman" panose="02020603050405020304" pitchFamily="18" charset="0"/>
                <a:cs typeface="Times New Roman" panose="02020603050405020304" pitchFamily="18" charset="0"/>
              </a:rPr>
              <a:t>Hipolimnion</a:t>
            </a:r>
            <a:r>
              <a:rPr lang="tr-TR" b="0" i="0" u="none" strike="noStrike" baseline="0" dirty="0" smtClean="0">
                <a:latin typeface="Times New Roman" panose="02020603050405020304" pitchFamily="18" charset="0"/>
                <a:cs typeface="Times New Roman" panose="02020603050405020304" pitchFamily="18" charset="0"/>
              </a:rPr>
              <a:t> tabakasında (en alttaki tabaka) ise çok az karışım ve hareket olduğundan, çok çabuk durgun ve oksijensiz hale gelir. Üst tabakalardan gelen ölü algler ve organik madde çökerek bu alt tabakaya iner. </a:t>
            </a:r>
            <a:r>
              <a:rPr lang="tr-TR" b="0" i="0" u="none" strike="noStrike" baseline="0" dirty="0" err="1" smtClean="0">
                <a:latin typeface="Times New Roman" panose="02020603050405020304" pitchFamily="18" charset="0"/>
                <a:cs typeface="Times New Roman" panose="02020603050405020304" pitchFamily="18" charset="0"/>
              </a:rPr>
              <a:t>Hipolimnionda</a:t>
            </a:r>
            <a:r>
              <a:rPr lang="tr-TR" b="0" i="0" u="none" strike="noStrike" baseline="0" dirty="0" smtClean="0">
                <a:latin typeface="Times New Roman" panose="02020603050405020304" pitchFamily="18" charset="0"/>
                <a:cs typeface="Times New Roman" panose="02020603050405020304" pitchFamily="18" charset="0"/>
              </a:rPr>
              <a:t> oksijen tamamen tüketildiğinden oluşan anaerobik koşullar altında demir, mangan, amonyak, sülfatlar, fosfatlar ve silika </a:t>
            </a:r>
            <a:r>
              <a:rPr lang="tr-TR" b="0" i="0" u="none" strike="noStrike" baseline="0" dirty="0" err="1" smtClean="0">
                <a:latin typeface="Times New Roman" panose="02020603050405020304" pitchFamily="18" charset="0"/>
                <a:cs typeface="Times New Roman" panose="02020603050405020304" pitchFamily="18" charset="0"/>
              </a:rPr>
              <a:t>sedimandan</a:t>
            </a:r>
            <a:r>
              <a:rPr lang="tr-TR" b="0" i="0" u="none" strike="noStrike" baseline="0" dirty="0" smtClean="0">
                <a:latin typeface="Times New Roman" panose="02020603050405020304" pitchFamily="18" charset="0"/>
                <a:cs typeface="Times New Roman" panose="02020603050405020304" pitchFamily="18" charset="0"/>
              </a:rPr>
              <a:t> suya doğru geçiş yapar, nitrat ise azot gazına indirgenir. Bu şekilde su demir ve mangan sebebiyle renk ve kötü tat şikayetlerine sebep olacak, amonyak klorla birleşerek oksijeni daha hızlı tüketip, besin elementi gibi davranarak </a:t>
            </a:r>
            <a:r>
              <a:rPr lang="tr-TR" b="0" i="0" u="none" strike="noStrike" baseline="0" dirty="0" err="1" smtClean="0">
                <a:latin typeface="Times New Roman" panose="02020603050405020304" pitchFamily="18" charset="0"/>
                <a:cs typeface="Times New Roman" panose="02020603050405020304" pitchFamily="18" charset="0"/>
              </a:rPr>
              <a:t>ötrofikasyonun</a:t>
            </a:r>
            <a:r>
              <a:rPr lang="tr-TR" b="0" i="0" u="none" strike="noStrike" baseline="0" dirty="0" smtClean="0">
                <a:latin typeface="Times New Roman" panose="02020603050405020304" pitchFamily="18" charset="0"/>
                <a:cs typeface="Times New Roman" panose="02020603050405020304" pitchFamily="18" charset="0"/>
              </a:rPr>
              <a:t> oluşumuna (fosfor ve silika da benzer etkiyi gösterir) ortam hazırlayacak, sülfatlar da klorla reaksiyonu neticesinde oksijen azalmasının yanı sıra kötü koku ve tat meydana getirecektir.</a:t>
            </a:r>
          </a:p>
          <a:p>
            <a:pPr algn="just">
              <a:lnSpc>
                <a:spcPct val="150000"/>
              </a:lnSpc>
            </a:pPr>
            <a:endParaRPr lang="tr-TR" b="0" i="0" u="none" strike="noStrike" baseline="0" dirty="0" smtClean="0">
              <a:latin typeface="Times New Roman" panose="02020603050405020304" pitchFamily="18" charset="0"/>
              <a:cs typeface="Times New Roman" panose="02020603050405020304" pitchFamily="18" charset="0"/>
            </a:endParaRPr>
          </a:p>
          <a:p>
            <a:pPr algn="just">
              <a:lnSpc>
                <a:spcPct val="150000"/>
              </a:lnSpc>
            </a:pPr>
            <a:r>
              <a:rPr lang="tr-TR" b="0" i="0" u="none" strike="noStrike" baseline="0" dirty="0" smtClean="0">
                <a:latin typeface="Times New Roman" panose="02020603050405020304" pitchFamily="18" charset="0"/>
                <a:cs typeface="Times New Roman" panose="02020603050405020304" pitchFamily="18" charset="0"/>
              </a:rPr>
              <a:t>Bu nedenlerledir ki, çözünmüş oksijen su kalitesinin ve sucul türlerin yaşam şartlarının </a:t>
            </a:r>
            <a:r>
              <a:rPr lang="tr-TR" dirty="0">
                <a:latin typeface="Times New Roman" panose="02020603050405020304" pitchFamily="18" charset="0"/>
                <a:cs typeface="Times New Roman" panose="02020603050405020304" pitchFamily="18" charset="0"/>
              </a:rPr>
              <a:t>uygunluğunu gösteren önemli bir göstergedir.</a:t>
            </a:r>
          </a:p>
        </p:txBody>
      </p:sp>
    </p:spTree>
    <p:extLst>
      <p:ext uri="{BB962C8B-B14F-4D97-AF65-F5344CB8AC3E}">
        <p14:creationId xmlns:p14="http://schemas.microsoft.com/office/powerpoint/2010/main" val="145282629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0"/>
            <a:ext cx="12192000" cy="5493812"/>
          </a:xfrm>
          <a:prstGeom prst="rect">
            <a:avLst/>
          </a:prstGeom>
        </p:spPr>
        <p:txBody>
          <a:bodyPr wrap="square">
            <a:spAutoFit/>
          </a:bodyPr>
          <a:lstStyle/>
          <a:p>
            <a:pPr algn="just">
              <a:lnSpc>
                <a:spcPct val="150000"/>
              </a:lnSpc>
            </a:pPr>
            <a:r>
              <a:rPr lang="tr-TR" b="1" i="0" u="none" strike="noStrike" baseline="0" dirty="0" smtClean="0">
                <a:latin typeface="Times New Roman" panose="02020603050405020304" pitchFamily="18" charset="0"/>
                <a:cs typeface="Times New Roman" panose="02020603050405020304" pitchFamily="18" charset="0"/>
              </a:rPr>
              <a:t>Kimyasal Parametreler</a:t>
            </a:r>
          </a:p>
          <a:p>
            <a:pPr algn="just">
              <a:lnSpc>
                <a:spcPct val="150000"/>
              </a:lnSpc>
            </a:pPr>
            <a:r>
              <a:rPr lang="tr-TR" b="1" i="0" u="none" strike="noStrike" baseline="0" dirty="0" smtClean="0">
                <a:latin typeface="Times New Roman" panose="02020603050405020304" pitchFamily="18" charset="0"/>
                <a:cs typeface="Times New Roman" panose="02020603050405020304" pitchFamily="18" charset="0"/>
              </a:rPr>
              <a:t>1) Demir (Fe)</a:t>
            </a:r>
          </a:p>
          <a:p>
            <a:pPr algn="just">
              <a:lnSpc>
                <a:spcPct val="150000"/>
              </a:lnSpc>
            </a:pPr>
            <a:r>
              <a:rPr lang="tr-TR" b="0" i="0" u="none" strike="noStrike" baseline="0" dirty="0" smtClean="0">
                <a:latin typeface="Times New Roman" panose="02020603050405020304" pitchFamily="18" charset="0"/>
                <a:cs typeface="Times New Roman" panose="02020603050405020304" pitchFamily="18" charset="0"/>
              </a:rPr>
              <a:t>Demir, yerküre yapısında en çok bulunan metallerden biridir. Demire doğada element olarak çok nadir rastlanmakla birlikte, oksijen ve sülfür içeren bileşiklerle Fe</a:t>
            </a:r>
            <a:r>
              <a:rPr lang="tr-TR" b="0" i="0" u="none" strike="noStrike" baseline="30000" dirty="0" smtClean="0">
                <a:latin typeface="Times New Roman" panose="02020603050405020304" pitchFamily="18" charset="0"/>
                <a:cs typeface="Times New Roman" panose="02020603050405020304" pitchFamily="18" charset="0"/>
              </a:rPr>
              <a:t>2+</a:t>
            </a:r>
            <a:r>
              <a:rPr lang="tr-TR" b="0" i="0" u="none" strike="noStrike" baseline="0" dirty="0" smtClean="0">
                <a:latin typeface="Times New Roman" panose="02020603050405020304" pitchFamily="18" charset="0"/>
                <a:cs typeface="Times New Roman" panose="02020603050405020304" pitchFamily="18" charset="0"/>
              </a:rPr>
              <a:t> ve Fe</a:t>
            </a:r>
            <a:r>
              <a:rPr lang="tr-TR" b="0" i="0" u="none" strike="noStrike" baseline="30000" dirty="0" smtClean="0">
                <a:latin typeface="Times New Roman" panose="02020603050405020304" pitchFamily="18" charset="0"/>
                <a:cs typeface="Times New Roman" panose="02020603050405020304" pitchFamily="18" charset="0"/>
              </a:rPr>
              <a:t>3+</a:t>
            </a:r>
            <a:r>
              <a:rPr lang="tr-TR" b="0" i="0" u="none" strike="noStrike" baseline="0" dirty="0" smtClean="0">
                <a:latin typeface="Times New Roman" panose="02020603050405020304" pitchFamily="18" charset="0"/>
                <a:cs typeface="Times New Roman" panose="02020603050405020304" pitchFamily="18" charset="0"/>
              </a:rPr>
              <a:t> demir iyonları birleşerek oksitleri, hidroksitleri, karbonatları ve sülfatları oluşturur. Demir, doğada en çok oksitlenmiş haliyle bulunur. Doğal tatlı su kaynaklarındaki konsantrasyonu 0,5-50 mg/L arasında değişen değerlerde bulunabilir. Kaya ve minerallerin aşınmasından, asidik maden su drenajından, katı atık sızıntı sularından, </a:t>
            </a:r>
            <a:r>
              <a:rPr lang="tr-TR" b="0" i="0" u="none" strike="noStrike" baseline="0" dirty="0" err="1" smtClean="0">
                <a:latin typeface="Times New Roman" panose="02020603050405020304" pitchFamily="18" charset="0"/>
                <a:cs typeface="Times New Roman" panose="02020603050405020304" pitchFamily="18" charset="0"/>
              </a:rPr>
              <a:t>atıksu</a:t>
            </a:r>
            <a:r>
              <a:rPr lang="tr-TR" b="0" i="0" u="none" strike="noStrike" baseline="0" dirty="0" smtClean="0">
                <a:latin typeface="Times New Roman" panose="02020603050405020304" pitchFamily="18" charset="0"/>
                <a:cs typeface="Times New Roman" panose="02020603050405020304" pitchFamily="18" charset="0"/>
              </a:rPr>
              <a:t> deşarjlarından ve demir ile ilgili endüstrilerden kaynaklı olarak sularda bulunabilir. Demir ayrıca, demir bileşenli </a:t>
            </a:r>
            <a:r>
              <a:rPr lang="tr-TR" b="0" i="0" u="none" strike="noStrike" baseline="0" dirty="0" err="1" smtClean="0">
                <a:latin typeface="Times New Roman" panose="02020603050405020304" pitchFamily="18" charset="0"/>
                <a:cs typeface="Times New Roman" panose="02020603050405020304" pitchFamily="18" charset="0"/>
              </a:rPr>
              <a:t>koagülantların</a:t>
            </a:r>
            <a:r>
              <a:rPr lang="tr-TR" b="0" i="0" u="none" strike="noStrike" baseline="0" dirty="0" smtClean="0">
                <a:latin typeface="Times New Roman" panose="02020603050405020304" pitchFamily="18" charset="0"/>
                <a:cs typeface="Times New Roman" panose="02020603050405020304" pitchFamily="18" charset="0"/>
              </a:rPr>
              <a:t> kullanımı ya da su dağıtımında çelik ve dökme demir boruların korozyonu sonucu içme suyunda bulunabilir. </a:t>
            </a:r>
            <a:r>
              <a:rPr lang="el-GR" b="0" i="0" u="none" strike="noStrike" baseline="0" dirty="0" smtClean="0">
                <a:latin typeface="Times New Roman" panose="02020603050405020304" pitchFamily="18" charset="0"/>
                <a:cs typeface="Times New Roman" panose="02020603050405020304" pitchFamily="18" charset="0"/>
              </a:rPr>
              <a:t>40 μ</a:t>
            </a:r>
            <a:r>
              <a:rPr lang="tr-TR" b="0" i="0" u="none" strike="noStrike" baseline="0" dirty="0" smtClean="0">
                <a:latin typeface="Times New Roman" panose="02020603050405020304" pitchFamily="18" charset="0"/>
                <a:cs typeface="Times New Roman" panose="02020603050405020304" pitchFamily="18" charset="0"/>
              </a:rPr>
              <a:t>g/L demir (Fe</a:t>
            </a:r>
            <a:r>
              <a:rPr lang="tr-TR" b="0" i="0" u="none" strike="noStrike" baseline="30000" dirty="0" smtClean="0">
                <a:latin typeface="Times New Roman" panose="02020603050405020304" pitchFamily="18" charset="0"/>
                <a:cs typeface="Times New Roman" panose="02020603050405020304" pitchFamily="18" charset="0"/>
              </a:rPr>
              <a:t>2+</a:t>
            </a:r>
            <a:r>
              <a:rPr lang="tr-TR" b="0" i="0" u="none" strike="noStrike" baseline="0" dirty="0" smtClean="0">
                <a:latin typeface="Times New Roman" panose="02020603050405020304" pitchFamily="18" charset="0"/>
                <a:cs typeface="Times New Roman" panose="02020603050405020304" pitchFamily="18" charset="0"/>
              </a:rPr>
              <a:t> olarak) konsantrasyonları, </a:t>
            </a:r>
            <a:r>
              <a:rPr lang="tr-TR" b="0" i="0" u="none" strike="noStrike" baseline="0" dirty="0" err="1" smtClean="0">
                <a:latin typeface="Times New Roman" panose="02020603050405020304" pitchFamily="18" charset="0"/>
                <a:cs typeface="Times New Roman" panose="02020603050405020304" pitchFamily="18" charset="0"/>
              </a:rPr>
              <a:t>distile</a:t>
            </a:r>
            <a:r>
              <a:rPr lang="tr-TR" b="0" i="0" u="none" strike="noStrike" baseline="0" dirty="0" smtClean="0">
                <a:latin typeface="Times New Roman" panose="02020603050405020304" pitchFamily="18" charset="0"/>
                <a:cs typeface="Times New Roman" panose="02020603050405020304" pitchFamily="18" charset="0"/>
              </a:rPr>
              <a:t> suda tatma yöntemiyle tespit </a:t>
            </a:r>
            <a:r>
              <a:rPr lang="tr-TR" dirty="0">
                <a:latin typeface="Times New Roman" panose="02020603050405020304" pitchFamily="18" charset="0"/>
                <a:cs typeface="Times New Roman" panose="02020603050405020304" pitchFamily="18" charset="0"/>
              </a:rPr>
              <a:t>edilebilir. Toplam çözünmüş madde içeriği 500 mg/L olan bir </a:t>
            </a:r>
            <a:r>
              <a:rPr lang="tr-TR" dirty="0" err="1">
                <a:latin typeface="Times New Roman" panose="02020603050405020304" pitchFamily="18" charset="0"/>
                <a:cs typeface="Times New Roman" panose="02020603050405020304" pitchFamily="18" charset="0"/>
              </a:rPr>
              <a:t>mineralize</a:t>
            </a:r>
            <a:r>
              <a:rPr lang="tr-TR" dirty="0">
                <a:latin typeface="Times New Roman" panose="02020603050405020304" pitchFamily="18" charset="0"/>
                <a:cs typeface="Times New Roman" panose="02020603050405020304" pitchFamily="18" charset="0"/>
              </a:rPr>
              <a:t> kaynak suda, tat </a:t>
            </a:r>
            <a:r>
              <a:rPr lang="tr-TR" dirty="0" smtClean="0">
                <a:latin typeface="Times New Roman" panose="02020603050405020304" pitchFamily="18" charset="0"/>
                <a:cs typeface="Times New Roman" panose="02020603050405020304" pitchFamily="18" charset="0"/>
              </a:rPr>
              <a:t>ile tespit </a:t>
            </a:r>
            <a:r>
              <a:rPr lang="tr-TR" dirty="0">
                <a:latin typeface="Times New Roman" panose="02020603050405020304" pitchFamily="18" charset="0"/>
                <a:cs typeface="Times New Roman" panose="02020603050405020304" pitchFamily="18" charset="0"/>
              </a:rPr>
              <a:t>edilme eşik değeri 0,12 mg/L’dir. 0,3 mg/L ve altı değerlerde suyun tadında </a:t>
            </a:r>
            <a:r>
              <a:rPr lang="tr-TR" dirty="0" smtClean="0">
                <a:latin typeface="Times New Roman" panose="02020603050405020304" pitchFamily="18" charset="0"/>
                <a:cs typeface="Times New Roman" panose="02020603050405020304" pitchFamily="18" charset="0"/>
              </a:rPr>
              <a:t>genellikle dikkate </a:t>
            </a:r>
            <a:r>
              <a:rPr lang="tr-TR" dirty="0">
                <a:latin typeface="Times New Roman" panose="02020603050405020304" pitchFamily="18" charset="0"/>
                <a:cs typeface="Times New Roman" panose="02020603050405020304" pitchFamily="18" charset="0"/>
              </a:rPr>
              <a:t>değer bir değişiklik hissedilmez. Çamaşır ve seramikler üzerinde leke oluşması da </a:t>
            </a:r>
            <a:r>
              <a:rPr lang="tr-TR" dirty="0" smtClean="0">
                <a:latin typeface="Times New Roman" panose="02020603050405020304" pitchFamily="18" charset="0"/>
                <a:cs typeface="Times New Roman" panose="02020603050405020304" pitchFamily="18" charset="0"/>
              </a:rPr>
              <a:t>0,3 mg/L </a:t>
            </a:r>
            <a:r>
              <a:rPr lang="tr-TR" dirty="0">
                <a:latin typeface="Times New Roman" panose="02020603050405020304" pitchFamily="18" charset="0"/>
                <a:cs typeface="Times New Roman" panose="02020603050405020304" pitchFamily="18" charset="0"/>
              </a:rPr>
              <a:t>üzerindeki demir konsantrasyonlarında görülmektedir. Ancak 0,05-0,1 mg/L </a:t>
            </a:r>
            <a:r>
              <a:rPr lang="tr-TR" dirty="0" smtClean="0">
                <a:latin typeface="Times New Roman" panose="02020603050405020304" pitchFamily="18" charset="0"/>
                <a:cs typeface="Times New Roman" panose="02020603050405020304" pitchFamily="18" charset="0"/>
              </a:rPr>
              <a:t>değerleri üzerinde</a:t>
            </a:r>
            <a:r>
              <a:rPr lang="tr-TR" dirty="0">
                <a:latin typeface="Times New Roman" panose="02020603050405020304" pitchFamily="18" charset="0"/>
                <a:cs typeface="Times New Roman" panose="02020603050405020304" pitchFamily="18" charset="0"/>
              </a:rPr>
              <a:t>, boru sistemlerinde bulanıklık ve renk oluşumu gözlenebilir.</a:t>
            </a:r>
          </a:p>
        </p:txBody>
      </p:sp>
    </p:spTree>
    <p:extLst>
      <p:ext uri="{BB962C8B-B14F-4D97-AF65-F5344CB8AC3E}">
        <p14:creationId xmlns:p14="http://schemas.microsoft.com/office/powerpoint/2010/main" val="240588802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0"/>
            <a:ext cx="12192000" cy="5493812"/>
          </a:xfrm>
          <a:prstGeom prst="rect">
            <a:avLst/>
          </a:prstGeom>
        </p:spPr>
        <p:txBody>
          <a:bodyPr wrap="square">
            <a:spAutoFit/>
          </a:bodyPr>
          <a:lstStyle/>
          <a:p>
            <a:pPr algn="just">
              <a:lnSpc>
                <a:spcPct val="150000"/>
              </a:lnSpc>
            </a:pPr>
            <a:r>
              <a:rPr lang="tr-TR" b="1" u="none" strike="noStrike" baseline="0" dirty="0" smtClean="0">
                <a:latin typeface="Times New Roman" panose="02020603050405020304" pitchFamily="18" charset="0"/>
                <a:cs typeface="Times New Roman" panose="02020603050405020304" pitchFamily="18" charset="0"/>
              </a:rPr>
              <a:t>Sağlık üzerine etkileri</a:t>
            </a:r>
          </a:p>
          <a:p>
            <a:pPr algn="just">
              <a:lnSpc>
                <a:spcPct val="150000"/>
              </a:lnSpc>
            </a:pPr>
            <a:endParaRPr lang="tr-TR" b="1" u="none" strike="noStrike" baseline="0" dirty="0" smtClean="0">
              <a:latin typeface="Times New Roman" panose="02020603050405020304" pitchFamily="18" charset="0"/>
              <a:cs typeface="Times New Roman" panose="02020603050405020304" pitchFamily="18" charset="0"/>
            </a:endParaRPr>
          </a:p>
          <a:p>
            <a:pPr algn="just">
              <a:lnSpc>
                <a:spcPct val="150000"/>
              </a:lnSpc>
            </a:pPr>
            <a:r>
              <a:rPr lang="tr-TR" b="0" i="0" u="none" strike="noStrike" baseline="0" dirty="0" smtClean="0">
                <a:latin typeface="Times New Roman" panose="02020603050405020304" pitchFamily="18" charset="0"/>
                <a:cs typeface="Times New Roman" panose="02020603050405020304" pitchFamily="18" charset="0"/>
              </a:rPr>
              <a:t>Demir, özellikle demir (II) oksit durumundayken, insan vücudu için gerekli elementlerden biridir. Demir, 3 mg/L ve üzerine çıkmadığı takdirde insan sağlığına olumsuz etkisi bulunmamaktadır. Ancak, tat eşik değerinin bu değerin çok altında kalması sebebiyle insan sağlığı açısından limit değer önerilmemiştir.</a:t>
            </a:r>
          </a:p>
          <a:p>
            <a:pPr algn="just">
              <a:lnSpc>
                <a:spcPct val="150000"/>
              </a:lnSpc>
            </a:pPr>
            <a:endParaRPr lang="tr-TR" b="1" dirty="0">
              <a:latin typeface="Times New Roman" panose="02020603050405020304" pitchFamily="18" charset="0"/>
              <a:cs typeface="Times New Roman" panose="02020603050405020304" pitchFamily="18" charset="0"/>
            </a:endParaRPr>
          </a:p>
          <a:p>
            <a:pPr algn="just">
              <a:lnSpc>
                <a:spcPct val="150000"/>
              </a:lnSpc>
            </a:pPr>
            <a:r>
              <a:rPr lang="tr-TR" b="1" dirty="0" smtClean="0">
                <a:latin typeface="Times New Roman" panose="02020603050405020304" pitchFamily="18" charset="0"/>
                <a:cs typeface="Times New Roman" panose="02020603050405020304" pitchFamily="18" charset="0"/>
              </a:rPr>
              <a:t>2) Mangan (Mn)</a:t>
            </a:r>
            <a:endParaRPr lang="tr-TR" b="1" i="1" dirty="0">
              <a:latin typeface="Times New Roman" panose="02020603050405020304" pitchFamily="18" charset="0"/>
              <a:cs typeface="Times New Roman" panose="02020603050405020304" pitchFamily="18" charset="0"/>
            </a:endParaRPr>
          </a:p>
          <a:p>
            <a:pPr algn="just">
              <a:lnSpc>
                <a:spcPct val="150000"/>
              </a:lnSpc>
            </a:pPr>
            <a:r>
              <a:rPr lang="tr-TR" dirty="0">
                <a:latin typeface="Times New Roman" panose="02020603050405020304" pitchFamily="18" charset="0"/>
                <a:cs typeface="Times New Roman" panose="02020603050405020304" pitchFamily="18" charset="0"/>
              </a:rPr>
              <a:t>Mangan, yerküre yapısında en çok bulunan metallerden biridir, genellikle </a:t>
            </a:r>
            <a:r>
              <a:rPr lang="tr-TR" dirty="0" smtClean="0">
                <a:latin typeface="Times New Roman" panose="02020603050405020304" pitchFamily="18" charset="0"/>
                <a:cs typeface="Times New Roman" panose="02020603050405020304" pitchFamily="18" charset="0"/>
              </a:rPr>
              <a:t>demirle birlikte </a:t>
            </a:r>
            <a:r>
              <a:rPr lang="tr-TR" dirty="0">
                <a:latin typeface="Times New Roman" panose="02020603050405020304" pitchFamily="18" charset="0"/>
                <a:cs typeface="Times New Roman" panose="02020603050405020304" pitchFamily="18" charset="0"/>
              </a:rPr>
              <a:t>görülür. Ancak sudaki konsantrasyonları demire oranla daha düşüktür</a:t>
            </a:r>
            <a:r>
              <a:rPr lang="tr-TR" dirty="0" smtClean="0">
                <a:latin typeface="Times New Roman" panose="02020603050405020304" pitchFamily="18" charset="0"/>
                <a:cs typeface="Times New Roman" panose="02020603050405020304" pitchFamily="18" charset="0"/>
              </a:rPr>
              <a:t>. Demir </a:t>
            </a:r>
            <a:r>
              <a:rPr lang="tr-TR" dirty="0">
                <a:latin typeface="Times New Roman" panose="02020603050405020304" pitchFamily="18" charset="0"/>
                <a:cs typeface="Times New Roman" panose="02020603050405020304" pitchFamily="18" charset="0"/>
              </a:rPr>
              <a:t>ve çelik alaşımların üretiminde, okside edici olarak temizlikte, ağartmada </a:t>
            </a:r>
            <a:r>
              <a:rPr lang="tr-TR" dirty="0" smtClean="0">
                <a:latin typeface="Times New Roman" panose="02020603050405020304" pitchFamily="18" charset="0"/>
                <a:cs typeface="Times New Roman" panose="02020603050405020304" pitchFamily="18" charset="0"/>
              </a:rPr>
              <a:t>ve dezenfeksiyonda </a:t>
            </a:r>
            <a:r>
              <a:rPr lang="tr-TR" dirty="0">
                <a:latin typeface="Times New Roman" panose="02020603050405020304" pitchFamily="18" charset="0"/>
                <a:cs typeface="Times New Roman" panose="02020603050405020304" pitchFamily="18" charset="0"/>
              </a:rPr>
              <a:t>(potasyum permanganat olarak), çeşitli ürünlerin içeriğinde kullanılmaktadır</a:t>
            </a:r>
            <a:r>
              <a:rPr lang="tr-TR" dirty="0" smtClean="0">
                <a:latin typeface="Times New Roman" panose="02020603050405020304" pitchFamily="18" charset="0"/>
                <a:cs typeface="Times New Roman" panose="02020603050405020304" pitchFamily="18" charset="0"/>
              </a:rPr>
              <a:t>. Ham </a:t>
            </a:r>
            <a:r>
              <a:rPr lang="tr-TR" dirty="0">
                <a:latin typeface="Times New Roman" panose="02020603050405020304" pitchFamily="18" charset="0"/>
                <a:cs typeface="Times New Roman" panose="02020603050405020304" pitchFamily="18" charset="0"/>
              </a:rPr>
              <a:t>suda genellikle 0,001-0,6 mg/L aralığında bulunmakla birlikte; 1 mg/L’yi </a:t>
            </a:r>
            <a:r>
              <a:rPr lang="tr-TR" dirty="0" smtClean="0">
                <a:latin typeface="Times New Roman" panose="02020603050405020304" pitchFamily="18" charset="0"/>
                <a:cs typeface="Times New Roman" panose="02020603050405020304" pitchFamily="18" charset="0"/>
              </a:rPr>
              <a:t>aşan konsantrasyonlarda</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manganlı</a:t>
            </a:r>
            <a:r>
              <a:rPr lang="tr-TR" dirty="0">
                <a:latin typeface="Times New Roman" panose="02020603050405020304" pitchFamily="18" charset="0"/>
                <a:cs typeface="Times New Roman" panose="02020603050405020304" pitchFamily="18" charset="0"/>
              </a:rPr>
              <a:t> minerallerin oksijensiz ortamda suyla teması ya da bakterilerin</a:t>
            </a:r>
          </a:p>
          <a:p>
            <a:pPr algn="just">
              <a:lnSpc>
                <a:spcPct val="150000"/>
              </a:lnSpc>
            </a:pPr>
            <a:r>
              <a:rPr lang="tr-TR" dirty="0">
                <a:latin typeface="Times New Roman" panose="02020603050405020304" pitchFamily="18" charset="0"/>
                <a:cs typeface="Times New Roman" panose="02020603050405020304" pitchFamily="18" charset="0"/>
              </a:rPr>
              <a:t>aktivitesi söz </a:t>
            </a:r>
            <a:r>
              <a:rPr lang="tr-TR" dirty="0" smtClean="0">
                <a:latin typeface="Times New Roman" panose="02020603050405020304" pitchFamily="18" charset="0"/>
                <a:cs typeface="Times New Roman" panose="02020603050405020304" pitchFamily="18" charset="0"/>
              </a:rPr>
              <a:t>konusudur.</a:t>
            </a:r>
          </a:p>
          <a:p>
            <a:pPr algn="just">
              <a:lnSpc>
                <a:spcPct val="150000"/>
              </a:lnSpc>
            </a:pP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0503685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58847"/>
            <a:ext cx="12192000" cy="6324808"/>
          </a:xfrm>
          <a:prstGeom prst="rect">
            <a:avLst/>
          </a:prstGeom>
        </p:spPr>
        <p:txBody>
          <a:bodyPr wrap="square">
            <a:spAutoFit/>
          </a:bodyPr>
          <a:lstStyle/>
          <a:p>
            <a:pPr algn="just">
              <a:lnSpc>
                <a:spcPct val="150000"/>
              </a:lnSpc>
            </a:pPr>
            <a:r>
              <a:rPr lang="tr-TR" b="1" dirty="0" smtClean="0">
                <a:latin typeface="Times New Roman" panose="02020603050405020304" pitchFamily="18" charset="0"/>
                <a:cs typeface="Times New Roman" panose="02020603050405020304" pitchFamily="18" charset="0"/>
              </a:rPr>
              <a:t>Sağlık üzerine etkileri</a:t>
            </a:r>
          </a:p>
          <a:p>
            <a:pPr algn="just">
              <a:lnSpc>
                <a:spcPct val="150000"/>
              </a:lnSpc>
            </a:pPr>
            <a:endParaRPr lang="tr-TR" b="1" dirty="0" smtClean="0">
              <a:latin typeface="Times New Roman" panose="02020603050405020304" pitchFamily="18" charset="0"/>
              <a:cs typeface="Times New Roman" panose="02020603050405020304" pitchFamily="18" charset="0"/>
            </a:endParaRPr>
          </a:p>
          <a:p>
            <a:pPr algn="just">
              <a:lnSpc>
                <a:spcPct val="150000"/>
              </a:lnSpc>
            </a:pPr>
            <a:r>
              <a:rPr lang="tr-TR" dirty="0" smtClean="0">
                <a:latin typeface="Times New Roman" panose="02020603050405020304" pitchFamily="18" charset="0"/>
                <a:cs typeface="Times New Roman" panose="02020603050405020304" pitchFamily="18" charset="0"/>
              </a:rPr>
              <a:t>Mangan, insanların ve hayvanların fonksiyonlarının sağlıklı işlemesi (pek çok hücresel enzimin çalışması ve pek çoğunun da aktive olabilmesi) için gerekli bir elementtir. Sağlık açısından 0,4 mg/L konsantrasyonda limit değer belirlemek mümkün olmakla</a:t>
            </a:r>
          </a:p>
          <a:p>
            <a:pPr algn="just">
              <a:lnSpc>
                <a:spcPct val="150000"/>
              </a:lnSpc>
            </a:pPr>
            <a:r>
              <a:rPr lang="tr-TR" dirty="0" smtClean="0">
                <a:latin typeface="Times New Roman" panose="02020603050405020304" pitchFamily="18" charset="0"/>
                <a:cs typeface="Times New Roman" panose="02020603050405020304" pitchFamily="18" charset="0"/>
              </a:rPr>
              <a:t>birlikte, mangan içme suyu kaynaklarında genellikle bu konsantrasyonların çok daha altında bulunduğundan ve suyun tüketici tarafından kabul edilebilirliği (tat, leke, borularda birikme vb.) de bu konsantrasyonun altında kaldığından sağlık açısından limit bir değer belirlenmesine gerek görülmemiştir. Ancak yüksek konsantrasyonlarda mangan alımı neticesinde olumsuz fizyolojik etkiler, özellikle nörolojik etkiler gözlemlenebilir.</a:t>
            </a:r>
          </a:p>
          <a:p>
            <a:pPr algn="just">
              <a:lnSpc>
                <a:spcPct val="150000"/>
              </a:lnSpc>
            </a:pPr>
            <a:endParaRPr lang="tr-TR" dirty="0">
              <a:latin typeface="Times New Roman" panose="02020603050405020304" pitchFamily="18" charset="0"/>
              <a:cs typeface="Times New Roman" panose="02020603050405020304" pitchFamily="18" charset="0"/>
            </a:endParaRPr>
          </a:p>
          <a:p>
            <a:pPr algn="just">
              <a:lnSpc>
                <a:spcPct val="150000"/>
              </a:lnSpc>
            </a:pPr>
            <a:r>
              <a:rPr lang="tr-TR" b="1" dirty="0" smtClean="0">
                <a:latin typeface="Times New Roman" panose="02020603050405020304" pitchFamily="18" charset="0"/>
                <a:cs typeface="Times New Roman" panose="02020603050405020304" pitchFamily="18" charset="0"/>
              </a:rPr>
              <a:t>3) Çinko (</a:t>
            </a:r>
            <a:r>
              <a:rPr lang="tr-TR" b="1" dirty="0" err="1" smtClean="0">
                <a:latin typeface="Times New Roman" panose="02020603050405020304" pitchFamily="18" charset="0"/>
                <a:cs typeface="Times New Roman" panose="02020603050405020304" pitchFamily="18" charset="0"/>
              </a:rPr>
              <a:t>Zn</a:t>
            </a:r>
            <a:r>
              <a:rPr lang="tr-TR" b="1" dirty="0" smtClean="0">
                <a:latin typeface="Times New Roman" panose="02020603050405020304" pitchFamily="18" charset="0"/>
                <a:cs typeface="Times New Roman" panose="02020603050405020304" pitchFamily="18" charset="0"/>
              </a:rPr>
              <a:t>)</a:t>
            </a:r>
          </a:p>
          <a:p>
            <a:pPr algn="just">
              <a:lnSpc>
                <a:spcPct val="150000"/>
              </a:lnSpc>
            </a:pPr>
            <a:endParaRPr lang="tr-TR" b="1" i="1" dirty="0">
              <a:latin typeface="Times New Roman" panose="02020603050405020304" pitchFamily="18" charset="0"/>
              <a:cs typeface="Times New Roman" panose="02020603050405020304" pitchFamily="18" charset="0"/>
            </a:endParaRPr>
          </a:p>
          <a:p>
            <a:pPr algn="just">
              <a:lnSpc>
                <a:spcPct val="150000"/>
              </a:lnSpc>
            </a:pPr>
            <a:r>
              <a:rPr lang="nn-NO" dirty="0">
                <a:latin typeface="Times New Roman" panose="02020603050405020304" pitchFamily="18" charset="0"/>
                <a:cs typeface="Times New Roman" panose="02020603050405020304" pitchFamily="18" charset="0"/>
              </a:rPr>
              <a:t>Çinko, hemen hemen tüm yiyecek ve içme sularında tuz ve organik bileşik </a:t>
            </a:r>
            <a:r>
              <a:rPr lang="nn-NO" dirty="0" smtClean="0">
                <a:latin typeface="Times New Roman" panose="02020603050405020304" pitchFamily="18" charset="0"/>
                <a:cs typeface="Times New Roman" panose="02020603050405020304" pitchFamily="18" charset="0"/>
              </a:rPr>
              <a:t>formunda</a:t>
            </a:r>
            <a:r>
              <a:rPr lang="tr-TR" dirty="0" smtClean="0">
                <a:latin typeface="Times New Roman" panose="02020603050405020304" pitchFamily="18" charset="0"/>
                <a:cs typeface="Times New Roman" panose="02020603050405020304" pitchFamily="18" charset="0"/>
              </a:rPr>
              <a:t> bulunabilen </a:t>
            </a:r>
            <a:r>
              <a:rPr lang="tr-TR" dirty="0">
                <a:latin typeface="Times New Roman" panose="02020603050405020304" pitchFamily="18" charset="0"/>
                <a:cs typeface="Times New Roman" panose="02020603050405020304" pitchFamily="18" charset="0"/>
              </a:rPr>
              <a:t>gerekli bir iz </a:t>
            </a:r>
            <a:r>
              <a:rPr lang="tr-TR" dirty="0" smtClean="0">
                <a:latin typeface="Times New Roman" panose="02020603050405020304" pitchFamily="18" charset="0"/>
                <a:cs typeface="Times New Roman" panose="02020603050405020304" pitchFamily="18" charset="0"/>
              </a:rPr>
              <a:t>elementtir. </a:t>
            </a:r>
            <a:r>
              <a:rPr lang="tr-TR" dirty="0">
                <a:latin typeface="Times New Roman" panose="02020603050405020304" pitchFamily="18" charset="0"/>
                <a:cs typeface="Times New Roman" panose="02020603050405020304" pitchFamily="18" charset="0"/>
              </a:rPr>
              <a:t>Korozyonu önlemek için </a:t>
            </a:r>
            <a:r>
              <a:rPr lang="tr-TR" dirty="0" smtClean="0">
                <a:latin typeface="Times New Roman" panose="02020603050405020304" pitchFamily="18" charset="0"/>
                <a:cs typeface="Times New Roman" panose="02020603050405020304" pitchFamily="18" charset="0"/>
              </a:rPr>
              <a:t>galvanizlemede kullanılmasının </a:t>
            </a:r>
            <a:r>
              <a:rPr lang="tr-TR" dirty="0">
                <a:latin typeface="Times New Roman" panose="02020603050405020304" pitchFamily="18" charset="0"/>
                <a:cs typeface="Times New Roman" panose="02020603050405020304" pitchFamily="18" charset="0"/>
              </a:rPr>
              <a:t>yanı sıra; boya, lastik ürünler, kozmetikler, ilaçlar, yer kaplama malzemeleri</a:t>
            </a:r>
            <a:r>
              <a:rPr lang="tr-TR" dirty="0" smtClean="0">
                <a:latin typeface="Times New Roman" panose="02020603050405020304" pitchFamily="18" charset="0"/>
                <a:cs typeface="Times New Roman" panose="02020603050405020304" pitchFamily="18" charset="0"/>
              </a:rPr>
              <a:t>, plastikler</a:t>
            </a:r>
            <a:r>
              <a:rPr lang="tr-TR" dirty="0">
                <a:latin typeface="Times New Roman" panose="02020603050405020304" pitchFamily="18" charset="0"/>
                <a:cs typeface="Times New Roman" panose="02020603050405020304" pitchFamily="18" charset="0"/>
              </a:rPr>
              <a:t>, mürekkep, sabun, tekstil ürünleri ve elektrik malzemeleri gibi pek çok </a:t>
            </a:r>
            <a:r>
              <a:rPr lang="tr-TR" dirty="0" smtClean="0">
                <a:latin typeface="Times New Roman" panose="02020603050405020304" pitchFamily="18" charset="0"/>
                <a:cs typeface="Times New Roman" panose="02020603050405020304" pitchFamily="18" charset="0"/>
              </a:rPr>
              <a:t>ürünün hazırlanmasında </a:t>
            </a:r>
            <a:r>
              <a:rPr lang="tr-TR" dirty="0">
                <a:latin typeface="Times New Roman" panose="02020603050405020304" pitchFamily="18" charset="0"/>
                <a:cs typeface="Times New Roman" panose="02020603050405020304" pitchFamily="18" charset="0"/>
              </a:rPr>
              <a:t>kullanılabilir.</a:t>
            </a:r>
          </a:p>
        </p:txBody>
      </p:sp>
    </p:spTree>
    <p:extLst>
      <p:ext uri="{BB962C8B-B14F-4D97-AF65-F5344CB8AC3E}">
        <p14:creationId xmlns:p14="http://schemas.microsoft.com/office/powerpoint/2010/main" val="223796453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0"/>
            <a:ext cx="12192000" cy="5493812"/>
          </a:xfrm>
          <a:prstGeom prst="rect">
            <a:avLst/>
          </a:prstGeom>
        </p:spPr>
        <p:txBody>
          <a:bodyPr wrap="square">
            <a:spAutoFit/>
          </a:bodyPr>
          <a:lstStyle/>
          <a:p>
            <a:pPr algn="just">
              <a:lnSpc>
                <a:spcPct val="150000"/>
              </a:lnSpc>
            </a:pPr>
            <a:r>
              <a:rPr lang="tr-TR" b="0" i="0" u="none" strike="noStrike" baseline="0" dirty="0" smtClean="0">
                <a:latin typeface="Times New Roman" panose="02020603050405020304" pitchFamily="18" charset="0"/>
                <a:cs typeface="Times New Roman" panose="02020603050405020304" pitchFamily="18" charset="0"/>
              </a:rPr>
              <a:t>Yerüstü ve yeraltı sularındaki çinko konsantrasyonları normalde sırasıyla 0,01 mg/L ve 0,05 mg/L’nin altındadır. Yüksek konsantrasyonlar, çinko madenlerinin çıkarıldığı yapısında metal bulunan alanlarda görülebilir. Çinkonun içme sularındaki öncelikli kaynağı, galvanize çelik tanklar ve tesisat borularının korozyonu olup, bu durum düşük </a:t>
            </a:r>
            <a:r>
              <a:rPr lang="tr-TR" b="0" i="0" u="none" strike="noStrike" baseline="0" dirty="0" err="1" smtClean="0">
                <a:latin typeface="Times New Roman" panose="02020603050405020304" pitchFamily="18" charset="0"/>
                <a:cs typeface="Times New Roman" panose="02020603050405020304" pitchFamily="18" charset="0"/>
              </a:rPr>
              <a:t>pH’lı</a:t>
            </a:r>
            <a:r>
              <a:rPr lang="tr-TR" b="0" i="0" u="none" strike="noStrike" baseline="0" dirty="0" smtClean="0">
                <a:latin typeface="Times New Roman" panose="02020603050405020304" pitchFamily="18" charset="0"/>
                <a:cs typeface="Times New Roman" panose="02020603050405020304" pitchFamily="18" charset="0"/>
              </a:rPr>
              <a:t> sulardan kaynaklanmaktadır. Galvanize çelik borulardaki bu korozyon, çok az miktardaki bakır (0,1 mg/L) konsantrasyonlarında bile önemli miktarda artmaktadır. Ayrıca içme suyundaki çinko seviyelerinin tesisat kaynaklı olarak yüksek olması (&gt;0,1 mg/L) suda kadmiyum konsantrasyonlarının da arttığının göstergesi olabilir.</a:t>
            </a:r>
          </a:p>
          <a:p>
            <a:pPr algn="just">
              <a:lnSpc>
                <a:spcPct val="150000"/>
              </a:lnSpc>
            </a:pPr>
            <a:endParaRPr lang="tr-TR" b="0" i="0" u="none" strike="noStrike" baseline="0" dirty="0" smtClean="0">
              <a:latin typeface="Times New Roman" panose="02020603050405020304" pitchFamily="18" charset="0"/>
              <a:cs typeface="Times New Roman" panose="02020603050405020304" pitchFamily="18" charset="0"/>
            </a:endParaRPr>
          </a:p>
          <a:p>
            <a:pPr algn="just">
              <a:lnSpc>
                <a:spcPct val="150000"/>
              </a:lnSpc>
            </a:pPr>
            <a:r>
              <a:rPr lang="tr-TR" b="1" u="none" strike="noStrike" baseline="0" dirty="0" smtClean="0">
                <a:latin typeface="Times New Roman" panose="02020603050405020304" pitchFamily="18" charset="0"/>
                <a:cs typeface="Times New Roman" panose="02020603050405020304" pitchFamily="18" charset="0"/>
              </a:rPr>
              <a:t>Sağlık üzerine etkileri</a:t>
            </a:r>
          </a:p>
          <a:p>
            <a:pPr algn="just">
              <a:lnSpc>
                <a:spcPct val="150000"/>
              </a:lnSpc>
            </a:pPr>
            <a:endParaRPr lang="tr-TR" b="1" u="none" strike="noStrike" baseline="0" dirty="0" smtClean="0">
              <a:latin typeface="Times New Roman" panose="02020603050405020304" pitchFamily="18" charset="0"/>
              <a:cs typeface="Times New Roman" panose="02020603050405020304" pitchFamily="18" charset="0"/>
            </a:endParaRPr>
          </a:p>
          <a:p>
            <a:pPr algn="just">
              <a:lnSpc>
                <a:spcPct val="150000"/>
              </a:lnSpc>
            </a:pPr>
            <a:r>
              <a:rPr lang="tr-TR" b="0" i="0" u="none" strike="noStrike" baseline="0" dirty="0" smtClean="0">
                <a:latin typeface="Times New Roman" panose="02020603050405020304" pitchFamily="18" charset="0"/>
                <a:cs typeface="Times New Roman" panose="02020603050405020304" pitchFamily="18" charset="0"/>
              </a:rPr>
              <a:t>3 mg/L’yi geçen çinko seviyeleri suda </a:t>
            </a:r>
            <a:r>
              <a:rPr lang="tr-TR" b="0" i="0" u="none" strike="noStrike" baseline="0" dirty="0" err="1" smtClean="0">
                <a:latin typeface="Times New Roman" panose="02020603050405020304" pitchFamily="18" charset="0"/>
                <a:cs typeface="Times New Roman" panose="02020603050405020304" pitchFamily="18" charset="0"/>
              </a:rPr>
              <a:t>bulanıklığa</a:t>
            </a:r>
            <a:r>
              <a:rPr lang="tr-TR" dirty="0" err="1">
                <a:latin typeface="Times New Roman" panose="02020603050405020304" pitchFamily="18" charset="0"/>
                <a:cs typeface="Times New Roman" panose="02020603050405020304" pitchFamily="18" charset="0"/>
              </a:rPr>
              <a:t>ve</a:t>
            </a:r>
            <a:r>
              <a:rPr lang="tr-TR" dirty="0">
                <a:latin typeface="Times New Roman" panose="02020603050405020304" pitchFamily="18" charset="0"/>
                <a:cs typeface="Times New Roman" panose="02020603050405020304" pitchFamily="18" charset="0"/>
              </a:rPr>
              <a:t> tatta değişikliğe neden </a:t>
            </a:r>
            <a:r>
              <a:rPr lang="tr-TR" dirty="0" smtClean="0">
                <a:latin typeface="Times New Roman" panose="02020603050405020304" pitchFamily="18" charset="0"/>
                <a:cs typeface="Times New Roman" panose="02020603050405020304" pitchFamily="18" charset="0"/>
              </a:rPr>
              <a:t>olması sebebiyle </a:t>
            </a:r>
            <a:r>
              <a:rPr lang="tr-TR" dirty="0">
                <a:latin typeface="Times New Roman" panose="02020603050405020304" pitchFamily="18" charset="0"/>
                <a:cs typeface="Times New Roman" panose="02020603050405020304" pitchFamily="18" charset="0"/>
              </a:rPr>
              <a:t>tüketici tarafından kabul </a:t>
            </a:r>
            <a:r>
              <a:rPr lang="tr-TR" dirty="0" smtClean="0">
                <a:latin typeface="Times New Roman" panose="02020603050405020304" pitchFamily="18" charset="0"/>
                <a:cs typeface="Times New Roman" panose="02020603050405020304" pitchFamily="18" charset="0"/>
              </a:rPr>
              <a:t>edilmeyebilir. </a:t>
            </a:r>
            <a:r>
              <a:rPr lang="tr-TR" dirty="0">
                <a:latin typeface="Times New Roman" panose="02020603050405020304" pitchFamily="18" charset="0"/>
                <a:cs typeface="Times New Roman" panose="02020603050405020304" pitchFamily="18" charset="0"/>
              </a:rPr>
              <a:t>Ancak, içme suyunda 20 mg/L’ye </a:t>
            </a:r>
            <a:r>
              <a:rPr lang="tr-TR" dirty="0" smtClean="0">
                <a:latin typeface="Times New Roman" panose="02020603050405020304" pitchFamily="18" charset="0"/>
                <a:cs typeface="Times New Roman" panose="02020603050405020304" pitchFamily="18" charset="0"/>
              </a:rPr>
              <a:t>kadar olan </a:t>
            </a:r>
            <a:r>
              <a:rPr lang="tr-TR" dirty="0">
                <a:latin typeface="Times New Roman" panose="02020603050405020304" pitchFamily="18" charset="0"/>
                <a:cs typeface="Times New Roman" panose="02020603050405020304" pitchFamily="18" charset="0"/>
              </a:rPr>
              <a:t>çinko seviyelerindeki tüketimde herhangi bir hastalık etkisi tespit edilmediğinden </a:t>
            </a:r>
            <a:r>
              <a:rPr lang="tr-TR" dirty="0" smtClean="0">
                <a:latin typeface="Times New Roman" panose="02020603050405020304" pitchFamily="18" charset="0"/>
                <a:cs typeface="Times New Roman" panose="02020603050405020304" pitchFamily="18" charset="0"/>
              </a:rPr>
              <a:t>WHO tarafından </a:t>
            </a:r>
            <a:r>
              <a:rPr lang="tr-TR" dirty="0">
                <a:latin typeface="Times New Roman" panose="02020603050405020304" pitchFamily="18" charset="0"/>
                <a:cs typeface="Times New Roman" panose="02020603050405020304" pitchFamily="18" charset="0"/>
              </a:rPr>
              <a:t>sağlık açısından limit bir değer belirlenmemiştir. Ancak 25 ve 40 mg/L arasındaki </a:t>
            </a:r>
            <a:r>
              <a:rPr lang="tr-TR" dirty="0" smtClean="0">
                <a:latin typeface="Times New Roman" panose="02020603050405020304" pitchFamily="18" charset="0"/>
                <a:cs typeface="Times New Roman" panose="02020603050405020304" pitchFamily="18" charset="0"/>
              </a:rPr>
              <a:t>çok daha </a:t>
            </a:r>
            <a:r>
              <a:rPr lang="tr-TR" dirty="0">
                <a:latin typeface="Times New Roman" panose="02020603050405020304" pitchFamily="18" charset="0"/>
                <a:cs typeface="Times New Roman" panose="02020603050405020304" pitchFamily="18" charset="0"/>
              </a:rPr>
              <a:t>yüksek konsantrasyonlarda bulantı ve kusma </a:t>
            </a:r>
            <a:r>
              <a:rPr lang="tr-TR" dirty="0" smtClean="0">
                <a:latin typeface="Times New Roman" panose="02020603050405020304" pitchFamily="18" charset="0"/>
                <a:cs typeface="Times New Roman" panose="02020603050405020304" pitchFamily="18" charset="0"/>
              </a:rPr>
              <a:t>görülebilmektedir.</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1857453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0"/>
            <a:ext cx="12101848" cy="5909310"/>
          </a:xfrm>
          <a:prstGeom prst="rect">
            <a:avLst/>
          </a:prstGeom>
        </p:spPr>
        <p:txBody>
          <a:bodyPr wrap="square">
            <a:spAutoFit/>
          </a:bodyPr>
          <a:lstStyle/>
          <a:p>
            <a:pPr algn="just">
              <a:lnSpc>
                <a:spcPct val="150000"/>
              </a:lnSpc>
            </a:pPr>
            <a:r>
              <a:rPr lang="tr-TR" b="1" i="0" u="none" strike="noStrike" baseline="0" dirty="0" smtClean="0">
                <a:latin typeface="Times New Roman" pitchFamily="18" charset="0"/>
                <a:cs typeface="Times New Roman" panose="02020603050405020304" pitchFamily="18" charset="0"/>
              </a:rPr>
              <a:t>4) Kobalt (</a:t>
            </a:r>
            <a:r>
              <a:rPr lang="tr-TR" b="1" i="0" u="none" strike="noStrike" baseline="0" dirty="0" err="1" smtClean="0">
                <a:latin typeface="Times New Roman" pitchFamily="18" charset="0"/>
                <a:cs typeface="Times New Roman" panose="02020603050405020304" pitchFamily="18" charset="0"/>
              </a:rPr>
              <a:t>Co</a:t>
            </a:r>
            <a:r>
              <a:rPr lang="tr-TR" b="1" i="0" u="none" strike="noStrike" baseline="0" dirty="0" smtClean="0">
                <a:latin typeface="Times New Roman" pitchFamily="18" charset="0"/>
                <a:cs typeface="Times New Roman" panose="02020603050405020304" pitchFamily="18" charset="0"/>
              </a:rPr>
              <a:t>)</a:t>
            </a:r>
          </a:p>
          <a:p>
            <a:pPr algn="just">
              <a:lnSpc>
                <a:spcPct val="150000"/>
              </a:lnSpc>
            </a:pPr>
            <a:endParaRPr lang="tr-TR" b="1" i="1" u="none" strike="noStrike" baseline="0" dirty="0" smtClean="0">
              <a:latin typeface="Times New Roman" panose="02020603050405020304" pitchFamily="18" charset="0"/>
              <a:cs typeface="Times New Roman" panose="02020603050405020304" pitchFamily="18" charset="0"/>
            </a:endParaRPr>
          </a:p>
          <a:p>
            <a:pPr algn="just">
              <a:lnSpc>
                <a:spcPct val="150000"/>
              </a:lnSpc>
            </a:pPr>
            <a:r>
              <a:rPr lang="tr-TR" b="0" i="0" u="none" strike="noStrike" baseline="0" dirty="0" smtClean="0">
                <a:latin typeface="Times New Roman" panose="02020603050405020304" pitchFamily="18" charset="0"/>
                <a:cs typeface="Times New Roman" panose="02020603050405020304" pitchFamily="18" charset="0"/>
              </a:rPr>
              <a:t>Sert, kırılgan, demir ve nikele benzeyen metal kimyasal bir elementtir. Metal </a:t>
            </a:r>
            <a:r>
              <a:rPr lang="tr-TR" b="0" i="0" u="none" strike="noStrike" baseline="0" dirty="0" err="1" smtClean="0">
                <a:latin typeface="Times New Roman" panose="02020603050405020304" pitchFamily="18" charset="0"/>
                <a:cs typeface="Times New Roman" panose="02020603050405020304" pitchFamily="18" charset="0"/>
              </a:rPr>
              <a:t>elektrokaplamasında</a:t>
            </a:r>
            <a:r>
              <a:rPr lang="tr-TR" b="0" i="0" u="none" strike="noStrike" baseline="0" dirty="0" smtClean="0">
                <a:latin typeface="Times New Roman" panose="02020603050405020304" pitchFamily="18" charset="0"/>
                <a:cs typeface="Times New Roman" panose="02020603050405020304" pitchFamily="18" charset="0"/>
              </a:rPr>
              <a:t> ve cam, porselen, emayenin alaşımı olarak kullanılmaktadır. </a:t>
            </a:r>
            <a:r>
              <a:rPr lang="tr-TR" b="0" i="0" u="none" strike="noStrike" baseline="0" dirty="0" err="1" smtClean="0">
                <a:latin typeface="Times New Roman" panose="02020603050405020304" pitchFamily="18" charset="0"/>
                <a:cs typeface="Times New Roman" panose="02020603050405020304" pitchFamily="18" charset="0"/>
              </a:rPr>
              <a:t>Antropojenik</a:t>
            </a:r>
            <a:r>
              <a:rPr lang="tr-TR" b="0" i="0" u="none" strike="noStrike" baseline="0" dirty="0" smtClean="0">
                <a:latin typeface="Times New Roman" panose="02020603050405020304" pitchFamily="18" charset="0"/>
                <a:cs typeface="Times New Roman" panose="02020603050405020304" pitchFamily="18" charset="0"/>
              </a:rPr>
              <a:t> kaynaklar olarak; fosil yakıtların yanması, </a:t>
            </a:r>
            <a:r>
              <a:rPr lang="tr-TR" b="0" i="0" u="none" strike="noStrike" baseline="0" dirty="0" err="1" smtClean="0">
                <a:latin typeface="Times New Roman" panose="02020603050405020304" pitchFamily="18" charset="0"/>
                <a:cs typeface="Times New Roman" panose="02020603050405020304" pitchFamily="18" charset="0"/>
              </a:rPr>
              <a:t>atıksu</a:t>
            </a:r>
            <a:r>
              <a:rPr lang="tr-TR" b="0" i="0" u="none" strike="noStrike" baseline="0" dirty="0" smtClean="0">
                <a:latin typeface="Times New Roman" panose="02020603050405020304" pitchFamily="18" charset="0"/>
                <a:cs typeface="Times New Roman" panose="02020603050405020304" pitchFamily="18" charset="0"/>
              </a:rPr>
              <a:t> çamuru, fosfat gübreleri, madencilik ve kobalt bileşiklerini işleyen endüstriler sayılabilir. Yerüstü ve yeraltı sularında kobalt konsantrasyonları düşük olup; bozulmamış alanlarda </a:t>
            </a:r>
            <a:r>
              <a:rPr lang="el-GR" b="0" i="0" u="none" strike="noStrike" baseline="0" dirty="0" smtClean="0">
                <a:latin typeface="Times New Roman" panose="02020603050405020304" pitchFamily="18" charset="0"/>
                <a:cs typeface="Times New Roman" panose="02020603050405020304" pitchFamily="18" charset="0"/>
              </a:rPr>
              <a:t>1 μ</a:t>
            </a:r>
            <a:r>
              <a:rPr lang="tr-TR" b="0" i="0" u="none" strike="noStrike" baseline="0" dirty="0" smtClean="0">
                <a:latin typeface="Times New Roman" panose="02020603050405020304" pitchFamily="18" charset="0"/>
                <a:cs typeface="Times New Roman" panose="02020603050405020304" pitchFamily="18" charset="0"/>
              </a:rPr>
              <a:t>g/</a:t>
            </a:r>
            <a:r>
              <a:rPr lang="tr-TR" b="0" i="0" u="none" strike="noStrike" baseline="0" dirty="0" err="1" smtClean="0">
                <a:latin typeface="Times New Roman" panose="02020603050405020304" pitchFamily="18" charset="0"/>
                <a:cs typeface="Times New Roman" panose="02020603050405020304" pitchFamily="18" charset="0"/>
              </a:rPr>
              <a:t>L’ın</a:t>
            </a:r>
            <a:r>
              <a:rPr lang="tr-TR" b="0" i="0" u="none" strike="noStrike" baseline="0" dirty="0" smtClean="0">
                <a:latin typeface="Times New Roman" panose="02020603050405020304" pitchFamily="18" charset="0"/>
                <a:cs typeface="Times New Roman" panose="02020603050405020304" pitchFamily="18" charset="0"/>
              </a:rPr>
              <a:t> altında, yerleşim alanlarında ise 1-10 </a:t>
            </a:r>
            <a:r>
              <a:rPr lang="el-GR" b="0" i="0" u="none" strike="noStrike" baseline="0" dirty="0" smtClean="0">
                <a:latin typeface="Times New Roman" panose="02020603050405020304" pitchFamily="18" charset="0"/>
                <a:cs typeface="Times New Roman" panose="02020603050405020304" pitchFamily="18" charset="0"/>
              </a:rPr>
              <a:t>μ</a:t>
            </a:r>
            <a:r>
              <a:rPr lang="tr-TR" b="0" i="0" u="none" strike="noStrike" baseline="0" dirty="0" smtClean="0">
                <a:latin typeface="Times New Roman" panose="02020603050405020304" pitchFamily="18" charset="0"/>
                <a:cs typeface="Times New Roman" panose="02020603050405020304" pitchFamily="18" charset="0"/>
              </a:rPr>
              <a:t>g/L arasında bulunabilmektedir. Tarım ve maden alanlarında ise 100-200 mg/L’ye kadar yükselebilir.</a:t>
            </a:r>
          </a:p>
          <a:p>
            <a:pPr algn="just">
              <a:lnSpc>
                <a:spcPct val="150000"/>
              </a:lnSpc>
            </a:pPr>
            <a:endParaRPr lang="tr-TR" dirty="0">
              <a:latin typeface="Times New Roman" panose="02020603050405020304" pitchFamily="18" charset="0"/>
              <a:cs typeface="Times New Roman" panose="02020603050405020304" pitchFamily="18" charset="0"/>
            </a:endParaRPr>
          </a:p>
          <a:p>
            <a:pPr algn="just">
              <a:lnSpc>
                <a:spcPct val="150000"/>
              </a:lnSpc>
            </a:pPr>
            <a:r>
              <a:rPr lang="tr-TR" b="1" dirty="0">
                <a:latin typeface="Times New Roman" panose="02020603050405020304" pitchFamily="18" charset="0"/>
                <a:cs typeface="Times New Roman" panose="02020603050405020304" pitchFamily="18" charset="0"/>
              </a:rPr>
              <a:t>Sağlık üzerine etkileri</a:t>
            </a:r>
          </a:p>
          <a:p>
            <a:pPr algn="just">
              <a:lnSpc>
                <a:spcPct val="150000"/>
              </a:lnSpc>
            </a:pPr>
            <a:r>
              <a:rPr lang="tr-TR" dirty="0">
                <a:latin typeface="Times New Roman" panose="02020603050405020304" pitchFamily="18" charset="0"/>
                <a:cs typeface="Times New Roman" panose="02020603050405020304" pitchFamily="18" charset="0"/>
              </a:rPr>
              <a:t>Kobalt insan sağlığı için gerekli bir element olup, insan yaşamı için elzem olan </a:t>
            </a:r>
            <a:r>
              <a:rPr lang="tr-TR" dirty="0" smtClean="0">
                <a:latin typeface="Times New Roman" panose="02020603050405020304" pitchFamily="18" charset="0"/>
                <a:cs typeface="Times New Roman" panose="02020603050405020304" pitchFamily="18" charset="0"/>
              </a:rPr>
              <a:t>vitamin B12’nin </a:t>
            </a:r>
            <a:r>
              <a:rPr lang="tr-TR" dirty="0">
                <a:latin typeface="Times New Roman" panose="02020603050405020304" pitchFamily="18" charset="0"/>
                <a:cs typeface="Times New Roman" panose="02020603050405020304" pitchFamily="18" charset="0"/>
              </a:rPr>
              <a:t>de bir bileşenidir. İnsan sağlığına olumsuz etkisi ise 1 mg/kg miktarın </a:t>
            </a:r>
            <a:r>
              <a:rPr lang="tr-TR" dirty="0" smtClean="0">
                <a:latin typeface="Times New Roman" panose="02020603050405020304" pitchFamily="18" charset="0"/>
                <a:cs typeface="Times New Roman" panose="02020603050405020304" pitchFamily="18" charset="0"/>
              </a:rPr>
              <a:t>üzerinde başlamaktadır</a:t>
            </a:r>
            <a:r>
              <a:rPr lang="tr-TR" dirty="0">
                <a:latin typeface="Times New Roman" panose="02020603050405020304" pitchFamily="18" charset="0"/>
                <a:cs typeface="Times New Roman" panose="02020603050405020304" pitchFamily="18" charset="0"/>
              </a:rPr>
              <a:t>. Yüksek kobalt seviyelerinde sindirim sisteminde (bulantı, kusma ve ishal</a:t>
            </a:r>
            <a:r>
              <a:rPr lang="tr-TR" dirty="0" smtClean="0">
                <a:latin typeface="Times New Roman" panose="02020603050405020304" pitchFamily="18" charset="0"/>
                <a:cs typeface="Times New Roman" panose="02020603050405020304" pitchFamily="18" charset="0"/>
              </a:rPr>
              <a:t>) rahatsızlıklar </a:t>
            </a:r>
            <a:r>
              <a:rPr lang="tr-TR" dirty="0">
                <a:latin typeface="Times New Roman" panose="02020603050405020304" pitchFamily="18" charset="0"/>
                <a:cs typeface="Times New Roman" panose="02020603050405020304" pitchFamily="18" charset="0"/>
              </a:rPr>
              <a:t>ile karaciğer hasarı gibi olumsuz etkiler </a:t>
            </a:r>
            <a:r>
              <a:rPr lang="tr-TR" dirty="0" smtClean="0">
                <a:latin typeface="Times New Roman" panose="02020603050405020304" pitchFamily="18" charset="0"/>
                <a:cs typeface="Times New Roman" panose="02020603050405020304" pitchFamily="18" charset="0"/>
              </a:rPr>
              <a:t>görülebilmektedir. Volfram </a:t>
            </a:r>
            <a:r>
              <a:rPr lang="tr-TR" dirty="0" err="1">
                <a:latin typeface="Times New Roman" panose="02020603050405020304" pitchFamily="18" charset="0"/>
                <a:cs typeface="Times New Roman" panose="02020603050405020304" pitchFamily="18" charset="0"/>
              </a:rPr>
              <a:t>karbürlü</a:t>
            </a:r>
            <a:r>
              <a:rPr lang="tr-TR" dirty="0">
                <a:latin typeface="Times New Roman" panose="02020603050405020304" pitchFamily="18" charset="0"/>
                <a:cs typeface="Times New Roman" panose="02020603050405020304" pitchFamily="18" charset="0"/>
              </a:rPr>
              <a:t> kobalt metali “yüksek ihtimalle </a:t>
            </a:r>
            <a:r>
              <a:rPr lang="tr-TR" dirty="0" err="1">
                <a:latin typeface="Times New Roman" panose="02020603050405020304" pitchFamily="18" charset="0"/>
                <a:cs typeface="Times New Roman" panose="02020603050405020304" pitchFamily="18" charset="0"/>
              </a:rPr>
              <a:t>kanserojenik</a:t>
            </a:r>
            <a:r>
              <a:rPr lang="tr-TR" dirty="0">
                <a:latin typeface="Times New Roman" panose="02020603050405020304" pitchFamily="18" charset="0"/>
                <a:cs typeface="Times New Roman" panose="02020603050405020304" pitchFamily="18" charset="0"/>
              </a:rPr>
              <a:t> (grup 2A)”, </a:t>
            </a:r>
            <a:r>
              <a:rPr lang="tr-TR" dirty="0" smtClean="0">
                <a:latin typeface="Times New Roman" panose="02020603050405020304" pitchFamily="18" charset="0"/>
                <a:cs typeface="Times New Roman" panose="02020603050405020304" pitchFamily="18" charset="0"/>
              </a:rPr>
              <a:t>volfram </a:t>
            </a:r>
            <a:r>
              <a:rPr lang="tr-TR" dirty="0" err="1" smtClean="0">
                <a:latin typeface="Times New Roman" panose="02020603050405020304" pitchFamily="18" charset="0"/>
                <a:cs typeface="Times New Roman" panose="02020603050405020304" pitchFamily="18" charset="0"/>
              </a:rPr>
              <a:t>karbürsüz</a:t>
            </a:r>
            <a:r>
              <a:rPr lang="tr-TR" dirty="0" smtClean="0">
                <a:latin typeface="Times New Roman" panose="02020603050405020304" pitchFamily="18" charset="0"/>
                <a:cs typeface="Times New Roman" panose="02020603050405020304" pitchFamily="18" charset="0"/>
              </a:rPr>
              <a:t> </a:t>
            </a:r>
            <a:r>
              <a:rPr lang="tr-TR" dirty="0">
                <a:latin typeface="Times New Roman" panose="02020603050405020304" pitchFamily="18" charset="0"/>
                <a:cs typeface="Times New Roman" panose="02020603050405020304" pitchFamily="18" charset="0"/>
              </a:rPr>
              <a:t>kobalt ve kobalt sülfat ile diğer çözünebilir kobalt (II) tuzları ise “</a:t>
            </a:r>
            <a:r>
              <a:rPr lang="tr-TR" dirty="0" smtClean="0">
                <a:latin typeface="Times New Roman" panose="02020603050405020304" pitchFamily="18" charset="0"/>
                <a:cs typeface="Times New Roman" panose="02020603050405020304" pitchFamily="18" charset="0"/>
              </a:rPr>
              <a:t>muhtemel </a:t>
            </a:r>
            <a:r>
              <a:rPr lang="tr-TR" dirty="0" err="1" smtClean="0">
                <a:latin typeface="Times New Roman" panose="02020603050405020304" pitchFamily="18" charset="0"/>
                <a:cs typeface="Times New Roman" panose="02020603050405020304" pitchFamily="18" charset="0"/>
              </a:rPr>
              <a:t>kanserojenik</a:t>
            </a:r>
            <a:r>
              <a:rPr lang="tr-TR" dirty="0" smtClean="0">
                <a:latin typeface="Times New Roman" panose="02020603050405020304" pitchFamily="18" charset="0"/>
                <a:cs typeface="Times New Roman" panose="02020603050405020304" pitchFamily="18" charset="0"/>
              </a:rPr>
              <a:t> </a:t>
            </a:r>
            <a:r>
              <a:rPr lang="tr-TR" dirty="0">
                <a:latin typeface="Times New Roman" panose="02020603050405020304" pitchFamily="18" charset="0"/>
                <a:cs typeface="Times New Roman" panose="02020603050405020304" pitchFamily="18" charset="0"/>
              </a:rPr>
              <a:t>(grup 2B)” sınıfındadır</a:t>
            </a:r>
            <a:r>
              <a:rPr lang="tr-TR" dirty="0"/>
              <a:t>.</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7597756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0"/>
            <a:ext cx="12192000" cy="5078313"/>
          </a:xfrm>
          <a:prstGeom prst="rect">
            <a:avLst/>
          </a:prstGeom>
        </p:spPr>
        <p:txBody>
          <a:bodyPr wrap="square">
            <a:spAutoFit/>
          </a:bodyPr>
          <a:lstStyle/>
          <a:p>
            <a:pPr algn="just">
              <a:lnSpc>
                <a:spcPct val="150000"/>
              </a:lnSpc>
            </a:pPr>
            <a:r>
              <a:rPr lang="tr-TR" b="1" i="0" u="none" strike="noStrike" baseline="0" dirty="0" smtClean="0">
                <a:latin typeface="Times New Roman" panose="02020603050405020304" pitchFamily="18" charset="0"/>
                <a:cs typeface="Times New Roman" panose="02020603050405020304" pitchFamily="18" charset="0"/>
              </a:rPr>
              <a:t>5) Sülfat (SO</a:t>
            </a:r>
            <a:r>
              <a:rPr lang="tr-TR" b="1" i="0" u="none" strike="noStrike" baseline="-25000" dirty="0" smtClean="0">
                <a:latin typeface="Times New Roman" panose="02020603050405020304" pitchFamily="18" charset="0"/>
                <a:cs typeface="Times New Roman" panose="02020603050405020304" pitchFamily="18" charset="0"/>
              </a:rPr>
              <a:t>4</a:t>
            </a:r>
            <a:r>
              <a:rPr lang="tr-TR" b="1" i="0" u="none" strike="noStrike" baseline="30000" dirty="0" smtClean="0">
                <a:latin typeface="Times New Roman" panose="02020603050405020304" pitchFamily="18" charset="0"/>
                <a:cs typeface="Times New Roman" panose="02020603050405020304" pitchFamily="18" charset="0"/>
              </a:rPr>
              <a:t>2-</a:t>
            </a:r>
            <a:r>
              <a:rPr lang="tr-TR" b="1" i="0" u="none" strike="noStrike" baseline="0" dirty="0" smtClean="0">
                <a:latin typeface="Times New Roman" panose="02020603050405020304" pitchFamily="18" charset="0"/>
                <a:cs typeface="Times New Roman" panose="02020603050405020304" pitchFamily="18" charset="0"/>
              </a:rPr>
              <a:t>)</a:t>
            </a:r>
          </a:p>
          <a:p>
            <a:pPr algn="just">
              <a:lnSpc>
                <a:spcPct val="150000"/>
              </a:lnSpc>
            </a:pPr>
            <a:endParaRPr lang="tr-TR" b="1" i="1" u="none" strike="noStrike" baseline="0" dirty="0" smtClean="0">
              <a:latin typeface="Times New Roman" panose="02020603050405020304" pitchFamily="18" charset="0"/>
              <a:cs typeface="Times New Roman" panose="02020603050405020304" pitchFamily="18" charset="0"/>
            </a:endParaRPr>
          </a:p>
          <a:p>
            <a:pPr algn="just">
              <a:lnSpc>
                <a:spcPct val="150000"/>
              </a:lnSpc>
            </a:pPr>
            <a:r>
              <a:rPr lang="tr-TR" b="0" i="0" u="none" strike="noStrike" baseline="0" dirty="0" smtClean="0">
                <a:latin typeface="Times New Roman" panose="02020603050405020304" pitchFamily="18" charset="0"/>
                <a:cs typeface="Times New Roman" panose="02020603050405020304" pitchFamily="18" charset="0"/>
              </a:rPr>
              <a:t>Sülfürik </a:t>
            </a:r>
            <a:r>
              <a:rPr lang="tr-TR" b="0" i="0" u="none" strike="noStrike" baseline="0" dirty="0" err="1" smtClean="0">
                <a:latin typeface="Times New Roman" panose="02020603050405020304" pitchFamily="18" charset="0"/>
                <a:cs typeface="Times New Roman" panose="02020603050405020304" pitchFamily="18" charset="0"/>
              </a:rPr>
              <a:t>asitin</a:t>
            </a:r>
            <a:r>
              <a:rPr lang="tr-TR" b="0" i="0" u="none" strike="noStrike" baseline="0" dirty="0" smtClean="0">
                <a:latin typeface="Times New Roman" panose="02020603050405020304" pitchFamily="18" charset="0"/>
                <a:cs typeface="Times New Roman" panose="02020603050405020304" pitchFamily="18" charset="0"/>
              </a:rPr>
              <a:t> tuz ya da ester hali olup, element sülfürün en çok üretilen kimyasal  formudur. Doğal olarak pek çok mineralde bulunur. Sülfatlar ve sülfürik asit ürünleri gübre,   kimyasal, boya, cam, kâğıt, sabun, tekstil, </a:t>
            </a:r>
            <a:r>
              <a:rPr lang="tr-TR" b="0" i="0" u="none" strike="noStrike" baseline="0" dirty="0" err="1" smtClean="0">
                <a:latin typeface="Times New Roman" panose="02020603050405020304" pitchFamily="18" charset="0"/>
                <a:cs typeface="Times New Roman" panose="02020603050405020304" pitchFamily="18" charset="0"/>
              </a:rPr>
              <a:t>fungusit</a:t>
            </a:r>
            <a:r>
              <a:rPr lang="tr-TR" b="0" i="0" u="none" strike="noStrike" baseline="0" dirty="0" smtClean="0">
                <a:latin typeface="Times New Roman" panose="02020603050405020304" pitchFamily="18" charset="0"/>
                <a:cs typeface="Times New Roman" panose="02020603050405020304" pitchFamily="18" charset="0"/>
              </a:rPr>
              <a:t>, </a:t>
            </a:r>
            <a:r>
              <a:rPr lang="tr-TR" b="0" i="0" u="none" strike="noStrike" baseline="0" dirty="0" err="1" smtClean="0">
                <a:latin typeface="Times New Roman" panose="02020603050405020304" pitchFamily="18" charset="0"/>
                <a:cs typeface="Times New Roman" panose="02020603050405020304" pitchFamily="18" charset="0"/>
              </a:rPr>
              <a:t>insektisit</a:t>
            </a:r>
            <a:r>
              <a:rPr lang="tr-TR" b="0" i="0" u="none" strike="noStrike" baseline="0" dirty="0" smtClean="0">
                <a:latin typeface="Times New Roman" panose="02020603050405020304" pitchFamily="18" charset="0"/>
                <a:cs typeface="Times New Roman" panose="02020603050405020304" pitchFamily="18" charset="0"/>
              </a:rPr>
              <a:t> ve ilaç yapımı ile madencilikte, odun hamurunda, metal ve kaplama endüstrilerinde, </a:t>
            </a:r>
            <a:r>
              <a:rPr lang="tr-TR" b="0" i="0" u="none" strike="noStrike" baseline="0" dirty="0" err="1" smtClean="0">
                <a:latin typeface="Times New Roman" panose="02020603050405020304" pitchFamily="18" charset="0"/>
                <a:cs typeface="Times New Roman" panose="02020603050405020304" pitchFamily="18" charset="0"/>
              </a:rPr>
              <a:t>atıksu</a:t>
            </a:r>
            <a:r>
              <a:rPr lang="tr-TR" b="0" i="0" u="none" strike="noStrike" baseline="0" dirty="0" smtClean="0">
                <a:latin typeface="Times New Roman" panose="02020603050405020304" pitchFamily="18" charset="0"/>
                <a:cs typeface="Times New Roman" panose="02020603050405020304" pitchFamily="18" charset="0"/>
              </a:rPr>
              <a:t> arıtımında ve deri işlemede kullanılmaktadır. Su kaynaklarında dünya çapında su izleme istasyonları ile yapılan ve </a:t>
            </a:r>
            <a:r>
              <a:rPr lang="tr-TR" dirty="0">
                <a:latin typeface="Times New Roman" panose="02020603050405020304" pitchFamily="18" charset="0"/>
                <a:cs typeface="Times New Roman" panose="02020603050405020304" pitchFamily="18" charset="0"/>
              </a:rPr>
              <a:t>1990 </a:t>
            </a:r>
            <a:r>
              <a:rPr lang="tr-TR" dirty="0" smtClean="0">
                <a:latin typeface="Times New Roman" panose="02020603050405020304" pitchFamily="18" charset="0"/>
                <a:cs typeface="Times New Roman" panose="02020603050405020304" pitchFamily="18" charset="0"/>
              </a:rPr>
              <a:t>yılında yayımlanan </a:t>
            </a:r>
            <a:r>
              <a:rPr lang="tr-TR" dirty="0">
                <a:latin typeface="Times New Roman" panose="02020603050405020304" pitchFamily="18" charset="0"/>
                <a:cs typeface="Times New Roman" panose="02020603050405020304" pitchFamily="18" charset="0"/>
              </a:rPr>
              <a:t>bir çalışmada, sülfatın tatlı sulardaki tipik değeri 20 mg/L olduğu, nehirlerde </a:t>
            </a:r>
            <a:r>
              <a:rPr lang="tr-TR" dirty="0" smtClean="0">
                <a:latin typeface="Times New Roman" panose="02020603050405020304" pitchFamily="18" charset="0"/>
                <a:cs typeface="Times New Roman" panose="02020603050405020304" pitchFamily="18" charset="0"/>
              </a:rPr>
              <a:t>0-630 mg/L </a:t>
            </a:r>
            <a:r>
              <a:rPr lang="tr-TR" dirty="0">
                <a:latin typeface="Times New Roman" panose="02020603050405020304" pitchFamily="18" charset="0"/>
                <a:cs typeface="Times New Roman" panose="02020603050405020304" pitchFamily="18" charset="0"/>
              </a:rPr>
              <a:t>arasında, göllerde 2-250 mg/L arasında ve yeraltı sularında 0-230 mg/L arasında </a:t>
            </a:r>
            <a:r>
              <a:rPr lang="tr-TR" dirty="0" smtClean="0">
                <a:latin typeface="Times New Roman" panose="02020603050405020304" pitchFamily="18" charset="0"/>
                <a:cs typeface="Times New Roman" panose="02020603050405020304" pitchFamily="18" charset="0"/>
              </a:rPr>
              <a:t>değişen konsantrasyonlarda </a:t>
            </a:r>
            <a:r>
              <a:rPr lang="tr-TR" dirty="0">
                <a:latin typeface="Times New Roman" panose="02020603050405020304" pitchFamily="18" charset="0"/>
                <a:cs typeface="Times New Roman" panose="02020603050405020304" pitchFamily="18" charset="0"/>
              </a:rPr>
              <a:t>olduğu tespit </a:t>
            </a:r>
            <a:r>
              <a:rPr lang="tr-TR" dirty="0" smtClean="0">
                <a:latin typeface="Times New Roman" panose="02020603050405020304" pitchFamily="18" charset="0"/>
                <a:cs typeface="Times New Roman" panose="02020603050405020304" pitchFamily="18" charset="0"/>
              </a:rPr>
              <a:t>edilmiştir. </a:t>
            </a:r>
            <a:r>
              <a:rPr lang="tr-TR" b="1" i="1" dirty="0">
                <a:latin typeface="Times New Roman" panose="02020603050405020304" pitchFamily="18" charset="0"/>
                <a:cs typeface="Times New Roman" panose="02020603050405020304" pitchFamily="18" charset="0"/>
              </a:rPr>
              <a:t>Sağlık üzerine </a:t>
            </a:r>
            <a:r>
              <a:rPr lang="tr-TR" b="1" i="1" dirty="0" smtClean="0">
                <a:latin typeface="Times New Roman" panose="02020603050405020304" pitchFamily="18" charset="0"/>
                <a:cs typeface="Times New Roman" panose="02020603050405020304" pitchFamily="18" charset="0"/>
              </a:rPr>
              <a:t>etkileri </a:t>
            </a:r>
            <a:r>
              <a:rPr lang="tr-TR" dirty="0" smtClean="0">
                <a:latin typeface="Times New Roman" panose="02020603050405020304" pitchFamily="18" charset="0"/>
                <a:cs typeface="Times New Roman" panose="02020603050405020304" pitchFamily="18" charset="0"/>
              </a:rPr>
              <a:t>Sülfatın </a:t>
            </a:r>
            <a:r>
              <a:rPr lang="tr-TR" dirty="0">
                <a:latin typeface="Times New Roman" panose="02020603050405020304" pitchFamily="18" charset="0"/>
                <a:cs typeface="Times New Roman" panose="02020603050405020304" pitchFamily="18" charset="0"/>
              </a:rPr>
              <a:t>sağlık üzerine olan etkilerinin belirlenmesi için yapılan çalışmalarda, </a:t>
            </a:r>
            <a:r>
              <a:rPr lang="tr-TR" dirty="0" smtClean="0">
                <a:latin typeface="Times New Roman" panose="02020603050405020304" pitchFamily="18" charset="0"/>
                <a:cs typeface="Times New Roman" panose="02020603050405020304" pitchFamily="18" charset="0"/>
              </a:rPr>
              <a:t>farklı bölgelerdeki </a:t>
            </a:r>
            <a:r>
              <a:rPr lang="tr-TR" dirty="0">
                <a:latin typeface="Times New Roman" panose="02020603050405020304" pitchFamily="18" charset="0"/>
                <a:cs typeface="Times New Roman" panose="02020603050405020304" pitchFamily="18" charset="0"/>
              </a:rPr>
              <a:t>sülfat seviyelerinin insan sağlığı açısından oluşturduğu etkilerin çeşitliliği sebebiyle</a:t>
            </a:r>
            <a:r>
              <a:rPr lang="tr-TR" dirty="0" smtClean="0">
                <a:latin typeface="Times New Roman" panose="02020603050405020304" pitchFamily="18" charset="0"/>
                <a:cs typeface="Times New Roman" panose="02020603050405020304" pitchFamily="18" charset="0"/>
              </a:rPr>
              <a:t>, belirli </a:t>
            </a:r>
            <a:r>
              <a:rPr lang="tr-TR" dirty="0">
                <a:latin typeface="Times New Roman" panose="02020603050405020304" pitchFamily="18" charset="0"/>
                <a:cs typeface="Times New Roman" panose="02020603050405020304" pitchFamily="18" charset="0"/>
              </a:rPr>
              <a:t>bir akut </a:t>
            </a:r>
            <a:r>
              <a:rPr lang="tr-TR" dirty="0" err="1">
                <a:latin typeface="Times New Roman" panose="02020603050405020304" pitchFamily="18" charset="0"/>
                <a:cs typeface="Times New Roman" panose="02020603050405020304" pitchFamily="18" charset="0"/>
              </a:rPr>
              <a:t>maruziyete</a:t>
            </a:r>
            <a:r>
              <a:rPr lang="tr-TR" dirty="0">
                <a:latin typeface="Times New Roman" panose="02020603050405020304" pitchFamily="18" charset="0"/>
                <a:cs typeface="Times New Roman" panose="02020603050405020304" pitchFamily="18" charset="0"/>
              </a:rPr>
              <a:t> tepki dozu henüz belirlenememiştir. Ancak, yüksek </a:t>
            </a:r>
            <a:r>
              <a:rPr lang="tr-TR" dirty="0" smtClean="0">
                <a:latin typeface="Times New Roman" panose="02020603050405020304" pitchFamily="18" charset="0"/>
                <a:cs typeface="Times New Roman" panose="02020603050405020304" pitchFamily="18" charset="0"/>
              </a:rPr>
              <a:t>sülfat seviyelerinde </a:t>
            </a:r>
            <a:r>
              <a:rPr lang="tr-TR" dirty="0">
                <a:latin typeface="Times New Roman" panose="02020603050405020304" pitchFamily="18" charset="0"/>
                <a:cs typeface="Times New Roman" panose="02020603050405020304" pitchFamily="18" charset="0"/>
              </a:rPr>
              <a:t>(600 mg/L ve üzeri için) sülfatın ishal etkisinin olduğu bilinmektedir. Bu </a:t>
            </a:r>
            <a:r>
              <a:rPr lang="tr-TR" dirty="0" smtClean="0">
                <a:latin typeface="Times New Roman" panose="02020603050405020304" pitchFamily="18" charset="0"/>
                <a:cs typeface="Times New Roman" panose="02020603050405020304" pitchFamily="18" charset="0"/>
              </a:rPr>
              <a:t>nedenle 500 </a:t>
            </a:r>
            <a:r>
              <a:rPr lang="tr-TR" dirty="0">
                <a:latin typeface="Times New Roman" panose="02020603050405020304" pitchFamily="18" charset="0"/>
                <a:cs typeface="Times New Roman" panose="02020603050405020304" pitchFamily="18" charset="0"/>
              </a:rPr>
              <a:t>mg/L ve üzerine çıkan sülfat seviyelerinin içme suyu kaynaklarında tespit edilmesi halinde</a:t>
            </a:r>
            <a:r>
              <a:rPr lang="tr-TR" dirty="0" smtClean="0">
                <a:latin typeface="Times New Roman" panose="02020603050405020304" pitchFamily="18" charset="0"/>
                <a:cs typeface="Times New Roman" panose="02020603050405020304" pitchFamily="18" charset="0"/>
              </a:rPr>
              <a:t>, sağlık </a:t>
            </a:r>
            <a:r>
              <a:rPr lang="tr-TR" dirty="0">
                <a:latin typeface="Times New Roman" panose="02020603050405020304" pitchFamily="18" charset="0"/>
                <a:cs typeface="Times New Roman" panose="02020603050405020304" pitchFamily="18" charset="0"/>
              </a:rPr>
              <a:t>yetkililerinin bilgilendirilmesi </a:t>
            </a:r>
            <a:r>
              <a:rPr lang="tr-TR" dirty="0" smtClean="0">
                <a:latin typeface="Times New Roman" panose="02020603050405020304" pitchFamily="18" charset="0"/>
                <a:cs typeface="Times New Roman" panose="02020603050405020304" pitchFamily="18" charset="0"/>
              </a:rPr>
              <a:t>önerilmektedir.</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0226895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5758" y="-111128"/>
            <a:ext cx="12192000" cy="6324808"/>
          </a:xfrm>
          <a:prstGeom prst="rect">
            <a:avLst/>
          </a:prstGeom>
        </p:spPr>
        <p:txBody>
          <a:bodyPr wrap="square">
            <a:spAutoFit/>
          </a:bodyPr>
          <a:lstStyle/>
          <a:p>
            <a:pPr algn="just">
              <a:lnSpc>
                <a:spcPct val="150000"/>
              </a:lnSpc>
            </a:pPr>
            <a:r>
              <a:rPr lang="tr-TR" b="0" i="0" u="none" strike="noStrike" baseline="0" dirty="0" smtClean="0">
                <a:latin typeface="Times New Roman" panose="02020603050405020304" pitchFamily="18" charset="0"/>
                <a:cs typeface="Times New Roman" panose="02020603050405020304" pitchFamily="18" charset="0"/>
              </a:rPr>
              <a:t>Yüksek sülfat seviyelerine uzun süreli </a:t>
            </a:r>
            <a:r>
              <a:rPr lang="tr-TR" b="0" i="0" u="none" strike="noStrike" baseline="0" dirty="0" err="1" smtClean="0">
                <a:latin typeface="Times New Roman" panose="02020603050405020304" pitchFamily="18" charset="0"/>
                <a:cs typeface="Times New Roman" panose="02020603050405020304" pitchFamily="18" charset="0"/>
              </a:rPr>
              <a:t>maruziyette</a:t>
            </a:r>
            <a:r>
              <a:rPr lang="tr-TR" b="0" i="0" u="none" strike="noStrike" baseline="0" dirty="0" smtClean="0">
                <a:latin typeface="Times New Roman" panose="02020603050405020304" pitchFamily="18" charset="0"/>
                <a:cs typeface="Times New Roman" panose="02020603050405020304" pitchFamily="18" charset="0"/>
              </a:rPr>
              <a:t>, insanların zamanla adaptasyon gösterdiği tespit edilmiştir. Bu nedenle yüksek sülfat seviyelerinde gösterilen olumsuz belirtilerin yerel halk dışında, düşük sülfat seviyelerine alışık olan turist, geçici misafir ya da yeni taşınan sakinlerde görülmesi daha muhtemeldir. Bir başka ihtimal ise içme suyu kaynağının değiştirilmesi ya da sülfat değerleri yüksek yeni kaynakların ilavesi neticesinde benzer etkilerin görülmesi söz konusu olabilir.</a:t>
            </a:r>
          </a:p>
          <a:p>
            <a:pPr algn="just">
              <a:lnSpc>
                <a:spcPct val="150000"/>
              </a:lnSpc>
            </a:pPr>
            <a:endParaRPr lang="tr-TR" dirty="0">
              <a:latin typeface="Times New Roman" panose="02020603050405020304" pitchFamily="18" charset="0"/>
              <a:cs typeface="Times New Roman" panose="02020603050405020304" pitchFamily="18" charset="0"/>
            </a:endParaRPr>
          </a:p>
          <a:p>
            <a:pPr algn="just">
              <a:lnSpc>
                <a:spcPct val="150000"/>
              </a:lnSpc>
            </a:pPr>
            <a:r>
              <a:rPr lang="tr-TR" b="1" dirty="0">
                <a:latin typeface="Times New Roman" panose="02020603050405020304" pitchFamily="18" charset="0"/>
                <a:cs typeface="Times New Roman" panose="02020603050405020304" pitchFamily="18" charset="0"/>
              </a:rPr>
              <a:t>6</a:t>
            </a:r>
            <a:r>
              <a:rPr lang="tr-TR" b="1" dirty="0" smtClean="0">
                <a:latin typeface="Times New Roman" panose="02020603050405020304" pitchFamily="18" charset="0"/>
                <a:cs typeface="Times New Roman" panose="02020603050405020304" pitchFamily="18" charset="0"/>
              </a:rPr>
              <a:t>) Nitrat </a:t>
            </a:r>
            <a:r>
              <a:rPr lang="tr-TR" b="1" dirty="0">
                <a:latin typeface="Times New Roman" panose="02020603050405020304" pitchFamily="18" charset="0"/>
                <a:cs typeface="Times New Roman" panose="02020603050405020304" pitchFamily="18" charset="0"/>
              </a:rPr>
              <a:t>(NO</a:t>
            </a:r>
            <a:r>
              <a:rPr lang="tr-TR" b="1" baseline="-25000" dirty="0">
                <a:latin typeface="Times New Roman" panose="02020603050405020304" pitchFamily="18" charset="0"/>
                <a:cs typeface="Times New Roman" panose="02020603050405020304" pitchFamily="18" charset="0"/>
              </a:rPr>
              <a:t>3</a:t>
            </a:r>
            <a:r>
              <a:rPr lang="tr-TR" b="1" baseline="30000" dirty="0">
                <a:latin typeface="Times New Roman" panose="02020603050405020304" pitchFamily="18" charset="0"/>
                <a:cs typeface="Times New Roman" panose="02020603050405020304" pitchFamily="18" charset="0"/>
              </a:rPr>
              <a:t>-</a:t>
            </a:r>
            <a:r>
              <a:rPr lang="tr-TR" b="1" dirty="0">
                <a:latin typeface="Times New Roman" panose="02020603050405020304" pitchFamily="18" charset="0"/>
                <a:cs typeface="Times New Roman" panose="02020603050405020304" pitchFamily="18" charset="0"/>
              </a:rPr>
              <a:t>)</a:t>
            </a:r>
          </a:p>
          <a:p>
            <a:pPr algn="just">
              <a:lnSpc>
                <a:spcPct val="150000"/>
              </a:lnSpc>
            </a:pPr>
            <a:endParaRPr lang="tr-TR" b="1" i="1" dirty="0">
              <a:latin typeface="Times New Roman" panose="02020603050405020304" pitchFamily="18" charset="0"/>
              <a:cs typeface="Times New Roman" panose="02020603050405020304" pitchFamily="18" charset="0"/>
            </a:endParaRPr>
          </a:p>
          <a:p>
            <a:pPr algn="just">
              <a:lnSpc>
                <a:spcPct val="150000"/>
              </a:lnSpc>
            </a:pPr>
            <a:r>
              <a:rPr lang="tr-TR" dirty="0">
                <a:latin typeface="Times New Roman" panose="02020603050405020304" pitchFamily="18" charset="0"/>
                <a:cs typeface="Times New Roman" panose="02020603050405020304" pitchFamily="18" charset="0"/>
              </a:rPr>
              <a:t>Nitrat (NO</a:t>
            </a:r>
            <a:r>
              <a:rPr lang="tr-TR" baseline="-25000" dirty="0">
                <a:latin typeface="Times New Roman" panose="02020603050405020304" pitchFamily="18" charset="0"/>
                <a:cs typeface="Times New Roman" panose="02020603050405020304" pitchFamily="18" charset="0"/>
              </a:rPr>
              <a:t>3</a:t>
            </a:r>
            <a:r>
              <a:rPr lang="tr-TR" baseline="30000" dirty="0">
                <a:latin typeface="Times New Roman" panose="02020603050405020304" pitchFamily="18" charset="0"/>
                <a:cs typeface="Times New Roman" panose="02020603050405020304" pitchFamily="18" charset="0"/>
              </a:rPr>
              <a:t>-</a:t>
            </a:r>
            <a:r>
              <a:rPr lang="tr-TR" dirty="0">
                <a:latin typeface="Times New Roman" panose="02020603050405020304" pitchFamily="18" charset="0"/>
                <a:cs typeface="Times New Roman" panose="02020603050405020304" pitchFamily="18" charset="0"/>
              </a:rPr>
              <a:t>), çevrede doğal olarak bulunur ve önemli bir bitki besinidir. </a:t>
            </a:r>
            <a:r>
              <a:rPr lang="tr-TR" dirty="0" smtClean="0">
                <a:latin typeface="Times New Roman" panose="02020603050405020304" pitchFamily="18" charset="0"/>
                <a:cs typeface="Times New Roman" panose="02020603050405020304" pitchFamily="18" charset="0"/>
              </a:rPr>
              <a:t>Tarımsal faaliyetlerden</a:t>
            </a:r>
            <a:r>
              <a:rPr lang="tr-TR" dirty="0">
                <a:latin typeface="Times New Roman" panose="02020603050405020304" pitchFamily="18" charset="0"/>
                <a:cs typeface="Times New Roman" panose="02020603050405020304" pitchFamily="18" charset="0"/>
              </a:rPr>
              <a:t>, katı atık sızıntı sularından, endüstriyel deşarjlardan ve </a:t>
            </a:r>
            <a:r>
              <a:rPr lang="tr-TR" dirty="0" err="1">
                <a:latin typeface="Times New Roman" panose="02020603050405020304" pitchFamily="18" charset="0"/>
                <a:cs typeface="Times New Roman" panose="02020603050405020304" pitchFamily="18" charset="0"/>
              </a:rPr>
              <a:t>atıksu</a:t>
            </a:r>
            <a:r>
              <a:rPr lang="tr-TR" dirty="0">
                <a:latin typeface="Times New Roman" panose="02020603050405020304" pitchFamily="18" charset="0"/>
                <a:cs typeface="Times New Roman" panose="02020603050405020304" pitchFamily="18" charset="0"/>
              </a:rPr>
              <a:t> deşarjı ile </a:t>
            </a:r>
            <a:r>
              <a:rPr lang="tr-TR" dirty="0" smtClean="0">
                <a:latin typeface="Times New Roman" panose="02020603050405020304" pitchFamily="18" charset="0"/>
                <a:cs typeface="Times New Roman" panose="02020603050405020304" pitchFamily="18" charset="0"/>
              </a:rPr>
              <a:t>septik tanklar </a:t>
            </a:r>
            <a:r>
              <a:rPr lang="tr-TR" dirty="0">
                <a:latin typeface="Times New Roman" panose="02020603050405020304" pitchFamily="18" charset="0"/>
                <a:cs typeface="Times New Roman" panose="02020603050405020304" pitchFamily="18" charset="0"/>
              </a:rPr>
              <a:t>da dâhil olmak üzere insan ve hayvan dışkılarındaki azotlu atıkların </a:t>
            </a:r>
            <a:r>
              <a:rPr lang="tr-TR" dirty="0" err="1">
                <a:latin typeface="Times New Roman" panose="02020603050405020304" pitchFamily="18" charset="0"/>
                <a:cs typeface="Times New Roman" panose="02020603050405020304" pitchFamily="18" charset="0"/>
              </a:rPr>
              <a:t>oksidasyonu</a:t>
            </a:r>
            <a:r>
              <a:rPr lang="tr-TR" dirty="0">
                <a:latin typeface="Times New Roman" panose="02020603050405020304" pitchFamily="18" charset="0"/>
                <a:cs typeface="Times New Roman" panose="02020603050405020304" pitchFamily="18" charset="0"/>
              </a:rPr>
              <a:t> </a:t>
            </a:r>
            <a:r>
              <a:rPr lang="tr-TR" dirty="0" smtClean="0">
                <a:latin typeface="Times New Roman" panose="02020603050405020304" pitchFamily="18" charset="0"/>
                <a:cs typeface="Times New Roman" panose="02020603050405020304" pitchFamily="18" charset="0"/>
              </a:rPr>
              <a:t>sonucu yerüstü </a:t>
            </a:r>
            <a:r>
              <a:rPr lang="tr-TR" dirty="0">
                <a:latin typeface="Times New Roman" panose="02020603050405020304" pitchFamily="18" charset="0"/>
                <a:cs typeface="Times New Roman" panose="02020603050405020304" pitchFamily="18" charset="0"/>
              </a:rPr>
              <a:t>ve yer altı sularına ulaşabilir. Yeni çalışmalarda nitrat seviyelerindeki ani </a:t>
            </a:r>
            <a:r>
              <a:rPr lang="tr-TR" dirty="0" smtClean="0">
                <a:latin typeface="Times New Roman" panose="02020603050405020304" pitchFamily="18" charset="0"/>
                <a:cs typeface="Times New Roman" panose="02020603050405020304" pitchFamily="18" charset="0"/>
              </a:rPr>
              <a:t>artışların yalnızca </a:t>
            </a:r>
            <a:r>
              <a:rPr lang="tr-TR" dirty="0">
                <a:latin typeface="Times New Roman" panose="02020603050405020304" pitchFamily="18" charset="0"/>
                <a:cs typeface="Times New Roman" panose="02020603050405020304" pitchFamily="18" charset="0"/>
              </a:rPr>
              <a:t>gübre kullanımındaki artış gibi sebeplerin değil, fosil yakıtların yanması sonucu </a:t>
            </a:r>
            <a:r>
              <a:rPr lang="tr-TR" dirty="0" smtClean="0">
                <a:latin typeface="Times New Roman" panose="02020603050405020304" pitchFamily="18" charset="0"/>
                <a:cs typeface="Times New Roman" panose="02020603050405020304" pitchFamily="18" charset="0"/>
              </a:rPr>
              <a:t>salınan azot </a:t>
            </a:r>
            <a:r>
              <a:rPr lang="tr-TR" dirty="0">
                <a:latin typeface="Times New Roman" panose="02020603050405020304" pitchFamily="18" charset="0"/>
                <a:cs typeface="Times New Roman" panose="02020603050405020304" pitchFamily="18" charset="0"/>
              </a:rPr>
              <a:t>oksitler (</a:t>
            </a:r>
            <a:r>
              <a:rPr lang="tr-TR" dirty="0" err="1">
                <a:latin typeface="Times New Roman" panose="02020603050405020304" pitchFamily="18" charset="0"/>
                <a:cs typeface="Times New Roman" panose="02020603050405020304" pitchFamily="18" charset="0"/>
              </a:rPr>
              <a:t>NOx</a:t>
            </a:r>
            <a:r>
              <a:rPr lang="tr-TR" dirty="0">
                <a:latin typeface="Times New Roman" panose="02020603050405020304" pitchFamily="18" charset="0"/>
                <a:cs typeface="Times New Roman" panose="02020603050405020304" pitchFamily="18" charset="0"/>
              </a:rPr>
              <a:t>)’</a:t>
            </a:r>
            <a:r>
              <a:rPr lang="tr-TR" dirty="0" err="1">
                <a:latin typeface="Times New Roman" panose="02020603050405020304" pitchFamily="18" charset="0"/>
                <a:cs typeface="Times New Roman" panose="02020603050405020304" pitchFamily="18" charset="0"/>
              </a:rPr>
              <a:t>lerin</a:t>
            </a:r>
            <a:r>
              <a:rPr lang="tr-TR" dirty="0">
                <a:latin typeface="Times New Roman" panose="02020603050405020304" pitchFamily="18" charset="0"/>
                <a:cs typeface="Times New Roman" panose="02020603050405020304" pitchFamily="18" charset="0"/>
              </a:rPr>
              <a:t> de sebep olduğu tespit </a:t>
            </a:r>
            <a:r>
              <a:rPr lang="tr-TR" dirty="0" smtClean="0">
                <a:latin typeface="Times New Roman" panose="02020603050405020304" pitchFamily="18" charset="0"/>
                <a:cs typeface="Times New Roman" panose="02020603050405020304" pitchFamily="18" charset="0"/>
              </a:rPr>
              <a:t>edilmiştir. </a:t>
            </a:r>
            <a:r>
              <a:rPr lang="tr-TR" dirty="0">
                <a:latin typeface="Times New Roman" panose="02020603050405020304" pitchFamily="18" charset="0"/>
                <a:cs typeface="Times New Roman" panose="02020603050405020304" pitchFamily="18" charset="0"/>
              </a:rPr>
              <a:t>İdeal koşullarda toprağa uygulanan azotun % 50-70’i bitki tarafından alınır, % </a:t>
            </a:r>
            <a:r>
              <a:rPr lang="tr-TR" dirty="0" smtClean="0">
                <a:latin typeface="Times New Roman" panose="02020603050405020304" pitchFamily="18" charset="0"/>
                <a:cs typeface="Times New Roman" panose="02020603050405020304" pitchFamily="18" charset="0"/>
              </a:rPr>
              <a:t>2-20’si uçarak </a:t>
            </a:r>
            <a:r>
              <a:rPr lang="tr-TR" dirty="0">
                <a:latin typeface="Times New Roman" panose="02020603050405020304" pitchFamily="18" charset="0"/>
                <a:cs typeface="Times New Roman" panose="02020603050405020304" pitchFamily="18" charset="0"/>
              </a:rPr>
              <a:t>kaybolur. % 15-25’lik kısmı organik maddeyle ya da kil tanecikleri ile birleşir. Kalan </a:t>
            </a:r>
            <a:r>
              <a:rPr lang="tr-TR" dirty="0" smtClean="0">
                <a:latin typeface="Times New Roman" panose="02020603050405020304" pitchFamily="18" charset="0"/>
                <a:cs typeface="Times New Roman" panose="02020603050405020304" pitchFamily="18" charset="0"/>
              </a:rPr>
              <a:t>% 2-10’luk </a:t>
            </a:r>
            <a:r>
              <a:rPr lang="tr-TR" dirty="0">
                <a:latin typeface="Times New Roman" panose="02020603050405020304" pitchFamily="18" charset="0"/>
                <a:cs typeface="Times New Roman" panose="02020603050405020304" pitchFamily="18" charset="0"/>
              </a:rPr>
              <a:t>kısmı ise yerüstü ya da yeraltı sularına </a:t>
            </a:r>
            <a:r>
              <a:rPr lang="tr-TR" dirty="0" smtClean="0">
                <a:latin typeface="Times New Roman" panose="02020603050405020304" pitchFamily="18" charset="0"/>
                <a:cs typeface="Times New Roman" panose="02020603050405020304" pitchFamily="18" charset="0"/>
              </a:rPr>
              <a:t>ulaşır. </a:t>
            </a:r>
            <a:r>
              <a:rPr lang="tr-TR" dirty="0">
                <a:latin typeface="Times New Roman" panose="02020603050405020304" pitchFamily="18" charset="0"/>
                <a:cs typeface="Times New Roman" panose="02020603050405020304" pitchFamily="18" charset="0"/>
              </a:rPr>
              <a:t>Pek çok ülkede nitrat </a:t>
            </a:r>
            <a:r>
              <a:rPr lang="tr-TR" dirty="0" smtClean="0">
                <a:latin typeface="Times New Roman" panose="02020603050405020304" pitchFamily="18" charset="0"/>
                <a:cs typeface="Times New Roman" panose="02020603050405020304" pitchFamily="18" charset="0"/>
              </a:rPr>
              <a:t>seviyeleri yerüstü </a:t>
            </a:r>
            <a:r>
              <a:rPr lang="tr-TR" dirty="0">
                <a:latin typeface="Times New Roman" panose="02020603050405020304" pitchFamily="18" charset="0"/>
                <a:cs typeface="Times New Roman" panose="02020603050405020304" pitchFamily="18" charset="0"/>
              </a:rPr>
              <a:t>su kaynaklarında 10 mg/L’yi geçmemekle </a:t>
            </a:r>
            <a:r>
              <a:rPr lang="tr-TR" dirty="0" smtClean="0">
                <a:latin typeface="Times New Roman" panose="02020603050405020304" pitchFamily="18" charset="0"/>
                <a:cs typeface="Times New Roman" panose="02020603050405020304" pitchFamily="18" charset="0"/>
              </a:rPr>
              <a:t>birlikte, </a:t>
            </a:r>
            <a:r>
              <a:rPr lang="tr-TR" dirty="0">
                <a:latin typeface="Times New Roman" panose="02020603050405020304" pitchFamily="18" charset="0"/>
                <a:cs typeface="Times New Roman" panose="02020603050405020304" pitchFamily="18" charset="0"/>
              </a:rPr>
              <a:t>yeraltı sularında </a:t>
            </a:r>
            <a:r>
              <a:rPr lang="tr-TR" dirty="0" smtClean="0">
                <a:latin typeface="Times New Roman" panose="02020603050405020304" pitchFamily="18" charset="0"/>
                <a:cs typeface="Times New Roman" panose="02020603050405020304" pitchFamily="18" charset="0"/>
              </a:rPr>
              <a:t>nitrat konsantrasyonlarının </a:t>
            </a:r>
            <a:r>
              <a:rPr lang="tr-TR" dirty="0">
                <a:latin typeface="Times New Roman" panose="02020603050405020304" pitchFamily="18" charset="0"/>
                <a:cs typeface="Times New Roman" panose="02020603050405020304" pitchFamily="18" charset="0"/>
              </a:rPr>
              <a:t>1300 mg/L konsantrasyona kadar ulaşabildiği tespit </a:t>
            </a:r>
            <a:r>
              <a:rPr lang="tr-TR" dirty="0" smtClean="0">
                <a:latin typeface="Times New Roman" panose="02020603050405020304" pitchFamily="18" charset="0"/>
                <a:cs typeface="Times New Roman" panose="02020603050405020304" pitchFamily="18" charset="0"/>
              </a:rPr>
              <a:t>edilmiştir.</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4818482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0"/>
            <a:ext cx="12192000" cy="6740307"/>
          </a:xfrm>
          <a:prstGeom prst="rect">
            <a:avLst/>
          </a:prstGeom>
        </p:spPr>
        <p:txBody>
          <a:bodyPr wrap="square">
            <a:spAutoFit/>
          </a:bodyPr>
          <a:lstStyle/>
          <a:p>
            <a:pPr algn="just">
              <a:lnSpc>
                <a:spcPct val="150000"/>
              </a:lnSpc>
            </a:pPr>
            <a:r>
              <a:rPr lang="tr-TR" b="0" i="0" u="none" strike="noStrike" baseline="0" dirty="0" smtClean="0">
                <a:latin typeface="Times New Roman" panose="02020603050405020304" pitchFamily="18" charset="0"/>
                <a:cs typeface="Times New Roman" panose="02020603050405020304" pitchFamily="18" charset="0"/>
              </a:rPr>
              <a:t>Akarsularda nitrat konsantrasyonları, yeraltı sularına nazaran daha hızlı değişim gösterir. Yüzeysel akış dönemlerinde yüksek konsantrasyonların görüldüğü mevsimsel bir değişim düzeninde gerçekleşir. Bu durum özellikle, toprakta azot seviyelerinin arttığı kuru geçen bir yaz sonrası yağışlı sonbahar mevsiminde ortaya çıkar.</a:t>
            </a:r>
          </a:p>
          <a:p>
            <a:pPr algn="just">
              <a:lnSpc>
                <a:spcPct val="150000"/>
              </a:lnSpc>
            </a:pPr>
            <a:endParaRPr lang="tr-TR" b="0" i="0" u="none" strike="noStrike" baseline="0" dirty="0" smtClean="0">
              <a:latin typeface="Times New Roman" panose="02020603050405020304" pitchFamily="18" charset="0"/>
              <a:cs typeface="Times New Roman" panose="02020603050405020304" pitchFamily="18" charset="0"/>
            </a:endParaRPr>
          </a:p>
          <a:p>
            <a:pPr algn="just">
              <a:lnSpc>
                <a:spcPct val="150000"/>
              </a:lnSpc>
            </a:pPr>
            <a:r>
              <a:rPr lang="tr-TR" b="1" u="none" strike="noStrike" baseline="0" dirty="0" smtClean="0">
                <a:latin typeface="Times New Roman" panose="02020603050405020304" pitchFamily="18" charset="0"/>
                <a:cs typeface="Times New Roman" panose="02020603050405020304" pitchFamily="18" charset="0"/>
              </a:rPr>
              <a:t>Sağlık üzerine etkileri</a:t>
            </a:r>
          </a:p>
          <a:p>
            <a:pPr algn="just">
              <a:lnSpc>
                <a:spcPct val="150000"/>
              </a:lnSpc>
            </a:pPr>
            <a:endParaRPr lang="tr-TR" b="1" u="none" strike="noStrike" baseline="0" dirty="0" smtClean="0">
              <a:latin typeface="Times New Roman" panose="02020603050405020304" pitchFamily="18" charset="0"/>
              <a:cs typeface="Times New Roman" panose="02020603050405020304" pitchFamily="18" charset="0"/>
            </a:endParaRPr>
          </a:p>
          <a:p>
            <a:pPr algn="just">
              <a:lnSpc>
                <a:spcPct val="150000"/>
              </a:lnSpc>
            </a:pPr>
            <a:r>
              <a:rPr lang="tr-TR" b="0" i="0" u="none" strike="noStrike" baseline="0" dirty="0" smtClean="0">
                <a:latin typeface="Times New Roman" panose="02020603050405020304" pitchFamily="18" charset="0"/>
                <a:cs typeface="Times New Roman" panose="02020603050405020304" pitchFamily="18" charset="0"/>
              </a:rPr>
              <a:t>Nitrat, vücut içinde </a:t>
            </a:r>
            <a:r>
              <a:rPr lang="tr-TR" b="0" i="0" u="none" strike="noStrike" baseline="0" dirty="0" err="1" smtClean="0">
                <a:latin typeface="Times New Roman" panose="02020603050405020304" pitchFamily="18" charset="0"/>
                <a:cs typeface="Times New Roman" panose="02020603050405020304" pitchFamily="18" charset="0"/>
              </a:rPr>
              <a:t>nitrit</a:t>
            </a:r>
            <a:r>
              <a:rPr lang="tr-TR" b="0" i="0" u="none" strike="noStrike" baseline="0" dirty="0" smtClean="0">
                <a:latin typeface="Times New Roman" panose="02020603050405020304" pitchFamily="18" charset="0"/>
                <a:cs typeface="Times New Roman" panose="02020603050405020304" pitchFamily="18" charset="0"/>
              </a:rPr>
              <a:t> formuna döner ve sağlığa olumsuz etkisi olabilecek iki kimyasal reaksiyona uğrayabilir. Özellikle altı aylık ve daha küçük bebeklerde mavi bebek sendromuna (</a:t>
            </a:r>
            <a:r>
              <a:rPr lang="tr-TR" b="0" i="0" u="none" strike="noStrike" baseline="0" dirty="0" err="1" smtClean="0">
                <a:latin typeface="Times New Roman" panose="02020603050405020304" pitchFamily="18" charset="0"/>
                <a:cs typeface="Times New Roman" panose="02020603050405020304" pitchFamily="18" charset="0"/>
              </a:rPr>
              <a:t>methemoglobinemia</a:t>
            </a:r>
            <a:r>
              <a:rPr lang="tr-TR" b="0" i="0" u="none" strike="noStrike" baseline="0" dirty="0" smtClean="0">
                <a:latin typeface="Times New Roman" panose="02020603050405020304" pitchFamily="18" charset="0"/>
                <a:cs typeface="Times New Roman" panose="02020603050405020304" pitchFamily="18" charset="0"/>
              </a:rPr>
              <a:t>) ve </a:t>
            </a:r>
            <a:r>
              <a:rPr lang="tr-TR" dirty="0" err="1">
                <a:latin typeface="Times New Roman" panose="02020603050405020304" pitchFamily="18" charset="0"/>
                <a:cs typeface="Times New Roman" panose="02020603050405020304" pitchFamily="18" charset="0"/>
              </a:rPr>
              <a:t>nitrosamit</a:t>
            </a:r>
            <a:r>
              <a:rPr lang="tr-TR" dirty="0">
                <a:latin typeface="Times New Roman" panose="02020603050405020304" pitchFamily="18" charset="0"/>
                <a:cs typeface="Times New Roman" panose="02020603050405020304" pitchFamily="18" charset="0"/>
              </a:rPr>
              <a:t>/</a:t>
            </a:r>
            <a:r>
              <a:rPr lang="tr-TR" dirty="0" err="1">
                <a:latin typeface="Times New Roman" panose="02020603050405020304" pitchFamily="18" charset="0"/>
                <a:cs typeface="Times New Roman" panose="02020603050405020304" pitchFamily="18" charset="0"/>
              </a:rPr>
              <a:t>nitrosamin</a:t>
            </a:r>
            <a:r>
              <a:rPr lang="tr-TR" dirty="0">
                <a:latin typeface="Times New Roman" panose="02020603050405020304" pitchFamily="18" charset="0"/>
                <a:cs typeface="Times New Roman" panose="02020603050405020304" pitchFamily="18" charset="0"/>
              </a:rPr>
              <a:t> formlarına dönüşerek </a:t>
            </a:r>
            <a:r>
              <a:rPr lang="tr-TR" dirty="0" smtClean="0">
                <a:latin typeface="Times New Roman" panose="02020603050405020304" pitchFamily="18" charset="0"/>
                <a:cs typeface="Times New Roman" panose="02020603050405020304" pitchFamily="18" charset="0"/>
              </a:rPr>
              <a:t>muhtemel </a:t>
            </a:r>
            <a:r>
              <a:rPr lang="tr-TR" dirty="0" err="1" smtClean="0">
                <a:latin typeface="Times New Roman" panose="02020603050405020304" pitchFamily="18" charset="0"/>
                <a:cs typeface="Times New Roman" panose="02020603050405020304" pitchFamily="18" charset="0"/>
              </a:rPr>
              <a:t>kanserojenik</a:t>
            </a:r>
            <a:r>
              <a:rPr lang="tr-TR" dirty="0" smtClean="0">
                <a:latin typeface="Times New Roman" panose="02020603050405020304" pitchFamily="18" charset="0"/>
                <a:cs typeface="Times New Roman" panose="02020603050405020304" pitchFamily="18" charset="0"/>
              </a:rPr>
              <a:t> </a:t>
            </a:r>
            <a:r>
              <a:rPr lang="tr-TR" dirty="0">
                <a:latin typeface="Times New Roman" panose="02020603050405020304" pitchFamily="18" charset="0"/>
                <a:cs typeface="Times New Roman" panose="02020603050405020304" pitchFamily="18" charset="0"/>
              </a:rPr>
              <a:t>etkiye sebep </a:t>
            </a:r>
            <a:r>
              <a:rPr lang="tr-TR" dirty="0" smtClean="0">
                <a:latin typeface="Times New Roman" panose="02020603050405020304" pitchFamily="18" charset="0"/>
                <a:cs typeface="Times New Roman" panose="02020603050405020304" pitchFamily="18" charset="0"/>
              </a:rPr>
              <a:t>olabilir.</a:t>
            </a:r>
          </a:p>
          <a:p>
            <a:pPr algn="just">
              <a:lnSpc>
                <a:spcPct val="150000"/>
              </a:lnSpc>
            </a:pPr>
            <a:endParaRPr lang="tr-TR" dirty="0" smtClean="0">
              <a:latin typeface="Times New Roman" panose="02020603050405020304" pitchFamily="18" charset="0"/>
              <a:cs typeface="Times New Roman" panose="02020603050405020304" pitchFamily="18" charset="0"/>
            </a:endParaRPr>
          </a:p>
          <a:p>
            <a:pPr algn="just">
              <a:lnSpc>
                <a:spcPct val="150000"/>
              </a:lnSpc>
            </a:pPr>
            <a:r>
              <a:rPr lang="tr-TR" b="1" dirty="0" smtClean="0">
                <a:latin typeface="Times New Roman" panose="02020603050405020304" pitchFamily="18" charset="0"/>
                <a:cs typeface="Times New Roman" panose="02020603050405020304" pitchFamily="18" charset="0"/>
              </a:rPr>
              <a:t>7) Fosfat (PO</a:t>
            </a:r>
            <a:r>
              <a:rPr lang="tr-TR" b="1" baseline="-25000" dirty="0" smtClean="0">
                <a:latin typeface="Times New Roman" panose="02020603050405020304" pitchFamily="18" charset="0"/>
                <a:cs typeface="Times New Roman" panose="02020603050405020304" pitchFamily="18" charset="0"/>
              </a:rPr>
              <a:t>4</a:t>
            </a:r>
            <a:r>
              <a:rPr lang="tr-TR" b="1" baseline="30000" dirty="0" smtClean="0">
                <a:latin typeface="Times New Roman" panose="02020603050405020304" pitchFamily="18" charset="0"/>
                <a:cs typeface="Times New Roman" panose="02020603050405020304" pitchFamily="18" charset="0"/>
              </a:rPr>
              <a:t>3-</a:t>
            </a:r>
            <a:r>
              <a:rPr lang="tr-TR" b="1" dirty="0" smtClean="0">
                <a:latin typeface="Times New Roman" panose="02020603050405020304" pitchFamily="18" charset="0"/>
                <a:cs typeface="Times New Roman" panose="02020603050405020304" pitchFamily="18" charset="0"/>
              </a:rPr>
              <a:t>)</a:t>
            </a:r>
            <a:endParaRPr lang="tr-TR" b="1" dirty="0">
              <a:latin typeface="Times New Roman" panose="02020603050405020304" pitchFamily="18" charset="0"/>
              <a:cs typeface="Times New Roman" panose="02020603050405020304" pitchFamily="18" charset="0"/>
            </a:endParaRPr>
          </a:p>
          <a:p>
            <a:pPr algn="just">
              <a:lnSpc>
                <a:spcPct val="150000"/>
              </a:lnSpc>
            </a:pPr>
            <a:endParaRPr lang="tr-TR" b="1" i="1" dirty="0">
              <a:latin typeface="Times New Roman" panose="02020603050405020304" pitchFamily="18" charset="0"/>
              <a:cs typeface="Times New Roman" panose="02020603050405020304" pitchFamily="18" charset="0"/>
            </a:endParaRPr>
          </a:p>
          <a:p>
            <a:pPr algn="just">
              <a:lnSpc>
                <a:spcPct val="150000"/>
              </a:lnSpc>
            </a:pPr>
            <a:r>
              <a:rPr lang="tr-TR" dirty="0">
                <a:latin typeface="Times New Roman" panose="02020603050405020304" pitchFamily="18" charset="0"/>
                <a:cs typeface="Times New Roman" panose="02020603050405020304" pitchFamily="18" charset="0"/>
              </a:rPr>
              <a:t>Fosforik asidin bir tuzu olan fosfat, doğada apatit minerali olarak bilinen </a:t>
            </a:r>
            <a:r>
              <a:rPr lang="tr-TR" dirty="0" smtClean="0">
                <a:latin typeface="Times New Roman" panose="02020603050405020304" pitchFamily="18" charset="0"/>
                <a:cs typeface="Times New Roman" panose="02020603050405020304" pitchFamily="18" charset="0"/>
              </a:rPr>
              <a:t>fosfat kayalarında </a:t>
            </a:r>
            <a:r>
              <a:rPr lang="tr-TR" dirty="0">
                <a:latin typeface="Times New Roman" panose="02020603050405020304" pitchFamily="18" charset="0"/>
                <a:cs typeface="Times New Roman" panose="02020603050405020304" pitchFamily="18" charset="0"/>
              </a:rPr>
              <a:t>bulunur. En yaygın bulunan formları </a:t>
            </a:r>
            <a:r>
              <a:rPr lang="tr-TR" dirty="0" err="1">
                <a:latin typeface="Times New Roman" panose="02020603050405020304" pitchFamily="18" charset="0"/>
                <a:cs typeface="Times New Roman" panose="02020603050405020304" pitchFamily="18" charset="0"/>
              </a:rPr>
              <a:t>orto</a:t>
            </a:r>
            <a:r>
              <a:rPr lang="tr-TR" dirty="0">
                <a:latin typeface="Times New Roman" panose="02020603050405020304" pitchFamily="18" charset="0"/>
                <a:cs typeface="Times New Roman" panose="02020603050405020304" pitchFamily="18" charset="0"/>
              </a:rPr>
              <a:t>-fosfat, </a:t>
            </a:r>
            <a:r>
              <a:rPr lang="tr-TR" dirty="0" err="1">
                <a:latin typeface="Times New Roman" panose="02020603050405020304" pitchFamily="18" charset="0"/>
                <a:cs typeface="Times New Roman" panose="02020603050405020304" pitchFamily="18" charset="0"/>
              </a:rPr>
              <a:t>polifosfat</a:t>
            </a:r>
            <a:r>
              <a:rPr lang="tr-TR" dirty="0">
                <a:latin typeface="Times New Roman" panose="02020603050405020304" pitchFamily="18" charset="0"/>
                <a:cs typeface="Times New Roman" panose="02020603050405020304" pitchFamily="18" charset="0"/>
              </a:rPr>
              <a:t> ve organik fosfatlardır</a:t>
            </a:r>
            <a:r>
              <a:rPr lang="tr-TR" dirty="0" smtClean="0">
                <a:latin typeface="Times New Roman" panose="02020603050405020304" pitchFamily="18" charset="0"/>
                <a:cs typeface="Times New Roman" panose="02020603050405020304" pitchFamily="18" charset="0"/>
              </a:rPr>
              <a:t>. Fosfatlar </a:t>
            </a:r>
            <a:r>
              <a:rPr lang="tr-TR" dirty="0">
                <a:latin typeface="Times New Roman" panose="02020603050405020304" pitchFamily="18" charset="0"/>
                <a:cs typeface="Times New Roman" panose="02020603050405020304" pitchFamily="18" charset="0"/>
              </a:rPr>
              <a:t>yaygın olarak kimyasal gübre yapımının yanı sıra, özel cam, porselen</a:t>
            </a:r>
            <a:r>
              <a:rPr lang="tr-TR" dirty="0" smtClean="0">
                <a:latin typeface="Times New Roman" panose="02020603050405020304" pitchFamily="18" charset="0"/>
                <a:cs typeface="Times New Roman" panose="02020603050405020304" pitchFamily="18" charset="0"/>
              </a:rPr>
              <a:t>, kabartma </a:t>
            </a:r>
            <a:r>
              <a:rPr lang="tr-TR" dirty="0">
                <a:latin typeface="Times New Roman" panose="02020603050405020304" pitchFamily="18" charset="0"/>
                <a:cs typeface="Times New Roman" panose="02020603050405020304" pitchFamily="18" charset="0"/>
              </a:rPr>
              <a:t>tozu ve deterjanların yapımında kullanılmaktadır. Ayrıca, </a:t>
            </a:r>
            <a:r>
              <a:rPr lang="tr-TR" dirty="0" err="1">
                <a:latin typeface="Times New Roman" panose="02020603050405020304" pitchFamily="18" charset="0"/>
                <a:cs typeface="Times New Roman" panose="02020603050405020304" pitchFamily="18" charset="0"/>
              </a:rPr>
              <a:t>polifosfatlar</a:t>
            </a:r>
            <a:r>
              <a:rPr lang="tr-TR" dirty="0">
                <a:latin typeface="Times New Roman" panose="02020603050405020304" pitchFamily="18" charset="0"/>
                <a:cs typeface="Times New Roman" panose="02020603050405020304" pitchFamily="18" charset="0"/>
              </a:rPr>
              <a:t> kazan taşı </a:t>
            </a:r>
            <a:r>
              <a:rPr lang="tr-TR" dirty="0" smtClean="0">
                <a:latin typeface="Times New Roman" panose="02020603050405020304" pitchFamily="18" charset="0"/>
                <a:cs typeface="Times New Roman" panose="02020603050405020304" pitchFamily="18" charset="0"/>
              </a:rPr>
              <a:t>ve korozyon </a:t>
            </a:r>
            <a:r>
              <a:rPr lang="tr-TR" dirty="0">
                <a:latin typeface="Times New Roman" panose="02020603050405020304" pitchFamily="18" charset="0"/>
                <a:cs typeface="Times New Roman" panose="02020603050405020304" pitchFamily="18" charset="0"/>
              </a:rPr>
              <a:t>önleyici olarak kullanılabilmektedir.</a:t>
            </a:r>
          </a:p>
        </p:txBody>
      </p:sp>
    </p:spTree>
    <p:extLst>
      <p:ext uri="{BB962C8B-B14F-4D97-AF65-F5344CB8AC3E}">
        <p14:creationId xmlns:p14="http://schemas.microsoft.com/office/powerpoint/2010/main" val="241365434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0"/>
            <a:ext cx="12192000" cy="6324808"/>
          </a:xfrm>
          <a:prstGeom prst="rect">
            <a:avLst/>
          </a:prstGeom>
        </p:spPr>
        <p:txBody>
          <a:bodyPr wrap="square">
            <a:spAutoFit/>
          </a:bodyPr>
          <a:lstStyle/>
          <a:p>
            <a:pPr algn="just">
              <a:lnSpc>
                <a:spcPct val="150000"/>
              </a:lnSpc>
            </a:pPr>
            <a:r>
              <a:rPr lang="tr-TR" b="0" i="0" u="none" strike="noStrike" baseline="0" dirty="0" smtClean="0">
                <a:latin typeface="Times New Roman" panose="02020603050405020304" pitchFamily="18" charset="0"/>
                <a:cs typeface="Times New Roman" panose="02020603050405020304" pitchFamily="18" charset="0"/>
              </a:rPr>
              <a:t>Su kaynaklarında fosfatlar, minerallerle temas sonucu doğal kaynaklı olarak ya da gübre kullanımı, kanalizasyon ve endüstriyel deşarjlar sonucu insan faaliyetleri kaynaklı olarak bulunabilir. Yeraltı suları daha yüksek konsantrasyonlarda fosfat bulundurma olasılığı daha yüksektir.</a:t>
            </a:r>
          </a:p>
          <a:p>
            <a:pPr algn="just">
              <a:lnSpc>
                <a:spcPct val="150000"/>
              </a:lnSpc>
            </a:pPr>
            <a:endParaRPr lang="tr-TR" b="0" i="0" u="none" strike="noStrike" baseline="0" dirty="0" smtClean="0">
              <a:latin typeface="Times New Roman" panose="02020603050405020304" pitchFamily="18" charset="0"/>
              <a:cs typeface="Times New Roman" panose="02020603050405020304" pitchFamily="18" charset="0"/>
            </a:endParaRPr>
          </a:p>
          <a:p>
            <a:pPr algn="just">
              <a:lnSpc>
                <a:spcPct val="150000"/>
              </a:lnSpc>
            </a:pPr>
            <a:r>
              <a:rPr lang="tr-TR" b="1" u="none" strike="noStrike" baseline="0" dirty="0" smtClean="0">
                <a:latin typeface="Times New Roman" panose="02020603050405020304" pitchFamily="18" charset="0"/>
                <a:cs typeface="Times New Roman" panose="02020603050405020304" pitchFamily="18" charset="0"/>
              </a:rPr>
              <a:t>Sağlık üzerine etkileri</a:t>
            </a:r>
          </a:p>
          <a:p>
            <a:pPr algn="just">
              <a:lnSpc>
                <a:spcPct val="150000"/>
              </a:lnSpc>
            </a:pPr>
            <a:endParaRPr lang="tr-TR" b="1" u="none" strike="noStrike" baseline="0" dirty="0" smtClean="0">
              <a:latin typeface="Times New Roman" panose="02020603050405020304" pitchFamily="18" charset="0"/>
              <a:cs typeface="Times New Roman" panose="02020603050405020304" pitchFamily="18" charset="0"/>
            </a:endParaRPr>
          </a:p>
          <a:p>
            <a:pPr algn="just">
              <a:lnSpc>
                <a:spcPct val="150000"/>
              </a:lnSpc>
            </a:pPr>
            <a:r>
              <a:rPr lang="tr-TR" b="0" i="0" u="none" strike="noStrike" baseline="0" dirty="0" smtClean="0">
                <a:latin typeface="Times New Roman" panose="02020603050405020304" pitchFamily="18" charset="0"/>
                <a:cs typeface="Times New Roman" panose="02020603050405020304" pitchFamily="18" charset="0"/>
              </a:rPr>
              <a:t>Fosfor kemik ve dişlerin inorganik bileşeni olması dolayısı ile insan vücudu için gerekli bir elementtir. Günlük fosfor ihtiyacı miktarı, kalsiyum ihtiyacıyla aynı olup, alınabilecek en yüksek miktar 800 mg/L olarak belirlenmiştir. Fosforun su kaynaklarında bulunan miktarlarının düşük olması sebebiyle Dünya Sağlık Örgütü (World </a:t>
            </a:r>
            <a:r>
              <a:rPr lang="tr-TR" b="0" i="0" u="none" strike="noStrike" baseline="0" dirty="0" err="1" smtClean="0">
                <a:latin typeface="Times New Roman" panose="02020603050405020304" pitchFamily="18" charset="0"/>
                <a:cs typeface="Times New Roman" panose="02020603050405020304" pitchFamily="18" charset="0"/>
              </a:rPr>
              <a:t>Health</a:t>
            </a:r>
            <a:r>
              <a:rPr lang="tr-TR" b="0" i="0" u="none" strike="noStrike" baseline="0" dirty="0" smtClean="0">
                <a:latin typeface="Times New Roman" panose="02020603050405020304" pitchFamily="18" charset="0"/>
                <a:cs typeface="Times New Roman" panose="02020603050405020304" pitchFamily="18" charset="0"/>
              </a:rPr>
              <a:t> </a:t>
            </a:r>
            <a:r>
              <a:rPr lang="tr-TR" b="0" i="0" u="none" strike="noStrike" baseline="0" dirty="0" err="1" smtClean="0">
                <a:latin typeface="Times New Roman" panose="02020603050405020304" pitchFamily="18" charset="0"/>
                <a:cs typeface="Times New Roman" panose="02020603050405020304" pitchFamily="18" charset="0"/>
              </a:rPr>
              <a:t>Organization</a:t>
            </a:r>
            <a:r>
              <a:rPr lang="tr-TR" b="0" i="0" u="none" strike="noStrike" baseline="0" dirty="0" smtClean="0">
                <a:latin typeface="Times New Roman" panose="02020603050405020304" pitchFamily="18" charset="0"/>
                <a:cs typeface="Times New Roman" panose="02020603050405020304" pitchFamily="18" charset="0"/>
              </a:rPr>
              <a:t>, WHO) ve Amerika Birleşik Devletleri Çevre Koruma Ajansı (U.S. </a:t>
            </a:r>
            <a:r>
              <a:rPr lang="tr-TR" b="0" i="0" u="none" strike="noStrike" baseline="0" dirty="0" err="1" smtClean="0">
                <a:latin typeface="Times New Roman" panose="02020603050405020304" pitchFamily="18" charset="0"/>
                <a:cs typeface="Times New Roman" panose="02020603050405020304" pitchFamily="18" charset="0"/>
              </a:rPr>
              <a:t>Environmental</a:t>
            </a:r>
            <a:r>
              <a:rPr lang="tr-TR" b="0" i="0" u="none" strike="noStrike" baseline="0" dirty="0" smtClean="0">
                <a:latin typeface="Times New Roman" panose="02020603050405020304" pitchFamily="18" charset="0"/>
                <a:cs typeface="Times New Roman" panose="02020603050405020304" pitchFamily="18" charset="0"/>
              </a:rPr>
              <a:t> </a:t>
            </a:r>
            <a:r>
              <a:rPr lang="tr-TR" b="0" i="0" u="none" strike="noStrike" baseline="0" dirty="0" err="1" smtClean="0">
                <a:latin typeface="Times New Roman" panose="02020603050405020304" pitchFamily="18" charset="0"/>
                <a:cs typeface="Times New Roman" panose="02020603050405020304" pitchFamily="18" charset="0"/>
              </a:rPr>
              <a:t>Protection</a:t>
            </a:r>
            <a:r>
              <a:rPr lang="tr-TR" b="0" i="0" u="none" strike="noStrike" baseline="0" dirty="0" smtClean="0">
                <a:latin typeface="Times New Roman" panose="02020603050405020304" pitchFamily="18" charset="0"/>
                <a:cs typeface="Times New Roman" panose="02020603050405020304" pitchFamily="18" charset="0"/>
              </a:rPr>
              <a:t> </a:t>
            </a:r>
            <a:r>
              <a:rPr lang="tr-TR" b="0" i="0" u="none" strike="noStrike" baseline="0" dirty="0" err="1" smtClean="0">
                <a:latin typeface="Times New Roman" panose="02020603050405020304" pitchFamily="18" charset="0"/>
                <a:cs typeface="Times New Roman" panose="02020603050405020304" pitchFamily="18" charset="0"/>
              </a:rPr>
              <a:t>Agency</a:t>
            </a:r>
            <a:r>
              <a:rPr lang="tr-TR" b="0" i="0" u="none" strike="noStrike" baseline="0" dirty="0" smtClean="0">
                <a:latin typeface="Times New Roman" panose="02020603050405020304" pitchFamily="18" charset="0"/>
                <a:cs typeface="Times New Roman" panose="02020603050405020304" pitchFamily="18" charset="0"/>
              </a:rPr>
              <a:t>, USEPA) insan sağlığı için limit değer belirlememiştir.</a:t>
            </a:r>
          </a:p>
          <a:p>
            <a:pPr algn="just">
              <a:lnSpc>
                <a:spcPct val="150000"/>
              </a:lnSpc>
            </a:pPr>
            <a:endParaRPr lang="tr-TR" b="1" dirty="0">
              <a:latin typeface="Times New Roman" panose="02020603050405020304" pitchFamily="18" charset="0"/>
              <a:cs typeface="Times New Roman" panose="02020603050405020304" pitchFamily="18" charset="0"/>
            </a:endParaRPr>
          </a:p>
          <a:p>
            <a:pPr algn="just">
              <a:lnSpc>
                <a:spcPct val="150000"/>
              </a:lnSpc>
            </a:pPr>
            <a:r>
              <a:rPr lang="tr-TR" b="1" i="0" u="none" strike="noStrike" baseline="0" dirty="0" smtClean="0">
                <a:latin typeface="Times New Roman" panose="02020603050405020304" pitchFamily="18" charset="0"/>
                <a:cs typeface="Times New Roman" panose="02020603050405020304" pitchFamily="18" charset="0"/>
              </a:rPr>
              <a:t>8) Bakır (Cu)</a:t>
            </a:r>
          </a:p>
          <a:p>
            <a:pPr algn="just">
              <a:lnSpc>
                <a:spcPct val="150000"/>
              </a:lnSpc>
            </a:pPr>
            <a:r>
              <a:rPr lang="tr-TR" dirty="0">
                <a:latin typeface="Times New Roman" panose="02020603050405020304" pitchFamily="18" charset="0"/>
                <a:cs typeface="Times New Roman" panose="02020603050405020304" pitchFamily="18" charset="0"/>
              </a:rPr>
              <a:t>Bakır doğal su kaynaklarında, eğer metal içeren alanlarla temas söz konusu değil ise</a:t>
            </a:r>
            <a:r>
              <a:rPr lang="tr-TR" dirty="0" smtClean="0">
                <a:latin typeface="Times New Roman" panose="02020603050405020304" pitchFamily="18" charset="0"/>
                <a:cs typeface="Times New Roman" panose="02020603050405020304" pitchFamily="18" charset="0"/>
              </a:rPr>
              <a:t>, genellikle </a:t>
            </a:r>
            <a:r>
              <a:rPr lang="tr-TR" dirty="0">
                <a:latin typeface="Times New Roman" panose="02020603050405020304" pitchFamily="18" charset="0"/>
                <a:cs typeface="Times New Roman" panose="02020603050405020304" pitchFamily="18" charset="0"/>
              </a:rPr>
              <a:t>düşük konsantrasyonlarda bulunmaktadır. Su kaynaklarında, kaya aşınması ya </a:t>
            </a:r>
            <a:r>
              <a:rPr lang="tr-TR" dirty="0" smtClean="0">
                <a:latin typeface="Times New Roman" panose="02020603050405020304" pitchFamily="18" charset="0"/>
                <a:cs typeface="Times New Roman" panose="02020603050405020304" pitchFamily="18" charset="0"/>
              </a:rPr>
              <a:t>da endüstriyel </a:t>
            </a:r>
            <a:r>
              <a:rPr lang="tr-TR" dirty="0">
                <a:latin typeface="Times New Roman" panose="02020603050405020304" pitchFamily="18" charset="0"/>
                <a:cs typeface="Times New Roman" panose="02020603050405020304" pitchFamily="18" charset="0"/>
              </a:rPr>
              <a:t>kaynaklı olarak görülebilir. Arıtılmış içme suyunda ise bakır ve pirinç </a:t>
            </a:r>
            <a:r>
              <a:rPr lang="tr-TR" dirty="0" smtClean="0">
                <a:latin typeface="Times New Roman" panose="02020603050405020304" pitchFamily="18" charset="0"/>
                <a:cs typeface="Times New Roman" panose="02020603050405020304" pitchFamily="18" charset="0"/>
              </a:rPr>
              <a:t>borulardan kaynaklanabilir</a:t>
            </a:r>
            <a:r>
              <a:rPr lang="tr-TR"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1341330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128789"/>
            <a:ext cx="12192000" cy="7155805"/>
          </a:xfrm>
          <a:prstGeom prst="rect">
            <a:avLst/>
          </a:prstGeom>
        </p:spPr>
        <p:txBody>
          <a:bodyPr wrap="square">
            <a:spAutoFit/>
          </a:bodyPr>
          <a:lstStyle/>
          <a:p>
            <a:pPr algn="just">
              <a:lnSpc>
                <a:spcPct val="150000"/>
              </a:lnSpc>
            </a:pPr>
            <a:r>
              <a:rPr lang="tr-TR" b="0" i="0" u="none" strike="noStrike" baseline="0" dirty="0" smtClean="0">
                <a:latin typeface="Times New Roman" panose="02020603050405020304" pitchFamily="18" charset="0"/>
                <a:cs typeface="Times New Roman" panose="02020603050405020304" pitchFamily="18" charset="0"/>
              </a:rPr>
              <a:t>1 mg/L üzerindeki konsantrasyonlarda çamaşır ve sıhhi tesisat gereçlerinde lekelenmelere (mavi/mavi-yeşil) sebep olabilir; 2,5 mg/L’yi aşan konsantrasyonlarda ise suya istenmeyen acı bir tat verir. Daha yüksek konsantrasyonlarda (4-5 mg/L) suyun rengi de değişime uğrayabilmektedir.</a:t>
            </a:r>
          </a:p>
          <a:p>
            <a:pPr algn="just">
              <a:lnSpc>
                <a:spcPct val="150000"/>
              </a:lnSpc>
            </a:pPr>
            <a:endParaRPr lang="tr-TR" b="0" i="0" u="none" strike="noStrike" baseline="0" dirty="0" smtClean="0">
              <a:latin typeface="Times New Roman" panose="02020603050405020304" pitchFamily="18" charset="0"/>
              <a:cs typeface="Times New Roman" panose="02020603050405020304" pitchFamily="18" charset="0"/>
            </a:endParaRPr>
          </a:p>
          <a:p>
            <a:pPr algn="just">
              <a:lnSpc>
                <a:spcPct val="150000"/>
              </a:lnSpc>
            </a:pPr>
            <a:r>
              <a:rPr lang="tr-TR" b="1" u="none" strike="noStrike" baseline="0" dirty="0" smtClean="0">
                <a:latin typeface="Times New Roman" panose="02020603050405020304" pitchFamily="18" charset="0"/>
                <a:cs typeface="Times New Roman" panose="02020603050405020304" pitchFamily="18" charset="0"/>
              </a:rPr>
              <a:t>Sağlık üzerine etkileri</a:t>
            </a:r>
          </a:p>
          <a:p>
            <a:pPr algn="just">
              <a:lnSpc>
                <a:spcPct val="150000"/>
              </a:lnSpc>
            </a:pPr>
            <a:endParaRPr lang="tr-TR" b="1" i="1" u="none" strike="noStrike" baseline="0" dirty="0" smtClean="0">
              <a:latin typeface="Times New Roman" panose="02020603050405020304" pitchFamily="18" charset="0"/>
              <a:cs typeface="Times New Roman" panose="02020603050405020304" pitchFamily="18" charset="0"/>
            </a:endParaRPr>
          </a:p>
          <a:p>
            <a:pPr algn="just">
              <a:lnSpc>
                <a:spcPct val="150000"/>
              </a:lnSpc>
            </a:pPr>
            <a:r>
              <a:rPr lang="tr-TR" b="0" i="0" u="none" strike="noStrike" baseline="0" dirty="0" smtClean="0">
                <a:latin typeface="Times New Roman" panose="02020603050405020304" pitchFamily="18" charset="0"/>
                <a:cs typeface="Times New Roman" panose="02020603050405020304" pitchFamily="18" charset="0"/>
              </a:rPr>
              <a:t>Bakır; besin olarak gerekli bir element olup, eksikliğinde kansızlığa, iskelet bozukluklarına, sinir sistemi bozulmasına ve üreme anormalliklerine sebep olur. Yüksek dozlarda bakır alımında ise, sindirim sistemi rahatsızlıkları (bulantıyla birlikte), karaciğer ve böbrek hasarları gibi etkilere sebep olabilir. WHO tarafından 2003 yılında insan sağlığı için tespit edilen sınır değer 2 mg/L’dir.</a:t>
            </a:r>
          </a:p>
          <a:p>
            <a:pPr algn="just">
              <a:lnSpc>
                <a:spcPct val="150000"/>
              </a:lnSpc>
            </a:pPr>
            <a:endParaRPr lang="tr-TR" dirty="0">
              <a:latin typeface="Times New Roman" panose="02020603050405020304" pitchFamily="18" charset="0"/>
              <a:cs typeface="Times New Roman" panose="02020603050405020304" pitchFamily="18" charset="0"/>
            </a:endParaRPr>
          </a:p>
          <a:p>
            <a:pPr algn="just">
              <a:lnSpc>
                <a:spcPct val="150000"/>
              </a:lnSpc>
            </a:pPr>
            <a:r>
              <a:rPr lang="tr-TR" b="1" dirty="0" smtClean="0">
                <a:latin typeface="Times New Roman" panose="02020603050405020304" pitchFamily="18" charset="0"/>
                <a:cs typeface="Times New Roman" panose="02020603050405020304" pitchFamily="18" charset="0"/>
              </a:rPr>
              <a:t>9) Bor (B)</a:t>
            </a:r>
            <a:endParaRPr lang="tr-TR" b="1" dirty="0">
              <a:latin typeface="Times New Roman" panose="02020603050405020304" pitchFamily="18" charset="0"/>
              <a:cs typeface="Times New Roman" panose="02020603050405020304" pitchFamily="18" charset="0"/>
            </a:endParaRPr>
          </a:p>
          <a:p>
            <a:pPr algn="just">
              <a:lnSpc>
                <a:spcPct val="150000"/>
              </a:lnSpc>
            </a:pPr>
            <a:endParaRPr lang="tr-TR" b="1" i="1" dirty="0">
              <a:latin typeface="Times New Roman" panose="02020603050405020304" pitchFamily="18" charset="0"/>
              <a:cs typeface="Times New Roman" panose="02020603050405020304" pitchFamily="18" charset="0"/>
            </a:endParaRPr>
          </a:p>
          <a:p>
            <a:pPr algn="just">
              <a:lnSpc>
                <a:spcPct val="150000"/>
              </a:lnSpc>
            </a:pPr>
            <a:r>
              <a:rPr lang="tr-TR" dirty="0">
                <a:latin typeface="Times New Roman" panose="02020603050405020304" pitchFamily="18" charset="0"/>
                <a:cs typeface="Times New Roman" panose="02020603050405020304" pitchFamily="18" charset="0"/>
              </a:rPr>
              <a:t>Bor bileşikleri cam, sabun, deterjan, kozmetik, ilaç, pestisit ve yapay gübre </a:t>
            </a:r>
            <a:r>
              <a:rPr lang="tr-TR" dirty="0" smtClean="0">
                <a:latin typeface="Times New Roman" panose="02020603050405020304" pitchFamily="18" charset="0"/>
                <a:cs typeface="Times New Roman" panose="02020603050405020304" pitchFamily="18" charset="0"/>
              </a:rPr>
              <a:t>yapımında ve </a:t>
            </a:r>
            <a:r>
              <a:rPr lang="tr-TR" dirty="0">
                <a:latin typeface="Times New Roman" panose="02020603050405020304" pitchFamily="18" charset="0"/>
                <a:cs typeface="Times New Roman" panose="02020603050405020304" pitchFamily="18" charset="0"/>
              </a:rPr>
              <a:t>alev yavaşlatıcı olarak kullanılabilmektedir</a:t>
            </a:r>
            <a:r>
              <a:rPr lang="tr-TR" dirty="0" smtClean="0">
                <a:latin typeface="Times New Roman" panose="02020603050405020304" pitchFamily="18" charset="0"/>
                <a:cs typeface="Times New Roman" panose="02020603050405020304" pitchFamily="18" charset="0"/>
              </a:rPr>
              <a:t>. Bor </a:t>
            </a:r>
            <a:r>
              <a:rPr lang="tr-TR" dirty="0">
                <a:latin typeface="Times New Roman" panose="02020603050405020304" pitchFamily="18" charset="0"/>
                <a:cs typeface="Times New Roman" panose="02020603050405020304" pitchFamily="18" charset="0"/>
              </a:rPr>
              <a:t>öncelikli olarak, borat ve </a:t>
            </a:r>
            <a:r>
              <a:rPr lang="tr-TR" dirty="0" err="1">
                <a:latin typeface="Times New Roman" panose="02020603050405020304" pitchFamily="18" charset="0"/>
                <a:cs typeface="Times New Roman" panose="02020603050405020304" pitchFamily="18" charset="0"/>
              </a:rPr>
              <a:t>borosilikat</a:t>
            </a:r>
            <a:r>
              <a:rPr lang="tr-TR" dirty="0">
                <a:latin typeface="Times New Roman" panose="02020603050405020304" pitchFamily="18" charset="0"/>
                <a:cs typeface="Times New Roman" panose="02020603050405020304" pitchFamily="18" charset="0"/>
              </a:rPr>
              <a:t> içeren kayalar ve topraklardan süzülme </a:t>
            </a:r>
            <a:r>
              <a:rPr lang="tr-TR" dirty="0" smtClean="0">
                <a:latin typeface="Times New Roman" panose="02020603050405020304" pitchFamily="18" charset="0"/>
                <a:cs typeface="Times New Roman" panose="02020603050405020304" pitchFamily="18" charset="0"/>
              </a:rPr>
              <a:t>gibi doğal </a:t>
            </a:r>
            <a:r>
              <a:rPr lang="tr-TR" dirty="0">
                <a:latin typeface="Times New Roman" panose="02020603050405020304" pitchFamily="18" charset="0"/>
                <a:cs typeface="Times New Roman" panose="02020603050405020304" pitchFamily="18" charset="0"/>
              </a:rPr>
              <a:t>yollarla yeraltı sularında görülebilmektedir. Bor, Doğu Avrupa’daki su kaynaklarında </a:t>
            </a:r>
            <a:r>
              <a:rPr lang="tr-TR" dirty="0" smtClean="0">
                <a:latin typeface="Times New Roman" panose="02020603050405020304" pitchFamily="18" charset="0"/>
                <a:cs typeface="Times New Roman" panose="02020603050405020304" pitchFamily="18" charset="0"/>
              </a:rPr>
              <a:t>20 mg/L </a:t>
            </a:r>
            <a:r>
              <a:rPr lang="tr-TR" dirty="0">
                <a:latin typeface="Times New Roman" panose="02020603050405020304" pitchFamily="18" charset="0"/>
                <a:cs typeface="Times New Roman" panose="02020603050405020304" pitchFamily="18" charset="0"/>
              </a:rPr>
              <a:t>konsantrasyonlara kadar görülebilmekte iken, dünya bor rezervleri açısından ilk sırada </a:t>
            </a:r>
            <a:r>
              <a:rPr lang="tr-TR" dirty="0" smtClean="0">
                <a:latin typeface="Times New Roman" panose="02020603050405020304" pitchFamily="18" charset="0"/>
                <a:cs typeface="Times New Roman" panose="02020603050405020304" pitchFamily="18" charset="0"/>
              </a:rPr>
              <a:t>yer alan </a:t>
            </a:r>
            <a:r>
              <a:rPr lang="tr-TR" dirty="0">
                <a:latin typeface="Times New Roman" panose="02020603050405020304" pitchFamily="18" charset="0"/>
                <a:cs typeface="Times New Roman" panose="02020603050405020304" pitchFamily="18" charset="0"/>
              </a:rPr>
              <a:t>Türkiye’nin boraks madenlerinin yoğun olduğu bir bölgede (Kütahya, Hisarcık köyü civarı</a:t>
            </a:r>
            <a:r>
              <a:rPr lang="tr-TR" dirty="0" smtClean="0">
                <a:latin typeface="Times New Roman" panose="02020603050405020304" pitchFamily="18" charset="0"/>
                <a:cs typeface="Times New Roman" panose="02020603050405020304" pitchFamily="18" charset="0"/>
              </a:rPr>
              <a:t>) bor </a:t>
            </a:r>
            <a:r>
              <a:rPr lang="tr-TR" dirty="0">
                <a:latin typeface="Times New Roman" panose="02020603050405020304" pitchFamily="18" charset="0"/>
                <a:cs typeface="Times New Roman" panose="02020603050405020304" pitchFamily="18" charset="0"/>
              </a:rPr>
              <a:t>konsantrasyonları 2-29 mg/L değerleri arasında </a:t>
            </a:r>
            <a:r>
              <a:rPr lang="tr-TR" dirty="0" smtClean="0">
                <a:latin typeface="Times New Roman" panose="02020603050405020304" pitchFamily="18" charset="0"/>
                <a:cs typeface="Times New Roman" panose="02020603050405020304" pitchFamily="18" charset="0"/>
              </a:rPr>
              <a:t>ölçülmüştür.</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9147900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89625"/>
            <a:ext cx="12192000" cy="6740307"/>
          </a:xfrm>
          <a:prstGeom prst="rect">
            <a:avLst/>
          </a:prstGeom>
        </p:spPr>
        <p:txBody>
          <a:bodyPr wrap="square">
            <a:spAutoFit/>
          </a:bodyPr>
          <a:lstStyle/>
          <a:p>
            <a:pPr algn="just">
              <a:lnSpc>
                <a:spcPct val="150000"/>
              </a:lnSpc>
            </a:pPr>
            <a:r>
              <a:rPr lang="tr-TR" b="0" i="0" u="none" strike="noStrike" baseline="0" dirty="0" smtClean="0">
                <a:latin typeface="Times New Roman" panose="02020603050405020304" pitchFamily="18" charset="0"/>
                <a:cs typeface="Times New Roman" panose="02020603050405020304" pitchFamily="18" charset="0"/>
              </a:rPr>
              <a:t>Yerüstü sularında borat konsantrasyonu daha çok </a:t>
            </a:r>
            <a:r>
              <a:rPr lang="tr-TR" b="0" i="0" u="none" strike="noStrike" baseline="0" dirty="0" err="1" smtClean="0">
                <a:latin typeface="Times New Roman" panose="02020603050405020304" pitchFamily="18" charset="0"/>
                <a:cs typeface="Times New Roman" panose="02020603050405020304" pitchFamily="18" charset="0"/>
              </a:rPr>
              <a:t>atıksu</a:t>
            </a:r>
            <a:r>
              <a:rPr lang="tr-TR" b="0" i="0" u="none" strike="noStrike" baseline="0" dirty="0" smtClean="0">
                <a:latin typeface="Times New Roman" panose="02020603050405020304" pitchFamily="18" charset="0"/>
                <a:cs typeface="Times New Roman" panose="02020603050405020304" pitchFamily="18" charset="0"/>
              </a:rPr>
              <a:t> deşarjlarından kaynaklanmakta olup, ev temizlik ürünleri sebebiyle oluşan bu durum, kullanımın azalmasına bağlı olarak su kaynaklarında görülme oranlarını da düşürmektedir. İçme suyu kaynaklarındaki bor konsantrasyonları çevrenin jeolojisi ve </a:t>
            </a:r>
            <a:r>
              <a:rPr lang="tr-TR" b="0" i="0" u="none" strike="noStrike" baseline="0" dirty="0" err="1" smtClean="0">
                <a:latin typeface="Times New Roman" panose="02020603050405020304" pitchFamily="18" charset="0"/>
                <a:cs typeface="Times New Roman" panose="02020603050405020304" pitchFamily="18" charset="0"/>
              </a:rPr>
              <a:t>atıksu</a:t>
            </a:r>
            <a:r>
              <a:rPr lang="tr-TR" b="0" i="0" u="none" strike="noStrike" baseline="0" dirty="0" smtClean="0">
                <a:latin typeface="Times New Roman" panose="02020603050405020304" pitchFamily="18" charset="0"/>
                <a:cs typeface="Times New Roman" panose="02020603050405020304" pitchFamily="18" charset="0"/>
              </a:rPr>
              <a:t> deşarjlarına bağlı olarak değişiklik göstermekle birlikte, içme suyundaki konsantrasyonu genel olarak 0,5 mg/L’nin altındadır.</a:t>
            </a:r>
          </a:p>
          <a:p>
            <a:pPr algn="just">
              <a:lnSpc>
                <a:spcPct val="150000"/>
              </a:lnSpc>
            </a:pPr>
            <a:endParaRPr lang="tr-TR" b="0" i="0" u="none" strike="noStrike" baseline="0" dirty="0" smtClean="0">
              <a:latin typeface="Times New Roman" panose="02020603050405020304" pitchFamily="18" charset="0"/>
              <a:cs typeface="Times New Roman" panose="02020603050405020304" pitchFamily="18" charset="0"/>
            </a:endParaRPr>
          </a:p>
          <a:p>
            <a:pPr algn="just">
              <a:lnSpc>
                <a:spcPct val="150000"/>
              </a:lnSpc>
            </a:pPr>
            <a:r>
              <a:rPr lang="tr-TR" b="1" u="none" strike="noStrike" baseline="0" dirty="0" smtClean="0">
                <a:latin typeface="Times New Roman" panose="02020603050405020304" pitchFamily="18" charset="0"/>
                <a:cs typeface="Times New Roman" panose="02020603050405020304" pitchFamily="18" charset="0"/>
              </a:rPr>
              <a:t>Sağlık üzerine etkileri</a:t>
            </a:r>
          </a:p>
          <a:p>
            <a:pPr algn="just">
              <a:lnSpc>
                <a:spcPct val="150000"/>
              </a:lnSpc>
            </a:pPr>
            <a:endParaRPr lang="tr-TR" b="1" u="none" strike="noStrike" baseline="0" dirty="0" smtClean="0">
              <a:latin typeface="Times New Roman" panose="02020603050405020304" pitchFamily="18" charset="0"/>
              <a:cs typeface="Times New Roman" panose="02020603050405020304" pitchFamily="18" charset="0"/>
            </a:endParaRPr>
          </a:p>
          <a:p>
            <a:pPr algn="just">
              <a:lnSpc>
                <a:spcPct val="150000"/>
              </a:lnSpc>
            </a:pPr>
            <a:r>
              <a:rPr lang="tr-TR" b="0" i="0" u="none" strike="noStrike" baseline="0" dirty="0" smtClean="0">
                <a:latin typeface="Times New Roman" panose="02020603050405020304" pitchFamily="18" charset="0"/>
                <a:cs typeface="Times New Roman" panose="02020603050405020304" pitchFamily="18" charset="0"/>
              </a:rPr>
              <a:t>Borun </a:t>
            </a:r>
            <a:r>
              <a:rPr lang="tr-TR" b="0" i="0" u="none" strike="noStrike" baseline="0" dirty="0" err="1" smtClean="0">
                <a:latin typeface="Times New Roman" panose="02020603050405020304" pitchFamily="18" charset="0"/>
                <a:cs typeface="Times New Roman" panose="02020603050405020304" pitchFamily="18" charset="0"/>
              </a:rPr>
              <a:t>toksik</a:t>
            </a:r>
            <a:r>
              <a:rPr lang="tr-TR" b="0" i="0" u="none" strike="noStrike" baseline="0" dirty="0" smtClean="0">
                <a:latin typeface="Times New Roman" panose="02020603050405020304" pitchFamily="18" charset="0"/>
                <a:cs typeface="Times New Roman" panose="02020603050405020304" pitchFamily="18" charset="0"/>
              </a:rPr>
              <a:t> etkisi yetişkinlerde baş ağrısı, kusma, ishal, heyecan ve depresyon; çocuklarda ise daha çok havale, kanama gibi beyin zarı tahribi etkileri görülür, parmak uçlarında görülen pembe renk, bor ile zehirlenmeye işaret eden karakteristik görünüşlerdir. İçme sularının yüksek oranda bor minerali içermesi, sindirim sisteminde bazı rahatsızlıklara yol açabilmektedir. Karaciğerde büyüme ve şişmeye, sinir sisteminden kaynaklanan benzeri sorunlara yol açmaktadır.</a:t>
            </a:r>
          </a:p>
          <a:p>
            <a:pPr algn="just">
              <a:lnSpc>
                <a:spcPct val="150000"/>
              </a:lnSpc>
            </a:pPr>
            <a:endParaRPr lang="tr-TR" b="1" dirty="0">
              <a:latin typeface="Times New Roman" panose="02020603050405020304" pitchFamily="18" charset="0"/>
              <a:cs typeface="Times New Roman" panose="02020603050405020304" pitchFamily="18" charset="0"/>
            </a:endParaRPr>
          </a:p>
          <a:p>
            <a:pPr algn="just">
              <a:lnSpc>
                <a:spcPct val="150000"/>
              </a:lnSpc>
            </a:pPr>
            <a:r>
              <a:rPr lang="tr-TR" b="1" i="0" u="none" strike="noStrike" baseline="0" dirty="0" smtClean="0">
                <a:latin typeface="Times New Roman" panose="02020603050405020304" pitchFamily="18" charset="0"/>
                <a:cs typeface="Times New Roman" panose="02020603050405020304" pitchFamily="18" charset="0"/>
              </a:rPr>
              <a:t>10) Nikel (</a:t>
            </a:r>
            <a:r>
              <a:rPr lang="tr-TR" b="1" i="0" u="none" strike="noStrike" baseline="0" dirty="0" err="1" smtClean="0">
                <a:latin typeface="Times New Roman" panose="02020603050405020304" pitchFamily="18" charset="0"/>
                <a:cs typeface="Times New Roman" panose="02020603050405020304" pitchFamily="18" charset="0"/>
              </a:rPr>
              <a:t>Ni</a:t>
            </a:r>
            <a:r>
              <a:rPr lang="tr-TR" b="1" i="0" u="none" strike="noStrike" baseline="0" dirty="0" smtClean="0">
                <a:latin typeface="Times New Roman" panose="02020603050405020304" pitchFamily="18" charset="0"/>
                <a:cs typeface="Times New Roman" panose="02020603050405020304" pitchFamily="18" charset="0"/>
              </a:rPr>
              <a:t>)</a:t>
            </a:r>
          </a:p>
          <a:p>
            <a:pPr algn="just">
              <a:lnSpc>
                <a:spcPct val="150000"/>
              </a:lnSpc>
            </a:pPr>
            <a:r>
              <a:rPr lang="tr-TR" dirty="0">
                <a:latin typeface="Times New Roman" panose="02020603050405020304" pitchFamily="18" charset="0"/>
                <a:cs typeface="Times New Roman" panose="02020603050405020304" pitchFamily="18" charset="0"/>
              </a:rPr>
              <a:t>Nikel parlak beyaz, sert ve </a:t>
            </a:r>
            <a:r>
              <a:rPr lang="tr-TR" dirty="0" err="1">
                <a:latin typeface="Times New Roman" panose="02020603050405020304" pitchFamily="18" charset="0"/>
                <a:cs typeface="Times New Roman" panose="02020603050405020304" pitchFamily="18" charset="0"/>
              </a:rPr>
              <a:t>ferromanyetik</a:t>
            </a:r>
            <a:r>
              <a:rPr lang="tr-TR" dirty="0">
                <a:latin typeface="Times New Roman" panose="02020603050405020304" pitchFamily="18" charset="0"/>
                <a:cs typeface="Times New Roman" panose="02020603050405020304" pitchFamily="18" charset="0"/>
              </a:rPr>
              <a:t> bir metaldir. Doğada genellikle saf </a:t>
            </a:r>
            <a:r>
              <a:rPr lang="tr-TR" dirty="0" smtClean="0">
                <a:latin typeface="Times New Roman" panose="02020603050405020304" pitchFamily="18" charset="0"/>
                <a:cs typeface="Times New Roman" panose="02020603050405020304" pitchFamily="18" charset="0"/>
              </a:rPr>
              <a:t>metal halinde </a:t>
            </a:r>
            <a:r>
              <a:rPr lang="tr-TR" dirty="0">
                <a:latin typeface="Times New Roman" panose="02020603050405020304" pitchFamily="18" charset="0"/>
                <a:cs typeface="Times New Roman" panose="02020603050405020304" pitchFamily="18" charset="0"/>
              </a:rPr>
              <a:t>değil, sülfitler, </a:t>
            </a:r>
            <a:r>
              <a:rPr lang="tr-TR" dirty="0" err="1">
                <a:latin typeface="Times New Roman" panose="02020603050405020304" pitchFamily="18" charset="0"/>
                <a:cs typeface="Times New Roman" panose="02020603050405020304" pitchFamily="18" charset="0"/>
              </a:rPr>
              <a:t>arsenitler</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antimonitler</a:t>
            </a:r>
            <a:r>
              <a:rPr lang="tr-TR" dirty="0">
                <a:latin typeface="Times New Roman" panose="02020603050405020304" pitchFamily="18" charset="0"/>
                <a:cs typeface="Times New Roman" panose="02020603050405020304" pitchFamily="18" charset="0"/>
              </a:rPr>
              <a:t>, oksitler ve silikatlar halinde bulunur. </a:t>
            </a:r>
            <a:r>
              <a:rPr lang="tr-TR" dirty="0" err="1" smtClean="0">
                <a:latin typeface="Times New Roman" panose="02020603050405020304" pitchFamily="18" charset="0"/>
                <a:cs typeface="Times New Roman" panose="02020603050405020304" pitchFamily="18" charset="0"/>
              </a:rPr>
              <a:t>Oksidasyona</a:t>
            </a:r>
            <a:r>
              <a:rPr lang="tr-TR" dirty="0" smtClean="0">
                <a:latin typeface="Times New Roman" panose="02020603050405020304" pitchFamily="18" charset="0"/>
                <a:cs typeface="Times New Roman" panose="02020603050405020304" pitchFamily="18" charset="0"/>
              </a:rPr>
              <a:t> olan </a:t>
            </a:r>
            <a:r>
              <a:rPr lang="tr-TR" dirty="0">
                <a:latin typeface="Times New Roman" panose="02020603050405020304" pitchFamily="18" charset="0"/>
                <a:cs typeface="Times New Roman" panose="02020603050405020304" pitchFamily="18" charset="0"/>
              </a:rPr>
              <a:t>dayanıklılığı sebebiyle paslanmaz çelik kaplamada ve nikel alaşımlarının </a:t>
            </a:r>
            <a:r>
              <a:rPr lang="tr-TR" dirty="0" smtClean="0">
                <a:latin typeface="Times New Roman" panose="02020603050405020304" pitchFamily="18" charset="0"/>
                <a:cs typeface="Times New Roman" panose="02020603050405020304" pitchFamily="18" charset="0"/>
              </a:rPr>
              <a:t>üretiminde kullanılır</a:t>
            </a:r>
            <a:r>
              <a:rPr lang="tr-TR"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33960788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5758" y="0"/>
            <a:ext cx="12192000" cy="6740307"/>
          </a:xfrm>
          <a:prstGeom prst="rect">
            <a:avLst/>
          </a:prstGeom>
        </p:spPr>
        <p:txBody>
          <a:bodyPr wrap="square">
            <a:spAutoFit/>
          </a:bodyPr>
          <a:lstStyle/>
          <a:p>
            <a:pPr algn="just">
              <a:lnSpc>
                <a:spcPct val="150000"/>
              </a:lnSpc>
            </a:pPr>
            <a:r>
              <a:rPr lang="tr-TR" b="0" i="0" u="none" strike="noStrike" baseline="0" dirty="0" smtClean="0">
                <a:latin typeface="Times New Roman" panose="02020603050405020304" pitchFamily="18" charset="0"/>
                <a:cs typeface="Times New Roman" panose="02020603050405020304" pitchFamily="18" charset="0"/>
              </a:rPr>
              <a:t>Nehir ve göllerdeki nikel konsantrasyonları oldukça düşüktür ve genellikle ortalama olarak 10 </a:t>
            </a:r>
            <a:r>
              <a:rPr lang="el-GR" b="0" i="0" u="none" strike="noStrike" baseline="0" dirty="0" smtClean="0">
                <a:latin typeface="Times New Roman" panose="02020603050405020304" pitchFamily="18" charset="0"/>
                <a:cs typeface="Times New Roman" panose="02020603050405020304" pitchFamily="18" charset="0"/>
              </a:rPr>
              <a:t>μ</a:t>
            </a:r>
            <a:r>
              <a:rPr lang="tr-TR" b="0" i="0" u="none" strike="noStrike" baseline="0" dirty="0" smtClean="0">
                <a:latin typeface="Times New Roman" panose="02020603050405020304" pitchFamily="18" charset="0"/>
                <a:cs typeface="Times New Roman" panose="02020603050405020304" pitchFamily="18" charset="0"/>
              </a:rPr>
              <a:t>g/L’nin altındadır. Nikel taşıyan kayaların çözünmesi sonucu bazı yer altı sularında da bulunabilir. Ancak içme suyunda birincil olarak tesisat ve boru kaynaklı olarak bulunur. İçme sularındaki nikel miktarı genellikle 0,02 mg/L’nin altındadır. Nikel, musluk ve tesisattan suya geçen nikel ile 1 mg/L konsantrasyona ulaşmakla birlikte, doğal ya da endüstriyel kaynaklardan dolayı nikel birikiminin olduğu özel durumlarda daha yüksek konsantrasyonlar da görülebilir.</a:t>
            </a:r>
          </a:p>
          <a:p>
            <a:pPr algn="just">
              <a:lnSpc>
                <a:spcPct val="150000"/>
              </a:lnSpc>
            </a:pPr>
            <a:endParaRPr lang="tr-TR" b="0" i="0" u="none" strike="noStrike" baseline="0" dirty="0" smtClean="0">
              <a:latin typeface="Times New Roman" panose="02020603050405020304" pitchFamily="18" charset="0"/>
              <a:cs typeface="Times New Roman" panose="02020603050405020304" pitchFamily="18" charset="0"/>
            </a:endParaRPr>
          </a:p>
          <a:p>
            <a:pPr algn="just">
              <a:lnSpc>
                <a:spcPct val="150000"/>
              </a:lnSpc>
            </a:pPr>
            <a:r>
              <a:rPr lang="tr-TR" b="1" u="none" strike="noStrike" baseline="0" dirty="0" smtClean="0">
                <a:latin typeface="Times New Roman" panose="02020603050405020304" pitchFamily="18" charset="0"/>
                <a:cs typeface="Times New Roman" panose="02020603050405020304" pitchFamily="18" charset="0"/>
              </a:rPr>
              <a:t>Sağlık üzerine etkileri</a:t>
            </a:r>
          </a:p>
          <a:p>
            <a:pPr algn="just">
              <a:lnSpc>
                <a:spcPct val="150000"/>
              </a:lnSpc>
            </a:pPr>
            <a:endParaRPr lang="tr-TR" b="1" u="none" strike="noStrike" baseline="0" dirty="0" smtClean="0">
              <a:latin typeface="Times New Roman" panose="02020603050405020304" pitchFamily="18" charset="0"/>
              <a:cs typeface="Times New Roman" panose="02020603050405020304" pitchFamily="18" charset="0"/>
            </a:endParaRPr>
          </a:p>
          <a:p>
            <a:pPr algn="just">
              <a:lnSpc>
                <a:spcPct val="150000"/>
              </a:lnSpc>
            </a:pPr>
            <a:r>
              <a:rPr lang="tr-TR" b="0" i="0" u="none" strike="noStrike" baseline="0" dirty="0" smtClean="0">
                <a:latin typeface="Times New Roman" panose="02020603050405020304" pitchFamily="18" charset="0"/>
                <a:cs typeface="Times New Roman" panose="02020603050405020304" pitchFamily="18" charset="0"/>
              </a:rPr>
              <a:t>Nikel hayvanlar için gerekli bir element olmakla birlikte, beslenme açısından eksikliği insanlar için bir sorun olarak nitelenmemiştir. Nikel; çinko, manganez ve krom gibi maddelerle kıyaslandığında düşük </a:t>
            </a:r>
            <a:r>
              <a:rPr lang="tr-TR" b="0" i="0" u="none" strike="noStrike" baseline="0" dirty="0" err="1" smtClean="0">
                <a:latin typeface="Times New Roman" panose="02020603050405020304" pitchFamily="18" charset="0"/>
                <a:cs typeface="Times New Roman" panose="02020603050405020304" pitchFamily="18" charset="0"/>
              </a:rPr>
              <a:t>toksisiteye</a:t>
            </a:r>
            <a:r>
              <a:rPr lang="tr-TR" b="0" i="0" u="none" strike="noStrike" baseline="0" dirty="0" smtClean="0">
                <a:latin typeface="Times New Roman" panose="02020603050405020304" pitchFamily="18" charset="0"/>
                <a:cs typeface="Times New Roman" panose="02020603050405020304" pitchFamily="18" charset="0"/>
              </a:rPr>
              <a:t> sahip bir elementtir ve dokularda birikimi gözlenmez. Endüstride çalışan işçilerin yanlışlıkla 1,63 g/L nikel sülfat ve nikel klorür içeren suyu yanlışlıkla içmeleri neticesinde, işçilerde bulantı, kusma, ishal, baş dönmesi, halsizlik, baş ağrısı, nefes kesilmesi ve geçici körlük gibi semptomlar görülmüştür. Ancak, ağız yoluyla alınan nikelin uzun süreli </a:t>
            </a:r>
            <a:r>
              <a:rPr lang="tr-TR" b="0" i="0" u="none" strike="noStrike" baseline="0" dirty="0" err="1" smtClean="0">
                <a:latin typeface="Times New Roman" panose="02020603050405020304" pitchFamily="18" charset="0"/>
                <a:cs typeface="Times New Roman" panose="02020603050405020304" pitchFamily="18" charset="0"/>
              </a:rPr>
              <a:t>maruziyet</a:t>
            </a:r>
            <a:r>
              <a:rPr lang="tr-TR" b="0" i="0" u="none" strike="noStrike" baseline="0" dirty="0" smtClean="0">
                <a:latin typeface="Times New Roman" panose="02020603050405020304" pitchFamily="18" charset="0"/>
                <a:cs typeface="Times New Roman" panose="02020603050405020304" pitchFamily="18" charset="0"/>
              </a:rPr>
              <a:t> ve </a:t>
            </a:r>
            <a:r>
              <a:rPr lang="tr-TR" b="0" i="0" u="none" strike="noStrike" baseline="0" dirty="0" err="1" smtClean="0">
                <a:latin typeface="Times New Roman" panose="02020603050405020304" pitchFamily="18" charset="0"/>
                <a:cs typeface="Times New Roman" panose="02020603050405020304" pitchFamily="18" charset="0"/>
              </a:rPr>
              <a:t>kanserojenik</a:t>
            </a:r>
            <a:r>
              <a:rPr lang="tr-TR" b="0" i="0" u="none" strike="noStrike" baseline="0" dirty="0" smtClean="0">
                <a:latin typeface="Times New Roman" panose="02020603050405020304" pitchFamily="18" charset="0"/>
                <a:cs typeface="Times New Roman" panose="02020603050405020304" pitchFamily="18" charset="0"/>
              </a:rPr>
              <a:t> etkisine ilişkin yeterli veri mevcut değildir.</a:t>
            </a:r>
          </a:p>
          <a:p>
            <a:pPr algn="just">
              <a:lnSpc>
                <a:spcPct val="150000"/>
              </a:lnSpc>
            </a:pPr>
            <a:endParaRPr lang="tr-TR" dirty="0">
              <a:latin typeface="Times New Roman" panose="02020603050405020304" pitchFamily="18" charset="0"/>
              <a:cs typeface="Times New Roman" panose="02020603050405020304" pitchFamily="18" charset="0"/>
            </a:endParaRPr>
          </a:p>
          <a:p>
            <a:pPr algn="just">
              <a:lnSpc>
                <a:spcPct val="150000"/>
              </a:lnSpc>
            </a:pPr>
            <a:endParaRPr lang="tr-TR" b="0" i="0" u="none" strike="noStrike" baseline="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2155662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115910"/>
            <a:ext cx="12080383" cy="7155805"/>
          </a:xfrm>
          <a:prstGeom prst="rect">
            <a:avLst/>
          </a:prstGeom>
        </p:spPr>
        <p:txBody>
          <a:bodyPr wrap="square">
            <a:spAutoFit/>
          </a:bodyPr>
          <a:lstStyle/>
          <a:p>
            <a:pPr algn="just">
              <a:lnSpc>
                <a:spcPct val="150000"/>
              </a:lnSpc>
            </a:pPr>
            <a:r>
              <a:rPr lang="tr-TR" b="1" i="0" u="none" strike="noStrike" baseline="0" dirty="0" smtClean="0">
                <a:latin typeface="Times New Roman" panose="02020603050405020304" pitchFamily="18" charset="0"/>
                <a:cs typeface="Times New Roman" panose="02020603050405020304" pitchFamily="18" charset="0"/>
              </a:rPr>
              <a:t>11) Arsenik (As)</a:t>
            </a:r>
          </a:p>
          <a:p>
            <a:pPr algn="just">
              <a:lnSpc>
                <a:spcPct val="150000"/>
              </a:lnSpc>
            </a:pPr>
            <a:endParaRPr lang="tr-TR" b="1" i="1" u="none" strike="noStrike" baseline="0" dirty="0" smtClean="0">
              <a:latin typeface="Times New Roman" panose="02020603050405020304" pitchFamily="18" charset="0"/>
              <a:cs typeface="Times New Roman" panose="02020603050405020304" pitchFamily="18" charset="0"/>
            </a:endParaRPr>
          </a:p>
          <a:p>
            <a:pPr algn="just">
              <a:lnSpc>
                <a:spcPct val="150000"/>
              </a:lnSpc>
            </a:pPr>
            <a:r>
              <a:rPr lang="tr-TR" b="0" i="0" u="none" strike="noStrike" baseline="0" dirty="0" smtClean="0">
                <a:latin typeface="Times New Roman" panose="02020603050405020304" pitchFamily="18" charset="0"/>
                <a:cs typeface="Times New Roman" panose="02020603050405020304" pitchFamily="18" charset="0"/>
              </a:rPr>
              <a:t>Arsenik gümüş-beyaz renkte, kırılgan, kristal yapıda, yarı-metal katı bir kimyasal elementtir. Bakır, kurşun, çinko, demir, mangan, uranyum ve altın madenlerinde yapılan işlemler neticesinde bulunur. Kurşunsuz pil, seramik, boya, ilaç, cam ve elektronik ekipmanlar için alaşım yapımı ile meyve bahçelerinin ve pamuk tarlalarında pestisit olarak kullanılmış olup, günümüzde yalnızca organik arseniğin pamuk için kullanımına izin verilmektedir. Arseniğin en yaygın kullanımı (% 90) ise ahşap koruyucuların üretimi içindir. Doğada genel olarak -3, 0, +3, +5 </a:t>
            </a:r>
            <a:r>
              <a:rPr lang="tr-TR" b="0" i="0" u="none" strike="noStrike" baseline="0" dirty="0" err="1" smtClean="0">
                <a:latin typeface="Times New Roman" panose="02020603050405020304" pitchFamily="18" charset="0"/>
                <a:cs typeface="Times New Roman" panose="02020603050405020304" pitchFamily="18" charset="0"/>
              </a:rPr>
              <a:t>oksidasyon</a:t>
            </a:r>
            <a:r>
              <a:rPr lang="tr-TR" b="0" i="0" u="none" strike="noStrike" baseline="0" dirty="0" smtClean="0">
                <a:latin typeface="Times New Roman" panose="02020603050405020304" pitchFamily="18" charset="0"/>
                <a:cs typeface="Times New Roman" panose="02020603050405020304" pitchFamily="18" charset="0"/>
              </a:rPr>
              <a:t> formunda ve çoğunlukla sülfürler, metal </a:t>
            </a:r>
            <a:r>
              <a:rPr lang="tr-TR" b="0" i="0" u="none" strike="noStrike" baseline="0" dirty="0" err="1" smtClean="0">
                <a:latin typeface="Times New Roman" panose="02020603050405020304" pitchFamily="18" charset="0"/>
                <a:cs typeface="Times New Roman" panose="02020603050405020304" pitchFamily="18" charset="0"/>
              </a:rPr>
              <a:t>arsenitler</a:t>
            </a:r>
            <a:r>
              <a:rPr lang="tr-TR" b="0" i="0" u="none" strike="noStrike" baseline="0" dirty="0" smtClean="0">
                <a:latin typeface="Times New Roman" panose="02020603050405020304" pitchFamily="18" charset="0"/>
                <a:cs typeface="Times New Roman" panose="02020603050405020304" pitchFamily="18" charset="0"/>
              </a:rPr>
              <a:t> ya da </a:t>
            </a:r>
            <a:r>
              <a:rPr lang="tr-TR" b="0" i="0" u="none" strike="noStrike" baseline="0" dirty="0" err="1" smtClean="0">
                <a:latin typeface="Times New Roman" panose="02020603050405020304" pitchFamily="18" charset="0"/>
                <a:cs typeface="Times New Roman" panose="02020603050405020304" pitchFamily="18" charset="0"/>
              </a:rPr>
              <a:t>arsenatlar</a:t>
            </a:r>
            <a:r>
              <a:rPr lang="tr-TR" b="0" i="0" u="none" strike="noStrike" baseline="0" dirty="0" smtClean="0">
                <a:latin typeface="Times New Roman" panose="02020603050405020304" pitchFamily="18" charset="0"/>
                <a:cs typeface="Times New Roman" panose="02020603050405020304" pitchFamily="18" charset="0"/>
              </a:rPr>
              <a:t> halinde bulunur. Yerüstü sularında daha çok </a:t>
            </a:r>
            <a:r>
              <a:rPr lang="tr-TR" b="0" i="0" u="none" strike="noStrike" baseline="0" dirty="0" err="1" smtClean="0">
                <a:latin typeface="Times New Roman" panose="02020603050405020304" pitchFamily="18" charset="0"/>
                <a:cs typeface="Times New Roman" panose="02020603050405020304" pitchFamily="18" charset="0"/>
              </a:rPr>
              <a:t>arsenat</a:t>
            </a:r>
            <a:r>
              <a:rPr lang="tr-TR" b="0" i="0" u="none" strike="noStrike" baseline="0" dirty="0" smtClean="0">
                <a:latin typeface="Times New Roman" panose="02020603050405020304" pitchFamily="18" charset="0"/>
                <a:cs typeface="Times New Roman" panose="02020603050405020304" pitchFamily="18" charset="0"/>
              </a:rPr>
              <a:t> (+5) formunda bulunurken, yeraltı sularında anaerobik koşullarda ise daha reaktif ve </a:t>
            </a:r>
            <a:r>
              <a:rPr lang="tr-TR" b="0" i="0" u="none" strike="noStrike" baseline="0" dirty="0" err="1" smtClean="0">
                <a:latin typeface="Times New Roman" panose="02020603050405020304" pitchFamily="18" charset="0"/>
                <a:cs typeface="Times New Roman" panose="02020603050405020304" pitchFamily="18" charset="0"/>
              </a:rPr>
              <a:t>toksik</a:t>
            </a:r>
            <a:r>
              <a:rPr lang="tr-TR" b="0" i="0" u="none" strike="noStrike" baseline="0" dirty="0" smtClean="0">
                <a:latin typeface="Times New Roman" panose="02020603050405020304" pitchFamily="18" charset="0"/>
                <a:cs typeface="Times New Roman" panose="02020603050405020304" pitchFamily="18" charset="0"/>
              </a:rPr>
              <a:t> olan </a:t>
            </a:r>
            <a:r>
              <a:rPr lang="tr-TR" b="0" i="0" u="none" strike="noStrike" baseline="0" dirty="0" err="1" smtClean="0">
                <a:latin typeface="Times New Roman" panose="02020603050405020304" pitchFamily="18" charset="0"/>
                <a:cs typeface="Times New Roman" panose="02020603050405020304" pitchFamily="18" charset="0"/>
              </a:rPr>
              <a:t>arsenit</a:t>
            </a:r>
            <a:r>
              <a:rPr lang="tr-TR" b="0" i="0" u="none" strike="noStrike" baseline="0" dirty="0" smtClean="0">
                <a:latin typeface="Times New Roman" panose="02020603050405020304" pitchFamily="18" charset="0"/>
                <a:cs typeface="Times New Roman" panose="02020603050405020304" pitchFamily="18" charset="0"/>
              </a:rPr>
              <a:t> (+3) formunda görülür. Arsenik, suda doğal olarak 1-2 </a:t>
            </a:r>
            <a:r>
              <a:rPr lang="el-GR" b="0" i="0" u="none" strike="noStrike" baseline="0" dirty="0" smtClean="0">
                <a:latin typeface="Times New Roman" panose="02020603050405020304" pitchFamily="18" charset="0"/>
                <a:cs typeface="Times New Roman" panose="02020603050405020304" pitchFamily="18" charset="0"/>
              </a:rPr>
              <a:t>μ</a:t>
            </a:r>
            <a:r>
              <a:rPr lang="tr-TR" b="0" i="0" u="none" strike="noStrike" baseline="0" dirty="0" smtClean="0">
                <a:latin typeface="Times New Roman" panose="02020603050405020304" pitchFamily="18" charset="0"/>
                <a:cs typeface="Times New Roman" panose="02020603050405020304" pitchFamily="18" charset="0"/>
              </a:rPr>
              <a:t>g/L konsantrasyonlarda görülse de, doğal kaynaklı olarak (volkanik kayalıklar vs.) bu konsantrasyonların çok üzerine (12 mg/L) çıkması da mümkün olabilmektedir.</a:t>
            </a:r>
          </a:p>
          <a:p>
            <a:pPr algn="just">
              <a:lnSpc>
                <a:spcPct val="150000"/>
              </a:lnSpc>
            </a:pPr>
            <a:endParaRPr lang="tr-TR" b="0" i="0" u="none" strike="noStrike" baseline="0" dirty="0" smtClean="0">
              <a:latin typeface="Times New Roman" panose="02020603050405020304" pitchFamily="18" charset="0"/>
              <a:cs typeface="Times New Roman" panose="02020603050405020304" pitchFamily="18" charset="0"/>
            </a:endParaRPr>
          </a:p>
          <a:p>
            <a:pPr algn="just">
              <a:lnSpc>
                <a:spcPct val="150000"/>
              </a:lnSpc>
            </a:pPr>
            <a:r>
              <a:rPr lang="tr-TR" b="1" u="none" strike="noStrike" baseline="0" dirty="0" smtClean="0">
                <a:latin typeface="Times New Roman" panose="02020603050405020304" pitchFamily="18" charset="0"/>
                <a:cs typeface="Times New Roman" panose="02020603050405020304" pitchFamily="18" charset="0"/>
              </a:rPr>
              <a:t>Sağlık üzerine etkileri</a:t>
            </a:r>
          </a:p>
          <a:p>
            <a:pPr algn="just">
              <a:lnSpc>
                <a:spcPct val="150000"/>
              </a:lnSpc>
            </a:pPr>
            <a:endParaRPr lang="tr-TR" b="1" i="1" u="none" strike="noStrike" baseline="0" dirty="0" smtClean="0">
              <a:latin typeface="Times New Roman" panose="02020603050405020304" pitchFamily="18" charset="0"/>
              <a:cs typeface="Times New Roman" panose="02020603050405020304" pitchFamily="18" charset="0"/>
            </a:endParaRPr>
          </a:p>
          <a:p>
            <a:pPr algn="just">
              <a:lnSpc>
                <a:spcPct val="150000"/>
              </a:lnSpc>
            </a:pPr>
            <a:r>
              <a:rPr lang="tr-TR" b="0" i="0" u="none" strike="noStrike" baseline="0" dirty="0" smtClean="0">
                <a:latin typeface="Times New Roman" panose="02020603050405020304" pitchFamily="18" charset="0"/>
                <a:cs typeface="Times New Roman" panose="02020603050405020304" pitchFamily="18" charset="0"/>
              </a:rPr>
              <a:t>Arseniğin insanlar için gerekli bir element olduğuna dair henüz kanıtlanmış bir bilgi mevcut değildir. Ancak arseniğin belli konsantrasyonların üzerinde insan sağlığına olumsuz etkileri söz konusu olup, insan vücuduna arsenik alımı en çok içme suları vasıtası ile gerçekleşmektedir. Arsenik formlarından </a:t>
            </a:r>
            <a:r>
              <a:rPr lang="tr-TR" b="0" i="0" u="none" strike="noStrike" baseline="0" dirty="0" err="1" smtClean="0">
                <a:latin typeface="Times New Roman" panose="02020603050405020304" pitchFamily="18" charset="0"/>
                <a:cs typeface="Times New Roman" panose="02020603050405020304" pitchFamily="18" charset="0"/>
              </a:rPr>
              <a:t>arsin</a:t>
            </a:r>
            <a:r>
              <a:rPr lang="tr-TR" b="0" i="0" u="none" strike="noStrike" baseline="0" dirty="0" smtClean="0">
                <a:latin typeface="Times New Roman" panose="02020603050405020304" pitchFamily="18" charset="0"/>
                <a:cs typeface="Times New Roman" panose="02020603050405020304" pitchFamily="18" charset="0"/>
              </a:rPr>
              <a:t> en </a:t>
            </a:r>
            <a:r>
              <a:rPr lang="tr-TR" b="0" i="0" u="none" strike="noStrike" baseline="0" dirty="0" err="1" smtClean="0">
                <a:latin typeface="Times New Roman" panose="02020603050405020304" pitchFamily="18" charset="0"/>
                <a:cs typeface="Times New Roman" panose="02020603050405020304" pitchFamily="18" charset="0"/>
              </a:rPr>
              <a:t>toksik</a:t>
            </a:r>
            <a:r>
              <a:rPr lang="tr-TR" b="0" i="0" u="none" strike="noStrike" baseline="0" dirty="0" smtClean="0">
                <a:latin typeface="Times New Roman" panose="02020603050405020304" pitchFamily="18" charset="0"/>
                <a:cs typeface="Times New Roman" panose="02020603050405020304" pitchFamily="18" charset="0"/>
              </a:rPr>
              <a:t> formdur ve onu </a:t>
            </a:r>
            <a:r>
              <a:rPr lang="tr-TR" b="0" i="0" u="none" strike="noStrike" baseline="0" dirty="0" err="1" smtClean="0">
                <a:latin typeface="Times New Roman" panose="02020603050405020304" pitchFamily="18" charset="0"/>
                <a:cs typeface="Times New Roman" panose="02020603050405020304" pitchFamily="18" charset="0"/>
              </a:rPr>
              <a:t>arsenit</a:t>
            </a:r>
            <a:r>
              <a:rPr lang="tr-TR" b="0" i="0" u="none" strike="noStrike" baseline="0" dirty="0" smtClean="0">
                <a:latin typeface="Times New Roman" panose="02020603050405020304" pitchFamily="18" charset="0"/>
                <a:cs typeface="Times New Roman" panose="02020603050405020304" pitchFamily="18" charset="0"/>
              </a:rPr>
              <a:t>, </a:t>
            </a:r>
            <a:r>
              <a:rPr lang="tr-TR" b="0" i="0" u="none" strike="noStrike" baseline="0" dirty="0" err="1" smtClean="0">
                <a:latin typeface="Times New Roman" panose="02020603050405020304" pitchFamily="18" charset="0"/>
                <a:cs typeface="Times New Roman" panose="02020603050405020304" pitchFamily="18" charset="0"/>
              </a:rPr>
              <a:t>arsenat</a:t>
            </a:r>
            <a:r>
              <a:rPr lang="tr-TR" b="0" i="0" u="none" strike="noStrike" baseline="0" dirty="0" smtClean="0">
                <a:latin typeface="Times New Roman" panose="02020603050405020304" pitchFamily="18" charset="0"/>
                <a:cs typeface="Times New Roman" panose="02020603050405020304" pitchFamily="18" charset="0"/>
              </a:rPr>
              <a:t> ve organik bileşikleri takip</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4233525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90152"/>
            <a:ext cx="12192000" cy="5909310"/>
          </a:xfrm>
          <a:prstGeom prst="rect">
            <a:avLst/>
          </a:prstGeom>
        </p:spPr>
        <p:txBody>
          <a:bodyPr wrap="square">
            <a:spAutoFit/>
          </a:bodyPr>
          <a:lstStyle/>
          <a:p>
            <a:pPr algn="just">
              <a:lnSpc>
                <a:spcPct val="150000"/>
              </a:lnSpc>
            </a:pPr>
            <a:r>
              <a:rPr lang="tr-TR" b="0" i="0" u="none" strike="noStrike" baseline="0" dirty="0" smtClean="0">
                <a:latin typeface="Times New Roman" panose="02020603050405020304" pitchFamily="18" charset="0"/>
                <a:cs typeface="Times New Roman" panose="02020603050405020304" pitchFamily="18" charset="0"/>
              </a:rPr>
              <a:t>eder. İlk semptomları karın ağrısı, kusma, ishal, kas ağrısı ve halsizlik ile cilt kızarmasıdır. Bu semptomları genellikle </a:t>
            </a:r>
            <a:r>
              <a:rPr lang="tr-TR" dirty="0">
                <a:latin typeface="Times New Roman" panose="02020603050405020304" pitchFamily="18" charset="0"/>
                <a:cs typeface="Times New Roman" panose="02020603050405020304" pitchFamily="18" charset="0"/>
              </a:rPr>
              <a:t>eller ve ayaklardaki hissizlik ve karıncalanma, kaslarda kramp ve </a:t>
            </a:r>
            <a:r>
              <a:rPr lang="tr-TR" dirty="0" smtClean="0">
                <a:latin typeface="Times New Roman" panose="02020603050405020304" pitchFamily="18" charset="0"/>
                <a:cs typeface="Times New Roman" panose="02020603050405020304" pitchFamily="18" charset="0"/>
              </a:rPr>
              <a:t>sivilce gibi </a:t>
            </a:r>
            <a:r>
              <a:rPr lang="tr-TR" dirty="0">
                <a:latin typeface="Times New Roman" panose="02020603050405020304" pitchFamily="18" charset="0"/>
                <a:cs typeface="Times New Roman" panose="02020603050405020304" pitchFamily="18" charset="0"/>
              </a:rPr>
              <a:t>döküntüler takip eder. Bir ay içinde ise el ve ayaklarda uyuşmaya ilave olarak yanma</a:t>
            </a:r>
            <a:r>
              <a:rPr lang="tr-TR" dirty="0" smtClean="0">
                <a:latin typeface="Times New Roman" panose="02020603050405020304" pitchFamily="18" charset="0"/>
                <a:cs typeface="Times New Roman" panose="02020603050405020304" pitchFamily="18" charset="0"/>
              </a:rPr>
              <a:t>, </a:t>
            </a:r>
            <a:r>
              <a:rPr lang="tr-TR" dirty="0" err="1" smtClean="0">
                <a:latin typeface="Times New Roman" panose="02020603050405020304" pitchFamily="18" charset="0"/>
                <a:cs typeface="Times New Roman" panose="02020603050405020304" pitchFamily="18" charset="0"/>
              </a:rPr>
              <a:t>palmoplanter</a:t>
            </a:r>
            <a:r>
              <a:rPr lang="tr-TR" dirty="0" smtClean="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hiperkeratoz</a:t>
            </a:r>
            <a:r>
              <a:rPr lang="tr-TR" dirty="0">
                <a:latin typeface="Times New Roman" panose="02020603050405020304" pitchFamily="18" charset="0"/>
                <a:cs typeface="Times New Roman" panose="02020603050405020304" pitchFamily="18" charset="0"/>
              </a:rPr>
              <a:t> (ciltte görülen bir rahatsızlık), tırnaklarda </a:t>
            </a:r>
            <a:r>
              <a:rPr lang="tr-TR" dirty="0" err="1">
                <a:latin typeface="Times New Roman" panose="02020603050405020304" pitchFamily="18" charset="0"/>
                <a:cs typeface="Times New Roman" panose="02020603050405020304" pitchFamily="18" charset="0"/>
              </a:rPr>
              <a:t>Mees’in</a:t>
            </a:r>
            <a:r>
              <a:rPr lang="tr-TR" dirty="0">
                <a:latin typeface="Times New Roman" panose="02020603050405020304" pitchFamily="18" charset="0"/>
                <a:cs typeface="Times New Roman" panose="02020603050405020304" pitchFamily="18" charset="0"/>
              </a:rPr>
              <a:t> çizgileri, motor </a:t>
            </a:r>
            <a:r>
              <a:rPr lang="tr-TR" dirty="0" smtClean="0">
                <a:latin typeface="Times New Roman" panose="02020603050405020304" pitchFamily="18" charset="0"/>
                <a:cs typeface="Times New Roman" panose="02020603050405020304" pitchFamily="18" charset="0"/>
              </a:rPr>
              <a:t>ve duyusal </a:t>
            </a:r>
            <a:r>
              <a:rPr lang="tr-TR" dirty="0">
                <a:latin typeface="Times New Roman" panose="02020603050405020304" pitchFamily="18" charset="0"/>
                <a:cs typeface="Times New Roman" panose="02020603050405020304" pitchFamily="18" charset="0"/>
              </a:rPr>
              <a:t>tepkilerde gerileme gibi semptomlar görülebilir. Kronik </a:t>
            </a:r>
            <a:r>
              <a:rPr lang="tr-TR" dirty="0" err="1">
                <a:latin typeface="Times New Roman" panose="02020603050405020304" pitchFamily="18" charset="0"/>
                <a:cs typeface="Times New Roman" panose="02020603050405020304" pitchFamily="18" charset="0"/>
              </a:rPr>
              <a:t>arsenisizm</a:t>
            </a:r>
            <a:r>
              <a:rPr lang="tr-TR" dirty="0">
                <a:latin typeface="Times New Roman" panose="02020603050405020304" pitchFamily="18" charset="0"/>
                <a:cs typeface="Times New Roman" panose="02020603050405020304" pitchFamily="18" charset="0"/>
              </a:rPr>
              <a:t> işaretleri </a:t>
            </a:r>
            <a:r>
              <a:rPr lang="tr-TR" dirty="0" smtClean="0">
                <a:latin typeface="Times New Roman" panose="02020603050405020304" pitchFamily="18" charset="0"/>
                <a:cs typeface="Times New Roman" panose="02020603050405020304" pitchFamily="18" charset="0"/>
              </a:rPr>
              <a:t>cilt lezyonları</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periferik</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nöropati</a:t>
            </a:r>
            <a:r>
              <a:rPr lang="tr-TR" dirty="0">
                <a:latin typeface="Times New Roman" panose="02020603050405020304" pitchFamily="18" charset="0"/>
                <a:cs typeface="Times New Roman" panose="02020603050405020304" pitchFamily="18" charset="0"/>
              </a:rPr>
              <a:t>, cilt kanseri, mesane ve akciğer kanseri ile </a:t>
            </a:r>
            <a:r>
              <a:rPr lang="tr-TR" dirty="0" err="1">
                <a:latin typeface="Times New Roman" panose="02020603050405020304" pitchFamily="18" charset="0"/>
                <a:cs typeface="Times New Roman" panose="02020603050405020304" pitchFamily="18" charset="0"/>
              </a:rPr>
              <a:t>periferik</a:t>
            </a:r>
            <a:r>
              <a:rPr lang="tr-TR" dirty="0">
                <a:latin typeface="Times New Roman" panose="02020603050405020304" pitchFamily="18" charset="0"/>
                <a:cs typeface="Times New Roman" panose="02020603050405020304" pitchFamily="18" charset="0"/>
              </a:rPr>
              <a:t> arter </a:t>
            </a:r>
            <a:r>
              <a:rPr lang="tr-TR" dirty="0" smtClean="0">
                <a:latin typeface="Times New Roman" panose="02020603050405020304" pitchFamily="18" charset="0"/>
                <a:cs typeface="Times New Roman" panose="02020603050405020304" pitchFamily="18" charset="0"/>
              </a:rPr>
              <a:t>hastalığı olup</a:t>
            </a:r>
            <a:r>
              <a:rPr lang="tr-TR" dirty="0">
                <a:latin typeface="Times New Roman" panose="02020603050405020304" pitchFamily="18" charset="0"/>
                <a:cs typeface="Times New Roman" panose="02020603050405020304" pitchFamily="18" charset="0"/>
              </a:rPr>
              <a:t>, arsenikle kirlenmiş içme sularını tüketenlerde </a:t>
            </a:r>
            <a:r>
              <a:rPr lang="tr-TR" dirty="0" smtClean="0">
                <a:latin typeface="Times New Roman" panose="02020603050405020304" pitchFamily="18" charset="0"/>
                <a:cs typeface="Times New Roman" panose="02020603050405020304" pitchFamily="18" charset="0"/>
              </a:rPr>
              <a:t>görülmektedir.</a:t>
            </a:r>
          </a:p>
          <a:p>
            <a:pPr algn="just">
              <a:lnSpc>
                <a:spcPct val="150000"/>
              </a:lnSpc>
            </a:pPr>
            <a:endParaRPr lang="tr-TR" dirty="0">
              <a:latin typeface="Times New Roman" panose="02020603050405020304" pitchFamily="18" charset="0"/>
              <a:cs typeface="Times New Roman" panose="02020603050405020304" pitchFamily="18" charset="0"/>
            </a:endParaRPr>
          </a:p>
          <a:p>
            <a:pPr algn="just">
              <a:lnSpc>
                <a:spcPct val="150000"/>
              </a:lnSpc>
            </a:pPr>
            <a:r>
              <a:rPr lang="tr-TR" b="1" dirty="0" smtClean="0">
                <a:latin typeface="Times New Roman" panose="02020603050405020304" pitchFamily="18" charset="0"/>
                <a:cs typeface="Times New Roman" panose="02020603050405020304" pitchFamily="18" charset="0"/>
              </a:rPr>
              <a:t>12) Kadmiyum (</a:t>
            </a:r>
            <a:r>
              <a:rPr lang="tr-TR" b="1" dirty="0" err="1" smtClean="0">
                <a:latin typeface="Times New Roman" panose="02020603050405020304" pitchFamily="18" charset="0"/>
                <a:cs typeface="Times New Roman" panose="02020603050405020304" pitchFamily="18" charset="0"/>
              </a:rPr>
              <a:t>Cd</a:t>
            </a:r>
            <a:r>
              <a:rPr lang="tr-TR" b="1" dirty="0" smtClean="0">
                <a:latin typeface="Times New Roman" panose="02020603050405020304" pitchFamily="18" charset="0"/>
                <a:cs typeface="Times New Roman" panose="02020603050405020304" pitchFamily="18" charset="0"/>
              </a:rPr>
              <a:t>)</a:t>
            </a:r>
            <a:endParaRPr lang="tr-TR" b="1" dirty="0">
              <a:latin typeface="Times New Roman" panose="02020603050405020304" pitchFamily="18" charset="0"/>
              <a:cs typeface="Times New Roman" panose="02020603050405020304" pitchFamily="18" charset="0"/>
            </a:endParaRPr>
          </a:p>
          <a:p>
            <a:pPr algn="just">
              <a:lnSpc>
                <a:spcPct val="150000"/>
              </a:lnSpc>
            </a:pPr>
            <a:endParaRPr lang="tr-TR" b="1" i="1" dirty="0">
              <a:latin typeface="Times New Roman" panose="02020603050405020304" pitchFamily="18" charset="0"/>
              <a:cs typeface="Times New Roman" panose="02020603050405020304" pitchFamily="18" charset="0"/>
            </a:endParaRPr>
          </a:p>
          <a:p>
            <a:pPr algn="just">
              <a:lnSpc>
                <a:spcPct val="150000"/>
              </a:lnSpc>
            </a:pPr>
            <a:r>
              <a:rPr lang="tr-TR" dirty="0">
                <a:latin typeface="Times New Roman" panose="02020603050405020304" pitchFamily="18" charset="0"/>
                <a:cs typeface="Times New Roman" panose="02020603050405020304" pitchFamily="18" charset="0"/>
              </a:rPr>
              <a:t>Yumuşak, mavi-beyaz metalik bir elementtir. Çinko, kurşun, bakır gibi </a:t>
            </a:r>
            <a:r>
              <a:rPr lang="tr-TR" dirty="0" smtClean="0">
                <a:latin typeface="Times New Roman" panose="02020603050405020304" pitchFamily="18" charset="0"/>
                <a:cs typeface="Times New Roman" panose="02020603050405020304" pitchFamily="18" charset="0"/>
              </a:rPr>
              <a:t>metallerin üretimi </a:t>
            </a:r>
            <a:r>
              <a:rPr lang="tr-TR" dirty="0">
                <a:latin typeface="Times New Roman" panose="02020603050405020304" pitchFamily="18" charset="0"/>
                <a:cs typeface="Times New Roman" panose="02020603050405020304" pitchFamily="18" charset="0"/>
              </a:rPr>
              <a:t>esnasında yan ürün olarak, pillerde, kaplamalarda, seramiklerde, plastiklerde</a:t>
            </a:r>
            <a:r>
              <a:rPr lang="tr-TR" dirty="0" smtClean="0">
                <a:latin typeface="Times New Roman" panose="02020603050405020304" pitchFamily="18" charset="0"/>
                <a:cs typeface="Times New Roman" panose="02020603050405020304" pitchFamily="18" charset="0"/>
              </a:rPr>
              <a:t>, fotoğrafçılıkta</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insektisitlerde</a:t>
            </a:r>
            <a:r>
              <a:rPr lang="tr-TR" dirty="0">
                <a:latin typeface="Times New Roman" panose="02020603050405020304" pitchFamily="18" charset="0"/>
                <a:cs typeface="Times New Roman" panose="02020603050405020304" pitchFamily="18" charset="0"/>
              </a:rPr>
              <a:t> ve çeşitli alaşımlarda kullanılır. Madencilik, endüstriyel </a:t>
            </a:r>
            <a:r>
              <a:rPr lang="tr-TR" dirty="0" smtClean="0">
                <a:latin typeface="Times New Roman" panose="02020603050405020304" pitchFamily="18" charset="0"/>
                <a:cs typeface="Times New Roman" panose="02020603050405020304" pitchFamily="18" charset="0"/>
              </a:rPr>
              <a:t>işlemler dışında </a:t>
            </a:r>
            <a:r>
              <a:rPr lang="tr-TR" dirty="0">
                <a:latin typeface="Times New Roman" panose="02020603050405020304" pitchFamily="18" charset="0"/>
                <a:cs typeface="Times New Roman" panose="02020603050405020304" pitchFamily="18" charset="0"/>
              </a:rPr>
              <a:t>katı atık sızıntı sularından kaynaklı olarak da su kaynaklarına karışabilmekte, </a:t>
            </a:r>
            <a:r>
              <a:rPr lang="tr-TR" dirty="0" smtClean="0">
                <a:latin typeface="Times New Roman" panose="02020603050405020304" pitchFamily="18" charset="0"/>
                <a:cs typeface="Times New Roman" panose="02020603050405020304" pitchFamily="18" charset="0"/>
              </a:rPr>
              <a:t>galvanize borular </a:t>
            </a:r>
            <a:r>
              <a:rPr lang="tr-TR" dirty="0">
                <a:latin typeface="Times New Roman" panose="02020603050405020304" pitchFamily="18" charset="0"/>
                <a:cs typeface="Times New Roman" panose="02020603050405020304" pitchFamily="18" charset="0"/>
              </a:rPr>
              <a:t>sebebiyle de içme suyunda görülebilmektedir</a:t>
            </a:r>
            <a:r>
              <a:rPr lang="tr-TR" dirty="0" smtClean="0">
                <a:latin typeface="Times New Roman" panose="02020603050405020304" pitchFamily="18" charset="0"/>
                <a:cs typeface="Times New Roman" panose="02020603050405020304" pitchFamily="18" charset="0"/>
              </a:rPr>
              <a:t>. Kirletilmemiş </a:t>
            </a:r>
            <a:r>
              <a:rPr lang="tr-TR" dirty="0">
                <a:latin typeface="Times New Roman" panose="02020603050405020304" pitchFamily="18" charset="0"/>
                <a:cs typeface="Times New Roman" panose="02020603050405020304" pitchFamily="18" charset="0"/>
              </a:rPr>
              <a:t>doğal su kaynaklarında genellikle 1 </a:t>
            </a:r>
            <a:r>
              <a:rPr lang="el-GR" dirty="0">
                <a:latin typeface="Times New Roman" panose="02020603050405020304" pitchFamily="18" charset="0"/>
                <a:cs typeface="Times New Roman" panose="02020603050405020304" pitchFamily="18" charset="0"/>
              </a:rPr>
              <a:t>μ</a:t>
            </a:r>
            <a:r>
              <a:rPr lang="tr-TR" dirty="0">
                <a:latin typeface="Times New Roman" panose="02020603050405020304" pitchFamily="18" charset="0"/>
                <a:cs typeface="Times New Roman" panose="02020603050405020304" pitchFamily="18" charset="0"/>
              </a:rPr>
              <a:t>g/L’nin altında </a:t>
            </a:r>
            <a:r>
              <a:rPr lang="tr-TR" dirty="0" smtClean="0">
                <a:latin typeface="Times New Roman" panose="02020603050405020304" pitchFamily="18" charset="0"/>
                <a:cs typeface="Times New Roman" panose="02020603050405020304" pitchFamily="18" charset="0"/>
              </a:rPr>
              <a:t>bulunur. Yeraltı sularında</a:t>
            </a:r>
            <a:r>
              <a:rPr lang="tr-TR" dirty="0">
                <a:latin typeface="Times New Roman" panose="02020603050405020304" pitchFamily="18" charset="0"/>
                <a:cs typeface="Times New Roman" panose="02020603050405020304" pitchFamily="18" charset="0"/>
              </a:rPr>
              <a:t>, yerüstü sularına nazaran daha yüksek konsantrasyonlar görülür. Dünya çapında </a:t>
            </a:r>
            <a:r>
              <a:rPr lang="tr-TR" dirty="0" smtClean="0">
                <a:latin typeface="Times New Roman" panose="02020603050405020304" pitchFamily="18" charset="0"/>
                <a:cs typeface="Times New Roman" panose="02020603050405020304" pitchFamily="18" charset="0"/>
              </a:rPr>
              <a:t>110 istasyonda </a:t>
            </a:r>
            <a:r>
              <a:rPr lang="tr-TR" dirty="0">
                <a:latin typeface="Times New Roman" panose="02020603050405020304" pitchFamily="18" charset="0"/>
                <a:cs typeface="Times New Roman" panose="02020603050405020304" pitchFamily="18" charset="0"/>
              </a:rPr>
              <a:t>yapılan ölçümlerde, en yüksek değer 100 </a:t>
            </a:r>
            <a:r>
              <a:rPr lang="el-GR" dirty="0">
                <a:latin typeface="Times New Roman" panose="02020603050405020304" pitchFamily="18" charset="0"/>
                <a:cs typeface="Times New Roman" panose="02020603050405020304" pitchFamily="18" charset="0"/>
              </a:rPr>
              <a:t>μ</a:t>
            </a:r>
            <a:r>
              <a:rPr lang="tr-TR" dirty="0">
                <a:latin typeface="Times New Roman" panose="02020603050405020304" pitchFamily="18" charset="0"/>
                <a:cs typeface="Times New Roman" panose="02020603050405020304" pitchFamily="18" charset="0"/>
              </a:rPr>
              <a:t>g/L olarak Peru’da </a:t>
            </a:r>
            <a:r>
              <a:rPr lang="tr-TR" dirty="0" smtClean="0">
                <a:latin typeface="Times New Roman" panose="02020603050405020304" pitchFamily="18" charset="0"/>
                <a:cs typeface="Times New Roman" panose="02020603050405020304" pitchFamily="18" charset="0"/>
              </a:rPr>
              <a:t>görülmüştür.</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7482463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0"/>
            <a:ext cx="12192000" cy="6324808"/>
          </a:xfrm>
          <a:prstGeom prst="rect">
            <a:avLst/>
          </a:prstGeom>
        </p:spPr>
        <p:txBody>
          <a:bodyPr wrap="square">
            <a:spAutoFit/>
          </a:bodyPr>
          <a:lstStyle/>
          <a:p>
            <a:pPr algn="just">
              <a:lnSpc>
                <a:spcPct val="150000"/>
              </a:lnSpc>
            </a:pPr>
            <a:r>
              <a:rPr lang="tr-TR" b="1" u="none" strike="noStrike" baseline="0" dirty="0" smtClean="0">
                <a:latin typeface="Times New Roman" panose="02020603050405020304" pitchFamily="18" charset="0"/>
                <a:cs typeface="Times New Roman" panose="02020603050405020304" pitchFamily="18" charset="0"/>
              </a:rPr>
              <a:t>Sağlık üzerine etkileri</a:t>
            </a:r>
          </a:p>
          <a:p>
            <a:pPr algn="just">
              <a:lnSpc>
                <a:spcPct val="150000"/>
              </a:lnSpc>
            </a:pPr>
            <a:endParaRPr lang="tr-TR" b="1" u="none" strike="noStrike" baseline="0" dirty="0" smtClean="0">
              <a:latin typeface="Times New Roman" panose="02020603050405020304" pitchFamily="18" charset="0"/>
              <a:cs typeface="Times New Roman" panose="02020603050405020304" pitchFamily="18" charset="0"/>
            </a:endParaRPr>
          </a:p>
          <a:p>
            <a:pPr algn="just">
              <a:lnSpc>
                <a:spcPct val="150000"/>
              </a:lnSpc>
            </a:pPr>
            <a:r>
              <a:rPr lang="tr-TR" b="0" i="0" u="none" strike="noStrike" baseline="0" dirty="0" smtClean="0">
                <a:latin typeface="Times New Roman" panose="02020603050405020304" pitchFamily="18" charset="0"/>
                <a:cs typeface="Times New Roman" panose="02020603050405020304" pitchFamily="18" charset="0"/>
              </a:rPr>
              <a:t>Kadmiyum ağırlıklı olarak böbreklerde birikim yapar ve insanda 10-35 yıl arası uzun bir biyolojik yarılanma ömrüne sahiptir. Uzun süre düşük seviyede alınan kadmiyum bu birikim sebebiyle böbreklerde, akciğerde, karaciğer ve sinir sisteminde hasara, kemiklerde hassasiyete ve kolay kırılmaya, bazen de farklı tiplerdeki kanserlere neden olabilir. İçme suyu ile alınan çok yüksek seviyedeki kadmiyum, mideyi tahriş eder, kusma ve ishale bazen de ölüme dahi yol açabilmektedir. Kadmiyumun ağızdan alınması halinde </a:t>
            </a:r>
            <a:r>
              <a:rPr lang="tr-TR" b="0" i="0" u="none" strike="noStrike" baseline="0" dirty="0" err="1" smtClean="0">
                <a:latin typeface="Times New Roman" panose="02020603050405020304" pitchFamily="18" charset="0"/>
                <a:cs typeface="Times New Roman" panose="02020603050405020304" pitchFamily="18" charset="0"/>
              </a:rPr>
              <a:t>kanserojenik</a:t>
            </a:r>
            <a:r>
              <a:rPr lang="tr-TR" b="0" i="0" u="none" strike="noStrike" baseline="0" dirty="0" smtClean="0">
                <a:latin typeface="Times New Roman" panose="02020603050405020304" pitchFamily="18" charset="0"/>
                <a:cs typeface="Times New Roman" panose="02020603050405020304" pitchFamily="18" charset="0"/>
              </a:rPr>
              <a:t> ya da </a:t>
            </a:r>
            <a:r>
              <a:rPr lang="tr-TR" b="0" i="0" u="none" strike="noStrike" baseline="0" dirty="0" err="1" smtClean="0">
                <a:latin typeface="Times New Roman" panose="02020603050405020304" pitchFamily="18" charset="0"/>
                <a:cs typeface="Times New Roman" panose="02020603050405020304" pitchFamily="18" charset="0"/>
              </a:rPr>
              <a:t>genotoksik</a:t>
            </a:r>
            <a:r>
              <a:rPr lang="tr-TR" b="0" i="0" u="none" strike="noStrike" baseline="0" dirty="0" smtClean="0">
                <a:latin typeface="Times New Roman" panose="02020603050405020304" pitchFamily="18" charset="0"/>
                <a:cs typeface="Times New Roman" panose="02020603050405020304" pitchFamily="18" charset="0"/>
              </a:rPr>
              <a:t> etkisinin (DNA üzerindeki etki) olduğuna dair yeterli kanıt söz konusu değildir.</a:t>
            </a:r>
          </a:p>
          <a:p>
            <a:pPr algn="just">
              <a:lnSpc>
                <a:spcPct val="150000"/>
              </a:lnSpc>
            </a:pPr>
            <a:endParaRPr lang="tr-TR" dirty="0">
              <a:latin typeface="Times New Roman" panose="02020603050405020304" pitchFamily="18" charset="0"/>
              <a:cs typeface="Times New Roman" panose="02020603050405020304" pitchFamily="18" charset="0"/>
            </a:endParaRPr>
          </a:p>
          <a:p>
            <a:pPr algn="just">
              <a:lnSpc>
                <a:spcPct val="150000"/>
              </a:lnSpc>
            </a:pPr>
            <a:r>
              <a:rPr lang="tr-TR" b="1" dirty="0" smtClean="0">
                <a:latin typeface="Times New Roman" panose="02020603050405020304" pitchFamily="18" charset="0"/>
                <a:cs typeface="Times New Roman" panose="02020603050405020304" pitchFamily="18" charset="0"/>
              </a:rPr>
              <a:t>13) Krom (Cr)</a:t>
            </a:r>
            <a:endParaRPr lang="tr-TR" b="1" dirty="0">
              <a:latin typeface="Times New Roman" panose="02020603050405020304" pitchFamily="18" charset="0"/>
              <a:cs typeface="Times New Roman" panose="02020603050405020304" pitchFamily="18" charset="0"/>
            </a:endParaRPr>
          </a:p>
          <a:p>
            <a:pPr algn="just">
              <a:lnSpc>
                <a:spcPct val="150000"/>
              </a:lnSpc>
            </a:pPr>
            <a:endParaRPr lang="tr-TR" b="1" i="1" dirty="0">
              <a:latin typeface="Times New Roman" panose="02020603050405020304" pitchFamily="18" charset="0"/>
              <a:cs typeface="Times New Roman" panose="02020603050405020304" pitchFamily="18" charset="0"/>
            </a:endParaRPr>
          </a:p>
          <a:p>
            <a:pPr algn="just">
              <a:lnSpc>
                <a:spcPct val="150000"/>
              </a:lnSpc>
            </a:pPr>
            <a:r>
              <a:rPr lang="tr-TR" dirty="0">
                <a:latin typeface="Times New Roman" panose="02020603050405020304" pitchFamily="18" charset="0"/>
                <a:cs typeface="Times New Roman" panose="02020603050405020304" pitchFamily="18" charset="0"/>
              </a:rPr>
              <a:t>Krom; grimsi-beyaz renkte, kristal yapıda, çok sert, metalik bir kimyasal elementtir</a:t>
            </a:r>
            <a:r>
              <a:rPr lang="tr-TR" dirty="0" smtClean="0">
                <a:latin typeface="Times New Roman" panose="02020603050405020304" pitchFamily="18" charset="0"/>
                <a:cs typeface="Times New Roman" panose="02020603050405020304" pitchFamily="18" charset="0"/>
              </a:rPr>
              <a:t>. Doğada </a:t>
            </a:r>
            <a:r>
              <a:rPr lang="tr-TR" dirty="0">
                <a:latin typeface="Times New Roman" panose="02020603050405020304" pitchFamily="18" charset="0"/>
                <a:cs typeface="Times New Roman" panose="02020603050405020304" pitchFamily="18" charset="0"/>
              </a:rPr>
              <a:t>krom (III) ve krom (VI) olarak bulunur ve krom (VI) formu daha çözünür </a:t>
            </a:r>
            <a:r>
              <a:rPr lang="tr-TR" dirty="0" smtClean="0">
                <a:latin typeface="Times New Roman" panose="02020603050405020304" pitchFamily="18" charset="0"/>
                <a:cs typeface="Times New Roman" panose="02020603050405020304" pitchFamily="18" charset="0"/>
              </a:rPr>
              <a:t>olması sebebiyle </a:t>
            </a:r>
            <a:r>
              <a:rPr lang="tr-TR" dirty="0">
                <a:latin typeface="Times New Roman" panose="02020603050405020304" pitchFamily="18" charset="0"/>
                <a:cs typeface="Times New Roman" panose="02020603050405020304" pitchFamily="18" charset="0"/>
              </a:rPr>
              <a:t>daha hareketli ve </a:t>
            </a:r>
            <a:r>
              <a:rPr lang="tr-TR" dirty="0" smtClean="0">
                <a:latin typeface="Times New Roman" panose="02020603050405020304" pitchFamily="18" charset="0"/>
                <a:cs typeface="Times New Roman" panose="02020603050405020304" pitchFamily="18" charset="0"/>
              </a:rPr>
              <a:t>değişkendir. Krom </a:t>
            </a:r>
            <a:r>
              <a:rPr lang="tr-TR" dirty="0">
                <a:latin typeface="Times New Roman" panose="02020603050405020304" pitchFamily="18" charset="0"/>
                <a:cs typeface="Times New Roman" panose="02020603050405020304" pitchFamily="18" charset="0"/>
              </a:rPr>
              <a:t>(III) doğal olarak en çok görüldüğü form olup, pek çok toprak ve kayada </a:t>
            </a:r>
            <a:r>
              <a:rPr lang="tr-TR" dirty="0" smtClean="0">
                <a:latin typeface="Times New Roman" panose="02020603050405020304" pitchFamily="18" charset="0"/>
                <a:cs typeface="Times New Roman" panose="02020603050405020304" pitchFamily="18" charset="0"/>
              </a:rPr>
              <a:t>bulunan bu </a:t>
            </a:r>
            <a:r>
              <a:rPr lang="tr-TR" dirty="0">
                <a:latin typeface="Times New Roman" panose="02020603050405020304" pitchFamily="18" charset="0"/>
                <a:cs typeface="Times New Roman" panose="02020603050405020304" pitchFamily="18" charset="0"/>
              </a:rPr>
              <a:t>çözünmeyen hali, hava şartları, </a:t>
            </a:r>
            <a:r>
              <a:rPr lang="tr-TR" dirty="0" err="1">
                <a:latin typeface="Times New Roman" panose="02020603050405020304" pitchFamily="18" charset="0"/>
                <a:cs typeface="Times New Roman" panose="02020603050405020304" pitchFamily="18" charset="0"/>
              </a:rPr>
              <a:t>oksidasyon</a:t>
            </a:r>
            <a:r>
              <a:rPr lang="tr-TR" dirty="0">
                <a:latin typeface="Times New Roman" panose="02020603050405020304" pitchFamily="18" charset="0"/>
                <a:cs typeface="Times New Roman" panose="02020603050405020304" pitchFamily="18" charset="0"/>
              </a:rPr>
              <a:t> ve bakteriyel aktivite ile çözünebilen krom (III</a:t>
            </a:r>
            <a:r>
              <a:rPr lang="tr-TR" dirty="0" smtClean="0">
                <a:latin typeface="Times New Roman" panose="02020603050405020304" pitchFamily="18" charset="0"/>
                <a:cs typeface="Times New Roman" panose="02020603050405020304" pitchFamily="18" charset="0"/>
              </a:rPr>
              <a:t>) tuzlarına </a:t>
            </a:r>
            <a:r>
              <a:rPr lang="tr-TR" dirty="0">
                <a:latin typeface="Times New Roman" panose="02020603050405020304" pitchFamily="18" charset="0"/>
                <a:cs typeface="Times New Roman" panose="02020603050405020304" pitchFamily="18" charset="0"/>
              </a:rPr>
              <a:t>dönüşmektedir. İnsanlar için gerekli bir element olan krom (III) tuzları; katalizör, </a:t>
            </a:r>
            <a:r>
              <a:rPr lang="tr-TR" dirty="0" smtClean="0">
                <a:latin typeface="Times New Roman" panose="02020603050405020304" pitchFamily="18" charset="0"/>
                <a:cs typeface="Times New Roman" panose="02020603050405020304" pitchFamily="18" charset="0"/>
              </a:rPr>
              <a:t>boya pigmenti</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fungusit</a:t>
            </a:r>
            <a:r>
              <a:rPr lang="tr-TR" dirty="0">
                <a:latin typeface="Times New Roman" panose="02020603050405020304" pitchFamily="18" charset="0"/>
                <a:cs typeface="Times New Roman" panose="02020603050405020304" pitchFamily="18" charset="0"/>
              </a:rPr>
              <a:t>, seramik ve cam yapımı ile deri tabaklamada kullanılır.</a:t>
            </a:r>
          </a:p>
        </p:txBody>
      </p:sp>
    </p:spTree>
    <p:extLst>
      <p:ext uri="{BB962C8B-B14F-4D97-AF65-F5344CB8AC3E}">
        <p14:creationId xmlns:p14="http://schemas.microsoft.com/office/powerpoint/2010/main" val="178451794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48875"/>
            <a:ext cx="12192000" cy="5078313"/>
          </a:xfrm>
          <a:prstGeom prst="rect">
            <a:avLst/>
          </a:prstGeom>
        </p:spPr>
        <p:txBody>
          <a:bodyPr wrap="square">
            <a:spAutoFit/>
          </a:bodyPr>
          <a:lstStyle/>
          <a:p>
            <a:pPr algn="just">
              <a:lnSpc>
                <a:spcPct val="150000"/>
              </a:lnSpc>
            </a:pPr>
            <a:r>
              <a:rPr lang="tr-TR" b="0" i="0" u="none" strike="noStrike" baseline="0" dirty="0" smtClean="0">
                <a:latin typeface="Times New Roman" panose="02020603050405020304" pitchFamily="18" charset="0"/>
                <a:cs typeface="Times New Roman" panose="02020603050405020304" pitchFamily="18" charset="0"/>
              </a:rPr>
              <a:t>Krom (VI) ise doğada daha seyrek olarak bulunur ve sudaki varlığı endüstriyel ve evsel </a:t>
            </a:r>
            <a:r>
              <a:rPr lang="tr-TR" b="0" i="0" u="none" strike="noStrike" baseline="0" dirty="0" err="1" smtClean="0">
                <a:latin typeface="Times New Roman" panose="02020603050405020304" pitchFamily="18" charset="0"/>
                <a:cs typeface="Times New Roman" panose="02020603050405020304" pitchFamily="18" charset="0"/>
              </a:rPr>
              <a:t>atıksu</a:t>
            </a:r>
            <a:r>
              <a:rPr lang="tr-TR" b="0" i="0" u="none" strike="noStrike" baseline="0" dirty="0" smtClean="0">
                <a:latin typeface="Times New Roman" panose="02020603050405020304" pitchFamily="18" charset="0"/>
                <a:cs typeface="Times New Roman" panose="02020603050405020304" pitchFamily="18" charset="0"/>
              </a:rPr>
              <a:t> deşarjı kaynaklıdır. Krom (III)’ün aksine insan için gerekli bir element olmayıp, sağlığa zararlı olarak gösterilen etkiler kromun bu formuna atfedilmektedir. Krom (VI) bileşikleri; krom alaşımları ve krom metal üretimi için metalürji endüstrisinde ve oksitleme ajanı olarak kimya endüstrisinde kullanılmaktadır.</a:t>
            </a:r>
          </a:p>
          <a:p>
            <a:pPr algn="just">
              <a:lnSpc>
                <a:spcPct val="150000"/>
              </a:lnSpc>
            </a:pPr>
            <a:endParaRPr lang="tr-TR" b="0" i="0" u="none" strike="noStrike" baseline="0" dirty="0" smtClean="0">
              <a:latin typeface="Times New Roman" panose="02020603050405020304" pitchFamily="18" charset="0"/>
              <a:cs typeface="Times New Roman" panose="02020603050405020304" pitchFamily="18" charset="0"/>
            </a:endParaRPr>
          </a:p>
          <a:p>
            <a:pPr algn="just">
              <a:lnSpc>
                <a:spcPct val="150000"/>
              </a:lnSpc>
            </a:pPr>
            <a:r>
              <a:rPr lang="tr-TR" b="1" u="none" strike="noStrike" baseline="0" dirty="0" smtClean="0">
                <a:latin typeface="Times New Roman" panose="02020603050405020304" pitchFamily="18" charset="0"/>
                <a:cs typeface="Times New Roman" panose="02020603050405020304" pitchFamily="18" charset="0"/>
              </a:rPr>
              <a:t>Sağlık üzerine etkileri</a:t>
            </a:r>
          </a:p>
          <a:p>
            <a:pPr algn="just">
              <a:lnSpc>
                <a:spcPct val="150000"/>
              </a:lnSpc>
            </a:pPr>
            <a:endParaRPr lang="tr-TR" b="1" u="none" strike="noStrike" baseline="0" dirty="0" smtClean="0">
              <a:latin typeface="Times New Roman" panose="02020603050405020304" pitchFamily="18" charset="0"/>
              <a:cs typeface="Times New Roman" panose="02020603050405020304" pitchFamily="18" charset="0"/>
            </a:endParaRPr>
          </a:p>
          <a:p>
            <a:pPr algn="just">
              <a:lnSpc>
                <a:spcPct val="150000"/>
              </a:lnSpc>
            </a:pPr>
            <a:r>
              <a:rPr lang="tr-TR" b="0" i="0" u="none" strike="noStrike" baseline="0" dirty="0" smtClean="0">
                <a:latin typeface="Times New Roman" panose="02020603050405020304" pitchFamily="18" charset="0"/>
                <a:cs typeface="Times New Roman" panose="02020603050405020304" pitchFamily="18" charset="0"/>
              </a:rPr>
              <a:t>Krom (III) insan için gerekli bir element olup, yüksek dozlarda vücuda alımı halinde herhangi bir olumsuz etkisi gözlenmemiştir. Ancak krom (VI)’</a:t>
            </a:r>
            <a:r>
              <a:rPr lang="tr-TR" b="0" i="0" u="none" strike="noStrike" baseline="0" dirty="0" err="1" smtClean="0">
                <a:latin typeface="Times New Roman" panose="02020603050405020304" pitchFamily="18" charset="0"/>
                <a:cs typeface="Times New Roman" panose="02020603050405020304" pitchFamily="18" charset="0"/>
              </a:rPr>
              <a:t>nın</a:t>
            </a:r>
            <a:r>
              <a:rPr lang="tr-TR" b="0" i="0" u="none" strike="noStrike" baseline="0" dirty="0" smtClean="0">
                <a:latin typeface="Times New Roman" panose="02020603050405020304" pitchFamily="18" charset="0"/>
                <a:cs typeface="Times New Roman" panose="02020603050405020304" pitchFamily="18" charset="0"/>
              </a:rPr>
              <a:t> insan vücudu için gerekli bir element olmamasının yanı sıra, yüksek dozlarda solunması halinde akciğer kanserine sebep olduğu epidemiyolojik çalışmalar neticesinde kanıtlanmıştır. Ağız yoluyla alımında insan sağlığına olan etkilerine ilişkin yeterli bir çalışma henüz olmadığından, geçici (ve ihtiyati) olarak WHO tarafından 0,05 mg/L değeri belirlenmiştir. Ancak </a:t>
            </a:r>
            <a:r>
              <a:rPr lang="tr-TR" b="0" i="0" u="none" strike="noStrike" baseline="0" dirty="0" err="1" smtClean="0">
                <a:latin typeface="Times New Roman" panose="02020603050405020304" pitchFamily="18" charset="0"/>
                <a:cs typeface="Times New Roman" panose="02020603050405020304" pitchFamily="18" charset="0"/>
              </a:rPr>
              <a:t>USEPA’nın</a:t>
            </a:r>
            <a:r>
              <a:rPr lang="tr-TR" b="0" i="0" u="none" strike="noStrike" baseline="0" dirty="0" smtClean="0">
                <a:latin typeface="Times New Roman" panose="02020603050405020304" pitchFamily="18" charset="0"/>
                <a:cs typeface="Times New Roman" panose="02020603050405020304" pitchFamily="18" charset="0"/>
              </a:rPr>
              <a:t> belirlediği limit değer 0,1 mg/L’dir.</a:t>
            </a:r>
          </a:p>
        </p:txBody>
      </p:sp>
    </p:spTree>
    <p:extLst>
      <p:ext uri="{BB962C8B-B14F-4D97-AF65-F5344CB8AC3E}">
        <p14:creationId xmlns:p14="http://schemas.microsoft.com/office/powerpoint/2010/main" val="405679043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0"/>
            <a:ext cx="12192000" cy="5493812"/>
          </a:xfrm>
          <a:prstGeom prst="rect">
            <a:avLst/>
          </a:prstGeom>
        </p:spPr>
        <p:txBody>
          <a:bodyPr wrap="square">
            <a:spAutoFit/>
          </a:bodyPr>
          <a:lstStyle/>
          <a:p>
            <a:pPr algn="just">
              <a:lnSpc>
                <a:spcPct val="150000"/>
              </a:lnSpc>
            </a:pPr>
            <a:r>
              <a:rPr lang="tr-TR" b="1" i="0" u="none" strike="noStrike" baseline="0" dirty="0" smtClean="0">
                <a:latin typeface="Times New Roman" panose="02020603050405020304" pitchFamily="18" charset="0"/>
                <a:cs typeface="Times New Roman" panose="02020603050405020304" pitchFamily="18" charset="0"/>
              </a:rPr>
              <a:t>14) Kurşun (Pb)</a:t>
            </a:r>
          </a:p>
          <a:p>
            <a:pPr algn="just">
              <a:lnSpc>
                <a:spcPct val="150000"/>
              </a:lnSpc>
            </a:pPr>
            <a:endParaRPr lang="tr-TR" b="1" i="1" u="none" strike="noStrike" baseline="0" dirty="0" smtClean="0">
              <a:latin typeface="Times New Roman" panose="02020603050405020304" pitchFamily="18" charset="0"/>
              <a:cs typeface="Times New Roman" panose="02020603050405020304" pitchFamily="18" charset="0"/>
            </a:endParaRPr>
          </a:p>
          <a:p>
            <a:pPr algn="just">
              <a:lnSpc>
                <a:spcPct val="150000"/>
              </a:lnSpc>
            </a:pPr>
            <a:r>
              <a:rPr lang="tr-TR" b="0" i="0" u="none" strike="noStrike" baseline="0" dirty="0" smtClean="0">
                <a:latin typeface="Times New Roman" panose="02020603050405020304" pitchFamily="18" charset="0"/>
                <a:cs typeface="Times New Roman" panose="02020603050405020304" pitchFamily="18" charset="0"/>
              </a:rPr>
              <a:t>Kurşun; oldukça yumuşak, ağır, kolay işlenebilir, mavi-gri metalik bir elementtir. Kurşun-asit akümülatörleri, lehim, alaşım, kablo yalıtımı, boya pigmenti, pas önleyici, plastik dengeleyici yapımında kullanılmaktadır. Yerüstü ve yeraltı sularında ortalama 0,01 mg/L (0,04 mg/L’ye kadar çıkabilir) konsantrasyonlarda bulunur. Endüstriyel ya da madencilik kaynaklı olarak lokal kirlilik etkisi</a:t>
            </a:r>
          </a:p>
          <a:p>
            <a:pPr algn="just">
              <a:lnSpc>
                <a:spcPct val="150000"/>
              </a:lnSpc>
            </a:pPr>
            <a:r>
              <a:rPr lang="tr-TR" b="0" i="0" u="none" strike="noStrike" baseline="0" dirty="0" smtClean="0">
                <a:latin typeface="Times New Roman" panose="02020603050405020304" pitchFamily="18" charset="0"/>
                <a:cs typeface="Times New Roman" panose="02020603050405020304" pitchFamily="18" charset="0"/>
              </a:rPr>
              <a:t>görülmekle birlikte genellikle yüksek konsantrasyonlar tesisat kaynaklıdır. İçme sularında genellikle 5 </a:t>
            </a:r>
            <a:r>
              <a:rPr lang="el-GR" b="0" i="0" u="none" strike="noStrike" baseline="0" dirty="0" smtClean="0">
                <a:latin typeface="Times New Roman" panose="02020603050405020304" pitchFamily="18" charset="0"/>
                <a:cs typeface="Times New Roman" panose="02020603050405020304" pitchFamily="18" charset="0"/>
              </a:rPr>
              <a:t>μ</a:t>
            </a:r>
            <a:r>
              <a:rPr lang="tr-TR" b="0" i="0" u="none" strike="noStrike" baseline="0" dirty="0" smtClean="0">
                <a:latin typeface="Times New Roman" panose="02020603050405020304" pitchFamily="18" charset="0"/>
                <a:cs typeface="Times New Roman" panose="02020603050405020304" pitchFamily="18" charset="0"/>
              </a:rPr>
              <a:t>g/L altındaki değerlerde bulunur, ancak kurşun tesisatı olan yerlerde daha yüksek konsantrasyonlarda (&gt; 100 </a:t>
            </a:r>
            <a:r>
              <a:rPr lang="el-GR" b="0" i="0" u="none" strike="noStrike" baseline="0" dirty="0" smtClean="0">
                <a:latin typeface="Times New Roman" panose="02020603050405020304" pitchFamily="18" charset="0"/>
                <a:cs typeface="Times New Roman" panose="02020603050405020304" pitchFamily="18" charset="0"/>
              </a:rPr>
              <a:t>μ</a:t>
            </a:r>
            <a:r>
              <a:rPr lang="tr-TR" b="0" i="0" u="none" strike="noStrike" baseline="0" dirty="0" smtClean="0">
                <a:latin typeface="Times New Roman" panose="02020603050405020304" pitchFamily="18" charset="0"/>
                <a:cs typeface="Times New Roman" panose="02020603050405020304" pitchFamily="18" charset="0"/>
              </a:rPr>
              <a:t>g/L) görülebilir.</a:t>
            </a:r>
          </a:p>
          <a:p>
            <a:pPr algn="just">
              <a:lnSpc>
                <a:spcPct val="150000"/>
              </a:lnSpc>
            </a:pPr>
            <a:endParaRPr lang="tr-TR" dirty="0">
              <a:latin typeface="Times New Roman" panose="02020603050405020304" pitchFamily="18" charset="0"/>
              <a:cs typeface="Times New Roman" panose="02020603050405020304" pitchFamily="18" charset="0"/>
            </a:endParaRPr>
          </a:p>
          <a:p>
            <a:pPr algn="just">
              <a:lnSpc>
                <a:spcPct val="150000"/>
              </a:lnSpc>
            </a:pPr>
            <a:r>
              <a:rPr lang="tr-TR" b="1" dirty="0">
                <a:latin typeface="Times New Roman" panose="02020603050405020304" pitchFamily="18" charset="0"/>
                <a:cs typeface="Times New Roman" panose="02020603050405020304" pitchFamily="18" charset="0"/>
              </a:rPr>
              <a:t>Sağlık üzerine </a:t>
            </a:r>
            <a:r>
              <a:rPr lang="tr-TR" b="1" dirty="0" smtClean="0">
                <a:latin typeface="Times New Roman" panose="02020603050405020304" pitchFamily="18" charset="0"/>
                <a:cs typeface="Times New Roman" panose="02020603050405020304" pitchFamily="18" charset="0"/>
              </a:rPr>
              <a:t>etkileri</a:t>
            </a:r>
          </a:p>
          <a:p>
            <a:pPr algn="just">
              <a:lnSpc>
                <a:spcPct val="150000"/>
              </a:lnSpc>
            </a:pPr>
            <a:endParaRPr lang="tr-TR" b="1" dirty="0">
              <a:latin typeface="Times New Roman" panose="02020603050405020304" pitchFamily="18" charset="0"/>
              <a:cs typeface="Times New Roman" panose="02020603050405020304" pitchFamily="18" charset="0"/>
            </a:endParaRPr>
          </a:p>
          <a:p>
            <a:pPr algn="just">
              <a:lnSpc>
                <a:spcPct val="150000"/>
              </a:lnSpc>
            </a:pPr>
            <a:r>
              <a:rPr lang="tr-TR" dirty="0">
                <a:latin typeface="Times New Roman" panose="02020603050405020304" pitchFamily="18" charset="0"/>
                <a:cs typeface="Times New Roman" panose="02020603050405020304" pitchFamily="18" charset="0"/>
              </a:rPr>
              <a:t>Kurşunun insanlar için etkileri soluma ya da ağız yoluyla alınsa da aynıdır ve </a:t>
            </a:r>
            <a:r>
              <a:rPr lang="tr-TR" dirty="0" smtClean="0">
                <a:latin typeface="Times New Roman" panose="02020603050405020304" pitchFamily="18" charset="0"/>
                <a:cs typeface="Times New Roman" panose="02020603050405020304" pitchFamily="18" charset="0"/>
              </a:rPr>
              <a:t>çocuklar ile </a:t>
            </a:r>
            <a:r>
              <a:rPr lang="tr-TR" dirty="0">
                <a:latin typeface="Times New Roman" panose="02020603050405020304" pitchFamily="18" charset="0"/>
                <a:cs typeface="Times New Roman" panose="02020603050405020304" pitchFamily="18" charset="0"/>
              </a:rPr>
              <a:t>yetişkinler için kurşun zehirlenmesi öncelikle sinir sistemini etkiler. Kurşuna </a:t>
            </a:r>
            <a:r>
              <a:rPr lang="tr-TR" dirty="0" err="1" smtClean="0">
                <a:latin typeface="Times New Roman" panose="02020603050405020304" pitchFamily="18" charset="0"/>
                <a:cs typeface="Times New Roman" panose="02020603050405020304" pitchFamily="18" charset="0"/>
              </a:rPr>
              <a:t>maruziyet</a:t>
            </a:r>
            <a:r>
              <a:rPr lang="tr-TR" dirty="0" smtClean="0">
                <a:latin typeface="Times New Roman" panose="02020603050405020304" pitchFamily="18" charset="0"/>
                <a:cs typeface="Times New Roman" panose="02020603050405020304" pitchFamily="18" charset="0"/>
              </a:rPr>
              <a:t> neticesinde </a:t>
            </a:r>
            <a:r>
              <a:rPr lang="tr-TR" dirty="0">
                <a:latin typeface="Times New Roman" panose="02020603050405020304" pitchFamily="18" charset="0"/>
                <a:cs typeface="Times New Roman" panose="02020603050405020304" pitchFamily="18" charset="0"/>
              </a:rPr>
              <a:t>parmaklarda, bileklerde güçsüzlük, kan basıncında artış, kansızlık gibi </a:t>
            </a:r>
            <a:r>
              <a:rPr lang="tr-TR" dirty="0" smtClean="0">
                <a:latin typeface="Times New Roman" panose="02020603050405020304" pitchFamily="18" charset="0"/>
                <a:cs typeface="Times New Roman" panose="02020603050405020304" pitchFamily="18" charset="0"/>
              </a:rPr>
              <a:t>etkiler görülebilmektedir</a:t>
            </a:r>
            <a:r>
              <a:rPr lang="tr-TR" dirty="0">
                <a:latin typeface="Times New Roman" panose="02020603050405020304" pitchFamily="18" charset="0"/>
                <a:cs typeface="Times New Roman" panose="02020603050405020304" pitchFamily="18" charset="0"/>
              </a:rPr>
              <a:t>. Yüksek seviyedeki </a:t>
            </a:r>
            <a:r>
              <a:rPr lang="tr-TR" dirty="0" err="1">
                <a:latin typeface="Times New Roman" panose="02020603050405020304" pitchFamily="18" charset="0"/>
                <a:cs typeface="Times New Roman" panose="02020603050405020304" pitchFamily="18" charset="0"/>
              </a:rPr>
              <a:t>maruziyette</a:t>
            </a:r>
            <a:r>
              <a:rPr lang="tr-TR" dirty="0">
                <a:latin typeface="Times New Roman" panose="02020603050405020304" pitchFamily="18" charset="0"/>
                <a:cs typeface="Times New Roman" panose="02020603050405020304" pitchFamily="18" charset="0"/>
              </a:rPr>
              <a:t> ise beyin ve böbreklerde ciddi hasarlara </a:t>
            </a:r>
            <a:r>
              <a:rPr lang="tr-TR" dirty="0" smtClean="0">
                <a:latin typeface="Times New Roman" panose="02020603050405020304" pitchFamily="18" charset="0"/>
                <a:cs typeface="Times New Roman" panose="02020603050405020304" pitchFamily="18" charset="0"/>
              </a:rPr>
              <a:t>hatta ölüme </a:t>
            </a:r>
            <a:r>
              <a:rPr lang="tr-TR" dirty="0">
                <a:latin typeface="Times New Roman" panose="02020603050405020304" pitchFamily="18" charset="0"/>
                <a:cs typeface="Times New Roman" panose="02020603050405020304" pitchFamily="18" charset="0"/>
              </a:rPr>
              <a:t>neden </a:t>
            </a:r>
            <a:r>
              <a:rPr lang="tr-TR" dirty="0" smtClean="0">
                <a:latin typeface="Times New Roman" panose="02020603050405020304" pitchFamily="18" charset="0"/>
                <a:cs typeface="Times New Roman" panose="02020603050405020304" pitchFamily="18" charset="0"/>
              </a:rPr>
              <a:t>olabilir.</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4118056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0"/>
            <a:ext cx="12192000" cy="6324808"/>
          </a:xfrm>
          <a:prstGeom prst="rect">
            <a:avLst/>
          </a:prstGeom>
        </p:spPr>
        <p:txBody>
          <a:bodyPr wrap="square">
            <a:spAutoFit/>
          </a:bodyPr>
          <a:lstStyle/>
          <a:p>
            <a:pPr algn="just">
              <a:lnSpc>
                <a:spcPct val="150000"/>
              </a:lnSpc>
            </a:pPr>
            <a:r>
              <a:rPr lang="tr-TR" b="1" i="0" u="none" strike="noStrike" baseline="0" dirty="0" smtClean="0">
                <a:latin typeface="Times New Roman" panose="02020603050405020304" pitchFamily="18" charset="0"/>
                <a:cs typeface="Times New Roman" panose="02020603050405020304" pitchFamily="18" charset="0"/>
              </a:rPr>
              <a:t>15) Selenyum (Se)</a:t>
            </a:r>
          </a:p>
          <a:p>
            <a:pPr algn="just">
              <a:lnSpc>
                <a:spcPct val="150000"/>
              </a:lnSpc>
            </a:pPr>
            <a:endParaRPr lang="tr-TR" b="1" i="1" u="none" strike="noStrike" baseline="0" dirty="0" smtClean="0">
              <a:latin typeface="Times New Roman" panose="02020603050405020304" pitchFamily="18" charset="0"/>
              <a:cs typeface="Times New Roman" panose="02020603050405020304" pitchFamily="18" charset="0"/>
            </a:endParaRPr>
          </a:p>
          <a:p>
            <a:pPr algn="just">
              <a:lnSpc>
                <a:spcPct val="150000"/>
              </a:lnSpc>
            </a:pPr>
            <a:r>
              <a:rPr lang="tr-TR" b="0" i="0" u="none" strike="noStrike" baseline="0" dirty="0" smtClean="0">
                <a:latin typeface="Times New Roman" panose="02020603050405020304" pitchFamily="18" charset="0"/>
                <a:cs typeface="Times New Roman" panose="02020603050405020304" pitchFamily="18" charset="0"/>
              </a:rPr>
              <a:t>Gri/kırmızı renkte, sülfür grubunun </a:t>
            </a:r>
            <a:r>
              <a:rPr lang="tr-TR" b="0" i="0" u="none" strike="noStrike" baseline="0" dirty="0" err="1" smtClean="0">
                <a:latin typeface="Times New Roman" panose="02020603050405020304" pitchFamily="18" charset="0"/>
                <a:cs typeface="Times New Roman" panose="02020603050405020304" pitchFamily="18" charset="0"/>
              </a:rPr>
              <a:t>ametalik</a:t>
            </a:r>
            <a:r>
              <a:rPr lang="tr-TR" b="0" i="0" u="none" strike="noStrike" baseline="0" dirty="0" smtClean="0">
                <a:latin typeface="Times New Roman" panose="02020603050405020304" pitchFamily="18" charset="0"/>
                <a:cs typeface="Times New Roman" panose="02020603050405020304" pitchFamily="18" charset="0"/>
              </a:rPr>
              <a:t> bir kimyasal elementidir. Doğal ve insan faaliyetleri kaynaklı olarak doğada bulunabilir. Cam, pigment, kimyasal, ilaç, </a:t>
            </a:r>
            <a:r>
              <a:rPr lang="tr-TR" b="0" i="0" u="none" strike="noStrike" baseline="0" dirty="0" err="1" smtClean="0">
                <a:latin typeface="Times New Roman" panose="02020603050405020304" pitchFamily="18" charset="0"/>
                <a:cs typeface="Times New Roman" panose="02020603050405020304" pitchFamily="18" charset="0"/>
              </a:rPr>
              <a:t>fungusit</a:t>
            </a:r>
            <a:r>
              <a:rPr lang="tr-TR" b="0" i="0" u="none" strike="noStrike" baseline="0" dirty="0" smtClean="0">
                <a:latin typeface="Times New Roman" panose="02020603050405020304" pitchFamily="18" charset="0"/>
                <a:cs typeface="Times New Roman" panose="02020603050405020304" pitchFamily="18" charset="0"/>
              </a:rPr>
              <a:t>, elektrikli aygıtlar ve lastik endüstrisinde kullanılmaktadır. Su kaynaklarında selenyum konsantrasyonları genellikle düşük olup, yerel jeokimya, </a:t>
            </a:r>
            <a:r>
              <a:rPr lang="tr-TR" b="0" i="0" u="none" strike="noStrike" baseline="0" dirty="0" err="1" smtClean="0">
                <a:latin typeface="Times New Roman" panose="02020603050405020304" pitchFamily="18" charset="0"/>
                <a:cs typeface="Times New Roman" panose="02020603050405020304" pitchFamily="18" charset="0"/>
              </a:rPr>
              <a:t>pH</a:t>
            </a:r>
            <a:r>
              <a:rPr lang="tr-TR" b="0" i="0" u="none" strike="noStrike" baseline="0" dirty="0" smtClean="0">
                <a:latin typeface="Times New Roman" panose="02020603050405020304" pitchFamily="18" charset="0"/>
                <a:cs typeface="Times New Roman" panose="02020603050405020304" pitchFamily="18" charset="0"/>
              </a:rPr>
              <a:t> ve demir tuzlarının varlığına bağlı olarak değişmektedir. İçme sularında genellikle 10 </a:t>
            </a:r>
            <a:r>
              <a:rPr lang="el-GR" b="0" i="0" u="none" strike="noStrike" baseline="0" dirty="0" smtClean="0">
                <a:latin typeface="Times New Roman" panose="02020603050405020304" pitchFamily="18" charset="0"/>
                <a:cs typeface="Times New Roman" panose="02020603050405020304" pitchFamily="18" charset="0"/>
              </a:rPr>
              <a:t>μ</a:t>
            </a:r>
            <a:r>
              <a:rPr lang="tr-TR" b="0" i="0" u="none" strike="noStrike" baseline="0" dirty="0" smtClean="0">
                <a:latin typeface="Times New Roman" panose="02020603050405020304" pitchFamily="18" charset="0"/>
                <a:cs typeface="Times New Roman" panose="02020603050405020304" pitchFamily="18" charset="0"/>
              </a:rPr>
              <a:t>g/</a:t>
            </a:r>
            <a:r>
              <a:rPr lang="tr-TR" b="0" i="0" u="none" strike="noStrike" baseline="0" dirty="0" err="1" smtClean="0">
                <a:latin typeface="Times New Roman" panose="02020603050405020304" pitchFamily="18" charset="0"/>
                <a:cs typeface="Times New Roman" panose="02020603050405020304" pitchFamily="18" charset="0"/>
              </a:rPr>
              <a:t>L’ın</a:t>
            </a:r>
            <a:r>
              <a:rPr lang="tr-TR" b="0" i="0" u="none" strike="noStrike" baseline="0" dirty="0" smtClean="0">
                <a:latin typeface="Times New Roman" panose="02020603050405020304" pitchFamily="18" charset="0"/>
                <a:cs typeface="Times New Roman" panose="02020603050405020304" pitchFamily="18" charset="0"/>
              </a:rPr>
              <a:t> çok altındaki konsantrasyonlarda bulunmakla birlikte yeraltı suyu konsantrasyonları 6 mg/L’ye kadar çıkabilmektedir.</a:t>
            </a:r>
          </a:p>
          <a:p>
            <a:pPr algn="just">
              <a:lnSpc>
                <a:spcPct val="150000"/>
              </a:lnSpc>
            </a:pPr>
            <a:endParaRPr lang="tr-TR" b="0" i="0" u="none" strike="noStrike" baseline="0" dirty="0" smtClean="0">
              <a:latin typeface="Times New Roman" panose="02020603050405020304" pitchFamily="18" charset="0"/>
              <a:cs typeface="Times New Roman" panose="02020603050405020304" pitchFamily="18" charset="0"/>
            </a:endParaRPr>
          </a:p>
          <a:p>
            <a:pPr algn="just">
              <a:lnSpc>
                <a:spcPct val="150000"/>
              </a:lnSpc>
            </a:pPr>
            <a:r>
              <a:rPr lang="tr-TR" b="1" dirty="0">
                <a:latin typeface="Times New Roman" panose="02020603050405020304" pitchFamily="18" charset="0"/>
                <a:cs typeface="Times New Roman" panose="02020603050405020304" pitchFamily="18" charset="0"/>
              </a:rPr>
              <a:t>Sağlık üzerine </a:t>
            </a:r>
            <a:r>
              <a:rPr lang="tr-TR" b="1" dirty="0" smtClean="0">
                <a:latin typeface="Times New Roman" panose="02020603050405020304" pitchFamily="18" charset="0"/>
                <a:cs typeface="Times New Roman" panose="02020603050405020304" pitchFamily="18" charset="0"/>
              </a:rPr>
              <a:t>etkileri</a:t>
            </a:r>
          </a:p>
          <a:p>
            <a:pPr algn="just">
              <a:lnSpc>
                <a:spcPct val="150000"/>
              </a:lnSpc>
            </a:pPr>
            <a:endParaRPr lang="tr-TR" b="1" dirty="0">
              <a:latin typeface="Times New Roman" panose="02020603050405020304" pitchFamily="18" charset="0"/>
              <a:cs typeface="Times New Roman" panose="02020603050405020304" pitchFamily="18" charset="0"/>
            </a:endParaRPr>
          </a:p>
          <a:p>
            <a:pPr algn="just">
              <a:lnSpc>
                <a:spcPct val="150000"/>
              </a:lnSpc>
            </a:pPr>
            <a:r>
              <a:rPr lang="tr-TR" dirty="0">
                <a:latin typeface="Times New Roman" panose="02020603050405020304" pitchFamily="18" charset="0"/>
                <a:cs typeface="Times New Roman" panose="02020603050405020304" pitchFamily="18" charset="0"/>
              </a:rPr>
              <a:t>Selenyum insan vücudu için (diğer bazı canlılar için de) gerekli besin </a:t>
            </a:r>
            <a:r>
              <a:rPr lang="tr-TR" dirty="0" smtClean="0">
                <a:latin typeface="Times New Roman" panose="02020603050405020304" pitchFamily="18" charset="0"/>
                <a:cs typeface="Times New Roman" panose="02020603050405020304" pitchFamily="18" charset="0"/>
              </a:rPr>
              <a:t>elementlerinden biridir </a:t>
            </a:r>
            <a:r>
              <a:rPr lang="tr-TR" dirty="0">
                <a:latin typeface="Times New Roman" panose="02020603050405020304" pitchFamily="18" charset="0"/>
                <a:cs typeface="Times New Roman" panose="02020603050405020304" pitchFamily="18" charset="0"/>
              </a:rPr>
              <a:t>(çok düşük konsantrasyonlarda). Selenyum eksikliğinde </a:t>
            </a:r>
            <a:r>
              <a:rPr lang="tr-TR" dirty="0" err="1">
                <a:latin typeface="Times New Roman" panose="02020603050405020304" pitchFamily="18" charset="0"/>
                <a:cs typeface="Times New Roman" panose="02020603050405020304" pitchFamily="18" charset="0"/>
              </a:rPr>
              <a:t>Keshan</a:t>
            </a:r>
            <a:r>
              <a:rPr lang="tr-TR" dirty="0">
                <a:latin typeface="Times New Roman" panose="02020603050405020304" pitchFamily="18" charset="0"/>
                <a:cs typeface="Times New Roman" panose="02020603050405020304" pitchFamily="18" charset="0"/>
              </a:rPr>
              <a:t> hastalığı adı verilen </a:t>
            </a:r>
            <a:r>
              <a:rPr lang="tr-TR" dirty="0" smtClean="0">
                <a:latin typeface="Times New Roman" panose="02020603050405020304" pitchFamily="18" charset="0"/>
                <a:cs typeface="Times New Roman" panose="02020603050405020304" pitchFamily="18" charset="0"/>
              </a:rPr>
              <a:t>çok odaklı </a:t>
            </a:r>
            <a:r>
              <a:rPr lang="tr-TR" dirty="0">
                <a:latin typeface="Times New Roman" panose="02020603050405020304" pitchFamily="18" charset="0"/>
                <a:cs typeface="Times New Roman" panose="02020603050405020304" pitchFamily="18" charset="0"/>
              </a:rPr>
              <a:t>kalp kası iltihabı (</a:t>
            </a:r>
            <a:r>
              <a:rPr lang="tr-TR" dirty="0" err="1">
                <a:latin typeface="Times New Roman" panose="02020603050405020304" pitchFamily="18" charset="0"/>
                <a:cs typeface="Times New Roman" panose="02020603050405020304" pitchFamily="18" charset="0"/>
              </a:rPr>
              <a:t>multifokal</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miyokard</a:t>
            </a:r>
            <a:r>
              <a:rPr lang="tr-TR" dirty="0">
                <a:latin typeface="Times New Roman" panose="02020603050405020304" pitchFamily="18" charset="0"/>
                <a:cs typeface="Times New Roman" panose="02020603050405020304" pitchFamily="18" charset="0"/>
              </a:rPr>
              <a:t>) ve </a:t>
            </a:r>
            <a:r>
              <a:rPr lang="tr-TR" dirty="0" err="1">
                <a:latin typeface="Times New Roman" panose="02020603050405020304" pitchFamily="18" charset="0"/>
                <a:cs typeface="Times New Roman" panose="02020603050405020304" pitchFamily="18" charset="0"/>
              </a:rPr>
              <a:t>Kaschin-Beck</a:t>
            </a:r>
            <a:r>
              <a:rPr lang="tr-TR" dirty="0">
                <a:latin typeface="Times New Roman" panose="02020603050405020304" pitchFamily="18" charset="0"/>
                <a:cs typeface="Times New Roman" panose="02020603050405020304" pitchFamily="18" charset="0"/>
              </a:rPr>
              <a:t> hastalığı adı </a:t>
            </a:r>
            <a:r>
              <a:rPr lang="tr-TR" dirty="0" smtClean="0">
                <a:latin typeface="Times New Roman" panose="02020603050405020304" pitchFamily="18" charset="0"/>
                <a:cs typeface="Times New Roman" panose="02020603050405020304" pitchFamily="18" charset="0"/>
              </a:rPr>
              <a:t>verilen </a:t>
            </a:r>
            <a:r>
              <a:rPr lang="tr-TR" dirty="0" err="1" smtClean="0">
                <a:latin typeface="Times New Roman" panose="02020603050405020304" pitchFamily="18" charset="0"/>
                <a:cs typeface="Times New Roman" panose="02020603050405020304" pitchFamily="18" charset="0"/>
              </a:rPr>
              <a:t>kondrodistrofi</a:t>
            </a:r>
            <a:r>
              <a:rPr lang="tr-TR" dirty="0" smtClean="0">
                <a:latin typeface="Times New Roman" panose="02020603050405020304" pitchFamily="18" charset="0"/>
                <a:cs typeface="Times New Roman" panose="02020603050405020304" pitchFamily="18" charset="0"/>
              </a:rPr>
              <a:t> </a:t>
            </a:r>
            <a:r>
              <a:rPr lang="tr-TR" dirty="0">
                <a:latin typeface="Times New Roman" panose="02020603050405020304" pitchFamily="18" charset="0"/>
                <a:cs typeface="Times New Roman" panose="02020603050405020304" pitchFamily="18" charset="0"/>
              </a:rPr>
              <a:t>görülebilmektedir. Ayrıca selenyumun </a:t>
            </a:r>
            <a:r>
              <a:rPr lang="tr-TR" dirty="0" err="1">
                <a:latin typeface="Times New Roman" panose="02020603050405020304" pitchFamily="18" charset="0"/>
                <a:cs typeface="Times New Roman" panose="02020603050405020304" pitchFamily="18" charset="0"/>
              </a:rPr>
              <a:t>antikanserojen</a:t>
            </a:r>
            <a:r>
              <a:rPr lang="tr-TR" dirty="0">
                <a:latin typeface="Times New Roman" panose="02020603050405020304" pitchFamily="18" charset="0"/>
                <a:cs typeface="Times New Roman" panose="02020603050405020304" pitchFamily="18" charset="0"/>
              </a:rPr>
              <a:t> olduğuna ilişkin </a:t>
            </a:r>
            <a:r>
              <a:rPr lang="tr-TR" dirty="0" smtClean="0">
                <a:latin typeface="Times New Roman" panose="02020603050405020304" pitchFamily="18" charset="0"/>
                <a:cs typeface="Times New Roman" panose="02020603050405020304" pitchFamily="18" charset="0"/>
              </a:rPr>
              <a:t>çalışmalar da mevcuttur. Yüksek </a:t>
            </a:r>
            <a:r>
              <a:rPr lang="tr-TR" dirty="0">
                <a:latin typeface="Times New Roman" panose="02020603050405020304" pitchFamily="18" charset="0"/>
                <a:cs typeface="Times New Roman" panose="02020603050405020304" pitchFamily="18" charset="0"/>
              </a:rPr>
              <a:t>miktarlarda selenyum alınması durumunda sindirim sistemi ile </a:t>
            </a:r>
            <a:r>
              <a:rPr lang="tr-TR" dirty="0" smtClean="0">
                <a:latin typeface="Times New Roman" panose="02020603050405020304" pitchFamily="18" charset="0"/>
                <a:cs typeface="Times New Roman" panose="02020603050405020304" pitchFamily="18" charset="0"/>
              </a:rPr>
              <a:t>ilgili rahatsızlıklar</a:t>
            </a:r>
            <a:r>
              <a:rPr lang="tr-TR" dirty="0">
                <a:latin typeface="Times New Roman" panose="02020603050405020304" pitchFamily="18" charset="0"/>
                <a:cs typeface="Times New Roman" panose="02020603050405020304" pitchFamily="18" charset="0"/>
              </a:rPr>
              <a:t>, cildin renk değişimi, diş, saç ve tırnak kaybı, tırnak anomalileri ve </a:t>
            </a:r>
            <a:r>
              <a:rPr lang="tr-TR" dirty="0" err="1" smtClean="0">
                <a:latin typeface="Times New Roman" panose="02020603050405020304" pitchFamily="18" charset="0"/>
                <a:cs typeface="Times New Roman" panose="02020603050405020304" pitchFamily="18" charset="0"/>
              </a:rPr>
              <a:t>periferik</a:t>
            </a:r>
            <a:r>
              <a:rPr lang="tr-TR" dirty="0" smtClean="0">
                <a:latin typeface="Times New Roman" panose="02020603050405020304" pitchFamily="18" charset="0"/>
                <a:cs typeface="Times New Roman" panose="02020603050405020304" pitchFamily="18" charset="0"/>
              </a:rPr>
              <a:t> sinirlerde </a:t>
            </a:r>
            <a:r>
              <a:rPr lang="tr-TR" dirty="0">
                <a:latin typeface="Times New Roman" panose="02020603050405020304" pitchFamily="18" charset="0"/>
                <a:cs typeface="Times New Roman" panose="02020603050405020304" pitchFamily="18" charset="0"/>
              </a:rPr>
              <a:t>değişiklikler </a:t>
            </a:r>
            <a:r>
              <a:rPr lang="tr-TR" dirty="0" smtClean="0">
                <a:latin typeface="Times New Roman" panose="02020603050405020304" pitchFamily="18" charset="0"/>
                <a:cs typeface="Times New Roman" panose="02020603050405020304" pitchFamily="18" charset="0"/>
              </a:rPr>
              <a:t>görülebilmektedir.</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1189673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0"/>
            <a:ext cx="12192000" cy="6740307"/>
          </a:xfrm>
          <a:prstGeom prst="rect">
            <a:avLst/>
          </a:prstGeom>
        </p:spPr>
        <p:txBody>
          <a:bodyPr wrap="square">
            <a:spAutoFit/>
          </a:bodyPr>
          <a:lstStyle/>
          <a:p>
            <a:pPr algn="just">
              <a:lnSpc>
                <a:spcPct val="150000"/>
              </a:lnSpc>
            </a:pPr>
            <a:r>
              <a:rPr lang="tr-TR" b="1" i="0" u="none" strike="noStrike" baseline="0" dirty="0" smtClean="0">
                <a:latin typeface="Times New Roman" panose="02020603050405020304" pitchFamily="18" charset="0"/>
                <a:cs typeface="Times New Roman" panose="02020603050405020304" pitchFamily="18" charset="0"/>
              </a:rPr>
              <a:t>15) </a:t>
            </a:r>
            <a:r>
              <a:rPr lang="tr-TR" b="1" i="0" u="none" strike="noStrike" baseline="0" dirty="0" err="1" smtClean="0">
                <a:latin typeface="Times New Roman" panose="02020603050405020304" pitchFamily="18" charset="0"/>
                <a:cs typeface="Times New Roman" panose="02020603050405020304" pitchFamily="18" charset="0"/>
              </a:rPr>
              <a:t>Civa</a:t>
            </a:r>
            <a:r>
              <a:rPr lang="tr-TR" b="1" i="0" u="none" strike="noStrike" baseline="0" dirty="0" smtClean="0">
                <a:latin typeface="Times New Roman" panose="02020603050405020304" pitchFamily="18" charset="0"/>
                <a:cs typeface="Times New Roman" panose="02020603050405020304" pitchFamily="18" charset="0"/>
              </a:rPr>
              <a:t> (Hg)</a:t>
            </a:r>
          </a:p>
          <a:p>
            <a:pPr algn="just">
              <a:lnSpc>
                <a:spcPct val="150000"/>
              </a:lnSpc>
            </a:pPr>
            <a:endParaRPr lang="tr-TR" b="1" i="1" u="none" strike="noStrike" baseline="0" dirty="0" smtClean="0">
              <a:latin typeface="Times New Roman" panose="02020603050405020304" pitchFamily="18" charset="0"/>
              <a:cs typeface="Times New Roman" panose="02020603050405020304" pitchFamily="18" charset="0"/>
            </a:endParaRPr>
          </a:p>
          <a:p>
            <a:pPr algn="just">
              <a:lnSpc>
                <a:spcPct val="150000"/>
              </a:lnSpc>
            </a:pPr>
            <a:r>
              <a:rPr lang="tr-TR" b="0" i="0" u="none" strike="noStrike" baseline="0" dirty="0" smtClean="0">
                <a:latin typeface="Times New Roman" panose="02020603050405020304" pitchFamily="18" charset="0"/>
                <a:cs typeface="Times New Roman" panose="02020603050405020304" pitchFamily="18" charset="0"/>
              </a:rPr>
              <a:t>Gümüş-beyaz, ağır ve metalik bir kimyasal elementtir. Doğada en az bulunan elementlerden biri olan </a:t>
            </a:r>
            <a:r>
              <a:rPr lang="tr-TR" b="0" i="0" u="none" strike="noStrike" baseline="0" dirty="0" err="1" smtClean="0">
                <a:latin typeface="Times New Roman" panose="02020603050405020304" pitchFamily="18" charset="0"/>
                <a:cs typeface="Times New Roman" panose="02020603050405020304" pitchFamily="18" charset="0"/>
              </a:rPr>
              <a:t>civa</a:t>
            </a:r>
            <a:r>
              <a:rPr lang="tr-TR" b="0" i="0" u="none" strike="noStrike" baseline="0" dirty="0" smtClean="0">
                <a:latin typeface="Times New Roman" panose="02020603050405020304" pitchFamily="18" charset="0"/>
                <a:cs typeface="Times New Roman" panose="02020603050405020304" pitchFamily="18" charset="0"/>
              </a:rPr>
              <a:t> serbest halde nadir olarak görülmekte olup, genellikle sülfürlü bileşikler halinde bulunur. </a:t>
            </a:r>
            <a:r>
              <a:rPr lang="tr-TR" b="0" i="0" u="none" strike="noStrike" baseline="0" dirty="0" err="1" smtClean="0">
                <a:latin typeface="Times New Roman" panose="02020603050405020304" pitchFamily="18" charset="0"/>
                <a:cs typeface="Times New Roman" panose="02020603050405020304" pitchFamily="18" charset="0"/>
              </a:rPr>
              <a:t>Civa</a:t>
            </a:r>
            <a:r>
              <a:rPr lang="tr-TR" b="0" i="0" u="none" strike="noStrike" baseline="0" dirty="0" smtClean="0">
                <a:latin typeface="Times New Roman" panose="02020603050405020304" pitchFamily="18" charset="0"/>
                <a:cs typeface="Times New Roman" panose="02020603050405020304" pitchFamily="18" charset="0"/>
              </a:rPr>
              <a:t> bileşiklerini iki kategoriye ayrılabilir: suda genellikle </a:t>
            </a:r>
            <a:r>
              <a:rPr lang="sv-SE" b="0" i="0" u="none" strike="noStrike" baseline="0" dirty="0" smtClean="0">
                <a:latin typeface="Times New Roman" panose="02020603050405020304" pitchFamily="18" charset="0"/>
                <a:cs typeface="Times New Roman" panose="02020603050405020304" pitchFamily="18" charset="0"/>
              </a:rPr>
              <a:t>çözünmeyen inorganik civa tuzları ve en bilineni metil civa olan organik civa bileşikleri.</a:t>
            </a:r>
            <a:r>
              <a:rPr lang="tr-TR" b="0" i="0" u="none" strike="noStrike" baseline="0" dirty="0" smtClean="0">
                <a:latin typeface="Times New Roman" panose="02020603050405020304" pitchFamily="18" charset="0"/>
                <a:cs typeface="Times New Roman" panose="02020603050405020304" pitchFamily="18" charset="0"/>
              </a:rPr>
              <a:t> İnorganik </a:t>
            </a:r>
            <a:r>
              <a:rPr lang="tr-TR" b="0" i="0" u="none" strike="noStrike" baseline="0" dirty="0" err="1" smtClean="0">
                <a:latin typeface="Times New Roman" panose="02020603050405020304" pitchFamily="18" charset="0"/>
                <a:cs typeface="Times New Roman" panose="02020603050405020304" pitchFamily="18" charset="0"/>
              </a:rPr>
              <a:t>civa</a:t>
            </a:r>
            <a:r>
              <a:rPr lang="tr-TR" b="0" i="0" u="none" strike="noStrike" baseline="0" dirty="0" smtClean="0">
                <a:latin typeface="Times New Roman" panose="02020603050405020304" pitchFamily="18" charset="0"/>
                <a:cs typeface="Times New Roman" panose="02020603050405020304" pitchFamily="18" charset="0"/>
              </a:rPr>
              <a:t> </a:t>
            </a:r>
            <a:r>
              <a:rPr lang="tr-TR" b="0" i="0" u="none" strike="noStrike" baseline="0" dirty="0" err="1" smtClean="0">
                <a:latin typeface="Times New Roman" panose="02020603050405020304" pitchFamily="18" charset="0"/>
                <a:cs typeface="Times New Roman" panose="02020603050405020304" pitchFamily="18" charset="0"/>
              </a:rPr>
              <a:t>sedimentteki</a:t>
            </a:r>
            <a:r>
              <a:rPr lang="tr-TR" b="0" i="0" u="none" strike="noStrike" baseline="0" dirty="0" smtClean="0">
                <a:latin typeface="Times New Roman" panose="02020603050405020304" pitchFamily="18" charset="0"/>
                <a:cs typeface="Times New Roman" panose="02020603050405020304" pitchFamily="18" charset="0"/>
              </a:rPr>
              <a:t> bakterilerin aktivitesi neticesinde metil </a:t>
            </a:r>
            <a:r>
              <a:rPr lang="tr-TR" b="0" i="0" u="none" strike="noStrike" baseline="0" dirty="0" err="1" smtClean="0">
                <a:latin typeface="Times New Roman" panose="02020603050405020304" pitchFamily="18" charset="0"/>
                <a:cs typeface="Times New Roman" panose="02020603050405020304" pitchFamily="18" charset="0"/>
              </a:rPr>
              <a:t>civaya</a:t>
            </a:r>
            <a:r>
              <a:rPr lang="tr-TR" b="0" i="0" u="none" strike="noStrike" baseline="0" dirty="0" smtClean="0">
                <a:latin typeface="Times New Roman" panose="02020603050405020304" pitchFamily="18" charset="0"/>
                <a:cs typeface="Times New Roman" panose="02020603050405020304" pitchFamily="18" charset="0"/>
              </a:rPr>
              <a:t> dönüşür ve besin zincirine katılır. Klorun elektrolitik üretiminde, elektronik aletlerde, diş amalgamlarında, </a:t>
            </a:r>
            <a:r>
              <a:rPr lang="tr-TR" b="0" i="0" u="none" strike="noStrike" baseline="0" dirty="0" err="1" smtClean="0">
                <a:latin typeface="Times New Roman" panose="02020603050405020304" pitchFamily="18" charset="0"/>
                <a:cs typeface="Times New Roman" panose="02020603050405020304" pitchFamily="18" charset="0"/>
              </a:rPr>
              <a:t>fungusitlerde</a:t>
            </a:r>
            <a:r>
              <a:rPr lang="tr-TR" b="0" i="0" u="none" strike="noStrike" baseline="0" dirty="0" smtClean="0">
                <a:latin typeface="Times New Roman" panose="02020603050405020304" pitchFamily="18" charset="0"/>
                <a:cs typeface="Times New Roman" panose="02020603050405020304" pitchFamily="18" charset="0"/>
              </a:rPr>
              <a:t>, antiseptiklerde, koruyucu maddelerde, </a:t>
            </a:r>
            <a:r>
              <a:rPr lang="tr-TR" b="0" i="0" u="none" strike="noStrike" baseline="0" dirty="0" err="1" smtClean="0">
                <a:latin typeface="Times New Roman" panose="02020603050405020304" pitchFamily="18" charset="0"/>
                <a:cs typeface="Times New Roman" panose="02020603050405020304" pitchFamily="18" charset="0"/>
              </a:rPr>
              <a:t>farmasötiklerde</a:t>
            </a:r>
            <a:r>
              <a:rPr lang="tr-TR" b="0" i="0" u="none" strike="noStrike" baseline="0" dirty="0" smtClean="0">
                <a:latin typeface="Times New Roman" panose="02020603050405020304" pitchFamily="18" charset="0"/>
                <a:cs typeface="Times New Roman" panose="02020603050405020304" pitchFamily="18" charset="0"/>
              </a:rPr>
              <a:t> ve </a:t>
            </a:r>
            <a:r>
              <a:rPr lang="tr-TR" b="0" i="0" u="none" strike="noStrike" baseline="0" dirty="0" err="1" smtClean="0">
                <a:latin typeface="Times New Roman" panose="02020603050405020304" pitchFamily="18" charset="0"/>
                <a:cs typeface="Times New Roman" panose="02020603050405020304" pitchFamily="18" charset="0"/>
              </a:rPr>
              <a:t>civa</a:t>
            </a:r>
            <a:r>
              <a:rPr lang="tr-TR" b="0" i="0" u="none" strike="noStrike" baseline="0" dirty="0" smtClean="0">
                <a:latin typeface="Times New Roman" panose="02020603050405020304" pitchFamily="18" charset="0"/>
                <a:cs typeface="Times New Roman" panose="02020603050405020304" pitchFamily="18" charset="0"/>
              </a:rPr>
              <a:t> bileşiklerinde kullanılmaktadır. Yüzey sularında </a:t>
            </a:r>
            <a:r>
              <a:rPr lang="tr-TR" b="0" i="0" u="none" strike="noStrike" baseline="0" dirty="0" err="1" smtClean="0">
                <a:latin typeface="Times New Roman" panose="02020603050405020304" pitchFamily="18" charset="0"/>
                <a:cs typeface="Times New Roman" panose="02020603050405020304" pitchFamily="18" charset="0"/>
              </a:rPr>
              <a:t>civa</a:t>
            </a:r>
            <a:r>
              <a:rPr lang="tr-TR" b="0" i="0" u="none" strike="noStrike" baseline="0" dirty="0" smtClean="0">
                <a:latin typeface="Times New Roman" panose="02020603050405020304" pitchFamily="18" charset="0"/>
                <a:cs typeface="Times New Roman" panose="02020603050405020304" pitchFamily="18" charset="0"/>
              </a:rPr>
              <a:t> konsantrasyonları 2 </a:t>
            </a:r>
            <a:r>
              <a:rPr lang="el-GR" b="0" i="0" u="none" strike="noStrike" baseline="0" dirty="0" smtClean="0">
                <a:latin typeface="Times New Roman" panose="02020603050405020304" pitchFamily="18" charset="0"/>
                <a:cs typeface="Times New Roman" panose="02020603050405020304" pitchFamily="18" charset="0"/>
              </a:rPr>
              <a:t>μ</a:t>
            </a:r>
            <a:r>
              <a:rPr lang="tr-TR" b="0" i="0" u="none" strike="noStrike" baseline="0" dirty="0" smtClean="0">
                <a:latin typeface="Times New Roman" panose="02020603050405020304" pitchFamily="18" charset="0"/>
                <a:cs typeface="Times New Roman" panose="02020603050405020304" pitchFamily="18" charset="0"/>
              </a:rPr>
              <a:t>g/L ve daha azı nehirlerde, 10 </a:t>
            </a:r>
            <a:r>
              <a:rPr lang="el-GR" b="0" i="0" u="none" strike="noStrike" baseline="0" dirty="0" smtClean="0">
                <a:latin typeface="Times New Roman" panose="02020603050405020304" pitchFamily="18" charset="0"/>
                <a:cs typeface="Times New Roman" panose="02020603050405020304" pitchFamily="18" charset="0"/>
              </a:rPr>
              <a:t>μ</a:t>
            </a:r>
            <a:r>
              <a:rPr lang="tr-TR" b="0" i="0" u="none" strike="noStrike" baseline="0" dirty="0" smtClean="0">
                <a:latin typeface="Times New Roman" panose="02020603050405020304" pitchFamily="18" charset="0"/>
                <a:cs typeface="Times New Roman" panose="02020603050405020304" pitchFamily="18" charset="0"/>
              </a:rPr>
              <a:t>g/L konsantrasyonları da küçük göl ve rezervuarlarda görülmektedir.</a:t>
            </a:r>
          </a:p>
          <a:p>
            <a:pPr algn="just">
              <a:lnSpc>
                <a:spcPct val="150000"/>
              </a:lnSpc>
            </a:pPr>
            <a:endParaRPr lang="tr-TR" dirty="0">
              <a:latin typeface="Times New Roman" panose="02020603050405020304" pitchFamily="18" charset="0"/>
              <a:cs typeface="Times New Roman" panose="02020603050405020304" pitchFamily="18" charset="0"/>
            </a:endParaRPr>
          </a:p>
          <a:p>
            <a:pPr algn="just">
              <a:lnSpc>
                <a:spcPct val="150000"/>
              </a:lnSpc>
            </a:pPr>
            <a:r>
              <a:rPr lang="tr-TR" b="1" dirty="0">
                <a:latin typeface="Times New Roman" panose="02020603050405020304" pitchFamily="18" charset="0"/>
                <a:cs typeface="Times New Roman" panose="02020603050405020304" pitchFamily="18" charset="0"/>
              </a:rPr>
              <a:t>Sağlık üzerine </a:t>
            </a:r>
            <a:r>
              <a:rPr lang="tr-TR" b="1" dirty="0" smtClean="0">
                <a:latin typeface="Times New Roman" panose="02020603050405020304" pitchFamily="18" charset="0"/>
                <a:cs typeface="Times New Roman" panose="02020603050405020304" pitchFamily="18" charset="0"/>
              </a:rPr>
              <a:t>etkileri</a:t>
            </a:r>
          </a:p>
          <a:p>
            <a:pPr algn="just">
              <a:lnSpc>
                <a:spcPct val="150000"/>
              </a:lnSpc>
            </a:pPr>
            <a:endParaRPr lang="tr-TR" b="1" i="1" dirty="0">
              <a:latin typeface="Times New Roman" panose="02020603050405020304" pitchFamily="18" charset="0"/>
              <a:cs typeface="Times New Roman" panose="02020603050405020304" pitchFamily="18" charset="0"/>
            </a:endParaRPr>
          </a:p>
          <a:p>
            <a:pPr algn="just">
              <a:lnSpc>
                <a:spcPct val="150000"/>
              </a:lnSpc>
            </a:pPr>
            <a:r>
              <a:rPr lang="tr-TR" dirty="0">
                <a:latin typeface="Times New Roman" panose="02020603050405020304" pitchFamily="18" charset="0"/>
                <a:cs typeface="Times New Roman" panose="02020603050405020304" pitchFamily="18" charset="0"/>
              </a:rPr>
              <a:t>İnorganik </a:t>
            </a:r>
            <a:r>
              <a:rPr lang="tr-TR" dirty="0" err="1">
                <a:latin typeface="Times New Roman" panose="02020603050405020304" pitchFamily="18" charset="0"/>
                <a:cs typeface="Times New Roman" panose="02020603050405020304" pitchFamily="18" charset="0"/>
              </a:rPr>
              <a:t>civa</a:t>
            </a:r>
            <a:r>
              <a:rPr lang="tr-TR" dirty="0">
                <a:latin typeface="Times New Roman" panose="02020603050405020304" pitchFamily="18" charset="0"/>
                <a:cs typeface="Times New Roman" panose="02020603050405020304" pitchFamily="18" charset="0"/>
              </a:rPr>
              <a:t> bileşikleri böbreklerde birikir ve oldukça uzun bir biyolojik </a:t>
            </a:r>
            <a:r>
              <a:rPr lang="tr-TR" dirty="0" smtClean="0">
                <a:latin typeface="Times New Roman" panose="02020603050405020304" pitchFamily="18" charset="0"/>
                <a:cs typeface="Times New Roman" panose="02020603050405020304" pitchFamily="18" charset="0"/>
              </a:rPr>
              <a:t>yarılanma ömrüne </a:t>
            </a:r>
            <a:r>
              <a:rPr lang="tr-TR" dirty="0">
                <a:latin typeface="Times New Roman" panose="02020603050405020304" pitchFamily="18" charset="0"/>
                <a:cs typeface="Times New Roman" panose="02020603050405020304" pitchFamily="18" charset="0"/>
              </a:rPr>
              <a:t>sahiptir. İnsanlarda inorganik </a:t>
            </a:r>
            <a:r>
              <a:rPr lang="tr-TR" dirty="0" err="1">
                <a:latin typeface="Times New Roman" panose="02020603050405020304" pitchFamily="18" charset="0"/>
                <a:cs typeface="Times New Roman" panose="02020603050405020304" pitchFamily="18" charset="0"/>
              </a:rPr>
              <a:t>civa</a:t>
            </a:r>
            <a:r>
              <a:rPr lang="tr-TR" dirty="0">
                <a:latin typeface="Times New Roman" panose="02020603050405020304" pitchFamily="18" charset="0"/>
                <a:cs typeface="Times New Roman" panose="02020603050405020304" pitchFamily="18" charset="0"/>
              </a:rPr>
              <a:t> bileşiklerinin kısa/uzun süreli temas sonucu </a:t>
            </a:r>
            <a:r>
              <a:rPr lang="tr-TR" dirty="0" err="1" smtClean="0">
                <a:latin typeface="Times New Roman" panose="02020603050405020304" pitchFamily="18" charset="0"/>
                <a:cs typeface="Times New Roman" panose="02020603050405020304" pitchFamily="18" charset="0"/>
              </a:rPr>
              <a:t>toksik</a:t>
            </a:r>
            <a:r>
              <a:rPr lang="tr-TR" dirty="0" smtClean="0">
                <a:latin typeface="Times New Roman" panose="02020603050405020304" pitchFamily="18" charset="0"/>
                <a:cs typeface="Times New Roman" panose="02020603050405020304" pitchFamily="18" charset="0"/>
              </a:rPr>
              <a:t> etkileri </a:t>
            </a:r>
            <a:r>
              <a:rPr lang="tr-TR" dirty="0">
                <a:latin typeface="Times New Roman" panose="02020603050405020304" pitchFamily="18" charset="0"/>
                <a:cs typeface="Times New Roman" panose="02020603050405020304" pitchFamily="18" charset="0"/>
              </a:rPr>
              <a:t>daha çok böbreklerde görülmektedir. Akut </a:t>
            </a:r>
            <a:r>
              <a:rPr lang="tr-TR" dirty="0" err="1">
                <a:latin typeface="Times New Roman" panose="02020603050405020304" pitchFamily="18" charset="0"/>
                <a:cs typeface="Times New Roman" panose="02020603050405020304" pitchFamily="18" charset="0"/>
              </a:rPr>
              <a:t>civa</a:t>
            </a:r>
            <a:r>
              <a:rPr lang="tr-TR" dirty="0">
                <a:latin typeface="Times New Roman" panose="02020603050405020304" pitchFamily="18" charset="0"/>
                <a:cs typeface="Times New Roman" panose="02020603050405020304" pitchFamily="18" charset="0"/>
              </a:rPr>
              <a:t> zehirlenmelerinde, kanamalı gastrit </a:t>
            </a:r>
            <a:r>
              <a:rPr lang="tr-TR" dirty="0" smtClean="0">
                <a:latin typeface="Times New Roman" panose="02020603050405020304" pitchFamily="18" charset="0"/>
                <a:cs typeface="Times New Roman" panose="02020603050405020304" pitchFamily="18" charset="0"/>
              </a:rPr>
              <a:t>ve kalınbağırsak </a:t>
            </a:r>
            <a:r>
              <a:rPr lang="tr-TR" dirty="0">
                <a:latin typeface="Times New Roman" panose="02020603050405020304" pitchFamily="18" charset="0"/>
                <a:cs typeface="Times New Roman" panose="02020603050405020304" pitchFamily="18" charset="0"/>
              </a:rPr>
              <a:t>iltihabının yanı sıra en büyük zarar böbreklerde görülür. </a:t>
            </a:r>
            <a:r>
              <a:rPr lang="tr-TR" dirty="0" err="1">
                <a:latin typeface="Times New Roman" panose="02020603050405020304" pitchFamily="18" charset="0"/>
                <a:cs typeface="Times New Roman" panose="02020603050405020304" pitchFamily="18" charset="0"/>
              </a:rPr>
              <a:t>Civa</a:t>
            </a:r>
            <a:r>
              <a:rPr lang="tr-TR" dirty="0">
                <a:latin typeface="Times New Roman" panose="02020603050405020304" pitchFamily="18" charset="0"/>
                <a:cs typeface="Times New Roman" panose="02020603050405020304" pitchFamily="18" charset="0"/>
              </a:rPr>
              <a:t> (II) klorürün ise </a:t>
            </a:r>
            <a:r>
              <a:rPr lang="tr-TR" dirty="0" smtClean="0">
                <a:latin typeface="Times New Roman" panose="02020603050405020304" pitchFamily="18" charset="0"/>
                <a:cs typeface="Times New Roman" panose="02020603050405020304" pitchFamily="18" charset="0"/>
              </a:rPr>
              <a:t>doku hasarının </a:t>
            </a:r>
            <a:r>
              <a:rPr lang="tr-TR" dirty="0">
                <a:latin typeface="Times New Roman" panose="02020603050405020304" pitchFamily="18" charset="0"/>
                <a:cs typeface="Times New Roman" panose="02020603050405020304" pitchFamily="18" charset="0"/>
              </a:rPr>
              <a:t>olduğu yerlerde iyi huylu tümör oluşturma potansiyeli olduğu kanıtlanmıştır</a:t>
            </a:r>
            <a:r>
              <a:rPr lang="tr-TR" dirty="0" smtClean="0">
                <a:latin typeface="Times New Roman" panose="02020603050405020304" pitchFamily="18" charset="0"/>
                <a:cs typeface="Times New Roman" panose="02020603050405020304" pitchFamily="18" charset="0"/>
              </a:rPr>
              <a:t>.</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1601507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0"/>
            <a:ext cx="12192000" cy="5493812"/>
          </a:xfrm>
          <a:prstGeom prst="rect">
            <a:avLst/>
          </a:prstGeom>
        </p:spPr>
        <p:txBody>
          <a:bodyPr wrap="square">
            <a:spAutoFit/>
          </a:bodyPr>
          <a:lstStyle/>
          <a:p>
            <a:pPr algn="just">
              <a:lnSpc>
                <a:spcPct val="150000"/>
              </a:lnSpc>
            </a:pPr>
            <a:r>
              <a:rPr lang="tr-TR" dirty="0" smtClean="0">
                <a:latin typeface="Times New Roman" panose="02020603050405020304" pitchFamily="18" charset="0"/>
                <a:cs typeface="Times New Roman" panose="02020603050405020304" pitchFamily="18" charset="0"/>
              </a:rPr>
              <a:t>Organik </a:t>
            </a:r>
            <a:r>
              <a:rPr lang="tr-TR" dirty="0" err="1" smtClean="0">
                <a:latin typeface="Times New Roman" panose="02020603050405020304" pitchFamily="18" charset="0"/>
                <a:cs typeface="Times New Roman" panose="02020603050405020304" pitchFamily="18" charset="0"/>
              </a:rPr>
              <a:t>civa</a:t>
            </a:r>
            <a:r>
              <a:rPr lang="tr-TR" dirty="0" smtClean="0">
                <a:latin typeface="Times New Roman" panose="02020603050405020304" pitchFamily="18" charset="0"/>
                <a:cs typeface="Times New Roman" panose="02020603050405020304" pitchFamily="18" charset="0"/>
              </a:rPr>
              <a:t> bileşiklerinin kirletilmemiş içme suyu kaynaklarında bulunması beklenmemekle birlikte, inorganik </a:t>
            </a:r>
            <a:r>
              <a:rPr lang="tr-TR" dirty="0" err="1" smtClean="0">
                <a:latin typeface="Times New Roman" panose="02020603050405020304" pitchFamily="18" charset="0"/>
                <a:cs typeface="Times New Roman" panose="02020603050405020304" pitchFamily="18" charset="0"/>
              </a:rPr>
              <a:t>civa</a:t>
            </a:r>
            <a:r>
              <a:rPr lang="tr-TR" dirty="0" smtClean="0">
                <a:latin typeface="Times New Roman" panose="02020603050405020304" pitchFamily="18" charset="0"/>
                <a:cs typeface="Times New Roman" panose="02020603050405020304" pitchFamily="18" charset="0"/>
              </a:rPr>
              <a:t> ile kıyaslandığında </a:t>
            </a:r>
            <a:r>
              <a:rPr lang="tr-TR" dirty="0" err="1" smtClean="0">
                <a:latin typeface="Times New Roman" panose="02020603050405020304" pitchFamily="18" charset="0"/>
                <a:cs typeface="Times New Roman" panose="02020603050405020304" pitchFamily="18" charset="0"/>
              </a:rPr>
              <a:t>toksik</a:t>
            </a:r>
            <a:r>
              <a:rPr lang="tr-TR" dirty="0" smtClean="0">
                <a:latin typeface="Times New Roman" panose="02020603050405020304" pitchFamily="18" charset="0"/>
                <a:cs typeface="Times New Roman" panose="02020603050405020304" pitchFamily="18" charset="0"/>
              </a:rPr>
              <a:t> etkileri daha ciddidir. Metil civanın yağda çözünürlüğü inorganik </a:t>
            </a:r>
            <a:r>
              <a:rPr lang="tr-TR" dirty="0" err="1" smtClean="0">
                <a:latin typeface="Times New Roman" panose="02020603050405020304" pitchFamily="18" charset="0"/>
                <a:cs typeface="Times New Roman" panose="02020603050405020304" pitchFamily="18" charset="0"/>
              </a:rPr>
              <a:t>civaya</a:t>
            </a:r>
            <a:r>
              <a:rPr lang="tr-TR" dirty="0" smtClean="0">
                <a:latin typeface="Times New Roman" panose="02020603050405020304" pitchFamily="18" charset="0"/>
                <a:cs typeface="Times New Roman" panose="02020603050405020304" pitchFamily="18" charset="0"/>
              </a:rPr>
              <a:t> göre çok daha yüksek olması sebebiyle vücuttaki pek çok sisteme (beyin, </a:t>
            </a:r>
            <a:r>
              <a:rPr lang="tr-TR" dirty="0" err="1" smtClean="0">
                <a:latin typeface="Times New Roman" panose="02020603050405020304" pitchFamily="18" charset="0"/>
                <a:cs typeface="Times New Roman" panose="02020603050405020304" pitchFamily="18" charset="0"/>
              </a:rPr>
              <a:t>omirilik</a:t>
            </a:r>
            <a:r>
              <a:rPr lang="tr-TR" dirty="0" smtClean="0">
                <a:latin typeface="Times New Roman" panose="02020603050405020304" pitchFamily="18" charset="0"/>
                <a:cs typeface="Times New Roman" panose="02020603050405020304" pitchFamily="18" charset="0"/>
              </a:rPr>
              <a:t>, </a:t>
            </a:r>
            <a:r>
              <a:rPr lang="tr-TR" dirty="0" err="1" smtClean="0">
                <a:latin typeface="Times New Roman" panose="02020603050405020304" pitchFamily="18" charset="0"/>
                <a:cs typeface="Times New Roman" panose="02020603050405020304" pitchFamily="18" charset="0"/>
              </a:rPr>
              <a:t>plesenta</a:t>
            </a:r>
            <a:r>
              <a:rPr lang="tr-TR" dirty="0" smtClean="0">
                <a:latin typeface="Times New Roman" panose="02020603050405020304" pitchFamily="18" charset="0"/>
                <a:cs typeface="Times New Roman" panose="02020603050405020304" pitchFamily="18" charset="0"/>
              </a:rPr>
              <a:t> vb.) girebilmektedir (5). Metil </a:t>
            </a:r>
            <a:r>
              <a:rPr lang="tr-TR" dirty="0" err="1" smtClean="0">
                <a:latin typeface="Times New Roman" panose="02020603050405020304" pitchFamily="18" charset="0"/>
                <a:cs typeface="Times New Roman" panose="02020603050405020304" pitchFamily="18" charset="0"/>
              </a:rPr>
              <a:t>civa</a:t>
            </a:r>
            <a:r>
              <a:rPr lang="tr-TR" dirty="0" smtClean="0">
                <a:latin typeface="Times New Roman" panose="02020603050405020304" pitchFamily="18" charset="0"/>
                <a:cs typeface="Times New Roman" panose="02020603050405020304" pitchFamily="18" charset="0"/>
              </a:rPr>
              <a:t> zehirlenmelerinin başlıca etkileri (</a:t>
            </a:r>
            <a:r>
              <a:rPr lang="tr-TR" dirty="0" err="1" smtClean="0">
                <a:latin typeface="Times New Roman" panose="02020603050405020304" pitchFamily="18" charset="0"/>
                <a:cs typeface="Times New Roman" panose="02020603050405020304" pitchFamily="18" charset="0"/>
              </a:rPr>
              <a:t>Minamata</a:t>
            </a:r>
            <a:r>
              <a:rPr lang="tr-TR" dirty="0" smtClean="0">
                <a:latin typeface="Times New Roman" panose="02020603050405020304" pitchFamily="18" charset="0"/>
                <a:cs typeface="Times New Roman" panose="02020603050405020304" pitchFamily="18" charset="0"/>
              </a:rPr>
              <a:t> hastalığı) ise çok ciddi ve kalıcı nörolojik bozukluklara ve zihinsel engellere sebep olabilmektedir.</a:t>
            </a:r>
          </a:p>
          <a:p>
            <a:pPr algn="just">
              <a:lnSpc>
                <a:spcPct val="150000"/>
              </a:lnSpc>
            </a:pPr>
            <a:endParaRPr lang="tr-TR" dirty="0">
              <a:latin typeface="Times New Roman" panose="02020603050405020304" pitchFamily="18" charset="0"/>
              <a:cs typeface="Times New Roman" panose="02020603050405020304" pitchFamily="18" charset="0"/>
            </a:endParaRPr>
          </a:p>
          <a:p>
            <a:pPr algn="just">
              <a:lnSpc>
                <a:spcPct val="150000"/>
              </a:lnSpc>
            </a:pPr>
            <a:r>
              <a:rPr lang="tr-TR" b="1" dirty="0" smtClean="0">
                <a:latin typeface="Times New Roman" panose="02020603050405020304" pitchFamily="18" charset="0"/>
                <a:cs typeface="Times New Roman" panose="02020603050405020304" pitchFamily="18" charset="0"/>
              </a:rPr>
              <a:t>16) Baryum (</a:t>
            </a:r>
            <a:r>
              <a:rPr lang="tr-TR" b="1" dirty="0" err="1" smtClean="0">
                <a:latin typeface="Times New Roman" panose="02020603050405020304" pitchFamily="18" charset="0"/>
                <a:cs typeface="Times New Roman" panose="02020603050405020304" pitchFamily="18" charset="0"/>
              </a:rPr>
              <a:t>Ba</a:t>
            </a:r>
            <a:r>
              <a:rPr lang="tr-TR" b="1" dirty="0" smtClean="0">
                <a:latin typeface="Times New Roman" panose="02020603050405020304" pitchFamily="18" charset="0"/>
                <a:cs typeface="Times New Roman" panose="02020603050405020304" pitchFamily="18" charset="0"/>
              </a:rPr>
              <a:t>)</a:t>
            </a:r>
            <a:endParaRPr lang="tr-TR" b="1" dirty="0">
              <a:latin typeface="Times New Roman" panose="02020603050405020304" pitchFamily="18" charset="0"/>
              <a:cs typeface="Times New Roman" panose="02020603050405020304" pitchFamily="18" charset="0"/>
            </a:endParaRPr>
          </a:p>
          <a:p>
            <a:pPr algn="just">
              <a:lnSpc>
                <a:spcPct val="150000"/>
              </a:lnSpc>
            </a:pPr>
            <a:endParaRPr lang="tr-TR" b="1" i="1" dirty="0">
              <a:latin typeface="Times New Roman" panose="02020603050405020304" pitchFamily="18" charset="0"/>
              <a:cs typeface="Times New Roman" panose="02020603050405020304" pitchFamily="18" charset="0"/>
            </a:endParaRPr>
          </a:p>
          <a:p>
            <a:pPr algn="just">
              <a:lnSpc>
                <a:spcPct val="150000"/>
              </a:lnSpc>
            </a:pPr>
            <a:r>
              <a:rPr lang="tr-TR" dirty="0">
                <a:latin typeface="Times New Roman" panose="02020603050405020304" pitchFamily="18" charset="0"/>
                <a:cs typeface="Times New Roman" panose="02020603050405020304" pitchFamily="18" charset="0"/>
              </a:rPr>
              <a:t>Gümüş-mavi renkte, havayla temas ettiğinde gümüş-sarı renge dönen, kolay </a:t>
            </a:r>
            <a:r>
              <a:rPr lang="tr-TR" dirty="0" smtClean="0">
                <a:latin typeface="Times New Roman" panose="02020603050405020304" pitchFamily="18" charset="0"/>
                <a:cs typeface="Times New Roman" panose="02020603050405020304" pitchFamily="18" charset="0"/>
              </a:rPr>
              <a:t>işlenebilen metalik </a:t>
            </a:r>
            <a:r>
              <a:rPr lang="tr-TR" dirty="0">
                <a:latin typeface="Times New Roman" panose="02020603050405020304" pitchFamily="18" charset="0"/>
                <a:cs typeface="Times New Roman" panose="02020603050405020304" pitchFamily="18" charset="0"/>
              </a:rPr>
              <a:t>bir kimyasal elementtir. Klorürlü ve nitratlı bazı baryum tuzları suda çözünebilirdir</a:t>
            </a:r>
            <a:r>
              <a:rPr lang="tr-TR" dirty="0" smtClean="0">
                <a:latin typeface="Times New Roman" panose="02020603050405020304" pitchFamily="18" charset="0"/>
                <a:cs typeface="Times New Roman" panose="02020603050405020304" pitchFamily="18" charset="0"/>
              </a:rPr>
              <a:t>. Ancak </a:t>
            </a:r>
            <a:r>
              <a:rPr lang="tr-TR" dirty="0">
                <a:latin typeface="Times New Roman" panose="02020603050405020304" pitchFamily="18" charset="0"/>
                <a:cs typeface="Times New Roman" panose="02020603050405020304" pitchFamily="18" charset="0"/>
              </a:rPr>
              <a:t>karbonatlı, </a:t>
            </a:r>
            <a:r>
              <a:rPr lang="tr-TR" dirty="0" err="1">
                <a:latin typeface="Times New Roman" panose="02020603050405020304" pitchFamily="18" charset="0"/>
                <a:cs typeface="Times New Roman" panose="02020603050405020304" pitchFamily="18" charset="0"/>
              </a:rPr>
              <a:t>florürlü</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fosfatlı</a:t>
            </a:r>
            <a:r>
              <a:rPr lang="tr-TR" dirty="0">
                <a:latin typeface="Times New Roman" panose="02020603050405020304" pitchFamily="18" charset="0"/>
                <a:cs typeface="Times New Roman" panose="02020603050405020304" pitchFamily="18" charset="0"/>
              </a:rPr>
              <a:t> ve sülfatlı olanlar suda çözünmeyen yapıdadır</a:t>
            </a:r>
            <a:r>
              <a:rPr lang="tr-TR" dirty="0" smtClean="0">
                <a:latin typeface="Times New Roman" panose="02020603050405020304" pitchFamily="18" charset="0"/>
                <a:cs typeface="Times New Roman" panose="02020603050405020304" pitchFamily="18" charset="0"/>
              </a:rPr>
              <a:t>. </a:t>
            </a:r>
            <a:r>
              <a:rPr lang="tr-TR" dirty="0">
                <a:latin typeface="Times New Roman" panose="02020603050405020304" pitchFamily="18" charset="0"/>
                <a:cs typeface="Times New Roman" panose="02020603050405020304" pitchFamily="18" charset="0"/>
              </a:rPr>
              <a:t>Baryum bileşikleri plastik, kauçuk, elektronik, çelik, optik ve tekstil </a:t>
            </a:r>
            <a:r>
              <a:rPr lang="tr-TR" dirty="0" smtClean="0">
                <a:latin typeface="Times New Roman" panose="02020603050405020304" pitchFamily="18" charset="0"/>
                <a:cs typeface="Times New Roman" panose="02020603050405020304" pitchFamily="18" charset="0"/>
              </a:rPr>
              <a:t>endüstrilerinde kullanılmaktadır</a:t>
            </a:r>
            <a:r>
              <a:rPr lang="tr-TR" dirty="0">
                <a:latin typeface="Times New Roman" panose="02020603050405020304" pitchFamily="18" charset="0"/>
                <a:cs typeface="Times New Roman" panose="02020603050405020304" pitchFamily="18" charset="0"/>
              </a:rPr>
              <a:t>. Ayrıca seramik cilalarında, cam ve kağıt yapımında, ilaçlarda, kozmetiklerde </a:t>
            </a:r>
            <a:r>
              <a:rPr lang="tr-TR" dirty="0" smtClean="0">
                <a:latin typeface="Times New Roman" panose="02020603050405020304" pitchFamily="18" charset="0"/>
                <a:cs typeface="Times New Roman" panose="02020603050405020304" pitchFamily="18" charset="0"/>
              </a:rPr>
              <a:t>ve </a:t>
            </a:r>
            <a:r>
              <a:rPr lang="tr-TR" dirty="0" err="1" smtClean="0">
                <a:latin typeface="Times New Roman" panose="02020603050405020304" pitchFamily="18" charset="0"/>
                <a:cs typeface="Times New Roman" panose="02020603050405020304" pitchFamily="18" charset="0"/>
              </a:rPr>
              <a:t>rodentisitlerde</a:t>
            </a:r>
            <a:r>
              <a:rPr lang="tr-TR" dirty="0" smtClean="0">
                <a:latin typeface="Times New Roman" panose="02020603050405020304" pitchFamily="18" charset="0"/>
                <a:cs typeface="Times New Roman" panose="02020603050405020304" pitchFamily="18" charset="0"/>
              </a:rPr>
              <a:t> </a:t>
            </a:r>
            <a:r>
              <a:rPr lang="tr-TR" dirty="0">
                <a:latin typeface="Times New Roman" panose="02020603050405020304" pitchFamily="18" charset="0"/>
                <a:cs typeface="Times New Roman" panose="02020603050405020304" pitchFamily="18" charset="0"/>
              </a:rPr>
              <a:t>(kemirgen öldürücü) </a:t>
            </a:r>
            <a:r>
              <a:rPr lang="tr-TR" dirty="0" smtClean="0">
                <a:latin typeface="Times New Roman" panose="02020603050405020304" pitchFamily="18" charset="0"/>
                <a:cs typeface="Times New Roman" panose="02020603050405020304" pitchFamily="18" charset="0"/>
              </a:rPr>
              <a:t>kullanılabilmektedir.</a:t>
            </a:r>
          </a:p>
          <a:p>
            <a:pPr algn="just">
              <a:lnSpc>
                <a:spcPct val="150000"/>
              </a:lnSpc>
            </a:pPr>
            <a:r>
              <a:rPr lang="tr-TR" dirty="0">
                <a:latin typeface="Times New Roman" panose="02020603050405020304" pitchFamily="18" charset="0"/>
                <a:cs typeface="Times New Roman" panose="02020603050405020304" pitchFamily="18" charset="0"/>
              </a:rPr>
              <a:t>İçme sularında genellikle volkanik ve tortul kayaçlar gibi doğal kaynaklı </a:t>
            </a:r>
            <a:r>
              <a:rPr lang="tr-TR" dirty="0" smtClean="0">
                <a:latin typeface="Times New Roman" panose="02020603050405020304" pitchFamily="18" charset="0"/>
                <a:cs typeface="Times New Roman" panose="02020603050405020304" pitchFamily="18" charset="0"/>
              </a:rPr>
              <a:t>olarak görülmekte </a:t>
            </a:r>
            <a:r>
              <a:rPr lang="tr-TR" dirty="0">
                <a:latin typeface="Times New Roman" panose="02020603050405020304" pitchFamily="18" charset="0"/>
                <a:cs typeface="Times New Roman" panose="02020603050405020304" pitchFamily="18" charset="0"/>
              </a:rPr>
              <a:t>olup, çoğunlukla 0,1 mg/L’nin altındaki konsantrasyonlarda görülmektedir. </a:t>
            </a:r>
            <a:r>
              <a:rPr lang="tr-TR" dirty="0" smtClean="0">
                <a:latin typeface="Times New Roman" panose="02020603050405020304" pitchFamily="18" charset="0"/>
                <a:cs typeface="Times New Roman" panose="02020603050405020304" pitchFamily="18" charset="0"/>
              </a:rPr>
              <a:t>1 mg/L’nin </a:t>
            </a:r>
            <a:r>
              <a:rPr lang="tr-TR" dirty="0">
                <a:latin typeface="Times New Roman" panose="02020603050405020304" pitchFamily="18" charset="0"/>
                <a:cs typeface="Times New Roman" panose="02020603050405020304" pitchFamily="18" charset="0"/>
              </a:rPr>
              <a:t>üzerindeki konsantrasyonları ise yeraltı suyu </a:t>
            </a:r>
            <a:r>
              <a:rPr lang="tr-TR" dirty="0" smtClean="0">
                <a:latin typeface="Times New Roman" panose="02020603050405020304" pitchFamily="18" charset="0"/>
                <a:cs typeface="Times New Roman" panose="02020603050405020304" pitchFamily="18" charset="0"/>
              </a:rPr>
              <a:t>kaynaklıdır.</a:t>
            </a:r>
          </a:p>
        </p:txBody>
      </p:sp>
    </p:spTree>
    <p:extLst>
      <p:ext uri="{BB962C8B-B14F-4D97-AF65-F5344CB8AC3E}">
        <p14:creationId xmlns:p14="http://schemas.microsoft.com/office/powerpoint/2010/main" val="256895627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0"/>
            <a:ext cx="12192000" cy="6740307"/>
          </a:xfrm>
          <a:prstGeom prst="rect">
            <a:avLst/>
          </a:prstGeom>
        </p:spPr>
        <p:txBody>
          <a:bodyPr wrap="square">
            <a:spAutoFit/>
          </a:bodyPr>
          <a:lstStyle/>
          <a:p>
            <a:pPr algn="just">
              <a:lnSpc>
                <a:spcPct val="150000"/>
              </a:lnSpc>
            </a:pPr>
            <a:r>
              <a:rPr lang="tr-TR" b="1" u="none" strike="noStrike" baseline="0" dirty="0" smtClean="0">
                <a:latin typeface="Times New Roman" panose="02020603050405020304" pitchFamily="18" charset="0"/>
                <a:cs typeface="Times New Roman" panose="02020603050405020304" pitchFamily="18" charset="0"/>
              </a:rPr>
              <a:t>Sağlık üzerine etkileri</a:t>
            </a:r>
          </a:p>
          <a:p>
            <a:pPr algn="just">
              <a:lnSpc>
                <a:spcPct val="150000"/>
              </a:lnSpc>
            </a:pPr>
            <a:endParaRPr lang="tr-TR" b="1" u="none" strike="noStrike" baseline="0" dirty="0" smtClean="0">
              <a:latin typeface="Times New Roman" panose="02020603050405020304" pitchFamily="18" charset="0"/>
              <a:cs typeface="Times New Roman" panose="02020603050405020304" pitchFamily="18" charset="0"/>
            </a:endParaRPr>
          </a:p>
          <a:p>
            <a:pPr algn="just">
              <a:lnSpc>
                <a:spcPct val="150000"/>
              </a:lnSpc>
            </a:pPr>
            <a:r>
              <a:rPr lang="tr-TR" b="0" u="none" strike="noStrike" baseline="0" dirty="0" smtClean="0">
                <a:latin typeface="Times New Roman" panose="02020603050405020304" pitchFamily="18" charset="0"/>
                <a:cs typeface="Times New Roman" panose="02020603050405020304" pitchFamily="18" charset="0"/>
              </a:rPr>
              <a:t>Suda çözünebilen baryum bileşiklerinin yüksek miktarda ağız yoluyla alınması sonucunda, kalp ritminin bozulması ve felç görülebilir. Daha az miktarlarda ve kısa süreliğine alınan baryum neticesinde ise kusma, karın krampları, ishal, nefes almada zorluk, kan basıncında düşüş/yükseliş, yüzde hissizlik ve kas güçsüzlüğü gibi etkiler gözlemlenebilir. Baryum kemiklerde, kaslarda, böbreklerde ya da diğer dokularda birikme yapmaz, hatta kalsiyumdan daha çabuk vücuttan atılır. Hayvanlar ve insanlar üzerinde yapılan çalışmalar neticesinde, baryumun kanser yaptığına dair kanıt bulunamaması sebebiyle, Uluslararası Kanser Araştırma Merkezi (IARC) baryumu </a:t>
            </a:r>
            <a:r>
              <a:rPr lang="tr-TR" b="0" u="none" strike="noStrike" baseline="0" dirty="0" err="1" smtClean="0">
                <a:latin typeface="Times New Roman" panose="02020603050405020304" pitchFamily="18" charset="0"/>
                <a:cs typeface="Times New Roman" panose="02020603050405020304" pitchFamily="18" charset="0"/>
              </a:rPr>
              <a:t>kanserojenik</a:t>
            </a:r>
            <a:r>
              <a:rPr lang="tr-TR" b="0" u="none" strike="noStrike" baseline="0" dirty="0" smtClean="0">
                <a:latin typeface="Times New Roman" panose="02020603050405020304" pitchFamily="18" charset="0"/>
                <a:cs typeface="Times New Roman" panose="02020603050405020304" pitchFamily="18" charset="0"/>
              </a:rPr>
              <a:t> maddeler arasında sınıflandırmamıştır.</a:t>
            </a:r>
          </a:p>
          <a:p>
            <a:pPr algn="just"/>
            <a:endParaRPr lang="tr-TR" b="1" dirty="0" smtClean="0">
              <a:latin typeface="Times New Roman" panose="02020603050405020304" pitchFamily="18" charset="0"/>
              <a:cs typeface="Times New Roman" panose="02020603050405020304" pitchFamily="18" charset="0"/>
            </a:endParaRPr>
          </a:p>
          <a:p>
            <a:pPr algn="just"/>
            <a:r>
              <a:rPr lang="tr-TR" b="1" dirty="0" smtClean="0">
                <a:latin typeface="Times New Roman" panose="02020603050405020304" pitchFamily="18" charset="0"/>
                <a:cs typeface="Times New Roman" panose="02020603050405020304" pitchFamily="18" charset="0"/>
              </a:rPr>
              <a:t>17) </a:t>
            </a:r>
            <a:r>
              <a:rPr lang="tr-TR" b="1" dirty="0">
                <a:latin typeface="Times New Roman" panose="02020603050405020304" pitchFamily="18" charset="0"/>
                <a:cs typeface="Times New Roman" panose="02020603050405020304" pitchFamily="18" charset="0"/>
              </a:rPr>
              <a:t>Siyanür (CN</a:t>
            </a:r>
            <a:r>
              <a:rPr lang="tr-TR" b="1" baseline="30000" dirty="0">
                <a:latin typeface="Times New Roman" panose="02020603050405020304" pitchFamily="18" charset="0"/>
                <a:cs typeface="Times New Roman" panose="02020603050405020304" pitchFamily="18" charset="0"/>
              </a:rPr>
              <a:t>-</a:t>
            </a:r>
            <a:r>
              <a:rPr lang="tr-TR" b="1" dirty="0">
                <a:latin typeface="Times New Roman" panose="02020603050405020304" pitchFamily="18" charset="0"/>
                <a:cs typeface="Times New Roman" panose="02020603050405020304" pitchFamily="18" charset="0"/>
              </a:rPr>
              <a:t>)</a:t>
            </a:r>
          </a:p>
          <a:p>
            <a:pPr algn="just"/>
            <a:endParaRPr lang="tr-TR" b="1" i="1" dirty="0">
              <a:latin typeface="Times New Roman" panose="02020603050405020304" pitchFamily="18" charset="0"/>
              <a:cs typeface="Times New Roman" panose="02020603050405020304" pitchFamily="18" charset="0"/>
            </a:endParaRPr>
          </a:p>
          <a:p>
            <a:pPr algn="just">
              <a:lnSpc>
                <a:spcPct val="150000"/>
              </a:lnSpc>
            </a:pPr>
            <a:r>
              <a:rPr lang="tr-TR" dirty="0">
                <a:latin typeface="Times New Roman" panose="02020603050405020304" pitchFamily="18" charset="0"/>
                <a:cs typeface="Times New Roman" panose="02020603050405020304" pitchFamily="18" charset="0"/>
              </a:rPr>
              <a:t>Siyanür </a:t>
            </a:r>
            <a:r>
              <a:rPr lang="tr-TR" b="1" dirty="0">
                <a:latin typeface="Times New Roman" panose="02020603050405020304" pitchFamily="18" charset="0"/>
                <a:cs typeface="Times New Roman" panose="02020603050405020304" pitchFamily="18" charset="0"/>
              </a:rPr>
              <a:t>(CN</a:t>
            </a:r>
            <a:r>
              <a:rPr lang="tr-TR" b="1" baseline="30000" dirty="0">
                <a:latin typeface="Times New Roman" panose="02020603050405020304" pitchFamily="18" charset="0"/>
                <a:cs typeface="Times New Roman" panose="02020603050405020304" pitchFamily="18" charset="0"/>
              </a:rPr>
              <a:t>-</a:t>
            </a:r>
            <a:r>
              <a:rPr lang="tr-TR" b="1" dirty="0">
                <a:latin typeface="Times New Roman" panose="02020603050405020304" pitchFamily="18" charset="0"/>
                <a:cs typeface="Times New Roman" panose="02020603050405020304" pitchFamily="18" charset="0"/>
              </a:rPr>
              <a:t>), </a:t>
            </a:r>
            <a:r>
              <a:rPr lang="tr-TR" dirty="0">
                <a:latin typeface="Times New Roman" panose="02020603050405020304" pitchFamily="18" charset="0"/>
                <a:cs typeface="Times New Roman" panose="02020603050405020304" pitchFamily="18" charset="0"/>
              </a:rPr>
              <a:t>karbon atomunun üçlü bağ ile azot atomuna bağlanarak oluşan ve </a:t>
            </a:r>
            <a:r>
              <a:rPr lang="tr-TR" dirty="0" err="1" smtClean="0">
                <a:latin typeface="Times New Roman" panose="02020603050405020304" pitchFamily="18" charset="0"/>
                <a:cs typeface="Times New Roman" panose="02020603050405020304" pitchFamily="18" charset="0"/>
              </a:rPr>
              <a:t>siyano</a:t>
            </a:r>
            <a:r>
              <a:rPr lang="tr-TR" dirty="0" smtClean="0">
                <a:latin typeface="Times New Roman" panose="02020603050405020304" pitchFamily="18" charset="0"/>
                <a:cs typeface="Times New Roman" panose="02020603050405020304" pitchFamily="18" charset="0"/>
              </a:rPr>
              <a:t> grubu </a:t>
            </a:r>
            <a:r>
              <a:rPr lang="tr-TR" dirty="0">
                <a:latin typeface="Times New Roman" panose="02020603050405020304" pitchFamily="18" charset="0"/>
                <a:cs typeface="Times New Roman" panose="02020603050405020304" pitchFamily="18" charset="0"/>
              </a:rPr>
              <a:t>olarak adlandırılan bileşiklerdir. Organik, inorganik ya da sentetik çeşitleri mevcuttur</a:t>
            </a:r>
            <a:r>
              <a:rPr lang="tr-TR" dirty="0" smtClean="0">
                <a:latin typeface="Times New Roman" panose="02020603050405020304" pitchFamily="18" charset="0"/>
                <a:cs typeface="Times New Roman" panose="02020603050405020304" pitchFamily="18" charset="0"/>
              </a:rPr>
              <a:t>. Siyanürler</a:t>
            </a:r>
            <a:r>
              <a:rPr lang="tr-TR" dirty="0">
                <a:latin typeface="Times New Roman" panose="02020603050405020304" pitchFamily="18" charset="0"/>
                <a:cs typeface="Times New Roman" panose="02020603050405020304" pitchFamily="18" charset="0"/>
              </a:rPr>
              <a:t>; altın ve gümüş çıkarma işlemlerinde, plastik, çelik, </a:t>
            </a:r>
            <a:r>
              <a:rPr lang="tr-TR" dirty="0" err="1">
                <a:latin typeface="Times New Roman" panose="02020603050405020304" pitchFamily="18" charset="0"/>
                <a:cs typeface="Times New Roman" panose="02020603050405020304" pitchFamily="18" charset="0"/>
              </a:rPr>
              <a:t>elektrokaplama</a:t>
            </a:r>
            <a:r>
              <a:rPr lang="tr-TR" dirty="0">
                <a:latin typeface="Times New Roman" panose="02020603050405020304" pitchFamily="18" charset="0"/>
                <a:cs typeface="Times New Roman" panose="02020603050405020304" pitchFamily="18" charset="0"/>
              </a:rPr>
              <a:t>, </a:t>
            </a:r>
            <a:r>
              <a:rPr lang="tr-TR" dirty="0" smtClean="0">
                <a:latin typeface="Times New Roman" panose="02020603050405020304" pitchFamily="18" charset="0"/>
                <a:cs typeface="Times New Roman" panose="02020603050405020304" pitchFamily="18" charset="0"/>
              </a:rPr>
              <a:t>malzeme endüstrisinde</a:t>
            </a:r>
            <a:r>
              <a:rPr lang="tr-TR" dirty="0">
                <a:latin typeface="Times New Roman" panose="02020603050405020304" pitchFamily="18" charset="0"/>
                <a:cs typeface="Times New Roman" panose="02020603050405020304" pitchFamily="18" charset="0"/>
              </a:rPr>
              <a:t>, sentetik elyaf ve kimyasallarda kullanılmaktadır</a:t>
            </a:r>
            <a:r>
              <a:rPr lang="tr-TR" dirty="0" smtClean="0">
                <a:latin typeface="Times New Roman" panose="02020603050405020304" pitchFamily="18" charset="0"/>
                <a:cs typeface="Times New Roman" panose="02020603050405020304" pitchFamily="18" charset="0"/>
              </a:rPr>
              <a:t>. </a:t>
            </a:r>
            <a:r>
              <a:rPr lang="tr-TR" dirty="0">
                <a:latin typeface="Times New Roman" panose="02020603050405020304" pitchFamily="18" charset="0"/>
                <a:cs typeface="Times New Roman" panose="02020603050405020304" pitchFamily="18" charset="0"/>
              </a:rPr>
              <a:t>Kaynağın kirlenmesi ya da </a:t>
            </a:r>
            <a:r>
              <a:rPr lang="tr-TR" dirty="0" err="1">
                <a:latin typeface="Times New Roman" panose="02020603050405020304" pitchFamily="18" charset="0"/>
                <a:cs typeface="Times New Roman" panose="02020603050405020304" pitchFamily="18" charset="0"/>
              </a:rPr>
              <a:t>siyanoglikozit</a:t>
            </a:r>
            <a:r>
              <a:rPr lang="tr-TR" dirty="0">
                <a:latin typeface="Times New Roman" panose="02020603050405020304" pitchFamily="18" charset="0"/>
                <a:cs typeface="Times New Roman" panose="02020603050405020304" pitchFamily="18" charset="0"/>
              </a:rPr>
              <a:t> sentezleyen bazı bitkilerin doğal </a:t>
            </a:r>
            <a:r>
              <a:rPr lang="tr-TR" dirty="0" smtClean="0">
                <a:latin typeface="Times New Roman" panose="02020603050405020304" pitchFamily="18" charset="0"/>
                <a:cs typeface="Times New Roman" panose="02020603050405020304" pitchFamily="18" charset="0"/>
              </a:rPr>
              <a:t>bozunumu neticesinde</a:t>
            </a:r>
            <a:r>
              <a:rPr lang="tr-TR" dirty="0">
                <a:latin typeface="Times New Roman" panose="02020603050405020304" pitchFamily="18" charset="0"/>
                <a:cs typeface="Times New Roman" panose="02020603050405020304" pitchFamily="18" charset="0"/>
              </a:rPr>
              <a:t>, içme sularında görülebilir. </a:t>
            </a:r>
            <a:r>
              <a:rPr lang="tr-TR" i="1" dirty="0" err="1">
                <a:latin typeface="Times New Roman" panose="02020603050405020304" pitchFamily="18" charset="0"/>
                <a:cs typeface="Times New Roman" panose="02020603050405020304" pitchFamily="18" charset="0"/>
              </a:rPr>
              <a:t>Chromobacterium</a:t>
            </a:r>
            <a:r>
              <a:rPr lang="tr-TR" i="1" dirty="0">
                <a:latin typeface="Times New Roman" panose="02020603050405020304" pitchFamily="18" charset="0"/>
                <a:cs typeface="Times New Roman" panose="02020603050405020304" pitchFamily="18" charset="0"/>
              </a:rPr>
              <a:t> </a:t>
            </a:r>
            <a:r>
              <a:rPr lang="tr-TR" i="1" dirty="0" err="1">
                <a:latin typeface="Times New Roman" panose="02020603050405020304" pitchFamily="18" charset="0"/>
                <a:cs typeface="Times New Roman" panose="02020603050405020304" pitchFamily="18" charset="0"/>
              </a:rPr>
              <a:t>violaceum</a:t>
            </a:r>
            <a:r>
              <a:rPr lang="tr-TR" i="1" dirty="0">
                <a:latin typeface="Times New Roman" panose="02020603050405020304" pitchFamily="18" charset="0"/>
                <a:cs typeface="Times New Roman" panose="02020603050405020304" pitchFamily="18" charset="0"/>
              </a:rPr>
              <a:t> </a:t>
            </a:r>
            <a:r>
              <a:rPr lang="tr-TR" dirty="0">
                <a:latin typeface="Times New Roman" panose="02020603050405020304" pitchFamily="18" charset="0"/>
                <a:cs typeface="Times New Roman" panose="02020603050405020304" pitchFamily="18" charset="0"/>
              </a:rPr>
              <a:t>bakterisi ve </a:t>
            </a:r>
            <a:r>
              <a:rPr lang="tr-TR" i="1" dirty="0" err="1" smtClean="0">
                <a:latin typeface="Times New Roman" panose="02020603050405020304" pitchFamily="18" charset="0"/>
                <a:cs typeface="Times New Roman" panose="02020603050405020304" pitchFamily="18" charset="0"/>
              </a:rPr>
              <a:t>Anacystis</a:t>
            </a:r>
            <a:r>
              <a:rPr lang="tr-TR" i="1" dirty="0" smtClean="0">
                <a:latin typeface="Times New Roman" panose="02020603050405020304" pitchFamily="18" charset="0"/>
                <a:cs typeface="Times New Roman" panose="02020603050405020304" pitchFamily="18" charset="0"/>
              </a:rPr>
              <a:t> </a:t>
            </a:r>
            <a:r>
              <a:rPr lang="tr-TR" i="1" dirty="0" err="1" smtClean="0">
                <a:latin typeface="Times New Roman" panose="02020603050405020304" pitchFamily="18" charset="0"/>
                <a:cs typeface="Times New Roman" panose="02020603050405020304" pitchFamily="18" charset="0"/>
              </a:rPr>
              <a:t>nidulans</a:t>
            </a:r>
            <a:r>
              <a:rPr lang="tr-TR" i="1" dirty="0" smtClean="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siyanobakterisi</a:t>
            </a:r>
            <a:r>
              <a:rPr lang="tr-TR" dirty="0">
                <a:latin typeface="Times New Roman" panose="02020603050405020304" pitchFamily="18" charset="0"/>
                <a:cs typeface="Times New Roman" panose="02020603050405020304" pitchFamily="18" charset="0"/>
              </a:rPr>
              <a:t> gibi bazı mikroorganizmalar, serbest siyanür üretebilir. Kirlenmemiş </a:t>
            </a:r>
            <a:r>
              <a:rPr lang="tr-TR" dirty="0" smtClean="0">
                <a:latin typeface="Times New Roman" panose="02020603050405020304" pitchFamily="18" charset="0"/>
                <a:cs typeface="Times New Roman" panose="02020603050405020304" pitchFamily="18" charset="0"/>
              </a:rPr>
              <a:t>su kaynaklarında</a:t>
            </a:r>
            <a:r>
              <a:rPr lang="tr-TR" dirty="0">
                <a:latin typeface="Times New Roman" panose="02020603050405020304" pitchFamily="18" charset="0"/>
                <a:cs typeface="Times New Roman" panose="02020603050405020304" pitchFamily="18" charset="0"/>
              </a:rPr>
              <a:t>, serbest siyanür konsantrasyonları genellikle 0,01 mg/L’nin </a:t>
            </a:r>
            <a:r>
              <a:rPr lang="tr-TR" dirty="0" smtClean="0">
                <a:latin typeface="Times New Roman" panose="02020603050405020304" pitchFamily="18" charset="0"/>
                <a:cs typeface="Times New Roman" panose="02020603050405020304" pitchFamily="18" charset="0"/>
              </a:rPr>
              <a:t>altındadır.</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9717822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0"/>
            <a:ext cx="12192000" cy="5493812"/>
          </a:xfrm>
          <a:prstGeom prst="rect">
            <a:avLst/>
          </a:prstGeom>
        </p:spPr>
        <p:txBody>
          <a:bodyPr wrap="square">
            <a:spAutoFit/>
          </a:bodyPr>
          <a:lstStyle/>
          <a:p>
            <a:pPr algn="just">
              <a:lnSpc>
                <a:spcPct val="150000"/>
              </a:lnSpc>
            </a:pPr>
            <a:r>
              <a:rPr lang="tr-TR" b="1" u="none" strike="noStrike" baseline="0" dirty="0" smtClean="0">
                <a:latin typeface="Times New Roman" panose="02020603050405020304" pitchFamily="18" charset="0"/>
                <a:cs typeface="Times New Roman" panose="02020603050405020304" pitchFamily="18" charset="0"/>
              </a:rPr>
              <a:t>Sağlık üzerine etkileri</a:t>
            </a:r>
          </a:p>
          <a:p>
            <a:pPr algn="just">
              <a:lnSpc>
                <a:spcPct val="150000"/>
              </a:lnSpc>
            </a:pPr>
            <a:endParaRPr lang="tr-TR" b="1" u="none" strike="noStrike" baseline="0" dirty="0" smtClean="0">
              <a:latin typeface="Times New Roman" panose="02020603050405020304" pitchFamily="18" charset="0"/>
              <a:cs typeface="Times New Roman" panose="02020603050405020304" pitchFamily="18" charset="0"/>
            </a:endParaRPr>
          </a:p>
          <a:p>
            <a:pPr algn="just">
              <a:lnSpc>
                <a:spcPct val="150000"/>
              </a:lnSpc>
            </a:pPr>
            <a:r>
              <a:rPr lang="tr-TR" b="0" i="0" u="none" strike="noStrike" baseline="0" dirty="0" smtClean="0">
                <a:latin typeface="Times New Roman" panose="02020603050405020304" pitchFamily="18" charset="0"/>
                <a:cs typeface="Times New Roman" panose="02020603050405020304" pitchFamily="18" charset="0"/>
              </a:rPr>
              <a:t>Yüksek siyanür miktarlarına kısa süreli </a:t>
            </a:r>
            <a:r>
              <a:rPr lang="tr-TR" b="0" i="0" u="none" strike="noStrike" baseline="0" dirty="0" err="1" smtClean="0">
                <a:latin typeface="Times New Roman" panose="02020603050405020304" pitchFamily="18" charset="0"/>
                <a:cs typeface="Times New Roman" panose="02020603050405020304" pitchFamily="18" charset="0"/>
              </a:rPr>
              <a:t>maruziyet</a:t>
            </a:r>
            <a:r>
              <a:rPr lang="tr-TR" b="0" i="0" u="none" strike="noStrike" baseline="0" dirty="0" smtClean="0">
                <a:latin typeface="Times New Roman" panose="02020603050405020304" pitchFamily="18" charset="0"/>
                <a:cs typeface="Times New Roman" panose="02020603050405020304" pitchFamily="18" charset="0"/>
              </a:rPr>
              <a:t> neticesinde, beyin ve kalp hasarı, hatta koma ve ölüm dahi görülebilir. Az miktarlardaki siyanürün ağız yoluyla alınması neticesinde bile, kısa sürede panzehir tedavisi yapılmadığında ölümle karşılaşılabilir. Siyanür zehirlenmesinin ilk etkileri ani ve derin solunum, nefes darlığı, havale (nöbet) ve bilinç kaybıdır. Bu semptomlar, alınan miktarlara bağlı olarak ani gelişebilir. Siyanürün insanlarda ya da hayvanlarda kansere sebep olduğuna dair bir tespit ise yoktur. Siyanür için 1958 yılından günümüze 0,01mg/L değeri ile 0,2 mg/L değeri arasında zaman içinde azalan ve yükselen limitler belirlenmiştir. WHO’nun 2009 yılında yapmış olduğu ve hala güncel olan değerlendirme neticesinde sağlık açısından bir standart belirlenmesine gerek görülmemiştir. Siyanür için kısa süreli </a:t>
            </a:r>
            <a:r>
              <a:rPr lang="tr-TR" b="0" i="0" u="none" strike="noStrike" baseline="0" dirty="0" err="1" smtClean="0">
                <a:latin typeface="Times New Roman" panose="02020603050405020304" pitchFamily="18" charset="0"/>
                <a:cs typeface="Times New Roman" panose="02020603050405020304" pitchFamily="18" charset="0"/>
              </a:rPr>
              <a:t>maruziyette</a:t>
            </a:r>
            <a:r>
              <a:rPr lang="tr-TR" b="0" i="0" u="none" strike="noStrike" baseline="0" dirty="0" smtClean="0">
                <a:latin typeface="Times New Roman" panose="02020603050405020304" pitchFamily="18" charset="0"/>
                <a:cs typeface="Times New Roman" panose="02020603050405020304" pitchFamily="18" charset="0"/>
              </a:rPr>
              <a:t> sağlık açısından limit değer olarak 0,5 mg/L hesaplanmış olup, bu limit 5 günlük süre için geçerlidir. İçme suyunda bulunan siyanürün öncelikli kaynağı siyanojen klorür olup, dağıtım sisteminde ya da sindirildiğinde kolaylıkla siyanüre dönüştüğünden ve siyanürün içme suyundaki konsantrasyonları oldukça düşük seviyede olduğundan, klorla dezenfeksiyonun yan ürünü olarak meydana gelen siyanojen klorürü de içeren toplam siyanür için uzun süreli </a:t>
            </a:r>
            <a:r>
              <a:rPr lang="tr-TR" b="0" i="0" u="none" strike="noStrike" baseline="0" dirty="0" err="1" smtClean="0">
                <a:latin typeface="Times New Roman" panose="02020603050405020304" pitchFamily="18" charset="0"/>
                <a:cs typeface="Times New Roman" panose="02020603050405020304" pitchFamily="18" charset="0"/>
              </a:rPr>
              <a:t>maruziyet</a:t>
            </a:r>
            <a:r>
              <a:rPr lang="tr-TR" b="0" i="0" u="none" strike="noStrike" baseline="0" dirty="0" smtClean="0">
                <a:latin typeface="Times New Roman" panose="02020603050405020304" pitchFamily="18" charset="0"/>
                <a:cs typeface="Times New Roman" panose="02020603050405020304" pitchFamily="18" charset="0"/>
              </a:rPr>
              <a:t> limitinin belirlenmesine gerek görülmemiştir.</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5836489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03031" y="0"/>
            <a:ext cx="12192000" cy="3000821"/>
          </a:xfrm>
          <a:prstGeom prst="rect">
            <a:avLst/>
          </a:prstGeom>
        </p:spPr>
        <p:txBody>
          <a:bodyPr wrap="square">
            <a:spAutoFit/>
          </a:bodyPr>
          <a:lstStyle/>
          <a:p>
            <a:pPr algn="just">
              <a:lnSpc>
                <a:spcPct val="150000"/>
              </a:lnSpc>
            </a:pPr>
            <a:r>
              <a:rPr lang="tr-TR" b="1" dirty="0" smtClean="0">
                <a:latin typeface="Times New Roman" panose="02020603050405020304" pitchFamily="18" charset="0"/>
                <a:cs typeface="Times New Roman" panose="02020603050405020304" pitchFamily="18" charset="0"/>
              </a:rPr>
              <a:t>18) Fenoller</a:t>
            </a:r>
            <a:endParaRPr lang="tr-TR" b="1" dirty="0">
              <a:latin typeface="Times New Roman" panose="02020603050405020304" pitchFamily="18" charset="0"/>
              <a:cs typeface="Times New Roman" panose="02020603050405020304" pitchFamily="18" charset="0"/>
            </a:endParaRPr>
          </a:p>
          <a:p>
            <a:pPr algn="just">
              <a:lnSpc>
                <a:spcPct val="150000"/>
              </a:lnSpc>
            </a:pPr>
            <a:endParaRPr lang="tr-TR" b="1" i="1" dirty="0">
              <a:latin typeface="Times New Roman" panose="02020603050405020304" pitchFamily="18" charset="0"/>
              <a:cs typeface="Times New Roman" panose="02020603050405020304" pitchFamily="18" charset="0"/>
            </a:endParaRPr>
          </a:p>
          <a:p>
            <a:pPr algn="just">
              <a:lnSpc>
                <a:spcPct val="150000"/>
              </a:lnSpc>
            </a:pPr>
            <a:r>
              <a:rPr lang="tr-TR" dirty="0">
                <a:latin typeface="Times New Roman" panose="02020603050405020304" pitchFamily="18" charset="0"/>
                <a:cs typeface="Times New Roman" panose="02020603050405020304" pitchFamily="18" charset="0"/>
              </a:rPr>
              <a:t>Fenol renksiz ve kristal yapıda olup, </a:t>
            </a:r>
            <a:r>
              <a:rPr lang="tr-TR" dirty="0" err="1">
                <a:latin typeface="Times New Roman" panose="02020603050405020304" pitchFamily="18" charset="0"/>
                <a:cs typeface="Times New Roman" panose="02020603050405020304" pitchFamily="18" charset="0"/>
              </a:rPr>
              <a:t>karbolik</a:t>
            </a:r>
            <a:r>
              <a:rPr lang="tr-TR" dirty="0">
                <a:latin typeface="Times New Roman" panose="02020603050405020304" pitchFamily="18" charset="0"/>
                <a:cs typeface="Times New Roman" panose="02020603050405020304" pitchFamily="18" charset="0"/>
              </a:rPr>
              <a:t> asit veya hidroksil benzen de denilen, </a:t>
            </a:r>
            <a:r>
              <a:rPr lang="tr-TR" dirty="0" smtClean="0">
                <a:latin typeface="Times New Roman" panose="02020603050405020304" pitchFamily="18" charset="0"/>
                <a:cs typeface="Times New Roman" panose="02020603050405020304" pitchFamily="18" charset="0"/>
              </a:rPr>
              <a:t>çok yönlü </a:t>
            </a:r>
            <a:r>
              <a:rPr lang="tr-TR" dirty="0">
                <a:latin typeface="Times New Roman" panose="02020603050405020304" pitchFamily="18" charset="0"/>
                <a:cs typeface="Times New Roman" panose="02020603050405020304" pitchFamily="18" charset="0"/>
              </a:rPr>
              <a:t>organik bir bileşiktir. Başlıca üç tipte bulunur: </a:t>
            </a:r>
            <a:r>
              <a:rPr lang="tr-TR" dirty="0" err="1">
                <a:latin typeface="Times New Roman" panose="02020603050405020304" pitchFamily="18" charset="0"/>
                <a:cs typeface="Times New Roman" panose="02020603050405020304" pitchFamily="18" charset="0"/>
              </a:rPr>
              <a:t>monohidroksifenoller</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kresoller</a:t>
            </a:r>
            <a:r>
              <a:rPr lang="tr-TR" dirty="0" smtClean="0">
                <a:latin typeface="Times New Roman" panose="02020603050405020304" pitchFamily="18" charset="0"/>
                <a:cs typeface="Times New Roman" panose="02020603050405020304" pitchFamily="18" charset="0"/>
              </a:rPr>
              <a:t>, </a:t>
            </a:r>
            <a:r>
              <a:rPr lang="tr-TR" dirty="0" err="1" smtClean="0">
                <a:latin typeface="Times New Roman" panose="02020603050405020304" pitchFamily="18" charset="0"/>
                <a:cs typeface="Times New Roman" panose="02020603050405020304" pitchFamily="18" charset="0"/>
              </a:rPr>
              <a:t>polihidroksifenoller</a:t>
            </a:r>
            <a:r>
              <a:rPr lang="tr-TR" dirty="0" smtClean="0">
                <a:latin typeface="Times New Roman" panose="02020603050405020304" pitchFamily="18" charset="0"/>
                <a:cs typeface="Times New Roman" panose="02020603050405020304" pitchFamily="18" charset="0"/>
              </a:rPr>
              <a:t>. Fenoller </a:t>
            </a:r>
            <a:r>
              <a:rPr lang="tr-TR" dirty="0">
                <a:latin typeface="Times New Roman" panose="02020603050405020304" pitchFamily="18" charset="0"/>
                <a:cs typeface="Times New Roman" panose="02020603050405020304" pitchFamily="18" charset="0"/>
              </a:rPr>
              <a:t>doğal olarak kömür katranında bulunmakla birlikte, sentetik olarak </a:t>
            </a:r>
            <a:r>
              <a:rPr lang="tr-TR" dirty="0" smtClean="0">
                <a:latin typeface="Times New Roman" panose="02020603050405020304" pitchFamily="18" charset="0"/>
                <a:cs typeface="Times New Roman" panose="02020603050405020304" pitchFamily="18" charset="0"/>
              </a:rPr>
              <a:t>da üretilebilmektedir</a:t>
            </a:r>
            <a:r>
              <a:rPr lang="tr-TR" dirty="0">
                <a:latin typeface="Times New Roman" panose="02020603050405020304" pitchFamily="18" charset="0"/>
                <a:cs typeface="Times New Roman" panose="02020603050405020304" pitchFamily="18" charset="0"/>
              </a:rPr>
              <a:t>. Fenol; ilaçlarda, boyalarda, reçinelerde ve diğer ticari ürünlerde geniş </a:t>
            </a:r>
            <a:r>
              <a:rPr lang="tr-TR" dirty="0" smtClean="0">
                <a:latin typeface="Times New Roman" panose="02020603050405020304" pitchFamily="18" charset="0"/>
                <a:cs typeface="Times New Roman" panose="02020603050405020304" pitchFamily="18" charset="0"/>
              </a:rPr>
              <a:t>ölçüde kullanılmaktadır</a:t>
            </a:r>
            <a:r>
              <a:rPr lang="tr-TR" dirty="0">
                <a:latin typeface="Times New Roman" panose="02020603050405020304" pitchFamily="18" charset="0"/>
                <a:cs typeface="Times New Roman" panose="02020603050405020304" pitchFamily="18" charset="0"/>
              </a:rPr>
              <a:t>. Ayrıca deterjan imalatında kullanılan alkil fenoller de, fenolden </a:t>
            </a:r>
            <a:r>
              <a:rPr lang="tr-TR" dirty="0" smtClean="0">
                <a:latin typeface="Times New Roman" panose="02020603050405020304" pitchFamily="18" charset="0"/>
                <a:cs typeface="Times New Roman" panose="02020603050405020304" pitchFamily="18" charset="0"/>
              </a:rPr>
              <a:t>elde edilmektedir</a:t>
            </a:r>
            <a:r>
              <a:rPr lang="tr-TR" dirty="0">
                <a:latin typeface="Times New Roman" panose="02020603050405020304" pitchFamily="18" charset="0"/>
                <a:cs typeface="Times New Roman" panose="02020603050405020304" pitchFamily="18" charset="0"/>
              </a:rPr>
              <a:t>. Fenoller endüstriyel deşarjların yanı sıra, ağaç ürünlerinin doğal bozunumu</a:t>
            </a:r>
            <a:r>
              <a:rPr lang="tr-TR" dirty="0" smtClean="0">
                <a:latin typeface="Times New Roman" panose="02020603050405020304" pitchFamily="18" charset="0"/>
                <a:cs typeface="Times New Roman" panose="02020603050405020304" pitchFamily="18" charset="0"/>
              </a:rPr>
              <a:t>, </a:t>
            </a:r>
            <a:r>
              <a:rPr lang="tr-TR" dirty="0" err="1" smtClean="0">
                <a:latin typeface="Times New Roman" panose="02020603050405020304" pitchFamily="18" charset="0"/>
                <a:cs typeface="Times New Roman" panose="02020603050405020304" pitchFamily="18" charset="0"/>
              </a:rPr>
              <a:t>biositler</a:t>
            </a:r>
            <a:r>
              <a:rPr lang="tr-TR" dirty="0" smtClean="0">
                <a:latin typeface="Times New Roman" panose="02020603050405020304" pitchFamily="18" charset="0"/>
                <a:cs typeface="Times New Roman" panose="02020603050405020304" pitchFamily="18" charset="0"/>
              </a:rPr>
              <a:t> </a:t>
            </a:r>
            <a:r>
              <a:rPr lang="tr-TR" dirty="0">
                <a:latin typeface="Times New Roman" panose="02020603050405020304" pitchFamily="18" charset="0"/>
                <a:cs typeface="Times New Roman" panose="02020603050405020304" pitchFamily="18" charset="0"/>
              </a:rPr>
              <a:t>ve evsel </a:t>
            </a:r>
            <a:r>
              <a:rPr lang="tr-TR" dirty="0" err="1">
                <a:latin typeface="Times New Roman" panose="02020603050405020304" pitchFamily="18" charset="0"/>
                <a:cs typeface="Times New Roman" panose="02020603050405020304" pitchFamily="18" charset="0"/>
              </a:rPr>
              <a:t>atıksu</a:t>
            </a:r>
            <a:r>
              <a:rPr lang="tr-TR" dirty="0">
                <a:latin typeface="Times New Roman" panose="02020603050405020304" pitchFamily="18" charset="0"/>
                <a:cs typeface="Times New Roman" panose="02020603050405020304" pitchFamily="18" charset="0"/>
              </a:rPr>
              <a:t> deşarjlarından da </a:t>
            </a:r>
            <a:r>
              <a:rPr lang="tr-TR" dirty="0" smtClean="0">
                <a:latin typeface="Times New Roman" panose="02020603050405020304" pitchFamily="18" charset="0"/>
                <a:cs typeface="Times New Roman" panose="02020603050405020304" pitchFamily="18" charset="0"/>
              </a:rPr>
              <a:t>kaynaklanabilmektedir.</a:t>
            </a:r>
            <a:endParaRPr lang="tr-TR" dirty="0">
              <a:latin typeface="Times New Roman" panose="02020603050405020304" pitchFamily="18" charset="0"/>
              <a:cs typeface="Times New Roman" panose="02020603050405020304" pitchFamily="18" charset="0"/>
            </a:endParaRPr>
          </a:p>
        </p:txBody>
      </p:sp>
      <p:sp>
        <p:nvSpPr>
          <p:cNvPr id="3" name="Dikdörtgen 2"/>
          <p:cNvSpPr/>
          <p:nvPr/>
        </p:nvSpPr>
        <p:spPr>
          <a:xfrm>
            <a:off x="-103032" y="3202117"/>
            <a:ext cx="12295031" cy="2169825"/>
          </a:xfrm>
          <a:prstGeom prst="rect">
            <a:avLst/>
          </a:prstGeom>
        </p:spPr>
        <p:txBody>
          <a:bodyPr wrap="square">
            <a:spAutoFit/>
          </a:bodyPr>
          <a:lstStyle/>
          <a:p>
            <a:pPr algn="just">
              <a:lnSpc>
                <a:spcPct val="150000"/>
              </a:lnSpc>
            </a:pPr>
            <a:r>
              <a:rPr lang="tr-TR" b="1" dirty="0">
                <a:latin typeface="Times New Roman" panose="02020603050405020304" pitchFamily="18" charset="0"/>
                <a:cs typeface="Times New Roman" panose="02020603050405020304" pitchFamily="18" charset="0"/>
              </a:rPr>
              <a:t>Sağlık üzerine </a:t>
            </a:r>
            <a:r>
              <a:rPr lang="tr-TR" b="1" dirty="0" smtClean="0">
                <a:latin typeface="Times New Roman" panose="02020603050405020304" pitchFamily="18" charset="0"/>
                <a:cs typeface="Times New Roman" panose="02020603050405020304" pitchFamily="18" charset="0"/>
              </a:rPr>
              <a:t>etkileri</a:t>
            </a:r>
          </a:p>
          <a:p>
            <a:pPr algn="just">
              <a:lnSpc>
                <a:spcPct val="150000"/>
              </a:lnSpc>
            </a:pPr>
            <a:endParaRPr lang="tr-TR" b="1" dirty="0">
              <a:latin typeface="Times New Roman" panose="02020603050405020304" pitchFamily="18" charset="0"/>
              <a:cs typeface="Times New Roman" panose="02020603050405020304" pitchFamily="18" charset="0"/>
            </a:endParaRPr>
          </a:p>
          <a:p>
            <a:pPr algn="just">
              <a:lnSpc>
                <a:spcPct val="150000"/>
              </a:lnSpc>
            </a:pPr>
            <a:r>
              <a:rPr lang="tr-TR" dirty="0">
                <a:latin typeface="Times New Roman" panose="02020603050405020304" pitchFamily="18" charset="0"/>
                <a:cs typeface="Times New Roman" panose="02020603050405020304" pitchFamily="18" charset="0"/>
              </a:rPr>
              <a:t>Fenolün akut </a:t>
            </a:r>
            <a:r>
              <a:rPr lang="tr-TR" dirty="0" err="1">
                <a:latin typeface="Times New Roman" panose="02020603050405020304" pitchFamily="18" charset="0"/>
                <a:cs typeface="Times New Roman" panose="02020603050405020304" pitchFamily="18" charset="0"/>
              </a:rPr>
              <a:t>toksisitesinin</a:t>
            </a:r>
            <a:r>
              <a:rPr lang="tr-TR" dirty="0">
                <a:latin typeface="Times New Roman" panose="02020603050405020304" pitchFamily="18" charset="0"/>
                <a:cs typeface="Times New Roman" panose="02020603050405020304" pitchFamily="18" charset="0"/>
              </a:rPr>
              <a:t> olduğu bilinmekle birlikte, içme suyundan yüksek </a:t>
            </a:r>
            <a:r>
              <a:rPr lang="tr-TR" dirty="0" smtClean="0">
                <a:latin typeface="Times New Roman" panose="02020603050405020304" pitchFamily="18" charset="0"/>
                <a:cs typeface="Times New Roman" panose="02020603050405020304" pitchFamily="18" charset="0"/>
              </a:rPr>
              <a:t>seviyede fenol </a:t>
            </a:r>
            <a:r>
              <a:rPr lang="tr-TR" dirty="0">
                <a:latin typeface="Times New Roman" panose="02020603050405020304" pitchFamily="18" charset="0"/>
                <a:cs typeface="Times New Roman" panose="02020603050405020304" pitchFamily="18" charset="0"/>
              </a:rPr>
              <a:t>tüketimi beklenmediğinden ve eşik değer </a:t>
            </a:r>
            <a:r>
              <a:rPr lang="tr-TR" dirty="0" err="1">
                <a:latin typeface="Times New Roman" panose="02020603050405020304" pitchFamily="18" charset="0"/>
                <a:cs typeface="Times New Roman" panose="02020603050405020304" pitchFamily="18" charset="0"/>
              </a:rPr>
              <a:t>toksik</a:t>
            </a:r>
            <a:r>
              <a:rPr lang="tr-TR" dirty="0">
                <a:latin typeface="Times New Roman" panose="02020603050405020304" pitchFamily="18" charset="0"/>
                <a:cs typeface="Times New Roman" panose="02020603050405020304" pitchFamily="18" charset="0"/>
              </a:rPr>
              <a:t> seviyenin oldukça altında olduğundan</a:t>
            </a:r>
            <a:r>
              <a:rPr lang="tr-TR" dirty="0" smtClean="0">
                <a:latin typeface="Times New Roman" panose="02020603050405020304" pitchFamily="18" charset="0"/>
                <a:cs typeface="Times New Roman" panose="02020603050405020304" pitchFamily="18" charset="0"/>
              </a:rPr>
              <a:t>, gerek </a:t>
            </a:r>
            <a:r>
              <a:rPr lang="tr-TR" dirty="0">
                <a:latin typeface="Times New Roman" panose="02020603050405020304" pitchFamily="18" charset="0"/>
                <a:cs typeface="Times New Roman" panose="02020603050405020304" pitchFamily="18" charset="0"/>
              </a:rPr>
              <a:t>WHO gerekse USEPA tarafından sağlık açısından limit bir değer belirlemeye </a:t>
            </a:r>
            <a:r>
              <a:rPr lang="tr-TR" dirty="0" smtClean="0">
                <a:latin typeface="Times New Roman" panose="02020603050405020304" pitchFamily="18" charset="0"/>
                <a:cs typeface="Times New Roman" panose="02020603050405020304" pitchFamily="18" charset="0"/>
              </a:rPr>
              <a:t>gerek görülmemektedir</a:t>
            </a:r>
            <a:r>
              <a:rPr lang="tr-TR"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58402300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0"/>
            <a:ext cx="12192000" cy="3831818"/>
          </a:xfrm>
          <a:prstGeom prst="rect">
            <a:avLst/>
          </a:prstGeom>
        </p:spPr>
        <p:txBody>
          <a:bodyPr wrap="square">
            <a:spAutoFit/>
          </a:bodyPr>
          <a:lstStyle/>
          <a:p>
            <a:pPr algn="just">
              <a:lnSpc>
                <a:spcPct val="150000"/>
              </a:lnSpc>
            </a:pPr>
            <a:r>
              <a:rPr lang="tr-TR" b="1" dirty="0" smtClean="0">
                <a:latin typeface="Times New Roman" panose="02020603050405020304" pitchFamily="18" charset="0"/>
                <a:cs typeface="Times New Roman" panose="02020603050405020304" pitchFamily="18" charset="0"/>
              </a:rPr>
              <a:t>19) Pestisitler</a:t>
            </a:r>
            <a:endParaRPr lang="tr-TR" b="1" dirty="0">
              <a:latin typeface="Times New Roman" panose="02020603050405020304" pitchFamily="18" charset="0"/>
              <a:cs typeface="Times New Roman" panose="02020603050405020304" pitchFamily="18" charset="0"/>
            </a:endParaRPr>
          </a:p>
          <a:p>
            <a:pPr algn="just">
              <a:lnSpc>
                <a:spcPct val="150000"/>
              </a:lnSpc>
            </a:pPr>
            <a:endParaRPr lang="tr-TR" b="1" i="1" dirty="0">
              <a:latin typeface="Times New Roman" panose="02020603050405020304" pitchFamily="18" charset="0"/>
              <a:cs typeface="Times New Roman" panose="02020603050405020304" pitchFamily="18" charset="0"/>
            </a:endParaRPr>
          </a:p>
          <a:p>
            <a:pPr algn="just">
              <a:lnSpc>
                <a:spcPct val="150000"/>
              </a:lnSpc>
            </a:pPr>
            <a:r>
              <a:rPr lang="tr-TR" dirty="0">
                <a:latin typeface="Times New Roman" panose="02020603050405020304" pitchFamily="18" charset="0"/>
                <a:cs typeface="Times New Roman" panose="02020603050405020304" pitchFamily="18" charset="0"/>
              </a:rPr>
              <a:t>Pestisitler; </a:t>
            </a:r>
            <a:r>
              <a:rPr lang="tr-TR" dirty="0" err="1">
                <a:latin typeface="Times New Roman" panose="02020603050405020304" pitchFamily="18" charset="0"/>
                <a:cs typeface="Times New Roman" panose="02020603050405020304" pitchFamily="18" charset="0"/>
              </a:rPr>
              <a:t>insektisitler</a:t>
            </a:r>
            <a:r>
              <a:rPr lang="tr-TR" dirty="0">
                <a:latin typeface="Times New Roman" panose="02020603050405020304" pitchFamily="18" charset="0"/>
                <a:cs typeface="Times New Roman" panose="02020603050405020304" pitchFamily="18" charset="0"/>
              </a:rPr>
              <a:t>, herbisitler, </a:t>
            </a:r>
            <a:r>
              <a:rPr lang="tr-TR" dirty="0" err="1">
                <a:latin typeface="Times New Roman" panose="02020603050405020304" pitchFamily="18" charset="0"/>
                <a:cs typeface="Times New Roman" panose="02020603050405020304" pitchFamily="18" charset="0"/>
              </a:rPr>
              <a:t>algisitler</a:t>
            </a:r>
            <a:r>
              <a:rPr lang="tr-TR" dirty="0">
                <a:latin typeface="Times New Roman" panose="02020603050405020304" pitchFamily="18" charset="0"/>
                <a:cs typeface="Times New Roman" panose="02020603050405020304" pitchFamily="18" charset="0"/>
              </a:rPr>
              <a:t> veya </a:t>
            </a:r>
            <a:r>
              <a:rPr lang="tr-TR" dirty="0" err="1">
                <a:latin typeface="Times New Roman" panose="02020603050405020304" pitchFamily="18" charset="0"/>
                <a:cs typeface="Times New Roman" panose="02020603050405020304" pitchFamily="18" charset="0"/>
              </a:rPr>
              <a:t>fungusitler</a:t>
            </a:r>
            <a:r>
              <a:rPr lang="tr-TR" dirty="0">
                <a:latin typeface="Times New Roman" panose="02020603050405020304" pitchFamily="18" charset="0"/>
                <a:cs typeface="Times New Roman" panose="02020603050405020304" pitchFamily="18" charset="0"/>
              </a:rPr>
              <a:t> olarak </a:t>
            </a:r>
            <a:r>
              <a:rPr lang="tr-TR" dirty="0" smtClean="0">
                <a:latin typeface="Times New Roman" panose="02020603050405020304" pitchFamily="18" charset="0"/>
                <a:cs typeface="Times New Roman" panose="02020603050405020304" pitchFamily="18" charset="0"/>
              </a:rPr>
              <a:t>sınıflandırılabilecek kimyasallardır</a:t>
            </a:r>
            <a:r>
              <a:rPr lang="tr-TR" dirty="0">
                <a:latin typeface="Times New Roman" panose="02020603050405020304" pitchFamily="18" charset="0"/>
                <a:cs typeface="Times New Roman" panose="02020603050405020304" pitchFamily="18" charset="0"/>
              </a:rPr>
              <a:t>. Suda çözünürlükleri değişken olmakla birlikte, pek çoğunun </a:t>
            </a:r>
            <a:r>
              <a:rPr lang="tr-TR" dirty="0" smtClean="0">
                <a:latin typeface="Times New Roman" panose="02020603050405020304" pitchFamily="18" charset="0"/>
                <a:cs typeface="Times New Roman" panose="02020603050405020304" pitchFamily="18" charset="0"/>
              </a:rPr>
              <a:t>toprak parçacıklarındaki </a:t>
            </a:r>
            <a:r>
              <a:rPr lang="tr-TR" dirty="0">
                <a:latin typeface="Times New Roman" panose="02020603050405020304" pitchFamily="18" charset="0"/>
                <a:cs typeface="Times New Roman" panose="02020603050405020304" pitchFamily="18" charset="0"/>
              </a:rPr>
              <a:t>organik maddelere sıkıca bağlanması sebebiyle yerüstü ve yeraltı </a:t>
            </a:r>
            <a:r>
              <a:rPr lang="tr-TR" dirty="0" smtClean="0">
                <a:latin typeface="Times New Roman" panose="02020603050405020304" pitchFamily="18" charset="0"/>
                <a:cs typeface="Times New Roman" panose="02020603050405020304" pitchFamily="18" charset="0"/>
              </a:rPr>
              <a:t>sularına girişleri </a:t>
            </a:r>
            <a:r>
              <a:rPr lang="tr-TR" dirty="0">
                <a:latin typeface="Times New Roman" panose="02020603050405020304" pitchFamily="18" charset="0"/>
                <a:cs typeface="Times New Roman" panose="02020603050405020304" pitchFamily="18" charset="0"/>
              </a:rPr>
              <a:t>yavaş olur</a:t>
            </a:r>
            <a:r>
              <a:rPr lang="tr-TR" dirty="0" smtClean="0">
                <a:latin typeface="Times New Roman" panose="02020603050405020304" pitchFamily="18" charset="0"/>
                <a:cs typeface="Times New Roman" panose="02020603050405020304" pitchFamily="18" charset="0"/>
              </a:rPr>
              <a:t>. Pek </a:t>
            </a:r>
            <a:r>
              <a:rPr lang="tr-TR" dirty="0">
                <a:latin typeface="Times New Roman" panose="02020603050405020304" pitchFamily="18" charset="0"/>
                <a:cs typeface="Times New Roman" panose="02020603050405020304" pitchFamily="18" charset="0"/>
              </a:rPr>
              <a:t>çok </a:t>
            </a:r>
            <a:r>
              <a:rPr lang="tr-TR" dirty="0" err="1">
                <a:latin typeface="Times New Roman" panose="02020603050405020304" pitchFamily="18" charset="0"/>
                <a:cs typeface="Times New Roman" panose="02020603050405020304" pitchFamily="18" charset="0"/>
              </a:rPr>
              <a:t>pesitisit</a:t>
            </a:r>
            <a:r>
              <a:rPr lang="tr-TR" dirty="0">
                <a:latin typeface="Times New Roman" panose="02020603050405020304" pitchFamily="18" charset="0"/>
                <a:cs typeface="Times New Roman" panose="02020603050405020304" pitchFamily="18" charset="0"/>
              </a:rPr>
              <a:t> türü klorlu bileşikler halinde olduğundan, tarımsal kullanımında ve </a:t>
            </a:r>
            <a:r>
              <a:rPr lang="tr-TR" dirty="0" smtClean="0">
                <a:latin typeface="Times New Roman" panose="02020603050405020304" pitchFamily="18" charset="0"/>
                <a:cs typeface="Times New Roman" panose="02020603050405020304" pitchFamily="18" charset="0"/>
              </a:rPr>
              <a:t>aynı zamanda </a:t>
            </a:r>
            <a:r>
              <a:rPr lang="tr-TR" dirty="0">
                <a:latin typeface="Times New Roman" panose="02020603050405020304" pitchFamily="18" charset="0"/>
                <a:cs typeface="Times New Roman" panose="02020603050405020304" pitchFamily="18" charset="0"/>
              </a:rPr>
              <a:t>çevresel mevcudiyetinde de daha dirençlidir. </a:t>
            </a:r>
            <a:r>
              <a:rPr lang="tr-TR" dirty="0" err="1">
                <a:latin typeface="Times New Roman" panose="02020603050405020304" pitchFamily="18" charset="0"/>
                <a:cs typeface="Times New Roman" panose="02020603050405020304" pitchFamily="18" charset="0"/>
              </a:rPr>
              <a:t>Fümigant</a:t>
            </a:r>
            <a:r>
              <a:rPr lang="tr-TR" dirty="0">
                <a:latin typeface="Times New Roman" panose="02020603050405020304" pitchFamily="18" charset="0"/>
                <a:cs typeface="Times New Roman" panose="02020603050405020304" pitchFamily="18" charset="0"/>
              </a:rPr>
              <a:t> pestisitler suda daha </a:t>
            </a:r>
            <a:r>
              <a:rPr lang="tr-TR" dirty="0" smtClean="0">
                <a:latin typeface="Times New Roman" panose="02020603050405020304" pitchFamily="18" charset="0"/>
                <a:cs typeface="Times New Roman" panose="02020603050405020304" pitchFamily="18" charset="0"/>
              </a:rPr>
              <a:t>çözünebilir olmaları </a:t>
            </a:r>
            <a:r>
              <a:rPr lang="tr-TR" dirty="0">
                <a:latin typeface="Times New Roman" panose="02020603050405020304" pitchFamily="18" charset="0"/>
                <a:cs typeface="Times New Roman" panose="02020603050405020304" pitchFamily="18" charset="0"/>
              </a:rPr>
              <a:t>sebebiyle içme suyu kaynaklarında kirlilik oluşturmaktadır. </a:t>
            </a:r>
            <a:r>
              <a:rPr lang="tr-TR" dirty="0" err="1">
                <a:latin typeface="Times New Roman" panose="02020603050405020304" pitchFamily="18" charset="0"/>
                <a:cs typeface="Times New Roman" panose="02020603050405020304" pitchFamily="18" charset="0"/>
              </a:rPr>
              <a:t>Lindan</a:t>
            </a:r>
            <a:r>
              <a:rPr lang="tr-TR" dirty="0">
                <a:latin typeface="Times New Roman" panose="02020603050405020304" pitchFamily="18" charset="0"/>
                <a:cs typeface="Times New Roman" panose="02020603050405020304" pitchFamily="18" charset="0"/>
              </a:rPr>
              <a:t>, klordan ve </a:t>
            </a:r>
            <a:r>
              <a:rPr lang="tr-TR" dirty="0" smtClean="0">
                <a:latin typeface="Times New Roman" panose="02020603050405020304" pitchFamily="18" charset="0"/>
                <a:cs typeface="Times New Roman" panose="02020603050405020304" pitchFamily="18" charset="0"/>
              </a:rPr>
              <a:t>DDT gibi </a:t>
            </a:r>
            <a:r>
              <a:rPr lang="tr-TR" dirty="0" err="1">
                <a:latin typeface="Times New Roman" panose="02020603050405020304" pitchFamily="18" charset="0"/>
                <a:cs typeface="Times New Roman" panose="02020603050405020304" pitchFamily="18" charset="0"/>
              </a:rPr>
              <a:t>lipofilik</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organoklorür</a:t>
            </a:r>
            <a:r>
              <a:rPr lang="tr-TR" dirty="0">
                <a:latin typeface="Times New Roman" panose="02020603050405020304" pitchFamily="18" charset="0"/>
                <a:cs typeface="Times New Roman" panose="02020603050405020304" pitchFamily="18" charset="0"/>
              </a:rPr>
              <a:t> pestisitlerin yasaklanmış olmaları sebebiyle içme suyu </a:t>
            </a:r>
            <a:r>
              <a:rPr lang="tr-TR" dirty="0" smtClean="0">
                <a:latin typeface="Times New Roman" panose="02020603050405020304" pitchFamily="18" charset="0"/>
                <a:cs typeface="Times New Roman" panose="02020603050405020304" pitchFamily="18" charset="0"/>
              </a:rPr>
              <a:t>sistemlerinde belli </a:t>
            </a:r>
            <a:r>
              <a:rPr lang="tr-TR" dirty="0">
                <a:latin typeface="Times New Roman" panose="02020603050405020304" pitchFamily="18" charset="0"/>
                <a:cs typeface="Times New Roman" panose="02020603050405020304" pitchFamily="18" charset="0"/>
              </a:rPr>
              <a:t>bir konsantrasyonun üzerinde nadir görülürler. Ancak sıklıkla nehir </a:t>
            </a:r>
            <a:r>
              <a:rPr lang="tr-TR" dirty="0" err="1">
                <a:latin typeface="Times New Roman" panose="02020603050405020304" pitchFamily="18" charset="0"/>
                <a:cs typeface="Times New Roman" panose="02020603050405020304" pitchFamily="18" charset="0"/>
              </a:rPr>
              <a:t>sedimentlerinde</a:t>
            </a:r>
            <a:r>
              <a:rPr lang="tr-TR" dirty="0">
                <a:latin typeface="Times New Roman" panose="02020603050405020304" pitchFamily="18" charset="0"/>
                <a:cs typeface="Times New Roman" panose="02020603050405020304" pitchFamily="18" charset="0"/>
              </a:rPr>
              <a:t> </a:t>
            </a:r>
            <a:r>
              <a:rPr lang="tr-TR" dirty="0" smtClean="0">
                <a:latin typeface="Times New Roman" panose="02020603050405020304" pitchFamily="18" charset="0"/>
                <a:cs typeface="Times New Roman" panose="02020603050405020304" pitchFamily="18" charset="0"/>
              </a:rPr>
              <a:t>ve yağda </a:t>
            </a:r>
            <a:r>
              <a:rPr lang="tr-TR" dirty="0" err="1">
                <a:latin typeface="Times New Roman" panose="02020603050405020304" pitchFamily="18" charset="0"/>
                <a:cs typeface="Times New Roman" panose="02020603050405020304" pitchFamily="18" charset="0"/>
              </a:rPr>
              <a:t>biyobirikimi</a:t>
            </a:r>
            <a:r>
              <a:rPr lang="tr-TR" dirty="0">
                <a:latin typeface="Times New Roman" panose="02020603050405020304" pitchFamily="18" charset="0"/>
                <a:cs typeface="Times New Roman" panose="02020603050405020304" pitchFamily="18" charset="0"/>
              </a:rPr>
              <a:t> sebebiyle besin zincirinde </a:t>
            </a:r>
            <a:r>
              <a:rPr lang="tr-TR" dirty="0" smtClean="0">
                <a:latin typeface="Times New Roman" panose="02020603050405020304" pitchFamily="18" charset="0"/>
                <a:cs typeface="Times New Roman" panose="02020603050405020304" pitchFamily="18" charset="0"/>
              </a:rPr>
              <a:t>görülebilirler.</a:t>
            </a:r>
            <a:endParaRPr lang="tr-TR" dirty="0">
              <a:latin typeface="Times New Roman" panose="02020603050405020304" pitchFamily="18" charset="0"/>
              <a:cs typeface="Times New Roman" panose="02020603050405020304" pitchFamily="18" charset="0"/>
            </a:endParaRPr>
          </a:p>
        </p:txBody>
      </p:sp>
      <p:sp>
        <p:nvSpPr>
          <p:cNvPr id="3" name="Dikdörtgen 2"/>
          <p:cNvSpPr/>
          <p:nvPr/>
        </p:nvSpPr>
        <p:spPr>
          <a:xfrm>
            <a:off x="0" y="3831818"/>
            <a:ext cx="12192000" cy="3000821"/>
          </a:xfrm>
          <a:prstGeom prst="rect">
            <a:avLst/>
          </a:prstGeom>
        </p:spPr>
        <p:txBody>
          <a:bodyPr wrap="square">
            <a:spAutoFit/>
          </a:bodyPr>
          <a:lstStyle/>
          <a:p>
            <a:pPr algn="just">
              <a:lnSpc>
                <a:spcPct val="150000"/>
              </a:lnSpc>
            </a:pPr>
            <a:r>
              <a:rPr lang="tr-TR" b="1" dirty="0">
                <a:latin typeface="Times New Roman" panose="02020603050405020304" pitchFamily="18" charset="0"/>
                <a:cs typeface="Times New Roman" panose="02020603050405020304" pitchFamily="18" charset="0"/>
              </a:rPr>
              <a:t>Sağlık üzerine etkileri</a:t>
            </a:r>
          </a:p>
          <a:p>
            <a:pPr algn="just">
              <a:lnSpc>
                <a:spcPct val="150000"/>
              </a:lnSpc>
            </a:pPr>
            <a:r>
              <a:rPr lang="tr-TR" dirty="0">
                <a:latin typeface="Times New Roman" panose="02020603050405020304" pitchFamily="18" charset="0"/>
                <a:cs typeface="Times New Roman" panose="02020603050405020304" pitchFamily="18" charset="0"/>
              </a:rPr>
              <a:t>Pestisitlerin genel olarak sağlığa olan etkileri arasında öncelikle karaciğer ve </a:t>
            </a:r>
            <a:r>
              <a:rPr lang="tr-TR" dirty="0" smtClean="0">
                <a:latin typeface="Times New Roman" panose="02020603050405020304" pitchFamily="18" charset="0"/>
                <a:cs typeface="Times New Roman" panose="02020603050405020304" pitchFamily="18" charset="0"/>
              </a:rPr>
              <a:t>böbrek hasarı</a:t>
            </a:r>
            <a:r>
              <a:rPr lang="tr-TR" dirty="0">
                <a:latin typeface="Times New Roman" panose="02020603050405020304" pitchFamily="18" charset="0"/>
                <a:cs typeface="Times New Roman" panose="02020603050405020304" pitchFamily="18" charset="0"/>
              </a:rPr>
              <a:t>, sinir, bağışıklık ve üreme sistemi fonksiyonlarında bozukluk ve doğum </a:t>
            </a:r>
            <a:r>
              <a:rPr lang="tr-TR" dirty="0" smtClean="0">
                <a:latin typeface="Times New Roman" panose="02020603050405020304" pitchFamily="18" charset="0"/>
                <a:cs typeface="Times New Roman" panose="02020603050405020304" pitchFamily="18" charset="0"/>
              </a:rPr>
              <a:t>kusurları sayılabilir</a:t>
            </a:r>
            <a:r>
              <a:rPr lang="tr-TR" dirty="0">
                <a:latin typeface="Times New Roman" panose="02020603050405020304" pitchFamily="18" charset="0"/>
                <a:cs typeface="Times New Roman" panose="02020603050405020304" pitchFamily="18" charset="0"/>
              </a:rPr>
              <a:t>. Daha az ciddi etkileri ise sinir sistemine olan ve baş dönmesi, bulantı ve </a:t>
            </a:r>
            <a:r>
              <a:rPr lang="tr-TR" dirty="0" smtClean="0">
                <a:latin typeface="Times New Roman" panose="02020603050405020304" pitchFamily="18" charset="0"/>
                <a:cs typeface="Times New Roman" panose="02020603050405020304" pitchFamily="18" charset="0"/>
              </a:rPr>
              <a:t>yorgunluk gibi </a:t>
            </a:r>
            <a:r>
              <a:rPr lang="tr-TR" dirty="0">
                <a:latin typeface="Times New Roman" panose="02020603050405020304" pitchFamily="18" charset="0"/>
                <a:cs typeface="Times New Roman" panose="02020603050405020304" pitchFamily="18" charset="0"/>
              </a:rPr>
              <a:t>spesifik olmayan semptomlar sıklıkla </a:t>
            </a:r>
            <a:r>
              <a:rPr lang="tr-TR" dirty="0" smtClean="0">
                <a:latin typeface="Times New Roman" panose="02020603050405020304" pitchFamily="18" charset="0"/>
                <a:cs typeface="Times New Roman" panose="02020603050405020304" pitchFamily="18" charset="0"/>
              </a:rPr>
              <a:t>görülür. Düşük </a:t>
            </a:r>
            <a:r>
              <a:rPr lang="tr-TR" dirty="0">
                <a:latin typeface="Times New Roman" panose="02020603050405020304" pitchFamily="18" charset="0"/>
                <a:cs typeface="Times New Roman" panose="02020603050405020304" pitchFamily="18" charset="0"/>
              </a:rPr>
              <a:t>seviyeli miktarlara uzun süreli </a:t>
            </a:r>
            <a:r>
              <a:rPr lang="tr-TR" dirty="0" err="1">
                <a:latin typeface="Times New Roman" panose="02020603050405020304" pitchFamily="18" charset="0"/>
                <a:cs typeface="Times New Roman" panose="02020603050405020304" pitchFamily="18" charset="0"/>
              </a:rPr>
              <a:t>maruziyet</a:t>
            </a:r>
            <a:r>
              <a:rPr lang="tr-TR" dirty="0">
                <a:latin typeface="Times New Roman" panose="02020603050405020304" pitchFamily="18" charset="0"/>
                <a:cs typeface="Times New Roman" panose="02020603050405020304" pitchFamily="18" charset="0"/>
              </a:rPr>
              <a:t> durumunda doğum kusur riskleri </a:t>
            </a:r>
            <a:r>
              <a:rPr lang="tr-TR" dirty="0" smtClean="0">
                <a:latin typeface="Times New Roman" panose="02020603050405020304" pitchFamily="18" charset="0"/>
                <a:cs typeface="Times New Roman" panose="02020603050405020304" pitchFamily="18" charset="0"/>
              </a:rPr>
              <a:t>ve kanser </a:t>
            </a:r>
            <a:r>
              <a:rPr lang="tr-TR" dirty="0">
                <a:latin typeface="Times New Roman" panose="02020603050405020304" pitchFamily="18" charset="0"/>
                <a:cs typeface="Times New Roman" panose="02020603050405020304" pitchFamily="18" charset="0"/>
              </a:rPr>
              <a:t>riskinde artış görülebilir. Epidemiyolojik çalışmalarda, çiftçiler arasında yumuşak </a:t>
            </a:r>
            <a:r>
              <a:rPr lang="tr-TR" dirty="0" smtClean="0">
                <a:latin typeface="Times New Roman" panose="02020603050405020304" pitchFamily="18" charset="0"/>
                <a:cs typeface="Times New Roman" panose="02020603050405020304" pitchFamily="18" charset="0"/>
              </a:rPr>
              <a:t>doku tümörlerinde </a:t>
            </a:r>
            <a:r>
              <a:rPr lang="tr-TR" dirty="0">
                <a:latin typeface="Times New Roman" panose="02020603050405020304" pitchFamily="18" charset="0"/>
                <a:cs typeface="Times New Roman" panose="02020603050405020304" pitchFamily="18" charset="0"/>
              </a:rPr>
              <a:t>ve </a:t>
            </a:r>
            <a:r>
              <a:rPr lang="tr-TR" dirty="0" err="1">
                <a:latin typeface="Times New Roman" panose="02020603050405020304" pitchFamily="18" charset="0"/>
                <a:cs typeface="Times New Roman" panose="02020603050405020304" pitchFamily="18" charset="0"/>
              </a:rPr>
              <a:t>lenfoid</a:t>
            </a:r>
            <a:r>
              <a:rPr lang="tr-TR" dirty="0">
                <a:latin typeface="Times New Roman" panose="02020603050405020304" pitchFamily="18" charset="0"/>
                <a:cs typeface="Times New Roman" panose="02020603050405020304" pitchFamily="18" charset="0"/>
              </a:rPr>
              <a:t> kanserlerde oluşum oranlarının arttığı tespit edilmiştir. Pek çok </a:t>
            </a:r>
            <a:r>
              <a:rPr lang="tr-TR" dirty="0" smtClean="0">
                <a:latin typeface="Times New Roman" panose="02020603050405020304" pitchFamily="18" charset="0"/>
                <a:cs typeface="Times New Roman" panose="02020603050405020304" pitchFamily="18" charset="0"/>
              </a:rPr>
              <a:t>pestisitin </a:t>
            </a:r>
            <a:r>
              <a:rPr lang="tr-TR" dirty="0" err="1" smtClean="0">
                <a:latin typeface="Times New Roman" panose="02020603050405020304" pitchFamily="18" charset="0"/>
                <a:cs typeface="Times New Roman" panose="02020603050405020304" pitchFamily="18" charset="0"/>
              </a:rPr>
              <a:t>bozunma</a:t>
            </a:r>
            <a:r>
              <a:rPr lang="tr-TR" dirty="0" smtClean="0">
                <a:latin typeface="Times New Roman" panose="02020603050405020304" pitchFamily="18" charset="0"/>
                <a:cs typeface="Times New Roman" panose="02020603050405020304" pitchFamily="18" charset="0"/>
              </a:rPr>
              <a:t> </a:t>
            </a:r>
            <a:r>
              <a:rPr lang="tr-TR" dirty="0">
                <a:latin typeface="Times New Roman" panose="02020603050405020304" pitchFamily="18" charset="0"/>
                <a:cs typeface="Times New Roman" panose="02020603050405020304" pitchFamily="18" charset="0"/>
              </a:rPr>
              <a:t>ürünleri ve </a:t>
            </a:r>
            <a:r>
              <a:rPr lang="tr-TR" dirty="0" err="1">
                <a:latin typeface="Times New Roman" panose="02020603050405020304" pitchFamily="18" charset="0"/>
                <a:cs typeface="Times New Roman" panose="02020603050405020304" pitchFamily="18" charset="0"/>
              </a:rPr>
              <a:t>metabolitleri</a:t>
            </a:r>
            <a:r>
              <a:rPr lang="tr-TR" dirty="0">
                <a:latin typeface="Times New Roman" panose="02020603050405020304" pitchFamily="18" charset="0"/>
                <a:cs typeface="Times New Roman" panose="02020603050405020304" pitchFamily="18" charset="0"/>
              </a:rPr>
              <a:t> ana pestisite göre daha az zararlıdır ancak bazıları için </a:t>
            </a:r>
            <a:r>
              <a:rPr lang="tr-TR" dirty="0" smtClean="0">
                <a:latin typeface="Times New Roman" panose="02020603050405020304" pitchFamily="18" charset="0"/>
                <a:cs typeface="Times New Roman" panose="02020603050405020304" pitchFamily="18" charset="0"/>
              </a:rPr>
              <a:t>benzer ya </a:t>
            </a:r>
            <a:r>
              <a:rPr lang="tr-TR" dirty="0">
                <a:latin typeface="Times New Roman" panose="02020603050405020304" pitchFamily="18" charset="0"/>
                <a:cs typeface="Times New Roman" panose="02020603050405020304" pitchFamily="18" charset="0"/>
              </a:rPr>
              <a:t>da daha fazla </a:t>
            </a:r>
            <a:r>
              <a:rPr lang="tr-TR" dirty="0" err="1">
                <a:latin typeface="Times New Roman" panose="02020603050405020304" pitchFamily="18" charset="0"/>
                <a:cs typeface="Times New Roman" panose="02020603050405020304" pitchFamily="18" charset="0"/>
              </a:rPr>
              <a:t>toksik</a:t>
            </a:r>
            <a:r>
              <a:rPr lang="tr-TR" dirty="0">
                <a:latin typeface="Times New Roman" panose="02020603050405020304" pitchFamily="18" charset="0"/>
                <a:cs typeface="Times New Roman" panose="02020603050405020304" pitchFamily="18" charset="0"/>
              </a:rPr>
              <a:t> etki söz konusu olabilmektedir.</a:t>
            </a:r>
          </a:p>
        </p:txBody>
      </p:sp>
    </p:spTree>
    <p:extLst>
      <p:ext uri="{BB962C8B-B14F-4D97-AF65-F5344CB8AC3E}">
        <p14:creationId xmlns:p14="http://schemas.microsoft.com/office/powerpoint/2010/main" val="133069730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0"/>
            <a:ext cx="2016899" cy="461665"/>
          </a:xfrm>
          <a:prstGeom prst="rect">
            <a:avLst/>
          </a:prstGeom>
        </p:spPr>
        <p:txBody>
          <a:bodyPr wrap="none">
            <a:spAutoFit/>
          </a:bodyPr>
          <a:lstStyle/>
          <a:p>
            <a:r>
              <a:rPr lang="tr-TR" sz="2400" b="1" dirty="0" smtClean="0">
                <a:solidFill>
                  <a:srgbClr val="000000"/>
                </a:solidFill>
                <a:latin typeface="Times New Roman" panose="02020603050405020304" pitchFamily="18" charset="0"/>
              </a:rPr>
              <a:t>İÇME SUYU </a:t>
            </a:r>
            <a:endParaRPr lang="tr-TR" sz="2400" dirty="0"/>
          </a:p>
        </p:txBody>
      </p:sp>
      <p:sp>
        <p:nvSpPr>
          <p:cNvPr id="3" name="Dikdörtgen 2"/>
          <p:cNvSpPr/>
          <p:nvPr/>
        </p:nvSpPr>
        <p:spPr>
          <a:xfrm>
            <a:off x="0" y="369332"/>
            <a:ext cx="12192000" cy="4247317"/>
          </a:xfrm>
          <a:prstGeom prst="rect">
            <a:avLst/>
          </a:prstGeom>
        </p:spPr>
        <p:txBody>
          <a:bodyPr wrap="square">
            <a:spAutoFit/>
          </a:bodyPr>
          <a:lstStyle/>
          <a:p>
            <a:pPr algn="just">
              <a:lnSpc>
                <a:spcPct val="150000"/>
              </a:lnSpc>
            </a:pPr>
            <a:r>
              <a:rPr lang="tr-TR" dirty="0" smtClean="0">
                <a:solidFill>
                  <a:srgbClr val="000000"/>
                </a:solidFill>
                <a:latin typeface="Times New Roman" panose="02020603050405020304" pitchFamily="18" charset="0"/>
                <a:cs typeface="Times New Roman" panose="02020603050405020304" pitchFamily="18" charset="0"/>
              </a:rPr>
              <a:t>İçme </a:t>
            </a:r>
            <a:r>
              <a:rPr lang="tr-TR" dirty="0">
                <a:solidFill>
                  <a:srgbClr val="000000"/>
                </a:solidFill>
                <a:latin typeface="Times New Roman" panose="02020603050405020304" pitchFamily="18" charset="0"/>
                <a:cs typeface="Times New Roman" panose="02020603050405020304" pitchFamily="18" charset="0"/>
              </a:rPr>
              <a:t>suyuna ait özellikler 4 gruba ayrılır. </a:t>
            </a:r>
          </a:p>
          <a:p>
            <a:pPr algn="just">
              <a:lnSpc>
                <a:spcPct val="150000"/>
              </a:lnSpc>
            </a:pPr>
            <a:r>
              <a:rPr lang="tr-TR" b="1" dirty="0" smtClean="0">
                <a:solidFill>
                  <a:srgbClr val="000000"/>
                </a:solidFill>
                <a:latin typeface="Times New Roman" panose="02020603050405020304" pitchFamily="18" charset="0"/>
                <a:cs typeface="Times New Roman" panose="02020603050405020304" pitchFamily="18" charset="0"/>
              </a:rPr>
              <a:t>1)</a:t>
            </a:r>
            <a:r>
              <a:rPr lang="tr-TR" dirty="0" smtClean="0">
                <a:solidFill>
                  <a:srgbClr val="000000"/>
                </a:solidFill>
                <a:latin typeface="Times New Roman" panose="02020603050405020304" pitchFamily="18" charset="0"/>
                <a:cs typeface="Times New Roman" panose="02020603050405020304" pitchFamily="18" charset="0"/>
              </a:rPr>
              <a:t> Fiziksel </a:t>
            </a:r>
            <a:r>
              <a:rPr lang="tr-TR" dirty="0">
                <a:solidFill>
                  <a:srgbClr val="000000"/>
                </a:solidFill>
                <a:latin typeface="Times New Roman" panose="02020603050405020304" pitchFamily="18" charset="0"/>
                <a:cs typeface="Times New Roman" panose="02020603050405020304" pitchFamily="18" charset="0"/>
              </a:rPr>
              <a:t>ve duyu organlarına hitap eden özellikler </a:t>
            </a:r>
          </a:p>
          <a:p>
            <a:pPr algn="just">
              <a:lnSpc>
                <a:spcPct val="150000"/>
              </a:lnSpc>
            </a:pPr>
            <a:r>
              <a:rPr lang="tr-TR" b="1" dirty="0" smtClean="0">
                <a:solidFill>
                  <a:srgbClr val="000000"/>
                </a:solidFill>
                <a:latin typeface="Times New Roman" panose="02020603050405020304" pitchFamily="18" charset="0"/>
                <a:cs typeface="Times New Roman" panose="02020603050405020304" pitchFamily="18" charset="0"/>
              </a:rPr>
              <a:t>2)</a:t>
            </a:r>
            <a:r>
              <a:rPr lang="tr-TR" dirty="0" smtClean="0">
                <a:solidFill>
                  <a:srgbClr val="000000"/>
                </a:solidFill>
                <a:latin typeface="Times New Roman" panose="02020603050405020304" pitchFamily="18" charset="0"/>
                <a:cs typeface="Times New Roman" panose="02020603050405020304" pitchFamily="18" charset="0"/>
              </a:rPr>
              <a:t> Kimyasal </a:t>
            </a:r>
            <a:r>
              <a:rPr lang="tr-TR" dirty="0">
                <a:solidFill>
                  <a:srgbClr val="000000"/>
                </a:solidFill>
                <a:latin typeface="Times New Roman" panose="02020603050405020304" pitchFamily="18" charset="0"/>
                <a:cs typeface="Times New Roman" panose="02020603050405020304" pitchFamily="18" charset="0"/>
              </a:rPr>
              <a:t>özellikler </a:t>
            </a:r>
          </a:p>
          <a:p>
            <a:pPr algn="just">
              <a:lnSpc>
                <a:spcPct val="150000"/>
              </a:lnSpc>
            </a:pPr>
            <a:r>
              <a:rPr lang="tr-TR" b="1" dirty="0" smtClean="0">
                <a:solidFill>
                  <a:srgbClr val="000000"/>
                </a:solidFill>
                <a:latin typeface="Times New Roman" panose="02020603050405020304" pitchFamily="18" charset="0"/>
                <a:cs typeface="Times New Roman" panose="02020603050405020304" pitchFamily="18" charset="0"/>
              </a:rPr>
              <a:t>3)</a:t>
            </a:r>
            <a:r>
              <a:rPr lang="tr-TR" dirty="0" smtClean="0">
                <a:solidFill>
                  <a:srgbClr val="000000"/>
                </a:solidFill>
                <a:latin typeface="Times New Roman" panose="02020603050405020304" pitchFamily="18" charset="0"/>
                <a:cs typeface="Times New Roman" panose="02020603050405020304" pitchFamily="18" charset="0"/>
              </a:rPr>
              <a:t> Bakteriyolojik </a:t>
            </a:r>
            <a:r>
              <a:rPr lang="tr-TR" dirty="0">
                <a:solidFill>
                  <a:srgbClr val="000000"/>
                </a:solidFill>
                <a:latin typeface="Times New Roman" panose="02020603050405020304" pitchFamily="18" charset="0"/>
                <a:cs typeface="Times New Roman" panose="02020603050405020304" pitchFamily="18" charset="0"/>
              </a:rPr>
              <a:t>özellikler </a:t>
            </a:r>
          </a:p>
          <a:p>
            <a:pPr algn="just">
              <a:lnSpc>
                <a:spcPct val="150000"/>
              </a:lnSpc>
            </a:pPr>
            <a:r>
              <a:rPr lang="tr-TR" b="1" dirty="0" smtClean="0">
                <a:solidFill>
                  <a:srgbClr val="000000"/>
                </a:solidFill>
                <a:latin typeface="Times New Roman" panose="02020603050405020304" pitchFamily="18" charset="0"/>
                <a:cs typeface="Times New Roman" panose="02020603050405020304" pitchFamily="18" charset="0"/>
              </a:rPr>
              <a:t>4)</a:t>
            </a:r>
            <a:r>
              <a:rPr lang="tr-TR" dirty="0" smtClean="0">
                <a:solidFill>
                  <a:srgbClr val="000000"/>
                </a:solidFill>
                <a:latin typeface="Times New Roman" panose="02020603050405020304" pitchFamily="18" charset="0"/>
                <a:cs typeface="Times New Roman" panose="02020603050405020304" pitchFamily="18" charset="0"/>
              </a:rPr>
              <a:t> Mikroskobik </a:t>
            </a:r>
            <a:r>
              <a:rPr lang="tr-TR" dirty="0">
                <a:solidFill>
                  <a:srgbClr val="000000"/>
                </a:solidFill>
                <a:latin typeface="Times New Roman" panose="02020603050405020304" pitchFamily="18" charset="0"/>
                <a:cs typeface="Times New Roman" panose="02020603050405020304" pitchFamily="18" charset="0"/>
              </a:rPr>
              <a:t>özellikler </a:t>
            </a:r>
          </a:p>
          <a:p>
            <a:pPr algn="just">
              <a:lnSpc>
                <a:spcPct val="150000"/>
              </a:lnSpc>
            </a:pPr>
            <a:endParaRPr lang="tr-TR" dirty="0" smtClean="0">
              <a:solidFill>
                <a:srgbClr val="000000"/>
              </a:solidFill>
              <a:latin typeface="Times New Roman" panose="02020603050405020304" pitchFamily="18" charset="0"/>
              <a:cs typeface="Times New Roman" panose="02020603050405020304" pitchFamily="18" charset="0"/>
            </a:endParaRPr>
          </a:p>
          <a:p>
            <a:pPr algn="just">
              <a:lnSpc>
                <a:spcPct val="150000"/>
              </a:lnSpc>
            </a:pPr>
            <a:r>
              <a:rPr lang="tr-TR" dirty="0" smtClean="0">
                <a:solidFill>
                  <a:srgbClr val="000000"/>
                </a:solidFill>
                <a:latin typeface="Times New Roman" panose="02020603050405020304" pitchFamily="18" charset="0"/>
                <a:cs typeface="Times New Roman" panose="02020603050405020304" pitchFamily="18" charset="0"/>
              </a:rPr>
              <a:t>Suya </a:t>
            </a:r>
            <a:r>
              <a:rPr lang="tr-TR" dirty="0">
                <a:solidFill>
                  <a:srgbClr val="000000"/>
                </a:solidFill>
                <a:latin typeface="Times New Roman" panose="02020603050405020304" pitchFamily="18" charset="0"/>
                <a:cs typeface="Times New Roman" panose="02020603050405020304" pitchFamily="18" charset="0"/>
              </a:rPr>
              <a:t>ait herhangi bir özellik için bir sınır yerine 2 sınır kabul edilir. Bunlar </a:t>
            </a:r>
            <a:r>
              <a:rPr lang="tr-TR" dirty="0" smtClean="0">
                <a:solidFill>
                  <a:srgbClr val="000000"/>
                </a:solidFill>
                <a:latin typeface="Times New Roman" panose="02020603050405020304" pitchFamily="18" charset="0"/>
                <a:cs typeface="Times New Roman" panose="02020603050405020304" pitchFamily="18" charset="0"/>
              </a:rPr>
              <a:t> </a:t>
            </a:r>
            <a:r>
              <a:rPr lang="es-ES" dirty="0" smtClean="0">
                <a:solidFill>
                  <a:srgbClr val="000000"/>
                </a:solidFill>
                <a:latin typeface="Times New Roman" panose="02020603050405020304" pitchFamily="18" charset="0"/>
                <a:cs typeface="Times New Roman" panose="02020603050405020304" pitchFamily="18" charset="0"/>
              </a:rPr>
              <a:t>A </a:t>
            </a:r>
            <a:r>
              <a:rPr lang="es-ES" dirty="0">
                <a:solidFill>
                  <a:srgbClr val="000000"/>
                </a:solidFill>
                <a:latin typeface="Times New Roman" panose="02020603050405020304" pitchFamily="18" charset="0"/>
                <a:cs typeface="Times New Roman" panose="02020603050405020304" pitchFamily="18" charset="0"/>
              </a:rPr>
              <a:t>Normları ve B Normlarıdır. </a:t>
            </a:r>
          </a:p>
          <a:p>
            <a:pPr algn="just">
              <a:lnSpc>
                <a:spcPct val="150000"/>
              </a:lnSpc>
            </a:pPr>
            <a:r>
              <a:rPr lang="tr-TR" b="1" dirty="0">
                <a:solidFill>
                  <a:srgbClr val="000000"/>
                </a:solidFill>
                <a:latin typeface="Times New Roman" panose="02020603050405020304" pitchFamily="18" charset="0"/>
                <a:cs typeface="Times New Roman" panose="02020603050405020304" pitchFamily="18" charset="0"/>
              </a:rPr>
              <a:t>A normları </a:t>
            </a:r>
            <a:r>
              <a:rPr lang="tr-TR" dirty="0">
                <a:solidFill>
                  <a:srgbClr val="000000"/>
                </a:solidFill>
                <a:latin typeface="Times New Roman" panose="02020603050405020304" pitchFamily="18" charset="0"/>
                <a:cs typeface="Times New Roman" panose="02020603050405020304" pitchFamily="18" charset="0"/>
              </a:rPr>
              <a:t>: Herhangi bir içme suyunun içilebilir özelliklere sahip olmasıdır. </a:t>
            </a:r>
          </a:p>
          <a:p>
            <a:pPr algn="just">
              <a:lnSpc>
                <a:spcPct val="150000"/>
              </a:lnSpc>
            </a:pPr>
            <a:r>
              <a:rPr lang="tr-TR" b="1" dirty="0">
                <a:solidFill>
                  <a:srgbClr val="000000"/>
                </a:solidFill>
                <a:latin typeface="Times New Roman" panose="02020603050405020304" pitchFamily="18" charset="0"/>
                <a:cs typeface="Times New Roman" panose="02020603050405020304" pitchFamily="18" charset="0"/>
              </a:rPr>
              <a:t>B normları: </a:t>
            </a:r>
            <a:r>
              <a:rPr lang="tr-TR" dirty="0">
                <a:solidFill>
                  <a:srgbClr val="000000"/>
                </a:solidFill>
                <a:latin typeface="Times New Roman" panose="02020603050405020304" pitchFamily="18" charset="0"/>
                <a:cs typeface="Times New Roman" panose="02020603050405020304" pitchFamily="18" charset="0"/>
              </a:rPr>
              <a:t>Mükemmel bir suyun sahip olması gereken özellikler veya bu özelliklere sahip </a:t>
            </a:r>
            <a:r>
              <a:rPr lang="tr-TR" dirty="0" smtClean="0">
                <a:solidFill>
                  <a:srgbClr val="000000"/>
                </a:solidFill>
                <a:latin typeface="Times New Roman" panose="02020603050405020304" pitchFamily="18" charset="0"/>
                <a:cs typeface="Times New Roman" panose="02020603050405020304" pitchFamily="18" charset="0"/>
              </a:rPr>
              <a:t>sulardır. Fransız </a:t>
            </a:r>
            <a:r>
              <a:rPr lang="tr-TR" dirty="0">
                <a:solidFill>
                  <a:srgbClr val="000000"/>
                </a:solidFill>
                <a:latin typeface="Times New Roman" panose="02020603050405020304" pitchFamily="18" charset="0"/>
                <a:cs typeface="Times New Roman" panose="02020603050405020304" pitchFamily="18" charset="0"/>
              </a:rPr>
              <a:t>halk sağlığı kurumu tarafından A ve B normlarının kimyasal özellik sınırları şöyledir. </a:t>
            </a:r>
            <a:endParaRPr lang="tr-TR" dirty="0">
              <a:latin typeface="Times New Roman" panose="02020603050405020304" pitchFamily="18" charset="0"/>
              <a:cs typeface="Times New Roman" panose="02020603050405020304" pitchFamily="18" charset="0"/>
            </a:endParaRPr>
          </a:p>
        </p:txBody>
      </p:sp>
      <p:sp>
        <p:nvSpPr>
          <p:cNvPr id="4" name="Dikdörtgen 3"/>
          <p:cNvSpPr/>
          <p:nvPr/>
        </p:nvSpPr>
        <p:spPr>
          <a:xfrm>
            <a:off x="2854817" y="4570482"/>
            <a:ext cx="7538434" cy="1754326"/>
          </a:xfrm>
          <a:prstGeom prst="rect">
            <a:avLst/>
          </a:prstGeom>
        </p:spPr>
        <p:txBody>
          <a:bodyPr wrap="square">
            <a:spAutoFit/>
          </a:bodyPr>
          <a:lstStyle/>
          <a:p>
            <a:pPr algn="just">
              <a:lnSpc>
                <a:spcPct val="150000"/>
              </a:lnSpc>
            </a:pPr>
            <a:r>
              <a:rPr lang="pl-PL" u="sng" dirty="0">
                <a:solidFill>
                  <a:srgbClr val="000000"/>
                </a:solidFill>
                <a:latin typeface="Times New Roman" panose="02020603050405020304" pitchFamily="18" charset="0"/>
                <a:cs typeface="Times New Roman" panose="02020603050405020304" pitchFamily="18" charset="0"/>
              </a:rPr>
              <a:t>Kimyasal özellik </a:t>
            </a:r>
            <a:r>
              <a:rPr lang="tr-TR" u="sng" dirty="0" smtClean="0">
                <a:solidFill>
                  <a:srgbClr val="000000"/>
                </a:solidFill>
                <a:latin typeface="Times New Roman" panose="02020603050405020304" pitchFamily="18" charset="0"/>
                <a:cs typeface="Times New Roman" panose="02020603050405020304" pitchFamily="18" charset="0"/>
              </a:rPr>
              <a:t>		</a:t>
            </a:r>
            <a:r>
              <a:rPr lang="pl-PL" u="sng" dirty="0" smtClean="0">
                <a:solidFill>
                  <a:srgbClr val="000000"/>
                </a:solidFill>
                <a:latin typeface="Times New Roman" panose="02020603050405020304" pitchFamily="18" charset="0"/>
                <a:cs typeface="Times New Roman" panose="02020603050405020304" pitchFamily="18" charset="0"/>
              </a:rPr>
              <a:t>A </a:t>
            </a:r>
            <a:r>
              <a:rPr lang="pl-PL" u="sng" dirty="0">
                <a:solidFill>
                  <a:srgbClr val="000000"/>
                </a:solidFill>
                <a:latin typeface="Times New Roman" panose="02020603050405020304" pitchFamily="18" charset="0"/>
                <a:cs typeface="Times New Roman" panose="02020603050405020304" pitchFamily="18" charset="0"/>
              </a:rPr>
              <a:t>normu </a:t>
            </a:r>
            <a:r>
              <a:rPr lang="tr-TR" u="sng" dirty="0" smtClean="0">
                <a:solidFill>
                  <a:srgbClr val="000000"/>
                </a:solidFill>
                <a:latin typeface="Times New Roman" panose="02020603050405020304" pitchFamily="18" charset="0"/>
                <a:cs typeface="Times New Roman" panose="02020603050405020304" pitchFamily="18" charset="0"/>
              </a:rPr>
              <a:t>		</a:t>
            </a:r>
            <a:r>
              <a:rPr lang="pl-PL" u="sng" dirty="0" smtClean="0">
                <a:solidFill>
                  <a:srgbClr val="000000"/>
                </a:solidFill>
                <a:latin typeface="Times New Roman" panose="02020603050405020304" pitchFamily="18" charset="0"/>
                <a:cs typeface="Times New Roman" panose="02020603050405020304" pitchFamily="18" charset="0"/>
              </a:rPr>
              <a:t>B </a:t>
            </a:r>
            <a:r>
              <a:rPr lang="pl-PL" u="sng" dirty="0">
                <a:solidFill>
                  <a:srgbClr val="000000"/>
                </a:solidFill>
                <a:latin typeface="Times New Roman" panose="02020603050405020304" pitchFamily="18" charset="0"/>
                <a:cs typeface="Times New Roman" panose="02020603050405020304" pitchFamily="18" charset="0"/>
              </a:rPr>
              <a:t>normu </a:t>
            </a:r>
          </a:p>
          <a:p>
            <a:pPr algn="just">
              <a:lnSpc>
                <a:spcPct val="150000"/>
              </a:lnSpc>
            </a:pPr>
            <a:r>
              <a:rPr lang="tr-TR" dirty="0">
                <a:solidFill>
                  <a:srgbClr val="000000"/>
                </a:solidFill>
                <a:latin typeface="Times New Roman" panose="02020603050405020304" pitchFamily="18" charset="0"/>
                <a:cs typeface="Times New Roman" panose="02020603050405020304" pitchFamily="18" charset="0"/>
              </a:rPr>
              <a:t>Cl</a:t>
            </a:r>
            <a:r>
              <a:rPr lang="tr-TR" baseline="30000" dirty="0">
                <a:solidFill>
                  <a:srgbClr val="000000"/>
                </a:solidFill>
                <a:latin typeface="Times New Roman" panose="02020603050405020304" pitchFamily="18" charset="0"/>
                <a:cs typeface="Times New Roman" panose="02020603050405020304" pitchFamily="18" charset="0"/>
              </a:rPr>
              <a:t>-</a:t>
            </a:r>
            <a:r>
              <a:rPr lang="tr-TR" dirty="0">
                <a:solidFill>
                  <a:srgbClr val="000000"/>
                </a:solidFill>
                <a:latin typeface="Times New Roman" panose="02020603050405020304" pitchFamily="18" charset="0"/>
                <a:cs typeface="Times New Roman" panose="02020603050405020304" pitchFamily="18" charset="0"/>
              </a:rPr>
              <a:t> </a:t>
            </a:r>
            <a:r>
              <a:rPr lang="tr-TR" dirty="0" smtClean="0">
                <a:solidFill>
                  <a:srgbClr val="000000"/>
                </a:solidFill>
                <a:latin typeface="Times New Roman" panose="02020603050405020304" pitchFamily="18" charset="0"/>
                <a:cs typeface="Times New Roman" panose="02020603050405020304" pitchFamily="18" charset="0"/>
              </a:rPr>
              <a:t>			40 </a:t>
            </a:r>
            <a:r>
              <a:rPr lang="tr-TR" dirty="0" err="1">
                <a:solidFill>
                  <a:srgbClr val="000000"/>
                </a:solidFill>
                <a:latin typeface="Times New Roman" panose="02020603050405020304" pitchFamily="18" charset="0"/>
                <a:cs typeface="Times New Roman" panose="02020603050405020304" pitchFamily="18" charset="0"/>
              </a:rPr>
              <a:t>ppm</a:t>
            </a:r>
            <a:r>
              <a:rPr lang="tr-TR" dirty="0">
                <a:solidFill>
                  <a:srgbClr val="000000"/>
                </a:solidFill>
                <a:latin typeface="Times New Roman" panose="02020603050405020304" pitchFamily="18" charset="0"/>
                <a:cs typeface="Times New Roman" panose="02020603050405020304" pitchFamily="18" charset="0"/>
              </a:rPr>
              <a:t> den az </a:t>
            </a:r>
            <a:r>
              <a:rPr lang="tr-TR" dirty="0" smtClean="0">
                <a:solidFill>
                  <a:srgbClr val="000000"/>
                </a:solidFill>
                <a:latin typeface="Times New Roman" panose="02020603050405020304" pitchFamily="18" charset="0"/>
                <a:cs typeface="Times New Roman" panose="02020603050405020304" pitchFamily="18" charset="0"/>
              </a:rPr>
              <a:t>	15 </a:t>
            </a:r>
            <a:r>
              <a:rPr lang="tr-TR" dirty="0" err="1">
                <a:solidFill>
                  <a:srgbClr val="000000"/>
                </a:solidFill>
                <a:latin typeface="Times New Roman" panose="02020603050405020304" pitchFamily="18" charset="0"/>
                <a:cs typeface="Times New Roman" panose="02020603050405020304" pitchFamily="18" charset="0"/>
              </a:rPr>
              <a:t>ppm</a:t>
            </a:r>
            <a:r>
              <a:rPr lang="tr-TR" dirty="0">
                <a:solidFill>
                  <a:srgbClr val="000000"/>
                </a:solidFill>
                <a:latin typeface="Times New Roman" panose="02020603050405020304" pitchFamily="18" charset="0"/>
                <a:cs typeface="Times New Roman" panose="02020603050405020304" pitchFamily="18" charset="0"/>
              </a:rPr>
              <a:t> den az </a:t>
            </a:r>
          </a:p>
          <a:p>
            <a:pPr algn="just">
              <a:lnSpc>
                <a:spcPct val="150000"/>
              </a:lnSpc>
            </a:pPr>
            <a:r>
              <a:rPr lang="tr-TR" dirty="0" smtClean="0">
                <a:solidFill>
                  <a:srgbClr val="000000"/>
                </a:solidFill>
                <a:latin typeface="Times New Roman" panose="02020603050405020304" pitchFamily="18" charset="0"/>
                <a:cs typeface="Times New Roman" panose="02020603050405020304" pitchFamily="18" charset="0"/>
              </a:rPr>
              <a:t>SO</a:t>
            </a:r>
            <a:r>
              <a:rPr lang="tr-TR" baseline="-25000" dirty="0" smtClean="0">
                <a:solidFill>
                  <a:srgbClr val="000000"/>
                </a:solidFill>
                <a:latin typeface="Times New Roman" panose="02020603050405020304" pitchFamily="18" charset="0"/>
                <a:cs typeface="Times New Roman" panose="02020603050405020304" pitchFamily="18" charset="0"/>
              </a:rPr>
              <a:t>4</a:t>
            </a:r>
            <a:r>
              <a:rPr lang="tr-TR" baseline="30000" dirty="0" smtClean="0">
                <a:solidFill>
                  <a:srgbClr val="000000"/>
                </a:solidFill>
                <a:latin typeface="Times New Roman" panose="02020603050405020304" pitchFamily="18" charset="0"/>
                <a:cs typeface="Times New Roman" panose="02020603050405020304" pitchFamily="18" charset="0"/>
              </a:rPr>
              <a:t>2-</a:t>
            </a:r>
            <a:r>
              <a:rPr lang="tr-TR" dirty="0" smtClean="0">
                <a:solidFill>
                  <a:srgbClr val="000000"/>
                </a:solidFill>
                <a:latin typeface="Times New Roman" panose="02020603050405020304" pitchFamily="18" charset="0"/>
                <a:cs typeface="Times New Roman" panose="02020603050405020304" pitchFamily="18" charset="0"/>
              </a:rPr>
              <a:t> 			6-36 </a:t>
            </a:r>
            <a:r>
              <a:rPr lang="tr-TR" dirty="0" err="1">
                <a:solidFill>
                  <a:srgbClr val="000000"/>
                </a:solidFill>
                <a:latin typeface="Times New Roman" panose="02020603050405020304" pitchFamily="18" charset="0"/>
                <a:cs typeface="Times New Roman" panose="02020603050405020304" pitchFamily="18" charset="0"/>
              </a:rPr>
              <a:t>ppm</a:t>
            </a:r>
            <a:r>
              <a:rPr lang="tr-TR" dirty="0">
                <a:solidFill>
                  <a:srgbClr val="000000"/>
                </a:solidFill>
                <a:latin typeface="Times New Roman" panose="02020603050405020304" pitchFamily="18" charset="0"/>
                <a:cs typeface="Times New Roman" panose="02020603050405020304" pitchFamily="18" charset="0"/>
              </a:rPr>
              <a:t> </a:t>
            </a:r>
            <a:r>
              <a:rPr lang="tr-TR" dirty="0" smtClean="0">
                <a:solidFill>
                  <a:srgbClr val="000000"/>
                </a:solidFill>
                <a:latin typeface="Times New Roman" panose="02020603050405020304" pitchFamily="18" charset="0"/>
                <a:cs typeface="Times New Roman" panose="02020603050405020304" pitchFamily="18" charset="0"/>
              </a:rPr>
              <a:t>	2,4-6 </a:t>
            </a:r>
            <a:r>
              <a:rPr lang="tr-TR" dirty="0" err="1">
                <a:solidFill>
                  <a:srgbClr val="000000"/>
                </a:solidFill>
                <a:latin typeface="Times New Roman" panose="02020603050405020304" pitchFamily="18" charset="0"/>
                <a:cs typeface="Times New Roman" panose="02020603050405020304" pitchFamily="18" charset="0"/>
              </a:rPr>
              <a:t>ppm</a:t>
            </a:r>
            <a:r>
              <a:rPr lang="tr-TR" dirty="0">
                <a:solidFill>
                  <a:srgbClr val="000000"/>
                </a:solidFill>
                <a:latin typeface="Times New Roman" panose="02020603050405020304" pitchFamily="18" charset="0"/>
                <a:cs typeface="Times New Roman" panose="02020603050405020304" pitchFamily="18" charset="0"/>
              </a:rPr>
              <a:t> </a:t>
            </a:r>
          </a:p>
          <a:p>
            <a:pPr algn="just">
              <a:lnSpc>
                <a:spcPct val="150000"/>
              </a:lnSpc>
            </a:pPr>
            <a:r>
              <a:rPr lang="tr-TR" dirty="0">
                <a:solidFill>
                  <a:srgbClr val="000000"/>
                </a:solidFill>
                <a:latin typeface="Times New Roman" panose="02020603050405020304" pitchFamily="18" charset="0"/>
                <a:cs typeface="Times New Roman" panose="02020603050405020304" pitchFamily="18" charset="0"/>
              </a:rPr>
              <a:t>Org. </a:t>
            </a:r>
            <a:r>
              <a:rPr lang="tr-TR" dirty="0" smtClean="0">
                <a:solidFill>
                  <a:srgbClr val="000000"/>
                </a:solidFill>
                <a:latin typeface="Times New Roman" panose="02020603050405020304" pitchFamily="18" charset="0"/>
                <a:cs typeface="Times New Roman" panose="02020603050405020304" pitchFamily="18" charset="0"/>
              </a:rPr>
              <a:t>madde 		2 </a:t>
            </a:r>
            <a:r>
              <a:rPr lang="tr-TR" dirty="0" err="1">
                <a:solidFill>
                  <a:srgbClr val="000000"/>
                </a:solidFill>
                <a:latin typeface="Times New Roman" panose="02020603050405020304" pitchFamily="18" charset="0"/>
                <a:cs typeface="Times New Roman" panose="02020603050405020304" pitchFamily="18" charset="0"/>
              </a:rPr>
              <a:t>ppm</a:t>
            </a:r>
            <a:r>
              <a:rPr lang="tr-TR" dirty="0">
                <a:solidFill>
                  <a:srgbClr val="000000"/>
                </a:solidFill>
                <a:latin typeface="Times New Roman" panose="02020603050405020304" pitchFamily="18" charset="0"/>
                <a:cs typeface="Times New Roman" panose="02020603050405020304" pitchFamily="18" charset="0"/>
              </a:rPr>
              <a:t> den az </a:t>
            </a:r>
            <a:r>
              <a:rPr lang="tr-TR" dirty="0" smtClean="0">
                <a:solidFill>
                  <a:srgbClr val="000000"/>
                </a:solidFill>
                <a:latin typeface="Times New Roman" panose="02020603050405020304" pitchFamily="18" charset="0"/>
                <a:cs typeface="Times New Roman" panose="02020603050405020304" pitchFamily="18" charset="0"/>
              </a:rPr>
              <a:t>	1 </a:t>
            </a:r>
            <a:r>
              <a:rPr lang="tr-TR" dirty="0" err="1">
                <a:solidFill>
                  <a:srgbClr val="000000"/>
                </a:solidFill>
                <a:latin typeface="Times New Roman" panose="02020603050405020304" pitchFamily="18" charset="0"/>
                <a:cs typeface="Times New Roman" panose="02020603050405020304" pitchFamily="18" charset="0"/>
              </a:rPr>
              <a:t>ppm</a:t>
            </a:r>
            <a:r>
              <a:rPr lang="tr-TR" dirty="0">
                <a:solidFill>
                  <a:srgbClr val="000000"/>
                </a:solidFill>
                <a:latin typeface="Times New Roman" panose="02020603050405020304" pitchFamily="18" charset="0"/>
                <a:cs typeface="Times New Roman" panose="02020603050405020304" pitchFamily="18" charset="0"/>
              </a:rPr>
              <a:t> den az </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9088357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98455"/>
            <a:ext cx="12076090" cy="6324808"/>
          </a:xfrm>
          <a:prstGeom prst="rect">
            <a:avLst/>
          </a:prstGeom>
        </p:spPr>
        <p:txBody>
          <a:bodyPr wrap="square">
            <a:spAutoFit/>
          </a:bodyPr>
          <a:lstStyle/>
          <a:p>
            <a:pPr algn="just">
              <a:lnSpc>
                <a:spcPct val="150000"/>
              </a:lnSpc>
            </a:pPr>
            <a:r>
              <a:rPr lang="tr-TR" b="1" dirty="0" smtClean="0">
                <a:solidFill>
                  <a:srgbClr val="000000"/>
                </a:solidFill>
                <a:latin typeface="Times New Roman" panose="02020603050405020304" pitchFamily="18" charset="0"/>
                <a:cs typeface="Times New Roman" panose="02020603050405020304" pitchFamily="18" charset="0"/>
              </a:rPr>
              <a:t>SUYUN FİZİKSEL ÖZELLİKLERİNİN TAYİNİ </a:t>
            </a:r>
            <a:endParaRPr lang="tr-TR" dirty="0" smtClean="0">
              <a:solidFill>
                <a:srgbClr val="000000"/>
              </a:solidFill>
              <a:latin typeface="Times New Roman" panose="02020603050405020304" pitchFamily="18" charset="0"/>
              <a:cs typeface="Times New Roman" panose="02020603050405020304" pitchFamily="18" charset="0"/>
            </a:endParaRPr>
          </a:p>
          <a:p>
            <a:pPr algn="just">
              <a:lnSpc>
                <a:spcPct val="150000"/>
              </a:lnSpc>
            </a:pPr>
            <a:r>
              <a:rPr lang="tr-TR" b="1" dirty="0" smtClean="0">
                <a:solidFill>
                  <a:srgbClr val="000000"/>
                </a:solidFill>
                <a:latin typeface="Times New Roman" panose="02020603050405020304" pitchFamily="18" charset="0"/>
                <a:cs typeface="Times New Roman" panose="02020603050405020304" pitchFamily="18" charset="0"/>
              </a:rPr>
              <a:t>a) Sıcaklık</a:t>
            </a:r>
            <a:r>
              <a:rPr lang="tr-TR" b="1" dirty="0">
                <a:solidFill>
                  <a:srgbClr val="000000"/>
                </a:solidFill>
                <a:latin typeface="Times New Roman" panose="02020603050405020304" pitchFamily="18" charset="0"/>
                <a:cs typeface="Times New Roman" panose="02020603050405020304" pitchFamily="18" charset="0"/>
              </a:rPr>
              <a:t>: Y</a:t>
            </a:r>
            <a:r>
              <a:rPr lang="tr-TR" dirty="0">
                <a:solidFill>
                  <a:srgbClr val="000000"/>
                </a:solidFill>
                <a:latin typeface="Times New Roman" panose="02020603050405020304" pitchFamily="18" charset="0"/>
                <a:cs typeface="Times New Roman" panose="02020603050405020304" pitchFamily="18" charset="0"/>
              </a:rPr>
              <a:t>azın serin kışın fazla soğuk olmamalıdır. Bu da yer altı suları ile başlayan ve dağıtmanın pek geniş </a:t>
            </a:r>
            <a:r>
              <a:rPr lang="tr-TR" dirty="0" smtClean="0">
                <a:solidFill>
                  <a:srgbClr val="000000"/>
                </a:solidFill>
                <a:latin typeface="Times New Roman" panose="02020603050405020304" pitchFamily="18" charset="0"/>
                <a:cs typeface="Times New Roman" panose="02020603050405020304" pitchFamily="18" charset="0"/>
              </a:rPr>
              <a:t>olmadığı şehirlerde </a:t>
            </a:r>
            <a:r>
              <a:rPr lang="tr-TR" dirty="0">
                <a:solidFill>
                  <a:srgbClr val="000000"/>
                </a:solidFill>
                <a:latin typeface="Times New Roman" panose="02020603050405020304" pitchFamily="18" charset="0"/>
                <a:cs typeface="Times New Roman" panose="02020603050405020304" pitchFamily="18" charset="0"/>
              </a:rPr>
              <a:t>bir derece sağlanabilir</a:t>
            </a:r>
            <a:r>
              <a:rPr lang="tr-TR" dirty="0" smtClean="0">
                <a:solidFill>
                  <a:srgbClr val="000000"/>
                </a:solidFill>
                <a:latin typeface="Times New Roman" panose="02020603050405020304" pitchFamily="18" charset="0"/>
                <a:cs typeface="Times New Roman" panose="02020603050405020304" pitchFamily="18" charset="0"/>
              </a:rPr>
              <a:t>.</a:t>
            </a:r>
          </a:p>
          <a:p>
            <a:pPr algn="just">
              <a:lnSpc>
                <a:spcPct val="150000"/>
              </a:lnSpc>
            </a:pPr>
            <a:r>
              <a:rPr lang="tr-TR" dirty="0" smtClean="0">
                <a:solidFill>
                  <a:srgbClr val="000000"/>
                </a:solidFill>
                <a:latin typeface="Times New Roman" panose="02020603050405020304" pitchFamily="18" charset="0"/>
                <a:cs typeface="Times New Roman" panose="02020603050405020304" pitchFamily="18" charset="0"/>
              </a:rPr>
              <a:t> </a:t>
            </a:r>
            <a:endParaRPr lang="tr-TR" dirty="0">
              <a:solidFill>
                <a:srgbClr val="000000"/>
              </a:solidFill>
              <a:latin typeface="Times New Roman" panose="02020603050405020304" pitchFamily="18" charset="0"/>
              <a:cs typeface="Times New Roman" panose="02020603050405020304" pitchFamily="18" charset="0"/>
            </a:endParaRPr>
          </a:p>
          <a:p>
            <a:pPr algn="just">
              <a:lnSpc>
                <a:spcPct val="150000"/>
              </a:lnSpc>
            </a:pPr>
            <a:r>
              <a:rPr lang="tr-TR" b="1" dirty="0">
                <a:solidFill>
                  <a:srgbClr val="000000"/>
                </a:solidFill>
                <a:latin typeface="Times New Roman" panose="02020603050405020304" pitchFamily="18" charset="0"/>
                <a:cs typeface="Times New Roman" panose="02020603050405020304" pitchFamily="18" charset="0"/>
              </a:rPr>
              <a:t>b) Berraklık: </a:t>
            </a:r>
            <a:r>
              <a:rPr lang="tr-TR" dirty="0">
                <a:solidFill>
                  <a:srgbClr val="000000"/>
                </a:solidFill>
                <a:latin typeface="Times New Roman" panose="02020603050405020304" pitchFamily="18" charset="0"/>
                <a:cs typeface="Times New Roman" panose="02020603050405020304" pitchFamily="18" charset="0"/>
              </a:rPr>
              <a:t>İçme suyu berrak olmalıdır. Berraklığın zıddı olan ve suda asılı yada </a:t>
            </a:r>
            <a:r>
              <a:rPr lang="tr-TR" dirty="0" err="1">
                <a:solidFill>
                  <a:srgbClr val="000000"/>
                </a:solidFill>
                <a:latin typeface="Times New Roman" panose="02020603050405020304" pitchFamily="18" charset="0"/>
                <a:cs typeface="Times New Roman" panose="02020603050405020304" pitchFamily="18" charset="0"/>
              </a:rPr>
              <a:t>kolloidal</a:t>
            </a:r>
            <a:r>
              <a:rPr lang="tr-TR" dirty="0">
                <a:solidFill>
                  <a:srgbClr val="000000"/>
                </a:solidFill>
                <a:latin typeface="Times New Roman" panose="02020603050405020304" pitchFamily="18" charset="0"/>
                <a:cs typeface="Times New Roman" panose="02020603050405020304" pitchFamily="18" charset="0"/>
              </a:rPr>
              <a:t> maddelerden oluşan bulanıklık ne kadar az olursa olsun içenlerde olumsuz bir etki bırakır. Suya renk veren maddeler bitkilerin ayrışmasıyla oluşan boyalardır. Renkli bir su içenleri olumsuz etkilediği gibi çamaşırlarda da lekeler bırakır. </a:t>
            </a:r>
            <a:endParaRPr lang="tr-TR" dirty="0" smtClean="0">
              <a:solidFill>
                <a:srgbClr val="000000"/>
              </a:solidFill>
              <a:latin typeface="Times New Roman" panose="02020603050405020304" pitchFamily="18" charset="0"/>
              <a:cs typeface="Times New Roman" panose="02020603050405020304" pitchFamily="18" charset="0"/>
            </a:endParaRPr>
          </a:p>
          <a:p>
            <a:pPr algn="just">
              <a:lnSpc>
                <a:spcPct val="150000"/>
              </a:lnSpc>
            </a:pPr>
            <a:endParaRPr lang="tr-TR" dirty="0">
              <a:solidFill>
                <a:srgbClr val="000000"/>
              </a:solidFill>
              <a:latin typeface="Times New Roman" panose="02020603050405020304" pitchFamily="18" charset="0"/>
              <a:cs typeface="Times New Roman" panose="02020603050405020304" pitchFamily="18" charset="0"/>
            </a:endParaRPr>
          </a:p>
          <a:p>
            <a:pPr algn="just">
              <a:lnSpc>
                <a:spcPct val="150000"/>
              </a:lnSpc>
            </a:pPr>
            <a:r>
              <a:rPr lang="tr-TR" b="1" dirty="0" smtClean="0">
                <a:solidFill>
                  <a:srgbClr val="000000"/>
                </a:solidFill>
                <a:latin typeface="Times New Roman" panose="02020603050405020304" pitchFamily="18" charset="0"/>
                <a:cs typeface="Times New Roman" panose="02020603050405020304" pitchFamily="18" charset="0"/>
              </a:rPr>
              <a:t>c) Renk </a:t>
            </a:r>
            <a:r>
              <a:rPr lang="tr-TR" b="1" dirty="0">
                <a:solidFill>
                  <a:srgbClr val="000000"/>
                </a:solidFill>
                <a:latin typeface="Times New Roman" panose="02020603050405020304" pitchFamily="18" charset="0"/>
                <a:cs typeface="Times New Roman" panose="02020603050405020304" pitchFamily="18" charset="0"/>
              </a:rPr>
              <a:t>tayini: </a:t>
            </a:r>
            <a:r>
              <a:rPr lang="tr-TR" dirty="0" err="1">
                <a:solidFill>
                  <a:srgbClr val="000000"/>
                </a:solidFill>
                <a:latin typeface="Times New Roman" panose="02020603050405020304" pitchFamily="18" charset="0"/>
                <a:cs typeface="Times New Roman" panose="02020603050405020304" pitchFamily="18" charset="0"/>
              </a:rPr>
              <a:t>Potasyumkloroplatinat</a:t>
            </a:r>
            <a:r>
              <a:rPr lang="tr-TR" dirty="0">
                <a:solidFill>
                  <a:srgbClr val="000000"/>
                </a:solidFill>
                <a:latin typeface="Times New Roman" panose="02020603050405020304" pitchFamily="18" charset="0"/>
                <a:cs typeface="Times New Roman" panose="02020603050405020304" pitchFamily="18" charset="0"/>
              </a:rPr>
              <a:t> (K</a:t>
            </a:r>
            <a:r>
              <a:rPr lang="tr-TR" baseline="-25000" dirty="0">
                <a:solidFill>
                  <a:srgbClr val="000000"/>
                </a:solidFill>
                <a:latin typeface="Times New Roman" panose="02020603050405020304" pitchFamily="18" charset="0"/>
                <a:cs typeface="Times New Roman" panose="02020603050405020304" pitchFamily="18" charset="0"/>
              </a:rPr>
              <a:t>2</a:t>
            </a:r>
            <a:r>
              <a:rPr lang="tr-TR" dirty="0">
                <a:solidFill>
                  <a:srgbClr val="000000"/>
                </a:solidFill>
                <a:latin typeface="Times New Roman" panose="02020603050405020304" pitchFamily="18" charset="0"/>
                <a:cs typeface="Times New Roman" panose="02020603050405020304" pitchFamily="18" charset="0"/>
              </a:rPr>
              <a:t>PtCl</a:t>
            </a:r>
            <a:r>
              <a:rPr lang="tr-TR" baseline="-25000" dirty="0">
                <a:solidFill>
                  <a:srgbClr val="000000"/>
                </a:solidFill>
                <a:latin typeface="Times New Roman" panose="02020603050405020304" pitchFamily="18" charset="0"/>
                <a:cs typeface="Times New Roman" panose="02020603050405020304" pitchFamily="18" charset="0"/>
              </a:rPr>
              <a:t>6</a:t>
            </a:r>
            <a:r>
              <a:rPr lang="tr-TR" dirty="0">
                <a:solidFill>
                  <a:srgbClr val="000000"/>
                </a:solidFill>
                <a:latin typeface="Times New Roman" panose="02020603050405020304" pitchFamily="18" charset="0"/>
                <a:cs typeface="Times New Roman" panose="02020603050405020304" pitchFamily="18" charset="0"/>
              </a:rPr>
              <a:t>) ve kobalt klorür çözeltilerinin karışımları standart olarak kullanılarak (500 mg </a:t>
            </a:r>
            <a:r>
              <a:rPr lang="tr-TR" dirty="0" err="1">
                <a:solidFill>
                  <a:srgbClr val="000000"/>
                </a:solidFill>
                <a:latin typeface="Times New Roman" panose="02020603050405020304" pitchFamily="18" charset="0"/>
                <a:cs typeface="Times New Roman" panose="02020603050405020304" pitchFamily="18" charset="0"/>
              </a:rPr>
              <a:t>Pt</a:t>
            </a:r>
            <a:r>
              <a:rPr lang="tr-TR" dirty="0">
                <a:solidFill>
                  <a:srgbClr val="000000"/>
                </a:solidFill>
                <a:latin typeface="Times New Roman" panose="02020603050405020304" pitchFamily="18" charset="0"/>
                <a:cs typeface="Times New Roman" panose="02020603050405020304" pitchFamily="18" charset="0"/>
              </a:rPr>
              <a:t> </a:t>
            </a:r>
            <a:r>
              <a:rPr lang="tr-TR" dirty="0" smtClean="0">
                <a:solidFill>
                  <a:srgbClr val="000000"/>
                </a:solidFill>
                <a:latin typeface="Times New Roman" panose="02020603050405020304" pitchFamily="18" charset="0"/>
                <a:cs typeface="Times New Roman" panose="02020603050405020304" pitchFamily="18" charset="0"/>
              </a:rPr>
              <a:t>/L </a:t>
            </a:r>
            <a:r>
              <a:rPr lang="tr-TR" dirty="0">
                <a:solidFill>
                  <a:srgbClr val="000000"/>
                </a:solidFill>
                <a:latin typeface="Times New Roman" panose="02020603050405020304" pitchFamily="18" charset="0"/>
                <a:cs typeface="Times New Roman" panose="02020603050405020304" pitchFamily="18" charset="0"/>
              </a:rPr>
              <a:t>=500 birim) tayin yapılır. Bu karışımın rengi doğal sulara benzer. İçme suları 15 birimi geçmemelidir. </a:t>
            </a:r>
            <a:endParaRPr lang="tr-TR" dirty="0" smtClean="0">
              <a:solidFill>
                <a:srgbClr val="000000"/>
              </a:solidFill>
              <a:latin typeface="Times New Roman" panose="02020603050405020304" pitchFamily="18" charset="0"/>
              <a:cs typeface="Times New Roman" panose="02020603050405020304" pitchFamily="18" charset="0"/>
            </a:endParaRPr>
          </a:p>
          <a:p>
            <a:pPr algn="just">
              <a:lnSpc>
                <a:spcPct val="150000"/>
              </a:lnSpc>
            </a:pPr>
            <a:endParaRPr lang="tr-TR" dirty="0">
              <a:solidFill>
                <a:srgbClr val="000000"/>
              </a:solidFill>
              <a:latin typeface="Times New Roman" panose="02020603050405020304" pitchFamily="18" charset="0"/>
              <a:cs typeface="Times New Roman" panose="02020603050405020304" pitchFamily="18" charset="0"/>
            </a:endParaRPr>
          </a:p>
          <a:p>
            <a:pPr algn="just">
              <a:lnSpc>
                <a:spcPct val="150000"/>
              </a:lnSpc>
            </a:pPr>
            <a:r>
              <a:rPr lang="tr-TR" b="1" dirty="0" smtClean="0">
                <a:solidFill>
                  <a:srgbClr val="000000"/>
                </a:solidFill>
                <a:latin typeface="Times New Roman" panose="02020603050405020304" pitchFamily="18" charset="0"/>
                <a:cs typeface="Times New Roman" panose="02020603050405020304" pitchFamily="18" charset="0"/>
              </a:rPr>
              <a:t>d) Bulanıklık </a:t>
            </a:r>
            <a:r>
              <a:rPr lang="tr-TR" b="1" dirty="0">
                <a:solidFill>
                  <a:srgbClr val="000000"/>
                </a:solidFill>
                <a:latin typeface="Times New Roman" panose="02020603050405020304" pitchFamily="18" charset="0"/>
                <a:cs typeface="Times New Roman" panose="02020603050405020304" pitchFamily="18" charset="0"/>
              </a:rPr>
              <a:t>tayini: </a:t>
            </a:r>
            <a:r>
              <a:rPr lang="tr-TR" dirty="0">
                <a:solidFill>
                  <a:srgbClr val="000000"/>
                </a:solidFill>
                <a:latin typeface="Times New Roman" panose="02020603050405020304" pitchFamily="18" charset="0"/>
                <a:cs typeface="Times New Roman" panose="02020603050405020304" pitchFamily="18" charset="0"/>
              </a:rPr>
              <a:t>Bulanık su estetik olmadığı gibi </a:t>
            </a:r>
            <a:r>
              <a:rPr lang="tr-TR" dirty="0" err="1">
                <a:solidFill>
                  <a:srgbClr val="000000"/>
                </a:solidFill>
                <a:latin typeface="Times New Roman" panose="02020603050405020304" pitchFamily="18" charset="0"/>
                <a:cs typeface="Times New Roman" panose="02020603050405020304" pitchFamily="18" charset="0"/>
              </a:rPr>
              <a:t>patojenik</a:t>
            </a:r>
            <a:r>
              <a:rPr lang="tr-TR" dirty="0">
                <a:solidFill>
                  <a:srgbClr val="000000"/>
                </a:solidFill>
                <a:latin typeface="Times New Roman" panose="02020603050405020304" pitchFamily="18" charset="0"/>
                <a:cs typeface="Times New Roman" panose="02020603050405020304" pitchFamily="18" charset="0"/>
              </a:rPr>
              <a:t> </a:t>
            </a:r>
            <a:r>
              <a:rPr lang="tr-TR" dirty="0" smtClean="0">
                <a:latin typeface="Times New Roman" panose="02020603050405020304" pitchFamily="18" charset="0"/>
                <a:cs typeface="Times New Roman" panose="02020603050405020304" pitchFamily="18" charset="0"/>
              </a:rPr>
              <a:t>(</a:t>
            </a:r>
            <a:r>
              <a:rPr lang="tr-TR" dirty="0">
                <a:latin typeface="Times New Roman" panose="02020603050405020304" pitchFamily="18" charset="0"/>
                <a:cs typeface="Times New Roman" panose="02020603050405020304" pitchFamily="18" charset="0"/>
              </a:rPr>
              <a:t>hastalık yapıcı bakteri bulundurabilir) de olabilir. 1900 yılında bulunan Jackson kandil </a:t>
            </a:r>
            <a:r>
              <a:rPr lang="tr-TR" dirty="0" err="1">
                <a:latin typeface="Times New Roman" panose="02020603050405020304" pitchFamily="18" charset="0"/>
                <a:cs typeface="Times New Roman" panose="02020603050405020304" pitchFamily="18" charset="0"/>
              </a:rPr>
              <a:t>Türbidimetresiyle</a:t>
            </a:r>
            <a:r>
              <a:rPr lang="tr-TR" dirty="0">
                <a:latin typeface="Times New Roman" panose="02020603050405020304" pitchFamily="18" charset="0"/>
                <a:cs typeface="Times New Roman" panose="02020603050405020304" pitchFamily="18" charset="0"/>
              </a:rPr>
              <a:t> suyun bulanıklığı günümüzde de tayin edilmektedir. Bu yöntemde dibi düz bir tüple 3 </a:t>
            </a:r>
            <a:r>
              <a:rPr lang="tr-TR" dirty="0" smtClean="0">
                <a:latin typeface="Times New Roman" panose="02020603050405020304" pitchFamily="18" charset="0"/>
                <a:cs typeface="Times New Roman" panose="02020603050405020304" pitchFamily="18" charset="0"/>
              </a:rPr>
              <a:t>(</a:t>
            </a:r>
            <a:r>
              <a:rPr lang="tr-TR" dirty="0" err="1">
                <a:latin typeface="Times New Roman" panose="02020603050405020304" pitchFamily="18" charset="0"/>
                <a:cs typeface="Times New Roman" panose="02020603050405020304" pitchFamily="18" charset="0"/>
              </a:rPr>
              <a:t>nessler</a:t>
            </a:r>
            <a:r>
              <a:rPr lang="tr-TR" dirty="0">
                <a:latin typeface="Times New Roman" panose="02020603050405020304" pitchFamily="18" charset="0"/>
                <a:cs typeface="Times New Roman" panose="02020603050405020304" pitchFamily="18" charset="0"/>
              </a:rPr>
              <a:t> tüpü) bu tüpü alttan aydınlatan bir lambadan oluşan cihazın tüpüne azar azar standart örnek konur. Tüpün tepesinden bakılarak lambanın ışığı kaybolduğu an </a:t>
            </a:r>
            <a:r>
              <a:rPr lang="tr-TR" dirty="0" err="1">
                <a:latin typeface="Times New Roman" panose="02020603050405020304" pitchFamily="18" charset="0"/>
                <a:cs typeface="Times New Roman" panose="02020603050405020304" pitchFamily="18" charset="0"/>
              </a:rPr>
              <a:t>tesbit</a:t>
            </a:r>
            <a:r>
              <a:rPr lang="tr-TR" dirty="0">
                <a:latin typeface="Times New Roman" panose="02020603050405020304" pitchFamily="18" charset="0"/>
                <a:cs typeface="Times New Roman" panose="02020603050405020304" pitchFamily="18" charset="0"/>
              </a:rPr>
              <a:t> edilir. Böylece harcanan standart çözelti hacmi bulunur. </a:t>
            </a:r>
          </a:p>
        </p:txBody>
      </p:sp>
    </p:spTree>
    <p:extLst>
      <p:ext uri="{BB962C8B-B14F-4D97-AF65-F5344CB8AC3E}">
        <p14:creationId xmlns:p14="http://schemas.microsoft.com/office/powerpoint/2010/main" val="426313713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90153" y="0"/>
            <a:ext cx="12192000" cy="1338828"/>
          </a:xfrm>
          <a:prstGeom prst="rect">
            <a:avLst/>
          </a:prstGeom>
        </p:spPr>
        <p:txBody>
          <a:bodyPr wrap="square">
            <a:spAutoFit/>
          </a:bodyPr>
          <a:lstStyle/>
          <a:p>
            <a:pPr algn="just">
              <a:lnSpc>
                <a:spcPct val="150000"/>
              </a:lnSpc>
            </a:pPr>
            <a:r>
              <a:rPr lang="tr-TR" dirty="0">
                <a:solidFill>
                  <a:srgbClr val="000000"/>
                </a:solidFill>
                <a:latin typeface="Times New Roman" panose="02020603050405020304" pitchFamily="18" charset="0"/>
              </a:rPr>
              <a:t>Bulanıklığı ölçülecek su örneği de ışık görülmeyinceye kadar aynı tüpe konularak gerekli suyun hacmi ölçülür. </a:t>
            </a:r>
            <a:r>
              <a:rPr lang="tr-TR" dirty="0" smtClean="0">
                <a:solidFill>
                  <a:srgbClr val="000000"/>
                </a:solidFill>
                <a:latin typeface="Times New Roman" panose="02020603050405020304" pitchFamily="18" charset="0"/>
              </a:rPr>
              <a:t>BS*VS </a:t>
            </a:r>
            <a:r>
              <a:rPr lang="tr-TR" dirty="0">
                <a:solidFill>
                  <a:srgbClr val="000000"/>
                </a:solidFill>
                <a:latin typeface="Times New Roman" panose="02020603050405020304" pitchFamily="18" charset="0"/>
              </a:rPr>
              <a:t>=</a:t>
            </a:r>
            <a:r>
              <a:rPr lang="tr-TR" dirty="0" smtClean="0">
                <a:solidFill>
                  <a:srgbClr val="000000"/>
                </a:solidFill>
                <a:latin typeface="Times New Roman" panose="02020603050405020304" pitchFamily="18" charset="0"/>
              </a:rPr>
              <a:t>BX*VX </a:t>
            </a:r>
            <a:r>
              <a:rPr lang="tr-TR" dirty="0">
                <a:solidFill>
                  <a:srgbClr val="000000"/>
                </a:solidFill>
                <a:latin typeface="Times New Roman" panose="02020603050405020304" pitchFamily="18" charset="0"/>
              </a:rPr>
              <a:t>eşitliğinden </a:t>
            </a:r>
            <a:r>
              <a:rPr lang="tr-TR" dirty="0" err="1">
                <a:solidFill>
                  <a:srgbClr val="000000"/>
                </a:solidFill>
                <a:latin typeface="Times New Roman" panose="02020603050405020304" pitchFamily="18" charset="0"/>
              </a:rPr>
              <a:t>Bx</a:t>
            </a:r>
            <a:r>
              <a:rPr lang="tr-TR" dirty="0">
                <a:solidFill>
                  <a:srgbClr val="000000"/>
                </a:solidFill>
                <a:latin typeface="Times New Roman" panose="02020603050405020304" pitchFamily="18" charset="0"/>
              </a:rPr>
              <a:t> (bulanıklığı ölçülecek örneğin birimi) hesaplanır. Eşitlikteki BS=standardın birimi olup 1 alınır. Standart olarak </a:t>
            </a:r>
            <a:r>
              <a:rPr lang="tr-TR" dirty="0" smtClean="0">
                <a:solidFill>
                  <a:srgbClr val="000000"/>
                </a:solidFill>
                <a:latin typeface="Times New Roman" panose="02020603050405020304" pitchFamily="18" charset="0"/>
              </a:rPr>
              <a:t>L de </a:t>
            </a:r>
            <a:r>
              <a:rPr lang="tr-TR" dirty="0">
                <a:solidFill>
                  <a:srgbClr val="000000"/>
                </a:solidFill>
                <a:latin typeface="Times New Roman" panose="02020603050405020304" pitchFamily="18" charset="0"/>
              </a:rPr>
              <a:t>1 mg SiO</a:t>
            </a:r>
            <a:r>
              <a:rPr lang="tr-TR" baseline="-25000" dirty="0">
                <a:solidFill>
                  <a:srgbClr val="000000"/>
                </a:solidFill>
                <a:latin typeface="Times New Roman" panose="02020603050405020304" pitchFamily="18" charset="0"/>
              </a:rPr>
              <a:t>2</a:t>
            </a:r>
            <a:r>
              <a:rPr lang="tr-TR" dirty="0">
                <a:solidFill>
                  <a:srgbClr val="000000"/>
                </a:solidFill>
                <a:latin typeface="Times New Roman" panose="02020603050405020304" pitchFamily="18" charset="0"/>
              </a:rPr>
              <a:t> içeren süspansiyon kullanılır ve bu 1 birim olarak kabul edilir. İçme suyu 5 birimi geçmemelidir. </a:t>
            </a:r>
            <a:endParaRPr lang="tr-TR" dirty="0"/>
          </a:p>
        </p:txBody>
      </p:sp>
      <p:sp>
        <p:nvSpPr>
          <p:cNvPr id="3" name="Dikdörtgen 2"/>
          <p:cNvSpPr/>
          <p:nvPr/>
        </p:nvSpPr>
        <p:spPr>
          <a:xfrm>
            <a:off x="-1" y="1305342"/>
            <a:ext cx="12101847" cy="5493812"/>
          </a:xfrm>
          <a:prstGeom prst="rect">
            <a:avLst/>
          </a:prstGeom>
        </p:spPr>
        <p:txBody>
          <a:bodyPr wrap="square">
            <a:spAutoFit/>
          </a:bodyPr>
          <a:lstStyle/>
          <a:p>
            <a:pPr algn="just">
              <a:lnSpc>
                <a:spcPct val="150000"/>
              </a:lnSpc>
            </a:pPr>
            <a:endParaRPr lang="tr-TR" dirty="0" smtClean="0">
              <a:solidFill>
                <a:srgbClr val="000000"/>
              </a:solidFill>
              <a:latin typeface="Times New Roman" panose="02020603050405020304" pitchFamily="18" charset="0"/>
            </a:endParaRPr>
          </a:p>
          <a:p>
            <a:pPr algn="just">
              <a:lnSpc>
                <a:spcPct val="150000"/>
              </a:lnSpc>
            </a:pPr>
            <a:r>
              <a:rPr lang="tr-TR" b="1" dirty="0">
                <a:solidFill>
                  <a:srgbClr val="000000"/>
                </a:solidFill>
                <a:latin typeface="Times New Roman" panose="02020603050405020304" pitchFamily="18" charset="0"/>
              </a:rPr>
              <a:t>e</a:t>
            </a:r>
            <a:r>
              <a:rPr lang="tr-TR" b="1" dirty="0" smtClean="0">
                <a:solidFill>
                  <a:srgbClr val="000000"/>
                </a:solidFill>
                <a:latin typeface="Times New Roman" panose="02020603050405020304" pitchFamily="18" charset="0"/>
              </a:rPr>
              <a:t>) </a:t>
            </a:r>
            <a:r>
              <a:rPr lang="tr-TR" b="1" dirty="0">
                <a:solidFill>
                  <a:srgbClr val="000000"/>
                </a:solidFill>
                <a:latin typeface="Times New Roman" panose="02020603050405020304" pitchFamily="18" charset="0"/>
              </a:rPr>
              <a:t>Lezzet ve koku: </a:t>
            </a:r>
            <a:r>
              <a:rPr lang="tr-TR" dirty="0">
                <a:solidFill>
                  <a:srgbClr val="000000"/>
                </a:solidFill>
                <a:latin typeface="Times New Roman" panose="02020603050405020304" pitchFamily="18" charset="0"/>
              </a:rPr>
              <a:t>Sudaki lezzet ve kokular </a:t>
            </a:r>
            <a:endParaRPr lang="tr-TR" dirty="0" smtClean="0">
              <a:solidFill>
                <a:srgbClr val="000000"/>
              </a:solidFill>
              <a:latin typeface="Times New Roman" panose="02020603050405020304" pitchFamily="18" charset="0"/>
            </a:endParaRPr>
          </a:p>
          <a:p>
            <a:pPr algn="just">
              <a:lnSpc>
                <a:spcPct val="150000"/>
              </a:lnSpc>
            </a:pPr>
            <a:endParaRPr lang="tr-TR" dirty="0">
              <a:solidFill>
                <a:srgbClr val="000000"/>
              </a:solidFill>
              <a:latin typeface="Times New Roman" panose="02020603050405020304" pitchFamily="18" charset="0"/>
            </a:endParaRPr>
          </a:p>
          <a:p>
            <a:pPr algn="just">
              <a:lnSpc>
                <a:spcPct val="150000"/>
              </a:lnSpc>
            </a:pPr>
            <a:r>
              <a:rPr lang="tr-TR" b="1" dirty="0">
                <a:solidFill>
                  <a:srgbClr val="000000"/>
                </a:solidFill>
                <a:latin typeface="Times New Roman" panose="02020603050405020304" pitchFamily="18" charset="0"/>
              </a:rPr>
              <a:t>1-</a:t>
            </a:r>
            <a:r>
              <a:rPr lang="tr-TR" dirty="0">
                <a:solidFill>
                  <a:srgbClr val="000000"/>
                </a:solidFill>
                <a:latin typeface="Times New Roman" panose="02020603050405020304" pitchFamily="18" charset="0"/>
              </a:rPr>
              <a:t> H</a:t>
            </a:r>
            <a:r>
              <a:rPr lang="tr-TR" baseline="-25000" dirty="0">
                <a:solidFill>
                  <a:srgbClr val="000000"/>
                </a:solidFill>
                <a:latin typeface="Times New Roman" panose="02020603050405020304" pitchFamily="18" charset="0"/>
              </a:rPr>
              <a:t>2</a:t>
            </a:r>
            <a:r>
              <a:rPr lang="tr-TR" dirty="0">
                <a:solidFill>
                  <a:srgbClr val="000000"/>
                </a:solidFill>
                <a:latin typeface="Times New Roman" panose="02020603050405020304" pitchFamily="18" charset="0"/>
              </a:rPr>
              <a:t>S gibi çözünmüş gazlardan </a:t>
            </a:r>
          </a:p>
          <a:p>
            <a:pPr algn="just">
              <a:lnSpc>
                <a:spcPct val="150000"/>
              </a:lnSpc>
            </a:pPr>
            <a:r>
              <a:rPr lang="tr-TR" b="1" dirty="0">
                <a:solidFill>
                  <a:srgbClr val="000000"/>
                </a:solidFill>
                <a:latin typeface="Times New Roman" panose="02020603050405020304" pitchFamily="18" charset="0"/>
              </a:rPr>
              <a:t>2-</a:t>
            </a:r>
            <a:r>
              <a:rPr lang="tr-TR" dirty="0">
                <a:solidFill>
                  <a:srgbClr val="000000"/>
                </a:solidFill>
                <a:latin typeface="Times New Roman" panose="02020603050405020304" pitchFamily="18" charset="0"/>
              </a:rPr>
              <a:t> Mikroorganizmalar tarafından terk edilen organik maddelerden </a:t>
            </a:r>
          </a:p>
          <a:p>
            <a:pPr algn="just">
              <a:lnSpc>
                <a:spcPct val="150000"/>
              </a:lnSpc>
            </a:pPr>
            <a:r>
              <a:rPr lang="tr-TR" b="1" dirty="0">
                <a:solidFill>
                  <a:srgbClr val="000000"/>
                </a:solidFill>
                <a:latin typeface="Times New Roman" panose="02020603050405020304" pitchFamily="18" charset="0"/>
              </a:rPr>
              <a:t>3-</a:t>
            </a:r>
            <a:r>
              <a:rPr lang="tr-TR" dirty="0">
                <a:solidFill>
                  <a:srgbClr val="000000"/>
                </a:solidFill>
                <a:latin typeface="Times New Roman" panose="02020603050405020304" pitchFamily="18" charset="0"/>
              </a:rPr>
              <a:t> Genellikle çözünen her çeşit organik maddelerden </a:t>
            </a:r>
          </a:p>
          <a:p>
            <a:pPr algn="just">
              <a:lnSpc>
                <a:spcPct val="150000"/>
              </a:lnSpc>
            </a:pPr>
            <a:r>
              <a:rPr lang="tr-TR" b="1" dirty="0">
                <a:solidFill>
                  <a:srgbClr val="000000"/>
                </a:solidFill>
                <a:latin typeface="Times New Roman" panose="02020603050405020304" pitchFamily="18" charset="0"/>
              </a:rPr>
              <a:t>4-</a:t>
            </a:r>
            <a:r>
              <a:rPr lang="tr-TR" dirty="0">
                <a:solidFill>
                  <a:srgbClr val="000000"/>
                </a:solidFill>
                <a:latin typeface="Times New Roman" panose="02020603050405020304" pitchFamily="18" charset="0"/>
              </a:rPr>
              <a:t> Olumsuz bir etkiye sahip olan fenol gibi her türlü endüstri artıklarından </a:t>
            </a:r>
          </a:p>
          <a:p>
            <a:pPr algn="just">
              <a:lnSpc>
                <a:spcPct val="150000"/>
              </a:lnSpc>
            </a:pPr>
            <a:r>
              <a:rPr lang="tr-TR" b="1" dirty="0">
                <a:solidFill>
                  <a:srgbClr val="000000"/>
                </a:solidFill>
                <a:latin typeface="Times New Roman" panose="02020603050405020304" pitchFamily="18" charset="0"/>
              </a:rPr>
              <a:t>5-</a:t>
            </a:r>
            <a:r>
              <a:rPr lang="tr-TR" dirty="0">
                <a:solidFill>
                  <a:srgbClr val="000000"/>
                </a:solidFill>
                <a:latin typeface="Times New Roman" panose="02020603050405020304" pitchFamily="18" charset="0"/>
              </a:rPr>
              <a:t> Suya sadece lezzet veren inorganik tuzlardan </a:t>
            </a:r>
          </a:p>
          <a:p>
            <a:pPr algn="just">
              <a:lnSpc>
                <a:spcPct val="150000"/>
              </a:lnSpc>
            </a:pPr>
            <a:r>
              <a:rPr lang="tr-TR" b="1" dirty="0">
                <a:solidFill>
                  <a:srgbClr val="000000"/>
                </a:solidFill>
                <a:latin typeface="Times New Roman" panose="02020603050405020304" pitchFamily="18" charset="0"/>
              </a:rPr>
              <a:t>6-</a:t>
            </a:r>
            <a:r>
              <a:rPr lang="tr-TR" dirty="0">
                <a:solidFill>
                  <a:srgbClr val="000000"/>
                </a:solidFill>
                <a:latin typeface="Times New Roman" panose="02020603050405020304" pitchFamily="18" charset="0"/>
              </a:rPr>
              <a:t> Dezenfeksiyon için suya eklenen klorun fazlasından kaynaklanır. </a:t>
            </a:r>
          </a:p>
          <a:p>
            <a:pPr algn="just">
              <a:lnSpc>
                <a:spcPct val="150000"/>
              </a:lnSpc>
            </a:pPr>
            <a:endParaRPr lang="tr-TR" dirty="0" smtClean="0">
              <a:solidFill>
                <a:srgbClr val="000000"/>
              </a:solidFill>
              <a:latin typeface="Times New Roman" panose="02020603050405020304" pitchFamily="18" charset="0"/>
            </a:endParaRPr>
          </a:p>
          <a:p>
            <a:pPr algn="just">
              <a:lnSpc>
                <a:spcPct val="150000"/>
              </a:lnSpc>
            </a:pPr>
            <a:r>
              <a:rPr lang="tr-TR" dirty="0" smtClean="0">
                <a:solidFill>
                  <a:srgbClr val="000000"/>
                </a:solidFill>
                <a:latin typeface="Times New Roman" panose="02020603050405020304" pitchFamily="18" charset="0"/>
              </a:rPr>
              <a:t>Suya </a:t>
            </a:r>
            <a:r>
              <a:rPr lang="tr-TR" dirty="0">
                <a:solidFill>
                  <a:srgbClr val="000000"/>
                </a:solidFill>
                <a:latin typeface="Times New Roman" panose="02020603050405020304" pitchFamily="18" charset="0"/>
              </a:rPr>
              <a:t>lezzet ve renk veren uçucu organik maddeler suyun 50 </a:t>
            </a:r>
            <a:r>
              <a:rPr lang="tr-TR" baseline="30000" dirty="0">
                <a:solidFill>
                  <a:srgbClr val="000000"/>
                </a:solidFill>
                <a:latin typeface="Times New Roman" panose="02020603050405020304" pitchFamily="18" charset="0"/>
              </a:rPr>
              <a:t>0</a:t>
            </a:r>
            <a:r>
              <a:rPr lang="tr-TR" dirty="0">
                <a:solidFill>
                  <a:srgbClr val="000000"/>
                </a:solidFill>
                <a:latin typeface="Times New Roman" panose="02020603050405020304" pitchFamily="18" charset="0"/>
              </a:rPr>
              <a:t>C ye ısıtılarak oluşan kokunun tayini ile değerlendirilir. İnorganik tuzlardan Cl</a:t>
            </a:r>
            <a:r>
              <a:rPr lang="tr-TR" baseline="30000" dirty="0">
                <a:solidFill>
                  <a:srgbClr val="000000"/>
                </a:solidFill>
                <a:latin typeface="Times New Roman" panose="02020603050405020304" pitchFamily="18" charset="0"/>
              </a:rPr>
              <a:t>-</a:t>
            </a:r>
            <a:r>
              <a:rPr lang="tr-TR" dirty="0">
                <a:solidFill>
                  <a:srgbClr val="000000"/>
                </a:solidFill>
                <a:latin typeface="Times New Roman" panose="02020603050405020304" pitchFamily="18" charset="0"/>
              </a:rPr>
              <a:t> ve </a:t>
            </a:r>
            <a:r>
              <a:rPr lang="tr-TR" dirty="0" smtClean="0">
                <a:solidFill>
                  <a:srgbClr val="000000"/>
                </a:solidFill>
                <a:latin typeface="Times New Roman" panose="02020603050405020304" pitchFamily="18" charset="0"/>
              </a:rPr>
              <a:t>SO</a:t>
            </a:r>
            <a:r>
              <a:rPr lang="tr-TR" baseline="-25000" dirty="0" smtClean="0">
                <a:solidFill>
                  <a:srgbClr val="000000"/>
                </a:solidFill>
                <a:latin typeface="Times New Roman" panose="02020603050405020304" pitchFamily="18" charset="0"/>
              </a:rPr>
              <a:t>4</a:t>
            </a:r>
            <a:r>
              <a:rPr lang="tr-TR" baseline="30000" dirty="0" smtClean="0">
                <a:solidFill>
                  <a:srgbClr val="000000"/>
                </a:solidFill>
                <a:latin typeface="Times New Roman" panose="02020603050405020304" pitchFamily="18" charset="0"/>
              </a:rPr>
              <a:t>2-</a:t>
            </a:r>
            <a:r>
              <a:rPr lang="tr-TR" dirty="0" smtClean="0">
                <a:solidFill>
                  <a:srgbClr val="000000"/>
                </a:solidFill>
                <a:latin typeface="Times New Roman" panose="02020603050405020304" pitchFamily="18" charset="0"/>
              </a:rPr>
              <a:t> </a:t>
            </a:r>
            <a:r>
              <a:rPr lang="tr-TR" dirty="0">
                <a:solidFill>
                  <a:srgbClr val="000000"/>
                </a:solidFill>
                <a:latin typeface="Times New Roman" panose="02020603050405020304" pitchFamily="18" charset="0"/>
              </a:rPr>
              <a:t>‘</a:t>
            </a:r>
            <a:r>
              <a:rPr lang="tr-TR" dirty="0" err="1">
                <a:solidFill>
                  <a:srgbClr val="000000"/>
                </a:solidFill>
                <a:latin typeface="Times New Roman" panose="02020603050405020304" pitchFamily="18" charset="0"/>
              </a:rPr>
              <a:t>ların</a:t>
            </a:r>
            <a:r>
              <a:rPr lang="tr-TR" dirty="0">
                <a:solidFill>
                  <a:srgbClr val="000000"/>
                </a:solidFill>
                <a:latin typeface="Times New Roman" panose="02020603050405020304" pitchFamily="18" charset="0"/>
              </a:rPr>
              <a:t> konsantrasyonu ile kötü lezzet doğru orantılıdır. Örneğin </a:t>
            </a:r>
            <a:r>
              <a:rPr lang="tr-TR" dirty="0" err="1">
                <a:solidFill>
                  <a:srgbClr val="000000"/>
                </a:solidFill>
                <a:latin typeface="Times New Roman" panose="02020603050405020304" pitchFamily="18" charset="0"/>
              </a:rPr>
              <a:t>NaCl</a:t>
            </a:r>
            <a:r>
              <a:rPr lang="tr-TR" dirty="0">
                <a:solidFill>
                  <a:srgbClr val="000000"/>
                </a:solidFill>
                <a:latin typeface="Times New Roman" panose="02020603050405020304" pitchFamily="18" charset="0"/>
              </a:rPr>
              <a:t> konsantrasyonu 300-350 </a:t>
            </a:r>
            <a:r>
              <a:rPr lang="tr-TR" dirty="0" err="1">
                <a:solidFill>
                  <a:srgbClr val="000000"/>
                </a:solidFill>
                <a:latin typeface="Times New Roman" panose="02020603050405020304" pitchFamily="18" charset="0"/>
              </a:rPr>
              <a:t>ppm</a:t>
            </a:r>
            <a:r>
              <a:rPr lang="tr-TR" dirty="0">
                <a:solidFill>
                  <a:srgbClr val="000000"/>
                </a:solidFill>
                <a:latin typeface="Times New Roman" panose="02020603050405020304" pitchFamily="18" charset="0"/>
              </a:rPr>
              <a:t> olduğunda tuz lezzeti hissedilmeye başlanır. </a:t>
            </a:r>
            <a:endParaRPr lang="tr-TR" dirty="0"/>
          </a:p>
        </p:txBody>
      </p:sp>
    </p:spTree>
    <p:extLst>
      <p:ext uri="{BB962C8B-B14F-4D97-AF65-F5344CB8AC3E}">
        <p14:creationId xmlns:p14="http://schemas.microsoft.com/office/powerpoint/2010/main" val="408309616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0"/>
            <a:ext cx="12192000" cy="4247317"/>
          </a:xfrm>
          <a:prstGeom prst="rect">
            <a:avLst/>
          </a:prstGeom>
        </p:spPr>
        <p:txBody>
          <a:bodyPr wrap="square">
            <a:spAutoFit/>
          </a:bodyPr>
          <a:lstStyle/>
          <a:p>
            <a:pPr algn="just">
              <a:lnSpc>
                <a:spcPct val="150000"/>
              </a:lnSpc>
            </a:pPr>
            <a:r>
              <a:rPr lang="tr-TR" b="1" dirty="0" smtClean="0">
                <a:solidFill>
                  <a:srgbClr val="000000"/>
                </a:solidFill>
                <a:latin typeface="Times New Roman" panose="02020603050405020304" pitchFamily="18" charset="0"/>
                <a:cs typeface="Times New Roman" panose="02020603050405020304" pitchFamily="18" charset="0"/>
              </a:rPr>
              <a:t>SUYUN KİMYASAL ÖZELLİKLERİNİN TAYİNİ </a:t>
            </a:r>
          </a:p>
          <a:p>
            <a:pPr algn="just">
              <a:lnSpc>
                <a:spcPct val="150000"/>
              </a:lnSpc>
            </a:pPr>
            <a:r>
              <a:rPr lang="tr-TR" dirty="0" smtClean="0">
                <a:solidFill>
                  <a:srgbClr val="000000"/>
                </a:solidFill>
                <a:latin typeface="Times New Roman" panose="02020603050405020304" pitchFamily="18" charset="0"/>
                <a:cs typeface="Times New Roman" panose="02020603050405020304" pitchFamily="18" charset="0"/>
              </a:rPr>
              <a:t>Suyun </a:t>
            </a:r>
            <a:r>
              <a:rPr lang="tr-TR" dirty="0">
                <a:solidFill>
                  <a:srgbClr val="000000"/>
                </a:solidFill>
                <a:latin typeface="Times New Roman" panose="02020603050405020304" pitchFamily="18" charset="0"/>
                <a:cs typeface="Times New Roman" panose="02020603050405020304" pitchFamily="18" charset="0"/>
              </a:rPr>
              <a:t>kimyasal özelliklerinin tayini amacıyla genellikle şu analizler yapılır. </a:t>
            </a:r>
          </a:p>
          <a:p>
            <a:pPr algn="just">
              <a:lnSpc>
                <a:spcPct val="150000"/>
              </a:lnSpc>
            </a:pPr>
            <a:r>
              <a:rPr lang="tr-TR" dirty="0">
                <a:solidFill>
                  <a:srgbClr val="000000"/>
                </a:solidFill>
                <a:latin typeface="Times New Roman" panose="02020603050405020304" pitchFamily="18" charset="0"/>
                <a:cs typeface="Times New Roman" panose="02020603050405020304" pitchFamily="18" charset="0"/>
              </a:rPr>
              <a:t>1- Çözünmüş O</a:t>
            </a:r>
            <a:r>
              <a:rPr lang="tr-TR" baseline="-25000" dirty="0">
                <a:solidFill>
                  <a:srgbClr val="000000"/>
                </a:solidFill>
                <a:latin typeface="Times New Roman" panose="02020603050405020304" pitchFamily="18" charset="0"/>
                <a:cs typeface="Times New Roman" panose="02020603050405020304" pitchFamily="18" charset="0"/>
              </a:rPr>
              <a:t>2</a:t>
            </a:r>
            <a:r>
              <a:rPr lang="tr-TR" dirty="0">
                <a:solidFill>
                  <a:srgbClr val="000000"/>
                </a:solidFill>
                <a:latin typeface="Times New Roman" panose="02020603050405020304" pitchFamily="18" charset="0"/>
                <a:cs typeface="Times New Roman" panose="02020603050405020304" pitchFamily="18" charset="0"/>
              </a:rPr>
              <a:t> tayini </a:t>
            </a:r>
          </a:p>
          <a:p>
            <a:pPr algn="just">
              <a:lnSpc>
                <a:spcPct val="150000"/>
              </a:lnSpc>
            </a:pPr>
            <a:r>
              <a:rPr lang="tr-TR" dirty="0">
                <a:solidFill>
                  <a:srgbClr val="000000"/>
                </a:solidFill>
                <a:latin typeface="Times New Roman" panose="02020603050405020304" pitchFamily="18" charset="0"/>
                <a:cs typeface="Times New Roman" panose="02020603050405020304" pitchFamily="18" charset="0"/>
              </a:rPr>
              <a:t>2- Biyokimyasal oksijen ihtiyacı tayini (BOD) </a:t>
            </a:r>
          </a:p>
          <a:p>
            <a:pPr algn="just">
              <a:lnSpc>
                <a:spcPct val="150000"/>
              </a:lnSpc>
            </a:pPr>
            <a:r>
              <a:rPr lang="tr-TR" dirty="0">
                <a:solidFill>
                  <a:srgbClr val="000000"/>
                </a:solidFill>
                <a:latin typeface="Times New Roman" panose="02020603050405020304" pitchFamily="18" charset="0"/>
                <a:cs typeface="Times New Roman" panose="02020603050405020304" pitchFamily="18" charset="0"/>
              </a:rPr>
              <a:t>3- Kimyasal oksijen ihtiyacı (COD) </a:t>
            </a:r>
          </a:p>
          <a:p>
            <a:pPr algn="just">
              <a:lnSpc>
                <a:spcPct val="150000"/>
              </a:lnSpc>
            </a:pPr>
            <a:r>
              <a:rPr lang="tr-TR" dirty="0">
                <a:solidFill>
                  <a:srgbClr val="000000"/>
                </a:solidFill>
                <a:latin typeface="Times New Roman" panose="02020603050405020304" pitchFamily="18" charset="0"/>
                <a:cs typeface="Times New Roman" panose="02020603050405020304" pitchFamily="18" charset="0"/>
              </a:rPr>
              <a:t>4- Toplam org. Karbon tayini (TOC) </a:t>
            </a:r>
          </a:p>
          <a:p>
            <a:pPr algn="just">
              <a:lnSpc>
                <a:spcPct val="150000"/>
              </a:lnSpc>
            </a:pPr>
            <a:r>
              <a:rPr lang="tr-TR" dirty="0">
                <a:solidFill>
                  <a:srgbClr val="000000"/>
                </a:solidFill>
                <a:latin typeface="Times New Roman" panose="02020603050405020304" pitchFamily="18" charset="0"/>
                <a:cs typeface="Times New Roman" panose="02020603050405020304" pitchFamily="18" charset="0"/>
              </a:rPr>
              <a:t>5- Katı madde tayini </a:t>
            </a:r>
          </a:p>
          <a:p>
            <a:pPr algn="just">
              <a:lnSpc>
                <a:spcPct val="150000"/>
              </a:lnSpc>
            </a:pPr>
            <a:r>
              <a:rPr lang="tr-TR" dirty="0" smtClean="0">
                <a:solidFill>
                  <a:srgbClr val="000000"/>
                </a:solidFill>
                <a:latin typeface="Times New Roman" panose="02020603050405020304" pitchFamily="18" charset="0"/>
                <a:cs typeface="Times New Roman" panose="02020603050405020304" pitchFamily="18" charset="0"/>
              </a:rPr>
              <a:t>6-Suda </a:t>
            </a:r>
            <a:r>
              <a:rPr lang="tr-TR" dirty="0">
                <a:solidFill>
                  <a:srgbClr val="000000"/>
                </a:solidFill>
                <a:latin typeface="Times New Roman" panose="02020603050405020304" pitchFamily="18" charset="0"/>
                <a:cs typeface="Times New Roman" panose="02020603050405020304" pitchFamily="18" charset="0"/>
              </a:rPr>
              <a:t>azot tayini </a:t>
            </a:r>
          </a:p>
          <a:p>
            <a:pPr algn="just">
              <a:lnSpc>
                <a:spcPct val="150000"/>
              </a:lnSpc>
            </a:pPr>
            <a:r>
              <a:rPr lang="tr-TR" dirty="0">
                <a:solidFill>
                  <a:srgbClr val="000000"/>
                </a:solidFill>
                <a:latin typeface="Times New Roman" panose="02020603050405020304" pitchFamily="18" charset="0"/>
                <a:cs typeface="Times New Roman" panose="02020603050405020304" pitchFamily="18" charset="0"/>
              </a:rPr>
              <a:t>7- Suda fosfat tayini </a:t>
            </a:r>
          </a:p>
          <a:p>
            <a:pPr algn="just">
              <a:lnSpc>
                <a:spcPct val="150000"/>
              </a:lnSpc>
            </a:pPr>
            <a:r>
              <a:rPr lang="tr-TR" dirty="0">
                <a:solidFill>
                  <a:srgbClr val="000000"/>
                </a:solidFill>
                <a:latin typeface="Times New Roman" panose="02020603050405020304" pitchFamily="18" charset="0"/>
                <a:cs typeface="Times New Roman" panose="02020603050405020304" pitchFamily="18" charset="0"/>
              </a:rPr>
              <a:t>8- </a:t>
            </a:r>
            <a:r>
              <a:rPr lang="tr-TR" dirty="0" err="1">
                <a:solidFill>
                  <a:srgbClr val="000000"/>
                </a:solidFill>
                <a:latin typeface="Times New Roman" panose="02020603050405020304" pitchFamily="18" charset="0"/>
                <a:cs typeface="Times New Roman" panose="02020603050405020304" pitchFamily="18" charset="0"/>
              </a:rPr>
              <a:t>pH</a:t>
            </a:r>
            <a:r>
              <a:rPr lang="tr-TR" dirty="0">
                <a:solidFill>
                  <a:srgbClr val="000000"/>
                </a:solidFill>
                <a:latin typeface="Times New Roman" panose="02020603050405020304" pitchFamily="18" charset="0"/>
                <a:cs typeface="Times New Roman" panose="02020603050405020304" pitchFamily="18" charset="0"/>
              </a:rPr>
              <a:t> tayini </a:t>
            </a:r>
            <a:endParaRPr lang="tr-TR" dirty="0">
              <a:latin typeface="Times New Roman" panose="02020603050405020304" pitchFamily="18" charset="0"/>
              <a:cs typeface="Times New Roman" panose="02020603050405020304" pitchFamily="18" charset="0"/>
            </a:endParaRPr>
          </a:p>
        </p:txBody>
      </p:sp>
      <p:sp>
        <p:nvSpPr>
          <p:cNvPr id="3" name="Dikdörtgen 2"/>
          <p:cNvSpPr/>
          <p:nvPr/>
        </p:nvSpPr>
        <p:spPr>
          <a:xfrm>
            <a:off x="0" y="4247317"/>
            <a:ext cx="12192000" cy="1646605"/>
          </a:xfrm>
          <a:prstGeom prst="rect">
            <a:avLst/>
          </a:prstGeom>
        </p:spPr>
        <p:txBody>
          <a:bodyPr wrap="square">
            <a:spAutoFit/>
          </a:bodyPr>
          <a:lstStyle/>
          <a:p>
            <a:endParaRPr lang="tr-TR" sz="2000" dirty="0">
              <a:solidFill>
                <a:srgbClr val="000000"/>
              </a:solidFill>
              <a:latin typeface="Times New Roman" panose="02020603050405020304" pitchFamily="18" charset="0"/>
            </a:endParaRPr>
          </a:p>
          <a:p>
            <a:pPr algn="just">
              <a:lnSpc>
                <a:spcPct val="150000"/>
              </a:lnSpc>
            </a:pPr>
            <a:r>
              <a:rPr lang="tr-TR" b="1" dirty="0" smtClean="0">
                <a:solidFill>
                  <a:srgbClr val="000000"/>
                </a:solidFill>
                <a:latin typeface="Times New Roman" panose="02020603050405020304" pitchFamily="18" charset="0"/>
              </a:rPr>
              <a:t>1) Çözünmüş </a:t>
            </a:r>
            <a:r>
              <a:rPr lang="tr-TR" b="1" dirty="0">
                <a:solidFill>
                  <a:srgbClr val="000000"/>
                </a:solidFill>
                <a:latin typeface="Times New Roman" panose="02020603050405020304" pitchFamily="18" charset="0"/>
              </a:rPr>
              <a:t>O</a:t>
            </a:r>
            <a:r>
              <a:rPr lang="tr-TR" b="1" baseline="-25000" dirty="0">
                <a:solidFill>
                  <a:srgbClr val="000000"/>
                </a:solidFill>
                <a:latin typeface="Times New Roman" panose="02020603050405020304" pitchFamily="18" charset="0"/>
              </a:rPr>
              <a:t>2</a:t>
            </a:r>
            <a:r>
              <a:rPr lang="tr-TR" b="1" dirty="0">
                <a:solidFill>
                  <a:srgbClr val="000000"/>
                </a:solidFill>
                <a:latin typeface="Times New Roman" panose="02020603050405020304" pitchFamily="18" charset="0"/>
              </a:rPr>
              <a:t> tayini: </a:t>
            </a:r>
            <a:r>
              <a:rPr lang="tr-TR" dirty="0">
                <a:solidFill>
                  <a:srgbClr val="000000"/>
                </a:solidFill>
                <a:latin typeface="Times New Roman" panose="02020603050405020304" pitchFamily="18" charset="0"/>
              </a:rPr>
              <a:t>Çözünmüş O</a:t>
            </a:r>
            <a:r>
              <a:rPr lang="tr-TR" baseline="-25000" dirty="0">
                <a:solidFill>
                  <a:srgbClr val="000000"/>
                </a:solidFill>
                <a:latin typeface="Times New Roman" panose="02020603050405020304" pitchFamily="18" charset="0"/>
              </a:rPr>
              <a:t>2</a:t>
            </a:r>
            <a:r>
              <a:rPr lang="tr-TR" dirty="0">
                <a:solidFill>
                  <a:srgbClr val="000000"/>
                </a:solidFill>
                <a:latin typeface="Times New Roman" panose="02020603050405020304" pitchFamily="18" charset="0"/>
              </a:rPr>
              <a:t> bulunmayan sular </a:t>
            </a:r>
            <a:r>
              <a:rPr lang="tr-TR" dirty="0" err="1">
                <a:solidFill>
                  <a:srgbClr val="000000"/>
                </a:solidFill>
                <a:latin typeface="Times New Roman" panose="02020603050405020304" pitchFamily="18" charset="0"/>
              </a:rPr>
              <a:t>akuatik</a:t>
            </a:r>
            <a:r>
              <a:rPr lang="tr-TR" dirty="0">
                <a:solidFill>
                  <a:srgbClr val="000000"/>
                </a:solidFill>
                <a:latin typeface="Times New Roman" panose="02020603050405020304" pitchFamily="18" charset="0"/>
              </a:rPr>
              <a:t> hayat (su canlıları) için ölüm sayılır. Oksijenin sudaki normal çözünürlüğü 9 </a:t>
            </a:r>
            <a:r>
              <a:rPr lang="tr-TR" dirty="0" smtClean="0">
                <a:solidFill>
                  <a:srgbClr val="000000"/>
                </a:solidFill>
                <a:latin typeface="Times New Roman" panose="02020603050405020304" pitchFamily="18" charset="0"/>
              </a:rPr>
              <a:t>mg/L </a:t>
            </a:r>
            <a:r>
              <a:rPr lang="tr-TR" dirty="0" err="1">
                <a:solidFill>
                  <a:srgbClr val="000000"/>
                </a:solidFill>
                <a:latin typeface="Times New Roman" panose="02020603050405020304" pitchFamily="18" charset="0"/>
              </a:rPr>
              <a:t>dir</a:t>
            </a:r>
            <a:r>
              <a:rPr lang="tr-TR" dirty="0">
                <a:solidFill>
                  <a:srgbClr val="000000"/>
                </a:solidFill>
                <a:latin typeface="Times New Roman" panose="02020603050405020304" pitchFamily="18" charset="0"/>
              </a:rPr>
              <a:t>. Sıcaklığın düşmesiyle bu çözünürlük artar. Sıcaklık artmasıyla çözünürlük azalır. 0 </a:t>
            </a:r>
            <a:r>
              <a:rPr lang="tr-TR" baseline="30000" dirty="0">
                <a:solidFill>
                  <a:srgbClr val="000000"/>
                </a:solidFill>
                <a:latin typeface="Times New Roman" panose="02020603050405020304" pitchFamily="18" charset="0"/>
              </a:rPr>
              <a:t>0</a:t>
            </a:r>
            <a:r>
              <a:rPr lang="tr-TR" dirty="0">
                <a:solidFill>
                  <a:srgbClr val="000000"/>
                </a:solidFill>
                <a:latin typeface="Times New Roman" panose="02020603050405020304" pitchFamily="18" charset="0"/>
              </a:rPr>
              <a:t>C de 14,6 </a:t>
            </a:r>
            <a:r>
              <a:rPr lang="tr-TR" dirty="0" smtClean="0">
                <a:solidFill>
                  <a:srgbClr val="000000"/>
                </a:solidFill>
                <a:latin typeface="Times New Roman" panose="02020603050405020304" pitchFamily="18" charset="0"/>
              </a:rPr>
              <a:t>mg/L </a:t>
            </a:r>
            <a:r>
              <a:rPr lang="tr-TR" dirty="0">
                <a:solidFill>
                  <a:srgbClr val="000000"/>
                </a:solidFill>
                <a:latin typeface="Times New Roman" panose="02020603050405020304" pitchFamily="18" charset="0"/>
              </a:rPr>
              <a:t>, 35 </a:t>
            </a:r>
            <a:r>
              <a:rPr lang="tr-TR" baseline="30000" dirty="0">
                <a:solidFill>
                  <a:srgbClr val="000000"/>
                </a:solidFill>
                <a:latin typeface="Times New Roman" panose="02020603050405020304" pitchFamily="18" charset="0"/>
              </a:rPr>
              <a:t>0</a:t>
            </a:r>
            <a:r>
              <a:rPr lang="tr-TR" dirty="0">
                <a:solidFill>
                  <a:srgbClr val="000000"/>
                </a:solidFill>
                <a:latin typeface="Times New Roman" panose="02020603050405020304" pitchFamily="18" charset="0"/>
              </a:rPr>
              <a:t>C de 7 </a:t>
            </a:r>
            <a:r>
              <a:rPr lang="tr-TR" dirty="0" smtClean="0">
                <a:solidFill>
                  <a:srgbClr val="000000"/>
                </a:solidFill>
                <a:latin typeface="Times New Roman" panose="02020603050405020304" pitchFamily="18" charset="0"/>
              </a:rPr>
              <a:t>mg/L </a:t>
            </a:r>
            <a:r>
              <a:rPr lang="tr-TR" dirty="0">
                <a:solidFill>
                  <a:srgbClr val="000000"/>
                </a:solidFill>
                <a:latin typeface="Times New Roman" panose="02020603050405020304" pitchFamily="18" charset="0"/>
              </a:rPr>
              <a:t>. </a:t>
            </a:r>
          </a:p>
        </p:txBody>
      </p:sp>
    </p:spTree>
    <p:extLst>
      <p:ext uri="{BB962C8B-B14F-4D97-AF65-F5344CB8AC3E}">
        <p14:creationId xmlns:p14="http://schemas.microsoft.com/office/powerpoint/2010/main" val="152762604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0"/>
            <a:ext cx="12192000" cy="1200329"/>
          </a:xfrm>
          <a:prstGeom prst="rect">
            <a:avLst/>
          </a:prstGeom>
        </p:spPr>
        <p:txBody>
          <a:bodyPr wrap="square">
            <a:spAutoFit/>
          </a:bodyPr>
          <a:lstStyle/>
          <a:p>
            <a:r>
              <a:rPr lang="tr-TR" dirty="0">
                <a:solidFill>
                  <a:srgbClr val="000000"/>
                </a:solidFill>
                <a:latin typeface="Times New Roman" panose="02020603050405020304" pitchFamily="18" charset="0"/>
              </a:rPr>
              <a:t>O</a:t>
            </a:r>
            <a:r>
              <a:rPr lang="tr-TR" sz="1100" dirty="0">
                <a:solidFill>
                  <a:srgbClr val="000000"/>
                </a:solidFill>
                <a:latin typeface="Times New Roman" panose="02020603050405020304" pitchFamily="18" charset="0"/>
              </a:rPr>
              <a:t>2 </a:t>
            </a:r>
            <a:r>
              <a:rPr lang="tr-TR" dirty="0" err="1">
                <a:solidFill>
                  <a:srgbClr val="000000"/>
                </a:solidFill>
                <a:latin typeface="Times New Roman" panose="02020603050405020304" pitchFamily="18" charset="0"/>
              </a:rPr>
              <a:t>nin</a:t>
            </a:r>
            <a:r>
              <a:rPr lang="tr-TR" dirty="0">
                <a:solidFill>
                  <a:srgbClr val="000000"/>
                </a:solidFill>
                <a:latin typeface="Times New Roman" panose="02020603050405020304" pitchFamily="18" charset="0"/>
              </a:rPr>
              <a:t> sudaki çözünürlüğü sıcaklıkla şöyle değişir. </a:t>
            </a:r>
            <a:endParaRPr lang="tr-TR" dirty="0" smtClean="0">
              <a:solidFill>
                <a:srgbClr val="000000"/>
              </a:solidFill>
              <a:latin typeface="Times New Roman" panose="02020603050405020304" pitchFamily="18" charset="0"/>
            </a:endParaRPr>
          </a:p>
          <a:p>
            <a:endParaRPr lang="tr-TR" dirty="0">
              <a:solidFill>
                <a:srgbClr val="000000"/>
              </a:solidFill>
              <a:latin typeface="Times New Roman" panose="02020603050405020304" pitchFamily="18" charset="0"/>
            </a:endParaRPr>
          </a:p>
          <a:p>
            <a:r>
              <a:rPr lang="tr-TR" dirty="0">
                <a:solidFill>
                  <a:srgbClr val="000000"/>
                </a:solidFill>
                <a:latin typeface="Times New Roman" panose="02020603050405020304" pitchFamily="18" charset="0"/>
              </a:rPr>
              <a:t>Sıcaklık </a:t>
            </a:r>
            <a:r>
              <a:rPr lang="tr-TR" sz="1100" baseline="30000" dirty="0" smtClean="0">
                <a:solidFill>
                  <a:srgbClr val="000000"/>
                </a:solidFill>
                <a:latin typeface="Times New Roman" panose="02020603050405020304" pitchFamily="18" charset="0"/>
              </a:rPr>
              <a:t>0</a:t>
            </a:r>
            <a:r>
              <a:rPr lang="tr-TR" dirty="0" smtClean="0">
                <a:solidFill>
                  <a:srgbClr val="000000"/>
                </a:solidFill>
                <a:latin typeface="Times New Roman" panose="02020603050405020304" pitchFamily="18" charset="0"/>
              </a:rPr>
              <a:t>C </a:t>
            </a:r>
            <a:r>
              <a:rPr lang="tr-TR" dirty="0">
                <a:solidFill>
                  <a:srgbClr val="000000"/>
                </a:solidFill>
                <a:latin typeface="Times New Roman" panose="02020603050405020304" pitchFamily="18" charset="0"/>
              </a:rPr>
              <a:t>: </a:t>
            </a:r>
            <a:r>
              <a:rPr lang="tr-TR" dirty="0" smtClean="0">
                <a:solidFill>
                  <a:srgbClr val="000000"/>
                </a:solidFill>
                <a:latin typeface="Times New Roman" panose="02020603050405020304" pitchFamily="18" charset="0"/>
              </a:rPr>
              <a:t>	0 	2	 4	 6	 8	 </a:t>
            </a:r>
            <a:r>
              <a:rPr lang="tr-TR" dirty="0">
                <a:solidFill>
                  <a:srgbClr val="000000"/>
                </a:solidFill>
                <a:latin typeface="Times New Roman" panose="02020603050405020304" pitchFamily="18" charset="0"/>
              </a:rPr>
              <a:t>10 </a:t>
            </a:r>
            <a:r>
              <a:rPr lang="tr-TR" dirty="0" smtClean="0">
                <a:solidFill>
                  <a:srgbClr val="000000"/>
                </a:solidFill>
                <a:latin typeface="Times New Roman" panose="02020603050405020304" pitchFamily="18" charset="0"/>
              </a:rPr>
              <a:t>	18	 20	 26	 </a:t>
            </a:r>
            <a:r>
              <a:rPr lang="tr-TR" dirty="0">
                <a:solidFill>
                  <a:srgbClr val="000000"/>
                </a:solidFill>
                <a:latin typeface="Times New Roman" panose="02020603050405020304" pitchFamily="18" charset="0"/>
              </a:rPr>
              <a:t>30 </a:t>
            </a:r>
          </a:p>
          <a:p>
            <a:r>
              <a:rPr lang="pt-BR" dirty="0">
                <a:solidFill>
                  <a:srgbClr val="000000"/>
                </a:solidFill>
                <a:latin typeface="Times New Roman" panose="02020603050405020304" pitchFamily="18" charset="0"/>
              </a:rPr>
              <a:t>O</a:t>
            </a:r>
            <a:r>
              <a:rPr lang="pt-BR" sz="1100" dirty="0">
                <a:solidFill>
                  <a:srgbClr val="000000"/>
                </a:solidFill>
                <a:latin typeface="Times New Roman" panose="02020603050405020304" pitchFamily="18" charset="0"/>
              </a:rPr>
              <a:t>2 </a:t>
            </a:r>
            <a:r>
              <a:rPr lang="pt-BR" dirty="0">
                <a:solidFill>
                  <a:srgbClr val="000000"/>
                </a:solidFill>
                <a:latin typeface="Times New Roman" panose="02020603050405020304" pitchFamily="18" charset="0"/>
              </a:rPr>
              <a:t>çöz. </a:t>
            </a:r>
            <a:r>
              <a:rPr lang="pt-BR" dirty="0" smtClean="0">
                <a:solidFill>
                  <a:srgbClr val="000000"/>
                </a:solidFill>
                <a:latin typeface="Times New Roman" panose="02020603050405020304" pitchFamily="18" charset="0"/>
              </a:rPr>
              <a:t>mg/</a:t>
            </a:r>
            <a:r>
              <a:rPr lang="tr-TR" dirty="0" smtClean="0">
                <a:solidFill>
                  <a:srgbClr val="000000"/>
                </a:solidFill>
                <a:latin typeface="Times New Roman" panose="02020603050405020304" pitchFamily="18" charset="0"/>
              </a:rPr>
              <a:t>L</a:t>
            </a:r>
            <a:r>
              <a:rPr lang="pt-BR" dirty="0" smtClean="0">
                <a:solidFill>
                  <a:srgbClr val="000000"/>
                </a:solidFill>
                <a:latin typeface="Times New Roman" panose="02020603050405020304" pitchFamily="18" charset="0"/>
              </a:rPr>
              <a:t>: </a:t>
            </a:r>
            <a:r>
              <a:rPr lang="tr-TR" dirty="0" smtClean="0">
                <a:solidFill>
                  <a:srgbClr val="000000"/>
                </a:solidFill>
                <a:latin typeface="Times New Roman" panose="02020603050405020304" pitchFamily="18" charset="0"/>
              </a:rPr>
              <a:t>	</a:t>
            </a:r>
            <a:r>
              <a:rPr lang="pt-BR" dirty="0" smtClean="0">
                <a:solidFill>
                  <a:srgbClr val="000000"/>
                </a:solidFill>
                <a:latin typeface="Times New Roman" panose="02020603050405020304" pitchFamily="18" charset="0"/>
              </a:rPr>
              <a:t>14,6 </a:t>
            </a:r>
            <a:r>
              <a:rPr lang="tr-TR" dirty="0" smtClean="0">
                <a:solidFill>
                  <a:srgbClr val="000000"/>
                </a:solidFill>
                <a:latin typeface="Times New Roman" panose="02020603050405020304" pitchFamily="18" charset="0"/>
              </a:rPr>
              <a:t>	</a:t>
            </a:r>
            <a:r>
              <a:rPr lang="pt-BR" dirty="0" smtClean="0">
                <a:solidFill>
                  <a:srgbClr val="000000"/>
                </a:solidFill>
                <a:latin typeface="Times New Roman" panose="02020603050405020304" pitchFamily="18" charset="0"/>
              </a:rPr>
              <a:t>13,8 </a:t>
            </a:r>
            <a:r>
              <a:rPr lang="tr-TR" dirty="0" smtClean="0">
                <a:solidFill>
                  <a:srgbClr val="000000"/>
                </a:solidFill>
                <a:latin typeface="Times New Roman" panose="02020603050405020304" pitchFamily="18" charset="0"/>
              </a:rPr>
              <a:t>	</a:t>
            </a:r>
            <a:r>
              <a:rPr lang="pt-BR" dirty="0" smtClean="0">
                <a:solidFill>
                  <a:srgbClr val="000000"/>
                </a:solidFill>
                <a:latin typeface="Times New Roman" panose="02020603050405020304" pitchFamily="18" charset="0"/>
              </a:rPr>
              <a:t>13,1 </a:t>
            </a:r>
            <a:r>
              <a:rPr lang="tr-TR" dirty="0" smtClean="0">
                <a:solidFill>
                  <a:srgbClr val="000000"/>
                </a:solidFill>
                <a:latin typeface="Times New Roman" panose="02020603050405020304" pitchFamily="18" charset="0"/>
              </a:rPr>
              <a:t>	</a:t>
            </a:r>
            <a:r>
              <a:rPr lang="pt-BR" dirty="0" smtClean="0">
                <a:solidFill>
                  <a:srgbClr val="000000"/>
                </a:solidFill>
                <a:latin typeface="Times New Roman" panose="02020603050405020304" pitchFamily="18" charset="0"/>
              </a:rPr>
              <a:t>12,5 </a:t>
            </a:r>
            <a:r>
              <a:rPr lang="tr-TR" dirty="0" smtClean="0">
                <a:solidFill>
                  <a:srgbClr val="000000"/>
                </a:solidFill>
                <a:latin typeface="Times New Roman" panose="02020603050405020304" pitchFamily="18" charset="0"/>
              </a:rPr>
              <a:t>	</a:t>
            </a:r>
            <a:r>
              <a:rPr lang="pt-BR" dirty="0" smtClean="0">
                <a:solidFill>
                  <a:srgbClr val="000000"/>
                </a:solidFill>
                <a:latin typeface="Times New Roman" panose="02020603050405020304" pitchFamily="18" charset="0"/>
              </a:rPr>
              <a:t>11,9 </a:t>
            </a:r>
            <a:r>
              <a:rPr lang="tr-TR" dirty="0" smtClean="0">
                <a:solidFill>
                  <a:srgbClr val="000000"/>
                </a:solidFill>
                <a:latin typeface="Times New Roman" panose="02020603050405020304" pitchFamily="18" charset="0"/>
              </a:rPr>
              <a:t>	</a:t>
            </a:r>
            <a:r>
              <a:rPr lang="pt-BR" dirty="0" smtClean="0">
                <a:solidFill>
                  <a:srgbClr val="000000"/>
                </a:solidFill>
                <a:latin typeface="Times New Roman" panose="02020603050405020304" pitchFamily="18" charset="0"/>
              </a:rPr>
              <a:t>11,3 </a:t>
            </a:r>
            <a:r>
              <a:rPr lang="tr-TR" dirty="0" smtClean="0">
                <a:solidFill>
                  <a:srgbClr val="000000"/>
                </a:solidFill>
                <a:latin typeface="Times New Roman" panose="02020603050405020304" pitchFamily="18" charset="0"/>
              </a:rPr>
              <a:t>	</a:t>
            </a:r>
            <a:r>
              <a:rPr lang="pt-BR" dirty="0" smtClean="0">
                <a:solidFill>
                  <a:srgbClr val="000000"/>
                </a:solidFill>
                <a:latin typeface="Times New Roman" panose="02020603050405020304" pitchFamily="18" charset="0"/>
              </a:rPr>
              <a:t>9,5 </a:t>
            </a:r>
            <a:r>
              <a:rPr lang="tr-TR" dirty="0" smtClean="0">
                <a:solidFill>
                  <a:srgbClr val="000000"/>
                </a:solidFill>
                <a:latin typeface="Times New Roman" panose="02020603050405020304" pitchFamily="18" charset="0"/>
              </a:rPr>
              <a:t>	</a:t>
            </a:r>
            <a:r>
              <a:rPr lang="pt-BR" dirty="0" smtClean="0">
                <a:solidFill>
                  <a:srgbClr val="000000"/>
                </a:solidFill>
                <a:latin typeface="Times New Roman" panose="02020603050405020304" pitchFamily="18" charset="0"/>
              </a:rPr>
              <a:t>8,7 </a:t>
            </a:r>
            <a:r>
              <a:rPr lang="tr-TR" dirty="0" smtClean="0">
                <a:solidFill>
                  <a:srgbClr val="000000"/>
                </a:solidFill>
                <a:latin typeface="Times New Roman" panose="02020603050405020304" pitchFamily="18" charset="0"/>
              </a:rPr>
              <a:t>	</a:t>
            </a:r>
            <a:r>
              <a:rPr lang="pt-BR" dirty="0" smtClean="0">
                <a:solidFill>
                  <a:srgbClr val="000000"/>
                </a:solidFill>
                <a:latin typeface="Times New Roman" panose="02020603050405020304" pitchFamily="18" charset="0"/>
              </a:rPr>
              <a:t>8,2 </a:t>
            </a:r>
            <a:r>
              <a:rPr lang="tr-TR" dirty="0" smtClean="0">
                <a:solidFill>
                  <a:srgbClr val="000000"/>
                </a:solidFill>
                <a:latin typeface="Times New Roman" panose="02020603050405020304" pitchFamily="18" charset="0"/>
              </a:rPr>
              <a:t>	</a:t>
            </a:r>
            <a:r>
              <a:rPr lang="pt-BR" dirty="0" smtClean="0">
                <a:solidFill>
                  <a:srgbClr val="000000"/>
                </a:solidFill>
                <a:latin typeface="Times New Roman" panose="02020603050405020304" pitchFamily="18" charset="0"/>
              </a:rPr>
              <a:t>7,6 </a:t>
            </a:r>
            <a:endParaRPr lang="tr-TR" dirty="0"/>
          </a:p>
        </p:txBody>
      </p:sp>
      <p:sp>
        <p:nvSpPr>
          <p:cNvPr id="3" name="Dikdörtgen 2"/>
          <p:cNvSpPr/>
          <p:nvPr/>
        </p:nvSpPr>
        <p:spPr>
          <a:xfrm>
            <a:off x="0" y="1251071"/>
            <a:ext cx="12192000" cy="3416320"/>
          </a:xfrm>
          <a:prstGeom prst="rect">
            <a:avLst/>
          </a:prstGeom>
        </p:spPr>
        <p:txBody>
          <a:bodyPr wrap="square">
            <a:spAutoFit/>
          </a:bodyPr>
          <a:lstStyle/>
          <a:p>
            <a:pPr algn="just">
              <a:lnSpc>
                <a:spcPct val="150000"/>
              </a:lnSpc>
            </a:pPr>
            <a:r>
              <a:rPr lang="fi-FI" dirty="0">
                <a:solidFill>
                  <a:srgbClr val="000000"/>
                </a:solidFill>
                <a:latin typeface="Times New Roman" panose="02020603050405020304" pitchFamily="18" charset="0"/>
              </a:rPr>
              <a:t>Sudaki oksijen 2 yöntemle tayin edilir. </a:t>
            </a:r>
            <a:endParaRPr lang="tr-TR" dirty="0" smtClean="0">
              <a:solidFill>
                <a:srgbClr val="000000"/>
              </a:solidFill>
              <a:latin typeface="Times New Roman" panose="02020603050405020304" pitchFamily="18" charset="0"/>
            </a:endParaRPr>
          </a:p>
          <a:p>
            <a:pPr algn="just">
              <a:lnSpc>
                <a:spcPct val="150000"/>
              </a:lnSpc>
            </a:pPr>
            <a:endParaRPr lang="fi-FI" dirty="0">
              <a:solidFill>
                <a:srgbClr val="000000"/>
              </a:solidFill>
              <a:latin typeface="Times New Roman" panose="02020603050405020304" pitchFamily="18" charset="0"/>
            </a:endParaRPr>
          </a:p>
          <a:p>
            <a:pPr marL="342900" indent="-342900" algn="just">
              <a:lnSpc>
                <a:spcPct val="150000"/>
              </a:lnSpc>
              <a:buAutoNum type="alphaLcParenR"/>
            </a:pPr>
            <a:r>
              <a:rPr lang="tr-TR" b="1" dirty="0" err="1" smtClean="0">
                <a:solidFill>
                  <a:srgbClr val="000000"/>
                </a:solidFill>
                <a:latin typeface="Times New Roman" panose="02020603050405020304" pitchFamily="18" charset="0"/>
              </a:rPr>
              <a:t>Winkler</a:t>
            </a:r>
            <a:r>
              <a:rPr lang="tr-TR" b="1" dirty="0" smtClean="0">
                <a:solidFill>
                  <a:srgbClr val="000000"/>
                </a:solidFill>
                <a:latin typeface="Times New Roman" panose="02020603050405020304" pitchFamily="18" charset="0"/>
              </a:rPr>
              <a:t> </a:t>
            </a:r>
            <a:r>
              <a:rPr lang="tr-TR" b="1" dirty="0">
                <a:solidFill>
                  <a:srgbClr val="000000"/>
                </a:solidFill>
                <a:latin typeface="Times New Roman" panose="02020603050405020304" pitchFamily="18" charset="0"/>
              </a:rPr>
              <a:t>metodu </a:t>
            </a:r>
            <a:endParaRPr lang="tr-TR" b="1" dirty="0" smtClean="0">
              <a:solidFill>
                <a:srgbClr val="000000"/>
              </a:solidFill>
              <a:latin typeface="Times New Roman" panose="02020603050405020304" pitchFamily="18" charset="0"/>
            </a:endParaRPr>
          </a:p>
          <a:p>
            <a:pPr marL="342900" indent="-342900" algn="just">
              <a:lnSpc>
                <a:spcPct val="150000"/>
              </a:lnSpc>
              <a:buAutoNum type="alphaLcParenR"/>
            </a:pPr>
            <a:endParaRPr lang="tr-TR" dirty="0">
              <a:solidFill>
                <a:srgbClr val="000000"/>
              </a:solidFill>
              <a:latin typeface="Times New Roman" panose="02020603050405020304" pitchFamily="18" charset="0"/>
            </a:endParaRPr>
          </a:p>
          <a:p>
            <a:pPr algn="just">
              <a:lnSpc>
                <a:spcPct val="150000"/>
              </a:lnSpc>
            </a:pPr>
            <a:r>
              <a:rPr lang="tr-TR" b="1" dirty="0">
                <a:solidFill>
                  <a:srgbClr val="000000"/>
                </a:solidFill>
                <a:latin typeface="Times New Roman" panose="02020603050405020304" pitchFamily="18" charset="0"/>
              </a:rPr>
              <a:t>b) Oksijen </a:t>
            </a:r>
            <a:r>
              <a:rPr lang="tr-TR" b="1" dirty="0" err="1">
                <a:solidFill>
                  <a:srgbClr val="000000"/>
                </a:solidFill>
                <a:latin typeface="Times New Roman" panose="02020603050405020304" pitchFamily="18" charset="0"/>
              </a:rPr>
              <a:t>probu</a:t>
            </a:r>
            <a:r>
              <a:rPr lang="tr-TR" b="1" dirty="0">
                <a:solidFill>
                  <a:srgbClr val="000000"/>
                </a:solidFill>
                <a:latin typeface="Times New Roman" panose="02020603050405020304" pitchFamily="18" charset="0"/>
              </a:rPr>
              <a:t> metodu </a:t>
            </a:r>
            <a:endParaRPr lang="tr-TR" b="1" dirty="0" smtClean="0">
              <a:solidFill>
                <a:srgbClr val="000000"/>
              </a:solidFill>
              <a:latin typeface="Times New Roman" panose="02020603050405020304" pitchFamily="18" charset="0"/>
            </a:endParaRPr>
          </a:p>
          <a:p>
            <a:pPr algn="just">
              <a:lnSpc>
                <a:spcPct val="150000"/>
              </a:lnSpc>
            </a:pPr>
            <a:endParaRPr lang="tr-TR" dirty="0">
              <a:solidFill>
                <a:srgbClr val="000000"/>
              </a:solidFill>
              <a:latin typeface="Times New Roman" panose="02020603050405020304" pitchFamily="18" charset="0"/>
            </a:endParaRPr>
          </a:p>
          <a:p>
            <a:pPr algn="just">
              <a:lnSpc>
                <a:spcPct val="150000"/>
              </a:lnSpc>
            </a:pPr>
            <a:r>
              <a:rPr lang="tr-TR" b="1" dirty="0">
                <a:solidFill>
                  <a:srgbClr val="000000"/>
                </a:solidFill>
                <a:latin typeface="Times New Roman" panose="02020603050405020304" pitchFamily="18" charset="0"/>
              </a:rPr>
              <a:t>a) </a:t>
            </a:r>
            <a:r>
              <a:rPr lang="tr-TR" b="1" dirty="0" err="1">
                <a:solidFill>
                  <a:srgbClr val="000000"/>
                </a:solidFill>
                <a:latin typeface="Times New Roman" panose="02020603050405020304" pitchFamily="18" charset="0"/>
              </a:rPr>
              <a:t>Winkler</a:t>
            </a:r>
            <a:r>
              <a:rPr lang="tr-TR" b="1" dirty="0">
                <a:solidFill>
                  <a:srgbClr val="000000"/>
                </a:solidFill>
                <a:latin typeface="Times New Roman" panose="02020603050405020304" pitchFamily="18" charset="0"/>
              </a:rPr>
              <a:t> metodu</a:t>
            </a:r>
            <a:r>
              <a:rPr lang="tr-TR" dirty="0">
                <a:solidFill>
                  <a:srgbClr val="000000"/>
                </a:solidFill>
                <a:latin typeface="Times New Roman" panose="02020603050405020304" pitchFamily="18" charset="0"/>
              </a:rPr>
              <a:t>: 80 yıldır kullanılan bu yöntem geliştirilen diğer </a:t>
            </a:r>
            <a:r>
              <a:rPr lang="tr-TR" dirty="0" smtClean="0">
                <a:solidFill>
                  <a:srgbClr val="000000"/>
                </a:solidFill>
                <a:latin typeface="Times New Roman" panose="02020603050405020304" pitchFamily="18" charset="0"/>
              </a:rPr>
              <a:t>metotların </a:t>
            </a:r>
            <a:r>
              <a:rPr lang="tr-TR" dirty="0">
                <a:solidFill>
                  <a:srgbClr val="000000"/>
                </a:solidFill>
                <a:latin typeface="Times New Roman" panose="02020603050405020304" pitchFamily="18" charset="0"/>
              </a:rPr>
              <a:t>doğruluğunun tayininde referans </a:t>
            </a:r>
            <a:r>
              <a:rPr lang="tr-TR" dirty="0" err="1" smtClean="0">
                <a:solidFill>
                  <a:srgbClr val="000000"/>
                </a:solidFill>
                <a:latin typeface="Times New Roman" panose="02020603050405020304" pitchFamily="18" charset="0"/>
              </a:rPr>
              <a:t>metodtolarak</a:t>
            </a:r>
            <a:r>
              <a:rPr lang="tr-TR" dirty="0" smtClean="0">
                <a:solidFill>
                  <a:srgbClr val="000000"/>
                </a:solidFill>
                <a:latin typeface="Times New Roman" panose="02020603050405020304" pitchFamily="18" charset="0"/>
              </a:rPr>
              <a:t> </a:t>
            </a:r>
            <a:r>
              <a:rPr lang="tr-TR" dirty="0">
                <a:solidFill>
                  <a:srgbClr val="000000"/>
                </a:solidFill>
                <a:latin typeface="Times New Roman" panose="02020603050405020304" pitchFamily="18" charset="0"/>
              </a:rPr>
              <a:t>kullanılır. Bu yöntemde cereyan eden reaksiyonlar şunlardır. </a:t>
            </a:r>
            <a:endParaRPr lang="tr-TR" dirty="0"/>
          </a:p>
        </p:txBody>
      </p:sp>
      <p:sp>
        <p:nvSpPr>
          <p:cNvPr id="4" name="Dikdörtgen 3"/>
          <p:cNvSpPr/>
          <p:nvPr/>
        </p:nvSpPr>
        <p:spPr>
          <a:xfrm>
            <a:off x="0" y="5147033"/>
            <a:ext cx="12192000" cy="1709892"/>
          </a:xfrm>
          <a:prstGeom prst="rect">
            <a:avLst/>
          </a:prstGeom>
        </p:spPr>
        <p:txBody>
          <a:bodyPr wrap="square">
            <a:spAutoFit/>
          </a:bodyPr>
          <a:lstStyle/>
          <a:p>
            <a:pPr>
              <a:lnSpc>
                <a:spcPct val="150000"/>
              </a:lnSpc>
            </a:pPr>
            <a:r>
              <a:rPr lang="tr-TR" dirty="0" smtClean="0">
                <a:solidFill>
                  <a:srgbClr val="000000"/>
                </a:solidFill>
                <a:latin typeface="Times New Roman" panose="02020603050405020304" pitchFamily="18" charset="0"/>
              </a:rPr>
              <a:t>		</a:t>
            </a:r>
            <a:r>
              <a:rPr lang="pt-BR" dirty="0" smtClean="0">
                <a:solidFill>
                  <a:srgbClr val="000000"/>
                </a:solidFill>
                <a:latin typeface="Times New Roman" panose="02020603050405020304" pitchFamily="18" charset="0"/>
                <a:cs typeface="Times New Roman" panose="02020603050405020304" pitchFamily="18" charset="0"/>
              </a:rPr>
              <a:t>2Mn</a:t>
            </a:r>
            <a:r>
              <a:rPr lang="tr-TR" baseline="30000" dirty="0" smtClean="0">
                <a:solidFill>
                  <a:srgbClr val="000000"/>
                </a:solidFill>
                <a:latin typeface="Times New Roman" panose="02020603050405020304" pitchFamily="18" charset="0"/>
                <a:cs typeface="Times New Roman" panose="02020603050405020304" pitchFamily="18" charset="0"/>
              </a:rPr>
              <a:t>2+</a:t>
            </a:r>
            <a:r>
              <a:rPr lang="pt-BR" dirty="0" smtClean="0">
                <a:solidFill>
                  <a:srgbClr val="000000"/>
                </a:solidFill>
                <a:latin typeface="Times New Roman" panose="02020603050405020304" pitchFamily="18" charset="0"/>
                <a:cs typeface="Times New Roman" panose="02020603050405020304" pitchFamily="18" charset="0"/>
              </a:rPr>
              <a:t> </a:t>
            </a:r>
            <a:r>
              <a:rPr lang="pt-BR" dirty="0">
                <a:solidFill>
                  <a:srgbClr val="000000"/>
                </a:solidFill>
                <a:latin typeface="Times New Roman" panose="02020603050405020304" pitchFamily="18" charset="0"/>
                <a:cs typeface="Times New Roman" panose="02020603050405020304" pitchFamily="18" charset="0"/>
              </a:rPr>
              <a:t>+ O</a:t>
            </a:r>
            <a:r>
              <a:rPr lang="pt-BR" baseline="-25000" dirty="0">
                <a:solidFill>
                  <a:srgbClr val="000000"/>
                </a:solidFill>
                <a:latin typeface="Times New Roman" panose="02020603050405020304" pitchFamily="18" charset="0"/>
                <a:cs typeface="Times New Roman" panose="02020603050405020304" pitchFamily="18" charset="0"/>
              </a:rPr>
              <a:t>2</a:t>
            </a:r>
            <a:r>
              <a:rPr lang="pt-BR" dirty="0">
                <a:solidFill>
                  <a:srgbClr val="000000"/>
                </a:solidFill>
                <a:latin typeface="Times New Roman" panose="02020603050405020304" pitchFamily="18" charset="0"/>
                <a:cs typeface="Times New Roman" panose="02020603050405020304" pitchFamily="18" charset="0"/>
              </a:rPr>
              <a:t> + 2H</a:t>
            </a:r>
            <a:r>
              <a:rPr lang="pt-BR" baseline="-25000" dirty="0">
                <a:solidFill>
                  <a:srgbClr val="000000"/>
                </a:solidFill>
                <a:latin typeface="Times New Roman" panose="02020603050405020304" pitchFamily="18" charset="0"/>
                <a:cs typeface="Times New Roman" panose="02020603050405020304" pitchFamily="18" charset="0"/>
              </a:rPr>
              <a:t>2</a:t>
            </a:r>
            <a:r>
              <a:rPr lang="pt-BR" dirty="0">
                <a:solidFill>
                  <a:srgbClr val="000000"/>
                </a:solidFill>
                <a:latin typeface="Times New Roman" panose="02020603050405020304" pitchFamily="18" charset="0"/>
                <a:cs typeface="Times New Roman" panose="02020603050405020304" pitchFamily="18" charset="0"/>
              </a:rPr>
              <a:t>O + 2OH</a:t>
            </a:r>
            <a:r>
              <a:rPr lang="pt-BR" baseline="30000" dirty="0">
                <a:solidFill>
                  <a:srgbClr val="000000"/>
                </a:solidFill>
                <a:latin typeface="Times New Roman" panose="02020603050405020304" pitchFamily="18" charset="0"/>
                <a:cs typeface="Times New Roman" panose="02020603050405020304" pitchFamily="18" charset="0"/>
              </a:rPr>
              <a:t>-</a:t>
            </a:r>
            <a:r>
              <a:rPr lang="pt-BR" dirty="0">
                <a:solidFill>
                  <a:srgbClr val="000000"/>
                </a:solidFill>
                <a:latin typeface="Times New Roman" panose="02020603050405020304" pitchFamily="18" charset="0"/>
                <a:cs typeface="Times New Roman" panose="02020603050405020304" pitchFamily="18" charset="0"/>
              </a:rPr>
              <a:t> </a:t>
            </a:r>
            <a:r>
              <a:rPr lang="tr-TR" dirty="0" smtClean="0">
                <a:solidFill>
                  <a:srgbClr val="000000"/>
                </a:solidFill>
                <a:latin typeface="Times New Roman" panose="02020603050405020304" pitchFamily="18" charset="0"/>
                <a:cs typeface="Times New Roman" panose="02020603050405020304" pitchFamily="18" charset="0"/>
              </a:rPr>
              <a:t>	</a:t>
            </a:r>
            <a:r>
              <a:rPr lang="pt-BR" dirty="0" smtClean="0">
                <a:solidFill>
                  <a:srgbClr val="000000"/>
                </a:solidFill>
                <a:latin typeface="Times New Roman" panose="02020603050405020304" pitchFamily="18" charset="0"/>
                <a:cs typeface="Times New Roman" panose="02020603050405020304" pitchFamily="18" charset="0"/>
              </a:rPr>
              <a:t> </a:t>
            </a:r>
            <a:r>
              <a:rPr lang="tr-TR" dirty="0" smtClean="0">
                <a:solidFill>
                  <a:srgbClr val="000000"/>
                </a:solidFill>
                <a:latin typeface="Times New Roman" panose="02020603050405020304" pitchFamily="18" charset="0"/>
                <a:cs typeface="Times New Roman" panose="02020603050405020304" pitchFamily="18" charset="0"/>
              </a:rPr>
              <a:t>	</a:t>
            </a:r>
            <a:r>
              <a:rPr lang="pt-BR" dirty="0" smtClean="0">
                <a:solidFill>
                  <a:srgbClr val="000000"/>
                </a:solidFill>
                <a:latin typeface="Times New Roman" panose="02020603050405020304" pitchFamily="18" charset="0"/>
                <a:cs typeface="Times New Roman" panose="02020603050405020304" pitchFamily="18" charset="0"/>
              </a:rPr>
              <a:t>2MnO</a:t>
            </a:r>
            <a:r>
              <a:rPr lang="pt-BR" baseline="-25000" dirty="0" smtClean="0">
                <a:solidFill>
                  <a:srgbClr val="000000"/>
                </a:solidFill>
                <a:latin typeface="Times New Roman" panose="02020603050405020304" pitchFamily="18" charset="0"/>
                <a:cs typeface="Times New Roman" panose="02020603050405020304" pitchFamily="18" charset="0"/>
              </a:rPr>
              <a:t>2</a:t>
            </a:r>
            <a:r>
              <a:rPr lang="pt-BR" dirty="0" smtClean="0">
                <a:solidFill>
                  <a:srgbClr val="000000"/>
                </a:solidFill>
                <a:latin typeface="Times New Roman" panose="02020603050405020304" pitchFamily="18" charset="0"/>
                <a:cs typeface="Times New Roman" panose="02020603050405020304" pitchFamily="18" charset="0"/>
              </a:rPr>
              <a:t> </a:t>
            </a:r>
            <a:r>
              <a:rPr lang="pt-BR" dirty="0">
                <a:solidFill>
                  <a:srgbClr val="000000"/>
                </a:solidFill>
                <a:latin typeface="Times New Roman" panose="02020603050405020304" pitchFamily="18" charset="0"/>
                <a:cs typeface="Times New Roman" panose="02020603050405020304" pitchFamily="18" charset="0"/>
              </a:rPr>
              <a:t>+ 4H</a:t>
            </a:r>
            <a:r>
              <a:rPr lang="pt-BR" baseline="-25000" dirty="0">
                <a:solidFill>
                  <a:srgbClr val="000000"/>
                </a:solidFill>
                <a:latin typeface="Times New Roman" panose="02020603050405020304" pitchFamily="18" charset="0"/>
                <a:cs typeface="Times New Roman" panose="02020603050405020304" pitchFamily="18" charset="0"/>
              </a:rPr>
              <a:t>2</a:t>
            </a:r>
            <a:r>
              <a:rPr lang="pt-BR" dirty="0">
                <a:solidFill>
                  <a:srgbClr val="000000"/>
                </a:solidFill>
                <a:latin typeface="Times New Roman" panose="02020603050405020304" pitchFamily="18" charset="0"/>
                <a:cs typeface="Times New Roman" panose="02020603050405020304" pitchFamily="18" charset="0"/>
              </a:rPr>
              <a:t>O </a:t>
            </a:r>
          </a:p>
          <a:p>
            <a:pPr>
              <a:lnSpc>
                <a:spcPct val="150000"/>
              </a:lnSpc>
            </a:pPr>
            <a:r>
              <a:rPr lang="tr-TR" dirty="0" smtClean="0">
                <a:solidFill>
                  <a:srgbClr val="000000"/>
                </a:solidFill>
                <a:latin typeface="Times New Roman" panose="02020603050405020304" pitchFamily="18" charset="0"/>
                <a:cs typeface="Times New Roman" panose="02020603050405020304" pitchFamily="18" charset="0"/>
              </a:rPr>
              <a:t>		</a:t>
            </a:r>
            <a:r>
              <a:rPr lang="pt-BR" dirty="0" smtClean="0">
                <a:solidFill>
                  <a:srgbClr val="000000"/>
                </a:solidFill>
                <a:latin typeface="Times New Roman" panose="02020603050405020304" pitchFamily="18" charset="0"/>
                <a:cs typeface="Times New Roman" panose="02020603050405020304" pitchFamily="18" charset="0"/>
              </a:rPr>
              <a:t>MnO</a:t>
            </a:r>
            <a:r>
              <a:rPr lang="pt-BR" baseline="-25000" dirty="0" smtClean="0">
                <a:solidFill>
                  <a:srgbClr val="000000"/>
                </a:solidFill>
                <a:latin typeface="Times New Roman" panose="02020603050405020304" pitchFamily="18" charset="0"/>
                <a:cs typeface="Times New Roman" panose="02020603050405020304" pitchFamily="18" charset="0"/>
              </a:rPr>
              <a:t>2</a:t>
            </a:r>
            <a:r>
              <a:rPr lang="pt-BR" dirty="0" smtClean="0">
                <a:solidFill>
                  <a:srgbClr val="000000"/>
                </a:solidFill>
                <a:latin typeface="Times New Roman" panose="02020603050405020304" pitchFamily="18" charset="0"/>
                <a:cs typeface="Times New Roman" panose="02020603050405020304" pitchFamily="18" charset="0"/>
              </a:rPr>
              <a:t> </a:t>
            </a:r>
            <a:r>
              <a:rPr lang="pt-BR" dirty="0">
                <a:solidFill>
                  <a:srgbClr val="000000"/>
                </a:solidFill>
                <a:latin typeface="Times New Roman" panose="02020603050405020304" pitchFamily="18" charset="0"/>
                <a:cs typeface="Times New Roman" panose="02020603050405020304" pitchFamily="18" charset="0"/>
              </a:rPr>
              <a:t>+ 2I</a:t>
            </a:r>
            <a:r>
              <a:rPr lang="pt-BR" baseline="30000" dirty="0">
                <a:solidFill>
                  <a:srgbClr val="000000"/>
                </a:solidFill>
                <a:latin typeface="Times New Roman" panose="02020603050405020304" pitchFamily="18" charset="0"/>
                <a:cs typeface="Times New Roman" panose="02020603050405020304" pitchFamily="18" charset="0"/>
              </a:rPr>
              <a:t>-</a:t>
            </a:r>
            <a:r>
              <a:rPr lang="pt-BR" dirty="0">
                <a:solidFill>
                  <a:srgbClr val="000000"/>
                </a:solidFill>
                <a:latin typeface="Times New Roman" panose="02020603050405020304" pitchFamily="18" charset="0"/>
                <a:cs typeface="Times New Roman" panose="02020603050405020304" pitchFamily="18" charset="0"/>
              </a:rPr>
              <a:t> + 4H+ </a:t>
            </a:r>
            <a:r>
              <a:rPr lang="pt-BR" dirty="0" smtClean="0">
                <a:solidFill>
                  <a:srgbClr val="000000"/>
                </a:solidFill>
                <a:latin typeface="Times New Roman" panose="02020603050405020304" pitchFamily="18" charset="0"/>
                <a:cs typeface="Times New Roman" panose="02020603050405020304" pitchFamily="18" charset="0"/>
              </a:rPr>
              <a:t> </a:t>
            </a:r>
            <a:r>
              <a:rPr lang="tr-TR" dirty="0" smtClean="0">
                <a:solidFill>
                  <a:srgbClr val="000000"/>
                </a:solidFill>
                <a:latin typeface="Times New Roman" panose="02020603050405020304" pitchFamily="18" charset="0"/>
                <a:cs typeface="Times New Roman" panose="02020603050405020304" pitchFamily="18" charset="0"/>
              </a:rPr>
              <a:t>		</a:t>
            </a:r>
            <a:r>
              <a:rPr lang="pt-BR" dirty="0" smtClean="0">
                <a:solidFill>
                  <a:srgbClr val="000000"/>
                </a:solidFill>
                <a:latin typeface="Times New Roman" panose="02020603050405020304" pitchFamily="18" charset="0"/>
                <a:cs typeface="Times New Roman" panose="02020603050405020304" pitchFamily="18" charset="0"/>
              </a:rPr>
              <a:t>Mn</a:t>
            </a:r>
            <a:r>
              <a:rPr lang="tr-TR" baseline="30000" dirty="0" smtClean="0">
                <a:solidFill>
                  <a:srgbClr val="000000"/>
                </a:solidFill>
                <a:latin typeface="Times New Roman" panose="02020603050405020304" pitchFamily="18" charset="0"/>
                <a:cs typeface="Times New Roman" panose="02020603050405020304" pitchFamily="18" charset="0"/>
              </a:rPr>
              <a:t>2+</a:t>
            </a:r>
            <a:r>
              <a:rPr lang="pt-BR" dirty="0" smtClean="0">
                <a:solidFill>
                  <a:srgbClr val="000000"/>
                </a:solidFill>
                <a:latin typeface="Times New Roman" panose="02020603050405020304" pitchFamily="18" charset="0"/>
                <a:cs typeface="Times New Roman" panose="02020603050405020304" pitchFamily="18" charset="0"/>
              </a:rPr>
              <a:t> </a:t>
            </a:r>
            <a:r>
              <a:rPr lang="pt-BR" dirty="0">
                <a:solidFill>
                  <a:srgbClr val="000000"/>
                </a:solidFill>
                <a:latin typeface="Times New Roman" panose="02020603050405020304" pitchFamily="18" charset="0"/>
                <a:cs typeface="Times New Roman" panose="02020603050405020304" pitchFamily="18" charset="0"/>
              </a:rPr>
              <a:t>+ I</a:t>
            </a:r>
            <a:r>
              <a:rPr lang="pt-BR" baseline="-25000" dirty="0">
                <a:solidFill>
                  <a:srgbClr val="000000"/>
                </a:solidFill>
                <a:latin typeface="Times New Roman" panose="02020603050405020304" pitchFamily="18" charset="0"/>
                <a:cs typeface="Times New Roman" panose="02020603050405020304" pitchFamily="18" charset="0"/>
              </a:rPr>
              <a:t>2</a:t>
            </a:r>
            <a:r>
              <a:rPr lang="pt-BR" dirty="0">
                <a:solidFill>
                  <a:srgbClr val="000000"/>
                </a:solidFill>
                <a:latin typeface="Times New Roman" panose="02020603050405020304" pitchFamily="18" charset="0"/>
                <a:cs typeface="Times New Roman" panose="02020603050405020304" pitchFamily="18" charset="0"/>
              </a:rPr>
              <a:t> + 2H</a:t>
            </a:r>
            <a:r>
              <a:rPr lang="pt-BR" baseline="-25000" dirty="0">
                <a:solidFill>
                  <a:srgbClr val="000000"/>
                </a:solidFill>
                <a:latin typeface="Times New Roman" panose="02020603050405020304" pitchFamily="18" charset="0"/>
                <a:cs typeface="Times New Roman" panose="02020603050405020304" pitchFamily="18" charset="0"/>
              </a:rPr>
              <a:t>2</a:t>
            </a:r>
            <a:r>
              <a:rPr lang="pt-BR" dirty="0">
                <a:solidFill>
                  <a:srgbClr val="000000"/>
                </a:solidFill>
                <a:latin typeface="Times New Roman" panose="02020603050405020304" pitchFamily="18" charset="0"/>
                <a:cs typeface="Times New Roman" panose="02020603050405020304" pitchFamily="18" charset="0"/>
              </a:rPr>
              <a:t>O </a:t>
            </a:r>
          </a:p>
          <a:p>
            <a:pPr>
              <a:lnSpc>
                <a:spcPct val="150000"/>
              </a:lnSpc>
            </a:pPr>
            <a:r>
              <a:rPr lang="tr-TR" dirty="0" smtClean="0">
                <a:solidFill>
                  <a:srgbClr val="000000"/>
                </a:solidFill>
                <a:latin typeface="Times New Roman" panose="02020603050405020304" pitchFamily="18" charset="0"/>
                <a:cs typeface="Times New Roman" panose="02020603050405020304" pitchFamily="18" charset="0"/>
              </a:rPr>
              <a:t>		I</a:t>
            </a:r>
            <a:r>
              <a:rPr lang="tr-TR" baseline="-25000" dirty="0" smtClean="0">
                <a:solidFill>
                  <a:srgbClr val="000000"/>
                </a:solidFill>
                <a:latin typeface="Times New Roman" panose="02020603050405020304" pitchFamily="18" charset="0"/>
                <a:cs typeface="Times New Roman" panose="02020603050405020304" pitchFamily="18" charset="0"/>
              </a:rPr>
              <a:t>2</a:t>
            </a:r>
            <a:r>
              <a:rPr lang="tr-TR" dirty="0" smtClean="0">
                <a:solidFill>
                  <a:srgbClr val="000000"/>
                </a:solidFill>
                <a:latin typeface="Times New Roman" panose="02020603050405020304" pitchFamily="18" charset="0"/>
                <a:cs typeface="Times New Roman" panose="02020603050405020304" pitchFamily="18" charset="0"/>
              </a:rPr>
              <a:t> </a:t>
            </a:r>
            <a:r>
              <a:rPr lang="tr-TR" dirty="0">
                <a:solidFill>
                  <a:srgbClr val="000000"/>
                </a:solidFill>
                <a:latin typeface="Times New Roman" panose="02020603050405020304" pitchFamily="18" charset="0"/>
                <a:cs typeface="Times New Roman" panose="02020603050405020304" pitchFamily="18" charset="0"/>
              </a:rPr>
              <a:t>+ </a:t>
            </a:r>
            <a:r>
              <a:rPr lang="tr-TR" dirty="0" smtClean="0">
                <a:solidFill>
                  <a:srgbClr val="000000"/>
                </a:solidFill>
                <a:latin typeface="Times New Roman" panose="02020603050405020304" pitchFamily="18" charset="0"/>
                <a:cs typeface="Times New Roman" panose="02020603050405020304" pitchFamily="18" charset="0"/>
              </a:rPr>
              <a:t>2S</a:t>
            </a:r>
            <a:r>
              <a:rPr lang="tr-TR" baseline="-25000" dirty="0" smtClean="0">
                <a:solidFill>
                  <a:srgbClr val="000000"/>
                </a:solidFill>
                <a:latin typeface="Times New Roman" panose="02020603050405020304" pitchFamily="18" charset="0"/>
                <a:cs typeface="Times New Roman" panose="02020603050405020304" pitchFamily="18" charset="0"/>
              </a:rPr>
              <a:t>2</a:t>
            </a:r>
            <a:r>
              <a:rPr lang="tr-TR" dirty="0" smtClean="0">
                <a:solidFill>
                  <a:srgbClr val="000000"/>
                </a:solidFill>
                <a:latin typeface="Times New Roman" panose="02020603050405020304" pitchFamily="18" charset="0"/>
                <a:cs typeface="Times New Roman" panose="02020603050405020304" pitchFamily="18" charset="0"/>
              </a:rPr>
              <a:t>O</a:t>
            </a:r>
            <a:r>
              <a:rPr lang="tr-TR" baseline="-25000" dirty="0" smtClean="0">
                <a:solidFill>
                  <a:srgbClr val="000000"/>
                </a:solidFill>
                <a:latin typeface="Times New Roman" panose="02020603050405020304" pitchFamily="18" charset="0"/>
                <a:cs typeface="Times New Roman" panose="02020603050405020304" pitchFamily="18" charset="0"/>
              </a:rPr>
              <a:t>3</a:t>
            </a:r>
            <a:r>
              <a:rPr lang="tr-TR" baseline="30000" dirty="0" smtClean="0">
                <a:solidFill>
                  <a:srgbClr val="000000"/>
                </a:solidFill>
                <a:latin typeface="Times New Roman" panose="02020603050405020304" pitchFamily="18" charset="0"/>
                <a:cs typeface="Times New Roman" panose="02020603050405020304" pitchFamily="18" charset="0"/>
              </a:rPr>
              <a:t>2-</a:t>
            </a:r>
            <a:r>
              <a:rPr lang="tr-TR" dirty="0" smtClean="0">
                <a:solidFill>
                  <a:srgbClr val="000000"/>
                </a:solidFill>
                <a:latin typeface="Times New Roman" panose="02020603050405020304" pitchFamily="18" charset="0"/>
                <a:cs typeface="Times New Roman" panose="02020603050405020304" pitchFamily="18" charset="0"/>
              </a:rPr>
              <a:t> 	S</a:t>
            </a:r>
            <a:r>
              <a:rPr lang="tr-TR" baseline="-25000" dirty="0" smtClean="0">
                <a:solidFill>
                  <a:srgbClr val="000000"/>
                </a:solidFill>
                <a:latin typeface="Times New Roman" panose="02020603050405020304" pitchFamily="18" charset="0"/>
                <a:cs typeface="Times New Roman" panose="02020603050405020304" pitchFamily="18" charset="0"/>
              </a:rPr>
              <a:t>4</a:t>
            </a:r>
            <a:r>
              <a:rPr lang="tr-TR" dirty="0" smtClean="0">
                <a:solidFill>
                  <a:srgbClr val="000000"/>
                </a:solidFill>
                <a:latin typeface="Times New Roman" panose="02020603050405020304" pitchFamily="18" charset="0"/>
                <a:cs typeface="Times New Roman" panose="02020603050405020304" pitchFamily="18" charset="0"/>
              </a:rPr>
              <a:t>O</a:t>
            </a:r>
            <a:r>
              <a:rPr lang="tr-TR" baseline="-25000" dirty="0" smtClean="0">
                <a:solidFill>
                  <a:srgbClr val="000000"/>
                </a:solidFill>
                <a:latin typeface="Times New Roman" panose="02020603050405020304" pitchFamily="18" charset="0"/>
                <a:cs typeface="Times New Roman" panose="02020603050405020304" pitchFamily="18" charset="0"/>
              </a:rPr>
              <a:t>6</a:t>
            </a:r>
            <a:r>
              <a:rPr lang="tr-TR" baseline="30000" dirty="0" smtClean="0">
                <a:solidFill>
                  <a:srgbClr val="000000"/>
                </a:solidFill>
                <a:latin typeface="Times New Roman" panose="02020603050405020304" pitchFamily="18" charset="0"/>
                <a:cs typeface="Times New Roman" panose="02020603050405020304" pitchFamily="18" charset="0"/>
              </a:rPr>
              <a:t>2-</a:t>
            </a:r>
            <a:r>
              <a:rPr lang="tr-TR" dirty="0" smtClean="0">
                <a:solidFill>
                  <a:srgbClr val="000000"/>
                </a:solidFill>
                <a:latin typeface="Times New Roman" panose="02020603050405020304" pitchFamily="18" charset="0"/>
                <a:cs typeface="Times New Roman" panose="02020603050405020304" pitchFamily="18" charset="0"/>
              </a:rPr>
              <a:t> </a:t>
            </a:r>
            <a:r>
              <a:rPr lang="tr-TR" dirty="0">
                <a:solidFill>
                  <a:srgbClr val="000000"/>
                </a:solidFill>
                <a:latin typeface="Times New Roman" panose="02020603050405020304" pitchFamily="18" charset="0"/>
                <a:cs typeface="Times New Roman" panose="02020603050405020304" pitchFamily="18" charset="0"/>
              </a:rPr>
              <a:t>+ 2I</a:t>
            </a:r>
            <a:r>
              <a:rPr lang="tr-TR" baseline="30000" dirty="0">
                <a:solidFill>
                  <a:srgbClr val="000000"/>
                </a:solidFill>
                <a:latin typeface="Times New Roman" panose="02020603050405020304" pitchFamily="18" charset="0"/>
                <a:cs typeface="Times New Roman" panose="02020603050405020304" pitchFamily="18" charset="0"/>
              </a:rPr>
              <a:t>-</a:t>
            </a:r>
            <a:r>
              <a:rPr lang="tr-TR" dirty="0">
                <a:solidFill>
                  <a:srgbClr val="000000"/>
                </a:solidFill>
                <a:latin typeface="Times New Roman" panose="02020603050405020304" pitchFamily="18" charset="0"/>
                <a:cs typeface="Times New Roman" panose="02020603050405020304" pitchFamily="18" charset="0"/>
              </a:rPr>
              <a:t> </a:t>
            </a:r>
          </a:p>
          <a:p>
            <a:pPr>
              <a:lnSpc>
                <a:spcPct val="150000"/>
              </a:lnSpc>
            </a:pPr>
            <a:r>
              <a:rPr lang="tr-TR" dirty="0" smtClean="0">
                <a:solidFill>
                  <a:srgbClr val="000000"/>
                </a:solidFill>
                <a:latin typeface="Times New Roman" panose="02020603050405020304" pitchFamily="18" charset="0"/>
                <a:cs typeface="Times New Roman" panose="02020603050405020304" pitchFamily="18" charset="0"/>
              </a:rPr>
              <a:t>			            (</a:t>
            </a:r>
            <a:r>
              <a:rPr lang="tr-TR" dirty="0" err="1">
                <a:solidFill>
                  <a:srgbClr val="000000"/>
                </a:solidFill>
                <a:latin typeface="Times New Roman" panose="02020603050405020304" pitchFamily="18" charset="0"/>
                <a:cs typeface="Times New Roman" panose="02020603050405020304" pitchFamily="18" charset="0"/>
              </a:rPr>
              <a:t>tetratiyonat</a:t>
            </a:r>
            <a:r>
              <a:rPr lang="tr-TR" dirty="0">
                <a:solidFill>
                  <a:srgbClr val="000000"/>
                </a:solidFill>
                <a:latin typeface="Times New Roman" panose="02020603050405020304" pitchFamily="18" charset="0"/>
                <a:cs typeface="Times New Roman" panose="02020603050405020304" pitchFamily="18" charset="0"/>
              </a:rPr>
              <a:t>) </a:t>
            </a:r>
            <a:endParaRPr lang="tr-TR" dirty="0">
              <a:latin typeface="Times New Roman" panose="02020603050405020304" pitchFamily="18" charset="0"/>
              <a:cs typeface="Times New Roman" panose="02020603050405020304" pitchFamily="18" charset="0"/>
            </a:endParaRPr>
          </a:p>
        </p:txBody>
      </p:sp>
      <p:cxnSp>
        <p:nvCxnSpPr>
          <p:cNvPr id="8" name="Düz Ok Bağlayıcısı 7"/>
          <p:cNvCxnSpPr/>
          <p:nvPr/>
        </p:nvCxnSpPr>
        <p:spPr>
          <a:xfrm>
            <a:off x="4687910" y="5460642"/>
            <a:ext cx="540913"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0" name="Düz Ok Bağlayıcısı 9"/>
          <p:cNvCxnSpPr/>
          <p:nvPr/>
        </p:nvCxnSpPr>
        <p:spPr>
          <a:xfrm flipV="1">
            <a:off x="3863662" y="5859887"/>
            <a:ext cx="669701" cy="1287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2" name="Düz Ok Bağlayıcısı 11"/>
          <p:cNvCxnSpPr/>
          <p:nvPr/>
        </p:nvCxnSpPr>
        <p:spPr>
          <a:xfrm>
            <a:off x="3322749" y="6246254"/>
            <a:ext cx="373488" cy="1287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83184443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101477"/>
            <a:ext cx="12192000" cy="5909310"/>
          </a:xfrm>
          <a:prstGeom prst="rect">
            <a:avLst/>
          </a:prstGeom>
        </p:spPr>
        <p:txBody>
          <a:bodyPr wrap="square">
            <a:spAutoFit/>
          </a:bodyPr>
          <a:lstStyle/>
          <a:p>
            <a:pPr algn="just">
              <a:lnSpc>
                <a:spcPct val="150000"/>
              </a:lnSpc>
            </a:pPr>
            <a:r>
              <a:rPr lang="tr-TR" dirty="0">
                <a:solidFill>
                  <a:srgbClr val="000000"/>
                </a:solidFill>
                <a:latin typeface="Times New Roman" panose="02020603050405020304" pitchFamily="18" charset="0"/>
              </a:rPr>
              <a:t>O</a:t>
            </a:r>
            <a:r>
              <a:rPr lang="tr-TR" baseline="-25000" dirty="0">
                <a:solidFill>
                  <a:srgbClr val="000000"/>
                </a:solidFill>
                <a:latin typeface="Times New Roman" panose="02020603050405020304" pitchFamily="18" charset="0"/>
              </a:rPr>
              <a:t>2</a:t>
            </a:r>
            <a:r>
              <a:rPr lang="tr-TR" dirty="0">
                <a:solidFill>
                  <a:srgbClr val="000000"/>
                </a:solidFill>
                <a:latin typeface="Times New Roman" panose="02020603050405020304" pitchFamily="18" charset="0"/>
              </a:rPr>
              <a:t> tayini yapılacak su örneği alındığında </a:t>
            </a:r>
            <a:r>
              <a:rPr lang="tr-TR" dirty="0" err="1">
                <a:solidFill>
                  <a:srgbClr val="000000"/>
                </a:solidFill>
                <a:latin typeface="Times New Roman" panose="02020603050405020304" pitchFamily="18" charset="0"/>
              </a:rPr>
              <a:t>NaOH</a:t>
            </a:r>
            <a:r>
              <a:rPr lang="tr-TR" dirty="0">
                <a:solidFill>
                  <a:srgbClr val="000000"/>
                </a:solidFill>
                <a:latin typeface="Times New Roman" panose="02020603050405020304" pitchFamily="18" charset="0"/>
              </a:rPr>
              <a:t> ve </a:t>
            </a:r>
            <a:r>
              <a:rPr lang="tr-TR" dirty="0" smtClean="0">
                <a:solidFill>
                  <a:srgbClr val="000000"/>
                </a:solidFill>
                <a:latin typeface="Times New Roman" panose="02020603050405020304" pitchFamily="18" charset="0"/>
              </a:rPr>
              <a:t>Mn</a:t>
            </a:r>
            <a:r>
              <a:rPr lang="tr-TR" baseline="30000" dirty="0" smtClean="0">
                <a:solidFill>
                  <a:srgbClr val="000000"/>
                </a:solidFill>
                <a:latin typeface="Times New Roman" panose="02020603050405020304" pitchFamily="18" charset="0"/>
              </a:rPr>
              <a:t>2+</a:t>
            </a:r>
            <a:r>
              <a:rPr lang="tr-TR" dirty="0" smtClean="0">
                <a:solidFill>
                  <a:srgbClr val="000000"/>
                </a:solidFill>
                <a:latin typeface="Times New Roman" panose="02020603050405020304" pitchFamily="18" charset="0"/>
              </a:rPr>
              <a:t> </a:t>
            </a:r>
            <a:r>
              <a:rPr lang="tr-TR" dirty="0">
                <a:solidFill>
                  <a:srgbClr val="000000"/>
                </a:solidFill>
                <a:latin typeface="Times New Roman" panose="02020603050405020304" pitchFamily="18" charset="0"/>
              </a:rPr>
              <a:t>eklendikten sonra açığa çıkan MnO</a:t>
            </a:r>
            <a:r>
              <a:rPr lang="tr-TR" baseline="-25000" dirty="0">
                <a:solidFill>
                  <a:srgbClr val="000000"/>
                </a:solidFill>
                <a:latin typeface="Times New Roman" panose="02020603050405020304" pitchFamily="18" charset="0"/>
              </a:rPr>
              <a:t>2</a:t>
            </a:r>
            <a:r>
              <a:rPr lang="tr-TR" dirty="0">
                <a:solidFill>
                  <a:srgbClr val="000000"/>
                </a:solidFill>
                <a:latin typeface="Times New Roman" panose="02020603050405020304" pitchFamily="18" charset="0"/>
              </a:rPr>
              <a:t> </a:t>
            </a:r>
            <a:r>
              <a:rPr lang="tr-TR" dirty="0" err="1">
                <a:solidFill>
                  <a:srgbClr val="000000"/>
                </a:solidFill>
                <a:latin typeface="Times New Roman" panose="02020603050405020304" pitchFamily="18" charset="0"/>
              </a:rPr>
              <a:t>santrifüjlenerek</a:t>
            </a:r>
            <a:r>
              <a:rPr lang="tr-TR" dirty="0">
                <a:solidFill>
                  <a:srgbClr val="000000"/>
                </a:solidFill>
                <a:latin typeface="Times New Roman" panose="02020603050405020304" pitchFamily="18" charset="0"/>
              </a:rPr>
              <a:t> alınır. Üzerine su, KI ve HClO</a:t>
            </a:r>
            <a:r>
              <a:rPr lang="tr-TR" baseline="-25000" dirty="0">
                <a:solidFill>
                  <a:srgbClr val="000000"/>
                </a:solidFill>
                <a:latin typeface="Times New Roman" panose="02020603050405020304" pitchFamily="18" charset="0"/>
              </a:rPr>
              <a:t>4</a:t>
            </a:r>
            <a:r>
              <a:rPr lang="tr-TR" dirty="0">
                <a:solidFill>
                  <a:srgbClr val="000000"/>
                </a:solidFill>
                <a:latin typeface="Times New Roman" panose="02020603050405020304" pitchFamily="18" charset="0"/>
              </a:rPr>
              <a:t> (veya H</a:t>
            </a:r>
            <a:r>
              <a:rPr lang="tr-TR" baseline="-25000" dirty="0">
                <a:solidFill>
                  <a:srgbClr val="000000"/>
                </a:solidFill>
                <a:latin typeface="Times New Roman" panose="02020603050405020304" pitchFamily="18" charset="0"/>
              </a:rPr>
              <a:t>2</a:t>
            </a:r>
            <a:r>
              <a:rPr lang="tr-TR" dirty="0">
                <a:solidFill>
                  <a:srgbClr val="000000"/>
                </a:solidFill>
                <a:latin typeface="Times New Roman" panose="02020603050405020304" pitchFamily="18" charset="0"/>
              </a:rPr>
              <a:t>SO</a:t>
            </a:r>
            <a:r>
              <a:rPr lang="tr-TR" baseline="-25000" dirty="0">
                <a:solidFill>
                  <a:srgbClr val="000000"/>
                </a:solidFill>
                <a:latin typeface="Times New Roman" panose="02020603050405020304" pitchFamily="18" charset="0"/>
              </a:rPr>
              <a:t>4</a:t>
            </a:r>
            <a:r>
              <a:rPr lang="tr-TR" dirty="0">
                <a:solidFill>
                  <a:srgbClr val="000000"/>
                </a:solidFill>
                <a:latin typeface="Times New Roman" panose="02020603050405020304" pitchFamily="18" charset="0"/>
              </a:rPr>
              <a:t>) eklenerek karanlıkta birkaç dakika bekletilir. Açığa çıkan I</a:t>
            </a:r>
            <a:r>
              <a:rPr lang="tr-TR" baseline="-25000" dirty="0">
                <a:solidFill>
                  <a:srgbClr val="000000"/>
                </a:solidFill>
                <a:latin typeface="Times New Roman" panose="02020603050405020304" pitchFamily="18" charset="0"/>
              </a:rPr>
              <a:t>2</a:t>
            </a:r>
            <a:r>
              <a:rPr lang="tr-TR" dirty="0">
                <a:solidFill>
                  <a:srgbClr val="000000"/>
                </a:solidFill>
                <a:latin typeface="Times New Roman" panose="02020603050405020304" pitchFamily="18" charset="0"/>
              </a:rPr>
              <a:t> ayarlı </a:t>
            </a:r>
            <a:r>
              <a:rPr lang="tr-TR" dirty="0" smtClean="0">
                <a:solidFill>
                  <a:srgbClr val="000000"/>
                </a:solidFill>
                <a:latin typeface="Times New Roman" panose="02020603050405020304" pitchFamily="18" charset="0"/>
              </a:rPr>
              <a:t>S</a:t>
            </a:r>
            <a:r>
              <a:rPr lang="tr-TR" baseline="-25000" dirty="0" smtClean="0">
                <a:solidFill>
                  <a:srgbClr val="000000"/>
                </a:solidFill>
                <a:latin typeface="Times New Roman" panose="02020603050405020304" pitchFamily="18" charset="0"/>
              </a:rPr>
              <a:t>2</a:t>
            </a:r>
            <a:r>
              <a:rPr lang="tr-TR" dirty="0" smtClean="0">
                <a:solidFill>
                  <a:srgbClr val="000000"/>
                </a:solidFill>
                <a:latin typeface="Times New Roman" panose="02020603050405020304" pitchFamily="18" charset="0"/>
              </a:rPr>
              <a:t>O</a:t>
            </a:r>
            <a:r>
              <a:rPr lang="tr-TR" baseline="-25000" dirty="0" smtClean="0">
                <a:solidFill>
                  <a:srgbClr val="000000"/>
                </a:solidFill>
                <a:latin typeface="Times New Roman" panose="02020603050405020304" pitchFamily="18" charset="0"/>
              </a:rPr>
              <a:t>3</a:t>
            </a:r>
            <a:r>
              <a:rPr lang="tr-TR" baseline="30000" dirty="0" smtClean="0">
                <a:solidFill>
                  <a:srgbClr val="000000"/>
                </a:solidFill>
                <a:latin typeface="Times New Roman" panose="02020603050405020304" pitchFamily="18" charset="0"/>
              </a:rPr>
              <a:t>2-</a:t>
            </a:r>
            <a:r>
              <a:rPr lang="tr-TR" dirty="0" smtClean="0">
                <a:solidFill>
                  <a:srgbClr val="000000"/>
                </a:solidFill>
                <a:latin typeface="Times New Roman" panose="02020603050405020304" pitchFamily="18" charset="0"/>
              </a:rPr>
              <a:t> </a:t>
            </a:r>
            <a:r>
              <a:rPr lang="tr-TR" dirty="0">
                <a:solidFill>
                  <a:srgbClr val="000000"/>
                </a:solidFill>
                <a:latin typeface="Times New Roman" panose="02020603050405020304" pitchFamily="18" charset="0"/>
              </a:rPr>
              <a:t>çözeltisiyle titre edilir. </a:t>
            </a:r>
          </a:p>
          <a:p>
            <a:pPr algn="just">
              <a:lnSpc>
                <a:spcPct val="150000"/>
              </a:lnSpc>
            </a:pPr>
            <a:r>
              <a:rPr lang="tr-TR" dirty="0">
                <a:solidFill>
                  <a:srgbClr val="000000"/>
                </a:solidFill>
                <a:latin typeface="Times New Roman" panose="02020603050405020304" pitchFamily="18" charset="0"/>
              </a:rPr>
              <a:t>Dezavantajları: Oldukça uzun zaman alır ve suda bulunabilecek </a:t>
            </a:r>
            <a:r>
              <a:rPr lang="tr-TR" dirty="0" err="1">
                <a:solidFill>
                  <a:srgbClr val="000000"/>
                </a:solidFill>
                <a:latin typeface="Times New Roman" panose="02020603050405020304" pitchFamily="18" charset="0"/>
              </a:rPr>
              <a:t>nitrit</a:t>
            </a:r>
            <a:r>
              <a:rPr lang="tr-TR" dirty="0">
                <a:solidFill>
                  <a:srgbClr val="000000"/>
                </a:solidFill>
                <a:latin typeface="Times New Roman" panose="02020603050405020304" pitchFamily="18" charset="0"/>
              </a:rPr>
              <a:t> ve nitrat girişim yapar. Bu nedenle başlangıçta eklenecek </a:t>
            </a:r>
            <a:r>
              <a:rPr lang="tr-TR" dirty="0" smtClean="0">
                <a:solidFill>
                  <a:srgbClr val="000000"/>
                </a:solidFill>
                <a:latin typeface="Times New Roman" panose="02020603050405020304" pitchFamily="18" charset="0"/>
              </a:rPr>
              <a:t>Mn</a:t>
            </a:r>
            <a:r>
              <a:rPr lang="tr-TR" baseline="30000" dirty="0" smtClean="0">
                <a:solidFill>
                  <a:srgbClr val="000000"/>
                </a:solidFill>
                <a:latin typeface="Times New Roman" panose="02020603050405020304" pitchFamily="18" charset="0"/>
              </a:rPr>
              <a:t>2+</a:t>
            </a:r>
            <a:r>
              <a:rPr lang="tr-TR" dirty="0" smtClean="0">
                <a:solidFill>
                  <a:srgbClr val="000000"/>
                </a:solidFill>
                <a:latin typeface="Times New Roman" panose="02020603050405020304" pitchFamily="18" charset="0"/>
              </a:rPr>
              <a:t> </a:t>
            </a:r>
            <a:r>
              <a:rPr lang="tr-TR" dirty="0" err="1">
                <a:solidFill>
                  <a:srgbClr val="000000"/>
                </a:solidFill>
                <a:latin typeface="Times New Roman" panose="02020603050405020304" pitchFamily="18" charset="0"/>
              </a:rPr>
              <a:t>nin</a:t>
            </a:r>
            <a:r>
              <a:rPr lang="tr-TR" dirty="0">
                <a:solidFill>
                  <a:srgbClr val="000000"/>
                </a:solidFill>
                <a:latin typeface="Times New Roman" panose="02020603050405020304" pitchFamily="18" charset="0"/>
              </a:rPr>
              <a:t> nitrat tuzu olmamasına dikkat edilmelidir. </a:t>
            </a:r>
          </a:p>
          <a:p>
            <a:pPr algn="just">
              <a:lnSpc>
                <a:spcPct val="150000"/>
              </a:lnSpc>
            </a:pPr>
            <a:endParaRPr lang="tr-TR" b="1" dirty="0">
              <a:solidFill>
                <a:srgbClr val="000000"/>
              </a:solidFill>
              <a:latin typeface="Times New Roman" panose="02020603050405020304" pitchFamily="18" charset="0"/>
            </a:endParaRPr>
          </a:p>
          <a:p>
            <a:pPr algn="just">
              <a:lnSpc>
                <a:spcPct val="150000"/>
              </a:lnSpc>
            </a:pPr>
            <a:r>
              <a:rPr lang="tr-TR" b="1" dirty="0">
                <a:latin typeface="Times New Roman" panose="02020603050405020304" pitchFamily="18" charset="0"/>
                <a:cs typeface="Times New Roman" panose="02020603050405020304" pitchFamily="18" charset="0"/>
              </a:rPr>
              <a:t>b) Oksijen </a:t>
            </a:r>
            <a:r>
              <a:rPr lang="tr-TR" b="1" dirty="0" err="1">
                <a:latin typeface="Times New Roman" panose="02020603050405020304" pitchFamily="18" charset="0"/>
                <a:cs typeface="Times New Roman" panose="02020603050405020304" pitchFamily="18" charset="0"/>
              </a:rPr>
              <a:t>Probu</a:t>
            </a:r>
            <a:r>
              <a:rPr lang="tr-TR" b="1" dirty="0">
                <a:latin typeface="Times New Roman" panose="02020603050405020304" pitchFamily="18" charset="0"/>
                <a:cs typeface="Times New Roman" panose="02020603050405020304" pitchFamily="18" charset="0"/>
              </a:rPr>
              <a:t> metoduyla O2 tayini</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Winkler</a:t>
            </a:r>
            <a:r>
              <a:rPr lang="tr-TR" dirty="0">
                <a:latin typeface="Times New Roman" panose="02020603050405020304" pitchFamily="18" charset="0"/>
                <a:cs typeface="Times New Roman" panose="02020603050405020304" pitchFamily="18" charset="0"/>
              </a:rPr>
              <a:t> metodundaki dezavantajlar bu 2. </a:t>
            </a:r>
            <a:r>
              <a:rPr lang="tr-TR" dirty="0" err="1">
                <a:latin typeface="Times New Roman" panose="02020603050405020304" pitchFamily="18" charset="0"/>
                <a:cs typeface="Times New Roman" panose="02020603050405020304" pitchFamily="18" charset="0"/>
              </a:rPr>
              <a:t>metod</a:t>
            </a:r>
            <a:r>
              <a:rPr lang="tr-TR" dirty="0">
                <a:latin typeface="Times New Roman" panose="02020603050405020304" pitchFamily="18" charset="0"/>
                <a:cs typeface="Times New Roman" panose="02020603050405020304" pitchFamily="18" charset="0"/>
              </a:rPr>
              <a:t> kullanılarak giderilebilir. Galvanik hücre temeline dayanan hücrenin Pb anot ve </a:t>
            </a:r>
            <a:r>
              <a:rPr lang="tr-TR" dirty="0" err="1">
                <a:latin typeface="Times New Roman" panose="02020603050405020304" pitchFamily="18" charset="0"/>
                <a:cs typeface="Times New Roman" panose="02020603050405020304" pitchFamily="18" charset="0"/>
              </a:rPr>
              <a:t>Ag</a:t>
            </a:r>
            <a:r>
              <a:rPr lang="tr-TR" dirty="0">
                <a:latin typeface="Times New Roman" panose="02020603050405020304" pitchFamily="18" charset="0"/>
                <a:cs typeface="Times New Roman" panose="02020603050405020304" pitchFamily="18" charset="0"/>
              </a:rPr>
              <a:t> katot elektrotlarında şu reaksiyonlar meydana gelir. </a:t>
            </a:r>
          </a:p>
          <a:p>
            <a:pPr algn="just">
              <a:lnSpc>
                <a:spcPct val="150000"/>
              </a:lnSpc>
            </a:pPr>
            <a:r>
              <a:rPr lang="pt-BR" dirty="0">
                <a:latin typeface="Times New Roman" panose="02020603050405020304" pitchFamily="18" charset="0"/>
                <a:cs typeface="Times New Roman" panose="02020603050405020304" pitchFamily="18" charset="0"/>
              </a:rPr>
              <a:t>(A) Pb + 2OH- </a:t>
            </a:r>
            <a:r>
              <a:rPr lang="tr-TR" dirty="0" smtClean="0">
                <a:latin typeface="Times New Roman" panose="02020603050405020304" pitchFamily="18" charset="0"/>
                <a:cs typeface="Times New Roman" panose="02020603050405020304" pitchFamily="18" charset="0"/>
              </a:rPr>
              <a:t>		</a:t>
            </a:r>
            <a:r>
              <a:rPr lang="pt-BR" dirty="0" smtClean="0">
                <a:latin typeface="Times New Roman" panose="02020603050405020304" pitchFamily="18" charset="0"/>
                <a:cs typeface="Times New Roman" panose="02020603050405020304" pitchFamily="18" charset="0"/>
              </a:rPr>
              <a:t> </a:t>
            </a:r>
            <a:r>
              <a:rPr lang="pt-BR" dirty="0">
                <a:latin typeface="Times New Roman" panose="02020603050405020304" pitchFamily="18" charset="0"/>
                <a:cs typeface="Times New Roman" panose="02020603050405020304" pitchFamily="18" charset="0"/>
              </a:rPr>
              <a:t>PbO + H</a:t>
            </a:r>
            <a:r>
              <a:rPr lang="pt-BR" baseline="-25000" dirty="0">
                <a:latin typeface="Times New Roman" panose="02020603050405020304" pitchFamily="18" charset="0"/>
                <a:cs typeface="Times New Roman" panose="02020603050405020304" pitchFamily="18" charset="0"/>
              </a:rPr>
              <a:t>2</a:t>
            </a:r>
            <a:r>
              <a:rPr lang="pt-BR" dirty="0">
                <a:latin typeface="Times New Roman" panose="02020603050405020304" pitchFamily="18" charset="0"/>
                <a:cs typeface="Times New Roman" panose="02020603050405020304" pitchFamily="18" charset="0"/>
              </a:rPr>
              <a:t>O + 2e </a:t>
            </a:r>
          </a:p>
          <a:p>
            <a:pPr algn="just">
              <a:lnSpc>
                <a:spcPct val="150000"/>
              </a:lnSpc>
            </a:pPr>
            <a:r>
              <a:rPr lang="pt-BR" dirty="0">
                <a:latin typeface="Times New Roman" panose="02020603050405020304" pitchFamily="18" charset="0"/>
                <a:cs typeface="Times New Roman" panose="02020603050405020304" pitchFamily="18" charset="0"/>
              </a:rPr>
              <a:t>±</a:t>
            </a:r>
            <a:r>
              <a:rPr lang="pt-BR" dirty="0" smtClean="0">
                <a:latin typeface="Times New Roman" panose="02020603050405020304" pitchFamily="18" charset="0"/>
                <a:cs typeface="Times New Roman" panose="02020603050405020304" pitchFamily="18" charset="0"/>
              </a:rPr>
              <a:t> </a:t>
            </a:r>
            <a:r>
              <a:rPr lang="pt-BR" dirty="0">
                <a:latin typeface="Times New Roman" panose="02020603050405020304" pitchFamily="18" charset="0"/>
                <a:cs typeface="Times New Roman" panose="02020603050405020304" pitchFamily="18" charset="0"/>
              </a:rPr>
              <a:t>(K) 1/2 O</a:t>
            </a:r>
            <a:r>
              <a:rPr lang="pt-BR" baseline="-25000" dirty="0">
                <a:latin typeface="Times New Roman" panose="02020603050405020304" pitchFamily="18" charset="0"/>
                <a:cs typeface="Times New Roman" panose="02020603050405020304" pitchFamily="18" charset="0"/>
              </a:rPr>
              <a:t>2</a:t>
            </a:r>
            <a:r>
              <a:rPr lang="pt-BR" dirty="0">
                <a:latin typeface="Times New Roman" panose="02020603050405020304" pitchFamily="18" charset="0"/>
                <a:cs typeface="Times New Roman" panose="02020603050405020304" pitchFamily="18" charset="0"/>
              </a:rPr>
              <a:t> + H</a:t>
            </a:r>
            <a:r>
              <a:rPr lang="pt-BR" baseline="-25000" dirty="0">
                <a:latin typeface="Times New Roman" panose="02020603050405020304" pitchFamily="18" charset="0"/>
                <a:cs typeface="Times New Roman" panose="02020603050405020304" pitchFamily="18" charset="0"/>
              </a:rPr>
              <a:t>2</a:t>
            </a:r>
            <a:r>
              <a:rPr lang="pt-BR" dirty="0">
                <a:latin typeface="Times New Roman" panose="02020603050405020304" pitchFamily="18" charset="0"/>
                <a:cs typeface="Times New Roman" panose="02020603050405020304" pitchFamily="18" charset="0"/>
              </a:rPr>
              <a:t>O </a:t>
            </a:r>
            <a:r>
              <a:rPr lang="tr-TR" dirty="0" smtClean="0">
                <a:latin typeface="Times New Roman" panose="02020603050405020304" pitchFamily="18" charset="0"/>
                <a:cs typeface="Times New Roman" panose="02020603050405020304" pitchFamily="18" charset="0"/>
              </a:rPr>
              <a:t>	</a:t>
            </a:r>
            <a:r>
              <a:rPr lang="pt-BR" dirty="0" smtClean="0">
                <a:latin typeface="Times New Roman" panose="02020603050405020304" pitchFamily="18" charset="0"/>
                <a:cs typeface="Times New Roman" panose="02020603050405020304" pitchFamily="18" charset="0"/>
              </a:rPr>
              <a:t> </a:t>
            </a:r>
            <a:r>
              <a:rPr lang="pt-BR" dirty="0">
                <a:latin typeface="Times New Roman" panose="02020603050405020304" pitchFamily="18" charset="0"/>
                <a:cs typeface="Times New Roman" panose="02020603050405020304" pitchFamily="18" charset="0"/>
              </a:rPr>
              <a:t>2OH- </a:t>
            </a:r>
          </a:p>
          <a:p>
            <a:pPr algn="just">
              <a:lnSpc>
                <a:spcPct val="150000"/>
              </a:lnSpc>
            </a:pPr>
            <a:r>
              <a:rPr lang="tr-TR" dirty="0">
                <a:latin typeface="Times New Roman" panose="02020603050405020304" pitchFamily="18" charset="0"/>
                <a:cs typeface="Times New Roman" panose="02020603050405020304" pitchFamily="18" charset="0"/>
              </a:rPr>
              <a:t>(TOP) Pb + 1/2O</a:t>
            </a:r>
            <a:r>
              <a:rPr lang="tr-TR" baseline="-25000" dirty="0">
                <a:latin typeface="Times New Roman" panose="02020603050405020304" pitchFamily="18" charset="0"/>
                <a:cs typeface="Times New Roman" panose="02020603050405020304" pitchFamily="18" charset="0"/>
              </a:rPr>
              <a:t>2</a:t>
            </a:r>
            <a:r>
              <a:rPr lang="tr-TR" dirty="0">
                <a:latin typeface="Times New Roman" panose="02020603050405020304" pitchFamily="18" charset="0"/>
                <a:cs typeface="Times New Roman" panose="02020603050405020304" pitchFamily="18" charset="0"/>
              </a:rPr>
              <a:t> </a:t>
            </a:r>
            <a:r>
              <a:rPr lang="tr-TR" dirty="0" smtClean="0">
                <a:latin typeface="Times New Roman" panose="02020603050405020304" pitchFamily="18" charset="0"/>
                <a:cs typeface="Times New Roman" panose="02020603050405020304" pitchFamily="18" charset="0"/>
              </a:rPr>
              <a:t>	 	</a:t>
            </a:r>
            <a:r>
              <a:rPr lang="tr-TR" dirty="0" err="1" smtClean="0">
                <a:latin typeface="Times New Roman" panose="02020603050405020304" pitchFamily="18" charset="0"/>
                <a:cs typeface="Times New Roman" panose="02020603050405020304" pitchFamily="18" charset="0"/>
              </a:rPr>
              <a:t>PbO</a:t>
            </a:r>
            <a:r>
              <a:rPr lang="tr-TR" dirty="0" smtClean="0">
                <a:latin typeface="Times New Roman" panose="02020603050405020304" pitchFamily="18" charset="0"/>
                <a:cs typeface="Times New Roman" panose="02020603050405020304" pitchFamily="18" charset="0"/>
              </a:rPr>
              <a:t> </a:t>
            </a:r>
            <a:endParaRPr lang="tr-TR" dirty="0">
              <a:latin typeface="Times New Roman" panose="02020603050405020304" pitchFamily="18" charset="0"/>
              <a:cs typeface="Times New Roman" panose="02020603050405020304" pitchFamily="18" charset="0"/>
            </a:endParaRPr>
          </a:p>
          <a:p>
            <a:pPr algn="just">
              <a:lnSpc>
                <a:spcPct val="150000"/>
              </a:lnSpc>
            </a:pPr>
            <a:r>
              <a:rPr lang="tr-TR" dirty="0">
                <a:latin typeface="Times New Roman" panose="02020603050405020304" pitchFamily="18" charset="0"/>
                <a:cs typeface="Times New Roman" panose="02020603050405020304" pitchFamily="18" charset="0"/>
              </a:rPr>
              <a:t>Çözünmüş O</a:t>
            </a:r>
            <a:r>
              <a:rPr lang="tr-TR" baseline="-25000" dirty="0">
                <a:latin typeface="Times New Roman" panose="02020603050405020304" pitchFamily="18" charset="0"/>
                <a:cs typeface="Times New Roman" panose="02020603050405020304" pitchFamily="18" charset="0"/>
              </a:rPr>
              <a:t>2</a:t>
            </a:r>
            <a:r>
              <a:rPr lang="tr-TR" dirty="0">
                <a:latin typeface="Times New Roman" panose="02020603050405020304" pitchFamily="18" charset="0"/>
                <a:cs typeface="Times New Roman" panose="02020603050405020304" pitchFamily="18" charset="0"/>
              </a:rPr>
              <a:t> olmadığı zaman reaksiyonlar durur. </a:t>
            </a:r>
          </a:p>
          <a:p>
            <a:pPr algn="just">
              <a:lnSpc>
                <a:spcPct val="150000"/>
              </a:lnSpc>
            </a:pPr>
            <a:r>
              <a:rPr lang="tr-TR" dirty="0" err="1">
                <a:latin typeface="Times New Roman" panose="02020603050405020304" pitchFamily="18" charset="0"/>
                <a:cs typeface="Times New Roman" panose="02020603050405020304" pitchFamily="18" charset="0"/>
              </a:rPr>
              <a:t>Probta</a:t>
            </a:r>
            <a:r>
              <a:rPr lang="tr-TR" dirty="0">
                <a:latin typeface="Times New Roman" panose="02020603050405020304" pitchFamily="18" charset="0"/>
                <a:cs typeface="Times New Roman" panose="02020603050405020304" pitchFamily="18" charset="0"/>
              </a:rPr>
              <a:t> oluşan akım direkt olarak O</a:t>
            </a:r>
            <a:r>
              <a:rPr lang="tr-TR" baseline="-25000" dirty="0">
                <a:latin typeface="Times New Roman" panose="02020603050405020304" pitchFamily="18" charset="0"/>
                <a:cs typeface="Times New Roman" panose="02020603050405020304" pitchFamily="18" charset="0"/>
              </a:rPr>
              <a:t>2</a:t>
            </a:r>
            <a:r>
              <a:rPr lang="tr-TR" dirty="0">
                <a:latin typeface="Times New Roman" panose="02020603050405020304" pitchFamily="18" charset="0"/>
                <a:cs typeface="Times New Roman" panose="02020603050405020304" pitchFamily="18" charset="0"/>
              </a:rPr>
              <a:t> konsantrasyonu ile orantılıdır. Ticari </a:t>
            </a:r>
            <a:r>
              <a:rPr lang="tr-TR" dirty="0" err="1">
                <a:latin typeface="Times New Roman" panose="02020603050405020304" pitchFamily="18" charset="0"/>
                <a:cs typeface="Times New Roman" panose="02020603050405020304" pitchFamily="18" charset="0"/>
              </a:rPr>
              <a:t>problarda</a:t>
            </a:r>
            <a:r>
              <a:rPr lang="tr-TR" dirty="0">
                <a:latin typeface="Times New Roman" panose="02020603050405020304" pitchFamily="18" charset="0"/>
                <a:cs typeface="Times New Roman" panose="02020603050405020304" pitchFamily="18" charset="0"/>
              </a:rPr>
              <a:t> her elektrot iletken olmayan fakat O</a:t>
            </a:r>
            <a:r>
              <a:rPr lang="tr-TR" baseline="-25000" dirty="0">
                <a:latin typeface="Times New Roman" panose="02020603050405020304" pitchFamily="18" charset="0"/>
                <a:cs typeface="Times New Roman" panose="02020603050405020304" pitchFamily="18" charset="0"/>
              </a:rPr>
              <a:t>2</a:t>
            </a:r>
            <a:r>
              <a:rPr lang="tr-TR" dirty="0">
                <a:latin typeface="Times New Roman" panose="02020603050405020304" pitchFamily="18" charset="0"/>
                <a:cs typeface="Times New Roman" panose="02020603050405020304" pitchFamily="18" charset="0"/>
              </a:rPr>
              <a:t> geçiren bir plastikle kaplanır. </a:t>
            </a:r>
          </a:p>
          <a:p>
            <a:pPr algn="just">
              <a:lnSpc>
                <a:spcPct val="150000"/>
              </a:lnSpc>
            </a:pPr>
            <a:r>
              <a:rPr lang="tr-TR" dirty="0" err="1">
                <a:latin typeface="Times New Roman" panose="02020603050405020304" pitchFamily="18" charset="0"/>
                <a:cs typeface="Times New Roman" panose="02020603050405020304" pitchFamily="18" charset="0"/>
              </a:rPr>
              <a:t>Membrandan</a:t>
            </a:r>
            <a:r>
              <a:rPr lang="tr-TR" dirty="0">
                <a:latin typeface="Times New Roman" panose="02020603050405020304" pitchFamily="18" charset="0"/>
                <a:cs typeface="Times New Roman" panose="02020603050405020304" pitchFamily="18" charset="0"/>
              </a:rPr>
              <a:t> geçen O</a:t>
            </a:r>
            <a:r>
              <a:rPr lang="tr-TR" baseline="-25000" dirty="0">
                <a:latin typeface="Times New Roman" panose="02020603050405020304" pitchFamily="18" charset="0"/>
                <a:cs typeface="Times New Roman" panose="02020603050405020304" pitchFamily="18" charset="0"/>
              </a:rPr>
              <a:t>2</a:t>
            </a:r>
            <a:r>
              <a:rPr lang="tr-TR" dirty="0">
                <a:latin typeface="Times New Roman" panose="02020603050405020304" pitchFamily="18" charset="0"/>
                <a:cs typeface="Times New Roman" panose="02020603050405020304" pitchFamily="18" charset="0"/>
              </a:rPr>
              <a:t> konsantrasyonu sudaki O</a:t>
            </a:r>
            <a:r>
              <a:rPr lang="tr-TR" baseline="-25000" dirty="0">
                <a:latin typeface="Times New Roman" panose="02020603050405020304" pitchFamily="18" charset="0"/>
                <a:cs typeface="Times New Roman" panose="02020603050405020304" pitchFamily="18" charset="0"/>
              </a:rPr>
              <a:t>2</a:t>
            </a:r>
            <a:r>
              <a:rPr lang="tr-TR" dirty="0">
                <a:latin typeface="Times New Roman" panose="02020603050405020304" pitchFamily="18" charset="0"/>
                <a:cs typeface="Times New Roman" panose="02020603050405020304" pitchFamily="18" charset="0"/>
              </a:rPr>
              <a:t> konsantrasyonu ile orantılıdır. </a:t>
            </a:r>
          </a:p>
        </p:txBody>
      </p:sp>
      <p:cxnSp>
        <p:nvCxnSpPr>
          <p:cNvPr id="4" name="Düz Ok Bağlayıcısı 3"/>
          <p:cNvCxnSpPr/>
          <p:nvPr/>
        </p:nvCxnSpPr>
        <p:spPr>
          <a:xfrm>
            <a:off x="1725769" y="3245476"/>
            <a:ext cx="824248"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6" name="Düz Ok Bağlayıcısı 5"/>
          <p:cNvCxnSpPr/>
          <p:nvPr/>
        </p:nvCxnSpPr>
        <p:spPr>
          <a:xfrm flipV="1">
            <a:off x="2150772" y="3644721"/>
            <a:ext cx="515155" cy="1287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8" name="Düz Ok Bağlayıcısı 7"/>
          <p:cNvCxnSpPr/>
          <p:nvPr/>
        </p:nvCxnSpPr>
        <p:spPr>
          <a:xfrm flipV="1">
            <a:off x="2009104" y="4056845"/>
            <a:ext cx="656823" cy="1287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0" name="Düz Bağlayıcı 9"/>
          <p:cNvCxnSpPr/>
          <p:nvPr/>
        </p:nvCxnSpPr>
        <p:spPr>
          <a:xfrm>
            <a:off x="193183" y="3825025"/>
            <a:ext cx="1712890" cy="0"/>
          </a:xfrm>
          <a:prstGeom prst="line">
            <a:avLst/>
          </a:prstGeom>
        </p:spPr>
        <p:style>
          <a:lnRef idx="1">
            <a:schemeClr val="dk1"/>
          </a:lnRef>
          <a:fillRef idx="0">
            <a:schemeClr val="dk1"/>
          </a:fillRef>
          <a:effectRef idx="0">
            <a:schemeClr val="dk1"/>
          </a:effectRef>
          <a:fontRef idx="minor">
            <a:schemeClr val="tx1"/>
          </a:fontRef>
        </p:style>
      </p:cxnSp>
      <p:cxnSp>
        <p:nvCxnSpPr>
          <p:cNvPr id="12" name="Düz Bağlayıcı 11"/>
          <p:cNvCxnSpPr/>
          <p:nvPr/>
        </p:nvCxnSpPr>
        <p:spPr>
          <a:xfrm>
            <a:off x="2550017" y="3837904"/>
            <a:ext cx="1378039"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12188831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0"/>
            <a:ext cx="12192000" cy="5909310"/>
          </a:xfrm>
          <a:prstGeom prst="rect">
            <a:avLst/>
          </a:prstGeom>
        </p:spPr>
        <p:txBody>
          <a:bodyPr wrap="square">
            <a:spAutoFit/>
          </a:bodyPr>
          <a:lstStyle/>
          <a:p>
            <a:pPr algn="just">
              <a:lnSpc>
                <a:spcPct val="150000"/>
              </a:lnSpc>
            </a:pPr>
            <a:r>
              <a:rPr lang="tr-TR" b="1" dirty="0" smtClean="0">
                <a:solidFill>
                  <a:srgbClr val="000000"/>
                </a:solidFill>
                <a:latin typeface="Times New Roman" panose="02020603050405020304" pitchFamily="18" charset="0"/>
              </a:rPr>
              <a:t>2) Biyokimyasal </a:t>
            </a:r>
            <a:r>
              <a:rPr lang="tr-TR" b="1" dirty="0">
                <a:solidFill>
                  <a:srgbClr val="000000"/>
                </a:solidFill>
                <a:latin typeface="Times New Roman" panose="02020603050405020304" pitchFamily="18" charset="0"/>
              </a:rPr>
              <a:t>oksijen ihtiyacı (BOD) tayini: </a:t>
            </a:r>
            <a:r>
              <a:rPr lang="tr-TR" dirty="0">
                <a:solidFill>
                  <a:srgbClr val="000000"/>
                </a:solidFill>
                <a:latin typeface="Times New Roman" panose="02020603050405020304" pitchFamily="18" charset="0"/>
              </a:rPr>
              <a:t>Sudaki oksijen tayini kadar zamanla sudaki oksijenin azalma hızının tayini de önemlidir. Azalmanın yavaş olması </a:t>
            </a:r>
            <a:r>
              <a:rPr lang="tr-TR" dirty="0" smtClean="0">
                <a:latin typeface="Times New Roman" panose="02020603050405020304" pitchFamily="18" charset="0"/>
              </a:rPr>
              <a:t>suyun </a:t>
            </a:r>
            <a:r>
              <a:rPr lang="tr-TR" dirty="0">
                <a:latin typeface="Times New Roman" panose="02020603050405020304" pitchFamily="18" charset="0"/>
              </a:rPr>
              <a:t>temiz olduğu, sudaki mikroorganizmaların ölü veya ölmek üzere olduğunu gösterir. BOD; aerobik (havanın bulunduğu) şartlarda bakterilerin organik maddeleri parçalaması için gerekli oksijen miktarına denir ve mg/</a:t>
            </a:r>
            <a:r>
              <a:rPr lang="tr-TR" dirty="0" err="1">
                <a:latin typeface="Times New Roman" panose="02020603050405020304" pitchFamily="18" charset="0"/>
              </a:rPr>
              <a:t>lt</a:t>
            </a:r>
            <a:r>
              <a:rPr lang="tr-TR" dirty="0">
                <a:latin typeface="Times New Roman" panose="02020603050405020304" pitchFamily="18" charset="0"/>
              </a:rPr>
              <a:t> olarak ifade edilir. BOD sudaki kirlenme derecesini O</a:t>
            </a:r>
            <a:r>
              <a:rPr lang="tr-TR" baseline="-25000" dirty="0">
                <a:latin typeface="Times New Roman" panose="02020603050405020304" pitchFamily="18" charset="0"/>
              </a:rPr>
              <a:t>2</a:t>
            </a:r>
            <a:r>
              <a:rPr lang="tr-TR" dirty="0">
                <a:latin typeface="Times New Roman" panose="02020603050405020304" pitchFamily="18" charset="0"/>
              </a:rPr>
              <a:t> miktarı olarak ifade eder ve su kirliliğinin bir ölçüsüdür. BOD değeri parçalanabilen organik maddelerin mikroorganizmalar tarafından daha dayanıklı olan ürünlere kadar parçalanmasını gösterir. BOD değerini </a:t>
            </a:r>
          </a:p>
          <a:p>
            <a:pPr algn="just">
              <a:lnSpc>
                <a:spcPct val="150000"/>
              </a:lnSpc>
            </a:pPr>
            <a:r>
              <a:rPr lang="tr-TR" dirty="0">
                <a:latin typeface="Times New Roman" panose="02020603050405020304" pitchFamily="18" charset="0"/>
              </a:rPr>
              <a:t>a) sıcaklık </a:t>
            </a:r>
            <a:r>
              <a:rPr lang="tr-TR" dirty="0" smtClean="0">
                <a:latin typeface="Times New Roman" panose="02020603050405020304" pitchFamily="18" charset="0"/>
              </a:rPr>
              <a:t>	b</a:t>
            </a:r>
            <a:r>
              <a:rPr lang="tr-TR" dirty="0">
                <a:latin typeface="Times New Roman" panose="02020603050405020304" pitchFamily="18" charset="0"/>
              </a:rPr>
              <a:t>) ışık </a:t>
            </a:r>
            <a:r>
              <a:rPr lang="tr-TR" dirty="0" smtClean="0">
                <a:latin typeface="Times New Roman" panose="02020603050405020304" pitchFamily="18" charset="0"/>
              </a:rPr>
              <a:t>		c</a:t>
            </a:r>
            <a:r>
              <a:rPr lang="tr-TR" dirty="0">
                <a:latin typeface="Times New Roman" panose="02020603050405020304" pitchFamily="18" charset="0"/>
              </a:rPr>
              <a:t>) zaman </a:t>
            </a:r>
          </a:p>
          <a:p>
            <a:pPr algn="just">
              <a:lnSpc>
                <a:spcPct val="150000"/>
              </a:lnSpc>
            </a:pPr>
            <a:r>
              <a:rPr lang="tr-TR" dirty="0">
                <a:latin typeface="Times New Roman" panose="02020603050405020304" pitchFamily="18" charset="0"/>
              </a:rPr>
              <a:t>çok etkiler. Çünkü sıcaklık </a:t>
            </a:r>
            <a:r>
              <a:rPr lang="tr-TR" dirty="0" err="1">
                <a:latin typeface="Times New Roman" panose="02020603050405020304" pitchFamily="18" charset="0"/>
              </a:rPr>
              <a:t>metabolik</a:t>
            </a:r>
            <a:r>
              <a:rPr lang="tr-TR" dirty="0">
                <a:latin typeface="Times New Roman" panose="02020603050405020304" pitchFamily="18" charset="0"/>
              </a:rPr>
              <a:t> aktiviteyi artırır. Işık etkisinde algler genellikle canlı ve aktif kalır. </a:t>
            </a:r>
            <a:r>
              <a:rPr lang="tr-TR" dirty="0">
                <a:latin typeface="Times New Roman" panose="02020603050405020304" pitchFamily="18" charset="0"/>
                <a:cs typeface="Times New Roman" panose="02020603050405020304" pitchFamily="18" charset="0"/>
              </a:rPr>
              <a:t>Dolayısıyla BOD değeri verilirken standart şart olarak şunlar kabul edilir. </a:t>
            </a:r>
          </a:p>
          <a:p>
            <a:pPr algn="just">
              <a:lnSpc>
                <a:spcPct val="150000"/>
              </a:lnSpc>
            </a:pPr>
            <a:r>
              <a:rPr lang="tr-TR" dirty="0">
                <a:latin typeface="Times New Roman" panose="02020603050405020304" pitchFamily="18" charset="0"/>
                <a:cs typeface="Times New Roman" panose="02020603050405020304" pitchFamily="18" charset="0"/>
              </a:rPr>
              <a:t>a) 20 </a:t>
            </a:r>
            <a:r>
              <a:rPr lang="tr-TR" baseline="30000" dirty="0">
                <a:latin typeface="Times New Roman" panose="02020603050405020304" pitchFamily="18" charset="0"/>
                <a:cs typeface="Times New Roman" panose="02020603050405020304" pitchFamily="18" charset="0"/>
              </a:rPr>
              <a:t>0</a:t>
            </a:r>
            <a:r>
              <a:rPr lang="tr-TR" dirty="0">
                <a:latin typeface="Times New Roman" panose="02020603050405020304" pitchFamily="18" charset="0"/>
                <a:cs typeface="Times New Roman" panose="02020603050405020304" pitchFamily="18" charset="0"/>
              </a:rPr>
              <a:t>C </a:t>
            </a:r>
            <a:r>
              <a:rPr lang="tr-TR" dirty="0" smtClean="0">
                <a:latin typeface="Times New Roman" panose="02020603050405020304" pitchFamily="18" charset="0"/>
                <a:cs typeface="Times New Roman" panose="02020603050405020304" pitchFamily="18" charset="0"/>
              </a:rPr>
              <a:t>		b</a:t>
            </a:r>
            <a:r>
              <a:rPr lang="tr-TR" dirty="0">
                <a:latin typeface="Times New Roman" panose="02020603050405020304" pitchFamily="18" charset="0"/>
                <a:cs typeface="Times New Roman" panose="02020603050405020304" pitchFamily="18" charset="0"/>
              </a:rPr>
              <a:t>) karanlıkta </a:t>
            </a:r>
            <a:r>
              <a:rPr lang="tr-TR" dirty="0" smtClean="0">
                <a:latin typeface="Times New Roman" panose="02020603050405020304" pitchFamily="18" charset="0"/>
                <a:cs typeface="Times New Roman" panose="02020603050405020304" pitchFamily="18" charset="0"/>
              </a:rPr>
              <a:t>	c</a:t>
            </a:r>
            <a:r>
              <a:rPr lang="tr-TR" dirty="0">
                <a:latin typeface="Times New Roman" panose="02020603050405020304" pitchFamily="18" charset="0"/>
                <a:cs typeface="Times New Roman" panose="02020603050405020304" pitchFamily="18" charset="0"/>
              </a:rPr>
              <a:t>) 5 günde yapılır ve BOD</a:t>
            </a:r>
            <a:r>
              <a:rPr lang="tr-TR" baseline="-25000" dirty="0">
                <a:latin typeface="Times New Roman" panose="02020603050405020304" pitchFamily="18" charset="0"/>
                <a:cs typeface="Times New Roman" panose="02020603050405020304" pitchFamily="18" charset="0"/>
              </a:rPr>
              <a:t>5</a:t>
            </a:r>
            <a:r>
              <a:rPr lang="tr-TR" dirty="0">
                <a:latin typeface="Times New Roman" panose="02020603050405020304" pitchFamily="18" charset="0"/>
                <a:cs typeface="Times New Roman" panose="02020603050405020304" pitchFamily="18" charset="0"/>
              </a:rPr>
              <a:t> olarak gösterirler. 5 gün yerine 10-20 veya herhangi bir gün sayısı da alınabilir. Su normalde mikroorganizma içermediğinden ortama ekilmesi (tohumlama) gerekir. Aşağıdaki şekilde A örneğinin 5 günlük BOD si BOD</a:t>
            </a:r>
            <a:r>
              <a:rPr lang="tr-TR" baseline="-25000" dirty="0">
                <a:latin typeface="Times New Roman" panose="02020603050405020304" pitchFamily="18" charset="0"/>
                <a:cs typeface="Times New Roman" panose="02020603050405020304" pitchFamily="18" charset="0"/>
              </a:rPr>
              <a:t>5</a:t>
            </a:r>
            <a:r>
              <a:rPr lang="tr-TR" dirty="0">
                <a:latin typeface="Times New Roman" panose="02020603050405020304" pitchFamily="18" charset="0"/>
                <a:cs typeface="Times New Roman" panose="02020603050405020304" pitchFamily="18" charset="0"/>
              </a:rPr>
              <a:t>= 8-2= 6 </a:t>
            </a:r>
            <a:r>
              <a:rPr lang="tr-TR" dirty="0" smtClean="0">
                <a:latin typeface="Times New Roman" panose="02020603050405020304" pitchFamily="18" charset="0"/>
                <a:cs typeface="Times New Roman" panose="02020603050405020304" pitchFamily="18" charset="0"/>
              </a:rPr>
              <a:t>mg/L </a:t>
            </a:r>
            <a:r>
              <a:rPr lang="tr-TR" dirty="0" err="1">
                <a:latin typeface="Times New Roman" panose="02020603050405020304" pitchFamily="18" charset="0"/>
                <a:cs typeface="Times New Roman" panose="02020603050405020304" pitchFamily="18" charset="0"/>
              </a:rPr>
              <a:t>dir</a:t>
            </a:r>
            <a:r>
              <a:rPr lang="tr-TR" dirty="0">
                <a:latin typeface="Times New Roman" panose="02020603050405020304" pitchFamily="18" charset="0"/>
                <a:cs typeface="Times New Roman" panose="02020603050405020304" pitchFamily="18" charset="0"/>
              </a:rPr>
              <a:t> </a:t>
            </a:r>
          </a:p>
          <a:p>
            <a:pPr algn="just">
              <a:lnSpc>
                <a:spcPct val="150000"/>
              </a:lnSpc>
            </a:pPr>
            <a:r>
              <a:rPr lang="tr-TR" dirty="0">
                <a:latin typeface="Times New Roman" panose="02020603050405020304" pitchFamily="18" charset="0"/>
                <a:cs typeface="Times New Roman" panose="02020603050405020304" pitchFamily="18" charset="0"/>
              </a:rPr>
              <a:t>B örneği O</a:t>
            </a:r>
            <a:r>
              <a:rPr lang="tr-TR" baseline="-25000" dirty="0">
                <a:latin typeface="Times New Roman" panose="02020603050405020304" pitchFamily="18" charset="0"/>
                <a:cs typeface="Times New Roman" panose="02020603050405020304" pitchFamily="18" charset="0"/>
              </a:rPr>
              <a:t>2</a:t>
            </a:r>
            <a:r>
              <a:rPr lang="tr-TR" dirty="0">
                <a:latin typeface="Times New Roman" panose="02020603050405020304" pitchFamily="18" charset="0"/>
                <a:cs typeface="Times New Roman" panose="02020603050405020304" pitchFamily="18" charset="0"/>
              </a:rPr>
              <a:t> i hızlı </a:t>
            </a:r>
            <a:r>
              <a:rPr lang="tr-TR" dirty="0" smtClean="0">
                <a:latin typeface="Times New Roman" panose="02020603050405020304" pitchFamily="18" charset="0"/>
                <a:cs typeface="Times New Roman" panose="02020603050405020304" pitchFamily="18" charset="0"/>
              </a:rPr>
              <a:t>tükettiğinden seyreltilerek </a:t>
            </a:r>
            <a:r>
              <a:rPr lang="tr-TR" dirty="0">
                <a:latin typeface="Times New Roman" panose="02020603050405020304" pitchFamily="18" charset="0"/>
                <a:cs typeface="Times New Roman" panose="02020603050405020304" pitchFamily="18" charset="0"/>
              </a:rPr>
              <a:t>O</a:t>
            </a:r>
            <a:r>
              <a:rPr lang="tr-TR" baseline="-25000" dirty="0">
                <a:latin typeface="Times New Roman" panose="02020603050405020304" pitchFamily="18" charset="0"/>
                <a:cs typeface="Times New Roman" panose="02020603050405020304" pitchFamily="18" charset="0"/>
              </a:rPr>
              <a:t>2</a:t>
            </a:r>
            <a:r>
              <a:rPr lang="tr-TR" dirty="0">
                <a:latin typeface="Times New Roman" panose="02020603050405020304" pitchFamily="18" charset="0"/>
                <a:cs typeface="Times New Roman" panose="02020603050405020304" pitchFamily="18" charset="0"/>
              </a:rPr>
              <a:t> tayini yapılmalıdır. </a:t>
            </a:r>
          </a:p>
          <a:p>
            <a:pPr algn="just">
              <a:lnSpc>
                <a:spcPct val="150000"/>
              </a:lnSpc>
            </a:pPr>
            <a:r>
              <a:rPr lang="tr-TR" dirty="0">
                <a:latin typeface="Times New Roman" panose="02020603050405020304" pitchFamily="18" charset="0"/>
                <a:cs typeface="Times New Roman" panose="02020603050405020304" pitchFamily="18" charset="0"/>
              </a:rPr>
              <a:t>C örneği için BO</a:t>
            </a:r>
            <a:r>
              <a:rPr lang="tr-TR" baseline="-25000" dirty="0">
                <a:latin typeface="Times New Roman" panose="02020603050405020304" pitchFamily="18" charset="0"/>
                <a:cs typeface="Times New Roman" panose="02020603050405020304" pitchFamily="18" charset="0"/>
              </a:rPr>
              <a:t>5</a:t>
            </a:r>
            <a:r>
              <a:rPr lang="tr-TR" dirty="0">
                <a:latin typeface="Times New Roman" panose="02020603050405020304" pitchFamily="18" charset="0"/>
                <a:cs typeface="Times New Roman" panose="02020603050405020304" pitchFamily="18" charset="0"/>
              </a:rPr>
              <a:t>= 8-4= 4 </a:t>
            </a:r>
            <a:r>
              <a:rPr lang="tr-TR" dirty="0" smtClean="0">
                <a:latin typeface="Times New Roman" panose="02020603050405020304" pitchFamily="18" charset="0"/>
                <a:cs typeface="Times New Roman" panose="02020603050405020304" pitchFamily="18" charset="0"/>
              </a:rPr>
              <a:t>mg/L </a:t>
            </a:r>
            <a:r>
              <a:rPr lang="tr-TR" dirty="0">
                <a:latin typeface="Times New Roman" panose="02020603050405020304" pitchFamily="18" charset="0"/>
                <a:cs typeface="Times New Roman" panose="02020603050405020304" pitchFamily="18" charset="0"/>
              </a:rPr>
              <a:t>bulunur. </a:t>
            </a:r>
          </a:p>
        </p:txBody>
      </p:sp>
    </p:spTree>
    <p:extLst>
      <p:ext uri="{BB962C8B-B14F-4D97-AF65-F5344CB8AC3E}">
        <p14:creationId xmlns:p14="http://schemas.microsoft.com/office/powerpoint/2010/main" val="161342012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0"/>
            <a:ext cx="12192000" cy="5493812"/>
          </a:xfrm>
          <a:prstGeom prst="rect">
            <a:avLst/>
          </a:prstGeom>
        </p:spPr>
        <p:txBody>
          <a:bodyPr wrap="square">
            <a:spAutoFit/>
          </a:bodyPr>
          <a:lstStyle/>
          <a:p>
            <a:pPr algn="just">
              <a:lnSpc>
                <a:spcPct val="150000"/>
              </a:lnSpc>
            </a:pPr>
            <a:r>
              <a:rPr lang="tr-TR" dirty="0">
                <a:solidFill>
                  <a:srgbClr val="000000"/>
                </a:solidFill>
                <a:latin typeface="Times New Roman" panose="02020603050405020304" pitchFamily="18" charset="0"/>
                <a:cs typeface="Times New Roman" panose="02020603050405020304" pitchFamily="18" charset="0"/>
              </a:rPr>
              <a:t>Bir örneğin BOD değerinin zamanla azalması aşağıdaki şekilde olduğu gibi değerlendirilebilir. </a:t>
            </a:r>
            <a:r>
              <a:rPr lang="tr-TR" dirty="0" smtClean="0">
                <a:solidFill>
                  <a:srgbClr val="000000"/>
                </a:solidFill>
                <a:latin typeface="Times New Roman" panose="02020603050405020304" pitchFamily="18" charset="0"/>
                <a:cs typeface="Times New Roman" panose="02020603050405020304" pitchFamily="18" charset="0"/>
              </a:rPr>
              <a:t>5 </a:t>
            </a:r>
            <a:r>
              <a:rPr lang="tr-TR" dirty="0">
                <a:solidFill>
                  <a:srgbClr val="000000"/>
                </a:solidFill>
                <a:latin typeface="Times New Roman" panose="02020603050405020304" pitchFamily="18" charset="0"/>
                <a:cs typeface="Times New Roman" panose="02020603050405020304" pitchFamily="18" charset="0"/>
              </a:rPr>
              <a:t>günden sonra BOD </a:t>
            </a:r>
            <a:r>
              <a:rPr lang="tr-TR" dirty="0" err="1">
                <a:solidFill>
                  <a:srgbClr val="000000"/>
                </a:solidFill>
                <a:latin typeface="Times New Roman" panose="02020603050405020304" pitchFamily="18" charset="0"/>
                <a:cs typeface="Times New Roman" panose="02020603050405020304" pitchFamily="18" charset="0"/>
              </a:rPr>
              <a:t>nin</a:t>
            </a:r>
            <a:r>
              <a:rPr lang="tr-TR" dirty="0">
                <a:solidFill>
                  <a:srgbClr val="000000"/>
                </a:solidFill>
                <a:latin typeface="Times New Roman" panose="02020603050405020304" pitchFamily="18" charset="0"/>
                <a:cs typeface="Times New Roman" panose="02020603050405020304" pitchFamily="18" charset="0"/>
              </a:rPr>
              <a:t> ani artması NH</a:t>
            </a:r>
            <a:r>
              <a:rPr lang="tr-TR" baseline="-25000" dirty="0">
                <a:solidFill>
                  <a:srgbClr val="000000"/>
                </a:solidFill>
                <a:latin typeface="Times New Roman" panose="02020603050405020304" pitchFamily="18" charset="0"/>
                <a:cs typeface="Times New Roman" panose="02020603050405020304" pitchFamily="18" charset="0"/>
              </a:rPr>
              <a:t>3</a:t>
            </a:r>
            <a:r>
              <a:rPr lang="tr-TR" dirty="0">
                <a:solidFill>
                  <a:srgbClr val="000000"/>
                </a:solidFill>
                <a:latin typeface="Times New Roman" panose="02020603050405020304" pitchFamily="18" charset="0"/>
                <a:cs typeface="Times New Roman" panose="02020603050405020304" pitchFamily="18" charset="0"/>
              </a:rPr>
              <a:t> </a:t>
            </a:r>
            <a:r>
              <a:rPr lang="tr-TR" dirty="0" smtClean="0">
                <a:solidFill>
                  <a:srgbClr val="000000"/>
                </a:solidFill>
                <a:latin typeface="Times New Roman" panose="02020603050405020304" pitchFamily="18" charset="0"/>
                <a:cs typeface="Times New Roman" panose="02020603050405020304" pitchFamily="18" charset="0"/>
              </a:rPr>
              <a:t> 	NO</a:t>
            </a:r>
            <a:r>
              <a:rPr lang="tr-TR" baseline="-25000" dirty="0" smtClean="0">
                <a:solidFill>
                  <a:srgbClr val="000000"/>
                </a:solidFill>
                <a:latin typeface="Times New Roman" panose="02020603050405020304" pitchFamily="18" charset="0"/>
                <a:cs typeface="Times New Roman" panose="02020603050405020304" pitchFamily="18" charset="0"/>
              </a:rPr>
              <a:t>3</a:t>
            </a:r>
            <a:r>
              <a:rPr lang="tr-TR" baseline="30000" dirty="0" smtClean="0">
                <a:solidFill>
                  <a:srgbClr val="000000"/>
                </a:solidFill>
                <a:latin typeface="Times New Roman" panose="02020603050405020304" pitchFamily="18" charset="0"/>
                <a:cs typeface="Times New Roman" panose="02020603050405020304" pitchFamily="18" charset="0"/>
              </a:rPr>
              <a:t>-</a:t>
            </a:r>
            <a:r>
              <a:rPr lang="tr-TR" dirty="0" smtClean="0">
                <a:solidFill>
                  <a:srgbClr val="000000"/>
                </a:solidFill>
                <a:latin typeface="Times New Roman" panose="02020603050405020304" pitchFamily="18" charset="0"/>
                <a:cs typeface="Times New Roman" panose="02020603050405020304" pitchFamily="18" charset="0"/>
              </a:rPr>
              <a:t> </a:t>
            </a:r>
            <a:r>
              <a:rPr lang="tr-TR" dirty="0" smtClean="0">
                <a:latin typeface="Times New Roman" panose="02020603050405020304" pitchFamily="18" charset="0"/>
                <a:cs typeface="Times New Roman" panose="02020603050405020304" pitchFamily="18" charset="0"/>
              </a:rPr>
              <a:t>dönüşümünü </a:t>
            </a:r>
            <a:r>
              <a:rPr lang="tr-TR" dirty="0">
                <a:latin typeface="Times New Roman" panose="02020603050405020304" pitchFamily="18" charset="0"/>
                <a:cs typeface="Times New Roman" panose="02020603050405020304" pitchFamily="18" charset="0"/>
              </a:rPr>
              <a:t>gösterir. </a:t>
            </a:r>
            <a:r>
              <a:rPr lang="tr-TR" dirty="0" smtClean="0">
                <a:latin typeface="Times New Roman" panose="02020603050405020304" pitchFamily="18" charset="0"/>
                <a:cs typeface="Times New Roman" panose="02020603050405020304" pitchFamily="18" charset="0"/>
              </a:rPr>
              <a:t>Bazı </a:t>
            </a:r>
            <a:r>
              <a:rPr lang="tr-TR" dirty="0">
                <a:latin typeface="Times New Roman" panose="02020603050405020304" pitchFamily="18" charset="0"/>
                <a:cs typeface="Times New Roman" panose="02020603050405020304" pitchFamily="18" charset="0"/>
              </a:rPr>
              <a:t>atıklarda BOD=30.000 </a:t>
            </a:r>
            <a:r>
              <a:rPr lang="tr-TR" dirty="0" smtClean="0">
                <a:latin typeface="Times New Roman" panose="02020603050405020304" pitchFamily="18" charset="0"/>
                <a:cs typeface="Times New Roman" panose="02020603050405020304" pitchFamily="18" charset="0"/>
              </a:rPr>
              <a:t>mg/L </a:t>
            </a:r>
            <a:r>
              <a:rPr lang="tr-TR" dirty="0">
                <a:latin typeface="Times New Roman" panose="02020603050405020304" pitchFamily="18" charset="0"/>
                <a:cs typeface="Times New Roman" panose="02020603050405020304" pitchFamily="18" charset="0"/>
              </a:rPr>
              <a:t>ye çıkabilir. </a:t>
            </a:r>
            <a:endParaRPr lang="tr-TR" dirty="0" smtClean="0">
              <a:latin typeface="Times New Roman" panose="02020603050405020304" pitchFamily="18" charset="0"/>
              <a:cs typeface="Times New Roman" panose="02020603050405020304" pitchFamily="18" charset="0"/>
            </a:endParaRPr>
          </a:p>
          <a:p>
            <a:pPr algn="just">
              <a:lnSpc>
                <a:spcPct val="150000"/>
              </a:lnSpc>
            </a:pPr>
            <a:endParaRPr lang="tr-TR" b="1" dirty="0" smtClean="0">
              <a:latin typeface="Times New Roman" panose="02020603050405020304" pitchFamily="18" charset="0"/>
              <a:cs typeface="Times New Roman" panose="02020603050405020304" pitchFamily="18" charset="0"/>
            </a:endParaRPr>
          </a:p>
          <a:p>
            <a:pPr algn="just">
              <a:lnSpc>
                <a:spcPct val="150000"/>
              </a:lnSpc>
            </a:pPr>
            <a:r>
              <a:rPr lang="tr-TR" b="1" dirty="0" smtClean="0">
                <a:latin typeface="Times New Roman" panose="02020603050405020304" pitchFamily="18" charset="0"/>
                <a:cs typeface="Times New Roman" panose="02020603050405020304" pitchFamily="18" charset="0"/>
              </a:rPr>
              <a:t>3) Kimyasal </a:t>
            </a:r>
            <a:r>
              <a:rPr lang="tr-TR" b="1" dirty="0">
                <a:latin typeface="Times New Roman" panose="02020603050405020304" pitchFamily="18" charset="0"/>
                <a:cs typeface="Times New Roman" panose="02020603050405020304" pitchFamily="18" charset="0"/>
              </a:rPr>
              <a:t>oksijen ihtiyacı (COD) tayini: </a:t>
            </a:r>
            <a:r>
              <a:rPr lang="tr-TR" dirty="0">
                <a:latin typeface="Times New Roman" panose="02020603050405020304" pitchFamily="18" charset="0"/>
                <a:cs typeface="Times New Roman" panose="02020603050405020304" pitchFamily="18" charset="0"/>
              </a:rPr>
              <a:t>Sudaki organik maddelerin biyolojik olarak değil de kimyasal olarak parçalanmasına (yükseltgenmesi) dayanan tayin metodudur. BOD de organik maddelerin bir kısmı yükseltgenirken COD de tamamı yükseltgenir. Bu nedenle COD &gt;BOD </a:t>
            </a:r>
            <a:r>
              <a:rPr lang="tr-TR" dirty="0" err="1">
                <a:latin typeface="Times New Roman" panose="02020603050405020304" pitchFamily="18" charset="0"/>
                <a:cs typeface="Times New Roman" panose="02020603050405020304" pitchFamily="18" charset="0"/>
              </a:rPr>
              <a:t>dir</a:t>
            </a:r>
            <a:r>
              <a:rPr lang="tr-TR" dirty="0">
                <a:latin typeface="Times New Roman" panose="02020603050405020304" pitchFamily="18" charset="0"/>
                <a:cs typeface="Times New Roman" panose="02020603050405020304" pitchFamily="18" charset="0"/>
              </a:rPr>
              <a:t>. Örneğin; Kağıt hamuru üreten bir fabrikanın atıklarındaki COD değeri BOD den çok büyüktür. Çünkü selüloz kimyasal olarak yükseltgendiği halde biyokimyasal olarak çok zor yükseltgenir. COD tayini için belirli hacimdeki su örneğine belirli miktardaki K</a:t>
            </a:r>
            <a:r>
              <a:rPr lang="tr-TR" baseline="-25000" dirty="0">
                <a:latin typeface="Times New Roman" panose="02020603050405020304" pitchFamily="18" charset="0"/>
                <a:cs typeface="Times New Roman" panose="02020603050405020304" pitchFamily="18" charset="0"/>
              </a:rPr>
              <a:t>2</a:t>
            </a:r>
            <a:r>
              <a:rPr lang="tr-TR" dirty="0">
                <a:latin typeface="Times New Roman" panose="02020603050405020304" pitchFamily="18" charset="0"/>
                <a:cs typeface="Times New Roman" panose="02020603050405020304" pitchFamily="18" charset="0"/>
              </a:rPr>
              <a:t>Cr</a:t>
            </a:r>
            <a:r>
              <a:rPr lang="tr-TR" baseline="-25000" dirty="0">
                <a:latin typeface="Times New Roman" panose="02020603050405020304" pitchFamily="18" charset="0"/>
                <a:cs typeface="Times New Roman" panose="02020603050405020304" pitchFamily="18" charset="0"/>
              </a:rPr>
              <a:t>2</a:t>
            </a:r>
            <a:r>
              <a:rPr lang="tr-TR" dirty="0">
                <a:latin typeface="Times New Roman" panose="02020603050405020304" pitchFamily="18" charset="0"/>
                <a:cs typeface="Times New Roman" panose="02020603050405020304" pitchFamily="18" charset="0"/>
              </a:rPr>
              <a:t>O</a:t>
            </a:r>
            <a:r>
              <a:rPr lang="tr-TR" baseline="-25000" dirty="0">
                <a:latin typeface="Times New Roman" panose="02020603050405020304" pitchFamily="18" charset="0"/>
                <a:cs typeface="Times New Roman" panose="02020603050405020304" pitchFamily="18" charset="0"/>
              </a:rPr>
              <a:t>7</a:t>
            </a:r>
            <a:r>
              <a:rPr lang="tr-TR" dirty="0">
                <a:latin typeface="Times New Roman" panose="02020603050405020304" pitchFamily="18" charset="0"/>
                <a:cs typeface="Times New Roman" panose="02020603050405020304" pitchFamily="18" charset="0"/>
              </a:rPr>
              <a:t>, H</a:t>
            </a:r>
            <a:r>
              <a:rPr lang="tr-TR" baseline="-25000" dirty="0">
                <a:latin typeface="Times New Roman" panose="02020603050405020304" pitchFamily="18" charset="0"/>
                <a:cs typeface="Times New Roman" panose="02020603050405020304" pitchFamily="18" charset="0"/>
              </a:rPr>
              <a:t>2</a:t>
            </a:r>
            <a:r>
              <a:rPr lang="tr-TR" dirty="0">
                <a:latin typeface="Times New Roman" panose="02020603050405020304" pitchFamily="18" charset="0"/>
                <a:cs typeface="Times New Roman" panose="02020603050405020304" pitchFamily="18" charset="0"/>
              </a:rPr>
              <a:t>SO</a:t>
            </a:r>
            <a:r>
              <a:rPr lang="tr-TR" baseline="-25000" dirty="0">
                <a:latin typeface="Times New Roman" panose="02020603050405020304" pitchFamily="18" charset="0"/>
                <a:cs typeface="Times New Roman" panose="02020603050405020304" pitchFamily="18" charset="0"/>
              </a:rPr>
              <a:t>4</a:t>
            </a:r>
            <a:r>
              <a:rPr lang="tr-TR" dirty="0">
                <a:latin typeface="Times New Roman" panose="02020603050405020304" pitchFamily="18" charset="0"/>
                <a:cs typeface="Times New Roman" panose="02020603050405020304" pitchFamily="18" charset="0"/>
              </a:rPr>
              <a:t> ortamında geri soğutucu altında 2 saat süreyle kaynatılarak reaksiyona sokulur. K</a:t>
            </a:r>
            <a:r>
              <a:rPr lang="tr-TR" baseline="-25000" dirty="0">
                <a:latin typeface="Times New Roman" panose="02020603050405020304" pitchFamily="18" charset="0"/>
                <a:cs typeface="Times New Roman" panose="02020603050405020304" pitchFamily="18" charset="0"/>
              </a:rPr>
              <a:t>2</a:t>
            </a:r>
            <a:r>
              <a:rPr lang="tr-TR" dirty="0">
                <a:latin typeface="Times New Roman" panose="02020603050405020304" pitchFamily="18" charset="0"/>
                <a:cs typeface="Times New Roman" panose="02020603050405020304" pitchFamily="18" charset="0"/>
              </a:rPr>
              <a:t>Cr</a:t>
            </a:r>
            <a:r>
              <a:rPr lang="tr-TR" baseline="-25000" dirty="0">
                <a:latin typeface="Times New Roman" panose="02020603050405020304" pitchFamily="18" charset="0"/>
                <a:cs typeface="Times New Roman" panose="02020603050405020304" pitchFamily="18" charset="0"/>
              </a:rPr>
              <a:t>2</a:t>
            </a:r>
            <a:r>
              <a:rPr lang="tr-TR" dirty="0">
                <a:latin typeface="Times New Roman" panose="02020603050405020304" pitchFamily="18" charset="0"/>
                <a:cs typeface="Times New Roman" panose="02020603050405020304" pitchFamily="18" charset="0"/>
              </a:rPr>
              <a:t>O</a:t>
            </a:r>
            <a:r>
              <a:rPr lang="tr-TR" baseline="-25000" dirty="0">
                <a:latin typeface="Times New Roman" panose="02020603050405020304" pitchFamily="18" charset="0"/>
                <a:cs typeface="Times New Roman" panose="02020603050405020304" pitchFamily="18" charset="0"/>
              </a:rPr>
              <a:t>7</a:t>
            </a:r>
            <a:r>
              <a:rPr lang="tr-TR" dirty="0">
                <a:latin typeface="Times New Roman" panose="02020603050405020304" pitchFamily="18" charset="0"/>
                <a:cs typeface="Times New Roman" panose="02020603050405020304" pitchFamily="18" charset="0"/>
              </a:rPr>
              <a:t> in fazlası FeSO</a:t>
            </a:r>
            <a:r>
              <a:rPr lang="tr-TR" baseline="-25000" dirty="0">
                <a:latin typeface="Times New Roman" panose="02020603050405020304" pitchFamily="18" charset="0"/>
                <a:cs typeface="Times New Roman" panose="02020603050405020304" pitchFamily="18" charset="0"/>
              </a:rPr>
              <a:t>4</a:t>
            </a:r>
            <a:r>
              <a:rPr lang="tr-TR" dirty="0">
                <a:latin typeface="Times New Roman" panose="02020603050405020304" pitchFamily="18" charset="0"/>
                <a:cs typeface="Times New Roman" panose="02020603050405020304" pitchFamily="18" charset="0"/>
              </a:rPr>
              <a:t> çözeltisiyle geri </a:t>
            </a:r>
            <a:r>
              <a:rPr lang="tr-TR" dirty="0" err="1">
                <a:latin typeface="Times New Roman" panose="02020603050405020304" pitchFamily="18" charset="0"/>
                <a:cs typeface="Times New Roman" panose="02020603050405020304" pitchFamily="18" charset="0"/>
              </a:rPr>
              <a:t>titrasyonla</a:t>
            </a:r>
            <a:r>
              <a:rPr lang="tr-TR" dirty="0">
                <a:latin typeface="Times New Roman" panose="02020603050405020304" pitchFamily="18" charset="0"/>
                <a:cs typeface="Times New Roman" panose="02020603050405020304" pitchFamily="18" charset="0"/>
              </a:rPr>
              <a:t> tayin edilir. Harcanan K</a:t>
            </a:r>
            <a:r>
              <a:rPr lang="tr-TR" baseline="-25000" dirty="0">
                <a:latin typeface="Times New Roman" panose="02020603050405020304" pitchFamily="18" charset="0"/>
                <a:cs typeface="Times New Roman" panose="02020603050405020304" pitchFamily="18" charset="0"/>
              </a:rPr>
              <a:t>2</a:t>
            </a:r>
            <a:r>
              <a:rPr lang="tr-TR" dirty="0">
                <a:latin typeface="Times New Roman" panose="02020603050405020304" pitchFamily="18" charset="0"/>
                <a:cs typeface="Times New Roman" panose="02020603050405020304" pitchFamily="18" charset="0"/>
              </a:rPr>
              <a:t>Cr</a:t>
            </a:r>
            <a:r>
              <a:rPr lang="tr-TR" baseline="-25000" dirty="0">
                <a:latin typeface="Times New Roman" panose="02020603050405020304" pitchFamily="18" charset="0"/>
                <a:cs typeface="Times New Roman" panose="02020603050405020304" pitchFamily="18" charset="0"/>
              </a:rPr>
              <a:t>2</a:t>
            </a:r>
            <a:r>
              <a:rPr lang="tr-TR" dirty="0">
                <a:latin typeface="Times New Roman" panose="02020603050405020304" pitchFamily="18" charset="0"/>
                <a:cs typeface="Times New Roman" panose="02020603050405020304" pitchFamily="18" charset="0"/>
              </a:rPr>
              <a:t>O</a:t>
            </a:r>
            <a:r>
              <a:rPr lang="tr-TR" baseline="-25000" dirty="0">
                <a:latin typeface="Times New Roman" panose="02020603050405020304" pitchFamily="18" charset="0"/>
                <a:cs typeface="Times New Roman" panose="02020603050405020304" pitchFamily="18" charset="0"/>
              </a:rPr>
              <a:t>7</a:t>
            </a:r>
            <a:r>
              <a:rPr lang="tr-TR" dirty="0">
                <a:latin typeface="Times New Roman" panose="02020603050405020304" pitchFamily="18" charset="0"/>
                <a:cs typeface="Times New Roman" panose="02020603050405020304" pitchFamily="18" charset="0"/>
              </a:rPr>
              <a:t> a eşdeğer O</a:t>
            </a:r>
            <a:r>
              <a:rPr lang="tr-TR" baseline="-25000" dirty="0">
                <a:latin typeface="Times New Roman" panose="02020603050405020304" pitchFamily="18" charset="0"/>
                <a:cs typeface="Times New Roman" panose="02020603050405020304" pitchFamily="18" charset="0"/>
              </a:rPr>
              <a:t>2</a:t>
            </a:r>
            <a:r>
              <a:rPr lang="tr-TR" dirty="0">
                <a:latin typeface="Times New Roman" panose="02020603050405020304" pitchFamily="18" charset="0"/>
                <a:cs typeface="Times New Roman" panose="02020603050405020304" pitchFamily="18" charset="0"/>
              </a:rPr>
              <a:t> örnekteki COD değerini verir. İlgili reaksiyonlar aşağıdaki gibidir. </a:t>
            </a:r>
            <a:endParaRPr lang="tr-TR" dirty="0" smtClean="0">
              <a:latin typeface="Times New Roman" panose="02020603050405020304" pitchFamily="18" charset="0"/>
              <a:cs typeface="Times New Roman" panose="02020603050405020304" pitchFamily="18" charset="0"/>
            </a:endParaRPr>
          </a:p>
          <a:p>
            <a:pPr algn="just">
              <a:lnSpc>
                <a:spcPct val="150000"/>
              </a:lnSpc>
            </a:pPr>
            <a:endParaRPr lang="tr-TR" dirty="0">
              <a:latin typeface="Times New Roman" panose="02020603050405020304" pitchFamily="18" charset="0"/>
              <a:cs typeface="Times New Roman" panose="02020603050405020304" pitchFamily="18" charset="0"/>
            </a:endParaRPr>
          </a:p>
          <a:p>
            <a:pPr algn="just">
              <a:lnSpc>
                <a:spcPct val="150000"/>
              </a:lnSpc>
            </a:pPr>
            <a:r>
              <a:rPr lang="pt-BR" dirty="0">
                <a:latin typeface="Times New Roman" panose="02020603050405020304" pitchFamily="18" charset="0"/>
                <a:cs typeface="Times New Roman" panose="02020603050405020304" pitchFamily="18" charset="0"/>
              </a:rPr>
              <a:t>Org. Mad. + </a:t>
            </a:r>
            <a:r>
              <a:rPr lang="pt-BR" dirty="0" smtClean="0">
                <a:latin typeface="Times New Roman" panose="02020603050405020304" pitchFamily="18" charset="0"/>
                <a:cs typeface="Times New Roman" panose="02020603050405020304" pitchFamily="18" charset="0"/>
              </a:rPr>
              <a:t>Cr</a:t>
            </a:r>
            <a:r>
              <a:rPr lang="pt-BR" baseline="-25000" dirty="0" smtClean="0">
                <a:latin typeface="Times New Roman" panose="02020603050405020304" pitchFamily="18" charset="0"/>
                <a:cs typeface="Times New Roman" panose="02020603050405020304" pitchFamily="18" charset="0"/>
              </a:rPr>
              <a:t>2</a:t>
            </a:r>
            <a:r>
              <a:rPr lang="pt-BR" dirty="0" smtClean="0">
                <a:latin typeface="Times New Roman" panose="02020603050405020304" pitchFamily="18" charset="0"/>
                <a:cs typeface="Times New Roman" panose="02020603050405020304" pitchFamily="18" charset="0"/>
              </a:rPr>
              <a:t>O</a:t>
            </a:r>
            <a:r>
              <a:rPr lang="pt-BR" baseline="-25000" dirty="0" smtClean="0">
                <a:latin typeface="Times New Roman" panose="02020603050405020304" pitchFamily="18" charset="0"/>
                <a:cs typeface="Times New Roman" panose="02020603050405020304" pitchFamily="18" charset="0"/>
              </a:rPr>
              <a:t>7</a:t>
            </a:r>
            <a:r>
              <a:rPr lang="tr-TR" baseline="30000" dirty="0" smtClean="0">
                <a:latin typeface="Times New Roman" panose="02020603050405020304" pitchFamily="18" charset="0"/>
                <a:cs typeface="Times New Roman" panose="02020603050405020304" pitchFamily="18" charset="0"/>
              </a:rPr>
              <a:t>2-</a:t>
            </a:r>
            <a:r>
              <a:rPr lang="pt-BR" dirty="0" smtClean="0">
                <a:latin typeface="Times New Roman" panose="02020603050405020304" pitchFamily="18" charset="0"/>
                <a:cs typeface="Times New Roman" panose="02020603050405020304" pitchFamily="18" charset="0"/>
              </a:rPr>
              <a:t> </a:t>
            </a:r>
            <a:r>
              <a:rPr lang="pt-BR" dirty="0">
                <a:latin typeface="Times New Roman" panose="02020603050405020304" pitchFamily="18" charset="0"/>
                <a:cs typeface="Times New Roman" panose="02020603050405020304" pitchFamily="18" charset="0"/>
              </a:rPr>
              <a:t>+ H</a:t>
            </a:r>
            <a:r>
              <a:rPr lang="pt-BR" baseline="30000" dirty="0">
                <a:latin typeface="Times New Roman" panose="02020603050405020304" pitchFamily="18" charset="0"/>
                <a:cs typeface="Times New Roman" panose="02020603050405020304" pitchFamily="18" charset="0"/>
              </a:rPr>
              <a:t>+</a:t>
            </a:r>
            <a:r>
              <a:rPr lang="pt-BR" dirty="0">
                <a:latin typeface="Times New Roman" panose="02020603050405020304" pitchFamily="18" charset="0"/>
                <a:cs typeface="Times New Roman" panose="02020603050405020304" pitchFamily="18" charset="0"/>
              </a:rPr>
              <a:t> </a:t>
            </a:r>
            <a:r>
              <a:rPr lang="tr-TR" dirty="0" smtClean="0">
                <a:latin typeface="Times New Roman" panose="02020603050405020304" pitchFamily="18" charset="0"/>
                <a:cs typeface="Times New Roman" panose="02020603050405020304" pitchFamily="18" charset="0"/>
              </a:rPr>
              <a:t>	</a:t>
            </a:r>
            <a:r>
              <a:rPr lang="pt-BR" dirty="0" smtClean="0">
                <a:latin typeface="Times New Roman" panose="02020603050405020304" pitchFamily="18" charset="0"/>
                <a:cs typeface="Times New Roman" panose="02020603050405020304" pitchFamily="18" charset="0"/>
              </a:rPr>
              <a:t> </a:t>
            </a:r>
            <a:r>
              <a:rPr lang="tr-TR" dirty="0" smtClean="0">
                <a:latin typeface="Times New Roman" panose="02020603050405020304" pitchFamily="18" charset="0"/>
                <a:cs typeface="Times New Roman" panose="02020603050405020304" pitchFamily="18" charset="0"/>
              </a:rPr>
              <a:t>	</a:t>
            </a:r>
            <a:r>
              <a:rPr lang="pt-BR" dirty="0" smtClean="0">
                <a:latin typeface="Times New Roman" panose="02020603050405020304" pitchFamily="18" charset="0"/>
                <a:cs typeface="Times New Roman" panose="02020603050405020304" pitchFamily="18" charset="0"/>
              </a:rPr>
              <a:t>CO</a:t>
            </a:r>
            <a:r>
              <a:rPr lang="pt-BR" baseline="-25000" dirty="0" smtClean="0">
                <a:latin typeface="Times New Roman" panose="02020603050405020304" pitchFamily="18" charset="0"/>
                <a:cs typeface="Times New Roman" panose="02020603050405020304" pitchFamily="18" charset="0"/>
              </a:rPr>
              <a:t>2</a:t>
            </a:r>
            <a:r>
              <a:rPr lang="pt-BR" dirty="0" smtClean="0">
                <a:latin typeface="Times New Roman" panose="02020603050405020304" pitchFamily="18" charset="0"/>
                <a:cs typeface="Times New Roman" panose="02020603050405020304" pitchFamily="18" charset="0"/>
              </a:rPr>
              <a:t> </a:t>
            </a:r>
            <a:r>
              <a:rPr lang="pt-BR" dirty="0">
                <a:latin typeface="Times New Roman" panose="02020603050405020304" pitchFamily="18" charset="0"/>
                <a:cs typeface="Times New Roman" panose="02020603050405020304" pitchFamily="18" charset="0"/>
              </a:rPr>
              <a:t>+ H</a:t>
            </a:r>
            <a:r>
              <a:rPr lang="pt-BR" baseline="-25000" dirty="0">
                <a:latin typeface="Times New Roman" panose="02020603050405020304" pitchFamily="18" charset="0"/>
                <a:cs typeface="Times New Roman" panose="02020603050405020304" pitchFamily="18" charset="0"/>
              </a:rPr>
              <a:t>2</a:t>
            </a:r>
            <a:r>
              <a:rPr lang="pt-BR" dirty="0">
                <a:latin typeface="Times New Roman" panose="02020603050405020304" pitchFamily="18" charset="0"/>
                <a:cs typeface="Times New Roman" panose="02020603050405020304" pitchFamily="18" charset="0"/>
              </a:rPr>
              <a:t>O + </a:t>
            </a:r>
            <a:r>
              <a:rPr lang="pt-BR" dirty="0" smtClean="0">
                <a:latin typeface="Times New Roman" panose="02020603050405020304" pitchFamily="18" charset="0"/>
                <a:cs typeface="Times New Roman" panose="02020603050405020304" pitchFamily="18" charset="0"/>
              </a:rPr>
              <a:t>Cr</a:t>
            </a:r>
            <a:r>
              <a:rPr lang="tr-TR" baseline="30000" dirty="0" smtClean="0">
                <a:latin typeface="Times New Roman" panose="02020603050405020304" pitchFamily="18" charset="0"/>
                <a:cs typeface="Times New Roman" panose="02020603050405020304" pitchFamily="18" charset="0"/>
              </a:rPr>
              <a:t>3+</a:t>
            </a:r>
            <a:r>
              <a:rPr lang="pt-BR" dirty="0" smtClean="0">
                <a:latin typeface="Times New Roman" panose="02020603050405020304" pitchFamily="18" charset="0"/>
                <a:cs typeface="Times New Roman" panose="02020603050405020304" pitchFamily="18" charset="0"/>
              </a:rPr>
              <a:t> </a:t>
            </a:r>
            <a:endParaRPr lang="pt-BR" dirty="0">
              <a:latin typeface="Times New Roman" panose="02020603050405020304" pitchFamily="18" charset="0"/>
              <a:cs typeface="Times New Roman" panose="02020603050405020304" pitchFamily="18" charset="0"/>
            </a:endParaRPr>
          </a:p>
          <a:p>
            <a:pPr algn="just">
              <a:lnSpc>
                <a:spcPct val="150000"/>
              </a:lnSpc>
            </a:pPr>
            <a:r>
              <a:rPr lang="pt-BR" dirty="0" smtClean="0">
                <a:latin typeface="Times New Roman" panose="02020603050405020304" pitchFamily="18" charset="0"/>
                <a:cs typeface="Times New Roman" panose="02020603050405020304" pitchFamily="18" charset="0"/>
              </a:rPr>
              <a:t>Cr</a:t>
            </a:r>
            <a:r>
              <a:rPr lang="pt-BR" baseline="-25000" dirty="0" smtClean="0">
                <a:latin typeface="Times New Roman" panose="02020603050405020304" pitchFamily="18" charset="0"/>
                <a:cs typeface="Times New Roman" panose="02020603050405020304" pitchFamily="18" charset="0"/>
              </a:rPr>
              <a:t>2</a:t>
            </a:r>
            <a:r>
              <a:rPr lang="pt-BR" dirty="0" smtClean="0">
                <a:latin typeface="Times New Roman" panose="02020603050405020304" pitchFamily="18" charset="0"/>
                <a:cs typeface="Times New Roman" panose="02020603050405020304" pitchFamily="18" charset="0"/>
              </a:rPr>
              <a:t>O</a:t>
            </a:r>
            <a:r>
              <a:rPr lang="pt-BR" baseline="-25000" dirty="0" smtClean="0">
                <a:latin typeface="Times New Roman" panose="02020603050405020304" pitchFamily="18" charset="0"/>
                <a:cs typeface="Times New Roman" panose="02020603050405020304" pitchFamily="18" charset="0"/>
              </a:rPr>
              <a:t>7</a:t>
            </a:r>
            <a:r>
              <a:rPr lang="tr-TR" baseline="30000" dirty="0" smtClean="0">
                <a:latin typeface="Times New Roman" panose="02020603050405020304" pitchFamily="18" charset="0"/>
                <a:cs typeface="Times New Roman" panose="02020603050405020304" pitchFamily="18" charset="0"/>
              </a:rPr>
              <a:t>2-</a:t>
            </a:r>
            <a:r>
              <a:rPr lang="pt-BR" dirty="0" smtClean="0">
                <a:latin typeface="Times New Roman" panose="02020603050405020304" pitchFamily="18" charset="0"/>
                <a:cs typeface="Times New Roman" panose="02020603050405020304" pitchFamily="18" charset="0"/>
              </a:rPr>
              <a:t> </a:t>
            </a:r>
            <a:r>
              <a:rPr lang="pt-BR" dirty="0">
                <a:latin typeface="Times New Roman" panose="02020603050405020304" pitchFamily="18" charset="0"/>
                <a:cs typeface="Times New Roman" panose="02020603050405020304" pitchFamily="18" charset="0"/>
              </a:rPr>
              <a:t>+</a:t>
            </a:r>
            <a:r>
              <a:rPr lang="pt-BR" dirty="0" smtClean="0">
                <a:latin typeface="Times New Roman" panose="02020603050405020304" pitchFamily="18" charset="0"/>
                <a:cs typeface="Times New Roman" panose="02020603050405020304" pitchFamily="18" charset="0"/>
              </a:rPr>
              <a:t>Fe</a:t>
            </a:r>
            <a:r>
              <a:rPr lang="tr-TR" baseline="30000" dirty="0" smtClean="0">
                <a:latin typeface="Times New Roman" panose="02020603050405020304" pitchFamily="18" charset="0"/>
                <a:cs typeface="Times New Roman" panose="02020603050405020304" pitchFamily="18" charset="0"/>
              </a:rPr>
              <a:t>2+</a:t>
            </a:r>
            <a:r>
              <a:rPr lang="pt-BR" dirty="0" smtClean="0">
                <a:latin typeface="Times New Roman" panose="02020603050405020304" pitchFamily="18" charset="0"/>
                <a:cs typeface="Times New Roman" panose="02020603050405020304" pitchFamily="18" charset="0"/>
              </a:rPr>
              <a:t> </a:t>
            </a:r>
            <a:r>
              <a:rPr lang="pt-BR" dirty="0">
                <a:latin typeface="Times New Roman" panose="02020603050405020304" pitchFamily="18" charset="0"/>
                <a:cs typeface="Times New Roman" panose="02020603050405020304" pitchFamily="18" charset="0"/>
              </a:rPr>
              <a:t>+ H+ </a:t>
            </a:r>
            <a:r>
              <a:rPr lang="tr-TR" dirty="0" smtClean="0">
                <a:latin typeface="Times New Roman" panose="02020603050405020304" pitchFamily="18" charset="0"/>
                <a:cs typeface="Times New Roman" panose="02020603050405020304" pitchFamily="18" charset="0"/>
              </a:rPr>
              <a:t>		</a:t>
            </a:r>
            <a:r>
              <a:rPr lang="pt-BR" dirty="0" smtClean="0">
                <a:latin typeface="Times New Roman" panose="02020603050405020304" pitchFamily="18" charset="0"/>
                <a:cs typeface="Times New Roman" panose="02020603050405020304" pitchFamily="18" charset="0"/>
              </a:rPr>
              <a:t>Fe</a:t>
            </a:r>
            <a:r>
              <a:rPr lang="tr-TR" baseline="30000" dirty="0" smtClean="0">
                <a:latin typeface="Times New Roman" panose="02020603050405020304" pitchFamily="18" charset="0"/>
                <a:cs typeface="Times New Roman" panose="02020603050405020304" pitchFamily="18" charset="0"/>
              </a:rPr>
              <a:t>3+ </a:t>
            </a:r>
            <a:r>
              <a:rPr lang="pt-BR" dirty="0" smtClean="0">
                <a:latin typeface="Times New Roman" panose="02020603050405020304" pitchFamily="18" charset="0"/>
                <a:cs typeface="Times New Roman" panose="02020603050405020304" pitchFamily="18" charset="0"/>
              </a:rPr>
              <a:t>+ Cr</a:t>
            </a:r>
            <a:r>
              <a:rPr lang="tr-TR" baseline="30000" dirty="0" smtClean="0">
                <a:latin typeface="Times New Roman" panose="02020603050405020304" pitchFamily="18" charset="0"/>
                <a:cs typeface="Times New Roman" panose="02020603050405020304" pitchFamily="18" charset="0"/>
              </a:rPr>
              <a:t>3+</a:t>
            </a:r>
            <a:r>
              <a:rPr lang="pt-BR" dirty="0" smtClean="0">
                <a:latin typeface="Times New Roman" panose="02020603050405020304" pitchFamily="18" charset="0"/>
                <a:cs typeface="Times New Roman" panose="02020603050405020304" pitchFamily="18" charset="0"/>
              </a:rPr>
              <a:t> </a:t>
            </a:r>
            <a:r>
              <a:rPr lang="pt-BR" dirty="0">
                <a:latin typeface="Times New Roman" panose="02020603050405020304" pitchFamily="18" charset="0"/>
                <a:cs typeface="Times New Roman" panose="02020603050405020304" pitchFamily="18" charset="0"/>
              </a:rPr>
              <a:t>+ H</a:t>
            </a:r>
            <a:r>
              <a:rPr lang="pt-BR" baseline="-25000" dirty="0">
                <a:latin typeface="Times New Roman" panose="02020603050405020304" pitchFamily="18" charset="0"/>
                <a:cs typeface="Times New Roman" panose="02020603050405020304" pitchFamily="18" charset="0"/>
              </a:rPr>
              <a:t>2</a:t>
            </a:r>
            <a:r>
              <a:rPr lang="pt-BR" dirty="0">
                <a:latin typeface="Times New Roman" panose="02020603050405020304" pitchFamily="18" charset="0"/>
                <a:cs typeface="Times New Roman" panose="02020603050405020304" pitchFamily="18" charset="0"/>
              </a:rPr>
              <a:t>O geri titrasyonda </a:t>
            </a:r>
            <a:endParaRPr lang="tr-TR" dirty="0">
              <a:latin typeface="Times New Roman" panose="02020603050405020304" pitchFamily="18" charset="0"/>
              <a:cs typeface="Times New Roman" panose="02020603050405020304" pitchFamily="18" charset="0"/>
            </a:endParaRPr>
          </a:p>
        </p:txBody>
      </p:sp>
      <p:cxnSp>
        <p:nvCxnSpPr>
          <p:cNvPr id="4" name="Düz Ok Bağlayıcısı 3"/>
          <p:cNvCxnSpPr/>
          <p:nvPr/>
        </p:nvCxnSpPr>
        <p:spPr>
          <a:xfrm>
            <a:off x="1378039" y="682580"/>
            <a:ext cx="373488"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6" name="Düz Ok Bağlayıcısı 5"/>
          <p:cNvCxnSpPr/>
          <p:nvPr/>
        </p:nvCxnSpPr>
        <p:spPr>
          <a:xfrm>
            <a:off x="2833352" y="4816699"/>
            <a:ext cx="721217"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8" name="Düz Ok Bağlayıcısı 7"/>
          <p:cNvCxnSpPr/>
          <p:nvPr/>
        </p:nvCxnSpPr>
        <p:spPr>
          <a:xfrm>
            <a:off x="2446986" y="5228823"/>
            <a:ext cx="991673"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22935476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0"/>
            <a:ext cx="12192000" cy="6324808"/>
          </a:xfrm>
          <a:prstGeom prst="rect">
            <a:avLst/>
          </a:prstGeom>
        </p:spPr>
        <p:txBody>
          <a:bodyPr wrap="square">
            <a:spAutoFit/>
          </a:bodyPr>
          <a:lstStyle/>
          <a:p>
            <a:pPr algn="just">
              <a:lnSpc>
                <a:spcPct val="150000"/>
              </a:lnSpc>
            </a:pPr>
            <a:r>
              <a:rPr lang="tr-TR" b="1" dirty="0">
                <a:solidFill>
                  <a:srgbClr val="000000"/>
                </a:solidFill>
                <a:latin typeface="Times New Roman" panose="02020603050405020304" pitchFamily="18" charset="0"/>
              </a:rPr>
              <a:t>BOD ve COD </a:t>
            </a:r>
            <a:r>
              <a:rPr lang="tr-TR" b="1" dirty="0" err="1">
                <a:solidFill>
                  <a:srgbClr val="000000"/>
                </a:solidFill>
                <a:latin typeface="Times New Roman" panose="02020603050405020304" pitchFamily="18" charset="0"/>
              </a:rPr>
              <a:t>nin</a:t>
            </a:r>
            <a:r>
              <a:rPr lang="tr-TR" b="1" dirty="0">
                <a:solidFill>
                  <a:srgbClr val="000000"/>
                </a:solidFill>
                <a:latin typeface="Times New Roman" panose="02020603050405020304" pitchFamily="18" charset="0"/>
              </a:rPr>
              <a:t> karşılaştırılması</a:t>
            </a:r>
            <a:r>
              <a:rPr lang="tr-TR" dirty="0">
                <a:solidFill>
                  <a:srgbClr val="000000"/>
                </a:solidFill>
                <a:latin typeface="Times New Roman" panose="02020603050405020304" pitchFamily="18" charset="0"/>
              </a:rPr>
              <a:t>: </a:t>
            </a:r>
          </a:p>
          <a:p>
            <a:pPr algn="just">
              <a:lnSpc>
                <a:spcPct val="150000"/>
              </a:lnSpc>
            </a:pPr>
            <a:r>
              <a:rPr lang="tr-TR" dirty="0">
                <a:solidFill>
                  <a:srgbClr val="000000"/>
                </a:solidFill>
                <a:latin typeface="Times New Roman" panose="02020603050405020304" pitchFamily="18" charset="0"/>
              </a:rPr>
              <a:t>-COD testi kısa sürer, BOD uzun sürer. </a:t>
            </a:r>
          </a:p>
          <a:p>
            <a:pPr algn="just">
              <a:lnSpc>
                <a:spcPct val="150000"/>
              </a:lnSpc>
            </a:pPr>
            <a:r>
              <a:rPr lang="tr-TR" dirty="0">
                <a:solidFill>
                  <a:srgbClr val="000000"/>
                </a:solidFill>
                <a:latin typeface="Times New Roman" panose="02020603050405020304" pitchFamily="18" charset="0"/>
              </a:rPr>
              <a:t>-COD &gt;BOD </a:t>
            </a:r>
          </a:p>
          <a:p>
            <a:pPr marL="285750" indent="-285750" algn="just">
              <a:lnSpc>
                <a:spcPct val="150000"/>
              </a:lnSpc>
              <a:buFontTx/>
              <a:buChar char="-"/>
            </a:pPr>
            <a:r>
              <a:rPr lang="tr-TR" dirty="0" smtClean="0">
                <a:solidFill>
                  <a:srgbClr val="000000"/>
                </a:solidFill>
                <a:latin typeface="Times New Roman" panose="02020603050405020304" pitchFamily="18" charset="0"/>
              </a:rPr>
              <a:t>Yükseltgenen </a:t>
            </a:r>
            <a:r>
              <a:rPr lang="tr-TR" dirty="0">
                <a:solidFill>
                  <a:srgbClr val="000000"/>
                </a:solidFill>
                <a:latin typeface="Times New Roman" panose="02020603050405020304" pitchFamily="18" charset="0"/>
              </a:rPr>
              <a:t>veya yükseltgenmeyen organik madde ayrılması güç olması COD un dezavantajıdır. Örneğin; aromatik hidrokarbonlar ve </a:t>
            </a:r>
            <a:r>
              <a:rPr lang="tr-TR" dirty="0" err="1">
                <a:solidFill>
                  <a:srgbClr val="000000"/>
                </a:solidFill>
                <a:latin typeface="Times New Roman" panose="02020603050405020304" pitchFamily="18" charset="0"/>
              </a:rPr>
              <a:t>piridin</a:t>
            </a:r>
            <a:r>
              <a:rPr lang="tr-TR" dirty="0">
                <a:solidFill>
                  <a:srgbClr val="000000"/>
                </a:solidFill>
                <a:latin typeface="Times New Roman" panose="02020603050405020304" pitchFamily="18" charset="0"/>
              </a:rPr>
              <a:t> gibi bileşikler çok zor yükseltgenirler veya yükseltgenmezler. </a:t>
            </a:r>
            <a:endParaRPr lang="tr-TR" dirty="0" smtClean="0">
              <a:solidFill>
                <a:srgbClr val="000000"/>
              </a:solidFill>
              <a:latin typeface="Times New Roman" panose="02020603050405020304" pitchFamily="18" charset="0"/>
            </a:endParaRPr>
          </a:p>
          <a:p>
            <a:pPr marL="285750" indent="-285750" algn="just">
              <a:lnSpc>
                <a:spcPct val="150000"/>
              </a:lnSpc>
              <a:buFontTx/>
              <a:buChar char="-"/>
            </a:pPr>
            <a:endParaRPr lang="tr-TR" dirty="0" smtClean="0">
              <a:solidFill>
                <a:srgbClr val="000000"/>
              </a:solidFill>
              <a:latin typeface="Times New Roman" panose="02020603050405020304" pitchFamily="18" charset="0"/>
            </a:endParaRPr>
          </a:p>
          <a:p>
            <a:pPr algn="just">
              <a:lnSpc>
                <a:spcPct val="150000"/>
              </a:lnSpc>
            </a:pPr>
            <a:r>
              <a:rPr lang="tr-TR" b="1" dirty="0" smtClean="0">
                <a:latin typeface="Times New Roman" pitchFamily="18" charset="0"/>
                <a:cs typeface="Times New Roman" pitchFamily="18" charset="0"/>
              </a:rPr>
              <a:t>4)</a:t>
            </a:r>
            <a:r>
              <a:rPr lang="tr-TR" b="1" dirty="0">
                <a:latin typeface="Times New Roman" pitchFamily="18" charset="0"/>
                <a:cs typeface="Times New Roman" pitchFamily="18" charset="0"/>
              </a:rPr>
              <a:t> </a:t>
            </a:r>
            <a:r>
              <a:rPr lang="tr-TR" b="1" dirty="0" smtClean="0">
                <a:latin typeface="Times New Roman" pitchFamily="18" charset="0"/>
                <a:cs typeface="Times New Roman" pitchFamily="18" charset="0"/>
              </a:rPr>
              <a:t>Toplam </a:t>
            </a:r>
            <a:r>
              <a:rPr lang="tr-TR" b="1" dirty="0">
                <a:latin typeface="Times New Roman" pitchFamily="18" charset="0"/>
                <a:cs typeface="Times New Roman" pitchFamily="18" charset="0"/>
              </a:rPr>
              <a:t>Organik Karbon (TOC) Tayini: </a:t>
            </a:r>
            <a:r>
              <a:rPr lang="tr-TR" dirty="0">
                <a:latin typeface="Times New Roman" pitchFamily="18" charset="0"/>
                <a:cs typeface="Times New Roman" pitchFamily="18" charset="0"/>
              </a:rPr>
              <a:t>Bu amaçla bilinen hacimde </a:t>
            </a:r>
            <a:r>
              <a:rPr lang="tr-TR" dirty="0" smtClean="0">
                <a:latin typeface="Times New Roman" pitchFamily="18" charset="0"/>
                <a:cs typeface="Times New Roman" pitchFamily="18" charset="0"/>
              </a:rPr>
              <a:t>(µL </a:t>
            </a:r>
            <a:r>
              <a:rPr lang="tr-TR" dirty="0">
                <a:latin typeface="Times New Roman" pitchFamily="18" charset="0"/>
                <a:cs typeface="Times New Roman" pitchFamily="18" charset="0"/>
              </a:rPr>
              <a:t>olarak) alınan su örneği şırıngayla kobalt oksitle karıştırılmış </a:t>
            </a:r>
            <a:r>
              <a:rPr lang="tr-TR" dirty="0" err="1">
                <a:latin typeface="Times New Roman" pitchFamily="18" charset="0"/>
                <a:cs typeface="Times New Roman" pitchFamily="18" charset="0"/>
              </a:rPr>
              <a:t>asbest’e</a:t>
            </a:r>
            <a:r>
              <a:rPr lang="tr-TR" dirty="0">
                <a:latin typeface="Times New Roman" pitchFamily="18" charset="0"/>
                <a:cs typeface="Times New Roman" pitchFamily="18" charset="0"/>
              </a:rPr>
              <a:t> emdirilir. Yaklaşık 950</a:t>
            </a:r>
            <a:r>
              <a:rPr lang="tr-TR" baseline="30000" dirty="0">
                <a:latin typeface="Times New Roman" pitchFamily="18" charset="0"/>
                <a:cs typeface="Times New Roman" pitchFamily="18" charset="0"/>
              </a:rPr>
              <a:t>0</a:t>
            </a:r>
            <a:r>
              <a:rPr lang="tr-TR" dirty="0">
                <a:latin typeface="Times New Roman" pitchFamily="18" charset="0"/>
                <a:cs typeface="Times New Roman" pitchFamily="18" charset="0"/>
              </a:rPr>
              <a:t>C deki yakma tüpüne konur. Tüp içerisinden sürekli olarak saf O</a:t>
            </a:r>
            <a:r>
              <a:rPr lang="tr-TR" baseline="-25000" dirty="0">
                <a:latin typeface="Times New Roman" pitchFamily="18" charset="0"/>
                <a:cs typeface="Times New Roman" pitchFamily="18" charset="0"/>
              </a:rPr>
              <a:t>2</a:t>
            </a:r>
            <a:r>
              <a:rPr lang="tr-TR" dirty="0">
                <a:latin typeface="Times New Roman" pitchFamily="18" charset="0"/>
                <a:cs typeface="Times New Roman" pitchFamily="18" charset="0"/>
              </a:rPr>
              <a:t> gazı geçirilerek tüm organik maddedeki </a:t>
            </a:r>
            <a:r>
              <a:rPr lang="tr-TR" dirty="0" err="1">
                <a:latin typeface="Times New Roman" pitchFamily="18" charset="0"/>
                <a:cs typeface="Times New Roman" pitchFamily="18" charset="0"/>
              </a:rPr>
              <a:t>C’nun</a:t>
            </a:r>
            <a:r>
              <a:rPr lang="tr-TR" dirty="0">
                <a:latin typeface="Times New Roman" pitchFamily="18" charset="0"/>
                <a:cs typeface="Times New Roman" pitchFamily="18" charset="0"/>
              </a:rPr>
              <a:t> CO</a:t>
            </a:r>
            <a:r>
              <a:rPr lang="tr-TR" baseline="-25000" dirty="0">
                <a:latin typeface="Times New Roman" pitchFamily="18" charset="0"/>
                <a:cs typeface="Times New Roman" pitchFamily="18" charset="0"/>
              </a:rPr>
              <a:t>2</a:t>
            </a:r>
            <a:r>
              <a:rPr lang="tr-TR" dirty="0">
                <a:latin typeface="Times New Roman" pitchFamily="18" charset="0"/>
                <a:cs typeface="Times New Roman" pitchFamily="18" charset="0"/>
              </a:rPr>
              <a:t> e dönüştürülmesi sağlanır.  Elde edilen CO</a:t>
            </a:r>
            <a:r>
              <a:rPr lang="tr-TR" baseline="-25000" dirty="0">
                <a:latin typeface="Times New Roman" pitchFamily="18" charset="0"/>
                <a:cs typeface="Times New Roman" pitchFamily="18" charset="0"/>
              </a:rPr>
              <a:t>2</a:t>
            </a:r>
            <a:r>
              <a:rPr lang="tr-TR" dirty="0">
                <a:latin typeface="Times New Roman" pitchFamily="18" charset="0"/>
                <a:cs typeface="Times New Roman" pitchFamily="18" charset="0"/>
              </a:rPr>
              <a:t> tüpün sonundaki IR Spektroskopisi ile tayin edilir. TOC tayini kısa sürede gerçekleştiğinden COD ye tercih edilmekle birlikte yakma cihazı pahalı ve bakımı güç olduğundan henüz yaygın hale gelmemiştir. TOC sonuçları COD den ziyade BOD ye yakındır. </a:t>
            </a:r>
            <a:endParaRPr lang="tr-TR" dirty="0" smtClean="0">
              <a:latin typeface="Times New Roman" pitchFamily="18" charset="0"/>
              <a:cs typeface="Times New Roman" pitchFamily="18" charset="0"/>
            </a:endParaRPr>
          </a:p>
          <a:p>
            <a:pPr marL="285750" indent="-285750" algn="just">
              <a:lnSpc>
                <a:spcPct val="150000"/>
              </a:lnSpc>
              <a:buFontTx/>
              <a:buChar char="-"/>
            </a:pPr>
            <a:endParaRPr lang="tr-TR" dirty="0">
              <a:latin typeface="Times New Roman" pitchFamily="18" charset="0"/>
              <a:cs typeface="Times New Roman" pitchFamily="18" charset="0"/>
            </a:endParaRPr>
          </a:p>
          <a:p>
            <a:pPr algn="just">
              <a:lnSpc>
                <a:spcPct val="150000"/>
              </a:lnSpc>
            </a:pPr>
            <a:r>
              <a:rPr lang="tr-TR" b="1" dirty="0" smtClean="0">
                <a:latin typeface="Times New Roman" pitchFamily="18" charset="0"/>
                <a:cs typeface="Times New Roman" pitchFamily="18" charset="0"/>
              </a:rPr>
              <a:t>5) Katı </a:t>
            </a:r>
            <a:r>
              <a:rPr lang="tr-TR" b="1" dirty="0">
                <a:latin typeface="Times New Roman" pitchFamily="18" charset="0"/>
                <a:cs typeface="Times New Roman" pitchFamily="18" charset="0"/>
              </a:rPr>
              <a:t>madde tayini: </a:t>
            </a:r>
            <a:r>
              <a:rPr lang="tr-TR" dirty="0">
                <a:latin typeface="Times New Roman" pitchFamily="18" charset="0"/>
                <a:cs typeface="Times New Roman" pitchFamily="18" charset="0"/>
              </a:rPr>
              <a:t>Atık sularda suyun dışındaki diğer maddelere “katı maddeler” denir. 103</a:t>
            </a:r>
            <a:r>
              <a:rPr lang="tr-TR" baseline="30000" dirty="0">
                <a:latin typeface="Times New Roman" pitchFamily="18" charset="0"/>
                <a:cs typeface="Times New Roman" pitchFamily="18" charset="0"/>
              </a:rPr>
              <a:t>0</a:t>
            </a:r>
            <a:r>
              <a:rPr lang="tr-TR" dirty="0">
                <a:latin typeface="Times New Roman" pitchFamily="18" charset="0"/>
                <a:cs typeface="Times New Roman" pitchFamily="18" charset="0"/>
              </a:rPr>
              <a:t>C de suyun buharlaştırılmasıyla elde edilen atık sabit tartıma getirilerek bulunur. Atık sudaki katı maddeler 2 ye ayrılır.     </a:t>
            </a:r>
            <a:endParaRPr lang="tr-TR" dirty="0" smtClean="0">
              <a:latin typeface="Times New Roman" pitchFamily="18" charset="0"/>
              <a:cs typeface="Times New Roman" pitchFamily="18" charset="0"/>
            </a:endParaRPr>
          </a:p>
          <a:p>
            <a:pPr algn="just">
              <a:lnSpc>
                <a:spcPct val="150000"/>
              </a:lnSpc>
            </a:pPr>
            <a:r>
              <a:rPr lang="tr-TR" dirty="0">
                <a:latin typeface="Times New Roman" pitchFamily="18" charset="0"/>
                <a:cs typeface="Times New Roman" pitchFamily="18" charset="0"/>
              </a:rPr>
              <a:t>	</a:t>
            </a:r>
            <a:r>
              <a:rPr lang="tr-TR" dirty="0" smtClean="0">
                <a:latin typeface="Times New Roman" pitchFamily="18" charset="0"/>
                <a:cs typeface="Times New Roman" pitchFamily="18" charset="0"/>
              </a:rPr>
              <a:t> </a:t>
            </a:r>
            <a:r>
              <a:rPr lang="tr-TR" dirty="0">
                <a:latin typeface="Times New Roman" pitchFamily="18" charset="0"/>
                <a:cs typeface="Times New Roman" pitchFamily="18" charset="0"/>
              </a:rPr>
              <a:t>1. Çözünmüş haldeki katı maddeler       2. Süspansiyon  halindeki katı maddeler </a:t>
            </a:r>
          </a:p>
        </p:txBody>
      </p:sp>
    </p:spTree>
    <p:extLst>
      <p:ext uri="{BB962C8B-B14F-4D97-AF65-F5344CB8AC3E}">
        <p14:creationId xmlns:p14="http://schemas.microsoft.com/office/powerpoint/2010/main" val="204287022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0"/>
            <a:ext cx="12192000" cy="5493812"/>
          </a:xfrm>
          <a:prstGeom prst="rect">
            <a:avLst/>
          </a:prstGeom>
        </p:spPr>
        <p:txBody>
          <a:bodyPr wrap="square">
            <a:spAutoFit/>
          </a:bodyPr>
          <a:lstStyle/>
          <a:p>
            <a:pPr algn="just">
              <a:lnSpc>
                <a:spcPct val="150000"/>
              </a:lnSpc>
            </a:pPr>
            <a:r>
              <a:rPr lang="tr-TR" dirty="0">
                <a:latin typeface="Times New Roman" pitchFamily="18" charset="0"/>
                <a:cs typeface="Times New Roman" pitchFamily="18" charset="0"/>
              </a:rPr>
              <a:t>Süspansiyon halindeki katı maddeler; </a:t>
            </a:r>
            <a:r>
              <a:rPr lang="tr-TR" dirty="0" err="1">
                <a:latin typeface="Times New Roman" pitchFamily="18" charset="0"/>
                <a:cs typeface="Times New Roman" pitchFamily="18" charset="0"/>
              </a:rPr>
              <a:t>Gooch</a:t>
            </a:r>
            <a:r>
              <a:rPr lang="tr-TR" dirty="0">
                <a:latin typeface="Times New Roman" pitchFamily="18" charset="0"/>
                <a:cs typeface="Times New Roman" pitchFamily="18" charset="0"/>
              </a:rPr>
              <a:t> </a:t>
            </a:r>
            <a:r>
              <a:rPr lang="tr-TR" dirty="0" err="1">
                <a:latin typeface="Times New Roman" pitchFamily="18" charset="0"/>
                <a:cs typeface="Times New Roman" pitchFamily="18" charset="0"/>
              </a:rPr>
              <a:t>krozesi</a:t>
            </a:r>
            <a:r>
              <a:rPr lang="tr-TR" dirty="0">
                <a:latin typeface="Times New Roman" pitchFamily="18" charset="0"/>
                <a:cs typeface="Times New Roman" pitchFamily="18" charset="0"/>
              </a:rPr>
              <a:t> denilen, ince deliklerine cam parçalarının veya cam liflerinin yerleştirilerek </a:t>
            </a:r>
            <a:r>
              <a:rPr lang="tr-TR" dirty="0" err="1">
                <a:latin typeface="Times New Roman" pitchFamily="18" charset="0"/>
                <a:cs typeface="Times New Roman" pitchFamily="18" charset="0"/>
              </a:rPr>
              <a:t>sinterleşmesi</a:t>
            </a:r>
            <a:r>
              <a:rPr lang="tr-TR" dirty="0">
                <a:latin typeface="Times New Roman" pitchFamily="18" charset="0"/>
                <a:cs typeface="Times New Roman" pitchFamily="18" charset="0"/>
              </a:rPr>
              <a:t> (ısıl işlem görmesi) sonucu elde edilen </a:t>
            </a:r>
            <a:r>
              <a:rPr lang="tr-TR" dirty="0" err="1">
                <a:latin typeface="Times New Roman" pitchFamily="18" charset="0"/>
                <a:cs typeface="Times New Roman" pitchFamily="18" charset="0"/>
              </a:rPr>
              <a:t>krozeden</a:t>
            </a:r>
            <a:r>
              <a:rPr lang="tr-TR" dirty="0">
                <a:latin typeface="Times New Roman" pitchFamily="18" charset="0"/>
                <a:cs typeface="Times New Roman" pitchFamily="18" charset="0"/>
              </a:rPr>
              <a:t> suyun geçirilmesiyle ve başlangıçta ve süzmeden sonra </a:t>
            </a:r>
            <a:r>
              <a:rPr lang="tr-TR" dirty="0" err="1">
                <a:latin typeface="Times New Roman" pitchFamily="18" charset="0"/>
                <a:cs typeface="Times New Roman" pitchFamily="18" charset="0"/>
              </a:rPr>
              <a:t>krozenin</a:t>
            </a:r>
            <a:r>
              <a:rPr lang="tr-TR" dirty="0">
                <a:latin typeface="Times New Roman" pitchFamily="18" charset="0"/>
                <a:cs typeface="Times New Roman" pitchFamily="18" charset="0"/>
              </a:rPr>
              <a:t> kütleleri farkının bulunmasıyla tayin edilir. 600</a:t>
            </a:r>
            <a:r>
              <a:rPr lang="tr-TR" baseline="30000" dirty="0">
                <a:latin typeface="Times New Roman" pitchFamily="18" charset="0"/>
                <a:cs typeface="Times New Roman" pitchFamily="18" charset="0"/>
              </a:rPr>
              <a:t>0</a:t>
            </a:r>
            <a:r>
              <a:rPr lang="tr-TR" dirty="0">
                <a:latin typeface="Times New Roman" pitchFamily="18" charset="0"/>
                <a:cs typeface="Times New Roman" pitchFamily="18" charset="0"/>
              </a:rPr>
              <a:t>C de uçan katı maddelere uçucu katı maddeler, uçmayanlar ise uçucu olmayanlar diye de sınıflandırılırlar. </a:t>
            </a:r>
            <a:endParaRPr lang="tr-TR" dirty="0" smtClean="0">
              <a:latin typeface="Times New Roman" pitchFamily="18" charset="0"/>
              <a:cs typeface="Times New Roman" pitchFamily="18" charset="0"/>
            </a:endParaRPr>
          </a:p>
          <a:p>
            <a:pPr algn="just">
              <a:lnSpc>
                <a:spcPct val="150000"/>
              </a:lnSpc>
            </a:pPr>
            <a:endParaRPr lang="tr-TR" dirty="0">
              <a:latin typeface="Times New Roman" pitchFamily="18" charset="0"/>
              <a:cs typeface="Times New Roman" pitchFamily="18" charset="0"/>
            </a:endParaRPr>
          </a:p>
          <a:p>
            <a:pPr algn="just">
              <a:lnSpc>
                <a:spcPct val="150000"/>
              </a:lnSpc>
            </a:pPr>
            <a:r>
              <a:rPr lang="tr-TR" b="1" dirty="0" smtClean="0">
                <a:latin typeface="Times New Roman" pitchFamily="18" charset="0"/>
                <a:cs typeface="Times New Roman" pitchFamily="18" charset="0"/>
              </a:rPr>
              <a:t>6) Suda </a:t>
            </a:r>
            <a:r>
              <a:rPr lang="tr-TR" b="1" dirty="0">
                <a:latin typeface="Times New Roman" pitchFamily="18" charset="0"/>
                <a:cs typeface="Times New Roman" pitchFamily="18" charset="0"/>
              </a:rPr>
              <a:t>azot tayini: </a:t>
            </a:r>
            <a:r>
              <a:rPr lang="tr-TR" dirty="0">
                <a:latin typeface="Times New Roman" pitchFamily="18" charset="0"/>
                <a:cs typeface="Times New Roman" pitchFamily="18" charset="0"/>
              </a:rPr>
              <a:t>Canlıların yapısında bulunan bütün aminoasitler ve aminler N </a:t>
            </a:r>
            <a:r>
              <a:rPr lang="tr-TR" dirty="0" err="1">
                <a:latin typeface="Times New Roman" pitchFamily="18" charset="0"/>
                <a:cs typeface="Times New Roman" pitchFamily="18" charset="0"/>
              </a:rPr>
              <a:t>lu</a:t>
            </a:r>
            <a:r>
              <a:rPr lang="tr-TR" dirty="0">
                <a:latin typeface="Times New Roman" pitchFamily="18" charset="0"/>
                <a:cs typeface="Times New Roman" pitchFamily="18" charset="0"/>
              </a:rPr>
              <a:t> organik bileşikler olduğundan ve ayrıca biyolojik metabolizma esnasında ara ürün olarak NH</a:t>
            </a:r>
            <a:r>
              <a:rPr lang="tr-TR" baseline="-25000" dirty="0">
                <a:latin typeface="Times New Roman" pitchFamily="18" charset="0"/>
                <a:cs typeface="Times New Roman" pitchFamily="18" charset="0"/>
              </a:rPr>
              <a:t>3</a:t>
            </a:r>
            <a:r>
              <a:rPr lang="tr-TR" dirty="0">
                <a:latin typeface="Times New Roman" pitchFamily="18" charset="0"/>
                <a:cs typeface="Times New Roman" pitchFamily="18" charset="0"/>
              </a:rPr>
              <a:t> açığa çıktığından suda N bulunması (organik N veya NH</a:t>
            </a:r>
            <a:r>
              <a:rPr lang="tr-TR" baseline="-25000" dirty="0">
                <a:latin typeface="Times New Roman" pitchFamily="18" charset="0"/>
                <a:cs typeface="Times New Roman" pitchFamily="18" charset="0"/>
              </a:rPr>
              <a:t>3</a:t>
            </a:r>
            <a:r>
              <a:rPr lang="tr-TR" dirty="0">
                <a:latin typeface="Times New Roman" pitchFamily="18" charset="0"/>
                <a:cs typeface="Times New Roman" pitchFamily="18" charset="0"/>
              </a:rPr>
              <a:t> </a:t>
            </a:r>
            <a:r>
              <a:rPr lang="tr-TR" dirty="0" smtClean="0">
                <a:latin typeface="Times New Roman" pitchFamily="18" charset="0"/>
                <a:cs typeface="Times New Roman" pitchFamily="18" charset="0"/>
              </a:rPr>
              <a:t>şeklinde) </a:t>
            </a:r>
            <a:r>
              <a:rPr lang="tr-TR" dirty="0">
                <a:latin typeface="Times New Roman" pitchFamily="18" charset="0"/>
                <a:cs typeface="Times New Roman" pitchFamily="18" charset="0"/>
              </a:rPr>
              <a:t>o suyun kısa bir zaman önce atık sularla karıştığını gösterir. Organik N veya NH</a:t>
            </a:r>
            <a:r>
              <a:rPr lang="tr-TR" baseline="-25000" dirty="0">
                <a:latin typeface="Times New Roman" pitchFamily="18" charset="0"/>
                <a:cs typeface="Times New Roman" pitchFamily="18" charset="0"/>
              </a:rPr>
              <a:t>3</a:t>
            </a:r>
            <a:r>
              <a:rPr lang="tr-TR" dirty="0">
                <a:latin typeface="Times New Roman" pitchFamily="18" charset="0"/>
                <a:cs typeface="Times New Roman" pitchFamily="18" charset="0"/>
              </a:rPr>
              <a:t> </a:t>
            </a:r>
            <a:r>
              <a:rPr lang="tr-TR" dirty="0" err="1">
                <a:latin typeface="Times New Roman" pitchFamily="18" charset="0"/>
                <a:cs typeface="Times New Roman" pitchFamily="18" charset="0"/>
              </a:rPr>
              <a:t>Kjeldahl</a:t>
            </a:r>
            <a:r>
              <a:rPr lang="tr-TR" dirty="0">
                <a:latin typeface="Times New Roman" pitchFamily="18" charset="0"/>
                <a:cs typeface="Times New Roman" pitchFamily="18" charset="0"/>
              </a:rPr>
              <a:t> metoduyla tayin edilebilir.  Sudaki organik N aerobik bakteriler vasıtasıyla önce </a:t>
            </a:r>
            <a:r>
              <a:rPr lang="tr-TR" dirty="0" err="1">
                <a:latin typeface="Times New Roman" pitchFamily="18" charset="0"/>
                <a:cs typeface="Times New Roman" pitchFamily="18" charset="0"/>
              </a:rPr>
              <a:t>nitrite</a:t>
            </a:r>
            <a:r>
              <a:rPr lang="tr-TR" dirty="0">
                <a:latin typeface="Times New Roman" pitchFamily="18" charset="0"/>
                <a:cs typeface="Times New Roman" pitchFamily="18" charset="0"/>
              </a:rPr>
              <a:t> (NO</a:t>
            </a:r>
            <a:r>
              <a:rPr lang="tr-TR" baseline="-25000" dirty="0">
                <a:latin typeface="Times New Roman" pitchFamily="18" charset="0"/>
                <a:cs typeface="Times New Roman" pitchFamily="18" charset="0"/>
              </a:rPr>
              <a:t>2</a:t>
            </a:r>
            <a:r>
              <a:rPr lang="tr-TR" baseline="30000" dirty="0">
                <a:latin typeface="Times New Roman" pitchFamily="18" charset="0"/>
                <a:cs typeface="Times New Roman" pitchFamily="18" charset="0"/>
              </a:rPr>
              <a:t>-</a:t>
            </a:r>
            <a:r>
              <a:rPr lang="tr-TR" dirty="0">
                <a:latin typeface="Times New Roman" pitchFamily="18" charset="0"/>
                <a:cs typeface="Times New Roman" pitchFamily="18" charset="0"/>
              </a:rPr>
              <a:t>) sonra </a:t>
            </a:r>
            <a:r>
              <a:rPr lang="tr-TR" dirty="0" err="1">
                <a:latin typeface="Times New Roman" pitchFamily="18" charset="0"/>
                <a:cs typeface="Times New Roman" pitchFamily="18" charset="0"/>
              </a:rPr>
              <a:t>nitrat’a</a:t>
            </a:r>
            <a:r>
              <a:rPr lang="tr-TR" dirty="0">
                <a:latin typeface="Times New Roman" pitchFamily="18" charset="0"/>
                <a:cs typeface="Times New Roman" pitchFamily="18" charset="0"/>
              </a:rPr>
              <a:t> (NO</a:t>
            </a:r>
            <a:r>
              <a:rPr lang="tr-TR" baseline="-25000" dirty="0">
                <a:latin typeface="Times New Roman" pitchFamily="18" charset="0"/>
                <a:cs typeface="Times New Roman" pitchFamily="18" charset="0"/>
              </a:rPr>
              <a:t>3</a:t>
            </a:r>
            <a:r>
              <a:rPr lang="tr-TR" baseline="30000" dirty="0">
                <a:latin typeface="Times New Roman" pitchFamily="18" charset="0"/>
                <a:cs typeface="Times New Roman" pitchFamily="18" charset="0"/>
              </a:rPr>
              <a:t>-</a:t>
            </a:r>
            <a:r>
              <a:rPr lang="tr-TR" dirty="0">
                <a:latin typeface="Times New Roman" pitchFamily="18" charset="0"/>
                <a:cs typeface="Times New Roman" pitchFamily="18" charset="0"/>
              </a:rPr>
              <a:t>) yükseltgenir.  Kirlenme uzun bir zaman önce olmuşsa tamamen nitrata yükseltgenir.  Sonuç olarak suda yüksek oranda NO</a:t>
            </a:r>
            <a:r>
              <a:rPr lang="tr-TR" baseline="-25000" dirty="0">
                <a:latin typeface="Times New Roman" pitchFamily="18" charset="0"/>
                <a:cs typeface="Times New Roman" pitchFamily="18" charset="0"/>
              </a:rPr>
              <a:t>3</a:t>
            </a:r>
            <a:r>
              <a:rPr lang="tr-TR" baseline="30000" dirty="0">
                <a:latin typeface="Times New Roman" pitchFamily="18" charset="0"/>
                <a:cs typeface="Times New Roman" pitchFamily="18" charset="0"/>
              </a:rPr>
              <a:t>- </a:t>
            </a:r>
            <a:r>
              <a:rPr lang="tr-TR" dirty="0" smtClean="0">
                <a:latin typeface="Times New Roman" pitchFamily="18" charset="0"/>
                <a:cs typeface="Times New Roman" pitchFamily="18" charset="0"/>
              </a:rPr>
              <a:t> </a:t>
            </a:r>
            <a:r>
              <a:rPr lang="tr-TR" dirty="0">
                <a:latin typeface="Times New Roman" pitchFamily="18" charset="0"/>
                <a:cs typeface="Times New Roman" pitchFamily="18" charset="0"/>
              </a:rPr>
              <a:t>düşük oranda NH</a:t>
            </a:r>
            <a:r>
              <a:rPr lang="tr-TR" baseline="-25000" dirty="0">
                <a:latin typeface="Times New Roman" pitchFamily="18" charset="0"/>
                <a:cs typeface="Times New Roman" pitchFamily="18" charset="0"/>
              </a:rPr>
              <a:t>3</a:t>
            </a:r>
            <a:r>
              <a:rPr lang="tr-TR" dirty="0">
                <a:latin typeface="Times New Roman" pitchFamily="18" charset="0"/>
                <a:cs typeface="Times New Roman" pitchFamily="18" charset="0"/>
              </a:rPr>
              <a:t> bulunması kirlenmenin çok önceden olduğunu gösterir.  Sudaki NO</a:t>
            </a:r>
            <a:r>
              <a:rPr lang="tr-TR" baseline="-25000" dirty="0">
                <a:latin typeface="Times New Roman" pitchFamily="18" charset="0"/>
                <a:cs typeface="Times New Roman" pitchFamily="18" charset="0"/>
              </a:rPr>
              <a:t>2</a:t>
            </a:r>
            <a:r>
              <a:rPr lang="tr-TR" baseline="30000" dirty="0">
                <a:latin typeface="Times New Roman" pitchFamily="18" charset="0"/>
                <a:cs typeface="Times New Roman" pitchFamily="18" charset="0"/>
              </a:rPr>
              <a:t>- </a:t>
            </a:r>
            <a:r>
              <a:rPr lang="tr-TR" dirty="0" smtClean="0">
                <a:latin typeface="Times New Roman" pitchFamily="18" charset="0"/>
                <a:cs typeface="Times New Roman" pitchFamily="18" charset="0"/>
              </a:rPr>
              <a:t> </a:t>
            </a:r>
            <a:r>
              <a:rPr lang="tr-TR" dirty="0">
                <a:latin typeface="Times New Roman" pitchFamily="18" charset="0"/>
                <a:cs typeface="Times New Roman" pitchFamily="18" charset="0"/>
              </a:rPr>
              <a:t>tayini KMnO</a:t>
            </a:r>
            <a:r>
              <a:rPr lang="tr-TR" baseline="-25000" dirty="0">
                <a:latin typeface="Times New Roman" pitchFamily="18" charset="0"/>
                <a:cs typeface="Times New Roman" pitchFamily="18" charset="0"/>
              </a:rPr>
              <a:t>4</a:t>
            </a:r>
            <a:r>
              <a:rPr lang="tr-TR" dirty="0">
                <a:latin typeface="Times New Roman" pitchFamily="18" charset="0"/>
                <a:cs typeface="Times New Roman" pitchFamily="18" charset="0"/>
              </a:rPr>
              <a:t> ile titre edilerek yapılabilir</a:t>
            </a:r>
            <a:r>
              <a:rPr lang="tr-TR" dirty="0" smtClean="0">
                <a:latin typeface="Times New Roman" pitchFamily="18" charset="0"/>
                <a:cs typeface="Times New Roman" pitchFamily="18" charset="0"/>
              </a:rPr>
              <a:t>.</a:t>
            </a:r>
          </a:p>
          <a:p>
            <a:pPr algn="just">
              <a:lnSpc>
                <a:spcPct val="150000"/>
              </a:lnSpc>
            </a:pPr>
            <a:r>
              <a:rPr lang="tr-TR" dirty="0">
                <a:latin typeface="Times New Roman" pitchFamily="18" charset="0"/>
                <a:cs typeface="Times New Roman" pitchFamily="18" charset="0"/>
              </a:rPr>
              <a:t>NO</a:t>
            </a:r>
            <a:r>
              <a:rPr lang="tr-TR" baseline="-25000" dirty="0">
                <a:latin typeface="Times New Roman" pitchFamily="18" charset="0"/>
                <a:cs typeface="Times New Roman" pitchFamily="18" charset="0"/>
              </a:rPr>
              <a:t>3</a:t>
            </a:r>
            <a:r>
              <a:rPr lang="tr-TR" baseline="30000" dirty="0">
                <a:latin typeface="Times New Roman" pitchFamily="18" charset="0"/>
                <a:cs typeface="Times New Roman" pitchFamily="18" charset="0"/>
              </a:rPr>
              <a:t>- </a:t>
            </a:r>
            <a:r>
              <a:rPr lang="tr-TR" dirty="0" smtClean="0">
                <a:latin typeface="Times New Roman" pitchFamily="18" charset="0"/>
                <a:cs typeface="Times New Roman" pitchFamily="18" charset="0"/>
              </a:rPr>
              <a:t> </a:t>
            </a:r>
            <a:r>
              <a:rPr lang="tr-TR" dirty="0">
                <a:latin typeface="Times New Roman" pitchFamily="18" charset="0"/>
                <a:cs typeface="Times New Roman" pitchFamily="18" charset="0"/>
              </a:rPr>
              <a:t>tayini ise FeSO</a:t>
            </a:r>
            <a:r>
              <a:rPr lang="tr-TR" baseline="-25000" dirty="0">
                <a:latin typeface="Times New Roman" pitchFamily="18" charset="0"/>
                <a:cs typeface="Times New Roman" pitchFamily="18" charset="0"/>
              </a:rPr>
              <a:t>4</a:t>
            </a:r>
            <a:r>
              <a:rPr lang="tr-TR" dirty="0">
                <a:latin typeface="Times New Roman" pitchFamily="18" charset="0"/>
                <a:cs typeface="Times New Roman" pitchFamily="18" charset="0"/>
              </a:rPr>
              <a:t> ile titre edilerek yapılabilir.  Sudaki NH</a:t>
            </a:r>
            <a:r>
              <a:rPr lang="tr-TR" baseline="-25000" dirty="0">
                <a:latin typeface="Times New Roman" pitchFamily="18" charset="0"/>
                <a:cs typeface="Times New Roman" pitchFamily="18" charset="0"/>
              </a:rPr>
              <a:t>3</a:t>
            </a:r>
            <a:r>
              <a:rPr lang="tr-TR" dirty="0">
                <a:latin typeface="Times New Roman" pitchFamily="18" charset="0"/>
                <a:cs typeface="Times New Roman" pitchFamily="18" charset="0"/>
              </a:rPr>
              <a:t>  ise kalevi (bazik) ortamda </a:t>
            </a:r>
            <a:r>
              <a:rPr lang="tr-TR" dirty="0" err="1">
                <a:latin typeface="Times New Roman" pitchFamily="18" charset="0"/>
                <a:cs typeface="Times New Roman" pitchFamily="18" charset="0"/>
              </a:rPr>
              <a:t>Nessler</a:t>
            </a:r>
            <a:r>
              <a:rPr lang="tr-TR" dirty="0">
                <a:latin typeface="Times New Roman" pitchFamily="18" charset="0"/>
                <a:cs typeface="Times New Roman" pitchFamily="18" charset="0"/>
              </a:rPr>
              <a:t> ayıracı ile tayin edilebilir. İlgili reaksiyonlar:</a:t>
            </a:r>
          </a:p>
        </p:txBody>
      </p:sp>
    </p:spTree>
    <p:extLst>
      <p:ext uri="{BB962C8B-B14F-4D97-AF65-F5344CB8AC3E}">
        <p14:creationId xmlns:p14="http://schemas.microsoft.com/office/powerpoint/2010/main" val="96729727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4989"/>
            <a:ext cx="12192000" cy="5493812"/>
          </a:xfrm>
          <a:prstGeom prst="rect">
            <a:avLst/>
          </a:prstGeom>
        </p:spPr>
        <p:txBody>
          <a:bodyPr wrap="square">
            <a:spAutoFit/>
          </a:bodyPr>
          <a:lstStyle/>
          <a:p>
            <a:pPr algn="just">
              <a:lnSpc>
                <a:spcPct val="150000"/>
              </a:lnSpc>
            </a:pPr>
            <a:r>
              <a:rPr lang="tr-TR" dirty="0"/>
              <a:t> </a:t>
            </a:r>
            <a:r>
              <a:rPr lang="tr-TR" dirty="0">
                <a:latin typeface="Times New Roman" pitchFamily="18" charset="0"/>
                <a:cs typeface="Times New Roman" pitchFamily="18" charset="0"/>
              </a:rPr>
              <a:t>3OH</a:t>
            </a:r>
            <a:r>
              <a:rPr lang="tr-TR" baseline="30000" dirty="0">
                <a:latin typeface="Times New Roman" pitchFamily="18" charset="0"/>
                <a:cs typeface="Times New Roman" pitchFamily="18" charset="0"/>
              </a:rPr>
              <a:t>-</a:t>
            </a:r>
            <a:r>
              <a:rPr lang="tr-TR" dirty="0">
                <a:latin typeface="Times New Roman" pitchFamily="18" charset="0"/>
                <a:cs typeface="Times New Roman" pitchFamily="18" charset="0"/>
              </a:rPr>
              <a:t>  +  NH</a:t>
            </a:r>
            <a:r>
              <a:rPr lang="tr-TR" baseline="-25000" dirty="0">
                <a:latin typeface="Times New Roman" pitchFamily="18" charset="0"/>
                <a:cs typeface="Times New Roman" pitchFamily="18" charset="0"/>
              </a:rPr>
              <a:t>3</a:t>
            </a:r>
            <a:r>
              <a:rPr lang="tr-TR" dirty="0">
                <a:latin typeface="Times New Roman" pitchFamily="18" charset="0"/>
                <a:cs typeface="Times New Roman" pitchFamily="18" charset="0"/>
              </a:rPr>
              <a:t>  +      </a:t>
            </a:r>
            <a:r>
              <a:rPr lang="tr-TR" dirty="0" smtClean="0">
                <a:latin typeface="Times New Roman" pitchFamily="18" charset="0"/>
                <a:cs typeface="Times New Roman" pitchFamily="18" charset="0"/>
              </a:rPr>
              <a:t>2[HgI4]</a:t>
            </a:r>
            <a:r>
              <a:rPr lang="tr-TR" baseline="30000" dirty="0" smtClean="0">
                <a:latin typeface="Times New Roman" pitchFamily="18" charset="0"/>
                <a:cs typeface="Times New Roman" pitchFamily="18" charset="0"/>
              </a:rPr>
              <a:t>2-</a:t>
            </a:r>
            <a:r>
              <a:rPr lang="tr-TR" dirty="0" smtClean="0">
                <a:latin typeface="Times New Roman" pitchFamily="18" charset="0"/>
                <a:cs typeface="Times New Roman" pitchFamily="18" charset="0"/>
              </a:rPr>
              <a:t>          </a:t>
            </a:r>
            <a:r>
              <a:rPr lang="tr-TR" dirty="0">
                <a:latin typeface="Times New Roman" pitchFamily="18" charset="0"/>
                <a:cs typeface="Times New Roman" pitchFamily="18" charset="0"/>
              </a:rPr>
              <a:t>	</a:t>
            </a:r>
            <a:r>
              <a:rPr lang="tr-TR" dirty="0" smtClean="0">
                <a:latin typeface="Times New Roman" pitchFamily="18" charset="0"/>
                <a:cs typeface="Times New Roman" pitchFamily="18" charset="0"/>
              </a:rPr>
              <a:t> </a:t>
            </a:r>
            <a:r>
              <a:rPr lang="tr-TR" dirty="0">
                <a:latin typeface="Times New Roman" pitchFamily="18" charset="0"/>
                <a:cs typeface="Times New Roman" pitchFamily="18" charset="0"/>
              </a:rPr>
              <a:t>[O(Hg)2NH2]I  +  7I</a:t>
            </a:r>
            <a:r>
              <a:rPr lang="tr-TR" baseline="30000" dirty="0">
                <a:latin typeface="Times New Roman" pitchFamily="18" charset="0"/>
                <a:cs typeface="Times New Roman" pitchFamily="18" charset="0"/>
              </a:rPr>
              <a:t>-</a:t>
            </a:r>
            <a:r>
              <a:rPr lang="tr-TR" dirty="0">
                <a:latin typeface="Times New Roman" pitchFamily="18" charset="0"/>
                <a:cs typeface="Times New Roman" pitchFamily="18" charset="0"/>
              </a:rPr>
              <a:t>  +  2H</a:t>
            </a:r>
            <a:r>
              <a:rPr lang="tr-TR" baseline="-25000" dirty="0">
                <a:latin typeface="Times New Roman" pitchFamily="18" charset="0"/>
                <a:cs typeface="Times New Roman" pitchFamily="18" charset="0"/>
              </a:rPr>
              <a:t>2</a:t>
            </a:r>
            <a:r>
              <a:rPr lang="tr-TR" dirty="0">
                <a:latin typeface="Times New Roman" pitchFamily="18" charset="0"/>
                <a:cs typeface="Times New Roman" pitchFamily="18" charset="0"/>
              </a:rPr>
              <a:t>O         </a:t>
            </a:r>
            <a:endParaRPr lang="tr-TR" dirty="0" smtClean="0">
              <a:latin typeface="Times New Roman" pitchFamily="18" charset="0"/>
              <a:cs typeface="Times New Roman" pitchFamily="18" charset="0"/>
            </a:endParaRPr>
          </a:p>
          <a:p>
            <a:pPr algn="just">
              <a:lnSpc>
                <a:spcPct val="150000"/>
              </a:lnSpc>
            </a:pPr>
            <a:r>
              <a:rPr lang="tr-TR" dirty="0">
                <a:latin typeface="Times New Roman" pitchFamily="18" charset="0"/>
                <a:cs typeface="Times New Roman" pitchFamily="18" charset="0"/>
              </a:rPr>
              <a:t>	 </a:t>
            </a:r>
            <a:r>
              <a:rPr lang="tr-TR" dirty="0" smtClean="0">
                <a:latin typeface="Times New Roman" pitchFamily="18" charset="0"/>
                <a:cs typeface="Times New Roman" pitchFamily="18" charset="0"/>
              </a:rPr>
              <a:t>       (</a:t>
            </a:r>
            <a:r>
              <a:rPr lang="tr-TR" dirty="0" err="1">
                <a:latin typeface="Times New Roman" pitchFamily="18" charset="0"/>
                <a:cs typeface="Times New Roman" pitchFamily="18" charset="0"/>
              </a:rPr>
              <a:t>tetra</a:t>
            </a:r>
            <a:r>
              <a:rPr lang="tr-TR" dirty="0">
                <a:latin typeface="Times New Roman" pitchFamily="18" charset="0"/>
                <a:cs typeface="Times New Roman" pitchFamily="18" charset="0"/>
              </a:rPr>
              <a:t> </a:t>
            </a:r>
            <a:r>
              <a:rPr lang="tr-TR" dirty="0" err="1">
                <a:latin typeface="Times New Roman" pitchFamily="18" charset="0"/>
                <a:cs typeface="Times New Roman" pitchFamily="18" charset="0"/>
              </a:rPr>
              <a:t>iyodumerkürat</a:t>
            </a:r>
            <a:r>
              <a:rPr lang="tr-TR" dirty="0">
                <a:latin typeface="Times New Roman" pitchFamily="18" charset="0"/>
                <a:cs typeface="Times New Roman" pitchFamily="18" charset="0"/>
              </a:rPr>
              <a:t>) </a:t>
            </a:r>
            <a:endParaRPr lang="tr-TR" dirty="0" smtClean="0">
              <a:latin typeface="Times New Roman" pitchFamily="18" charset="0"/>
              <a:cs typeface="Times New Roman" pitchFamily="18" charset="0"/>
            </a:endParaRPr>
          </a:p>
          <a:p>
            <a:pPr algn="just">
              <a:lnSpc>
                <a:spcPct val="150000"/>
              </a:lnSpc>
            </a:pPr>
            <a:endParaRPr lang="tr-TR" dirty="0">
              <a:latin typeface="Times New Roman" pitchFamily="18" charset="0"/>
              <a:cs typeface="Times New Roman" pitchFamily="18" charset="0"/>
            </a:endParaRPr>
          </a:p>
          <a:p>
            <a:pPr algn="just">
              <a:lnSpc>
                <a:spcPct val="150000"/>
              </a:lnSpc>
            </a:pPr>
            <a:r>
              <a:rPr lang="tr-TR" dirty="0" err="1" smtClean="0">
                <a:latin typeface="Times New Roman" pitchFamily="18" charset="0"/>
                <a:cs typeface="Times New Roman" pitchFamily="18" charset="0"/>
              </a:rPr>
              <a:t>Nessler</a:t>
            </a:r>
            <a:r>
              <a:rPr lang="tr-TR" dirty="0" smtClean="0">
                <a:latin typeface="Times New Roman" pitchFamily="18" charset="0"/>
                <a:cs typeface="Times New Roman" pitchFamily="18" charset="0"/>
              </a:rPr>
              <a:t> </a:t>
            </a:r>
            <a:r>
              <a:rPr lang="tr-TR" dirty="0">
                <a:latin typeface="Times New Roman" pitchFamily="18" charset="0"/>
                <a:cs typeface="Times New Roman" pitchFamily="18" charset="0"/>
              </a:rPr>
              <a:t>ayıracı olarak tanınan </a:t>
            </a:r>
            <a:r>
              <a:rPr lang="tr-TR" dirty="0" err="1">
                <a:latin typeface="Times New Roman" pitchFamily="18" charset="0"/>
                <a:cs typeface="Times New Roman" pitchFamily="18" charset="0"/>
              </a:rPr>
              <a:t>tetra</a:t>
            </a:r>
            <a:r>
              <a:rPr lang="tr-TR" dirty="0">
                <a:latin typeface="Times New Roman" pitchFamily="18" charset="0"/>
                <a:cs typeface="Times New Roman" pitchFamily="18" charset="0"/>
              </a:rPr>
              <a:t> </a:t>
            </a:r>
            <a:r>
              <a:rPr lang="tr-TR" dirty="0" err="1">
                <a:latin typeface="Times New Roman" pitchFamily="18" charset="0"/>
                <a:cs typeface="Times New Roman" pitchFamily="18" charset="0"/>
              </a:rPr>
              <a:t>iyodumerkürat</a:t>
            </a:r>
            <a:r>
              <a:rPr lang="tr-TR" dirty="0">
                <a:latin typeface="Times New Roman" pitchFamily="18" charset="0"/>
                <a:cs typeface="Times New Roman" pitchFamily="18" charset="0"/>
              </a:rPr>
              <a:t> iyonu ile NH</a:t>
            </a:r>
            <a:r>
              <a:rPr lang="tr-TR" baseline="-25000" dirty="0">
                <a:latin typeface="Times New Roman" pitchFamily="18" charset="0"/>
                <a:cs typeface="Times New Roman" pitchFamily="18" charset="0"/>
              </a:rPr>
              <a:t>3</a:t>
            </a:r>
            <a:r>
              <a:rPr lang="tr-TR" dirty="0">
                <a:latin typeface="Times New Roman" pitchFamily="18" charset="0"/>
                <a:cs typeface="Times New Roman" pitchFamily="18" charset="0"/>
              </a:rPr>
              <a:t> arasında düşük NH</a:t>
            </a:r>
            <a:r>
              <a:rPr lang="tr-TR" baseline="-25000" dirty="0">
                <a:latin typeface="Times New Roman" pitchFamily="18" charset="0"/>
                <a:cs typeface="Times New Roman" pitchFamily="18" charset="0"/>
              </a:rPr>
              <a:t>3</a:t>
            </a:r>
            <a:r>
              <a:rPr lang="tr-TR" dirty="0">
                <a:latin typeface="Times New Roman" pitchFamily="18" charset="0"/>
                <a:cs typeface="Times New Roman" pitchFamily="18" charset="0"/>
              </a:rPr>
              <a:t> konsantrasyonlarında sarı renkli, yüksek konsantrasyonlarda kırmızı renkli bir kompleks oluşur. </a:t>
            </a:r>
            <a:r>
              <a:rPr lang="tr-TR" dirty="0" err="1">
                <a:latin typeface="Times New Roman" pitchFamily="18" charset="0"/>
                <a:cs typeface="Times New Roman" pitchFamily="18" charset="0"/>
              </a:rPr>
              <a:t>Nessler</a:t>
            </a:r>
            <a:r>
              <a:rPr lang="tr-TR" dirty="0">
                <a:latin typeface="Times New Roman" pitchFamily="18" charset="0"/>
                <a:cs typeface="Times New Roman" pitchFamily="18" charset="0"/>
              </a:rPr>
              <a:t> tüpleri kullanılarak </a:t>
            </a:r>
            <a:r>
              <a:rPr lang="tr-TR" dirty="0" err="1">
                <a:latin typeface="Times New Roman" pitchFamily="18" charset="0"/>
                <a:cs typeface="Times New Roman" pitchFamily="18" charset="0"/>
              </a:rPr>
              <a:t>kolorimetrik</a:t>
            </a:r>
            <a:r>
              <a:rPr lang="tr-TR" dirty="0">
                <a:latin typeface="Times New Roman" pitchFamily="18" charset="0"/>
                <a:cs typeface="Times New Roman" pitchFamily="18" charset="0"/>
              </a:rPr>
              <a:t> olarak veya </a:t>
            </a:r>
            <a:r>
              <a:rPr lang="tr-TR" dirty="0" err="1">
                <a:latin typeface="Times New Roman" pitchFamily="18" charset="0"/>
                <a:cs typeface="Times New Roman" pitchFamily="18" charset="0"/>
              </a:rPr>
              <a:t>spektrofotometrik</a:t>
            </a:r>
            <a:r>
              <a:rPr lang="tr-TR" dirty="0">
                <a:latin typeface="Times New Roman" pitchFamily="18" charset="0"/>
                <a:cs typeface="Times New Roman" pitchFamily="18" charset="0"/>
              </a:rPr>
              <a:t>  olarak NH</a:t>
            </a:r>
            <a:r>
              <a:rPr lang="tr-TR" baseline="-25000" dirty="0">
                <a:latin typeface="Times New Roman" pitchFamily="18" charset="0"/>
                <a:cs typeface="Times New Roman" pitchFamily="18" charset="0"/>
              </a:rPr>
              <a:t>3</a:t>
            </a:r>
            <a:r>
              <a:rPr lang="tr-TR" dirty="0">
                <a:latin typeface="Times New Roman" pitchFamily="18" charset="0"/>
                <a:cs typeface="Times New Roman" pitchFamily="18" charset="0"/>
              </a:rPr>
              <a:t> tayini yapılabilir. </a:t>
            </a:r>
            <a:r>
              <a:rPr lang="tr-TR" dirty="0" smtClean="0">
                <a:latin typeface="Times New Roman" pitchFamily="18" charset="0"/>
                <a:cs typeface="Times New Roman" pitchFamily="18" charset="0"/>
              </a:rPr>
              <a:t> </a:t>
            </a:r>
          </a:p>
          <a:p>
            <a:pPr algn="just">
              <a:lnSpc>
                <a:spcPct val="150000"/>
              </a:lnSpc>
            </a:pPr>
            <a:endParaRPr lang="tr-TR" dirty="0">
              <a:latin typeface="Times New Roman" pitchFamily="18" charset="0"/>
              <a:cs typeface="Times New Roman" pitchFamily="18" charset="0"/>
            </a:endParaRPr>
          </a:p>
          <a:p>
            <a:pPr algn="just">
              <a:lnSpc>
                <a:spcPct val="150000"/>
              </a:lnSpc>
            </a:pPr>
            <a:r>
              <a:rPr lang="tr-TR" b="1" dirty="0" smtClean="0">
                <a:latin typeface="Times New Roman" pitchFamily="18" charset="0"/>
                <a:cs typeface="Times New Roman" pitchFamily="18" charset="0"/>
              </a:rPr>
              <a:t>7)  Suda </a:t>
            </a:r>
            <a:r>
              <a:rPr lang="tr-TR" b="1" dirty="0">
                <a:latin typeface="Times New Roman" pitchFamily="18" charset="0"/>
                <a:cs typeface="Times New Roman" pitchFamily="18" charset="0"/>
              </a:rPr>
              <a:t>fosfat tayini: </a:t>
            </a:r>
            <a:r>
              <a:rPr lang="tr-TR" dirty="0">
                <a:latin typeface="Times New Roman" pitchFamily="18" charset="0"/>
                <a:cs typeface="Times New Roman" pitchFamily="18" charset="0"/>
              </a:rPr>
              <a:t>Fosfor birçok yüksek enerjili moleküllerde bulunur ve metabolizmada önemli bir role sahiptir. Sulardaki fosfat atık sulardan geldiği gibi topraktan da gelebilir. Bu nedenle fosfor organik ve inorganik olmak üzere 2 ye ayrılır. İnorganik fosfor bitkiler tarafından yüksek enerjili fosfor bileşikleri haline, organik fosfor ise aerobik bakteriler tarafından inorganik fosfora dönüştürülür. Eskiden beri fosfatlar göllerin kirlenmesinden sorumlu tutulurlar. Yeterli fosfatların bulunduğu yerlerde anormal bir </a:t>
            </a:r>
            <a:r>
              <a:rPr lang="tr-TR" dirty="0" err="1">
                <a:latin typeface="Times New Roman" pitchFamily="18" charset="0"/>
                <a:cs typeface="Times New Roman" pitchFamily="18" charset="0"/>
              </a:rPr>
              <a:t>ötrofikasyon</a:t>
            </a:r>
            <a:r>
              <a:rPr lang="tr-TR" dirty="0">
                <a:latin typeface="Times New Roman" pitchFamily="18" charset="0"/>
                <a:cs typeface="Times New Roman" pitchFamily="18" charset="0"/>
              </a:rPr>
              <a:t> (aerobik hayatın bitip anaerobik hayatın başlaması = bataklık </a:t>
            </a:r>
            <a:r>
              <a:rPr lang="tr-TR" dirty="0" smtClean="0">
                <a:latin typeface="Times New Roman" pitchFamily="18" charset="0"/>
                <a:cs typeface="Times New Roman" pitchFamily="18" charset="0"/>
              </a:rPr>
              <a:t>oluşumu) </a:t>
            </a:r>
            <a:r>
              <a:rPr lang="tr-TR" dirty="0">
                <a:latin typeface="Times New Roman" pitchFamily="18" charset="0"/>
                <a:cs typeface="Times New Roman" pitchFamily="18" charset="0"/>
              </a:rPr>
              <a:t>görülür.  Bu nedenlerle sudaki toplam fosforun tayini önemlidir.</a:t>
            </a:r>
          </a:p>
        </p:txBody>
      </p:sp>
      <p:cxnSp>
        <p:nvCxnSpPr>
          <p:cNvPr id="10" name="Düz Ok Bağlayıcısı 9"/>
          <p:cNvCxnSpPr/>
          <p:nvPr/>
        </p:nvCxnSpPr>
        <p:spPr>
          <a:xfrm>
            <a:off x="3142445" y="283335"/>
            <a:ext cx="528034" cy="0"/>
          </a:xfrm>
          <a:prstGeom prst="straightConnector1">
            <a:avLst/>
          </a:prstGeom>
          <a:ln>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6256442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143488"/>
            <a:ext cx="12192000" cy="5909310"/>
          </a:xfrm>
          <a:prstGeom prst="rect">
            <a:avLst/>
          </a:prstGeom>
        </p:spPr>
        <p:txBody>
          <a:bodyPr wrap="square">
            <a:spAutoFit/>
          </a:bodyPr>
          <a:lstStyle/>
          <a:p>
            <a:pPr algn="just">
              <a:lnSpc>
                <a:spcPct val="150000"/>
              </a:lnSpc>
            </a:pPr>
            <a:r>
              <a:rPr lang="tr-TR" b="1" dirty="0">
                <a:latin typeface="Times New Roman" pitchFamily="18" charset="0"/>
                <a:cs typeface="Times New Roman" pitchFamily="18" charset="0"/>
              </a:rPr>
              <a:t>Tayin:  </a:t>
            </a:r>
            <a:r>
              <a:rPr lang="tr-TR" dirty="0">
                <a:latin typeface="Times New Roman" pitchFamily="18" charset="0"/>
                <a:cs typeface="Times New Roman" pitchFamily="18" charset="0"/>
              </a:rPr>
              <a:t>Örnek HNO</a:t>
            </a:r>
            <a:r>
              <a:rPr lang="tr-TR" baseline="-25000" dirty="0">
                <a:latin typeface="Times New Roman" pitchFamily="18" charset="0"/>
                <a:cs typeface="Times New Roman" pitchFamily="18" charset="0"/>
              </a:rPr>
              <a:t>3</a:t>
            </a:r>
            <a:r>
              <a:rPr lang="tr-TR" dirty="0">
                <a:latin typeface="Times New Roman" pitchFamily="18" charset="0"/>
                <a:cs typeface="Times New Roman" pitchFamily="18" charset="0"/>
              </a:rPr>
              <a:t> ile kaynatılır. Soğutmadan sonra amonyum </a:t>
            </a:r>
            <a:r>
              <a:rPr lang="tr-TR" dirty="0" err="1">
                <a:latin typeface="Times New Roman" pitchFamily="18" charset="0"/>
                <a:cs typeface="Times New Roman" pitchFamily="18" charset="0"/>
              </a:rPr>
              <a:t>molibdat</a:t>
            </a:r>
            <a:r>
              <a:rPr lang="tr-TR" dirty="0">
                <a:latin typeface="Times New Roman" pitchFamily="18" charset="0"/>
                <a:cs typeface="Times New Roman" pitchFamily="18" charset="0"/>
              </a:rPr>
              <a:t> eklenir ve sarı renkli amonyum </a:t>
            </a:r>
            <a:r>
              <a:rPr lang="tr-TR" dirty="0" err="1">
                <a:latin typeface="Times New Roman" pitchFamily="18" charset="0"/>
                <a:cs typeface="Times New Roman" pitchFamily="18" charset="0"/>
              </a:rPr>
              <a:t>fosfo</a:t>
            </a:r>
            <a:r>
              <a:rPr lang="tr-TR" dirty="0">
                <a:latin typeface="Times New Roman" pitchFamily="18" charset="0"/>
                <a:cs typeface="Times New Roman" pitchFamily="18" charset="0"/>
              </a:rPr>
              <a:t> </a:t>
            </a:r>
            <a:r>
              <a:rPr lang="tr-TR" dirty="0" err="1">
                <a:latin typeface="Times New Roman" pitchFamily="18" charset="0"/>
                <a:cs typeface="Times New Roman" pitchFamily="18" charset="0"/>
              </a:rPr>
              <a:t>molibdat</a:t>
            </a:r>
            <a:r>
              <a:rPr lang="tr-TR" dirty="0">
                <a:latin typeface="Times New Roman" pitchFamily="18" charset="0"/>
                <a:cs typeface="Times New Roman" pitchFamily="18" charset="0"/>
              </a:rPr>
              <a:t>  (</a:t>
            </a:r>
            <a:r>
              <a:rPr lang="tr-TR" dirty="0" smtClean="0">
                <a:latin typeface="Times New Roman" pitchFamily="18" charset="0"/>
                <a:cs typeface="Times New Roman" pitchFamily="18" charset="0"/>
              </a:rPr>
              <a:t>NH</a:t>
            </a:r>
            <a:r>
              <a:rPr lang="tr-TR" baseline="-25000" dirty="0" smtClean="0">
                <a:latin typeface="Times New Roman" pitchFamily="18" charset="0"/>
                <a:cs typeface="Times New Roman" pitchFamily="18" charset="0"/>
              </a:rPr>
              <a:t>4</a:t>
            </a:r>
            <a:r>
              <a:rPr lang="tr-TR" dirty="0" smtClean="0">
                <a:latin typeface="Times New Roman" pitchFamily="18" charset="0"/>
                <a:cs typeface="Times New Roman" pitchFamily="18" charset="0"/>
              </a:rPr>
              <a:t>)</a:t>
            </a:r>
            <a:r>
              <a:rPr lang="tr-TR" baseline="-25000" dirty="0" smtClean="0">
                <a:latin typeface="Times New Roman" pitchFamily="18" charset="0"/>
                <a:cs typeface="Times New Roman" pitchFamily="18" charset="0"/>
              </a:rPr>
              <a:t>3</a:t>
            </a:r>
            <a:r>
              <a:rPr lang="tr-TR" dirty="0" smtClean="0">
                <a:latin typeface="Times New Roman" pitchFamily="18" charset="0"/>
                <a:cs typeface="Times New Roman" pitchFamily="18" charset="0"/>
              </a:rPr>
              <a:t>PMo</a:t>
            </a:r>
            <a:r>
              <a:rPr lang="tr-TR" baseline="-25000" dirty="0" smtClean="0">
                <a:latin typeface="Times New Roman" pitchFamily="18" charset="0"/>
                <a:cs typeface="Times New Roman" pitchFamily="18" charset="0"/>
              </a:rPr>
              <a:t>12</a:t>
            </a:r>
            <a:r>
              <a:rPr lang="tr-TR" dirty="0" smtClean="0">
                <a:latin typeface="Times New Roman" pitchFamily="18" charset="0"/>
                <a:cs typeface="Times New Roman" pitchFamily="18" charset="0"/>
              </a:rPr>
              <a:t>O</a:t>
            </a:r>
            <a:r>
              <a:rPr lang="tr-TR" baseline="-25000" dirty="0" smtClean="0">
                <a:latin typeface="Times New Roman" pitchFamily="18" charset="0"/>
                <a:cs typeface="Times New Roman" pitchFamily="18" charset="0"/>
              </a:rPr>
              <a:t>40</a:t>
            </a:r>
            <a:r>
              <a:rPr lang="tr-TR" dirty="0" smtClean="0">
                <a:latin typeface="Times New Roman" pitchFamily="18" charset="0"/>
                <a:cs typeface="Times New Roman" pitchFamily="18" charset="0"/>
              </a:rPr>
              <a:t>  </a:t>
            </a:r>
            <a:r>
              <a:rPr lang="tr-TR" dirty="0">
                <a:latin typeface="Times New Roman" pitchFamily="18" charset="0"/>
                <a:cs typeface="Times New Roman" pitchFamily="18" charset="0"/>
              </a:rPr>
              <a:t>bileşiği oluşur. Oluşan renk fosfat konsantrasyonuyla doğru orantılıdır. </a:t>
            </a:r>
            <a:r>
              <a:rPr lang="tr-TR" dirty="0" err="1">
                <a:latin typeface="Times New Roman" pitchFamily="18" charset="0"/>
                <a:cs typeface="Times New Roman" pitchFamily="18" charset="0"/>
              </a:rPr>
              <a:t>Kolorimetrik</a:t>
            </a:r>
            <a:r>
              <a:rPr lang="tr-TR" dirty="0">
                <a:latin typeface="Times New Roman" pitchFamily="18" charset="0"/>
                <a:cs typeface="Times New Roman" pitchFamily="18" charset="0"/>
              </a:rPr>
              <a:t> veya </a:t>
            </a:r>
            <a:r>
              <a:rPr lang="tr-TR" dirty="0" err="1">
                <a:latin typeface="Times New Roman" pitchFamily="18" charset="0"/>
                <a:cs typeface="Times New Roman" pitchFamily="18" charset="0"/>
              </a:rPr>
              <a:t>spektrofotometrik</a:t>
            </a:r>
            <a:r>
              <a:rPr lang="tr-TR" dirty="0">
                <a:latin typeface="Times New Roman" pitchFamily="18" charset="0"/>
                <a:cs typeface="Times New Roman" pitchFamily="18" charset="0"/>
              </a:rPr>
              <a:t> yöntemle tayin yapılabilir. Ayrıca </a:t>
            </a:r>
            <a:r>
              <a:rPr lang="tr-TR" dirty="0" err="1">
                <a:latin typeface="Times New Roman" pitchFamily="18" charset="0"/>
                <a:cs typeface="Times New Roman" pitchFamily="18" charset="0"/>
              </a:rPr>
              <a:t>titrasyon</a:t>
            </a:r>
            <a:r>
              <a:rPr lang="tr-TR" dirty="0">
                <a:latin typeface="Times New Roman" pitchFamily="18" charset="0"/>
                <a:cs typeface="Times New Roman" pitchFamily="18" charset="0"/>
              </a:rPr>
              <a:t> ile de fosforik asit tayini yapılabilir. </a:t>
            </a:r>
            <a:endParaRPr lang="tr-TR" dirty="0" smtClean="0">
              <a:latin typeface="Times New Roman" pitchFamily="18" charset="0"/>
              <a:cs typeface="Times New Roman" pitchFamily="18" charset="0"/>
            </a:endParaRPr>
          </a:p>
          <a:p>
            <a:pPr algn="just">
              <a:lnSpc>
                <a:spcPct val="150000"/>
              </a:lnSpc>
            </a:pPr>
            <a:endParaRPr lang="tr-TR" dirty="0">
              <a:latin typeface="Times New Roman" pitchFamily="18" charset="0"/>
              <a:cs typeface="Times New Roman" pitchFamily="18" charset="0"/>
            </a:endParaRPr>
          </a:p>
          <a:p>
            <a:pPr algn="just">
              <a:lnSpc>
                <a:spcPct val="150000"/>
              </a:lnSpc>
            </a:pPr>
            <a:r>
              <a:rPr lang="tr-TR" b="1" dirty="0" smtClean="0">
                <a:latin typeface="Times New Roman" pitchFamily="18" charset="0"/>
                <a:cs typeface="Times New Roman" pitchFamily="18" charset="0"/>
              </a:rPr>
              <a:t>8) </a:t>
            </a:r>
            <a:r>
              <a:rPr lang="tr-TR" b="1" dirty="0" err="1" smtClean="0">
                <a:latin typeface="Times New Roman" pitchFamily="18" charset="0"/>
                <a:cs typeface="Times New Roman" pitchFamily="18" charset="0"/>
              </a:rPr>
              <a:t>pH</a:t>
            </a:r>
            <a:r>
              <a:rPr lang="tr-TR" b="1" dirty="0" smtClean="0">
                <a:latin typeface="Times New Roman" pitchFamily="18" charset="0"/>
                <a:cs typeface="Times New Roman" pitchFamily="18" charset="0"/>
              </a:rPr>
              <a:t> </a:t>
            </a:r>
            <a:r>
              <a:rPr lang="tr-TR" b="1" dirty="0">
                <a:latin typeface="Times New Roman" pitchFamily="18" charset="0"/>
                <a:cs typeface="Times New Roman" pitchFamily="18" charset="0"/>
              </a:rPr>
              <a:t>tayini : </a:t>
            </a:r>
            <a:r>
              <a:rPr lang="tr-TR" dirty="0">
                <a:latin typeface="Times New Roman" pitchFamily="18" charset="0"/>
                <a:cs typeface="Times New Roman" pitchFamily="18" charset="0"/>
              </a:rPr>
              <a:t>Suda yaşayan canlılar su </a:t>
            </a:r>
            <a:r>
              <a:rPr lang="tr-TR" dirty="0" err="1">
                <a:latin typeface="Times New Roman" pitchFamily="18" charset="0"/>
                <a:cs typeface="Times New Roman" pitchFamily="18" charset="0"/>
              </a:rPr>
              <a:t>pH</a:t>
            </a:r>
            <a:r>
              <a:rPr lang="tr-TR" dirty="0">
                <a:latin typeface="Times New Roman" pitchFamily="18" charset="0"/>
                <a:cs typeface="Times New Roman" pitchFamily="18" charset="0"/>
              </a:rPr>
              <a:t> </a:t>
            </a:r>
            <a:r>
              <a:rPr lang="tr-TR" dirty="0" err="1">
                <a:latin typeface="Times New Roman" pitchFamily="18" charset="0"/>
                <a:cs typeface="Times New Roman" pitchFamily="18" charset="0"/>
              </a:rPr>
              <a:t>ına</a:t>
            </a:r>
            <a:r>
              <a:rPr lang="tr-TR" dirty="0">
                <a:latin typeface="Times New Roman" pitchFamily="18" charset="0"/>
                <a:cs typeface="Times New Roman" pitchFamily="18" charset="0"/>
              </a:rPr>
              <a:t> karşı son derece hassas olduklarından suyun </a:t>
            </a:r>
            <a:r>
              <a:rPr lang="tr-TR" dirty="0" err="1">
                <a:latin typeface="Times New Roman" pitchFamily="18" charset="0"/>
                <a:cs typeface="Times New Roman" pitchFamily="18" charset="0"/>
              </a:rPr>
              <a:t>pH</a:t>
            </a:r>
            <a:r>
              <a:rPr lang="tr-TR" dirty="0">
                <a:latin typeface="Times New Roman" pitchFamily="18" charset="0"/>
                <a:cs typeface="Times New Roman" pitchFamily="18" charset="0"/>
              </a:rPr>
              <a:t> ı son derecede önemlidir. </a:t>
            </a:r>
            <a:r>
              <a:rPr lang="tr-TR" dirty="0" err="1">
                <a:latin typeface="Times New Roman" pitchFamily="18" charset="0"/>
                <a:cs typeface="Times New Roman" pitchFamily="18" charset="0"/>
              </a:rPr>
              <a:t>Korrozyon</a:t>
            </a:r>
            <a:r>
              <a:rPr lang="tr-TR" dirty="0">
                <a:latin typeface="Times New Roman" pitchFamily="18" charset="0"/>
                <a:cs typeface="Times New Roman" pitchFamily="18" charset="0"/>
              </a:rPr>
              <a:t> için de suyun </a:t>
            </a:r>
            <a:r>
              <a:rPr lang="tr-TR" dirty="0" err="1">
                <a:latin typeface="Times New Roman" pitchFamily="18" charset="0"/>
                <a:cs typeface="Times New Roman" pitchFamily="18" charset="0"/>
              </a:rPr>
              <a:t>pH</a:t>
            </a:r>
            <a:r>
              <a:rPr lang="tr-TR" dirty="0">
                <a:latin typeface="Times New Roman" pitchFamily="18" charset="0"/>
                <a:cs typeface="Times New Roman" pitchFamily="18" charset="0"/>
              </a:rPr>
              <a:t> ı önemlidir. Maden drenajlarında genellikle H</a:t>
            </a:r>
            <a:r>
              <a:rPr lang="tr-TR" baseline="-25000" dirty="0">
                <a:latin typeface="Times New Roman" pitchFamily="18" charset="0"/>
                <a:cs typeface="Times New Roman" pitchFamily="18" charset="0"/>
              </a:rPr>
              <a:t>2</a:t>
            </a:r>
            <a:r>
              <a:rPr lang="tr-TR" dirty="0">
                <a:latin typeface="Times New Roman" pitchFamily="18" charset="0"/>
                <a:cs typeface="Times New Roman" pitchFamily="18" charset="0"/>
              </a:rPr>
              <a:t>SO</a:t>
            </a:r>
            <a:r>
              <a:rPr lang="tr-TR" baseline="-25000" dirty="0">
                <a:latin typeface="Times New Roman" pitchFamily="18" charset="0"/>
                <a:cs typeface="Times New Roman" pitchFamily="18" charset="0"/>
              </a:rPr>
              <a:t>4</a:t>
            </a:r>
            <a:r>
              <a:rPr lang="tr-TR" dirty="0">
                <a:latin typeface="Times New Roman" pitchFamily="18" charset="0"/>
                <a:cs typeface="Times New Roman" pitchFamily="18" charset="0"/>
              </a:rPr>
              <a:t> bulunması su canlıları için şiddetli bir zehir etkisi gösterir. Suyun </a:t>
            </a:r>
            <a:r>
              <a:rPr lang="tr-TR" dirty="0" err="1">
                <a:latin typeface="Times New Roman" pitchFamily="18" charset="0"/>
                <a:cs typeface="Times New Roman" pitchFamily="18" charset="0"/>
              </a:rPr>
              <a:t>pH</a:t>
            </a:r>
            <a:r>
              <a:rPr lang="tr-TR" dirty="0">
                <a:latin typeface="Times New Roman" pitchFamily="18" charset="0"/>
                <a:cs typeface="Times New Roman" pitchFamily="18" charset="0"/>
              </a:rPr>
              <a:t> ı 7 olmalıdır. Su </a:t>
            </a:r>
            <a:r>
              <a:rPr lang="tr-TR" dirty="0" err="1">
                <a:latin typeface="Times New Roman" pitchFamily="18" charset="0"/>
                <a:cs typeface="Times New Roman" pitchFamily="18" charset="0"/>
              </a:rPr>
              <a:t>Ca</a:t>
            </a:r>
            <a:r>
              <a:rPr lang="tr-TR" dirty="0">
                <a:latin typeface="Times New Roman" pitchFamily="18" charset="0"/>
                <a:cs typeface="Times New Roman" pitchFamily="18" charset="0"/>
              </a:rPr>
              <a:t>(HCO</a:t>
            </a:r>
            <a:r>
              <a:rPr lang="tr-TR" baseline="-25000" dirty="0">
                <a:latin typeface="Times New Roman" pitchFamily="18" charset="0"/>
                <a:cs typeface="Times New Roman" pitchFamily="18" charset="0"/>
              </a:rPr>
              <a:t>3</a:t>
            </a:r>
            <a:r>
              <a:rPr lang="tr-TR" dirty="0">
                <a:latin typeface="Times New Roman" pitchFamily="18" charset="0"/>
                <a:cs typeface="Times New Roman" pitchFamily="18" charset="0"/>
              </a:rPr>
              <a:t>)</a:t>
            </a:r>
            <a:r>
              <a:rPr lang="tr-TR" baseline="-25000" dirty="0">
                <a:latin typeface="Times New Roman" pitchFamily="18" charset="0"/>
                <a:cs typeface="Times New Roman" pitchFamily="18" charset="0"/>
              </a:rPr>
              <a:t>2</a:t>
            </a:r>
            <a:r>
              <a:rPr lang="tr-TR" dirty="0">
                <a:latin typeface="Times New Roman" pitchFamily="18" charset="0"/>
                <a:cs typeface="Times New Roman" pitchFamily="18" charset="0"/>
              </a:rPr>
              <a:t> ile temasta ise </a:t>
            </a:r>
            <a:r>
              <a:rPr lang="tr-TR" dirty="0" err="1">
                <a:latin typeface="Times New Roman" pitchFamily="18" charset="0"/>
                <a:cs typeface="Times New Roman" pitchFamily="18" charset="0"/>
              </a:rPr>
              <a:t>pH</a:t>
            </a:r>
            <a:r>
              <a:rPr lang="tr-TR" dirty="0">
                <a:latin typeface="Times New Roman" pitchFamily="18" charset="0"/>
                <a:cs typeface="Times New Roman" pitchFamily="18" charset="0"/>
              </a:rPr>
              <a:t> 7 den büyük olur. Su CO</a:t>
            </a:r>
            <a:r>
              <a:rPr lang="tr-TR" baseline="-25000" dirty="0">
                <a:latin typeface="Times New Roman" pitchFamily="18" charset="0"/>
                <a:cs typeface="Times New Roman" pitchFamily="18" charset="0"/>
              </a:rPr>
              <a:t>2</a:t>
            </a:r>
            <a:r>
              <a:rPr lang="tr-TR" dirty="0">
                <a:latin typeface="Times New Roman" pitchFamily="18" charset="0"/>
                <a:cs typeface="Times New Roman" pitchFamily="18" charset="0"/>
              </a:rPr>
              <a:t>  ile temasta ise </a:t>
            </a:r>
            <a:r>
              <a:rPr lang="tr-TR" dirty="0" err="1">
                <a:latin typeface="Times New Roman" pitchFamily="18" charset="0"/>
                <a:cs typeface="Times New Roman" pitchFamily="18" charset="0"/>
              </a:rPr>
              <a:t>pH</a:t>
            </a:r>
            <a:r>
              <a:rPr lang="tr-TR" dirty="0">
                <a:latin typeface="Times New Roman" pitchFamily="18" charset="0"/>
                <a:cs typeface="Times New Roman" pitchFamily="18" charset="0"/>
              </a:rPr>
              <a:t>, 7 den küçük olur</a:t>
            </a:r>
            <a:r>
              <a:rPr lang="tr-TR" dirty="0" smtClean="0">
                <a:latin typeface="Times New Roman" pitchFamily="18" charset="0"/>
                <a:cs typeface="Times New Roman" pitchFamily="18" charset="0"/>
              </a:rPr>
              <a:t>.</a:t>
            </a:r>
          </a:p>
          <a:p>
            <a:pPr algn="just">
              <a:lnSpc>
                <a:spcPct val="150000"/>
              </a:lnSpc>
            </a:pPr>
            <a:endParaRPr lang="tr-TR" dirty="0">
              <a:latin typeface="Times New Roman" pitchFamily="18" charset="0"/>
              <a:cs typeface="Times New Roman" pitchFamily="18" charset="0"/>
            </a:endParaRPr>
          </a:p>
          <a:p>
            <a:pPr algn="ctr">
              <a:lnSpc>
                <a:spcPct val="150000"/>
              </a:lnSpc>
            </a:pPr>
            <a:r>
              <a:rPr lang="tr-TR" dirty="0">
                <a:latin typeface="Times New Roman" pitchFamily="18" charset="0"/>
                <a:cs typeface="Times New Roman" pitchFamily="18" charset="0"/>
              </a:rPr>
              <a:t>HCO</a:t>
            </a:r>
            <a:r>
              <a:rPr lang="tr-TR" baseline="-25000" dirty="0">
                <a:latin typeface="Times New Roman" pitchFamily="18" charset="0"/>
                <a:cs typeface="Times New Roman" pitchFamily="18" charset="0"/>
              </a:rPr>
              <a:t>3</a:t>
            </a:r>
            <a:r>
              <a:rPr lang="tr-TR" baseline="30000" dirty="0">
                <a:latin typeface="Times New Roman" pitchFamily="18" charset="0"/>
                <a:cs typeface="Times New Roman" pitchFamily="18" charset="0"/>
              </a:rPr>
              <a:t>-</a:t>
            </a:r>
            <a:r>
              <a:rPr lang="tr-TR" dirty="0">
                <a:latin typeface="Times New Roman" pitchFamily="18" charset="0"/>
                <a:cs typeface="Times New Roman" pitchFamily="18" charset="0"/>
              </a:rPr>
              <a:t> +  H</a:t>
            </a:r>
            <a:r>
              <a:rPr lang="tr-TR" baseline="-25000" dirty="0">
                <a:latin typeface="Times New Roman" pitchFamily="18" charset="0"/>
                <a:cs typeface="Times New Roman" pitchFamily="18" charset="0"/>
              </a:rPr>
              <a:t>2</a:t>
            </a:r>
            <a:r>
              <a:rPr lang="tr-TR" dirty="0">
                <a:latin typeface="Times New Roman" pitchFamily="18" charset="0"/>
                <a:cs typeface="Times New Roman" pitchFamily="18" charset="0"/>
              </a:rPr>
              <a:t>O ↔ H</a:t>
            </a:r>
            <a:r>
              <a:rPr lang="tr-TR" baseline="-25000" dirty="0">
                <a:latin typeface="Times New Roman" pitchFamily="18" charset="0"/>
                <a:cs typeface="Times New Roman" pitchFamily="18" charset="0"/>
              </a:rPr>
              <a:t>3</a:t>
            </a:r>
            <a:r>
              <a:rPr lang="tr-TR" dirty="0">
                <a:latin typeface="Times New Roman" pitchFamily="18" charset="0"/>
                <a:cs typeface="Times New Roman" pitchFamily="18" charset="0"/>
              </a:rPr>
              <a:t>O</a:t>
            </a:r>
            <a:r>
              <a:rPr lang="tr-TR" baseline="30000" dirty="0">
                <a:latin typeface="Times New Roman" pitchFamily="18" charset="0"/>
                <a:cs typeface="Times New Roman" pitchFamily="18" charset="0"/>
              </a:rPr>
              <a:t>+</a:t>
            </a:r>
            <a:r>
              <a:rPr lang="tr-TR" dirty="0">
                <a:latin typeface="Times New Roman" pitchFamily="18" charset="0"/>
                <a:cs typeface="Times New Roman" pitchFamily="18" charset="0"/>
              </a:rPr>
              <a:t> +  </a:t>
            </a:r>
            <a:r>
              <a:rPr lang="tr-TR" dirty="0" smtClean="0">
                <a:latin typeface="Times New Roman" pitchFamily="18" charset="0"/>
                <a:cs typeface="Times New Roman" pitchFamily="18" charset="0"/>
              </a:rPr>
              <a:t>CO</a:t>
            </a:r>
            <a:r>
              <a:rPr lang="tr-TR" baseline="-25000" dirty="0" smtClean="0">
                <a:latin typeface="Times New Roman" pitchFamily="18" charset="0"/>
                <a:cs typeface="Times New Roman" pitchFamily="18" charset="0"/>
              </a:rPr>
              <a:t>3</a:t>
            </a:r>
            <a:r>
              <a:rPr lang="tr-TR" baseline="30000" dirty="0" smtClean="0">
                <a:latin typeface="Times New Roman" pitchFamily="18" charset="0"/>
                <a:cs typeface="Times New Roman" pitchFamily="18" charset="0"/>
              </a:rPr>
              <a:t>2-</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Ka</a:t>
            </a:r>
            <a:r>
              <a:rPr lang="tr-TR" dirty="0" smtClean="0">
                <a:latin typeface="Times New Roman" pitchFamily="18" charset="0"/>
                <a:cs typeface="Times New Roman" pitchFamily="18" charset="0"/>
              </a:rPr>
              <a:t> </a:t>
            </a:r>
            <a:r>
              <a:rPr lang="tr-TR" dirty="0">
                <a:latin typeface="Times New Roman" pitchFamily="18" charset="0"/>
                <a:cs typeface="Times New Roman" pitchFamily="18" charset="0"/>
              </a:rPr>
              <a:t>= 5,6 10</a:t>
            </a:r>
            <a:r>
              <a:rPr lang="tr-TR" baseline="30000" dirty="0">
                <a:latin typeface="Times New Roman" pitchFamily="18" charset="0"/>
                <a:cs typeface="Times New Roman" pitchFamily="18" charset="0"/>
              </a:rPr>
              <a:t>-11</a:t>
            </a:r>
            <a:r>
              <a:rPr lang="tr-TR" dirty="0">
                <a:latin typeface="Times New Roman" pitchFamily="18" charset="0"/>
                <a:cs typeface="Times New Roman" pitchFamily="18" charset="0"/>
              </a:rPr>
              <a:t> </a:t>
            </a:r>
          </a:p>
          <a:p>
            <a:pPr algn="ctr">
              <a:lnSpc>
                <a:spcPct val="150000"/>
              </a:lnSpc>
            </a:pPr>
            <a:r>
              <a:rPr lang="tr-TR" dirty="0">
                <a:latin typeface="Times New Roman" pitchFamily="18" charset="0"/>
                <a:cs typeface="Times New Roman" pitchFamily="18" charset="0"/>
              </a:rPr>
              <a:t> </a:t>
            </a:r>
          </a:p>
          <a:p>
            <a:pPr algn="ctr">
              <a:lnSpc>
                <a:spcPct val="150000"/>
              </a:lnSpc>
            </a:pPr>
            <a:r>
              <a:rPr lang="tr-TR" dirty="0">
                <a:latin typeface="Times New Roman" pitchFamily="18" charset="0"/>
                <a:cs typeface="Times New Roman" pitchFamily="18" charset="0"/>
              </a:rPr>
              <a:t>HCO</a:t>
            </a:r>
            <a:r>
              <a:rPr lang="tr-TR" baseline="-25000" dirty="0">
                <a:latin typeface="Times New Roman" pitchFamily="18" charset="0"/>
                <a:cs typeface="Times New Roman" pitchFamily="18" charset="0"/>
              </a:rPr>
              <a:t>3</a:t>
            </a:r>
            <a:r>
              <a:rPr lang="tr-TR" baseline="30000" dirty="0">
                <a:latin typeface="Times New Roman" pitchFamily="18" charset="0"/>
                <a:cs typeface="Times New Roman" pitchFamily="18" charset="0"/>
              </a:rPr>
              <a:t>-</a:t>
            </a:r>
            <a:r>
              <a:rPr lang="tr-TR" dirty="0">
                <a:latin typeface="Times New Roman" pitchFamily="18" charset="0"/>
                <a:cs typeface="Times New Roman" pitchFamily="18" charset="0"/>
              </a:rPr>
              <a:t> + H</a:t>
            </a:r>
            <a:r>
              <a:rPr lang="tr-TR" baseline="-25000" dirty="0">
                <a:latin typeface="Times New Roman" pitchFamily="18" charset="0"/>
                <a:cs typeface="Times New Roman" pitchFamily="18" charset="0"/>
              </a:rPr>
              <a:t>2</a:t>
            </a:r>
            <a:r>
              <a:rPr lang="tr-TR" dirty="0">
                <a:latin typeface="Times New Roman" pitchFamily="18" charset="0"/>
                <a:cs typeface="Times New Roman" pitchFamily="18" charset="0"/>
              </a:rPr>
              <a:t>O ↔ H</a:t>
            </a:r>
            <a:r>
              <a:rPr lang="tr-TR" baseline="-25000" dirty="0">
                <a:latin typeface="Times New Roman" pitchFamily="18" charset="0"/>
                <a:cs typeface="Times New Roman" pitchFamily="18" charset="0"/>
              </a:rPr>
              <a:t>2</a:t>
            </a:r>
            <a:r>
              <a:rPr lang="tr-TR" dirty="0">
                <a:latin typeface="Times New Roman" pitchFamily="18" charset="0"/>
                <a:cs typeface="Times New Roman" pitchFamily="18" charset="0"/>
              </a:rPr>
              <a:t>CO</a:t>
            </a:r>
            <a:r>
              <a:rPr lang="tr-TR" baseline="-25000" dirty="0">
                <a:latin typeface="Times New Roman" pitchFamily="18" charset="0"/>
                <a:cs typeface="Times New Roman" pitchFamily="18" charset="0"/>
              </a:rPr>
              <a:t>3</a:t>
            </a:r>
            <a:r>
              <a:rPr lang="tr-TR" dirty="0">
                <a:latin typeface="Times New Roman" pitchFamily="18" charset="0"/>
                <a:cs typeface="Times New Roman" pitchFamily="18" charset="0"/>
              </a:rPr>
              <a:t> +   OH</a:t>
            </a:r>
            <a:r>
              <a:rPr lang="tr-TR" baseline="30000" dirty="0">
                <a:latin typeface="Times New Roman" pitchFamily="18" charset="0"/>
                <a:cs typeface="Times New Roman" pitchFamily="18" charset="0"/>
              </a:rPr>
              <a:t>-</a:t>
            </a:r>
            <a:r>
              <a:rPr lang="tr-TR" dirty="0">
                <a:latin typeface="Times New Roman" pitchFamily="18" charset="0"/>
                <a:cs typeface="Times New Roman" pitchFamily="18" charset="0"/>
              </a:rPr>
              <a:t>    </a:t>
            </a:r>
            <a:r>
              <a:rPr lang="tr-TR" dirty="0" err="1">
                <a:latin typeface="Times New Roman" pitchFamily="18" charset="0"/>
                <a:cs typeface="Times New Roman" pitchFamily="18" charset="0"/>
              </a:rPr>
              <a:t>Kh</a:t>
            </a:r>
            <a:r>
              <a:rPr lang="tr-TR" dirty="0">
                <a:latin typeface="Times New Roman" pitchFamily="18" charset="0"/>
                <a:cs typeface="Times New Roman" pitchFamily="18" charset="0"/>
              </a:rPr>
              <a:t> = </a:t>
            </a:r>
            <a:r>
              <a:rPr lang="tr-TR" dirty="0" err="1">
                <a:latin typeface="Times New Roman" pitchFamily="18" charset="0"/>
                <a:cs typeface="Times New Roman" pitchFamily="18" charset="0"/>
              </a:rPr>
              <a:t>Kb</a:t>
            </a:r>
            <a:r>
              <a:rPr lang="tr-TR" dirty="0">
                <a:latin typeface="Times New Roman" pitchFamily="18" charset="0"/>
                <a:cs typeface="Times New Roman" pitchFamily="18" charset="0"/>
              </a:rPr>
              <a:t> = </a:t>
            </a:r>
            <a:r>
              <a:rPr lang="tr-TR" dirty="0" smtClean="0">
                <a:latin typeface="Times New Roman" pitchFamily="18" charset="0"/>
                <a:cs typeface="Times New Roman" pitchFamily="18" charset="0"/>
              </a:rPr>
              <a:t>1x10</a:t>
            </a:r>
            <a:r>
              <a:rPr lang="tr-TR" baseline="30000" dirty="0" smtClean="0">
                <a:latin typeface="Times New Roman" pitchFamily="18" charset="0"/>
                <a:cs typeface="Times New Roman" pitchFamily="18" charset="0"/>
              </a:rPr>
              <a:t>-14</a:t>
            </a:r>
            <a:r>
              <a:rPr lang="tr-TR" dirty="0" smtClean="0">
                <a:latin typeface="Times New Roman" pitchFamily="18" charset="0"/>
                <a:cs typeface="Times New Roman" pitchFamily="18" charset="0"/>
              </a:rPr>
              <a:t>/4,3x10</a:t>
            </a:r>
            <a:r>
              <a:rPr lang="tr-TR" baseline="30000" dirty="0" smtClean="0">
                <a:latin typeface="Times New Roman" pitchFamily="18" charset="0"/>
                <a:cs typeface="Times New Roman" pitchFamily="18" charset="0"/>
              </a:rPr>
              <a:t>-7</a:t>
            </a:r>
            <a:r>
              <a:rPr lang="tr-TR" dirty="0" smtClean="0">
                <a:latin typeface="Times New Roman" pitchFamily="18" charset="0"/>
                <a:cs typeface="Times New Roman" pitchFamily="18" charset="0"/>
              </a:rPr>
              <a:t>= = </a:t>
            </a:r>
            <a:r>
              <a:rPr lang="tr-TR" dirty="0">
                <a:latin typeface="Times New Roman" pitchFamily="18" charset="0"/>
                <a:cs typeface="Times New Roman" pitchFamily="18" charset="0"/>
              </a:rPr>
              <a:t>2,325.10</a:t>
            </a:r>
            <a:r>
              <a:rPr lang="tr-TR" baseline="30000" dirty="0">
                <a:latin typeface="Times New Roman" pitchFamily="18" charset="0"/>
                <a:cs typeface="Times New Roman" pitchFamily="18" charset="0"/>
              </a:rPr>
              <a:t>-8</a:t>
            </a:r>
            <a:r>
              <a:rPr lang="tr-TR" dirty="0">
                <a:latin typeface="Times New Roman" pitchFamily="18" charset="0"/>
                <a:cs typeface="Times New Roman" pitchFamily="18" charset="0"/>
              </a:rPr>
              <a:t>  </a:t>
            </a:r>
          </a:p>
          <a:p>
            <a:pPr algn="ctr">
              <a:lnSpc>
                <a:spcPct val="150000"/>
              </a:lnSpc>
            </a:pPr>
            <a:r>
              <a:rPr lang="tr-TR" dirty="0">
                <a:latin typeface="Times New Roman" pitchFamily="18" charset="0"/>
                <a:cs typeface="Times New Roman" pitchFamily="18" charset="0"/>
              </a:rPr>
              <a:t>2. reaksiyon daha </a:t>
            </a:r>
            <a:r>
              <a:rPr lang="tr-TR" dirty="0" smtClean="0">
                <a:latin typeface="Times New Roman" pitchFamily="18" charset="0"/>
                <a:cs typeface="Times New Roman" pitchFamily="18" charset="0"/>
              </a:rPr>
              <a:t>baskındır (denge sabiti büyük). </a:t>
            </a:r>
            <a:endParaRPr lang="tr-TR" dirty="0">
              <a:latin typeface="Times New Roman" pitchFamily="18" charset="0"/>
              <a:cs typeface="Times New Roman" pitchFamily="18" charset="0"/>
            </a:endParaRPr>
          </a:p>
          <a:p>
            <a:pPr algn="ctr">
              <a:lnSpc>
                <a:spcPct val="150000"/>
              </a:lnSpc>
            </a:pPr>
            <a:r>
              <a:rPr lang="tr-TR" dirty="0">
                <a:latin typeface="Times New Roman" pitchFamily="18" charset="0"/>
                <a:cs typeface="Times New Roman" pitchFamily="18" charset="0"/>
              </a:rPr>
              <a:t> </a:t>
            </a:r>
          </a:p>
          <a:p>
            <a:pPr algn="ctr">
              <a:lnSpc>
                <a:spcPct val="150000"/>
              </a:lnSpc>
            </a:pPr>
            <a:r>
              <a:rPr lang="tr-TR" dirty="0">
                <a:latin typeface="Times New Roman" pitchFamily="18" charset="0"/>
                <a:cs typeface="Times New Roman" pitchFamily="18" charset="0"/>
              </a:rPr>
              <a:t>CO</a:t>
            </a:r>
            <a:r>
              <a:rPr lang="tr-TR" baseline="-25000" dirty="0">
                <a:latin typeface="Times New Roman" pitchFamily="18" charset="0"/>
                <a:cs typeface="Times New Roman" pitchFamily="18" charset="0"/>
              </a:rPr>
              <a:t>2</a:t>
            </a:r>
            <a:r>
              <a:rPr lang="tr-TR" dirty="0">
                <a:latin typeface="Times New Roman" pitchFamily="18" charset="0"/>
                <a:cs typeface="Times New Roman" pitchFamily="18" charset="0"/>
              </a:rPr>
              <a:t> +  H</a:t>
            </a:r>
            <a:r>
              <a:rPr lang="tr-TR" baseline="-25000" dirty="0">
                <a:latin typeface="Times New Roman" pitchFamily="18" charset="0"/>
                <a:cs typeface="Times New Roman" pitchFamily="18" charset="0"/>
              </a:rPr>
              <a:t>2</a:t>
            </a:r>
            <a:r>
              <a:rPr lang="tr-TR" dirty="0">
                <a:latin typeface="Times New Roman" pitchFamily="18" charset="0"/>
                <a:cs typeface="Times New Roman" pitchFamily="18" charset="0"/>
              </a:rPr>
              <a:t>O ↔  H</a:t>
            </a:r>
            <a:r>
              <a:rPr lang="tr-TR" baseline="-25000" dirty="0">
                <a:latin typeface="Times New Roman" pitchFamily="18" charset="0"/>
                <a:cs typeface="Times New Roman" pitchFamily="18" charset="0"/>
              </a:rPr>
              <a:t>2</a:t>
            </a:r>
            <a:r>
              <a:rPr lang="tr-TR" dirty="0">
                <a:latin typeface="Times New Roman" pitchFamily="18" charset="0"/>
                <a:cs typeface="Times New Roman" pitchFamily="18" charset="0"/>
              </a:rPr>
              <a:t>CO</a:t>
            </a:r>
            <a:r>
              <a:rPr lang="tr-TR" baseline="-25000" dirty="0">
                <a:latin typeface="Times New Roman" pitchFamily="18" charset="0"/>
                <a:cs typeface="Times New Roman" pitchFamily="18" charset="0"/>
              </a:rPr>
              <a:t>3</a:t>
            </a:r>
            <a:r>
              <a:rPr lang="tr-TR" dirty="0">
                <a:latin typeface="Times New Roman" pitchFamily="18" charset="0"/>
                <a:cs typeface="Times New Roman" pitchFamily="18" charset="0"/>
              </a:rPr>
              <a:t> ↔  H</a:t>
            </a:r>
            <a:r>
              <a:rPr lang="tr-TR" baseline="30000" dirty="0">
                <a:latin typeface="Times New Roman" pitchFamily="18" charset="0"/>
                <a:cs typeface="Times New Roman" pitchFamily="18" charset="0"/>
              </a:rPr>
              <a:t>+</a:t>
            </a:r>
            <a:r>
              <a:rPr lang="tr-TR" dirty="0">
                <a:latin typeface="Times New Roman" pitchFamily="18" charset="0"/>
                <a:cs typeface="Times New Roman" pitchFamily="18" charset="0"/>
              </a:rPr>
              <a:t>+  HCO</a:t>
            </a:r>
            <a:r>
              <a:rPr lang="tr-TR" baseline="-25000" dirty="0">
                <a:latin typeface="Times New Roman" pitchFamily="18" charset="0"/>
                <a:cs typeface="Times New Roman" pitchFamily="18" charset="0"/>
              </a:rPr>
              <a:t>3</a:t>
            </a:r>
            <a:r>
              <a:rPr lang="tr-TR" baseline="30000" dirty="0">
                <a:latin typeface="Times New Roman" pitchFamily="18" charset="0"/>
                <a:cs typeface="Times New Roman" pitchFamily="18" charset="0"/>
              </a:rPr>
              <a:t>-</a:t>
            </a:r>
            <a:r>
              <a:rPr lang="tr-TR" dirty="0">
                <a:latin typeface="Times New Roman" pitchFamily="18" charset="0"/>
                <a:cs typeface="Times New Roman" pitchFamily="18" charset="0"/>
              </a:rPr>
              <a:t> ↔  H</a:t>
            </a:r>
            <a:r>
              <a:rPr lang="tr-TR" baseline="30000" dirty="0">
                <a:latin typeface="Times New Roman" pitchFamily="18" charset="0"/>
                <a:cs typeface="Times New Roman" pitchFamily="18" charset="0"/>
              </a:rPr>
              <a:t>+</a:t>
            </a:r>
            <a:r>
              <a:rPr lang="tr-TR" dirty="0">
                <a:latin typeface="Times New Roman" pitchFamily="18" charset="0"/>
                <a:cs typeface="Times New Roman" pitchFamily="18" charset="0"/>
              </a:rPr>
              <a:t>  +  </a:t>
            </a:r>
            <a:r>
              <a:rPr lang="tr-TR" dirty="0" smtClean="0">
                <a:latin typeface="Times New Roman" pitchFamily="18" charset="0"/>
                <a:cs typeface="Times New Roman" pitchFamily="18" charset="0"/>
              </a:rPr>
              <a:t>CO</a:t>
            </a:r>
            <a:r>
              <a:rPr lang="tr-TR" baseline="-25000" dirty="0" smtClean="0">
                <a:latin typeface="Times New Roman" pitchFamily="18" charset="0"/>
                <a:cs typeface="Times New Roman" pitchFamily="18" charset="0"/>
              </a:rPr>
              <a:t>3</a:t>
            </a:r>
            <a:r>
              <a:rPr lang="tr-TR" baseline="30000" dirty="0" smtClean="0">
                <a:latin typeface="Times New Roman" pitchFamily="18" charset="0"/>
                <a:cs typeface="Times New Roman" pitchFamily="18" charset="0"/>
              </a:rPr>
              <a:t>2-</a:t>
            </a:r>
            <a:r>
              <a:rPr lang="tr-TR" dirty="0" smtClean="0">
                <a:latin typeface="Times New Roman" pitchFamily="18" charset="0"/>
                <a:cs typeface="Times New Roman" pitchFamily="18" charset="0"/>
              </a:rPr>
              <a:t> </a:t>
            </a:r>
            <a:endParaRPr lang="tr-TR" dirty="0">
              <a:latin typeface="Times New Roman" pitchFamily="18" charset="0"/>
              <a:cs typeface="Times New Roman" pitchFamily="18" charset="0"/>
            </a:endParaRPr>
          </a:p>
        </p:txBody>
      </p:sp>
    </p:spTree>
    <p:extLst>
      <p:ext uri="{BB962C8B-B14F-4D97-AF65-F5344CB8AC3E}">
        <p14:creationId xmlns:p14="http://schemas.microsoft.com/office/powerpoint/2010/main" val="49683157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10912"/>
            <a:ext cx="12192000" cy="5859553"/>
          </a:xfrm>
          <a:prstGeom prst="rect">
            <a:avLst/>
          </a:prstGeom>
        </p:spPr>
        <p:txBody>
          <a:bodyPr wrap="square">
            <a:spAutoFit/>
          </a:bodyPr>
          <a:lstStyle/>
          <a:p>
            <a:pPr algn="just">
              <a:lnSpc>
                <a:spcPct val="150000"/>
              </a:lnSpc>
            </a:pPr>
            <a:r>
              <a:rPr lang="tr-TR" b="1" dirty="0">
                <a:latin typeface="Times New Roman" pitchFamily="18" charset="0"/>
                <a:cs typeface="Times New Roman" pitchFamily="18" charset="0"/>
              </a:rPr>
              <a:t>BAKTERİYOLOJİK TAYİN:  </a:t>
            </a:r>
            <a:r>
              <a:rPr lang="tr-TR" dirty="0">
                <a:latin typeface="Times New Roman" pitchFamily="18" charset="0"/>
                <a:cs typeface="Times New Roman" pitchFamily="18" charset="0"/>
              </a:rPr>
              <a:t>Bulaşıcı hastalıklar sudaki patojen bakteriler vasıtasıyla yayıldığından, suyun bakteriyolojik analizi kimyasal analizi kadar önemlidir. Patojen bakterilerin çeşitlerinin fazla olması yanında konsantrasyonları da çok farklıdır. Bazen tayin edilemeyecek kadar düşük konsantrasyonlardaki bakteriler bile hastalık yaparlar. Bu nedenle sulardaki çeşitli bakterileri aramak yerine bakterilerin varlığını gösteren </a:t>
            </a:r>
            <a:r>
              <a:rPr lang="tr-TR" dirty="0" err="1">
                <a:latin typeface="Times New Roman" pitchFamily="18" charset="0"/>
                <a:cs typeface="Times New Roman" pitchFamily="18" charset="0"/>
              </a:rPr>
              <a:t>koliform</a:t>
            </a:r>
            <a:r>
              <a:rPr lang="tr-TR" dirty="0">
                <a:latin typeface="Times New Roman" pitchFamily="18" charset="0"/>
                <a:cs typeface="Times New Roman" pitchFamily="18" charset="0"/>
              </a:rPr>
              <a:t> bakteriler (</a:t>
            </a:r>
            <a:r>
              <a:rPr lang="tr-TR" dirty="0" err="1">
                <a:latin typeface="Times New Roman" pitchFamily="18" charset="0"/>
                <a:cs typeface="Times New Roman" pitchFamily="18" charset="0"/>
              </a:rPr>
              <a:t>koliformlar</a:t>
            </a:r>
            <a:r>
              <a:rPr lang="tr-TR" dirty="0">
                <a:latin typeface="Times New Roman" pitchFamily="18" charset="0"/>
                <a:cs typeface="Times New Roman" pitchFamily="18" charset="0"/>
              </a:rPr>
              <a:t>) aranır. Bu bakterilerin varlığı suyun kanalizasyon suyu ile karıştığını gösterir. Sadece sıcak </a:t>
            </a:r>
            <a:r>
              <a:rPr lang="tr-TR" dirty="0" smtClean="0">
                <a:latin typeface="Times New Roman" pitchFamily="18" charset="0"/>
                <a:cs typeface="Times New Roman" pitchFamily="18" charset="0"/>
              </a:rPr>
              <a:t>kanlı </a:t>
            </a:r>
            <a:r>
              <a:rPr lang="tr-TR" dirty="0">
                <a:latin typeface="Times New Roman" pitchFamily="18" charset="0"/>
                <a:cs typeface="Times New Roman" pitchFamily="18" charset="0"/>
              </a:rPr>
              <a:t>hayvanların sindirim sistemlerinde yaşayan, sayıları fazla olan ve yaşama süreleri de diğer bakterilere göre daha uzun olan </a:t>
            </a:r>
            <a:r>
              <a:rPr lang="tr-TR" dirty="0" err="1">
                <a:latin typeface="Times New Roman" pitchFamily="18" charset="0"/>
                <a:cs typeface="Times New Roman" pitchFamily="18" charset="0"/>
              </a:rPr>
              <a:t>koliformlara</a:t>
            </a:r>
            <a:r>
              <a:rPr lang="tr-TR" dirty="0">
                <a:latin typeface="Times New Roman" pitchFamily="18" charset="0"/>
                <a:cs typeface="Times New Roman" pitchFamily="18" charset="0"/>
              </a:rPr>
              <a:t> indikatör bakteriler de denir. </a:t>
            </a:r>
            <a:r>
              <a:rPr lang="tr-TR" dirty="0" err="1">
                <a:latin typeface="Times New Roman" pitchFamily="18" charset="0"/>
                <a:cs typeface="Times New Roman" pitchFamily="18" charset="0"/>
              </a:rPr>
              <a:t>Koliformlar</a:t>
            </a:r>
            <a:r>
              <a:rPr lang="tr-TR" dirty="0">
                <a:latin typeface="Times New Roman" pitchFamily="18" charset="0"/>
                <a:cs typeface="Times New Roman" pitchFamily="18" charset="0"/>
              </a:rPr>
              <a:t> zararsızdırlar. Ancak suda </a:t>
            </a:r>
            <a:r>
              <a:rPr lang="tr-TR" dirty="0" err="1">
                <a:latin typeface="Times New Roman" pitchFamily="18" charset="0"/>
                <a:cs typeface="Times New Roman" pitchFamily="18" charset="0"/>
              </a:rPr>
              <a:t>koliform</a:t>
            </a:r>
            <a:r>
              <a:rPr lang="tr-TR" dirty="0">
                <a:latin typeface="Times New Roman" pitchFamily="18" charset="0"/>
                <a:cs typeface="Times New Roman" pitchFamily="18" charset="0"/>
              </a:rPr>
              <a:t> bulunması suyun patojen bakteri içerdiğini gösterir. Bir suyun içilebilmesi için </a:t>
            </a:r>
            <a:r>
              <a:rPr lang="tr-TR" dirty="0" err="1">
                <a:latin typeface="Times New Roman" pitchFamily="18" charset="0"/>
                <a:cs typeface="Times New Roman" pitchFamily="18" charset="0"/>
              </a:rPr>
              <a:t>koliform</a:t>
            </a:r>
            <a:r>
              <a:rPr lang="tr-TR" dirty="0">
                <a:latin typeface="Times New Roman" pitchFamily="18" charset="0"/>
                <a:cs typeface="Times New Roman" pitchFamily="18" charset="0"/>
              </a:rPr>
              <a:t> içermeyinceye kadar temizlenmesi gerekir</a:t>
            </a:r>
            <a:r>
              <a:rPr lang="tr-TR" dirty="0" smtClean="0">
                <a:latin typeface="Times New Roman" pitchFamily="18" charset="0"/>
                <a:cs typeface="Times New Roman" pitchFamily="18" charset="0"/>
              </a:rPr>
              <a:t>.</a:t>
            </a:r>
          </a:p>
          <a:p>
            <a:pPr algn="just">
              <a:lnSpc>
                <a:spcPct val="150000"/>
              </a:lnSpc>
            </a:pPr>
            <a:r>
              <a:rPr lang="tr-TR" dirty="0" smtClean="0">
                <a:latin typeface="Times New Roman" pitchFamily="18" charset="0"/>
                <a:cs typeface="Times New Roman" pitchFamily="18" charset="0"/>
              </a:rPr>
              <a:t> </a:t>
            </a:r>
          </a:p>
          <a:p>
            <a:pPr algn="just">
              <a:lnSpc>
                <a:spcPct val="150000"/>
              </a:lnSpc>
            </a:pPr>
            <a:r>
              <a:rPr lang="tr-TR" b="1" dirty="0" err="1">
                <a:latin typeface="Times New Roman" pitchFamily="18" charset="0"/>
                <a:cs typeface="Times New Roman" pitchFamily="18" charset="0"/>
              </a:rPr>
              <a:t>Koliform</a:t>
            </a:r>
            <a:r>
              <a:rPr lang="tr-TR" b="1" dirty="0">
                <a:latin typeface="Times New Roman" pitchFamily="18" charset="0"/>
                <a:cs typeface="Times New Roman" pitchFamily="18" charset="0"/>
              </a:rPr>
              <a:t> tayini için: </a:t>
            </a:r>
            <a:r>
              <a:rPr lang="tr-TR" dirty="0">
                <a:latin typeface="Times New Roman" pitchFamily="18" charset="0"/>
                <a:cs typeface="Times New Roman" pitchFamily="18" charset="0"/>
              </a:rPr>
              <a:t>Su örneği düz ve steril bir süzgeç kağıdından süzülür. Süzgeç kağıdı yine steril </a:t>
            </a:r>
            <a:r>
              <a:rPr lang="tr-TR" dirty="0" err="1">
                <a:latin typeface="Times New Roman" pitchFamily="18" charset="0"/>
                <a:cs typeface="Times New Roman" pitchFamily="18" charset="0"/>
              </a:rPr>
              <a:t>petri</a:t>
            </a:r>
            <a:r>
              <a:rPr lang="tr-TR" dirty="0">
                <a:latin typeface="Times New Roman" pitchFamily="18" charset="0"/>
                <a:cs typeface="Times New Roman" pitchFamily="18" charset="0"/>
              </a:rPr>
              <a:t> kabında yayılır. Üzerine yeterince </a:t>
            </a:r>
            <a:r>
              <a:rPr lang="tr-TR" dirty="0" err="1">
                <a:latin typeface="Times New Roman" pitchFamily="18" charset="0"/>
                <a:cs typeface="Times New Roman" pitchFamily="18" charset="0"/>
              </a:rPr>
              <a:t>agar</a:t>
            </a:r>
            <a:r>
              <a:rPr lang="tr-TR" dirty="0">
                <a:latin typeface="Times New Roman" pitchFamily="18" charset="0"/>
                <a:cs typeface="Times New Roman" pitchFamily="18" charset="0"/>
              </a:rPr>
              <a:t> (</a:t>
            </a:r>
            <a:r>
              <a:rPr lang="tr-TR" dirty="0" err="1">
                <a:latin typeface="Times New Roman" pitchFamily="18" charset="0"/>
                <a:cs typeface="Times New Roman" pitchFamily="18" charset="0"/>
              </a:rPr>
              <a:t>jelatinimsi</a:t>
            </a:r>
            <a:r>
              <a:rPr lang="tr-TR" dirty="0">
                <a:latin typeface="Times New Roman" pitchFamily="18" charset="0"/>
                <a:cs typeface="Times New Roman" pitchFamily="18" charset="0"/>
              </a:rPr>
              <a:t> madde) konur ve üzeri kapatılır. 24-48 saatlik </a:t>
            </a:r>
            <a:r>
              <a:rPr lang="tr-TR" dirty="0" err="1">
                <a:latin typeface="Times New Roman" pitchFamily="18" charset="0"/>
                <a:cs typeface="Times New Roman" pitchFamily="18" charset="0"/>
              </a:rPr>
              <a:t>inkübasyondan</a:t>
            </a:r>
            <a:r>
              <a:rPr lang="tr-TR" dirty="0">
                <a:latin typeface="Times New Roman" pitchFamily="18" charset="0"/>
                <a:cs typeface="Times New Roman" pitchFamily="18" charset="0"/>
              </a:rPr>
              <a:t> (kuluçka dönemi) sonra </a:t>
            </a:r>
            <a:r>
              <a:rPr lang="tr-TR" dirty="0" err="1">
                <a:latin typeface="Times New Roman" pitchFamily="18" charset="0"/>
                <a:cs typeface="Times New Roman" pitchFamily="18" charset="0"/>
              </a:rPr>
              <a:t>agar</a:t>
            </a:r>
            <a:r>
              <a:rPr lang="tr-TR" dirty="0">
                <a:latin typeface="Times New Roman" pitchFamily="18" charset="0"/>
                <a:cs typeface="Times New Roman" pitchFamily="18" charset="0"/>
              </a:rPr>
              <a:t> üzerinde oluşan siyah ve parlak lekeler sayılır. Bu sayı sudaki </a:t>
            </a:r>
            <a:r>
              <a:rPr lang="tr-TR" dirty="0" err="1">
                <a:latin typeface="Times New Roman" pitchFamily="18" charset="0"/>
                <a:cs typeface="Times New Roman" pitchFamily="18" charset="0"/>
              </a:rPr>
              <a:t>koliform</a:t>
            </a:r>
            <a:r>
              <a:rPr lang="tr-TR" dirty="0">
                <a:latin typeface="Times New Roman" pitchFamily="18" charset="0"/>
                <a:cs typeface="Times New Roman" pitchFamily="18" charset="0"/>
              </a:rPr>
              <a:t> sayısını verir.       </a:t>
            </a:r>
            <a:endParaRPr lang="tr-TR" dirty="0" smtClean="0">
              <a:latin typeface="Times New Roman" pitchFamily="18" charset="0"/>
              <a:cs typeface="Times New Roman" pitchFamily="18" charset="0"/>
            </a:endParaRPr>
          </a:p>
          <a:p>
            <a:pPr algn="just">
              <a:lnSpc>
                <a:spcPct val="150000"/>
              </a:lnSpc>
            </a:pPr>
            <a:r>
              <a:rPr lang="tr-TR" dirty="0" err="1" smtClean="0">
                <a:latin typeface="Times New Roman" pitchFamily="18" charset="0"/>
                <a:cs typeface="Times New Roman" pitchFamily="18" charset="0"/>
              </a:rPr>
              <a:t>Koliform</a:t>
            </a:r>
            <a:r>
              <a:rPr lang="tr-TR" dirty="0" smtClean="0">
                <a:latin typeface="Times New Roman" pitchFamily="18" charset="0"/>
                <a:cs typeface="Times New Roman" pitchFamily="18" charset="0"/>
              </a:rPr>
              <a:t> </a:t>
            </a:r>
            <a:r>
              <a:rPr lang="tr-TR" dirty="0">
                <a:latin typeface="Times New Roman" pitchFamily="18" charset="0"/>
                <a:cs typeface="Times New Roman" pitchFamily="18" charset="0"/>
              </a:rPr>
              <a:t>tayini için diğer bir metot; 1. metottaki </a:t>
            </a:r>
            <a:r>
              <a:rPr lang="tr-TR" dirty="0" err="1">
                <a:latin typeface="Times New Roman" pitchFamily="18" charset="0"/>
                <a:cs typeface="Times New Roman" pitchFamily="18" charset="0"/>
              </a:rPr>
              <a:t>agar</a:t>
            </a:r>
            <a:r>
              <a:rPr lang="tr-TR" dirty="0">
                <a:latin typeface="Times New Roman" pitchFamily="18" charset="0"/>
                <a:cs typeface="Times New Roman" pitchFamily="18" charset="0"/>
              </a:rPr>
              <a:t> yerine laktoz (süt şekeri) çözeltisi kullanılır. Böyle bir ortamda </a:t>
            </a:r>
            <a:r>
              <a:rPr lang="tr-TR" dirty="0" err="1">
                <a:latin typeface="Times New Roman" pitchFamily="18" charset="0"/>
                <a:cs typeface="Times New Roman" pitchFamily="18" charset="0"/>
              </a:rPr>
              <a:t>koliformlar</a:t>
            </a:r>
            <a:r>
              <a:rPr lang="tr-TR" dirty="0">
                <a:latin typeface="Times New Roman" pitchFamily="18" charset="0"/>
                <a:cs typeface="Times New Roman" pitchFamily="18" charset="0"/>
              </a:rPr>
              <a:t> CO</a:t>
            </a:r>
            <a:r>
              <a:rPr lang="tr-TR" baseline="-25000" dirty="0">
                <a:latin typeface="Times New Roman" pitchFamily="18" charset="0"/>
                <a:cs typeface="Times New Roman" pitchFamily="18" charset="0"/>
              </a:rPr>
              <a:t>2</a:t>
            </a:r>
            <a:r>
              <a:rPr lang="tr-TR" dirty="0">
                <a:latin typeface="Times New Roman" pitchFamily="18" charset="0"/>
                <a:cs typeface="Times New Roman" pitchFamily="18" charset="0"/>
              </a:rPr>
              <a:t> açığa çıkarırlar. Oluşan CO</a:t>
            </a:r>
            <a:r>
              <a:rPr lang="tr-TR" baseline="-25000" dirty="0">
                <a:latin typeface="Times New Roman" pitchFamily="18" charset="0"/>
                <a:cs typeface="Times New Roman" pitchFamily="18" charset="0"/>
              </a:rPr>
              <a:t>2</a:t>
            </a:r>
            <a:r>
              <a:rPr lang="tr-TR" dirty="0">
                <a:latin typeface="Times New Roman" pitchFamily="18" charset="0"/>
                <a:cs typeface="Times New Roman" pitchFamily="18" charset="0"/>
              </a:rPr>
              <a:t> hacmi ölçülerek </a:t>
            </a:r>
            <a:r>
              <a:rPr lang="tr-TR" dirty="0" err="1">
                <a:latin typeface="Times New Roman" pitchFamily="18" charset="0"/>
                <a:cs typeface="Times New Roman" pitchFamily="18" charset="0"/>
              </a:rPr>
              <a:t>koliform</a:t>
            </a:r>
            <a:r>
              <a:rPr lang="tr-TR" dirty="0">
                <a:latin typeface="Times New Roman" pitchFamily="18" charset="0"/>
                <a:cs typeface="Times New Roman" pitchFamily="18" charset="0"/>
              </a:rPr>
              <a:t> sayısı bulunur. Bu işlem 10 defa tekrarlanarak ortalaması </a:t>
            </a:r>
            <a:r>
              <a:rPr lang="tr-TR" dirty="0" smtClean="0">
                <a:latin typeface="Times New Roman" pitchFamily="18" charset="0"/>
                <a:cs typeface="Times New Roman" pitchFamily="18" charset="0"/>
              </a:rPr>
              <a:t>alınır.</a:t>
            </a:r>
            <a:endParaRPr lang="tr-TR" dirty="0">
              <a:latin typeface="Times New Roman" pitchFamily="18" charset="0"/>
              <a:cs typeface="Times New Roman" pitchFamily="18" charset="0"/>
            </a:endParaRPr>
          </a:p>
        </p:txBody>
      </p:sp>
    </p:spTree>
    <p:extLst>
      <p:ext uri="{BB962C8B-B14F-4D97-AF65-F5344CB8AC3E}">
        <p14:creationId xmlns:p14="http://schemas.microsoft.com/office/powerpoint/2010/main" val="96435318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0"/>
            <a:ext cx="12192000" cy="458074"/>
          </a:xfrm>
          <a:prstGeom prst="rect">
            <a:avLst/>
          </a:prstGeom>
        </p:spPr>
        <p:txBody>
          <a:bodyPr wrap="square">
            <a:spAutoFit/>
          </a:bodyPr>
          <a:lstStyle/>
          <a:p>
            <a:pPr algn="just">
              <a:lnSpc>
                <a:spcPct val="150000"/>
              </a:lnSpc>
            </a:pPr>
            <a:r>
              <a:rPr lang="tr-TR" dirty="0">
                <a:latin typeface="Times New Roman" pitchFamily="18" charset="0"/>
                <a:cs typeface="Times New Roman" pitchFamily="18" charset="0"/>
              </a:rPr>
              <a:t> </a:t>
            </a:r>
          </a:p>
        </p:txBody>
      </p:sp>
      <p:sp>
        <p:nvSpPr>
          <p:cNvPr id="3" name="Dikdörtgen 2"/>
          <p:cNvSpPr/>
          <p:nvPr/>
        </p:nvSpPr>
        <p:spPr>
          <a:xfrm>
            <a:off x="0" y="0"/>
            <a:ext cx="12192000" cy="6186309"/>
          </a:xfrm>
          <a:prstGeom prst="rect">
            <a:avLst/>
          </a:prstGeom>
        </p:spPr>
        <p:txBody>
          <a:bodyPr wrap="square">
            <a:spAutoFit/>
          </a:bodyPr>
          <a:lstStyle/>
          <a:p>
            <a:pPr algn="just">
              <a:lnSpc>
                <a:spcPct val="150000"/>
              </a:lnSpc>
            </a:pPr>
            <a:r>
              <a:rPr lang="tr-TR" b="1" dirty="0">
                <a:latin typeface="Times New Roman" pitchFamily="18" charset="0"/>
                <a:cs typeface="Times New Roman" pitchFamily="18" charset="0"/>
              </a:rPr>
              <a:t>Su standartları ve kanunları: </a:t>
            </a:r>
            <a:r>
              <a:rPr lang="tr-TR" dirty="0">
                <a:latin typeface="Times New Roman" pitchFamily="18" charset="0"/>
                <a:cs typeface="Times New Roman" pitchFamily="18" charset="0"/>
              </a:rPr>
              <a:t>Su standartları başlıca 2 gruba ayrılır</a:t>
            </a:r>
            <a:r>
              <a:rPr lang="tr-TR" dirty="0" smtClean="0">
                <a:latin typeface="Times New Roman" pitchFamily="18" charset="0"/>
                <a:cs typeface="Times New Roman" pitchFamily="18" charset="0"/>
              </a:rPr>
              <a:t>.</a:t>
            </a:r>
          </a:p>
          <a:p>
            <a:pPr algn="just">
              <a:lnSpc>
                <a:spcPct val="150000"/>
              </a:lnSpc>
            </a:pPr>
            <a:r>
              <a:rPr lang="tr-TR" dirty="0" smtClean="0">
                <a:latin typeface="Times New Roman" pitchFamily="18" charset="0"/>
                <a:cs typeface="Times New Roman" pitchFamily="18" charset="0"/>
              </a:rPr>
              <a:t>1. Akarsulardaki </a:t>
            </a:r>
            <a:r>
              <a:rPr lang="tr-TR" dirty="0">
                <a:latin typeface="Times New Roman" pitchFamily="18" charset="0"/>
                <a:cs typeface="Times New Roman" pitchFamily="18" charset="0"/>
              </a:rPr>
              <a:t>suyun kalitesini dikkate alan standartlar </a:t>
            </a:r>
            <a:endParaRPr lang="tr-TR" dirty="0" smtClean="0">
              <a:latin typeface="Times New Roman" pitchFamily="18" charset="0"/>
              <a:cs typeface="Times New Roman" pitchFamily="18" charset="0"/>
            </a:endParaRPr>
          </a:p>
          <a:p>
            <a:pPr algn="just">
              <a:lnSpc>
                <a:spcPct val="150000"/>
              </a:lnSpc>
            </a:pPr>
            <a:r>
              <a:rPr lang="tr-TR" dirty="0" smtClean="0">
                <a:latin typeface="Times New Roman" pitchFamily="18" charset="0"/>
                <a:cs typeface="Times New Roman" pitchFamily="18" charset="0"/>
              </a:rPr>
              <a:t>2</a:t>
            </a:r>
            <a:r>
              <a:rPr lang="tr-TR" dirty="0">
                <a:latin typeface="Times New Roman" pitchFamily="18" charset="0"/>
                <a:cs typeface="Times New Roman" pitchFamily="18" charset="0"/>
              </a:rPr>
              <a:t>. Atık suların kalitesini dikkate alan standartlar </a:t>
            </a:r>
            <a:endParaRPr lang="tr-TR" dirty="0" smtClean="0">
              <a:latin typeface="Times New Roman" pitchFamily="18" charset="0"/>
              <a:cs typeface="Times New Roman" pitchFamily="18" charset="0"/>
            </a:endParaRPr>
          </a:p>
          <a:p>
            <a:pPr algn="just">
              <a:lnSpc>
                <a:spcPct val="150000"/>
              </a:lnSpc>
            </a:pPr>
            <a:r>
              <a:rPr lang="tr-TR" dirty="0" smtClean="0">
                <a:latin typeface="Times New Roman" pitchFamily="18" charset="0"/>
                <a:cs typeface="Times New Roman" pitchFamily="18" charset="0"/>
              </a:rPr>
              <a:t>Akarsulardaki </a:t>
            </a:r>
            <a:r>
              <a:rPr lang="tr-TR" dirty="0">
                <a:latin typeface="Times New Roman" pitchFamily="18" charset="0"/>
                <a:cs typeface="Times New Roman" pitchFamily="18" charset="0"/>
              </a:rPr>
              <a:t>suyun kalitesi için sudaki çözünmüş oksijen (O</a:t>
            </a:r>
            <a:r>
              <a:rPr lang="tr-TR" baseline="-25000" dirty="0">
                <a:latin typeface="Times New Roman" pitchFamily="18" charset="0"/>
                <a:cs typeface="Times New Roman" pitchFamily="18" charset="0"/>
              </a:rPr>
              <a:t>2</a:t>
            </a:r>
            <a:r>
              <a:rPr lang="tr-TR" dirty="0">
                <a:latin typeface="Times New Roman" pitchFamily="18" charset="0"/>
                <a:cs typeface="Times New Roman" pitchFamily="18" charset="0"/>
              </a:rPr>
              <a:t>) konsantrasyonu temel kabul edilir. 1965 de ABD’ de çıkarılan ve akarsuları çözünmüş oksijen konsantrasyonuna göre 4’e ayıran kanuna göre; </a:t>
            </a:r>
            <a:endParaRPr lang="tr-TR" dirty="0" smtClean="0">
              <a:latin typeface="Times New Roman" pitchFamily="18" charset="0"/>
              <a:cs typeface="Times New Roman" pitchFamily="18" charset="0"/>
            </a:endParaRPr>
          </a:p>
          <a:p>
            <a:pPr algn="just">
              <a:lnSpc>
                <a:spcPct val="150000"/>
              </a:lnSpc>
            </a:pPr>
            <a:endParaRPr lang="tr-TR" dirty="0" smtClean="0">
              <a:latin typeface="Times New Roman" pitchFamily="18" charset="0"/>
              <a:cs typeface="Times New Roman" pitchFamily="18" charset="0"/>
            </a:endParaRPr>
          </a:p>
          <a:p>
            <a:pPr algn="just">
              <a:lnSpc>
                <a:spcPct val="150000"/>
              </a:lnSpc>
            </a:pPr>
            <a:r>
              <a:rPr lang="tr-TR" dirty="0">
                <a:latin typeface="Times New Roman" pitchFamily="18" charset="0"/>
                <a:cs typeface="Times New Roman" pitchFamily="18" charset="0"/>
              </a:rPr>
              <a:t>	</a:t>
            </a:r>
            <a:r>
              <a:rPr lang="tr-TR" u="sng" dirty="0" smtClean="0">
                <a:latin typeface="Times New Roman" pitchFamily="18" charset="0"/>
                <a:cs typeface="Times New Roman" pitchFamily="18" charset="0"/>
              </a:rPr>
              <a:t>Akarsu grubu	çözünmüş </a:t>
            </a:r>
            <a:r>
              <a:rPr lang="tr-TR" u="sng" dirty="0">
                <a:latin typeface="Times New Roman" pitchFamily="18" charset="0"/>
                <a:cs typeface="Times New Roman" pitchFamily="18" charset="0"/>
              </a:rPr>
              <a:t>O</a:t>
            </a:r>
            <a:r>
              <a:rPr lang="tr-TR" u="sng" baseline="-25000" dirty="0">
                <a:latin typeface="Times New Roman" pitchFamily="18" charset="0"/>
                <a:cs typeface="Times New Roman" pitchFamily="18" charset="0"/>
              </a:rPr>
              <a:t>2</a:t>
            </a:r>
            <a:r>
              <a:rPr lang="tr-TR" u="sng" dirty="0">
                <a:latin typeface="Times New Roman" pitchFamily="18" charset="0"/>
                <a:cs typeface="Times New Roman" pitchFamily="18" charset="0"/>
              </a:rPr>
              <a:t> (</a:t>
            </a:r>
            <a:r>
              <a:rPr lang="tr-TR" u="sng" dirty="0" smtClean="0">
                <a:latin typeface="Times New Roman" pitchFamily="18" charset="0"/>
                <a:cs typeface="Times New Roman" pitchFamily="18" charset="0"/>
              </a:rPr>
              <a:t>mg/</a:t>
            </a:r>
            <a:r>
              <a:rPr lang="tr-TR" u="sng" dirty="0" err="1" smtClean="0">
                <a:latin typeface="Times New Roman" pitchFamily="18" charset="0"/>
                <a:cs typeface="Times New Roman" pitchFamily="18" charset="0"/>
              </a:rPr>
              <a:t>lL</a:t>
            </a:r>
            <a:r>
              <a:rPr lang="tr-TR" u="sng" dirty="0" smtClean="0">
                <a:latin typeface="Times New Roman" pitchFamily="18" charset="0"/>
                <a:cs typeface="Times New Roman" pitchFamily="18" charset="0"/>
              </a:rPr>
              <a:t> </a:t>
            </a:r>
            <a:r>
              <a:rPr lang="tr-TR" u="sng" dirty="0">
                <a:latin typeface="Times New Roman" pitchFamily="18" charset="0"/>
                <a:cs typeface="Times New Roman" pitchFamily="18" charset="0"/>
              </a:rPr>
              <a:t>) en az </a:t>
            </a:r>
            <a:r>
              <a:rPr lang="tr-TR" u="sng" dirty="0" smtClean="0">
                <a:latin typeface="Times New Roman" pitchFamily="18" charset="0"/>
                <a:cs typeface="Times New Roman" pitchFamily="18" charset="0"/>
              </a:rPr>
              <a:t>		Kullanılacağı yerler		</a:t>
            </a:r>
            <a:r>
              <a:rPr lang="tr-TR" u="sng" dirty="0" err="1" smtClean="0">
                <a:latin typeface="Times New Roman" pitchFamily="18" charset="0"/>
                <a:cs typeface="Times New Roman" pitchFamily="18" charset="0"/>
              </a:rPr>
              <a:t>Koliform</a:t>
            </a:r>
            <a:r>
              <a:rPr lang="tr-TR" u="sng" dirty="0">
                <a:latin typeface="Times New Roman" pitchFamily="18" charset="0"/>
                <a:cs typeface="Times New Roman" pitchFamily="18" charset="0"/>
              </a:rPr>
              <a:t> (adet/100ml)</a:t>
            </a:r>
            <a:endParaRPr lang="tr-TR" u="sng" dirty="0" smtClean="0">
              <a:latin typeface="Times New Roman" pitchFamily="18" charset="0"/>
              <a:cs typeface="Times New Roman" pitchFamily="18" charset="0"/>
            </a:endParaRPr>
          </a:p>
          <a:p>
            <a:pPr algn="just"/>
            <a:r>
              <a:rPr lang="tr-TR" dirty="0" smtClean="0">
                <a:latin typeface="Times New Roman" pitchFamily="18" charset="0"/>
                <a:cs typeface="Times New Roman" pitchFamily="18" charset="0"/>
              </a:rPr>
              <a:t>	A			5			İçme ve evlerde		en çok 50</a:t>
            </a:r>
          </a:p>
          <a:p>
            <a:pPr algn="just"/>
            <a:r>
              <a:rPr lang="tr-TR" dirty="0" smtClean="0">
                <a:latin typeface="Times New Roman" pitchFamily="18" charset="0"/>
                <a:cs typeface="Times New Roman" pitchFamily="18" charset="0"/>
              </a:rPr>
              <a:t>							(her amaç için)</a:t>
            </a:r>
            <a:r>
              <a:rPr lang="tr-TR" dirty="0">
                <a:latin typeface="Times New Roman" pitchFamily="18" charset="0"/>
                <a:cs typeface="Times New Roman" pitchFamily="18" charset="0"/>
              </a:rPr>
              <a:t>	</a:t>
            </a:r>
            <a:endParaRPr lang="tr-TR" dirty="0" smtClean="0">
              <a:latin typeface="Times New Roman" pitchFamily="18" charset="0"/>
              <a:cs typeface="Times New Roman" pitchFamily="18" charset="0"/>
            </a:endParaRPr>
          </a:p>
          <a:p>
            <a:pPr algn="just"/>
            <a:r>
              <a:rPr lang="tr-TR" dirty="0">
                <a:latin typeface="Times New Roman" pitchFamily="18" charset="0"/>
                <a:cs typeface="Times New Roman" pitchFamily="18" charset="0"/>
              </a:rPr>
              <a:t>	</a:t>
            </a:r>
            <a:endParaRPr lang="tr-TR" dirty="0" smtClean="0">
              <a:latin typeface="Times New Roman" pitchFamily="18" charset="0"/>
              <a:cs typeface="Times New Roman" pitchFamily="18" charset="0"/>
            </a:endParaRPr>
          </a:p>
          <a:p>
            <a:pPr algn="just"/>
            <a:r>
              <a:rPr lang="tr-TR" dirty="0" smtClean="0">
                <a:latin typeface="Times New Roman" pitchFamily="18" charset="0"/>
                <a:cs typeface="Times New Roman" pitchFamily="18" charset="0"/>
              </a:rPr>
              <a:t>	B			4			Sporda, balıkçılıkta		en çok 500</a:t>
            </a:r>
          </a:p>
          <a:p>
            <a:pPr algn="just"/>
            <a:r>
              <a:rPr lang="tr-TR" dirty="0" smtClean="0">
                <a:latin typeface="Times New Roman" pitchFamily="18" charset="0"/>
                <a:cs typeface="Times New Roman" pitchFamily="18" charset="0"/>
              </a:rPr>
              <a:t>							(içme dışında)</a:t>
            </a:r>
            <a:r>
              <a:rPr lang="tr-TR" dirty="0">
                <a:latin typeface="Times New Roman" pitchFamily="18" charset="0"/>
                <a:cs typeface="Times New Roman" pitchFamily="18" charset="0"/>
              </a:rPr>
              <a:t>	</a:t>
            </a:r>
            <a:endParaRPr lang="tr-TR" dirty="0" smtClean="0">
              <a:latin typeface="Times New Roman" pitchFamily="18" charset="0"/>
              <a:cs typeface="Times New Roman" pitchFamily="18" charset="0"/>
            </a:endParaRPr>
          </a:p>
          <a:p>
            <a:pPr algn="just"/>
            <a:r>
              <a:rPr lang="tr-TR" dirty="0">
                <a:latin typeface="Times New Roman" pitchFamily="18" charset="0"/>
                <a:cs typeface="Times New Roman" pitchFamily="18" charset="0"/>
              </a:rPr>
              <a:t>	</a:t>
            </a:r>
            <a:endParaRPr lang="tr-TR" dirty="0" smtClean="0">
              <a:latin typeface="Times New Roman" pitchFamily="18" charset="0"/>
              <a:cs typeface="Times New Roman" pitchFamily="18" charset="0"/>
            </a:endParaRPr>
          </a:p>
          <a:p>
            <a:pPr algn="just"/>
            <a:r>
              <a:rPr lang="tr-TR" dirty="0">
                <a:latin typeface="Times New Roman" pitchFamily="18" charset="0"/>
                <a:cs typeface="Times New Roman" pitchFamily="18" charset="0"/>
              </a:rPr>
              <a:t>	</a:t>
            </a:r>
            <a:r>
              <a:rPr lang="tr-TR" dirty="0" smtClean="0">
                <a:latin typeface="Times New Roman" pitchFamily="18" charset="0"/>
                <a:cs typeface="Times New Roman" pitchFamily="18" charset="0"/>
              </a:rPr>
              <a:t>C			4			Temas edilmeyen 		en çok 5000</a:t>
            </a:r>
          </a:p>
          <a:p>
            <a:pPr algn="just"/>
            <a:r>
              <a:rPr lang="tr-TR" dirty="0" smtClean="0">
                <a:latin typeface="Times New Roman" pitchFamily="18" charset="0"/>
                <a:cs typeface="Times New Roman" pitchFamily="18" charset="0"/>
              </a:rPr>
              <a:t>							hallerde gezinti, </a:t>
            </a:r>
            <a:r>
              <a:rPr lang="tr-TR" dirty="0" err="1" smtClean="0">
                <a:latin typeface="Times New Roman" pitchFamily="18" charset="0"/>
                <a:cs typeface="Times New Roman" pitchFamily="18" charset="0"/>
              </a:rPr>
              <a:t>vs</a:t>
            </a:r>
            <a:r>
              <a:rPr lang="tr-TR" dirty="0">
                <a:latin typeface="Times New Roman" pitchFamily="18" charset="0"/>
                <a:cs typeface="Times New Roman" pitchFamily="18" charset="0"/>
              </a:rPr>
              <a:t>	</a:t>
            </a:r>
            <a:endParaRPr lang="tr-TR" dirty="0" smtClean="0">
              <a:latin typeface="Times New Roman" pitchFamily="18" charset="0"/>
              <a:cs typeface="Times New Roman" pitchFamily="18" charset="0"/>
            </a:endParaRPr>
          </a:p>
          <a:p>
            <a:pPr algn="just">
              <a:lnSpc>
                <a:spcPct val="150000"/>
              </a:lnSpc>
            </a:pPr>
            <a:r>
              <a:rPr lang="tr-TR" dirty="0">
                <a:latin typeface="Times New Roman" pitchFamily="18" charset="0"/>
                <a:cs typeface="Times New Roman" pitchFamily="18" charset="0"/>
              </a:rPr>
              <a:t>	</a:t>
            </a:r>
            <a:endParaRPr lang="tr-TR" dirty="0" smtClean="0">
              <a:latin typeface="Times New Roman" pitchFamily="18" charset="0"/>
              <a:cs typeface="Times New Roman" pitchFamily="18" charset="0"/>
            </a:endParaRPr>
          </a:p>
          <a:p>
            <a:pPr algn="just"/>
            <a:r>
              <a:rPr lang="tr-TR" dirty="0">
                <a:latin typeface="Times New Roman" pitchFamily="18" charset="0"/>
                <a:cs typeface="Times New Roman" pitchFamily="18" charset="0"/>
              </a:rPr>
              <a:t>	</a:t>
            </a:r>
            <a:r>
              <a:rPr lang="tr-TR" dirty="0" smtClean="0">
                <a:latin typeface="Times New Roman" pitchFamily="18" charset="0"/>
                <a:cs typeface="Times New Roman" pitchFamily="18" charset="0"/>
              </a:rPr>
              <a:t>D			3			Tarım ve endüstri</a:t>
            </a:r>
          </a:p>
          <a:p>
            <a:pPr algn="just"/>
            <a:r>
              <a:rPr lang="tr-TR" dirty="0">
                <a:latin typeface="Times New Roman" pitchFamily="18" charset="0"/>
                <a:cs typeface="Times New Roman" pitchFamily="18" charset="0"/>
              </a:rPr>
              <a:t>	</a:t>
            </a:r>
            <a:r>
              <a:rPr lang="tr-TR" dirty="0" smtClean="0">
                <a:latin typeface="Times New Roman" pitchFamily="18" charset="0"/>
                <a:cs typeface="Times New Roman" pitchFamily="18" charset="0"/>
              </a:rPr>
              <a:t>						sayılan yerlerin dışında</a:t>
            </a:r>
          </a:p>
        </p:txBody>
      </p:sp>
    </p:spTree>
    <p:extLst>
      <p:ext uri="{BB962C8B-B14F-4D97-AF65-F5344CB8AC3E}">
        <p14:creationId xmlns:p14="http://schemas.microsoft.com/office/powerpoint/2010/main" val="345633367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63046"/>
            <a:ext cx="12192000" cy="5493812"/>
          </a:xfrm>
          <a:prstGeom prst="rect">
            <a:avLst/>
          </a:prstGeom>
        </p:spPr>
        <p:txBody>
          <a:bodyPr wrap="square">
            <a:spAutoFit/>
          </a:bodyPr>
          <a:lstStyle/>
          <a:p>
            <a:pPr algn="just">
              <a:lnSpc>
                <a:spcPct val="150000"/>
              </a:lnSpc>
            </a:pPr>
            <a:r>
              <a:rPr lang="tr-TR" dirty="0">
                <a:latin typeface="Times New Roman" pitchFamily="18" charset="0"/>
                <a:cs typeface="Times New Roman" pitchFamily="18" charset="0"/>
              </a:rPr>
              <a:t> </a:t>
            </a:r>
            <a:r>
              <a:rPr lang="tr-TR" b="1" dirty="0">
                <a:latin typeface="Times New Roman" pitchFamily="18" charset="0"/>
                <a:cs typeface="Times New Roman" pitchFamily="18" charset="0"/>
              </a:rPr>
              <a:t>İçme suyu standartları: </a:t>
            </a:r>
            <a:r>
              <a:rPr lang="tr-TR" dirty="0">
                <a:latin typeface="Times New Roman" pitchFamily="18" charset="0"/>
                <a:cs typeface="Times New Roman" pitchFamily="18" charset="0"/>
              </a:rPr>
              <a:t>ABD’de EPA (</a:t>
            </a:r>
            <a:r>
              <a:rPr lang="tr-TR" dirty="0" err="1">
                <a:latin typeface="Times New Roman" pitchFamily="18" charset="0"/>
                <a:cs typeface="Times New Roman" pitchFamily="18" charset="0"/>
              </a:rPr>
              <a:t>Environmental</a:t>
            </a:r>
            <a:r>
              <a:rPr lang="tr-TR" dirty="0">
                <a:latin typeface="Times New Roman" pitchFamily="18" charset="0"/>
                <a:cs typeface="Times New Roman" pitchFamily="18" charset="0"/>
              </a:rPr>
              <a:t> </a:t>
            </a:r>
            <a:r>
              <a:rPr lang="tr-TR" dirty="0" err="1">
                <a:latin typeface="Times New Roman" pitchFamily="18" charset="0"/>
                <a:cs typeface="Times New Roman" pitchFamily="18" charset="0"/>
              </a:rPr>
              <a:t>Protection</a:t>
            </a:r>
            <a:r>
              <a:rPr lang="tr-TR" dirty="0">
                <a:latin typeface="Times New Roman" pitchFamily="18" charset="0"/>
                <a:cs typeface="Times New Roman" pitchFamily="18" charset="0"/>
              </a:rPr>
              <a:t> </a:t>
            </a:r>
            <a:r>
              <a:rPr lang="tr-TR" dirty="0" err="1">
                <a:latin typeface="Times New Roman" pitchFamily="18" charset="0"/>
                <a:cs typeface="Times New Roman" pitchFamily="18" charset="0"/>
              </a:rPr>
              <a:t>Agency</a:t>
            </a:r>
            <a:r>
              <a:rPr lang="tr-TR" dirty="0">
                <a:latin typeface="Times New Roman" pitchFamily="18" charset="0"/>
                <a:cs typeface="Times New Roman" pitchFamily="18" charset="0"/>
              </a:rPr>
              <a:t> = Çevre koruma dairesi) ve diğer ülkelerdeki ilgili bazı kuruluşlar tarafından içme suyunda bulunması gereken özellikler şu şekilde tespit edilmiştir. Bu değerler müsaade edilen sınır değerleridir. </a:t>
            </a:r>
            <a:endParaRPr lang="tr-TR" dirty="0" smtClean="0">
              <a:latin typeface="Times New Roman" pitchFamily="18" charset="0"/>
              <a:cs typeface="Times New Roman" pitchFamily="18" charset="0"/>
            </a:endParaRPr>
          </a:p>
          <a:p>
            <a:pPr algn="just">
              <a:lnSpc>
                <a:spcPct val="150000"/>
              </a:lnSpc>
            </a:pPr>
            <a:endParaRPr lang="tr-TR" dirty="0" smtClean="0">
              <a:latin typeface="Times New Roman" pitchFamily="18" charset="0"/>
              <a:cs typeface="Times New Roman" pitchFamily="18" charset="0"/>
            </a:endParaRPr>
          </a:p>
          <a:p>
            <a:pPr algn="just">
              <a:lnSpc>
                <a:spcPct val="150000"/>
              </a:lnSpc>
            </a:pPr>
            <a:r>
              <a:rPr lang="tr-TR" dirty="0" smtClean="0">
                <a:latin typeface="Times New Roman" pitchFamily="18" charset="0"/>
                <a:cs typeface="Times New Roman" pitchFamily="18" charset="0"/>
              </a:rPr>
              <a:t>ABD’de </a:t>
            </a:r>
            <a:r>
              <a:rPr lang="tr-TR" dirty="0">
                <a:latin typeface="Times New Roman" pitchFamily="18" charset="0"/>
                <a:cs typeface="Times New Roman" pitchFamily="18" charset="0"/>
              </a:rPr>
              <a:t>EPA ve diğer ülkelerde ilgili bazı kuruluşlar tarafından içme suyunda müsaade edilen </a:t>
            </a:r>
            <a:r>
              <a:rPr lang="tr-TR" dirty="0" smtClean="0">
                <a:latin typeface="Times New Roman" pitchFamily="18" charset="0"/>
                <a:cs typeface="Times New Roman" pitchFamily="18" charset="0"/>
              </a:rPr>
              <a:t>özellikler:</a:t>
            </a:r>
          </a:p>
          <a:p>
            <a:pPr algn="just">
              <a:lnSpc>
                <a:spcPct val="150000"/>
              </a:lnSpc>
            </a:pPr>
            <a:endParaRPr lang="tr-TR" dirty="0" smtClean="0">
              <a:latin typeface="Times New Roman" pitchFamily="18" charset="0"/>
              <a:cs typeface="Times New Roman" pitchFamily="18" charset="0"/>
            </a:endParaRPr>
          </a:p>
          <a:p>
            <a:pPr algn="just">
              <a:lnSpc>
                <a:spcPct val="150000"/>
              </a:lnSpc>
            </a:pPr>
            <a:r>
              <a:rPr lang="tr-TR" dirty="0" smtClean="0">
                <a:latin typeface="Times New Roman" pitchFamily="18" charset="0"/>
                <a:cs typeface="Times New Roman" pitchFamily="18" charset="0"/>
              </a:rPr>
              <a:t>	</a:t>
            </a:r>
            <a:r>
              <a:rPr lang="tr-TR" b="1" u="sng" dirty="0" smtClean="0">
                <a:latin typeface="Times New Roman" pitchFamily="18" charset="0"/>
                <a:cs typeface="Times New Roman" pitchFamily="18" charset="0"/>
              </a:rPr>
              <a:t>Özellik                              </a:t>
            </a:r>
            <a:r>
              <a:rPr lang="tr-TR" b="1" u="sng" dirty="0">
                <a:latin typeface="Times New Roman" pitchFamily="18" charset="0"/>
                <a:cs typeface="Times New Roman" pitchFamily="18" charset="0"/>
              </a:rPr>
              <a:t>Değer(EPA) </a:t>
            </a:r>
            <a:endParaRPr lang="tr-TR" b="1" u="sng" dirty="0" smtClean="0">
              <a:latin typeface="Times New Roman" pitchFamily="18" charset="0"/>
              <a:cs typeface="Times New Roman" pitchFamily="18" charset="0"/>
            </a:endParaRPr>
          </a:p>
          <a:p>
            <a:pPr algn="just">
              <a:lnSpc>
                <a:spcPct val="150000"/>
              </a:lnSpc>
            </a:pPr>
            <a:r>
              <a:rPr lang="tr-TR" dirty="0" smtClean="0">
                <a:latin typeface="Times New Roman" pitchFamily="18" charset="0"/>
                <a:cs typeface="Times New Roman" pitchFamily="18" charset="0"/>
              </a:rPr>
              <a:t>	</a:t>
            </a:r>
            <a:r>
              <a:rPr lang="tr-TR" b="1" dirty="0" smtClean="0">
                <a:latin typeface="Times New Roman" pitchFamily="18" charset="0"/>
                <a:cs typeface="Times New Roman" pitchFamily="18" charset="0"/>
              </a:rPr>
              <a:t>Fizikse</a:t>
            </a:r>
            <a:r>
              <a:rPr lang="tr-TR" dirty="0" smtClean="0">
                <a:latin typeface="Times New Roman" pitchFamily="18" charset="0"/>
                <a:cs typeface="Times New Roman" pitchFamily="18" charset="0"/>
              </a:rPr>
              <a:t>l  </a:t>
            </a:r>
          </a:p>
          <a:p>
            <a:pPr algn="just">
              <a:lnSpc>
                <a:spcPct val="150000"/>
              </a:lnSpc>
            </a:pPr>
            <a:r>
              <a:rPr lang="tr-TR" dirty="0" smtClean="0">
                <a:latin typeface="Times New Roman" pitchFamily="18" charset="0"/>
                <a:cs typeface="Times New Roman" pitchFamily="18" charset="0"/>
              </a:rPr>
              <a:t>	Bulanıklık                       </a:t>
            </a:r>
            <a:r>
              <a:rPr lang="tr-TR" dirty="0">
                <a:latin typeface="Times New Roman" pitchFamily="18" charset="0"/>
                <a:cs typeface="Times New Roman" pitchFamily="18" charset="0"/>
              </a:rPr>
              <a:t>5 birim (</a:t>
            </a:r>
            <a:r>
              <a:rPr lang="tr-TR" dirty="0" smtClean="0">
                <a:latin typeface="Times New Roman" pitchFamily="18" charset="0"/>
                <a:cs typeface="Times New Roman" pitchFamily="18" charset="0"/>
              </a:rPr>
              <a:t>5 mg/L </a:t>
            </a:r>
            <a:r>
              <a:rPr lang="tr-TR" dirty="0">
                <a:latin typeface="Times New Roman" pitchFamily="18" charset="0"/>
                <a:cs typeface="Times New Roman" pitchFamily="18" charset="0"/>
              </a:rPr>
              <a:t>SiO</a:t>
            </a:r>
            <a:r>
              <a:rPr lang="tr-TR" baseline="-25000" dirty="0">
                <a:latin typeface="Times New Roman" pitchFamily="18" charset="0"/>
                <a:cs typeface="Times New Roman" pitchFamily="18" charset="0"/>
              </a:rPr>
              <a:t>2</a:t>
            </a:r>
            <a:r>
              <a:rPr lang="tr-TR" dirty="0">
                <a:latin typeface="Times New Roman" pitchFamily="18" charset="0"/>
                <a:cs typeface="Times New Roman" pitchFamily="18" charset="0"/>
              </a:rPr>
              <a:t> içeren süspansiyon) </a:t>
            </a:r>
            <a:endParaRPr lang="tr-TR" dirty="0" smtClean="0">
              <a:latin typeface="Times New Roman" pitchFamily="18" charset="0"/>
              <a:cs typeface="Times New Roman" pitchFamily="18" charset="0"/>
            </a:endParaRPr>
          </a:p>
          <a:p>
            <a:pPr algn="just">
              <a:lnSpc>
                <a:spcPct val="150000"/>
              </a:lnSpc>
            </a:pPr>
            <a:r>
              <a:rPr lang="tr-TR" dirty="0" smtClean="0">
                <a:latin typeface="Times New Roman" pitchFamily="18" charset="0"/>
                <a:cs typeface="Times New Roman" pitchFamily="18" charset="0"/>
              </a:rPr>
              <a:t>	Renk                               </a:t>
            </a:r>
            <a:r>
              <a:rPr lang="tr-TR" dirty="0">
                <a:latin typeface="Times New Roman" pitchFamily="18" charset="0"/>
                <a:cs typeface="Times New Roman" pitchFamily="18" charset="0"/>
              </a:rPr>
              <a:t>15 birim (</a:t>
            </a:r>
            <a:r>
              <a:rPr lang="tr-TR" dirty="0" smtClean="0">
                <a:latin typeface="Times New Roman" pitchFamily="18" charset="0"/>
                <a:cs typeface="Times New Roman" pitchFamily="18" charset="0"/>
              </a:rPr>
              <a:t>15 mg/L </a:t>
            </a:r>
            <a:r>
              <a:rPr lang="tr-TR" dirty="0" err="1">
                <a:latin typeface="Times New Roman" pitchFamily="18" charset="0"/>
                <a:cs typeface="Times New Roman" pitchFamily="18" charset="0"/>
              </a:rPr>
              <a:t>Pt</a:t>
            </a:r>
            <a:r>
              <a:rPr lang="tr-TR" dirty="0">
                <a:latin typeface="Times New Roman" pitchFamily="18" charset="0"/>
                <a:cs typeface="Times New Roman" pitchFamily="18" charset="0"/>
              </a:rPr>
              <a:t> içeren K</a:t>
            </a:r>
            <a:r>
              <a:rPr lang="tr-TR" baseline="-25000" dirty="0">
                <a:latin typeface="Times New Roman" pitchFamily="18" charset="0"/>
                <a:cs typeface="Times New Roman" pitchFamily="18" charset="0"/>
              </a:rPr>
              <a:t>2</a:t>
            </a:r>
            <a:r>
              <a:rPr lang="tr-TR" dirty="0">
                <a:latin typeface="Times New Roman" pitchFamily="18" charset="0"/>
                <a:cs typeface="Times New Roman" pitchFamily="18" charset="0"/>
              </a:rPr>
              <a:t>PtCl</a:t>
            </a:r>
            <a:r>
              <a:rPr lang="tr-TR" baseline="-25000" dirty="0">
                <a:latin typeface="Times New Roman" pitchFamily="18" charset="0"/>
                <a:cs typeface="Times New Roman" pitchFamily="18" charset="0"/>
              </a:rPr>
              <a:t>6</a:t>
            </a:r>
            <a:r>
              <a:rPr lang="tr-TR" dirty="0">
                <a:latin typeface="Times New Roman" pitchFamily="18" charset="0"/>
                <a:cs typeface="Times New Roman" pitchFamily="18" charset="0"/>
              </a:rPr>
              <a:t> ) </a:t>
            </a:r>
            <a:endParaRPr lang="tr-TR" dirty="0" smtClean="0">
              <a:latin typeface="Times New Roman" pitchFamily="18" charset="0"/>
              <a:cs typeface="Times New Roman" pitchFamily="18" charset="0"/>
            </a:endParaRPr>
          </a:p>
          <a:p>
            <a:pPr algn="just">
              <a:lnSpc>
                <a:spcPct val="150000"/>
              </a:lnSpc>
            </a:pPr>
            <a:r>
              <a:rPr lang="tr-TR" dirty="0" smtClean="0">
                <a:latin typeface="Times New Roman" pitchFamily="18" charset="0"/>
                <a:cs typeface="Times New Roman" pitchFamily="18" charset="0"/>
              </a:rPr>
              <a:t>	Koku                               </a:t>
            </a:r>
            <a:r>
              <a:rPr lang="tr-TR" dirty="0">
                <a:latin typeface="Times New Roman" pitchFamily="18" charset="0"/>
                <a:cs typeface="Times New Roman" pitchFamily="18" charset="0"/>
              </a:rPr>
              <a:t>3 defa seyreltme ile kalmamalı </a:t>
            </a:r>
            <a:endParaRPr lang="tr-TR" dirty="0" smtClean="0">
              <a:latin typeface="Times New Roman" pitchFamily="18" charset="0"/>
              <a:cs typeface="Times New Roman" pitchFamily="18" charset="0"/>
            </a:endParaRPr>
          </a:p>
          <a:p>
            <a:pPr algn="just">
              <a:lnSpc>
                <a:spcPct val="150000"/>
              </a:lnSpc>
            </a:pPr>
            <a:r>
              <a:rPr lang="tr-TR" dirty="0" smtClean="0">
                <a:latin typeface="Times New Roman" pitchFamily="18" charset="0"/>
                <a:cs typeface="Times New Roman" pitchFamily="18" charset="0"/>
              </a:rPr>
              <a:t>	</a:t>
            </a:r>
            <a:r>
              <a:rPr lang="tr-TR" b="1" dirty="0" smtClean="0">
                <a:latin typeface="Times New Roman" pitchFamily="18" charset="0"/>
                <a:cs typeface="Times New Roman" pitchFamily="18" charset="0"/>
              </a:rPr>
              <a:t>Bakteriyolojik  </a:t>
            </a:r>
          </a:p>
          <a:p>
            <a:pPr algn="just">
              <a:lnSpc>
                <a:spcPct val="150000"/>
              </a:lnSpc>
            </a:pP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Koliformlar</a:t>
            </a:r>
            <a:r>
              <a:rPr lang="tr-TR" dirty="0" smtClean="0">
                <a:latin typeface="Times New Roman" pitchFamily="18" charset="0"/>
                <a:cs typeface="Times New Roman" pitchFamily="18" charset="0"/>
              </a:rPr>
              <a:t>                      </a:t>
            </a:r>
            <a:r>
              <a:rPr lang="tr-TR" dirty="0">
                <a:latin typeface="Times New Roman" pitchFamily="18" charset="0"/>
                <a:cs typeface="Times New Roman" pitchFamily="18" charset="0"/>
              </a:rPr>
              <a:t>1 </a:t>
            </a:r>
            <a:r>
              <a:rPr lang="tr-TR" dirty="0" err="1">
                <a:latin typeface="Times New Roman" pitchFamily="18" charset="0"/>
                <a:cs typeface="Times New Roman" pitchFamily="18" charset="0"/>
              </a:rPr>
              <a:t>koliform</a:t>
            </a:r>
            <a:r>
              <a:rPr lang="tr-TR" dirty="0">
                <a:latin typeface="Times New Roman" pitchFamily="18" charset="0"/>
                <a:cs typeface="Times New Roman" pitchFamily="18" charset="0"/>
              </a:rPr>
              <a:t>/100 </a:t>
            </a:r>
            <a:r>
              <a:rPr lang="tr-TR" dirty="0" err="1" smtClean="0">
                <a:latin typeface="Times New Roman" pitchFamily="18" charset="0"/>
                <a:cs typeface="Times New Roman" pitchFamily="18" charset="0"/>
              </a:rPr>
              <a:t>mL</a:t>
            </a:r>
            <a:r>
              <a:rPr lang="tr-TR" dirty="0" smtClean="0">
                <a:latin typeface="Times New Roman" pitchFamily="18" charset="0"/>
                <a:cs typeface="Times New Roman" pitchFamily="18" charset="0"/>
              </a:rPr>
              <a:t> </a:t>
            </a:r>
            <a:endParaRPr lang="tr-TR" dirty="0">
              <a:latin typeface="Times New Roman" pitchFamily="18" charset="0"/>
              <a:cs typeface="Times New Roman" pitchFamily="18" charset="0"/>
            </a:endParaRPr>
          </a:p>
        </p:txBody>
      </p:sp>
    </p:spTree>
    <p:extLst>
      <p:ext uri="{BB962C8B-B14F-4D97-AF65-F5344CB8AC3E}">
        <p14:creationId xmlns:p14="http://schemas.microsoft.com/office/powerpoint/2010/main" val="375971620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0"/>
            <a:ext cx="12192000" cy="6324808"/>
          </a:xfrm>
          <a:prstGeom prst="rect">
            <a:avLst/>
          </a:prstGeom>
        </p:spPr>
        <p:txBody>
          <a:bodyPr wrap="square">
            <a:spAutoFit/>
          </a:bodyPr>
          <a:lstStyle/>
          <a:p>
            <a:pPr algn="just">
              <a:lnSpc>
                <a:spcPct val="150000"/>
              </a:lnSpc>
            </a:pPr>
            <a:r>
              <a:rPr lang="tr-TR" b="1" u="sng" dirty="0" smtClean="0">
                <a:latin typeface="Times New Roman" pitchFamily="18" charset="0"/>
                <a:cs typeface="Times New Roman" pitchFamily="18" charset="0"/>
              </a:rPr>
              <a:t>Kimyasal(mg/L) 		EPA 		WHO  		Ülkemiz </a:t>
            </a:r>
            <a:r>
              <a:rPr lang="tr-TR" b="1" u="sng" dirty="0">
                <a:latin typeface="Times New Roman" pitchFamily="18" charset="0"/>
                <a:cs typeface="Times New Roman" pitchFamily="18" charset="0"/>
              </a:rPr>
              <a:t>TS266 </a:t>
            </a:r>
            <a:r>
              <a:rPr lang="tr-TR" b="1" u="sng" dirty="0" smtClean="0">
                <a:latin typeface="Times New Roman" pitchFamily="18" charset="0"/>
                <a:cs typeface="Times New Roman" pitchFamily="18" charset="0"/>
              </a:rPr>
              <a:t> </a:t>
            </a:r>
          </a:p>
          <a:p>
            <a:pPr algn="just"/>
            <a:r>
              <a:rPr lang="tr-TR" dirty="0" smtClean="0">
                <a:latin typeface="Times New Roman" pitchFamily="18" charset="0"/>
                <a:cs typeface="Times New Roman" pitchFamily="18" charset="0"/>
              </a:rPr>
              <a:t>As                              	0,01          	 </a:t>
            </a:r>
            <a:r>
              <a:rPr lang="tr-TR" dirty="0">
                <a:latin typeface="Times New Roman" pitchFamily="18" charset="0"/>
                <a:cs typeface="Times New Roman" pitchFamily="18" charset="0"/>
              </a:rPr>
              <a:t>0,05   </a:t>
            </a:r>
            <a:r>
              <a:rPr lang="tr-TR" dirty="0" smtClean="0">
                <a:latin typeface="Times New Roman" pitchFamily="18" charset="0"/>
                <a:cs typeface="Times New Roman" pitchFamily="18" charset="0"/>
              </a:rPr>
              <a:t>		0,05 </a:t>
            </a:r>
          </a:p>
          <a:p>
            <a:pPr algn="just"/>
            <a:r>
              <a:rPr lang="tr-TR" dirty="0" smtClean="0">
                <a:latin typeface="Times New Roman" pitchFamily="18" charset="0"/>
                <a:cs typeface="Times New Roman" pitchFamily="18" charset="0"/>
              </a:rPr>
              <a:t>Fe                              	0,3                      			1,0 </a:t>
            </a:r>
          </a:p>
          <a:p>
            <a:pPr algn="just"/>
            <a:r>
              <a:rPr lang="tr-TR" dirty="0" err="1" smtClean="0">
                <a:latin typeface="Times New Roman" pitchFamily="18" charset="0"/>
                <a:cs typeface="Times New Roman" pitchFamily="18" charset="0"/>
              </a:rPr>
              <a:t>Zn</a:t>
            </a:r>
            <a:r>
              <a:rPr lang="tr-TR" dirty="0" smtClean="0">
                <a:latin typeface="Times New Roman" pitchFamily="18" charset="0"/>
                <a:cs typeface="Times New Roman" pitchFamily="18" charset="0"/>
              </a:rPr>
              <a:t>                               	5                             			15 </a:t>
            </a:r>
          </a:p>
          <a:p>
            <a:pPr algn="just"/>
            <a:r>
              <a:rPr lang="tr-TR" dirty="0" smtClean="0">
                <a:latin typeface="Times New Roman" pitchFamily="18" charset="0"/>
                <a:cs typeface="Times New Roman" pitchFamily="18" charset="0"/>
              </a:rPr>
              <a:t>Cu                             	1.3           			1,5 </a:t>
            </a:r>
          </a:p>
          <a:p>
            <a:pPr algn="just"/>
            <a:r>
              <a:rPr lang="tr-TR" dirty="0" smtClean="0">
                <a:latin typeface="Times New Roman" pitchFamily="18" charset="0"/>
                <a:cs typeface="Times New Roman" pitchFamily="18" charset="0"/>
              </a:rPr>
              <a:t>Mn  			0.05   		 		0,5 </a:t>
            </a:r>
          </a:p>
          <a:p>
            <a:pPr algn="just"/>
            <a:r>
              <a:rPr lang="tr-TR" dirty="0" err="1" smtClean="0">
                <a:latin typeface="Times New Roman" pitchFamily="18" charset="0"/>
                <a:cs typeface="Times New Roman" pitchFamily="18" charset="0"/>
              </a:rPr>
              <a:t>Ba</a:t>
            </a:r>
            <a:r>
              <a:rPr lang="tr-TR" dirty="0" smtClean="0">
                <a:latin typeface="Times New Roman" pitchFamily="18" charset="0"/>
                <a:cs typeface="Times New Roman" pitchFamily="18" charset="0"/>
              </a:rPr>
              <a:t>                        	 	2                       </a:t>
            </a:r>
          </a:p>
          <a:p>
            <a:pPr algn="just"/>
            <a:r>
              <a:rPr lang="tr-TR" dirty="0" smtClean="0">
                <a:latin typeface="Times New Roman" pitchFamily="18" charset="0"/>
                <a:cs typeface="Times New Roman" pitchFamily="18" charset="0"/>
              </a:rPr>
              <a:t>Pb                        		 0,015    		0,1 		 </a:t>
            </a:r>
            <a:r>
              <a:rPr lang="tr-TR" dirty="0">
                <a:latin typeface="Times New Roman" pitchFamily="18" charset="0"/>
                <a:cs typeface="Times New Roman" pitchFamily="18" charset="0"/>
              </a:rPr>
              <a:t>0,05 </a:t>
            </a:r>
            <a:endParaRPr lang="tr-TR" dirty="0" smtClean="0">
              <a:latin typeface="Times New Roman" pitchFamily="18" charset="0"/>
              <a:cs typeface="Times New Roman" pitchFamily="18" charset="0"/>
            </a:endParaRPr>
          </a:p>
          <a:p>
            <a:pPr algn="just"/>
            <a:r>
              <a:rPr lang="tr-TR" dirty="0" err="1" smtClean="0">
                <a:latin typeface="Times New Roman" pitchFamily="18" charset="0"/>
                <a:cs typeface="Times New Roman" pitchFamily="18" charset="0"/>
              </a:rPr>
              <a:t>Cd</a:t>
            </a:r>
            <a:r>
              <a:rPr lang="tr-TR" dirty="0" smtClean="0">
                <a:latin typeface="Times New Roman" pitchFamily="18" charset="0"/>
                <a:cs typeface="Times New Roman" pitchFamily="18" charset="0"/>
              </a:rPr>
              <a:t>                        		0,005   </a:t>
            </a:r>
          </a:p>
          <a:p>
            <a:pPr algn="just"/>
            <a:r>
              <a:rPr lang="tr-TR" dirty="0" smtClean="0">
                <a:latin typeface="Times New Roman" pitchFamily="18" charset="0"/>
                <a:cs typeface="Times New Roman" pitchFamily="18" charset="0"/>
              </a:rPr>
              <a:t>Cr                         		0,05    		0,05  		0,2 (Cr</a:t>
            </a:r>
            <a:r>
              <a:rPr lang="tr-TR" baseline="30000" dirty="0" smtClean="0">
                <a:latin typeface="Times New Roman" pitchFamily="18" charset="0"/>
                <a:cs typeface="Times New Roman" pitchFamily="18" charset="0"/>
              </a:rPr>
              <a:t>6+</a:t>
            </a:r>
            <a:r>
              <a:rPr lang="tr-TR" dirty="0" smtClean="0">
                <a:latin typeface="Times New Roman" pitchFamily="18" charset="0"/>
                <a:cs typeface="Times New Roman" pitchFamily="18" charset="0"/>
              </a:rPr>
              <a:t>) </a:t>
            </a:r>
          </a:p>
          <a:p>
            <a:pPr algn="just"/>
            <a:r>
              <a:rPr lang="tr-TR" dirty="0" err="1" smtClean="0">
                <a:latin typeface="Times New Roman" pitchFamily="18" charset="0"/>
                <a:cs typeface="Times New Roman" pitchFamily="18" charset="0"/>
              </a:rPr>
              <a:t>Ag</a:t>
            </a:r>
            <a:r>
              <a:rPr lang="tr-TR" dirty="0" smtClean="0">
                <a:latin typeface="Times New Roman" pitchFamily="18" charset="0"/>
                <a:cs typeface="Times New Roman" pitchFamily="18" charset="0"/>
              </a:rPr>
              <a:t>                          		0,05    </a:t>
            </a:r>
          </a:p>
          <a:p>
            <a:pPr algn="just"/>
            <a:r>
              <a:rPr lang="tr-TR" dirty="0" smtClean="0">
                <a:latin typeface="Times New Roman" pitchFamily="18" charset="0"/>
                <a:cs typeface="Times New Roman" pitchFamily="18" charset="0"/>
              </a:rPr>
              <a:t>Hg                          		0,002   </a:t>
            </a:r>
          </a:p>
          <a:p>
            <a:pPr algn="just"/>
            <a:r>
              <a:rPr lang="tr-TR" dirty="0" smtClean="0">
                <a:latin typeface="Times New Roman" pitchFamily="18" charset="0"/>
                <a:cs typeface="Times New Roman" pitchFamily="18" charset="0"/>
              </a:rPr>
              <a:t>Se                            	0,05 		0,05  		0,01 </a:t>
            </a:r>
          </a:p>
          <a:p>
            <a:pPr algn="just"/>
            <a:r>
              <a:rPr lang="tr-TR" dirty="0" smtClean="0">
                <a:latin typeface="Times New Roman" pitchFamily="18" charset="0"/>
                <a:cs typeface="Times New Roman" pitchFamily="18" charset="0"/>
              </a:rPr>
              <a:t>U           			0.03 </a:t>
            </a:r>
          </a:p>
          <a:p>
            <a:pPr algn="just"/>
            <a:r>
              <a:rPr lang="tr-TR" dirty="0" smtClean="0">
                <a:latin typeface="Times New Roman" pitchFamily="18" charset="0"/>
                <a:cs typeface="Times New Roman" pitchFamily="18" charset="0"/>
              </a:rPr>
              <a:t>Cl-                                     	250    </a:t>
            </a:r>
          </a:p>
          <a:p>
            <a:pPr algn="just"/>
            <a:r>
              <a:rPr lang="tr-TR" dirty="0" smtClean="0">
                <a:latin typeface="Times New Roman" pitchFamily="18" charset="0"/>
                <a:cs typeface="Times New Roman" pitchFamily="18" charset="0"/>
              </a:rPr>
              <a:t>F                             		1,0                			1,5      </a:t>
            </a:r>
          </a:p>
          <a:p>
            <a:pPr algn="just"/>
            <a:r>
              <a:rPr lang="tr-TR" dirty="0" smtClean="0">
                <a:latin typeface="Times New Roman" pitchFamily="18" charset="0"/>
                <a:cs typeface="Times New Roman" pitchFamily="18" charset="0"/>
              </a:rPr>
              <a:t>SO4-2                             	 </a:t>
            </a:r>
            <a:r>
              <a:rPr lang="tr-TR" dirty="0">
                <a:latin typeface="Times New Roman" pitchFamily="18" charset="0"/>
                <a:cs typeface="Times New Roman" pitchFamily="18" charset="0"/>
              </a:rPr>
              <a:t>250                         </a:t>
            </a:r>
            <a:endParaRPr lang="tr-TR" dirty="0" smtClean="0">
              <a:latin typeface="Times New Roman" pitchFamily="18" charset="0"/>
              <a:cs typeface="Times New Roman" pitchFamily="18" charset="0"/>
            </a:endParaRPr>
          </a:p>
          <a:p>
            <a:pPr algn="just"/>
            <a:r>
              <a:rPr lang="tr-TR" dirty="0" smtClean="0">
                <a:latin typeface="Times New Roman" pitchFamily="18" charset="0"/>
                <a:cs typeface="Times New Roman" pitchFamily="18" charset="0"/>
              </a:rPr>
              <a:t>CN-                                  	 </a:t>
            </a:r>
            <a:r>
              <a:rPr lang="tr-TR" dirty="0">
                <a:latin typeface="Times New Roman" pitchFamily="18" charset="0"/>
                <a:cs typeface="Times New Roman" pitchFamily="18" charset="0"/>
              </a:rPr>
              <a:t>0,2             </a:t>
            </a:r>
            <a:r>
              <a:rPr lang="tr-TR" dirty="0" smtClean="0">
                <a:latin typeface="Times New Roman" pitchFamily="18" charset="0"/>
                <a:cs typeface="Times New Roman" pitchFamily="18" charset="0"/>
              </a:rPr>
              <a:t>	0,05  		0,01 </a:t>
            </a:r>
          </a:p>
          <a:p>
            <a:pPr algn="just"/>
            <a:r>
              <a:rPr lang="tr-TR" dirty="0" smtClean="0">
                <a:latin typeface="Times New Roman" pitchFamily="18" charset="0"/>
                <a:cs typeface="Times New Roman" pitchFamily="18" charset="0"/>
              </a:rPr>
              <a:t>Fenoller                  		1.10</a:t>
            </a:r>
            <a:r>
              <a:rPr lang="tr-TR" baseline="30000" dirty="0" smtClean="0">
                <a:latin typeface="Times New Roman" pitchFamily="18" charset="0"/>
                <a:cs typeface="Times New Roman" pitchFamily="18" charset="0"/>
              </a:rPr>
              <a:t>-3</a:t>
            </a:r>
            <a:r>
              <a:rPr lang="tr-TR" dirty="0" smtClean="0">
                <a:latin typeface="Times New Roman" pitchFamily="18" charset="0"/>
                <a:cs typeface="Times New Roman" pitchFamily="18" charset="0"/>
              </a:rPr>
              <a:t>                                       </a:t>
            </a:r>
            <a:endParaRPr lang="tr-TR" dirty="0">
              <a:latin typeface="Times New Roman" pitchFamily="18" charset="0"/>
              <a:cs typeface="Times New Roman" pitchFamily="18" charset="0"/>
            </a:endParaRPr>
          </a:p>
          <a:p>
            <a:pPr algn="just">
              <a:lnSpc>
                <a:spcPct val="150000"/>
              </a:lnSpc>
            </a:pPr>
            <a:r>
              <a:rPr lang="tr-TR" dirty="0">
                <a:latin typeface="Times New Roman" pitchFamily="18" charset="0"/>
                <a:cs typeface="Times New Roman" pitchFamily="18" charset="0"/>
              </a:rPr>
              <a:t> </a:t>
            </a:r>
          </a:p>
          <a:p>
            <a:pPr algn="just">
              <a:lnSpc>
                <a:spcPct val="150000"/>
              </a:lnSpc>
            </a:pPr>
            <a:r>
              <a:rPr lang="tr-TR" sz="1400" dirty="0">
                <a:latin typeface="Times New Roman" pitchFamily="18" charset="0"/>
                <a:cs typeface="Times New Roman" pitchFamily="18" charset="0"/>
              </a:rPr>
              <a:t>WHO: World </a:t>
            </a:r>
            <a:r>
              <a:rPr lang="tr-TR" sz="1400" dirty="0" err="1">
                <a:latin typeface="Times New Roman" pitchFamily="18" charset="0"/>
                <a:cs typeface="Times New Roman" pitchFamily="18" charset="0"/>
              </a:rPr>
              <a:t>Health</a:t>
            </a:r>
            <a:r>
              <a:rPr lang="tr-TR" sz="1400" dirty="0">
                <a:latin typeface="Times New Roman" pitchFamily="18" charset="0"/>
                <a:cs typeface="Times New Roman" pitchFamily="18" charset="0"/>
              </a:rPr>
              <a:t> </a:t>
            </a:r>
            <a:r>
              <a:rPr lang="tr-TR" sz="1400" dirty="0" err="1">
                <a:latin typeface="Times New Roman" pitchFamily="18" charset="0"/>
                <a:cs typeface="Times New Roman" pitchFamily="18" charset="0"/>
              </a:rPr>
              <a:t>Organization</a:t>
            </a:r>
            <a:r>
              <a:rPr lang="tr-TR" sz="1400" dirty="0">
                <a:latin typeface="Times New Roman" pitchFamily="18" charset="0"/>
                <a:cs typeface="Times New Roman" pitchFamily="18" charset="0"/>
              </a:rPr>
              <a:t>= Dünya sağlık organizasyonu </a:t>
            </a:r>
          </a:p>
        </p:txBody>
      </p:sp>
    </p:spTree>
    <p:extLst>
      <p:ext uri="{BB962C8B-B14F-4D97-AF65-F5344CB8AC3E}">
        <p14:creationId xmlns:p14="http://schemas.microsoft.com/office/powerpoint/2010/main" val="137911168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8363"/>
            <a:ext cx="12192000" cy="6740307"/>
          </a:xfrm>
          <a:prstGeom prst="rect">
            <a:avLst/>
          </a:prstGeom>
        </p:spPr>
        <p:txBody>
          <a:bodyPr wrap="square">
            <a:spAutoFit/>
          </a:bodyPr>
          <a:lstStyle/>
          <a:p>
            <a:pPr algn="just">
              <a:lnSpc>
                <a:spcPct val="150000"/>
              </a:lnSpc>
            </a:pPr>
            <a:r>
              <a:rPr lang="tr-TR" dirty="0">
                <a:latin typeface="Times New Roman" pitchFamily="18" charset="0"/>
                <a:cs typeface="Times New Roman" pitchFamily="18" charset="0"/>
              </a:rPr>
              <a:t>Deniz suyu  Dünyadaki suyun % 97,13 ünü denizler ve buzullar , % 2,24 ünü yer altı suları , % 0,61 ini nehirler ve göller ve % 0,02 sini de dereler oluşturur. Deniz suyunun temel bileşenleri ve konsantrasyonları </a:t>
            </a:r>
            <a:r>
              <a:rPr lang="tr-TR" dirty="0" err="1">
                <a:latin typeface="Times New Roman" pitchFamily="18" charset="0"/>
                <a:cs typeface="Times New Roman" pitchFamily="18" charset="0"/>
              </a:rPr>
              <a:t>ppm</a:t>
            </a:r>
            <a:r>
              <a:rPr lang="tr-TR" dirty="0">
                <a:latin typeface="Times New Roman" pitchFamily="18" charset="0"/>
                <a:cs typeface="Times New Roman" pitchFamily="18" charset="0"/>
              </a:rPr>
              <a:t> olarak şöyledir. </a:t>
            </a:r>
            <a:endParaRPr lang="tr-TR" dirty="0" smtClean="0">
              <a:latin typeface="Times New Roman" pitchFamily="18" charset="0"/>
              <a:cs typeface="Times New Roman" pitchFamily="18" charset="0"/>
            </a:endParaRPr>
          </a:p>
          <a:p>
            <a:pPr algn="just">
              <a:lnSpc>
                <a:spcPct val="150000"/>
              </a:lnSpc>
            </a:pPr>
            <a:endParaRPr lang="tr-TR" dirty="0">
              <a:latin typeface="Times New Roman" pitchFamily="18" charset="0"/>
              <a:cs typeface="Times New Roman" pitchFamily="18" charset="0"/>
            </a:endParaRPr>
          </a:p>
          <a:p>
            <a:pPr algn="just">
              <a:lnSpc>
                <a:spcPct val="150000"/>
              </a:lnSpc>
            </a:pPr>
            <a:r>
              <a:rPr lang="tr-TR" dirty="0" smtClean="0">
                <a:latin typeface="Times New Roman" pitchFamily="18" charset="0"/>
                <a:cs typeface="Times New Roman" pitchFamily="18" charset="0"/>
              </a:rPr>
              <a:t>	</a:t>
            </a:r>
            <a:r>
              <a:rPr lang="nn-NO" b="1" u="sng" dirty="0" smtClean="0">
                <a:latin typeface="Times New Roman" pitchFamily="18" charset="0"/>
                <a:cs typeface="Times New Roman" pitchFamily="18" charset="0"/>
              </a:rPr>
              <a:t>Bileşen </a:t>
            </a:r>
            <a:r>
              <a:rPr lang="tr-TR" b="1" u="sng" dirty="0" smtClean="0">
                <a:latin typeface="Times New Roman" pitchFamily="18" charset="0"/>
                <a:cs typeface="Times New Roman" pitchFamily="18" charset="0"/>
              </a:rPr>
              <a:t>		</a:t>
            </a:r>
            <a:r>
              <a:rPr lang="nn-NO" b="1" u="sng" dirty="0" smtClean="0">
                <a:latin typeface="Times New Roman" pitchFamily="18" charset="0"/>
                <a:cs typeface="Times New Roman" pitchFamily="18" charset="0"/>
              </a:rPr>
              <a:t>konsantrasyon   </a:t>
            </a:r>
            <a:r>
              <a:rPr lang="nn-NO" b="1" u="sng" dirty="0">
                <a:latin typeface="Times New Roman" pitchFamily="18" charset="0"/>
                <a:cs typeface="Times New Roman" pitchFamily="18" charset="0"/>
              </a:rPr>
              <a:t>mg/L </a:t>
            </a:r>
            <a:endParaRPr lang="tr-TR" b="1" u="sng" dirty="0" smtClean="0">
              <a:latin typeface="Times New Roman" pitchFamily="18" charset="0"/>
              <a:cs typeface="Times New Roman" pitchFamily="18" charset="0"/>
            </a:endParaRPr>
          </a:p>
          <a:p>
            <a:pPr algn="just"/>
            <a:r>
              <a:rPr lang="tr-TR" dirty="0" smtClean="0">
                <a:latin typeface="Times New Roman" pitchFamily="18" charset="0"/>
                <a:cs typeface="Times New Roman" pitchFamily="18" charset="0"/>
              </a:rPr>
              <a:t>	</a:t>
            </a:r>
            <a:r>
              <a:rPr lang="nn-NO" dirty="0" smtClean="0">
                <a:latin typeface="Times New Roman" pitchFamily="18" charset="0"/>
                <a:cs typeface="Times New Roman" pitchFamily="18" charset="0"/>
              </a:rPr>
              <a:t>Na  </a:t>
            </a:r>
            <a:r>
              <a:rPr lang="tr-TR" dirty="0" smtClean="0">
                <a:latin typeface="Times New Roman" pitchFamily="18" charset="0"/>
                <a:cs typeface="Times New Roman" pitchFamily="18" charset="0"/>
              </a:rPr>
              <a:t>		</a:t>
            </a:r>
            <a:r>
              <a:rPr lang="nn-NO" dirty="0" smtClean="0">
                <a:latin typeface="Times New Roman" pitchFamily="18" charset="0"/>
                <a:cs typeface="Times New Roman" pitchFamily="18" charset="0"/>
              </a:rPr>
              <a:t>10.500 </a:t>
            </a:r>
            <a:endParaRPr lang="tr-TR" dirty="0" smtClean="0">
              <a:latin typeface="Times New Roman" pitchFamily="18" charset="0"/>
              <a:cs typeface="Times New Roman" pitchFamily="18" charset="0"/>
            </a:endParaRPr>
          </a:p>
          <a:p>
            <a:pPr algn="just"/>
            <a:r>
              <a:rPr lang="tr-TR" dirty="0" smtClean="0">
                <a:latin typeface="Times New Roman" pitchFamily="18" charset="0"/>
                <a:cs typeface="Times New Roman" pitchFamily="18" charset="0"/>
              </a:rPr>
              <a:t>	</a:t>
            </a:r>
            <a:r>
              <a:rPr lang="nn-NO" dirty="0" smtClean="0">
                <a:latin typeface="Times New Roman" pitchFamily="18" charset="0"/>
                <a:cs typeface="Times New Roman" pitchFamily="18" charset="0"/>
              </a:rPr>
              <a:t>Mg  </a:t>
            </a:r>
            <a:r>
              <a:rPr lang="tr-TR" dirty="0" smtClean="0">
                <a:latin typeface="Times New Roman" pitchFamily="18" charset="0"/>
                <a:cs typeface="Times New Roman" pitchFamily="18" charset="0"/>
              </a:rPr>
              <a:t>		</a:t>
            </a:r>
            <a:r>
              <a:rPr lang="nn-NO" dirty="0" smtClean="0">
                <a:latin typeface="Times New Roman" pitchFamily="18" charset="0"/>
                <a:cs typeface="Times New Roman" pitchFamily="18" charset="0"/>
              </a:rPr>
              <a:t>1.350 </a:t>
            </a:r>
            <a:endParaRPr lang="tr-TR" dirty="0" smtClean="0">
              <a:latin typeface="Times New Roman" pitchFamily="18" charset="0"/>
              <a:cs typeface="Times New Roman" pitchFamily="18" charset="0"/>
            </a:endParaRPr>
          </a:p>
          <a:p>
            <a:pPr algn="just"/>
            <a:r>
              <a:rPr lang="tr-TR" dirty="0" smtClean="0">
                <a:latin typeface="Times New Roman" pitchFamily="18" charset="0"/>
                <a:cs typeface="Times New Roman" pitchFamily="18" charset="0"/>
              </a:rPr>
              <a:t>	</a:t>
            </a:r>
            <a:r>
              <a:rPr lang="nn-NO" dirty="0" smtClean="0">
                <a:latin typeface="Times New Roman" pitchFamily="18" charset="0"/>
                <a:cs typeface="Times New Roman" pitchFamily="18" charset="0"/>
              </a:rPr>
              <a:t>Ca  </a:t>
            </a:r>
            <a:r>
              <a:rPr lang="tr-TR" dirty="0" smtClean="0">
                <a:latin typeface="Times New Roman" pitchFamily="18" charset="0"/>
                <a:cs typeface="Times New Roman" pitchFamily="18" charset="0"/>
              </a:rPr>
              <a:t>		</a:t>
            </a:r>
            <a:r>
              <a:rPr lang="nn-NO" dirty="0" smtClean="0">
                <a:latin typeface="Times New Roman" pitchFamily="18" charset="0"/>
                <a:cs typeface="Times New Roman" pitchFamily="18" charset="0"/>
              </a:rPr>
              <a:t>400 </a:t>
            </a:r>
            <a:endParaRPr lang="tr-TR" dirty="0" smtClean="0">
              <a:latin typeface="Times New Roman" pitchFamily="18" charset="0"/>
              <a:cs typeface="Times New Roman" pitchFamily="18" charset="0"/>
            </a:endParaRPr>
          </a:p>
          <a:p>
            <a:pPr algn="just"/>
            <a:r>
              <a:rPr lang="tr-TR" dirty="0" smtClean="0">
                <a:latin typeface="Times New Roman" pitchFamily="18" charset="0"/>
                <a:cs typeface="Times New Roman" pitchFamily="18" charset="0"/>
              </a:rPr>
              <a:t>	</a:t>
            </a:r>
            <a:r>
              <a:rPr lang="nn-NO" dirty="0" smtClean="0">
                <a:latin typeface="Times New Roman" pitchFamily="18" charset="0"/>
                <a:cs typeface="Times New Roman" pitchFamily="18" charset="0"/>
              </a:rPr>
              <a:t>K  </a:t>
            </a:r>
            <a:r>
              <a:rPr lang="tr-TR" dirty="0" smtClean="0">
                <a:latin typeface="Times New Roman" pitchFamily="18" charset="0"/>
                <a:cs typeface="Times New Roman" pitchFamily="18" charset="0"/>
              </a:rPr>
              <a:t>		</a:t>
            </a:r>
            <a:r>
              <a:rPr lang="nn-NO" dirty="0" smtClean="0">
                <a:latin typeface="Times New Roman" pitchFamily="18" charset="0"/>
                <a:cs typeface="Times New Roman" pitchFamily="18" charset="0"/>
              </a:rPr>
              <a:t>380</a:t>
            </a:r>
            <a:endParaRPr lang="tr-TR" dirty="0" smtClean="0">
              <a:latin typeface="Times New Roman" pitchFamily="18" charset="0"/>
              <a:cs typeface="Times New Roman" pitchFamily="18" charset="0"/>
            </a:endParaRPr>
          </a:p>
          <a:p>
            <a:pPr algn="just"/>
            <a:r>
              <a:rPr lang="tr-TR" dirty="0">
                <a:latin typeface="Times New Roman" pitchFamily="18" charset="0"/>
                <a:cs typeface="Times New Roman" pitchFamily="18" charset="0"/>
              </a:rPr>
              <a:t>	</a:t>
            </a:r>
            <a:r>
              <a:rPr lang="tr-TR" dirty="0" smtClean="0">
                <a:latin typeface="Times New Roman" pitchFamily="18" charset="0"/>
                <a:cs typeface="Times New Roman" pitchFamily="18" charset="0"/>
              </a:rPr>
              <a:t>Cl</a:t>
            </a:r>
            <a:r>
              <a:rPr lang="tr-TR" baseline="30000" dirty="0" smtClean="0">
                <a:latin typeface="Times New Roman" pitchFamily="18" charset="0"/>
                <a:cs typeface="Times New Roman" pitchFamily="18" charset="0"/>
              </a:rPr>
              <a:t>-</a:t>
            </a:r>
            <a:r>
              <a:rPr lang="tr-TR" dirty="0" smtClean="0">
                <a:latin typeface="Times New Roman" pitchFamily="18" charset="0"/>
                <a:cs typeface="Times New Roman" pitchFamily="18" charset="0"/>
              </a:rPr>
              <a:t>    		19.000 </a:t>
            </a:r>
          </a:p>
          <a:p>
            <a:pPr algn="just"/>
            <a:r>
              <a:rPr lang="tr-TR" dirty="0" smtClean="0">
                <a:latin typeface="Times New Roman" pitchFamily="18" charset="0"/>
                <a:cs typeface="Times New Roman" pitchFamily="18" charset="0"/>
              </a:rPr>
              <a:t>	SO</a:t>
            </a:r>
            <a:r>
              <a:rPr lang="tr-TR" baseline="-25000" dirty="0" smtClean="0">
                <a:latin typeface="Times New Roman" pitchFamily="18" charset="0"/>
                <a:cs typeface="Times New Roman" pitchFamily="18" charset="0"/>
              </a:rPr>
              <a:t>4</a:t>
            </a:r>
            <a:r>
              <a:rPr lang="tr-TR" baseline="30000" dirty="0" smtClean="0">
                <a:latin typeface="Times New Roman" pitchFamily="18" charset="0"/>
                <a:cs typeface="Times New Roman" pitchFamily="18" charset="0"/>
              </a:rPr>
              <a:t>2-</a:t>
            </a:r>
            <a:r>
              <a:rPr lang="tr-TR" dirty="0" smtClean="0">
                <a:latin typeface="Times New Roman" pitchFamily="18" charset="0"/>
                <a:cs typeface="Times New Roman" pitchFamily="18" charset="0"/>
              </a:rPr>
              <a:t> 		 </a:t>
            </a:r>
            <a:r>
              <a:rPr lang="tr-TR" dirty="0">
                <a:latin typeface="Times New Roman" pitchFamily="18" charset="0"/>
                <a:cs typeface="Times New Roman" pitchFamily="18" charset="0"/>
              </a:rPr>
              <a:t>2700 </a:t>
            </a:r>
            <a:endParaRPr lang="tr-TR" dirty="0" smtClean="0">
              <a:latin typeface="Times New Roman" pitchFamily="18" charset="0"/>
              <a:cs typeface="Times New Roman" pitchFamily="18" charset="0"/>
            </a:endParaRPr>
          </a:p>
          <a:p>
            <a:pPr algn="just"/>
            <a:r>
              <a:rPr lang="tr-TR" dirty="0" smtClean="0">
                <a:latin typeface="Times New Roman" pitchFamily="18" charset="0"/>
                <a:cs typeface="Times New Roman" pitchFamily="18" charset="0"/>
              </a:rPr>
              <a:t>	Diğer </a:t>
            </a:r>
            <a:r>
              <a:rPr lang="tr-TR" dirty="0">
                <a:latin typeface="Times New Roman" pitchFamily="18" charset="0"/>
                <a:cs typeface="Times New Roman" pitchFamily="18" charset="0"/>
              </a:rPr>
              <a:t>katılar </a:t>
            </a:r>
            <a:r>
              <a:rPr lang="tr-TR" dirty="0" smtClean="0">
                <a:latin typeface="Times New Roman" pitchFamily="18" charset="0"/>
                <a:cs typeface="Times New Roman" pitchFamily="18" charset="0"/>
              </a:rPr>
              <a:t>	34 </a:t>
            </a:r>
          </a:p>
          <a:p>
            <a:pPr algn="just"/>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Sr</a:t>
            </a:r>
            <a:r>
              <a:rPr lang="tr-TR" dirty="0" smtClean="0">
                <a:latin typeface="Times New Roman" pitchFamily="18" charset="0"/>
                <a:cs typeface="Times New Roman" pitchFamily="18" charset="0"/>
              </a:rPr>
              <a:t>  		8 </a:t>
            </a:r>
          </a:p>
          <a:p>
            <a:pPr algn="just"/>
            <a:r>
              <a:rPr lang="tr-TR" dirty="0" smtClean="0">
                <a:latin typeface="Times New Roman" pitchFamily="18" charset="0"/>
                <a:cs typeface="Times New Roman" pitchFamily="18" charset="0"/>
              </a:rPr>
              <a:t>	B  		4,6 </a:t>
            </a:r>
          </a:p>
          <a:p>
            <a:pPr algn="just"/>
            <a:r>
              <a:rPr lang="tr-TR" dirty="0" smtClean="0">
                <a:latin typeface="Times New Roman" pitchFamily="18" charset="0"/>
                <a:cs typeface="Times New Roman" pitchFamily="18" charset="0"/>
              </a:rPr>
              <a:t>	F  		1,3 </a:t>
            </a:r>
          </a:p>
          <a:p>
            <a:pPr algn="just"/>
            <a:r>
              <a:rPr lang="tr-TR" dirty="0" smtClean="0">
                <a:latin typeface="Times New Roman" pitchFamily="18" charset="0"/>
                <a:cs typeface="Times New Roman" pitchFamily="18" charset="0"/>
              </a:rPr>
              <a:t>	N  		0,5 </a:t>
            </a:r>
          </a:p>
          <a:p>
            <a:pPr algn="just"/>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Li</a:t>
            </a:r>
            <a:r>
              <a:rPr lang="tr-TR" dirty="0" smtClean="0">
                <a:latin typeface="Times New Roman" pitchFamily="18" charset="0"/>
                <a:cs typeface="Times New Roman" pitchFamily="18" charset="0"/>
              </a:rPr>
              <a:t>   		0,17 </a:t>
            </a:r>
          </a:p>
          <a:p>
            <a:pPr algn="just"/>
            <a:r>
              <a:rPr lang="tr-TR" dirty="0" smtClean="0">
                <a:latin typeface="Times New Roman" pitchFamily="18" charset="0"/>
                <a:cs typeface="Times New Roman" pitchFamily="18" charset="0"/>
              </a:rPr>
              <a:t>	I</a:t>
            </a:r>
            <a:r>
              <a:rPr lang="tr-TR" baseline="30000" dirty="0" smtClean="0">
                <a:latin typeface="Times New Roman" pitchFamily="18" charset="0"/>
                <a:cs typeface="Times New Roman" pitchFamily="18" charset="0"/>
              </a:rPr>
              <a:t>-</a:t>
            </a:r>
            <a:r>
              <a:rPr lang="tr-TR" dirty="0" smtClean="0">
                <a:latin typeface="Times New Roman" pitchFamily="18" charset="0"/>
                <a:cs typeface="Times New Roman" pitchFamily="18" charset="0"/>
              </a:rPr>
              <a:t>  		0,06 </a:t>
            </a:r>
          </a:p>
          <a:p>
            <a:pPr algn="just"/>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Cd</a:t>
            </a:r>
            <a:r>
              <a:rPr lang="tr-TR" dirty="0" smtClean="0">
                <a:latin typeface="Times New Roman" pitchFamily="18" charset="0"/>
                <a:cs typeface="Times New Roman" pitchFamily="18" charset="0"/>
              </a:rPr>
              <a:t>  		1.10-4 </a:t>
            </a:r>
          </a:p>
          <a:p>
            <a:pPr algn="just"/>
            <a:r>
              <a:rPr lang="tr-TR" dirty="0" smtClean="0">
                <a:latin typeface="Times New Roman" pitchFamily="18" charset="0"/>
                <a:cs typeface="Times New Roman" pitchFamily="18" charset="0"/>
              </a:rPr>
              <a:t>	Hg  		3.10-5</a:t>
            </a:r>
          </a:p>
          <a:p>
            <a:pPr algn="just"/>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Rd</a:t>
            </a:r>
            <a:r>
              <a:rPr lang="tr-TR" dirty="0" smtClean="0">
                <a:latin typeface="Times New Roman" pitchFamily="18" charset="0"/>
                <a:cs typeface="Times New Roman" pitchFamily="18" charset="0"/>
              </a:rPr>
              <a:t>  		1.10-7</a:t>
            </a:r>
          </a:p>
          <a:p>
            <a:pPr algn="just"/>
            <a:r>
              <a:rPr lang="tr-TR" dirty="0" smtClean="0">
                <a:latin typeface="Times New Roman" pitchFamily="18" charset="0"/>
                <a:cs typeface="Times New Roman" pitchFamily="18" charset="0"/>
              </a:rPr>
              <a:t> 	Cr  		0,05 </a:t>
            </a:r>
          </a:p>
          <a:p>
            <a:pPr algn="just"/>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Br</a:t>
            </a:r>
            <a:r>
              <a:rPr lang="tr-TR" baseline="30000" dirty="0" smtClean="0">
                <a:latin typeface="Times New Roman" pitchFamily="18" charset="0"/>
                <a:cs typeface="Times New Roman" pitchFamily="18" charset="0"/>
              </a:rPr>
              <a:t>- </a:t>
            </a:r>
            <a:r>
              <a:rPr lang="tr-TR" dirty="0" smtClean="0">
                <a:latin typeface="Times New Roman" pitchFamily="18" charset="0"/>
                <a:cs typeface="Times New Roman" pitchFamily="18" charset="0"/>
              </a:rPr>
              <a:t> 		65 </a:t>
            </a:r>
            <a:endParaRPr lang="tr-TR" dirty="0">
              <a:latin typeface="Times New Roman" pitchFamily="18" charset="0"/>
              <a:cs typeface="Times New Roman" pitchFamily="18" charset="0"/>
            </a:endParaRPr>
          </a:p>
        </p:txBody>
      </p:sp>
    </p:spTree>
    <p:extLst>
      <p:ext uri="{BB962C8B-B14F-4D97-AF65-F5344CB8AC3E}">
        <p14:creationId xmlns:p14="http://schemas.microsoft.com/office/powerpoint/2010/main" val="386045952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0"/>
            <a:ext cx="12192000" cy="6878806"/>
          </a:xfrm>
          <a:prstGeom prst="rect">
            <a:avLst/>
          </a:prstGeom>
        </p:spPr>
        <p:txBody>
          <a:bodyPr wrap="square">
            <a:spAutoFit/>
          </a:bodyPr>
          <a:lstStyle/>
          <a:p>
            <a:pPr algn="just">
              <a:lnSpc>
                <a:spcPct val="150000"/>
              </a:lnSpc>
            </a:pPr>
            <a:r>
              <a:rPr lang="tr-TR" dirty="0">
                <a:latin typeface="Times New Roman" pitchFamily="18" charset="0"/>
                <a:cs typeface="Times New Roman" pitchFamily="18" charset="0"/>
              </a:rPr>
              <a:t>Deniz suyunun yoğunluğu </a:t>
            </a:r>
            <a:r>
              <a:rPr lang="tr-TR" dirty="0" smtClean="0">
                <a:latin typeface="Times New Roman" pitchFamily="18" charset="0"/>
                <a:cs typeface="Times New Roman" pitchFamily="18" charset="0"/>
              </a:rPr>
              <a:t>20</a:t>
            </a:r>
            <a:r>
              <a:rPr lang="tr-TR" baseline="30000" dirty="0" smtClean="0">
                <a:latin typeface="Times New Roman" pitchFamily="18" charset="0"/>
                <a:cs typeface="Times New Roman" pitchFamily="18" charset="0"/>
              </a:rPr>
              <a:t>0</a:t>
            </a:r>
            <a:r>
              <a:rPr lang="tr-TR" dirty="0" smtClean="0">
                <a:latin typeface="Times New Roman" pitchFamily="18" charset="0"/>
                <a:cs typeface="Times New Roman" pitchFamily="18" charset="0"/>
              </a:rPr>
              <a:t>C </a:t>
            </a:r>
            <a:r>
              <a:rPr lang="tr-TR" dirty="0">
                <a:latin typeface="Times New Roman" pitchFamily="18" charset="0"/>
                <a:cs typeface="Times New Roman" pitchFamily="18" charset="0"/>
              </a:rPr>
              <a:t>de 1,0243 </a:t>
            </a:r>
            <a:r>
              <a:rPr lang="tr-TR" dirty="0" smtClean="0">
                <a:latin typeface="Times New Roman" pitchFamily="18" charset="0"/>
                <a:cs typeface="Times New Roman" pitchFamily="18" charset="0"/>
              </a:rPr>
              <a:t>g/</a:t>
            </a:r>
            <a:r>
              <a:rPr lang="tr-TR" dirty="0" err="1" smtClean="0">
                <a:latin typeface="Times New Roman" pitchFamily="18" charset="0"/>
                <a:cs typeface="Times New Roman" pitchFamily="18" charset="0"/>
              </a:rPr>
              <a:t>mL</a:t>
            </a:r>
            <a:r>
              <a:rPr lang="tr-TR" dirty="0" smtClean="0">
                <a:latin typeface="Times New Roman" pitchFamily="18" charset="0"/>
                <a:cs typeface="Times New Roman" pitchFamily="18" charset="0"/>
              </a:rPr>
              <a:t> </a:t>
            </a:r>
            <a:r>
              <a:rPr lang="tr-TR" dirty="0" err="1">
                <a:latin typeface="Times New Roman" pitchFamily="18" charset="0"/>
                <a:cs typeface="Times New Roman" pitchFamily="18" charset="0"/>
              </a:rPr>
              <a:t>dir</a:t>
            </a:r>
            <a:r>
              <a:rPr lang="tr-TR" dirty="0">
                <a:latin typeface="Times New Roman" pitchFamily="18" charset="0"/>
                <a:cs typeface="Times New Roman" pitchFamily="18" charset="0"/>
              </a:rPr>
              <a:t>. Havayı oluşturan N</a:t>
            </a:r>
            <a:r>
              <a:rPr lang="tr-TR" baseline="-25000" dirty="0">
                <a:latin typeface="Times New Roman" pitchFamily="18" charset="0"/>
                <a:cs typeface="Times New Roman" pitchFamily="18" charset="0"/>
              </a:rPr>
              <a:t>2</a:t>
            </a:r>
            <a:r>
              <a:rPr lang="tr-TR" dirty="0">
                <a:latin typeface="Times New Roman" pitchFamily="18" charset="0"/>
                <a:cs typeface="Times New Roman" pitchFamily="18" charset="0"/>
              </a:rPr>
              <a:t> ve O</a:t>
            </a:r>
            <a:r>
              <a:rPr lang="tr-TR" baseline="-25000" dirty="0">
                <a:latin typeface="Times New Roman" pitchFamily="18" charset="0"/>
                <a:cs typeface="Times New Roman" pitchFamily="18" charset="0"/>
              </a:rPr>
              <a:t>2</a:t>
            </a:r>
            <a:r>
              <a:rPr lang="tr-TR" dirty="0">
                <a:latin typeface="Times New Roman" pitchFamily="18" charset="0"/>
                <a:cs typeface="Times New Roman" pitchFamily="18" charset="0"/>
              </a:rPr>
              <a:t> suda az çözünür. O</a:t>
            </a:r>
            <a:r>
              <a:rPr lang="tr-TR" baseline="-25000" dirty="0">
                <a:latin typeface="Times New Roman" pitchFamily="18" charset="0"/>
                <a:cs typeface="Times New Roman" pitchFamily="18" charset="0"/>
              </a:rPr>
              <a:t>2</a:t>
            </a:r>
            <a:r>
              <a:rPr lang="tr-TR" dirty="0">
                <a:latin typeface="Times New Roman" pitchFamily="18" charset="0"/>
                <a:cs typeface="Times New Roman" pitchFamily="18" charset="0"/>
              </a:rPr>
              <a:t> </a:t>
            </a:r>
            <a:r>
              <a:rPr lang="tr-TR" dirty="0" err="1">
                <a:latin typeface="Times New Roman" pitchFamily="18" charset="0"/>
                <a:cs typeface="Times New Roman" pitchFamily="18" charset="0"/>
              </a:rPr>
              <a:t>nin</a:t>
            </a:r>
            <a:r>
              <a:rPr lang="tr-TR" dirty="0">
                <a:latin typeface="Times New Roman" pitchFamily="18" charset="0"/>
                <a:cs typeface="Times New Roman" pitchFamily="18" charset="0"/>
              </a:rPr>
              <a:t> sudaki çözünürlüğü sıcaklıkla ve deniz </a:t>
            </a:r>
            <a:r>
              <a:rPr lang="tr-TR" dirty="0" smtClean="0">
                <a:latin typeface="Times New Roman" pitchFamily="18" charset="0"/>
                <a:cs typeface="Times New Roman" pitchFamily="18" charset="0"/>
              </a:rPr>
              <a:t>seviyesinden </a:t>
            </a:r>
            <a:r>
              <a:rPr lang="tr-TR" dirty="0">
                <a:latin typeface="Times New Roman" pitchFamily="18" charset="0"/>
                <a:cs typeface="Times New Roman" pitchFamily="18" charset="0"/>
              </a:rPr>
              <a:t>yükseklikle şöyle değişir.                    </a:t>
            </a:r>
            <a:endParaRPr lang="tr-TR" dirty="0" smtClean="0">
              <a:latin typeface="Times New Roman" pitchFamily="18" charset="0"/>
              <a:cs typeface="Times New Roman" pitchFamily="18" charset="0"/>
            </a:endParaRPr>
          </a:p>
          <a:p>
            <a:pPr algn="just">
              <a:lnSpc>
                <a:spcPct val="150000"/>
              </a:lnSpc>
            </a:pPr>
            <a:r>
              <a:rPr lang="tr-TR" dirty="0" smtClean="0">
                <a:latin typeface="Times New Roman" pitchFamily="18" charset="0"/>
                <a:cs typeface="Times New Roman" pitchFamily="18" charset="0"/>
              </a:rPr>
              <a:t>Deniz </a:t>
            </a:r>
            <a:r>
              <a:rPr lang="tr-TR" dirty="0">
                <a:latin typeface="Times New Roman" pitchFamily="18" charset="0"/>
                <a:cs typeface="Times New Roman" pitchFamily="18" charset="0"/>
              </a:rPr>
              <a:t>seviyesinde, 20 </a:t>
            </a:r>
            <a:r>
              <a:rPr lang="tr-TR" baseline="30000" dirty="0">
                <a:latin typeface="Times New Roman" pitchFamily="18" charset="0"/>
                <a:cs typeface="Times New Roman" pitchFamily="18" charset="0"/>
              </a:rPr>
              <a:t>0</a:t>
            </a:r>
            <a:r>
              <a:rPr lang="tr-TR" dirty="0">
                <a:latin typeface="Times New Roman" pitchFamily="18" charset="0"/>
                <a:cs typeface="Times New Roman" pitchFamily="18" charset="0"/>
              </a:rPr>
              <a:t>C de O</a:t>
            </a:r>
            <a:r>
              <a:rPr lang="tr-TR" baseline="-25000" dirty="0">
                <a:latin typeface="Times New Roman" pitchFamily="18" charset="0"/>
                <a:cs typeface="Times New Roman" pitchFamily="18" charset="0"/>
              </a:rPr>
              <a:t>2</a:t>
            </a:r>
            <a:r>
              <a:rPr lang="tr-TR" dirty="0">
                <a:latin typeface="Times New Roman" pitchFamily="18" charset="0"/>
                <a:cs typeface="Times New Roman" pitchFamily="18" charset="0"/>
              </a:rPr>
              <a:t> </a:t>
            </a:r>
            <a:r>
              <a:rPr lang="tr-TR" dirty="0" err="1">
                <a:latin typeface="Times New Roman" pitchFamily="18" charset="0"/>
                <a:cs typeface="Times New Roman" pitchFamily="18" charset="0"/>
              </a:rPr>
              <a:t>nin</a:t>
            </a:r>
            <a:r>
              <a:rPr lang="tr-TR" dirty="0">
                <a:latin typeface="Times New Roman" pitchFamily="18" charset="0"/>
                <a:cs typeface="Times New Roman" pitchFamily="18" charset="0"/>
              </a:rPr>
              <a:t> sudaki çözünürlüğü 9,1 </a:t>
            </a:r>
            <a:r>
              <a:rPr lang="tr-TR" dirty="0" smtClean="0">
                <a:latin typeface="Times New Roman" pitchFamily="18" charset="0"/>
                <a:cs typeface="Times New Roman" pitchFamily="18" charset="0"/>
              </a:rPr>
              <a:t>mg/L </a:t>
            </a:r>
            <a:r>
              <a:rPr lang="tr-TR" dirty="0" err="1">
                <a:latin typeface="Times New Roman" pitchFamily="18" charset="0"/>
                <a:cs typeface="Times New Roman" pitchFamily="18" charset="0"/>
              </a:rPr>
              <a:t>dir</a:t>
            </a:r>
            <a:r>
              <a:rPr lang="tr-TR" dirty="0">
                <a:latin typeface="Times New Roman" pitchFamily="18" charset="0"/>
                <a:cs typeface="Times New Roman" pitchFamily="18" charset="0"/>
              </a:rPr>
              <a:t>. Aynı sıcaklıkta deniz seviyesinden 1000 m yükseklikte 8,2 </a:t>
            </a:r>
            <a:r>
              <a:rPr lang="tr-TR" dirty="0" smtClean="0">
                <a:latin typeface="Times New Roman" pitchFamily="18" charset="0"/>
                <a:cs typeface="Times New Roman" pitchFamily="18" charset="0"/>
              </a:rPr>
              <a:t>mg/L </a:t>
            </a:r>
            <a:r>
              <a:rPr lang="tr-TR" dirty="0">
                <a:latin typeface="Times New Roman" pitchFamily="18" charset="0"/>
                <a:cs typeface="Times New Roman" pitchFamily="18" charset="0"/>
              </a:rPr>
              <a:t>ve 2000 m de ise 7,4 </a:t>
            </a:r>
            <a:r>
              <a:rPr lang="tr-TR" dirty="0" smtClean="0">
                <a:latin typeface="Times New Roman" pitchFamily="18" charset="0"/>
                <a:cs typeface="Times New Roman" pitchFamily="18" charset="0"/>
              </a:rPr>
              <a:t>mg/L </a:t>
            </a:r>
            <a:r>
              <a:rPr lang="tr-TR" dirty="0" err="1">
                <a:latin typeface="Times New Roman" pitchFamily="18" charset="0"/>
                <a:cs typeface="Times New Roman" pitchFamily="18" charset="0"/>
              </a:rPr>
              <a:t>dir</a:t>
            </a:r>
            <a:r>
              <a:rPr lang="tr-TR" dirty="0">
                <a:latin typeface="Times New Roman" pitchFamily="18" charset="0"/>
                <a:cs typeface="Times New Roman" pitchFamily="18" charset="0"/>
              </a:rPr>
              <a:t>.  </a:t>
            </a:r>
            <a:endParaRPr lang="tr-TR" dirty="0" smtClean="0">
              <a:latin typeface="Times New Roman" pitchFamily="18" charset="0"/>
              <a:cs typeface="Times New Roman" pitchFamily="18" charset="0"/>
            </a:endParaRPr>
          </a:p>
          <a:p>
            <a:pPr algn="just">
              <a:lnSpc>
                <a:spcPct val="150000"/>
              </a:lnSpc>
            </a:pPr>
            <a:endParaRPr lang="tr-TR" dirty="0">
              <a:latin typeface="Times New Roman" pitchFamily="18" charset="0"/>
              <a:cs typeface="Times New Roman" pitchFamily="18" charset="0"/>
            </a:endParaRPr>
          </a:p>
          <a:p>
            <a:pPr algn="just">
              <a:lnSpc>
                <a:spcPct val="150000"/>
              </a:lnSpc>
            </a:pPr>
            <a:r>
              <a:rPr lang="tr-TR" sz="2400" b="1" dirty="0">
                <a:latin typeface="Times New Roman" pitchFamily="18" charset="0"/>
                <a:cs typeface="Times New Roman" pitchFamily="18" charset="0"/>
              </a:rPr>
              <a:t>SUYUN </a:t>
            </a:r>
            <a:r>
              <a:rPr lang="tr-TR" sz="2400" b="1" dirty="0" smtClean="0">
                <a:latin typeface="Times New Roman" pitchFamily="18" charset="0"/>
                <a:cs typeface="Times New Roman" pitchFamily="18" charset="0"/>
              </a:rPr>
              <a:t>SERTLİĞİ</a:t>
            </a:r>
          </a:p>
          <a:p>
            <a:pPr algn="just">
              <a:lnSpc>
                <a:spcPct val="150000"/>
              </a:lnSpc>
            </a:pPr>
            <a:endParaRPr lang="tr-TR" b="1" dirty="0">
              <a:latin typeface="Times New Roman" pitchFamily="18" charset="0"/>
              <a:cs typeface="Times New Roman" pitchFamily="18" charset="0"/>
            </a:endParaRPr>
          </a:p>
          <a:p>
            <a:pPr algn="just">
              <a:lnSpc>
                <a:spcPct val="150000"/>
              </a:lnSpc>
            </a:pPr>
            <a:r>
              <a:rPr lang="tr-TR" dirty="0" smtClean="0">
                <a:latin typeface="Times New Roman" pitchFamily="18" charset="0"/>
                <a:cs typeface="Times New Roman" pitchFamily="18" charset="0"/>
              </a:rPr>
              <a:t>Sabunun </a:t>
            </a:r>
            <a:r>
              <a:rPr lang="tr-TR" dirty="0">
                <a:latin typeface="Times New Roman" pitchFamily="18" charset="0"/>
                <a:cs typeface="Times New Roman" pitchFamily="18" charset="0"/>
              </a:rPr>
              <a:t>köpürmesini engelleyen, derinin yumuşaklığı için uygun olmayan, besin maddelerinin pişmelerini geciktirerek güçleştiren suyun sertliği suda çözünen tuzlardan </a:t>
            </a:r>
            <a:r>
              <a:rPr lang="tr-TR" dirty="0" smtClean="0">
                <a:latin typeface="Times New Roman" pitchFamily="18" charset="0"/>
                <a:cs typeface="Times New Roman" pitchFamily="18" charset="0"/>
              </a:rPr>
              <a:t>kaynaklanmaktadır</a:t>
            </a:r>
            <a:r>
              <a:rPr lang="tr-TR" dirty="0">
                <a:latin typeface="Times New Roman" pitchFamily="18" charset="0"/>
                <a:cs typeface="Times New Roman" pitchFamily="18" charset="0"/>
              </a:rPr>
              <a:t>. Bu tuzlardan özellikle </a:t>
            </a:r>
            <a:r>
              <a:rPr lang="tr-TR" dirty="0" err="1">
                <a:latin typeface="Times New Roman" pitchFamily="18" charset="0"/>
                <a:cs typeface="Times New Roman" pitchFamily="18" charset="0"/>
              </a:rPr>
              <a:t>Ca</a:t>
            </a:r>
            <a:r>
              <a:rPr lang="tr-TR" dirty="0">
                <a:latin typeface="Times New Roman" pitchFamily="18" charset="0"/>
                <a:cs typeface="Times New Roman" pitchFamily="18" charset="0"/>
              </a:rPr>
              <a:t>(HCO</a:t>
            </a:r>
            <a:r>
              <a:rPr lang="tr-TR" baseline="-25000" dirty="0">
                <a:latin typeface="Times New Roman" pitchFamily="18" charset="0"/>
                <a:cs typeface="Times New Roman" pitchFamily="18" charset="0"/>
              </a:rPr>
              <a:t>3</a:t>
            </a:r>
            <a:r>
              <a:rPr lang="tr-TR" dirty="0">
                <a:latin typeface="Times New Roman" pitchFamily="18" charset="0"/>
                <a:cs typeface="Times New Roman" pitchFamily="18" charset="0"/>
              </a:rPr>
              <a:t>)</a:t>
            </a:r>
            <a:r>
              <a:rPr lang="tr-TR" baseline="-25000" dirty="0">
                <a:latin typeface="Times New Roman" pitchFamily="18" charset="0"/>
                <a:cs typeface="Times New Roman" pitchFamily="18" charset="0"/>
              </a:rPr>
              <a:t>2</a:t>
            </a:r>
            <a:r>
              <a:rPr lang="tr-TR" dirty="0">
                <a:latin typeface="Times New Roman" pitchFamily="18" charset="0"/>
                <a:cs typeface="Times New Roman" pitchFamily="18" charset="0"/>
              </a:rPr>
              <a:t> ve Mg(HCO</a:t>
            </a:r>
            <a:r>
              <a:rPr lang="tr-TR" baseline="-25000" dirty="0">
                <a:latin typeface="Times New Roman" pitchFamily="18" charset="0"/>
                <a:cs typeface="Times New Roman" pitchFamily="18" charset="0"/>
              </a:rPr>
              <a:t>3</a:t>
            </a:r>
            <a:r>
              <a:rPr lang="tr-TR" dirty="0">
                <a:latin typeface="Times New Roman" pitchFamily="18" charset="0"/>
                <a:cs typeface="Times New Roman" pitchFamily="18" charset="0"/>
              </a:rPr>
              <a:t>)</a:t>
            </a:r>
            <a:r>
              <a:rPr lang="tr-TR" baseline="-25000" dirty="0">
                <a:latin typeface="Times New Roman" pitchFamily="18" charset="0"/>
                <a:cs typeface="Times New Roman" pitchFamily="18" charset="0"/>
              </a:rPr>
              <a:t>2</a:t>
            </a:r>
            <a:r>
              <a:rPr lang="tr-TR" dirty="0">
                <a:latin typeface="Times New Roman" pitchFamily="18" charset="0"/>
                <a:cs typeface="Times New Roman" pitchFamily="18" charset="0"/>
              </a:rPr>
              <a:t> ile CaSO</a:t>
            </a:r>
            <a:r>
              <a:rPr lang="tr-TR" baseline="-25000" dirty="0">
                <a:latin typeface="Times New Roman" pitchFamily="18" charset="0"/>
                <a:cs typeface="Times New Roman" pitchFamily="18" charset="0"/>
              </a:rPr>
              <a:t>4</a:t>
            </a:r>
            <a:r>
              <a:rPr lang="tr-TR" dirty="0">
                <a:latin typeface="Times New Roman" pitchFamily="18" charset="0"/>
                <a:cs typeface="Times New Roman" pitchFamily="18" charset="0"/>
              </a:rPr>
              <a:t> ve MgSO</a:t>
            </a:r>
            <a:r>
              <a:rPr lang="tr-TR" baseline="-25000" dirty="0">
                <a:latin typeface="Times New Roman" pitchFamily="18" charset="0"/>
                <a:cs typeface="Times New Roman" pitchFamily="18" charset="0"/>
              </a:rPr>
              <a:t>4</a:t>
            </a:r>
            <a:r>
              <a:rPr lang="tr-TR" dirty="0">
                <a:latin typeface="Times New Roman" pitchFamily="18" charset="0"/>
                <a:cs typeface="Times New Roman" pitchFamily="18" charset="0"/>
              </a:rPr>
              <a:t> birinci dereceden suyun sertliğinden sorumludurlar. CaCl</a:t>
            </a:r>
            <a:r>
              <a:rPr lang="tr-TR" baseline="-25000" dirty="0">
                <a:latin typeface="Times New Roman" pitchFamily="18" charset="0"/>
                <a:cs typeface="Times New Roman" pitchFamily="18" charset="0"/>
              </a:rPr>
              <a:t>2</a:t>
            </a:r>
            <a:r>
              <a:rPr lang="tr-TR" dirty="0">
                <a:latin typeface="Times New Roman" pitchFamily="18" charset="0"/>
                <a:cs typeface="Times New Roman" pitchFamily="18" charset="0"/>
              </a:rPr>
              <a:t> , MgCl</a:t>
            </a:r>
            <a:r>
              <a:rPr lang="tr-TR" baseline="-25000" dirty="0">
                <a:latin typeface="Times New Roman" pitchFamily="18" charset="0"/>
                <a:cs typeface="Times New Roman" pitchFamily="18" charset="0"/>
              </a:rPr>
              <a:t>2</a:t>
            </a:r>
            <a:r>
              <a:rPr lang="tr-TR" dirty="0">
                <a:latin typeface="Times New Roman" pitchFamily="18" charset="0"/>
                <a:cs typeface="Times New Roman" pitchFamily="18" charset="0"/>
              </a:rPr>
              <a:t>, </a:t>
            </a:r>
            <a:r>
              <a:rPr lang="tr-TR" dirty="0" err="1">
                <a:latin typeface="Times New Roman" pitchFamily="18" charset="0"/>
                <a:cs typeface="Times New Roman" pitchFamily="18" charset="0"/>
              </a:rPr>
              <a:t>Ca</a:t>
            </a:r>
            <a:r>
              <a:rPr lang="tr-TR" dirty="0">
                <a:latin typeface="Times New Roman" pitchFamily="18" charset="0"/>
                <a:cs typeface="Times New Roman" pitchFamily="18" charset="0"/>
              </a:rPr>
              <a:t>(NO</a:t>
            </a:r>
            <a:r>
              <a:rPr lang="tr-TR" baseline="-25000" dirty="0">
                <a:latin typeface="Times New Roman" pitchFamily="18" charset="0"/>
                <a:cs typeface="Times New Roman" pitchFamily="18" charset="0"/>
              </a:rPr>
              <a:t>3</a:t>
            </a:r>
            <a:r>
              <a:rPr lang="tr-TR" dirty="0">
                <a:latin typeface="Times New Roman" pitchFamily="18" charset="0"/>
                <a:cs typeface="Times New Roman" pitchFamily="18" charset="0"/>
              </a:rPr>
              <a:t>)</a:t>
            </a:r>
            <a:r>
              <a:rPr lang="tr-TR" baseline="-25000" dirty="0">
                <a:latin typeface="Times New Roman" pitchFamily="18" charset="0"/>
                <a:cs typeface="Times New Roman" pitchFamily="18" charset="0"/>
              </a:rPr>
              <a:t>2</a:t>
            </a:r>
            <a:r>
              <a:rPr lang="tr-TR" dirty="0">
                <a:latin typeface="Times New Roman" pitchFamily="18" charset="0"/>
                <a:cs typeface="Times New Roman" pitchFamily="18" charset="0"/>
              </a:rPr>
              <a:t> ve Mg(NO</a:t>
            </a:r>
            <a:r>
              <a:rPr lang="tr-TR" baseline="-25000" dirty="0">
                <a:latin typeface="Times New Roman" pitchFamily="18" charset="0"/>
                <a:cs typeface="Times New Roman" pitchFamily="18" charset="0"/>
              </a:rPr>
              <a:t>3</a:t>
            </a:r>
            <a:r>
              <a:rPr lang="tr-TR" dirty="0">
                <a:latin typeface="Times New Roman" pitchFamily="18" charset="0"/>
                <a:cs typeface="Times New Roman" pitchFamily="18" charset="0"/>
              </a:rPr>
              <a:t>)</a:t>
            </a:r>
            <a:r>
              <a:rPr lang="tr-TR" baseline="-25000" dirty="0">
                <a:latin typeface="Times New Roman" pitchFamily="18" charset="0"/>
                <a:cs typeface="Times New Roman" pitchFamily="18" charset="0"/>
              </a:rPr>
              <a:t>2</a:t>
            </a:r>
            <a:r>
              <a:rPr lang="tr-TR" dirty="0">
                <a:latin typeface="Times New Roman" pitchFamily="18" charset="0"/>
                <a:cs typeface="Times New Roman" pitchFamily="18" charset="0"/>
              </a:rPr>
              <a:t> tuzları suya sertlik vermede çok az rol oynarlar. </a:t>
            </a:r>
            <a:r>
              <a:rPr lang="tr-TR" dirty="0" smtClean="0">
                <a:latin typeface="Times New Roman" pitchFamily="18" charset="0"/>
                <a:cs typeface="Times New Roman" pitchFamily="18" charset="0"/>
              </a:rPr>
              <a:t>Ca</a:t>
            </a:r>
            <a:r>
              <a:rPr lang="tr-TR" baseline="30000" dirty="0" smtClean="0">
                <a:latin typeface="Times New Roman" pitchFamily="18" charset="0"/>
                <a:cs typeface="Times New Roman" pitchFamily="18" charset="0"/>
              </a:rPr>
              <a:t>2+</a:t>
            </a:r>
            <a:r>
              <a:rPr lang="tr-TR" dirty="0" smtClean="0">
                <a:latin typeface="Times New Roman" pitchFamily="18" charset="0"/>
                <a:cs typeface="Times New Roman" pitchFamily="18" charset="0"/>
              </a:rPr>
              <a:t>,  Mg</a:t>
            </a:r>
            <a:r>
              <a:rPr lang="tr-TR" baseline="30000" dirty="0" smtClean="0">
                <a:latin typeface="Times New Roman" pitchFamily="18" charset="0"/>
                <a:cs typeface="Times New Roman" pitchFamily="18" charset="0"/>
              </a:rPr>
              <a:t>2+</a:t>
            </a:r>
            <a:r>
              <a:rPr lang="tr-TR" dirty="0" smtClean="0">
                <a:latin typeface="Times New Roman" pitchFamily="18" charset="0"/>
                <a:cs typeface="Times New Roman" pitchFamily="18" charset="0"/>
              </a:rPr>
              <a:t> </a:t>
            </a:r>
            <a:r>
              <a:rPr lang="tr-TR" dirty="0">
                <a:latin typeface="Times New Roman" pitchFamily="18" charset="0"/>
                <a:cs typeface="Times New Roman" pitchFamily="18" charset="0"/>
              </a:rPr>
              <a:t>ve </a:t>
            </a:r>
            <a:r>
              <a:rPr lang="tr-TR" dirty="0" smtClean="0">
                <a:latin typeface="Times New Roman" pitchFamily="18" charset="0"/>
                <a:cs typeface="Times New Roman" pitchFamily="18" charset="0"/>
              </a:rPr>
              <a:t>Fe</a:t>
            </a:r>
            <a:r>
              <a:rPr lang="tr-TR" baseline="30000" dirty="0" smtClean="0">
                <a:latin typeface="Times New Roman" pitchFamily="18" charset="0"/>
                <a:cs typeface="Times New Roman" pitchFamily="18" charset="0"/>
              </a:rPr>
              <a:t>3+</a:t>
            </a:r>
            <a:r>
              <a:rPr lang="tr-TR" dirty="0" smtClean="0">
                <a:latin typeface="Times New Roman" pitchFamily="18" charset="0"/>
                <a:cs typeface="Times New Roman" pitchFamily="18" charset="0"/>
              </a:rPr>
              <a:t> </a:t>
            </a:r>
            <a:r>
              <a:rPr lang="tr-TR" dirty="0">
                <a:latin typeface="Times New Roman" pitchFamily="18" charset="0"/>
                <a:cs typeface="Times New Roman" pitchFamily="18" charset="0"/>
              </a:rPr>
              <a:t>ün sabunun  köpürmesini engellemesi sabundaki </a:t>
            </a:r>
            <a:r>
              <a:rPr lang="tr-TR" dirty="0" err="1">
                <a:latin typeface="Times New Roman" pitchFamily="18" charset="0"/>
                <a:cs typeface="Times New Roman" pitchFamily="18" charset="0"/>
              </a:rPr>
              <a:t>karboksilat</a:t>
            </a:r>
            <a:r>
              <a:rPr lang="tr-TR" dirty="0">
                <a:latin typeface="Times New Roman" pitchFamily="18" charset="0"/>
                <a:cs typeface="Times New Roman" pitchFamily="18" charset="0"/>
              </a:rPr>
              <a:t> iyonlarıyla bu katyonların </a:t>
            </a:r>
            <a:r>
              <a:rPr lang="tr-TR" dirty="0" smtClean="0">
                <a:latin typeface="Times New Roman" pitchFamily="18" charset="0"/>
                <a:cs typeface="Times New Roman" pitchFamily="18" charset="0"/>
              </a:rPr>
              <a:t>suda </a:t>
            </a:r>
            <a:r>
              <a:rPr lang="tr-TR" dirty="0">
                <a:latin typeface="Times New Roman" pitchFamily="18" charset="0"/>
                <a:cs typeface="Times New Roman" pitchFamily="18" charset="0"/>
              </a:rPr>
              <a:t>çözünmeyen bileşikler oluşmasındandır. Suya sertlik veren maddelerin toplam etkisine Total (toplam) sertlik denir. Suyun ısıtılması veya havalandırmasıyla bikarbonatlardan CO</a:t>
            </a:r>
            <a:r>
              <a:rPr lang="tr-TR" baseline="-25000" dirty="0">
                <a:latin typeface="Times New Roman" pitchFamily="18" charset="0"/>
                <a:cs typeface="Times New Roman" pitchFamily="18" charset="0"/>
              </a:rPr>
              <a:t>2</a:t>
            </a:r>
            <a:r>
              <a:rPr lang="tr-TR" dirty="0">
                <a:latin typeface="Times New Roman" pitchFamily="18" charset="0"/>
                <a:cs typeface="Times New Roman" pitchFamily="18" charset="0"/>
              </a:rPr>
              <a:t>  uçmasıyla </a:t>
            </a:r>
            <a:r>
              <a:rPr lang="tr-TR" dirty="0" smtClean="0">
                <a:latin typeface="Times New Roman" pitchFamily="18" charset="0"/>
                <a:cs typeface="Times New Roman" pitchFamily="18" charset="0"/>
              </a:rPr>
              <a:t>CO</a:t>
            </a:r>
            <a:r>
              <a:rPr lang="tr-TR" baseline="-25000" dirty="0" smtClean="0">
                <a:latin typeface="Times New Roman" pitchFamily="18" charset="0"/>
                <a:cs typeface="Times New Roman" pitchFamily="18" charset="0"/>
              </a:rPr>
              <a:t>3</a:t>
            </a:r>
            <a:r>
              <a:rPr lang="tr-TR" baseline="30000" dirty="0" smtClean="0">
                <a:latin typeface="Times New Roman" pitchFamily="18" charset="0"/>
                <a:cs typeface="Times New Roman" pitchFamily="18" charset="0"/>
              </a:rPr>
              <a:t>2-</a:t>
            </a:r>
            <a:r>
              <a:rPr lang="tr-TR" dirty="0" smtClean="0">
                <a:latin typeface="Times New Roman" pitchFamily="18" charset="0"/>
                <a:cs typeface="Times New Roman" pitchFamily="18" charset="0"/>
              </a:rPr>
              <a:t> </a:t>
            </a:r>
            <a:r>
              <a:rPr lang="tr-TR" dirty="0">
                <a:latin typeface="Times New Roman" pitchFamily="18" charset="0"/>
                <a:cs typeface="Times New Roman" pitchFamily="18" charset="0"/>
              </a:rPr>
              <a:t>bileşiklerine dönüşmesi sonucu Ca</a:t>
            </a:r>
            <a:r>
              <a:rPr lang="tr-TR" baseline="30000" dirty="0">
                <a:latin typeface="Times New Roman" pitchFamily="18" charset="0"/>
                <a:cs typeface="Times New Roman" pitchFamily="18" charset="0"/>
              </a:rPr>
              <a:t>2+</a:t>
            </a:r>
            <a:r>
              <a:rPr lang="tr-TR" dirty="0">
                <a:latin typeface="Times New Roman" pitchFamily="18" charset="0"/>
                <a:cs typeface="Times New Roman" pitchFamily="18" charset="0"/>
              </a:rPr>
              <a:t>,  Mg</a:t>
            </a:r>
            <a:r>
              <a:rPr lang="tr-TR" baseline="30000" dirty="0">
                <a:latin typeface="Times New Roman" pitchFamily="18" charset="0"/>
                <a:cs typeface="Times New Roman" pitchFamily="18" charset="0"/>
              </a:rPr>
              <a:t>2+</a:t>
            </a:r>
            <a:r>
              <a:rPr lang="tr-TR" dirty="0">
                <a:latin typeface="Times New Roman" pitchFamily="18" charset="0"/>
                <a:cs typeface="Times New Roman" pitchFamily="18" charset="0"/>
              </a:rPr>
              <a:t> </a:t>
            </a:r>
            <a:r>
              <a:rPr lang="tr-TR" dirty="0" smtClean="0">
                <a:latin typeface="Times New Roman" pitchFamily="18" charset="0"/>
                <a:cs typeface="Times New Roman" pitchFamily="18" charset="0"/>
              </a:rPr>
              <a:t>veya Fe</a:t>
            </a:r>
            <a:r>
              <a:rPr lang="tr-TR" baseline="30000" dirty="0" smtClean="0">
                <a:latin typeface="Times New Roman" pitchFamily="18" charset="0"/>
                <a:cs typeface="Times New Roman" pitchFamily="18" charset="0"/>
              </a:rPr>
              <a:t>3+</a:t>
            </a:r>
            <a:r>
              <a:rPr lang="tr-TR" dirty="0" smtClean="0">
                <a:latin typeface="Times New Roman" pitchFamily="18" charset="0"/>
                <a:cs typeface="Times New Roman" pitchFamily="18" charset="0"/>
              </a:rPr>
              <a:t>  </a:t>
            </a:r>
            <a:r>
              <a:rPr lang="tr-TR" dirty="0">
                <a:latin typeface="Times New Roman" pitchFamily="18" charset="0"/>
                <a:cs typeface="Times New Roman" pitchFamily="18" charset="0"/>
              </a:rPr>
              <a:t>ün sudan ayrılmasıyla giderilebilen sertliğe geçici sertlik denir. Bu şekilde uzaklaştırılamayan CaSO</a:t>
            </a:r>
            <a:r>
              <a:rPr lang="tr-TR" baseline="-25000" dirty="0">
                <a:latin typeface="Times New Roman" pitchFamily="18" charset="0"/>
                <a:cs typeface="Times New Roman" pitchFamily="18" charset="0"/>
              </a:rPr>
              <a:t>4</a:t>
            </a:r>
            <a:r>
              <a:rPr lang="tr-TR" dirty="0">
                <a:latin typeface="Times New Roman" pitchFamily="18" charset="0"/>
                <a:cs typeface="Times New Roman" pitchFamily="18" charset="0"/>
              </a:rPr>
              <a:t>, MgSO</a:t>
            </a:r>
            <a:r>
              <a:rPr lang="tr-TR" baseline="-25000" dirty="0">
                <a:latin typeface="Times New Roman" pitchFamily="18" charset="0"/>
                <a:cs typeface="Times New Roman" pitchFamily="18" charset="0"/>
              </a:rPr>
              <a:t>4</a:t>
            </a:r>
            <a:r>
              <a:rPr lang="tr-TR" dirty="0">
                <a:latin typeface="Times New Roman" pitchFamily="18" charset="0"/>
                <a:cs typeface="Times New Roman" pitchFamily="18" charset="0"/>
              </a:rPr>
              <a:t> </a:t>
            </a:r>
            <a:r>
              <a:rPr lang="tr-TR" dirty="0" err="1">
                <a:latin typeface="Times New Roman" pitchFamily="18" charset="0"/>
                <a:cs typeface="Times New Roman" pitchFamily="18" charset="0"/>
              </a:rPr>
              <a:t>lardan</a:t>
            </a:r>
            <a:r>
              <a:rPr lang="tr-TR" dirty="0">
                <a:latin typeface="Times New Roman" pitchFamily="18" charset="0"/>
                <a:cs typeface="Times New Roman" pitchFamily="18" charset="0"/>
              </a:rPr>
              <a:t> kaynaklanan sertliğe de kalıcı sertlik denir.</a:t>
            </a:r>
          </a:p>
          <a:p>
            <a:pPr algn="just">
              <a:lnSpc>
                <a:spcPct val="150000"/>
              </a:lnSpc>
            </a:pPr>
            <a:r>
              <a:rPr lang="tr-TR" dirty="0">
                <a:latin typeface="Times New Roman" pitchFamily="18" charset="0"/>
                <a:cs typeface="Times New Roman" pitchFamily="18" charset="0"/>
              </a:rPr>
              <a:t> </a:t>
            </a:r>
          </a:p>
        </p:txBody>
      </p:sp>
    </p:spTree>
    <p:extLst>
      <p:ext uri="{BB962C8B-B14F-4D97-AF65-F5344CB8AC3E}">
        <p14:creationId xmlns:p14="http://schemas.microsoft.com/office/powerpoint/2010/main" val="56122912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21242"/>
            <a:ext cx="12192000" cy="6324808"/>
          </a:xfrm>
          <a:prstGeom prst="rect">
            <a:avLst/>
          </a:prstGeom>
        </p:spPr>
        <p:txBody>
          <a:bodyPr wrap="square">
            <a:spAutoFit/>
          </a:bodyPr>
          <a:lstStyle/>
          <a:p>
            <a:pPr algn="just">
              <a:lnSpc>
                <a:spcPct val="150000"/>
              </a:lnSpc>
            </a:pPr>
            <a:r>
              <a:rPr lang="tr-TR" dirty="0">
                <a:latin typeface="Times New Roman" pitchFamily="18" charset="0"/>
                <a:cs typeface="Times New Roman" pitchFamily="18" charset="0"/>
              </a:rPr>
              <a:t>Toplam sertlik =  geçici sertlik + kalıcı sertlik </a:t>
            </a:r>
            <a:endParaRPr lang="tr-TR" dirty="0" smtClean="0">
              <a:latin typeface="Times New Roman" pitchFamily="18" charset="0"/>
              <a:cs typeface="Times New Roman" pitchFamily="18" charset="0"/>
            </a:endParaRPr>
          </a:p>
          <a:p>
            <a:pPr algn="just">
              <a:lnSpc>
                <a:spcPct val="150000"/>
              </a:lnSpc>
            </a:pPr>
            <a:r>
              <a:rPr lang="tr-TR" dirty="0" smtClean="0">
                <a:latin typeface="Times New Roman" pitchFamily="18" charset="0"/>
                <a:cs typeface="Times New Roman" pitchFamily="18" charset="0"/>
              </a:rPr>
              <a:t>                        </a:t>
            </a:r>
          </a:p>
          <a:p>
            <a:pPr algn="just">
              <a:lnSpc>
                <a:spcPct val="150000"/>
              </a:lnSpc>
            </a:pPr>
            <a:r>
              <a:rPr lang="tr-TR" dirty="0" err="1" smtClean="0">
                <a:latin typeface="Times New Roman" pitchFamily="18" charset="0"/>
                <a:cs typeface="Times New Roman" pitchFamily="18" charset="0"/>
              </a:rPr>
              <a:t>Ca</a:t>
            </a:r>
            <a:r>
              <a:rPr lang="tr-TR" dirty="0" smtClean="0">
                <a:latin typeface="Times New Roman" pitchFamily="18" charset="0"/>
                <a:cs typeface="Times New Roman" pitchFamily="18" charset="0"/>
              </a:rPr>
              <a:t>(HCO</a:t>
            </a:r>
            <a:r>
              <a:rPr lang="tr-TR" baseline="-25000" dirty="0" smtClean="0">
                <a:latin typeface="Times New Roman" pitchFamily="18" charset="0"/>
                <a:cs typeface="Times New Roman" pitchFamily="18" charset="0"/>
              </a:rPr>
              <a:t>3</a:t>
            </a:r>
            <a:r>
              <a:rPr lang="tr-TR" dirty="0" smtClean="0">
                <a:latin typeface="Times New Roman" pitchFamily="18" charset="0"/>
                <a:cs typeface="Times New Roman" pitchFamily="18" charset="0"/>
              </a:rPr>
              <a:t>)</a:t>
            </a:r>
            <a:r>
              <a:rPr lang="tr-TR" baseline="-25000" dirty="0" smtClean="0">
                <a:latin typeface="Times New Roman" pitchFamily="18" charset="0"/>
                <a:cs typeface="Times New Roman" pitchFamily="18" charset="0"/>
              </a:rPr>
              <a:t>2</a:t>
            </a:r>
            <a:r>
              <a:rPr lang="tr-TR" dirty="0" smtClean="0">
                <a:latin typeface="Times New Roman" pitchFamily="18" charset="0"/>
                <a:cs typeface="Times New Roman" pitchFamily="18" charset="0"/>
              </a:rPr>
              <a:t>   </a:t>
            </a:r>
            <a:r>
              <a:rPr lang="tr-TR" dirty="0">
                <a:latin typeface="Times New Roman" pitchFamily="18" charset="0"/>
                <a:cs typeface="Times New Roman" pitchFamily="18" charset="0"/>
              </a:rPr>
              <a:t>+  </a:t>
            </a:r>
            <a:r>
              <a:rPr lang="tr-TR" dirty="0" smtClean="0">
                <a:latin typeface="Times New Roman" pitchFamily="18" charset="0"/>
                <a:cs typeface="Times New Roman" pitchFamily="18" charset="0"/>
              </a:rPr>
              <a:t>ısı                      </a:t>
            </a:r>
            <a:r>
              <a:rPr lang="tr-TR" dirty="0">
                <a:latin typeface="Times New Roman" pitchFamily="18" charset="0"/>
                <a:cs typeface="Times New Roman" pitchFamily="18" charset="0"/>
              </a:rPr>
              <a:t>CaCO</a:t>
            </a:r>
            <a:r>
              <a:rPr lang="tr-TR" baseline="-25000" dirty="0">
                <a:latin typeface="Times New Roman" pitchFamily="18" charset="0"/>
                <a:cs typeface="Times New Roman" pitchFamily="18" charset="0"/>
              </a:rPr>
              <a:t>3</a:t>
            </a:r>
            <a:r>
              <a:rPr lang="tr-TR" dirty="0">
                <a:latin typeface="Times New Roman" pitchFamily="18" charset="0"/>
                <a:cs typeface="Times New Roman" pitchFamily="18" charset="0"/>
              </a:rPr>
              <a:t> + CO</a:t>
            </a:r>
            <a:r>
              <a:rPr lang="tr-TR" baseline="-25000" dirty="0">
                <a:latin typeface="Times New Roman" pitchFamily="18" charset="0"/>
                <a:cs typeface="Times New Roman" pitchFamily="18" charset="0"/>
              </a:rPr>
              <a:t>2</a:t>
            </a:r>
            <a:r>
              <a:rPr lang="tr-TR" dirty="0">
                <a:latin typeface="Times New Roman" pitchFamily="18" charset="0"/>
                <a:cs typeface="Times New Roman" pitchFamily="18" charset="0"/>
              </a:rPr>
              <a:t> + H</a:t>
            </a:r>
            <a:r>
              <a:rPr lang="tr-TR" baseline="-25000" dirty="0">
                <a:latin typeface="Times New Roman" pitchFamily="18" charset="0"/>
                <a:cs typeface="Times New Roman" pitchFamily="18" charset="0"/>
              </a:rPr>
              <a:t>2</a:t>
            </a:r>
            <a:r>
              <a:rPr lang="tr-TR" dirty="0">
                <a:latin typeface="Times New Roman" pitchFamily="18" charset="0"/>
                <a:cs typeface="Times New Roman" pitchFamily="18" charset="0"/>
              </a:rPr>
              <a:t>O </a:t>
            </a:r>
          </a:p>
          <a:p>
            <a:pPr algn="just">
              <a:lnSpc>
                <a:spcPct val="150000"/>
              </a:lnSpc>
            </a:pPr>
            <a:r>
              <a:rPr lang="tr-TR" dirty="0">
                <a:latin typeface="Times New Roman" pitchFamily="18" charset="0"/>
                <a:cs typeface="Times New Roman" pitchFamily="18" charset="0"/>
              </a:rPr>
              <a:t> </a:t>
            </a:r>
          </a:p>
          <a:p>
            <a:pPr algn="just">
              <a:lnSpc>
                <a:spcPct val="150000"/>
              </a:lnSpc>
            </a:pPr>
            <a:r>
              <a:rPr lang="tr-TR" dirty="0">
                <a:latin typeface="Times New Roman" pitchFamily="18" charset="0"/>
                <a:cs typeface="Times New Roman" pitchFamily="18" charset="0"/>
              </a:rPr>
              <a:t>Mg(HCO</a:t>
            </a:r>
            <a:r>
              <a:rPr lang="tr-TR" baseline="-25000" dirty="0">
                <a:latin typeface="Times New Roman" pitchFamily="18" charset="0"/>
                <a:cs typeface="Times New Roman" pitchFamily="18" charset="0"/>
              </a:rPr>
              <a:t>3</a:t>
            </a:r>
            <a:r>
              <a:rPr lang="tr-TR" dirty="0">
                <a:latin typeface="Times New Roman" pitchFamily="18" charset="0"/>
                <a:cs typeface="Times New Roman" pitchFamily="18" charset="0"/>
              </a:rPr>
              <a:t>)</a:t>
            </a:r>
            <a:r>
              <a:rPr lang="tr-TR" baseline="-25000" dirty="0">
                <a:latin typeface="Times New Roman" pitchFamily="18" charset="0"/>
                <a:cs typeface="Times New Roman" pitchFamily="18" charset="0"/>
              </a:rPr>
              <a:t>2</a:t>
            </a:r>
            <a:r>
              <a:rPr lang="tr-TR" dirty="0">
                <a:latin typeface="Times New Roman" pitchFamily="18" charset="0"/>
                <a:cs typeface="Times New Roman" pitchFamily="18" charset="0"/>
              </a:rPr>
              <a:t>   +  </a:t>
            </a:r>
            <a:r>
              <a:rPr lang="tr-TR" dirty="0" smtClean="0">
                <a:latin typeface="Times New Roman" pitchFamily="18" charset="0"/>
                <a:cs typeface="Times New Roman" pitchFamily="18" charset="0"/>
              </a:rPr>
              <a:t>ısı		        </a:t>
            </a:r>
            <a:r>
              <a:rPr lang="tr-TR" dirty="0">
                <a:latin typeface="Times New Roman" pitchFamily="18" charset="0"/>
                <a:cs typeface="Times New Roman" pitchFamily="18" charset="0"/>
              </a:rPr>
              <a:t>MgCO</a:t>
            </a:r>
            <a:r>
              <a:rPr lang="tr-TR" baseline="-25000" dirty="0">
                <a:latin typeface="Times New Roman" pitchFamily="18" charset="0"/>
                <a:cs typeface="Times New Roman" pitchFamily="18" charset="0"/>
              </a:rPr>
              <a:t>3</a:t>
            </a:r>
            <a:r>
              <a:rPr lang="tr-TR" dirty="0">
                <a:latin typeface="Times New Roman" pitchFamily="18" charset="0"/>
                <a:cs typeface="Times New Roman" pitchFamily="18" charset="0"/>
              </a:rPr>
              <a:t> + CO</a:t>
            </a:r>
            <a:r>
              <a:rPr lang="tr-TR" baseline="-25000" dirty="0">
                <a:latin typeface="Times New Roman" pitchFamily="18" charset="0"/>
                <a:cs typeface="Times New Roman" pitchFamily="18" charset="0"/>
              </a:rPr>
              <a:t>2</a:t>
            </a:r>
            <a:r>
              <a:rPr lang="tr-TR" dirty="0">
                <a:latin typeface="Times New Roman" pitchFamily="18" charset="0"/>
                <a:cs typeface="Times New Roman" pitchFamily="18" charset="0"/>
              </a:rPr>
              <a:t> +</a:t>
            </a:r>
            <a:r>
              <a:rPr lang="tr-TR" dirty="0" smtClean="0">
                <a:latin typeface="Times New Roman" pitchFamily="18" charset="0"/>
                <a:cs typeface="Times New Roman" pitchFamily="18" charset="0"/>
              </a:rPr>
              <a:t>H</a:t>
            </a:r>
            <a:r>
              <a:rPr lang="tr-TR" baseline="-25000" dirty="0" smtClean="0">
                <a:latin typeface="Times New Roman" pitchFamily="18" charset="0"/>
                <a:cs typeface="Times New Roman" pitchFamily="18" charset="0"/>
              </a:rPr>
              <a:t>2</a:t>
            </a:r>
            <a:r>
              <a:rPr lang="tr-TR" dirty="0" smtClean="0">
                <a:latin typeface="Times New Roman" pitchFamily="18" charset="0"/>
                <a:cs typeface="Times New Roman" pitchFamily="18" charset="0"/>
              </a:rPr>
              <a:t>O</a:t>
            </a:r>
          </a:p>
          <a:p>
            <a:pPr algn="just">
              <a:lnSpc>
                <a:spcPct val="150000"/>
              </a:lnSpc>
            </a:pPr>
            <a:endParaRPr lang="tr-TR" dirty="0">
              <a:latin typeface="Times New Roman" pitchFamily="18" charset="0"/>
              <a:cs typeface="Times New Roman" pitchFamily="18" charset="0"/>
            </a:endParaRPr>
          </a:p>
          <a:p>
            <a:pPr algn="just">
              <a:lnSpc>
                <a:spcPct val="150000"/>
              </a:lnSpc>
            </a:pPr>
            <a:r>
              <a:rPr lang="tr-TR" dirty="0">
                <a:latin typeface="Times New Roman" pitchFamily="18" charset="0"/>
                <a:cs typeface="Times New Roman" pitchFamily="18" charset="0"/>
              </a:rPr>
              <a:t>Kaynatmanın uygulandığı kazan ve borularda oluşan katı çökelekler (kazan taşı </a:t>
            </a:r>
            <a:r>
              <a:rPr lang="tr-TR" dirty="0" smtClean="0">
                <a:latin typeface="Times New Roman" pitchFamily="18" charset="0"/>
                <a:cs typeface="Times New Roman" pitchFamily="18" charset="0"/>
              </a:rPr>
              <a:t>gibi) </a:t>
            </a:r>
            <a:r>
              <a:rPr lang="tr-TR" dirty="0">
                <a:latin typeface="Times New Roman" pitchFamily="18" charset="0"/>
                <a:cs typeface="Times New Roman" pitchFamily="18" charset="0"/>
              </a:rPr>
              <a:t>genellikle CaCO</a:t>
            </a:r>
            <a:r>
              <a:rPr lang="tr-TR" baseline="-25000" dirty="0">
                <a:latin typeface="Times New Roman" pitchFamily="18" charset="0"/>
                <a:cs typeface="Times New Roman" pitchFamily="18" charset="0"/>
              </a:rPr>
              <a:t>3</a:t>
            </a:r>
            <a:r>
              <a:rPr lang="tr-TR" dirty="0">
                <a:latin typeface="Times New Roman" pitchFamily="18" charset="0"/>
                <a:cs typeface="Times New Roman" pitchFamily="18" charset="0"/>
              </a:rPr>
              <a:t> ve MgCO</a:t>
            </a:r>
            <a:r>
              <a:rPr lang="tr-TR" baseline="-25000" dirty="0">
                <a:latin typeface="Times New Roman" pitchFamily="18" charset="0"/>
                <a:cs typeface="Times New Roman" pitchFamily="18" charset="0"/>
              </a:rPr>
              <a:t>3</a:t>
            </a:r>
            <a:r>
              <a:rPr lang="tr-TR" dirty="0">
                <a:latin typeface="Times New Roman" pitchFamily="18" charset="0"/>
                <a:cs typeface="Times New Roman" pitchFamily="18" charset="0"/>
              </a:rPr>
              <a:t> tan kaynaklanır. Kalıcı sert suya Na</a:t>
            </a:r>
            <a:r>
              <a:rPr lang="tr-TR" baseline="-25000" dirty="0">
                <a:latin typeface="Times New Roman" pitchFamily="18" charset="0"/>
                <a:cs typeface="Times New Roman" pitchFamily="18" charset="0"/>
              </a:rPr>
              <a:t>2</a:t>
            </a:r>
            <a:r>
              <a:rPr lang="tr-TR" dirty="0">
                <a:latin typeface="Times New Roman" pitchFamily="18" charset="0"/>
                <a:cs typeface="Times New Roman" pitchFamily="18" charset="0"/>
              </a:rPr>
              <a:t>CO</a:t>
            </a:r>
            <a:r>
              <a:rPr lang="tr-TR" baseline="-25000" dirty="0">
                <a:latin typeface="Times New Roman" pitchFamily="18" charset="0"/>
                <a:cs typeface="Times New Roman" pitchFamily="18" charset="0"/>
              </a:rPr>
              <a:t>3</a:t>
            </a:r>
            <a:r>
              <a:rPr lang="tr-TR" dirty="0">
                <a:latin typeface="Times New Roman" pitchFamily="18" charset="0"/>
                <a:cs typeface="Times New Roman" pitchFamily="18" charset="0"/>
              </a:rPr>
              <a:t> (çamaşır sodası) eklenerek CaCO</a:t>
            </a:r>
            <a:r>
              <a:rPr lang="tr-TR" baseline="-25000" dirty="0">
                <a:latin typeface="Times New Roman" pitchFamily="18" charset="0"/>
                <a:cs typeface="Times New Roman" pitchFamily="18" charset="0"/>
              </a:rPr>
              <a:t>3</a:t>
            </a:r>
            <a:r>
              <a:rPr lang="tr-TR" dirty="0">
                <a:latin typeface="Times New Roman" pitchFamily="18" charset="0"/>
                <a:cs typeface="Times New Roman" pitchFamily="18" charset="0"/>
              </a:rPr>
              <a:t> </a:t>
            </a:r>
            <a:r>
              <a:rPr lang="tr-TR" dirty="0" err="1">
                <a:latin typeface="Times New Roman" pitchFamily="18" charset="0"/>
                <a:cs typeface="Times New Roman" pitchFamily="18" charset="0"/>
              </a:rPr>
              <a:t>ın</a:t>
            </a:r>
            <a:r>
              <a:rPr lang="tr-TR" dirty="0">
                <a:latin typeface="Times New Roman" pitchFamily="18" charset="0"/>
                <a:cs typeface="Times New Roman" pitchFamily="18" charset="0"/>
              </a:rPr>
              <a:t> çökmesi sağlanır. Suyun sertliği, sertlik derecesiyle ifade edilir. Amerikan sertlik derecesi, Fransız sertlik derecesi, Alman sertlik derecesi gibi değişik ülkelere ait birimlerden, </a:t>
            </a:r>
            <a:endParaRPr lang="tr-TR" dirty="0" smtClean="0">
              <a:latin typeface="Times New Roman" pitchFamily="18" charset="0"/>
              <a:cs typeface="Times New Roman" pitchFamily="18" charset="0"/>
            </a:endParaRPr>
          </a:p>
          <a:p>
            <a:pPr algn="just">
              <a:lnSpc>
                <a:spcPct val="150000"/>
              </a:lnSpc>
            </a:pPr>
            <a:endParaRPr lang="tr-TR" dirty="0">
              <a:latin typeface="Times New Roman" pitchFamily="18" charset="0"/>
              <a:cs typeface="Times New Roman" pitchFamily="18" charset="0"/>
            </a:endParaRPr>
          </a:p>
          <a:p>
            <a:pPr algn="just">
              <a:lnSpc>
                <a:spcPct val="150000"/>
              </a:lnSpc>
            </a:pPr>
            <a:r>
              <a:rPr lang="tr-TR" dirty="0" smtClean="0">
                <a:latin typeface="Times New Roman" pitchFamily="18" charset="0"/>
                <a:cs typeface="Times New Roman" pitchFamily="18" charset="0"/>
              </a:rPr>
              <a:t>Ülkemiz </a:t>
            </a:r>
            <a:r>
              <a:rPr lang="tr-TR" dirty="0">
                <a:latin typeface="Times New Roman" pitchFamily="18" charset="0"/>
                <a:cs typeface="Times New Roman" pitchFamily="18" charset="0"/>
              </a:rPr>
              <a:t>Fransız derecesini kullanmaktadır. </a:t>
            </a:r>
            <a:endParaRPr lang="tr-TR" dirty="0" smtClean="0">
              <a:latin typeface="Times New Roman" pitchFamily="18" charset="0"/>
              <a:cs typeface="Times New Roman" pitchFamily="18" charset="0"/>
            </a:endParaRPr>
          </a:p>
          <a:p>
            <a:pPr algn="just">
              <a:lnSpc>
                <a:spcPct val="150000"/>
              </a:lnSpc>
            </a:pPr>
            <a:r>
              <a:rPr lang="tr-TR" dirty="0" smtClean="0">
                <a:latin typeface="Times New Roman" pitchFamily="18" charset="0"/>
                <a:cs typeface="Times New Roman" pitchFamily="18" charset="0"/>
              </a:rPr>
              <a:t>1 </a:t>
            </a:r>
            <a:r>
              <a:rPr lang="tr-TR" dirty="0" err="1">
                <a:latin typeface="Times New Roman" pitchFamily="18" charset="0"/>
                <a:cs typeface="Times New Roman" pitchFamily="18" charset="0"/>
              </a:rPr>
              <a:t>F.s.d</a:t>
            </a:r>
            <a:r>
              <a:rPr lang="tr-TR" dirty="0">
                <a:latin typeface="Times New Roman" pitchFamily="18" charset="0"/>
                <a:cs typeface="Times New Roman" pitchFamily="18" charset="0"/>
              </a:rPr>
              <a:t> = 10 mg CaCO</a:t>
            </a:r>
            <a:r>
              <a:rPr lang="tr-TR" baseline="-25000" dirty="0">
                <a:latin typeface="Times New Roman" pitchFamily="18" charset="0"/>
                <a:cs typeface="Times New Roman" pitchFamily="18" charset="0"/>
              </a:rPr>
              <a:t>3</a:t>
            </a:r>
            <a:r>
              <a:rPr lang="tr-TR" dirty="0">
                <a:latin typeface="Times New Roman" pitchFamily="18" charset="0"/>
                <a:cs typeface="Times New Roman" pitchFamily="18" charset="0"/>
              </a:rPr>
              <a:t>/L </a:t>
            </a:r>
            <a:endParaRPr lang="tr-TR" dirty="0" smtClean="0">
              <a:latin typeface="Times New Roman" pitchFamily="18" charset="0"/>
              <a:cs typeface="Times New Roman" pitchFamily="18" charset="0"/>
            </a:endParaRPr>
          </a:p>
          <a:p>
            <a:pPr algn="just">
              <a:lnSpc>
                <a:spcPct val="150000"/>
              </a:lnSpc>
            </a:pPr>
            <a:r>
              <a:rPr lang="tr-TR" dirty="0" smtClean="0">
                <a:latin typeface="Times New Roman" pitchFamily="18" charset="0"/>
                <a:cs typeface="Times New Roman" pitchFamily="18" charset="0"/>
              </a:rPr>
              <a:t>1 </a:t>
            </a:r>
            <a:r>
              <a:rPr lang="tr-TR" dirty="0">
                <a:latin typeface="Times New Roman" pitchFamily="18" charset="0"/>
                <a:cs typeface="Times New Roman" pitchFamily="18" charset="0"/>
              </a:rPr>
              <a:t>Alman </a:t>
            </a:r>
            <a:r>
              <a:rPr lang="tr-TR" dirty="0" err="1">
                <a:latin typeface="Times New Roman" pitchFamily="18" charset="0"/>
                <a:cs typeface="Times New Roman" pitchFamily="18" charset="0"/>
              </a:rPr>
              <a:t>s.d</a:t>
            </a:r>
            <a:r>
              <a:rPr lang="tr-TR" dirty="0">
                <a:latin typeface="Times New Roman" pitchFamily="18" charset="0"/>
                <a:cs typeface="Times New Roman" pitchFamily="18" charset="0"/>
              </a:rPr>
              <a:t> = 17,8 mg CaCO</a:t>
            </a:r>
            <a:r>
              <a:rPr lang="tr-TR" baseline="-25000" dirty="0">
                <a:latin typeface="Times New Roman" pitchFamily="18" charset="0"/>
                <a:cs typeface="Times New Roman" pitchFamily="18" charset="0"/>
              </a:rPr>
              <a:t>3</a:t>
            </a:r>
            <a:r>
              <a:rPr lang="tr-TR" dirty="0">
                <a:latin typeface="Times New Roman" pitchFamily="18" charset="0"/>
                <a:cs typeface="Times New Roman" pitchFamily="18" charset="0"/>
              </a:rPr>
              <a:t>/ L </a:t>
            </a:r>
            <a:endParaRPr lang="tr-TR" dirty="0" smtClean="0">
              <a:latin typeface="Times New Roman" pitchFamily="18" charset="0"/>
              <a:cs typeface="Times New Roman" pitchFamily="18" charset="0"/>
            </a:endParaRPr>
          </a:p>
          <a:p>
            <a:pPr algn="just">
              <a:lnSpc>
                <a:spcPct val="150000"/>
              </a:lnSpc>
            </a:pPr>
            <a:r>
              <a:rPr lang="tr-TR" dirty="0" smtClean="0">
                <a:latin typeface="Times New Roman" pitchFamily="18" charset="0"/>
                <a:cs typeface="Times New Roman" pitchFamily="18" charset="0"/>
              </a:rPr>
              <a:t>1Amerikan </a:t>
            </a:r>
            <a:r>
              <a:rPr lang="tr-TR" dirty="0" err="1">
                <a:latin typeface="Times New Roman" pitchFamily="18" charset="0"/>
                <a:cs typeface="Times New Roman" pitchFamily="18" charset="0"/>
              </a:rPr>
              <a:t>s.d</a:t>
            </a:r>
            <a:r>
              <a:rPr lang="tr-TR" dirty="0">
                <a:latin typeface="Times New Roman" pitchFamily="18" charset="0"/>
                <a:cs typeface="Times New Roman" pitchFamily="18" charset="0"/>
              </a:rPr>
              <a:t> = 1 mg CaCO</a:t>
            </a:r>
            <a:r>
              <a:rPr lang="tr-TR" baseline="-25000" dirty="0">
                <a:latin typeface="Times New Roman" pitchFamily="18" charset="0"/>
                <a:cs typeface="Times New Roman" pitchFamily="18" charset="0"/>
              </a:rPr>
              <a:t>3</a:t>
            </a:r>
            <a:r>
              <a:rPr lang="tr-TR" dirty="0">
                <a:latin typeface="Times New Roman" pitchFamily="18" charset="0"/>
                <a:cs typeface="Times New Roman" pitchFamily="18" charset="0"/>
              </a:rPr>
              <a:t> /L </a:t>
            </a:r>
            <a:endParaRPr lang="tr-TR" dirty="0" smtClean="0">
              <a:latin typeface="Times New Roman" pitchFamily="18" charset="0"/>
              <a:cs typeface="Times New Roman" pitchFamily="18" charset="0"/>
            </a:endParaRPr>
          </a:p>
          <a:p>
            <a:pPr algn="just">
              <a:lnSpc>
                <a:spcPct val="150000"/>
              </a:lnSpc>
            </a:pPr>
            <a:r>
              <a:rPr lang="tr-TR" dirty="0" smtClean="0">
                <a:latin typeface="Times New Roman" pitchFamily="18" charset="0"/>
                <a:cs typeface="Times New Roman" pitchFamily="18" charset="0"/>
              </a:rPr>
              <a:t>1 </a:t>
            </a:r>
            <a:r>
              <a:rPr lang="tr-TR" dirty="0">
                <a:latin typeface="Times New Roman" pitchFamily="18" charset="0"/>
                <a:cs typeface="Times New Roman" pitchFamily="18" charset="0"/>
              </a:rPr>
              <a:t>İngiliz </a:t>
            </a:r>
            <a:r>
              <a:rPr lang="tr-TR" dirty="0" err="1">
                <a:latin typeface="Times New Roman" pitchFamily="18" charset="0"/>
                <a:cs typeface="Times New Roman" pitchFamily="18" charset="0"/>
              </a:rPr>
              <a:t>s.d</a:t>
            </a:r>
            <a:r>
              <a:rPr lang="tr-TR" dirty="0">
                <a:latin typeface="Times New Roman" pitchFamily="18" charset="0"/>
                <a:cs typeface="Times New Roman" pitchFamily="18" charset="0"/>
              </a:rPr>
              <a:t> = 14,3 mg CaCO</a:t>
            </a:r>
            <a:r>
              <a:rPr lang="tr-TR" baseline="-25000" dirty="0">
                <a:latin typeface="Times New Roman" pitchFamily="18" charset="0"/>
                <a:cs typeface="Times New Roman" pitchFamily="18" charset="0"/>
              </a:rPr>
              <a:t>3</a:t>
            </a:r>
            <a:r>
              <a:rPr lang="tr-TR" dirty="0">
                <a:latin typeface="Times New Roman" pitchFamily="18" charset="0"/>
                <a:cs typeface="Times New Roman" pitchFamily="18" charset="0"/>
              </a:rPr>
              <a:t> /L </a:t>
            </a:r>
          </a:p>
        </p:txBody>
      </p:sp>
      <p:cxnSp>
        <p:nvCxnSpPr>
          <p:cNvPr id="4" name="Düz Ok Bağlayıcısı 3"/>
          <p:cNvCxnSpPr/>
          <p:nvPr/>
        </p:nvCxnSpPr>
        <p:spPr>
          <a:xfrm>
            <a:off x="1970468" y="1106154"/>
            <a:ext cx="785611"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 name="Düz Ok Bağlayıcısı 7"/>
          <p:cNvCxnSpPr/>
          <p:nvPr/>
        </p:nvCxnSpPr>
        <p:spPr>
          <a:xfrm>
            <a:off x="2215166" y="1944710"/>
            <a:ext cx="837127"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8778191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93999"/>
            <a:ext cx="12192000" cy="6601807"/>
          </a:xfrm>
          <a:prstGeom prst="rect">
            <a:avLst/>
          </a:prstGeom>
        </p:spPr>
        <p:txBody>
          <a:bodyPr wrap="square">
            <a:spAutoFit/>
          </a:bodyPr>
          <a:lstStyle/>
          <a:p>
            <a:pPr algn="just">
              <a:lnSpc>
                <a:spcPct val="150000"/>
              </a:lnSpc>
            </a:pPr>
            <a:r>
              <a:rPr lang="tr-TR" dirty="0">
                <a:latin typeface="Times New Roman" pitchFamily="18" charset="0"/>
                <a:cs typeface="Times New Roman" pitchFamily="18" charset="0"/>
              </a:rPr>
              <a:t>Suların sertlik dereceleri şöyle sınıflandırılabilir.  </a:t>
            </a:r>
            <a:endParaRPr lang="tr-TR" dirty="0" smtClean="0">
              <a:latin typeface="Times New Roman" pitchFamily="18" charset="0"/>
              <a:cs typeface="Times New Roman" pitchFamily="18" charset="0"/>
            </a:endParaRPr>
          </a:p>
          <a:p>
            <a:pPr algn="just">
              <a:lnSpc>
                <a:spcPct val="150000"/>
              </a:lnSpc>
            </a:pPr>
            <a:endParaRPr lang="tr-TR" dirty="0">
              <a:latin typeface="Times New Roman" pitchFamily="18" charset="0"/>
              <a:cs typeface="Times New Roman" pitchFamily="18" charset="0"/>
            </a:endParaRPr>
          </a:p>
          <a:p>
            <a:pPr algn="just">
              <a:lnSpc>
                <a:spcPct val="150000"/>
              </a:lnSpc>
            </a:pPr>
            <a:r>
              <a:rPr lang="tr-TR" dirty="0" smtClean="0">
                <a:latin typeface="Times New Roman" pitchFamily="18" charset="0"/>
                <a:cs typeface="Times New Roman" pitchFamily="18" charset="0"/>
              </a:rPr>
              <a:t>		</a:t>
            </a:r>
            <a:r>
              <a:rPr lang="tr-TR" b="1" u="sng" dirty="0" smtClean="0">
                <a:latin typeface="Times New Roman" pitchFamily="18" charset="0"/>
                <a:cs typeface="Times New Roman" pitchFamily="18" charset="0"/>
              </a:rPr>
              <a:t>mg </a:t>
            </a:r>
            <a:r>
              <a:rPr lang="tr-TR" b="1" u="sng" dirty="0">
                <a:latin typeface="Times New Roman" pitchFamily="18" charset="0"/>
                <a:cs typeface="Times New Roman" pitchFamily="18" charset="0"/>
              </a:rPr>
              <a:t>CaCO</a:t>
            </a:r>
            <a:r>
              <a:rPr lang="tr-TR" b="1" u="sng" baseline="-25000" dirty="0">
                <a:latin typeface="Times New Roman" pitchFamily="18" charset="0"/>
                <a:cs typeface="Times New Roman" pitchFamily="18" charset="0"/>
              </a:rPr>
              <a:t>3</a:t>
            </a:r>
            <a:r>
              <a:rPr lang="tr-TR" b="1" u="sng" dirty="0">
                <a:latin typeface="Times New Roman" pitchFamily="18" charset="0"/>
                <a:cs typeface="Times New Roman" pitchFamily="18" charset="0"/>
              </a:rPr>
              <a:t> /L    </a:t>
            </a:r>
            <a:r>
              <a:rPr lang="tr-TR" b="1" u="sng" dirty="0" smtClean="0">
                <a:latin typeface="Times New Roman" pitchFamily="18" charset="0"/>
                <a:cs typeface="Times New Roman" pitchFamily="18" charset="0"/>
              </a:rPr>
              <a:t>	Sertlik </a:t>
            </a:r>
            <a:r>
              <a:rPr lang="tr-TR" b="1" u="sng" dirty="0">
                <a:latin typeface="Times New Roman" pitchFamily="18" charset="0"/>
                <a:cs typeface="Times New Roman" pitchFamily="18" charset="0"/>
              </a:rPr>
              <a:t>derecesi </a:t>
            </a:r>
            <a:endParaRPr lang="tr-TR" b="1" u="sng" dirty="0" smtClean="0">
              <a:latin typeface="Times New Roman" pitchFamily="18" charset="0"/>
              <a:cs typeface="Times New Roman" pitchFamily="18" charset="0"/>
            </a:endParaRPr>
          </a:p>
          <a:p>
            <a:pPr algn="just">
              <a:lnSpc>
                <a:spcPct val="150000"/>
              </a:lnSpc>
            </a:pPr>
            <a:r>
              <a:rPr lang="tr-TR" dirty="0" smtClean="0">
                <a:latin typeface="Times New Roman" pitchFamily="18" charset="0"/>
                <a:cs typeface="Times New Roman" pitchFamily="18" charset="0"/>
              </a:rPr>
              <a:t>		0-75   		yumuşak </a:t>
            </a:r>
          </a:p>
          <a:p>
            <a:pPr algn="just">
              <a:lnSpc>
                <a:spcPct val="150000"/>
              </a:lnSpc>
            </a:pPr>
            <a:r>
              <a:rPr lang="tr-TR" dirty="0" smtClean="0">
                <a:latin typeface="Times New Roman" pitchFamily="18" charset="0"/>
                <a:cs typeface="Times New Roman" pitchFamily="18" charset="0"/>
              </a:rPr>
              <a:t>		75-150		orta </a:t>
            </a:r>
            <a:r>
              <a:rPr lang="tr-TR" dirty="0">
                <a:latin typeface="Times New Roman" pitchFamily="18" charset="0"/>
                <a:cs typeface="Times New Roman" pitchFamily="18" charset="0"/>
              </a:rPr>
              <a:t>sertlik </a:t>
            </a:r>
            <a:endParaRPr lang="tr-TR" dirty="0" smtClean="0">
              <a:latin typeface="Times New Roman" pitchFamily="18" charset="0"/>
              <a:cs typeface="Times New Roman" pitchFamily="18" charset="0"/>
            </a:endParaRPr>
          </a:p>
          <a:p>
            <a:pPr algn="just">
              <a:lnSpc>
                <a:spcPct val="150000"/>
              </a:lnSpc>
            </a:pPr>
            <a:r>
              <a:rPr lang="tr-TR" dirty="0" smtClean="0">
                <a:latin typeface="Times New Roman" pitchFamily="18" charset="0"/>
                <a:cs typeface="Times New Roman" pitchFamily="18" charset="0"/>
              </a:rPr>
              <a:t>		150-300 		sert </a:t>
            </a:r>
          </a:p>
          <a:p>
            <a:pPr algn="just">
              <a:lnSpc>
                <a:spcPct val="150000"/>
              </a:lnSpc>
            </a:pPr>
            <a:r>
              <a:rPr lang="tr-TR" dirty="0" smtClean="0">
                <a:latin typeface="Times New Roman" pitchFamily="18" charset="0"/>
                <a:cs typeface="Times New Roman" pitchFamily="18" charset="0"/>
              </a:rPr>
              <a:t>		300 </a:t>
            </a:r>
            <a:r>
              <a:rPr lang="tr-TR" dirty="0">
                <a:latin typeface="Times New Roman" pitchFamily="18" charset="0"/>
                <a:cs typeface="Times New Roman" pitchFamily="18" charset="0"/>
              </a:rPr>
              <a:t>ve üzeri  </a:t>
            </a:r>
            <a:r>
              <a:rPr lang="tr-TR" dirty="0" smtClean="0">
                <a:latin typeface="Times New Roman" pitchFamily="18" charset="0"/>
                <a:cs typeface="Times New Roman" pitchFamily="18" charset="0"/>
              </a:rPr>
              <a:t>	çok </a:t>
            </a:r>
            <a:r>
              <a:rPr lang="tr-TR" dirty="0">
                <a:latin typeface="Times New Roman" pitchFamily="18" charset="0"/>
                <a:cs typeface="Times New Roman" pitchFamily="18" charset="0"/>
              </a:rPr>
              <a:t>sert </a:t>
            </a:r>
            <a:endParaRPr lang="tr-TR" dirty="0" smtClean="0">
              <a:latin typeface="Times New Roman" pitchFamily="18" charset="0"/>
              <a:cs typeface="Times New Roman" pitchFamily="18" charset="0"/>
            </a:endParaRPr>
          </a:p>
          <a:p>
            <a:pPr algn="just">
              <a:lnSpc>
                <a:spcPct val="150000"/>
              </a:lnSpc>
            </a:pPr>
            <a:endParaRPr lang="tr-TR" dirty="0">
              <a:latin typeface="Times New Roman" pitchFamily="18" charset="0"/>
              <a:cs typeface="Times New Roman" pitchFamily="18" charset="0"/>
            </a:endParaRPr>
          </a:p>
          <a:p>
            <a:pPr algn="just">
              <a:lnSpc>
                <a:spcPct val="150000"/>
              </a:lnSpc>
            </a:pPr>
            <a:r>
              <a:rPr lang="tr-TR" b="1" dirty="0" smtClean="0">
                <a:latin typeface="Times New Roman" pitchFamily="18" charset="0"/>
                <a:cs typeface="Times New Roman" pitchFamily="18" charset="0"/>
              </a:rPr>
              <a:t>İÇME </a:t>
            </a:r>
            <a:r>
              <a:rPr lang="tr-TR" b="1" dirty="0">
                <a:latin typeface="Times New Roman" pitchFamily="18" charset="0"/>
                <a:cs typeface="Times New Roman" pitchFamily="18" charset="0"/>
              </a:rPr>
              <a:t>VE KULLANMA SULARININ TEMİZLENMESİ: </a:t>
            </a:r>
            <a:r>
              <a:rPr lang="tr-TR" dirty="0">
                <a:latin typeface="Times New Roman" pitchFamily="18" charset="0"/>
                <a:cs typeface="Times New Roman" pitchFamily="18" charset="0"/>
              </a:rPr>
              <a:t>Bu amaçla : </a:t>
            </a:r>
          </a:p>
          <a:p>
            <a:pPr algn="just">
              <a:lnSpc>
                <a:spcPct val="150000"/>
              </a:lnSpc>
            </a:pPr>
            <a:r>
              <a:rPr lang="tr-TR" dirty="0">
                <a:latin typeface="Times New Roman" pitchFamily="18" charset="0"/>
                <a:cs typeface="Times New Roman" pitchFamily="18" charset="0"/>
              </a:rPr>
              <a:t> </a:t>
            </a:r>
            <a:r>
              <a:rPr lang="tr-TR" dirty="0" smtClean="0">
                <a:latin typeface="Times New Roman" pitchFamily="18" charset="0"/>
                <a:cs typeface="Times New Roman" pitchFamily="18" charset="0"/>
              </a:rPr>
              <a:t> </a:t>
            </a:r>
            <a:endParaRPr lang="tr-TR" dirty="0">
              <a:latin typeface="Times New Roman" pitchFamily="18" charset="0"/>
              <a:cs typeface="Times New Roman" pitchFamily="18" charset="0"/>
            </a:endParaRPr>
          </a:p>
          <a:p>
            <a:pPr algn="just">
              <a:lnSpc>
                <a:spcPct val="150000"/>
              </a:lnSpc>
            </a:pPr>
            <a:r>
              <a:rPr lang="tr-TR" dirty="0" smtClean="0">
                <a:latin typeface="Times New Roman" pitchFamily="18" charset="0"/>
                <a:cs typeface="Times New Roman" pitchFamily="18" charset="0"/>
              </a:rPr>
              <a:t>1) Suyu </a:t>
            </a:r>
            <a:r>
              <a:rPr lang="tr-TR" dirty="0">
                <a:latin typeface="Times New Roman" pitchFamily="18" charset="0"/>
                <a:cs typeface="Times New Roman" pitchFamily="18" charset="0"/>
              </a:rPr>
              <a:t>hastalık yapan mikroorganizmalardan arındırmak </a:t>
            </a:r>
            <a:endParaRPr lang="tr-TR" dirty="0" smtClean="0">
              <a:latin typeface="Times New Roman" pitchFamily="18" charset="0"/>
              <a:cs typeface="Times New Roman" pitchFamily="18" charset="0"/>
            </a:endParaRPr>
          </a:p>
          <a:p>
            <a:pPr algn="just">
              <a:lnSpc>
                <a:spcPct val="150000"/>
              </a:lnSpc>
            </a:pPr>
            <a:r>
              <a:rPr lang="tr-TR" dirty="0" smtClean="0">
                <a:latin typeface="Times New Roman" pitchFamily="18" charset="0"/>
                <a:cs typeface="Times New Roman" pitchFamily="18" charset="0"/>
              </a:rPr>
              <a:t>2) İstenmeyen </a:t>
            </a:r>
            <a:r>
              <a:rPr lang="tr-TR" dirty="0">
                <a:latin typeface="Times New Roman" pitchFamily="18" charset="0"/>
                <a:cs typeface="Times New Roman" pitchFamily="18" charset="0"/>
              </a:rPr>
              <a:t>özelliklerini düzeltmek, eksikliklerini ilave etmek, zararlı ve tehlikeli maddelerde kurtarma işlemlerini uygulamak.     </a:t>
            </a:r>
            <a:endParaRPr lang="tr-TR" dirty="0" smtClean="0">
              <a:latin typeface="Times New Roman" pitchFamily="18" charset="0"/>
              <a:cs typeface="Times New Roman" pitchFamily="18" charset="0"/>
            </a:endParaRPr>
          </a:p>
          <a:p>
            <a:pPr algn="just">
              <a:lnSpc>
                <a:spcPct val="150000"/>
              </a:lnSpc>
            </a:pPr>
            <a:endParaRPr lang="tr-TR" dirty="0">
              <a:latin typeface="Times New Roman" pitchFamily="18" charset="0"/>
              <a:cs typeface="Times New Roman" pitchFamily="18" charset="0"/>
            </a:endParaRPr>
          </a:p>
          <a:p>
            <a:pPr algn="just">
              <a:lnSpc>
                <a:spcPct val="150000"/>
              </a:lnSpc>
            </a:pPr>
            <a:r>
              <a:rPr lang="tr-TR" dirty="0" smtClean="0">
                <a:latin typeface="Times New Roman" pitchFamily="18" charset="0"/>
                <a:cs typeface="Times New Roman" pitchFamily="18" charset="0"/>
              </a:rPr>
              <a:t>Suyun </a:t>
            </a:r>
            <a:r>
              <a:rPr lang="tr-TR" dirty="0">
                <a:latin typeface="Times New Roman" pitchFamily="18" charset="0"/>
                <a:cs typeface="Times New Roman" pitchFamily="18" charset="0"/>
              </a:rPr>
              <a:t>fiziksel bozukluklarından kokusunun giderilmesi için su fıskiye şeklinde fışkırtılarak veya çağlayan gibi yüksekten düşürülerek suya koku veren gazlar uçurulur.  </a:t>
            </a:r>
          </a:p>
          <a:p>
            <a:r>
              <a:rPr lang="tr-TR" dirty="0"/>
              <a:t> </a:t>
            </a:r>
          </a:p>
        </p:txBody>
      </p:sp>
    </p:spTree>
    <p:extLst>
      <p:ext uri="{BB962C8B-B14F-4D97-AF65-F5344CB8AC3E}">
        <p14:creationId xmlns:p14="http://schemas.microsoft.com/office/powerpoint/2010/main" val="361696042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37288"/>
            <a:ext cx="12192000" cy="5444054"/>
          </a:xfrm>
          <a:prstGeom prst="rect">
            <a:avLst/>
          </a:prstGeom>
        </p:spPr>
        <p:txBody>
          <a:bodyPr wrap="square">
            <a:spAutoFit/>
          </a:bodyPr>
          <a:lstStyle/>
          <a:p>
            <a:pPr algn="just">
              <a:lnSpc>
                <a:spcPct val="150000"/>
              </a:lnSpc>
            </a:pPr>
            <a:r>
              <a:rPr lang="tr-TR" dirty="0">
                <a:latin typeface="Times New Roman" pitchFamily="18" charset="0"/>
                <a:cs typeface="Times New Roman" pitchFamily="18" charset="0"/>
              </a:rPr>
              <a:t>Bulanıklığın giderilmesi için bir elektrolit varlığında </a:t>
            </a:r>
            <a:r>
              <a:rPr lang="tr-TR" dirty="0" err="1">
                <a:latin typeface="Times New Roman" pitchFamily="18" charset="0"/>
                <a:cs typeface="Times New Roman" pitchFamily="18" charset="0"/>
              </a:rPr>
              <a:t>koagüle</a:t>
            </a:r>
            <a:r>
              <a:rPr lang="tr-TR" dirty="0">
                <a:latin typeface="Times New Roman" pitchFamily="18" charset="0"/>
                <a:cs typeface="Times New Roman" pitchFamily="18" charset="0"/>
              </a:rPr>
              <a:t> (topaklaşmış) maddeler oluşturacak reaktifler eklenir. Özellikle halk arasında şap olarak bilinen Al</a:t>
            </a:r>
            <a:r>
              <a:rPr lang="tr-TR" baseline="-25000" dirty="0">
                <a:latin typeface="Times New Roman" pitchFamily="18" charset="0"/>
                <a:cs typeface="Times New Roman" pitchFamily="18" charset="0"/>
              </a:rPr>
              <a:t>2</a:t>
            </a:r>
            <a:r>
              <a:rPr lang="tr-TR" dirty="0">
                <a:latin typeface="Times New Roman" pitchFamily="18" charset="0"/>
                <a:cs typeface="Times New Roman" pitchFamily="18" charset="0"/>
              </a:rPr>
              <a:t>(SO</a:t>
            </a:r>
            <a:r>
              <a:rPr lang="tr-TR" baseline="-25000" dirty="0">
                <a:latin typeface="Times New Roman" pitchFamily="18" charset="0"/>
                <a:cs typeface="Times New Roman" pitchFamily="18" charset="0"/>
              </a:rPr>
              <a:t>4</a:t>
            </a:r>
            <a:r>
              <a:rPr lang="tr-TR" dirty="0">
                <a:latin typeface="Times New Roman" pitchFamily="18" charset="0"/>
                <a:cs typeface="Times New Roman" pitchFamily="18" charset="0"/>
              </a:rPr>
              <a:t>)</a:t>
            </a:r>
            <a:r>
              <a:rPr lang="tr-TR" baseline="-25000" dirty="0">
                <a:latin typeface="Times New Roman" pitchFamily="18" charset="0"/>
                <a:cs typeface="Times New Roman" pitchFamily="18" charset="0"/>
              </a:rPr>
              <a:t>3</a:t>
            </a:r>
            <a:r>
              <a:rPr lang="tr-TR" dirty="0">
                <a:latin typeface="Times New Roman" pitchFamily="18" charset="0"/>
                <a:cs typeface="Times New Roman" pitchFamily="18" charset="0"/>
              </a:rPr>
              <a:t>.14 H</a:t>
            </a:r>
            <a:r>
              <a:rPr lang="tr-TR" baseline="-25000" dirty="0">
                <a:latin typeface="Times New Roman" pitchFamily="18" charset="0"/>
                <a:cs typeface="Times New Roman" pitchFamily="18" charset="0"/>
              </a:rPr>
              <a:t>2</a:t>
            </a:r>
            <a:r>
              <a:rPr lang="tr-TR" dirty="0">
                <a:latin typeface="Times New Roman" pitchFamily="18" charset="0"/>
                <a:cs typeface="Times New Roman" pitchFamily="18" charset="0"/>
              </a:rPr>
              <a:t>O ve FeCl</a:t>
            </a:r>
            <a:r>
              <a:rPr lang="tr-TR" baseline="-25000" dirty="0">
                <a:latin typeface="Times New Roman" pitchFamily="18" charset="0"/>
                <a:cs typeface="Times New Roman" pitchFamily="18" charset="0"/>
              </a:rPr>
              <a:t>3</a:t>
            </a:r>
            <a:r>
              <a:rPr lang="tr-TR" dirty="0">
                <a:latin typeface="Times New Roman" pitchFamily="18" charset="0"/>
                <a:cs typeface="Times New Roman" pitchFamily="18" charset="0"/>
              </a:rPr>
              <a:t> kullanılır. Bu maddeler suyla karıştırıldıklarında hidroksitleri halinde çökerler. </a:t>
            </a:r>
            <a:endParaRPr lang="tr-TR" dirty="0" smtClean="0">
              <a:latin typeface="Times New Roman" pitchFamily="18" charset="0"/>
              <a:cs typeface="Times New Roman" pitchFamily="18" charset="0"/>
            </a:endParaRPr>
          </a:p>
          <a:p>
            <a:pPr algn="just">
              <a:lnSpc>
                <a:spcPct val="150000"/>
              </a:lnSpc>
            </a:pPr>
            <a:endParaRPr lang="tr-TR" dirty="0">
              <a:latin typeface="Times New Roman" pitchFamily="18" charset="0"/>
              <a:cs typeface="Times New Roman" pitchFamily="18" charset="0"/>
            </a:endParaRPr>
          </a:p>
          <a:p>
            <a:pPr algn="just">
              <a:lnSpc>
                <a:spcPct val="150000"/>
              </a:lnSpc>
            </a:pPr>
            <a:r>
              <a:rPr lang="tr-TR" dirty="0" smtClean="0">
                <a:latin typeface="Times New Roman" pitchFamily="18" charset="0"/>
                <a:cs typeface="Times New Roman" pitchFamily="18" charset="0"/>
              </a:rPr>
              <a:t>	Al</a:t>
            </a:r>
            <a:r>
              <a:rPr lang="tr-TR" baseline="-25000" dirty="0" smtClean="0">
                <a:latin typeface="Times New Roman" pitchFamily="18" charset="0"/>
                <a:cs typeface="Times New Roman" pitchFamily="18" charset="0"/>
              </a:rPr>
              <a:t>2</a:t>
            </a:r>
            <a:r>
              <a:rPr lang="tr-TR" dirty="0" smtClean="0">
                <a:latin typeface="Times New Roman" pitchFamily="18" charset="0"/>
                <a:cs typeface="Times New Roman" pitchFamily="18" charset="0"/>
              </a:rPr>
              <a:t>(SO</a:t>
            </a:r>
            <a:r>
              <a:rPr lang="tr-TR" baseline="-25000" dirty="0" smtClean="0">
                <a:latin typeface="Times New Roman" pitchFamily="18" charset="0"/>
                <a:cs typeface="Times New Roman" pitchFamily="18" charset="0"/>
              </a:rPr>
              <a:t>4</a:t>
            </a:r>
            <a:r>
              <a:rPr lang="tr-TR" dirty="0" smtClean="0">
                <a:latin typeface="Times New Roman" pitchFamily="18" charset="0"/>
                <a:cs typeface="Times New Roman" pitchFamily="18" charset="0"/>
              </a:rPr>
              <a:t>)</a:t>
            </a:r>
            <a:r>
              <a:rPr lang="tr-TR" baseline="-25000" dirty="0" smtClean="0">
                <a:latin typeface="Times New Roman" pitchFamily="18" charset="0"/>
                <a:cs typeface="Times New Roman" pitchFamily="18" charset="0"/>
              </a:rPr>
              <a:t>3 </a:t>
            </a:r>
            <a:r>
              <a:rPr lang="tr-TR" dirty="0" smtClean="0">
                <a:latin typeface="Times New Roman" pitchFamily="18" charset="0"/>
                <a:cs typeface="Times New Roman" pitchFamily="18" charset="0"/>
              </a:rPr>
              <a:t> </a:t>
            </a:r>
            <a:r>
              <a:rPr lang="tr-TR" dirty="0">
                <a:latin typeface="Times New Roman" pitchFamily="18" charset="0"/>
                <a:cs typeface="Times New Roman" pitchFamily="18" charset="0"/>
              </a:rPr>
              <a:t>+ </a:t>
            </a:r>
            <a:r>
              <a:rPr lang="tr-TR" dirty="0" smtClean="0">
                <a:latin typeface="Times New Roman" pitchFamily="18" charset="0"/>
                <a:cs typeface="Times New Roman" pitchFamily="18" charset="0"/>
              </a:rPr>
              <a:t>3Ca(HCO</a:t>
            </a:r>
            <a:r>
              <a:rPr lang="tr-TR" baseline="-25000" dirty="0" smtClean="0">
                <a:latin typeface="Times New Roman" pitchFamily="18" charset="0"/>
                <a:cs typeface="Times New Roman" pitchFamily="18" charset="0"/>
              </a:rPr>
              <a:t>3</a:t>
            </a:r>
            <a:r>
              <a:rPr lang="tr-TR" dirty="0" smtClean="0">
                <a:latin typeface="Times New Roman" pitchFamily="18" charset="0"/>
                <a:cs typeface="Times New Roman" pitchFamily="18" charset="0"/>
              </a:rPr>
              <a:t>)</a:t>
            </a:r>
            <a:r>
              <a:rPr lang="tr-TR" baseline="-25000" dirty="0" smtClean="0">
                <a:latin typeface="Times New Roman" pitchFamily="18" charset="0"/>
                <a:cs typeface="Times New Roman" pitchFamily="18" charset="0"/>
              </a:rPr>
              <a:t>2</a:t>
            </a:r>
            <a:r>
              <a:rPr lang="tr-TR" dirty="0" smtClean="0">
                <a:latin typeface="Times New Roman" pitchFamily="18" charset="0"/>
                <a:cs typeface="Times New Roman" pitchFamily="18" charset="0"/>
              </a:rPr>
              <a:t>                    </a:t>
            </a:r>
            <a:r>
              <a:rPr lang="tr-TR" dirty="0">
                <a:latin typeface="Times New Roman" pitchFamily="18" charset="0"/>
                <a:cs typeface="Times New Roman" pitchFamily="18" charset="0"/>
              </a:rPr>
              <a:t>2Al(OH)</a:t>
            </a:r>
            <a:r>
              <a:rPr lang="tr-TR" baseline="-25000" dirty="0">
                <a:latin typeface="Times New Roman" pitchFamily="18" charset="0"/>
                <a:cs typeface="Times New Roman" pitchFamily="18" charset="0"/>
              </a:rPr>
              <a:t>3</a:t>
            </a:r>
            <a:r>
              <a:rPr lang="tr-TR" dirty="0">
                <a:latin typeface="Times New Roman" pitchFamily="18" charset="0"/>
                <a:cs typeface="Times New Roman" pitchFamily="18" charset="0"/>
              </a:rPr>
              <a:t> + 3CaSO</a:t>
            </a:r>
            <a:r>
              <a:rPr lang="tr-TR" baseline="-25000" dirty="0">
                <a:latin typeface="Times New Roman" pitchFamily="18" charset="0"/>
                <a:cs typeface="Times New Roman" pitchFamily="18" charset="0"/>
              </a:rPr>
              <a:t>4</a:t>
            </a:r>
            <a:r>
              <a:rPr lang="tr-TR" dirty="0">
                <a:latin typeface="Times New Roman" pitchFamily="18" charset="0"/>
                <a:cs typeface="Times New Roman" pitchFamily="18" charset="0"/>
              </a:rPr>
              <a:t> +</a:t>
            </a:r>
            <a:r>
              <a:rPr lang="tr-TR" dirty="0" smtClean="0">
                <a:latin typeface="Times New Roman" pitchFamily="18" charset="0"/>
                <a:cs typeface="Times New Roman" pitchFamily="18" charset="0"/>
              </a:rPr>
              <a:t>6CO</a:t>
            </a:r>
            <a:r>
              <a:rPr lang="tr-TR" baseline="-25000" dirty="0" smtClean="0">
                <a:latin typeface="Times New Roman" pitchFamily="18" charset="0"/>
                <a:cs typeface="Times New Roman" pitchFamily="18" charset="0"/>
              </a:rPr>
              <a:t>2</a:t>
            </a:r>
            <a:r>
              <a:rPr lang="tr-TR" dirty="0" smtClean="0">
                <a:latin typeface="Times New Roman" pitchFamily="18" charset="0"/>
                <a:cs typeface="Times New Roman" pitchFamily="18" charset="0"/>
              </a:rPr>
              <a:t>  </a:t>
            </a:r>
            <a:endParaRPr lang="tr-TR" dirty="0">
              <a:latin typeface="Times New Roman" pitchFamily="18" charset="0"/>
              <a:cs typeface="Times New Roman" pitchFamily="18" charset="0"/>
            </a:endParaRPr>
          </a:p>
          <a:p>
            <a:pPr algn="just">
              <a:lnSpc>
                <a:spcPct val="150000"/>
              </a:lnSpc>
            </a:pPr>
            <a:r>
              <a:rPr lang="tr-TR" dirty="0">
                <a:latin typeface="Times New Roman" pitchFamily="18" charset="0"/>
                <a:cs typeface="Times New Roman" pitchFamily="18" charset="0"/>
              </a:rPr>
              <a:t> </a:t>
            </a:r>
          </a:p>
          <a:p>
            <a:pPr algn="just">
              <a:lnSpc>
                <a:spcPct val="150000"/>
              </a:lnSpc>
            </a:pPr>
            <a:r>
              <a:rPr lang="tr-TR" dirty="0" smtClean="0">
                <a:latin typeface="Times New Roman" pitchFamily="18" charset="0"/>
                <a:cs typeface="Times New Roman" pitchFamily="18" charset="0"/>
              </a:rPr>
              <a:t>	</a:t>
            </a:r>
            <a:r>
              <a:rPr lang="tr-TR" dirty="0">
                <a:latin typeface="Times New Roman" pitchFamily="18" charset="0"/>
                <a:cs typeface="Times New Roman" pitchFamily="18" charset="0"/>
              </a:rPr>
              <a:t> Al</a:t>
            </a:r>
            <a:r>
              <a:rPr lang="tr-TR" baseline="-25000" dirty="0">
                <a:latin typeface="Times New Roman" pitchFamily="18" charset="0"/>
                <a:cs typeface="Times New Roman" pitchFamily="18" charset="0"/>
              </a:rPr>
              <a:t>2</a:t>
            </a:r>
            <a:r>
              <a:rPr lang="tr-TR" dirty="0">
                <a:latin typeface="Times New Roman" pitchFamily="18" charset="0"/>
                <a:cs typeface="Times New Roman" pitchFamily="18" charset="0"/>
              </a:rPr>
              <a:t>(SO</a:t>
            </a:r>
            <a:r>
              <a:rPr lang="tr-TR" baseline="-25000" dirty="0">
                <a:latin typeface="Times New Roman" pitchFamily="18" charset="0"/>
                <a:cs typeface="Times New Roman" pitchFamily="18" charset="0"/>
              </a:rPr>
              <a:t>4</a:t>
            </a:r>
            <a:r>
              <a:rPr lang="tr-TR" dirty="0">
                <a:latin typeface="Times New Roman" pitchFamily="18" charset="0"/>
                <a:cs typeface="Times New Roman" pitchFamily="18" charset="0"/>
              </a:rPr>
              <a:t>)</a:t>
            </a:r>
            <a:r>
              <a:rPr lang="tr-TR" baseline="-25000" dirty="0">
                <a:latin typeface="Times New Roman" pitchFamily="18" charset="0"/>
                <a:cs typeface="Times New Roman" pitchFamily="18" charset="0"/>
              </a:rPr>
              <a:t>3 </a:t>
            </a:r>
            <a:r>
              <a:rPr lang="tr-TR" dirty="0" smtClean="0">
                <a:latin typeface="Times New Roman" pitchFamily="18" charset="0"/>
                <a:cs typeface="Times New Roman" pitchFamily="18" charset="0"/>
              </a:rPr>
              <a:t> + </a:t>
            </a:r>
            <a:r>
              <a:rPr lang="tr-TR" dirty="0" err="1" smtClean="0">
                <a:latin typeface="Times New Roman" pitchFamily="18" charset="0"/>
                <a:cs typeface="Times New Roman" pitchFamily="18" charset="0"/>
              </a:rPr>
              <a:t>Ca</a:t>
            </a:r>
            <a:r>
              <a:rPr lang="tr-TR" dirty="0" smtClean="0">
                <a:latin typeface="Times New Roman" pitchFamily="18" charset="0"/>
                <a:cs typeface="Times New Roman" pitchFamily="18" charset="0"/>
              </a:rPr>
              <a:t>(OH)</a:t>
            </a:r>
            <a:r>
              <a:rPr lang="tr-TR" baseline="-25000" dirty="0" smtClean="0">
                <a:latin typeface="Times New Roman" pitchFamily="18" charset="0"/>
                <a:cs typeface="Times New Roman" pitchFamily="18" charset="0"/>
              </a:rPr>
              <a:t>2</a:t>
            </a:r>
            <a:r>
              <a:rPr lang="tr-TR" dirty="0" smtClean="0">
                <a:latin typeface="Times New Roman" pitchFamily="18" charset="0"/>
                <a:cs typeface="Times New Roman" pitchFamily="18" charset="0"/>
              </a:rPr>
              <a:t>                      	2Al(OH)</a:t>
            </a:r>
            <a:r>
              <a:rPr lang="tr-TR" baseline="-25000" dirty="0" smtClean="0">
                <a:latin typeface="Times New Roman" pitchFamily="18" charset="0"/>
                <a:cs typeface="Times New Roman" pitchFamily="18" charset="0"/>
              </a:rPr>
              <a:t>3</a:t>
            </a:r>
            <a:r>
              <a:rPr lang="tr-TR" dirty="0" smtClean="0">
                <a:latin typeface="Times New Roman" pitchFamily="18" charset="0"/>
                <a:cs typeface="Times New Roman" pitchFamily="18" charset="0"/>
              </a:rPr>
              <a:t> </a:t>
            </a:r>
            <a:r>
              <a:rPr lang="tr-TR" dirty="0">
                <a:latin typeface="Times New Roman" pitchFamily="18" charset="0"/>
                <a:cs typeface="Times New Roman" pitchFamily="18" charset="0"/>
              </a:rPr>
              <a:t>+ </a:t>
            </a:r>
            <a:r>
              <a:rPr lang="tr-TR" dirty="0" smtClean="0">
                <a:latin typeface="Times New Roman" pitchFamily="18" charset="0"/>
                <a:cs typeface="Times New Roman" pitchFamily="18" charset="0"/>
              </a:rPr>
              <a:t>3CaSO</a:t>
            </a:r>
            <a:r>
              <a:rPr lang="tr-TR" baseline="-25000" dirty="0" smtClean="0">
                <a:latin typeface="Times New Roman" pitchFamily="18" charset="0"/>
                <a:cs typeface="Times New Roman" pitchFamily="18" charset="0"/>
              </a:rPr>
              <a:t>4</a:t>
            </a:r>
            <a:r>
              <a:rPr lang="tr-TR" dirty="0" smtClean="0">
                <a:latin typeface="Times New Roman" pitchFamily="18" charset="0"/>
                <a:cs typeface="Times New Roman" pitchFamily="18" charset="0"/>
              </a:rPr>
              <a:t>  </a:t>
            </a:r>
            <a:endParaRPr lang="tr-TR" dirty="0">
              <a:latin typeface="Times New Roman" pitchFamily="18" charset="0"/>
              <a:cs typeface="Times New Roman" pitchFamily="18" charset="0"/>
            </a:endParaRPr>
          </a:p>
          <a:p>
            <a:pPr algn="just">
              <a:lnSpc>
                <a:spcPct val="150000"/>
              </a:lnSpc>
            </a:pPr>
            <a:r>
              <a:rPr lang="tr-TR" dirty="0">
                <a:latin typeface="Times New Roman" pitchFamily="18" charset="0"/>
                <a:cs typeface="Times New Roman" pitchFamily="18" charset="0"/>
              </a:rPr>
              <a:t> </a:t>
            </a:r>
          </a:p>
          <a:p>
            <a:pPr algn="just">
              <a:lnSpc>
                <a:spcPct val="150000"/>
              </a:lnSpc>
            </a:pPr>
            <a:r>
              <a:rPr lang="tr-TR" dirty="0" smtClean="0">
                <a:latin typeface="Times New Roman" pitchFamily="18" charset="0"/>
                <a:cs typeface="Times New Roman" pitchFamily="18" charset="0"/>
              </a:rPr>
              <a:t>	</a:t>
            </a:r>
            <a:r>
              <a:rPr lang="tr-TR" dirty="0">
                <a:latin typeface="Times New Roman" pitchFamily="18" charset="0"/>
                <a:cs typeface="Times New Roman" pitchFamily="18" charset="0"/>
              </a:rPr>
              <a:t> Al</a:t>
            </a:r>
            <a:r>
              <a:rPr lang="tr-TR" baseline="-25000" dirty="0">
                <a:latin typeface="Times New Roman" pitchFamily="18" charset="0"/>
                <a:cs typeface="Times New Roman" pitchFamily="18" charset="0"/>
              </a:rPr>
              <a:t>2</a:t>
            </a:r>
            <a:r>
              <a:rPr lang="tr-TR" dirty="0">
                <a:latin typeface="Times New Roman" pitchFamily="18" charset="0"/>
                <a:cs typeface="Times New Roman" pitchFamily="18" charset="0"/>
              </a:rPr>
              <a:t>(SO</a:t>
            </a:r>
            <a:r>
              <a:rPr lang="tr-TR" baseline="-25000" dirty="0">
                <a:latin typeface="Times New Roman" pitchFamily="18" charset="0"/>
                <a:cs typeface="Times New Roman" pitchFamily="18" charset="0"/>
              </a:rPr>
              <a:t>4</a:t>
            </a:r>
            <a:r>
              <a:rPr lang="tr-TR" dirty="0">
                <a:latin typeface="Times New Roman" pitchFamily="18" charset="0"/>
                <a:cs typeface="Times New Roman" pitchFamily="18" charset="0"/>
              </a:rPr>
              <a:t>)</a:t>
            </a:r>
            <a:r>
              <a:rPr lang="tr-TR" baseline="-25000" dirty="0">
                <a:latin typeface="Times New Roman" pitchFamily="18" charset="0"/>
                <a:cs typeface="Times New Roman" pitchFamily="18" charset="0"/>
              </a:rPr>
              <a:t>3 </a:t>
            </a:r>
            <a:r>
              <a:rPr lang="tr-TR" dirty="0" smtClean="0">
                <a:latin typeface="Times New Roman" pitchFamily="18" charset="0"/>
                <a:cs typeface="Times New Roman" pitchFamily="18" charset="0"/>
              </a:rPr>
              <a:t> </a:t>
            </a:r>
            <a:r>
              <a:rPr lang="tr-TR" dirty="0">
                <a:latin typeface="Times New Roman" pitchFamily="18" charset="0"/>
                <a:cs typeface="Times New Roman" pitchFamily="18" charset="0"/>
              </a:rPr>
              <a:t>+ Na</a:t>
            </a:r>
            <a:r>
              <a:rPr lang="tr-TR" baseline="-25000" dirty="0">
                <a:latin typeface="Times New Roman" pitchFamily="18" charset="0"/>
                <a:cs typeface="Times New Roman" pitchFamily="18" charset="0"/>
              </a:rPr>
              <a:t>2</a:t>
            </a:r>
            <a:r>
              <a:rPr lang="tr-TR" dirty="0">
                <a:latin typeface="Times New Roman" pitchFamily="18" charset="0"/>
                <a:cs typeface="Times New Roman" pitchFamily="18" charset="0"/>
              </a:rPr>
              <a:t>CO</a:t>
            </a:r>
            <a:r>
              <a:rPr lang="tr-TR" baseline="-25000" dirty="0">
                <a:latin typeface="Times New Roman" pitchFamily="18" charset="0"/>
                <a:cs typeface="Times New Roman" pitchFamily="18" charset="0"/>
              </a:rPr>
              <a:t>3</a:t>
            </a:r>
            <a:r>
              <a:rPr lang="tr-TR" dirty="0">
                <a:latin typeface="Times New Roman" pitchFamily="18" charset="0"/>
                <a:cs typeface="Times New Roman" pitchFamily="18" charset="0"/>
              </a:rPr>
              <a:t> +H</a:t>
            </a:r>
            <a:r>
              <a:rPr lang="tr-TR" baseline="-25000" dirty="0">
                <a:latin typeface="Times New Roman" pitchFamily="18" charset="0"/>
                <a:cs typeface="Times New Roman" pitchFamily="18" charset="0"/>
              </a:rPr>
              <a:t>2</a:t>
            </a:r>
            <a:r>
              <a:rPr lang="tr-TR" dirty="0">
                <a:latin typeface="Times New Roman" pitchFamily="18" charset="0"/>
                <a:cs typeface="Times New Roman" pitchFamily="18" charset="0"/>
              </a:rPr>
              <a:t>O                      2Al(OH)</a:t>
            </a:r>
            <a:r>
              <a:rPr lang="tr-TR" baseline="-25000" dirty="0">
                <a:latin typeface="Times New Roman" pitchFamily="18" charset="0"/>
                <a:cs typeface="Times New Roman" pitchFamily="18" charset="0"/>
              </a:rPr>
              <a:t>3</a:t>
            </a:r>
            <a:r>
              <a:rPr lang="tr-TR" dirty="0">
                <a:latin typeface="Times New Roman" pitchFamily="18" charset="0"/>
                <a:cs typeface="Times New Roman" pitchFamily="18" charset="0"/>
              </a:rPr>
              <a:t> + 3Na</a:t>
            </a:r>
            <a:r>
              <a:rPr lang="tr-TR" baseline="-25000" dirty="0">
                <a:latin typeface="Times New Roman" pitchFamily="18" charset="0"/>
                <a:cs typeface="Times New Roman" pitchFamily="18" charset="0"/>
              </a:rPr>
              <a:t>2</a:t>
            </a:r>
            <a:r>
              <a:rPr lang="tr-TR" dirty="0">
                <a:latin typeface="Times New Roman" pitchFamily="18" charset="0"/>
                <a:cs typeface="Times New Roman" pitchFamily="18" charset="0"/>
              </a:rPr>
              <a:t>SO</a:t>
            </a:r>
            <a:r>
              <a:rPr lang="tr-TR" baseline="-25000" dirty="0">
                <a:latin typeface="Times New Roman" pitchFamily="18" charset="0"/>
                <a:cs typeface="Times New Roman" pitchFamily="18" charset="0"/>
              </a:rPr>
              <a:t>4</a:t>
            </a:r>
            <a:r>
              <a:rPr lang="tr-TR" dirty="0">
                <a:latin typeface="Times New Roman" pitchFamily="18" charset="0"/>
                <a:cs typeface="Times New Roman" pitchFamily="18" charset="0"/>
              </a:rPr>
              <a:t> + CO</a:t>
            </a:r>
            <a:r>
              <a:rPr lang="tr-TR" baseline="-25000" dirty="0">
                <a:latin typeface="Times New Roman" pitchFamily="18" charset="0"/>
                <a:cs typeface="Times New Roman" pitchFamily="18" charset="0"/>
              </a:rPr>
              <a:t>2</a:t>
            </a:r>
            <a:r>
              <a:rPr lang="tr-TR" dirty="0">
                <a:latin typeface="Times New Roman" pitchFamily="18" charset="0"/>
                <a:cs typeface="Times New Roman" pitchFamily="18" charset="0"/>
              </a:rPr>
              <a:t>  </a:t>
            </a:r>
          </a:p>
          <a:p>
            <a:pPr algn="just">
              <a:lnSpc>
                <a:spcPct val="150000"/>
              </a:lnSpc>
            </a:pPr>
            <a:r>
              <a:rPr lang="tr-TR" dirty="0">
                <a:latin typeface="Times New Roman" pitchFamily="18" charset="0"/>
                <a:cs typeface="Times New Roman" pitchFamily="18" charset="0"/>
              </a:rPr>
              <a:t> </a:t>
            </a:r>
          </a:p>
          <a:p>
            <a:pPr algn="just">
              <a:lnSpc>
                <a:spcPct val="150000"/>
              </a:lnSpc>
            </a:pPr>
            <a:r>
              <a:rPr lang="tr-TR" dirty="0" smtClean="0">
                <a:latin typeface="Times New Roman" pitchFamily="18" charset="0"/>
                <a:cs typeface="Times New Roman" pitchFamily="18" charset="0"/>
              </a:rPr>
              <a:t>	2FeCl</a:t>
            </a:r>
            <a:r>
              <a:rPr lang="tr-TR" baseline="-25000" dirty="0" smtClean="0">
                <a:latin typeface="Times New Roman" pitchFamily="18" charset="0"/>
                <a:cs typeface="Times New Roman" pitchFamily="18" charset="0"/>
              </a:rPr>
              <a:t>3</a:t>
            </a:r>
            <a:r>
              <a:rPr lang="tr-TR" dirty="0" smtClean="0">
                <a:latin typeface="Times New Roman" pitchFamily="18" charset="0"/>
                <a:cs typeface="Times New Roman" pitchFamily="18" charset="0"/>
              </a:rPr>
              <a:t> </a:t>
            </a:r>
            <a:r>
              <a:rPr lang="tr-TR" dirty="0">
                <a:latin typeface="Times New Roman" pitchFamily="18" charset="0"/>
                <a:cs typeface="Times New Roman" pitchFamily="18" charset="0"/>
              </a:rPr>
              <a:t>+ </a:t>
            </a:r>
            <a:r>
              <a:rPr lang="tr-TR" dirty="0" err="1">
                <a:latin typeface="Times New Roman" pitchFamily="18" charset="0"/>
                <a:cs typeface="Times New Roman" pitchFamily="18" charset="0"/>
              </a:rPr>
              <a:t>Ca</a:t>
            </a:r>
            <a:r>
              <a:rPr lang="tr-TR" dirty="0">
                <a:latin typeface="Times New Roman" pitchFamily="18" charset="0"/>
                <a:cs typeface="Times New Roman" pitchFamily="18" charset="0"/>
              </a:rPr>
              <a:t>(HCO</a:t>
            </a:r>
            <a:r>
              <a:rPr lang="tr-TR" baseline="-25000" dirty="0">
                <a:latin typeface="Times New Roman" pitchFamily="18" charset="0"/>
                <a:cs typeface="Times New Roman" pitchFamily="18" charset="0"/>
              </a:rPr>
              <a:t>3</a:t>
            </a:r>
            <a:r>
              <a:rPr lang="tr-TR" dirty="0">
                <a:latin typeface="Times New Roman" pitchFamily="18" charset="0"/>
                <a:cs typeface="Times New Roman" pitchFamily="18" charset="0"/>
              </a:rPr>
              <a:t>)</a:t>
            </a:r>
            <a:r>
              <a:rPr lang="tr-TR" baseline="-25000" dirty="0">
                <a:latin typeface="Times New Roman" pitchFamily="18" charset="0"/>
                <a:cs typeface="Times New Roman" pitchFamily="18" charset="0"/>
              </a:rPr>
              <a:t>2</a:t>
            </a:r>
            <a:r>
              <a:rPr lang="tr-TR" dirty="0">
                <a:latin typeface="Times New Roman" pitchFamily="18" charset="0"/>
                <a:cs typeface="Times New Roman" pitchFamily="18" charset="0"/>
              </a:rPr>
              <a:t>                          </a:t>
            </a:r>
            <a:r>
              <a:rPr lang="tr-TR" dirty="0" smtClean="0">
                <a:latin typeface="Times New Roman" pitchFamily="18" charset="0"/>
                <a:cs typeface="Times New Roman" pitchFamily="18" charset="0"/>
              </a:rPr>
              <a:t>	2Fe(OH)</a:t>
            </a:r>
            <a:r>
              <a:rPr lang="tr-TR" baseline="-25000" dirty="0" smtClean="0">
                <a:latin typeface="Times New Roman" pitchFamily="18" charset="0"/>
                <a:cs typeface="Times New Roman" pitchFamily="18" charset="0"/>
              </a:rPr>
              <a:t>3</a:t>
            </a:r>
            <a:r>
              <a:rPr lang="tr-TR" dirty="0" smtClean="0">
                <a:latin typeface="Times New Roman" pitchFamily="18" charset="0"/>
                <a:cs typeface="Times New Roman" pitchFamily="18" charset="0"/>
              </a:rPr>
              <a:t> </a:t>
            </a:r>
            <a:r>
              <a:rPr lang="tr-TR" dirty="0">
                <a:latin typeface="Times New Roman" pitchFamily="18" charset="0"/>
                <a:cs typeface="Times New Roman" pitchFamily="18" charset="0"/>
              </a:rPr>
              <a:t>+ 3CaCl</a:t>
            </a:r>
            <a:r>
              <a:rPr lang="tr-TR" baseline="-25000" dirty="0">
                <a:latin typeface="Times New Roman" pitchFamily="18" charset="0"/>
                <a:cs typeface="Times New Roman" pitchFamily="18" charset="0"/>
              </a:rPr>
              <a:t>2</a:t>
            </a:r>
            <a:r>
              <a:rPr lang="tr-TR" dirty="0">
                <a:latin typeface="Times New Roman" pitchFamily="18" charset="0"/>
                <a:cs typeface="Times New Roman" pitchFamily="18" charset="0"/>
              </a:rPr>
              <a:t> + CO</a:t>
            </a:r>
            <a:r>
              <a:rPr lang="tr-TR" baseline="-25000" dirty="0">
                <a:latin typeface="Times New Roman" pitchFamily="18" charset="0"/>
                <a:cs typeface="Times New Roman" pitchFamily="18" charset="0"/>
              </a:rPr>
              <a:t>2</a:t>
            </a:r>
            <a:r>
              <a:rPr lang="tr-TR" dirty="0">
                <a:latin typeface="Times New Roman" pitchFamily="18" charset="0"/>
                <a:cs typeface="Times New Roman" pitchFamily="18" charset="0"/>
              </a:rPr>
              <a:t>  </a:t>
            </a:r>
            <a:r>
              <a:rPr lang="tr-TR" dirty="0" smtClean="0">
                <a:latin typeface="Times New Roman" pitchFamily="18" charset="0"/>
                <a:cs typeface="Times New Roman" pitchFamily="18" charset="0"/>
              </a:rPr>
              <a:t>s</a:t>
            </a:r>
            <a:endParaRPr lang="tr-TR" dirty="0">
              <a:latin typeface="Times New Roman" pitchFamily="18" charset="0"/>
              <a:cs typeface="Times New Roman" pitchFamily="18" charset="0"/>
            </a:endParaRPr>
          </a:p>
          <a:p>
            <a:pPr algn="just">
              <a:lnSpc>
                <a:spcPct val="150000"/>
              </a:lnSpc>
            </a:pPr>
            <a:r>
              <a:rPr lang="tr-TR" dirty="0">
                <a:latin typeface="Times New Roman" pitchFamily="18" charset="0"/>
                <a:cs typeface="Times New Roman" pitchFamily="18" charset="0"/>
              </a:rPr>
              <a:t> </a:t>
            </a:r>
          </a:p>
          <a:p>
            <a:pPr algn="just">
              <a:lnSpc>
                <a:spcPct val="150000"/>
              </a:lnSpc>
            </a:pPr>
            <a:r>
              <a:rPr lang="tr-TR" dirty="0" smtClean="0">
                <a:latin typeface="Times New Roman" pitchFamily="18" charset="0"/>
                <a:cs typeface="Times New Roman" pitchFamily="18" charset="0"/>
              </a:rPr>
              <a:t>	2FeCl</a:t>
            </a:r>
            <a:r>
              <a:rPr lang="tr-TR" baseline="-25000" dirty="0" smtClean="0">
                <a:latin typeface="Times New Roman" pitchFamily="18" charset="0"/>
                <a:cs typeface="Times New Roman" pitchFamily="18" charset="0"/>
              </a:rPr>
              <a:t>3</a:t>
            </a:r>
            <a:r>
              <a:rPr lang="tr-TR" dirty="0" smtClean="0">
                <a:latin typeface="Times New Roman" pitchFamily="18" charset="0"/>
                <a:cs typeface="Times New Roman" pitchFamily="18" charset="0"/>
              </a:rPr>
              <a:t> </a:t>
            </a:r>
            <a:r>
              <a:rPr lang="tr-TR" dirty="0">
                <a:latin typeface="Times New Roman" pitchFamily="18" charset="0"/>
                <a:cs typeface="Times New Roman" pitchFamily="18" charset="0"/>
              </a:rPr>
              <a:t>+ </a:t>
            </a:r>
            <a:r>
              <a:rPr lang="tr-TR" dirty="0" err="1">
                <a:latin typeface="Times New Roman" pitchFamily="18" charset="0"/>
                <a:cs typeface="Times New Roman" pitchFamily="18" charset="0"/>
              </a:rPr>
              <a:t>Ca</a:t>
            </a:r>
            <a:r>
              <a:rPr lang="tr-TR" dirty="0">
                <a:latin typeface="Times New Roman" pitchFamily="18" charset="0"/>
                <a:cs typeface="Times New Roman" pitchFamily="18" charset="0"/>
              </a:rPr>
              <a:t>(OH)</a:t>
            </a:r>
            <a:r>
              <a:rPr lang="tr-TR" baseline="-25000" dirty="0">
                <a:latin typeface="Times New Roman" pitchFamily="18" charset="0"/>
                <a:cs typeface="Times New Roman" pitchFamily="18" charset="0"/>
              </a:rPr>
              <a:t>2</a:t>
            </a:r>
            <a:r>
              <a:rPr lang="tr-TR" dirty="0">
                <a:latin typeface="Times New Roman" pitchFamily="18" charset="0"/>
                <a:cs typeface="Times New Roman" pitchFamily="18" charset="0"/>
              </a:rPr>
              <a:t>                          </a:t>
            </a:r>
            <a:r>
              <a:rPr lang="tr-TR" dirty="0" smtClean="0">
                <a:latin typeface="Times New Roman" pitchFamily="18" charset="0"/>
                <a:cs typeface="Times New Roman" pitchFamily="18" charset="0"/>
              </a:rPr>
              <a:t>	2Fe(OH)</a:t>
            </a:r>
            <a:r>
              <a:rPr lang="tr-TR" baseline="-25000" dirty="0" smtClean="0">
                <a:latin typeface="Times New Roman" pitchFamily="18" charset="0"/>
                <a:cs typeface="Times New Roman" pitchFamily="18" charset="0"/>
              </a:rPr>
              <a:t>3</a:t>
            </a:r>
            <a:r>
              <a:rPr lang="tr-TR" dirty="0" smtClean="0">
                <a:latin typeface="Times New Roman" pitchFamily="18" charset="0"/>
                <a:cs typeface="Times New Roman" pitchFamily="18" charset="0"/>
              </a:rPr>
              <a:t> </a:t>
            </a:r>
            <a:r>
              <a:rPr lang="tr-TR" dirty="0">
                <a:latin typeface="Times New Roman" pitchFamily="18" charset="0"/>
                <a:cs typeface="Times New Roman" pitchFamily="18" charset="0"/>
              </a:rPr>
              <a:t>+ 3CaCl</a:t>
            </a:r>
            <a:r>
              <a:rPr lang="tr-TR" baseline="-25000" dirty="0">
                <a:latin typeface="Times New Roman" pitchFamily="18" charset="0"/>
                <a:cs typeface="Times New Roman" pitchFamily="18" charset="0"/>
              </a:rPr>
              <a:t>2</a:t>
            </a:r>
            <a:r>
              <a:rPr lang="tr-TR" dirty="0">
                <a:latin typeface="Times New Roman" pitchFamily="18" charset="0"/>
                <a:cs typeface="Times New Roman" pitchFamily="18" charset="0"/>
              </a:rPr>
              <a:t> + CO</a:t>
            </a:r>
            <a:r>
              <a:rPr lang="tr-TR" baseline="-25000" dirty="0">
                <a:latin typeface="Times New Roman" pitchFamily="18" charset="0"/>
                <a:cs typeface="Times New Roman" pitchFamily="18" charset="0"/>
              </a:rPr>
              <a:t>2</a:t>
            </a:r>
          </a:p>
        </p:txBody>
      </p:sp>
      <p:cxnSp>
        <p:nvCxnSpPr>
          <p:cNvPr id="6" name="Düz Ok Bağlayıcısı 5"/>
          <p:cNvCxnSpPr/>
          <p:nvPr/>
        </p:nvCxnSpPr>
        <p:spPr>
          <a:xfrm>
            <a:off x="3825025" y="1983346"/>
            <a:ext cx="682581"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 name="Düz Ok Bağlayıcısı 7"/>
          <p:cNvCxnSpPr/>
          <p:nvPr/>
        </p:nvCxnSpPr>
        <p:spPr>
          <a:xfrm>
            <a:off x="3361386" y="2759315"/>
            <a:ext cx="927279"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 name="Düz Ok Bağlayıcısı 9"/>
          <p:cNvCxnSpPr/>
          <p:nvPr/>
        </p:nvCxnSpPr>
        <p:spPr>
          <a:xfrm flipV="1">
            <a:off x="3966693" y="3593206"/>
            <a:ext cx="734096" cy="2575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 name="Düz Ok Bağlayıcısı 11"/>
          <p:cNvCxnSpPr/>
          <p:nvPr/>
        </p:nvCxnSpPr>
        <p:spPr>
          <a:xfrm>
            <a:off x="3361386" y="4417454"/>
            <a:ext cx="972355" cy="1287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Düz Ok Bağlayıcısı 13"/>
          <p:cNvCxnSpPr/>
          <p:nvPr/>
        </p:nvCxnSpPr>
        <p:spPr>
          <a:xfrm>
            <a:off x="3181082" y="5267459"/>
            <a:ext cx="1107583" cy="2575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4469871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21035"/>
            <a:ext cx="12192000" cy="4939814"/>
          </a:xfrm>
          <a:prstGeom prst="rect">
            <a:avLst/>
          </a:prstGeom>
        </p:spPr>
        <p:txBody>
          <a:bodyPr wrap="square">
            <a:spAutoFit/>
          </a:bodyPr>
          <a:lstStyle/>
          <a:p>
            <a:pPr algn="just">
              <a:lnSpc>
                <a:spcPct val="150000"/>
              </a:lnSpc>
            </a:pPr>
            <a:r>
              <a:rPr lang="tr-TR" dirty="0" smtClean="0">
                <a:latin typeface="Times New Roman" pitchFamily="18" charset="0"/>
                <a:cs typeface="Times New Roman" pitchFamily="18" charset="0"/>
              </a:rPr>
              <a:t>CO</a:t>
            </a:r>
            <a:r>
              <a:rPr lang="tr-TR" baseline="-25000" dirty="0" smtClean="0">
                <a:latin typeface="Times New Roman" pitchFamily="18" charset="0"/>
                <a:cs typeface="Times New Roman" pitchFamily="18" charset="0"/>
              </a:rPr>
              <a:t>3</a:t>
            </a:r>
            <a:r>
              <a:rPr lang="tr-TR" baseline="30000" dirty="0" smtClean="0">
                <a:latin typeface="Times New Roman" pitchFamily="18" charset="0"/>
                <a:cs typeface="Times New Roman" pitchFamily="18" charset="0"/>
              </a:rPr>
              <a:t>2-</a:t>
            </a:r>
            <a:r>
              <a:rPr lang="tr-TR" dirty="0" smtClean="0">
                <a:latin typeface="Times New Roman" pitchFamily="18" charset="0"/>
                <a:cs typeface="Times New Roman" pitchFamily="18" charset="0"/>
              </a:rPr>
              <a:t> </a:t>
            </a:r>
            <a:r>
              <a:rPr lang="tr-TR" dirty="0">
                <a:latin typeface="Times New Roman" pitchFamily="18" charset="0"/>
                <a:cs typeface="Times New Roman" pitchFamily="18" charset="0"/>
              </a:rPr>
              <a:t>+H</a:t>
            </a:r>
            <a:r>
              <a:rPr lang="tr-TR" baseline="-25000" dirty="0">
                <a:latin typeface="Times New Roman" pitchFamily="18" charset="0"/>
                <a:cs typeface="Times New Roman" pitchFamily="18" charset="0"/>
              </a:rPr>
              <a:t>2</a:t>
            </a:r>
            <a:r>
              <a:rPr lang="tr-TR" dirty="0">
                <a:latin typeface="Times New Roman" pitchFamily="18" charset="0"/>
                <a:cs typeface="Times New Roman" pitchFamily="18" charset="0"/>
              </a:rPr>
              <a:t>O                  </a:t>
            </a:r>
            <a:r>
              <a:rPr lang="tr-TR" dirty="0" smtClean="0">
                <a:latin typeface="Times New Roman" pitchFamily="18" charset="0"/>
                <a:cs typeface="Times New Roman" pitchFamily="18" charset="0"/>
              </a:rPr>
              <a:t>   HCO</a:t>
            </a:r>
            <a:r>
              <a:rPr lang="tr-TR" baseline="-25000" dirty="0" smtClean="0">
                <a:latin typeface="Times New Roman" pitchFamily="18" charset="0"/>
                <a:cs typeface="Times New Roman" pitchFamily="18" charset="0"/>
              </a:rPr>
              <a:t>3</a:t>
            </a:r>
            <a:r>
              <a:rPr lang="tr-TR" baseline="30000" dirty="0" smtClean="0">
                <a:latin typeface="Times New Roman" pitchFamily="18" charset="0"/>
                <a:cs typeface="Times New Roman" pitchFamily="18" charset="0"/>
              </a:rPr>
              <a:t>-</a:t>
            </a:r>
            <a:r>
              <a:rPr lang="tr-TR" dirty="0" smtClean="0">
                <a:latin typeface="Times New Roman" pitchFamily="18" charset="0"/>
                <a:cs typeface="Times New Roman" pitchFamily="18" charset="0"/>
              </a:rPr>
              <a:t> </a:t>
            </a:r>
            <a:r>
              <a:rPr lang="tr-TR" dirty="0">
                <a:latin typeface="Times New Roman" pitchFamily="18" charset="0"/>
                <a:cs typeface="Times New Roman" pitchFamily="18" charset="0"/>
              </a:rPr>
              <a:t>+OH</a:t>
            </a:r>
            <a:r>
              <a:rPr lang="tr-TR" baseline="30000" dirty="0">
                <a:latin typeface="Times New Roman" pitchFamily="18" charset="0"/>
                <a:cs typeface="Times New Roman" pitchFamily="18" charset="0"/>
              </a:rPr>
              <a:t>-</a:t>
            </a:r>
            <a:r>
              <a:rPr lang="tr-TR" dirty="0">
                <a:latin typeface="Times New Roman" pitchFamily="18" charset="0"/>
                <a:cs typeface="Times New Roman" pitchFamily="18" charset="0"/>
              </a:rPr>
              <a:t>    </a:t>
            </a:r>
            <a:r>
              <a:rPr lang="tr-TR" i="1" dirty="0" err="1" smtClean="0">
                <a:latin typeface="Times New Roman" pitchFamily="18" charset="0"/>
                <a:cs typeface="Times New Roman" pitchFamily="18" charset="0"/>
              </a:rPr>
              <a:t>Kh</a:t>
            </a:r>
            <a:r>
              <a:rPr lang="tr-TR" i="1" dirty="0" smtClean="0">
                <a:latin typeface="Times New Roman" pitchFamily="18" charset="0"/>
                <a:cs typeface="Times New Roman" pitchFamily="18" charset="0"/>
              </a:rPr>
              <a:t>=   </a:t>
            </a:r>
            <a:r>
              <a:rPr lang="tr-TR" i="1" dirty="0" err="1" smtClean="0">
                <a:latin typeface="Times New Roman" pitchFamily="18" charset="0"/>
                <a:cs typeface="Times New Roman" pitchFamily="18" charset="0"/>
              </a:rPr>
              <a:t>Kw</a:t>
            </a:r>
            <a:r>
              <a:rPr lang="tr-TR" i="1" dirty="0" smtClean="0">
                <a:latin typeface="Times New Roman" pitchFamily="18" charset="0"/>
                <a:cs typeface="Times New Roman" pitchFamily="18" charset="0"/>
              </a:rPr>
              <a:t>/Ka</a:t>
            </a:r>
            <a:r>
              <a:rPr lang="tr-TR" i="1" baseline="-25000" dirty="0" smtClean="0">
                <a:latin typeface="Times New Roman" pitchFamily="18" charset="0"/>
                <a:cs typeface="Times New Roman" pitchFamily="18" charset="0"/>
              </a:rPr>
              <a:t>2</a:t>
            </a:r>
            <a:r>
              <a:rPr lang="tr-TR" i="1" dirty="0" smtClean="0">
                <a:latin typeface="Times New Roman" pitchFamily="18" charset="0"/>
                <a:cs typeface="Times New Roman" pitchFamily="18" charset="0"/>
              </a:rPr>
              <a:t>  </a:t>
            </a:r>
            <a:r>
              <a:rPr lang="tr-TR" dirty="0" smtClean="0">
                <a:latin typeface="Times New Roman" pitchFamily="18" charset="0"/>
                <a:cs typeface="Times New Roman" pitchFamily="18" charset="0"/>
              </a:rPr>
              <a:t>= 1x110</a:t>
            </a:r>
            <a:r>
              <a:rPr lang="tr-TR" baseline="30000" dirty="0" smtClean="0">
                <a:latin typeface="Times New Roman" pitchFamily="18" charset="0"/>
                <a:cs typeface="Times New Roman" pitchFamily="18" charset="0"/>
              </a:rPr>
              <a:t>-14</a:t>
            </a:r>
            <a:r>
              <a:rPr lang="tr-TR" dirty="0" smtClean="0">
                <a:latin typeface="Times New Roman" pitchFamily="18" charset="0"/>
                <a:cs typeface="Times New Roman" pitchFamily="18" charset="0"/>
              </a:rPr>
              <a:t>/5.6x10</a:t>
            </a:r>
            <a:r>
              <a:rPr lang="tr-TR" baseline="30000" dirty="0" smtClean="0">
                <a:latin typeface="Times New Roman" pitchFamily="18" charset="0"/>
                <a:cs typeface="Times New Roman" pitchFamily="18" charset="0"/>
              </a:rPr>
              <a:t>-11 </a:t>
            </a:r>
            <a:r>
              <a:rPr lang="tr-TR" dirty="0" smtClean="0">
                <a:latin typeface="Times New Roman" pitchFamily="18" charset="0"/>
                <a:cs typeface="Times New Roman" pitchFamily="18" charset="0"/>
              </a:rPr>
              <a:t> = 1.8x10</a:t>
            </a:r>
            <a:r>
              <a:rPr lang="tr-TR" baseline="30000" dirty="0" smtClean="0">
                <a:latin typeface="Times New Roman" pitchFamily="18" charset="0"/>
                <a:cs typeface="Times New Roman" pitchFamily="18" charset="0"/>
              </a:rPr>
              <a:t>-4</a:t>
            </a:r>
            <a:endParaRPr lang="tr-TR" baseline="30000" dirty="0">
              <a:latin typeface="Times New Roman" pitchFamily="18" charset="0"/>
              <a:cs typeface="Times New Roman" pitchFamily="18" charset="0"/>
            </a:endParaRPr>
          </a:p>
          <a:p>
            <a:pPr algn="just">
              <a:lnSpc>
                <a:spcPct val="150000"/>
              </a:lnSpc>
            </a:pPr>
            <a:r>
              <a:rPr lang="tr-TR" dirty="0">
                <a:latin typeface="Times New Roman" pitchFamily="18" charset="0"/>
                <a:cs typeface="Times New Roman" pitchFamily="18" charset="0"/>
              </a:rPr>
              <a:t> </a:t>
            </a:r>
          </a:p>
          <a:p>
            <a:pPr algn="just">
              <a:lnSpc>
                <a:spcPct val="150000"/>
              </a:lnSpc>
            </a:pPr>
            <a:r>
              <a:rPr lang="tr-TR" dirty="0">
                <a:latin typeface="Times New Roman" pitchFamily="18" charset="0"/>
                <a:cs typeface="Times New Roman" pitchFamily="18" charset="0"/>
              </a:rPr>
              <a:t>HCO</a:t>
            </a:r>
            <a:r>
              <a:rPr lang="tr-TR" baseline="-25000" dirty="0">
                <a:latin typeface="Times New Roman" pitchFamily="18" charset="0"/>
                <a:cs typeface="Times New Roman" pitchFamily="18" charset="0"/>
              </a:rPr>
              <a:t>3</a:t>
            </a:r>
            <a:r>
              <a:rPr lang="tr-TR" baseline="30000" dirty="0">
                <a:latin typeface="Times New Roman" pitchFamily="18" charset="0"/>
                <a:cs typeface="Times New Roman" pitchFamily="18" charset="0"/>
              </a:rPr>
              <a:t>-</a:t>
            </a:r>
            <a:r>
              <a:rPr lang="tr-TR" dirty="0">
                <a:latin typeface="Times New Roman" pitchFamily="18" charset="0"/>
                <a:cs typeface="Times New Roman" pitchFamily="18" charset="0"/>
              </a:rPr>
              <a:t>  + H</a:t>
            </a:r>
            <a:r>
              <a:rPr lang="tr-TR" baseline="-25000" dirty="0">
                <a:latin typeface="Times New Roman" pitchFamily="18" charset="0"/>
                <a:cs typeface="Times New Roman" pitchFamily="18" charset="0"/>
              </a:rPr>
              <a:t>2</a:t>
            </a:r>
            <a:r>
              <a:rPr lang="tr-TR" dirty="0">
                <a:latin typeface="Times New Roman" pitchFamily="18" charset="0"/>
                <a:cs typeface="Times New Roman" pitchFamily="18" charset="0"/>
              </a:rPr>
              <a:t>O                     </a:t>
            </a:r>
            <a:r>
              <a:rPr lang="tr-TR" dirty="0" smtClean="0">
                <a:latin typeface="Times New Roman" pitchFamily="18" charset="0"/>
                <a:cs typeface="Times New Roman" pitchFamily="18" charset="0"/>
              </a:rPr>
              <a:t>   H</a:t>
            </a:r>
            <a:r>
              <a:rPr lang="tr-TR" baseline="-25000" dirty="0" smtClean="0">
                <a:latin typeface="Times New Roman" pitchFamily="18" charset="0"/>
                <a:cs typeface="Times New Roman" pitchFamily="18" charset="0"/>
              </a:rPr>
              <a:t>2</a:t>
            </a:r>
            <a:r>
              <a:rPr lang="tr-TR" dirty="0" smtClean="0">
                <a:latin typeface="Times New Roman" pitchFamily="18" charset="0"/>
                <a:cs typeface="Times New Roman" pitchFamily="18" charset="0"/>
              </a:rPr>
              <a:t>CO</a:t>
            </a:r>
            <a:r>
              <a:rPr lang="tr-TR" baseline="-25000" dirty="0" smtClean="0">
                <a:latin typeface="Times New Roman" pitchFamily="18" charset="0"/>
                <a:cs typeface="Times New Roman" pitchFamily="18" charset="0"/>
              </a:rPr>
              <a:t>3</a:t>
            </a:r>
            <a:r>
              <a:rPr lang="tr-TR" dirty="0" smtClean="0">
                <a:latin typeface="Times New Roman" pitchFamily="18" charset="0"/>
                <a:cs typeface="Times New Roman" pitchFamily="18" charset="0"/>
              </a:rPr>
              <a:t> </a:t>
            </a:r>
            <a:r>
              <a:rPr lang="tr-TR" dirty="0">
                <a:latin typeface="Times New Roman" pitchFamily="18" charset="0"/>
                <a:cs typeface="Times New Roman" pitchFamily="18" charset="0"/>
              </a:rPr>
              <a:t>+ OH</a:t>
            </a:r>
            <a:r>
              <a:rPr lang="tr-TR" baseline="30000" dirty="0">
                <a:latin typeface="Times New Roman" pitchFamily="18" charset="0"/>
                <a:cs typeface="Times New Roman" pitchFamily="18" charset="0"/>
              </a:rPr>
              <a:t>-</a:t>
            </a:r>
            <a:r>
              <a:rPr lang="tr-TR" dirty="0">
                <a:latin typeface="Times New Roman" pitchFamily="18" charset="0"/>
                <a:cs typeface="Times New Roman" pitchFamily="18" charset="0"/>
              </a:rPr>
              <a:t>    </a:t>
            </a:r>
            <a:r>
              <a:rPr lang="tr-TR" i="1" dirty="0" err="1" smtClean="0">
                <a:latin typeface="Times New Roman" pitchFamily="18" charset="0"/>
                <a:cs typeface="Times New Roman" pitchFamily="18" charset="0"/>
              </a:rPr>
              <a:t>Kh</a:t>
            </a:r>
            <a:r>
              <a:rPr lang="tr-TR" dirty="0" smtClean="0">
                <a:latin typeface="Times New Roman" pitchFamily="18" charset="0"/>
                <a:cs typeface="Times New Roman" pitchFamily="18" charset="0"/>
              </a:rPr>
              <a:t>=1.4x10</a:t>
            </a:r>
            <a:r>
              <a:rPr lang="tr-TR" baseline="30000" dirty="0" smtClean="0">
                <a:latin typeface="Times New Roman" pitchFamily="18" charset="0"/>
                <a:cs typeface="Times New Roman" pitchFamily="18" charset="0"/>
              </a:rPr>
              <a:t>-14</a:t>
            </a:r>
            <a:r>
              <a:rPr lang="tr-TR" dirty="0" smtClean="0">
                <a:latin typeface="Times New Roman" pitchFamily="18" charset="0"/>
                <a:cs typeface="Times New Roman" pitchFamily="18" charset="0"/>
              </a:rPr>
              <a:t>/4.3x10</a:t>
            </a:r>
            <a:r>
              <a:rPr lang="tr-TR" baseline="30000" dirty="0" smtClean="0">
                <a:latin typeface="Times New Roman" pitchFamily="18" charset="0"/>
                <a:cs typeface="Times New Roman" pitchFamily="18" charset="0"/>
              </a:rPr>
              <a:t>-7   </a:t>
            </a:r>
            <a:r>
              <a:rPr lang="tr-TR" dirty="0" smtClean="0">
                <a:latin typeface="Times New Roman" pitchFamily="18" charset="0"/>
                <a:cs typeface="Times New Roman" pitchFamily="18" charset="0"/>
              </a:rPr>
              <a:t>= 2.2x10</a:t>
            </a:r>
            <a:r>
              <a:rPr lang="tr-TR" baseline="30000" dirty="0" smtClean="0">
                <a:latin typeface="Times New Roman" pitchFamily="18" charset="0"/>
                <a:cs typeface="Times New Roman" pitchFamily="18" charset="0"/>
              </a:rPr>
              <a:t>-8</a:t>
            </a:r>
            <a:endParaRPr lang="tr-TR" baseline="30000" dirty="0">
              <a:latin typeface="Times New Roman" pitchFamily="18" charset="0"/>
              <a:cs typeface="Times New Roman" pitchFamily="18" charset="0"/>
            </a:endParaRPr>
          </a:p>
          <a:p>
            <a:pPr algn="just">
              <a:lnSpc>
                <a:spcPct val="150000"/>
              </a:lnSpc>
            </a:pPr>
            <a:r>
              <a:rPr lang="tr-TR" dirty="0">
                <a:latin typeface="Times New Roman" pitchFamily="18" charset="0"/>
                <a:cs typeface="Times New Roman" pitchFamily="18" charset="0"/>
              </a:rPr>
              <a:t> </a:t>
            </a:r>
          </a:p>
          <a:p>
            <a:pPr algn="just">
              <a:lnSpc>
                <a:spcPct val="150000"/>
              </a:lnSpc>
            </a:pPr>
            <a:r>
              <a:rPr lang="tr-TR" dirty="0">
                <a:latin typeface="Times New Roman" pitchFamily="18" charset="0"/>
                <a:cs typeface="Times New Roman" pitchFamily="18" charset="0"/>
              </a:rPr>
              <a:t>HCO</a:t>
            </a:r>
            <a:r>
              <a:rPr lang="tr-TR" baseline="-25000" dirty="0">
                <a:latin typeface="Times New Roman" pitchFamily="18" charset="0"/>
                <a:cs typeface="Times New Roman" pitchFamily="18" charset="0"/>
              </a:rPr>
              <a:t>3</a:t>
            </a:r>
            <a:r>
              <a:rPr lang="tr-TR" baseline="30000" dirty="0">
                <a:latin typeface="Times New Roman" pitchFamily="18" charset="0"/>
                <a:cs typeface="Times New Roman" pitchFamily="18" charset="0"/>
              </a:rPr>
              <a:t>-</a:t>
            </a:r>
            <a:r>
              <a:rPr lang="tr-TR" dirty="0">
                <a:latin typeface="Times New Roman" pitchFamily="18" charset="0"/>
                <a:cs typeface="Times New Roman" pitchFamily="18" charset="0"/>
              </a:rPr>
              <a:t> + H</a:t>
            </a:r>
            <a:r>
              <a:rPr lang="tr-TR" baseline="-25000" dirty="0">
                <a:latin typeface="Times New Roman" pitchFamily="18" charset="0"/>
                <a:cs typeface="Times New Roman" pitchFamily="18" charset="0"/>
              </a:rPr>
              <a:t>2</a:t>
            </a:r>
            <a:r>
              <a:rPr lang="tr-TR" dirty="0">
                <a:latin typeface="Times New Roman" pitchFamily="18" charset="0"/>
                <a:cs typeface="Times New Roman" pitchFamily="18" charset="0"/>
              </a:rPr>
              <a:t>O                          H</a:t>
            </a:r>
            <a:r>
              <a:rPr lang="tr-TR" baseline="-25000" dirty="0">
                <a:latin typeface="Times New Roman" pitchFamily="18" charset="0"/>
                <a:cs typeface="Times New Roman" pitchFamily="18" charset="0"/>
              </a:rPr>
              <a:t>3</a:t>
            </a:r>
            <a:r>
              <a:rPr lang="tr-TR" dirty="0">
                <a:latin typeface="Times New Roman" pitchFamily="18" charset="0"/>
                <a:cs typeface="Times New Roman" pitchFamily="18" charset="0"/>
              </a:rPr>
              <a:t>O</a:t>
            </a:r>
            <a:r>
              <a:rPr lang="tr-TR" baseline="30000" dirty="0">
                <a:latin typeface="Times New Roman" pitchFamily="18" charset="0"/>
                <a:cs typeface="Times New Roman" pitchFamily="18" charset="0"/>
              </a:rPr>
              <a:t>+</a:t>
            </a:r>
            <a:r>
              <a:rPr lang="tr-TR" dirty="0">
                <a:latin typeface="Times New Roman" pitchFamily="18" charset="0"/>
                <a:cs typeface="Times New Roman" pitchFamily="18" charset="0"/>
              </a:rPr>
              <a:t> + </a:t>
            </a:r>
            <a:r>
              <a:rPr lang="tr-TR" dirty="0" smtClean="0">
                <a:latin typeface="Times New Roman" pitchFamily="18" charset="0"/>
                <a:cs typeface="Times New Roman" pitchFamily="18" charset="0"/>
              </a:rPr>
              <a:t>CO</a:t>
            </a:r>
            <a:r>
              <a:rPr lang="tr-TR" baseline="-25000" dirty="0" smtClean="0">
                <a:latin typeface="Times New Roman" pitchFamily="18" charset="0"/>
                <a:cs typeface="Times New Roman" pitchFamily="18" charset="0"/>
              </a:rPr>
              <a:t>3</a:t>
            </a:r>
            <a:r>
              <a:rPr lang="tr-TR" baseline="30000" dirty="0" smtClean="0">
                <a:latin typeface="Times New Roman" pitchFamily="18" charset="0"/>
                <a:cs typeface="Times New Roman" pitchFamily="18" charset="0"/>
              </a:rPr>
              <a:t>2-</a:t>
            </a:r>
            <a:r>
              <a:rPr lang="tr-TR" dirty="0" smtClean="0">
                <a:latin typeface="Times New Roman" pitchFamily="18" charset="0"/>
                <a:cs typeface="Times New Roman" pitchFamily="18" charset="0"/>
              </a:rPr>
              <a:t>    </a:t>
            </a:r>
            <a:r>
              <a:rPr lang="tr-TR" i="1" dirty="0">
                <a:latin typeface="Times New Roman" pitchFamily="18" charset="0"/>
                <a:cs typeface="Times New Roman" pitchFamily="18" charset="0"/>
              </a:rPr>
              <a:t>Ka</a:t>
            </a:r>
            <a:r>
              <a:rPr lang="tr-TR" i="1" baseline="-25000" dirty="0">
                <a:latin typeface="Times New Roman" pitchFamily="18" charset="0"/>
                <a:cs typeface="Times New Roman" pitchFamily="18" charset="0"/>
              </a:rPr>
              <a:t>2</a:t>
            </a:r>
            <a:r>
              <a:rPr lang="tr-TR" dirty="0">
                <a:latin typeface="Times New Roman" pitchFamily="18" charset="0"/>
                <a:cs typeface="Times New Roman" pitchFamily="18" charset="0"/>
              </a:rPr>
              <a:t> = 5,6.10</a:t>
            </a:r>
            <a:r>
              <a:rPr lang="tr-TR" baseline="30000" dirty="0">
                <a:latin typeface="Times New Roman" pitchFamily="18" charset="0"/>
                <a:cs typeface="Times New Roman" pitchFamily="18" charset="0"/>
              </a:rPr>
              <a:t>-11</a:t>
            </a:r>
            <a:r>
              <a:rPr lang="tr-TR" dirty="0">
                <a:latin typeface="Times New Roman" pitchFamily="18" charset="0"/>
                <a:cs typeface="Times New Roman" pitchFamily="18" charset="0"/>
              </a:rPr>
              <a:t> </a:t>
            </a:r>
            <a:endParaRPr lang="tr-TR" dirty="0" smtClean="0">
              <a:latin typeface="Times New Roman" pitchFamily="18" charset="0"/>
              <a:cs typeface="Times New Roman" pitchFamily="18" charset="0"/>
            </a:endParaRPr>
          </a:p>
          <a:p>
            <a:pPr algn="just">
              <a:lnSpc>
                <a:spcPct val="150000"/>
              </a:lnSpc>
            </a:pPr>
            <a:endParaRPr lang="tr-TR" dirty="0">
              <a:latin typeface="Times New Roman" pitchFamily="18" charset="0"/>
              <a:cs typeface="Times New Roman" pitchFamily="18" charset="0"/>
            </a:endParaRPr>
          </a:p>
          <a:p>
            <a:pPr algn="just">
              <a:lnSpc>
                <a:spcPct val="150000"/>
              </a:lnSpc>
            </a:pPr>
            <a:r>
              <a:rPr lang="tr-TR" dirty="0">
                <a:latin typeface="Times New Roman" pitchFamily="18" charset="0"/>
                <a:cs typeface="Times New Roman" pitchFamily="18" charset="0"/>
              </a:rPr>
              <a:t>Bulanıklığın giderilmesi için çöktürücü konsantrasyonu iyi ayarlanıp (4,3-51,3 </a:t>
            </a:r>
            <a:r>
              <a:rPr lang="tr-TR" dirty="0" err="1">
                <a:latin typeface="Times New Roman" pitchFamily="18" charset="0"/>
                <a:cs typeface="Times New Roman" pitchFamily="18" charset="0"/>
              </a:rPr>
              <a:t>ppm</a:t>
            </a:r>
            <a:r>
              <a:rPr lang="tr-TR" dirty="0">
                <a:latin typeface="Times New Roman" pitchFamily="18" charset="0"/>
                <a:cs typeface="Times New Roman" pitchFamily="18" charset="0"/>
              </a:rPr>
              <a:t>) suyun </a:t>
            </a:r>
            <a:r>
              <a:rPr lang="tr-TR" dirty="0" err="1">
                <a:latin typeface="Times New Roman" pitchFamily="18" charset="0"/>
                <a:cs typeface="Times New Roman" pitchFamily="18" charset="0"/>
              </a:rPr>
              <a:t>pH</a:t>
            </a:r>
            <a:r>
              <a:rPr lang="tr-TR" dirty="0">
                <a:latin typeface="Times New Roman" pitchFamily="18" charset="0"/>
                <a:cs typeface="Times New Roman" pitchFamily="18" charset="0"/>
              </a:rPr>
              <a:t> ı (en uygun </a:t>
            </a:r>
            <a:r>
              <a:rPr lang="tr-TR" dirty="0" err="1">
                <a:latin typeface="Times New Roman" pitchFamily="18" charset="0"/>
                <a:cs typeface="Times New Roman" pitchFamily="18" charset="0"/>
              </a:rPr>
              <a:t>pH</a:t>
            </a:r>
            <a:r>
              <a:rPr lang="tr-TR" dirty="0">
                <a:latin typeface="Times New Roman" pitchFamily="18" charset="0"/>
                <a:cs typeface="Times New Roman" pitchFamily="18" charset="0"/>
              </a:rPr>
              <a:t>=6) ve sıcaklığı iyi ayarlanmalıdır.      </a:t>
            </a:r>
            <a:endParaRPr lang="tr-TR" dirty="0" smtClean="0">
              <a:latin typeface="Times New Roman" pitchFamily="18" charset="0"/>
              <a:cs typeface="Times New Roman" pitchFamily="18" charset="0"/>
            </a:endParaRPr>
          </a:p>
          <a:p>
            <a:pPr algn="just">
              <a:lnSpc>
                <a:spcPct val="150000"/>
              </a:lnSpc>
            </a:pPr>
            <a:endParaRPr lang="tr-TR" dirty="0">
              <a:latin typeface="Times New Roman" pitchFamily="18" charset="0"/>
              <a:cs typeface="Times New Roman" pitchFamily="18" charset="0"/>
            </a:endParaRPr>
          </a:p>
          <a:p>
            <a:pPr algn="just">
              <a:lnSpc>
                <a:spcPct val="150000"/>
              </a:lnSpc>
            </a:pPr>
            <a:r>
              <a:rPr lang="tr-TR" dirty="0" smtClean="0">
                <a:latin typeface="Times New Roman" pitchFamily="18" charset="0"/>
                <a:cs typeface="Times New Roman" pitchFamily="18" charset="0"/>
              </a:rPr>
              <a:t>Bu </a:t>
            </a:r>
            <a:r>
              <a:rPr lang="tr-TR" dirty="0">
                <a:latin typeface="Times New Roman" pitchFamily="18" charset="0"/>
                <a:cs typeface="Times New Roman" pitchFamily="18" charset="0"/>
              </a:rPr>
              <a:t>proseslerdeki işlemlerle çökmeyen partiküllerin de ayrılması için su dinlenme havuzlarından aşağıda görülen kum süzgeçlerine sevk edilir. </a:t>
            </a:r>
          </a:p>
          <a:p>
            <a:r>
              <a:rPr lang="tr-TR" dirty="0"/>
              <a:t> </a:t>
            </a:r>
          </a:p>
        </p:txBody>
      </p:sp>
      <p:cxnSp>
        <p:nvCxnSpPr>
          <p:cNvPr id="6" name="Düz Ok Bağlayıcısı 5"/>
          <p:cNvCxnSpPr/>
          <p:nvPr/>
        </p:nvCxnSpPr>
        <p:spPr>
          <a:xfrm>
            <a:off x="1584101" y="270456"/>
            <a:ext cx="669702" cy="12879"/>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8" name="Düz Ok Bağlayıcısı 7"/>
          <p:cNvCxnSpPr/>
          <p:nvPr/>
        </p:nvCxnSpPr>
        <p:spPr>
          <a:xfrm>
            <a:off x="1712890" y="1146220"/>
            <a:ext cx="862885" cy="0"/>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0" name="Düz Ok Bağlayıcısı 9"/>
          <p:cNvCxnSpPr/>
          <p:nvPr/>
        </p:nvCxnSpPr>
        <p:spPr>
          <a:xfrm>
            <a:off x="1712890" y="1931831"/>
            <a:ext cx="862885" cy="12879"/>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6247877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54558" y="1275008"/>
            <a:ext cx="8036417" cy="32493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006326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7950"/>
            <a:ext cx="12192000" cy="6463308"/>
          </a:xfrm>
          <a:prstGeom prst="rect">
            <a:avLst/>
          </a:prstGeom>
        </p:spPr>
        <p:txBody>
          <a:bodyPr wrap="square">
            <a:spAutoFit/>
          </a:bodyPr>
          <a:lstStyle/>
          <a:p>
            <a:pPr algn="just">
              <a:lnSpc>
                <a:spcPct val="150000"/>
              </a:lnSpc>
            </a:pPr>
            <a:r>
              <a:rPr lang="tr-TR" sz="2400" b="1" dirty="0">
                <a:latin typeface="Times New Roman" pitchFamily="18" charset="0"/>
                <a:cs typeface="Times New Roman" pitchFamily="18" charset="0"/>
              </a:rPr>
              <a:t>SUYUN DEZENFEKSİYONU </a:t>
            </a:r>
            <a:endParaRPr lang="tr-TR" sz="2400" b="1" dirty="0" smtClean="0">
              <a:latin typeface="Times New Roman" pitchFamily="18" charset="0"/>
              <a:cs typeface="Times New Roman" pitchFamily="18" charset="0"/>
            </a:endParaRPr>
          </a:p>
          <a:p>
            <a:pPr algn="just">
              <a:lnSpc>
                <a:spcPct val="150000"/>
              </a:lnSpc>
            </a:pPr>
            <a:endParaRPr lang="tr-TR" b="1" dirty="0">
              <a:latin typeface="Times New Roman" pitchFamily="18" charset="0"/>
              <a:cs typeface="Times New Roman" pitchFamily="18" charset="0"/>
            </a:endParaRPr>
          </a:p>
          <a:p>
            <a:pPr algn="just">
              <a:lnSpc>
                <a:spcPct val="150000"/>
              </a:lnSpc>
            </a:pPr>
            <a:r>
              <a:rPr lang="tr-TR" dirty="0" smtClean="0">
                <a:latin typeface="Times New Roman" pitchFamily="18" charset="0"/>
                <a:cs typeface="Times New Roman" pitchFamily="18" charset="0"/>
              </a:rPr>
              <a:t>Sudaki </a:t>
            </a:r>
            <a:r>
              <a:rPr lang="tr-TR" dirty="0">
                <a:latin typeface="Times New Roman" pitchFamily="18" charset="0"/>
                <a:cs typeface="Times New Roman" pitchFamily="18" charset="0"/>
              </a:rPr>
              <a:t>hastalık yapan patojen mikropların öldürülmesi için uygulanır. Fiziksel ve kimyasal olmak üzere 2 yöntemle yapılır. Fiziksel yöntemlerle suyun dezenfeksiyonu Isı ile:  Kişisel ve ev ihtiyaçları gibi az miktarlardaki sulara uygulanabilir. 760 </a:t>
            </a:r>
            <a:r>
              <a:rPr lang="tr-TR" dirty="0" err="1">
                <a:latin typeface="Times New Roman" pitchFamily="18" charset="0"/>
                <a:cs typeface="Times New Roman" pitchFamily="18" charset="0"/>
              </a:rPr>
              <a:t>mmHg</a:t>
            </a:r>
            <a:r>
              <a:rPr lang="tr-TR" dirty="0">
                <a:latin typeface="Times New Roman" pitchFamily="18" charset="0"/>
                <a:cs typeface="Times New Roman" pitchFamily="18" charset="0"/>
              </a:rPr>
              <a:t> basınçta suyun 100 </a:t>
            </a:r>
            <a:r>
              <a:rPr lang="tr-TR" baseline="30000" dirty="0">
                <a:latin typeface="Times New Roman" pitchFamily="18" charset="0"/>
                <a:cs typeface="Times New Roman" pitchFamily="18" charset="0"/>
              </a:rPr>
              <a:t>0</a:t>
            </a:r>
            <a:r>
              <a:rPr lang="tr-TR" dirty="0">
                <a:latin typeface="Times New Roman" pitchFamily="18" charset="0"/>
                <a:cs typeface="Times New Roman" pitchFamily="18" charset="0"/>
              </a:rPr>
              <a:t>C de 5 dakika kaynatılmasıyla sudaki enfeksiyon yapan bütün mikroplar ölür. Bu süre ve bu </a:t>
            </a:r>
            <a:r>
              <a:rPr lang="tr-TR" dirty="0" err="1">
                <a:latin typeface="Times New Roman" pitchFamily="18" charset="0"/>
                <a:cs typeface="Times New Roman" pitchFamily="18" charset="0"/>
              </a:rPr>
              <a:t>sıcaklıkda</a:t>
            </a:r>
            <a:r>
              <a:rPr lang="tr-TR" dirty="0">
                <a:latin typeface="Times New Roman" pitchFamily="18" charset="0"/>
                <a:cs typeface="Times New Roman" pitchFamily="18" charset="0"/>
              </a:rPr>
              <a:t>  sporlu mikroplar ölmezlerse de etkisiz hale gelirler. Büyük miktardaki sulara bu yöntemi uygulamak pratiklik, enerji sarfiyatı yönünden dezavantajlı olduğu gibi kaynamış suyun gazları ve havası uzaklaştığından suyun lezzetinin  yayvanlaşmasına neden olur. </a:t>
            </a:r>
            <a:endParaRPr lang="tr-TR" dirty="0" smtClean="0">
              <a:latin typeface="Times New Roman" pitchFamily="18" charset="0"/>
              <a:cs typeface="Times New Roman" pitchFamily="18" charset="0"/>
            </a:endParaRPr>
          </a:p>
          <a:p>
            <a:pPr algn="just">
              <a:lnSpc>
                <a:spcPct val="150000"/>
              </a:lnSpc>
            </a:pPr>
            <a:endParaRPr lang="tr-TR" dirty="0">
              <a:latin typeface="Times New Roman" pitchFamily="18" charset="0"/>
              <a:cs typeface="Times New Roman" pitchFamily="18" charset="0"/>
            </a:endParaRPr>
          </a:p>
          <a:p>
            <a:pPr algn="just">
              <a:lnSpc>
                <a:spcPct val="150000"/>
              </a:lnSpc>
            </a:pPr>
            <a:r>
              <a:rPr lang="tr-TR" b="1" dirty="0">
                <a:latin typeface="Times New Roman" pitchFamily="18" charset="0"/>
                <a:cs typeface="Times New Roman" pitchFamily="18" charset="0"/>
              </a:rPr>
              <a:t>UV ışınları ile: </a:t>
            </a:r>
            <a:r>
              <a:rPr lang="tr-TR" dirty="0">
                <a:latin typeface="Times New Roman" pitchFamily="18" charset="0"/>
                <a:cs typeface="Times New Roman" pitchFamily="18" charset="0"/>
              </a:rPr>
              <a:t>UV ışınları ile de dezenfeksiyon yapılabilirse de hem ekonomik olmaması hem de her yerde ve her şartta uygulanmasının zor olması nedeniyle pratik bir yöntem değildir. </a:t>
            </a:r>
          </a:p>
          <a:p>
            <a:pPr algn="just">
              <a:lnSpc>
                <a:spcPct val="150000"/>
              </a:lnSpc>
            </a:pPr>
            <a:r>
              <a:rPr lang="tr-TR" dirty="0">
                <a:latin typeface="Times New Roman" pitchFamily="18" charset="0"/>
                <a:cs typeface="Times New Roman" pitchFamily="18" charset="0"/>
              </a:rPr>
              <a:t> </a:t>
            </a:r>
            <a:endParaRPr lang="tr-TR" dirty="0" smtClean="0">
              <a:latin typeface="Times New Roman" pitchFamily="18" charset="0"/>
              <a:cs typeface="Times New Roman" pitchFamily="18" charset="0"/>
            </a:endParaRPr>
          </a:p>
          <a:p>
            <a:pPr algn="just">
              <a:lnSpc>
                <a:spcPct val="150000"/>
              </a:lnSpc>
            </a:pPr>
            <a:r>
              <a:rPr lang="tr-TR" b="1" dirty="0">
                <a:latin typeface="Times New Roman" pitchFamily="18" charset="0"/>
                <a:cs typeface="Times New Roman" pitchFamily="18" charset="0"/>
              </a:rPr>
              <a:t>Kimyasal maddelerle suyun dezenfeksiyonu </a:t>
            </a:r>
            <a:endParaRPr lang="tr-TR" b="1" dirty="0" smtClean="0">
              <a:latin typeface="Times New Roman" pitchFamily="18" charset="0"/>
              <a:cs typeface="Times New Roman" pitchFamily="18" charset="0"/>
            </a:endParaRPr>
          </a:p>
          <a:p>
            <a:pPr algn="just">
              <a:lnSpc>
                <a:spcPct val="150000"/>
              </a:lnSpc>
            </a:pPr>
            <a:r>
              <a:rPr lang="tr-TR" dirty="0" smtClean="0">
                <a:latin typeface="Times New Roman" pitchFamily="18" charset="0"/>
                <a:cs typeface="Times New Roman" pitchFamily="18" charset="0"/>
              </a:rPr>
              <a:t>Suyun </a:t>
            </a:r>
            <a:r>
              <a:rPr lang="tr-TR" dirty="0">
                <a:latin typeface="Times New Roman" pitchFamily="18" charset="0"/>
                <a:cs typeface="Times New Roman" pitchFamily="18" charset="0"/>
              </a:rPr>
              <a:t>dezenfeksiyonu için kullanılacak kimyasal maddelerde şu özellikler aranır. </a:t>
            </a:r>
            <a:endParaRPr lang="tr-TR" dirty="0" smtClean="0">
              <a:latin typeface="Times New Roman" pitchFamily="18" charset="0"/>
              <a:cs typeface="Times New Roman" pitchFamily="18" charset="0"/>
            </a:endParaRPr>
          </a:p>
          <a:p>
            <a:pPr algn="just">
              <a:lnSpc>
                <a:spcPct val="150000"/>
              </a:lnSpc>
            </a:pPr>
            <a:r>
              <a:rPr lang="tr-TR" b="1" dirty="0" smtClean="0">
                <a:latin typeface="Times New Roman" pitchFamily="18" charset="0"/>
                <a:cs typeface="Times New Roman" pitchFamily="18" charset="0"/>
              </a:rPr>
              <a:t>a) </a:t>
            </a:r>
            <a:r>
              <a:rPr lang="tr-TR" dirty="0" smtClean="0">
                <a:latin typeface="Times New Roman" pitchFamily="18" charset="0"/>
                <a:cs typeface="Times New Roman" pitchFamily="18" charset="0"/>
              </a:rPr>
              <a:t>Sağlık </a:t>
            </a:r>
            <a:r>
              <a:rPr lang="tr-TR" dirty="0">
                <a:latin typeface="Times New Roman" pitchFamily="18" charset="0"/>
                <a:cs typeface="Times New Roman" pitchFamily="18" charset="0"/>
              </a:rPr>
              <a:t>açısından zararlı ve zehirli bir etki taşımamalıdır. </a:t>
            </a:r>
            <a:endParaRPr lang="tr-TR" dirty="0" smtClean="0">
              <a:latin typeface="Times New Roman" pitchFamily="18" charset="0"/>
              <a:cs typeface="Times New Roman" pitchFamily="18" charset="0"/>
            </a:endParaRPr>
          </a:p>
          <a:p>
            <a:pPr algn="just">
              <a:lnSpc>
                <a:spcPct val="150000"/>
              </a:lnSpc>
            </a:pPr>
            <a:r>
              <a:rPr lang="tr-TR" b="1" dirty="0" smtClean="0">
                <a:latin typeface="Times New Roman" pitchFamily="18" charset="0"/>
                <a:cs typeface="Times New Roman" pitchFamily="18" charset="0"/>
              </a:rPr>
              <a:t>b) </a:t>
            </a:r>
            <a:r>
              <a:rPr lang="tr-TR" dirty="0" smtClean="0">
                <a:latin typeface="Times New Roman" pitchFamily="18" charset="0"/>
                <a:cs typeface="Times New Roman" pitchFamily="18" charset="0"/>
              </a:rPr>
              <a:t>Sudaki patojen mikropları kısa sürede ve kesin olarak öldürmelidir. </a:t>
            </a:r>
            <a:endParaRPr lang="tr-TR" dirty="0">
              <a:latin typeface="Times New Roman" pitchFamily="18" charset="0"/>
              <a:cs typeface="Times New Roman" pitchFamily="18" charset="0"/>
            </a:endParaRPr>
          </a:p>
        </p:txBody>
      </p:sp>
    </p:spTree>
    <p:extLst>
      <p:ext uri="{BB962C8B-B14F-4D97-AF65-F5344CB8AC3E}">
        <p14:creationId xmlns:p14="http://schemas.microsoft.com/office/powerpoint/2010/main" val="101099703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24204"/>
            <a:ext cx="12192000" cy="6324808"/>
          </a:xfrm>
          <a:prstGeom prst="rect">
            <a:avLst/>
          </a:prstGeom>
        </p:spPr>
        <p:txBody>
          <a:bodyPr wrap="square">
            <a:spAutoFit/>
          </a:bodyPr>
          <a:lstStyle/>
          <a:p>
            <a:pPr algn="just">
              <a:lnSpc>
                <a:spcPct val="150000"/>
              </a:lnSpc>
            </a:pPr>
            <a:r>
              <a:rPr lang="tr-TR" b="1" dirty="0">
                <a:latin typeface="Times New Roman" pitchFamily="18" charset="0"/>
                <a:cs typeface="Times New Roman" pitchFamily="18" charset="0"/>
              </a:rPr>
              <a:t>Klor (Cl</a:t>
            </a:r>
            <a:r>
              <a:rPr lang="tr-TR" b="1" baseline="-25000" dirty="0">
                <a:latin typeface="Times New Roman" pitchFamily="18" charset="0"/>
                <a:cs typeface="Times New Roman" pitchFamily="18" charset="0"/>
              </a:rPr>
              <a:t>2</a:t>
            </a:r>
            <a:r>
              <a:rPr lang="tr-TR" b="1" dirty="0">
                <a:latin typeface="Times New Roman" pitchFamily="18" charset="0"/>
                <a:cs typeface="Times New Roman" pitchFamily="18" charset="0"/>
              </a:rPr>
              <a:t>) ile dezenfeksiyon: </a:t>
            </a:r>
            <a:r>
              <a:rPr lang="tr-TR" dirty="0">
                <a:latin typeface="Times New Roman" pitchFamily="18" charset="0"/>
                <a:cs typeface="Times New Roman" pitchFamily="18" charset="0"/>
              </a:rPr>
              <a:t>Temininde ve uygulanmasındaki kolaylık, ucuz olması ve mikropları öldürme yeteneğinin yüksek olması nedeniyle Cl</a:t>
            </a:r>
            <a:r>
              <a:rPr lang="tr-TR" baseline="-25000" dirty="0">
                <a:latin typeface="Times New Roman" pitchFamily="18" charset="0"/>
                <a:cs typeface="Times New Roman" pitchFamily="18" charset="0"/>
              </a:rPr>
              <a:t>2</a:t>
            </a:r>
            <a:r>
              <a:rPr lang="tr-TR" dirty="0">
                <a:latin typeface="Times New Roman" pitchFamily="18" charset="0"/>
                <a:cs typeface="Times New Roman" pitchFamily="18" charset="0"/>
              </a:rPr>
              <a:t> günümüzde en çok kullanılan dezenfeksiyon aracıdır. Suyun klorla dezenfeksiyonunda kullanılan kimyasal bileşikler etki  sırasına göre aşağıda verilmiştir</a:t>
            </a:r>
            <a:r>
              <a:rPr lang="tr-TR" dirty="0" smtClean="0">
                <a:latin typeface="Times New Roman" pitchFamily="18" charset="0"/>
                <a:cs typeface="Times New Roman" pitchFamily="18" charset="0"/>
              </a:rPr>
              <a:t>.</a:t>
            </a:r>
          </a:p>
          <a:p>
            <a:pPr algn="just">
              <a:lnSpc>
                <a:spcPct val="150000"/>
              </a:lnSpc>
            </a:pPr>
            <a:endParaRPr lang="tr-TR" dirty="0">
              <a:latin typeface="Times New Roman" pitchFamily="18" charset="0"/>
              <a:cs typeface="Times New Roman" pitchFamily="18" charset="0"/>
            </a:endParaRPr>
          </a:p>
          <a:p>
            <a:pPr algn="just">
              <a:lnSpc>
                <a:spcPct val="150000"/>
              </a:lnSpc>
            </a:pPr>
            <a:r>
              <a:rPr lang="tr-TR" dirty="0">
                <a:latin typeface="Times New Roman" pitchFamily="18" charset="0"/>
                <a:cs typeface="Times New Roman" pitchFamily="18" charset="0"/>
              </a:rPr>
              <a:t> </a:t>
            </a:r>
            <a:r>
              <a:rPr lang="tr-TR" dirty="0" smtClean="0">
                <a:latin typeface="Times New Roman" pitchFamily="18" charset="0"/>
                <a:cs typeface="Times New Roman" pitchFamily="18" charset="0"/>
              </a:rPr>
              <a:t>	</a:t>
            </a:r>
            <a:r>
              <a:rPr lang="tr-TR" b="1" u="sng" dirty="0" smtClean="0">
                <a:latin typeface="Times New Roman" pitchFamily="18" charset="0"/>
                <a:cs typeface="Times New Roman" pitchFamily="18" charset="0"/>
              </a:rPr>
              <a:t>Madde  		Aktif </a:t>
            </a:r>
            <a:r>
              <a:rPr lang="tr-TR" b="1" u="sng" dirty="0">
                <a:latin typeface="Times New Roman" pitchFamily="18" charset="0"/>
                <a:cs typeface="Times New Roman" pitchFamily="18" charset="0"/>
              </a:rPr>
              <a:t>formu  </a:t>
            </a:r>
            <a:r>
              <a:rPr lang="tr-TR" b="1" u="sng" dirty="0" smtClean="0">
                <a:latin typeface="Times New Roman" pitchFamily="18" charset="0"/>
                <a:cs typeface="Times New Roman" pitchFamily="18" charset="0"/>
              </a:rPr>
              <a:t>		Faydalanılabilen  </a:t>
            </a:r>
            <a:r>
              <a:rPr lang="tr-TR" b="1" u="sng" dirty="0">
                <a:latin typeface="Times New Roman" pitchFamily="18" charset="0"/>
                <a:cs typeface="Times New Roman" pitchFamily="18" charset="0"/>
              </a:rPr>
              <a:t>Cl</a:t>
            </a:r>
            <a:r>
              <a:rPr lang="tr-TR" b="1" u="sng" baseline="-25000" dirty="0">
                <a:latin typeface="Times New Roman" pitchFamily="18" charset="0"/>
                <a:cs typeface="Times New Roman" pitchFamily="18" charset="0"/>
              </a:rPr>
              <a:t>2</a:t>
            </a:r>
            <a:r>
              <a:rPr lang="tr-TR" b="1" u="sng" dirty="0">
                <a:latin typeface="Times New Roman" pitchFamily="18" charset="0"/>
                <a:cs typeface="Times New Roman" pitchFamily="18" charset="0"/>
              </a:rPr>
              <a:t> </a:t>
            </a:r>
            <a:r>
              <a:rPr lang="tr-TR" b="1" u="sng" dirty="0" smtClean="0">
                <a:latin typeface="Times New Roman" pitchFamily="18" charset="0"/>
                <a:cs typeface="Times New Roman" pitchFamily="18" charset="0"/>
              </a:rPr>
              <a:t>%		Açıklama</a:t>
            </a:r>
            <a:endParaRPr lang="tr-TR" b="1" u="sng" dirty="0">
              <a:latin typeface="Times New Roman" pitchFamily="18" charset="0"/>
              <a:cs typeface="Times New Roman" pitchFamily="18" charset="0"/>
            </a:endParaRPr>
          </a:p>
          <a:p>
            <a:pPr algn="just">
              <a:lnSpc>
                <a:spcPct val="150000"/>
              </a:lnSpc>
            </a:pPr>
            <a:r>
              <a:rPr lang="tr-TR" dirty="0">
                <a:latin typeface="Times New Roman" pitchFamily="18" charset="0"/>
                <a:cs typeface="Times New Roman" pitchFamily="18" charset="0"/>
              </a:rPr>
              <a:t> </a:t>
            </a:r>
          </a:p>
          <a:p>
            <a:pPr algn="just"/>
            <a:r>
              <a:rPr lang="tr-TR" dirty="0" smtClean="0">
                <a:latin typeface="Times New Roman" pitchFamily="18" charset="0"/>
                <a:cs typeface="Times New Roman" pitchFamily="18" charset="0"/>
              </a:rPr>
              <a:t>	Sıvı klor 		 </a:t>
            </a:r>
            <a:r>
              <a:rPr lang="tr-TR" dirty="0">
                <a:latin typeface="Times New Roman" pitchFamily="18" charset="0"/>
                <a:cs typeface="Times New Roman" pitchFamily="18" charset="0"/>
              </a:rPr>
              <a:t>Cl</a:t>
            </a:r>
            <a:r>
              <a:rPr lang="tr-TR" baseline="-25000" dirty="0">
                <a:latin typeface="Times New Roman" pitchFamily="18" charset="0"/>
                <a:cs typeface="Times New Roman" pitchFamily="18" charset="0"/>
              </a:rPr>
              <a:t>2</a:t>
            </a:r>
            <a:r>
              <a:rPr lang="tr-TR" dirty="0">
                <a:latin typeface="Times New Roman" pitchFamily="18" charset="0"/>
                <a:cs typeface="Times New Roman" pitchFamily="18" charset="0"/>
              </a:rPr>
              <a:t>   </a:t>
            </a:r>
            <a:r>
              <a:rPr lang="tr-TR" dirty="0" smtClean="0">
                <a:latin typeface="Times New Roman" pitchFamily="18" charset="0"/>
                <a:cs typeface="Times New Roman" pitchFamily="18" charset="0"/>
              </a:rPr>
              <a:t>				100       		yüksek  </a:t>
            </a:r>
            <a:r>
              <a:rPr lang="tr-TR" dirty="0">
                <a:latin typeface="Times New Roman" pitchFamily="18" charset="0"/>
                <a:cs typeface="Times New Roman" pitchFamily="18" charset="0"/>
              </a:rPr>
              <a:t>basınçta sıvılaştırılır                                                                                                                                                     </a:t>
            </a:r>
            <a:endParaRPr lang="tr-TR" dirty="0" smtClean="0">
              <a:latin typeface="Times New Roman" pitchFamily="18" charset="0"/>
              <a:cs typeface="Times New Roman" pitchFamily="18" charset="0"/>
            </a:endParaRPr>
          </a:p>
          <a:p>
            <a:pPr algn="just"/>
            <a:r>
              <a:rPr lang="tr-TR" dirty="0" smtClean="0">
                <a:latin typeface="Times New Roman" pitchFamily="18" charset="0"/>
                <a:cs typeface="Times New Roman" pitchFamily="18" charset="0"/>
              </a:rPr>
              <a:t>									ve </a:t>
            </a:r>
            <a:r>
              <a:rPr lang="tr-TR" dirty="0">
                <a:latin typeface="Times New Roman" pitchFamily="18" charset="0"/>
                <a:cs typeface="Times New Roman" pitchFamily="18" charset="0"/>
              </a:rPr>
              <a:t>bombalarda saklanır. </a:t>
            </a:r>
          </a:p>
          <a:p>
            <a:pPr algn="just">
              <a:lnSpc>
                <a:spcPct val="150000"/>
              </a:lnSpc>
            </a:pPr>
            <a:r>
              <a:rPr lang="tr-TR" dirty="0">
                <a:latin typeface="Times New Roman" pitchFamily="18" charset="0"/>
                <a:cs typeface="Times New Roman" pitchFamily="18" charset="0"/>
              </a:rPr>
              <a:t> </a:t>
            </a:r>
            <a:r>
              <a:rPr lang="tr-TR" dirty="0" smtClean="0">
                <a:latin typeface="Times New Roman" pitchFamily="18" charset="0"/>
                <a:cs typeface="Times New Roman" pitchFamily="18" charset="0"/>
              </a:rPr>
              <a:t>Kalsiyum </a:t>
            </a:r>
            <a:r>
              <a:rPr lang="tr-TR" dirty="0" err="1">
                <a:latin typeface="Times New Roman" pitchFamily="18" charset="0"/>
                <a:cs typeface="Times New Roman" pitchFamily="18" charset="0"/>
              </a:rPr>
              <a:t>hipoklorür</a:t>
            </a:r>
            <a:r>
              <a:rPr lang="tr-TR" dirty="0">
                <a:latin typeface="Times New Roman" pitchFamily="18" charset="0"/>
                <a:cs typeface="Times New Roman" pitchFamily="18" charset="0"/>
              </a:rPr>
              <a:t> </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Ca</a:t>
            </a:r>
            <a:r>
              <a:rPr lang="tr-TR" dirty="0" smtClean="0">
                <a:latin typeface="Times New Roman" pitchFamily="18" charset="0"/>
                <a:cs typeface="Times New Roman" pitchFamily="18" charset="0"/>
              </a:rPr>
              <a:t>(</a:t>
            </a:r>
            <a:r>
              <a:rPr lang="tr-TR" dirty="0" err="1" smtClean="0">
                <a:latin typeface="Times New Roman" pitchFamily="18" charset="0"/>
                <a:cs typeface="Times New Roman" pitchFamily="18" charset="0"/>
              </a:rPr>
              <a:t>OCl</a:t>
            </a:r>
            <a:r>
              <a:rPr lang="tr-TR" dirty="0" smtClean="0">
                <a:latin typeface="Times New Roman" pitchFamily="18" charset="0"/>
                <a:cs typeface="Times New Roman" pitchFamily="18" charset="0"/>
              </a:rPr>
              <a:t>)</a:t>
            </a:r>
            <a:r>
              <a:rPr lang="tr-TR" baseline="-25000" dirty="0" smtClean="0">
                <a:latin typeface="Times New Roman" pitchFamily="18" charset="0"/>
                <a:cs typeface="Times New Roman" pitchFamily="18" charset="0"/>
              </a:rPr>
              <a:t>2</a:t>
            </a:r>
            <a:r>
              <a:rPr lang="tr-TR" dirty="0" smtClean="0">
                <a:latin typeface="Times New Roman" pitchFamily="18" charset="0"/>
                <a:cs typeface="Times New Roman" pitchFamily="18" charset="0"/>
              </a:rPr>
              <a:t>  			70       </a:t>
            </a:r>
          </a:p>
          <a:p>
            <a:pPr algn="just">
              <a:lnSpc>
                <a:spcPct val="150000"/>
              </a:lnSpc>
            </a:pPr>
            <a:r>
              <a:rPr lang="tr-TR" dirty="0" smtClean="0">
                <a:latin typeface="Times New Roman" pitchFamily="18" charset="0"/>
                <a:cs typeface="Times New Roman" pitchFamily="18" charset="0"/>
              </a:rPr>
              <a:t>Sodyum </a:t>
            </a:r>
            <a:r>
              <a:rPr lang="tr-TR" dirty="0" err="1">
                <a:latin typeface="Times New Roman" pitchFamily="18" charset="0"/>
                <a:cs typeface="Times New Roman" pitchFamily="18" charset="0"/>
              </a:rPr>
              <a:t>hipoklorür</a:t>
            </a:r>
            <a:r>
              <a:rPr lang="tr-TR" dirty="0">
                <a:latin typeface="Times New Roman" pitchFamily="18" charset="0"/>
                <a:cs typeface="Times New Roman" pitchFamily="18" charset="0"/>
              </a:rPr>
              <a:t> </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NaOCl</a:t>
            </a:r>
            <a:r>
              <a:rPr lang="tr-TR" dirty="0" smtClean="0">
                <a:latin typeface="Times New Roman" pitchFamily="18" charset="0"/>
                <a:cs typeface="Times New Roman" pitchFamily="18" charset="0"/>
              </a:rPr>
              <a:t>   				4,5-16              	sadece </a:t>
            </a:r>
            <a:r>
              <a:rPr lang="tr-TR" dirty="0">
                <a:latin typeface="Times New Roman" pitchFamily="18" charset="0"/>
                <a:cs typeface="Times New Roman" pitchFamily="18" charset="0"/>
              </a:rPr>
              <a:t>çözeltisi bulunur </a:t>
            </a:r>
          </a:p>
          <a:p>
            <a:pPr algn="just">
              <a:lnSpc>
                <a:spcPct val="150000"/>
              </a:lnSpc>
            </a:pPr>
            <a:r>
              <a:rPr lang="tr-TR" dirty="0">
                <a:latin typeface="Times New Roman" pitchFamily="18" charset="0"/>
                <a:cs typeface="Times New Roman" pitchFamily="18" charset="0"/>
              </a:rPr>
              <a:t> </a:t>
            </a:r>
          </a:p>
          <a:p>
            <a:pPr algn="just"/>
            <a:r>
              <a:rPr lang="tr-TR" dirty="0">
                <a:latin typeface="Times New Roman" pitchFamily="18" charset="0"/>
                <a:cs typeface="Times New Roman" pitchFamily="18" charset="0"/>
              </a:rPr>
              <a:t>Kireç kaymağı </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CaClOCl</a:t>
            </a:r>
            <a:r>
              <a:rPr lang="tr-TR" dirty="0" smtClean="0">
                <a:latin typeface="Times New Roman" pitchFamily="18" charset="0"/>
                <a:cs typeface="Times New Roman" pitchFamily="18" charset="0"/>
              </a:rPr>
              <a:t>  			35             	saklamakla </a:t>
            </a:r>
            <a:r>
              <a:rPr lang="tr-TR" dirty="0">
                <a:latin typeface="Times New Roman" pitchFamily="18" charset="0"/>
                <a:cs typeface="Times New Roman" pitchFamily="18" charset="0"/>
              </a:rPr>
              <a:t>klor </a:t>
            </a:r>
            <a:endParaRPr lang="tr-TR" dirty="0" smtClean="0">
              <a:latin typeface="Times New Roman" pitchFamily="18" charset="0"/>
              <a:cs typeface="Times New Roman" pitchFamily="18" charset="0"/>
            </a:endParaRPr>
          </a:p>
          <a:p>
            <a:pPr algn="just"/>
            <a:r>
              <a:rPr lang="tr-TR" dirty="0" smtClean="0">
                <a:latin typeface="Times New Roman" pitchFamily="18" charset="0"/>
                <a:cs typeface="Times New Roman" pitchFamily="18" charset="0"/>
              </a:rPr>
              <a:t>									miktarı </a:t>
            </a:r>
            <a:r>
              <a:rPr lang="tr-TR" dirty="0">
                <a:latin typeface="Times New Roman" pitchFamily="18" charset="0"/>
                <a:cs typeface="Times New Roman" pitchFamily="18" charset="0"/>
              </a:rPr>
              <a:t>azalır. </a:t>
            </a:r>
          </a:p>
          <a:p>
            <a:pPr algn="just">
              <a:lnSpc>
                <a:spcPct val="150000"/>
              </a:lnSpc>
            </a:pPr>
            <a:r>
              <a:rPr lang="tr-TR" dirty="0">
                <a:latin typeface="Times New Roman" pitchFamily="18" charset="0"/>
                <a:cs typeface="Times New Roman" pitchFamily="18" charset="0"/>
              </a:rPr>
              <a:t> </a:t>
            </a:r>
          </a:p>
          <a:p>
            <a:pPr algn="just"/>
            <a:r>
              <a:rPr lang="tr-TR" dirty="0">
                <a:latin typeface="Times New Roman" pitchFamily="18" charset="0"/>
                <a:cs typeface="Times New Roman" pitchFamily="18" charset="0"/>
              </a:rPr>
              <a:t>Organik </a:t>
            </a:r>
            <a:r>
              <a:rPr lang="tr-TR" dirty="0" err="1">
                <a:latin typeface="Times New Roman" pitchFamily="18" charset="0"/>
                <a:cs typeface="Times New Roman" pitchFamily="18" charset="0"/>
              </a:rPr>
              <a:t>kloraminler</a:t>
            </a:r>
            <a:r>
              <a:rPr lang="tr-TR" dirty="0">
                <a:latin typeface="Times New Roman" pitchFamily="18" charset="0"/>
                <a:cs typeface="Times New Roman" pitchFamily="18" charset="0"/>
              </a:rPr>
              <a:t> </a:t>
            </a:r>
            <a:r>
              <a:rPr lang="tr-TR" dirty="0" smtClean="0">
                <a:latin typeface="Times New Roman" pitchFamily="18" charset="0"/>
                <a:cs typeface="Times New Roman" pitchFamily="18" charset="0"/>
              </a:rPr>
              <a:t>	NCl</a:t>
            </a:r>
            <a:r>
              <a:rPr lang="tr-TR" baseline="-25000" dirty="0" smtClean="0">
                <a:latin typeface="Times New Roman" pitchFamily="18" charset="0"/>
                <a:cs typeface="Times New Roman" pitchFamily="18" charset="0"/>
              </a:rPr>
              <a:t>2</a:t>
            </a:r>
            <a:r>
              <a:rPr lang="tr-TR" dirty="0" smtClean="0">
                <a:latin typeface="Times New Roman" pitchFamily="18" charset="0"/>
                <a:cs typeface="Times New Roman" pitchFamily="18" charset="0"/>
              </a:rPr>
              <a:t>      						Çok </a:t>
            </a:r>
            <a:r>
              <a:rPr lang="tr-TR" dirty="0">
                <a:latin typeface="Times New Roman" pitchFamily="18" charset="0"/>
                <a:cs typeface="Times New Roman" pitchFamily="18" charset="0"/>
              </a:rPr>
              <a:t>dayanıklı ve </a:t>
            </a:r>
            <a:endParaRPr lang="tr-TR" dirty="0" smtClean="0">
              <a:latin typeface="Times New Roman" pitchFamily="18" charset="0"/>
              <a:cs typeface="Times New Roman" pitchFamily="18" charset="0"/>
            </a:endParaRPr>
          </a:p>
          <a:p>
            <a:pPr algn="just"/>
            <a:r>
              <a:rPr lang="tr-TR" dirty="0">
                <a:latin typeface="Times New Roman" pitchFamily="18" charset="0"/>
                <a:cs typeface="Times New Roman" pitchFamily="18" charset="0"/>
              </a:rPr>
              <a:t>	</a:t>
            </a:r>
            <a:r>
              <a:rPr lang="tr-TR" dirty="0" smtClean="0">
                <a:latin typeface="Times New Roman" pitchFamily="18" charset="0"/>
                <a:cs typeface="Times New Roman" pitchFamily="18" charset="0"/>
              </a:rPr>
              <a:t>								kolay </a:t>
            </a:r>
            <a:r>
              <a:rPr lang="tr-TR" dirty="0">
                <a:latin typeface="Times New Roman" pitchFamily="18" charset="0"/>
                <a:cs typeface="Times New Roman" pitchFamily="18" charset="0"/>
              </a:rPr>
              <a:t>taşınırlar </a:t>
            </a:r>
          </a:p>
          <a:p>
            <a:pPr algn="just">
              <a:lnSpc>
                <a:spcPct val="150000"/>
              </a:lnSpc>
            </a:pPr>
            <a:r>
              <a:rPr lang="tr-TR" dirty="0">
                <a:latin typeface="Times New Roman" pitchFamily="18" charset="0"/>
                <a:cs typeface="Times New Roman" pitchFamily="18" charset="0"/>
              </a:rPr>
              <a:t> </a:t>
            </a:r>
          </a:p>
        </p:txBody>
      </p:sp>
    </p:spTree>
    <p:extLst>
      <p:ext uri="{BB962C8B-B14F-4D97-AF65-F5344CB8AC3E}">
        <p14:creationId xmlns:p14="http://schemas.microsoft.com/office/powerpoint/2010/main" val="379783436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0"/>
            <a:ext cx="12192000" cy="5909310"/>
          </a:xfrm>
          <a:prstGeom prst="rect">
            <a:avLst/>
          </a:prstGeom>
        </p:spPr>
        <p:txBody>
          <a:bodyPr wrap="square">
            <a:spAutoFit/>
          </a:bodyPr>
          <a:lstStyle/>
          <a:p>
            <a:pPr>
              <a:lnSpc>
                <a:spcPct val="150000"/>
              </a:lnSpc>
            </a:pPr>
            <a:r>
              <a:rPr lang="tr-TR" dirty="0">
                <a:latin typeface="Times New Roman" pitchFamily="18" charset="0"/>
                <a:cs typeface="Times New Roman" pitchFamily="18" charset="0"/>
              </a:rPr>
              <a:t>Sudaki mikropları öldüren </a:t>
            </a:r>
            <a:r>
              <a:rPr lang="tr-TR" dirty="0" err="1">
                <a:latin typeface="Times New Roman" pitchFamily="18" charset="0"/>
                <a:cs typeface="Times New Roman" pitchFamily="18" charset="0"/>
              </a:rPr>
              <a:t>HOCl</a:t>
            </a:r>
            <a:r>
              <a:rPr lang="tr-TR" dirty="0">
                <a:latin typeface="Times New Roman" pitchFamily="18" charset="0"/>
                <a:cs typeface="Times New Roman" pitchFamily="18" charset="0"/>
              </a:rPr>
              <a:t>  </a:t>
            </a:r>
            <a:r>
              <a:rPr lang="tr-TR" dirty="0" smtClean="0">
                <a:latin typeface="Times New Roman" pitchFamily="18" charset="0"/>
                <a:cs typeface="Times New Roman" pitchFamily="18" charset="0"/>
              </a:rPr>
              <a:t>(</a:t>
            </a:r>
            <a:r>
              <a:rPr lang="tr-TR" dirty="0" err="1">
                <a:latin typeface="Times New Roman" pitchFamily="18" charset="0"/>
                <a:cs typeface="Times New Roman" pitchFamily="18" charset="0"/>
              </a:rPr>
              <a:t>h</a:t>
            </a:r>
            <a:r>
              <a:rPr lang="tr-TR" dirty="0" err="1" smtClean="0">
                <a:latin typeface="Times New Roman" pitchFamily="18" charset="0"/>
                <a:cs typeface="Times New Roman" pitchFamily="18" charset="0"/>
              </a:rPr>
              <a:t>ipokloröz</a:t>
            </a:r>
            <a:r>
              <a:rPr lang="tr-TR" dirty="0" smtClean="0">
                <a:latin typeface="Times New Roman" pitchFamily="18" charset="0"/>
                <a:cs typeface="Times New Roman" pitchFamily="18" charset="0"/>
              </a:rPr>
              <a:t> asit) molekülüdür</a:t>
            </a:r>
            <a:r>
              <a:rPr lang="tr-TR" dirty="0">
                <a:latin typeface="Times New Roman" pitchFamily="18" charset="0"/>
                <a:cs typeface="Times New Roman" pitchFamily="18" charset="0"/>
              </a:rPr>
              <a:t>. Yukarıdaki bileşiklerden oluşan </a:t>
            </a:r>
            <a:r>
              <a:rPr lang="tr-TR" dirty="0" err="1">
                <a:latin typeface="Times New Roman" pitchFamily="18" charset="0"/>
                <a:cs typeface="Times New Roman" pitchFamily="18" charset="0"/>
              </a:rPr>
              <a:t>HOCl</a:t>
            </a:r>
            <a:r>
              <a:rPr lang="tr-TR" dirty="0">
                <a:latin typeface="Times New Roman" pitchFamily="18" charset="0"/>
                <a:cs typeface="Times New Roman" pitchFamily="18" charset="0"/>
              </a:rPr>
              <a:t> formu ne kadar yüksekse etkisi de o derece artar.  İlgili reaksiyonlar: </a:t>
            </a:r>
            <a:endParaRPr lang="tr-TR" dirty="0" smtClean="0">
              <a:latin typeface="Times New Roman" pitchFamily="18" charset="0"/>
              <a:cs typeface="Times New Roman" pitchFamily="18" charset="0"/>
            </a:endParaRPr>
          </a:p>
          <a:p>
            <a:pPr>
              <a:lnSpc>
                <a:spcPct val="150000"/>
              </a:lnSpc>
            </a:pPr>
            <a:endParaRPr lang="tr-TR" dirty="0">
              <a:latin typeface="Times New Roman" pitchFamily="18" charset="0"/>
              <a:cs typeface="Times New Roman" pitchFamily="18" charset="0"/>
            </a:endParaRPr>
          </a:p>
          <a:p>
            <a:pPr>
              <a:lnSpc>
                <a:spcPct val="150000"/>
              </a:lnSpc>
            </a:pPr>
            <a:r>
              <a:rPr lang="tr-TR" dirty="0">
                <a:latin typeface="Times New Roman" pitchFamily="18" charset="0"/>
                <a:cs typeface="Times New Roman" pitchFamily="18" charset="0"/>
              </a:rPr>
              <a:t> </a:t>
            </a:r>
            <a:r>
              <a:rPr lang="tr-TR" dirty="0" smtClean="0">
                <a:latin typeface="Times New Roman" pitchFamily="18" charset="0"/>
                <a:cs typeface="Times New Roman" pitchFamily="18" charset="0"/>
              </a:rPr>
              <a:t>		Cl</a:t>
            </a:r>
            <a:r>
              <a:rPr lang="tr-TR" baseline="-25000" dirty="0" smtClean="0">
                <a:latin typeface="Times New Roman" pitchFamily="18" charset="0"/>
                <a:cs typeface="Times New Roman" pitchFamily="18" charset="0"/>
              </a:rPr>
              <a:t>2</a:t>
            </a:r>
            <a:r>
              <a:rPr lang="tr-TR" dirty="0" smtClean="0">
                <a:latin typeface="Times New Roman" pitchFamily="18" charset="0"/>
                <a:cs typeface="Times New Roman" pitchFamily="18" charset="0"/>
              </a:rPr>
              <a:t> + H</a:t>
            </a:r>
            <a:r>
              <a:rPr lang="tr-TR" baseline="-25000" dirty="0" smtClean="0">
                <a:latin typeface="Times New Roman" pitchFamily="18" charset="0"/>
                <a:cs typeface="Times New Roman" pitchFamily="18" charset="0"/>
              </a:rPr>
              <a:t>2</a:t>
            </a:r>
            <a:r>
              <a:rPr lang="tr-TR" dirty="0" smtClean="0">
                <a:latin typeface="Times New Roman" pitchFamily="18" charset="0"/>
                <a:cs typeface="Times New Roman" pitchFamily="18" charset="0"/>
              </a:rPr>
              <a:t>O </a:t>
            </a:r>
            <a:r>
              <a:rPr lang="tr-TR" dirty="0">
                <a:latin typeface="Times New Roman" pitchFamily="18" charset="0"/>
                <a:cs typeface="Times New Roman" pitchFamily="18" charset="0"/>
              </a:rPr>
              <a:t>→ </a:t>
            </a:r>
            <a:r>
              <a:rPr lang="tr-TR" dirty="0" err="1">
                <a:latin typeface="Times New Roman" pitchFamily="18" charset="0"/>
                <a:cs typeface="Times New Roman" pitchFamily="18" charset="0"/>
              </a:rPr>
              <a:t>HOCl</a:t>
            </a:r>
            <a:r>
              <a:rPr lang="tr-TR" dirty="0">
                <a:latin typeface="Times New Roman" pitchFamily="18" charset="0"/>
                <a:cs typeface="Times New Roman" pitchFamily="18" charset="0"/>
              </a:rPr>
              <a:t> </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HCl</a:t>
            </a:r>
            <a:r>
              <a:rPr lang="tr-TR" dirty="0" smtClean="0">
                <a:latin typeface="Times New Roman" pitchFamily="18" charset="0"/>
                <a:cs typeface="Times New Roman" pitchFamily="18" charset="0"/>
              </a:rPr>
              <a:t>    hidroliz </a:t>
            </a:r>
            <a:r>
              <a:rPr lang="tr-TR" dirty="0">
                <a:latin typeface="Times New Roman" pitchFamily="18" charset="0"/>
                <a:cs typeface="Times New Roman" pitchFamily="18" charset="0"/>
              </a:rPr>
              <a:t>reaksiyonu </a:t>
            </a:r>
          </a:p>
          <a:p>
            <a:pPr>
              <a:lnSpc>
                <a:spcPct val="150000"/>
              </a:lnSpc>
            </a:pPr>
            <a:r>
              <a:rPr lang="tr-TR" dirty="0">
                <a:latin typeface="Times New Roman" pitchFamily="18" charset="0"/>
                <a:cs typeface="Times New Roman" pitchFamily="18" charset="0"/>
              </a:rPr>
              <a:t> </a:t>
            </a:r>
          </a:p>
          <a:p>
            <a:pPr>
              <a:lnSpc>
                <a:spcPct val="150000"/>
              </a:lnSpc>
            </a:pPr>
            <a:r>
              <a:rPr lang="tr-TR" dirty="0">
                <a:latin typeface="Times New Roman" pitchFamily="18" charset="0"/>
                <a:cs typeface="Times New Roman" pitchFamily="18" charset="0"/>
              </a:rPr>
              <a:t>  </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HOCl</a:t>
            </a:r>
            <a:r>
              <a:rPr lang="tr-TR" dirty="0" smtClean="0">
                <a:latin typeface="Times New Roman" pitchFamily="18" charset="0"/>
                <a:cs typeface="Times New Roman" pitchFamily="18" charset="0"/>
              </a:rPr>
              <a:t>                      </a:t>
            </a:r>
            <a:r>
              <a:rPr lang="tr-TR" dirty="0">
                <a:latin typeface="Times New Roman" pitchFamily="18" charset="0"/>
                <a:cs typeface="Times New Roman" pitchFamily="18" charset="0"/>
              </a:rPr>
              <a:t>H</a:t>
            </a:r>
            <a:r>
              <a:rPr lang="tr-TR" baseline="30000" dirty="0">
                <a:latin typeface="Times New Roman" pitchFamily="18" charset="0"/>
                <a:cs typeface="Times New Roman" pitchFamily="18" charset="0"/>
              </a:rPr>
              <a:t>+</a:t>
            </a:r>
            <a:r>
              <a:rPr lang="tr-TR" dirty="0">
                <a:latin typeface="Times New Roman" pitchFamily="18" charset="0"/>
                <a:cs typeface="Times New Roman" pitchFamily="18" charset="0"/>
              </a:rPr>
              <a:t> </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OCl</a:t>
            </a:r>
            <a:r>
              <a:rPr lang="tr-TR" baseline="30000" dirty="0" smtClean="0">
                <a:latin typeface="Times New Roman" pitchFamily="18" charset="0"/>
                <a:cs typeface="Times New Roman" pitchFamily="18" charset="0"/>
              </a:rPr>
              <a:t>-</a:t>
            </a:r>
            <a:r>
              <a:rPr lang="tr-TR" dirty="0" smtClean="0">
                <a:latin typeface="Times New Roman" pitchFamily="18" charset="0"/>
                <a:cs typeface="Times New Roman" pitchFamily="18" charset="0"/>
              </a:rPr>
              <a:t>           </a:t>
            </a:r>
          </a:p>
          <a:p>
            <a:pPr>
              <a:lnSpc>
                <a:spcPct val="150000"/>
              </a:lnSpc>
            </a:pPr>
            <a:endParaRPr lang="tr-TR" dirty="0">
              <a:latin typeface="Times New Roman" pitchFamily="18" charset="0"/>
              <a:cs typeface="Times New Roman" pitchFamily="18" charset="0"/>
            </a:endParaRPr>
          </a:p>
          <a:p>
            <a:pPr>
              <a:lnSpc>
                <a:spcPct val="150000"/>
              </a:lnSpc>
            </a:pP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pH</a:t>
            </a:r>
            <a:r>
              <a:rPr lang="tr-TR" dirty="0" smtClean="0">
                <a:latin typeface="Times New Roman" pitchFamily="18" charset="0"/>
                <a:cs typeface="Times New Roman" pitchFamily="18" charset="0"/>
              </a:rPr>
              <a:t> </a:t>
            </a:r>
            <a:r>
              <a:rPr lang="tr-TR" dirty="0">
                <a:latin typeface="Times New Roman" pitchFamily="18" charset="0"/>
                <a:cs typeface="Times New Roman" pitchFamily="18" charset="0"/>
              </a:rPr>
              <a:t>=4 te </a:t>
            </a:r>
            <a:r>
              <a:rPr lang="tr-TR" dirty="0" err="1">
                <a:latin typeface="Times New Roman" pitchFamily="18" charset="0"/>
                <a:cs typeface="Times New Roman" pitchFamily="18" charset="0"/>
              </a:rPr>
              <a:t>HOCl</a:t>
            </a:r>
            <a:r>
              <a:rPr lang="tr-TR" dirty="0">
                <a:latin typeface="Times New Roman" pitchFamily="18" charset="0"/>
                <a:cs typeface="Times New Roman" pitchFamily="18" charset="0"/>
              </a:rPr>
              <a:t> maksimumdur.  </a:t>
            </a:r>
            <a:r>
              <a:rPr lang="tr-TR" dirty="0" err="1">
                <a:latin typeface="Times New Roman" pitchFamily="18" charset="0"/>
                <a:cs typeface="Times New Roman" pitchFamily="18" charset="0"/>
              </a:rPr>
              <a:t>pH</a:t>
            </a:r>
            <a:r>
              <a:rPr lang="tr-TR" dirty="0">
                <a:latin typeface="Times New Roman" pitchFamily="18" charset="0"/>
                <a:cs typeface="Times New Roman" pitchFamily="18" charset="0"/>
              </a:rPr>
              <a:t>=10 da </a:t>
            </a:r>
            <a:r>
              <a:rPr lang="tr-TR" dirty="0" err="1">
                <a:latin typeface="Times New Roman" pitchFamily="18" charset="0"/>
                <a:cs typeface="Times New Roman" pitchFamily="18" charset="0"/>
              </a:rPr>
              <a:t>OCl</a:t>
            </a:r>
            <a:r>
              <a:rPr lang="tr-TR" baseline="30000" dirty="0">
                <a:latin typeface="Times New Roman" pitchFamily="18" charset="0"/>
                <a:cs typeface="Times New Roman" pitchFamily="18" charset="0"/>
              </a:rPr>
              <a:t>-</a:t>
            </a:r>
            <a:r>
              <a:rPr lang="tr-TR" dirty="0">
                <a:latin typeface="Times New Roman" pitchFamily="18" charset="0"/>
                <a:cs typeface="Times New Roman" pitchFamily="18" charset="0"/>
              </a:rPr>
              <a:t> </a:t>
            </a:r>
            <a:r>
              <a:rPr lang="tr-TR" dirty="0" smtClean="0">
                <a:latin typeface="Times New Roman" pitchFamily="18" charset="0"/>
                <a:cs typeface="Times New Roman" pitchFamily="18" charset="0"/>
              </a:rPr>
              <a:t>maksimumdur.</a:t>
            </a:r>
          </a:p>
          <a:p>
            <a:pPr>
              <a:lnSpc>
                <a:spcPct val="150000"/>
              </a:lnSpc>
            </a:pPr>
            <a:endParaRPr lang="tr-TR" dirty="0">
              <a:latin typeface="Times New Roman" pitchFamily="18" charset="0"/>
              <a:cs typeface="Times New Roman" pitchFamily="18" charset="0"/>
            </a:endParaRPr>
          </a:p>
          <a:p>
            <a:pPr algn="just">
              <a:lnSpc>
                <a:spcPct val="150000"/>
              </a:lnSpc>
            </a:pPr>
            <a:r>
              <a:rPr lang="tr-TR" dirty="0">
                <a:latin typeface="Times New Roman" pitchFamily="18" charset="0"/>
                <a:cs typeface="Times New Roman" pitchFamily="18" charset="0"/>
              </a:rPr>
              <a:t>Sıvı klor suya özel aletlerle verilir. Cl</a:t>
            </a:r>
            <a:r>
              <a:rPr lang="tr-TR" baseline="-25000" dirty="0">
                <a:latin typeface="Times New Roman" pitchFamily="18" charset="0"/>
                <a:cs typeface="Times New Roman" pitchFamily="18" charset="0"/>
              </a:rPr>
              <a:t>2</a:t>
            </a:r>
            <a:r>
              <a:rPr lang="tr-TR" dirty="0">
                <a:latin typeface="Times New Roman" pitchFamily="18" charset="0"/>
                <a:cs typeface="Times New Roman" pitchFamily="18" charset="0"/>
              </a:rPr>
              <a:t> çok zehirli bir gaz olup havada  40-60 </a:t>
            </a:r>
            <a:r>
              <a:rPr lang="tr-TR" dirty="0" err="1">
                <a:latin typeface="Times New Roman" pitchFamily="18" charset="0"/>
                <a:cs typeface="Times New Roman" pitchFamily="18" charset="0"/>
              </a:rPr>
              <a:t>ppm</a:t>
            </a:r>
            <a:r>
              <a:rPr lang="tr-TR" dirty="0">
                <a:latin typeface="Times New Roman" pitchFamily="18" charset="0"/>
                <a:cs typeface="Times New Roman" pitchFamily="18" charset="0"/>
              </a:rPr>
              <a:t> </a:t>
            </a:r>
            <a:r>
              <a:rPr lang="tr-TR" dirty="0" err="1">
                <a:latin typeface="Times New Roman" pitchFamily="18" charset="0"/>
                <a:cs typeface="Times New Roman" pitchFamily="18" charset="0"/>
              </a:rPr>
              <a:t>lik</a:t>
            </a:r>
            <a:r>
              <a:rPr lang="tr-TR" dirty="0">
                <a:latin typeface="Times New Roman" pitchFamily="18" charset="0"/>
                <a:cs typeface="Times New Roman" pitchFamily="18" charset="0"/>
              </a:rPr>
              <a:t> maruz kalmada 1-2 dakika da ölümle sonuçlanır. Renk giderici, ağartıcı ve metaller için </a:t>
            </a:r>
            <a:r>
              <a:rPr lang="tr-TR" dirty="0" err="1">
                <a:latin typeface="Times New Roman" pitchFamily="18" charset="0"/>
                <a:cs typeface="Times New Roman" pitchFamily="18" charset="0"/>
              </a:rPr>
              <a:t>korroziftir</a:t>
            </a:r>
            <a:r>
              <a:rPr lang="tr-TR" dirty="0">
                <a:latin typeface="Times New Roman" pitchFamily="18" charset="0"/>
                <a:cs typeface="Times New Roman" pitchFamily="18" charset="0"/>
              </a:rPr>
              <a:t>. Az miktarlardaki sular için Cl</a:t>
            </a:r>
            <a:r>
              <a:rPr lang="tr-TR" baseline="-25000" dirty="0">
                <a:latin typeface="Times New Roman" pitchFamily="18" charset="0"/>
                <a:cs typeface="Times New Roman" pitchFamily="18" charset="0"/>
              </a:rPr>
              <a:t>2</a:t>
            </a:r>
            <a:r>
              <a:rPr lang="tr-TR" dirty="0">
                <a:latin typeface="Times New Roman" pitchFamily="18" charset="0"/>
                <a:cs typeface="Times New Roman" pitchFamily="18" charset="0"/>
              </a:rPr>
              <a:t> yerine bileşikleri kullanılır. </a:t>
            </a:r>
            <a:endParaRPr lang="tr-TR" dirty="0" smtClean="0">
              <a:latin typeface="Times New Roman" pitchFamily="18" charset="0"/>
              <a:cs typeface="Times New Roman" pitchFamily="18" charset="0"/>
            </a:endParaRPr>
          </a:p>
          <a:p>
            <a:pPr algn="just">
              <a:lnSpc>
                <a:spcPct val="150000"/>
              </a:lnSpc>
            </a:pPr>
            <a:endParaRPr lang="tr-TR" dirty="0" smtClean="0">
              <a:latin typeface="Times New Roman" pitchFamily="18" charset="0"/>
              <a:cs typeface="Times New Roman" pitchFamily="18" charset="0"/>
            </a:endParaRPr>
          </a:p>
          <a:p>
            <a:pPr algn="just">
              <a:lnSpc>
                <a:spcPct val="150000"/>
              </a:lnSpc>
            </a:pPr>
            <a:r>
              <a:rPr lang="tr-TR" dirty="0" smtClean="0">
                <a:latin typeface="Times New Roman" pitchFamily="18" charset="0"/>
                <a:cs typeface="Times New Roman" pitchFamily="18" charset="0"/>
              </a:rPr>
              <a:t>Suya </a:t>
            </a:r>
            <a:r>
              <a:rPr lang="tr-TR" dirty="0">
                <a:latin typeface="Times New Roman" pitchFamily="18" charset="0"/>
                <a:cs typeface="Times New Roman" pitchFamily="18" charset="0"/>
              </a:rPr>
              <a:t>eklenen Cl</a:t>
            </a:r>
            <a:r>
              <a:rPr lang="tr-TR" baseline="-25000" dirty="0">
                <a:latin typeface="Times New Roman" pitchFamily="18" charset="0"/>
                <a:cs typeface="Times New Roman" pitchFamily="18" charset="0"/>
              </a:rPr>
              <a:t>2</a:t>
            </a:r>
            <a:r>
              <a:rPr lang="tr-TR" dirty="0">
                <a:latin typeface="Times New Roman" pitchFamily="18" charset="0"/>
                <a:cs typeface="Times New Roman" pitchFamily="18" charset="0"/>
              </a:rPr>
              <a:t> veya bileşiklerinden oluşan </a:t>
            </a:r>
            <a:r>
              <a:rPr lang="tr-TR" dirty="0" err="1">
                <a:latin typeface="Times New Roman" pitchFamily="18" charset="0"/>
                <a:cs typeface="Times New Roman" pitchFamily="18" charset="0"/>
              </a:rPr>
              <a:t>HOCl</a:t>
            </a:r>
            <a:r>
              <a:rPr lang="tr-TR" dirty="0">
                <a:latin typeface="Times New Roman" pitchFamily="18" charset="0"/>
                <a:cs typeface="Times New Roman" pitchFamily="18" charset="0"/>
              </a:rPr>
              <a:t> ve </a:t>
            </a:r>
            <a:r>
              <a:rPr lang="tr-TR" dirty="0" err="1">
                <a:latin typeface="Times New Roman" pitchFamily="18" charset="0"/>
                <a:cs typeface="Times New Roman" pitchFamily="18" charset="0"/>
              </a:rPr>
              <a:t>OCl</a:t>
            </a:r>
            <a:r>
              <a:rPr lang="tr-TR" baseline="30000" dirty="0">
                <a:latin typeface="Times New Roman" pitchFamily="18" charset="0"/>
                <a:cs typeface="Times New Roman" pitchFamily="18" charset="0"/>
              </a:rPr>
              <a:t>-</a:t>
            </a:r>
            <a:r>
              <a:rPr lang="tr-TR" dirty="0">
                <a:latin typeface="Times New Roman" pitchFamily="18" charset="0"/>
                <a:cs typeface="Times New Roman" pitchFamily="18" charset="0"/>
              </a:rPr>
              <a:t> sudaki organik madde ve diğer indirgenlerle reaksiyona girerek harcanır (Arslan payı). Bu nedenle böyle reaksiyonlarla indirgenmemiş </a:t>
            </a:r>
            <a:r>
              <a:rPr lang="tr-TR" dirty="0" err="1">
                <a:latin typeface="Times New Roman" pitchFamily="18" charset="0"/>
                <a:cs typeface="Times New Roman" pitchFamily="18" charset="0"/>
              </a:rPr>
              <a:t>kklora</a:t>
            </a:r>
            <a:r>
              <a:rPr lang="tr-TR" dirty="0">
                <a:latin typeface="Times New Roman" pitchFamily="18" charset="0"/>
                <a:cs typeface="Times New Roman" pitchFamily="18" charset="0"/>
              </a:rPr>
              <a:t> </a:t>
            </a:r>
            <a:r>
              <a:rPr lang="tr-TR" dirty="0" err="1">
                <a:latin typeface="Times New Roman" pitchFamily="18" charset="0"/>
                <a:cs typeface="Times New Roman" pitchFamily="18" charset="0"/>
              </a:rPr>
              <a:t>residual</a:t>
            </a:r>
            <a:r>
              <a:rPr lang="tr-TR" dirty="0">
                <a:latin typeface="Times New Roman" pitchFamily="18" charset="0"/>
                <a:cs typeface="Times New Roman" pitchFamily="18" charset="0"/>
              </a:rPr>
              <a:t> (artık) klor denir. </a:t>
            </a:r>
          </a:p>
        </p:txBody>
      </p:sp>
      <p:cxnSp>
        <p:nvCxnSpPr>
          <p:cNvPr id="4" name="Düz Ok Bağlayıcısı 3"/>
          <p:cNvCxnSpPr/>
          <p:nvPr/>
        </p:nvCxnSpPr>
        <p:spPr>
          <a:xfrm>
            <a:off x="2665927" y="2369713"/>
            <a:ext cx="875763" cy="0"/>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5618165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0"/>
            <a:ext cx="12192000" cy="5493812"/>
          </a:xfrm>
          <a:prstGeom prst="rect">
            <a:avLst/>
          </a:prstGeom>
        </p:spPr>
        <p:txBody>
          <a:bodyPr wrap="square">
            <a:spAutoFit/>
          </a:bodyPr>
          <a:lstStyle/>
          <a:p>
            <a:pPr algn="just">
              <a:lnSpc>
                <a:spcPct val="150000"/>
              </a:lnSpc>
            </a:pPr>
            <a:r>
              <a:rPr lang="tr-TR" dirty="0">
                <a:latin typeface="Times New Roman" pitchFamily="18" charset="0"/>
                <a:cs typeface="Times New Roman" pitchFamily="18" charset="0"/>
              </a:rPr>
              <a:t>Suda NH</a:t>
            </a:r>
            <a:r>
              <a:rPr lang="tr-TR" baseline="-25000" dirty="0">
                <a:latin typeface="Times New Roman" pitchFamily="18" charset="0"/>
                <a:cs typeface="Times New Roman" pitchFamily="18" charset="0"/>
              </a:rPr>
              <a:t>3</a:t>
            </a:r>
            <a:r>
              <a:rPr lang="tr-TR" dirty="0">
                <a:latin typeface="Times New Roman" pitchFamily="18" charset="0"/>
                <a:cs typeface="Times New Roman" pitchFamily="18" charset="0"/>
              </a:rPr>
              <a:t> veya tuzları varsa şu reaksiyonlar olur. </a:t>
            </a:r>
          </a:p>
          <a:p>
            <a:pPr algn="just">
              <a:lnSpc>
                <a:spcPct val="150000"/>
              </a:lnSpc>
            </a:pPr>
            <a:r>
              <a:rPr lang="tr-TR" dirty="0">
                <a:latin typeface="Times New Roman" pitchFamily="18" charset="0"/>
                <a:cs typeface="Times New Roman" pitchFamily="18" charset="0"/>
              </a:rPr>
              <a:t> </a:t>
            </a:r>
          </a:p>
          <a:p>
            <a:pPr algn="just">
              <a:lnSpc>
                <a:spcPct val="150000"/>
              </a:lnSpc>
            </a:pP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HOCl</a:t>
            </a:r>
            <a:r>
              <a:rPr lang="tr-TR" dirty="0" smtClean="0">
                <a:latin typeface="Times New Roman" pitchFamily="18" charset="0"/>
                <a:cs typeface="Times New Roman" pitchFamily="18" charset="0"/>
              </a:rPr>
              <a:t> </a:t>
            </a:r>
            <a:r>
              <a:rPr lang="tr-TR" dirty="0">
                <a:latin typeface="Times New Roman" pitchFamily="18" charset="0"/>
                <a:cs typeface="Times New Roman" pitchFamily="18" charset="0"/>
              </a:rPr>
              <a:t>+ NH</a:t>
            </a:r>
            <a:r>
              <a:rPr lang="tr-TR" baseline="-25000" dirty="0">
                <a:latin typeface="Times New Roman" pitchFamily="18" charset="0"/>
                <a:cs typeface="Times New Roman" pitchFamily="18" charset="0"/>
              </a:rPr>
              <a:t>3</a:t>
            </a:r>
            <a:r>
              <a:rPr lang="tr-TR" dirty="0">
                <a:latin typeface="Times New Roman" pitchFamily="18" charset="0"/>
                <a:cs typeface="Times New Roman" pitchFamily="18" charset="0"/>
              </a:rPr>
              <a:t> → NH</a:t>
            </a:r>
            <a:r>
              <a:rPr lang="tr-TR" baseline="-25000" dirty="0">
                <a:latin typeface="Times New Roman" pitchFamily="18" charset="0"/>
                <a:cs typeface="Times New Roman" pitchFamily="18" charset="0"/>
              </a:rPr>
              <a:t>2</a:t>
            </a:r>
            <a:r>
              <a:rPr lang="tr-TR" dirty="0">
                <a:latin typeface="Times New Roman" pitchFamily="18" charset="0"/>
                <a:cs typeface="Times New Roman" pitchFamily="18" charset="0"/>
              </a:rPr>
              <a:t>Cl + H</a:t>
            </a:r>
            <a:r>
              <a:rPr lang="tr-TR" baseline="-25000" dirty="0">
                <a:latin typeface="Times New Roman" pitchFamily="18" charset="0"/>
                <a:cs typeface="Times New Roman" pitchFamily="18" charset="0"/>
              </a:rPr>
              <a:t>2</a:t>
            </a:r>
            <a:r>
              <a:rPr lang="tr-TR" dirty="0">
                <a:latin typeface="Times New Roman" pitchFamily="18" charset="0"/>
                <a:cs typeface="Times New Roman" pitchFamily="18" charset="0"/>
              </a:rPr>
              <a:t>O  </a:t>
            </a:r>
          </a:p>
          <a:p>
            <a:pPr algn="just">
              <a:lnSpc>
                <a:spcPct val="150000"/>
              </a:lnSpc>
            </a:pPr>
            <a:r>
              <a:rPr lang="tr-TR" dirty="0">
                <a:latin typeface="Times New Roman" pitchFamily="18" charset="0"/>
                <a:cs typeface="Times New Roman" pitchFamily="18" charset="0"/>
              </a:rPr>
              <a:t> </a:t>
            </a:r>
          </a:p>
          <a:p>
            <a:pPr algn="just">
              <a:lnSpc>
                <a:spcPct val="150000"/>
              </a:lnSpc>
            </a:pPr>
            <a:r>
              <a:rPr lang="tr-TR" dirty="0" smtClean="0">
                <a:latin typeface="Times New Roman" pitchFamily="18" charset="0"/>
                <a:cs typeface="Times New Roman" pitchFamily="18" charset="0"/>
              </a:rPr>
              <a:t>		NH</a:t>
            </a:r>
            <a:r>
              <a:rPr lang="tr-TR" baseline="-25000" dirty="0" smtClean="0">
                <a:latin typeface="Times New Roman" pitchFamily="18" charset="0"/>
                <a:cs typeface="Times New Roman" pitchFamily="18" charset="0"/>
              </a:rPr>
              <a:t>2</a:t>
            </a:r>
            <a:r>
              <a:rPr lang="tr-TR" dirty="0" smtClean="0">
                <a:latin typeface="Times New Roman" pitchFamily="18" charset="0"/>
                <a:cs typeface="Times New Roman" pitchFamily="18" charset="0"/>
              </a:rPr>
              <a:t>Cl </a:t>
            </a:r>
            <a:r>
              <a:rPr lang="tr-TR" dirty="0">
                <a:latin typeface="Times New Roman" pitchFamily="18" charset="0"/>
                <a:cs typeface="Times New Roman" pitchFamily="18" charset="0"/>
              </a:rPr>
              <a:t>+ </a:t>
            </a:r>
            <a:r>
              <a:rPr lang="tr-TR" dirty="0" err="1">
                <a:latin typeface="Times New Roman" pitchFamily="18" charset="0"/>
                <a:cs typeface="Times New Roman" pitchFamily="18" charset="0"/>
              </a:rPr>
              <a:t>HOCl</a:t>
            </a:r>
            <a:r>
              <a:rPr lang="tr-TR" dirty="0">
                <a:latin typeface="Times New Roman" pitchFamily="18" charset="0"/>
                <a:cs typeface="Times New Roman" pitchFamily="18" charset="0"/>
              </a:rPr>
              <a:t> → NHCl</a:t>
            </a:r>
            <a:r>
              <a:rPr lang="tr-TR" baseline="-25000" dirty="0">
                <a:latin typeface="Times New Roman" pitchFamily="18" charset="0"/>
                <a:cs typeface="Times New Roman" pitchFamily="18" charset="0"/>
              </a:rPr>
              <a:t>2</a:t>
            </a:r>
            <a:r>
              <a:rPr lang="tr-TR" dirty="0">
                <a:latin typeface="Times New Roman" pitchFamily="18" charset="0"/>
                <a:cs typeface="Times New Roman" pitchFamily="18" charset="0"/>
              </a:rPr>
              <a:t> +H</a:t>
            </a:r>
            <a:r>
              <a:rPr lang="tr-TR" baseline="-25000" dirty="0">
                <a:latin typeface="Times New Roman" pitchFamily="18" charset="0"/>
                <a:cs typeface="Times New Roman" pitchFamily="18" charset="0"/>
              </a:rPr>
              <a:t>2</a:t>
            </a:r>
            <a:r>
              <a:rPr lang="tr-TR" dirty="0">
                <a:latin typeface="Times New Roman" pitchFamily="18" charset="0"/>
                <a:cs typeface="Times New Roman" pitchFamily="18" charset="0"/>
              </a:rPr>
              <a:t>O  </a:t>
            </a:r>
          </a:p>
          <a:p>
            <a:pPr algn="just">
              <a:lnSpc>
                <a:spcPct val="150000"/>
              </a:lnSpc>
            </a:pPr>
            <a:r>
              <a:rPr lang="tr-TR" dirty="0">
                <a:latin typeface="Times New Roman" pitchFamily="18" charset="0"/>
                <a:cs typeface="Times New Roman" pitchFamily="18" charset="0"/>
              </a:rPr>
              <a:t> </a:t>
            </a:r>
          </a:p>
          <a:p>
            <a:pPr algn="just">
              <a:lnSpc>
                <a:spcPct val="150000"/>
              </a:lnSpc>
            </a:pPr>
            <a:r>
              <a:rPr lang="tr-TR" dirty="0" smtClean="0">
                <a:latin typeface="Times New Roman" pitchFamily="18" charset="0"/>
                <a:cs typeface="Times New Roman" pitchFamily="18" charset="0"/>
              </a:rPr>
              <a:t>		NHCl</a:t>
            </a:r>
            <a:r>
              <a:rPr lang="tr-TR" baseline="-25000" dirty="0" smtClean="0">
                <a:latin typeface="Times New Roman" pitchFamily="18" charset="0"/>
                <a:cs typeface="Times New Roman" pitchFamily="18" charset="0"/>
              </a:rPr>
              <a:t>2</a:t>
            </a:r>
            <a:r>
              <a:rPr lang="tr-TR" dirty="0" smtClean="0">
                <a:latin typeface="Times New Roman" pitchFamily="18" charset="0"/>
                <a:cs typeface="Times New Roman" pitchFamily="18" charset="0"/>
              </a:rPr>
              <a:t>  </a:t>
            </a:r>
            <a:r>
              <a:rPr lang="tr-TR" dirty="0">
                <a:latin typeface="Times New Roman" pitchFamily="18" charset="0"/>
                <a:cs typeface="Times New Roman" pitchFamily="18" charset="0"/>
              </a:rPr>
              <a:t>+  </a:t>
            </a:r>
            <a:r>
              <a:rPr lang="tr-TR" dirty="0" err="1" smtClean="0">
                <a:latin typeface="Times New Roman" pitchFamily="18" charset="0"/>
                <a:cs typeface="Times New Roman" pitchFamily="18" charset="0"/>
              </a:rPr>
              <a:t>HOCl</a:t>
            </a:r>
            <a:r>
              <a:rPr lang="tr-TR" dirty="0" smtClean="0">
                <a:latin typeface="Times New Roman" pitchFamily="18" charset="0"/>
                <a:cs typeface="Times New Roman" pitchFamily="18" charset="0"/>
              </a:rPr>
              <a:t> </a:t>
            </a:r>
            <a:r>
              <a:rPr lang="tr-TR" dirty="0">
                <a:latin typeface="Times New Roman" pitchFamily="18" charset="0"/>
                <a:cs typeface="Times New Roman" pitchFamily="18" charset="0"/>
              </a:rPr>
              <a:t>→ NCl</a:t>
            </a:r>
            <a:r>
              <a:rPr lang="tr-TR" baseline="-25000" dirty="0">
                <a:latin typeface="Times New Roman" pitchFamily="18" charset="0"/>
                <a:cs typeface="Times New Roman" pitchFamily="18" charset="0"/>
              </a:rPr>
              <a:t>3</a:t>
            </a:r>
            <a:r>
              <a:rPr lang="tr-TR" dirty="0">
                <a:latin typeface="Times New Roman" pitchFamily="18" charset="0"/>
                <a:cs typeface="Times New Roman" pitchFamily="18" charset="0"/>
              </a:rPr>
              <a:t> + </a:t>
            </a:r>
            <a:r>
              <a:rPr lang="tr-TR" dirty="0" smtClean="0">
                <a:latin typeface="Times New Roman" pitchFamily="18" charset="0"/>
                <a:cs typeface="Times New Roman" pitchFamily="18" charset="0"/>
              </a:rPr>
              <a:t>H</a:t>
            </a:r>
            <a:r>
              <a:rPr lang="tr-TR" baseline="-25000" dirty="0" smtClean="0">
                <a:latin typeface="Times New Roman" pitchFamily="18" charset="0"/>
                <a:cs typeface="Times New Roman" pitchFamily="18" charset="0"/>
              </a:rPr>
              <a:t>2</a:t>
            </a:r>
            <a:r>
              <a:rPr lang="tr-TR" dirty="0" smtClean="0">
                <a:latin typeface="Times New Roman" pitchFamily="18" charset="0"/>
                <a:cs typeface="Times New Roman" pitchFamily="18" charset="0"/>
              </a:rPr>
              <a:t>O</a:t>
            </a:r>
          </a:p>
          <a:p>
            <a:pPr algn="just">
              <a:lnSpc>
                <a:spcPct val="150000"/>
              </a:lnSpc>
            </a:pPr>
            <a:endParaRPr lang="tr-TR" dirty="0">
              <a:latin typeface="Times New Roman" pitchFamily="18" charset="0"/>
              <a:cs typeface="Times New Roman" pitchFamily="18" charset="0"/>
            </a:endParaRPr>
          </a:p>
          <a:p>
            <a:pPr algn="just">
              <a:lnSpc>
                <a:spcPct val="150000"/>
              </a:lnSpc>
            </a:pPr>
            <a:r>
              <a:rPr lang="tr-TR" dirty="0">
                <a:latin typeface="Times New Roman" pitchFamily="18" charset="0"/>
                <a:cs typeface="Times New Roman" pitchFamily="18" charset="0"/>
              </a:rPr>
              <a:t>İyi bir dezenfeksiyon için serbest artık </a:t>
            </a:r>
            <a:r>
              <a:rPr lang="tr-TR" dirty="0" err="1">
                <a:latin typeface="Times New Roman" pitchFamily="18" charset="0"/>
                <a:cs typeface="Times New Roman" pitchFamily="18" charset="0"/>
              </a:rPr>
              <a:t>klorün</a:t>
            </a:r>
            <a:r>
              <a:rPr lang="tr-TR" dirty="0">
                <a:latin typeface="Times New Roman" pitchFamily="18" charset="0"/>
                <a:cs typeface="Times New Roman" pitchFamily="18" charset="0"/>
              </a:rPr>
              <a:t> 0,2 </a:t>
            </a:r>
            <a:r>
              <a:rPr lang="tr-TR" dirty="0" err="1">
                <a:latin typeface="Times New Roman" pitchFamily="18" charset="0"/>
                <a:cs typeface="Times New Roman" pitchFamily="18" charset="0"/>
              </a:rPr>
              <a:t>ppm</a:t>
            </a:r>
            <a:r>
              <a:rPr lang="tr-TR" dirty="0">
                <a:latin typeface="Times New Roman" pitchFamily="18" charset="0"/>
                <a:cs typeface="Times New Roman" pitchFamily="18" charset="0"/>
              </a:rPr>
              <a:t> in altına düşmemesi gerekir. Dezenfeksiyonu etkileyen faktörler: </a:t>
            </a:r>
            <a:endParaRPr lang="tr-TR" dirty="0" smtClean="0">
              <a:latin typeface="Times New Roman" pitchFamily="18" charset="0"/>
              <a:cs typeface="Times New Roman" pitchFamily="18" charset="0"/>
            </a:endParaRPr>
          </a:p>
          <a:p>
            <a:pPr algn="just">
              <a:lnSpc>
                <a:spcPct val="150000"/>
              </a:lnSpc>
            </a:pPr>
            <a:r>
              <a:rPr lang="tr-TR" b="1" dirty="0" smtClean="0">
                <a:latin typeface="Times New Roman" pitchFamily="18" charset="0"/>
                <a:cs typeface="Times New Roman" pitchFamily="18" charset="0"/>
              </a:rPr>
              <a:t>1) </a:t>
            </a:r>
            <a:r>
              <a:rPr lang="tr-TR" dirty="0" smtClean="0">
                <a:latin typeface="Times New Roman" pitchFamily="18" charset="0"/>
                <a:cs typeface="Times New Roman" pitchFamily="18" charset="0"/>
              </a:rPr>
              <a:t>Suyun </a:t>
            </a:r>
            <a:r>
              <a:rPr lang="tr-TR" dirty="0" err="1">
                <a:latin typeface="Times New Roman" pitchFamily="18" charset="0"/>
                <a:cs typeface="Times New Roman" pitchFamily="18" charset="0"/>
              </a:rPr>
              <a:t>pH</a:t>
            </a:r>
            <a:r>
              <a:rPr lang="tr-TR" dirty="0">
                <a:latin typeface="Times New Roman" pitchFamily="18" charset="0"/>
                <a:cs typeface="Times New Roman" pitchFamily="18" charset="0"/>
              </a:rPr>
              <a:t> ı düştükçe etkisi artar. </a:t>
            </a:r>
            <a:endParaRPr lang="tr-TR" dirty="0" smtClean="0">
              <a:latin typeface="Times New Roman" pitchFamily="18" charset="0"/>
              <a:cs typeface="Times New Roman" pitchFamily="18" charset="0"/>
            </a:endParaRPr>
          </a:p>
          <a:p>
            <a:pPr algn="just">
              <a:lnSpc>
                <a:spcPct val="150000"/>
              </a:lnSpc>
            </a:pPr>
            <a:r>
              <a:rPr lang="tr-TR" b="1" dirty="0" smtClean="0">
                <a:latin typeface="Times New Roman" pitchFamily="18" charset="0"/>
                <a:cs typeface="Times New Roman" pitchFamily="18" charset="0"/>
              </a:rPr>
              <a:t>2) </a:t>
            </a:r>
            <a:r>
              <a:rPr lang="tr-TR" dirty="0" smtClean="0">
                <a:latin typeface="Times New Roman" pitchFamily="18" charset="0"/>
                <a:cs typeface="Times New Roman" pitchFamily="18" charset="0"/>
              </a:rPr>
              <a:t>Sıcaklığı </a:t>
            </a:r>
            <a:r>
              <a:rPr lang="tr-TR" dirty="0">
                <a:latin typeface="Times New Roman" pitchFamily="18" charset="0"/>
                <a:cs typeface="Times New Roman" pitchFamily="18" charset="0"/>
              </a:rPr>
              <a:t>artıkça etkisi artar ve hızlanır. </a:t>
            </a:r>
            <a:endParaRPr lang="tr-TR" dirty="0" smtClean="0">
              <a:latin typeface="Times New Roman" pitchFamily="18" charset="0"/>
              <a:cs typeface="Times New Roman" pitchFamily="18" charset="0"/>
            </a:endParaRPr>
          </a:p>
          <a:p>
            <a:pPr algn="just">
              <a:lnSpc>
                <a:spcPct val="150000"/>
              </a:lnSpc>
            </a:pPr>
            <a:r>
              <a:rPr lang="tr-TR" b="1" dirty="0" smtClean="0">
                <a:latin typeface="Times New Roman" pitchFamily="18" charset="0"/>
                <a:cs typeface="Times New Roman" pitchFamily="18" charset="0"/>
              </a:rPr>
              <a:t>3) </a:t>
            </a:r>
            <a:r>
              <a:rPr lang="tr-TR" dirty="0" smtClean="0">
                <a:latin typeface="Times New Roman" pitchFamily="18" charset="0"/>
                <a:cs typeface="Times New Roman" pitchFamily="18" charset="0"/>
              </a:rPr>
              <a:t>Berraklık: bulanıklık yapan cisimler hem fazla klor harcarlar hem de mikropları Cl</a:t>
            </a:r>
            <a:r>
              <a:rPr lang="tr-TR" baseline="-25000" dirty="0" smtClean="0">
                <a:latin typeface="Times New Roman" pitchFamily="18" charset="0"/>
                <a:cs typeface="Times New Roman" pitchFamily="18" charset="0"/>
              </a:rPr>
              <a:t>2</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nin</a:t>
            </a:r>
            <a:r>
              <a:rPr lang="tr-TR" dirty="0" smtClean="0">
                <a:latin typeface="Times New Roman" pitchFamily="18" charset="0"/>
                <a:cs typeface="Times New Roman" pitchFamily="18" charset="0"/>
              </a:rPr>
              <a:t> etkisinden korurlar. </a:t>
            </a:r>
          </a:p>
          <a:p>
            <a:pPr algn="just">
              <a:lnSpc>
                <a:spcPct val="150000"/>
              </a:lnSpc>
            </a:pPr>
            <a:r>
              <a:rPr lang="tr-TR" b="1" dirty="0" smtClean="0">
                <a:latin typeface="Times New Roman" pitchFamily="18" charset="0"/>
                <a:cs typeface="Times New Roman" pitchFamily="18" charset="0"/>
              </a:rPr>
              <a:t>4) </a:t>
            </a:r>
            <a:r>
              <a:rPr lang="tr-TR" dirty="0" smtClean="0">
                <a:latin typeface="Times New Roman" pitchFamily="18" charset="0"/>
                <a:cs typeface="Times New Roman" pitchFamily="18" charset="0"/>
              </a:rPr>
              <a:t>İyi </a:t>
            </a:r>
            <a:r>
              <a:rPr lang="tr-TR" dirty="0">
                <a:latin typeface="Times New Roman" pitchFamily="18" charset="0"/>
                <a:cs typeface="Times New Roman" pitchFamily="18" charset="0"/>
              </a:rPr>
              <a:t>karıştırılmalı ve en az 30 dakika süre ile etkileşme </a:t>
            </a:r>
            <a:r>
              <a:rPr lang="tr-TR" dirty="0" smtClean="0">
                <a:latin typeface="Times New Roman" pitchFamily="18" charset="0"/>
                <a:cs typeface="Times New Roman" pitchFamily="18" charset="0"/>
              </a:rPr>
              <a:t>sağlanmalıdır.</a:t>
            </a:r>
            <a:endParaRPr lang="tr-TR" dirty="0">
              <a:latin typeface="Times New Roman" pitchFamily="18" charset="0"/>
              <a:cs typeface="Times New Roman" pitchFamily="18" charset="0"/>
            </a:endParaRPr>
          </a:p>
        </p:txBody>
      </p:sp>
    </p:spTree>
    <p:extLst>
      <p:ext uri="{BB962C8B-B14F-4D97-AF65-F5344CB8AC3E}">
        <p14:creationId xmlns:p14="http://schemas.microsoft.com/office/powerpoint/2010/main" val="154856462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0"/>
            <a:ext cx="12192000" cy="5355312"/>
          </a:xfrm>
          <a:prstGeom prst="rect">
            <a:avLst/>
          </a:prstGeom>
        </p:spPr>
        <p:txBody>
          <a:bodyPr wrap="square">
            <a:spAutoFit/>
          </a:bodyPr>
          <a:lstStyle/>
          <a:p>
            <a:pPr algn="just">
              <a:lnSpc>
                <a:spcPct val="150000"/>
              </a:lnSpc>
            </a:pPr>
            <a:r>
              <a:rPr lang="tr-TR" dirty="0" err="1">
                <a:latin typeface="Times New Roman" pitchFamily="18" charset="0"/>
                <a:cs typeface="Times New Roman" pitchFamily="18" charset="0"/>
              </a:rPr>
              <a:t>Süperklorizasyon</a:t>
            </a:r>
            <a:r>
              <a:rPr lang="tr-TR" dirty="0">
                <a:latin typeface="Times New Roman" pitchFamily="18" charset="0"/>
                <a:cs typeface="Times New Roman" pitchFamily="18" charset="0"/>
              </a:rPr>
              <a:t> yönteminde </a:t>
            </a:r>
            <a:r>
              <a:rPr lang="tr-TR" dirty="0" err="1">
                <a:latin typeface="Times New Roman" pitchFamily="18" charset="0"/>
                <a:cs typeface="Times New Roman" pitchFamily="18" charset="0"/>
              </a:rPr>
              <a:t>arslan</a:t>
            </a:r>
            <a:r>
              <a:rPr lang="tr-TR" dirty="0">
                <a:latin typeface="Times New Roman" pitchFamily="18" charset="0"/>
                <a:cs typeface="Times New Roman" pitchFamily="18" charset="0"/>
              </a:rPr>
              <a:t> payı hesaplanmaksızın suya 5-10 </a:t>
            </a:r>
            <a:r>
              <a:rPr lang="tr-TR" dirty="0" smtClean="0">
                <a:latin typeface="Times New Roman" pitchFamily="18" charset="0"/>
                <a:cs typeface="Times New Roman" pitchFamily="18" charset="0"/>
              </a:rPr>
              <a:t>mg/L </a:t>
            </a:r>
            <a:r>
              <a:rPr lang="tr-TR" dirty="0">
                <a:latin typeface="Times New Roman" pitchFamily="18" charset="0"/>
                <a:cs typeface="Times New Roman" pitchFamily="18" charset="0"/>
              </a:rPr>
              <a:t>gibi yüksek dozda Cl</a:t>
            </a:r>
            <a:r>
              <a:rPr lang="tr-TR" baseline="-25000" dirty="0">
                <a:latin typeface="Times New Roman" pitchFamily="18" charset="0"/>
                <a:cs typeface="Times New Roman" pitchFamily="18" charset="0"/>
              </a:rPr>
              <a:t>2</a:t>
            </a:r>
            <a:r>
              <a:rPr lang="tr-TR" dirty="0">
                <a:latin typeface="Times New Roman" pitchFamily="18" charset="0"/>
                <a:cs typeface="Times New Roman" pitchFamily="18" charset="0"/>
              </a:rPr>
              <a:t> verilir. Bazı ülkelerde geriye kalan aşırı Cl</a:t>
            </a:r>
            <a:r>
              <a:rPr lang="tr-TR" baseline="-25000" dirty="0">
                <a:latin typeface="Times New Roman" pitchFamily="18" charset="0"/>
                <a:cs typeface="Times New Roman" pitchFamily="18" charset="0"/>
              </a:rPr>
              <a:t>2</a:t>
            </a:r>
            <a:r>
              <a:rPr lang="tr-TR" dirty="0">
                <a:latin typeface="Times New Roman" pitchFamily="18" charset="0"/>
                <a:cs typeface="Times New Roman" pitchFamily="18" charset="0"/>
              </a:rPr>
              <a:t> </a:t>
            </a:r>
            <a:r>
              <a:rPr lang="tr-TR" dirty="0" err="1">
                <a:latin typeface="Times New Roman" pitchFamily="18" charset="0"/>
                <a:cs typeface="Times New Roman" pitchFamily="18" charset="0"/>
              </a:rPr>
              <a:t>nötralleştirilmekte</a:t>
            </a:r>
            <a:r>
              <a:rPr lang="tr-TR" dirty="0">
                <a:latin typeface="Times New Roman" pitchFamily="18" charset="0"/>
                <a:cs typeface="Times New Roman" pitchFamily="18" charset="0"/>
              </a:rPr>
              <a:t> bazılarında ise herhangi bir işlem </a:t>
            </a:r>
            <a:r>
              <a:rPr lang="tr-TR" dirty="0" smtClean="0">
                <a:latin typeface="Times New Roman" pitchFamily="18" charset="0"/>
                <a:cs typeface="Times New Roman" pitchFamily="18" charset="0"/>
              </a:rPr>
              <a:t>yapılmamaktadır (Ülkemizde </a:t>
            </a:r>
            <a:r>
              <a:rPr lang="tr-TR" dirty="0">
                <a:latin typeface="Times New Roman" pitchFamily="18" charset="0"/>
                <a:cs typeface="Times New Roman" pitchFamily="18" charset="0"/>
              </a:rPr>
              <a:t>de </a:t>
            </a:r>
            <a:r>
              <a:rPr lang="tr-TR" dirty="0" smtClean="0">
                <a:latin typeface="Times New Roman" pitchFamily="18" charset="0"/>
                <a:cs typeface="Times New Roman" pitchFamily="18" charset="0"/>
              </a:rPr>
              <a:t>böyledir). </a:t>
            </a:r>
            <a:r>
              <a:rPr lang="tr-TR" dirty="0" err="1">
                <a:latin typeface="Times New Roman" pitchFamily="18" charset="0"/>
                <a:cs typeface="Times New Roman" pitchFamily="18" charset="0"/>
              </a:rPr>
              <a:t>HOCl</a:t>
            </a:r>
            <a:r>
              <a:rPr lang="tr-TR" dirty="0">
                <a:latin typeface="Times New Roman" pitchFamily="18" charset="0"/>
                <a:cs typeface="Times New Roman" pitchFamily="18" charset="0"/>
              </a:rPr>
              <a:t> suya koku veren H</a:t>
            </a:r>
            <a:r>
              <a:rPr lang="tr-TR" baseline="-25000" dirty="0">
                <a:latin typeface="Times New Roman" pitchFamily="18" charset="0"/>
                <a:cs typeface="Times New Roman" pitchFamily="18" charset="0"/>
              </a:rPr>
              <a:t>2</a:t>
            </a:r>
            <a:r>
              <a:rPr lang="tr-TR" dirty="0">
                <a:latin typeface="Times New Roman" pitchFamily="18" charset="0"/>
                <a:cs typeface="Times New Roman" pitchFamily="18" charset="0"/>
              </a:rPr>
              <a:t>S in giderilmesinde de kullanılır.  </a:t>
            </a:r>
            <a:endParaRPr lang="tr-TR" dirty="0" smtClean="0">
              <a:latin typeface="Times New Roman" pitchFamily="18" charset="0"/>
              <a:cs typeface="Times New Roman" pitchFamily="18" charset="0"/>
            </a:endParaRPr>
          </a:p>
          <a:p>
            <a:pPr algn="just">
              <a:lnSpc>
                <a:spcPct val="150000"/>
              </a:lnSpc>
            </a:pPr>
            <a:endParaRPr lang="tr-TR" dirty="0">
              <a:latin typeface="Times New Roman" pitchFamily="18" charset="0"/>
              <a:cs typeface="Times New Roman" pitchFamily="18" charset="0"/>
            </a:endParaRPr>
          </a:p>
          <a:p>
            <a:pPr algn="just">
              <a:lnSpc>
                <a:spcPct val="150000"/>
              </a:lnSpc>
            </a:pPr>
            <a:r>
              <a:rPr lang="tr-TR" dirty="0" smtClean="0">
                <a:latin typeface="Times New Roman" pitchFamily="18" charset="0"/>
                <a:cs typeface="Times New Roman" pitchFamily="18" charset="0"/>
              </a:rPr>
              <a:t>		</a:t>
            </a:r>
            <a:r>
              <a:rPr lang="pt-BR" dirty="0" smtClean="0">
                <a:latin typeface="Times New Roman" pitchFamily="18" charset="0"/>
                <a:cs typeface="Times New Roman" pitchFamily="18" charset="0"/>
              </a:rPr>
              <a:t>H</a:t>
            </a:r>
            <a:r>
              <a:rPr lang="pt-BR" baseline="-25000" dirty="0" smtClean="0">
                <a:latin typeface="Times New Roman" pitchFamily="18" charset="0"/>
                <a:cs typeface="Times New Roman" pitchFamily="18" charset="0"/>
              </a:rPr>
              <a:t>2</a:t>
            </a:r>
            <a:r>
              <a:rPr lang="pt-BR" dirty="0" smtClean="0">
                <a:latin typeface="Times New Roman" pitchFamily="18" charset="0"/>
                <a:cs typeface="Times New Roman" pitchFamily="18" charset="0"/>
              </a:rPr>
              <a:t>S </a:t>
            </a:r>
            <a:r>
              <a:rPr lang="pt-BR" dirty="0">
                <a:latin typeface="Times New Roman" pitchFamily="18" charset="0"/>
                <a:cs typeface="Times New Roman" pitchFamily="18" charset="0"/>
              </a:rPr>
              <a:t>+ HOCl→ H</a:t>
            </a:r>
            <a:r>
              <a:rPr lang="pt-BR" baseline="-25000" dirty="0">
                <a:latin typeface="Times New Roman" pitchFamily="18" charset="0"/>
                <a:cs typeface="Times New Roman" pitchFamily="18" charset="0"/>
              </a:rPr>
              <a:t>2</a:t>
            </a:r>
            <a:r>
              <a:rPr lang="pt-BR" dirty="0">
                <a:latin typeface="Times New Roman" pitchFamily="18" charset="0"/>
                <a:cs typeface="Times New Roman" pitchFamily="18" charset="0"/>
              </a:rPr>
              <a:t>O +  HCl + S </a:t>
            </a:r>
          </a:p>
          <a:p>
            <a:pPr algn="just">
              <a:lnSpc>
                <a:spcPct val="150000"/>
              </a:lnSpc>
            </a:pPr>
            <a:r>
              <a:rPr lang="pt-BR" dirty="0">
                <a:latin typeface="Times New Roman" pitchFamily="18" charset="0"/>
                <a:cs typeface="Times New Roman" pitchFamily="18" charset="0"/>
              </a:rPr>
              <a:t> </a:t>
            </a:r>
          </a:p>
          <a:p>
            <a:pPr algn="just">
              <a:lnSpc>
                <a:spcPct val="150000"/>
              </a:lnSpc>
            </a:pPr>
            <a:r>
              <a:rPr lang="tr-TR" dirty="0" smtClean="0">
                <a:latin typeface="Times New Roman" pitchFamily="18" charset="0"/>
                <a:cs typeface="Times New Roman" pitchFamily="18" charset="0"/>
              </a:rPr>
              <a:t>		</a:t>
            </a:r>
            <a:r>
              <a:rPr lang="pt-BR" dirty="0" smtClean="0">
                <a:latin typeface="Times New Roman" pitchFamily="18" charset="0"/>
                <a:cs typeface="Times New Roman" pitchFamily="18" charset="0"/>
              </a:rPr>
              <a:t>4Cl</a:t>
            </a:r>
            <a:r>
              <a:rPr lang="pt-BR" baseline="-25000" dirty="0" smtClean="0">
                <a:latin typeface="Times New Roman" pitchFamily="18" charset="0"/>
                <a:cs typeface="Times New Roman" pitchFamily="18" charset="0"/>
              </a:rPr>
              <a:t>2</a:t>
            </a:r>
            <a:r>
              <a:rPr lang="pt-BR" dirty="0" smtClean="0">
                <a:latin typeface="Times New Roman" pitchFamily="18" charset="0"/>
                <a:cs typeface="Times New Roman" pitchFamily="18" charset="0"/>
              </a:rPr>
              <a:t> </a:t>
            </a:r>
            <a:r>
              <a:rPr lang="pt-BR" dirty="0">
                <a:latin typeface="Times New Roman" pitchFamily="18" charset="0"/>
                <a:cs typeface="Times New Roman" pitchFamily="18" charset="0"/>
              </a:rPr>
              <a:t>+ 4H</a:t>
            </a:r>
            <a:r>
              <a:rPr lang="pt-BR" baseline="-25000" dirty="0">
                <a:latin typeface="Times New Roman" pitchFamily="18" charset="0"/>
                <a:cs typeface="Times New Roman" pitchFamily="18" charset="0"/>
              </a:rPr>
              <a:t>2</a:t>
            </a:r>
            <a:r>
              <a:rPr lang="pt-BR" dirty="0">
                <a:latin typeface="Times New Roman" pitchFamily="18" charset="0"/>
                <a:cs typeface="Times New Roman" pitchFamily="18" charset="0"/>
              </a:rPr>
              <a:t>O + H</a:t>
            </a:r>
            <a:r>
              <a:rPr lang="pt-BR" baseline="-25000" dirty="0">
                <a:latin typeface="Times New Roman" pitchFamily="18" charset="0"/>
                <a:cs typeface="Times New Roman" pitchFamily="18" charset="0"/>
              </a:rPr>
              <a:t>2</a:t>
            </a:r>
            <a:r>
              <a:rPr lang="pt-BR" dirty="0">
                <a:latin typeface="Times New Roman" pitchFamily="18" charset="0"/>
                <a:cs typeface="Times New Roman" pitchFamily="18" charset="0"/>
              </a:rPr>
              <a:t>S → H</a:t>
            </a:r>
            <a:r>
              <a:rPr lang="pt-BR" baseline="-25000" dirty="0">
                <a:latin typeface="Times New Roman" pitchFamily="18" charset="0"/>
                <a:cs typeface="Times New Roman" pitchFamily="18" charset="0"/>
              </a:rPr>
              <a:t>2</a:t>
            </a:r>
            <a:r>
              <a:rPr lang="pt-BR" dirty="0">
                <a:latin typeface="Times New Roman" pitchFamily="18" charset="0"/>
                <a:cs typeface="Times New Roman" pitchFamily="18" charset="0"/>
              </a:rPr>
              <a:t>SO</a:t>
            </a:r>
            <a:r>
              <a:rPr lang="pt-BR" baseline="-25000" dirty="0">
                <a:latin typeface="Times New Roman" pitchFamily="18" charset="0"/>
                <a:cs typeface="Times New Roman" pitchFamily="18" charset="0"/>
              </a:rPr>
              <a:t>4</a:t>
            </a:r>
            <a:r>
              <a:rPr lang="pt-BR" dirty="0">
                <a:latin typeface="Times New Roman" pitchFamily="18" charset="0"/>
                <a:cs typeface="Times New Roman" pitchFamily="18" charset="0"/>
              </a:rPr>
              <a:t> + 8HCl </a:t>
            </a:r>
            <a:endParaRPr lang="tr-TR" dirty="0" smtClean="0">
              <a:latin typeface="Times New Roman" pitchFamily="18" charset="0"/>
              <a:cs typeface="Times New Roman" pitchFamily="18" charset="0"/>
            </a:endParaRPr>
          </a:p>
          <a:p>
            <a:pPr algn="just">
              <a:lnSpc>
                <a:spcPct val="150000"/>
              </a:lnSpc>
            </a:pPr>
            <a:endParaRPr lang="tr-TR" dirty="0">
              <a:latin typeface="Times New Roman" pitchFamily="18" charset="0"/>
              <a:cs typeface="Times New Roman" pitchFamily="18" charset="0"/>
            </a:endParaRPr>
          </a:p>
          <a:p>
            <a:pPr algn="just">
              <a:lnSpc>
                <a:spcPct val="150000"/>
              </a:lnSpc>
            </a:pPr>
            <a:endParaRPr lang="tr-TR" b="1" dirty="0" smtClean="0">
              <a:latin typeface="Times New Roman" pitchFamily="18" charset="0"/>
              <a:cs typeface="Times New Roman" pitchFamily="18" charset="0"/>
            </a:endParaRPr>
          </a:p>
          <a:p>
            <a:pPr algn="just">
              <a:lnSpc>
                <a:spcPct val="150000"/>
              </a:lnSpc>
            </a:pPr>
            <a:r>
              <a:rPr lang="tr-TR" b="1" dirty="0" smtClean="0">
                <a:latin typeface="Times New Roman" pitchFamily="18" charset="0"/>
                <a:cs typeface="Times New Roman" pitchFamily="18" charset="0"/>
              </a:rPr>
              <a:t>Yüzme </a:t>
            </a:r>
            <a:r>
              <a:rPr lang="tr-TR" b="1" dirty="0">
                <a:latin typeface="Times New Roman" pitchFamily="18" charset="0"/>
                <a:cs typeface="Times New Roman" pitchFamily="18" charset="0"/>
              </a:rPr>
              <a:t>havuzları suyu:  </a:t>
            </a:r>
            <a:r>
              <a:rPr lang="tr-TR" dirty="0">
                <a:latin typeface="Times New Roman" pitchFamily="18" charset="0"/>
                <a:cs typeface="Times New Roman" pitchFamily="18" charset="0"/>
              </a:rPr>
              <a:t>Bu amaçla kullanılan su devrettiriliyorsa partikül ve saç döküntülerini çöktürmek için şap (Al</a:t>
            </a:r>
            <a:r>
              <a:rPr lang="tr-TR" baseline="-25000" dirty="0">
                <a:latin typeface="Times New Roman" pitchFamily="18" charset="0"/>
                <a:cs typeface="Times New Roman" pitchFamily="18" charset="0"/>
              </a:rPr>
              <a:t>2</a:t>
            </a:r>
            <a:r>
              <a:rPr lang="tr-TR" dirty="0">
                <a:latin typeface="Times New Roman" pitchFamily="18" charset="0"/>
                <a:cs typeface="Times New Roman" pitchFamily="18" charset="0"/>
              </a:rPr>
              <a:t>(SO</a:t>
            </a:r>
            <a:r>
              <a:rPr lang="tr-TR" baseline="-25000" dirty="0">
                <a:latin typeface="Times New Roman" pitchFamily="18" charset="0"/>
                <a:cs typeface="Times New Roman" pitchFamily="18" charset="0"/>
              </a:rPr>
              <a:t>4</a:t>
            </a:r>
            <a:r>
              <a:rPr lang="tr-TR" dirty="0">
                <a:latin typeface="Times New Roman" pitchFamily="18" charset="0"/>
                <a:cs typeface="Times New Roman" pitchFamily="18" charset="0"/>
              </a:rPr>
              <a:t>)</a:t>
            </a:r>
            <a:r>
              <a:rPr lang="tr-TR" baseline="-25000" dirty="0">
                <a:latin typeface="Times New Roman" pitchFamily="18" charset="0"/>
                <a:cs typeface="Times New Roman" pitchFamily="18" charset="0"/>
              </a:rPr>
              <a:t>3</a:t>
            </a:r>
            <a:r>
              <a:rPr lang="tr-TR" dirty="0">
                <a:latin typeface="Times New Roman" pitchFamily="18" charset="0"/>
                <a:cs typeface="Times New Roman" pitchFamily="18" charset="0"/>
              </a:rPr>
              <a:t> veya </a:t>
            </a:r>
            <a:r>
              <a:rPr lang="tr-TR" dirty="0" err="1">
                <a:latin typeface="Times New Roman" pitchFamily="18" charset="0"/>
                <a:cs typeface="Times New Roman" pitchFamily="18" charset="0"/>
              </a:rPr>
              <a:t>KAl</a:t>
            </a:r>
            <a:r>
              <a:rPr lang="tr-TR" dirty="0">
                <a:latin typeface="Times New Roman" pitchFamily="18" charset="0"/>
                <a:cs typeface="Times New Roman" pitchFamily="18" charset="0"/>
              </a:rPr>
              <a:t>(SO</a:t>
            </a:r>
            <a:r>
              <a:rPr lang="tr-TR" baseline="-25000" dirty="0">
                <a:latin typeface="Times New Roman" pitchFamily="18" charset="0"/>
                <a:cs typeface="Times New Roman" pitchFamily="18" charset="0"/>
              </a:rPr>
              <a:t>4</a:t>
            </a:r>
            <a:r>
              <a:rPr lang="tr-TR" dirty="0">
                <a:latin typeface="Times New Roman" pitchFamily="18" charset="0"/>
                <a:cs typeface="Times New Roman" pitchFamily="18" charset="0"/>
              </a:rPr>
              <a:t>)</a:t>
            </a:r>
            <a:r>
              <a:rPr lang="tr-TR" baseline="-25000" dirty="0">
                <a:latin typeface="Times New Roman" pitchFamily="18" charset="0"/>
                <a:cs typeface="Times New Roman" pitchFamily="18" charset="0"/>
              </a:rPr>
              <a:t>2</a:t>
            </a:r>
            <a:r>
              <a:rPr lang="tr-TR" dirty="0">
                <a:latin typeface="Times New Roman" pitchFamily="18" charset="0"/>
                <a:cs typeface="Times New Roman" pitchFamily="18" charset="0"/>
              </a:rPr>
              <a:t>·12H</a:t>
            </a:r>
            <a:r>
              <a:rPr lang="tr-TR" baseline="-25000" dirty="0">
                <a:latin typeface="Times New Roman" pitchFamily="18" charset="0"/>
                <a:cs typeface="Times New Roman" pitchFamily="18" charset="0"/>
              </a:rPr>
              <a:t>2</a:t>
            </a:r>
            <a:r>
              <a:rPr lang="tr-TR" dirty="0">
                <a:latin typeface="Times New Roman" pitchFamily="18" charset="0"/>
                <a:cs typeface="Times New Roman" pitchFamily="18" charset="0"/>
              </a:rPr>
              <a:t>O) ile etkileştirilmeli ve süzülmelidir. Yosun ve alglerin üremesini önlemek için CuSO</a:t>
            </a:r>
            <a:r>
              <a:rPr lang="tr-TR" baseline="-25000" dirty="0">
                <a:latin typeface="Times New Roman" pitchFamily="18" charset="0"/>
                <a:cs typeface="Times New Roman" pitchFamily="18" charset="0"/>
              </a:rPr>
              <a:t>4</a:t>
            </a:r>
            <a:r>
              <a:rPr lang="tr-TR" dirty="0">
                <a:latin typeface="Times New Roman" pitchFamily="18" charset="0"/>
                <a:cs typeface="Times New Roman" pitchFamily="18" charset="0"/>
              </a:rPr>
              <a:t> eklenmelidir.    </a:t>
            </a:r>
          </a:p>
          <a:p>
            <a:pPr algn="just">
              <a:lnSpc>
                <a:spcPct val="150000"/>
              </a:lnSpc>
            </a:pPr>
            <a:r>
              <a:rPr lang="tr-TR" dirty="0">
                <a:latin typeface="Times New Roman" pitchFamily="18" charset="0"/>
                <a:cs typeface="Times New Roman" pitchFamily="18" charset="0"/>
              </a:rPr>
              <a:t> </a:t>
            </a:r>
          </a:p>
          <a:p>
            <a:r>
              <a:rPr lang="tr-TR" dirty="0"/>
              <a:t> </a:t>
            </a:r>
          </a:p>
        </p:txBody>
      </p:sp>
    </p:spTree>
    <p:extLst>
      <p:ext uri="{BB962C8B-B14F-4D97-AF65-F5344CB8AC3E}">
        <p14:creationId xmlns:p14="http://schemas.microsoft.com/office/powerpoint/2010/main" val="1397340950"/>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1935</TotalTime>
  <Words>11531</Words>
  <Application>Microsoft Office PowerPoint</Application>
  <PresentationFormat>Özel</PresentationFormat>
  <Paragraphs>650</Paragraphs>
  <Slides>96</Slides>
  <Notes>0</Notes>
  <HiddenSlides>0</HiddenSlides>
  <MMClips>0</MMClips>
  <ScaleCrop>false</ScaleCrop>
  <HeadingPairs>
    <vt:vector size="4" baseType="variant">
      <vt:variant>
        <vt:lpstr>Tema</vt:lpstr>
      </vt:variant>
      <vt:variant>
        <vt:i4>1</vt:i4>
      </vt:variant>
      <vt:variant>
        <vt:lpstr>Slayt Başlıkları</vt:lpstr>
      </vt:variant>
      <vt:variant>
        <vt:i4>96</vt:i4>
      </vt:variant>
    </vt:vector>
  </HeadingPairs>
  <TitlesOfParts>
    <vt:vector size="97" baseType="lpstr">
      <vt:lpstr>Office Teması</vt:lpstr>
      <vt:lpstr>SU KİMYASI DERS NOTLARI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 KİMYASI DERS NOTLARI</dc:title>
  <dc:creator>EXPER</dc:creator>
  <cp:lastModifiedBy>hp_</cp:lastModifiedBy>
  <cp:revision>128</cp:revision>
  <dcterms:created xsi:type="dcterms:W3CDTF">2020-03-23T08:56:55Z</dcterms:created>
  <dcterms:modified xsi:type="dcterms:W3CDTF">2020-04-07T09:34:50Z</dcterms:modified>
</cp:coreProperties>
</file>