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9"/>
  </p:notesMasterIdLst>
  <p:handoutMasterIdLst>
    <p:handoutMasterId r:id="rId60"/>
  </p:handoutMasterIdLst>
  <p:sldIdLst>
    <p:sldId id="256" r:id="rId2"/>
    <p:sldId id="257" r:id="rId3"/>
    <p:sldId id="258" r:id="rId4"/>
    <p:sldId id="307" r:id="rId5"/>
    <p:sldId id="259" r:id="rId6"/>
    <p:sldId id="260" r:id="rId7"/>
    <p:sldId id="268" r:id="rId8"/>
    <p:sldId id="262" r:id="rId9"/>
    <p:sldId id="263" r:id="rId10"/>
    <p:sldId id="264" r:id="rId11"/>
    <p:sldId id="265" r:id="rId12"/>
    <p:sldId id="266" r:id="rId13"/>
    <p:sldId id="267" r:id="rId14"/>
    <p:sldId id="273" r:id="rId15"/>
    <p:sldId id="270" r:id="rId16"/>
    <p:sldId id="271" r:id="rId17"/>
    <p:sldId id="272" r:id="rId18"/>
    <p:sldId id="274" r:id="rId19"/>
    <p:sldId id="275" r:id="rId20"/>
    <p:sldId id="276" r:id="rId21"/>
    <p:sldId id="277" r:id="rId22"/>
    <p:sldId id="278" r:id="rId23"/>
    <p:sldId id="280" r:id="rId24"/>
    <p:sldId id="281" r:id="rId25"/>
    <p:sldId id="279" r:id="rId26"/>
    <p:sldId id="309" r:id="rId27"/>
    <p:sldId id="311" r:id="rId28"/>
    <p:sldId id="282" r:id="rId29"/>
    <p:sldId id="283" r:id="rId30"/>
    <p:sldId id="310" r:id="rId31"/>
    <p:sldId id="284" r:id="rId32"/>
    <p:sldId id="285" r:id="rId33"/>
    <p:sldId id="286" r:id="rId34"/>
    <p:sldId id="288" r:id="rId35"/>
    <p:sldId id="312" r:id="rId36"/>
    <p:sldId id="289" r:id="rId37"/>
    <p:sldId id="290" r:id="rId38"/>
    <p:sldId id="291" r:id="rId39"/>
    <p:sldId id="292" r:id="rId40"/>
    <p:sldId id="293" r:id="rId41"/>
    <p:sldId id="294" r:id="rId42"/>
    <p:sldId id="313" r:id="rId43"/>
    <p:sldId id="314" r:id="rId44"/>
    <p:sldId id="315" r:id="rId45"/>
    <p:sldId id="316"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Lst>
  <p:sldSz cx="9144000" cy="6858000" type="screen4x3"/>
  <p:notesSz cx="6669088" cy="9928225"/>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44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889938" cy="496411"/>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sz="quarter" idx="1"/>
          </p:nvPr>
        </p:nvSpPr>
        <p:spPr>
          <a:xfrm>
            <a:off x="3777607" y="0"/>
            <a:ext cx="2889938" cy="496411"/>
          </a:xfrm>
          <a:prstGeom prst="rect">
            <a:avLst/>
          </a:prstGeom>
        </p:spPr>
        <p:txBody>
          <a:bodyPr vert="horz" lIns="91440" tIns="45720" rIns="91440" bIns="45720" rtlCol="0"/>
          <a:lstStyle>
            <a:lvl1pPr algn="r">
              <a:defRPr sz="1200"/>
            </a:lvl1pPr>
          </a:lstStyle>
          <a:p>
            <a:fld id="{C0800311-170D-4039-9107-3DBD10C89CEE}" type="datetimeFigureOut">
              <a:rPr lang="tr-TR" smtClean="0"/>
              <a:pPr/>
              <a:t>10.2.2019</a:t>
            </a:fld>
            <a:endParaRPr lang="tr-TR"/>
          </a:p>
        </p:txBody>
      </p:sp>
      <p:sp>
        <p:nvSpPr>
          <p:cNvPr id="4" name="3 Altbilgi Yer Tutucusu"/>
          <p:cNvSpPr>
            <a:spLocks noGrp="1"/>
          </p:cNvSpPr>
          <p:nvPr>
            <p:ph type="ftr" sz="quarter" idx="2"/>
          </p:nvPr>
        </p:nvSpPr>
        <p:spPr>
          <a:xfrm>
            <a:off x="0" y="9430091"/>
            <a:ext cx="2889938" cy="496411"/>
          </a:xfrm>
          <a:prstGeom prst="rect">
            <a:avLst/>
          </a:prstGeom>
        </p:spPr>
        <p:txBody>
          <a:bodyPr vert="horz" lIns="91440" tIns="45720" rIns="91440" bIns="45720" rtlCol="0" anchor="b"/>
          <a:lstStyle>
            <a:lvl1pPr algn="l">
              <a:defRPr sz="1200"/>
            </a:lvl1pPr>
          </a:lstStyle>
          <a:p>
            <a:endParaRPr lang="tr-TR"/>
          </a:p>
        </p:txBody>
      </p:sp>
      <p:sp>
        <p:nvSpPr>
          <p:cNvPr id="5" name="4 Slayt Numarası Yer Tutucusu"/>
          <p:cNvSpPr>
            <a:spLocks noGrp="1"/>
          </p:cNvSpPr>
          <p:nvPr>
            <p:ph type="sldNum" sz="quarter" idx="3"/>
          </p:nvPr>
        </p:nvSpPr>
        <p:spPr>
          <a:xfrm>
            <a:off x="3777607" y="9430091"/>
            <a:ext cx="2889938" cy="496411"/>
          </a:xfrm>
          <a:prstGeom prst="rect">
            <a:avLst/>
          </a:prstGeom>
        </p:spPr>
        <p:txBody>
          <a:bodyPr vert="horz" lIns="91440" tIns="45720" rIns="91440" bIns="45720" rtlCol="0" anchor="b"/>
          <a:lstStyle>
            <a:lvl1pPr algn="r">
              <a:defRPr sz="1200"/>
            </a:lvl1pPr>
          </a:lstStyle>
          <a:p>
            <a:fld id="{F24B107D-2BED-4EF3-8D1A-445606E0E640}" type="slidenum">
              <a:rPr lang="tr-TR" smtClean="0"/>
              <a:pPr/>
              <a:t>‹#›</a:t>
            </a:fld>
            <a:endParaRPr lang="tr-TR"/>
          </a:p>
        </p:txBody>
      </p:sp>
    </p:spTree>
    <p:extLst>
      <p:ext uri="{BB962C8B-B14F-4D97-AF65-F5344CB8AC3E}">
        <p14:creationId xmlns:p14="http://schemas.microsoft.com/office/powerpoint/2010/main" xmlns="" val="40842225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889938" cy="496411"/>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777607" y="0"/>
            <a:ext cx="2889938" cy="496411"/>
          </a:xfrm>
          <a:prstGeom prst="rect">
            <a:avLst/>
          </a:prstGeom>
        </p:spPr>
        <p:txBody>
          <a:bodyPr vert="horz" lIns="91440" tIns="45720" rIns="91440" bIns="45720" rtlCol="0"/>
          <a:lstStyle>
            <a:lvl1pPr algn="r">
              <a:defRPr sz="1200"/>
            </a:lvl1pPr>
          </a:lstStyle>
          <a:p>
            <a:fld id="{B5EBBC7D-65FF-4304-8714-640898B519B2}" type="datetimeFigureOut">
              <a:rPr lang="tr-TR" smtClean="0"/>
              <a:pPr/>
              <a:t>10.2.2019</a:t>
            </a:fld>
            <a:endParaRPr lang="tr-TR"/>
          </a:p>
        </p:txBody>
      </p:sp>
      <p:sp>
        <p:nvSpPr>
          <p:cNvPr id="4" name="Slayt Görüntüsü Yer Tutucusu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66909" y="4715907"/>
            <a:ext cx="5335270" cy="4467701"/>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9430091"/>
            <a:ext cx="2889938" cy="496411"/>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777607" y="9430091"/>
            <a:ext cx="2889938" cy="496411"/>
          </a:xfrm>
          <a:prstGeom prst="rect">
            <a:avLst/>
          </a:prstGeom>
        </p:spPr>
        <p:txBody>
          <a:bodyPr vert="horz" lIns="91440" tIns="45720" rIns="91440" bIns="45720" rtlCol="0" anchor="b"/>
          <a:lstStyle>
            <a:lvl1pPr algn="r">
              <a:defRPr sz="1200"/>
            </a:lvl1pPr>
          </a:lstStyle>
          <a:p>
            <a:fld id="{C681CFC6-1DFD-4BAB-A88C-FCB737A0F1E1}" type="slidenum">
              <a:rPr lang="tr-TR" smtClean="0"/>
              <a:pPr/>
              <a:t>‹#›</a:t>
            </a:fld>
            <a:endParaRPr lang="tr-TR"/>
          </a:p>
        </p:txBody>
      </p:sp>
    </p:spTree>
    <p:extLst>
      <p:ext uri="{BB962C8B-B14F-4D97-AF65-F5344CB8AC3E}">
        <p14:creationId xmlns:p14="http://schemas.microsoft.com/office/powerpoint/2010/main" xmlns="" val="4243611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3">
        <a:schemeClr val="bg1"/>
      </p:bgRef>
    </p:bg>
    <p:spTree>
      <p:nvGrpSpPr>
        <p:cNvPr id="1" name=""/>
        <p:cNvGrpSpPr/>
        <p:nvPr/>
      </p:nvGrpSpPr>
      <p:grpSpPr>
        <a:xfrm>
          <a:off x="0" y="0"/>
          <a:ext cx="0" cy="0"/>
          <a:chOff x="0" y="0"/>
          <a:chExt cx="0" cy="0"/>
        </a:xfrm>
      </p:grpSpPr>
      <p:sp>
        <p:nvSpPr>
          <p:cNvPr id="12" name="Dikdörtgen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Yuvarlatılmış Dikdörtgen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Alt Başlık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Veri Yer Tutucusu 27"/>
          <p:cNvSpPr>
            <a:spLocks noGrp="1"/>
          </p:cNvSpPr>
          <p:nvPr>
            <p:ph type="dt" sz="half" idx="10"/>
          </p:nvPr>
        </p:nvSpPr>
        <p:spPr/>
        <p:txBody>
          <a:bodyPr/>
          <a:lstStyle/>
          <a:p>
            <a:fld id="{A23720DD-5B6D-40BF-8493-A6B52D484E6B}" type="datetimeFigureOut">
              <a:rPr lang="tr-TR" smtClean="0"/>
              <a:pPr/>
              <a:t>10.2.2019</a:t>
            </a:fld>
            <a:endParaRPr lang="tr-TR"/>
          </a:p>
        </p:txBody>
      </p:sp>
      <p:sp>
        <p:nvSpPr>
          <p:cNvPr id="17" name="Altbilgi Yer Tutucusu 16"/>
          <p:cNvSpPr>
            <a:spLocks noGrp="1"/>
          </p:cNvSpPr>
          <p:nvPr>
            <p:ph type="ftr" sz="quarter" idx="11"/>
          </p:nvPr>
        </p:nvSpPr>
        <p:spPr/>
        <p:txBody>
          <a:bodyPr/>
          <a:lstStyle/>
          <a:p>
            <a:endParaRPr lang="tr-TR"/>
          </a:p>
        </p:txBody>
      </p:sp>
      <p:sp>
        <p:nvSpPr>
          <p:cNvPr id="29" name="Slayt Numarası Yer Tutucusu 28"/>
          <p:cNvSpPr>
            <a:spLocks noGrp="1"/>
          </p:cNvSpPr>
          <p:nvPr>
            <p:ph type="sldNum" sz="quarter" idx="12"/>
          </p:nvPr>
        </p:nvSpPr>
        <p:spPr/>
        <p:txBody>
          <a:bodyPr lIns="0" tIns="0" rIns="0" bIns="0">
            <a:noAutofit/>
          </a:bodyPr>
          <a:lstStyle>
            <a:lvl1pPr>
              <a:defRPr sz="1400">
                <a:solidFill>
                  <a:srgbClr val="FFFFFF"/>
                </a:solidFill>
              </a:defRPr>
            </a:lvl1pPr>
          </a:lstStyle>
          <a:p>
            <a:fld id="{F302176B-0E47-46AC-8F43-DAB4B8A37D06}" type="slidenum">
              <a:rPr lang="tr-TR" smtClean="0"/>
              <a:pPr/>
              <a:t>‹#›</a:t>
            </a:fld>
            <a:endParaRPr lang="tr-TR"/>
          </a:p>
        </p:txBody>
      </p:sp>
      <p:sp>
        <p:nvSpPr>
          <p:cNvPr id="7" name="Dikdörtgen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Dikdörtgen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ikdörtgen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Başlık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tr-TR" smtClean="0"/>
              <a:t>Asıl başlık stili için tıklatın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4" name="Veri Yer Tutucusu 3"/>
          <p:cNvSpPr>
            <a:spLocks noGrp="1"/>
          </p:cNvSpPr>
          <p:nvPr>
            <p:ph type="dt" sz="half" idx="10"/>
          </p:nvPr>
        </p:nvSpPr>
        <p:spPr/>
        <p:txBody>
          <a:bodyPr/>
          <a:lstStyle/>
          <a:p>
            <a:fld id="{A23720DD-5B6D-40BF-8493-A6B52D484E6B}" type="datetimeFigureOut">
              <a:rPr lang="tr-TR" smtClean="0"/>
              <a:pPr/>
              <a:t>10.2.2019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pPr/>
              <a:t>‹#›</a:t>
            </a:fld>
            <a:endParaRPr lang="tr-TR"/>
          </a:p>
        </p:txBody>
      </p:sp>
      <p:sp>
        <p:nvSpPr>
          <p:cNvPr id="8" name="İçerik Yer Tutucusu 7"/>
          <p:cNvSpPr>
            <a:spLocks noGrp="1"/>
          </p:cNvSpPr>
          <p:nvPr>
            <p:ph sz="quarter" idx="1"/>
          </p:nvPr>
        </p:nvSpPr>
        <p:spPr>
          <a:xfrm>
            <a:off x="914400" y="1447800"/>
            <a:ext cx="7772400" cy="45720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3">
        <a:schemeClr val="bg1"/>
      </p:bgRef>
    </p:bg>
    <p:spTree>
      <p:nvGrpSpPr>
        <p:cNvPr id="1" name=""/>
        <p:cNvGrpSpPr/>
        <p:nvPr/>
      </p:nvGrpSpPr>
      <p:grpSpPr>
        <a:xfrm>
          <a:off x="0" y="0"/>
          <a:ext cx="0" cy="0"/>
          <a:chOff x="0" y="0"/>
          <a:chExt cx="0" cy="0"/>
        </a:xfrm>
      </p:grpSpPr>
      <p:sp>
        <p:nvSpPr>
          <p:cNvPr id="11" name="Dikdörtgen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Yuvarlatılmış Dikdörtgen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Başlık 1"/>
          <p:cNvSpPr>
            <a:spLocks noGrp="1"/>
          </p:cNvSpPr>
          <p:nvPr>
            <p:ph type="title"/>
          </p:nvPr>
        </p:nvSpPr>
        <p:spPr>
          <a:xfrm>
            <a:off x="722313" y="952500"/>
            <a:ext cx="7772400" cy="1362075"/>
          </a:xfrm>
        </p:spPr>
        <p:txBody>
          <a:bodyPr anchor="b" anchorCtr="0"/>
          <a:lstStyle>
            <a:lvl1pPr algn="l">
              <a:buNone/>
              <a:defRPr sz="4000" b="0" cap="none"/>
            </a:lvl1pPr>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Veri Yer Tutucusu 3"/>
          <p:cNvSpPr>
            <a:spLocks noGrp="1"/>
          </p:cNvSpPr>
          <p:nvPr>
            <p:ph type="dt" sz="half" idx="10"/>
          </p:nvPr>
        </p:nvSpPr>
        <p:spPr/>
        <p:txBody>
          <a:bodyPr/>
          <a:lstStyle/>
          <a:p>
            <a:fld id="{A23720DD-5B6D-40BF-8493-A6B52D484E6B}" type="datetimeFigureOut">
              <a:rPr lang="tr-TR" smtClean="0"/>
              <a:pPr/>
              <a:t>10.2.2019</a:t>
            </a:fld>
            <a:endParaRPr lang="tr-TR"/>
          </a:p>
        </p:txBody>
      </p:sp>
      <p:sp>
        <p:nvSpPr>
          <p:cNvPr id="5" name="Altbilgi Yer Tutucusu 4"/>
          <p:cNvSpPr>
            <a:spLocks noGrp="1"/>
          </p:cNvSpPr>
          <p:nvPr>
            <p:ph type="ftr" sz="quarter" idx="11"/>
          </p:nvPr>
        </p:nvSpPr>
        <p:spPr>
          <a:xfrm>
            <a:off x="800100" y="6172200"/>
            <a:ext cx="4000500" cy="457200"/>
          </a:xfrm>
        </p:spPr>
        <p:txBody>
          <a:bodyPr/>
          <a:lstStyle/>
          <a:p>
            <a:endParaRPr lang="tr-TR"/>
          </a:p>
        </p:txBody>
      </p:sp>
      <p:sp>
        <p:nvSpPr>
          <p:cNvPr id="7" name="Dikdörtgen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Dikdörtgen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Dikdörtgen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ayt Numarası Yer Tutucusu 5"/>
          <p:cNvSpPr>
            <a:spLocks noGrp="1"/>
          </p:cNvSpPr>
          <p:nvPr>
            <p:ph type="sldNum" sz="quarter" idx="12"/>
          </p:nvPr>
        </p:nvSpPr>
        <p:spPr>
          <a:xfrm>
            <a:off x="146304" y="6208776"/>
            <a:ext cx="457200" cy="457200"/>
          </a:xfrm>
        </p:spPr>
        <p:txBody>
          <a:bodyPr/>
          <a:lstStyle/>
          <a:p>
            <a:fld id="{F302176B-0E47-46AC-8F43-DAB4B8A37D06}"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5" name="Veri Yer Tutucusu 4"/>
          <p:cNvSpPr>
            <a:spLocks noGrp="1"/>
          </p:cNvSpPr>
          <p:nvPr>
            <p:ph type="dt" sz="half" idx="10"/>
          </p:nvPr>
        </p:nvSpPr>
        <p:spPr/>
        <p:txBody>
          <a:bodyPr/>
          <a:lstStyle/>
          <a:p>
            <a:fld id="{A23720DD-5B6D-40BF-8493-A6B52D484E6B}" type="datetimeFigureOut">
              <a:rPr lang="tr-TR" smtClean="0"/>
              <a:pPr/>
              <a:t>10.2.2019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302176B-0E47-46AC-8F43-DAB4B8A37D06}" type="slidenum">
              <a:rPr lang="tr-TR" smtClean="0"/>
              <a:pPr/>
              <a:t>‹#›</a:t>
            </a:fld>
            <a:endParaRPr lang="tr-TR"/>
          </a:p>
        </p:txBody>
      </p:sp>
      <p:sp>
        <p:nvSpPr>
          <p:cNvPr id="9" name="İçerik Yer Tutucusu 8"/>
          <p:cNvSpPr>
            <a:spLocks noGrp="1"/>
          </p:cNvSpPr>
          <p:nvPr>
            <p:ph sz="quarter" idx="1"/>
          </p:nvPr>
        </p:nvSpPr>
        <p:spPr>
          <a:xfrm>
            <a:off x="914400" y="1447800"/>
            <a:ext cx="3749040" cy="45720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1" name="İçerik Yer Tutucusu 10"/>
          <p:cNvSpPr>
            <a:spLocks noGrp="1"/>
          </p:cNvSpPr>
          <p:nvPr>
            <p:ph sz="quarter" idx="2"/>
          </p:nvPr>
        </p:nvSpPr>
        <p:spPr>
          <a:xfrm>
            <a:off x="4933950" y="1447800"/>
            <a:ext cx="3749040" cy="45720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914400" y="273050"/>
            <a:ext cx="7772400" cy="1143000"/>
          </a:xfrm>
        </p:spPr>
        <p:txBody>
          <a:bodyPr anchor="b" anchorCtr="0"/>
          <a:lstStyle>
            <a:lvl1pPr>
              <a:defRPr/>
            </a:lvl1pPr>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Metin Yer Tutucusu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7" name="Veri Yer Tutucusu 6"/>
          <p:cNvSpPr>
            <a:spLocks noGrp="1"/>
          </p:cNvSpPr>
          <p:nvPr>
            <p:ph type="dt" sz="half" idx="10"/>
          </p:nvPr>
        </p:nvSpPr>
        <p:spPr/>
        <p:txBody>
          <a:bodyPr/>
          <a:lstStyle/>
          <a:p>
            <a:fld id="{A23720DD-5B6D-40BF-8493-A6B52D484E6B}" type="datetimeFigureOut">
              <a:rPr lang="tr-TR" smtClean="0"/>
              <a:pPr/>
              <a:t>10.2.2019</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302176B-0E47-46AC-8F43-DAB4B8A37D06}" type="slidenum">
              <a:rPr lang="tr-TR" smtClean="0"/>
              <a:pPr/>
              <a:t>‹#›</a:t>
            </a:fld>
            <a:endParaRPr lang="tr-TR"/>
          </a:p>
        </p:txBody>
      </p:sp>
      <p:sp>
        <p:nvSpPr>
          <p:cNvPr id="11" name="İçerik Yer Tutucusu 10"/>
          <p:cNvSpPr>
            <a:spLocks noGrp="1"/>
          </p:cNvSpPr>
          <p:nvPr>
            <p:ph sz="half" idx="2"/>
          </p:nvPr>
        </p:nvSpPr>
        <p:spPr>
          <a:xfrm>
            <a:off x="914400" y="2247900"/>
            <a:ext cx="3733800" cy="38862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İçerik Yer Tutucusu 12"/>
          <p:cNvSpPr>
            <a:spLocks noGrp="1"/>
          </p:cNvSpPr>
          <p:nvPr>
            <p:ph sz="half" idx="4"/>
          </p:nvPr>
        </p:nvSpPr>
        <p:spPr>
          <a:xfrm>
            <a:off x="4953000" y="2247900"/>
            <a:ext cx="3733800" cy="38862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Veri Yer Tutucusu 2"/>
          <p:cNvSpPr>
            <a:spLocks noGrp="1"/>
          </p:cNvSpPr>
          <p:nvPr>
            <p:ph type="dt" sz="half" idx="10"/>
          </p:nvPr>
        </p:nvSpPr>
        <p:spPr/>
        <p:txBody>
          <a:bodyPr/>
          <a:lstStyle/>
          <a:p>
            <a:fld id="{A23720DD-5B6D-40BF-8493-A6B52D484E6B}" type="datetimeFigureOut">
              <a:rPr lang="tr-TR" smtClean="0"/>
              <a:pPr/>
              <a:t>10.2.2019</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23720DD-5B6D-40BF-8493-A6B52D484E6B}" type="datetimeFigureOut">
              <a:rPr lang="tr-TR" smtClean="0"/>
              <a:pPr/>
              <a:t>10.2.2019</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8" name="Dikdörtgen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Yuvarlatılmış Dikdörtgen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Başlık 1"/>
          <p:cNvSpPr>
            <a:spLocks noGrp="1"/>
          </p:cNvSpPr>
          <p:nvPr>
            <p:ph type="title"/>
          </p:nvPr>
        </p:nvSpPr>
        <p:spPr>
          <a:xfrm>
            <a:off x="914400" y="273050"/>
            <a:ext cx="7772400" cy="1143000"/>
          </a:xfrm>
        </p:spPr>
        <p:txBody>
          <a:bodyPr anchor="b" anchorCtr="0"/>
          <a:lstStyle>
            <a:lvl1pPr algn="l">
              <a:buNone/>
              <a:defRPr sz="4000" b="0"/>
            </a:lvl1pPr>
          </a:lstStyle>
          <a:p>
            <a:r>
              <a:rPr kumimoji="0" lang="tr-TR" smtClean="0"/>
              <a:t>Asıl başlık stili için tıklatın</a:t>
            </a:r>
            <a:endParaRPr kumimoji="0" lang="en-US"/>
          </a:p>
        </p:txBody>
      </p:sp>
      <p:sp>
        <p:nvSpPr>
          <p:cNvPr id="3" name="Metin Yer Tutucusu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5" name="Veri Yer Tutucusu 4"/>
          <p:cNvSpPr>
            <a:spLocks noGrp="1"/>
          </p:cNvSpPr>
          <p:nvPr>
            <p:ph type="dt" sz="half" idx="10"/>
          </p:nvPr>
        </p:nvSpPr>
        <p:spPr/>
        <p:txBody>
          <a:bodyPr/>
          <a:lstStyle/>
          <a:p>
            <a:fld id="{A23720DD-5B6D-40BF-8493-A6B52D484E6B}" type="datetimeFigureOut">
              <a:rPr lang="tr-TR" smtClean="0"/>
              <a:pPr/>
              <a:t>10.2.2019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302176B-0E47-46AC-8F43-DAB4B8A37D06}" type="slidenum">
              <a:rPr lang="tr-TR" smtClean="0"/>
              <a:pPr/>
              <a:t>‹#›</a:t>
            </a:fld>
            <a:endParaRPr lang="tr-TR"/>
          </a:p>
        </p:txBody>
      </p:sp>
      <p:sp>
        <p:nvSpPr>
          <p:cNvPr id="11" name="İçerik Yer Tutucusu 10"/>
          <p:cNvSpPr>
            <a:spLocks noGrp="1"/>
          </p:cNvSpPr>
          <p:nvPr>
            <p:ph sz="quarter" idx="1"/>
          </p:nvPr>
        </p:nvSpPr>
        <p:spPr>
          <a:xfrm>
            <a:off x="2971800" y="1600200"/>
            <a:ext cx="5715000" cy="44958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tr-TR" smtClean="0"/>
              <a:t>Asıl başlık stili için tıklatın</a:t>
            </a:r>
            <a:endParaRPr kumimoji="0" lang="en-US"/>
          </a:p>
        </p:txBody>
      </p:sp>
      <p:sp>
        <p:nvSpPr>
          <p:cNvPr id="4" name="Metin Yer Tutucusu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Veri Yer Tutucusu 4"/>
          <p:cNvSpPr>
            <a:spLocks noGrp="1"/>
          </p:cNvSpPr>
          <p:nvPr>
            <p:ph type="dt" sz="half" idx="10"/>
          </p:nvPr>
        </p:nvSpPr>
        <p:spPr/>
        <p:txBody>
          <a:bodyPr/>
          <a:lstStyle/>
          <a:p>
            <a:fld id="{A23720DD-5B6D-40BF-8493-A6B52D484E6B}" type="datetimeFigureOut">
              <a:rPr lang="tr-TR" smtClean="0"/>
              <a:pPr/>
              <a:t>10.2.2019</a:t>
            </a:fld>
            <a:endParaRPr lang="tr-TR"/>
          </a:p>
        </p:txBody>
      </p:sp>
      <p:sp>
        <p:nvSpPr>
          <p:cNvPr id="6" name="Altbilgi Yer Tutucusu 5"/>
          <p:cNvSpPr>
            <a:spLocks noGrp="1"/>
          </p:cNvSpPr>
          <p:nvPr>
            <p:ph type="ftr" sz="quarter" idx="11"/>
          </p:nvPr>
        </p:nvSpPr>
        <p:spPr>
          <a:xfrm>
            <a:off x="914400" y="6172200"/>
            <a:ext cx="3886200" cy="457200"/>
          </a:xfrm>
        </p:spPr>
        <p:txBody>
          <a:bodyPr/>
          <a:lstStyle/>
          <a:p>
            <a:endParaRPr lang="tr-TR"/>
          </a:p>
        </p:txBody>
      </p:sp>
      <p:sp>
        <p:nvSpPr>
          <p:cNvPr id="7" name="Slayt Numarası Yer Tutucusu 6"/>
          <p:cNvSpPr>
            <a:spLocks noGrp="1"/>
          </p:cNvSpPr>
          <p:nvPr>
            <p:ph type="sldNum" sz="quarter" idx="12"/>
          </p:nvPr>
        </p:nvSpPr>
        <p:spPr>
          <a:xfrm>
            <a:off x="146304" y="6208776"/>
            <a:ext cx="457200" cy="457200"/>
          </a:xfrm>
        </p:spPr>
        <p:txBody>
          <a:bodyPr/>
          <a:lstStyle/>
          <a:p>
            <a:fld id="{F302176B-0E47-46AC-8F43-DAB4B8A37D06}" type="slidenum">
              <a:rPr lang="tr-TR" smtClean="0"/>
              <a:pPr/>
              <a:t>‹#›</a:t>
            </a:fld>
            <a:endParaRPr lang="tr-TR"/>
          </a:p>
        </p:txBody>
      </p:sp>
      <p:sp>
        <p:nvSpPr>
          <p:cNvPr id="11" name="Dikdörtgen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ikdörtgen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Dikdörtgen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Resim Yer Tutucusu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tr-TR" smtClean="0"/>
              <a:t>Resim eklemek için simgeyi tıklatın</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A23720DD-5B6D-40BF-8493-A6B52D484E6B}" type="datetimeFigureOut">
              <a:rPr lang="tr-TR" smtClean="0"/>
              <a:pPr/>
              <a:t>10.2.2019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41"/>
            <a:ext cx="2011680" cy="5851525"/>
          </a:xfrm>
        </p:spPr>
        <p:txBody>
          <a:bodyPr vert="eaVer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914400" y="274640"/>
            <a:ext cx="55626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A23720DD-5B6D-40BF-8493-A6B52D484E6B}" type="datetimeFigureOut">
              <a:rPr lang="tr-TR" smtClean="0"/>
              <a:pPr/>
              <a:t>10.2.2019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Dikdörtgen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Yuvarlatılmış Dikdörtgen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Başlık Yer Tutucusu 21"/>
          <p:cNvSpPr>
            <a:spLocks noGrp="1"/>
          </p:cNvSpPr>
          <p:nvPr>
            <p:ph type="title"/>
          </p:nvPr>
        </p:nvSpPr>
        <p:spPr>
          <a:xfrm>
            <a:off x="914400" y="274638"/>
            <a:ext cx="7772400" cy="1143000"/>
          </a:xfrm>
          <a:prstGeom prst="rect">
            <a:avLst/>
          </a:prstGeom>
        </p:spPr>
        <p:txBody>
          <a:bodyPr bIns="91440" anchor="b" anchorCtr="0">
            <a:normAutofit/>
          </a:bodyPr>
          <a:lstStyle/>
          <a:p>
            <a:r>
              <a:rPr kumimoji="0" lang="tr-TR" smtClean="0"/>
              <a:t>Asıl başlık stili için tıklatın</a:t>
            </a:r>
            <a:endParaRPr kumimoji="0" lang="en-US"/>
          </a:p>
        </p:txBody>
      </p:sp>
      <p:sp>
        <p:nvSpPr>
          <p:cNvPr id="13" name="Metin Yer Tutucusu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Veri Yer Tutucusu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A23720DD-5B6D-40BF-8493-A6B52D484E6B}" type="datetimeFigureOut">
              <a:rPr lang="tr-TR" smtClean="0"/>
              <a:pPr/>
              <a:t>10.2.2019</a:t>
            </a:fld>
            <a:endParaRPr lang="tr-TR"/>
          </a:p>
        </p:txBody>
      </p:sp>
      <p:sp>
        <p:nvSpPr>
          <p:cNvPr id="3" name="Altbilgi Yer Tutucusu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tr-TR"/>
          </a:p>
        </p:txBody>
      </p:sp>
      <p:sp>
        <p:nvSpPr>
          <p:cNvPr id="23" name="Slayt Numarası Yer Tutucusu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F302176B-0E47-46AC-8F43-DAB4B8A37D06}"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gif"/><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10" Type="http://schemas.openxmlformats.org/officeDocument/2006/relationships/image" Target="../media/image31.jpeg"/><Relationship Id="rId4" Type="http://schemas.openxmlformats.org/officeDocument/2006/relationships/image" Target="../media/image25.jpeg"/><Relationship Id="rId9" Type="http://schemas.openxmlformats.org/officeDocument/2006/relationships/image" Target="../media/image30.jpeg"/></Relationships>
</file>

<file path=ppt/slides/_rels/slide27.xml.rels><?xml version="1.0" encoding="UTF-8" standalone="yes"?>
<Relationships xmlns="http://schemas.openxmlformats.org/package/2006/relationships"><Relationship Id="rId3" Type="http://schemas.openxmlformats.org/officeDocument/2006/relationships/oleObject" Target="../embeddings/Microsoft_Office_Excel_97-2003__al__ma_Sayfas_1.xls"/><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3.jpeg"/></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40.jpeg"/><Relationship Id="rId4" Type="http://schemas.openxmlformats.org/officeDocument/2006/relationships/oleObject" Target="../embeddings/Microsoft_Office_Excel_97-2003__al__ma_Sayfas_2.xls"/></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image" Target="../media/image50.png"/></Relationships>
</file>

<file path=ppt/slides/_rels/slide35.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53.jpeg"/><Relationship Id="rId7" Type="http://schemas.openxmlformats.org/officeDocument/2006/relationships/image" Target="../media/image57.jpeg"/><Relationship Id="rId2" Type="http://schemas.openxmlformats.org/officeDocument/2006/relationships/image" Target="../media/image52.jpeg"/><Relationship Id="rId1" Type="http://schemas.openxmlformats.org/officeDocument/2006/relationships/slideLayout" Target="../slideLayouts/slideLayout2.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7.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s>
</file>

<file path=ppt/slides/_rels/slide43.xml.rels><?xml version="1.0" encoding="UTF-8" standalone="yes"?>
<Relationships xmlns="http://schemas.openxmlformats.org/package/2006/relationships"><Relationship Id="rId3" Type="http://schemas.openxmlformats.org/officeDocument/2006/relationships/image" Target="../media/image68.jpeg"/><Relationship Id="rId7" Type="http://schemas.openxmlformats.org/officeDocument/2006/relationships/image" Target="../media/image72.jpeg"/><Relationship Id="rId2" Type="http://schemas.openxmlformats.org/officeDocument/2006/relationships/image" Target="../media/image67.jpeg"/><Relationship Id="rId1" Type="http://schemas.openxmlformats.org/officeDocument/2006/relationships/slideLayout" Target="../slideLayouts/slideLayout7.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44.xml.rels><?xml version="1.0" encoding="UTF-8" standalone="yes"?>
<Relationships xmlns="http://schemas.openxmlformats.org/package/2006/relationships"><Relationship Id="rId8" Type="http://schemas.openxmlformats.org/officeDocument/2006/relationships/image" Target="../media/image79.jpeg"/><Relationship Id="rId3" Type="http://schemas.openxmlformats.org/officeDocument/2006/relationships/image" Target="../media/image74.jpeg"/><Relationship Id="rId7" Type="http://schemas.openxmlformats.org/officeDocument/2006/relationships/image" Target="../media/image78.jpeg"/><Relationship Id="rId2" Type="http://schemas.openxmlformats.org/officeDocument/2006/relationships/image" Target="../media/image73.jpeg"/><Relationship Id="rId1" Type="http://schemas.openxmlformats.org/officeDocument/2006/relationships/slideLayout" Target="../slideLayouts/slideLayout7.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 Id="rId9" Type="http://schemas.openxmlformats.org/officeDocument/2006/relationships/image" Target="../media/image80.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1259632" y="4005064"/>
            <a:ext cx="6400800" cy="1600200"/>
          </a:xfrm>
        </p:spPr>
        <p:txBody>
          <a:bodyPr>
            <a:normAutofit/>
          </a:bodyPr>
          <a:lstStyle/>
          <a:p>
            <a:r>
              <a:rPr lang="tr-TR" sz="3600" b="1" dirty="0" smtClean="0">
                <a:solidFill>
                  <a:schemeClr val="tx1"/>
                </a:solidFill>
              </a:rPr>
              <a:t>Prof. Dr. Ahmet BALKAYA</a:t>
            </a:r>
            <a:endParaRPr lang="tr-TR" sz="3600" b="1" dirty="0">
              <a:solidFill>
                <a:schemeClr val="tx1"/>
              </a:solidFill>
            </a:endParaRPr>
          </a:p>
        </p:txBody>
      </p:sp>
      <p:sp>
        <p:nvSpPr>
          <p:cNvPr id="2" name="Başlık 1"/>
          <p:cNvSpPr>
            <a:spLocks noGrp="1"/>
          </p:cNvSpPr>
          <p:nvPr>
            <p:ph type="ctrTitle"/>
          </p:nvPr>
        </p:nvSpPr>
        <p:spPr/>
        <p:txBody>
          <a:bodyPr/>
          <a:lstStyle/>
          <a:p>
            <a:r>
              <a:rPr lang="tr-TR" b="1" dirty="0" smtClean="0">
                <a:solidFill>
                  <a:schemeClr val="tx1"/>
                </a:solidFill>
                <a:latin typeface="Times New Roman" panose="02020603050405020304" pitchFamily="18" charset="0"/>
                <a:cs typeface="Times New Roman" panose="02020603050405020304" pitchFamily="18" charset="0"/>
              </a:rPr>
              <a:t>KARPUZ YETİŞTİRİCİLİĞİ</a:t>
            </a:r>
            <a:endParaRPr lang="tr-TR"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267697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5000" r="-5000"/>
          </a:stretch>
        </a:blipFill>
        <a:effectLst/>
      </p:bgPr>
    </p:bg>
    <p:spTree>
      <p:nvGrpSpPr>
        <p:cNvPr id="1" name=""/>
        <p:cNvGrpSpPr/>
        <p:nvPr/>
      </p:nvGrpSpPr>
      <p:grpSpPr>
        <a:xfrm>
          <a:off x="0" y="0"/>
          <a:ext cx="0" cy="0"/>
          <a:chOff x="0" y="0"/>
          <a:chExt cx="0" cy="0"/>
        </a:xfrm>
      </p:grpSpPr>
      <p:sp>
        <p:nvSpPr>
          <p:cNvPr id="7" name="İçerik Yer Tutucusu 6"/>
          <p:cNvSpPr>
            <a:spLocks noGrp="1"/>
          </p:cNvSpPr>
          <p:nvPr>
            <p:ph sz="quarter" idx="1"/>
          </p:nvPr>
        </p:nvSpPr>
        <p:spPr>
          <a:xfrm>
            <a:off x="395536" y="836712"/>
            <a:ext cx="8496944" cy="4572000"/>
          </a:xfrm>
        </p:spPr>
        <p:txBody>
          <a:bodyPr>
            <a:normAutofit/>
          </a:bodyPr>
          <a:lstStyle/>
          <a:p>
            <a:r>
              <a:rPr lang="tr-TR" sz="3200" dirty="0">
                <a:latin typeface="Times New Roman" panose="02020603050405020304" pitchFamily="18" charset="0"/>
                <a:cs typeface="Times New Roman" panose="02020603050405020304" pitchFamily="18" charset="0"/>
              </a:rPr>
              <a:t> </a:t>
            </a:r>
            <a:r>
              <a:rPr lang="tr-TR" sz="3200" dirty="0" smtClean="0">
                <a:latin typeface="Times New Roman" panose="02020603050405020304" pitchFamily="18" charset="0"/>
                <a:cs typeface="Times New Roman" panose="02020603050405020304" pitchFamily="18" charset="0"/>
              </a:rPr>
              <a:t>Karpuz, </a:t>
            </a:r>
            <a:r>
              <a:rPr lang="tr-TR" sz="3200" i="1" dirty="0" err="1">
                <a:latin typeface="Times New Roman" panose="02020603050405020304" pitchFamily="18" charset="0"/>
                <a:cs typeface="Times New Roman" panose="02020603050405020304" pitchFamily="18" charset="0"/>
              </a:rPr>
              <a:t>Cucurbitaceae</a:t>
            </a:r>
            <a:r>
              <a:rPr lang="tr-TR" sz="3200" dirty="0">
                <a:latin typeface="Times New Roman" panose="02020603050405020304" pitchFamily="18" charset="0"/>
                <a:cs typeface="Times New Roman" panose="02020603050405020304" pitchFamily="18" charset="0"/>
              </a:rPr>
              <a:t> familyasının </a:t>
            </a:r>
            <a:r>
              <a:rPr lang="tr-TR" sz="3200" i="1" dirty="0" err="1" smtClean="0">
                <a:latin typeface="Times New Roman" panose="02020603050405020304" pitchFamily="18" charset="0"/>
                <a:cs typeface="Times New Roman" panose="02020603050405020304" pitchFamily="18" charset="0"/>
              </a:rPr>
              <a:t>Citrullus</a:t>
            </a:r>
            <a:r>
              <a:rPr lang="tr-TR" sz="3200" dirty="0" smtClean="0">
                <a:latin typeface="Times New Roman" panose="02020603050405020304" pitchFamily="18" charset="0"/>
                <a:cs typeface="Times New Roman" panose="02020603050405020304" pitchFamily="18" charset="0"/>
              </a:rPr>
              <a:t> </a:t>
            </a:r>
            <a:r>
              <a:rPr lang="tr-TR" sz="3200" dirty="0">
                <a:latin typeface="Times New Roman" panose="02020603050405020304" pitchFamily="18" charset="0"/>
                <a:cs typeface="Times New Roman" panose="02020603050405020304" pitchFamily="18" charset="0"/>
              </a:rPr>
              <a:t>türüne bağlı senelik </a:t>
            </a:r>
            <a:r>
              <a:rPr lang="tr-TR" sz="3200" dirty="0" smtClean="0">
                <a:latin typeface="Times New Roman" panose="02020603050405020304" pitchFamily="18" charset="0"/>
                <a:cs typeface="Times New Roman" panose="02020603050405020304" pitchFamily="18" charset="0"/>
              </a:rPr>
              <a:t>bir kültür </a:t>
            </a:r>
            <a:r>
              <a:rPr lang="tr-TR" sz="3200" dirty="0">
                <a:latin typeface="Times New Roman" panose="02020603050405020304" pitchFamily="18" charset="0"/>
                <a:cs typeface="Times New Roman" panose="02020603050405020304" pitchFamily="18" charset="0"/>
              </a:rPr>
              <a:t>bitkisidir. </a:t>
            </a:r>
          </a:p>
        </p:txBody>
      </p:sp>
      <p:pic>
        <p:nvPicPr>
          <p:cNvPr id="1026" name="Picture 2" descr="C:\Users\Şeyma\Desktop\images.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11560" y="2492896"/>
            <a:ext cx="7776864" cy="380119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078775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r>
              <a:rPr lang="tr-TR" b="1" dirty="0" smtClean="0">
                <a:solidFill>
                  <a:srgbClr val="C00000"/>
                </a:solidFill>
                <a:latin typeface="Times New Roman" panose="02020603050405020304" pitchFamily="18" charset="0"/>
                <a:cs typeface="Times New Roman" panose="02020603050405020304" pitchFamily="18" charset="0"/>
              </a:rPr>
              <a:t>SİSTEMATİĞİ</a:t>
            </a:r>
            <a:endParaRPr lang="tr-TR" b="1" dirty="0">
              <a:solidFill>
                <a:srgbClr val="C00000"/>
              </a:solidFill>
              <a:latin typeface="Times New Roman" panose="02020603050405020304" pitchFamily="18" charset="0"/>
              <a:cs typeface="Times New Roman" panose="02020603050405020304" pitchFamily="18" charset="0"/>
            </a:endParaRPr>
          </a:p>
        </p:txBody>
      </p:sp>
      <p:graphicFrame>
        <p:nvGraphicFramePr>
          <p:cNvPr id="4" name="İçerik Yer Tutucusu 3"/>
          <p:cNvGraphicFramePr>
            <a:graphicFrameLocks noGrp="1"/>
          </p:cNvGraphicFramePr>
          <p:nvPr>
            <p:ph sz="quarter" idx="1"/>
            <p:extLst>
              <p:ext uri="{D42A27DB-BD31-4B8C-83A1-F6EECF244321}">
                <p14:modId xmlns:p14="http://schemas.microsoft.com/office/powerpoint/2010/main" xmlns="" val="787422787"/>
              </p:ext>
            </p:extLst>
          </p:nvPr>
        </p:nvGraphicFramePr>
        <p:xfrm>
          <a:off x="755576" y="2060846"/>
          <a:ext cx="7772400" cy="3312369"/>
        </p:xfrm>
        <a:graphic>
          <a:graphicData uri="http://schemas.openxmlformats.org/drawingml/2006/table">
            <a:tbl>
              <a:tblPr firstRow="1" bandRow="1">
                <a:tableStyleId>{5C22544A-7EE6-4342-B048-85BDC9FD1C3A}</a:tableStyleId>
              </a:tblPr>
              <a:tblGrid>
                <a:gridCol w="3886200"/>
                <a:gridCol w="3886200"/>
              </a:tblGrid>
              <a:tr h="1104123">
                <a:tc>
                  <a:txBody>
                    <a:bodyPr/>
                    <a:lstStyle/>
                    <a:p>
                      <a:endParaRPr lang="tr-TR" sz="2800" b="1" dirty="0" smtClean="0">
                        <a:solidFill>
                          <a:schemeClr val="tx1"/>
                        </a:solidFill>
                        <a:latin typeface="Times New Roman" panose="02020603050405020304" pitchFamily="18" charset="0"/>
                        <a:cs typeface="Times New Roman" panose="02020603050405020304" pitchFamily="18" charset="0"/>
                      </a:endParaRPr>
                    </a:p>
                    <a:p>
                      <a:r>
                        <a:rPr lang="tr-TR" sz="2800" b="1" dirty="0" smtClean="0">
                          <a:solidFill>
                            <a:schemeClr val="tx1"/>
                          </a:solidFill>
                          <a:latin typeface="Times New Roman" panose="02020603050405020304" pitchFamily="18" charset="0"/>
                          <a:cs typeface="Times New Roman" panose="02020603050405020304" pitchFamily="18" charset="0"/>
                        </a:rPr>
                        <a:t>Familya</a:t>
                      </a:r>
                      <a:r>
                        <a:rPr lang="tr-TR" sz="2800" b="1" baseline="0" dirty="0" smtClean="0">
                          <a:solidFill>
                            <a:schemeClr val="tx1"/>
                          </a:solidFill>
                          <a:latin typeface="Times New Roman" panose="02020603050405020304" pitchFamily="18" charset="0"/>
                          <a:cs typeface="Times New Roman" panose="02020603050405020304" pitchFamily="18" charset="0"/>
                        </a:rPr>
                        <a:t> :</a:t>
                      </a:r>
                      <a:endParaRPr lang="tr-TR" sz="2800" b="1" dirty="0">
                        <a:solidFill>
                          <a:schemeClr val="tx1"/>
                        </a:solidFill>
                        <a:latin typeface="Times New Roman" panose="02020603050405020304" pitchFamily="18" charset="0"/>
                        <a:cs typeface="Times New Roman" panose="02020603050405020304" pitchFamily="18" charset="0"/>
                      </a:endParaRPr>
                    </a:p>
                  </a:txBody>
                  <a:tcPr/>
                </a:tc>
                <a:tc>
                  <a:txBody>
                    <a:bodyPr/>
                    <a:lstStyle/>
                    <a:p>
                      <a:endParaRPr lang="tr-TR" sz="3200" b="1" dirty="0" smtClean="0">
                        <a:latin typeface="Times New Roman" panose="02020603050405020304" pitchFamily="18" charset="0"/>
                        <a:cs typeface="Times New Roman" panose="02020603050405020304" pitchFamily="18" charset="0"/>
                      </a:endParaRPr>
                    </a:p>
                    <a:p>
                      <a:r>
                        <a:rPr lang="tr-TR" sz="3200" b="1" i="1" dirty="0" err="1" smtClean="0">
                          <a:latin typeface="Times New Roman" panose="02020603050405020304" pitchFamily="18" charset="0"/>
                          <a:cs typeface="Times New Roman" panose="02020603050405020304" pitchFamily="18" charset="0"/>
                        </a:rPr>
                        <a:t>Cucurbitaceae</a:t>
                      </a:r>
                      <a:endParaRPr lang="tr-TR" sz="3200" b="1" i="1" dirty="0">
                        <a:latin typeface="Times New Roman" panose="02020603050405020304" pitchFamily="18" charset="0"/>
                        <a:cs typeface="Times New Roman" panose="02020603050405020304" pitchFamily="18" charset="0"/>
                      </a:endParaRPr>
                    </a:p>
                  </a:txBody>
                  <a:tcPr/>
                </a:tc>
              </a:tr>
              <a:tr h="1104123">
                <a:tc>
                  <a:txBody>
                    <a:bodyPr/>
                    <a:lstStyle/>
                    <a:p>
                      <a:endParaRPr lang="tr-TR" sz="2800" b="1" dirty="0" smtClean="0">
                        <a:solidFill>
                          <a:schemeClr val="tx1"/>
                        </a:solidFill>
                        <a:latin typeface="Times New Roman" panose="02020603050405020304" pitchFamily="18" charset="0"/>
                        <a:cs typeface="Times New Roman" panose="02020603050405020304" pitchFamily="18" charset="0"/>
                      </a:endParaRPr>
                    </a:p>
                    <a:p>
                      <a:r>
                        <a:rPr lang="tr-TR" sz="2800" b="1" dirty="0" smtClean="0">
                          <a:solidFill>
                            <a:schemeClr val="tx1"/>
                          </a:solidFill>
                          <a:latin typeface="Times New Roman" panose="02020603050405020304" pitchFamily="18" charset="0"/>
                          <a:cs typeface="Times New Roman" panose="02020603050405020304" pitchFamily="18" charset="0"/>
                        </a:rPr>
                        <a:t>Cins :</a:t>
                      </a:r>
                      <a:endParaRPr lang="tr-TR" sz="2800" b="1" dirty="0">
                        <a:solidFill>
                          <a:schemeClr val="tx1"/>
                        </a:solidFill>
                        <a:latin typeface="Times New Roman" panose="02020603050405020304" pitchFamily="18" charset="0"/>
                        <a:cs typeface="Times New Roman" panose="02020603050405020304" pitchFamily="18" charset="0"/>
                      </a:endParaRPr>
                    </a:p>
                  </a:txBody>
                  <a:tcPr/>
                </a:tc>
                <a:tc>
                  <a:txBody>
                    <a:bodyPr/>
                    <a:lstStyle/>
                    <a:p>
                      <a:endParaRPr lang="tr-TR" sz="3200" b="1" dirty="0" smtClean="0">
                        <a:latin typeface="Times New Roman" panose="02020603050405020304" pitchFamily="18" charset="0"/>
                        <a:cs typeface="Times New Roman" panose="02020603050405020304" pitchFamily="18" charset="0"/>
                      </a:endParaRPr>
                    </a:p>
                    <a:p>
                      <a:r>
                        <a:rPr lang="tr-TR" sz="3200" b="1" i="1" dirty="0" err="1" smtClean="0">
                          <a:latin typeface="Times New Roman" panose="02020603050405020304" pitchFamily="18" charset="0"/>
                          <a:cs typeface="Times New Roman" panose="02020603050405020304" pitchFamily="18" charset="0"/>
                        </a:rPr>
                        <a:t>Citrullus</a:t>
                      </a:r>
                      <a:endParaRPr lang="tr-TR" sz="3200" b="1" i="1" dirty="0">
                        <a:latin typeface="Times New Roman" panose="02020603050405020304" pitchFamily="18" charset="0"/>
                        <a:cs typeface="Times New Roman" panose="02020603050405020304" pitchFamily="18" charset="0"/>
                      </a:endParaRPr>
                    </a:p>
                  </a:txBody>
                  <a:tcPr/>
                </a:tc>
              </a:tr>
              <a:tr h="1104123">
                <a:tc>
                  <a:txBody>
                    <a:bodyPr/>
                    <a:lstStyle/>
                    <a:p>
                      <a:endParaRPr lang="tr-TR" sz="2800" b="1" dirty="0" smtClean="0">
                        <a:solidFill>
                          <a:schemeClr val="tx1"/>
                        </a:solidFill>
                        <a:latin typeface="Times New Roman" panose="02020603050405020304" pitchFamily="18" charset="0"/>
                        <a:cs typeface="Times New Roman" panose="02020603050405020304" pitchFamily="18" charset="0"/>
                      </a:endParaRPr>
                    </a:p>
                    <a:p>
                      <a:r>
                        <a:rPr lang="tr-TR" sz="2800" b="1" dirty="0" smtClean="0">
                          <a:solidFill>
                            <a:schemeClr val="tx1"/>
                          </a:solidFill>
                          <a:latin typeface="Times New Roman" panose="02020603050405020304" pitchFamily="18" charset="0"/>
                          <a:cs typeface="Times New Roman" panose="02020603050405020304" pitchFamily="18" charset="0"/>
                        </a:rPr>
                        <a:t>Tür :</a:t>
                      </a:r>
                      <a:endParaRPr lang="tr-TR" sz="2800" b="1" dirty="0">
                        <a:solidFill>
                          <a:schemeClr val="tx1"/>
                        </a:solidFill>
                        <a:latin typeface="Times New Roman" panose="02020603050405020304" pitchFamily="18" charset="0"/>
                        <a:cs typeface="Times New Roman" panose="02020603050405020304" pitchFamily="18" charset="0"/>
                      </a:endParaRPr>
                    </a:p>
                  </a:txBody>
                  <a:tcPr/>
                </a:tc>
                <a:tc>
                  <a:txBody>
                    <a:bodyPr/>
                    <a:lstStyle/>
                    <a:p>
                      <a:endParaRPr lang="tr-TR" sz="3200" b="1" dirty="0" smtClean="0">
                        <a:latin typeface="Times New Roman" panose="02020603050405020304" pitchFamily="18" charset="0"/>
                        <a:cs typeface="Times New Roman" panose="02020603050405020304" pitchFamily="18" charset="0"/>
                      </a:endParaRPr>
                    </a:p>
                    <a:p>
                      <a:r>
                        <a:rPr lang="tr-TR" sz="3200" b="1" i="1" dirty="0" err="1" smtClean="0">
                          <a:latin typeface="Times New Roman" panose="02020603050405020304" pitchFamily="18" charset="0"/>
                          <a:cs typeface="Times New Roman" panose="02020603050405020304" pitchFamily="18" charset="0"/>
                        </a:rPr>
                        <a:t>Citrullus</a:t>
                      </a:r>
                      <a:r>
                        <a:rPr lang="tr-TR" sz="3200" b="1" i="1" baseline="0" dirty="0" smtClean="0">
                          <a:latin typeface="Times New Roman" panose="02020603050405020304" pitchFamily="18" charset="0"/>
                          <a:cs typeface="Times New Roman" panose="02020603050405020304" pitchFamily="18" charset="0"/>
                        </a:rPr>
                        <a:t> </a:t>
                      </a:r>
                      <a:r>
                        <a:rPr lang="tr-TR" sz="3200" b="1" i="1" baseline="0" dirty="0" err="1" smtClean="0">
                          <a:latin typeface="Times New Roman" panose="02020603050405020304" pitchFamily="18" charset="0"/>
                          <a:cs typeface="Times New Roman" panose="02020603050405020304" pitchFamily="18" charset="0"/>
                        </a:rPr>
                        <a:t>lanatus</a:t>
                      </a:r>
                      <a:endParaRPr lang="tr-TR" sz="3200" b="1" i="1"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xmlns="" val="17469276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Text Box 4"/>
          <p:cNvSpPr txBox="1">
            <a:spLocks noChangeArrowheads="1"/>
          </p:cNvSpPr>
          <p:nvPr/>
        </p:nvSpPr>
        <p:spPr bwMode="auto">
          <a:xfrm>
            <a:off x="180109" y="859336"/>
            <a:ext cx="8534400" cy="5700022"/>
          </a:xfrm>
          <a:prstGeom prst="rect">
            <a:avLst/>
          </a:prstGeom>
          <a:noFill/>
          <a:ln>
            <a:noFill/>
          </a:ln>
          <a:effectLst/>
          <a:extLst>
            <a:ext uri="{909E8E84-426E-40DD-AFC4-6F175D3DCCD1}">
              <a14:hiddenFill xmlns:a14="http://schemas.microsoft.com/office/drawing/2010/main" xmlns="">
                <a:solidFill>
                  <a:srgbClr val="5F5F5F">
                    <a:alpha val="53000"/>
                  </a:srgbClr>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nSpc>
                <a:spcPct val="80000"/>
              </a:lnSpc>
              <a:spcBef>
                <a:spcPct val="35000"/>
              </a:spcBef>
            </a:pPr>
            <a:r>
              <a:rPr lang="en-US" altLang="ko-KR" sz="2400" b="1" dirty="0">
                <a:solidFill>
                  <a:srgbClr val="FF0000"/>
                </a:solidFill>
                <a:ea typeface="굴림" pitchFamily="34" charset="-127"/>
              </a:rPr>
              <a:t>The </a:t>
            </a:r>
            <a:r>
              <a:rPr lang="en-US" altLang="ko-KR" sz="2400" b="1" i="1" dirty="0" err="1">
                <a:solidFill>
                  <a:srgbClr val="FF0000"/>
                </a:solidFill>
                <a:ea typeface="굴림" pitchFamily="34" charset="-127"/>
              </a:rPr>
              <a:t>Citrullus</a:t>
            </a:r>
            <a:r>
              <a:rPr lang="en-US" altLang="ko-KR" sz="2400" b="1" dirty="0">
                <a:solidFill>
                  <a:srgbClr val="FF0000"/>
                </a:solidFill>
                <a:ea typeface="굴림" pitchFamily="34" charset="-127"/>
              </a:rPr>
              <a:t> genus contains 4 diploid species that thrives in Africa, Asia and Mediterranean (Levi et al. 2001).</a:t>
            </a:r>
          </a:p>
          <a:p>
            <a:pPr>
              <a:lnSpc>
                <a:spcPct val="80000"/>
              </a:lnSpc>
              <a:spcBef>
                <a:spcPct val="35000"/>
              </a:spcBef>
            </a:pPr>
            <a:r>
              <a:rPr lang="en-US" altLang="ko-KR" sz="2400" b="1" dirty="0">
                <a:solidFill>
                  <a:srgbClr val="FF0000"/>
                </a:solidFill>
                <a:ea typeface="굴림" pitchFamily="34" charset="-127"/>
              </a:rPr>
              <a:t> 1. </a:t>
            </a:r>
            <a:r>
              <a:rPr lang="en-US" altLang="ko-KR" sz="2400" b="1" i="1" dirty="0">
                <a:solidFill>
                  <a:srgbClr val="FF0000"/>
                </a:solidFill>
                <a:ea typeface="굴림" pitchFamily="34" charset="-127"/>
              </a:rPr>
              <a:t>C. </a:t>
            </a:r>
            <a:r>
              <a:rPr lang="en-US" altLang="ko-KR" sz="2400" b="1" i="1" dirty="0" err="1">
                <a:solidFill>
                  <a:srgbClr val="FF0000"/>
                </a:solidFill>
                <a:ea typeface="굴림" pitchFamily="34" charset="-127"/>
              </a:rPr>
              <a:t>lanatus</a:t>
            </a:r>
            <a:r>
              <a:rPr lang="en-US" altLang="ko-KR" sz="2400" b="1" i="1" dirty="0">
                <a:solidFill>
                  <a:srgbClr val="FF0000"/>
                </a:solidFill>
                <a:ea typeface="굴림" pitchFamily="34" charset="-127"/>
              </a:rPr>
              <a:t> (</a:t>
            </a:r>
            <a:r>
              <a:rPr lang="en-US" altLang="ko-KR" sz="2400" b="1" dirty="0">
                <a:solidFill>
                  <a:srgbClr val="FF0000"/>
                </a:solidFill>
                <a:ea typeface="굴림" pitchFamily="34" charset="-127"/>
              </a:rPr>
              <a:t> tropical and subtropical climates worldwide comprises the cultivated watermelon </a:t>
            </a:r>
            <a:r>
              <a:rPr lang="en-US" altLang="ko-KR" sz="2400" b="1" i="1" dirty="0">
                <a:solidFill>
                  <a:srgbClr val="FF0000"/>
                </a:solidFill>
                <a:ea typeface="굴림" pitchFamily="34" charset="-127"/>
              </a:rPr>
              <a:t>C. </a:t>
            </a:r>
            <a:r>
              <a:rPr lang="en-US" altLang="ko-KR" sz="2400" b="1" i="1" dirty="0" err="1">
                <a:solidFill>
                  <a:srgbClr val="FF0000"/>
                </a:solidFill>
                <a:ea typeface="굴림" pitchFamily="34" charset="-127"/>
              </a:rPr>
              <a:t>lanatus</a:t>
            </a:r>
            <a:r>
              <a:rPr lang="en-US" altLang="ko-KR" sz="2400" b="1" i="1" dirty="0">
                <a:solidFill>
                  <a:srgbClr val="FF0000"/>
                </a:solidFill>
                <a:ea typeface="굴림" pitchFamily="34" charset="-127"/>
              </a:rPr>
              <a:t> </a:t>
            </a:r>
            <a:r>
              <a:rPr lang="en-US" altLang="ko-KR" sz="2400" b="1" dirty="0">
                <a:solidFill>
                  <a:srgbClr val="FF0000"/>
                </a:solidFill>
                <a:ea typeface="굴림" pitchFamily="34" charset="-127"/>
              </a:rPr>
              <a:t>var.</a:t>
            </a:r>
            <a:r>
              <a:rPr lang="en-US" altLang="ko-KR" sz="2400" b="1" i="1" dirty="0">
                <a:solidFill>
                  <a:srgbClr val="FF0000"/>
                </a:solidFill>
                <a:ea typeface="굴림" pitchFamily="34" charset="-127"/>
              </a:rPr>
              <a:t> </a:t>
            </a:r>
            <a:r>
              <a:rPr lang="en-US" altLang="ko-KR" sz="2400" b="1" i="1" dirty="0" err="1">
                <a:solidFill>
                  <a:srgbClr val="FF0000"/>
                </a:solidFill>
                <a:ea typeface="굴림" pitchFamily="34" charset="-127"/>
              </a:rPr>
              <a:t>lanatus</a:t>
            </a:r>
            <a:r>
              <a:rPr lang="en-US" altLang="ko-KR" sz="2400" b="1" dirty="0">
                <a:solidFill>
                  <a:srgbClr val="FF0000"/>
                </a:solidFill>
                <a:ea typeface="굴림" pitchFamily="34" charset="-127"/>
              </a:rPr>
              <a:t> and </a:t>
            </a:r>
            <a:r>
              <a:rPr lang="en-US" altLang="ko-KR" sz="2400" b="1" i="1" dirty="0">
                <a:solidFill>
                  <a:srgbClr val="FF0000"/>
                </a:solidFill>
                <a:ea typeface="굴림" pitchFamily="34" charset="-127"/>
              </a:rPr>
              <a:t>C. </a:t>
            </a:r>
            <a:r>
              <a:rPr lang="en-US" altLang="ko-KR" sz="2400" b="1" i="1" dirty="0" err="1">
                <a:solidFill>
                  <a:srgbClr val="FF0000"/>
                </a:solidFill>
                <a:ea typeface="굴림" pitchFamily="34" charset="-127"/>
              </a:rPr>
              <a:t>lanatus</a:t>
            </a:r>
            <a:r>
              <a:rPr lang="en-US" altLang="ko-KR" sz="2400" b="1" dirty="0">
                <a:solidFill>
                  <a:srgbClr val="FF0000"/>
                </a:solidFill>
                <a:ea typeface="굴림" pitchFamily="34" charset="-127"/>
              </a:rPr>
              <a:t> var. </a:t>
            </a:r>
            <a:r>
              <a:rPr lang="en-US" altLang="ko-KR" sz="2400" b="1" i="1" dirty="0" err="1">
                <a:solidFill>
                  <a:srgbClr val="FF0000"/>
                </a:solidFill>
                <a:ea typeface="굴림" pitchFamily="34" charset="-127"/>
              </a:rPr>
              <a:t>citroides</a:t>
            </a:r>
            <a:r>
              <a:rPr lang="en-US" altLang="ko-KR" sz="2400" b="1" i="1" dirty="0">
                <a:solidFill>
                  <a:srgbClr val="FF0000"/>
                </a:solidFill>
                <a:ea typeface="굴림" pitchFamily="34" charset="-127"/>
              </a:rPr>
              <a:t> </a:t>
            </a:r>
            <a:r>
              <a:rPr lang="en-US" altLang="ko-KR" sz="2400" b="1" dirty="0">
                <a:solidFill>
                  <a:srgbClr val="FF0000"/>
                </a:solidFill>
                <a:ea typeface="굴림" pitchFamily="34" charset="-127"/>
              </a:rPr>
              <a:t>(Bailey) </a:t>
            </a:r>
            <a:r>
              <a:rPr lang="en-US" altLang="ko-KR" sz="2400" b="1" dirty="0" err="1">
                <a:solidFill>
                  <a:srgbClr val="FF0000"/>
                </a:solidFill>
                <a:ea typeface="굴림" pitchFamily="34" charset="-127"/>
              </a:rPr>
              <a:t>Mansf</a:t>
            </a:r>
            <a:r>
              <a:rPr lang="en-US" altLang="ko-KR" sz="2400" b="1" dirty="0">
                <a:solidFill>
                  <a:srgbClr val="FF0000"/>
                </a:solidFill>
                <a:ea typeface="굴림" pitchFamily="34" charset="-127"/>
              </a:rPr>
              <a:t>. which is known as citron) </a:t>
            </a:r>
          </a:p>
          <a:p>
            <a:pPr>
              <a:lnSpc>
                <a:spcPct val="80000"/>
              </a:lnSpc>
              <a:spcBef>
                <a:spcPct val="35000"/>
              </a:spcBef>
            </a:pPr>
            <a:r>
              <a:rPr lang="en-US" altLang="ko-KR" sz="2400" b="1" dirty="0">
                <a:solidFill>
                  <a:srgbClr val="FF0000"/>
                </a:solidFill>
                <a:ea typeface="굴림" pitchFamily="34" charset="-127"/>
              </a:rPr>
              <a:t>2. </a:t>
            </a:r>
            <a:r>
              <a:rPr lang="en-US" altLang="ko-KR" sz="2400" b="1" dirty="0" err="1">
                <a:solidFill>
                  <a:srgbClr val="FF0000"/>
                </a:solidFill>
                <a:ea typeface="굴림" pitchFamily="34" charset="-127"/>
              </a:rPr>
              <a:t>C</a:t>
            </a:r>
            <a:r>
              <a:rPr lang="en-US" altLang="ko-KR" sz="2400" b="1" i="1" dirty="0" err="1">
                <a:solidFill>
                  <a:srgbClr val="FF0000"/>
                </a:solidFill>
                <a:ea typeface="굴림" pitchFamily="34" charset="-127"/>
              </a:rPr>
              <a:t>itrullus</a:t>
            </a:r>
            <a:r>
              <a:rPr lang="en-US" altLang="ko-KR" sz="2400" b="1" i="1" dirty="0">
                <a:solidFill>
                  <a:srgbClr val="FF0000"/>
                </a:solidFill>
                <a:ea typeface="굴림" pitchFamily="34" charset="-127"/>
              </a:rPr>
              <a:t> </a:t>
            </a:r>
            <a:r>
              <a:rPr lang="en-US" altLang="ko-KR" sz="2400" b="1" i="1" dirty="0" err="1">
                <a:solidFill>
                  <a:srgbClr val="FF0000"/>
                </a:solidFill>
                <a:ea typeface="굴림" pitchFamily="34" charset="-127"/>
              </a:rPr>
              <a:t>colocynthis</a:t>
            </a:r>
            <a:r>
              <a:rPr lang="en-US" altLang="ko-KR" sz="2400" b="1" i="1" dirty="0">
                <a:solidFill>
                  <a:srgbClr val="FF0000"/>
                </a:solidFill>
                <a:ea typeface="굴림" pitchFamily="34" charset="-127"/>
              </a:rPr>
              <a:t> </a:t>
            </a:r>
            <a:r>
              <a:rPr lang="en-US" altLang="ko-KR" sz="2400" b="1" dirty="0">
                <a:solidFill>
                  <a:srgbClr val="FF0000"/>
                </a:solidFill>
                <a:ea typeface="굴림" pitchFamily="34" charset="-127"/>
              </a:rPr>
              <a:t>(L.) </a:t>
            </a:r>
            <a:r>
              <a:rPr lang="en-US" altLang="ko-KR" sz="2400" b="1" dirty="0" err="1">
                <a:solidFill>
                  <a:srgbClr val="FF0000"/>
                </a:solidFill>
                <a:ea typeface="굴림" pitchFamily="34" charset="-127"/>
              </a:rPr>
              <a:t>Schrad</a:t>
            </a:r>
            <a:r>
              <a:rPr lang="en-US" altLang="ko-KR" sz="2400" b="1" dirty="0">
                <a:solidFill>
                  <a:srgbClr val="FF0000"/>
                </a:solidFill>
                <a:ea typeface="굴림" pitchFamily="34" charset="-127"/>
              </a:rPr>
              <a:t>,. (also known as bitter gourd, is a perennial wild species grown in northern Africa, southwestern Asia and the Mediterranean). </a:t>
            </a:r>
          </a:p>
          <a:p>
            <a:pPr>
              <a:lnSpc>
                <a:spcPct val="80000"/>
              </a:lnSpc>
              <a:spcBef>
                <a:spcPct val="35000"/>
              </a:spcBef>
            </a:pPr>
            <a:r>
              <a:rPr lang="en-US" altLang="ko-KR" sz="2400" b="1" dirty="0">
                <a:solidFill>
                  <a:srgbClr val="FF0000"/>
                </a:solidFill>
                <a:ea typeface="굴림" pitchFamily="34" charset="-127"/>
              </a:rPr>
              <a:t>3.</a:t>
            </a:r>
            <a:r>
              <a:rPr lang="en-US" altLang="ko-KR" sz="2400" b="1" i="1" dirty="0">
                <a:solidFill>
                  <a:srgbClr val="FF0000"/>
                </a:solidFill>
                <a:ea typeface="굴림" pitchFamily="34" charset="-127"/>
              </a:rPr>
              <a:t>Citrullus </a:t>
            </a:r>
            <a:r>
              <a:rPr lang="en-US" altLang="ko-KR" sz="2400" b="1" i="1" dirty="0" err="1">
                <a:solidFill>
                  <a:srgbClr val="FF0000"/>
                </a:solidFill>
                <a:ea typeface="굴림" pitchFamily="34" charset="-127"/>
              </a:rPr>
              <a:t>eccirrhosus</a:t>
            </a:r>
            <a:r>
              <a:rPr lang="en-US" altLang="ko-KR" sz="2400" b="1" i="1" dirty="0">
                <a:solidFill>
                  <a:srgbClr val="FF0000"/>
                </a:solidFill>
                <a:ea typeface="굴림" pitchFamily="34" charset="-127"/>
              </a:rPr>
              <a:t> </a:t>
            </a:r>
            <a:r>
              <a:rPr lang="en-US" altLang="ko-KR" sz="2400" b="1" dirty="0" err="1">
                <a:solidFill>
                  <a:srgbClr val="FF0000"/>
                </a:solidFill>
                <a:ea typeface="굴림" pitchFamily="34" charset="-127"/>
              </a:rPr>
              <a:t>Cogn</a:t>
            </a:r>
            <a:r>
              <a:rPr lang="en-US" altLang="ko-KR" sz="2400" b="1" dirty="0">
                <a:solidFill>
                  <a:srgbClr val="FF0000"/>
                </a:solidFill>
                <a:ea typeface="굴림" pitchFamily="34" charset="-127"/>
              </a:rPr>
              <a:t>.</a:t>
            </a:r>
            <a:endParaRPr lang="tr-TR" altLang="ko-KR" sz="2400" b="1" dirty="0">
              <a:solidFill>
                <a:srgbClr val="FF0000"/>
              </a:solidFill>
            </a:endParaRPr>
          </a:p>
          <a:p>
            <a:pPr>
              <a:lnSpc>
                <a:spcPct val="80000"/>
              </a:lnSpc>
              <a:spcBef>
                <a:spcPct val="35000"/>
              </a:spcBef>
            </a:pPr>
            <a:r>
              <a:rPr lang="tr-TR" altLang="ko-KR" sz="2400" b="1" dirty="0">
                <a:solidFill>
                  <a:srgbClr val="FF0000"/>
                </a:solidFill>
              </a:rPr>
              <a:t>4. </a:t>
            </a:r>
            <a:r>
              <a:rPr lang="en-US" altLang="ko-KR" sz="2400" b="1" dirty="0">
                <a:solidFill>
                  <a:srgbClr val="FF0000"/>
                </a:solidFill>
                <a:ea typeface="굴림" pitchFamily="34" charset="-127"/>
              </a:rPr>
              <a:t> </a:t>
            </a:r>
            <a:r>
              <a:rPr lang="en-US" altLang="ko-KR" sz="2400" b="1" i="1" dirty="0" err="1">
                <a:solidFill>
                  <a:srgbClr val="FF0000"/>
                </a:solidFill>
                <a:ea typeface="굴림" pitchFamily="34" charset="-127"/>
              </a:rPr>
              <a:t>Citrullus</a:t>
            </a:r>
            <a:r>
              <a:rPr lang="en-US" altLang="ko-KR" sz="2400" b="1" i="1" dirty="0">
                <a:solidFill>
                  <a:srgbClr val="FF0000"/>
                </a:solidFill>
                <a:ea typeface="굴림" pitchFamily="34" charset="-127"/>
              </a:rPr>
              <a:t> </a:t>
            </a:r>
            <a:r>
              <a:rPr lang="en-US" altLang="ko-KR" sz="2400" b="1" i="1" dirty="0" err="1">
                <a:solidFill>
                  <a:srgbClr val="FF0000"/>
                </a:solidFill>
                <a:ea typeface="굴림" pitchFamily="34" charset="-127"/>
              </a:rPr>
              <a:t>rehmii</a:t>
            </a:r>
            <a:r>
              <a:rPr lang="en-US" altLang="ko-KR" sz="2400" b="1" dirty="0">
                <a:solidFill>
                  <a:srgbClr val="FF0000"/>
                </a:solidFill>
                <a:ea typeface="굴림" pitchFamily="34" charset="-127"/>
              </a:rPr>
              <a:t> De Winter  (wild species endemic to Namibia (</a:t>
            </a:r>
            <a:r>
              <a:rPr lang="en-US" altLang="ko-KR" sz="2400" b="1" dirty="0" err="1">
                <a:solidFill>
                  <a:srgbClr val="FF0000"/>
                </a:solidFill>
                <a:ea typeface="굴림" pitchFamily="34" charset="-127"/>
              </a:rPr>
              <a:t>Meeuse</a:t>
            </a:r>
            <a:r>
              <a:rPr lang="en-US" altLang="ko-KR" sz="2400" b="1" dirty="0">
                <a:solidFill>
                  <a:srgbClr val="FF0000"/>
                </a:solidFill>
                <a:ea typeface="굴림" pitchFamily="34" charset="-127"/>
              </a:rPr>
              <a:t> 1962). </a:t>
            </a:r>
          </a:p>
          <a:p>
            <a:pPr>
              <a:lnSpc>
                <a:spcPct val="80000"/>
              </a:lnSpc>
              <a:spcBef>
                <a:spcPct val="35000"/>
              </a:spcBef>
            </a:pPr>
            <a:endParaRPr lang="en-US" altLang="ko-KR" sz="2400" b="1" dirty="0">
              <a:solidFill>
                <a:srgbClr val="FF0000"/>
              </a:solidFill>
              <a:ea typeface="굴림" pitchFamily="34" charset="-127"/>
            </a:endParaRPr>
          </a:p>
          <a:p>
            <a:pPr>
              <a:lnSpc>
                <a:spcPct val="80000"/>
              </a:lnSpc>
              <a:spcBef>
                <a:spcPct val="35000"/>
              </a:spcBef>
            </a:pPr>
            <a:endParaRPr lang="tr-TR" altLang="ko-KR" sz="2000" b="1" dirty="0">
              <a:solidFill>
                <a:srgbClr val="FFFF00"/>
              </a:solidFill>
            </a:endParaRPr>
          </a:p>
          <a:p>
            <a:pPr>
              <a:lnSpc>
                <a:spcPct val="80000"/>
              </a:lnSpc>
              <a:spcBef>
                <a:spcPct val="35000"/>
              </a:spcBef>
            </a:pPr>
            <a:endParaRPr lang="tr-TR" altLang="ko-KR" sz="2000" b="1" dirty="0" smtClean="0">
              <a:solidFill>
                <a:srgbClr val="FFFF00"/>
              </a:solidFill>
              <a:ea typeface="굴림" pitchFamily="34" charset="-127"/>
            </a:endParaRPr>
          </a:p>
          <a:p>
            <a:pPr>
              <a:lnSpc>
                <a:spcPct val="80000"/>
              </a:lnSpc>
              <a:spcBef>
                <a:spcPct val="35000"/>
              </a:spcBef>
            </a:pPr>
            <a:endParaRPr lang="tr-TR" altLang="ko-KR" sz="2000" b="1" dirty="0">
              <a:solidFill>
                <a:srgbClr val="FFFF00"/>
              </a:solidFill>
              <a:ea typeface="굴림" pitchFamily="34" charset="-127"/>
            </a:endParaRPr>
          </a:p>
          <a:p>
            <a:pPr>
              <a:lnSpc>
                <a:spcPct val="80000"/>
              </a:lnSpc>
              <a:spcBef>
                <a:spcPct val="35000"/>
              </a:spcBef>
            </a:pPr>
            <a:endParaRPr lang="tr-TR" altLang="ko-KR" sz="2000" b="1" u="sng" dirty="0">
              <a:solidFill>
                <a:srgbClr val="00FFCC"/>
              </a:solidFill>
              <a:ea typeface="굴림" pitchFamily="34" charset="-127"/>
            </a:endParaRPr>
          </a:p>
        </p:txBody>
      </p:sp>
      <p:sp>
        <p:nvSpPr>
          <p:cNvPr id="15365" name="Text Box 5"/>
          <p:cNvSpPr txBox="1">
            <a:spLocks noChangeArrowheads="1"/>
          </p:cNvSpPr>
          <p:nvPr/>
        </p:nvSpPr>
        <p:spPr bwMode="auto">
          <a:xfrm>
            <a:off x="457200" y="152400"/>
            <a:ext cx="75438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tr-TR" sz="4000" b="1">
                <a:solidFill>
                  <a:srgbClr val="FF9900"/>
                </a:solidFill>
              </a:rPr>
              <a:t>Watermelon</a:t>
            </a:r>
            <a:endParaRPr lang="tr-TR" altLang="tr-TR" sz="4000" b="1">
              <a:solidFill>
                <a:srgbClr val="FF9900"/>
              </a:solidFill>
            </a:endParaRPr>
          </a:p>
        </p:txBody>
      </p:sp>
      <p:pic>
        <p:nvPicPr>
          <p:cNvPr id="15368" name="Picture 8" descr="wm_world"/>
          <p:cNvPicPr>
            <a:picLocks noChangeAspect="1" noChangeArrowheads="1" noCrop="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102600" y="0"/>
            <a:ext cx="1041400" cy="1295400"/>
          </a:xfrm>
          <a:prstGeom prst="rect">
            <a:avLst/>
          </a:prstGeom>
          <a:noFill/>
          <a:extLst>
            <a:ext uri="{909E8E84-426E-40DD-AFC4-6F175D3DCCD1}">
              <a14:hiddenFill xmlns:a14="http://schemas.microsoft.com/office/drawing/2010/main" xmlns="">
                <a:solidFill>
                  <a:srgbClr val="FFFFFF"/>
                </a:solidFill>
              </a14:hiddenFill>
            </a:ext>
          </a:extLst>
        </p:spPr>
      </p:pic>
      <p:pic>
        <p:nvPicPr>
          <p:cNvPr id="15369" name="Picture 9" descr="DiamondF1_small"/>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1" y="4653136"/>
            <a:ext cx="1507604" cy="15608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370" name="Picture 10" descr="IMG_373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220072" y="4784072"/>
            <a:ext cx="2156892" cy="1299011"/>
          </a:xfrm>
          <a:prstGeom prst="rect">
            <a:avLst/>
          </a:prstGeom>
          <a:noFill/>
          <a:extLst>
            <a:ext uri="{909E8E84-426E-40DD-AFC4-6F175D3DCCD1}">
              <a14:hiddenFill xmlns:a14="http://schemas.microsoft.com/office/drawing/2010/main" xmlns="">
                <a:solidFill>
                  <a:srgbClr val="FFFFFF"/>
                </a:solidFill>
              </a14:hiddenFill>
            </a:ext>
          </a:extLst>
        </p:spPr>
      </p:pic>
      <p:pic>
        <p:nvPicPr>
          <p:cNvPr id="15371" name="Picture 11" descr="IMG_373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627783" y="4725144"/>
            <a:ext cx="1819525" cy="141686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4302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116632"/>
            <a:ext cx="7772400" cy="1143000"/>
          </a:xfrm>
        </p:spPr>
        <p:txBody>
          <a:bodyPr>
            <a:normAutofit/>
          </a:bodyPr>
          <a:lstStyle/>
          <a:p>
            <a:pPr algn="ctr"/>
            <a:r>
              <a:rPr lang="tr-TR" sz="4400" b="1" dirty="0" smtClean="0">
                <a:solidFill>
                  <a:srgbClr val="C00000"/>
                </a:solidFill>
                <a:latin typeface="Times New Roman" panose="02020603050405020304" pitchFamily="18" charset="0"/>
                <a:cs typeface="Times New Roman" panose="02020603050405020304" pitchFamily="18" charset="0"/>
              </a:rPr>
              <a:t>ORJİNİ</a:t>
            </a:r>
            <a:endParaRPr lang="tr-TR" sz="4400" b="1" dirty="0">
              <a:solidFill>
                <a:srgbClr val="C00000"/>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sz="quarter" idx="1"/>
          </p:nvPr>
        </p:nvSpPr>
        <p:spPr>
          <a:xfrm>
            <a:off x="251520" y="1447800"/>
            <a:ext cx="3528392" cy="4789512"/>
          </a:xfrm>
        </p:spPr>
        <p:txBody>
          <a:bodyPr/>
          <a:lstStyle/>
          <a:p>
            <a:pPr algn="just"/>
            <a:r>
              <a:rPr lang="tr-TR" dirty="0">
                <a:latin typeface="Times New Roman" panose="02020603050405020304" pitchFamily="18" charset="0"/>
                <a:cs typeface="Times New Roman" panose="02020603050405020304" pitchFamily="18" charset="0"/>
              </a:rPr>
              <a:t>Karpuzun anavatanı Güney Afrika’dır. Anadolu gen merkezi olmamakla birlikte, yıllardan beri Asya, Avrupa ve Afrika arasında önemli bir göç yolu olması sebepleriyle önemli bir genetik çeşitlilik merkezidir.</a:t>
            </a:r>
          </a:p>
        </p:txBody>
      </p:sp>
      <p:pic>
        <p:nvPicPr>
          <p:cNvPr id="2054" name="Picture 6"/>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355976" y="1412776"/>
            <a:ext cx="4176464" cy="489654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6000660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ctr"/>
            <a:r>
              <a:rPr lang="tr-TR" sz="4400" b="1" dirty="0" smtClean="0">
                <a:solidFill>
                  <a:srgbClr val="C00000"/>
                </a:solidFill>
                <a:latin typeface="Times New Roman" panose="02020603050405020304" pitchFamily="18" charset="0"/>
                <a:cs typeface="Times New Roman" panose="02020603050405020304" pitchFamily="18" charset="0"/>
              </a:rPr>
              <a:t>EKONOMİK ÖNEMİ</a:t>
            </a:r>
            <a:endParaRPr lang="tr-TR" sz="4400" b="1" dirty="0">
              <a:solidFill>
                <a:srgbClr val="C00000"/>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sz="quarter" idx="1"/>
          </p:nvPr>
        </p:nvSpPr>
        <p:spPr>
          <a:xfrm>
            <a:off x="323528" y="1447800"/>
            <a:ext cx="3672408" cy="5005536"/>
          </a:xfrm>
        </p:spPr>
        <p:txBody>
          <a:bodyPr/>
          <a:lstStyle/>
          <a:p>
            <a:r>
              <a:rPr lang="tr-TR" sz="2800" dirty="0">
                <a:latin typeface="Times New Roman" panose="02020603050405020304" pitchFamily="18" charset="0"/>
                <a:cs typeface="Times New Roman" panose="02020603050405020304" pitchFamily="18" charset="0"/>
              </a:rPr>
              <a:t>Karpuz dünyada sıcak iklimlere sahip </a:t>
            </a:r>
            <a:r>
              <a:rPr lang="tr-TR" sz="2800" dirty="0" smtClean="0">
                <a:latin typeface="Times New Roman" panose="02020603050405020304" pitchFamily="18" charset="0"/>
                <a:cs typeface="Times New Roman" panose="02020603050405020304" pitchFamily="18" charset="0"/>
              </a:rPr>
              <a:t>ülkelerde yetiştirilmektedir</a:t>
            </a:r>
            <a:r>
              <a:rPr lang="tr-TR" sz="2800" dirty="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Kuzey ülkelerinde </a:t>
            </a:r>
            <a:r>
              <a:rPr lang="tr-TR" sz="2800" dirty="0">
                <a:latin typeface="Times New Roman" panose="02020603050405020304" pitchFamily="18" charset="0"/>
                <a:cs typeface="Times New Roman" panose="02020603050405020304" pitchFamily="18" charset="0"/>
              </a:rPr>
              <a:t>ise çok tanınan bir sebze değildir. </a:t>
            </a:r>
            <a:endParaRPr lang="tr-TR" sz="2800" dirty="0" smtClean="0">
              <a:latin typeface="Times New Roman" panose="02020603050405020304" pitchFamily="18" charset="0"/>
              <a:cs typeface="Times New Roman" panose="02020603050405020304" pitchFamily="18" charset="0"/>
            </a:endParaRPr>
          </a:p>
          <a:p>
            <a:r>
              <a:rPr lang="tr-TR" sz="2800" dirty="0" smtClean="0">
                <a:latin typeface="Times New Roman" panose="02020603050405020304" pitchFamily="18" charset="0"/>
                <a:cs typeface="Times New Roman" panose="02020603050405020304" pitchFamily="18" charset="0"/>
              </a:rPr>
              <a:t>Hatta </a:t>
            </a:r>
            <a:r>
              <a:rPr lang="tr-TR" sz="2800" dirty="0">
                <a:latin typeface="Times New Roman" panose="02020603050405020304" pitchFamily="18" charset="0"/>
                <a:cs typeface="Times New Roman" panose="02020603050405020304" pitchFamily="18" charset="0"/>
              </a:rPr>
              <a:t>bazı kuzey Avrupa ülkelerinde ithal meyveler dilim olarak satılmaktadır</a:t>
            </a:r>
            <a:r>
              <a:rPr lang="tr-TR" dirty="0"/>
              <a:t>.</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139952" y="1523155"/>
            <a:ext cx="4752528" cy="399407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xmlns="">
                <a:solidFill>
                  <a:schemeClr val="accent1"/>
                </a:solidFill>
              </a14:hiddenFill>
            </a:ext>
          </a:extLst>
        </p:spPr>
      </p:pic>
    </p:spTree>
    <p:extLst>
      <p:ext uri="{BB962C8B-B14F-4D97-AF65-F5344CB8AC3E}">
        <p14:creationId xmlns:p14="http://schemas.microsoft.com/office/powerpoint/2010/main" xmlns="" val="3683351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395536" y="1447800"/>
            <a:ext cx="8568952" cy="4572000"/>
          </a:xfrm>
        </p:spPr>
        <p:txBody>
          <a:bodyPr/>
          <a:lstStyle/>
          <a:p>
            <a:pPr marL="0" indent="0" algn="just">
              <a:buNone/>
            </a:pPr>
            <a:r>
              <a:rPr lang="tr-TR" dirty="0" smtClean="0"/>
              <a:t>	</a:t>
            </a:r>
            <a:r>
              <a:rPr lang="tr-TR" dirty="0" smtClean="0">
                <a:latin typeface="Times New Roman" panose="02020603050405020304" pitchFamily="18" charset="0"/>
                <a:cs typeface="Times New Roman" panose="02020603050405020304" pitchFamily="18" charset="0"/>
              </a:rPr>
              <a:t>Karpuz</a:t>
            </a:r>
            <a:r>
              <a:rPr lang="tr-TR" dirty="0">
                <a:latin typeface="Times New Roman" panose="02020603050405020304" pitchFamily="18" charset="0"/>
                <a:cs typeface="Times New Roman" panose="02020603050405020304" pitchFamily="18" charset="0"/>
              </a:rPr>
              <a:t>, yaz aylarında serinletici olarak bol miktarda </a:t>
            </a:r>
            <a:r>
              <a:rPr lang="tr-TR" dirty="0" smtClean="0">
                <a:latin typeface="Times New Roman" panose="02020603050405020304" pitchFamily="18" charset="0"/>
                <a:cs typeface="Times New Roman" panose="02020603050405020304" pitchFamily="18" charset="0"/>
              </a:rPr>
              <a:t>tüketilmekle birlikte, karpuz kabuklarından </a:t>
            </a:r>
            <a:r>
              <a:rPr lang="tr-TR" dirty="0">
                <a:latin typeface="Times New Roman" panose="02020603050405020304" pitchFamily="18" charset="0"/>
                <a:cs typeface="Times New Roman" panose="02020603050405020304" pitchFamily="18" charset="0"/>
              </a:rPr>
              <a:t>gayet nefis şekerleme de yapılır. Ayrıca bazı bölgelerde karpuz pekmezi </a:t>
            </a:r>
            <a:r>
              <a:rPr lang="tr-TR" dirty="0" smtClean="0">
                <a:latin typeface="Times New Roman" panose="02020603050405020304" pitchFamily="18" charset="0"/>
                <a:cs typeface="Times New Roman" panose="02020603050405020304" pitchFamily="18" charset="0"/>
              </a:rPr>
              <a:t>de yapılmaktadır</a:t>
            </a:r>
            <a:r>
              <a:rPr lang="tr-TR" dirty="0">
                <a:latin typeface="Times New Roman" panose="02020603050405020304" pitchFamily="18" charset="0"/>
                <a:cs typeface="Times New Roman" panose="02020603050405020304" pitchFamily="18" charset="0"/>
              </a:rPr>
              <a:t>.</a:t>
            </a:r>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03648" y="3140968"/>
            <a:ext cx="6408712" cy="345638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xmlns="">
                <a:solidFill>
                  <a:schemeClr val="accent1"/>
                </a:solidFill>
              </a14:hiddenFill>
            </a:ext>
          </a:extLst>
        </p:spPr>
      </p:pic>
    </p:spTree>
    <p:extLst>
      <p:ext uri="{BB962C8B-B14F-4D97-AF65-F5344CB8AC3E}">
        <p14:creationId xmlns:p14="http://schemas.microsoft.com/office/powerpoint/2010/main" xmlns="" val="30318287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395536" y="620688"/>
            <a:ext cx="8496944" cy="5399112"/>
          </a:xfrm>
        </p:spPr>
        <p:txBody>
          <a:bodyPr>
            <a:normAutofit/>
          </a:bodyPr>
          <a:lstStyle/>
          <a:p>
            <a:pPr marL="0" indent="0" algn="just">
              <a:buNone/>
            </a:pPr>
            <a:r>
              <a:rPr lang="tr-TR" sz="2800" dirty="0" smtClean="0">
                <a:latin typeface="Times New Roman" panose="02020603050405020304" pitchFamily="18" charset="0"/>
                <a:cs typeface="Times New Roman" panose="02020603050405020304" pitchFamily="18" charset="0"/>
              </a:rPr>
              <a:t>	Karpuzun </a:t>
            </a:r>
            <a:r>
              <a:rPr lang="tr-TR" sz="2800" dirty="0">
                <a:latin typeface="Times New Roman" panose="02020603050405020304" pitchFamily="18" charset="0"/>
                <a:cs typeface="Times New Roman" panose="02020603050405020304" pitchFamily="18" charset="0"/>
              </a:rPr>
              <a:t>toplam dünya üretimi yaklaşık 100 milyon ton civarındadır. </a:t>
            </a:r>
          </a:p>
        </p:txBody>
      </p:sp>
      <p:pic>
        <p:nvPicPr>
          <p:cNvPr id="4100"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9552" y="1916832"/>
            <a:ext cx="8208912" cy="460851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Tree>
    <p:extLst>
      <p:ext uri="{BB962C8B-B14F-4D97-AF65-F5344CB8AC3E}">
        <p14:creationId xmlns:p14="http://schemas.microsoft.com/office/powerpoint/2010/main" xmlns="" val="362574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3"/>
          <p:cNvGraphicFramePr>
            <a:graphicFrameLocks noGrp="1"/>
          </p:cNvGraphicFramePr>
          <p:nvPr>
            <p:extLst>
              <p:ext uri="{D42A27DB-BD31-4B8C-83A1-F6EECF244321}">
                <p14:modId xmlns:p14="http://schemas.microsoft.com/office/powerpoint/2010/main" xmlns="" val="6782483"/>
              </p:ext>
            </p:extLst>
          </p:nvPr>
        </p:nvGraphicFramePr>
        <p:xfrm>
          <a:off x="539552" y="1772816"/>
          <a:ext cx="7920880" cy="3725375"/>
        </p:xfrm>
        <a:graphic>
          <a:graphicData uri="http://schemas.openxmlformats.org/drawingml/2006/table">
            <a:tbl>
              <a:tblPr firstRow="1" bandRow="1">
                <a:tableStyleId>{5C22544A-7EE6-4342-B048-85BDC9FD1C3A}</a:tableStyleId>
              </a:tblPr>
              <a:tblGrid>
                <a:gridCol w="3960440"/>
                <a:gridCol w="3960440"/>
              </a:tblGrid>
              <a:tr h="604867">
                <a:tc>
                  <a:txBody>
                    <a:bodyPr/>
                    <a:lstStyle/>
                    <a:p>
                      <a:pPr algn="ctr"/>
                      <a:r>
                        <a:rPr lang="tr-TR" sz="2000" dirty="0" smtClean="0">
                          <a:solidFill>
                            <a:schemeClr val="tx1"/>
                          </a:solidFill>
                          <a:latin typeface="Times New Roman" panose="02020603050405020304" pitchFamily="18" charset="0"/>
                          <a:cs typeface="Times New Roman" panose="02020603050405020304" pitchFamily="18" charset="0"/>
                        </a:rPr>
                        <a:t>ÜLKELER</a:t>
                      </a:r>
                      <a:endParaRPr lang="tr-TR" sz="20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tr-TR" sz="2000" dirty="0" smtClean="0">
                          <a:solidFill>
                            <a:schemeClr val="tx1"/>
                          </a:solidFill>
                          <a:latin typeface="Times New Roman" panose="02020603050405020304" pitchFamily="18" charset="0"/>
                          <a:cs typeface="Times New Roman" panose="02020603050405020304" pitchFamily="18" charset="0"/>
                        </a:rPr>
                        <a:t>ÜRETİM MİKTARLARI</a:t>
                      </a:r>
                    </a:p>
                    <a:p>
                      <a:pPr algn="ctr"/>
                      <a:r>
                        <a:rPr lang="tr-TR" sz="2000" dirty="0" smtClean="0">
                          <a:solidFill>
                            <a:schemeClr val="tx1"/>
                          </a:solidFill>
                          <a:latin typeface="Times New Roman" panose="02020603050405020304" pitchFamily="18" charset="0"/>
                          <a:cs typeface="Times New Roman" panose="02020603050405020304" pitchFamily="18" charset="0"/>
                        </a:rPr>
                        <a:t>(Ton)</a:t>
                      </a:r>
                      <a:endParaRPr lang="tr-TR" sz="2000" dirty="0">
                        <a:solidFill>
                          <a:schemeClr val="tx1"/>
                        </a:solidFill>
                        <a:latin typeface="Times New Roman" panose="02020603050405020304" pitchFamily="18" charset="0"/>
                        <a:cs typeface="Times New Roman" panose="02020603050405020304" pitchFamily="18" charset="0"/>
                      </a:endParaRPr>
                    </a:p>
                  </a:txBody>
                  <a:tcPr/>
                </a:tc>
              </a:tr>
              <a:tr h="604867">
                <a:tc>
                  <a:txBody>
                    <a:bodyPr/>
                    <a:lstStyle/>
                    <a:p>
                      <a:pPr algn="ctr"/>
                      <a:r>
                        <a:rPr lang="tr-TR" sz="2000" b="1" dirty="0" smtClean="0">
                          <a:latin typeface="Times New Roman" panose="02020603050405020304" pitchFamily="18" charset="0"/>
                          <a:cs typeface="Times New Roman" panose="02020603050405020304" pitchFamily="18" charset="0"/>
                        </a:rPr>
                        <a:t>Çin</a:t>
                      </a:r>
                      <a:endParaRPr lang="tr-TR" sz="2000" b="1" dirty="0">
                        <a:latin typeface="Times New Roman" panose="02020603050405020304" pitchFamily="18" charset="0"/>
                        <a:cs typeface="Times New Roman" panose="02020603050405020304" pitchFamily="18" charset="0"/>
                      </a:endParaRPr>
                    </a:p>
                  </a:txBody>
                  <a:tcPr/>
                </a:tc>
                <a:tc>
                  <a:txBody>
                    <a:bodyPr/>
                    <a:lstStyle/>
                    <a:p>
                      <a:pPr algn="ctr"/>
                      <a:r>
                        <a:rPr kumimoji="0" lang="tr-TR" sz="2000" b="1" i="0" kern="1200" dirty="0" smtClean="0">
                          <a:solidFill>
                            <a:schemeClr val="dk1"/>
                          </a:solidFill>
                          <a:latin typeface="Calibri" pitchFamily="34" charset="0"/>
                          <a:ea typeface="+mn-ea"/>
                          <a:cs typeface="+mn-cs"/>
                        </a:rPr>
                        <a:t>79.486.961</a:t>
                      </a:r>
                      <a:endParaRPr lang="tr-TR" sz="2000" b="1" dirty="0">
                        <a:latin typeface="Calibri" pitchFamily="34" charset="0"/>
                        <a:cs typeface="Times New Roman" panose="02020603050405020304" pitchFamily="18" charset="0"/>
                      </a:endParaRPr>
                    </a:p>
                  </a:txBody>
                  <a:tcPr/>
                </a:tc>
              </a:tr>
              <a:tr h="604867">
                <a:tc>
                  <a:txBody>
                    <a:bodyPr/>
                    <a:lstStyle/>
                    <a:p>
                      <a:pPr algn="ctr"/>
                      <a:r>
                        <a:rPr lang="tr-TR" sz="2000" b="1" dirty="0" smtClean="0">
                          <a:latin typeface="Times New Roman" panose="02020603050405020304" pitchFamily="18" charset="0"/>
                          <a:cs typeface="Times New Roman" panose="02020603050405020304" pitchFamily="18" charset="0"/>
                        </a:rPr>
                        <a:t>İran</a:t>
                      </a:r>
                      <a:endParaRPr lang="tr-TR" sz="2000" b="1" dirty="0">
                        <a:latin typeface="Times New Roman" panose="02020603050405020304" pitchFamily="18" charset="0"/>
                        <a:cs typeface="Times New Roman" panose="02020603050405020304" pitchFamily="18" charset="0"/>
                      </a:endParaRPr>
                    </a:p>
                  </a:txBody>
                  <a:tcPr/>
                </a:tc>
                <a:tc>
                  <a:txBody>
                    <a:bodyPr/>
                    <a:lstStyle/>
                    <a:p>
                      <a:pPr algn="ctr"/>
                      <a:r>
                        <a:rPr kumimoji="0" lang="tr-TR" sz="2000" b="1" i="0" kern="1200" dirty="0" smtClean="0">
                          <a:solidFill>
                            <a:schemeClr val="dk1"/>
                          </a:solidFill>
                          <a:latin typeface="Calibri" pitchFamily="34" charset="0"/>
                          <a:ea typeface="+mn-ea"/>
                          <a:cs typeface="+mn-cs"/>
                        </a:rPr>
                        <a:t>4.059.786</a:t>
                      </a:r>
                      <a:endParaRPr lang="tr-TR" sz="2000" b="1" dirty="0">
                        <a:latin typeface="Calibri" pitchFamily="34" charset="0"/>
                        <a:cs typeface="Times New Roman" panose="02020603050405020304" pitchFamily="18" charset="0"/>
                      </a:endParaRPr>
                    </a:p>
                  </a:txBody>
                  <a:tcPr/>
                </a:tc>
              </a:tr>
              <a:tr h="604867">
                <a:tc>
                  <a:txBody>
                    <a:bodyPr/>
                    <a:lstStyle/>
                    <a:p>
                      <a:pPr algn="ctr"/>
                      <a:r>
                        <a:rPr lang="tr-TR" sz="2800" b="1" dirty="0" smtClean="0">
                          <a:solidFill>
                            <a:srgbClr val="C00000"/>
                          </a:solidFill>
                          <a:latin typeface="Times New Roman" panose="02020603050405020304" pitchFamily="18" charset="0"/>
                          <a:cs typeface="Times New Roman" panose="02020603050405020304" pitchFamily="18" charset="0"/>
                        </a:rPr>
                        <a:t>Türkiye</a:t>
                      </a:r>
                      <a:endParaRPr lang="tr-TR" sz="2800" b="1" dirty="0">
                        <a:solidFill>
                          <a:srgbClr val="C00000"/>
                        </a:solidFill>
                        <a:latin typeface="Times New Roman" panose="02020603050405020304" pitchFamily="18" charset="0"/>
                        <a:cs typeface="Times New Roman" panose="02020603050405020304" pitchFamily="18" charset="0"/>
                      </a:endParaRPr>
                    </a:p>
                  </a:txBody>
                  <a:tcPr/>
                </a:tc>
                <a:tc>
                  <a:txBody>
                    <a:bodyPr/>
                    <a:lstStyle/>
                    <a:p>
                      <a:pPr algn="ctr"/>
                      <a:r>
                        <a:rPr kumimoji="0" lang="tr-TR" sz="2000" b="1" i="0" kern="1200" dirty="0" smtClean="0">
                          <a:solidFill>
                            <a:srgbClr val="FF0000"/>
                          </a:solidFill>
                          <a:latin typeface="Calibri" pitchFamily="34" charset="0"/>
                          <a:ea typeface="+mn-ea"/>
                          <a:cs typeface="+mn-cs"/>
                        </a:rPr>
                        <a:t>4.011.313</a:t>
                      </a:r>
                      <a:endParaRPr lang="tr-TR" sz="2000" b="1" dirty="0" smtClean="0">
                        <a:solidFill>
                          <a:srgbClr val="FF0000"/>
                        </a:solidFill>
                        <a:latin typeface="Calibri" pitchFamily="34" charset="0"/>
                        <a:cs typeface="Times New Roman" panose="02020603050405020304" pitchFamily="18" charset="0"/>
                      </a:endParaRPr>
                    </a:p>
                  </a:txBody>
                  <a:tcPr/>
                </a:tc>
              </a:tr>
              <a:tr h="604867">
                <a:tc>
                  <a:txBody>
                    <a:bodyPr/>
                    <a:lstStyle/>
                    <a:p>
                      <a:pPr algn="ctr"/>
                      <a:r>
                        <a:rPr lang="tr-TR" sz="2000" b="1" dirty="0" smtClean="0">
                          <a:latin typeface="Times New Roman" panose="02020603050405020304" pitchFamily="18" charset="0"/>
                          <a:cs typeface="Times New Roman" panose="02020603050405020304" pitchFamily="18" charset="0"/>
                        </a:rPr>
                        <a:t>Brezilya</a:t>
                      </a:r>
                      <a:endParaRPr lang="tr-TR" sz="2000" b="1" dirty="0">
                        <a:latin typeface="Times New Roman" panose="02020603050405020304" pitchFamily="18" charset="0"/>
                        <a:cs typeface="Times New Roman" panose="02020603050405020304" pitchFamily="18" charset="0"/>
                      </a:endParaRPr>
                    </a:p>
                  </a:txBody>
                  <a:tcPr/>
                </a:tc>
                <a:tc>
                  <a:txBody>
                    <a:bodyPr/>
                    <a:lstStyle/>
                    <a:p>
                      <a:pPr algn="ctr"/>
                      <a:r>
                        <a:rPr kumimoji="0" lang="tr-TR" sz="2000" b="1" i="0" kern="1200" dirty="0" smtClean="0">
                          <a:solidFill>
                            <a:schemeClr val="dk1"/>
                          </a:solidFill>
                          <a:latin typeface="Calibri" pitchFamily="34" charset="0"/>
                          <a:ea typeface="+mn-ea"/>
                          <a:cs typeface="+mn-cs"/>
                        </a:rPr>
                        <a:t>2.314.700</a:t>
                      </a:r>
                      <a:endParaRPr lang="tr-TR" sz="2000" b="1" dirty="0">
                        <a:latin typeface="Calibri" pitchFamily="34" charset="0"/>
                        <a:cs typeface="Times New Roman" panose="02020603050405020304" pitchFamily="18" charset="0"/>
                      </a:endParaRPr>
                    </a:p>
                  </a:txBody>
                  <a:tcPr/>
                </a:tc>
              </a:tr>
              <a:tr h="604867">
                <a:tc>
                  <a:txBody>
                    <a:bodyPr/>
                    <a:lstStyle/>
                    <a:p>
                      <a:pPr algn="ctr"/>
                      <a:r>
                        <a:rPr lang="tr-TR" sz="2000" b="1" dirty="0" smtClean="0">
                          <a:latin typeface="Times New Roman" panose="02020603050405020304" pitchFamily="18" charset="0"/>
                          <a:cs typeface="Times New Roman" panose="02020603050405020304" pitchFamily="18" charset="0"/>
                        </a:rPr>
                        <a:t>Mısır</a:t>
                      </a:r>
                      <a:endParaRPr lang="tr-TR" sz="2000" b="1" dirty="0">
                        <a:latin typeface="Times New Roman" panose="02020603050405020304" pitchFamily="18" charset="0"/>
                        <a:cs typeface="Times New Roman" panose="02020603050405020304" pitchFamily="18" charset="0"/>
                      </a:endParaRPr>
                    </a:p>
                  </a:txBody>
                  <a:tcPr/>
                </a:tc>
                <a:tc>
                  <a:txBody>
                    <a:bodyPr/>
                    <a:lstStyle/>
                    <a:p>
                      <a:pPr algn="ctr"/>
                      <a:r>
                        <a:rPr kumimoji="0" lang="tr-TR" sz="2000" b="1" i="0" kern="1200" dirty="0" smtClean="0">
                          <a:solidFill>
                            <a:schemeClr val="dk1"/>
                          </a:solidFill>
                          <a:latin typeface="Calibri" pitchFamily="34" charset="0"/>
                          <a:ea typeface="+mn-ea"/>
                          <a:cs typeface="+mn-cs"/>
                        </a:rPr>
                        <a:t>1.709.964</a:t>
                      </a:r>
                      <a:endParaRPr lang="tr-TR" sz="2000" b="1" dirty="0">
                        <a:latin typeface="Calibri" pitchFamily="34" charset="0"/>
                        <a:cs typeface="Times New Roman" panose="02020603050405020304" pitchFamily="18" charset="0"/>
                      </a:endParaRPr>
                    </a:p>
                  </a:txBody>
                  <a:tcPr/>
                </a:tc>
              </a:tr>
            </a:tbl>
          </a:graphicData>
        </a:graphic>
      </p:graphicFrame>
      <p:sp>
        <p:nvSpPr>
          <p:cNvPr id="2" name="Metin kutusu 1"/>
          <p:cNvSpPr txBox="1"/>
          <p:nvPr/>
        </p:nvSpPr>
        <p:spPr>
          <a:xfrm>
            <a:off x="6653158" y="5949280"/>
            <a:ext cx="1440160" cy="369332"/>
          </a:xfrm>
          <a:prstGeom prst="rect">
            <a:avLst/>
          </a:prstGeom>
          <a:noFill/>
        </p:spPr>
        <p:txBody>
          <a:bodyPr wrap="square" rtlCol="0">
            <a:spAutoFit/>
          </a:bodyPr>
          <a:lstStyle/>
          <a:p>
            <a:r>
              <a:rPr lang="tr-TR" dirty="0" smtClean="0"/>
              <a:t>FAO 2017</a:t>
            </a:r>
            <a:endParaRPr lang="tr-TR" dirty="0"/>
          </a:p>
        </p:txBody>
      </p:sp>
    </p:spTree>
    <p:extLst>
      <p:ext uri="{BB962C8B-B14F-4D97-AF65-F5344CB8AC3E}">
        <p14:creationId xmlns:p14="http://schemas.microsoft.com/office/powerpoint/2010/main" xmlns="" val="29276424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12725" y="1556792"/>
            <a:ext cx="8718550" cy="49685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xmlns="">
                <a:solidFill>
                  <a:schemeClr val="accent1"/>
                </a:solidFill>
              </a14:hiddenFill>
            </a:ext>
          </a:extLst>
        </p:spPr>
      </p:pic>
      <p:sp>
        <p:nvSpPr>
          <p:cNvPr id="4" name="Metin kutusu 3"/>
          <p:cNvSpPr txBox="1"/>
          <p:nvPr/>
        </p:nvSpPr>
        <p:spPr>
          <a:xfrm>
            <a:off x="733747" y="2431341"/>
            <a:ext cx="1364476" cy="461665"/>
          </a:xfrm>
          <a:prstGeom prst="rect">
            <a:avLst/>
          </a:prstGeom>
          <a:noFill/>
        </p:spPr>
        <p:txBody>
          <a:bodyPr wrap="none" rtlCol="0">
            <a:spAutoFit/>
          </a:bodyPr>
          <a:lstStyle/>
          <a:p>
            <a:r>
              <a:rPr lang="tr-TR" sz="2400" b="1" dirty="0" smtClean="0">
                <a:latin typeface="Times New Roman" panose="02020603050405020304" pitchFamily="18" charset="0"/>
                <a:cs typeface="Times New Roman" panose="02020603050405020304" pitchFamily="18" charset="0"/>
              </a:rPr>
              <a:t>552,522 </a:t>
            </a:r>
            <a:r>
              <a:rPr lang="tr-TR" sz="2400" b="1" dirty="0" smtClean="0">
                <a:latin typeface="Times New Roman" panose="02020603050405020304" pitchFamily="18" charset="0"/>
                <a:cs typeface="Times New Roman" panose="02020603050405020304" pitchFamily="18" charset="0"/>
              </a:rPr>
              <a:t>t</a:t>
            </a:r>
            <a:endParaRPr lang="tr-TR" sz="2400" b="1" dirty="0">
              <a:latin typeface="Times New Roman" panose="02020603050405020304" pitchFamily="18" charset="0"/>
              <a:cs typeface="Times New Roman" panose="02020603050405020304" pitchFamily="18" charset="0"/>
            </a:endParaRPr>
          </a:p>
        </p:txBody>
      </p:sp>
      <p:sp>
        <p:nvSpPr>
          <p:cNvPr id="5" name="Metin kutusu 4"/>
          <p:cNvSpPr txBox="1"/>
          <p:nvPr/>
        </p:nvSpPr>
        <p:spPr>
          <a:xfrm>
            <a:off x="3419872" y="2431341"/>
            <a:ext cx="1364476" cy="461665"/>
          </a:xfrm>
          <a:prstGeom prst="rect">
            <a:avLst/>
          </a:prstGeom>
          <a:noFill/>
        </p:spPr>
        <p:txBody>
          <a:bodyPr wrap="none" rtlCol="0">
            <a:spAutoFit/>
          </a:bodyPr>
          <a:lstStyle/>
          <a:p>
            <a:r>
              <a:rPr lang="tr-TR" sz="2400" b="1" dirty="0" smtClean="0">
                <a:latin typeface="Times New Roman" panose="02020603050405020304" pitchFamily="18" charset="0"/>
                <a:cs typeface="Times New Roman" panose="02020603050405020304" pitchFamily="18" charset="0"/>
              </a:rPr>
              <a:t>178,991 </a:t>
            </a:r>
            <a:r>
              <a:rPr lang="tr-TR" sz="2400" b="1" dirty="0" smtClean="0">
                <a:latin typeface="Times New Roman" panose="02020603050405020304" pitchFamily="18" charset="0"/>
                <a:cs typeface="Times New Roman" panose="02020603050405020304" pitchFamily="18" charset="0"/>
              </a:rPr>
              <a:t>t</a:t>
            </a:r>
            <a:endParaRPr lang="tr-TR" sz="2400" b="1" dirty="0">
              <a:latin typeface="Times New Roman" panose="02020603050405020304" pitchFamily="18" charset="0"/>
              <a:cs typeface="Times New Roman" panose="02020603050405020304" pitchFamily="18" charset="0"/>
            </a:endParaRPr>
          </a:p>
        </p:txBody>
      </p:sp>
      <p:sp>
        <p:nvSpPr>
          <p:cNvPr id="6" name="Metin kutusu 5"/>
          <p:cNvSpPr txBox="1"/>
          <p:nvPr/>
        </p:nvSpPr>
        <p:spPr>
          <a:xfrm>
            <a:off x="467544" y="4776644"/>
            <a:ext cx="1447832" cy="461665"/>
          </a:xfrm>
          <a:prstGeom prst="rect">
            <a:avLst/>
          </a:prstGeom>
          <a:noFill/>
        </p:spPr>
        <p:txBody>
          <a:bodyPr wrap="none" rtlCol="0">
            <a:spAutoFit/>
          </a:bodyPr>
          <a:lstStyle/>
          <a:p>
            <a:r>
              <a:rPr lang="tr-TR" sz="2400" b="1" dirty="0" smtClean="0">
                <a:solidFill>
                  <a:srgbClr val="000000"/>
                </a:solidFill>
                <a:latin typeface="Arial"/>
              </a:rPr>
              <a:t>560,722</a:t>
            </a:r>
            <a:r>
              <a:rPr lang="tr-TR" sz="2400" dirty="0" smtClean="0"/>
              <a:t> </a:t>
            </a:r>
            <a:r>
              <a:rPr lang="tr-TR" sz="2400" b="1" dirty="0" smtClean="0">
                <a:latin typeface="Times New Roman" panose="02020603050405020304" pitchFamily="18" charset="0"/>
                <a:cs typeface="Times New Roman" panose="02020603050405020304" pitchFamily="18" charset="0"/>
              </a:rPr>
              <a:t>t</a:t>
            </a:r>
            <a:endParaRPr lang="tr-TR" sz="2400" b="1" dirty="0">
              <a:latin typeface="Times New Roman" panose="02020603050405020304" pitchFamily="18" charset="0"/>
              <a:cs typeface="Times New Roman" panose="02020603050405020304" pitchFamily="18" charset="0"/>
            </a:endParaRPr>
          </a:p>
        </p:txBody>
      </p:sp>
      <p:sp>
        <p:nvSpPr>
          <p:cNvPr id="7" name="Metin kutusu 6"/>
          <p:cNvSpPr txBox="1"/>
          <p:nvPr/>
        </p:nvSpPr>
        <p:spPr>
          <a:xfrm>
            <a:off x="7507129" y="3348570"/>
            <a:ext cx="1364476" cy="461665"/>
          </a:xfrm>
          <a:prstGeom prst="rect">
            <a:avLst/>
          </a:prstGeom>
          <a:noFill/>
        </p:spPr>
        <p:txBody>
          <a:bodyPr wrap="none" rtlCol="0">
            <a:spAutoFit/>
          </a:bodyPr>
          <a:lstStyle/>
          <a:p>
            <a:r>
              <a:rPr lang="tr-TR" sz="2400" b="1" dirty="0" smtClean="0">
                <a:latin typeface="Times New Roman" panose="02020603050405020304" pitchFamily="18" charset="0"/>
                <a:cs typeface="Times New Roman" panose="02020603050405020304" pitchFamily="18" charset="0"/>
              </a:rPr>
              <a:t>152,764 </a:t>
            </a:r>
            <a:r>
              <a:rPr lang="tr-TR" sz="2400" b="1" dirty="0" smtClean="0">
                <a:latin typeface="Times New Roman" panose="02020603050405020304" pitchFamily="18" charset="0"/>
                <a:cs typeface="Times New Roman" panose="02020603050405020304" pitchFamily="18" charset="0"/>
              </a:rPr>
              <a:t>t</a:t>
            </a:r>
            <a:endParaRPr lang="tr-TR" sz="2400" b="1" dirty="0">
              <a:latin typeface="Times New Roman" panose="02020603050405020304" pitchFamily="18" charset="0"/>
              <a:cs typeface="Times New Roman" panose="02020603050405020304" pitchFamily="18" charset="0"/>
            </a:endParaRPr>
          </a:p>
        </p:txBody>
      </p:sp>
      <p:sp>
        <p:nvSpPr>
          <p:cNvPr id="8" name="Metin kutusu 7"/>
          <p:cNvSpPr txBox="1"/>
          <p:nvPr/>
        </p:nvSpPr>
        <p:spPr>
          <a:xfrm>
            <a:off x="2830607" y="5227806"/>
            <a:ext cx="1960793" cy="523220"/>
          </a:xfrm>
          <a:prstGeom prst="rect">
            <a:avLst/>
          </a:prstGeom>
          <a:noFill/>
        </p:spPr>
        <p:txBody>
          <a:bodyPr wrap="none" rtlCol="0">
            <a:spAutoFit/>
          </a:bodyPr>
          <a:lstStyle/>
          <a:p>
            <a:r>
              <a:rPr lang="tr-TR" sz="2800" b="1" dirty="0" smtClean="0">
                <a:solidFill>
                  <a:srgbClr val="000000"/>
                </a:solidFill>
                <a:latin typeface="Arial"/>
              </a:rPr>
              <a:t>1.738,699</a:t>
            </a:r>
            <a:r>
              <a:rPr lang="tr-TR" sz="2800" dirty="0" smtClean="0"/>
              <a:t> </a:t>
            </a:r>
            <a:r>
              <a:rPr lang="tr-TR" sz="2800" b="1" dirty="0" smtClean="0">
                <a:latin typeface="Times New Roman" panose="02020603050405020304" pitchFamily="18" charset="0"/>
                <a:cs typeface="Times New Roman" panose="02020603050405020304" pitchFamily="18" charset="0"/>
              </a:rPr>
              <a:t>t</a:t>
            </a:r>
            <a:endParaRPr lang="tr-TR" sz="2800" b="1" dirty="0">
              <a:latin typeface="Times New Roman" panose="02020603050405020304" pitchFamily="18" charset="0"/>
              <a:cs typeface="Times New Roman" panose="02020603050405020304" pitchFamily="18" charset="0"/>
            </a:endParaRPr>
          </a:p>
        </p:txBody>
      </p:sp>
      <p:sp>
        <p:nvSpPr>
          <p:cNvPr id="9" name="Metin kutusu 8"/>
          <p:cNvSpPr txBox="1"/>
          <p:nvPr/>
        </p:nvSpPr>
        <p:spPr>
          <a:xfrm>
            <a:off x="6142653" y="5225375"/>
            <a:ext cx="1447832" cy="461665"/>
          </a:xfrm>
          <a:prstGeom prst="rect">
            <a:avLst/>
          </a:prstGeom>
          <a:noFill/>
        </p:spPr>
        <p:txBody>
          <a:bodyPr wrap="none" rtlCol="0">
            <a:spAutoFit/>
          </a:bodyPr>
          <a:lstStyle/>
          <a:p>
            <a:r>
              <a:rPr lang="tr-TR" sz="2400" b="1" dirty="0" smtClean="0">
                <a:solidFill>
                  <a:srgbClr val="000000"/>
                </a:solidFill>
                <a:latin typeface="Arial"/>
              </a:rPr>
              <a:t>560,122</a:t>
            </a:r>
            <a:r>
              <a:rPr lang="tr-TR" sz="2400" dirty="0" smtClean="0"/>
              <a:t> </a:t>
            </a:r>
            <a:r>
              <a:rPr lang="tr-TR" sz="2400" b="1" dirty="0" smtClean="0">
                <a:latin typeface="Times New Roman" panose="02020603050405020304" pitchFamily="18" charset="0"/>
                <a:cs typeface="Times New Roman" panose="02020603050405020304" pitchFamily="18" charset="0"/>
              </a:rPr>
              <a:t>t</a:t>
            </a:r>
            <a:endParaRPr lang="tr-TR" sz="2400" b="1" dirty="0">
              <a:latin typeface="Times New Roman" panose="02020603050405020304" pitchFamily="18" charset="0"/>
              <a:cs typeface="Times New Roman" panose="02020603050405020304" pitchFamily="18" charset="0"/>
            </a:endParaRPr>
          </a:p>
        </p:txBody>
      </p:sp>
      <p:sp>
        <p:nvSpPr>
          <p:cNvPr id="10" name="Metin kutusu 9"/>
          <p:cNvSpPr txBox="1"/>
          <p:nvPr/>
        </p:nvSpPr>
        <p:spPr>
          <a:xfrm>
            <a:off x="3140788" y="4421552"/>
            <a:ext cx="1287532" cy="461665"/>
          </a:xfrm>
          <a:prstGeom prst="rect">
            <a:avLst/>
          </a:prstGeom>
          <a:noFill/>
        </p:spPr>
        <p:txBody>
          <a:bodyPr wrap="none" rtlCol="0">
            <a:spAutoFit/>
          </a:bodyPr>
          <a:lstStyle/>
          <a:p>
            <a:r>
              <a:rPr lang="tr-TR" sz="2400" b="1" dirty="0" smtClean="0">
                <a:latin typeface="Times New Roman" panose="02020603050405020304" pitchFamily="18" charset="0"/>
                <a:cs typeface="Times New Roman" panose="02020603050405020304" pitchFamily="18" charset="0"/>
              </a:rPr>
              <a:t>287,354t</a:t>
            </a:r>
            <a:endParaRPr lang="tr-TR" sz="2400" b="1" dirty="0">
              <a:latin typeface="Times New Roman" panose="02020603050405020304" pitchFamily="18" charset="0"/>
              <a:cs typeface="Times New Roman" panose="02020603050405020304" pitchFamily="18" charset="0"/>
            </a:endParaRPr>
          </a:p>
        </p:txBody>
      </p:sp>
      <p:sp>
        <p:nvSpPr>
          <p:cNvPr id="2" name="Metin kutusu 1"/>
          <p:cNvSpPr txBox="1"/>
          <p:nvPr/>
        </p:nvSpPr>
        <p:spPr>
          <a:xfrm>
            <a:off x="7020272" y="6090395"/>
            <a:ext cx="1638985" cy="369332"/>
          </a:xfrm>
          <a:prstGeom prst="rect">
            <a:avLst/>
          </a:prstGeom>
          <a:noFill/>
        </p:spPr>
        <p:txBody>
          <a:bodyPr wrap="square" rtlCol="0">
            <a:spAutoFit/>
          </a:bodyPr>
          <a:lstStyle/>
          <a:p>
            <a:r>
              <a:rPr lang="tr-TR" b="1" dirty="0" smtClean="0"/>
              <a:t>TUİK </a:t>
            </a:r>
            <a:r>
              <a:rPr lang="tr-TR" b="1" dirty="0" smtClean="0"/>
              <a:t>2018</a:t>
            </a:r>
            <a:endParaRPr lang="tr-TR" b="1" dirty="0"/>
          </a:p>
        </p:txBody>
      </p:sp>
    </p:spTree>
    <p:extLst>
      <p:ext uri="{BB962C8B-B14F-4D97-AF65-F5344CB8AC3E}">
        <p14:creationId xmlns:p14="http://schemas.microsoft.com/office/powerpoint/2010/main" xmlns="" val="32325640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395536" y="764704"/>
            <a:ext cx="8435280" cy="5616624"/>
          </a:xfrm>
        </p:spPr>
        <p:txBody>
          <a:bodyPr>
            <a:normAutofit fontScale="92500" lnSpcReduction="20000"/>
          </a:bodyPr>
          <a:lstStyle/>
          <a:p>
            <a:pPr marL="0" indent="0">
              <a:buNone/>
            </a:pPr>
            <a:r>
              <a:rPr lang="tr-TR" dirty="0" smtClean="0"/>
              <a:t>	</a:t>
            </a:r>
            <a:r>
              <a:rPr lang="tr-TR" sz="3000" b="1" dirty="0" smtClean="0">
                <a:solidFill>
                  <a:srgbClr val="FF0000"/>
                </a:solidFill>
                <a:latin typeface="Times New Roman" panose="02020603050405020304" pitchFamily="18" charset="0"/>
                <a:cs typeface="Times New Roman" panose="02020603050405020304" pitchFamily="18" charset="0"/>
              </a:rPr>
              <a:t>Türkiye’de </a:t>
            </a:r>
            <a:r>
              <a:rPr lang="tr-TR" sz="3000" b="1" dirty="0">
                <a:solidFill>
                  <a:srgbClr val="FF0000"/>
                </a:solidFill>
                <a:latin typeface="Times New Roman" panose="02020603050405020304" pitchFamily="18" charset="0"/>
                <a:cs typeface="Times New Roman" panose="02020603050405020304" pitchFamily="18" charset="0"/>
              </a:rPr>
              <a:t>önemli karpuz yetiştiricilik </a:t>
            </a:r>
            <a:r>
              <a:rPr lang="tr-TR" sz="3000" b="1" dirty="0" smtClean="0">
                <a:solidFill>
                  <a:srgbClr val="FF0000"/>
                </a:solidFill>
                <a:latin typeface="Times New Roman" panose="02020603050405020304" pitchFamily="18" charset="0"/>
                <a:cs typeface="Times New Roman" panose="02020603050405020304" pitchFamily="18" charset="0"/>
              </a:rPr>
              <a:t>alanları </a:t>
            </a:r>
          </a:p>
          <a:p>
            <a:pPr marL="0" indent="0">
              <a:buNone/>
            </a:pPr>
            <a:endParaRPr lang="tr-TR" sz="3000" b="1" dirty="0">
              <a:solidFill>
                <a:srgbClr val="FF0000"/>
              </a:solidFill>
              <a:latin typeface="Times New Roman" panose="02020603050405020304" pitchFamily="18" charset="0"/>
              <a:cs typeface="Times New Roman" panose="02020603050405020304" pitchFamily="18" charset="0"/>
            </a:endParaRPr>
          </a:p>
          <a:p>
            <a:pPr marL="0" indent="0">
              <a:buNone/>
            </a:pPr>
            <a:r>
              <a:rPr lang="tr-TR" sz="2800" b="1" dirty="0" smtClean="0">
                <a:solidFill>
                  <a:srgbClr val="C00000"/>
                </a:solidFill>
                <a:latin typeface="Times New Roman" panose="02020603050405020304" pitchFamily="18" charset="0"/>
                <a:cs typeface="Times New Roman" panose="02020603050405020304" pitchFamily="18" charset="0"/>
              </a:rPr>
              <a:t>Çukurova</a:t>
            </a:r>
            <a:r>
              <a:rPr lang="tr-TR" sz="2800" dirty="0" smtClean="0">
                <a:latin typeface="Times New Roman" panose="02020603050405020304" pitchFamily="18" charset="0"/>
                <a:cs typeface="Times New Roman" panose="02020603050405020304" pitchFamily="18" charset="0"/>
              </a:rPr>
              <a:t> </a:t>
            </a:r>
            <a:r>
              <a:rPr lang="tr-TR" sz="2800" dirty="0">
                <a:latin typeface="Times New Roman" panose="02020603050405020304" pitchFamily="18" charset="0"/>
                <a:cs typeface="Times New Roman" panose="02020603050405020304" pitchFamily="18" charset="0"/>
              </a:rPr>
              <a:t>(Karataş, Seyhan, Ceyhan, Yüreğir, Tarsus, Kadirli), </a:t>
            </a:r>
            <a:endParaRPr lang="tr-TR" sz="2800" dirty="0" smtClean="0">
              <a:latin typeface="Times New Roman" panose="02020603050405020304" pitchFamily="18" charset="0"/>
              <a:cs typeface="Times New Roman" panose="02020603050405020304" pitchFamily="18" charset="0"/>
            </a:endParaRPr>
          </a:p>
          <a:p>
            <a:pPr marL="0" indent="0" algn="just">
              <a:buNone/>
            </a:pPr>
            <a:r>
              <a:rPr lang="tr-TR" sz="2800" b="1" dirty="0" smtClean="0">
                <a:solidFill>
                  <a:srgbClr val="C00000"/>
                </a:solidFill>
                <a:latin typeface="Times New Roman" panose="02020603050405020304" pitchFamily="18" charset="0"/>
                <a:cs typeface="Times New Roman" panose="02020603050405020304" pitchFamily="18" charset="0"/>
              </a:rPr>
              <a:t>Antalya</a:t>
            </a:r>
            <a:r>
              <a:rPr lang="tr-TR" sz="2800" dirty="0" smtClean="0">
                <a:latin typeface="Times New Roman" panose="02020603050405020304" pitchFamily="18" charset="0"/>
                <a:cs typeface="Times New Roman" panose="02020603050405020304" pitchFamily="18" charset="0"/>
              </a:rPr>
              <a:t> </a:t>
            </a:r>
            <a:r>
              <a:rPr lang="tr-TR" sz="2800" dirty="0">
                <a:latin typeface="Times New Roman" panose="02020603050405020304" pitchFamily="18" charset="0"/>
                <a:cs typeface="Times New Roman" panose="02020603050405020304" pitchFamily="18" charset="0"/>
              </a:rPr>
              <a:t>(Serik, Manavgat, Elmalı, Korkuteli), </a:t>
            </a:r>
            <a:endParaRPr lang="tr-TR" sz="2800" dirty="0" smtClean="0">
              <a:latin typeface="Times New Roman" panose="02020603050405020304" pitchFamily="18" charset="0"/>
              <a:cs typeface="Times New Roman" panose="02020603050405020304" pitchFamily="18" charset="0"/>
            </a:endParaRPr>
          </a:p>
          <a:p>
            <a:pPr marL="0" indent="0" algn="just">
              <a:buNone/>
            </a:pPr>
            <a:r>
              <a:rPr lang="tr-TR" sz="2800" b="1" dirty="0" smtClean="0">
                <a:solidFill>
                  <a:srgbClr val="C00000"/>
                </a:solidFill>
                <a:latin typeface="Times New Roman" panose="02020603050405020304" pitchFamily="18" charset="0"/>
                <a:cs typeface="Times New Roman" panose="02020603050405020304" pitchFamily="18" charset="0"/>
              </a:rPr>
              <a:t>Trakya </a:t>
            </a:r>
            <a:r>
              <a:rPr lang="tr-TR" sz="2800" dirty="0">
                <a:latin typeface="Times New Roman" panose="02020603050405020304" pitchFamily="18" charset="0"/>
                <a:cs typeface="Times New Roman" panose="02020603050405020304" pitchFamily="18" charset="0"/>
              </a:rPr>
              <a:t>(Tekirdağ, Uzunköprü, Meriç, İpsala, Kırklareli), </a:t>
            </a:r>
            <a:endParaRPr lang="tr-TR" sz="2800" dirty="0" smtClean="0">
              <a:latin typeface="Times New Roman" panose="02020603050405020304" pitchFamily="18" charset="0"/>
              <a:cs typeface="Times New Roman" panose="02020603050405020304" pitchFamily="18" charset="0"/>
            </a:endParaRPr>
          </a:p>
          <a:p>
            <a:pPr marL="0" indent="0" algn="just">
              <a:buNone/>
            </a:pPr>
            <a:r>
              <a:rPr lang="tr-TR" sz="2800" b="1" dirty="0" smtClean="0">
                <a:solidFill>
                  <a:srgbClr val="C00000"/>
                </a:solidFill>
                <a:latin typeface="Times New Roman" panose="02020603050405020304" pitchFamily="18" charset="0"/>
                <a:cs typeface="Times New Roman" panose="02020603050405020304" pitchFamily="18" charset="0"/>
              </a:rPr>
              <a:t>Ege </a:t>
            </a:r>
            <a:r>
              <a:rPr lang="tr-TR" sz="2800" dirty="0">
                <a:latin typeface="Times New Roman" panose="02020603050405020304" pitchFamily="18" charset="0"/>
                <a:cs typeface="Times New Roman" panose="02020603050405020304" pitchFamily="18" charset="0"/>
              </a:rPr>
              <a:t>(Atça, Ödemiş, Tire, Torbalı, Kiraz, Ortaca), </a:t>
            </a:r>
            <a:endParaRPr lang="tr-TR" sz="2800" dirty="0" smtClean="0">
              <a:latin typeface="Times New Roman" panose="02020603050405020304" pitchFamily="18" charset="0"/>
              <a:cs typeface="Times New Roman" panose="02020603050405020304" pitchFamily="18" charset="0"/>
            </a:endParaRPr>
          </a:p>
          <a:p>
            <a:pPr marL="0" indent="0" algn="just">
              <a:buNone/>
            </a:pPr>
            <a:r>
              <a:rPr lang="tr-TR" sz="2800" b="1" dirty="0" smtClean="0">
                <a:solidFill>
                  <a:srgbClr val="C00000"/>
                </a:solidFill>
                <a:latin typeface="Times New Roman" panose="02020603050405020304" pitchFamily="18" charset="0"/>
                <a:cs typeface="Times New Roman" panose="02020603050405020304" pitchFamily="18" charset="0"/>
              </a:rPr>
              <a:t>Güney </a:t>
            </a:r>
            <a:r>
              <a:rPr lang="tr-TR" sz="2800" b="1" dirty="0">
                <a:solidFill>
                  <a:srgbClr val="C00000"/>
                </a:solidFill>
                <a:latin typeface="Times New Roman" panose="02020603050405020304" pitchFamily="18" charset="0"/>
                <a:cs typeface="Times New Roman" panose="02020603050405020304" pitchFamily="18" charset="0"/>
              </a:rPr>
              <a:t>Marmara </a:t>
            </a:r>
            <a:r>
              <a:rPr lang="tr-TR" sz="2800" dirty="0">
                <a:latin typeface="Times New Roman" panose="02020603050405020304" pitchFamily="18" charset="0"/>
                <a:cs typeface="Times New Roman" panose="02020603050405020304" pitchFamily="18" charset="0"/>
              </a:rPr>
              <a:t>(Kemalpaşa, Karacabey, Balıkesir, Osmaneli), </a:t>
            </a:r>
            <a:endParaRPr lang="tr-TR" sz="2800" dirty="0" smtClean="0">
              <a:latin typeface="Times New Roman" panose="02020603050405020304" pitchFamily="18" charset="0"/>
              <a:cs typeface="Times New Roman" panose="02020603050405020304" pitchFamily="18" charset="0"/>
            </a:endParaRPr>
          </a:p>
          <a:p>
            <a:pPr marL="0" indent="0" algn="just">
              <a:buNone/>
            </a:pPr>
            <a:r>
              <a:rPr lang="tr-TR" sz="2800" b="1" dirty="0" smtClean="0">
                <a:solidFill>
                  <a:srgbClr val="C00000"/>
                </a:solidFill>
                <a:latin typeface="Times New Roman" panose="02020603050405020304" pitchFamily="18" charset="0"/>
                <a:cs typeface="Times New Roman" panose="02020603050405020304" pitchFamily="18" charset="0"/>
              </a:rPr>
              <a:t>Karadeniz</a:t>
            </a:r>
            <a:r>
              <a:rPr lang="tr-TR" sz="2800" dirty="0" smtClean="0">
                <a:latin typeface="Times New Roman" panose="02020603050405020304" pitchFamily="18" charset="0"/>
                <a:cs typeface="Times New Roman" panose="02020603050405020304" pitchFamily="18" charset="0"/>
              </a:rPr>
              <a:t> </a:t>
            </a:r>
            <a:r>
              <a:rPr lang="tr-TR" sz="2800" dirty="0">
                <a:latin typeface="Times New Roman" panose="02020603050405020304" pitchFamily="18" charset="0"/>
                <a:cs typeface="Times New Roman" panose="02020603050405020304" pitchFamily="18" charset="0"/>
              </a:rPr>
              <a:t>(Bafra, Çarşamba, Erbaa, Niksar), </a:t>
            </a:r>
            <a:endParaRPr lang="tr-TR" sz="2800" dirty="0" smtClean="0">
              <a:latin typeface="Times New Roman" panose="02020603050405020304" pitchFamily="18" charset="0"/>
              <a:cs typeface="Times New Roman" panose="02020603050405020304" pitchFamily="18" charset="0"/>
            </a:endParaRPr>
          </a:p>
          <a:p>
            <a:pPr marL="0" indent="0" algn="just">
              <a:buNone/>
            </a:pPr>
            <a:r>
              <a:rPr lang="tr-TR" sz="2800" b="1" dirty="0" smtClean="0">
                <a:solidFill>
                  <a:srgbClr val="C00000"/>
                </a:solidFill>
                <a:latin typeface="Times New Roman" panose="02020603050405020304" pitchFamily="18" charset="0"/>
                <a:cs typeface="Times New Roman" panose="02020603050405020304" pitchFamily="18" charset="0"/>
              </a:rPr>
              <a:t>Güneydoğu </a:t>
            </a:r>
            <a:r>
              <a:rPr lang="tr-TR" sz="2800" b="1" dirty="0">
                <a:solidFill>
                  <a:srgbClr val="C00000"/>
                </a:solidFill>
                <a:latin typeface="Times New Roman" panose="02020603050405020304" pitchFamily="18" charset="0"/>
                <a:cs typeface="Times New Roman" panose="02020603050405020304" pitchFamily="18" charset="0"/>
              </a:rPr>
              <a:t>Anadolu </a:t>
            </a:r>
            <a:r>
              <a:rPr lang="tr-TR" sz="2800" dirty="0">
                <a:latin typeface="Times New Roman" panose="02020603050405020304" pitchFamily="18" charset="0"/>
                <a:cs typeface="Times New Roman" panose="02020603050405020304" pitchFamily="18" charset="0"/>
              </a:rPr>
              <a:t>(Adıyaman, Şanlıurfa, Mardin, Batman, Diyarbakır), </a:t>
            </a:r>
            <a:endParaRPr lang="tr-TR" sz="2800" dirty="0" smtClean="0">
              <a:latin typeface="Times New Roman" panose="02020603050405020304" pitchFamily="18" charset="0"/>
              <a:cs typeface="Times New Roman" panose="02020603050405020304" pitchFamily="18" charset="0"/>
            </a:endParaRPr>
          </a:p>
          <a:p>
            <a:pPr marL="0" indent="0" algn="just">
              <a:buNone/>
            </a:pPr>
            <a:r>
              <a:rPr lang="tr-TR" sz="2800" b="1" dirty="0" smtClean="0">
                <a:solidFill>
                  <a:srgbClr val="C00000"/>
                </a:solidFill>
                <a:latin typeface="Times New Roman" panose="02020603050405020304" pitchFamily="18" charset="0"/>
                <a:cs typeface="Times New Roman" panose="02020603050405020304" pitchFamily="18" charset="0"/>
              </a:rPr>
              <a:t>Doğu </a:t>
            </a:r>
            <a:r>
              <a:rPr lang="tr-TR" sz="2800" b="1" dirty="0">
                <a:solidFill>
                  <a:srgbClr val="C00000"/>
                </a:solidFill>
                <a:latin typeface="Times New Roman" panose="02020603050405020304" pitchFamily="18" charset="0"/>
                <a:cs typeface="Times New Roman" panose="02020603050405020304" pitchFamily="18" charset="0"/>
              </a:rPr>
              <a:t>Anadolu </a:t>
            </a:r>
            <a:r>
              <a:rPr lang="tr-TR" sz="2800" dirty="0">
                <a:latin typeface="Times New Roman" panose="02020603050405020304" pitchFamily="18" charset="0"/>
                <a:cs typeface="Times New Roman" panose="02020603050405020304" pitchFamily="18" charset="0"/>
              </a:rPr>
              <a:t>(Malatya, Elazığ, Iğdır</a:t>
            </a:r>
            <a:r>
              <a:rPr lang="tr-TR" sz="2800" dirty="0" smtClean="0">
                <a:latin typeface="Times New Roman" panose="02020603050405020304" pitchFamily="18" charset="0"/>
                <a:cs typeface="Times New Roman" panose="02020603050405020304" pitchFamily="18" charset="0"/>
              </a:rPr>
              <a:t>) </a:t>
            </a:r>
          </a:p>
          <a:p>
            <a:pPr marL="0" indent="0" algn="just">
              <a:buNone/>
            </a:pPr>
            <a:r>
              <a:rPr lang="tr-TR" sz="2800" b="1" dirty="0" smtClean="0">
                <a:solidFill>
                  <a:srgbClr val="C00000"/>
                </a:solidFill>
                <a:latin typeface="Times New Roman" panose="02020603050405020304" pitchFamily="18" charset="0"/>
                <a:cs typeface="Times New Roman" panose="02020603050405020304" pitchFamily="18" charset="0"/>
              </a:rPr>
              <a:t>Orta </a:t>
            </a:r>
            <a:r>
              <a:rPr lang="tr-TR" sz="2800" b="1" dirty="0">
                <a:solidFill>
                  <a:srgbClr val="C00000"/>
                </a:solidFill>
                <a:latin typeface="Times New Roman" panose="02020603050405020304" pitchFamily="18" charset="0"/>
                <a:cs typeface="Times New Roman" panose="02020603050405020304" pitchFamily="18" charset="0"/>
              </a:rPr>
              <a:t>Anadolu </a:t>
            </a:r>
            <a:r>
              <a:rPr lang="tr-TR" sz="2800" dirty="0">
                <a:latin typeface="Times New Roman" panose="02020603050405020304" pitchFamily="18" charset="0"/>
                <a:cs typeface="Times New Roman" panose="02020603050405020304" pitchFamily="18" charset="0"/>
              </a:rPr>
              <a:t>(Polatlı, Yerköy, Çerkeş</a:t>
            </a:r>
            <a:r>
              <a:rPr lang="tr-TR" sz="2800" dirty="0" smtClean="0">
                <a:latin typeface="Times New Roman" panose="02020603050405020304" pitchFamily="18" charset="0"/>
                <a:cs typeface="Times New Roman" panose="02020603050405020304" pitchFamily="18" charset="0"/>
              </a:rPr>
              <a:t>)</a:t>
            </a: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7718384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o 4"/>
          <p:cNvGraphicFramePr>
            <a:graphicFrameLocks noGrp="1"/>
          </p:cNvGraphicFramePr>
          <p:nvPr>
            <p:extLst>
              <p:ext uri="{D42A27DB-BD31-4B8C-83A1-F6EECF244321}">
                <p14:modId xmlns:p14="http://schemas.microsoft.com/office/powerpoint/2010/main" xmlns="" val="1319468076"/>
              </p:ext>
            </p:extLst>
          </p:nvPr>
        </p:nvGraphicFramePr>
        <p:xfrm>
          <a:off x="1142976" y="857232"/>
          <a:ext cx="6572296" cy="4934814"/>
        </p:xfrm>
        <a:graphic>
          <a:graphicData uri="http://schemas.openxmlformats.org/drawingml/2006/table">
            <a:tbl>
              <a:tblPr firstRow="1" bandRow="1">
                <a:tableStyleId>{5C22544A-7EE6-4342-B048-85BDC9FD1C3A}</a:tableStyleId>
              </a:tblPr>
              <a:tblGrid>
                <a:gridCol w="3286148"/>
                <a:gridCol w="3286148"/>
              </a:tblGrid>
              <a:tr h="758353">
                <a:tc>
                  <a:txBody>
                    <a:bodyPr/>
                    <a:lstStyle/>
                    <a:p>
                      <a:pPr algn="ctr"/>
                      <a:r>
                        <a:rPr lang="tr-TR" sz="2000" dirty="0" smtClean="0"/>
                        <a:t>İLLER</a:t>
                      </a:r>
                      <a:endParaRPr lang="tr-TR" sz="2000" dirty="0"/>
                    </a:p>
                  </a:txBody>
                  <a:tcPr/>
                </a:tc>
                <a:tc>
                  <a:txBody>
                    <a:bodyPr/>
                    <a:lstStyle/>
                    <a:p>
                      <a:pPr algn="ctr"/>
                      <a:r>
                        <a:rPr lang="tr-TR" sz="2000" dirty="0" smtClean="0"/>
                        <a:t>ÜRETİM MİKTARLARI</a:t>
                      </a:r>
                    </a:p>
                    <a:p>
                      <a:pPr algn="ctr"/>
                      <a:r>
                        <a:rPr lang="tr-TR" sz="2000" dirty="0" smtClean="0"/>
                        <a:t>(TON)</a:t>
                      </a:r>
                      <a:endParaRPr lang="tr-TR" sz="2000" dirty="0"/>
                    </a:p>
                  </a:txBody>
                  <a:tcPr/>
                </a:tc>
              </a:tr>
              <a:tr h="1032768">
                <a:tc>
                  <a:txBody>
                    <a:bodyPr/>
                    <a:lstStyle/>
                    <a:p>
                      <a:pPr algn="ctr"/>
                      <a:r>
                        <a:rPr lang="tr-TR" sz="3200" b="1" dirty="0" smtClean="0">
                          <a:solidFill>
                            <a:srgbClr val="C00000"/>
                          </a:solidFill>
                          <a:latin typeface="Arial" panose="020B0604020202020204" pitchFamily="34" charset="0"/>
                          <a:cs typeface="Arial" panose="020B0604020202020204" pitchFamily="34" charset="0"/>
                        </a:rPr>
                        <a:t>Adana</a:t>
                      </a:r>
                      <a:endParaRPr lang="tr-TR" sz="3200" b="1" dirty="0">
                        <a:solidFill>
                          <a:srgbClr val="C00000"/>
                        </a:solidFill>
                        <a:latin typeface="Arial" panose="020B0604020202020204" pitchFamily="34" charset="0"/>
                        <a:cs typeface="Arial" panose="020B0604020202020204" pitchFamily="34" charset="0"/>
                      </a:endParaRPr>
                    </a:p>
                  </a:txBody>
                  <a:tcPr anchor="ctr"/>
                </a:tc>
                <a:tc>
                  <a:txBody>
                    <a:bodyPr/>
                    <a:lstStyle/>
                    <a:p>
                      <a:pPr algn="ctr" rtl="0" fontAlgn="b"/>
                      <a:r>
                        <a:rPr lang="tr-TR" sz="2400" b="1" i="0" u="none" strike="noStrike" baseline="0" dirty="0" smtClean="0">
                          <a:solidFill>
                            <a:srgbClr val="000000"/>
                          </a:solidFill>
                          <a:effectLst/>
                          <a:latin typeface="Calibri" pitchFamily="34" charset="0"/>
                          <a:cs typeface="Arial" panose="020B0604020202020204" pitchFamily="34" charset="0"/>
                        </a:rPr>
                        <a:t>    </a:t>
                      </a:r>
                      <a:r>
                        <a:rPr kumimoji="0" lang="tr-TR" sz="2400" b="1" i="0" kern="1200" dirty="0" smtClean="0">
                          <a:solidFill>
                            <a:schemeClr val="dk1"/>
                          </a:solidFill>
                          <a:latin typeface="Calibri" pitchFamily="34" charset="0"/>
                          <a:ea typeface="+mn-ea"/>
                          <a:cs typeface="+mn-cs"/>
                        </a:rPr>
                        <a:t>1.006.322</a:t>
                      </a:r>
                      <a:r>
                        <a:rPr lang="tr-TR" sz="2400" b="1" i="0" u="none" strike="noStrike" dirty="0" smtClean="0">
                          <a:solidFill>
                            <a:srgbClr val="000000"/>
                          </a:solidFill>
                          <a:effectLst/>
                          <a:latin typeface="Calibri" pitchFamily="34" charset="0"/>
                          <a:cs typeface="Arial" panose="020B0604020202020204" pitchFamily="34" charset="0"/>
                        </a:rPr>
                        <a:t>	</a:t>
                      </a:r>
                      <a:endParaRPr lang="tr-TR" sz="2400" b="1" i="0" u="none" strike="noStrike" dirty="0">
                        <a:solidFill>
                          <a:srgbClr val="000000"/>
                        </a:solidFill>
                        <a:effectLst/>
                        <a:latin typeface="Calibri" pitchFamily="34" charset="0"/>
                        <a:cs typeface="Arial" panose="020B0604020202020204" pitchFamily="34" charset="0"/>
                      </a:endParaRPr>
                    </a:p>
                  </a:txBody>
                  <a:tcPr marL="9525" marR="9525" marT="9525" marB="0" anchor="ctr"/>
                </a:tc>
              </a:tr>
              <a:tr h="758353">
                <a:tc>
                  <a:txBody>
                    <a:bodyPr/>
                    <a:lstStyle/>
                    <a:p>
                      <a:pPr algn="ctr"/>
                      <a:r>
                        <a:rPr lang="tr-TR" sz="2000" b="1" dirty="0" smtClean="0">
                          <a:latin typeface="Arial" panose="020B0604020202020204" pitchFamily="34" charset="0"/>
                          <a:cs typeface="Arial" panose="020B0604020202020204" pitchFamily="34" charset="0"/>
                        </a:rPr>
                        <a:t>Antalya</a:t>
                      </a:r>
                      <a:endParaRPr lang="tr-TR" sz="2000" b="1" dirty="0">
                        <a:latin typeface="Arial" panose="020B0604020202020204" pitchFamily="34" charset="0"/>
                        <a:cs typeface="Arial" panose="020B0604020202020204" pitchFamily="34" charset="0"/>
                      </a:endParaRPr>
                    </a:p>
                  </a:txBody>
                  <a:tcPr anchor="ctr"/>
                </a:tc>
                <a:tc>
                  <a:txBody>
                    <a:bodyPr/>
                    <a:lstStyle/>
                    <a:p>
                      <a:pPr algn="ctr" rtl="0" fontAlgn="b"/>
                      <a:r>
                        <a:rPr lang="tr-TR" sz="2400" b="1" i="0" u="none" strike="noStrike" dirty="0" smtClean="0">
                          <a:solidFill>
                            <a:srgbClr val="000000"/>
                          </a:solidFill>
                          <a:effectLst/>
                          <a:latin typeface="Calibri" pitchFamily="34" charset="0"/>
                          <a:cs typeface="Arial" panose="020B0604020202020204" pitchFamily="34" charset="0"/>
                        </a:rPr>
                        <a:t>      </a:t>
                      </a:r>
                      <a:r>
                        <a:rPr kumimoji="0" lang="tr-TR" sz="2400" b="1" i="0" kern="1200" dirty="0" smtClean="0">
                          <a:solidFill>
                            <a:schemeClr val="dk1"/>
                          </a:solidFill>
                          <a:latin typeface="Calibri" pitchFamily="34" charset="0"/>
                          <a:ea typeface="+mn-ea"/>
                          <a:cs typeface="+mn-cs"/>
                        </a:rPr>
                        <a:t>498.357</a:t>
                      </a:r>
                      <a:r>
                        <a:rPr lang="tr-TR" sz="2000" b="1" i="0" u="none" strike="noStrike" dirty="0" smtClean="0">
                          <a:solidFill>
                            <a:srgbClr val="000000"/>
                          </a:solidFill>
                          <a:effectLst/>
                          <a:latin typeface="Arial" panose="020B0604020202020204" pitchFamily="34" charset="0"/>
                          <a:cs typeface="Arial" panose="020B0604020202020204" pitchFamily="34" charset="0"/>
                        </a:rPr>
                        <a:t>	</a:t>
                      </a:r>
                    </a:p>
                  </a:txBody>
                  <a:tcPr marL="9525" marR="9525" marT="9525" marB="0" anchor="ctr"/>
                </a:tc>
              </a:tr>
              <a:tr h="758353">
                <a:tc>
                  <a:txBody>
                    <a:bodyPr/>
                    <a:lstStyle/>
                    <a:p>
                      <a:pPr algn="ctr"/>
                      <a:r>
                        <a:rPr lang="tr-TR" sz="2000" b="1" dirty="0" smtClean="0">
                          <a:latin typeface="Arial" panose="020B0604020202020204" pitchFamily="34" charset="0"/>
                          <a:cs typeface="Arial" panose="020B0604020202020204" pitchFamily="34" charset="0"/>
                        </a:rPr>
                        <a:t>İzmir</a:t>
                      </a:r>
                      <a:endParaRPr lang="tr-TR" sz="2000" b="1" dirty="0">
                        <a:latin typeface="Arial" panose="020B0604020202020204" pitchFamily="34" charset="0"/>
                        <a:cs typeface="Arial" panose="020B0604020202020204" pitchFamily="34" charset="0"/>
                      </a:endParaRPr>
                    </a:p>
                  </a:txBody>
                  <a:tcPr anchor="ctr"/>
                </a:tc>
                <a:tc>
                  <a:txBody>
                    <a:bodyPr/>
                    <a:lstStyle/>
                    <a:p>
                      <a:pPr algn="ctr" rtl="0" fontAlgn="b"/>
                      <a:r>
                        <a:rPr lang="tr-TR" sz="2400" b="1" i="0" u="none" strike="noStrike" dirty="0" smtClean="0">
                          <a:solidFill>
                            <a:srgbClr val="000000"/>
                          </a:solidFill>
                          <a:effectLst/>
                          <a:latin typeface="Calibri" pitchFamily="34" charset="0"/>
                          <a:cs typeface="Arial" panose="020B0604020202020204" pitchFamily="34" charset="0"/>
                        </a:rPr>
                        <a:t>     </a:t>
                      </a:r>
                      <a:r>
                        <a:rPr kumimoji="0" lang="tr-TR" sz="2400" b="1" i="0" kern="1200" dirty="0" smtClean="0">
                          <a:solidFill>
                            <a:schemeClr val="dk1"/>
                          </a:solidFill>
                          <a:latin typeface="Calibri" pitchFamily="34" charset="0"/>
                          <a:ea typeface="+mn-ea"/>
                          <a:cs typeface="+mn-cs"/>
                        </a:rPr>
                        <a:t>149.932</a:t>
                      </a:r>
                      <a:r>
                        <a:rPr lang="tr-TR" sz="2000" b="1" i="0" u="none" strike="noStrike" dirty="0" smtClean="0">
                          <a:solidFill>
                            <a:srgbClr val="000000"/>
                          </a:solidFill>
                          <a:effectLst/>
                          <a:latin typeface="Arial" panose="020B0604020202020204" pitchFamily="34" charset="0"/>
                          <a:cs typeface="Arial" panose="020B0604020202020204" pitchFamily="34" charset="0"/>
                        </a:rPr>
                        <a:t>	</a:t>
                      </a:r>
                    </a:p>
                  </a:txBody>
                  <a:tcPr marL="9525" marR="9525" marT="9525" marB="0" anchor="ctr"/>
                </a:tc>
              </a:tr>
              <a:tr h="868634">
                <a:tc>
                  <a:txBody>
                    <a:bodyPr/>
                    <a:lstStyle/>
                    <a:p>
                      <a:pPr algn="ctr"/>
                      <a:r>
                        <a:rPr lang="tr-TR" sz="2000" b="1" dirty="0" smtClean="0">
                          <a:latin typeface="Arial" panose="020B0604020202020204" pitchFamily="34" charset="0"/>
                          <a:cs typeface="Arial" panose="020B0604020202020204" pitchFamily="34" charset="0"/>
                        </a:rPr>
                        <a:t>Diyarbakır</a:t>
                      </a:r>
                      <a:endParaRPr lang="tr-TR" sz="2000" b="1" dirty="0">
                        <a:latin typeface="Arial" panose="020B0604020202020204" pitchFamily="34" charset="0"/>
                        <a:cs typeface="Arial" panose="020B0604020202020204" pitchFamily="34" charset="0"/>
                      </a:endParaRPr>
                    </a:p>
                  </a:txBody>
                  <a:tcPr anchor="ctr"/>
                </a:tc>
                <a:tc>
                  <a:txBody>
                    <a:bodyPr/>
                    <a:lstStyle/>
                    <a:p>
                      <a:pPr algn="ctr" rtl="0" fontAlgn="b"/>
                      <a:r>
                        <a:rPr kumimoji="0" lang="tr-TR" sz="2400" b="1" i="0" kern="1200" dirty="0" smtClean="0">
                          <a:solidFill>
                            <a:schemeClr val="dk1"/>
                          </a:solidFill>
                          <a:latin typeface="Calibri" pitchFamily="34" charset="0"/>
                          <a:ea typeface="+mn-ea"/>
                          <a:cs typeface="+mn-cs"/>
                        </a:rPr>
                        <a:t>      165.418</a:t>
                      </a:r>
                      <a:r>
                        <a:rPr lang="tr-TR" sz="2400" b="1" i="0" u="none" strike="noStrike" dirty="0" smtClean="0">
                          <a:solidFill>
                            <a:srgbClr val="000000"/>
                          </a:solidFill>
                          <a:effectLst/>
                          <a:latin typeface="Calibri" pitchFamily="34" charset="0"/>
                          <a:cs typeface="Arial" panose="020B0604020202020204" pitchFamily="34" charset="0"/>
                        </a:rPr>
                        <a:t>	</a:t>
                      </a:r>
                      <a:endParaRPr lang="tr-TR" sz="2400" b="1" i="0" u="none" strike="noStrike" dirty="0">
                        <a:solidFill>
                          <a:srgbClr val="000000"/>
                        </a:solidFill>
                        <a:effectLst/>
                        <a:latin typeface="Calibri" pitchFamily="34" charset="0"/>
                        <a:cs typeface="Arial" panose="020B0604020202020204" pitchFamily="34" charset="0"/>
                      </a:endParaRPr>
                    </a:p>
                  </a:txBody>
                  <a:tcPr marL="9525" marR="9525" marT="9525" marB="0" anchor="ctr"/>
                </a:tc>
              </a:tr>
              <a:tr h="758353">
                <a:tc>
                  <a:txBody>
                    <a:bodyPr/>
                    <a:lstStyle/>
                    <a:p>
                      <a:pPr algn="ctr"/>
                      <a:r>
                        <a:rPr lang="tr-TR" sz="2000" b="1" dirty="0" smtClean="0">
                          <a:solidFill>
                            <a:srgbClr val="00B050"/>
                          </a:solidFill>
                          <a:latin typeface="Arial" panose="020B0604020202020204" pitchFamily="34" charset="0"/>
                          <a:cs typeface="Arial" panose="020B0604020202020204" pitchFamily="34" charset="0"/>
                        </a:rPr>
                        <a:t>Samsun</a:t>
                      </a:r>
                      <a:endParaRPr lang="tr-TR" sz="2000" b="1" dirty="0">
                        <a:solidFill>
                          <a:srgbClr val="00B050"/>
                        </a:solidFill>
                        <a:latin typeface="Arial" panose="020B0604020202020204" pitchFamily="34" charset="0"/>
                        <a:cs typeface="Arial" panose="020B0604020202020204" pitchFamily="34" charset="0"/>
                      </a:endParaRPr>
                    </a:p>
                  </a:txBody>
                  <a:tcPr anchor="ctr"/>
                </a:tc>
                <a:tc>
                  <a:txBody>
                    <a:bodyPr/>
                    <a:lstStyle/>
                    <a:p>
                      <a:pPr algn="ctr" fontAlgn="t"/>
                      <a:r>
                        <a:rPr lang="tr-TR" sz="2400" b="1" dirty="0">
                          <a:latin typeface="Calibri" pitchFamily="34" charset="0"/>
                        </a:rPr>
                        <a:t>100.845</a:t>
                      </a:r>
                    </a:p>
                  </a:txBody>
                  <a:tcPr marL="0" marR="0" marT="0" marB="0" anchor="ctr"/>
                </a:tc>
              </a:tr>
            </a:tbl>
          </a:graphicData>
        </a:graphic>
      </p:graphicFrame>
      <p:sp>
        <p:nvSpPr>
          <p:cNvPr id="3" name="Metin kutusu 1"/>
          <p:cNvSpPr txBox="1"/>
          <p:nvPr/>
        </p:nvSpPr>
        <p:spPr>
          <a:xfrm>
            <a:off x="7020272" y="6090395"/>
            <a:ext cx="1638985" cy="369332"/>
          </a:xfrm>
          <a:prstGeom prst="rect">
            <a:avLst/>
          </a:prstGeom>
          <a:noFill/>
        </p:spPr>
        <p:txBody>
          <a:bodyPr wrap="square" rtlCol="0">
            <a:spAutoFit/>
          </a:bodyPr>
          <a:lstStyle/>
          <a:p>
            <a:r>
              <a:rPr lang="tr-TR" b="1" dirty="0" smtClean="0"/>
              <a:t>TUİK </a:t>
            </a:r>
            <a:r>
              <a:rPr lang="tr-TR" b="1" dirty="0" smtClean="0"/>
              <a:t>2018</a:t>
            </a:r>
            <a:endParaRPr lang="tr-TR" b="1" dirty="0"/>
          </a:p>
        </p:txBody>
      </p:sp>
    </p:spTree>
    <p:extLst>
      <p:ext uri="{BB962C8B-B14F-4D97-AF65-F5344CB8AC3E}">
        <p14:creationId xmlns:p14="http://schemas.microsoft.com/office/powerpoint/2010/main" xmlns="" val="29762162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260648"/>
            <a:ext cx="7772400" cy="1143000"/>
          </a:xfrm>
        </p:spPr>
        <p:txBody>
          <a:bodyPr/>
          <a:lstStyle/>
          <a:p>
            <a:pPr algn="ctr"/>
            <a:r>
              <a:rPr lang="tr-TR" b="1" dirty="0" smtClean="0">
                <a:solidFill>
                  <a:srgbClr val="C00000"/>
                </a:solidFill>
                <a:latin typeface="Times New Roman" panose="02020603050405020304" pitchFamily="18" charset="0"/>
                <a:cs typeface="Times New Roman" panose="02020603050405020304" pitchFamily="18" charset="0"/>
              </a:rPr>
              <a:t>BESİN İÇERİĞİ</a:t>
            </a:r>
            <a:endParaRPr lang="tr-TR" b="1" dirty="0">
              <a:solidFill>
                <a:srgbClr val="C00000"/>
              </a:solidFill>
              <a:latin typeface="Times New Roman" panose="02020603050405020304" pitchFamily="18" charset="0"/>
              <a:cs typeface="Times New Roman" panose="02020603050405020304" pitchFamily="18" charset="0"/>
            </a:endParaRPr>
          </a:p>
        </p:txBody>
      </p:sp>
      <p:pic>
        <p:nvPicPr>
          <p:cNvPr id="7170" name="Picture 2" descr="C:\Users\Şeyma\Desktop\images (3).jpg"/>
          <p:cNvPicPr>
            <a:picLocks noGrp="1" noChangeAspect="1" noChangeArrowheads="1"/>
          </p:cNvPicPr>
          <p:nvPr>
            <p:ph sz="quarter"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91680" y="1628800"/>
            <a:ext cx="6120680" cy="4536504"/>
          </a:xfrm>
          <a:prstGeom prst="rect">
            <a:avLst/>
          </a:prstGeom>
          <a:solidFill>
            <a:srgbClr val="FFFFFF">
              <a:shade val="85000"/>
            </a:srgbClr>
          </a:solidFill>
          <a:ln w="190500" cap="sq">
            <a:solidFill>
              <a:srgbClr val="00B050"/>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xmlns="" val="26703865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755576" y="980728"/>
            <a:ext cx="7931224" cy="5039072"/>
          </a:xfrm>
        </p:spPr>
        <p:txBody>
          <a:bodyPr>
            <a:normAutofit fontScale="92500"/>
          </a:bodyPr>
          <a:lstStyle/>
          <a:p>
            <a:pPr marL="0" indent="0" algn="just">
              <a:buNone/>
            </a:pPr>
            <a:r>
              <a:rPr lang="tr-TR" dirty="0" smtClean="0"/>
              <a:t>	</a:t>
            </a:r>
          </a:p>
          <a:p>
            <a:pPr marL="0" indent="0" algn="just">
              <a:buNone/>
            </a:pPr>
            <a:r>
              <a:rPr lang="tr-TR" sz="2800" dirty="0">
                <a:latin typeface="Times New Roman" panose="02020603050405020304" pitchFamily="18" charset="0"/>
                <a:cs typeface="Times New Roman" panose="02020603050405020304" pitchFamily="18" charset="0"/>
              </a:rPr>
              <a:t>	</a:t>
            </a:r>
            <a:r>
              <a:rPr lang="tr-TR" sz="3600" dirty="0" smtClean="0">
                <a:latin typeface="Times New Roman" panose="02020603050405020304" pitchFamily="18" charset="0"/>
                <a:cs typeface="Times New Roman" panose="02020603050405020304" pitchFamily="18" charset="0"/>
              </a:rPr>
              <a:t>150 </a:t>
            </a:r>
            <a:r>
              <a:rPr lang="tr-TR" sz="3600" dirty="0">
                <a:latin typeface="Times New Roman" panose="02020603050405020304" pitchFamily="18" charset="0"/>
                <a:cs typeface="Times New Roman" panose="02020603050405020304" pitchFamily="18" charset="0"/>
              </a:rPr>
              <a:t>gram karpuz %92'si sudur</a:t>
            </a:r>
            <a:r>
              <a:rPr lang="tr-TR" sz="3600" dirty="0" smtClean="0">
                <a:latin typeface="Times New Roman" panose="02020603050405020304" pitchFamily="18" charset="0"/>
                <a:cs typeface="Times New Roman" panose="02020603050405020304" pitchFamily="18" charset="0"/>
              </a:rPr>
              <a:t>.</a:t>
            </a:r>
          </a:p>
          <a:p>
            <a:pPr marL="0" indent="0" algn="just">
              <a:buNone/>
            </a:pPr>
            <a:r>
              <a:rPr lang="tr-TR" sz="3600" dirty="0" smtClean="0">
                <a:latin typeface="Times New Roman" panose="02020603050405020304" pitchFamily="18" charset="0"/>
                <a:cs typeface="Times New Roman" panose="02020603050405020304" pitchFamily="18" charset="0"/>
              </a:rPr>
              <a:t>        12 </a:t>
            </a:r>
            <a:r>
              <a:rPr lang="tr-TR" sz="3600" dirty="0">
                <a:latin typeface="Times New Roman" panose="02020603050405020304" pitchFamily="18" charset="0"/>
                <a:cs typeface="Times New Roman" panose="02020603050405020304" pitchFamily="18" charset="0"/>
              </a:rPr>
              <a:t>gram karbonhidrat, 1 gram protein ve %2 lif içerir. A, C </a:t>
            </a:r>
            <a:r>
              <a:rPr lang="tr-TR" sz="3600" dirty="0" smtClean="0">
                <a:latin typeface="Times New Roman" panose="02020603050405020304" pitchFamily="18" charset="0"/>
                <a:cs typeface="Times New Roman" panose="02020603050405020304" pitchFamily="18" charset="0"/>
              </a:rPr>
              <a:t>ve </a:t>
            </a:r>
            <a:r>
              <a:rPr lang="tr-TR" sz="3600" dirty="0">
                <a:latin typeface="Times New Roman" panose="02020603050405020304" pitchFamily="18" charset="0"/>
                <a:cs typeface="Times New Roman" panose="02020603050405020304" pitchFamily="18" charset="0"/>
              </a:rPr>
              <a:t>B1 vitaminleri vardır. </a:t>
            </a:r>
            <a:endParaRPr lang="tr-TR" sz="3600" dirty="0" smtClean="0">
              <a:latin typeface="Times New Roman" panose="02020603050405020304" pitchFamily="18" charset="0"/>
              <a:cs typeface="Times New Roman" panose="02020603050405020304" pitchFamily="18" charset="0"/>
            </a:endParaRPr>
          </a:p>
          <a:p>
            <a:pPr marL="0" indent="0" algn="just">
              <a:buNone/>
            </a:pPr>
            <a:r>
              <a:rPr lang="tr-TR" sz="3600" dirty="0">
                <a:latin typeface="Times New Roman" panose="02020603050405020304" pitchFamily="18" charset="0"/>
                <a:cs typeface="Times New Roman" panose="02020603050405020304" pitchFamily="18" charset="0"/>
              </a:rPr>
              <a:t> </a:t>
            </a:r>
            <a:r>
              <a:rPr lang="tr-TR" sz="3600" dirty="0" smtClean="0">
                <a:latin typeface="Times New Roman" panose="02020603050405020304" pitchFamily="18" charset="0"/>
                <a:cs typeface="Times New Roman" panose="02020603050405020304" pitchFamily="18" charset="0"/>
              </a:rPr>
              <a:t>     Potasyum </a:t>
            </a:r>
            <a:r>
              <a:rPr lang="tr-TR" sz="3600" dirty="0">
                <a:latin typeface="Times New Roman" panose="02020603050405020304" pitchFamily="18" charset="0"/>
                <a:cs typeface="Times New Roman" panose="02020603050405020304" pitchFamily="18" charset="0"/>
              </a:rPr>
              <a:t>açısından zengindir. </a:t>
            </a:r>
            <a:endParaRPr lang="tr-TR" sz="3600" dirty="0" smtClean="0">
              <a:latin typeface="Times New Roman" panose="02020603050405020304" pitchFamily="18" charset="0"/>
              <a:cs typeface="Times New Roman" panose="02020603050405020304" pitchFamily="18" charset="0"/>
            </a:endParaRPr>
          </a:p>
          <a:p>
            <a:pPr marL="0" indent="0" algn="just">
              <a:buNone/>
            </a:pPr>
            <a:r>
              <a:rPr lang="tr-TR" sz="3600" dirty="0">
                <a:latin typeface="Times New Roman" panose="02020603050405020304" pitchFamily="18" charset="0"/>
                <a:cs typeface="Times New Roman" panose="02020603050405020304" pitchFamily="18" charset="0"/>
              </a:rPr>
              <a:t> </a:t>
            </a:r>
            <a:r>
              <a:rPr lang="tr-TR" sz="3600" dirty="0" smtClean="0">
                <a:latin typeface="Times New Roman" panose="02020603050405020304" pitchFamily="18" charset="0"/>
                <a:cs typeface="Times New Roman" panose="02020603050405020304" pitchFamily="18" charset="0"/>
              </a:rPr>
              <a:t>     Ayrıca </a:t>
            </a:r>
            <a:r>
              <a:rPr lang="tr-TR" sz="3600" dirty="0">
                <a:latin typeface="Times New Roman" panose="02020603050405020304" pitchFamily="18" charset="0"/>
                <a:cs typeface="Times New Roman" panose="02020603050405020304" pitchFamily="18" charset="0"/>
              </a:rPr>
              <a:t>enzimler, organik asitler ve doğal şeker içerir ama her şeyden önce antioksidanlar açısından son derece zengindir.</a:t>
            </a:r>
          </a:p>
        </p:txBody>
      </p:sp>
    </p:spTree>
    <p:extLst>
      <p:ext uri="{BB962C8B-B14F-4D97-AF65-F5344CB8AC3E}">
        <p14:creationId xmlns:p14="http://schemas.microsoft.com/office/powerpoint/2010/main" xmlns="" val="13975620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sz="quarter" idx="1"/>
            <p:extLst>
              <p:ext uri="{D42A27DB-BD31-4B8C-83A1-F6EECF244321}">
                <p14:modId xmlns:p14="http://schemas.microsoft.com/office/powerpoint/2010/main" xmlns="" val="4244028268"/>
              </p:ext>
            </p:extLst>
          </p:nvPr>
        </p:nvGraphicFramePr>
        <p:xfrm>
          <a:off x="611558" y="1340768"/>
          <a:ext cx="7916419" cy="1381760"/>
        </p:xfrm>
        <a:graphic>
          <a:graphicData uri="http://schemas.openxmlformats.org/drawingml/2006/table">
            <a:tbl>
              <a:tblPr firstRow="1" bandRow="1">
                <a:tableStyleId>{5C22544A-7EE6-4342-B048-85BDC9FD1C3A}</a:tableStyleId>
              </a:tblPr>
              <a:tblGrid>
                <a:gridCol w="1130917"/>
                <a:gridCol w="1130917"/>
                <a:gridCol w="1130917"/>
                <a:gridCol w="1130917"/>
                <a:gridCol w="1130917"/>
                <a:gridCol w="1130917"/>
                <a:gridCol w="1130917"/>
              </a:tblGrid>
              <a:tr h="370840">
                <a:tc gridSpan="7">
                  <a:txBody>
                    <a:bodyPr/>
                    <a:lstStyle/>
                    <a:p>
                      <a:pPr algn="ctr"/>
                      <a:r>
                        <a:rPr lang="tr-TR" dirty="0" smtClean="0"/>
                        <a:t>Besin Maddeleri</a:t>
                      </a:r>
                      <a:r>
                        <a:rPr lang="tr-TR" baseline="0" dirty="0" smtClean="0"/>
                        <a:t> (g/100)</a:t>
                      </a:r>
                      <a:endParaRPr lang="tr-TR" dirty="0"/>
                    </a:p>
                  </a:txBody>
                  <a:tcPr/>
                </a:tc>
                <a:tc hMerge="1">
                  <a:txBody>
                    <a:bodyPr/>
                    <a:lstStyle/>
                    <a:p>
                      <a:endParaRPr lang="tr-TR" dirty="0"/>
                    </a:p>
                  </a:txBody>
                  <a:tcPr/>
                </a:tc>
                <a:tc hMerge="1">
                  <a:txBody>
                    <a:bodyPr/>
                    <a:lstStyle/>
                    <a:p>
                      <a:endParaRPr lang="tr-TR" dirty="0"/>
                    </a:p>
                  </a:txBody>
                  <a:tcPr/>
                </a:tc>
                <a:tc hMerge="1">
                  <a:txBody>
                    <a:bodyPr/>
                    <a:lstStyle/>
                    <a:p>
                      <a:endParaRPr lang="tr-TR" dirty="0"/>
                    </a:p>
                  </a:txBody>
                  <a:tcPr/>
                </a:tc>
                <a:tc hMerge="1">
                  <a:txBody>
                    <a:bodyPr/>
                    <a:lstStyle/>
                    <a:p>
                      <a:endParaRPr lang="tr-TR" dirty="0"/>
                    </a:p>
                  </a:txBody>
                  <a:tcPr/>
                </a:tc>
                <a:tc hMerge="1">
                  <a:txBody>
                    <a:bodyPr/>
                    <a:lstStyle/>
                    <a:p>
                      <a:endParaRPr lang="tr-TR" dirty="0"/>
                    </a:p>
                  </a:txBody>
                  <a:tcPr/>
                </a:tc>
                <a:tc hMerge="1">
                  <a:txBody>
                    <a:bodyPr/>
                    <a:lstStyle/>
                    <a:p>
                      <a:endParaRPr lang="tr-TR" dirty="0"/>
                    </a:p>
                  </a:txBody>
                  <a:tcPr/>
                </a:tc>
              </a:tr>
              <a:tr h="370840">
                <a:tc>
                  <a:txBody>
                    <a:bodyPr/>
                    <a:lstStyle/>
                    <a:p>
                      <a:pPr algn="ctr"/>
                      <a:r>
                        <a:rPr lang="tr-TR" b="1" dirty="0" smtClean="0"/>
                        <a:t>Kuru Madde</a:t>
                      </a:r>
                      <a:endParaRPr lang="tr-TR" b="1" dirty="0"/>
                    </a:p>
                  </a:txBody>
                  <a:tcPr/>
                </a:tc>
                <a:tc>
                  <a:txBody>
                    <a:bodyPr/>
                    <a:lstStyle/>
                    <a:p>
                      <a:pPr algn="ctr"/>
                      <a:r>
                        <a:rPr lang="tr-TR" b="1" dirty="0" smtClean="0"/>
                        <a:t>Enerji</a:t>
                      </a:r>
                      <a:r>
                        <a:rPr lang="tr-TR" b="1" baseline="0" dirty="0" smtClean="0"/>
                        <a:t> (cal)</a:t>
                      </a:r>
                      <a:endParaRPr lang="tr-TR" b="1" dirty="0"/>
                    </a:p>
                  </a:txBody>
                  <a:tcPr/>
                </a:tc>
                <a:tc>
                  <a:txBody>
                    <a:bodyPr/>
                    <a:lstStyle/>
                    <a:p>
                      <a:pPr algn="ctr"/>
                      <a:r>
                        <a:rPr lang="tr-TR" b="1" dirty="0" smtClean="0"/>
                        <a:t>Su</a:t>
                      </a:r>
                      <a:endParaRPr lang="tr-TR" b="1" dirty="0"/>
                    </a:p>
                  </a:txBody>
                  <a:tcPr/>
                </a:tc>
                <a:tc>
                  <a:txBody>
                    <a:bodyPr/>
                    <a:lstStyle/>
                    <a:p>
                      <a:pPr algn="ctr"/>
                      <a:r>
                        <a:rPr lang="tr-TR" b="1" dirty="0" smtClean="0"/>
                        <a:t>Protein</a:t>
                      </a:r>
                      <a:endParaRPr lang="tr-TR" b="1" dirty="0"/>
                    </a:p>
                  </a:txBody>
                  <a:tcPr/>
                </a:tc>
                <a:tc>
                  <a:txBody>
                    <a:bodyPr/>
                    <a:lstStyle/>
                    <a:p>
                      <a:pPr algn="ctr"/>
                      <a:r>
                        <a:rPr lang="tr-TR" b="1" dirty="0" smtClean="0"/>
                        <a:t>Yağ</a:t>
                      </a:r>
                      <a:endParaRPr lang="tr-TR" b="1" dirty="0"/>
                    </a:p>
                  </a:txBody>
                  <a:tcPr/>
                </a:tc>
                <a:tc>
                  <a:txBody>
                    <a:bodyPr/>
                    <a:lstStyle/>
                    <a:p>
                      <a:pPr algn="ctr"/>
                      <a:r>
                        <a:rPr lang="tr-TR" b="1" dirty="0" smtClean="0"/>
                        <a:t>Toplam Şeker</a:t>
                      </a:r>
                      <a:endParaRPr lang="tr-TR" b="1" dirty="0"/>
                    </a:p>
                  </a:txBody>
                  <a:tcPr/>
                </a:tc>
                <a:tc>
                  <a:txBody>
                    <a:bodyPr/>
                    <a:lstStyle/>
                    <a:p>
                      <a:pPr algn="ctr"/>
                      <a:r>
                        <a:rPr lang="tr-TR" b="1" dirty="0" smtClean="0"/>
                        <a:t>Karbon</a:t>
                      </a:r>
                    </a:p>
                    <a:p>
                      <a:pPr algn="ctr"/>
                      <a:r>
                        <a:rPr lang="tr-TR" b="1" dirty="0" smtClean="0"/>
                        <a:t>hidratlar</a:t>
                      </a:r>
                      <a:endParaRPr lang="tr-TR" b="1" dirty="0"/>
                    </a:p>
                  </a:txBody>
                  <a:tcPr/>
                </a:tc>
              </a:tr>
              <a:tr h="370840">
                <a:tc>
                  <a:txBody>
                    <a:bodyPr/>
                    <a:lstStyle/>
                    <a:p>
                      <a:pPr algn="ctr"/>
                      <a:r>
                        <a:rPr lang="tr-TR" b="1" dirty="0" smtClean="0"/>
                        <a:t>8</a:t>
                      </a:r>
                      <a:endParaRPr lang="tr-TR" b="1" dirty="0"/>
                    </a:p>
                  </a:txBody>
                  <a:tcPr/>
                </a:tc>
                <a:tc>
                  <a:txBody>
                    <a:bodyPr/>
                    <a:lstStyle/>
                    <a:p>
                      <a:pPr algn="ctr"/>
                      <a:r>
                        <a:rPr lang="tr-TR" b="1" dirty="0" smtClean="0"/>
                        <a:t>30</a:t>
                      </a:r>
                      <a:endParaRPr lang="tr-TR" b="1" dirty="0"/>
                    </a:p>
                  </a:txBody>
                  <a:tcPr/>
                </a:tc>
                <a:tc>
                  <a:txBody>
                    <a:bodyPr/>
                    <a:lstStyle/>
                    <a:p>
                      <a:pPr algn="ctr"/>
                      <a:r>
                        <a:rPr lang="tr-TR" b="1" dirty="0" smtClean="0"/>
                        <a:t>92</a:t>
                      </a:r>
                      <a:endParaRPr lang="tr-TR" b="1" dirty="0"/>
                    </a:p>
                  </a:txBody>
                  <a:tcPr/>
                </a:tc>
                <a:tc>
                  <a:txBody>
                    <a:bodyPr/>
                    <a:lstStyle/>
                    <a:p>
                      <a:pPr algn="ctr"/>
                      <a:r>
                        <a:rPr lang="tr-TR" b="1" dirty="0" smtClean="0"/>
                        <a:t>0.5</a:t>
                      </a:r>
                      <a:endParaRPr lang="tr-TR" b="1" dirty="0"/>
                    </a:p>
                  </a:txBody>
                  <a:tcPr/>
                </a:tc>
                <a:tc>
                  <a:txBody>
                    <a:bodyPr/>
                    <a:lstStyle/>
                    <a:p>
                      <a:pPr algn="ctr"/>
                      <a:r>
                        <a:rPr lang="tr-TR" b="1" dirty="0" smtClean="0"/>
                        <a:t>0.2-0.002</a:t>
                      </a:r>
                      <a:endParaRPr lang="tr-TR" b="1" dirty="0"/>
                    </a:p>
                  </a:txBody>
                  <a:tcPr/>
                </a:tc>
                <a:tc>
                  <a:txBody>
                    <a:bodyPr/>
                    <a:lstStyle/>
                    <a:p>
                      <a:pPr algn="ctr"/>
                      <a:r>
                        <a:rPr lang="tr-TR" b="1" dirty="0" smtClean="0"/>
                        <a:t>5-8</a:t>
                      </a:r>
                      <a:endParaRPr lang="tr-TR" b="1" dirty="0"/>
                    </a:p>
                  </a:txBody>
                  <a:tcPr/>
                </a:tc>
                <a:tc>
                  <a:txBody>
                    <a:bodyPr/>
                    <a:lstStyle/>
                    <a:p>
                      <a:endParaRPr lang="tr-TR" b="1" dirty="0"/>
                    </a:p>
                  </a:txBody>
                  <a:tcPr/>
                </a:tc>
              </a:tr>
            </a:tbl>
          </a:graphicData>
        </a:graphic>
      </p:graphicFrame>
      <p:graphicFrame>
        <p:nvGraphicFramePr>
          <p:cNvPr id="6" name="Tablo 5"/>
          <p:cNvGraphicFramePr>
            <a:graphicFrameLocks noGrp="1"/>
          </p:cNvGraphicFramePr>
          <p:nvPr>
            <p:extLst>
              <p:ext uri="{D42A27DB-BD31-4B8C-83A1-F6EECF244321}">
                <p14:modId xmlns:p14="http://schemas.microsoft.com/office/powerpoint/2010/main" xmlns="" val="3574906107"/>
              </p:ext>
            </p:extLst>
          </p:nvPr>
        </p:nvGraphicFramePr>
        <p:xfrm>
          <a:off x="683567" y="2924944"/>
          <a:ext cx="7848875" cy="1112520"/>
        </p:xfrm>
        <a:graphic>
          <a:graphicData uri="http://schemas.openxmlformats.org/drawingml/2006/table">
            <a:tbl>
              <a:tblPr firstRow="1" bandRow="1">
                <a:tableStyleId>{5C22544A-7EE6-4342-B048-85BDC9FD1C3A}</a:tableStyleId>
              </a:tblPr>
              <a:tblGrid>
                <a:gridCol w="1569775"/>
                <a:gridCol w="1569775"/>
                <a:gridCol w="1569775"/>
                <a:gridCol w="1569775"/>
                <a:gridCol w="1569775"/>
              </a:tblGrid>
              <a:tr h="370840">
                <a:tc gridSpan="5">
                  <a:txBody>
                    <a:bodyPr/>
                    <a:lstStyle/>
                    <a:p>
                      <a:pPr algn="ctr"/>
                      <a:r>
                        <a:rPr lang="tr-TR" dirty="0" smtClean="0"/>
                        <a:t>Vitaminler (mg/100g)</a:t>
                      </a:r>
                      <a:endParaRPr lang="tr-TR" dirty="0"/>
                    </a:p>
                  </a:txBody>
                  <a:tcPr/>
                </a:tc>
                <a:tc hMerge="1">
                  <a:txBody>
                    <a:bodyPr/>
                    <a:lstStyle/>
                    <a:p>
                      <a:endParaRPr lang="tr-TR" dirty="0"/>
                    </a:p>
                  </a:txBody>
                  <a:tcPr/>
                </a:tc>
                <a:tc hMerge="1">
                  <a:txBody>
                    <a:bodyPr/>
                    <a:lstStyle/>
                    <a:p>
                      <a:endParaRPr lang="tr-TR" dirty="0"/>
                    </a:p>
                  </a:txBody>
                  <a:tcPr/>
                </a:tc>
                <a:tc hMerge="1">
                  <a:txBody>
                    <a:bodyPr/>
                    <a:lstStyle/>
                    <a:p>
                      <a:endParaRPr lang="tr-TR" dirty="0"/>
                    </a:p>
                  </a:txBody>
                  <a:tcPr/>
                </a:tc>
                <a:tc hMerge="1">
                  <a:txBody>
                    <a:bodyPr/>
                    <a:lstStyle/>
                    <a:p>
                      <a:endParaRPr lang="tr-TR" dirty="0"/>
                    </a:p>
                  </a:txBody>
                  <a:tcPr/>
                </a:tc>
              </a:tr>
              <a:tr h="370840">
                <a:tc>
                  <a:txBody>
                    <a:bodyPr/>
                    <a:lstStyle/>
                    <a:p>
                      <a:pPr algn="ctr"/>
                      <a:r>
                        <a:rPr lang="tr-TR" b="1" dirty="0" err="1" smtClean="0"/>
                        <a:t>Vit</a:t>
                      </a:r>
                      <a:r>
                        <a:rPr lang="tr-TR" b="1" dirty="0" smtClean="0"/>
                        <a:t>. A IU*</a:t>
                      </a:r>
                      <a:endParaRPr lang="tr-TR" b="1" dirty="0"/>
                    </a:p>
                  </a:txBody>
                  <a:tcPr/>
                </a:tc>
                <a:tc>
                  <a:txBody>
                    <a:bodyPr/>
                    <a:lstStyle/>
                    <a:p>
                      <a:pPr algn="ctr"/>
                      <a:r>
                        <a:rPr lang="tr-TR" b="1" dirty="0" smtClean="0"/>
                        <a:t>B1</a:t>
                      </a:r>
                      <a:endParaRPr lang="tr-TR" b="1" dirty="0"/>
                    </a:p>
                  </a:txBody>
                  <a:tcPr/>
                </a:tc>
                <a:tc>
                  <a:txBody>
                    <a:bodyPr/>
                    <a:lstStyle/>
                    <a:p>
                      <a:pPr algn="ctr"/>
                      <a:r>
                        <a:rPr lang="tr-TR" b="1" dirty="0" smtClean="0"/>
                        <a:t>B2</a:t>
                      </a:r>
                      <a:endParaRPr lang="tr-TR" b="1" dirty="0"/>
                    </a:p>
                  </a:txBody>
                  <a:tcPr/>
                </a:tc>
                <a:tc>
                  <a:txBody>
                    <a:bodyPr/>
                    <a:lstStyle/>
                    <a:p>
                      <a:pPr algn="ctr"/>
                      <a:r>
                        <a:rPr lang="tr-TR" b="1" dirty="0" err="1" smtClean="0"/>
                        <a:t>Niacin</a:t>
                      </a:r>
                      <a:endParaRPr lang="tr-TR" b="1" dirty="0"/>
                    </a:p>
                  </a:txBody>
                  <a:tcPr/>
                </a:tc>
                <a:tc>
                  <a:txBody>
                    <a:bodyPr/>
                    <a:lstStyle/>
                    <a:p>
                      <a:pPr algn="ctr"/>
                      <a:r>
                        <a:rPr lang="tr-TR" b="1" dirty="0" err="1" smtClean="0"/>
                        <a:t>Vit</a:t>
                      </a:r>
                      <a:r>
                        <a:rPr lang="tr-TR" b="1" dirty="0" smtClean="0"/>
                        <a:t>. C</a:t>
                      </a:r>
                      <a:endParaRPr lang="tr-TR" b="1" dirty="0"/>
                    </a:p>
                  </a:txBody>
                  <a:tcPr/>
                </a:tc>
              </a:tr>
              <a:tr h="370840">
                <a:tc>
                  <a:txBody>
                    <a:bodyPr/>
                    <a:lstStyle/>
                    <a:p>
                      <a:pPr algn="ctr"/>
                      <a:r>
                        <a:rPr lang="tr-TR" b="1" dirty="0" smtClean="0"/>
                        <a:t>590</a:t>
                      </a:r>
                      <a:endParaRPr lang="tr-TR" b="1" dirty="0"/>
                    </a:p>
                  </a:txBody>
                  <a:tcPr/>
                </a:tc>
                <a:tc>
                  <a:txBody>
                    <a:bodyPr/>
                    <a:lstStyle/>
                    <a:p>
                      <a:pPr algn="ctr"/>
                      <a:r>
                        <a:rPr lang="tr-TR" b="1" dirty="0" smtClean="0"/>
                        <a:t>0.006-0.05</a:t>
                      </a:r>
                      <a:endParaRPr lang="tr-TR" b="1" dirty="0"/>
                    </a:p>
                  </a:txBody>
                  <a:tcPr/>
                </a:tc>
                <a:tc>
                  <a:txBody>
                    <a:bodyPr/>
                    <a:lstStyle/>
                    <a:p>
                      <a:pPr algn="ctr"/>
                      <a:r>
                        <a:rPr lang="tr-TR" b="1" dirty="0" smtClean="0"/>
                        <a:t>0.03-0.04</a:t>
                      </a:r>
                      <a:endParaRPr lang="tr-TR" b="1" dirty="0"/>
                    </a:p>
                  </a:txBody>
                  <a:tcPr/>
                </a:tc>
                <a:tc>
                  <a:txBody>
                    <a:bodyPr/>
                    <a:lstStyle/>
                    <a:p>
                      <a:pPr algn="ctr"/>
                      <a:r>
                        <a:rPr lang="tr-TR" b="1" dirty="0" smtClean="0"/>
                        <a:t>0.2</a:t>
                      </a:r>
                      <a:endParaRPr lang="tr-TR" b="1" dirty="0"/>
                    </a:p>
                  </a:txBody>
                  <a:tcPr/>
                </a:tc>
                <a:tc>
                  <a:txBody>
                    <a:bodyPr/>
                    <a:lstStyle/>
                    <a:p>
                      <a:pPr algn="ctr"/>
                      <a:r>
                        <a:rPr lang="tr-TR" b="1" dirty="0" smtClean="0"/>
                        <a:t>0.7-7</a:t>
                      </a:r>
                      <a:endParaRPr lang="tr-TR" b="1" dirty="0"/>
                    </a:p>
                  </a:txBody>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xmlns="" val="2488410045"/>
              </p:ext>
            </p:extLst>
          </p:nvPr>
        </p:nvGraphicFramePr>
        <p:xfrm>
          <a:off x="683566" y="4077072"/>
          <a:ext cx="7848876" cy="1112520"/>
        </p:xfrm>
        <a:graphic>
          <a:graphicData uri="http://schemas.openxmlformats.org/drawingml/2006/table">
            <a:tbl>
              <a:tblPr firstRow="1" bandRow="1">
                <a:tableStyleId>{5C22544A-7EE6-4342-B048-85BDC9FD1C3A}</a:tableStyleId>
              </a:tblPr>
              <a:tblGrid>
                <a:gridCol w="1121268"/>
                <a:gridCol w="1121268"/>
                <a:gridCol w="1121268"/>
                <a:gridCol w="1121268"/>
                <a:gridCol w="1121268"/>
                <a:gridCol w="1121268"/>
                <a:gridCol w="1121268"/>
              </a:tblGrid>
              <a:tr h="370840">
                <a:tc gridSpan="7">
                  <a:txBody>
                    <a:bodyPr/>
                    <a:lstStyle/>
                    <a:p>
                      <a:pPr algn="ctr"/>
                      <a:r>
                        <a:rPr lang="tr-TR" dirty="0" smtClean="0"/>
                        <a:t>Mineral Maddeler (mg/100g)</a:t>
                      </a:r>
                      <a:endParaRPr lang="tr-TR" dirty="0"/>
                    </a:p>
                  </a:txBody>
                  <a:tcPr/>
                </a:tc>
                <a:tc hMerge="1">
                  <a:txBody>
                    <a:bodyPr/>
                    <a:lstStyle/>
                    <a:p>
                      <a:endParaRPr lang="tr-TR" dirty="0"/>
                    </a:p>
                  </a:txBody>
                  <a:tcPr/>
                </a:tc>
                <a:tc hMerge="1">
                  <a:txBody>
                    <a:bodyPr/>
                    <a:lstStyle/>
                    <a:p>
                      <a:endParaRPr lang="tr-TR" dirty="0"/>
                    </a:p>
                  </a:txBody>
                  <a:tcPr/>
                </a:tc>
                <a:tc hMerge="1">
                  <a:txBody>
                    <a:bodyPr/>
                    <a:lstStyle/>
                    <a:p>
                      <a:endParaRPr lang="tr-TR" dirty="0"/>
                    </a:p>
                  </a:txBody>
                  <a:tcPr/>
                </a:tc>
                <a:tc hMerge="1">
                  <a:txBody>
                    <a:bodyPr/>
                    <a:lstStyle/>
                    <a:p>
                      <a:endParaRPr lang="tr-TR" dirty="0"/>
                    </a:p>
                  </a:txBody>
                  <a:tcPr/>
                </a:tc>
                <a:tc hMerge="1">
                  <a:txBody>
                    <a:bodyPr/>
                    <a:lstStyle/>
                    <a:p>
                      <a:endParaRPr lang="tr-TR" dirty="0"/>
                    </a:p>
                  </a:txBody>
                  <a:tcPr/>
                </a:tc>
                <a:tc hMerge="1">
                  <a:txBody>
                    <a:bodyPr/>
                    <a:lstStyle/>
                    <a:p>
                      <a:endParaRPr lang="tr-TR" dirty="0"/>
                    </a:p>
                  </a:txBody>
                  <a:tcPr/>
                </a:tc>
              </a:tr>
              <a:tr h="370840">
                <a:tc>
                  <a:txBody>
                    <a:bodyPr/>
                    <a:lstStyle/>
                    <a:p>
                      <a:pPr algn="ctr"/>
                      <a:r>
                        <a:rPr lang="tr-TR" b="1" dirty="0" smtClean="0"/>
                        <a:t>S</a:t>
                      </a:r>
                      <a:endParaRPr lang="tr-TR" b="1" dirty="0"/>
                    </a:p>
                  </a:txBody>
                  <a:tcPr/>
                </a:tc>
                <a:tc>
                  <a:txBody>
                    <a:bodyPr/>
                    <a:lstStyle/>
                    <a:p>
                      <a:pPr algn="ctr"/>
                      <a:r>
                        <a:rPr lang="tr-TR" b="1" dirty="0" err="1" smtClean="0"/>
                        <a:t>Ca</a:t>
                      </a:r>
                      <a:endParaRPr lang="tr-TR" b="1" dirty="0"/>
                    </a:p>
                  </a:txBody>
                  <a:tcPr/>
                </a:tc>
                <a:tc>
                  <a:txBody>
                    <a:bodyPr/>
                    <a:lstStyle/>
                    <a:p>
                      <a:pPr algn="ctr"/>
                      <a:r>
                        <a:rPr lang="tr-TR" b="1" dirty="0" smtClean="0"/>
                        <a:t>Fe</a:t>
                      </a:r>
                      <a:endParaRPr lang="tr-TR" b="1" dirty="0"/>
                    </a:p>
                  </a:txBody>
                  <a:tcPr/>
                </a:tc>
                <a:tc>
                  <a:txBody>
                    <a:bodyPr/>
                    <a:lstStyle/>
                    <a:p>
                      <a:pPr algn="ctr"/>
                      <a:r>
                        <a:rPr lang="tr-TR" b="1" dirty="0" smtClean="0"/>
                        <a:t>Mg</a:t>
                      </a:r>
                      <a:endParaRPr lang="tr-TR" b="1" dirty="0"/>
                    </a:p>
                  </a:txBody>
                  <a:tcPr/>
                </a:tc>
                <a:tc>
                  <a:txBody>
                    <a:bodyPr/>
                    <a:lstStyle/>
                    <a:p>
                      <a:pPr algn="ctr"/>
                      <a:r>
                        <a:rPr lang="tr-TR" b="1" dirty="0" smtClean="0"/>
                        <a:t>P</a:t>
                      </a:r>
                      <a:endParaRPr lang="tr-TR" b="1" dirty="0"/>
                    </a:p>
                  </a:txBody>
                  <a:tcPr/>
                </a:tc>
                <a:tc>
                  <a:txBody>
                    <a:bodyPr/>
                    <a:lstStyle/>
                    <a:p>
                      <a:pPr algn="ctr"/>
                      <a:r>
                        <a:rPr lang="tr-TR" b="1" dirty="0" smtClean="0"/>
                        <a:t>K</a:t>
                      </a:r>
                      <a:endParaRPr lang="tr-TR" b="1" dirty="0"/>
                    </a:p>
                  </a:txBody>
                  <a:tcPr/>
                </a:tc>
                <a:tc>
                  <a:txBody>
                    <a:bodyPr/>
                    <a:lstStyle/>
                    <a:p>
                      <a:pPr algn="ctr"/>
                      <a:r>
                        <a:rPr lang="tr-TR" b="1" dirty="0" err="1" smtClean="0"/>
                        <a:t>Na</a:t>
                      </a:r>
                      <a:endParaRPr lang="tr-TR" b="1" dirty="0"/>
                    </a:p>
                  </a:txBody>
                  <a:tcPr/>
                </a:tc>
              </a:tr>
              <a:tr h="370840">
                <a:tc>
                  <a:txBody>
                    <a:bodyPr/>
                    <a:lstStyle/>
                    <a:p>
                      <a:pPr algn="ctr"/>
                      <a:r>
                        <a:rPr lang="tr-TR" b="1" dirty="0" smtClean="0"/>
                        <a:t>7</a:t>
                      </a:r>
                      <a:endParaRPr lang="tr-TR" b="1" dirty="0"/>
                    </a:p>
                  </a:txBody>
                  <a:tcPr/>
                </a:tc>
                <a:tc>
                  <a:txBody>
                    <a:bodyPr/>
                    <a:lstStyle/>
                    <a:p>
                      <a:pPr algn="ctr"/>
                      <a:r>
                        <a:rPr lang="tr-TR" b="1" dirty="0" smtClean="0"/>
                        <a:t>0.7-11</a:t>
                      </a:r>
                      <a:endParaRPr lang="tr-TR" b="1" dirty="0"/>
                    </a:p>
                  </a:txBody>
                  <a:tcPr/>
                </a:tc>
                <a:tc>
                  <a:txBody>
                    <a:bodyPr/>
                    <a:lstStyle/>
                    <a:p>
                      <a:pPr algn="ctr"/>
                      <a:r>
                        <a:rPr lang="tr-TR" b="1" dirty="0" smtClean="0"/>
                        <a:t>0.2-0.5</a:t>
                      </a:r>
                      <a:endParaRPr lang="tr-TR" b="1" dirty="0"/>
                    </a:p>
                  </a:txBody>
                  <a:tcPr/>
                </a:tc>
                <a:tc>
                  <a:txBody>
                    <a:bodyPr/>
                    <a:lstStyle/>
                    <a:p>
                      <a:pPr algn="ctr"/>
                      <a:r>
                        <a:rPr lang="tr-TR" b="1" dirty="0" smtClean="0"/>
                        <a:t>3</a:t>
                      </a:r>
                      <a:endParaRPr lang="tr-TR" b="1" dirty="0"/>
                    </a:p>
                  </a:txBody>
                  <a:tcPr/>
                </a:tc>
                <a:tc>
                  <a:txBody>
                    <a:bodyPr/>
                    <a:lstStyle/>
                    <a:p>
                      <a:pPr algn="ctr"/>
                      <a:r>
                        <a:rPr lang="tr-TR" b="1" dirty="0" smtClean="0"/>
                        <a:t>7-10</a:t>
                      </a:r>
                      <a:endParaRPr lang="tr-TR" b="1" dirty="0"/>
                    </a:p>
                  </a:txBody>
                  <a:tcPr/>
                </a:tc>
                <a:tc>
                  <a:txBody>
                    <a:bodyPr/>
                    <a:lstStyle/>
                    <a:p>
                      <a:pPr algn="ctr"/>
                      <a:r>
                        <a:rPr lang="tr-TR" b="1" dirty="0" smtClean="0"/>
                        <a:t>100</a:t>
                      </a:r>
                      <a:endParaRPr lang="tr-TR" b="1" dirty="0"/>
                    </a:p>
                  </a:txBody>
                  <a:tcPr/>
                </a:tc>
                <a:tc>
                  <a:txBody>
                    <a:bodyPr/>
                    <a:lstStyle/>
                    <a:p>
                      <a:pPr algn="ctr"/>
                      <a:r>
                        <a:rPr lang="tr-TR" b="1" dirty="0" smtClean="0"/>
                        <a:t>1</a:t>
                      </a:r>
                      <a:endParaRPr lang="tr-TR" b="1" dirty="0"/>
                    </a:p>
                  </a:txBody>
                  <a:tcPr/>
                </a:tc>
              </a:tr>
            </a:tbl>
          </a:graphicData>
        </a:graphic>
      </p:graphicFrame>
    </p:spTree>
    <p:extLst>
      <p:ext uri="{BB962C8B-B14F-4D97-AF65-F5344CB8AC3E}">
        <p14:creationId xmlns:p14="http://schemas.microsoft.com/office/powerpoint/2010/main" xmlns="" val="831694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r>
              <a:rPr lang="tr-TR" b="1" dirty="0" smtClean="0">
                <a:solidFill>
                  <a:srgbClr val="C00000"/>
                </a:solidFill>
                <a:latin typeface="Times New Roman" panose="02020603050405020304" pitchFamily="18" charset="0"/>
                <a:cs typeface="Times New Roman" panose="02020603050405020304" pitchFamily="18" charset="0"/>
              </a:rPr>
              <a:t>SAĞLIK YÖNÜNDEN ÖNEMİ</a:t>
            </a:r>
            <a:endParaRPr lang="tr-TR" b="1" dirty="0">
              <a:solidFill>
                <a:srgbClr val="C00000"/>
              </a:solidFill>
              <a:latin typeface="Times New Roman" panose="02020603050405020304" pitchFamily="18" charset="0"/>
              <a:cs typeface="Times New Roman" panose="02020603050405020304" pitchFamily="18" charset="0"/>
            </a:endParaRPr>
          </a:p>
        </p:txBody>
      </p:sp>
      <p:pic>
        <p:nvPicPr>
          <p:cNvPr id="9220" name="Picture 4"/>
          <p:cNvPicPr>
            <a:picLocks noGrp="1" noChangeAspect="1" noChangeArrowheads="1"/>
          </p:cNvPicPr>
          <p:nvPr>
            <p:ph sz="quarter"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0" y="1700808"/>
            <a:ext cx="4104455" cy="4824536"/>
          </a:xfrm>
          <a:prstGeom prst="roundRect">
            <a:avLst>
              <a:gd name="adj" fmla="val 4167"/>
            </a:avLst>
          </a:prstGeom>
          <a:solidFill>
            <a:srgbClr val="FFFFFF"/>
          </a:solidFill>
          <a:ln w="76200" cap="sq">
            <a:solidFill>
              <a:srgbClr val="008000"/>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
        <p:nvSpPr>
          <p:cNvPr id="7" name="Metin kutusu 6"/>
          <p:cNvSpPr txBox="1"/>
          <p:nvPr/>
        </p:nvSpPr>
        <p:spPr>
          <a:xfrm>
            <a:off x="251395" y="1484784"/>
            <a:ext cx="4176464" cy="5262979"/>
          </a:xfrm>
          <a:prstGeom prst="rect">
            <a:avLst/>
          </a:prstGeom>
          <a:noFill/>
        </p:spPr>
        <p:txBody>
          <a:bodyPr wrap="square" rtlCol="0">
            <a:spAutoFit/>
          </a:bodyPr>
          <a:lstStyle/>
          <a:p>
            <a:pPr marL="457200" indent="-457200" algn="just">
              <a:buFont typeface="Wingdings" panose="05000000000000000000" pitchFamily="2" charset="2"/>
              <a:buChar char="ü"/>
            </a:pPr>
            <a:r>
              <a:rPr lang="tr-TR" sz="2800" dirty="0">
                <a:solidFill>
                  <a:srgbClr val="0070C0"/>
                </a:solidFill>
                <a:latin typeface="Times New Roman" panose="02020603050405020304" pitchFamily="18" charset="0"/>
                <a:cs typeface="Times New Roman" panose="02020603050405020304" pitchFamily="18" charset="0"/>
              </a:rPr>
              <a:t>Antioksidandır</a:t>
            </a:r>
          </a:p>
          <a:p>
            <a:pPr algn="just"/>
            <a:r>
              <a:rPr lang="tr-TR" sz="2800" dirty="0">
                <a:latin typeface="Times New Roman" panose="02020603050405020304" pitchFamily="18" charset="0"/>
                <a:cs typeface="Times New Roman" panose="02020603050405020304" pitchFamily="18" charset="0"/>
              </a:rPr>
              <a:t>	</a:t>
            </a:r>
            <a:r>
              <a:rPr lang="tr-TR" sz="2800" dirty="0">
                <a:solidFill>
                  <a:srgbClr val="FF0000"/>
                </a:solidFill>
                <a:latin typeface="Times New Roman" panose="02020603050405020304" pitchFamily="18" charset="0"/>
                <a:cs typeface="Times New Roman" panose="02020603050405020304" pitchFamily="18" charset="0"/>
              </a:rPr>
              <a:t>Karpuz; C vitamini ve </a:t>
            </a:r>
            <a:r>
              <a:rPr lang="tr-TR" sz="2800" dirty="0" err="1">
                <a:solidFill>
                  <a:srgbClr val="FF0000"/>
                </a:solidFill>
                <a:latin typeface="Times New Roman" panose="02020603050405020304" pitchFamily="18" charset="0"/>
                <a:cs typeface="Times New Roman" panose="02020603050405020304" pitchFamily="18" charset="0"/>
              </a:rPr>
              <a:t>likopen</a:t>
            </a:r>
            <a:r>
              <a:rPr lang="tr-TR" sz="2800" dirty="0">
                <a:solidFill>
                  <a:srgbClr val="FF0000"/>
                </a:solidFill>
                <a:latin typeface="Times New Roman" panose="02020603050405020304" pitchFamily="18" charset="0"/>
                <a:cs typeface="Times New Roman" panose="02020603050405020304" pitchFamily="18" charset="0"/>
              </a:rPr>
              <a:t>, beta-</a:t>
            </a:r>
            <a:r>
              <a:rPr lang="tr-TR" sz="2800" dirty="0" err="1">
                <a:solidFill>
                  <a:srgbClr val="FF0000"/>
                </a:solidFill>
                <a:latin typeface="Times New Roman" panose="02020603050405020304" pitchFamily="18" charset="0"/>
                <a:cs typeface="Times New Roman" panose="02020603050405020304" pitchFamily="18" charset="0"/>
              </a:rPr>
              <a:t>karoten</a:t>
            </a:r>
            <a:r>
              <a:rPr lang="tr-TR" sz="2800" dirty="0">
                <a:solidFill>
                  <a:srgbClr val="FF0000"/>
                </a:solidFill>
                <a:latin typeface="Times New Roman" panose="02020603050405020304" pitchFamily="18" charset="0"/>
                <a:cs typeface="Times New Roman" panose="02020603050405020304" pitchFamily="18" charset="0"/>
              </a:rPr>
              <a:t>, </a:t>
            </a:r>
            <a:r>
              <a:rPr lang="tr-TR" sz="2800" dirty="0" err="1">
                <a:solidFill>
                  <a:srgbClr val="FF0000"/>
                </a:solidFill>
                <a:latin typeface="Times New Roman" panose="02020603050405020304" pitchFamily="18" charset="0"/>
                <a:cs typeface="Times New Roman" panose="02020603050405020304" pitchFamily="18" charset="0"/>
              </a:rPr>
              <a:t>lutein</a:t>
            </a:r>
            <a:r>
              <a:rPr lang="tr-TR" sz="2800" dirty="0">
                <a:solidFill>
                  <a:srgbClr val="FF0000"/>
                </a:solidFill>
                <a:latin typeface="Times New Roman" panose="02020603050405020304" pitchFamily="18" charset="0"/>
                <a:cs typeface="Times New Roman" panose="02020603050405020304" pitchFamily="18" charset="0"/>
              </a:rPr>
              <a:t>, </a:t>
            </a:r>
            <a:r>
              <a:rPr lang="tr-TR" sz="2800" dirty="0" err="1">
                <a:solidFill>
                  <a:srgbClr val="FF0000"/>
                </a:solidFill>
                <a:latin typeface="Times New Roman" panose="02020603050405020304" pitchFamily="18" charset="0"/>
                <a:cs typeface="Times New Roman" panose="02020603050405020304" pitchFamily="18" charset="0"/>
              </a:rPr>
              <a:t>zeaksantin</a:t>
            </a:r>
            <a:r>
              <a:rPr lang="tr-TR" sz="2800" dirty="0">
                <a:solidFill>
                  <a:srgbClr val="FF0000"/>
                </a:solidFill>
                <a:latin typeface="Times New Roman" panose="02020603050405020304" pitchFamily="18" charset="0"/>
                <a:cs typeface="Times New Roman" panose="02020603050405020304" pitchFamily="18" charset="0"/>
              </a:rPr>
              <a:t> ve </a:t>
            </a:r>
            <a:r>
              <a:rPr lang="tr-TR" sz="2800" dirty="0" err="1">
                <a:solidFill>
                  <a:srgbClr val="FF0000"/>
                </a:solidFill>
                <a:latin typeface="Times New Roman" panose="02020603050405020304" pitchFamily="18" charset="0"/>
                <a:cs typeface="Times New Roman" panose="02020603050405020304" pitchFamily="18" charset="0"/>
              </a:rPr>
              <a:t>kriptoksantin</a:t>
            </a:r>
            <a:r>
              <a:rPr lang="tr-TR" sz="2800" dirty="0">
                <a:solidFill>
                  <a:srgbClr val="FF0000"/>
                </a:solidFill>
                <a:latin typeface="Times New Roman" panose="02020603050405020304" pitchFamily="18" charset="0"/>
                <a:cs typeface="Times New Roman" panose="02020603050405020304" pitchFamily="18" charset="0"/>
              </a:rPr>
              <a:t> gibi antioksidan </a:t>
            </a:r>
            <a:r>
              <a:rPr lang="tr-TR" sz="2800" dirty="0" err="1">
                <a:solidFill>
                  <a:srgbClr val="FF0000"/>
                </a:solidFill>
                <a:latin typeface="Times New Roman" panose="02020603050405020304" pitchFamily="18" charset="0"/>
                <a:cs typeface="Times New Roman" panose="02020603050405020304" pitchFamily="18" charset="0"/>
              </a:rPr>
              <a:t>flavonoidlerin</a:t>
            </a:r>
            <a:r>
              <a:rPr lang="tr-TR" sz="2800" dirty="0">
                <a:solidFill>
                  <a:srgbClr val="FF0000"/>
                </a:solidFill>
                <a:latin typeface="Times New Roman" panose="02020603050405020304" pitchFamily="18" charset="0"/>
                <a:cs typeface="Times New Roman" panose="02020603050405020304" pitchFamily="18" charset="0"/>
              </a:rPr>
              <a:t> mükemmel bir kaynağıdır. </a:t>
            </a:r>
            <a:r>
              <a:rPr lang="tr-TR" sz="2800" dirty="0">
                <a:latin typeface="Times New Roman" panose="02020603050405020304" pitchFamily="18" charset="0"/>
                <a:cs typeface="Times New Roman" panose="02020603050405020304" pitchFamily="18" charset="0"/>
              </a:rPr>
              <a:t>Bu güçlü antioksidanlar yaşlanma ve hastalık önlemede önemli bir koruyucu olarak kabul edilir. 	</a:t>
            </a:r>
          </a:p>
        </p:txBody>
      </p:sp>
    </p:spTree>
    <p:extLst>
      <p:ext uri="{BB962C8B-B14F-4D97-AF65-F5344CB8AC3E}">
        <p14:creationId xmlns:p14="http://schemas.microsoft.com/office/powerpoint/2010/main" xmlns="" val="9605725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3"/>
          <p:cNvSpPr>
            <a:spLocks noGrp="1"/>
          </p:cNvSpPr>
          <p:nvPr>
            <p:ph sz="quarter" idx="1"/>
          </p:nvPr>
        </p:nvSpPr>
        <p:spPr>
          <a:xfrm>
            <a:off x="467544" y="1052736"/>
            <a:ext cx="8280920" cy="5328592"/>
          </a:xfrm>
        </p:spPr>
        <p:txBody>
          <a:bodyPr>
            <a:normAutofit lnSpcReduction="10000"/>
          </a:bodyPr>
          <a:lstStyle/>
          <a:p>
            <a:pPr algn="just">
              <a:buFont typeface="Wingdings" panose="05000000000000000000" pitchFamily="2" charset="2"/>
              <a:buChar char="ü"/>
            </a:pPr>
            <a:r>
              <a:rPr lang="tr-TR" sz="2800" dirty="0" smtClean="0">
                <a:solidFill>
                  <a:srgbClr val="C00000"/>
                </a:solidFill>
                <a:latin typeface="Times New Roman" panose="02020603050405020304" pitchFamily="18" charset="0"/>
                <a:cs typeface="Times New Roman" panose="02020603050405020304" pitchFamily="18" charset="0"/>
              </a:rPr>
              <a:t>İdrar </a:t>
            </a:r>
            <a:r>
              <a:rPr lang="tr-TR" sz="2800" dirty="0">
                <a:solidFill>
                  <a:srgbClr val="C00000"/>
                </a:solidFill>
                <a:latin typeface="Times New Roman" panose="02020603050405020304" pitchFamily="18" charset="0"/>
                <a:cs typeface="Times New Roman" panose="02020603050405020304" pitchFamily="18" charset="0"/>
              </a:rPr>
              <a:t>söktürücü</a:t>
            </a:r>
          </a:p>
          <a:p>
            <a:pPr marL="0" indent="0" algn="just">
              <a:buNone/>
            </a:pPr>
            <a:r>
              <a:rPr lang="tr-TR" sz="2800" dirty="0" smtClean="0">
                <a:latin typeface="Times New Roman" panose="02020603050405020304" pitchFamily="18" charset="0"/>
                <a:cs typeface="Times New Roman" panose="02020603050405020304" pitchFamily="18" charset="0"/>
              </a:rPr>
              <a:t>	Vücudun </a:t>
            </a:r>
            <a:r>
              <a:rPr lang="tr-TR" sz="2800" dirty="0">
                <a:latin typeface="Times New Roman" panose="02020603050405020304" pitchFamily="18" charset="0"/>
                <a:cs typeface="Times New Roman" panose="02020603050405020304" pitchFamily="18" charset="0"/>
              </a:rPr>
              <a:t>zararlı toksinlerini dışarı atmaya yardımcıdır. İdrar söktürücü özelliği vardır. Karaciğeri temizler, böbrek fonksiyonlarını uyarır</a:t>
            </a:r>
            <a:r>
              <a:rPr lang="tr-TR" sz="2800"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ü"/>
            </a:pPr>
            <a:r>
              <a:rPr lang="tr-TR" sz="2800" dirty="0">
                <a:solidFill>
                  <a:srgbClr val="C00000"/>
                </a:solidFill>
                <a:latin typeface="Times New Roman" panose="02020603050405020304" pitchFamily="18" charset="0"/>
                <a:cs typeface="Times New Roman" panose="02020603050405020304" pitchFamily="18" charset="0"/>
              </a:rPr>
              <a:t>Nemlendirir</a:t>
            </a:r>
          </a:p>
          <a:p>
            <a:pPr marL="0" indent="0" algn="just">
              <a:buNone/>
            </a:pPr>
            <a:r>
              <a:rPr lang="tr-TR" sz="2800" dirty="0">
                <a:latin typeface="Times New Roman" panose="02020603050405020304" pitchFamily="18" charset="0"/>
                <a:cs typeface="Times New Roman" panose="02020603050405020304" pitchFamily="18" charset="0"/>
              </a:rPr>
              <a:t>	</a:t>
            </a:r>
            <a:r>
              <a:rPr lang="tr-TR" sz="2800" dirty="0" err="1" smtClean="0">
                <a:latin typeface="Times New Roman" panose="02020603050405020304" pitchFamily="18" charset="0"/>
                <a:cs typeface="Times New Roman" panose="02020603050405020304" pitchFamily="18" charset="0"/>
              </a:rPr>
              <a:t>Dehidratasyon</a:t>
            </a:r>
            <a:r>
              <a:rPr lang="tr-TR" sz="2800" dirty="0" smtClean="0">
                <a:latin typeface="Times New Roman" panose="02020603050405020304" pitchFamily="18" charset="0"/>
                <a:cs typeface="Times New Roman" panose="02020603050405020304" pitchFamily="18" charset="0"/>
              </a:rPr>
              <a:t> </a:t>
            </a:r>
            <a:r>
              <a:rPr lang="tr-TR" sz="2800" dirty="0">
                <a:latin typeface="Times New Roman" panose="02020603050405020304" pitchFamily="18" charset="0"/>
                <a:cs typeface="Times New Roman" panose="02020603050405020304" pitchFamily="18" charset="0"/>
              </a:rPr>
              <a:t>riskini azaltırken, vücudun terleme yoluyla kaybettiği sıvı ve minerallerin yerine gelmesine yardımcı olur. Yaz susuzluğunu gidermek için mükemmel bir meyvedir</a:t>
            </a:r>
            <a:r>
              <a:rPr lang="tr-TR" sz="2800"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ü"/>
            </a:pPr>
            <a:r>
              <a:rPr lang="tr-TR" sz="2800" dirty="0">
                <a:solidFill>
                  <a:srgbClr val="C00000"/>
                </a:solidFill>
                <a:latin typeface="Times New Roman" panose="02020603050405020304" pitchFamily="18" charset="0"/>
                <a:cs typeface="Times New Roman" panose="02020603050405020304" pitchFamily="18" charset="0"/>
              </a:rPr>
              <a:t>Gözler</a:t>
            </a:r>
          </a:p>
          <a:p>
            <a:pPr marL="0" indent="0" algn="just">
              <a:buNone/>
            </a:pPr>
            <a:r>
              <a:rPr lang="tr-TR" sz="2800" dirty="0">
                <a:latin typeface="Times New Roman" panose="02020603050405020304" pitchFamily="18" charset="0"/>
                <a:cs typeface="Times New Roman" panose="02020603050405020304" pitchFamily="18" charset="0"/>
              </a:rPr>
              <a:t>	</a:t>
            </a:r>
            <a:r>
              <a:rPr lang="tr-TR" sz="2800" dirty="0" err="1">
                <a:latin typeface="Times New Roman" panose="02020603050405020304" pitchFamily="18" charset="0"/>
                <a:cs typeface="Times New Roman" panose="02020603050405020304" pitchFamily="18" charset="0"/>
              </a:rPr>
              <a:t>Likopen</a:t>
            </a:r>
            <a:r>
              <a:rPr lang="tr-TR" sz="2800" dirty="0">
                <a:latin typeface="Times New Roman" panose="02020603050405020304" pitchFamily="18" charset="0"/>
                <a:cs typeface="Times New Roman" panose="02020603050405020304" pitchFamily="18" charset="0"/>
              </a:rPr>
              <a:t> ve vitamin, karpuzda bulunan, göz sağlığı için çok önemli bileşiklerdir. </a:t>
            </a:r>
          </a:p>
          <a:p>
            <a:pPr marL="0" indent="0" algn="just">
              <a:buNone/>
            </a:pP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0327961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323528" y="260648"/>
            <a:ext cx="8496944" cy="6192688"/>
          </a:xfrm>
        </p:spPr>
        <p:txBody>
          <a:bodyPr>
            <a:noAutofit/>
          </a:bodyPr>
          <a:lstStyle/>
          <a:p>
            <a:pPr algn="just">
              <a:buFont typeface="Wingdings" panose="05000000000000000000" pitchFamily="2" charset="2"/>
              <a:buChar char="ü"/>
            </a:pPr>
            <a:r>
              <a:rPr lang="tr-TR" sz="2400" dirty="0">
                <a:solidFill>
                  <a:srgbClr val="C00000"/>
                </a:solidFill>
                <a:latin typeface="Times New Roman" panose="02020603050405020304" pitchFamily="18" charset="0"/>
                <a:cs typeface="Times New Roman" panose="02020603050405020304" pitchFamily="18" charset="0"/>
              </a:rPr>
              <a:t>Enerji verir</a:t>
            </a:r>
          </a:p>
          <a:p>
            <a:pPr marL="0" indent="0" algn="just">
              <a:buNone/>
            </a:pPr>
            <a:r>
              <a:rPr lang="tr-TR" sz="2400" dirty="0" smtClean="0">
                <a:latin typeface="Times New Roman" panose="02020603050405020304" pitchFamily="18" charset="0"/>
                <a:cs typeface="Times New Roman" panose="02020603050405020304" pitchFamily="18" charset="0"/>
              </a:rPr>
              <a:t>	Karpuz</a:t>
            </a:r>
            <a:r>
              <a:rPr lang="tr-TR" sz="2400" dirty="0">
                <a:latin typeface="Times New Roman" panose="02020603050405020304" pitchFamily="18" charset="0"/>
                <a:cs typeface="Times New Roman" panose="02020603050405020304" pitchFamily="18" charset="0"/>
              </a:rPr>
              <a:t>; vitamin B6 ve B1 ve doğal enerji güçlendiricilere sahiptir. Magnezyum ve potasyum gibi minerallerin zengin bir kaynağıdır.</a:t>
            </a:r>
          </a:p>
          <a:p>
            <a:pPr algn="just">
              <a:buFont typeface="Wingdings" panose="05000000000000000000" pitchFamily="2" charset="2"/>
              <a:buChar char="ü"/>
            </a:pPr>
            <a:r>
              <a:rPr lang="tr-TR" sz="2400" dirty="0" smtClean="0">
                <a:solidFill>
                  <a:srgbClr val="C00000"/>
                </a:solidFill>
                <a:latin typeface="Times New Roman" panose="02020603050405020304" pitchFamily="18" charset="0"/>
                <a:cs typeface="Times New Roman" panose="02020603050405020304" pitchFamily="18" charset="0"/>
              </a:rPr>
              <a:t>Bağışıklık </a:t>
            </a:r>
            <a:r>
              <a:rPr lang="tr-TR" sz="2400" dirty="0">
                <a:solidFill>
                  <a:srgbClr val="C00000"/>
                </a:solidFill>
                <a:latin typeface="Times New Roman" panose="02020603050405020304" pitchFamily="18" charset="0"/>
                <a:cs typeface="Times New Roman" panose="02020603050405020304" pitchFamily="18" charset="0"/>
              </a:rPr>
              <a:t>sistemi</a:t>
            </a:r>
          </a:p>
          <a:p>
            <a:pPr marL="0" indent="0" algn="just">
              <a:buNone/>
            </a:pPr>
            <a:r>
              <a:rPr lang="tr-TR" sz="2400" dirty="0" smtClean="0">
                <a:latin typeface="Times New Roman" panose="02020603050405020304" pitchFamily="18" charset="0"/>
                <a:cs typeface="Times New Roman" panose="02020603050405020304" pitchFamily="18" charset="0"/>
              </a:rPr>
              <a:t>	</a:t>
            </a:r>
            <a:r>
              <a:rPr lang="tr-TR" sz="2400" dirty="0" smtClean="0">
                <a:solidFill>
                  <a:srgbClr val="0070C0"/>
                </a:solidFill>
                <a:latin typeface="Times New Roman" panose="02020603050405020304" pitchFamily="18" charset="0"/>
                <a:cs typeface="Times New Roman" panose="02020603050405020304" pitchFamily="18" charset="0"/>
              </a:rPr>
              <a:t>C </a:t>
            </a:r>
            <a:r>
              <a:rPr lang="tr-TR" sz="2400" dirty="0">
                <a:solidFill>
                  <a:srgbClr val="0070C0"/>
                </a:solidFill>
                <a:latin typeface="Times New Roman" panose="02020603050405020304" pitchFamily="18" charset="0"/>
                <a:cs typeface="Times New Roman" panose="02020603050405020304" pitchFamily="18" charset="0"/>
              </a:rPr>
              <a:t>vitamini, </a:t>
            </a:r>
            <a:r>
              <a:rPr lang="tr-TR" sz="2400" dirty="0" err="1" smtClean="0">
                <a:solidFill>
                  <a:srgbClr val="0070C0"/>
                </a:solidFill>
                <a:latin typeface="Times New Roman" panose="02020603050405020304" pitchFamily="18" charset="0"/>
                <a:cs typeface="Times New Roman" panose="02020603050405020304" pitchFamily="18" charset="0"/>
              </a:rPr>
              <a:t>likopen</a:t>
            </a:r>
            <a:r>
              <a:rPr lang="tr-TR" sz="2400" dirty="0" smtClean="0">
                <a:solidFill>
                  <a:srgbClr val="0070C0"/>
                </a:solidFill>
                <a:latin typeface="Times New Roman" panose="02020603050405020304" pitchFamily="18" charset="0"/>
                <a:cs typeface="Times New Roman" panose="02020603050405020304" pitchFamily="18" charset="0"/>
              </a:rPr>
              <a:t>, </a:t>
            </a:r>
            <a:r>
              <a:rPr lang="tr-TR" sz="2400" dirty="0" err="1" smtClean="0">
                <a:solidFill>
                  <a:srgbClr val="0070C0"/>
                </a:solidFill>
                <a:latin typeface="Times New Roman" panose="02020603050405020304" pitchFamily="18" charset="0"/>
                <a:cs typeface="Times New Roman" panose="02020603050405020304" pitchFamily="18" charset="0"/>
              </a:rPr>
              <a:t>citrullin</a:t>
            </a:r>
            <a:r>
              <a:rPr lang="tr-TR" sz="2400" dirty="0" smtClean="0">
                <a:solidFill>
                  <a:srgbClr val="0070C0"/>
                </a:solidFill>
                <a:latin typeface="Times New Roman" panose="02020603050405020304" pitchFamily="18" charset="0"/>
                <a:cs typeface="Times New Roman" panose="02020603050405020304" pitchFamily="18" charset="0"/>
              </a:rPr>
              <a:t>  </a:t>
            </a:r>
            <a:r>
              <a:rPr lang="tr-TR" sz="2400" dirty="0">
                <a:solidFill>
                  <a:srgbClr val="0070C0"/>
                </a:solidFill>
                <a:latin typeface="Times New Roman" panose="02020603050405020304" pitchFamily="18" charset="0"/>
                <a:cs typeface="Times New Roman" panose="02020603050405020304" pitchFamily="18" charset="0"/>
              </a:rPr>
              <a:t>ve diğer güçlü antioksidanların yüksek içeriği, doğal savunma artırır. </a:t>
            </a:r>
            <a:r>
              <a:rPr lang="tr-TR" sz="2400" dirty="0">
                <a:latin typeface="Times New Roman" panose="02020603050405020304" pitchFamily="18" charset="0"/>
                <a:cs typeface="Times New Roman" panose="02020603050405020304" pitchFamily="18" charset="0"/>
              </a:rPr>
              <a:t>Tüm bu bileşiklerin, hastalıkları önleyen serbest radikal hasarına karşı vücudumuzu korumak ve bağışıklık sistemini güçlendirmek için mükemmel bir yeteneği vardır.</a:t>
            </a:r>
          </a:p>
          <a:p>
            <a:pPr algn="just">
              <a:buFont typeface="Wingdings" panose="05000000000000000000" pitchFamily="2" charset="2"/>
              <a:buChar char="ü"/>
            </a:pPr>
            <a:r>
              <a:rPr lang="tr-TR" sz="2400" dirty="0" smtClean="0">
                <a:solidFill>
                  <a:srgbClr val="C00000"/>
                </a:solidFill>
                <a:latin typeface="Times New Roman" panose="02020603050405020304" pitchFamily="18" charset="0"/>
                <a:cs typeface="Times New Roman" panose="02020603050405020304" pitchFamily="18" charset="0"/>
              </a:rPr>
              <a:t>Tansiyon </a:t>
            </a:r>
            <a:r>
              <a:rPr lang="tr-TR" sz="2400" dirty="0">
                <a:solidFill>
                  <a:srgbClr val="C00000"/>
                </a:solidFill>
                <a:latin typeface="Times New Roman" panose="02020603050405020304" pitchFamily="18" charset="0"/>
                <a:cs typeface="Times New Roman" panose="02020603050405020304" pitchFamily="18" charset="0"/>
              </a:rPr>
              <a:t>ve kalp</a:t>
            </a:r>
          </a:p>
          <a:p>
            <a:pPr marL="0" indent="0" algn="just">
              <a:buNone/>
            </a:pPr>
            <a:r>
              <a:rPr lang="tr-TR" sz="2400" dirty="0" smtClean="0">
                <a:latin typeface="Times New Roman" panose="02020603050405020304" pitchFamily="18" charset="0"/>
                <a:cs typeface="Times New Roman" panose="02020603050405020304" pitchFamily="18" charset="0"/>
              </a:rPr>
              <a:t>	İçinde </a:t>
            </a:r>
            <a:r>
              <a:rPr lang="tr-TR" sz="2400" dirty="0">
                <a:latin typeface="Times New Roman" panose="02020603050405020304" pitchFamily="18" charset="0"/>
                <a:cs typeface="Times New Roman" panose="02020603050405020304" pitchFamily="18" charset="0"/>
              </a:rPr>
              <a:t>bulunan amino asit, magnezyum, kan basıncını dengeler. Tansiyonu düzenler ve kalp sorunlarına karşı koruyucudur.</a:t>
            </a:r>
          </a:p>
        </p:txBody>
      </p:sp>
    </p:spTree>
    <p:extLst>
      <p:ext uri="{BB962C8B-B14F-4D97-AF65-F5344CB8AC3E}">
        <p14:creationId xmlns:p14="http://schemas.microsoft.com/office/powerpoint/2010/main" xmlns="" val="10761492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r>
              <a:rPr lang="tr-TR" b="1" dirty="0" smtClean="0">
                <a:solidFill>
                  <a:srgbClr val="C00000"/>
                </a:solidFill>
                <a:latin typeface="Times New Roman" panose="02020603050405020304" pitchFamily="18" charset="0"/>
                <a:cs typeface="Times New Roman" panose="02020603050405020304" pitchFamily="18" charset="0"/>
              </a:rPr>
              <a:t>BOTANİK ÖZELLİKLERİ</a:t>
            </a:r>
            <a:endParaRPr lang="tr-TR" b="1" dirty="0">
              <a:solidFill>
                <a:srgbClr val="C00000"/>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sz="quarter" idx="1"/>
          </p:nvPr>
        </p:nvSpPr>
        <p:spPr>
          <a:xfrm>
            <a:off x="395536" y="1447800"/>
            <a:ext cx="3744416" cy="5077544"/>
          </a:xfrm>
        </p:spPr>
        <p:txBody>
          <a:bodyPr/>
          <a:lstStyle/>
          <a:p>
            <a:r>
              <a:rPr lang="tr-TR" dirty="0" smtClean="0">
                <a:latin typeface="Times New Roman" panose="02020603050405020304" pitchFamily="18" charset="0"/>
                <a:cs typeface="Times New Roman" panose="02020603050405020304" pitchFamily="18" charset="0"/>
              </a:rPr>
              <a:t> </a:t>
            </a:r>
            <a:r>
              <a:rPr lang="tr-TR" sz="4000" b="1" dirty="0">
                <a:solidFill>
                  <a:srgbClr val="C00000"/>
                </a:solidFill>
                <a:latin typeface="Times New Roman" panose="02020603050405020304" pitchFamily="18" charset="0"/>
                <a:cs typeface="Times New Roman" panose="02020603050405020304" pitchFamily="18" charset="0"/>
              </a:rPr>
              <a:t>Kök</a:t>
            </a:r>
          </a:p>
          <a:p>
            <a:pPr marL="0" indent="0" algn="just">
              <a:buNone/>
            </a:pPr>
            <a:r>
              <a:rPr lang="tr-TR" dirty="0" smtClean="0">
                <a:latin typeface="Times New Roman" panose="02020603050405020304" pitchFamily="18" charset="0"/>
                <a:cs typeface="Times New Roman" panose="02020603050405020304" pitchFamily="18" charset="0"/>
              </a:rPr>
              <a:t>	Karpuz</a:t>
            </a:r>
            <a:r>
              <a:rPr lang="tr-TR" dirty="0">
                <a:latin typeface="Times New Roman" panose="02020603050405020304" pitchFamily="18" charset="0"/>
                <a:cs typeface="Times New Roman" panose="02020603050405020304" pitchFamily="18" charset="0"/>
              </a:rPr>
              <a:t>, derin köklü bir sebzedir. Köklerinin % 40-60’ı toprağın 20-40 cm derinliğinde, %20-30’u 40-60 cm derinliğinde ve % 5-10’u toprağın 100-150 cm derinliğinde yer alır. Gerisi daha derine gidebilir. </a:t>
            </a:r>
          </a:p>
          <a:p>
            <a:pPr algn="just"/>
            <a:endParaRPr lang="tr-TR" dirty="0"/>
          </a:p>
        </p:txBody>
      </p:sp>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499992" y="1700808"/>
            <a:ext cx="4248472" cy="4585692"/>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xmlns="">
                <a:solidFill>
                  <a:schemeClr val="accent1"/>
                </a:solidFill>
              </a14:hiddenFill>
            </a:ext>
          </a:extLst>
        </p:spPr>
      </p:pic>
    </p:spTree>
    <p:extLst>
      <p:ext uri="{BB962C8B-B14F-4D97-AF65-F5344CB8AC3E}">
        <p14:creationId xmlns:p14="http://schemas.microsoft.com/office/powerpoint/2010/main" xmlns="" val="1414094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323528" y="260648"/>
            <a:ext cx="3888432" cy="6120680"/>
          </a:xfrm>
        </p:spPr>
        <p:txBody>
          <a:bodyPr>
            <a:normAutofit lnSpcReduction="10000"/>
          </a:bodyPr>
          <a:lstStyle/>
          <a:p>
            <a:pPr algn="just"/>
            <a:r>
              <a:rPr lang="tr-TR" sz="4000" b="1" dirty="0">
                <a:solidFill>
                  <a:srgbClr val="C00000"/>
                </a:solidFill>
                <a:latin typeface="Times New Roman" panose="02020603050405020304" pitchFamily="18" charset="0"/>
                <a:cs typeface="Times New Roman" panose="02020603050405020304" pitchFamily="18" charset="0"/>
              </a:rPr>
              <a:t>Gövde</a:t>
            </a:r>
          </a:p>
          <a:p>
            <a:pPr marL="0" indent="0" algn="just">
              <a:buNone/>
            </a:pPr>
            <a:r>
              <a:rPr lang="tr-TR" dirty="0" smtClean="0">
                <a:latin typeface="Times New Roman" panose="02020603050405020304" pitchFamily="18" charset="0"/>
                <a:cs typeface="Times New Roman" panose="02020603050405020304" pitchFamily="18" charset="0"/>
              </a:rPr>
              <a:t>	Karpuz </a:t>
            </a:r>
            <a:r>
              <a:rPr lang="tr-TR" dirty="0">
                <a:latin typeface="Times New Roman" panose="02020603050405020304" pitchFamily="18" charset="0"/>
                <a:cs typeface="Times New Roman" panose="02020603050405020304" pitchFamily="18" charset="0"/>
              </a:rPr>
              <a:t>tek yıllık bir sebzedir ve yerde sürünerek gelişir. </a:t>
            </a:r>
            <a:endParaRPr lang="tr-TR" dirty="0" smtClean="0">
              <a:latin typeface="Times New Roman" panose="02020603050405020304" pitchFamily="18" charset="0"/>
              <a:cs typeface="Times New Roman" panose="02020603050405020304" pitchFamily="18" charset="0"/>
            </a:endParaRPr>
          </a:p>
          <a:p>
            <a:pPr marL="0" indent="0" algn="just">
              <a:buNone/>
            </a:pPr>
            <a:r>
              <a:rPr lang="tr-TR" dirty="0">
                <a:solidFill>
                  <a:srgbClr val="FF0000"/>
                </a:solidFill>
                <a:latin typeface="Times New Roman" panose="02020603050405020304" pitchFamily="18" charset="0"/>
                <a:cs typeface="Times New Roman" panose="02020603050405020304" pitchFamily="18" charset="0"/>
              </a:rPr>
              <a:t> </a:t>
            </a:r>
            <a:r>
              <a:rPr lang="tr-TR" dirty="0" smtClean="0">
                <a:solidFill>
                  <a:srgbClr val="FF0000"/>
                </a:solidFill>
                <a:latin typeface="Times New Roman" panose="02020603050405020304" pitchFamily="18" charset="0"/>
                <a:cs typeface="Times New Roman" panose="02020603050405020304" pitchFamily="18" charset="0"/>
              </a:rPr>
              <a:t>     Gövdesi </a:t>
            </a:r>
            <a:r>
              <a:rPr lang="tr-TR" dirty="0">
                <a:solidFill>
                  <a:srgbClr val="FF0000"/>
                </a:solidFill>
                <a:latin typeface="Times New Roman" panose="02020603050405020304" pitchFamily="18" charset="0"/>
                <a:cs typeface="Times New Roman" panose="02020603050405020304" pitchFamily="18" charset="0"/>
              </a:rPr>
              <a:t>3-4 m’ye kadar uzayabilir. Ana gövde 8-10 cm uzayınca hızla koltuk sürgünleri gelişir</a:t>
            </a:r>
            <a:r>
              <a:rPr lang="tr-TR" dirty="0">
                <a:latin typeface="Times New Roman" panose="02020603050405020304" pitchFamily="18" charset="0"/>
                <a:cs typeface="Times New Roman" panose="02020603050405020304" pitchFamily="18" charset="0"/>
              </a:rPr>
              <a:t>. </a:t>
            </a:r>
            <a:endParaRPr lang="tr-TR" dirty="0" smtClean="0">
              <a:latin typeface="Times New Roman" panose="02020603050405020304" pitchFamily="18" charset="0"/>
              <a:cs typeface="Times New Roman" panose="02020603050405020304" pitchFamily="18" charset="0"/>
            </a:endParaRPr>
          </a:p>
          <a:p>
            <a:pPr marL="0" indent="0" algn="just">
              <a:buNone/>
            </a:pPr>
            <a:endParaRPr lang="tr-TR" dirty="0">
              <a:latin typeface="Times New Roman" panose="02020603050405020304" pitchFamily="18" charset="0"/>
              <a:cs typeface="Times New Roman" panose="02020603050405020304" pitchFamily="18" charset="0"/>
            </a:endParaRPr>
          </a:p>
          <a:p>
            <a:pPr marL="0" indent="0" algn="just">
              <a:buNone/>
            </a:pPr>
            <a:r>
              <a:rPr lang="tr-TR" dirty="0" smtClean="0">
                <a:latin typeface="Times New Roman" panose="02020603050405020304" pitchFamily="18" charset="0"/>
                <a:cs typeface="Times New Roman" panose="02020603050405020304" pitchFamily="18" charset="0"/>
              </a:rPr>
              <a:t>       </a:t>
            </a:r>
            <a:r>
              <a:rPr lang="tr-TR" dirty="0" smtClean="0">
                <a:solidFill>
                  <a:srgbClr val="0070C0"/>
                </a:solidFill>
                <a:latin typeface="Times New Roman" panose="02020603050405020304" pitchFamily="18" charset="0"/>
                <a:cs typeface="Times New Roman" panose="02020603050405020304" pitchFamily="18" charset="0"/>
              </a:rPr>
              <a:t>İlk </a:t>
            </a:r>
            <a:r>
              <a:rPr lang="tr-TR" dirty="0">
                <a:solidFill>
                  <a:srgbClr val="0070C0"/>
                </a:solidFill>
                <a:latin typeface="Times New Roman" panose="02020603050405020304" pitchFamily="18" charset="0"/>
                <a:cs typeface="Times New Roman" panose="02020603050405020304" pitchFamily="18" charset="0"/>
              </a:rPr>
              <a:t>koltuk sürgünü (kol olarak adlandırılır) ana gövde gibi gelişimini sürdürür. </a:t>
            </a:r>
            <a:endParaRPr lang="tr-TR" dirty="0" smtClean="0">
              <a:solidFill>
                <a:srgbClr val="0070C0"/>
              </a:solidFill>
              <a:latin typeface="Times New Roman" panose="02020603050405020304" pitchFamily="18" charset="0"/>
              <a:cs typeface="Times New Roman" panose="02020603050405020304" pitchFamily="18" charset="0"/>
            </a:endParaRPr>
          </a:p>
          <a:p>
            <a:pPr marL="0" indent="0" algn="just">
              <a:buNone/>
            </a:pPr>
            <a:r>
              <a:rPr lang="tr-TR" dirty="0">
                <a:solidFill>
                  <a:srgbClr val="0070C0"/>
                </a:solidFill>
                <a:latin typeface="Times New Roman" panose="02020603050405020304" pitchFamily="18" charset="0"/>
                <a:cs typeface="Times New Roman" panose="02020603050405020304" pitchFamily="18" charset="0"/>
              </a:rPr>
              <a:t> </a:t>
            </a:r>
            <a:r>
              <a:rPr lang="tr-TR" dirty="0" smtClean="0">
                <a:solidFill>
                  <a:srgbClr val="0070C0"/>
                </a:solidFill>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Gövdesi </a:t>
            </a:r>
            <a:r>
              <a:rPr lang="tr-TR" dirty="0">
                <a:latin typeface="Times New Roman" panose="02020603050405020304" pitchFamily="18" charset="0"/>
                <a:cs typeface="Times New Roman" panose="02020603050405020304" pitchFamily="18" charset="0"/>
              </a:rPr>
              <a:t>tüylüdür.</a:t>
            </a:r>
          </a:p>
          <a:p>
            <a:endParaRPr lang="tr-TR" dirty="0"/>
          </a:p>
        </p:txBody>
      </p:sp>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44008" y="1124744"/>
            <a:ext cx="4176464" cy="4996919"/>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Tree>
    <p:extLst>
      <p:ext uri="{BB962C8B-B14F-4D97-AF65-F5344CB8AC3E}">
        <p14:creationId xmlns:p14="http://schemas.microsoft.com/office/powerpoint/2010/main" xmlns="" val="20033312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251520" y="908720"/>
            <a:ext cx="3456384" cy="5472608"/>
          </a:xfrm>
        </p:spPr>
        <p:txBody>
          <a:bodyPr/>
          <a:lstStyle/>
          <a:p>
            <a:pPr algn="just"/>
            <a:r>
              <a:rPr lang="tr-TR" sz="4000" b="1" dirty="0">
                <a:solidFill>
                  <a:srgbClr val="C00000"/>
                </a:solidFill>
                <a:latin typeface="Times New Roman" panose="02020603050405020304" pitchFamily="18" charset="0"/>
                <a:cs typeface="Times New Roman" panose="02020603050405020304" pitchFamily="18" charset="0"/>
              </a:rPr>
              <a:t>Yaprak</a:t>
            </a:r>
          </a:p>
          <a:p>
            <a:pPr marL="0" indent="0" algn="just">
              <a:buNone/>
            </a:pPr>
            <a:r>
              <a:rPr lang="tr-TR" sz="2800" dirty="0" smtClean="0">
                <a:latin typeface="Times New Roman" panose="02020603050405020304" pitchFamily="18" charset="0"/>
                <a:cs typeface="Times New Roman" panose="02020603050405020304" pitchFamily="18" charset="0"/>
              </a:rPr>
              <a:t>	Karpuzun </a:t>
            </a:r>
            <a:r>
              <a:rPr lang="tr-TR" sz="2800" dirty="0">
                <a:latin typeface="Times New Roman" panose="02020603050405020304" pitchFamily="18" charset="0"/>
                <a:cs typeface="Times New Roman" panose="02020603050405020304" pitchFamily="18" charset="0"/>
              </a:rPr>
              <a:t>yaprakları oldukça büyük ve derin olarak bölünmüş 3 veya 5 loblu ya da </a:t>
            </a:r>
            <a:r>
              <a:rPr lang="tr-TR" sz="2800" dirty="0" err="1">
                <a:latin typeface="Times New Roman" panose="02020603050405020304" pitchFamily="18" charset="0"/>
                <a:cs typeface="Times New Roman" panose="02020603050405020304" pitchFamily="18" charset="0"/>
              </a:rPr>
              <a:t>lobsuzdur</a:t>
            </a:r>
            <a:r>
              <a:rPr lang="tr-TR" sz="2800" dirty="0">
                <a:latin typeface="Times New Roman" panose="02020603050405020304" pitchFamily="18" charset="0"/>
                <a:cs typeface="Times New Roman" panose="02020603050405020304" pitchFamily="18" charset="0"/>
              </a:rPr>
              <a:t>. Yaprak rengi </a:t>
            </a:r>
            <a:r>
              <a:rPr lang="tr-TR" sz="2800" dirty="0" err="1">
                <a:latin typeface="Times New Roman" panose="02020603050405020304" pitchFamily="18" charset="0"/>
                <a:cs typeface="Times New Roman" panose="02020603050405020304" pitchFamily="18" charset="0"/>
              </a:rPr>
              <a:t>mavimtrak</a:t>
            </a:r>
            <a:r>
              <a:rPr lang="tr-TR" sz="2800" dirty="0">
                <a:latin typeface="Times New Roman" panose="02020603050405020304" pitchFamily="18" charset="0"/>
                <a:cs typeface="Times New Roman" panose="02020603050405020304" pitchFamily="18" charset="0"/>
              </a:rPr>
              <a:t> yeşil, üzerleri tüylüdür.</a:t>
            </a:r>
          </a:p>
          <a:p>
            <a:endParaRPr lang="tr-TR" dirty="0"/>
          </a:p>
        </p:txBody>
      </p:sp>
      <p:pic>
        <p:nvPicPr>
          <p:cNvPr id="1331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860032" y="476672"/>
            <a:ext cx="3744414" cy="280831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pic>
        <p:nvPicPr>
          <p:cNvPr id="1331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788024" y="3660071"/>
            <a:ext cx="3816422" cy="308129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xmlns="">
                <a:solidFill>
                  <a:schemeClr val="accent1"/>
                </a:solidFill>
              </a14:hiddenFill>
            </a:ext>
          </a:extLst>
        </p:spPr>
      </p:pic>
    </p:spTree>
    <p:extLst>
      <p:ext uri="{BB962C8B-B14F-4D97-AF65-F5344CB8AC3E}">
        <p14:creationId xmlns:p14="http://schemas.microsoft.com/office/powerpoint/2010/main" xmlns="" val="26762150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04379" y="422920"/>
            <a:ext cx="8352928" cy="4572000"/>
          </a:xfrm>
        </p:spPr>
        <p:txBody>
          <a:bodyPr>
            <a:normAutofit/>
          </a:bodyPr>
          <a:lstStyle/>
          <a:p>
            <a:r>
              <a:rPr lang="tr-TR" sz="4000" b="1" dirty="0" smtClean="0">
                <a:solidFill>
                  <a:srgbClr val="C00000"/>
                </a:solidFill>
                <a:latin typeface="Times New Roman" panose="02020603050405020304" pitchFamily="18" charset="0"/>
                <a:cs typeface="Times New Roman" panose="02020603050405020304" pitchFamily="18" charset="0"/>
              </a:rPr>
              <a:t>Çiçek</a:t>
            </a:r>
          </a:p>
          <a:p>
            <a:pPr marL="0" indent="0">
              <a:buNone/>
            </a:pPr>
            <a:r>
              <a:rPr lang="tr-TR" sz="2800" b="1" dirty="0" smtClean="0">
                <a:solidFill>
                  <a:srgbClr val="C00000"/>
                </a:solidFill>
                <a:latin typeface="Times New Roman" panose="02020603050405020304" pitchFamily="18" charset="0"/>
                <a:cs typeface="Times New Roman" panose="02020603050405020304" pitchFamily="18" charset="0"/>
              </a:rPr>
              <a:t>	</a:t>
            </a:r>
            <a:r>
              <a:rPr lang="tr-TR" sz="2400" dirty="0" smtClean="0">
                <a:latin typeface="Times New Roman" panose="02020603050405020304" pitchFamily="18" charset="0"/>
                <a:cs typeface="Times New Roman" panose="02020603050405020304" pitchFamily="18" charset="0"/>
              </a:rPr>
              <a:t>Karpuzda </a:t>
            </a:r>
            <a:r>
              <a:rPr lang="tr-TR" sz="2400" dirty="0">
                <a:latin typeface="Times New Roman" panose="02020603050405020304" pitchFamily="18" charset="0"/>
                <a:cs typeface="Times New Roman" panose="02020603050405020304" pitchFamily="18" charset="0"/>
              </a:rPr>
              <a:t>ana gövde üzerinde 7.-8. boğuma kadar erkek çiçekler, daha sonra dişi ya da erselik çiçekler oluşur. Çiçek yapısı </a:t>
            </a:r>
            <a:r>
              <a:rPr lang="tr-TR" sz="2400" dirty="0" err="1">
                <a:latin typeface="Times New Roman" panose="02020603050405020304" pitchFamily="18" charset="0"/>
                <a:cs typeface="Times New Roman" panose="02020603050405020304" pitchFamily="18" charset="0"/>
              </a:rPr>
              <a:t>monoik</a:t>
            </a:r>
            <a:r>
              <a:rPr lang="tr-TR" sz="2400" dirty="0">
                <a:latin typeface="Times New Roman" panose="02020603050405020304" pitchFamily="18" charset="0"/>
                <a:cs typeface="Times New Roman" panose="02020603050405020304" pitchFamily="18" charset="0"/>
              </a:rPr>
              <a:t> ya da </a:t>
            </a:r>
            <a:r>
              <a:rPr lang="tr-TR" sz="2400" dirty="0" err="1">
                <a:latin typeface="Times New Roman" panose="02020603050405020304" pitchFamily="18" charset="0"/>
                <a:cs typeface="Times New Roman" panose="02020603050405020304" pitchFamily="18" charset="0"/>
              </a:rPr>
              <a:t>andromonoik</a:t>
            </a:r>
            <a:r>
              <a:rPr lang="tr-TR" sz="2400" dirty="0">
                <a:latin typeface="Times New Roman" panose="02020603050405020304" pitchFamily="18" charset="0"/>
                <a:cs typeface="Times New Roman" panose="02020603050405020304" pitchFamily="18" charset="0"/>
              </a:rPr>
              <a:t> (eski çeşitler)’tir. </a:t>
            </a:r>
          </a:p>
        </p:txBody>
      </p:sp>
      <p:pic>
        <p:nvPicPr>
          <p:cNvPr id="1433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04379" y="2708920"/>
            <a:ext cx="3600400" cy="374441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4339"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738238" y="2859724"/>
            <a:ext cx="3744416" cy="3600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5163916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323528" y="548680"/>
            <a:ext cx="8568952" cy="2197224"/>
          </a:xfrm>
        </p:spPr>
        <p:txBody>
          <a:bodyPr/>
          <a:lstStyle/>
          <a:p>
            <a:pPr algn="just"/>
            <a:r>
              <a:rPr lang="tr-TR" dirty="0">
                <a:latin typeface="Times New Roman" panose="02020603050405020304" pitchFamily="18" charset="0"/>
                <a:cs typeface="Times New Roman" panose="02020603050405020304" pitchFamily="18" charset="0"/>
              </a:rPr>
              <a:t>Çiçekleri 5’lidir. 5 çanak, 5 taç yaprağı vardır, </a:t>
            </a:r>
            <a:r>
              <a:rPr lang="tr-TR" dirty="0" err="1">
                <a:latin typeface="Times New Roman" panose="02020603050405020304" pitchFamily="18" charset="0"/>
                <a:cs typeface="Times New Roman" panose="02020603050405020304" pitchFamily="18" charset="0"/>
              </a:rPr>
              <a:t>stigma</a:t>
            </a:r>
            <a:r>
              <a:rPr lang="tr-TR" dirty="0">
                <a:latin typeface="Times New Roman" panose="02020603050405020304" pitchFamily="18" charset="0"/>
                <a:cs typeface="Times New Roman" panose="02020603050405020304" pitchFamily="18" charset="0"/>
              </a:rPr>
              <a:t> 3 parçalı ve gelişmiştir. Erkek çiçeklerde 3 adet </a:t>
            </a:r>
            <a:r>
              <a:rPr lang="tr-TR" dirty="0" err="1">
                <a:latin typeface="Times New Roman" panose="02020603050405020304" pitchFamily="18" charset="0"/>
                <a:cs typeface="Times New Roman" panose="02020603050405020304" pitchFamily="18" charset="0"/>
              </a:rPr>
              <a:t>anter</a:t>
            </a:r>
            <a:r>
              <a:rPr lang="tr-TR" dirty="0">
                <a:latin typeface="Times New Roman" panose="02020603050405020304" pitchFamily="18" charset="0"/>
                <a:cs typeface="Times New Roman" panose="02020603050405020304" pitchFamily="18" charset="0"/>
              </a:rPr>
              <a:t> bulunmaktadır. </a:t>
            </a:r>
            <a:r>
              <a:rPr lang="tr-TR" dirty="0">
                <a:solidFill>
                  <a:srgbClr val="FF0000"/>
                </a:solidFill>
                <a:latin typeface="Times New Roman" panose="02020603050405020304" pitchFamily="18" charset="0"/>
                <a:cs typeface="Times New Roman" panose="02020603050405020304" pitchFamily="18" charset="0"/>
              </a:rPr>
              <a:t>Dişi çiçek oldukça gösterişlidir ve yumurtalığın şekli ve büyüklüğü ile olgunlaşacak meyvenin şekli ve büyüklüğü arasında doğrusal ilişki bulunmaktadır.</a:t>
            </a:r>
          </a:p>
        </p:txBody>
      </p:sp>
      <p:pic>
        <p:nvPicPr>
          <p:cNvPr id="1638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47664" y="2852936"/>
            <a:ext cx="5904656" cy="374441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xmlns="">
                <a:solidFill>
                  <a:schemeClr val="accent1"/>
                </a:solidFill>
              </a14:hiddenFill>
            </a:ext>
          </a:extLst>
        </p:spPr>
      </p:pic>
    </p:spTree>
    <p:extLst>
      <p:ext uri="{BB962C8B-B14F-4D97-AF65-F5344CB8AC3E}">
        <p14:creationId xmlns:p14="http://schemas.microsoft.com/office/powerpoint/2010/main" xmlns="" val="41590752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323528" y="908720"/>
            <a:ext cx="3744416" cy="5725616"/>
          </a:xfrm>
        </p:spPr>
        <p:txBody>
          <a:bodyPr/>
          <a:lstStyle/>
          <a:p>
            <a:pPr algn="just"/>
            <a:r>
              <a:rPr lang="tr-TR" sz="2800" dirty="0">
                <a:solidFill>
                  <a:srgbClr val="FF0000"/>
                </a:solidFill>
                <a:latin typeface="Times New Roman" panose="02020603050405020304" pitchFamily="18" charset="0"/>
                <a:cs typeface="Times New Roman" panose="02020603050405020304" pitchFamily="18" charset="0"/>
              </a:rPr>
              <a:t>Tozlanmadan itibaren döllenmeye kadar 24-36 saat süre gereklidir. </a:t>
            </a:r>
            <a:r>
              <a:rPr lang="tr-TR" dirty="0">
                <a:latin typeface="Times New Roman" panose="02020603050405020304" pitchFamily="18" charset="0"/>
                <a:cs typeface="Times New Roman" panose="02020603050405020304" pitchFamily="18" charset="0"/>
              </a:rPr>
              <a:t>Döllenmeden sonra yumurtalık hızla </a:t>
            </a:r>
            <a:r>
              <a:rPr lang="tr-TR" dirty="0" smtClean="0">
                <a:latin typeface="Times New Roman" panose="02020603050405020304" pitchFamily="18" charset="0"/>
                <a:cs typeface="Times New Roman" panose="02020603050405020304" pitchFamily="18" charset="0"/>
              </a:rPr>
              <a:t>şişer.</a:t>
            </a:r>
          </a:p>
          <a:p>
            <a:pPr algn="just"/>
            <a:r>
              <a:rPr lang="tr-TR" dirty="0" smtClean="0">
                <a:latin typeface="Times New Roman" panose="02020603050405020304" pitchFamily="18" charset="0"/>
                <a:cs typeface="Times New Roman" panose="02020603050405020304" pitchFamily="18" charset="0"/>
              </a:rPr>
              <a:t> </a:t>
            </a:r>
            <a:r>
              <a:rPr lang="tr-TR" dirty="0">
                <a:solidFill>
                  <a:srgbClr val="FF0000"/>
                </a:solidFill>
                <a:latin typeface="Times New Roman" panose="02020603050405020304" pitchFamily="18" charset="0"/>
                <a:cs typeface="Times New Roman" panose="02020603050405020304" pitchFamily="18" charset="0"/>
              </a:rPr>
              <a:t>bir bitkide 15-20 adet dişi çiçek oluşurken, bunun sadece 1-3 tanesi meyveye dönüşebilir ve olgunlaşır.</a:t>
            </a:r>
          </a:p>
          <a:p>
            <a:pPr marL="0" indent="0">
              <a:buNone/>
            </a:pPr>
            <a:endParaRPr lang="tr-TR" dirty="0"/>
          </a:p>
        </p:txBody>
      </p:sp>
      <p:pic>
        <p:nvPicPr>
          <p:cNvPr id="1741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499992" y="1124744"/>
            <a:ext cx="4464496" cy="5400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5090366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3"/>
          <p:cNvSpPr>
            <a:spLocks noGrp="1"/>
          </p:cNvSpPr>
          <p:nvPr>
            <p:ph sz="quarter" idx="1"/>
          </p:nvPr>
        </p:nvSpPr>
        <p:spPr>
          <a:xfrm>
            <a:off x="323528" y="548680"/>
            <a:ext cx="8496944" cy="6048672"/>
          </a:xfrm>
        </p:spPr>
        <p:txBody>
          <a:bodyPr>
            <a:normAutofit/>
          </a:bodyPr>
          <a:lstStyle/>
          <a:p>
            <a:r>
              <a:rPr lang="tr-TR" sz="3600" b="1" dirty="0" smtClean="0">
                <a:solidFill>
                  <a:srgbClr val="C00000"/>
                </a:solidFill>
                <a:latin typeface="Times New Roman" panose="02020603050405020304" pitchFamily="18" charset="0"/>
                <a:cs typeface="Times New Roman" panose="02020603050405020304" pitchFamily="18" charset="0"/>
              </a:rPr>
              <a:t>Meyve</a:t>
            </a:r>
          </a:p>
          <a:p>
            <a:pPr marL="0" indent="0" algn="just">
              <a:buNone/>
            </a:pPr>
            <a:r>
              <a:rPr lang="tr-TR" dirty="0">
                <a:latin typeface="Times New Roman" panose="02020603050405020304" pitchFamily="18" charset="0"/>
                <a:cs typeface="Times New Roman" panose="02020603050405020304" pitchFamily="18" charset="0"/>
              </a:rPr>
              <a:t>	</a:t>
            </a:r>
            <a:endParaRPr lang="tr-TR" dirty="0" smtClean="0">
              <a:latin typeface="Times New Roman" panose="02020603050405020304" pitchFamily="18" charset="0"/>
              <a:cs typeface="Times New Roman" panose="02020603050405020304" pitchFamily="18" charset="0"/>
            </a:endParaRPr>
          </a:p>
          <a:p>
            <a:pPr marL="0" indent="0" algn="just">
              <a:buNone/>
            </a:pPr>
            <a:endParaRPr lang="tr-TR" dirty="0">
              <a:latin typeface="Times New Roman" panose="02020603050405020304" pitchFamily="18" charset="0"/>
              <a:cs typeface="Times New Roman" panose="02020603050405020304" pitchFamily="18" charset="0"/>
            </a:endParaRPr>
          </a:p>
          <a:p>
            <a:pPr marL="0" indent="0" algn="just">
              <a:buNone/>
            </a:pPr>
            <a:r>
              <a:rPr lang="tr-TR" dirty="0" smtClean="0">
                <a:latin typeface="Times New Roman" panose="02020603050405020304" pitchFamily="18" charset="0"/>
                <a:cs typeface="Times New Roman" panose="02020603050405020304" pitchFamily="18" charset="0"/>
              </a:rPr>
              <a:t>	</a:t>
            </a:r>
            <a:r>
              <a:rPr lang="tr-TR" sz="2800" dirty="0" smtClean="0">
                <a:solidFill>
                  <a:srgbClr val="FF0000"/>
                </a:solidFill>
                <a:latin typeface="Times New Roman" panose="02020603050405020304" pitchFamily="18" charset="0"/>
                <a:cs typeface="Times New Roman" panose="02020603050405020304" pitchFamily="18" charset="0"/>
              </a:rPr>
              <a:t>Karpuzlarda </a:t>
            </a:r>
            <a:r>
              <a:rPr lang="tr-TR" sz="2800" dirty="0" err="1">
                <a:solidFill>
                  <a:srgbClr val="FF0000"/>
                </a:solidFill>
                <a:latin typeface="Times New Roman" panose="02020603050405020304" pitchFamily="18" charset="0"/>
                <a:cs typeface="Times New Roman" panose="02020603050405020304" pitchFamily="18" charset="0"/>
              </a:rPr>
              <a:t>partenokarpi</a:t>
            </a:r>
            <a:r>
              <a:rPr lang="tr-TR" sz="2800" dirty="0">
                <a:solidFill>
                  <a:srgbClr val="FF0000"/>
                </a:solidFill>
                <a:latin typeface="Times New Roman" panose="02020603050405020304" pitchFamily="18" charset="0"/>
                <a:cs typeface="Times New Roman" panose="02020603050405020304" pitchFamily="18" charset="0"/>
              </a:rPr>
              <a:t> bulunmamaktadır. Meyve tutumu için mutlak tozlanmaya ihtiyaç duyarlar</a:t>
            </a:r>
            <a:r>
              <a:rPr lang="tr-TR" sz="2800" dirty="0" smtClean="0">
                <a:latin typeface="Times New Roman" panose="02020603050405020304" pitchFamily="18" charset="0"/>
                <a:cs typeface="Times New Roman" panose="02020603050405020304" pitchFamily="18" charset="0"/>
              </a:rPr>
              <a:t>.</a:t>
            </a:r>
          </a:p>
          <a:p>
            <a:pPr marL="0" indent="0" algn="just">
              <a:buNone/>
            </a:pPr>
            <a:endParaRPr lang="tr-TR" sz="2800" dirty="0">
              <a:latin typeface="Times New Roman" panose="02020603050405020304" pitchFamily="18" charset="0"/>
              <a:cs typeface="Times New Roman" panose="02020603050405020304" pitchFamily="18" charset="0"/>
            </a:endParaRPr>
          </a:p>
          <a:p>
            <a:pPr marL="0" indent="0" algn="just">
              <a:buNone/>
            </a:pPr>
            <a:r>
              <a:rPr lang="tr-TR" sz="2800" dirty="0" smtClean="0">
                <a:latin typeface="Times New Roman" panose="02020603050405020304" pitchFamily="18" charset="0"/>
                <a:cs typeface="Times New Roman" panose="02020603050405020304" pitchFamily="18" charset="0"/>
              </a:rPr>
              <a:t>         Bal </a:t>
            </a:r>
            <a:r>
              <a:rPr lang="tr-TR" sz="2800" dirty="0">
                <a:latin typeface="Times New Roman" panose="02020603050405020304" pitchFamily="18" charset="0"/>
                <a:cs typeface="Times New Roman" panose="02020603050405020304" pitchFamily="18" charset="0"/>
              </a:rPr>
              <a:t>arıları ya da </a:t>
            </a:r>
            <a:r>
              <a:rPr lang="tr-TR" sz="2800" dirty="0" err="1">
                <a:latin typeface="Times New Roman" panose="02020603050405020304" pitchFamily="18" charset="0"/>
                <a:cs typeface="Times New Roman" panose="02020603050405020304" pitchFamily="18" charset="0"/>
              </a:rPr>
              <a:t>bombus</a:t>
            </a:r>
            <a:r>
              <a:rPr lang="tr-TR" sz="2800" dirty="0">
                <a:latin typeface="Times New Roman" panose="02020603050405020304" pitchFamily="18" charset="0"/>
                <a:cs typeface="Times New Roman" panose="02020603050405020304" pitchFamily="18" charset="0"/>
              </a:rPr>
              <a:t> arıları ile tozlanırlar. </a:t>
            </a:r>
            <a:endParaRPr lang="tr-TR" sz="2800" dirty="0" smtClean="0">
              <a:latin typeface="Times New Roman" panose="02020603050405020304" pitchFamily="18" charset="0"/>
              <a:cs typeface="Times New Roman" panose="02020603050405020304" pitchFamily="18" charset="0"/>
            </a:endParaRPr>
          </a:p>
          <a:p>
            <a:pPr marL="0" indent="0" algn="just">
              <a:buNone/>
            </a:pPr>
            <a:endParaRPr lang="tr-TR" sz="2800" dirty="0">
              <a:latin typeface="Times New Roman" panose="02020603050405020304" pitchFamily="18" charset="0"/>
              <a:cs typeface="Times New Roman" panose="02020603050405020304" pitchFamily="18" charset="0"/>
            </a:endParaRPr>
          </a:p>
          <a:p>
            <a:pPr marL="0" indent="0" algn="just">
              <a:buNone/>
            </a:pPr>
            <a:r>
              <a:rPr lang="tr-TR" sz="2800" dirty="0" smtClean="0">
                <a:solidFill>
                  <a:srgbClr val="0070C0"/>
                </a:solidFill>
                <a:latin typeface="Times New Roman" panose="02020603050405020304" pitchFamily="18" charset="0"/>
                <a:cs typeface="Times New Roman" panose="02020603050405020304" pitchFamily="18" charset="0"/>
              </a:rPr>
              <a:t>Meyveler</a:t>
            </a:r>
            <a:r>
              <a:rPr lang="tr-TR" sz="2800" dirty="0">
                <a:solidFill>
                  <a:srgbClr val="0070C0"/>
                </a:solidFill>
                <a:latin typeface="Times New Roman" panose="02020603050405020304" pitchFamily="18" charset="0"/>
                <a:cs typeface="Times New Roman" panose="02020603050405020304" pitchFamily="18" charset="0"/>
              </a:rPr>
              <a:t>, çiçek açımından 27-40 gün sonra hasat olgunluğuna ulaşır. </a:t>
            </a:r>
          </a:p>
        </p:txBody>
      </p:sp>
      <p:pic>
        <p:nvPicPr>
          <p:cNvPr id="3" name="Picture 8" descr="IMG_130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860032" y="0"/>
            <a:ext cx="4032448" cy="2230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2391793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60" name="Picture 4" descr="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3070225" cy="2301875"/>
          </a:xfrm>
          <a:prstGeom prst="rect">
            <a:avLst/>
          </a:prstGeom>
          <a:noFill/>
          <a:extLst>
            <a:ext uri="{909E8E84-426E-40DD-AFC4-6F175D3DCCD1}">
              <a14:hiddenFill xmlns:a14="http://schemas.microsoft.com/office/drawing/2010/main" xmlns="">
                <a:solidFill>
                  <a:srgbClr val="FFFFFF"/>
                </a:solidFill>
              </a14:hiddenFill>
            </a:ext>
          </a:extLst>
        </p:spPr>
      </p:pic>
      <p:pic>
        <p:nvPicPr>
          <p:cNvPr id="45062" name="Picture 6" descr="10"/>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096000" y="0"/>
            <a:ext cx="3070225" cy="2301875"/>
          </a:xfrm>
          <a:prstGeom prst="rect">
            <a:avLst/>
          </a:prstGeom>
          <a:noFill/>
          <a:extLst>
            <a:ext uri="{909E8E84-426E-40DD-AFC4-6F175D3DCCD1}">
              <a14:hiddenFill xmlns:a14="http://schemas.microsoft.com/office/drawing/2010/main" xmlns="">
                <a:solidFill>
                  <a:srgbClr val="FFFFFF"/>
                </a:solidFill>
              </a14:hiddenFill>
            </a:ext>
          </a:extLst>
        </p:spPr>
      </p:pic>
      <p:pic>
        <p:nvPicPr>
          <p:cNvPr id="45065" name="Picture 9" descr="17A"/>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048000" y="0"/>
            <a:ext cx="3070225" cy="2301875"/>
          </a:xfrm>
          <a:prstGeom prst="rect">
            <a:avLst/>
          </a:prstGeom>
          <a:noFill/>
          <a:extLst>
            <a:ext uri="{909E8E84-426E-40DD-AFC4-6F175D3DCCD1}">
              <a14:hiddenFill xmlns:a14="http://schemas.microsoft.com/office/drawing/2010/main" xmlns="">
                <a:solidFill>
                  <a:srgbClr val="FFFFFF"/>
                </a:solidFill>
              </a14:hiddenFill>
            </a:ext>
          </a:extLst>
        </p:spPr>
      </p:pic>
      <p:pic>
        <p:nvPicPr>
          <p:cNvPr id="45066" name="Picture 10" descr="2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0" y="2286000"/>
            <a:ext cx="3070225" cy="2301875"/>
          </a:xfrm>
          <a:prstGeom prst="rect">
            <a:avLst/>
          </a:prstGeom>
          <a:noFill/>
          <a:extLst>
            <a:ext uri="{909E8E84-426E-40DD-AFC4-6F175D3DCCD1}">
              <a14:hiddenFill xmlns:a14="http://schemas.microsoft.com/office/drawing/2010/main" xmlns="">
                <a:solidFill>
                  <a:srgbClr val="FFFFFF"/>
                </a:solidFill>
              </a14:hiddenFill>
            </a:ext>
          </a:extLst>
        </p:spPr>
      </p:pic>
      <p:pic>
        <p:nvPicPr>
          <p:cNvPr id="45067" name="Picture 11" descr="IMG_0994"/>
          <p:cNvPicPr>
            <a:picLocks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0" y="4495800"/>
            <a:ext cx="3070225" cy="2303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5068" name="Picture 12" descr="IMG_0995"/>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048000" y="2286000"/>
            <a:ext cx="3070225" cy="2301875"/>
          </a:xfrm>
          <a:prstGeom prst="rect">
            <a:avLst/>
          </a:prstGeom>
          <a:noFill/>
          <a:extLst>
            <a:ext uri="{909E8E84-426E-40DD-AFC4-6F175D3DCCD1}">
              <a14:hiddenFill xmlns:a14="http://schemas.microsoft.com/office/drawing/2010/main" xmlns="">
                <a:solidFill>
                  <a:srgbClr val="FFFFFF"/>
                </a:solidFill>
              </a14:hiddenFill>
            </a:ext>
          </a:extLst>
        </p:spPr>
      </p:pic>
      <p:pic>
        <p:nvPicPr>
          <p:cNvPr id="45069" name="Picture 13" descr="IMG_0998"/>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6096000" y="2286000"/>
            <a:ext cx="3070225" cy="2301875"/>
          </a:xfrm>
          <a:prstGeom prst="rect">
            <a:avLst/>
          </a:prstGeom>
          <a:noFill/>
          <a:extLst>
            <a:ext uri="{909E8E84-426E-40DD-AFC4-6F175D3DCCD1}">
              <a14:hiddenFill xmlns:a14="http://schemas.microsoft.com/office/drawing/2010/main" xmlns="">
                <a:solidFill>
                  <a:srgbClr val="FFFFFF"/>
                </a:solidFill>
              </a14:hiddenFill>
            </a:ext>
          </a:extLst>
        </p:spPr>
      </p:pic>
      <p:pic>
        <p:nvPicPr>
          <p:cNvPr id="45070" name="Picture 14" descr="IMG_1726"/>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3048000" y="4556125"/>
            <a:ext cx="3070225" cy="23018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45071" name="Picture 15" descr="GN35"/>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6096000" y="4556125"/>
            <a:ext cx="3070225" cy="230187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2834012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533400" y="274638"/>
            <a:ext cx="8153400" cy="715962"/>
          </a:xfrm>
        </p:spPr>
        <p:txBody>
          <a:bodyPr>
            <a:normAutofit fontScale="90000"/>
          </a:bodyPr>
          <a:lstStyle/>
          <a:p>
            <a:r>
              <a:rPr lang="tr-TR" altLang="tr-TR" sz="4000" b="1" dirty="0" err="1">
                <a:solidFill>
                  <a:srgbClr val="FF0000"/>
                </a:solidFill>
              </a:rPr>
              <a:t>Fruit</a:t>
            </a:r>
            <a:r>
              <a:rPr lang="tr-TR" altLang="tr-TR" sz="4000" b="1" dirty="0">
                <a:solidFill>
                  <a:srgbClr val="FF0000"/>
                </a:solidFill>
              </a:rPr>
              <a:t>: Main </a:t>
            </a:r>
            <a:r>
              <a:rPr lang="tr-TR" altLang="tr-TR" sz="4000" b="1" dirty="0" err="1">
                <a:solidFill>
                  <a:srgbClr val="FF0000"/>
                </a:solidFill>
              </a:rPr>
              <a:t>color</a:t>
            </a:r>
            <a:r>
              <a:rPr lang="tr-TR" altLang="tr-TR" sz="4000" b="1" dirty="0">
                <a:solidFill>
                  <a:srgbClr val="FF0000"/>
                </a:solidFill>
              </a:rPr>
              <a:t> of </a:t>
            </a:r>
            <a:r>
              <a:rPr lang="tr-TR" altLang="tr-TR" sz="4000" b="1" dirty="0" err="1">
                <a:solidFill>
                  <a:srgbClr val="FF0000"/>
                </a:solidFill>
              </a:rPr>
              <a:t>flesh</a:t>
            </a:r>
            <a:endParaRPr lang="tr-TR" altLang="tr-TR" sz="4000" b="1" dirty="0">
              <a:solidFill>
                <a:srgbClr val="FF0000"/>
              </a:solidFill>
            </a:endParaRPr>
          </a:p>
        </p:txBody>
      </p:sp>
      <p:grpSp>
        <p:nvGrpSpPr>
          <p:cNvPr id="94212" name="Group 4"/>
          <p:cNvGrpSpPr>
            <a:grpSpLocks/>
          </p:cNvGrpSpPr>
          <p:nvPr/>
        </p:nvGrpSpPr>
        <p:grpSpPr bwMode="auto">
          <a:xfrm>
            <a:off x="-2286000" y="990600"/>
            <a:ext cx="9829800" cy="4114800"/>
            <a:chOff x="22" y="2203"/>
            <a:chExt cx="5988" cy="2117"/>
          </a:xfrm>
        </p:grpSpPr>
        <p:graphicFrame>
          <p:nvGraphicFramePr>
            <p:cNvPr id="94213" name="Object 5"/>
            <p:cNvGraphicFramePr>
              <a:graphicFrameLocks noChangeAspect="1"/>
            </p:cNvGraphicFramePr>
            <p:nvPr/>
          </p:nvGraphicFramePr>
          <p:xfrm>
            <a:off x="1610" y="2203"/>
            <a:ext cx="4400" cy="2117"/>
          </p:xfrm>
          <a:graphic>
            <a:graphicData uri="http://schemas.openxmlformats.org/presentationml/2006/ole">
              <p:oleObj spid="_x0000_s2077" name="Grafik" r:id="rId3" imgW="3609930" imgH="1790821" progId="Excel.Sheet.8">
                <p:embed/>
              </p:oleObj>
            </a:graphicData>
          </a:graphic>
        </p:graphicFrame>
        <p:sp>
          <p:nvSpPr>
            <p:cNvPr id="94214" name="Text Box 6"/>
            <p:cNvSpPr txBox="1">
              <a:spLocks noChangeArrowheads="1"/>
            </p:cNvSpPr>
            <p:nvPr/>
          </p:nvSpPr>
          <p:spPr bwMode="auto">
            <a:xfrm>
              <a:off x="22" y="2610"/>
              <a:ext cx="2449" cy="2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endParaRPr lang="tr-TR" altLang="tr-TR" sz="3200">
                <a:solidFill>
                  <a:srgbClr val="66FFCC"/>
                </a:solidFill>
                <a:latin typeface="Arial Black" pitchFamily="34" charset="0"/>
              </a:endParaRPr>
            </a:p>
          </p:txBody>
        </p:sp>
      </p:grpSp>
      <p:pic>
        <p:nvPicPr>
          <p:cNvPr id="94215" name="Picture 7" descr="444444ab kopya"/>
          <p:cNvPicPr>
            <a:picLocks noGrp="1" noChangeAspect="1" noChangeArrowheads="1"/>
          </p:cNvPicPr>
          <p:nvPr>
            <p:ph type="body" idx="1"/>
          </p:nvPr>
        </p:nvPicPr>
        <p:blipFill>
          <a:blip r:embed="rId4" cstate="print">
            <a:extLst>
              <a:ext uri="{28A0092B-C50C-407E-A947-70E740481C1C}">
                <a14:useLocalDpi xmlns:a14="http://schemas.microsoft.com/office/drawing/2010/main" xmlns="" val="0"/>
              </a:ext>
            </a:extLst>
          </a:blip>
          <a:srcRect/>
          <a:stretch>
            <a:fillRect/>
          </a:stretch>
        </p:blipFill>
        <p:spPr>
          <a:xfrm>
            <a:off x="4876800" y="4267200"/>
            <a:ext cx="4267200" cy="243522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21307323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395536" y="620688"/>
            <a:ext cx="8496944" cy="5399112"/>
          </a:xfrm>
        </p:spPr>
        <p:txBody>
          <a:bodyPr/>
          <a:lstStyle/>
          <a:p>
            <a:r>
              <a:rPr lang="tr-TR" sz="4000" b="1" dirty="0" smtClean="0">
                <a:solidFill>
                  <a:srgbClr val="C00000"/>
                </a:solidFill>
                <a:latin typeface="Times New Roman" panose="02020603050405020304" pitchFamily="18" charset="0"/>
                <a:cs typeface="Times New Roman" panose="02020603050405020304" pitchFamily="18" charset="0"/>
              </a:rPr>
              <a:t>Tohum</a:t>
            </a:r>
          </a:p>
          <a:p>
            <a:endParaRPr lang="tr-TR" dirty="0"/>
          </a:p>
        </p:txBody>
      </p:sp>
      <p:pic>
        <p:nvPicPr>
          <p:cNvPr id="1843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131840" y="2924944"/>
            <a:ext cx="3024336" cy="3433048"/>
          </a:xfrm>
          <a:prstGeom prst="rect">
            <a:avLst/>
          </a:prstGeom>
          <a:ln w="127000" cap="sq">
            <a:solidFill>
              <a:srgbClr val="C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xmlns="">
                <a:solidFill>
                  <a:schemeClr val="accent1"/>
                </a:solidFill>
              </a14:hiddenFill>
            </a:ext>
          </a:extLst>
        </p:spPr>
      </p:pic>
      <p:pic>
        <p:nvPicPr>
          <p:cNvPr id="1843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3528" y="1412776"/>
            <a:ext cx="3096344" cy="352839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xmlns="">
                <a:solidFill>
                  <a:schemeClr val="accent1"/>
                </a:solidFill>
              </a14:hiddenFill>
            </a:ext>
          </a:extLst>
        </p:spPr>
      </p:pic>
      <p:pic>
        <p:nvPicPr>
          <p:cNvPr id="18436"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130952" y="1496452"/>
            <a:ext cx="2721743" cy="3444716"/>
          </a:xfrm>
          <a:prstGeom prst="ellipse">
            <a:avLst/>
          </a:prstGeom>
          <a:ln w="63500"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xmlns="">
                <a:solidFill>
                  <a:schemeClr val="accent1"/>
                </a:solidFill>
              </a14:hiddenFill>
            </a:ext>
          </a:extLst>
        </p:spPr>
      </p:pic>
    </p:spTree>
    <p:extLst>
      <p:ext uri="{BB962C8B-B14F-4D97-AF65-F5344CB8AC3E}">
        <p14:creationId xmlns:p14="http://schemas.microsoft.com/office/powerpoint/2010/main" xmlns="" val="28046055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323528" y="476672"/>
            <a:ext cx="8640960" cy="6192688"/>
          </a:xfrm>
        </p:spPr>
        <p:txBody>
          <a:bodyPr>
            <a:normAutofit/>
          </a:bodyPr>
          <a:lstStyle/>
          <a:p>
            <a:pPr marL="0" indent="0" algn="just">
              <a:buNone/>
            </a:pPr>
            <a:r>
              <a:rPr lang="tr-TR" dirty="0" smtClean="0">
                <a:latin typeface="Times New Roman" panose="02020603050405020304" pitchFamily="18" charset="0"/>
                <a:cs typeface="Times New Roman" panose="02020603050405020304" pitchFamily="18" charset="0"/>
              </a:rPr>
              <a:t>	Karpuzlarda </a:t>
            </a:r>
            <a:r>
              <a:rPr lang="tr-TR" dirty="0">
                <a:latin typeface="Times New Roman" panose="02020603050405020304" pitchFamily="18" charset="0"/>
                <a:cs typeface="Times New Roman" panose="02020603050405020304" pitchFamily="18" charset="0"/>
              </a:rPr>
              <a:t>tohumlar meyve içine dağılmış olarak bulunur. </a:t>
            </a:r>
            <a:r>
              <a:rPr lang="tr-TR" dirty="0">
                <a:solidFill>
                  <a:srgbClr val="0070C0"/>
                </a:solidFill>
                <a:latin typeface="Times New Roman" panose="02020603050405020304" pitchFamily="18" charset="0"/>
                <a:cs typeface="Times New Roman" panose="02020603050405020304" pitchFamily="18" charset="0"/>
              </a:rPr>
              <a:t>Tohum rengi; beyaz, krem, kahverengi, yeşil, kırmızı; tohumda kabuk üzeri, kenarları ya da </a:t>
            </a:r>
            <a:r>
              <a:rPr lang="tr-TR" dirty="0" err="1">
                <a:solidFill>
                  <a:srgbClr val="0070C0"/>
                </a:solidFill>
                <a:latin typeface="Times New Roman" panose="02020603050405020304" pitchFamily="18" charset="0"/>
                <a:cs typeface="Times New Roman" panose="02020603050405020304" pitchFamily="18" charset="0"/>
              </a:rPr>
              <a:t>hilumu</a:t>
            </a:r>
            <a:r>
              <a:rPr lang="tr-TR" dirty="0">
                <a:solidFill>
                  <a:srgbClr val="0070C0"/>
                </a:solidFill>
                <a:latin typeface="Times New Roman" panose="02020603050405020304" pitchFamily="18" charset="0"/>
                <a:cs typeface="Times New Roman" panose="02020603050405020304" pitchFamily="18" charset="0"/>
              </a:rPr>
              <a:t> (tohumun çıtlatılan kısmı) lekeli olabilir.</a:t>
            </a:r>
            <a:r>
              <a:rPr lang="tr-TR" dirty="0">
                <a:latin typeface="Times New Roman" panose="02020603050405020304" pitchFamily="18" charset="0"/>
                <a:cs typeface="Times New Roman" panose="02020603050405020304" pitchFamily="18" charset="0"/>
              </a:rPr>
              <a:t> İriliği ise domates çekirdeği kadar küçükten, çerezlik olarak tüketilenlerde iriye (1 cm’den daha uzun) kadar değişebilir. </a:t>
            </a:r>
            <a:r>
              <a:rPr lang="tr-TR" dirty="0">
                <a:solidFill>
                  <a:srgbClr val="FF0000"/>
                </a:solidFill>
                <a:latin typeface="Times New Roman" panose="02020603050405020304" pitchFamily="18" charset="0"/>
                <a:cs typeface="Times New Roman" panose="02020603050405020304" pitchFamily="18" charset="0"/>
              </a:rPr>
              <a:t>Bir gramında, iri tohumlularda 10-12 adet, küçük tohumlularda 20-25 adet tohum bulunabilir</a:t>
            </a:r>
            <a:r>
              <a:rPr lang="tr-TR" dirty="0">
                <a:latin typeface="Times New Roman" panose="02020603050405020304" pitchFamily="18" charset="0"/>
                <a:cs typeface="Times New Roman" panose="02020603050405020304" pitchFamily="18" charset="0"/>
              </a:rPr>
              <a:t>. </a:t>
            </a:r>
            <a:endParaRPr lang="tr-TR" dirty="0"/>
          </a:p>
          <a:p>
            <a:endParaRPr lang="tr-TR" dirty="0"/>
          </a:p>
        </p:txBody>
      </p:sp>
      <p:pic>
        <p:nvPicPr>
          <p:cNvPr id="1945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47664" y="3429000"/>
            <a:ext cx="5760640" cy="324036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Tree>
    <p:extLst>
      <p:ext uri="{BB962C8B-B14F-4D97-AF65-F5344CB8AC3E}">
        <p14:creationId xmlns:p14="http://schemas.microsoft.com/office/powerpoint/2010/main" xmlns="" val="4460806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40" name="Picture 8" descr="P1010064"/>
          <p:cNvPicPr>
            <a:picLocks noChangeAspect="1" noChangeArrowheads="1"/>
          </p:cNvPicPr>
          <p:nvPr/>
        </p:nvPicPr>
        <p:blipFill>
          <a:blip r:embed="rId3" cstate="print">
            <a:extLst>
              <a:ext uri="{28A0092B-C50C-407E-A947-70E740481C1C}">
                <a14:useLocalDpi xmlns:a14="http://schemas.microsoft.com/office/drawing/2010/main" xmlns="" val="0"/>
              </a:ext>
            </a:extLst>
          </a:blip>
          <a:srcRect l="9091" t="12122" r="11688" b="9956"/>
          <a:stretch>
            <a:fillRect/>
          </a:stretch>
        </p:blipFill>
        <p:spPr bwMode="auto">
          <a:xfrm>
            <a:off x="4876800" y="3765550"/>
            <a:ext cx="4191000" cy="309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5234" name="Rectangle 2"/>
          <p:cNvSpPr>
            <a:spLocks noGrp="1" noChangeArrowheads="1"/>
          </p:cNvSpPr>
          <p:nvPr>
            <p:ph type="title"/>
          </p:nvPr>
        </p:nvSpPr>
        <p:spPr>
          <a:xfrm>
            <a:off x="457200" y="-228600"/>
            <a:ext cx="8229600" cy="1143000"/>
          </a:xfrm>
        </p:spPr>
        <p:txBody>
          <a:bodyPr/>
          <a:lstStyle/>
          <a:p>
            <a:r>
              <a:rPr lang="tr-TR" altLang="tr-TR" b="1" dirty="0" err="1">
                <a:solidFill>
                  <a:srgbClr val="FF0000"/>
                </a:solidFill>
              </a:rPr>
              <a:t>Seed</a:t>
            </a:r>
            <a:r>
              <a:rPr lang="tr-TR" altLang="tr-TR" b="1" dirty="0">
                <a:solidFill>
                  <a:srgbClr val="FF0000"/>
                </a:solidFill>
              </a:rPr>
              <a:t>: Size</a:t>
            </a:r>
          </a:p>
        </p:txBody>
      </p:sp>
      <p:grpSp>
        <p:nvGrpSpPr>
          <p:cNvPr id="95236" name="Group 4"/>
          <p:cNvGrpSpPr>
            <a:grpSpLocks/>
          </p:cNvGrpSpPr>
          <p:nvPr/>
        </p:nvGrpSpPr>
        <p:grpSpPr bwMode="auto">
          <a:xfrm>
            <a:off x="-609600" y="762000"/>
            <a:ext cx="9296400" cy="3657600"/>
            <a:chOff x="249" y="135"/>
            <a:chExt cx="5511" cy="2037"/>
          </a:xfrm>
        </p:grpSpPr>
        <p:sp>
          <p:nvSpPr>
            <p:cNvPr id="95237" name="Text Box 5"/>
            <p:cNvSpPr txBox="1">
              <a:spLocks noChangeArrowheads="1"/>
            </p:cNvSpPr>
            <p:nvPr/>
          </p:nvSpPr>
          <p:spPr bwMode="auto">
            <a:xfrm>
              <a:off x="249" y="1026"/>
              <a:ext cx="1588" cy="2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endParaRPr lang="tr-TR" altLang="tr-TR" sz="2400">
                <a:latin typeface="Arial Black" pitchFamily="34" charset="0"/>
              </a:endParaRPr>
            </a:p>
          </p:txBody>
        </p:sp>
        <p:graphicFrame>
          <p:nvGraphicFramePr>
            <p:cNvPr id="95238" name="Object 6"/>
            <p:cNvGraphicFramePr>
              <a:graphicFrameLocks noChangeAspect="1"/>
            </p:cNvGraphicFramePr>
            <p:nvPr/>
          </p:nvGraphicFramePr>
          <p:xfrm>
            <a:off x="1655" y="135"/>
            <a:ext cx="4105" cy="2037"/>
          </p:xfrm>
          <a:graphic>
            <a:graphicData uri="http://schemas.openxmlformats.org/presentationml/2006/ole">
              <p:oleObj spid="_x0000_s1054" name="Grafik" r:id="rId4" imgW="3609930" imgH="1790821" progId="Excel.Sheet.8">
                <p:embed/>
              </p:oleObj>
            </a:graphicData>
          </a:graphic>
        </p:graphicFrame>
      </p:grpSp>
      <p:pic>
        <p:nvPicPr>
          <p:cNvPr id="95239" name="Picture 7" descr="P1010044a"/>
          <p:cNvPicPr>
            <a:picLocks noGrp="1" noChangeAspect="1" noChangeArrowheads="1"/>
          </p:cNvPicPr>
          <p:nvPr>
            <p:ph type="body" idx="1"/>
          </p:nvPr>
        </p:nvPicPr>
        <p:blipFill>
          <a:blip r:embed="rId5" cstate="print">
            <a:extLst>
              <a:ext uri="{28A0092B-C50C-407E-A947-70E740481C1C}">
                <a14:useLocalDpi xmlns:a14="http://schemas.microsoft.com/office/drawing/2010/main" xmlns="" val="0"/>
              </a:ext>
            </a:extLst>
          </a:blip>
          <a:srcRect/>
          <a:stretch>
            <a:fillRect/>
          </a:stretch>
        </p:blipFill>
        <p:spPr>
          <a:xfrm>
            <a:off x="88900" y="2332038"/>
            <a:ext cx="2501900" cy="452596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38896957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323528" y="620688"/>
            <a:ext cx="8568952" cy="5399112"/>
          </a:xfrm>
        </p:spPr>
        <p:txBody>
          <a:bodyPr/>
          <a:lstStyle/>
          <a:p>
            <a:pPr algn="just"/>
            <a:r>
              <a:rPr lang="tr-TR" sz="3600" b="1" dirty="0" smtClean="0">
                <a:solidFill>
                  <a:srgbClr val="C00000"/>
                </a:solidFill>
                <a:latin typeface="Times New Roman" panose="02020603050405020304" pitchFamily="18" charset="0"/>
                <a:cs typeface="Times New Roman" panose="02020603050405020304" pitchFamily="18" charset="0"/>
              </a:rPr>
              <a:t>Çimlenme Özellikleri</a:t>
            </a:r>
          </a:p>
          <a:p>
            <a:pPr marL="0" indent="0" algn="just">
              <a:buNone/>
            </a:pPr>
            <a:r>
              <a:rPr lang="tr-TR" dirty="0" smtClean="0">
                <a:latin typeface="Times New Roman" panose="02020603050405020304" pitchFamily="18" charset="0"/>
                <a:cs typeface="Times New Roman" panose="02020603050405020304" pitchFamily="18" charset="0"/>
              </a:rPr>
              <a:t>	</a:t>
            </a:r>
          </a:p>
          <a:p>
            <a:pPr marL="0" indent="0" algn="just">
              <a:buNone/>
            </a:pPr>
            <a:r>
              <a:rPr lang="tr-TR" dirty="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Tohumlar </a:t>
            </a:r>
            <a:r>
              <a:rPr lang="tr-TR" sz="2800" dirty="0">
                <a:latin typeface="Times New Roman" panose="02020603050405020304" pitchFamily="18" charset="0"/>
                <a:cs typeface="Times New Roman" panose="02020603050405020304" pitchFamily="18" charset="0"/>
              </a:rPr>
              <a:t>çimlenme özelliklerini 4-5 yıl muhafaza edebilirler. </a:t>
            </a:r>
            <a:endParaRPr lang="tr-TR" sz="2800" dirty="0" smtClean="0">
              <a:latin typeface="Times New Roman" panose="02020603050405020304" pitchFamily="18" charset="0"/>
              <a:cs typeface="Times New Roman" panose="02020603050405020304" pitchFamily="18" charset="0"/>
            </a:endParaRPr>
          </a:p>
          <a:p>
            <a:pPr marL="0" indent="0" algn="just">
              <a:buNone/>
            </a:pPr>
            <a:r>
              <a:rPr lang="tr-TR" sz="2800" dirty="0" smtClean="0">
                <a:latin typeface="Times New Roman" panose="02020603050405020304" pitchFamily="18" charset="0"/>
                <a:cs typeface="Times New Roman" panose="02020603050405020304" pitchFamily="18" charset="0"/>
              </a:rPr>
              <a:t>Tohumların </a:t>
            </a:r>
            <a:r>
              <a:rPr lang="tr-TR" sz="2800" dirty="0">
                <a:latin typeface="Times New Roman" panose="02020603050405020304" pitchFamily="18" charset="0"/>
                <a:cs typeface="Times New Roman" panose="02020603050405020304" pitchFamily="18" charset="0"/>
              </a:rPr>
              <a:t>optimum çimlenme sıcaklığı 20-25 </a:t>
            </a:r>
            <a:r>
              <a:rPr lang="tr-TR" sz="2800" baseline="30000" dirty="0" err="1">
                <a:latin typeface="Times New Roman" panose="02020603050405020304" pitchFamily="18" charset="0"/>
                <a:cs typeface="Times New Roman" panose="02020603050405020304" pitchFamily="18" charset="0"/>
              </a:rPr>
              <a:t>o</a:t>
            </a:r>
            <a:r>
              <a:rPr lang="tr-TR" sz="2800" dirty="0" err="1">
                <a:latin typeface="Times New Roman" panose="02020603050405020304" pitchFamily="18" charset="0"/>
                <a:cs typeface="Times New Roman" panose="02020603050405020304" pitchFamily="18" charset="0"/>
              </a:rPr>
              <a:t>C’dir</a:t>
            </a:r>
            <a:r>
              <a:rPr lang="tr-TR" sz="2800" dirty="0">
                <a:latin typeface="Times New Roman" panose="02020603050405020304" pitchFamily="18" charset="0"/>
                <a:cs typeface="Times New Roman" panose="02020603050405020304" pitchFamily="18" charset="0"/>
              </a:rPr>
              <a:t>, en düşük çimlenme sıcaklığı 15 </a:t>
            </a:r>
            <a:r>
              <a:rPr lang="tr-TR" sz="2800" baseline="30000" dirty="0" err="1">
                <a:latin typeface="Times New Roman" panose="02020603050405020304" pitchFamily="18" charset="0"/>
                <a:cs typeface="Times New Roman" panose="02020603050405020304" pitchFamily="18" charset="0"/>
              </a:rPr>
              <a:t>o</a:t>
            </a:r>
            <a:r>
              <a:rPr lang="tr-TR" sz="2800" dirty="0" err="1">
                <a:latin typeface="Times New Roman" panose="02020603050405020304" pitchFamily="18" charset="0"/>
                <a:cs typeface="Times New Roman" panose="02020603050405020304" pitchFamily="18" charset="0"/>
              </a:rPr>
              <a:t>C</a:t>
            </a:r>
            <a:r>
              <a:rPr lang="tr-TR" sz="2800" dirty="0">
                <a:latin typeface="Times New Roman" panose="02020603050405020304" pitchFamily="18" charset="0"/>
                <a:cs typeface="Times New Roman" panose="02020603050405020304" pitchFamily="18" charset="0"/>
              </a:rPr>
              <a:t>, en yüksek çimlenme sıcaklığı ise 35 </a:t>
            </a:r>
            <a:r>
              <a:rPr lang="tr-TR" sz="2800" baseline="30000" dirty="0" err="1">
                <a:latin typeface="Times New Roman" panose="02020603050405020304" pitchFamily="18" charset="0"/>
                <a:cs typeface="Times New Roman" panose="02020603050405020304" pitchFamily="18" charset="0"/>
              </a:rPr>
              <a:t>o</a:t>
            </a:r>
            <a:r>
              <a:rPr lang="tr-TR" sz="2800" dirty="0" err="1">
                <a:latin typeface="Times New Roman" panose="02020603050405020304" pitchFamily="18" charset="0"/>
                <a:cs typeface="Times New Roman" panose="02020603050405020304" pitchFamily="18" charset="0"/>
              </a:rPr>
              <a:t>C’dir</a:t>
            </a:r>
            <a:r>
              <a:rPr lang="tr-TR" sz="2800" dirty="0">
                <a:latin typeface="Times New Roman" panose="02020603050405020304" pitchFamily="18" charset="0"/>
                <a:cs typeface="Times New Roman" panose="02020603050405020304" pitchFamily="18" charset="0"/>
              </a:rPr>
              <a:t>. </a:t>
            </a:r>
            <a:endParaRPr lang="tr-TR" sz="2800" dirty="0" smtClean="0">
              <a:latin typeface="Times New Roman" panose="02020603050405020304" pitchFamily="18" charset="0"/>
              <a:cs typeface="Times New Roman" panose="02020603050405020304" pitchFamily="18" charset="0"/>
            </a:endParaRPr>
          </a:p>
          <a:p>
            <a:pPr marL="0" indent="0" algn="just">
              <a:buNone/>
            </a:pPr>
            <a:r>
              <a:rPr lang="tr-TR" sz="2800" dirty="0" smtClean="0">
                <a:latin typeface="Times New Roman" panose="02020603050405020304" pitchFamily="18" charset="0"/>
                <a:cs typeface="Times New Roman" panose="02020603050405020304" pitchFamily="18" charset="0"/>
              </a:rPr>
              <a:t>Toprak </a:t>
            </a:r>
            <a:r>
              <a:rPr lang="tr-TR" sz="2800" dirty="0">
                <a:latin typeface="Times New Roman" panose="02020603050405020304" pitchFamily="18" charset="0"/>
                <a:cs typeface="Times New Roman" panose="02020603050405020304" pitchFamily="18" charset="0"/>
              </a:rPr>
              <a:t>sıcaklığı, çimlenme süresini etkiler. </a:t>
            </a:r>
            <a:endParaRPr lang="tr-TR" sz="2800" dirty="0" smtClean="0">
              <a:latin typeface="Times New Roman" panose="02020603050405020304" pitchFamily="18" charset="0"/>
              <a:cs typeface="Times New Roman" panose="02020603050405020304" pitchFamily="18" charset="0"/>
            </a:endParaRPr>
          </a:p>
          <a:p>
            <a:pPr marL="0" indent="0" algn="just">
              <a:buNone/>
            </a:pPr>
            <a:r>
              <a:rPr lang="tr-TR" sz="2800" dirty="0" smtClean="0">
                <a:latin typeface="Times New Roman" panose="02020603050405020304" pitchFamily="18" charset="0"/>
                <a:cs typeface="Times New Roman" panose="02020603050405020304" pitchFamily="18" charset="0"/>
              </a:rPr>
              <a:t>Tohumlar </a:t>
            </a:r>
            <a:r>
              <a:rPr lang="tr-TR" sz="2800" dirty="0">
                <a:latin typeface="Times New Roman" panose="02020603050405020304" pitchFamily="18" charset="0"/>
                <a:cs typeface="Times New Roman" panose="02020603050405020304" pitchFamily="18" charset="0"/>
              </a:rPr>
              <a:t>30 </a:t>
            </a:r>
            <a:r>
              <a:rPr lang="tr-TR" sz="2800" baseline="30000" dirty="0" err="1">
                <a:latin typeface="Times New Roman" panose="02020603050405020304" pitchFamily="18" charset="0"/>
                <a:cs typeface="Times New Roman" panose="02020603050405020304" pitchFamily="18" charset="0"/>
              </a:rPr>
              <a:t>o</a:t>
            </a:r>
            <a:r>
              <a:rPr lang="tr-TR" sz="2800" dirty="0" err="1">
                <a:latin typeface="Times New Roman" panose="02020603050405020304" pitchFamily="18" charset="0"/>
                <a:cs typeface="Times New Roman" panose="02020603050405020304" pitchFamily="18" charset="0"/>
              </a:rPr>
              <a:t>C’de</a:t>
            </a:r>
            <a:r>
              <a:rPr lang="tr-TR" sz="2800" dirty="0">
                <a:latin typeface="Times New Roman" panose="02020603050405020304" pitchFamily="18" charset="0"/>
                <a:cs typeface="Times New Roman" panose="02020603050405020304" pitchFamily="18" charset="0"/>
              </a:rPr>
              <a:t> 1 günde, 20 </a:t>
            </a:r>
            <a:r>
              <a:rPr lang="tr-TR" sz="2800" baseline="30000" dirty="0" err="1">
                <a:latin typeface="Times New Roman" panose="02020603050405020304" pitchFamily="18" charset="0"/>
                <a:cs typeface="Times New Roman" panose="02020603050405020304" pitchFamily="18" charset="0"/>
              </a:rPr>
              <a:t>o</a:t>
            </a:r>
            <a:r>
              <a:rPr lang="tr-TR" sz="2800" dirty="0" err="1">
                <a:latin typeface="Times New Roman" panose="02020603050405020304" pitchFamily="18" charset="0"/>
                <a:cs typeface="Times New Roman" panose="02020603050405020304" pitchFamily="18" charset="0"/>
              </a:rPr>
              <a:t>C’de</a:t>
            </a:r>
            <a:r>
              <a:rPr lang="tr-TR" sz="2800" dirty="0">
                <a:latin typeface="Times New Roman" panose="02020603050405020304" pitchFamily="18" charset="0"/>
                <a:cs typeface="Times New Roman" panose="02020603050405020304" pitchFamily="18" charset="0"/>
              </a:rPr>
              <a:t> 5 günde ve 15 </a:t>
            </a:r>
            <a:r>
              <a:rPr lang="tr-TR" sz="2800" baseline="30000" dirty="0" err="1">
                <a:latin typeface="Times New Roman" panose="02020603050405020304" pitchFamily="18" charset="0"/>
                <a:cs typeface="Times New Roman" panose="02020603050405020304" pitchFamily="18" charset="0"/>
              </a:rPr>
              <a:t>o</a:t>
            </a:r>
            <a:r>
              <a:rPr lang="tr-TR" sz="2800" dirty="0" err="1">
                <a:latin typeface="Times New Roman" panose="02020603050405020304" pitchFamily="18" charset="0"/>
                <a:cs typeface="Times New Roman" panose="02020603050405020304" pitchFamily="18" charset="0"/>
              </a:rPr>
              <a:t>C’de</a:t>
            </a:r>
            <a:r>
              <a:rPr lang="tr-TR" sz="2800" dirty="0">
                <a:latin typeface="Times New Roman" panose="02020603050405020304" pitchFamily="18" charset="0"/>
                <a:cs typeface="Times New Roman" panose="02020603050405020304" pitchFamily="18" charset="0"/>
              </a:rPr>
              <a:t> 15 günde çimlenir.</a:t>
            </a:r>
          </a:p>
          <a:p>
            <a:endParaRPr lang="tr-TR" dirty="0"/>
          </a:p>
        </p:txBody>
      </p:sp>
    </p:spTree>
    <p:extLst>
      <p:ext uri="{BB962C8B-B14F-4D97-AF65-F5344CB8AC3E}">
        <p14:creationId xmlns:p14="http://schemas.microsoft.com/office/powerpoint/2010/main" xmlns="" val="24475954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algn="ctr"/>
            <a:r>
              <a:rPr lang="tr-TR" b="1" dirty="0" smtClean="0">
                <a:solidFill>
                  <a:srgbClr val="C00000"/>
                </a:solidFill>
                <a:latin typeface="Times New Roman" panose="02020603050405020304" pitchFamily="18" charset="0"/>
                <a:cs typeface="Times New Roman" panose="02020603050405020304" pitchFamily="18" charset="0"/>
              </a:rPr>
              <a:t>ÇEŞİTLERİN SINIFLANDIRILMASI</a:t>
            </a:r>
            <a:endParaRPr lang="tr-TR" b="1" dirty="0">
              <a:solidFill>
                <a:srgbClr val="C00000"/>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sz="quarter" idx="1"/>
          </p:nvPr>
        </p:nvSpPr>
        <p:spPr>
          <a:xfrm>
            <a:off x="179512" y="1447800"/>
            <a:ext cx="8964488" cy="5005536"/>
          </a:xfrm>
        </p:spPr>
        <p:txBody>
          <a:bodyPr/>
          <a:lstStyle/>
          <a:p>
            <a:pPr marL="514350" indent="-514350">
              <a:buAutoNum type="arabicPeriod"/>
            </a:pPr>
            <a:r>
              <a:rPr lang="tr-TR" b="1" u="sng" dirty="0" smtClean="0">
                <a:solidFill>
                  <a:srgbClr val="C00000"/>
                </a:solidFill>
                <a:latin typeface="Times New Roman" panose="02020603050405020304" pitchFamily="18" charset="0"/>
                <a:cs typeface="Times New Roman" panose="02020603050405020304" pitchFamily="18" charset="0"/>
              </a:rPr>
              <a:t>Meyve Şekillerine Göre:</a:t>
            </a:r>
          </a:p>
          <a:p>
            <a:pPr marL="0" indent="0">
              <a:buNone/>
            </a:pPr>
            <a:r>
              <a:rPr lang="tr-TR" b="1" dirty="0" smtClean="0">
                <a:latin typeface="Times New Roman" panose="02020603050405020304" pitchFamily="18" charset="0"/>
                <a:cs typeface="Times New Roman" panose="02020603050405020304" pitchFamily="18" charset="0"/>
              </a:rPr>
              <a:t>Yuvarlak şekilli        Yuvarlak-Oval şekilli       Uzun(silindirik)</a:t>
            </a:r>
          </a:p>
          <a:p>
            <a:pPr marL="514350" indent="-514350">
              <a:buAutoNum type="arabicPeriod"/>
            </a:pPr>
            <a:endParaRPr lang="tr-TR" dirty="0"/>
          </a:p>
        </p:txBody>
      </p:sp>
      <p:pic>
        <p:nvPicPr>
          <p:cNvPr id="1028"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516216" y="2924944"/>
            <a:ext cx="2376264" cy="2592288"/>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xmlns="">
                <a:solidFill>
                  <a:schemeClr val="accent1"/>
                </a:solidFill>
              </a14:hiddenFill>
            </a:ext>
          </a:extLst>
        </p:spPr>
      </p:pic>
      <p:pic>
        <p:nvPicPr>
          <p:cNvPr id="1030" name="Picture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3528" y="2942522"/>
            <a:ext cx="2592288" cy="257471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xmlns="">
                <a:solidFill>
                  <a:schemeClr val="accent1"/>
                </a:solidFill>
              </a14:hiddenFill>
            </a:ext>
          </a:extLst>
        </p:spPr>
      </p:pic>
      <p:pic>
        <p:nvPicPr>
          <p:cNvPr id="1031" name="Picture 7"/>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241933" y="2942522"/>
            <a:ext cx="3024336" cy="257471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Tree>
    <p:extLst>
      <p:ext uri="{BB962C8B-B14F-4D97-AF65-F5344CB8AC3E}">
        <p14:creationId xmlns:p14="http://schemas.microsoft.com/office/powerpoint/2010/main" xmlns="" val="14082817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251520" y="476672"/>
            <a:ext cx="8640960" cy="6120680"/>
          </a:xfrm>
        </p:spPr>
        <p:txBody>
          <a:bodyPr/>
          <a:lstStyle/>
          <a:p>
            <a:pPr marL="0" indent="0" algn="ctr">
              <a:buNone/>
            </a:pPr>
            <a:r>
              <a:rPr lang="tr-TR" b="1" u="sng" dirty="0" smtClean="0">
                <a:solidFill>
                  <a:srgbClr val="C00000"/>
                </a:solidFill>
                <a:latin typeface="Times New Roman" panose="02020603050405020304" pitchFamily="18" charset="0"/>
                <a:cs typeface="Times New Roman" panose="02020603050405020304" pitchFamily="18" charset="0"/>
              </a:rPr>
              <a:t>2. Kabuk Rengine Göre</a:t>
            </a:r>
          </a:p>
          <a:p>
            <a:pPr algn="ctr">
              <a:buFont typeface="Wingdings" panose="05000000000000000000" pitchFamily="2" charset="2"/>
              <a:buChar char="ü"/>
            </a:pPr>
            <a:r>
              <a:rPr lang="tr-TR" b="1" dirty="0" smtClean="0">
                <a:latin typeface="Times New Roman" panose="02020603050405020304" pitchFamily="18" charset="0"/>
                <a:cs typeface="Times New Roman" panose="02020603050405020304" pitchFamily="18" charset="0"/>
              </a:rPr>
              <a:t>Düz Renkli Karpuzlar</a:t>
            </a:r>
          </a:p>
          <a:p>
            <a:pPr algn="ctr">
              <a:buFont typeface="Wingdings" panose="05000000000000000000" pitchFamily="2" charset="2"/>
              <a:buChar char="ü"/>
            </a:pPr>
            <a:r>
              <a:rPr lang="tr-TR" b="1" dirty="0" smtClean="0">
                <a:latin typeface="Times New Roman" panose="02020603050405020304" pitchFamily="18" charset="0"/>
                <a:cs typeface="Times New Roman" panose="02020603050405020304" pitchFamily="18" charset="0"/>
              </a:rPr>
              <a:t>Açık Yeşil Renkli</a:t>
            </a:r>
          </a:p>
          <a:p>
            <a:pPr algn="ctr">
              <a:buFont typeface="Wingdings" panose="05000000000000000000" pitchFamily="2" charset="2"/>
              <a:buChar char="ü"/>
            </a:pPr>
            <a:r>
              <a:rPr lang="tr-TR" b="1" dirty="0" smtClean="0">
                <a:latin typeface="Times New Roman" panose="02020603050405020304" pitchFamily="18" charset="0"/>
                <a:cs typeface="Times New Roman" panose="02020603050405020304" pitchFamily="18" charset="0"/>
              </a:rPr>
              <a:t>Koyu Yeşil Renkli</a:t>
            </a:r>
          </a:p>
          <a:p>
            <a:pPr algn="ctr">
              <a:buFont typeface="Wingdings" panose="05000000000000000000" pitchFamily="2" charset="2"/>
              <a:buChar char="ü"/>
            </a:pPr>
            <a:r>
              <a:rPr lang="tr-TR" b="1" dirty="0" smtClean="0">
                <a:latin typeface="Times New Roman" panose="02020603050405020304" pitchFamily="18" charset="0"/>
                <a:cs typeface="Times New Roman" panose="02020603050405020304" pitchFamily="18" charset="0"/>
              </a:rPr>
              <a:t>Alacalı Karpuzlar</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1520" y="3126606"/>
            <a:ext cx="2529890" cy="220092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27784" y="4708536"/>
            <a:ext cx="2321645" cy="208421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pic>
        <p:nvPicPr>
          <p:cNvPr id="3077"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499992" y="3020160"/>
            <a:ext cx="2232248" cy="1921007"/>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pic>
        <p:nvPicPr>
          <p:cNvPr id="3078" name="Picture 6"/>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300192" y="4509120"/>
            <a:ext cx="2381250" cy="216014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Tree>
    <p:extLst>
      <p:ext uri="{BB962C8B-B14F-4D97-AF65-F5344CB8AC3E}">
        <p14:creationId xmlns:p14="http://schemas.microsoft.com/office/powerpoint/2010/main" xmlns="" val="28403971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323528" y="332656"/>
            <a:ext cx="8568952" cy="6120680"/>
          </a:xfrm>
        </p:spPr>
        <p:txBody>
          <a:bodyPr/>
          <a:lstStyle/>
          <a:p>
            <a:pPr marL="0" indent="0" algn="ctr">
              <a:buNone/>
            </a:pPr>
            <a:r>
              <a:rPr lang="tr-TR" sz="3200" b="1" u="sng" dirty="0">
                <a:solidFill>
                  <a:srgbClr val="C00000"/>
                </a:solidFill>
                <a:latin typeface="Times New Roman" panose="02020603050405020304" pitchFamily="18" charset="0"/>
                <a:cs typeface="Times New Roman" panose="02020603050405020304" pitchFamily="18" charset="0"/>
              </a:rPr>
              <a:t>3. Et Renklerine </a:t>
            </a:r>
            <a:r>
              <a:rPr lang="tr-TR" sz="3200" b="1" u="sng" dirty="0" smtClean="0">
                <a:solidFill>
                  <a:srgbClr val="C00000"/>
                </a:solidFill>
                <a:latin typeface="Times New Roman" panose="02020603050405020304" pitchFamily="18" charset="0"/>
                <a:cs typeface="Times New Roman" panose="02020603050405020304" pitchFamily="18" charset="0"/>
              </a:rPr>
              <a:t>Göre</a:t>
            </a:r>
            <a:endParaRPr lang="tr-TR" sz="3200" b="1" u="sng" dirty="0">
              <a:solidFill>
                <a:srgbClr val="C00000"/>
              </a:solidFill>
              <a:latin typeface="Times New Roman" panose="02020603050405020304" pitchFamily="18" charset="0"/>
              <a:cs typeface="Times New Roman" panose="02020603050405020304" pitchFamily="18" charset="0"/>
            </a:endParaRPr>
          </a:p>
          <a:p>
            <a:pPr algn="ctr">
              <a:buFont typeface="Wingdings" panose="05000000000000000000" pitchFamily="2" charset="2"/>
              <a:buChar char="ü"/>
            </a:pPr>
            <a:r>
              <a:rPr lang="tr-TR" b="1" dirty="0" smtClean="0">
                <a:latin typeface="Times New Roman" panose="02020603050405020304" pitchFamily="18" charset="0"/>
                <a:cs typeface="Times New Roman" panose="02020603050405020304" pitchFamily="18" charset="0"/>
              </a:rPr>
              <a:t>Alev (</a:t>
            </a:r>
            <a:r>
              <a:rPr lang="tr-TR" b="1" dirty="0" err="1" smtClean="0">
                <a:latin typeface="Times New Roman" panose="02020603050405020304" pitchFamily="18" charset="0"/>
                <a:cs typeface="Times New Roman" panose="02020603050405020304" pitchFamily="18" charset="0"/>
              </a:rPr>
              <a:t>scarlet</a:t>
            </a:r>
            <a:r>
              <a:rPr lang="tr-TR" b="1" dirty="0" smtClean="0">
                <a:latin typeface="Times New Roman" panose="02020603050405020304" pitchFamily="18" charset="0"/>
                <a:cs typeface="Times New Roman" panose="02020603050405020304" pitchFamily="18" charset="0"/>
              </a:rPr>
              <a:t>) kırmızısı</a:t>
            </a:r>
          </a:p>
          <a:p>
            <a:pPr algn="ctr">
              <a:buFont typeface="Wingdings" panose="05000000000000000000" pitchFamily="2" charset="2"/>
              <a:buChar char="ü"/>
            </a:pPr>
            <a:r>
              <a:rPr lang="tr-TR" b="1" dirty="0" smtClean="0">
                <a:latin typeface="Times New Roman" panose="02020603050405020304" pitchFamily="18" charset="0"/>
                <a:cs typeface="Times New Roman" panose="02020603050405020304" pitchFamily="18" charset="0"/>
              </a:rPr>
              <a:t>Kırmızı renkli</a:t>
            </a:r>
          </a:p>
          <a:p>
            <a:pPr algn="ctr">
              <a:buFont typeface="Wingdings" panose="05000000000000000000" pitchFamily="2" charset="2"/>
              <a:buChar char="ü"/>
            </a:pPr>
            <a:r>
              <a:rPr lang="tr-TR" b="1" dirty="0" smtClean="0">
                <a:latin typeface="Times New Roman" panose="02020603050405020304" pitchFamily="18" charset="0"/>
                <a:cs typeface="Times New Roman" panose="02020603050405020304" pitchFamily="18" charset="0"/>
              </a:rPr>
              <a:t>Pembe renkli</a:t>
            </a:r>
          </a:p>
          <a:p>
            <a:pPr algn="ctr">
              <a:buFont typeface="Wingdings" panose="05000000000000000000" pitchFamily="2" charset="2"/>
              <a:buChar char="ü"/>
            </a:pPr>
            <a:r>
              <a:rPr lang="tr-TR" b="1" dirty="0" smtClean="0">
                <a:latin typeface="Times New Roman" panose="02020603050405020304" pitchFamily="18" charset="0"/>
                <a:cs typeface="Times New Roman" panose="02020603050405020304" pitchFamily="18" charset="0"/>
              </a:rPr>
              <a:t>Sarı renkli</a:t>
            </a:r>
          </a:p>
          <a:p>
            <a:pPr algn="ctr">
              <a:buFont typeface="Wingdings" panose="05000000000000000000" pitchFamily="2" charset="2"/>
              <a:buChar char="ü"/>
            </a:pPr>
            <a:r>
              <a:rPr lang="tr-TR" b="1" dirty="0" smtClean="0">
                <a:latin typeface="Times New Roman" panose="02020603050405020304" pitchFamily="18" charset="0"/>
                <a:cs typeface="Times New Roman" panose="02020603050405020304" pitchFamily="18" charset="0"/>
              </a:rPr>
              <a:t>Beyaz renkli</a:t>
            </a:r>
          </a:p>
          <a:p>
            <a:pPr>
              <a:buFont typeface="Wingdings" panose="05000000000000000000" pitchFamily="2" charset="2"/>
              <a:buChar char="ü"/>
            </a:pPr>
            <a:endParaRPr lang="tr-TR" b="1" dirty="0">
              <a:latin typeface="Times New Roman" panose="02020603050405020304" pitchFamily="18" charset="0"/>
              <a:cs typeface="Times New Roman" panose="02020603050405020304" pitchFamily="18" charset="0"/>
            </a:endParaRPr>
          </a:p>
        </p:txBody>
      </p:sp>
      <p:pic>
        <p:nvPicPr>
          <p:cNvPr id="4098" name="Picture 2" descr="C:\Users\Şeyma\Desktop\images (9).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5536" y="2974953"/>
            <a:ext cx="2592288" cy="208823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pic>
        <p:nvPicPr>
          <p:cNvPr id="4100"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60032" y="4683779"/>
            <a:ext cx="2232248" cy="2057589"/>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pic>
        <p:nvPicPr>
          <p:cNvPr id="4101"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183462" y="3195228"/>
            <a:ext cx="2695575" cy="169545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pic>
        <p:nvPicPr>
          <p:cNvPr id="4099" name="Picture 3" descr="C:\Users\Şeyma\Desktop\images (8).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917290" y="4941168"/>
            <a:ext cx="2714625" cy="168592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Tree>
    <p:extLst>
      <p:ext uri="{BB962C8B-B14F-4D97-AF65-F5344CB8AC3E}">
        <p14:creationId xmlns:p14="http://schemas.microsoft.com/office/powerpoint/2010/main" xmlns="" val="12416758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a:lstStyle/>
          <a:p>
            <a:endParaRPr lang="tr-TR" altLang="tr-TR"/>
          </a:p>
        </p:txBody>
      </p:sp>
      <p:pic>
        <p:nvPicPr>
          <p:cNvPr id="162820" name="Picture 4" descr="13"/>
          <p:cNvPicPr>
            <a:picLocks noGrp="1" noChangeAspect="1" noChangeArrowheads="1"/>
          </p:cNvPicPr>
          <p:nvPr>
            <p:ph type="body" idx="1"/>
          </p:nvPr>
        </p:nvPicPr>
        <p:blipFill>
          <a:blip r:embed="rId2" cstate="print">
            <a:extLst>
              <a:ext uri="{28A0092B-C50C-407E-A947-70E740481C1C}">
                <a14:useLocalDpi xmlns:a14="http://schemas.microsoft.com/office/drawing/2010/main" xmlns="" val="0"/>
              </a:ext>
            </a:extLst>
          </a:blip>
          <a:srcRect/>
          <a:stretch>
            <a:fillRect/>
          </a:stretch>
        </p:blipFill>
        <p:spPr>
          <a:xfrm>
            <a:off x="0" y="0"/>
            <a:ext cx="3070225" cy="230187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62821" name="Picture 5" descr="18C"/>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048000" y="19050"/>
            <a:ext cx="3070225" cy="2301875"/>
          </a:xfrm>
          <a:prstGeom prst="rect">
            <a:avLst/>
          </a:prstGeom>
          <a:noFill/>
          <a:extLst>
            <a:ext uri="{909E8E84-426E-40DD-AFC4-6F175D3DCCD1}">
              <a14:hiddenFill xmlns:a14="http://schemas.microsoft.com/office/drawing/2010/main" xmlns="">
                <a:solidFill>
                  <a:srgbClr val="FFFFFF"/>
                </a:solidFill>
              </a14:hiddenFill>
            </a:ext>
          </a:extLst>
        </p:spPr>
      </p:pic>
      <p:pic>
        <p:nvPicPr>
          <p:cNvPr id="162822" name="Picture 6" descr="18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096000" y="0"/>
            <a:ext cx="3070225" cy="2301875"/>
          </a:xfrm>
          <a:prstGeom prst="rect">
            <a:avLst/>
          </a:prstGeom>
          <a:noFill/>
          <a:extLst>
            <a:ext uri="{909E8E84-426E-40DD-AFC4-6F175D3DCCD1}">
              <a14:hiddenFill xmlns:a14="http://schemas.microsoft.com/office/drawing/2010/main" xmlns="">
                <a:solidFill>
                  <a:srgbClr val="FFFFFF"/>
                </a:solidFill>
              </a14:hiddenFill>
            </a:ext>
          </a:extLst>
        </p:spPr>
      </p:pic>
      <p:pic>
        <p:nvPicPr>
          <p:cNvPr id="162823" name="Picture 7" descr="217"/>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0" y="2286000"/>
            <a:ext cx="3070225" cy="2303463"/>
          </a:xfrm>
          <a:prstGeom prst="rect">
            <a:avLst/>
          </a:prstGeom>
          <a:noFill/>
          <a:extLst>
            <a:ext uri="{909E8E84-426E-40DD-AFC4-6F175D3DCCD1}">
              <a14:hiddenFill xmlns:a14="http://schemas.microsoft.com/office/drawing/2010/main" xmlns="">
                <a:solidFill>
                  <a:srgbClr val="FFFFFF"/>
                </a:solidFill>
              </a14:hiddenFill>
            </a:ext>
          </a:extLst>
        </p:spPr>
      </p:pic>
      <p:pic>
        <p:nvPicPr>
          <p:cNvPr id="162824" name="Picture 8" descr="232"/>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048000" y="2286000"/>
            <a:ext cx="3070225" cy="2303463"/>
          </a:xfrm>
          <a:prstGeom prst="rect">
            <a:avLst/>
          </a:prstGeom>
          <a:noFill/>
          <a:extLst>
            <a:ext uri="{909E8E84-426E-40DD-AFC4-6F175D3DCCD1}">
              <a14:hiddenFill xmlns:a14="http://schemas.microsoft.com/office/drawing/2010/main" xmlns="">
                <a:solidFill>
                  <a:srgbClr val="FFFFFF"/>
                </a:solidFill>
              </a14:hiddenFill>
            </a:ext>
          </a:extLst>
        </p:spPr>
      </p:pic>
      <p:pic>
        <p:nvPicPr>
          <p:cNvPr id="162825" name="Picture 9" descr="307A"/>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6096000" y="2268538"/>
            <a:ext cx="3070225" cy="2303462"/>
          </a:xfrm>
          <a:prstGeom prst="rect">
            <a:avLst/>
          </a:prstGeom>
          <a:noFill/>
          <a:extLst>
            <a:ext uri="{909E8E84-426E-40DD-AFC4-6F175D3DCCD1}">
              <a14:hiddenFill xmlns:a14="http://schemas.microsoft.com/office/drawing/2010/main" xmlns="">
                <a:solidFill>
                  <a:srgbClr val="FFFFFF"/>
                </a:solidFill>
              </a14:hiddenFill>
            </a:ext>
          </a:extLst>
        </p:spPr>
      </p:pic>
      <p:pic>
        <p:nvPicPr>
          <p:cNvPr id="162829" name="Picture 13" descr="P101000122222"/>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685800" y="4572000"/>
            <a:ext cx="8305800" cy="2200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5253433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r>
              <a:rPr lang="tr-TR" b="1" dirty="0" smtClean="0">
                <a:solidFill>
                  <a:srgbClr val="C00000"/>
                </a:solidFill>
                <a:latin typeface="Times New Roman" panose="02020603050405020304" pitchFamily="18" charset="0"/>
                <a:cs typeface="Times New Roman" panose="02020603050405020304" pitchFamily="18" charset="0"/>
              </a:rPr>
              <a:t>Çeşitlerde Aranan Özellikler</a:t>
            </a:r>
            <a:endParaRPr lang="tr-TR" b="1" dirty="0">
              <a:solidFill>
                <a:srgbClr val="C00000"/>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sz="quarter" idx="1"/>
          </p:nvPr>
        </p:nvSpPr>
        <p:spPr>
          <a:xfrm>
            <a:off x="251520" y="2132856"/>
            <a:ext cx="8640960" cy="4464496"/>
          </a:xfrm>
        </p:spPr>
        <p:txBody>
          <a:bodyPr/>
          <a:lstStyle/>
          <a:p>
            <a:pPr algn="ctr">
              <a:buFont typeface="Wingdings" panose="05000000000000000000" pitchFamily="2" charset="2"/>
              <a:buChar char="ü"/>
            </a:pPr>
            <a:r>
              <a:rPr lang="tr-TR" dirty="0" smtClean="0">
                <a:latin typeface="Times New Roman" panose="02020603050405020304" pitchFamily="18" charset="0"/>
                <a:cs typeface="Times New Roman" panose="02020603050405020304" pitchFamily="18" charset="0"/>
              </a:rPr>
              <a:t>Çeşit bölge şartlarına iyi adapte olmalı</a:t>
            </a:r>
          </a:p>
          <a:p>
            <a:pPr algn="ctr">
              <a:buFont typeface="Wingdings" panose="05000000000000000000" pitchFamily="2" charset="2"/>
              <a:buChar char="ü"/>
            </a:pPr>
            <a:r>
              <a:rPr lang="tr-TR" dirty="0" smtClean="0">
                <a:latin typeface="Times New Roman" panose="02020603050405020304" pitchFamily="18" charset="0"/>
                <a:cs typeface="Times New Roman" panose="02020603050405020304" pitchFamily="18" charset="0"/>
              </a:rPr>
              <a:t>Erkencilik</a:t>
            </a:r>
          </a:p>
          <a:p>
            <a:pPr algn="ctr">
              <a:buFont typeface="Wingdings" panose="05000000000000000000" pitchFamily="2" charset="2"/>
              <a:buChar char="ü"/>
            </a:pPr>
            <a:r>
              <a:rPr lang="tr-TR" dirty="0" smtClean="0">
                <a:latin typeface="Times New Roman" panose="02020603050405020304" pitchFamily="18" charset="0"/>
                <a:cs typeface="Times New Roman" panose="02020603050405020304" pitchFamily="18" charset="0"/>
              </a:rPr>
              <a:t>Hastalıklara mukavemet bakımından </a:t>
            </a:r>
          </a:p>
          <a:p>
            <a:pPr algn="ctr">
              <a:buFont typeface="Wingdings" panose="05000000000000000000" pitchFamily="2" charset="2"/>
              <a:buChar char="ü"/>
            </a:pPr>
            <a:r>
              <a:rPr lang="tr-TR" dirty="0" smtClean="0">
                <a:latin typeface="Times New Roman" panose="02020603050405020304" pitchFamily="18" charset="0"/>
                <a:cs typeface="Times New Roman" panose="02020603050405020304" pitchFamily="18" charset="0"/>
              </a:rPr>
              <a:t>Meyve özellikleri bakımından istenilen </a:t>
            </a:r>
            <a:r>
              <a:rPr lang="tr-TR" dirty="0">
                <a:latin typeface="Times New Roman" panose="02020603050405020304" pitchFamily="18" charset="0"/>
                <a:cs typeface="Times New Roman" panose="02020603050405020304" pitchFamily="18" charset="0"/>
              </a:rPr>
              <a:t>p</a:t>
            </a:r>
            <a:r>
              <a:rPr lang="tr-TR" dirty="0" smtClean="0">
                <a:latin typeface="Times New Roman" panose="02020603050405020304" pitchFamily="18" charset="0"/>
                <a:cs typeface="Times New Roman" panose="02020603050405020304" pitchFamily="18" charset="0"/>
              </a:rPr>
              <a:t>azar isteklerini karşılamalı</a:t>
            </a:r>
          </a:p>
          <a:p>
            <a:pPr marL="0" indent="0" algn="ctr">
              <a:buNone/>
            </a:pPr>
            <a:endParaRPr lang="tr-TR" dirty="0" smtClean="0">
              <a:latin typeface="Times New Roman" panose="02020603050405020304" pitchFamily="18" charset="0"/>
              <a:cs typeface="Times New Roman" panose="02020603050405020304" pitchFamily="18" charset="0"/>
            </a:endParaRPr>
          </a:p>
          <a:p>
            <a:pPr algn="ctr">
              <a:buFont typeface="Wingdings" panose="05000000000000000000" pitchFamily="2" charset="2"/>
              <a:buChar char="ü"/>
            </a:pP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7706053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274638"/>
            <a:ext cx="8424936" cy="1143000"/>
          </a:xfrm>
        </p:spPr>
        <p:txBody>
          <a:bodyPr/>
          <a:lstStyle/>
          <a:p>
            <a:pPr algn="ctr"/>
            <a:r>
              <a:rPr lang="tr-TR" b="1" dirty="0" smtClean="0">
                <a:solidFill>
                  <a:srgbClr val="C00000"/>
                </a:solidFill>
                <a:latin typeface="Times New Roman" panose="02020603050405020304" pitchFamily="18" charset="0"/>
                <a:cs typeface="Times New Roman" panose="02020603050405020304" pitchFamily="18" charset="0"/>
              </a:rPr>
              <a:t>EKOLOJİK İSTEKLER</a:t>
            </a:r>
            <a:endParaRPr lang="tr-TR" b="1" dirty="0">
              <a:solidFill>
                <a:srgbClr val="C00000"/>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sz="quarter" idx="1"/>
          </p:nvPr>
        </p:nvSpPr>
        <p:spPr>
          <a:xfrm>
            <a:off x="251520" y="1556792"/>
            <a:ext cx="8640960" cy="5040560"/>
          </a:xfrm>
        </p:spPr>
        <p:txBody>
          <a:bodyPr>
            <a:normAutofit/>
          </a:bodyPr>
          <a:lstStyle/>
          <a:p>
            <a:pPr marL="0" indent="0">
              <a:buNone/>
            </a:pPr>
            <a:r>
              <a:rPr lang="tr-TR" sz="3200" b="1" u="sng" dirty="0" smtClean="0">
                <a:solidFill>
                  <a:srgbClr val="C00000"/>
                </a:solidFill>
                <a:latin typeface="Times New Roman" panose="02020603050405020304" pitchFamily="18" charset="0"/>
                <a:cs typeface="Times New Roman" panose="02020603050405020304" pitchFamily="18" charset="0"/>
              </a:rPr>
              <a:t>İklim İstekleri</a:t>
            </a:r>
          </a:p>
          <a:p>
            <a:pPr marL="0" indent="0" algn="just">
              <a:buNone/>
            </a:pPr>
            <a:r>
              <a:rPr lang="tr-TR" sz="3200" dirty="0" smtClean="0">
                <a:latin typeface="Times New Roman" panose="02020603050405020304" pitchFamily="18" charset="0"/>
                <a:cs typeface="Times New Roman" panose="02020603050405020304" pitchFamily="18" charset="0"/>
              </a:rPr>
              <a:t>	Karpuz </a:t>
            </a:r>
            <a:r>
              <a:rPr lang="tr-TR" sz="3200" dirty="0">
                <a:latin typeface="Times New Roman" panose="02020603050405020304" pitchFamily="18" charset="0"/>
                <a:cs typeface="Times New Roman" panose="02020603050405020304" pitchFamily="18" charset="0"/>
              </a:rPr>
              <a:t>tipik bir sıcak iklim sebzesidir. Yetiştirilmesi için optimum gelişme sıcaklığı 27-30 </a:t>
            </a:r>
            <a:r>
              <a:rPr lang="tr-TR" sz="3200" baseline="30000" dirty="0" err="1">
                <a:latin typeface="Times New Roman" panose="02020603050405020304" pitchFamily="18" charset="0"/>
                <a:cs typeface="Times New Roman" panose="02020603050405020304" pitchFamily="18" charset="0"/>
              </a:rPr>
              <a:t>o</a:t>
            </a:r>
            <a:r>
              <a:rPr lang="tr-TR" sz="3200" dirty="0" err="1">
                <a:latin typeface="Times New Roman" panose="02020603050405020304" pitchFamily="18" charset="0"/>
                <a:cs typeface="Times New Roman" panose="02020603050405020304" pitchFamily="18" charset="0"/>
              </a:rPr>
              <a:t>C’dir</a:t>
            </a:r>
            <a:r>
              <a:rPr lang="tr-TR" sz="3200" dirty="0">
                <a:latin typeface="Times New Roman" panose="02020603050405020304" pitchFamily="18" charset="0"/>
                <a:cs typeface="Times New Roman" panose="02020603050405020304" pitchFamily="18" charset="0"/>
              </a:rPr>
              <a:t>. 35 </a:t>
            </a:r>
            <a:r>
              <a:rPr lang="tr-TR" sz="3200" baseline="30000" dirty="0" err="1">
                <a:latin typeface="Times New Roman" panose="02020603050405020304" pitchFamily="18" charset="0"/>
                <a:cs typeface="Times New Roman" panose="02020603050405020304" pitchFamily="18" charset="0"/>
              </a:rPr>
              <a:t>o</a:t>
            </a:r>
            <a:r>
              <a:rPr lang="tr-TR" sz="3200" dirty="0" err="1">
                <a:latin typeface="Times New Roman" panose="02020603050405020304" pitchFamily="18" charset="0"/>
                <a:cs typeface="Times New Roman" panose="02020603050405020304" pitchFamily="18" charset="0"/>
              </a:rPr>
              <a:t>C</a:t>
            </a:r>
            <a:r>
              <a:rPr lang="tr-TR" sz="3200" dirty="0">
                <a:latin typeface="Times New Roman" panose="02020603050405020304" pitchFamily="18" charset="0"/>
                <a:cs typeface="Times New Roman" panose="02020603050405020304" pitchFamily="18" charset="0"/>
              </a:rPr>
              <a:t>, hatta 40-45 </a:t>
            </a:r>
            <a:r>
              <a:rPr lang="tr-TR" sz="3200" baseline="30000" dirty="0" err="1">
                <a:latin typeface="Times New Roman" panose="02020603050405020304" pitchFamily="18" charset="0"/>
                <a:cs typeface="Times New Roman" panose="02020603050405020304" pitchFamily="18" charset="0"/>
              </a:rPr>
              <a:t>o</a:t>
            </a:r>
            <a:r>
              <a:rPr lang="tr-TR" sz="3200" dirty="0" err="1">
                <a:latin typeface="Times New Roman" panose="02020603050405020304" pitchFamily="18" charset="0"/>
                <a:cs typeface="Times New Roman" panose="02020603050405020304" pitchFamily="18" charset="0"/>
              </a:rPr>
              <a:t>C’de</a:t>
            </a:r>
            <a:r>
              <a:rPr lang="tr-TR" sz="3200" dirty="0">
                <a:latin typeface="Times New Roman" panose="02020603050405020304" pitchFamily="18" charset="0"/>
                <a:cs typeface="Times New Roman" panose="02020603050405020304" pitchFamily="18" charset="0"/>
              </a:rPr>
              <a:t> sorunsuz yetiştirilebilir. Minimum gelişme sıcaklığı 15 </a:t>
            </a:r>
            <a:r>
              <a:rPr lang="tr-TR" sz="3200" baseline="30000" dirty="0" err="1">
                <a:latin typeface="Times New Roman" panose="02020603050405020304" pitchFamily="18" charset="0"/>
                <a:cs typeface="Times New Roman" panose="02020603050405020304" pitchFamily="18" charset="0"/>
              </a:rPr>
              <a:t>o</a:t>
            </a:r>
            <a:r>
              <a:rPr lang="tr-TR" sz="3200" dirty="0" err="1">
                <a:latin typeface="Times New Roman" panose="02020603050405020304" pitchFamily="18" charset="0"/>
                <a:cs typeface="Times New Roman" panose="02020603050405020304" pitchFamily="18" charset="0"/>
              </a:rPr>
              <a:t>C’dir</a:t>
            </a:r>
            <a:r>
              <a:rPr lang="tr-TR" sz="3200" dirty="0">
                <a:latin typeface="Times New Roman" panose="02020603050405020304" pitchFamily="18" charset="0"/>
                <a:cs typeface="Times New Roman" panose="02020603050405020304" pitchFamily="18" charset="0"/>
              </a:rPr>
              <a:t>. Yüksek ışıklanma karpuzun yetişmesi ve meyve tat, şeker ve aroma oluşumu için olumlu etkiye sahiptir, buna rağmen karpuz ışığa bağımlı bir bitki değildir (nötr gün bitkisidir).</a:t>
            </a:r>
          </a:p>
        </p:txBody>
      </p:sp>
    </p:spTree>
    <p:extLst>
      <p:ext uri="{BB962C8B-B14F-4D97-AF65-F5344CB8AC3E}">
        <p14:creationId xmlns:p14="http://schemas.microsoft.com/office/powerpoint/2010/main" xmlns="" val="37302282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323528" y="1447800"/>
            <a:ext cx="8640960" cy="4861520"/>
          </a:xfrm>
        </p:spPr>
        <p:txBody>
          <a:bodyPr/>
          <a:lstStyle/>
          <a:p>
            <a:pPr marL="0" indent="0" algn="just">
              <a:buNone/>
            </a:pPr>
            <a:r>
              <a:rPr lang="tr-TR" dirty="0" smtClean="0"/>
              <a:t>	</a:t>
            </a:r>
          </a:p>
          <a:p>
            <a:pPr marL="0" indent="0" algn="just">
              <a:buNone/>
            </a:pPr>
            <a:r>
              <a:rPr lang="tr-TR" sz="3200" dirty="0">
                <a:latin typeface="Times New Roman" panose="02020603050405020304" pitchFamily="18" charset="0"/>
                <a:cs typeface="Times New Roman" panose="02020603050405020304" pitchFamily="18" charset="0"/>
              </a:rPr>
              <a:t>	</a:t>
            </a:r>
            <a:r>
              <a:rPr lang="tr-TR" sz="3200" dirty="0" smtClean="0">
                <a:latin typeface="Times New Roman" panose="02020603050405020304" pitchFamily="18" charset="0"/>
                <a:cs typeface="Times New Roman" panose="02020603050405020304" pitchFamily="18" charset="0"/>
              </a:rPr>
              <a:t>Karpuz </a:t>
            </a:r>
            <a:r>
              <a:rPr lang="tr-TR" sz="3200" dirty="0">
                <a:latin typeface="Times New Roman" panose="02020603050405020304" pitchFamily="18" charset="0"/>
                <a:cs typeface="Times New Roman" panose="02020603050405020304" pitchFamily="18" charset="0"/>
              </a:rPr>
              <a:t>bitkisi yüksek ya da düşük nemden çok fazla etkilenmez. Düşük nem, karpuzda önemli bir zararlı olan kırmızı örümcek </a:t>
            </a:r>
            <a:r>
              <a:rPr lang="tr-TR" sz="3200" dirty="0" err="1">
                <a:latin typeface="Times New Roman" panose="02020603050405020304" pitchFamily="18" charset="0"/>
                <a:cs typeface="Times New Roman" panose="02020603050405020304" pitchFamily="18" charset="0"/>
              </a:rPr>
              <a:t>populasyonunun</a:t>
            </a:r>
            <a:r>
              <a:rPr lang="tr-TR" sz="3200" dirty="0">
                <a:latin typeface="Times New Roman" panose="02020603050405020304" pitchFamily="18" charset="0"/>
                <a:cs typeface="Times New Roman" panose="02020603050405020304" pitchFamily="18" charset="0"/>
              </a:rPr>
              <a:t> artışına sebep olabilir. </a:t>
            </a:r>
          </a:p>
        </p:txBody>
      </p:sp>
    </p:spTree>
    <p:extLst>
      <p:ext uri="{BB962C8B-B14F-4D97-AF65-F5344CB8AC3E}">
        <p14:creationId xmlns:p14="http://schemas.microsoft.com/office/powerpoint/2010/main" xmlns="" val="38792900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395536" y="764704"/>
            <a:ext cx="8496944" cy="5688632"/>
          </a:xfrm>
        </p:spPr>
        <p:txBody>
          <a:bodyPr>
            <a:normAutofit lnSpcReduction="10000"/>
          </a:bodyPr>
          <a:lstStyle/>
          <a:p>
            <a:pPr marL="0" indent="0">
              <a:buNone/>
            </a:pPr>
            <a:r>
              <a:rPr lang="tr-TR" sz="3200" b="1" u="sng" dirty="0" smtClean="0">
                <a:solidFill>
                  <a:srgbClr val="C00000"/>
                </a:solidFill>
                <a:latin typeface="Times New Roman" panose="02020603050405020304" pitchFamily="18" charset="0"/>
                <a:cs typeface="Times New Roman" panose="02020603050405020304" pitchFamily="18" charset="0"/>
              </a:rPr>
              <a:t>Toprak İsteği</a:t>
            </a:r>
          </a:p>
          <a:p>
            <a:pPr marL="0" indent="0" algn="just">
              <a:buNone/>
            </a:pPr>
            <a:r>
              <a:rPr lang="tr-TR" sz="3200" dirty="0" smtClean="0">
                <a:latin typeface="Times New Roman" panose="02020603050405020304" pitchFamily="18" charset="0"/>
                <a:cs typeface="Times New Roman" panose="02020603050405020304" pitchFamily="18" charset="0"/>
              </a:rPr>
              <a:t>	</a:t>
            </a:r>
          </a:p>
          <a:p>
            <a:pPr marL="0" indent="0" algn="just">
              <a:buNone/>
            </a:pPr>
            <a:r>
              <a:rPr lang="tr-TR" sz="3200" dirty="0">
                <a:latin typeface="Times New Roman" panose="02020603050405020304" pitchFamily="18" charset="0"/>
                <a:cs typeface="Times New Roman" panose="02020603050405020304" pitchFamily="18" charset="0"/>
              </a:rPr>
              <a:t>	</a:t>
            </a:r>
            <a:r>
              <a:rPr lang="tr-TR" sz="3600" dirty="0" smtClean="0">
                <a:latin typeface="Times New Roman" panose="02020603050405020304" pitchFamily="18" charset="0"/>
                <a:cs typeface="Times New Roman" panose="02020603050405020304" pitchFamily="18" charset="0"/>
              </a:rPr>
              <a:t>Karpuz </a:t>
            </a:r>
            <a:r>
              <a:rPr lang="tr-TR" sz="3600" dirty="0">
                <a:latin typeface="Times New Roman" panose="02020603050405020304" pitchFamily="18" charset="0"/>
                <a:cs typeface="Times New Roman" panose="02020603050405020304" pitchFamily="18" charset="0"/>
              </a:rPr>
              <a:t>bitkisi ağır topraklardan hoşlanmaz. Karpuz için ideal toprak; derin, süzek, drenajı iyi, taban suyu 1 m’yi geçmeyen, kumlu-</a:t>
            </a:r>
            <a:r>
              <a:rPr lang="tr-TR" sz="3600" dirty="0" err="1">
                <a:latin typeface="Times New Roman" panose="02020603050405020304" pitchFamily="18" charset="0"/>
                <a:cs typeface="Times New Roman" panose="02020603050405020304" pitchFamily="18" charset="0"/>
              </a:rPr>
              <a:t>tınlı</a:t>
            </a:r>
            <a:r>
              <a:rPr lang="tr-TR" sz="3600" dirty="0">
                <a:latin typeface="Times New Roman" panose="02020603050405020304" pitchFamily="18" charset="0"/>
                <a:cs typeface="Times New Roman" panose="02020603050405020304" pitchFamily="18" charset="0"/>
              </a:rPr>
              <a:t> topraklardır. </a:t>
            </a:r>
            <a:endParaRPr lang="tr-TR" sz="3600" dirty="0" smtClean="0">
              <a:latin typeface="Times New Roman" panose="02020603050405020304" pitchFamily="18" charset="0"/>
              <a:cs typeface="Times New Roman" panose="02020603050405020304" pitchFamily="18" charset="0"/>
            </a:endParaRPr>
          </a:p>
          <a:p>
            <a:pPr marL="0" indent="0" algn="just">
              <a:buNone/>
            </a:pPr>
            <a:r>
              <a:rPr lang="tr-TR" sz="3600" dirty="0" smtClean="0">
                <a:latin typeface="Times New Roman" panose="02020603050405020304" pitchFamily="18" charset="0"/>
                <a:cs typeface="Times New Roman" panose="02020603050405020304" pitchFamily="18" charset="0"/>
              </a:rPr>
              <a:t>Kumlu </a:t>
            </a:r>
            <a:r>
              <a:rPr lang="tr-TR" sz="3600" dirty="0">
                <a:latin typeface="Times New Roman" panose="02020603050405020304" pitchFamily="18" charset="0"/>
                <a:cs typeface="Times New Roman" panose="02020603050405020304" pitchFamily="18" charset="0"/>
              </a:rPr>
              <a:t>topraklarda da karpuz yetiştirilebilir. </a:t>
            </a:r>
            <a:r>
              <a:rPr lang="tr-TR" sz="3600" dirty="0" smtClean="0">
                <a:latin typeface="Times New Roman" panose="02020603050405020304" pitchFamily="18" charset="0"/>
                <a:cs typeface="Times New Roman" panose="02020603050405020304" pitchFamily="18" charset="0"/>
              </a:rPr>
              <a:t>6.0-6.5 </a:t>
            </a:r>
            <a:r>
              <a:rPr lang="tr-TR" sz="3600" dirty="0" err="1">
                <a:latin typeface="Times New Roman" panose="02020603050405020304" pitchFamily="18" charset="0"/>
                <a:cs typeface="Times New Roman" panose="02020603050405020304" pitchFamily="18" charset="0"/>
              </a:rPr>
              <a:t>pH</a:t>
            </a:r>
            <a:r>
              <a:rPr lang="tr-TR" sz="3600" dirty="0">
                <a:latin typeface="Times New Roman" panose="02020603050405020304" pitchFamily="18" charset="0"/>
                <a:cs typeface="Times New Roman" panose="02020603050405020304" pitchFamily="18" charset="0"/>
              </a:rPr>
              <a:t> idealdir</a:t>
            </a:r>
            <a:r>
              <a:rPr lang="tr-TR" sz="3600" dirty="0" smtClean="0">
                <a:latin typeface="Times New Roman" panose="02020603050405020304" pitchFamily="18" charset="0"/>
                <a:cs typeface="Times New Roman" panose="02020603050405020304" pitchFamily="18" charset="0"/>
              </a:rPr>
              <a:t>.</a:t>
            </a:r>
          </a:p>
          <a:p>
            <a:pPr marL="0" indent="0" algn="just">
              <a:buNone/>
            </a:pPr>
            <a:r>
              <a:rPr lang="tr-TR" sz="3600" dirty="0" smtClean="0">
                <a:latin typeface="Times New Roman" panose="02020603050405020304" pitchFamily="18" charset="0"/>
                <a:cs typeface="Times New Roman" panose="02020603050405020304" pitchFamily="18" charset="0"/>
              </a:rPr>
              <a:t> </a:t>
            </a:r>
            <a:r>
              <a:rPr lang="tr-TR" sz="3600" dirty="0">
                <a:solidFill>
                  <a:srgbClr val="FF0000"/>
                </a:solidFill>
                <a:latin typeface="Times New Roman" panose="02020603050405020304" pitchFamily="18" charset="0"/>
                <a:cs typeface="Times New Roman" panose="02020603050405020304" pitchFamily="18" charset="0"/>
              </a:rPr>
              <a:t>Toprak tuzluluğuna orta dayanıklı sebzelerdendir</a:t>
            </a:r>
            <a:r>
              <a:rPr lang="tr-TR" sz="36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xmlns="" val="11705383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274638"/>
            <a:ext cx="8496944" cy="1143000"/>
          </a:xfrm>
        </p:spPr>
        <p:txBody>
          <a:bodyPr/>
          <a:lstStyle/>
          <a:p>
            <a:pPr algn="ctr"/>
            <a:r>
              <a:rPr lang="tr-TR" b="1" dirty="0" smtClean="0">
                <a:solidFill>
                  <a:srgbClr val="C00000"/>
                </a:solidFill>
                <a:latin typeface="Times New Roman" panose="02020603050405020304" pitchFamily="18" charset="0"/>
                <a:cs typeface="Times New Roman" panose="02020603050405020304" pitchFamily="18" charset="0"/>
              </a:rPr>
              <a:t>YETİŞTİRME TEKNİĞİ</a:t>
            </a:r>
            <a:endParaRPr lang="tr-TR" b="1" dirty="0">
              <a:solidFill>
                <a:srgbClr val="C00000"/>
              </a:solidFill>
              <a:latin typeface="Times New Roman" panose="02020603050405020304" pitchFamily="18" charset="0"/>
              <a:cs typeface="Times New Roman" panose="02020603050405020304" pitchFamily="18" charset="0"/>
            </a:endParaRPr>
          </a:p>
        </p:txBody>
      </p:sp>
      <p:pic>
        <p:nvPicPr>
          <p:cNvPr id="5122" name="Picture 2"/>
          <p:cNvPicPr>
            <a:picLocks noGrp="1" noChangeAspect="1" noChangeArrowheads="1"/>
          </p:cNvPicPr>
          <p:nvPr>
            <p:ph sz="quarter"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755576" y="1556792"/>
            <a:ext cx="7632848" cy="504056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Tree>
    <p:extLst>
      <p:ext uri="{BB962C8B-B14F-4D97-AF65-F5344CB8AC3E}">
        <p14:creationId xmlns:p14="http://schemas.microsoft.com/office/powerpoint/2010/main" xmlns="" val="2708579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179512" y="764704"/>
            <a:ext cx="3816424" cy="5797624"/>
          </a:xfrm>
        </p:spPr>
        <p:txBody>
          <a:bodyPr>
            <a:normAutofit/>
          </a:bodyPr>
          <a:lstStyle/>
          <a:p>
            <a:pPr marL="0" indent="0" algn="just">
              <a:buNone/>
            </a:pPr>
            <a:r>
              <a:rPr lang="tr-TR" sz="2800" dirty="0" smtClean="0">
                <a:latin typeface="Times New Roman" panose="02020603050405020304" pitchFamily="18" charset="0"/>
                <a:cs typeface="Times New Roman" panose="02020603050405020304" pitchFamily="18" charset="0"/>
              </a:rPr>
              <a:t>	Açıkta </a:t>
            </a:r>
            <a:r>
              <a:rPr lang="tr-TR" sz="2800" dirty="0">
                <a:latin typeface="Times New Roman" panose="02020603050405020304" pitchFamily="18" charset="0"/>
                <a:cs typeface="Times New Roman" panose="02020603050405020304" pitchFamily="18" charset="0"/>
              </a:rPr>
              <a:t>doğrudan tohum ekimi ya da fide ile, örtü altında ise fide ile </a:t>
            </a:r>
            <a:r>
              <a:rPr lang="tr-TR" sz="2800" dirty="0" smtClean="0">
                <a:latin typeface="Times New Roman" panose="02020603050405020304" pitchFamily="18" charset="0"/>
                <a:cs typeface="Times New Roman" panose="02020603050405020304" pitchFamily="18" charset="0"/>
              </a:rPr>
              <a:t>yetiştirilir.</a:t>
            </a:r>
          </a:p>
          <a:p>
            <a:pPr marL="0" indent="0" algn="just">
              <a:buNone/>
            </a:pPr>
            <a:r>
              <a:rPr lang="tr-TR" sz="2800" dirty="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Fide </a:t>
            </a:r>
            <a:r>
              <a:rPr lang="tr-TR" sz="2800" dirty="0">
                <a:latin typeface="Times New Roman" panose="02020603050405020304" pitchFamily="18" charset="0"/>
                <a:cs typeface="Times New Roman" panose="02020603050405020304" pitchFamily="18" charset="0"/>
              </a:rPr>
              <a:t>ile yetiştiriciliğinde </a:t>
            </a:r>
            <a:r>
              <a:rPr lang="tr-TR" sz="2800" dirty="0" err="1">
                <a:latin typeface="Times New Roman" panose="02020603050405020304" pitchFamily="18" charset="0"/>
                <a:cs typeface="Times New Roman" panose="02020603050405020304" pitchFamily="18" charset="0"/>
              </a:rPr>
              <a:t>kabakgillerin</a:t>
            </a:r>
            <a:r>
              <a:rPr lang="tr-TR" sz="2800" dirty="0">
                <a:latin typeface="Times New Roman" panose="02020603050405020304" pitchFamily="18" charset="0"/>
                <a:cs typeface="Times New Roman" panose="02020603050405020304" pitchFamily="18" charset="0"/>
              </a:rPr>
              <a:t> şaşırtmaya duyarlılığı nedeniyle tohum ekimleri </a:t>
            </a:r>
            <a:r>
              <a:rPr lang="tr-TR" sz="2800" dirty="0" err="1">
                <a:latin typeface="Times New Roman" panose="02020603050405020304" pitchFamily="18" charset="0"/>
                <a:cs typeface="Times New Roman" panose="02020603050405020304" pitchFamily="18" charset="0"/>
              </a:rPr>
              <a:t>viyollere</a:t>
            </a:r>
            <a:r>
              <a:rPr lang="tr-TR" sz="2800" dirty="0">
                <a:latin typeface="Times New Roman" panose="02020603050405020304" pitchFamily="18" charset="0"/>
                <a:cs typeface="Times New Roman" panose="02020603050405020304" pitchFamily="18" charset="0"/>
              </a:rPr>
              <a:t> yapılır. Karpuzda aşılı fide kullanımı çok yaygın hale gelmiştir. </a:t>
            </a:r>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0" y="620688"/>
            <a:ext cx="3888432" cy="288032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pic>
        <p:nvPicPr>
          <p:cNvPr id="614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004048" y="3861048"/>
            <a:ext cx="3024336" cy="273630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Tree>
    <p:extLst>
      <p:ext uri="{BB962C8B-B14F-4D97-AF65-F5344CB8AC3E}">
        <p14:creationId xmlns:p14="http://schemas.microsoft.com/office/powerpoint/2010/main" xmlns="" val="31175156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179512" y="764703"/>
          <a:ext cx="8640960" cy="6101202"/>
        </p:xfrm>
        <a:graphic>
          <a:graphicData uri="http://schemas.openxmlformats.org/drawingml/2006/table">
            <a:tbl>
              <a:tblPr>
                <a:tableStyleId>{5DA37D80-6434-44D0-A028-1B22A696006F}</a:tableStyleId>
              </a:tblPr>
              <a:tblGrid>
                <a:gridCol w="4896544"/>
                <a:gridCol w="3744416"/>
              </a:tblGrid>
              <a:tr h="386426">
                <a:tc>
                  <a:txBody>
                    <a:bodyPr/>
                    <a:lstStyle/>
                    <a:p>
                      <a:r>
                        <a:rPr lang="tr-TR" sz="2000" b="1" dirty="0" smtClean="0">
                          <a:solidFill>
                            <a:srgbClr val="006600"/>
                          </a:solidFill>
                          <a:latin typeface="Comic Sans MS" pitchFamily="66" charset="0"/>
                        </a:rPr>
                        <a:t>Anaç</a:t>
                      </a:r>
                      <a:endParaRPr lang="tr-TR" sz="2000" b="1" dirty="0">
                        <a:solidFill>
                          <a:srgbClr val="006600"/>
                        </a:solidFill>
                        <a:latin typeface="Comic Sans MS" pitchFamily="66" charset="0"/>
                      </a:endParaRPr>
                    </a:p>
                  </a:txBody>
                  <a:tcPr>
                    <a:cell3D prstMaterial="dkEdge">
                      <a:bevel prst="coolSlant"/>
                      <a:lightRig rig="flood" dir="t"/>
                    </a:cell3D>
                  </a:tcPr>
                </a:tc>
                <a:tc>
                  <a:txBody>
                    <a:bodyPr/>
                    <a:lstStyle/>
                    <a:p>
                      <a:r>
                        <a:rPr lang="tr-TR" sz="2000" b="1" dirty="0" smtClean="0">
                          <a:solidFill>
                            <a:srgbClr val="006600"/>
                          </a:solidFill>
                          <a:latin typeface="Comic Sans MS" pitchFamily="66" charset="0"/>
                        </a:rPr>
                        <a:t>Performans</a:t>
                      </a:r>
                      <a:endParaRPr lang="tr-TR" sz="2000" b="1" dirty="0">
                        <a:solidFill>
                          <a:srgbClr val="006600"/>
                        </a:solidFill>
                        <a:latin typeface="Comic Sans MS" pitchFamily="66" charset="0"/>
                      </a:endParaRPr>
                    </a:p>
                  </a:txBody>
                  <a:tcPr>
                    <a:cell3D prstMaterial="dkEdge">
                      <a:bevel prst="coolSlant"/>
                      <a:lightRig rig="flood" dir="t"/>
                    </a:cell3D>
                  </a:tcPr>
                </a:tc>
              </a:tr>
              <a:tr h="143941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2000" b="1" i="1" baseline="0" dirty="0" err="1" smtClean="0">
                          <a:latin typeface="Comic Sans MS" pitchFamily="66" charset="0"/>
                        </a:rPr>
                        <a:t>Cucurbita</a:t>
                      </a:r>
                      <a:r>
                        <a:rPr lang="tr-TR" sz="2000" b="1" i="1" baseline="0" dirty="0" smtClean="0">
                          <a:latin typeface="Comic Sans MS" pitchFamily="66" charset="0"/>
                        </a:rPr>
                        <a:t>  </a:t>
                      </a:r>
                      <a:r>
                        <a:rPr lang="tr-TR" sz="2000" b="1" i="1" dirty="0" err="1" smtClean="0">
                          <a:latin typeface="Comic Sans MS" pitchFamily="66" charset="0"/>
                        </a:rPr>
                        <a:t>maxima</a:t>
                      </a:r>
                      <a:endParaRPr lang="tr-TR" sz="2000" b="1" i="1" baseline="0" dirty="0" smtClean="0">
                        <a:latin typeface="Comic Sans MS" pitchFamily="66"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tr-TR" sz="2000" b="1" i="1" baseline="0" dirty="0" smtClean="0">
                          <a:latin typeface="Comic Sans MS" pitchFamily="66" charset="0"/>
                        </a:rPr>
                        <a:t>          x </a:t>
                      </a:r>
                    </a:p>
                    <a:p>
                      <a:pPr marL="0" marR="0" indent="0" algn="l" defTabSz="914400" rtl="0" eaLnBrk="1" fontAlgn="auto" latinLnBrk="0" hangingPunct="1">
                        <a:lnSpc>
                          <a:spcPct val="100000"/>
                        </a:lnSpc>
                        <a:spcBef>
                          <a:spcPts val="0"/>
                        </a:spcBef>
                        <a:spcAft>
                          <a:spcPts val="0"/>
                        </a:spcAft>
                        <a:buClrTx/>
                        <a:buSzTx/>
                        <a:buFontTx/>
                        <a:buNone/>
                        <a:tabLst/>
                        <a:defRPr/>
                      </a:pPr>
                      <a:r>
                        <a:rPr lang="tr-TR" sz="2000" b="1" i="1" dirty="0" err="1" smtClean="0">
                          <a:latin typeface="Comic Sans MS" pitchFamily="66" charset="0"/>
                        </a:rPr>
                        <a:t>C</a:t>
                      </a:r>
                      <a:r>
                        <a:rPr lang="tr-TR" sz="2000" b="1" i="1" baseline="0" dirty="0" err="1" smtClean="0">
                          <a:latin typeface="Comic Sans MS" pitchFamily="66" charset="0"/>
                        </a:rPr>
                        <a:t>ucurbita</a:t>
                      </a:r>
                      <a:r>
                        <a:rPr lang="tr-TR" sz="2000" b="1" i="1" baseline="0" dirty="0" smtClean="0">
                          <a:latin typeface="Comic Sans MS" pitchFamily="66" charset="0"/>
                        </a:rPr>
                        <a:t> </a:t>
                      </a:r>
                      <a:r>
                        <a:rPr lang="tr-TR" sz="2000" b="1" i="1" baseline="0" dirty="0" err="1" smtClean="0">
                          <a:latin typeface="Comic Sans MS" pitchFamily="66" charset="0"/>
                        </a:rPr>
                        <a:t>moschata</a:t>
                      </a:r>
                      <a:r>
                        <a:rPr lang="tr-TR" sz="2000" b="1" i="1" baseline="0" dirty="0" smtClean="0">
                          <a:latin typeface="Comic Sans MS" pitchFamily="66" charset="0"/>
                        </a:rPr>
                        <a:t> </a:t>
                      </a:r>
                    </a:p>
                    <a:p>
                      <a:pPr marL="0" marR="0" indent="0" algn="ctr" defTabSz="914400" rtl="0" eaLnBrk="1" fontAlgn="auto" latinLnBrk="0" hangingPunct="1">
                        <a:lnSpc>
                          <a:spcPct val="100000"/>
                        </a:lnSpc>
                        <a:spcBef>
                          <a:spcPts val="0"/>
                        </a:spcBef>
                        <a:spcAft>
                          <a:spcPts val="0"/>
                        </a:spcAft>
                        <a:buClrTx/>
                        <a:buSzTx/>
                        <a:buFontTx/>
                        <a:buNone/>
                        <a:tabLst/>
                        <a:defRPr/>
                      </a:pPr>
                      <a:endParaRPr lang="tr-TR" sz="2000" b="1" i="1" baseline="0" dirty="0" smtClean="0">
                        <a:solidFill>
                          <a:schemeClr val="tx1"/>
                        </a:solidFill>
                        <a:latin typeface="Comic Sans MS" pitchFamily="66"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tr-TR" sz="2000" b="1" i="1" baseline="0" dirty="0" smtClean="0">
                        <a:solidFill>
                          <a:schemeClr val="tx1"/>
                        </a:solidFill>
                        <a:latin typeface="Comic Sans MS" pitchFamily="66"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tr-TR" sz="2000" b="1" i="1" dirty="0" smtClean="0">
                        <a:solidFill>
                          <a:schemeClr val="tx1"/>
                        </a:solidFill>
                        <a:latin typeface="Comic Sans MS" pitchFamily="66" charset="0"/>
                      </a:endParaRPr>
                    </a:p>
                  </a:txBody>
                  <a:tcPr>
                    <a:cell3D prstMaterial="dkEdge">
                      <a:bevel prst="coolSlant"/>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2000" dirty="0" err="1" smtClean="0">
                          <a:latin typeface="Comic Sans MS" pitchFamily="66" charset="0"/>
                        </a:rPr>
                        <a:t>Fusarium</a:t>
                      </a:r>
                      <a:r>
                        <a:rPr lang="tr-TR" sz="2000" dirty="0" smtClean="0">
                          <a:latin typeface="Comic Sans MS" pitchFamily="66" charset="0"/>
                        </a:rPr>
                        <a:t> solgunluğu, büyümeyi teşvik,</a:t>
                      </a:r>
                    </a:p>
                    <a:p>
                      <a:pPr marL="0" marR="0" indent="0" algn="l" defTabSz="914400" rtl="0" eaLnBrk="1" fontAlgn="auto" latinLnBrk="0" hangingPunct="1">
                        <a:lnSpc>
                          <a:spcPct val="100000"/>
                        </a:lnSpc>
                        <a:spcBef>
                          <a:spcPts val="0"/>
                        </a:spcBef>
                        <a:spcAft>
                          <a:spcPts val="0"/>
                        </a:spcAft>
                        <a:buClrTx/>
                        <a:buSzTx/>
                        <a:buFontTx/>
                        <a:buNone/>
                        <a:tabLst/>
                        <a:defRPr/>
                      </a:pPr>
                      <a:r>
                        <a:rPr lang="tr-TR" sz="2000" dirty="0" smtClean="0">
                          <a:latin typeface="Comic Sans MS" pitchFamily="66" charset="0"/>
                        </a:rPr>
                        <a:t>düşük sıcaklıklara tolerans</a:t>
                      </a:r>
                    </a:p>
                  </a:txBody>
                  <a:tcPr>
                    <a:cell3D prstMaterial="dkEdge">
                      <a:bevel prst="coolSlant"/>
                      <a:lightRig rig="flood" dir="t"/>
                    </a:cell3D>
                  </a:tcPr>
                </a:tc>
              </a:tr>
              <a:tr h="1892361">
                <a:tc>
                  <a:txBody>
                    <a:bodyPr/>
                    <a:lstStyle/>
                    <a:p>
                      <a:r>
                        <a:rPr lang="tr-TR" sz="2000" b="1" i="1" dirty="0" err="1" smtClean="0">
                          <a:latin typeface="Comic Sans MS" pitchFamily="66" charset="0"/>
                        </a:rPr>
                        <a:t>Lagenaria</a:t>
                      </a:r>
                      <a:r>
                        <a:rPr lang="tr-TR" sz="2000" b="1" i="1" dirty="0" smtClean="0">
                          <a:latin typeface="Comic Sans MS" pitchFamily="66" charset="0"/>
                        </a:rPr>
                        <a:t> </a:t>
                      </a:r>
                      <a:r>
                        <a:rPr lang="tr-TR" sz="2000" b="1" i="1" dirty="0" err="1" smtClean="0">
                          <a:latin typeface="Comic Sans MS" pitchFamily="66" charset="0"/>
                        </a:rPr>
                        <a:t>siceraria</a:t>
                      </a:r>
                      <a:endParaRPr lang="tr-TR" sz="2000" b="1" i="1" dirty="0">
                        <a:solidFill>
                          <a:schemeClr val="tx1"/>
                        </a:solidFill>
                        <a:latin typeface="Comic Sans MS" pitchFamily="66" charset="0"/>
                      </a:endParaRPr>
                    </a:p>
                  </a:txBody>
                  <a:tcPr>
                    <a:cell3D prstMaterial="dkEdge">
                      <a:bevel prst="coolSlant"/>
                      <a:lightRig rig="flood" dir="t"/>
                    </a:cell3D>
                  </a:tcPr>
                </a:tc>
                <a:tc>
                  <a:txBody>
                    <a:bodyPr/>
                    <a:lstStyle/>
                    <a:p>
                      <a:r>
                        <a:rPr lang="tr-TR" sz="2000" dirty="0" err="1" smtClean="0">
                          <a:latin typeface="Comic Sans MS" pitchFamily="66" charset="0"/>
                        </a:rPr>
                        <a:t>Fusarium</a:t>
                      </a:r>
                      <a:r>
                        <a:rPr lang="tr-TR" sz="2000" dirty="0" smtClean="0">
                          <a:latin typeface="Comic Sans MS" pitchFamily="66" charset="0"/>
                        </a:rPr>
                        <a:t> solgunluğu, büyümeyi teşvik ,tuzlu koşullara tolerans, soğuk toleransı, daha fazla toplam verim</a:t>
                      </a:r>
                      <a:endParaRPr lang="tr-TR" sz="2000" dirty="0">
                        <a:solidFill>
                          <a:schemeClr val="tx1"/>
                        </a:solidFill>
                        <a:latin typeface="Comic Sans MS" pitchFamily="66" charset="0"/>
                      </a:endParaRPr>
                    </a:p>
                  </a:txBody>
                  <a:tcPr>
                    <a:cell3D prstMaterial="dkEdge">
                      <a:bevel prst="coolSlant"/>
                      <a:lightRig rig="flood" dir="t"/>
                    </a:cell3D>
                  </a:tcPr>
                </a:tc>
              </a:tr>
              <a:tr h="189236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2000" b="1" i="1" dirty="0" err="1" smtClean="0">
                          <a:solidFill>
                            <a:schemeClr val="tx1"/>
                          </a:solidFill>
                          <a:latin typeface="Comic Sans MS" pitchFamily="66" charset="0"/>
                        </a:rPr>
                        <a:t>Citrullus</a:t>
                      </a:r>
                      <a:r>
                        <a:rPr lang="tr-TR" sz="2000" b="1" i="1" dirty="0" smtClean="0">
                          <a:solidFill>
                            <a:schemeClr val="tx1"/>
                          </a:solidFill>
                          <a:latin typeface="Comic Sans MS" pitchFamily="66" charset="0"/>
                        </a:rPr>
                        <a:t> </a:t>
                      </a:r>
                      <a:r>
                        <a:rPr lang="tr-TR" sz="2000" b="1" i="1" dirty="0" err="1" smtClean="0">
                          <a:solidFill>
                            <a:schemeClr val="tx1"/>
                          </a:solidFill>
                          <a:latin typeface="Comic Sans MS" pitchFamily="66" charset="0"/>
                        </a:rPr>
                        <a:t>lanatus</a:t>
                      </a:r>
                      <a:r>
                        <a:rPr lang="tr-TR" sz="2000" b="1" i="1" dirty="0" smtClean="0">
                          <a:solidFill>
                            <a:schemeClr val="tx1"/>
                          </a:solidFill>
                          <a:latin typeface="Comic Sans MS" pitchFamily="66" charset="0"/>
                        </a:rPr>
                        <a:t> </a:t>
                      </a:r>
                      <a:r>
                        <a:rPr lang="tr-TR" sz="2000" b="1" i="1" baseline="0" dirty="0" smtClean="0">
                          <a:solidFill>
                            <a:schemeClr val="tx1"/>
                          </a:solidFill>
                          <a:latin typeface="Comic Sans MS" pitchFamily="66" charset="0"/>
                        </a:rPr>
                        <a:t> </a:t>
                      </a:r>
                      <a:r>
                        <a:rPr lang="tr-TR" sz="2000" b="1" i="1" dirty="0" smtClean="0">
                          <a:solidFill>
                            <a:schemeClr val="tx1"/>
                          </a:solidFill>
                          <a:latin typeface="Comic Sans MS" pitchFamily="66" charset="0"/>
                        </a:rPr>
                        <a:t>var.</a:t>
                      </a:r>
                      <a:r>
                        <a:rPr lang="tr-TR" sz="2000" b="1" i="1" dirty="0" err="1" smtClean="0">
                          <a:solidFill>
                            <a:schemeClr val="tx1"/>
                          </a:solidFill>
                          <a:latin typeface="Comic Sans MS" pitchFamily="66" charset="0"/>
                        </a:rPr>
                        <a:t>citroides</a:t>
                      </a:r>
                      <a:endParaRPr lang="tr-TR" sz="2000" b="1" i="1" dirty="0" smtClean="0">
                        <a:solidFill>
                          <a:schemeClr val="tx1"/>
                        </a:solidFill>
                        <a:latin typeface="Comic Sans MS" pitchFamily="66" charset="0"/>
                      </a:endParaRPr>
                    </a:p>
                    <a:p>
                      <a:endParaRPr lang="tr-TR" sz="2000" b="1" i="1" dirty="0">
                        <a:solidFill>
                          <a:schemeClr val="tx1"/>
                        </a:solidFill>
                        <a:latin typeface="Comic Sans MS" pitchFamily="66" charset="0"/>
                      </a:endParaRPr>
                    </a:p>
                  </a:txBody>
                  <a:tcPr>
                    <a:cell3D prstMaterial="dkEdge">
                      <a:bevel prst="coolSlant"/>
                      <a:lightRig rig="flood" dir="t"/>
                    </a:cell3D>
                  </a:tcPr>
                </a:tc>
                <a:tc>
                  <a:txBody>
                    <a:bodyPr/>
                    <a:lstStyle/>
                    <a:p>
                      <a:endParaRPr lang="tr-TR" sz="2000" dirty="0" smtClean="0">
                        <a:solidFill>
                          <a:schemeClr val="tx1"/>
                        </a:solidFill>
                        <a:latin typeface="Comic Sans MS" pitchFamily="66" charset="0"/>
                      </a:endParaRPr>
                    </a:p>
                    <a:p>
                      <a:r>
                        <a:rPr lang="tr-TR" sz="2000" dirty="0" smtClean="0">
                          <a:solidFill>
                            <a:schemeClr val="tx1"/>
                          </a:solidFill>
                          <a:latin typeface="Comic Sans MS" pitchFamily="66" charset="0"/>
                        </a:rPr>
                        <a:t>Karpuz</a:t>
                      </a:r>
                      <a:r>
                        <a:rPr lang="tr-TR" sz="2000" baseline="0" dirty="0" smtClean="0">
                          <a:solidFill>
                            <a:schemeClr val="tx1"/>
                          </a:solidFill>
                          <a:latin typeface="Comic Sans MS" pitchFamily="66" charset="0"/>
                        </a:rPr>
                        <a:t> ile aşı uyumu yüksektir.</a:t>
                      </a:r>
                    </a:p>
                    <a:p>
                      <a:r>
                        <a:rPr lang="tr-TR" sz="2000" baseline="0" dirty="0" err="1" smtClean="0">
                          <a:solidFill>
                            <a:schemeClr val="tx1"/>
                          </a:solidFill>
                          <a:latin typeface="Comic Sans MS" pitchFamily="66" charset="0"/>
                        </a:rPr>
                        <a:t>Nematoda</a:t>
                      </a:r>
                      <a:r>
                        <a:rPr lang="tr-TR" sz="2000" baseline="0" dirty="0" smtClean="0">
                          <a:solidFill>
                            <a:schemeClr val="tx1"/>
                          </a:solidFill>
                          <a:latin typeface="Comic Sans MS" pitchFamily="66" charset="0"/>
                        </a:rPr>
                        <a:t> karşı dayanıklıdır.</a:t>
                      </a:r>
                    </a:p>
                  </a:txBody>
                  <a:tcPr>
                    <a:cell3D prstMaterial="dkEdge">
                      <a:bevel prst="coolSlant"/>
                      <a:lightRig rig="flood" dir="t"/>
                    </a:cell3D>
                  </a:tcPr>
                </a:tc>
              </a:tr>
            </a:tbl>
          </a:graphicData>
        </a:graphic>
      </p:graphicFrame>
      <p:sp>
        <p:nvSpPr>
          <p:cNvPr id="5" name="4 Dikdörtgen"/>
          <p:cNvSpPr/>
          <p:nvPr/>
        </p:nvSpPr>
        <p:spPr>
          <a:xfrm>
            <a:off x="179512" y="188640"/>
            <a:ext cx="6480720" cy="461665"/>
          </a:xfrm>
          <a:prstGeom prst="rect">
            <a:avLst/>
          </a:prstGeom>
          <a:solidFill>
            <a:schemeClr val="accent3">
              <a:lumMod val="40000"/>
              <a:lumOff val="60000"/>
            </a:schemeClr>
          </a:solidFill>
          <a:scene3d>
            <a:camera prst="orthographicFront"/>
            <a:lightRig rig="threePt" dir="t"/>
          </a:scene3d>
          <a:sp3d>
            <a:bevelT/>
          </a:sp3d>
        </p:spPr>
        <p:txBody>
          <a:bodyPr wrap="square">
            <a:spAutoFit/>
          </a:bodyPr>
          <a:lstStyle/>
          <a:p>
            <a:pPr fontAlgn="auto">
              <a:spcBef>
                <a:spcPts val="0"/>
              </a:spcBef>
              <a:spcAft>
                <a:spcPts val="0"/>
              </a:spcAft>
              <a:defRPr/>
            </a:pPr>
            <a:r>
              <a:rPr lang="tr-TR" sz="2400" b="1" dirty="0">
                <a:solidFill>
                  <a:srgbClr val="C00000"/>
                </a:solidFill>
                <a:latin typeface="Comic Sans MS" pitchFamily="66" charset="0"/>
                <a:cs typeface="+mn-cs"/>
              </a:rPr>
              <a:t>Karpuzda Kullanılan Anaçlar ve Özellikleri</a:t>
            </a:r>
          </a:p>
        </p:txBody>
      </p:sp>
      <p:pic>
        <p:nvPicPr>
          <p:cNvPr id="9" name="Picture 2" descr="https://encrypted-tbn3.gstatic.com/images?q=tbn:ANd9GcQeRyDoUEhsSyxXcZ_amEO-BL0KEEB1O6WL4r-NLn1J3L5bXpmc"/>
          <p:cNvPicPr>
            <a:picLocks noChangeAspect="1" noChangeArrowheads="1"/>
          </p:cNvPicPr>
          <p:nvPr/>
        </p:nvPicPr>
        <p:blipFill>
          <a:blip r:embed="rId2" cstate="print"/>
          <a:srcRect/>
          <a:stretch>
            <a:fillRect/>
          </a:stretch>
        </p:blipFill>
        <p:spPr bwMode="auto">
          <a:xfrm>
            <a:off x="2987824" y="3212976"/>
            <a:ext cx="1872208" cy="164325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0600" name="Picture 8" descr="http://gcrec.ifas.ufl.edu/gourd%20webpage/lagenaria-.jpg"/>
          <p:cNvPicPr>
            <a:picLocks noChangeAspect="1" noChangeArrowheads="1"/>
          </p:cNvPicPr>
          <p:nvPr/>
        </p:nvPicPr>
        <p:blipFill>
          <a:blip r:embed="rId3" cstate="print"/>
          <a:srcRect/>
          <a:stretch>
            <a:fillRect/>
          </a:stretch>
        </p:blipFill>
        <p:spPr bwMode="auto">
          <a:xfrm>
            <a:off x="539552" y="3501008"/>
            <a:ext cx="1871662" cy="13345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4" descr="citronmelon, Citrullus lanatus var. citroides (Violales: Cucurbitaceae) - 1391458"/>
          <p:cNvPicPr>
            <a:picLocks noChangeAspect="1" noChangeArrowheads="1"/>
          </p:cNvPicPr>
          <p:nvPr/>
        </p:nvPicPr>
        <p:blipFill>
          <a:blip r:embed="rId4" cstate="print"/>
          <a:srcRect l="21656" r="29126" b="20267"/>
          <a:stretch>
            <a:fillRect/>
          </a:stretch>
        </p:blipFill>
        <p:spPr bwMode="auto">
          <a:xfrm>
            <a:off x="539552" y="5373216"/>
            <a:ext cx="1656184" cy="13342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Picture 16" descr="citronmelon, Citrullus lanatus var. citroides (Violales: Cucurbitaceae) - 1391455"/>
          <p:cNvPicPr>
            <a:picLocks noChangeAspect="1" noChangeArrowheads="1"/>
          </p:cNvPicPr>
          <p:nvPr/>
        </p:nvPicPr>
        <p:blipFill>
          <a:blip r:embed="rId5" cstate="print"/>
          <a:srcRect/>
          <a:stretch>
            <a:fillRect/>
          </a:stretch>
        </p:blipFill>
        <p:spPr bwMode="auto">
          <a:xfrm>
            <a:off x="2987824" y="5495860"/>
            <a:ext cx="1656184" cy="13621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6322" name="Picture 2" descr="J:\tez fotolar\dayanıklıların hasadı\DSC_2178.JPG"/>
          <p:cNvPicPr>
            <a:picLocks noChangeAspect="1" noChangeArrowheads="1"/>
          </p:cNvPicPr>
          <p:nvPr/>
        </p:nvPicPr>
        <p:blipFill>
          <a:blip r:embed="rId6" cstate="print"/>
          <a:srcRect l="16217" t="26375" r="41369" b="13382"/>
          <a:stretch>
            <a:fillRect/>
          </a:stretch>
        </p:blipFill>
        <p:spPr bwMode="auto">
          <a:xfrm>
            <a:off x="2987824" y="1268760"/>
            <a:ext cx="1800200" cy="17001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373438179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179512" y="188640"/>
          <a:ext cx="8640960" cy="6480720"/>
        </p:xfrm>
        <a:graphic>
          <a:graphicData uri="http://schemas.openxmlformats.org/drawingml/2006/table">
            <a:tbl>
              <a:tblPr>
                <a:tableStyleId>{5DA37D80-6434-44D0-A028-1B22A696006F}</a:tableStyleId>
              </a:tblPr>
              <a:tblGrid>
                <a:gridCol w="4752528"/>
                <a:gridCol w="3888432"/>
              </a:tblGrid>
              <a:tr h="213623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2000" b="1" i="1" dirty="0" err="1" smtClean="0">
                          <a:latin typeface="Comic Sans MS" pitchFamily="66" charset="0"/>
                        </a:rPr>
                        <a:t>Benincasa</a:t>
                      </a:r>
                      <a:r>
                        <a:rPr lang="tr-TR" sz="2000" b="1" i="1" baseline="0" dirty="0" smtClean="0">
                          <a:latin typeface="Comic Sans MS" pitchFamily="66" charset="0"/>
                        </a:rPr>
                        <a:t> </a:t>
                      </a:r>
                      <a:r>
                        <a:rPr lang="tr-TR" sz="2000" b="1" i="1" baseline="0" dirty="0" err="1" smtClean="0">
                          <a:latin typeface="Comic Sans MS" pitchFamily="66" charset="0"/>
                        </a:rPr>
                        <a:t>h</a:t>
                      </a:r>
                      <a:r>
                        <a:rPr lang="tr-TR" sz="2000" b="1" i="1" dirty="0" err="1" smtClean="0">
                          <a:latin typeface="Comic Sans MS" pitchFamily="66" charset="0"/>
                        </a:rPr>
                        <a:t>ispida</a:t>
                      </a:r>
                      <a:endParaRPr lang="tr-TR" sz="2000" b="1" i="1" dirty="0" smtClean="0">
                        <a:solidFill>
                          <a:schemeClr val="tx1"/>
                        </a:solidFill>
                        <a:latin typeface="Comic Sans MS" pitchFamily="66" charset="0"/>
                      </a:endParaRPr>
                    </a:p>
                    <a:p>
                      <a:endParaRPr lang="tr-TR" sz="2000" b="1" i="1" dirty="0">
                        <a:solidFill>
                          <a:schemeClr val="tx1"/>
                        </a:solidFill>
                        <a:latin typeface="Comic Sans MS" pitchFamily="66" charset="0"/>
                      </a:endParaRPr>
                    </a:p>
                  </a:txBody>
                  <a:tcPr>
                    <a:cell3D prstMaterial="dkEdge">
                      <a:bevel prst="coolSlant"/>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tr-TR" sz="2000" dirty="0" smtClean="0">
                        <a:latin typeface="Comic Sans MS" pitchFamily="66"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tr-TR" sz="2000" dirty="0" smtClean="0">
                        <a:latin typeface="Comic Sans MS" pitchFamily="66"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tr-TR" sz="2000" dirty="0" err="1" smtClean="0">
                          <a:latin typeface="Comic Sans MS" pitchFamily="66" charset="0"/>
                        </a:rPr>
                        <a:t>Fusarium</a:t>
                      </a:r>
                      <a:r>
                        <a:rPr lang="tr-TR" sz="2000" dirty="0" smtClean="0">
                          <a:latin typeface="Comic Sans MS" pitchFamily="66" charset="0"/>
                        </a:rPr>
                        <a:t> solgunluğu, </a:t>
                      </a:r>
                    </a:p>
                    <a:p>
                      <a:pPr marL="0" marR="0" indent="0" algn="ctr" defTabSz="914400" rtl="0" eaLnBrk="1" fontAlgn="auto" latinLnBrk="0" hangingPunct="1">
                        <a:lnSpc>
                          <a:spcPct val="100000"/>
                        </a:lnSpc>
                        <a:spcBef>
                          <a:spcPts val="0"/>
                        </a:spcBef>
                        <a:spcAft>
                          <a:spcPts val="0"/>
                        </a:spcAft>
                        <a:buClrTx/>
                        <a:buSzTx/>
                        <a:buFontTx/>
                        <a:buNone/>
                        <a:tabLst/>
                        <a:defRPr/>
                      </a:pPr>
                      <a:r>
                        <a:rPr lang="tr-TR" sz="2000" dirty="0" smtClean="0">
                          <a:latin typeface="Comic Sans MS" pitchFamily="66" charset="0"/>
                        </a:rPr>
                        <a:t>büyümeyi teşvik</a:t>
                      </a:r>
                    </a:p>
                    <a:p>
                      <a:pPr marL="0" marR="0" indent="0" algn="l" defTabSz="914400" rtl="0" eaLnBrk="1" fontAlgn="auto" latinLnBrk="0" hangingPunct="1">
                        <a:lnSpc>
                          <a:spcPct val="100000"/>
                        </a:lnSpc>
                        <a:spcBef>
                          <a:spcPts val="0"/>
                        </a:spcBef>
                        <a:spcAft>
                          <a:spcPts val="0"/>
                        </a:spcAft>
                        <a:buClrTx/>
                        <a:buSzTx/>
                        <a:buFontTx/>
                        <a:buNone/>
                        <a:tabLst/>
                        <a:defRPr/>
                      </a:pPr>
                      <a:endParaRPr lang="tr-TR" sz="2000" dirty="0" smtClean="0">
                        <a:latin typeface="Comic Sans MS" pitchFamily="66" charset="0"/>
                      </a:endParaRPr>
                    </a:p>
                  </a:txBody>
                  <a:tcPr>
                    <a:cell3D prstMaterial="dkEdge">
                      <a:bevel prst="coolSlant"/>
                      <a:lightRig rig="flood" dir="t"/>
                    </a:cell3D>
                  </a:tcPr>
                </a:tc>
              </a:tr>
              <a:tr h="2136237">
                <a:tc>
                  <a:txBody>
                    <a:bodyPr/>
                    <a:lstStyle/>
                    <a:p>
                      <a:pPr algn="ctr"/>
                      <a:r>
                        <a:rPr lang="tr-TR" sz="2000" b="1" i="1" baseline="0" dirty="0" err="1" smtClean="0">
                          <a:latin typeface="Comic Sans MS" pitchFamily="66" charset="0"/>
                        </a:rPr>
                        <a:t>Cucurbita</a:t>
                      </a:r>
                      <a:r>
                        <a:rPr lang="tr-TR" sz="2000" b="1" i="1" baseline="0" dirty="0" smtClean="0">
                          <a:latin typeface="Comic Sans MS" pitchFamily="66" charset="0"/>
                        </a:rPr>
                        <a:t> </a:t>
                      </a:r>
                      <a:r>
                        <a:rPr lang="tr-TR" sz="2000" b="1" i="1" baseline="0" dirty="0" err="1" smtClean="0">
                          <a:latin typeface="Comic Sans MS" pitchFamily="66" charset="0"/>
                        </a:rPr>
                        <a:t>moschata</a:t>
                      </a:r>
                      <a:endParaRPr lang="tr-TR" sz="2000" b="1" i="1" dirty="0">
                        <a:solidFill>
                          <a:schemeClr val="tx1"/>
                        </a:solidFill>
                        <a:latin typeface="Comic Sans MS" pitchFamily="66" charset="0"/>
                      </a:endParaRPr>
                    </a:p>
                  </a:txBody>
                  <a:tcPr>
                    <a:cell3D prstMaterial="dkEdge">
                      <a:bevel prst="coolSlant"/>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tr-TR" sz="2000" dirty="0" smtClean="0">
                        <a:latin typeface="Comic Sans MS" pitchFamily="66"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tr-TR" sz="2000" dirty="0" err="1" smtClean="0">
                          <a:latin typeface="Comic Sans MS" pitchFamily="66" charset="0"/>
                        </a:rPr>
                        <a:t>Fusarium</a:t>
                      </a:r>
                      <a:r>
                        <a:rPr lang="tr-TR" sz="2000" dirty="0" smtClean="0">
                          <a:latin typeface="Comic Sans MS" pitchFamily="66" charset="0"/>
                        </a:rPr>
                        <a:t> solgunluğu, </a:t>
                      </a:r>
                    </a:p>
                    <a:p>
                      <a:pPr marL="0" marR="0" indent="0" algn="ctr" defTabSz="914400" rtl="0" eaLnBrk="1" fontAlgn="auto" latinLnBrk="0" hangingPunct="1">
                        <a:lnSpc>
                          <a:spcPct val="100000"/>
                        </a:lnSpc>
                        <a:spcBef>
                          <a:spcPts val="0"/>
                        </a:spcBef>
                        <a:spcAft>
                          <a:spcPts val="0"/>
                        </a:spcAft>
                        <a:buClrTx/>
                        <a:buSzTx/>
                        <a:buFontTx/>
                        <a:buNone/>
                        <a:tabLst/>
                        <a:defRPr/>
                      </a:pPr>
                      <a:r>
                        <a:rPr lang="tr-TR" sz="2000" dirty="0" smtClean="0">
                          <a:latin typeface="Comic Sans MS" pitchFamily="66" charset="0"/>
                        </a:rPr>
                        <a:t>büyümeyi teşvik,</a:t>
                      </a:r>
                    </a:p>
                    <a:p>
                      <a:pPr marL="0" marR="0" indent="0" algn="ctr" defTabSz="914400" rtl="0" eaLnBrk="1" fontAlgn="auto" latinLnBrk="0" hangingPunct="1">
                        <a:lnSpc>
                          <a:spcPct val="100000"/>
                        </a:lnSpc>
                        <a:spcBef>
                          <a:spcPts val="0"/>
                        </a:spcBef>
                        <a:spcAft>
                          <a:spcPts val="0"/>
                        </a:spcAft>
                        <a:buClrTx/>
                        <a:buSzTx/>
                        <a:buFontTx/>
                        <a:buNone/>
                        <a:tabLst/>
                        <a:defRPr/>
                      </a:pPr>
                      <a:r>
                        <a:rPr lang="tr-TR" sz="2000" dirty="0" smtClean="0">
                          <a:latin typeface="Comic Sans MS" pitchFamily="66" charset="0"/>
                        </a:rPr>
                        <a:t>düşük sıcaklıklara tolerans</a:t>
                      </a:r>
                    </a:p>
                  </a:txBody>
                  <a:tcPr>
                    <a:cell3D prstMaterial="dkEdge">
                      <a:bevel prst="coolSlant"/>
                      <a:lightRig rig="flood" dir="t"/>
                    </a:cell3D>
                  </a:tcPr>
                </a:tc>
              </a:tr>
              <a:tr h="2208246">
                <a:tc>
                  <a:txBody>
                    <a:bodyPr/>
                    <a:lstStyle/>
                    <a:p>
                      <a:pPr algn="ctr"/>
                      <a:r>
                        <a:rPr lang="tr-TR" sz="2000" b="1" i="1" dirty="0" err="1" smtClean="0">
                          <a:latin typeface="Comic Sans MS" pitchFamily="66" charset="0"/>
                        </a:rPr>
                        <a:t>Cucurbita</a:t>
                      </a:r>
                      <a:r>
                        <a:rPr lang="tr-TR" sz="2000" b="1" i="1" baseline="0" dirty="0" smtClean="0">
                          <a:latin typeface="Comic Sans MS" pitchFamily="66" charset="0"/>
                        </a:rPr>
                        <a:t> </a:t>
                      </a:r>
                      <a:r>
                        <a:rPr lang="tr-TR" sz="2000" b="1" i="1" dirty="0" err="1" smtClean="0">
                          <a:latin typeface="Comic Sans MS" pitchFamily="66" charset="0"/>
                        </a:rPr>
                        <a:t>maxima</a:t>
                      </a:r>
                      <a:endParaRPr lang="tr-TR" sz="2000" b="1" i="1" dirty="0">
                        <a:solidFill>
                          <a:schemeClr val="tx1"/>
                        </a:solidFill>
                        <a:latin typeface="Comic Sans MS" pitchFamily="66" charset="0"/>
                      </a:endParaRPr>
                    </a:p>
                  </a:txBody>
                  <a:tcPr>
                    <a:cell3D prstMaterial="dkEdge">
                      <a:bevel prst="coolSlant"/>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tr-TR" sz="2000" dirty="0" smtClean="0">
                        <a:latin typeface="Comic Sans MS" pitchFamily="66"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tr-TR" sz="2000" dirty="0" err="1" smtClean="0">
                          <a:latin typeface="Comic Sans MS" pitchFamily="66" charset="0"/>
                        </a:rPr>
                        <a:t>Fusarium</a:t>
                      </a:r>
                      <a:r>
                        <a:rPr lang="tr-TR" sz="2000" dirty="0" smtClean="0">
                          <a:latin typeface="Comic Sans MS" pitchFamily="66" charset="0"/>
                        </a:rPr>
                        <a:t> solgunluğu, </a:t>
                      </a:r>
                    </a:p>
                    <a:p>
                      <a:pPr marL="0" marR="0" indent="0" algn="ctr" defTabSz="914400" rtl="0" eaLnBrk="1" fontAlgn="auto" latinLnBrk="0" hangingPunct="1">
                        <a:lnSpc>
                          <a:spcPct val="100000"/>
                        </a:lnSpc>
                        <a:spcBef>
                          <a:spcPts val="0"/>
                        </a:spcBef>
                        <a:spcAft>
                          <a:spcPts val="0"/>
                        </a:spcAft>
                        <a:buClrTx/>
                        <a:buSzTx/>
                        <a:buFontTx/>
                        <a:buNone/>
                        <a:tabLst/>
                        <a:defRPr/>
                      </a:pPr>
                      <a:r>
                        <a:rPr lang="tr-TR" sz="2000" dirty="0" smtClean="0">
                          <a:latin typeface="Comic Sans MS" pitchFamily="66" charset="0"/>
                        </a:rPr>
                        <a:t>büyümeyi teşvik,</a:t>
                      </a:r>
                    </a:p>
                    <a:p>
                      <a:pPr marL="0" marR="0" indent="0" algn="ctr" defTabSz="914400" rtl="0" eaLnBrk="1" fontAlgn="auto" latinLnBrk="0" hangingPunct="1">
                        <a:lnSpc>
                          <a:spcPct val="100000"/>
                        </a:lnSpc>
                        <a:spcBef>
                          <a:spcPts val="0"/>
                        </a:spcBef>
                        <a:spcAft>
                          <a:spcPts val="0"/>
                        </a:spcAft>
                        <a:buClrTx/>
                        <a:buSzTx/>
                        <a:buFontTx/>
                        <a:buNone/>
                        <a:tabLst/>
                        <a:defRPr/>
                      </a:pPr>
                      <a:r>
                        <a:rPr lang="tr-TR" sz="2000" dirty="0" smtClean="0">
                          <a:latin typeface="Comic Sans MS" pitchFamily="66" charset="0"/>
                        </a:rPr>
                        <a:t>düşük sıcaklıklara tolerans</a:t>
                      </a:r>
                    </a:p>
                  </a:txBody>
                  <a:tcPr>
                    <a:cell3D prstMaterial="dkEdge">
                      <a:bevel prst="coolSlant"/>
                      <a:lightRig rig="flood" dir="t"/>
                    </a:cell3D>
                  </a:tcPr>
                </a:tc>
              </a:tr>
            </a:tbl>
          </a:graphicData>
        </a:graphic>
      </p:graphicFrame>
      <p:pic>
        <p:nvPicPr>
          <p:cNvPr id="7" name="Picture 8" descr="http://jerrycolebywilliams.files.wordpress.com/2013/02/pumpkin-cucurbita-maxima-tonda-padana-1.jpg?w=800"/>
          <p:cNvPicPr>
            <a:picLocks noChangeAspect="1" noChangeArrowheads="1"/>
          </p:cNvPicPr>
          <p:nvPr/>
        </p:nvPicPr>
        <p:blipFill>
          <a:blip r:embed="rId2" cstate="print"/>
          <a:srcRect/>
          <a:stretch>
            <a:fillRect/>
          </a:stretch>
        </p:blipFill>
        <p:spPr bwMode="auto">
          <a:xfrm>
            <a:off x="2843808" y="4869160"/>
            <a:ext cx="1937515" cy="16662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10" descr="https://encrypted-tbn0.gstatic.com/images?q=tbn:ANd9GcS3Bcon4NBBfsjaDkMp8uF4tHvePcBcVXwv1qRKbZtLN0pw9ljx"/>
          <p:cNvPicPr>
            <a:picLocks noChangeAspect="1" noChangeArrowheads="1"/>
          </p:cNvPicPr>
          <p:nvPr/>
        </p:nvPicPr>
        <p:blipFill>
          <a:blip r:embed="rId3" cstate="print"/>
          <a:srcRect/>
          <a:stretch>
            <a:fillRect/>
          </a:stretch>
        </p:blipFill>
        <p:spPr bwMode="auto">
          <a:xfrm>
            <a:off x="683568" y="4869160"/>
            <a:ext cx="1872208" cy="1656184"/>
          </a:xfrm>
          <a:prstGeom prst="ellipse">
            <a:avLst/>
          </a:prstGeom>
          <a:ln>
            <a:noFill/>
          </a:ln>
          <a:effectLst>
            <a:softEdge rad="112500"/>
          </a:effectLst>
        </p:spPr>
      </p:pic>
      <p:pic>
        <p:nvPicPr>
          <p:cNvPr id="11" name="Picture 10" descr="https://encrypted-tbn2.gstatic.com/images?q=tbn:ANd9GcQVGo8lWmaAzQo-e4q9knmpbVlSzXVX1WqmSPBLU_b3mW66j6rrIA"/>
          <p:cNvPicPr>
            <a:picLocks noChangeAspect="1" noChangeArrowheads="1"/>
          </p:cNvPicPr>
          <p:nvPr/>
        </p:nvPicPr>
        <p:blipFill>
          <a:blip r:embed="rId4" cstate="print"/>
          <a:srcRect/>
          <a:stretch>
            <a:fillRect/>
          </a:stretch>
        </p:blipFill>
        <p:spPr bwMode="auto">
          <a:xfrm>
            <a:off x="683568" y="692696"/>
            <a:ext cx="1516226" cy="15121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Picture 22" descr="http://ranchiexpress.com/herbal/images/petha.jpg"/>
          <p:cNvPicPr>
            <a:picLocks noChangeAspect="1" noChangeArrowheads="1"/>
          </p:cNvPicPr>
          <p:nvPr/>
        </p:nvPicPr>
        <p:blipFill>
          <a:blip r:embed="rId5" cstate="print"/>
          <a:srcRect/>
          <a:stretch>
            <a:fillRect/>
          </a:stretch>
        </p:blipFill>
        <p:spPr bwMode="auto">
          <a:xfrm flipH="1">
            <a:off x="2699792" y="620688"/>
            <a:ext cx="1944216" cy="1507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Picture 10" descr="https://encrypted-tbn0.gstatic.com/images?q=tbn:ANd9GcS3Bcon4NBBfsjaDkMp8uF4tHvePcBcVXwv1qRKbZtLN0pw9ljx"/>
          <p:cNvPicPr>
            <a:picLocks noChangeAspect="1" noChangeArrowheads="1"/>
          </p:cNvPicPr>
          <p:nvPr/>
        </p:nvPicPr>
        <p:blipFill>
          <a:blip r:embed="rId3" cstate="print"/>
          <a:srcRect/>
          <a:stretch>
            <a:fillRect/>
          </a:stretch>
        </p:blipFill>
        <p:spPr bwMode="auto">
          <a:xfrm>
            <a:off x="755576" y="4869160"/>
            <a:ext cx="1872208" cy="16561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Picture 4" descr="Seminole Pumpkin"/>
          <p:cNvPicPr>
            <a:picLocks noChangeAspect="1" noChangeArrowheads="1"/>
          </p:cNvPicPr>
          <p:nvPr/>
        </p:nvPicPr>
        <p:blipFill>
          <a:blip r:embed="rId6" cstate="print"/>
          <a:srcRect/>
          <a:stretch>
            <a:fillRect/>
          </a:stretch>
        </p:blipFill>
        <p:spPr bwMode="auto">
          <a:xfrm>
            <a:off x="2699792" y="2708920"/>
            <a:ext cx="1944216" cy="155921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5" name="Picture 6" descr="https://encrypted-tbn3.gstatic.com/images?q=tbn:ANd9GcTHhLQUpGZq39C6EIQagb-sxDHFQ8hLSbUR6WC7-14tem45iJL9"/>
          <p:cNvPicPr>
            <a:picLocks noChangeAspect="1" noChangeArrowheads="1"/>
          </p:cNvPicPr>
          <p:nvPr/>
        </p:nvPicPr>
        <p:blipFill>
          <a:blip r:embed="rId7" cstate="print"/>
          <a:srcRect/>
          <a:stretch>
            <a:fillRect/>
          </a:stretch>
        </p:blipFill>
        <p:spPr bwMode="auto">
          <a:xfrm>
            <a:off x="611560" y="2852936"/>
            <a:ext cx="1371227" cy="138594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192014836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179512" y="260648"/>
          <a:ext cx="8712968" cy="6408712"/>
        </p:xfrm>
        <a:graphic>
          <a:graphicData uri="http://schemas.openxmlformats.org/drawingml/2006/table">
            <a:tbl>
              <a:tblPr>
                <a:tableStyleId>{5DA37D80-6434-44D0-A028-1B22A696006F}</a:tableStyleId>
              </a:tblPr>
              <a:tblGrid>
                <a:gridCol w="4319250"/>
                <a:gridCol w="4393718"/>
              </a:tblGrid>
              <a:tr h="230425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2000" b="1" i="1" dirty="0" err="1" smtClean="0">
                          <a:latin typeface="Comic Sans MS" pitchFamily="66" charset="0"/>
                        </a:rPr>
                        <a:t>Sicyos</a:t>
                      </a:r>
                      <a:r>
                        <a:rPr lang="tr-TR" sz="2000" b="1" i="1" dirty="0" smtClean="0">
                          <a:latin typeface="Comic Sans MS" pitchFamily="66" charset="0"/>
                        </a:rPr>
                        <a:t> </a:t>
                      </a:r>
                      <a:r>
                        <a:rPr lang="tr-TR" sz="2000" b="1" i="1" dirty="0" err="1" smtClean="0">
                          <a:latin typeface="Comic Sans MS" pitchFamily="66" charset="0"/>
                        </a:rPr>
                        <a:t>angulatus</a:t>
                      </a:r>
                      <a:endParaRPr lang="tr-TR" sz="2000" b="1" i="1" dirty="0" smtClean="0">
                        <a:solidFill>
                          <a:schemeClr val="tx1"/>
                        </a:solidFill>
                        <a:latin typeface="Comic Sans MS" pitchFamily="66" charset="0"/>
                      </a:endParaRPr>
                    </a:p>
                    <a:p>
                      <a:endParaRPr lang="tr-TR" sz="2000" i="1" dirty="0">
                        <a:solidFill>
                          <a:schemeClr val="tx1"/>
                        </a:solidFill>
                        <a:latin typeface="Comic Sans MS" pitchFamily="66" charset="0"/>
                      </a:endParaRPr>
                    </a:p>
                  </a:txBody>
                  <a:tcPr>
                    <a:cell3D prstMaterial="dkEdge">
                      <a:bevel prst="coolSlant"/>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tr-TR" sz="2000" dirty="0" smtClean="0">
                        <a:latin typeface="Comic Sans MS" pitchFamily="66"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tr-TR" sz="2000" dirty="0" smtClean="0">
                        <a:latin typeface="Comic Sans MS" pitchFamily="66"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tr-TR" sz="2000" dirty="0" err="1" smtClean="0">
                          <a:latin typeface="Comic Sans MS" pitchFamily="66" charset="0"/>
                        </a:rPr>
                        <a:t>Nematoda</a:t>
                      </a:r>
                      <a:r>
                        <a:rPr lang="tr-TR" sz="2000" dirty="0" smtClean="0">
                          <a:latin typeface="Comic Sans MS" pitchFamily="66" charset="0"/>
                        </a:rPr>
                        <a:t> karşı dayanıklıdır</a:t>
                      </a:r>
                    </a:p>
                    <a:p>
                      <a:pPr marL="0" marR="0" indent="0" algn="ctr" defTabSz="914400" rtl="0" eaLnBrk="1" fontAlgn="auto" latinLnBrk="0" hangingPunct="1">
                        <a:lnSpc>
                          <a:spcPct val="100000"/>
                        </a:lnSpc>
                        <a:spcBef>
                          <a:spcPts val="0"/>
                        </a:spcBef>
                        <a:spcAft>
                          <a:spcPts val="0"/>
                        </a:spcAft>
                        <a:buClrTx/>
                        <a:buSzTx/>
                        <a:buFontTx/>
                        <a:buNone/>
                        <a:tabLst/>
                        <a:defRPr/>
                      </a:pPr>
                      <a:r>
                        <a:rPr lang="tr-TR" sz="2000" dirty="0" smtClean="0">
                          <a:latin typeface="Comic Sans MS" pitchFamily="66" charset="0"/>
                        </a:rPr>
                        <a:t>Düşük sıcaklıklara tolerans</a:t>
                      </a:r>
                      <a:endParaRPr lang="tr-TR" sz="2000" dirty="0" smtClean="0">
                        <a:solidFill>
                          <a:schemeClr val="tx1"/>
                        </a:solidFill>
                        <a:latin typeface="Comic Sans MS" pitchFamily="66"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tr-TR" sz="2000" dirty="0" smtClean="0">
                        <a:latin typeface="Comic Sans MS" pitchFamily="66" charset="0"/>
                      </a:endParaRPr>
                    </a:p>
                  </a:txBody>
                  <a:tcPr>
                    <a:cell3D prstMaterial="dkEdge">
                      <a:bevel prst="coolSlant"/>
                      <a:lightRig rig="flood" dir="t"/>
                    </a:cell3D>
                  </a:tcPr>
                </a:tc>
              </a:tr>
              <a:tr h="201622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2000" b="1" i="1" dirty="0" err="1" smtClean="0">
                          <a:latin typeface="Comic Sans MS" pitchFamily="66" charset="0"/>
                        </a:rPr>
                        <a:t>Cucurbita</a:t>
                      </a:r>
                      <a:r>
                        <a:rPr lang="tr-TR" sz="2000" b="1" i="1" dirty="0" smtClean="0">
                          <a:latin typeface="Comic Sans MS" pitchFamily="66" charset="0"/>
                        </a:rPr>
                        <a:t> </a:t>
                      </a:r>
                      <a:r>
                        <a:rPr lang="tr-TR" sz="2000" b="1" i="1" dirty="0" err="1" smtClean="0">
                          <a:latin typeface="Comic Sans MS" pitchFamily="66" charset="0"/>
                        </a:rPr>
                        <a:t>pepo</a:t>
                      </a:r>
                      <a:endParaRPr lang="tr-TR" sz="2000" b="1" i="1" dirty="0" smtClean="0">
                        <a:solidFill>
                          <a:schemeClr val="tx1"/>
                        </a:solidFill>
                        <a:latin typeface="Comic Sans MS" pitchFamily="66"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tr-TR" sz="2000" i="1" dirty="0" smtClean="0">
                        <a:solidFill>
                          <a:schemeClr val="tx1"/>
                        </a:solidFill>
                        <a:latin typeface="Comic Sans MS" pitchFamily="66" charset="0"/>
                      </a:endParaRPr>
                    </a:p>
                  </a:txBody>
                  <a:tcPr>
                    <a:cell3D prstMaterial="dkEdge">
                      <a:bevel prst="coolSlant"/>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tr-TR" sz="2000" dirty="0" smtClean="0">
                        <a:latin typeface="Comic Sans MS" pitchFamily="66"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tr-TR" sz="2000" dirty="0" err="1" smtClean="0">
                          <a:latin typeface="Comic Sans MS" pitchFamily="66" charset="0"/>
                        </a:rPr>
                        <a:t>Fusarium</a:t>
                      </a:r>
                      <a:r>
                        <a:rPr lang="tr-TR" sz="2000" dirty="0" smtClean="0">
                          <a:latin typeface="Comic Sans MS" pitchFamily="66" charset="0"/>
                        </a:rPr>
                        <a:t> solgunluğu, </a:t>
                      </a:r>
                    </a:p>
                    <a:p>
                      <a:pPr marL="0" marR="0" indent="0" algn="ctr" defTabSz="914400" rtl="0" eaLnBrk="1" fontAlgn="auto" latinLnBrk="0" hangingPunct="1">
                        <a:lnSpc>
                          <a:spcPct val="100000"/>
                        </a:lnSpc>
                        <a:spcBef>
                          <a:spcPts val="0"/>
                        </a:spcBef>
                        <a:spcAft>
                          <a:spcPts val="0"/>
                        </a:spcAft>
                        <a:buClrTx/>
                        <a:buSzTx/>
                        <a:buFontTx/>
                        <a:buNone/>
                        <a:tabLst/>
                        <a:defRPr/>
                      </a:pPr>
                      <a:r>
                        <a:rPr lang="tr-TR" sz="2000" dirty="0" smtClean="0">
                          <a:latin typeface="Comic Sans MS" pitchFamily="66" charset="0"/>
                        </a:rPr>
                        <a:t>büyümeyi teşvik,</a:t>
                      </a:r>
                    </a:p>
                    <a:p>
                      <a:pPr marL="0" marR="0" indent="0" algn="ctr" defTabSz="914400" rtl="0" eaLnBrk="1" fontAlgn="auto" latinLnBrk="0" hangingPunct="1">
                        <a:lnSpc>
                          <a:spcPct val="100000"/>
                        </a:lnSpc>
                        <a:spcBef>
                          <a:spcPts val="0"/>
                        </a:spcBef>
                        <a:spcAft>
                          <a:spcPts val="0"/>
                        </a:spcAft>
                        <a:buClrTx/>
                        <a:buSzTx/>
                        <a:buFontTx/>
                        <a:buNone/>
                        <a:tabLst/>
                        <a:defRPr/>
                      </a:pPr>
                      <a:r>
                        <a:rPr lang="tr-TR" sz="2000" dirty="0" smtClean="0">
                          <a:latin typeface="Comic Sans MS" pitchFamily="66" charset="0"/>
                        </a:rPr>
                        <a:t>düşük sıcaklıklara tolerans</a:t>
                      </a:r>
                    </a:p>
                    <a:p>
                      <a:pPr marL="0" marR="0" indent="0" algn="l" defTabSz="914400" rtl="0" eaLnBrk="1" fontAlgn="auto" latinLnBrk="0" hangingPunct="1">
                        <a:lnSpc>
                          <a:spcPct val="100000"/>
                        </a:lnSpc>
                        <a:spcBef>
                          <a:spcPts val="0"/>
                        </a:spcBef>
                        <a:spcAft>
                          <a:spcPts val="0"/>
                        </a:spcAft>
                        <a:buClrTx/>
                        <a:buSzTx/>
                        <a:buFontTx/>
                        <a:buNone/>
                        <a:tabLst/>
                        <a:defRPr/>
                      </a:pPr>
                      <a:endParaRPr lang="tr-TR" sz="2000" dirty="0" smtClean="0">
                        <a:latin typeface="Comic Sans MS" pitchFamily="66" charset="0"/>
                      </a:endParaRPr>
                    </a:p>
                  </a:txBody>
                  <a:tcPr>
                    <a:cell3D prstMaterial="dkEdge">
                      <a:bevel prst="coolSlant"/>
                      <a:lightRig rig="flood" dir="t"/>
                    </a:cell3D>
                  </a:tcPr>
                </a:tc>
              </a:tr>
              <a:tr h="208823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2000" b="1" i="1" dirty="0" err="1" smtClean="0">
                          <a:latin typeface="Comic Sans MS" pitchFamily="66" charset="0"/>
                        </a:rPr>
                        <a:t>Cucumis</a:t>
                      </a:r>
                      <a:r>
                        <a:rPr lang="tr-TR" sz="2000" b="1" i="1" baseline="0" dirty="0" smtClean="0">
                          <a:latin typeface="Comic Sans MS" pitchFamily="66" charset="0"/>
                        </a:rPr>
                        <a:t> </a:t>
                      </a:r>
                      <a:r>
                        <a:rPr lang="tr-TR" sz="2000" b="1" i="1" dirty="0" err="1" smtClean="0">
                          <a:latin typeface="Comic Sans MS" pitchFamily="66" charset="0"/>
                        </a:rPr>
                        <a:t>metuliferus</a:t>
                      </a:r>
                      <a:r>
                        <a:rPr lang="tr-TR" sz="2000" b="1" i="1" dirty="0" smtClean="0">
                          <a:latin typeface="Comic Sans MS" pitchFamily="66" charset="0"/>
                        </a:rPr>
                        <a:t> </a:t>
                      </a:r>
                      <a:endParaRPr lang="tr-TR" sz="2000" b="1" i="1" dirty="0" smtClean="0">
                        <a:solidFill>
                          <a:schemeClr val="tx1"/>
                        </a:solidFill>
                        <a:latin typeface="Comic Sans MS" pitchFamily="66"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tr-TR" sz="2000" i="1" dirty="0" smtClean="0">
                        <a:solidFill>
                          <a:schemeClr val="tx1"/>
                        </a:solidFill>
                        <a:latin typeface="Comic Sans MS" pitchFamily="66" charset="0"/>
                      </a:endParaRPr>
                    </a:p>
                  </a:txBody>
                  <a:tcPr>
                    <a:cell3D prstMaterial="dkEdge">
                      <a:bevel prst="coolSlant"/>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2000" b="1" i="1" dirty="0" err="1" smtClean="0">
                          <a:latin typeface="Comic Sans MS" pitchFamily="66" charset="0"/>
                        </a:rPr>
                        <a:t>Luffa</a:t>
                      </a:r>
                      <a:r>
                        <a:rPr lang="tr-TR" sz="2000" b="1" i="1" dirty="0" smtClean="0">
                          <a:latin typeface="Comic Sans MS" pitchFamily="66" charset="0"/>
                        </a:rPr>
                        <a:t> </a:t>
                      </a:r>
                      <a:r>
                        <a:rPr lang="tr-TR" sz="2000" b="1" i="1" dirty="0" err="1" smtClean="0">
                          <a:latin typeface="Comic Sans MS" pitchFamily="66" charset="0"/>
                        </a:rPr>
                        <a:t>cylindrica</a:t>
                      </a:r>
                      <a:r>
                        <a:rPr lang="tr-TR" sz="2000" b="1" i="1" dirty="0" smtClean="0">
                          <a:latin typeface="Comic Sans MS" pitchFamily="66" charset="0"/>
                        </a:rPr>
                        <a:t> </a:t>
                      </a:r>
                      <a:endParaRPr lang="tr-TR" sz="2000" b="1" i="1" dirty="0" smtClean="0">
                        <a:solidFill>
                          <a:schemeClr val="tx1"/>
                        </a:solidFill>
                        <a:latin typeface="Comic Sans MS" pitchFamily="66" charset="0"/>
                      </a:endParaRPr>
                    </a:p>
                    <a:p>
                      <a:endParaRPr lang="tr-TR" sz="2000" dirty="0">
                        <a:solidFill>
                          <a:schemeClr val="tx1"/>
                        </a:solidFill>
                        <a:latin typeface="Comic Sans MS" pitchFamily="66" charset="0"/>
                      </a:endParaRPr>
                    </a:p>
                  </a:txBody>
                  <a:tcPr>
                    <a:cell3D prstMaterial="dkEdge">
                      <a:bevel prst="coolSlant"/>
                      <a:lightRig rig="flood" dir="t"/>
                    </a:cell3D>
                  </a:tcPr>
                </a:tc>
              </a:tr>
            </a:tbl>
          </a:graphicData>
        </a:graphic>
      </p:graphicFrame>
      <p:pic>
        <p:nvPicPr>
          <p:cNvPr id="3" name="Picture 24" descr="https://encrypted-tbn2.gstatic.com/images?q=tbn:ANd9GcQOn8HOEXMg8L4mjjefSVFmRWGNxJ5BjIl4do2vIQmptAx3NiaU"/>
          <p:cNvPicPr>
            <a:picLocks noChangeAspect="1" noChangeArrowheads="1"/>
          </p:cNvPicPr>
          <p:nvPr/>
        </p:nvPicPr>
        <p:blipFill>
          <a:blip r:embed="rId2" cstate="print"/>
          <a:srcRect/>
          <a:stretch>
            <a:fillRect/>
          </a:stretch>
        </p:blipFill>
        <p:spPr bwMode="auto">
          <a:xfrm>
            <a:off x="2411759" y="733843"/>
            <a:ext cx="1872209" cy="151559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18" descr="http://3.bp.blogspot.com/-__yVun6QX0c/UTkfFYuORHI/AAAAAAAAfaE/Ja-7Ft1C6rQ/s320/F_Y_Cucurbitaceae_CucumisMetuliferus_AfricanHornedCucumber_+IMG_39317.JPG"/>
          <p:cNvPicPr>
            <a:picLocks noChangeAspect="1" noChangeArrowheads="1"/>
          </p:cNvPicPr>
          <p:nvPr/>
        </p:nvPicPr>
        <p:blipFill>
          <a:blip r:embed="rId3" cstate="print"/>
          <a:srcRect/>
          <a:stretch>
            <a:fillRect/>
          </a:stretch>
        </p:blipFill>
        <p:spPr bwMode="auto">
          <a:xfrm>
            <a:off x="2411760" y="5050820"/>
            <a:ext cx="1819449" cy="15465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20" descr="https://encrypted-tbn1.gstatic.com/images?q=tbn:ANd9GcQSq3G56Ee98c1yOBSbP3VgNhwmDIgeg5r9MeY-hsmWVTJTCBD9"/>
          <p:cNvPicPr>
            <a:picLocks noChangeAspect="1" noChangeArrowheads="1"/>
          </p:cNvPicPr>
          <p:nvPr/>
        </p:nvPicPr>
        <p:blipFill>
          <a:blip r:embed="rId4" cstate="print"/>
          <a:srcRect l="29189" t="11691" r="32866" b="14269"/>
          <a:stretch>
            <a:fillRect/>
          </a:stretch>
        </p:blipFill>
        <p:spPr bwMode="auto">
          <a:xfrm>
            <a:off x="539552" y="5085184"/>
            <a:ext cx="1584176" cy="14497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26" descr="sponge gourd plant"/>
          <p:cNvPicPr>
            <a:picLocks noChangeAspect="1" noChangeArrowheads="1"/>
          </p:cNvPicPr>
          <p:nvPr/>
        </p:nvPicPr>
        <p:blipFill>
          <a:blip r:embed="rId5" cstate="print"/>
          <a:srcRect/>
          <a:stretch>
            <a:fillRect/>
          </a:stretch>
        </p:blipFill>
        <p:spPr bwMode="auto">
          <a:xfrm>
            <a:off x="6660232" y="4982234"/>
            <a:ext cx="1968314" cy="16871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2" descr="https://encrypted-tbn1.gstatic.com/images?q=tbn:ANd9GcSEduojWx8jFrsxdbLD2vPaemAlXEEJnAGJ_tXmlRePzRg6RFT-"/>
          <p:cNvPicPr>
            <a:picLocks noChangeAspect="1" noChangeArrowheads="1"/>
          </p:cNvPicPr>
          <p:nvPr/>
        </p:nvPicPr>
        <p:blipFill>
          <a:blip r:embed="rId6" cstate="print"/>
          <a:srcRect/>
          <a:stretch>
            <a:fillRect/>
          </a:stretch>
        </p:blipFill>
        <p:spPr bwMode="auto">
          <a:xfrm>
            <a:off x="611560" y="692696"/>
            <a:ext cx="1512168" cy="15968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2651" name="Picture 6" descr="https://encrypted-tbn3.gstatic.com/images?q=tbn:ANd9GcRUDCYoBsj6-TYaP1bBczZFH3wCEM5lTPUfdRVcGwAGypeWvEZG"/>
          <p:cNvPicPr>
            <a:picLocks noChangeAspect="1" noChangeArrowheads="1"/>
          </p:cNvPicPr>
          <p:nvPr/>
        </p:nvPicPr>
        <p:blipFill>
          <a:blip r:embed="rId7" cstate="print"/>
          <a:srcRect l="20432" r="41621"/>
          <a:stretch>
            <a:fillRect/>
          </a:stretch>
        </p:blipFill>
        <p:spPr bwMode="auto">
          <a:xfrm>
            <a:off x="5292725" y="5050483"/>
            <a:ext cx="773339" cy="15265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8" name="Picture 28" descr="http://www.biopix.com/photos/cucurbita-pepo-00006.jpg"/>
          <p:cNvPicPr>
            <a:picLocks noChangeAspect="1" noChangeArrowheads="1"/>
          </p:cNvPicPr>
          <p:nvPr/>
        </p:nvPicPr>
        <p:blipFill>
          <a:blip r:embed="rId8" cstate="print"/>
          <a:srcRect l="15695" t="24386" r="11060"/>
          <a:stretch>
            <a:fillRect/>
          </a:stretch>
        </p:blipFill>
        <p:spPr bwMode="auto">
          <a:xfrm>
            <a:off x="2627784" y="2924944"/>
            <a:ext cx="1755712" cy="15121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9" name="Picture 30" descr="https://encrypted-tbn3.gstatic.com/images?q=tbn:ANd9GcQYkkeojdySISw29c_y9rB84Za3uFUPjOPQzOcsJuDAjRLegNvx"/>
          <p:cNvPicPr>
            <a:picLocks noChangeAspect="1" noChangeArrowheads="1"/>
          </p:cNvPicPr>
          <p:nvPr/>
        </p:nvPicPr>
        <p:blipFill>
          <a:blip r:embed="rId9" cstate="print"/>
          <a:srcRect l="31390" r="21524"/>
          <a:stretch>
            <a:fillRect/>
          </a:stretch>
        </p:blipFill>
        <p:spPr bwMode="auto">
          <a:xfrm flipH="1">
            <a:off x="539552" y="2996952"/>
            <a:ext cx="1584176" cy="13681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31207298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251520" y="1397000"/>
          <a:ext cx="8712968" cy="4023360"/>
        </p:xfrm>
        <a:graphic>
          <a:graphicData uri="http://schemas.openxmlformats.org/drawingml/2006/table">
            <a:tbl>
              <a:tblPr/>
              <a:tblGrid>
                <a:gridCol w="1772129"/>
                <a:gridCol w="2094892"/>
                <a:gridCol w="1509066"/>
                <a:gridCol w="1399626"/>
                <a:gridCol w="1937255"/>
              </a:tblGrid>
              <a:tr h="206375">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dirty="0" smtClean="0">
                          <a:ln>
                            <a:noFill/>
                          </a:ln>
                          <a:solidFill>
                            <a:srgbClr val="FFFF00"/>
                          </a:solidFill>
                          <a:effectLst/>
                          <a:latin typeface="Comic Sans MS" pitchFamily="66" charset="0"/>
                          <a:cs typeface="Arial" charset="0"/>
                        </a:rPr>
                        <a:t>Karpuz</a:t>
                      </a: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accent2"/>
                    </a:solidFill>
                  </a:tcPr>
                </a:tc>
                <a:tc h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2000" b="1" i="0" u="none" strike="noStrike" cap="none" normalizeH="0" baseline="0" dirty="0" smtClean="0">
                        <a:ln>
                          <a:noFill/>
                        </a:ln>
                        <a:solidFill>
                          <a:srgbClr val="FFFF00"/>
                        </a:solidFill>
                        <a:effectLst/>
                        <a:latin typeface="Comic Sans MS" pitchFamily="66" charset="0"/>
                        <a:cs typeface="Arial" charset="0"/>
                      </a:endParaRP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accent2"/>
                    </a:soli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dirty="0" smtClean="0">
                          <a:ln>
                            <a:noFill/>
                          </a:ln>
                          <a:solidFill>
                            <a:srgbClr val="FFFF00"/>
                          </a:solidFill>
                          <a:effectLst/>
                          <a:latin typeface="Comic Sans MS" pitchFamily="66" charset="0"/>
                          <a:cs typeface="Arial" charset="0"/>
                        </a:rPr>
                        <a:t>Hıyar</a:t>
                      </a:r>
                      <a:endParaRPr kumimoji="0" lang="tr-TR" sz="2400" b="0" i="0" u="none" strike="noStrike" cap="none" normalizeH="0" baseline="0" dirty="0" smtClean="0">
                        <a:ln>
                          <a:noFill/>
                        </a:ln>
                        <a:solidFill>
                          <a:srgbClr val="FFFF00"/>
                        </a:solidFill>
                        <a:effectLst/>
                        <a:latin typeface="Comic Sans MS" pitchFamily="66" charset="0"/>
                        <a:cs typeface="Arial" charset="0"/>
                      </a:endParaRP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accent2"/>
                    </a:solidFill>
                  </a:tcPr>
                </a:tc>
                <a:tc h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2000" b="0" i="0" u="none" strike="noStrike" cap="none" normalizeH="0" baseline="0" dirty="0" smtClean="0">
                        <a:ln>
                          <a:noFill/>
                        </a:ln>
                        <a:solidFill>
                          <a:srgbClr val="FFFF00"/>
                        </a:solidFill>
                        <a:effectLst/>
                        <a:latin typeface="Comic Sans MS" pitchFamily="66" charset="0"/>
                        <a:cs typeface="Arial" charset="0"/>
                      </a:endParaRP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dirty="0" smtClean="0">
                          <a:ln>
                            <a:noFill/>
                          </a:ln>
                          <a:solidFill>
                            <a:srgbClr val="FFFF00"/>
                          </a:solidFill>
                          <a:effectLst/>
                          <a:latin typeface="Comic Sans MS" pitchFamily="66" charset="0"/>
                          <a:cs typeface="Arial" charset="0"/>
                        </a:rPr>
                        <a:t>Kavun</a:t>
                      </a:r>
                      <a:endParaRPr kumimoji="0" lang="tr-TR" sz="2400" b="0" i="0" u="none" strike="noStrike" cap="none" normalizeH="0" baseline="0" dirty="0" smtClean="0">
                        <a:ln>
                          <a:noFill/>
                        </a:ln>
                        <a:solidFill>
                          <a:srgbClr val="FFFF00"/>
                        </a:solidFill>
                        <a:effectLst/>
                        <a:latin typeface="Comic Sans MS" pitchFamily="66" charset="0"/>
                        <a:cs typeface="Arial" charset="0"/>
                      </a:endParaRPr>
                    </a:p>
                  </a:txBody>
                  <a:tcPr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accent2"/>
                    </a:solidFill>
                  </a:tcPr>
                </a:tc>
              </a:tr>
              <a:tr h="304800">
                <a:tc>
                  <a:txBody>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tr-TR" sz="2000" b="1" i="0" u="none" strike="noStrike" cap="none" normalizeH="0" baseline="0" dirty="0" err="1" smtClean="0">
                          <a:ln>
                            <a:noFill/>
                          </a:ln>
                          <a:solidFill>
                            <a:srgbClr val="000000"/>
                          </a:solidFill>
                          <a:effectLst/>
                          <a:latin typeface="Comic Sans MS" pitchFamily="66" charset="0"/>
                          <a:cs typeface="Arial" charset="0"/>
                        </a:rPr>
                        <a:t>Ferro</a:t>
                      </a:r>
                      <a:endParaRPr kumimoji="0" lang="tr-TR" sz="2000" b="1" i="0" u="none" strike="noStrike" cap="none" normalizeH="0" baseline="0" dirty="0" smtClean="0">
                        <a:ln>
                          <a:noFill/>
                        </a:ln>
                        <a:solidFill>
                          <a:schemeClr val="tx1"/>
                        </a:solidFill>
                        <a:effectLst/>
                        <a:latin typeface="Comic Sans MS" pitchFamily="66" charset="0"/>
                        <a:ea typeface="Calibri" pitchFamily="34" charset="0"/>
                        <a:cs typeface="Times New Roman" pitchFamily="18" charset="0"/>
                      </a:endParaRPr>
                    </a:p>
                  </a:txBody>
                  <a:tcPr marL="68580" marR="68580" marT="0" marB="0"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tr-TR" sz="2000" b="0" i="0" u="none" strike="noStrike" cap="none" normalizeH="0" baseline="0" dirty="0" err="1" smtClean="0">
                          <a:ln>
                            <a:noFill/>
                          </a:ln>
                          <a:solidFill>
                            <a:srgbClr val="000000"/>
                          </a:solidFill>
                          <a:effectLst/>
                          <a:latin typeface="Comic Sans MS" pitchFamily="66" charset="0"/>
                          <a:cs typeface="Arial" charset="0"/>
                        </a:rPr>
                        <a:t>Argentario</a:t>
                      </a:r>
                      <a:endParaRPr kumimoji="0" lang="tr-TR" sz="2000" b="0" i="0" u="none" strike="noStrike" cap="none" normalizeH="0" baseline="0" dirty="0" smtClean="0">
                        <a:ln>
                          <a:noFill/>
                        </a:ln>
                        <a:solidFill>
                          <a:schemeClr val="tx1"/>
                        </a:solidFill>
                        <a:effectLst/>
                        <a:latin typeface="Comic Sans MS" pitchFamily="66" charset="0"/>
                        <a:ea typeface="Calibri" pitchFamily="34" charset="0"/>
                        <a:cs typeface="Times New Roman" pitchFamily="18" charset="0"/>
                      </a:endParaRPr>
                    </a:p>
                  </a:txBody>
                  <a:tcPr marL="68580" marR="68580" marT="0" marB="0"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err="1" smtClean="0">
                          <a:ln>
                            <a:noFill/>
                          </a:ln>
                          <a:solidFill>
                            <a:srgbClr val="000000"/>
                          </a:solidFill>
                          <a:effectLst/>
                          <a:latin typeface="Comic Sans MS" pitchFamily="66" charset="0"/>
                          <a:cs typeface="Arial" charset="0"/>
                        </a:rPr>
                        <a:t>Ferro</a:t>
                      </a:r>
                      <a:endParaRPr kumimoji="0" lang="tr-TR" sz="2000" b="1" i="0" u="none" strike="noStrike" cap="none" normalizeH="0" baseline="0" dirty="0" smtClean="0">
                        <a:ln>
                          <a:noFill/>
                        </a:ln>
                        <a:solidFill>
                          <a:schemeClr val="tx1"/>
                        </a:solidFill>
                        <a:effectLst/>
                        <a:latin typeface="Comic Sans MS" pitchFamily="66" charset="0"/>
                        <a:ea typeface="Calibri" pitchFamily="34" charset="0"/>
                        <a:cs typeface="Times New Roman" pitchFamily="18" charset="0"/>
                      </a:endParaRP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err="1" smtClean="0">
                          <a:ln>
                            <a:noFill/>
                          </a:ln>
                          <a:solidFill>
                            <a:srgbClr val="000000"/>
                          </a:solidFill>
                          <a:effectLst/>
                          <a:latin typeface="Comic Sans MS" pitchFamily="66" charset="0"/>
                          <a:cs typeface="Arial" charset="0"/>
                        </a:rPr>
                        <a:t>Macis</a:t>
                      </a:r>
                      <a:endParaRPr kumimoji="0" lang="tr-TR" sz="2000" b="0" i="0" u="none" strike="noStrike" cap="none" normalizeH="0" baseline="0" dirty="0" smtClean="0">
                        <a:ln>
                          <a:noFill/>
                        </a:ln>
                        <a:solidFill>
                          <a:srgbClr val="000000"/>
                        </a:solidFill>
                        <a:effectLst/>
                        <a:latin typeface="Comic Sans MS" pitchFamily="66" charset="0"/>
                        <a:cs typeface="Arial" charset="0"/>
                      </a:endParaRP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err="1" smtClean="0">
                          <a:ln>
                            <a:noFill/>
                          </a:ln>
                          <a:solidFill>
                            <a:srgbClr val="000000"/>
                          </a:solidFill>
                          <a:effectLst/>
                          <a:latin typeface="Comic Sans MS" pitchFamily="66" charset="0"/>
                          <a:cs typeface="Arial" charset="0"/>
                        </a:rPr>
                        <a:t>Ferro</a:t>
                      </a:r>
                      <a:endParaRPr kumimoji="0" lang="tr-TR" sz="2000" b="1" i="0" u="none" strike="noStrike" cap="none" normalizeH="0" baseline="0" dirty="0" smtClean="0">
                        <a:ln>
                          <a:noFill/>
                        </a:ln>
                        <a:solidFill>
                          <a:srgbClr val="000000"/>
                        </a:solidFill>
                        <a:effectLst/>
                        <a:latin typeface="Comic Sans MS" pitchFamily="66" charset="0"/>
                        <a:cs typeface="Arial" charset="0"/>
                      </a:endParaRPr>
                    </a:p>
                  </a:txBody>
                  <a:tcPr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4E9E9"/>
                    </a:solidFill>
                  </a:tcPr>
                </a:tc>
              </a:tr>
              <a:tr h="233363">
                <a:tc>
                  <a:txBody>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tr-TR" sz="2000" b="1" i="0" u="none" strike="noStrike" cap="none" normalizeH="0" baseline="0" dirty="0" err="1" smtClean="0">
                          <a:ln>
                            <a:noFill/>
                          </a:ln>
                          <a:solidFill>
                            <a:srgbClr val="000000"/>
                          </a:solidFill>
                          <a:effectLst/>
                          <a:latin typeface="Comic Sans MS" pitchFamily="66" charset="0"/>
                          <a:cs typeface="Arial" charset="0"/>
                        </a:rPr>
                        <a:t>Maximus</a:t>
                      </a:r>
                      <a:endParaRPr kumimoji="0" lang="tr-TR" sz="2000" b="1" i="0" u="none" strike="noStrike" cap="none" normalizeH="0" baseline="0" dirty="0" smtClean="0">
                        <a:ln>
                          <a:noFill/>
                        </a:ln>
                        <a:solidFill>
                          <a:schemeClr val="tx1"/>
                        </a:solidFill>
                        <a:effectLst/>
                        <a:latin typeface="Comic Sans MS" pitchFamily="66" charset="0"/>
                        <a:ea typeface="Calibri" pitchFamily="34" charset="0"/>
                        <a:cs typeface="Times New Roman" pitchFamily="18" charset="0"/>
                      </a:endParaRPr>
                    </a:p>
                  </a:txBody>
                  <a:tcPr marL="68580" marR="68580" marT="0" marB="0"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tr-TR" sz="2000" b="0" i="0" u="none" strike="noStrike" cap="none" normalizeH="0" baseline="0" smtClean="0">
                          <a:ln>
                            <a:noFill/>
                          </a:ln>
                          <a:solidFill>
                            <a:srgbClr val="000000"/>
                          </a:solidFill>
                          <a:effectLst/>
                          <a:latin typeface="Comic Sans MS" pitchFamily="66" charset="0"/>
                          <a:cs typeface="Arial" charset="0"/>
                        </a:rPr>
                        <a:t>Macis</a:t>
                      </a:r>
                      <a:endParaRPr kumimoji="0" lang="tr-TR" sz="2000" b="0" i="0" u="none" strike="noStrike" cap="none" normalizeH="0" baseline="0" smtClean="0">
                        <a:ln>
                          <a:noFill/>
                        </a:ln>
                        <a:solidFill>
                          <a:schemeClr val="tx1"/>
                        </a:solidFill>
                        <a:effectLst/>
                        <a:latin typeface="Comic Sans MS" pitchFamily="66" charset="0"/>
                        <a:ea typeface="Calibri" pitchFamily="34" charset="0"/>
                        <a:cs typeface="Times New Roman" pitchFamily="18" charset="0"/>
                      </a:endParaRPr>
                    </a:p>
                  </a:txBody>
                  <a:tcPr marL="68580" marR="68580" marT="0" marB="0"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err="1" smtClean="0">
                          <a:ln>
                            <a:noFill/>
                          </a:ln>
                          <a:solidFill>
                            <a:srgbClr val="000000"/>
                          </a:solidFill>
                          <a:effectLst/>
                          <a:latin typeface="Comic Sans MS" pitchFamily="66" charset="0"/>
                          <a:cs typeface="Arial" charset="0"/>
                        </a:rPr>
                        <a:t>Maximus</a:t>
                      </a:r>
                      <a:endParaRPr kumimoji="0" lang="tr-TR" sz="2000" b="1" i="0" u="none" strike="noStrike" cap="none" normalizeH="0" baseline="0" dirty="0" smtClean="0">
                        <a:ln>
                          <a:noFill/>
                        </a:ln>
                        <a:solidFill>
                          <a:schemeClr val="tx1"/>
                        </a:solidFill>
                        <a:effectLst/>
                        <a:latin typeface="Comic Sans MS" pitchFamily="66" charset="0"/>
                        <a:cs typeface="Arial" charset="0"/>
                      </a:endParaRP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err="1" smtClean="0">
                          <a:ln>
                            <a:noFill/>
                          </a:ln>
                          <a:solidFill>
                            <a:srgbClr val="000000"/>
                          </a:solidFill>
                          <a:effectLst/>
                          <a:latin typeface="Comic Sans MS" pitchFamily="66" charset="0"/>
                          <a:cs typeface="Arial" charset="0"/>
                        </a:rPr>
                        <a:t>Mendosa</a:t>
                      </a:r>
                      <a:r>
                        <a:rPr kumimoji="0" lang="tr-TR" sz="2000" b="0" i="0" u="none" strike="noStrike" cap="none" normalizeH="0" baseline="0" dirty="0" smtClean="0">
                          <a:ln>
                            <a:noFill/>
                          </a:ln>
                          <a:solidFill>
                            <a:srgbClr val="000000"/>
                          </a:solidFill>
                          <a:effectLst/>
                          <a:latin typeface="Comic Sans MS" pitchFamily="66" charset="0"/>
                          <a:cs typeface="Arial" charset="0"/>
                        </a:rPr>
                        <a:t> </a:t>
                      </a:r>
                      <a:endParaRPr kumimoji="0" lang="tr-TR" sz="2000" b="0" i="0" u="none" strike="noStrike" cap="none" normalizeH="0" baseline="0" dirty="0" smtClean="0">
                        <a:ln>
                          <a:noFill/>
                        </a:ln>
                        <a:solidFill>
                          <a:schemeClr val="tx1"/>
                        </a:solidFill>
                        <a:effectLst/>
                        <a:latin typeface="Comic Sans MS" pitchFamily="66" charset="0"/>
                        <a:cs typeface="Arial" charset="0"/>
                      </a:endParaRP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err="1" smtClean="0">
                          <a:ln>
                            <a:noFill/>
                          </a:ln>
                          <a:solidFill>
                            <a:srgbClr val="000000"/>
                          </a:solidFill>
                          <a:effectLst/>
                          <a:latin typeface="Comic Sans MS" pitchFamily="66" charset="0"/>
                          <a:cs typeface="Arial" charset="0"/>
                        </a:rPr>
                        <a:t>Rs</a:t>
                      </a:r>
                      <a:r>
                        <a:rPr kumimoji="0" lang="tr-TR" sz="2000" b="1" i="0" u="none" strike="noStrike" cap="none" normalizeH="0" baseline="0" dirty="0" smtClean="0">
                          <a:ln>
                            <a:noFill/>
                          </a:ln>
                          <a:solidFill>
                            <a:srgbClr val="000000"/>
                          </a:solidFill>
                          <a:effectLst/>
                          <a:latin typeface="Comic Sans MS" pitchFamily="66" charset="0"/>
                          <a:cs typeface="Arial" charset="0"/>
                        </a:rPr>
                        <a:t> 841</a:t>
                      </a:r>
                      <a:endParaRPr kumimoji="0" lang="tr-TR" sz="2000" b="1" i="0" u="none" strike="noStrike" cap="none" normalizeH="0" baseline="0" dirty="0" smtClean="0">
                        <a:ln>
                          <a:noFill/>
                        </a:ln>
                        <a:solidFill>
                          <a:schemeClr val="tx1"/>
                        </a:solidFill>
                        <a:effectLst/>
                        <a:latin typeface="Comic Sans MS" pitchFamily="66" charset="0"/>
                        <a:cs typeface="Arial" charset="0"/>
                      </a:endParaRPr>
                    </a:p>
                  </a:txBody>
                  <a:tcPr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r>
              <a:tr h="233363">
                <a:tc>
                  <a:txBody>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tr-TR" sz="2000" b="1" i="0" u="none" strike="noStrike" cap="none" normalizeH="0" baseline="0" dirty="0" err="1" smtClean="0">
                          <a:ln>
                            <a:noFill/>
                          </a:ln>
                          <a:solidFill>
                            <a:srgbClr val="000000"/>
                          </a:solidFill>
                          <a:effectLst/>
                          <a:latin typeface="Comic Sans MS" pitchFamily="66" charset="0"/>
                          <a:cs typeface="Arial" charset="0"/>
                        </a:rPr>
                        <a:t>Rs</a:t>
                      </a:r>
                      <a:r>
                        <a:rPr kumimoji="0" lang="tr-TR" sz="2000" b="1" i="0" u="none" strike="noStrike" cap="none" normalizeH="0" baseline="0" dirty="0" smtClean="0">
                          <a:ln>
                            <a:noFill/>
                          </a:ln>
                          <a:solidFill>
                            <a:srgbClr val="000000"/>
                          </a:solidFill>
                          <a:effectLst/>
                          <a:latin typeface="Comic Sans MS" pitchFamily="66" charset="0"/>
                          <a:cs typeface="Arial" charset="0"/>
                        </a:rPr>
                        <a:t> 841</a:t>
                      </a:r>
                      <a:endParaRPr kumimoji="0" lang="tr-TR" sz="2000" b="1" i="0" u="none" strike="noStrike" cap="none" normalizeH="0" baseline="0" dirty="0" smtClean="0">
                        <a:ln>
                          <a:noFill/>
                        </a:ln>
                        <a:solidFill>
                          <a:schemeClr val="tx1"/>
                        </a:solidFill>
                        <a:effectLst/>
                        <a:latin typeface="Comic Sans MS" pitchFamily="66" charset="0"/>
                        <a:ea typeface="Calibri" pitchFamily="34" charset="0"/>
                        <a:cs typeface="Times New Roman" pitchFamily="18" charset="0"/>
                      </a:endParaRPr>
                    </a:p>
                  </a:txBody>
                  <a:tcPr marL="68580" marR="68580" marT="0" marB="0"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tr-TR" sz="2000" b="0" i="0" u="none" strike="noStrike" cap="none" normalizeH="0" baseline="0" smtClean="0">
                          <a:ln>
                            <a:noFill/>
                          </a:ln>
                          <a:solidFill>
                            <a:schemeClr val="tx1"/>
                          </a:solidFill>
                          <a:effectLst/>
                          <a:latin typeface="Comic Sans MS" pitchFamily="66" charset="0"/>
                          <a:cs typeface="Times New Roman" pitchFamily="18" charset="0"/>
                        </a:rPr>
                        <a:t>Avar</a:t>
                      </a:r>
                      <a:endParaRPr kumimoji="0" lang="tr-TR" sz="2000" b="0" i="0" u="none" strike="noStrike" cap="none" normalizeH="0" baseline="0" smtClean="0">
                        <a:ln>
                          <a:noFill/>
                        </a:ln>
                        <a:solidFill>
                          <a:schemeClr val="tx1"/>
                        </a:solidFill>
                        <a:effectLst/>
                        <a:latin typeface="Comic Sans MS" pitchFamily="66" charset="0"/>
                        <a:ea typeface="Calibri" pitchFamily="34" charset="0"/>
                        <a:cs typeface="Times New Roman" pitchFamily="18" charset="0"/>
                      </a:endParaRPr>
                    </a:p>
                  </a:txBody>
                  <a:tcPr marL="68580" marR="68580" marT="0" marB="0"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smtClean="0">
                          <a:ln>
                            <a:noFill/>
                          </a:ln>
                          <a:solidFill>
                            <a:srgbClr val="000000"/>
                          </a:solidFill>
                          <a:effectLst/>
                          <a:latin typeface="Comic Sans MS" pitchFamily="66" charset="0"/>
                          <a:cs typeface="Arial" charset="0"/>
                        </a:rPr>
                        <a:t>TZ148</a:t>
                      </a:r>
                      <a:endParaRPr kumimoji="0" lang="tr-TR" sz="2000" b="1" i="0" u="none" strike="noStrike" cap="none" normalizeH="0" baseline="0" dirty="0" smtClean="0">
                        <a:ln>
                          <a:noFill/>
                        </a:ln>
                        <a:solidFill>
                          <a:schemeClr val="tx1"/>
                        </a:solidFill>
                        <a:effectLst/>
                        <a:latin typeface="Comic Sans MS" pitchFamily="66" charset="0"/>
                        <a:cs typeface="Arial" charset="0"/>
                      </a:endParaRP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err="1" smtClean="0">
                          <a:ln>
                            <a:noFill/>
                          </a:ln>
                          <a:solidFill>
                            <a:schemeClr val="tx1"/>
                          </a:solidFill>
                          <a:effectLst/>
                          <a:latin typeface="Comic Sans MS" pitchFamily="66" charset="0"/>
                          <a:cs typeface="Arial" charset="0"/>
                        </a:rPr>
                        <a:t>Desouza</a:t>
                      </a:r>
                      <a:r>
                        <a:rPr kumimoji="0" lang="tr-TR" sz="2000" b="0" i="0" u="none" strike="noStrike" cap="none" normalizeH="0" baseline="0" dirty="0" smtClean="0">
                          <a:ln>
                            <a:noFill/>
                          </a:ln>
                          <a:solidFill>
                            <a:schemeClr val="tx1"/>
                          </a:solidFill>
                          <a:effectLst/>
                          <a:latin typeface="Comic Sans MS" pitchFamily="66" charset="0"/>
                          <a:cs typeface="Arial" charset="0"/>
                        </a:rPr>
                        <a:t> </a:t>
                      </a: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smtClean="0">
                          <a:ln>
                            <a:noFill/>
                          </a:ln>
                          <a:solidFill>
                            <a:srgbClr val="000000"/>
                          </a:solidFill>
                          <a:effectLst/>
                          <a:latin typeface="Comic Sans MS" pitchFamily="66" charset="0"/>
                          <a:cs typeface="Arial" charset="0"/>
                        </a:rPr>
                        <a:t>Nun9075</a:t>
                      </a:r>
                      <a:endParaRPr kumimoji="0" lang="tr-TR" sz="2000" b="0" i="0" u="none" strike="noStrike" cap="none" normalizeH="0" baseline="0" smtClean="0">
                        <a:ln>
                          <a:noFill/>
                        </a:ln>
                        <a:solidFill>
                          <a:schemeClr val="tx1"/>
                        </a:solidFill>
                        <a:effectLst/>
                        <a:latin typeface="Comic Sans MS" pitchFamily="66" charset="0"/>
                        <a:cs typeface="Arial" charset="0"/>
                      </a:endParaRPr>
                    </a:p>
                  </a:txBody>
                  <a:tcPr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4E9E9"/>
                    </a:solidFill>
                  </a:tcPr>
                </a:tc>
              </a:tr>
              <a:tr h="360363">
                <a:tc>
                  <a:txBody>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tr-TR" sz="2000" b="1" i="0" u="none" strike="noStrike" cap="none" normalizeH="0" baseline="0" dirty="0" err="1" smtClean="0">
                          <a:ln>
                            <a:noFill/>
                          </a:ln>
                          <a:solidFill>
                            <a:srgbClr val="000000"/>
                          </a:solidFill>
                          <a:effectLst/>
                          <a:latin typeface="Comic Sans MS" pitchFamily="66" charset="0"/>
                          <a:cs typeface="Arial" charset="0"/>
                        </a:rPr>
                        <a:t>Tz</a:t>
                      </a:r>
                      <a:r>
                        <a:rPr kumimoji="0" lang="tr-TR" sz="2000" b="1" i="0" u="none" strike="noStrike" cap="none" normalizeH="0" baseline="0" dirty="0" smtClean="0">
                          <a:ln>
                            <a:noFill/>
                          </a:ln>
                          <a:solidFill>
                            <a:srgbClr val="000000"/>
                          </a:solidFill>
                          <a:effectLst/>
                          <a:latin typeface="Comic Sans MS" pitchFamily="66" charset="0"/>
                          <a:cs typeface="Arial" charset="0"/>
                        </a:rPr>
                        <a:t> 148</a:t>
                      </a:r>
                      <a:endParaRPr kumimoji="0" lang="tr-TR" sz="2000" b="1" i="0" u="none" strike="noStrike" cap="none" normalizeH="0" baseline="0" dirty="0" smtClean="0">
                        <a:ln>
                          <a:noFill/>
                        </a:ln>
                        <a:solidFill>
                          <a:schemeClr val="tx1"/>
                        </a:solidFill>
                        <a:effectLst/>
                        <a:latin typeface="Comic Sans MS" pitchFamily="66" charset="0"/>
                        <a:ea typeface="Calibri" pitchFamily="34" charset="0"/>
                        <a:cs typeface="Times New Roman" pitchFamily="18" charset="0"/>
                      </a:endParaRPr>
                    </a:p>
                  </a:txBody>
                  <a:tcPr marL="68580" marR="68580" marT="0" marB="0"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tr-TR" sz="2000" b="0" i="0" u="none" strike="noStrike" cap="none" normalizeH="0" baseline="0" smtClean="0">
                          <a:ln>
                            <a:noFill/>
                          </a:ln>
                          <a:solidFill>
                            <a:schemeClr val="tx1"/>
                          </a:solidFill>
                          <a:effectLst/>
                          <a:latin typeface="Comic Sans MS" pitchFamily="66" charset="0"/>
                          <a:cs typeface="Times New Roman" pitchFamily="18" charset="0"/>
                        </a:rPr>
                        <a:t>Nun 9075</a:t>
                      </a:r>
                      <a:endParaRPr kumimoji="0" lang="tr-TR" sz="2000" b="0" i="0" u="none" strike="noStrike" cap="none" normalizeH="0" baseline="0" smtClean="0">
                        <a:ln>
                          <a:noFill/>
                        </a:ln>
                        <a:solidFill>
                          <a:schemeClr val="tx1"/>
                        </a:solidFill>
                        <a:effectLst/>
                        <a:latin typeface="Comic Sans MS" pitchFamily="66" charset="0"/>
                        <a:ea typeface="Calibri" pitchFamily="34" charset="0"/>
                        <a:cs typeface="Times New Roman" pitchFamily="18" charset="0"/>
                      </a:endParaRPr>
                    </a:p>
                  </a:txBody>
                  <a:tcPr marL="68580" marR="68580" marT="0" marB="0"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err="1" smtClean="0">
                          <a:ln>
                            <a:noFill/>
                          </a:ln>
                          <a:solidFill>
                            <a:srgbClr val="000000"/>
                          </a:solidFill>
                          <a:effectLst/>
                          <a:latin typeface="Comic Sans MS" pitchFamily="66" charset="0"/>
                          <a:cs typeface="Arial" charset="0"/>
                        </a:rPr>
                        <a:t>Obez</a:t>
                      </a:r>
                      <a:endParaRPr kumimoji="0" lang="tr-TR" sz="2000" b="1" i="0" u="none" strike="noStrike" cap="none" normalizeH="0" baseline="0" dirty="0" smtClean="0">
                        <a:ln>
                          <a:noFill/>
                        </a:ln>
                        <a:solidFill>
                          <a:schemeClr val="tx1"/>
                        </a:solidFill>
                        <a:effectLst/>
                        <a:latin typeface="Comic Sans MS" pitchFamily="66" charset="0"/>
                        <a:cs typeface="Arial" charset="0"/>
                      </a:endParaRP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err="1" smtClean="0">
                          <a:ln>
                            <a:noFill/>
                          </a:ln>
                          <a:solidFill>
                            <a:schemeClr val="tx1"/>
                          </a:solidFill>
                          <a:effectLst/>
                          <a:latin typeface="Comic Sans MS" pitchFamily="66" charset="0"/>
                          <a:cs typeface="Arial" charset="0"/>
                        </a:rPr>
                        <a:t>Kardosa</a:t>
                      </a:r>
                      <a:r>
                        <a:rPr kumimoji="0" lang="tr-TR" sz="2000" b="0" i="0" u="none" strike="noStrike" cap="none" normalizeH="0" baseline="0" dirty="0" smtClean="0">
                          <a:ln>
                            <a:noFill/>
                          </a:ln>
                          <a:solidFill>
                            <a:schemeClr val="tx1"/>
                          </a:solidFill>
                          <a:effectLst/>
                          <a:latin typeface="Comic Sans MS" pitchFamily="66" charset="0"/>
                          <a:cs typeface="Arial" charset="0"/>
                        </a:rPr>
                        <a:t> </a:t>
                      </a: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000" b="0" i="0" u="none" strike="noStrike" cap="none" normalizeH="0" baseline="0" dirty="0" smtClean="0">
                          <a:ln>
                            <a:noFill/>
                          </a:ln>
                          <a:solidFill>
                            <a:srgbClr val="000000"/>
                          </a:solidFill>
                          <a:effectLst/>
                          <a:latin typeface="Comic Sans MS" pitchFamily="66" charset="0"/>
                          <a:cs typeface="Arial" charset="0"/>
                        </a:rPr>
                        <a:t>Azman 64-05 </a:t>
                      </a:r>
                    </a:p>
                  </a:txBody>
                  <a:tcPr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r>
              <a:tr h="304800">
                <a:tc>
                  <a:txBody>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tr-TR" sz="2000" b="1" i="0" u="none" strike="noStrike" cap="none" normalizeH="0" baseline="0" dirty="0" err="1" smtClean="0">
                          <a:ln>
                            <a:noFill/>
                          </a:ln>
                          <a:solidFill>
                            <a:srgbClr val="000000"/>
                          </a:solidFill>
                          <a:effectLst/>
                          <a:latin typeface="Comic Sans MS" pitchFamily="66" charset="0"/>
                          <a:cs typeface="Arial" charset="0"/>
                        </a:rPr>
                        <a:t>Shintoza</a:t>
                      </a:r>
                      <a:endParaRPr kumimoji="0" lang="tr-TR" sz="2000" b="1" i="0" u="none" strike="noStrike" cap="none" normalizeH="0" baseline="0" dirty="0" smtClean="0">
                        <a:ln>
                          <a:noFill/>
                        </a:ln>
                        <a:solidFill>
                          <a:schemeClr val="tx1"/>
                        </a:solidFill>
                        <a:effectLst/>
                        <a:latin typeface="Comic Sans MS" pitchFamily="66" charset="0"/>
                        <a:ea typeface="Calibri" pitchFamily="34" charset="0"/>
                        <a:cs typeface="Times New Roman" pitchFamily="18" charset="0"/>
                      </a:endParaRPr>
                    </a:p>
                  </a:txBody>
                  <a:tcPr marL="68580" marR="68580" marT="0" marB="0"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tr-TR" sz="2000" b="0" i="0" u="none" strike="noStrike" cap="none" normalizeH="0" baseline="0" smtClean="0">
                          <a:ln>
                            <a:noFill/>
                          </a:ln>
                          <a:solidFill>
                            <a:schemeClr val="tx1"/>
                          </a:solidFill>
                          <a:effectLst/>
                          <a:latin typeface="Comic Sans MS" pitchFamily="66" charset="0"/>
                          <a:cs typeface="Times New Roman" pitchFamily="18" charset="0"/>
                        </a:rPr>
                        <a:t>Jumbo</a:t>
                      </a:r>
                      <a:endParaRPr kumimoji="0" lang="tr-TR" sz="2000" b="0" i="0" u="none" strike="noStrike" cap="none" normalizeH="0" baseline="0" smtClean="0">
                        <a:ln>
                          <a:noFill/>
                        </a:ln>
                        <a:solidFill>
                          <a:schemeClr val="tx1"/>
                        </a:solidFill>
                        <a:effectLst/>
                        <a:latin typeface="Comic Sans MS" pitchFamily="66" charset="0"/>
                        <a:ea typeface="Calibri" pitchFamily="34" charset="0"/>
                        <a:cs typeface="Times New Roman" pitchFamily="18" charset="0"/>
                      </a:endParaRPr>
                    </a:p>
                  </a:txBody>
                  <a:tcPr marL="68580" marR="68580" marT="0" marB="0"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smtClean="0">
                          <a:ln>
                            <a:noFill/>
                          </a:ln>
                          <a:solidFill>
                            <a:srgbClr val="000000"/>
                          </a:solidFill>
                          <a:effectLst/>
                          <a:latin typeface="Comic Sans MS" pitchFamily="66" charset="0"/>
                          <a:cs typeface="Arial" charset="0"/>
                        </a:rPr>
                        <a:t>64-10</a:t>
                      </a:r>
                      <a:endParaRPr kumimoji="0" lang="tr-TR" sz="2000" b="0" i="0" u="none" strike="noStrike" cap="none" normalizeH="0" baseline="0" smtClean="0">
                        <a:ln>
                          <a:noFill/>
                        </a:ln>
                        <a:solidFill>
                          <a:schemeClr val="tx1"/>
                        </a:solidFill>
                        <a:effectLst/>
                        <a:latin typeface="Comic Sans MS" pitchFamily="66" charset="0"/>
                        <a:cs typeface="Arial" charset="0"/>
                      </a:endParaRP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smtClean="0">
                          <a:ln>
                            <a:noFill/>
                          </a:ln>
                          <a:solidFill>
                            <a:schemeClr val="tx1"/>
                          </a:solidFill>
                          <a:effectLst/>
                          <a:latin typeface="Comic Sans MS" pitchFamily="66" charset="0"/>
                          <a:cs typeface="Arial" charset="0"/>
                        </a:rPr>
                        <a:t>AS 3507</a:t>
                      </a: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000" b="0" i="0" u="none" strike="noStrike" cap="none" normalizeH="0" baseline="0" dirty="0" smtClean="0">
                          <a:ln>
                            <a:noFill/>
                          </a:ln>
                          <a:solidFill>
                            <a:srgbClr val="000000"/>
                          </a:solidFill>
                          <a:effectLst/>
                          <a:latin typeface="Comic Sans MS" pitchFamily="66" charset="0"/>
                          <a:cs typeface="Arial" charset="0"/>
                        </a:rPr>
                        <a:t>Pelops 64-15 </a:t>
                      </a:r>
                    </a:p>
                  </a:txBody>
                  <a:tcPr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4E9E9"/>
                    </a:solidFill>
                  </a:tcPr>
                </a:tc>
              </a:tr>
              <a:tr h="360363">
                <a:tc>
                  <a:txBody>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tr-TR" sz="2000" b="1" i="0" u="none" strike="noStrike" cap="none" normalizeH="0" baseline="0" dirty="0" err="1" smtClean="0">
                          <a:ln>
                            <a:noFill/>
                          </a:ln>
                          <a:solidFill>
                            <a:srgbClr val="000000"/>
                          </a:solidFill>
                          <a:effectLst/>
                          <a:latin typeface="Comic Sans MS" pitchFamily="66" charset="0"/>
                          <a:cs typeface="Arial" charset="0"/>
                        </a:rPr>
                        <a:t>Obez</a:t>
                      </a:r>
                      <a:endParaRPr kumimoji="0" lang="tr-TR" sz="2000" b="1" i="0" u="none" strike="noStrike" cap="none" normalizeH="0" baseline="0" dirty="0" smtClean="0">
                        <a:ln>
                          <a:noFill/>
                        </a:ln>
                        <a:solidFill>
                          <a:schemeClr val="tx1"/>
                        </a:solidFill>
                        <a:effectLst/>
                        <a:latin typeface="Comic Sans MS" pitchFamily="66" charset="0"/>
                        <a:ea typeface="Calibri" pitchFamily="34" charset="0"/>
                        <a:cs typeface="Times New Roman" pitchFamily="18" charset="0"/>
                      </a:endParaRPr>
                    </a:p>
                  </a:txBody>
                  <a:tcPr marL="68580" marR="68580" marT="0" marB="0"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tr-TR" sz="2000" b="0" i="0" u="none" strike="noStrike" cap="none" normalizeH="0" baseline="0" smtClean="0">
                          <a:ln>
                            <a:noFill/>
                          </a:ln>
                          <a:solidFill>
                            <a:schemeClr val="tx1"/>
                          </a:solidFill>
                          <a:effectLst/>
                          <a:latin typeface="Comic Sans MS" pitchFamily="66" charset="0"/>
                          <a:cs typeface="Times New Roman" pitchFamily="18" charset="0"/>
                        </a:rPr>
                        <a:t>Pelops 64-15 Rz</a:t>
                      </a:r>
                      <a:endParaRPr kumimoji="0" lang="tr-TR" sz="2000" b="0" i="0" u="none" strike="noStrike" cap="none" normalizeH="0" baseline="0" smtClean="0">
                        <a:ln>
                          <a:noFill/>
                        </a:ln>
                        <a:solidFill>
                          <a:schemeClr val="tx1"/>
                        </a:solidFill>
                        <a:effectLst/>
                        <a:latin typeface="Comic Sans MS" pitchFamily="66" charset="0"/>
                        <a:ea typeface="Calibri" pitchFamily="34" charset="0"/>
                        <a:cs typeface="Times New Roman" pitchFamily="18" charset="0"/>
                      </a:endParaRPr>
                    </a:p>
                  </a:txBody>
                  <a:tcPr marL="68580" marR="68580" marT="0" marB="0"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smtClean="0">
                          <a:ln>
                            <a:noFill/>
                          </a:ln>
                          <a:solidFill>
                            <a:srgbClr val="000000"/>
                          </a:solidFill>
                          <a:effectLst/>
                          <a:latin typeface="Comic Sans MS" pitchFamily="66" charset="0"/>
                          <a:cs typeface="Arial" charset="0"/>
                        </a:rPr>
                        <a:t>Nun9075</a:t>
                      </a:r>
                      <a:endParaRPr kumimoji="0" lang="tr-TR" sz="2000" b="0" i="0" u="none" strike="noStrike" cap="none" normalizeH="0" baseline="0" smtClean="0">
                        <a:ln>
                          <a:noFill/>
                        </a:ln>
                        <a:solidFill>
                          <a:schemeClr val="tx1"/>
                        </a:solidFill>
                        <a:effectLst/>
                        <a:latin typeface="Comic Sans MS" pitchFamily="66" charset="0"/>
                        <a:cs typeface="Arial" charset="0"/>
                      </a:endParaRP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smtClean="0">
                          <a:ln>
                            <a:noFill/>
                          </a:ln>
                          <a:solidFill>
                            <a:schemeClr val="tx1"/>
                          </a:solidFill>
                          <a:effectLst/>
                          <a:latin typeface="Comic Sans MS" pitchFamily="66" charset="0"/>
                          <a:cs typeface="Arial" charset="0"/>
                        </a:rPr>
                        <a:t>Delfin F1</a:t>
                      </a: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sz="2000" b="0" i="0" u="none" strike="noStrike" cap="none" normalizeH="0" baseline="0" smtClean="0">
                        <a:ln>
                          <a:noFill/>
                        </a:ln>
                        <a:solidFill>
                          <a:schemeClr val="tx1"/>
                        </a:solidFill>
                        <a:effectLst/>
                        <a:latin typeface="Comic Sans MS" pitchFamily="66" charset="0"/>
                        <a:cs typeface="Arial" charset="0"/>
                      </a:endParaRPr>
                    </a:p>
                  </a:txBody>
                  <a:tcPr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r>
              <a:tr h="287338">
                <a:tc>
                  <a:txBody>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tr-TR" sz="2000" b="1" i="0" u="none" strike="noStrike" cap="none" normalizeH="0" baseline="0" dirty="0" smtClean="0">
                          <a:ln>
                            <a:noFill/>
                          </a:ln>
                          <a:solidFill>
                            <a:srgbClr val="000000"/>
                          </a:solidFill>
                          <a:effectLst/>
                          <a:latin typeface="Comic Sans MS" pitchFamily="66" charset="0"/>
                          <a:cs typeface="Arial" charset="0"/>
                        </a:rPr>
                        <a:t>Dinamo</a:t>
                      </a:r>
                      <a:endParaRPr kumimoji="0" lang="tr-TR" sz="2000" b="1" i="0" u="none" strike="noStrike" cap="none" normalizeH="0" baseline="0" dirty="0" smtClean="0">
                        <a:ln>
                          <a:noFill/>
                        </a:ln>
                        <a:solidFill>
                          <a:schemeClr val="tx1"/>
                        </a:solidFill>
                        <a:effectLst/>
                        <a:latin typeface="Comic Sans MS" pitchFamily="66" charset="0"/>
                        <a:ea typeface="Calibri" pitchFamily="34" charset="0"/>
                        <a:cs typeface="Times New Roman" pitchFamily="18" charset="0"/>
                      </a:endParaRPr>
                    </a:p>
                  </a:txBody>
                  <a:tcPr marL="68580" marR="68580" marT="0" marB="0"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tr-TR" sz="2000" b="0" i="0" u="none" strike="noStrike" cap="none" normalizeH="0" baseline="0" smtClean="0">
                          <a:ln>
                            <a:noFill/>
                          </a:ln>
                          <a:solidFill>
                            <a:schemeClr val="tx1"/>
                          </a:solidFill>
                          <a:effectLst/>
                          <a:latin typeface="Comic Sans MS" pitchFamily="66" charset="0"/>
                          <a:cs typeface="Times New Roman" pitchFamily="18" charset="0"/>
                        </a:rPr>
                        <a:t>All Star</a:t>
                      </a:r>
                      <a:endParaRPr kumimoji="0" lang="tr-TR" sz="2000" b="0" i="0" u="none" strike="noStrike" cap="none" normalizeH="0" baseline="0" smtClean="0">
                        <a:ln>
                          <a:noFill/>
                        </a:ln>
                        <a:solidFill>
                          <a:schemeClr val="tx1"/>
                        </a:solidFill>
                        <a:effectLst/>
                        <a:latin typeface="Comic Sans MS" pitchFamily="66" charset="0"/>
                        <a:ea typeface="Calibri" pitchFamily="34" charset="0"/>
                        <a:cs typeface="Times New Roman" pitchFamily="18" charset="0"/>
                      </a:endParaRPr>
                    </a:p>
                  </a:txBody>
                  <a:tcPr marL="68580" marR="68580" marT="0" marB="0"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smtClean="0">
                          <a:ln>
                            <a:noFill/>
                          </a:ln>
                          <a:solidFill>
                            <a:srgbClr val="000000"/>
                          </a:solidFill>
                          <a:effectLst/>
                          <a:latin typeface="Comic Sans MS" pitchFamily="66" charset="0"/>
                          <a:cs typeface="Arial" charset="0"/>
                        </a:rPr>
                        <a:t>RS841</a:t>
                      </a:r>
                      <a:endParaRPr kumimoji="0" lang="tr-TR" sz="2000" b="0" i="0" u="none" strike="noStrike" cap="none" normalizeH="0" baseline="0" smtClean="0">
                        <a:ln>
                          <a:noFill/>
                        </a:ln>
                        <a:solidFill>
                          <a:schemeClr val="tx1"/>
                        </a:solidFill>
                        <a:effectLst/>
                        <a:latin typeface="Comic Sans MS" pitchFamily="66" charset="0"/>
                        <a:cs typeface="Arial" charset="0"/>
                      </a:endParaRP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smtClean="0">
                          <a:ln>
                            <a:noFill/>
                          </a:ln>
                          <a:solidFill>
                            <a:schemeClr val="tx1"/>
                          </a:solidFill>
                          <a:effectLst/>
                          <a:latin typeface="Comic Sans MS" pitchFamily="66" charset="0"/>
                          <a:cs typeface="Arial" charset="0"/>
                        </a:rPr>
                        <a:t>GS 20002 </a:t>
                      </a: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sz="2000" b="0" i="0" u="none" strike="noStrike" cap="none" normalizeH="0" baseline="0" smtClean="0">
                        <a:ln>
                          <a:noFill/>
                        </a:ln>
                        <a:solidFill>
                          <a:schemeClr val="tx1"/>
                        </a:solidFill>
                        <a:effectLst/>
                        <a:latin typeface="Comic Sans MS" pitchFamily="66" charset="0"/>
                        <a:cs typeface="Arial" charset="0"/>
                      </a:endParaRPr>
                    </a:p>
                  </a:txBody>
                  <a:tcPr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4E9E9"/>
                    </a:solidFill>
                  </a:tcPr>
                </a:tc>
              </a:tr>
              <a:tr h="376238">
                <a:tc>
                  <a:txBody>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tr-TR" sz="2000" b="1" i="0" u="none" strike="noStrike" cap="none" normalizeH="0" baseline="0" dirty="0" err="1" smtClean="0">
                          <a:ln>
                            <a:noFill/>
                          </a:ln>
                          <a:solidFill>
                            <a:srgbClr val="000000"/>
                          </a:solidFill>
                          <a:effectLst/>
                          <a:latin typeface="Comic Sans MS" pitchFamily="66" charset="0"/>
                          <a:cs typeface="Arial" charset="0"/>
                        </a:rPr>
                        <a:t>Ayer</a:t>
                      </a:r>
                      <a:r>
                        <a:rPr kumimoji="0" lang="tr-TR" sz="2000" b="1" i="0" u="none" strike="noStrike" cap="none" normalizeH="0" baseline="0" dirty="0" smtClean="0">
                          <a:ln>
                            <a:noFill/>
                          </a:ln>
                          <a:solidFill>
                            <a:srgbClr val="000000"/>
                          </a:solidFill>
                          <a:effectLst/>
                          <a:latin typeface="Comic Sans MS" pitchFamily="66" charset="0"/>
                          <a:cs typeface="Arial" charset="0"/>
                        </a:rPr>
                        <a:t> </a:t>
                      </a:r>
                      <a:r>
                        <a:rPr kumimoji="0" lang="tr-TR" sz="2000" b="1" i="0" u="none" strike="noStrike" cap="none" normalizeH="0" baseline="0" dirty="0" err="1" smtClean="0">
                          <a:ln>
                            <a:noFill/>
                          </a:ln>
                          <a:solidFill>
                            <a:srgbClr val="000000"/>
                          </a:solidFill>
                          <a:effectLst/>
                          <a:latin typeface="Comic Sans MS" pitchFamily="66" charset="0"/>
                          <a:cs typeface="Arial" charset="0"/>
                        </a:rPr>
                        <a:t>port</a:t>
                      </a:r>
                      <a:endParaRPr kumimoji="0" lang="tr-TR" sz="2000" b="1" i="0" u="none" strike="noStrike" cap="none" normalizeH="0" baseline="0" dirty="0" smtClean="0">
                        <a:ln>
                          <a:noFill/>
                        </a:ln>
                        <a:solidFill>
                          <a:schemeClr val="tx1"/>
                        </a:solidFill>
                        <a:effectLst/>
                        <a:latin typeface="Comic Sans MS" pitchFamily="66" charset="0"/>
                        <a:ea typeface="Calibri" pitchFamily="34" charset="0"/>
                        <a:cs typeface="Times New Roman" pitchFamily="18" charset="0"/>
                      </a:endParaRPr>
                    </a:p>
                  </a:txBody>
                  <a:tcPr marL="68580" marR="68580" marT="0" marB="0"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pt-BR" sz="2000" b="0" i="0" u="none" strike="noStrike" cap="none" normalizeH="0" baseline="0" smtClean="0">
                          <a:ln>
                            <a:noFill/>
                          </a:ln>
                          <a:solidFill>
                            <a:schemeClr val="tx1"/>
                          </a:solidFill>
                          <a:effectLst/>
                          <a:latin typeface="Comic Sans MS" pitchFamily="66" charset="0"/>
                          <a:cs typeface="Arial" charset="0"/>
                        </a:rPr>
                        <a:t>Azman 64-05</a:t>
                      </a:r>
                    </a:p>
                  </a:txBody>
                  <a:tcPr marL="68580" marR="68580" marT="0" marB="0"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smtClean="0">
                          <a:ln>
                            <a:noFill/>
                          </a:ln>
                          <a:solidFill>
                            <a:srgbClr val="000000"/>
                          </a:solidFill>
                          <a:effectLst/>
                          <a:latin typeface="Comic Sans MS" pitchFamily="66" charset="0"/>
                          <a:cs typeface="Arial" charset="0"/>
                        </a:rPr>
                        <a:t>Argentario</a:t>
                      </a:r>
                      <a:endParaRPr kumimoji="0" lang="tr-TR" sz="2000" b="0" i="0" u="none" strike="noStrike" cap="none" normalizeH="0" baseline="0" smtClean="0">
                        <a:ln>
                          <a:noFill/>
                        </a:ln>
                        <a:solidFill>
                          <a:schemeClr val="tx1"/>
                        </a:solidFill>
                        <a:effectLst/>
                        <a:latin typeface="Comic Sans MS" pitchFamily="66" charset="0"/>
                        <a:cs typeface="Arial" charset="0"/>
                      </a:endParaRP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smtClean="0">
                          <a:ln>
                            <a:noFill/>
                          </a:ln>
                          <a:solidFill>
                            <a:schemeClr val="tx1"/>
                          </a:solidFill>
                          <a:effectLst/>
                          <a:latin typeface="Comic Sans MS" pitchFamily="66" charset="0"/>
                          <a:cs typeface="Arial" charset="0"/>
                        </a:rPr>
                        <a:t>GS20005 </a:t>
                      </a: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sz="2000" b="0" i="0" u="none" strike="noStrike" cap="none" normalizeH="0" baseline="0" smtClean="0">
                        <a:ln>
                          <a:noFill/>
                        </a:ln>
                        <a:solidFill>
                          <a:schemeClr val="tx1"/>
                        </a:solidFill>
                        <a:effectLst/>
                        <a:latin typeface="Comic Sans MS" pitchFamily="66" charset="0"/>
                        <a:cs typeface="Arial" charset="0"/>
                      </a:endParaRPr>
                    </a:p>
                  </a:txBody>
                  <a:tcPr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r>
              <a:tr h="287338">
                <a:tc>
                  <a:txBody>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tr-TR" sz="2000" b="1" i="0" u="none" strike="noStrike" cap="none" normalizeH="0" baseline="0" dirty="0" err="1" smtClean="0">
                          <a:ln>
                            <a:noFill/>
                          </a:ln>
                          <a:solidFill>
                            <a:srgbClr val="000000"/>
                          </a:solidFill>
                          <a:effectLst/>
                          <a:latin typeface="Comic Sans MS" pitchFamily="66" charset="0"/>
                          <a:cs typeface="Arial" charset="0"/>
                        </a:rPr>
                        <a:t>Strong</a:t>
                      </a:r>
                      <a:r>
                        <a:rPr kumimoji="0" lang="tr-TR" sz="2000" b="1" i="0" u="none" strike="noStrike" cap="none" normalizeH="0" baseline="0" dirty="0" smtClean="0">
                          <a:ln>
                            <a:noFill/>
                          </a:ln>
                          <a:solidFill>
                            <a:srgbClr val="000000"/>
                          </a:solidFill>
                          <a:effectLst/>
                          <a:latin typeface="Comic Sans MS" pitchFamily="66" charset="0"/>
                          <a:cs typeface="Arial" charset="0"/>
                        </a:rPr>
                        <a:t> Toza</a:t>
                      </a:r>
                      <a:endParaRPr kumimoji="0" lang="tr-TR" sz="2000" b="1" i="0" u="none" strike="noStrike" cap="none" normalizeH="0" baseline="0" dirty="0" smtClean="0">
                        <a:ln>
                          <a:noFill/>
                        </a:ln>
                        <a:solidFill>
                          <a:schemeClr val="tx1"/>
                        </a:solidFill>
                        <a:effectLst/>
                        <a:latin typeface="Comic Sans MS" pitchFamily="66" charset="0"/>
                        <a:ea typeface="Calibri" pitchFamily="34" charset="0"/>
                        <a:cs typeface="Times New Roman" pitchFamily="18" charset="0"/>
                      </a:endParaRPr>
                    </a:p>
                  </a:txBody>
                  <a:tcPr marL="68580" marR="68580" marT="0" marB="0"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tr-TR" sz="2000" b="0" i="0" u="none" strike="noStrike" cap="none" normalizeH="0" baseline="0" dirty="0" smtClean="0">
                          <a:ln>
                            <a:noFill/>
                          </a:ln>
                          <a:solidFill>
                            <a:schemeClr val="tx1"/>
                          </a:solidFill>
                          <a:effectLst/>
                          <a:latin typeface="Comic Sans MS" pitchFamily="66" charset="0"/>
                          <a:cs typeface="Arial" charset="0"/>
                        </a:rPr>
                        <a:t>CSQ 1371 </a:t>
                      </a:r>
                      <a:endParaRPr kumimoji="0" lang="tr-TR" sz="2000" b="0" i="0" u="none" strike="noStrike" cap="none" normalizeH="0" baseline="0" dirty="0" smtClean="0">
                        <a:ln>
                          <a:noFill/>
                        </a:ln>
                        <a:solidFill>
                          <a:schemeClr val="tx1"/>
                        </a:solidFill>
                        <a:effectLst/>
                        <a:latin typeface="Comic Sans MS" pitchFamily="66" charset="0"/>
                        <a:ea typeface="Calibri" pitchFamily="34" charset="0"/>
                        <a:cs typeface="Times New Roman" pitchFamily="18" charset="0"/>
                      </a:endParaRPr>
                    </a:p>
                  </a:txBody>
                  <a:tcPr marL="68580" marR="68580" marT="0" marB="0"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smtClean="0">
                          <a:ln>
                            <a:noFill/>
                          </a:ln>
                          <a:solidFill>
                            <a:srgbClr val="000000"/>
                          </a:solidFill>
                          <a:effectLst/>
                          <a:latin typeface="Comic Sans MS" pitchFamily="66" charset="0"/>
                          <a:cs typeface="Arial" charset="0"/>
                        </a:rPr>
                        <a:t>Harry</a:t>
                      </a:r>
                      <a:endParaRPr kumimoji="0" lang="tr-TR" sz="2000" b="0" i="0" u="none" strike="noStrike" cap="none" normalizeH="0" baseline="0" smtClean="0">
                        <a:ln>
                          <a:noFill/>
                        </a:ln>
                        <a:solidFill>
                          <a:schemeClr val="tx1"/>
                        </a:solidFill>
                        <a:effectLst/>
                        <a:latin typeface="Comic Sans MS" pitchFamily="66" charset="0"/>
                        <a:cs typeface="Arial" charset="0"/>
                      </a:endParaRP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sz="2000" b="0" i="0" u="none" strike="noStrike" cap="none" normalizeH="0" baseline="0" smtClean="0">
                        <a:ln>
                          <a:noFill/>
                        </a:ln>
                        <a:solidFill>
                          <a:schemeClr val="tx1"/>
                        </a:solidFill>
                        <a:effectLst/>
                        <a:latin typeface="Comic Sans MS" pitchFamily="66" charset="0"/>
                        <a:cs typeface="Arial" charset="0"/>
                      </a:endParaRP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sz="2000" b="0" i="0" u="none" strike="noStrike" cap="none" normalizeH="0" baseline="0" dirty="0" smtClean="0">
                        <a:ln>
                          <a:noFill/>
                        </a:ln>
                        <a:solidFill>
                          <a:schemeClr val="tx1"/>
                        </a:solidFill>
                        <a:effectLst/>
                        <a:latin typeface="Comic Sans MS" pitchFamily="66" charset="0"/>
                        <a:cs typeface="Arial" charset="0"/>
                      </a:endParaRPr>
                    </a:p>
                  </a:txBody>
                  <a:tcPr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4E9E9"/>
                    </a:solidFill>
                  </a:tcPr>
                </a:tc>
              </a:tr>
            </a:tbl>
          </a:graphicData>
        </a:graphic>
      </p:graphicFrame>
    </p:spTree>
    <p:extLst>
      <p:ext uri="{BB962C8B-B14F-4D97-AF65-F5344CB8AC3E}">
        <p14:creationId xmlns:p14="http://schemas.microsoft.com/office/powerpoint/2010/main" xmlns="" val="251539033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sz="quarter"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3568" y="2852936"/>
            <a:ext cx="7488832" cy="3600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Dikdörtgen 3"/>
          <p:cNvSpPr/>
          <p:nvPr/>
        </p:nvSpPr>
        <p:spPr>
          <a:xfrm>
            <a:off x="251520" y="476672"/>
            <a:ext cx="8568952" cy="1815882"/>
          </a:xfrm>
          <a:prstGeom prst="rect">
            <a:avLst/>
          </a:prstGeom>
        </p:spPr>
        <p:txBody>
          <a:bodyPr wrap="square">
            <a:spAutoFit/>
          </a:bodyPr>
          <a:lstStyle/>
          <a:p>
            <a:pPr algn="just"/>
            <a:r>
              <a:rPr lang="tr-TR" sz="2800" dirty="0" smtClean="0">
                <a:latin typeface="Times New Roman" panose="02020603050405020304" pitchFamily="18" charset="0"/>
                <a:cs typeface="Times New Roman" panose="02020603050405020304" pitchFamily="18" charset="0"/>
              </a:rPr>
              <a:t>	Sonbaharda </a:t>
            </a:r>
            <a:r>
              <a:rPr lang="tr-TR" sz="2800" dirty="0">
                <a:latin typeface="Times New Roman" panose="02020603050405020304" pitchFamily="18" charset="0"/>
                <a:cs typeface="Times New Roman" panose="02020603050405020304" pitchFamily="18" charset="0"/>
              </a:rPr>
              <a:t>derin toprak işleme, ilkbaharda orta derin işleme ve arkasından yüzeysel işleme yapılır. Açıkta yetiştiricilikte dekara 300 gram tohum kullanılır. Mibzerle ekimde bu miktar 100 grama düşer.</a:t>
            </a:r>
          </a:p>
        </p:txBody>
      </p:sp>
    </p:spTree>
    <p:extLst>
      <p:ext uri="{BB962C8B-B14F-4D97-AF65-F5344CB8AC3E}">
        <p14:creationId xmlns:p14="http://schemas.microsoft.com/office/powerpoint/2010/main" xmlns="" val="36131911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251520" y="1628800"/>
            <a:ext cx="8712968" cy="3598912"/>
          </a:xfrm>
        </p:spPr>
        <p:txBody>
          <a:bodyPr/>
          <a:lstStyle/>
          <a:p>
            <a:pPr marL="0" indent="0" algn="just">
              <a:buNone/>
            </a:pPr>
            <a:r>
              <a:rPr lang="tr-TR" dirty="0" smtClean="0">
                <a:latin typeface="Times New Roman" panose="02020603050405020304" pitchFamily="18" charset="0"/>
                <a:cs typeface="Times New Roman" panose="02020603050405020304" pitchFamily="18" charset="0"/>
              </a:rPr>
              <a:t>	</a:t>
            </a:r>
          </a:p>
          <a:p>
            <a:pPr marL="0" indent="0" algn="just">
              <a:buNone/>
            </a:pPr>
            <a:endParaRPr lang="tr-TR" dirty="0">
              <a:latin typeface="Times New Roman" panose="02020603050405020304" pitchFamily="18" charset="0"/>
              <a:cs typeface="Times New Roman" panose="02020603050405020304" pitchFamily="18" charset="0"/>
            </a:endParaRPr>
          </a:p>
          <a:p>
            <a:pPr marL="0" indent="0" algn="just">
              <a:buNone/>
            </a:pPr>
            <a:r>
              <a:rPr lang="tr-TR" dirty="0" smtClean="0">
                <a:latin typeface="Times New Roman" panose="02020603050405020304" pitchFamily="18" charset="0"/>
                <a:cs typeface="Times New Roman" panose="02020603050405020304" pitchFamily="18" charset="0"/>
              </a:rPr>
              <a:t>	Açıkta </a:t>
            </a:r>
            <a:r>
              <a:rPr lang="tr-TR" dirty="0">
                <a:latin typeface="Times New Roman" panose="02020603050405020304" pitchFamily="18" charset="0"/>
                <a:cs typeface="Times New Roman" panose="02020603050405020304" pitchFamily="18" charset="0"/>
              </a:rPr>
              <a:t>sulama durumuna ve çeşidin erkenci-</a:t>
            </a:r>
            <a:r>
              <a:rPr lang="tr-TR" dirty="0" err="1">
                <a:latin typeface="Times New Roman" panose="02020603050405020304" pitchFamily="18" charset="0"/>
                <a:cs typeface="Times New Roman" panose="02020603050405020304" pitchFamily="18" charset="0"/>
              </a:rPr>
              <a:t>geççiliğine</a:t>
            </a:r>
            <a:r>
              <a:rPr lang="tr-TR" dirty="0">
                <a:latin typeface="Times New Roman" panose="02020603050405020304" pitchFamily="18" charset="0"/>
                <a:cs typeface="Times New Roman" panose="02020603050405020304" pitchFamily="18" charset="0"/>
              </a:rPr>
              <a:t> göre 800-1000 bitki/da, tünel altında 800-1250 bitki/da ve serada 2000-3000 bitki/da dikilebilir.</a:t>
            </a:r>
          </a:p>
        </p:txBody>
      </p:sp>
    </p:spTree>
    <p:extLst>
      <p:ext uri="{BB962C8B-B14F-4D97-AF65-F5344CB8AC3E}">
        <p14:creationId xmlns:p14="http://schemas.microsoft.com/office/powerpoint/2010/main" xmlns="" val="1261017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sz="quarter"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4788024" y="1412776"/>
            <a:ext cx="3672408" cy="432048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
        <p:nvSpPr>
          <p:cNvPr id="4" name="Dikdörtgen 3"/>
          <p:cNvSpPr/>
          <p:nvPr/>
        </p:nvSpPr>
        <p:spPr>
          <a:xfrm>
            <a:off x="179512" y="980728"/>
            <a:ext cx="3816424" cy="5262979"/>
          </a:xfrm>
          <a:prstGeom prst="rect">
            <a:avLst/>
          </a:prstGeom>
        </p:spPr>
        <p:txBody>
          <a:bodyPr wrap="square">
            <a:spAutoFit/>
          </a:bodyPr>
          <a:lstStyle/>
          <a:p>
            <a:pPr algn="just"/>
            <a:r>
              <a:rPr lang="tr-TR" sz="2800" dirty="0" smtClean="0">
                <a:latin typeface="Times New Roman" panose="02020603050405020304" pitchFamily="18" charset="0"/>
                <a:cs typeface="Times New Roman" panose="02020603050405020304" pitchFamily="18" charset="0"/>
              </a:rPr>
              <a:t>	Sıra </a:t>
            </a:r>
            <a:r>
              <a:rPr lang="tr-TR" sz="2800" dirty="0">
                <a:latin typeface="Times New Roman" panose="02020603050405020304" pitchFamily="18" charset="0"/>
                <a:cs typeface="Times New Roman" panose="02020603050405020304" pitchFamily="18" charset="0"/>
              </a:rPr>
              <a:t>arası mesafeler açıkta 1.5-3.5 metre, sıra üzeri mesafe ise 0.5-1 m arasıdır. Tünel altı yetiştiricilikte 180-200 cm x 50-60 cm; serada yetiştiricilikte ise çift sıralıda 100-50 cm x 50-60 cm, tek sıralıda 100-150 cm x 50-60 cm sıra arası ve üzeri mesafeler uygulanabilir.</a:t>
            </a:r>
          </a:p>
        </p:txBody>
      </p:sp>
    </p:spTree>
    <p:extLst>
      <p:ext uri="{BB962C8B-B14F-4D97-AF65-F5344CB8AC3E}">
        <p14:creationId xmlns:p14="http://schemas.microsoft.com/office/powerpoint/2010/main" xmlns="" val="40328145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323528" y="476672"/>
            <a:ext cx="8568952" cy="6120680"/>
          </a:xfrm>
        </p:spPr>
        <p:txBody>
          <a:bodyPr/>
          <a:lstStyle/>
          <a:p>
            <a:pPr marL="0" indent="0">
              <a:buNone/>
            </a:pPr>
            <a:r>
              <a:rPr lang="tr-TR" dirty="0" smtClean="0"/>
              <a:t>	</a:t>
            </a:r>
          </a:p>
          <a:p>
            <a:pPr marL="0" indent="0">
              <a:buNone/>
            </a:pPr>
            <a:endParaRPr lang="tr-TR" dirty="0"/>
          </a:p>
          <a:p>
            <a:pPr marL="0" indent="0" algn="just">
              <a:buNone/>
            </a:pPr>
            <a:r>
              <a:rPr lang="tr-TR" dirty="0"/>
              <a:t>	</a:t>
            </a:r>
            <a:r>
              <a:rPr lang="tr-TR" sz="2800" dirty="0" smtClean="0">
                <a:latin typeface="Times New Roman" panose="02020603050405020304" pitchFamily="18" charset="0"/>
                <a:cs typeface="Times New Roman" panose="02020603050405020304" pitchFamily="18" charset="0"/>
              </a:rPr>
              <a:t>Açıkta </a:t>
            </a:r>
            <a:r>
              <a:rPr lang="tr-TR" sz="2800" dirty="0">
                <a:latin typeface="Times New Roman" panose="02020603050405020304" pitchFamily="18" charset="0"/>
                <a:cs typeface="Times New Roman" panose="02020603050405020304" pitchFamily="18" charset="0"/>
              </a:rPr>
              <a:t>yetiştiricilikte, organik gübrelemenin yanında 12-15 kg/da saf azot, 10-12 kg/da saf fosfor ve 20-25 kg/da saf potasyum olacak şekilde gübreleme yapılabilir. Fosforlu gübrenin tamamı ile azot ve potasyumlu gübrelerin 1/3’ü taban gübresi şeklinde uygulanabilir. Azot ve potasyumun geriye kalan miktarı ise ilk çiçeklenmeden itibaren 2-3 aşamada toprağa karıştırılmalı veya sulama suyuyla verilmelidir.</a:t>
            </a:r>
          </a:p>
        </p:txBody>
      </p:sp>
    </p:spTree>
    <p:extLst>
      <p:ext uri="{BB962C8B-B14F-4D97-AF65-F5344CB8AC3E}">
        <p14:creationId xmlns:p14="http://schemas.microsoft.com/office/powerpoint/2010/main" xmlns="" val="29496660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r>
              <a:rPr lang="tr-TR" b="1" dirty="0" smtClean="0">
                <a:solidFill>
                  <a:srgbClr val="C00000"/>
                </a:solidFill>
                <a:latin typeface="Times New Roman" panose="02020603050405020304" pitchFamily="18" charset="0"/>
                <a:cs typeface="Times New Roman" panose="02020603050405020304" pitchFamily="18" charset="0"/>
              </a:rPr>
              <a:t>BAKIM İŞLERİ</a:t>
            </a:r>
            <a:endParaRPr lang="tr-TR" b="1" dirty="0">
              <a:solidFill>
                <a:srgbClr val="C00000"/>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sz="quarter" idx="1"/>
          </p:nvPr>
        </p:nvSpPr>
        <p:spPr>
          <a:xfrm>
            <a:off x="323528" y="1556792"/>
            <a:ext cx="8568952" cy="4752528"/>
          </a:xfrm>
        </p:spPr>
        <p:txBody>
          <a:bodyPr>
            <a:normAutofit fontScale="92500"/>
          </a:bodyPr>
          <a:lstStyle/>
          <a:p>
            <a:pPr marL="0" indent="0">
              <a:buNone/>
            </a:pPr>
            <a:r>
              <a:rPr lang="tr-TR" sz="3600" b="1" u="sng" dirty="0" smtClean="0">
                <a:solidFill>
                  <a:srgbClr val="C00000"/>
                </a:solidFill>
                <a:latin typeface="Times New Roman" panose="02020603050405020304" pitchFamily="18" charset="0"/>
                <a:cs typeface="Times New Roman" panose="02020603050405020304" pitchFamily="18" charset="0"/>
              </a:rPr>
              <a:t>Çapalama</a:t>
            </a:r>
          </a:p>
          <a:p>
            <a:pPr marL="0" indent="0" algn="just">
              <a:buNone/>
            </a:pPr>
            <a:r>
              <a:rPr lang="tr-TR" sz="3600" dirty="0" smtClean="0">
                <a:latin typeface="Times New Roman" panose="02020603050405020304" pitchFamily="18" charset="0"/>
                <a:cs typeface="Times New Roman" panose="02020603050405020304" pitchFamily="18" charset="0"/>
              </a:rPr>
              <a:t>	Karpuz </a:t>
            </a:r>
            <a:r>
              <a:rPr lang="tr-TR" sz="3600" dirty="0">
                <a:latin typeface="Times New Roman" panose="02020603050405020304" pitchFamily="18" charset="0"/>
                <a:cs typeface="Times New Roman" panose="02020603050405020304" pitchFamily="18" charset="0"/>
              </a:rPr>
              <a:t>yetiştiriciliğinde ekim öncesi </a:t>
            </a:r>
            <a:r>
              <a:rPr lang="tr-TR" sz="3600" dirty="0" err="1">
                <a:latin typeface="Times New Roman" panose="02020603050405020304" pitchFamily="18" charset="0"/>
                <a:cs typeface="Times New Roman" panose="02020603050405020304" pitchFamily="18" charset="0"/>
              </a:rPr>
              <a:t>selektif</a:t>
            </a:r>
            <a:r>
              <a:rPr lang="tr-TR" sz="3600" dirty="0">
                <a:latin typeface="Times New Roman" panose="02020603050405020304" pitchFamily="18" charset="0"/>
                <a:cs typeface="Times New Roman" panose="02020603050405020304" pitchFamily="18" charset="0"/>
              </a:rPr>
              <a:t> herbisitler ya da koyu renkli malç kullanımı yabancı ot çıkışına engel olacağı için faydalıdır. Eğer bu işlemler yapılmadıysa çapalama faydalıdır. Çapalama sayesinde hem bitki ile rekabet eden ve aynı zamanda virüs konukçusu olan yabancı otlarla mücadele edilir, hem de boğaz doldurma yapılabilir. </a:t>
            </a:r>
          </a:p>
        </p:txBody>
      </p:sp>
    </p:spTree>
    <p:extLst>
      <p:ext uri="{BB962C8B-B14F-4D97-AF65-F5344CB8AC3E}">
        <p14:creationId xmlns:p14="http://schemas.microsoft.com/office/powerpoint/2010/main" xmlns="" val="11157006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395536" y="476672"/>
            <a:ext cx="8568952" cy="5976664"/>
          </a:xfrm>
        </p:spPr>
        <p:txBody>
          <a:bodyPr>
            <a:normAutofit/>
          </a:bodyPr>
          <a:lstStyle/>
          <a:p>
            <a:pPr marL="0" indent="0">
              <a:buNone/>
            </a:pPr>
            <a:endParaRPr lang="tr-TR" sz="3200" b="1" u="sng" dirty="0" smtClean="0">
              <a:solidFill>
                <a:srgbClr val="C00000"/>
              </a:solidFill>
              <a:latin typeface="Times New Roman" panose="02020603050405020304" pitchFamily="18" charset="0"/>
              <a:cs typeface="Times New Roman" panose="02020603050405020304" pitchFamily="18" charset="0"/>
            </a:endParaRPr>
          </a:p>
          <a:p>
            <a:pPr marL="0" indent="0">
              <a:buNone/>
            </a:pPr>
            <a:r>
              <a:rPr lang="tr-TR" sz="3200" b="1" u="sng" dirty="0" smtClean="0">
                <a:solidFill>
                  <a:srgbClr val="C00000"/>
                </a:solidFill>
                <a:latin typeface="Times New Roman" panose="02020603050405020304" pitchFamily="18" charset="0"/>
                <a:cs typeface="Times New Roman" panose="02020603050405020304" pitchFamily="18" charset="0"/>
              </a:rPr>
              <a:t>Boğaz </a:t>
            </a:r>
            <a:r>
              <a:rPr lang="tr-TR" sz="3200" b="1" u="sng" dirty="0">
                <a:solidFill>
                  <a:srgbClr val="C00000"/>
                </a:solidFill>
                <a:latin typeface="Times New Roman" panose="02020603050405020304" pitchFamily="18" charset="0"/>
                <a:cs typeface="Times New Roman" panose="02020603050405020304" pitchFamily="18" charset="0"/>
              </a:rPr>
              <a:t>doldurma: </a:t>
            </a:r>
            <a:endParaRPr lang="tr-TR" sz="3200" b="1" u="sng" dirty="0" smtClean="0">
              <a:solidFill>
                <a:srgbClr val="C00000"/>
              </a:solidFill>
              <a:latin typeface="Times New Roman" panose="02020603050405020304" pitchFamily="18" charset="0"/>
              <a:cs typeface="Times New Roman" panose="02020603050405020304" pitchFamily="18" charset="0"/>
            </a:endParaRPr>
          </a:p>
          <a:p>
            <a:pPr marL="0" indent="0" algn="just">
              <a:buNone/>
            </a:pPr>
            <a:endParaRPr lang="tr-TR" sz="3200" dirty="0" smtClean="0">
              <a:latin typeface="Times New Roman" panose="02020603050405020304" pitchFamily="18" charset="0"/>
              <a:cs typeface="Times New Roman" panose="02020603050405020304" pitchFamily="18" charset="0"/>
            </a:endParaRPr>
          </a:p>
          <a:p>
            <a:pPr marL="0" indent="0" algn="just">
              <a:buNone/>
            </a:pPr>
            <a:endParaRPr lang="tr-TR" sz="3200" dirty="0">
              <a:latin typeface="Times New Roman" panose="02020603050405020304" pitchFamily="18" charset="0"/>
              <a:cs typeface="Times New Roman" panose="02020603050405020304" pitchFamily="18" charset="0"/>
            </a:endParaRPr>
          </a:p>
          <a:p>
            <a:pPr marL="0" indent="0" algn="just">
              <a:buNone/>
            </a:pPr>
            <a:r>
              <a:rPr lang="tr-TR" sz="3200" dirty="0" smtClean="0">
                <a:latin typeface="Times New Roman" panose="02020603050405020304" pitchFamily="18" charset="0"/>
                <a:cs typeface="Times New Roman" panose="02020603050405020304" pitchFamily="18" charset="0"/>
              </a:rPr>
              <a:t>	Karpuz </a:t>
            </a:r>
            <a:r>
              <a:rPr lang="tr-TR" sz="3200" dirty="0">
                <a:latin typeface="Times New Roman" panose="02020603050405020304" pitchFamily="18" charset="0"/>
                <a:cs typeface="Times New Roman" panose="02020603050405020304" pitchFamily="18" charset="0"/>
              </a:rPr>
              <a:t>gibi </a:t>
            </a:r>
            <a:r>
              <a:rPr lang="tr-TR" sz="3200" dirty="0" err="1">
                <a:latin typeface="Times New Roman" panose="02020603050405020304" pitchFamily="18" charset="0"/>
                <a:cs typeface="Times New Roman" panose="02020603050405020304" pitchFamily="18" charset="0"/>
              </a:rPr>
              <a:t>adventif</a:t>
            </a:r>
            <a:r>
              <a:rPr lang="tr-TR" sz="3200" dirty="0">
                <a:latin typeface="Times New Roman" panose="02020603050405020304" pitchFamily="18" charset="0"/>
                <a:cs typeface="Times New Roman" panose="02020603050405020304" pitchFamily="18" charset="0"/>
              </a:rPr>
              <a:t> (yan) kök verme özelliğinde olan türlerde kök boğazı kısmına nemli toprak çekilmesi ve bu bölgeden de kök oluşmasını ve bitkinin daha iyi beslenmesini teşvik etmek için yapılan işlemdir. </a:t>
            </a:r>
          </a:p>
        </p:txBody>
      </p:sp>
    </p:spTree>
    <p:extLst>
      <p:ext uri="{BB962C8B-B14F-4D97-AF65-F5344CB8AC3E}">
        <p14:creationId xmlns:p14="http://schemas.microsoft.com/office/powerpoint/2010/main" xmlns="" val="31601936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323528" y="476672"/>
            <a:ext cx="8496944" cy="6048672"/>
          </a:xfrm>
        </p:spPr>
        <p:txBody>
          <a:bodyPr>
            <a:normAutofit fontScale="92500" lnSpcReduction="20000"/>
          </a:bodyPr>
          <a:lstStyle/>
          <a:p>
            <a:pPr marL="0" indent="0">
              <a:buNone/>
            </a:pPr>
            <a:r>
              <a:rPr lang="tr-TR" sz="3200" b="1" u="sng" dirty="0" smtClean="0">
                <a:solidFill>
                  <a:srgbClr val="C00000"/>
                </a:solidFill>
                <a:latin typeface="Times New Roman" panose="02020603050405020304" pitchFamily="18" charset="0"/>
                <a:cs typeface="Times New Roman" panose="02020603050405020304" pitchFamily="18" charset="0"/>
              </a:rPr>
              <a:t>Sulama</a:t>
            </a:r>
          </a:p>
          <a:p>
            <a:pPr marL="0" indent="0" algn="just">
              <a:buNone/>
            </a:pPr>
            <a:r>
              <a:rPr lang="tr-TR" sz="3200" dirty="0" smtClean="0">
                <a:latin typeface="Times New Roman" panose="02020603050405020304" pitchFamily="18" charset="0"/>
                <a:cs typeface="Times New Roman" panose="02020603050405020304" pitchFamily="18" charset="0"/>
              </a:rPr>
              <a:t>	Ülkemizde </a:t>
            </a:r>
            <a:r>
              <a:rPr lang="tr-TR" sz="3200" dirty="0">
                <a:latin typeface="Times New Roman" panose="02020603050405020304" pitchFamily="18" charset="0"/>
                <a:cs typeface="Times New Roman" panose="02020603050405020304" pitchFamily="18" charset="0"/>
              </a:rPr>
              <a:t>karpuz tarımı Orta Anadolu ve Güneydoğu Anadolu’nun bazı kesimleri hariç tutulursa, çoğu bölgelerimizde sulamalı yapılmaktadır. Yüksek verim ve kalite için sulama zorunludur. Damla sulama yöntemi ideal olmakla birlikte, geniş tarla tarımı şeklinde yapılan yetiştiriciliklerde yağmurlama sulama da yapılabilir. Bitkinin gelişme dönemi dikkate alınarak sulama yapılır. Karpuz bitkisinin ekimden itibaren, çiçeklenmeye kadar olan dönemde su gereksinimi azdır, meyve irileşme döneminde su ihtiyacı artar, meyvede kuru madde birikimi başlayınca ise azalır. Sulamalar hasattan en az bir hafta önce kesilmelidir. Bunun sebebi meyvenin şeker içeriğinin arttırılması ve meyve çatlamalarının önlenmesidir. </a:t>
            </a:r>
          </a:p>
        </p:txBody>
      </p:sp>
    </p:spTree>
    <p:extLst>
      <p:ext uri="{BB962C8B-B14F-4D97-AF65-F5344CB8AC3E}">
        <p14:creationId xmlns:p14="http://schemas.microsoft.com/office/powerpoint/2010/main" xmlns="" val="30039501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251520" y="764704"/>
            <a:ext cx="8712968" cy="5760640"/>
          </a:xfrm>
        </p:spPr>
        <p:txBody>
          <a:bodyPr/>
          <a:lstStyle/>
          <a:p>
            <a:pPr marL="0" indent="0">
              <a:buNone/>
            </a:pPr>
            <a:r>
              <a:rPr lang="tr-TR" sz="3200" b="1" u="sng" dirty="0">
                <a:solidFill>
                  <a:srgbClr val="C00000"/>
                </a:solidFill>
                <a:latin typeface="Times New Roman" panose="02020603050405020304" pitchFamily="18" charset="0"/>
                <a:cs typeface="Times New Roman" panose="02020603050405020304" pitchFamily="18" charset="0"/>
              </a:rPr>
              <a:t>Hastalık ve Zararlılar</a:t>
            </a:r>
          </a:p>
          <a:p>
            <a:pPr marL="0" indent="0" algn="just">
              <a:buNone/>
            </a:pPr>
            <a:r>
              <a:rPr lang="tr-TR" dirty="0" smtClean="0"/>
              <a:t>	</a:t>
            </a:r>
          </a:p>
          <a:p>
            <a:pPr marL="0" indent="0" algn="just">
              <a:buNone/>
            </a:pPr>
            <a:r>
              <a:rPr lang="tr-TR" dirty="0"/>
              <a:t>	</a:t>
            </a:r>
            <a:r>
              <a:rPr lang="tr-TR" dirty="0" smtClean="0">
                <a:latin typeface="Times New Roman" panose="02020603050405020304" pitchFamily="18" charset="0"/>
                <a:cs typeface="Times New Roman" panose="02020603050405020304" pitchFamily="18" charset="0"/>
              </a:rPr>
              <a:t>Karpuz </a:t>
            </a:r>
            <a:r>
              <a:rPr lang="tr-TR" dirty="0" err="1">
                <a:latin typeface="Times New Roman" panose="02020603050405020304" pitchFamily="18" charset="0"/>
                <a:cs typeface="Times New Roman" panose="02020603050405020304" pitchFamily="18" charset="0"/>
              </a:rPr>
              <a:t>yetişitiriciliğinde</a:t>
            </a:r>
            <a:r>
              <a:rPr lang="tr-TR" dirty="0">
                <a:latin typeface="Times New Roman" panose="02020603050405020304" pitchFamily="18" charset="0"/>
                <a:cs typeface="Times New Roman" panose="02020603050405020304" pitchFamily="18" charset="0"/>
              </a:rPr>
              <a:t> karşılaşılan çok sayıda hastalık ve zararlı bulunmaktadır. Bunlardan </a:t>
            </a:r>
            <a:r>
              <a:rPr lang="tr-TR" dirty="0" err="1">
                <a:latin typeface="Times New Roman" panose="02020603050405020304" pitchFamily="18" charset="0"/>
                <a:cs typeface="Times New Roman" panose="02020603050405020304" pitchFamily="18" charset="0"/>
              </a:rPr>
              <a:t>başlıcaları</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antraknoz</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Fusarium</a:t>
            </a:r>
            <a:r>
              <a:rPr lang="tr-TR" dirty="0">
                <a:latin typeface="Times New Roman" panose="02020603050405020304" pitchFamily="18" charset="0"/>
                <a:cs typeface="Times New Roman" panose="02020603050405020304" pitchFamily="18" charset="0"/>
              </a:rPr>
              <a:t> solgunluğu, </a:t>
            </a:r>
            <a:r>
              <a:rPr lang="tr-TR" dirty="0" err="1">
                <a:latin typeface="Times New Roman" panose="02020603050405020304" pitchFamily="18" charset="0"/>
                <a:cs typeface="Times New Roman" panose="02020603050405020304" pitchFamily="18" charset="0"/>
              </a:rPr>
              <a:t>Acidivorax</a:t>
            </a:r>
            <a:r>
              <a:rPr lang="tr-TR" dirty="0">
                <a:latin typeface="Times New Roman" panose="02020603050405020304" pitchFamily="18" charset="0"/>
                <a:cs typeface="Times New Roman" panose="02020603050405020304" pitchFamily="18" charset="0"/>
              </a:rPr>
              <a:t> bakterisi, kabak sarı mozaik virüsü, </a:t>
            </a:r>
            <a:r>
              <a:rPr lang="tr-TR" dirty="0" err="1">
                <a:latin typeface="Times New Roman" panose="02020603050405020304" pitchFamily="18" charset="0"/>
                <a:cs typeface="Times New Roman" panose="02020603050405020304" pitchFamily="18" charset="0"/>
              </a:rPr>
              <a:t>nematod</a:t>
            </a:r>
            <a:r>
              <a:rPr lang="tr-TR" dirty="0">
                <a:latin typeface="Times New Roman" panose="02020603050405020304" pitchFamily="18" charset="0"/>
                <a:cs typeface="Times New Roman" panose="02020603050405020304" pitchFamily="18" charset="0"/>
              </a:rPr>
              <a:t>, tel kurdu, yaprak biti, beyaz sinek, </a:t>
            </a:r>
            <a:r>
              <a:rPr lang="tr-TR" dirty="0" err="1">
                <a:latin typeface="Times New Roman" panose="02020603050405020304" pitchFamily="18" charset="0"/>
                <a:cs typeface="Times New Roman" panose="02020603050405020304" pitchFamily="18" charset="0"/>
              </a:rPr>
              <a:t>trips</a:t>
            </a:r>
            <a:r>
              <a:rPr lang="tr-TR" dirty="0">
                <a:latin typeface="Times New Roman" panose="02020603050405020304" pitchFamily="18" charset="0"/>
                <a:cs typeface="Times New Roman" panose="02020603050405020304" pitchFamily="18" charset="0"/>
              </a:rPr>
              <a:t> ve kırmızı örümcektir. </a:t>
            </a:r>
          </a:p>
          <a:p>
            <a:endParaRPr lang="tr-TR" dirty="0"/>
          </a:p>
        </p:txBody>
      </p:sp>
    </p:spTree>
    <p:extLst>
      <p:ext uri="{BB962C8B-B14F-4D97-AF65-F5344CB8AC3E}">
        <p14:creationId xmlns:p14="http://schemas.microsoft.com/office/powerpoint/2010/main" xmlns="" val="14291946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sz="quarter"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1772816"/>
            <a:ext cx="3888432" cy="438033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Metin kutusu 3"/>
          <p:cNvSpPr txBox="1"/>
          <p:nvPr/>
        </p:nvSpPr>
        <p:spPr>
          <a:xfrm>
            <a:off x="1043608" y="908720"/>
            <a:ext cx="2202211" cy="523220"/>
          </a:xfrm>
          <a:prstGeom prst="rect">
            <a:avLst/>
          </a:prstGeom>
          <a:noFill/>
        </p:spPr>
        <p:txBody>
          <a:bodyPr wrap="square" rtlCol="0">
            <a:spAutoFit/>
          </a:bodyPr>
          <a:lstStyle/>
          <a:p>
            <a:r>
              <a:rPr lang="tr-TR" sz="2800" b="1" dirty="0" err="1" smtClean="0">
                <a:solidFill>
                  <a:srgbClr val="C00000"/>
                </a:solidFill>
                <a:latin typeface="Times New Roman" panose="02020603050405020304" pitchFamily="18" charset="0"/>
                <a:cs typeface="Times New Roman" panose="02020603050405020304" pitchFamily="18" charset="0"/>
              </a:rPr>
              <a:t>Antraknoz</a:t>
            </a:r>
            <a:endParaRPr lang="tr-TR" sz="2800" b="1" dirty="0">
              <a:solidFill>
                <a:srgbClr val="C00000"/>
              </a:solidFill>
              <a:latin typeface="Times New Roman" panose="02020603050405020304" pitchFamily="18" charset="0"/>
              <a:cs typeface="Times New Roman" panose="02020603050405020304" pitchFamily="18" charset="0"/>
            </a:endParaRPr>
          </a:p>
        </p:txBody>
      </p:sp>
      <p:pic>
        <p:nvPicPr>
          <p:cNvPr id="9220"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716016" y="1772816"/>
            <a:ext cx="4200699" cy="438033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Metin kutusu 4"/>
          <p:cNvSpPr txBox="1"/>
          <p:nvPr/>
        </p:nvSpPr>
        <p:spPr>
          <a:xfrm>
            <a:off x="5220072" y="951228"/>
            <a:ext cx="3510898" cy="523220"/>
          </a:xfrm>
          <a:prstGeom prst="rect">
            <a:avLst/>
          </a:prstGeom>
          <a:noFill/>
        </p:spPr>
        <p:txBody>
          <a:bodyPr wrap="none" rtlCol="0">
            <a:spAutoFit/>
          </a:bodyPr>
          <a:lstStyle/>
          <a:p>
            <a:r>
              <a:rPr lang="tr-TR" sz="2800" b="1" dirty="0" err="1" smtClean="0">
                <a:solidFill>
                  <a:srgbClr val="C00000"/>
                </a:solidFill>
                <a:latin typeface="Times New Roman" panose="02020603050405020304" pitchFamily="18" charset="0"/>
                <a:cs typeface="Times New Roman" panose="02020603050405020304" pitchFamily="18" charset="0"/>
              </a:rPr>
              <a:t>Fusarium</a:t>
            </a:r>
            <a:r>
              <a:rPr lang="tr-TR" sz="2800" b="1" dirty="0" smtClean="0">
                <a:solidFill>
                  <a:srgbClr val="C00000"/>
                </a:solidFill>
                <a:latin typeface="Times New Roman" panose="02020603050405020304" pitchFamily="18" charset="0"/>
                <a:cs typeface="Times New Roman" panose="02020603050405020304" pitchFamily="18" charset="0"/>
              </a:rPr>
              <a:t> Solgunluğu</a:t>
            </a:r>
            <a:endParaRPr lang="tr-TR" sz="28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619462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1521" y="1916832"/>
            <a:ext cx="3816422" cy="424847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Metin kutusu 3"/>
          <p:cNvSpPr txBox="1"/>
          <p:nvPr/>
        </p:nvSpPr>
        <p:spPr>
          <a:xfrm>
            <a:off x="292550" y="1124744"/>
            <a:ext cx="3775393" cy="584775"/>
          </a:xfrm>
          <a:prstGeom prst="rect">
            <a:avLst/>
          </a:prstGeom>
          <a:noFill/>
        </p:spPr>
        <p:txBody>
          <a:bodyPr wrap="none" rtlCol="0">
            <a:spAutoFit/>
          </a:bodyPr>
          <a:lstStyle/>
          <a:p>
            <a:r>
              <a:rPr lang="tr-TR" sz="3200" b="1" dirty="0" err="1">
                <a:solidFill>
                  <a:srgbClr val="C00000"/>
                </a:solidFill>
                <a:latin typeface="Times New Roman" panose="02020603050405020304" pitchFamily="18" charset="0"/>
                <a:cs typeface="Times New Roman" panose="02020603050405020304" pitchFamily="18" charset="0"/>
              </a:rPr>
              <a:t>Acidivorax</a:t>
            </a:r>
            <a:r>
              <a:rPr lang="tr-TR" sz="3200" b="1" dirty="0">
                <a:solidFill>
                  <a:srgbClr val="C00000"/>
                </a:solidFill>
                <a:latin typeface="Times New Roman" panose="02020603050405020304" pitchFamily="18" charset="0"/>
                <a:cs typeface="Times New Roman" panose="02020603050405020304" pitchFamily="18" charset="0"/>
              </a:rPr>
              <a:t> bakterisi</a:t>
            </a:r>
          </a:p>
        </p:txBody>
      </p:sp>
      <p:pic>
        <p:nvPicPr>
          <p:cNvPr id="10243"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788024" y="1916832"/>
            <a:ext cx="3672408" cy="424847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Metin kutusu 4"/>
          <p:cNvSpPr txBox="1"/>
          <p:nvPr/>
        </p:nvSpPr>
        <p:spPr>
          <a:xfrm>
            <a:off x="6007604" y="1124744"/>
            <a:ext cx="1913473" cy="584775"/>
          </a:xfrm>
          <a:prstGeom prst="rect">
            <a:avLst/>
          </a:prstGeom>
          <a:noFill/>
        </p:spPr>
        <p:txBody>
          <a:bodyPr wrap="none" rtlCol="0">
            <a:spAutoFit/>
          </a:bodyPr>
          <a:lstStyle/>
          <a:p>
            <a:r>
              <a:rPr lang="tr-TR" sz="3200" b="1" dirty="0" smtClean="0">
                <a:solidFill>
                  <a:srgbClr val="C00000"/>
                </a:solidFill>
                <a:latin typeface="Times New Roman" panose="02020603050405020304" pitchFamily="18" charset="0"/>
                <a:cs typeface="Times New Roman" panose="02020603050405020304" pitchFamily="18" charset="0"/>
              </a:rPr>
              <a:t>Tel </a:t>
            </a:r>
            <a:r>
              <a:rPr lang="tr-TR" sz="3200" b="1" dirty="0">
                <a:solidFill>
                  <a:srgbClr val="C00000"/>
                </a:solidFill>
                <a:latin typeface="Times New Roman" panose="02020603050405020304" pitchFamily="18" charset="0"/>
                <a:cs typeface="Times New Roman" panose="02020603050405020304" pitchFamily="18" charset="0"/>
              </a:rPr>
              <a:t>kurdu</a:t>
            </a:r>
          </a:p>
        </p:txBody>
      </p:sp>
    </p:spTree>
    <p:extLst>
      <p:ext uri="{BB962C8B-B14F-4D97-AF65-F5344CB8AC3E}">
        <p14:creationId xmlns:p14="http://schemas.microsoft.com/office/powerpoint/2010/main" xmlns="" val="16813712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251520" y="548680"/>
            <a:ext cx="8640960" cy="6085656"/>
          </a:xfrm>
        </p:spPr>
        <p:txBody>
          <a:bodyPr/>
          <a:lstStyle/>
          <a:p>
            <a:pPr marL="0" indent="0">
              <a:buNone/>
            </a:pPr>
            <a:endParaRPr lang="tr-TR" b="1" u="sng" dirty="0" smtClean="0">
              <a:solidFill>
                <a:srgbClr val="C00000"/>
              </a:solidFill>
              <a:latin typeface="Times New Roman" panose="02020603050405020304" pitchFamily="18" charset="0"/>
              <a:cs typeface="Times New Roman" panose="02020603050405020304" pitchFamily="18" charset="0"/>
            </a:endParaRPr>
          </a:p>
          <a:p>
            <a:pPr marL="0" indent="0">
              <a:buNone/>
            </a:pPr>
            <a:endParaRPr lang="tr-TR" b="1" u="sng" dirty="0">
              <a:solidFill>
                <a:srgbClr val="C00000"/>
              </a:solidFill>
              <a:latin typeface="Times New Roman" panose="02020603050405020304" pitchFamily="18" charset="0"/>
              <a:cs typeface="Times New Roman" panose="02020603050405020304" pitchFamily="18" charset="0"/>
            </a:endParaRPr>
          </a:p>
          <a:p>
            <a:pPr marL="0" indent="0">
              <a:buNone/>
            </a:pPr>
            <a:r>
              <a:rPr lang="tr-TR" b="1" u="sng" dirty="0" smtClean="0">
                <a:solidFill>
                  <a:srgbClr val="C00000"/>
                </a:solidFill>
                <a:latin typeface="Times New Roman" panose="02020603050405020304" pitchFamily="18" charset="0"/>
                <a:cs typeface="Times New Roman" panose="02020603050405020304" pitchFamily="18" charset="0"/>
              </a:rPr>
              <a:t>Olgunluk</a:t>
            </a:r>
            <a:r>
              <a:rPr lang="tr-TR" b="1" u="sng" dirty="0">
                <a:solidFill>
                  <a:srgbClr val="C00000"/>
                </a:solidFill>
                <a:latin typeface="Times New Roman" panose="02020603050405020304" pitchFamily="18" charset="0"/>
                <a:cs typeface="Times New Roman" panose="02020603050405020304" pitchFamily="18" charset="0"/>
              </a:rPr>
              <a:t>, Hasat ve Depolama</a:t>
            </a:r>
          </a:p>
          <a:p>
            <a:pPr marL="0" indent="0" algn="just">
              <a:buNone/>
            </a:pPr>
            <a:r>
              <a:rPr lang="tr-TR" dirty="0" smtClean="0"/>
              <a:t>	Karpuz</a:t>
            </a:r>
            <a:r>
              <a:rPr lang="tr-TR" dirty="0"/>
              <a:t>; çoğunlukla tek seferde hasat edilir. Hasat olgunluğunu belirleyen kriterler şunlardır: Kabuk renginin parlaklaşması, damarların belirginleşmesi, meyve sapındaki tüylerin kuruması, kulakçık ve sülüğün kuruması, vurulunca tok ses çıkarması. Karpuz hasattan sonra normal koşullarda 20-60 gün saklanır. Hasattan sonra muhafaza süresi uzadıkça önce koflaşma, sulanma, daha sonra bozulma ve kokuşma meydana gelir. 4 </a:t>
            </a:r>
            <a:r>
              <a:rPr lang="tr-TR" dirty="0" err="1"/>
              <a:t>oC’de</a:t>
            </a:r>
            <a:r>
              <a:rPr lang="tr-TR" dirty="0"/>
              <a:t> % 60-70 nemde 3-4 ay muhafaza edilebilir.</a:t>
            </a:r>
          </a:p>
          <a:p>
            <a:endParaRPr lang="tr-TR" dirty="0"/>
          </a:p>
        </p:txBody>
      </p:sp>
    </p:spTree>
    <p:extLst>
      <p:ext uri="{BB962C8B-B14F-4D97-AF65-F5344CB8AC3E}">
        <p14:creationId xmlns:p14="http://schemas.microsoft.com/office/powerpoint/2010/main" xmlns="" val="14829412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323528" y="620688"/>
            <a:ext cx="8568952" cy="5760640"/>
          </a:xfrm>
        </p:spPr>
        <p:txBody>
          <a:bodyPr/>
          <a:lstStyle/>
          <a:p>
            <a:pPr marL="0" indent="0">
              <a:buNone/>
            </a:pPr>
            <a:r>
              <a:rPr lang="tr-TR" dirty="0" smtClean="0"/>
              <a:t> </a:t>
            </a:r>
            <a:r>
              <a:rPr lang="tr-TR" sz="3200" b="1" dirty="0" smtClean="0">
                <a:solidFill>
                  <a:srgbClr val="C00000"/>
                </a:solidFill>
                <a:latin typeface="Times New Roman" panose="02020603050405020304" pitchFamily="18" charset="0"/>
                <a:cs typeface="Times New Roman" panose="02020603050405020304" pitchFamily="18" charset="0"/>
              </a:rPr>
              <a:t>Verim</a:t>
            </a:r>
          </a:p>
          <a:p>
            <a:pPr marL="0" indent="0" algn="just">
              <a:buNone/>
            </a:pPr>
            <a:r>
              <a:rPr lang="tr-TR" dirty="0" smtClean="0"/>
              <a:t>	</a:t>
            </a:r>
          </a:p>
          <a:p>
            <a:pPr marL="0" indent="0" algn="just">
              <a:buNone/>
            </a:pPr>
            <a:r>
              <a:rPr lang="tr-TR" sz="2800" dirty="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Karpuzlarda </a:t>
            </a:r>
            <a:r>
              <a:rPr lang="tr-TR" sz="2800" dirty="0">
                <a:latin typeface="Times New Roman" panose="02020603050405020304" pitchFamily="18" charset="0"/>
                <a:cs typeface="Times New Roman" panose="02020603050405020304" pitchFamily="18" charset="0"/>
              </a:rPr>
              <a:t>dekara verim; yetiştirilen çeşidin özelliklerine, yetiştiriciliğin açıkta ya da örtü altında yapılmasına, sulama durumuna, aşılı ya da aşısız yetiştiriciliğe ve ekim zamanlarına göre değişebilir. Susuz karpuzlarda dekardan 1-2 ton verim alınabilirken, bu miktar mini karpuzlarda 3-4 ton/</a:t>
            </a:r>
            <a:r>
              <a:rPr lang="tr-TR" sz="2800" dirty="0" err="1">
                <a:latin typeface="Times New Roman" panose="02020603050405020304" pitchFamily="18" charset="0"/>
                <a:cs typeface="Times New Roman" panose="02020603050405020304" pitchFamily="18" charset="0"/>
              </a:rPr>
              <a:t>da’a</a:t>
            </a:r>
            <a:r>
              <a:rPr lang="tr-TR" sz="2800" dirty="0">
                <a:latin typeface="Times New Roman" panose="02020603050405020304" pitchFamily="18" charset="0"/>
                <a:cs typeface="Times New Roman" panose="02020603050405020304" pitchFamily="18" charset="0"/>
              </a:rPr>
              <a:t> çıkar. Aşılı ve </a:t>
            </a:r>
            <a:r>
              <a:rPr lang="tr-TR" sz="2800" dirty="0" err="1">
                <a:latin typeface="Times New Roman" panose="02020603050405020304" pitchFamily="18" charset="0"/>
                <a:cs typeface="Times New Roman" panose="02020603050405020304" pitchFamily="18" charset="0"/>
              </a:rPr>
              <a:t>örtüaltı</a:t>
            </a:r>
            <a:r>
              <a:rPr lang="tr-TR" sz="2800" dirty="0">
                <a:latin typeface="Times New Roman" panose="02020603050405020304" pitchFamily="18" charset="0"/>
                <a:cs typeface="Times New Roman" panose="02020603050405020304" pitchFamily="18" charset="0"/>
              </a:rPr>
              <a:t> normal boy karpuz yetiştiriciliğinde ise verim 15 ton/</a:t>
            </a:r>
            <a:r>
              <a:rPr lang="tr-TR" sz="2800" dirty="0" err="1">
                <a:latin typeface="Times New Roman" panose="02020603050405020304" pitchFamily="18" charset="0"/>
                <a:cs typeface="Times New Roman" panose="02020603050405020304" pitchFamily="18" charset="0"/>
              </a:rPr>
              <a:t>da’a</a:t>
            </a:r>
            <a:r>
              <a:rPr lang="tr-TR" sz="2800" dirty="0">
                <a:latin typeface="Times New Roman" panose="02020603050405020304" pitchFamily="18" charset="0"/>
                <a:cs typeface="Times New Roman" panose="02020603050405020304" pitchFamily="18" charset="0"/>
              </a:rPr>
              <a:t> kadar </a:t>
            </a:r>
            <a:r>
              <a:rPr lang="tr-TR" sz="2800" dirty="0" smtClean="0">
                <a:latin typeface="Times New Roman" panose="02020603050405020304" pitchFamily="18" charset="0"/>
                <a:cs typeface="Times New Roman" panose="02020603050405020304" pitchFamily="18" charset="0"/>
              </a:rPr>
              <a:t>çıkabilmektedir.</a:t>
            </a:r>
            <a:endParaRPr lang="tr-TR" sz="2800" dirty="0">
              <a:latin typeface="Times New Roman" panose="02020603050405020304" pitchFamily="18" charset="0"/>
              <a:cs typeface="Times New Roman" panose="02020603050405020304" pitchFamily="18" charset="0"/>
            </a:endParaRPr>
          </a:p>
          <a:p>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79488045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isse Senedi">
  <a:themeElements>
    <a:clrScheme name="Hisse Senedi">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Hisse Senedi">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isse Senedi">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822</TotalTime>
  <Words>697</Words>
  <Application>Microsoft Office PowerPoint</Application>
  <PresentationFormat>Ekran Gösterisi (4:3)</PresentationFormat>
  <Paragraphs>324</Paragraphs>
  <Slides>57</Slides>
  <Notes>0</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57</vt:i4>
      </vt:variant>
    </vt:vector>
  </HeadingPairs>
  <TitlesOfParts>
    <vt:vector size="59" baseType="lpstr">
      <vt:lpstr>Hisse Senedi</vt:lpstr>
      <vt:lpstr>Grafik</vt:lpstr>
      <vt:lpstr>KARPUZ YETİŞTİRİCİLİĞİ</vt:lpstr>
      <vt:lpstr>Slayt 2</vt:lpstr>
      <vt:lpstr>SİSTEMATİĞİ</vt:lpstr>
      <vt:lpstr>Slayt 4</vt:lpstr>
      <vt:lpstr>ORJİNİ</vt:lpstr>
      <vt:lpstr>EKONOMİK ÖNEMİ</vt:lpstr>
      <vt:lpstr>Slayt 7</vt:lpstr>
      <vt:lpstr>Slayt 8</vt:lpstr>
      <vt:lpstr>Slayt 9</vt:lpstr>
      <vt:lpstr>Slayt 10</vt:lpstr>
      <vt:lpstr>Slayt 11</vt:lpstr>
      <vt:lpstr>Slayt 12</vt:lpstr>
      <vt:lpstr>BESİN İÇERİĞİ</vt:lpstr>
      <vt:lpstr>Slayt 14</vt:lpstr>
      <vt:lpstr>Slayt 15</vt:lpstr>
      <vt:lpstr>SAĞLIK YÖNÜNDEN ÖNEMİ</vt:lpstr>
      <vt:lpstr>Slayt 17</vt:lpstr>
      <vt:lpstr>Slayt 18</vt:lpstr>
      <vt:lpstr>BOTANİK ÖZELLİKLERİ</vt:lpstr>
      <vt:lpstr>Slayt 20</vt:lpstr>
      <vt:lpstr>Slayt 21</vt:lpstr>
      <vt:lpstr>Slayt 22</vt:lpstr>
      <vt:lpstr>Slayt 23</vt:lpstr>
      <vt:lpstr>Slayt 24</vt:lpstr>
      <vt:lpstr>Slayt 25</vt:lpstr>
      <vt:lpstr>Slayt 26</vt:lpstr>
      <vt:lpstr>Fruit: Main color of flesh</vt:lpstr>
      <vt:lpstr>Slayt 28</vt:lpstr>
      <vt:lpstr>Slayt 29</vt:lpstr>
      <vt:lpstr>Seed: Size</vt:lpstr>
      <vt:lpstr>Slayt 31</vt:lpstr>
      <vt:lpstr>ÇEŞİTLERİN SINIFLANDIRILMASI</vt:lpstr>
      <vt:lpstr>Slayt 33</vt:lpstr>
      <vt:lpstr>Slayt 34</vt:lpstr>
      <vt:lpstr>Slayt 35</vt:lpstr>
      <vt:lpstr>Çeşitlerde Aranan Özellikler</vt:lpstr>
      <vt:lpstr>EKOLOJİK İSTEKLER</vt:lpstr>
      <vt:lpstr>Slayt 38</vt:lpstr>
      <vt:lpstr>Slayt 39</vt:lpstr>
      <vt:lpstr>YETİŞTİRME TEKNİĞİ</vt:lpstr>
      <vt:lpstr>Slayt 41</vt:lpstr>
      <vt:lpstr>Slayt 42</vt:lpstr>
      <vt:lpstr>Slayt 43</vt:lpstr>
      <vt:lpstr>Slayt 44</vt:lpstr>
      <vt:lpstr>Slayt 45</vt:lpstr>
      <vt:lpstr>Slayt 46</vt:lpstr>
      <vt:lpstr>Slayt 47</vt:lpstr>
      <vt:lpstr>Slayt 48</vt:lpstr>
      <vt:lpstr>Slayt 49</vt:lpstr>
      <vt:lpstr>BAKIM İŞLERİ</vt:lpstr>
      <vt:lpstr>Slayt 51</vt:lpstr>
      <vt:lpstr>Slayt 52</vt:lpstr>
      <vt:lpstr>Slayt 53</vt:lpstr>
      <vt:lpstr>Slayt 54</vt:lpstr>
      <vt:lpstr>Slayt 55</vt:lpstr>
      <vt:lpstr>Slayt 56</vt:lpstr>
      <vt:lpstr>Slayt 57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KARPUZ YETİŞTİRİCİLİĞİ</dc:title>
  <dc:creator>Şeyma</dc:creator>
  <cp:lastModifiedBy>samsung</cp:lastModifiedBy>
  <cp:revision>164</cp:revision>
  <dcterms:created xsi:type="dcterms:W3CDTF">2014-04-07T10:44:47Z</dcterms:created>
  <dcterms:modified xsi:type="dcterms:W3CDTF">2019-02-10T17:22:02Z</dcterms:modified>
</cp:coreProperties>
</file>