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56" r:id="rId2"/>
    <p:sldId id="257" r:id="rId3"/>
    <p:sldId id="258" r:id="rId4"/>
    <p:sldId id="259" r:id="rId5"/>
    <p:sldId id="260" r:id="rId6"/>
    <p:sldId id="261" r:id="rId7"/>
    <p:sldId id="262" r:id="rId8"/>
    <p:sldId id="263"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Lst>
  <p:sldSz cx="9144000" cy="6858000" type="screen4x3"/>
  <p:notesSz cx="6761163" cy="9942513"/>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46" y="-13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29837" cy="497126"/>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29761" y="0"/>
            <a:ext cx="2929837" cy="497126"/>
          </a:xfrm>
          <a:prstGeom prst="rect">
            <a:avLst/>
          </a:prstGeom>
        </p:spPr>
        <p:txBody>
          <a:bodyPr vert="horz" lIns="91440" tIns="45720" rIns="91440" bIns="45720" rtlCol="0"/>
          <a:lstStyle>
            <a:lvl1pPr algn="r">
              <a:defRPr sz="1200"/>
            </a:lvl1pPr>
          </a:lstStyle>
          <a:p>
            <a:fld id="{F80D039C-C1EE-4450-BC0A-FA8BD7818A6B}" type="datetimeFigureOut">
              <a:rPr lang="tr-TR" smtClean="0"/>
              <a:t>28.09.2020</a:t>
            </a:fld>
            <a:endParaRPr lang="tr-TR"/>
          </a:p>
        </p:txBody>
      </p:sp>
      <p:sp>
        <p:nvSpPr>
          <p:cNvPr id="4" name="Slayt Görüntüsü Yer Tutucusu 3"/>
          <p:cNvSpPr>
            <a:spLocks noGrp="1" noRot="1" noChangeAspect="1"/>
          </p:cNvSpPr>
          <p:nvPr>
            <p:ph type="sldImg" idx="2"/>
          </p:nvPr>
        </p:nvSpPr>
        <p:spPr>
          <a:xfrm>
            <a:off x="896938" y="746125"/>
            <a:ext cx="4967287" cy="372745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76117" y="4722694"/>
            <a:ext cx="5408930" cy="4474131"/>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9443662"/>
            <a:ext cx="2929837" cy="497126"/>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29761" y="9443662"/>
            <a:ext cx="2929837" cy="497126"/>
          </a:xfrm>
          <a:prstGeom prst="rect">
            <a:avLst/>
          </a:prstGeom>
        </p:spPr>
        <p:txBody>
          <a:bodyPr vert="horz" lIns="91440" tIns="45720" rIns="91440" bIns="45720" rtlCol="0" anchor="b"/>
          <a:lstStyle>
            <a:lvl1pPr algn="r">
              <a:defRPr sz="1200"/>
            </a:lvl1pPr>
          </a:lstStyle>
          <a:p>
            <a:fld id="{E20ABBB5-6159-4B46-8EDE-7964A76BEBE4}" type="slidenum">
              <a:rPr lang="tr-TR" smtClean="0"/>
              <a:t>‹#›</a:t>
            </a:fld>
            <a:endParaRPr lang="tr-TR"/>
          </a:p>
        </p:txBody>
      </p:sp>
    </p:spTree>
    <p:extLst>
      <p:ext uri="{BB962C8B-B14F-4D97-AF65-F5344CB8AC3E}">
        <p14:creationId xmlns:p14="http://schemas.microsoft.com/office/powerpoint/2010/main" val="11708900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Alt Başlık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fld id="{2FAB4BD9-108E-4159-88E8-63A086C8F1B4}" type="datetimeFigureOut">
              <a:rPr lang="tr-TR" smtClean="0"/>
              <a:t>28.09.2020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4BC0B1AB-4480-4552-AEEC-9736AD4E1C6B}" type="slidenum">
              <a:rPr lang="tr-TR" smtClean="0"/>
              <a:t>‹#›</a:t>
            </a:fld>
            <a:endParaRPr lang="tr-TR"/>
          </a:p>
        </p:txBody>
      </p:sp>
    </p:spTree>
    <p:extLst>
      <p:ext uri="{BB962C8B-B14F-4D97-AF65-F5344CB8AC3E}">
        <p14:creationId xmlns:p14="http://schemas.microsoft.com/office/powerpoint/2010/main" val="25588599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2FAB4BD9-108E-4159-88E8-63A086C8F1B4}" type="datetimeFigureOut">
              <a:rPr lang="tr-TR" smtClean="0"/>
              <a:t>28.09.2020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4BC0B1AB-4480-4552-AEEC-9736AD4E1C6B}" type="slidenum">
              <a:rPr lang="tr-TR" smtClean="0"/>
              <a:t>‹#›</a:t>
            </a:fld>
            <a:endParaRPr lang="tr-TR"/>
          </a:p>
        </p:txBody>
      </p:sp>
    </p:spTree>
    <p:extLst>
      <p:ext uri="{BB962C8B-B14F-4D97-AF65-F5344CB8AC3E}">
        <p14:creationId xmlns:p14="http://schemas.microsoft.com/office/powerpoint/2010/main" val="25195209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Başlık 1"/>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Metin Yer Tutucusu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2FAB4BD9-108E-4159-88E8-63A086C8F1B4}" type="datetimeFigureOut">
              <a:rPr lang="tr-TR" smtClean="0"/>
              <a:t>28.09.2020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4BC0B1AB-4480-4552-AEEC-9736AD4E1C6B}" type="slidenum">
              <a:rPr lang="tr-TR" smtClean="0"/>
              <a:t>‹#›</a:t>
            </a:fld>
            <a:endParaRPr lang="tr-TR"/>
          </a:p>
        </p:txBody>
      </p:sp>
    </p:spTree>
    <p:extLst>
      <p:ext uri="{BB962C8B-B14F-4D97-AF65-F5344CB8AC3E}">
        <p14:creationId xmlns:p14="http://schemas.microsoft.com/office/powerpoint/2010/main" val="4574597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2FAB4BD9-108E-4159-88E8-63A086C8F1B4}" type="datetimeFigureOut">
              <a:rPr lang="tr-TR" smtClean="0"/>
              <a:t>28.09.2020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4BC0B1AB-4480-4552-AEEC-9736AD4E1C6B}" type="slidenum">
              <a:rPr lang="tr-TR" smtClean="0"/>
              <a:t>‹#›</a:t>
            </a:fld>
            <a:endParaRPr lang="tr-TR"/>
          </a:p>
        </p:txBody>
      </p:sp>
    </p:spTree>
    <p:extLst>
      <p:ext uri="{BB962C8B-B14F-4D97-AF65-F5344CB8AC3E}">
        <p14:creationId xmlns:p14="http://schemas.microsoft.com/office/powerpoint/2010/main" val="5713525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lvl1pPr>
              <a:defRPr/>
            </a:lvl1pPr>
          </a:lstStyle>
          <a:p>
            <a:r>
              <a:rPr lang="tr-TR" smtClean="0"/>
              <a:t>Asıl başlık stili için tıklatın</a:t>
            </a:r>
            <a:endParaRPr lang="tr-TR"/>
          </a:p>
        </p:txBody>
      </p:sp>
      <p:sp>
        <p:nvSpPr>
          <p:cNvPr id="3" name="Metin Yer Tutucusu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2FAB4BD9-108E-4159-88E8-63A086C8F1B4}" type="datetimeFigureOut">
              <a:rPr lang="tr-TR" smtClean="0"/>
              <a:t>28.09.2020</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4BC0B1AB-4480-4552-AEEC-9736AD4E1C6B}" type="slidenum">
              <a:rPr lang="tr-TR" smtClean="0"/>
              <a:t>‹#›</a:t>
            </a:fld>
            <a:endParaRPr lang="tr-TR"/>
          </a:p>
        </p:txBody>
      </p:sp>
    </p:spTree>
    <p:extLst>
      <p:ext uri="{BB962C8B-B14F-4D97-AF65-F5344CB8AC3E}">
        <p14:creationId xmlns:p14="http://schemas.microsoft.com/office/powerpoint/2010/main" val="2260409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2FAB4BD9-108E-4159-88E8-63A086C8F1B4}" type="datetimeFigureOut">
              <a:rPr lang="tr-TR" smtClean="0"/>
              <a:t>28.09.2020</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4BC0B1AB-4480-4552-AEEC-9736AD4E1C6B}" type="slidenum">
              <a:rPr lang="tr-TR" smtClean="0"/>
              <a:t>‹#›</a:t>
            </a:fld>
            <a:endParaRPr lang="tr-TR"/>
          </a:p>
        </p:txBody>
      </p:sp>
    </p:spTree>
    <p:extLst>
      <p:ext uri="{BB962C8B-B14F-4D97-AF65-F5344CB8AC3E}">
        <p14:creationId xmlns:p14="http://schemas.microsoft.com/office/powerpoint/2010/main" val="13393745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2FAB4BD9-108E-4159-88E8-63A086C8F1B4}" type="datetimeFigureOut">
              <a:rPr lang="tr-TR" smtClean="0"/>
              <a:t>28.09.2020</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4BC0B1AB-4480-4552-AEEC-9736AD4E1C6B}" type="slidenum">
              <a:rPr lang="tr-TR" smtClean="0"/>
              <a:t>‹#›</a:t>
            </a:fld>
            <a:endParaRPr lang="tr-TR"/>
          </a:p>
        </p:txBody>
      </p:sp>
    </p:spTree>
    <p:extLst>
      <p:ext uri="{BB962C8B-B14F-4D97-AF65-F5344CB8AC3E}">
        <p14:creationId xmlns:p14="http://schemas.microsoft.com/office/powerpoint/2010/main" val="40718382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İçerik Yer Tutucus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2FAB4BD9-108E-4159-88E8-63A086C8F1B4}" type="datetimeFigureOut">
              <a:rPr lang="tr-TR" smtClean="0"/>
              <a:t>28.09.2020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4BC0B1AB-4480-4552-AEEC-9736AD4E1C6B}" type="slidenum">
              <a:rPr lang="tr-TR" smtClean="0"/>
              <a:t>‹#›</a:t>
            </a:fld>
            <a:endParaRPr lang="tr-TR"/>
          </a:p>
        </p:txBody>
      </p:sp>
    </p:spTree>
    <p:extLst>
      <p:ext uri="{BB962C8B-B14F-4D97-AF65-F5344CB8AC3E}">
        <p14:creationId xmlns:p14="http://schemas.microsoft.com/office/powerpoint/2010/main" val="26467760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Resim Yer Tutucusu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2FAB4BD9-108E-4159-88E8-63A086C8F1B4}" type="datetimeFigureOut">
              <a:rPr lang="tr-TR" smtClean="0"/>
              <a:t>28.09.2020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4BC0B1AB-4480-4552-AEEC-9736AD4E1C6B}" type="slidenum">
              <a:rPr lang="tr-TR" smtClean="0"/>
              <a:t>‹#›</a:t>
            </a:fld>
            <a:endParaRPr lang="tr-TR"/>
          </a:p>
        </p:txBody>
      </p:sp>
    </p:spTree>
    <p:extLst>
      <p:ext uri="{BB962C8B-B14F-4D97-AF65-F5344CB8AC3E}">
        <p14:creationId xmlns:p14="http://schemas.microsoft.com/office/powerpoint/2010/main" val="7850602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2FAB4BD9-108E-4159-88E8-63A086C8F1B4}" type="datetimeFigureOut">
              <a:rPr lang="tr-TR" smtClean="0"/>
              <a:t>28.09.2020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4BC0B1AB-4480-4552-AEEC-9736AD4E1C6B}" type="slidenum">
              <a:rPr lang="tr-TR" smtClean="0"/>
              <a:t>‹#›</a:t>
            </a:fld>
            <a:endParaRPr lang="tr-TR"/>
          </a:p>
        </p:txBody>
      </p:sp>
    </p:spTree>
    <p:extLst>
      <p:ext uri="{BB962C8B-B14F-4D97-AF65-F5344CB8AC3E}">
        <p14:creationId xmlns:p14="http://schemas.microsoft.com/office/powerpoint/2010/main" val="23181871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2FAB4BD9-108E-4159-88E8-63A086C8F1B4}" type="datetimeFigureOut">
              <a:rPr lang="tr-TR" smtClean="0"/>
              <a:t>28.09.2020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4BC0B1AB-4480-4552-AEEC-9736AD4E1C6B}" type="slidenum">
              <a:rPr lang="tr-TR" smtClean="0"/>
              <a:t>‹#›</a:t>
            </a:fld>
            <a:endParaRPr lang="tr-TR"/>
          </a:p>
        </p:txBody>
      </p:sp>
    </p:spTree>
    <p:extLst>
      <p:ext uri="{BB962C8B-B14F-4D97-AF65-F5344CB8AC3E}">
        <p14:creationId xmlns:p14="http://schemas.microsoft.com/office/powerpoint/2010/main" val="29574240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FAB4BD9-108E-4159-88E8-63A086C8F1B4}" type="datetimeFigureOut">
              <a:rPr lang="tr-TR" smtClean="0"/>
              <a:t>28.09.2020</a:t>
            </a:fld>
            <a:endParaRPr lang="tr-TR"/>
          </a:p>
        </p:txBody>
      </p:sp>
      <p:sp>
        <p:nvSpPr>
          <p:cNvPr id="5" name="Altbilgi Yer Tutucusu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BC0B1AB-4480-4552-AEEC-9736AD4E1C6B}" type="slidenum">
              <a:rPr lang="tr-TR" smtClean="0"/>
              <a:t>‹#›</a:t>
            </a:fld>
            <a:endParaRPr lang="tr-TR"/>
          </a:p>
        </p:txBody>
      </p:sp>
    </p:spTree>
    <p:extLst>
      <p:ext uri="{BB962C8B-B14F-4D97-AF65-F5344CB8AC3E}">
        <p14:creationId xmlns:p14="http://schemas.microsoft.com/office/powerpoint/2010/main" val="57240028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p:txBody>
          <a:bodyPr/>
          <a:lstStyle/>
          <a:p>
            <a:r>
              <a:rPr lang="tr-TR" dirty="0" smtClean="0"/>
              <a:t>İNSAN HAKKI OLARAK EĞİTİM</a:t>
            </a:r>
            <a:endParaRPr lang="tr-TR" dirty="0"/>
          </a:p>
        </p:txBody>
      </p:sp>
      <p:sp>
        <p:nvSpPr>
          <p:cNvPr id="3" name="Alt Başlık 2"/>
          <p:cNvSpPr>
            <a:spLocks noGrp="1"/>
          </p:cNvSpPr>
          <p:nvPr>
            <p:ph type="subTitle" idx="1"/>
          </p:nvPr>
        </p:nvSpPr>
        <p:spPr>
          <a:xfrm>
            <a:off x="1331640" y="4077072"/>
            <a:ext cx="6400800" cy="1752600"/>
          </a:xfrm>
        </p:spPr>
        <p:txBody>
          <a:bodyPr/>
          <a:lstStyle/>
          <a:p>
            <a:r>
              <a:rPr lang="tr-TR" dirty="0" err="1" smtClean="0"/>
              <a:t>Öğr</a:t>
            </a:r>
            <a:r>
              <a:rPr lang="tr-TR" dirty="0" smtClean="0"/>
              <a:t>. Gör. </a:t>
            </a:r>
            <a:r>
              <a:rPr lang="tr-TR" dirty="0" err="1" smtClean="0"/>
              <a:t>Abdulnasır</a:t>
            </a:r>
            <a:r>
              <a:rPr lang="tr-TR" dirty="0" smtClean="0"/>
              <a:t> BAYRAM</a:t>
            </a:r>
            <a:endParaRPr lang="tr-TR" dirty="0"/>
          </a:p>
        </p:txBody>
      </p:sp>
    </p:spTree>
    <p:extLst>
      <p:ext uri="{BB962C8B-B14F-4D97-AF65-F5344CB8AC3E}">
        <p14:creationId xmlns:p14="http://schemas.microsoft.com/office/powerpoint/2010/main" val="16563260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Temel Bir İnsan Hakkı </a:t>
            </a:r>
            <a:r>
              <a:rPr lang="tr-TR" dirty="0"/>
              <a:t>O</a:t>
            </a:r>
            <a:r>
              <a:rPr lang="tr-TR" dirty="0" smtClean="0"/>
              <a:t>larak </a:t>
            </a:r>
            <a:r>
              <a:rPr lang="tr-TR" dirty="0"/>
              <a:t>E</a:t>
            </a:r>
            <a:r>
              <a:rPr lang="tr-TR" dirty="0" smtClean="0"/>
              <a:t>ğitim</a:t>
            </a:r>
            <a:endParaRPr lang="tr-TR" dirty="0"/>
          </a:p>
        </p:txBody>
      </p:sp>
      <p:sp>
        <p:nvSpPr>
          <p:cNvPr id="3" name="İçerik Yer Tutucusu 2"/>
          <p:cNvSpPr>
            <a:spLocks noGrp="1"/>
          </p:cNvSpPr>
          <p:nvPr>
            <p:ph idx="1"/>
          </p:nvPr>
        </p:nvSpPr>
        <p:spPr/>
        <p:txBody>
          <a:bodyPr>
            <a:normAutofit lnSpcReduction="10000"/>
          </a:bodyPr>
          <a:lstStyle/>
          <a:p>
            <a:pPr marL="0" indent="0">
              <a:buNone/>
            </a:pPr>
            <a:r>
              <a:rPr lang="tr-TR" dirty="0" smtClean="0"/>
              <a:t>Temel insan hakları içinde  en önemli haklardan birisidir. İnsan olmaktan kaynaklı haklardandır. Din, dil, ırk ve cinsiyet ayrımı gözetilmeksizin sağlanması gereken haklardandır. Ekonomik haklar. Günümüz toplumlarında  Eğitim temel bir hak olarak görülmektedir. Bütün devletler vatandaşlarının bu haktan yararlanması için gerekli yasal düzenlemeler yapmaktadır.  Eğitim hakkı hem yasalarda hem de uluslar arsı sözleşmelerde yer bulmaktadır.</a:t>
            </a:r>
            <a:endParaRPr lang="tr-TR" dirty="0"/>
          </a:p>
        </p:txBody>
      </p:sp>
    </p:spTree>
    <p:extLst>
      <p:ext uri="{BB962C8B-B14F-4D97-AF65-F5344CB8AC3E}">
        <p14:creationId xmlns:p14="http://schemas.microsoft.com/office/powerpoint/2010/main" val="30168911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smtClean="0"/>
              <a:t>TÜRKİYE CUMHURİYETİ ANAYASAINDA EĞİTİM</a:t>
            </a:r>
            <a:endParaRPr lang="tr-TR" dirty="0"/>
          </a:p>
        </p:txBody>
      </p:sp>
      <p:sp>
        <p:nvSpPr>
          <p:cNvPr id="3" name="İçerik Yer Tutucusu 2"/>
          <p:cNvSpPr>
            <a:spLocks noGrp="1"/>
          </p:cNvSpPr>
          <p:nvPr>
            <p:ph idx="1"/>
          </p:nvPr>
        </p:nvSpPr>
        <p:spPr/>
        <p:txBody>
          <a:bodyPr/>
          <a:lstStyle/>
          <a:p>
            <a:pPr marL="0" indent="0">
              <a:buNone/>
            </a:pPr>
            <a:r>
              <a:rPr lang="tr-TR" b="1" dirty="0"/>
              <a:t>42</a:t>
            </a:r>
            <a:r>
              <a:rPr lang="tr-TR" dirty="0"/>
              <a:t>. </a:t>
            </a:r>
            <a:r>
              <a:rPr lang="tr-TR" b="1" dirty="0"/>
              <a:t>Madde</a:t>
            </a:r>
            <a:r>
              <a:rPr lang="tr-TR" dirty="0"/>
              <a:t>. Kimse, eğitim ve öğrenim hakkından yoksun bırakılamaz. ... Eğitim ve öğretim, Atatürk ilkeleri ve </a:t>
            </a:r>
            <a:r>
              <a:rPr lang="tr-TR" dirty="0" smtClean="0"/>
              <a:t>inkılapları </a:t>
            </a:r>
            <a:r>
              <a:rPr lang="tr-TR" dirty="0"/>
              <a:t>doğrultusunda, çağdaş bilim ve eğitim esaslarına göre, devletin gözetim ve denetimi altında yapılır.</a:t>
            </a:r>
          </a:p>
        </p:txBody>
      </p:sp>
    </p:spTree>
    <p:extLst>
      <p:ext uri="{BB962C8B-B14F-4D97-AF65-F5344CB8AC3E}">
        <p14:creationId xmlns:p14="http://schemas.microsoft.com/office/powerpoint/2010/main" val="29833754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smtClean="0"/>
              <a:t>TÜRKİYE CUMHURİYETİ ANAYASAINDA EĞİTİM</a:t>
            </a:r>
            <a:endParaRPr lang="tr-TR" dirty="0"/>
          </a:p>
        </p:txBody>
      </p:sp>
      <p:sp>
        <p:nvSpPr>
          <p:cNvPr id="3" name="İçerik Yer Tutucusu 2"/>
          <p:cNvSpPr>
            <a:spLocks noGrp="1"/>
          </p:cNvSpPr>
          <p:nvPr>
            <p:ph idx="1"/>
          </p:nvPr>
        </p:nvSpPr>
        <p:spPr/>
        <p:txBody>
          <a:bodyPr>
            <a:normAutofit lnSpcReduction="10000"/>
          </a:bodyPr>
          <a:lstStyle/>
          <a:p>
            <a:pPr marL="0" indent="0">
              <a:buNone/>
            </a:pPr>
            <a:r>
              <a:rPr lang="tr-TR" b="1" dirty="0"/>
              <a:t>Madde 10</a:t>
            </a:r>
            <a:r>
              <a:rPr lang="tr-TR" dirty="0"/>
              <a:t> – Herkes, dil, ırk, renk, cinsiyet, siyasi düşünce, felsefi inanç, din, mezhep ve benzeri sebeplerle ayırım gözetilmeksizin kanun önünde eşittir</a:t>
            </a:r>
            <a:r>
              <a:rPr lang="tr-TR" dirty="0" smtClean="0"/>
              <a:t>.</a:t>
            </a:r>
          </a:p>
          <a:p>
            <a:pPr marL="0" indent="0">
              <a:buNone/>
            </a:pPr>
            <a:r>
              <a:rPr lang="tr-TR" b="1" dirty="0"/>
              <a:t>24</a:t>
            </a:r>
            <a:r>
              <a:rPr lang="tr-TR" dirty="0"/>
              <a:t>. Madde. Herkes, vicdan, dini inanç ve kanaat hürriyetine sahiptir. ... Kimse, ibadete, dini ayin ve törenlere katılmaya, dini inanç ve kanaatlerini açıklamaya zorlanamaz; dini inanç ve kanaatlerinden dolayı kınanamaz ve suçlanamaz.</a:t>
            </a:r>
          </a:p>
        </p:txBody>
      </p:sp>
    </p:spTree>
    <p:extLst>
      <p:ext uri="{BB962C8B-B14F-4D97-AF65-F5344CB8AC3E}">
        <p14:creationId xmlns:p14="http://schemas.microsoft.com/office/powerpoint/2010/main" val="29628874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smtClean="0"/>
              <a:t>TÜRKİYE CUMHURİYETİ ANAYASAINDA EĞİTİM</a:t>
            </a:r>
            <a:endParaRPr lang="tr-TR" dirty="0"/>
          </a:p>
        </p:txBody>
      </p:sp>
      <p:sp>
        <p:nvSpPr>
          <p:cNvPr id="3" name="İçerik Yer Tutucusu 2"/>
          <p:cNvSpPr>
            <a:spLocks noGrp="1"/>
          </p:cNvSpPr>
          <p:nvPr>
            <p:ph idx="1"/>
          </p:nvPr>
        </p:nvSpPr>
        <p:spPr/>
        <p:txBody>
          <a:bodyPr>
            <a:normAutofit/>
          </a:bodyPr>
          <a:lstStyle/>
          <a:p>
            <a:pPr marL="0" indent="0">
              <a:buNone/>
            </a:pPr>
            <a:r>
              <a:rPr lang="tr-TR" b="1" dirty="0"/>
              <a:t>MADDE 62</a:t>
            </a:r>
            <a:r>
              <a:rPr lang="tr-TR" dirty="0"/>
              <a:t>- Devlet, yabancı ülkelerde çalışan Türk vatandaşlarının aile birliğinin, çocuklarının eğitiminin, kültürel ihtiyaçlarının ve sosyal güvenliklerinin sağlanması, anavatanla bağlarının korunması ve yurda dönüşlerinde yardımcı olunması için gereken tedbirleri alır</a:t>
            </a:r>
            <a:r>
              <a:rPr lang="tr-TR" dirty="0" smtClean="0"/>
              <a:t>.</a:t>
            </a:r>
          </a:p>
        </p:txBody>
      </p:sp>
    </p:spTree>
    <p:extLst>
      <p:ext uri="{BB962C8B-B14F-4D97-AF65-F5344CB8AC3E}">
        <p14:creationId xmlns:p14="http://schemas.microsoft.com/office/powerpoint/2010/main" val="5333380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smtClean="0"/>
              <a:t>TÜRKİYE CUMHURİYETİ ANAYASAINDA EĞİTİM</a:t>
            </a:r>
            <a:endParaRPr lang="tr-TR" dirty="0"/>
          </a:p>
        </p:txBody>
      </p:sp>
      <p:sp>
        <p:nvSpPr>
          <p:cNvPr id="3" name="İçerik Yer Tutucusu 2"/>
          <p:cNvSpPr>
            <a:spLocks noGrp="1"/>
          </p:cNvSpPr>
          <p:nvPr>
            <p:ph idx="1"/>
          </p:nvPr>
        </p:nvSpPr>
        <p:spPr/>
        <p:txBody>
          <a:bodyPr>
            <a:normAutofit/>
          </a:bodyPr>
          <a:lstStyle/>
          <a:p>
            <a:pPr marL="0" indent="0">
              <a:buNone/>
            </a:pPr>
            <a:r>
              <a:rPr lang="tr-TR" b="1" dirty="0"/>
              <a:t>Madde </a:t>
            </a:r>
            <a:r>
              <a:rPr lang="tr-TR" b="1" dirty="0" smtClean="0"/>
              <a:t>130</a:t>
            </a:r>
            <a:r>
              <a:rPr lang="tr-TR" dirty="0" smtClean="0"/>
              <a:t>: Çağdaş </a:t>
            </a:r>
            <a:r>
              <a:rPr lang="tr-TR" dirty="0"/>
              <a:t>eğitim-öğretim esaslarına dayanan bir düzen içinde milletin ve ülkenin ihtiyaçlarına uygun insan gücü yetiştirmek amacı ile; ortaöğretime dayalı çeşitli düzeylerde eğitim-öğretim, bilimsel araştırma, yayın ve danışmanlık yapmak, ülkeye ve insanlığa hizmet etmek üzere çeşitli birimlerden oluşan kamu tüzel kişiliğine ve bilimsel özerkliğe sahip üniversiteler Devlet tarafından kanunla kurulur.</a:t>
            </a:r>
          </a:p>
        </p:txBody>
      </p:sp>
    </p:spTree>
    <p:extLst>
      <p:ext uri="{BB962C8B-B14F-4D97-AF65-F5344CB8AC3E}">
        <p14:creationId xmlns:p14="http://schemas.microsoft.com/office/powerpoint/2010/main" val="29444981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smtClean="0"/>
              <a:t>TÜRKİYE CUMHURİYETİ ANAYASAINDA EĞİTİM</a:t>
            </a:r>
            <a:endParaRPr lang="tr-TR" dirty="0"/>
          </a:p>
        </p:txBody>
      </p:sp>
      <p:sp>
        <p:nvSpPr>
          <p:cNvPr id="3" name="İçerik Yer Tutucusu 2"/>
          <p:cNvSpPr>
            <a:spLocks noGrp="1"/>
          </p:cNvSpPr>
          <p:nvPr>
            <p:ph idx="1"/>
          </p:nvPr>
        </p:nvSpPr>
        <p:spPr/>
        <p:txBody>
          <a:bodyPr>
            <a:normAutofit fontScale="92500" lnSpcReduction="10000"/>
          </a:bodyPr>
          <a:lstStyle/>
          <a:p>
            <a:pPr marL="0" indent="0">
              <a:buNone/>
            </a:pPr>
            <a:r>
              <a:rPr lang="tr-TR" b="1" dirty="0"/>
              <a:t>Madde </a:t>
            </a:r>
            <a:r>
              <a:rPr lang="tr-TR" dirty="0" smtClean="0"/>
              <a:t>Yükseköğretim </a:t>
            </a:r>
            <a:r>
              <a:rPr lang="tr-TR" dirty="0"/>
              <a:t>Kurumlarının öğretimi planlamak, düzenlemek, yönetmek, denetlemek, yükseköğretim kurumlarındaki eğitim-öğretim ve bilimsel araştırma faaliyetlerini yönlendirmek bu kurumların kanunda belirtilen amaç ve ilkeler doğrultusunda kurulmasını, geliştirilmesini ve üniversitelere tahsis edilen kaynakların etkili bir biçimde kullanılmasını sağlamak ve öğretim elemanlarının yetiştirilmesi için planlama yapmak maksadı ile Yükseköğretim Kurulu kurulur.</a:t>
            </a:r>
          </a:p>
        </p:txBody>
      </p:sp>
    </p:spTree>
    <p:extLst>
      <p:ext uri="{BB962C8B-B14F-4D97-AF65-F5344CB8AC3E}">
        <p14:creationId xmlns:p14="http://schemas.microsoft.com/office/powerpoint/2010/main" val="35049894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smtClean="0"/>
              <a:t>TÜRKİYE CUMHURİYETİ YASALARINDA EĞİTİM</a:t>
            </a:r>
            <a:endParaRPr lang="tr-TR" dirty="0"/>
          </a:p>
        </p:txBody>
      </p:sp>
      <p:sp>
        <p:nvSpPr>
          <p:cNvPr id="3" name="İçerik Yer Tutucusu 2"/>
          <p:cNvSpPr>
            <a:spLocks noGrp="1"/>
          </p:cNvSpPr>
          <p:nvPr>
            <p:ph idx="1"/>
          </p:nvPr>
        </p:nvSpPr>
        <p:spPr/>
        <p:txBody>
          <a:bodyPr/>
          <a:lstStyle/>
          <a:p>
            <a:pPr marL="0" indent="0">
              <a:buNone/>
            </a:pPr>
            <a:r>
              <a:rPr lang="tr-TR" b="1" dirty="0" err="1"/>
              <a:t>Tevhid</a:t>
            </a:r>
            <a:r>
              <a:rPr lang="tr-TR" b="1" dirty="0"/>
              <a:t>-i Tedrisat Kanunu</a:t>
            </a:r>
            <a:r>
              <a:rPr lang="tr-TR" dirty="0"/>
              <a:t> (Öğretim Birliği Yasası), Türkiye Büyük Millet Meclisi tarafından 3 Mart 1924 tarih ve </a:t>
            </a:r>
            <a:r>
              <a:rPr lang="tr-TR" b="1" dirty="0"/>
              <a:t>430 Kanun</a:t>
            </a:r>
            <a:r>
              <a:rPr lang="tr-TR" dirty="0"/>
              <a:t> Numarası ile kabul edilmiş olan ve ülkedeki bütün eğitim kurumlarının Maarif </a:t>
            </a:r>
            <a:r>
              <a:rPr lang="tr-TR" dirty="0" err="1"/>
              <a:t>Vekaleti'ne</a:t>
            </a:r>
            <a:r>
              <a:rPr lang="tr-TR" dirty="0"/>
              <a:t> (Türkiye Cumhuriyeti Millî Eğitim Bakanlığı'na) bağlanmasını öngören yasadır.</a:t>
            </a:r>
          </a:p>
        </p:txBody>
      </p:sp>
    </p:spTree>
    <p:extLst>
      <p:ext uri="{BB962C8B-B14F-4D97-AF65-F5344CB8AC3E}">
        <p14:creationId xmlns:p14="http://schemas.microsoft.com/office/powerpoint/2010/main" val="13331285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smtClean="0"/>
              <a:t>TÜRKİYE CUMHURİYETİ YASALARINDA EĞİTİM</a:t>
            </a:r>
            <a:endParaRPr lang="tr-TR" dirty="0"/>
          </a:p>
        </p:txBody>
      </p:sp>
      <p:sp>
        <p:nvSpPr>
          <p:cNvPr id="3" name="İçerik Yer Tutucusu 2"/>
          <p:cNvSpPr>
            <a:spLocks noGrp="1"/>
          </p:cNvSpPr>
          <p:nvPr>
            <p:ph idx="1"/>
          </p:nvPr>
        </p:nvSpPr>
        <p:spPr/>
        <p:txBody>
          <a:bodyPr>
            <a:normAutofit lnSpcReduction="10000"/>
          </a:bodyPr>
          <a:lstStyle/>
          <a:p>
            <a:r>
              <a:rPr lang="tr-TR" dirty="0"/>
              <a:t>MİLLÎ EĞİTİM BAKANLIĞININ TEŞKİLAT VE GÖREVLERİ HAKKINDA</a:t>
            </a:r>
          </a:p>
          <a:p>
            <a:r>
              <a:rPr lang="tr-TR" dirty="0"/>
              <a:t>KANUN HÜKMÜNDE KARARNAME</a:t>
            </a:r>
          </a:p>
          <a:p>
            <a:r>
              <a:rPr lang="tr-TR" u="sng" dirty="0"/>
              <a:t>Karar Sayısı: KHK/652</a:t>
            </a:r>
            <a:endParaRPr lang="tr-TR" dirty="0"/>
          </a:p>
          <a:p>
            <a:r>
              <a:rPr lang="tr-TR" dirty="0"/>
              <a:t>Millî Eğitim Bakanlığının yeniden yapılandırılması; 6/4/2011 tarihli ve 6223 sayılı Kanunun verdiği yetkiye dayanılarak, Bakanlar Kurulu’nca 25/8/2011 tarihinde kararlaştırılmıştır.</a:t>
            </a:r>
          </a:p>
          <a:p>
            <a:pPr marL="0" indent="0">
              <a:buNone/>
            </a:pPr>
            <a:endParaRPr lang="tr-TR" dirty="0"/>
          </a:p>
        </p:txBody>
      </p:sp>
    </p:spTree>
    <p:extLst>
      <p:ext uri="{BB962C8B-B14F-4D97-AF65-F5344CB8AC3E}">
        <p14:creationId xmlns:p14="http://schemas.microsoft.com/office/powerpoint/2010/main" val="32989126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smtClean="0"/>
              <a:t>TÜRKİYE CUMHURİYETİ YASALARINDA EĞİTİM</a:t>
            </a:r>
            <a:endParaRPr lang="tr-TR" dirty="0"/>
          </a:p>
        </p:txBody>
      </p:sp>
      <p:sp>
        <p:nvSpPr>
          <p:cNvPr id="3" name="İçerik Yer Tutucusu 2"/>
          <p:cNvSpPr>
            <a:spLocks noGrp="1"/>
          </p:cNvSpPr>
          <p:nvPr>
            <p:ph idx="1"/>
          </p:nvPr>
        </p:nvSpPr>
        <p:spPr/>
        <p:txBody>
          <a:bodyPr/>
          <a:lstStyle/>
          <a:p>
            <a:pPr marL="0" indent="0">
              <a:buNone/>
            </a:pPr>
            <a:r>
              <a:rPr lang="tr-TR" dirty="0" smtClean="0"/>
              <a:t>Kanun No : 1739 Kabul tarihi: 14/6/1973 1 — Kanunun kapsamı : MADDE 1. — Bu kanun, Türk millî eğitiminin düzenlenmesinde esas olan amaç ve ilkeler, eğitim sisteminin genel yapısı, öğretmenlik mesleği, okul bina ve tesisleri, eğitim araç ve gereçleri ve Devletin eğitim ve öğretim alanındaki görev ve sorumluluğu ile ilgili temel hükümleri bir sistem bütünlüğü içinde kapsar. </a:t>
            </a:r>
            <a:endParaRPr lang="tr-TR" dirty="0"/>
          </a:p>
        </p:txBody>
      </p:sp>
    </p:spTree>
    <p:extLst>
      <p:ext uri="{BB962C8B-B14F-4D97-AF65-F5344CB8AC3E}">
        <p14:creationId xmlns:p14="http://schemas.microsoft.com/office/powerpoint/2010/main" val="13687820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smtClean="0"/>
              <a:t>TÜRKİYE CUMHURİYETİ YASALARINDA EĞİTİM</a:t>
            </a:r>
            <a:endParaRPr lang="tr-TR" dirty="0"/>
          </a:p>
        </p:txBody>
      </p:sp>
      <p:sp>
        <p:nvSpPr>
          <p:cNvPr id="3" name="İçerik Yer Tutucusu 2"/>
          <p:cNvSpPr>
            <a:spLocks noGrp="1"/>
          </p:cNvSpPr>
          <p:nvPr>
            <p:ph idx="1"/>
          </p:nvPr>
        </p:nvSpPr>
        <p:spPr/>
        <p:txBody>
          <a:bodyPr>
            <a:normAutofit fontScale="77500" lnSpcReduction="20000"/>
          </a:bodyPr>
          <a:lstStyle/>
          <a:p>
            <a:pPr marL="0" indent="0">
              <a:buNone/>
            </a:pPr>
            <a:r>
              <a:rPr lang="tr-TR" dirty="0" smtClean="0"/>
              <a:t>222 Sayılı Milli Eğitim Temel Kanunu</a:t>
            </a:r>
            <a:endParaRPr lang="tr-TR" dirty="0"/>
          </a:p>
          <a:p>
            <a:pPr marL="0" indent="0">
              <a:buNone/>
            </a:pPr>
            <a:r>
              <a:rPr lang="tr-TR" dirty="0" err="1" smtClean="0"/>
              <a:t>adde</a:t>
            </a:r>
            <a:r>
              <a:rPr lang="tr-TR" dirty="0" smtClean="0"/>
              <a:t> 1 – İlköğretim, kadın erkek bütün Türklerin milli gayelere uygun olarak bedeni, zihni ve ahlaki gelişmelerine ve yetişmelerine hizmet eden temel eğitim ve öğretimdir. Madde 2 – İlköğretim, ilköğrenim kurumlarında verilir; öğrenim çağında bulunan kız ve erkek çocuklar için mecburi, Devlet okullarında parasızdır. Madde 3 – (Değişik:27/6/2019-7180/2 </a:t>
            </a:r>
            <a:r>
              <a:rPr lang="tr-TR" dirty="0" err="1" smtClean="0"/>
              <a:t>md.</a:t>
            </a:r>
            <a:r>
              <a:rPr lang="tr-TR" dirty="0" smtClean="0"/>
              <a:t>) Mecburi ilköğretim çağı, 6-14 yaş grubundaki çocukları kapsar. İlkokulların birinci sınıflarına o yılın 31 Aralık tarihinde 72 ayını dolduran çocukların kaydı yapılır. Ancak çocuğun gelişim durumuna bağlı olarak okula erken başlaması veya kaydının ertelenmesi ile ilgili hususlar yönetmelikle düzenlenir</a:t>
            </a:r>
            <a:endParaRPr lang="tr-TR" dirty="0"/>
          </a:p>
        </p:txBody>
      </p:sp>
    </p:spTree>
    <p:extLst>
      <p:ext uri="{BB962C8B-B14F-4D97-AF65-F5344CB8AC3E}">
        <p14:creationId xmlns:p14="http://schemas.microsoft.com/office/powerpoint/2010/main" val="27404964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smtClean="0"/>
              <a:t>TÜRKİYE CUMHURİYETİ YASALARINDA EĞİTİM</a:t>
            </a:r>
            <a:endParaRPr lang="tr-TR" dirty="0"/>
          </a:p>
        </p:txBody>
      </p:sp>
      <p:sp>
        <p:nvSpPr>
          <p:cNvPr id="3" name="İçerik Yer Tutucusu 2"/>
          <p:cNvSpPr>
            <a:spLocks noGrp="1"/>
          </p:cNvSpPr>
          <p:nvPr>
            <p:ph idx="1"/>
          </p:nvPr>
        </p:nvSpPr>
        <p:spPr/>
        <p:txBody>
          <a:bodyPr>
            <a:normAutofit fontScale="85000" lnSpcReduction="10000"/>
          </a:bodyPr>
          <a:lstStyle/>
          <a:p>
            <a:pPr marL="0" indent="0">
              <a:buNone/>
            </a:pPr>
            <a:r>
              <a:rPr lang="tr-TR" dirty="0" smtClean="0"/>
              <a:t>222 Sayılı Milli Eğitim Temel Kanunu</a:t>
            </a:r>
          </a:p>
          <a:p>
            <a:pPr marL="0" indent="0">
              <a:buNone/>
            </a:pPr>
            <a:endParaRPr lang="tr-TR" dirty="0" smtClean="0"/>
          </a:p>
          <a:p>
            <a:pPr marL="0" indent="0">
              <a:buNone/>
            </a:pPr>
            <a:r>
              <a:rPr lang="tr-TR" dirty="0" smtClean="0"/>
              <a:t>Madde 4 – Türk vatandaşı kız ve erkek çocuklar ilköğrenimlerini resmi veya özel Türk ilköğretim okullarında yapmakla mükelleftir. Madde 5 – Mecburi öğretim çağında olup da, memleket dışında olmak, oturduğu yerde okul bulunmamak veya sağlık durumu </a:t>
            </a:r>
            <a:r>
              <a:rPr lang="tr-TR" dirty="0" err="1" smtClean="0"/>
              <a:t>dolayısiyle</a:t>
            </a:r>
            <a:r>
              <a:rPr lang="tr-TR" dirty="0" smtClean="0"/>
              <a:t> ilköğretim okuluna devam </a:t>
            </a:r>
            <a:r>
              <a:rPr lang="tr-TR" dirty="0" err="1" smtClean="0"/>
              <a:t>edemiyen</a:t>
            </a:r>
            <a:r>
              <a:rPr lang="tr-TR" dirty="0" smtClean="0"/>
              <a:t> vatandaşlardan özel olarak öğretim görenler, imtihanla ve yaşlarına göre layık oldukları ilköğretim okulu sınıflarına veya mezuniyet imtihanlarına alınırlar.</a:t>
            </a:r>
            <a:endParaRPr lang="tr-TR" dirty="0"/>
          </a:p>
        </p:txBody>
      </p:sp>
    </p:spTree>
    <p:extLst>
      <p:ext uri="{BB962C8B-B14F-4D97-AF65-F5344CB8AC3E}">
        <p14:creationId xmlns:p14="http://schemas.microsoft.com/office/powerpoint/2010/main" val="23027668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smtClean="0"/>
              <a:t>TÜRKİYE CUMHURİYETİ YASALARINDA EĞİTİM</a:t>
            </a:r>
            <a:endParaRPr lang="tr-TR" dirty="0"/>
          </a:p>
        </p:txBody>
      </p:sp>
      <p:sp>
        <p:nvSpPr>
          <p:cNvPr id="3" name="İçerik Yer Tutucusu 2"/>
          <p:cNvSpPr>
            <a:spLocks noGrp="1"/>
          </p:cNvSpPr>
          <p:nvPr>
            <p:ph idx="1"/>
          </p:nvPr>
        </p:nvSpPr>
        <p:spPr/>
        <p:txBody>
          <a:bodyPr/>
          <a:lstStyle/>
          <a:p>
            <a:pPr marL="0" indent="0">
              <a:buNone/>
            </a:pPr>
            <a:r>
              <a:rPr lang="tr-TR" dirty="0"/>
              <a:t>: </a:t>
            </a:r>
            <a:r>
              <a:rPr lang="tr-TR" dirty="0" smtClean="0"/>
              <a:t>2547 sayılı Yükseköğretim </a:t>
            </a:r>
            <a:r>
              <a:rPr lang="tr-TR" dirty="0" err="1" smtClean="0"/>
              <a:t>Kanunu</a:t>
            </a:r>
            <a:r>
              <a:rPr lang="tr-TR" dirty="0" err="1"/>
              <a:t>Bu</a:t>
            </a:r>
            <a:r>
              <a:rPr lang="tr-TR" dirty="0"/>
              <a:t> kanunun amacı; yükseköğretimle ilgili amaç ve ilkeleri belirlemek ve bütün yükseköğretim kurumlarının ve üst kuruluşlarının teşkilatlanma, işleyiş, görev, yetki ve sorumlulukları ile eğitim - öğretim, araştırma, yayım, öğretim elemanları, öğrenciler ve diğer personel ile ilgili esasları bir bütünlük içinde düzenlemektir.</a:t>
            </a:r>
            <a:r>
              <a:rPr lang="tr-TR" dirty="0" smtClean="0"/>
              <a:t> </a:t>
            </a:r>
            <a:endParaRPr lang="tr-TR" dirty="0"/>
          </a:p>
        </p:txBody>
      </p:sp>
    </p:spTree>
    <p:extLst>
      <p:ext uri="{BB962C8B-B14F-4D97-AF65-F5344CB8AC3E}">
        <p14:creationId xmlns:p14="http://schemas.microsoft.com/office/powerpoint/2010/main" val="3678915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smtClean="0"/>
              <a:t>TÜRKİYE CUMHURİYETİ YASALARINDA EĞİTİM</a:t>
            </a:r>
            <a:endParaRPr lang="tr-TR" dirty="0"/>
          </a:p>
        </p:txBody>
      </p:sp>
      <p:sp>
        <p:nvSpPr>
          <p:cNvPr id="3" name="İçerik Yer Tutucusu 2"/>
          <p:cNvSpPr>
            <a:spLocks noGrp="1"/>
          </p:cNvSpPr>
          <p:nvPr>
            <p:ph idx="1"/>
          </p:nvPr>
        </p:nvSpPr>
        <p:spPr/>
        <p:txBody>
          <a:bodyPr>
            <a:normAutofit fontScale="92500" lnSpcReduction="20000"/>
          </a:bodyPr>
          <a:lstStyle/>
          <a:p>
            <a:pPr marL="0" indent="0">
              <a:buNone/>
            </a:pPr>
            <a:r>
              <a:rPr lang="tr-TR" dirty="0" smtClean="0"/>
              <a:t>5580 Sayılı Özel Öğretim Kurumları Kanunu Bu Kanunun amacı, Türkiye Cumhuriyeti uyruklu gerçek kişiler, özel hukuk tüzel kişileri veya özel hukuk hükümlerine göre yönetilen tüzel kişiler tarafından açılacak özel öğretim kurumlarına kurum açma izni verilmesi, kurumun nakli, devri, personel çalıştırılması, kurumlara yapılacak malî destek ve bu kurumların eğitim-öğretim, yönetim, denetim ve gözetimi ile yabancılar tarafından açılmış bulunan özel öğretim kurumlarının; eğitim-öğretim, yönetim, denetim, gözetim ve personel çalıştırılmasına ilişkin </a:t>
            </a:r>
            <a:r>
              <a:rPr lang="tr-TR" dirty="0" err="1" smtClean="0"/>
              <a:t>usûl</a:t>
            </a:r>
            <a:r>
              <a:rPr lang="tr-TR" dirty="0" smtClean="0"/>
              <a:t> ve esasları düzenlemektir</a:t>
            </a:r>
            <a:endParaRPr lang="tr-TR" dirty="0"/>
          </a:p>
        </p:txBody>
      </p:sp>
    </p:spTree>
    <p:extLst>
      <p:ext uri="{BB962C8B-B14F-4D97-AF65-F5344CB8AC3E}">
        <p14:creationId xmlns:p14="http://schemas.microsoft.com/office/powerpoint/2010/main" val="13366072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smtClean="0"/>
              <a:t>TÜRKİYE CUMHURİYETİ YASALARINDA EĞİTİM</a:t>
            </a:r>
            <a:endParaRPr lang="tr-TR" dirty="0"/>
          </a:p>
        </p:txBody>
      </p:sp>
      <p:sp>
        <p:nvSpPr>
          <p:cNvPr id="3" name="İçerik Yer Tutucusu 2"/>
          <p:cNvSpPr>
            <a:spLocks noGrp="1"/>
          </p:cNvSpPr>
          <p:nvPr>
            <p:ph idx="1"/>
          </p:nvPr>
        </p:nvSpPr>
        <p:spPr/>
        <p:txBody>
          <a:bodyPr>
            <a:normAutofit fontScale="92500" lnSpcReduction="10000"/>
          </a:bodyPr>
          <a:lstStyle/>
          <a:p>
            <a:pPr marL="0" indent="0">
              <a:buNone/>
            </a:pPr>
            <a:r>
              <a:rPr lang="tr-TR" dirty="0" smtClean="0"/>
              <a:t>3308 Sayılı Mesleki Eğitim Kanunu– Bu Kanunun amacı; çırak, kalfa ve ustaların eğitimi ile okullarda, yükseköğretim kurumlarında ve işletmelerde yapılacak mesleki eğitime ilişkin esasları düzenlemektir.(5) Kapsam Madde 2 – (Değişik: 29/6/2001-4702/5 </a:t>
            </a:r>
            <a:r>
              <a:rPr lang="tr-TR" dirty="0" err="1" smtClean="0"/>
              <a:t>md.</a:t>
            </a:r>
            <a:r>
              <a:rPr lang="tr-TR" dirty="0" smtClean="0"/>
              <a:t>) Bu Kanun, Yükseköğretim Kurulu ve Mesleki Eğitim Kurulunun belirleyeceği mesleklerde, kamu ve özel sektöre ait kurum, kuruluş ve iş yerleri ile mesleki ve teknik eğitim okul ve kurumlarındaki eğitim ve öğretimi kapsar</a:t>
            </a:r>
            <a:endParaRPr lang="tr-TR" dirty="0"/>
          </a:p>
        </p:txBody>
      </p:sp>
    </p:spTree>
    <p:extLst>
      <p:ext uri="{BB962C8B-B14F-4D97-AF65-F5344CB8AC3E}">
        <p14:creationId xmlns:p14="http://schemas.microsoft.com/office/powerpoint/2010/main" val="38616755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smtClean="0"/>
              <a:t>ULUSLARASI SÖZLEŞMELERDE EĞİTİM</a:t>
            </a:r>
            <a:endParaRPr lang="tr-TR" dirty="0"/>
          </a:p>
        </p:txBody>
      </p:sp>
      <p:sp>
        <p:nvSpPr>
          <p:cNvPr id="3" name="İçerik Yer Tutucusu 2"/>
          <p:cNvSpPr>
            <a:spLocks noGrp="1"/>
          </p:cNvSpPr>
          <p:nvPr>
            <p:ph idx="1"/>
          </p:nvPr>
        </p:nvSpPr>
        <p:spPr/>
        <p:txBody>
          <a:bodyPr>
            <a:normAutofit fontScale="85000" lnSpcReduction="20000"/>
          </a:bodyPr>
          <a:lstStyle/>
          <a:p>
            <a:pPr marL="0" indent="0">
              <a:buNone/>
            </a:pPr>
            <a:r>
              <a:rPr lang="tr-TR" dirty="0" smtClean="0"/>
              <a:t>İnsan Hakları Evrensel Beyannamesi Madde 26 1. Herkes eğitim hakkına sahiptir. Eğitim, en azından ilk ve temel eğitim aşamasında parasızdır. İlköğretim zorunludur. Teknik ve mesleksel eğitim herkese açıktır. Yüksek öğretim, yeteneklerine göre herkese tam bir eşitlikle açık olmalıdır. 2. Eğitim insan kişiliğini tam geliştirmeye ve insan haklarıyla temel özgürlüklere saygıyı güçlendirmeye yönelik olmalıdır. Eğitim, bütün uluslar, ırklar ve dinsel topluluklar arasında anlayış, hoşgörü ve dostluğu özendirmeli ve Birleşmiş Milletlerin barışı koruma yolundaki çalışmalarını geliştirmelidir. 3. Çocuklara verilecek eğitimin türünü seçmek, öncelikle ana ve babanın hakkıdır. </a:t>
            </a:r>
            <a:endParaRPr lang="tr-TR" dirty="0"/>
          </a:p>
        </p:txBody>
      </p:sp>
    </p:spTree>
    <p:extLst>
      <p:ext uri="{BB962C8B-B14F-4D97-AF65-F5344CB8AC3E}">
        <p14:creationId xmlns:p14="http://schemas.microsoft.com/office/powerpoint/2010/main" val="26004986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95536" y="260648"/>
            <a:ext cx="8229600" cy="1143000"/>
          </a:xfrm>
        </p:spPr>
        <p:txBody>
          <a:bodyPr>
            <a:normAutofit fontScale="90000"/>
          </a:bodyPr>
          <a:lstStyle/>
          <a:p>
            <a:r>
              <a:rPr lang="tr-TR" dirty="0" smtClean="0"/>
              <a:t>ULUSLARASI SÖZLEŞMELERDE EĞİTİM</a:t>
            </a:r>
            <a:endParaRPr lang="tr-TR" dirty="0"/>
          </a:p>
        </p:txBody>
      </p:sp>
      <p:sp>
        <p:nvSpPr>
          <p:cNvPr id="3" name="İçerik Yer Tutucusu 2"/>
          <p:cNvSpPr>
            <a:spLocks noGrp="1"/>
          </p:cNvSpPr>
          <p:nvPr>
            <p:ph idx="1"/>
          </p:nvPr>
        </p:nvSpPr>
        <p:spPr/>
        <p:txBody>
          <a:bodyPr>
            <a:normAutofit fontScale="85000" lnSpcReduction="20000"/>
          </a:bodyPr>
          <a:lstStyle/>
          <a:p>
            <a:pPr marL="0" indent="0">
              <a:buNone/>
            </a:pPr>
            <a:r>
              <a:rPr lang="tr-TR" dirty="0"/>
              <a:t>E</a:t>
            </a:r>
            <a:r>
              <a:rPr lang="tr-TR" dirty="0" smtClean="0"/>
              <a:t>konomik </a:t>
            </a:r>
            <a:r>
              <a:rPr lang="tr-TR" dirty="0"/>
              <a:t>S</a:t>
            </a:r>
            <a:r>
              <a:rPr lang="tr-TR" dirty="0" smtClean="0"/>
              <a:t>osyal ve Kültürel </a:t>
            </a:r>
            <a:r>
              <a:rPr lang="tr-TR" dirty="0"/>
              <a:t>H</a:t>
            </a:r>
            <a:r>
              <a:rPr lang="tr-TR" dirty="0" smtClean="0"/>
              <a:t>aklar </a:t>
            </a:r>
            <a:r>
              <a:rPr lang="tr-TR" dirty="0"/>
              <a:t>U</a:t>
            </a:r>
            <a:r>
              <a:rPr lang="tr-TR" dirty="0" smtClean="0"/>
              <a:t>luslararası Sözleşmesi 1. Bu Sözleşmeye Taraf Devletler, herkese eğitim hakkı tanır. Sözleşmeci Devletler, eğitimin insan kişiliğinin ve onurunun tam olarak gelişmesine ve insan haklarına ve temel özgürlüklere saygıyı güçlendirmesine yönelik olarak verilmesi konusunda birleşirler. Devletler ayrıca herkesin özgürlükçü topluma etkili bir biçiminde katılmasını sağlayacak, bütün uluslar ile bütün ırksal, etnik ve dinsel gruplar arasında anlayış, hoşgörü ve dostluğu geliştirecek  ve Birleşmiş Milletlerin barışın korunması için yaptığı faaliyetlerini ilerletecek bir eğitim verilmesi konusunda anlaşırlar. </a:t>
            </a:r>
            <a:endParaRPr lang="tr-TR" dirty="0"/>
          </a:p>
        </p:txBody>
      </p:sp>
    </p:spTree>
    <p:extLst>
      <p:ext uri="{BB962C8B-B14F-4D97-AF65-F5344CB8AC3E}">
        <p14:creationId xmlns:p14="http://schemas.microsoft.com/office/powerpoint/2010/main" val="26619426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smtClean="0"/>
              <a:t>ULUSLARASI SÖZLEŞMELERDE EĞİTİM</a:t>
            </a:r>
            <a:endParaRPr lang="tr-TR" dirty="0"/>
          </a:p>
        </p:txBody>
      </p:sp>
      <p:sp>
        <p:nvSpPr>
          <p:cNvPr id="3" name="İçerik Yer Tutucusu 2"/>
          <p:cNvSpPr>
            <a:spLocks noGrp="1"/>
          </p:cNvSpPr>
          <p:nvPr>
            <p:ph idx="1"/>
          </p:nvPr>
        </p:nvSpPr>
        <p:spPr/>
        <p:txBody>
          <a:bodyPr>
            <a:normAutofit fontScale="70000" lnSpcReduction="20000"/>
          </a:bodyPr>
          <a:lstStyle/>
          <a:p>
            <a:pPr marL="0" indent="0">
              <a:buNone/>
            </a:pPr>
            <a:r>
              <a:rPr lang="tr-TR" dirty="0" smtClean="0"/>
              <a:t>Ekonomik Sosyal ve Kültürel Haklar Uluslararası Sözleşmesi </a:t>
            </a:r>
            <a:r>
              <a:rPr lang="tr-TR" dirty="0" smtClean="0"/>
              <a:t>2. Bu Sözleşmeye Taraf olan Devletler eğitim hakkının tam olarak gerçekleşmesini sağlamak  amacıyla, şu yükümlülükleri yerine getir: a) İlköğretim zorunludur ve herkese ücretsiz ilköğretim sağlanır; b) Teknik ve mesleki eğitim de dahil ikinci eğitimin farkla türleri ve özellikle başlangıçta verilecek ücretsiz geliştirme eğitimi gibi her türlü uygun vasıtalarla, kural olarak herkesin girmesine ve yararlanmasına açık duruma getirilir. c)  Yüksek öğrenim, özellikle başlangıçta verilecek ücretsiz geliştirme eğitimi gibi her türlü uygun vasıtalarla, yetenek ölçüsüne göre herkesin eşit olarak yararlanmasına açık duruma getirilir. d)  İlk eğitimin bütün dönemini tamamlayamamış veya bu eğitimi hiç alamamış olan kişiler, mümkün olduğu kadar temel eğitim almaya teşvik edilir veya bu eğitimi almaya mecbur  tutulur.</a:t>
            </a:r>
            <a:endParaRPr lang="tr-TR" dirty="0"/>
          </a:p>
        </p:txBody>
      </p:sp>
    </p:spTree>
    <p:extLst>
      <p:ext uri="{BB962C8B-B14F-4D97-AF65-F5344CB8AC3E}">
        <p14:creationId xmlns:p14="http://schemas.microsoft.com/office/powerpoint/2010/main" val="12373837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smtClean="0"/>
              <a:t>ULUSLARASI SÖZLEŞMELERDE EĞİTİM</a:t>
            </a:r>
            <a:endParaRPr lang="tr-TR" dirty="0"/>
          </a:p>
        </p:txBody>
      </p:sp>
      <p:sp>
        <p:nvSpPr>
          <p:cNvPr id="3" name="İçerik Yer Tutucusu 2"/>
          <p:cNvSpPr>
            <a:spLocks noGrp="1"/>
          </p:cNvSpPr>
          <p:nvPr>
            <p:ph idx="1"/>
          </p:nvPr>
        </p:nvSpPr>
        <p:spPr/>
        <p:txBody>
          <a:bodyPr>
            <a:normAutofit fontScale="55000" lnSpcReduction="20000"/>
          </a:bodyPr>
          <a:lstStyle/>
          <a:p>
            <a:r>
              <a:rPr lang="tr-TR" dirty="0" smtClean="0"/>
              <a:t>Çocuk Hakları </a:t>
            </a:r>
            <a:r>
              <a:rPr lang="tr-TR" dirty="0" err="1" smtClean="0"/>
              <a:t>Sözleşmesi</a:t>
            </a:r>
            <a:r>
              <a:rPr lang="tr-TR" dirty="0" err="1"/>
              <a:t>Madde</a:t>
            </a:r>
            <a:r>
              <a:rPr lang="tr-TR" dirty="0"/>
              <a:t> 29</a:t>
            </a:r>
          </a:p>
          <a:p>
            <a:r>
              <a:rPr lang="tr-TR" dirty="0"/>
              <a:t>Taraf Devletler çocuk eğitiminin aşağıdaki amaçlara yönelik olmasını kabul ederler:</a:t>
            </a:r>
          </a:p>
          <a:p>
            <a:pPr lvl="1"/>
            <a:r>
              <a:rPr lang="tr-TR" dirty="0"/>
              <a:t>Çocuğun kişiliğinin, yeteneklerinin, zihinsel ve bedensel yeteneklerinin mümkün olduğunca geliştirilmesi;</a:t>
            </a:r>
          </a:p>
          <a:p>
            <a:pPr lvl="1"/>
            <a:r>
              <a:rPr lang="tr-TR" dirty="0"/>
              <a:t>İnsan haklarına ve temel özgürlüklere, Birleşmiş Milletler </a:t>
            </a:r>
            <a:r>
              <a:rPr lang="tr-TR" dirty="0" err="1"/>
              <a:t>Andlaşmasında</a:t>
            </a:r>
            <a:r>
              <a:rPr lang="tr-TR" dirty="0"/>
              <a:t> benimsenen ilkelere saygısının geliştirilmesi;</a:t>
            </a:r>
          </a:p>
          <a:p>
            <a:pPr lvl="1"/>
            <a:r>
              <a:rPr lang="tr-TR" dirty="0"/>
              <a:t>Çocuğun ana–babasına, kültürel kimliğine, dil ve değerlerine, çocuğun yaşadığı veya geldiği menşe ülkenin ulusal değerlerine ve kendisininkinden farklı uygarlıklara saygısının geliştirilmesi;</a:t>
            </a:r>
          </a:p>
          <a:p>
            <a:pPr lvl="1"/>
            <a:r>
              <a:rPr lang="tr-TR" dirty="0"/>
              <a:t>Çocuğun, anlayışı, barış, hoşgörü, cinsler arası eşitlik ve ister etnik, ister ulusal, ister dini gruplardan, isterse yerli halktan olsun, tüm insanlar arasında dostluk ruhuyla, özgür bir toplumda, yaşantıyı, sorumlulukla üstlenecek şekilde hazırlanması;</a:t>
            </a:r>
          </a:p>
          <a:p>
            <a:pPr lvl="1"/>
            <a:r>
              <a:rPr lang="tr-TR" dirty="0"/>
              <a:t>Doğal çevreye saygısının geliştirilmesi.</a:t>
            </a:r>
          </a:p>
          <a:p>
            <a:r>
              <a:rPr lang="tr-TR" dirty="0"/>
              <a:t>Bu maddenin veya 28’inci maddenin hiçbir hükmü gerçek ve tüzel kişilerin öğretim kurumları kurmak ve yönetmek özgürlüğüne, bu maddenin 1 inci fıkrasında belirtilen ilkelere saygı gösterilmesi ve bu kurumlarda yapılan eğitimin Devlet tarafından konulmuş olan asgari kurallara uygun olması koşuluyla, aykırı sayılacak biçimde yorumlanmayacaktır.</a:t>
            </a:r>
          </a:p>
        </p:txBody>
      </p:sp>
    </p:spTree>
    <p:extLst>
      <p:ext uri="{BB962C8B-B14F-4D97-AF65-F5344CB8AC3E}">
        <p14:creationId xmlns:p14="http://schemas.microsoft.com/office/powerpoint/2010/main" val="20656493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smtClean="0"/>
              <a:t>ULUSLARASI SÖZLEŞMELERDE EĞİTİM</a:t>
            </a:r>
            <a:endParaRPr lang="tr-TR" dirty="0"/>
          </a:p>
        </p:txBody>
      </p:sp>
      <p:sp>
        <p:nvSpPr>
          <p:cNvPr id="3" name="İçerik Yer Tutucusu 2"/>
          <p:cNvSpPr>
            <a:spLocks noGrp="1"/>
          </p:cNvSpPr>
          <p:nvPr>
            <p:ph idx="1"/>
          </p:nvPr>
        </p:nvSpPr>
        <p:spPr/>
        <p:txBody>
          <a:bodyPr>
            <a:normAutofit fontScale="47500" lnSpcReduction="20000"/>
          </a:bodyPr>
          <a:lstStyle/>
          <a:p>
            <a:r>
              <a:rPr lang="tr-TR" b="1" i="1" dirty="0" smtClean="0"/>
              <a:t>Kadınlara Karşı  Her Türlü Ayrımcılığı Önleme Sözleşmesi </a:t>
            </a:r>
            <a:r>
              <a:rPr lang="tr-TR" b="1" dirty="0" smtClean="0"/>
              <a:t>Madde </a:t>
            </a:r>
            <a:r>
              <a:rPr lang="tr-TR" b="1" dirty="0"/>
              <a:t>10</a:t>
            </a:r>
            <a:r>
              <a:rPr lang="tr-TR" dirty="0"/>
              <a:t/>
            </a:r>
            <a:br>
              <a:rPr lang="tr-TR" dirty="0"/>
            </a:br>
            <a:r>
              <a:rPr lang="tr-TR" dirty="0"/>
              <a:t>Taraf Devletler özellikle arasındaki konularda kadın-erkek eşitliği esasına dayanarak eğitimde erkeklerle eşit hakka sahip </a:t>
            </a:r>
            <a:r>
              <a:rPr lang="tr-TR" dirty="0" err="1"/>
              <a:t>olmalanırını</a:t>
            </a:r>
            <a:r>
              <a:rPr lang="tr-TR" dirty="0"/>
              <a:t> sağlamak için kadınlara karşı ayrımı önleyen bütün uygun önlemleri alacaklardır:</a:t>
            </a:r>
            <a:br>
              <a:rPr lang="tr-TR" dirty="0"/>
            </a:br>
            <a:r>
              <a:rPr lang="tr-TR" dirty="0"/>
              <a:t>a. Meslek ve sanat yönlendirilmesinde kırsal ve kentsel alanlarda bütün dallardaki eğitim kurumlarına girişte ve diploma almada okul öncesi, genel, teknik, mesleki ve yüksek teknik eğitimde ve her çeşit </a:t>
            </a:r>
            <a:r>
              <a:rPr lang="tr-TR" dirty="0" err="1"/>
              <a:t>meslekde</a:t>
            </a:r>
            <a:r>
              <a:rPr lang="tr-TR" dirty="0"/>
              <a:t> eğitimde eşit şartların sağlanması;</a:t>
            </a:r>
            <a:br>
              <a:rPr lang="tr-TR" dirty="0"/>
            </a:br>
            <a:r>
              <a:rPr lang="tr-TR" dirty="0"/>
              <a:t>b. Kadınların erkeklerle aynı ders programlarından yararlanmaları, aynı sınavlara </a:t>
            </a:r>
            <a:r>
              <a:rPr lang="tr-TR" dirty="0" err="1"/>
              <a:t>katılmatarı</a:t>
            </a:r>
            <a:r>
              <a:rPr lang="tr-TR" dirty="0"/>
              <a:t>, aynı seviyedeki niteliklere sahip eğitim görevlilerine, okul, bina ve malzemesine sahip olmaları;</a:t>
            </a:r>
            <a:br>
              <a:rPr lang="tr-TR" dirty="0"/>
            </a:br>
            <a:r>
              <a:rPr lang="tr-TR" dirty="0"/>
              <a:t>c. Kadın ve erkeğin rolleriyle ilgili kalıplaşmış kavramların eğitimin her şeklinden ve kademesinden </a:t>
            </a:r>
            <a:r>
              <a:rPr lang="tr-TR" dirty="0" err="1"/>
              <a:t>kaldınlması</a:t>
            </a:r>
            <a:r>
              <a:rPr lang="tr-TR" dirty="0"/>
              <a:t> ve bu amaca ulaşılması için karma eğitimin ve diğer eğitim şekillerinin teşvik edilmesi, </a:t>
            </a:r>
            <a:r>
              <a:rPr lang="tr-TR" dirty="0" err="1"/>
              <a:t>özeilikle</a:t>
            </a:r>
            <a:r>
              <a:rPr lang="tr-TR" dirty="0"/>
              <a:t> ders kitaplarının ve okul programlarının yeniden gözden geçirilmesi ve eğitim </a:t>
            </a:r>
            <a:r>
              <a:rPr lang="tr-TR" dirty="0" err="1"/>
              <a:t>metodlarının</a:t>
            </a:r>
            <a:r>
              <a:rPr lang="tr-TR" dirty="0"/>
              <a:t> bu amaca göre düzenlenmesi;</a:t>
            </a:r>
            <a:br>
              <a:rPr lang="tr-TR" dirty="0"/>
            </a:br>
            <a:r>
              <a:rPr lang="tr-TR" dirty="0"/>
              <a:t>d. Burs ve diğer eğitim yardımlarından faydalanmaları için kadınlara erkeklerle eşit </a:t>
            </a:r>
            <a:r>
              <a:rPr lang="tr-TR" dirty="0" err="1"/>
              <a:t>firsatların</a:t>
            </a:r>
            <a:r>
              <a:rPr lang="tr-TR" dirty="0"/>
              <a:t> tanınması;</a:t>
            </a:r>
            <a:br>
              <a:rPr lang="tr-TR" dirty="0"/>
            </a:br>
            <a:r>
              <a:rPr lang="tr-TR" dirty="0"/>
              <a:t>e. Özellikle kadın ve erkekler arasında mevcut eğitim açığını en kısa zamanda kapatmaya yönelik olarak, yetişkin ve fonksiyonel okuma-yazma programları dahil, sürekli eğitim </a:t>
            </a:r>
            <a:r>
              <a:rPr lang="tr-TR" dirty="0" err="1"/>
              <a:t>programlanna</a:t>
            </a:r>
            <a:r>
              <a:rPr lang="tr-TR" dirty="0"/>
              <a:t> katılabilmeleri için erkeklerle eşit </a:t>
            </a:r>
            <a:r>
              <a:rPr lang="tr-TR" dirty="0" err="1"/>
              <a:t>firsatların</a:t>
            </a:r>
            <a:r>
              <a:rPr lang="tr-TR" dirty="0"/>
              <a:t> verilmesi;</a:t>
            </a:r>
            <a:br>
              <a:rPr lang="tr-TR" dirty="0"/>
            </a:br>
            <a:r>
              <a:rPr lang="tr-TR" dirty="0"/>
              <a:t>f. Kız öğrencilerin okuldan ayrılma oranlarının düşürülmesi ve okuldan erken ayrılan kız çocukları ve kadınlar için eğitim programları düzenlenmesi.;</a:t>
            </a:r>
            <a:br>
              <a:rPr lang="tr-TR" dirty="0"/>
            </a:br>
            <a:r>
              <a:rPr lang="tr-TR" dirty="0"/>
              <a:t>g. Spor ve beden eğitimi faaliyetlerine aktif olarak katılmaları için erkeklerle eşit fırsatlar tanınması;</a:t>
            </a:r>
            <a:br>
              <a:rPr lang="tr-TR" dirty="0"/>
            </a:br>
            <a:r>
              <a:rPr lang="tr-TR" dirty="0"/>
              <a:t>h. Kadınların, ailelerin sağlık ve refahını sağlamaya yardım edecek, aile planlaması bilgisi dahil, özel eğitici bilgiyi sağlamaları.</a:t>
            </a:r>
          </a:p>
          <a:p>
            <a:pPr marL="0" indent="0">
              <a:buNone/>
            </a:pPr>
            <a:endParaRPr lang="tr-TR" b="1" i="1" dirty="0"/>
          </a:p>
        </p:txBody>
      </p:sp>
    </p:spTree>
    <p:extLst>
      <p:ext uri="{BB962C8B-B14F-4D97-AF65-F5344CB8AC3E}">
        <p14:creationId xmlns:p14="http://schemas.microsoft.com/office/powerpoint/2010/main" val="3424311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smtClean="0"/>
              <a:t>ULUSLARASI SÖZLEŞMELERDE EĞİTİM</a:t>
            </a:r>
            <a:endParaRPr lang="tr-TR" dirty="0"/>
          </a:p>
        </p:txBody>
      </p:sp>
      <p:sp>
        <p:nvSpPr>
          <p:cNvPr id="3" name="İçerik Yer Tutucusu 2"/>
          <p:cNvSpPr>
            <a:spLocks noGrp="1"/>
          </p:cNvSpPr>
          <p:nvPr>
            <p:ph idx="1"/>
          </p:nvPr>
        </p:nvSpPr>
        <p:spPr/>
        <p:txBody>
          <a:bodyPr/>
          <a:lstStyle/>
          <a:p>
            <a:pPr marL="0" indent="0">
              <a:buNone/>
            </a:pPr>
            <a:r>
              <a:rPr lang="tr-TR" b="1" i="1" dirty="0" smtClean="0"/>
              <a:t>Avrupa İnsan Hakları Sözleşmesi: </a:t>
            </a:r>
            <a:r>
              <a:rPr lang="tr-TR" dirty="0" smtClean="0"/>
              <a:t>Madde 2 Eğitim hakkı Hiç kimse eğitim hakkından yoksun bırakılamaz. Devlet, eğitim ve öğretim alanında yükleneceği görevlerin yerine getirilmesinde, ana ve babanın bu eğitim ve öğretimin kendi dini ve felsefi inançlarına göre yapılmasını sağlama haklarına saygı gösterir</a:t>
            </a:r>
            <a:endParaRPr lang="tr-TR" b="1" i="1" dirty="0"/>
          </a:p>
        </p:txBody>
      </p:sp>
    </p:spTree>
    <p:extLst>
      <p:ext uri="{BB962C8B-B14F-4D97-AF65-F5344CB8AC3E}">
        <p14:creationId xmlns:p14="http://schemas.microsoft.com/office/powerpoint/2010/main" val="4040939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smtClean="0"/>
              <a:t>ULUSLARASI SÖZLEŞMELERDE EĞİTİM</a:t>
            </a:r>
            <a:endParaRPr lang="tr-TR" dirty="0"/>
          </a:p>
        </p:txBody>
      </p:sp>
      <p:sp>
        <p:nvSpPr>
          <p:cNvPr id="3" name="İçerik Yer Tutucusu 2"/>
          <p:cNvSpPr>
            <a:spLocks noGrp="1"/>
          </p:cNvSpPr>
          <p:nvPr>
            <p:ph idx="1"/>
          </p:nvPr>
        </p:nvSpPr>
        <p:spPr/>
        <p:txBody>
          <a:bodyPr>
            <a:normAutofit fontScale="40000" lnSpcReduction="20000"/>
          </a:bodyPr>
          <a:lstStyle/>
          <a:p>
            <a:r>
              <a:rPr lang="tr-TR" b="1" i="1" dirty="0" smtClean="0"/>
              <a:t>Avrupa Sosyal Şartı: </a:t>
            </a:r>
            <a:r>
              <a:rPr lang="tr-TR" dirty="0"/>
              <a:t>  </a:t>
            </a:r>
            <a:r>
              <a:rPr lang="tr-TR" b="1" dirty="0"/>
              <a:t>Madde 10</a:t>
            </a:r>
            <a:endParaRPr lang="tr-TR" dirty="0"/>
          </a:p>
          <a:p>
            <a:r>
              <a:rPr lang="tr-TR" b="1" dirty="0"/>
              <a:t>             Mesleki eğitim hakkı</a:t>
            </a:r>
            <a:endParaRPr lang="tr-TR" dirty="0"/>
          </a:p>
          <a:p>
            <a:r>
              <a:rPr lang="tr-TR" dirty="0"/>
              <a:t>             kit Taraflar, mesleki eğitim hakkının etkili bir biçimde kullanılmasını sağlamak amacıyla;</a:t>
            </a:r>
          </a:p>
          <a:p>
            <a:r>
              <a:rPr lang="tr-TR" dirty="0"/>
              <a:t>             1- Gerektiğinde, engelliler de dahil olmak üzere herkese, işveren ve çalışanların örgütlerine danışarak teknik ve mesleki eğitim olanağı sağlamak veya bunu teşvik etmek ve salt kişisel yeteneğe dayalı olmak üzere yüksek teknik eğitim ve üniversite öğrenimi görme kolaylıkları sağlamayı;</a:t>
            </a:r>
          </a:p>
          <a:p>
            <a:r>
              <a:rPr lang="tr-TR" dirty="0"/>
              <a:t>             2- Kız ve erkek tüm gençlerin çeşitli işlerde çalışırken eğitilmeleri için bir çıraklık sistemi ve başka sistematik düzenlemeleri sağlamayı veya teşvik etmeyi;</a:t>
            </a:r>
          </a:p>
          <a:p>
            <a:r>
              <a:rPr lang="tr-TR" dirty="0"/>
              <a:t>             3- Gerektiğinde;</a:t>
            </a:r>
          </a:p>
          <a:p>
            <a:r>
              <a:rPr lang="tr-TR" dirty="0"/>
              <a:t>             a- Çalışan yetişkinler için yeterli ve kolayca ulaşılabilir eğitim olanakları ile;</a:t>
            </a:r>
          </a:p>
          <a:p>
            <a:r>
              <a:rPr lang="tr-TR" dirty="0"/>
              <a:t>             b- Teknolojik gelişmelerin veya yeni çalıştırma eğilimlerinin sonucu olarak çalışan yetişkinlerin duyduğu yeniden eğitim gereksinmelerini karşılamak için özel kolaylıklar sağlamayı veya bunları teşvik etmeyi;</a:t>
            </a:r>
          </a:p>
          <a:p>
            <a:r>
              <a:rPr lang="tr-TR" dirty="0"/>
              <a:t>             4- Gerektiğinde, uzun süreli işsiz kalanların yeniden eğitilmesi ve işe yeniden uyumlarının sağlanması için gerekli özel önlemlerin alınmasını sağlamayı veya teşvik etmeyi;</a:t>
            </a:r>
          </a:p>
          <a:p>
            <a:r>
              <a:rPr lang="tr-TR" dirty="0"/>
              <a:t>             5- a- Tüm harç ve masrafların azaltılmasını veya kaldırılmasını,</a:t>
            </a:r>
          </a:p>
          <a:p>
            <a:r>
              <a:rPr lang="tr-TR" dirty="0"/>
              <a:t>             b- Uygun durumlarda mali yardım yapılmasını,</a:t>
            </a:r>
          </a:p>
          <a:p>
            <a:r>
              <a:rPr lang="tr-TR" dirty="0"/>
              <a:t>             c- Çalışanın, işi sırasında işverenin talebi üzerine gördüğü ek eğitimde harcanan zamanın normal çalışma süresinden sayılmasını,</a:t>
            </a:r>
          </a:p>
          <a:p>
            <a:r>
              <a:rPr lang="tr-TR" dirty="0"/>
              <a:t>             d- Yeterli denetim yoluyla, işverenlerin ve çalışanların örgütlerine danışarak, çıraklık ve gençlerin eğitimiyle ilgili olarak yapılan diğer düzenlemelerin etkililiğinin ve genel olarak genç işçilerin yeterli bir biçimde korunmalarının sağlanması gibi, uygun önlemlerle sağlanan olanakların tam olarak kullanılmasını özendirmeyi,</a:t>
            </a:r>
          </a:p>
          <a:p>
            <a:r>
              <a:rPr lang="tr-TR" dirty="0"/>
              <a:t>             taahhüt ederler.</a:t>
            </a:r>
          </a:p>
        </p:txBody>
      </p:sp>
    </p:spTree>
    <p:extLst>
      <p:ext uri="{BB962C8B-B14F-4D97-AF65-F5344CB8AC3E}">
        <p14:creationId xmlns:p14="http://schemas.microsoft.com/office/powerpoint/2010/main" val="4686782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smtClean="0"/>
              <a:t>ULUSLARASI SÖZLEŞMELERDE EĞİTİM</a:t>
            </a:r>
            <a:endParaRPr lang="tr-TR" dirty="0"/>
          </a:p>
        </p:txBody>
      </p:sp>
      <p:sp>
        <p:nvSpPr>
          <p:cNvPr id="3" name="İçerik Yer Tutucusu 2"/>
          <p:cNvSpPr>
            <a:spLocks noGrp="1"/>
          </p:cNvSpPr>
          <p:nvPr>
            <p:ph idx="1"/>
          </p:nvPr>
        </p:nvSpPr>
        <p:spPr/>
        <p:txBody>
          <a:bodyPr>
            <a:normAutofit fontScale="47500" lnSpcReduction="20000"/>
          </a:bodyPr>
          <a:lstStyle/>
          <a:p>
            <a:pPr marL="0" indent="0">
              <a:buNone/>
            </a:pPr>
            <a:endParaRPr lang="tr-TR" dirty="0" smtClean="0"/>
          </a:p>
          <a:p>
            <a:r>
              <a:rPr lang="tr-TR" b="1" dirty="0"/>
              <a:t>     </a:t>
            </a:r>
            <a:r>
              <a:rPr lang="tr-TR" b="1" i="1" dirty="0" smtClean="0"/>
              <a:t> Avrupa Sosyal Şartı </a:t>
            </a:r>
            <a:r>
              <a:rPr lang="tr-TR" b="1" dirty="0"/>
              <a:t>      </a:t>
            </a:r>
            <a:r>
              <a:rPr lang="tr-TR" b="1" dirty="0" smtClean="0"/>
              <a:t> Madde 15 Özürlülerin toplumsal yaşamda bağımsız olma, sosyal bütünleşme ve katılma hakkı</a:t>
            </a:r>
            <a:endParaRPr lang="tr-TR" dirty="0" smtClean="0"/>
          </a:p>
          <a:p>
            <a:endParaRPr lang="tr-TR" dirty="0" smtClean="0"/>
          </a:p>
          <a:p>
            <a:r>
              <a:rPr lang="tr-TR" b="1" dirty="0"/>
              <a:t>      </a:t>
            </a:r>
            <a:r>
              <a:rPr lang="tr-TR" dirty="0"/>
              <a:t>             Akit Taraflar, yaşları ve özürlerinin nedenleri ve niteliği ne olursa olsun, özürlülerin toplumsal yaşamda bağımsız olma, sosyal bütünleşme ve katılma hakkını etkili bir biçimde kullanabilmelerini sağlamak amacıyla:</a:t>
            </a:r>
          </a:p>
          <a:p>
            <a:r>
              <a:rPr lang="tr-TR" dirty="0"/>
              <a:t>             1- Mümkün olduğunda genel plan çerçevesinde, ya da bu mümkün değilse, kamusal ya da özel uzmanlaşmış organlar aracılığıyla özürlülerin yönlendirilmesini, öğrenimini ve mesleki eğitimini sağlamak için gerekli önlemleri almayı;</a:t>
            </a:r>
          </a:p>
          <a:p>
            <a:r>
              <a:rPr lang="tr-TR" dirty="0"/>
              <a:t>             2- Normal çalışma ortamında özürlüleri istihdam etmek ve onların istihdamını sürdürmek ve çalışma koşullarını özürlülerin gereksinimlerine uyarlamak, ya da özürlülük nedeniyle bunun mümkün olmadığı durumlarda çalışmayı buna göre düzenlemek ya da özrün düzeyine göre güvenli bir istihdam türü yaratmak için, işverenleri özendirmeye yönelik bütün önlemlerle onların istihdam edilmelerini teşvik etmeyi;</a:t>
            </a:r>
          </a:p>
          <a:p>
            <a:r>
              <a:rPr lang="tr-TR" dirty="0"/>
              <a:t>             Bazı durumlarda bu önlemler uzmanlaşmış yerleştirme ve destekleme hizmetlerine başvurmayı gerekli kılabilir.</a:t>
            </a:r>
          </a:p>
          <a:p>
            <a:r>
              <a:rPr lang="tr-TR" dirty="0"/>
              <a:t>             3- Özellikle, teknik yardımları da içermek üzere, iletişim ve hareket engellerinin üstesinden gelmeyi ve ulaşım, barınma, kültürel etkinlikler ve boş zaman kullanımını sağlamayı hedefleyen önlemler yoluyla özürlülerin toplumla tam olarak bütünleşmelerini ve toplum yaşamına katılmalarını teşvik etmeyi;</a:t>
            </a:r>
          </a:p>
          <a:p>
            <a:r>
              <a:rPr lang="tr-TR" dirty="0"/>
              <a:t>             taahhüt ederler.</a:t>
            </a:r>
          </a:p>
        </p:txBody>
      </p:sp>
    </p:spTree>
    <p:extLst>
      <p:ext uri="{BB962C8B-B14F-4D97-AF65-F5344CB8AC3E}">
        <p14:creationId xmlns:p14="http://schemas.microsoft.com/office/powerpoint/2010/main" val="727623140"/>
      </p:ext>
    </p:extLst>
  </p:cSld>
  <p:clrMapOvr>
    <a:masterClrMapping/>
  </p:clrMapOvr>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145</TotalTime>
  <Words>1167</Words>
  <Application>Microsoft Office PowerPoint</Application>
  <PresentationFormat>Ekran Gösterisi (4:3)</PresentationFormat>
  <Paragraphs>81</Paragraphs>
  <Slides>23</Slides>
  <Notes>0</Notes>
  <HiddenSlides>0</HiddenSlides>
  <MMClips>0</MMClips>
  <ScaleCrop>false</ScaleCrop>
  <HeadingPairs>
    <vt:vector size="4" baseType="variant">
      <vt:variant>
        <vt:lpstr>Tema</vt:lpstr>
      </vt:variant>
      <vt:variant>
        <vt:i4>1</vt:i4>
      </vt:variant>
      <vt:variant>
        <vt:lpstr>Slayt Başlıkları</vt:lpstr>
      </vt:variant>
      <vt:variant>
        <vt:i4>23</vt:i4>
      </vt:variant>
    </vt:vector>
  </HeadingPairs>
  <TitlesOfParts>
    <vt:vector size="24" baseType="lpstr">
      <vt:lpstr>Ofis Teması</vt:lpstr>
      <vt:lpstr>İNSAN HAKKI OLARAK EĞİTİM</vt:lpstr>
      <vt:lpstr>Temel Bir İnsan Hakkı Olarak Eğitim</vt:lpstr>
      <vt:lpstr>TÜRKİYE CUMHURİYETİ ANAYASAINDA EĞİTİM</vt:lpstr>
      <vt:lpstr>TÜRKİYE CUMHURİYETİ ANAYASAINDA EĞİTİM</vt:lpstr>
      <vt:lpstr>TÜRKİYE CUMHURİYETİ ANAYASAINDA EĞİTİM</vt:lpstr>
      <vt:lpstr>TÜRKİYE CUMHURİYETİ ANAYASAINDA EĞİTİM</vt:lpstr>
      <vt:lpstr>TÜRKİYE CUMHURİYETİ ANAYASAINDA EĞİTİM</vt:lpstr>
      <vt:lpstr>TÜRKİYE CUMHURİYETİ YASALARINDA EĞİTİM</vt:lpstr>
      <vt:lpstr>TÜRKİYE CUMHURİYETİ YASALARINDA EĞİTİM</vt:lpstr>
      <vt:lpstr>TÜRKİYE CUMHURİYETİ YASALARINDA EĞİTİM</vt:lpstr>
      <vt:lpstr>TÜRKİYE CUMHURİYETİ YASALARINDA EĞİTİM</vt:lpstr>
      <vt:lpstr>TÜRKİYE CUMHURİYETİ YASALARINDA EĞİTİM</vt:lpstr>
      <vt:lpstr>TÜRKİYE CUMHURİYETİ YASALARINDA EĞİTİM</vt:lpstr>
      <vt:lpstr>TÜRKİYE CUMHURİYETİ YASALARINDA EĞİTİM</vt:lpstr>
      <vt:lpstr>TÜRKİYE CUMHURİYETİ YASALARINDA EĞİTİM</vt:lpstr>
      <vt:lpstr>ULUSLARASI SÖZLEŞMELERDE EĞİTİM</vt:lpstr>
      <vt:lpstr>ULUSLARASI SÖZLEŞMELERDE EĞİTİM</vt:lpstr>
      <vt:lpstr>ULUSLARASI SÖZLEŞMELERDE EĞİTİM</vt:lpstr>
      <vt:lpstr>ULUSLARASI SÖZLEŞMELERDE EĞİTİM</vt:lpstr>
      <vt:lpstr>ULUSLARASI SÖZLEŞMELERDE EĞİTİM</vt:lpstr>
      <vt:lpstr>ULUSLARASI SÖZLEŞMELERDE EĞİTİM</vt:lpstr>
      <vt:lpstr>ULUSLARASI SÖZLEŞMELERDE EĞİTİM</vt:lpstr>
      <vt:lpstr>ULUSLARASI SÖZLEŞMELERDE EĞİTİM</vt:lpstr>
    </vt:vector>
  </TitlesOfParts>
  <Company>Progressive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İNSAN HAKKI OLARAK EĞİTİM</dc:title>
  <dc:creator>Abdulnasır</dc:creator>
  <cp:lastModifiedBy>Abdulnasır</cp:lastModifiedBy>
  <cp:revision>37</cp:revision>
  <cp:lastPrinted>2020-09-28T14:33:25Z</cp:lastPrinted>
  <dcterms:created xsi:type="dcterms:W3CDTF">2020-09-28T12:10:17Z</dcterms:created>
  <dcterms:modified xsi:type="dcterms:W3CDTF">2020-09-28T14:35:38Z</dcterms:modified>
</cp:coreProperties>
</file>