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77"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61DB266-1E97-4A7B-899F-2902B48CF3E9}" type="datetimeFigureOut">
              <a:rPr lang="tr-TR" smtClean="0"/>
              <a:t>22.09.2020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2253189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61DB266-1E97-4A7B-899F-2902B48CF3E9}" type="datetimeFigureOut">
              <a:rPr lang="tr-TR" smtClean="0"/>
              <a:t>22.09.2020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2402744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61DB266-1E97-4A7B-899F-2902B48CF3E9}" type="datetimeFigureOut">
              <a:rPr lang="tr-TR" smtClean="0"/>
              <a:t>22.09.2020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105570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61DB266-1E97-4A7B-899F-2902B48CF3E9}" type="datetimeFigureOut">
              <a:rPr lang="tr-TR" smtClean="0"/>
              <a:t>22.09.2020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1530395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61DB266-1E97-4A7B-899F-2902B48CF3E9}" type="datetimeFigureOut">
              <a:rPr lang="tr-TR" smtClean="0"/>
              <a:t>22.09.2020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2530882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61DB266-1E97-4A7B-899F-2902B48CF3E9}" type="datetimeFigureOut">
              <a:rPr lang="tr-TR" smtClean="0"/>
              <a:t>22.09.2020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2513677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61DB266-1E97-4A7B-899F-2902B48CF3E9}" type="datetimeFigureOut">
              <a:rPr lang="tr-TR" smtClean="0"/>
              <a:t>22.09.2020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414108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61DB266-1E97-4A7B-899F-2902B48CF3E9}" type="datetimeFigureOut">
              <a:rPr lang="tr-TR" smtClean="0"/>
              <a:t>22.09.2020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198337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61DB266-1E97-4A7B-899F-2902B48CF3E9}" type="datetimeFigureOut">
              <a:rPr lang="tr-TR" smtClean="0"/>
              <a:t>22.09.2020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41672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61DB266-1E97-4A7B-899F-2902B48CF3E9}" type="datetimeFigureOut">
              <a:rPr lang="tr-TR" smtClean="0"/>
              <a:t>22.09.2020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109638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61DB266-1E97-4A7B-899F-2902B48CF3E9}" type="datetimeFigureOut">
              <a:rPr lang="tr-TR" smtClean="0"/>
              <a:t>22.09.2020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D638BE-FB56-40A8-A990-24D5D5B4FBB5}" type="slidenum">
              <a:rPr lang="tr-TR" smtClean="0"/>
              <a:t>‹#›</a:t>
            </a:fld>
            <a:endParaRPr lang="tr-TR"/>
          </a:p>
        </p:txBody>
      </p:sp>
    </p:spTree>
    <p:extLst>
      <p:ext uri="{BB962C8B-B14F-4D97-AF65-F5344CB8AC3E}">
        <p14:creationId xmlns:p14="http://schemas.microsoft.com/office/powerpoint/2010/main" val="57935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DB266-1E97-4A7B-899F-2902B48CF3E9}" type="datetimeFigureOut">
              <a:rPr lang="tr-TR" smtClean="0"/>
              <a:t>22.09.2020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638BE-FB56-40A8-A990-24D5D5B4FBB5}" type="slidenum">
              <a:rPr lang="tr-TR" smtClean="0"/>
              <a:t>‹#›</a:t>
            </a:fld>
            <a:endParaRPr lang="tr-TR"/>
          </a:p>
        </p:txBody>
      </p:sp>
    </p:spTree>
    <p:extLst>
      <p:ext uri="{BB962C8B-B14F-4D97-AF65-F5344CB8AC3E}">
        <p14:creationId xmlns:p14="http://schemas.microsoft.com/office/powerpoint/2010/main" val="4024928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İNSAN HAKLARI TÜRLERİ</a:t>
            </a:r>
            <a:endParaRPr lang="tr-TR" dirty="0"/>
          </a:p>
        </p:txBody>
      </p:sp>
      <p:sp>
        <p:nvSpPr>
          <p:cNvPr id="3" name="Alt Başlık 2"/>
          <p:cNvSpPr>
            <a:spLocks noGrp="1"/>
          </p:cNvSpPr>
          <p:nvPr>
            <p:ph type="subTitle" idx="1"/>
          </p:nvPr>
        </p:nvSpPr>
        <p:spPr/>
        <p:txBody>
          <a:bodyPr/>
          <a:lstStyle/>
          <a:p>
            <a:r>
              <a:rPr lang="tr-TR" dirty="0" err="1" smtClean="0"/>
              <a:t>Öğr</a:t>
            </a:r>
            <a:r>
              <a:rPr lang="tr-TR" dirty="0" smtClean="0"/>
              <a:t>. Gör </a:t>
            </a:r>
            <a:r>
              <a:rPr lang="tr-TR" dirty="0" err="1" smtClean="0"/>
              <a:t>Abdulnasır</a:t>
            </a:r>
            <a:r>
              <a:rPr lang="tr-TR" dirty="0" smtClean="0"/>
              <a:t> BAYRAM</a:t>
            </a:r>
            <a:endParaRPr lang="tr-TR" dirty="0"/>
          </a:p>
        </p:txBody>
      </p:sp>
    </p:spTree>
    <p:extLst>
      <p:ext uri="{BB962C8B-B14F-4D97-AF65-F5344CB8AC3E}">
        <p14:creationId xmlns:p14="http://schemas.microsoft.com/office/powerpoint/2010/main" val="2169486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İNSAN HAKLARI  TÜRLERİ</a:t>
            </a:r>
            <a:endParaRPr lang="tr-TR" dirty="0"/>
          </a:p>
        </p:txBody>
      </p:sp>
      <p:sp>
        <p:nvSpPr>
          <p:cNvPr id="3" name="İçerik Yer Tutucusu 2"/>
          <p:cNvSpPr>
            <a:spLocks noGrp="1"/>
          </p:cNvSpPr>
          <p:nvPr>
            <p:ph idx="1"/>
          </p:nvPr>
        </p:nvSpPr>
        <p:spPr/>
        <p:txBody>
          <a:bodyPr/>
          <a:lstStyle/>
          <a:p>
            <a:pPr marL="0" indent="0">
              <a:buNone/>
            </a:pPr>
            <a:r>
              <a:rPr lang="tr-TR" dirty="0" smtClean="0"/>
              <a:t>1. BİRİNCİL HAKLAR Kişisel ve Siyasal Haklar</a:t>
            </a:r>
          </a:p>
          <a:p>
            <a:pPr marL="0" indent="0">
              <a:buNone/>
            </a:pPr>
            <a:r>
              <a:rPr lang="tr-TR" dirty="0" smtClean="0"/>
              <a:t>2. İKİNCİL HAKLAR Ekonomik, Sosyal ve kültürel Haklar</a:t>
            </a:r>
          </a:p>
          <a:p>
            <a:pPr marL="0" indent="0">
              <a:buNone/>
            </a:pPr>
            <a:r>
              <a:rPr lang="tr-TR" dirty="0" smtClean="0"/>
              <a:t>3. ÜÇÜNCÜL HAKLAR Çevresel, Kültürel ve Gelişme Hakları</a:t>
            </a:r>
          </a:p>
          <a:p>
            <a:pPr marL="0" indent="0">
              <a:buNone/>
            </a:pPr>
            <a:r>
              <a:rPr lang="tr-TR" dirty="0" smtClean="0"/>
              <a:t>4.DÖRDÜNCÜL HAKLAR. Teknolojinin ve Bilimin Zararlarından  Korunma Hakkı.</a:t>
            </a:r>
          </a:p>
        </p:txBody>
      </p:sp>
    </p:spTree>
    <p:extLst>
      <p:ext uri="{BB962C8B-B14F-4D97-AF65-F5344CB8AC3E}">
        <p14:creationId xmlns:p14="http://schemas.microsoft.com/office/powerpoint/2010/main" val="720626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Birincil Haklar. (Kişisel ve siyasal Haklar)</a:t>
            </a:r>
            <a:endParaRPr lang="tr-TR" dirty="0"/>
          </a:p>
        </p:txBody>
      </p:sp>
      <p:sp>
        <p:nvSpPr>
          <p:cNvPr id="3" name="İçerik Yer Tutucusu 2"/>
          <p:cNvSpPr>
            <a:spLocks noGrp="1"/>
          </p:cNvSpPr>
          <p:nvPr>
            <p:ph idx="1"/>
          </p:nvPr>
        </p:nvSpPr>
        <p:spPr/>
        <p:txBody>
          <a:bodyPr>
            <a:normAutofit/>
          </a:bodyPr>
          <a:lstStyle/>
          <a:p>
            <a:pPr marL="0" indent="0">
              <a:buNone/>
            </a:pPr>
            <a:r>
              <a:rPr lang="tr-TR" b="1" i="1" dirty="0" smtClean="0"/>
              <a:t>1.Yaşama Hakkı: </a:t>
            </a:r>
            <a:r>
              <a:rPr lang="tr-TR" dirty="0" smtClean="0"/>
              <a:t>Kişinin varlığının sürdürülmesinin güvencesini oluşturan  insan hakkı. En temel insan hakkı. Diğer İnsan haklarının tamamı bu hakkın varlığıyla anlam kazanmaktadır.  Yaşam  hakkının yasayla güvence altına alınmasını ifade eder. Yasanın verdiği ölüm cezası dışında Kimsenin öldürülemeyeceğini ifade eder. Bu hakka göre devletler insan yaşamını korur ve gözetir.</a:t>
            </a:r>
            <a:endParaRPr lang="tr-TR" b="1" i="1" dirty="0"/>
          </a:p>
        </p:txBody>
      </p:sp>
    </p:spTree>
    <p:extLst>
      <p:ext uri="{BB962C8B-B14F-4D97-AF65-F5344CB8AC3E}">
        <p14:creationId xmlns:p14="http://schemas.microsoft.com/office/powerpoint/2010/main" val="410258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lstStyle/>
          <a:p>
            <a:pPr marL="0" indent="0">
              <a:buNone/>
            </a:pPr>
            <a:r>
              <a:rPr lang="tr-TR" b="1" i="1" dirty="0" smtClean="0"/>
              <a:t>2. Kişi </a:t>
            </a:r>
            <a:r>
              <a:rPr lang="tr-TR" b="1" i="1" dirty="0"/>
              <a:t>Dokunulmazlığı Hakkı</a:t>
            </a:r>
            <a:r>
              <a:rPr lang="tr-TR" b="1" i="1" dirty="0" smtClean="0"/>
              <a:t>:</a:t>
            </a:r>
            <a:r>
              <a:rPr lang="tr-TR" dirty="0" smtClean="0"/>
              <a:t> Kişinin hem beden hem de ruh bütünlüğüne dokunulmayacağını ifade eder. Bu hak kişinin hem vücut hem de ruh bütünlüğünü güvence altına alarak her türlü kötü fiil ve davranışları yasaklamaktadır.</a:t>
            </a:r>
            <a:endParaRPr lang="tr-TR" dirty="0"/>
          </a:p>
        </p:txBody>
      </p:sp>
    </p:spTree>
    <p:extLst>
      <p:ext uri="{BB962C8B-B14F-4D97-AF65-F5344CB8AC3E}">
        <p14:creationId xmlns:p14="http://schemas.microsoft.com/office/powerpoint/2010/main" val="400787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Birincil Haklar. (Kişisel ve siyasal Haklar)</a:t>
            </a:r>
            <a:endParaRPr lang="tr-TR" dirty="0"/>
          </a:p>
        </p:txBody>
      </p:sp>
      <p:sp>
        <p:nvSpPr>
          <p:cNvPr id="3" name="İçerik Yer Tutucusu 2"/>
          <p:cNvSpPr>
            <a:spLocks noGrp="1"/>
          </p:cNvSpPr>
          <p:nvPr>
            <p:ph idx="1"/>
          </p:nvPr>
        </p:nvSpPr>
        <p:spPr/>
        <p:txBody>
          <a:bodyPr/>
          <a:lstStyle/>
          <a:p>
            <a:pPr marL="0" indent="0">
              <a:buNone/>
            </a:pPr>
            <a:r>
              <a:rPr lang="tr-TR" b="1" i="1" dirty="0"/>
              <a:t>3</a:t>
            </a:r>
            <a:r>
              <a:rPr lang="tr-TR" b="1" i="1" dirty="0" smtClean="0"/>
              <a:t>. Özel hayatın Gizliliği hakkı:</a:t>
            </a:r>
            <a:r>
              <a:rPr lang="tr-TR" dirty="0" smtClean="0"/>
              <a:t> İnsanın sosyal yaşam içerisinde aile ve özel yaşamının korunması ve müdahale edilmemesi anlamına gelir. Toplum içinde bireyin sağlıklı bir birey olabilmesi için bireyin bu haklının korunması gerekir. Kişilerin kendine özgü yaşayış biçim ve tarzına müdahale edilmemeli.</a:t>
            </a:r>
            <a:endParaRPr lang="tr-TR" b="1" i="1" dirty="0"/>
          </a:p>
        </p:txBody>
      </p:sp>
    </p:spTree>
    <p:extLst>
      <p:ext uri="{BB962C8B-B14F-4D97-AF65-F5344CB8AC3E}">
        <p14:creationId xmlns:p14="http://schemas.microsoft.com/office/powerpoint/2010/main" val="142824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Birincil Haklar. (Kişisel ve siyasal Haklar)</a:t>
            </a:r>
            <a:endParaRPr lang="tr-TR" dirty="0"/>
          </a:p>
        </p:txBody>
      </p:sp>
      <p:sp>
        <p:nvSpPr>
          <p:cNvPr id="3" name="İçerik Yer Tutucusu 2"/>
          <p:cNvSpPr>
            <a:spLocks noGrp="1"/>
          </p:cNvSpPr>
          <p:nvPr>
            <p:ph idx="1"/>
          </p:nvPr>
        </p:nvSpPr>
        <p:spPr/>
        <p:txBody>
          <a:bodyPr/>
          <a:lstStyle/>
          <a:p>
            <a:pPr marL="0" indent="0">
              <a:buNone/>
            </a:pPr>
            <a:r>
              <a:rPr lang="tr-TR" b="1" i="1" dirty="0"/>
              <a:t>4</a:t>
            </a:r>
            <a:r>
              <a:rPr lang="tr-TR" b="1" i="1" dirty="0" smtClean="0"/>
              <a:t>.Seçme ve Seçilme </a:t>
            </a:r>
            <a:r>
              <a:rPr lang="tr-TR" b="1" i="1" dirty="0"/>
              <a:t>H</a:t>
            </a:r>
            <a:r>
              <a:rPr lang="tr-TR" b="1" i="1" dirty="0" smtClean="0"/>
              <a:t>akkı: </a:t>
            </a:r>
            <a:r>
              <a:rPr lang="tr-TR" dirty="0" smtClean="0"/>
              <a:t>Bireylerin hem seçme hem de seçilme hakkını ifade etmektedir. Bireyler seçimlerde oy kullanarak kendisini yöneten idareciyi belirleyebilmelidir. Gerekirse birey kendisi de yönetici olabilmek için seçilme hakkına sahiptir.</a:t>
            </a:r>
          </a:p>
          <a:p>
            <a:pPr marL="0" indent="0">
              <a:buNone/>
            </a:pPr>
            <a:endParaRPr lang="tr-TR" dirty="0"/>
          </a:p>
        </p:txBody>
      </p:sp>
    </p:spTree>
    <p:extLst>
      <p:ext uri="{BB962C8B-B14F-4D97-AF65-F5344CB8AC3E}">
        <p14:creationId xmlns:p14="http://schemas.microsoft.com/office/powerpoint/2010/main" val="279289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lstStyle/>
          <a:p>
            <a:pPr marL="0" indent="0">
              <a:buNone/>
            </a:pPr>
            <a:r>
              <a:rPr lang="tr-TR" b="1" i="1" dirty="0" smtClean="0"/>
              <a:t>5. Birey Özgürlüğü ve Güvenliği Hakkı:</a:t>
            </a:r>
            <a:r>
              <a:rPr lang="tr-TR" dirty="0" smtClean="0"/>
              <a:t> Kişinin istediği gibi hareket edebilmesi anlamına gelir. Kişi serbestçe hareket etme hakkına sahiptir. Bu serbestliğin güvence altına alınması gerekir. Bireyler yasaların suç kabul ettiği bir eylemde bulunurlarsa  özgürlükleri yasayla sınırlandırılır.</a:t>
            </a:r>
            <a:endParaRPr lang="tr-TR" b="1" i="1" dirty="0"/>
          </a:p>
        </p:txBody>
      </p:sp>
    </p:spTree>
    <p:extLst>
      <p:ext uri="{BB962C8B-B14F-4D97-AF65-F5344CB8AC3E}">
        <p14:creationId xmlns:p14="http://schemas.microsoft.com/office/powerpoint/2010/main" val="312994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lstStyle/>
          <a:p>
            <a:pPr marL="0" indent="0">
              <a:buNone/>
            </a:pPr>
            <a:r>
              <a:rPr lang="tr-TR" b="1" i="1" dirty="0" smtClean="0"/>
              <a:t>6. Dilekçe Hakkı: </a:t>
            </a:r>
            <a:r>
              <a:rPr lang="tr-TR" dirty="0" smtClean="0"/>
              <a:t>Bireylerin</a:t>
            </a:r>
            <a:r>
              <a:rPr lang="tr-TR" b="1" i="1" dirty="0" smtClean="0"/>
              <a:t> </a:t>
            </a:r>
            <a:r>
              <a:rPr lang="tr-TR" dirty="0" smtClean="0"/>
              <a:t>kişisel ve kamusal </a:t>
            </a:r>
            <a:r>
              <a:rPr lang="tr-TR" i="1" dirty="0" smtClean="0"/>
              <a:t>alanla ilgili her türlü istek, dilek ve şikayetlerini hem bireysel hem de grup olarak sunma hakkıdır. Birey, kamudan bir hizmet veya istekte bulunabileceği gibi haksızlığa uğraması durumunda dava açmak ve hakkını savunmak için de dilekçe hakkını kullanabilir.</a:t>
            </a:r>
            <a:endParaRPr lang="tr-TR" i="1" dirty="0"/>
          </a:p>
        </p:txBody>
      </p:sp>
    </p:spTree>
    <p:extLst>
      <p:ext uri="{BB962C8B-B14F-4D97-AF65-F5344CB8AC3E}">
        <p14:creationId xmlns:p14="http://schemas.microsoft.com/office/powerpoint/2010/main" val="2639899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normAutofit lnSpcReduction="10000"/>
          </a:bodyPr>
          <a:lstStyle/>
          <a:p>
            <a:pPr marL="0" indent="0">
              <a:buNone/>
            </a:pPr>
            <a:r>
              <a:rPr lang="tr-TR" b="1" i="1" dirty="0" smtClean="0"/>
              <a:t>7. Düşünce ve İfade Özgürlüğü hakkı: </a:t>
            </a:r>
            <a:r>
              <a:rPr lang="tr-TR" dirty="0" smtClean="0"/>
              <a:t>Herkes görüşlerini açıklama ve ifade özgürlüğüne sahiptir. Bu hak haber alma ve haber verme özgürlüğünü de içerir. Bu özgürlüğün kullanımı ödev ve sorumluluğu getirdiği için, Ülkelerin toprak bütünlüğü ve menfaatleri gibi durumlar nedeniyle sınırlandırılabilir. Aynı zamanda toplumun genel sağlığı veya toplumun ahlakının korunması amacıyla sınırlandırmaya ve cezaya maruz kalabilir.</a:t>
            </a:r>
            <a:endParaRPr lang="tr-TR" dirty="0"/>
          </a:p>
        </p:txBody>
      </p:sp>
    </p:spTree>
    <p:extLst>
      <p:ext uri="{BB962C8B-B14F-4D97-AF65-F5344CB8AC3E}">
        <p14:creationId xmlns:p14="http://schemas.microsoft.com/office/powerpoint/2010/main" val="412539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lstStyle/>
          <a:p>
            <a:pPr marL="0" indent="0">
              <a:buNone/>
            </a:pPr>
            <a:r>
              <a:rPr lang="tr-TR" b="1" i="1" dirty="0" smtClean="0"/>
              <a:t>8. Mülkiyet Edinme Hakkı:</a:t>
            </a:r>
            <a:r>
              <a:rPr lang="tr-TR" dirty="0" smtClean="0"/>
              <a:t> Bireyler sahip oldukları malları geçerli olan hukuki düzen içerisinde o malları kullanma ve o mallardan yararlanma hakkına sahiptir. Bu malları satabileceği gibi bir başkasına da devredebilir. Taşınır veya taşınmaz mal üzerinde her türlü tasarruf hakkına mülkiyet </a:t>
            </a:r>
            <a:r>
              <a:rPr lang="tr-TR" smtClean="0"/>
              <a:t>edinme hakkı denir.</a:t>
            </a:r>
            <a:endParaRPr lang="tr-TR" b="1" i="1" dirty="0"/>
          </a:p>
        </p:txBody>
      </p:sp>
    </p:spTree>
    <p:extLst>
      <p:ext uri="{BB962C8B-B14F-4D97-AF65-F5344CB8AC3E}">
        <p14:creationId xmlns:p14="http://schemas.microsoft.com/office/powerpoint/2010/main" val="3366356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a:xfrm>
            <a:off x="611560" y="1268760"/>
            <a:ext cx="8229600" cy="4525963"/>
          </a:xfrm>
        </p:spPr>
        <p:txBody>
          <a:bodyPr>
            <a:normAutofit fontScale="92500" lnSpcReduction="10000"/>
          </a:bodyPr>
          <a:lstStyle/>
          <a:p>
            <a:pPr marL="0" indent="0">
              <a:buNone/>
            </a:pPr>
            <a:r>
              <a:rPr lang="tr-TR" b="1" i="1" dirty="0" smtClean="0"/>
              <a:t>8. Kamu Hizmetlerine girme veya yararlanma Hakkı</a:t>
            </a:r>
            <a:r>
              <a:rPr lang="tr-TR" dirty="0" smtClean="0"/>
              <a:t>:   Anayasanın 70. maddesi: Her Türk, Kamu hizmetlerine girme  hakkına sahiptir. Hizmete alınmada, görevin gerektirdiği niteliklerden başka hiçbir ayrım gözetilmez. </a:t>
            </a:r>
            <a:r>
              <a:rPr lang="tr-TR" dirty="0"/>
              <a:t>görevin gerektirdiği niteliklere sahip olmasına göre istihdamı ve görevde yükselmesi söz konusudur. Hukuki bir bakış açısına göre, bütün kamu personel sistemlerinin liyakate dayanması ve kamu hizmeti görevlilerinin siyasal etkilerden uzak olması </a:t>
            </a:r>
            <a:r>
              <a:rPr lang="tr-TR" dirty="0" smtClean="0"/>
              <a:t>gerekir.</a:t>
            </a: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3540026714"/>
              </p:ext>
            </p:extLst>
          </p:nvPr>
        </p:nvGraphicFramePr>
        <p:xfrm>
          <a:off x="915139" y="6217920"/>
          <a:ext cx="7334250" cy="822960"/>
        </p:xfrm>
        <a:graphic>
          <a:graphicData uri="http://schemas.openxmlformats.org/drawingml/2006/table">
            <a:tbl>
              <a:tblPr/>
              <a:tblGrid>
                <a:gridCol w="7334250"/>
              </a:tblGrid>
              <a:tr h="0">
                <a:tc>
                  <a:txBody>
                    <a:bodyPr/>
                    <a:lstStyle/>
                    <a:p>
                      <a:endParaRPr lang="tr-TR" dirty="0"/>
                    </a:p>
                  </a:txBody>
                  <a:tcPr marL="0" marR="0" marT="0" marB="0" anchor="ctr">
                    <a:lnL>
                      <a:noFill/>
                    </a:lnL>
                    <a:lnR>
                      <a:noFill/>
                    </a:lnR>
                    <a:lnT>
                      <a:noFill/>
                    </a:lnT>
                    <a:lnB>
                      <a:noFill/>
                    </a:lnB>
                    <a:solidFill>
                      <a:srgbClr val="FFFFFF"/>
                    </a:solidFill>
                  </a:tcPr>
                </a:tc>
              </a:tr>
              <a:tr h="0">
                <a:tc>
                  <a:txBody>
                    <a:bodyPr/>
                    <a:lstStyle/>
                    <a:p>
                      <a:endParaRPr lang="tr-TR"/>
                    </a:p>
                  </a:txBody>
                  <a:tcPr marL="0" marR="0" marT="0" marB="0" anchor="ctr">
                    <a:lnL>
                      <a:noFill/>
                    </a:lnL>
                    <a:lnR>
                      <a:noFill/>
                    </a:lnR>
                    <a:lnT>
                      <a:noFill/>
                    </a:lnT>
                    <a:lnB>
                      <a:noFill/>
                    </a:lnB>
                    <a:solidFill>
                      <a:srgbClr val="FFFFFF"/>
                    </a:solidFill>
                  </a:tcPr>
                </a:tc>
              </a:tr>
              <a:tr h="0">
                <a:tc>
                  <a:txBody>
                    <a:bodyPr/>
                    <a:lstStyle/>
                    <a:p>
                      <a:pPr algn="l"/>
                      <a:endParaRPr lang="tr-TR" dirty="0">
                        <a:solidFill>
                          <a:srgbClr val="4B555E"/>
                        </a:solidFill>
                        <a:effectLst/>
                        <a:latin typeface="Verdana"/>
                      </a:endParaRPr>
                    </a:p>
                  </a:txBody>
                  <a:tcPr marL="0" marR="0" marT="0" marB="0" anchor="ctr">
                    <a:lnL>
                      <a:noFill/>
                    </a:lnL>
                    <a:lnR>
                      <a:noFill/>
                    </a:lnR>
                    <a:lnT>
                      <a:noFill/>
                    </a:lnT>
                    <a:lnB>
                      <a:noFill/>
                    </a:lnB>
                    <a:solidFill>
                      <a:srgbClr val="FFFFFF"/>
                    </a:solidFill>
                  </a:tcPr>
                </a:tc>
              </a:tr>
            </a:tbl>
          </a:graphicData>
        </a:graphic>
      </p:graphicFrame>
      <p:sp>
        <p:nvSpPr>
          <p:cNvPr id="5" name="Rectangle 1"/>
          <p:cNvSpPr>
            <a:spLocks noChangeArrowheads="1"/>
          </p:cNvSpPr>
          <p:nvPr/>
        </p:nvSpPr>
        <p:spPr bwMode="auto">
          <a:xfrm>
            <a:off x="904875" y="31765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4B555E"/>
                </a:solidFill>
                <a:effectLst/>
                <a:latin typeface="Verdana"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o 5"/>
          <p:cNvGraphicFramePr>
            <a:graphicFrameLocks noGrp="1"/>
          </p:cNvGraphicFramePr>
          <p:nvPr>
            <p:extLst>
              <p:ext uri="{D42A27DB-BD31-4B8C-83A1-F6EECF244321}">
                <p14:modId xmlns:p14="http://schemas.microsoft.com/office/powerpoint/2010/main" val="2980969938"/>
              </p:ext>
            </p:extLst>
          </p:nvPr>
        </p:nvGraphicFramePr>
        <p:xfrm>
          <a:off x="7812359" y="3177381"/>
          <a:ext cx="426765" cy="822960"/>
        </p:xfrm>
        <a:graphic>
          <a:graphicData uri="http://schemas.openxmlformats.org/drawingml/2006/table">
            <a:tbl>
              <a:tblPr/>
              <a:tblGrid>
                <a:gridCol w="426765"/>
              </a:tblGrid>
              <a:tr h="0">
                <a:tc>
                  <a:txBody>
                    <a:bodyPr/>
                    <a:lstStyle/>
                    <a:p>
                      <a:endParaRPr lang="tr-TR" dirty="0"/>
                    </a:p>
                  </a:txBody>
                  <a:tcPr marL="0" marR="0" marT="0" marB="0" anchor="ctr">
                    <a:lnL>
                      <a:noFill/>
                    </a:lnL>
                    <a:lnR>
                      <a:noFill/>
                    </a:lnR>
                    <a:lnT>
                      <a:noFill/>
                    </a:lnT>
                    <a:lnB>
                      <a:noFill/>
                    </a:lnB>
                    <a:solidFill>
                      <a:srgbClr val="FFFFFF"/>
                    </a:solidFill>
                  </a:tcPr>
                </a:tc>
              </a:tr>
              <a:tr h="0">
                <a:tc>
                  <a:txBody>
                    <a:bodyPr/>
                    <a:lstStyle/>
                    <a:p>
                      <a:endParaRPr lang="tr-TR"/>
                    </a:p>
                  </a:txBody>
                  <a:tcPr marL="0" marR="0" marT="0" marB="0" anchor="ctr">
                    <a:lnL>
                      <a:noFill/>
                    </a:lnL>
                    <a:lnR>
                      <a:noFill/>
                    </a:lnR>
                    <a:lnT>
                      <a:noFill/>
                    </a:lnT>
                    <a:lnB>
                      <a:noFill/>
                    </a:lnB>
                    <a:solidFill>
                      <a:srgbClr val="FFFFFF"/>
                    </a:solidFill>
                  </a:tcPr>
                </a:tc>
              </a:tr>
              <a:tr h="0">
                <a:tc>
                  <a:txBody>
                    <a:bodyPr/>
                    <a:lstStyle/>
                    <a:p>
                      <a:pPr algn="l"/>
                      <a:endParaRPr lang="tr-TR" b="1" dirty="0">
                        <a:solidFill>
                          <a:srgbClr val="4B555E"/>
                        </a:solidFill>
                        <a:effectLst/>
                        <a:latin typeface="Verdana"/>
                      </a:endParaRPr>
                    </a:p>
                  </a:txBody>
                  <a:tcPr marL="0" marR="0" marT="0" marB="0" anchor="ctr">
                    <a:lnL>
                      <a:noFill/>
                    </a:lnL>
                    <a:lnR>
                      <a:noFill/>
                    </a:lnR>
                    <a:lnT>
                      <a:noFill/>
                    </a:lnT>
                    <a:lnB>
                      <a:noFill/>
                    </a:lnB>
                    <a:solidFill>
                      <a:srgbClr val="FFFFFF"/>
                    </a:solidFill>
                  </a:tcPr>
                </a:tc>
              </a:tr>
            </a:tbl>
          </a:graphicData>
        </a:graphic>
      </p:graphicFrame>
      <p:sp>
        <p:nvSpPr>
          <p:cNvPr id="7" name="Rectangle 2"/>
          <p:cNvSpPr>
            <a:spLocks noChangeArrowheads="1"/>
          </p:cNvSpPr>
          <p:nvPr/>
        </p:nvSpPr>
        <p:spPr bwMode="auto">
          <a:xfrm>
            <a:off x="1907704" y="662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900" b="0" i="0" u="none" strike="noStrike" cap="none" normalizeH="0" baseline="0" smtClean="0">
                <a:ln>
                  <a:noFill/>
                </a:ln>
                <a:solidFill>
                  <a:srgbClr val="4B555E"/>
                </a:solidFill>
                <a:effectLst/>
                <a:latin typeface="Verdana"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o 7"/>
          <p:cNvGraphicFramePr>
            <a:graphicFrameLocks noGrp="1"/>
          </p:cNvGraphicFramePr>
          <p:nvPr>
            <p:extLst>
              <p:ext uri="{D42A27DB-BD31-4B8C-83A1-F6EECF244321}">
                <p14:modId xmlns:p14="http://schemas.microsoft.com/office/powerpoint/2010/main" val="1863483771"/>
              </p:ext>
            </p:extLst>
          </p:nvPr>
        </p:nvGraphicFramePr>
        <p:xfrm>
          <a:off x="1843112" y="7086600"/>
          <a:ext cx="7267525" cy="822960"/>
        </p:xfrm>
        <a:graphic>
          <a:graphicData uri="http://schemas.openxmlformats.org/drawingml/2006/table">
            <a:tbl>
              <a:tblPr/>
              <a:tblGrid>
                <a:gridCol w="7267525"/>
              </a:tblGrid>
              <a:tr h="58296">
                <a:tc>
                  <a:txBody>
                    <a:bodyPr/>
                    <a:lstStyle/>
                    <a:p>
                      <a:endParaRPr lang="tr-TR" dirty="0"/>
                    </a:p>
                  </a:txBody>
                  <a:tcPr marL="0" marR="0" marT="0" marB="0" anchor="ctr">
                    <a:lnL>
                      <a:noFill/>
                    </a:lnL>
                    <a:lnR>
                      <a:noFill/>
                    </a:lnR>
                    <a:lnT>
                      <a:noFill/>
                    </a:lnT>
                    <a:lnB>
                      <a:noFill/>
                    </a:lnB>
                    <a:solidFill>
                      <a:srgbClr val="FFFFFF"/>
                    </a:solidFill>
                  </a:tcPr>
                </a:tc>
              </a:tr>
              <a:tr h="0">
                <a:tc>
                  <a:txBody>
                    <a:bodyPr/>
                    <a:lstStyle/>
                    <a:p>
                      <a:endParaRPr lang="tr-TR"/>
                    </a:p>
                  </a:txBody>
                  <a:tcPr marL="0" marR="0" marT="0" marB="0" anchor="ctr">
                    <a:lnL>
                      <a:noFill/>
                    </a:lnL>
                    <a:lnR>
                      <a:noFill/>
                    </a:lnR>
                    <a:lnT>
                      <a:noFill/>
                    </a:lnT>
                    <a:lnB>
                      <a:noFill/>
                    </a:lnB>
                    <a:solidFill>
                      <a:srgbClr val="FFFFFF"/>
                    </a:solidFill>
                  </a:tcPr>
                </a:tc>
              </a:tr>
              <a:tr h="0">
                <a:tc>
                  <a:txBody>
                    <a:bodyPr/>
                    <a:lstStyle/>
                    <a:p>
                      <a:endParaRPr lang="tr-TR" dirty="0"/>
                    </a:p>
                  </a:txBody>
                  <a:tcPr marL="0" marR="0" marT="0" marB="0"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834059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Birincil Haklar. (Kişisel ve siyasal Haklar)</a:t>
            </a:r>
          </a:p>
        </p:txBody>
      </p:sp>
      <p:sp>
        <p:nvSpPr>
          <p:cNvPr id="3" name="İçerik Yer Tutucusu 2"/>
          <p:cNvSpPr>
            <a:spLocks noGrp="1"/>
          </p:cNvSpPr>
          <p:nvPr>
            <p:ph idx="1"/>
          </p:nvPr>
        </p:nvSpPr>
        <p:spPr/>
        <p:txBody>
          <a:bodyPr>
            <a:normAutofit fontScale="92500" lnSpcReduction="20000"/>
          </a:bodyPr>
          <a:lstStyle/>
          <a:p>
            <a:pPr marL="0" indent="0">
              <a:buNone/>
            </a:pPr>
            <a:r>
              <a:rPr lang="tr-TR" b="1" i="1" dirty="0" smtClean="0"/>
              <a:t>8.Toplantı, Gösteri ve Yürüyüş hakkı: </a:t>
            </a:r>
            <a:r>
              <a:rPr lang="tr-TR" dirty="0" smtClean="0"/>
              <a:t>Toplantı, gösteri ve yürüyüşler kanununa göre; herkes önceden izin almaksızın, bu kanun hükümlerine göre, silahsız ve saldırısız olarak </a:t>
            </a:r>
            <a:r>
              <a:rPr lang="tr-TR" dirty="0"/>
              <a:t> kanunların suç saymadığı belirli amaçlarla toplantı ve gösteri yürüyüşü düzenleme hakkına sahiptir</a:t>
            </a:r>
            <a:r>
              <a:rPr lang="tr-TR" dirty="0" smtClean="0"/>
              <a:t>. Her Türk vatandaşının  toplantı</a:t>
            </a:r>
            <a:r>
              <a:rPr lang="tr-TR" dirty="0"/>
              <a:t>, </a:t>
            </a:r>
            <a:r>
              <a:rPr lang="tr-TR" dirty="0" smtClean="0"/>
              <a:t>gösteri </a:t>
            </a:r>
            <a:r>
              <a:rPr lang="tr-TR" dirty="0"/>
              <a:t>ve yürüyüş </a:t>
            </a:r>
            <a:r>
              <a:rPr lang="tr-TR" dirty="0" smtClean="0"/>
              <a:t>hakkı vardır.  Aynı kanunun (Değişik </a:t>
            </a:r>
            <a:r>
              <a:rPr lang="tr-TR" dirty="0"/>
              <a:t>2. fıkra: 4771 - 3.8.2002 / m.5 a) Yabancıların bu Kanun hükümlerine göre toplantı ve gösteri yürüyüşü düzenlemeleri, İçişleri Bakanlığının iznine bağlıdır.</a:t>
            </a:r>
          </a:p>
        </p:txBody>
      </p:sp>
    </p:spTree>
    <p:extLst>
      <p:ext uri="{BB962C8B-B14F-4D97-AF65-F5344CB8AC3E}">
        <p14:creationId xmlns:p14="http://schemas.microsoft.com/office/powerpoint/2010/main" val="2779664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İkincil Haklar (Ekonomik, Sosyal ve Kültürel haklar)</a:t>
            </a:r>
            <a:endParaRPr lang="tr-TR" dirty="0"/>
          </a:p>
        </p:txBody>
      </p:sp>
      <p:sp>
        <p:nvSpPr>
          <p:cNvPr id="3" name="İçerik Yer Tutucusu 2"/>
          <p:cNvSpPr>
            <a:spLocks noGrp="1"/>
          </p:cNvSpPr>
          <p:nvPr>
            <p:ph idx="1"/>
          </p:nvPr>
        </p:nvSpPr>
        <p:spPr/>
        <p:txBody>
          <a:bodyPr/>
          <a:lstStyle/>
          <a:p>
            <a:pPr marL="0" indent="0">
              <a:buNone/>
            </a:pPr>
            <a:r>
              <a:rPr lang="tr-TR" dirty="0" smtClean="0"/>
              <a:t>Eğitim hakkı, sosyal güvenlik hakkı, kültürel yaşama katılma hakkı, dinlenme hakkı, grev toplu sözleşme hakkı, sağlık hakkı, konut edinme hakkı, adil gelir ve sendika kurma hakkı gibi haklar ikincil haklar kısmında ele alınır.</a:t>
            </a:r>
            <a:endParaRPr lang="tr-TR" dirty="0"/>
          </a:p>
        </p:txBody>
      </p:sp>
    </p:spTree>
    <p:extLst>
      <p:ext uri="{BB962C8B-B14F-4D97-AF65-F5344CB8AC3E}">
        <p14:creationId xmlns:p14="http://schemas.microsoft.com/office/powerpoint/2010/main" val="2379168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a:buNone/>
            </a:pPr>
            <a:r>
              <a:rPr lang="tr-TR" b="1" i="1" dirty="0" smtClean="0"/>
              <a:t>6.Kültürel Yaşama Katılma Hakkı: </a:t>
            </a:r>
            <a:r>
              <a:rPr lang="tr-TR" dirty="0"/>
              <a:t>Kendi kültürel birikimi ile toplumun </a:t>
            </a:r>
            <a:r>
              <a:rPr lang="tr-TR" dirty="0" smtClean="0"/>
              <a:t>kültürel yaşamına </a:t>
            </a:r>
            <a:r>
              <a:rPr lang="tr-TR" dirty="0"/>
              <a:t>özgürce katılma hakkını ve bu kültürü gelecek nesillere aktarabilmek için eğitim hakkını kapsar</a:t>
            </a:r>
            <a:r>
              <a:rPr lang="tr-TR" dirty="0" smtClean="0"/>
              <a:t>. Daha çok azınlıkların ve toplumdaki alt kültürün kendi kültürlerini yansıtmaları durumunda ayrımcılığa maruz kalmamalarını ifade eder. Burada bu kültürel </a:t>
            </a:r>
            <a:r>
              <a:rPr lang="tr-TR" dirty="0" err="1" smtClean="0"/>
              <a:t>faliyetin</a:t>
            </a:r>
            <a:r>
              <a:rPr lang="tr-TR" dirty="0" smtClean="0"/>
              <a:t> suç oluşturmaması gerekir.</a:t>
            </a:r>
            <a:endParaRPr lang="tr-TR" b="1" i="1" dirty="0"/>
          </a:p>
        </p:txBody>
      </p:sp>
    </p:spTree>
    <p:extLst>
      <p:ext uri="{BB962C8B-B14F-4D97-AF65-F5344CB8AC3E}">
        <p14:creationId xmlns:p14="http://schemas.microsoft.com/office/powerpoint/2010/main" val="699388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normAutofit lnSpcReduction="10000"/>
          </a:bodyPr>
          <a:lstStyle/>
          <a:p>
            <a:pPr marL="0" indent="0">
              <a:buNone/>
            </a:pPr>
            <a:r>
              <a:rPr lang="tr-TR" b="1" i="1" dirty="0" smtClean="0"/>
              <a:t>1Eğitim Hakkı: </a:t>
            </a:r>
            <a:r>
              <a:rPr lang="tr-TR" dirty="0" smtClean="0"/>
              <a:t>Anayasanın 42.maddesinde şöyle: </a:t>
            </a:r>
            <a:r>
              <a:rPr lang="tr-TR" dirty="0"/>
              <a:t>Kimse, eğitim ve öğrenim hakkından yoksun bırakılamaz. Öğrenim hakkının kapsamı kanunla tespit edilir ve düzenlenir</a:t>
            </a:r>
            <a:r>
              <a:rPr lang="tr-TR" dirty="0" smtClean="0"/>
              <a:t>.</a:t>
            </a:r>
            <a:r>
              <a:rPr lang="tr-TR" dirty="0"/>
              <a:t> Eğitim ve öğretim, Atatürk ilkeleri ve inkılapları doğrultusunda, çağdaş bilim ve eğitim esaslarına göre, devletin gözetim ve denetimi altında yapılır. Bu esaslara aykırı eğitim ve öğretim yerleri açılamaz. Eğitim ve öğretim hürriyeti, Anayasaya sadakat borcunu ortadan kaldırmaz.</a:t>
            </a:r>
          </a:p>
        </p:txBody>
      </p:sp>
    </p:spTree>
    <p:extLst>
      <p:ext uri="{BB962C8B-B14F-4D97-AF65-F5344CB8AC3E}">
        <p14:creationId xmlns:p14="http://schemas.microsoft.com/office/powerpoint/2010/main" val="575443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fontAlgn="base">
              <a:buNone/>
            </a:pPr>
            <a:r>
              <a:rPr lang="tr-TR" b="1" i="1" dirty="0" smtClean="0"/>
              <a:t>2. Sosyal Güvenlik Hakkı: </a:t>
            </a:r>
            <a:r>
              <a:rPr lang="tr-TR" dirty="0" smtClean="0"/>
              <a:t>Anayasanın 60. Maddesi: </a:t>
            </a:r>
            <a:r>
              <a:rPr lang="tr-TR" dirty="0"/>
              <a:t>Herkes, sosyal güvenlik hakkına sahiptir.</a:t>
            </a:r>
          </a:p>
          <a:p>
            <a:pPr marL="0" indent="0" fontAlgn="base">
              <a:buNone/>
            </a:pPr>
            <a:r>
              <a:rPr lang="tr-TR" dirty="0"/>
              <a:t>Devlet, bu güvenliği sağlayacak gerekli tedbirleri alır ve </a:t>
            </a:r>
            <a:r>
              <a:rPr lang="tr-TR" dirty="0" smtClean="0"/>
              <a:t>teşkilatı kurar.</a:t>
            </a:r>
          </a:p>
          <a:p>
            <a:pPr marL="0" indent="0" fontAlgn="base">
              <a:buNone/>
            </a:pPr>
            <a:r>
              <a:rPr lang="tr-TR" dirty="0" smtClean="0"/>
              <a:t>Anayasanın 61 ve 62 .maddeleri de yine sosyal güvenlikle ilgili farklı düzenlemelere ayrılmıştır.</a:t>
            </a:r>
            <a:endParaRPr lang="tr-TR" dirty="0"/>
          </a:p>
        </p:txBody>
      </p:sp>
    </p:spTree>
    <p:extLst>
      <p:ext uri="{BB962C8B-B14F-4D97-AF65-F5344CB8AC3E}">
        <p14:creationId xmlns:p14="http://schemas.microsoft.com/office/powerpoint/2010/main" val="4279075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normAutofit fontScale="77500" lnSpcReduction="20000"/>
          </a:bodyPr>
          <a:lstStyle/>
          <a:p>
            <a:r>
              <a:rPr lang="tr-TR" b="1" i="1" dirty="0"/>
              <a:t>2. Sosyal Güvenlik </a:t>
            </a:r>
            <a:r>
              <a:rPr lang="tr-TR" b="1" i="1" dirty="0" smtClean="0"/>
              <a:t>Hakkı: </a:t>
            </a:r>
            <a:r>
              <a:rPr lang="tr-TR" dirty="0"/>
              <a:t>Anayasanın 61 </a:t>
            </a:r>
            <a:r>
              <a:rPr lang="tr-TR" dirty="0" err="1"/>
              <a:t>nci</a:t>
            </a:r>
            <a:r>
              <a:rPr lang="tr-TR" dirty="0"/>
              <a:t> maddesinde Sosyal güvenlik bakımından özel olarak korunması gerekenlerle ilgili hükümlere yer verilmiş olup  "Devlet harp ve vazife şehitlerinin dul ve yetimleriyle, </a:t>
            </a:r>
            <a:r>
              <a:rPr lang="tr-TR" dirty="0" err="1"/>
              <a:t>malül</a:t>
            </a:r>
            <a:r>
              <a:rPr lang="tr-TR" dirty="0"/>
              <a:t> ve gazileri korur ve toplumda kendilerine yaraşır bir hayat seviyesi sağlar.  Devlet, sakatların korunmalarını ve toplum hayatına intibaklarını sağlayıcı tedbirleri alır.   Yaşlılar, Devletçe korunur, Yaşlılara Devlet yardımı ve sağlanacak diğer haklar ve kolaylıklar kanunla düzenlenir.  Devlet, korunmaya muhtaç çocukların topluma kazandırılması için her türlü tedbiri alır.  Bu amaçlarla gerekli teşkilat ve tesisleri kurar veya kurdurur." hükmü anayasada yerini almıştır. </a:t>
            </a:r>
            <a:r>
              <a:rPr lang="tr-TR" dirty="0" smtClean="0"/>
              <a:t>.</a:t>
            </a:r>
            <a:endParaRPr lang="tr-TR" dirty="0"/>
          </a:p>
        </p:txBody>
      </p:sp>
    </p:spTree>
    <p:extLst>
      <p:ext uri="{BB962C8B-B14F-4D97-AF65-F5344CB8AC3E}">
        <p14:creationId xmlns:p14="http://schemas.microsoft.com/office/powerpoint/2010/main" val="499642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normAutofit fontScale="92500" lnSpcReduction="20000"/>
          </a:bodyPr>
          <a:lstStyle/>
          <a:p>
            <a:pPr marL="0" indent="0">
              <a:buNone/>
            </a:pPr>
            <a:r>
              <a:rPr lang="tr-TR" b="1" i="1" dirty="0"/>
              <a:t>2. Sosyal Güvenlik Hakkı: </a:t>
            </a:r>
            <a:r>
              <a:rPr lang="tr-TR" dirty="0" smtClean="0"/>
              <a:t>Anayasanın 62. maddesinde </a:t>
            </a:r>
            <a:r>
              <a:rPr lang="tr-TR" dirty="0"/>
              <a:t>Yabancı ülkelerde çalışan Türk vatandaşlarının Sosyal Güvenlik Hakkı ile ilgili hükümler düzenlenmiştir.  Anayasa Madde 62'de "Devlet, yabancı ülkelerde çalışan Türk vatandaşlarının aile birliğinin, çocuklarının eğitiminin, kültürel ihtiyaçlarının ve sosyal güvenliklerinin sağlanması, anavatanla bağlarının korunması ve yurda dönüşlerinde yardımcı olunması için gereken tedbirleri alır" hükmüne yer </a:t>
            </a:r>
            <a:r>
              <a:rPr lang="tr-TR" dirty="0" smtClean="0"/>
              <a:t>verilmiştir.</a:t>
            </a:r>
            <a:endParaRPr lang="tr-TR" dirty="0"/>
          </a:p>
        </p:txBody>
      </p:sp>
    </p:spTree>
    <p:extLst>
      <p:ext uri="{BB962C8B-B14F-4D97-AF65-F5344CB8AC3E}">
        <p14:creationId xmlns:p14="http://schemas.microsoft.com/office/powerpoint/2010/main" val="4162245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i="1" dirty="0" smtClean="0"/>
              <a:t>3. Dinlenme Hakkı:</a:t>
            </a:r>
            <a:r>
              <a:rPr lang="tr-TR" dirty="0" smtClean="0"/>
              <a:t> </a:t>
            </a:r>
            <a:r>
              <a:rPr lang="tr-TR" b="1" dirty="0"/>
              <a:t>Dinlenme hakkı</a:t>
            </a:r>
            <a:r>
              <a:rPr lang="tr-TR" dirty="0"/>
              <a:t>, anayasal sosyal bir hak olan çalışma </a:t>
            </a:r>
            <a:r>
              <a:rPr lang="tr-TR" b="1" dirty="0"/>
              <a:t>hakkı</a:t>
            </a:r>
            <a:r>
              <a:rPr lang="tr-TR" dirty="0"/>
              <a:t> kapsamında kesin olarak karşılanması gereken haklardandır. </a:t>
            </a:r>
            <a:r>
              <a:rPr lang="tr-TR" dirty="0" smtClean="0"/>
              <a:t>Hafta sonu  </a:t>
            </a:r>
            <a:r>
              <a:rPr lang="tr-TR" dirty="0"/>
              <a:t>tatili, bayram tatili (ulusal bayram ve </a:t>
            </a:r>
            <a:r>
              <a:rPr lang="tr-TR" dirty="0" smtClean="0"/>
              <a:t>dini bayramlar genel </a:t>
            </a:r>
            <a:r>
              <a:rPr lang="tr-TR" dirty="0"/>
              <a:t>tatiller) ve yıllık ücretli izin, Türk Hukukunda </a:t>
            </a:r>
            <a:r>
              <a:rPr lang="tr-TR" b="1" dirty="0"/>
              <a:t>dinlenme hakkı</a:t>
            </a:r>
            <a:r>
              <a:rPr lang="tr-TR" dirty="0"/>
              <a:t> bağlamında anayasal haklar olarak kabul edilmiştir.</a:t>
            </a:r>
            <a:endParaRPr lang="tr-TR" b="1" i="1" dirty="0"/>
          </a:p>
        </p:txBody>
      </p:sp>
    </p:spTree>
    <p:extLst>
      <p:ext uri="{BB962C8B-B14F-4D97-AF65-F5344CB8AC3E}">
        <p14:creationId xmlns:p14="http://schemas.microsoft.com/office/powerpoint/2010/main" val="3907909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a:buNone/>
            </a:pPr>
            <a:r>
              <a:rPr lang="tr-TR" b="1" i="1" dirty="0" smtClean="0"/>
              <a:t>4. Adil Gelir ve Sendika Kurma Hakkı: </a:t>
            </a:r>
            <a:r>
              <a:rPr lang="tr-TR" dirty="0" smtClean="0"/>
              <a:t>Anayasanın 51. </a:t>
            </a:r>
            <a:r>
              <a:rPr lang="tr-TR" dirty="0" err="1" smtClean="0"/>
              <a:t>maddesi:Çalışanlar</a:t>
            </a:r>
            <a:r>
              <a:rPr lang="tr-TR" dirty="0" smtClean="0"/>
              <a:t> </a:t>
            </a:r>
            <a:r>
              <a:rPr lang="tr-TR" dirty="0"/>
              <a:t>ve işverenler, üyelerinin çalışma ilişkilerinde, ekonomik ve sosyal hak ve menfaatlerini korumak ve geliştirmek için önceden izin almaksızın sendikalar ve üst kuruluşlar kurma, bunlara serbestçe üye olma ve üyelikten serbestçe çekilme haklarına sahiptir.</a:t>
            </a:r>
            <a:endParaRPr lang="tr-TR" b="1" i="1" dirty="0"/>
          </a:p>
        </p:txBody>
      </p:sp>
    </p:spTree>
    <p:extLst>
      <p:ext uri="{BB962C8B-B14F-4D97-AF65-F5344CB8AC3E}">
        <p14:creationId xmlns:p14="http://schemas.microsoft.com/office/powerpoint/2010/main" val="2239325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a:buNone/>
            </a:pPr>
            <a:r>
              <a:rPr lang="tr-TR" b="1" i="1" dirty="0" smtClean="0"/>
              <a:t>5. Sağlık Beslenme Hakkı: </a:t>
            </a:r>
            <a:r>
              <a:rPr lang="tr-TR" dirty="0" smtClean="0"/>
              <a:t>Anayasanın 56. maddesi: </a:t>
            </a:r>
            <a:r>
              <a:rPr lang="tr-TR" dirty="0"/>
              <a:t>Sağlık hakkı çeşitli yasalar ve sözleşmelerle koruma altına alınmış bir haktır. Anayasamıza göre Devlet sağlık hizmetlerini herkesin beden ve ruh sağlığını koruyarak hayatını sürdürebileceği şartları sağlamakla yükümlüdür. Bunun için gerekli düzenleme ve denetimleri yapmakla yükümlüdür</a:t>
            </a:r>
            <a:endParaRPr lang="tr-TR" b="1" i="1" dirty="0"/>
          </a:p>
        </p:txBody>
      </p:sp>
    </p:spTree>
    <p:extLst>
      <p:ext uri="{BB962C8B-B14F-4D97-AF65-F5344CB8AC3E}">
        <p14:creationId xmlns:p14="http://schemas.microsoft.com/office/powerpoint/2010/main" val="3648632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a:buNone/>
            </a:pPr>
            <a:r>
              <a:rPr lang="tr-TR" b="1" i="1" dirty="0"/>
              <a:t>5. Sağlık Beslenme </a:t>
            </a:r>
            <a:r>
              <a:rPr lang="tr-TR" b="1" i="1" dirty="0" smtClean="0"/>
              <a:t>Hakkı </a:t>
            </a:r>
            <a:r>
              <a:rPr lang="tr-TR" dirty="0" smtClean="0"/>
              <a:t>Beslenme </a:t>
            </a:r>
            <a:r>
              <a:rPr lang="tr-TR" dirty="0"/>
              <a:t>hakkı, herkesin, yeterli, güvenli, sağlıklı gıdaya kolayca ve sürdürülebilir şekilde, ulaşma </a:t>
            </a:r>
            <a:r>
              <a:rPr lang="tr-TR" dirty="0" smtClean="0"/>
              <a:t>hakkın</a:t>
            </a:r>
            <a:r>
              <a:rPr lang="tr-TR" dirty="0"/>
              <a:t> kapsar. Çağımızda sağlık ile beslenme hakkı iç içe geçmiştir. Beslenme, sosyal bir hak olan sağlık hakkıyla doğrudan ilişkilidir.</a:t>
            </a:r>
          </a:p>
        </p:txBody>
      </p:sp>
    </p:spTree>
    <p:extLst>
      <p:ext uri="{BB962C8B-B14F-4D97-AF65-F5344CB8AC3E}">
        <p14:creationId xmlns:p14="http://schemas.microsoft.com/office/powerpoint/2010/main" val="3973332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İkincil Haklar (Ekonomik, Sosyal ve Kültürel haklar)</a:t>
            </a:r>
          </a:p>
        </p:txBody>
      </p:sp>
      <p:sp>
        <p:nvSpPr>
          <p:cNvPr id="3" name="İçerik Yer Tutucusu 2"/>
          <p:cNvSpPr>
            <a:spLocks noGrp="1"/>
          </p:cNvSpPr>
          <p:nvPr>
            <p:ph idx="1"/>
          </p:nvPr>
        </p:nvSpPr>
        <p:spPr/>
        <p:txBody>
          <a:bodyPr/>
          <a:lstStyle/>
          <a:p>
            <a:pPr marL="0" indent="0">
              <a:buNone/>
            </a:pPr>
            <a:r>
              <a:rPr lang="tr-TR" b="1" i="1" dirty="0" smtClean="0"/>
              <a:t>6. Kültürel Yaşama Katılma Hakkı:</a:t>
            </a:r>
            <a:r>
              <a:rPr lang="tr-TR" dirty="0" smtClean="0"/>
              <a:t> Burada kastedilen kişinin kendi kültürel birikimiyle toplumsal yaşama katılmayı ifade eder. Burada birey kültürüne uygun yaşamı sürdürmesi durumunda ayrımcılığa maruz kalmayacağını garanti etmektir. Toplumsal yapı içerisinde azınlıklar ve alt kültür ile ilgili olumsuzluğa uğramayacaklarını ifade eder.</a:t>
            </a:r>
            <a:endParaRPr lang="tr-TR" b="1" i="1" dirty="0"/>
          </a:p>
        </p:txBody>
      </p:sp>
    </p:spTree>
    <p:extLst>
      <p:ext uri="{BB962C8B-B14F-4D97-AF65-F5344CB8AC3E}">
        <p14:creationId xmlns:p14="http://schemas.microsoft.com/office/powerpoint/2010/main" val="3017862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Üçüncül Haklar ( Çevresel ve Kültürel Gelişme Hakları)</a:t>
            </a:r>
            <a:endParaRPr lang="tr-TR" dirty="0"/>
          </a:p>
        </p:txBody>
      </p:sp>
      <p:sp>
        <p:nvSpPr>
          <p:cNvPr id="3" name="İçerik Yer Tutucusu 2"/>
          <p:cNvSpPr>
            <a:spLocks noGrp="1"/>
          </p:cNvSpPr>
          <p:nvPr>
            <p:ph idx="1"/>
          </p:nvPr>
        </p:nvSpPr>
        <p:spPr/>
        <p:txBody>
          <a:bodyPr/>
          <a:lstStyle/>
          <a:p>
            <a:pPr marL="0" indent="0">
              <a:buNone/>
            </a:pPr>
            <a:r>
              <a:rPr lang="tr-TR" dirty="0" smtClean="0"/>
              <a:t>Barış hakkı, çevre hakkı, haberleşme hakkı, gelişme hakkı</a:t>
            </a:r>
            <a:r>
              <a:rPr lang="tr-TR" dirty="0"/>
              <a:t>, İnsanlığın ortak mirasından yararlanma hakkı İnsanlığın ortak mirasından yararlanma </a:t>
            </a:r>
            <a:r>
              <a:rPr lang="tr-TR" dirty="0" smtClean="0"/>
              <a:t>hakkı.</a:t>
            </a:r>
            <a:endParaRPr lang="tr-TR" dirty="0"/>
          </a:p>
        </p:txBody>
      </p:sp>
    </p:spTree>
    <p:extLst>
      <p:ext uri="{BB962C8B-B14F-4D97-AF65-F5344CB8AC3E}">
        <p14:creationId xmlns:p14="http://schemas.microsoft.com/office/powerpoint/2010/main" val="417968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Üçüncül Haklar ( Çevresel ve Kültürel Gelişme Hakları)</a:t>
            </a:r>
          </a:p>
        </p:txBody>
      </p:sp>
      <p:sp>
        <p:nvSpPr>
          <p:cNvPr id="3" name="İçerik Yer Tutucusu 2"/>
          <p:cNvSpPr>
            <a:spLocks noGrp="1"/>
          </p:cNvSpPr>
          <p:nvPr>
            <p:ph idx="1"/>
          </p:nvPr>
        </p:nvSpPr>
        <p:spPr/>
        <p:txBody>
          <a:bodyPr/>
          <a:lstStyle/>
          <a:p>
            <a:pPr marL="0" indent="0">
              <a:buNone/>
            </a:pPr>
            <a:r>
              <a:rPr lang="tr-TR" b="1" i="1" dirty="0" smtClean="0"/>
              <a:t>1.İnsanlığın </a:t>
            </a:r>
            <a:r>
              <a:rPr lang="tr-TR" b="1" i="1" dirty="0"/>
              <a:t>ortak mirasından yararlanma </a:t>
            </a:r>
            <a:r>
              <a:rPr lang="tr-TR" b="1" i="1" dirty="0" smtClean="0"/>
              <a:t>hakkı: </a:t>
            </a:r>
            <a:r>
              <a:rPr lang="tr-TR" dirty="0" smtClean="0"/>
              <a:t>Bu hak  bir çok hakkın kullanımıyla mümkün olan bir durumdur. Eğitim hakkı Kültürel yaşama katılma hakkı seyahat hakkı gibi hakların kullanılmasıyla mümkün olan bir durumdur.</a:t>
            </a:r>
            <a:endParaRPr lang="tr-TR" dirty="0"/>
          </a:p>
        </p:txBody>
      </p:sp>
    </p:spTree>
    <p:extLst>
      <p:ext uri="{BB962C8B-B14F-4D97-AF65-F5344CB8AC3E}">
        <p14:creationId xmlns:p14="http://schemas.microsoft.com/office/powerpoint/2010/main" val="205266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Üçüncül Haklar ( Çevresel ve Kültürel Gelişme Hakları)</a:t>
            </a:r>
          </a:p>
        </p:txBody>
      </p:sp>
      <p:sp>
        <p:nvSpPr>
          <p:cNvPr id="3" name="İçerik Yer Tutucusu 2"/>
          <p:cNvSpPr>
            <a:spLocks noGrp="1"/>
          </p:cNvSpPr>
          <p:nvPr>
            <p:ph idx="1"/>
          </p:nvPr>
        </p:nvSpPr>
        <p:spPr/>
        <p:txBody>
          <a:bodyPr/>
          <a:lstStyle/>
          <a:p>
            <a:pPr marL="0" indent="0">
              <a:buNone/>
            </a:pPr>
            <a:r>
              <a:rPr lang="tr-TR" b="1" i="1" dirty="0" smtClean="0"/>
              <a:t>2. Haberleşme Hakkı:</a:t>
            </a:r>
            <a:r>
              <a:rPr lang="tr-TR" dirty="0" smtClean="0"/>
              <a:t> </a:t>
            </a:r>
            <a:r>
              <a:rPr lang="tr-TR" dirty="0"/>
              <a:t>Anayasa'nın 22. maddesinde, herkesin haberleşme özgürlüğüne sahip olduğu ve haberleşmenin gizliliğinin esas olduğu hüküm altına alınmıştır. </a:t>
            </a:r>
            <a:r>
              <a:rPr lang="tr-TR" dirty="0" smtClean="0"/>
              <a:t> </a:t>
            </a:r>
            <a:r>
              <a:rPr lang="tr-TR" dirty="0" smtClean="0"/>
              <a:t>Burada sağlık hakkından yararlanmak isteyen bir kişinin tercüman istemesi bu hakla ilgilidir. Başka bir ülkede yargılanan kişinin o ülke dilini bilmiyorsa tercüman istemesi. </a:t>
            </a:r>
            <a:r>
              <a:rPr lang="tr-TR" dirty="0" smtClean="0"/>
              <a:t>Her türlü basın yayın yoluyla haberleşme. İstisnalar yasada belirtilmiştir.</a:t>
            </a:r>
            <a:endParaRPr lang="tr-TR" b="1" i="1" dirty="0"/>
          </a:p>
        </p:txBody>
      </p:sp>
      <p:graphicFrame>
        <p:nvGraphicFramePr>
          <p:cNvPr id="4" name="Tablo 3"/>
          <p:cNvGraphicFramePr>
            <a:graphicFrameLocks noGrp="1"/>
          </p:cNvGraphicFramePr>
          <p:nvPr>
            <p:extLst>
              <p:ext uri="{D42A27DB-BD31-4B8C-83A1-F6EECF244321}">
                <p14:modId xmlns:p14="http://schemas.microsoft.com/office/powerpoint/2010/main" val="444130073"/>
              </p:ext>
            </p:extLst>
          </p:nvPr>
        </p:nvGraphicFramePr>
        <p:xfrm>
          <a:off x="914400" y="7101408"/>
          <a:ext cx="8229600" cy="731520"/>
        </p:xfrm>
        <a:graphic>
          <a:graphicData uri="http://schemas.openxmlformats.org/drawingml/2006/table">
            <a:tbl>
              <a:tblPr/>
              <a:tblGrid>
                <a:gridCol w="8229600"/>
              </a:tblGrid>
              <a:tr h="117301">
                <a:tc>
                  <a:txBody>
                    <a:bodyPr/>
                    <a:lstStyle/>
                    <a:p>
                      <a:endParaRPr lang="tr-TR" dirty="0">
                        <a:solidFill>
                          <a:srgbClr val="4B555E"/>
                        </a:solidFill>
                        <a:effectLst/>
                        <a:latin typeface="Verdana"/>
                      </a:endParaRPr>
                    </a:p>
                  </a:txBody>
                  <a:tcPr anchor="ctr">
                    <a:lnL>
                      <a:noFill/>
                    </a:lnL>
                    <a:lnR>
                      <a:noFill/>
                    </a:lnR>
                    <a:lnT>
                      <a:noFill/>
                    </a:lnT>
                    <a:lnB>
                      <a:noFill/>
                    </a:lnB>
                    <a:solidFill>
                      <a:srgbClr val="FFFFFF"/>
                    </a:solidFill>
                  </a:tcPr>
                </a:tc>
              </a:tr>
              <a:tr h="0">
                <a:tc>
                  <a:txBody>
                    <a:bodyPr/>
                    <a:lstStyle/>
                    <a:p>
                      <a:endParaRPr lang="tr-TR" dirty="0">
                        <a:solidFill>
                          <a:srgbClr val="4B555E"/>
                        </a:solidFill>
                        <a:effectLst/>
                        <a:latin typeface="Verdana"/>
                      </a:endParaRPr>
                    </a:p>
                  </a:txBody>
                  <a:tcPr anchor="ctr">
                    <a:lnL>
                      <a:noFill/>
                    </a:lnL>
                    <a:lnR>
                      <a:noFill/>
                    </a:lnR>
                    <a:lnT>
                      <a:noFill/>
                    </a:lnT>
                    <a:lnB>
                      <a:noFill/>
                    </a:lnB>
                    <a:solidFill>
                      <a:srgbClr val="FFFFFF"/>
                    </a:solidFill>
                  </a:tcPr>
                </a:tc>
              </a:tr>
            </a:tbl>
          </a:graphicData>
        </a:graphic>
      </p:graphicFrame>
      <p:sp>
        <p:nvSpPr>
          <p:cNvPr id="5" name="Rectangle 1"/>
          <p:cNvSpPr>
            <a:spLocks noChangeArrowheads="1"/>
          </p:cNvSpPr>
          <p:nvPr/>
        </p:nvSpPr>
        <p:spPr bwMode="auto">
          <a:xfrm>
            <a:off x="373719" y="1710293"/>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06234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Üçüncül Haklar ( Çevresel ve Kültürel Gelişme Hakları)</a:t>
            </a:r>
          </a:p>
        </p:txBody>
      </p:sp>
      <p:sp>
        <p:nvSpPr>
          <p:cNvPr id="3" name="İçerik Yer Tutucusu 2"/>
          <p:cNvSpPr>
            <a:spLocks noGrp="1"/>
          </p:cNvSpPr>
          <p:nvPr>
            <p:ph idx="1"/>
          </p:nvPr>
        </p:nvSpPr>
        <p:spPr/>
        <p:txBody>
          <a:bodyPr/>
          <a:lstStyle/>
          <a:p>
            <a:pPr marL="0" indent="0">
              <a:buNone/>
            </a:pPr>
            <a:r>
              <a:rPr lang="tr-TR" b="1" i="1" dirty="0" smtClean="0"/>
              <a:t>3. Barış Hakkı:</a:t>
            </a:r>
            <a:r>
              <a:rPr lang="tr-TR" dirty="0" smtClean="0"/>
              <a:t> Yaşam hakkının sağlanması işkencenin yasaklanması, faili meçhullerin olmaması, soykırımın olmaması gibi durumları ifade eder. Herkesin barışı talep etme ve buna uygun davranma hakkını ifade eder. Hukukun üstünlüğü ilkesinin herkes için aynı olmasını da ifade eder. </a:t>
            </a:r>
            <a:endParaRPr lang="tr-TR" dirty="0"/>
          </a:p>
        </p:txBody>
      </p:sp>
    </p:spTree>
    <p:extLst>
      <p:ext uri="{BB962C8B-B14F-4D97-AF65-F5344CB8AC3E}">
        <p14:creationId xmlns:p14="http://schemas.microsoft.com/office/powerpoint/2010/main" val="2848051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Üçüncül Haklar ( Çevresel ve Kültürel Gelişme Hakları)</a:t>
            </a:r>
          </a:p>
        </p:txBody>
      </p:sp>
      <p:sp>
        <p:nvSpPr>
          <p:cNvPr id="3" name="İçerik Yer Tutucusu 2"/>
          <p:cNvSpPr>
            <a:spLocks noGrp="1"/>
          </p:cNvSpPr>
          <p:nvPr>
            <p:ph idx="1"/>
          </p:nvPr>
        </p:nvSpPr>
        <p:spPr/>
        <p:txBody>
          <a:bodyPr/>
          <a:lstStyle/>
          <a:p>
            <a:pPr marL="0" indent="0">
              <a:buNone/>
            </a:pPr>
            <a:r>
              <a:rPr lang="tr-TR" b="1" i="1" dirty="0" smtClean="0"/>
              <a:t>4. Çevre Hakkı: </a:t>
            </a:r>
            <a:r>
              <a:rPr lang="tr-TR" dirty="0" smtClean="0"/>
              <a:t>Çevre hakkı diğer hakların kullanımına bağlı olan bir özgürlük ve  haktır. Bireyin temiz bir çevre için gösteri ve yürüyüş hakkına gerek duyarken  şikayet ve dilekçe hakkına da ihtiyaç duyar. Aynı zamanda düşüncesini ifade edebilme hakkı da gereklidir.  Temiz bir çevreyi oluşturabilmek için bütün hakların kullanılması gerekir.</a:t>
            </a:r>
            <a:endParaRPr lang="tr-TR" b="1" i="1" dirty="0"/>
          </a:p>
        </p:txBody>
      </p:sp>
    </p:spTree>
    <p:extLst>
      <p:ext uri="{BB962C8B-B14F-4D97-AF65-F5344CB8AC3E}">
        <p14:creationId xmlns:p14="http://schemas.microsoft.com/office/powerpoint/2010/main" val="345575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16632"/>
            <a:ext cx="8229600" cy="1143000"/>
          </a:xfrm>
        </p:spPr>
        <p:txBody>
          <a:bodyPr>
            <a:noAutofit/>
          </a:bodyPr>
          <a:lstStyle/>
          <a:p>
            <a:r>
              <a:rPr lang="tr-TR" sz="3200" dirty="0" err="1" smtClean="0"/>
              <a:t>Dördüncül</a:t>
            </a:r>
            <a:r>
              <a:rPr lang="tr-TR" sz="3200" dirty="0" smtClean="0"/>
              <a:t> Haklar (Teknolojinin ve Bilimin Zararlarından İnsan ve İnsan Onurunu Koruma hakkı</a:t>
            </a:r>
            <a:endParaRPr lang="tr-TR" sz="3200" dirty="0"/>
          </a:p>
        </p:txBody>
      </p:sp>
      <p:sp>
        <p:nvSpPr>
          <p:cNvPr id="3" name="İçerik Yer Tutucusu 2"/>
          <p:cNvSpPr>
            <a:spLocks noGrp="1"/>
          </p:cNvSpPr>
          <p:nvPr>
            <p:ph idx="1"/>
          </p:nvPr>
        </p:nvSpPr>
        <p:spPr>
          <a:xfrm>
            <a:off x="323528" y="1340768"/>
            <a:ext cx="8229600" cy="4525963"/>
          </a:xfrm>
        </p:spPr>
        <p:txBody>
          <a:bodyPr/>
          <a:lstStyle/>
          <a:p>
            <a:pPr marL="0" indent="0">
              <a:buNone/>
            </a:pPr>
            <a:r>
              <a:rPr lang="tr-TR" dirty="0" smtClean="0"/>
              <a:t>Bilimin kötüye kullanılmasından kaynaklanan insan hakları,  Su hakkı.</a:t>
            </a:r>
            <a:endParaRPr lang="tr-TR" dirty="0"/>
          </a:p>
        </p:txBody>
      </p:sp>
    </p:spTree>
    <p:extLst>
      <p:ext uri="{BB962C8B-B14F-4D97-AF65-F5344CB8AC3E}">
        <p14:creationId xmlns:p14="http://schemas.microsoft.com/office/powerpoint/2010/main" val="59309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476672"/>
            <a:ext cx="8229600" cy="1143000"/>
          </a:xfrm>
        </p:spPr>
        <p:txBody>
          <a:bodyPr>
            <a:noAutofit/>
          </a:bodyPr>
          <a:lstStyle/>
          <a:p>
            <a:r>
              <a:rPr lang="tr-TR" sz="3200" dirty="0" err="1"/>
              <a:t>Dördüncül</a:t>
            </a:r>
            <a:r>
              <a:rPr lang="tr-TR" sz="3200" dirty="0"/>
              <a:t> Haklar (Teknolojinin ve Bilimin Zararlarından İnsan ve İnsan Onurunu Koruma </a:t>
            </a:r>
            <a:r>
              <a:rPr lang="tr-TR" sz="3200" dirty="0" smtClean="0"/>
              <a:t>Hakkı</a:t>
            </a:r>
            <a:endParaRPr lang="tr-TR" sz="3200" dirty="0"/>
          </a:p>
        </p:txBody>
      </p:sp>
      <p:sp>
        <p:nvSpPr>
          <p:cNvPr id="3" name="İçerik Yer Tutucusu 2"/>
          <p:cNvSpPr>
            <a:spLocks noGrp="1"/>
          </p:cNvSpPr>
          <p:nvPr>
            <p:ph idx="1"/>
          </p:nvPr>
        </p:nvSpPr>
        <p:spPr>
          <a:xfrm>
            <a:off x="539552" y="1844824"/>
            <a:ext cx="8229600" cy="4525963"/>
          </a:xfrm>
        </p:spPr>
        <p:txBody>
          <a:bodyPr>
            <a:normAutofit/>
          </a:bodyPr>
          <a:lstStyle/>
          <a:p>
            <a:pPr marL="0" indent="0">
              <a:buNone/>
            </a:pPr>
            <a:r>
              <a:rPr lang="tr-TR" b="1" i="1" dirty="0" smtClean="0"/>
              <a:t>1.Bilimin </a:t>
            </a:r>
            <a:r>
              <a:rPr lang="tr-TR" b="1" i="1" dirty="0"/>
              <a:t>kötüye kullanılmasından kaynaklanan insan </a:t>
            </a:r>
            <a:r>
              <a:rPr lang="tr-TR" b="1" i="1" dirty="0" smtClean="0"/>
              <a:t>hakları: </a:t>
            </a:r>
            <a:r>
              <a:rPr lang="tr-TR" dirty="0" smtClean="0"/>
              <a:t>Burada bilimsel çalışmalarda insan ırkının zarar görmemesi. Tamamlanmamış çalışmalar sonunda insanlar üzerinde uygulama yapılmaması. Geri kalmış toplumların denek olarak kullanılmaması. Bu hak kapsamında ele alınabilir. Her alandaki bilimsel çalışmaların insan ve insanlık onurunu olumsuzlaştıracak </a:t>
            </a:r>
            <a:r>
              <a:rPr lang="tr-TR" dirty="0" err="1" smtClean="0"/>
              <a:t>şekile</a:t>
            </a:r>
            <a:r>
              <a:rPr lang="tr-TR" dirty="0" smtClean="0"/>
              <a:t> kullanılamayacağını ifade eder.</a:t>
            </a:r>
            <a:endParaRPr lang="tr-TR" b="1" i="1" dirty="0"/>
          </a:p>
        </p:txBody>
      </p:sp>
    </p:spTree>
    <p:extLst>
      <p:ext uri="{BB962C8B-B14F-4D97-AF65-F5344CB8AC3E}">
        <p14:creationId xmlns:p14="http://schemas.microsoft.com/office/powerpoint/2010/main" val="3903720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0338"/>
            <a:ext cx="8229600" cy="1143000"/>
          </a:xfrm>
        </p:spPr>
        <p:txBody>
          <a:bodyPr>
            <a:noAutofit/>
          </a:bodyPr>
          <a:lstStyle/>
          <a:p>
            <a:r>
              <a:rPr lang="tr-TR" sz="3200" dirty="0" err="1"/>
              <a:t>Dördüncül</a:t>
            </a:r>
            <a:r>
              <a:rPr lang="tr-TR" sz="3200" dirty="0"/>
              <a:t> Haklar (Teknolojinin ve Bilimin Zararlarından İnsan ve İnsan Onurunu Koruma Hakkı</a:t>
            </a:r>
          </a:p>
        </p:txBody>
      </p:sp>
      <p:sp>
        <p:nvSpPr>
          <p:cNvPr id="3" name="İçerik Yer Tutucusu 2"/>
          <p:cNvSpPr>
            <a:spLocks noGrp="1"/>
          </p:cNvSpPr>
          <p:nvPr>
            <p:ph idx="1"/>
          </p:nvPr>
        </p:nvSpPr>
        <p:spPr/>
        <p:txBody>
          <a:bodyPr/>
          <a:lstStyle/>
          <a:p>
            <a:pPr marL="0" indent="0">
              <a:buNone/>
            </a:pPr>
            <a:r>
              <a:rPr lang="tr-TR" b="1" i="1" dirty="0" smtClean="0"/>
              <a:t>2. Su Hakkı:</a:t>
            </a:r>
            <a:r>
              <a:rPr lang="tr-TR" dirty="0" smtClean="0"/>
              <a:t> Suyun temel bir hak olarak değerlendirilmesiyle oluşan bir durumdur. Suyla ilgili ulusal ve uluslararası düzenlemeleri ifade eder. Her insanın temiz ve içilebilir suya ulaşma hakkı vardır. Su ve su kaynaklarının korunmasıyla ilgili düzenlemeler bu </a:t>
            </a:r>
            <a:r>
              <a:rPr lang="tr-TR" smtClean="0"/>
              <a:t>hak kapsamında ele alınır.</a:t>
            </a:r>
            <a:endParaRPr lang="tr-TR" b="1" i="1" dirty="0"/>
          </a:p>
        </p:txBody>
      </p:sp>
    </p:spTree>
    <p:extLst>
      <p:ext uri="{BB962C8B-B14F-4D97-AF65-F5344CB8AC3E}">
        <p14:creationId xmlns:p14="http://schemas.microsoft.com/office/powerpoint/2010/main" val="17262719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1392</Words>
  <Application>Microsoft Office PowerPoint</Application>
  <PresentationFormat>Ekran Gösterisi (4:3)</PresentationFormat>
  <Paragraphs>68</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Ofis Teması</vt:lpstr>
      <vt:lpstr>İNSAN HAKLARI TÜRLERİ</vt:lpstr>
      <vt:lpstr>İNSAN HAKLARI  TÜRLERİ</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Birincil Haklar. (Kişisel ve siyasal Haklar)</vt:lpstr>
      <vt:lpstr>İkincil Haklar (Ekonomik, Sosyal ve Kültürel haklar)</vt:lpstr>
      <vt:lpstr>İkincil Haklar (Ekonomik, Sosyal ve Kültürel haklar)</vt:lpstr>
      <vt:lpstr>İkincil Haklar (Ekonomik, Sosyal ve Kültürel haklar)</vt:lpstr>
      <vt:lpstr>İkincil Haklar (Ekonomik, Sosyal ve Kültürel haklar)</vt:lpstr>
      <vt:lpstr>İkincil Haklar (Ekonomik, Sosyal ve Kültürel haklar)</vt:lpstr>
      <vt:lpstr>İkincil Haklar (Ekonomik, Sosyal ve Kültürel haklar)</vt:lpstr>
      <vt:lpstr>PowerPoint Sunusu</vt:lpstr>
      <vt:lpstr>İkincil Haklar (Ekonomik, Sosyal ve Kültürel haklar)</vt:lpstr>
      <vt:lpstr>İkincil Haklar (Ekonomik, Sosyal ve Kültürel haklar)</vt:lpstr>
      <vt:lpstr>İkincil Haklar (Ekonomik, Sosyal ve Kültürel haklar)</vt:lpstr>
      <vt:lpstr>İkincil Haklar (Ekonomik, Sosyal ve Kültürel haklar)</vt:lpstr>
      <vt:lpstr>Üçüncül Haklar ( Çevresel ve Kültürel Gelişme Hakları)</vt:lpstr>
      <vt:lpstr>Üçüncül Haklar ( Çevresel ve Kültürel Gelişme Hakları)</vt:lpstr>
      <vt:lpstr>Üçüncül Haklar ( Çevresel ve Kültürel Gelişme Hakları)</vt:lpstr>
      <vt:lpstr>Üçüncül Haklar ( Çevresel ve Kültürel Gelişme Hakları)</vt:lpstr>
      <vt:lpstr>Üçüncül Haklar ( Çevresel ve Kültürel Gelişme Hakları)</vt:lpstr>
      <vt:lpstr>Dördüncül Haklar (Teknolojinin ve Bilimin Zararlarından İnsan ve İnsan Onurunu Koruma hakkı</vt:lpstr>
      <vt:lpstr>Dördüncül Haklar (Teknolojinin ve Bilimin Zararlarından İnsan ve İnsan Onurunu Koruma Hakkı</vt:lpstr>
      <vt:lpstr>Dördüncül Haklar (Teknolojinin ve Bilimin Zararlarından İnsan ve İnsan Onurunu Koruma Hakkı</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 HAKLARI TÜRLERİ</dc:title>
  <dc:creator>Abdulnasır</dc:creator>
  <cp:lastModifiedBy>Abdulnasır</cp:lastModifiedBy>
  <cp:revision>75</cp:revision>
  <dcterms:created xsi:type="dcterms:W3CDTF">2020-09-21T10:41:01Z</dcterms:created>
  <dcterms:modified xsi:type="dcterms:W3CDTF">2020-09-22T11:21:22Z</dcterms:modified>
</cp:coreProperties>
</file>