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2" r:id="rId3"/>
    <p:sldId id="273" r:id="rId4"/>
    <p:sldId id="274" r:id="rId5"/>
    <p:sldId id="275" r:id="rId6"/>
    <p:sldId id="276" r:id="rId7"/>
    <p:sldId id="277" r:id="rId8"/>
    <p:sldId id="278" r:id="rId9"/>
    <p:sldId id="279" r:id="rId10"/>
    <p:sldId id="285" r:id="rId11"/>
    <p:sldId id="286" r:id="rId12"/>
    <p:sldId id="287" r:id="rId13"/>
    <p:sldId id="280" r:id="rId14"/>
    <p:sldId id="256"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910536-37E8-46AF-A232-DF6832CF861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BBB996CA-ECA6-49BB-84EA-4AF634DE1B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BB4F2D5-359B-40EF-91BD-53CBBA31A9D1}"/>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5" name="Alt Bilgi Yer Tutucusu 4">
            <a:extLst>
              <a:ext uri="{FF2B5EF4-FFF2-40B4-BE49-F238E27FC236}">
                <a16:creationId xmlns:a16="http://schemas.microsoft.com/office/drawing/2014/main" id="{41B12480-FCE7-4BFE-8B76-CF63E278B03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291D615-1B33-4652-A31C-DA267B9F2833}"/>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2535559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6684DC-F8FE-4F7C-92DC-2EB01A32B53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EE9FBDB-EC19-432C-A8B0-5427994CF7F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3D44E7E-8E13-4C53-A417-20F4D52AB2B1}"/>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5" name="Alt Bilgi Yer Tutucusu 4">
            <a:extLst>
              <a:ext uri="{FF2B5EF4-FFF2-40B4-BE49-F238E27FC236}">
                <a16:creationId xmlns:a16="http://schemas.microsoft.com/office/drawing/2014/main" id="{60946EE6-D699-41DA-99EE-F57CCF98D87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02C2C4C-1137-4C1E-9505-CA8BDC87A2C9}"/>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366347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A2B24F-E8D1-4D33-AAC5-E70EF6306C6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CABAA42C-73BD-4F35-893F-B0C9167633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666341B-1FCC-4514-B767-67D6FBACE8A1}"/>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5" name="Alt Bilgi Yer Tutucusu 4">
            <a:extLst>
              <a:ext uri="{FF2B5EF4-FFF2-40B4-BE49-F238E27FC236}">
                <a16:creationId xmlns:a16="http://schemas.microsoft.com/office/drawing/2014/main" id="{AE308147-2F02-4AA5-9B2D-E008E4A1BA5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6FF39AA-7D45-4425-BA9E-7E96A1742CFC}"/>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4175942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040942-3936-462F-B401-B5BB8BC1DE4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A003B12-C55E-4FB7-B2DD-8DDAF5732BD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48D6E6C9-076A-47A6-8DE7-64A87ACD40B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85CBE21-804A-4522-A2B6-10BB24F44E09}"/>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6" name="Alt Bilgi Yer Tutucusu 5">
            <a:extLst>
              <a:ext uri="{FF2B5EF4-FFF2-40B4-BE49-F238E27FC236}">
                <a16:creationId xmlns:a16="http://schemas.microsoft.com/office/drawing/2014/main" id="{268A568F-2350-4F37-9B74-27AD47FC0C0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DAABFBE-AA72-43BF-BA84-F4FB8CD6D0B9}"/>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347434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D3AAB8-C071-4CF2-975E-6D60023F8A9F}"/>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085DE82-A736-4EE1-A08F-325B5F6CA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20829276-5B76-479A-8BAE-0E4D3E298DC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489C253-B306-4D21-A85C-F5879DBCCD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87851A9-5251-4000-A307-5C74C12DBD56}"/>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EC296C3-83ED-472C-9A1D-0F0FFA0E2F9F}"/>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8" name="Alt Bilgi Yer Tutucusu 7">
            <a:extLst>
              <a:ext uri="{FF2B5EF4-FFF2-40B4-BE49-F238E27FC236}">
                <a16:creationId xmlns:a16="http://schemas.microsoft.com/office/drawing/2014/main" id="{BC43F37D-8AC6-4565-A19F-97D6E6F74E9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2D9C464E-564E-46DE-A125-7D6B692CE0A4}"/>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2054086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7C53B0-F33F-4CBB-8D39-E9BA6D0EAA5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CAD4601-A152-498D-A939-AEC26EF5D048}"/>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4" name="Alt Bilgi Yer Tutucusu 3">
            <a:extLst>
              <a:ext uri="{FF2B5EF4-FFF2-40B4-BE49-F238E27FC236}">
                <a16:creationId xmlns:a16="http://schemas.microsoft.com/office/drawing/2014/main" id="{88FFD1C6-E0F1-45E7-BC54-BFD3BE78A4B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E0024670-602B-4C67-AD5C-DAACC63C661F}"/>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2105220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D901C37-2B11-4D5F-A147-018A6CDB2B3C}"/>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3" name="Alt Bilgi Yer Tutucusu 2">
            <a:extLst>
              <a:ext uri="{FF2B5EF4-FFF2-40B4-BE49-F238E27FC236}">
                <a16:creationId xmlns:a16="http://schemas.microsoft.com/office/drawing/2014/main" id="{A04955F3-0CF9-418C-9409-81DDA5A37FC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5BEF8DF9-BA81-41A0-A57E-B88177911D38}"/>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100252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6C3E65-1DD2-4E7C-9AEF-7CFF3030443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C8B3581-06D7-4AFD-AD1E-D06F4D516D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670C688-46CE-4AD0-8C2E-45CEEB38A9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C1F517D-360C-44CF-AEF4-300D27B5B32F}"/>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6" name="Alt Bilgi Yer Tutucusu 5">
            <a:extLst>
              <a:ext uri="{FF2B5EF4-FFF2-40B4-BE49-F238E27FC236}">
                <a16:creationId xmlns:a16="http://schemas.microsoft.com/office/drawing/2014/main" id="{0DF413C8-E38F-47A7-8CA5-8AEF0D0986A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79B9643-555B-4A6A-B9C8-E2FFAACD9B5A}"/>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2892823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CABCA7-5986-475D-B820-13AE0F79B51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8B2460F-F207-4D67-8E6A-78BDA16804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46C4917-ACE0-4B41-898A-CCDC79B6B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97B78E5-681B-43DD-91F4-0EC7322C3CCB}"/>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6" name="Alt Bilgi Yer Tutucusu 5">
            <a:extLst>
              <a:ext uri="{FF2B5EF4-FFF2-40B4-BE49-F238E27FC236}">
                <a16:creationId xmlns:a16="http://schemas.microsoft.com/office/drawing/2014/main" id="{7EF458DB-46FC-4D83-B6B9-931F4FE33DA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83D119E-B151-4A58-B9EA-8EE0439779D4}"/>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699356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E2BAA6-66A4-4AE6-A3C8-E11A8805979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1B5E6D6-C940-4CE6-8C30-D849E825F0B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4C5A9F6-BAE7-429E-B993-3D0B277A354C}"/>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5" name="Alt Bilgi Yer Tutucusu 4">
            <a:extLst>
              <a:ext uri="{FF2B5EF4-FFF2-40B4-BE49-F238E27FC236}">
                <a16:creationId xmlns:a16="http://schemas.microsoft.com/office/drawing/2014/main" id="{C6828CBD-22B9-457D-BD48-5BA78733AD0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D0E92B9-3D82-4DCE-897E-2573AB04B871}"/>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371044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4F49B30-4E42-4278-BBF5-BA99DBC5FE8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4C4838F-7CBE-4130-B7DF-C6761A864A5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E21AA39-362C-4A4E-883E-BD7ED02D42E8}"/>
              </a:ext>
            </a:extLst>
          </p:cNvPr>
          <p:cNvSpPr>
            <a:spLocks noGrp="1"/>
          </p:cNvSpPr>
          <p:nvPr>
            <p:ph type="dt" sz="half" idx="10"/>
          </p:nvPr>
        </p:nvSpPr>
        <p:spPr/>
        <p:txBody>
          <a:bodyPr/>
          <a:lstStyle/>
          <a:p>
            <a:fld id="{77FA6EFD-9A4B-4498-A764-053ACD3B19BC}" type="datetimeFigureOut">
              <a:rPr lang="tr-TR" smtClean="0"/>
              <a:t>29.06.2020</a:t>
            </a:fld>
            <a:endParaRPr lang="tr-TR"/>
          </a:p>
        </p:txBody>
      </p:sp>
      <p:sp>
        <p:nvSpPr>
          <p:cNvPr id="5" name="Alt Bilgi Yer Tutucusu 4">
            <a:extLst>
              <a:ext uri="{FF2B5EF4-FFF2-40B4-BE49-F238E27FC236}">
                <a16:creationId xmlns:a16="http://schemas.microsoft.com/office/drawing/2014/main" id="{D8A07179-891D-4370-AE13-9589A64F247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8C3A21B-64E7-4B97-B82E-18FDE4C2DEF2}"/>
              </a:ext>
            </a:extLst>
          </p:cNvPr>
          <p:cNvSpPr>
            <a:spLocks noGrp="1"/>
          </p:cNvSpPr>
          <p:nvPr>
            <p:ph type="sldNum" sz="quarter" idx="12"/>
          </p:nvPr>
        </p:nvSpPr>
        <p:spPr/>
        <p:txBody>
          <a:bodyPr/>
          <a:lstStyle/>
          <a:p>
            <a:fld id="{8080515D-5FAA-4C4F-B1F6-31200011CC5B}" type="slidenum">
              <a:rPr lang="tr-TR" smtClean="0"/>
              <a:t>‹#›</a:t>
            </a:fld>
            <a:endParaRPr lang="tr-TR"/>
          </a:p>
        </p:txBody>
      </p:sp>
    </p:spTree>
    <p:extLst>
      <p:ext uri="{BB962C8B-B14F-4D97-AF65-F5344CB8AC3E}">
        <p14:creationId xmlns:p14="http://schemas.microsoft.com/office/powerpoint/2010/main" val="391571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5C4C829-9CFE-47C8-AF55-8017E052CB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B095B87-CBC2-4450-A7B4-2502927C6A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B550FB1-7B39-4204-A61F-EB1174805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A6EFD-9A4B-4498-A764-053ACD3B19BC}" type="datetimeFigureOut">
              <a:rPr lang="tr-TR" smtClean="0"/>
              <a:t>29.06.2020</a:t>
            </a:fld>
            <a:endParaRPr lang="tr-TR"/>
          </a:p>
        </p:txBody>
      </p:sp>
      <p:sp>
        <p:nvSpPr>
          <p:cNvPr id="5" name="Alt Bilgi Yer Tutucusu 4">
            <a:extLst>
              <a:ext uri="{FF2B5EF4-FFF2-40B4-BE49-F238E27FC236}">
                <a16:creationId xmlns:a16="http://schemas.microsoft.com/office/drawing/2014/main" id="{5491091D-2EA0-47A1-8210-484E8D2D3C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35EFA9C1-A9A1-49AA-AE91-74D853FF72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80515D-5FAA-4C4F-B1F6-31200011CC5B}" type="slidenum">
              <a:rPr lang="tr-TR" smtClean="0"/>
              <a:t>‹#›</a:t>
            </a:fld>
            <a:endParaRPr lang="tr-TR"/>
          </a:p>
        </p:txBody>
      </p:sp>
    </p:spTree>
    <p:extLst>
      <p:ext uri="{BB962C8B-B14F-4D97-AF65-F5344CB8AC3E}">
        <p14:creationId xmlns:p14="http://schemas.microsoft.com/office/powerpoint/2010/main" val="178471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0" y="0"/>
            <a:ext cx="9144000" cy="1124744"/>
          </a:xfrm>
        </p:spPr>
        <p:txBody>
          <a:bodyPr>
            <a:normAutofit fontScale="90000"/>
          </a:bodyPr>
          <a:lstStyle/>
          <a:p>
            <a:pPr lvl="0"/>
            <a:r>
              <a:rPr lang="tr-TR" b="1" dirty="0"/>
              <a:t>ÖRNEK OLAY İNCELEMESİ YÖNTEMİ (ÖRNEK OLAY ANALİZİ)</a:t>
            </a:r>
            <a:endParaRPr lang="tr-TR" dirty="0"/>
          </a:p>
        </p:txBody>
      </p:sp>
      <p:sp>
        <p:nvSpPr>
          <p:cNvPr id="3" name="2 İçerik Yer Tutucusu"/>
          <p:cNvSpPr>
            <a:spLocks noGrp="1"/>
          </p:cNvSpPr>
          <p:nvPr>
            <p:ph idx="1"/>
          </p:nvPr>
        </p:nvSpPr>
        <p:spPr>
          <a:xfrm>
            <a:off x="1703512" y="1196752"/>
            <a:ext cx="8784976" cy="5472608"/>
          </a:xfrm>
        </p:spPr>
        <p:txBody>
          <a:bodyPr>
            <a:normAutofit/>
          </a:bodyPr>
          <a:lstStyle/>
          <a:p>
            <a:r>
              <a:rPr lang="tr-TR" dirty="0"/>
              <a:t>Gerçek hayatta </a:t>
            </a:r>
            <a:r>
              <a:rPr lang="tr-TR" u="sng" dirty="0"/>
              <a:t>karşılaşılan problemlerin</a:t>
            </a:r>
            <a:r>
              <a:rPr lang="tr-TR" dirty="0"/>
              <a:t> sınıf ortamında çözülmesi yoluyla öğrenmenin sağlanmasıdır. Bu yöntem öğrencilere bir konuyu kavratmak ve o konuda uygulama yaptırmak amacıyla kullanılır. Günlük hayatta karşılaşılmış olan bir problemin çözümü içinde kullanılır. Örnek olaylar genelde yazılıdır, görsel olan olaylara da yer verilebilir. Senaryonun iyi yazılmış, planlanmış, uygulanabilir özellikte olması gerekir.</a:t>
            </a:r>
          </a:p>
          <a:p>
            <a:r>
              <a:rPr lang="tr-TR" dirty="0"/>
              <a:t>Bu yöntemle öğrenciler, olayı öğrenir, verileri analiz eder ve sorunu değerlendirirler. Tartışarak olayın nedenlerine ilişkin ya da çözümüne ilişkin örnekler getirirler. Daha çok buluş yoluyla öğrenme yaklaşımında ve kavrama düzeyindeki davranışların kazandırılmasında kullanılır.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35654" y="11266"/>
            <a:ext cx="9132346" cy="969462"/>
          </a:xfrm>
        </p:spPr>
        <p:txBody>
          <a:bodyPr>
            <a:normAutofit/>
          </a:bodyPr>
          <a:lstStyle/>
          <a:p>
            <a:r>
              <a:rPr lang="tr-TR" b="1" dirty="0"/>
              <a:t>Faydaları</a:t>
            </a:r>
            <a:endParaRPr lang="tr-TR" dirty="0"/>
          </a:p>
        </p:txBody>
      </p:sp>
      <p:sp>
        <p:nvSpPr>
          <p:cNvPr id="3" name="2 İçerik Yer Tutucusu"/>
          <p:cNvSpPr>
            <a:spLocks noGrp="1"/>
          </p:cNvSpPr>
          <p:nvPr>
            <p:ph idx="1"/>
          </p:nvPr>
        </p:nvSpPr>
        <p:spPr>
          <a:xfrm>
            <a:off x="1703512" y="980728"/>
            <a:ext cx="8784976" cy="5544616"/>
          </a:xfrm>
        </p:spPr>
        <p:txBody>
          <a:bodyPr>
            <a:normAutofit lnSpcReduction="10000"/>
          </a:bodyPr>
          <a:lstStyle/>
          <a:p>
            <a:r>
              <a:rPr lang="tr-TR" b="1" dirty="0"/>
              <a:t>Öğrenci merkezli</a:t>
            </a:r>
            <a:r>
              <a:rPr lang="tr-TR" dirty="0"/>
              <a:t> bir yöntemdir.</a:t>
            </a:r>
          </a:p>
          <a:p>
            <a:r>
              <a:rPr lang="tr-TR" dirty="0"/>
              <a:t>Öğrenciler belli bir sorunla ilgilendiği için güdüleri genelde yüksektir.</a:t>
            </a:r>
          </a:p>
          <a:p>
            <a:r>
              <a:rPr lang="tr-TR" dirty="0"/>
              <a:t>Öğrenciler bildiklerini ya da kavradıklarını gerçek bir duruma uygulama şansına sahip olurlar.</a:t>
            </a:r>
          </a:p>
          <a:p>
            <a:r>
              <a:rPr lang="tr-TR" dirty="0"/>
              <a:t>Bir problemi çözmeyi, analiz edip sonuca ulaşmayı öğrenirler.</a:t>
            </a:r>
          </a:p>
          <a:p>
            <a:r>
              <a:rPr lang="tr-TR" dirty="0"/>
              <a:t>Eleştirel düşünme ve karar verme becerileri gelişir.</a:t>
            </a:r>
          </a:p>
          <a:p>
            <a:r>
              <a:rPr lang="tr-TR" dirty="0"/>
              <a:t>Örnek olay yöntemi izlendiğinde katılımcıların çevrelerinde süre gelen olaylara duyarlılığı gelişebilir.</a:t>
            </a:r>
          </a:p>
          <a:p>
            <a:r>
              <a:rPr lang="tr-TR" dirty="0"/>
              <a:t>Tüm öğrencilerin tartışmalara katılması sağlanır.</a:t>
            </a:r>
          </a:p>
          <a:p>
            <a:r>
              <a:rPr lang="tr-TR" dirty="0"/>
              <a:t>Gruplarla da uygulanabileceği için birlikte çalışma imkanı sağlar.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0" y="25122"/>
            <a:ext cx="9144000" cy="1099623"/>
          </a:xfrm>
        </p:spPr>
        <p:txBody>
          <a:bodyPr>
            <a:normAutofit/>
          </a:bodyPr>
          <a:lstStyle/>
          <a:p>
            <a:r>
              <a:rPr lang="tr-TR" b="1" dirty="0"/>
              <a:t>Sınırlılıkları</a:t>
            </a:r>
            <a:endParaRPr lang="tr-TR" dirty="0"/>
          </a:p>
        </p:txBody>
      </p:sp>
      <p:sp>
        <p:nvSpPr>
          <p:cNvPr id="3" name="2 İçerik Yer Tutucusu"/>
          <p:cNvSpPr>
            <a:spLocks noGrp="1"/>
          </p:cNvSpPr>
          <p:nvPr>
            <p:ph idx="1"/>
          </p:nvPr>
        </p:nvSpPr>
        <p:spPr>
          <a:xfrm>
            <a:off x="1847528" y="1124744"/>
            <a:ext cx="8640960" cy="5472608"/>
          </a:xfrm>
        </p:spPr>
        <p:txBody>
          <a:bodyPr>
            <a:normAutofit/>
          </a:bodyPr>
          <a:lstStyle/>
          <a:p>
            <a:r>
              <a:rPr lang="tr-TR" b="1" dirty="0"/>
              <a:t>Uzun zaman</a:t>
            </a:r>
            <a:r>
              <a:rPr lang="tr-TR" dirty="0"/>
              <a:t> alır.</a:t>
            </a:r>
          </a:p>
          <a:p>
            <a:r>
              <a:rPr lang="tr-TR" dirty="0"/>
              <a:t>Öğretmenin </a:t>
            </a:r>
            <a:r>
              <a:rPr lang="tr-TR" b="1" dirty="0"/>
              <a:t>önceden iyi hazırlanmış</a:t>
            </a:r>
            <a:r>
              <a:rPr lang="tr-TR" dirty="0"/>
              <a:t> olması gerekir.</a:t>
            </a:r>
          </a:p>
          <a:p>
            <a:r>
              <a:rPr lang="tr-TR" b="1" dirty="0"/>
              <a:t>Kalabalık</a:t>
            </a:r>
            <a:r>
              <a:rPr lang="tr-TR" dirty="0"/>
              <a:t> sınıflarda uygulanması zordur.</a:t>
            </a:r>
          </a:p>
          <a:p>
            <a:r>
              <a:rPr lang="tr-TR" dirty="0"/>
              <a:t>Öğretmenin grup </a:t>
            </a:r>
            <a:r>
              <a:rPr lang="tr-TR" u="sng" dirty="0"/>
              <a:t>liderliği</a:t>
            </a:r>
            <a:r>
              <a:rPr lang="tr-TR" dirty="0"/>
              <a:t> yapamayacağı durumlarda olayın ayrıntısını bilen bir lidere ihtiyaç duyulur.</a:t>
            </a:r>
          </a:p>
          <a:p>
            <a:r>
              <a:rPr lang="tr-TR" dirty="0"/>
              <a:t>İncelenmesi düşünülen bir olaya, örnek olay yazmak bazen güç olabilir.</a:t>
            </a:r>
          </a:p>
          <a:p>
            <a:r>
              <a:rPr lang="tr-TR" dirty="0"/>
              <a:t>Tartışmaları yönetmede ve </a:t>
            </a:r>
            <a:r>
              <a:rPr lang="tr-TR" u="sng" dirty="0"/>
              <a:t>değerlendirmede</a:t>
            </a:r>
            <a:r>
              <a:rPr lang="tr-TR" dirty="0"/>
              <a:t> sorunlarla </a:t>
            </a:r>
            <a:r>
              <a:rPr lang="tr-TR" dirty="0" err="1"/>
              <a:t>kaşılaşılabilir</a:t>
            </a:r>
            <a:r>
              <a:rPr lang="tr-TR" dirty="0"/>
              <a:t>.</a:t>
            </a:r>
          </a:p>
          <a:p>
            <a:pPr>
              <a:buNone/>
            </a:pP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0" y="25122"/>
            <a:ext cx="9144000" cy="883599"/>
          </a:xfrm>
        </p:spPr>
        <p:txBody>
          <a:bodyPr>
            <a:normAutofit/>
          </a:bodyPr>
          <a:lstStyle/>
          <a:p>
            <a:pPr lvl="0"/>
            <a:r>
              <a:rPr lang="tr-TR" b="1" dirty="0"/>
              <a:t>4. PROBLEM ÇÖZME</a:t>
            </a:r>
            <a:endParaRPr lang="tr-TR" dirty="0"/>
          </a:p>
        </p:txBody>
      </p:sp>
      <p:sp>
        <p:nvSpPr>
          <p:cNvPr id="3" name="2 İçerik Yer Tutucusu"/>
          <p:cNvSpPr>
            <a:spLocks noGrp="1"/>
          </p:cNvSpPr>
          <p:nvPr>
            <p:ph idx="1"/>
          </p:nvPr>
        </p:nvSpPr>
        <p:spPr>
          <a:xfrm>
            <a:off x="1703512" y="908720"/>
            <a:ext cx="8784976" cy="5760640"/>
          </a:xfrm>
        </p:spPr>
        <p:txBody>
          <a:bodyPr>
            <a:normAutofit/>
          </a:bodyPr>
          <a:lstStyle/>
          <a:p>
            <a:r>
              <a:rPr lang="tr-TR" dirty="0"/>
              <a:t>Problem çözme </a:t>
            </a:r>
            <a:r>
              <a:rPr lang="tr-TR" b="1" dirty="0"/>
              <a:t>üst düzey zihinsel etkinliklerin </a:t>
            </a:r>
            <a:r>
              <a:rPr lang="tr-TR" dirty="0"/>
              <a:t>kazanılmasında işe koşulan bir yöntemdir. Bugünün toplum, söylenenlere körü körüne uyan kişileri değil, yaratıcı, kritik ve analitik düşünebilen, karşılaştığı değişik problemleri çözebilen kişiler istemektedir. Bu niteliklere donatılmış bir bireyin yetişmesi bu türden öğretim tekniklerinin uygulanmasıyla mümkündür. Bu gerekçeyle problem çözme yöntemiyle öğretim, ilköğretim yıllarında başlatılmalıdır.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03966" y="0"/>
            <a:ext cx="9144000" cy="1143000"/>
          </a:xfrm>
        </p:spPr>
        <p:txBody>
          <a:bodyPr>
            <a:normAutofit/>
          </a:bodyPr>
          <a:lstStyle/>
          <a:p>
            <a:r>
              <a:rPr lang="tr-TR" b="1" dirty="0"/>
              <a:t>Problem Çözme Yönteminin Basamakları</a:t>
            </a:r>
            <a:endParaRPr lang="tr-TR" dirty="0"/>
          </a:p>
        </p:txBody>
      </p:sp>
      <p:sp>
        <p:nvSpPr>
          <p:cNvPr id="3" name="2 İçerik Yer Tutucusu"/>
          <p:cNvSpPr>
            <a:spLocks noGrp="1"/>
          </p:cNvSpPr>
          <p:nvPr>
            <p:ph idx="1"/>
          </p:nvPr>
        </p:nvSpPr>
        <p:spPr>
          <a:xfrm>
            <a:off x="1981200" y="1124744"/>
            <a:ext cx="8258204" cy="5376090"/>
          </a:xfrm>
        </p:spPr>
        <p:txBody>
          <a:bodyPr>
            <a:normAutofit/>
          </a:bodyPr>
          <a:lstStyle/>
          <a:p>
            <a:pPr>
              <a:buNone/>
            </a:pPr>
            <a:r>
              <a:rPr lang="tr-TR" b="1" dirty="0"/>
              <a:t>1. Problemin Belirlenmesi</a:t>
            </a:r>
            <a:r>
              <a:rPr lang="tr-TR" dirty="0"/>
              <a:t>:</a:t>
            </a:r>
          </a:p>
          <a:p>
            <a:pPr>
              <a:buNone/>
            </a:pPr>
            <a:r>
              <a:rPr lang="tr-TR" b="1" dirty="0"/>
              <a:t>2. Problemin Tanımlanması ve Sınırlandırılması</a:t>
            </a:r>
            <a:r>
              <a:rPr lang="tr-TR" dirty="0"/>
              <a:t>: </a:t>
            </a:r>
          </a:p>
          <a:p>
            <a:pPr>
              <a:buNone/>
            </a:pPr>
            <a:r>
              <a:rPr lang="tr-TR" b="1" dirty="0"/>
              <a:t>3. Problemle İlgili Bilgilerin Toplanması</a:t>
            </a:r>
            <a:r>
              <a:rPr lang="tr-TR" dirty="0"/>
              <a:t>: </a:t>
            </a:r>
          </a:p>
          <a:p>
            <a:pPr>
              <a:buNone/>
            </a:pPr>
            <a:r>
              <a:rPr lang="tr-TR" b="1" dirty="0"/>
              <a:t>4. Problemin Çözümüyle İlgili Hipotezler İleri Sürme</a:t>
            </a:r>
            <a:r>
              <a:rPr lang="tr-TR" dirty="0"/>
              <a:t>: </a:t>
            </a:r>
          </a:p>
          <a:p>
            <a:pPr>
              <a:buNone/>
            </a:pPr>
            <a:r>
              <a:rPr lang="tr-TR" b="1" dirty="0"/>
              <a:t>5. Belirlenen Çözüm Yollarının Uygulanması</a:t>
            </a:r>
            <a:r>
              <a:rPr lang="tr-TR" dirty="0"/>
              <a:t>: </a:t>
            </a:r>
          </a:p>
          <a:p>
            <a:pPr>
              <a:buNone/>
            </a:pPr>
            <a:r>
              <a:rPr lang="tr-TR" b="1" dirty="0"/>
              <a:t>6. Problemin Çözülmesi ve Sonuca Varılması</a:t>
            </a:r>
            <a:r>
              <a:rPr lang="tr-TR" dirty="0"/>
              <a:t>:</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57714" y="25122"/>
            <a:ext cx="9110286" cy="739583"/>
          </a:xfrm>
        </p:spPr>
        <p:txBody>
          <a:bodyPr>
            <a:normAutofit/>
          </a:bodyPr>
          <a:lstStyle/>
          <a:p>
            <a:r>
              <a:rPr lang="tr-TR" b="1" dirty="0"/>
              <a:t>Olumlu yönleri</a:t>
            </a:r>
            <a:endParaRPr lang="tr-TR" dirty="0"/>
          </a:p>
        </p:txBody>
      </p:sp>
      <p:sp>
        <p:nvSpPr>
          <p:cNvPr id="3" name="2 İçerik Yer Tutucusu"/>
          <p:cNvSpPr>
            <a:spLocks noGrp="1"/>
          </p:cNvSpPr>
          <p:nvPr>
            <p:ph idx="1"/>
          </p:nvPr>
        </p:nvSpPr>
        <p:spPr>
          <a:xfrm>
            <a:off x="1847528" y="764704"/>
            <a:ext cx="8568952" cy="5904656"/>
          </a:xfrm>
        </p:spPr>
        <p:txBody>
          <a:bodyPr>
            <a:normAutofit fontScale="92500" lnSpcReduction="10000"/>
          </a:bodyPr>
          <a:lstStyle/>
          <a:p>
            <a:pPr>
              <a:buNone/>
            </a:pPr>
            <a:r>
              <a:rPr lang="tr-TR" dirty="0"/>
              <a:t>1. Öğrencilerde </a:t>
            </a:r>
            <a:r>
              <a:rPr lang="tr-TR" u="sng" dirty="0"/>
              <a:t>bilimsel düşünme yeteneği</a:t>
            </a:r>
            <a:r>
              <a:rPr lang="tr-TR" dirty="0"/>
              <a:t> kazandırır.</a:t>
            </a:r>
          </a:p>
          <a:p>
            <a:pPr>
              <a:buNone/>
            </a:pPr>
            <a:r>
              <a:rPr lang="tr-TR" dirty="0"/>
              <a:t>2. Problem çözme yöntemi, karşılaştırma ve en doğruyu seçmeye imkan verdiği için, nesnel bir yöntemdir.</a:t>
            </a:r>
          </a:p>
          <a:p>
            <a:pPr>
              <a:buNone/>
            </a:pPr>
            <a:r>
              <a:rPr lang="tr-TR" dirty="0"/>
              <a:t>3. Öğrenciye </a:t>
            </a:r>
            <a:r>
              <a:rPr lang="tr-TR" u="sng" dirty="0"/>
              <a:t>kuramsal bilgiyi </a:t>
            </a:r>
            <a:r>
              <a:rPr lang="tr-TR" u="sng" dirty="0" err="1"/>
              <a:t>uygulamaalışkanlığı</a:t>
            </a:r>
            <a:r>
              <a:rPr lang="tr-TR" dirty="0"/>
              <a:t> kazandırır. </a:t>
            </a:r>
          </a:p>
          <a:p>
            <a:pPr>
              <a:buNone/>
            </a:pPr>
            <a:r>
              <a:rPr lang="tr-TR" dirty="0"/>
              <a:t>4. Çeşitli araştırma tekniklerine göre elde edilen bilgilerin değerlendirilmesini sağlar.</a:t>
            </a:r>
          </a:p>
          <a:p>
            <a:pPr>
              <a:buNone/>
            </a:pPr>
            <a:r>
              <a:rPr lang="tr-TR" dirty="0"/>
              <a:t>5. </a:t>
            </a:r>
            <a:r>
              <a:rPr lang="tr-TR" u="sng" dirty="0"/>
              <a:t>Algılama, kalıcılık</a:t>
            </a:r>
            <a:r>
              <a:rPr lang="tr-TR" dirty="0"/>
              <a:t> daha uzun süreli olur.</a:t>
            </a:r>
          </a:p>
          <a:p>
            <a:pPr>
              <a:buNone/>
            </a:pPr>
            <a:r>
              <a:rPr lang="tr-TR" dirty="0"/>
              <a:t>6. Hem bilişsel hem de duyuşsal öğrenmeyi sağlar.</a:t>
            </a:r>
          </a:p>
          <a:p>
            <a:pPr>
              <a:buNone/>
            </a:pPr>
            <a:r>
              <a:rPr lang="tr-TR" dirty="0"/>
              <a:t>7. Öğrencilerin </a:t>
            </a:r>
            <a:r>
              <a:rPr lang="tr-TR" u="sng" dirty="0"/>
              <a:t>sorumluluklarını</a:t>
            </a:r>
            <a:r>
              <a:rPr lang="tr-TR" dirty="0"/>
              <a:t> geliştirir.</a:t>
            </a:r>
          </a:p>
          <a:p>
            <a:pPr>
              <a:buNone/>
            </a:pPr>
            <a:r>
              <a:rPr lang="tr-TR" dirty="0"/>
              <a:t>8. Yansıtıcı ve yaratıcı düşünme becerileri kazanırlar.</a:t>
            </a:r>
          </a:p>
          <a:p>
            <a:pPr>
              <a:buNone/>
            </a:pPr>
            <a:r>
              <a:rPr lang="tr-TR" dirty="0"/>
              <a:t>9. Öğrenciler başarısız oldukları durumlarda da öğrenme imkanına sahip olurlar.</a:t>
            </a:r>
          </a:p>
          <a:p>
            <a:pPr>
              <a:buNone/>
            </a:pPr>
            <a:r>
              <a:rPr lang="tr-TR" dirty="0"/>
              <a:t>10. Problem çözme yöntemi, ünite ve konuları ilgi çekici hale getirir.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0" y="-2588"/>
            <a:ext cx="9144000" cy="983316"/>
          </a:xfrm>
        </p:spPr>
        <p:txBody>
          <a:bodyPr>
            <a:normAutofit/>
          </a:bodyPr>
          <a:lstStyle/>
          <a:p>
            <a:r>
              <a:rPr lang="tr-TR" b="1" dirty="0"/>
              <a:t>Sınırlılıkları</a:t>
            </a:r>
            <a:endParaRPr lang="tr-TR" dirty="0"/>
          </a:p>
        </p:txBody>
      </p:sp>
      <p:sp>
        <p:nvSpPr>
          <p:cNvPr id="3" name="2 İçerik Yer Tutucusu"/>
          <p:cNvSpPr>
            <a:spLocks noGrp="1"/>
          </p:cNvSpPr>
          <p:nvPr>
            <p:ph idx="1"/>
          </p:nvPr>
        </p:nvSpPr>
        <p:spPr>
          <a:xfrm>
            <a:off x="1847528" y="908720"/>
            <a:ext cx="8640960" cy="5760640"/>
          </a:xfrm>
        </p:spPr>
        <p:txBody>
          <a:bodyPr>
            <a:normAutofit/>
          </a:bodyPr>
          <a:lstStyle/>
          <a:p>
            <a:pPr>
              <a:buNone/>
            </a:pPr>
            <a:r>
              <a:rPr lang="tr-TR" b="1" dirty="0"/>
              <a:t>a) </a:t>
            </a:r>
            <a:r>
              <a:rPr lang="tr-TR" dirty="0"/>
              <a:t>Her konuda </a:t>
            </a:r>
            <a:r>
              <a:rPr lang="tr-TR" u="sng" dirty="0"/>
              <a:t>uygulamaya</a:t>
            </a:r>
            <a:r>
              <a:rPr lang="tr-TR" dirty="0"/>
              <a:t> elverişli değildir.</a:t>
            </a:r>
          </a:p>
          <a:p>
            <a:pPr>
              <a:buNone/>
            </a:pPr>
            <a:r>
              <a:rPr lang="tr-TR" b="1" dirty="0"/>
              <a:t>b) </a:t>
            </a:r>
            <a:r>
              <a:rPr lang="tr-TR" dirty="0"/>
              <a:t>Öğrenciler </a:t>
            </a:r>
            <a:r>
              <a:rPr lang="tr-TR" u="sng" dirty="0"/>
              <a:t>problemi çözmek için gerekli materyal ve kaynakları</a:t>
            </a:r>
            <a:r>
              <a:rPr lang="tr-TR" dirty="0"/>
              <a:t> sağlamayabilirler.</a:t>
            </a:r>
          </a:p>
          <a:p>
            <a:pPr>
              <a:buNone/>
            </a:pPr>
            <a:r>
              <a:rPr lang="tr-TR" b="1" dirty="0"/>
              <a:t>c) </a:t>
            </a:r>
            <a:r>
              <a:rPr lang="tr-TR" dirty="0"/>
              <a:t>Öğrenmenin </a:t>
            </a:r>
            <a:r>
              <a:rPr lang="tr-TR" u="sng" dirty="0"/>
              <a:t>değerlendirilmesi</a:t>
            </a:r>
            <a:r>
              <a:rPr lang="tr-TR" dirty="0"/>
              <a:t> güçtür.</a:t>
            </a:r>
          </a:p>
          <a:p>
            <a:pPr>
              <a:buNone/>
            </a:pPr>
            <a:r>
              <a:rPr lang="tr-TR" b="1" dirty="0"/>
              <a:t>d) </a:t>
            </a:r>
            <a:r>
              <a:rPr lang="tr-TR" dirty="0"/>
              <a:t>Problem oluşturma bazen yöneticilerle, velilerle veya diğer ilgililerle anlaşmazlığa neden olabilir.</a:t>
            </a:r>
          </a:p>
          <a:p>
            <a:pPr>
              <a:buNone/>
            </a:pPr>
            <a:r>
              <a:rPr lang="tr-TR" b="1" dirty="0"/>
              <a:t>e) </a:t>
            </a:r>
            <a:r>
              <a:rPr lang="tr-TR" dirty="0"/>
              <a:t>Fazla </a:t>
            </a:r>
            <a:r>
              <a:rPr lang="tr-TR" u="sng" dirty="0"/>
              <a:t>zaman alıcı</a:t>
            </a:r>
            <a:r>
              <a:rPr lang="tr-TR" dirty="0"/>
              <a:t> olmasıdır.</a:t>
            </a:r>
          </a:p>
          <a:p>
            <a:pPr>
              <a:buNone/>
            </a:pPr>
            <a:r>
              <a:rPr lang="tr-TR" b="1" dirty="0"/>
              <a:t>f) </a:t>
            </a:r>
            <a:r>
              <a:rPr lang="tr-TR" dirty="0"/>
              <a:t>Önemli sosyal problemleri anlayacak olgunluğa erişmemiş öğrencilerle bu yöntemi uygulamak güçtür.</a:t>
            </a:r>
          </a:p>
          <a:p>
            <a:pPr>
              <a:buNone/>
            </a:pPr>
            <a:endParaRPr lang="tr-TR" dirty="0"/>
          </a:p>
          <a:p>
            <a:pPr>
              <a:buNone/>
            </a:pP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47129" y="0"/>
            <a:ext cx="9120871" cy="908720"/>
          </a:xfrm>
        </p:spPr>
        <p:txBody>
          <a:bodyPr>
            <a:normAutofit/>
          </a:bodyPr>
          <a:lstStyle/>
          <a:p>
            <a:pPr lvl="0"/>
            <a:r>
              <a:rPr lang="tr-TR" b="1" dirty="0"/>
              <a:t>5. GÖSTERİP YAPTIRMA</a:t>
            </a:r>
            <a:endParaRPr lang="tr-TR" dirty="0"/>
          </a:p>
        </p:txBody>
      </p:sp>
      <p:sp>
        <p:nvSpPr>
          <p:cNvPr id="3" name="2 İçerik Yer Tutucusu"/>
          <p:cNvSpPr>
            <a:spLocks noGrp="1"/>
          </p:cNvSpPr>
          <p:nvPr>
            <p:ph idx="1"/>
          </p:nvPr>
        </p:nvSpPr>
        <p:spPr>
          <a:xfrm>
            <a:off x="1703512" y="908720"/>
            <a:ext cx="8784976" cy="5760640"/>
          </a:xfrm>
        </p:spPr>
        <p:txBody>
          <a:bodyPr>
            <a:normAutofit fontScale="92500" lnSpcReduction="10000"/>
          </a:bodyPr>
          <a:lstStyle/>
          <a:p>
            <a:r>
              <a:rPr lang="tr-TR" dirty="0"/>
              <a:t>Kazandırılacak becerinin öğretmen tarafından gösterilerek yapılmasıdır. Öğretmen gösterme,  öğrenci uygulama basamağında aktif olması sebebiyle öğretmen ve öğrenci merkezlidir. Daha çok </a:t>
            </a:r>
            <a:r>
              <a:rPr lang="tr-TR" dirty="0" err="1"/>
              <a:t>psikomotor</a:t>
            </a:r>
            <a:r>
              <a:rPr lang="tr-TR" dirty="0"/>
              <a:t> becerilerin kazanılmasında kullanılır.</a:t>
            </a:r>
          </a:p>
          <a:p>
            <a:pPr>
              <a:buNone/>
            </a:pPr>
            <a:r>
              <a:rPr lang="tr-TR" dirty="0"/>
              <a:t> </a:t>
            </a:r>
          </a:p>
          <a:p>
            <a:pPr>
              <a:buNone/>
            </a:pPr>
            <a:r>
              <a:rPr lang="tr-TR" b="1" dirty="0"/>
              <a:t>Yaraları:</a:t>
            </a:r>
          </a:p>
          <a:p>
            <a:pPr lvl="0">
              <a:buNone/>
            </a:pPr>
            <a:r>
              <a:rPr lang="tr-TR" dirty="0"/>
              <a:t>         Öğrenmeler </a:t>
            </a:r>
            <a:r>
              <a:rPr lang="tr-TR" b="1" dirty="0"/>
              <a:t>kalıcıdır.</a:t>
            </a:r>
          </a:p>
          <a:p>
            <a:pPr lvl="0">
              <a:buNone/>
            </a:pPr>
            <a:r>
              <a:rPr lang="tr-TR" dirty="0"/>
              <a:t>         </a:t>
            </a:r>
            <a:r>
              <a:rPr lang="tr-TR" b="1" dirty="0" err="1"/>
              <a:t>Psikomotor</a:t>
            </a:r>
            <a:r>
              <a:rPr lang="tr-TR" b="1" dirty="0"/>
              <a:t> becerilerin </a:t>
            </a:r>
            <a:r>
              <a:rPr lang="tr-TR" dirty="0"/>
              <a:t>eğitiminde etkilidir</a:t>
            </a:r>
          </a:p>
          <a:p>
            <a:pPr lvl="0">
              <a:buNone/>
            </a:pPr>
            <a:r>
              <a:rPr lang="tr-TR" dirty="0"/>
              <a:t>         </a:t>
            </a:r>
            <a:r>
              <a:rPr lang="tr-TR" b="1" dirty="0"/>
              <a:t>Birden fazla duyu organına </a:t>
            </a:r>
            <a:r>
              <a:rPr lang="tr-TR" dirty="0"/>
              <a:t>hitap eder.</a:t>
            </a:r>
          </a:p>
          <a:p>
            <a:pPr>
              <a:buNone/>
            </a:pPr>
            <a:r>
              <a:rPr lang="tr-TR" b="1" dirty="0"/>
              <a:t>Sınırlılıkları:</a:t>
            </a:r>
          </a:p>
          <a:p>
            <a:pPr lvl="0">
              <a:buNone/>
            </a:pPr>
            <a:r>
              <a:rPr lang="tr-TR" dirty="0"/>
              <a:t>        Planlama iyi yapılmadığı takdirde zaman kaybıdır.</a:t>
            </a:r>
          </a:p>
          <a:p>
            <a:pPr lvl="0">
              <a:buNone/>
            </a:pPr>
            <a:r>
              <a:rPr lang="tr-TR" dirty="0"/>
              <a:t>        Etkili dönüt yapılmadığı takdirde iş taklide döner.</a:t>
            </a:r>
          </a:p>
          <a:p>
            <a:pPr lvl="0">
              <a:buNone/>
            </a:pPr>
            <a:r>
              <a:rPr lang="tr-TR" dirty="0"/>
              <a:t>        Kalabalık sınıflarda uygulanamaz.</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38567" y="0"/>
            <a:ext cx="9129433" cy="908720"/>
          </a:xfrm>
        </p:spPr>
        <p:txBody>
          <a:bodyPr>
            <a:normAutofit/>
          </a:bodyPr>
          <a:lstStyle/>
          <a:p>
            <a:pPr lvl="0"/>
            <a:r>
              <a:rPr lang="tr-TR" b="1" dirty="0"/>
              <a:t>6. İŞBİRLİKLİ ÖĞRENME</a:t>
            </a:r>
            <a:endParaRPr lang="tr-TR" dirty="0"/>
          </a:p>
        </p:txBody>
      </p:sp>
      <p:sp>
        <p:nvSpPr>
          <p:cNvPr id="3" name="2 İçerik Yer Tutucusu"/>
          <p:cNvSpPr>
            <a:spLocks noGrp="1"/>
          </p:cNvSpPr>
          <p:nvPr>
            <p:ph idx="1"/>
          </p:nvPr>
        </p:nvSpPr>
        <p:spPr>
          <a:xfrm>
            <a:off x="1775520" y="908720"/>
            <a:ext cx="8640960" cy="5616624"/>
          </a:xfrm>
        </p:spPr>
        <p:txBody>
          <a:bodyPr>
            <a:normAutofit/>
          </a:bodyPr>
          <a:lstStyle/>
          <a:p>
            <a:r>
              <a:rPr lang="tr-TR" dirty="0"/>
              <a:t>İşbirlikli öğrenme, küçük gruplar oluşturarak bir konuyu çözümlemek, bir görevi yerine getirmek, bir problemi çözmek için ortak bir amaç etrafında çalışma işidir. İşbirlikli öğrenme </a:t>
            </a:r>
            <a:r>
              <a:rPr lang="tr-TR" dirty="0" err="1"/>
              <a:t>kubaşık</a:t>
            </a:r>
            <a:r>
              <a:rPr lang="tr-TR" dirty="0"/>
              <a:t> öğrenme, işbirlikçi öğrenme, işbirliğine dayalı öğrenme olarak da karşımıza çıkmaktadır. J. </a:t>
            </a:r>
            <a:r>
              <a:rPr lang="tr-TR" dirty="0" err="1"/>
              <a:t>Dewey</a:t>
            </a:r>
            <a:r>
              <a:rPr lang="tr-TR" dirty="0"/>
              <a:t>, </a:t>
            </a:r>
            <a:r>
              <a:rPr lang="tr-TR" dirty="0" err="1"/>
              <a:t>Vygotsky</a:t>
            </a:r>
            <a:r>
              <a:rPr lang="tr-TR" dirty="0"/>
              <a:t>, </a:t>
            </a:r>
            <a:r>
              <a:rPr lang="tr-TR" dirty="0" err="1"/>
              <a:t>Slovin</a:t>
            </a:r>
            <a:r>
              <a:rPr lang="tr-TR" dirty="0"/>
              <a:t>, </a:t>
            </a:r>
            <a:r>
              <a:rPr lang="tr-TR" dirty="0" err="1"/>
              <a:t>Bandura</a:t>
            </a:r>
            <a:r>
              <a:rPr lang="tr-TR" dirty="0"/>
              <a:t>, </a:t>
            </a:r>
            <a:r>
              <a:rPr lang="tr-TR" dirty="0" err="1"/>
              <a:t>Piaget</a:t>
            </a:r>
            <a:r>
              <a:rPr lang="tr-TR" dirty="0"/>
              <a:t> gibi kuramcılar işbirlikli öğrenme savunucularıdır.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41659" y="0"/>
            <a:ext cx="9126341" cy="908720"/>
          </a:xfrm>
        </p:spPr>
        <p:txBody>
          <a:bodyPr>
            <a:normAutofit/>
          </a:bodyPr>
          <a:lstStyle/>
          <a:p>
            <a:r>
              <a:rPr lang="tr-TR" b="1" dirty="0"/>
              <a:t>İşbirlikli Öğrenme İçin Gerekli Koşullar</a:t>
            </a:r>
            <a:endParaRPr lang="tr-TR" dirty="0"/>
          </a:p>
        </p:txBody>
      </p:sp>
      <p:sp>
        <p:nvSpPr>
          <p:cNvPr id="3" name="2 İçerik Yer Tutucusu"/>
          <p:cNvSpPr>
            <a:spLocks noGrp="1"/>
          </p:cNvSpPr>
          <p:nvPr>
            <p:ph idx="1"/>
          </p:nvPr>
        </p:nvSpPr>
        <p:spPr>
          <a:xfrm>
            <a:off x="1703512" y="908720"/>
            <a:ext cx="8607330" cy="5520676"/>
          </a:xfrm>
        </p:spPr>
        <p:txBody>
          <a:bodyPr>
            <a:normAutofit fontScale="70000" lnSpcReduction="20000"/>
          </a:bodyPr>
          <a:lstStyle/>
          <a:p>
            <a:pPr>
              <a:buNone/>
            </a:pPr>
            <a:r>
              <a:rPr lang="tr-TR" b="1" dirty="0"/>
              <a:t>Olumlu Bağlılık:</a:t>
            </a:r>
            <a:r>
              <a:rPr lang="tr-TR" dirty="0"/>
              <a:t> Bireyin, grubun başarısını kendi başarısı, kendi başarını da grubun başarısı olarak algılayabilmesidir. Bu kavram işbirlikli öğrenmenin temeli sayılmaktadır. </a:t>
            </a:r>
          </a:p>
          <a:p>
            <a:pPr>
              <a:buNone/>
            </a:pPr>
            <a:r>
              <a:rPr lang="tr-TR" b="1" dirty="0"/>
              <a:t>Yüz Yüze Etkileşim:</a:t>
            </a:r>
            <a:r>
              <a:rPr lang="tr-TR" dirty="0"/>
              <a:t> Öğrencileri başarı için birbirlerinin çalışmalarını kolaylaştırması, birbirlerini güdülemeleri, birbirlerine yardım etmeleri gibi etkinlikleri kapsamaktadır. Grup sayıları az tutulmalı ve öğrenciler oturtulurken birbirlerini en iyi görebilecekleri şekilde ayarlanmalıdır.</a:t>
            </a:r>
          </a:p>
          <a:p>
            <a:pPr>
              <a:buNone/>
            </a:pPr>
            <a:r>
              <a:rPr lang="tr-TR" b="1" dirty="0"/>
              <a:t>Bireysel Sorumluluk ve Değerlendirilebilirlik:</a:t>
            </a:r>
            <a:r>
              <a:rPr lang="tr-TR" dirty="0"/>
              <a:t> Her birey yeteneği kadar en iyi şekilde gruba katkı getirir. Burada amaç bir görevi bitirmek için daha çok yardımlaşmadır. Grubun görevi tamamlamada kimin daha çok yardıma, desteğe ve teşvike ihtiyacı olduğunu bilmesi önemlidir.</a:t>
            </a:r>
          </a:p>
          <a:p>
            <a:pPr>
              <a:buNone/>
            </a:pPr>
            <a:r>
              <a:rPr lang="tr-TR" b="1" dirty="0"/>
              <a:t>Grup İşleyişinin Değerlendirilmesi</a:t>
            </a:r>
            <a:r>
              <a:rPr lang="tr-TR" dirty="0"/>
              <a:t>: Grup üyelerinin kendilerini sürekli kontrol etmelerini sağlayacak imkanın verilmesidir. </a:t>
            </a:r>
          </a:p>
          <a:p>
            <a:pPr>
              <a:buNone/>
            </a:pPr>
            <a:r>
              <a:rPr lang="tr-TR" b="1" dirty="0"/>
              <a:t>Sosyal Beceriler</a:t>
            </a:r>
            <a:r>
              <a:rPr lang="tr-TR" dirty="0"/>
              <a:t>: Öğrencilerin birbirlerini tanımaları ve birbirlerine güvenmeleri, açık ve net olarak iletişime geçebilmeleri, birbirlerini kabul etmeleri ve savunmaları, aralarındaki problemleri yapıcı bir şekilde çözebilmeleri açısından sosyal beceriler önemli yer tutmaktadır.</a:t>
            </a:r>
          </a:p>
          <a:p>
            <a:pPr>
              <a:buNone/>
            </a:pPr>
            <a:r>
              <a:rPr lang="tr-TR" b="1" dirty="0"/>
              <a:t>Eşit Başarı Fırsatı</a:t>
            </a:r>
            <a:r>
              <a:rPr lang="tr-TR" dirty="0"/>
              <a:t>: Herkese yeteneği ölçüsünde görevler verilmesi, gruba yeteneği ölçüsünde katkı sağlamasıdır. Oluşturulacak koro için öğrenci grupları oluşturulurken sesi güzel olmayan bir öğrenciye notaların kaydını tutma görevi verilmesi gibi.</a:t>
            </a:r>
          </a:p>
          <a:p>
            <a:pPr>
              <a:buNone/>
            </a:pP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0" y="0"/>
            <a:ext cx="9144000" cy="692696"/>
          </a:xfrm>
        </p:spPr>
        <p:txBody>
          <a:bodyPr>
            <a:normAutofit fontScale="90000"/>
          </a:bodyPr>
          <a:lstStyle/>
          <a:p>
            <a:r>
              <a:rPr lang="tr-TR" b="1" dirty="0"/>
              <a:t>İşbirlikli Öğrenme Türleri</a:t>
            </a:r>
            <a:endParaRPr lang="tr-TR" dirty="0"/>
          </a:p>
        </p:txBody>
      </p:sp>
      <p:sp>
        <p:nvSpPr>
          <p:cNvPr id="3" name="2 İçerik Yer Tutucusu"/>
          <p:cNvSpPr>
            <a:spLocks noGrp="1"/>
          </p:cNvSpPr>
          <p:nvPr>
            <p:ph idx="1"/>
          </p:nvPr>
        </p:nvSpPr>
        <p:spPr>
          <a:xfrm>
            <a:off x="1631504" y="692696"/>
            <a:ext cx="9036496" cy="6165304"/>
          </a:xfrm>
        </p:spPr>
        <p:txBody>
          <a:bodyPr>
            <a:normAutofit fontScale="25000" lnSpcReduction="20000"/>
          </a:bodyPr>
          <a:lstStyle/>
          <a:p>
            <a:pPr>
              <a:buNone/>
            </a:pPr>
            <a:r>
              <a:rPr lang="tr-TR" sz="3700" dirty="0"/>
              <a:t>1) </a:t>
            </a:r>
            <a:r>
              <a:rPr lang="tr-TR" sz="3700" b="1" dirty="0"/>
              <a:t>Öğrenci Takımları –</a:t>
            </a:r>
            <a:r>
              <a:rPr lang="tr-TR" sz="3700" dirty="0"/>
              <a:t> Başarı Grupları Tekniği: 4-5 kişilik heterojen gruplar oluşturulur. Herkes birbirine yardımcı olur ve birbirinin öğrenmesinden sorumludur. Süreç sonunda küçük sınavdan alınan puanlar grup puanı olarak belirlenir ve grup ödüllendirilir. Grup ödülü ya da bireysel ifadecilik anahtar kelimelerdir.</a:t>
            </a:r>
          </a:p>
          <a:p>
            <a:pPr>
              <a:buNone/>
            </a:pPr>
            <a:r>
              <a:rPr lang="tr-TR" sz="3700" dirty="0"/>
              <a:t> </a:t>
            </a:r>
          </a:p>
          <a:p>
            <a:pPr>
              <a:buNone/>
            </a:pPr>
            <a:r>
              <a:rPr lang="tr-TR" sz="3700" dirty="0"/>
              <a:t>2) </a:t>
            </a:r>
            <a:r>
              <a:rPr lang="tr-TR" sz="3700" b="1" dirty="0"/>
              <a:t>Takım Turnuva Tekniği</a:t>
            </a:r>
            <a:r>
              <a:rPr lang="tr-TR" sz="3700" dirty="0"/>
              <a:t>: Heterojen gruplar oluşturulur. Her takım turnuva için üyelerini hazırlar. Öğretmen grup öğrencilerine konuyu sunar ve malzemeyi verir. Her hafta turnuva sınavı yapılır. Süreç sonunda en yüksek puanı alan grup turnuvayı kazanır. Turnuva masalarındaki öğrenciler yarışmadan yarışmaya değişir.</a:t>
            </a:r>
          </a:p>
          <a:p>
            <a:pPr>
              <a:buNone/>
            </a:pPr>
            <a:r>
              <a:rPr lang="tr-TR" sz="3700" dirty="0"/>
              <a:t> </a:t>
            </a:r>
          </a:p>
          <a:p>
            <a:pPr>
              <a:buNone/>
            </a:pPr>
            <a:r>
              <a:rPr lang="tr-TR" sz="3700" dirty="0"/>
              <a:t>3) </a:t>
            </a:r>
            <a:r>
              <a:rPr lang="tr-TR" sz="3700" b="1" dirty="0"/>
              <a:t>Takım Destekli Bireyselleştirme:</a:t>
            </a:r>
            <a:r>
              <a:rPr lang="tr-TR" sz="3700" dirty="0"/>
              <a:t> Testlerle öğrencilerin bireysel yetenekleri ölçülür ve geliştirilmeye çalışılır. Takım üyeleri farklı ünitelere çalışır. Her öğrenci diğer öğrencinin cevabını yanıt anahtarı olarak kullanır. Final testi hiçbir şekilde yardımlaşmadan yapılır.</a:t>
            </a:r>
          </a:p>
          <a:p>
            <a:pPr>
              <a:buNone/>
            </a:pPr>
            <a:r>
              <a:rPr lang="tr-TR" sz="3700" dirty="0"/>
              <a:t> </a:t>
            </a:r>
          </a:p>
          <a:p>
            <a:pPr>
              <a:buNone/>
            </a:pPr>
            <a:r>
              <a:rPr lang="tr-TR" sz="5500" b="1" dirty="0"/>
              <a:t>4) Ayrılıp Birleşme Tekniği</a:t>
            </a:r>
            <a:r>
              <a:rPr lang="tr-TR" sz="5500" dirty="0"/>
              <a:t>: Heterojen gruplar oluşturulur. İşlenen konular bölümlere ayrılır. Gruplardaki herkes bir bölümün uzmanı olarak görevlendirilir. Her gruptan bir üye alınır ve yeni bir grup oluşturulur. Aynı bölüm uzmanlarından oluşan bu yeni grup kendi bölümlerine çalışırlar. Bunlar öğrendiklerini döner ve kendi gruplarına anlatırlar. Bütün gruplar tüm konulardan sınav olur. Sonuçlar bireysel olarak puanlanıp grup olarak notlandırılır.</a:t>
            </a:r>
          </a:p>
          <a:p>
            <a:pPr>
              <a:buNone/>
            </a:pPr>
            <a:r>
              <a:rPr lang="tr-TR" sz="3700" dirty="0"/>
              <a:t> </a:t>
            </a:r>
          </a:p>
          <a:p>
            <a:pPr>
              <a:buNone/>
            </a:pPr>
            <a:r>
              <a:rPr lang="tr-TR" sz="3700" b="1" dirty="0"/>
              <a:t>5) Takım Etkinliği:</a:t>
            </a:r>
            <a:r>
              <a:rPr lang="tr-TR" sz="3700" dirty="0"/>
              <a:t> Materyal verilir ve herkes bireysel çalışır. Test yapılır ve bireysel yanıtlanır. Sonra grup üyeleri cevapları tartışılır. Öğretmen yanıtları verir ve grup tekrar tartışır.</a:t>
            </a:r>
          </a:p>
          <a:p>
            <a:pPr>
              <a:buNone/>
            </a:pPr>
            <a:r>
              <a:rPr lang="tr-TR" sz="3700" dirty="0"/>
              <a:t> </a:t>
            </a:r>
          </a:p>
          <a:p>
            <a:pPr>
              <a:buNone/>
            </a:pPr>
            <a:r>
              <a:rPr lang="tr-TR" sz="3700" b="1" dirty="0"/>
              <a:t>6) Karşılıklı Sorgulama:</a:t>
            </a:r>
            <a:r>
              <a:rPr lang="tr-TR" sz="3700" dirty="0"/>
              <a:t> Öğretmen konuyu sunduktan sonra öğrenciler ikili ya da üçlü gruplara ayrılır. Öğretmenler öğrencilere soruların nasıl sorulması gerektiği konusunda bilgi verir. Birbirlerine konuyla ilgili soru sorarlar ve yanıtlarını verirler. Sorular genellikle öğrenciyi düşünmeye yöneltecek biçimde düzenlenir.</a:t>
            </a:r>
          </a:p>
          <a:p>
            <a:pPr>
              <a:buNone/>
            </a:pPr>
            <a:r>
              <a:rPr lang="tr-TR" sz="3700" dirty="0"/>
              <a:t> </a:t>
            </a:r>
          </a:p>
          <a:p>
            <a:pPr>
              <a:buNone/>
            </a:pPr>
            <a:r>
              <a:rPr lang="tr-TR" sz="3700" b="1" dirty="0"/>
              <a:t>7) İkili Denetim:</a:t>
            </a:r>
            <a:r>
              <a:rPr lang="tr-TR" sz="3700" dirty="0"/>
              <a:t> Dörder kişilik gruplarda önce ikişerli birbirlerini denetleyerek çalışma yapraklarındaki soruları yanıtlarlar. Sonra ikişerli alt gruplarla ikili gruplar yanıtları karşılaştırır.</a:t>
            </a:r>
          </a:p>
          <a:p>
            <a:pPr>
              <a:buNone/>
            </a:pPr>
            <a:r>
              <a:rPr lang="tr-TR" sz="3700" dirty="0"/>
              <a:t> </a:t>
            </a:r>
          </a:p>
          <a:p>
            <a:pPr>
              <a:buNone/>
            </a:pPr>
            <a:r>
              <a:rPr lang="tr-TR" sz="3700" b="1" dirty="0"/>
              <a:t>8) Akran Öğretimi</a:t>
            </a:r>
            <a:r>
              <a:rPr lang="tr-TR" sz="3700" dirty="0"/>
              <a:t>: Yetişkinlerle iletişim kurmakta ve çalışmakta güçlük çeken öğrencilere verilir. Her ikisi de öğrencidir. Daha iyi bilen öğrenci az bilen öğrenciyi çalıştırır.</a:t>
            </a:r>
          </a:p>
          <a:p>
            <a:pPr>
              <a:buNone/>
            </a:pPr>
            <a:r>
              <a:rPr lang="tr-TR" sz="3700" dirty="0"/>
              <a:t> </a:t>
            </a:r>
          </a:p>
          <a:p>
            <a:pPr>
              <a:buNone/>
            </a:pPr>
            <a:r>
              <a:rPr lang="tr-TR" sz="3700" b="1" dirty="0"/>
              <a:t>9) Dedikodu</a:t>
            </a:r>
            <a:r>
              <a:rPr lang="tr-TR" sz="3700" dirty="0"/>
              <a:t>: İkişerli gruplar oluşturulur, tartışılır. İkişerli gruplar bütün sınıftaki kişilerle eşleşene kadar devam ettirilir. Kartopundan farkı burada gruplar sürekli iki kişidir. Kartopunda giderek büyüyerek tüm sınıfı kapsar.</a:t>
            </a:r>
          </a:p>
          <a:p>
            <a:pPr>
              <a:buNone/>
            </a:pP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260648"/>
            <a:ext cx="8535322" cy="6311624"/>
          </a:xfrm>
        </p:spPr>
        <p:txBody>
          <a:bodyPr>
            <a:normAutofit/>
          </a:bodyPr>
          <a:lstStyle/>
          <a:p>
            <a:pPr>
              <a:buNone/>
            </a:pPr>
            <a:r>
              <a:rPr lang="tr-TR" b="1" dirty="0"/>
              <a:t>Yararları</a:t>
            </a:r>
            <a:endParaRPr lang="tr-TR" dirty="0"/>
          </a:p>
          <a:p>
            <a:pPr lvl="0"/>
            <a:r>
              <a:rPr lang="tr-TR" dirty="0"/>
              <a:t>Öğrencilerin bilişsel ve duyuşsal özellikleri gelişir.</a:t>
            </a:r>
          </a:p>
          <a:p>
            <a:pPr lvl="0"/>
            <a:r>
              <a:rPr lang="tr-TR" dirty="0"/>
              <a:t>Derse katılım sağlanır. grup içinde herkesin öğrenmesi sağlanır.</a:t>
            </a:r>
          </a:p>
          <a:p>
            <a:pPr lvl="0"/>
            <a:r>
              <a:rPr lang="tr-TR" dirty="0"/>
              <a:t>Maliyeti düşüktür.</a:t>
            </a:r>
          </a:p>
          <a:p>
            <a:pPr lvl="0"/>
            <a:r>
              <a:rPr lang="tr-TR" dirty="0"/>
              <a:t>Öğrencilerin sosyalleşmesine imkan tanır.</a:t>
            </a:r>
          </a:p>
          <a:p>
            <a:pPr>
              <a:buNone/>
            </a:pPr>
            <a:r>
              <a:rPr lang="tr-TR" b="1" dirty="0"/>
              <a:t>Sınırlılıkları</a:t>
            </a:r>
            <a:endParaRPr lang="tr-TR" dirty="0"/>
          </a:p>
          <a:p>
            <a:pPr lvl="0"/>
            <a:r>
              <a:rPr lang="tr-TR" dirty="0"/>
              <a:t>Karmaşık konuların öğrenilmesinde yetersizidir.</a:t>
            </a:r>
          </a:p>
          <a:p>
            <a:pPr lvl="0"/>
            <a:r>
              <a:rPr lang="tr-TR" dirty="0"/>
              <a:t>Çalışmaları değerlendirme zordur.</a:t>
            </a:r>
          </a:p>
          <a:p>
            <a:pPr lvl="0"/>
            <a:r>
              <a:rPr lang="tr-TR" dirty="0"/>
              <a:t>Çalışma grupta tek kişinin üzerinde kalabilir.</a:t>
            </a:r>
          </a:p>
          <a:p>
            <a:pPr lvl="0"/>
            <a:r>
              <a:rPr lang="tr-TR" dirty="0"/>
              <a:t>İyi planlama yapılmazsa küme çalışmasına dönüşebilir. </a:t>
            </a:r>
          </a:p>
          <a:p>
            <a:pPr>
              <a:buNone/>
            </a:pP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A498AC-808F-4FE8-A598-D28C3CCFF11A}"/>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51F8FF7C-7B76-4388-8AB7-6A5161122616}"/>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3673568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A498AC-808F-4FE8-A598-D28C3CCFF11A}"/>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51F8FF7C-7B76-4388-8AB7-6A5161122616}"/>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39038747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1271</Words>
  <Application>Microsoft Office PowerPoint</Application>
  <PresentationFormat>Geniş ekran</PresentationFormat>
  <Paragraphs>94</Paragraphs>
  <Slides>14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14</vt:i4>
      </vt:variant>
    </vt:vector>
  </HeadingPairs>
  <TitlesOfParts>
    <vt:vector size="18" baseType="lpstr">
      <vt:lpstr>Arial</vt:lpstr>
      <vt:lpstr>Calibri</vt:lpstr>
      <vt:lpstr>Calibri Light</vt:lpstr>
      <vt:lpstr>Office Teması</vt:lpstr>
      <vt:lpstr>ÖRNEK OLAY İNCELEMESİ YÖNTEMİ (ÖRNEK OLAY ANALİZİ)</vt:lpstr>
      <vt:lpstr>Faydaları</vt:lpstr>
      <vt:lpstr>Sınırlılıkları</vt:lpstr>
      <vt:lpstr>4. PROBLEM ÇÖZME</vt:lpstr>
      <vt:lpstr>Problem Çözme Yönteminin Basamakları</vt:lpstr>
      <vt:lpstr>Olumlu yönleri</vt:lpstr>
      <vt:lpstr>Sınırlılıkları</vt:lpstr>
      <vt:lpstr>5. GÖSTERİP YAPTIRMA</vt:lpstr>
      <vt:lpstr>6. İŞBİRLİKLİ ÖĞRENME</vt:lpstr>
      <vt:lpstr>İşbirlikli Öğrenme İçin Gerekli Koşullar</vt:lpstr>
      <vt:lpstr>İşbirlikli Öğrenme Türleri</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HP</cp:lastModifiedBy>
  <cp:revision>9</cp:revision>
  <dcterms:created xsi:type="dcterms:W3CDTF">2020-06-29T06:25:10Z</dcterms:created>
  <dcterms:modified xsi:type="dcterms:W3CDTF">2020-06-29T06:48:11Z</dcterms:modified>
</cp:coreProperties>
</file>