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5" r:id="rId10"/>
    <p:sldId id="266" r:id="rId1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3D44739C-60E7-4E6F-B4DD-112E3571040E}" type="datetimeFigureOut">
              <a:rPr lang="tr-TR" smtClean="0"/>
              <a:t>20.03.2020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4B16FF5-2659-4CA8-809D-D17CDD92460A}" type="slidenum">
              <a:rPr lang="tr-TR" smtClean="0"/>
              <a:t>‹#›</a:t>
            </a:fld>
            <a:endParaRPr lang="tr-TR"/>
          </a:p>
        </p:txBody>
      </p:sp>
    </p:spTree>
    <p:extLst>
      <p:ext uri="{BB962C8B-B14F-4D97-AF65-F5344CB8AC3E}">
        <p14:creationId xmlns:p14="http://schemas.microsoft.com/office/powerpoint/2010/main" val="331316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D44739C-60E7-4E6F-B4DD-112E3571040E}" type="datetimeFigureOut">
              <a:rPr lang="tr-TR" smtClean="0"/>
              <a:t>20.03.2020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4B16FF5-2659-4CA8-809D-D17CDD92460A}" type="slidenum">
              <a:rPr lang="tr-TR" smtClean="0"/>
              <a:t>‹#›</a:t>
            </a:fld>
            <a:endParaRPr lang="tr-TR"/>
          </a:p>
        </p:txBody>
      </p:sp>
    </p:spTree>
    <p:extLst>
      <p:ext uri="{BB962C8B-B14F-4D97-AF65-F5344CB8AC3E}">
        <p14:creationId xmlns:p14="http://schemas.microsoft.com/office/powerpoint/2010/main" val="2290417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3D44739C-60E7-4E6F-B4DD-112E3571040E}" type="datetimeFigureOut">
              <a:rPr lang="tr-TR" smtClean="0"/>
              <a:t>20.03.2020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4B16FF5-2659-4CA8-809D-D17CDD92460A}" type="slidenum">
              <a:rPr lang="tr-TR" smtClean="0"/>
              <a:t>‹#›</a:t>
            </a:fld>
            <a:endParaRPr lang="tr-TR"/>
          </a:p>
        </p:txBody>
      </p:sp>
    </p:spTree>
    <p:extLst>
      <p:ext uri="{BB962C8B-B14F-4D97-AF65-F5344CB8AC3E}">
        <p14:creationId xmlns:p14="http://schemas.microsoft.com/office/powerpoint/2010/main" val="1707902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3D44739C-60E7-4E6F-B4DD-112E3571040E}" type="datetimeFigureOut">
              <a:rPr lang="tr-TR" smtClean="0"/>
              <a:t>20.03.2020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4B16FF5-2659-4CA8-809D-D17CDD92460A}" type="slidenum">
              <a:rPr lang="tr-TR" smtClean="0"/>
              <a:t>‹#›</a:t>
            </a:fld>
            <a:endParaRPr lang="tr-TR"/>
          </a:p>
        </p:txBody>
      </p:sp>
    </p:spTree>
    <p:extLst>
      <p:ext uri="{BB962C8B-B14F-4D97-AF65-F5344CB8AC3E}">
        <p14:creationId xmlns:p14="http://schemas.microsoft.com/office/powerpoint/2010/main" val="2191821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D44739C-60E7-4E6F-B4DD-112E3571040E}" type="datetimeFigureOut">
              <a:rPr lang="tr-TR" smtClean="0"/>
              <a:t>20.03.2020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94B16FF5-2659-4CA8-809D-D17CDD92460A}" type="slidenum">
              <a:rPr lang="tr-TR" smtClean="0"/>
              <a:t>‹#›</a:t>
            </a:fld>
            <a:endParaRPr lang="tr-TR"/>
          </a:p>
        </p:txBody>
      </p:sp>
    </p:spTree>
    <p:extLst>
      <p:ext uri="{BB962C8B-B14F-4D97-AF65-F5344CB8AC3E}">
        <p14:creationId xmlns:p14="http://schemas.microsoft.com/office/powerpoint/2010/main" val="1910996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3D44739C-60E7-4E6F-B4DD-112E3571040E}" type="datetimeFigureOut">
              <a:rPr lang="tr-TR" smtClean="0"/>
              <a:t>20.03.2020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94B16FF5-2659-4CA8-809D-D17CDD92460A}" type="slidenum">
              <a:rPr lang="tr-TR" smtClean="0"/>
              <a:t>‹#›</a:t>
            </a:fld>
            <a:endParaRPr lang="tr-TR"/>
          </a:p>
        </p:txBody>
      </p:sp>
    </p:spTree>
    <p:extLst>
      <p:ext uri="{BB962C8B-B14F-4D97-AF65-F5344CB8AC3E}">
        <p14:creationId xmlns:p14="http://schemas.microsoft.com/office/powerpoint/2010/main" val="582786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D44739C-60E7-4E6F-B4DD-112E3571040E}" type="datetimeFigureOut">
              <a:rPr lang="tr-TR" smtClean="0"/>
              <a:t>20.03.2020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94B16FF5-2659-4CA8-809D-D17CDD92460A}" type="slidenum">
              <a:rPr lang="tr-TR" smtClean="0"/>
              <a:t>‹#›</a:t>
            </a:fld>
            <a:endParaRPr lang="tr-TR"/>
          </a:p>
        </p:txBody>
      </p:sp>
    </p:spTree>
    <p:extLst>
      <p:ext uri="{BB962C8B-B14F-4D97-AF65-F5344CB8AC3E}">
        <p14:creationId xmlns:p14="http://schemas.microsoft.com/office/powerpoint/2010/main" val="304080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D44739C-60E7-4E6F-B4DD-112E3571040E}" type="datetimeFigureOut">
              <a:rPr lang="tr-TR" smtClean="0"/>
              <a:t>20.03.2020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4B16FF5-2659-4CA8-809D-D17CDD92460A}" type="slidenum">
              <a:rPr lang="tr-TR" smtClean="0"/>
              <a:t>‹#›</a:t>
            </a:fld>
            <a:endParaRPr lang="tr-TR"/>
          </a:p>
        </p:txBody>
      </p:sp>
    </p:spTree>
    <p:extLst>
      <p:ext uri="{BB962C8B-B14F-4D97-AF65-F5344CB8AC3E}">
        <p14:creationId xmlns:p14="http://schemas.microsoft.com/office/powerpoint/2010/main" val="3546614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D44739C-60E7-4E6F-B4DD-112E3571040E}" type="datetimeFigureOut">
              <a:rPr lang="tr-TR" smtClean="0"/>
              <a:t>20.03.2020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4B16FF5-2659-4CA8-809D-D17CDD92460A}" type="slidenum">
              <a:rPr lang="tr-TR" smtClean="0"/>
              <a:t>‹#›</a:t>
            </a:fld>
            <a:endParaRPr lang="tr-TR"/>
          </a:p>
        </p:txBody>
      </p:sp>
    </p:spTree>
    <p:extLst>
      <p:ext uri="{BB962C8B-B14F-4D97-AF65-F5344CB8AC3E}">
        <p14:creationId xmlns:p14="http://schemas.microsoft.com/office/powerpoint/2010/main" val="3499044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D44739C-60E7-4E6F-B4DD-112E3571040E}" type="datetimeFigureOut">
              <a:rPr lang="tr-TR" smtClean="0"/>
              <a:t>20.03.2020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4B16FF5-2659-4CA8-809D-D17CDD92460A}" type="slidenum">
              <a:rPr lang="tr-TR" smtClean="0"/>
              <a:t>‹#›</a:t>
            </a:fld>
            <a:endParaRPr lang="tr-TR"/>
          </a:p>
        </p:txBody>
      </p:sp>
    </p:spTree>
    <p:extLst>
      <p:ext uri="{BB962C8B-B14F-4D97-AF65-F5344CB8AC3E}">
        <p14:creationId xmlns:p14="http://schemas.microsoft.com/office/powerpoint/2010/main" val="1941860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D44739C-60E7-4E6F-B4DD-112E3571040E}" type="datetimeFigureOut">
              <a:rPr lang="tr-TR" smtClean="0"/>
              <a:t>20.03.2020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4B16FF5-2659-4CA8-809D-D17CDD92460A}" type="slidenum">
              <a:rPr lang="tr-TR" smtClean="0"/>
              <a:t>‹#›</a:t>
            </a:fld>
            <a:endParaRPr lang="tr-TR"/>
          </a:p>
        </p:txBody>
      </p:sp>
    </p:spTree>
    <p:extLst>
      <p:ext uri="{BB962C8B-B14F-4D97-AF65-F5344CB8AC3E}">
        <p14:creationId xmlns:p14="http://schemas.microsoft.com/office/powerpoint/2010/main" val="1759324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44739C-60E7-4E6F-B4DD-112E3571040E}" type="datetimeFigureOut">
              <a:rPr lang="tr-TR" smtClean="0"/>
              <a:t>20.03.2020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B16FF5-2659-4CA8-809D-D17CDD92460A}" type="slidenum">
              <a:rPr lang="tr-TR" smtClean="0"/>
              <a:t>‹#›</a:t>
            </a:fld>
            <a:endParaRPr lang="tr-TR"/>
          </a:p>
        </p:txBody>
      </p:sp>
    </p:spTree>
    <p:extLst>
      <p:ext uri="{BB962C8B-B14F-4D97-AF65-F5344CB8AC3E}">
        <p14:creationId xmlns:p14="http://schemas.microsoft.com/office/powerpoint/2010/main" val="3015461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t>Osmanlı Devletinde Eğitim </a:t>
            </a:r>
            <a:br>
              <a:rPr lang="tr-TR" dirty="0"/>
            </a:br>
            <a:r>
              <a:rPr lang="tr-TR" b="1" i="1" dirty="0"/>
              <a:t>Tanzimat Dönemi (1839-1876)</a:t>
            </a:r>
            <a:endParaRPr lang="tr-TR" dirty="0"/>
          </a:p>
        </p:txBody>
      </p:sp>
      <p:sp>
        <p:nvSpPr>
          <p:cNvPr id="3" name="Alt Başlık 2"/>
          <p:cNvSpPr>
            <a:spLocks noGrp="1"/>
          </p:cNvSpPr>
          <p:nvPr>
            <p:ph type="subTitle" idx="1"/>
          </p:nvPr>
        </p:nvSpPr>
        <p:spPr/>
        <p:txBody>
          <a:bodyPr/>
          <a:lstStyle/>
          <a:p>
            <a:endParaRPr lang="tr-TR" dirty="0" smtClean="0"/>
          </a:p>
          <a:p>
            <a:r>
              <a:rPr lang="tr-TR" dirty="0" err="1" smtClean="0"/>
              <a:t>Öğr</a:t>
            </a:r>
            <a:r>
              <a:rPr lang="tr-TR" dirty="0" smtClean="0"/>
              <a:t>. Gör. </a:t>
            </a:r>
            <a:r>
              <a:rPr lang="tr-TR" dirty="0" err="1" smtClean="0"/>
              <a:t>Abdulnasır</a:t>
            </a:r>
            <a:r>
              <a:rPr lang="tr-TR" dirty="0" smtClean="0"/>
              <a:t> BAYRAM</a:t>
            </a:r>
          </a:p>
          <a:p>
            <a:endParaRPr lang="tr-TR" dirty="0"/>
          </a:p>
        </p:txBody>
      </p:sp>
    </p:spTree>
    <p:extLst>
      <p:ext uri="{BB962C8B-B14F-4D97-AF65-F5344CB8AC3E}">
        <p14:creationId xmlns:p14="http://schemas.microsoft.com/office/powerpoint/2010/main" val="3853656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Tarihi Süreç İçinde Yeniliklerin Gerekliliği</a:t>
            </a:r>
          </a:p>
        </p:txBody>
      </p:sp>
      <p:sp>
        <p:nvSpPr>
          <p:cNvPr id="3" name="İçerik Yer Tutucusu 2"/>
          <p:cNvSpPr>
            <a:spLocks noGrp="1"/>
          </p:cNvSpPr>
          <p:nvPr>
            <p:ph idx="1"/>
          </p:nvPr>
        </p:nvSpPr>
        <p:spPr/>
        <p:txBody>
          <a:bodyPr/>
          <a:lstStyle/>
          <a:p>
            <a:pPr marL="0" indent="0">
              <a:buNone/>
            </a:pPr>
            <a:r>
              <a:rPr lang="tr-TR" dirty="0" smtClean="0"/>
              <a:t>Osmanlı  Devletinin Avrupa Devletleri ile giriştiği bütün mücadelelerde başarısız olması </a:t>
            </a:r>
            <a:r>
              <a:rPr lang="tr-TR" dirty="0"/>
              <a:t>O</a:t>
            </a:r>
            <a:r>
              <a:rPr lang="tr-TR" dirty="0" smtClean="0"/>
              <a:t>smanlının kendi kurumsal yapılarında düzenlemeler gitmesini zorunlu hale getirmiştir. Siyasal, sosyal ve eğitimle ilgili düzenlemeler ortaya çıkmış ve bu düzenlemeler hayata geçirilmeye çalışılmıştır. Bizi ilgilendiren kısım eğitim faaliyetleriyle ilgili olanlarıdır.</a:t>
            </a:r>
            <a:endParaRPr lang="tr-TR" dirty="0"/>
          </a:p>
        </p:txBody>
      </p:sp>
    </p:spTree>
    <p:extLst>
      <p:ext uri="{BB962C8B-B14F-4D97-AF65-F5344CB8AC3E}">
        <p14:creationId xmlns:p14="http://schemas.microsoft.com/office/powerpoint/2010/main" val="3230593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İlköğretimde Gelişmeler</a:t>
            </a:r>
          </a:p>
        </p:txBody>
      </p:sp>
      <p:sp>
        <p:nvSpPr>
          <p:cNvPr id="3" name="İçerik Yer Tutucusu 2"/>
          <p:cNvSpPr>
            <a:spLocks noGrp="1"/>
          </p:cNvSpPr>
          <p:nvPr>
            <p:ph idx="1"/>
          </p:nvPr>
        </p:nvSpPr>
        <p:spPr/>
        <p:txBody>
          <a:bodyPr>
            <a:normAutofit lnSpcReduction="10000"/>
          </a:bodyPr>
          <a:lstStyle/>
          <a:p>
            <a:pPr marL="0" indent="0">
              <a:buNone/>
            </a:pPr>
            <a:r>
              <a:rPr lang="tr-TR" dirty="0" smtClean="0"/>
              <a:t>İlköğretimle ilgili ilk düzenleme 1847 tarihli talimattır. </a:t>
            </a:r>
            <a:r>
              <a:rPr lang="tr-TR" dirty="0" err="1" smtClean="0"/>
              <a:t>Sıbyan</a:t>
            </a:r>
            <a:r>
              <a:rPr lang="tr-TR" dirty="0" smtClean="0"/>
              <a:t> okullarında artık okumanın yanında yazının öğretilmesi okulun amacı haline geliyor. Yazma dersinin gelmesiyle eğitim programlarında değişikliğe gidiliyor. Sınıf sistemi oluşturuldu. İlk Türkçe Öğretimi bu dönemde olmuştur. Ders kitapları günün koşullarına göre hazırlanmıştır. Ders araç ve gereçleri  yeni açılan okullara Avrupa'dan getirtilmiştir. Öğretim yöntemler değişmeye başlamıştır. </a:t>
            </a:r>
            <a:endParaRPr lang="tr-TR" dirty="0"/>
          </a:p>
        </p:txBody>
      </p:sp>
    </p:spTree>
    <p:extLst>
      <p:ext uri="{BB962C8B-B14F-4D97-AF65-F5344CB8AC3E}">
        <p14:creationId xmlns:p14="http://schemas.microsoft.com/office/powerpoint/2010/main" val="2722798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İlköğretimde Gelişmeler</a:t>
            </a:r>
            <a:endParaRPr lang="tr-TR" dirty="0"/>
          </a:p>
        </p:txBody>
      </p:sp>
      <p:sp>
        <p:nvSpPr>
          <p:cNvPr id="3" name="İçerik Yer Tutucusu 2"/>
          <p:cNvSpPr>
            <a:spLocks noGrp="1"/>
          </p:cNvSpPr>
          <p:nvPr>
            <p:ph idx="1"/>
          </p:nvPr>
        </p:nvSpPr>
        <p:spPr/>
        <p:txBody>
          <a:bodyPr/>
          <a:lstStyle/>
          <a:p>
            <a:pPr marL="0" indent="0">
              <a:buNone/>
            </a:pPr>
            <a:r>
              <a:rPr lang="tr-TR" dirty="0" smtClean="0"/>
              <a:t>Öğretim süresi ve devama önem verilmiştir. 7 yaşına gelen çocukların </a:t>
            </a:r>
            <a:r>
              <a:rPr lang="tr-TR" dirty="0" err="1" smtClean="0"/>
              <a:t>sıbyan</a:t>
            </a:r>
            <a:r>
              <a:rPr lang="tr-TR" dirty="0" smtClean="0"/>
              <a:t> okuluna devamı zorunludur. Ebeveynin isteğiyle daha küçük 6,5 veya 6 yaşındaki çocukta eğitime başlayabilir.</a:t>
            </a:r>
          </a:p>
          <a:p>
            <a:pPr marL="0" indent="0">
              <a:buNone/>
            </a:pPr>
            <a:r>
              <a:rPr lang="tr-TR" dirty="0" smtClean="0"/>
              <a:t>Disiplin, cezalandırma ve ödüllendirme şeklinde uygulanmaktadır. Öğretmenler geleneksel yöntemle seçilirdi. </a:t>
            </a:r>
            <a:endParaRPr lang="tr-TR" dirty="0"/>
          </a:p>
        </p:txBody>
      </p:sp>
    </p:spTree>
    <p:extLst>
      <p:ext uri="{BB962C8B-B14F-4D97-AF65-F5344CB8AC3E}">
        <p14:creationId xmlns:p14="http://schemas.microsoft.com/office/powerpoint/2010/main" val="1634058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Orta Öğretimde Gelişmeler</a:t>
            </a:r>
            <a:br>
              <a:rPr lang="tr-TR" dirty="0"/>
            </a:br>
            <a:endParaRPr lang="tr-TR" dirty="0"/>
          </a:p>
        </p:txBody>
      </p:sp>
      <p:sp>
        <p:nvSpPr>
          <p:cNvPr id="3" name="İçerik Yer Tutucusu 2"/>
          <p:cNvSpPr>
            <a:spLocks noGrp="1"/>
          </p:cNvSpPr>
          <p:nvPr>
            <p:ph idx="1"/>
          </p:nvPr>
        </p:nvSpPr>
        <p:spPr/>
        <p:txBody>
          <a:bodyPr/>
          <a:lstStyle/>
          <a:p>
            <a:pPr marL="0" indent="0">
              <a:buNone/>
            </a:pPr>
            <a:r>
              <a:rPr lang="tr-TR" dirty="0" err="1" smtClean="0"/>
              <a:t>Rüşdiyeler</a:t>
            </a:r>
            <a:r>
              <a:rPr lang="tr-TR" dirty="0" smtClean="0"/>
              <a:t> ilk açıldığında askeri okullara öğrenci alımı konusunda </a:t>
            </a:r>
            <a:r>
              <a:rPr lang="tr-TR" dirty="0" err="1" smtClean="0"/>
              <a:t>Sıbyan</a:t>
            </a:r>
            <a:r>
              <a:rPr lang="tr-TR" dirty="0" smtClean="0"/>
              <a:t> okullarına alternatif okul olarak düşünülmüş  olsa da daha sonraları Osmanlı Eğitim sisteminde ortaöğretimin en altı olarak düzenlenmiştir. Günümüzdeki Ortaokula  karşılık geliyor. Erkek  </a:t>
            </a:r>
            <a:r>
              <a:rPr lang="tr-TR" dirty="0" err="1" smtClean="0"/>
              <a:t>Rüşdiye</a:t>
            </a:r>
            <a:r>
              <a:rPr lang="tr-TR" dirty="0" smtClean="0"/>
              <a:t> ve kız </a:t>
            </a:r>
            <a:r>
              <a:rPr lang="tr-TR" dirty="0" err="1" smtClean="0"/>
              <a:t>Rüşdiyelerin</a:t>
            </a:r>
            <a:r>
              <a:rPr lang="tr-TR" dirty="0" smtClean="0"/>
              <a:t> ders programları farklıdır. </a:t>
            </a:r>
            <a:r>
              <a:rPr lang="tr-TR" dirty="0" err="1" smtClean="0"/>
              <a:t>Rüşiyelerin</a:t>
            </a:r>
            <a:r>
              <a:rPr lang="tr-TR" dirty="0" smtClean="0"/>
              <a:t> Nüfusu fazla olan kasabalarda açılması yasal düzenlemeyle belirtilmiştir. </a:t>
            </a:r>
            <a:endParaRPr lang="tr-TR" dirty="0"/>
          </a:p>
        </p:txBody>
      </p:sp>
    </p:spTree>
    <p:extLst>
      <p:ext uri="{BB962C8B-B14F-4D97-AF65-F5344CB8AC3E}">
        <p14:creationId xmlns:p14="http://schemas.microsoft.com/office/powerpoint/2010/main" val="2064433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Orta Öğretimde Gelişmeler</a:t>
            </a:r>
            <a:endParaRPr lang="tr-TR" dirty="0"/>
          </a:p>
        </p:txBody>
      </p:sp>
      <p:sp>
        <p:nvSpPr>
          <p:cNvPr id="3" name="İçerik Yer Tutucusu 2"/>
          <p:cNvSpPr>
            <a:spLocks noGrp="1"/>
          </p:cNvSpPr>
          <p:nvPr>
            <p:ph idx="1"/>
          </p:nvPr>
        </p:nvSpPr>
        <p:spPr/>
        <p:txBody>
          <a:bodyPr/>
          <a:lstStyle/>
          <a:p>
            <a:pPr marL="0" indent="0">
              <a:buNone/>
            </a:pPr>
            <a:r>
              <a:rPr lang="tr-TR" dirty="0" smtClean="0"/>
              <a:t>İdadiyeler, ilk önceler bu okullar askeri okullara  girmek isteyen öğrencilerin bu okullara hazırlanmaları amacıyla açılmıştır. Günümüzdeki hazırlık sınıfları gibi Bu okullar 4 yıllık </a:t>
            </a:r>
            <a:r>
              <a:rPr lang="tr-TR" dirty="0" err="1" smtClean="0"/>
              <a:t>rüşdiyelerin</a:t>
            </a:r>
            <a:r>
              <a:rPr lang="tr-TR" dirty="0" smtClean="0"/>
              <a:t> devamında 3 yıl olarak düşünülerek Ortaöğretimin süresi 7 yıla çıkarılmıştır. Sancak merkezlerinde açılmıştır.</a:t>
            </a:r>
            <a:endParaRPr lang="tr-TR" dirty="0"/>
          </a:p>
        </p:txBody>
      </p:sp>
    </p:spTree>
    <p:extLst>
      <p:ext uri="{BB962C8B-B14F-4D97-AF65-F5344CB8AC3E}">
        <p14:creationId xmlns:p14="http://schemas.microsoft.com/office/powerpoint/2010/main" val="611409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Sultaniyeler</a:t>
            </a:r>
            <a:endParaRPr lang="tr-TR" dirty="0"/>
          </a:p>
        </p:txBody>
      </p:sp>
      <p:sp>
        <p:nvSpPr>
          <p:cNvPr id="3" name="İçerik Yer Tutucusu 2"/>
          <p:cNvSpPr>
            <a:spLocks noGrp="1"/>
          </p:cNvSpPr>
          <p:nvPr>
            <p:ph idx="1"/>
          </p:nvPr>
        </p:nvSpPr>
        <p:spPr/>
        <p:txBody>
          <a:bodyPr>
            <a:normAutofit fontScale="92500" lnSpcReduction="10000"/>
          </a:bodyPr>
          <a:lstStyle/>
          <a:p>
            <a:pPr marL="0" indent="0">
              <a:buNone/>
            </a:pPr>
            <a:r>
              <a:rPr lang="tr-TR" dirty="0" smtClean="0"/>
              <a:t>Sultaniyeler , </a:t>
            </a:r>
            <a:r>
              <a:rPr lang="tr-TR" dirty="0" err="1" smtClean="0"/>
              <a:t>Rüşdiyelerin</a:t>
            </a:r>
            <a:r>
              <a:rPr lang="tr-TR" dirty="0" smtClean="0"/>
              <a:t> Üzerine 6 yıl eğitim kurumu olarak tasarlanmış bir eğitim kurumudur.  İlk defa1868 de </a:t>
            </a:r>
            <a:r>
              <a:rPr lang="tr-TR" altLang="tr-TR" dirty="0" err="1" smtClean="0"/>
              <a:t>Mekteb</a:t>
            </a:r>
            <a:r>
              <a:rPr lang="tr-TR" altLang="tr-TR" dirty="0" smtClean="0"/>
              <a:t>-i Sultani adıyla açılmıştır. Okul açılırken ortaöğretim kurumunun en üs basamağı olarak tanımlanmış.</a:t>
            </a:r>
          </a:p>
          <a:p>
            <a:pPr marL="0" indent="0">
              <a:buNone/>
            </a:pPr>
            <a:r>
              <a:rPr lang="tr-TR" dirty="0" smtClean="0"/>
              <a:t>Günümüzdeki liseye denk geliyor. Sultani öğrencilerinden ücret alınacaktı. 1873 de Öğretime başlayan </a:t>
            </a:r>
            <a:r>
              <a:rPr lang="tr-TR" dirty="0" err="1" smtClean="0"/>
              <a:t>Darüşşafaka</a:t>
            </a:r>
            <a:r>
              <a:rPr lang="tr-TR" dirty="0"/>
              <a:t> </a:t>
            </a:r>
            <a:r>
              <a:rPr lang="tr-TR" dirty="0" smtClean="0"/>
              <a:t>annesi ve babası olmayan </a:t>
            </a:r>
            <a:r>
              <a:rPr lang="tr-TR" dirty="0" err="1" smtClean="0"/>
              <a:t>çocuların</a:t>
            </a:r>
            <a:r>
              <a:rPr lang="tr-TR" dirty="0" smtClean="0"/>
              <a:t> alındığı bugün halen devam eden önemli bir okuldur</a:t>
            </a:r>
            <a:endParaRPr lang="tr-TR" dirty="0"/>
          </a:p>
        </p:txBody>
      </p:sp>
    </p:spTree>
    <p:extLst>
      <p:ext uri="{BB962C8B-B14F-4D97-AF65-F5344CB8AC3E}">
        <p14:creationId xmlns:p14="http://schemas.microsoft.com/office/powerpoint/2010/main" val="3634722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Yükseköğretimde Gelişmeler</a:t>
            </a:r>
            <a:endParaRPr lang="tr-TR" dirty="0"/>
          </a:p>
        </p:txBody>
      </p:sp>
      <p:sp>
        <p:nvSpPr>
          <p:cNvPr id="3" name="İçerik Yer Tutucusu 2"/>
          <p:cNvSpPr>
            <a:spLocks noGrp="1"/>
          </p:cNvSpPr>
          <p:nvPr>
            <p:ph idx="1"/>
          </p:nvPr>
        </p:nvSpPr>
        <p:spPr/>
        <p:txBody>
          <a:bodyPr>
            <a:normAutofit fontScale="92500"/>
          </a:bodyPr>
          <a:lstStyle/>
          <a:p>
            <a:pPr marL="0" indent="0">
              <a:buNone/>
            </a:pPr>
            <a:r>
              <a:rPr lang="tr-TR" dirty="0" smtClean="0"/>
              <a:t>Osmanlı Devletinde </a:t>
            </a:r>
            <a:r>
              <a:rPr lang="tr-TR" dirty="0"/>
              <a:t>y</a:t>
            </a:r>
            <a:r>
              <a:rPr lang="tr-TR" dirty="0" smtClean="0"/>
              <a:t>üksek öğretimle ilgili en önemli gelişme </a:t>
            </a:r>
            <a:r>
              <a:rPr lang="tr-TR" altLang="tr-TR" dirty="0" err="1" smtClean="0"/>
              <a:t>Darülfünun’un</a:t>
            </a:r>
            <a:r>
              <a:rPr lang="tr-TR" altLang="tr-TR" dirty="0" smtClean="0"/>
              <a:t> 1863’te  açılması. Darülfünun Batı eğitim sistemi tarzında  oluşturulan ve eğitim veren ilk yüksek öğretim kurumudur.</a:t>
            </a:r>
          </a:p>
          <a:p>
            <a:pPr marL="0" indent="0">
              <a:buNone/>
            </a:pPr>
            <a:r>
              <a:rPr lang="tr-TR" dirty="0" err="1" smtClean="0"/>
              <a:t>Mekteb</a:t>
            </a:r>
            <a:r>
              <a:rPr lang="tr-TR" dirty="0" smtClean="0"/>
              <a:t>-i Mülkiye, Siyasi ve idari işler için açılan ilk sivil yükseköğretim kurumudur. 1859’ da açılmıştır.</a:t>
            </a:r>
          </a:p>
          <a:p>
            <a:pPr marL="0" indent="0">
              <a:buNone/>
            </a:pPr>
            <a:r>
              <a:rPr lang="tr-TR" dirty="0" smtClean="0"/>
              <a:t> </a:t>
            </a:r>
            <a:r>
              <a:rPr lang="tr-TR" altLang="tr-TR" dirty="0" err="1" smtClean="0"/>
              <a:t>Mekteb</a:t>
            </a:r>
            <a:r>
              <a:rPr lang="tr-TR" altLang="tr-TR" dirty="0" smtClean="0"/>
              <a:t>-i Tıbbiye-i Mülkiye 1867’de  açılmıştır. Sivil tıp okuludur.</a:t>
            </a:r>
            <a:endParaRPr lang="tr-TR" dirty="0"/>
          </a:p>
        </p:txBody>
      </p:sp>
    </p:spTree>
    <p:extLst>
      <p:ext uri="{BB962C8B-B14F-4D97-AF65-F5344CB8AC3E}">
        <p14:creationId xmlns:p14="http://schemas.microsoft.com/office/powerpoint/2010/main" val="1881458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r>
              <a:rPr lang="tr-TR" dirty="0" smtClean="0"/>
              <a:t>Mesleki </a:t>
            </a:r>
            <a:r>
              <a:rPr lang="tr-TR" dirty="0"/>
              <a:t>ve Teknik Eğitimdeki Gelişmeler</a:t>
            </a:r>
            <a:br>
              <a:rPr lang="tr-TR" dirty="0"/>
            </a:br>
            <a:endParaRPr lang="tr-TR" dirty="0"/>
          </a:p>
        </p:txBody>
      </p:sp>
      <p:sp>
        <p:nvSpPr>
          <p:cNvPr id="3" name="İçerik Yer Tutucusu 2"/>
          <p:cNvSpPr>
            <a:spLocks noGrp="1"/>
          </p:cNvSpPr>
          <p:nvPr>
            <p:ph idx="1"/>
          </p:nvPr>
        </p:nvSpPr>
        <p:spPr/>
        <p:txBody>
          <a:bodyPr/>
          <a:lstStyle/>
          <a:p>
            <a:pPr marL="0" indent="0">
              <a:buNone/>
            </a:pPr>
            <a:r>
              <a:rPr lang="tr-TR" dirty="0"/>
              <a:t>Askeri Baytar </a:t>
            </a:r>
            <a:r>
              <a:rPr lang="tr-TR" dirty="0" smtClean="0"/>
              <a:t>Mektebi 1842 </a:t>
            </a:r>
          </a:p>
          <a:p>
            <a:pPr marL="0" indent="0">
              <a:buNone/>
            </a:pPr>
            <a:r>
              <a:rPr lang="tr-TR" dirty="0" smtClean="0"/>
              <a:t>Ziraat Talimnamesi 1847</a:t>
            </a:r>
          </a:p>
          <a:p>
            <a:pPr marL="0" indent="0">
              <a:buNone/>
            </a:pPr>
            <a:r>
              <a:rPr lang="tr-TR" dirty="0" smtClean="0"/>
              <a:t>Erkek Teknik Öğretim Okulları 1848</a:t>
            </a:r>
          </a:p>
          <a:p>
            <a:pPr marL="0" indent="0">
              <a:buNone/>
            </a:pPr>
            <a:r>
              <a:rPr lang="tr-TR" dirty="0" smtClean="0"/>
              <a:t>Kız Teknik Öğretim Okulu 1859 </a:t>
            </a:r>
          </a:p>
          <a:p>
            <a:pPr marL="0" indent="0">
              <a:buNone/>
            </a:pPr>
            <a:r>
              <a:rPr lang="tr-TR" altLang="tr-TR" dirty="0" err="1" smtClean="0"/>
              <a:t>Maadin</a:t>
            </a:r>
            <a:r>
              <a:rPr lang="tr-TR" altLang="tr-TR" dirty="0" smtClean="0"/>
              <a:t> Mektebi 1874</a:t>
            </a:r>
            <a:r>
              <a:rPr lang="tr-TR" altLang="tr-TR" dirty="0"/>
              <a:t> </a:t>
            </a:r>
            <a:r>
              <a:rPr lang="tr-TR" dirty="0" smtClean="0"/>
              <a:t>mesleki ve teknik okulları açılmıştır.</a:t>
            </a:r>
          </a:p>
          <a:p>
            <a:pPr marL="0" indent="0">
              <a:buNone/>
            </a:pPr>
            <a:endParaRPr lang="tr-TR" dirty="0"/>
          </a:p>
          <a:p>
            <a:endParaRPr lang="tr-TR" dirty="0"/>
          </a:p>
        </p:txBody>
      </p:sp>
    </p:spTree>
    <p:extLst>
      <p:ext uri="{BB962C8B-B14F-4D97-AF65-F5344CB8AC3E}">
        <p14:creationId xmlns:p14="http://schemas.microsoft.com/office/powerpoint/2010/main" val="4057140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r>
              <a:rPr lang="tr-TR" dirty="0" smtClean="0"/>
              <a:t>Öğretmen </a:t>
            </a:r>
            <a:r>
              <a:rPr lang="tr-TR" dirty="0"/>
              <a:t>Yetiştirme Çabaları</a:t>
            </a:r>
            <a:br>
              <a:rPr lang="tr-TR" dirty="0"/>
            </a:br>
            <a:endParaRPr lang="tr-TR" dirty="0"/>
          </a:p>
        </p:txBody>
      </p:sp>
      <p:sp>
        <p:nvSpPr>
          <p:cNvPr id="3" name="İçerik Yer Tutucusu 2"/>
          <p:cNvSpPr>
            <a:spLocks noGrp="1"/>
          </p:cNvSpPr>
          <p:nvPr>
            <p:ph idx="1"/>
          </p:nvPr>
        </p:nvSpPr>
        <p:spPr/>
        <p:txBody>
          <a:bodyPr>
            <a:normAutofit/>
          </a:bodyPr>
          <a:lstStyle/>
          <a:p>
            <a:pPr marL="0" indent="0">
              <a:buClr>
                <a:schemeClr val="tx1"/>
              </a:buClr>
              <a:buNone/>
            </a:pPr>
            <a:r>
              <a:rPr lang="tr-TR" altLang="tr-TR" dirty="0" err="1" smtClean="0"/>
              <a:t>Darülmuallimin</a:t>
            </a:r>
            <a:r>
              <a:rPr lang="tr-TR" altLang="tr-TR" dirty="0"/>
              <a:t> </a:t>
            </a:r>
            <a:r>
              <a:rPr lang="tr-TR" altLang="tr-TR" dirty="0" smtClean="0"/>
              <a:t>16 Mart 1848’deRüşdiyelerin Öğretmen ihtiyacını karşılamak için açılmıştır. Daha sonraları diğer mektepler içinde öğretmenler buradan alınmıştır. Pedagojiye uygun öğretmen </a:t>
            </a:r>
            <a:r>
              <a:rPr lang="tr-TR" altLang="tr-TR" smtClean="0"/>
              <a:t>yetiştirme faaliyetidir</a:t>
            </a:r>
            <a:endParaRPr lang="tr-TR" altLang="tr-TR" dirty="0" smtClean="0"/>
          </a:p>
          <a:p>
            <a:pPr marL="0" indent="0">
              <a:buClr>
                <a:schemeClr val="tx1"/>
              </a:buClr>
              <a:buNone/>
            </a:pPr>
            <a:endParaRPr lang="tr-TR" dirty="0"/>
          </a:p>
        </p:txBody>
      </p:sp>
    </p:spTree>
    <p:extLst>
      <p:ext uri="{BB962C8B-B14F-4D97-AF65-F5344CB8AC3E}">
        <p14:creationId xmlns:p14="http://schemas.microsoft.com/office/powerpoint/2010/main" val="3734930097"/>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TotalTime>
  <Words>431</Words>
  <Application>Microsoft Office PowerPoint</Application>
  <PresentationFormat>Ekran Gösterisi (4:3)</PresentationFormat>
  <Paragraphs>29</Paragraphs>
  <Slides>10</Slides>
  <Notes>0</Notes>
  <HiddenSlides>0</HiddenSlides>
  <MMClips>0</MMClips>
  <ScaleCrop>false</ScaleCrop>
  <HeadingPairs>
    <vt:vector size="4" baseType="variant">
      <vt:variant>
        <vt:lpstr>Tema</vt:lpstr>
      </vt:variant>
      <vt:variant>
        <vt:i4>1</vt:i4>
      </vt:variant>
      <vt:variant>
        <vt:lpstr>Slayt Başlıkları</vt:lpstr>
      </vt:variant>
      <vt:variant>
        <vt:i4>10</vt:i4>
      </vt:variant>
    </vt:vector>
  </HeadingPairs>
  <TitlesOfParts>
    <vt:vector size="11" baseType="lpstr">
      <vt:lpstr>Ofis Teması</vt:lpstr>
      <vt:lpstr>Osmanlı Devletinde Eğitim  Tanzimat Dönemi (1839-1876)</vt:lpstr>
      <vt:lpstr>Tarihi Süreç İçinde Yeniliklerin Gerekliliği</vt:lpstr>
      <vt:lpstr>İlköğretimde Gelişmeler</vt:lpstr>
      <vt:lpstr>İlköğretimde Gelişmeler</vt:lpstr>
      <vt:lpstr>Orta Öğretimde Gelişmeler </vt:lpstr>
      <vt:lpstr>Orta Öğretimde Gelişmeler</vt:lpstr>
      <vt:lpstr>Sultaniyeler</vt:lpstr>
      <vt:lpstr>Yükseköğretimde Gelişmeler</vt:lpstr>
      <vt:lpstr> Mesleki ve Teknik Eğitimdeki Gelişmeler </vt:lpstr>
      <vt:lpstr> Öğretmen Yetiştirme Çabaları </vt:lpstr>
    </vt:vector>
  </TitlesOfParts>
  <Company>Progressive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Osmanlı Devletinde Eğitim  Tanzimat Dönemi (1839-1876)</dc:title>
  <dc:creator>Abdulnasır</dc:creator>
  <cp:lastModifiedBy>Abdulnasır</cp:lastModifiedBy>
  <cp:revision>26</cp:revision>
  <dcterms:created xsi:type="dcterms:W3CDTF">2020-03-20T09:24:36Z</dcterms:created>
  <dcterms:modified xsi:type="dcterms:W3CDTF">2020-03-20T12:19:44Z</dcterms:modified>
</cp:coreProperties>
</file>