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4CCD456-489D-480B-BF40-6B3C563A290E}" type="datetimeFigureOut">
              <a:rPr lang="tr-TR" smtClean="0"/>
              <a:t>21.03.2020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2563788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4CCD456-489D-480B-BF40-6B3C563A290E}" type="datetimeFigureOut">
              <a:rPr lang="tr-TR" smtClean="0"/>
              <a:t>21.03.2020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801816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4CCD456-489D-480B-BF40-6B3C563A290E}" type="datetimeFigureOut">
              <a:rPr lang="tr-TR" smtClean="0"/>
              <a:t>21.03.2020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3729793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4CCD456-489D-480B-BF40-6B3C563A290E}" type="datetimeFigureOut">
              <a:rPr lang="tr-TR" smtClean="0"/>
              <a:t>21.03.2020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322406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4CCD456-489D-480B-BF40-6B3C563A290E}" type="datetimeFigureOut">
              <a:rPr lang="tr-TR" smtClean="0"/>
              <a:t>21.03.2020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1000426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4CCD456-489D-480B-BF40-6B3C563A290E}" type="datetimeFigureOut">
              <a:rPr lang="tr-TR" smtClean="0"/>
              <a:t>21.03.2020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336249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4CCD456-489D-480B-BF40-6B3C563A290E}" type="datetimeFigureOut">
              <a:rPr lang="tr-TR" smtClean="0"/>
              <a:t>21.03.2020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1006047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4CCD456-489D-480B-BF40-6B3C563A290E}" type="datetimeFigureOut">
              <a:rPr lang="tr-TR" smtClean="0"/>
              <a:t>21.03.2020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2125932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4CCD456-489D-480B-BF40-6B3C563A290E}" type="datetimeFigureOut">
              <a:rPr lang="tr-TR" smtClean="0"/>
              <a:t>21.03.2020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79128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4CCD456-489D-480B-BF40-6B3C563A290E}" type="datetimeFigureOut">
              <a:rPr lang="tr-TR" smtClean="0"/>
              <a:t>21.03.2020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1329043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4CCD456-489D-480B-BF40-6B3C563A290E}" type="datetimeFigureOut">
              <a:rPr lang="tr-TR" smtClean="0"/>
              <a:t>21.03.2020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45CD8C3-6149-4E05-B34D-33093606F1DF}" type="slidenum">
              <a:rPr lang="tr-TR" smtClean="0"/>
              <a:t>‹#›</a:t>
            </a:fld>
            <a:endParaRPr lang="tr-TR"/>
          </a:p>
        </p:txBody>
      </p:sp>
    </p:spTree>
    <p:extLst>
      <p:ext uri="{BB962C8B-B14F-4D97-AF65-F5344CB8AC3E}">
        <p14:creationId xmlns:p14="http://schemas.microsoft.com/office/powerpoint/2010/main" val="422071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CCD456-489D-480B-BF40-6B3C563A290E}" type="datetimeFigureOut">
              <a:rPr lang="tr-TR" smtClean="0"/>
              <a:t>21.03.2020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CD8C3-6149-4E05-B34D-33093606F1DF}" type="slidenum">
              <a:rPr lang="tr-TR" smtClean="0"/>
              <a:t>‹#›</a:t>
            </a:fld>
            <a:endParaRPr lang="tr-TR"/>
          </a:p>
        </p:txBody>
      </p:sp>
    </p:spTree>
    <p:extLst>
      <p:ext uri="{BB962C8B-B14F-4D97-AF65-F5344CB8AC3E}">
        <p14:creationId xmlns:p14="http://schemas.microsoft.com/office/powerpoint/2010/main" val="3231922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916833"/>
            <a:ext cx="7772400" cy="1683618"/>
          </a:xfrm>
        </p:spPr>
        <p:txBody>
          <a:bodyPr>
            <a:normAutofit fontScale="90000"/>
          </a:bodyPr>
          <a:lstStyle/>
          <a:p>
            <a:r>
              <a:rPr lang="tr-TR" dirty="0" smtClean="0"/>
              <a:t/>
            </a:r>
            <a:br>
              <a:rPr lang="tr-TR" dirty="0" smtClean="0"/>
            </a:br>
            <a:r>
              <a:rPr lang="tr-TR" dirty="0" smtClean="0"/>
              <a:t/>
            </a:r>
            <a:br>
              <a:rPr lang="tr-TR" dirty="0" smtClean="0"/>
            </a:br>
            <a:r>
              <a:rPr lang="tr-TR" dirty="0"/>
              <a:t/>
            </a:r>
            <a:br>
              <a:rPr lang="tr-TR" dirty="0"/>
            </a:br>
            <a:r>
              <a:rPr lang="tr-TR" dirty="0" smtClean="0"/>
              <a:t/>
            </a:r>
            <a:br>
              <a:rPr lang="tr-TR" dirty="0" smtClean="0"/>
            </a:br>
            <a:r>
              <a:rPr lang="tr-TR" dirty="0" smtClean="0"/>
              <a:t>Osmanlı </a:t>
            </a:r>
            <a:r>
              <a:rPr lang="tr-TR" dirty="0"/>
              <a:t>Devletinde </a:t>
            </a:r>
            <a:r>
              <a:rPr lang="tr-TR" dirty="0" smtClean="0"/>
              <a:t>Eğitim</a:t>
            </a:r>
            <a:br>
              <a:rPr lang="tr-TR" dirty="0" smtClean="0"/>
            </a:br>
            <a:r>
              <a:rPr lang="tr-TR" dirty="0"/>
              <a:t/>
            </a:r>
            <a:br>
              <a:rPr lang="tr-TR" dirty="0"/>
            </a:br>
            <a:r>
              <a:rPr lang="tr-TR" dirty="0" smtClean="0"/>
              <a:t/>
            </a:r>
            <a:br>
              <a:rPr lang="tr-TR" dirty="0" smtClean="0"/>
            </a:br>
            <a:r>
              <a:rPr lang="tr-TR" dirty="0"/>
              <a:t/>
            </a:r>
            <a:br>
              <a:rPr lang="tr-TR" dirty="0"/>
            </a:br>
            <a:r>
              <a:rPr lang="tr-TR" dirty="0" smtClean="0"/>
              <a:t> </a:t>
            </a:r>
            <a:r>
              <a:rPr lang="tr-TR" dirty="0"/>
              <a:t/>
            </a:r>
            <a:br>
              <a:rPr lang="tr-TR" dirty="0"/>
            </a:br>
            <a:endParaRPr lang="tr-TR" dirty="0"/>
          </a:p>
        </p:txBody>
      </p:sp>
      <p:sp>
        <p:nvSpPr>
          <p:cNvPr id="3" name="Alt Başlık 2"/>
          <p:cNvSpPr>
            <a:spLocks noGrp="1"/>
          </p:cNvSpPr>
          <p:nvPr>
            <p:ph type="subTitle" idx="1"/>
          </p:nvPr>
        </p:nvSpPr>
        <p:spPr/>
        <p:txBody>
          <a:bodyPr/>
          <a:lstStyle/>
          <a:p>
            <a:endParaRPr lang="tr-TR" dirty="0" smtClean="0"/>
          </a:p>
          <a:p>
            <a:r>
              <a:rPr lang="tr-TR" dirty="0" err="1" smtClean="0"/>
              <a:t>Öğr</a:t>
            </a:r>
            <a:r>
              <a:rPr lang="tr-TR" dirty="0" smtClean="0"/>
              <a:t>. Gör. </a:t>
            </a:r>
            <a:r>
              <a:rPr lang="tr-TR" dirty="0" err="1" smtClean="0"/>
              <a:t>Abdulnasır</a:t>
            </a:r>
            <a:r>
              <a:rPr lang="tr-TR" dirty="0" smtClean="0"/>
              <a:t> BAYRAM</a:t>
            </a:r>
            <a:br>
              <a:rPr lang="tr-TR" dirty="0" smtClean="0"/>
            </a:br>
            <a:endParaRPr lang="tr-TR" dirty="0"/>
          </a:p>
        </p:txBody>
      </p:sp>
    </p:spTree>
    <p:extLst>
      <p:ext uri="{BB962C8B-B14F-4D97-AF65-F5344CB8AC3E}">
        <p14:creationId xmlns:p14="http://schemas.microsoft.com/office/powerpoint/2010/main" val="3617213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32656"/>
            <a:ext cx="8229600" cy="1143000"/>
          </a:xfrm>
        </p:spPr>
        <p:txBody>
          <a:bodyPr>
            <a:normAutofit/>
          </a:bodyPr>
          <a:lstStyle/>
          <a:p>
            <a:r>
              <a:rPr lang="tr-TR" sz="3200" dirty="0"/>
              <a:t>1.Meşrutiyet Dönemi (1876-1978</a:t>
            </a:r>
            <a:r>
              <a:rPr lang="tr-TR" sz="3200" dirty="0" smtClean="0"/>
              <a:t>)</a:t>
            </a:r>
            <a:endParaRPr lang="tr-TR" sz="3200" dirty="0"/>
          </a:p>
        </p:txBody>
      </p:sp>
      <p:sp>
        <p:nvSpPr>
          <p:cNvPr id="3" name="İçerik Yer Tutucusu 2"/>
          <p:cNvSpPr>
            <a:spLocks noGrp="1"/>
          </p:cNvSpPr>
          <p:nvPr>
            <p:ph idx="1"/>
          </p:nvPr>
        </p:nvSpPr>
        <p:spPr/>
        <p:txBody>
          <a:bodyPr/>
          <a:lstStyle/>
          <a:p>
            <a:pPr marL="0" indent="0">
              <a:buNone/>
            </a:pPr>
            <a:r>
              <a:rPr lang="tr-TR" dirty="0"/>
              <a:t>Kanun-i Esasi de Eğitimle ilgili </a:t>
            </a:r>
            <a:r>
              <a:rPr lang="tr-TR" dirty="0" smtClean="0"/>
              <a:t>Düzenlemeler, Bu dönemde Anayasanın Yayınlanması Türk siyasi tarihi açısından önemli bir gelişmedir Bu dönemde Mülkiye mektebi yeniden  örgütlenerek 1877 de öğretime başladı</a:t>
            </a:r>
          </a:p>
          <a:p>
            <a:pPr marL="0" indent="0">
              <a:buNone/>
            </a:pPr>
            <a:r>
              <a:rPr lang="tr-TR" dirty="0" smtClean="0"/>
              <a:t>Mektebi </a:t>
            </a:r>
            <a:r>
              <a:rPr lang="tr-TR" dirty="0" err="1" smtClean="0"/>
              <a:t>Sultani’de</a:t>
            </a:r>
            <a:r>
              <a:rPr lang="tr-TR" dirty="0" smtClean="0"/>
              <a:t> Hukuk Mektebi yeniden açıldı. Yabancı dillerin öğretimi için 4 yıllık </a:t>
            </a:r>
            <a:r>
              <a:rPr lang="tr-TR" dirty="0" err="1" smtClean="0"/>
              <a:t>Elsine</a:t>
            </a:r>
            <a:r>
              <a:rPr lang="tr-TR" dirty="0" smtClean="0"/>
              <a:t> Mektebi 1878’de açıldı</a:t>
            </a:r>
            <a:endParaRPr lang="tr-TR" dirty="0"/>
          </a:p>
          <a:p>
            <a:pPr marL="0" indent="0">
              <a:buNone/>
            </a:pPr>
            <a:endParaRPr lang="tr-TR" dirty="0"/>
          </a:p>
        </p:txBody>
      </p:sp>
    </p:spTree>
    <p:extLst>
      <p:ext uri="{BB962C8B-B14F-4D97-AF65-F5344CB8AC3E}">
        <p14:creationId xmlns:p14="http://schemas.microsoft.com/office/powerpoint/2010/main" val="314631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smtClean="0"/>
              <a:t>Kanun-i Esasi’nin Eğitimle İlgili Hükümleri</a:t>
            </a:r>
            <a:endParaRPr lang="tr-TR" sz="3200" dirty="0"/>
          </a:p>
        </p:txBody>
      </p:sp>
      <p:sp>
        <p:nvSpPr>
          <p:cNvPr id="3" name="İçerik Yer Tutucusu 2"/>
          <p:cNvSpPr>
            <a:spLocks noGrp="1"/>
          </p:cNvSpPr>
          <p:nvPr>
            <p:ph idx="1"/>
          </p:nvPr>
        </p:nvSpPr>
        <p:spPr/>
        <p:txBody>
          <a:bodyPr/>
          <a:lstStyle/>
          <a:p>
            <a:r>
              <a:rPr lang="tr-TR" dirty="0" smtClean="0"/>
              <a:t>Madde 15. Herkes genel ve özel öğretim işini, belirli yasalara uymak koşuluyla yapabilir.</a:t>
            </a:r>
          </a:p>
          <a:p>
            <a:r>
              <a:rPr lang="tr-TR" dirty="0" smtClean="0"/>
              <a:t>Madde 16.Osmanlı vatandaşlarının  eğitiminin, bir birlik ve bütünlük içinde olması için gerekli girişimler yapılarak , çeşitli ulusların dinsel inanışları ile ilgili olan öğretim yöntemlerine dokunulmayacaktır</a:t>
            </a:r>
            <a:endParaRPr lang="tr-TR" dirty="0"/>
          </a:p>
        </p:txBody>
      </p:sp>
    </p:spTree>
    <p:extLst>
      <p:ext uri="{BB962C8B-B14F-4D97-AF65-F5344CB8AC3E}">
        <p14:creationId xmlns:p14="http://schemas.microsoft.com/office/powerpoint/2010/main" val="1769048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smtClean="0"/>
              <a:t>Kanun-i Esasi’nin Eğitimle İlgili Hükümleri</a:t>
            </a:r>
            <a:endParaRPr lang="tr-TR" sz="3200" dirty="0"/>
          </a:p>
        </p:txBody>
      </p:sp>
      <p:sp>
        <p:nvSpPr>
          <p:cNvPr id="3" name="İçerik Yer Tutucusu 2"/>
          <p:cNvSpPr>
            <a:spLocks noGrp="1"/>
          </p:cNvSpPr>
          <p:nvPr>
            <p:ph idx="1"/>
          </p:nvPr>
        </p:nvSpPr>
        <p:spPr/>
        <p:txBody>
          <a:bodyPr/>
          <a:lstStyle/>
          <a:p>
            <a:r>
              <a:rPr lang="tr-TR" dirty="0" smtClean="0"/>
              <a:t>Madde 114. Osmanlı bireylerinin tümü için eğitim  sisteminin birinci basamağı (ilköğretim) zorunlu olacak  bunun dereceleri ve ayrıntıları özel bir düzenleme ile belirlenecektir.</a:t>
            </a:r>
            <a:endParaRPr lang="tr-TR" dirty="0"/>
          </a:p>
        </p:txBody>
      </p:sp>
    </p:spTree>
    <p:extLst>
      <p:ext uri="{BB962C8B-B14F-4D97-AF65-F5344CB8AC3E}">
        <p14:creationId xmlns:p14="http://schemas.microsoft.com/office/powerpoint/2010/main" val="4220436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i="1" dirty="0"/>
              <a:t> </a:t>
            </a:r>
            <a:r>
              <a:rPr lang="tr-TR" b="1" i="1" dirty="0" smtClean="0"/>
              <a:t/>
            </a:r>
            <a:br>
              <a:rPr lang="tr-TR" b="1" i="1" dirty="0" smtClean="0"/>
            </a:br>
            <a:r>
              <a:rPr lang="tr-TR" sz="3600" dirty="0" smtClean="0"/>
              <a:t>2</a:t>
            </a:r>
            <a:r>
              <a:rPr lang="tr-TR" sz="3600" dirty="0"/>
              <a:t>. Meşrutiyet(1908-1918)</a:t>
            </a:r>
            <a:r>
              <a:rPr lang="tr-TR" dirty="0"/>
              <a:t/>
            </a:r>
            <a:br>
              <a:rPr lang="tr-TR" dirty="0"/>
            </a:br>
            <a:endParaRPr lang="tr-TR" dirty="0"/>
          </a:p>
        </p:txBody>
      </p:sp>
      <p:sp>
        <p:nvSpPr>
          <p:cNvPr id="3" name="İçerik Yer Tutucusu 2"/>
          <p:cNvSpPr>
            <a:spLocks noGrp="1"/>
          </p:cNvSpPr>
          <p:nvPr>
            <p:ph idx="1"/>
          </p:nvPr>
        </p:nvSpPr>
        <p:spPr/>
        <p:txBody>
          <a:bodyPr/>
          <a:lstStyle/>
          <a:p>
            <a:pPr marL="0" indent="0">
              <a:buNone/>
            </a:pPr>
            <a:r>
              <a:rPr lang="tr-TR" dirty="0" smtClean="0"/>
              <a:t>Okul öncesi eğitimde yenilik gelişmeleri önceleri özel ana mektepleri açılmış. Resmi ana mektepleri Balkan savaşından sonra açılmıştır. Devlet ana mekteplerinde kadın öğretmen olmadığı için bu okullarda Ermeni ve Yahudi öğretmenler çalıştırılmıştır.  1915’te Ana Mektepleri Nizamnamesi Yayınlanmıştır. Resmi Ana Okullarının bilinen ilk kapsamlı programı 1914 tarihlidir.</a:t>
            </a:r>
            <a:endParaRPr lang="tr-TR" dirty="0"/>
          </a:p>
        </p:txBody>
      </p:sp>
    </p:spTree>
    <p:extLst>
      <p:ext uri="{BB962C8B-B14F-4D97-AF65-F5344CB8AC3E}">
        <p14:creationId xmlns:p14="http://schemas.microsoft.com/office/powerpoint/2010/main" val="4230076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r>
              <a:rPr lang="tr-TR" dirty="0" smtClean="0"/>
              <a:t>İlköğretimde </a:t>
            </a:r>
            <a:r>
              <a:rPr lang="tr-TR" dirty="0"/>
              <a:t>Yenilik ve Gelişmeler</a:t>
            </a:r>
            <a:br>
              <a:rPr lang="tr-TR" dirty="0"/>
            </a:b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dirty="0" smtClean="0"/>
              <a:t>1913 yılında Tedrisatı İptidaiye Kanun-i Muvakkati kanunu çıkarılmış Bu kanun İlköğretimin zorunlu ve devlet okullarında parasız olduğunu hükme bağlamıştır. 1913’te Tarihi Temsil adıyla bir ders programa girdi. Tarihi konuları daha canlı öğretmeyi planlıyorlardı. Dönemin sonuna doğru geleneksel </a:t>
            </a:r>
            <a:r>
              <a:rPr lang="tr-TR" dirty="0" err="1" smtClean="0"/>
              <a:t>Sıbyan</a:t>
            </a:r>
            <a:r>
              <a:rPr lang="tr-TR" dirty="0" smtClean="0"/>
              <a:t> mektepleri kapatılmıştır. Yasaklamaya gerek kalmadan </a:t>
            </a:r>
            <a:r>
              <a:rPr lang="tr-TR" dirty="0" err="1" smtClean="0"/>
              <a:t>sıbyan</a:t>
            </a:r>
            <a:r>
              <a:rPr lang="tr-TR" dirty="0" smtClean="0"/>
              <a:t> mektepleri ortadan kalkmıştır.</a:t>
            </a:r>
            <a:endParaRPr lang="tr-TR" dirty="0"/>
          </a:p>
        </p:txBody>
      </p:sp>
    </p:spTree>
    <p:extLst>
      <p:ext uri="{BB962C8B-B14F-4D97-AF65-F5344CB8AC3E}">
        <p14:creationId xmlns:p14="http://schemas.microsoft.com/office/powerpoint/2010/main" val="4255928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r>
              <a:rPr lang="tr-TR" dirty="0" smtClean="0"/>
              <a:t>Orta </a:t>
            </a:r>
            <a:r>
              <a:rPr lang="tr-TR" dirty="0"/>
              <a:t>Öğretimde Yenilik ve Gelişmeler</a:t>
            </a:r>
            <a:br>
              <a:rPr lang="tr-TR" dirty="0"/>
            </a:br>
            <a:endParaRPr lang="tr-TR" dirty="0"/>
          </a:p>
        </p:txBody>
      </p:sp>
      <p:sp>
        <p:nvSpPr>
          <p:cNvPr id="3" name="İçerik Yer Tutucusu 2"/>
          <p:cNvSpPr>
            <a:spLocks noGrp="1"/>
          </p:cNvSpPr>
          <p:nvPr>
            <p:ph idx="1"/>
          </p:nvPr>
        </p:nvSpPr>
        <p:spPr/>
        <p:txBody>
          <a:bodyPr>
            <a:normAutofit fontScale="92500" lnSpcReduction="10000"/>
          </a:bodyPr>
          <a:lstStyle/>
          <a:p>
            <a:pPr marL="0" indent="0">
              <a:buNone/>
            </a:pPr>
            <a:r>
              <a:rPr lang="tr-TR" dirty="0" smtClean="0"/>
              <a:t>1908 5 ya da7 yıllık İdadiyeler, Rüştiye sınıflarını da içine alıyorlardı. 1908 de </a:t>
            </a:r>
            <a:r>
              <a:rPr lang="tr-TR" dirty="0" err="1" smtClean="0"/>
              <a:t>idadiyelerin</a:t>
            </a:r>
            <a:r>
              <a:rPr lang="tr-TR" dirty="0" smtClean="0"/>
              <a:t> programlarına yeni dersler girdi</a:t>
            </a:r>
          </a:p>
          <a:p>
            <a:pPr marL="0" indent="0">
              <a:buNone/>
            </a:pPr>
            <a:r>
              <a:rPr lang="tr-TR" dirty="0" smtClean="0"/>
              <a:t>1913 tarihli Tedrisatı İptidaiye Kanun-i Muvakkati, Rüştiyeleri ilk mekteplerle birleştirip </a:t>
            </a:r>
            <a:r>
              <a:rPr lang="tr-TR" dirty="0"/>
              <a:t>o</a:t>
            </a:r>
            <a:r>
              <a:rPr lang="tr-TR" dirty="0" smtClean="0"/>
              <a:t>rta öğretimden almıştır. </a:t>
            </a:r>
            <a:r>
              <a:rPr lang="tr-TR" dirty="0"/>
              <a:t> </a:t>
            </a:r>
            <a:r>
              <a:rPr lang="tr-TR" dirty="0" smtClean="0"/>
              <a:t>Bu dönemde orta öğretim alanında yenilik ve değişiklik İdadilerde görülür. 1908 den sonra önce 12 vilayetteki  İdadilerin adı Sultaniye çevrildi. Birinci Dünya savaşı yıllarında sayı 50’iyi buldu. 1922 sonunda Sultanilere Lise dendi</a:t>
            </a:r>
            <a:endParaRPr lang="tr-TR" dirty="0"/>
          </a:p>
        </p:txBody>
      </p:sp>
    </p:spTree>
    <p:extLst>
      <p:ext uri="{BB962C8B-B14F-4D97-AF65-F5344CB8AC3E}">
        <p14:creationId xmlns:p14="http://schemas.microsoft.com/office/powerpoint/2010/main" val="3413196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Yüksek Öğretimde Yenilik ve Gelişmeler</a:t>
            </a:r>
          </a:p>
        </p:txBody>
      </p:sp>
      <p:sp>
        <p:nvSpPr>
          <p:cNvPr id="3" name="İçerik Yer Tutucusu 2"/>
          <p:cNvSpPr>
            <a:spLocks noGrp="1"/>
          </p:cNvSpPr>
          <p:nvPr>
            <p:ph idx="1"/>
          </p:nvPr>
        </p:nvSpPr>
        <p:spPr/>
        <p:txBody>
          <a:bodyPr/>
          <a:lstStyle/>
          <a:p>
            <a:pPr marL="0" indent="0">
              <a:buNone/>
            </a:pPr>
            <a:r>
              <a:rPr lang="tr-TR" dirty="0" smtClean="0"/>
              <a:t>Emrullah Efendi 1912’ de Bir Nizamname Hazırladı. Gerekçesinde </a:t>
            </a:r>
            <a:r>
              <a:rPr lang="tr-TR" dirty="0" err="1" smtClean="0"/>
              <a:t>Darülfünün’u</a:t>
            </a:r>
            <a:r>
              <a:rPr lang="tr-TR" dirty="0" smtClean="0"/>
              <a:t>  ilimlerin ve fenlerin yayılmasına, hem ilerlemesine hizmet eden yüksek ilim müessesi olarak tanımlamıştır.</a:t>
            </a:r>
          </a:p>
          <a:p>
            <a:pPr marL="0" indent="0">
              <a:buNone/>
            </a:pPr>
            <a:r>
              <a:rPr lang="tr-TR" dirty="0" smtClean="0"/>
              <a:t>Bu nizamname ile </a:t>
            </a:r>
            <a:r>
              <a:rPr lang="tr-TR" dirty="0" err="1" smtClean="0"/>
              <a:t>Darülfününu</a:t>
            </a:r>
            <a:r>
              <a:rPr lang="tr-TR" dirty="0" smtClean="0"/>
              <a:t>  beş şubeye ayırmış. Ulumu-i </a:t>
            </a:r>
            <a:r>
              <a:rPr lang="tr-TR" dirty="0" err="1" smtClean="0"/>
              <a:t>Şer’iye,Ulum</a:t>
            </a:r>
            <a:r>
              <a:rPr lang="tr-TR" dirty="0" smtClean="0"/>
              <a:t>-i Hukukiye, Ulum-i Tıbbiye </a:t>
            </a:r>
            <a:r>
              <a:rPr lang="tr-TR" dirty="0" err="1" smtClean="0"/>
              <a:t>Fünun</a:t>
            </a:r>
            <a:r>
              <a:rPr lang="tr-TR" dirty="0" smtClean="0"/>
              <a:t>, Ulum-i Edebiye Ne var ki  Bu reformlar başarılı olamadı</a:t>
            </a:r>
            <a:endParaRPr lang="tr-TR" dirty="0"/>
          </a:p>
        </p:txBody>
      </p:sp>
    </p:spTree>
    <p:extLst>
      <p:ext uri="{BB962C8B-B14F-4D97-AF65-F5344CB8AC3E}">
        <p14:creationId xmlns:p14="http://schemas.microsoft.com/office/powerpoint/2010/main" val="266334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smtClean="0"/>
              <a:t>Mesleki </a:t>
            </a:r>
            <a:r>
              <a:rPr lang="tr-TR" sz="3200" dirty="0"/>
              <a:t>ve Teknik Eğitimde </a:t>
            </a:r>
            <a:r>
              <a:rPr lang="tr-TR" sz="3200" dirty="0" smtClean="0"/>
              <a:t>Yenilik ve </a:t>
            </a:r>
            <a:r>
              <a:rPr lang="tr-TR" sz="3200" dirty="0"/>
              <a:t>Gelişmeler</a:t>
            </a:r>
          </a:p>
        </p:txBody>
      </p:sp>
      <p:sp>
        <p:nvSpPr>
          <p:cNvPr id="3" name="İçerik Yer Tutucusu 2"/>
          <p:cNvSpPr>
            <a:spLocks noGrp="1"/>
          </p:cNvSpPr>
          <p:nvPr>
            <p:ph idx="1"/>
          </p:nvPr>
        </p:nvSpPr>
        <p:spPr/>
        <p:txBody>
          <a:bodyPr>
            <a:normAutofit fontScale="92500" lnSpcReduction="10000"/>
          </a:bodyPr>
          <a:lstStyle/>
          <a:p>
            <a:pPr marL="0" indent="0">
              <a:buNone/>
            </a:pPr>
            <a:r>
              <a:rPr lang="tr-TR" dirty="0" smtClean="0"/>
              <a:t>Bu dönemde açılan başlıca mesleki ve teknik okullar şunlardır.</a:t>
            </a:r>
          </a:p>
          <a:p>
            <a:pPr marL="0" indent="0">
              <a:buNone/>
            </a:pPr>
            <a:r>
              <a:rPr lang="tr-TR" dirty="0" smtClean="0"/>
              <a:t>Maliye Memurları Mektebi 1909</a:t>
            </a:r>
          </a:p>
          <a:p>
            <a:pPr marL="0" indent="0">
              <a:buNone/>
            </a:pPr>
            <a:r>
              <a:rPr lang="tr-TR" dirty="0" smtClean="0"/>
              <a:t>Polis Mektebi 1909 Belediye Memurları mektebi 1911, Evkaf Memurları Mektebi 1911, </a:t>
            </a:r>
            <a:r>
              <a:rPr lang="tr-TR" dirty="0" err="1" smtClean="0"/>
              <a:t>Sıhhıye</a:t>
            </a:r>
            <a:r>
              <a:rPr lang="tr-TR" dirty="0" smtClean="0"/>
              <a:t> Memurları Mektebi1919, Ameli Ticaret Mektepleri1913, Darülbedayi (Tiyatro)1914, Şimendifer Memurları Mektebi1915, Orman Ameliyat mektebi 1915, </a:t>
            </a:r>
            <a:r>
              <a:rPr lang="tr-TR" dirty="0" err="1" smtClean="0"/>
              <a:t>Darülelhan</a:t>
            </a:r>
            <a:r>
              <a:rPr lang="tr-TR" dirty="0" smtClean="0"/>
              <a:t> ( konservatuar) 1916.</a:t>
            </a:r>
          </a:p>
          <a:p>
            <a:pPr marL="0" indent="0">
              <a:buNone/>
            </a:pPr>
            <a:endParaRPr lang="tr-TR" dirty="0" smtClean="0"/>
          </a:p>
          <a:p>
            <a:pPr marL="0" indent="0">
              <a:buNone/>
            </a:pPr>
            <a:endParaRPr lang="tr-TR" dirty="0"/>
          </a:p>
        </p:txBody>
      </p:sp>
    </p:spTree>
    <p:extLst>
      <p:ext uri="{BB962C8B-B14F-4D97-AF65-F5344CB8AC3E}">
        <p14:creationId xmlns:p14="http://schemas.microsoft.com/office/powerpoint/2010/main" val="1619840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1143000"/>
          </a:xfrm>
        </p:spPr>
        <p:txBody>
          <a:bodyPr>
            <a:normAutofit fontScale="90000"/>
          </a:bodyPr>
          <a:lstStyle/>
          <a:p>
            <a:r>
              <a:rPr lang="tr-TR" dirty="0" smtClean="0"/>
              <a:t/>
            </a:r>
            <a:br>
              <a:rPr lang="tr-TR" dirty="0" smtClean="0"/>
            </a:br>
            <a:r>
              <a:rPr lang="tr-TR" sz="3600" dirty="0" smtClean="0"/>
              <a:t>Özel </a:t>
            </a:r>
            <a:r>
              <a:rPr lang="tr-TR" sz="3600" dirty="0"/>
              <a:t>ve Yabancı Okullardaki Düzenlemeler</a:t>
            </a:r>
            <a:r>
              <a:rPr lang="tr-TR" dirty="0"/>
              <a:t/>
            </a:r>
            <a:br>
              <a:rPr lang="tr-TR" dirty="0"/>
            </a:br>
            <a:endParaRPr lang="tr-TR" dirty="0"/>
          </a:p>
        </p:txBody>
      </p:sp>
      <p:sp>
        <p:nvSpPr>
          <p:cNvPr id="3" name="İçerik Yer Tutucusu 2"/>
          <p:cNvSpPr>
            <a:spLocks noGrp="1"/>
          </p:cNvSpPr>
          <p:nvPr>
            <p:ph idx="1"/>
          </p:nvPr>
        </p:nvSpPr>
        <p:spPr/>
        <p:txBody>
          <a:bodyPr>
            <a:normAutofit fontScale="92500" lnSpcReduction="10000"/>
          </a:bodyPr>
          <a:lstStyle/>
          <a:p>
            <a:pPr marL="0" indent="0">
              <a:buNone/>
            </a:pPr>
            <a:r>
              <a:rPr lang="tr-TR" dirty="0" smtClean="0"/>
              <a:t>Azınlıkların özel okulları. 1915 Tarihli talimatnameye göre azınlıklar ancak kendilerinin oturduğu mahalle ve köylerde okul açabilecekler. Kendi dilleri öğretim dili olabilir, okullarda Türk dili yanında Türkiye Tarihi</a:t>
            </a:r>
            <a:r>
              <a:rPr lang="tr-TR" dirty="0"/>
              <a:t>,</a:t>
            </a:r>
            <a:r>
              <a:rPr lang="tr-TR" dirty="0" smtClean="0"/>
              <a:t> Türkiye Coğrafyası  Türkçe olarak Türk Öğretmenler tarafından okutulacak. Türklerin giriştiği özel okullar. Yabancı özel okullarda okuyan Türk çocuklarını kurtarmak için bazı cemiyetler açılmıştır. İttihat Mektepler </a:t>
            </a:r>
            <a:r>
              <a:rPr lang="tr-TR" dirty="0" err="1" smtClean="0"/>
              <a:t>Cemiyeti,Osmanlı</a:t>
            </a:r>
            <a:r>
              <a:rPr lang="tr-TR" dirty="0" smtClean="0"/>
              <a:t> Mektepleri </a:t>
            </a:r>
            <a:r>
              <a:rPr lang="tr-TR" dirty="0" err="1" smtClean="0"/>
              <a:t>Tevhid</a:t>
            </a:r>
            <a:r>
              <a:rPr lang="tr-TR" dirty="0" smtClean="0"/>
              <a:t>-i Mesai Cemiyeti </a:t>
            </a:r>
            <a:r>
              <a:rPr lang="tr-TR" dirty="0" err="1" smtClean="0"/>
              <a:t>Mekatib</a:t>
            </a:r>
            <a:r>
              <a:rPr lang="tr-TR" dirty="0" smtClean="0"/>
              <a:t>-i Hususiye İdadisi.</a:t>
            </a:r>
            <a:endParaRPr lang="tr-TR" dirty="0"/>
          </a:p>
        </p:txBody>
      </p:sp>
    </p:spTree>
    <p:extLst>
      <p:ext uri="{BB962C8B-B14F-4D97-AF65-F5344CB8AC3E}">
        <p14:creationId xmlns:p14="http://schemas.microsoft.com/office/powerpoint/2010/main" val="2896973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64704"/>
            <a:ext cx="8229600" cy="1143000"/>
          </a:xfrm>
        </p:spPr>
        <p:txBody>
          <a:bodyPr>
            <a:normAutofit/>
          </a:bodyPr>
          <a:lstStyle/>
          <a:p>
            <a:r>
              <a:rPr lang="tr-TR" sz="3200" dirty="0"/>
              <a:t>Öğretmen Yetiştirme Çalışması</a:t>
            </a:r>
          </a:p>
        </p:txBody>
      </p:sp>
      <p:sp>
        <p:nvSpPr>
          <p:cNvPr id="3" name="İçerik Yer Tutucusu 2"/>
          <p:cNvSpPr>
            <a:spLocks noGrp="1"/>
          </p:cNvSpPr>
          <p:nvPr>
            <p:ph idx="1"/>
          </p:nvPr>
        </p:nvSpPr>
        <p:spPr/>
        <p:txBody>
          <a:bodyPr>
            <a:normAutofit fontScale="92500" lnSpcReduction="10000"/>
          </a:bodyPr>
          <a:lstStyle/>
          <a:p>
            <a:pPr marL="0" indent="0">
              <a:buNone/>
            </a:pPr>
            <a:r>
              <a:rPr lang="tr-TR" dirty="0" smtClean="0"/>
              <a:t>Meşrutiyet döneminde hem çok hem de nitelikli öğretmen yetiştirme önem kazanmıştır. Mart 1909 ‘dan sonra </a:t>
            </a:r>
            <a:r>
              <a:rPr lang="tr-TR" dirty="0" err="1" smtClean="0"/>
              <a:t>Darülmuallimine</a:t>
            </a:r>
            <a:r>
              <a:rPr lang="tr-TR" dirty="0" smtClean="0"/>
              <a:t> müdür atanan  Satı Bey Köklü yeniliklere girişti Öğrencileri sınavdan geçirip öğrenci sayısını 150’ye indirdi. Okul dışında iş alan öğretmenleri okuldan uzaklaştırdı. Öğretmenlere okul nöbeti tutturdu. Öğretmen atamalarında genç ve yeteneklileri tercih etti. İyi hocalardan oluşan bir öğretim kurulu oluşturdu. İstanbul </a:t>
            </a:r>
            <a:r>
              <a:rPr lang="tr-TR" dirty="0" err="1" smtClean="0"/>
              <a:t>Darülmualimini</a:t>
            </a:r>
            <a:r>
              <a:rPr lang="tr-TR" dirty="0" smtClean="0"/>
              <a:t> önemli bir okul </a:t>
            </a:r>
            <a:r>
              <a:rPr lang="tr-TR" smtClean="0"/>
              <a:t>haline geldi 1915.</a:t>
            </a:r>
            <a:endParaRPr lang="tr-TR" dirty="0"/>
          </a:p>
        </p:txBody>
      </p:sp>
    </p:spTree>
    <p:extLst>
      <p:ext uri="{BB962C8B-B14F-4D97-AF65-F5344CB8AC3E}">
        <p14:creationId xmlns:p14="http://schemas.microsoft.com/office/powerpoint/2010/main" val="115992211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566</Words>
  <Application>Microsoft Office PowerPoint</Application>
  <PresentationFormat>Ekran Gösterisi (4:3)</PresentationFormat>
  <Paragraphs>29</Paragraphs>
  <Slides>11</Slides>
  <Notes>0</Notes>
  <HiddenSlides>0</HiddenSlides>
  <MMClips>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Ofis Teması</vt:lpstr>
      <vt:lpstr>    Osmanlı Devletinde Eğitim      </vt:lpstr>
      <vt:lpstr>1.Meşrutiyet Dönemi (1876-1978)</vt:lpstr>
      <vt:lpstr>Kanun-i Esasi’nin Eğitimle İlgili Hükümleri</vt:lpstr>
      <vt:lpstr>Kanun-i Esasi’nin Eğitimle İlgili Hükümleri</vt:lpstr>
      <vt:lpstr>  2. Meşrutiyet(1908-1918) </vt:lpstr>
      <vt:lpstr> İlköğretimde Yenilik ve Gelişmeler </vt:lpstr>
      <vt:lpstr> Orta Öğretimde Yenilik ve Gelişmeler </vt:lpstr>
      <vt:lpstr>Yüksek Öğretimde Yenilik ve Gelişmeler</vt:lpstr>
      <vt:lpstr>Mesleki ve Teknik Eğitimde Yenilik ve Gelişmeler</vt:lpstr>
      <vt:lpstr> Özel ve Yabancı Okullardaki Düzenlemeler </vt:lpstr>
      <vt:lpstr>Öğretmen Yetiştirme Çalışması</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Osmanlı Devletinde Eğitim</dc:title>
  <dc:creator>Abdulnasır</dc:creator>
  <cp:lastModifiedBy>Abdulnasır</cp:lastModifiedBy>
  <cp:revision>26</cp:revision>
  <dcterms:created xsi:type="dcterms:W3CDTF">2020-03-20T12:27:51Z</dcterms:created>
  <dcterms:modified xsi:type="dcterms:W3CDTF">2020-03-21T10:03:35Z</dcterms:modified>
</cp:coreProperties>
</file>