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91" r:id="rId5"/>
    <p:sldId id="259" r:id="rId6"/>
    <p:sldId id="260" r:id="rId7"/>
    <p:sldId id="261" r:id="rId8"/>
    <p:sldId id="263" r:id="rId9"/>
    <p:sldId id="265" r:id="rId10"/>
    <p:sldId id="292" r:id="rId11"/>
    <p:sldId id="293" r:id="rId12"/>
    <p:sldId id="294" r:id="rId13"/>
    <p:sldId id="295" r:id="rId14"/>
    <p:sldId id="296" r:id="rId15"/>
    <p:sldId id="285" r:id="rId16"/>
    <p:sldId id="286" r:id="rId17"/>
    <p:sldId id="283" r:id="rId18"/>
    <p:sldId id="297" r:id="rId19"/>
    <p:sldId id="298" r:id="rId20"/>
    <p:sldId id="267" r:id="rId21"/>
    <p:sldId id="289" r:id="rId22"/>
    <p:sldId id="290" r:id="rId23"/>
    <p:sldId id="287" r:id="rId24"/>
    <p:sldId id="288" r:id="rId25"/>
    <p:sldId id="299" r:id="rId26"/>
    <p:sldId id="284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4"/>
    <p:restoredTop sz="95865"/>
  </p:normalViewPr>
  <p:slideViewPr>
    <p:cSldViewPr snapToGrid="0">
      <p:cViewPr varScale="1">
        <p:scale>
          <a:sx n="103" d="100"/>
          <a:sy n="103" d="100"/>
        </p:scale>
        <p:origin x="19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A8175-8282-6E40-A51A-921967E67C7D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1A930-B941-2047-A4C0-F13486E890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656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DAEC23-5D36-FC01-7573-2060786DA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19FA9E7-8F81-7C5B-729E-C3B5DA899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1142DC-491D-454E-FE87-96BC00A2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4343-92AB-DD4D-B7D0-2CA906BCDFCD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0FF0D7-F5FB-A472-0161-98CAB927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609EA2-FE5D-4DC9-E58C-41B898C9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6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C7C190-1B25-6A37-9B62-54EC7F81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02932FE-E3F5-9580-EEAA-F6B14C7E2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D7106B-D35F-EF61-CF0E-2B86ACEDF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106-B448-394B-8F8F-62B68FBFDD9F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F6747E-1DD8-A024-D4DC-AE0388B0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25046B0-0D1D-A918-313B-58C426DE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23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F4B77C-1122-F5AF-3BF7-EE394BEF4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F830F33-D251-4F66-840C-A6B3BE4BE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3D093FB-59E2-10B7-F0FA-5BEC99B8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C4FD-B209-D64C-9ECA-4246B5502D6F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71DA96-52E3-E25F-4E70-9DA5F72E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FB3F61-5D60-ACBD-C0BA-6A41CDD9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0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2713C8-3A25-570A-1AD6-317BDC0C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B8C43F-07C1-1646-DA5A-01D06691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0B040C-03D2-39A7-AADA-BD1F867F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1C2F-68FC-4144-8E7F-8E87BC5DFB98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940C0-4026-EF5B-5652-1F641847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FBACEB-9348-3EBE-FB7A-361F9E29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36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358671-14A3-D8FB-20F5-0516064B2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CB82D3-B3AF-D83F-FFFA-6172AB547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3E1207-6FCA-D1C0-AFCA-75FF5E912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B35C-551A-184D-9145-39C34DAFFCA1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25D191-32E1-F789-E3A7-AAAA8A75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CB0CB7-7237-9BD4-F65D-A8B690A2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3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94D235-7CAD-FFD8-BB3E-EFA0E503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849B38-04DB-4715-B75E-2A0CA57C2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650E86F-12F3-02BF-EDAC-A13579AA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B59DAD1-722C-18DC-9E54-07D1A66B1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174E-17A2-CD43-9BF1-874E5B5E1578}" type="datetime1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D0DC75-6F42-B032-7FD0-0DD38758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D34BE14-05FF-BE97-8CBA-E8450092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0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B5A1E2-96DC-E3F4-4F5D-BAB56354C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58915-28BE-E9FE-F4F4-5A3198356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71F9502-5D03-9EAF-3299-EFEF6AD8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EF8F1A3-06B2-F448-32DC-FEFD899DA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E6B723C-FDBC-9138-BF75-20D5CB3F5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93F8B0F-6762-9A6F-7A49-5B209B6E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553-1FDA-B341-AB32-A3ECAA354328}" type="datetime1">
              <a:rPr lang="tr-TR" smtClean="0"/>
              <a:t>13.03.2023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DF44559-D4B3-F2B9-B669-C0F8FC96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03E6761-9B8D-0B84-5832-252F73D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9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70A6D5-2E1A-AFAB-27BC-27A242E0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D2142ED-D371-5674-06E4-E6D226F1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8CC4-46F0-2245-92A3-2A9E605F3793}" type="datetime1">
              <a:rPr lang="tr-TR" smtClean="0"/>
              <a:t>13.03.2023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9F4370A-74F8-59B2-3E5E-7DE75EC2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B4CAEA8-FF9A-7114-C048-ED265178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78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FE90B48-F783-F567-1128-36ADBF4B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B471-4133-B241-977C-390B8BDAB028}" type="datetime1">
              <a:rPr lang="tr-TR" smtClean="0"/>
              <a:t>13.03.2023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A5FAA03-8347-206F-A17F-C73BBDCE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E72C554-54CC-20F7-F351-148501BD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29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2D2B05-65C8-B0EB-4FA2-57ACB4BA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EB9C49-C2FB-FF09-2FE9-83BB7B6A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7FDFD41-12FA-1614-2D53-13B71273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1AE443-55EB-0509-7EAC-A8924834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878-2615-EB4A-8843-A37009B20ABD}" type="datetime1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8E13AE-5111-FEA7-7DF8-B97B5E58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965C068-5199-0CE3-FA1D-53A774CF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58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6EA68E-45EE-035F-3219-085684F9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2E04DF6-C36F-D48A-6973-EDDB4541D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2BE016F-B37B-4A0E-FAF4-97D62B468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06CEF8-BCB7-45ED-D404-96CDAFF8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F090-ACA6-F949-972D-2701C1E4D063}" type="datetime1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4A8777-848A-C012-DE79-F4E24218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F958-6958-772C-5A22-7A5C49A7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86CE09F-85ED-1C6E-0815-CC0AFA457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DC8909-6541-A85F-8569-D7C19369B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F04D7A-E0B5-AE9D-59F9-7B6E4580F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ABE5-0455-F24A-BE19-C5F86C67A732}" type="datetime1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E906C4-F728-4D07-F089-D05B1271E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68C3EB-B587-0BFA-62A9-74C27E240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62E94-BAE4-DE42-945D-CA41271F8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7">
            <a:extLst>
              <a:ext uri="{FF2B5EF4-FFF2-40B4-BE49-F238E27FC236}">
                <a16:creationId xmlns:a16="http://schemas.microsoft.com/office/drawing/2014/main" id="{B14CB843-9FAA-5D7B-F880-622F242A20AB}"/>
              </a:ext>
            </a:extLst>
          </p:cNvPr>
          <p:cNvSpPr txBox="1">
            <a:spLocks/>
          </p:cNvSpPr>
          <p:nvPr/>
        </p:nvSpPr>
        <p:spPr>
          <a:xfrm>
            <a:off x="2594969" y="3320001"/>
            <a:ext cx="7002059" cy="383567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spcBef>
                <a:spcPts val="75"/>
              </a:spcBef>
            </a:pPr>
            <a:r>
              <a:rPr lang="tr-TR" sz="2700" b="1" dirty="0">
                <a:solidFill>
                  <a:srgbClr val="008000"/>
                </a:solidFill>
                <a:latin typeface="+mn-lt"/>
                <a:cs typeface="Gill Sans MT"/>
              </a:rPr>
              <a:t>PSİ304 PSİKOLOJİDE ÖLÇME VE DEĞERLENDİRME</a:t>
            </a:r>
            <a:endParaRPr lang="tr-TR" sz="2700" b="1" dirty="0">
              <a:latin typeface="+mn-lt"/>
              <a:cs typeface="Gill Sans MT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BA8FBCA-07ED-EE70-23CC-5FB60EC4C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60348"/>
            <a:ext cx="1065886" cy="1141496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E6DF3718-36DD-A97C-462D-AEA7496412DF}"/>
              </a:ext>
            </a:extLst>
          </p:cNvPr>
          <p:cNvSpPr txBox="1"/>
          <p:nvPr/>
        </p:nvSpPr>
        <p:spPr>
          <a:xfrm>
            <a:off x="2834603" y="437738"/>
            <a:ext cx="65227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000" b="1" dirty="0">
                <a:solidFill>
                  <a:srgbClr val="000066"/>
                </a:solidFill>
              </a:rPr>
              <a:t>ONDOKUZ MAYIS ÜNİVERSİTESİ </a:t>
            </a:r>
          </a:p>
          <a:p>
            <a:pPr algn="ctr"/>
            <a:r>
              <a:rPr lang="tr-TR" sz="3000" b="1" dirty="0">
                <a:solidFill>
                  <a:srgbClr val="000066"/>
                </a:solidFill>
              </a:rPr>
              <a:t>İNSAN VE TOPLUM BİLİMLERİ FAKÜLTESİ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7742673-9C21-A07C-7B39-5CDA4EC87482}"/>
              </a:ext>
            </a:extLst>
          </p:cNvPr>
          <p:cNvSpPr txBox="1"/>
          <p:nvPr/>
        </p:nvSpPr>
        <p:spPr>
          <a:xfrm>
            <a:off x="2942177" y="4669716"/>
            <a:ext cx="652279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1. Ders: Psikolojik Test ve Değerlemeye Giriş </a:t>
            </a:r>
          </a:p>
          <a:p>
            <a:pPr algn="ctr"/>
            <a:endParaRPr lang="tr-TR" sz="2100" dirty="0"/>
          </a:p>
          <a:p>
            <a:pPr algn="ctr"/>
            <a:r>
              <a:rPr lang="tr-TR" sz="2100" dirty="0"/>
              <a:t>Dr. Abdullah Nuri DİCLE</a:t>
            </a:r>
          </a:p>
        </p:txBody>
      </p:sp>
    </p:spTree>
    <p:extLst>
      <p:ext uri="{BB962C8B-B14F-4D97-AF65-F5344CB8AC3E}">
        <p14:creationId xmlns:p14="http://schemas.microsoft.com/office/powerpoint/2010/main" val="87238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DE2E9F94-CD6C-0F24-1BE2-3639B6F092EE}"/>
              </a:ext>
            </a:extLst>
          </p:cNvPr>
          <p:cNvSpPr txBox="1"/>
          <p:nvPr/>
        </p:nvSpPr>
        <p:spPr>
          <a:xfrm>
            <a:off x="1097280" y="1536174"/>
            <a:ext cx="105765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Testler, uygulama işlemleri açısından da farklılıklar gösterir.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Testler aynı zamanda puanlama ve yorumlanış biçimleri açısından da farklılıklar gösterir.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Testler puanlanışı ve yorumlanışı açısından da farklılık gösterir.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Testler teknik kaliteleri ve özellikleri açısından da farklılıklar gösterir.</a:t>
            </a:r>
          </a:p>
          <a:p>
            <a:pPr algn="ctr"/>
            <a:endParaRPr lang="tr-TR" sz="24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883BCF-487D-F3BC-D5B6-1DC09B88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07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66586B6F-E588-2D91-46DE-A3549CF48E9A}"/>
              </a:ext>
            </a:extLst>
          </p:cNvPr>
          <p:cNvSpPr txBox="1"/>
          <p:nvPr/>
        </p:nvSpPr>
        <p:spPr>
          <a:xfrm>
            <a:off x="640080" y="53161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1" dirty="0">
                <a:solidFill>
                  <a:srgbClr val="00AEEF"/>
                </a:solidFill>
                <a:effectLst/>
                <a:latin typeface="Palatino" pitchFamily="2" charset="0"/>
              </a:rPr>
              <a:t>Görüşme</a:t>
            </a:r>
            <a:endParaRPr lang="tr-TR" sz="24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94CAD53-C775-3489-2AEF-82753A5A5F5E}"/>
              </a:ext>
            </a:extLst>
          </p:cNvPr>
          <p:cNvSpPr txBox="1"/>
          <p:nvPr/>
        </p:nvSpPr>
        <p:spPr>
          <a:xfrm>
            <a:off x="1005840" y="1974949"/>
            <a:ext cx="1091184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Görüşme, karşılıklı görüş alışverişini içeren doğrudan iletişim yoluyla bilgi toplama yöntemidir.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Görüşmeler, amacı, uzunluğu ve doğasına göre farklılıklar gösterir.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Sözel olmayan davranışlar görüşme süreci içerisinde görüşenin vücut dili, hareketleri, yüz mimikleri ve ifadeleri, göz teması, işbirliğine isteklilik gibi özellikleri içerebilir.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Görüşme psikologlar tarafından tanılama, tedavi, seçme amaçlı ya da diğer amaçlara yardımcı olmak amacıyla kullanabilir.</a:t>
            </a:r>
          </a:p>
          <a:p>
            <a:pPr algn="ctr"/>
            <a:endParaRPr lang="tr-TR" sz="2400" dirty="0"/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CC8EA7AF-82F2-8734-5558-9F010878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92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B04A184-9F20-654B-B99E-1EA7E4FB4D68}"/>
              </a:ext>
            </a:extLst>
          </p:cNvPr>
          <p:cNvSpPr txBox="1"/>
          <p:nvPr/>
        </p:nvSpPr>
        <p:spPr>
          <a:xfrm>
            <a:off x="883920" y="77545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1" dirty="0" err="1">
                <a:solidFill>
                  <a:srgbClr val="00AEEF"/>
                </a:solidFill>
                <a:effectLst/>
                <a:latin typeface="Palatino" pitchFamily="2" charset="0"/>
              </a:rPr>
              <a:t>Portfolyo</a:t>
            </a:r>
            <a:endParaRPr lang="tr-TR" sz="24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FAD2393-7A06-87B1-950A-A09CB634F1ED}"/>
              </a:ext>
            </a:extLst>
          </p:cNvPr>
          <p:cNvSpPr txBox="1"/>
          <p:nvPr/>
        </p:nvSpPr>
        <p:spPr>
          <a:xfrm>
            <a:off x="883920" y="1770579"/>
            <a:ext cx="109423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Sanattan mimariye kadar birçok farklı alanda öğrenci ve uzmanlar kendi çalışmalarına</a:t>
            </a:r>
          </a:p>
          <a:p>
            <a:pPr algn="ctr"/>
            <a:r>
              <a:rPr lang="tr-TR" sz="2400" dirty="0"/>
              <a:t>ilişkin ürünleri içeren dosyalar tutarlar. Bu ürünler —tutulan yazılı kayıtlar, video, film, </a:t>
            </a:r>
            <a:r>
              <a:rPr lang="tr-TR" sz="2400" dirty="0" err="1"/>
              <a:t>audio</a:t>
            </a:r>
            <a:r>
              <a:rPr lang="tr-TR" sz="2400" dirty="0"/>
              <a:t>, resim ve diğer araçlar— </a:t>
            </a:r>
            <a:r>
              <a:rPr lang="tr-TR" sz="2400" dirty="0" err="1"/>
              <a:t>portfolyo</a:t>
            </a:r>
            <a:r>
              <a:rPr lang="tr-TR" sz="2400" dirty="0"/>
              <a:t> olarak adlandırılan araçları oluştururlar. Her- hangi birinin yetenek, beceri ya da başarısının örneklemi</a:t>
            </a:r>
          </a:p>
          <a:p>
            <a:pPr algn="ctr"/>
            <a:r>
              <a:rPr lang="tr-TR" sz="2400" dirty="0"/>
              <a:t>olarak </a:t>
            </a:r>
            <a:r>
              <a:rPr lang="tr-TR" sz="2400" dirty="0" err="1"/>
              <a:t>portfolyolar</a:t>
            </a:r>
            <a:r>
              <a:rPr lang="tr-TR" sz="2400" dirty="0"/>
              <a:t> bir değerleme aracı olarak kullanılabilir.</a:t>
            </a:r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654898B8-2C6B-BDF2-5778-E309FB03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21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id="{CE8CD7D6-89FD-2B6F-B698-7F739228D726}"/>
              </a:ext>
            </a:extLst>
          </p:cNvPr>
          <p:cNvSpPr txBox="1"/>
          <p:nvPr/>
        </p:nvSpPr>
        <p:spPr>
          <a:xfrm>
            <a:off x="731520" y="47065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F0"/>
                </a:solidFill>
                <a:effectLst/>
                <a:latin typeface="Palatino" pitchFamily="2" charset="0"/>
                <a:ea typeface="Palatino" pitchFamily="2" charset="0"/>
              </a:rPr>
              <a:t>Vaka Geçmişi Verisi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A450B242-18FA-1E3B-DEC2-64E04B1572A9}"/>
              </a:ext>
            </a:extLst>
          </p:cNvPr>
          <p:cNvSpPr txBox="1"/>
          <p:nvPr/>
        </p:nvSpPr>
        <p:spPr>
          <a:xfrm>
            <a:off x="1371600" y="2274838"/>
            <a:ext cx="963168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31F20"/>
                </a:solidFill>
                <a:effectLst/>
              </a:rPr>
              <a:t>Vaka geçmişi </a:t>
            </a:r>
            <a:r>
              <a:rPr lang="tr-TR" sz="2400" dirty="0">
                <a:solidFill>
                  <a:srgbClr val="231F20"/>
                </a:solidFill>
                <a:effectLst/>
              </a:rPr>
              <a:t>verisi; değerleme yapılan kişiyle ilgili kayıtları, not dökümlerini, arşiv bilgilerini, yazılı, resimli veya başka şekillerdeki diğer raporları, resmi-gayri resmi açık- lamaları ve diğer ögeleri kapsar. </a:t>
            </a:r>
          </a:p>
          <a:p>
            <a:pPr algn="ctr"/>
            <a:endParaRPr lang="tr-TR" sz="2400" dirty="0">
              <a:solidFill>
                <a:srgbClr val="231F20"/>
              </a:solidFill>
            </a:endParaRP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Vaka geçmişi verisi okul, hastane, işyeri, dini kuruluş ve cezai adalet kurumları gibi kurum ve kuruluşlardan elde edilen dosyaları veya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dosyalardan elde edilmiş alıntıları da içerir.</a:t>
            </a:r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DC707F41-D5A4-27F1-3D11-4242780F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184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1339291A-25F8-E042-515B-2290D106A011}"/>
              </a:ext>
            </a:extLst>
          </p:cNvPr>
          <p:cNvSpPr txBox="1"/>
          <p:nvPr/>
        </p:nvSpPr>
        <p:spPr>
          <a:xfrm>
            <a:off x="762000" y="53161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1" dirty="0">
                <a:solidFill>
                  <a:srgbClr val="00AEEF"/>
                </a:solidFill>
                <a:effectLst/>
                <a:latin typeface="Palatino" pitchFamily="2" charset="0"/>
              </a:rPr>
              <a:t>Davranışsal Gözlem</a:t>
            </a:r>
            <a:endParaRPr lang="tr-TR" sz="24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4BD25F05-18BF-EC85-5890-9B5B72686D47}"/>
              </a:ext>
            </a:extLst>
          </p:cNvPr>
          <p:cNvSpPr txBox="1"/>
          <p:nvPr/>
        </p:nvSpPr>
        <p:spPr>
          <a:xfrm>
            <a:off x="2468880" y="2130475"/>
            <a:ext cx="81381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Davranışsal gözlemler, belli bir görevi veya işi gerçekleştirmek </a:t>
            </a:r>
            <a:r>
              <a:rPr lang="tr-TR" sz="2400" dirty="0">
                <a:effectLst/>
                <a:latin typeface="Helvetica" pitchFamily="2" charset="0"/>
              </a:rPr>
              <a:t>için gerekli becerileri sergileyen kişileri belirlemede bir araçtır.</a:t>
            </a:r>
          </a:p>
          <a:p>
            <a:pPr algn="ctr"/>
            <a:endParaRPr lang="tr-TR" sz="2400" dirty="0">
              <a:solidFill>
                <a:srgbClr val="231F20"/>
              </a:solidFill>
              <a:effectLst/>
            </a:endParaRP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Yayınlanmış ya da kendilerinin oluşturduğu hedef davranış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listelerini kullanarak, bir kuruluştaki bireylerin davranışlarını ilk elden gözlemleyebilir ve buna uygun müdahaleler tasarlayabilir.</a:t>
            </a:r>
          </a:p>
          <a:p>
            <a:pPr algn="ctr"/>
            <a:endParaRPr lang="tr-TR" sz="2400" dirty="0">
              <a:solidFill>
                <a:srgbClr val="231F20"/>
              </a:solidFill>
              <a:effectLst/>
            </a:endParaRPr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E6EBA866-EFE5-8213-604D-8274AA77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611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5137F7DC-9341-D347-ACC5-A12FF9FD1B96}"/>
              </a:ext>
            </a:extLst>
          </p:cNvPr>
          <p:cNvSpPr txBox="1"/>
          <p:nvPr/>
        </p:nvSpPr>
        <p:spPr>
          <a:xfrm>
            <a:off x="731520" y="44017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1" dirty="0">
                <a:solidFill>
                  <a:srgbClr val="00AEEF"/>
                </a:solidFill>
                <a:effectLst/>
                <a:latin typeface="Palatino" pitchFamily="2" charset="0"/>
              </a:rPr>
              <a:t>Rol Yapma Testleri</a:t>
            </a:r>
            <a:endParaRPr lang="tr-TR" sz="24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7F9D87D-FF7F-2426-A957-CB8BED202FD4}"/>
              </a:ext>
            </a:extLst>
          </p:cNvPr>
          <p:cNvSpPr txBox="1"/>
          <p:nvPr/>
        </p:nvSpPr>
        <p:spPr>
          <a:xfrm>
            <a:off x="1798320" y="2233136"/>
            <a:ext cx="90220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“</a:t>
            </a:r>
            <a:r>
              <a:rPr lang="tr-TR" sz="2400" b="1" dirty="0">
                <a:solidFill>
                  <a:srgbClr val="231F20"/>
                </a:solidFill>
                <a:effectLst/>
              </a:rPr>
              <a:t>Rol yapma</a:t>
            </a:r>
            <a:r>
              <a:rPr lang="tr-TR" sz="2400" dirty="0">
                <a:solidFill>
                  <a:srgbClr val="231F20"/>
                </a:solidFill>
                <a:effectLst/>
              </a:rPr>
              <a:t>” temsili bir durumda hazırlıksız veya kısmen hazırlıklı bir bölümü canlan- </a:t>
            </a:r>
            <a:r>
              <a:rPr lang="tr-TR" sz="2400" dirty="0" err="1">
                <a:solidFill>
                  <a:srgbClr val="231F20"/>
                </a:solidFill>
                <a:effectLst/>
              </a:rPr>
              <a:t>dırma</a:t>
            </a:r>
            <a:r>
              <a:rPr lang="tr-TR" sz="2400" dirty="0">
                <a:solidFill>
                  <a:srgbClr val="231F20"/>
                </a:solidFill>
                <a:effectLst/>
              </a:rPr>
              <a:t> olarak tanımlanabilir. Bir “rol-yapma testi” kişilerin özel bir durum içindeymiş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gibi davranmaları için yönlendirildiği bir değerleme aracıdır. De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60442E-AE73-0FAA-1678-EAD24E6B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966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B6187667-2499-EDD6-394F-D4961C2A7C62}"/>
              </a:ext>
            </a:extLst>
          </p:cNvPr>
          <p:cNvSpPr txBox="1"/>
          <p:nvPr/>
        </p:nvSpPr>
        <p:spPr>
          <a:xfrm>
            <a:off x="731520" y="5925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i="1" dirty="0">
                <a:solidFill>
                  <a:srgbClr val="00AEEF"/>
                </a:solidFill>
                <a:effectLst/>
                <a:latin typeface="Palatino" pitchFamily="2" charset="0"/>
              </a:rPr>
              <a:t>Araç Olarak Bilgisayarlar</a:t>
            </a:r>
            <a:endParaRPr lang="tr-TR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3ADB2DA-3AB6-1107-3BC2-B1B2E7E4D6A3}"/>
              </a:ext>
            </a:extLst>
          </p:cNvPr>
          <p:cNvSpPr txBox="1"/>
          <p:nvPr/>
        </p:nvSpPr>
        <p:spPr>
          <a:xfrm>
            <a:off x="1158240" y="1896070"/>
            <a:ext cx="1039368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Bilgisayar teknolojisinin yenilikçi kullanımı, geleneksel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yöntemlerle ölçülemeyen yetenek ve özelliklerin ölçülmesini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kolaylaştırmıştır.</a:t>
            </a:r>
          </a:p>
          <a:p>
            <a:pPr algn="ctr"/>
            <a:endParaRPr lang="tr-TR" sz="2400" dirty="0">
              <a:solidFill>
                <a:srgbClr val="231F20"/>
              </a:solidFill>
            </a:endParaRP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Bilgisayarlar saniyeler içinde sadece test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puanlarını değil, bu puanlara ait örüntüleri de çıkarabilirler.</a:t>
            </a:r>
          </a:p>
          <a:p>
            <a:pPr algn="ctr"/>
            <a:endParaRPr lang="tr-TR" sz="2400" dirty="0">
              <a:solidFill>
                <a:srgbClr val="231F20"/>
              </a:solidFill>
              <a:effectLst/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E1C49B-15F5-5C23-6008-B6748FF6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88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725D297B-0924-9316-2D42-A57057B85771}"/>
              </a:ext>
            </a:extLst>
          </p:cNvPr>
          <p:cNvSpPr txBox="1"/>
          <p:nvPr/>
        </p:nvSpPr>
        <p:spPr>
          <a:xfrm>
            <a:off x="792480" y="62305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i="1" dirty="0">
                <a:solidFill>
                  <a:srgbClr val="00AEEF"/>
                </a:solidFill>
                <a:effectLst/>
                <a:latin typeface="Palatino" pitchFamily="2" charset="0"/>
              </a:rPr>
              <a:t>Diğer Araçlar</a:t>
            </a:r>
            <a:endParaRPr lang="tr-TR" sz="24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356462CF-C816-55CF-2EA4-894A4E2D42CB}"/>
              </a:ext>
            </a:extLst>
          </p:cNvPr>
          <p:cNvSpPr txBox="1"/>
          <p:nvPr/>
        </p:nvSpPr>
        <p:spPr>
          <a:xfrm>
            <a:off x="4724400" y="2238494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231F20"/>
                </a:solidFill>
                <a:effectLst/>
              </a:rPr>
              <a:t>Video,</a:t>
            </a:r>
          </a:p>
          <a:p>
            <a:r>
              <a:rPr lang="tr-TR" sz="2400" dirty="0">
                <a:solidFill>
                  <a:srgbClr val="231F20"/>
                </a:solidFill>
                <a:effectLst/>
              </a:rPr>
              <a:t>Termometre, </a:t>
            </a:r>
          </a:p>
          <a:p>
            <a:r>
              <a:rPr lang="tr-TR" sz="2400" dirty="0">
                <a:solidFill>
                  <a:srgbClr val="231F20"/>
                </a:solidFill>
              </a:rPr>
              <a:t>T</a:t>
            </a:r>
            <a:r>
              <a:rPr lang="tr-TR" sz="2400" dirty="0">
                <a:solidFill>
                  <a:srgbClr val="231F20"/>
                </a:solidFill>
                <a:effectLst/>
              </a:rPr>
              <a:t>ansiyon aleti vb.</a:t>
            </a:r>
          </a:p>
          <a:p>
            <a:endParaRPr lang="tr-TR" sz="2400" dirty="0">
              <a:solidFill>
                <a:srgbClr val="231F20"/>
              </a:solidFill>
              <a:effectLst/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273ED4-A142-4842-83AA-8AC2523AC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868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BC5EC5F-15F2-AC66-517D-3780D227439C}"/>
              </a:ext>
            </a:extLst>
          </p:cNvPr>
          <p:cNvSpPr txBox="1"/>
          <p:nvPr/>
        </p:nvSpPr>
        <p:spPr>
          <a:xfrm>
            <a:off x="1158240" y="2690336"/>
            <a:ext cx="10637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00AEEF"/>
                </a:solidFill>
                <a:effectLst/>
              </a:rPr>
              <a:t>Kim, Ne, Neden, Nasıl ve Nerede?</a:t>
            </a:r>
          </a:p>
          <a:p>
            <a:pPr algn="ctr"/>
            <a:endParaRPr lang="tr-TR" sz="2400" dirty="0">
              <a:solidFill>
                <a:srgbClr val="00AEEF"/>
              </a:solidFill>
              <a:effectLst/>
            </a:endParaRP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Değerleme ekibinde kimler yer alır? Değerlemeler ne tarz ortamlarda neden ve nasıl</a:t>
            </a:r>
          </a:p>
          <a:p>
            <a:pPr algn="ctr"/>
            <a:r>
              <a:rPr lang="tr-TR" sz="2400" dirty="0">
                <a:solidFill>
                  <a:srgbClr val="231F20"/>
                </a:solidFill>
                <a:effectLst/>
              </a:rPr>
              <a:t>yürütülür? Testle ilgili bilgi edinmek için kişi nereye gider?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2E1E7F-EA2A-177A-EE04-3C606EFF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823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97C4ECD2-F684-1C6E-9581-64E4B042FECF}"/>
              </a:ext>
            </a:extLst>
          </p:cNvPr>
          <p:cNvSpPr txBox="1"/>
          <p:nvPr/>
        </p:nvSpPr>
        <p:spPr>
          <a:xfrm>
            <a:off x="1249680" y="2228671"/>
            <a:ext cx="10363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Değerleme ekibinde test geliştiriciler, test basımcıları (yayın evi vb.) test kullanıcıları ve teste tabi tutulan kişiler yer alır. Ayrıca toplumu da bir bütün olarak bu ekibin içerisinde düşünebilir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9918D458-9190-A8F8-132B-76E60D441034}"/>
              </a:ext>
            </a:extLst>
          </p:cNvPr>
          <p:cNvSpPr txBox="1"/>
          <p:nvPr/>
        </p:nvSpPr>
        <p:spPr>
          <a:xfrm>
            <a:off x="335280" y="8059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srgbClr val="231F20"/>
                </a:solidFill>
                <a:effectLst/>
              </a:rPr>
              <a:t>Değerleme ekibinde kimler yer alır? </a:t>
            </a:r>
            <a:endParaRPr lang="tr-TR" sz="2800" b="1" i="1" dirty="0"/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E2A0E935-8FEB-B021-EFA2-0D3C8BB4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02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B2F6D6B-44B3-6A29-CE8C-ADD9B48A6375}"/>
              </a:ext>
            </a:extLst>
          </p:cNvPr>
          <p:cNvSpPr/>
          <p:nvPr/>
        </p:nvSpPr>
        <p:spPr>
          <a:xfrm>
            <a:off x="467544" y="267494"/>
            <a:ext cx="2912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Test ve Değerleme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7D226FD-E9D8-AF3C-4601-6A7661768822}"/>
              </a:ext>
            </a:extLst>
          </p:cNvPr>
          <p:cNvSpPr/>
          <p:nvPr/>
        </p:nvSpPr>
        <p:spPr>
          <a:xfrm>
            <a:off x="2590336" y="2239429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/>
              <a:t>Çağdaş anlamda psikolojik testler ve değerlemelerin temeli 20. yüzyılın ilk yarısında Fransa’da atılmıştır. 1905 yılında </a:t>
            </a:r>
            <a:r>
              <a:rPr lang="tr-TR" sz="2000" dirty="0" err="1"/>
              <a:t>Alfred</a:t>
            </a:r>
            <a:r>
              <a:rPr lang="tr-TR" sz="2000" dirty="0"/>
              <a:t> </a:t>
            </a:r>
            <a:r>
              <a:rPr lang="tr-TR" sz="2000" dirty="0" err="1"/>
              <a:t>Binet</a:t>
            </a:r>
            <a:r>
              <a:rPr lang="tr-TR" sz="2000" dirty="0"/>
              <a:t> ve bir meslektaşı </a:t>
            </a:r>
            <a:br>
              <a:rPr lang="tr-TR" sz="2000" dirty="0"/>
            </a:br>
            <a:r>
              <a:rPr lang="tr-TR" sz="2000" dirty="0"/>
              <a:t>Paris’te yaşayan okul çağına gelmiş çocukları uygun sınıflara yerleştirmek için geliştirilmiş bir test yayınlamışlardır.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92B72C-8867-6531-21E5-B97759CD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484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E0FF335-8E32-FCA4-AF5B-BEBFCD545C90}"/>
              </a:ext>
            </a:extLst>
          </p:cNvPr>
          <p:cNvSpPr/>
          <p:nvPr/>
        </p:nvSpPr>
        <p:spPr>
          <a:xfrm>
            <a:off x="0" y="407670"/>
            <a:ext cx="835292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i="1" dirty="0"/>
              <a:t>Değerlemeler Ne Tür Ortamlarda ve Nasıl Yapılır?</a:t>
            </a:r>
            <a:endParaRPr lang="tr-TR" sz="2500" b="1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D16A613-F1D7-D3BE-0753-F62F61437E36}"/>
              </a:ext>
            </a:extLst>
          </p:cNvPr>
          <p:cNvSpPr/>
          <p:nvPr/>
        </p:nvSpPr>
        <p:spPr>
          <a:xfrm>
            <a:off x="4176464" y="2028616"/>
            <a:ext cx="4337278" cy="34470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Eğitsel ortamlar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Klinik ortamlar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Danışma ortamları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 err="1"/>
              <a:t>Geriatrik</a:t>
            </a:r>
            <a:r>
              <a:rPr lang="tr-TR" sz="2400" dirty="0"/>
              <a:t> ortamlar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İşyeri ve askeri ortamlar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Resmi ve örgütsel akreditasyon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Diğer ortamlar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0BFF5F8-D4B6-454F-6EC6-F7D8B52E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22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22EBD08-48AA-EDED-14A3-DAF7AACBBA9F}"/>
              </a:ext>
            </a:extLst>
          </p:cNvPr>
          <p:cNvSpPr/>
          <p:nvPr/>
        </p:nvSpPr>
        <p:spPr>
          <a:xfrm>
            <a:off x="491128" y="523448"/>
            <a:ext cx="342183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500" b="1" i="1" dirty="0"/>
              <a:t>Değerleme Nasıl Yapılır?</a:t>
            </a:r>
            <a:endParaRPr lang="tr-TR" sz="2500" b="1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8F5BB1A-77CA-D671-1EA3-5967814DD80A}"/>
              </a:ext>
            </a:extLst>
          </p:cNvPr>
          <p:cNvSpPr/>
          <p:nvPr/>
        </p:nvSpPr>
        <p:spPr>
          <a:xfrm>
            <a:off x="2309622" y="2413337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Yapılan test veya ölçme işlemi ne olursa olsun, değerleme yapan kişinin değerlemeye nasıl hazırlandığı, değerleme puanları ile sonuçlarının nasıl kullanıldığı ve tüm değerleme kayıtlarının nasıl korunduğuyla </a:t>
            </a:r>
            <a:br>
              <a:rPr lang="tr-TR" sz="2400" dirty="0"/>
            </a:br>
            <a:r>
              <a:rPr lang="tr-TR" sz="2400" dirty="0"/>
              <a:t>ilgili konularda ortak noktaları olacaktır.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Bu durum </a:t>
            </a:r>
            <a:r>
              <a:rPr lang="tr-TR" sz="2400" i="1" dirty="0"/>
              <a:t>Standartlar </a:t>
            </a:r>
            <a:r>
              <a:rPr lang="tr-TR" sz="2400" dirty="0"/>
              <a:t>ve ilgili yayımlarda resmen ilan edilen test kullanımı ile ilgili kurallar nedeniyle böyledir.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2500C05-6B9D-5A35-A71F-3A9FD185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925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A752472-BC23-F1FF-45E1-E68617664E16}"/>
              </a:ext>
            </a:extLst>
          </p:cNvPr>
          <p:cNvSpPr/>
          <p:nvPr/>
        </p:nvSpPr>
        <p:spPr>
          <a:xfrm>
            <a:off x="2656384" y="1587698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Teste tabi tutulan her bir öğrenci için en uygun testi seçme ve</a:t>
            </a:r>
          </a:p>
          <a:p>
            <a:pPr algn="ctr"/>
            <a:r>
              <a:rPr lang="tr-TR" dirty="0"/>
              <a:t>uygulama zorunluluğu.</a:t>
            </a:r>
          </a:p>
          <a:p>
            <a:pPr algn="ctr"/>
            <a:r>
              <a:rPr lang="tr-TR" dirty="0"/>
              <a:t> </a:t>
            </a:r>
          </a:p>
          <a:p>
            <a:pPr algn="ctr"/>
            <a:r>
              <a:rPr lang="tr-TR" dirty="0"/>
              <a:t>Testi uygulayan kişilerin testin yapılacağı yeri teste uygun ve elverişli hale</a:t>
            </a:r>
          </a:p>
          <a:p>
            <a:pPr algn="ctr"/>
            <a:r>
              <a:rPr lang="tr-TR" dirty="0"/>
              <a:t>getirme mecburiyeti vardır. 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Aşırı gürültü, sıcak, soğuk, dikkat dağıtıcı faktörler,</a:t>
            </a:r>
          </a:p>
          <a:p>
            <a:pPr algn="ctr"/>
            <a:r>
              <a:rPr lang="tr-TR" dirty="0"/>
              <a:t>parlayan güneş ışığı, yetersiz havalandırma gibi rahatsız edici durumlar mümkün</a:t>
            </a:r>
          </a:p>
          <a:p>
            <a:pPr algn="ctr"/>
            <a:r>
              <a:rPr lang="tr-TR" dirty="0"/>
              <a:t>olduğu kadar aza indirilmelidir.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Test uygulanırken, özellikle de bire bir sınavlarda veya küçük grup sınavlarında,</a:t>
            </a:r>
          </a:p>
          <a:p>
            <a:pPr algn="ctr"/>
            <a:r>
              <a:rPr lang="tr-TR" dirty="0"/>
              <a:t>sınanan ile sınayan arasındaki </a:t>
            </a:r>
            <a:r>
              <a:rPr lang="tr-TR" i="1" dirty="0"/>
              <a:t>uyum </a:t>
            </a:r>
            <a:r>
              <a:rPr lang="tr-TR" dirty="0"/>
              <a:t>ciddi ölçüde önemli olabilir. 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Bu bağlamda, </a:t>
            </a:r>
            <a:r>
              <a:rPr lang="tr-TR" b="1" dirty="0"/>
              <a:t>uyum</a:t>
            </a:r>
          </a:p>
          <a:p>
            <a:pPr algn="ctr"/>
            <a:r>
              <a:rPr lang="tr-TR" dirty="0"/>
              <a:t>sınayan ile sınanan arasındaki çalışma ilişkisi olarak tanımlanabilir.</a:t>
            </a:r>
          </a:p>
          <a:p>
            <a:pPr algn="ctr"/>
            <a:endParaRPr lang="tr-TR" dirty="0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780C7991-543F-FA28-D938-4D2B8E41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761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4A923A1-95A7-4D5E-77B7-C5F38526F3DC}"/>
              </a:ext>
            </a:extLst>
          </p:cNvPr>
          <p:cNvSpPr/>
          <p:nvPr/>
        </p:nvSpPr>
        <p:spPr>
          <a:xfrm>
            <a:off x="2731056" y="2548701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Psikolojik ölçme ve değerleme bağlamında ise</a:t>
            </a:r>
          </a:p>
          <a:p>
            <a:pPr algn="ctr"/>
            <a:r>
              <a:rPr lang="tr-TR" dirty="0"/>
              <a:t>“</a:t>
            </a:r>
            <a:r>
              <a:rPr lang="tr-TR" b="1" dirty="0"/>
              <a:t>adaptasyon</a:t>
            </a:r>
            <a:r>
              <a:rPr lang="tr-TR" dirty="0"/>
              <a:t>” sözcüğü; testin, işlemlerin, durumun ya da bir testle bir başka testin ikamesinin ayarlanması, değerlemenin istisnai gereksinimleri olan bir sınanan için daha uygun hâle getirilmesi olarak tanımlanabilir.</a:t>
            </a: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295674FD-3437-29A6-E07A-42128407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479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BCD2583-DF45-2903-D943-394EF7B6B398}"/>
              </a:ext>
            </a:extLst>
          </p:cNvPr>
          <p:cNvSpPr/>
          <p:nvPr/>
        </p:nvSpPr>
        <p:spPr>
          <a:xfrm>
            <a:off x="467544" y="267494"/>
            <a:ext cx="7992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Güvenilir Bilgi Nerede Aranmalı: Referans Kaynakları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136B6F8-AAFF-8AEC-1572-DDB2076CB54F}"/>
              </a:ext>
            </a:extLst>
          </p:cNvPr>
          <p:cNvSpPr/>
          <p:nvPr/>
        </p:nvSpPr>
        <p:spPr>
          <a:xfrm>
            <a:off x="4808532" y="2231236"/>
            <a:ext cx="3273397" cy="29495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Test kataloğu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Test kitapçıkları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Referans kitaplar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Dergi makaleleri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Çevrimiçi </a:t>
            </a:r>
            <a:r>
              <a:rPr lang="tr-TR" sz="2400" dirty="0" err="1"/>
              <a:t>veritabanları</a:t>
            </a:r>
            <a:endParaRPr lang="tr-TR" sz="2400" dirty="0"/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Diğer kaynaklar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8B889E8-C6A6-A22E-B081-56946D85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64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7EE680E-5BAD-10F6-97C2-6BAB43E0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25</a:t>
            </a:fld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0C27FA1-FFA0-65B3-2C3F-F6DC14C65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400" y="136525"/>
            <a:ext cx="10089682" cy="658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9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5B31BB7C-4560-4FAE-64A4-BE86B9D0C125}"/>
              </a:ext>
            </a:extLst>
          </p:cNvPr>
          <p:cNvSpPr txBox="1"/>
          <p:nvPr/>
        </p:nvSpPr>
        <p:spPr>
          <a:xfrm>
            <a:off x="3599543" y="31981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00AEEF"/>
                </a:solidFill>
                <a:effectLst/>
                <a:latin typeface="Helvetica" pitchFamily="2" charset="0"/>
              </a:rPr>
              <a:t>Haftaya görüşmek dileğiyle…</a:t>
            </a:r>
            <a:endParaRPr lang="tr-TR" sz="2400" dirty="0">
              <a:solidFill>
                <a:srgbClr val="00AEEF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4EDA2A8-5270-0D77-0E57-17B5DB83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7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B2F6D6B-44B3-6A29-CE8C-ADD9B48A6375}"/>
              </a:ext>
            </a:extLst>
          </p:cNvPr>
          <p:cNvSpPr/>
          <p:nvPr/>
        </p:nvSpPr>
        <p:spPr>
          <a:xfrm>
            <a:off x="467544" y="267494"/>
            <a:ext cx="2912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Test ve Değerleme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8F84CC4-5244-A42B-1255-CF1E0860CD36}"/>
              </a:ext>
            </a:extLst>
          </p:cNvPr>
          <p:cNvSpPr/>
          <p:nvPr/>
        </p:nvSpPr>
        <p:spPr>
          <a:xfrm>
            <a:off x="1290917" y="1964353"/>
            <a:ext cx="997233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Son yıllarda yapılan tartışmalarla psikolojik test ve psikolojik değerleme arasındaki anlamsal farklılık daha karmaşık bir hal almıştır. 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Hatta birçok sürümü basılan psikolojik test kitaplarında da bu iki kavram arasındaki farklılık bütün sürümlerde belirsiz kalmaya devam etmiştir.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Bu tür kavramlar arasındaki farklılıkların belirlenmesi</a:t>
            </a:r>
          </a:p>
          <a:p>
            <a:pPr algn="ctr"/>
            <a:r>
              <a:rPr lang="tr-TR" sz="2400" dirty="0"/>
              <a:t>psikolojik testleri kullanan diğer meslek üyeleri ile psikologlar arasındaki uzlaşıyı arttırarak olası çatışmaların önüne geçmektedir. 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Psikolojik değerleme yapabilmek, basit bir testi uygulamaktan daha fazlasını; </a:t>
            </a:r>
            <a:r>
              <a:rPr lang="pt-BR" sz="2400" dirty="0" err="1"/>
              <a:t>eğitim</a:t>
            </a:r>
            <a:r>
              <a:rPr lang="pt-BR" sz="2400" dirty="0"/>
              <a:t>, </a:t>
            </a:r>
            <a:r>
              <a:rPr lang="pt-BR" sz="2400" dirty="0" err="1"/>
              <a:t>beceri</a:t>
            </a:r>
            <a:r>
              <a:rPr lang="pt-BR" sz="2400" dirty="0"/>
              <a:t> </a:t>
            </a:r>
            <a:r>
              <a:rPr lang="pt-BR" sz="2400" dirty="0" err="1"/>
              <a:t>ve</a:t>
            </a:r>
            <a:r>
              <a:rPr lang="pt-BR" sz="2400" dirty="0"/>
              <a:t> </a:t>
            </a:r>
            <a:r>
              <a:rPr lang="pt-BR" sz="2400" dirty="0" err="1"/>
              <a:t>uygulama</a:t>
            </a:r>
            <a:r>
              <a:rPr lang="pt-BR" sz="2400" dirty="0"/>
              <a:t> </a:t>
            </a:r>
            <a:r>
              <a:rPr lang="pt-BR" sz="2400" dirty="0" err="1"/>
              <a:t>deneyimini</a:t>
            </a:r>
            <a:r>
              <a:rPr lang="pt-BR" sz="2400" dirty="0"/>
              <a:t> </a:t>
            </a:r>
            <a:r>
              <a:rPr lang="pt-BR" sz="2400" dirty="0" err="1"/>
              <a:t>gerektirir</a:t>
            </a:r>
            <a:r>
              <a:rPr lang="pt-BR" sz="2400" dirty="0"/>
              <a:t>.</a:t>
            </a:r>
            <a:endParaRPr lang="tr-TR" sz="2400" dirty="0"/>
          </a:p>
          <a:p>
            <a:pPr algn="ctr"/>
            <a:endParaRPr lang="tr-TR" sz="2400" dirty="0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04200A02-5EBA-A47F-0405-D70834B288F1}"/>
              </a:ext>
            </a:extLst>
          </p:cNvPr>
          <p:cNvSpPr/>
          <p:nvPr/>
        </p:nvSpPr>
        <p:spPr>
          <a:xfrm>
            <a:off x="467544" y="915566"/>
            <a:ext cx="3795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/>
              <a:t>Psikolojik Test ve Değerleme</a:t>
            </a:r>
            <a:endParaRPr lang="tr-TR" sz="2400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2D56F9-182C-91CC-38B4-3AF84AF9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31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9FAFF4B-B770-E0EC-2FE1-8A218732C85E}"/>
              </a:ext>
            </a:extLst>
          </p:cNvPr>
          <p:cNvSpPr txBox="1"/>
          <p:nvPr/>
        </p:nvSpPr>
        <p:spPr>
          <a:xfrm>
            <a:off x="1310640" y="1676460"/>
            <a:ext cx="101193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31F20"/>
                </a:solidFill>
                <a:effectLst/>
              </a:rPr>
              <a:t>Psikolojik değerleme </a:t>
            </a:r>
            <a:r>
              <a:rPr lang="tr-TR" sz="2400" dirty="0">
                <a:solidFill>
                  <a:srgbClr val="231F20"/>
                </a:solidFill>
                <a:effectLst/>
              </a:rPr>
              <a:t>(</a:t>
            </a:r>
            <a:r>
              <a:rPr lang="tr-TR" sz="2400" dirty="0" err="1">
                <a:solidFill>
                  <a:srgbClr val="231F20"/>
                </a:solidFill>
                <a:effectLst/>
              </a:rPr>
              <a:t>psychological</a:t>
            </a:r>
            <a:r>
              <a:rPr lang="tr-TR" sz="2400" dirty="0">
                <a:solidFill>
                  <a:srgbClr val="231F20"/>
                </a:solidFill>
                <a:effectLst/>
              </a:rPr>
              <a:t> </a:t>
            </a:r>
            <a:r>
              <a:rPr lang="tr-TR" sz="2400" dirty="0" err="1">
                <a:solidFill>
                  <a:srgbClr val="231F20"/>
                </a:solidFill>
                <a:effectLst/>
              </a:rPr>
              <a:t>assessment</a:t>
            </a:r>
            <a:r>
              <a:rPr lang="tr-TR" sz="2400" dirty="0">
                <a:solidFill>
                  <a:srgbClr val="231F20"/>
                </a:solidFill>
                <a:effectLst/>
              </a:rPr>
              <a:t>); test, görüşme, durum incelemesi, gözlem vb. araçlar, özel dizayn edilen cihazlar ve ölçme prosedürleri kullanılarak toplanan verileri, psikolojik değerlendirme (</a:t>
            </a:r>
            <a:r>
              <a:rPr lang="tr-TR" sz="2400" dirty="0" err="1">
                <a:solidFill>
                  <a:srgbClr val="231F20"/>
                </a:solidFill>
                <a:effectLst/>
              </a:rPr>
              <a:t>evaluation</a:t>
            </a:r>
            <a:r>
              <a:rPr lang="tr-TR" sz="2400" dirty="0">
                <a:solidFill>
                  <a:srgbClr val="231F20"/>
                </a:solidFill>
                <a:effectLst/>
              </a:rPr>
              <a:t>) yapmak üzere anlamlı bir biçimde bir araya getirmek (entegrasyon) olarak tanımlanabilir.</a:t>
            </a:r>
          </a:p>
          <a:p>
            <a:pPr algn="ctr"/>
            <a:endParaRPr lang="tr-TR" sz="2400" dirty="0">
              <a:solidFill>
                <a:srgbClr val="231F20"/>
              </a:solidFill>
              <a:effectLst/>
            </a:endParaRPr>
          </a:p>
          <a:p>
            <a:pPr algn="ctr"/>
            <a:r>
              <a:rPr lang="tr-TR" sz="2400" b="1" dirty="0">
                <a:solidFill>
                  <a:srgbClr val="231F20"/>
                </a:solidFill>
                <a:effectLst/>
              </a:rPr>
              <a:t>Psikolojik testleri </a:t>
            </a:r>
            <a:r>
              <a:rPr lang="tr-TR" sz="2400" dirty="0">
                <a:solidFill>
                  <a:srgbClr val="231F20"/>
                </a:solidFill>
                <a:effectLst/>
              </a:rPr>
              <a:t>ise psikoloji ile ilgili değişkenleri ölçme süreci olarak tanımlaya- biliriz. Bu süreçle bir özelliği temsil eden davranış örneklemini elde etmek üzere geliştirilen prosedür ya da araç ifade edilmek istenmektedir.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9B9A83-2709-9095-282B-8E6D22F4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0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045836C3-2B5C-1CCA-BF58-20C36A95ADE6}"/>
              </a:ext>
            </a:extLst>
          </p:cNvPr>
          <p:cNvSpPr/>
          <p:nvPr/>
        </p:nvSpPr>
        <p:spPr>
          <a:xfrm>
            <a:off x="2388198" y="2505670"/>
            <a:ext cx="7992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Değerleme süreci</a:t>
            </a:r>
            <a:r>
              <a:rPr lang="tr-TR" sz="2400" dirty="0"/>
              <a:t>: Değerleme süreci genellikle değerlemeyi yapacak uzman, okul psikoloğu, öğretmen ya da insan kaynakları uzmanı gibi bir başvuru kaynağıyla başlar.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C9FC042-AE12-F7B8-2533-2AA3B187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0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B3C2EBE-24FA-7EAC-7B16-CDB4063D4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60" y="129627"/>
            <a:ext cx="9265940" cy="668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210C57E-B044-8788-7CE3-7E7BA62C0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55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28CA2CA-F2D8-0B36-8C73-E4AB49B7FE61}"/>
              </a:ext>
            </a:extLst>
          </p:cNvPr>
          <p:cNvSpPr/>
          <p:nvPr/>
        </p:nvSpPr>
        <p:spPr>
          <a:xfrm>
            <a:off x="2623240" y="250567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Çalışılacak yöntem ya da araç seçildikten sonra formel değerleme başlayacaktır. Değerlemeden sonra </a:t>
            </a:r>
            <a:r>
              <a:rPr lang="tr-TR" sz="2400" dirty="0" err="1"/>
              <a:t>değerlemeci</a:t>
            </a:r>
            <a:r>
              <a:rPr lang="tr-TR" sz="2400" dirty="0"/>
              <a:t> referans (başvuru) sorulara  cevap veren bulguları içeren bir rapor yazar.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5443218-B01E-7F44-03BD-76BC8AA3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37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5C86250-DD89-3E39-2984-738BAA80EFE5}"/>
              </a:ext>
            </a:extLst>
          </p:cNvPr>
          <p:cNvSpPr/>
          <p:nvPr/>
        </p:nvSpPr>
        <p:spPr>
          <a:xfrm>
            <a:off x="467544" y="267494"/>
            <a:ext cx="4528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Psikolojik Değerleme Araçları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B5B6DD46-F7B3-8794-F09E-0EF7DFD4DD5A}"/>
              </a:ext>
            </a:extLst>
          </p:cNvPr>
          <p:cNvSpPr/>
          <p:nvPr/>
        </p:nvSpPr>
        <p:spPr>
          <a:xfrm>
            <a:off x="4152038" y="1941997"/>
            <a:ext cx="3476721" cy="39446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Testler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Görüşme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 err="1"/>
              <a:t>Portfolyo</a:t>
            </a:r>
            <a:endParaRPr lang="tr-TR" sz="2400" dirty="0"/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Vaka Geçmişi Verisi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Davranışsal Gözlem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Rol Yapma Testleri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Araç Olarak Bilgisayarlar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Diğer Araçlar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DEDBEA3-BD76-B27E-B05F-4571037A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633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BE03982-FCF5-618F-BAE7-3B1057F9613D}"/>
              </a:ext>
            </a:extLst>
          </p:cNvPr>
          <p:cNvSpPr/>
          <p:nvPr/>
        </p:nvSpPr>
        <p:spPr>
          <a:xfrm>
            <a:off x="2135560" y="1960356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Bir test basit bir şekilde bir ölçme aracı ya da işlemi olarak tanımlanabilir.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psikolojik test, psikolojik değişkenleri ölçmek için geliştirilen</a:t>
            </a:r>
          </a:p>
          <a:p>
            <a:pPr algn="ctr"/>
            <a:r>
              <a:rPr lang="tr-TR" sz="2400" dirty="0"/>
              <a:t>araç ve işlemleri ifade eder (zekâ, kişilik, tutum, ilgi, değer vb.).</a:t>
            </a:r>
          </a:p>
          <a:p>
            <a:pPr algn="ctr"/>
            <a:endParaRPr lang="tr-TR" sz="24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FE02D02D-4D82-45F2-B69A-7BF0DABC6864}"/>
              </a:ext>
            </a:extLst>
          </p:cNvPr>
          <p:cNvSpPr txBox="1"/>
          <p:nvPr/>
        </p:nvSpPr>
        <p:spPr>
          <a:xfrm>
            <a:off x="579120" y="438753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00AEEF"/>
                </a:solidFill>
                <a:effectLst/>
                <a:latin typeface="Helvetica" pitchFamily="2" charset="0"/>
              </a:rPr>
              <a:t>Psikolojik Değerleme Araçları</a:t>
            </a:r>
            <a:endParaRPr lang="tr-TR" sz="2800" dirty="0">
              <a:solidFill>
                <a:srgbClr val="00AEEF"/>
              </a:solidFill>
              <a:effectLst/>
              <a:latin typeface="Helvetica" pitchFamily="2" charset="0"/>
            </a:endParaRPr>
          </a:p>
          <a:p>
            <a:r>
              <a:rPr lang="tr-TR" sz="2800" b="1" i="1" dirty="0">
                <a:solidFill>
                  <a:srgbClr val="00AEEF"/>
                </a:solidFill>
                <a:effectLst/>
                <a:latin typeface="Palatino" pitchFamily="2" charset="0"/>
              </a:rPr>
              <a:t>Testler</a:t>
            </a:r>
            <a:endParaRPr lang="tr-TR" sz="2800" dirty="0">
              <a:solidFill>
                <a:srgbClr val="00AEEF"/>
              </a:solidFill>
              <a:effectLst/>
              <a:latin typeface="Palatino" pitchFamily="2" charset="0"/>
            </a:endParaRP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EF6456F-B00C-984D-D86F-42451FC2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2E94-BAE4-DE42-945D-CA41271F8B1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47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1046</Words>
  <Application>Microsoft Macintosh PowerPoint</Application>
  <PresentationFormat>Geniş ekran</PresentationFormat>
  <Paragraphs>149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Helvetica</vt:lpstr>
      <vt:lpstr>Palatino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3</cp:revision>
  <dcterms:created xsi:type="dcterms:W3CDTF">2023-03-12T21:40:03Z</dcterms:created>
  <dcterms:modified xsi:type="dcterms:W3CDTF">2023-03-13T09:00:51Z</dcterms:modified>
</cp:coreProperties>
</file>