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71" r:id="rId3"/>
    <p:sldId id="272" r:id="rId4"/>
    <p:sldId id="273" r:id="rId5"/>
    <p:sldId id="275" r:id="rId6"/>
    <p:sldId id="274" r:id="rId7"/>
    <p:sldId id="276" r:id="rId8"/>
    <p:sldId id="279" r:id="rId9"/>
    <p:sldId id="280" r:id="rId10"/>
    <p:sldId id="281" r:id="rId11"/>
    <p:sldId id="282" r:id="rId12"/>
    <p:sldId id="28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883" autoAdjust="0"/>
  </p:normalViewPr>
  <p:slideViewPr>
    <p:cSldViewPr snapToGrid="0">
      <p:cViewPr varScale="1">
        <p:scale>
          <a:sx n="81" d="100"/>
          <a:sy n="81" d="100"/>
        </p:scale>
        <p:origin x="75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8EAB3-555D-4397-9A4A-5CB51A3818EE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1347F4-AA0A-4E4E-8428-5A7072A17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54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96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485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482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2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8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4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63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4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3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38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7736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6179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03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66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2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1090C-D551-4134-96DA-1C2914D15C6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7919134-1C9D-4E15-BFF2-2E17DAB53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86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9803" y="547130"/>
            <a:ext cx="9891070" cy="1751993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>
                <a:solidFill>
                  <a:schemeClr val="accent1">
                    <a:lumMod val="75000"/>
                  </a:schemeClr>
                </a:solidFill>
              </a:rPr>
              <a:t>MATEMATİK SINIFLARINDA İLETİŞİM</a:t>
            </a:r>
            <a:r>
              <a:rPr lang="tr-TR" sz="3600" b="1" dirty="0">
                <a:solidFill>
                  <a:srgbClr val="A50021"/>
                </a:solidFill>
              </a:rPr>
              <a:t/>
            </a:r>
            <a:br>
              <a:rPr lang="tr-TR" sz="3600" b="1" dirty="0">
                <a:solidFill>
                  <a:srgbClr val="A50021"/>
                </a:solidFill>
              </a:rPr>
            </a:br>
            <a:r>
              <a:rPr lang="tr-TR" sz="3600" b="1" dirty="0">
                <a:solidFill>
                  <a:srgbClr val="A50021"/>
                </a:solidFill>
              </a:rPr>
              <a:t/>
            </a:r>
            <a:br>
              <a:rPr lang="tr-TR" sz="3600" b="1" dirty="0">
                <a:solidFill>
                  <a:srgbClr val="A50021"/>
                </a:solidFill>
              </a:rPr>
            </a:b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88257" y="4133412"/>
            <a:ext cx="10187709" cy="2292161"/>
          </a:xfrm>
        </p:spPr>
        <p:txBody>
          <a:bodyPr>
            <a:normAutofit/>
          </a:bodyPr>
          <a:lstStyle/>
          <a:p>
            <a:r>
              <a:rPr lang="tr-TR" sz="2400" b="1" dirty="0"/>
              <a:t>İletişim </a:t>
            </a:r>
            <a:r>
              <a:rPr lang="tr-TR" sz="2400" b="1" dirty="0" smtClean="0"/>
              <a:t>Süreci ve Öğeleri</a:t>
            </a:r>
            <a:endParaRPr lang="tr-TR" sz="2400" b="1" dirty="0"/>
          </a:p>
          <a:p>
            <a:r>
              <a:rPr lang="tr-TR" sz="2400" b="1" dirty="0" smtClean="0"/>
              <a:t>Kaynak - Mesaj - Kanal - Alıcı - Geri Bildirim</a:t>
            </a:r>
          </a:p>
          <a:p>
            <a:r>
              <a:rPr lang="tr-TR" sz="2400" b="1" dirty="0" smtClean="0"/>
              <a:t>İletişimde </a:t>
            </a:r>
            <a:r>
              <a:rPr lang="tr-TR" sz="2400" b="1" dirty="0"/>
              <a:t>Etkili Faktörler</a:t>
            </a:r>
            <a:endParaRPr lang="tr-TR" sz="2400" dirty="0"/>
          </a:p>
          <a:p>
            <a:pPr marL="285750" indent="-285750">
              <a:buFont typeface="Wingdings" pitchFamily="2" charset="2"/>
              <a:buChar char="Ø"/>
            </a:pP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07298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İLETİŞİMİN ÖĞELERİ</a:t>
            </a:r>
            <a:r>
              <a:rPr lang="tr-TR" sz="3500" b="1" dirty="0">
                <a:solidFill>
                  <a:srgbClr val="FF0000"/>
                </a:solidFill>
              </a:rPr>
              <a:t/>
            </a:r>
            <a:br>
              <a:rPr lang="tr-TR" sz="3500" b="1" dirty="0">
                <a:solidFill>
                  <a:srgbClr val="FF0000"/>
                </a:solidFill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Kaynak </a:t>
            </a:r>
          </a:p>
          <a:p>
            <a:endParaRPr lang="tr-T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tr-TR" sz="2800" dirty="0"/>
              <a:t>Kaynak,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iletişim sürecini başlatan</a:t>
            </a:r>
            <a:r>
              <a:rPr lang="tr-TR" sz="2800" dirty="0"/>
              <a:t>; bilgi, duygu veya beceriye sahip olup, bunları başkalarına ileterek bir amacı </a:t>
            </a:r>
            <a:r>
              <a:rPr lang="tr-TR" sz="2800" dirty="0" smtClean="0"/>
              <a:t>gerçekleştirmek </a:t>
            </a:r>
            <a:r>
              <a:rPr lang="tr-TR" sz="2800" dirty="0"/>
              <a:t>isteyen ya da başkasının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bilgisine ihtiyaç duyan </a:t>
            </a:r>
            <a:r>
              <a:rPr lang="tr-TR" sz="2800" dirty="0"/>
              <a:t>kimsedir.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7763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İLETİŞİMİN ÖĞELERİ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Mesaj</a:t>
            </a:r>
            <a:endParaRPr lang="tr-T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tr-TR" sz="2800" dirty="0" smtClean="0"/>
          </a:p>
          <a:p>
            <a:r>
              <a:rPr lang="tr-TR" sz="2800" dirty="0" smtClean="0"/>
              <a:t>Kaynağın </a:t>
            </a:r>
            <a:r>
              <a:rPr lang="tr-TR" sz="2800" dirty="0"/>
              <a:t>alıcısıyla paylaşmak istediği düşünce, duygu ve davranışları temsil eden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semboller ya da işaretler örüntüsüdür.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7726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İLETİŞİMİN ÖĞELERİ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Kanal</a:t>
            </a:r>
          </a:p>
          <a:p>
            <a:endParaRPr lang="tr-T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tr-TR" sz="2800" dirty="0"/>
              <a:t>Oluşturulan mesajın alıcıya iletilmesini sağlayan </a:t>
            </a:r>
            <a:r>
              <a:rPr lang="tr-TR" sz="2800" dirty="0" smtClean="0"/>
              <a:t>materyal, araç-gereç, </a:t>
            </a:r>
            <a:r>
              <a:rPr lang="tr-TR" sz="2800" dirty="0"/>
              <a:t>yöntem ve tekniklerdir.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374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İLETİŞİMİN ÖĞELERİ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Alıcı </a:t>
            </a:r>
          </a:p>
          <a:p>
            <a:endParaRPr lang="tr-T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tr-TR" sz="2800" dirty="0"/>
              <a:t>Çeşitli kanallarla alıcıya iletilen mesaj, duyu </a:t>
            </a:r>
            <a:r>
              <a:rPr lang="tr-TR" sz="2800" dirty="0" smtClean="0"/>
              <a:t>organları tarafından </a:t>
            </a:r>
            <a:r>
              <a:rPr lang="tr-TR" sz="2800" dirty="0"/>
              <a:t>alınır, beyne gönderilir ve önceden sahip olunan bilgi, duygu ve becerilerle karşılaştırılarak yorumlanır. </a:t>
            </a:r>
            <a:endParaRPr lang="tr-TR" sz="2800" dirty="0" smtClean="0"/>
          </a:p>
          <a:p>
            <a:endParaRPr lang="tr-TR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57227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Kanal ve Mesaj Arasındaki İlişki</a:t>
            </a:r>
            <a:br>
              <a:rPr lang="tr-TR" b="1" dirty="0">
                <a:solidFill>
                  <a:schemeClr val="accent1">
                    <a:lumMod val="75000"/>
                  </a:schemeClr>
                </a:solidFill>
              </a:rPr>
            </a:br>
            <a:endParaRPr lang="tr-T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606" y="2504049"/>
            <a:ext cx="7821637" cy="3671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402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İLETİŞİMİN ÖĞELERİ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309403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Geri </a:t>
            </a: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Bildirim</a:t>
            </a:r>
          </a:p>
          <a:p>
            <a:endParaRPr lang="tr-T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tr-TR" sz="2800" dirty="0" smtClean="0"/>
              <a:t>Geri </a:t>
            </a:r>
            <a:r>
              <a:rPr lang="tr-TR" sz="2800" dirty="0"/>
              <a:t>bildirim, tek yönlü iletişimi çift yönlü yapar ve kaynağın amaçlanan mesajın alıcı tarafından doğru algılanıp algılanmadığını anlamasına imkan sağlar.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9393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705467" y="610042"/>
            <a:ext cx="8911687" cy="1280890"/>
          </a:xfrm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İLETİŞİMİN ÖĞELERİ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39065"/>
          </a:xfrm>
        </p:spPr>
        <p:txBody>
          <a:bodyPr>
            <a:normAutofit fontScale="92500" lnSpcReduction="10000"/>
          </a:bodyPr>
          <a:lstStyle/>
          <a:p>
            <a:r>
              <a:rPr lang="tr-TR" sz="3200" b="1" dirty="0" smtClean="0">
                <a:solidFill>
                  <a:schemeClr val="accent1">
                    <a:lumMod val="75000"/>
                  </a:schemeClr>
                </a:solidFill>
              </a:rPr>
              <a:t>Gürültü</a:t>
            </a:r>
          </a:p>
          <a:p>
            <a:pPr algn="just"/>
            <a:r>
              <a:rPr lang="tr-TR" sz="2800" dirty="0" smtClean="0"/>
              <a:t>İletişimi </a:t>
            </a:r>
            <a:r>
              <a:rPr lang="tr-TR" sz="2800" dirty="0"/>
              <a:t>bozan, aksatan faktörlere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gürültü</a:t>
            </a:r>
            <a:r>
              <a:rPr lang="tr-TR" sz="2800" b="1" dirty="0"/>
              <a:t> </a:t>
            </a:r>
            <a:r>
              <a:rPr lang="tr-TR" sz="2800" dirty="0"/>
              <a:t>denir. Gürültü, iletişim sürecinin her aşamasında ortaya çıkabilir. </a:t>
            </a:r>
            <a:endParaRPr lang="tr-TR" sz="2800" dirty="0" smtClean="0"/>
          </a:p>
          <a:p>
            <a:pPr algn="just"/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Kaynak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tr-TR" sz="2800" dirty="0"/>
              <a:t>düşüncelerini kelimelere dökmekte, anlamlı cümlelere </a:t>
            </a:r>
            <a:r>
              <a:rPr lang="tr-TR" sz="2800" dirty="0" smtClean="0"/>
              <a:t>dönüştürmekte beceriksiz </a:t>
            </a:r>
            <a:r>
              <a:rPr lang="tr-TR" sz="2800" dirty="0"/>
              <a:t>veya çok yavaş sesle konuşuyor olabilir. </a:t>
            </a:r>
            <a:endParaRPr lang="tr-TR" sz="2800" dirty="0" smtClean="0"/>
          </a:p>
          <a:p>
            <a:pPr algn="just"/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Alıcı </a:t>
            </a:r>
            <a:r>
              <a:rPr lang="tr-TR" sz="2800" dirty="0"/>
              <a:t>dinlemiyor veya az duyuyor olabilir. Mesajı alan kişinin mesajı gönderene karşı olumsuz tutumu da gürültüye bir örnektir.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4244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Araştırmalara </a:t>
            </a: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göre (1):</a:t>
            </a:r>
            <a:endParaRPr lang="tr-T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tr-T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Seçici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Algı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tr-TR" sz="2800" dirty="0" smtClean="0"/>
              <a:t>İnsanlar </a:t>
            </a:r>
            <a:r>
              <a:rPr lang="tr-TR" sz="2800" dirty="0"/>
              <a:t>duygusal olarak neyi duymaya ya da görmeye hazırlarsa (veya istiyorlarsa) onları duyma ve görme eğilimindedirler.</a:t>
            </a:r>
          </a:p>
          <a:p>
            <a:endParaRPr lang="tr-TR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4312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İletişim Becerilerindeki Bireysel </a:t>
            </a: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Farklılıklar (2): 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tr-TR" b="1" dirty="0">
                <a:solidFill>
                  <a:schemeClr val="accent1">
                    <a:lumMod val="75000"/>
                  </a:schemeClr>
                </a:solidFill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2800" dirty="0" smtClean="0"/>
              <a:t>İnsanlar temel </a:t>
            </a:r>
            <a:r>
              <a:rPr lang="tr-TR" sz="2800" dirty="0"/>
              <a:t>iletişim becerilerini geliştirme ve uygulama yetenekleri bakımından </a:t>
            </a: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birbirlerinden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farklıdır.</a:t>
            </a:r>
          </a:p>
          <a:p>
            <a:endParaRPr lang="tr-TR" sz="2800" dirty="0"/>
          </a:p>
          <a:p>
            <a:r>
              <a:rPr lang="tr-TR" sz="2800" dirty="0"/>
              <a:t>Bazı insanlar kendilerini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sözel olarak </a:t>
            </a:r>
            <a:r>
              <a:rPr lang="tr-TR" sz="2800" dirty="0"/>
              <a:t>ifade etmekte güçlük çekerler, fakat mesajlarını açık ve anlaşılır biçimde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yazabilirler.</a:t>
            </a:r>
          </a:p>
          <a:p>
            <a:endParaRPr lang="tr-TR" sz="2800" dirty="0"/>
          </a:p>
          <a:p>
            <a:r>
              <a:rPr lang="tr-TR" sz="2800" dirty="0"/>
              <a:t>Bazıları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etkili konuşur </a:t>
            </a:r>
            <a:r>
              <a:rPr lang="tr-TR" sz="2800" dirty="0"/>
              <a:t>fakat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dinlemeyi</a:t>
            </a:r>
            <a:r>
              <a:rPr lang="tr-TR" sz="2800" dirty="0"/>
              <a:t> beceremezler.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9698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İletişim sürecinde kaynak ve alıcı arasındaki </a:t>
            </a: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ilişki (3)</a:t>
            </a:r>
            <a:endParaRPr lang="tr-T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2487105"/>
            <a:ext cx="8915400" cy="4370895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Kaynak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güvenirliği, </a:t>
            </a:r>
            <a:r>
              <a:rPr lang="tr-TR" sz="2800" dirty="0"/>
              <a:t>dört ayrı ögeden oluşur</a:t>
            </a:r>
            <a:r>
              <a:rPr lang="tr-TR" sz="2800" dirty="0" smtClean="0"/>
              <a:t>:</a:t>
            </a:r>
          </a:p>
          <a:p>
            <a:pPr marL="514350" indent="-514350">
              <a:buFont typeface="+mj-lt"/>
              <a:buAutoNum type="arabicParenR"/>
            </a:pP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dürüstlük, </a:t>
            </a:r>
          </a:p>
          <a:p>
            <a:pPr marL="514350" indent="-514350">
              <a:buFont typeface="+mj-lt"/>
              <a:buAutoNum type="arabicParenR"/>
            </a:pP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uzmanlık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endParaRPr lang="tr-TR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istek, </a:t>
            </a:r>
            <a:endParaRPr lang="tr-T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nesnellik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r>
              <a:rPr lang="tr-TR" sz="2000" i="1" dirty="0" smtClean="0"/>
              <a:t>“Neyin </a:t>
            </a:r>
            <a:r>
              <a:rPr lang="tr-TR" sz="2000" i="1" dirty="0"/>
              <a:t>söylendiği” değil “kimin söylediği</a:t>
            </a:r>
            <a:r>
              <a:rPr lang="tr-TR" sz="2000" i="1" dirty="0" smtClean="0"/>
              <a:t>” önemli </a:t>
            </a:r>
            <a:r>
              <a:rPr lang="tr-TR" sz="2000" i="1" dirty="0"/>
              <a:t>olmaktadır</a:t>
            </a:r>
            <a:r>
              <a:rPr lang="tr-TR" sz="2000" i="1" dirty="0" smtClean="0"/>
              <a:t>.</a:t>
            </a:r>
            <a:r>
              <a:rPr lang="tr-TR" sz="2000" i="1" dirty="0"/>
              <a:t> </a:t>
            </a:r>
            <a:r>
              <a:rPr lang="tr-TR" sz="2000" i="1" dirty="0" smtClean="0"/>
              <a:t>Güvenilir </a:t>
            </a:r>
            <a:r>
              <a:rPr lang="tr-TR" sz="2000" i="1" dirty="0"/>
              <a:t>bir öğretmen alanında uzman olmak zorundadır</a:t>
            </a:r>
            <a:endParaRPr lang="tr-T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tr-TR" sz="2000" i="1" dirty="0"/>
              <a:t>Öğrencilerine taraflı davranan bir </a:t>
            </a:r>
            <a:r>
              <a:rPr lang="tr-TR" sz="2000" i="1" dirty="0" smtClean="0"/>
              <a:t>öğretmenin güvenilirliğinden </a:t>
            </a:r>
            <a:r>
              <a:rPr lang="tr-TR" sz="2000" i="1" dirty="0"/>
              <a:t>bahsetmek imkansızdır.</a:t>
            </a:r>
          </a:p>
          <a:p>
            <a:endParaRPr lang="tr-TR" sz="2000" i="1" dirty="0"/>
          </a:p>
          <a:p>
            <a:endParaRPr lang="tr-TR" sz="2800" i="1" dirty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852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İletişim sürecinde kaynak ve alıcı arasındaki ilişki </a:t>
            </a: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(4)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2586085"/>
            <a:ext cx="8915400" cy="3993823"/>
          </a:xfrm>
        </p:spPr>
        <p:txBody>
          <a:bodyPr/>
          <a:lstStyle/>
          <a:p>
            <a:r>
              <a:rPr lang="tr-TR" sz="2800" dirty="0" smtClean="0"/>
              <a:t>Kaynak </a:t>
            </a:r>
            <a:r>
              <a:rPr lang="tr-TR" sz="2800" dirty="0"/>
              <a:t>ve alıcı arasındaki iletişimin etkililiği onların kendilerini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ne derece benzer gördükleri </a:t>
            </a:r>
            <a:r>
              <a:rPr lang="tr-TR" sz="2800" dirty="0"/>
              <a:t>ile doğrudan ilişkilidir. </a:t>
            </a:r>
            <a:endParaRPr lang="tr-TR" sz="2800" dirty="0" smtClean="0"/>
          </a:p>
          <a:p>
            <a:r>
              <a:rPr lang="tr-TR" sz="2800" b="1" dirty="0" err="1" smtClean="0">
                <a:solidFill>
                  <a:schemeClr val="accent1">
                    <a:lumMod val="75000"/>
                  </a:schemeClr>
                </a:solidFill>
              </a:rPr>
              <a:t>Sosyo</a:t>
            </a: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-ekonomik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durum, ilgiler, değerler ve </a:t>
            </a: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yetenekler </a:t>
            </a:r>
            <a:r>
              <a:rPr lang="tr-TR" sz="2800" dirty="0"/>
              <a:t>gibi birçok yönden ortak özellikleri olduğunu algılayan kişiler, birbirlerinin görüş açılarını kabul etmeye ve </a:t>
            </a:r>
            <a:r>
              <a:rPr lang="tr-TR" sz="2800" dirty="0" smtClean="0"/>
              <a:t>ortak birliktelik </a:t>
            </a:r>
            <a:r>
              <a:rPr lang="tr-TR" sz="2800" dirty="0"/>
              <a:t>sağlamaya daha isteklidirler.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33019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954</TotalTime>
  <Words>380</Words>
  <Application>Microsoft Office PowerPoint</Application>
  <PresentationFormat>Geniş ekran</PresentationFormat>
  <Paragraphs>53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Wingdings</vt:lpstr>
      <vt:lpstr>Wingdings 3</vt:lpstr>
      <vt:lpstr>Wisp</vt:lpstr>
      <vt:lpstr>MATEMATİK SINIFLARINDA İLETİŞİM  </vt:lpstr>
      <vt:lpstr>İLETİŞİMİN ÖĞELERİ </vt:lpstr>
      <vt:lpstr>İLETİŞİMİN ÖĞELERİ</vt:lpstr>
      <vt:lpstr>İLETİŞİMİN ÖĞELERİ</vt:lpstr>
      <vt:lpstr>İLETİŞİMİN ÖĞELERİ</vt:lpstr>
      <vt:lpstr>Kanal ve Mesaj Arasındaki İlişki </vt:lpstr>
      <vt:lpstr>İLETİŞİMİN ÖĞELERİ</vt:lpstr>
      <vt:lpstr>İLETİŞİMİN ÖĞELERİ</vt:lpstr>
      <vt:lpstr>Araştırmalara göre (1):</vt:lpstr>
      <vt:lpstr>İletişim Becerilerindeki Bireysel  Farklılıklar (2):  </vt:lpstr>
      <vt:lpstr>İletişim sürecinde kaynak ve alıcı arasındaki ilişki (3)</vt:lpstr>
      <vt:lpstr>İletişim sürecinde kaynak ve alıcı arasındaki ilişki (4)</vt:lpstr>
    </vt:vector>
  </TitlesOfParts>
  <Company>Radford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Perspectives: Measuring Mathematics Teachers’ Knowledge in The Digital Era</dc:title>
  <dc:creator>Manizade, Agida</dc:creator>
  <cp:lastModifiedBy>Ali</cp:lastModifiedBy>
  <cp:revision>97</cp:revision>
  <dcterms:created xsi:type="dcterms:W3CDTF">2018-06-29T17:10:47Z</dcterms:created>
  <dcterms:modified xsi:type="dcterms:W3CDTF">2020-10-25T13:42:17Z</dcterms:modified>
</cp:coreProperties>
</file>