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7" r:id="rId2"/>
    <p:sldId id="258" r:id="rId3"/>
    <p:sldId id="296" r:id="rId4"/>
    <p:sldId id="260" r:id="rId5"/>
    <p:sldId id="261" r:id="rId6"/>
    <p:sldId id="262" r:id="rId7"/>
    <p:sldId id="263" r:id="rId8"/>
    <p:sldId id="264" r:id="rId9"/>
    <p:sldId id="267" r:id="rId10"/>
    <p:sldId id="268" r:id="rId11"/>
    <p:sldId id="269" r:id="rId12"/>
    <p:sldId id="270" r:id="rId13"/>
    <p:sldId id="271" r:id="rId14"/>
    <p:sldId id="273" r:id="rId15"/>
    <p:sldId id="274" r:id="rId16"/>
    <p:sldId id="275" r:id="rId17"/>
    <p:sldId id="278" r:id="rId18"/>
    <p:sldId id="279" r:id="rId19"/>
    <p:sldId id="280" r:id="rId20"/>
    <p:sldId id="281" r:id="rId21"/>
    <p:sldId id="282" r:id="rId22"/>
    <p:sldId id="285" r:id="rId23"/>
    <p:sldId id="283" r:id="rId24"/>
    <p:sldId id="284" r:id="rId25"/>
    <p:sldId id="286" r:id="rId26"/>
    <p:sldId id="287" r:id="rId27"/>
    <p:sldId id="288" r:id="rId28"/>
    <p:sldId id="289" r:id="rId29"/>
    <p:sldId id="290" r:id="rId30"/>
    <p:sldId id="291" r:id="rId31"/>
    <p:sldId id="292" r:id="rId32"/>
    <p:sldId id="293" r:id="rId33"/>
    <p:sldId id="294" r:id="rId34"/>
    <p:sldId id="295" r:id="rId35"/>
    <p:sldId id="297" r:id="rId36"/>
    <p:sldId id="365" r:id="rId37"/>
    <p:sldId id="298" r:id="rId38"/>
    <p:sldId id="299" r:id="rId39"/>
    <p:sldId id="300" r:id="rId40"/>
    <p:sldId id="301" r:id="rId41"/>
    <p:sldId id="303" r:id="rId42"/>
    <p:sldId id="304" r:id="rId43"/>
    <p:sldId id="305" r:id="rId44"/>
    <p:sldId id="306" r:id="rId45"/>
    <p:sldId id="307" r:id="rId46"/>
    <p:sldId id="308" r:id="rId47"/>
    <p:sldId id="310" r:id="rId48"/>
    <p:sldId id="309" r:id="rId49"/>
    <p:sldId id="311" r:id="rId50"/>
    <p:sldId id="312" r:id="rId51"/>
    <p:sldId id="313" r:id="rId52"/>
    <p:sldId id="315" r:id="rId53"/>
    <p:sldId id="316" r:id="rId54"/>
    <p:sldId id="317" r:id="rId55"/>
    <p:sldId id="318" r:id="rId56"/>
    <p:sldId id="319" r:id="rId57"/>
    <p:sldId id="320" r:id="rId58"/>
    <p:sldId id="321" r:id="rId59"/>
    <p:sldId id="322" r:id="rId60"/>
    <p:sldId id="333" r:id="rId61"/>
    <p:sldId id="343" r:id="rId62"/>
    <p:sldId id="344" r:id="rId63"/>
    <p:sldId id="345" r:id="rId64"/>
    <p:sldId id="349" r:id="rId65"/>
    <p:sldId id="350" r:id="rId66"/>
    <p:sldId id="352" r:id="rId67"/>
    <p:sldId id="353" r:id="rId68"/>
    <p:sldId id="354" r:id="rId69"/>
    <p:sldId id="355" r:id="rId70"/>
    <p:sldId id="356" r:id="rId71"/>
    <p:sldId id="357" r:id="rId72"/>
    <p:sldId id="359" r:id="rId73"/>
    <p:sldId id="360" r:id="rId74"/>
    <p:sldId id="361" r:id="rId75"/>
    <p:sldId id="362" r:id="rId76"/>
    <p:sldId id="364" r:id="rId7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autoAdjust="0"/>
    <p:restoredTop sz="94638"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50226"/>
    </p:cViewPr>
  </p:outlineViewPr>
  <p:notesTextViewPr>
    <p:cViewPr>
      <p:scale>
        <a:sx n="100" d="100"/>
        <a:sy n="100" d="100"/>
      </p:scale>
      <p:origin x="0" y="0"/>
    </p:cViewPr>
  </p:notesTextViewPr>
  <p:sorterViewPr>
    <p:cViewPr>
      <p:scale>
        <a:sx n="66" d="100"/>
        <a:sy n="66" d="100"/>
      </p:scale>
      <p:origin x="0" y="3354"/>
    </p:cViewPr>
  </p:sorterViewPr>
  <p:notesViewPr>
    <p:cSldViewPr>
      <p:cViewPr varScale="1">
        <p:scale>
          <a:sx n="69" d="100"/>
          <a:sy n="69" d="100"/>
        </p:scale>
        <p:origin x="-3318"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F81A884-9737-49B6-9AD4-9208878ED54B}" type="datetimeFigureOut">
              <a:rPr lang="tr-TR"/>
              <a:pPr>
                <a:defRPr/>
              </a:pPr>
              <a:t>22.03.2020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6F83C9D-7F6D-4AED-93DC-9AD00E0A285C}"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77AD94B5-C12E-4560-AA8C-0291BD9499DE}"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8AD6E775-4719-4BC7-8F0F-596393118487}"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A911E2F-C69B-4B09-8D56-9D1F0A6C0F7B}"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7B7059AD-7164-4DF2-B53D-EE5D9C5DAB6A}"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17872C45-0185-4769-B8B2-79218E385B17}"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3A4946CC-8529-485D-8C19-070732F46662}"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D91BFB0A-5B64-4A81-A207-27C3D6D02022}"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BDB9D24E-9132-4818-A73B-5D1183845055}"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0F3267A-3D13-49D2-BB7F-9D3814DE9C9C}"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CD30D25E-C57D-4AED-AEA4-3B5E2F8133C2}"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64EA7944-97CD-4553-B8DC-5CA0F75D9333}"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B582CF8-98E0-4F77-9165-FDDDC47A3C76}"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www.hammaddeler.com/index.php?option=com_content&amp;view=article&amp;id=163&amp;Itemid=120"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hammaddeler.com/index.php?option=com_content&amp;view=article&amp;id=2403&amp;Itemid=251" TargetMode="External"/><Relationship Id="rId2" Type="http://schemas.openxmlformats.org/officeDocument/2006/relationships/hyperlink" Target="http://www.hammaddeler.com/index.php?option=com_content&amp;view=article&amp;id=209&amp;Itemid=171"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endParaRPr lang="tr-TR" smtClean="0"/>
          </a:p>
        </p:txBody>
      </p:sp>
      <p:sp>
        <p:nvSpPr>
          <p:cNvPr id="2051" name="Rectangle 3"/>
          <p:cNvSpPr>
            <a:spLocks noGrp="1" noChangeArrowheads="1"/>
          </p:cNvSpPr>
          <p:nvPr>
            <p:ph type="body" idx="1"/>
          </p:nvPr>
        </p:nvSpPr>
        <p:spPr/>
        <p:txBody>
          <a:bodyPr/>
          <a:lstStyle/>
          <a:p>
            <a:pPr eaLnBrk="1" hangingPunct="1">
              <a:lnSpc>
                <a:spcPct val="90000"/>
              </a:lnSpc>
            </a:pPr>
            <a:r>
              <a:rPr lang="tr-TR" sz="2400" smtClean="0">
                <a:solidFill>
                  <a:srgbClr val="FF0000"/>
                </a:solidFill>
              </a:rPr>
              <a:t>POLİSAKKARİT’ LER:</a:t>
            </a:r>
          </a:p>
          <a:p>
            <a:pPr eaLnBrk="1" hangingPunct="1">
              <a:lnSpc>
                <a:spcPct val="90000"/>
              </a:lnSpc>
            </a:pPr>
            <a:r>
              <a:rPr lang="tr-TR" sz="2400" smtClean="0"/>
              <a:t>Doğada bulunan karbonhidratların çoğu yüksek molekül ağırlığına sahip polisakkaritler halinde bulunurlar. </a:t>
            </a:r>
          </a:p>
          <a:p>
            <a:pPr eaLnBrk="1" hangingPunct="1">
              <a:lnSpc>
                <a:spcPct val="90000"/>
              </a:lnSpc>
            </a:pPr>
            <a:r>
              <a:rPr lang="tr-TR" sz="2400" smtClean="0"/>
              <a:t>Polisakkaritler hücrelerde ya monosakkaritlerin depo edilmesini sağlamak üzere bulunmakta ya da yapısal element olarak bağ dokuda veya hücre duvarı yapısında yer almaktadır.</a:t>
            </a:r>
          </a:p>
          <a:p>
            <a:pPr eaLnBrk="1" hangingPunct="1">
              <a:lnSpc>
                <a:spcPct val="90000"/>
              </a:lnSpc>
            </a:pPr>
            <a:r>
              <a:rPr lang="tr-TR" sz="2400" smtClean="0"/>
              <a:t>Polisakkaritler asitlerle veya özel enzimlerle tepkimeye sokulurlarsa monosakkarit türevlerine ayrılırlar, monosakkarit olarak daha çok glikoz ünitelerine rastlanılır fakat glikozdan başka mannoz, fruktoz, galaktoz, ksiloz ve arbinoza da rastlanmaktadır.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endParaRPr lang="tr-TR" smtClean="0"/>
          </a:p>
        </p:txBody>
      </p:sp>
      <p:sp>
        <p:nvSpPr>
          <p:cNvPr id="3075" name="Rectangle 3"/>
          <p:cNvSpPr>
            <a:spLocks noGrp="1" noChangeArrowheads="1"/>
          </p:cNvSpPr>
          <p:nvPr>
            <p:ph type="body" idx="1"/>
          </p:nvPr>
        </p:nvSpPr>
        <p:spPr/>
        <p:txBody>
          <a:bodyPr/>
          <a:lstStyle/>
          <a:p>
            <a:pPr eaLnBrk="1" hangingPunct="1">
              <a:lnSpc>
                <a:spcPct val="90000"/>
              </a:lnSpc>
            </a:pPr>
            <a:r>
              <a:rPr lang="tr-TR" smtClean="0"/>
              <a:t>Doğal polisakkaritler hidrolize edildiklerinde glikozamin, galaktozamin, glukuronik asit, n asetil müramik asit, n asetil neurominik asit gibi monosakkarit türevlerini verirler.</a:t>
            </a:r>
          </a:p>
          <a:p>
            <a:pPr eaLnBrk="1" hangingPunct="1">
              <a:lnSpc>
                <a:spcPct val="90000"/>
              </a:lnSpc>
            </a:pPr>
            <a:r>
              <a:rPr lang="tr-TR" smtClean="0"/>
              <a:t>Polisakkaritlere glikanlar adı da verilmektedir, bunlar kompleks yapılı, indirgeyici olmayan ve yüksek molekül ağırlıklı bileşiklerdir.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endParaRPr lang="tr-TR" smtClean="0"/>
          </a:p>
        </p:txBody>
      </p:sp>
      <p:sp>
        <p:nvSpPr>
          <p:cNvPr id="4099" name="Rectangle 3"/>
          <p:cNvSpPr>
            <a:spLocks noGrp="1" noChangeArrowheads="1"/>
          </p:cNvSpPr>
          <p:nvPr>
            <p:ph type="body" idx="1"/>
          </p:nvPr>
        </p:nvSpPr>
        <p:spPr/>
        <p:txBody>
          <a:bodyPr/>
          <a:lstStyle/>
          <a:p>
            <a:pPr eaLnBrk="1" hangingPunct="1"/>
            <a:r>
              <a:rPr lang="tr-TR" smtClean="0"/>
              <a:t>Polisakkaritlerin molekül ağırlıkları net olarak belli değildir, çünkü depo edildikleri hücrenin ihtiyacına göre monosakkarit üniteleri ya eklenmekte ya da enzimatik olarak koparılmaktadır. Yani pollisakkaritin molekül ağırlığı değişik zamanlarda hücrenin duyduğu ihtiyaca göre değişmektedir.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tr-TR" smtClean="0"/>
          </a:p>
        </p:txBody>
      </p:sp>
      <p:sp>
        <p:nvSpPr>
          <p:cNvPr id="5123" name="Rectangle 3"/>
          <p:cNvSpPr>
            <a:spLocks noGrp="1" noChangeArrowheads="1"/>
          </p:cNvSpPr>
          <p:nvPr>
            <p:ph type="body" idx="1"/>
          </p:nvPr>
        </p:nvSpPr>
        <p:spPr/>
        <p:txBody>
          <a:bodyPr/>
          <a:lstStyle/>
          <a:p>
            <a:pPr eaLnBrk="1" hangingPunct="1"/>
            <a:r>
              <a:rPr lang="tr-TR" smtClean="0"/>
              <a:t>Polisakkaritlerin sınıflandırılması:</a:t>
            </a:r>
            <a:endParaRPr lang="tr-TR" smtClean="0">
              <a:solidFill>
                <a:schemeClr val="folHlink"/>
              </a:solidFill>
            </a:endParaRPr>
          </a:p>
          <a:p>
            <a:pPr eaLnBrk="1" hangingPunct="1"/>
            <a:r>
              <a:rPr lang="tr-TR" smtClean="0">
                <a:solidFill>
                  <a:schemeClr val="folHlink"/>
                </a:solidFill>
              </a:rPr>
              <a:t>Heteropolisakkaritler</a:t>
            </a:r>
            <a:r>
              <a:rPr lang="tr-TR" smtClean="0"/>
              <a:t>: eğer iki veya daha fazla monosakkarit ünitelerinin polimerleşmesi sonucu oluşmuş ise oluşan bu bileşiklere heteropolisakkaritler adını veriyoruz. Hidrolize edildiklerinde farklı monosakkaritler veya bunların türevlerine ayrışırlar.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endParaRPr lang="tr-TR" smtClean="0"/>
          </a:p>
        </p:txBody>
      </p:sp>
      <p:sp>
        <p:nvSpPr>
          <p:cNvPr id="6147" name="Rectangle 3"/>
          <p:cNvSpPr>
            <a:spLocks noGrp="1" noChangeArrowheads="1"/>
          </p:cNvSpPr>
          <p:nvPr>
            <p:ph type="body" idx="1"/>
          </p:nvPr>
        </p:nvSpPr>
        <p:spPr/>
        <p:txBody>
          <a:bodyPr/>
          <a:lstStyle/>
          <a:p>
            <a:pPr eaLnBrk="1" hangingPunct="1">
              <a:lnSpc>
                <a:spcPct val="80000"/>
              </a:lnSpc>
            </a:pPr>
            <a:r>
              <a:rPr lang="tr-TR" sz="2800" smtClean="0">
                <a:solidFill>
                  <a:srgbClr val="FF0000"/>
                </a:solidFill>
              </a:rPr>
              <a:t>Heteropolisakkaritler</a:t>
            </a:r>
            <a:r>
              <a:rPr lang="tr-TR" sz="2800" smtClean="0"/>
              <a:t>;</a:t>
            </a:r>
          </a:p>
          <a:p>
            <a:pPr eaLnBrk="1" hangingPunct="1">
              <a:lnSpc>
                <a:spcPct val="80000"/>
              </a:lnSpc>
            </a:pPr>
            <a:r>
              <a:rPr lang="tr-TR" sz="2800" smtClean="0">
                <a:solidFill>
                  <a:srgbClr val="FF0000"/>
                </a:solidFill>
              </a:rPr>
              <a:t>1. azotsuz heteropolisakkaritler </a:t>
            </a:r>
            <a:r>
              <a:rPr lang="tr-TR" sz="2800" smtClean="0"/>
              <a:t>(hemiseluloz)</a:t>
            </a:r>
          </a:p>
          <a:p>
            <a:pPr eaLnBrk="1" hangingPunct="1">
              <a:lnSpc>
                <a:spcPct val="80000"/>
              </a:lnSpc>
            </a:pPr>
            <a:r>
              <a:rPr lang="tr-TR" sz="2800" smtClean="0">
                <a:solidFill>
                  <a:srgbClr val="FF0000"/>
                </a:solidFill>
              </a:rPr>
              <a:t>2. azotlu heteropolisakkaritler </a:t>
            </a:r>
            <a:r>
              <a:rPr lang="tr-TR" sz="2800" smtClean="0"/>
              <a:t>(mukopolisakkaritler,    glikozaminoglikanlar): bunlar da,</a:t>
            </a:r>
          </a:p>
          <a:p>
            <a:pPr eaLnBrk="1" hangingPunct="1">
              <a:lnSpc>
                <a:spcPct val="80000"/>
              </a:lnSpc>
            </a:pPr>
            <a:r>
              <a:rPr lang="tr-TR" sz="2800" smtClean="0">
                <a:solidFill>
                  <a:srgbClr val="FF0000"/>
                </a:solidFill>
              </a:rPr>
              <a:t>A. Nötral mukopolisakkaritler </a:t>
            </a:r>
            <a:r>
              <a:rPr lang="tr-TR" sz="2800" smtClean="0"/>
              <a:t>(kan grubu maddeleri)</a:t>
            </a:r>
          </a:p>
          <a:p>
            <a:pPr eaLnBrk="1" hangingPunct="1">
              <a:lnSpc>
                <a:spcPct val="80000"/>
              </a:lnSpc>
            </a:pPr>
            <a:r>
              <a:rPr lang="tr-TR" sz="2800" smtClean="0">
                <a:solidFill>
                  <a:srgbClr val="FF0000"/>
                </a:solidFill>
              </a:rPr>
              <a:t>B. Asidik mukopolisakkaritler </a:t>
            </a:r>
            <a:r>
              <a:rPr lang="tr-TR" sz="2800" smtClean="0"/>
              <a:t>(keratan sülfat, hyalüronik asit, heparin, kondroitin sülfat A,B,C ve murein) olarak ikiye ayrılırlar.</a:t>
            </a:r>
          </a:p>
          <a:p>
            <a:pPr eaLnBrk="1" hangingPunct="1">
              <a:lnSpc>
                <a:spcPct val="80000"/>
              </a:lnSpc>
            </a:pPr>
            <a:endParaRPr lang="tr-TR" sz="2800" smtClean="0"/>
          </a:p>
          <a:p>
            <a:pPr eaLnBrk="1" hangingPunct="1">
              <a:lnSpc>
                <a:spcPct val="80000"/>
              </a:lnSpc>
            </a:pPr>
            <a:endParaRPr lang="tr-TR" sz="28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endParaRPr lang="tr-TR" smtClean="0"/>
          </a:p>
        </p:txBody>
      </p:sp>
      <p:sp>
        <p:nvSpPr>
          <p:cNvPr id="7171" name="Rectangle 3"/>
          <p:cNvSpPr>
            <a:spLocks noGrp="1" noChangeArrowheads="1"/>
          </p:cNvSpPr>
          <p:nvPr>
            <p:ph type="body" idx="1"/>
          </p:nvPr>
        </p:nvSpPr>
        <p:spPr/>
        <p:txBody>
          <a:bodyPr/>
          <a:lstStyle/>
          <a:p>
            <a:pPr eaLnBrk="1" hangingPunct="1">
              <a:lnSpc>
                <a:spcPct val="80000"/>
              </a:lnSpc>
            </a:pPr>
            <a:r>
              <a:rPr lang="tr-TR" sz="1800" smtClean="0">
                <a:solidFill>
                  <a:srgbClr val="FF0000"/>
                </a:solidFill>
              </a:rPr>
              <a:t>Homopolisakkaritler: </a:t>
            </a:r>
            <a:r>
              <a:rPr lang="tr-TR" sz="1800" smtClean="0"/>
              <a:t>eğer tek tip monosakkarit ünitelerinin polimerleşmesi sonucu oluşmuş ise oluşan bu bileşiklere homopolisakkaritler adını veriyoruz. </a:t>
            </a:r>
          </a:p>
          <a:p>
            <a:pPr eaLnBrk="1" hangingPunct="1">
              <a:lnSpc>
                <a:spcPct val="80000"/>
              </a:lnSpc>
            </a:pPr>
            <a:r>
              <a:rPr lang="tr-TR" sz="1800" smtClean="0"/>
              <a:t>Homopolisakkaritleri,</a:t>
            </a:r>
          </a:p>
          <a:p>
            <a:pPr eaLnBrk="1" hangingPunct="1">
              <a:lnSpc>
                <a:spcPct val="80000"/>
              </a:lnSpc>
            </a:pPr>
            <a:r>
              <a:rPr lang="tr-TR" sz="1800" smtClean="0"/>
              <a:t>Nişasta,</a:t>
            </a:r>
          </a:p>
          <a:p>
            <a:pPr eaLnBrk="1" hangingPunct="1">
              <a:lnSpc>
                <a:spcPct val="80000"/>
              </a:lnSpc>
            </a:pPr>
            <a:r>
              <a:rPr lang="tr-TR" sz="1800" smtClean="0"/>
              <a:t>Glikojen,</a:t>
            </a:r>
          </a:p>
          <a:p>
            <a:pPr eaLnBrk="1" hangingPunct="1">
              <a:lnSpc>
                <a:spcPct val="80000"/>
              </a:lnSpc>
            </a:pPr>
            <a:r>
              <a:rPr lang="tr-TR" sz="1800" smtClean="0"/>
              <a:t>Selüloz,</a:t>
            </a:r>
          </a:p>
          <a:p>
            <a:pPr eaLnBrk="1" hangingPunct="1">
              <a:lnSpc>
                <a:spcPct val="80000"/>
              </a:lnSpc>
            </a:pPr>
            <a:r>
              <a:rPr lang="tr-TR" sz="1800" smtClean="0"/>
              <a:t>İnulin,</a:t>
            </a:r>
          </a:p>
          <a:p>
            <a:pPr eaLnBrk="1" hangingPunct="1">
              <a:lnSpc>
                <a:spcPct val="80000"/>
              </a:lnSpc>
            </a:pPr>
            <a:r>
              <a:rPr lang="tr-TR" sz="1800" smtClean="0"/>
              <a:t>Dekstranlar,</a:t>
            </a:r>
          </a:p>
          <a:p>
            <a:pPr eaLnBrk="1" hangingPunct="1">
              <a:lnSpc>
                <a:spcPct val="80000"/>
              </a:lnSpc>
            </a:pPr>
            <a:r>
              <a:rPr lang="tr-TR" sz="1800" smtClean="0"/>
              <a:t>Dekstrinler,</a:t>
            </a:r>
          </a:p>
          <a:p>
            <a:pPr eaLnBrk="1" hangingPunct="1">
              <a:lnSpc>
                <a:spcPct val="80000"/>
              </a:lnSpc>
            </a:pPr>
            <a:r>
              <a:rPr lang="tr-TR" sz="1800" smtClean="0"/>
              <a:t>Agar agar,</a:t>
            </a:r>
          </a:p>
          <a:p>
            <a:pPr eaLnBrk="1" hangingPunct="1">
              <a:lnSpc>
                <a:spcPct val="80000"/>
              </a:lnSpc>
            </a:pPr>
            <a:r>
              <a:rPr lang="tr-TR" sz="1800" smtClean="0"/>
              <a:t>Pektinler ve </a:t>
            </a:r>
          </a:p>
          <a:p>
            <a:pPr eaLnBrk="1" hangingPunct="1">
              <a:lnSpc>
                <a:spcPct val="80000"/>
              </a:lnSpc>
            </a:pPr>
            <a:r>
              <a:rPr lang="tr-TR" sz="1800" smtClean="0"/>
              <a:t>Kitin olarak sayabiliriz.</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tr-TR" smtClean="0"/>
          </a:p>
        </p:txBody>
      </p:sp>
      <p:sp>
        <p:nvSpPr>
          <p:cNvPr id="8195" name="Rectangle 3"/>
          <p:cNvSpPr>
            <a:spLocks noGrp="1" noChangeArrowheads="1"/>
          </p:cNvSpPr>
          <p:nvPr>
            <p:ph type="body" idx="1"/>
          </p:nvPr>
        </p:nvSpPr>
        <p:spPr/>
        <p:txBody>
          <a:bodyPr/>
          <a:lstStyle/>
          <a:p>
            <a:pPr eaLnBrk="1" hangingPunct="1"/>
            <a:r>
              <a:rPr lang="tr-TR" smtClean="0">
                <a:solidFill>
                  <a:schemeClr val="folHlink"/>
                </a:solidFill>
              </a:rPr>
              <a:t>Azotsuz heteropolisakkaritler:</a:t>
            </a:r>
            <a:r>
              <a:rPr lang="tr-TR" smtClean="0"/>
              <a:t> bunların hidrolizinde yüksek oranda D-ksiloz elde edilir.</a:t>
            </a:r>
          </a:p>
          <a:p>
            <a:pPr eaLnBrk="1" hangingPunct="1"/>
            <a:endParaRPr lang="tr-TR" smtClean="0"/>
          </a:p>
          <a:p>
            <a:pPr eaLnBrk="1" hangingPunct="1"/>
            <a:endParaRPr lang="tr-TR" smtClean="0"/>
          </a:p>
          <a:p>
            <a:pPr eaLnBrk="1" hangingPunct="1"/>
            <a:endParaRPr lang="tr-TR" smtClean="0"/>
          </a:p>
          <a:p>
            <a:pPr eaLnBrk="1" hangingPunct="1"/>
            <a:r>
              <a:rPr lang="tr-TR" smtClean="0"/>
              <a:t>Ayrıca diğer heksozlar, pentozlar ve üronik asitler de edilir.</a:t>
            </a:r>
          </a:p>
        </p:txBody>
      </p:sp>
      <p:pic>
        <p:nvPicPr>
          <p:cNvPr id="8196" name="Picture 7" descr="3-14"/>
          <p:cNvPicPr>
            <a:picLocks noChangeAspect="1" noChangeArrowheads="1"/>
          </p:cNvPicPr>
          <p:nvPr/>
        </p:nvPicPr>
        <p:blipFill>
          <a:blip r:embed="rId2"/>
          <a:srcRect/>
          <a:stretch>
            <a:fillRect/>
          </a:stretch>
        </p:blipFill>
        <p:spPr bwMode="auto">
          <a:xfrm>
            <a:off x="762000" y="3276600"/>
            <a:ext cx="1905000" cy="136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tr-TR" smtClean="0"/>
          </a:p>
        </p:txBody>
      </p:sp>
      <p:sp>
        <p:nvSpPr>
          <p:cNvPr id="9219" name="Rectangle 3"/>
          <p:cNvSpPr>
            <a:spLocks noGrp="1" noChangeArrowheads="1"/>
          </p:cNvSpPr>
          <p:nvPr>
            <p:ph type="body" idx="1"/>
          </p:nvPr>
        </p:nvSpPr>
        <p:spPr/>
        <p:txBody>
          <a:bodyPr/>
          <a:lstStyle/>
          <a:p>
            <a:pPr eaLnBrk="1" hangingPunct="1"/>
            <a:r>
              <a:rPr lang="tr-TR" smtClean="0"/>
              <a:t>Azotsuz heteropolisakkaritlerin en önemli üyesi</a:t>
            </a:r>
            <a:r>
              <a:rPr lang="tr-TR" smtClean="0">
                <a:solidFill>
                  <a:schemeClr val="folHlink"/>
                </a:solidFill>
              </a:rPr>
              <a:t> hemiselüloz</a:t>
            </a:r>
            <a:r>
              <a:rPr lang="tr-TR" smtClean="0"/>
              <a:t> dur. </a:t>
            </a:r>
          </a:p>
          <a:p>
            <a:pPr eaLnBrk="1" hangingPunct="1"/>
            <a:r>
              <a:rPr lang="tr-TR" smtClean="0"/>
              <a:t>Hemiselüloz bitkilerin hücre duvarında selülozla beraber bulunur. </a:t>
            </a:r>
          </a:p>
          <a:p>
            <a:pPr eaLnBrk="1" hangingPunct="1"/>
            <a:r>
              <a:rPr lang="tr-TR" smtClean="0"/>
              <a:t>En önemli kompenenti ksilandır. Bunda ksiloz üniteleri beta 1,4 glikozidik bağları ile bağlanmışlardır.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tr-TR" smtClean="0"/>
          </a:p>
        </p:txBody>
      </p:sp>
      <p:sp>
        <p:nvSpPr>
          <p:cNvPr id="10243" name="Rectangle 3"/>
          <p:cNvSpPr>
            <a:spLocks noGrp="1" noChangeArrowheads="1"/>
          </p:cNvSpPr>
          <p:nvPr>
            <p:ph type="body" idx="1"/>
          </p:nvPr>
        </p:nvSpPr>
        <p:spPr/>
        <p:txBody>
          <a:bodyPr/>
          <a:lstStyle/>
          <a:p>
            <a:pPr eaLnBrk="1" hangingPunct="1">
              <a:lnSpc>
                <a:spcPct val="80000"/>
              </a:lnSpc>
            </a:pPr>
            <a:r>
              <a:rPr lang="tr-TR" sz="1800" smtClean="0">
                <a:solidFill>
                  <a:srgbClr val="FF0000"/>
                </a:solidFill>
              </a:rPr>
              <a:t>Hemiselüloz, </a:t>
            </a:r>
            <a:r>
              <a:rPr lang="tr-TR" sz="1800" smtClean="0"/>
              <a:t>ksiloz dışında diğer pentoz şekerleri (arabinoz gibi) ile mannoz dışında başka 6 C’lu heksoz şekerleri de içerir (glukoz,galaktoz gibi ) ve bunların dışında şeker asitlerini de içeren heterojen bir polimerdir. Selülozun aksine kimyasal bakımdan homojen yapı göstermez. Sert odun hemiselülozu daha çok ksilan içerirken yumuşak odun hemiselülozu daha çok glukomannan içermektedir. Dallanma tekrarı ve kompozisyonu ksilanın kaynağına bağlıdır. </a:t>
            </a:r>
          </a:p>
          <a:p>
            <a:pPr eaLnBrk="1" hangingPunct="1">
              <a:lnSpc>
                <a:spcPct val="80000"/>
              </a:lnSpc>
            </a:pPr>
            <a:r>
              <a:rPr lang="tr-TR" sz="1800" smtClean="0"/>
              <a:t>Değişik kaynaklardaki ksilanların kompozisyonları farklılık gösterir. örneğin; </a:t>
            </a:r>
          </a:p>
          <a:p>
            <a:pPr eaLnBrk="1" hangingPunct="1">
              <a:lnSpc>
                <a:spcPct val="80000"/>
              </a:lnSpc>
            </a:pPr>
            <a:r>
              <a:rPr lang="tr-TR" sz="1800" smtClean="0"/>
              <a:t>Huş ağacı ksilanı: % 89,3 ksiloz, % 1 arabinoz, % 1,4 glukoz, % 8,3 anhidrouronik asit içerir. </a:t>
            </a:r>
          </a:p>
          <a:p>
            <a:pPr eaLnBrk="1" hangingPunct="1">
              <a:lnSpc>
                <a:spcPct val="80000"/>
              </a:lnSpc>
            </a:pPr>
            <a:r>
              <a:rPr lang="tr-TR" sz="1800" smtClean="0"/>
              <a:t>Pirinç kepeği ksilanı: % 46 ksiloz, % 44,9 arabinoz, % 6,1 galaktoz, % 1,9 glukoz, % 1,1 anhidrouronik asit içerir. </a:t>
            </a:r>
          </a:p>
          <a:p>
            <a:pPr eaLnBrk="1" hangingPunct="1">
              <a:lnSpc>
                <a:spcPct val="80000"/>
              </a:lnSpc>
            </a:pPr>
            <a:r>
              <a:rPr lang="tr-TR" sz="1800" smtClean="0"/>
              <a:t>Buğday arabinoksilanı: % 65,8 ksiloz, % 33,5 arabinoz, % 0,1 mannoz, % 0,1 galaktoz, % 0,3 glukoz içerir. </a:t>
            </a:r>
          </a:p>
          <a:p>
            <a:pPr eaLnBrk="1" hangingPunct="1">
              <a:lnSpc>
                <a:spcPct val="80000"/>
              </a:lnSpc>
            </a:pPr>
            <a:r>
              <a:rPr lang="tr-TR" sz="1800" smtClean="0"/>
              <a:t>Mısır lifi ksilanı β-1,4 bağı ile bağlı ksiloz ünitelerinden oluşmuş kompleks heteroksilanlardan biridir. % 48-54 ksiloz, % 33-35 arabinoz, % 5-11 galaktoz, % 3-6 glukouronik asit içerir.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endParaRPr lang="tr-TR" smtClean="0"/>
          </a:p>
        </p:txBody>
      </p:sp>
      <p:sp>
        <p:nvSpPr>
          <p:cNvPr id="11267" name="Rectangle 3"/>
          <p:cNvSpPr>
            <a:spLocks noGrp="1" noChangeArrowheads="1"/>
          </p:cNvSpPr>
          <p:nvPr>
            <p:ph type="body" idx="1"/>
          </p:nvPr>
        </p:nvSpPr>
        <p:spPr/>
        <p:txBody>
          <a:bodyPr/>
          <a:lstStyle/>
          <a:p>
            <a:pPr eaLnBrk="1" hangingPunct="1"/>
            <a:r>
              <a:rPr lang="tr-TR" smtClean="0">
                <a:solidFill>
                  <a:schemeClr val="folHlink"/>
                </a:solidFill>
              </a:rPr>
              <a:t>Azotlu heteropolisakkaritler:</a:t>
            </a:r>
            <a:r>
              <a:rPr lang="tr-TR" smtClean="0"/>
              <a:t> bunlara mukopolisakkaritler veya glikozaminoglikanlar da diyoruz. Bunların pek çoğu tekrar eden disakkarit ünitelerinin polimerleşmesiyle oluşmuş uzun zincirlerdir. Azotlu heteropolisakkaritler </a:t>
            </a:r>
            <a:r>
              <a:rPr lang="tr-TR" smtClean="0">
                <a:solidFill>
                  <a:srgbClr val="FF0000"/>
                </a:solidFill>
              </a:rPr>
              <a:t>nötral ve asidik mukopolisakkaritler </a:t>
            </a:r>
            <a:r>
              <a:rPr lang="tr-TR" smtClean="0"/>
              <a:t>olmak üzere iki ana başlık altında inceleniyor.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endParaRPr lang="tr-TR" smtClean="0"/>
          </a:p>
        </p:txBody>
      </p:sp>
      <p:sp>
        <p:nvSpPr>
          <p:cNvPr id="12291" name="Rectangle 3"/>
          <p:cNvSpPr>
            <a:spLocks noGrp="1" noChangeArrowheads="1"/>
          </p:cNvSpPr>
          <p:nvPr>
            <p:ph type="body" idx="1"/>
          </p:nvPr>
        </p:nvSpPr>
        <p:spPr/>
        <p:txBody>
          <a:bodyPr/>
          <a:lstStyle/>
          <a:p>
            <a:pPr eaLnBrk="1" hangingPunct="1">
              <a:lnSpc>
                <a:spcPct val="90000"/>
              </a:lnSpc>
            </a:pPr>
            <a:r>
              <a:rPr lang="tr-TR" sz="2800" smtClean="0">
                <a:solidFill>
                  <a:srgbClr val="FF0000"/>
                </a:solidFill>
              </a:rPr>
              <a:t>Nötral mukopolisakkaritler: </a:t>
            </a:r>
            <a:r>
              <a:rPr lang="tr-TR" sz="2800" smtClean="0"/>
              <a:t>bu grubun en önemli üyeleri kan grubu maddeleridir. Kan grubu proteinleri aynı tür içindeki bireylerin kanlarının immünolojik özelliklerinden sorumludur. Bu maddelerin tamamında şu monosakkaritler ve onların substitüsyon (yer değiştirme) ürünleri bulunur. D-galaktoz, D-glikozamin, D-galaktozamin ve L-fukoz ( = 6-deoksi galaktoz) adı geçen karbonhidratlardır.</a:t>
            </a:r>
          </a:p>
          <a:p>
            <a:pPr eaLnBrk="1" hangingPunct="1">
              <a:lnSpc>
                <a:spcPct val="90000"/>
              </a:lnSpc>
            </a:pPr>
            <a:r>
              <a:rPr lang="tr-TR" sz="2800" smtClean="0"/>
              <a:t>Kan grubu maddelerinde molekülün büyük bir kısmı karbonhidrattır.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tr-TR" smtClean="0"/>
          </a:p>
        </p:txBody>
      </p:sp>
      <p:sp>
        <p:nvSpPr>
          <p:cNvPr id="13315" name="Rectangle 3"/>
          <p:cNvSpPr>
            <a:spLocks noGrp="1" noChangeArrowheads="1"/>
          </p:cNvSpPr>
          <p:nvPr>
            <p:ph type="body" idx="1"/>
          </p:nvPr>
        </p:nvSpPr>
        <p:spPr/>
        <p:txBody>
          <a:bodyPr/>
          <a:lstStyle/>
          <a:p>
            <a:pPr eaLnBrk="1" hangingPunct="1">
              <a:lnSpc>
                <a:spcPct val="80000"/>
              </a:lnSpc>
            </a:pPr>
            <a:r>
              <a:rPr lang="tr-TR" sz="2000" smtClean="0">
                <a:solidFill>
                  <a:srgbClr val="FF0000"/>
                </a:solidFill>
              </a:rPr>
              <a:t>Kan grubu maddeleri ve kan grupları:</a:t>
            </a:r>
          </a:p>
          <a:p>
            <a:pPr eaLnBrk="1" hangingPunct="1">
              <a:lnSpc>
                <a:spcPct val="80000"/>
              </a:lnSpc>
            </a:pPr>
            <a:r>
              <a:rPr lang="tr-TR" sz="2000" smtClean="0"/>
              <a:t>Kana kırmızı rengini veren eritrositler, üzerlerinde taşıdıkları özel kan proteinleri etkisiyle kan gruplarının oluşmasını sağlar. Bu özel proteinler 3 çeşittir. A, B ve Rh proteinleri eritrositlerde bulunup bulunmamalarına göre kan grupları oluşur.</a:t>
            </a:r>
          </a:p>
          <a:p>
            <a:pPr eaLnBrk="1" hangingPunct="1">
              <a:lnSpc>
                <a:spcPct val="80000"/>
              </a:lnSpc>
            </a:pPr>
            <a:r>
              <a:rPr lang="tr-TR" sz="2000" smtClean="0"/>
              <a:t>A grubu : eritrositlerin yapısında A proteinleri bulunur.</a:t>
            </a:r>
          </a:p>
          <a:p>
            <a:pPr eaLnBrk="1" hangingPunct="1">
              <a:lnSpc>
                <a:spcPct val="80000"/>
              </a:lnSpc>
            </a:pPr>
            <a:r>
              <a:rPr lang="tr-TR" sz="2000" smtClean="0"/>
              <a:t>B grubu : eritrositlerin yapısında B proteinleri bulunur.</a:t>
            </a:r>
          </a:p>
          <a:p>
            <a:pPr eaLnBrk="1" hangingPunct="1">
              <a:lnSpc>
                <a:spcPct val="80000"/>
              </a:lnSpc>
            </a:pPr>
            <a:r>
              <a:rPr lang="tr-TR" sz="2000" smtClean="0"/>
              <a:t>AB grubu : eritrositlerin yapısında hem A hem de B proteinleri karışık olarak bulunur.</a:t>
            </a:r>
          </a:p>
          <a:p>
            <a:pPr eaLnBrk="1" hangingPunct="1">
              <a:lnSpc>
                <a:spcPct val="80000"/>
              </a:lnSpc>
            </a:pPr>
            <a:r>
              <a:rPr lang="tr-TR" sz="2000" smtClean="0"/>
              <a:t>O grubu : eritrositlerin yapısında A ve B proteinleri bulunmaz.</a:t>
            </a:r>
          </a:p>
          <a:p>
            <a:pPr eaLnBrk="1" hangingPunct="1">
              <a:lnSpc>
                <a:spcPct val="80000"/>
              </a:lnSpc>
            </a:pPr>
            <a:r>
              <a:rPr lang="tr-TR" sz="2000" smtClean="0"/>
              <a:t>Rh (+) grubu : eritrositlerin yapısında Rh proteinleri bulunur.</a:t>
            </a:r>
          </a:p>
          <a:p>
            <a:pPr eaLnBrk="1" hangingPunct="1">
              <a:lnSpc>
                <a:spcPct val="80000"/>
              </a:lnSpc>
            </a:pPr>
            <a:r>
              <a:rPr lang="tr-TR" sz="2000" smtClean="0"/>
              <a:t>Rh (-) grubu : eritrositlerin yapısında Rh proteinleri bulunmaz.</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tr-TR" smtClean="0"/>
          </a:p>
        </p:txBody>
      </p:sp>
      <p:sp>
        <p:nvSpPr>
          <p:cNvPr id="14339" name="Rectangle 3"/>
          <p:cNvSpPr>
            <a:spLocks noGrp="1" noChangeArrowheads="1"/>
          </p:cNvSpPr>
          <p:nvPr>
            <p:ph type="body" idx="1"/>
          </p:nvPr>
        </p:nvSpPr>
        <p:spPr/>
        <p:txBody>
          <a:bodyPr/>
          <a:lstStyle/>
          <a:p>
            <a:pPr eaLnBrk="1" hangingPunct="1"/>
            <a:endParaRPr lang="tr-TR" smtClean="0"/>
          </a:p>
        </p:txBody>
      </p:sp>
      <p:pic>
        <p:nvPicPr>
          <p:cNvPr id="14340" name="Picture 7" descr="3690983"/>
          <p:cNvPicPr>
            <a:picLocks noChangeAspect="1" noChangeArrowheads="1"/>
          </p:cNvPicPr>
          <p:nvPr/>
        </p:nvPicPr>
        <p:blipFill>
          <a:blip r:embed="rId2"/>
          <a:srcRect/>
          <a:stretch>
            <a:fillRect/>
          </a:stretch>
        </p:blipFill>
        <p:spPr bwMode="auto">
          <a:xfrm>
            <a:off x="1828800" y="2133600"/>
            <a:ext cx="5124450" cy="3495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endParaRPr lang="tr-TR" smtClean="0"/>
          </a:p>
        </p:txBody>
      </p:sp>
      <p:sp>
        <p:nvSpPr>
          <p:cNvPr id="15363" name="Rectangle 7"/>
          <p:cNvSpPr>
            <a:spLocks noGrp="1" noChangeArrowheads="1"/>
          </p:cNvSpPr>
          <p:nvPr>
            <p:ph type="body" idx="1"/>
          </p:nvPr>
        </p:nvSpPr>
        <p:spPr/>
        <p:txBody>
          <a:bodyPr/>
          <a:lstStyle/>
          <a:p>
            <a:pPr eaLnBrk="1" hangingPunct="1"/>
            <a:r>
              <a:rPr lang="tr-TR" sz="2800" smtClean="0">
                <a:solidFill>
                  <a:srgbClr val="FF0000"/>
                </a:solidFill>
              </a:rPr>
              <a:t>Glikoproteinler: </a:t>
            </a:r>
            <a:r>
              <a:rPr lang="tr-TR" sz="2800" smtClean="0"/>
              <a:t>nötral mukopolisakkaritler proteinlere bağlı halde bulunurlar bunlara glikoproteinler adını veriyoruz.</a:t>
            </a:r>
          </a:p>
          <a:p>
            <a:pPr eaLnBrk="1" hangingPunct="1"/>
            <a:r>
              <a:rPr lang="tr-TR" sz="2800" smtClean="0"/>
              <a:t>Glikoproteinlerin hücre membranlarının önemli ve aktif komponentleri olduğu bilinmektedir. Hücre membranlarının glikoproteinleri iki lipid tabakası arasına yerleşmiştir. Glikoprotein molekülü membranın bir ya da her iki yüzeyi ile temas edebilmesine karşın karbonhidratlar hemen hemen yalnızca dış yüzeyde bulunurlar.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tr-TR" smtClean="0"/>
          </a:p>
        </p:txBody>
      </p:sp>
      <p:sp>
        <p:nvSpPr>
          <p:cNvPr id="16387" name="Rectangle 3"/>
          <p:cNvSpPr>
            <a:spLocks noGrp="1" noChangeArrowheads="1"/>
          </p:cNvSpPr>
          <p:nvPr>
            <p:ph type="body" idx="1"/>
          </p:nvPr>
        </p:nvSpPr>
        <p:spPr/>
        <p:txBody>
          <a:bodyPr/>
          <a:lstStyle/>
          <a:p>
            <a:pPr eaLnBrk="1" hangingPunct="1">
              <a:lnSpc>
                <a:spcPct val="80000"/>
              </a:lnSpc>
            </a:pPr>
            <a:r>
              <a:rPr lang="tr-TR" sz="2400" smtClean="0"/>
              <a:t>Canlı vücudunda bulunan farklı işlevlere sahip birçok protein glikoprotein yapısındadır. </a:t>
            </a:r>
            <a:r>
              <a:rPr lang="tr-TR" sz="2400" smtClean="0">
                <a:solidFill>
                  <a:srgbClr val="FF0000"/>
                </a:solidFill>
              </a:rPr>
              <a:t>Glikozilasyon,</a:t>
            </a:r>
            <a:r>
              <a:rPr lang="tr-TR" sz="2400" smtClean="0"/>
              <a:t> proteinlerin sentezlendikten sonra meydana gelen posttranslasyonel modifikasyonudur. Glikozilasyon endoplazmik retikulumda protein sentezi sırasında veya protein sentezlendikten sonra Golgi aygıtına transferi sırasında meydana gelir. </a:t>
            </a:r>
            <a:r>
              <a:rPr lang="tr-TR" sz="2400" smtClean="0">
                <a:solidFill>
                  <a:srgbClr val="FF0000"/>
                </a:solidFill>
              </a:rPr>
              <a:t>Glikoproteinlerin karbonhidrat zincirlerinin fonksiyonu çeşitlidir; </a:t>
            </a:r>
            <a:r>
              <a:rPr lang="tr-TR" sz="2400" smtClean="0"/>
              <a:t>Proteini proteolitik parçalanmaya karşı korur ve denaturasyona karşı stabilize edebilirler, çözünürlüğü arttırırlar veya hücreler arası etkileşimlerde hücrelerin birbirini tanımasını sağlarlar. Glikoproteinlerin, antijenik özelliklerinin yanında, fertilizasyon ile inflamasyonda, kayganlaştırıcı ve koruyucu ajanlar ve yapısal moleküller olarak önemli görevleri vardır.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tr-TR" smtClean="0"/>
          </a:p>
        </p:txBody>
      </p:sp>
      <p:sp>
        <p:nvSpPr>
          <p:cNvPr id="17411" name="Rectangle 3"/>
          <p:cNvSpPr>
            <a:spLocks noGrp="1" noChangeArrowheads="1"/>
          </p:cNvSpPr>
          <p:nvPr>
            <p:ph type="body" idx="1"/>
          </p:nvPr>
        </p:nvSpPr>
        <p:spPr/>
        <p:txBody>
          <a:bodyPr/>
          <a:lstStyle/>
          <a:p>
            <a:pPr eaLnBrk="1" hangingPunct="1">
              <a:lnSpc>
                <a:spcPct val="80000"/>
              </a:lnSpc>
            </a:pPr>
            <a:r>
              <a:rPr lang="tr-TR" sz="1800" smtClean="0"/>
              <a:t>İnce bağırsakların iç yüzü karbonhidratca zengin </a:t>
            </a:r>
            <a:r>
              <a:rPr lang="tr-TR" sz="1800" smtClean="0">
                <a:solidFill>
                  <a:srgbClr val="FF0000"/>
                </a:solidFill>
              </a:rPr>
              <a:t>glikokaliks</a:t>
            </a:r>
            <a:r>
              <a:rPr lang="tr-TR" sz="1800" smtClean="0"/>
              <a:t> adı verilen bir kılıf ile kaplıdır.</a:t>
            </a:r>
          </a:p>
          <a:p>
            <a:pPr eaLnBrk="1" hangingPunct="1">
              <a:lnSpc>
                <a:spcPct val="80000"/>
              </a:lnSpc>
            </a:pPr>
            <a:r>
              <a:rPr lang="tr-TR" sz="1800" smtClean="0"/>
              <a:t>Eritrosit membranının yapısında yer alan </a:t>
            </a:r>
            <a:r>
              <a:rPr lang="tr-TR" sz="1800" smtClean="0">
                <a:solidFill>
                  <a:srgbClr val="FF0000"/>
                </a:solidFill>
              </a:rPr>
              <a:t>glikoforin </a:t>
            </a:r>
            <a:r>
              <a:rPr lang="tr-TR" sz="1800" smtClean="0"/>
              <a:t>en iyi bilinen glikoproteinlerdendir.</a:t>
            </a:r>
          </a:p>
          <a:p>
            <a:pPr eaLnBrk="1" hangingPunct="1">
              <a:lnSpc>
                <a:spcPct val="80000"/>
              </a:lnSpc>
            </a:pPr>
            <a:r>
              <a:rPr lang="tr-TR" sz="1800" smtClean="0"/>
              <a:t>Diğer bir membran glikoproteini olan </a:t>
            </a:r>
            <a:r>
              <a:rPr lang="tr-TR" sz="1800" smtClean="0">
                <a:solidFill>
                  <a:srgbClr val="FF0000"/>
                </a:solidFill>
              </a:rPr>
              <a:t>fibronektin</a:t>
            </a:r>
            <a:r>
              <a:rPr lang="tr-TR" sz="1800" smtClean="0"/>
              <a:t> benzer hücrelerin birbirlerine yapışmasını sağlar.</a:t>
            </a:r>
          </a:p>
          <a:p>
            <a:pPr eaLnBrk="1" hangingPunct="1">
              <a:lnSpc>
                <a:spcPct val="80000"/>
              </a:lnSpc>
            </a:pPr>
            <a:r>
              <a:rPr lang="tr-TR" sz="1800" smtClean="0"/>
              <a:t>Ekstraselüler bir glikoprotein olan </a:t>
            </a:r>
            <a:r>
              <a:rPr lang="tr-TR" sz="1800" smtClean="0">
                <a:solidFill>
                  <a:srgbClr val="FF0000"/>
                </a:solidFill>
              </a:rPr>
              <a:t>antifiriz proteini </a:t>
            </a:r>
            <a:r>
              <a:rPr lang="tr-TR" sz="1800" smtClean="0"/>
              <a:t>kutuplarda yaşayan balıklarda ve dil balığı ile morina balıklarının kanlarında bulunur. Bu protein suyun donma noktasını düşürüp suyun buz kristalleri haline gelmesini engeller böylece bu bölgede yaşayan bu canlıların bölgeye adaptasyonunda rol oynar.</a:t>
            </a:r>
          </a:p>
          <a:p>
            <a:pPr eaLnBrk="1" hangingPunct="1">
              <a:lnSpc>
                <a:spcPct val="80000"/>
              </a:lnSpc>
            </a:pPr>
            <a:r>
              <a:rPr lang="tr-TR" sz="1800" smtClean="0">
                <a:solidFill>
                  <a:srgbClr val="FF0000"/>
                </a:solidFill>
              </a:rPr>
              <a:t>Pek çok hormon </a:t>
            </a:r>
            <a:r>
              <a:rPr lang="tr-TR" sz="1800" smtClean="0"/>
              <a:t>(Lüteinleştirici Hormon (LH), Folikül Stimüle Edici Hormon (FSH), İnsan Koryonik Gonadotropini (HCG), Gebe Kısrak Serum Gonadotropini (PMSG), Balık Gonadotropik Faktör (FGF), Tiroid Stimüle Edici Hormon (TSH), Eritropoietin gibi), enzim (oksidoredüktazlar (glioksidazlar, seruloplazma peroksidaz, kloroper-oksidaz), transferazlar (α-glutamil transpeptidaz, ribonükleaz), hidrolazlar (lipaz, kolinesteraz, atropinesteraz, α galaktozidaz, alkalen fosfataz) gibi) ve tümör markerleri glikoprotein yapısındadır. </a:t>
            </a:r>
          </a:p>
          <a:p>
            <a:pPr eaLnBrk="1" hangingPunct="1">
              <a:lnSpc>
                <a:spcPct val="80000"/>
              </a:lnSpc>
            </a:pPr>
            <a:endParaRPr lang="tr-TR" sz="18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endParaRPr lang="tr-TR" smtClean="0"/>
          </a:p>
        </p:txBody>
      </p:sp>
      <p:sp>
        <p:nvSpPr>
          <p:cNvPr id="18435" name="Rectangle 3"/>
          <p:cNvSpPr>
            <a:spLocks noGrp="1" noChangeArrowheads="1"/>
          </p:cNvSpPr>
          <p:nvPr>
            <p:ph type="body" idx="1"/>
          </p:nvPr>
        </p:nvSpPr>
        <p:spPr/>
        <p:txBody>
          <a:bodyPr/>
          <a:lstStyle/>
          <a:p>
            <a:pPr eaLnBrk="1" hangingPunct="1">
              <a:lnSpc>
                <a:spcPct val="90000"/>
              </a:lnSpc>
            </a:pPr>
            <a:r>
              <a:rPr lang="tr-TR" smtClean="0">
                <a:solidFill>
                  <a:srgbClr val="00B050"/>
                </a:solidFill>
              </a:rPr>
              <a:t>Asidik mukopolisakkaritler</a:t>
            </a:r>
            <a:r>
              <a:rPr lang="tr-TR" smtClean="0"/>
              <a:t>: prensip olarak bu grubun hepsi aynı yapıya sahiptir, ancak monosakkarit birimleri veya sülfat içeriği ve monosakkarit birimleri arasındaki glikozidik bağın tipi ile birbirlerinden ayrılırlar.</a:t>
            </a:r>
          </a:p>
          <a:p>
            <a:pPr eaLnBrk="1" hangingPunct="1">
              <a:lnSpc>
                <a:spcPct val="90000"/>
              </a:lnSpc>
            </a:pPr>
            <a:r>
              <a:rPr lang="tr-TR" smtClean="0"/>
              <a:t>Bunlar, keratan sülfat, hyaluronik asit, hyaluronidaz, heparin, kondroitin sülfat ve mureindir.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endParaRPr lang="tr-TR" smtClean="0"/>
          </a:p>
        </p:txBody>
      </p:sp>
      <p:sp>
        <p:nvSpPr>
          <p:cNvPr id="19459" name="Rectangle 3"/>
          <p:cNvSpPr>
            <a:spLocks noGrp="1" noChangeArrowheads="1"/>
          </p:cNvSpPr>
          <p:nvPr>
            <p:ph type="body" idx="1"/>
          </p:nvPr>
        </p:nvSpPr>
        <p:spPr/>
        <p:txBody>
          <a:bodyPr/>
          <a:lstStyle/>
          <a:p>
            <a:pPr eaLnBrk="1" hangingPunct="1">
              <a:lnSpc>
                <a:spcPct val="90000"/>
              </a:lnSpc>
            </a:pPr>
            <a:r>
              <a:rPr lang="tr-TR" smtClean="0">
                <a:solidFill>
                  <a:srgbClr val="FF0000"/>
                </a:solidFill>
              </a:rPr>
              <a:t>Keratan sülfat: </a:t>
            </a:r>
            <a:r>
              <a:rPr lang="tr-TR" smtClean="0"/>
              <a:t>N-asetil-glikozamin, galaktoz ve sülfatların eşit miktarlarda polimerize olmasından meydana gelmiştir.</a:t>
            </a:r>
          </a:p>
          <a:p>
            <a:pPr eaLnBrk="1" hangingPunct="1">
              <a:lnSpc>
                <a:spcPct val="90000"/>
              </a:lnSpc>
            </a:pPr>
            <a:r>
              <a:rPr lang="tr-TR" smtClean="0"/>
              <a:t>En önemli eleman olarak kostal kıkırdağın yapısında bulunur.</a:t>
            </a:r>
          </a:p>
          <a:p>
            <a:pPr eaLnBrk="1" hangingPunct="1">
              <a:lnSpc>
                <a:spcPct val="90000"/>
              </a:lnSpc>
            </a:pPr>
            <a:r>
              <a:rPr lang="tr-TR" smtClean="0"/>
              <a:t>Gözün kornea tabakasında ve aortta da bulunmuştur. Aortta bulunan keratan sülfatın yaşa bağlı olarak arttığı bilinmektedir.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endParaRPr lang="tr-TR" smtClean="0"/>
          </a:p>
        </p:txBody>
      </p:sp>
      <p:sp>
        <p:nvSpPr>
          <p:cNvPr id="20483" name="Rectangle 3"/>
          <p:cNvSpPr>
            <a:spLocks noGrp="1" noChangeArrowheads="1"/>
          </p:cNvSpPr>
          <p:nvPr>
            <p:ph type="body" idx="1"/>
          </p:nvPr>
        </p:nvSpPr>
        <p:spPr/>
        <p:txBody>
          <a:bodyPr/>
          <a:lstStyle/>
          <a:p>
            <a:pPr eaLnBrk="1" hangingPunct="1"/>
            <a:r>
              <a:rPr lang="tr-TR" smtClean="0"/>
              <a:t>Keratan sülfatın yapısı</a:t>
            </a:r>
          </a:p>
        </p:txBody>
      </p:sp>
      <p:pic>
        <p:nvPicPr>
          <p:cNvPr id="20484" name="Picture 5" descr="keratan_sulfate1362660494603"/>
          <p:cNvPicPr>
            <a:picLocks noChangeAspect="1" noChangeArrowheads="1"/>
          </p:cNvPicPr>
          <p:nvPr/>
        </p:nvPicPr>
        <p:blipFill>
          <a:blip r:embed="rId2"/>
          <a:srcRect/>
          <a:stretch>
            <a:fillRect/>
          </a:stretch>
        </p:blipFill>
        <p:spPr bwMode="auto">
          <a:xfrm>
            <a:off x="1905000" y="2590800"/>
            <a:ext cx="4895850" cy="3114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endParaRPr lang="tr-TR" smtClean="0"/>
          </a:p>
        </p:txBody>
      </p:sp>
      <p:sp>
        <p:nvSpPr>
          <p:cNvPr id="21507" name="Rectangle 3"/>
          <p:cNvSpPr>
            <a:spLocks noGrp="1" noChangeArrowheads="1"/>
          </p:cNvSpPr>
          <p:nvPr>
            <p:ph type="body" idx="1"/>
          </p:nvPr>
        </p:nvSpPr>
        <p:spPr/>
        <p:txBody>
          <a:bodyPr/>
          <a:lstStyle/>
          <a:p>
            <a:pPr eaLnBrk="1" hangingPunct="1">
              <a:lnSpc>
                <a:spcPct val="80000"/>
              </a:lnSpc>
            </a:pPr>
            <a:r>
              <a:rPr lang="tr-TR" sz="2400" smtClean="0">
                <a:solidFill>
                  <a:srgbClr val="FF0000"/>
                </a:solidFill>
              </a:rPr>
              <a:t>Hyaluronik asit: </a:t>
            </a:r>
            <a:r>
              <a:rPr lang="tr-TR" sz="2400" smtClean="0"/>
              <a:t>en çok rastlanan asit mukopolisakkarittir. Hyaluronik asit ya hiç dallanma göstermiyor veya çok az dallanmaktadır. Molekül ağırlığı çok yüksek olup birkaç milyona ulaşmaktadır. Streptococcus lar tarafından üretebilir, hayvansal organizmada üretimi yapılabilen bir mukopolisakkarittir.</a:t>
            </a:r>
          </a:p>
          <a:p>
            <a:pPr eaLnBrk="1" hangingPunct="1">
              <a:lnSpc>
                <a:spcPct val="80000"/>
              </a:lnSpc>
            </a:pPr>
            <a:r>
              <a:rPr lang="tr-TR" sz="2400" smtClean="0"/>
              <a:t>Omurgalıların bağ dokusunda, synovial sıvıda, gözün corpus vitreumunda ve deride hücreleri saran tabakalar halinde bulunmaktadır.</a:t>
            </a:r>
          </a:p>
          <a:p>
            <a:pPr eaLnBrk="1" hangingPunct="1">
              <a:lnSpc>
                <a:spcPct val="80000"/>
              </a:lnSpc>
            </a:pPr>
            <a:r>
              <a:rPr lang="tr-TR" sz="2400" smtClean="0"/>
              <a:t>Suda pH 7.00’ de çözünür ve visköz bir hal alır.   </a:t>
            </a:r>
          </a:p>
          <a:p>
            <a:pPr eaLnBrk="1" hangingPunct="1">
              <a:lnSpc>
                <a:spcPct val="80000"/>
              </a:lnSpc>
            </a:pPr>
            <a:endParaRPr lang="tr-TR" sz="2400" smtClean="0"/>
          </a:p>
          <a:p>
            <a:pPr eaLnBrk="1" hangingPunct="1">
              <a:lnSpc>
                <a:spcPct val="80000"/>
              </a:lnSpc>
            </a:pPr>
            <a:endParaRPr lang="tr-TR" sz="24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tr-TR" smtClean="0"/>
          </a:p>
        </p:txBody>
      </p:sp>
      <p:sp>
        <p:nvSpPr>
          <p:cNvPr id="22531" name="Rectangle 3"/>
          <p:cNvSpPr>
            <a:spLocks noGrp="1" noChangeArrowheads="1"/>
          </p:cNvSpPr>
          <p:nvPr>
            <p:ph type="body" idx="1"/>
          </p:nvPr>
        </p:nvSpPr>
        <p:spPr>
          <a:xfrm>
            <a:off x="533400" y="1600200"/>
            <a:ext cx="8229600" cy="4525963"/>
          </a:xfrm>
        </p:spPr>
        <p:txBody>
          <a:bodyPr/>
          <a:lstStyle/>
          <a:p>
            <a:pPr eaLnBrk="1" hangingPunct="1"/>
            <a:r>
              <a:rPr lang="tr-TR" smtClean="0"/>
              <a:t>Hyaluronik asitin yapısı</a:t>
            </a:r>
          </a:p>
        </p:txBody>
      </p:sp>
      <p:pic>
        <p:nvPicPr>
          <p:cNvPr id="22532" name="Picture 7" descr="Hyaluronsaeure"/>
          <p:cNvPicPr>
            <a:picLocks noChangeAspect="1" noChangeArrowheads="1"/>
          </p:cNvPicPr>
          <p:nvPr/>
        </p:nvPicPr>
        <p:blipFill>
          <a:blip r:embed="rId2"/>
          <a:srcRect/>
          <a:stretch>
            <a:fillRect/>
          </a:stretch>
        </p:blipFill>
        <p:spPr bwMode="auto">
          <a:xfrm>
            <a:off x="685800" y="2362200"/>
            <a:ext cx="7239000"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endParaRPr lang="tr-TR" smtClean="0"/>
          </a:p>
        </p:txBody>
      </p:sp>
      <p:sp>
        <p:nvSpPr>
          <p:cNvPr id="23555" name="Rectangle 3"/>
          <p:cNvSpPr>
            <a:spLocks noGrp="1" noChangeArrowheads="1"/>
          </p:cNvSpPr>
          <p:nvPr>
            <p:ph type="body" idx="1"/>
          </p:nvPr>
        </p:nvSpPr>
        <p:spPr/>
        <p:txBody>
          <a:bodyPr/>
          <a:lstStyle/>
          <a:p>
            <a:pPr eaLnBrk="1" hangingPunct="1">
              <a:lnSpc>
                <a:spcPct val="80000"/>
              </a:lnSpc>
            </a:pPr>
            <a:r>
              <a:rPr lang="tr-TR" sz="2000" smtClean="0">
                <a:solidFill>
                  <a:srgbClr val="FF0000"/>
                </a:solidFill>
              </a:rPr>
              <a:t>Hyaluronik Asit</a:t>
            </a:r>
            <a:r>
              <a:rPr lang="tr-TR" sz="2000" smtClean="0"/>
              <a:t>, kırışıklıkları tedavi etmeye yardımcı  dolgu maddesi olarak dünyada yaygın olarak kullanılmaktadır. Cilt altında bulunan ve zamanla azalan bu maddenin yerine konması ve hücreler arası boşluğu doldurması esasına dayanan bir uygulamadır. Yaşa bağlı olarak cilddeki hyaluronik asit miktarı azalır ve kırışıklıklar oluşur. </a:t>
            </a:r>
            <a:r>
              <a:rPr lang="tr-TR" sz="2000" smtClean="0">
                <a:solidFill>
                  <a:srgbClr val="FF0000"/>
                </a:solidFill>
              </a:rPr>
              <a:t>Hyaluronik asit;</a:t>
            </a:r>
          </a:p>
          <a:p>
            <a:pPr eaLnBrk="1" hangingPunct="1">
              <a:lnSpc>
                <a:spcPct val="80000"/>
              </a:lnSpc>
            </a:pPr>
            <a:r>
              <a:rPr lang="tr-TR" sz="2000" smtClean="0"/>
              <a:t>1- Ciltteki nem seviyesini koruyarak cildin elastik ve dolgun olmasını sağlar.</a:t>
            </a:r>
          </a:p>
          <a:p>
            <a:pPr eaLnBrk="1" hangingPunct="1">
              <a:lnSpc>
                <a:spcPct val="80000"/>
              </a:lnSpc>
            </a:pPr>
            <a:r>
              <a:rPr lang="tr-TR" sz="2000" smtClean="0"/>
              <a:t>2-  Kollajen üretimini destekleyerek cildin formunu korur, sıkılaştırır.</a:t>
            </a:r>
          </a:p>
          <a:p>
            <a:pPr eaLnBrk="1" hangingPunct="1">
              <a:lnSpc>
                <a:spcPct val="80000"/>
              </a:lnSpc>
            </a:pPr>
            <a:r>
              <a:rPr lang="tr-TR" sz="2000" smtClean="0"/>
              <a:t>3-  Antioksidan işlevi görerek cilde zarar verecek kimyasal maddeleri uzak tutar.(Bazı kimyasal maddelerin vücuttaki hücrelere zarar verip kırışıklıklara ve cildin donuk görünmesine yol açarak yaşlanma sürecini hızlandırdığı kanıtlanmıştır. Hyaluronik asit antioksidan görevi görerek bu kimyasalların etkilerini en aza indirir ve cilt daha sağlıklı bir görünüme kavuşur.)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endParaRPr lang="tr-TR" smtClean="0"/>
          </a:p>
        </p:txBody>
      </p:sp>
      <p:sp>
        <p:nvSpPr>
          <p:cNvPr id="24579" name="Rectangle 3"/>
          <p:cNvSpPr>
            <a:spLocks noGrp="1" noChangeArrowheads="1"/>
          </p:cNvSpPr>
          <p:nvPr>
            <p:ph type="body" idx="1"/>
          </p:nvPr>
        </p:nvSpPr>
        <p:spPr/>
        <p:txBody>
          <a:bodyPr/>
          <a:lstStyle/>
          <a:p>
            <a:pPr eaLnBrk="1" hangingPunct="1">
              <a:lnSpc>
                <a:spcPct val="90000"/>
              </a:lnSpc>
            </a:pPr>
            <a:r>
              <a:rPr lang="tr-TR" sz="2800" smtClean="0">
                <a:solidFill>
                  <a:srgbClr val="FF0000"/>
                </a:solidFill>
              </a:rPr>
              <a:t>Hyaluronidaz:</a:t>
            </a:r>
            <a:r>
              <a:rPr lang="tr-TR" sz="2800" smtClean="0"/>
              <a:t> hyaluronik asitteki beta 1,4 bağlarını hidrolize ederek hyaluronik asitin yapısını bozar ve visköz olan sulu çözeltiyi daha az visköz hale getirir. </a:t>
            </a:r>
          </a:p>
          <a:p>
            <a:pPr eaLnBrk="1" hangingPunct="1">
              <a:lnSpc>
                <a:spcPct val="90000"/>
              </a:lnSpc>
            </a:pPr>
            <a:r>
              <a:rPr lang="tr-TR" sz="2800" smtClean="0"/>
              <a:t>Derideki pürüzlü görünüme sebep olan bağ dokunun bağlarını kırdığı için estetik alanda geniş bir kullanıma sahiptir.</a:t>
            </a:r>
          </a:p>
          <a:p>
            <a:pPr eaLnBrk="1" hangingPunct="1">
              <a:lnSpc>
                <a:spcPct val="90000"/>
              </a:lnSpc>
            </a:pPr>
            <a:r>
              <a:rPr lang="tr-TR" sz="2800" smtClean="0"/>
              <a:t>Bakterilerin ürettikleri hyaluronidaz enzimi ile dokulara penetrasyonu daha kolay olmaktadır.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endParaRPr lang="tr-TR" smtClean="0"/>
          </a:p>
        </p:txBody>
      </p:sp>
      <p:sp>
        <p:nvSpPr>
          <p:cNvPr id="25603" name="Rectangle 3"/>
          <p:cNvSpPr>
            <a:spLocks noGrp="1" noChangeArrowheads="1"/>
          </p:cNvSpPr>
          <p:nvPr>
            <p:ph type="body" idx="1"/>
          </p:nvPr>
        </p:nvSpPr>
        <p:spPr/>
        <p:txBody>
          <a:bodyPr/>
          <a:lstStyle/>
          <a:p>
            <a:pPr eaLnBrk="1" hangingPunct="1"/>
            <a:endParaRPr lang="tr-TR" smtClean="0"/>
          </a:p>
        </p:txBody>
      </p:sp>
      <p:pic>
        <p:nvPicPr>
          <p:cNvPr id="25604" name="Picture 5" descr="hyaluronidase_hyaluronic_ac"/>
          <p:cNvPicPr>
            <a:picLocks noChangeAspect="1" noChangeArrowheads="1"/>
          </p:cNvPicPr>
          <p:nvPr/>
        </p:nvPicPr>
        <p:blipFill>
          <a:blip r:embed="rId2"/>
          <a:srcRect/>
          <a:stretch>
            <a:fillRect/>
          </a:stretch>
        </p:blipFill>
        <p:spPr bwMode="auto">
          <a:xfrm>
            <a:off x="1981200" y="1905000"/>
            <a:ext cx="5143500" cy="3714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tr-TR" smtClean="0"/>
          </a:p>
        </p:txBody>
      </p:sp>
      <p:sp>
        <p:nvSpPr>
          <p:cNvPr id="26627" name="Rectangle 3"/>
          <p:cNvSpPr>
            <a:spLocks noGrp="1" noChangeArrowheads="1"/>
          </p:cNvSpPr>
          <p:nvPr>
            <p:ph type="body" idx="1"/>
          </p:nvPr>
        </p:nvSpPr>
        <p:spPr/>
        <p:txBody>
          <a:bodyPr/>
          <a:lstStyle/>
          <a:p>
            <a:pPr eaLnBrk="1" hangingPunct="1">
              <a:lnSpc>
                <a:spcPct val="80000"/>
              </a:lnSpc>
            </a:pPr>
            <a:r>
              <a:rPr lang="tr-TR" sz="2000" smtClean="0">
                <a:solidFill>
                  <a:srgbClr val="FF0000"/>
                </a:solidFill>
              </a:rPr>
              <a:t>Heparin: </a:t>
            </a:r>
          </a:p>
          <a:p>
            <a:pPr eaLnBrk="1" hangingPunct="1">
              <a:lnSpc>
                <a:spcPct val="80000"/>
              </a:lnSpc>
            </a:pPr>
            <a:r>
              <a:rPr lang="tr-TR" sz="2000" smtClean="0"/>
              <a:t>heparin 2 pozisyonundan sülfatlı alfa L-iduronik asit ile 2. ve 6. pozisyonundan sülfatlı glikozaminin alfa 1,4 glikozidik bağı ile birbirlerine bağlanması ile polimerize olmuş bir mukopolisakkarittir.</a:t>
            </a:r>
          </a:p>
          <a:p>
            <a:pPr eaLnBrk="1" hangingPunct="1">
              <a:lnSpc>
                <a:spcPct val="80000"/>
              </a:lnSpc>
            </a:pPr>
            <a:r>
              <a:rPr lang="tr-TR" sz="2000" smtClean="0">
                <a:solidFill>
                  <a:srgbClr val="FF0000"/>
                </a:solidFill>
              </a:rPr>
              <a:t>Doğal bir kan antikoaguanıdır. </a:t>
            </a:r>
            <a:r>
              <a:rPr lang="tr-TR" sz="2000" smtClean="0"/>
              <a:t>Protrombinin trombine dönüşümünü inhibe ederek kanın pıhtılaşmasını engeller. </a:t>
            </a:r>
          </a:p>
          <a:p>
            <a:pPr eaLnBrk="1" hangingPunct="1">
              <a:lnSpc>
                <a:spcPct val="80000"/>
              </a:lnSpc>
            </a:pPr>
            <a:r>
              <a:rPr lang="tr-TR" sz="2000" smtClean="0"/>
              <a:t>Trombosit kemik iliğinde yapılır ve kanın pıhtılaşmasında temel görevi üstlenir. Damarda kanama olduğunda trombositler o bölgeye doğru yönlenir ve bölgede bir tıkaç oluştururlar. Bu tıkaç kanamanın geçici olarak durdurulması sağlar. Daha sonra hem trombositlerden hem de damar duvarından salgılanan bazı maddelerle pıhtılaşmanın 2. aşaması devreye girer. Pıhtılaşma faktörlerinin salınımı ile birlikte trombositlerin oluşturduğu bu yama güçlenir ve daha bir takım başka maddeler yardımıyla sağlamlaştırılır. Fibrinojenin fibrine dönüşmesi gibi bir takım mekanizmalarla bu damar duvarı sağlamlaştırılır. Pıhtılaşma kabaca bu şekilde meydana gelir.</a:t>
            </a:r>
            <a:br>
              <a:rPr lang="tr-TR" sz="2000" smtClean="0"/>
            </a:br>
            <a:endParaRPr lang="tr-TR" sz="200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tr-TR" smtClean="0"/>
          </a:p>
        </p:txBody>
      </p:sp>
      <p:sp>
        <p:nvSpPr>
          <p:cNvPr id="27651" name="Rectangle 3"/>
          <p:cNvSpPr>
            <a:spLocks noGrp="1" noChangeArrowheads="1"/>
          </p:cNvSpPr>
          <p:nvPr>
            <p:ph type="body" idx="1"/>
          </p:nvPr>
        </p:nvSpPr>
        <p:spPr/>
        <p:txBody>
          <a:bodyPr/>
          <a:lstStyle/>
          <a:p>
            <a:pPr eaLnBrk="1" hangingPunct="1"/>
            <a:r>
              <a:rPr lang="tr-TR" smtClean="0"/>
              <a:t>Heparinin yapısı</a:t>
            </a:r>
          </a:p>
        </p:txBody>
      </p:sp>
      <p:pic>
        <p:nvPicPr>
          <p:cNvPr id="27652" name="Picture 5" descr="heparin"/>
          <p:cNvPicPr>
            <a:picLocks noChangeAspect="1" noChangeArrowheads="1"/>
          </p:cNvPicPr>
          <p:nvPr/>
        </p:nvPicPr>
        <p:blipFill>
          <a:blip r:embed="rId2"/>
          <a:srcRect/>
          <a:stretch>
            <a:fillRect/>
          </a:stretch>
        </p:blipFill>
        <p:spPr bwMode="auto">
          <a:xfrm>
            <a:off x="1524000" y="2667000"/>
            <a:ext cx="58674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endParaRPr lang="tr-TR" smtClean="0"/>
          </a:p>
        </p:txBody>
      </p:sp>
      <p:sp>
        <p:nvSpPr>
          <p:cNvPr id="28675" name="Rectangle 3"/>
          <p:cNvSpPr>
            <a:spLocks noGrp="1" noChangeArrowheads="1"/>
          </p:cNvSpPr>
          <p:nvPr>
            <p:ph type="body" idx="1"/>
          </p:nvPr>
        </p:nvSpPr>
        <p:spPr/>
        <p:txBody>
          <a:bodyPr/>
          <a:lstStyle/>
          <a:p>
            <a:pPr eaLnBrk="1" hangingPunct="1"/>
            <a:r>
              <a:rPr lang="tr-TR" sz="2800" smtClean="0"/>
              <a:t>Heparinin lipoproteinleri parçalayıcı ve damarlarda yağ birikmesini engelleyici özelliği de vardır.</a:t>
            </a:r>
          </a:p>
          <a:p>
            <a:pPr eaLnBrk="1" hangingPunct="1"/>
            <a:r>
              <a:rPr lang="tr-TR" sz="2800" smtClean="0">
                <a:solidFill>
                  <a:srgbClr val="FF0000"/>
                </a:solidFill>
              </a:rPr>
              <a:t>Özellikle mast hücrelerinde </a:t>
            </a:r>
            <a:r>
              <a:rPr lang="tr-TR" sz="2800" smtClean="0"/>
              <a:t>fazlaca heparin bulunur. Mast hücreleri genellikle alerjik reaksiyonlarda oynadıkları rol ile tanınmakla beraber; kazanılmış bağışıklık, doku tamiri, pıhtılaşma gibi durumlarda da rol almaktadır.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endParaRPr lang="tr-TR" smtClean="0"/>
          </a:p>
        </p:txBody>
      </p:sp>
      <p:sp>
        <p:nvSpPr>
          <p:cNvPr id="29699" name="Rectangle 3"/>
          <p:cNvSpPr>
            <a:spLocks noGrp="1" noChangeArrowheads="1"/>
          </p:cNvSpPr>
          <p:nvPr>
            <p:ph type="body" idx="1"/>
          </p:nvPr>
        </p:nvSpPr>
        <p:spPr/>
        <p:txBody>
          <a:bodyPr/>
          <a:lstStyle/>
          <a:p>
            <a:pPr eaLnBrk="1" hangingPunct="1"/>
            <a:r>
              <a:rPr lang="tr-TR" smtClean="0">
                <a:solidFill>
                  <a:srgbClr val="FF0000"/>
                </a:solidFill>
              </a:rPr>
              <a:t>Kondroitin sülfat: </a:t>
            </a:r>
            <a:r>
              <a:rPr lang="tr-TR" smtClean="0"/>
              <a:t>N-asetil-galaktozamin, glukuronik asit ve sülfattan kurulmuşlardır. Üç tipi vardır, kondroitin sülfat A, B ve C dirler. Kondroitin sülfat B de glukunik asit yerine bunun stereoizomeri olan L-idonik asit bulunur. A ve C formlarında ise N-asetil galaktozamin üzerindeki sülfat A formunda 4. karbonda, C formunda ise 6. karbondadır.   </a:t>
            </a:r>
          </a:p>
          <a:p>
            <a:pPr eaLnBrk="1" hangingPunct="1"/>
            <a:endParaRPr lang="tr-TR"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tr-TR" smtClean="0"/>
          </a:p>
        </p:txBody>
      </p:sp>
      <p:sp>
        <p:nvSpPr>
          <p:cNvPr id="30723" name="Rectangle 3"/>
          <p:cNvSpPr>
            <a:spLocks noGrp="1" noChangeArrowheads="1"/>
          </p:cNvSpPr>
          <p:nvPr>
            <p:ph type="body" idx="1"/>
          </p:nvPr>
        </p:nvSpPr>
        <p:spPr/>
        <p:txBody>
          <a:bodyPr/>
          <a:lstStyle/>
          <a:p>
            <a:pPr eaLnBrk="1" hangingPunct="1"/>
            <a:endParaRPr lang="tr-TR" smtClean="0"/>
          </a:p>
        </p:txBody>
      </p:sp>
      <p:pic>
        <p:nvPicPr>
          <p:cNvPr id="30724" name="Picture 4"/>
          <p:cNvPicPr>
            <a:picLocks noChangeAspect="1" noChangeArrowheads="1"/>
          </p:cNvPicPr>
          <p:nvPr/>
        </p:nvPicPr>
        <p:blipFill>
          <a:blip r:embed="rId2"/>
          <a:srcRect/>
          <a:stretch>
            <a:fillRect/>
          </a:stretch>
        </p:blipFill>
        <p:spPr bwMode="auto">
          <a:xfrm>
            <a:off x="228600" y="2209800"/>
            <a:ext cx="3629025" cy="2590800"/>
          </a:xfrm>
          <a:prstGeom prst="rect">
            <a:avLst/>
          </a:prstGeom>
          <a:noFill/>
          <a:ln w="9525">
            <a:noFill/>
            <a:miter lim="800000"/>
            <a:headEnd/>
            <a:tailEnd/>
          </a:ln>
        </p:spPr>
      </p:pic>
      <p:pic>
        <p:nvPicPr>
          <p:cNvPr id="30725" name="Picture 6" descr="SODIUM_CHONDROITIN_SULFATE"/>
          <p:cNvPicPr>
            <a:picLocks noChangeAspect="1" noChangeArrowheads="1"/>
          </p:cNvPicPr>
          <p:nvPr/>
        </p:nvPicPr>
        <p:blipFill>
          <a:blip r:embed="rId3"/>
          <a:srcRect/>
          <a:stretch>
            <a:fillRect/>
          </a:stretch>
        </p:blipFill>
        <p:spPr bwMode="auto">
          <a:xfrm>
            <a:off x="3886200" y="2133600"/>
            <a:ext cx="4800600" cy="2647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endParaRPr lang="tr-TR" smtClean="0"/>
          </a:p>
        </p:txBody>
      </p:sp>
      <p:sp>
        <p:nvSpPr>
          <p:cNvPr id="31747" name="Rectangle 3"/>
          <p:cNvSpPr>
            <a:spLocks noGrp="1" noChangeArrowheads="1"/>
          </p:cNvSpPr>
          <p:nvPr>
            <p:ph type="body" idx="1"/>
          </p:nvPr>
        </p:nvSpPr>
        <p:spPr/>
        <p:txBody>
          <a:bodyPr/>
          <a:lstStyle/>
          <a:p>
            <a:pPr eaLnBrk="1" hangingPunct="1"/>
            <a:r>
              <a:rPr lang="tr-TR" sz="2800" smtClean="0">
                <a:solidFill>
                  <a:srgbClr val="FF0000"/>
                </a:solidFill>
              </a:rPr>
              <a:t>Kondroitin sülfatın kemik </a:t>
            </a:r>
            <a:r>
              <a:rPr lang="tr-TR" sz="2800" smtClean="0"/>
              <a:t>oluşumu üzerine etkisi vardır, hyalüronik asit ile beraber bağ dokunun yapısına katılır, kıkırdak kondroitin sülfat bakımından zengindir.</a:t>
            </a:r>
          </a:p>
          <a:p>
            <a:pPr eaLnBrk="1" hangingPunct="1"/>
            <a:r>
              <a:rPr lang="tr-TR" sz="2800" smtClean="0">
                <a:solidFill>
                  <a:srgbClr val="FF0000"/>
                </a:solidFill>
              </a:rPr>
              <a:t>Klinikte artrit tedavisinde </a:t>
            </a:r>
            <a:r>
              <a:rPr lang="tr-TR" sz="2800" smtClean="0"/>
              <a:t>alternatif tedavi olarak kullanılmaktadır, artrit ağrısını azalttığı çalışmalarda gösterilmiştir. Aynı çalışmalarda kondroitin sülfat etkisinin aspirin, ibuprofen gibi non steroid antienflamatuvar benzeri olduğu belirtilmiştir.</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endParaRPr lang="tr-TR" smtClean="0"/>
          </a:p>
        </p:txBody>
      </p:sp>
      <p:sp>
        <p:nvSpPr>
          <p:cNvPr id="32771" name="Rectangle 3"/>
          <p:cNvSpPr>
            <a:spLocks noGrp="1" noChangeArrowheads="1"/>
          </p:cNvSpPr>
          <p:nvPr>
            <p:ph type="body" idx="1"/>
          </p:nvPr>
        </p:nvSpPr>
        <p:spPr/>
        <p:txBody>
          <a:bodyPr/>
          <a:lstStyle/>
          <a:p>
            <a:pPr eaLnBrk="1" hangingPunct="1"/>
            <a:r>
              <a:rPr lang="tr-TR" smtClean="0">
                <a:solidFill>
                  <a:srgbClr val="FF0000"/>
                </a:solidFill>
              </a:rPr>
              <a:t>Murein: </a:t>
            </a:r>
            <a:r>
              <a:rPr lang="tr-TR" smtClean="0"/>
              <a:t>n-asetil glikozamin ile n asetil müremik asitin beta 1,4 glikozidik bağları ile bağlanmasıyla oluşan disakkarit ünitlerinin oluşturduğu bir polisakkarittir. Mureinin yapısına bunların dışında alanin , glutamik asit, lizin veya diaminopimelinik asit de katılmaktadır.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endParaRPr lang="tr-TR" smtClean="0"/>
          </a:p>
        </p:txBody>
      </p:sp>
      <p:sp>
        <p:nvSpPr>
          <p:cNvPr id="33795" name="Rectangle 3"/>
          <p:cNvSpPr>
            <a:spLocks noGrp="1" noChangeArrowheads="1"/>
          </p:cNvSpPr>
          <p:nvPr>
            <p:ph type="body" idx="1"/>
          </p:nvPr>
        </p:nvSpPr>
        <p:spPr/>
        <p:txBody>
          <a:bodyPr/>
          <a:lstStyle/>
          <a:p>
            <a:pPr eaLnBrk="1" hangingPunct="1"/>
            <a:r>
              <a:rPr lang="tr-TR" smtClean="0"/>
              <a:t>Müreinin yapısı.</a:t>
            </a:r>
          </a:p>
        </p:txBody>
      </p:sp>
      <p:sp>
        <p:nvSpPr>
          <p:cNvPr id="33796" name="AutoShape 5" descr="Bac"/>
          <p:cNvSpPr>
            <a:spLocks noChangeAspect="1" noChangeArrowheads="1"/>
          </p:cNvSpPr>
          <p:nvPr/>
        </p:nvSpPr>
        <p:spPr bwMode="auto">
          <a:xfrm>
            <a:off x="155575" y="46038"/>
            <a:ext cx="304800" cy="304800"/>
          </a:xfrm>
          <a:prstGeom prst="rect">
            <a:avLst/>
          </a:prstGeom>
          <a:noFill/>
          <a:ln w="9525">
            <a:noFill/>
            <a:miter lim="800000"/>
            <a:headEnd/>
            <a:tailEnd/>
          </a:ln>
        </p:spPr>
        <p:txBody>
          <a:bodyPr/>
          <a:lstStyle/>
          <a:p>
            <a:endParaRPr lang="tr-TR"/>
          </a:p>
        </p:txBody>
      </p:sp>
      <p:sp>
        <p:nvSpPr>
          <p:cNvPr id="33797" name="AutoShape 7" descr="Bac"/>
          <p:cNvSpPr>
            <a:spLocks noChangeAspect="1" noChangeArrowheads="1"/>
          </p:cNvSpPr>
          <p:nvPr/>
        </p:nvSpPr>
        <p:spPr bwMode="auto">
          <a:xfrm>
            <a:off x="155575" y="46038"/>
            <a:ext cx="304800" cy="304800"/>
          </a:xfrm>
          <a:prstGeom prst="rect">
            <a:avLst/>
          </a:prstGeom>
          <a:noFill/>
          <a:ln w="9525">
            <a:noFill/>
            <a:miter lim="800000"/>
            <a:headEnd/>
            <a:tailEnd/>
          </a:ln>
        </p:spPr>
        <p:txBody>
          <a:bodyPr/>
          <a:lstStyle/>
          <a:p>
            <a:endParaRPr lang="tr-TR"/>
          </a:p>
        </p:txBody>
      </p:sp>
      <p:pic>
        <p:nvPicPr>
          <p:cNvPr id="33798" name="Picture 9" descr="Murein(Gram-negativ)"/>
          <p:cNvPicPr>
            <a:picLocks noChangeAspect="1" noChangeArrowheads="1"/>
          </p:cNvPicPr>
          <p:nvPr/>
        </p:nvPicPr>
        <p:blipFill>
          <a:blip r:embed="rId2"/>
          <a:srcRect/>
          <a:stretch>
            <a:fillRect/>
          </a:stretch>
        </p:blipFill>
        <p:spPr bwMode="auto">
          <a:xfrm>
            <a:off x="2362200" y="2286000"/>
            <a:ext cx="3810000" cy="3829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tr-TR" smtClean="0"/>
          </a:p>
        </p:txBody>
      </p:sp>
      <p:sp>
        <p:nvSpPr>
          <p:cNvPr id="34819" name="Rectangle 3"/>
          <p:cNvSpPr>
            <a:spLocks noGrp="1" noChangeArrowheads="1"/>
          </p:cNvSpPr>
          <p:nvPr>
            <p:ph type="body" idx="1"/>
          </p:nvPr>
        </p:nvSpPr>
        <p:spPr/>
        <p:txBody>
          <a:bodyPr/>
          <a:lstStyle/>
          <a:p>
            <a:pPr eaLnBrk="1" hangingPunct="1">
              <a:lnSpc>
                <a:spcPct val="90000"/>
              </a:lnSpc>
            </a:pPr>
            <a:r>
              <a:rPr lang="tr-TR" smtClean="0">
                <a:solidFill>
                  <a:srgbClr val="FF0000"/>
                </a:solidFill>
              </a:rPr>
              <a:t>Murein bakterilerin </a:t>
            </a:r>
            <a:r>
              <a:rPr lang="tr-TR" smtClean="0"/>
              <a:t>çeperinde ağ şeklinde bir yapı oluşturur. Tavuk yumurtası akından elde edilen gözyaşı, sümük ve kan plazmasında da bulunan muramidaz (lizozim) mureini çözülebilen parçalara ayırabilir. Bu enzimin etki noktası N-asetil glikozamin ile N-asetil müraminik asit arasındaki ester bağıdır. Yapısındaki amino asitler arasında peptit bağı bulundurduğu için bir peptido glikandır.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endParaRPr lang="tr-TR" smtClean="0"/>
          </a:p>
        </p:txBody>
      </p:sp>
      <p:sp>
        <p:nvSpPr>
          <p:cNvPr id="35843" name="Rectangle 3"/>
          <p:cNvSpPr>
            <a:spLocks noGrp="1" noChangeArrowheads="1"/>
          </p:cNvSpPr>
          <p:nvPr>
            <p:ph type="body" idx="1"/>
          </p:nvPr>
        </p:nvSpPr>
        <p:spPr/>
        <p:txBody>
          <a:bodyPr/>
          <a:lstStyle/>
          <a:p>
            <a:pPr eaLnBrk="1" hangingPunct="1"/>
            <a:r>
              <a:rPr lang="tr-TR" smtClean="0">
                <a:solidFill>
                  <a:srgbClr val="FF0000"/>
                </a:solidFill>
              </a:rPr>
              <a:t>Homopolisakkaritler:</a:t>
            </a:r>
          </a:p>
          <a:p>
            <a:pPr eaLnBrk="1" hangingPunct="1"/>
            <a:r>
              <a:rPr lang="tr-TR" smtClean="0"/>
              <a:t>Nişasta ve glikojen gibi tek tip monosakkaritten oluştuğu için bunlara glikanlar da deniyor.</a:t>
            </a:r>
          </a:p>
          <a:p>
            <a:pPr eaLnBrk="1" hangingPunct="1"/>
            <a:endParaRPr lang="tr-TR"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endParaRPr lang="tr-TR" smtClean="0"/>
          </a:p>
        </p:txBody>
      </p:sp>
      <p:sp>
        <p:nvSpPr>
          <p:cNvPr id="36867" name="Rectangle 3"/>
          <p:cNvSpPr>
            <a:spLocks noGrp="1" noChangeArrowheads="1"/>
          </p:cNvSpPr>
          <p:nvPr>
            <p:ph type="body" idx="1"/>
          </p:nvPr>
        </p:nvSpPr>
        <p:spPr/>
        <p:txBody>
          <a:bodyPr/>
          <a:lstStyle/>
          <a:p>
            <a:pPr eaLnBrk="1" hangingPunct="1"/>
            <a:r>
              <a:rPr lang="tr-TR" smtClean="0">
                <a:solidFill>
                  <a:srgbClr val="FF0000"/>
                </a:solidFill>
              </a:rPr>
              <a:t>Nişasta: </a:t>
            </a:r>
          </a:p>
          <a:p>
            <a:pPr eaLnBrk="1" hangingPunct="1"/>
            <a:r>
              <a:rPr lang="el-GR" smtClean="0"/>
              <a:t>α</a:t>
            </a:r>
            <a:r>
              <a:rPr lang="tr-TR" smtClean="0"/>
              <a:t>-D-glikoz polimeridir. Asit ile hidroliz edildiğinde en küçük disakkarid ünitesi olan maltoz ve monosakkarit ünitesi olan glikoza kadar parçalanır.</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endParaRPr lang="tr-TR" smtClean="0"/>
          </a:p>
        </p:txBody>
      </p:sp>
      <p:sp>
        <p:nvSpPr>
          <p:cNvPr id="37891" name="Rectangle 3"/>
          <p:cNvSpPr>
            <a:spLocks noGrp="1" noChangeArrowheads="1"/>
          </p:cNvSpPr>
          <p:nvPr>
            <p:ph type="body" idx="1"/>
          </p:nvPr>
        </p:nvSpPr>
        <p:spPr/>
        <p:txBody>
          <a:bodyPr/>
          <a:lstStyle/>
          <a:p>
            <a:pPr eaLnBrk="1" hangingPunct="1"/>
            <a:r>
              <a:rPr lang="tr-TR" smtClean="0"/>
              <a:t>Nişastanın yapısı.</a:t>
            </a:r>
          </a:p>
        </p:txBody>
      </p:sp>
      <p:pic>
        <p:nvPicPr>
          <p:cNvPr id="37892" name="Picture 5" descr="glykogen"/>
          <p:cNvPicPr>
            <a:picLocks noChangeAspect="1" noChangeArrowheads="1"/>
          </p:cNvPicPr>
          <p:nvPr/>
        </p:nvPicPr>
        <p:blipFill>
          <a:blip r:embed="rId2"/>
          <a:srcRect/>
          <a:stretch>
            <a:fillRect/>
          </a:stretch>
        </p:blipFill>
        <p:spPr bwMode="auto">
          <a:xfrm>
            <a:off x="609600" y="2667000"/>
            <a:ext cx="7134225" cy="346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endParaRPr lang="tr-TR" smtClean="0"/>
          </a:p>
        </p:txBody>
      </p:sp>
      <p:sp>
        <p:nvSpPr>
          <p:cNvPr id="38915" name="Rectangle 3"/>
          <p:cNvSpPr>
            <a:spLocks noGrp="1" noChangeArrowheads="1"/>
          </p:cNvSpPr>
          <p:nvPr>
            <p:ph type="body" idx="1"/>
          </p:nvPr>
        </p:nvSpPr>
        <p:spPr/>
        <p:txBody>
          <a:bodyPr/>
          <a:lstStyle/>
          <a:p>
            <a:pPr eaLnBrk="1" hangingPunct="1"/>
            <a:r>
              <a:rPr lang="tr-TR" smtClean="0"/>
              <a:t>Nişasta hidroliz ürünleri.</a:t>
            </a:r>
          </a:p>
        </p:txBody>
      </p:sp>
      <p:pic>
        <p:nvPicPr>
          <p:cNvPr id="38916" name="Picture 7" descr="ayxmaz%20maltoz"/>
          <p:cNvPicPr>
            <a:picLocks noChangeAspect="1" noChangeArrowheads="1"/>
          </p:cNvPicPr>
          <p:nvPr/>
        </p:nvPicPr>
        <p:blipFill>
          <a:blip r:embed="rId2"/>
          <a:srcRect/>
          <a:stretch>
            <a:fillRect/>
          </a:stretch>
        </p:blipFill>
        <p:spPr bwMode="auto">
          <a:xfrm>
            <a:off x="1143000" y="3352800"/>
            <a:ext cx="4057650" cy="1781175"/>
          </a:xfrm>
          <a:prstGeom prst="rect">
            <a:avLst/>
          </a:prstGeom>
          <a:noFill/>
          <a:ln w="9525">
            <a:noFill/>
            <a:miter lim="800000"/>
            <a:headEnd/>
            <a:tailEnd/>
          </a:ln>
        </p:spPr>
      </p:pic>
      <p:pic>
        <p:nvPicPr>
          <p:cNvPr id="38917" name="Picture 8"/>
          <p:cNvPicPr>
            <a:picLocks noChangeAspect="1" noChangeArrowheads="1"/>
          </p:cNvPicPr>
          <p:nvPr/>
        </p:nvPicPr>
        <p:blipFill>
          <a:blip r:embed="rId3"/>
          <a:srcRect/>
          <a:stretch>
            <a:fillRect/>
          </a:stretch>
        </p:blipFill>
        <p:spPr bwMode="auto">
          <a:xfrm>
            <a:off x="5943600" y="3124200"/>
            <a:ext cx="1295400" cy="242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endParaRPr lang="tr-TR" smtClean="0"/>
          </a:p>
        </p:txBody>
      </p:sp>
      <p:sp>
        <p:nvSpPr>
          <p:cNvPr id="39939" name="Rectangle 3"/>
          <p:cNvSpPr>
            <a:spLocks noGrp="1" noChangeArrowheads="1"/>
          </p:cNvSpPr>
          <p:nvPr>
            <p:ph type="body" idx="1"/>
          </p:nvPr>
        </p:nvSpPr>
        <p:spPr/>
        <p:txBody>
          <a:bodyPr/>
          <a:lstStyle/>
          <a:p>
            <a:pPr eaLnBrk="1" hangingPunct="1">
              <a:lnSpc>
                <a:spcPct val="90000"/>
              </a:lnSpc>
            </a:pPr>
            <a:r>
              <a:rPr lang="tr-TR" smtClean="0">
                <a:solidFill>
                  <a:srgbClr val="FF0000"/>
                </a:solidFill>
              </a:rPr>
              <a:t>Nişasta</a:t>
            </a:r>
            <a:r>
              <a:rPr lang="tr-TR" smtClean="0"/>
              <a:t>, suda çözünmeyen, kompleks bir karbonhidrattır. Bitkiler tarafından fazla glikozu depolamak için kullanılır.</a:t>
            </a:r>
          </a:p>
          <a:p>
            <a:pPr eaLnBrk="1" hangingPunct="1">
              <a:lnSpc>
                <a:spcPct val="90000"/>
              </a:lnSpc>
            </a:pPr>
            <a:r>
              <a:rPr lang="tr-TR" smtClean="0"/>
              <a:t>Endüstride tutkal,kağıt, ilaç ve tekstil gibi değişik alanlarda kullanılır. Gıda sanayisinde kıvamlandırıcı, yemek yapımında sıvıları koyulaştırmakta kullanılır. Çoğunlukla tahıllardan ve patatesten elde edilen tatsız ve kokusuz bir tozdur.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endParaRPr lang="tr-TR" smtClean="0"/>
          </a:p>
        </p:txBody>
      </p:sp>
      <p:sp>
        <p:nvSpPr>
          <p:cNvPr id="41987" name="Rectangle 3"/>
          <p:cNvSpPr>
            <a:spLocks noGrp="1" noChangeArrowheads="1"/>
          </p:cNvSpPr>
          <p:nvPr>
            <p:ph type="body" idx="1"/>
          </p:nvPr>
        </p:nvSpPr>
        <p:spPr/>
        <p:txBody>
          <a:bodyPr>
            <a:normAutofit fontScale="92500" lnSpcReduction="10000"/>
          </a:bodyPr>
          <a:lstStyle/>
          <a:p>
            <a:pPr eaLnBrk="1" hangingPunct="1">
              <a:defRPr/>
            </a:pPr>
            <a:r>
              <a:rPr lang="tr-TR" sz="1800" dirty="0" smtClean="0">
                <a:solidFill>
                  <a:srgbClr val="FF0000"/>
                </a:solidFill>
              </a:rPr>
              <a:t>Nişasta </a:t>
            </a:r>
            <a:r>
              <a:rPr lang="tr-TR" sz="1800" dirty="0" err="1" smtClean="0">
                <a:solidFill>
                  <a:srgbClr val="00B050"/>
                </a:solidFill>
              </a:rPr>
              <a:t>amiloz</a:t>
            </a:r>
            <a:r>
              <a:rPr lang="tr-TR" sz="1800" dirty="0" smtClean="0">
                <a:solidFill>
                  <a:srgbClr val="00B050"/>
                </a:solidFill>
              </a:rPr>
              <a:t> ve </a:t>
            </a:r>
            <a:r>
              <a:rPr lang="tr-TR" sz="1800" dirty="0" err="1" smtClean="0">
                <a:solidFill>
                  <a:srgbClr val="00B050"/>
                </a:solidFill>
              </a:rPr>
              <a:t>amilopektin</a:t>
            </a:r>
            <a:r>
              <a:rPr lang="tr-TR" sz="1800" dirty="0" smtClean="0">
                <a:solidFill>
                  <a:srgbClr val="00B050"/>
                </a:solidFill>
              </a:rPr>
              <a:t> kısımlarından oluşur.</a:t>
            </a:r>
          </a:p>
          <a:p>
            <a:pPr eaLnBrk="1" hangingPunct="1">
              <a:defRPr/>
            </a:pPr>
            <a:r>
              <a:rPr lang="tr-TR" sz="1800" dirty="0" err="1" smtClean="0">
                <a:solidFill>
                  <a:srgbClr val="FF0000"/>
                </a:solidFill>
              </a:rPr>
              <a:t>Amiloz</a:t>
            </a:r>
            <a:r>
              <a:rPr lang="tr-TR" sz="1800" dirty="0" smtClean="0">
                <a:solidFill>
                  <a:srgbClr val="FF0000"/>
                </a:solidFill>
              </a:rPr>
              <a:t>: </a:t>
            </a:r>
            <a:r>
              <a:rPr lang="tr-TR" sz="1800" dirty="0" smtClean="0"/>
              <a:t>%15-20 oranında bulunur. Glikoz ünitelerinin alfa 1,4 </a:t>
            </a:r>
            <a:r>
              <a:rPr lang="tr-TR" sz="1800" dirty="0" err="1" smtClean="0"/>
              <a:t>glikozidik</a:t>
            </a:r>
            <a:r>
              <a:rPr lang="tr-TR" sz="1800" dirty="0" smtClean="0"/>
              <a:t> bağlarla bağlanmasıyla oluşan bir yapıdır. Uzun düz zincirli bir yapıdır, spiral yapıya meyillidir. </a:t>
            </a:r>
          </a:p>
          <a:p>
            <a:pPr eaLnBrk="1" hangingPunct="1">
              <a:defRPr/>
            </a:pPr>
            <a:r>
              <a:rPr lang="tr-TR" sz="1800" dirty="0" err="1" smtClean="0"/>
              <a:t>Amiloz</a:t>
            </a:r>
            <a:r>
              <a:rPr lang="tr-TR" sz="1800" dirty="0" smtClean="0"/>
              <a:t>, </a:t>
            </a:r>
            <a:r>
              <a:rPr lang="tr-TR" sz="1800" dirty="0" err="1" smtClean="0"/>
              <a:t>amilopektine</a:t>
            </a:r>
            <a:r>
              <a:rPr lang="tr-TR" sz="1800" dirty="0" smtClean="0"/>
              <a:t> kıyasla daha zor sindirilebilir. </a:t>
            </a:r>
          </a:p>
          <a:p>
            <a:pPr eaLnBrk="1" hangingPunct="1">
              <a:defRPr/>
            </a:pPr>
            <a:r>
              <a:rPr lang="tr-TR" sz="1800" dirty="0" smtClean="0">
                <a:solidFill>
                  <a:srgbClr val="FF0000"/>
                </a:solidFill>
              </a:rPr>
              <a:t>İyot, </a:t>
            </a:r>
            <a:r>
              <a:rPr lang="tr-TR" sz="1800" dirty="0" err="1" smtClean="0"/>
              <a:t>amilozun</a:t>
            </a:r>
            <a:r>
              <a:rPr lang="tr-TR" sz="1800" dirty="0" smtClean="0"/>
              <a:t> içine sıkıca yerleşebilir ve oluşan kompleks ışığı soğurur. Bu yüzden nişastayı test etmek için kullanılan yaygın bir test, onu biraz sarı iyot çözeltisi ile karıştırmaktır. </a:t>
            </a:r>
            <a:r>
              <a:rPr lang="tr-TR" sz="1800" dirty="0" err="1" smtClean="0">
                <a:solidFill>
                  <a:srgbClr val="00B050"/>
                </a:solidFill>
              </a:rPr>
              <a:t>Amilozun</a:t>
            </a:r>
            <a:r>
              <a:rPr lang="tr-TR" sz="1800" dirty="0" smtClean="0">
                <a:solidFill>
                  <a:srgbClr val="00B050"/>
                </a:solidFill>
              </a:rPr>
              <a:t> varlığında siyah-mavi bir renk oluşur. </a:t>
            </a:r>
            <a:r>
              <a:rPr lang="tr-TR" sz="1800" dirty="0" smtClean="0"/>
              <a:t>Rengin koyuluğu </a:t>
            </a:r>
            <a:r>
              <a:rPr lang="tr-TR" sz="1800" dirty="0" err="1" smtClean="0"/>
              <a:t>amilozun</a:t>
            </a:r>
            <a:r>
              <a:rPr lang="tr-TR" sz="1800" dirty="0" smtClean="0"/>
              <a:t> konsantrasyonu ile bağlantılıdır. </a:t>
            </a:r>
          </a:p>
          <a:p>
            <a:pPr eaLnBrk="1" hangingPunct="1">
              <a:defRPr/>
            </a:pPr>
            <a:r>
              <a:rPr lang="tr-TR" sz="1800" dirty="0" smtClean="0"/>
              <a:t>Suda çözünmez fakat suyu emerek miseller (dağıtıcı bir ortamda dağılmış </a:t>
            </a:r>
            <a:r>
              <a:rPr lang="tr-TR" sz="1800" dirty="0" err="1" smtClean="0"/>
              <a:t>ultramikroskobik</a:t>
            </a:r>
            <a:r>
              <a:rPr lang="tr-TR" sz="1800" dirty="0" smtClean="0"/>
              <a:t> olan </a:t>
            </a:r>
            <a:r>
              <a:rPr lang="tr-TR" sz="1800" dirty="0" err="1" smtClean="0"/>
              <a:t>kolloidal</a:t>
            </a:r>
            <a:r>
              <a:rPr lang="tr-TR" sz="1800" dirty="0" smtClean="0"/>
              <a:t> parçacıkların, atomların, iyonların veya moleküllerin gevşek bağlı bir şekilde kümelenmesi sonucu oluşan yapıdır.) haline gelebilir. Bu misellerde kendi etrafında sarmal yaparak </a:t>
            </a:r>
            <a:r>
              <a:rPr lang="tr-TR" sz="1800" dirty="0" err="1" smtClean="0"/>
              <a:t>heliks</a:t>
            </a:r>
            <a:r>
              <a:rPr lang="tr-TR" sz="1800" dirty="0" smtClean="0"/>
              <a:t> bir yapı oluşturabilir.</a:t>
            </a:r>
          </a:p>
          <a:p>
            <a:pPr eaLnBrk="1" hangingPunct="1">
              <a:defRPr/>
            </a:pPr>
            <a:r>
              <a:rPr lang="tr-TR" sz="1800" dirty="0" smtClean="0"/>
              <a:t>Molekül ağırlığı birkaç binden başlayıp 500.000 </a:t>
            </a:r>
            <a:r>
              <a:rPr lang="tr-TR" sz="1800" dirty="0" err="1" smtClean="0"/>
              <a:t>daltona</a:t>
            </a:r>
            <a:r>
              <a:rPr lang="tr-TR" sz="1800" dirty="0" smtClean="0"/>
              <a:t> kadar ulaşabilir.</a:t>
            </a:r>
          </a:p>
          <a:p>
            <a:pPr eaLnBrk="1" hangingPunct="1">
              <a:defRPr/>
            </a:pPr>
            <a:r>
              <a:rPr lang="tr-TR" sz="1800" dirty="0" smtClean="0"/>
              <a:t>Alfa amilaz hayvansal dokularda ve </a:t>
            </a:r>
            <a:r>
              <a:rPr lang="tr-TR" sz="1800" dirty="0" err="1" smtClean="0"/>
              <a:t>tükrük</a:t>
            </a:r>
            <a:r>
              <a:rPr lang="tr-TR" sz="1800" dirty="0" smtClean="0"/>
              <a:t> bezinde bulunurken beta amilaz sadece bitkisel kökenlidir.</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endParaRPr lang="tr-TR" smtClean="0"/>
          </a:p>
        </p:txBody>
      </p:sp>
      <p:sp>
        <p:nvSpPr>
          <p:cNvPr id="41987" name="Rectangle 3"/>
          <p:cNvSpPr>
            <a:spLocks noGrp="1" noChangeArrowheads="1"/>
          </p:cNvSpPr>
          <p:nvPr>
            <p:ph type="body" idx="1"/>
          </p:nvPr>
        </p:nvSpPr>
        <p:spPr/>
        <p:txBody>
          <a:bodyPr/>
          <a:lstStyle/>
          <a:p>
            <a:pPr eaLnBrk="1" hangingPunct="1"/>
            <a:r>
              <a:rPr lang="tr-TR" smtClean="0"/>
              <a:t>Amiloz ve amilopektinin yapısı.</a:t>
            </a:r>
          </a:p>
        </p:txBody>
      </p:sp>
      <p:pic>
        <p:nvPicPr>
          <p:cNvPr id="41988" name="Picture 9" descr="amiloz"/>
          <p:cNvPicPr>
            <a:picLocks noChangeAspect="1" noChangeArrowheads="1"/>
          </p:cNvPicPr>
          <p:nvPr/>
        </p:nvPicPr>
        <p:blipFill>
          <a:blip r:embed="rId2"/>
          <a:srcRect/>
          <a:stretch>
            <a:fillRect/>
          </a:stretch>
        </p:blipFill>
        <p:spPr bwMode="auto">
          <a:xfrm>
            <a:off x="1295400" y="2286000"/>
            <a:ext cx="5419725" cy="1362075"/>
          </a:xfrm>
          <a:prstGeom prst="rect">
            <a:avLst/>
          </a:prstGeom>
          <a:noFill/>
          <a:ln w="9525">
            <a:noFill/>
            <a:miter lim="800000"/>
            <a:headEnd/>
            <a:tailEnd/>
          </a:ln>
        </p:spPr>
      </p:pic>
      <p:pic>
        <p:nvPicPr>
          <p:cNvPr id="41989" name="Picture 11" descr="amilopektin"/>
          <p:cNvPicPr>
            <a:picLocks noChangeAspect="1" noChangeArrowheads="1"/>
          </p:cNvPicPr>
          <p:nvPr/>
        </p:nvPicPr>
        <p:blipFill>
          <a:blip r:embed="rId3"/>
          <a:srcRect/>
          <a:stretch>
            <a:fillRect/>
          </a:stretch>
        </p:blipFill>
        <p:spPr bwMode="auto">
          <a:xfrm>
            <a:off x="1219200" y="3886200"/>
            <a:ext cx="5419725" cy="2400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endParaRPr lang="tr-TR" smtClean="0"/>
          </a:p>
        </p:txBody>
      </p:sp>
      <p:sp>
        <p:nvSpPr>
          <p:cNvPr id="43011" name="Rectangle 3"/>
          <p:cNvSpPr>
            <a:spLocks noGrp="1" noChangeArrowheads="1"/>
          </p:cNvSpPr>
          <p:nvPr>
            <p:ph type="body" idx="1"/>
          </p:nvPr>
        </p:nvSpPr>
        <p:spPr/>
        <p:txBody>
          <a:bodyPr/>
          <a:lstStyle/>
          <a:p>
            <a:pPr eaLnBrk="1" hangingPunct="1"/>
            <a:r>
              <a:rPr lang="tr-TR" sz="2000" smtClean="0">
                <a:solidFill>
                  <a:srgbClr val="FF0000"/>
                </a:solidFill>
              </a:rPr>
              <a:t>Amilopektin: </a:t>
            </a:r>
            <a:r>
              <a:rPr lang="tr-TR" sz="2000" smtClean="0"/>
              <a:t>nişastanın % 75-80’ ini oluşturan yapıdır.</a:t>
            </a:r>
          </a:p>
          <a:p>
            <a:pPr eaLnBrk="1" hangingPunct="1"/>
            <a:r>
              <a:rPr lang="tr-TR" sz="2000" smtClean="0"/>
              <a:t>Daha yüksek molekül ağırlığına sahiptir ve dallanma gösterir. Düz zincir kısmı amiloza benzer glikoz üniteleri alfa 1,4 glikozidik bağlarla bağlanmıştır, </a:t>
            </a:r>
            <a:r>
              <a:rPr lang="tr-TR" sz="2000" smtClean="0">
                <a:solidFill>
                  <a:srgbClr val="00B050"/>
                </a:solidFill>
              </a:rPr>
              <a:t>her 20 ile 30 glikoz ünitesinden sonra bir dallanma yapar. </a:t>
            </a:r>
            <a:r>
              <a:rPr lang="tr-TR" sz="2000" smtClean="0"/>
              <a:t>Dallanma, bir glikoz ünitesinin 1. karbon atomu ile düz zincirdeki glikozun 6. karbonu arasında alfa 1,6 glikozidik bir bağ yapılmasıyla oluşmaktadır. </a:t>
            </a:r>
          </a:p>
          <a:p>
            <a:pPr eaLnBrk="1" hangingPunct="1"/>
            <a:r>
              <a:rPr lang="tr-TR" sz="2000" smtClean="0"/>
              <a:t>Amilopektinin molekül ağırlığı 100.000.000 daltona kadar çıkabilir.</a:t>
            </a:r>
          </a:p>
          <a:p>
            <a:pPr eaLnBrk="1" hangingPunct="1"/>
            <a:r>
              <a:rPr lang="tr-TR" sz="2000" smtClean="0"/>
              <a:t>Sulu çözeltilerde kolloidal veya miseller yapı gösterir. Eğer patates kaynatılacak olursa beyaz renkteki amiloz sıcak suya geçer ve geriye nişastanın amilopektin kısmı kalır.</a:t>
            </a:r>
          </a:p>
          <a:p>
            <a:pPr eaLnBrk="1" hangingPunct="1"/>
            <a:r>
              <a:rPr lang="tr-TR" sz="2000" smtClean="0">
                <a:solidFill>
                  <a:srgbClr val="00B050"/>
                </a:solidFill>
              </a:rPr>
              <a:t>İyot çözeltisi ile kırmızı menekşe renk verir.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endParaRPr lang="tr-TR" smtClean="0"/>
          </a:p>
        </p:txBody>
      </p:sp>
      <p:sp>
        <p:nvSpPr>
          <p:cNvPr id="44035" name="Rectangle 3"/>
          <p:cNvSpPr>
            <a:spLocks noGrp="1" noChangeArrowheads="1"/>
          </p:cNvSpPr>
          <p:nvPr>
            <p:ph type="body" idx="1"/>
          </p:nvPr>
        </p:nvSpPr>
        <p:spPr/>
        <p:txBody>
          <a:bodyPr/>
          <a:lstStyle/>
          <a:p>
            <a:pPr eaLnBrk="1" hangingPunct="1">
              <a:lnSpc>
                <a:spcPct val="90000"/>
              </a:lnSpc>
            </a:pPr>
            <a:r>
              <a:rPr lang="tr-TR" sz="2400" smtClean="0">
                <a:solidFill>
                  <a:srgbClr val="FF0000"/>
                </a:solidFill>
              </a:rPr>
              <a:t>Farklı bitki türlerinde, hatta </a:t>
            </a:r>
            <a:r>
              <a:rPr lang="tr-TR" sz="2400" smtClean="0"/>
              <a:t>aynı türün farklı alt türlerinde amilozun amilopektine oranı değişir. Örneğin yüksek amilozlu mısır nişastasında % 85 oranında amiloz bulunurken, mumlu mısır türünde amilopektin oranı %99'dır. </a:t>
            </a:r>
          </a:p>
          <a:p>
            <a:pPr eaLnBrk="1" hangingPunct="1">
              <a:lnSpc>
                <a:spcPct val="90000"/>
              </a:lnSpc>
            </a:pPr>
            <a:r>
              <a:rPr lang="tr-TR" sz="2400" smtClean="0"/>
              <a:t>Amilopektin sarmalları çoğu tahıl nişastasında sıkı bir şekilde istiflenmişken (A-tipi nişasta), patates ve muz gibi bazı bitkilerde daha aralıklı istiflenirler (B-tipi nişasta). Bazı amilopektinlerde glikozların üzerinde bulunan fosfat grupları nişastanın suyu daha kolay emmesini sağlar. Bitkilerde nişasta çok az su içeren tanecikler halinde depolanır, bu taneciklerin boyutları bitkiden bitkiye değişir.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endParaRPr lang="tr-TR" smtClean="0"/>
          </a:p>
        </p:txBody>
      </p:sp>
      <p:sp>
        <p:nvSpPr>
          <p:cNvPr id="45059" name="Rectangle 3"/>
          <p:cNvSpPr>
            <a:spLocks noGrp="1" noChangeArrowheads="1"/>
          </p:cNvSpPr>
          <p:nvPr>
            <p:ph type="body" idx="1"/>
          </p:nvPr>
        </p:nvSpPr>
        <p:spPr/>
        <p:txBody>
          <a:bodyPr/>
          <a:lstStyle/>
          <a:p>
            <a:pPr eaLnBrk="1" hangingPunct="1">
              <a:lnSpc>
                <a:spcPct val="90000"/>
              </a:lnSpc>
            </a:pPr>
            <a:r>
              <a:rPr lang="tr-TR" sz="2800" smtClean="0">
                <a:solidFill>
                  <a:srgbClr val="FF0000"/>
                </a:solidFill>
              </a:rPr>
              <a:t>Nişastanın hidrolizi</a:t>
            </a:r>
            <a:r>
              <a:rPr lang="tr-TR" sz="2800" smtClean="0"/>
              <a:t>: </a:t>
            </a:r>
          </a:p>
          <a:p>
            <a:pPr eaLnBrk="1" hangingPunct="1">
              <a:lnSpc>
                <a:spcPct val="90000"/>
              </a:lnSpc>
            </a:pPr>
            <a:r>
              <a:rPr lang="tr-TR" sz="2800" smtClean="0"/>
              <a:t>Nişasta soğuk suda erimez</a:t>
            </a:r>
            <a:r>
              <a:rPr lang="tr-TR" sz="2800" smtClean="0">
                <a:solidFill>
                  <a:srgbClr val="00B050"/>
                </a:solidFill>
              </a:rPr>
              <a:t>. İyot çözeltisi ile amiloz koyu mavi, amilopektin mavi menekşe renk verir. </a:t>
            </a:r>
            <a:r>
              <a:rPr lang="tr-TR" sz="2800" smtClean="0"/>
              <a:t>Nişasta ise iyot ile kompleks renk verir. </a:t>
            </a:r>
          </a:p>
          <a:p>
            <a:pPr eaLnBrk="1" hangingPunct="1">
              <a:lnSpc>
                <a:spcPct val="90000"/>
              </a:lnSpc>
            </a:pPr>
            <a:r>
              <a:rPr lang="tr-TR" sz="2800" smtClean="0">
                <a:solidFill>
                  <a:srgbClr val="00B050"/>
                </a:solidFill>
              </a:rPr>
              <a:t>Nişasta ya sulu mineral asitler veya özel enzimler aracılığı ile hidroliz olurlar</a:t>
            </a:r>
            <a:r>
              <a:rPr lang="tr-TR" sz="2800" smtClean="0"/>
              <a: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endParaRPr lang="tr-TR" smtClean="0"/>
          </a:p>
        </p:txBody>
      </p:sp>
      <p:sp>
        <p:nvSpPr>
          <p:cNvPr id="47107" name="Rectangle 3"/>
          <p:cNvSpPr>
            <a:spLocks noGrp="1" noChangeArrowheads="1"/>
          </p:cNvSpPr>
          <p:nvPr>
            <p:ph type="body" idx="1"/>
          </p:nvPr>
        </p:nvSpPr>
        <p:spPr/>
        <p:txBody>
          <a:bodyPr>
            <a:normAutofit lnSpcReduction="10000"/>
          </a:bodyPr>
          <a:lstStyle/>
          <a:p>
            <a:pPr eaLnBrk="1" hangingPunct="1">
              <a:defRPr/>
            </a:pPr>
            <a:r>
              <a:rPr lang="tr-TR" sz="2000" dirty="0" smtClean="0">
                <a:solidFill>
                  <a:srgbClr val="FF0000"/>
                </a:solidFill>
              </a:rPr>
              <a:t>Nişastanın </a:t>
            </a:r>
            <a:r>
              <a:rPr lang="tr-TR" sz="2000" dirty="0" err="1" smtClean="0">
                <a:solidFill>
                  <a:srgbClr val="FF0000"/>
                </a:solidFill>
              </a:rPr>
              <a:t>enzimatik</a:t>
            </a:r>
            <a:r>
              <a:rPr lang="tr-TR" sz="2000" dirty="0" smtClean="0">
                <a:solidFill>
                  <a:srgbClr val="FF0000"/>
                </a:solidFill>
              </a:rPr>
              <a:t> hidrolizi: </a:t>
            </a:r>
          </a:p>
          <a:p>
            <a:pPr algn="just" eaLnBrk="1" hangingPunct="1">
              <a:defRPr/>
            </a:pPr>
            <a:r>
              <a:rPr lang="tr-TR" sz="2000" dirty="0" smtClean="0"/>
              <a:t>Nişasta molekülleri başlıca üç çeşit enzim tarafından tam bir hidrolize tabi tutularak D-glikoz moleküllerine kadar parçalanırlar. Bunlardan birincisi </a:t>
            </a:r>
            <a:r>
              <a:rPr lang="tr-TR" sz="2000" dirty="0" smtClean="0">
                <a:solidFill>
                  <a:srgbClr val="FF0000"/>
                </a:solidFill>
              </a:rPr>
              <a:t>alfa-amilaz</a:t>
            </a:r>
            <a:r>
              <a:rPr lang="tr-TR" sz="2000" dirty="0" smtClean="0"/>
              <a:t> denilen enzimdir. Alfa-amilaz enzimi hayvanların salya ve pankreas salgısında bulunur. Bu enzim alfa 1,4 bağlarına etki yaparak düz </a:t>
            </a:r>
            <a:r>
              <a:rPr lang="tr-TR" sz="2000" dirty="0" err="1" smtClean="0"/>
              <a:t>amiloz</a:t>
            </a:r>
            <a:r>
              <a:rPr lang="tr-TR" sz="2000" dirty="0" smtClean="0"/>
              <a:t> zincirlerini rastgele parçalar. Ortamda glikoz ve maltoz karışımı meydana gelir. Bitkilerde bulunan </a:t>
            </a:r>
            <a:r>
              <a:rPr lang="tr-TR" sz="2000" dirty="0" smtClean="0">
                <a:solidFill>
                  <a:srgbClr val="FF0000"/>
                </a:solidFill>
              </a:rPr>
              <a:t>Beta-amilaz</a:t>
            </a:r>
            <a:r>
              <a:rPr lang="tr-TR" sz="2000" dirty="0" smtClean="0"/>
              <a:t> zincir ucundaki bağlara etki yaparak maltoz ünitelerinin meydana gelmesini sağlar. Alfa ve beta-amilazlar </a:t>
            </a:r>
            <a:r>
              <a:rPr lang="tr-TR" sz="2000" dirty="0" err="1" smtClean="0"/>
              <a:t>amilopektini</a:t>
            </a:r>
            <a:r>
              <a:rPr lang="tr-TR" sz="2000" dirty="0" smtClean="0"/>
              <a:t> de etkilerler. Ancak düz zincirleri dallanma noktalarına kadar çözebilirler. Epey büyük olan bu dallı zincire </a:t>
            </a:r>
            <a:r>
              <a:rPr lang="tr-TR" sz="2000" dirty="0" smtClean="0">
                <a:solidFill>
                  <a:srgbClr val="00B050"/>
                </a:solidFill>
              </a:rPr>
              <a:t>limit dekstrin </a:t>
            </a:r>
            <a:r>
              <a:rPr lang="tr-TR" sz="2000" dirty="0" smtClean="0"/>
              <a:t>denir.</a:t>
            </a:r>
          </a:p>
          <a:p>
            <a:pPr algn="just" eaLnBrk="1" hangingPunct="1">
              <a:defRPr/>
            </a:pPr>
            <a:r>
              <a:rPr lang="tr-TR" sz="2000" dirty="0" smtClean="0"/>
              <a:t>Ancak 1,6 bağlarına yakın olan 1,4 bağları ile 1,6 </a:t>
            </a:r>
            <a:r>
              <a:rPr lang="tr-TR" sz="2000" dirty="0" err="1" smtClean="0"/>
              <a:t>glikozidik</a:t>
            </a:r>
            <a:r>
              <a:rPr lang="tr-TR" sz="2000" dirty="0" smtClean="0"/>
              <a:t> bağları özel bir enzim tarafından çözülebilirler. Bu enzimin adı “Dallanmayı Bozan Enzim” veya “</a:t>
            </a:r>
            <a:r>
              <a:rPr lang="tr-TR" sz="2000" dirty="0" smtClean="0">
                <a:solidFill>
                  <a:srgbClr val="FF0000"/>
                </a:solidFill>
              </a:rPr>
              <a:t>alfa 1-6 </a:t>
            </a:r>
            <a:r>
              <a:rPr lang="tr-TR" sz="2000" dirty="0" err="1" smtClean="0">
                <a:solidFill>
                  <a:srgbClr val="FF0000"/>
                </a:solidFill>
              </a:rPr>
              <a:t>glikozidaz</a:t>
            </a:r>
            <a:r>
              <a:rPr lang="tr-TR" sz="2000" dirty="0" smtClean="0"/>
              <a:t>” dır. Nişasta, enzimlerin etkisiyle maltoz ve sonuç olarak glikoz ünitelerine kadar parçalanır.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endParaRPr lang="tr-TR" smtClean="0"/>
          </a:p>
        </p:txBody>
      </p:sp>
      <p:sp>
        <p:nvSpPr>
          <p:cNvPr id="48131" name="Rectangle 3"/>
          <p:cNvSpPr>
            <a:spLocks noGrp="1" noChangeArrowheads="1"/>
          </p:cNvSpPr>
          <p:nvPr>
            <p:ph type="body" idx="1"/>
          </p:nvPr>
        </p:nvSpPr>
        <p:spPr/>
        <p:txBody>
          <a:bodyPr>
            <a:normAutofit lnSpcReduction="10000"/>
          </a:bodyPr>
          <a:lstStyle/>
          <a:p>
            <a:pPr eaLnBrk="1" hangingPunct="1">
              <a:defRPr/>
            </a:pPr>
            <a:r>
              <a:rPr lang="tr-TR" sz="2000" dirty="0" smtClean="0">
                <a:solidFill>
                  <a:srgbClr val="FF0000"/>
                </a:solidFill>
              </a:rPr>
              <a:t>Nişastanın asitle hidrolizi:</a:t>
            </a:r>
          </a:p>
          <a:p>
            <a:pPr eaLnBrk="1" hangingPunct="1">
              <a:defRPr/>
            </a:pPr>
            <a:r>
              <a:rPr lang="tr-TR" sz="2000" dirty="0" smtClean="0"/>
              <a:t>Hidrolizin başlangıç safhasında küçük bir örnek alınıp </a:t>
            </a:r>
            <a:r>
              <a:rPr lang="tr-TR" sz="2000" dirty="0" err="1" smtClean="0">
                <a:solidFill>
                  <a:srgbClr val="00B050"/>
                </a:solidFill>
              </a:rPr>
              <a:t>lugol</a:t>
            </a:r>
            <a:r>
              <a:rPr lang="tr-TR" sz="2000" dirty="0" smtClean="0">
                <a:solidFill>
                  <a:srgbClr val="00B050"/>
                </a:solidFill>
              </a:rPr>
              <a:t> eriyiği </a:t>
            </a:r>
            <a:r>
              <a:rPr lang="tr-TR" sz="2000" dirty="0" smtClean="0"/>
              <a:t>(</a:t>
            </a:r>
            <a:r>
              <a:rPr lang="tr-TR" sz="2000" dirty="0" err="1" smtClean="0"/>
              <a:t>Lugol</a:t>
            </a:r>
            <a:r>
              <a:rPr lang="tr-TR" sz="2000" dirty="0" smtClean="0"/>
              <a:t> çözeltisi, iyot (50 g) ile potasyum iyodürün (100 g) suda (1000 ml) çözünmesiyle elde edilen bir karışımdır.) ilave edilirse mavimsi kırmızı renk verir. Bu, </a:t>
            </a:r>
            <a:r>
              <a:rPr lang="tr-TR" sz="2000" dirty="0" err="1" smtClean="0">
                <a:solidFill>
                  <a:srgbClr val="FF0000"/>
                </a:solidFill>
              </a:rPr>
              <a:t>amilodekstrin</a:t>
            </a:r>
            <a:r>
              <a:rPr lang="tr-TR" sz="2000" dirty="0" smtClean="0"/>
              <a:t> teşekkül ettiğini gösterir. </a:t>
            </a:r>
          </a:p>
          <a:p>
            <a:pPr eaLnBrk="1" hangingPunct="1">
              <a:defRPr/>
            </a:pPr>
            <a:r>
              <a:rPr lang="tr-TR" sz="2000" dirty="0" smtClean="0"/>
              <a:t>Bir süre geçtikten sonra tekrar küçük bir örnek alınıp </a:t>
            </a:r>
            <a:r>
              <a:rPr lang="tr-TR" sz="2000" dirty="0" err="1" smtClean="0"/>
              <a:t>lugol</a:t>
            </a:r>
            <a:r>
              <a:rPr lang="tr-TR" sz="2000" dirty="0" smtClean="0"/>
              <a:t> eriyiği ile kontrol edilirse kırmızı renk verir. Bu da </a:t>
            </a:r>
            <a:r>
              <a:rPr lang="tr-TR" sz="2000" dirty="0" err="1" smtClean="0">
                <a:solidFill>
                  <a:srgbClr val="FF0000"/>
                </a:solidFill>
              </a:rPr>
              <a:t>eritrodekstrin</a:t>
            </a:r>
            <a:r>
              <a:rPr lang="tr-TR" sz="2000" dirty="0" smtClean="0"/>
              <a:t> teşekkülünü gösterir. </a:t>
            </a:r>
          </a:p>
          <a:p>
            <a:pPr eaLnBrk="1" hangingPunct="1">
              <a:defRPr/>
            </a:pPr>
            <a:r>
              <a:rPr lang="tr-TR" sz="2000" dirty="0" smtClean="0"/>
              <a:t>Tekrar bir süre geçtikten sonra yine küçük bir örnek alınıp </a:t>
            </a:r>
            <a:r>
              <a:rPr lang="tr-TR" sz="2000" dirty="0" err="1" smtClean="0"/>
              <a:t>lugol</a:t>
            </a:r>
            <a:r>
              <a:rPr lang="tr-TR" sz="2000" dirty="0" smtClean="0"/>
              <a:t> eriyiği ile muamele edilirse renk teşekkül etmez. Bu da </a:t>
            </a:r>
            <a:r>
              <a:rPr lang="tr-TR" sz="2000" dirty="0" err="1" smtClean="0">
                <a:solidFill>
                  <a:srgbClr val="FF0000"/>
                </a:solidFill>
              </a:rPr>
              <a:t>akrodekstrin</a:t>
            </a:r>
            <a:r>
              <a:rPr lang="tr-TR" sz="2000" dirty="0" smtClean="0">
                <a:solidFill>
                  <a:srgbClr val="FF0000"/>
                </a:solidFill>
              </a:rPr>
              <a:t> </a:t>
            </a:r>
            <a:r>
              <a:rPr lang="tr-TR" sz="2000" dirty="0" smtClean="0"/>
              <a:t>teşekkülünü gösterir. </a:t>
            </a:r>
          </a:p>
          <a:p>
            <a:pPr eaLnBrk="1" hangingPunct="1">
              <a:defRPr/>
            </a:pPr>
            <a:r>
              <a:rPr lang="tr-TR" sz="2000" dirty="0" smtClean="0"/>
              <a:t>Bundan sonra daha bir müddet ısıtmaya devam edilip sonra </a:t>
            </a:r>
            <a:r>
              <a:rPr lang="tr-TR" sz="2000" dirty="0" err="1" smtClean="0">
                <a:solidFill>
                  <a:srgbClr val="FF0000"/>
                </a:solidFill>
              </a:rPr>
              <a:t>Fehling</a:t>
            </a:r>
            <a:r>
              <a:rPr lang="tr-TR" sz="2000" dirty="0" smtClean="0">
                <a:solidFill>
                  <a:srgbClr val="FF0000"/>
                </a:solidFill>
              </a:rPr>
              <a:t> deneyleri </a:t>
            </a:r>
            <a:r>
              <a:rPr lang="tr-TR" sz="2000" dirty="0" smtClean="0"/>
              <a:t>uygulanırsa deneyin </a:t>
            </a:r>
            <a:r>
              <a:rPr lang="tr-TR" sz="2000" dirty="0" err="1" smtClean="0"/>
              <a:t>müsbet</a:t>
            </a:r>
            <a:r>
              <a:rPr lang="tr-TR" sz="2000" dirty="0" smtClean="0"/>
              <a:t> olduğu görülür ki bu da nişastanın maltoza ve nihayet glikoza hidroliz olduğunu gösterir.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endParaRPr lang="tr-TR" smtClean="0"/>
          </a:p>
        </p:txBody>
      </p:sp>
      <p:sp>
        <p:nvSpPr>
          <p:cNvPr id="48131" name="Rectangle 3"/>
          <p:cNvSpPr>
            <a:spLocks noGrp="1" noChangeArrowheads="1"/>
          </p:cNvSpPr>
          <p:nvPr>
            <p:ph type="body" idx="1"/>
          </p:nvPr>
        </p:nvSpPr>
        <p:spPr/>
        <p:txBody>
          <a:bodyPr/>
          <a:lstStyle/>
          <a:p>
            <a:pPr eaLnBrk="1" hangingPunct="1"/>
            <a:r>
              <a:rPr lang="tr-TR" sz="1800" smtClean="0">
                <a:solidFill>
                  <a:srgbClr val="FF0000"/>
                </a:solidFill>
              </a:rPr>
              <a:t>Glikojen: </a:t>
            </a:r>
            <a:r>
              <a:rPr lang="tr-TR" sz="1800" smtClean="0"/>
              <a:t>D- glikozun polimerleridir. Düz zincirler glikoz </a:t>
            </a:r>
            <a:r>
              <a:rPr lang="tr-TR" sz="2000" smtClean="0"/>
              <a:t>ünitelerinin alfa 1,4 glikozidik bağla bağlanmasıyla, dallanma noktaları ise alfa 1,6 glikozidik bağlarla bağlanmaları ile oluşan bir polisakkarittir. Her 8-12 glikoz ünitesinden sonra bir dallanma noktası vardır. </a:t>
            </a:r>
          </a:p>
          <a:p>
            <a:pPr eaLnBrk="1" hangingPunct="1"/>
            <a:r>
              <a:rPr lang="tr-TR" sz="2000" smtClean="0"/>
              <a:t>Vücuda gereğinden fazla karbonhidrat girdiğinde, vücut bu fazla enerjiyi karaciğerde glikojen olarak depolar. </a:t>
            </a:r>
          </a:p>
          <a:p>
            <a:pPr eaLnBrk="1" hangingPunct="1"/>
            <a:r>
              <a:rPr lang="tr-TR" sz="2000" smtClean="0"/>
              <a:t>Glikojen hayvan hücresinde nişasta granüllerinden çok daha küçük parçacıklar halinde bulunur. Glikojen su ile kolay karışır ve opalescent (donuk cam rengi) eriyikler meydana getirir.  </a:t>
            </a:r>
          </a:p>
          <a:p>
            <a:pPr eaLnBrk="1" hangingPunct="1"/>
            <a:r>
              <a:rPr lang="tr-TR" sz="2000" smtClean="0"/>
              <a:t>Karaciğer dokusunun yaş ağırlığının yaklaşık % 7’ sini oluşturmaktadır. Karaciğer hücrelerinde büyük glikojen granüllerine rastlanılır. Bunlar küçük granüllerin bir araya gelmesiyle oluşmuşlardır. Bu granüllere glikojenin yıkılımı ve sentezi ile ilgili enzimler de sıkıca bağlanmıştır.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endParaRPr lang="tr-TR" smtClean="0"/>
          </a:p>
        </p:txBody>
      </p:sp>
      <p:sp>
        <p:nvSpPr>
          <p:cNvPr id="49155" name="Rectangle 3"/>
          <p:cNvSpPr>
            <a:spLocks noGrp="1" noChangeArrowheads="1"/>
          </p:cNvSpPr>
          <p:nvPr>
            <p:ph type="body" idx="1"/>
          </p:nvPr>
        </p:nvSpPr>
        <p:spPr/>
        <p:txBody>
          <a:bodyPr/>
          <a:lstStyle/>
          <a:p>
            <a:pPr eaLnBrk="1" hangingPunct="1">
              <a:lnSpc>
                <a:spcPct val="90000"/>
              </a:lnSpc>
            </a:pPr>
            <a:r>
              <a:rPr lang="tr-TR" smtClean="0"/>
              <a:t>Glikojendeki alfa 1,4 bağları </a:t>
            </a:r>
            <a:r>
              <a:rPr lang="tr-TR" smtClean="0">
                <a:solidFill>
                  <a:srgbClr val="FF0000"/>
                </a:solidFill>
              </a:rPr>
              <a:t>alfa ve beta amilazlar</a:t>
            </a:r>
            <a:r>
              <a:rPr lang="tr-TR" smtClean="0"/>
              <a:t> tarafından limit dekstrine kadar parçalanırlar ve glikoz ile maltoz üniteleri oluşur. Dallama noktalarındaki alfa 1,6 bağlar ise </a:t>
            </a:r>
            <a:r>
              <a:rPr lang="tr-TR" smtClean="0">
                <a:solidFill>
                  <a:srgbClr val="FF0000"/>
                </a:solidFill>
              </a:rPr>
              <a:t>alfa 1,6 glikozidaz </a:t>
            </a:r>
            <a:r>
              <a:rPr lang="tr-TR" smtClean="0"/>
              <a:t>tarafından hidrolize edilirler. </a:t>
            </a:r>
          </a:p>
          <a:p>
            <a:pPr eaLnBrk="1" hangingPunct="1">
              <a:lnSpc>
                <a:spcPct val="90000"/>
              </a:lnSpc>
            </a:pPr>
            <a:r>
              <a:rPr lang="tr-TR" smtClean="0"/>
              <a:t>Hayvan hücrelerinde bulunan glikojen fosforilaz enzimi glikojenden glikoz-1-fosfat ünitelerini koparmaktadır.</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endParaRPr lang="tr-TR" smtClean="0"/>
          </a:p>
        </p:txBody>
      </p:sp>
      <p:sp>
        <p:nvSpPr>
          <p:cNvPr id="50179" name="Rectangle 3"/>
          <p:cNvSpPr>
            <a:spLocks noGrp="1" noChangeArrowheads="1"/>
          </p:cNvSpPr>
          <p:nvPr>
            <p:ph type="body" idx="1"/>
          </p:nvPr>
        </p:nvSpPr>
        <p:spPr/>
        <p:txBody>
          <a:bodyPr/>
          <a:lstStyle/>
          <a:p>
            <a:pPr eaLnBrk="1" hangingPunct="1"/>
            <a:r>
              <a:rPr lang="tr-TR" smtClean="0"/>
              <a:t>Glikojenin yapısı.</a:t>
            </a:r>
          </a:p>
        </p:txBody>
      </p:sp>
      <p:pic>
        <p:nvPicPr>
          <p:cNvPr id="50180" name="Picture 5" descr="lisebiyoloji_glikojen"/>
          <p:cNvPicPr>
            <a:picLocks noChangeAspect="1" noChangeArrowheads="1"/>
          </p:cNvPicPr>
          <p:nvPr/>
        </p:nvPicPr>
        <p:blipFill>
          <a:blip r:embed="rId2"/>
          <a:srcRect/>
          <a:stretch>
            <a:fillRect/>
          </a:stretch>
        </p:blipFill>
        <p:spPr bwMode="auto">
          <a:xfrm>
            <a:off x="2667000" y="3048000"/>
            <a:ext cx="3048000" cy="192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endParaRPr lang="tr-TR" smtClean="0"/>
          </a:p>
        </p:txBody>
      </p:sp>
      <p:sp>
        <p:nvSpPr>
          <p:cNvPr id="51203" name="Rectangle 3"/>
          <p:cNvSpPr>
            <a:spLocks noGrp="1" noChangeArrowheads="1"/>
          </p:cNvSpPr>
          <p:nvPr>
            <p:ph type="body" idx="1"/>
          </p:nvPr>
        </p:nvSpPr>
        <p:spPr/>
        <p:txBody>
          <a:bodyPr/>
          <a:lstStyle/>
          <a:p>
            <a:pPr eaLnBrk="1" hangingPunct="1"/>
            <a:r>
              <a:rPr lang="tr-TR" sz="1600" smtClean="0">
                <a:solidFill>
                  <a:srgbClr val="FF0000"/>
                </a:solidFill>
              </a:rPr>
              <a:t>Selüloz: </a:t>
            </a:r>
            <a:r>
              <a:rPr lang="tr-TR" sz="1600" smtClean="0"/>
              <a:t>Selüloz D-glikoz ünitelerinin beta 1,4 bağlanması ile oluşan bir polisakkarittir. Düz zincir şeklindedir. Bitkilerin odunsu kısmında ve bitki hücre duvarında bol miktarda bulunur, bitki hücre duvarının ana yapısal maddesidir. Odunun % 50 ‘si, pamuğun ise %100’ ü selülozdur.</a:t>
            </a:r>
          </a:p>
          <a:p>
            <a:pPr eaLnBrk="1" hangingPunct="1"/>
            <a:r>
              <a:rPr lang="tr-TR" sz="1600" smtClean="0"/>
              <a:t>Fibriler yapıda sert ve suda çözünmeyen bir karbonhidrattır. Bitkilerin koruyucu hücre duvarında, özellikle ağaç dallarında, gövdesinde ve ağacın bütün odunsu dokularında bol miktarda bulunur. </a:t>
            </a:r>
          </a:p>
          <a:p>
            <a:pPr eaLnBrk="1" hangingPunct="1"/>
            <a:r>
              <a:rPr lang="tr-TR" sz="1600" smtClean="0"/>
              <a:t>Zayıf asitler selüloza etki etmez fakat kuvvetli asitlerle karıştırılıp ısıtılırsa hidroliz ürünü olarak bir disakkarit olan sellobiyoz ve D-glikoz ünitelerini verir. </a:t>
            </a:r>
          </a:p>
          <a:p>
            <a:pPr eaLnBrk="1" hangingPunct="1"/>
            <a:r>
              <a:rPr lang="tr-TR" sz="1600" smtClean="0">
                <a:solidFill>
                  <a:srgbClr val="FF0000"/>
                </a:solidFill>
              </a:rPr>
              <a:t>Selüloz ruminantlar tarafından </a:t>
            </a:r>
            <a:r>
              <a:rPr lang="tr-TR" sz="1600" smtClean="0"/>
              <a:t>sindirim kanalında bulunan selülaz enzimi tarafından D-glikoz ünitelerine parçalanarak sindirilir.</a:t>
            </a:r>
          </a:p>
          <a:p>
            <a:pPr eaLnBrk="1" hangingPunct="1"/>
            <a:r>
              <a:rPr lang="tr-TR" sz="1600" smtClean="0"/>
              <a:t>Termitler (</a:t>
            </a:r>
            <a:r>
              <a:rPr lang="tr-TR" sz="1600" smtClean="0">
                <a:solidFill>
                  <a:srgbClr val="00B050"/>
                </a:solidFill>
              </a:rPr>
              <a:t>Ak karınca de denir</a:t>
            </a:r>
            <a:r>
              <a:rPr lang="tr-TR" sz="1600" smtClean="0"/>
              <a:t>, özellikle tropiklerde ve subtropiklerde odunları ve organik kökenli diğer maddeleri yiyerek büyük zarar vermeleri ile tanınırlar. Işıktan kaçarak ve saklanarak yaşadıkları için, meydana gelen zarar her şey bittikten sonra anlaşılır.) selülozu besin olarak kullanabilirler, bunlar selülaz enzimi bulundurmazlar, fakat sindirim kanallarında bulunan bir mikroorganizma (trichonympha) tarafından salınan selülaz enzimi ile selülozu rahatlıkla sindirebilirler.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endParaRPr lang="tr-TR" smtClean="0"/>
          </a:p>
        </p:txBody>
      </p:sp>
      <p:sp>
        <p:nvSpPr>
          <p:cNvPr id="52227" name="Rectangle 3"/>
          <p:cNvSpPr>
            <a:spLocks noGrp="1" noChangeArrowheads="1"/>
          </p:cNvSpPr>
          <p:nvPr>
            <p:ph type="body" idx="1"/>
          </p:nvPr>
        </p:nvSpPr>
        <p:spPr/>
        <p:txBody>
          <a:bodyPr/>
          <a:lstStyle/>
          <a:p>
            <a:pPr eaLnBrk="1" hangingPunct="1"/>
            <a:endParaRPr lang="tr-TR" smtClean="0"/>
          </a:p>
        </p:txBody>
      </p:sp>
      <p:pic>
        <p:nvPicPr>
          <p:cNvPr id="52228" name="Picture 5" descr="sel%C3%BCloz+yapiis"/>
          <p:cNvPicPr>
            <a:picLocks noChangeAspect="1" noChangeArrowheads="1"/>
          </p:cNvPicPr>
          <p:nvPr/>
        </p:nvPicPr>
        <p:blipFill>
          <a:blip r:embed="rId2"/>
          <a:srcRect/>
          <a:stretch>
            <a:fillRect/>
          </a:stretch>
        </p:blipFill>
        <p:spPr bwMode="auto">
          <a:xfrm>
            <a:off x="1371600" y="2971800"/>
            <a:ext cx="5895975" cy="2019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endParaRPr lang="tr-TR" smtClean="0"/>
          </a:p>
        </p:txBody>
      </p:sp>
      <p:sp>
        <p:nvSpPr>
          <p:cNvPr id="53251" name="Rectangle 3"/>
          <p:cNvSpPr>
            <a:spLocks noGrp="1" noChangeArrowheads="1"/>
          </p:cNvSpPr>
          <p:nvPr>
            <p:ph type="body" idx="1"/>
          </p:nvPr>
        </p:nvSpPr>
        <p:spPr/>
        <p:txBody>
          <a:bodyPr/>
          <a:lstStyle/>
          <a:p>
            <a:pPr eaLnBrk="1" hangingPunct="1"/>
            <a:r>
              <a:rPr lang="tr-TR" sz="1600" smtClean="0">
                <a:solidFill>
                  <a:srgbClr val="FF0000"/>
                </a:solidFill>
              </a:rPr>
              <a:t>İnülin: </a:t>
            </a:r>
            <a:r>
              <a:rPr lang="tr-TR" sz="1600" smtClean="0"/>
              <a:t>D- fruktozun beta 2,1 glikozidik bağla bağlanması sonucu oluşan bir polimerdir.</a:t>
            </a:r>
          </a:p>
          <a:p>
            <a:pPr eaLnBrk="1" hangingPunct="1"/>
            <a:r>
              <a:rPr lang="tr-TR" sz="1600" smtClean="0"/>
              <a:t>İnülin hücre içine giremediği için ekstraselüler sıvı miktarının ölçülmesinde kullanılır. Ayrıca glomerulusların filtrasyon hızını ölçmek için de kullanılır. </a:t>
            </a:r>
          </a:p>
          <a:p>
            <a:pPr eaLnBrk="1" hangingPunct="1"/>
            <a:r>
              <a:rPr lang="tr-TR" sz="1600" smtClean="0"/>
              <a:t>İnülin, birçok bitki tarafından enerji depolamak için kullanılır. Genellikle, köklerde ve kök saplarında bulunur. </a:t>
            </a:r>
          </a:p>
          <a:p>
            <a:pPr eaLnBrk="1" hangingPunct="1"/>
            <a:r>
              <a:rPr lang="tr-TR" sz="1600" smtClean="0"/>
              <a:t>İnülinin gıdalarda kullanımı gün geçtikçe artmaktadır. Bunun nedeni farklı, alışılmadık özellikleri olmasıdır. </a:t>
            </a:r>
            <a:endParaRPr lang="tr-TR" sz="1600" smtClean="0">
              <a:hlinkClick r:id="rId2"/>
            </a:endParaRPr>
          </a:p>
          <a:p>
            <a:pPr eaLnBrk="1" hangingPunct="1"/>
            <a:r>
              <a:rPr lang="tr-TR" sz="1600" smtClean="0"/>
              <a:t>Şeker, yağ ve un yerine kullanılabilir. İnülin, şeker ya da karbonhidrat kalorisinin %75’ini ve yağ enerjisinin %33’ünü içerir. Bağırsak bakterilerinin artmalarını sağlarken, aynı zamanda kalsiyum ve magnezyum emilimini arttırır. Besinsel olarak, çözünebilir bir liftir ve genellikle prebiyotik (Sindirim sisteminde; Probiyotikler, canlı bakterileri ve mayaları içerir, Prebiyotikler ise bu bakterilerin gelişmesi için gerekli olan sindirilmeyen gıda bileşenleridir.)  olarak görülür. Hassas ve alışık olmayan vücutlarda fazla inülin tüketimi, bağırsaklarda gaz oluşumuna ve şişkinliğe neden olur. </a:t>
            </a:r>
          </a:p>
          <a:p>
            <a:pPr eaLnBrk="1" hangingPunct="1"/>
            <a:r>
              <a:rPr lang="tr-TR" sz="1600" smtClean="0"/>
              <a:t>İnülinin doğal kaynakları olarak andız otu, kara hindiba çiçeği, yerelması, yabanıl patates, hindiba, dulavratotu, soğan, sarımsak, pırasayı sayabiliriz.</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endParaRPr lang="tr-TR" smtClean="0"/>
          </a:p>
        </p:txBody>
      </p:sp>
      <p:sp>
        <p:nvSpPr>
          <p:cNvPr id="56323" name="Rectangle 3"/>
          <p:cNvSpPr>
            <a:spLocks noGrp="1" noChangeArrowheads="1"/>
          </p:cNvSpPr>
          <p:nvPr>
            <p:ph type="body" idx="1"/>
          </p:nvPr>
        </p:nvSpPr>
        <p:spPr/>
        <p:txBody>
          <a:bodyPr>
            <a:normAutofit lnSpcReduction="10000"/>
          </a:bodyPr>
          <a:lstStyle/>
          <a:p>
            <a:pPr eaLnBrk="1" hangingPunct="1">
              <a:defRPr/>
            </a:pPr>
            <a:r>
              <a:rPr lang="tr-TR" sz="2000" dirty="0" err="1" smtClean="0">
                <a:solidFill>
                  <a:srgbClr val="FF0000"/>
                </a:solidFill>
              </a:rPr>
              <a:t>Dekstran</a:t>
            </a:r>
            <a:r>
              <a:rPr lang="tr-TR" sz="2000" dirty="0" smtClean="0">
                <a:solidFill>
                  <a:srgbClr val="FF0000"/>
                </a:solidFill>
              </a:rPr>
              <a:t>: </a:t>
            </a:r>
            <a:r>
              <a:rPr lang="tr-TR" sz="2000" dirty="0" smtClean="0"/>
              <a:t>Bir </a:t>
            </a:r>
            <a:r>
              <a:rPr lang="tr-TR" sz="2000" dirty="0" err="1" smtClean="0"/>
              <a:t>homopolisakkariddir</a:t>
            </a:r>
            <a:r>
              <a:rPr lang="tr-TR" sz="2000" dirty="0" smtClean="0"/>
              <a:t>. </a:t>
            </a:r>
            <a:r>
              <a:rPr lang="tr-TR" sz="2000" dirty="0" err="1" smtClean="0"/>
              <a:t>Dekstranlar</a:t>
            </a:r>
            <a:r>
              <a:rPr lang="tr-TR" sz="2000" dirty="0" smtClean="0"/>
              <a:t> oldukça </a:t>
            </a:r>
            <a:r>
              <a:rPr lang="tr-TR" sz="2000" dirty="0" err="1" smtClean="0"/>
              <a:t>visköz</a:t>
            </a:r>
            <a:r>
              <a:rPr lang="tr-TR" sz="2000" dirty="0" smtClean="0"/>
              <a:t> ve sümüksü bir yapıya sahiptir. Şekerli ortamda gelişen bazı mikroorganizmalar tarafından da üretilir. </a:t>
            </a:r>
          </a:p>
          <a:p>
            <a:pPr eaLnBrk="1" hangingPunct="1">
              <a:defRPr/>
            </a:pPr>
            <a:r>
              <a:rPr lang="tr-TR" sz="2000" dirty="0" smtClean="0"/>
              <a:t>Yapı taşları D-glikozdur. D-glikoz molekülleri alfa1,4-</a:t>
            </a:r>
            <a:r>
              <a:rPr lang="tr-TR" sz="2000" dirty="0" err="1" smtClean="0"/>
              <a:t>glikozidik</a:t>
            </a:r>
            <a:r>
              <a:rPr lang="tr-TR" sz="2000" dirty="0" smtClean="0"/>
              <a:t> bağlarla birleşmişlerdir ve düz zincir bir yapıya sahiptir. Ancak bazı tür </a:t>
            </a:r>
            <a:r>
              <a:rPr lang="tr-TR" sz="2000" dirty="0" err="1" smtClean="0"/>
              <a:t>dekstranlarda</a:t>
            </a:r>
            <a:r>
              <a:rPr lang="tr-TR" sz="2000" dirty="0" smtClean="0"/>
              <a:t> alfa1,2, alfa1,3, alfa 1,4 veya alfa 1,6 </a:t>
            </a:r>
            <a:r>
              <a:rPr lang="tr-TR" sz="2000" dirty="0" err="1" smtClean="0"/>
              <a:t>glikozidik</a:t>
            </a:r>
            <a:r>
              <a:rPr lang="tr-TR" sz="2000" dirty="0" smtClean="0"/>
              <a:t> bağlarla bağlarıyla dallar eklenmiştir. </a:t>
            </a:r>
          </a:p>
          <a:p>
            <a:pPr eaLnBrk="1" hangingPunct="1">
              <a:defRPr/>
            </a:pPr>
            <a:r>
              <a:rPr lang="tr-TR" sz="2000" dirty="0" smtClean="0"/>
              <a:t>Dişlerin yüzeyinde üreyen bakteriler tarafından teşkil edilen </a:t>
            </a:r>
            <a:r>
              <a:rPr lang="tr-TR" sz="2000" dirty="0" err="1" smtClean="0"/>
              <a:t>dekstranlar</a:t>
            </a:r>
            <a:r>
              <a:rPr lang="tr-TR" sz="2000" dirty="0" smtClean="0"/>
              <a:t> diş plaklarının </a:t>
            </a:r>
            <a:r>
              <a:rPr lang="tr-TR" sz="2000" dirty="0" err="1" smtClean="0"/>
              <a:t>komponenti</a:t>
            </a:r>
            <a:r>
              <a:rPr lang="tr-TR" sz="2000" dirty="0" smtClean="0"/>
              <a:t> olarak önem taşırlar.</a:t>
            </a:r>
          </a:p>
          <a:p>
            <a:pPr eaLnBrk="1" hangingPunct="1">
              <a:defRPr/>
            </a:pPr>
            <a:r>
              <a:rPr lang="tr-TR" sz="2000" dirty="0" smtClean="0"/>
              <a:t>Kan kayıplarından sonra kanın hacmini artırmak amacıyla hastaya çoğu kez </a:t>
            </a:r>
            <a:r>
              <a:rPr lang="tr-TR" sz="2000" dirty="0" err="1" smtClean="0"/>
              <a:t>dekstran</a:t>
            </a:r>
            <a:r>
              <a:rPr lang="tr-TR" sz="2000" dirty="0" smtClean="0"/>
              <a:t> çözeltisi verilir. Çünkü bunların </a:t>
            </a:r>
            <a:r>
              <a:rPr lang="tr-TR" sz="2000" dirty="0" err="1" smtClean="0"/>
              <a:t>vizkoziteleri</a:t>
            </a:r>
            <a:r>
              <a:rPr lang="tr-TR" sz="2000" dirty="0" smtClean="0"/>
              <a:t> yüksek, </a:t>
            </a:r>
            <a:r>
              <a:rPr lang="tr-TR" sz="2000" dirty="0" err="1" smtClean="0"/>
              <a:t>ozmotik</a:t>
            </a:r>
            <a:r>
              <a:rPr lang="tr-TR" sz="2000" dirty="0" smtClean="0"/>
              <a:t> basınçları düşük, parçalanmaları ve kullanılmaları yavaş, kan dolaşımında kalış süreleri de uzundur.</a:t>
            </a:r>
          </a:p>
          <a:p>
            <a:pPr eaLnBrk="1" hangingPunct="1">
              <a:defRPr/>
            </a:pPr>
            <a:r>
              <a:rPr lang="tr-TR" sz="2000" dirty="0" smtClean="0"/>
              <a:t>Ayrıca kolon </a:t>
            </a:r>
            <a:r>
              <a:rPr lang="tr-TR" sz="2000" dirty="0" err="1" smtClean="0"/>
              <a:t>kromatografisi</a:t>
            </a:r>
            <a:r>
              <a:rPr lang="tr-TR" sz="2000" dirty="0" smtClean="0"/>
              <a:t> tekniğinde </a:t>
            </a:r>
            <a:r>
              <a:rPr lang="tr-TR" sz="2000" dirty="0" err="1" smtClean="0"/>
              <a:t>dekstran</a:t>
            </a:r>
            <a:r>
              <a:rPr lang="tr-TR" sz="2000" dirty="0" smtClean="0"/>
              <a:t> jelden geniş oranda faydalanılır.</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endParaRPr lang="tr-TR" smtClean="0"/>
          </a:p>
        </p:txBody>
      </p:sp>
      <p:sp>
        <p:nvSpPr>
          <p:cNvPr id="55299" name="Rectangle 3"/>
          <p:cNvSpPr>
            <a:spLocks noGrp="1" noChangeArrowheads="1"/>
          </p:cNvSpPr>
          <p:nvPr>
            <p:ph type="body" idx="1"/>
          </p:nvPr>
        </p:nvSpPr>
        <p:spPr/>
        <p:txBody>
          <a:bodyPr/>
          <a:lstStyle/>
          <a:p>
            <a:pPr eaLnBrk="1" hangingPunct="1"/>
            <a:r>
              <a:rPr lang="tr-TR" smtClean="0">
                <a:solidFill>
                  <a:srgbClr val="FF0000"/>
                </a:solidFill>
              </a:rPr>
              <a:t>Dekstrin: </a:t>
            </a:r>
            <a:r>
              <a:rPr lang="tr-TR" smtClean="0"/>
              <a:t>nişastanın enzim veya asitle hidrolizi sonucu düşük molekül ağırlıklı dekstrinler oluşur. Glikoz ünitelerinden kuruludur, suda erirler. Çocukların beslenmesinde kullanılır. </a:t>
            </a:r>
          </a:p>
        </p:txBody>
      </p:sp>
      <p:pic>
        <p:nvPicPr>
          <p:cNvPr id="55300" name="Picture 5" descr="ANd9GcQfpruRxZ8N66K1A_qGDfZiYUI7X4QiaPdxtsJOU6DuV5dEW4kQ"/>
          <p:cNvPicPr>
            <a:picLocks noChangeAspect="1" noChangeArrowheads="1"/>
          </p:cNvPicPr>
          <p:nvPr/>
        </p:nvPicPr>
        <p:blipFill>
          <a:blip r:embed="rId2"/>
          <a:srcRect/>
          <a:stretch>
            <a:fillRect/>
          </a:stretch>
        </p:blipFill>
        <p:spPr bwMode="auto">
          <a:xfrm>
            <a:off x="2286000" y="4648200"/>
            <a:ext cx="3800475"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endParaRPr lang="tr-TR" smtClean="0"/>
          </a:p>
        </p:txBody>
      </p:sp>
      <p:sp>
        <p:nvSpPr>
          <p:cNvPr id="56323" name="Rectangle 3"/>
          <p:cNvSpPr>
            <a:spLocks noGrp="1" noChangeArrowheads="1"/>
          </p:cNvSpPr>
          <p:nvPr>
            <p:ph type="body" idx="1"/>
          </p:nvPr>
        </p:nvSpPr>
        <p:spPr/>
        <p:txBody>
          <a:bodyPr/>
          <a:lstStyle/>
          <a:p>
            <a:pPr eaLnBrk="1" hangingPunct="1">
              <a:lnSpc>
                <a:spcPct val="90000"/>
              </a:lnSpc>
            </a:pPr>
            <a:r>
              <a:rPr lang="tr-TR" sz="2400" smtClean="0"/>
              <a:t>Ekmek kabuğunun tatlılığı dekstrinden ileri gelir. </a:t>
            </a:r>
          </a:p>
          <a:p>
            <a:pPr eaLnBrk="1" hangingPunct="1">
              <a:lnSpc>
                <a:spcPct val="90000"/>
              </a:lnSpc>
            </a:pPr>
            <a:r>
              <a:rPr lang="tr-TR" sz="2400" smtClean="0"/>
              <a:t>Dekstrin çözeltileri yapışkan olduğundan çoğunlukla tutkal olarak kullanılır. Pulların arkasındaki yapıştırıcı, dekstrinden yapılmıştır. </a:t>
            </a:r>
          </a:p>
          <a:p>
            <a:pPr eaLnBrk="1" hangingPunct="1">
              <a:lnSpc>
                <a:spcPct val="90000"/>
              </a:lnSpc>
            </a:pPr>
            <a:r>
              <a:rPr lang="tr-TR" sz="2400" smtClean="0"/>
              <a:t>Kağıt ve tekstil endüstrisinde ve pirinç gibi besin maddelerini parlatmada kullanılır. </a:t>
            </a:r>
          </a:p>
          <a:p>
            <a:pPr eaLnBrk="1" hangingPunct="1">
              <a:lnSpc>
                <a:spcPct val="90000"/>
              </a:lnSpc>
            </a:pPr>
            <a:r>
              <a:rPr lang="tr-TR" sz="2400" smtClean="0"/>
              <a:t>Dekstrinler maya ile mayalanmazlar. </a:t>
            </a:r>
          </a:p>
          <a:p>
            <a:pPr eaLnBrk="1" hangingPunct="1">
              <a:lnSpc>
                <a:spcPct val="90000"/>
              </a:lnSpc>
            </a:pPr>
            <a:r>
              <a:rPr lang="tr-TR" sz="2400" smtClean="0"/>
              <a:t>Tekstil ürünlerinin sabit renkteki baskılarının yapılmasında, kibrit, donanma fişeklerinin yapımında, bazı patlayıcıların ve yapıştırıcı imalinde kullanılır.</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endParaRPr lang="tr-TR" smtClean="0"/>
          </a:p>
        </p:txBody>
      </p:sp>
      <p:sp>
        <p:nvSpPr>
          <p:cNvPr id="57347" name="Rectangle 3"/>
          <p:cNvSpPr>
            <a:spLocks noGrp="1" noChangeArrowheads="1"/>
          </p:cNvSpPr>
          <p:nvPr>
            <p:ph type="body" idx="1"/>
          </p:nvPr>
        </p:nvSpPr>
        <p:spPr/>
        <p:txBody>
          <a:bodyPr/>
          <a:lstStyle/>
          <a:p>
            <a:pPr eaLnBrk="1" hangingPunct="1"/>
            <a:r>
              <a:rPr lang="tr-TR" sz="1800" smtClean="0">
                <a:solidFill>
                  <a:srgbClr val="FF0000"/>
                </a:solidFill>
              </a:rPr>
              <a:t>Agar agar: </a:t>
            </a:r>
            <a:r>
              <a:rPr lang="tr-TR" sz="1800" smtClean="0"/>
              <a:t>deniz yosunları tarafından üretilir.galaktoz ünitelerinden kurulmuş bir polisakkarittir, 1,3 glikozidik bağlarla bağlanmış D ve L-ünitelerinden meydana gelmiştir. </a:t>
            </a:r>
          </a:p>
          <a:p>
            <a:pPr eaLnBrk="1" hangingPunct="1"/>
            <a:r>
              <a:rPr lang="tr-TR" sz="1800" smtClean="0"/>
              <a:t>Agaroz (%70) ve agaropektin polisakkaritlerini içerir. Agaroz, agarın yüksek jelleştirme özelliğinden sorumlu iken, agaropektin viskoz özellik verir. </a:t>
            </a:r>
          </a:p>
          <a:p>
            <a:pPr eaLnBrk="1" hangingPunct="1"/>
            <a:r>
              <a:rPr lang="tr-TR" sz="1800" smtClean="0"/>
              <a:t>Agarın katılaştırma (jelleştirme) özelliğini bileşimindeki D-galakton sağlar. Bileşiminde ayrıca inorganik tuzlar, çok az miktarda protein benzeri maddeler ve eser miktarda yağ vardır. </a:t>
            </a:r>
          </a:p>
          <a:p>
            <a:pPr eaLnBrk="1" hangingPunct="1"/>
            <a:r>
              <a:rPr lang="tr-TR" sz="1800" smtClean="0"/>
              <a:t>Agar agar, gıda sektöründe jelatinin tamamen bitkisel ve vejeteryan bir alternatifi olarak kullanılmaktadır. Gıda sektöründe jelatinin kullanıldığı her üründe kullanılabilen agar agar, bitkisel ve daha sağlıklı bir alternatiftir. </a:t>
            </a:r>
          </a:p>
          <a:p>
            <a:pPr eaLnBrk="1" hangingPunct="1"/>
            <a:r>
              <a:rPr lang="tr-TR" sz="1800" smtClean="0"/>
              <a:t>Agarın en değerli kullanım alanı, hemen hemen bütün patojenik ve patojenik olmayan bakteriler için uygun olması nedeniyle mikrobiyolojidir.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endParaRPr lang="tr-TR" smtClean="0"/>
          </a:p>
        </p:txBody>
      </p:sp>
      <p:sp>
        <p:nvSpPr>
          <p:cNvPr id="58371" name="Rectangle 3"/>
          <p:cNvSpPr>
            <a:spLocks noGrp="1" noChangeArrowheads="1"/>
          </p:cNvSpPr>
          <p:nvPr>
            <p:ph type="body" idx="1"/>
          </p:nvPr>
        </p:nvSpPr>
        <p:spPr/>
        <p:txBody>
          <a:bodyPr/>
          <a:lstStyle/>
          <a:p>
            <a:pPr eaLnBrk="1" hangingPunct="1"/>
            <a:r>
              <a:rPr lang="tr-TR" sz="2000" smtClean="0">
                <a:solidFill>
                  <a:srgbClr val="FF0000"/>
                </a:solidFill>
              </a:rPr>
              <a:t>Pektin: </a:t>
            </a:r>
            <a:r>
              <a:rPr lang="tr-TR" sz="2000" smtClean="0"/>
              <a:t>D-Galakturonik asit, pektini oluşturan temel monosakkarit bileşik yapıdır. D-galakturonik asit birimleri, alfa-1, 4 glukozidik bağları ile birbirlerine bağlanmışlardır.</a:t>
            </a:r>
          </a:p>
          <a:p>
            <a:pPr eaLnBrk="1" hangingPunct="1"/>
            <a:r>
              <a:rPr lang="tr-TR" sz="2000" smtClean="0"/>
              <a:t>Pektin, bitkilerin ve meyvelerin hücre duvarlarının başlıca bağlama bileşenidir.</a:t>
            </a:r>
          </a:p>
          <a:p>
            <a:pPr eaLnBrk="1" hangingPunct="1"/>
            <a:r>
              <a:rPr lang="tr-TR" sz="2000" smtClean="0"/>
              <a:t>Pektinin şekerle birlikte jel oluşturma özelliği vardır. Bu nedenden dolayı, pektin şeker kombinasyonu ile gıda endüstrisinde kalınlaştırıcı ajan olarak kullanılmaktadır. Pektinin iyi bilinen kullanım alanı reçel yapımıdır. Birçok meyve pektin içerir, fakat reçel yapımında jel oluşturacak kadar yeterli pektin içermez; bu nedenle reçelin kalitesini arttırmak amacıyla pektin ilave edilir.</a:t>
            </a:r>
          </a:p>
          <a:p>
            <a:pPr eaLnBrk="1" hangingPunct="1"/>
            <a:r>
              <a:rPr lang="tr-TR" sz="2000" smtClean="0"/>
              <a:t>Ticari olarak pektin elma ve portakal posasından elde edilir.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endParaRPr lang="tr-TR" smtClean="0"/>
          </a:p>
        </p:txBody>
      </p:sp>
      <p:sp>
        <p:nvSpPr>
          <p:cNvPr id="59395" name="Rectangle 3"/>
          <p:cNvSpPr>
            <a:spLocks noGrp="1" noChangeArrowheads="1"/>
          </p:cNvSpPr>
          <p:nvPr>
            <p:ph type="body" idx="1"/>
          </p:nvPr>
        </p:nvSpPr>
        <p:spPr/>
        <p:txBody>
          <a:bodyPr/>
          <a:lstStyle/>
          <a:p>
            <a:pPr eaLnBrk="1" hangingPunct="1"/>
            <a:r>
              <a:rPr lang="tr-TR" smtClean="0">
                <a:solidFill>
                  <a:srgbClr val="FF0000"/>
                </a:solidFill>
              </a:rPr>
              <a:t>Kitin: </a:t>
            </a:r>
            <a:r>
              <a:rPr lang="tr-TR" smtClean="0"/>
              <a:t>N-asetil D-glikozaminin beta 1,4 glikozidik bağlarla polimerleşmesi ile oluşmuştur. Suda çözünmez, paralel zincirler şeklinde kristalli bir yapı gösterir.</a:t>
            </a:r>
          </a:p>
        </p:txBody>
      </p:sp>
      <p:pic>
        <p:nvPicPr>
          <p:cNvPr id="59396" name="Picture 7" descr="Reaksi-Transformasi-Kitin-Menjadi-Kitosan-2432013"/>
          <p:cNvPicPr>
            <a:picLocks noChangeAspect="1" noChangeArrowheads="1"/>
          </p:cNvPicPr>
          <p:nvPr/>
        </p:nvPicPr>
        <p:blipFill>
          <a:blip r:embed="rId2"/>
          <a:srcRect/>
          <a:stretch>
            <a:fillRect/>
          </a:stretch>
        </p:blipFill>
        <p:spPr bwMode="auto">
          <a:xfrm>
            <a:off x="762000" y="3810000"/>
            <a:ext cx="7343775"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endParaRPr lang="tr-TR" smtClean="0"/>
          </a:p>
        </p:txBody>
      </p:sp>
      <p:sp>
        <p:nvSpPr>
          <p:cNvPr id="62467" name="Rectangle 3"/>
          <p:cNvSpPr>
            <a:spLocks noGrp="1" noChangeArrowheads="1"/>
          </p:cNvSpPr>
          <p:nvPr>
            <p:ph type="body" idx="1"/>
          </p:nvPr>
        </p:nvSpPr>
        <p:spPr/>
        <p:txBody>
          <a:bodyPr>
            <a:normAutofit lnSpcReduction="10000"/>
          </a:bodyPr>
          <a:lstStyle/>
          <a:p>
            <a:pPr eaLnBrk="1" hangingPunct="1">
              <a:defRPr/>
            </a:pPr>
            <a:r>
              <a:rPr lang="tr-TR" sz="1800" dirty="0" smtClean="0">
                <a:solidFill>
                  <a:srgbClr val="FF0000"/>
                </a:solidFill>
              </a:rPr>
              <a:t>Kitin, </a:t>
            </a:r>
            <a:r>
              <a:rPr lang="tr-TR" sz="1800" dirty="0" smtClean="0"/>
              <a:t>selülozdan sonra dünyada en yaygın olarak bulunan ikinci </a:t>
            </a:r>
            <a:r>
              <a:rPr lang="tr-TR" sz="1800" dirty="0" err="1" smtClean="0"/>
              <a:t>biyopolimerdir</a:t>
            </a:r>
            <a:r>
              <a:rPr lang="tr-TR" sz="1800" dirty="0" smtClean="0"/>
              <a:t>. Yengeç, karides gibi kabuklu su ürünlerinin ana bileşeni olup, böceklerin iskeletinde ve mantarların hücre duvarlarının yapısında da bulunmaktadır.</a:t>
            </a:r>
          </a:p>
          <a:p>
            <a:pPr eaLnBrk="1" hangingPunct="1">
              <a:defRPr/>
            </a:pPr>
            <a:r>
              <a:rPr lang="tr-TR" sz="1800" dirty="0" smtClean="0"/>
              <a:t>Ağustos böceğinin kabuğu onun kitinden oluşan dış iskeletidir. Kitinin şekil değiştirmemiş formu yarısaydam, esnek, elastik ve oldukça dayanıklıdır. Bununla birlikte genelde eklembacaklılarda değişikliğe uğramıştır, dış iskeletin çoğunluğunu oluşturan, sertleşmiş proteinimsi </a:t>
            </a:r>
            <a:r>
              <a:rPr lang="tr-TR" sz="1800" dirty="0" err="1" smtClean="0"/>
              <a:t>matrikse</a:t>
            </a:r>
            <a:r>
              <a:rPr lang="tr-TR" sz="1800" dirty="0" smtClean="0"/>
              <a:t> gömülü olarak bulunur.  </a:t>
            </a:r>
          </a:p>
          <a:p>
            <a:pPr eaLnBrk="1" hangingPunct="1">
              <a:defRPr/>
            </a:pPr>
            <a:r>
              <a:rPr lang="tr-TR" sz="1800" dirty="0" smtClean="0"/>
              <a:t>Böcek kabuklarında yaklaşık % 23,5 oranında kitin bulunur.</a:t>
            </a:r>
          </a:p>
          <a:p>
            <a:pPr eaLnBrk="1" hangingPunct="1">
              <a:defRPr/>
            </a:pPr>
            <a:r>
              <a:rPr lang="tr-TR" sz="1800" dirty="0" smtClean="0"/>
              <a:t>Kitin birçok endüstriyel işlemde kullanılır. Suyun temizlenmesinde ve gıdalarla ilaçlarda kıvam arttırıcı ve koruyucu olarak kullanılır. </a:t>
            </a:r>
          </a:p>
          <a:p>
            <a:pPr eaLnBrk="1" hangingPunct="1">
              <a:defRPr/>
            </a:pPr>
            <a:r>
              <a:rPr lang="tr-TR" sz="1800" dirty="0" smtClean="0"/>
              <a:t>Kitin elastik ve sağlam bir madde olduğundan cerrahi ip olarak kullanıma uygundur.    </a:t>
            </a:r>
          </a:p>
          <a:p>
            <a:pPr eaLnBrk="1" hangingPunct="1">
              <a:defRPr/>
            </a:pPr>
            <a:r>
              <a:rPr lang="tr-TR" sz="1800" dirty="0" err="1" smtClean="0"/>
              <a:t>Kitosan</a:t>
            </a:r>
            <a:r>
              <a:rPr lang="tr-TR" sz="1800" dirty="0" smtClean="0"/>
              <a:t> günümüzde tıptan gıdaya, </a:t>
            </a:r>
            <a:r>
              <a:rPr lang="tr-TR" sz="1800" dirty="0" err="1" smtClean="0"/>
              <a:t>ziraatten</a:t>
            </a:r>
            <a:r>
              <a:rPr lang="tr-TR" sz="1800" dirty="0" smtClean="0"/>
              <a:t> kozmetiğe, eczacılıktan atık su arıtımına ve tekstil sektörüne kadar sayısız alanda kullanılabilmektedir.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endParaRPr lang="tr-TR" smtClean="0"/>
          </a:p>
        </p:txBody>
      </p:sp>
      <p:sp>
        <p:nvSpPr>
          <p:cNvPr id="61443" name="Rectangle 3"/>
          <p:cNvSpPr>
            <a:spLocks noGrp="1" noChangeArrowheads="1"/>
          </p:cNvSpPr>
          <p:nvPr>
            <p:ph type="body" idx="1"/>
          </p:nvPr>
        </p:nvSpPr>
        <p:spPr/>
        <p:txBody>
          <a:bodyPr/>
          <a:lstStyle/>
          <a:p>
            <a:pPr eaLnBrk="1" hangingPunct="1"/>
            <a:r>
              <a:rPr lang="tr-TR" smtClean="0">
                <a:solidFill>
                  <a:srgbClr val="FF0000"/>
                </a:solidFill>
              </a:rPr>
              <a:t>Monosakkaritlerin önemli kimyasal reaksiyonları: </a:t>
            </a:r>
          </a:p>
          <a:p>
            <a:pPr eaLnBrk="1" hangingPunct="1"/>
            <a:r>
              <a:rPr lang="tr-TR" smtClean="0"/>
              <a:t>Alkalilerle reaksiyonları</a:t>
            </a:r>
          </a:p>
          <a:p>
            <a:pPr eaLnBrk="1" hangingPunct="1"/>
            <a:r>
              <a:rPr lang="tr-TR" smtClean="0"/>
              <a:t>Asitlerle reaksiyonları</a:t>
            </a:r>
          </a:p>
          <a:p>
            <a:pPr eaLnBrk="1" hangingPunct="1"/>
            <a:r>
              <a:rPr lang="tr-TR" smtClean="0"/>
              <a:t>Ozazon oluşumu</a:t>
            </a:r>
          </a:p>
          <a:p>
            <a:pPr eaLnBrk="1" hangingPunct="1"/>
            <a:r>
              <a:rPr lang="tr-TR" smtClean="0"/>
              <a:t>Trommer ve fehling deneyi</a:t>
            </a:r>
          </a:p>
          <a:p>
            <a:pPr eaLnBrk="1" hangingPunct="1"/>
            <a:r>
              <a:rPr lang="tr-TR" smtClean="0"/>
              <a:t>Fermentasyon deneyi</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Başlık"/>
          <p:cNvSpPr>
            <a:spLocks noGrp="1"/>
          </p:cNvSpPr>
          <p:nvPr>
            <p:ph type="title"/>
          </p:nvPr>
        </p:nvSpPr>
        <p:spPr/>
        <p:txBody>
          <a:bodyPr/>
          <a:lstStyle/>
          <a:p>
            <a:endParaRPr lang="tr-TR" smtClean="0"/>
          </a:p>
        </p:txBody>
      </p:sp>
      <p:sp>
        <p:nvSpPr>
          <p:cNvPr id="62467" name="2 İçerik Yer Tutucusu"/>
          <p:cNvSpPr>
            <a:spLocks noGrp="1"/>
          </p:cNvSpPr>
          <p:nvPr>
            <p:ph idx="1"/>
          </p:nvPr>
        </p:nvSpPr>
        <p:spPr/>
        <p:txBody>
          <a:bodyPr/>
          <a:lstStyle/>
          <a:p>
            <a:r>
              <a:rPr lang="tr-TR" smtClean="0">
                <a:solidFill>
                  <a:srgbClr val="FF0000"/>
                </a:solidFill>
              </a:rPr>
              <a:t>Monosakkarit türevleri: </a:t>
            </a:r>
            <a:r>
              <a:rPr lang="tr-TR" smtClean="0"/>
              <a:t>monosakkaritlerin formül yapılarına bir grup eklenmesi ile veya gruplarda oluşan değişikliklere bağlı olarak monosakkarit türevleri oluşur. Bunlar;</a:t>
            </a:r>
          </a:p>
          <a:p>
            <a:r>
              <a:rPr lang="tr-TR" smtClean="0"/>
              <a:t>Glikozidler, Fosfatlı türevleri, Deoksi şekerler, Şeker asitleri (oksidasyon ürünleri), Şeker alkolleri (redüksiyon ürünleri) ve Amino şekerlerdir.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lnSpcReduction="10000"/>
          </a:bodyPr>
          <a:lstStyle/>
          <a:p>
            <a:pPr>
              <a:defRPr/>
            </a:pPr>
            <a:r>
              <a:rPr lang="tr-TR" dirty="0" err="1" smtClean="0">
                <a:solidFill>
                  <a:srgbClr val="FF0000"/>
                </a:solidFill>
              </a:rPr>
              <a:t>Glikozidler</a:t>
            </a:r>
            <a:r>
              <a:rPr lang="tr-TR" dirty="0" smtClean="0">
                <a:solidFill>
                  <a:srgbClr val="FF0000"/>
                </a:solidFill>
              </a:rPr>
              <a:t>: </a:t>
            </a:r>
            <a:r>
              <a:rPr lang="tr-TR" dirty="0" smtClean="0"/>
              <a:t>Tabiatta, hidrolize olduğunda şeker ve alkol veren, karbonhidrat olmayan artıklar ihtiva eden bir çok </a:t>
            </a:r>
            <a:r>
              <a:rPr lang="tr-TR" dirty="0" err="1" smtClean="0"/>
              <a:t>glikozid</a:t>
            </a:r>
            <a:r>
              <a:rPr lang="tr-TR" dirty="0" smtClean="0"/>
              <a:t> vardır. </a:t>
            </a:r>
          </a:p>
          <a:p>
            <a:pPr>
              <a:defRPr/>
            </a:pPr>
            <a:r>
              <a:rPr lang="tr-TR" dirty="0" smtClean="0"/>
              <a:t>Bu </a:t>
            </a:r>
            <a:r>
              <a:rPr lang="tr-TR" dirty="0" err="1" smtClean="0"/>
              <a:t>glikozidlerin</a:t>
            </a:r>
            <a:r>
              <a:rPr lang="tr-TR" dirty="0" smtClean="0"/>
              <a:t> karbonhidrat olan bölümüne </a:t>
            </a:r>
            <a:r>
              <a:rPr lang="tr-TR" dirty="0" err="1" smtClean="0">
                <a:solidFill>
                  <a:srgbClr val="FF0000"/>
                </a:solidFill>
              </a:rPr>
              <a:t>glycone</a:t>
            </a:r>
            <a:r>
              <a:rPr lang="tr-TR" dirty="0" smtClean="0"/>
              <a:t>, karbonhidrat olmayan bölümüne de </a:t>
            </a:r>
            <a:r>
              <a:rPr lang="tr-TR" dirty="0" err="1" smtClean="0">
                <a:solidFill>
                  <a:srgbClr val="FF0000"/>
                </a:solidFill>
              </a:rPr>
              <a:t>aglycone</a:t>
            </a:r>
            <a:r>
              <a:rPr lang="tr-TR" dirty="0" smtClean="0"/>
              <a:t> denir.</a:t>
            </a:r>
          </a:p>
          <a:p>
            <a:pPr>
              <a:defRPr/>
            </a:pPr>
            <a:r>
              <a:rPr lang="tr-TR" dirty="0" err="1" smtClean="0"/>
              <a:t>Aglycone’lar</a:t>
            </a:r>
            <a:r>
              <a:rPr lang="tr-TR" dirty="0" smtClean="0"/>
              <a:t>, bitkilerde bulunan </a:t>
            </a:r>
            <a:r>
              <a:rPr lang="tr-TR" dirty="0" err="1" smtClean="0"/>
              <a:t>fenolik</a:t>
            </a:r>
            <a:r>
              <a:rPr lang="tr-TR" dirty="0" smtClean="0"/>
              <a:t> bileşiklerdir. </a:t>
            </a:r>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92500" lnSpcReduction="10000"/>
          </a:bodyPr>
          <a:lstStyle/>
          <a:p>
            <a:pPr>
              <a:defRPr/>
            </a:pPr>
            <a:r>
              <a:rPr lang="tr-TR" dirty="0" err="1" smtClean="0">
                <a:solidFill>
                  <a:srgbClr val="FF0000"/>
                </a:solidFill>
              </a:rPr>
              <a:t>Glukuronid</a:t>
            </a:r>
            <a:r>
              <a:rPr lang="tr-TR" dirty="0" smtClean="0">
                <a:solidFill>
                  <a:srgbClr val="FF0000"/>
                </a:solidFill>
              </a:rPr>
              <a:t> oluşumu: </a:t>
            </a:r>
            <a:r>
              <a:rPr lang="tr-TR" dirty="0" err="1" smtClean="0"/>
              <a:t>UDP</a:t>
            </a:r>
            <a:r>
              <a:rPr lang="tr-TR" dirty="0" smtClean="0"/>
              <a:t>-glikoz </a:t>
            </a:r>
            <a:r>
              <a:rPr lang="tr-TR" dirty="0" err="1" smtClean="0"/>
              <a:t>enzimatik</a:t>
            </a:r>
            <a:r>
              <a:rPr lang="tr-TR" dirty="0" smtClean="0"/>
              <a:t> olarak aktif </a:t>
            </a:r>
            <a:r>
              <a:rPr lang="tr-TR" dirty="0" err="1" smtClean="0"/>
              <a:t>glikuronik</a:t>
            </a:r>
            <a:r>
              <a:rPr lang="tr-TR" dirty="0" smtClean="0"/>
              <a:t> </a:t>
            </a:r>
            <a:r>
              <a:rPr lang="tr-TR" dirty="0" err="1" smtClean="0"/>
              <a:t>asite</a:t>
            </a:r>
            <a:r>
              <a:rPr lang="tr-TR" dirty="0" smtClean="0"/>
              <a:t> oksitlenir. </a:t>
            </a:r>
          </a:p>
          <a:p>
            <a:pPr>
              <a:defRPr/>
            </a:pPr>
            <a:r>
              <a:rPr lang="tr-TR" dirty="0" smtClean="0"/>
              <a:t>Aktif </a:t>
            </a:r>
            <a:r>
              <a:rPr lang="tr-TR" dirty="0" err="1" smtClean="0"/>
              <a:t>glukuronik</a:t>
            </a:r>
            <a:r>
              <a:rPr lang="tr-TR" dirty="0" smtClean="0"/>
              <a:t> asit organizmada bulunan veya dışarıdan ilaçlarla alınan </a:t>
            </a:r>
            <a:r>
              <a:rPr lang="tr-TR" dirty="0" err="1" smtClean="0"/>
              <a:t>ksenobiyotiklerle</a:t>
            </a:r>
            <a:r>
              <a:rPr lang="tr-TR" dirty="0" smtClean="0"/>
              <a:t> birleşerek </a:t>
            </a:r>
            <a:r>
              <a:rPr lang="tr-TR" dirty="0" err="1" smtClean="0"/>
              <a:t>glukuronidleri</a:t>
            </a:r>
            <a:r>
              <a:rPr lang="tr-TR" dirty="0" smtClean="0"/>
              <a:t> oluştururlar ve zararlı maddeler </a:t>
            </a:r>
            <a:r>
              <a:rPr lang="tr-TR" dirty="0" err="1" smtClean="0"/>
              <a:t>glukuronidler</a:t>
            </a:r>
            <a:r>
              <a:rPr lang="tr-TR" dirty="0" smtClean="0"/>
              <a:t> şeklinde atılırlar bu olaya </a:t>
            </a:r>
            <a:r>
              <a:rPr lang="tr-TR" dirty="0" err="1" smtClean="0">
                <a:solidFill>
                  <a:srgbClr val="FF0000"/>
                </a:solidFill>
              </a:rPr>
              <a:t>detoksifikasyon</a:t>
            </a:r>
            <a:r>
              <a:rPr lang="tr-TR" dirty="0" smtClean="0">
                <a:solidFill>
                  <a:srgbClr val="FF0000"/>
                </a:solidFill>
              </a:rPr>
              <a:t> ya da zehirsizleştirme </a:t>
            </a:r>
            <a:r>
              <a:rPr lang="tr-TR" dirty="0" smtClean="0"/>
              <a:t>diyoruz. Vücuda giren yabancı pek çok maddenin atılım şekli bu tarzda olmaktadır.   </a:t>
            </a:r>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Başlık"/>
          <p:cNvSpPr>
            <a:spLocks noGrp="1"/>
          </p:cNvSpPr>
          <p:nvPr>
            <p:ph type="title"/>
          </p:nvPr>
        </p:nvSpPr>
        <p:spPr/>
        <p:txBody>
          <a:bodyPr/>
          <a:lstStyle/>
          <a:p>
            <a:endParaRPr lang="tr-TR" smtClean="0"/>
          </a:p>
        </p:txBody>
      </p:sp>
      <p:sp>
        <p:nvSpPr>
          <p:cNvPr id="65539" name="2 İçerik Yer Tutucusu"/>
          <p:cNvSpPr>
            <a:spLocks noGrp="1"/>
          </p:cNvSpPr>
          <p:nvPr>
            <p:ph idx="1"/>
          </p:nvPr>
        </p:nvSpPr>
        <p:spPr/>
        <p:txBody>
          <a:bodyPr/>
          <a:lstStyle/>
          <a:p>
            <a:r>
              <a:rPr lang="tr-TR" smtClean="0">
                <a:solidFill>
                  <a:srgbClr val="FF0000"/>
                </a:solidFill>
              </a:rPr>
              <a:t>Şekerlerin fosfatlı türevleri: </a:t>
            </a:r>
            <a:r>
              <a:rPr lang="tr-TR" smtClean="0"/>
              <a:t>Monosakkaritlerin fosforik asitle esterleşmeleri metabolik reaksiyonlar için oldukça önemlidir. Örneğin glikojenezis ancak glikozun fosforik asitle birleşmesi sayesinde meydana gelir. Veya glikolizde aynı şekilde glikozun fosforillenmesi ile olmaktadır. Bu şekilde şekerlerin fosfatlı türevlerinin oluşmasına </a:t>
            </a:r>
            <a:r>
              <a:rPr lang="tr-TR" smtClean="0">
                <a:solidFill>
                  <a:srgbClr val="FF0000"/>
                </a:solidFill>
              </a:rPr>
              <a:t>fosforilasyon</a:t>
            </a:r>
            <a:r>
              <a:rPr lang="tr-TR" smtClean="0"/>
              <a:t> denir.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77500" lnSpcReduction="20000"/>
          </a:bodyPr>
          <a:lstStyle/>
          <a:p>
            <a:pPr>
              <a:defRPr/>
            </a:pPr>
            <a:r>
              <a:rPr lang="tr-TR" dirty="0" err="1" smtClean="0">
                <a:solidFill>
                  <a:srgbClr val="FF0000"/>
                </a:solidFill>
              </a:rPr>
              <a:t>Deoksi</a:t>
            </a:r>
            <a:r>
              <a:rPr lang="tr-TR" dirty="0" smtClean="0">
                <a:solidFill>
                  <a:srgbClr val="FF0000"/>
                </a:solidFill>
              </a:rPr>
              <a:t> şekerler: </a:t>
            </a:r>
            <a:r>
              <a:rPr lang="tr-TR" dirty="0" smtClean="0"/>
              <a:t>Bu şekerler, </a:t>
            </a:r>
            <a:r>
              <a:rPr lang="tr-TR" dirty="0" err="1" smtClean="0"/>
              <a:t>piranoz</a:t>
            </a:r>
            <a:r>
              <a:rPr lang="tr-TR" dirty="0" smtClean="0"/>
              <a:t> ve </a:t>
            </a:r>
            <a:r>
              <a:rPr lang="tr-TR" dirty="0" err="1" smtClean="0"/>
              <a:t>furanoz</a:t>
            </a:r>
            <a:r>
              <a:rPr lang="tr-TR" dirty="0" smtClean="0"/>
              <a:t> halkalarındaki bir veya daha fazla hidroksil grupları yerine hidrojen gelmiş bileşiklerdir.</a:t>
            </a:r>
          </a:p>
          <a:p>
            <a:pPr>
              <a:defRPr/>
            </a:pPr>
            <a:r>
              <a:rPr lang="tr-TR" dirty="0" smtClean="0"/>
              <a:t>Bunlar arasında </a:t>
            </a:r>
            <a:r>
              <a:rPr lang="tr-TR" dirty="0" err="1" smtClean="0"/>
              <a:t>heksozlardan</a:t>
            </a:r>
            <a:r>
              <a:rPr lang="tr-TR" dirty="0" smtClean="0"/>
              <a:t> </a:t>
            </a:r>
            <a:r>
              <a:rPr lang="tr-TR" dirty="0" err="1" smtClean="0"/>
              <a:t>fukoz</a:t>
            </a:r>
            <a:r>
              <a:rPr lang="tr-TR" dirty="0" smtClean="0"/>
              <a:t>, </a:t>
            </a:r>
            <a:r>
              <a:rPr lang="tr-TR" dirty="0" err="1" smtClean="0"/>
              <a:t>pentozlardan</a:t>
            </a:r>
            <a:r>
              <a:rPr lang="tr-TR" dirty="0" smtClean="0"/>
              <a:t> </a:t>
            </a:r>
            <a:r>
              <a:rPr lang="tr-TR" dirty="0" err="1" smtClean="0"/>
              <a:t>deoksiriboz</a:t>
            </a:r>
            <a:r>
              <a:rPr lang="tr-TR" dirty="0" smtClean="0"/>
              <a:t> biyokimyasal öneme sahip şekerlerdir.</a:t>
            </a:r>
          </a:p>
          <a:p>
            <a:pPr>
              <a:defRPr/>
            </a:pPr>
            <a:r>
              <a:rPr lang="tr-TR" dirty="0" err="1" smtClean="0"/>
              <a:t>Fukoz</a:t>
            </a:r>
            <a:r>
              <a:rPr lang="tr-TR" dirty="0" smtClean="0"/>
              <a:t> bir çok deniz yosununda bulunan </a:t>
            </a:r>
            <a:r>
              <a:rPr lang="tr-TR" dirty="0" err="1" smtClean="0"/>
              <a:t>polisakkaritlerin</a:t>
            </a:r>
            <a:r>
              <a:rPr lang="tr-TR" dirty="0" smtClean="0"/>
              <a:t> yapı taşlarındandır. Ayrıca bir çok </a:t>
            </a:r>
            <a:r>
              <a:rPr lang="tr-TR" dirty="0" err="1" smtClean="0"/>
              <a:t>glikoproteinlerde</a:t>
            </a:r>
            <a:r>
              <a:rPr lang="tr-TR" dirty="0" smtClean="0"/>
              <a:t> ve kan grubu maddelerinde değişen oranlarda bulunur.</a:t>
            </a:r>
          </a:p>
          <a:p>
            <a:pPr>
              <a:defRPr/>
            </a:pPr>
            <a:r>
              <a:rPr lang="tr-TR" dirty="0" smtClean="0"/>
              <a:t>2-</a:t>
            </a:r>
            <a:r>
              <a:rPr lang="tr-TR" dirty="0" err="1" smtClean="0"/>
              <a:t>deoksiriboz</a:t>
            </a:r>
            <a:r>
              <a:rPr lang="tr-TR" dirty="0" smtClean="0"/>
              <a:t> </a:t>
            </a:r>
            <a:r>
              <a:rPr lang="tr-TR" dirty="0" err="1" smtClean="0"/>
              <a:t>ribozun</a:t>
            </a:r>
            <a:r>
              <a:rPr lang="tr-TR" dirty="0" smtClean="0"/>
              <a:t> 2. karbon atomunun oksijenini kaybetmesi sonucu oluşur, </a:t>
            </a:r>
            <a:r>
              <a:rPr lang="tr-TR" dirty="0" err="1" smtClean="0"/>
              <a:t>ribonükleik</a:t>
            </a:r>
            <a:r>
              <a:rPr lang="tr-TR" dirty="0" smtClean="0"/>
              <a:t> asitlerin yapısında bulunması nedeni ile önem taşımaktadır.   </a:t>
            </a:r>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92500" lnSpcReduction="20000"/>
          </a:bodyPr>
          <a:lstStyle/>
          <a:p>
            <a:pPr>
              <a:defRPr/>
            </a:pPr>
            <a:r>
              <a:rPr lang="tr-TR" dirty="0" smtClean="0">
                <a:solidFill>
                  <a:srgbClr val="FF0000"/>
                </a:solidFill>
              </a:rPr>
              <a:t>Şeker asitleri: </a:t>
            </a:r>
            <a:r>
              <a:rPr lang="tr-TR" dirty="0" err="1" smtClean="0"/>
              <a:t>monosakkaritlerin</a:t>
            </a:r>
            <a:r>
              <a:rPr lang="tr-TR" dirty="0" smtClean="0"/>
              <a:t> </a:t>
            </a:r>
            <a:r>
              <a:rPr lang="tr-TR" dirty="0" err="1" smtClean="0"/>
              <a:t>oksidasyon</a:t>
            </a:r>
            <a:r>
              <a:rPr lang="tr-TR" dirty="0" smtClean="0"/>
              <a:t> ürünlerindendirler. Oksitlenme durumlarına göre 3 ayrı çeşit şeker asitleri oluşur. Bunlar;</a:t>
            </a:r>
          </a:p>
          <a:p>
            <a:pPr>
              <a:buFontTx/>
              <a:buNone/>
              <a:defRPr/>
            </a:pPr>
            <a:r>
              <a:rPr lang="tr-TR" dirty="0" smtClean="0"/>
              <a:t>	1 - </a:t>
            </a:r>
            <a:r>
              <a:rPr lang="tr-TR" dirty="0" err="1" smtClean="0"/>
              <a:t>Aldozların</a:t>
            </a:r>
            <a:r>
              <a:rPr lang="tr-TR" dirty="0" smtClean="0"/>
              <a:t> aldehit grubunun bir karboksil grubuna dönüşmesi ile </a:t>
            </a:r>
            <a:r>
              <a:rPr lang="tr-TR" dirty="0" err="1" smtClean="0">
                <a:solidFill>
                  <a:srgbClr val="FF0000"/>
                </a:solidFill>
              </a:rPr>
              <a:t>aldonik</a:t>
            </a:r>
            <a:r>
              <a:rPr lang="tr-TR" dirty="0" smtClean="0">
                <a:solidFill>
                  <a:srgbClr val="FF0000"/>
                </a:solidFill>
              </a:rPr>
              <a:t> asitler</a:t>
            </a:r>
            <a:r>
              <a:rPr lang="tr-TR" dirty="0" smtClean="0"/>
              <a:t>,</a:t>
            </a:r>
            <a:br>
              <a:rPr lang="tr-TR" dirty="0" smtClean="0"/>
            </a:br>
            <a:r>
              <a:rPr lang="tr-TR" dirty="0" smtClean="0"/>
              <a:t>2 - </a:t>
            </a:r>
            <a:r>
              <a:rPr lang="tr-TR" dirty="0" err="1" smtClean="0"/>
              <a:t>Primer</a:t>
            </a:r>
            <a:r>
              <a:rPr lang="tr-TR" dirty="0" smtClean="0"/>
              <a:t> alkol grubunun </a:t>
            </a:r>
            <a:r>
              <a:rPr lang="tr-TR" dirty="0" err="1" smtClean="0"/>
              <a:t>oksidasyonla</a:t>
            </a:r>
            <a:r>
              <a:rPr lang="tr-TR" dirty="0" smtClean="0"/>
              <a:t> karboksil grubuna dönüşmesi ile </a:t>
            </a:r>
            <a:r>
              <a:rPr lang="tr-TR" dirty="0" err="1" smtClean="0">
                <a:solidFill>
                  <a:srgbClr val="FF0000"/>
                </a:solidFill>
              </a:rPr>
              <a:t>uronik</a:t>
            </a:r>
            <a:r>
              <a:rPr lang="tr-TR" dirty="0" smtClean="0">
                <a:solidFill>
                  <a:srgbClr val="FF0000"/>
                </a:solidFill>
              </a:rPr>
              <a:t> asitler</a:t>
            </a:r>
            <a:r>
              <a:rPr lang="tr-TR" dirty="0" smtClean="0"/>
              <a:t>, </a:t>
            </a:r>
            <a:br>
              <a:rPr lang="tr-TR" dirty="0" smtClean="0"/>
            </a:br>
            <a:r>
              <a:rPr lang="tr-TR" dirty="0" smtClean="0"/>
              <a:t>3 - Hem aldehit grubunun hem de </a:t>
            </a:r>
            <a:r>
              <a:rPr lang="tr-TR" dirty="0" err="1" smtClean="0"/>
              <a:t>primer</a:t>
            </a:r>
            <a:r>
              <a:rPr lang="tr-TR" dirty="0" smtClean="0"/>
              <a:t> alkol grubunun karboksil grubuna dönüşmesi ile de </a:t>
            </a:r>
            <a:r>
              <a:rPr lang="tr-TR" dirty="0" err="1" smtClean="0">
                <a:solidFill>
                  <a:srgbClr val="FF0000"/>
                </a:solidFill>
              </a:rPr>
              <a:t>aldarik</a:t>
            </a:r>
            <a:r>
              <a:rPr lang="tr-TR" dirty="0" smtClean="0">
                <a:solidFill>
                  <a:srgbClr val="FF0000"/>
                </a:solidFill>
              </a:rPr>
              <a:t> asitler</a:t>
            </a:r>
            <a:r>
              <a:rPr lang="tr-TR" dirty="0" smtClean="0"/>
              <a:t> oluşur.</a:t>
            </a:r>
            <a:endParaRPr lang="tr-T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Başlık"/>
          <p:cNvSpPr>
            <a:spLocks noGrp="1"/>
          </p:cNvSpPr>
          <p:nvPr>
            <p:ph type="title"/>
          </p:nvPr>
        </p:nvSpPr>
        <p:spPr/>
        <p:txBody>
          <a:bodyPr/>
          <a:lstStyle/>
          <a:p>
            <a:endParaRPr lang="tr-TR" smtClean="0"/>
          </a:p>
        </p:txBody>
      </p:sp>
      <p:sp>
        <p:nvSpPr>
          <p:cNvPr id="68611" name="2 İçerik Yer Tutucusu"/>
          <p:cNvSpPr>
            <a:spLocks noGrp="1"/>
          </p:cNvSpPr>
          <p:nvPr>
            <p:ph idx="1"/>
          </p:nvPr>
        </p:nvSpPr>
        <p:spPr/>
        <p:txBody>
          <a:bodyPr/>
          <a:lstStyle/>
          <a:p>
            <a:r>
              <a:rPr lang="tr-TR" smtClean="0">
                <a:solidFill>
                  <a:srgbClr val="FF0000"/>
                </a:solidFill>
              </a:rPr>
              <a:t>Aldonik asitler: </a:t>
            </a:r>
            <a:r>
              <a:rPr lang="tr-TR" smtClean="0"/>
              <a:t>Aldozlar zayıf oksitleyici maddelerle veya spesifik enzimlerle reaksiyona girerse aldehit grupları karbonil grubuna yükseltgenir ve</a:t>
            </a:r>
            <a:r>
              <a:rPr lang="tr-TR" b="1" smtClean="0"/>
              <a:t> </a:t>
            </a:r>
            <a:r>
              <a:rPr lang="tr-TR" smtClean="0"/>
              <a:t>aldonik asitler oluşur. </a:t>
            </a:r>
          </a:p>
          <a:p>
            <a:r>
              <a:rPr lang="tr-TR" smtClean="0"/>
              <a:t>En önemlisi </a:t>
            </a:r>
            <a:r>
              <a:rPr lang="tr-TR" smtClean="0">
                <a:solidFill>
                  <a:srgbClr val="FF0000"/>
                </a:solidFill>
              </a:rPr>
              <a:t>D-glukonik asittir</a:t>
            </a:r>
            <a:r>
              <a:rPr lang="tr-TR" smtClean="0"/>
              <a:t>. Glukonik asitler zehirsiz olup iyi metabolize edilir, ekseriye bir katyonun mesela Ca</a:t>
            </a:r>
            <a:r>
              <a:rPr lang="tr-TR" baseline="30000" smtClean="0"/>
              <a:t>2+</a:t>
            </a:r>
            <a:r>
              <a:rPr lang="tr-TR" smtClean="0"/>
              <a:t>’ un vücuda verilmesinde kullanılır.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70000" lnSpcReduction="20000"/>
          </a:bodyPr>
          <a:lstStyle/>
          <a:p>
            <a:pPr>
              <a:defRPr/>
            </a:pPr>
            <a:r>
              <a:rPr lang="tr-TR" dirty="0" err="1" smtClean="0">
                <a:solidFill>
                  <a:srgbClr val="FF0000"/>
                </a:solidFill>
              </a:rPr>
              <a:t>Aldarik</a:t>
            </a:r>
            <a:r>
              <a:rPr lang="tr-TR" dirty="0" smtClean="0">
                <a:solidFill>
                  <a:srgbClr val="FF0000"/>
                </a:solidFill>
              </a:rPr>
              <a:t> asitler: </a:t>
            </a:r>
            <a:r>
              <a:rPr lang="tr-TR" dirty="0" err="1" smtClean="0"/>
              <a:t>aldozlar</a:t>
            </a:r>
            <a:r>
              <a:rPr lang="tr-TR" dirty="0" smtClean="0"/>
              <a:t> kuvvetli ajanlarla HNO</a:t>
            </a:r>
            <a:r>
              <a:rPr lang="tr-TR" baseline="-25000" dirty="0" smtClean="0"/>
              <a:t>3</a:t>
            </a:r>
            <a:r>
              <a:rPr lang="tr-TR" dirty="0" smtClean="0"/>
              <a:t> gibi oksitlenirse hem aldehit hem de </a:t>
            </a:r>
            <a:r>
              <a:rPr lang="tr-TR" dirty="0" err="1" smtClean="0"/>
              <a:t>primer</a:t>
            </a:r>
            <a:r>
              <a:rPr lang="tr-TR" dirty="0" smtClean="0"/>
              <a:t> alkol grubu oksitlenir ve karbonil grubuna yükseltgenir. Bunların biyolojik önemleri fazla yoktur. Örneğin </a:t>
            </a:r>
            <a:r>
              <a:rPr lang="tr-TR" dirty="0" smtClean="0">
                <a:solidFill>
                  <a:srgbClr val="FF0000"/>
                </a:solidFill>
              </a:rPr>
              <a:t>tartarik asit </a:t>
            </a:r>
            <a:r>
              <a:rPr lang="tr-TR" dirty="0" smtClean="0"/>
              <a:t>bu gruptandır ve daha çok bitkisel kaynaklı bir asit olarak doğada bulunur.</a:t>
            </a:r>
          </a:p>
          <a:p>
            <a:pPr>
              <a:defRPr/>
            </a:pPr>
            <a:r>
              <a:rPr lang="tr-TR" dirty="0" smtClean="0"/>
              <a:t>Şekerleme ürünleri ve içecekler gibi çeşitli gıda ürünlerinde kullanılan tartarik asit; başlıca üzüm lezzetli içeceklerde uygulama alanı bulmakta, üzüm lezzetli mayhoş, tatlı reçel ve marmelat ile şekerlemelerde asitliği düzenleyici olarak görev yapmaktadır.  Sert şekerlerde ise ekşi elma, vişne ve diğer mayhoş tatları vermek için sitrik asitle birlikte kullanılmaktadır. Bu kullanımların dışında fırıncılık endüstrisinde </a:t>
            </a:r>
            <a:r>
              <a:rPr lang="tr-TR" dirty="0" err="1" smtClean="0"/>
              <a:t>emülgatör</a:t>
            </a:r>
            <a:r>
              <a:rPr lang="tr-TR" dirty="0" smtClean="0"/>
              <a:t> ve koruyucu görevi olan tartarik asit, eczacılık endüstrisinde de taşıyıcı olarak kullanım alanı bulmaktadır. </a:t>
            </a:r>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62500" lnSpcReduction="20000"/>
          </a:bodyPr>
          <a:lstStyle/>
          <a:p>
            <a:pPr>
              <a:defRPr/>
            </a:pPr>
            <a:r>
              <a:rPr lang="tr-TR" dirty="0" err="1" smtClean="0">
                <a:solidFill>
                  <a:srgbClr val="FF0000"/>
                </a:solidFill>
              </a:rPr>
              <a:t>Üronik</a:t>
            </a:r>
            <a:r>
              <a:rPr lang="tr-TR" dirty="0" smtClean="0">
                <a:solidFill>
                  <a:srgbClr val="FF0000"/>
                </a:solidFill>
              </a:rPr>
              <a:t> asitler: </a:t>
            </a:r>
            <a:r>
              <a:rPr lang="tr-TR" dirty="0" smtClean="0"/>
              <a:t>idrarda çeşitli maddelerle </a:t>
            </a:r>
            <a:r>
              <a:rPr lang="tr-TR" dirty="0" err="1" smtClean="0"/>
              <a:t>glikozidik</a:t>
            </a:r>
            <a:r>
              <a:rPr lang="tr-TR" dirty="0" smtClean="0"/>
              <a:t> bağla veya ester bağı ile bağlanmış </a:t>
            </a:r>
            <a:r>
              <a:rPr lang="tr-TR" dirty="0" err="1" smtClean="0"/>
              <a:t>glukuronidler</a:t>
            </a:r>
            <a:r>
              <a:rPr lang="tr-TR" dirty="0" smtClean="0"/>
              <a:t> halinde bulunmalarından dolayı önemlidirler. Bu bileşiklerde sadece </a:t>
            </a:r>
            <a:r>
              <a:rPr lang="tr-TR" dirty="0" err="1" smtClean="0"/>
              <a:t>primer</a:t>
            </a:r>
            <a:r>
              <a:rPr lang="tr-TR" dirty="0" smtClean="0"/>
              <a:t> alkol grubu karboksil gruba oksitlenmiştir. </a:t>
            </a:r>
          </a:p>
          <a:p>
            <a:pPr>
              <a:defRPr/>
            </a:pPr>
            <a:r>
              <a:rPr lang="tr-TR" dirty="0" smtClean="0"/>
              <a:t>Bu şekilde glikozun yükseltgenmesi ile </a:t>
            </a:r>
            <a:r>
              <a:rPr lang="tr-TR" dirty="0" err="1" smtClean="0"/>
              <a:t>glukuronik</a:t>
            </a:r>
            <a:r>
              <a:rPr lang="tr-TR" dirty="0" smtClean="0"/>
              <a:t> asit, </a:t>
            </a:r>
            <a:r>
              <a:rPr lang="tr-TR" dirty="0" err="1" smtClean="0"/>
              <a:t>mannozun</a:t>
            </a:r>
            <a:r>
              <a:rPr lang="tr-TR" dirty="0" smtClean="0"/>
              <a:t> oksitlenmesi ile </a:t>
            </a:r>
            <a:r>
              <a:rPr lang="tr-TR" dirty="0" err="1" smtClean="0"/>
              <a:t>mannuronik</a:t>
            </a:r>
            <a:r>
              <a:rPr lang="tr-TR" dirty="0" smtClean="0"/>
              <a:t> asit ve </a:t>
            </a:r>
            <a:r>
              <a:rPr lang="tr-TR" dirty="0" err="1" smtClean="0"/>
              <a:t>galaktozun</a:t>
            </a:r>
            <a:r>
              <a:rPr lang="tr-TR" dirty="0" smtClean="0"/>
              <a:t> oksitlenmesi ile </a:t>
            </a:r>
            <a:r>
              <a:rPr lang="tr-TR" dirty="0" err="1" smtClean="0"/>
              <a:t>galakturonik</a:t>
            </a:r>
            <a:r>
              <a:rPr lang="tr-TR" dirty="0" smtClean="0"/>
              <a:t> asit meydana gelir. </a:t>
            </a:r>
          </a:p>
          <a:p>
            <a:pPr>
              <a:defRPr/>
            </a:pPr>
            <a:r>
              <a:rPr lang="tr-TR" dirty="0" smtClean="0"/>
              <a:t>En önemli </a:t>
            </a:r>
            <a:r>
              <a:rPr lang="tr-TR" dirty="0" err="1" smtClean="0"/>
              <a:t>üronik</a:t>
            </a:r>
            <a:r>
              <a:rPr lang="tr-TR" dirty="0" smtClean="0"/>
              <a:t> asit </a:t>
            </a:r>
            <a:r>
              <a:rPr lang="tr-TR" dirty="0" err="1" smtClean="0">
                <a:solidFill>
                  <a:srgbClr val="FF0000"/>
                </a:solidFill>
              </a:rPr>
              <a:t>glukuronik</a:t>
            </a:r>
            <a:r>
              <a:rPr lang="tr-TR" dirty="0" smtClean="0">
                <a:solidFill>
                  <a:srgbClr val="FF0000"/>
                </a:solidFill>
              </a:rPr>
              <a:t> asittir </a:t>
            </a:r>
            <a:r>
              <a:rPr lang="tr-TR" dirty="0" smtClean="0"/>
              <a:t>ve </a:t>
            </a:r>
            <a:r>
              <a:rPr lang="tr-TR" dirty="0" err="1" smtClean="0">
                <a:solidFill>
                  <a:srgbClr val="FF0000"/>
                </a:solidFill>
              </a:rPr>
              <a:t>detoksifikasyon</a:t>
            </a:r>
            <a:r>
              <a:rPr lang="tr-TR" dirty="0" smtClean="0"/>
              <a:t> olayları ile ilgilidir. </a:t>
            </a:r>
            <a:r>
              <a:rPr lang="tr-TR" dirty="0" err="1" smtClean="0"/>
              <a:t>Glukuronik</a:t>
            </a:r>
            <a:r>
              <a:rPr lang="tr-TR" dirty="0" smtClean="0"/>
              <a:t> asit </a:t>
            </a:r>
            <a:r>
              <a:rPr lang="tr-TR" dirty="0" err="1" smtClean="0"/>
              <a:t>glikozidler</a:t>
            </a:r>
            <a:r>
              <a:rPr lang="tr-TR" dirty="0" smtClean="0"/>
              <a:t> teşkil eder ve fenoller, </a:t>
            </a:r>
            <a:r>
              <a:rPr lang="tr-TR" dirty="0" err="1" smtClean="0"/>
              <a:t>steroidler</a:t>
            </a:r>
            <a:r>
              <a:rPr lang="tr-TR" dirty="0" smtClean="0"/>
              <a:t> gibi çeşitli, hidroksilli bileşiklere </a:t>
            </a:r>
            <a:r>
              <a:rPr lang="tr-TR" dirty="0" err="1" smtClean="0"/>
              <a:t>glikozidik</a:t>
            </a:r>
            <a:r>
              <a:rPr lang="tr-TR" dirty="0" smtClean="0"/>
              <a:t> bağla bağlanmış olarak idrarda bulunur. Bu alkollerin </a:t>
            </a:r>
            <a:r>
              <a:rPr lang="tr-TR" dirty="0" err="1" smtClean="0"/>
              <a:t>glikozid</a:t>
            </a:r>
            <a:r>
              <a:rPr lang="tr-TR" dirty="0" smtClean="0"/>
              <a:t>-</a:t>
            </a:r>
            <a:r>
              <a:rPr lang="tr-TR" dirty="0" err="1" smtClean="0"/>
              <a:t>üronik</a:t>
            </a:r>
            <a:r>
              <a:rPr lang="tr-TR" dirty="0" smtClean="0"/>
              <a:t> asit teşkiline bağlı olan suda eriyebilirliklerinin artması, bunların vücut tarafından kolay atılmasını sağlar. </a:t>
            </a:r>
          </a:p>
          <a:p>
            <a:pPr>
              <a:defRPr/>
            </a:pPr>
            <a:r>
              <a:rPr lang="tr-TR" dirty="0" err="1" smtClean="0"/>
              <a:t>Glukuronik</a:t>
            </a:r>
            <a:r>
              <a:rPr lang="tr-TR" dirty="0" smtClean="0"/>
              <a:t> asit, bir safra renkli maddesi olan </a:t>
            </a:r>
            <a:r>
              <a:rPr lang="tr-TR" dirty="0" err="1" smtClean="0"/>
              <a:t>bilirubin</a:t>
            </a:r>
            <a:r>
              <a:rPr lang="tr-TR" dirty="0" smtClean="0"/>
              <a:t> ile olduğu üzere esterler teşkil edebilir böylece </a:t>
            </a:r>
            <a:r>
              <a:rPr lang="tr-TR" dirty="0" err="1" smtClean="0"/>
              <a:t>bilirubin</a:t>
            </a:r>
            <a:r>
              <a:rPr lang="tr-TR" dirty="0" smtClean="0"/>
              <a:t> suda daha kolay çözünür.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Başlık"/>
          <p:cNvSpPr>
            <a:spLocks noGrp="1"/>
          </p:cNvSpPr>
          <p:nvPr>
            <p:ph type="title"/>
          </p:nvPr>
        </p:nvSpPr>
        <p:spPr/>
        <p:txBody>
          <a:bodyPr/>
          <a:lstStyle/>
          <a:p>
            <a:endParaRPr lang="tr-TR" smtClean="0"/>
          </a:p>
        </p:txBody>
      </p:sp>
      <p:sp>
        <p:nvSpPr>
          <p:cNvPr id="71683" name="2 İçerik Yer Tutucusu"/>
          <p:cNvSpPr>
            <a:spLocks noGrp="1"/>
          </p:cNvSpPr>
          <p:nvPr>
            <p:ph idx="1"/>
          </p:nvPr>
        </p:nvSpPr>
        <p:spPr/>
        <p:txBody>
          <a:bodyPr/>
          <a:lstStyle/>
          <a:p>
            <a:r>
              <a:rPr lang="tr-TR" smtClean="0"/>
              <a:t>Glukuronik asite ilaveten diğer bir önemli şeker asiti </a:t>
            </a:r>
            <a:r>
              <a:rPr lang="tr-TR" smtClean="0">
                <a:solidFill>
                  <a:srgbClr val="FF0000"/>
                </a:solidFill>
              </a:rPr>
              <a:t>askorbik asit</a:t>
            </a:r>
            <a:r>
              <a:rPr lang="tr-TR" smtClean="0"/>
              <a:t>tir. Askorbik asit insan, kobay ve maymunlar için esansiyeldir, eğer yeteri miktarda dışarıdan alınmaz ise </a:t>
            </a:r>
            <a:r>
              <a:rPr lang="tr-TR" smtClean="0">
                <a:solidFill>
                  <a:srgbClr val="FF0000"/>
                </a:solidFill>
              </a:rPr>
              <a:t>skorbüt hastalığı </a:t>
            </a:r>
            <a:r>
              <a:rPr lang="tr-TR" smtClean="0"/>
              <a:t>oluşur. Skorbütün ileri aşamalarında bağ doku yapısında değişmeler ve enfeksiyonlara karşı direnç azalması gözlenir.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Başlık"/>
          <p:cNvSpPr>
            <a:spLocks noGrp="1"/>
          </p:cNvSpPr>
          <p:nvPr>
            <p:ph type="title"/>
          </p:nvPr>
        </p:nvSpPr>
        <p:spPr/>
        <p:txBody>
          <a:bodyPr/>
          <a:lstStyle/>
          <a:p>
            <a:endParaRPr lang="tr-TR" smtClean="0"/>
          </a:p>
        </p:txBody>
      </p:sp>
      <p:sp>
        <p:nvSpPr>
          <p:cNvPr id="101379" name="2 İçerik Yer Tutucusu"/>
          <p:cNvSpPr>
            <a:spLocks noGrp="1"/>
          </p:cNvSpPr>
          <p:nvPr>
            <p:ph idx="1"/>
          </p:nvPr>
        </p:nvSpPr>
        <p:spPr/>
        <p:txBody>
          <a:bodyPr>
            <a:normAutofit fontScale="92500" lnSpcReduction="10000"/>
          </a:bodyPr>
          <a:lstStyle/>
          <a:p>
            <a:pPr>
              <a:defRPr/>
            </a:pPr>
            <a:r>
              <a:rPr lang="tr-TR" dirty="0" smtClean="0">
                <a:solidFill>
                  <a:srgbClr val="FF0000"/>
                </a:solidFill>
              </a:rPr>
              <a:t>Şeker alkolleri: </a:t>
            </a:r>
            <a:r>
              <a:rPr lang="tr-TR" dirty="0" err="1" smtClean="0"/>
              <a:t>aldozların</a:t>
            </a:r>
            <a:r>
              <a:rPr lang="tr-TR" dirty="0" smtClean="0"/>
              <a:t> ve </a:t>
            </a:r>
            <a:r>
              <a:rPr lang="tr-TR" dirty="0" err="1" smtClean="0"/>
              <a:t>ketozların</a:t>
            </a:r>
            <a:r>
              <a:rPr lang="tr-TR" dirty="0" smtClean="0"/>
              <a:t> indirgenmesi ile oluşurlar. </a:t>
            </a:r>
            <a:r>
              <a:rPr lang="tr-TR" dirty="0" err="1" smtClean="0"/>
              <a:t>Aldozların</a:t>
            </a:r>
            <a:r>
              <a:rPr lang="tr-TR" dirty="0" smtClean="0"/>
              <a:t> indirgenmesi ile 1 tip şeker alkolü oluşurken </a:t>
            </a:r>
            <a:r>
              <a:rPr lang="tr-TR" dirty="0" err="1" smtClean="0"/>
              <a:t>ketozların</a:t>
            </a:r>
            <a:r>
              <a:rPr lang="tr-TR" dirty="0" smtClean="0"/>
              <a:t> indirgenmesi ile yeni bir asimetrik karbon atomu oluşmasına bağlı olarak 2 tip şeker alkolü oluşur.</a:t>
            </a:r>
          </a:p>
          <a:p>
            <a:pPr>
              <a:defRPr/>
            </a:pPr>
            <a:r>
              <a:rPr lang="tr-TR" dirty="0" smtClean="0"/>
              <a:t>İndirgenme ürünleri olarak glikozdan </a:t>
            </a:r>
            <a:r>
              <a:rPr lang="tr-TR" dirty="0" err="1" smtClean="0"/>
              <a:t>sorbitol</a:t>
            </a:r>
            <a:r>
              <a:rPr lang="tr-TR" dirty="0" smtClean="0"/>
              <a:t>, </a:t>
            </a:r>
            <a:r>
              <a:rPr lang="tr-TR" dirty="0" err="1" smtClean="0"/>
              <a:t>mannozdan</a:t>
            </a:r>
            <a:r>
              <a:rPr lang="tr-TR" dirty="0" smtClean="0"/>
              <a:t> </a:t>
            </a:r>
            <a:r>
              <a:rPr lang="tr-TR" dirty="0" err="1" smtClean="0"/>
              <a:t>mannitol</a:t>
            </a:r>
            <a:r>
              <a:rPr lang="tr-TR" dirty="0" smtClean="0"/>
              <a:t> oluşur. </a:t>
            </a:r>
            <a:r>
              <a:rPr lang="tr-TR" dirty="0" err="1" smtClean="0"/>
              <a:t>Fruktozdan</a:t>
            </a:r>
            <a:r>
              <a:rPr lang="tr-TR" dirty="0" smtClean="0"/>
              <a:t> ise hem </a:t>
            </a:r>
            <a:r>
              <a:rPr lang="tr-TR" dirty="0" err="1" smtClean="0"/>
              <a:t>sorbitol</a:t>
            </a:r>
            <a:r>
              <a:rPr lang="tr-TR" dirty="0" smtClean="0"/>
              <a:t> ve hem de  </a:t>
            </a:r>
            <a:r>
              <a:rPr lang="tr-TR" dirty="0" err="1" smtClean="0"/>
              <a:t>mannitol</a:t>
            </a:r>
            <a:r>
              <a:rPr lang="tr-TR" dirty="0" smtClean="0"/>
              <a:t> oluşmaktadır.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55000" lnSpcReduction="20000"/>
          </a:bodyPr>
          <a:lstStyle/>
          <a:p>
            <a:pPr>
              <a:defRPr/>
            </a:pPr>
            <a:r>
              <a:rPr lang="tr-TR" dirty="0" err="1" smtClean="0">
                <a:solidFill>
                  <a:srgbClr val="FF0000"/>
                </a:solidFill>
              </a:rPr>
              <a:t>Sorbitol</a:t>
            </a:r>
            <a:r>
              <a:rPr lang="tr-TR" dirty="0" smtClean="0">
                <a:solidFill>
                  <a:srgbClr val="FF0000"/>
                </a:solidFill>
              </a:rPr>
              <a:t>: </a:t>
            </a:r>
            <a:r>
              <a:rPr lang="tr-TR" dirty="0" err="1" smtClean="0"/>
              <a:t>sorbitol</a:t>
            </a:r>
            <a:r>
              <a:rPr lang="tr-TR" dirty="0" smtClean="0"/>
              <a:t>, elma, kuru erik, kiraz ve üzüm gibi taneli ve tanesiz birçok meyvede bulunan doğal bir karbonhidrattır. </a:t>
            </a:r>
          </a:p>
          <a:p>
            <a:pPr>
              <a:defRPr/>
            </a:pPr>
            <a:r>
              <a:rPr lang="tr-TR" dirty="0" smtClean="0"/>
              <a:t>Tatlandırma gücü </a:t>
            </a:r>
            <a:r>
              <a:rPr lang="tr-TR" dirty="0" err="1" smtClean="0"/>
              <a:t>sakkarozun</a:t>
            </a:r>
            <a:r>
              <a:rPr lang="tr-TR" dirty="0" smtClean="0"/>
              <a:t> yarısı kadardır ve kalorisi sofra şekerinin kalorisine eştir. </a:t>
            </a:r>
          </a:p>
          <a:p>
            <a:pPr>
              <a:defRPr/>
            </a:pPr>
            <a:r>
              <a:rPr lang="tr-TR" dirty="0" smtClean="0"/>
              <a:t>Emildikten sonra</a:t>
            </a:r>
            <a:r>
              <a:rPr lang="tr-TR" dirty="0" smtClean="0">
                <a:solidFill>
                  <a:srgbClr val="FF0000"/>
                </a:solidFill>
              </a:rPr>
              <a:t> </a:t>
            </a:r>
            <a:r>
              <a:rPr lang="tr-TR" dirty="0" err="1" smtClean="0">
                <a:solidFill>
                  <a:srgbClr val="FF0000"/>
                </a:solidFill>
                <a:hlinkClick r:id="rId2"/>
              </a:rPr>
              <a:t>fruktoza</a:t>
            </a:r>
            <a:r>
              <a:rPr lang="tr-TR" dirty="0" smtClean="0"/>
              <a:t> dönüşerek aynı yoldan yakıldığı bilinmekle birlikte, organizmanın bu şekeri ne hızda yaktığı tam bilinmemektedir. </a:t>
            </a:r>
          </a:p>
          <a:p>
            <a:pPr>
              <a:defRPr/>
            </a:pPr>
            <a:r>
              <a:rPr lang="tr-TR" dirty="0" smtClean="0"/>
              <a:t>Suda çok kolay çözünen </a:t>
            </a:r>
            <a:r>
              <a:rPr lang="tr-TR" dirty="0" err="1" smtClean="0"/>
              <a:t>sorbitol</a:t>
            </a:r>
            <a:r>
              <a:rPr lang="tr-TR" dirty="0" smtClean="0"/>
              <a:t>; alkol, </a:t>
            </a:r>
            <a:r>
              <a:rPr lang="tr-TR" dirty="0" err="1" smtClean="0"/>
              <a:t>metanol</a:t>
            </a:r>
            <a:r>
              <a:rPr lang="tr-TR" dirty="0" smtClean="0"/>
              <a:t> ve </a:t>
            </a:r>
            <a:r>
              <a:rPr lang="tr-TR" dirty="0" smtClean="0">
                <a:hlinkClick r:id="rId3"/>
              </a:rPr>
              <a:t>asetik asitte</a:t>
            </a:r>
            <a:r>
              <a:rPr lang="tr-TR" dirty="0" smtClean="0"/>
              <a:t> çok az çözünmektedir. </a:t>
            </a:r>
          </a:p>
          <a:p>
            <a:pPr>
              <a:defRPr/>
            </a:pPr>
            <a:r>
              <a:rPr lang="tr-TR" dirty="0" smtClean="0"/>
              <a:t>En çok kullanılan şeker alkolüdür.</a:t>
            </a:r>
          </a:p>
          <a:p>
            <a:pPr>
              <a:defRPr/>
            </a:pPr>
            <a:r>
              <a:rPr lang="tr-TR" dirty="0" smtClean="0"/>
              <a:t>Gıda sektöründe tatlandırıcı ve nem tutucu gibi uygulama alanları bulan </a:t>
            </a:r>
            <a:r>
              <a:rPr lang="tr-TR" dirty="0" err="1" smtClean="0"/>
              <a:t>sorbitol</a:t>
            </a:r>
            <a:r>
              <a:rPr lang="tr-TR" dirty="0" smtClean="0"/>
              <a:t>, eczacılık alanında koku, renk ve tat düzenleyici gibi amaçlarla kullanılıyor. Ayrıca diş macunu, sakız, öksürük pastilleri, kozmetik ve tütün ürünleri </a:t>
            </a:r>
            <a:r>
              <a:rPr lang="tr-TR" dirty="0" err="1" smtClean="0"/>
              <a:t>formülasyonlarına</a:t>
            </a:r>
            <a:r>
              <a:rPr lang="tr-TR" dirty="0" smtClean="0"/>
              <a:t> da katılmaktadır.</a:t>
            </a:r>
          </a:p>
          <a:p>
            <a:pPr>
              <a:defRPr/>
            </a:pPr>
            <a:r>
              <a:rPr lang="tr-TR" dirty="0" smtClean="0"/>
              <a:t>Dişte plaka oluşumuna sebebiyet vermemekle birlikte, sakızlar için iyi bir katkı maddesi olup, bu ürünlerde nem tutucu ve tatlandırıcı görevi görmektedir.</a:t>
            </a:r>
          </a:p>
          <a:p>
            <a:pPr>
              <a:defRPr/>
            </a:pPr>
            <a:r>
              <a:rPr lang="tr-TR" dirty="0" smtClean="0"/>
              <a:t>Eczacılık endüstrisinde C vitamini yapımında hammadde olarak da kullanılmaktadır.</a:t>
            </a:r>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62500" lnSpcReduction="20000"/>
          </a:bodyPr>
          <a:lstStyle/>
          <a:p>
            <a:pPr>
              <a:defRPr/>
            </a:pPr>
            <a:r>
              <a:rPr lang="tr-TR" dirty="0" err="1" smtClean="0">
                <a:solidFill>
                  <a:srgbClr val="FF0000"/>
                </a:solidFill>
              </a:rPr>
              <a:t>Mannitol</a:t>
            </a:r>
            <a:r>
              <a:rPr lang="tr-TR" dirty="0" smtClean="0">
                <a:solidFill>
                  <a:srgbClr val="FF0000"/>
                </a:solidFill>
              </a:rPr>
              <a:t>: </a:t>
            </a:r>
            <a:r>
              <a:rPr lang="tr-TR" dirty="0" err="1" smtClean="0"/>
              <a:t>mannitol</a:t>
            </a:r>
            <a:r>
              <a:rPr lang="tr-TR" dirty="0" smtClean="0"/>
              <a:t>, kozalak ağacı, su yosunu ve mantar gibi birçok bitkide bulunan doğal bir karbonhidrat alkolüdür. </a:t>
            </a:r>
          </a:p>
          <a:p>
            <a:pPr>
              <a:defRPr/>
            </a:pPr>
            <a:r>
              <a:rPr lang="tr-TR" dirty="0" err="1" smtClean="0"/>
              <a:t>Mannitol</a:t>
            </a:r>
            <a:r>
              <a:rPr lang="tr-TR" dirty="0" smtClean="0"/>
              <a:t>, sadece ince bağırsakta emilimi yapılan ve </a:t>
            </a:r>
            <a:r>
              <a:rPr lang="tr-TR" dirty="0" err="1" smtClean="0"/>
              <a:t>metabolize</a:t>
            </a:r>
            <a:r>
              <a:rPr lang="tr-TR" dirty="0" smtClean="0"/>
              <a:t> edilmeyen, az sindirilebilen bir karbonhidrattır. Sindirim sisteminin alt kısımlarındaki </a:t>
            </a:r>
            <a:r>
              <a:rPr lang="tr-TR" dirty="0" err="1" smtClean="0"/>
              <a:t>kolonik</a:t>
            </a:r>
            <a:r>
              <a:rPr lang="tr-TR" dirty="0" smtClean="0"/>
              <a:t> bakteriler emilimi yapılmayan kısmını </a:t>
            </a:r>
            <a:r>
              <a:rPr lang="tr-TR" dirty="0" err="1" smtClean="0"/>
              <a:t>metabolize</a:t>
            </a:r>
            <a:r>
              <a:rPr lang="tr-TR" dirty="0" smtClean="0"/>
              <a:t> eder. Bu durum bazı insanlarda yumuşak dışkıya ve kompleks karbonhidratların etkisinde olduğu gibi, bağırsaklarda gaz oluşumuna neden olur. İnsan vücudunun az sindirilebilen karbonhidratlara vereceği tepki, tüketim sıklığı ve miktarı gibi kişisel faktörlere bağlıdır.</a:t>
            </a:r>
          </a:p>
          <a:p>
            <a:pPr>
              <a:defRPr/>
            </a:pPr>
            <a:r>
              <a:rPr lang="tr-TR" dirty="0" smtClean="0"/>
              <a:t>Hoş bir tadı vardır.</a:t>
            </a:r>
          </a:p>
          <a:p>
            <a:pPr>
              <a:defRPr/>
            </a:pPr>
            <a:r>
              <a:rPr lang="tr-TR" dirty="0" smtClean="0"/>
              <a:t>Topaklanmayı önleyici, hacim arttırıcı özelliklere sahip olan </a:t>
            </a:r>
            <a:r>
              <a:rPr lang="tr-TR" dirty="0" err="1" smtClean="0"/>
              <a:t>mannitol</a:t>
            </a:r>
            <a:r>
              <a:rPr lang="tr-TR" dirty="0" smtClean="0"/>
              <a:t>, düşük kalorili tatlandırıcı olarak kullanılır. </a:t>
            </a:r>
          </a:p>
          <a:p>
            <a:pPr>
              <a:defRPr/>
            </a:pPr>
            <a:r>
              <a:rPr lang="tr-TR" dirty="0" err="1" smtClean="0"/>
              <a:t>Mannitol</a:t>
            </a:r>
            <a:r>
              <a:rPr lang="tr-TR" dirty="0" smtClean="0"/>
              <a:t> </a:t>
            </a:r>
            <a:r>
              <a:rPr lang="tr-TR" dirty="0" err="1" smtClean="0"/>
              <a:t>diüretik</a:t>
            </a:r>
            <a:r>
              <a:rPr lang="tr-TR" dirty="0" smtClean="0"/>
              <a:t> bir etkiye sahiptir. 20 g üzerindeki aşırı dozlarda </a:t>
            </a:r>
            <a:r>
              <a:rPr lang="tr-TR" dirty="0" err="1" smtClean="0"/>
              <a:t>laksatif</a:t>
            </a:r>
            <a:r>
              <a:rPr lang="tr-TR" dirty="0" smtClean="0"/>
              <a:t> etki gösterir ve bazen çocuklarda bu etkisi için kullanılır.</a:t>
            </a:r>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77500" lnSpcReduction="20000"/>
          </a:bodyPr>
          <a:lstStyle/>
          <a:p>
            <a:pPr>
              <a:defRPr/>
            </a:pPr>
            <a:r>
              <a:rPr lang="tr-TR" dirty="0" err="1" smtClean="0">
                <a:solidFill>
                  <a:srgbClr val="FF0000"/>
                </a:solidFill>
              </a:rPr>
              <a:t>Ksilitol</a:t>
            </a:r>
            <a:r>
              <a:rPr lang="tr-TR" dirty="0" smtClean="0">
                <a:solidFill>
                  <a:srgbClr val="FF0000"/>
                </a:solidFill>
              </a:rPr>
              <a:t>: </a:t>
            </a:r>
            <a:r>
              <a:rPr lang="tr-TR" dirty="0" err="1" smtClean="0"/>
              <a:t>Ksilitol</a:t>
            </a:r>
            <a:r>
              <a:rPr lang="tr-TR" dirty="0" smtClean="0"/>
              <a:t> beyaz kristal şeklinde olup, nane gibi serinlik veren hoş bir tadı vardır. </a:t>
            </a:r>
            <a:r>
              <a:rPr lang="tr-TR" dirty="0" err="1" smtClean="0"/>
              <a:t>Ksilitolun</a:t>
            </a:r>
            <a:r>
              <a:rPr lang="tr-TR" dirty="0" smtClean="0"/>
              <a:t> alerjik bir etkisi yoktur.</a:t>
            </a:r>
          </a:p>
          <a:p>
            <a:pPr>
              <a:defRPr/>
            </a:pPr>
            <a:r>
              <a:rPr lang="tr-TR" dirty="0" smtClean="0"/>
              <a:t>Besin maddelerini kullanarak vücudumuz her gün 4-15 grama kadar </a:t>
            </a:r>
            <a:r>
              <a:rPr lang="tr-TR" dirty="0" err="1" smtClean="0"/>
              <a:t>ksilitol</a:t>
            </a:r>
            <a:r>
              <a:rPr lang="tr-TR" dirty="0" smtClean="0"/>
              <a:t> tüketir. Bu yüzden insan metabolizması bu tatlandırıcıya yabancı değildir. </a:t>
            </a:r>
            <a:r>
              <a:rPr lang="tr-TR" dirty="0" err="1" smtClean="0"/>
              <a:t>Ksilitol</a:t>
            </a:r>
            <a:r>
              <a:rPr lang="tr-TR" dirty="0" smtClean="0"/>
              <a:t> doğada küçük miktarlar halinde bulunur. Genellikle meyvelerden (vişne, kiraz, çilek, vb), marul, mantar, sert ağaç ve mısır koçanı gibi organik maddelerden elde edilir. Bir fincan ahududu 1 gramdan daha az miktarda </a:t>
            </a:r>
            <a:r>
              <a:rPr lang="tr-TR" dirty="0" err="1" smtClean="0"/>
              <a:t>ksilitol</a:t>
            </a:r>
            <a:r>
              <a:rPr lang="tr-TR" dirty="0" smtClean="0"/>
              <a:t> içerir.</a:t>
            </a:r>
          </a:p>
          <a:p>
            <a:pPr>
              <a:defRPr/>
            </a:pPr>
            <a:r>
              <a:rPr lang="tr-TR" dirty="0" smtClean="0"/>
              <a:t>sakızlarda, diş macunlarında, ağız çalkalama sularında, öksürük şuruplarında ve boğaz pastillerinde kullanılmaktadır.</a:t>
            </a:r>
            <a:endParaRPr lang="tr-T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55000" lnSpcReduction="20000"/>
          </a:bodyPr>
          <a:lstStyle/>
          <a:p>
            <a:pPr>
              <a:lnSpc>
                <a:spcPct val="120000"/>
              </a:lnSpc>
              <a:defRPr/>
            </a:pPr>
            <a:r>
              <a:rPr lang="tr-TR" dirty="0" err="1" smtClean="0">
                <a:solidFill>
                  <a:srgbClr val="FF0000"/>
                </a:solidFill>
              </a:rPr>
              <a:t>Gliserol</a:t>
            </a:r>
            <a:r>
              <a:rPr lang="tr-TR" dirty="0" smtClean="0">
                <a:solidFill>
                  <a:srgbClr val="FF0000"/>
                </a:solidFill>
              </a:rPr>
              <a:t>: </a:t>
            </a:r>
            <a:r>
              <a:rPr lang="tr-TR" dirty="0" smtClean="0"/>
              <a:t>bir şeker alkolüdür ve içerdiği </a:t>
            </a:r>
            <a:r>
              <a:rPr lang="tr-TR" dirty="0" err="1" smtClean="0"/>
              <a:t>hidrofilik</a:t>
            </a:r>
            <a:r>
              <a:rPr lang="tr-TR" dirty="0" smtClean="0"/>
              <a:t> alkolik hidroksil grupları suda kolayca erimesini sağlar. Renksiz ve kokusuzdur. Kaynama noktası yüksektir.</a:t>
            </a:r>
          </a:p>
          <a:p>
            <a:pPr>
              <a:lnSpc>
                <a:spcPct val="120000"/>
              </a:lnSpc>
              <a:defRPr/>
            </a:pPr>
            <a:r>
              <a:rPr lang="tr-TR" dirty="0" smtClean="0"/>
              <a:t> Nemlendirme özelliği sayesinde kozmetik ürünlerinde kullanımı oldukça yaygındır. Hacminin 4 katı kadar su </a:t>
            </a:r>
            <a:r>
              <a:rPr lang="tr-TR" dirty="0" err="1" smtClean="0"/>
              <a:t>absorbe</a:t>
            </a:r>
            <a:r>
              <a:rPr lang="tr-TR" dirty="0" smtClean="0"/>
              <a:t> edebilir.</a:t>
            </a:r>
          </a:p>
          <a:p>
            <a:pPr>
              <a:lnSpc>
                <a:spcPct val="120000"/>
              </a:lnSpc>
              <a:defRPr/>
            </a:pPr>
            <a:r>
              <a:rPr lang="tr-TR" dirty="0" smtClean="0"/>
              <a:t>1889 yılına kadar daha çok mum yapımında kullanılan gliserin, bu yılda sabun yapımı sırasında geri alımının keşfedilmesiyle beraber, sabun yapımının vazgeçilmez girdilerinden biri olmuştur.</a:t>
            </a:r>
          </a:p>
          <a:p>
            <a:pPr>
              <a:lnSpc>
                <a:spcPct val="120000"/>
              </a:lnSpc>
              <a:defRPr/>
            </a:pPr>
            <a:r>
              <a:rPr lang="tr-TR" dirty="0" smtClean="0"/>
              <a:t>Şeker yerine kullanılmaktadır. Tatlılık oranı </a:t>
            </a:r>
            <a:r>
              <a:rPr lang="tr-TR" dirty="0" err="1" smtClean="0"/>
              <a:t>sukrozun</a:t>
            </a:r>
            <a:r>
              <a:rPr lang="tr-TR" dirty="0" smtClean="0"/>
              <a:t> %60'ına denk gelmektedir, kalorisi sofra şekerininkine denktir, ancak kandaki şeker seviyesini yükseltmez. Öksürük şuruplarında kullanılır.</a:t>
            </a:r>
          </a:p>
          <a:p>
            <a:pPr>
              <a:lnSpc>
                <a:spcPct val="120000"/>
              </a:lnSpc>
              <a:defRPr/>
            </a:pPr>
            <a:r>
              <a:rPr lang="tr-TR" dirty="0" smtClean="0"/>
              <a:t>Kişisel bakım ürünlerinde çözücü ve yağlayıcı olarak kullanılır. Çoğu diş macunu, ağız gargaraları, cilt bakım ürünleri, </a:t>
            </a:r>
            <a:r>
              <a:rPr lang="tr-TR" dirty="0" err="1" smtClean="0"/>
              <a:t>traş</a:t>
            </a:r>
            <a:r>
              <a:rPr lang="tr-TR" dirty="0" smtClean="0"/>
              <a:t> kremleri, saç bakım ürünlerinde kullanılır. </a:t>
            </a:r>
          </a:p>
          <a:p>
            <a:pPr>
              <a:defRPr/>
            </a:pPr>
            <a:endParaRPr lang="tr-T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Başlık"/>
          <p:cNvSpPr>
            <a:spLocks noGrp="1"/>
          </p:cNvSpPr>
          <p:nvPr>
            <p:ph type="title"/>
          </p:nvPr>
        </p:nvSpPr>
        <p:spPr/>
        <p:txBody>
          <a:bodyPr/>
          <a:lstStyle/>
          <a:p>
            <a:endParaRPr lang="tr-TR" smtClean="0"/>
          </a:p>
        </p:txBody>
      </p:sp>
      <p:sp>
        <p:nvSpPr>
          <p:cNvPr id="77827" name="2 İçerik Yer Tutucusu"/>
          <p:cNvSpPr>
            <a:spLocks noGrp="1"/>
          </p:cNvSpPr>
          <p:nvPr>
            <p:ph idx="1"/>
          </p:nvPr>
        </p:nvSpPr>
        <p:spPr/>
        <p:txBody>
          <a:bodyPr/>
          <a:lstStyle/>
          <a:p>
            <a:r>
              <a:rPr lang="tr-TR" smtClean="0">
                <a:solidFill>
                  <a:srgbClr val="FF0000"/>
                </a:solidFill>
              </a:rPr>
              <a:t>Amino şekerler: </a:t>
            </a:r>
            <a:r>
              <a:rPr lang="tr-TR" smtClean="0"/>
              <a:t>Amino şekerler monosakkaritlerin önemli substitüsyon ürünlerindendir. Şekerlerin ikinci karbon atomundaki OH yerine NH</a:t>
            </a:r>
            <a:r>
              <a:rPr lang="tr-TR" baseline="-25000" smtClean="0"/>
              <a:t>2</a:t>
            </a:r>
            <a:r>
              <a:rPr lang="tr-TR" smtClean="0"/>
              <a:t> grubu girmesiyle oluşur. Müköz sıvılarda bulundukları için önemlidirler. </a:t>
            </a:r>
          </a:p>
          <a:p>
            <a:r>
              <a:rPr lang="tr-TR" smtClean="0"/>
              <a:t>Asetik asitle birleşirlerse N-asetil amino türevleri oluşur. Bunlar N-asetil mumarik asit ve N-asetil neuraminik asittir.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Başlık"/>
          <p:cNvSpPr>
            <a:spLocks noGrp="1"/>
          </p:cNvSpPr>
          <p:nvPr>
            <p:ph type="title"/>
          </p:nvPr>
        </p:nvSpPr>
        <p:spPr/>
        <p:txBody>
          <a:bodyPr/>
          <a:lstStyle/>
          <a:p>
            <a:endParaRPr lang="tr-TR" smtClean="0"/>
          </a:p>
        </p:txBody>
      </p:sp>
      <p:sp>
        <p:nvSpPr>
          <p:cNvPr id="3" name="2 İçerik Yer Tutucusu"/>
          <p:cNvSpPr>
            <a:spLocks noGrp="1"/>
          </p:cNvSpPr>
          <p:nvPr>
            <p:ph idx="1"/>
          </p:nvPr>
        </p:nvSpPr>
        <p:spPr/>
        <p:txBody>
          <a:bodyPr>
            <a:normAutofit fontScale="62500" lnSpcReduction="20000"/>
          </a:bodyPr>
          <a:lstStyle/>
          <a:p>
            <a:pPr>
              <a:lnSpc>
                <a:spcPct val="120000"/>
              </a:lnSpc>
              <a:defRPr/>
            </a:pPr>
            <a:r>
              <a:rPr lang="tr-TR" dirty="0" err="1" smtClean="0">
                <a:solidFill>
                  <a:srgbClr val="FF0000"/>
                </a:solidFill>
              </a:rPr>
              <a:t>Mumarik</a:t>
            </a:r>
            <a:r>
              <a:rPr lang="tr-TR" dirty="0" smtClean="0">
                <a:solidFill>
                  <a:srgbClr val="FF0000"/>
                </a:solidFill>
              </a:rPr>
              <a:t> asitler </a:t>
            </a:r>
            <a:r>
              <a:rPr lang="tr-TR" dirty="0" smtClean="0"/>
              <a:t>bakteri hücre duvarlarının önemli yapı taşıdırlar. Amino grupları </a:t>
            </a:r>
            <a:r>
              <a:rPr lang="tr-TR" dirty="0" err="1" smtClean="0"/>
              <a:t>asetillenerek</a:t>
            </a:r>
            <a:r>
              <a:rPr lang="tr-TR" dirty="0" smtClean="0"/>
              <a:t> N-</a:t>
            </a:r>
            <a:r>
              <a:rPr lang="tr-TR" dirty="0" err="1" smtClean="0"/>
              <a:t>asetil</a:t>
            </a:r>
            <a:r>
              <a:rPr lang="tr-TR" dirty="0" smtClean="0"/>
              <a:t> </a:t>
            </a:r>
            <a:r>
              <a:rPr lang="tr-TR" dirty="0" err="1" smtClean="0"/>
              <a:t>mumarik</a:t>
            </a:r>
            <a:r>
              <a:rPr lang="tr-TR" dirty="0" smtClean="0"/>
              <a:t> asit oluştururlar.</a:t>
            </a:r>
          </a:p>
          <a:p>
            <a:pPr>
              <a:lnSpc>
                <a:spcPct val="120000"/>
              </a:lnSpc>
              <a:defRPr/>
            </a:pPr>
            <a:r>
              <a:rPr lang="tr-TR" dirty="0" err="1" smtClean="0">
                <a:solidFill>
                  <a:srgbClr val="FF0000"/>
                </a:solidFill>
              </a:rPr>
              <a:t>Nöyraminik</a:t>
            </a:r>
            <a:r>
              <a:rPr lang="tr-TR" dirty="0" smtClean="0">
                <a:solidFill>
                  <a:srgbClr val="FF0000"/>
                </a:solidFill>
              </a:rPr>
              <a:t> asitler </a:t>
            </a:r>
            <a:r>
              <a:rPr lang="tr-TR" dirty="0" smtClean="0"/>
              <a:t>D-şekerlerdir. </a:t>
            </a:r>
            <a:r>
              <a:rPr lang="tr-TR" dirty="0" err="1" smtClean="0"/>
              <a:t>Piruvik</a:t>
            </a:r>
            <a:r>
              <a:rPr lang="tr-TR" dirty="0" smtClean="0"/>
              <a:t> asitle </a:t>
            </a:r>
            <a:r>
              <a:rPr lang="tr-TR" dirty="0" err="1" smtClean="0"/>
              <a:t>mannozaminin</a:t>
            </a:r>
            <a:r>
              <a:rPr lang="tr-TR" dirty="0" smtClean="0"/>
              <a:t> birleşmesi sonucu oluşur. </a:t>
            </a:r>
          </a:p>
          <a:p>
            <a:pPr>
              <a:lnSpc>
                <a:spcPct val="120000"/>
              </a:lnSpc>
              <a:defRPr/>
            </a:pPr>
            <a:r>
              <a:rPr lang="tr-TR" dirty="0" smtClean="0"/>
              <a:t>Hayvansal hücre çeperlerinin önemli yapı taşıdır. </a:t>
            </a:r>
            <a:r>
              <a:rPr lang="tr-TR" dirty="0" err="1" smtClean="0"/>
              <a:t>Lipidlerin</a:t>
            </a:r>
            <a:r>
              <a:rPr lang="tr-TR" dirty="0" smtClean="0"/>
              <a:t> </a:t>
            </a:r>
            <a:r>
              <a:rPr lang="tr-TR" dirty="0" err="1" smtClean="0"/>
              <a:t>polisakkaridlerin</a:t>
            </a:r>
            <a:r>
              <a:rPr lang="tr-TR" dirty="0" smtClean="0"/>
              <a:t>, </a:t>
            </a:r>
            <a:r>
              <a:rPr lang="tr-TR" dirty="0" err="1" smtClean="0"/>
              <a:t>glikoproteinlerin</a:t>
            </a:r>
            <a:r>
              <a:rPr lang="tr-TR" dirty="0" smtClean="0"/>
              <a:t> ve </a:t>
            </a:r>
            <a:r>
              <a:rPr lang="tr-TR" dirty="0" err="1" smtClean="0"/>
              <a:t>mukoproteinlerin</a:t>
            </a:r>
            <a:r>
              <a:rPr lang="tr-TR" dirty="0" smtClean="0"/>
              <a:t> yapısında, bakterilerde ve hayvan dokularında yaygın bir şekilde bulunur.</a:t>
            </a:r>
          </a:p>
          <a:p>
            <a:pPr>
              <a:lnSpc>
                <a:spcPct val="120000"/>
              </a:lnSpc>
              <a:defRPr/>
            </a:pPr>
            <a:r>
              <a:rPr lang="tr-TR" dirty="0" err="1" smtClean="0"/>
              <a:t>Nöyraminik</a:t>
            </a:r>
            <a:r>
              <a:rPr lang="tr-TR" dirty="0" smtClean="0"/>
              <a:t> </a:t>
            </a:r>
            <a:r>
              <a:rPr lang="tr-TR" dirty="0" err="1" smtClean="0"/>
              <a:t>asitin</a:t>
            </a:r>
            <a:r>
              <a:rPr lang="tr-TR" dirty="0" smtClean="0"/>
              <a:t> N-</a:t>
            </a:r>
            <a:r>
              <a:rPr lang="tr-TR" dirty="0" err="1" smtClean="0"/>
              <a:t>açil</a:t>
            </a:r>
            <a:r>
              <a:rPr lang="tr-TR" dirty="0" smtClean="0"/>
              <a:t> türevleri </a:t>
            </a:r>
            <a:r>
              <a:rPr lang="tr-TR" dirty="0" err="1" smtClean="0">
                <a:solidFill>
                  <a:srgbClr val="FF0000"/>
                </a:solidFill>
              </a:rPr>
              <a:t>sialik</a:t>
            </a:r>
            <a:r>
              <a:rPr lang="tr-TR" dirty="0" smtClean="0">
                <a:solidFill>
                  <a:srgbClr val="FF0000"/>
                </a:solidFill>
              </a:rPr>
              <a:t> asitler </a:t>
            </a:r>
            <a:r>
              <a:rPr lang="tr-TR" dirty="0" smtClean="0"/>
              <a:t>olarak bilinir. </a:t>
            </a:r>
            <a:r>
              <a:rPr lang="tr-TR" dirty="0" err="1" smtClean="0"/>
              <a:t>Sialik</a:t>
            </a:r>
            <a:r>
              <a:rPr lang="tr-TR" dirty="0" smtClean="0"/>
              <a:t> asitler </a:t>
            </a:r>
            <a:r>
              <a:rPr lang="tr-TR" dirty="0" err="1" smtClean="0"/>
              <a:t>tükrük</a:t>
            </a:r>
            <a:r>
              <a:rPr lang="tr-TR" dirty="0" smtClean="0"/>
              <a:t> bezi salgısı ve diğer mukoza salgılarındaki </a:t>
            </a:r>
            <a:r>
              <a:rPr lang="tr-TR" dirty="0" err="1" smtClean="0"/>
              <a:t>glikoproteinlerin</a:t>
            </a:r>
            <a:r>
              <a:rPr lang="tr-TR" dirty="0" smtClean="0"/>
              <a:t> yapısında bulunurlar. Ayrıca kan grubu maddelerinin de yapı taşıdırlar.</a:t>
            </a:r>
          </a:p>
          <a:p>
            <a:pPr>
              <a:defRPr/>
            </a:pPr>
            <a:endParaRPr lang="tr-TR" dirty="0"/>
          </a:p>
        </p:txBody>
      </p:sp>
    </p:spTree>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4309</TotalTime>
  <Words>3825</Words>
  <Application>Microsoft PowerPoint</Application>
  <PresentationFormat>Ekran Gösterisi (4:3)</PresentationFormat>
  <Paragraphs>225</Paragraphs>
  <Slides>76</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76</vt:i4>
      </vt:variant>
    </vt:vector>
  </HeadingPairs>
  <TitlesOfParts>
    <vt:vector size="79" baseType="lpstr">
      <vt:lpstr>Arial</vt:lpstr>
      <vt:lpstr>Calibri</vt:lpstr>
      <vt:lpstr>Varsayılan Tasarım</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dilara</dc:creator>
  <cp:lastModifiedBy>AE</cp:lastModifiedBy>
  <cp:revision>358</cp:revision>
  <cp:lastPrinted>1601-01-01T00:00:00Z</cp:lastPrinted>
  <dcterms:created xsi:type="dcterms:W3CDTF">1601-01-01T00:00:00Z</dcterms:created>
  <dcterms:modified xsi:type="dcterms:W3CDTF">2020-03-22T10:37:58Z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