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8" r:id="rId5"/>
    <p:sldId id="269" r:id="rId6"/>
    <p:sldId id="262" r:id="rId7"/>
    <p:sldId id="266" r:id="rId8"/>
    <p:sldId id="259" r:id="rId9"/>
    <p:sldId id="273" r:id="rId10"/>
    <p:sldId id="270" r:id="rId11"/>
    <p:sldId id="272" r:id="rId12"/>
    <p:sldId id="271" r:id="rId13"/>
    <p:sldId id="260" r:id="rId14"/>
    <p:sldId id="264" r:id="rId15"/>
    <p:sldId id="267" r:id="rId16"/>
    <p:sldId id="268" r:id="rId17"/>
    <p:sldId id="274" r:id="rId18"/>
    <p:sldId id="275" r:id="rId19"/>
    <p:sldId id="276" r:id="rId20"/>
    <p:sldId id="277" r:id="rId21"/>
    <p:sldId id="278" r:id="rId22"/>
    <p:sldId id="280" r:id="rId23"/>
    <p:sldId id="281" r:id="rId24"/>
    <p:sldId id="282" r:id="rId25"/>
    <p:sldId id="283" r:id="rId26"/>
    <p:sldId id="284" r:id="rId27"/>
    <p:sldId id="279" r:id="rId28"/>
    <p:sldId id="300" r:id="rId29"/>
    <p:sldId id="301" r:id="rId30"/>
    <p:sldId id="302" r:id="rId31"/>
    <p:sldId id="303" r:id="rId32"/>
    <p:sldId id="320" r:id="rId33"/>
    <p:sldId id="321" r:id="rId34"/>
    <p:sldId id="304" r:id="rId35"/>
    <p:sldId id="305" r:id="rId36"/>
    <p:sldId id="306" r:id="rId37"/>
    <p:sldId id="316" r:id="rId38"/>
    <p:sldId id="307" r:id="rId39"/>
    <p:sldId id="308" r:id="rId40"/>
    <p:sldId id="309" r:id="rId41"/>
    <p:sldId id="317" r:id="rId42"/>
    <p:sldId id="318" r:id="rId43"/>
    <p:sldId id="319" r:id="rId44"/>
    <p:sldId id="311" r:id="rId45"/>
    <p:sldId id="312" r:id="rId46"/>
    <p:sldId id="313" r:id="rId47"/>
    <p:sldId id="314" r:id="rId48"/>
    <p:sldId id="315" r:id="rId49"/>
    <p:sldId id="310" r:id="rId50"/>
    <p:sldId id="322" r:id="rId51"/>
    <p:sldId id="323" r:id="rId52"/>
    <p:sldId id="324" r:id="rId53"/>
    <p:sldId id="325" r:id="rId54"/>
    <p:sldId id="326" r:id="rId55"/>
    <p:sldId id="327" r:id="rId56"/>
    <p:sldId id="328" r:id="rId57"/>
    <p:sldId id="329" r:id="rId58"/>
    <p:sldId id="330" r:id="rId59"/>
    <p:sldId id="331" r:id="rId60"/>
    <p:sldId id="285" r:id="rId61"/>
    <p:sldId id="296" r:id="rId62"/>
    <p:sldId id="292" r:id="rId63"/>
    <p:sldId id="288" r:id="rId64"/>
    <p:sldId id="293" r:id="rId65"/>
    <p:sldId id="289" r:id="rId66"/>
    <p:sldId id="298" r:id="rId67"/>
    <p:sldId id="295" r:id="rId68"/>
    <p:sldId id="286" r:id="rId69"/>
    <p:sldId id="287" r:id="rId70"/>
    <p:sldId id="297" r:id="rId71"/>
    <p:sldId id="290" r:id="rId72"/>
    <p:sldId id="291" r:id="rId73"/>
    <p:sldId id="299" r:id="rId74"/>
    <p:sldId id="333" r:id="rId75"/>
    <p:sldId id="334" r:id="rId76"/>
    <p:sldId id="294" r:id="rId77"/>
    <p:sldId id="332" r:id="rId7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19.09.2013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19.09.2013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19.09.2013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19.09.2013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19.09.2013</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19.09.2013</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19.09.2013</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19.09.2013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19.09.2013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19.09.2013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19.09.2013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19.09.2013</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en.wikipedia.org/w/index.php?title=Test_systems&amp;action=edit&amp;redlink=1"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orlabmarket.com/urun/Drigalski-Spatulu-Cam-16-Cm50af539615b7a" TargetMode="Externa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kocintok.com.tr/detay.php?id=154" TargetMode="Externa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hyperlink" Target="http://scientificinstrument.net/item_images/culture%20bottle%20special.JPG" TargetMode="External"/><Relationship Id="rId2" Type="http://schemas.openxmlformats.org/officeDocument/2006/relationships/image" Target="../media/image22.jpeg"/><Relationship Id="rId1" Type="http://schemas.openxmlformats.org/officeDocument/2006/relationships/slideLayout" Target="../slideLayouts/slideLayout6.xml"/><Relationship Id="rId6" Type="http://schemas.openxmlformats.org/officeDocument/2006/relationships/image" Target="../media/image24.jpeg"/><Relationship Id="rId5" Type="http://schemas.openxmlformats.org/officeDocument/2006/relationships/hyperlink" Target="http://scientificinstrument.net/item_images/Aspirator%20bottle%205%20ltrs.JPG" TargetMode="External"/><Relationship Id="rId4" Type="http://schemas.openxmlformats.org/officeDocument/2006/relationships/image" Target="../media/image23.jpeg"/></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xml"/><Relationship Id="rId4" Type="http://schemas.openxmlformats.org/officeDocument/2006/relationships/image" Target="../media/image27.jpeg"/></Relationships>
</file>

<file path=ppt/slides/_rels/slide4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6.xml"/><Relationship Id="rId4" Type="http://schemas.openxmlformats.org/officeDocument/2006/relationships/image" Target="../media/image30.jpeg"/></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6.xml"/><Relationship Id="rId4" Type="http://schemas.openxmlformats.org/officeDocument/2006/relationships/image" Target="../media/image33.jpeg"/></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6.xml"/><Relationship Id="rId4" Type="http://schemas.openxmlformats.org/officeDocument/2006/relationships/image" Target="../media/image39.jpeg"/></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6.xml"/><Relationship Id="rId4" Type="http://schemas.openxmlformats.org/officeDocument/2006/relationships/image" Target="../media/image51.gif"/></Relationships>
</file>

<file path=ppt/slides/_rels/slide5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6.xml"/><Relationship Id="rId4" Type="http://schemas.openxmlformats.org/officeDocument/2006/relationships/image" Target="../media/image55.jpeg"/></Relationships>
</file>

<file path=ppt/slides/_rels/slide5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6.xml"/><Relationship Id="rId4" Type="http://schemas.openxmlformats.org/officeDocument/2006/relationships/image" Target="../media/image62.jpeg"/></Relationships>
</file>

<file path=ppt/slides/_rels/slide6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b="1" dirty="0" err="1" smtClean="0"/>
              <a:t>Laboratuvarda</a:t>
            </a:r>
            <a:r>
              <a:rPr lang="tr-TR" b="1" dirty="0" smtClean="0"/>
              <a:t> Uyulması Gereken Kurallar</a:t>
            </a:r>
            <a:endParaRPr lang="tr-TR" b="1" dirty="0"/>
          </a:p>
        </p:txBody>
      </p:sp>
      <p:sp>
        <p:nvSpPr>
          <p:cNvPr id="3" name="2 Alt Başlık"/>
          <p:cNvSpPr>
            <a:spLocks noGrp="1"/>
          </p:cNvSpPr>
          <p:nvPr>
            <p:ph type="subTitle" idx="1"/>
          </p:nvPr>
        </p:nvSpPr>
        <p:spPr/>
        <p:txBody>
          <a:bodyPr/>
          <a:lstStyle/>
          <a:p>
            <a:r>
              <a:rPr lang="tr-TR" dirty="0" err="1" smtClean="0"/>
              <a:t>Doç.Dr</a:t>
            </a:r>
            <a:r>
              <a:rPr lang="tr-TR" dirty="0" smtClean="0"/>
              <a:t>. Arzu FINDIK</a:t>
            </a:r>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0"/>
            <a:ext cx="7992888" cy="1038746"/>
          </a:xfrm>
        </p:spPr>
        <p:txBody>
          <a:bodyPr>
            <a:normAutofit fontScale="90000"/>
          </a:bodyPr>
          <a:lstStyle/>
          <a:p>
            <a:r>
              <a:rPr lang="tr-TR" b="1" dirty="0" err="1" smtClean="0"/>
              <a:t>Laboratuvarda</a:t>
            </a:r>
            <a:r>
              <a:rPr lang="tr-TR" b="1" dirty="0" smtClean="0"/>
              <a:t> Uyulması Gereken Başlıca Kurallar</a:t>
            </a:r>
            <a:endParaRPr lang="tr-TR" b="1" dirty="0"/>
          </a:p>
        </p:txBody>
      </p:sp>
      <p:sp>
        <p:nvSpPr>
          <p:cNvPr id="3" name="2 İçerik Yer Tutucusu"/>
          <p:cNvSpPr>
            <a:spLocks noGrp="1"/>
          </p:cNvSpPr>
          <p:nvPr>
            <p:ph idx="1"/>
          </p:nvPr>
        </p:nvSpPr>
        <p:spPr>
          <a:xfrm>
            <a:off x="251520" y="1268760"/>
            <a:ext cx="8435280" cy="5256584"/>
          </a:xfrm>
        </p:spPr>
        <p:txBody>
          <a:bodyPr>
            <a:normAutofit fontScale="85000" lnSpcReduction="20000"/>
          </a:bodyPr>
          <a:lstStyle/>
          <a:p>
            <a:r>
              <a:rPr lang="tr-TR" dirty="0" smtClean="0"/>
              <a:t>Kirli, çamurlu ayakkabılarla </a:t>
            </a:r>
            <a:r>
              <a:rPr lang="tr-TR" dirty="0" err="1" smtClean="0"/>
              <a:t>laboratuvara</a:t>
            </a:r>
            <a:r>
              <a:rPr lang="tr-TR" dirty="0" smtClean="0"/>
              <a:t> girilmemelidir. </a:t>
            </a:r>
          </a:p>
          <a:p>
            <a:r>
              <a:rPr lang="tr-TR" dirty="0" smtClean="0"/>
              <a:t>Gereksiz kişisel eşyalar </a:t>
            </a:r>
            <a:r>
              <a:rPr lang="tr-TR" dirty="0" err="1" smtClean="0"/>
              <a:t>laboratuvara</a:t>
            </a:r>
            <a:r>
              <a:rPr lang="tr-TR" dirty="0" smtClean="0"/>
              <a:t> sokulmamalıdır. </a:t>
            </a:r>
          </a:p>
          <a:p>
            <a:r>
              <a:rPr lang="tr-TR" dirty="0" err="1" smtClean="0"/>
              <a:t>Laboratuvarda</a:t>
            </a:r>
            <a:r>
              <a:rPr lang="tr-TR" dirty="0" smtClean="0"/>
              <a:t>, </a:t>
            </a:r>
            <a:r>
              <a:rPr lang="tr-TR" dirty="0" err="1" smtClean="0"/>
              <a:t>laboratuvara</a:t>
            </a:r>
            <a:r>
              <a:rPr lang="tr-TR" dirty="0" smtClean="0"/>
              <a:t> özgü beyaz bir önlük giyilmeli, </a:t>
            </a:r>
            <a:r>
              <a:rPr lang="tr-TR" dirty="0" err="1" smtClean="0"/>
              <a:t>laboratuvar</a:t>
            </a:r>
            <a:r>
              <a:rPr lang="tr-TR" dirty="0" smtClean="0"/>
              <a:t> dışında bu önlük kullanılmamalıdır.</a:t>
            </a:r>
          </a:p>
          <a:p>
            <a:r>
              <a:rPr lang="tr-TR" dirty="0" err="1" smtClean="0"/>
              <a:t>Laboratuvar</a:t>
            </a:r>
            <a:r>
              <a:rPr lang="tr-TR" dirty="0" smtClean="0"/>
              <a:t> masalarının üzeriyle mümkün olduğunca temas edilmemeli,oturma, uzanma gibi eylemlerde bulunulmamalıdır. </a:t>
            </a:r>
          </a:p>
          <a:p>
            <a:r>
              <a:rPr lang="tr-TR" dirty="0" smtClean="0"/>
              <a:t>İşi olmayan kişiler ve ziyaretçiler </a:t>
            </a:r>
            <a:r>
              <a:rPr lang="tr-TR" dirty="0" err="1" smtClean="0"/>
              <a:t>laboratuvara</a:t>
            </a:r>
            <a:r>
              <a:rPr lang="tr-TR" dirty="0" smtClean="0"/>
              <a:t> alınmamalıdır.</a:t>
            </a:r>
          </a:p>
          <a:p>
            <a:r>
              <a:rPr lang="tr-TR" dirty="0" err="1" smtClean="0"/>
              <a:t>Laboratuvarda</a:t>
            </a:r>
            <a:r>
              <a:rPr lang="tr-TR" dirty="0" smtClean="0"/>
              <a:t> herhangi bir şey yemek, içmek, sigara içmek </a:t>
            </a:r>
            <a:r>
              <a:rPr lang="tr-TR" dirty="0" err="1" smtClean="0"/>
              <a:t>sakıcalı</a:t>
            </a:r>
            <a:r>
              <a:rPr lang="tr-TR" dirty="0" smtClean="0"/>
              <a:t> davranışlardır. </a:t>
            </a:r>
          </a:p>
          <a:p>
            <a:r>
              <a:rPr lang="tr-TR" dirty="0" err="1" smtClean="0"/>
              <a:t>Laboratuvar</a:t>
            </a:r>
            <a:r>
              <a:rPr lang="tr-TR" dirty="0" smtClean="0"/>
              <a:t> masaları kullanımdan önce ve sonra dezenfekte edilmelidir.</a:t>
            </a:r>
          </a:p>
          <a:p>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0"/>
            <a:ext cx="8219256" cy="1052736"/>
          </a:xfrm>
        </p:spPr>
        <p:txBody>
          <a:bodyPr>
            <a:normAutofit fontScale="90000"/>
          </a:bodyPr>
          <a:lstStyle/>
          <a:p>
            <a:r>
              <a:rPr lang="tr-TR" b="1" dirty="0" err="1" smtClean="0"/>
              <a:t>Laboratuvarda</a:t>
            </a:r>
            <a:r>
              <a:rPr lang="tr-TR" b="1" dirty="0" smtClean="0"/>
              <a:t> Uyulması Gereken Başlıca Kurallar</a:t>
            </a:r>
            <a:endParaRPr lang="tr-TR" b="1" dirty="0"/>
          </a:p>
        </p:txBody>
      </p:sp>
      <p:sp>
        <p:nvSpPr>
          <p:cNvPr id="3" name="2 İçerik Yer Tutucusu"/>
          <p:cNvSpPr>
            <a:spLocks noGrp="1"/>
          </p:cNvSpPr>
          <p:nvPr>
            <p:ph idx="1"/>
          </p:nvPr>
        </p:nvSpPr>
        <p:spPr>
          <a:xfrm>
            <a:off x="0" y="1124744"/>
            <a:ext cx="8686800" cy="5544616"/>
          </a:xfrm>
        </p:spPr>
        <p:txBody>
          <a:bodyPr>
            <a:normAutofit fontScale="77500" lnSpcReduction="20000"/>
          </a:bodyPr>
          <a:lstStyle/>
          <a:p>
            <a:r>
              <a:rPr lang="tr-TR" dirty="0" smtClean="0"/>
              <a:t>Masaların üzerinde gereksiz (çanta, kıyafet,vs) malzemeler bulundurulmamalıdır.</a:t>
            </a:r>
          </a:p>
          <a:p>
            <a:r>
              <a:rPr lang="tr-TR" dirty="0" err="1" smtClean="0"/>
              <a:t>Kontamine</a:t>
            </a:r>
            <a:r>
              <a:rPr lang="tr-TR" dirty="0" smtClean="0"/>
              <a:t> malzeme masalar üzerinde bırakılmamalı, bu iş için ayrılmış olan kaplarda bekletilmelidir. </a:t>
            </a:r>
          </a:p>
          <a:p>
            <a:r>
              <a:rPr lang="tr-TR" dirty="0" smtClean="0"/>
              <a:t>Çalışmalar sırasında eller, vücudun diğer kısımlarına temas ettirilmemelidir. </a:t>
            </a:r>
          </a:p>
          <a:p>
            <a:r>
              <a:rPr lang="tr-TR" dirty="0" smtClean="0"/>
              <a:t>Ekim yapılan tüp, </a:t>
            </a:r>
            <a:r>
              <a:rPr lang="tr-TR" dirty="0" err="1" smtClean="0"/>
              <a:t>petri</a:t>
            </a:r>
            <a:r>
              <a:rPr lang="tr-TR" dirty="0" smtClean="0"/>
              <a:t> v.s. önlük ceplerine konmamalıdır.</a:t>
            </a:r>
          </a:p>
          <a:p>
            <a:r>
              <a:rPr lang="tr-TR" dirty="0" smtClean="0"/>
              <a:t>Çalışmalar sırasında her türlü hava sirkülasyonu önlenmelidir.</a:t>
            </a:r>
          </a:p>
          <a:p>
            <a:r>
              <a:rPr lang="tr-TR" dirty="0" smtClean="0"/>
              <a:t>Gereksiz el-kol hareketlerinde de bulunmamak gerekir. </a:t>
            </a:r>
          </a:p>
          <a:p>
            <a:r>
              <a:rPr lang="tr-TR" dirty="0" smtClean="0"/>
              <a:t>Herhangi bir madde döküldüğünde gerekli önlemler alınmadan kaldırılmamalıdır. Özellikle mikrobiyolojik açıdan </a:t>
            </a:r>
            <a:r>
              <a:rPr lang="tr-TR" dirty="0" err="1" smtClean="0"/>
              <a:t>kontamine</a:t>
            </a:r>
            <a:r>
              <a:rPr lang="tr-TR" dirty="0" smtClean="0"/>
              <a:t> materyallerin dökülmesi ve kırılması halinde önce ortam dezenfekte edilmeli daha sonra temizlik yapılmalıdır. </a:t>
            </a:r>
          </a:p>
          <a:p>
            <a:r>
              <a:rPr lang="tr-TR" dirty="0" smtClean="0"/>
              <a:t>Çalışmaların bitiminde kullanılan kirli materyal kendilerine ait kaplara bırakılmalıdır. </a:t>
            </a:r>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0"/>
            <a:ext cx="8219256" cy="1052736"/>
          </a:xfrm>
        </p:spPr>
        <p:txBody>
          <a:bodyPr>
            <a:normAutofit fontScale="90000"/>
          </a:bodyPr>
          <a:lstStyle/>
          <a:p>
            <a:r>
              <a:rPr lang="tr-TR" b="1" dirty="0" err="1" smtClean="0"/>
              <a:t>Laboratuvarda</a:t>
            </a:r>
            <a:r>
              <a:rPr lang="tr-TR" b="1" dirty="0" smtClean="0"/>
              <a:t> Uyulması Gereken Başlıca Kurallar</a:t>
            </a:r>
            <a:endParaRPr lang="tr-TR" b="1" dirty="0"/>
          </a:p>
        </p:txBody>
      </p:sp>
      <p:sp>
        <p:nvSpPr>
          <p:cNvPr id="3" name="2 İçerik Yer Tutucusu"/>
          <p:cNvSpPr>
            <a:spLocks noGrp="1"/>
          </p:cNvSpPr>
          <p:nvPr>
            <p:ph idx="1"/>
          </p:nvPr>
        </p:nvSpPr>
        <p:spPr>
          <a:xfrm>
            <a:off x="467544" y="1124744"/>
            <a:ext cx="8219256" cy="5472608"/>
          </a:xfrm>
        </p:spPr>
        <p:txBody>
          <a:bodyPr>
            <a:normAutofit fontScale="77500" lnSpcReduction="20000"/>
          </a:bodyPr>
          <a:lstStyle/>
          <a:p>
            <a:r>
              <a:rPr lang="tr-TR" dirty="0" smtClean="0"/>
              <a:t>Kullanılan </a:t>
            </a:r>
            <a:r>
              <a:rPr lang="tr-TR" dirty="0" err="1" smtClean="0"/>
              <a:t>disposable</a:t>
            </a:r>
            <a:r>
              <a:rPr lang="tr-TR" dirty="0" smtClean="0"/>
              <a:t> (tek kullanımlık) alet ve malzeme tedbirsizce çöpe atılmamalı, gerekli tedbirler alındıktan sonra duruma göre çöpe atılmalı ve/veya imha edilmelidir. </a:t>
            </a:r>
          </a:p>
          <a:p>
            <a:r>
              <a:rPr lang="tr-TR" dirty="0" smtClean="0"/>
              <a:t>Mikrobiyolojik ekimlerde kullanılan öze telleri kullanımdan önce ve sonra mutlaka yakılarak sterilize edilmelidir. Öze tellerinin yakılması sırasında, öze teli üzerinde damlacık veya herhangi bir materyalin fazla olmamasına dikkat edilmelidir. Öze telinde bulunan materyal yakma sırasında ani genleşme sonucu etrafa ve giysilerinize sıçrayabilir ! </a:t>
            </a:r>
          </a:p>
          <a:p>
            <a:r>
              <a:rPr lang="tr-TR" dirty="0" smtClean="0"/>
              <a:t>Çalışmaya başlamadan önce ve sonra eller mutlaka özenle yıkanmalı ve gerekliyse dezenfekte edilmelidir. Mümkünse tek kullanımlık lateks eldivenler kullanılmalıdır. Kullanımdan sonra eldivenler gerektiği şekilde imha edilmelidir.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err="1" smtClean="0"/>
              <a:t>Laboratuvarda</a:t>
            </a:r>
            <a:r>
              <a:rPr lang="tr-TR" b="1" dirty="0" smtClean="0"/>
              <a:t> Uyulması Gereken Başlıca Kurallar</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Kullanım için hazırlanmış pipetler temiz ve ağız kısımları mutlaka pamuklanmış olmalı, mikrobiyoloji </a:t>
            </a:r>
            <a:r>
              <a:rPr lang="tr-TR" dirty="0" err="1" smtClean="0"/>
              <a:t>laboratuvarları</a:t>
            </a:r>
            <a:r>
              <a:rPr lang="tr-TR" dirty="0" smtClean="0"/>
              <a:t> için mutlaka steril edilmiş olmalıdır.-</a:t>
            </a:r>
          </a:p>
          <a:p>
            <a:r>
              <a:rPr lang="tr-TR" dirty="0" smtClean="0"/>
              <a:t>Tehlikeli sıvıları pipetle çekerken mutlaka pamuklu pipet kullanılmalı, pipete sonuna kadar sıvı çekilmemeli, mümkünse , </a:t>
            </a:r>
            <a:r>
              <a:rPr lang="tr-TR" dirty="0" err="1" smtClean="0"/>
              <a:t>puvar</a:t>
            </a:r>
            <a:r>
              <a:rPr lang="tr-TR" dirty="0" smtClean="0"/>
              <a:t> veya elektrikli pompa kullanılmalıdır. </a:t>
            </a:r>
          </a:p>
          <a:p>
            <a:r>
              <a:rPr lang="tr-TR" dirty="0" smtClean="0"/>
              <a:t>Steril olup olmadığı kesin bilinmeyen malzeme </a:t>
            </a:r>
            <a:r>
              <a:rPr lang="tr-TR" b="1" dirty="0" smtClean="0"/>
              <a:t>steril değildir</a:t>
            </a:r>
            <a:r>
              <a:rPr lang="tr-TR" dirty="0" smtClean="0"/>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err="1" smtClean="0"/>
              <a:t>Laboratuvarda</a:t>
            </a:r>
            <a:r>
              <a:rPr lang="tr-TR" b="1" dirty="0" smtClean="0"/>
              <a:t> Uyulması Gereken Başlıca Kurallar</a:t>
            </a:r>
            <a:endParaRPr lang="tr-TR" b="1" dirty="0"/>
          </a:p>
        </p:txBody>
      </p:sp>
      <p:sp>
        <p:nvSpPr>
          <p:cNvPr id="3" name="2 İçerik Yer Tutucusu"/>
          <p:cNvSpPr>
            <a:spLocks noGrp="1"/>
          </p:cNvSpPr>
          <p:nvPr>
            <p:ph idx="1"/>
          </p:nvPr>
        </p:nvSpPr>
        <p:spPr/>
        <p:txBody>
          <a:bodyPr>
            <a:normAutofit fontScale="70000" lnSpcReduction="20000"/>
          </a:bodyPr>
          <a:lstStyle/>
          <a:p>
            <a:r>
              <a:rPr lang="tr-TR" dirty="0" smtClean="0"/>
              <a:t>Kullanılan malzemelerin bakımları zamanında ve gerektiği şekilde yapılmalı ve yaptırılmalıdır. </a:t>
            </a:r>
          </a:p>
          <a:p>
            <a:r>
              <a:rPr lang="tr-TR" dirty="0" smtClean="0"/>
              <a:t>Mikrobiyoloji </a:t>
            </a:r>
            <a:r>
              <a:rPr lang="tr-TR" dirty="0" err="1" smtClean="0"/>
              <a:t>laboratuvarlarında</a:t>
            </a:r>
            <a:r>
              <a:rPr lang="tr-TR" dirty="0" smtClean="0"/>
              <a:t> kullanılan etüvlerin içi temiz tutulmalı, herhangi bir materyal damladığında, döküldüğünde mutlaka (fişi prizden çekilerek) dikkatle ve cihaza zarar vermeyecek şekilde dezenfekte edilmelidir. </a:t>
            </a:r>
          </a:p>
          <a:p>
            <a:r>
              <a:rPr lang="tr-TR" dirty="0" err="1" smtClean="0"/>
              <a:t>Laboratuvarda</a:t>
            </a:r>
            <a:r>
              <a:rPr lang="tr-TR" dirty="0" smtClean="0"/>
              <a:t> böcek, sinek v.s. hayvanların bulunması, </a:t>
            </a:r>
            <a:r>
              <a:rPr lang="tr-TR" dirty="0" err="1" smtClean="0"/>
              <a:t>kontaminasyon</a:t>
            </a:r>
            <a:r>
              <a:rPr lang="tr-TR" dirty="0" smtClean="0"/>
              <a:t> için büyük bir risktir. Tedbir alınmalıdır.-</a:t>
            </a:r>
          </a:p>
          <a:p>
            <a:r>
              <a:rPr lang="tr-TR" dirty="0" smtClean="0"/>
              <a:t>Çalışmalar düzenli olmalı ve planlı yapılmalıdır. </a:t>
            </a:r>
          </a:p>
          <a:p>
            <a:r>
              <a:rPr lang="tr-TR" dirty="0" err="1" smtClean="0"/>
              <a:t>Laboratuvar</a:t>
            </a:r>
            <a:r>
              <a:rPr lang="tr-TR" dirty="0" smtClean="0"/>
              <a:t> kayıtlarına azami dikkat gösterilmesi gerekir. </a:t>
            </a:r>
          </a:p>
          <a:p>
            <a:r>
              <a:rPr lang="tr-TR" dirty="0" err="1" smtClean="0"/>
              <a:t>Laboratuvardan</a:t>
            </a:r>
            <a:r>
              <a:rPr lang="tr-TR" dirty="0" smtClean="0"/>
              <a:t> çıkarken, çalışması gerekli olmayan cihazlar kapatılmalı, pencereler, gaz ve su vanaları kontrol edilmelidir. </a:t>
            </a:r>
          </a:p>
          <a:p>
            <a:r>
              <a:rPr lang="tr-TR" b="1" dirty="0" smtClean="0"/>
              <a:t>LABORATUVAR KAZALARINA KARŞI DİKKATLİ VE TEDBİRLİ OLUN </a:t>
            </a:r>
            <a:endParaRPr lang="tr-TR" dirty="0" smtClean="0"/>
          </a:p>
          <a:p>
            <a:endParaRPr lang="tr-TR" dirty="0" smtClean="0"/>
          </a:p>
          <a:p>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dirty="0" smtClean="0"/>
              <a:t>Mikroorganizmaları güvenle kontrol altına almada önemli üç element:</a:t>
            </a:r>
          </a:p>
          <a:p>
            <a:r>
              <a:rPr lang="tr-TR" b="1" dirty="0" smtClean="0"/>
              <a:t>G</a:t>
            </a:r>
            <a:r>
              <a:rPr lang="en-US" b="1" dirty="0" err="1" smtClean="0"/>
              <a:t>ood</a:t>
            </a:r>
            <a:r>
              <a:rPr lang="en-US" b="1" dirty="0" smtClean="0"/>
              <a:t> </a:t>
            </a:r>
            <a:r>
              <a:rPr lang="tr-TR" b="1" dirty="0" smtClean="0"/>
              <a:t>L</a:t>
            </a:r>
            <a:r>
              <a:rPr lang="en-US" b="1" dirty="0" err="1" smtClean="0"/>
              <a:t>aboratory</a:t>
            </a:r>
            <a:r>
              <a:rPr lang="en-US" b="1" dirty="0" smtClean="0"/>
              <a:t> </a:t>
            </a:r>
            <a:r>
              <a:rPr lang="tr-TR" b="1" dirty="0" smtClean="0"/>
              <a:t>P</a:t>
            </a:r>
            <a:r>
              <a:rPr lang="en-US" b="1" dirty="0" err="1" smtClean="0"/>
              <a:t>ractices</a:t>
            </a:r>
            <a:r>
              <a:rPr lang="tr-TR" b="1" dirty="0" smtClean="0"/>
              <a:t>-GLP=İyi </a:t>
            </a:r>
            <a:r>
              <a:rPr lang="tr-TR" b="1" dirty="0" err="1" smtClean="0"/>
              <a:t>Laboratuvar</a:t>
            </a:r>
            <a:r>
              <a:rPr lang="tr-TR" b="1" dirty="0" smtClean="0"/>
              <a:t> Uygulamaları</a:t>
            </a:r>
          </a:p>
          <a:p>
            <a:r>
              <a:rPr lang="tr-TR" dirty="0" smtClean="0"/>
              <a:t>Güvenli ekipman</a:t>
            </a:r>
          </a:p>
          <a:p>
            <a:r>
              <a:rPr lang="tr-TR" dirty="0" smtClean="0"/>
              <a:t>Tesis dizaynı</a:t>
            </a: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332656"/>
            <a:ext cx="8229600" cy="648072"/>
          </a:xfrm>
        </p:spPr>
        <p:txBody>
          <a:bodyPr>
            <a:normAutofit fontScale="90000"/>
          </a:bodyPr>
          <a:lstStyle/>
          <a:p>
            <a:r>
              <a:rPr lang="tr-TR" b="1" dirty="0" smtClean="0"/>
              <a:t>GLP(İyi </a:t>
            </a:r>
            <a:r>
              <a:rPr lang="tr-TR" b="1" dirty="0" err="1" smtClean="0"/>
              <a:t>Laboratuvar</a:t>
            </a:r>
            <a:r>
              <a:rPr lang="tr-TR" b="1" dirty="0" smtClean="0"/>
              <a:t> </a:t>
            </a:r>
            <a:r>
              <a:rPr lang="tr-TR" b="1" dirty="0" err="1" smtClean="0"/>
              <a:t>Uygulmaları</a:t>
            </a:r>
            <a:r>
              <a:rPr lang="tr-TR" b="1" dirty="0" smtClean="0"/>
              <a:t>-İLU)</a:t>
            </a:r>
            <a:endParaRPr lang="tr-TR" b="1" dirty="0"/>
          </a:p>
        </p:txBody>
      </p:sp>
      <p:sp>
        <p:nvSpPr>
          <p:cNvPr id="3" name="2 İçerik Yer Tutucusu"/>
          <p:cNvSpPr>
            <a:spLocks noGrp="1"/>
          </p:cNvSpPr>
          <p:nvPr>
            <p:ph idx="1"/>
          </p:nvPr>
        </p:nvSpPr>
        <p:spPr>
          <a:xfrm>
            <a:off x="467544" y="980728"/>
            <a:ext cx="8219256" cy="5616624"/>
          </a:xfrm>
        </p:spPr>
        <p:txBody>
          <a:bodyPr>
            <a:normAutofit fontScale="25000" lnSpcReduction="20000"/>
          </a:bodyPr>
          <a:lstStyle/>
          <a:p>
            <a:r>
              <a:rPr lang="tr-TR" sz="10400" dirty="0" smtClean="0">
                <a:latin typeface="Times New Roman" pitchFamily="18" charset="0"/>
                <a:cs typeface="Times New Roman" pitchFamily="18" charset="0"/>
              </a:rPr>
              <a:t>Deneysel (klinik dışı) araştırma alanında, </a:t>
            </a:r>
            <a:r>
              <a:rPr lang="en-US" sz="10400" b="1" i="1" dirty="0" smtClean="0">
                <a:latin typeface="Times New Roman" pitchFamily="18" charset="0"/>
                <a:cs typeface="Times New Roman" pitchFamily="18" charset="0"/>
              </a:rPr>
              <a:t>good laboratory practice</a:t>
            </a:r>
            <a:r>
              <a:rPr lang="en-US" sz="10400" dirty="0" smtClean="0">
                <a:latin typeface="Times New Roman" pitchFamily="18" charset="0"/>
                <a:cs typeface="Times New Roman" pitchFamily="18" charset="0"/>
              </a:rPr>
              <a:t> </a:t>
            </a:r>
            <a:r>
              <a:rPr lang="tr-TR" sz="10400" dirty="0" smtClean="0">
                <a:latin typeface="Times New Roman" pitchFamily="18" charset="0"/>
                <a:cs typeface="Times New Roman" pitchFamily="18" charset="0"/>
              </a:rPr>
              <a:t>(</a:t>
            </a:r>
            <a:r>
              <a:rPr lang="en-US" sz="10400" b="1" dirty="0" smtClean="0">
                <a:latin typeface="Times New Roman" pitchFamily="18" charset="0"/>
                <a:cs typeface="Times New Roman" pitchFamily="18" charset="0"/>
              </a:rPr>
              <a:t>GLP</a:t>
            </a:r>
            <a:r>
              <a:rPr lang="tr-TR" sz="10400" b="1" dirty="0" smtClean="0">
                <a:latin typeface="Times New Roman" pitchFamily="18" charset="0"/>
                <a:cs typeface="Times New Roman" pitchFamily="18" charset="0"/>
              </a:rPr>
              <a:t>)</a:t>
            </a:r>
            <a:r>
              <a:rPr lang="en-US" sz="10400" dirty="0" smtClean="0">
                <a:latin typeface="Times New Roman" pitchFamily="18" charset="0"/>
                <a:cs typeface="Times New Roman" pitchFamily="18" charset="0"/>
              </a:rPr>
              <a:t> </a:t>
            </a:r>
            <a:r>
              <a:rPr lang="tr-TR" sz="10400" dirty="0" smtClean="0">
                <a:latin typeface="Times New Roman" pitchFamily="18" charset="0"/>
                <a:cs typeface="Times New Roman" pitchFamily="18" charset="0"/>
              </a:rPr>
              <a:t>– iyi </a:t>
            </a:r>
            <a:r>
              <a:rPr lang="tr-TR" sz="10400" dirty="0" err="1" smtClean="0">
                <a:latin typeface="Times New Roman" pitchFamily="18" charset="0"/>
                <a:cs typeface="Times New Roman" pitchFamily="18" charset="0"/>
              </a:rPr>
              <a:t>laboratuvar</a:t>
            </a:r>
            <a:r>
              <a:rPr lang="tr-TR" sz="10400" dirty="0" smtClean="0">
                <a:latin typeface="Times New Roman" pitchFamily="18" charset="0"/>
                <a:cs typeface="Times New Roman" pitchFamily="18" charset="0"/>
              </a:rPr>
              <a:t> uygulamaları , özellikle araştırma </a:t>
            </a:r>
            <a:r>
              <a:rPr lang="tr-TR" sz="10400" dirty="0" err="1" smtClean="0">
                <a:latin typeface="Times New Roman" pitchFamily="18" charset="0"/>
                <a:cs typeface="Times New Roman" pitchFamily="18" charset="0"/>
              </a:rPr>
              <a:t>laboratuvarları</a:t>
            </a:r>
            <a:r>
              <a:rPr lang="tr-TR" sz="10400" dirty="0" smtClean="0">
                <a:latin typeface="Times New Roman" pitchFamily="18" charset="0"/>
                <a:cs typeface="Times New Roman" pitchFamily="18" charset="0"/>
              </a:rPr>
              <a:t> ve organizasyonlarına yönelik yönetim kontrollerinin </a:t>
            </a:r>
            <a:r>
              <a:rPr lang="tr-TR" sz="10400" b="1" dirty="0" smtClean="0">
                <a:latin typeface="Times New Roman" pitchFamily="18" charset="0"/>
                <a:cs typeface="Times New Roman" pitchFamily="18" charset="0"/>
              </a:rPr>
              <a:t>kalite sistemini  </a:t>
            </a:r>
            <a:r>
              <a:rPr lang="tr-TR" sz="10400" dirty="0" smtClean="0">
                <a:latin typeface="Times New Roman" pitchFamily="18" charset="0"/>
                <a:cs typeface="Times New Roman" pitchFamily="18" charset="0"/>
              </a:rPr>
              <a:t>ifade etmekte olup, kimyasal (</a:t>
            </a:r>
            <a:r>
              <a:rPr lang="tr-TR" sz="10400" dirty="0" err="1" smtClean="0">
                <a:latin typeface="Times New Roman" pitchFamily="18" charset="0"/>
                <a:cs typeface="Times New Roman" pitchFamily="18" charset="0"/>
              </a:rPr>
              <a:t>farmasötikler</a:t>
            </a:r>
            <a:r>
              <a:rPr lang="tr-TR" sz="10400" dirty="0" smtClean="0">
                <a:latin typeface="Times New Roman" pitchFamily="18" charset="0"/>
                <a:cs typeface="Times New Roman" pitchFamily="18" charset="0"/>
              </a:rPr>
              <a:t> de dahil) </a:t>
            </a:r>
            <a:r>
              <a:rPr lang="tr-TR" sz="10400" dirty="0" err="1" smtClean="0">
                <a:latin typeface="Times New Roman" pitchFamily="18" charset="0"/>
                <a:cs typeface="Times New Roman" pitchFamily="18" charset="0"/>
              </a:rPr>
              <a:t>non</a:t>
            </a:r>
            <a:r>
              <a:rPr lang="tr-TR" sz="10400" dirty="0" smtClean="0">
                <a:latin typeface="Times New Roman" pitchFamily="18" charset="0"/>
                <a:cs typeface="Times New Roman" pitchFamily="18" charset="0"/>
              </a:rPr>
              <a:t>-klinik güvenlik testlerinin bir örneklilik, süreklilik, güvenilirlik, tekrarlanabilirlik, kalite  ve  doğruluğunu sağlamaya çalışır. </a:t>
            </a:r>
          </a:p>
          <a:p>
            <a:r>
              <a:rPr lang="tr-TR" sz="10400" dirty="0" err="1" smtClean="0">
                <a:latin typeface="Times New Roman" pitchFamily="18" charset="0"/>
                <a:cs typeface="Times New Roman" pitchFamily="18" charset="0"/>
              </a:rPr>
              <a:t>Laboratuvar</a:t>
            </a:r>
            <a:r>
              <a:rPr lang="tr-TR" sz="10400" dirty="0" smtClean="0">
                <a:latin typeface="Times New Roman" pitchFamily="18" charset="0"/>
                <a:cs typeface="Times New Roman" pitchFamily="18" charset="0"/>
              </a:rPr>
              <a:t> çalışmalarının planlanması, yürütülmesi, izlenmesi, kaydedilmesi, rapor edilmesi ve organizasyonla ilgili yöntemleri, işlemleri ve koşulları belirleyen standarttır.</a:t>
            </a:r>
          </a:p>
          <a:p>
            <a:pPr>
              <a:buNone/>
            </a:pPr>
            <a:endParaRPr lang="en-US" sz="10400" dirty="0" smtClean="0">
              <a:latin typeface="Times New Roman" pitchFamily="18" charset="0"/>
              <a:cs typeface="Times New Roman" pitchFamily="18" charset="0"/>
            </a:endParaRPr>
          </a:p>
          <a:p>
            <a:pPr>
              <a:buNone/>
            </a:pP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274638"/>
            <a:ext cx="8219256" cy="562074"/>
          </a:xfrm>
        </p:spPr>
        <p:txBody>
          <a:bodyPr>
            <a:normAutofit fontScale="90000"/>
          </a:bodyPr>
          <a:lstStyle/>
          <a:p>
            <a:r>
              <a:rPr lang="tr-TR" b="1" dirty="0" smtClean="0"/>
              <a:t>GLP(İyi </a:t>
            </a:r>
            <a:r>
              <a:rPr lang="tr-TR" b="1" dirty="0" err="1" smtClean="0"/>
              <a:t>Laboratuvar</a:t>
            </a:r>
            <a:r>
              <a:rPr lang="tr-TR" b="1" dirty="0" smtClean="0"/>
              <a:t> </a:t>
            </a:r>
            <a:r>
              <a:rPr lang="tr-TR" b="1" dirty="0" err="1" smtClean="0"/>
              <a:t>Uygulmaları</a:t>
            </a:r>
            <a:r>
              <a:rPr lang="tr-TR" b="1" dirty="0" smtClean="0"/>
              <a:t>-İLU)</a:t>
            </a:r>
            <a:endParaRPr lang="tr-TR" dirty="0"/>
          </a:p>
        </p:txBody>
      </p:sp>
      <p:sp>
        <p:nvSpPr>
          <p:cNvPr id="3" name="2 İçerik Yer Tutucusu"/>
          <p:cNvSpPr>
            <a:spLocks noGrp="1"/>
          </p:cNvSpPr>
          <p:nvPr>
            <p:ph idx="1"/>
          </p:nvPr>
        </p:nvSpPr>
        <p:spPr>
          <a:xfrm>
            <a:off x="323528" y="836712"/>
            <a:ext cx="8363272" cy="6021288"/>
          </a:xfrm>
        </p:spPr>
        <p:txBody>
          <a:bodyPr>
            <a:noAutofit/>
          </a:bodyPr>
          <a:lstStyle/>
          <a:p>
            <a:r>
              <a:rPr lang="tr-TR" sz="2400" dirty="0" smtClean="0">
                <a:latin typeface="Times New Roman" pitchFamily="18" charset="0"/>
                <a:cs typeface="Times New Roman" pitchFamily="18" charset="0"/>
              </a:rPr>
              <a:t>İlk kez 1972’de Yeni Zelanda ve  Danimarka’da ortaya konulmuştur. Daha sonra 1978’de ABD’de kurulan Bilirkişi Heyeti tarafından, “Kimyasalların Kontrolü Hakkında Özel Program” kapsamında “</a:t>
            </a:r>
            <a:r>
              <a:rPr lang="en-US" sz="2400" dirty="0" smtClean="0">
                <a:latin typeface="Times New Roman" pitchFamily="18" charset="0"/>
                <a:cs typeface="Times New Roman" pitchFamily="18" charset="0"/>
              </a:rPr>
              <a:t>OECD</a:t>
            </a:r>
            <a:r>
              <a:rPr lang="tr-TR" sz="2400" dirty="0" smtClean="0">
                <a:latin typeface="Times New Roman" pitchFamily="18" charset="0"/>
                <a:cs typeface="Times New Roman" pitchFamily="18" charset="0"/>
              </a:rPr>
              <a:t>-</a:t>
            </a:r>
            <a:r>
              <a:rPr lang="tr-TR" sz="2400" b="1" dirty="0" smtClean="0">
                <a:latin typeface="Times New Roman" pitchFamily="18" charset="0"/>
                <a:cs typeface="Times New Roman" pitchFamily="18" charset="0"/>
              </a:rPr>
              <a:t>Ekonomik Kalkınma ve İşbirliği Örgütü’</a:t>
            </a:r>
            <a:r>
              <a:rPr lang="tr-TR" sz="2400" dirty="0" smtClean="0">
                <a:latin typeface="Times New Roman" pitchFamily="18" charset="0"/>
                <a:cs typeface="Times New Roman" pitchFamily="18" charset="0"/>
              </a:rPr>
              <a:t>nün iyi </a:t>
            </a:r>
            <a:r>
              <a:rPr lang="tr-TR" sz="2400" dirty="0" err="1" smtClean="0">
                <a:latin typeface="Times New Roman" pitchFamily="18" charset="0"/>
                <a:cs typeface="Times New Roman" pitchFamily="18" charset="0"/>
              </a:rPr>
              <a:t>lab</a:t>
            </a:r>
            <a:r>
              <a:rPr lang="tr-TR" sz="2400" dirty="0" smtClean="0">
                <a:latin typeface="Times New Roman" pitchFamily="18" charset="0"/>
                <a:cs typeface="Times New Roman" pitchFamily="18" charset="0"/>
              </a:rPr>
              <a:t>.ilkeleri” geliştirilmiştir.</a:t>
            </a:r>
          </a:p>
          <a:p>
            <a:r>
              <a:rPr lang="tr-TR" sz="2400" dirty="0" smtClean="0">
                <a:latin typeface="Times New Roman" pitchFamily="18" charset="0"/>
                <a:cs typeface="Times New Roman" pitchFamily="18" charset="0"/>
              </a:rPr>
              <a:t>ABD Gıda ve İlaç Kurumu tarafından 1976’da yayınlanan klinik dışı laboratuar çalışmalarına ilişkin İLU Kuralları, Bilirkişi Heyeti çalışmalarının temellerini oluşturmuştur. Amerika Birleşik Devletleri’nin öncülüğünü yaptığı Bilirkişi Heyeti’nin bünyesinde, müteakip ülke ve örgütlerden uzmanlar yer almıştır: Avustralya, Avusturya, Belçika, Kanada, Danimarka, Fransa, Federal Almanya Cumhuriyeti, Yunanistan, İtalya, Japonya, Hollanda, Yeni Zelanda, Norveç, İsveç, İsviçre, Birleşik Krallık, Amerika Birleşik Devletleri, Avrupa Topluluğu Komisyonu, Dünya Sağlık Örgütü ve Uluslar arası Standartlar Teşkilatı</a:t>
            </a:r>
          </a:p>
          <a:p>
            <a:endParaRPr lang="tr-TR" sz="2400" dirty="0" smtClean="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274638"/>
            <a:ext cx="8219256" cy="706090"/>
          </a:xfrm>
        </p:spPr>
        <p:txBody>
          <a:bodyPr>
            <a:normAutofit fontScale="90000"/>
          </a:bodyPr>
          <a:lstStyle/>
          <a:p>
            <a:r>
              <a:rPr lang="tr-TR" b="1" dirty="0" smtClean="0"/>
              <a:t>GLP(İyi </a:t>
            </a:r>
            <a:r>
              <a:rPr lang="tr-TR" b="1" dirty="0" err="1" smtClean="0"/>
              <a:t>Laboratuvar</a:t>
            </a:r>
            <a:r>
              <a:rPr lang="tr-TR" b="1" dirty="0" smtClean="0"/>
              <a:t> </a:t>
            </a:r>
            <a:r>
              <a:rPr lang="tr-TR" b="1" dirty="0" err="1" smtClean="0"/>
              <a:t>Uygulmaları</a:t>
            </a:r>
            <a:r>
              <a:rPr lang="tr-TR" b="1" dirty="0" smtClean="0"/>
              <a:t>-İLU)</a:t>
            </a:r>
            <a:endParaRPr lang="tr-TR" dirty="0"/>
          </a:p>
        </p:txBody>
      </p:sp>
      <p:sp>
        <p:nvSpPr>
          <p:cNvPr id="3" name="2 İçerik Yer Tutucusu"/>
          <p:cNvSpPr>
            <a:spLocks noGrp="1"/>
          </p:cNvSpPr>
          <p:nvPr>
            <p:ph idx="1"/>
          </p:nvPr>
        </p:nvSpPr>
        <p:spPr>
          <a:xfrm>
            <a:off x="467544" y="908720"/>
            <a:ext cx="8219256" cy="5688632"/>
          </a:xfrm>
        </p:spPr>
        <p:txBody>
          <a:bodyPr>
            <a:normAutofit fontScale="92500" lnSpcReduction="10000"/>
          </a:bodyPr>
          <a:lstStyle/>
          <a:p>
            <a:r>
              <a:rPr lang="tr-TR"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981</a:t>
            </a:r>
            <a:r>
              <a:rPr lang="tr-TR" dirty="0" smtClean="0">
                <a:latin typeface="Times New Roman" pitchFamily="18" charset="0"/>
                <a:cs typeface="Times New Roman" pitchFamily="18" charset="0"/>
              </a:rPr>
              <a:t>’de </a:t>
            </a:r>
            <a:r>
              <a:rPr lang="en-US" dirty="0" smtClean="0">
                <a:latin typeface="Times New Roman" pitchFamily="18" charset="0"/>
                <a:cs typeface="Times New Roman" pitchFamily="18" charset="0"/>
              </a:rPr>
              <a:t>OECD</a:t>
            </a:r>
            <a:r>
              <a:rPr lang="tr-TR" dirty="0" smtClean="0">
                <a:latin typeface="Times New Roman" pitchFamily="18" charset="0"/>
                <a:cs typeface="Times New Roman" pitchFamily="18" charset="0"/>
              </a:rPr>
              <a:t>, herhangi bir kimyasal maddenin güvenilirlik testleri hakkında </a:t>
            </a:r>
            <a:r>
              <a:rPr lang="tr-TR" dirty="0" err="1" smtClean="0">
                <a:latin typeface="Times New Roman" pitchFamily="18" charset="0"/>
                <a:cs typeface="Times New Roman" pitchFamily="18" charset="0"/>
              </a:rPr>
              <a:t>GLP’na</a:t>
            </a:r>
            <a:r>
              <a:rPr lang="tr-TR" dirty="0" smtClean="0">
                <a:latin typeface="Times New Roman" pitchFamily="18" charset="0"/>
                <a:cs typeface="Times New Roman" pitchFamily="18" charset="0"/>
              </a:rPr>
              <a:t> yönelik prensipleri yayınladı.Bu prensipler </a:t>
            </a:r>
            <a:r>
              <a:rPr lang="en-US" dirty="0" smtClean="0">
                <a:latin typeface="Times New Roman" pitchFamily="18" charset="0"/>
                <a:cs typeface="Times New Roman" pitchFamily="18" charset="0"/>
              </a:rPr>
              <a:t>1997</a:t>
            </a:r>
            <a:r>
              <a:rPr lang="tr-TR" dirty="0" smtClean="0">
                <a:latin typeface="Times New Roman" pitchFamily="18" charset="0"/>
                <a:cs typeface="Times New Roman" pitchFamily="18" charset="0"/>
              </a:rPr>
              <a:t>’de, daha yeni gelişmeleri yansıtmak için revize edildi.</a:t>
            </a:r>
            <a:endParaRPr lang="en-US" dirty="0" smtClean="0">
              <a:latin typeface="Times New Roman" pitchFamily="18" charset="0"/>
              <a:cs typeface="Times New Roman" pitchFamily="18" charset="0"/>
            </a:endParaRPr>
          </a:p>
          <a:p>
            <a:r>
              <a:rPr lang="tr-TR" dirty="0" smtClean="0">
                <a:latin typeface="Times New Roman" pitchFamily="18" charset="0"/>
                <a:cs typeface="Times New Roman" pitchFamily="18" charset="0"/>
              </a:rPr>
              <a:t>30 </a:t>
            </a:r>
            <a:r>
              <a:rPr lang="en-US" dirty="0" smtClean="0">
                <a:latin typeface="Times New Roman" pitchFamily="18" charset="0"/>
                <a:cs typeface="Times New Roman" pitchFamily="18" charset="0"/>
              </a:rPr>
              <a:t>OECD</a:t>
            </a:r>
            <a:r>
              <a:rPr lang="tr-TR" dirty="0" smtClean="0">
                <a:latin typeface="Times New Roman" pitchFamily="18" charset="0"/>
                <a:cs typeface="Times New Roman" pitchFamily="18" charset="0"/>
              </a:rPr>
              <a:t> üyesinin </a:t>
            </a:r>
            <a:r>
              <a:rPr lang="tr-TR" dirty="0" err="1" smtClean="0">
                <a:latin typeface="Times New Roman" pitchFamily="18" charset="0"/>
                <a:cs typeface="Times New Roman" pitchFamily="18" charset="0"/>
              </a:rPr>
              <a:t>herbiri</a:t>
            </a:r>
            <a:r>
              <a:rPr lang="tr-TR" dirty="0" smtClean="0">
                <a:latin typeface="Times New Roman" pitchFamily="18" charset="0"/>
                <a:cs typeface="Times New Roman" pitchFamily="18" charset="0"/>
              </a:rPr>
              <a:t>, OECD GLP İlkelerine uygun olarak yapılmış olması şartıyla başka bir üye tarafından gerçekleştirilen çalışmaları kabul etmeyi kabul etmişlerdir.</a:t>
            </a:r>
          </a:p>
          <a:p>
            <a:r>
              <a:rPr lang="en-US" dirty="0" smtClean="0">
                <a:latin typeface="Times New Roman" pitchFamily="18" charset="0"/>
                <a:cs typeface="Times New Roman" pitchFamily="18" charset="0"/>
              </a:rPr>
              <a:t>GLP, </a:t>
            </a:r>
            <a:r>
              <a:rPr lang="tr-TR" dirty="0" smtClean="0">
                <a:latin typeface="Times New Roman" pitchFamily="18" charset="0"/>
                <a:cs typeface="Times New Roman" pitchFamily="18" charset="0"/>
              </a:rPr>
              <a:t>bir kalite sistemi olup </a:t>
            </a:r>
            <a:r>
              <a:rPr lang="tr-TR" dirty="0" err="1" smtClean="0">
                <a:latin typeface="Times New Roman" pitchFamily="18" charset="0"/>
                <a:cs typeface="Times New Roman" pitchFamily="18" charset="0"/>
              </a:rPr>
              <a:t>laboratuvar</a:t>
            </a:r>
            <a:r>
              <a:rPr lang="tr-TR" dirty="0" smtClean="0">
                <a:latin typeface="Times New Roman" pitchFamily="18" charset="0"/>
                <a:cs typeface="Times New Roman" pitchFamily="18" charset="0"/>
              </a:rPr>
              <a:t> güvenliğine yönelik standartlar</a:t>
            </a:r>
            <a:r>
              <a:rPr lang="en-US"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uygun eldiven, gözlük ve kıyafetten </a:t>
            </a:r>
            <a:r>
              <a:rPr lang="tr-TR" dirty="0" err="1" smtClean="0">
                <a:latin typeface="Times New Roman" pitchFamily="18" charset="0"/>
                <a:cs typeface="Times New Roman" pitchFamily="18" charset="0"/>
              </a:rPr>
              <a:t>labortauvar</a:t>
            </a:r>
            <a:r>
              <a:rPr lang="tr-TR" dirty="0" smtClean="0">
                <a:latin typeface="Times New Roman" pitchFamily="18" charset="0"/>
                <a:cs typeface="Times New Roman" pitchFamily="18" charset="0"/>
              </a:rPr>
              <a:t> materyalleri ile çalışmaya kadar- ile karıştırılmamalıdır.</a:t>
            </a:r>
            <a:endParaRPr lang="en-US" dirty="0" smtClean="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274638"/>
            <a:ext cx="8219256" cy="850106"/>
          </a:xfrm>
        </p:spPr>
        <p:txBody>
          <a:bodyPr>
            <a:normAutofit fontScale="90000"/>
          </a:bodyPr>
          <a:lstStyle/>
          <a:p>
            <a:r>
              <a:rPr lang="tr-TR" b="1" dirty="0" smtClean="0"/>
              <a:t>GLP(İyi </a:t>
            </a:r>
            <a:r>
              <a:rPr lang="tr-TR" b="1" dirty="0" err="1" smtClean="0"/>
              <a:t>Laboratuvar</a:t>
            </a:r>
            <a:r>
              <a:rPr lang="tr-TR" b="1" dirty="0" smtClean="0"/>
              <a:t> </a:t>
            </a:r>
            <a:r>
              <a:rPr lang="tr-TR" b="1" dirty="0" err="1" smtClean="0"/>
              <a:t>Uygulmaları</a:t>
            </a:r>
            <a:r>
              <a:rPr lang="tr-TR" b="1" dirty="0" smtClean="0"/>
              <a:t>-İLU)</a:t>
            </a:r>
            <a:endParaRPr lang="tr-TR" dirty="0"/>
          </a:p>
        </p:txBody>
      </p:sp>
      <p:sp>
        <p:nvSpPr>
          <p:cNvPr id="3" name="2 İçerik Yer Tutucusu"/>
          <p:cNvSpPr>
            <a:spLocks noGrp="1"/>
          </p:cNvSpPr>
          <p:nvPr>
            <p:ph idx="1"/>
          </p:nvPr>
        </p:nvSpPr>
        <p:spPr>
          <a:xfrm>
            <a:off x="467544" y="1124744"/>
            <a:ext cx="8219256" cy="5544616"/>
          </a:xfrm>
        </p:spPr>
        <p:txBody>
          <a:bodyPr>
            <a:noAutofit/>
          </a:bodyPr>
          <a:lstStyle/>
          <a:p>
            <a:r>
              <a:rPr lang="en-US" sz="2800" dirty="0" smtClean="0">
                <a:latin typeface="Times New Roman" pitchFamily="18" charset="0"/>
                <a:cs typeface="Times New Roman" pitchFamily="18" charset="0"/>
              </a:rPr>
              <a:t>GLP</a:t>
            </a:r>
            <a:r>
              <a:rPr lang="tr-TR" sz="2800" dirty="0" smtClean="0">
                <a:latin typeface="Times New Roman" pitchFamily="18" charset="0"/>
                <a:cs typeface="Times New Roman" pitchFamily="18" charset="0"/>
              </a:rPr>
              <a:t> direkt olarak çalışmanın bilimsel tasarımı ile ilgili değildir.Bilimsel tasarım test kılavuzuna bağlı olabilir ve bilimsel değeri, pazarlama ruhsatı veren (İlaç) Düzenleme Otoritesi tarafından değerlendirilir.</a:t>
            </a:r>
            <a:r>
              <a:rPr lang="en-US" sz="2800" dirty="0" smtClean="0">
                <a:latin typeface="Times New Roman" pitchFamily="18" charset="0"/>
                <a:cs typeface="Times New Roman" pitchFamily="18" charset="0"/>
              </a:rPr>
              <a:t> </a:t>
            </a:r>
            <a:r>
              <a:rPr lang="tr-TR" sz="2800" dirty="0" smtClean="0">
                <a:latin typeface="Times New Roman" pitchFamily="18" charset="0"/>
                <a:cs typeface="Times New Roman" pitchFamily="18" charset="0"/>
              </a:rPr>
              <a:t>Bununla birlikte,</a:t>
            </a:r>
            <a:r>
              <a:rPr lang="en-US"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GLP’ye</a:t>
            </a:r>
            <a:r>
              <a:rPr lang="tr-TR" sz="2800" dirty="0" smtClean="0">
                <a:latin typeface="Times New Roman" pitchFamily="18" charset="0"/>
                <a:cs typeface="Times New Roman" pitchFamily="18" charset="0"/>
              </a:rPr>
              <a:t> bağlılık, çalışmanın genel güvenilirliğine ilaveten hata ve belirsizliğin birçok kaynaklarını elimine edecektir.</a:t>
            </a:r>
            <a:r>
              <a:rPr lang="en-US" sz="2800" dirty="0" smtClean="0">
                <a:latin typeface="Times New Roman" pitchFamily="18" charset="0"/>
                <a:cs typeface="Times New Roman" pitchFamily="18" charset="0"/>
              </a:rPr>
              <a:t> </a:t>
            </a:r>
            <a:endParaRPr lang="tr-TR" sz="2800" dirty="0" smtClean="0">
              <a:latin typeface="Times New Roman" pitchFamily="18" charset="0"/>
              <a:cs typeface="Times New Roman" pitchFamily="18" charset="0"/>
            </a:endParaRPr>
          </a:p>
          <a:p>
            <a:r>
              <a:rPr lang="tr-TR" sz="2800" dirty="0" smtClean="0">
                <a:latin typeface="Times New Roman" pitchFamily="18" charset="0"/>
                <a:cs typeface="Times New Roman" pitchFamily="18" charset="0"/>
              </a:rPr>
              <a:t>Teknik olarak geçerli ve onaylanmış </a:t>
            </a:r>
            <a:r>
              <a:rPr lang="en-US" sz="2800" dirty="0" smtClean="0">
                <a:latin typeface="Times New Roman" pitchFamily="18" charset="0"/>
                <a:cs typeface="Times New Roman" pitchFamily="18" charset="0"/>
              </a:rPr>
              <a:t>Standard Operating Procedures</a:t>
            </a:r>
            <a:r>
              <a:rPr lang="tr-TR" sz="2800" dirty="0" smtClean="0">
                <a:latin typeface="Times New Roman" pitchFamily="18" charset="0"/>
                <a:cs typeface="Times New Roman" pitchFamily="18" charset="0"/>
              </a:rPr>
              <a:t> (Standart İşletme Yöntemleri)</a:t>
            </a:r>
            <a:r>
              <a:rPr lang="tr-TR" sz="2800" dirty="0" err="1" smtClean="0">
                <a:latin typeface="Times New Roman" pitchFamily="18" charset="0"/>
                <a:cs typeface="Times New Roman" pitchFamily="18" charset="0"/>
              </a:rPr>
              <a:t>nin</a:t>
            </a:r>
            <a:r>
              <a:rPr lang="tr-TR" sz="2800" dirty="0" smtClean="0">
                <a:latin typeface="Times New Roman" pitchFamily="18" charset="0"/>
                <a:cs typeface="Times New Roman" pitchFamily="18" charset="0"/>
              </a:rPr>
              <a:t> uygulanmasıyla sistematik hataların ve işlem hatalarının birçok kaynaklarından kaçınılabilir.</a:t>
            </a:r>
            <a:endParaRPr lang="tr-TR" sz="28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274638"/>
            <a:ext cx="8219256" cy="706090"/>
          </a:xfrm>
        </p:spPr>
        <p:txBody>
          <a:bodyPr>
            <a:normAutofit fontScale="90000"/>
          </a:bodyPr>
          <a:lstStyle/>
          <a:p>
            <a:r>
              <a:rPr lang="tr-TR" b="1" dirty="0" err="1" smtClean="0"/>
              <a:t>GLP’nın</a:t>
            </a:r>
            <a:r>
              <a:rPr lang="tr-TR" b="1" dirty="0" smtClean="0"/>
              <a:t> Amaçları</a:t>
            </a:r>
            <a:endParaRPr lang="tr-TR" b="1" dirty="0"/>
          </a:p>
        </p:txBody>
      </p:sp>
      <p:sp>
        <p:nvSpPr>
          <p:cNvPr id="3" name="2 İçerik Yer Tutucusu"/>
          <p:cNvSpPr>
            <a:spLocks noGrp="1"/>
          </p:cNvSpPr>
          <p:nvPr>
            <p:ph idx="1"/>
          </p:nvPr>
        </p:nvSpPr>
        <p:spPr>
          <a:xfrm>
            <a:off x="611560" y="1412776"/>
            <a:ext cx="8075240" cy="4713387"/>
          </a:xfrm>
        </p:spPr>
        <p:txBody>
          <a:bodyPr/>
          <a:lstStyle/>
          <a:p>
            <a:pPr>
              <a:lnSpc>
                <a:spcPct val="80000"/>
              </a:lnSpc>
              <a:buClr>
                <a:schemeClr val="tx1"/>
              </a:buClr>
            </a:pPr>
            <a:r>
              <a:rPr lang="tr-TR" sz="2800" dirty="0" smtClean="0"/>
              <a:t>Test Verilerinin Kalitesinin ve Güvenilirliğinin İyileştirilmesi</a:t>
            </a:r>
          </a:p>
          <a:p>
            <a:pPr>
              <a:lnSpc>
                <a:spcPct val="80000"/>
              </a:lnSpc>
              <a:buClr>
                <a:schemeClr val="tx1"/>
              </a:buClr>
            </a:pPr>
            <a:r>
              <a:rPr lang="tr-TR" sz="2800" dirty="0" smtClean="0"/>
              <a:t>İnsan Sağlığının ve Çevrenin Korunmasının Geliştirilmesi</a:t>
            </a:r>
            <a:endParaRPr lang="en-GB" sz="2800" dirty="0" smtClean="0"/>
          </a:p>
          <a:p>
            <a:pPr>
              <a:lnSpc>
                <a:spcPct val="80000"/>
              </a:lnSpc>
              <a:buClr>
                <a:schemeClr val="tx1"/>
              </a:buClr>
            </a:pPr>
            <a:r>
              <a:rPr lang="tr-TR" sz="2800" dirty="0" smtClean="0"/>
              <a:t>Çifte testlerin Önlenmesi</a:t>
            </a:r>
            <a:endParaRPr lang="en-GB" sz="2800" dirty="0" smtClean="0"/>
          </a:p>
          <a:p>
            <a:pPr lvl="1">
              <a:lnSpc>
                <a:spcPct val="80000"/>
              </a:lnSpc>
            </a:pPr>
            <a:r>
              <a:rPr lang="tr-TR" dirty="0" smtClean="0"/>
              <a:t>Zaman tasarrufu</a:t>
            </a:r>
            <a:endParaRPr lang="en-GB" dirty="0" smtClean="0"/>
          </a:p>
          <a:p>
            <a:pPr lvl="1">
              <a:lnSpc>
                <a:spcPct val="80000"/>
              </a:lnSpc>
            </a:pPr>
            <a:r>
              <a:rPr lang="tr-TR" dirty="0" smtClean="0"/>
              <a:t>Maliyet tasarrufu</a:t>
            </a:r>
            <a:endParaRPr lang="en-GB" dirty="0" smtClean="0"/>
          </a:p>
          <a:p>
            <a:pPr lvl="1">
              <a:lnSpc>
                <a:spcPct val="80000"/>
              </a:lnSpc>
            </a:pPr>
            <a:r>
              <a:rPr lang="tr-TR" dirty="0" smtClean="0"/>
              <a:t>Kaynak tasarrufu</a:t>
            </a:r>
            <a:endParaRPr lang="en-GB" dirty="0" smtClean="0"/>
          </a:p>
          <a:p>
            <a:pPr lvl="1">
              <a:lnSpc>
                <a:spcPct val="80000"/>
              </a:lnSpc>
            </a:pPr>
            <a:r>
              <a:rPr lang="tr-TR" dirty="0" smtClean="0"/>
              <a:t>Hayvanların korunması</a:t>
            </a:r>
            <a:endParaRPr lang="en-GB" sz="2000" dirty="0" smtClean="0"/>
          </a:p>
          <a:p>
            <a:pPr>
              <a:lnSpc>
                <a:spcPct val="80000"/>
              </a:lnSpc>
              <a:buClr>
                <a:schemeClr val="tx1"/>
              </a:buClr>
            </a:pPr>
            <a:r>
              <a:rPr lang="tr-TR" sz="2800" dirty="0" smtClean="0"/>
              <a:t>Verilerin Karşılıklı Kabulü</a:t>
            </a:r>
            <a:endParaRPr lang="en-GB" sz="2800" dirty="0" smtClean="0"/>
          </a:p>
          <a:p>
            <a:pPr>
              <a:buNone/>
            </a:pPr>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274638"/>
            <a:ext cx="8219256" cy="490066"/>
          </a:xfrm>
        </p:spPr>
        <p:txBody>
          <a:bodyPr>
            <a:normAutofit fontScale="90000"/>
          </a:bodyPr>
          <a:lstStyle/>
          <a:p>
            <a:r>
              <a:rPr lang="tr-TR" b="1" dirty="0" smtClean="0"/>
              <a:t>GLP prensipleri</a:t>
            </a:r>
            <a:endParaRPr lang="tr-TR" b="1" dirty="0"/>
          </a:p>
        </p:txBody>
      </p:sp>
      <p:sp>
        <p:nvSpPr>
          <p:cNvPr id="3" name="2 İçerik Yer Tutucusu"/>
          <p:cNvSpPr>
            <a:spLocks noGrp="1"/>
          </p:cNvSpPr>
          <p:nvPr>
            <p:ph idx="1"/>
          </p:nvPr>
        </p:nvSpPr>
        <p:spPr>
          <a:xfrm>
            <a:off x="539552" y="836712"/>
            <a:ext cx="8147248" cy="6021288"/>
          </a:xfrm>
        </p:spPr>
        <p:txBody>
          <a:bodyPr>
            <a:noAutofit/>
          </a:bodyPr>
          <a:lstStyle/>
          <a:p>
            <a:pPr>
              <a:buNone/>
            </a:pPr>
            <a:r>
              <a:rPr lang="tr-TR" sz="1400" b="1" dirty="0" smtClean="0">
                <a:latin typeface="Times New Roman" pitchFamily="18" charset="0"/>
                <a:cs typeface="Times New Roman" pitchFamily="18" charset="0"/>
              </a:rPr>
              <a:t>	Organizasyon ve </a:t>
            </a:r>
            <a:r>
              <a:rPr lang="tr-TR" sz="1400" b="1" dirty="0" err="1" smtClean="0">
                <a:latin typeface="Times New Roman" pitchFamily="18" charset="0"/>
                <a:cs typeface="Times New Roman" pitchFamily="18" charset="0"/>
              </a:rPr>
              <a:t>laboratuvar</a:t>
            </a:r>
            <a:r>
              <a:rPr lang="tr-TR" sz="1400" b="1" dirty="0" smtClean="0">
                <a:latin typeface="Times New Roman" pitchFamily="18" charset="0"/>
                <a:cs typeface="Times New Roman" pitchFamily="18" charset="0"/>
              </a:rPr>
              <a:t> personeli</a:t>
            </a:r>
          </a:p>
          <a:p>
            <a:pPr lvl="1"/>
            <a:r>
              <a:rPr lang="tr-TR" sz="1400" dirty="0" smtClean="0">
                <a:latin typeface="Times New Roman" pitchFamily="18" charset="0"/>
                <a:cs typeface="Times New Roman" pitchFamily="18" charset="0"/>
              </a:rPr>
              <a:t>Yönetim</a:t>
            </a:r>
            <a:r>
              <a:rPr lang="en-US" sz="1400" dirty="0" smtClean="0">
                <a:latin typeface="Times New Roman" pitchFamily="18" charset="0"/>
                <a:cs typeface="Times New Roman" pitchFamily="18" charset="0"/>
              </a:rPr>
              <a:t>-</a:t>
            </a:r>
            <a:r>
              <a:rPr lang="tr-TR" sz="1400" dirty="0" smtClean="0">
                <a:latin typeface="Times New Roman" pitchFamily="18" charset="0"/>
                <a:cs typeface="Times New Roman" pitchFamily="18" charset="0"/>
              </a:rPr>
              <a:t>Sorumluluklar</a:t>
            </a:r>
            <a:endParaRPr lang="en-US" sz="1400" dirty="0" smtClean="0">
              <a:latin typeface="Times New Roman" pitchFamily="18" charset="0"/>
              <a:cs typeface="Times New Roman" pitchFamily="18" charset="0"/>
            </a:endParaRPr>
          </a:p>
          <a:p>
            <a:pPr lvl="1"/>
            <a:r>
              <a:rPr lang="en-US" sz="1400" dirty="0" smtClean="0">
                <a:latin typeface="Times New Roman" pitchFamily="18" charset="0"/>
                <a:cs typeface="Times New Roman" pitchFamily="18" charset="0"/>
              </a:rPr>
              <a:t>Sponsor-</a:t>
            </a:r>
            <a:r>
              <a:rPr lang="tr-TR" sz="1400" dirty="0" smtClean="0">
                <a:latin typeface="Times New Roman" pitchFamily="18" charset="0"/>
                <a:cs typeface="Times New Roman" pitchFamily="18" charset="0"/>
              </a:rPr>
              <a:t>Sorumluluklar</a:t>
            </a:r>
            <a:endParaRPr lang="en-US" sz="1400" dirty="0" smtClean="0">
              <a:latin typeface="Times New Roman" pitchFamily="18" charset="0"/>
              <a:cs typeface="Times New Roman" pitchFamily="18" charset="0"/>
            </a:endParaRPr>
          </a:p>
          <a:p>
            <a:pPr lvl="1"/>
            <a:r>
              <a:rPr lang="tr-TR" sz="1400" dirty="0" smtClean="0">
                <a:latin typeface="Times New Roman" pitchFamily="18" charset="0"/>
                <a:cs typeface="Times New Roman" pitchFamily="18" charset="0"/>
              </a:rPr>
              <a:t>Çalışma Yöneticisi</a:t>
            </a:r>
            <a:r>
              <a:rPr lang="en-US" sz="1400" dirty="0" smtClean="0">
                <a:latin typeface="Times New Roman" pitchFamily="18" charset="0"/>
                <a:cs typeface="Times New Roman" pitchFamily="18" charset="0"/>
              </a:rPr>
              <a:t>-</a:t>
            </a:r>
            <a:r>
              <a:rPr lang="tr-TR" sz="1400" dirty="0" smtClean="0">
                <a:latin typeface="Times New Roman" pitchFamily="18" charset="0"/>
                <a:cs typeface="Times New Roman" pitchFamily="18" charset="0"/>
              </a:rPr>
              <a:t>Sorumluluklar</a:t>
            </a:r>
            <a:endParaRPr lang="en-US" sz="1400" dirty="0" smtClean="0">
              <a:latin typeface="Times New Roman" pitchFamily="18" charset="0"/>
              <a:cs typeface="Times New Roman" pitchFamily="18" charset="0"/>
            </a:endParaRPr>
          </a:p>
          <a:p>
            <a:pPr lvl="1"/>
            <a:r>
              <a:rPr lang="tr-TR" sz="1400" dirty="0" smtClean="0">
                <a:latin typeface="Times New Roman" pitchFamily="18" charset="0"/>
                <a:cs typeface="Times New Roman" pitchFamily="18" charset="0"/>
              </a:rPr>
              <a:t>Baş Denetleyici-Sorumluluklar</a:t>
            </a:r>
            <a:endParaRPr lang="en-US" sz="1400" dirty="0" smtClean="0">
              <a:latin typeface="Times New Roman" pitchFamily="18" charset="0"/>
              <a:cs typeface="Times New Roman" pitchFamily="18" charset="0"/>
            </a:endParaRPr>
          </a:p>
          <a:p>
            <a:pPr lvl="1"/>
            <a:r>
              <a:rPr lang="tr-TR" sz="1400" dirty="0" smtClean="0">
                <a:latin typeface="Times New Roman" pitchFamily="18" charset="0"/>
                <a:cs typeface="Times New Roman" pitchFamily="18" charset="0"/>
              </a:rPr>
              <a:t>Çalışma Personeli-Sorumluluklar</a:t>
            </a:r>
            <a:endParaRPr lang="en-US" sz="1400" dirty="0" smtClean="0">
              <a:latin typeface="Times New Roman" pitchFamily="18" charset="0"/>
              <a:cs typeface="Times New Roman" pitchFamily="18" charset="0"/>
            </a:endParaRPr>
          </a:p>
          <a:p>
            <a:pPr>
              <a:buNone/>
            </a:pPr>
            <a:r>
              <a:rPr lang="tr-TR" sz="1400" b="1" dirty="0" smtClean="0">
                <a:latin typeface="Times New Roman" pitchFamily="18" charset="0"/>
                <a:cs typeface="Times New Roman" pitchFamily="18" charset="0"/>
              </a:rPr>
              <a:t>	</a:t>
            </a:r>
            <a:r>
              <a:rPr lang="tr-TR" sz="1400" b="1" dirty="0" err="1" smtClean="0">
                <a:latin typeface="Times New Roman" pitchFamily="18" charset="0"/>
                <a:cs typeface="Times New Roman" pitchFamily="18" charset="0"/>
              </a:rPr>
              <a:t>Kailte</a:t>
            </a:r>
            <a:r>
              <a:rPr lang="tr-TR" sz="1400" b="1" dirty="0" smtClean="0">
                <a:latin typeface="Times New Roman" pitchFamily="18" charset="0"/>
                <a:cs typeface="Times New Roman" pitchFamily="18" charset="0"/>
              </a:rPr>
              <a:t> güvence programı</a:t>
            </a:r>
          </a:p>
          <a:p>
            <a:pPr>
              <a:buNone/>
            </a:pPr>
            <a:r>
              <a:rPr lang="tr-TR" sz="1400" b="1" dirty="0" smtClean="0">
                <a:latin typeface="Times New Roman" pitchFamily="18" charset="0"/>
                <a:cs typeface="Times New Roman" pitchFamily="18" charset="0"/>
              </a:rPr>
              <a:t>	Tesisler</a:t>
            </a:r>
            <a:endParaRPr lang="en-US" sz="1400" dirty="0" smtClean="0">
              <a:latin typeface="Times New Roman" pitchFamily="18" charset="0"/>
              <a:cs typeface="Times New Roman" pitchFamily="18" charset="0"/>
            </a:endParaRPr>
          </a:p>
          <a:p>
            <a:pPr lvl="1"/>
            <a:r>
              <a:rPr lang="en-US" sz="1400" dirty="0" smtClean="0">
                <a:latin typeface="Times New Roman" pitchFamily="18" charset="0"/>
                <a:cs typeface="Times New Roman" pitchFamily="18" charset="0"/>
              </a:rPr>
              <a:t>Test S</a:t>
            </a:r>
            <a:r>
              <a:rPr lang="tr-TR" sz="1400" dirty="0" smtClean="0">
                <a:latin typeface="Times New Roman" pitchFamily="18" charset="0"/>
                <a:cs typeface="Times New Roman" pitchFamily="18" charset="0"/>
              </a:rPr>
              <a:t>istemi Tesisleri</a:t>
            </a:r>
            <a:endParaRPr lang="en-US" sz="1400" dirty="0" smtClean="0">
              <a:latin typeface="Times New Roman" pitchFamily="18" charset="0"/>
              <a:cs typeface="Times New Roman" pitchFamily="18" charset="0"/>
            </a:endParaRPr>
          </a:p>
          <a:p>
            <a:pPr lvl="1"/>
            <a:r>
              <a:rPr lang="en-US" sz="1400" dirty="0" smtClean="0">
                <a:latin typeface="Times New Roman" pitchFamily="18" charset="0"/>
                <a:cs typeface="Times New Roman" pitchFamily="18" charset="0"/>
              </a:rPr>
              <a:t>Test </a:t>
            </a:r>
            <a:r>
              <a:rPr lang="tr-TR" sz="1400" dirty="0" smtClean="0">
                <a:latin typeface="Times New Roman" pitchFamily="18" charset="0"/>
                <a:cs typeface="Times New Roman" pitchFamily="18" charset="0"/>
              </a:rPr>
              <a:t>ve r</a:t>
            </a:r>
            <a:r>
              <a:rPr lang="en-US" sz="1400" dirty="0" err="1" smtClean="0">
                <a:latin typeface="Times New Roman" pitchFamily="18" charset="0"/>
                <a:cs typeface="Times New Roman" pitchFamily="18" charset="0"/>
              </a:rPr>
              <a:t>efer</a:t>
            </a:r>
            <a:r>
              <a:rPr lang="tr-TR" sz="1400" dirty="0" err="1" smtClean="0">
                <a:latin typeface="Times New Roman" pitchFamily="18" charset="0"/>
                <a:cs typeface="Times New Roman" pitchFamily="18" charset="0"/>
              </a:rPr>
              <a:t>ans</a:t>
            </a:r>
            <a:r>
              <a:rPr lang="tr-TR" sz="1400" dirty="0" smtClean="0">
                <a:latin typeface="Times New Roman" pitchFamily="18" charset="0"/>
                <a:cs typeface="Times New Roman" pitchFamily="18" charset="0"/>
              </a:rPr>
              <a:t> maddelerine yönelik tesisler</a:t>
            </a:r>
            <a:endParaRPr lang="tr-TR" sz="1400" b="1" dirty="0" smtClean="0">
              <a:latin typeface="Times New Roman" pitchFamily="18" charset="0"/>
              <a:cs typeface="Times New Roman" pitchFamily="18" charset="0"/>
              <a:hlinkClick r:id="rId2" action="ppaction://hlinkfile" tooltip="Test systems (page does not exist)"/>
            </a:endParaRPr>
          </a:p>
          <a:p>
            <a:pPr>
              <a:buNone/>
            </a:pPr>
            <a:r>
              <a:rPr lang="tr-TR" sz="1400" b="1" dirty="0" smtClean="0">
                <a:latin typeface="Times New Roman" pitchFamily="18" charset="0"/>
                <a:cs typeface="Times New Roman" pitchFamily="18" charset="0"/>
              </a:rPr>
              <a:t>	Atıkların imha edilmesi</a:t>
            </a:r>
          </a:p>
          <a:p>
            <a:pPr>
              <a:buNone/>
            </a:pPr>
            <a:r>
              <a:rPr lang="tr-TR" sz="1400" b="1" dirty="0" smtClean="0">
                <a:latin typeface="Times New Roman" pitchFamily="18" charset="0"/>
                <a:cs typeface="Times New Roman" pitchFamily="18" charset="0"/>
              </a:rPr>
              <a:t>	Ekipman, reaktif ve materyaller</a:t>
            </a:r>
          </a:p>
          <a:p>
            <a:pPr>
              <a:buNone/>
            </a:pPr>
            <a:r>
              <a:rPr lang="tr-TR" sz="1400" b="1" dirty="0" smtClean="0">
                <a:latin typeface="Times New Roman" pitchFamily="18" charset="0"/>
                <a:cs typeface="Times New Roman" pitchFamily="18" charset="0"/>
              </a:rPr>
              <a:t>	Test sistemleri</a:t>
            </a:r>
          </a:p>
          <a:p>
            <a:pPr lvl="1"/>
            <a:r>
              <a:rPr lang="tr-TR" sz="1400" dirty="0" smtClean="0">
                <a:latin typeface="Times New Roman" pitchFamily="18" charset="0"/>
                <a:cs typeface="Times New Roman" pitchFamily="18" charset="0"/>
              </a:rPr>
              <a:t>Fiziksel/Kimyasal</a:t>
            </a:r>
            <a:endParaRPr lang="en-US" sz="1400" dirty="0" smtClean="0">
              <a:latin typeface="Times New Roman" pitchFamily="18" charset="0"/>
              <a:cs typeface="Times New Roman" pitchFamily="18" charset="0"/>
            </a:endParaRPr>
          </a:p>
          <a:p>
            <a:pPr lvl="1"/>
            <a:r>
              <a:rPr lang="tr-TR" sz="1400" dirty="0" smtClean="0">
                <a:latin typeface="Times New Roman" pitchFamily="18" charset="0"/>
                <a:cs typeface="Times New Roman" pitchFamily="18" charset="0"/>
              </a:rPr>
              <a:t>Biyolojik</a:t>
            </a:r>
            <a:endParaRPr lang="en-US" sz="1400" dirty="0" smtClean="0">
              <a:latin typeface="Times New Roman" pitchFamily="18" charset="0"/>
              <a:cs typeface="Times New Roman" pitchFamily="18" charset="0"/>
            </a:endParaRPr>
          </a:p>
          <a:p>
            <a:pPr>
              <a:buNone/>
            </a:pPr>
            <a:r>
              <a:rPr lang="tr-TR" sz="1400" b="1" dirty="0" smtClean="0">
                <a:latin typeface="Times New Roman" pitchFamily="18" charset="0"/>
                <a:cs typeface="Times New Roman" pitchFamily="18" charset="0"/>
              </a:rPr>
              <a:t>	Test ve referans maddeleri</a:t>
            </a:r>
          </a:p>
          <a:p>
            <a:pPr>
              <a:buNone/>
            </a:pPr>
            <a:r>
              <a:rPr lang="tr-TR" sz="1400" b="1" dirty="0" smtClean="0">
                <a:latin typeface="Times New Roman" pitchFamily="18" charset="0"/>
                <a:cs typeface="Times New Roman" pitchFamily="18" charset="0"/>
              </a:rPr>
              <a:t>	Standart çalışma yöntemleri</a:t>
            </a:r>
          </a:p>
          <a:p>
            <a:pPr>
              <a:buNone/>
            </a:pPr>
            <a:r>
              <a:rPr lang="tr-TR" sz="1400" b="1" dirty="0" smtClean="0">
                <a:latin typeface="Times New Roman" pitchFamily="18" charset="0"/>
                <a:cs typeface="Times New Roman" pitchFamily="18" charset="0"/>
              </a:rPr>
              <a:t>	Çalışma performansı</a:t>
            </a:r>
            <a:endParaRPr lang="en-US" sz="1400" dirty="0" smtClean="0">
              <a:latin typeface="Times New Roman" pitchFamily="18" charset="0"/>
              <a:cs typeface="Times New Roman" pitchFamily="18" charset="0"/>
            </a:endParaRPr>
          </a:p>
          <a:p>
            <a:pPr lvl="1"/>
            <a:r>
              <a:rPr lang="tr-TR" sz="1400" dirty="0" smtClean="0">
                <a:latin typeface="Times New Roman" pitchFamily="18" charset="0"/>
                <a:cs typeface="Times New Roman" pitchFamily="18" charset="0"/>
              </a:rPr>
              <a:t>Çalışma p</a:t>
            </a:r>
            <a:r>
              <a:rPr lang="en-US" sz="1400" dirty="0" err="1" smtClean="0">
                <a:latin typeface="Times New Roman" pitchFamily="18" charset="0"/>
                <a:cs typeface="Times New Roman" pitchFamily="18" charset="0"/>
              </a:rPr>
              <a:t>lan</a:t>
            </a:r>
            <a:r>
              <a:rPr lang="tr-TR" sz="1400" dirty="0" smtClean="0">
                <a:latin typeface="Times New Roman" pitchFamily="18" charset="0"/>
                <a:cs typeface="Times New Roman" pitchFamily="18" charset="0"/>
              </a:rPr>
              <a:t>ı</a:t>
            </a:r>
            <a:endParaRPr lang="en-US" sz="1400" dirty="0" smtClean="0">
              <a:latin typeface="Times New Roman" pitchFamily="18" charset="0"/>
              <a:cs typeface="Times New Roman" pitchFamily="18" charset="0"/>
            </a:endParaRPr>
          </a:p>
          <a:p>
            <a:pPr lvl="1"/>
            <a:r>
              <a:rPr lang="tr-TR" sz="1400" dirty="0" smtClean="0">
                <a:latin typeface="Times New Roman" pitchFamily="18" charset="0"/>
                <a:cs typeface="Times New Roman" pitchFamily="18" charset="0"/>
              </a:rPr>
              <a:t>Çalışmanın gerçekleştirilmesi</a:t>
            </a:r>
            <a:endParaRPr lang="en-US" sz="1400" dirty="0" smtClean="0">
              <a:latin typeface="Times New Roman" pitchFamily="18" charset="0"/>
              <a:cs typeface="Times New Roman" pitchFamily="18" charset="0"/>
            </a:endParaRPr>
          </a:p>
          <a:p>
            <a:pPr>
              <a:buNone/>
            </a:pPr>
            <a:r>
              <a:rPr lang="tr-TR" sz="1400" b="1" dirty="0" smtClean="0">
                <a:latin typeface="Times New Roman" pitchFamily="18" charset="0"/>
                <a:cs typeface="Times New Roman" pitchFamily="18" charset="0"/>
              </a:rPr>
              <a:t>	Sonuçların bildirimi</a:t>
            </a:r>
          </a:p>
          <a:p>
            <a:pPr>
              <a:buNone/>
            </a:pPr>
            <a:r>
              <a:rPr lang="tr-TR" sz="1400" b="1" dirty="0" smtClean="0">
                <a:latin typeface="Times New Roman" pitchFamily="18" charset="0"/>
                <a:cs typeface="Times New Roman" pitchFamily="18" charset="0"/>
              </a:rPr>
              <a:t>	Kayıtlar ve raporların saklanması</a:t>
            </a:r>
          </a:p>
          <a:p>
            <a:pPr>
              <a:buNone/>
            </a:pPr>
            <a:r>
              <a:rPr lang="tr-TR" sz="1400" b="1" dirty="0" smtClean="0">
                <a:latin typeface="Times New Roman" pitchFamily="18" charset="0"/>
                <a:cs typeface="Times New Roman" pitchFamily="18" charset="0"/>
              </a:rPr>
              <a:t>	Denetim</a:t>
            </a:r>
            <a:endParaRPr lang="tr-TR" sz="1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Türkiye’de GLP</a:t>
            </a:r>
            <a:endParaRPr lang="tr-TR" b="1" dirty="0"/>
          </a:p>
        </p:txBody>
      </p:sp>
      <p:sp>
        <p:nvSpPr>
          <p:cNvPr id="3" name="2 İçerik Yer Tutucusu"/>
          <p:cNvSpPr>
            <a:spLocks noGrp="1"/>
          </p:cNvSpPr>
          <p:nvPr>
            <p:ph idx="1"/>
          </p:nvPr>
        </p:nvSpPr>
        <p:spPr/>
        <p:txBody>
          <a:bodyPr>
            <a:normAutofit lnSpcReduction="10000"/>
          </a:bodyPr>
          <a:lstStyle/>
          <a:p>
            <a:r>
              <a:rPr lang="tr-TR" sz="3000" dirty="0" smtClean="0">
                <a:latin typeface="Times New Roman" pitchFamily="18" charset="0"/>
                <a:cs typeface="Times New Roman" pitchFamily="18" charset="0"/>
              </a:rPr>
              <a:t>Çevre ve Orman Bakanlığı- İyi </a:t>
            </a:r>
            <a:r>
              <a:rPr lang="tr-TR" sz="3000" dirty="0" err="1" smtClean="0">
                <a:latin typeface="Times New Roman" pitchFamily="18" charset="0"/>
                <a:cs typeface="Times New Roman" pitchFamily="18" charset="0"/>
              </a:rPr>
              <a:t>laboratuvar</a:t>
            </a:r>
            <a:r>
              <a:rPr lang="tr-TR" sz="3000" dirty="0" smtClean="0">
                <a:latin typeface="Times New Roman" pitchFamily="18" charset="0"/>
                <a:cs typeface="Times New Roman" pitchFamily="18" charset="0"/>
              </a:rPr>
              <a:t> uygulamaları prensipleri, test birimlerinin uyumlaştırılması,  iyi </a:t>
            </a:r>
            <a:r>
              <a:rPr lang="tr-TR" sz="3000" dirty="0" err="1" smtClean="0">
                <a:latin typeface="Times New Roman" pitchFamily="18" charset="0"/>
                <a:cs typeface="Times New Roman" pitchFamily="18" charset="0"/>
              </a:rPr>
              <a:t>laboratuvar</a:t>
            </a:r>
            <a:r>
              <a:rPr lang="tr-TR" sz="3000" dirty="0" smtClean="0">
                <a:latin typeface="Times New Roman" pitchFamily="18" charset="0"/>
                <a:cs typeface="Times New Roman" pitchFamily="18" charset="0"/>
              </a:rPr>
              <a:t> uygulamalarının ve çalışmaların denetlenmesi hakkında yönetmelik-Resmi Gazete/9 Mart 2010;27516</a:t>
            </a:r>
          </a:p>
          <a:p>
            <a:r>
              <a:rPr lang="tr-TR" sz="3000" dirty="0" smtClean="0">
                <a:latin typeface="Times New Roman" pitchFamily="18" charset="0"/>
                <a:cs typeface="Times New Roman" pitchFamily="18" charset="0"/>
              </a:rPr>
              <a:t>Bu Yönetmeliğin amacı; iyi </a:t>
            </a:r>
            <a:r>
              <a:rPr lang="tr-TR" sz="3000" dirty="0" err="1" smtClean="0">
                <a:latin typeface="Times New Roman" pitchFamily="18" charset="0"/>
                <a:cs typeface="Times New Roman" pitchFamily="18" charset="0"/>
              </a:rPr>
              <a:t>laboratuvar</a:t>
            </a:r>
            <a:r>
              <a:rPr lang="tr-TR" sz="3000" dirty="0" smtClean="0">
                <a:latin typeface="Times New Roman" pitchFamily="18" charset="0"/>
                <a:cs typeface="Times New Roman" pitchFamily="18" charset="0"/>
              </a:rPr>
              <a:t> uygulamaları prensipleri ile test birimlerinin uyumlaştırılmasına ve iyi </a:t>
            </a:r>
            <a:r>
              <a:rPr lang="tr-TR" sz="3000" dirty="0" err="1" smtClean="0">
                <a:latin typeface="Times New Roman" pitchFamily="18" charset="0"/>
                <a:cs typeface="Times New Roman" pitchFamily="18" charset="0"/>
              </a:rPr>
              <a:t>laboratuvar</a:t>
            </a:r>
            <a:r>
              <a:rPr lang="tr-TR" sz="3000" dirty="0" smtClean="0">
                <a:latin typeface="Times New Roman" pitchFamily="18" charset="0"/>
                <a:cs typeface="Times New Roman" pitchFamily="18" charset="0"/>
              </a:rPr>
              <a:t> uygulamaları ile çalışmaların denetlenmesine ilişkin usul ve esasları belirlemektir.</a:t>
            </a:r>
          </a:p>
          <a:p>
            <a:pPr>
              <a:buNone/>
            </a:pPr>
            <a:endParaRPr lang="tr-TR" dirty="0" smtClean="0"/>
          </a:p>
          <a:p>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Laboratuvar</a:t>
            </a:r>
            <a:r>
              <a:rPr lang="tr-TR" b="1" dirty="0" smtClean="0"/>
              <a:t> Güvenlik Ekipmanı</a:t>
            </a:r>
            <a:endParaRPr lang="tr-TR" b="1" dirty="0"/>
          </a:p>
        </p:txBody>
      </p:sp>
      <p:sp>
        <p:nvSpPr>
          <p:cNvPr id="3" name="2 İçerik Yer Tutucusu"/>
          <p:cNvSpPr>
            <a:spLocks noGrp="1"/>
          </p:cNvSpPr>
          <p:nvPr>
            <p:ph idx="1"/>
          </p:nvPr>
        </p:nvSpPr>
        <p:spPr/>
        <p:txBody>
          <a:bodyPr>
            <a:normAutofit/>
          </a:bodyPr>
          <a:lstStyle/>
          <a:p>
            <a:r>
              <a:rPr lang="tr-TR" b="1" dirty="0" err="1" smtClean="0"/>
              <a:t>Biyogüvenlik</a:t>
            </a:r>
            <a:r>
              <a:rPr lang="tr-TR" b="1" dirty="0" smtClean="0"/>
              <a:t> kabini: </a:t>
            </a:r>
          </a:p>
          <a:p>
            <a:pPr lvl="1"/>
            <a:r>
              <a:rPr lang="tr-TR" dirty="0" err="1" smtClean="0"/>
              <a:t>Primer</a:t>
            </a:r>
            <a:r>
              <a:rPr lang="tr-TR" dirty="0" smtClean="0"/>
              <a:t> bariyer</a:t>
            </a:r>
          </a:p>
          <a:p>
            <a:pPr lvl="1"/>
            <a:r>
              <a:rPr lang="en-US" dirty="0" smtClean="0"/>
              <a:t>High Efficiency Particulate Air (HEPA) </a:t>
            </a:r>
            <a:r>
              <a:rPr lang="en-US" dirty="0" err="1" smtClean="0"/>
              <a:t>filt</a:t>
            </a:r>
            <a:r>
              <a:rPr lang="tr-TR" dirty="0" smtClean="0"/>
              <a:t>reler</a:t>
            </a:r>
            <a:r>
              <a:rPr lang="en-US" dirty="0" smtClean="0"/>
              <a:t>. </a:t>
            </a:r>
            <a:endParaRPr lang="tr-TR" dirty="0" smtClean="0"/>
          </a:p>
          <a:p>
            <a:pPr lvl="1"/>
            <a:r>
              <a:rPr lang="tr-TR" dirty="0" smtClean="0"/>
              <a:t>Kabin içindeki hava akımı </a:t>
            </a:r>
            <a:r>
              <a:rPr lang="tr-TR" dirty="0" err="1" smtClean="0"/>
              <a:t>laminar</a:t>
            </a:r>
            <a:r>
              <a:rPr lang="tr-TR" dirty="0" smtClean="0"/>
              <a:t> (</a:t>
            </a:r>
            <a:r>
              <a:rPr lang="tr-TR" dirty="0" err="1" smtClean="0"/>
              <a:t>laminar</a:t>
            </a:r>
            <a:r>
              <a:rPr lang="tr-TR" dirty="0" smtClean="0"/>
              <a:t> </a:t>
            </a:r>
            <a:r>
              <a:rPr lang="tr-TR" dirty="0" err="1" smtClean="0"/>
              <a:t>airflow</a:t>
            </a:r>
            <a:r>
              <a:rPr lang="tr-TR" dirty="0" smtClean="0"/>
              <a:t>);</a:t>
            </a:r>
            <a:r>
              <a:rPr lang="en-US" dirty="0" smtClean="0"/>
              <a:t> </a:t>
            </a:r>
            <a:r>
              <a:rPr lang="tr-TR" dirty="0" smtClean="0"/>
              <a:t>hava, paralel akım hatları boyunca tek yönde sabit hızda hareket eder.</a:t>
            </a:r>
          </a:p>
          <a:p>
            <a:pPr lvl="1"/>
            <a:r>
              <a:rPr lang="tr-TR" dirty="0" smtClean="0"/>
              <a:t>Dizayna bağlı olarak, kabin havalandırması dışarı açılabilir veya hava kabin içinde tüketilir. Kabinler kimyasal tütsüleme alanı değildir.</a:t>
            </a:r>
            <a:endParaRPr lang="tr-TR"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Başlık"/>
          <p:cNvSpPr>
            <a:spLocks noGrp="1"/>
          </p:cNvSpPr>
          <p:nvPr>
            <p:ph type="title"/>
          </p:nvPr>
        </p:nvSpPr>
        <p:spPr/>
        <p:txBody>
          <a:bodyPr/>
          <a:lstStyle/>
          <a:p>
            <a:r>
              <a:rPr lang="tr-TR" b="1" dirty="0" err="1" smtClean="0"/>
              <a:t>Biyogüvenlik</a:t>
            </a:r>
            <a:r>
              <a:rPr lang="tr-TR" b="1" dirty="0" smtClean="0"/>
              <a:t> kabini sınıflandırması</a:t>
            </a:r>
            <a:endParaRPr lang="tr-TR" b="1" dirty="0"/>
          </a:p>
        </p:txBody>
      </p:sp>
      <p:sp>
        <p:nvSpPr>
          <p:cNvPr id="7" name="6 İçerik Yer Tutucusu"/>
          <p:cNvSpPr>
            <a:spLocks noGrp="1"/>
          </p:cNvSpPr>
          <p:nvPr>
            <p:ph sz="half" idx="1"/>
          </p:nvPr>
        </p:nvSpPr>
        <p:spPr>
          <a:xfrm>
            <a:off x="0" y="1600200"/>
            <a:ext cx="4716016" cy="4637112"/>
          </a:xfrm>
        </p:spPr>
        <p:txBody>
          <a:bodyPr>
            <a:normAutofit fontScale="70000" lnSpcReduction="20000"/>
          </a:bodyPr>
          <a:lstStyle/>
          <a:p>
            <a:endParaRPr lang="tr-TR" dirty="0"/>
          </a:p>
        </p:txBody>
      </p:sp>
      <p:sp>
        <p:nvSpPr>
          <p:cNvPr id="8" name="7 İçerik Yer Tutucusu"/>
          <p:cNvSpPr>
            <a:spLocks noGrp="1"/>
          </p:cNvSpPr>
          <p:nvPr>
            <p:ph sz="half" idx="2"/>
          </p:nvPr>
        </p:nvSpPr>
        <p:spPr/>
        <p:txBody>
          <a:bodyPr>
            <a:normAutofit fontScale="70000" lnSpcReduction="20000"/>
          </a:bodyPr>
          <a:lstStyle/>
          <a:p>
            <a:pPr>
              <a:buNone/>
            </a:pPr>
            <a:r>
              <a:rPr lang="tr-TR" b="1" dirty="0" smtClean="0">
                <a:latin typeface="Times New Roman" pitchFamily="18" charset="0"/>
                <a:cs typeface="Times New Roman" pitchFamily="18" charset="0"/>
              </a:rPr>
              <a:t>Sınıf I</a:t>
            </a:r>
          </a:p>
          <a:p>
            <a:pPr>
              <a:buNone/>
            </a:pPr>
            <a:r>
              <a:rPr lang="tr-TR" dirty="0" smtClean="0">
                <a:latin typeface="Times New Roman" pitchFamily="18" charset="0"/>
                <a:cs typeface="Times New Roman" pitchFamily="18" charset="0"/>
              </a:rPr>
              <a:t>Yalnızca personel koruma</a:t>
            </a:r>
          </a:p>
          <a:p>
            <a:pPr>
              <a:buNone/>
            </a:pPr>
            <a:r>
              <a:rPr lang="tr-TR" dirty="0" smtClean="0">
                <a:latin typeface="Times New Roman" pitchFamily="18" charset="0"/>
                <a:cs typeface="Times New Roman" pitchFamily="18" charset="0"/>
              </a:rPr>
              <a:t>İçeri doğru hava akışlı</a:t>
            </a:r>
          </a:p>
          <a:p>
            <a:pPr>
              <a:buNone/>
            </a:pPr>
            <a:r>
              <a:rPr lang="tr-TR" dirty="0" smtClean="0">
                <a:latin typeface="Times New Roman" pitchFamily="18" charset="0"/>
                <a:cs typeface="Times New Roman" pitchFamily="18" charset="0"/>
              </a:rPr>
              <a:t>Hava çıkışı </a:t>
            </a:r>
            <a:r>
              <a:rPr lang="tr-TR" dirty="0" err="1" smtClean="0">
                <a:latin typeface="Times New Roman" pitchFamily="18" charset="0"/>
                <a:cs typeface="Times New Roman" pitchFamily="18" charset="0"/>
              </a:rPr>
              <a:t>egzost</a:t>
            </a:r>
            <a:r>
              <a:rPr lang="tr-TR" dirty="0" smtClean="0">
                <a:latin typeface="Times New Roman" pitchFamily="18" charset="0"/>
                <a:cs typeface="Times New Roman" pitchFamily="18" charset="0"/>
              </a:rPr>
              <a:t> HEPA filtreden</a:t>
            </a:r>
          </a:p>
          <a:p>
            <a:pPr>
              <a:buNone/>
            </a:pPr>
            <a:r>
              <a:rPr lang="tr-TR" dirty="0" smtClean="0">
                <a:latin typeface="Times New Roman" pitchFamily="18" charset="0"/>
                <a:cs typeface="Times New Roman" pitchFamily="18" charset="0"/>
              </a:rPr>
              <a:t>Elle işlemlerin yapılabildiği açıklığa sahip</a:t>
            </a:r>
          </a:p>
          <a:p>
            <a:pPr>
              <a:buNone/>
            </a:pPr>
            <a:r>
              <a:rPr lang="tr-TR" dirty="0" smtClean="0">
                <a:latin typeface="Times New Roman" pitchFamily="18" charset="0"/>
                <a:cs typeface="Times New Roman" pitchFamily="18" charset="0"/>
              </a:rPr>
              <a:t> </a:t>
            </a:r>
            <a:r>
              <a:rPr lang="tr-TR" b="1" dirty="0" smtClean="0">
                <a:latin typeface="Times New Roman" pitchFamily="18" charset="0"/>
                <a:cs typeface="Times New Roman" pitchFamily="18" charset="0"/>
              </a:rPr>
              <a:t>Sınıf II</a:t>
            </a:r>
          </a:p>
          <a:p>
            <a:pPr>
              <a:buNone/>
            </a:pPr>
            <a:r>
              <a:rPr lang="tr-TR" dirty="0" smtClean="0">
                <a:latin typeface="Times New Roman" pitchFamily="18" charset="0"/>
                <a:cs typeface="Times New Roman" pitchFamily="18" charset="0"/>
              </a:rPr>
              <a:t>Personel, ürün ve çevre koruma</a:t>
            </a:r>
          </a:p>
          <a:p>
            <a:pPr>
              <a:buNone/>
            </a:pPr>
            <a:r>
              <a:rPr lang="tr-TR" dirty="0" smtClean="0">
                <a:latin typeface="Times New Roman" pitchFamily="18" charset="0"/>
                <a:cs typeface="Times New Roman" pitchFamily="18" charset="0"/>
              </a:rPr>
              <a:t>İçeri doğru hava akışlı</a:t>
            </a:r>
          </a:p>
          <a:p>
            <a:pPr>
              <a:buNone/>
            </a:pPr>
            <a:r>
              <a:rPr lang="tr-TR" dirty="0" smtClean="0">
                <a:latin typeface="Times New Roman" pitchFamily="18" charset="0"/>
                <a:cs typeface="Times New Roman" pitchFamily="18" charset="0"/>
              </a:rPr>
              <a:t>Hava giriş ve çıkışı </a:t>
            </a:r>
            <a:r>
              <a:rPr lang="tr-TR" dirty="0" err="1" smtClean="0">
                <a:latin typeface="Times New Roman" pitchFamily="18" charset="0"/>
                <a:cs typeface="Times New Roman" pitchFamily="18" charset="0"/>
              </a:rPr>
              <a:t>egzost</a:t>
            </a:r>
            <a:r>
              <a:rPr lang="tr-TR" dirty="0" smtClean="0">
                <a:latin typeface="Times New Roman" pitchFamily="18" charset="0"/>
                <a:cs typeface="Times New Roman" pitchFamily="18" charset="0"/>
              </a:rPr>
              <a:t> HEPA filtreden</a:t>
            </a:r>
          </a:p>
          <a:p>
            <a:pPr>
              <a:buNone/>
            </a:pPr>
            <a:r>
              <a:rPr lang="tr-TR" dirty="0" smtClean="0">
                <a:latin typeface="Times New Roman" pitchFamily="18" charset="0"/>
                <a:cs typeface="Times New Roman" pitchFamily="18" charset="0"/>
              </a:rPr>
              <a:t>Elle işlemlerin yapılabildiği açıklığa sahip </a:t>
            </a:r>
          </a:p>
          <a:p>
            <a:pPr>
              <a:buNone/>
            </a:pPr>
            <a:r>
              <a:rPr lang="tr-TR" b="1" dirty="0" smtClean="0">
                <a:latin typeface="Times New Roman" pitchFamily="18" charset="0"/>
                <a:cs typeface="Times New Roman" pitchFamily="18" charset="0"/>
              </a:rPr>
              <a:t>Sınıf III</a:t>
            </a:r>
          </a:p>
          <a:p>
            <a:pPr>
              <a:buNone/>
            </a:pPr>
            <a:r>
              <a:rPr lang="tr-TR" dirty="0" smtClean="0">
                <a:latin typeface="Times New Roman" pitchFamily="18" charset="0"/>
                <a:cs typeface="Times New Roman" pitchFamily="18" charset="0"/>
              </a:rPr>
              <a:t>Eldiven tip</a:t>
            </a:r>
          </a:p>
          <a:p>
            <a:endParaRPr lang="tr-TR" dirty="0"/>
          </a:p>
        </p:txBody>
      </p:sp>
      <p:pic>
        <p:nvPicPr>
          <p:cNvPr id="1026" name="Picture 2" descr="http://www.eforsan.com.tr/images/stories/biyo.png"/>
          <p:cNvPicPr>
            <a:picLocks noChangeAspect="1" noChangeArrowheads="1"/>
          </p:cNvPicPr>
          <p:nvPr/>
        </p:nvPicPr>
        <p:blipFill>
          <a:blip r:embed="rId2" cstate="print"/>
          <a:srcRect/>
          <a:stretch>
            <a:fillRect/>
          </a:stretch>
        </p:blipFill>
        <p:spPr bwMode="auto">
          <a:xfrm>
            <a:off x="0" y="1772816"/>
            <a:ext cx="4639374" cy="3247563"/>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normAutofit/>
          </a:bodyPr>
          <a:lstStyle/>
          <a:p>
            <a:r>
              <a:rPr lang="tr-TR" b="1" dirty="0" err="1" smtClean="0"/>
              <a:t>Biyogüvenlik</a:t>
            </a:r>
            <a:r>
              <a:rPr lang="tr-TR" b="1" dirty="0" smtClean="0"/>
              <a:t> Seviyeleri</a:t>
            </a:r>
            <a:endParaRPr lang="tr-TR" b="1" dirty="0"/>
          </a:p>
        </p:txBody>
      </p:sp>
      <p:sp>
        <p:nvSpPr>
          <p:cNvPr id="6" name="5 İçerik Yer Tutucusu"/>
          <p:cNvSpPr>
            <a:spLocks noGrp="1"/>
          </p:cNvSpPr>
          <p:nvPr>
            <p:ph idx="1"/>
          </p:nvPr>
        </p:nvSpPr>
        <p:spPr/>
        <p:txBody>
          <a:bodyPr>
            <a:noAutofit/>
          </a:bodyPr>
          <a:lstStyle/>
          <a:p>
            <a:pPr>
              <a:buNone/>
            </a:pPr>
            <a:r>
              <a:rPr lang="tr-TR" sz="2400" dirty="0" err="1" smtClean="0">
                <a:latin typeface="Times New Roman" pitchFamily="18" charset="0"/>
                <a:cs typeface="Times New Roman" pitchFamily="18" charset="0"/>
              </a:rPr>
              <a:t>Laboratuvar</a:t>
            </a:r>
            <a:r>
              <a:rPr lang="tr-TR" sz="2400" dirty="0" smtClean="0">
                <a:latin typeface="Times New Roman" pitchFamily="18" charset="0"/>
                <a:cs typeface="Times New Roman" pitchFamily="18" charset="0"/>
              </a:rPr>
              <a:t> alt yapıları risk gruplarına paralel uygulama ve korunma kriterleri açısından dört farklı seviyede (BSL) tasarımlanmıştır.</a:t>
            </a:r>
          </a:p>
          <a:p>
            <a:pPr>
              <a:buNone/>
            </a:pPr>
            <a:r>
              <a:rPr lang="tr-TR" sz="2400" dirty="0" smtClean="0">
                <a:latin typeface="Times New Roman" pitchFamily="18" charset="0"/>
                <a:cs typeface="Times New Roman" pitchFamily="18" charset="0"/>
              </a:rPr>
              <a:t>BSL1 ve BSL-2-</a:t>
            </a:r>
            <a:r>
              <a:rPr lang="tr-TR" sz="2400" b="1" dirty="0" smtClean="0">
                <a:latin typeface="Times New Roman" pitchFamily="18" charset="0"/>
                <a:cs typeface="Times New Roman" pitchFamily="18" charset="0"/>
              </a:rPr>
              <a:t>Temel </a:t>
            </a:r>
            <a:r>
              <a:rPr lang="tr-TR" sz="2400" b="1" dirty="0" err="1" smtClean="0">
                <a:latin typeface="Times New Roman" pitchFamily="18" charset="0"/>
                <a:cs typeface="Times New Roman" pitchFamily="18" charset="0"/>
              </a:rPr>
              <a:t>Laboratuvarlar</a:t>
            </a:r>
            <a:endParaRPr lang="tr-TR" sz="2400" b="1" dirty="0" smtClean="0">
              <a:latin typeface="Times New Roman" pitchFamily="18" charset="0"/>
              <a:cs typeface="Times New Roman" pitchFamily="18" charset="0"/>
            </a:endParaRPr>
          </a:p>
          <a:p>
            <a:pPr>
              <a:buNone/>
            </a:pPr>
            <a:r>
              <a:rPr lang="tr-TR" sz="2400" dirty="0" smtClean="0">
                <a:latin typeface="Times New Roman" pitchFamily="18" charset="0"/>
                <a:cs typeface="Times New Roman" pitchFamily="18" charset="0"/>
              </a:rPr>
              <a:t>BSL-3-</a:t>
            </a:r>
            <a:r>
              <a:rPr lang="tr-TR" sz="2400" b="1" dirty="0" smtClean="0">
                <a:latin typeface="Times New Roman" pitchFamily="18" charset="0"/>
                <a:cs typeface="Times New Roman" pitchFamily="18" charset="0"/>
              </a:rPr>
              <a:t>Tecrit </a:t>
            </a:r>
            <a:r>
              <a:rPr lang="tr-TR" sz="2400" b="1" dirty="0" err="1" smtClean="0">
                <a:latin typeface="Times New Roman" pitchFamily="18" charset="0"/>
                <a:cs typeface="Times New Roman" pitchFamily="18" charset="0"/>
              </a:rPr>
              <a:t>Laboratuvarı</a:t>
            </a:r>
            <a:endParaRPr lang="tr-TR" sz="2400" b="1" dirty="0" smtClean="0">
              <a:latin typeface="Times New Roman" pitchFamily="18" charset="0"/>
              <a:cs typeface="Times New Roman" pitchFamily="18" charset="0"/>
            </a:endParaRPr>
          </a:p>
          <a:p>
            <a:pPr>
              <a:buNone/>
            </a:pPr>
            <a:r>
              <a:rPr lang="tr-TR" sz="2400" dirty="0" smtClean="0">
                <a:latin typeface="Times New Roman" pitchFamily="18" charset="0"/>
                <a:cs typeface="Times New Roman" pitchFamily="18" charset="0"/>
              </a:rPr>
              <a:t>BSL-4-</a:t>
            </a:r>
            <a:r>
              <a:rPr lang="tr-TR" sz="2400" b="1" dirty="0" err="1" smtClean="0">
                <a:latin typeface="Times New Roman" pitchFamily="18" charset="0"/>
                <a:cs typeface="Times New Roman" pitchFamily="18" charset="0"/>
              </a:rPr>
              <a:t>MaksimumTecrit</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Laboratuvarı</a:t>
            </a:r>
            <a:endParaRPr lang="tr-TR" sz="2400" b="1" dirty="0" smtClean="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Biyogüvenlik</a:t>
            </a:r>
            <a:r>
              <a:rPr lang="tr-TR" b="1" dirty="0" smtClean="0"/>
              <a:t> Seviyeleri</a:t>
            </a:r>
            <a:endParaRPr lang="tr-TR" dirty="0"/>
          </a:p>
        </p:txBody>
      </p:sp>
      <p:sp>
        <p:nvSpPr>
          <p:cNvPr id="3" name="2 İçerik Yer Tutucusu"/>
          <p:cNvSpPr>
            <a:spLocks noGrp="1"/>
          </p:cNvSpPr>
          <p:nvPr>
            <p:ph idx="1"/>
          </p:nvPr>
        </p:nvSpPr>
        <p:spPr/>
        <p:txBody>
          <a:bodyPr>
            <a:normAutofit/>
          </a:bodyPr>
          <a:lstStyle/>
          <a:p>
            <a:pPr>
              <a:buNone/>
            </a:pPr>
            <a:r>
              <a:rPr lang="tr-TR" dirty="0" smtClean="0">
                <a:latin typeface="Times New Roman" pitchFamily="18" charset="0"/>
                <a:cs typeface="Times New Roman" pitchFamily="18" charset="0"/>
              </a:rPr>
              <a:t>Bir mikroorganizmanın hangi risk grubunda yer alacağı ve çalışmanın hangi seviyede yürütüleceği dört önemli faktöre bağlıdır:</a:t>
            </a:r>
          </a:p>
          <a:p>
            <a:r>
              <a:rPr lang="tr-TR" dirty="0" smtClean="0">
                <a:latin typeface="Times New Roman" pitchFamily="18" charset="0"/>
                <a:cs typeface="Times New Roman" pitchFamily="18" charset="0"/>
              </a:rPr>
              <a:t>Organizmanın </a:t>
            </a:r>
            <a:r>
              <a:rPr lang="tr-TR" dirty="0" err="1" smtClean="0">
                <a:latin typeface="Times New Roman" pitchFamily="18" charset="0"/>
                <a:cs typeface="Times New Roman" pitchFamily="18" charset="0"/>
              </a:rPr>
              <a:t>patojenitesi</a:t>
            </a:r>
            <a:r>
              <a:rPr lang="tr-TR" dirty="0" smtClean="0">
                <a:latin typeface="Times New Roman" pitchFamily="18" charset="0"/>
                <a:cs typeface="Times New Roman" pitchFamily="18" charset="0"/>
              </a:rPr>
              <a:t>,</a:t>
            </a:r>
          </a:p>
          <a:p>
            <a:r>
              <a:rPr lang="tr-TR" dirty="0" smtClean="0">
                <a:latin typeface="Times New Roman" pitchFamily="18" charset="0"/>
                <a:cs typeface="Times New Roman" pitchFamily="18" charset="0"/>
              </a:rPr>
              <a:t>Bulaş yolu ve </a:t>
            </a:r>
            <a:r>
              <a:rPr lang="tr-TR" dirty="0" err="1" smtClean="0">
                <a:latin typeface="Times New Roman" pitchFamily="18" charset="0"/>
                <a:cs typeface="Times New Roman" pitchFamily="18" charset="0"/>
              </a:rPr>
              <a:t>konakcı</a:t>
            </a:r>
            <a:r>
              <a:rPr lang="tr-TR" dirty="0" smtClean="0">
                <a:latin typeface="Times New Roman" pitchFamily="18" charset="0"/>
                <a:cs typeface="Times New Roman" pitchFamily="18" charset="0"/>
              </a:rPr>
              <a:t> durumu (konakçı varlığı, sayısı, türü </a:t>
            </a:r>
            <a:r>
              <a:rPr lang="tr-TR" dirty="0" err="1" smtClean="0">
                <a:latin typeface="Times New Roman" pitchFamily="18" charset="0"/>
                <a:cs typeface="Times New Roman" pitchFamily="18" charset="0"/>
              </a:rPr>
              <a:t>vb.’nin</a:t>
            </a:r>
            <a:r>
              <a:rPr lang="tr-TR" dirty="0" smtClean="0">
                <a:latin typeface="Times New Roman" pitchFamily="18" charset="0"/>
                <a:cs typeface="Times New Roman" pitchFamily="18" charset="0"/>
              </a:rPr>
              <a:t> bölgesel yayılımı),</a:t>
            </a:r>
          </a:p>
          <a:p>
            <a:r>
              <a:rPr lang="tr-TR" dirty="0" smtClean="0">
                <a:latin typeface="Times New Roman" pitchFamily="18" charset="0"/>
                <a:cs typeface="Times New Roman" pitchFamily="18" charset="0"/>
              </a:rPr>
              <a:t>Lokal olarak etkili korunma yollarının varlığı,</a:t>
            </a:r>
          </a:p>
          <a:p>
            <a:r>
              <a:rPr lang="tr-TR" dirty="0" smtClean="0">
                <a:latin typeface="Times New Roman" pitchFamily="18" charset="0"/>
                <a:cs typeface="Times New Roman" pitchFamily="18" charset="0"/>
              </a:rPr>
              <a:t>Lokal olarak etkili tedavi yollarının varlığı.</a:t>
            </a:r>
          </a:p>
          <a:p>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smtClean="0"/>
              <a:t>Hastane ve tıp merkezleri </a:t>
            </a:r>
            <a:r>
              <a:rPr lang="tr-TR" dirty="0" err="1" smtClean="0"/>
              <a:t>bunyelerinde</a:t>
            </a:r>
            <a:r>
              <a:rPr lang="tr-TR" dirty="0" smtClean="0"/>
              <a:t> yer alan mikrobiyoloji, biyokimya </a:t>
            </a:r>
            <a:r>
              <a:rPr lang="tr-TR" dirty="0" err="1" smtClean="0"/>
              <a:t>laboratuvarları</a:t>
            </a:r>
            <a:endParaRPr lang="tr-TR" dirty="0" smtClean="0"/>
          </a:p>
          <a:p>
            <a:r>
              <a:rPr lang="tr-TR" dirty="0" smtClean="0"/>
              <a:t>ile </a:t>
            </a:r>
            <a:r>
              <a:rPr lang="tr-TR" dirty="0" err="1" smtClean="0"/>
              <a:t>coğu</a:t>
            </a:r>
            <a:r>
              <a:rPr lang="tr-TR" dirty="0" smtClean="0"/>
              <a:t> halk sağlığı </a:t>
            </a:r>
            <a:r>
              <a:rPr lang="tr-TR" dirty="0" err="1" smtClean="0"/>
              <a:t>laboratuvarlarında</a:t>
            </a:r>
            <a:r>
              <a:rPr lang="tr-TR" dirty="0" smtClean="0"/>
              <a:t> </a:t>
            </a:r>
            <a:r>
              <a:rPr lang="tr-TR" dirty="0" err="1" smtClean="0"/>
              <a:t>calışılan</a:t>
            </a:r>
            <a:r>
              <a:rPr lang="tr-TR" dirty="0" smtClean="0"/>
              <a:t> potansiyel </a:t>
            </a:r>
            <a:r>
              <a:rPr lang="tr-TR" dirty="0" err="1" smtClean="0"/>
              <a:t>infektif</a:t>
            </a:r>
            <a:endParaRPr lang="tr-TR" dirty="0" smtClean="0"/>
          </a:p>
          <a:p>
            <a:r>
              <a:rPr lang="tr-TR" dirty="0" smtClean="0"/>
              <a:t>materyallerin </a:t>
            </a:r>
            <a:r>
              <a:rPr lang="tr-TR" dirty="0" err="1" smtClean="0"/>
              <a:t>icerisinde</a:t>
            </a:r>
            <a:r>
              <a:rPr lang="tr-TR" dirty="0" smtClean="0"/>
              <a:t> bulunabilecek mikroorganizmaların </a:t>
            </a:r>
            <a:r>
              <a:rPr lang="tr-TR" dirty="0" err="1" smtClean="0"/>
              <a:t>buyuk</a:t>
            </a:r>
            <a:r>
              <a:rPr lang="tr-TR" dirty="0" smtClean="0"/>
              <a:t> </a:t>
            </a:r>
            <a:r>
              <a:rPr lang="tr-TR" dirty="0" err="1" smtClean="0"/>
              <a:t>coğunluğu</a:t>
            </a:r>
            <a:endParaRPr lang="tr-TR" dirty="0" smtClean="0"/>
          </a:p>
          <a:p>
            <a:r>
              <a:rPr lang="tr-TR" dirty="0" smtClean="0"/>
              <a:t>genel olarak risk grup 2’de yer almaktadır. Bu nedenle bu tur </a:t>
            </a:r>
            <a:r>
              <a:rPr lang="tr-TR" dirty="0" err="1" smtClean="0"/>
              <a:t>laboratuvarlar</a:t>
            </a:r>
            <a:r>
              <a:rPr lang="tr-TR" dirty="0" smtClean="0"/>
              <a:t> alt</a:t>
            </a:r>
          </a:p>
          <a:p>
            <a:r>
              <a:rPr lang="tr-TR" dirty="0" smtClean="0"/>
              <a:t>yapı ve </a:t>
            </a:r>
            <a:r>
              <a:rPr lang="tr-TR" dirty="0" err="1" smtClean="0"/>
              <a:t>mikrobiyal</a:t>
            </a:r>
            <a:r>
              <a:rPr lang="tr-TR" dirty="0" smtClean="0"/>
              <a:t> teknikler acısından minimum olarak BSL-2 olmalıdır</a:t>
            </a:r>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Tablo"/>
          <p:cNvGraphicFramePr>
            <a:graphicFrameLocks noGrp="1"/>
          </p:cNvGraphicFramePr>
          <p:nvPr/>
        </p:nvGraphicFramePr>
        <p:xfrm>
          <a:off x="0" y="470469"/>
          <a:ext cx="9144000" cy="6176091"/>
        </p:xfrm>
        <a:graphic>
          <a:graphicData uri="http://schemas.openxmlformats.org/drawingml/2006/table">
            <a:tbl>
              <a:tblPr firstRow="1" bandRow="1">
                <a:tableStyleId>{5C22544A-7EE6-4342-B048-85BDC9FD1C3A}</a:tableStyleId>
              </a:tblPr>
              <a:tblGrid>
                <a:gridCol w="1259632"/>
                <a:gridCol w="864096"/>
                <a:gridCol w="2088232"/>
                <a:gridCol w="2448272"/>
                <a:gridCol w="2483768"/>
              </a:tblGrid>
              <a:tr h="710311">
                <a:tc gridSpan="5">
                  <a:txBody>
                    <a:bodyPr/>
                    <a:lstStyle/>
                    <a:p>
                      <a:pPr algn="ctr"/>
                      <a:r>
                        <a:rPr lang="tr-TR" sz="3200" b="1" kern="1200" baseline="0" dirty="0" smtClean="0">
                          <a:solidFill>
                            <a:schemeClr val="lt1"/>
                          </a:solidFill>
                          <a:latin typeface="+mn-lt"/>
                          <a:ea typeface="+mn-ea"/>
                          <a:cs typeface="+mn-cs"/>
                        </a:rPr>
                        <a:t>Risk gruplarına karşılık </a:t>
                      </a:r>
                      <a:r>
                        <a:rPr lang="tr-TR" sz="3200" b="1" kern="1200" baseline="0" dirty="0" err="1" smtClean="0">
                          <a:solidFill>
                            <a:schemeClr val="lt1"/>
                          </a:solidFill>
                          <a:latin typeface="+mn-lt"/>
                          <a:ea typeface="+mn-ea"/>
                          <a:cs typeface="+mn-cs"/>
                        </a:rPr>
                        <a:t>biyogüvenlik</a:t>
                      </a:r>
                      <a:r>
                        <a:rPr lang="tr-TR" sz="3200" b="1" kern="1200" baseline="0" dirty="0" smtClean="0">
                          <a:solidFill>
                            <a:schemeClr val="lt1"/>
                          </a:solidFill>
                          <a:latin typeface="+mn-lt"/>
                          <a:ea typeface="+mn-ea"/>
                          <a:cs typeface="+mn-cs"/>
                        </a:rPr>
                        <a:t> seviyeleri</a:t>
                      </a:r>
                      <a:endParaRPr lang="tr-TR" sz="3200"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r>
              <a:tr h="450996">
                <a:tc>
                  <a:txBody>
                    <a:bodyPr/>
                    <a:lstStyle/>
                    <a:p>
                      <a:r>
                        <a:rPr lang="tr-TR" sz="1200" b="1" dirty="0" smtClean="0"/>
                        <a:t>Risk Grubu</a:t>
                      </a:r>
                      <a:endParaRPr lang="tr-TR" sz="1200" b="1" dirty="0"/>
                    </a:p>
                  </a:txBody>
                  <a:tcPr/>
                </a:tc>
                <a:tc>
                  <a:txBody>
                    <a:bodyPr/>
                    <a:lstStyle/>
                    <a:p>
                      <a:r>
                        <a:rPr lang="tr-TR" b="1" dirty="0" smtClean="0"/>
                        <a:t>BSL</a:t>
                      </a:r>
                      <a:endParaRPr lang="tr-TR" b="1" dirty="0"/>
                    </a:p>
                  </a:txBody>
                  <a:tcPr/>
                </a:tc>
                <a:tc>
                  <a:txBody>
                    <a:bodyPr/>
                    <a:lstStyle/>
                    <a:p>
                      <a:r>
                        <a:rPr lang="tr-TR" b="1" dirty="0" err="1" smtClean="0"/>
                        <a:t>Laboratuvar</a:t>
                      </a:r>
                      <a:r>
                        <a:rPr lang="tr-TR" b="1" dirty="0" smtClean="0"/>
                        <a:t> tipi</a:t>
                      </a:r>
                      <a:endParaRPr lang="tr-TR" b="1" dirty="0"/>
                    </a:p>
                  </a:txBody>
                  <a:tcPr/>
                </a:tc>
                <a:tc>
                  <a:txBody>
                    <a:bodyPr/>
                    <a:lstStyle/>
                    <a:p>
                      <a:r>
                        <a:rPr lang="tr-TR" b="1" dirty="0" err="1" smtClean="0"/>
                        <a:t>Laboratuvar</a:t>
                      </a:r>
                      <a:r>
                        <a:rPr lang="tr-TR" b="1" dirty="0" smtClean="0"/>
                        <a:t> uygulamaları</a:t>
                      </a:r>
                      <a:endParaRPr lang="tr-TR" b="1" dirty="0"/>
                    </a:p>
                  </a:txBody>
                  <a:tcPr/>
                </a:tc>
                <a:tc>
                  <a:txBody>
                    <a:bodyPr/>
                    <a:lstStyle/>
                    <a:p>
                      <a:r>
                        <a:rPr lang="tr-TR" b="1" dirty="0" smtClean="0"/>
                        <a:t>Güvenlik ekipmanları</a:t>
                      </a:r>
                      <a:endParaRPr lang="tr-TR" b="1" dirty="0"/>
                    </a:p>
                  </a:txBody>
                  <a:tcPr/>
                </a:tc>
              </a:tr>
              <a:tr h="710900">
                <a:tc>
                  <a:txBody>
                    <a:bodyPr/>
                    <a:lstStyle/>
                    <a:p>
                      <a:r>
                        <a:rPr lang="tr-TR" dirty="0" smtClean="0"/>
                        <a:t>1</a:t>
                      </a:r>
                    </a:p>
                    <a:p>
                      <a:r>
                        <a:rPr lang="tr-TR" sz="1600" b="1" dirty="0" smtClean="0"/>
                        <a:t>Temel</a:t>
                      </a:r>
                      <a:endParaRPr lang="tr-TR" sz="1600" b="1" dirty="0"/>
                    </a:p>
                  </a:txBody>
                  <a:tcPr/>
                </a:tc>
                <a:tc>
                  <a:txBody>
                    <a:bodyPr/>
                    <a:lstStyle/>
                    <a:p>
                      <a:r>
                        <a:rPr lang="tr-TR" b="1" dirty="0" smtClean="0"/>
                        <a:t>BSL-1</a:t>
                      </a:r>
                      <a:endParaRPr lang="tr-TR" b="1" dirty="0"/>
                    </a:p>
                  </a:txBody>
                  <a:tcPr/>
                </a:tc>
                <a:tc>
                  <a:txBody>
                    <a:bodyPr/>
                    <a:lstStyle/>
                    <a:p>
                      <a:r>
                        <a:rPr lang="tr-TR" dirty="0" smtClean="0"/>
                        <a:t>Temel Öğretim</a:t>
                      </a:r>
                    </a:p>
                    <a:p>
                      <a:r>
                        <a:rPr lang="tr-TR" dirty="0" smtClean="0"/>
                        <a:t>Araştırma</a:t>
                      </a:r>
                      <a:endParaRPr lang="tr-TR" dirty="0"/>
                    </a:p>
                  </a:txBody>
                  <a:tcPr/>
                </a:tc>
                <a:tc>
                  <a:txBody>
                    <a:bodyPr/>
                    <a:lstStyle/>
                    <a:p>
                      <a:r>
                        <a:rPr lang="tr-TR" dirty="0" smtClean="0"/>
                        <a:t>İLU (GLP)</a:t>
                      </a:r>
                      <a:endParaRPr lang="tr-TR" dirty="0"/>
                    </a:p>
                  </a:txBody>
                  <a:tcPr/>
                </a:tc>
                <a:tc>
                  <a:txBody>
                    <a:bodyPr/>
                    <a:lstStyle/>
                    <a:p>
                      <a:r>
                        <a:rPr lang="tr-TR" dirty="0" smtClean="0"/>
                        <a:t>Gerekmez (açık banko çalışabilir)</a:t>
                      </a:r>
                      <a:endParaRPr lang="tr-TR" dirty="0"/>
                    </a:p>
                  </a:txBody>
                  <a:tcPr/>
                </a:tc>
              </a:tr>
              <a:tr h="1018323">
                <a:tc>
                  <a:txBody>
                    <a:bodyPr/>
                    <a:lstStyle/>
                    <a:p>
                      <a:r>
                        <a:rPr lang="tr-TR" dirty="0" smtClean="0"/>
                        <a:t>2</a:t>
                      </a:r>
                    </a:p>
                    <a:p>
                      <a:pPr algn="l"/>
                      <a:r>
                        <a:rPr lang="tr-TR" sz="1600" dirty="0" smtClean="0"/>
                        <a:t>Temel</a:t>
                      </a:r>
                      <a:endParaRPr lang="tr-TR" sz="1600" dirty="0"/>
                    </a:p>
                  </a:txBody>
                  <a:tcPr/>
                </a:tc>
                <a:tc>
                  <a:txBody>
                    <a:bodyPr/>
                    <a:lstStyle/>
                    <a:p>
                      <a:r>
                        <a:rPr lang="tr-TR" b="1" dirty="0" smtClean="0"/>
                        <a:t>BSL-2</a:t>
                      </a:r>
                      <a:endParaRPr lang="tr-TR" b="1" dirty="0"/>
                    </a:p>
                  </a:txBody>
                  <a:tcPr/>
                </a:tc>
                <a:tc>
                  <a:txBody>
                    <a:bodyPr/>
                    <a:lstStyle/>
                    <a:p>
                      <a:r>
                        <a:rPr lang="tr-TR" dirty="0" smtClean="0"/>
                        <a:t>Halk sağlığı</a:t>
                      </a:r>
                    </a:p>
                    <a:p>
                      <a:r>
                        <a:rPr lang="tr-TR" dirty="0" smtClean="0"/>
                        <a:t>Klinik Mikrobiyoloji</a:t>
                      </a:r>
                    </a:p>
                    <a:p>
                      <a:r>
                        <a:rPr lang="tr-TR" dirty="0" smtClean="0"/>
                        <a:t>Araştırma</a:t>
                      </a:r>
                      <a:endParaRPr lang="tr-TR" dirty="0"/>
                    </a:p>
                  </a:txBody>
                  <a:tcPr/>
                </a:tc>
                <a:tc>
                  <a:txBody>
                    <a:bodyPr/>
                    <a:lstStyle/>
                    <a:p>
                      <a:r>
                        <a:rPr lang="tr-TR" dirty="0" err="1" smtClean="0"/>
                        <a:t>İLU’na</a:t>
                      </a:r>
                      <a:r>
                        <a:rPr lang="tr-TR" dirty="0" smtClean="0"/>
                        <a:t> ek olarak;</a:t>
                      </a:r>
                    </a:p>
                    <a:p>
                      <a:r>
                        <a:rPr lang="tr-TR" dirty="0" smtClean="0"/>
                        <a:t>Biyolojik tehlike işareti</a:t>
                      </a:r>
                    </a:p>
                    <a:p>
                      <a:r>
                        <a:rPr lang="tr-TR" dirty="0" smtClean="0"/>
                        <a:t>Koruyucu elbise giyilmesi</a:t>
                      </a:r>
                      <a:endParaRPr lang="tr-TR" dirty="0"/>
                    </a:p>
                  </a:txBody>
                  <a:tcPr/>
                </a:tc>
                <a:tc>
                  <a:txBody>
                    <a:bodyPr/>
                    <a:lstStyle/>
                    <a:p>
                      <a:r>
                        <a:rPr lang="tr-TR" dirty="0" smtClean="0"/>
                        <a:t>Açık banko ve ayrıca potansiyel </a:t>
                      </a:r>
                      <a:r>
                        <a:rPr lang="tr-TR" dirty="0" err="1" smtClean="0"/>
                        <a:t>aerosol</a:t>
                      </a:r>
                      <a:r>
                        <a:rPr lang="tr-TR" dirty="0" smtClean="0"/>
                        <a:t> için </a:t>
                      </a:r>
                      <a:r>
                        <a:rPr lang="tr-TR" dirty="0" err="1" smtClean="0"/>
                        <a:t>biyogüvenlik</a:t>
                      </a:r>
                      <a:r>
                        <a:rPr lang="tr-TR" dirty="0" smtClean="0"/>
                        <a:t> kabini</a:t>
                      </a:r>
                      <a:endParaRPr lang="tr-TR" dirty="0"/>
                    </a:p>
                  </a:txBody>
                  <a:tcPr/>
                </a:tc>
              </a:tr>
              <a:tr h="1018323">
                <a:tc>
                  <a:txBody>
                    <a:bodyPr/>
                    <a:lstStyle/>
                    <a:p>
                      <a:r>
                        <a:rPr lang="tr-TR" dirty="0" smtClean="0"/>
                        <a:t>3</a:t>
                      </a:r>
                    </a:p>
                    <a:p>
                      <a:r>
                        <a:rPr lang="tr-TR" sz="1600" b="1" dirty="0" smtClean="0"/>
                        <a:t>Tecrit</a:t>
                      </a:r>
                      <a:endParaRPr lang="tr-TR" sz="1600" b="1" dirty="0"/>
                    </a:p>
                  </a:txBody>
                  <a:tcPr/>
                </a:tc>
                <a:tc>
                  <a:txBody>
                    <a:bodyPr/>
                    <a:lstStyle/>
                    <a:p>
                      <a:r>
                        <a:rPr lang="tr-TR" b="1" dirty="0" smtClean="0"/>
                        <a:t>BSL-3</a:t>
                      </a:r>
                      <a:endParaRPr lang="tr-TR" b="1" dirty="0"/>
                    </a:p>
                  </a:txBody>
                  <a:tcPr/>
                </a:tc>
                <a:tc>
                  <a:txBody>
                    <a:bodyPr/>
                    <a:lstStyle/>
                    <a:p>
                      <a:r>
                        <a:rPr lang="tr-TR" dirty="0" smtClean="0"/>
                        <a:t>Özel tanı</a:t>
                      </a:r>
                    </a:p>
                    <a:p>
                      <a:r>
                        <a:rPr lang="tr-TR" dirty="0" smtClean="0"/>
                        <a:t>Araştırma</a:t>
                      </a:r>
                      <a:endParaRPr lang="tr-TR" dirty="0"/>
                    </a:p>
                  </a:txBody>
                  <a:tcPr/>
                </a:tc>
                <a:tc>
                  <a:txBody>
                    <a:bodyPr/>
                    <a:lstStyle/>
                    <a:p>
                      <a:r>
                        <a:rPr lang="tr-TR" dirty="0" smtClean="0"/>
                        <a:t>BSL-2’ye ilave olarak;</a:t>
                      </a:r>
                    </a:p>
                    <a:p>
                      <a:r>
                        <a:rPr lang="tr-TR" dirty="0" smtClean="0"/>
                        <a:t>Özel koruyucu giysi</a:t>
                      </a:r>
                    </a:p>
                    <a:p>
                      <a:r>
                        <a:rPr lang="tr-TR" dirty="0" smtClean="0"/>
                        <a:t>Kontrollü giriş-çıkış</a:t>
                      </a:r>
                    </a:p>
                    <a:p>
                      <a:r>
                        <a:rPr lang="tr-TR" dirty="0" smtClean="0"/>
                        <a:t>Tek yönlü hava akımı-negatif basınç</a:t>
                      </a:r>
                      <a:endParaRPr lang="tr-TR" dirty="0"/>
                    </a:p>
                  </a:txBody>
                  <a:tcPr/>
                </a:tc>
                <a:tc>
                  <a:txBody>
                    <a:bodyPr/>
                    <a:lstStyle/>
                    <a:p>
                      <a:r>
                        <a:rPr lang="tr-TR" dirty="0" err="1" smtClean="0"/>
                        <a:t>Biyogüvenlik</a:t>
                      </a:r>
                      <a:r>
                        <a:rPr lang="tr-TR" dirty="0" smtClean="0"/>
                        <a:t> kabini ve/veya</a:t>
                      </a:r>
                      <a:r>
                        <a:rPr lang="tr-TR" baseline="0" dirty="0" smtClean="0"/>
                        <a:t> diğer birincil koruma ekipmanları</a:t>
                      </a:r>
                      <a:endParaRPr lang="tr-TR" dirty="0"/>
                    </a:p>
                  </a:txBody>
                  <a:tcPr/>
                </a:tc>
              </a:tr>
              <a:tr h="1018323">
                <a:tc>
                  <a:txBody>
                    <a:bodyPr/>
                    <a:lstStyle/>
                    <a:p>
                      <a:r>
                        <a:rPr lang="tr-TR" dirty="0" smtClean="0"/>
                        <a:t>4</a:t>
                      </a:r>
                    </a:p>
                    <a:p>
                      <a:r>
                        <a:rPr lang="tr-TR" sz="1600" b="1" dirty="0" smtClean="0"/>
                        <a:t>Maksimum tecrit</a:t>
                      </a:r>
                      <a:endParaRPr lang="tr-TR" sz="1600" b="1" dirty="0"/>
                    </a:p>
                  </a:txBody>
                  <a:tcPr/>
                </a:tc>
                <a:tc>
                  <a:txBody>
                    <a:bodyPr/>
                    <a:lstStyle/>
                    <a:p>
                      <a:r>
                        <a:rPr lang="tr-TR" b="1" dirty="0" smtClean="0"/>
                        <a:t>BSL-4</a:t>
                      </a:r>
                      <a:endParaRPr lang="tr-TR" b="1" dirty="0"/>
                    </a:p>
                  </a:txBody>
                  <a:tcPr/>
                </a:tc>
                <a:tc>
                  <a:txBody>
                    <a:bodyPr/>
                    <a:lstStyle/>
                    <a:p>
                      <a:r>
                        <a:rPr lang="tr-TR" dirty="0" smtClean="0"/>
                        <a:t>Çok tehlikeli patojen çalışma </a:t>
                      </a:r>
                      <a:r>
                        <a:rPr lang="tr-TR" dirty="0" err="1" smtClean="0"/>
                        <a:t>lab</a:t>
                      </a:r>
                      <a:r>
                        <a:rPr lang="tr-TR" dirty="0" smtClean="0"/>
                        <a:t>.</a:t>
                      </a:r>
                      <a:endParaRPr lang="tr-TR" dirty="0"/>
                    </a:p>
                  </a:txBody>
                  <a:tcPr/>
                </a:tc>
                <a:tc>
                  <a:txBody>
                    <a:bodyPr/>
                    <a:lstStyle/>
                    <a:p>
                      <a:r>
                        <a:rPr lang="tr-TR" dirty="0" smtClean="0"/>
                        <a:t>BSL-3’e ek olarak;</a:t>
                      </a:r>
                    </a:p>
                    <a:p>
                      <a:r>
                        <a:rPr lang="tr-TR" dirty="0" smtClean="0"/>
                        <a:t>Hava kilitli giriş</a:t>
                      </a:r>
                    </a:p>
                    <a:p>
                      <a:r>
                        <a:rPr lang="tr-TR" dirty="0" smtClean="0"/>
                        <a:t>Duşlu çıkış</a:t>
                      </a:r>
                    </a:p>
                    <a:p>
                      <a:r>
                        <a:rPr lang="tr-TR" dirty="0" smtClean="0"/>
                        <a:t>Özel atık sistemi</a:t>
                      </a:r>
                      <a:endParaRPr lang="tr-TR" dirty="0"/>
                    </a:p>
                  </a:txBody>
                  <a:tcPr/>
                </a:tc>
                <a:tc>
                  <a:txBody>
                    <a:bodyPr/>
                    <a:lstStyle/>
                    <a:p>
                      <a:r>
                        <a:rPr lang="tr-TR" dirty="0" smtClean="0"/>
                        <a:t>Sınıf III </a:t>
                      </a:r>
                      <a:r>
                        <a:rPr lang="tr-TR" dirty="0" err="1" smtClean="0"/>
                        <a:t>biyogüvenlik</a:t>
                      </a:r>
                      <a:r>
                        <a:rPr lang="tr-TR" dirty="0" smtClean="0"/>
                        <a:t> kabini veya sınıf II kabinle birlikte pozitif basınçlı özel koruyucu giysi</a:t>
                      </a:r>
                      <a:endParaRPr lang="tr-TR" dirty="0"/>
                    </a:p>
                  </a:txBody>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MİKROBİYAL RİSK DEĞERLENDİRME</a:t>
            </a:r>
            <a:br>
              <a:rPr lang="tr-TR" b="1" dirty="0" smtClean="0"/>
            </a:br>
            <a:endParaRPr lang="tr-TR" dirty="0"/>
          </a:p>
        </p:txBody>
      </p:sp>
      <p:sp>
        <p:nvSpPr>
          <p:cNvPr id="3" name="2 İçerik Yer Tutucusu"/>
          <p:cNvSpPr>
            <a:spLocks noGrp="1"/>
          </p:cNvSpPr>
          <p:nvPr>
            <p:ph idx="1"/>
          </p:nvPr>
        </p:nvSpPr>
        <p:spPr>
          <a:xfrm>
            <a:off x="323528" y="836712"/>
            <a:ext cx="8363272" cy="6021288"/>
          </a:xfrm>
        </p:spPr>
        <p:txBody>
          <a:bodyPr>
            <a:noAutofit/>
          </a:bodyPr>
          <a:lstStyle/>
          <a:p>
            <a:r>
              <a:rPr lang="tr-TR" sz="1600" dirty="0" err="1" smtClean="0">
                <a:latin typeface="Times New Roman" pitchFamily="18" charset="0"/>
                <a:cs typeface="Times New Roman" pitchFamily="18" charset="0"/>
              </a:rPr>
              <a:t>Biyogüvenliğin</a:t>
            </a:r>
            <a:r>
              <a:rPr lang="tr-TR" sz="1600" dirty="0" smtClean="0">
                <a:latin typeface="Times New Roman" pitchFamily="18" charset="0"/>
                <a:cs typeface="Times New Roman" pitchFamily="18" charset="0"/>
              </a:rPr>
              <a:t> omurgası </a:t>
            </a:r>
            <a:r>
              <a:rPr lang="tr-TR" sz="1600" dirty="0" err="1" smtClean="0">
                <a:latin typeface="Times New Roman" pitchFamily="18" charset="0"/>
                <a:cs typeface="Times New Roman" pitchFamily="18" charset="0"/>
              </a:rPr>
              <a:t>mikrobiyel</a:t>
            </a:r>
            <a:r>
              <a:rPr lang="tr-TR" sz="1600" dirty="0" smtClean="0">
                <a:latin typeface="Times New Roman" pitchFamily="18" charset="0"/>
                <a:cs typeface="Times New Roman" pitchFamily="18" charset="0"/>
              </a:rPr>
              <a:t> risk değerlendirmesidir. </a:t>
            </a:r>
          </a:p>
          <a:p>
            <a:r>
              <a:rPr lang="tr-TR" sz="1600" dirty="0" err="1" smtClean="0">
                <a:latin typeface="Times New Roman" pitchFamily="18" charset="0"/>
                <a:cs typeface="Times New Roman" pitchFamily="18" charset="0"/>
              </a:rPr>
              <a:t>Laboratuvarlar</a:t>
            </a:r>
            <a:r>
              <a:rPr lang="tr-TR" sz="1600" dirty="0" smtClean="0">
                <a:latin typeface="Times New Roman" pitchFamily="18" charset="0"/>
                <a:cs typeface="Times New Roman" pitchFamily="18" charset="0"/>
              </a:rPr>
              <a:t> çalışacakları mikroorganizmanın özellikleri, bulaşma yolu, hayvan modelleri, tedavi ve korunma yolları (aşısının olup-olmaması/temini) ile birlikte, yapılacak çalışmanın yöntem ve prosedürleri gibi özellikleri dikkate alarak </a:t>
            </a:r>
            <a:r>
              <a:rPr lang="tr-TR" sz="1600" dirty="0" err="1" smtClean="0">
                <a:latin typeface="Times New Roman" pitchFamily="18" charset="0"/>
                <a:cs typeface="Times New Roman" pitchFamily="18" charset="0"/>
              </a:rPr>
              <a:t>mikrobiyel</a:t>
            </a:r>
            <a:r>
              <a:rPr lang="tr-TR" sz="1600" dirty="0" smtClean="0">
                <a:latin typeface="Times New Roman" pitchFamily="18" charset="0"/>
                <a:cs typeface="Times New Roman" pitchFamily="18" charset="0"/>
              </a:rPr>
              <a:t> risk değerlendirmesi  yapmalıdır. </a:t>
            </a:r>
          </a:p>
          <a:p>
            <a:r>
              <a:rPr lang="tr-TR" sz="1600" dirty="0" smtClean="0">
                <a:latin typeface="Times New Roman" pitchFamily="18" charset="0"/>
                <a:cs typeface="Times New Roman" pitchFamily="18" charset="0"/>
              </a:rPr>
              <a:t>Alt yapı buna göre kurulmalı kurulmalı ve birincil korunma ekipmanları seçilerek kullanımı sağlanmalıdır.</a:t>
            </a:r>
          </a:p>
          <a:p>
            <a:r>
              <a:rPr lang="tr-TR" sz="1600" dirty="0" smtClean="0">
                <a:latin typeface="Times New Roman" pitchFamily="18" charset="0"/>
                <a:cs typeface="Times New Roman" pitchFamily="18" charset="0"/>
              </a:rPr>
              <a:t>Zaman içerisinde sistem düzenli şekilde gözden geçirilmelidir. </a:t>
            </a:r>
          </a:p>
          <a:p>
            <a:pPr>
              <a:buNone/>
            </a:pPr>
            <a:r>
              <a:rPr lang="tr-TR" sz="1600" dirty="0" smtClean="0">
                <a:latin typeface="Times New Roman" pitchFamily="18" charset="0"/>
                <a:cs typeface="Times New Roman" pitchFamily="18" charset="0"/>
              </a:rPr>
              <a:t>Risk değerlendirmede dikkat edilmesi gereken faktörler özetle:</a:t>
            </a:r>
          </a:p>
          <a:p>
            <a:r>
              <a:rPr lang="tr-TR" sz="1600" dirty="0" smtClean="0">
                <a:latin typeface="Times New Roman" pitchFamily="18" charset="0"/>
                <a:cs typeface="Times New Roman" pitchFamily="18" charset="0"/>
              </a:rPr>
              <a:t>Mikroorganizmanın </a:t>
            </a:r>
            <a:r>
              <a:rPr lang="tr-TR" sz="1600" dirty="0" err="1" smtClean="0">
                <a:latin typeface="Times New Roman" pitchFamily="18" charset="0"/>
                <a:cs typeface="Times New Roman" pitchFamily="18" charset="0"/>
              </a:rPr>
              <a:t>patojenitesi</a:t>
            </a:r>
            <a:r>
              <a:rPr lang="tr-TR" sz="1600" dirty="0" smtClean="0">
                <a:latin typeface="Times New Roman" pitchFamily="18" charset="0"/>
                <a:cs typeface="Times New Roman" pitchFamily="18" charset="0"/>
              </a:rPr>
              <a:t> ve </a:t>
            </a:r>
            <a:r>
              <a:rPr lang="tr-TR" sz="1600" dirty="0" err="1" smtClean="0">
                <a:latin typeface="Times New Roman" pitchFamily="18" charset="0"/>
                <a:cs typeface="Times New Roman" pitchFamily="18" charset="0"/>
              </a:rPr>
              <a:t>infeksiyoz</a:t>
            </a:r>
            <a:r>
              <a:rPr lang="tr-TR" sz="1600" dirty="0" smtClean="0">
                <a:latin typeface="Times New Roman" pitchFamily="18" charset="0"/>
                <a:cs typeface="Times New Roman" pitchFamily="18" charset="0"/>
              </a:rPr>
              <a:t> dozu</a:t>
            </a:r>
          </a:p>
          <a:p>
            <a:r>
              <a:rPr lang="tr-TR" sz="1600" dirty="0" smtClean="0">
                <a:latin typeface="Times New Roman" pitchFamily="18" charset="0"/>
                <a:cs typeface="Times New Roman" pitchFamily="18" charset="0"/>
              </a:rPr>
              <a:t>Potansiyel </a:t>
            </a:r>
            <a:r>
              <a:rPr lang="tr-TR" sz="1600" dirty="0" err="1" smtClean="0">
                <a:latin typeface="Times New Roman" pitchFamily="18" charset="0"/>
                <a:cs typeface="Times New Roman" pitchFamily="18" charset="0"/>
              </a:rPr>
              <a:t>maruziyet</a:t>
            </a:r>
            <a:r>
              <a:rPr lang="tr-TR" sz="1600" dirty="0" smtClean="0">
                <a:latin typeface="Times New Roman" pitchFamily="18" charset="0"/>
                <a:cs typeface="Times New Roman" pitchFamily="18" charset="0"/>
              </a:rPr>
              <a:t> ve doğal bulaşma yolu</a:t>
            </a:r>
          </a:p>
          <a:p>
            <a:r>
              <a:rPr lang="tr-TR" sz="1600" dirty="0" smtClean="0">
                <a:latin typeface="Times New Roman" pitchFamily="18" charset="0"/>
                <a:cs typeface="Times New Roman" pitchFamily="18" charset="0"/>
              </a:rPr>
              <a:t>Diğer </a:t>
            </a:r>
            <a:r>
              <a:rPr lang="tr-TR" sz="1600" dirty="0" err="1" smtClean="0">
                <a:latin typeface="Times New Roman" pitchFamily="18" charset="0"/>
                <a:cs typeface="Times New Roman" pitchFamily="18" charset="0"/>
              </a:rPr>
              <a:t>infeksiyon</a:t>
            </a:r>
            <a:r>
              <a:rPr lang="tr-TR" sz="1600" dirty="0" smtClean="0">
                <a:latin typeface="Times New Roman" pitchFamily="18" charset="0"/>
                <a:cs typeface="Times New Roman" pitchFamily="18" charset="0"/>
              </a:rPr>
              <a:t> yolları (</a:t>
            </a:r>
            <a:r>
              <a:rPr lang="tr-TR" sz="1600" dirty="0" err="1" smtClean="0">
                <a:latin typeface="Times New Roman" pitchFamily="18" charset="0"/>
                <a:cs typeface="Times New Roman" pitchFamily="18" charset="0"/>
              </a:rPr>
              <a:t>laboratuvar</a:t>
            </a:r>
            <a:r>
              <a:rPr lang="tr-TR" sz="1600" dirty="0" smtClean="0">
                <a:latin typeface="Times New Roman" pitchFamily="18" charset="0"/>
                <a:cs typeface="Times New Roman" pitchFamily="18" charset="0"/>
              </a:rPr>
              <a:t> </a:t>
            </a:r>
            <a:r>
              <a:rPr lang="tr-TR" sz="1600" dirty="0" err="1" smtClean="0">
                <a:latin typeface="Times New Roman" pitchFamily="18" charset="0"/>
                <a:cs typeface="Times New Roman" pitchFamily="18" charset="0"/>
              </a:rPr>
              <a:t>calışşması</a:t>
            </a:r>
            <a:r>
              <a:rPr lang="tr-TR" sz="1600" dirty="0" smtClean="0">
                <a:latin typeface="Times New Roman" pitchFamily="18" charset="0"/>
                <a:cs typeface="Times New Roman" pitchFamily="18" charset="0"/>
              </a:rPr>
              <a:t> sırasında oluşabilecek kazalar sonucu </a:t>
            </a:r>
            <a:r>
              <a:rPr lang="tr-TR" sz="1600" dirty="0" err="1" smtClean="0">
                <a:latin typeface="Times New Roman" pitchFamily="18" charset="0"/>
                <a:cs typeface="Times New Roman" pitchFamily="18" charset="0"/>
              </a:rPr>
              <a:t>parenteral</a:t>
            </a:r>
            <a:r>
              <a:rPr lang="tr-TR" sz="1600" dirty="0" smtClean="0">
                <a:latin typeface="Times New Roman" pitchFamily="18" charset="0"/>
                <a:cs typeface="Times New Roman" pitchFamily="18" charset="0"/>
              </a:rPr>
              <a:t>, yutma veya hava yolu ile bulaşma olup olmaması gibi)</a:t>
            </a:r>
          </a:p>
          <a:p>
            <a:r>
              <a:rPr lang="tr-TR" sz="1600" dirty="0" smtClean="0">
                <a:latin typeface="Times New Roman" pitchFamily="18" charset="0"/>
                <a:cs typeface="Times New Roman" pitchFamily="18" charset="0"/>
              </a:rPr>
              <a:t>Mikroorganizmanın </a:t>
            </a:r>
            <a:r>
              <a:rPr lang="tr-TR" sz="1600" dirty="0" err="1" smtClean="0">
                <a:latin typeface="Times New Roman" pitchFamily="18" charset="0"/>
                <a:cs typeface="Times New Roman" pitchFamily="18" charset="0"/>
              </a:rPr>
              <a:t>cevreye</a:t>
            </a:r>
            <a:r>
              <a:rPr lang="tr-TR" sz="1600" dirty="0" smtClean="0">
                <a:latin typeface="Times New Roman" pitchFamily="18" charset="0"/>
                <a:cs typeface="Times New Roman" pitchFamily="18" charset="0"/>
              </a:rPr>
              <a:t> dayanıklılığı</a:t>
            </a:r>
          </a:p>
          <a:p>
            <a:r>
              <a:rPr lang="tr-TR" sz="1600" dirty="0" smtClean="0">
                <a:latin typeface="Times New Roman" pitchFamily="18" charset="0"/>
                <a:cs typeface="Times New Roman" pitchFamily="18" charset="0"/>
              </a:rPr>
              <a:t>Çalışmalarda kullanılacak mikroorganizma veya içeriğinin hacimsel büyüklüğü ve konsantrasyonu</a:t>
            </a:r>
          </a:p>
          <a:p>
            <a:r>
              <a:rPr lang="tr-TR" sz="1600" dirty="0" smtClean="0">
                <a:latin typeface="Times New Roman" pitchFamily="18" charset="0"/>
                <a:cs typeface="Times New Roman" pitchFamily="18" charset="0"/>
              </a:rPr>
              <a:t>Uygun </a:t>
            </a:r>
            <a:r>
              <a:rPr lang="tr-TR" sz="1600" dirty="0" err="1" smtClean="0">
                <a:latin typeface="Times New Roman" pitchFamily="18" charset="0"/>
                <a:cs typeface="Times New Roman" pitchFamily="18" charset="0"/>
              </a:rPr>
              <a:t>konakcılların</a:t>
            </a:r>
            <a:r>
              <a:rPr lang="tr-TR" sz="1600" dirty="0" smtClean="0">
                <a:latin typeface="Times New Roman" pitchFamily="18" charset="0"/>
                <a:cs typeface="Times New Roman" pitchFamily="18" charset="0"/>
              </a:rPr>
              <a:t> varlığı ve çeşitliliği</a:t>
            </a:r>
          </a:p>
          <a:p>
            <a:r>
              <a:rPr lang="tr-TR" sz="1600" dirty="0" smtClean="0">
                <a:latin typeface="Times New Roman" pitchFamily="18" charset="0"/>
                <a:cs typeface="Times New Roman" pitchFamily="18" charset="0"/>
              </a:rPr>
              <a:t>Konakçılar konusunda yapılan </a:t>
            </a:r>
            <a:r>
              <a:rPr lang="tr-TR" sz="1600" dirty="0" err="1" smtClean="0">
                <a:latin typeface="Times New Roman" pitchFamily="18" charset="0"/>
                <a:cs typeface="Times New Roman" pitchFamily="18" charset="0"/>
              </a:rPr>
              <a:t>calışşmlar</a:t>
            </a:r>
            <a:r>
              <a:rPr lang="tr-TR" sz="1600" dirty="0" smtClean="0">
                <a:latin typeface="Times New Roman" pitchFamily="18" charset="0"/>
                <a:cs typeface="Times New Roman" pitchFamily="18" charset="0"/>
              </a:rPr>
              <a:t>, klinik raporlar, deneyimler ve literatür bilgisi</a:t>
            </a:r>
          </a:p>
          <a:p>
            <a:r>
              <a:rPr lang="tr-TR" sz="1600" dirty="0" err="1" smtClean="0">
                <a:latin typeface="Times New Roman" pitchFamily="18" charset="0"/>
                <a:cs typeface="Times New Roman" pitchFamily="18" charset="0"/>
              </a:rPr>
              <a:t>Laboratuvar</a:t>
            </a:r>
            <a:r>
              <a:rPr lang="tr-TR" sz="1600" dirty="0" smtClean="0">
                <a:latin typeface="Times New Roman" pitchFamily="18" charset="0"/>
                <a:cs typeface="Times New Roman" pitchFamily="18" charset="0"/>
              </a:rPr>
              <a:t> aktivite planları ve yapılacak çalışmalardaki teknikler (</a:t>
            </a:r>
            <a:r>
              <a:rPr lang="tr-TR" sz="1600" dirty="0" err="1" smtClean="0">
                <a:latin typeface="Times New Roman" pitchFamily="18" charset="0"/>
                <a:cs typeface="Times New Roman" pitchFamily="18" charset="0"/>
              </a:rPr>
              <a:t>sonikasyon</a:t>
            </a:r>
            <a:r>
              <a:rPr lang="tr-TR" sz="1600" dirty="0" smtClean="0">
                <a:latin typeface="Times New Roman" pitchFamily="18" charset="0"/>
                <a:cs typeface="Times New Roman" pitchFamily="18" charset="0"/>
              </a:rPr>
              <a:t>, </a:t>
            </a:r>
            <a:r>
              <a:rPr lang="tr-TR" sz="1600" dirty="0" err="1" smtClean="0">
                <a:latin typeface="Times New Roman" pitchFamily="18" charset="0"/>
                <a:cs typeface="Times New Roman" pitchFamily="18" charset="0"/>
              </a:rPr>
              <a:t>pipetaj</a:t>
            </a:r>
            <a:r>
              <a:rPr lang="tr-TR" sz="1600" dirty="0" smtClean="0">
                <a:latin typeface="Times New Roman" pitchFamily="18" charset="0"/>
                <a:cs typeface="Times New Roman" pitchFamily="18" charset="0"/>
              </a:rPr>
              <a:t>, </a:t>
            </a:r>
            <a:r>
              <a:rPr lang="tr-TR" sz="1600" dirty="0" err="1" smtClean="0">
                <a:latin typeface="Times New Roman" pitchFamily="18" charset="0"/>
                <a:cs typeface="Times New Roman" pitchFamily="18" charset="0"/>
              </a:rPr>
              <a:t>sanrifugasyon</a:t>
            </a:r>
            <a:r>
              <a:rPr lang="tr-TR" sz="1600" dirty="0" smtClean="0">
                <a:latin typeface="Times New Roman" pitchFamily="18" charset="0"/>
                <a:cs typeface="Times New Roman" pitchFamily="18" charset="0"/>
              </a:rPr>
              <a:t> vb.)</a:t>
            </a:r>
          </a:p>
          <a:p>
            <a:r>
              <a:rPr lang="tr-TR" sz="1600" dirty="0" smtClean="0">
                <a:latin typeface="Times New Roman" pitchFamily="18" charset="0"/>
                <a:cs typeface="Times New Roman" pitchFamily="18" charset="0"/>
              </a:rPr>
              <a:t>Tedavi ve korunma yolunun bulunup-bulunmaması yanında bunlara ulaşmadaki kolaylık/zorluk.</a:t>
            </a:r>
            <a:endParaRPr lang="tr-TR" sz="1600"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MİKROBİYAL RİSK DEĞERLENDİRME</a:t>
            </a:r>
            <a:endParaRPr lang="tr-TR" dirty="0"/>
          </a:p>
        </p:txBody>
      </p:sp>
      <p:sp>
        <p:nvSpPr>
          <p:cNvPr id="3" name="2 İçerik Yer Tutucusu"/>
          <p:cNvSpPr>
            <a:spLocks noGrp="1"/>
          </p:cNvSpPr>
          <p:nvPr>
            <p:ph idx="1"/>
          </p:nvPr>
        </p:nvSpPr>
        <p:spPr/>
        <p:txBody>
          <a:bodyPr>
            <a:normAutofit fontScale="55000" lnSpcReduction="20000"/>
          </a:bodyPr>
          <a:lstStyle/>
          <a:p>
            <a:pPr>
              <a:buNone/>
            </a:pPr>
            <a:r>
              <a:rPr lang="tr-TR" dirty="0" smtClean="0">
                <a:latin typeface="Times New Roman" pitchFamily="18" charset="0"/>
                <a:cs typeface="Times New Roman" pitchFamily="18" charset="0"/>
              </a:rPr>
              <a:t>Risk değerlendirmede dikkat edilmesi gereken faktörler özetle:</a:t>
            </a:r>
          </a:p>
          <a:p>
            <a:r>
              <a:rPr lang="tr-TR" dirty="0" smtClean="0">
                <a:latin typeface="Times New Roman" pitchFamily="18" charset="0"/>
                <a:cs typeface="Times New Roman" pitchFamily="18" charset="0"/>
              </a:rPr>
              <a:t>Mikroorganizmanın </a:t>
            </a:r>
            <a:r>
              <a:rPr lang="tr-TR" dirty="0" err="1" smtClean="0">
                <a:latin typeface="Times New Roman" pitchFamily="18" charset="0"/>
                <a:cs typeface="Times New Roman" pitchFamily="18" charset="0"/>
              </a:rPr>
              <a:t>patojenitesi</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infeksiyoz</a:t>
            </a:r>
            <a:r>
              <a:rPr lang="tr-TR" dirty="0" smtClean="0">
                <a:latin typeface="Times New Roman" pitchFamily="18" charset="0"/>
                <a:cs typeface="Times New Roman" pitchFamily="18" charset="0"/>
              </a:rPr>
              <a:t> dozu</a:t>
            </a:r>
          </a:p>
          <a:p>
            <a:r>
              <a:rPr lang="tr-TR" dirty="0" smtClean="0">
                <a:latin typeface="Times New Roman" pitchFamily="18" charset="0"/>
                <a:cs typeface="Times New Roman" pitchFamily="18" charset="0"/>
              </a:rPr>
              <a:t>Potansiyel </a:t>
            </a:r>
            <a:r>
              <a:rPr lang="tr-TR" dirty="0" err="1" smtClean="0">
                <a:latin typeface="Times New Roman" pitchFamily="18" charset="0"/>
                <a:cs typeface="Times New Roman" pitchFamily="18" charset="0"/>
              </a:rPr>
              <a:t>maruziyet</a:t>
            </a:r>
            <a:r>
              <a:rPr lang="tr-TR" dirty="0" smtClean="0">
                <a:latin typeface="Times New Roman" pitchFamily="18" charset="0"/>
                <a:cs typeface="Times New Roman" pitchFamily="18" charset="0"/>
              </a:rPr>
              <a:t> ve doğal bulaşma yolu</a:t>
            </a:r>
          </a:p>
          <a:p>
            <a:r>
              <a:rPr lang="tr-TR" dirty="0" smtClean="0">
                <a:latin typeface="Times New Roman" pitchFamily="18" charset="0"/>
                <a:cs typeface="Times New Roman" pitchFamily="18" charset="0"/>
              </a:rPr>
              <a:t>Diğer </a:t>
            </a:r>
            <a:r>
              <a:rPr lang="tr-TR" dirty="0" err="1" smtClean="0">
                <a:latin typeface="Times New Roman" pitchFamily="18" charset="0"/>
                <a:cs typeface="Times New Roman" pitchFamily="18" charset="0"/>
              </a:rPr>
              <a:t>infeksiyon</a:t>
            </a:r>
            <a:r>
              <a:rPr lang="tr-TR" dirty="0" smtClean="0">
                <a:latin typeface="Times New Roman" pitchFamily="18" charset="0"/>
                <a:cs typeface="Times New Roman" pitchFamily="18" charset="0"/>
              </a:rPr>
              <a:t> yolları (</a:t>
            </a:r>
            <a:r>
              <a:rPr lang="tr-TR" dirty="0" err="1" smtClean="0">
                <a:latin typeface="Times New Roman" pitchFamily="18" charset="0"/>
                <a:cs typeface="Times New Roman" pitchFamily="18" charset="0"/>
              </a:rPr>
              <a:t>laboratuvar</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calışşması</a:t>
            </a:r>
            <a:r>
              <a:rPr lang="tr-TR" dirty="0" smtClean="0">
                <a:latin typeface="Times New Roman" pitchFamily="18" charset="0"/>
                <a:cs typeface="Times New Roman" pitchFamily="18" charset="0"/>
              </a:rPr>
              <a:t> sırasında oluşabilecek kazalar sonucu </a:t>
            </a:r>
            <a:r>
              <a:rPr lang="tr-TR" dirty="0" err="1" smtClean="0">
                <a:latin typeface="Times New Roman" pitchFamily="18" charset="0"/>
                <a:cs typeface="Times New Roman" pitchFamily="18" charset="0"/>
              </a:rPr>
              <a:t>parenteral</a:t>
            </a:r>
            <a:r>
              <a:rPr lang="tr-TR" dirty="0" smtClean="0">
                <a:latin typeface="Times New Roman" pitchFamily="18" charset="0"/>
                <a:cs typeface="Times New Roman" pitchFamily="18" charset="0"/>
              </a:rPr>
              <a:t>, yutma veya hava yolu ile bulaşma olup olmaması gibi)</a:t>
            </a:r>
          </a:p>
          <a:p>
            <a:r>
              <a:rPr lang="tr-TR" dirty="0" smtClean="0">
                <a:latin typeface="Times New Roman" pitchFamily="18" charset="0"/>
                <a:cs typeface="Times New Roman" pitchFamily="18" charset="0"/>
              </a:rPr>
              <a:t>Mikroorganizmanın </a:t>
            </a:r>
            <a:r>
              <a:rPr lang="tr-TR" dirty="0" err="1" smtClean="0">
                <a:latin typeface="Times New Roman" pitchFamily="18" charset="0"/>
                <a:cs typeface="Times New Roman" pitchFamily="18" charset="0"/>
              </a:rPr>
              <a:t>cevreye</a:t>
            </a:r>
            <a:r>
              <a:rPr lang="tr-TR" dirty="0" smtClean="0">
                <a:latin typeface="Times New Roman" pitchFamily="18" charset="0"/>
                <a:cs typeface="Times New Roman" pitchFamily="18" charset="0"/>
              </a:rPr>
              <a:t> dayanıklılığı</a:t>
            </a:r>
          </a:p>
          <a:p>
            <a:r>
              <a:rPr lang="tr-TR" dirty="0" smtClean="0">
                <a:latin typeface="Times New Roman" pitchFamily="18" charset="0"/>
                <a:cs typeface="Times New Roman" pitchFamily="18" charset="0"/>
              </a:rPr>
              <a:t>Çalışmalarda kullanılacak mikroorganizma veya içeriğinin hacimsel büyüklüğü ve konsantrasyonu</a:t>
            </a:r>
          </a:p>
          <a:p>
            <a:r>
              <a:rPr lang="tr-TR" dirty="0" smtClean="0">
                <a:latin typeface="Times New Roman" pitchFamily="18" charset="0"/>
                <a:cs typeface="Times New Roman" pitchFamily="18" charset="0"/>
              </a:rPr>
              <a:t>Uygun </a:t>
            </a:r>
            <a:r>
              <a:rPr lang="tr-TR" dirty="0" err="1" smtClean="0">
                <a:latin typeface="Times New Roman" pitchFamily="18" charset="0"/>
                <a:cs typeface="Times New Roman" pitchFamily="18" charset="0"/>
              </a:rPr>
              <a:t>konakcılların</a:t>
            </a:r>
            <a:r>
              <a:rPr lang="tr-TR" dirty="0" smtClean="0">
                <a:latin typeface="Times New Roman" pitchFamily="18" charset="0"/>
                <a:cs typeface="Times New Roman" pitchFamily="18" charset="0"/>
              </a:rPr>
              <a:t> varlığı ve çeşitliliği</a:t>
            </a:r>
          </a:p>
          <a:p>
            <a:r>
              <a:rPr lang="tr-TR" dirty="0" smtClean="0">
                <a:latin typeface="Times New Roman" pitchFamily="18" charset="0"/>
                <a:cs typeface="Times New Roman" pitchFamily="18" charset="0"/>
              </a:rPr>
              <a:t>Konakçılar konusunda yapılan </a:t>
            </a:r>
            <a:r>
              <a:rPr lang="tr-TR" dirty="0" err="1" smtClean="0">
                <a:latin typeface="Times New Roman" pitchFamily="18" charset="0"/>
                <a:cs typeface="Times New Roman" pitchFamily="18" charset="0"/>
              </a:rPr>
              <a:t>calışşmlar</a:t>
            </a:r>
            <a:r>
              <a:rPr lang="tr-TR" dirty="0" smtClean="0">
                <a:latin typeface="Times New Roman" pitchFamily="18" charset="0"/>
                <a:cs typeface="Times New Roman" pitchFamily="18" charset="0"/>
              </a:rPr>
              <a:t>, klinik raporlar, deneyimler ve literatür bilgisi</a:t>
            </a:r>
          </a:p>
          <a:p>
            <a:r>
              <a:rPr lang="tr-TR" dirty="0" err="1" smtClean="0">
                <a:latin typeface="Times New Roman" pitchFamily="18" charset="0"/>
                <a:cs typeface="Times New Roman" pitchFamily="18" charset="0"/>
              </a:rPr>
              <a:t>Laboratuvar</a:t>
            </a:r>
            <a:r>
              <a:rPr lang="tr-TR" dirty="0" smtClean="0">
                <a:latin typeface="Times New Roman" pitchFamily="18" charset="0"/>
                <a:cs typeface="Times New Roman" pitchFamily="18" charset="0"/>
              </a:rPr>
              <a:t> aktivite planları ve yapılacak çalışmalardaki teknikler (</a:t>
            </a:r>
            <a:r>
              <a:rPr lang="tr-TR" dirty="0" err="1" smtClean="0">
                <a:latin typeface="Times New Roman" pitchFamily="18" charset="0"/>
                <a:cs typeface="Times New Roman" pitchFamily="18" charset="0"/>
              </a:rPr>
              <a:t>sonikasyon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pipetaj</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sanrifugasyon</a:t>
            </a:r>
            <a:r>
              <a:rPr lang="tr-TR" dirty="0" smtClean="0">
                <a:latin typeface="Times New Roman" pitchFamily="18" charset="0"/>
                <a:cs typeface="Times New Roman" pitchFamily="18" charset="0"/>
              </a:rPr>
              <a:t> vb.)</a:t>
            </a:r>
          </a:p>
          <a:p>
            <a:r>
              <a:rPr lang="tr-TR" dirty="0" smtClean="0">
                <a:latin typeface="Times New Roman" pitchFamily="18" charset="0"/>
                <a:cs typeface="Times New Roman" pitchFamily="18" charset="0"/>
              </a:rPr>
              <a:t>Tedavi ve korunma yolunun bulunup-bulunmaması yanında bunlara ulaşmadaki kolaylık/zorluk</a:t>
            </a:r>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STERİLİZASYON ve DEZENFEKSİYON</a:t>
            </a:r>
            <a:endParaRPr lang="tr-TR" b="1" dirty="0"/>
          </a:p>
        </p:txBody>
      </p:sp>
      <p:sp>
        <p:nvSpPr>
          <p:cNvPr id="3" name="2 İçerik Yer Tutucusu"/>
          <p:cNvSpPr>
            <a:spLocks noGrp="1"/>
          </p:cNvSpPr>
          <p:nvPr>
            <p:ph idx="1"/>
          </p:nvPr>
        </p:nvSpPr>
        <p:spPr>
          <a:xfrm>
            <a:off x="467544" y="1600200"/>
            <a:ext cx="8219256" cy="5069160"/>
          </a:xfrm>
        </p:spPr>
        <p:txBody>
          <a:bodyPr>
            <a:noAutofit/>
          </a:bodyPr>
          <a:lstStyle/>
          <a:p>
            <a:r>
              <a:rPr lang="tr-TR" sz="2800" b="1" dirty="0" smtClean="0">
                <a:latin typeface="Times New Roman" pitchFamily="18" charset="0"/>
                <a:cs typeface="Times New Roman" pitchFamily="18" charset="0"/>
              </a:rPr>
              <a:t>Sterilizasyon;</a:t>
            </a:r>
            <a:r>
              <a:rPr lang="tr-TR" sz="2800" dirty="0" smtClean="0">
                <a:latin typeface="Times New Roman" pitchFamily="18" charset="0"/>
                <a:cs typeface="Times New Roman" pitchFamily="18" charset="0"/>
              </a:rPr>
              <a:t> bütün mikroorganizmaların öldürülmesi</a:t>
            </a:r>
          </a:p>
          <a:p>
            <a:r>
              <a:rPr lang="tr-TR" sz="2800" b="1" dirty="0" smtClean="0">
                <a:latin typeface="Times New Roman" pitchFamily="18" charset="0"/>
                <a:cs typeface="Times New Roman" pitchFamily="18" charset="0"/>
              </a:rPr>
              <a:t>Dezenfeksiyon;</a:t>
            </a:r>
            <a:r>
              <a:rPr lang="tr-TR" sz="2800" dirty="0" smtClean="0">
                <a:latin typeface="Times New Roman" pitchFamily="18" charset="0"/>
                <a:cs typeface="Times New Roman" pitchFamily="18" charset="0"/>
              </a:rPr>
              <a:t> enfeksiyonu gidermek, hastalık yapıcı mikroorganizmaların öldürülmesi ve giderilmesi</a:t>
            </a:r>
          </a:p>
          <a:p>
            <a:r>
              <a:rPr lang="tr-TR" sz="2800" b="1" dirty="0" smtClean="0">
                <a:latin typeface="Times New Roman" pitchFamily="18" charset="0"/>
                <a:cs typeface="Times New Roman" pitchFamily="18" charset="0"/>
              </a:rPr>
              <a:t>Dezenfektan;</a:t>
            </a:r>
            <a:r>
              <a:rPr lang="tr-TR" sz="2800" dirty="0" smtClean="0">
                <a:latin typeface="Times New Roman" pitchFamily="18" charset="0"/>
                <a:cs typeface="Times New Roman" pitchFamily="18" charset="0"/>
              </a:rPr>
              <a:t> dezenfeksiyon için kullanılan kimyasal maddeler</a:t>
            </a:r>
            <a:endParaRPr lang="tr-TR" sz="2800" b="1" dirty="0" smtClean="0">
              <a:latin typeface="Times New Roman" pitchFamily="18" charset="0"/>
              <a:cs typeface="Times New Roman" pitchFamily="18" charset="0"/>
            </a:endParaRPr>
          </a:p>
          <a:p>
            <a:r>
              <a:rPr lang="tr-TR" sz="2800" b="1" dirty="0" smtClean="0">
                <a:latin typeface="Times New Roman" pitchFamily="18" charset="0"/>
                <a:cs typeface="Times New Roman" pitchFamily="18" charset="0"/>
              </a:rPr>
              <a:t>Pastörizasyon; </a:t>
            </a:r>
            <a:r>
              <a:rPr lang="tr-TR" sz="2800" dirty="0" smtClean="0">
                <a:latin typeface="Times New Roman" pitchFamily="18" charset="0"/>
                <a:cs typeface="Times New Roman" pitchFamily="18" charset="0"/>
              </a:rPr>
              <a:t>Özellikle sütlerin ve uzun süre saklanacak sıvıların içindeki hastalık yapıcı mikroorganizmaları öldürmek amacıyla 65°</a:t>
            </a:r>
            <a:r>
              <a:rPr lang="tr-TR" sz="2800" dirty="0" err="1" smtClean="0">
                <a:latin typeface="Times New Roman" pitchFamily="18" charset="0"/>
                <a:cs typeface="Times New Roman" pitchFamily="18" charset="0"/>
              </a:rPr>
              <a:t>C’de</a:t>
            </a:r>
            <a:r>
              <a:rPr lang="tr-TR" sz="2800" dirty="0" smtClean="0">
                <a:latin typeface="Times New Roman" pitchFamily="18" charset="0"/>
                <a:cs typeface="Times New Roman" pitchFamily="18" charset="0"/>
              </a:rPr>
              <a:t> 30dk veya 71°</a:t>
            </a:r>
            <a:r>
              <a:rPr lang="tr-TR" sz="2800" dirty="0" err="1" smtClean="0">
                <a:latin typeface="Times New Roman" pitchFamily="18" charset="0"/>
                <a:cs typeface="Times New Roman" pitchFamily="18" charset="0"/>
              </a:rPr>
              <a:t>C’de</a:t>
            </a:r>
            <a:r>
              <a:rPr lang="tr-TR" sz="2800" dirty="0" smtClean="0">
                <a:latin typeface="Times New Roman" pitchFamily="18" charset="0"/>
                <a:cs typeface="Times New Roman" pitchFamily="18" charset="0"/>
              </a:rPr>
              <a:t> 30-40 sn ısıtmak suretiyle yapılır.</a:t>
            </a:r>
            <a:endParaRPr lang="tr-TR" sz="2800" b="1" dirty="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274638"/>
            <a:ext cx="8219256" cy="706090"/>
          </a:xfrm>
        </p:spPr>
        <p:txBody>
          <a:bodyPr>
            <a:normAutofit fontScale="90000"/>
          </a:bodyPr>
          <a:lstStyle/>
          <a:p>
            <a:r>
              <a:rPr lang="tr-TR" b="1" dirty="0" smtClean="0"/>
              <a:t>Fiziksel Yöntemlerle Sterilizasyon</a:t>
            </a:r>
            <a:endParaRPr lang="tr-TR" b="1" dirty="0"/>
          </a:p>
        </p:txBody>
      </p:sp>
      <p:sp>
        <p:nvSpPr>
          <p:cNvPr id="3" name="2 İçerik Yer Tutucusu"/>
          <p:cNvSpPr>
            <a:spLocks noGrp="1"/>
          </p:cNvSpPr>
          <p:nvPr>
            <p:ph idx="1"/>
          </p:nvPr>
        </p:nvSpPr>
        <p:spPr>
          <a:xfrm>
            <a:off x="395536" y="980728"/>
            <a:ext cx="8291264" cy="5877272"/>
          </a:xfrm>
        </p:spPr>
        <p:txBody>
          <a:bodyPr>
            <a:noAutofit/>
          </a:bodyPr>
          <a:lstStyle/>
          <a:p>
            <a:r>
              <a:rPr lang="tr-TR" sz="2800" b="1" dirty="0" smtClean="0">
                <a:latin typeface="Times New Roman" pitchFamily="18" charset="0"/>
                <a:cs typeface="Times New Roman" pitchFamily="18" charset="0"/>
              </a:rPr>
              <a:t>Isı ile sterilizasyon</a:t>
            </a:r>
          </a:p>
          <a:p>
            <a:pPr>
              <a:buNone/>
            </a:pPr>
            <a:r>
              <a:rPr lang="tr-TR" sz="2800" dirty="0" smtClean="0">
                <a:latin typeface="Times New Roman" pitchFamily="18" charset="0"/>
                <a:cs typeface="Times New Roman" pitchFamily="18" charset="0"/>
              </a:rPr>
              <a:t>Mikroorganizmalar tüm sıvılarını kaybederek kurular, proteinleri </a:t>
            </a:r>
            <a:r>
              <a:rPr lang="tr-TR" sz="2800" dirty="0" err="1" smtClean="0">
                <a:latin typeface="Times New Roman" pitchFamily="18" charset="0"/>
                <a:cs typeface="Times New Roman" pitchFamily="18" charset="0"/>
              </a:rPr>
              <a:t>denatüre</a:t>
            </a:r>
            <a:r>
              <a:rPr lang="tr-TR" sz="2800" dirty="0" smtClean="0">
                <a:latin typeface="Times New Roman" pitchFamily="18" charset="0"/>
                <a:cs typeface="Times New Roman" pitchFamily="18" charset="0"/>
              </a:rPr>
              <a:t> olur ve elektrolit denge bozulur</a:t>
            </a:r>
          </a:p>
          <a:p>
            <a:pPr lvl="1"/>
            <a:r>
              <a:rPr lang="tr-TR" b="1" dirty="0" smtClean="0">
                <a:latin typeface="Times New Roman" pitchFamily="18" charset="0"/>
                <a:cs typeface="Times New Roman" pitchFamily="18" charset="0"/>
              </a:rPr>
              <a:t>Kuru ısı ile</a:t>
            </a:r>
          </a:p>
          <a:p>
            <a:pPr lvl="2"/>
            <a:r>
              <a:rPr lang="tr-TR" sz="2800" b="1" dirty="0" smtClean="0">
                <a:latin typeface="Times New Roman" pitchFamily="18" charset="0"/>
                <a:cs typeface="Times New Roman" pitchFamily="18" charset="0"/>
              </a:rPr>
              <a:t>Alevde yakmak</a:t>
            </a:r>
          </a:p>
          <a:p>
            <a:pPr lvl="2"/>
            <a:r>
              <a:rPr lang="tr-TR" sz="2800" b="1" dirty="0" smtClean="0">
                <a:latin typeface="Times New Roman" pitchFamily="18" charset="0"/>
                <a:cs typeface="Times New Roman" pitchFamily="18" charset="0"/>
              </a:rPr>
              <a:t>Alevden geçirmek</a:t>
            </a:r>
          </a:p>
          <a:p>
            <a:pPr lvl="2"/>
            <a:r>
              <a:rPr lang="tr-TR" sz="2800" b="1" dirty="0" err="1" smtClean="0">
                <a:latin typeface="Times New Roman" pitchFamily="18" charset="0"/>
                <a:cs typeface="Times New Roman" pitchFamily="18" charset="0"/>
              </a:rPr>
              <a:t>Pasteur</a:t>
            </a:r>
            <a:r>
              <a:rPr lang="tr-TR" sz="2800" b="1" dirty="0" smtClean="0">
                <a:latin typeface="Times New Roman" pitchFamily="18" charset="0"/>
                <a:cs typeface="Times New Roman" pitchFamily="18" charset="0"/>
              </a:rPr>
              <a:t> fırını (sıcak hava)-</a:t>
            </a:r>
            <a:r>
              <a:rPr lang="tr-TR" sz="2800" dirty="0" smtClean="0">
                <a:latin typeface="Times New Roman" pitchFamily="18" charset="0"/>
                <a:cs typeface="Times New Roman" pitchFamily="18" charset="0"/>
              </a:rPr>
              <a:t>160°</a:t>
            </a:r>
            <a:r>
              <a:rPr lang="tr-TR" sz="2800" dirty="0" err="1" smtClean="0">
                <a:latin typeface="Times New Roman" pitchFamily="18" charset="0"/>
                <a:cs typeface="Times New Roman" pitchFamily="18" charset="0"/>
              </a:rPr>
              <a:t>C’de</a:t>
            </a:r>
            <a:r>
              <a:rPr lang="tr-TR" sz="2800" dirty="0" smtClean="0">
                <a:latin typeface="Times New Roman" pitchFamily="18" charset="0"/>
                <a:cs typeface="Times New Roman" pitchFamily="18" charset="0"/>
              </a:rPr>
              <a:t> 2 saat</a:t>
            </a:r>
            <a:endParaRPr lang="tr-TR" sz="2800" b="1" dirty="0" smtClean="0">
              <a:latin typeface="Times New Roman" pitchFamily="18" charset="0"/>
              <a:cs typeface="Times New Roman" pitchFamily="18" charset="0"/>
            </a:endParaRPr>
          </a:p>
          <a:p>
            <a:pPr lvl="1"/>
            <a:r>
              <a:rPr lang="tr-TR" b="1" dirty="0" smtClean="0">
                <a:latin typeface="Times New Roman" pitchFamily="18" charset="0"/>
                <a:cs typeface="Times New Roman" pitchFamily="18" charset="0"/>
              </a:rPr>
              <a:t>Nemli ısı ile</a:t>
            </a:r>
          </a:p>
          <a:p>
            <a:pPr lvl="2"/>
            <a:r>
              <a:rPr lang="tr-TR" sz="2800" b="1" dirty="0" smtClean="0">
                <a:latin typeface="Times New Roman" pitchFamily="18" charset="0"/>
                <a:cs typeface="Times New Roman" pitchFamily="18" charset="0"/>
              </a:rPr>
              <a:t>100</a:t>
            </a:r>
            <a:r>
              <a:rPr lang="tr-TR" sz="2800" dirty="0" smtClean="0">
                <a:latin typeface="Times New Roman" pitchFamily="18" charset="0"/>
                <a:cs typeface="Times New Roman" pitchFamily="18" charset="0"/>
              </a:rPr>
              <a:t>°</a:t>
            </a:r>
            <a:r>
              <a:rPr lang="tr-TR" sz="2800" dirty="0" err="1" smtClean="0">
                <a:latin typeface="Times New Roman" pitchFamily="18" charset="0"/>
                <a:cs typeface="Times New Roman" pitchFamily="18" charset="0"/>
              </a:rPr>
              <a:t>C’nin</a:t>
            </a:r>
            <a:r>
              <a:rPr lang="tr-TR" sz="2800" dirty="0" smtClean="0">
                <a:latin typeface="Times New Roman" pitchFamily="18" charset="0"/>
                <a:cs typeface="Times New Roman" pitchFamily="18" charset="0"/>
              </a:rPr>
              <a:t> altında-</a:t>
            </a:r>
            <a:r>
              <a:rPr lang="tr-TR" sz="2800" dirty="0" err="1" smtClean="0">
                <a:latin typeface="Times New Roman" pitchFamily="18" charset="0"/>
                <a:cs typeface="Times New Roman" pitchFamily="18" charset="0"/>
              </a:rPr>
              <a:t>tindalizasyon</a:t>
            </a:r>
            <a:r>
              <a:rPr lang="tr-TR" sz="2800" dirty="0" smtClean="0">
                <a:latin typeface="Times New Roman" pitchFamily="18" charset="0"/>
                <a:cs typeface="Times New Roman" pitchFamily="18" charset="0"/>
              </a:rPr>
              <a:t> (3 gün arka arkaya 70-80°</a:t>
            </a:r>
            <a:r>
              <a:rPr lang="tr-TR" sz="2800" dirty="0" err="1" smtClean="0">
                <a:latin typeface="Times New Roman" pitchFamily="18" charset="0"/>
                <a:cs typeface="Times New Roman" pitchFamily="18" charset="0"/>
              </a:rPr>
              <a:t>C’de</a:t>
            </a:r>
            <a:r>
              <a:rPr lang="tr-TR" sz="2800" dirty="0" smtClean="0">
                <a:latin typeface="Times New Roman" pitchFamily="18" charset="0"/>
                <a:cs typeface="Times New Roman" pitchFamily="18" charset="0"/>
              </a:rPr>
              <a:t> 1’er saat)</a:t>
            </a:r>
          </a:p>
          <a:p>
            <a:pPr lvl="2"/>
            <a:r>
              <a:rPr lang="tr-TR" sz="2800" b="1" dirty="0" smtClean="0">
                <a:latin typeface="Times New Roman" pitchFamily="18" charset="0"/>
                <a:cs typeface="Times New Roman" pitchFamily="18" charset="0"/>
              </a:rPr>
              <a:t>100</a:t>
            </a:r>
            <a:r>
              <a:rPr lang="tr-TR" sz="2800" dirty="0" smtClean="0">
                <a:latin typeface="Times New Roman" pitchFamily="18" charset="0"/>
                <a:cs typeface="Times New Roman" pitchFamily="18" charset="0"/>
              </a:rPr>
              <a:t>°</a:t>
            </a:r>
            <a:r>
              <a:rPr lang="tr-TR" sz="2800" dirty="0" err="1" smtClean="0">
                <a:latin typeface="Times New Roman" pitchFamily="18" charset="0"/>
                <a:cs typeface="Times New Roman" pitchFamily="18" charset="0"/>
              </a:rPr>
              <a:t>C’de</a:t>
            </a:r>
            <a:r>
              <a:rPr lang="tr-TR" sz="2800" dirty="0" smtClean="0">
                <a:latin typeface="Times New Roman" pitchFamily="18" charset="0"/>
                <a:cs typeface="Times New Roman" pitchFamily="18" charset="0"/>
              </a:rPr>
              <a:t> </a:t>
            </a:r>
          </a:p>
          <a:p>
            <a:pPr lvl="2"/>
            <a:r>
              <a:rPr lang="tr-TR" sz="2800" b="1" dirty="0" smtClean="0">
                <a:latin typeface="Times New Roman" pitchFamily="18" charset="0"/>
                <a:cs typeface="Times New Roman" pitchFamily="18" charset="0"/>
              </a:rPr>
              <a:t>100</a:t>
            </a:r>
            <a:r>
              <a:rPr lang="tr-TR" sz="2800" dirty="0" smtClean="0">
                <a:latin typeface="Times New Roman" pitchFamily="18" charset="0"/>
                <a:cs typeface="Times New Roman" pitchFamily="18" charset="0"/>
              </a:rPr>
              <a:t>°</a:t>
            </a:r>
            <a:r>
              <a:rPr lang="tr-TR" sz="2800" dirty="0" err="1" smtClean="0">
                <a:latin typeface="Times New Roman" pitchFamily="18" charset="0"/>
                <a:cs typeface="Times New Roman" pitchFamily="18" charset="0"/>
              </a:rPr>
              <a:t>C’nin</a:t>
            </a:r>
            <a:r>
              <a:rPr lang="tr-TR" sz="2800" dirty="0" smtClean="0">
                <a:latin typeface="Times New Roman" pitchFamily="18" charset="0"/>
                <a:cs typeface="Times New Roman" pitchFamily="18" charset="0"/>
              </a:rPr>
              <a:t> üstünde-</a:t>
            </a:r>
            <a:r>
              <a:rPr lang="tr-TR" sz="2800" dirty="0" err="1" smtClean="0">
                <a:latin typeface="Times New Roman" pitchFamily="18" charset="0"/>
                <a:cs typeface="Times New Roman" pitchFamily="18" charset="0"/>
              </a:rPr>
              <a:t>otoklavlama</a:t>
            </a:r>
            <a:endParaRPr lang="tr-TR" sz="2800" b="1"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39552" y="274638"/>
            <a:ext cx="8147248" cy="634082"/>
          </a:xfrm>
        </p:spPr>
        <p:txBody>
          <a:bodyPr>
            <a:normAutofit fontScale="90000"/>
          </a:bodyPr>
          <a:lstStyle/>
          <a:p>
            <a:r>
              <a:rPr lang="tr-TR" b="1" dirty="0" smtClean="0"/>
              <a:t>Otoklav</a:t>
            </a:r>
            <a:endParaRPr lang="tr-TR" b="1" dirty="0"/>
          </a:p>
        </p:txBody>
      </p:sp>
      <p:sp>
        <p:nvSpPr>
          <p:cNvPr id="3" name="2 İçerik Yer Tutucusu"/>
          <p:cNvSpPr>
            <a:spLocks noGrp="1"/>
          </p:cNvSpPr>
          <p:nvPr>
            <p:ph idx="1"/>
          </p:nvPr>
        </p:nvSpPr>
        <p:spPr>
          <a:xfrm>
            <a:off x="539552" y="908720"/>
            <a:ext cx="8147248" cy="5217443"/>
          </a:xfrm>
        </p:spPr>
        <p:txBody>
          <a:bodyPr>
            <a:normAutofit lnSpcReduction="10000"/>
          </a:bodyPr>
          <a:lstStyle/>
          <a:p>
            <a:r>
              <a:rPr lang="tr-TR" dirty="0" smtClean="0"/>
              <a:t>Tüm </a:t>
            </a:r>
            <a:r>
              <a:rPr lang="tr-TR" dirty="0" err="1" smtClean="0"/>
              <a:t>kontamine</a:t>
            </a:r>
            <a:r>
              <a:rPr lang="tr-TR" dirty="0" smtClean="0"/>
              <a:t> materyaller sterilize edilebilir. Sıcak su buharı (nemli ısı) ve basınç altında çalışır.</a:t>
            </a:r>
          </a:p>
          <a:p>
            <a:pPr lvl="1"/>
            <a:r>
              <a:rPr lang="tr-TR" dirty="0" smtClean="0"/>
              <a:t>Cam malzemeler; 121°</a:t>
            </a:r>
            <a:r>
              <a:rPr lang="tr-TR" dirty="0" err="1" smtClean="0"/>
              <a:t>C’de</a:t>
            </a:r>
            <a:r>
              <a:rPr lang="tr-TR" dirty="0" smtClean="0"/>
              <a:t> 1 </a:t>
            </a:r>
            <a:r>
              <a:rPr lang="tr-TR" dirty="0" err="1" smtClean="0"/>
              <a:t>atm</a:t>
            </a:r>
            <a:r>
              <a:rPr lang="tr-TR" dirty="0" smtClean="0"/>
              <a:t>, 1 saat</a:t>
            </a:r>
          </a:p>
          <a:p>
            <a:pPr lvl="1"/>
            <a:r>
              <a:rPr lang="tr-TR" dirty="0" smtClean="0"/>
              <a:t>Metal; 115°</a:t>
            </a:r>
            <a:r>
              <a:rPr lang="tr-TR" dirty="0" err="1" smtClean="0"/>
              <a:t>C’de</a:t>
            </a:r>
            <a:r>
              <a:rPr lang="tr-TR" dirty="0" smtClean="0"/>
              <a:t> 45 </a:t>
            </a:r>
            <a:r>
              <a:rPr lang="tr-TR" dirty="0" err="1" smtClean="0"/>
              <a:t>dk</a:t>
            </a:r>
            <a:r>
              <a:rPr lang="tr-TR" dirty="0" smtClean="0"/>
              <a:t>, 121°</a:t>
            </a:r>
            <a:r>
              <a:rPr lang="tr-TR" dirty="0" err="1" smtClean="0"/>
              <a:t>C’de</a:t>
            </a:r>
            <a:r>
              <a:rPr lang="tr-TR" dirty="0" smtClean="0"/>
              <a:t> 18-20dk, 134°</a:t>
            </a:r>
            <a:r>
              <a:rPr lang="tr-TR" dirty="0" err="1" smtClean="0"/>
              <a:t>C’de</a:t>
            </a:r>
            <a:r>
              <a:rPr lang="tr-TR" dirty="0" smtClean="0"/>
              <a:t> 3-4 </a:t>
            </a:r>
            <a:r>
              <a:rPr lang="tr-TR" dirty="0" err="1" smtClean="0"/>
              <a:t>dk</a:t>
            </a:r>
            <a:endParaRPr lang="tr-TR" dirty="0" smtClean="0"/>
          </a:p>
          <a:p>
            <a:pPr lvl="1"/>
            <a:r>
              <a:rPr lang="tr-TR" dirty="0" smtClean="0"/>
              <a:t>Besi yerleri; 121°</a:t>
            </a:r>
            <a:r>
              <a:rPr lang="tr-TR" dirty="0" err="1" smtClean="0"/>
              <a:t>C’de</a:t>
            </a:r>
            <a:r>
              <a:rPr lang="tr-TR" dirty="0" smtClean="0"/>
              <a:t> 15 </a:t>
            </a:r>
            <a:r>
              <a:rPr lang="tr-TR" dirty="0" err="1" smtClean="0"/>
              <a:t>dk</a:t>
            </a:r>
            <a:endParaRPr lang="tr-TR" dirty="0" smtClean="0"/>
          </a:p>
          <a:p>
            <a:pPr lvl="1">
              <a:buNone/>
            </a:pPr>
            <a:r>
              <a:rPr lang="tr-TR" dirty="0" smtClean="0"/>
              <a:t>Otoklavın çalışıp çalışmadığını anlamak için belli, yüksek ısılarda eriyen </a:t>
            </a:r>
            <a:r>
              <a:rPr lang="tr-TR" dirty="0" err="1" smtClean="0"/>
              <a:t>benzonaftol</a:t>
            </a:r>
            <a:r>
              <a:rPr lang="tr-TR" dirty="0" smtClean="0"/>
              <a:t> (110°C), </a:t>
            </a:r>
            <a:r>
              <a:rPr lang="tr-TR" dirty="0" err="1" smtClean="0"/>
              <a:t>antipirin</a:t>
            </a:r>
            <a:r>
              <a:rPr lang="tr-TR" dirty="0" smtClean="0"/>
              <a:t> (113°C), toz kükürt (115°C) ve </a:t>
            </a:r>
            <a:r>
              <a:rPr lang="tr-TR" dirty="0" err="1" smtClean="0"/>
              <a:t>rezorsin</a:t>
            </a:r>
            <a:r>
              <a:rPr lang="tr-TR" dirty="0" smtClean="0"/>
              <a:t> (119°C) gibi maddeler indikatör olarak konabilir.</a:t>
            </a:r>
          </a:p>
          <a:p>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274638"/>
            <a:ext cx="8219256" cy="778098"/>
          </a:xfrm>
        </p:spPr>
        <p:txBody>
          <a:bodyPr/>
          <a:lstStyle/>
          <a:p>
            <a:r>
              <a:rPr lang="tr-TR" b="1" dirty="0" smtClean="0"/>
              <a:t>Mekanik Yöntemlerle Sterilizasyon</a:t>
            </a:r>
            <a:endParaRPr lang="tr-TR" b="1" dirty="0"/>
          </a:p>
        </p:txBody>
      </p:sp>
      <p:sp>
        <p:nvSpPr>
          <p:cNvPr id="3" name="2 İçerik Yer Tutucusu"/>
          <p:cNvSpPr>
            <a:spLocks noGrp="1"/>
          </p:cNvSpPr>
          <p:nvPr>
            <p:ph idx="1"/>
          </p:nvPr>
        </p:nvSpPr>
        <p:spPr>
          <a:xfrm>
            <a:off x="467544" y="980728"/>
            <a:ext cx="8219256" cy="5145435"/>
          </a:xfrm>
        </p:spPr>
        <p:txBody>
          <a:bodyPr/>
          <a:lstStyle/>
          <a:p>
            <a:r>
              <a:rPr lang="tr-TR" b="1" dirty="0" err="1" smtClean="0"/>
              <a:t>Filtrasyon</a:t>
            </a:r>
            <a:r>
              <a:rPr lang="tr-TR" b="1" dirty="0" smtClean="0"/>
              <a:t>: </a:t>
            </a:r>
            <a:r>
              <a:rPr lang="tr-TR" dirty="0" smtClean="0"/>
              <a:t>Sıvıların sterilizasyonunda kullanılır. Bu amaçla kullanılan çok çeşitli filtreler vardır; </a:t>
            </a:r>
            <a:r>
              <a:rPr lang="tr-TR" dirty="0" err="1" smtClean="0"/>
              <a:t>Seitz</a:t>
            </a:r>
            <a:r>
              <a:rPr lang="tr-TR" dirty="0" smtClean="0"/>
              <a:t>, </a:t>
            </a:r>
            <a:r>
              <a:rPr lang="tr-TR" dirty="0" err="1" smtClean="0"/>
              <a:t>Chamberland</a:t>
            </a:r>
            <a:r>
              <a:rPr lang="tr-TR" dirty="0" smtClean="0"/>
              <a:t>, </a:t>
            </a:r>
            <a:r>
              <a:rPr lang="tr-TR" dirty="0" err="1" smtClean="0"/>
              <a:t>Berkefeld</a:t>
            </a:r>
            <a:r>
              <a:rPr lang="tr-TR" dirty="0" smtClean="0"/>
              <a:t>, cam tozu filtreleri, selüloz </a:t>
            </a:r>
            <a:r>
              <a:rPr lang="tr-TR" dirty="0" err="1" smtClean="0"/>
              <a:t>membran</a:t>
            </a:r>
            <a:r>
              <a:rPr lang="tr-TR" dirty="0" smtClean="0"/>
              <a:t> filtreleri</a:t>
            </a:r>
          </a:p>
          <a:p>
            <a:r>
              <a:rPr lang="tr-TR" b="1" dirty="0" err="1" smtClean="0"/>
              <a:t>Santrifügasyon</a:t>
            </a:r>
            <a:r>
              <a:rPr lang="tr-TR" b="1" dirty="0" smtClean="0"/>
              <a:t>: </a:t>
            </a:r>
            <a:r>
              <a:rPr lang="tr-TR" dirty="0" smtClean="0"/>
              <a:t>Normal </a:t>
            </a:r>
            <a:r>
              <a:rPr lang="tr-TR" dirty="0" err="1" smtClean="0"/>
              <a:t>lab</a:t>
            </a:r>
            <a:r>
              <a:rPr lang="tr-TR" dirty="0" smtClean="0"/>
              <a:t>. Santrifüjleri ile bir sıvı içindeki mikropları gidermek mümkün değildir</a:t>
            </a:r>
          </a:p>
          <a:p>
            <a:r>
              <a:rPr lang="tr-TR" smtClean="0"/>
              <a:t>Ezme, </a:t>
            </a:r>
            <a:r>
              <a:rPr lang="tr-TR" dirty="0" smtClean="0"/>
              <a:t>basınç uygulama, çalkalama, vibrasyon gibi işlemler de tam bir sterilizasyon sağlamaz</a:t>
            </a:r>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274638"/>
            <a:ext cx="8219256" cy="490066"/>
          </a:xfrm>
        </p:spPr>
        <p:txBody>
          <a:bodyPr>
            <a:normAutofit fontScale="90000"/>
          </a:bodyPr>
          <a:lstStyle/>
          <a:p>
            <a:r>
              <a:rPr lang="tr-TR" b="1" dirty="0" smtClean="0"/>
              <a:t>Kaynaklar</a:t>
            </a:r>
            <a:endParaRPr lang="tr-TR" b="1" dirty="0"/>
          </a:p>
        </p:txBody>
      </p:sp>
      <p:sp>
        <p:nvSpPr>
          <p:cNvPr id="3" name="2 İçerik Yer Tutucusu"/>
          <p:cNvSpPr>
            <a:spLocks noGrp="1"/>
          </p:cNvSpPr>
          <p:nvPr>
            <p:ph idx="1"/>
          </p:nvPr>
        </p:nvSpPr>
        <p:spPr>
          <a:xfrm>
            <a:off x="467544" y="836712"/>
            <a:ext cx="8219256" cy="5289451"/>
          </a:xfrm>
        </p:spPr>
        <p:txBody>
          <a:bodyPr/>
          <a:lstStyle/>
          <a:p>
            <a:endParaRPr lang="tr-TR" dirty="0" smtClean="0"/>
          </a:p>
          <a:p>
            <a:r>
              <a:rPr lang="tr-TR" sz="2400" dirty="0" smtClean="0">
                <a:latin typeface="Times New Roman" pitchFamily="18" charset="0"/>
                <a:cs typeface="Times New Roman" pitchFamily="18" charset="0"/>
              </a:rPr>
              <a:t>GLP El Kitabı, WHO</a:t>
            </a:r>
          </a:p>
          <a:p>
            <a:r>
              <a:rPr lang="tr-TR" sz="2400" dirty="0" smtClean="0">
                <a:latin typeface="Times New Roman" pitchFamily="18" charset="0"/>
                <a:cs typeface="Times New Roman" pitchFamily="18" charset="0"/>
              </a:rPr>
              <a:t>4. Ulusal Sterilizasyon Dezenfeksiyon Kongresi – 2005;</a:t>
            </a:r>
            <a:r>
              <a:rPr lang="tr-TR" sz="2400" dirty="0" err="1" smtClean="0">
                <a:latin typeface="Times New Roman" pitchFamily="18" charset="0"/>
                <a:cs typeface="Times New Roman" pitchFamily="18" charset="0"/>
              </a:rPr>
              <a:t>Uzm</a:t>
            </a:r>
            <a:r>
              <a:rPr lang="tr-TR" sz="2400" dirty="0" smtClean="0">
                <a:latin typeface="Times New Roman" pitchFamily="18" charset="0"/>
                <a:cs typeface="Times New Roman" pitchFamily="18" charset="0"/>
              </a:rPr>
              <a:t>. Dr. İsmail CEYHAN RSHM Başkanlığı,Tüberküloz Referans </a:t>
            </a:r>
            <a:r>
              <a:rPr lang="tr-TR" sz="2400" dirty="0" err="1" smtClean="0">
                <a:latin typeface="Times New Roman" pitchFamily="18" charset="0"/>
                <a:cs typeface="Times New Roman" pitchFamily="18" charset="0"/>
              </a:rPr>
              <a:t>Laboratuvarı</a:t>
            </a:r>
            <a:r>
              <a:rPr lang="tr-TR" sz="2400" dirty="0" smtClean="0">
                <a:latin typeface="Times New Roman" pitchFamily="18" charset="0"/>
                <a:cs typeface="Times New Roman" pitchFamily="18" charset="0"/>
              </a:rPr>
              <a:t>, ANKARA</a:t>
            </a:r>
          </a:p>
          <a:p>
            <a:pPr>
              <a:lnSpc>
                <a:spcPct val="90000"/>
              </a:lnSpc>
            </a:pPr>
            <a:r>
              <a:rPr lang="tr-TR" sz="2400" dirty="0" smtClean="0">
                <a:latin typeface="Times New Roman" pitchFamily="18" charset="0"/>
                <a:cs typeface="Times New Roman" pitchFamily="18" charset="0"/>
              </a:rPr>
              <a:t>Etkin Kimyagerler Eğitimleri www.</a:t>
            </a:r>
            <a:r>
              <a:rPr lang="tr-TR" sz="2400" dirty="0" err="1" smtClean="0">
                <a:latin typeface="Times New Roman" pitchFamily="18" charset="0"/>
                <a:cs typeface="Times New Roman" pitchFamily="18" charset="0"/>
              </a:rPr>
              <a:t>etkinkimyagerler</a:t>
            </a:r>
            <a:r>
              <a:rPr lang="tr-TR" sz="2400" dirty="0" smtClean="0">
                <a:latin typeface="Times New Roman" pitchFamily="18" charset="0"/>
                <a:cs typeface="Times New Roman" pitchFamily="18" charset="0"/>
              </a:rPr>
              <a:t>.com</a:t>
            </a:r>
          </a:p>
          <a:p>
            <a:pPr>
              <a:buNone/>
            </a:pPr>
            <a:endParaRPr lang="tr-TR" sz="2400"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normAutofit/>
          </a:bodyPr>
          <a:lstStyle/>
          <a:p>
            <a:r>
              <a:rPr lang="tr-TR" sz="4000" b="1" dirty="0" err="1" smtClean="0">
                <a:latin typeface="Times New Roman" pitchFamily="18" charset="0"/>
                <a:cs typeface="Times New Roman" pitchFamily="18" charset="0"/>
              </a:rPr>
              <a:t>Bunzen</a:t>
            </a:r>
            <a:r>
              <a:rPr lang="tr-TR" sz="4000" b="1" dirty="0" smtClean="0">
                <a:latin typeface="Times New Roman" pitchFamily="18" charset="0"/>
                <a:cs typeface="Times New Roman" pitchFamily="18" charset="0"/>
              </a:rPr>
              <a:t> Beki</a:t>
            </a:r>
            <a:endParaRPr lang="tr-TR" sz="4000" b="1" dirty="0">
              <a:latin typeface="Times New Roman" pitchFamily="18" charset="0"/>
              <a:cs typeface="Times New Roman" pitchFamily="18" charset="0"/>
            </a:endParaRPr>
          </a:p>
        </p:txBody>
      </p:sp>
      <p:sp>
        <p:nvSpPr>
          <p:cNvPr id="9" name="8 İçerik Yer Tutucusu"/>
          <p:cNvSpPr>
            <a:spLocks noGrp="1"/>
          </p:cNvSpPr>
          <p:nvPr>
            <p:ph idx="1"/>
          </p:nvPr>
        </p:nvSpPr>
        <p:spPr/>
        <p:txBody>
          <a:bodyPr/>
          <a:lstStyle/>
          <a:p>
            <a:endParaRPr lang="tr-TR" dirty="0" smtClean="0"/>
          </a:p>
          <a:p>
            <a:r>
              <a:rPr lang="tr-TR" dirty="0" smtClean="0"/>
              <a:t>Robert </a:t>
            </a:r>
            <a:r>
              <a:rPr lang="tr-TR" dirty="0" err="1" smtClean="0"/>
              <a:t>Bunsen</a:t>
            </a:r>
            <a:endParaRPr lang="tr-TR" dirty="0"/>
          </a:p>
        </p:txBody>
      </p:sp>
      <p:sp>
        <p:nvSpPr>
          <p:cNvPr id="10" name="9 Metin Yer Tutucusu"/>
          <p:cNvSpPr>
            <a:spLocks noGrp="1"/>
          </p:cNvSpPr>
          <p:nvPr>
            <p:ph type="body" sz="half" idx="2"/>
          </p:nvPr>
        </p:nvSpPr>
        <p:spPr/>
        <p:txBody>
          <a:bodyPr/>
          <a:lstStyle/>
          <a:p>
            <a:endParaRPr lang="tr-TR" dirty="0"/>
          </a:p>
        </p:txBody>
      </p:sp>
      <p:sp>
        <p:nvSpPr>
          <p:cNvPr id="56322" name="AutoShape 2" descr="data:image/jpeg;base64,/9j/4AAQSkZJRgABAQAAAQABAAD/2wCEAAkGBxIREBIRDhAUFA8QEBAUDxEOERARFRUQFRQXFhQRFRgYHSggGholHBYUITEhJSkrLi4uGB8zODMtNygtLisBCgoKDgwOGg8QGiwlHCQ4LTIsLCwrKy8sLC0sLDc3LCssMTQ0Kzg3LCs3LDcsLCwsLDcwNTgsLCssODc2Kys4LP/AABEIAKYAoAMBIgACEQEDEQH/xAAbAAEAAgMBAQAAAAAAAAAAAAAABQcDBAYCAf/EAEEQAAICAQEEBAgMBAcBAAAAAAABAgMRBAUGEiExQXGRBxMiMkJRgbEjM1JhcnODobLB0dIUNIKzU1VidJKUwhX/xAAYAQEBAQEBAAAAAAAAAAAAAAAAAQIDBP/EACQRAQEAAgECBQUAAAAAAAAAAAABAhEDITEScZHB8AQTQVFh/9oADAMBAAIRAxEAPwCwAAAAAAAAAAAPDlzR7MVj5lxmxlABAAAAAAAAAAAAAAAAAAAAAADUvs8rBtkXqJ/CHTjnU1tKIHyPQuxH05gAAAAAAAAAAAAAAAAAAAAAEJdPy/aTbNPTaVPTWzx5XEsPrSjjo72d+GdLfL3JlMb18vWtml+Suw9mLS+ZHsMpz5JrKxJ2AAYUAAAAAAAAAAAAAAAAAAA9aKSVHB8uNr7jyjn9PvBQ6vGzsjXKEZ8NVk4qcovLi0vnWGj08FmrLfnV5vqd6mv3E3pvMj2GU1dlapW0VWRTUZwjJJ9Kz1M2jhnd5WvROwADKgAAAAAAAAAAAAAAAAAAFMbV86H1FP4UXOVBvPWq7bEuaXEof6YRlKMY+xIM5LJ3U/kdN9VEljX2dRGumuEFiMa4JL2I2A0AAAAAAAAAAAAAAAAAAAAABUe+q+Hs+0/uTLcKj30+Os+1/uTH4ZyWxp/Mh9CPuRkPFHmQ+hH3I9hoAAAAAAAAAAAAAAAAAAAAAEVJvVCc7JS4GuOMpJP1SnJr7i20VLvlqGtXTXyxZRNv18pz6+483PyZYa8P9bxxmXdaOzb/ABlNU8NcdcHh9XJGyauyv5en6mv8KNo9E7M3uAAqAAAAAAAAAAAAAAAAAAA+rpKl3s0rlqKrZ+TKmialHK9KUn09WC2SntseLseblZKc6oybUo4zZmUurPS2ceXi+5qy617tY5+Fauxm/wCGp4o8MvE15i+p8KNwiN2toOzSUTsT45VrOIWNfNzxz5YPe1dtw08eKcLZLljgrfPLx146OXedZ0jKUBzK340vXDUL7CT9zPr340vyb/8ArzKOlBza340nX4+Pbp7fyNvTb16Gx4jqq1J9EbW6n3TSAmQea7FJZjJSXri1JfcegAAAAAAAAAAAA8zmkst4XzkfftVJ8MFlrpy+S7f0AkJzUU3J4STyym9qdMP9vR+A7rbm07MRipeVx1ylGEempS8vn2es5q2Mm7OHQ+MjF8NdmJcq1yj0LHRgM1Nbs7Msu01cq9o2xUYqLrrw1DHRHpMe3dy9XqE4LaD4MQxK1Scm08tYT5JcjV3Y12ohKUOKNfKEaqpQUk8NuXRzXbk6j/7rrTepr4YrpsrzOPby5r2oNOGj4KtV/mK9lc/3GVeCm7r2k/ZXL9xYuztp06hN0WKWPOXNNdqfM3AKss8FepXxe0v+UJr3MjtZuJtevPi51XxXUpxTfsml7y5ABQdlev0j+F0V1T+VQrILvg+Fm7ovCHqIPH8VasejfCu1djys/eXeaWs2Rp7uV2nqnn5dcH+QFbUeE270rNNL6VN0H90zLPwmWdU9Kv6NRL/0dbfuFsyfnaKtfQlbX+GSMVfg72XHo0cf6rdRL3zA6kAAAAAAAETtLVxV0a5SSk4JxTfTlvOO45jaWsnB+KjFwfPMn1r1x/Ult9tg2aiMLdO/h6k8Rzjij04T9aee8xXV8NOZ+XwV8UoWJNpqOWk+lMSWpvSJ0eic3nnn18yd0my5KuUV6WMfmQWi3lojzi5QfybYOa748yep33pS8+n216r9pF2i9Zsdw5rKfea+i104S8XNOUX0JeU/Z+hua/e6meczWOpU02Jv22YIK/edrlpquGT9KflTfYkDcdfoIVU2VqMYxnJqKUUk8Pq7Dojh9z9hXyu/i9XxLC+DjPzm36TXoo7goAAAAAAAAAAAAAAAAGLUaaFiasgpJrDyur1AAQV+5Wjl0Vyh9XZLHdLJrPcPT/4luO2H7QAaZ6tyNIvOVk/pWNfhwS+h2Rp6fiaYRfrSy+95Z9ARuAAKAAAAAAAA/9k="/>
          <p:cNvSpPr>
            <a:spLocks noChangeAspect="1" noChangeArrowheads="1"/>
          </p:cNvSpPr>
          <p:nvPr/>
        </p:nvSpPr>
        <p:spPr bwMode="auto">
          <a:xfrm>
            <a:off x="0" y="-754063"/>
            <a:ext cx="1524000" cy="158115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56324" name="AutoShape 4" descr="data:image/jpeg;base64,/9j/4AAQSkZJRgABAQAAAQABAAD/2wCEAAkGBxIREBIRDhAUFA8QEBAUDxEOERARFRUQFRQXFhQRFRgYHSggGholHBYUITEhJSkrLi4uGB8zODMtNygtLisBCgoKDgwOGg8QGiwlHCQ4LTIsLCwrKy8sLC0sLDc3LCssMTQ0Kzg3LCs3LDcsLCwsLDcwNTgsLCssODc2Kys4LP/AABEIAKYAoAMBIgACEQEDEQH/xAAbAAEAAgMBAQAAAAAAAAAAAAAABQcDBAYCAf/EAEEQAAICAQEEBAgMBAcBAAAAAAABAgMRBAUGEiExQXGRBxMiMkJRgbEjM1JhcnODobLB0dIUNIKzU1VidJKUwhX/xAAYAQEBAQEBAAAAAAAAAAAAAAAAAQIDBP/EACQRAQEAAgECBQUAAAAAAAAAAAABAhEDITEScZHB8AQTQVFh/9oADAMBAAIRAxEAPwCwAAAAAAAAAAAPDlzR7MVj5lxmxlABAAAAAAAAAAAAAAAAAAAAAADUvs8rBtkXqJ/CHTjnU1tKIHyPQuxH05gAAAAAAAAAAAAAAAAAAAAAEJdPy/aTbNPTaVPTWzx5XEsPrSjjo72d+GdLfL3JlMb18vWtml+Suw9mLS+ZHsMpz5JrKxJ2AAYUAAAAAAAAAAAAAAAAAAA9aKSVHB8uNr7jyjn9PvBQ6vGzsjXKEZ8NVk4qcovLi0vnWGj08FmrLfnV5vqd6mv3E3pvMj2GU1dlapW0VWRTUZwjJJ9Kz1M2jhnd5WvROwADKgAAAAAAAAAAAAAAAAAAFMbV86H1FP4UXOVBvPWq7bEuaXEof6YRlKMY+xIM5LJ3U/kdN9VEljX2dRGumuEFiMa4JL2I2A0AAAAAAAAAAAAAAAAAAAAABUe+q+Hs+0/uTLcKj30+Os+1/uTH4ZyWxp/Mh9CPuRkPFHmQ+hH3I9hoAAAAAAAAAAAAAAAAAAAAAEVJvVCc7JS4GuOMpJP1SnJr7i20VLvlqGtXTXyxZRNv18pz6+483PyZYa8P9bxxmXdaOzb/ABlNU8NcdcHh9XJGyauyv5en6mv8KNo9E7M3uAAqAAAAAAAAAAAAAAAAAAA+rpKl3s0rlqKrZ+TKmialHK9KUn09WC2SntseLseblZKc6oybUo4zZmUurPS2ceXi+5qy617tY5+Fauxm/wCGp4o8MvE15i+p8KNwiN2toOzSUTsT45VrOIWNfNzxz5YPe1dtw08eKcLZLljgrfPLx146OXedZ0jKUBzK340vXDUL7CT9zPr340vyb/8ArzKOlBza340nX4+Pbp7fyNvTb16Gx4jqq1J9EbW6n3TSAmQea7FJZjJSXri1JfcegAAAAAAAAAAAA8zmkst4XzkfftVJ8MFlrpy+S7f0AkJzUU3J4STyym9qdMP9vR+A7rbm07MRipeVx1ylGEempS8vn2es5q2Mm7OHQ+MjF8NdmJcq1yj0LHRgM1Nbs7Msu01cq9o2xUYqLrrw1DHRHpMe3dy9XqE4LaD4MQxK1Scm08tYT5JcjV3Y12ohKUOKNfKEaqpQUk8NuXRzXbk6j/7rrTepr4YrpsrzOPby5r2oNOGj4KtV/mK9lc/3GVeCm7r2k/ZXL9xYuztp06hN0WKWPOXNNdqfM3AKss8FepXxe0v+UJr3MjtZuJtevPi51XxXUpxTfsml7y5ABQdlev0j+F0V1T+VQrILvg+Fm7ovCHqIPH8VasejfCu1djys/eXeaWs2Rp7uV2nqnn5dcH+QFbUeE270rNNL6VN0H90zLPwmWdU9Kv6NRL/0dbfuFsyfnaKtfQlbX+GSMVfg72XHo0cf6rdRL3zA6kAAAAAAAETtLVxV0a5SSk4JxTfTlvOO45jaWsnB+KjFwfPMn1r1x/Ult9tg2aiMLdO/h6k8Rzjij04T9aee8xXV8NOZ+XwV8UoWJNpqOWk+lMSWpvSJ0eic3nnn18yd0my5KuUV6WMfmQWi3lojzi5QfybYOa748yep33pS8+n216r9pF2i9Zsdw5rKfea+i104S8XNOUX0JeU/Z+hua/e6meczWOpU02Jv22YIK/edrlpquGT9KflTfYkDcdfoIVU2VqMYxnJqKUUk8Pq7Dojh9z9hXyu/i9XxLC+DjPzm36TXoo7goAAAAAAAAAAAAAAAAGLUaaFiasgpJrDyur1AAQV+5Wjl0Vyh9XZLHdLJrPcPT/4luO2H7QAaZ6tyNIvOVk/pWNfhwS+h2Rp6fiaYRfrSy+95Z9ARuAAKAAAAAAAA/9k="/>
          <p:cNvSpPr>
            <a:spLocks noChangeAspect="1" noChangeArrowheads="1"/>
          </p:cNvSpPr>
          <p:nvPr/>
        </p:nvSpPr>
        <p:spPr bwMode="auto">
          <a:xfrm>
            <a:off x="0" y="-754063"/>
            <a:ext cx="1524000" cy="158115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56326" name="Picture 6" descr="http://www.rsc.org/images/CLASSIC-KIT-200_tcm18-99904.jpg"/>
          <p:cNvPicPr>
            <a:picLocks noChangeAspect="1" noChangeArrowheads="1"/>
          </p:cNvPicPr>
          <p:nvPr/>
        </p:nvPicPr>
        <p:blipFill>
          <a:blip r:embed="rId2" cstate="print"/>
          <a:srcRect/>
          <a:stretch>
            <a:fillRect/>
          </a:stretch>
        </p:blipFill>
        <p:spPr bwMode="auto">
          <a:xfrm>
            <a:off x="611560" y="1484784"/>
            <a:ext cx="2215630" cy="2304256"/>
          </a:xfrm>
          <a:prstGeom prst="rect">
            <a:avLst/>
          </a:prstGeom>
          <a:noFill/>
        </p:spPr>
      </p:pic>
      <p:pic>
        <p:nvPicPr>
          <p:cNvPr id="56328" name="Picture 8" descr="Classic kit"/>
          <p:cNvPicPr>
            <a:picLocks noChangeAspect="1" noChangeArrowheads="1"/>
          </p:cNvPicPr>
          <p:nvPr/>
        </p:nvPicPr>
        <p:blipFill>
          <a:blip r:embed="rId3" cstate="print"/>
          <a:srcRect/>
          <a:stretch>
            <a:fillRect/>
          </a:stretch>
        </p:blipFill>
        <p:spPr bwMode="auto">
          <a:xfrm>
            <a:off x="4788024" y="1844824"/>
            <a:ext cx="3038258" cy="3483869"/>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r>
              <a:rPr lang="tr-TR" b="1" dirty="0" smtClean="0"/>
              <a:t>Özeler</a:t>
            </a:r>
            <a:endParaRPr lang="tr-TR" b="1" dirty="0"/>
          </a:p>
        </p:txBody>
      </p:sp>
      <p:sp>
        <p:nvSpPr>
          <p:cNvPr id="57346" name="AutoShape 2" descr="data:image/jpeg;base64,/9j/4AAQSkZJRgABAQAAAQABAAD/2wCEAAkGBhQSEBQUEhQUFBQSFRUUFBQUFBUUFRQVFBQVFBQUFBQXHCYeFxkjGRQUHy8gIycpLCwsFR4xNTAqNSYrLCkBCQoKDgwOFA8PFSweHBwpKSkpKSkqKSwsKSkpKSkpKSkpLCkpKSksLCksKSopKSkpLCkpLCkpKSksKSksLCkpKf/AABEIAMkA+wMBIgACEQEDEQH/xAAaAAADAQEBAQAAAAAAAAAAAAAAAQIDBAUH/8QAQxAAAgEDAAMNBAkCBAcAAAAAAAECAxESBBMhBRQVMUFRUlNhcZGSoZOx0dIiMmJygaLBwvBCglRjo/EjM0NEg+Hi/8QAFwEBAQEBAAAAAAAAAAAAAAAAAAECA//EACIRAQACAgIBBAMAAAAAAAAAAAABEQISIVFhEzFBUgNC8P/aAAwDAQACEQMRAD8A+YCAdzYQwAUC4rFJA0KCENILChI0OwgAVykJIgGAAwABoSQUmxFWCwBFBcAYCSGCGArCsXYkCbA0VYdgIxCxTQWKJsJouwJASCHiGIoaYixNUhYs3TKbDUSkucdiUMrBY0URWFCbDsVYGhSosFi8R2FDGwzRwFiShFgaLSFiKExBxNMRuIGNinAqw7AZuIKJoGIoQoBY0UQdMtCLCxNcQSFKyUB4GiiJxFDPALGuImhQyxE0bOIsRQyxGolyiMtC7HqaRWhRerhCnNxSznUip3la7UU9kYri53a9zzbHpT3QpzUXUo3lGKi5Qm4Z4qyc44tXsldq1zVMrqaFGvFVKMFTa+jVg5KNNO11KE5uyT6N21bmOfgOpzRfdVpP3SFpWmuajGyjCH1YR4lfje3bKT5ZPac2PYi6jo4FrdXL8LP3E8EVuqqeSXwMcdv/AKLjN8jfixQ0e5FXqqvs5/Al7mVerqeSXwK3zPpz80viC0yp1lTzy+JKGfB1Tq6nkl8Cd5zXHCflfwOhafV62p7SfxKjunV62r7SfxGo43QfM/CxGJ6C3XrdbV88viUt2K3Wz/GVyUrzsBOJ6cd2a3Tb71B++JT3aq88X306T/aKHkpFYnp8MVOVUn30KXyiluo+WnQf/hgvWNiUPMxFY9PhCL46NB9ynH3TGtOpcujw/CpVX7mWlebiHZynqPSqH+HavzV5eO2Jybm1qMJSc4VG7vG01F8b+teLXFYzM0M4aJJ32PZ2G0NzZtXt6/E2WmTfEkk9qV77OQrfU/s+p2jHFnli9yp83qh8FVOj7jZaRL7Hix76l9nzF1xVg9x6vR9wuCanRfodO/Z/Z8w9/wAub85dYTlxvcup0H6fEHuVU6L9Dt4SnzfnK4Sqcz8yJrj2cvPe5lToMze587/VfgepwlU5n4oa3Qn0X6M1rj2XLyd5z6L8Bb2l0X4M9d7pT6L8qDhWfRl5C6R2W8dRKjErELDVi0pBYuwJFpU4hiXiPElCEh4l4DsSlY2BRNHAeJKGcUGJpYGhQhoRpiDiSlQkLEuwNGaGeIYlFJClRiRKknxm2JnykkOj9HifZZ7TXXMxDaIG6rsN8MyVwKNXpDGq77DGwWNDV1+xCdbsRk7jA0dXsQlX7EQkRJFGmuXMPWI57MEmLkdTiOxVj1qijRqQpujGatByunnUzipPB3+j9bZZch2y4c4eNiDgenpW59OM5J1bNN7MJTcdvFJx2ZLltcz3pS69fjTqr9GZ2g5cWAYnc9Ch18PLV+QFoUOup+Wr8g2hXEoAondvOHXQ8lX5A3nT66Pkq/KLgcOIYnbHRafWr2dT4FrQ6fXf6UyXA89IMT0FodLrv9KYbxpX/wCevZVBwrz1EMD0t40uvXsqnwFvGn18fJU+Uk0PNwFienHc6D/69P8AGNVfsB7kx6+j4zXvgZuFeWoDwPT4I5q1D2lvekC3HlySpPurQ/VjgedJGWB68tw6vJFPunCXuZw6Xo06clCUWpSTaWx3S43sJNQrnaKUDte5coK9VSintXGthS0yEVZW/G5YS3CqXeJ0zrjpEHy+80jpEF/tc1EQluDVgqb5j0lp0f5Epboxv/8AJdYLeZGDK1D5n4HprdRfyJXCi/kS6wW8paPLovwYt6yf9L8Gexwt2Pyhwt2PymtYLeJvWfRl4Me8Z9F+DPZ4VfRflDhN80vKNYTZ5k4lrdatFKKqTSSxW3iXNF8aXczXAl0jeWGzETTjgmVgdagUoE1LciiGDOtUwVMaluZIdjrVNAoDUtyqI8Tq1Y1TQotyKA8GdTiLEaluXBk4naoClTJOK247MGdipCdMmi25ItlHTqkXqkNUtwz/AJsOavOzWz0PWdBGc9ETMZfjmWtocmj6fKX0frJbEm3s7r7DtoaM2tsPWL/UyhoePEbqpJf7DDCcY5Jm1b3tyPxiNU+x+KM7y5kCvzHSkb6rs/NENW/5JGSk+YrWPmFBtP8AkgS7vMyNZ2DU+wtIq3avMyZS7V4v4Bn2EXRYhTVuVrxl8B4rpr83wIk0K/YWkXiaR0WTV1GTXK0m1s7THTpSjTk4ca7L227dncdFTQm1lVqY3X1pVlBJNbMVGWxW5EiZZVNMxFsceYHAy0POMbU403FbFOpGTlJcjSvsR0rSK3NQ9mv1JGcz+q1HaMQUTTfVb/J9lT+UqOmV/wDL9nT+UbZfUqO2WIKJtv6v9j2dL5Q4Qr/Y9nS+UbZfUqO2agViXv6tzQ9nS+UpafW5oeypfKNp6Kjtiog6Zq9Pq9GH40ofKG/6nV0vZx/QbT0V5Z4CwOjhKXLRpP8Ata90hLdB/wCHp/nX7iTlPS15Y4CxOnf1/wDto+eov3D39Hl0V/hWkvemN/Emvly4FKB0rTKfLo1Rd1ZfrAlaVT6muu6pTl70hv4k1ZKAnA6FVpdDSV/bSf70WtU+vXfSh+lQu8f0GrlxKwRc47dl7cl1ZvvW2w8DbLOFMtUS1EaiBlqkLVo3jEHEFsNSGrRs0PEowdNE6hGzgGAGG90SqCOlwDAqMUiHosL3xjfnUUbqJSiWYhm2SQ0jXVD1QVz2G0aYFYEEJFJFKJagBm4gkaasrEDLEWJpgPVkGOO0uxeIYhUpCaNVE0jokmr4u3Pay8WSZgczQkip1qa2Sq00+ZSzl4QTIjpcP6YVp90FTj5pyv6GfUxa1ky7X4iXXqf00ace2pUlN+EVFA3XfHVUVzUoKHqtpNpn2xK8m47bcooxLp0rcbcnyt7Wy1A2jNoSRrYdiolRDEvAeAGeIsTRwHiUYNCtzmzgLEDKwKBriK3YVEqA4wOhQJ+jezlGNulOMePi42SZr3RliKxrTtJtR+k4txaj9KzXI7GstFa2yWP3mor1JtHZUuVRJlBmjr0lx1qS/vUn4QuKOl0+TWT+5Sk/WTijPqY9rrKNWyoxaLVd8lKo/vzhD3KRac+SFKPe51H+1eg28LXlBUaTa2JvuTZUVU5alvuU6cPVpv1JeiJ/WlUl96pJrwvYXl0cdqdFrbJxivtzjH0bI1kOSd+yEZz9UrepdPRIrijFdyVzVxJWU/Jw5s10Kj73CC/c/QIznfZGlHvzqP1aXodDphqyThfvK25/+J1k12QUaa8Yq/qRLQIN3lHJ8825v8zZ2asMSxhEfBcsIUklsSXdsKcTVRDE2jHApQNnDYTgBliFjdQDADBRKUTXEagBlGA1BmypiYGTgGOwtyFcozxE4lsWIROI1TGikkAoxOJaC4VZ1IwhUzt9dtY2Vtlj0lEagJiJZiXlUNydspSbg5u7jSlKEPxSe00juPSTvgm+d/Sfiz09WTqzOuMfC3LmjQS4kl3JIs0xFYtjM0iPEdi2JsCRSQyKkGirggFYLDbGyKloTQxAFhuI0UkBKgPVlZBmBOAnEu41MCMBqFi7g2BMkZyRbBQAzUQUTZQFiBkFjXVhiBGNycDZoTsWxNwyJaHiEo4yE5DUBqBBLYmXiCiFQNMrVjwASJkWybgLEFEaYNgCgPAnIeRQ8RKmVFl5kGerKSKyJlIAsNsm4AWrA7EWFYCshNghAMSuMTZQ8QsCC5A0gDITmAw2EopRQEZDUhi2AGRLkaKJWqAxuXGZbiQ0BprSXMiwAAIMSWgKLUTPAa2AXqgUBaxjzAGhWJcgSAdgsOwWASdh5CDIAbBCZSQE2KshOAsSirhkQkNRAdhqJOIAMZCGkA7BiJ3BAS0OxpImRBMWVmyWWgFkDYmJgGQ8yWKQGsGi7IwhxlsDRpEuwESAdx3IKQAA2SwCw5AKQAhthEllFqZLmCIXGQWpg2IpFCQZEv8AQXKBopg2Si+QgkMgZJRopCbIh8Rsg//Z"/>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57348" name="Picture 4" descr="http://www.medikal-market.com/cgi-bin/resimler/-oze_sap%C4%B1.jpg"/>
          <p:cNvPicPr>
            <a:picLocks noChangeAspect="1" noChangeArrowheads="1"/>
          </p:cNvPicPr>
          <p:nvPr/>
        </p:nvPicPr>
        <p:blipFill>
          <a:blip r:embed="rId2" cstate="print"/>
          <a:srcRect/>
          <a:stretch>
            <a:fillRect/>
          </a:stretch>
        </p:blipFill>
        <p:spPr bwMode="auto">
          <a:xfrm>
            <a:off x="251520" y="1916832"/>
            <a:ext cx="3810000" cy="3048001"/>
          </a:xfrm>
          <a:prstGeom prst="rect">
            <a:avLst/>
          </a:prstGeom>
          <a:noFill/>
        </p:spPr>
      </p:pic>
      <p:pic>
        <p:nvPicPr>
          <p:cNvPr id="57350" name="Picture 6" descr="http://www.medikal-market.com/cgi-bin/resimler/-oze_plastik.jpg"/>
          <p:cNvPicPr>
            <a:picLocks noChangeAspect="1" noChangeArrowheads="1"/>
          </p:cNvPicPr>
          <p:nvPr/>
        </p:nvPicPr>
        <p:blipFill>
          <a:blip r:embed="rId3" cstate="print"/>
          <a:srcRect/>
          <a:stretch>
            <a:fillRect/>
          </a:stretch>
        </p:blipFill>
        <p:spPr bwMode="auto">
          <a:xfrm>
            <a:off x="4644008" y="1844824"/>
            <a:ext cx="3048000" cy="38100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Drigalski</a:t>
            </a:r>
            <a:r>
              <a:rPr lang="tr-TR" b="1" dirty="0" smtClean="0"/>
              <a:t> çubuğu</a:t>
            </a:r>
            <a:endParaRPr lang="tr-TR" b="1" dirty="0"/>
          </a:p>
        </p:txBody>
      </p:sp>
      <p:pic>
        <p:nvPicPr>
          <p:cNvPr id="58370" name="Picture 2" descr="http://orlab.info/Images/ThumbnailIcon/41a6d72a-c9db-4ae3-8a18-372813d237a0.jpg">
            <a:hlinkClick r:id="rId2"/>
          </p:cNvPr>
          <p:cNvPicPr>
            <a:picLocks noChangeAspect="1" noChangeArrowheads="1"/>
          </p:cNvPicPr>
          <p:nvPr/>
        </p:nvPicPr>
        <p:blipFill>
          <a:blip r:embed="rId3" cstate="print"/>
          <a:srcRect/>
          <a:stretch>
            <a:fillRect/>
          </a:stretch>
        </p:blipFill>
        <p:spPr bwMode="auto">
          <a:xfrm>
            <a:off x="1979712" y="1916832"/>
            <a:ext cx="4176464" cy="4176464"/>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Spatulalar</a:t>
            </a:r>
            <a:endParaRPr lang="tr-TR" b="1" dirty="0"/>
          </a:p>
        </p:txBody>
      </p:sp>
      <p:pic>
        <p:nvPicPr>
          <p:cNvPr id="59394" name="Picture 2" descr="http://www.kocintok.com.tr/galeri/375_68l1ARlnTHO9_1.jpg"/>
          <p:cNvPicPr>
            <a:picLocks noChangeAspect="1" noChangeArrowheads="1"/>
          </p:cNvPicPr>
          <p:nvPr/>
        </p:nvPicPr>
        <p:blipFill>
          <a:blip r:embed="rId2" cstate="print"/>
          <a:srcRect/>
          <a:stretch>
            <a:fillRect/>
          </a:stretch>
        </p:blipFill>
        <p:spPr bwMode="auto">
          <a:xfrm>
            <a:off x="899592" y="1988840"/>
            <a:ext cx="6353175" cy="4371975"/>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Makas ve </a:t>
            </a:r>
            <a:r>
              <a:rPr lang="tr-TR" b="1" dirty="0" err="1" smtClean="0"/>
              <a:t>penset</a:t>
            </a:r>
            <a:endParaRPr lang="tr-TR" b="1" dirty="0"/>
          </a:p>
        </p:txBody>
      </p:sp>
      <p:pic>
        <p:nvPicPr>
          <p:cNvPr id="76802" name="Picture 2" descr="http://www.webrehberi.net/resim/urunler/20010.jpg"/>
          <p:cNvPicPr>
            <a:picLocks noChangeAspect="1" noChangeArrowheads="1"/>
          </p:cNvPicPr>
          <p:nvPr/>
        </p:nvPicPr>
        <p:blipFill>
          <a:blip r:embed="rId2" cstate="print"/>
          <a:srcRect/>
          <a:stretch>
            <a:fillRect/>
          </a:stretch>
        </p:blipFill>
        <p:spPr bwMode="auto">
          <a:xfrm>
            <a:off x="179512" y="1844824"/>
            <a:ext cx="3851920" cy="3851921"/>
          </a:xfrm>
          <a:prstGeom prst="rect">
            <a:avLst/>
          </a:prstGeom>
          <a:noFill/>
        </p:spPr>
      </p:pic>
      <p:pic>
        <p:nvPicPr>
          <p:cNvPr id="76804" name="Picture 4" descr="http://www.biotekasi.com/UserFiles/product/d2fb21.jpg"/>
          <p:cNvPicPr>
            <a:picLocks noChangeAspect="1" noChangeArrowheads="1"/>
          </p:cNvPicPr>
          <p:nvPr/>
        </p:nvPicPr>
        <p:blipFill>
          <a:blip r:embed="rId3" cstate="print"/>
          <a:srcRect/>
          <a:stretch>
            <a:fillRect/>
          </a:stretch>
        </p:blipFill>
        <p:spPr bwMode="auto">
          <a:xfrm>
            <a:off x="4124106" y="1772816"/>
            <a:ext cx="5019894" cy="3995936"/>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Havan ve havan eli</a:t>
            </a:r>
            <a:endParaRPr lang="tr-TR" b="1" dirty="0"/>
          </a:p>
        </p:txBody>
      </p:sp>
      <p:pic>
        <p:nvPicPr>
          <p:cNvPr id="77826" name="Picture 2" descr="http://www.okuldunyasi.com/images/okuldunyasi/1/3/248.jpg"/>
          <p:cNvPicPr>
            <a:picLocks noChangeAspect="1" noChangeArrowheads="1"/>
          </p:cNvPicPr>
          <p:nvPr/>
        </p:nvPicPr>
        <p:blipFill>
          <a:blip r:embed="rId2" cstate="print"/>
          <a:srcRect/>
          <a:stretch>
            <a:fillRect/>
          </a:stretch>
        </p:blipFill>
        <p:spPr bwMode="auto">
          <a:xfrm>
            <a:off x="1979712" y="1916832"/>
            <a:ext cx="4553308" cy="3528815"/>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Cam balon</a:t>
            </a:r>
            <a:endParaRPr lang="tr-TR" b="1" dirty="0"/>
          </a:p>
        </p:txBody>
      </p:sp>
      <p:sp>
        <p:nvSpPr>
          <p:cNvPr id="60418" name="AutoShape 2" descr="data:image/jpeg;base64,/9j/4AAQSkZJRgABAQAAAQABAAD/2wCEAAkGBhQSEBQUEhQVFRQVFBQUFBQUFBQUFRQUFRQVFBQUFBQXGyYeFxkjGRQUHy8gJCcpLCwsFR4xNTAqNSYrLCkBCQoKDgwNFA8PFCkcFBgpLCkpKSkpKSkpKSkpKSkpKSkpKSkpKSkpKSkpKSkpKSkpKSkpKSkpKSkpKSkpKSkpKf/AABEIALcBFAMBIgACEQEDEQH/xAAbAAABBQEBAAAAAAAAAAAAAAADAQIEBQYAB//EAEgQAAIBAgMEBQcIBwgBBQAAAAECAAMRBBIhBTFBUQZhcYGREyIyobHR8BQjJHJzkrLBFTNCUlOT4SVDYoKjw9LxYxaDosLi/8QAFwEBAQEBAAAAAAAAAAAAAAAAAAECA//EABkRAQEBAQEBAAAAAAAAAAAAAAARATFBEv/aAAwDAQACEQMRAD8A2qtCKYBTCAzTI6GFUwCwgMijqY9WgVhFMDI4/p2wxb4ZVZMhN2Wka7ZQctyoIy3Oo0OhB4yZS6Q3H6+uD14VV/25V4+gp2tWJFz5DD27zU3cvRE0VFdN58TIqF/6pZLnyj1BwX5M+brOioPXNDsXahr085RkF/NzArmXgwB1HHQ7rSGFHG/jLPBWyC2gtugSw0IGgQY8GEFDR6mBBjwYUUNHAwQMcDAKGjgYMGOBgPvFvGXi3kD7zrxoaLeA6deNvOvKHXnXjbziYC3ixk60BxMQtEiXlCkzi0beJeEKWjS0QxCZQuadG3nQMWphVMjrCqZESFhFMAphFgHUx6mBUwgMDHY1/wC1a32OH/3PfL+i8zW0b/pWt9jh/wDcl5h3Nt0y0nl9JZbMPzY75SmoQN0stiYjPSB5EjwMYLQGPBggY8GVBAY8GCBjgYBQY4GDDRwaFFBigwYaOvAeDFg88dmgOBjrxl514D7xbxk68B9514y8S/ZAfedeMv1eydm6j4GA+8S8GanXOzSocTELRt5xMDi0QmITGkyoW86NvOgYxTCKYBTCq0gkK0IpgFMIpgHUx4MCDCKYGPxrf2rW+ww/+5L2g0ze0Httir14agfBnE0NAzKpgMm7IPzf+Y/lK8GWGzT5ggTw0eDAgx4MoMDHBoENHgwooaODQQMdeEFBjrwQjgYUPH7QSjTapUOVFFye0gD1kSFhukaVBdMpB3XrJfwXNC7bAOGrBgCPJVLgi40QnceyZnYNCl5BLU0PmrvBI3dsg09TaxVczKgX7YD8aqPXD7N2rTrqWpm9jZt2h37wSD2gkSirYOllPzSDTgJO6KoFwwygC71Nw5MQL89AIF3mnXg807NKCXiXjM/xacW+LQHRc0HmPP1CdmPP1CEEzxCeoeEGXPOJeUPJjTG3nFpQpMaTELRLwhbzoy86UYxTCq0jqYVTMiQrQimAVoRTIDqYQGBVo8GBitsG21z14VPU5980NBpm+kTW2snXhT6qgl/hzIqcpljs0+YPjgJVoZY7Mb5vvMCwDRwMEDHgwCAx4MEDHAyqKDHgwIMcDALeOBgrxwMCJt4/Ra9v4NT8Bmd2Afmaf1V9gl/t2pbC1zypP+EzP7AHzFLnkS/3RILZ90mdGz9GTtb8ZkCo2hk3o8fo1PsJ9ZgWt514y8S8oJmnXg80W8IfmiZozNEJlBM0QtKrbe20wyqz/tNlBLBUU83YjQdxg6e2lYXWthj2VQ3rBgW5aJmmexXS6lSIFV6WpsBSqB3N/wDxWDHuvL28B5MbeNJiXlQ68SMzTpRjVaFVu32yOphVaYB1Yc4VTAK0IIB1MIDI4MIDAxHStrbWw/XhnH+oDNDh2mZ6Vtfa1AcsMxPfU/pNHh90yqcGllsv9WO+ViSy2fpTXv8AaYE4GPBgQY4GUGBjgYENHgwCgxwMFeKDKo2aKGggYt4EHpQ30LEfZP7JSbCf5imeaJ+ES16Vt9BxP2L/AIZR9HW+jUfs0/CJBb1qllJ6pO6Nv9EonmgPjKfaNW1KoeSMfAEy16NN9EofZr7LSi2vEzRmaJmgFzTvjmIPNOvCH3Pb2e6Jnjc07P8ABlFV0jpKyUwyhh5UaEX3Kxkf5PSt+oontpLC7fcA0RzqH1IffGBpNVT7SRRXwoWnTW+Jp+jTVdwY7wOoTZZplcbrXw32w/A80+aXEOJjSY0mNLTSH5p0HmnQMcrQitALCKZgSFMKrSMrQqmBIVorVQoJNgALk8pFqYoLvMg4rFeUFuHL3yUUFOka2Mq4ltzAU6Q4imvE9pufCX1FyIJMNaSFozKjU8RNBsseUpeb6SE6cSp5dn5zOrRkzZuINN7gyquQY4GEZw+u48+fbAsCDrKggMcDAho4NAODFBggYoMA14t4MGLmlVWdLj9AxP2L+yUXRk/RqP2afhEuOmNS2BxH2bewmUvRdT8lo/Zp+ESaD9JKuXCVzyo1PwGaPYWmGpDklvWZlemF/kVbrUL95lX85q9nDLSQcl98onXifHx8cYPNFzQCXnZozNEzQgl4l4zNGs/L3euUVfSDfR+0P4Gjc0Tbz+dR+u34DBFpFRcXWHyjDX41xbrOR5p7zFYm5x2CHKq7fdoVLe2bHNNIeTGkxpMaTKh950GSZ0DGqeuFVpGVoVWnMSVaRNo7VFMWHpHcPzjq+JCIzHcouZlKFVqjl23t6hwEKuKVUsbmTqUhUBaSlMyJqtCK0iBo8VNIEvPEvALUj1eBNwmNKm3CXFKuGFj/ANTOhoehiSNL9nulF0dN8UNApXzL1jTu+PbHAygwaOzQOaKGlBw0UNAqZIpADVh47vDjIM902JbDGku+r833MCrHsClj/lldT2zRogIWAsALcraTQbSdajXI3aAcJHSio3KB2CRVZjayYig9NTqym3aNR6wJp8H+rU8xf+krDSU71Hh+cvNk41Mnk6g04Hl3wG3i5oXE4UDVDdePMdvVIuaaBLzs0HmnZoQ+84mMzRM0opOkmJAq4ZebVD4IPfHZ5W9MatsRgz/iqjxCiSg0Kra9f+0sGvXWP+nb/wC02d5gGqf2vhByp1/YPdN3mlQ8tGlowmJeVDrzoO8WBjUaGVpEVoVTOaqnpZjLKlMfttc/VX+pEBs9LC8gdIq+bGqv7tJf/kxJ9glhQawAl3gsaZh1eQ0eFWpMqmK8IHlPtHawohbgsWJCgbzYEnv6uME3SIaWUG+T9pgAHKC5Pk9LZ18YRoA0erTP19oGtTqKDlAIVnR2zAE2zJ5guNDqDw47jaYZCiKrMWKgAseNuOsgnBoueADxc0KscDide3TvlmlS4maw1axt13l3g6l0HePAkflLiJgaODQAaRNr4spRYjebKO1jYnuFz3SiQ+0wPR8Y0Yxm3mVFDX49UnK0ipitzj1YSJnih5RM8oI01JG8pF8pAn4faJU7/wCskOwOo3HhyPESmdobBYrXKeOnfwPxzgWOadmgs0680gmeIWjLyXRoIBeof8o/MwMt0noZ3w/+GoT2AKxPry+IieV7JY7Xyu+7QaACQPkqfuDwEiqmlSP6VoORp5GqB23X8mmyv2ygTCqrqwFipuPYfVNAXUi4NjyO7uMuahpjTeMNQc4hfrmkPvEg85iwMYrwiPIoq/Bj1qTCsnt2pbaX1qVM+BIltSq7pU9OKWWrQrcCGpMeX7S+1vCPw+MNhfUW3y9wXqVbwyvKijihJq1pncVJxVNWXzlzZbsBxuBpY8Cd3fItCkjk5qJ3C5Jc3+9bTXt0Ogi4moxRshIOguACd4vYHfpeVyVsTm3MOq9MgNc2F+KZbXO++6QXOCw6gm1PIBr6TEFszD0Tpeyg3/xCWQeUeCeuXXylstjewA1IOlgTfhLZXgSQ8UvpIyPG1sQBIFbE5WvNBsipegh/eGb7xLD2zBbTxxbzE9JyEX6zHKPWZ6BhkyqqjcqhR2KLD2TWCWGlJ0kxNmojgS5PcoA9sts8zfTHTyL8FZgexgLeyNEvB1NJOV5TYHEAj2SetWQTQ0cHmXxm0sQuIcAN5IKCuVAc11vcNka5zXBXTS1o6htqr+1cXdRqoACFVzEnKNQc3IWG/ddRpi0UNKzZ66u99WYi+tiAdGAO6/5SbnlBWaAatY92ndrHF5BxVWxvygaVKtwDzAMW8j4dvMX6o9kJnmkJUxeU9Y9vx7ZG+Vs3GV+Jxd6h14+yEXETKpnlOcUMOUhHGWiDHXlEpm6oJ65HugPlgJIDAkWuARcX3XHCNapeETsLjc2h+COEkkzM4jFeTIPWPEazRXmsDi86MzdU6VGL8pGh+uV4xbW1p1PuH8oM4431Sp/Lf3SQqVtvZ4xGHenpci6nk41U/l2EzE7H2iRem+jLoQd+mh75sae0gN4f7lT/AIyg25s5XqirTNnOjAq2ptYPa2pHEcbCSKOSGFwbHqjf0gV0J8ZV08UM2U+a1zoCGJtzAuAeqTcFiwCbgE33ugJ7uUCXT223AFtbaKZITaVUnRHPYjSdg9p33Glf/Ep9VzaXOGx+It5uQ9h0/OZ3VZttrVB6SOO1GE5ekPC47wRNYMdiT6S07dbf0lbtCmjDz6dInqfTwy6d0lFONsngR8d8FU2keLflKza6KjXTReIuWAPUbSLs/BVcVU8mgKr/AHlQqRlXqB4ngP8AuawabobROIxBrn9VRutO/wC1VI1YfVU+LCegJUlLgaKUaS0qYsiiwHtJ5km5PbJdLFxGasi8r9uYfylBl4jUd3x6o84mIMQDG4VjsLiCNxsRw9olrhts/vC3rlHtig1CueNNzmRuXNT17o1cQDxAPIm3tkbaHFbWQgDyjJxuo7rHx+NIajtVNPntw1BygtYA3ta+oF+vNKJNmF9WemNLbsxtyvp7YRdjW0UjXU2Qi/HcGkuEar5SOJnCuL7xKA0a37wPUcynwsZEqsw9JbdYtbxEtwjU1cVYSqrYrylRKanVmAPZvJ7gCZS1sWOMvOimDOtdxbMLUxxycXPbw6u2Ea1W5R+aQxXjxWBmojKYzG5atTW5FRhbqvpEG2tNQe60idMKRpV1qj0KtlbkKgGl/rKPFZWriO+TWkzaWIaoBkc08pzN5xW4txI5b7bjG0sRX3iqCCbD5y4HncLnXTT41A9Oqy+ZTPDVrAbxffzF5GTCYkf3KnsKXv3Hf/WSkaOhiVpFmK+c5uToWI4ZiNL7/wCslLtdCN9u28zT1WX0kZevePVBNihKRYba2qCLLqSQBy1Nvzm6DWE802DhjisagH6qiRVqHhcH5tO0sL9imejmpNM6JmiyP5SdKjLK8IpkFasItWcm04ERzVFAubSGK0ra+Nztp6I3dfXECbR2clW5I9bW8FYAd0zmL2MV427Uc214FXM1CNEeleCMcAwH61dOBLL6iIh2pVS1iNd3nqPUbGat8LffY9oBjBsamd9Kn9xZakZc9JX4k+P/AHD0sZUq6KHbsa3sWaensOmDcU0HYi+6WFHChfi3skqxm9ndEM7XrAKOIzVGY9V8wA8DNtgNiYcKFWmBbkW9eup65HXSGp1LSXSJv6Do/unudx+ccNh0uGcdlSp/yjqOIuIYVYoD+hKfOp/Nqf8AKd+gk/eq/wA1/fJAqxTXtvlogYzYFIrZ2qMORcn2zKYvZlWi1wDVp8CPTA5MvHtE1D4oub8OEcBJRmMLtSkdPNvxDAAy1o4mlvFgeyx+8uvqkrEbOpv6aK31lBkM9GKB/u1HZcewwpK2Jo8SO8n3CQK2PR7rSRqhOmma3frLKn0aoD+7XvufaZZ0MOqiygAcgAB6oFLsbooX86sQhv5qABj/AJydO6aX9E1P4x/lpBFuUm4fFXHWJaiONk1P43+mPfHfour/ABh/L/8A1JnlZ3lZbqRWY7Yr1abU6lRGVhY3pHxuH0INiDzEzFfYPycZkZqgXRrXDW/eAB1mtxmKuco75H8nJu6rPYTalNvRqG/IuQw7jJhJbe7n/wBwmGxmxadT0qaN2qL+MgnopR/h27GYfnCuxKKoJeplHXUI9V5T0tkPiWtRGVTp5Vy1u1b7+6X1Do5RU3FNb8yMx9d5YinYaRmobsXo/UwtIU6ZpEXuzFXzOx3s3nb/AGWk408R/wCHwf3xcFjcwsd49ckmrNfSRENCvzpf6k6SvKzpaRgkqQqtOnRFA2hiLLYb2NvfBUVsJ06PBJWOzRZ0yrgYRTOnQCBoRWnTpFPVoVTOnQD4eraSvKzp0RDxUkbaFey2HE2izogFRMLnnToUoecKk6dEQoeODzp0RThUuItKplYdek6dERM8pOLzp0CDRe+vPWPLzp0BpqRPKTp0Ds84tOnQI4qZainmbeMsPKTp0BPKTp06Ef/Z"/>
          <p:cNvSpPr>
            <a:spLocks noChangeAspect="1" noChangeArrowheads="1"/>
          </p:cNvSpPr>
          <p:nvPr/>
        </p:nvSpPr>
        <p:spPr bwMode="auto">
          <a:xfrm>
            <a:off x="0" y="-830263"/>
            <a:ext cx="2628900" cy="1743076"/>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60420" name="Picture 4" descr="http://lisanskimya.balikesir.edu.tr/~f10909/balon.jpg"/>
          <p:cNvPicPr>
            <a:picLocks noChangeAspect="1" noChangeArrowheads="1"/>
          </p:cNvPicPr>
          <p:nvPr/>
        </p:nvPicPr>
        <p:blipFill>
          <a:blip r:embed="rId2" cstate="print"/>
          <a:srcRect/>
          <a:stretch>
            <a:fillRect/>
          </a:stretch>
        </p:blipFill>
        <p:spPr bwMode="auto">
          <a:xfrm>
            <a:off x="1331640" y="1772816"/>
            <a:ext cx="6096000" cy="4048125"/>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Erlen</a:t>
            </a:r>
            <a:endParaRPr lang="tr-TR" b="1" dirty="0"/>
          </a:p>
        </p:txBody>
      </p:sp>
      <p:pic>
        <p:nvPicPr>
          <p:cNvPr id="61442" name="Picture 2" descr="http://lisanskimya.balikesir.edu.tr/~f10909/erlen.jpg"/>
          <p:cNvPicPr>
            <a:picLocks noChangeAspect="1" noChangeArrowheads="1"/>
          </p:cNvPicPr>
          <p:nvPr/>
        </p:nvPicPr>
        <p:blipFill>
          <a:blip r:embed="rId2" cstate="print"/>
          <a:srcRect/>
          <a:stretch>
            <a:fillRect/>
          </a:stretch>
        </p:blipFill>
        <p:spPr bwMode="auto">
          <a:xfrm>
            <a:off x="2843808" y="2276872"/>
            <a:ext cx="3240360" cy="324036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Beher</a:t>
            </a:r>
            <a:endParaRPr lang="tr-TR" b="1" dirty="0"/>
          </a:p>
        </p:txBody>
      </p:sp>
      <p:pic>
        <p:nvPicPr>
          <p:cNvPr id="62466" name="Picture 2" descr="http://lisanskimya.balikesir.edu.tr/~f10909/beher.jpg"/>
          <p:cNvPicPr>
            <a:picLocks noChangeAspect="1" noChangeArrowheads="1"/>
          </p:cNvPicPr>
          <p:nvPr/>
        </p:nvPicPr>
        <p:blipFill>
          <a:blip r:embed="rId2" cstate="print"/>
          <a:srcRect/>
          <a:stretch>
            <a:fillRect/>
          </a:stretch>
        </p:blipFill>
        <p:spPr bwMode="auto">
          <a:xfrm>
            <a:off x="2195736" y="1556792"/>
            <a:ext cx="4608512" cy="4608512"/>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Mezür</a:t>
            </a:r>
            <a:endParaRPr lang="tr-TR" b="1" dirty="0"/>
          </a:p>
        </p:txBody>
      </p:sp>
      <p:pic>
        <p:nvPicPr>
          <p:cNvPr id="72706" name="Picture 2" descr="http://mcdn01.gittigidiyor.net/4462/MEZUR-CAM-UZUN-FORM-100-ML__44629287_0.jpg"/>
          <p:cNvPicPr>
            <a:picLocks noChangeAspect="1" noChangeArrowheads="1"/>
          </p:cNvPicPr>
          <p:nvPr/>
        </p:nvPicPr>
        <p:blipFill>
          <a:blip r:embed="rId2" cstate="print"/>
          <a:srcRect/>
          <a:stretch>
            <a:fillRect/>
          </a:stretch>
        </p:blipFill>
        <p:spPr bwMode="auto">
          <a:xfrm>
            <a:off x="2411760" y="1844824"/>
            <a:ext cx="2880320" cy="4645678"/>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Piset</a:t>
            </a:r>
            <a:endParaRPr lang="tr-TR" b="1" dirty="0"/>
          </a:p>
        </p:txBody>
      </p:sp>
      <p:pic>
        <p:nvPicPr>
          <p:cNvPr id="63490" name="Picture 2" descr="http://lisanskimya.balikesir.edu.tr/~f10909/piset.jpg"/>
          <p:cNvPicPr>
            <a:picLocks noChangeAspect="1" noChangeArrowheads="1"/>
          </p:cNvPicPr>
          <p:nvPr/>
        </p:nvPicPr>
        <p:blipFill>
          <a:blip r:embed="rId2" cstate="print"/>
          <a:srcRect/>
          <a:stretch>
            <a:fillRect/>
          </a:stretch>
        </p:blipFill>
        <p:spPr bwMode="auto">
          <a:xfrm>
            <a:off x="2051720" y="2060848"/>
            <a:ext cx="3960440" cy="396044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Cam boncuk</a:t>
            </a:r>
            <a:endParaRPr lang="tr-TR" b="1" dirty="0"/>
          </a:p>
        </p:txBody>
      </p:sp>
      <p:pic>
        <p:nvPicPr>
          <p:cNvPr id="64514" name="Picture 2" descr="http://www.kocintok.com.tr/galeri/154_kZLQ3UFgQFxv.jpg">
            <a:hlinkClick r:id="rId2"/>
          </p:cNvPr>
          <p:cNvPicPr>
            <a:picLocks noChangeAspect="1" noChangeArrowheads="1"/>
          </p:cNvPicPr>
          <p:nvPr/>
        </p:nvPicPr>
        <p:blipFill>
          <a:blip r:embed="rId3" cstate="print"/>
          <a:srcRect/>
          <a:stretch>
            <a:fillRect/>
          </a:stretch>
        </p:blipFill>
        <p:spPr bwMode="auto">
          <a:xfrm>
            <a:off x="2555776" y="2132856"/>
            <a:ext cx="4941514" cy="3459064"/>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Pipetler</a:t>
            </a:r>
            <a:endParaRPr lang="tr-TR" b="1" dirty="0"/>
          </a:p>
        </p:txBody>
      </p:sp>
      <p:pic>
        <p:nvPicPr>
          <p:cNvPr id="65538" name="Picture 2" descr="http://kimyevimaddeler.net/FileUpload/bs424914/UrunResim/15084841.jpg"/>
          <p:cNvPicPr>
            <a:picLocks noChangeAspect="1" noChangeArrowheads="1"/>
          </p:cNvPicPr>
          <p:nvPr/>
        </p:nvPicPr>
        <p:blipFill>
          <a:blip r:embed="rId2" cstate="print"/>
          <a:srcRect/>
          <a:stretch>
            <a:fillRect/>
          </a:stretch>
        </p:blipFill>
        <p:spPr bwMode="auto">
          <a:xfrm>
            <a:off x="0" y="1412776"/>
            <a:ext cx="5289721" cy="2360539"/>
          </a:xfrm>
          <a:prstGeom prst="rect">
            <a:avLst/>
          </a:prstGeom>
          <a:noFill/>
        </p:spPr>
      </p:pic>
      <p:pic>
        <p:nvPicPr>
          <p:cNvPr id="65540" name="Picture 4" descr="http://t0.gstatic.com/images?q=tbn:ANd9GcQVf672mUCk2ujy5X62NzbRJZ8QBkGI5rb2B4hrNixek-J_X7LkJNEytBXLTA"/>
          <p:cNvPicPr>
            <a:picLocks noChangeAspect="1" noChangeArrowheads="1"/>
          </p:cNvPicPr>
          <p:nvPr/>
        </p:nvPicPr>
        <p:blipFill>
          <a:blip r:embed="rId3" cstate="print"/>
          <a:srcRect/>
          <a:stretch>
            <a:fillRect/>
          </a:stretch>
        </p:blipFill>
        <p:spPr bwMode="auto">
          <a:xfrm>
            <a:off x="5436096" y="3284984"/>
            <a:ext cx="3505443" cy="2649464"/>
          </a:xfrm>
          <a:prstGeom prst="rect">
            <a:avLst/>
          </a:prstGeom>
          <a:noFill/>
        </p:spPr>
      </p:pic>
      <p:pic>
        <p:nvPicPr>
          <p:cNvPr id="65544" name="Picture 8" descr="https://encrypted-tbn3.gstatic.com/images?q=tbn:ANd9GcRVUFKrzKStzkGvdocWICCIZlra601gDSdWVdUEPjtrj9Ue6aKC"/>
          <p:cNvPicPr>
            <a:picLocks noChangeAspect="1" noChangeArrowheads="1"/>
          </p:cNvPicPr>
          <p:nvPr/>
        </p:nvPicPr>
        <p:blipFill>
          <a:blip r:embed="rId4" cstate="print"/>
          <a:srcRect/>
          <a:stretch>
            <a:fillRect/>
          </a:stretch>
        </p:blipFill>
        <p:spPr bwMode="auto">
          <a:xfrm>
            <a:off x="1547664" y="4004118"/>
            <a:ext cx="3334101" cy="2853882"/>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Kültür tüpleri</a:t>
            </a:r>
            <a:endParaRPr lang="tr-TR" b="1" dirty="0"/>
          </a:p>
        </p:txBody>
      </p:sp>
      <p:pic>
        <p:nvPicPr>
          <p:cNvPr id="73730" name="Picture 2" descr="http://scientiis.com/laboratorium/catalog/images/Laboratory/T-6000-10X75.jpeg"/>
          <p:cNvPicPr>
            <a:picLocks noChangeAspect="1" noChangeArrowheads="1"/>
          </p:cNvPicPr>
          <p:nvPr/>
        </p:nvPicPr>
        <p:blipFill>
          <a:blip r:embed="rId2" cstate="print"/>
          <a:srcRect/>
          <a:stretch>
            <a:fillRect/>
          </a:stretch>
        </p:blipFill>
        <p:spPr bwMode="auto">
          <a:xfrm>
            <a:off x="251520" y="1700808"/>
            <a:ext cx="4264880" cy="3589388"/>
          </a:xfrm>
          <a:prstGeom prst="rect">
            <a:avLst/>
          </a:prstGeom>
          <a:noFill/>
        </p:spPr>
      </p:pic>
      <p:pic>
        <p:nvPicPr>
          <p:cNvPr id="73732" name="Picture 4" descr="http://www.bcscientific.com/Merchant2/graphics/00000001/screwthread-cultur-tube_225.jpg"/>
          <p:cNvPicPr>
            <a:picLocks noChangeAspect="1" noChangeArrowheads="1"/>
          </p:cNvPicPr>
          <p:nvPr/>
        </p:nvPicPr>
        <p:blipFill>
          <a:blip r:embed="rId3" cstate="print"/>
          <a:srcRect/>
          <a:stretch>
            <a:fillRect/>
          </a:stretch>
        </p:blipFill>
        <p:spPr bwMode="auto">
          <a:xfrm>
            <a:off x="4788024" y="1412776"/>
            <a:ext cx="3528392" cy="4579069"/>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Kültür şişeleri</a:t>
            </a:r>
            <a:endParaRPr lang="tr-TR" b="1" dirty="0"/>
          </a:p>
        </p:txBody>
      </p:sp>
      <p:pic>
        <p:nvPicPr>
          <p:cNvPr id="74754" name="Picture 2" descr="https://lh6.googleusercontent.com/--wYOj__DPLk/TstcFyWnD3I/AAAAAAAAC30/1OYRuJhgouo/s400/blogger-image--263270084.jpg"/>
          <p:cNvPicPr>
            <a:picLocks noChangeAspect="1" noChangeArrowheads="1"/>
          </p:cNvPicPr>
          <p:nvPr/>
        </p:nvPicPr>
        <p:blipFill>
          <a:blip r:embed="rId2" cstate="print"/>
          <a:srcRect/>
          <a:stretch>
            <a:fillRect/>
          </a:stretch>
        </p:blipFill>
        <p:spPr bwMode="auto">
          <a:xfrm>
            <a:off x="0" y="1556792"/>
            <a:ext cx="3347864" cy="2510898"/>
          </a:xfrm>
          <a:prstGeom prst="rect">
            <a:avLst/>
          </a:prstGeom>
          <a:noFill/>
        </p:spPr>
      </p:pic>
      <p:pic>
        <p:nvPicPr>
          <p:cNvPr id="74756" name="Picture 4" descr="http://scientificinstrument.net/item_images/thumbs/culture%20bottle%20special.JPG">
            <a:hlinkClick r:id="rId3" tooltip="Culture bottle with cap"/>
          </p:cNvPr>
          <p:cNvPicPr>
            <a:picLocks noChangeAspect="1" noChangeArrowheads="1"/>
          </p:cNvPicPr>
          <p:nvPr/>
        </p:nvPicPr>
        <p:blipFill>
          <a:blip r:embed="rId4" cstate="print"/>
          <a:srcRect/>
          <a:stretch>
            <a:fillRect/>
          </a:stretch>
        </p:blipFill>
        <p:spPr bwMode="auto">
          <a:xfrm>
            <a:off x="4067944" y="1556792"/>
            <a:ext cx="2964159" cy="2371329"/>
          </a:xfrm>
          <a:prstGeom prst="rect">
            <a:avLst/>
          </a:prstGeom>
          <a:noFill/>
        </p:spPr>
      </p:pic>
      <p:pic>
        <p:nvPicPr>
          <p:cNvPr id="74758" name="Picture 6" descr="http://scientificinstrument.net/item_images/thumbs/Aspirator%20bottle%205%20ltrs.JPG">
            <a:hlinkClick r:id="rId5" tooltip="Aspirator bottle"/>
          </p:cNvPr>
          <p:cNvPicPr>
            <a:picLocks noChangeAspect="1" noChangeArrowheads="1"/>
          </p:cNvPicPr>
          <p:nvPr/>
        </p:nvPicPr>
        <p:blipFill>
          <a:blip r:embed="rId6" cstate="print"/>
          <a:srcRect/>
          <a:stretch>
            <a:fillRect/>
          </a:stretch>
        </p:blipFill>
        <p:spPr bwMode="auto">
          <a:xfrm>
            <a:off x="3275856" y="4077072"/>
            <a:ext cx="2232248" cy="2999585"/>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Tüp sporu</a:t>
            </a:r>
            <a:endParaRPr lang="tr-TR" b="1" dirty="0"/>
          </a:p>
        </p:txBody>
      </p:sp>
      <p:pic>
        <p:nvPicPr>
          <p:cNvPr id="75778" name="Picture 2" descr="http://www.medikal-market.com/cgi-bin/resimler/tup_sporu.jpg"/>
          <p:cNvPicPr>
            <a:picLocks noChangeAspect="1" noChangeArrowheads="1"/>
          </p:cNvPicPr>
          <p:nvPr/>
        </p:nvPicPr>
        <p:blipFill>
          <a:blip r:embed="rId2" cstate="print"/>
          <a:srcRect/>
          <a:stretch>
            <a:fillRect/>
          </a:stretch>
        </p:blipFill>
        <p:spPr bwMode="auto">
          <a:xfrm>
            <a:off x="467544" y="2492896"/>
            <a:ext cx="3810000" cy="2266951"/>
          </a:xfrm>
          <a:prstGeom prst="rect">
            <a:avLst/>
          </a:prstGeom>
          <a:noFill/>
        </p:spPr>
      </p:pic>
      <p:pic>
        <p:nvPicPr>
          <p:cNvPr id="75780" name="Picture 4" descr="http://www.oksilab.com/modules/catalog/products/pr_01_4746_max.jpg"/>
          <p:cNvPicPr>
            <a:picLocks noChangeAspect="1" noChangeArrowheads="1"/>
          </p:cNvPicPr>
          <p:nvPr/>
        </p:nvPicPr>
        <p:blipFill>
          <a:blip r:embed="rId3" cstate="print"/>
          <a:srcRect/>
          <a:stretch>
            <a:fillRect/>
          </a:stretch>
        </p:blipFill>
        <p:spPr bwMode="auto">
          <a:xfrm>
            <a:off x="4427984" y="1628800"/>
            <a:ext cx="3810000" cy="2028826"/>
          </a:xfrm>
          <a:prstGeom prst="rect">
            <a:avLst/>
          </a:prstGeom>
          <a:noFill/>
        </p:spPr>
      </p:pic>
      <p:pic>
        <p:nvPicPr>
          <p:cNvPr id="75782" name="Picture 6" descr="http://t2.gstatic.com/images?q=tbn:ANd9GcRmXcZZnDJC7eMEDHK6_N7agOmUhQKEg1wmDK7g1rpD_80XKJf0rGFbnhIFjA"/>
          <p:cNvPicPr>
            <a:picLocks noChangeAspect="1" noChangeArrowheads="1"/>
          </p:cNvPicPr>
          <p:nvPr/>
        </p:nvPicPr>
        <p:blipFill>
          <a:blip r:embed="rId4" cstate="print"/>
          <a:srcRect/>
          <a:stretch>
            <a:fillRect/>
          </a:stretch>
        </p:blipFill>
        <p:spPr bwMode="auto">
          <a:xfrm>
            <a:off x="4499992" y="3861048"/>
            <a:ext cx="2808312" cy="2808312"/>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Puvar</a:t>
            </a:r>
            <a:r>
              <a:rPr lang="tr-TR" b="1" dirty="0" smtClean="0"/>
              <a:t> ve Pipet kumandası</a:t>
            </a:r>
            <a:endParaRPr lang="tr-TR" b="1" dirty="0"/>
          </a:p>
        </p:txBody>
      </p:sp>
      <p:pic>
        <p:nvPicPr>
          <p:cNvPr id="67586" name="Picture 2" descr="LP191 Silicone bulb"/>
          <p:cNvPicPr>
            <a:picLocks noChangeAspect="1" noChangeArrowheads="1"/>
          </p:cNvPicPr>
          <p:nvPr/>
        </p:nvPicPr>
        <p:blipFill>
          <a:blip r:embed="rId2" cstate="print"/>
          <a:srcRect/>
          <a:stretch>
            <a:fillRect/>
          </a:stretch>
        </p:blipFill>
        <p:spPr bwMode="auto">
          <a:xfrm>
            <a:off x="179512" y="1844824"/>
            <a:ext cx="3048000" cy="2466976"/>
          </a:xfrm>
          <a:prstGeom prst="rect">
            <a:avLst/>
          </a:prstGeom>
          <a:noFill/>
        </p:spPr>
      </p:pic>
      <p:pic>
        <p:nvPicPr>
          <p:cNvPr id="67588" name="Picture 4" descr="LP19V"/>
          <p:cNvPicPr>
            <a:picLocks noChangeAspect="1" noChangeArrowheads="1"/>
          </p:cNvPicPr>
          <p:nvPr/>
        </p:nvPicPr>
        <p:blipFill>
          <a:blip r:embed="rId3" cstate="print"/>
          <a:srcRect/>
          <a:stretch>
            <a:fillRect/>
          </a:stretch>
        </p:blipFill>
        <p:spPr bwMode="auto">
          <a:xfrm>
            <a:off x="6588224" y="1129648"/>
            <a:ext cx="2555776" cy="4046646"/>
          </a:xfrm>
          <a:prstGeom prst="rect">
            <a:avLst/>
          </a:prstGeom>
          <a:noFill/>
        </p:spPr>
      </p:pic>
      <p:pic>
        <p:nvPicPr>
          <p:cNvPr id="67590" name="Picture 6" descr="LP194"/>
          <p:cNvPicPr>
            <a:picLocks noChangeAspect="1" noChangeArrowheads="1"/>
          </p:cNvPicPr>
          <p:nvPr/>
        </p:nvPicPr>
        <p:blipFill>
          <a:blip r:embed="rId4" cstate="print"/>
          <a:srcRect/>
          <a:stretch>
            <a:fillRect/>
          </a:stretch>
        </p:blipFill>
        <p:spPr bwMode="auto">
          <a:xfrm>
            <a:off x="3203848" y="4166856"/>
            <a:ext cx="3384376" cy="2358488"/>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Otomatik pipet ve pipet uçları</a:t>
            </a:r>
            <a:endParaRPr lang="tr-TR" b="1" dirty="0"/>
          </a:p>
        </p:txBody>
      </p:sp>
      <p:pic>
        <p:nvPicPr>
          <p:cNvPr id="68610" name="Picture 2" descr="100 x 1000µL tips"/>
          <p:cNvPicPr>
            <a:picLocks noChangeAspect="1" noChangeArrowheads="1"/>
          </p:cNvPicPr>
          <p:nvPr/>
        </p:nvPicPr>
        <p:blipFill>
          <a:blip r:embed="rId2" cstate="print"/>
          <a:srcRect/>
          <a:stretch>
            <a:fillRect/>
          </a:stretch>
        </p:blipFill>
        <p:spPr bwMode="auto">
          <a:xfrm>
            <a:off x="5508104" y="4437112"/>
            <a:ext cx="2520280" cy="2203928"/>
          </a:xfrm>
          <a:prstGeom prst="rect">
            <a:avLst/>
          </a:prstGeom>
          <a:noFill/>
        </p:spPr>
      </p:pic>
      <p:pic>
        <p:nvPicPr>
          <p:cNvPr id="68612" name="Picture 4" descr="PIPETTIPS - LP204"/>
          <p:cNvPicPr>
            <a:picLocks noChangeAspect="1" noChangeArrowheads="1"/>
          </p:cNvPicPr>
          <p:nvPr/>
        </p:nvPicPr>
        <p:blipFill>
          <a:blip r:embed="rId3" cstate="print"/>
          <a:srcRect/>
          <a:stretch>
            <a:fillRect/>
          </a:stretch>
        </p:blipFill>
        <p:spPr bwMode="auto">
          <a:xfrm>
            <a:off x="611560" y="4381500"/>
            <a:ext cx="2857500" cy="2476500"/>
          </a:xfrm>
          <a:prstGeom prst="rect">
            <a:avLst/>
          </a:prstGeom>
          <a:noFill/>
        </p:spPr>
      </p:pic>
      <p:sp>
        <p:nvSpPr>
          <p:cNvPr id="68614" name="AutoShape 6" descr="data:image/jpeg;base64,/9j/4AAQSkZJRgABAQAAAQABAAD/2wCEAAkGBhIREBQSEhIUFBQVFRYQFBUUFxQVFRUUFxgVFhcUFBYXGyYfFxkkGhcWHy8gIycpLCwsFh4xNTAqNyYrLCkBCQoKDgwOGg8PGikkHCUqLCwpLCkpLCkpKSopKiwpLCksLCkpLSkpKSwpLCksLCwsKSwpKSksLCwpLCksKSksLf/AABEIAJUBUwMBIgACEQEDEQH/xAAcAAEAAgIDAQAAAAAAAAAAAAAABgcEBQECAwj/xABMEAABAwIDAwcGCQcMAwEAAAABAAIDBBEFEiEGMUEHEyJRYXFyMoGRobHBFCMkMzRzorLRQlKCksLS8BUWJUNEU2Jjk6Oz4QgmdDb/xAAZAQEBAQEBAQAAAAAAAAAAAAAAAQIDBAX/xAAoEQEBAAICAQMDBAMBAAAAAAAAAQIRAzEhBBJBEyJxMmGBkUNR8EL/2gAMAwEAAhEDEQA/ALxXD3AAkmwGpJ3BcryqqcSMcx25wLTbQ2OmiDEj2gpnOyCohLt2USMv6LrYKEUuw9P8Mm1k0awjpDs7OwKbhayknSTfyIiLKuCVo5dt6Jr+bM4DurJJ7Q23BbwqI1eyFIa2P4rfG4npP4bvyu1ax9vyzd/CWQzB7Q5pu1wDgRuIOoK7rzp4GsY1jRZrQGgamwGgGq9FloREKDguHWuVVO0mNytxGWMTOyB1g0OdYHK0kajfv7O1WDsvMXUcLnG5LBcnzrVxsm2Zlu6bVERZaFpsX2upaV+SWSzrA2DXONj3Cy2tTJlY5w4An0C6q3EMSo6uWVz3wvfECZOmLxtZoc9iA2x01XTjxl7ZytnSzcOxGOeMSROzMdexsRuNjodVkqG7C43C8mngfGWsbzuVrmuIDiLHRxNjfipks5TV0sERcErKuUWlqcaOYhoNgbabz6VjT7SZBdweB12bZdPp3W2PfOkjuii/87W9Z+z+KfzuZ1n7KTjtLlrtJ7rxpqxkmbKQcrjG63Bzd49aj42qbwzfZVf1m35gnnbE6RgdM97g0R2LibE69wXXj9PlnuOPJ6jHj1aua65VKt5U6i9xK/Tg9sZaew2F1Zexu1bMQg5wANe05JGA3yu3gjsI1Hn6lOX0+fHN1eL1OHLdTtv0RF53oEREBERAS6LU4rQRyO+Mja/TTMAbd10G1uuVWOO4bEx+VsTWnQ3DWjf3KdbNQubTRhxvcZhqTYHcNUG0REQEREGrxRk0p5uF2QDy368dzW21vx0I4LXU+F1MMrHGVz2FwDunIRY9bXkj0KSrrJuVlEJhx+SOaV9g8nQg6Xy3sBbd1LjZ3b6pq75KEuaCA5zZAA3Nu0eNeO5a93lu7z7Stzyc4VzEcozZrubwtuae0rpZNImC12KxySWijdkvq5+ujeoWtcnv4LYouSolNsm+P4yOTM4G+7K7fwIOqxcSxORlW5wd5JLW3FwG23WU2duVe4yPlMniPsXTG77Rxhm3NfPVSQR08D8hfvcWdFrsvlFxud3BT+le4saXtDXEAuaDcA8QDxUK2MwprKyWUEkva4kG1hmeDop0pnrfhILgrlYOOVPN00r+IYQO86D1kLDSssVwJ8+Iyytc3IZSWm9y7oBvRtpvvvPBTzCKg08DIyxzhGAxzmgnUb7jhvWgwqLK+NvVYKaUDLNPiJ9i3llbNMzGTy9aapbI0Oabg8V6rpHC1t8oAubm3E9a7FYaeVb82/wu9hXzbs26MVmM860vjEdSXtabOLeeOgNxYq68O2yjmlq6R3zsEr4tBoYy1z2Ov5nNPa2/FVhgWzNXT1eIVAEd52zcwczTdzpM7cw4ada6Y43bO0g5IqildWzCGKVj+YaXOfJnBB5vd0jqej0vysp6lbirfk4FaKqT4SGiPmhltkvmuz83W/lX4brKyFM+1gsevpjJG5gNi4Wvv9IWQiwqgtoNsalhFmwtvfQ5uBtcXO5YuB7R1dVURQBsJ514jzdOzb9drqU8tlIHyR3H9X+25evIPRiNtZbiYPZN+K92evp+/Tw47+p7dtzQ7F1RklbKYWRAjmntGd0gudXt0yHdpc71j43gEtMWk5JGOOXMG5S12+xGtr29SshV3yhbdfB5H0hp3PBY14eM2hNyCAG2uCOtebj91uo9PJqTda2J1uA16gAq9r6hrK2Rz2B7RK4lp3HU71YNPMHsa8X6QDtQRvAPHvVZ4675TN9Y/wBpX0PT91871HUeWIVbOccQ0MBNwwcAeodStfkKkBhqbAaPjudbm7XnXXTzKH0mEx4hiNHHIXCKWMXI0JyCVxYCdxJbl86vTCcHhpYxFBG2Ng3Bo9ZO9x7Tcrh6jmtx9unf03DrL37ZqIi8L3iIiAiIgLS7UYkKaCWctzCKN0paDYkN1tfh3rdKLcoY+QVn/wAsvsP/AH6FKNJjj872u3ZmRut3i/vU3wb6PF4G+xQLFJrOp228qGM34DKxu/0qfYR8xF4G+xItZiIiqCIiAuku5d10l3IK5HzjvEfaVKdkPIf4h7Aoqzy3d59qleyHzb/H7guufSRv0RFyVw5V7i5+UyeI+wKwXqvcW+kyeIrpglbjZT55/h/aCliimyQ+Nk8PvUrWcuyC021h+TEdb2D7QPuW5Wm2q+YH1jfYVlUcw2UGYDiDr6vxU0o/JPeVAcK+mea/3FP6Tce8q7WzT3Wp2nx9lFTOneCbWa1o/Ke7RrewX49S2yhvK9Sl+D1RbfMxrZgRvGR7XH1XSd+Wa1uxmx7oYXVs4Iq6lzp5bk9Bjs2WPLuBGa543JHBdXyM5x8YOrA1xHUH+SpfS1nO0Uco1zwsf+swH3qKVRaDM6wuWQa2Fz5Y3+hejjvbFnTbbOC0wH+F11LFENnD8ePC72KXrny/qbgiIuSqp5ZPnI/qx996yuRIDmak/wCZGPsn8VYdVh0UtuciY+2gzta63pC7UlDHECI42MB1IY1rQT22C73m3x+zThOLXJ79vdaPa7admHwc/I0ubnbHYG2rg439S3i8amjZK3LIxr277PaHC/XY6LjNb8u13rwqZm2cGIVD+aGR2QPyl2YuI6JduHDKFXe0URbVS3G95cO52oPrX0dUbN05Y4MhijcRYOZGxrgd41AvvAVL8oGDEDnQLOYcjx2Xt6nfeXu9PyT3akeD1HFfbu+WiwCoc+0bXZZGPE8BJ/LbYlvqv5ivoXZzHBVwNksWvsBIw6Fj7ajtHEHiLL5hpql0bw9psWkEfgrd2N2gDXxyg9B4DH9gJ187SPUU9Vj8npctLWRcArleB9AREQEREBQDlSxWdkMkMdMXMkgeJZ9S2NhuHDQaEDW5NtVP1GtvADQ1ev8AZZdPMdf46glFeOxmSZsLpIjG5kWQ3zZbANAOu64ANtexW7hQ+Ij8DfYoBjVEXGLLYfJ4mm99TlHC3rVgYZ8zH4G+xSNVlIiKsiIiAvOc9Er0XlU+Se4qxKpzZfF5J6isbIWkQz80ywAOW7/K6zoFZeyPzLvH7mqsdk8JlhnrXSAAS1BkZZzXXb099jodRoVaGyQ+IPjPsC3l0Ru0RFzV1k3KE4rRss6Sz85lcCSTkIzPFgOsZQprLuUGxOePptBPOc4bt0sG5pHA3336S3ilbPZL5yTuHtcpSovsgOnL3D2uUoUy7ILV7St+TuPU5h+0B71tFjYlT85C9nW0gd9tPXZZVDcOia2djiNS4Nv32FvUFNKXce8qE4dUs51gL2hwduzAHM3eCL34ahTShkDm3BBFzqNR1K02yVq9qKLnqKpi/PglZ5yxwHrW0XV7bix7lBD+Tiu53A6Z17kQGM97MzPctRVMu92u/KLeG5HtK9OSQluHVVPxp6mpgt2XuPaVg17iJ49Drn14CzQvRx6m9s6uXX/aSPZuQGosOAIPnbdTBQ7ZiE/CC62hudPCBr6FMVjl/UuPQiIuSiIiAiIgKEbc4MDd2W7ZAWuH+K3vHrapusTFaETROYeI0PU4ag+laxy1ds5Tc0+WsRojDI6M/km1+scD6Fk4btBLC3Iwtte/SF7ddtVI9vcHI+NtYtOR46he3qcbedQhfWx1yY+XybLhfD6T5Ocf+F0EbybyMvFJ428e4tLSpQqC5JNozTVeR1+ZntG82JDXi/NuuNBqbHsd2K+y6wue9fN5uP2Za+H0uDk9+H7uyLXGuleLxRAjg6R+QEdYAa42710M9XY/FwjQ2tI92vDTIPauG3fTaItbTOqyxucQZrDNlMlr9lwvYc/x5u3HLmv5r6Koy7rRbQFssUkT45i17HRHIBfK7Q5SdPSoRyp4biEscHMxzvyvdcQlx0IGrhGb8CpjsYKgYbTCqzc/zQEmfy7gm2fjmy5b31vvS9LGixKpBe1rY5gGtawFzR+SLX36qW4BWh8QaL3YA03Fu61iepaHGN6wsNw2ofiFJNGbQRNnEwzWuXsDY7tv0+kPNZZi2J+iBFpkREQF41Xkleyw8XqRHC+QgkNaXEC1/NdWdpVaUMw5yQHjKWi3hBU92U+Y/TPuVVQbQxse+7ZD8Y5/kt0uLWHS9atvZymcynbm3u6fcHWI863lvXlbrf29NoiIuY6S7lWNY75dOPD7XqzZzZpPUCVTFXtNGKqWQsk6VtLM0tfjm13rphLejePnf+vH9xYmx3lS/o/tKTqM7DtL4eftZsurQbZrAuGttB6VJlnLtIIiFZVSc0tsTf1/Cqn70is/Yr6Gzxy/8r1Wu0NNzeMuHAymT9eFr/aSrS2Why0cA64w897un+0u/Jftjlj22q4K5RcHVA8PopcMxCqdzbn0lbI2Zr2AuMVQ4hrmSDgw3vm3aLC2nhy1zQ0GwLybeSLxjf5ybKyCFCcfpZDV2yj4y1jm3aBuot2Lrh5pMvZd/mf3NJbh9EyJgDR3nie9ZS6Q3sL7/Su65UEREBEWvx+qdFTSvZo9rCW31seBtxQbBFS0u0VeP7VL6f8ApeD9rK4f2mX0/wDS7fRyZ90Xgipmgx+ufqaqUN7/APpbhuPThvz0h/SK3j6bLIuUS/GtjKeqLjJnGcWcGuAB0texadVooeRbDB5TZn+KZ4+7ZY0eNzWBMsguLi7na6kEjXrBCz6bFXnfI/8AXf8Aiuk9PyyeKxfZfNj2oeSfDIZGyNgJc0hzc8srxcG4Ja51jr1qS4lAXROaNbi3rF12w6YviY46kjU9fasleLPeUstdMZJ04aLLx50ONhrwJ4DrHetLjorRPE6JrZaa+WaJhyTHNYc5mcbOa3eWAtuOJ3KQNbYbrIoAuUXBKDwxB1opDusxxv1dE6qgKblHxGGMgVDnAC3xgZJa3a4E+tWBtzyw0FM18DQKuQ5onxsNowCC1zZJLEdYs257l8/Q4i8mwPRN+i47h1BzlrGydol1Ryl4g92srf8ASi/dU85H8Xmnq3mWRz/iSQDo0dJm5o0HoVV0GEyuJJpnSdAuu14aBobOJsdOzsUr5P8AainwysJq2ODiwRZ2EvbEDYkua2+a9m7iSLGwS2fCvodF4UVcyaNskbg9jwHNc03BB4gr3WQREQFi4pR89DJHe2dpaD1EjQ+lZS4KCjNm9lZ6urkicWsaxxMjt5ABtZg4kk93sV4QRBrQ0bgA0dwFlX3J79PrO933wrFXXlu6zj0IiLk06vbcEdeioqo2YqH4m6ka5vlWDzuyC5zEA3vlG7rV7FVxTf8A6J3cf+Mrrx2zbGc6TrBMLFNTxwtJcGNy3Nrk3JJ03akrORFybEREFV8oVNlxSF4HlxX/AEmtmHsyqzqOHJGxn5rWt9AA9yhW38INZQHrdK091maesqdrplftjE7oiIubYolj8rxWRDSxtbRS1aTGB8op+8+5bwvlK3Me5dlw3cuVhRERAWDjUeaB7esAelwCzlj13kfpM+81WeKK1xHCg2+i1EeElxvbQanu3a+chTHGSM1hbeulBSDmZ3WGjY/TnH7q+tl+mZfhwjT0dAC5rRpmLWDvJA3edY0mhIPAkHvBst5hbc1REP8AMDvMDf3LS4u3LI8dUjx9oq7+/X7L8NjiLMsFM+3lMkv5pLj05l500xWbj1hQUZHUR9m59YWmo6gqcOX2/wA1bFl4Ifk8fhCzlg4Gfk8XgCzl8nLuusERFAUU5Ua18WE1Lo3Fri1kdxoQJJGMdY8DlcR51K1DOWAf0NU98P8AzxIPlurZZ3u/Bcw6FZVY0byL2XpSYqIjmjjbpbWRrZDcdWYWGtz6lJ5GzwjCKiodlgifIbXOUbh1knQBbGp2Eq43ATczC4jM0TTRMDusBxdlv2EjetQ/airc4yfCJA51rlri24G4dG2nYsKqxKaX5yWR/jc53tKk01VxcjeLT01SaCYERytdLCLhwEjdXZHAkFjmhxuNCW96uZfNfIvI44tTgkkATWB4fEybupfSi0yIiICIiCvOT9vy+u7HEfbKsNV/sB9PxDxn77lYC3yds49CIiw0KuqUf+xv8JP+0rEKrynH/sb/AAX/ANoLph8/hjL4WIi4C5XNsREQQfb76Vh/jm+6xThQXlCNqmgP+Ob7rFOQt39MZndcoiLDQovtRizIauka695HODbNcdRa+oGm9ShaPH8Djnmp5HlwMLy5mUgC5HEEa7gtYdpW7C5RFlRERAWFjL7QPPVY/aCzVrNpHWpZT1Nv6wrj3EqE1FXmctxhbb0lQTvsPUCR7VEo6q+vapNg85OH1RG/pD0MBX1efL7J+Y5Y9sfZ516yP9L7jlpNoHfHyj/Mf94rabKvvWM8Lz9hy1GND5RLfdzj/vFZ/wAt/B8NztG+2HUf8fkuUdpp9y3m1Tv6No/4/JcopTSlZ4b4/mtVc2z5+Sw+ALYLWbNH5HB9U32LZr517dIIiKAofyttvg1V3Rn0TRH3KYKK8qLCcIqwBe0ebzNe1xPoCD5fqdyw3bvOsyp3LHa3TzrM6W9u7XaLgkru1q7iNF+E95D4L4qw/mxzP+yG/tL6NVB8gMV6+V35tO636UkX4K/FYlERFUEKIghGwtA5lbiTnNcB8IysJa4Zm3c69zodTwU3WHRE55fHp+q1ZituwREUHBUGo6N384ZnWOX4M14Njq45WEXta1vOp0sJv0h31YPrI9ysuk0zURFFEREGh2ppi40xFuhMHa9xGi3oWLiEYOTskYfWstAREQFiVnlR+L3LLWHW+VH4lrHsrMREWQREQFqNrTaiqPqz7lt1ptsPoFR9U5WdipI6hS/BJj/JtRbi5/qjF1AWyrdUGPGOndDzYObMc17bxbdb+LL38u8sdT/cc8dSt5sU4msHgkPdpb3rW4+LVEw1+ccfWuuzuPCmmMjmucCwx2ba9yWm+vh9axsaxXnpnyAFuYggHfuA1I7lfP1N/sf+W62qd/RlIeoj1tkUSifYDzKW7R2/kyn7Ob9bHEqDy1Flnivi/mrV6bLn5FT/AFTPYFtFqdkjegpvqY/uhbZeG9tiIigLHxCibNFJE/yZGOidbfleC028xWQiD5A2hwt9LPLTyAh8TzGb6XtucOwizh2Fa6L3r6H5VeS3+UB8Ipsraloyuaei2Zo3Anc143AnQjQ7gRTlLyb4oX5BQz3BtdzQ1v67iGkdxUGhFuonzLuO6ynVFyLYtIQHRxQjrklabeaPMVIKD/x6lNjPWsb1tijc70Pe5v3UD/x8oCZaqfg1jIe9znF59Aa30q7VqNmNl6fD4BBTtytvmcSbue+wBe89dgN1gLaALbqgiIgIiIPGnbYv7XX+y1ey6tZYnt19QHuXZAREQFjNb8c4/wCBo+09ZK6BnSJ7APRf8UHdERAREQeU7b28TT616hEQEREBeFTHcs7HD3r3XDm39qDlERAREQFr8fw909NNE0gOexzWk7rkaXWwRBTQ5Pa/+5H+pF+8vZmwVeP6kf6kX7yt9F2+tkz7YqQbC139z/uRfvLj+Ytd/c/bi/eVuIr9fI9sVBUbD4k4W5skDcDLHYdwz2WE7k2xAn5keeSL95XYiz9XJdMHA6EwU0MLiCY42RkjddoANlnIi5KIiICIiAuLLlEBERAREQEREBERAREQEREBERAREQEREBERAREQEREBERAREQEREBERAREQEREBERAREQEREBERAREQEREBERB//9k="/>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68616" name="Picture 8" descr="http://img.chinamedevice.com/product/970/1465970.jpg"/>
          <p:cNvPicPr>
            <a:picLocks noChangeAspect="1" noChangeArrowheads="1"/>
          </p:cNvPicPr>
          <p:nvPr/>
        </p:nvPicPr>
        <p:blipFill>
          <a:blip r:embed="rId4" cstate="print"/>
          <a:srcRect/>
          <a:stretch>
            <a:fillRect/>
          </a:stretch>
        </p:blipFill>
        <p:spPr bwMode="auto">
          <a:xfrm>
            <a:off x="0" y="1124744"/>
            <a:ext cx="7962900" cy="3495675"/>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Lam-lamel</a:t>
            </a:r>
            <a:endParaRPr lang="tr-TR" b="1" dirty="0"/>
          </a:p>
        </p:txBody>
      </p:sp>
      <p:sp>
        <p:nvSpPr>
          <p:cNvPr id="69634" name="AutoShape 2" descr="data:image/jpeg;base64,/9j/4AAQSkZJRgABAQAAAQABAAD/2wCEAAkGBhQQEBQUEhQUFBQUFRQUFxQUFRQVFBQUFBQVFBQUFBQXGyYeFxkjGRQUHy8gJCcpLSwsFR4xNTAqNSYrLCkBCQoKDgwOFA8PFykcHBwpKSkpKSkpKSkpKSkpKSwsKSkpKSkqKSkpKSkpLCkpKSkpKSkpKSkpKSkpLCwpKSwpKf/AABEIAKwBJgMBIgACEQEDEQH/xAAcAAACAgMBAQAAAAAAAAAAAAAAAQIFAwQGBwj/xABBEAABAwICBwUFBgQEBwAAAAABAAIDBBESMQUGIUFRYXETIjKBkTNCUqGxB1NicsHRFCOCkkNjouEVFjREsrPw/8QAGAEBAQEBAQAAAAAAAAAAAAAAAAECAwT/xAAiEQEBAQADAAIBBQEAAAAAAAAAARECEjEhUUEDEzJhcSL/2gAMAwEAAhEDEQA/AOeq/tKqn5dmzoy59XEqoqdb6p/inf0acI9G2VQGqQC4NMktY5/ic53Uk/VRjktmLqN0yUVkknuLYWjnvQKl1rX+Q2LCi6B2TaLJByaIkE1EFAQTujEoJoJYkXUQUXUUyUkroVAQolSKV0EQEIukgZKiShJAkJJXQBSIQUlArJJqJCAuolyEiUXCskU8SV0RFCaRKBKNk7IJVESEKVkK6LO6LpXSuoJXTuoAplQSSukhUNO6jdF1BK6d1G6FUTRdRCA5FSugKN0AqIkldCFQkIuus1O0ZTTtIkGKVpJLST4dxA3oOTWaGhkf4WPd0aT+i9apdDQR+GJg8gt9rQMgB5Ia8np9UKqTKIj8xA/VWtL9ms7vG+Nnq4/ovRbpgqprzvWP7NpKaDton9s0e0AbhcwfFa5u3jwXHUsWORrL4cTmtuchc2uvf6eqLV5/r1qEBiqaRvd2mSFvucXsHw8Ru6ZKa14fszBzn9Gf7rYZ9mEW+d56NaFY6p6Z/iKdpJ77O4/qBsPmNvqr0PUXXLN+zOn3ySn+0foszPs3pN5lP9Q/ZdJiTxKpqii+zyi3seer3foVxGv2qwopwYr9hKLsuScJHiYTyz6FerB61tNaKbW074X7L7WO+B48Lv0PIlDXhSFlq6R0Mjo5BZzCWkcCFhustMkcV959P1us/wDAgC7neWz91qkqN0G4+OMbz52t9VrmyxqJCom5/RCwpq4ixuhBQAshgpgqN0roJ3QSooQO6EIugAmEIQSundTpacyPaxubiGi+wXJXZ6N1AbnM8n8Ldg9c0HFxtJIABJ4AEk+QV5o7U2om2lvZt4vz8m5+q9BoNDxQi0bGt522+ZW8GoOb0XqJBHYyXldz2N/tH63XVR6Mp5IjDLDG6M7gAC3m0ja09FAKbXqo4jWX7LZIwZKMmaPMxn2renxjpt5Lhoqh8Ege27XsPS3EEfoveYKktyK0dYNWqXSDSZW9nLb2zLA/1jJw6+qCk1e1gbVRYhscNj28D+x3K4D15pVaGqdFy9rGWzRNNjJGcUZHwyAbWHr5FdC7Tz5Y2ywu/lu2bAMTHb2P5/VEdYHLHJVtb4nNHUhcTLXyOze4+ZWAuRcdpJrBC3379ASsP/OrWeBjj1IAXHlyWJNXF3QRsNQ6anbgL79rAD3TvEsXQ3u3mSN4Ww7Wdo2YHX6hc/FMWkEEgg3BGYI3hWktJ/FMMrLdsPGwf4my+Ng+LiN9tnBPUbJ1rG6P/V/ssbtbHbmD1K58lK6i4vjrY/4G/P8AdQ/5tl4M9D+6o7ouqYwa3RmqBqLASMAxhotiYNgdbi3I8rcFyAXcRS4Tf5HIjeDyIXLac0d2End9m/vM5De08wdnog0UrIuhRSsmkUrqgshO6SDfJSui6SygxJhACdkBZSUUwVQwmtvRmiJKh2GNt+LsmjqV6BoHU2OCzn9+TO5yB/CN3XPog5jQGpUlRZ0l44+JHfcOQ3dT811NZ9kTXsxUs/ettjmFgTye0fULpI2rbilsqjxrTOq1VRH+dE9g3SDaw9JG7Faav69Ojsyou5uQkHib+Ye8OefVewQ6SNrHaDmDtB6qi0vqLQ1dzg7CQ+/DZovzZ4T6BMGCkrWyNDmODmnIg3C2A5cnNqDXaPcZKR7aiPMsGwkfijJz5tN1vaP1lEl2PY+KducDxhefy4rYgoOgxLFPWMjF3uA65+QXM1msMhuGjB/5epyVVJKXG5JJ4kqjpKvWsDZG2/N2weipKvSskvjcSOGQ9FpkpXRWzTVr4zdpI3HgRwIyI5FbFAyHGXMAhL9kkX/byjiBnC8Zgi45BV10XRLG/pXRD4DexMZ8LxtBByBI2XVddWeidMGElr7mJ+xwzw/iAOfMb1nr9EsJ7pDCRdu3+U8HIsd7vQ7OitiS/OVSEpErJUU7o3YXAg8D9RxCwrLaV1uaNq8D87B2wnh8LvI2WjdAKqL2tov4i5aAJxfE3IS2zLfx8t/XOhdsVs2YuY148Qs13UeE+Y+iyVVOKkXFhNv3CX9n/XrnfUlUl0kOBBsdhG4pXWWjUKmlE8ZjOZ2sJ91+7yOR/wBk7oViOMkYWuLXCxBIIO4jYQi6vtZKDE3tm5iwkHHc1/6HyXPBypqZUSi6SATSuhBvJgJICwqSCUAoJREo2FxAAuTsAGZXW6D1Gc+zp+6PgGZ/Md3kuVpap0T2vb4mkEX2i44rt9D/AGjxu2VDDGfjZ3mebcx81R1tFQMiaGsaGgbgLLbatelrGTNxRPbI3i03t1GY81naURkCmCsd07qoyh6wV2lmQNu49GjM9AqbSusgZdsXed8XujpxK5madzzdxJJ3lFWelNYpJ9ly1nwg/XisTdLuLQ2QNmYMmyjFh/I7xM/pIVbdF0HQGalnbZ+OF+55/mN83eK3XEearqzQkkYxACSP7yM42eZHh6Gy0A9bdBpJ8LsUbi08sjyI3hDMaaV11UVbTVmyWJrJT7zD2eM8j4b8nDzWlV6rm5EUgcfu5LRyeVzhd5HyTDVCldZaukfE7DI1zHcHAg/PNYVFMlWWiq8W7GU2YT3H/dOPH8B38M1VpFWVLNX05LCY5WhwHundzY7MeS0Z9FX70JLhvYfaDy94dPRbGjqwTNEMhs8bIpD/AOpx4cCsTw5jiDcOBtzBCtSVVFJXMr2S+1He+8b4v6hk7681X1mjnRi+xzNz25dDvaeqjSWjp7OwnwvGE8j7p8ithxLTtzBVVdWpkxsa/f4XdQNh8x9ERszU4qhuE4yOQl5Hg/gd6ontLSQQQQbEHMEblYB1luTRiqFjYTAWa7dINzXn4uDvIp6eKC6d0SsLCWuBBBsQdhBG4rGXqKzMeN4uCCCOIOwhcnpbR/YSFubT3mHi05ee5dKXrHW0nbxFnvDvMPPe3z+q1EcoEWUdoNt4TDlcUiUIeBu+aaqLBySRTXJoK10NqzPV37FmK2zaQ0X4AlY9C6HfUyYRsaNrncB+69X0PSiBrWs7oaLf/c1Uea1mo9bF4qaW3Foxj/RdUs9K5ps9rmng4Fp9CvoSDSThvWaSsa8WexjxwcA75FXE187U1TJC7FE9zHDe0kH5Lq9E/aTI2zahgkHxt7r/ADGR+S9Jq9WKCbx00YPFgLD/AKCFS1f2VUUngfLEfzBw9HC/zTDWTRmsMFSP5UgcfgPdk6YTn5Kn01peRxLCDG34TsceqrtM/ZaKezm1kYue7ja5puObMVutlko4NIRDCewrYvh7Vjn2/CXEPHzQad0XVz/w1kmbJqR/wVDHdkfyzAW9VpV+hpYdr2HDueO8w9HDYmGxpXRdRRdRTui6V0roJYla0WnNgZMC9m4++z8p3jkVUXQCiWa6z+Le1ndLZ4ODgHhvJzHbWHpZaUlFTTZYoHcryRf2nvN9SqakrnxOxMNjv4EcCN4VrFNHUZWil+H3Hn8J908lpPGrV6uzMBc0CVg9+I4wPzN8TfMKrKuxLJC/3muHMg+q2X6RZN/1EbZD8Y7kn97c/wCoFRdcyVeUtT/FNwu9uwbD980bvzgeqJNXmSbaeYX+7msx3QP8J87KqrKCWncMbHxuBu0kW6Frsj5LUZvz8z1slThqXMOw9RuI4EZELYbKKpheBaZg/mNHvj7xo48QtErN+GpdZpaOOXa20T+H+G48vg+nRYaVjopDHIC0PFtuV/dcDkRf6pFyzRVuzA5uNp90/VpzaeiaWMUgsSDsI2KHa2VrX6He/C5jXbWi7XWxA5AnjeyxxasSnxYWD8RH0CuVn9zjPaxShtU0BxDZQLNecnjcx5+jvVUE8TmOLXAtcDYg5grrW6Cjj2udJIeDG2H9ziq3TVE+aQFrQxrWho7SRmLZxN1etZn6vHfVDdMOstw6Kt4pYG9ZGqBp4R4qqAdHX+inWtfucftQawUP+M3Jxs/k7j0P1VLiXaSz0oa4GoY4OaQWhrjfhttndcVbatzz5Wct8NyaQNufVCKsLrYo6Z0rwxouTsH7rXa25sMyvQ9VdX+xbicO+4beQ+ELi0stX9DNp4w0Zna48SryNYY2rM0KsszXrK2Ra4Kd1UbXaKMtUGtLnGwAuVgxrm9ZtK3PZNOweLmdwQVul9KGeQuOWTRwC0g9Ruko03INKSx+CR7ejiFYU+uFQwWxhw4Oa0g/JUd0rqy1LJXXQ6epZ9lRAyJ3xtYCw9QLOHqpVOrcRbjjZ2jPjgkxW6scCQuPus1JXPidije5juLTb14rWy+sdbPFk/RUR8MrmnhIz9Wn9FhdoF/uPif0fhPo+ysI9amy7KqIP/zY+5IOZGTlsDQ7JxellbJ/lu7kg5WOaYdvtQTaJmbnG+3EC49QtQi3Iq5kbJC6xxMI3bQVL/ijz4iHD8YDvqFltRgourgzRu8ULOrcTD8jb5KDqWB33rPNrx+hQ1Gl0zsDJxjZud77Oh3jks1RQ2bjjOOP4hmOThuK1naHafBMw8ntc39wp0tBUQuxRWdxwOa4EcC2+1X/AFPPGISELepdNyMGG92HNjgHMPVjtik6BsubDBL8LgQxx/CTkeSrKmNzHFrgQRuKZhLKto/4d7w9odTSjaHxd6O/4onG4HQ+Sz6X0VEGiXtomtcbG17YhtNgdo42WloXQTpjjeezhbtdIdmzg2+ZWjrVrnTAtjjaJhFcRxg/yWHe57s5HHet8Zvrlzvz/wA+t2mpacguxPe0ZvNo4h/U7PyVVpTXynp+7Rxte/LtXXwj8t9p+S47SunJqo/zX90ZMb3WNHANGxaAYmyeJP07f5VdVuvNZLnM5o4Ms0fJV0mmah3imlP9bv3Wsknauk4cZ+E31LznI89XOP6rG43z2pqJKbWshFqEJKqZKLpFSjtfblyQJJSktc2yQg7fUrRjHuL3FuJps1pI9V6DFDbcvFr2yJHRWFDrDUQ+CV+WRJcPQrir18KYK80pftBqm+LBJ+Ztj6hW9L9pbT7SAjmx36FVHaYk8S5+m14pH5vdGfxtNvUK2ptIxS+zljd0cL+hRENLaRELL+8djRz4ri3vLiScztVxpiinkeXGN2HdbaLeSqHxFuYI6ghKsQui6RSWVO6CUklQ7pXSKEDxJtkINwSCN42H1UCldXT1f0et8oGCYNnZwk8Q6PzW4yOlqfZSGB5/w5fCTwa9cpdIlXftjrnjoa/Q8sPjYQNzhtaejgtAlPR2sc1Psa+7N7H95h8jl5KzZpWkqdkrTTvPvM2xk827k674drPVUXqJmKs6vVqVrccZbNH8UZxbOYzCqCLZqWY1LL42Y9KSNye71NvRXWiKmSodeQMMbNrnvYNgzs07zsyVRo3Rva3c44ImbXvO7kOLjwUdL6fHYSmMYIo2dnG3eXybMbuLrYvVb4zXPnZ5PXN6365yVjyxhLKdhs2MG2L8T7ZkrmgEXQVLda48ZIEOFkrpEqNFdCCorUDSKElQwEkyoqgQShCISEIVFkn0SugFeZtMJYkg9N5RDJUR6JNKCqN2l0zPF7OaRvRxt6FXFPr/AFTdjyyUcJGA/MLmkXV7VOsrs49eYH+3o2/micWn0W3FpLR0uT5oT+NuIDzC4HEi6vb+mev1XozdDRSexqoH8icJ9Csc2rNQ33MQ4sIcPkvPLrZptKyxnuSvb0cVd41M5T8upmpXs8TXN6ghYlp0+v8AVs2GQSDhI0O+a3Wa+sf7akjdzYS0pk+17X6RSW03Tmj5MxNCf7gs7KOnl9jVRnk/un5p1p3ituol6tJNW5gLtAeOLHAqvmoZGeJjh1BUyxZyl/LCXKN0FJRptUWk5IXYonuYeRz6jIq9ZrXHMLVUAefvIzgeevFcuhanJi8ZVtprTfa2jjb2cLfCy+Z3ucd5VHrLNgp4Y97y6V3Tws/X1WxFGXODRmSB6ql1pq+0qnAeFlo29GC31Wpd+U6yZFYEroUbqY2YKEmusUPdc3TAiFEouhbBdCRQiC6CkhAIQhUCEIQb91ILGpF2xeZsXTuoXRdETUwsbSmCimo3TcoqgundJIoiV0KKEDJQClkglAXSSSuqNmCtkj2se9vRxCtqTXesZs7XGODwHfVUIkIB5qN1qWs3jK65mv2L21NE/mBhK2Y9YNHyeJksJ5HEFxF0XV7J0+noMdFSy+yq2X4SDCVJ+qk2bMEg/A4FedrNDWvj2se5p5OIT4qZyn5dzHo2SnD5ZGOa2JrnXI2YrWb8z8l569xcSTvJPqrGq1gnlbgkle5vAnYq5xWvFkvtCRSQjQQSgpKgQkhEBSTSVAhCEAhCEAhCEG5dSaFFBXnaCLpIQSTBWNSCDIVFNqCEUiEiUSFRRDukSi6RzVDKinuSQF0JBNUBSKZUUBdF0kAq4h3SJSSWsDSQoq4JWUUXQqBBKSEQJIQqBCEIBCSaAQhCBIQhB//Z"/>
          <p:cNvSpPr>
            <a:spLocks noChangeAspect="1" noChangeArrowheads="1"/>
          </p:cNvSpPr>
          <p:nvPr/>
        </p:nvSpPr>
        <p:spPr bwMode="auto">
          <a:xfrm>
            <a:off x="0" y="-784225"/>
            <a:ext cx="2800350" cy="1638300"/>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69636" name="Picture 4" descr="http://image.made-in-china.com/2f0j00deyEgaJZLLoi/Microscope-Slides-IM-71-.jpg"/>
          <p:cNvPicPr>
            <a:picLocks noChangeAspect="1" noChangeArrowheads="1"/>
          </p:cNvPicPr>
          <p:nvPr/>
        </p:nvPicPr>
        <p:blipFill>
          <a:blip r:embed="rId2" cstate="print"/>
          <a:srcRect/>
          <a:stretch>
            <a:fillRect/>
          </a:stretch>
        </p:blipFill>
        <p:spPr bwMode="auto">
          <a:xfrm>
            <a:off x="0" y="1556792"/>
            <a:ext cx="4807360" cy="2814836"/>
          </a:xfrm>
          <a:prstGeom prst="rect">
            <a:avLst/>
          </a:prstGeom>
          <a:noFill/>
        </p:spPr>
      </p:pic>
      <p:pic>
        <p:nvPicPr>
          <p:cNvPr id="69638" name="Picture 6" descr="http://www.microscopeslidestore.com/i/Cover-Glass.jpg"/>
          <p:cNvPicPr>
            <a:picLocks noChangeAspect="1" noChangeArrowheads="1"/>
          </p:cNvPicPr>
          <p:nvPr/>
        </p:nvPicPr>
        <p:blipFill>
          <a:blip r:embed="rId3" cstate="print"/>
          <a:srcRect/>
          <a:stretch>
            <a:fillRect/>
          </a:stretch>
        </p:blipFill>
        <p:spPr bwMode="auto">
          <a:xfrm>
            <a:off x="4919034" y="1484784"/>
            <a:ext cx="4224966" cy="2736304"/>
          </a:xfrm>
          <a:prstGeom prst="rect">
            <a:avLst/>
          </a:prstGeom>
          <a:noFill/>
        </p:spPr>
      </p:pic>
      <p:pic>
        <p:nvPicPr>
          <p:cNvPr id="69640" name="Picture 8" descr="http://pollen.usda.gov/Research_Techniques/Sample%20Preparation/images/mvc-013f.jpg"/>
          <p:cNvPicPr>
            <a:picLocks noChangeAspect="1" noChangeArrowheads="1"/>
          </p:cNvPicPr>
          <p:nvPr/>
        </p:nvPicPr>
        <p:blipFill>
          <a:blip r:embed="rId4" cstate="print"/>
          <a:srcRect/>
          <a:stretch>
            <a:fillRect/>
          </a:stretch>
        </p:blipFill>
        <p:spPr bwMode="auto">
          <a:xfrm>
            <a:off x="2555776" y="4365104"/>
            <a:ext cx="3888432" cy="2916324"/>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Eküvyon</a:t>
            </a:r>
            <a:r>
              <a:rPr lang="tr-TR" dirty="0" smtClean="0"/>
              <a:t> (</a:t>
            </a:r>
            <a:r>
              <a:rPr lang="tr-TR" dirty="0" err="1" smtClean="0"/>
              <a:t>svap</a:t>
            </a:r>
            <a:r>
              <a:rPr lang="tr-TR" dirty="0" smtClean="0"/>
              <a:t>)</a:t>
            </a:r>
            <a:endParaRPr lang="tr-TR" dirty="0"/>
          </a:p>
        </p:txBody>
      </p:sp>
      <p:pic>
        <p:nvPicPr>
          <p:cNvPr id="70658" name="Picture 2" descr="http://www.medikal-market.com/cgi-bin/resimler/ekuvyon%20honka.jpg"/>
          <p:cNvPicPr>
            <a:picLocks noChangeAspect="1" noChangeArrowheads="1"/>
          </p:cNvPicPr>
          <p:nvPr/>
        </p:nvPicPr>
        <p:blipFill>
          <a:blip r:embed="rId2" cstate="print"/>
          <a:srcRect/>
          <a:stretch>
            <a:fillRect/>
          </a:stretch>
        </p:blipFill>
        <p:spPr bwMode="auto">
          <a:xfrm>
            <a:off x="2051720" y="1268760"/>
            <a:ext cx="2160240" cy="2188418"/>
          </a:xfrm>
          <a:prstGeom prst="rect">
            <a:avLst/>
          </a:prstGeom>
          <a:noFill/>
        </p:spPr>
      </p:pic>
      <p:pic>
        <p:nvPicPr>
          <p:cNvPr id="70660" name="Picture 4" descr="http://www.moslab.com/upload/2012/06/1-50-127-892606536.jpg"/>
          <p:cNvPicPr>
            <a:picLocks noChangeAspect="1" noChangeArrowheads="1"/>
          </p:cNvPicPr>
          <p:nvPr/>
        </p:nvPicPr>
        <p:blipFill>
          <a:blip r:embed="rId3" cstate="print"/>
          <a:srcRect/>
          <a:stretch>
            <a:fillRect/>
          </a:stretch>
        </p:blipFill>
        <p:spPr bwMode="auto">
          <a:xfrm>
            <a:off x="5868144" y="1690049"/>
            <a:ext cx="2880320" cy="2847214"/>
          </a:xfrm>
          <a:prstGeom prst="rect">
            <a:avLst/>
          </a:prstGeom>
          <a:noFill/>
        </p:spPr>
      </p:pic>
      <p:pic>
        <p:nvPicPr>
          <p:cNvPr id="70662" name="Picture 6" descr="http://i01.i.aliimg.com/photo/v0/281958891/Transport_swab_with_media.jpg"/>
          <p:cNvPicPr>
            <a:picLocks noChangeAspect="1" noChangeArrowheads="1"/>
          </p:cNvPicPr>
          <p:nvPr/>
        </p:nvPicPr>
        <p:blipFill>
          <a:blip r:embed="rId4" cstate="print"/>
          <a:srcRect/>
          <a:stretch>
            <a:fillRect/>
          </a:stretch>
        </p:blipFill>
        <p:spPr bwMode="auto">
          <a:xfrm>
            <a:off x="395536" y="3618423"/>
            <a:ext cx="5184576" cy="2911501"/>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Petri</a:t>
            </a:r>
            <a:r>
              <a:rPr lang="tr-TR" b="1" dirty="0" smtClean="0"/>
              <a:t> kutuları</a:t>
            </a:r>
            <a:endParaRPr lang="tr-TR" b="1" dirty="0"/>
          </a:p>
        </p:txBody>
      </p:sp>
      <p:pic>
        <p:nvPicPr>
          <p:cNvPr id="71682" name="Picture 2" descr="http://www.sks-science.com/images/D210-7LRG.jpg"/>
          <p:cNvPicPr>
            <a:picLocks noChangeAspect="1" noChangeArrowheads="1"/>
          </p:cNvPicPr>
          <p:nvPr/>
        </p:nvPicPr>
        <p:blipFill>
          <a:blip r:embed="rId2" cstate="print"/>
          <a:srcRect/>
          <a:stretch>
            <a:fillRect/>
          </a:stretch>
        </p:blipFill>
        <p:spPr bwMode="auto">
          <a:xfrm>
            <a:off x="0" y="2132856"/>
            <a:ext cx="5715000" cy="3371851"/>
          </a:xfrm>
          <a:prstGeom prst="rect">
            <a:avLst/>
          </a:prstGeom>
          <a:noFill/>
        </p:spPr>
      </p:pic>
      <p:pic>
        <p:nvPicPr>
          <p:cNvPr id="71684" name="Picture 4" descr="http://cdn1.bigcommerce.com/server2500/1a86c/products/1650/images/627/comparmentalized_petri_dishes__11285.1351874848.1280.1280.jpg"/>
          <p:cNvPicPr>
            <a:picLocks noChangeAspect="1" noChangeArrowheads="1"/>
          </p:cNvPicPr>
          <p:nvPr/>
        </p:nvPicPr>
        <p:blipFill>
          <a:blip r:embed="rId3" cstate="print"/>
          <a:srcRect/>
          <a:stretch>
            <a:fillRect/>
          </a:stretch>
        </p:blipFill>
        <p:spPr bwMode="auto">
          <a:xfrm>
            <a:off x="5724128" y="1916832"/>
            <a:ext cx="2934502" cy="2538617"/>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Analitik ve hassas teraziler</a:t>
            </a:r>
            <a:endParaRPr lang="tr-TR" b="1" dirty="0"/>
          </a:p>
        </p:txBody>
      </p:sp>
      <p:pic>
        <p:nvPicPr>
          <p:cNvPr id="66564" name="Picture 4" descr="http://www.remlab.biz/wp-content/gallery/analitik-ve-hassas-teraziler/analitik-ve-hassas-teraziler.png"/>
          <p:cNvPicPr>
            <a:picLocks noChangeAspect="1" noChangeArrowheads="1"/>
          </p:cNvPicPr>
          <p:nvPr/>
        </p:nvPicPr>
        <p:blipFill>
          <a:blip r:embed="rId2" cstate="print"/>
          <a:srcRect/>
          <a:stretch>
            <a:fillRect/>
          </a:stretch>
        </p:blipFill>
        <p:spPr bwMode="auto">
          <a:xfrm>
            <a:off x="755576" y="1844824"/>
            <a:ext cx="6830788" cy="4098473"/>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Su banyosu</a:t>
            </a:r>
            <a:endParaRPr lang="tr-TR" b="1" dirty="0"/>
          </a:p>
        </p:txBody>
      </p:sp>
      <p:pic>
        <p:nvPicPr>
          <p:cNvPr id="78850" name="Picture 2" descr="http://www.lakidem.com/watermark.php?src=images_buyuk/f31/Su-Banyosu-Bakteriyolojik-Analog_1431_1.jpg"/>
          <p:cNvPicPr>
            <a:picLocks noChangeAspect="1" noChangeArrowheads="1"/>
          </p:cNvPicPr>
          <p:nvPr/>
        </p:nvPicPr>
        <p:blipFill>
          <a:blip r:embed="rId2" cstate="print"/>
          <a:srcRect/>
          <a:stretch>
            <a:fillRect/>
          </a:stretch>
        </p:blipFill>
        <p:spPr bwMode="auto">
          <a:xfrm>
            <a:off x="1979712" y="1763357"/>
            <a:ext cx="5040560" cy="3679611"/>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Derin dondurucular</a:t>
            </a:r>
            <a:endParaRPr lang="tr-TR" b="1" dirty="0"/>
          </a:p>
        </p:txBody>
      </p:sp>
      <p:pic>
        <p:nvPicPr>
          <p:cNvPr id="79874" name="Picture 2" descr="http://www.antteknik.com/images/photos/074c196b5e27f8ff2c8e67bb3b196832.jpg"/>
          <p:cNvPicPr>
            <a:picLocks noChangeAspect="1" noChangeArrowheads="1"/>
          </p:cNvPicPr>
          <p:nvPr/>
        </p:nvPicPr>
        <p:blipFill>
          <a:blip r:embed="rId2" cstate="print"/>
          <a:srcRect/>
          <a:stretch>
            <a:fillRect/>
          </a:stretch>
        </p:blipFill>
        <p:spPr bwMode="auto">
          <a:xfrm>
            <a:off x="0" y="1196752"/>
            <a:ext cx="7038975" cy="3952876"/>
          </a:xfrm>
          <a:prstGeom prst="rect">
            <a:avLst/>
          </a:prstGeom>
          <a:noFill/>
        </p:spPr>
      </p:pic>
      <p:pic>
        <p:nvPicPr>
          <p:cNvPr id="79876" name="Picture 4" descr="http://img.alibaba.com/photo/716475901/MCF_DW_FW110_251_351_40_Degree_110L_251L_351L_Laboratory_Deep_Freezer.jpg"/>
          <p:cNvPicPr>
            <a:picLocks noChangeAspect="1" noChangeArrowheads="1"/>
          </p:cNvPicPr>
          <p:nvPr/>
        </p:nvPicPr>
        <p:blipFill>
          <a:blip r:embed="rId3" cstate="print"/>
          <a:srcRect/>
          <a:stretch>
            <a:fillRect/>
          </a:stretch>
        </p:blipFill>
        <p:spPr bwMode="auto">
          <a:xfrm>
            <a:off x="5940152" y="3861048"/>
            <a:ext cx="2956198" cy="2409237"/>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Buzdolabı</a:t>
            </a:r>
            <a:endParaRPr lang="tr-TR" b="1" dirty="0"/>
          </a:p>
        </p:txBody>
      </p:sp>
      <p:pic>
        <p:nvPicPr>
          <p:cNvPr id="80898" name="Picture 2" descr="http://www.bogamedikal.com/dairei/LRLF.jpg"/>
          <p:cNvPicPr>
            <a:picLocks noChangeAspect="1" noChangeArrowheads="1"/>
          </p:cNvPicPr>
          <p:nvPr/>
        </p:nvPicPr>
        <p:blipFill>
          <a:blip r:embed="rId2" cstate="print"/>
          <a:srcRect/>
          <a:stretch>
            <a:fillRect/>
          </a:stretch>
        </p:blipFill>
        <p:spPr bwMode="auto">
          <a:xfrm>
            <a:off x="1187624" y="1556792"/>
            <a:ext cx="7018476" cy="4248472"/>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Manyetik karıştırıcı ve manyetik balık</a:t>
            </a:r>
            <a:endParaRPr lang="tr-TR" b="1" dirty="0"/>
          </a:p>
        </p:txBody>
      </p:sp>
      <p:pic>
        <p:nvPicPr>
          <p:cNvPr id="81922" name="Picture 2" descr="http://www.proteklabtr.com/dosyalar/image/manyetik%20kar%C4%B1%C5%9Ft%C4%B1r%C4%B1c%C4%B1_%C4%B1s%C4%B1t%C4%B1c%C4%B1l%C4%B1_msh-20a.jpg"/>
          <p:cNvPicPr>
            <a:picLocks noChangeAspect="1" noChangeArrowheads="1"/>
          </p:cNvPicPr>
          <p:nvPr/>
        </p:nvPicPr>
        <p:blipFill>
          <a:blip r:embed="rId2" cstate="print"/>
          <a:srcRect/>
          <a:stretch>
            <a:fillRect/>
          </a:stretch>
        </p:blipFill>
        <p:spPr bwMode="auto">
          <a:xfrm>
            <a:off x="323528" y="1484784"/>
            <a:ext cx="3762375" cy="4791076"/>
          </a:xfrm>
          <a:prstGeom prst="rect">
            <a:avLst/>
          </a:prstGeom>
          <a:noFill/>
        </p:spPr>
      </p:pic>
      <p:pic>
        <p:nvPicPr>
          <p:cNvPr id="81924" name="Picture 4" descr="http://magaza.hammaddeler.com/modules/catalog/products/pr_01_3715_max.jpg"/>
          <p:cNvPicPr>
            <a:picLocks noChangeAspect="1" noChangeArrowheads="1"/>
          </p:cNvPicPr>
          <p:nvPr/>
        </p:nvPicPr>
        <p:blipFill>
          <a:blip r:embed="rId3" cstate="print"/>
          <a:srcRect/>
          <a:stretch>
            <a:fillRect/>
          </a:stretch>
        </p:blipFill>
        <p:spPr bwMode="auto">
          <a:xfrm>
            <a:off x="4644008" y="2564904"/>
            <a:ext cx="2973710" cy="2378968"/>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Otoklav</a:t>
            </a:r>
            <a:endParaRPr lang="tr-TR" b="1" dirty="0"/>
          </a:p>
        </p:txBody>
      </p:sp>
      <p:pic>
        <p:nvPicPr>
          <p:cNvPr id="82946" name="Picture 2" descr="http://www.dentcare.com.tr/images/otoklav.jpg"/>
          <p:cNvPicPr>
            <a:picLocks noChangeAspect="1" noChangeArrowheads="1"/>
          </p:cNvPicPr>
          <p:nvPr/>
        </p:nvPicPr>
        <p:blipFill>
          <a:blip r:embed="rId2" cstate="print"/>
          <a:srcRect/>
          <a:stretch>
            <a:fillRect/>
          </a:stretch>
        </p:blipFill>
        <p:spPr bwMode="auto">
          <a:xfrm>
            <a:off x="0" y="1772816"/>
            <a:ext cx="2370262" cy="2370262"/>
          </a:xfrm>
          <a:prstGeom prst="rect">
            <a:avLst/>
          </a:prstGeom>
          <a:noFill/>
        </p:spPr>
      </p:pic>
      <p:pic>
        <p:nvPicPr>
          <p:cNvPr id="82948" name="Picture 4" descr="http://www.burakmaksan.com.tr/UserFiles/product/9a05cOtoklav.jpg"/>
          <p:cNvPicPr>
            <a:picLocks noChangeAspect="1" noChangeArrowheads="1"/>
          </p:cNvPicPr>
          <p:nvPr/>
        </p:nvPicPr>
        <p:blipFill>
          <a:blip r:embed="rId3" cstate="print"/>
          <a:srcRect/>
          <a:stretch>
            <a:fillRect/>
          </a:stretch>
        </p:blipFill>
        <p:spPr bwMode="auto">
          <a:xfrm>
            <a:off x="5364088" y="1484784"/>
            <a:ext cx="3779912" cy="4065189"/>
          </a:xfrm>
          <a:prstGeom prst="rect">
            <a:avLst/>
          </a:prstGeom>
          <a:noFill/>
        </p:spPr>
      </p:pic>
      <p:pic>
        <p:nvPicPr>
          <p:cNvPr id="82952" name="Picture 8" descr="http://www.lidermedikal.com.tr/serico/otoklavlar/otoklav_30lt.gif"/>
          <p:cNvPicPr>
            <a:picLocks noChangeAspect="1" noChangeArrowheads="1"/>
          </p:cNvPicPr>
          <p:nvPr/>
        </p:nvPicPr>
        <p:blipFill>
          <a:blip r:embed="rId4" cstate="print"/>
          <a:srcRect/>
          <a:stretch>
            <a:fillRect/>
          </a:stretch>
        </p:blipFill>
        <p:spPr bwMode="auto">
          <a:xfrm>
            <a:off x="2555776" y="2348880"/>
            <a:ext cx="2362200" cy="4162426"/>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Kuru hava </a:t>
            </a:r>
            <a:r>
              <a:rPr lang="tr-TR" b="1" dirty="0" err="1" smtClean="0"/>
              <a:t>sterilizatörü</a:t>
            </a:r>
            <a:endParaRPr lang="tr-TR" b="1" dirty="0"/>
          </a:p>
        </p:txBody>
      </p:sp>
      <p:pic>
        <p:nvPicPr>
          <p:cNvPr id="83970" name="Picture 2" descr="http://www.medikalmalzemeleri.net/Resim/Urun/Buyuk/b_m160a.jpg"/>
          <p:cNvPicPr>
            <a:picLocks noChangeAspect="1" noChangeArrowheads="1"/>
          </p:cNvPicPr>
          <p:nvPr/>
        </p:nvPicPr>
        <p:blipFill>
          <a:blip r:embed="rId2" cstate="print"/>
          <a:srcRect/>
          <a:stretch>
            <a:fillRect/>
          </a:stretch>
        </p:blipFill>
        <p:spPr bwMode="auto">
          <a:xfrm>
            <a:off x="971600" y="1700808"/>
            <a:ext cx="6840760" cy="4407244"/>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pH</a:t>
            </a:r>
            <a:r>
              <a:rPr lang="tr-TR" b="1" dirty="0" smtClean="0"/>
              <a:t> metre</a:t>
            </a:r>
            <a:endParaRPr lang="tr-TR" b="1" dirty="0"/>
          </a:p>
        </p:txBody>
      </p:sp>
      <p:pic>
        <p:nvPicPr>
          <p:cNvPr id="84994" name="Picture 2" descr="http://phmetre.gen.tr/wp-content/uploads/glp-21-ph-metre.jpg"/>
          <p:cNvPicPr>
            <a:picLocks noChangeAspect="1" noChangeArrowheads="1"/>
          </p:cNvPicPr>
          <p:nvPr/>
        </p:nvPicPr>
        <p:blipFill>
          <a:blip r:embed="rId2" cstate="print"/>
          <a:srcRect/>
          <a:stretch>
            <a:fillRect/>
          </a:stretch>
        </p:blipFill>
        <p:spPr bwMode="auto">
          <a:xfrm>
            <a:off x="0" y="1412776"/>
            <a:ext cx="5534025" cy="4886326"/>
          </a:xfrm>
          <a:prstGeom prst="rect">
            <a:avLst/>
          </a:prstGeom>
          <a:noFill/>
        </p:spPr>
      </p:pic>
      <p:pic>
        <p:nvPicPr>
          <p:cNvPr id="84996" name="Picture 4" descr="http://www.ticaretgroup.com/content_files/prd_images/ph_metre.jpg"/>
          <p:cNvPicPr>
            <a:picLocks noChangeAspect="1" noChangeArrowheads="1"/>
          </p:cNvPicPr>
          <p:nvPr/>
        </p:nvPicPr>
        <p:blipFill>
          <a:blip r:embed="rId3" cstate="print"/>
          <a:srcRect/>
          <a:stretch>
            <a:fillRect/>
          </a:stretch>
        </p:blipFill>
        <p:spPr bwMode="auto">
          <a:xfrm>
            <a:off x="5868144" y="1340768"/>
            <a:ext cx="2641476" cy="2641476"/>
          </a:xfrm>
          <a:prstGeom prst="rect">
            <a:avLst/>
          </a:prstGeom>
          <a:noFill/>
        </p:spPr>
      </p:pic>
      <p:pic>
        <p:nvPicPr>
          <p:cNvPr id="84998" name="Picture 6" descr="http://www.teknoistanbul.net/ad130_portatif_ph_metre.jpg"/>
          <p:cNvPicPr>
            <a:picLocks noChangeAspect="1" noChangeArrowheads="1"/>
          </p:cNvPicPr>
          <p:nvPr/>
        </p:nvPicPr>
        <p:blipFill>
          <a:blip r:embed="rId4" cstate="print"/>
          <a:srcRect/>
          <a:stretch>
            <a:fillRect/>
          </a:stretch>
        </p:blipFill>
        <p:spPr bwMode="auto">
          <a:xfrm>
            <a:off x="6228184" y="4188081"/>
            <a:ext cx="2081808" cy="2669919"/>
          </a:xfrm>
          <a:prstGeom prst="rect">
            <a:avLst/>
          </a:prstGeom>
          <a:no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Distile</a:t>
            </a:r>
            <a:r>
              <a:rPr lang="tr-TR" b="1" dirty="0" smtClean="0"/>
              <a:t> su cihazı</a:t>
            </a:r>
            <a:endParaRPr lang="tr-TR" b="1" dirty="0"/>
          </a:p>
        </p:txBody>
      </p:sp>
      <p:pic>
        <p:nvPicPr>
          <p:cNvPr id="86018" name="Picture 2" descr="http://www.medikalteknoloji.com/e107_images/newspost_images/sudstleee.jpg"/>
          <p:cNvPicPr>
            <a:picLocks noChangeAspect="1" noChangeArrowheads="1"/>
          </p:cNvPicPr>
          <p:nvPr/>
        </p:nvPicPr>
        <p:blipFill>
          <a:blip r:embed="rId2" cstate="print"/>
          <a:srcRect/>
          <a:stretch>
            <a:fillRect/>
          </a:stretch>
        </p:blipFill>
        <p:spPr bwMode="auto">
          <a:xfrm>
            <a:off x="1043608" y="1556792"/>
            <a:ext cx="6096000" cy="4572000"/>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Saf su cihazı</a:t>
            </a:r>
            <a:endParaRPr lang="tr-TR" b="1" dirty="0"/>
          </a:p>
        </p:txBody>
      </p:sp>
      <p:pic>
        <p:nvPicPr>
          <p:cNvPr id="87042" name="Picture 2" descr="http://www.borkim.com.tr/images/urunler/1(2).jpg"/>
          <p:cNvPicPr>
            <a:picLocks noChangeAspect="1" noChangeArrowheads="1"/>
          </p:cNvPicPr>
          <p:nvPr/>
        </p:nvPicPr>
        <p:blipFill>
          <a:blip r:embed="rId2" cstate="print"/>
          <a:srcRect/>
          <a:stretch>
            <a:fillRect/>
          </a:stretch>
        </p:blipFill>
        <p:spPr bwMode="auto">
          <a:xfrm>
            <a:off x="0" y="1556792"/>
            <a:ext cx="4229100" cy="4886326"/>
          </a:xfrm>
          <a:prstGeom prst="rect">
            <a:avLst/>
          </a:prstGeom>
          <a:noFill/>
        </p:spPr>
      </p:pic>
      <p:pic>
        <p:nvPicPr>
          <p:cNvPr id="87044" name="Picture 4" descr="http://www.labgroup.com.tr/img/urunler/ELGA-Ultra-saf-su-cihazi.jpg"/>
          <p:cNvPicPr>
            <a:picLocks noChangeAspect="1" noChangeArrowheads="1"/>
          </p:cNvPicPr>
          <p:nvPr/>
        </p:nvPicPr>
        <p:blipFill>
          <a:blip r:embed="rId3" cstate="print"/>
          <a:srcRect/>
          <a:stretch>
            <a:fillRect/>
          </a:stretch>
        </p:blipFill>
        <p:spPr bwMode="auto">
          <a:xfrm>
            <a:off x="4355976" y="1772816"/>
            <a:ext cx="4018756" cy="4018756"/>
          </a:xfrm>
          <a:prstGeom prst="rect">
            <a:avLst/>
          </a:prstGeo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Vorteks</a:t>
            </a:r>
            <a:endParaRPr lang="tr-TR" b="1" dirty="0"/>
          </a:p>
        </p:txBody>
      </p:sp>
      <p:pic>
        <p:nvPicPr>
          <p:cNvPr id="88066" name="Picture 2" descr="http://www.sahinlerkimya.com/upload/urun/buyuk/2702_vorteks.JPG"/>
          <p:cNvPicPr>
            <a:picLocks noChangeAspect="1" noChangeArrowheads="1"/>
          </p:cNvPicPr>
          <p:nvPr/>
        </p:nvPicPr>
        <p:blipFill>
          <a:blip r:embed="rId2" cstate="print"/>
          <a:srcRect/>
          <a:stretch>
            <a:fillRect/>
          </a:stretch>
        </p:blipFill>
        <p:spPr bwMode="auto">
          <a:xfrm>
            <a:off x="2267744" y="1748776"/>
            <a:ext cx="4320480" cy="4393708"/>
          </a:xfrm>
          <a:prstGeom prst="rect">
            <a:avLst/>
          </a:prstGeo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data:image/jpeg;base64,/9j/4AAQSkZJRgABAQAAAQABAAD/2wCEAAkGBwgHBgkIBwgKCgkLDRYPDQwMDRsUFRAWIB0iIiAdHx8kKDQsJCYxJx8fLT0tMTU3Ojo6Iys/RD84QzQ5OjcBCgoKDQwNGg8PGjclHyU3Nzc3Nzc3Nzc3Nzc3Nzc3Nzc3Nzc3Nzc3Nzc3Nzc3Nzc3Nzc3Nzc3Nzc3Nzc3Nzc3N//AABEIAJ0AfAMBIgACEQEDEQH/xAAcAAAABwEBAAAAAAAAAAAAAAAAAgMEBQYHAQj/xAA9EAACAQMCAwQHBQYGAwAAAAABAgMABBEFIQYSMRNBUWEUInGBkaHBByMyUrFCU2KC0eEzQ6Ky8PEVJrP/xAAXAQEBAQEAAAAAAAAAAAAAAAAAAQID/8QAFxEBAQEBAAAAAAAAAAAAAAAAAAERMf/aAAwDAQACEQMRAD8Afg0FmiMvZCVO0/Jzb/Co/Vbl7e0JjyHZgoPhUNYoyyiZsjkw+emO/NdBb+ldG9RV3rUfofaRD74nAXG3tphpt9evdJIZiycwyrdCO8URZq7mlbt7SC0Ey87nmAKg5OO+kpVKHIDGMn1WK4BFFDNdzRM7ZoZoD5oZouaGaDpNcJoE0U0AJohrrGiZoAaLQJrlA2uIUuIuykG2cjyNR1zb3sw7CGElFUfh78eNSg3o6kg5G2KIrUcQYNA7KHVgwydjtv8ASpDngtRiEFnIGCTsu29H1XTxKrXCN993rjZh5VCh3hcZOcbYNRUy2pBYy6SkMmwFSA1Lszz3IfMkXIBnZe/OPbiqtJIzSFySSfGnsGovJJEJsNyHb2+NVE0uoEREFOcY9XBxRbzkSRBaPIMrzN94SKKRFJHzIwwooluAyBx0bcUCqS3CjebPlgU8t5TIDzd1M8U4tBuRRTkmuZrpGKKelAU0UmumiNQDNczRSaLmg4DRxSYpVRRAxTS702G53xyP+ZfrT4DNHVaCvx8P30s6QQLHKXYKvrhck+2n2qcD67p0kQW0NysuArQHmwx7j4e3p51N2b9jcwzfu3Vvgc1oNvxDptxj74xk90i4+fSpaMjvOF9QsoQLkSRj9oBTy/GlrGN7gpBbozydAijNWfiOz4kt9XvL3TXvPRHyVSGTK7r15R5+VQVvxLxRYB7d2jjkO7GaFVk+nzFNVLxcIao6BpligZzhFYliT58oOKtugcPQabGWlVZJ3Xlc8xZSOvQgeFVnhyLiPUdSs7y/FybVGDFpXCqw8Qv9q0MVmiPn0TTJt3soQfFF5f0qOm4R02TJiaaInwfI+dWGiQ/4QqCoT8FPube9U+Ukf9DUBrOi3Wk9mbgxsshIVkbPStRqq8fLmztW8JD+lWUUJqLSrrSRG9bB1SlVSuotLIlEFVKUVKUWOlkj8qBJY6XRDSqR0ryYHSgtmkapbT2aRicGaFAsijqDjwqE1WTh2e4kuLqCOabYMxyOm25JAqs32nW99ewmTmy9zDDzxtgqpzkfDPwFLX3CWnWw02RXupfSf8RZX/gY7YA7wKzipEcciGZLTTLOK5ijAXCMQsajYet9cYqxtxTpsTItxIY+deYEjOO4ggbgg+Iqu6TDALW401YUjMILssY9aaM45x5n8LDv6Cqfrkcun6hLbzsTjdXznnXuIpg2G01jTb04tb63kP5RIM/DrTqA/d/zMPma8+tMGPWtk4IkZ+DtPaPDMImA5jtkMR9KlgsOR41XeN05tOhI7pR+hp96TdyMFWSBSe4RM3zyKb8WqTpScxyRKu+PI0nRn7pSRTen7J12pIx79K6DiJThEo0UdOooSaISSOlG5YkZ3YKqjJJ7hTpIahOILZJ5+zk5ioUbBiKKDcR6ZGG++dyOgWM7+yonUNUm1yMwW0CwxIQS8s2D7+73YNMpdIjYc8UroDuO0XY++mkmmXKZwquvihBoiS0NrHTtYtGubzmRJldjGPUUjvJ76tWs8SaXcWNtGt72ckCRhWjBYg8pB2x7Aaz9baWNgzoCPysDRFCmXEkQI8MkVBd7HUpBdpe2tzbXUsPfkK2PAjYbgke/ypHiG2/89q0ThZLe3RCi7BnIyT9QB5Cq9CRGmYYgpHfzml47y95+eMFW/NimKjb/AEq+0/LzQS9hnCz8hCN7Ca1r7NZubha0jP7Bcf6z/Ws1fWr+OdVa7lwP2eb1ehHTp0Jqf4HuruK9t7azlxG7YaNj6uO848cZqUauMd1RPE682lt5OtVOPh7X5uJPS7i9zbi7Eqq07n1AwOAvQbd1XDXBz6fIPMfrUkVSHTBpErvT6SOkSm9bQvFDSxmtbeRI554onf8ACruATVI1PjK5lBj06MQIf8xt3/oPnVZlmeaRpJWZ3f8AEzHJPtzU0bdFGpAI3FC40u0ux9/CrHH4sYPxrGLTULyyINndzwEfu5Co+FTllx1rtqAGninHhNED+mKDQX4ai5AttK0YAwAw5hUBrOkHTeV7nswHJCshOTj50Sy+00jAvdMB8TBLj5MPrUzb8e8O3YC3Paw57poOYD3rmgqphD5CS83kd8UxltoHiMioASM5U0rxY+mRXCvo1+84k9chF9Vc/wAXjt0x7ai7K6ikWf0y6eIiMmPEfNzt+U46Z8amiQtQgiU+VdmuY41JJzjuFQjXcjMAGwncBR5JcoRVRI6BZLruuR2pcwqwJLYyR0/rV+4c0a30q9nftXmkt35FY+qN0U9P5jVN+zgf+zxk/uz/ALlq+2bhr/UxnpMn/wAY6iofV+OZ7LVjBFEBHFsx8Tj2f88qt7XKahpSXELBo5kDqR0INQeo8P6bqxzcxMr7fexHlf8Av7xU5bwQ2tjHa2ycsMSciLnuoqEli8qbGLfpUzLDTZoN60MSzXK5QzWNR2hQzQoAKcWcaTXUUUknZo7hS+M8tN6faLD2+rWUR6NOmfZzCrA5vSkFt6GMOUJPaDv37qjTUtxBFGl/L2YABkbYdOtRmKVB7m6e4MZkWMMiBOZEC8wHTOOpx30lz0R6Cgk9KKm+HNWGjX8d6Y+0UHldB15cqdvParRFxPZLBqOoiORDPMgigJBdiEC5z4YUVQMEIpxRkkwpBHcQvkT/AGzVF1seM52kAuLcEd5jP0NXPRdVg1KPmhY7bMCMEVjEEvZtk1O8P8TS6TPJIYhKrLgLnGPCg11kyKRMe/Sqha/aTYsQL2wuIj05omVwPjg1LR8acPSIG9O5M9zxOCPlV1WM0KFCuSBSkaGR1RQSzEAAd5pOrFwJp4v+JrNWXMcDdu/h6m4/1ctUH1LgzWNNjV7i1cjlBLRjnUe8dPfTKwhlsrmK5geJ3jOeVjy+7f6Gt2E58dvA1H6jomj6pk3llGJD/mReo3xHX31qUYnqDyNcMZUaMkk8rDBpsGzWlat9nPajn029D+Ec+xH8w/pT3QPs3tLYLLq8vpEgA+5jyqD2nqflTRmenaPf6rN2djaySkdSB6q+09BV24f4EhglV9XPbN+6QkKPaeprTLe0t7aFYbeGOKJeiIuAKElujEEADFTRmv2qWMdraaZ6PAsUSdovqJhV/Dt+tVm14euL3SLe5gTDuzYDbcwzsQa3XkVlAYAjzGaa3tokyg8oyvTApKMNm4W1xMFdNuJQTgGJef8ASpqTgOaHSTc3NyYrlInkkh5AwGASBnPXYZrVbOIRVE8ZarpljpVwt5OqzSRMkaLuzEjHT39aujCTQz/zNBvOi1KBQoUKyAOtaN9llqI4L6/bHM7LCm/QD1j8cr8Kzkdae2Nzc2knbWc8sLj9qNiP+6sG6CUZxnf20oGrD77W9Su7iK4muXWeIYSSI8h+VTek8e6naFUvFjvI/FvVf4jY+8VRrAfzNPrSTnj36jY1TNJ4y0fUiqdv6NM23Z3Hq/Buh+NWa1l7OUZ6HY1BKUKFcJwKg7Te9u7ext3nupkiiXq7sABVV4m+0DT9KL21hi9vBsQh+7Q+bd/sHyrMdX1XUtcm7bUp2cD8MY2RPYPr1qyC28R/aG0jNBoCYB29JkX/AGqf1Pwqj3XbXDSXF3K8szbl5DzE++uxhU6da5cOOzOK0I9qLRnotZoFCu4oYqACnVt3imwpxbda1B2eM5yKbEY7qlMDFJPEpFAwBNaDw3xzbwWcFpqiyholCCdRzBgOnMOuce2qM0IHfSogHIDk0GyXHHOiWempcNeLO7AhYofWdiPLu9+Kz3iDjLVtfLQRn0SyO3ZRE5YfxN3+7AqAtrZXb1idqf8AZrGoC0DWG2SMZIyaTupeXYU4kJAqPuOtaBBKc0Gckb0nQoCmi0fFDFZH/9k="/>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028" name="AutoShape 4" descr="data:image/jpeg;base64,/9j/4AAQSkZJRgABAQAAAQABAAD/2wCEAAkGBwgHBgkIBwgKCgkLDRYPDQwMDRsUFRAWIB0iIiAdHx8kKDQsJCYxJx8fLT0tMTU3Ojo6Iys/RD84QzQ5OjcBCgoKDQwNGg8PGjclHyU3Nzc3Nzc3Nzc3Nzc3Nzc3Nzc3Nzc3Nzc3Nzc3Nzc3Nzc3Nzc3Nzc3Nzc3Nzc3Nzc3N//AABEIAJ0AfAMBIgACEQEDEQH/xAAcAAAABwEBAAAAAAAAAAAAAAAAAgMEBQYHAQj/xAA9EAACAQMCAwQHBQYGAwAAAAABAgMABBEFIQYSMRNBUWEUInGBkaHBByMyUrFCU2KC0eEzQ6Ky8PEVJrP/xAAXAQEBAQEAAAAAAAAAAAAAAAAAAQID/8QAFxEBAQEBAAAAAAAAAAAAAAAAAAERMf/aAAwDAQACEQMRAD8Afg0FmiMvZCVO0/Jzb/Co/Vbl7e0JjyHZgoPhUNYoyyiZsjkw+emO/NdBb+ldG9RV3rUfofaRD74nAXG3tphpt9evdJIZiycwyrdCO8URZq7mlbt7SC0Ey87nmAKg5OO+kpVKHIDGMn1WK4BFFDNdzRM7ZoZoD5oZouaGaDpNcJoE0U0AJohrrGiZoAaLQJrlA2uIUuIuykG2cjyNR1zb3sw7CGElFUfh78eNSg3o6kg5G2KIrUcQYNA7KHVgwydjtv8ASpDngtRiEFnIGCTsu29H1XTxKrXCN993rjZh5VCh3hcZOcbYNRUy2pBYy6SkMmwFSA1Lszz3IfMkXIBnZe/OPbiqtJIzSFySSfGnsGovJJEJsNyHb2+NVE0uoEREFOcY9XBxRbzkSRBaPIMrzN94SKKRFJHzIwwooluAyBx0bcUCqS3CjebPlgU8t5TIDzd1M8U4tBuRRTkmuZrpGKKelAU0UmumiNQDNczRSaLmg4DRxSYpVRRAxTS702G53xyP+ZfrT4DNHVaCvx8P30s6QQLHKXYKvrhck+2n2qcD67p0kQW0NysuArQHmwx7j4e3p51N2b9jcwzfu3Vvgc1oNvxDptxj74xk90i4+fSpaMjvOF9QsoQLkSRj9oBTy/GlrGN7gpBbozydAijNWfiOz4kt9XvL3TXvPRHyVSGTK7r15R5+VQVvxLxRYB7d2jjkO7GaFVk+nzFNVLxcIao6BpligZzhFYliT58oOKtugcPQabGWlVZJ3Xlc8xZSOvQgeFVnhyLiPUdSs7y/FybVGDFpXCqw8Qv9q0MVmiPn0TTJt3soQfFF5f0qOm4R02TJiaaInwfI+dWGiQ/4QqCoT8FPube9U+Ukf9DUBrOi3Wk9mbgxsshIVkbPStRqq8fLmztW8JD+lWUUJqLSrrSRG9bB1SlVSuotLIlEFVKUVKUWOlkj8qBJY6XRDSqR0ryYHSgtmkapbT2aRicGaFAsijqDjwqE1WTh2e4kuLqCOabYMxyOm25JAqs32nW99ewmTmy9zDDzxtgqpzkfDPwFLX3CWnWw02RXupfSf8RZX/gY7YA7wKzipEcciGZLTTLOK5ijAXCMQsajYet9cYqxtxTpsTItxIY+deYEjOO4ggbgg+Iqu6TDALW401YUjMILssY9aaM45x5n8LDv6Cqfrkcun6hLbzsTjdXznnXuIpg2G01jTb04tb63kP5RIM/DrTqA/d/zMPma8+tMGPWtk4IkZ+DtPaPDMImA5jtkMR9KlgsOR41XeN05tOhI7pR+hp96TdyMFWSBSe4RM3zyKb8WqTpScxyRKu+PI0nRn7pSRTen7J12pIx79K6DiJThEo0UdOooSaISSOlG5YkZ3YKqjJJ7hTpIahOILZJ5+zk5ioUbBiKKDcR6ZGG++dyOgWM7+yonUNUm1yMwW0CwxIQS8s2D7+73YNMpdIjYc8UroDuO0XY++mkmmXKZwquvihBoiS0NrHTtYtGubzmRJldjGPUUjvJ76tWs8SaXcWNtGt72ckCRhWjBYg8pB2x7Aaz9baWNgzoCPysDRFCmXEkQI8MkVBd7HUpBdpe2tzbXUsPfkK2PAjYbgke/ypHiG2/89q0ThZLe3RCi7BnIyT9QB5Cq9CRGmYYgpHfzml47y95+eMFW/NimKjb/AEq+0/LzQS9hnCz8hCN7Ca1r7NZubha0jP7Bcf6z/Ws1fWr+OdVa7lwP2eb1ehHTp0Jqf4HuruK9t7azlxG7YaNj6uO848cZqUauMd1RPE682lt5OtVOPh7X5uJPS7i9zbi7Eqq07n1AwOAvQbd1XDXBz6fIPMfrUkVSHTBpErvT6SOkSm9bQvFDSxmtbeRI554onf8ACruATVI1PjK5lBj06MQIf8xt3/oPnVZlmeaRpJWZ3f8AEzHJPtzU0bdFGpAI3FC40u0ux9/CrHH4sYPxrGLTULyyINndzwEfu5Co+FTllx1rtqAGninHhNED+mKDQX4ai5AttK0YAwAw5hUBrOkHTeV7nswHJCshOTj50Sy+00jAvdMB8TBLj5MPrUzb8e8O3YC3Paw57poOYD3rmgqphD5CS83kd8UxltoHiMioASM5U0rxY+mRXCvo1+84k9chF9Vc/wAXjt0x7ai7K6ikWf0y6eIiMmPEfNzt+U46Z8amiQtQgiU+VdmuY41JJzjuFQjXcjMAGwncBR5JcoRVRI6BZLruuR2pcwqwJLYyR0/rV+4c0a30q9nftXmkt35FY+qN0U9P5jVN+zgf+zxk/uz/ALlq+2bhr/UxnpMn/wAY6iofV+OZ7LVjBFEBHFsx8Tj2f88qt7XKahpSXELBo5kDqR0INQeo8P6bqxzcxMr7fexHlf8Av7xU5bwQ2tjHa2ycsMSciLnuoqEli8qbGLfpUzLDTZoN60MSzXK5QzWNR2hQzQoAKcWcaTXUUUknZo7hS+M8tN6faLD2+rWUR6NOmfZzCrA5vSkFt6GMOUJPaDv37qjTUtxBFGl/L2YABkbYdOtRmKVB7m6e4MZkWMMiBOZEC8wHTOOpx30lz0R6Cgk9KKm+HNWGjX8d6Y+0UHldB15cqdvParRFxPZLBqOoiORDPMgigJBdiEC5z4YUVQMEIpxRkkwpBHcQvkT/AGzVF1seM52kAuLcEd5jP0NXPRdVg1KPmhY7bMCMEVjEEvZtk1O8P8TS6TPJIYhKrLgLnGPCg11kyKRMe/Sqha/aTYsQL2wuIj05omVwPjg1LR8acPSIG9O5M9zxOCPlV1WM0KFCuSBSkaGR1RQSzEAAd5pOrFwJp4v+JrNWXMcDdu/h6m4/1ctUH1LgzWNNjV7i1cjlBLRjnUe8dPfTKwhlsrmK5geJ3jOeVjy+7f6Gt2E58dvA1H6jomj6pk3llGJD/mReo3xHX31qUYnqDyNcMZUaMkk8rDBpsGzWlat9nPajn029D+Ec+xH8w/pT3QPs3tLYLLq8vpEgA+5jyqD2nqflTRmenaPf6rN2djaySkdSB6q+09BV24f4EhglV9XPbN+6QkKPaeprTLe0t7aFYbeGOKJeiIuAKElujEEADFTRmv2qWMdraaZ6PAsUSdovqJhV/Dt+tVm14euL3SLe5gTDuzYDbcwzsQa3XkVlAYAjzGaa3tokyg8oyvTApKMNm4W1xMFdNuJQTgGJef8ASpqTgOaHSTc3NyYrlInkkh5AwGASBnPXYZrVbOIRVE8ZarpljpVwt5OqzSRMkaLuzEjHT39aujCTQz/zNBvOi1KBQoUKyAOtaN9llqI4L6/bHM7LCm/QD1j8cr8Kzkdae2Nzc2knbWc8sLj9qNiP+6sG6CUZxnf20oGrD77W9Su7iK4muXWeIYSSI8h+VTek8e6naFUvFjvI/FvVf4jY+8VRrAfzNPrSTnj36jY1TNJ4y0fUiqdv6NM23Z3Hq/Buh+NWa1l7OUZ6HY1BKUKFcJwKg7Te9u7ext3nupkiiXq7sABVV4m+0DT9KL21hi9vBsQh+7Q+bd/sHyrMdX1XUtcm7bUp2cD8MY2RPYPr1qyC28R/aG0jNBoCYB29JkX/AGqf1Pwqj3XbXDSXF3K8szbl5DzE++uxhU6da5cOOzOK0I9qLRnotZoFCu4oYqACnVt3imwpxbda1B2eM5yKbEY7qlMDFJPEpFAwBNaDw3xzbwWcFpqiyholCCdRzBgOnMOuce2qM0IHfSogHIDk0GyXHHOiWempcNeLO7AhYofWdiPLu9+Kz3iDjLVtfLQRn0SyO3ZRE5YfxN3+7AqAtrZXb1idqf8AZrGoC0DWG2SMZIyaTupeXYU4kJAqPuOtaBBKc0Gckb0nQoCmi0fFDFZH/9k="/>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030" name="AutoShape 6" descr="data:image/jpeg;base64,/9j/4AAQSkZJRgABAQAAAQABAAD/2wCEAAkGBwgHBgkIBwgKCgkLDRYPDQwMDRsUFRAWIB0iIiAdHx8kKDQsJCYxJx8fLT0tMTU3Ojo6Iys/RD84QzQ5OjcBCgoKDQwNGg8PGjclHyU3Nzc3Nzc3Nzc3Nzc3Nzc3Nzc3Nzc3Nzc3Nzc3Nzc3Nzc3Nzc3Nzc3Nzc3Nzc3Nzc3N//AABEIAJ0AfAMBIgACEQEDEQH/xAAcAAAABwEBAAAAAAAAAAAAAAAAAgMEBQYHAQj/xAA9EAACAQMCAwQHBQYGAwAAAAABAgMABBEFIQYSMRNBUWEUInGBkaHBByMyUrFCU2KC0eEzQ6Ky8PEVJrP/xAAXAQEBAQEAAAAAAAAAAAAAAAAAAQID/8QAFxEBAQEBAAAAAAAAAAAAAAAAAAERMf/aAAwDAQACEQMRAD8Afg0FmiMvZCVO0/Jzb/Co/Vbl7e0JjyHZgoPhUNYoyyiZsjkw+emO/NdBb+ldG9RV3rUfofaRD74nAXG3tphpt9evdJIZiycwyrdCO8URZq7mlbt7SC0Ey87nmAKg5OO+kpVKHIDGMn1WK4BFFDNdzRM7ZoZoD5oZouaGaDpNcJoE0U0AJohrrGiZoAaLQJrlA2uIUuIuykG2cjyNR1zb3sw7CGElFUfh78eNSg3o6kg5G2KIrUcQYNA7KHVgwydjtv8ASpDngtRiEFnIGCTsu29H1XTxKrXCN993rjZh5VCh3hcZOcbYNRUy2pBYy6SkMmwFSA1Lszz3IfMkXIBnZe/OPbiqtJIzSFySSfGnsGovJJEJsNyHb2+NVE0uoEREFOcY9XBxRbzkSRBaPIMrzN94SKKRFJHzIwwooluAyBx0bcUCqS3CjebPlgU8t5TIDzd1M8U4tBuRRTkmuZrpGKKelAU0UmumiNQDNczRSaLmg4DRxSYpVRRAxTS702G53xyP+ZfrT4DNHVaCvx8P30s6QQLHKXYKvrhck+2n2qcD67p0kQW0NysuArQHmwx7j4e3p51N2b9jcwzfu3Vvgc1oNvxDptxj74xk90i4+fSpaMjvOF9QsoQLkSRj9oBTy/GlrGN7gpBbozydAijNWfiOz4kt9XvL3TXvPRHyVSGTK7r15R5+VQVvxLxRYB7d2jjkO7GaFVk+nzFNVLxcIao6BpligZzhFYliT58oOKtugcPQabGWlVZJ3Xlc8xZSOvQgeFVnhyLiPUdSs7y/FybVGDFpXCqw8Qv9q0MVmiPn0TTJt3soQfFF5f0qOm4R02TJiaaInwfI+dWGiQ/4QqCoT8FPube9U+Ukf9DUBrOi3Wk9mbgxsshIVkbPStRqq8fLmztW8JD+lWUUJqLSrrSRG9bB1SlVSuotLIlEFVKUVKUWOlkj8qBJY6XRDSqR0ryYHSgtmkapbT2aRicGaFAsijqDjwqE1WTh2e4kuLqCOabYMxyOm25JAqs32nW99ewmTmy9zDDzxtgqpzkfDPwFLX3CWnWw02RXupfSf8RZX/gY7YA7wKzipEcciGZLTTLOK5ijAXCMQsajYet9cYqxtxTpsTItxIY+deYEjOO4ggbgg+Iqu6TDALW401YUjMILssY9aaM45x5n8LDv6Cqfrkcun6hLbzsTjdXznnXuIpg2G01jTb04tb63kP5RIM/DrTqA/d/zMPma8+tMGPWtk4IkZ+DtPaPDMImA5jtkMR9KlgsOR41XeN05tOhI7pR+hp96TdyMFWSBSe4RM3zyKb8WqTpScxyRKu+PI0nRn7pSRTen7J12pIx79K6DiJThEo0UdOooSaISSOlG5YkZ3YKqjJJ7hTpIahOILZJ5+zk5ioUbBiKKDcR6ZGG++dyOgWM7+yonUNUm1yMwW0CwxIQS8s2D7+73YNMpdIjYc8UroDuO0XY++mkmmXKZwquvihBoiS0NrHTtYtGubzmRJldjGPUUjvJ76tWs8SaXcWNtGt72ckCRhWjBYg8pB2x7Aaz9baWNgzoCPysDRFCmXEkQI8MkVBd7HUpBdpe2tzbXUsPfkK2PAjYbgke/ypHiG2/89q0ThZLe3RCi7BnIyT9QB5Cq9CRGmYYgpHfzml47y95+eMFW/NimKjb/AEq+0/LzQS9hnCz8hCN7Ca1r7NZubha0jP7Bcf6z/Ws1fWr+OdVa7lwP2eb1ehHTp0Jqf4HuruK9t7azlxG7YaNj6uO848cZqUauMd1RPE682lt5OtVOPh7X5uJPS7i9zbi7Eqq07n1AwOAvQbd1XDXBz6fIPMfrUkVSHTBpErvT6SOkSm9bQvFDSxmtbeRI554onf8ACruATVI1PjK5lBj06MQIf8xt3/oPnVZlmeaRpJWZ3f8AEzHJPtzU0bdFGpAI3FC40u0ux9/CrHH4sYPxrGLTULyyINndzwEfu5Co+FTllx1rtqAGninHhNED+mKDQX4ai5AttK0YAwAw5hUBrOkHTeV7nswHJCshOTj50Sy+00jAvdMB8TBLj5MPrUzb8e8O3YC3Paw57poOYD3rmgqphD5CS83kd8UxltoHiMioASM5U0rxY+mRXCvo1+84k9chF9Vc/wAXjt0x7ai7K6ikWf0y6eIiMmPEfNzt+U46Z8amiQtQgiU+VdmuY41JJzjuFQjXcjMAGwncBR5JcoRVRI6BZLruuR2pcwqwJLYyR0/rV+4c0a30q9nftXmkt35FY+qN0U9P5jVN+zgf+zxk/uz/ALlq+2bhr/UxnpMn/wAY6iofV+OZ7LVjBFEBHFsx8Tj2f88qt7XKahpSXELBo5kDqR0INQeo8P6bqxzcxMr7fexHlf8Av7xU5bwQ2tjHa2ycsMSciLnuoqEli8qbGLfpUzLDTZoN60MSzXK5QzWNR2hQzQoAKcWcaTXUUUknZo7hS+M8tN6faLD2+rWUR6NOmfZzCrA5vSkFt6GMOUJPaDv37qjTUtxBFGl/L2YABkbYdOtRmKVB7m6e4MZkWMMiBOZEC8wHTOOpx30lz0R6Cgk9KKm+HNWGjX8d6Y+0UHldB15cqdvParRFxPZLBqOoiORDPMgigJBdiEC5z4YUVQMEIpxRkkwpBHcQvkT/AGzVF1seM52kAuLcEd5jP0NXPRdVg1KPmhY7bMCMEVjEEvZtk1O8P8TS6TPJIYhKrLgLnGPCg11kyKRMe/Sqha/aTYsQL2wuIj05omVwPjg1LR8acPSIG9O5M9zxOCPlV1WM0KFCuSBSkaGR1RQSzEAAd5pOrFwJp4v+JrNWXMcDdu/h6m4/1ctUH1LgzWNNjV7i1cjlBLRjnUe8dPfTKwhlsrmK5geJ3jOeVjy+7f6Gt2E58dvA1H6jomj6pk3llGJD/mReo3xHX31qUYnqDyNcMZUaMkk8rDBpsGzWlat9nPajn029D+Ec+xH8w/pT3QPs3tLYLLq8vpEgA+5jyqD2nqflTRmenaPf6rN2djaySkdSB6q+09BV24f4EhglV9XPbN+6QkKPaeprTLe0t7aFYbeGOKJeiIuAKElujEEADFTRmv2qWMdraaZ6PAsUSdovqJhV/Dt+tVm14euL3SLe5gTDuzYDbcwzsQa3XkVlAYAjzGaa3tokyg8oyvTApKMNm4W1xMFdNuJQTgGJef8ASpqTgOaHSTc3NyYrlInkkh5AwGASBnPXYZrVbOIRVE8ZarpljpVwt5OqzSRMkaLuzEjHT39aujCTQz/zNBvOi1KBQoUKyAOtaN9llqI4L6/bHM7LCm/QD1j8cr8Kzkdae2Nzc2knbWc8sLj9qNiP+6sG6CUZxnf20oGrD77W9Su7iK4muXWeIYSSI8h+VTek8e6naFUvFjvI/FvVf4jY+8VRrAfzNPrSTnj36jY1TNJ4y0fUiqdv6NM23Z3Hq/Buh+NWa1l7OUZ6HY1BKUKFcJwKg7Te9u7ext3nupkiiXq7sABVV4m+0DT9KL21hi9vBsQh+7Q+bd/sHyrMdX1XUtcm7bUp2cD8MY2RPYPr1qyC28R/aG0jNBoCYB29JkX/AGqf1Pwqj3XbXDSXF3K8szbl5DzE++uxhU6da5cOOzOK0I9qLRnotZoFCu4oYqACnVt3imwpxbda1B2eM5yKbEY7qlMDFJPEpFAwBNaDw3xzbwWcFpqiyholCCdRzBgOnMOuce2qM0IHfSogHIDk0GyXHHOiWempcNeLO7AhYofWdiPLu9+Kz3iDjLVtfLQRn0SyO3ZRE5YfxN3+7AqAtrZXb1idqf8AZrGoC0DWG2SMZIyaTupeXYU4kJAqPuOtaBBKc0Gckb0nQoCmi0fFDFZH/9k="/>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1032" name="Picture 8" descr="http://www.microeguide.com/images/microscope2.jpg"/>
          <p:cNvPicPr>
            <a:picLocks noChangeAspect="1" noChangeArrowheads="1"/>
          </p:cNvPicPr>
          <p:nvPr/>
        </p:nvPicPr>
        <p:blipFill>
          <a:blip r:embed="rId2" cstate="print"/>
          <a:srcRect/>
          <a:stretch>
            <a:fillRect/>
          </a:stretch>
        </p:blipFill>
        <p:spPr bwMode="auto">
          <a:xfrm>
            <a:off x="0" y="0"/>
            <a:ext cx="2381250" cy="3000376"/>
          </a:xfrm>
          <a:prstGeom prst="rect">
            <a:avLst/>
          </a:prstGeom>
          <a:noFill/>
        </p:spPr>
      </p:pic>
      <p:pic>
        <p:nvPicPr>
          <p:cNvPr id="1034" name="Picture 10" descr="http://static2.businessinsider.com/image/503d360a69bedd764e000004-1200/ozcan-thought-that-if-he-could-invent-a-small-microscope-it-could-be-used-to-count-cells-and-look-for-disease.jpg"/>
          <p:cNvPicPr>
            <a:picLocks noChangeAspect="1" noChangeArrowheads="1"/>
          </p:cNvPicPr>
          <p:nvPr/>
        </p:nvPicPr>
        <p:blipFill>
          <a:blip r:embed="rId3" cstate="print"/>
          <a:srcRect/>
          <a:stretch>
            <a:fillRect/>
          </a:stretch>
        </p:blipFill>
        <p:spPr bwMode="auto">
          <a:xfrm>
            <a:off x="3851920" y="3068960"/>
            <a:ext cx="4678261" cy="2862462"/>
          </a:xfrm>
          <a:prstGeom prst="rect">
            <a:avLst/>
          </a:prstGeom>
          <a:noFill/>
        </p:spPr>
      </p:pic>
      <p:pic>
        <p:nvPicPr>
          <p:cNvPr id="1038" name="Picture 14" descr="http://nimax-img.de/Produktbilder/zoom/21030_1/Celestron-LDM-deluxe-digital-LCD-microscope.jpg"/>
          <p:cNvPicPr>
            <a:picLocks noChangeAspect="1" noChangeArrowheads="1"/>
          </p:cNvPicPr>
          <p:nvPr/>
        </p:nvPicPr>
        <p:blipFill>
          <a:blip r:embed="rId4" cstate="print"/>
          <a:srcRect/>
          <a:stretch>
            <a:fillRect/>
          </a:stretch>
        </p:blipFill>
        <p:spPr bwMode="auto">
          <a:xfrm>
            <a:off x="0" y="2924944"/>
            <a:ext cx="4094237" cy="4094238"/>
          </a:xfrm>
          <a:prstGeom prst="rect">
            <a:avLst/>
          </a:prstGeom>
          <a:noFill/>
        </p:spPr>
      </p:pic>
      <p:sp>
        <p:nvSpPr>
          <p:cNvPr id="15" name="14 Başlık"/>
          <p:cNvSpPr>
            <a:spLocks noGrp="1"/>
          </p:cNvSpPr>
          <p:nvPr>
            <p:ph type="title"/>
          </p:nvPr>
        </p:nvSpPr>
        <p:spPr/>
        <p:txBody>
          <a:bodyPr/>
          <a:lstStyle/>
          <a:p>
            <a:r>
              <a:rPr lang="tr-TR" b="1" dirty="0" smtClean="0"/>
              <a:t>Işık Mikroskobu</a:t>
            </a:r>
            <a:endParaRPr lang="tr-TR" b="1"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Fluorescent microscopy"/>
          <p:cNvPicPr>
            <a:picLocks noChangeAspect="1" noChangeArrowheads="1"/>
          </p:cNvPicPr>
          <p:nvPr/>
        </p:nvPicPr>
        <p:blipFill>
          <a:blip r:embed="rId2" cstate="print"/>
          <a:srcRect/>
          <a:stretch>
            <a:fillRect/>
          </a:stretch>
        </p:blipFill>
        <p:spPr bwMode="auto">
          <a:xfrm>
            <a:off x="2771800" y="1700808"/>
            <a:ext cx="3429000" cy="4762500"/>
          </a:xfrm>
          <a:prstGeom prst="rect">
            <a:avLst/>
          </a:prstGeom>
          <a:noFill/>
        </p:spPr>
      </p:pic>
      <p:sp>
        <p:nvSpPr>
          <p:cNvPr id="3" name="2 Başlık"/>
          <p:cNvSpPr>
            <a:spLocks noGrp="1"/>
          </p:cNvSpPr>
          <p:nvPr>
            <p:ph type="title"/>
          </p:nvPr>
        </p:nvSpPr>
        <p:spPr/>
        <p:txBody>
          <a:bodyPr/>
          <a:lstStyle/>
          <a:p>
            <a:r>
              <a:rPr lang="tr-TR" b="1" dirty="0" err="1" smtClean="0"/>
              <a:t>Floresan</a:t>
            </a:r>
            <a:r>
              <a:rPr lang="tr-TR" b="1" dirty="0" smtClean="0"/>
              <a:t> Mikroskop</a:t>
            </a:r>
            <a:endParaRPr lang="tr-TR" b="1"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descr="http://upload.wikimedia.org/wikipedia/commons/1/1f/Ernst_Ruska_Electron_Microscope_-_Deutsches_Museum_-_Munich-edit.jpg"/>
          <p:cNvPicPr>
            <a:picLocks noChangeAspect="1" noChangeArrowheads="1"/>
          </p:cNvPicPr>
          <p:nvPr/>
        </p:nvPicPr>
        <p:blipFill>
          <a:blip r:embed="rId2" cstate="print"/>
          <a:srcRect/>
          <a:stretch>
            <a:fillRect/>
          </a:stretch>
        </p:blipFill>
        <p:spPr bwMode="auto">
          <a:xfrm>
            <a:off x="1619672" y="1628800"/>
            <a:ext cx="2838450" cy="4886326"/>
          </a:xfrm>
          <a:prstGeom prst="rect">
            <a:avLst/>
          </a:prstGeom>
          <a:noFill/>
        </p:spPr>
      </p:pic>
      <p:sp>
        <p:nvSpPr>
          <p:cNvPr id="4" name="3 Başlık"/>
          <p:cNvSpPr>
            <a:spLocks noGrp="1"/>
          </p:cNvSpPr>
          <p:nvPr>
            <p:ph type="title"/>
          </p:nvPr>
        </p:nvSpPr>
        <p:spPr/>
        <p:txBody>
          <a:bodyPr/>
          <a:lstStyle/>
          <a:p>
            <a:r>
              <a:rPr lang="tr-TR" b="1" dirty="0" smtClean="0"/>
              <a:t>Elektron Mikroskop (EM)</a:t>
            </a:r>
            <a:endParaRPr lang="tr-TR" b="1"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i01.i.aliimg.com/photo/v5/616745401/DTH_100_microbiology_laboratory_equipment.jpg_250x250.jpg"/>
          <p:cNvPicPr>
            <a:picLocks noChangeAspect="1" noChangeArrowheads="1"/>
          </p:cNvPicPr>
          <p:nvPr/>
        </p:nvPicPr>
        <p:blipFill>
          <a:blip r:embed="rId2" cstate="print"/>
          <a:srcRect/>
          <a:stretch>
            <a:fillRect/>
          </a:stretch>
        </p:blipFill>
        <p:spPr bwMode="auto">
          <a:xfrm>
            <a:off x="2915816" y="2708920"/>
            <a:ext cx="2376264" cy="3176824"/>
          </a:xfrm>
          <a:prstGeom prst="rect">
            <a:avLst/>
          </a:prstGeom>
          <a:noFill/>
        </p:spPr>
      </p:pic>
      <p:sp>
        <p:nvSpPr>
          <p:cNvPr id="6" name="5 Başlık"/>
          <p:cNvSpPr>
            <a:spLocks noGrp="1"/>
          </p:cNvSpPr>
          <p:nvPr>
            <p:ph type="title"/>
          </p:nvPr>
        </p:nvSpPr>
        <p:spPr/>
        <p:txBody>
          <a:bodyPr/>
          <a:lstStyle/>
          <a:p>
            <a:r>
              <a:rPr lang="tr-TR" b="1" dirty="0" smtClean="0"/>
              <a:t>Kuru blok ısıtıcı (</a:t>
            </a:r>
            <a:r>
              <a:rPr lang="tr-TR" b="1" dirty="0" err="1" smtClean="0"/>
              <a:t>inkubatör</a:t>
            </a:r>
            <a:r>
              <a:rPr lang="tr-TR" b="1" dirty="0" smtClean="0"/>
              <a:t>)</a:t>
            </a:r>
            <a:endParaRPr lang="tr-TR" b="1"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AutoShape 2" descr="data:image/jpeg;base64,/9j/4AAQSkZJRgABAQAAAQABAAD/2wCEAAkGBhQSERQUEhQWFBQUFhcVFBUVFBcUFBQUFBgWFBQUFRQXHCYeGBkjGRUUHy8gIycpLCwsFR4xNTAqNSYrLCkBCQoKDgwOGg8PGiwcHBwpKSkpLCksKSkpKSksKSwpKSwpKSwpLCkpKSkpKSwpLCksLCksLCwsKSkpKSkpKSwpLP/AABEIAMABBgMBIgACEQEDEQH/xAAbAAABBQEBAAAAAAAAAAAAAAAEAQIDBQYAB//EAEkQAAEDAgMDBwcICAYBBQAAAAEAAhEDIQQSMQVBURMiMmFxkcEGI1KBobHRFDNCYnKSsvAVJDRTgqKz4QcWQ3OD8dJEY3Sjwv/EABgBAAMBAQAAAAAAAAAAAAAAAAECAwAE/8QAJhEAAgIBBAICAQUAAAAAAAAAAAECETEDEiFBE1Fh8JEEIjKh8f/aAAwDAQACEQMRAD8A1RC6E6Ei5SpLhaOd4bx/7VhX8m87YFQtn6oNu9VWBcfldETY55G6zSte8w0kCYBMcepBsbBl3eQtoFUDr5O/fmQNf/DIuiKzbcWH/wAlsvlD/wB071JRjXfun9yGwZyvgxrv8OazRFKrTHEkOzH1woqX+G9ds8+kTNru/wDFbgbQ403j1f3TxtJvov8Au/3Q2IG4xlPyGxAN+TPY43PrCdX8lsUBDabXT9dojvWz/SLevuHxTxtFnX3E+5L4kHe+jzej5HY0EudTDp3B7PYcyOp7CxW+i7vafcVvBtCnxj1H4Jf0jT9Me1B6SZvK/Rmdm4StTs6m+DqINusK0p4Z2Z3NOjYsfrK1GPp+m3vThjGem37wTLTrsV6j9FaKR4HuS5FZjEN9JveE8OHEI7AeQqg1LlVrCTkxwHcj42Hy/BVFqjcFcGi3gO5NOEafohDxsPlRSuCDqC60ZwLOHtKidsimdx7yioM3kRj8W3nn1e5B1hcLZ1fJymSTLhPWPghankiwmQ94+6fBQnpSbsqtWJiq2Iey7CRxuRb1JMNt6pN3bxAJt2LXVPIoHSr3sn/9LNbZ2CcK8lz2ZAA7OSGZZJABzHqUp6bS5Qy1IvDNLygvOgv7B4yoNp7TZhmecOZ7r06bLvdxkaNaOJIHrsszX2zVqWpTSaQJe5o5Rxi+RjugJ+k6/wBUWKDpYckkMBe76RJLiTxfUcde0rn0/wBK225lJ6nUR+P2lVrTnOWn+6aebH13WL+yzeo6oRrS6zRPXu/urSnsF5Ev19EERHj60fQwRbYNhd8Ixiqijnk2+WVWG2Vvdcqx5EBpgIrkDwKY9lj2KghRYxvO9XxSKXFt53q+K5GOAvJdFD47FCmxzzeBpx6kSUHtNk0ngDMcpgRMnsTPAqKjyT2o6rtGlmJMipAiGgZDYL1Qix7F5V5FUox9LhD/AMB3L1dwsexJHBXU6oCx+MbSY+pUMMYC5xgmB2C57EJS8oaBjnxO4se0jdeW2Qn+IFMnAYiJnmEEbiKtMgnqG9ZirSVcnOjcM21SP+oLdoF+si65nlDRM+eba5uRb1rF0KVlIUaDRt27Zpn/AFmX084OzjxUvy1vpt+8PisFOl9bi+o0UoB4nvR5NRuRiGne0+tpTszT6Pc3RYMzxPeU0k8T3rcmo3/Jt4N+634Jfk7PRb90LACo70nd5UjMS8C1R2vpFC2ajd/I6fot7l3yCn6I9vxWGp46qCTytS+4vMDsCeNr1hpVd3ytZqNt+j2ej3OPxXfIG/WHY8rGt25X/eHuHwUrfKGv6f8AKFgUa75Hwe/76T5Mf3j++Vlm+UtbiD/CE13lfWB0afUfisajVOoP3VXdwKbFT973sCy48tKvoM/mHinf51dvpN9Tj8ELQaZpS6r+8ae1nwS8vV40z6nLOM8rnH/S/n/shNueUJNNgk0w/MSWuglrbZc2omZlpBt2ocGot8b5YmmX0wxtSq0xDSRTYd/KvvB05ol3UNVlNoYg1KgqV3cpV+gA2AzW1KneNTziSb9KLKXZOAfXswclTb9KL33MZpxue5FY7CU8PUDWAk5QS485xJJuT6lKUlgeMQDD4N9S7wWt9EG57SPcFd4Sm1gADYA3AKHC1BlnjKIbVCHDGJ+WHWlzhQ8sOKUVAmoWyWWplWIN10ptQWKagWUG0umOzxK5dtEc4dniVyyXA5YlMcU5ybCdImDbKptG0qEakPJHa11/WvQ4WC2eP1/DdlT8JW/S+xm+EUXluP1KsOJpt+9WpiPassBqtf5Y0wcJUB3upa6Ty1KJ6pVAzZT4JDZg8W+JTwJ2DhnMH53IXGNOR0DcetXmG2VUNJpyGMo3t4T6SZW2LUjoHvb8VWgWVeIyRh8kk5Dnsba9Vk4I1mxKm5jvZ8VJ+g6voP8AulajWVhTSVYv2PUH0HfdPwUR2Y/0XfdPwWo1gGZQ0n/OZs0y0MiIkioRMkW5pVmdnP8ARd913wTaRMVKOV05m1NDYZcsRHWlobcQJpRXyJ3ou+6fgmnDHge5agWQBOIUvIdSUUkaNY3Z9A1Kr2jRtJzr8QDBsq97iQCdSBPtVnTwYkusCRlN9QdQhsThxmgQAAAI0CFGTK9TU6XFdkhKClodMkB3BTV2ZuRaRYB0Tv8AOUz77KFjUTiD8x1Nf/VppWYvdiiOU7fiq7brJq/wj3uVjssRn7fig9sDzg+yPeVyT9lYgdA2UzFDRFlMwJoYA8nJ7Qk+KVqqhB4XP0KUJtTQphSjxp5w7PEpU3Fm47FyywOWZSBKVycmMwH7fhuyp+ErflYLAD9fw3/J+ErepH2M8ID8oKIdQcDoXU9eqowhBBgaGgGc1zvi0q42iyabgeo9xB8FnnspMayo1pIc2ebJPPGcujtVYE+i6oGKLLjoNj7oQ2IfZRUsTLQPRAHZYJr3TKqIdhqxlWAxJjVVtMwpM6xiaoSVEUhemlyxhBXETNjohaFMcs98yXBrY4AAFThg7bRu04JGtE7raIDWgiUma6ZmUbjdEUIa9SByFDkpqrGD6MG0A9dlTbZpNZUeS0RDdw6wjKVS86Kr27UzOP2W+rVBhRUVHNJsAPUkaAn4Gi1z4e7K2CSZAjhc2SVmgEgGQN+s8DZKygR+j3BoeQMrgIMib30UWLN6PUH+2rTViaVbkmkvaacDK3Lzget0X0PegcZ/odtQf/ZSSSMmX2AYJf2/FB7VYM47PEo3Am7+0eKD2t0x9nxK5Z4KxAqVMQpW0woqB96maU0MGYwtunhi4lK1UROxwpplUQCpQVFW3pmAosVqOxcuxRuOxclWB7LErguXBOKJgf27Dfx/hK36wGC/bsN2v/CV6AUnsMsITG9B353qkqV2OyBjmmBoCDENAOnXZXeO+bd+d6psdh8gbyYa0kEXbIuA4+26slTJdAGHdA1J01vqAnmv4e0woaThumLRIg6DcpAJVAAW3NpmlTscpdYOAmIuTB3wqClt9x1xFT7jde5WnlSYpN5xHO3CZt7xuWbosvzjWA4hkrm1ZO+C+nFNc/f6Lyttsg82u6Ib06Y1LQXfRFp0P/aF/wA01S1wz053OAhwi5gGxtKgxNW96snK0c6nAswCNN2iqGO6Zlmkde/S6RzaY6gn0WQ2/VP+rU7wFZYvaxBflqVhBaAXAZbtGbNLRF9NLLOU8U70jv8AzorLHY5xL/OEjlDq0ZSBYHS3ZKWM3T5+/keUF6+/gPo+U1QB/Pa/mgguaG5CTvFswjwTP8xVf3rPuKlfUJnomALwG5d9wBdF0qsEeeY3+BxG69mlHfIGxei6rbacBbEU3GGn5u0kSRPUpdlbaqVH5XFjhBMtEERpN9N3cgMfirH9YomzLCkYs2Ncp9/dol8nXTVdcO5urRA1HSVIye6ibiqNK7EizZgkEgcQ0tBPe5vegqr3k1cpaRlbmzTIEO0jeiXYZshxaC4AgOiXAEgkA7gYHcheXax1UOIaXNaGzvMGAukggXZDA6u1rwHAh0giRYE6Jm1IY5wAgAkADgNEmznuFdpY0PdDoaTlnmnedEzaznFxL2hpuSA7NB3iRw0U3gosmjZfCUz+dXKjrsDWUY9Oub3uatFx9pKOwex2Gg2rmfmIIIz8yMzhOXjbXrQWMEMo/ar/AI6CWXQF2XuCqXf2jxQW2K3PH2fEqfAnnP8AV4oDbPTH2fErkm+C0VyQ4etI09qnFSCRHtQWF0PxRIFytpvg0kScopGO6tOsb7KAp7N9t35KsmTaJhUTahsU1qWpofWmsBR4nVcm19VyVYGZZpUiVUFEwX7dhu1/4SvQSLLz7B/tuF+0/wDCV6EdClWWaWEM2gfNu/O8Knr4tlQtyEmA76LhYQ06jjZXWKHMd2Kn2xs5j8oLRBJkARNm6xqrPJNYKui3w9wU0RKXB0wGgQSbSSSZtr1Kq8odnPc11QOGVjZyFpOhMkGYmDvG5OwEHlG3lGNFJ5JBM5bi8c6Z1HiqvC08S3StXaOEW9jl2Fxj22DoERu+CJo410xm9y45NtnRFJIlxlSuf9Zz5AkcmY6IB9qoHYCtz/N62kUzPqsrt+NcN/sCj/SDuPsStNjp0VWHwtYR0xrPmiY/lRmPfVl18/PdrhxB3BwOXQ9vrKOp453EdykO0Hjh7figk0gt2ZrEYV5M5J0g5SMthMiIPBEPwjh+7sJiB2b99p9auDtZ/V7filbtV54e34o7Q72V2MDg54mmIIbAbMhoi0o3yeow9xJaTl1ZYXOju63YUT+k39SUY9x1A7k8eHZOTtUXAPNKHo3Nab8wR1Wdoq0Vajw/Ixri1sxMdgkntRWCw7nGoA4s5jSdHTIdmZG4aX610KVkWkiHZI/W6Y+3+ByXykZDj1ueh6GDJxraNQkiSCRzXdEmxGl0Z5SbKZRZTLJu57TLi6zdNd/Wg8MKyH7M2lS+TMYajQ+Scs3gOcZjsVZjbtox6WIj79FXvk/gKbsLTcWMLsxGYtaXRmIiYlU21GZSwDc/FDufRSvoy7LHA61O0eKr9tDnj7PiVYYHpVO1vihNsv54t9HxK49TDLRyAYUW796JZqosM+2gRDH9S2muEGQ1OalLupOa7qVUIzmhOqCyUOXOdY9iYBnsTqkTsbqOxcgjMs0qRKqmG4b9swv2nfhK9CJ1XnlD9rwv23fhK9BnVT9glhD8V0Hdiq6+KDwHAGBmMHKDAOUwCfqlWOOdFNx/OqEx1SAI/Ngui+SSK/CCwJDmzEZhFrkHuIsn4jB56NVvpMeB2lpA9qTD4n8XszPPiisO4b+PiqIU8xpPsD+bgFT0385Avdkc5pPRcWxv5pLfBSCtcLilk6o4DnuUOa6ZUrqMVAgMH0Cn1ihqNUJ78QFjDSFLSCGdUCdTrhEwZUcAmcohq9UFBVsSdAUyA0arYjfN1D6RjuAPiURhcSKT6uYF2am2MgzRM3dewQ2xh+rN65Pe74AJ+Cd5yt/tfFdEcHO8glbaQO0G1gx5GbogAv6MRlnVTeUm1uWawcnUZDnnnty9LdE629qBwVScZSP1/BFeVFTnH7R9oSvDGWUWWwdtllFjOQquhxOcNmnrMZuO7tQW0qubk3QRmfijB1EuomD1q12DUjBN+0T/ADKn2k/5vrdivxUUvoPss8C7nVPV4oLbR54+z4lFYDpVO0eKB20eePs+JXHqfxKxyQYZ1u9EsKBwjrd6KY5bTwjSyTEpQo3OShyshWTSlebHsKjDkrzY9hRAUWL1HYuTcUbhcggstilBSJQqi8kVM/rWF/3D+Er0EleeE/rGF/3fAr0BrwZgiRqN4nSVN9jPCH7RfFJ56ljNqeVhqgChkYWuIcazuaW6EANM5rWtC2e0Pm3/AGSsviHsrtZTcC/IOcXNLZcBA4To7RM5cpE4rgy1HHV2lrc7zmIzP5WnDZ4DNMDiRvMcTONs4i5Aq2NuewlwneA7WOweK09jl2les2IIBLXXjW4t1BSu2I8EkYipJgSW0zYfw9ZVal7NcTM47ZVZ73VWU6xLpcQWtdL95cQ4QCY3HV3YhX7PxgMciZ47uOq1zdgvLcvygwdQaVI3Jk3jipa2zixhe+sCWgnMaFOw380CDpHrQem3yNvS4MOMDjyJGHqEdTT7BF0hwGPETh6l79F3Ze1vWiXeWbQTGa9zmwtEbgNJspxtWoadNwEgh7mxQozFEhtQnnTAka8UNobYAKOOEj5PUtM807pm8QdNxScnjdeQqcOi7XhpKLwPlQ19Vrc7Wl3Nl2Gp5OMmH27YVzSc57JbWpObLgHfJhYsu6HE7gQeodS2x/f9Dvoz3IY6QPk9S8RzXb9Nya2jjrxQqW+o7TTgtCK45QA4rCZoNhTpwQLmYJAgbylqMBzTiKBGtqU5ewg2Q2SNvM7yON1NF8HQ5Hd2khP+SYwGDQqW1827dfWFevaG5ScRSb18i5oIIkZrxpBunYPD8qX8liKL4gODWP5pMwQc0iY3GLLbZA3lG7BVxfkcRA3w8X1gAdEesjqSMweKBOWnXaYEiHyR0h9vsstN+hK8DzzLb8jr9RGaD3SgzsrEZ3hlUO5oJEGADMkB7je02RqQLiVWE+VMe14p1AWus7I4EdstPuKOxG06ryBUZWJOpLQ7MTeZYOHuXYPBnlGirWqZJ5xBIgbzIlEYrCUg4mnVqOabgmo4yPZvlD93ZuC42PtGryIY11HIJJa/O2vrYhh3Tv4JuKJLaM6zidNNaKO2bgafyXPlBeZBeRLozaZjeEDiujRH/wAj30Vn0ZdlrgqZJqRvi/eq/bFN2dtj0fEo/BPGZ+u7xQW2HDONej7iVy6i4KRyAYZjo70UxpQmGqCNOO9F03CO603vPw9oWhhGlkfBS3SBwS51UUenO0N9y6nfgDu70tVhh0XifYjQDP4ixSJcUb+pckQ9FylTUsroJoEfXPyvDM+vmn2QvRKenqXm1R0Y3DfaH4gvRwVB5Y/SJsc6GO+yfcs0cA4tArC14JfmmJiABYFt+4LRY4+bf9l3uKqdoYscnTeAYPVfoncnjVk8IpA+e5ultycXKGmyBEk2BuZ18EtWppvkx2LqJUSNfx6+7d7FkvKbyldyhoZGmnIBdmIcCDJOUC4Fu1atq858r3zin9EFo5pd02lt9OGpCDDFclZSxIcb4iLfTpyB6wtRh6n6vTAxFGAMQBLXB0ebJB7Cb8ZCyOHxjwLOpndcNOvaFoK2PqNpNA5DoNeOYyPOjK8kwPpUwOqFNdnRXFGfqOlwHKtIJg5WnQ6zbSFNsuiDOc4poExko5ozCHQLC46+ChdinSJcwC85WC5bzt2pv2InZGODRetiWCfoXIPG4RWAdmkwexaAoMdGIOYYoF3yZoc4BlOA4Z/okyOMlZmngaYqSGVnC9n0gwEQZk8eB3GFs/0uzkWg43GkFlR0ZBJBcKQm+oe0wOBKy1Su17jFSvUsfn+awgggh0X37uCZmrkuPKBtPknxTpA5MKQ3mCDyRY64vADRYazuhO/w/recqiafQBhmo52/j/ZCY+g3kicuGZmpMIAc5wmnUe0m9+iQYneE/wAiazRiYFSm4upnmsYWwRB1Opst2K8HoDnWQNKoG1askCaQ1MSb2EoxxsgadMOq1A4BwFIESJAIJvfemIlds79opfbCM8ohFR3q9yAwU8tTy2dnGWbid0jgiNsipmPKFpdacoIGlom+im8FFksdn7OJwwqcrUA5w5MO83ckTHHegsZYUhJ0xH4qSs9l4xnyMNztzSebmGbpSebM6KnxZ+avNsSQeovpkDugepI+hvZbbPfz6naPcVBtbEZXCQb03dnDx9qfszpVO0eKE2/UAdofmyO94+Cikg2C4J8jXSRpwKOpHsVbgNN8SVY0T+YQ2pcIN2E4h40BFnPjXeRqPUowkqu7NT4JJTWCiam5SVH2d2FQMKXF1SGOIEmDYECdyJuyixdcAybSuTK1MPjM0mBYAO6pMAg/9rllFtGci9lKCogU4FUAgKsf1zDfaH4gvRwvM8Y6MVhT9cfiavTGlReWU6Q7Hnzb41yOj7pVXVD4byhbEnLlBmIOWZPo69as8f8ANP8AsO/CVXbSzcmzLAMt1kjongn08k2ZunUncRYC/VvUj3KIH3DxTnFdRIhxGLawc4xAJ42G+B2rAbeczly8OEuzRmbeC0210vHYthtKgajixtjye+w5zjr91ZvHbBxBdzWGwjRrgfXNlKU1dDxj2UNGmSJBonTVwadeBKsm0CaQ81TE0yQQ7pZar254jS7h/DruU1HydxO/C039ZzNPscEaPJqtkgYSm05YjlCQTnLp5x4RZJuRejMVTGhY0ybNkmIP9k/C1IZ89VZJEzTMWgjQ7jv61eO8jsW4RydNg+qWh3fKscB5L42mLYpzO0tdHc5FSVA7KqpWHIsiuT5p4jIc3z8gX3zJ9qqsC85pnPzTas0cjofnMwiPGFv8Rs/Gmnk+W5uaW9HLMvLiSQ43i2mlutUX+Rq1yatN1oDXZsh+0GtE796LkryZkeIq+bnk9mtlrrtAJMFrpgDWCPUQVV7G2vyddjs1N8ZuZTZlFxHSgXWkp+STw3L+qA3BIw7nagDed1+9QYfyDIdmdiWxwbRgH+ZbehKNPgdqMqt5pvvadR6lDzjWfybg08kJLhmBbJkAWg9aAp7AZTg8sZHBob7ZKlwu0abaj3Z8/m8vM55ubEhsnfqmjO+BHGgXAVgK9LMQPONkmw13kqw2/Xa55LSCLXBB3dSqNnunFUxuLwCDvEgEEcFabcwzWOIY0NAgAAAAWnd1rPBlks9m4CmcKKhY01LjORzomInsKq8eL0eyv+OmjtmbUDcOKRZUJMnMGzTAmbvmxQeNM8h/zf1Kam+hl2HbOHOqdo8UJtmlLwb9D2Zij8Abv7R4oXawGcSPoj3lc0sFI5AMFYd/vRtMqHChsC3H3otkcEY4M8iPdO/efbHwSAqTMla5OgHMUeKwo5zpMxu/uiGuS4h3Md2I9AMrjsPniDETqJF+r1LlPiXXXKaGaLQFPaVCCnBy6SVkG0GDNRdvbWpwe1wlei0wB3LzjaLrUz/7tP8AEF6O3RRlkosE2Juwji0j2KixYextNzqgLC9oggNAa4HKAeqwlXWJ6B+yfcqjaODbVw1NrwS05JguabNJ6TSCEYCszDamV5EmHAEbxJc+RO7QImoJ9UH1qr5Ql72te5jaIyOJDXZiCTMm9hHeuZTqcwGq6XNJNm2gN8XBdSfBIZtSlUaXVWOENp3aQZOXM63eiKW2KhAObVBVWucyDVdD3up6DQuczwUGyneaZOoaAe0WPuXPqpXZaD4ouP0hUP0knyt/pH2KBifCCQbHOxDvSKZy7uJ70hSBqbgw41DxPeuznie9LlSELIDElc1dCe1qYDIsQ5ts0BsjNOkb59Sh8n2MGIq8m5rgaR6DQ1oh55sN3gHU3KTaG4Q10/RdYO6pGh4HjCqruqO85Ub5sRUEh7LmBXDemzdmHAbwU0RWE4R5GKpx0szYB0Jmwnd2qy2zVqFxNRrWm0hrs0WtffaFRbCxE4qiHa52nXM11xdruHUtF5Rnzh7W+5Z4ZkuS32Mf1L1n3hVOPPzH/N/UppdgYqu/CgtFMUpeDmLuUBDi20WiQo8ef2edfPf1aanLoZdlpgTd/aPFB7VPP/hHiiMA67+0ITap85/CPFc8sDxyMwmg/O9FUyhcL0R+d5RLCisGY8pWpuZOBTgHtXYh3Md2JsrsQYYexYBQYjVcmYk3XKaC8lmCnAqBrk8FdZIi2oeY3/cp/iC9IYV5ltd/m/4mfiC9KZoozyUjgJqGR6lRYimKVEVcz3dEkTIggCAOFp14q8JsFQbeeDgy1rhmcGMaJGaXENiOwoRdGMRX2mMtQtpvHLOeQS03zvI3Ag82BYm6f+lyas8lUsyIyum7gZ6NhzYRuLwgFVjW6Z3E9lPNl8ErOlXdwDWj+FrvErpRIqGY88nS5j7VQ6cph0vcYHf7F2DrgOc3QhxMEQQHc6Inrj1I9tHzeGHBzD7R8UPjdkNqVarpLXBoII35Rp7kso7kPGVMKZWCdyw4qo/QkNaeUd0nA2Fg18H+UEqX9AQ5w5R9g6NBJaGkbt+b+VDYNuRYmqOK4V28Qq4bIGWz6hufpxNg9osN7JHaU87HpyYzOB0l5vID2T2jM3thbYwbkWPLjiO9MfiGjVw70G3Y9O0Nn0SS683pnXQiWFNdsunupibWIkwTzZHUZYeqDuW2m3ILOPYNXt7wonbapAdMJKOy2zzaYgxldkzZTNg63E5SN4IOslEt2ZUAltJwc3UZDDmiRrFyLj6wI6oFfIL+CtxdPlxfM0HQWGcXa4S7QyYvvgGMwKrDs0ZnQHvytE5n5ct4cSdY3kHQyDbnDSv2a4CHNim7cXNa6k4WsXG9u8dWoVOi5tRznVKQIYA13LU+fBsTzpDoMTfSDI1NxXYKkUuEwY5VgLM4LhmpgnnDUlhJs71z16FEY+mKctBLqUiHiWvZPOLKg9evxUlOg1jw4VaXNMiHk3GhaWXEnu9ilxNcVHZs7A/fDXkOH1oYATrMAcREoOSGUWanYFMNwMDSSRHW4FVu0NcP/wAv9ViCwuzKjcrqPKciJzDOW0wTaWsMHfMQb7wi8b/6b7L/AOqxK3gy7LLBsu7t8FXbYnlP4R4q0wjhzu3vVVth3nNDoPFQlgeOTsGTlF/zJRjD1oPBu5osjGHqWQRfWnBMTgU6FHgqPEuOQp4PWocXU5hWeAFHiXXXJta5KRIsDM//2Q=="/>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49156" name="AutoShape 4" descr="data:image/jpeg;base64,/9j/4AAQSkZJRgABAQAAAQABAAD/2wCEAAkGBhQSERQUEhQWFBQUFhcVFBUVFBcUFBQUFBgWFBQUFRQXHCYeGBkjGRUUHy8gIycpLCwsFR4xNTAqNSYrLCkBCQoKDgwOGg8PGiwcHBwpKSkpLCksKSkpKSksKSwpKSwpKSwpLCkpKSkpKSwpLCksLCksLCwsKSkpKSkpKSwpLP/AABEIAMABBgMBIgACEQEDEQH/xAAbAAABBQEBAAAAAAAAAAAAAAAEAQIDBQYAB//EAEkQAAEDAgMDBwcICAYBBQAAAAEAAhEDIQQSMQVBURMiMmFxkcEGI1KBobHRFDNCYnKSsvAVJDRTgqKz4QcWQ3OD8dJEY3Sjwv/EABgBAAMBAQAAAAAAAAAAAAAAAAECAwAE/8QAJhEAAgIBBAICAQUAAAAAAAAAAAECETEDEiFBE1Fh8JEEIjKh8f/aAAwDAQACEQMRAD8A1RC6E6Ei5SpLhaOd4bx/7VhX8m87YFQtn6oNu9VWBcfldETY55G6zSte8w0kCYBMcepBsbBl3eQtoFUDr5O/fmQNf/DIuiKzbcWH/wAlsvlD/wB071JRjXfun9yGwZyvgxrv8OazRFKrTHEkOzH1woqX+G9ds8+kTNru/wDFbgbQ403j1f3TxtJvov8Au/3Q2IG4xlPyGxAN+TPY43PrCdX8lsUBDabXT9dojvWz/SLevuHxTxtFnX3E+5L4kHe+jzej5HY0EudTDp3B7PYcyOp7CxW+i7vafcVvBtCnxj1H4Jf0jT9Me1B6SZvK/Rmdm4StTs6m+DqINusK0p4Z2Z3NOjYsfrK1GPp+m3vThjGem37wTLTrsV6j9FaKR4HuS5FZjEN9JveE8OHEI7AeQqg1LlVrCTkxwHcj42Hy/BVFqjcFcGi3gO5NOEafohDxsPlRSuCDqC60ZwLOHtKidsimdx7yioM3kRj8W3nn1e5B1hcLZ1fJymSTLhPWPghankiwmQ94+6fBQnpSbsqtWJiq2Iey7CRxuRb1JMNt6pN3bxAJt2LXVPIoHSr3sn/9LNbZ2CcK8lz2ZAA7OSGZZJABzHqUp6bS5Qy1IvDNLygvOgv7B4yoNp7TZhmecOZ7r06bLvdxkaNaOJIHrsszX2zVqWpTSaQJe5o5Rxi+RjugJ+k6/wBUWKDpYckkMBe76RJLiTxfUcde0rn0/wBK225lJ6nUR+P2lVrTnOWn+6aebH13WL+yzeo6oRrS6zRPXu/urSnsF5Ev19EERHj60fQwRbYNhd8Ixiqijnk2+WVWG2Vvdcqx5EBpgIrkDwKY9lj2KghRYxvO9XxSKXFt53q+K5GOAvJdFD47FCmxzzeBpx6kSUHtNk0ngDMcpgRMnsTPAqKjyT2o6rtGlmJMipAiGgZDYL1Qix7F5V5FUox9LhD/AMB3L1dwsexJHBXU6oCx+MbSY+pUMMYC5xgmB2C57EJS8oaBjnxO4se0jdeW2Qn+IFMnAYiJnmEEbiKtMgnqG9ZirSVcnOjcM21SP+oLdoF+si65nlDRM+eba5uRb1rF0KVlIUaDRt27Zpn/AFmX084OzjxUvy1vpt+8PisFOl9bi+o0UoB4nvR5NRuRiGne0+tpTszT6Pc3RYMzxPeU0k8T3rcmo3/Jt4N+634Jfk7PRb90LACo70nd5UjMS8C1R2vpFC2ajd/I6fot7l3yCn6I9vxWGp46qCTytS+4vMDsCeNr1hpVd3ytZqNt+j2ej3OPxXfIG/WHY8rGt25X/eHuHwUrfKGv6f8AKFgUa75Hwe/76T5Mf3j++Vlm+UtbiD/CE13lfWB0afUfisajVOoP3VXdwKbFT973sCy48tKvoM/mHinf51dvpN9Tj8ELQaZpS6r+8ae1nwS8vV40z6nLOM8rnH/S/n/shNueUJNNgk0w/MSWuglrbZc2omZlpBt2ocGot8b5YmmX0wxtSq0xDSRTYd/KvvB05ol3UNVlNoYg1KgqV3cpV+gA2AzW1KneNTziSb9KLKXZOAfXswclTb9KL33MZpxue5FY7CU8PUDWAk5QS485xJJuT6lKUlgeMQDD4N9S7wWt9EG57SPcFd4Sm1gADYA3AKHC1BlnjKIbVCHDGJ+WHWlzhQ8sOKUVAmoWyWWplWIN10ptQWKagWUG0umOzxK5dtEc4dniVyyXA5YlMcU5ybCdImDbKptG0qEakPJHa11/WvQ4WC2eP1/DdlT8JW/S+xm+EUXluP1KsOJpt+9WpiPassBqtf5Y0wcJUB3upa6Ty1KJ6pVAzZT4JDZg8W+JTwJ2DhnMH53IXGNOR0DcetXmG2VUNJpyGMo3t4T6SZW2LUjoHvb8VWgWVeIyRh8kk5Dnsba9Vk4I1mxKm5jvZ8VJ+g6voP8AulajWVhTSVYv2PUH0HfdPwUR2Y/0XfdPwWo1gGZQ0n/OZs0y0MiIkioRMkW5pVmdnP8ARd913wTaRMVKOV05m1NDYZcsRHWlobcQJpRXyJ3ou+6fgmnDHge5agWQBOIUvIdSUUkaNY3Z9A1Kr2jRtJzr8QDBsq97iQCdSBPtVnTwYkusCRlN9QdQhsThxmgQAAAI0CFGTK9TU6XFdkhKClodMkB3BTV2ZuRaRYB0Tv8AOUz77KFjUTiD8x1Nf/VppWYvdiiOU7fiq7brJq/wj3uVjssRn7fig9sDzg+yPeVyT9lYgdA2UzFDRFlMwJoYA8nJ7Qk+KVqqhB4XP0KUJtTQphSjxp5w7PEpU3Fm47FyywOWZSBKVycmMwH7fhuyp+ErflYLAD9fw3/J+ErepH2M8ID8oKIdQcDoXU9eqowhBBgaGgGc1zvi0q42iyabgeo9xB8FnnspMayo1pIc2ebJPPGcujtVYE+i6oGKLLjoNj7oQ2IfZRUsTLQPRAHZYJr3TKqIdhqxlWAxJjVVtMwpM6xiaoSVEUhemlyxhBXETNjohaFMcs98yXBrY4AAFThg7bRu04JGtE7raIDWgiUma6ZmUbjdEUIa9SByFDkpqrGD6MG0A9dlTbZpNZUeS0RDdw6wjKVS86Kr27UzOP2W+rVBhRUVHNJsAPUkaAn4Gi1z4e7K2CSZAjhc2SVmgEgGQN+s8DZKygR+j3BoeQMrgIMib30UWLN6PUH+2rTViaVbkmkvaacDK3Lzget0X0PegcZ/odtQf/ZSSSMmX2AYJf2/FB7VYM47PEo3Am7+0eKD2t0x9nxK5Z4KxAqVMQpW0woqB96maU0MGYwtunhi4lK1UROxwpplUQCpQVFW3pmAosVqOxcuxRuOxclWB7LErguXBOKJgf27Dfx/hK36wGC/bsN2v/CV6AUnsMsITG9B353qkqV2OyBjmmBoCDENAOnXZXeO+bd+d6psdh8gbyYa0kEXbIuA4+26slTJdAGHdA1J01vqAnmv4e0woaThumLRIg6DcpAJVAAW3NpmlTscpdYOAmIuTB3wqClt9x1xFT7jde5WnlSYpN5xHO3CZt7xuWbosvzjWA4hkrm1ZO+C+nFNc/f6Lyttsg82u6Ib06Y1LQXfRFp0P/aF/wA01S1wz053OAhwi5gGxtKgxNW96snK0c6nAswCNN2iqGO6Zlmkde/S6RzaY6gn0WQ2/VP+rU7wFZYvaxBflqVhBaAXAZbtGbNLRF9NLLOU8U70jv8AzorLHY5xL/OEjlDq0ZSBYHS3ZKWM3T5+/keUF6+/gPo+U1QB/Pa/mgguaG5CTvFswjwTP8xVf3rPuKlfUJnomALwG5d9wBdF0qsEeeY3+BxG69mlHfIGxei6rbacBbEU3GGn5u0kSRPUpdlbaqVH5XFjhBMtEERpN9N3cgMfirH9YomzLCkYs2Ncp9/dol8nXTVdcO5urRA1HSVIye6ibiqNK7EizZgkEgcQ0tBPe5vegqr3k1cpaRlbmzTIEO0jeiXYZshxaC4AgOiXAEgkA7gYHcheXax1UOIaXNaGzvMGAukggXZDA6u1rwHAh0giRYE6Jm1IY5wAgAkADgNEmznuFdpY0PdDoaTlnmnedEzaznFxL2hpuSA7NB3iRw0U3gosmjZfCUz+dXKjrsDWUY9Oub3uatFx9pKOwex2Gg2rmfmIIIz8yMzhOXjbXrQWMEMo/ar/AI6CWXQF2XuCqXf2jxQW2K3PH2fEqfAnnP8AV4oDbPTH2fErkm+C0VyQ4etI09qnFSCRHtQWF0PxRIFytpvg0kScopGO6tOsb7KAp7N9t35KsmTaJhUTahsU1qWpofWmsBR4nVcm19VyVYGZZpUiVUFEwX7dhu1/4SvQSLLz7B/tuF+0/wDCV6EdClWWaWEM2gfNu/O8Knr4tlQtyEmA76LhYQ06jjZXWKHMd2Kn2xs5j8oLRBJkARNm6xqrPJNYKui3w9wU0RKXB0wGgQSbSSSZtr1Kq8odnPc11QOGVjZyFpOhMkGYmDvG5OwEHlG3lGNFJ5JBM5bi8c6Z1HiqvC08S3StXaOEW9jl2Fxj22DoERu+CJo410xm9y45NtnRFJIlxlSuf9Zz5AkcmY6IB9qoHYCtz/N62kUzPqsrt+NcN/sCj/SDuPsStNjp0VWHwtYR0xrPmiY/lRmPfVl18/PdrhxB3BwOXQ9vrKOp453EdykO0Hjh7figk0gt2ZrEYV5M5J0g5SMthMiIPBEPwjh+7sJiB2b99p9auDtZ/V7filbtV54e34o7Q72V2MDg54mmIIbAbMhoi0o3yeow9xJaTl1ZYXOju63YUT+k39SUY9x1A7k8eHZOTtUXAPNKHo3Nab8wR1Wdoq0Vajw/Ixri1sxMdgkntRWCw7nGoA4s5jSdHTIdmZG4aX610KVkWkiHZI/W6Y+3+ByXykZDj1ueh6GDJxraNQkiSCRzXdEmxGl0Z5SbKZRZTLJu57TLi6zdNd/Wg8MKyH7M2lS+TMYajQ+Scs3gOcZjsVZjbtox6WIj79FXvk/gKbsLTcWMLsxGYtaXRmIiYlU21GZSwDc/FDufRSvoy7LHA61O0eKr9tDnj7PiVYYHpVO1vihNsv54t9HxK49TDLRyAYUW796JZqosM+2gRDH9S2muEGQ1OalLupOa7qVUIzmhOqCyUOXOdY9iYBnsTqkTsbqOxcgjMs0qRKqmG4b9swv2nfhK9CJ1XnlD9rwv23fhK9BnVT9glhD8V0Hdiq6+KDwHAGBmMHKDAOUwCfqlWOOdFNx/OqEx1SAI/Ngui+SSK/CCwJDmzEZhFrkHuIsn4jB56NVvpMeB2lpA9qTD4n8XszPPiisO4b+PiqIU8xpPsD+bgFT0385Avdkc5pPRcWxv5pLfBSCtcLilk6o4DnuUOa6ZUrqMVAgMH0Cn1ihqNUJ78QFjDSFLSCGdUCdTrhEwZUcAmcohq9UFBVsSdAUyA0arYjfN1D6RjuAPiURhcSKT6uYF2am2MgzRM3dewQ2xh+rN65Pe74AJ+Cd5yt/tfFdEcHO8glbaQO0G1gx5GbogAv6MRlnVTeUm1uWawcnUZDnnnty9LdE629qBwVScZSP1/BFeVFTnH7R9oSvDGWUWWwdtllFjOQquhxOcNmnrMZuO7tQW0qubk3QRmfijB1EuomD1q12DUjBN+0T/ADKn2k/5vrdivxUUvoPss8C7nVPV4oLbR54+z4lFYDpVO0eKB20eePs+JXHqfxKxyQYZ1u9EsKBwjrd6KY5bTwjSyTEpQo3OShyshWTSlebHsKjDkrzY9hRAUWL1HYuTcUbhcggstilBSJQqi8kVM/rWF/3D+Er0EleeE/rGF/3fAr0BrwZgiRqN4nSVN9jPCH7RfFJ56ljNqeVhqgChkYWuIcazuaW6EANM5rWtC2e0Pm3/AGSsviHsrtZTcC/IOcXNLZcBA4To7RM5cpE4rgy1HHV2lrc7zmIzP5WnDZ4DNMDiRvMcTONs4i5Aq2NuewlwneA7WOweK09jl2les2IIBLXXjW4t1BSu2I8EkYipJgSW0zYfw9ZVal7NcTM47ZVZ73VWU6xLpcQWtdL95cQ4QCY3HV3YhX7PxgMciZ47uOq1zdgvLcvygwdQaVI3Jk3jipa2zixhe+sCWgnMaFOw380CDpHrQem3yNvS4MOMDjyJGHqEdTT7BF0hwGPETh6l79F3Ze1vWiXeWbQTGa9zmwtEbgNJspxtWoadNwEgh7mxQozFEhtQnnTAka8UNobYAKOOEj5PUtM807pm8QdNxScnjdeQqcOi7XhpKLwPlQ19Vrc7Wl3Nl2Gp5OMmH27YVzSc57JbWpObLgHfJhYsu6HE7gQeodS2x/f9Dvoz3IY6QPk9S8RzXb9Nya2jjrxQqW+o7TTgtCK45QA4rCZoNhTpwQLmYJAgbylqMBzTiKBGtqU5ewg2Q2SNvM7yON1NF8HQ5Hd2khP+SYwGDQqW1827dfWFevaG5ScRSb18i5oIIkZrxpBunYPD8qX8liKL4gODWP5pMwQc0iY3GLLbZA3lG7BVxfkcRA3w8X1gAdEesjqSMweKBOWnXaYEiHyR0h9vsstN+hK8DzzLb8jr9RGaD3SgzsrEZ3hlUO5oJEGADMkB7je02RqQLiVWE+VMe14p1AWus7I4EdstPuKOxG06ryBUZWJOpLQ7MTeZYOHuXYPBnlGirWqZJ5xBIgbzIlEYrCUg4mnVqOabgmo4yPZvlD93ZuC42PtGryIY11HIJJa/O2vrYhh3Tv4JuKJLaM6zidNNaKO2bgafyXPlBeZBeRLozaZjeEDiujRH/wAj30Vn0ZdlrgqZJqRvi/eq/bFN2dtj0fEo/BPGZ+u7xQW2HDONej7iVy6i4KRyAYZjo70UxpQmGqCNOO9F03CO603vPw9oWhhGlkfBS3SBwS51UUenO0N9y6nfgDu70tVhh0XifYjQDP4ixSJcUb+pckQ9FylTUsroJoEfXPyvDM+vmn2QvRKenqXm1R0Y3DfaH4gvRwVB5Y/SJsc6GO+yfcs0cA4tArC14JfmmJiABYFt+4LRY4+bf9l3uKqdoYscnTeAYPVfoncnjVk8IpA+e5ultycXKGmyBEk2BuZ18EtWppvkx2LqJUSNfx6+7d7FkvKbyldyhoZGmnIBdmIcCDJOUC4Fu1atq858r3zin9EFo5pd02lt9OGpCDDFclZSxIcb4iLfTpyB6wtRh6n6vTAxFGAMQBLXB0ebJB7Cb8ZCyOHxjwLOpndcNOvaFoK2PqNpNA5DoNeOYyPOjK8kwPpUwOqFNdnRXFGfqOlwHKtIJg5WnQ6zbSFNsuiDOc4poExko5ozCHQLC46+ChdinSJcwC85WC5bzt2pv2InZGODRetiWCfoXIPG4RWAdmkwexaAoMdGIOYYoF3yZoc4BlOA4Z/okyOMlZmngaYqSGVnC9n0gwEQZk8eB3GFs/0uzkWg43GkFlR0ZBJBcKQm+oe0wOBKy1Su17jFSvUsfn+awgggh0X37uCZmrkuPKBtPknxTpA5MKQ3mCDyRY64vADRYazuhO/w/recqiafQBhmo52/j/ZCY+g3kicuGZmpMIAc5wmnUe0m9+iQYneE/wAiazRiYFSm4upnmsYWwRB1Opst2K8HoDnWQNKoG1askCaQ1MSb2EoxxsgadMOq1A4BwFIESJAIJvfemIlds79opfbCM8ohFR3q9yAwU8tTy2dnGWbid0jgiNsipmPKFpdacoIGlom+im8FFksdn7OJwwqcrUA5w5MO83ckTHHegsZYUhJ0xH4qSs9l4xnyMNztzSebmGbpSebM6KnxZ+avNsSQeovpkDugepI+hvZbbPfz6naPcVBtbEZXCQb03dnDx9qfszpVO0eKE2/UAdofmyO94+Cikg2C4J8jXSRpwKOpHsVbgNN8SVY0T+YQ2pcIN2E4h40BFnPjXeRqPUowkqu7NT4JJTWCiam5SVH2d2FQMKXF1SGOIEmDYECdyJuyixdcAybSuTK1MPjM0mBYAO6pMAg/9rllFtGci9lKCogU4FUAgKsf1zDfaH4gvRwvM8Y6MVhT9cfiavTGlReWU6Q7Hnzb41yOj7pVXVD4byhbEnLlBmIOWZPo69as8f8ANP8AsO/CVXbSzcmzLAMt1kjongn08k2ZunUncRYC/VvUj3KIH3DxTnFdRIhxGLawc4xAJ42G+B2rAbeczly8OEuzRmbeC0210vHYthtKgajixtjye+w5zjr91ZvHbBxBdzWGwjRrgfXNlKU1dDxj2UNGmSJBonTVwadeBKsm0CaQ81TE0yQQ7pZar254jS7h/DruU1HydxO/C039ZzNPscEaPJqtkgYSm05YjlCQTnLp5x4RZJuRejMVTGhY0ybNkmIP9k/C1IZ89VZJEzTMWgjQ7jv61eO8jsW4RydNg+qWh3fKscB5L42mLYpzO0tdHc5FSVA7KqpWHIsiuT5p4jIc3z8gX3zJ9qqsC85pnPzTas0cjofnMwiPGFv8Rs/Gmnk+W5uaW9HLMvLiSQ43i2mlutUX+Rq1yatN1oDXZsh+0GtE796LkryZkeIq+bnk9mtlrrtAJMFrpgDWCPUQVV7G2vyddjs1N8ZuZTZlFxHSgXWkp+STw3L+qA3BIw7nagDed1+9QYfyDIdmdiWxwbRgH+ZbehKNPgdqMqt5pvvadR6lDzjWfybg08kJLhmBbJkAWg9aAp7AZTg8sZHBob7ZKlwu0abaj3Z8/m8vM55ubEhsnfqmjO+BHGgXAVgK9LMQPONkmw13kqw2/Xa55LSCLXBB3dSqNnunFUxuLwCDvEgEEcFabcwzWOIY0NAgAAAAWnd1rPBlks9m4CmcKKhY01LjORzomInsKq8eL0eyv+OmjtmbUDcOKRZUJMnMGzTAmbvmxQeNM8h/zf1Kam+hl2HbOHOqdo8UJtmlLwb9D2Zij8Abv7R4oXawGcSPoj3lc0sFI5AMFYd/vRtMqHChsC3H3otkcEY4M8iPdO/efbHwSAqTMla5OgHMUeKwo5zpMxu/uiGuS4h3Md2I9AMrjsPniDETqJF+r1LlPiXXXKaGaLQFPaVCCnBy6SVkG0GDNRdvbWpwe1wlei0wB3LzjaLrUz/7tP8AEF6O3RRlkosE2Juwji0j2KixYextNzqgLC9oggNAa4HKAeqwlXWJ6B+yfcqjaODbVw1NrwS05JguabNJ6TSCEYCszDamV5EmHAEbxJc+RO7QImoJ9UH1qr5Ql72te5jaIyOJDXZiCTMm9hHeuZTqcwGq6XNJNm2gN8XBdSfBIZtSlUaXVWOENp3aQZOXM63eiKW2KhAObVBVWucyDVdD3up6DQuczwUGyneaZOoaAe0WPuXPqpXZaD4ouP0hUP0knyt/pH2KBifCCQbHOxDvSKZy7uJ70hSBqbgw41DxPeuznie9LlSELIDElc1dCe1qYDIsQ5ts0BsjNOkb59Sh8n2MGIq8m5rgaR6DQ1oh55sN3gHU3KTaG4Q10/RdYO6pGh4HjCqruqO85Ub5sRUEh7LmBXDemzdmHAbwU0RWE4R5GKpx0szYB0Jmwnd2qy2zVqFxNRrWm0hrs0WtffaFRbCxE4qiHa52nXM11xdruHUtF5Rnzh7W+5Z4ZkuS32Mf1L1n3hVOPPzH/N/UppdgYqu/CgtFMUpeDmLuUBDi20WiQo8ef2edfPf1aanLoZdlpgTd/aPFB7VPP/hHiiMA67+0ITap85/CPFc8sDxyMwmg/O9FUyhcL0R+d5RLCisGY8pWpuZOBTgHtXYh3Md2JsrsQYYexYBQYjVcmYk3XKaC8lmCnAqBrk8FdZIi2oeY3/cp/iC9IYV5ltd/m/4mfiC9KZoozyUjgJqGR6lRYimKVEVcz3dEkTIggCAOFp14q8JsFQbeeDgy1rhmcGMaJGaXENiOwoRdGMRX2mMtQtpvHLOeQS03zvI3Ag82BYm6f+lyas8lUsyIyum7gZ6NhzYRuLwgFVjW6Z3E9lPNl8ErOlXdwDWj+FrvErpRIqGY88nS5j7VQ6cph0vcYHf7F2DrgOc3QhxMEQQHc6Inrj1I9tHzeGHBzD7R8UPjdkNqVarpLXBoII35Rp7kso7kPGVMKZWCdyw4qo/QkNaeUd0nA2Fg18H+UEqX9AQ5w5R9g6NBJaGkbt+b+VDYNuRYmqOK4V28Qq4bIGWz6hufpxNg9osN7JHaU87HpyYzOB0l5vID2T2jM3thbYwbkWPLjiO9MfiGjVw70G3Y9O0Nn0SS683pnXQiWFNdsunupibWIkwTzZHUZYeqDuW2m3ILOPYNXt7wonbapAdMJKOy2zzaYgxldkzZTNg63E5SN4IOslEt2ZUAltJwc3UZDDmiRrFyLj6wI6oFfIL+CtxdPlxfM0HQWGcXa4S7QyYvvgGMwKrDs0ZnQHvytE5n5ct4cSdY3kHQyDbnDSv2a4CHNim7cXNa6k4WsXG9u8dWoVOi5tRznVKQIYA13LU+fBsTzpDoMTfSDI1NxXYKkUuEwY5VgLM4LhmpgnnDUlhJs71z16FEY+mKctBLqUiHiWvZPOLKg9evxUlOg1jw4VaXNMiHk3GhaWXEnu9ilxNcVHZs7A/fDXkOH1oYATrMAcREoOSGUWanYFMNwMDSSRHW4FVu0NcP/wAv9ViCwuzKjcrqPKciJzDOW0wTaWsMHfMQb7wi8b/6b7L/AOqxK3gy7LLBsu7t8FXbYnlP4R4q0wjhzu3vVVth3nNDoPFQlgeOTsGTlF/zJRjD1oPBu5osjGHqWQRfWnBMTgU6FHgqPEuOQp4PWocXU5hWeAFHiXXXJta5KRIsDM//2Q=="/>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49158" name="Picture 6" descr="http://biology.clc.uc.edu/fankhauser/Labs/Microbiology/Media_Prep/030_Incubator_with_plates_P7091090.jpg"/>
          <p:cNvPicPr>
            <a:picLocks noChangeAspect="1" noChangeArrowheads="1"/>
          </p:cNvPicPr>
          <p:nvPr/>
        </p:nvPicPr>
        <p:blipFill>
          <a:blip r:embed="rId2" cstate="print"/>
          <a:srcRect/>
          <a:stretch>
            <a:fillRect/>
          </a:stretch>
        </p:blipFill>
        <p:spPr bwMode="auto">
          <a:xfrm>
            <a:off x="899592" y="1556792"/>
            <a:ext cx="6153150" cy="4514851"/>
          </a:xfrm>
          <a:prstGeom prst="rect">
            <a:avLst/>
          </a:prstGeom>
          <a:noFill/>
        </p:spPr>
      </p:pic>
      <p:sp>
        <p:nvSpPr>
          <p:cNvPr id="5" name="4 Başlık"/>
          <p:cNvSpPr>
            <a:spLocks noGrp="1"/>
          </p:cNvSpPr>
          <p:nvPr>
            <p:ph type="title"/>
          </p:nvPr>
        </p:nvSpPr>
        <p:spPr/>
        <p:txBody>
          <a:bodyPr/>
          <a:lstStyle/>
          <a:p>
            <a:r>
              <a:rPr lang="tr-TR" b="1" dirty="0" err="1" smtClean="0"/>
              <a:t>İnkubatör</a:t>
            </a:r>
            <a:endParaRPr lang="tr-TR" b="1"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www.kochi-core.jp/images/institution/microbiology_img_14.jpg"/>
          <p:cNvPicPr>
            <a:picLocks noChangeAspect="1" noChangeArrowheads="1"/>
          </p:cNvPicPr>
          <p:nvPr/>
        </p:nvPicPr>
        <p:blipFill>
          <a:blip r:embed="rId2" cstate="print"/>
          <a:srcRect/>
          <a:stretch>
            <a:fillRect/>
          </a:stretch>
        </p:blipFill>
        <p:spPr bwMode="auto">
          <a:xfrm>
            <a:off x="395536" y="1556792"/>
            <a:ext cx="3429000" cy="4591051"/>
          </a:xfrm>
          <a:prstGeom prst="rect">
            <a:avLst/>
          </a:prstGeom>
          <a:noFill/>
        </p:spPr>
      </p:pic>
      <p:sp>
        <p:nvSpPr>
          <p:cNvPr id="4" name="3 Başlık"/>
          <p:cNvSpPr>
            <a:spLocks noGrp="1"/>
          </p:cNvSpPr>
          <p:nvPr>
            <p:ph type="title"/>
          </p:nvPr>
        </p:nvSpPr>
        <p:spPr/>
        <p:txBody>
          <a:bodyPr/>
          <a:lstStyle/>
          <a:p>
            <a:r>
              <a:rPr lang="tr-TR" b="1" dirty="0" smtClean="0"/>
              <a:t>Çalkalayıcı </a:t>
            </a:r>
            <a:r>
              <a:rPr lang="tr-TR" b="1" dirty="0" err="1" smtClean="0"/>
              <a:t>İnkubatör</a:t>
            </a:r>
            <a:endParaRPr lang="tr-TR" b="1" dirty="0"/>
          </a:p>
        </p:txBody>
      </p:sp>
      <p:pic>
        <p:nvPicPr>
          <p:cNvPr id="5" name="Picture 4" descr="Incubator Shaker, SHEL LAB Shaking Incubator, "/>
          <p:cNvPicPr>
            <a:picLocks noChangeAspect="1" noChangeArrowheads="1"/>
          </p:cNvPicPr>
          <p:nvPr/>
        </p:nvPicPr>
        <p:blipFill>
          <a:blip r:embed="rId3" cstate="print"/>
          <a:srcRect/>
          <a:stretch>
            <a:fillRect/>
          </a:stretch>
        </p:blipFill>
        <p:spPr bwMode="auto">
          <a:xfrm>
            <a:off x="4427984" y="1916832"/>
            <a:ext cx="3810000" cy="3562351"/>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Karbondioksitli </a:t>
            </a:r>
            <a:r>
              <a:rPr lang="tr-TR" b="1" dirty="0" err="1" smtClean="0"/>
              <a:t>İnkubatör</a:t>
            </a:r>
            <a:endParaRPr lang="tr-TR" b="1" dirty="0"/>
          </a:p>
        </p:txBody>
      </p:sp>
      <p:pic>
        <p:nvPicPr>
          <p:cNvPr id="54274" name="Picture 2" descr="Κλίβανος Διοξειδίου του άνθρακα"/>
          <p:cNvPicPr>
            <a:picLocks noChangeAspect="1" noChangeArrowheads="1"/>
          </p:cNvPicPr>
          <p:nvPr/>
        </p:nvPicPr>
        <p:blipFill>
          <a:blip r:embed="rId2" cstate="print"/>
          <a:srcRect/>
          <a:stretch>
            <a:fillRect/>
          </a:stretch>
        </p:blipFill>
        <p:spPr bwMode="auto">
          <a:xfrm>
            <a:off x="1403648" y="1844824"/>
            <a:ext cx="5184576" cy="3936118"/>
          </a:xfrm>
          <a:prstGeom prst="rect">
            <a:avLst/>
          </a:prstGeom>
          <a:no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Anarobic globe box"/>
          <p:cNvPicPr>
            <a:picLocks noChangeAspect="1" noChangeArrowheads="1"/>
          </p:cNvPicPr>
          <p:nvPr/>
        </p:nvPicPr>
        <p:blipFill>
          <a:blip r:embed="rId2" cstate="print"/>
          <a:srcRect/>
          <a:stretch>
            <a:fillRect/>
          </a:stretch>
        </p:blipFill>
        <p:spPr bwMode="auto">
          <a:xfrm>
            <a:off x="323528" y="2132856"/>
            <a:ext cx="3429000" cy="2971801"/>
          </a:xfrm>
          <a:prstGeom prst="rect">
            <a:avLst/>
          </a:prstGeom>
          <a:noFill/>
        </p:spPr>
      </p:pic>
      <p:sp>
        <p:nvSpPr>
          <p:cNvPr id="3" name="2 Başlık"/>
          <p:cNvSpPr>
            <a:spLocks noGrp="1"/>
          </p:cNvSpPr>
          <p:nvPr>
            <p:ph type="title"/>
          </p:nvPr>
        </p:nvSpPr>
        <p:spPr/>
        <p:txBody>
          <a:bodyPr/>
          <a:lstStyle/>
          <a:p>
            <a:r>
              <a:rPr lang="tr-TR" b="1" dirty="0" smtClean="0"/>
              <a:t>Anaerobik </a:t>
            </a:r>
            <a:r>
              <a:rPr lang="tr-TR" b="1" dirty="0" err="1" smtClean="0"/>
              <a:t>Chamber</a:t>
            </a:r>
            <a:endParaRPr lang="tr-TR" b="1" dirty="0"/>
          </a:p>
        </p:txBody>
      </p:sp>
      <p:pic>
        <p:nvPicPr>
          <p:cNvPr id="4" name="Picture 4" descr="http://www.labgrab.com/files/industry-news/images/Sheldon%20Manufacturing/SHELLAB-BACBASIC.jpg?1277832019"/>
          <p:cNvPicPr>
            <a:picLocks noChangeAspect="1" noChangeArrowheads="1"/>
          </p:cNvPicPr>
          <p:nvPr/>
        </p:nvPicPr>
        <p:blipFill>
          <a:blip r:embed="rId3" cstate="print"/>
          <a:srcRect/>
          <a:stretch>
            <a:fillRect/>
          </a:stretch>
        </p:blipFill>
        <p:spPr bwMode="auto">
          <a:xfrm>
            <a:off x="4305183" y="1916832"/>
            <a:ext cx="4838817" cy="3212976"/>
          </a:xfrm>
          <a:prstGeom prst="rect">
            <a:avLst/>
          </a:prstGeo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www.tmisystems.com/images/healthcare/4B.microbiology-lab.summit.large.jpg"/>
          <p:cNvPicPr>
            <a:picLocks noChangeAspect="1" noChangeArrowheads="1"/>
          </p:cNvPicPr>
          <p:nvPr/>
        </p:nvPicPr>
        <p:blipFill>
          <a:blip r:embed="rId2" cstate="print"/>
          <a:srcRect/>
          <a:stretch>
            <a:fillRect/>
          </a:stretch>
        </p:blipFill>
        <p:spPr bwMode="auto">
          <a:xfrm>
            <a:off x="539552" y="1556792"/>
            <a:ext cx="6516216" cy="4691677"/>
          </a:xfrm>
          <a:prstGeom prst="rect">
            <a:avLst/>
          </a:prstGeom>
          <a:noFill/>
        </p:spPr>
      </p:pic>
      <p:sp>
        <p:nvSpPr>
          <p:cNvPr id="4" name="3 Başlık"/>
          <p:cNvSpPr>
            <a:spLocks noGrp="1"/>
          </p:cNvSpPr>
          <p:nvPr>
            <p:ph type="title"/>
          </p:nvPr>
        </p:nvSpPr>
        <p:spPr/>
        <p:txBody>
          <a:bodyPr/>
          <a:lstStyle/>
          <a:p>
            <a:r>
              <a:rPr lang="tr-TR" b="1" dirty="0" err="1" smtClean="0"/>
              <a:t>Biyogüvenlik</a:t>
            </a:r>
            <a:r>
              <a:rPr lang="tr-TR" b="1" dirty="0" smtClean="0"/>
              <a:t> Kabini</a:t>
            </a:r>
            <a:endParaRPr lang="tr-TR" b="1"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2" name="Picture 4" descr="http://images.wisegeek.com/scientist-placing-a-test-tube-in-a-centrifuge.jpg"/>
          <p:cNvPicPr>
            <a:picLocks noChangeAspect="1" noChangeArrowheads="1"/>
          </p:cNvPicPr>
          <p:nvPr/>
        </p:nvPicPr>
        <p:blipFill>
          <a:blip r:embed="rId2" cstate="print"/>
          <a:srcRect/>
          <a:stretch>
            <a:fillRect/>
          </a:stretch>
        </p:blipFill>
        <p:spPr bwMode="auto">
          <a:xfrm>
            <a:off x="395536" y="1556792"/>
            <a:ext cx="3352800" cy="4886326"/>
          </a:xfrm>
          <a:prstGeom prst="rect">
            <a:avLst/>
          </a:prstGeom>
          <a:noFill/>
        </p:spPr>
      </p:pic>
      <p:sp>
        <p:nvSpPr>
          <p:cNvPr id="6" name="5 Başlık"/>
          <p:cNvSpPr>
            <a:spLocks noGrp="1"/>
          </p:cNvSpPr>
          <p:nvPr>
            <p:ph type="title"/>
          </p:nvPr>
        </p:nvSpPr>
        <p:spPr/>
        <p:txBody>
          <a:bodyPr/>
          <a:lstStyle/>
          <a:p>
            <a:r>
              <a:rPr lang="tr-TR" b="1" dirty="0" smtClean="0"/>
              <a:t>Santrifüj</a:t>
            </a:r>
            <a:endParaRPr lang="tr-TR" b="1" dirty="0"/>
          </a:p>
        </p:txBody>
      </p:sp>
      <p:pic>
        <p:nvPicPr>
          <p:cNvPr id="43014" name="Picture 6" descr="Ultra centrifuge"/>
          <p:cNvPicPr>
            <a:picLocks noChangeAspect="1" noChangeArrowheads="1"/>
          </p:cNvPicPr>
          <p:nvPr/>
        </p:nvPicPr>
        <p:blipFill>
          <a:blip r:embed="rId3" cstate="print"/>
          <a:srcRect/>
          <a:stretch>
            <a:fillRect/>
          </a:stretch>
        </p:blipFill>
        <p:spPr bwMode="auto">
          <a:xfrm>
            <a:off x="4644008" y="1988840"/>
            <a:ext cx="3429000" cy="2581276"/>
          </a:xfrm>
          <a:prstGeom prst="rect">
            <a:avLst/>
          </a:prstGeom>
          <a:noFill/>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Spektrofotometre</a:t>
            </a:r>
            <a:endParaRPr lang="tr-TR" b="1" dirty="0"/>
          </a:p>
        </p:txBody>
      </p:sp>
      <p:pic>
        <p:nvPicPr>
          <p:cNvPr id="53250" name="Picture 2" descr="Spectrophotometer"/>
          <p:cNvPicPr>
            <a:picLocks noChangeAspect="1" noChangeArrowheads="1"/>
          </p:cNvPicPr>
          <p:nvPr/>
        </p:nvPicPr>
        <p:blipFill>
          <a:blip r:embed="rId2" cstate="print"/>
          <a:srcRect/>
          <a:stretch>
            <a:fillRect/>
          </a:stretch>
        </p:blipFill>
        <p:spPr bwMode="auto">
          <a:xfrm>
            <a:off x="323528" y="2276872"/>
            <a:ext cx="7669486" cy="3600400"/>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p:txBody>
          <a:bodyPr/>
          <a:lstStyle/>
          <a:p>
            <a:r>
              <a:rPr lang="tr-TR" b="1" dirty="0" err="1" smtClean="0"/>
              <a:t>Liyofilizatör</a:t>
            </a:r>
            <a:endParaRPr lang="tr-TR" b="1" dirty="0"/>
          </a:p>
        </p:txBody>
      </p:sp>
      <p:pic>
        <p:nvPicPr>
          <p:cNvPr id="46084" name="Picture 4" descr="http://www.kocintok.com.tr/galeri/12744_XhoIL04QqhJt_1.jpg"/>
          <p:cNvPicPr>
            <a:picLocks noChangeAspect="1" noChangeArrowheads="1"/>
          </p:cNvPicPr>
          <p:nvPr/>
        </p:nvPicPr>
        <p:blipFill>
          <a:blip r:embed="rId2" cstate="print"/>
          <a:srcRect/>
          <a:stretch>
            <a:fillRect/>
          </a:stretch>
        </p:blipFill>
        <p:spPr bwMode="auto">
          <a:xfrm>
            <a:off x="971600" y="1652631"/>
            <a:ext cx="6480720" cy="4807627"/>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8" name="Picture 4" descr="Automatic DNA extraction system"/>
          <p:cNvPicPr>
            <a:picLocks noChangeAspect="1" noChangeArrowheads="1"/>
          </p:cNvPicPr>
          <p:nvPr/>
        </p:nvPicPr>
        <p:blipFill>
          <a:blip r:embed="rId2" cstate="print"/>
          <a:srcRect/>
          <a:stretch>
            <a:fillRect/>
          </a:stretch>
        </p:blipFill>
        <p:spPr bwMode="auto">
          <a:xfrm>
            <a:off x="1403648" y="1628800"/>
            <a:ext cx="5400600" cy="4561708"/>
          </a:xfrm>
          <a:prstGeom prst="rect">
            <a:avLst/>
          </a:prstGeom>
          <a:noFill/>
        </p:spPr>
      </p:pic>
      <p:sp>
        <p:nvSpPr>
          <p:cNvPr id="4" name="3 Başlık"/>
          <p:cNvSpPr>
            <a:spLocks noGrp="1"/>
          </p:cNvSpPr>
          <p:nvPr>
            <p:ph type="title"/>
          </p:nvPr>
        </p:nvSpPr>
        <p:spPr/>
        <p:txBody>
          <a:bodyPr>
            <a:normAutofit fontScale="90000"/>
          </a:bodyPr>
          <a:lstStyle/>
          <a:p>
            <a:r>
              <a:rPr lang="tr-TR" b="1" dirty="0" smtClean="0"/>
              <a:t>Otomatik DNA </a:t>
            </a:r>
            <a:r>
              <a:rPr lang="tr-TR" b="1" dirty="0" err="1" smtClean="0"/>
              <a:t>Ekstraksiyon</a:t>
            </a:r>
            <a:r>
              <a:rPr lang="tr-TR" b="1" dirty="0" smtClean="0"/>
              <a:t> Sistemi</a:t>
            </a:r>
            <a:endParaRPr lang="tr-TR" b="1"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Elektroforez</a:t>
            </a:r>
            <a:r>
              <a:rPr lang="tr-TR" b="1" dirty="0" smtClean="0"/>
              <a:t> sistemi</a:t>
            </a:r>
            <a:endParaRPr lang="tr-TR" b="1" dirty="0"/>
          </a:p>
        </p:txBody>
      </p:sp>
      <p:pic>
        <p:nvPicPr>
          <p:cNvPr id="55298" name="Picture 2" descr="Ηλεκτροφόρεση"/>
          <p:cNvPicPr>
            <a:picLocks noChangeAspect="1" noChangeArrowheads="1"/>
          </p:cNvPicPr>
          <p:nvPr/>
        </p:nvPicPr>
        <p:blipFill>
          <a:blip r:embed="rId2" cstate="print"/>
          <a:srcRect/>
          <a:stretch>
            <a:fillRect/>
          </a:stretch>
        </p:blipFill>
        <p:spPr bwMode="auto">
          <a:xfrm>
            <a:off x="1547664" y="1844824"/>
            <a:ext cx="5600116" cy="4251595"/>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Termal </a:t>
            </a:r>
            <a:r>
              <a:rPr lang="tr-TR" b="1" dirty="0" err="1" smtClean="0"/>
              <a:t>cycler</a:t>
            </a:r>
            <a:endParaRPr lang="tr-TR" b="1" dirty="0"/>
          </a:p>
        </p:txBody>
      </p:sp>
      <p:pic>
        <p:nvPicPr>
          <p:cNvPr id="90114" name="Picture 2" descr="http://www.lightlabsusa.com/images/T/t-16450-305.jpg"/>
          <p:cNvPicPr>
            <a:picLocks noChangeAspect="1" noChangeArrowheads="1"/>
          </p:cNvPicPr>
          <p:nvPr/>
        </p:nvPicPr>
        <p:blipFill>
          <a:blip r:embed="rId2" cstate="print"/>
          <a:srcRect/>
          <a:stretch>
            <a:fillRect/>
          </a:stretch>
        </p:blipFill>
        <p:spPr bwMode="auto">
          <a:xfrm>
            <a:off x="395536" y="1916832"/>
            <a:ext cx="3960439" cy="3960440"/>
          </a:xfrm>
          <a:prstGeom prst="rect">
            <a:avLst/>
          </a:prstGeom>
          <a:noFill/>
        </p:spPr>
      </p:pic>
      <p:pic>
        <p:nvPicPr>
          <p:cNvPr id="90116" name="Picture 4" descr="http://1090488.nwinetworks.com/images/thermal_t1.jpg"/>
          <p:cNvPicPr>
            <a:picLocks noChangeAspect="1" noChangeArrowheads="1"/>
          </p:cNvPicPr>
          <p:nvPr/>
        </p:nvPicPr>
        <p:blipFill>
          <a:blip r:embed="rId3" cstate="print"/>
          <a:srcRect/>
          <a:stretch>
            <a:fillRect/>
          </a:stretch>
        </p:blipFill>
        <p:spPr bwMode="auto">
          <a:xfrm>
            <a:off x="4716016" y="1916832"/>
            <a:ext cx="3787130" cy="3787130"/>
          </a:xfrm>
          <a:prstGeom prst="rect">
            <a:avLst/>
          </a:prstGeom>
          <a:noFill/>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Sonikatör</a:t>
            </a:r>
            <a:endParaRPr lang="tr-TR" b="1" dirty="0"/>
          </a:p>
        </p:txBody>
      </p:sp>
      <p:pic>
        <p:nvPicPr>
          <p:cNvPr id="91138" name="Picture 2" descr="http://img.medicalexpo.com/images_me/photo-g/ultrasonic-laboratory-homogenizer-67724-127949.jpg"/>
          <p:cNvPicPr>
            <a:picLocks noChangeAspect="1" noChangeArrowheads="1"/>
          </p:cNvPicPr>
          <p:nvPr/>
        </p:nvPicPr>
        <p:blipFill>
          <a:blip r:embed="rId2" cstate="print"/>
          <a:srcRect/>
          <a:stretch>
            <a:fillRect/>
          </a:stretch>
        </p:blipFill>
        <p:spPr bwMode="auto">
          <a:xfrm>
            <a:off x="395536" y="2060848"/>
            <a:ext cx="3240360" cy="3470895"/>
          </a:xfrm>
          <a:prstGeom prst="rect">
            <a:avLst/>
          </a:prstGeom>
          <a:noFill/>
        </p:spPr>
      </p:pic>
      <p:pic>
        <p:nvPicPr>
          <p:cNvPr id="91140" name="Picture 4" descr="http://upload.wikimedia.org/wikipedia/commons/2/29/Sonicator.jpg"/>
          <p:cNvPicPr>
            <a:picLocks noChangeAspect="1" noChangeArrowheads="1"/>
          </p:cNvPicPr>
          <p:nvPr/>
        </p:nvPicPr>
        <p:blipFill>
          <a:blip r:embed="rId3" cstate="print"/>
          <a:srcRect/>
          <a:stretch>
            <a:fillRect/>
          </a:stretch>
        </p:blipFill>
        <p:spPr bwMode="auto">
          <a:xfrm>
            <a:off x="4355976" y="1412776"/>
            <a:ext cx="3657600" cy="4886326"/>
          </a:xfrm>
          <a:prstGeom prst="rect">
            <a:avLst/>
          </a:prstGeom>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UV gel imager"/>
          <p:cNvPicPr>
            <a:picLocks noChangeAspect="1" noChangeArrowheads="1"/>
          </p:cNvPicPr>
          <p:nvPr/>
        </p:nvPicPr>
        <p:blipFill>
          <a:blip r:embed="rId2" cstate="print"/>
          <a:srcRect/>
          <a:stretch>
            <a:fillRect/>
          </a:stretch>
        </p:blipFill>
        <p:spPr bwMode="auto">
          <a:xfrm>
            <a:off x="1547664" y="1772816"/>
            <a:ext cx="5760640" cy="4208469"/>
          </a:xfrm>
          <a:prstGeom prst="rect">
            <a:avLst/>
          </a:prstGeom>
          <a:noFill/>
        </p:spPr>
      </p:pic>
      <p:sp>
        <p:nvSpPr>
          <p:cNvPr id="3" name="2 Başlık"/>
          <p:cNvSpPr>
            <a:spLocks noGrp="1"/>
          </p:cNvSpPr>
          <p:nvPr>
            <p:ph type="title"/>
          </p:nvPr>
        </p:nvSpPr>
        <p:spPr/>
        <p:txBody>
          <a:bodyPr/>
          <a:lstStyle/>
          <a:p>
            <a:r>
              <a:rPr lang="tr-TR" b="1" dirty="0" smtClean="0"/>
              <a:t>Jel Görüntüleme</a:t>
            </a:r>
            <a:endParaRPr lang="tr-TR" b="1"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ELISA okuyucu</a:t>
            </a:r>
            <a:endParaRPr lang="tr-TR" b="1" dirty="0"/>
          </a:p>
        </p:txBody>
      </p:sp>
      <p:pic>
        <p:nvPicPr>
          <p:cNvPr id="89090" name="Picture 2" descr="http://www.tm.mahidol.ac.th/en/tmcl/images/tmcl_elisa_reader.jpg"/>
          <p:cNvPicPr>
            <a:picLocks noChangeAspect="1" noChangeArrowheads="1"/>
          </p:cNvPicPr>
          <p:nvPr/>
        </p:nvPicPr>
        <p:blipFill>
          <a:blip r:embed="rId2" cstate="print"/>
          <a:srcRect/>
          <a:stretch>
            <a:fillRect/>
          </a:stretch>
        </p:blipFill>
        <p:spPr bwMode="auto">
          <a:xfrm>
            <a:off x="1043608" y="1916832"/>
            <a:ext cx="6096000" cy="4572000"/>
          </a:xfrm>
          <a:prstGeom prst="rect">
            <a:avLst/>
          </a:prstGeom>
          <a:noFill/>
        </p:spPr>
      </p:pic>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891</TotalTime>
  <Words>1902</Words>
  <Application>Microsoft Office PowerPoint</Application>
  <PresentationFormat>Ekran Gösterisi (4:3)</PresentationFormat>
  <Paragraphs>274</Paragraphs>
  <Slides>77</Slides>
  <Notes>0</Notes>
  <HiddenSlides>0</HiddenSlides>
  <MMClips>0</MMClips>
  <ScaleCrop>false</ScaleCrop>
  <HeadingPairs>
    <vt:vector size="4" baseType="variant">
      <vt:variant>
        <vt:lpstr>Tema</vt:lpstr>
      </vt:variant>
      <vt:variant>
        <vt:i4>1</vt:i4>
      </vt:variant>
      <vt:variant>
        <vt:lpstr>Slayt Başlıkları</vt:lpstr>
      </vt:variant>
      <vt:variant>
        <vt:i4>77</vt:i4>
      </vt:variant>
    </vt:vector>
  </HeadingPairs>
  <TitlesOfParts>
    <vt:vector size="78" baseType="lpstr">
      <vt:lpstr>Ofis Teması</vt:lpstr>
      <vt:lpstr>Laboratuvarda Uyulması Gereken Kurallar</vt:lpstr>
      <vt:lpstr>Laboratuvarda Uyulması Gereken Başlıca Kurallar</vt:lpstr>
      <vt:lpstr>Laboratuvarda Uyulması Gereken Başlıca Kurallar</vt:lpstr>
      <vt:lpstr>Laboratuvarda Uyulması Gereken Başlıca Kurallar</vt:lpstr>
      <vt:lpstr>Laboratuvarda Uyulması Gereken Başlıca Kurallar</vt:lpstr>
      <vt:lpstr>Laboratuvarda Uyulması Gereken Başlıca Kurallar</vt:lpstr>
      <vt:lpstr>Slayt 7</vt:lpstr>
      <vt:lpstr>GLP(İyi Laboratuvar Uygulmaları-İLU)</vt:lpstr>
      <vt:lpstr>GLP(İyi Laboratuvar Uygulmaları-İLU)</vt:lpstr>
      <vt:lpstr>GLP(İyi Laboratuvar Uygulmaları-İLU)</vt:lpstr>
      <vt:lpstr>GLP(İyi Laboratuvar Uygulmaları-İLU)</vt:lpstr>
      <vt:lpstr>GLP’nın Amaçları</vt:lpstr>
      <vt:lpstr>GLP prensipleri</vt:lpstr>
      <vt:lpstr>Türkiye’de GLP</vt:lpstr>
      <vt:lpstr>Laboratuvar Güvenlik Ekipmanı</vt:lpstr>
      <vt:lpstr>Biyogüvenlik kabini sınıflandırması</vt:lpstr>
      <vt:lpstr>Biyogüvenlik Seviyeleri</vt:lpstr>
      <vt:lpstr>Biyogüvenlik Seviyeleri</vt:lpstr>
      <vt:lpstr>Slayt 19</vt:lpstr>
      <vt:lpstr>Slayt 20</vt:lpstr>
      <vt:lpstr>MİKROBİYAL RİSK DEĞERLENDİRME </vt:lpstr>
      <vt:lpstr>MİKROBİYAL RİSK DEĞERLENDİRME</vt:lpstr>
      <vt:lpstr>STERİLİZASYON ve DEZENFEKSİYON</vt:lpstr>
      <vt:lpstr>Fiziksel Yöntemlerle Sterilizasyon</vt:lpstr>
      <vt:lpstr>Otoklav</vt:lpstr>
      <vt:lpstr>Mekanik Yöntemlerle Sterilizasyon</vt:lpstr>
      <vt:lpstr>Kaynaklar</vt:lpstr>
      <vt:lpstr>Bunzen Beki</vt:lpstr>
      <vt:lpstr>Özeler</vt:lpstr>
      <vt:lpstr>Drigalski çubuğu</vt:lpstr>
      <vt:lpstr>Spatulalar</vt:lpstr>
      <vt:lpstr>Makas ve penset</vt:lpstr>
      <vt:lpstr>Havan ve havan eli</vt:lpstr>
      <vt:lpstr>Cam balon</vt:lpstr>
      <vt:lpstr>Erlen</vt:lpstr>
      <vt:lpstr>Beher</vt:lpstr>
      <vt:lpstr>Mezür</vt:lpstr>
      <vt:lpstr>Piset</vt:lpstr>
      <vt:lpstr>Cam boncuk</vt:lpstr>
      <vt:lpstr>Pipetler</vt:lpstr>
      <vt:lpstr>Kültür tüpleri</vt:lpstr>
      <vt:lpstr>Kültür şişeleri</vt:lpstr>
      <vt:lpstr>Tüp sporu</vt:lpstr>
      <vt:lpstr>Puvar ve Pipet kumandası</vt:lpstr>
      <vt:lpstr>Otomatik pipet ve pipet uçları</vt:lpstr>
      <vt:lpstr>Lam-lamel</vt:lpstr>
      <vt:lpstr>Eküvyon (svap)</vt:lpstr>
      <vt:lpstr>Petri kutuları</vt:lpstr>
      <vt:lpstr>Analitik ve hassas teraziler</vt:lpstr>
      <vt:lpstr>Su banyosu</vt:lpstr>
      <vt:lpstr>Derin dondurucular</vt:lpstr>
      <vt:lpstr>Buzdolabı</vt:lpstr>
      <vt:lpstr>Manyetik karıştırıcı ve manyetik balık</vt:lpstr>
      <vt:lpstr>Otoklav</vt:lpstr>
      <vt:lpstr>Kuru hava sterilizatörü</vt:lpstr>
      <vt:lpstr>pH metre</vt:lpstr>
      <vt:lpstr>Distile su cihazı</vt:lpstr>
      <vt:lpstr>Saf su cihazı</vt:lpstr>
      <vt:lpstr>Vorteks</vt:lpstr>
      <vt:lpstr>Işık Mikroskobu</vt:lpstr>
      <vt:lpstr>Floresan Mikroskop</vt:lpstr>
      <vt:lpstr>Elektron Mikroskop (EM)</vt:lpstr>
      <vt:lpstr>Kuru blok ısıtıcı (inkubatör)</vt:lpstr>
      <vt:lpstr>İnkubatör</vt:lpstr>
      <vt:lpstr>Çalkalayıcı İnkubatör</vt:lpstr>
      <vt:lpstr>Karbondioksitli İnkubatör</vt:lpstr>
      <vt:lpstr>Anaerobik Chamber</vt:lpstr>
      <vt:lpstr>Biyogüvenlik Kabini</vt:lpstr>
      <vt:lpstr>Santrifüj</vt:lpstr>
      <vt:lpstr>Spektrofotometre</vt:lpstr>
      <vt:lpstr>Liyofilizatör</vt:lpstr>
      <vt:lpstr>Otomatik DNA Ekstraksiyon Sistemi</vt:lpstr>
      <vt:lpstr>Elektroforez sistemi</vt:lpstr>
      <vt:lpstr>Termal cycler</vt:lpstr>
      <vt:lpstr>Sonikatör</vt:lpstr>
      <vt:lpstr>Jel Görüntüleme</vt:lpstr>
      <vt:lpstr>ELISA okuyucu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Laboratuvarda Uyulması Gereken Kurallar</dc:title>
  <cp:lastModifiedBy>MyPC</cp:lastModifiedBy>
  <cp:revision>100</cp:revision>
  <dcterms:modified xsi:type="dcterms:W3CDTF">2013-09-19T09:01:21Z</dcterms:modified>
</cp:coreProperties>
</file>