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2"/>
  </p:notesMasterIdLst>
  <p:sldIdLst>
    <p:sldId id="256" r:id="rId2"/>
    <p:sldId id="302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303" r:id="rId12"/>
    <p:sldId id="304" r:id="rId13"/>
    <p:sldId id="269" r:id="rId14"/>
    <p:sldId id="270" r:id="rId15"/>
    <p:sldId id="271" r:id="rId16"/>
    <p:sldId id="272" r:id="rId17"/>
    <p:sldId id="273" r:id="rId18"/>
    <p:sldId id="276" r:id="rId19"/>
    <p:sldId id="277" r:id="rId20"/>
    <p:sldId id="274" r:id="rId21"/>
    <p:sldId id="27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7" r:id="rId33"/>
    <p:sldId id="289" r:id="rId34"/>
    <p:sldId id="290" r:id="rId35"/>
    <p:sldId id="265" r:id="rId36"/>
    <p:sldId id="266" r:id="rId37"/>
    <p:sldId id="267" r:id="rId38"/>
    <p:sldId id="268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5" r:id="rId50"/>
    <p:sldId id="301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282D9-633F-48C9-8CAA-FDD5D7117C3A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2A570-BF42-47E7-9B5E-3B286C1020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578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2A570-BF42-47E7-9B5E-3B286C1020F9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0552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2A570-BF42-47E7-9B5E-3B286C1020F9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93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effectLst/>
              </a:rPr>
              <a:t>Bakterilerin Morfolojik Yapıları</a:t>
            </a:r>
            <a:endParaRPr lang="tr-TR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Doç. Dr. Arzu FINDIK</a:t>
            </a:r>
          </a:p>
          <a:p>
            <a:r>
              <a:rPr lang="tr-TR" sz="3200" b="1" dirty="0" smtClean="0"/>
              <a:t>OMÜ Veteriner Fakültesi Mikrobiyoloji </a:t>
            </a:r>
            <a:r>
              <a:rPr lang="tr-TR" sz="3200" b="1" dirty="0" err="1" smtClean="0"/>
              <a:t>Anabiim</a:t>
            </a:r>
            <a:r>
              <a:rPr lang="tr-TR" sz="3200" b="1" dirty="0" smtClean="0"/>
              <a:t> Dalı</a:t>
            </a:r>
            <a:endParaRPr lang="tr-TR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Giriş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Bakterilerin </a:t>
            </a:r>
            <a:r>
              <a:rPr lang="tr-TR" dirty="0" err="1" smtClean="0"/>
              <a:t>taksonomik</a:t>
            </a:r>
            <a:r>
              <a:rPr lang="tr-TR" dirty="0" smtClean="0"/>
              <a:t> öneme sahip </a:t>
            </a:r>
            <a:r>
              <a:rPr lang="tr-TR" dirty="0" err="1" smtClean="0"/>
              <a:t>fenotipik</a:t>
            </a:r>
            <a:r>
              <a:rPr lang="tr-TR" dirty="0" smtClean="0"/>
              <a:t> özelliklerinden biri </a:t>
            </a:r>
            <a:r>
              <a:rPr lang="tr-TR" b="1" dirty="0" smtClean="0"/>
              <a:t>morfolojidir</a:t>
            </a:r>
          </a:p>
          <a:p>
            <a:r>
              <a:rPr lang="tr-TR" b="1" dirty="0" err="1" smtClean="0"/>
              <a:t>Makroskobik</a:t>
            </a:r>
            <a:r>
              <a:rPr lang="tr-TR" b="1" dirty="0" smtClean="0"/>
              <a:t> morfoloji; </a:t>
            </a:r>
            <a:r>
              <a:rPr lang="tr-TR" dirty="0" smtClean="0"/>
              <a:t>koloni morfolojisi</a:t>
            </a:r>
          </a:p>
          <a:p>
            <a:r>
              <a:rPr lang="tr-TR" b="1" dirty="0" smtClean="0"/>
              <a:t>Mikroskobik morfoloji;</a:t>
            </a:r>
            <a:r>
              <a:rPr lang="tr-TR" dirty="0" smtClean="0"/>
              <a:t> Gram boyama, hücrelerin, şekli ve boyutu, düzeni, </a:t>
            </a:r>
            <a:r>
              <a:rPr lang="tr-TR" dirty="0" err="1" smtClean="0"/>
              <a:t>flagella</a:t>
            </a:r>
            <a:r>
              <a:rPr lang="tr-TR" dirty="0" smtClean="0"/>
              <a:t> varlığı ve yapısı, spor oluşumu, </a:t>
            </a:r>
            <a:r>
              <a:rPr lang="tr-TR" dirty="0" err="1" smtClean="0"/>
              <a:t>inklüzyon</a:t>
            </a:r>
            <a:r>
              <a:rPr lang="tr-TR" dirty="0" smtClean="0"/>
              <a:t> cisimcikleri..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Giriş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600" b="1" dirty="0" smtClean="0"/>
              <a:t>Boyut</a:t>
            </a:r>
          </a:p>
          <a:p>
            <a:r>
              <a:rPr lang="tr-TR" sz="3600" b="1" dirty="0" smtClean="0"/>
              <a:t>Şekil</a:t>
            </a:r>
          </a:p>
          <a:p>
            <a:r>
              <a:rPr lang="tr-TR" sz="3600" b="1" dirty="0" smtClean="0"/>
              <a:t>Düzen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72008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Boyut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760640"/>
          </a:xfrm>
        </p:spPr>
        <p:txBody>
          <a:bodyPr>
            <a:normAutofit fontScale="92500" lnSpcReduction="10000"/>
          </a:bodyPr>
          <a:lstStyle/>
          <a:p>
            <a:r>
              <a:rPr lang="tr-TR" sz="2800" dirty="0" err="1" smtClean="0"/>
              <a:t>Ökaryotik</a:t>
            </a:r>
            <a:r>
              <a:rPr lang="tr-TR" sz="2800" dirty="0" smtClean="0"/>
              <a:t> organizmalar ve bakteriler mikrometre </a:t>
            </a:r>
            <a:r>
              <a:rPr lang="en-US" dirty="0" smtClean="0"/>
              <a:t>(µm)</a:t>
            </a:r>
            <a:r>
              <a:rPr lang="tr-TR" dirty="0" smtClean="0"/>
              <a:t>, </a:t>
            </a:r>
            <a:r>
              <a:rPr lang="tr-TR" sz="2400" dirty="0" err="1" smtClean="0"/>
              <a:t>viruslar</a:t>
            </a:r>
            <a:r>
              <a:rPr lang="tr-TR" sz="2400" dirty="0" smtClean="0"/>
              <a:t> nanometre (</a:t>
            </a:r>
            <a:r>
              <a:rPr lang="tr-TR" sz="2400" dirty="0" err="1" smtClean="0"/>
              <a:t>nm</a:t>
            </a:r>
            <a:r>
              <a:rPr lang="tr-TR" sz="2400" dirty="0" smtClean="0"/>
              <a:t>, 10-6 m), atom ve moleküller de </a:t>
            </a:r>
            <a:r>
              <a:rPr lang="tr-TR" sz="2400" dirty="0" err="1" smtClean="0"/>
              <a:t>Angstrom</a:t>
            </a:r>
            <a:r>
              <a:rPr lang="tr-TR" sz="2400" dirty="0" smtClean="0"/>
              <a:t> (A°, 10-10 m) olarak ölçülmektedirler. Ancak, </a:t>
            </a:r>
            <a:r>
              <a:rPr lang="tr-TR" sz="2400" dirty="0" err="1" smtClean="0"/>
              <a:t>Angstrom</a:t>
            </a:r>
            <a:r>
              <a:rPr lang="tr-TR" sz="2400" dirty="0" smtClean="0"/>
              <a:t>, metrik sistem içinde resmen bulunmamaktadır. </a:t>
            </a:r>
            <a:endParaRPr lang="tr-TR" dirty="0" smtClean="0"/>
          </a:p>
          <a:p>
            <a:r>
              <a:rPr lang="tr-TR" dirty="0" smtClean="0"/>
              <a:t>Tıbbi önemi olan bakteriler </a:t>
            </a:r>
            <a:r>
              <a:rPr lang="en-US" dirty="0" smtClean="0"/>
              <a:t>(0.2 – 1.5 µm) </a:t>
            </a:r>
            <a:r>
              <a:rPr lang="tr-TR" dirty="0" smtClean="0"/>
              <a:t>çapında, </a:t>
            </a:r>
            <a:r>
              <a:rPr lang="en-US" dirty="0" smtClean="0"/>
              <a:t>(3 – 5 µm) </a:t>
            </a:r>
            <a:r>
              <a:rPr lang="tr-TR" dirty="0" smtClean="0"/>
              <a:t>uzunluğunda</a:t>
            </a:r>
          </a:p>
          <a:p>
            <a:r>
              <a:rPr lang="tr-TR" sz="2800" dirty="0" smtClean="0"/>
              <a:t>Üreme durumuna, besi yerinin bileşimine ve çevresel koşullara göre değişebilir. Saf kültürlerde bile değişik boyutlara sahip  mikroplara rastlanabilmektedir. Ancak, üreme fazındaki kültürlerde, bakteriler, boyutları bakımından bir örneklilik (</a:t>
            </a:r>
            <a:r>
              <a:rPr lang="tr-TR" sz="2800" dirty="0" err="1" smtClean="0"/>
              <a:t>homojenite</a:t>
            </a:r>
            <a:r>
              <a:rPr lang="tr-TR" sz="2800" dirty="0" smtClean="0"/>
              <a:t>) gösterirler. Kültürler durma ve ölme dönemine girerse, normalinden çok daha büyük, </a:t>
            </a:r>
            <a:r>
              <a:rPr lang="tr-TR" sz="2800" dirty="0" err="1" smtClean="0"/>
              <a:t>pleomorfik</a:t>
            </a:r>
            <a:r>
              <a:rPr lang="tr-TR" sz="2800" dirty="0" smtClean="0"/>
              <a:t>, </a:t>
            </a:r>
            <a:r>
              <a:rPr lang="tr-TR" sz="2800" dirty="0" err="1" smtClean="0"/>
              <a:t>flamentöz</a:t>
            </a:r>
            <a:r>
              <a:rPr lang="tr-TR" sz="2800" dirty="0" smtClean="0"/>
              <a:t>, vs. formlara rastlamak olasıdır. Bu nedenle doğruya yakın bilgiler, kültürler üreme fazında iken, yapılan ölçümlerden elde edilebilir</a:t>
            </a: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792088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Boyut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343872"/>
          </a:xfrm>
        </p:spPr>
        <p:txBody>
          <a:bodyPr/>
          <a:lstStyle/>
          <a:p>
            <a:r>
              <a:rPr lang="tr-TR" sz="2400" dirty="0" smtClean="0"/>
              <a:t>Morfolojilerine ve ait oldukları cinslere göre değişmekte</a:t>
            </a:r>
          </a:p>
          <a:p>
            <a:r>
              <a:rPr lang="tr-TR" sz="2800" dirty="0" smtClean="0"/>
              <a:t>Bakterilerde, bazı </a:t>
            </a:r>
            <a:r>
              <a:rPr lang="tr-TR" sz="2800" dirty="0" err="1" smtClean="0"/>
              <a:t>faj</a:t>
            </a:r>
            <a:r>
              <a:rPr lang="tr-TR" sz="2800" dirty="0" smtClean="0"/>
              <a:t> ve </a:t>
            </a:r>
            <a:r>
              <a:rPr lang="tr-TR" sz="2800" dirty="0" err="1" smtClean="0"/>
              <a:t>viruslarda</a:t>
            </a:r>
            <a:r>
              <a:rPr lang="tr-TR" sz="2800" dirty="0" smtClean="0"/>
              <a:t> </a:t>
            </a:r>
            <a:r>
              <a:rPr lang="tr-TR" sz="2800" dirty="0" err="1" smtClean="0"/>
              <a:t>genomik</a:t>
            </a:r>
            <a:r>
              <a:rPr lang="tr-TR" sz="2800" dirty="0" smtClean="0"/>
              <a:t> DNA çift </a:t>
            </a:r>
            <a:r>
              <a:rPr lang="tr-TR" sz="2800" dirty="0" err="1" smtClean="0"/>
              <a:t>iplikcikli</a:t>
            </a:r>
            <a:r>
              <a:rPr lang="tr-TR" sz="2800" dirty="0" smtClean="0"/>
              <a:t> olduğundan, genom uzunluğu da baz çifti (</a:t>
            </a:r>
            <a:r>
              <a:rPr lang="tr-TR" sz="2800" dirty="0" err="1" smtClean="0"/>
              <a:t>bç</a:t>
            </a:r>
            <a:r>
              <a:rPr lang="tr-TR" sz="2800" dirty="0" smtClean="0"/>
              <a:t> veya </a:t>
            </a:r>
            <a:r>
              <a:rPr lang="tr-TR" sz="2800" dirty="0" err="1" smtClean="0"/>
              <a:t>base</a:t>
            </a:r>
            <a:r>
              <a:rPr lang="tr-TR" sz="2800" dirty="0" smtClean="0"/>
              <a:t> </a:t>
            </a:r>
            <a:r>
              <a:rPr lang="tr-TR" sz="2800" dirty="0" err="1" smtClean="0"/>
              <a:t>pair</a:t>
            </a:r>
            <a:r>
              <a:rPr lang="tr-TR" sz="2800" dirty="0" smtClean="0"/>
              <a:t>, </a:t>
            </a:r>
            <a:r>
              <a:rPr lang="tr-TR" sz="2800" dirty="0" err="1" smtClean="0"/>
              <a:t>bp</a:t>
            </a:r>
            <a:r>
              <a:rPr lang="tr-TR" sz="2800" dirty="0" smtClean="0"/>
              <a:t>) olarak ve tek </a:t>
            </a:r>
            <a:r>
              <a:rPr lang="tr-TR" sz="2800" dirty="0" err="1" smtClean="0"/>
              <a:t>iplikcikli</a:t>
            </a:r>
            <a:r>
              <a:rPr lang="tr-TR" sz="2800" dirty="0" smtClean="0"/>
              <a:t> </a:t>
            </a:r>
            <a:r>
              <a:rPr lang="tr-TR" sz="2800" dirty="0" err="1" smtClean="0"/>
              <a:t>genomik</a:t>
            </a:r>
            <a:r>
              <a:rPr lang="tr-TR" sz="2800" dirty="0" smtClean="0"/>
              <a:t> DNA'ya sahip olan </a:t>
            </a:r>
            <a:r>
              <a:rPr lang="tr-TR" sz="2800" dirty="0" err="1" smtClean="0"/>
              <a:t>faj</a:t>
            </a:r>
            <a:r>
              <a:rPr lang="tr-TR" sz="2800" dirty="0" smtClean="0"/>
              <a:t> ve </a:t>
            </a:r>
            <a:r>
              <a:rPr lang="tr-TR" sz="2800" dirty="0" err="1" smtClean="0"/>
              <a:t>viruslarda</a:t>
            </a:r>
            <a:r>
              <a:rPr lang="tr-TR" sz="2800" dirty="0" smtClean="0"/>
              <a:t> da uzunluk sadece baz (b veya </a:t>
            </a:r>
            <a:r>
              <a:rPr lang="tr-TR" sz="2800" dirty="0" err="1" smtClean="0"/>
              <a:t>base</a:t>
            </a:r>
            <a:r>
              <a:rPr lang="tr-TR" sz="2800" dirty="0" smtClean="0"/>
              <a:t>) olarak ifade edilmektedir. Bin baz çifti (bin </a:t>
            </a:r>
            <a:r>
              <a:rPr lang="tr-TR" sz="2800" dirty="0" err="1" smtClean="0"/>
              <a:t>bp</a:t>
            </a:r>
            <a:r>
              <a:rPr lang="tr-TR" sz="2800" dirty="0" smtClean="0"/>
              <a:t>) veya </a:t>
            </a:r>
            <a:r>
              <a:rPr lang="tr-TR" sz="2800" dirty="0" err="1" smtClean="0"/>
              <a:t>kilobaz</a:t>
            </a:r>
            <a:r>
              <a:rPr lang="tr-TR" sz="2800" dirty="0" smtClean="0"/>
              <a:t> (</a:t>
            </a:r>
            <a:r>
              <a:rPr lang="tr-TR" sz="2800" dirty="0" err="1" smtClean="0"/>
              <a:t>kbp</a:t>
            </a:r>
            <a:r>
              <a:rPr lang="tr-TR" sz="2800" dirty="0" smtClean="0"/>
              <a:t>) olarak tanımlanmaktadır. </a:t>
            </a:r>
          </a:p>
          <a:p>
            <a:r>
              <a:rPr lang="tr-TR" sz="2800" dirty="0" smtClean="0"/>
              <a:t>Bakteri, </a:t>
            </a:r>
            <a:r>
              <a:rPr lang="tr-TR" sz="2800" dirty="0" err="1" smtClean="0"/>
              <a:t>faj</a:t>
            </a:r>
            <a:r>
              <a:rPr lang="tr-TR" sz="2800" dirty="0" smtClean="0"/>
              <a:t> ve </a:t>
            </a:r>
            <a:r>
              <a:rPr lang="tr-TR" sz="2800" dirty="0" err="1" smtClean="0"/>
              <a:t>viruslarda</a:t>
            </a:r>
            <a:r>
              <a:rPr lang="tr-TR" sz="2800" dirty="0" smtClean="0"/>
              <a:t> genom büyüklüğü molekül ağırlığı cinsinden </a:t>
            </a:r>
            <a:r>
              <a:rPr lang="tr-TR" sz="2800" dirty="0" err="1" smtClean="0"/>
              <a:t>dalton</a:t>
            </a:r>
            <a:r>
              <a:rPr lang="tr-TR" sz="2800" dirty="0" smtClean="0"/>
              <a:t> (da=1.66x10-24 g) olarak da ifade edilebilmektedir.</a:t>
            </a:r>
          </a:p>
          <a:p>
            <a:pPr>
              <a:buNone/>
            </a:pPr>
            <a:endParaRPr lang="tr-TR" sz="28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990" y="908720"/>
            <a:ext cx="8502927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1196752"/>
          </a:xfrm>
        </p:spPr>
        <p:txBody>
          <a:bodyPr>
            <a:noAutofit/>
          </a:bodyPr>
          <a:lstStyle/>
          <a:p>
            <a:r>
              <a:rPr lang="tr-TR" sz="3200" b="1" dirty="0" smtClean="0"/>
              <a:t>Bazı </a:t>
            </a:r>
            <a:r>
              <a:rPr lang="tr-TR" sz="3200" b="1" dirty="0" err="1" smtClean="0"/>
              <a:t>virus</a:t>
            </a:r>
            <a:r>
              <a:rPr lang="tr-TR" sz="3200" b="1" dirty="0" smtClean="0"/>
              <a:t> familyalarında çap (</a:t>
            </a:r>
            <a:r>
              <a:rPr lang="tr-TR" sz="3200" b="1" dirty="0" err="1" smtClean="0"/>
              <a:t>nm</a:t>
            </a:r>
            <a:r>
              <a:rPr lang="tr-TR" sz="3200" b="1" dirty="0" smtClean="0"/>
              <a:t>) ve genom büyüklükleri (</a:t>
            </a:r>
            <a:r>
              <a:rPr lang="tr-TR" sz="3200" b="1" dirty="0" err="1" smtClean="0"/>
              <a:t>kbp</a:t>
            </a:r>
            <a:r>
              <a:rPr lang="tr-TR" sz="3200" b="1" dirty="0" smtClean="0"/>
              <a:t> veya </a:t>
            </a:r>
            <a:r>
              <a:rPr lang="tr-TR" sz="3200" b="1" dirty="0" err="1" smtClean="0"/>
              <a:t>kb</a:t>
            </a:r>
            <a:r>
              <a:rPr lang="tr-TR" sz="3200" b="1" dirty="0" smtClean="0"/>
              <a:t>)</a:t>
            </a:r>
            <a:endParaRPr lang="tr-TR" sz="32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86106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8559"/>
            <a:ext cx="8663880" cy="6222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3820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72008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Şekil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19985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800" dirty="0" err="1" smtClean="0"/>
              <a:t>Antony</a:t>
            </a:r>
            <a:r>
              <a:rPr lang="tr-TR" sz="2800" dirty="0" smtClean="0"/>
              <a:t>  </a:t>
            </a:r>
            <a:r>
              <a:rPr lang="tr-TR" sz="2800" dirty="0" err="1" smtClean="0"/>
              <a:t>van</a:t>
            </a:r>
            <a:r>
              <a:rPr lang="tr-TR" sz="2800" dirty="0" smtClean="0"/>
              <a:t> </a:t>
            </a:r>
            <a:r>
              <a:rPr lang="tr-TR" sz="2800" dirty="0" err="1" smtClean="0"/>
              <a:t>Leeuwenhoek</a:t>
            </a:r>
            <a:r>
              <a:rPr lang="tr-TR" sz="2800" dirty="0" smtClean="0"/>
              <a:t>; bazı mikroorganizmaları incelemiş, hareketlerini izlemiş ve resimlerini çizmiştir. Çizdiği bu resimler arasında başlıca 3 morfolojik özellik açık olarak görülmektedir. </a:t>
            </a:r>
          </a:p>
          <a:p>
            <a:pPr>
              <a:lnSpc>
                <a:spcPct val="80000"/>
              </a:lnSpc>
            </a:pPr>
            <a:endParaRPr lang="tr-TR" sz="2800" dirty="0" smtClean="0"/>
          </a:p>
          <a:p>
            <a:pPr>
              <a:lnSpc>
                <a:spcPct val="80000"/>
              </a:lnSpc>
            </a:pPr>
            <a:r>
              <a:rPr lang="tr-TR" sz="2800" dirty="0" smtClean="0"/>
              <a:t>Bugün de bakteriler bu üç temel morfolojik karaktere göre bir ayrıma tabi tutulmaktadır. Ancak, bu formlara 4. bir ilave yapılmıştır. Bunlar aşağıda şekilde gösterilmiştir</a:t>
            </a:r>
          </a:p>
          <a:p>
            <a:pPr lvl="1">
              <a:lnSpc>
                <a:spcPct val="80000"/>
              </a:lnSpc>
            </a:pPr>
            <a:r>
              <a:rPr lang="tr-TR" dirty="0" smtClean="0"/>
              <a:t>Kok (yuvarlak, küresel)</a:t>
            </a:r>
          </a:p>
          <a:p>
            <a:pPr lvl="1">
              <a:lnSpc>
                <a:spcPct val="80000"/>
              </a:lnSpc>
            </a:pPr>
            <a:r>
              <a:rPr lang="tr-TR" dirty="0" smtClean="0"/>
              <a:t>Çomak (çubuk, basil)</a:t>
            </a:r>
          </a:p>
          <a:p>
            <a:pPr lvl="1">
              <a:lnSpc>
                <a:spcPct val="80000"/>
              </a:lnSpc>
            </a:pPr>
            <a:r>
              <a:rPr lang="tr-TR" dirty="0" smtClean="0"/>
              <a:t>Sarmal (spiral)</a:t>
            </a:r>
          </a:p>
          <a:p>
            <a:pPr lvl="1">
              <a:lnSpc>
                <a:spcPct val="80000"/>
              </a:lnSpc>
            </a:pPr>
            <a:r>
              <a:rPr lang="tr-TR" dirty="0" err="1" smtClean="0"/>
              <a:t>Pleomorfik</a:t>
            </a:r>
            <a:r>
              <a:rPr lang="tr-TR" dirty="0" smtClean="0"/>
              <a:t> (</a:t>
            </a:r>
            <a:r>
              <a:rPr lang="tr-TR" smtClean="0"/>
              <a:t>değişik biçimli)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Başlıca bakteri şekilleri</a:t>
            </a:r>
            <a:endParaRPr lang="tr-TR" b="1" dirty="0"/>
          </a:p>
        </p:txBody>
      </p:sp>
      <p:pic>
        <p:nvPicPr>
          <p:cNvPr id="3" name="Picture 4" descr="03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916832"/>
            <a:ext cx="88392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Koklar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Yuvarlak şekilde görülen bakterilere, genellikle, kok (</a:t>
            </a:r>
            <a:r>
              <a:rPr lang="tr-TR" sz="2800" dirty="0" err="1" smtClean="0"/>
              <a:t>coccus</a:t>
            </a:r>
            <a:r>
              <a:rPr lang="tr-TR" sz="2800" dirty="0" smtClean="0"/>
              <a:t>) adı verilmektedir. </a:t>
            </a:r>
          </a:p>
          <a:p>
            <a:r>
              <a:rPr lang="tr-TR" sz="2800" dirty="0" smtClean="0"/>
              <a:t>Koklar, her ne kadar, yuvarlak biçimlerde olmalarına karşın bazı türlerde morfolojik değişikliklere rastlanılmaktadır. Örn,</a:t>
            </a:r>
            <a:r>
              <a:rPr lang="tr-TR" sz="2800" i="1" dirty="0" smtClean="0"/>
              <a:t> S. </a:t>
            </a:r>
            <a:r>
              <a:rPr lang="tr-TR" sz="2800" i="1" dirty="0" err="1" smtClean="0"/>
              <a:t>uberis</a:t>
            </a:r>
            <a:r>
              <a:rPr lang="tr-TR" sz="2800" i="1" dirty="0" smtClean="0"/>
              <a:t> '</a:t>
            </a:r>
            <a:r>
              <a:rPr lang="tr-TR" sz="2800" dirty="0" smtClean="0"/>
              <a:t>de yumurta, </a:t>
            </a:r>
            <a:r>
              <a:rPr lang="tr-TR" sz="2800" i="1" dirty="0" smtClean="0"/>
              <a:t>N. </a:t>
            </a:r>
            <a:r>
              <a:rPr lang="tr-TR" sz="2800" i="1" dirty="0" err="1" smtClean="0"/>
              <a:t>gonorrhoeae</a:t>
            </a:r>
            <a:r>
              <a:rPr lang="tr-TR" sz="2800" dirty="0" smtClean="0"/>
              <a:t> ve </a:t>
            </a:r>
            <a:r>
              <a:rPr lang="tr-TR" sz="2800" i="1" dirty="0" smtClean="0"/>
              <a:t>N. </a:t>
            </a:r>
            <a:r>
              <a:rPr lang="tr-TR" sz="2800" i="1" dirty="0" err="1" smtClean="0"/>
              <a:t>meningitidis</a:t>
            </a:r>
            <a:r>
              <a:rPr lang="tr-TR" sz="2800" i="1" dirty="0" smtClean="0"/>
              <a:t> </a:t>
            </a:r>
            <a:r>
              <a:rPr lang="tr-TR" sz="2800" dirty="0" smtClean="0"/>
              <a:t>'</a:t>
            </a:r>
            <a:r>
              <a:rPr lang="tr-TR" sz="2800" dirty="0" err="1" smtClean="0"/>
              <a:t>lerde</a:t>
            </a:r>
            <a:r>
              <a:rPr lang="tr-TR" sz="2800" dirty="0" smtClean="0"/>
              <a:t> fasulye veya kahve çekirdeği, ve </a:t>
            </a:r>
            <a:r>
              <a:rPr lang="tr-TR" sz="2800" i="1" dirty="0" smtClean="0"/>
              <a:t>S. </a:t>
            </a:r>
            <a:r>
              <a:rPr lang="tr-TR" sz="2800" i="1" dirty="0" err="1" smtClean="0"/>
              <a:t>pneumoniae</a:t>
            </a:r>
            <a:r>
              <a:rPr lang="tr-TR" sz="2800" i="1" dirty="0" smtClean="0"/>
              <a:t> </a:t>
            </a:r>
            <a:r>
              <a:rPr lang="tr-TR" sz="2800" dirty="0" smtClean="0"/>
              <a:t>'de de </a:t>
            </a:r>
            <a:r>
              <a:rPr lang="tr-TR" sz="2800" dirty="0" err="1" smtClean="0"/>
              <a:t>lanset</a:t>
            </a:r>
            <a:r>
              <a:rPr lang="tr-TR" sz="2800" dirty="0" smtClean="0"/>
              <a:t> veya mum alevi benzeri formlara sıkça tesadüf edilmektedir. </a:t>
            </a:r>
          </a:p>
          <a:p>
            <a:endParaRPr lang="tr-TR" sz="28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Çomaklar (Basiller)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tr-TR" sz="2800" dirty="0"/>
              <a:t>Çomak biçimdeki bakteriler silindirik veya buna yakın bir görünüme  sahip olduklarından boyları enlerinden daha uzundur. </a:t>
            </a:r>
          </a:p>
          <a:p>
            <a:pPr>
              <a:lnSpc>
                <a:spcPct val="80000"/>
              </a:lnSpc>
              <a:defRPr/>
            </a:pPr>
            <a:r>
              <a:rPr lang="tr-TR" sz="2800" dirty="0"/>
              <a:t>Ancak, bu formları cins ve türlere göre değişebileceği gibi, aynı tür mikroorganizma kültürünün çeşitli üreme fazlarında da farklılıklar meydana gelebilir. 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 err="1"/>
              <a:t>Örn</a:t>
            </a:r>
            <a:r>
              <a:rPr lang="tr-TR" dirty="0"/>
              <a:t>, </a:t>
            </a:r>
            <a:r>
              <a:rPr lang="tr-TR" i="1" dirty="0"/>
              <a:t>E. </a:t>
            </a:r>
            <a:r>
              <a:rPr lang="tr-TR" i="1" dirty="0" err="1"/>
              <a:t>coli</a:t>
            </a:r>
            <a:r>
              <a:rPr lang="tr-TR" i="1" dirty="0"/>
              <a:t> </a:t>
            </a:r>
            <a:r>
              <a:rPr lang="tr-TR" dirty="0"/>
              <a:t>'</a:t>
            </a:r>
            <a:r>
              <a:rPr lang="tr-TR" dirty="0" err="1"/>
              <a:t>nin</a:t>
            </a:r>
            <a:r>
              <a:rPr lang="tr-TR" dirty="0"/>
              <a:t> logaritmik üreme döneminde, genellikle, morfolojik yönden bir örneklik fazla görülmesine karşın, üremenin durma veya mikroorganizmaların ölme döneminde </a:t>
            </a:r>
            <a:r>
              <a:rPr lang="tr-TR" dirty="0" err="1"/>
              <a:t>flamentöz</a:t>
            </a:r>
            <a:r>
              <a:rPr lang="tr-TR" dirty="0"/>
              <a:t> formlara ve/veya değişik bireysel şekillere (</a:t>
            </a:r>
            <a:r>
              <a:rPr lang="tr-TR" dirty="0" err="1"/>
              <a:t>involusyon</a:t>
            </a:r>
            <a:r>
              <a:rPr lang="tr-TR" dirty="0"/>
              <a:t> formları) rastlamak mümkündür.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97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Çomaklar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tr-TR" sz="2800" i="1" dirty="0" err="1" smtClean="0"/>
              <a:t>Salmonella</a:t>
            </a:r>
            <a:r>
              <a:rPr lang="tr-TR" sz="2800" dirty="0" smtClean="0"/>
              <a:t>; </a:t>
            </a:r>
            <a:r>
              <a:rPr lang="tr-TR" sz="2800" i="1" dirty="0" smtClean="0"/>
              <a:t>S</a:t>
            </a:r>
            <a:r>
              <a:rPr lang="tr-TR" sz="2800" i="1" dirty="0"/>
              <a:t>. </a:t>
            </a:r>
            <a:r>
              <a:rPr lang="tr-TR" sz="2800" i="1" dirty="0" err="1"/>
              <a:t>typhi</a:t>
            </a:r>
            <a:r>
              <a:rPr lang="tr-TR" sz="2800" i="1" dirty="0"/>
              <a:t>, S. </a:t>
            </a:r>
            <a:r>
              <a:rPr lang="tr-TR" sz="2800" i="1" dirty="0" err="1"/>
              <a:t>gallinarum</a:t>
            </a:r>
            <a:r>
              <a:rPr lang="tr-TR" sz="2800" i="1" dirty="0"/>
              <a:t>, S. </a:t>
            </a:r>
            <a:r>
              <a:rPr lang="tr-TR" sz="2800" i="1" dirty="0" err="1"/>
              <a:t>typhimurium</a:t>
            </a:r>
            <a:r>
              <a:rPr lang="tr-TR" sz="2800" i="1" dirty="0"/>
              <a:t>, S. </a:t>
            </a:r>
            <a:r>
              <a:rPr lang="tr-TR" sz="2800" i="1" dirty="0" err="1"/>
              <a:t>abortus</a:t>
            </a:r>
            <a:r>
              <a:rPr lang="tr-TR" sz="2800" i="1" dirty="0"/>
              <a:t> </a:t>
            </a:r>
            <a:r>
              <a:rPr lang="tr-TR" sz="2800" i="1" dirty="0" err="1" smtClean="0"/>
              <a:t>ovis</a:t>
            </a:r>
            <a:r>
              <a:rPr lang="tr-TR" sz="2800" dirty="0"/>
              <a:t>,</a:t>
            </a:r>
            <a:r>
              <a:rPr lang="tr-TR" sz="2800" dirty="0" smtClean="0"/>
              <a:t> aerobik </a:t>
            </a:r>
            <a:r>
              <a:rPr lang="tr-TR" sz="2800" dirty="0"/>
              <a:t>basillerin </a:t>
            </a:r>
            <a:r>
              <a:rPr lang="tr-TR" sz="2800" dirty="0" err="1" smtClean="0"/>
              <a:t>vejatatif</a:t>
            </a:r>
            <a:r>
              <a:rPr lang="tr-TR" sz="2800" dirty="0" smtClean="0"/>
              <a:t> formları; </a:t>
            </a:r>
            <a:r>
              <a:rPr lang="tr-TR" sz="2800" i="1" dirty="0"/>
              <a:t>B. </a:t>
            </a:r>
            <a:r>
              <a:rPr lang="tr-TR" sz="2800" i="1" dirty="0" err="1"/>
              <a:t>anthracis</a:t>
            </a:r>
            <a:r>
              <a:rPr lang="tr-TR" sz="2800" i="1" dirty="0"/>
              <a:t>, B.</a:t>
            </a:r>
            <a:r>
              <a:rPr lang="tr-TR" sz="2800" i="1" dirty="0" smtClean="0"/>
              <a:t>, </a:t>
            </a:r>
            <a:r>
              <a:rPr lang="tr-TR" sz="2800" i="1" dirty="0"/>
              <a:t>B. </a:t>
            </a:r>
            <a:r>
              <a:rPr lang="tr-TR" sz="2800" i="1" dirty="0" err="1" smtClean="0"/>
              <a:t>Cereus</a:t>
            </a:r>
            <a:r>
              <a:rPr lang="tr-TR" sz="2800" i="1" dirty="0" smtClean="0"/>
              <a:t> </a:t>
            </a:r>
            <a:r>
              <a:rPr lang="tr-TR" sz="2800" dirty="0" smtClean="0"/>
              <a:t>ve </a:t>
            </a:r>
            <a:r>
              <a:rPr lang="tr-TR" sz="2800" dirty="0" err="1"/>
              <a:t>klostridium'ların</a:t>
            </a:r>
            <a:r>
              <a:rPr lang="tr-TR" sz="2800" dirty="0"/>
              <a:t> </a:t>
            </a:r>
            <a:r>
              <a:rPr lang="tr-TR" sz="2800" dirty="0" err="1" smtClean="0"/>
              <a:t>vejatatif</a:t>
            </a:r>
            <a:r>
              <a:rPr lang="tr-TR" sz="2800" dirty="0" smtClean="0"/>
              <a:t> formları; </a:t>
            </a:r>
            <a:r>
              <a:rPr lang="tr-TR" sz="2800" i="1" dirty="0"/>
              <a:t>C. </a:t>
            </a:r>
            <a:r>
              <a:rPr lang="tr-TR" sz="2800" i="1" dirty="0" err="1"/>
              <a:t>tetani</a:t>
            </a:r>
            <a:r>
              <a:rPr lang="tr-TR" sz="2800" i="1" dirty="0"/>
              <a:t>, C. </a:t>
            </a:r>
            <a:r>
              <a:rPr lang="tr-TR" sz="2800" i="1" dirty="0" err="1"/>
              <a:t>septicum</a:t>
            </a:r>
            <a:r>
              <a:rPr lang="tr-TR" sz="2800" i="1" dirty="0"/>
              <a:t>, C. </a:t>
            </a:r>
            <a:r>
              <a:rPr lang="tr-TR" sz="2800" i="1" dirty="0" err="1"/>
              <a:t>welchii</a:t>
            </a:r>
            <a:r>
              <a:rPr lang="tr-TR" sz="2800" i="1" dirty="0"/>
              <a:t>, C. </a:t>
            </a:r>
            <a:r>
              <a:rPr lang="tr-TR" sz="2800" i="1" dirty="0" err="1" smtClean="0"/>
              <a:t>botulinum</a:t>
            </a:r>
            <a:endParaRPr lang="tr-TR" sz="2800" i="1" dirty="0" smtClean="0"/>
          </a:p>
          <a:p>
            <a:pPr>
              <a:defRPr/>
            </a:pPr>
            <a:r>
              <a:rPr lang="tr-TR" sz="2800" dirty="0"/>
              <a:t>Anaerobik Gram pozitif mikroorganizmalardan olan </a:t>
            </a:r>
            <a:r>
              <a:rPr lang="tr-TR" sz="2800" dirty="0" err="1" smtClean="0"/>
              <a:t>klostridiumların</a:t>
            </a:r>
            <a:r>
              <a:rPr lang="tr-TR" sz="2800" dirty="0" smtClean="0"/>
              <a:t> </a:t>
            </a:r>
            <a:r>
              <a:rPr lang="tr-TR" sz="2800" dirty="0"/>
              <a:t>sporlu formlarında, sporun yerleştiği yere göre davul tokmağı (</a:t>
            </a:r>
            <a:r>
              <a:rPr lang="tr-TR" sz="2800" i="1" dirty="0" err="1"/>
              <a:t>Clostridium</a:t>
            </a:r>
            <a:r>
              <a:rPr lang="tr-TR" sz="2800" i="1" dirty="0"/>
              <a:t> </a:t>
            </a:r>
            <a:r>
              <a:rPr lang="tr-TR" sz="2800" i="1" dirty="0" err="1"/>
              <a:t>tetani</a:t>
            </a:r>
            <a:r>
              <a:rPr lang="tr-TR" sz="2800" dirty="0"/>
              <a:t>), raket (</a:t>
            </a:r>
            <a:r>
              <a:rPr lang="tr-TR" sz="2800" i="1" dirty="0"/>
              <a:t>C. </a:t>
            </a:r>
            <a:r>
              <a:rPr lang="tr-TR" sz="2800" i="1" dirty="0" err="1"/>
              <a:t>botulinum</a:t>
            </a:r>
            <a:r>
              <a:rPr lang="tr-TR" sz="2800" i="1" dirty="0"/>
              <a:t>, C. </a:t>
            </a:r>
            <a:r>
              <a:rPr lang="tr-TR" sz="2800" i="1" dirty="0" err="1"/>
              <a:t>septicum</a:t>
            </a:r>
            <a:r>
              <a:rPr lang="tr-TR" sz="2800" i="1" dirty="0"/>
              <a:t>,</a:t>
            </a:r>
            <a:r>
              <a:rPr lang="tr-TR" sz="2800" dirty="0"/>
              <a:t> vs.) veya limon benzeri (</a:t>
            </a:r>
            <a:r>
              <a:rPr lang="tr-TR" sz="2800" i="1" dirty="0"/>
              <a:t>C. </a:t>
            </a:r>
            <a:r>
              <a:rPr lang="tr-TR" sz="2800" i="1" dirty="0" err="1"/>
              <a:t>chauvoei</a:t>
            </a:r>
            <a:r>
              <a:rPr lang="tr-TR" sz="2800" dirty="0"/>
              <a:t>) formlara </a:t>
            </a:r>
            <a:r>
              <a:rPr lang="tr-TR" sz="2800" dirty="0" err="1"/>
              <a:t>sıkca</a:t>
            </a:r>
            <a:r>
              <a:rPr lang="tr-TR" sz="2800" dirty="0"/>
              <a:t> tesadüf edilir. </a:t>
            </a:r>
            <a:endParaRPr lang="en-US" sz="2800" dirty="0"/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4351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İçerik Yer Tutucusu 9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5" y="458994"/>
            <a:ext cx="8232525" cy="6171837"/>
          </a:xfrm>
        </p:spPr>
      </p:pic>
    </p:spTree>
    <p:extLst>
      <p:ext uri="{BB962C8B-B14F-4D97-AF65-F5344CB8AC3E}">
        <p14:creationId xmlns:p14="http://schemas.microsoft.com/office/powerpoint/2010/main" val="2352065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Bacillus</a:t>
            </a:r>
            <a:r>
              <a:rPr lang="tr-TR" b="1" dirty="0" smtClean="0"/>
              <a:t> </a:t>
            </a:r>
            <a:r>
              <a:rPr lang="tr-TR" b="1" dirty="0" err="1" smtClean="0"/>
              <a:t>anthracis</a:t>
            </a:r>
            <a:r>
              <a:rPr lang="tr-TR" b="1" dirty="0" smtClean="0"/>
              <a:t> (dokuda)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7" y="1902628"/>
            <a:ext cx="6915150" cy="466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34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Clostridium</a:t>
            </a:r>
            <a:r>
              <a:rPr lang="tr-TR" b="1" dirty="0" smtClean="0"/>
              <a:t> </a:t>
            </a:r>
            <a:r>
              <a:rPr lang="tr-TR" b="1" dirty="0" err="1" smtClean="0"/>
              <a:t>perfringens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13" y="2221954"/>
            <a:ext cx="6823174" cy="450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34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Clostridium</a:t>
            </a:r>
            <a:r>
              <a:rPr lang="tr-TR" b="1" dirty="0" smtClean="0"/>
              <a:t> </a:t>
            </a:r>
            <a:r>
              <a:rPr lang="tr-TR" b="1" dirty="0" err="1" smtClean="0"/>
              <a:t>botulinum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192" y="2127555"/>
            <a:ext cx="6690466" cy="445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5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Clostridium</a:t>
            </a:r>
            <a:r>
              <a:rPr lang="tr-TR" b="1" dirty="0" smtClean="0"/>
              <a:t> </a:t>
            </a:r>
            <a:r>
              <a:rPr lang="tr-TR" b="1" dirty="0" err="1" smtClean="0"/>
              <a:t>tetani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2249760"/>
            <a:ext cx="49149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19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Çomak</a:t>
            </a:r>
            <a:endParaRPr lang="tr-TR" b="1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 smtClean="0"/>
              <a:t>Pasteurella</a:t>
            </a:r>
            <a:r>
              <a:rPr lang="tr-TR" sz="2800" dirty="0" smtClean="0"/>
              <a:t> </a:t>
            </a:r>
            <a:r>
              <a:rPr lang="tr-TR" sz="2800" dirty="0"/>
              <a:t>cinsine ait olan türlerde (</a:t>
            </a:r>
            <a:r>
              <a:rPr lang="tr-TR" sz="2800" i="1" dirty="0"/>
              <a:t>P. </a:t>
            </a:r>
            <a:r>
              <a:rPr lang="tr-TR" sz="2800" i="1" dirty="0" err="1"/>
              <a:t>multocida</a:t>
            </a:r>
            <a:r>
              <a:rPr lang="tr-TR" sz="2800" i="1" dirty="0"/>
              <a:t>, P. </a:t>
            </a:r>
            <a:r>
              <a:rPr lang="tr-TR" sz="2800" i="1" dirty="0" err="1"/>
              <a:t>haemolytica</a:t>
            </a:r>
            <a:r>
              <a:rPr lang="tr-TR" sz="2800" i="1" dirty="0"/>
              <a:t>,</a:t>
            </a:r>
            <a:r>
              <a:rPr lang="tr-TR" sz="2800" dirty="0"/>
              <a:t> vs.), genelde, çomak tarzındaki formlar hakim olmasına karşın, </a:t>
            </a:r>
            <a:r>
              <a:rPr lang="tr-TR" sz="2800" dirty="0" err="1"/>
              <a:t>kokoid</a:t>
            </a:r>
            <a:r>
              <a:rPr lang="tr-TR" sz="2800" dirty="0"/>
              <a:t>, </a:t>
            </a:r>
            <a:r>
              <a:rPr lang="tr-TR" sz="2800" dirty="0" err="1"/>
              <a:t>kokobasil</a:t>
            </a:r>
            <a:r>
              <a:rPr lang="tr-TR" sz="2800" dirty="0"/>
              <a:t>, </a:t>
            </a:r>
            <a:r>
              <a:rPr lang="tr-TR" sz="2800" dirty="0" err="1"/>
              <a:t>diplokok</a:t>
            </a:r>
            <a:r>
              <a:rPr lang="tr-TR" sz="2800" dirty="0"/>
              <a:t> ve dokulardan yapılan boyalı preparatlarda da</a:t>
            </a:r>
            <a:r>
              <a:rPr lang="tr-TR" sz="2800" i="1" dirty="0"/>
              <a:t> </a:t>
            </a:r>
            <a:r>
              <a:rPr lang="tr-TR" sz="2800" dirty="0" err="1"/>
              <a:t>bipolar</a:t>
            </a:r>
            <a:r>
              <a:rPr lang="tr-TR" sz="2800" i="1" dirty="0"/>
              <a:t> </a:t>
            </a:r>
            <a:r>
              <a:rPr lang="tr-TR" sz="2800" dirty="0"/>
              <a:t>bir görünüme rastlanılır.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295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Pasteurella</a:t>
            </a:r>
            <a:r>
              <a:rPr lang="tr-TR" b="1" dirty="0" smtClean="0"/>
              <a:t> </a:t>
            </a:r>
            <a:r>
              <a:rPr lang="tr-TR" b="1" dirty="0" err="1" smtClean="0"/>
              <a:t>spp</a:t>
            </a:r>
            <a:r>
              <a:rPr lang="tr-TR" b="1" dirty="0" smtClean="0"/>
              <a:t>.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0" y="2425713"/>
            <a:ext cx="4437222" cy="2789111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37" y="3548382"/>
            <a:ext cx="4451776" cy="29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65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Çomaklar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800" dirty="0" err="1"/>
              <a:t>Mikobakteriler</a:t>
            </a:r>
            <a:r>
              <a:rPr lang="tr-TR" sz="2800" dirty="0"/>
              <a:t> (</a:t>
            </a:r>
            <a:r>
              <a:rPr lang="tr-TR" sz="2800" i="1" dirty="0"/>
              <a:t>M. </a:t>
            </a:r>
            <a:r>
              <a:rPr lang="tr-TR" sz="2800" i="1" dirty="0" err="1"/>
              <a:t>tuberculosis</a:t>
            </a:r>
            <a:r>
              <a:rPr lang="tr-TR" sz="2800" i="1" dirty="0"/>
              <a:t>, M. </a:t>
            </a:r>
            <a:r>
              <a:rPr lang="tr-TR" sz="2800" i="1" dirty="0" err="1"/>
              <a:t>bovis</a:t>
            </a:r>
            <a:r>
              <a:rPr lang="tr-TR" sz="2800" i="1" dirty="0"/>
              <a:t>, M. </a:t>
            </a:r>
            <a:r>
              <a:rPr lang="tr-TR" sz="2800" i="1" dirty="0" err="1"/>
              <a:t>avium</a:t>
            </a:r>
            <a:r>
              <a:rPr lang="tr-TR" sz="2800" dirty="0"/>
              <a:t>, vs.) dokulardan yapılan preparatlarda granüllü, tanecikli (</a:t>
            </a:r>
            <a:r>
              <a:rPr lang="tr-TR" sz="2800" dirty="0" err="1"/>
              <a:t>Much</a:t>
            </a:r>
            <a:r>
              <a:rPr lang="tr-TR" sz="2800" dirty="0"/>
              <a:t> granülleri) bir görünüme sahiptirler. Granüllü görünümü </a:t>
            </a:r>
            <a:r>
              <a:rPr lang="tr-TR" sz="2800" dirty="0" err="1"/>
              <a:t>korinebakteri'lerde</a:t>
            </a:r>
            <a:r>
              <a:rPr lang="tr-TR" sz="2800" dirty="0"/>
              <a:t> de (</a:t>
            </a:r>
            <a:r>
              <a:rPr lang="tr-TR" sz="2800" i="1" dirty="0"/>
              <a:t>C. </a:t>
            </a:r>
            <a:r>
              <a:rPr lang="tr-TR" sz="2800" i="1" dirty="0" err="1"/>
              <a:t>diphtheriae</a:t>
            </a:r>
            <a:r>
              <a:rPr lang="tr-TR" sz="2800" dirty="0"/>
              <a:t>) izlemek mümkündür. </a:t>
            </a:r>
          </a:p>
          <a:p>
            <a:pPr>
              <a:lnSpc>
                <a:spcPct val="90000"/>
              </a:lnSpc>
              <a:buNone/>
              <a:defRPr/>
            </a:pPr>
            <a:endParaRPr lang="tr-TR" sz="2800" dirty="0"/>
          </a:p>
          <a:p>
            <a:pPr>
              <a:lnSpc>
                <a:spcPct val="90000"/>
              </a:lnSpc>
              <a:defRPr/>
            </a:pPr>
            <a:r>
              <a:rPr lang="tr-TR" sz="2800" dirty="0"/>
              <a:t>Bireysel </a:t>
            </a:r>
            <a:r>
              <a:rPr lang="tr-TR" sz="2800" dirty="0" err="1"/>
              <a:t>korinebakteriler</a:t>
            </a:r>
            <a:r>
              <a:rPr lang="tr-TR" sz="2800" dirty="0"/>
              <a:t> ve </a:t>
            </a:r>
            <a:r>
              <a:rPr lang="tr-TR" sz="2800" dirty="0" err="1"/>
              <a:t>mikobakteriler</a:t>
            </a:r>
            <a:r>
              <a:rPr lang="tr-TR" sz="2800" dirty="0"/>
              <a:t>, mikroskop altında X, Y, Y, T, vs. tarzda görülebilirler. </a:t>
            </a:r>
            <a:endParaRPr lang="en-US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5863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Corynebacterium</a:t>
            </a:r>
            <a:endParaRPr lang="tr-TR" b="1" dirty="0"/>
          </a:p>
        </p:txBody>
      </p:sp>
      <p:sp>
        <p:nvSpPr>
          <p:cNvPr id="3" name="AutoShape 2" descr="corynebacterium ile ilgili görsel sonucu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095500"/>
            <a:ext cx="3333750" cy="2667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871873"/>
            <a:ext cx="5369038" cy="337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24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Sarmal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tr-TR" dirty="0"/>
              <a:t>Sarmal biçimde vücuda sahip olan mikroorganizmalar, </a:t>
            </a:r>
            <a:r>
              <a:rPr lang="tr-TR" dirty="0" err="1"/>
              <a:t>Bergey's</a:t>
            </a:r>
            <a:r>
              <a:rPr lang="tr-TR" dirty="0"/>
              <a:t> Manual </a:t>
            </a:r>
            <a:r>
              <a:rPr lang="tr-TR" dirty="0" err="1"/>
              <a:t>Systematic</a:t>
            </a:r>
            <a:r>
              <a:rPr lang="tr-TR" dirty="0"/>
              <a:t> </a:t>
            </a:r>
            <a:r>
              <a:rPr lang="tr-TR" dirty="0" err="1"/>
              <a:t>Bacteriology</a:t>
            </a:r>
            <a:r>
              <a:rPr lang="tr-TR" dirty="0"/>
              <a:t>, </a:t>
            </a:r>
            <a:r>
              <a:rPr lang="tr-TR" dirty="0" err="1"/>
              <a:t>Vol</a:t>
            </a:r>
            <a:r>
              <a:rPr lang="tr-TR" dirty="0"/>
              <a:t>, 1, 1984'de, </a:t>
            </a:r>
          </a:p>
          <a:p>
            <a:pPr lvl="1" algn="ctr">
              <a:buNone/>
              <a:defRPr/>
            </a:pPr>
            <a:r>
              <a:rPr lang="tr-TR" dirty="0" err="1"/>
              <a:t>Order</a:t>
            </a:r>
            <a:r>
              <a:rPr lang="tr-TR" dirty="0"/>
              <a:t> I. </a:t>
            </a:r>
            <a:r>
              <a:rPr lang="tr-TR" dirty="0" err="1"/>
              <a:t>Spirochaetales'de</a:t>
            </a:r>
            <a:r>
              <a:rPr lang="tr-TR" dirty="0"/>
              <a:t> </a:t>
            </a:r>
          </a:p>
          <a:p>
            <a:pPr lvl="1">
              <a:defRPr/>
            </a:pPr>
            <a:r>
              <a:rPr lang="tr-TR" dirty="0"/>
              <a:t>Familya-1: </a:t>
            </a:r>
            <a:r>
              <a:rPr lang="tr-TR" dirty="0" err="1"/>
              <a:t>Spirochaetacea</a:t>
            </a:r>
            <a:r>
              <a:rPr lang="tr-TR" dirty="0"/>
              <a:t> (bu familyada 4 cins bulunmaktadır: </a:t>
            </a:r>
          </a:p>
          <a:p>
            <a:pPr lvl="2">
              <a:defRPr/>
            </a:pPr>
            <a:r>
              <a:rPr lang="tr-TR" sz="2000" dirty="0"/>
              <a:t>1-</a:t>
            </a:r>
            <a:r>
              <a:rPr lang="tr-TR" sz="2000" i="1" dirty="0"/>
              <a:t>Spirochaeta</a:t>
            </a:r>
            <a:r>
              <a:rPr lang="tr-TR" sz="2000" dirty="0"/>
              <a:t>, 	</a:t>
            </a:r>
          </a:p>
          <a:p>
            <a:pPr lvl="2">
              <a:defRPr/>
            </a:pPr>
            <a:r>
              <a:rPr lang="tr-TR" sz="2000" dirty="0"/>
              <a:t>2-</a:t>
            </a:r>
            <a:r>
              <a:rPr lang="tr-TR" sz="2000" i="1" dirty="0"/>
              <a:t>Cristispira</a:t>
            </a:r>
            <a:r>
              <a:rPr lang="tr-TR" sz="2000" dirty="0"/>
              <a:t>, </a:t>
            </a:r>
          </a:p>
          <a:p>
            <a:pPr lvl="2">
              <a:defRPr/>
            </a:pPr>
            <a:r>
              <a:rPr lang="tr-TR" sz="2000" dirty="0"/>
              <a:t>3-</a:t>
            </a:r>
            <a:r>
              <a:rPr lang="tr-TR" sz="2000" i="1" dirty="0"/>
              <a:t>Treponema</a:t>
            </a:r>
            <a:r>
              <a:rPr lang="tr-TR" sz="2000" dirty="0"/>
              <a:t> </a:t>
            </a:r>
          </a:p>
          <a:p>
            <a:pPr lvl="2">
              <a:defRPr/>
            </a:pPr>
            <a:r>
              <a:rPr lang="tr-TR" sz="2000" dirty="0"/>
              <a:t>4-</a:t>
            </a:r>
            <a:r>
              <a:rPr lang="tr-TR" sz="2000" i="1" dirty="0"/>
              <a:t>Borrelia</a:t>
            </a:r>
            <a:r>
              <a:rPr lang="tr-TR" sz="2000" dirty="0"/>
              <a:t>) </a:t>
            </a:r>
          </a:p>
          <a:p>
            <a:pPr lvl="1">
              <a:defRPr/>
            </a:pPr>
            <a:r>
              <a:rPr lang="tr-TR" dirty="0"/>
              <a:t>Familya-2:Leptospiraceae (bu familyada sadece bir cins vardır: </a:t>
            </a:r>
            <a:r>
              <a:rPr lang="tr-TR" i="1" dirty="0" err="1"/>
              <a:t>Leptospira</a:t>
            </a:r>
            <a:r>
              <a:rPr lang="tr-TR" dirty="0"/>
              <a:t>), bulunmaktadır.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7963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04" y="125760"/>
            <a:ext cx="8229600" cy="1143000"/>
          </a:xfrm>
        </p:spPr>
        <p:txBody>
          <a:bodyPr/>
          <a:lstStyle/>
          <a:p>
            <a:r>
              <a:rPr lang="tr-TR" b="1" dirty="0" smtClean="0"/>
              <a:t>Sarmal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9749" y="1387335"/>
            <a:ext cx="8229600" cy="531083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 smtClean="0"/>
              <a:t>Uzun </a:t>
            </a:r>
            <a:r>
              <a:rPr lang="tr-TR" dirty="0"/>
              <a:t>bir eksen etrafında helezoni tarzda sarılmış bir vücuda sahip, bükülebilir (</a:t>
            </a:r>
            <a:r>
              <a:rPr lang="tr-TR" dirty="0" err="1"/>
              <a:t>fleksible</a:t>
            </a:r>
            <a:r>
              <a:rPr lang="tr-TR" dirty="0"/>
              <a:t>) ve uzun eksen etrafında dönerek hareket edebilirler. </a:t>
            </a:r>
          </a:p>
          <a:p>
            <a:pPr>
              <a:defRPr/>
            </a:pPr>
            <a:r>
              <a:rPr lang="tr-TR" dirty="0" smtClean="0"/>
              <a:t>Uzunluk</a:t>
            </a:r>
            <a:r>
              <a:rPr lang="tr-TR" dirty="0"/>
              <a:t>, sarmal sayısı ve sarmal yüksekliği türler arasında farklar gösterir. </a:t>
            </a:r>
          </a:p>
          <a:p>
            <a:pPr>
              <a:defRPr/>
            </a:pPr>
            <a:r>
              <a:rPr lang="tr-TR" dirty="0" err="1"/>
              <a:t>Leptospiraların</a:t>
            </a:r>
            <a:r>
              <a:rPr lang="tr-TR" dirty="0"/>
              <a:t>, sarmal sayısı oldukça fazla olup bir veya iki ucu kıvrıktır. </a:t>
            </a:r>
          </a:p>
          <a:p>
            <a:pPr>
              <a:defRPr/>
            </a:pPr>
            <a:r>
              <a:rPr lang="tr-TR" dirty="0"/>
              <a:t>Bu nedenle de, S, C, veya L gibi formlar </a:t>
            </a:r>
            <a:r>
              <a:rPr lang="tr-TR" dirty="0" smtClean="0"/>
              <a:t>gösterirler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9526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Leptospira</a:t>
            </a:r>
            <a:endParaRPr lang="tr-TR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92" y="2001016"/>
            <a:ext cx="5692322" cy="45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93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Sarmal</a:t>
            </a:r>
            <a:endParaRPr lang="tr-TR" b="1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Sarmal biçimli mikroorganizmalara </a:t>
            </a:r>
            <a:r>
              <a:rPr lang="tr-TR" dirty="0" err="1"/>
              <a:t>Spirillum</a:t>
            </a:r>
            <a:r>
              <a:rPr lang="tr-TR" dirty="0"/>
              <a:t> cinsinde de rastlanılmaktadır. </a:t>
            </a:r>
          </a:p>
          <a:p>
            <a:pPr>
              <a:defRPr/>
            </a:pPr>
            <a:r>
              <a:rPr lang="tr-TR" dirty="0"/>
              <a:t>Bu cins içinde, spiral, vücutları sert, </a:t>
            </a:r>
            <a:r>
              <a:rPr lang="tr-TR" dirty="0" err="1"/>
              <a:t>politrik</a:t>
            </a:r>
            <a:r>
              <a:rPr lang="tr-TR" dirty="0"/>
              <a:t> </a:t>
            </a:r>
            <a:r>
              <a:rPr lang="tr-TR" dirty="0" err="1"/>
              <a:t>flagellalı</a:t>
            </a:r>
            <a:r>
              <a:rPr lang="tr-TR" dirty="0"/>
              <a:t>, aktif hareketli (</a:t>
            </a:r>
            <a:r>
              <a:rPr lang="tr-TR" dirty="0" err="1"/>
              <a:t>flagella</a:t>
            </a:r>
            <a:r>
              <a:rPr lang="tr-TR" dirty="0"/>
              <a:t> ile), aerobik mikroorganizmalar (0.25-1x2.0-60 </a:t>
            </a:r>
            <a:r>
              <a:rPr lang="tr-TR" dirty="0" err="1"/>
              <a:t>μm</a:t>
            </a:r>
            <a:r>
              <a:rPr lang="tr-TR" dirty="0"/>
              <a:t> boyutlarında).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9242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Spirillum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9" y="2143420"/>
            <a:ext cx="6082242" cy="452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68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tr-TR" b="1" dirty="0" err="1" smtClean="0"/>
              <a:t>Pleomorfik</a:t>
            </a:r>
            <a:r>
              <a:rPr lang="tr-TR" b="1" dirty="0" smtClean="0"/>
              <a:t> formlar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Bakteriler </a:t>
            </a:r>
            <a:r>
              <a:rPr lang="tr-TR" dirty="0"/>
              <a:t>arasında bazı değişik özel morfolojik karakter gösterenlere de rastlanılmaktadır. </a:t>
            </a:r>
          </a:p>
          <a:p>
            <a:pPr marL="393192" lvl="1" indent="0">
              <a:buNone/>
              <a:defRPr/>
            </a:pPr>
            <a:r>
              <a:rPr lang="tr-TR" b="1" dirty="0" smtClean="0"/>
              <a:t>	PPLO</a:t>
            </a:r>
          </a:p>
          <a:p>
            <a:pPr marL="0" indent="0">
              <a:buNone/>
              <a:defRPr/>
            </a:pPr>
            <a:r>
              <a:rPr lang="tr-TR" b="1" dirty="0" smtClean="0"/>
              <a:t>	L-Formları</a:t>
            </a:r>
          </a:p>
          <a:p>
            <a:pPr marL="0" indent="0">
              <a:buNone/>
              <a:defRPr/>
            </a:pPr>
            <a:r>
              <a:rPr lang="tr-TR" b="1" dirty="0"/>
              <a:t>	</a:t>
            </a:r>
            <a:r>
              <a:rPr lang="tr-TR" b="1" dirty="0" err="1" smtClean="0"/>
              <a:t>İnvolüsyon</a:t>
            </a:r>
            <a:r>
              <a:rPr lang="tr-TR" b="1" dirty="0" smtClean="0"/>
              <a:t> formları</a:t>
            </a:r>
            <a:r>
              <a:rPr lang="tr-TR" dirty="0" smtClean="0"/>
              <a:t>	</a:t>
            </a:r>
            <a:r>
              <a:rPr lang="tr-TR" dirty="0"/>
              <a:t>	</a:t>
            </a:r>
            <a:r>
              <a:rPr lang="tr-TR" dirty="0" smtClean="0"/>
              <a:t>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7357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PPLO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4878" y="1541512"/>
            <a:ext cx="8669610" cy="4623792"/>
          </a:xfrm>
        </p:spPr>
        <p:txBody>
          <a:bodyPr/>
          <a:lstStyle/>
          <a:p>
            <a:pPr lvl="1">
              <a:defRPr/>
            </a:pPr>
            <a:r>
              <a:rPr lang="tr-TR" dirty="0" smtClean="0"/>
              <a:t>PPLO; </a:t>
            </a:r>
            <a:r>
              <a:rPr lang="tr-TR" dirty="0" err="1"/>
              <a:t>Pleuro</a:t>
            </a:r>
            <a:r>
              <a:rPr lang="tr-TR" dirty="0"/>
              <a:t> </a:t>
            </a:r>
            <a:r>
              <a:rPr lang="tr-TR" dirty="0" err="1"/>
              <a:t>pneumonia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 smtClean="0"/>
              <a:t>organism</a:t>
            </a:r>
            <a:endParaRPr lang="tr-TR" dirty="0"/>
          </a:p>
          <a:p>
            <a:pPr lvl="1">
              <a:defRPr/>
            </a:pPr>
            <a:r>
              <a:rPr lang="tr-TR" dirty="0" smtClean="0"/>
              <a:t>Hücre </a:t>
            </a:r>
            <a:r>
              <a:rPr lang="tr-TR" dirty="0"/>
              <a:t>duvarından yoksundurlar. </a:t>
            </a:r>
          </a:p>
          <a:p>
            <a:pPr lvl="1">
              <a:defRPr/>
            </a:pPr>
            <a:r>
              <a:rPr lang="tr-TR" dirty="0"/>
              <a:t>Bunların sıvı ortamdaki kültürlerinden yapılan preparatlarda oval, yuvarlak, yıldız, halka, yüzük, vs.. değişik morfolojik özellik </a:t>
            </a:r>
            <a:r>
              <a:rPr lang="tr-TR" dirty="0" smtClean="0"/>
              <a:t>gösterirler</a:t>
            </a:r>
            <a:endParaRPr lang="tr-TR" dirty="0"/>
          </a:p>
          <a:p>
            <a:pPr lvl="1">
              <a:defRPr/>
            </a:pPr>
            <a:r>
              <a:rPr lang="tr-TR" dirty="0" smtClean="0"/>
              <a:t>Böyle </a:t>
            </a:r>
            <a:r>
              <a:rPr lang="tr-TR" dirty="0"/>
              <a:t>karaktere sahip mikroplar arasında, </a:t>
            </a:r>
            <a:r>
              <a:rPr lang="tr-TR" i="1" dirty="0"/>
              <a:t>M. </a:t>
            </a:r>
            <a:r>
              <a:rPr lang="tr-TR" i="1" dirty="0" err="1"/>
              <a:t>pneumoniae</a:t>
            </a:r>
            <a:r>
              <a:rPr lang="tr-TR" dirty="0"/>
              <a:t>, </a:t>
            </a:r>
            <a:r>
              <a:rPr lang="tr-TR" i="1" dirty="0"/>
              <a:t>M. </a:t>
            </a:r>
            <a:r>
              <a:rPr lang="tr-TR" i="1" dirty="0" err="1"/>
              <a:t>capri</a:t>
            </a:r>
            <a:r>
              <a:rPr lang="tr-TR" dirty="0"/>
              <a:t>, </a:t>
            </a:r>
            <a:r>
              <a:rPr lang="tr-TR" i="1" dirty="0"/>
              <a:t>M. </a:t>
            </a:r>
            <a:r>
              <a:rPr lang="tr-TR" i="1" dirty="0" err="1"/>
              <a:t>mycoides</a:t>
            </a:r>
            <a:r>
              <a:rPr lang="tr-TR" dirty="0"/>
              <a:t>, </a:t>
            </a:r>
            <a:r>
              <a:rPr lang="tr-TR" i="1" dirty="0"/>
              <a:t>M. </a:t>
            </a:r>
            <a:r>
              <a:rPr lang="tr-TR" i="1" dirty="0" err="1"/>
              <a:t>gallisepticum</a:t>
            </a:r>
            <a:r>
              <a:rPr lang="tr-TR" dirty="0"/>
              <a:t>, </a:t>
            </a:r>
            <a:r>
              <a:rPr lang="tr-TR" i="1" dirty="0"/>
              <a:t>M. </a:t>
            </a:r>
            <a:r>
              <a:rPr lang="tr-TR" dirty="0" err="1"/>
              <a:t>hominis</a:t>
            </a:r>
            <a:r>
              <a:rPr lang="tr-TR" dirty="0"/>
              <a:t>, M. </a:t>
            </a:r>
            <a:r>
              <a:rPr lang="tr-TR" dirty="0" err="1"/>
              <a:t>synoviae</a:t>
            </a:r>
            <a:r>
              <a:rPr lang="tr-TR" dirty="0"/>
              <a:t>, vs. sayılabilir.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1773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446856" y="1199803"/>
            <a:ext cx="8229600" cy="4389437"/>
          </a:xfrm>
        </p:spPr>
        <p:txBody>
          <a:bodyPr/>
          <a:lstStyle/>
          <a:p>
            <a:pPr>
              <a:defRPr/>
            </a:pPr>
            <a:r>
              <a:rPr lang="tr-TR" dirty="0"/>
              <a:t>T-</a:t>
            </a:r>
            <a:r>
              <a:rPr lang="tr-TR" dirty="0" err="1"/>
              <a:t>mikoplasmalar</a:t>
            </a:r>
            <a:r>
              <a:rPr lang="tr-TR" dirty="0"/>
              <a:t> (</a:t>
            </a:r>
            <a:r>
              <a:rPr lang="tr-TR" dirty="0" err="1"/>
              <a:t>ureaplasma</a:t>
            </a:r>
            <a:r>
              <a:rPr lang="tr-TR" dirty="0"/>
              <a:t>) da </a:t>
            </a:r>
            <a:r>
              <a:rPr lang="tr-TR" dirty="0" err="1"/>
              <a:t>PPLO'lara</a:t>
            </a:r>
            <a:r>
              <a:rPr lang="tr-TR" dirty="0"/>
              <a:t> benzer tarzda bireysel formlar gösterirler. </a:t>
            </a:r>
          </a:p>
          <a:p>
            <a:pPr>
              <a:defRPr/>
            </a:pPr>
            <a:r>
              <a:rPr lang="tr-TR" dirty="0" err="1"/>
              <a:t>Ureplasmalar</a:t>
            </a:r>
            <a:r>
              <a:rPr lang="tr-TR" dirty="0"/>
              <a:t>  da insanlarda </a:t>
            </a:r>
            <a:r>
              <a:rPr lang="tr-TR" dirty="0" err="1"/>
              <a:t>ürogenital</a:t>
            </a:r>
            <a:r>
              <a:rPr lang="tr-TR" i="1" dirty="0"/>
              <a:t> </a:t>
            </a:r>
            <a:r>
              <a:rPr lang="tr-TR" dirty="0"/>
              <a:t>mukozada yerleşir ve bozukluklara yol açar.</a:t>
            </a:r>
            <a:r>
              <a:rPr lang="tr-TR" i="1" dirty="0"/>
              <a:t> </a:t>
            </a:r>
            <a:r>
              <a:rPr lang="tr-TR" dirty="0" err="1"/>
              <a:t>Örn</a:t>
            </a:r>
            <a:r>
              <a:rPr lang="tr-TR" dirty="0"/>
              <a:t>.</a:t>
            </a:r>
            <a:r>
              <a:rPr lang="tr-TR" i="1" dirty="0"/>
              <a:t> </a:t>
            </a:r>
            <a:r>
              <a:rPr lang="tr-TR" i="1" dirty="0" err="1"/>
              <a:t>Ureplasma</a:t>
            </a:r>
            <a:r>
              <a:rPr lang="tr-TR" i="1" dirty="0"/>
              <a:t> </a:t>
            </a:r>
            <a:r>
              <a:rPr lang="tr-TR" i="1" dirty="0" err="1"/>
              <a:t>urealyticum</a:t>
            </a:r>
            <a:endParaRPr lang="en-US" i="1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4089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Mycoplasma</a:t>
            </a:r>
            <a:endParaRPr lang="tr-TR" b="1" dirty="0"/>
          </a:p>
        </p:txBody>
      </p:sp>
      <p:pic>
        <p:nvPicPr>
          <p:cNvPr id="3" name="Picture 8" descr="03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2084089"/>
            <a:ext cx="5349875" cy="451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634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L-formları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430533"/>
            <a:ext cx="8229600" cy="531083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tr-TR" sz="2400" dirty="0"/>
              <a:t>Bakteriler, hücre duvarı sentezine mani olan kimyasal maddelerin (penisilin, </a:t>
            </a:r>
            <a:r>
              <a:rPr lang="tr-TR" sz="2400" dirty="0" err="1"/>
              <a:t>sikloserin</a:t>
            </a:r>
            <a:r>
              <a:rPr lang="tr-TR" sz="2400" dirty="0"/>
              <a:t>, </a:t>
            </a:r>
            <a:r>
              <a:rPr lang="tr-TR" sz="2400" dirty="0" err="1"/>
              <a:t>sefalosporin</a:t>
            </a:r>
            <a:r>
              <a:rPr lang="tr-TR" sz="2400" dirty="0"/>
              <a:t>, vs.) bulunduğu ortamlarda üretilirse, hücre duvarına sahip olmayan formlar meydana gelir ki bunlara L-formları adı verilir. 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/>
              <a:t>Her türlü fizyolojik aktiviteye sahip olan bu şekildeki mikroplar </a:t>
            </a:r>
            <a:r>
              <a:rPr lang="tr-TR" dirty="0" err="1"/>
              <a:t>izotonik</a:t>
            </a:r>
            <a:r>
              <a:rPr lang="tr-TR" dirty="0"/>
              <a:t> ortamlarda uzun süre kalabilirler. 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/>
              <a:t>Bunlar, oval, yuvarlak veya değişik formlar (disk, yıldız, vs.) gösterirler. 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/>
              <a:t>Eğer ortamdan antibiyotikler kaldırılırsa bunlar eski normal </a:t>
            </a:r>
            <a:r>
              <a:rPr lang="tr-TR" dirty="0" err="1"/>
              <a:t>parental</a:t>
            </a:r>
            <a:r>
              <a:rPr lang="tr-TR" dirty="0"/>
              <a:t> karakterlerini alırlar ve hücre duvarını sentezler.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tr-TR" sz="2400" dirty="0"/>
              <a:t>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996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tr-TR" b="1" dirty="0" err="1" smtClean="0"/>
              <a:t>İnvolüsyon</a:t>
            </a:r>
            <a:r>
              <a:rPr lang="tr-TR" b="1" dirty="0" smtClean="0"/>
              <a:t> formları</a:t>
            </a:r>
            <a:endParaRPr lang="tr-TR" b="1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1474623"/>
            <a:ext cx="8229600" cy="531083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r-TR" sz="2800" dirty="0"/>
              <a:t>Mikroorganizmaların üretildikleri ortamın karakterinin değiştiği durumlarda (gıda, </a:t>
            </a:r>
            <a:r>
              <a:rPr lang="tr-TR" sz="2800" dirty="0" err="1"/>
              <a:t>pH</a:t>
            </a:r>
            <a:r>
              <a:rPr lang="tr-TR" sz="2800" dirty="0"/>
              <a:t>, </a:t>
            </a:r>
            <a:r>
              <a:rPr lang="tr-TR" sz="2800" dirty="0" err="1"/>
              <a:t>osmotik</a:t>
            </a:r>
            <a:r>
              <a:rPr lang="tr-TR" sz="2800" dirty="0"/>
              <a:t> basınç, oksijen azalması, yüzey gerilimin değişmesi, </a:t>
            </a:r>
            <a:r>
              <a:rPr lang="tr-TR" sz="2800" dirty="0" err="1"/>
              <a:t>metabolitlerin</a:t>
            </a:r>
            <a:r>
              <a:rPr lang="tr-TR" sz="2800" dirty="0"/>
              <a:t>  birikmesi, vs.) şekillerinde bir çok </a:t>
            </a:r>
            <a:r>
              <a:rPr lang="tr-TR" sz="2800" dirty="0" err="1"/>
              <a:t>variyasyonlar</a:t>
            </a:r>
            <a:r>
              <a:rPr lang="tr-TR" sz="2800" dirty="0"/>
              <a:t> meydana gelir ki bunlara</a:t>
            </a:r>
            <a:r>
              <a:rPr lang="tr-TR" sz="2800" i="1" dirty="0"/>
              <a:t> </a:t>
            </a:r>
            <a:r>
              <a:rPr lang="tr-TR" sz="2800" dirty="0" err="1"/>
              <a:t>involusyon</a:t>
            </a:r>
            <a:r>
              <a:rPr lang="tr-TR" sz="2800" dirty="0"/>
              <a:t> formları adı verilir. </a:t>
            </a:r>
          </a:p>
          <a:p>
            <a:pPr lvl="1">
              <a:lnSpc>
                <a:spcPct val="80000"/>
              </a:lnSpc>
              <a:defRPr/>
            </a:pPr>
            <a:r>
              <a:rPr lang="tr-TR" sz="2800" dirty="0"/>
              <a:t>Böyle değişiklikler arasında, uzun, oval, </a:t>
            </a:r>
            <a:r>
              <a:rPr lang="tr-TR" sz="2800" dirty="0" err="1"/>
              <a:t>flamentöz</a:t>
            </a:r>
            <a:r>
              <a:rPr lang="tr-TR" sz="2800" dirty="0"/>
              <a:t>, branşlaşma, şişme, </a:t>
            </a:r>
            <a:r>
              <a:rPr lang="tr-TR" sz="2800" dirty="0" err="1"/>
              <a:t>köşelenme</a:t>
            </a:r>
            <a:r>
              <a:rPr lang="tr-TR" sz="2800" dirty="0"/>
              <a:t>, bölünmenin gecikmesi, vs. anormal formlar gözlenebilir. Kültürlerde optimal koşullar sağlanırsa, bakteriler, eski normal formlarına kavuşurlar. </a:t>
            </a:r>
            <a:endParaRPr lang="en-US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2357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Düzen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400" dirty="0" err="1"/>
              <a:t>Diplokokkus</a:t>
            </a:r>
            <a:r>
              <a:rPr lang="tr-TR" sz="2400" dirty="0"/>
              <a:t> (</a:t>
            </a:r>
            <a:r>
              <a:rPr lang="tr-TR" sz="2400" i="1" dirty="0" err="1"/>
              <a:t>Diplococcus</a:t>
            </a:r>
            <a:r>
              <a:rPr lang="tr-TR" sz="2400" dirty="0"/>
              <a:t>):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000" dirty="0"/>
              <a:t>Tek yönde bölündükten sonra oluşan iki kardeş hücre, ikişer ikişer birbirlerine yapışık olarak kalırsa, mikroskop altında çift </a:t>
            </a:r>
            <a:r>
              <a:rPr lang="tr-TR" sz="2000" dirty="0" err="1"/>
              <a:t>çift</a:t>
            </a:r>
            <a:r>
              <a:rPr lang="tr-TR" sz="2000" dirty="0"/>
              <a:t> görülen </a:t>
            </a:r>
            <a:r>
              <a:rPr lang="tr-TR" sz="2000" dirty="0" err="1"/>
              <a:t>diplokokları</a:t>
            </a:r>
            <a:r>
              <a:rPr lang="tr-TR" sz="2000" dirty="0"/>
              <a:t> meydana getirirler.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000" dirty="0"/>
              <a:t>Böyle özelliğe sahip ve insanlarda hastalık oluşturan Gram negatif ve fasulye biçiminde (konkav yüzleri birbirlerine dönük) bir görünüme sahip olan</a:t>
            </a:r>
            <a:r>
              <a:rPr lang="tr-TR" sz="2000" i="1" dirty="0"/>
              <a:t> </a:t>
            </a:r>
            <a:r>
              <a:rPr lang="tr-TR" sz="2000" i="1" dirty="0" err="1"/>
              <a:t>Neisseria</a:t>
            </a:r>
            <a:r>
              <a:rPr lang="tr-TR" sz="2000" i="1" dirty="0"/>
              <a:t> </a:t>
            </a:r>
            <a:r>
              <a:rPr lang="tr-TR" sz="2000" i="1" dirty="0" err="1"/>
              <a:t>meningitidis</a:t>
            </a:r>
            <a:r>
              <a:rPr lang="tr-TR" sz="2000" i="1" dirty="0"/>
              <a:t> </a:t>
            </a:r>
            <a:r>
              <a:rPr lang="tr-TR" sz="2000" dirty="0"/>
              <a:t>(insanlarda menenjit etkeni) ve </a:t>
            </a:r>
            <a:r>
              <a:rPr lang="tr-TR" sz="2000" i="1" dirty="0"/>
              <a:t>N. </a:t>
            </a:r>
            <a:r>
              <a:rPr lang="tr-TR" sz="2000" i="1" dirty="0" err="1"/>
              <a:t>gonorrhoeae</a:t>
            </a:r>
            <a:r>
              <a:rPr lang="tr-TR" sz="2000" dirty="0"/>
              <a:t> (insanlarda </a:t>
            </a:r>
            <a:r>
              <a:rPr lang="tr-TR" sz="2000" dirty="0" err="1"/>
              <a:t>gonore</a:t>
            </a:r>
            <a:r>
              <a:rPr lang="tr-TR" sz="2000" dirty="0"/>
              <a:t> etkeni) ile, </a:t>
            </a:r>
            <a:r>
              <a:rPr lang="tr-TR" sz="2000" dirty="0" err="1"/>
              <a:t>lanset</a:t>
            </a:r>
            <a:r>
              <a:rPr lang="tr-TR" sz="2000" dirty="0"/>
              <a:t> biçiminde, Gram pozitif, insan ve hayvanlarda </a:t>
            </a:r>
            <a:r>
              <a:rPr lang="tr-TR" sz="2000" dirty="0" err="1"/>
              <a:t>pnömonilere</a:t>
            </a:r>
            <a:r>
              <a:rPr lang="tr-TR" sz="2000" dirty="0"/>
              <a:t> ve ayrıca hayvanlarda </a:t>
            </a:r>
            <a:r>
              <a:rPr lang="tr-TR" sz="2000" dirty="0" err="1"/>
              <a:t>mastitislere</a:t>
            </a:r>
            <a:r>
              <a:rPr lang="tr-TR" sz="2000" dirty="0"/>
              <a:t> neden olan </a:t>
            </a:r>
            <a:r>
              <a:rPr lang="tr-TR" sz="2000" i="1" dirty="0" err="1"/>
              <a:t>Streptococcus</a:t>
            </a:r>
            <a:r>
              <a:rPr lang="tr-TR" sz="2000" i="1" dirty="0"/>
              <a:t> </a:t>
            </a:r>
            <a:r>
              <a:rPr lang="tr-TR" sz="2000" i="1" dirty="0" err="1"/>
              <a:t>pneumoniae</a:t>
            </a:r>
            <a:r>
              <a:rPr lang="tr-TR" sz="2000" dirty="0"/>
              <a:t> gibi etkenler vardır. </a:t>
            </a:r>
            <a:endParaRPr lang="en-US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7604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Düzen</a:t>
            </a:r>
            <a:endParaRPr lang="tr-TR" b="1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sz="1800" dirty="0" err="1"/>
              <a:t>Streptokokkus</a:t>
            </a:r>
            <a:r>
              <a:rPr lang="tr-TR" sz="1800" dirty="0"/>
              <a:t> (</a:t>
            </a:r>
            <a:r>
              <a:rPr lang="tr-TR" sz="1800" i="1" dirty="0" err="1"/>
              <a:t>Streptococcus</a:t>
            </a:r>
            <a:r>
              <a:rPr lang="tr-TR" sz="1800" dirty="0"/>
              <a:t>): Eğer, bireysel koklar, birbirlerine paralel düzlemler üzerinde bölünüyor ve bölünme sonunda koklar birbirlerine, bir </a:t>
            </a:r>
            <a:r>
              <a:rPr lang="tr-TR" sz="1800" dirty="0" err="1"/>
              <a:t>protoplasmik</a:t>
            </a:r>
            <a:r>
              <a:rPr lang="tr-TR" sz="1800" dirty="0"/>
              <a:t> köprü ile bağlı kalıyorlarsa, mikroskop altında, az (10-20 kok) veya çok sayıda (100 'den fazla) koktan oluşmuş kısa veya uzun zincirlere (tespih tanesi gibi dizilmiş) rastlanır ki, böyle görünüme sahip mikroorganizmalara streptokok adı verilir. </a:t>
            </a:r>
          </a:p>
          <a:p>
            <a:pPr lvl="2">
              <a:defRPr/>
            </a:pPr>
            <a:r>
              <a:rPr lang="tr-TR" sz="1800" dirty="0" err="1"/>
              <a:t>Örn</a:t>
            </a:r>
            <a:r>
              <a:rPr lang="tr-TR" sz="1800" dirty="0"/>
              <a:t>:</a:t>
            </a:r>
          </a:p>
          <a:p>
            <a:pPr lvl="1">
              <a:defRPr/>
            </a:pPr>
            <a:r>
              <a:rPr lang="tr-TR" sz="1800" i="1" dirty="0" err="1"/>
              <a:t>Streptococcus</a:t>
            </a:r>
            <a:r>
              <a:rPr lang="tr-TR" sz="1800" dirty="0"/>
              <a:t> </a:t>
            </a:r>
            <a:r>
              <a:rPr lang="tr-TR" sz="1800" i="1" dirty="0" err="1" smtClean="0"/>
              <a:t>pyogenes</a:t>
            </a:r>
            <a:endParaRPr lang="tr-TR" sz="1800" dirty="0"/>
          </a:p>
          <a:p>
            <a:pPr lvl="1">
              <a:defRPr/>
            </a:pPr>
            <a:r>
              <a:rPr lang="tr-TR" sz="1800" i="1" dirty="0"/>
              <a:t>S. </a:t>
            </a:r>
            <a:r>
              <a:rPr lang="tr-TR" sz="1800" i="1" dirty="0" err="1"/>
              <a:t>equi</a:t>
            </a:r>
            <a:r>
              <a:rPr lang="tr-TR" sz="1800" dirty="0"/>
              <a:t> uzun zincirler meydana </a:t>
            </a:r>
            <a:r>
              <a:rPr lang="tr-TR" sz="1800" dirty="0" smtClean="0"/>
              <a:t>getirirler</a:t>
            </a:r>
            <a:endParaRPr lang="tr-TR" sz="1800" dirty="0"/>
          </a:p>
          <a:p>
            <a:pPr lvl="1">
              <a:defRPr/>
            </a:pPr>
            <a:r>
              <a:rPr lang="tr-TR" sz="1800" dirty="0" smtClean="0"/>
              <a:t>zincir </a:t>
            </a:r>
            <a:r>
              <a:rPr lang="tr-TR" sz="1800" dirty="0"/>
              <a:t>uzunluğu, </a:t>
            </a:r>
            <a:r>
              <a:rPr lang="tr-TR" sz="1800" dirty="0" err="1"/>
              <a:t>besiyerinin</a:t>
            </a:r>
            <a:r>
              <a:rPr lang="tr-TR" sz="1800" dirty="0"/>
              <a:t> bileşimi ve çevre koşullarının etkisi ile de ilişkilidir. </a:t>
            </a:r>
          </a:p>
        </p:txBody>
      </p:sp>
      <p:pic>
        <p:nvPicPr>
          <p:cNvPr id="5" name="Picture 7" descr="03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96" y="2931432"/>
            <a:ext cx="3539554" cy="201211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82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Düzen</a:t>
            </a:r>
            <a:endParaRPr lang="tr-TR" b="1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" y="2204864"/>
            <a:ext cx="4569681" cy="3043478"/>
          </a:xfrm>
        </p:spPr>
      </p:pic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tr-TR" sz="2400" dirty="0" err="1"/>
              <a:t>Stafilokokkus</a:t>
            </a:r>
            <a:r>
              <a:rPr lang="tr-TR" sz="2400" i="1" dirty="0"/>
              <a:t> (</a:t>
            </a:r>
            <a:r>
              <a:rPr lang="tr-TR" sz="2400" i="1" dirty="0" err="1"/>
              <a:t>Staphylococcus</a:t>
            </a:r>
            <a:r>
              <a:rPr lang="tr-TR" sz="2400" i="1" dirty="0"/>
              <a:t>):</a:t>
            </a:r>
            <a:r>
              <a:rPr lang="tr-TR" sz="2400" dirty="0"/>
              <a:t> Eğer, bireysel koklar, çeşitli yönlerde bölünüyor ve bölünen koklar, birbirlerine bağlı olarak kalıyorlarsa, mikroskop altında az veya çok sayıda koktan oluşmuş kümeler görülür ki, bunlara </a:t>
            </a:r>
            <a:r>
              <a:rPr lang="tr-TR" sz="2400" i="1" dirty="0"/>
              <a:t>Stafilokok</a:t>
            </a:r>
            <a:r>
              <a:rPr lang="tr-TR" sz="2400" dirty="0"/>
              <a:t> adı verilir. </a:t>
            </a:r>
          </a:p>
          <a:p>
            <a:pPr lvl="1">
              <a:defRPr/>
            </a:pPr>
            <a:r>
              <a:rPr lang="tr-TR" sz="2000" dirty="0"/>
              <a:t>Örnek, </a:t>
            </a:r>
            <a:r>
              <a:rPr lang="tr-TR" sz="2000" i="1" dirty="0" err="1"/>
              <a:t>Staphylococcus</a:t>
            </a:r>
            <a:r>
              <a:rPr lang="tr-TR" sz="2000" i="1" dirty="0"/>
              <a:t> </a:t>
            </a:r>
            <a:r>
              <a:rPr lang="tr-TR" sz="2000" i="1" dirty="0" err="1"/>
              <a:t>aureus</a:t>
            </a:r>
            <a:r>
              <a:rPr lang="tr-TR" sz="2000" dirty="0"/>
              <a:t> (</a:t>
            </a:r>
            <a:r>
              <a:rPr lang="tr-TR" sz="2000" dirty="0" err="1"/>
              <a:t>supuratif</a:t>
            </a:r>
            <a:r>
              <a:rPr lang="tr-TR" sz="2000" dirty="0"/>
              <a:t> bozukluklar yapar) </a:t>
            </a:r>
          </a:p>
          <a:p>
            <a:pPr lvl="1">
              <a:defRPr/>
            </a:pPr>
            <a:r>
              <a:rPr lang="tr-TR" sz="2000" i="1" dirty="0"/>
              <a:t>S. </a:t>
            </a:r>
            <a:r>
              <a:rPr lang="tr-TR" sz="2000" i="1" dirty="0" err="1"/>
              <a:t>epidermidis</a:t>
            </a:r>
            <a:r>
              <a:rPr lang="tr-TR" sz="2000" dirty="0"/>
              <a:t> (genellikle, deride </a:t>
            </a:r>
            <a:r>
              <a:rPr lang="tr-TR" sz="2000" dirty="0" err="1"/>
              <a:t>supuratif</a:t>
            </a:r>
            <a:r>
              <a:rPr lang="tr-TR" sz="2000" dirty="0"/>
              <a:t> lezyonlar oluşturur). </a:t>
            </a:r>
          </a:p>
          <a:p>
            <a:pPr lvl="1">
              <a:defRPr/>
            </a:pPr>
            <a:r>
              <a:rPr lang="tr-TR" sz="2000" dirty="0"/>
              <a:t>Yandaki şekilde S. </a:t>
            </a:r>
            <a:r>
              <a:rPr lang="tr-TR" sz="2000" dirty="0" err="1"/>
              <a:t>aureus</a:t>
            </a:r>
            <a:r>
              <a:rPr lang="tr-TR" sz="2000" dirty="0"/>
              <a:t> kültüründen </a:t>
            </a:r>
            <a:r>
              <a:rPr lang="tr-TR" sz="2000" dirty="0" err="1"/>
              <a:t>froti</a:t>
            </a:r>
            <a:r>
              <a:rPr lang="tr-TR" sz="2000" dirty="0"/>
              <a:t> görülmektedir.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9902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Düzen</a:t>
            </a:r>
            <a:endParaRPr lang="tr-TR" b="1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186656" y="2564904"/>
            <a:ext cx="2581275" cy="1771650"/>
          </a:xfrm>
          <a:prstGeom prst="rect">
            <a:avLst/>
          </a:prstGeom>
        </p:spPr>
      </p:pic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tr-TR" sz="2400" dirty="0" err="1"/>
              <a:t>Sarsina</a:t>
            </a:r>
            <a:r>
              <a:rPr lang="tr-TR" sz="2400" i="1" dirty="0"/>
              <a:t> (</a:t>
            </a:r>
            <a:r>
              <a:rPr lang="tr-TR" sz="2400" i="1" dirty="0" err="1"/>
              <a:t>Sarcinae</a:t>
            </a:r>
            <a:r>
              <a:rPr lang="tr-TR" sz="2400" i="1" dirty="0"/>
              <a:t>)</a:t>
            </a:r>
            <a:r>
              <a:rPr lang="tr-TR" sz="2400" dirty="0"/>
              <a:t>: Kokların </a:t>
            </a:r>
            <a:r>
              <a:rPr lang="tr-TR" sz="2400" dirty="0" smtClean="0"/>
              <a:t>birbirlerine </a:t>
            </a:r>
            <a:r>
              <a:rPr lang="tr-TR" sz="2400" dirty="0"/>
              <a:t>dikey 3 yönde meydana geliyorsa, bu zaman, 8-12 veya 16 koktan oluşan paket veya balya görünümünde gruplar meydana gelir. </a:t>
            </a:r>
            <a:r>
              <a:rPr lang="tr-TR" sz="2400" dirty="0" err="1"/>
              <a:t>Örn</a:t>
            </a:r>
            <a:r>
              <a:rPr lang="tr-TR" sz="2400" dirty="0"/>
              <a:t>, </a:t>
            </a:r>
            <a:r>
              <a:rPr lang="tr-TR" sz="2400" i="1" dirty="0" err="1"/>
              <a:t>Sarcina</a:t>
            </a:r>
            <a:r>
              <a:rPr lang="tr-TR" sz="2400" i="1" dirty="0"/>
              <a:t> </a:t>
            </a:r>
            <a:r>
              <a:rPr lang="tr-TR" sz="2400" i="1" dirty="0" err="1"/>
              <a:t>maxima</a:t>
            </a:r>
            <a:r>
              <a:rPr lang="tr-TR" sz="2400" dirty="0"/>
              <a:t> ve </a:t>
            </a:r>
            <a:r>
              <a:rPr lang="tr-TR" sz="2400" i="1" dirty="0"/>
              <a:t>S. </a:t>
            </a:r>
            <a:r>
              <a:rPr lang="tr-TR" sz="2400" i="1" dirty="0" err="1"/>
              <a:t>ventriculi</a:t>
            </a:r>
            <a:r>
              <a:rPr lang="tr-TR" sz="2400" dirty="0"/>
              <a:t> </a:t>
            </a:r>
            <a:r>
              <a:rPr lang="tr-TR" sz="2400" dirty="0" smtClean="0"/>
              <a:t> </a:t>
            </a:r>
            <a:r>
              <a:rPr lang="tr-TR" sz="2400" dirty="0"/>
              <a:t> </a:t>
            </a:r>
          </a:p>
          <a:p>
            <a:pPr>
              <a:lnSpc>
                <a:spcPct val="90000"/>
              </a:lnSpc>
              <a:defRPr/>
            </a:pPr>
            <a:endParaRPr lang="tr-TR" sz="2000" dirty="0"/>
          </a:p>
          <a:p>
            <a:pPr>
              <a:lnSpc>
                <a:spcPct val="90000"/>
              </a:lnSpc>
              <a:defRPr/>
            </a:pPr>
            <a:r>
              <a:rPr lang="tr-TR" sz="2400" dirty="0" err="1" smtClean="0"/>
              <a:t>Tetrakokkus</a:t>
            </a:r>
            <a:r>
              <a:rPr lang="tr-TR" sz="2400" dirty="0" smtClean="0"/>
              <a:t> </a:t>
            </a:r>
            <a:r>
              <a:rPr lang="tr-TR" sz="2400" dirty="0"/>
              <a:t>(</a:t>
            </a:r>
            <a:r>
              <a:rPr lang="tr-TR" sz="2400" dirty="0" err="1"/>
              <a:t>tetracoccus</a:t>
            </a:r>
            <a:r>
              <a:rPr lang="tr-TR" sz="2400" dirty="0"/>
              <a:t>): Kokların bölünmesi, birbirlerine dikey iki yönde ve bir yüzey üzerinde meydana geliyorsa, dörtlü koklardan yapılmış gruplar meydana gelir ki bunlara </a:t>
            </a:r>
            <a:r>
              <a:rPr lang="tr-TR" sz="2400" dirty="0" err="1"/>
              <a:t>tetrakok</a:t>
            </a:r>
            <a:r>
              <a:rPr lang="tr-TR" sz="2400" dirty="0"/>
              <a:t> (</a:t>
            </a:r>
            <a:r>
              <a:rPr lang="tr-TR" sz="2400" dirty="0" err="1"/>
              <a:t>tetrad</a:t>
            </a:r>
            <a:r>
              <a:rPr lang="tr-TR" sz="2400" dirty="0"/>
              <a:t>) adı verilir. </a:t>
            </a:r>
            <a:r>
              <a:rPr lang="tr-TR" sz="2400" dirty="0" err="1"/>
              <a:t>Örn</a:t>
            </a:r>
            <a:r>
              <a:rPr lang="tr-TR" sz="2400" dirty="0"/>
              <a:t>, </a:t>
            </a:r>
            <a:r>
              <a:rPr lang="tr-TR" sz="2400" i="1" dirty="0" err="1"/>
              <a:t>Gaffkya</a:t>
            </a:r>
            <a:r>
              <a:rPr lang="tr-TR" sz="2400" i="1" dirty="0"/>
              <a:t> </a:t>
            </a:r>
            <a:r>
              <a:rPr lang="tr-TR" sz="2400" i="1" dirty="0" err="1" smtClean="0"/>
              <a:t>homari</a:t>
            </a:r>
            <a:endParaRPr lang="en-US" sz="2400" dirty="0"/>
          </a:p>
          <a:p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66" y="4416124"/>
            <a:ext cx="2766060" cy="239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09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" y="1052736"/>
            <a:ext cx="9052560" cy="498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11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229600" cy="1143000"/>
          </a:xfrm>
        </p:spPr>
        <p:txBody>
          <a:bodyPr/>
          <a:lstStyle/>
          <a:p>
            <a:r>
              <a:rPr lang="tr-TR" b="1" dirty="0" err="1" smtClean="0"/>
              <a:t>Makroskopik</a:t>
            </a:r>
            <a:r>
              <a:rPr lang="tr-TR" b="1" dirty="0" smtClean="0"/>
              <a:t> Morfoloji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6856" y="1484784"/>
            <a:ext cx="8229600" cy="531083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tr-TR" sz="2800" dirty="0"/>
              <a:t>Eğer bir bakteri, uygun bir katı besi yerinde ve uygun koşullarda (ısı, süre, rutubet, oksijen, vs.) üretilirse, kısa bir zaman içinde  gözle görülebilen yığın, küme </a:t>
            </a:r>
            <a:r>
              <a:rPr lang="tr-TR" sz="2800" b="1" dirty="0"/>
              <a:t>(</a:t>
            </a:r>
            <a:r>
              <a:rPr lang="tr-TR" sz="2800" b="1" i="1" dirty="0"/>
              <a:t>koloni</a:t>
            </a:r>
            <a:r>
              <a:rPr lang="tr-TR" sz="2800" b="1" dirty="0"/>
              <a:t>)</a:t>
            </a:r>
            <a:r>
              <a:rPr lang="tr-TR" sz="2800" dirty="0"/>
              <a:t> meydana getirir. 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tr-TR" sz="2800" dirty="0"/>
              <a:t>		</a:t>
            </a:r>
          </a:p>
          <a:p>
            <a:pPr>
              <a:lnSpc>
                <a:spcPct val="120000"/>
              </a:lnSpc>
              <a:defRPr/>
            </a:pPr>
            <a:r>
              <a:rPr lang="tr-TR" sz="2800" dirty="0" smtClean="0"/>
              <a:t>renk</a:t>
            </a:r>
            <a:r>
              <a:rPr lang="tr-TR" sz="2800" dirty="0"/>
              <a:t>, koku, büyüklük ve </a:t>
            </a:r>
            <a:r>
              <a:rPr lang="tr-TR" sz="2800" dirty="0" smtClean="0"/>
              <a:t>yapı bakımından farklı </a:t>
            </a:r>
            <a:r>
              <a:rPr lang="tr-TR" sz="2800" dirty="0"/>
              <a:t>koloniler oluştururlar. </a:t>
            </a:r>
          </a:p>
          <a:p>
            <a:pPr>
              <a:lnSpc>
                <a:spcPct val="120000"/>
              </a:lnSpc>
              <a:defRPr/>
            </a:pPr>
            <a:r>
              <a:rPr lang="tr-TR" sz="2800" dirty="0"/>
              <a:t>Bu karakterler hücrenin genetik kontrolü altındadır. Büyüklüğüne göre değişmek üzere, bir kolonide milyonlarca veya milyarlarca mikroorganizma bulunabilir.</a:t>
            </a:r>
          </a:p>
          <a:p>
            <a:pPr>
              <a:lnSpc>
                <a:spcPct val="120000"/>
              </a:lnSpc>
              <a:defRPr/>
            </a:pPr>
            <a:r>
              <a:rPr lang="tr-TR" sz="2800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05378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Koloniler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Bazı bakteriler </a:t>
            </a:r>
            <a:r>
              <a:rPr lang="tr-TR" sz="2400" i="1" dirty="0"/>
              <a:t>(E. </a:t>
            </a:r>
            <a:r>
              <a:rPr lang="tr-TR" sz="2400" i="1" dirty="0" err="1"/>
              <a:t>coli</a:t>
            </a:r>
            <a:r>
              <a:rPr lang="tr-TR" sz="2400" i="1" dirty="0"/>
              <a:t>, P. </a:t>
            </a:r>
            <a:r>
              <a:rPr lang="tr-TR" sz="2400" i="1" dirty="0" err="1"/>
              <a:t>vulgaris</a:t>
            </a:r>
            <a:r>
              <a:rPr lang="tr-TR" sz="2400" i="1" dirty="0"/>
              <a:t>, B. </a:t>
            </a:r>
            <a:r>
              <a:rPr lang="tr-TR" sz="2400" i="1" dirty="0" err="1"/>
              <a:t>subtilis</a:t>
            </a:r>
            <a:r>
              <a:rPr lang="tr-TR" sz="2400" dirty="0"/>
              <a:t>, vs.) uygun koşullar altında 24 saat içinde oldukça büyük ve gözle görülebilir koloniler meydana getirmelerine karşın bir kısmı da (</a:t>
            </a:r>
            <a:r>
              <a:rPr lang="tr-TR" sz="2400" dirty="0" err="1"/>
              <a:t>Brusellalar</a:t>
            </a:r>
            <a:r>
              <a:rPr lang="tr-TR" sz="2400" dirty="0"/>
              <a:t>, </a:t>
            </a:r>
            <a:r>
              <a:rPr lang="tr-TR" sz="2400" dirty="0" err="1"/>
              <a:t>korinebakteriler</a:t>
            </a:r>
            <a:r>
              <a:rPr lang="tr-TR" sz="2400" dirty="0"/>
              <a:t>, </a:t>
            </a:r>
            <a:r>
              <a:rPr lang="tr-TR" sz="2400" dirty="0" err="1"/>
              <a:t>PPLO'lar</a:t>
            </a:r>
            <a:r>
              <a:rPr lang="tr-TR" sz="2400" dirty="0"/>
              <a:t> vs.) ancak 3-5 günden sonra görülebilecek düzeye ulaşan koloniler oluştururlar. İnsan ve memeli hayvanlara ait </a:t>
            </a:r>
            <a:r>
              <a:rPr lang="tr-TR" sz="2400" dirty="0" err="1"/>
              <a:t>mikobakteriler</a:t>
            </a:r>
            <a:r>
              <a:rPr lang="tr-TR" sz="2400" dirty="0"/>
              <a:t> ise 15-20 günden sonra besi yerlerinde, koloni meydana getirirler. </a:t>
            </a:r>
            <a:endParaRPr lang="en-US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06082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Koloni Tipleri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74623"/>
            <a:ext cx="8229600" cy="531083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tr-TR" sz="2800" b="1" dirty="0"/>
              <a:t>S (</a:t>
            </a:r>
            <a:r>
              <a:rPr lang="tr-TR" sz="2800" b="1" dirty="0" err="1"/>
              <a:t>smooth</a:t>
            </a:r>
            <a:r>
              <a:rPr lang="tr-TR" sz="2800" b="1" dirty="0"/>
              <a:t>)</a:t>
            </a:r>
            <a:r>
              <a:rPr lang="tr-TR" sz="2800" b="1" i="1" dirty="0"/>
              <a:t> </a:t>
            </a:r>
            <a:r>
              <a:rPr lang="tr-TR" sz="2800" b="1" dirty="0"/>
              <a:t>koloni tipi</a:t>
            </a:r>
            <a:r>
              <a:rPr lang="tr-TR" sz="2800" dirty="0"/>
              <a:t>, hastalık vakalarından yeni izole edilen mikroorganizmalar, katı besi yerlerinde kenarları muntazam, üstü düzgün, kabarık, parlak ve homojen görünümde  koloniler oluşturur. </a:t>
            </a:r>
          </a:p>
          <a:p>
            <a:pPr>
              <a:lnSpc>
                <a:spcPct val="120000"/>
              </a:lnSpc>
              <a:defRPr/>
            </a:pPr>
            <a:r>
              <a:rPr lang="tr-TR" sz="2800" b="1" dirty="0"/>
              <a:t>R (</a:t>
            </a:r>
            <a:r>
              <a:rPr lang="tr-TR" sz="2800" b="1" dirty="0" err="1"/>
              <a:t>rough</a:t>
            </a:r>
            <a:r>
              <a:rPr lang="tr-TR" sz="2800" b="1" dirty="0"/>
              <a:t>) koloni tipi ise</a:t>
            </a:r>
            <a:r>
              <a:rPr lang="tr-TR" sz="2800" dirty="0"/>
              <a:t>, eski kültürlerde görülür veya uzun süre pasajlara maruz kalmış </a:t>
            </a:r>
            <a:r>
              <a:rPr lang="tr-TR" sz="2800" dirty="0" err="1"/>
              <a:t>suşlar</a:t>
            </a:r>
            <a:r>
              <a:rPr lang="tr-TR" sz="2800" dirty="0"/>
              <a:t> tarafından meydana </a:t>
            </a:r>
            <a:r>
              <a:rPr lang="tr-TR" sz="2800" dirty="0" smtClean="0"/>
              <a:t>getirilirler. Katı </a:t>
            </a:r>
            <a:r>
              <a:rPr lang="tr-TR" sz="2800" dirty="0"/>
              <a:t>besi yerlerinde kenarları ve üzeri pürüzlü, </a:t>
            </a:r>
            <a:r>
              <a:rPr lang="tr-TR" sz="2800" dirty="0" err="1"/>
              <a:t>granüler</a:t>
            </a:r>
            <a:r>
              <a:rPr lang="tr-TR" sz="2800" dirty="0"/>
              <a:t> yapıda koloniler halinde görülürler. </a:t>
            </a:r>
            <a:r>
              <a:rPr lang="tr-TR" sz="2800" dirty="0" smtClean="0"/>
              <a:t>R-tipli </a:t>
            </a:r>
            <a:r>
              <a:rPr lang="tr-TR" sz="2800" dirty="0"/>
              <a:t>koloni oluşturan mikroorganizmalar, genellikle </a:t>
            </a:r>
            <a:r>
              <a:rPr lang="tr-TR" sz="2800" dirty="0" err="1"/>
              <a:t>patojenitelerini</a:t>
            </a:r>
            <a:r>
              <a:rPr lang="tr-TR" sz="2800" dirty="0"/>
              <a:t> de kaybederler. </a:t>
            </a:r>
            <a:r>
              <a:rPr lang="tr-TR" sz="2800" dirty="0" smtClean="0"/>
              <a:t>Kolayca </a:t>
            </a:r>
            <a:r>
              <a:rPr lang="tr-TR" sz="2800" dirty="0"/>
              <a:t>fagosite olurlar ve </a:t>
            </a:r>
            <a:r>
              <a:rPr lang="tr-TR" sz="2800" dirty="0" err="1"/>
              <a:t>antijenik</a:t>
            </a:r>
            <a:r>
              <a:rPr lang="tr-TR" sz="2800" dirty="0"/>
              <a:t> yetenekleri de zayıflamıştır. </a:t>
            </a:r>
          </a:p>
          <a:p>
            <a:pPr>
              <a:lnSpc>
                <a:spcPct val="12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9677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35496" y="116632"/>
            <a:ext cx="8229600" cy="1143000"/>
          </a:xfrm>
        </p:spPr>
        <p:txBody>
          <a:bodyPr/>
          <a:lstStyle/>
          <a:p>
            <a:r>
              <a:rPr lang="tr-TR" b="1" dirty="0"/>
              <a:t>Koloni Tipleri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23528" y="1474623"/>
            <a:ext cx="8229600" cy="531083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tr-TR" b="1" dirty="0"/>
              <a:t>M (</a:t>
            </a:r>
            <a:r>
              <a:rPr lang="tr-TR" b="1" dirty="0" err="1"/>
              <a:t>mukoid</a:t>
            </a:r>
            <a:r>
              <a:rPr lang="tr-TR" b="1" dirty="0"/>
              <a:t>) koloni tipi </a:t>
            </a:r>
            <a:r>
              <a:rPr lang="tr-TR" dirty="0"/>
              <a:t>kapsül veya </a:t>
            </a:r>
            <a:r>
              <a:rPr lang="tr-TR" dirty="0" err="1"/>
              <a:t>mukoid</a:t>
            </a:r>
            <a:r>
              <a:rPr lang="tr-TR" dirty="0"/>
              <a:t> salgı oluşturan mikroorganizmalarda (</a:t>
            </a:r>
            <a:r>
              <a:rPr lang="tr-TR" i="1" dirty="0"/>
              <a:t>D. </a:t>
            </a:r>
            <a:r>
              <a:rPr lang="tr-TR" i="1" dirty="0" err="1"/>
              <a:t>pneumoniae</a:t>
            </a:r>
            <a:r>
              <a:rPr lang="tr-TR" i="1" dirty="0"/>
              <a:t>, </a:t>
            </a:r>
            <a:r>
              <a:rPr lang="tr-TR" i="1" dirty="0" err="1"/>
              <a:t>Klebsiella</a:t>
            </a:r>
            <a:r>
              <a:rPr lang="tr-TR" i="1" dirty="0"/>
              <a:t> </a:t>
            </a:r>
            <a:r>
              <a:rPr lang="tr-TR" i="1" dirty="0" err="1"/>
              <a:t>pneumoniae</a:t>
            </a:r>
            <a:r>
              <a:rPr lang="tr-TR" i="1" dirty="0"/>
              <a:t>, </a:t>
            </a:r>
            <a:r>
              <a:rPr lang="tr-TR" i="1" dirty="0" err="1"/>
              <a:t>Leuconostoc</a:t>
            </a:r>
            <a:r>
              <a:rPr lang="tr-TR" i="1" dirty="0"/>
              <a:t> </a:t>
            </a:r>
            <a:r>
              <a:rPr lang="tr-TR" i="1" dirty="0" err="1"/>
              <a:t>mesenteroides</a:t>
            </a:r>
            <a:r>
              <a:rPr lang="tr-TR" i="1" dirty="0"/>
              <a:t>, </a:t>
            </a:r>
            <a:r>
              <a:rPr lang="tr-TR" dirty="0"/>
              <a:t>vs.) bu tarz koloni formasyonuna rastlanır. Bu kolonilere öze değdirilince iplik gibi uzama görülür. </a:t>
            </a:r>
            <a:endParaRPr lang="en-US" dirty="0"/>
          </a:p>
          <a:p>
            <a:pPr>
              <a:lnSpc>
                <a:spcPct val="120000"/>
              </a:lnSpc>
              <a:defRPr/>
            </a:pPr>
            <a:r>
              <a:rPr lang="tr-TR" b="1" dirty="0"/>
              <a:t>L-koloni</a:t>
            </a:r>
            <a:r>
              <a:rPr lang="tr-TR" b="1" i="1" dirty="0"/>
              <a:t> </a:t>
            </a:r>
            <a:r>
              <a:rPr lang="tr-TR" b="1" dirty="0"/>
              <a:t>tipi; </a:t>
            </a:r>
            <a:r>
              <a:rPr lang="tr-TR" dirty="0"/>
              <a:t>tipik hücre zarı oluşturamayan mikroorganizmalar katı ortamlarda üst ve yanları düzensiz, ortaları düğmeli ve granüllü koloniler meydana getirirler. </a:t>
            </a:r>
            <a:r>
              <a:rPr lang="tr-TR" dirty="0" smtClean="0"/>
              <a:t>Bunlarda </a:t>
            </a:r>
            <a:r>
              <a:rPr lang="tr-TR" dirty="0"/>
              <a:t>hücre  duvarı olmadığı için şekilleri de düzgün değildir. </a:t>
            </a:r>
            <a:r>
              <a:rPr lang="tr-TR" dirty="0" smtClean="0"/>
              <a:t>Sıvı </a:t>
            </a:r>
            <a:r>
              <a:rPr lang="tr-TR" dirty="0"/>
              <a:t>ortamlarda genellikle, kümeler tarzında </a:t>
            </a:r>
            <a:r>
              <a:rPr lang="tr-TR" dirty="0" smtClean="0"/>
              <a:t>ürerler. Hayvanlarda </a:t>
            </a:r>
            <a:r>
              <a:rPr lang="tr-TR" dirty="0"/>
              <a:t>ve insanlarda hastalık yapan </a:t>
            </a:r>
            <a:r>
              <a:rPr lang="tr-TR" dirty="0" err="1"/>
              <a:t>PPLO'lar</a:t>
            </a:r>
            <a:r>
              <a:rPr lang="tr-TR" dirty="0"/>
              <a:t> da katı </a:t>
            </a:r>
            <a:r>
              <a:rPr lang="tr-TR" dirty="0" err="1"/>
              <a:t>besiyerlerinde</a:t>
            </a:r>
            <a:r>
              <a:rPr lang="tr-TR" dirty="0"/>
              <a:t> L-koloni morfolojisine benzer karakter gösterirler.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04341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03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390" y="896683"/>
            <a:ext cx="8465820" cy="551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479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60" y="2025104"/>
            <a:ext cx="6096000" cy="4140200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S-tipli koloni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8086984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305800" cy="1143000"/>
          </a:xfrm>
        </p:spPr>
        <p:txBody>
          <a:bodyPr/>
          <a:lstStyle/>
          <a:p>
            <a:r>
              <a:rPr lang="tr-TR" b="1" dirty="0" smtClean="0"/>
              <a:t>R-tipi koloni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43" y="1268760"/>
            <a:ext cx="6822314" cy="54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803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5496" y="44624"/>
            <a:ext cx="8305800" cy="1143000"/>
          </a:xfrm>
        </p:spPr>
        <p:txBody>
          <a:bodyPr/>
          <a:lstStyle/>
          <a:p>
            <a:r>
              <a:rPr lang="tr-TR" b="1" dirty="0" err="1" smtClean="0"/>
              <a:t>Mukoid</a:t>
            </a:r>
            <a:r>
              <a:rPr lang="tr-TR" b="1" dirty="0" smtClean="0"/>
              <a:t> tip koloni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77" y="1484784"/>
            <a:ext cx="6440646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74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L-tip koloni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98" y="2004980"/>
            <a:ext cx="6423404" cy="479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163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838200" y="704850"/>
            <a:ext cx="8305800" cy="1143000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Floresans</a:t>
            </a:r>
            <a:r>
              <a:rPr lang="tr-TR" b="1" dirty="0" smtClean="0"/>
              <a:t> (</a:t>
            </a:r>
            <a:r>
              <a:rPr lang="tr-TR" b="1" dirty="0" err="1" smtClean="0"/>
              <a:t>İrridesans</a:t>
            </a:r>
            <a:r>
              <a:rPr lang="tr-TR" b="1" dirty="0" smtClean="0"/>
              <a:t>)tip koloni</a:t>
            </a:r>
            <a:endParaRPr lang="tr-TR" b="1" dirty="0"/>
          </a:p>
        </p:txBody>
      </p:sp>
      <p:sp>
        <p:nvSpPr>
          <p:cNvPr id="1026" name="AutoShape 2" descr="https://i.kinja-img.com/gawker-media/image/upload/s--o8bB1nlI--/c_scale,f_auto,fl_progressive,q_80,w_800/18mkk5cz8qykk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AutoShape 4" descr="https://i.kinja-img.com/gawker-media/image/upload/s--o8bB1nlI--/c_scale,f_auto,fl_progressive,q_80,w_800/18mkk5cz8qykk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0" name="AutoShape 6" descr="https://i.kinja-img.com/gawker-media/image/upload/s--o8bB1nlI--/c_scale,f_auto,fl_progressive,q_80,w_800/18mkk5cz8qykk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2" name="AutoShape 8" descr="https://i.kinja-img.com/gawker-media/image/upload/s--o8bB1nlI--/c_scale,f_auto,fl_progressive,q_80,w_800/18mkk5cz8qykk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4" name="Picture 10" descr="http://2011.igem.org/wiki/images/b/b6/Fluorescent_soil_pl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8997752" cy="4248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616" y="44624"/>
            <a:ext cx="8305800" cy="1143000"/>
          </a:xfrm>
        </p:spPr>
        <p:txBody>
          <a:bodyPr/>
          <a:lstStyle/>
          <a:p>
            <a:r>
              <a:rPr lang="tr-TR" b="1" dirty="0" smtClean="0"/>
              <a:t>Kanlı </a:t>
            </a:r>
            <a:r>
              <a:rPr lang="tr-TR" b="1" smtClean="0"/>
              <a:t>Agarda </a:t>
            </a:r>
            <a:r>
              <a:rPr lang="tr-TR" b="1" dirty="0" err="1" smtClean="0"/>
              <a:t>Hemoliz</a:t>
            </a:r>
            <a:endParaRPr lang="tr-TR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390476"/>
            <a:ext cx="57150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12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508</TotalTime>
  <Words>1756</Words>
  <Application>Microsoft Office PowerPoint</Application>
  <PresentationFormat>Ekran Gösterisi (4:3)</PresentationFormat>
  <Paragraphs>133</Paragraphs>
  <Slides>50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Akış</vt:lpstr>
      <vt:lpstr>Bakterilerin Morfolojik Yapıları</vt:lpstr>
      <vt:lpstr>Giriş</vt:lpstr>
      <vt:lpstr>Giriş</vt:lpstr>
      <vt:lpstr>Boyut</vt:lpstr>
      <vt:lpstr>Boyut</vt:lpstr>
      <vt:lpstr>PowerPoint Sunusu</vt:lpstr>
      <vt:lpstr>Bazı virus familyalarında çap (nm) ve genom büyüklükleri (kbp veya kb)</vt:lpstr>
      <vt:lpstr>PowerPoint Sunusu</vt:lpstr>
      <vt:lpstr>PowerPoint Sunusu</vt:lpstr>
      <vt:lpstr>Şekil</vt:lpstr>
      <vt:lpstr>Başlıca bakteri şekilleri</vt:lpstr>
      <vt:lpstr>Koklar</vt:lpstr>
      <vt:lpstr>Çomaklar (Basiller)</vt:lpstr>
      <vt:lpstr>Çomaklar</vt:lpstr>
      <vt:lpstr>PowerPoint Sunusu</vt:lpstr>
      <vt:lpstr>Bacillus anthracis (dokuda)</vt:lpstr>
      <vt:lpstr>Clostridium perfringens</vt:lpstr>
      <vt:lpstr>Clostridium botulinum</vt:lpstr>
      <vt:lpstr>Clostridium tetani</vt:lpstr>
      <vt:lpstr>Çomak</vt:lpstr>
      <vt:lpstr>Pasteurella spp.</vt:lpstr>
      <vt:lpstr>Çomaklar</vt:lpstr>
      <vt:lpstr>Corynebacterium</vt:lpstr>
      <vt:lpstr>Sarmal </vt:lpstr>
      <vt:lpstr>Sarmal</vt:lpstr>
      <vt:lpstr>Leptospira</vt:lpstr>
      <vt:lpstr>Sarmal</vt:lpstr>
      <vt:lpstr>Spirillum</vt:lpstr>
      <vt:lpstr>Pleomorfik formlar</vt:lpstr>
      <vt:lpstr>PPLO</vt:lpstr>
      <vt:lpstr>PowerPoint Sunusu</vt:lpstr>
      <vt:lpstr>Mycoplasma</vt:lpstr>
      <vt:lpstr>L-formları</vt:lpstr>
      <vt:lpstr>İnvolüsyon formları</vt:lpstr>
      <vt:lpstr>Düzen</vt:lpstr>
      <vt:lpstr>Düzen</vt:lpstr>
      <vt:lpstr>Düzen</vt:lpstr>
      <vt:lpstr>Düzen</vt:lpstr>
      <vt:lpstr>PowerPoint Sunusu</vt:lpstr>
      <vt:lpstr>Makroskopik Morfoloji</vt:lpstr>
      <vt:lpstr>Koloniler</vt:lpstr>
      <vt:lpstr>Koloni Tipleri</vt:lpstr>
      <vt:lpstr>Koloni Tipleri</vt:lpstr>
      <vt:lpstr>PowerPoint Sunusu</vt:lpstr>
      <vt:lpstr>S-tipli koloni</vt:lpstr>
      <vt:lpstr>R-tipi koloni</vt:lpstr>
      <vt:lpstr>Mukoid tip koloni</vt:lpstr>
      <vt:lpstr>L-tip koloni</vt:lpstr>
      <vt:lpstr>Floresans (İrridesans)tip koloni</vt:lpstr>
      <vt:lpstr>Kanlı Agarda Hemoliz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Bakterilerin Morfolojik Yapıları</dc:title>
  <dc:creator>Arzu Fındık</dc:creator>
  <cp:lastModifiedBy>Arzu Fındık</cp:lastModifiedBy>
  <cp:revision>43</cp:revision>
  <dcterms:modified xsi:type="dcterms:W3CDTF">2021-10-12T10:57:20Z</dcterms:modified>
</cp:coreProperties>
</file>