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8" r:id="rId3"/>
    <p:sldId id="288" r:id="rId4"/>
    <p:sldId id="292" r:id="rId5"/>
    <p:sldId id="293" r:id="rId6"/>
    <p:sldId id="289" r:id="rId7"/>
    <p:sldId id="291" r:id="rId8"/>
    <p:sldId id="290" r:id="rId9"/>
    <p:sldId id="259" r:id="rId10"/>
    <p:sldId id="260" r:id="rId11"/>
    <p:sldId id="262" r:id="rId12"/>
    <p:sldId id="263" r:id="rId13"/>
    <p:sldId id="294" r:id="rId14"/>
    <p:sldId id="267" r:id="rId15"/>
    <p:sldId id="287" r:id="rId16"/>
    <p:sldId id="264" r:id="rId17"/>
    <p:sldId id="295" r:id="rId18"/>
    <p:sldId id="266" r:id="rId19"/>
    <p:sldId id="265" r:id="rId20"/>
    <p:sldId id="257" r:id="rId21"/>
    <p:sldId id="286"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96" r:id="rId37"/>
    <p:sldId id="297" r:id="rId38"/>
    <p:sldId id="298" r:id="rId39"/>
    <p:sldId id="299" r:id="rId40"/>
    <p:sldId id="300" r:id="rId41"/>
    <p:sldId id="301" r:id="rId42"/>
    <p:sldId id="302" r:id="rId43"/>
    <p:sldId id="306" r:id="rId44"/>
    <p:sldId id="303" r:id="rId45"/>
    <p:sldId id="304" r:id="rId46"/>
    <p:sldId id="305" r:id="rId47"/>
    <p:sldId id="261" r:id="rId48"/>
    <p:sldId id="282" r:id="rId49"/>
    <p:sldId id="283" r:id="rId50"/>
    <p:sldId id="284" r:id="rId51"/>
    <p:sldId id="285"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76" autoAdjust="0"/>
  </p:normalViewPr>
  <p:slideViewPr>
    <p:cSldViewPr>
      <p:cViewPr varScale="1">
        <p:scale>
          <a:sx n="64" d="100"/>
          <a:sy n="64" d="100"/>
        </p:scale>
        <p:origin x="-15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D8F0C9-9D5A-46DE-BF62-485D089CE161}" type="datetimeFigureOut">
              <a:rPr lang="tr-TR" smtClean="0"/>
              <a:pPr/>
              <a:t>16.11.2020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2E8FD4-EE94-4AA7-A3C6-A22B7742BF74}" type="slidenum">
              <a:rPr lang="tr-TR" smtClean="0"/>
              <a:pPr/>
              <a:t>‹#›</a:t>
            </a:fld>
            <a:endParaRPr lang="tr-TR"/>
          </a:p>
        </p:txBody>
      </p:sp>
    </p:spTree>
    <p:extLst>
      <p:ext uri="{BB962C8B-B14F-4D97-AF65-F5344CB8AC3E}">
        <p14:creationId xmlns:p14="http://schemas.microsoft.com/office/powerpoint/2010/main" val="2616934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52E8FD4-EE94-4AA7-A3C6-A22B7742BF74}" type="slidenum">
              <a:rPr lang="tr-TR" smtClean="0"/>
              <a:pPr/>
              <a:t>3</a:t>
            </a:fld>
            <a:endParaRPr lang="tr-TR"/>
          </a:p>
        </p:txBody>
      </p:sp>
    </p:spTree>
    <p:extLst>
      <p:ext uri="{BB962C8B-B14F-4D97-AF65-F5344CB8AC3E}">
        <p14:creationId xmlns:p14="http://schemas.microsoft.com/office/powerpoint/2010/main" val="337516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352E8FD4-EE94-4AA7-A3C6-A22B7742BF74}" type="slidenum">
              <a:rPr lang="tr-TR" smtClean="0"/>
              <a:pPr/>
              <a:t>47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16.11.2020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t>MİKROSKOPLAR</a:t>
            </a:r>
            <a:endParaRPr lang="tr-TR" b="1" dirty="0"/>
          </a:p>
        </p:txBody>
      </p:sp>
      <p:sp>
        <p:nvSpPr>
          <p:cNvPr id="3" name="2 Alt Başlık"/>
          <p:cNvSpPr>
            <a:spLocks noGrp="1"/>
          </p:cNvSpPr>
          <p:nvPr>
            <p:ph type="subTitle" idx="1"/>
          </p:nvPr>
        </p:nvSpPr>
        <p:spPr/>
        <p:txBody>
          <a:bodyPr/>
          <a:lstStyle/>
          <a:p>
            <a:r>
              <a:rPr lang="tr-TR" b="1" dirty="0" err="1" smtClean="0">
                <a:solidFill>
                  <a:schemeClr val="tx1"/>
                </a:solidFill>
              </a:rPr>
              <a:t>Doç.Dr</a:t>
            </a:r>
            <a:r>
              <a:rPr lang="tr-TR" b="1" dirty="0" smtClean="0">
                <a:solidFill>
                  <a:schemeClr val="tx1"/>
                </a:solidFill>
              </a:rPr>
              <a:t>.Arzu FINDIK</a:t>
            </a:r>
            <a:endParaRPr lang="tr-TR"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Giriş</a:t>
            </a:r>
            <a:endParaRPr lang="tr-TR" b="1"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	Tarih içerisinde (ilk büyüteçlerin bulunmasından ve iki mercek yardımıyla çalışan ve yaklaşık X300 büyütebilen mikroskoptan bu yana) mikroskoplar daha da geliştirilmiştir.</a:t>
            </a:r>
          </a:p>
          <a:p>
            <a:pPr>
              <a:buNone/>
            </a:pPr>
            <a:r>
              <a:rPr lang="tr-TR" dirty="0" smtClean="0"/>
              <a:t>	</a:t>
            </a:r>
            <a:r>
              <a:rPr lang="tr-TR" dirty="0" err="1" smtClean="0"/>
              <a:t>Leeuwenhoek</a:t>
            </a:r>
            <a:r>
              <a:rPr lang="tr-TR" dirty="0" smtClean="0"/>
              <a:t>, yaptığı mikroskobu kullanarak, 3 bakteri grubunun,</a:t>
            </a:r>
            <a:r>
              <a:rPr lang="en-US" dirty="0" smtClean="0"/>
              <a:t> </a:t>
            </a:r>
            <a:r>
              <a:rPr lang="tr-TR" dirty="0" smtClean="0"/>
              <a:t>yılan balığının kuyruğundaki </a:t>
            </a:r>
            <a:r>
              <a:rPr lang="tr-TR" dirty="0" err="1" smtClean="0"/>
              <a:t>kapillar</a:t>
            </a:r>
            <a:r>
              <a:rPr lang="tr-TR" dirty="0" smtClean="0"/>
              <a:t> sirkülasyonun,</a:t>
            </a:r>
            <a:r>
              <a:rPr lang="en-US" dirty="0" smtClean="0"/>
              <a:t> </a:t>
            </a:r>
            <a:r>
              <a:rPr lang="tr-TR" dirty="0" smtClean="0"/>
              <a:t>kas </a:t>
            </a:r>
            <a:r>
              <a:rPr lang="tr-TR" dirty="0" err="1" smtClean="0"/>
              <a:t>fibrillerinin</a:t>
            </a:r>
            <a:r>
              <a:rPr lang="tr-TR" dirty="0" smtClean="0"/>
              <a:t>, </a:t>
            </a:r>
            <a:r>
              <a:rPr lang="tr-TR" dirty="0" err="1" smtClean="0"/>
              <a:t>insekt</a:t>
            </a:r>
            <a:r>
              <a:rPr lang="tr-TR" dirty="0" smtClean="0"/>
              <a:t> anatomisinin, bitki dokularının ve insan sperminin mikroskop altındaki görünümünü çizmiştir.</a:t>
            </a:r>
            <a:r>
              <a:rPr lang="en-US" dirty="0" smtClean="0"/>
              <a:t> </a:t>
            </a:r>
            <a:r>
              <a:rPr lang="tr-TR" dirty="0" smtClean="0"/>
              <a:t>Kendi dişindeki tartarı inceleyerek bu materyaldeki canlıları </a:t>
            </a:r>
            <a:r>
              <a:rPr lang="en-US" dirty="0" smtClean="0"/>
              <a:t>“beasties</a:t>
            </a:r>
            <a:r>
              <a:rPr lang="tr-TR" dirty="0" smtClean="0"/>
              <a:t>-küçük hayvancık, böcekler</a:t>
            </a:r>
            <a:r>
              <a:rPr lang="en-US" dirty="0" smtClean="0"/>
              <a:t>” (</a:t>
            </a:r>
            <a:r>
              <a:rPr lang="tr-TR" dirty="0" smtClean="0"/>
              <a:t>biz bugün bunları bakteri olarak biliyoruz</a:t>
            </a:r>
            <a:r>
              <a:rPr lang="en-US" dirty="0" smtClean="0"/>
              <a:t>)</a:t>
            </a:r>
            <a:r>
              <a:rPr lang="tr-TR" dirty="0" smtClean="0"/>
              <a:t> gözlemlemiştir.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686800" cy="692696"/>
          </a:xfrm>
        </p:spPr>
        <p:txBody>
          <a:bodyPr>
            <a:normAutofit fontScale="90000"/>
          </a:bodyPr>
          <a:lstStyle/>
          <a:p>
            <a:r>
              <a:rPr lang="tr-TR" b="1" dirty="0" smtClean="0"/>
              <a:t>Tarihçe</a:t>
            </a:r>
            <a:endParaRPr lang="tr-TR" b="1" dirty="0"/>
          </a:p>
        </p:txBody>
      </p:sp>
      <p:sp>
        <p:nvSpPr>
          <p:cNvPr id="3" name="İçerik Yer Tutucusu 2"/>
          <p:cNvSpPr>
            <a:spLocks noGrp="1"/>
          </p:cNvSpPr>
          <p:nvPr>
            <p:ph idx="1"/>
          </p:nvPr>
        </p:nvSpPr>
        <p:spPr>
          <a:xfrm>
            <a:off x="107504" y="836712"/>
            <a:ext cx="8579296" cy="5289451"/>
          </a:xfrm>
        </p:spPr>
        <p:txBody>
          <a:bodyPr>
            <a:normAutofit fontScale="92500" lnSpcReduction="10000"/>
          </a:bodyPr>
          <a:lstStyle/>
          <a:p>
            <a:r>
              <a:rPr lang="tr-TR" dirty="0"/>
              <a:t> </a:t>
            </a:r>
            <a:r>
              <a:rPr lang="tr-TR" dirty="0" smtClean="0"/>
              <a:t>1590;Hollandalı </a:t>
            </a:r>
            <a:r>
              <a:rPr lang="tr-TR" dirty="0"/>
              <a:t>bir gözlükçü olan, </a:t>
            </a:r>
            <a:r>
              <a:rPr lang="tr-TR" dirty="0" err="1"/>
              <a:t>Zaccharias</a:t>
            </a:r>
            <a:r>
              <a:rPr lang="tr-TR" dirty="0"/>
              <a:t> </a:t>
            </a:r>
            <a:r>
              <a:rPr lang="tr-TR" dirty="0" err="1"/>
              <a:t>Janssen</a:t>
            </a:r>
            <a:r>
              <a:rPr lang="tr-TR" dirty="0"/>
              <a:t> </a:t>
            </a:r>
            <a:r>
              <a:rPr lang="tr-TR" dirty="0" smtClean="0"/>
              <a:t>, </a:t>
            </a:r>
            <a:r>
              <a:rPr lang="tr-TR" dirty="0"/>
              <a:t>ikinci bir mercek kullanarak objeleri 50 x veya 100 x büyütebilmeyi başarmıştır. </a:t>
            </a:r>
            <a:endParaRPr lang="tr-TR" dirty="0" smtClean="0"/>
          </a:p>
          <a:p>
            <a:r>
              <a:rPr lang="tr-TR" dirty="0" smtClean="0"/>
              <a:t>1610; Galileo</a:t>
            </a:r>
          </a:p>
          <a:p>
            <a:r>
              <a:rPr lang="tr-TR" dirty="0" smtClean="0"/>
              <a:t>1611; Kepler</a:t>
            </a:r>
          </a:p>
          <a:p>
            <a:r>
              <a:rPr lang="tr-TR" dirty="0" smtClean="0"/>
              <a:t>1635-1703; </a:t>
            </a:r>
            <a:r>
              <a:rPr lang="tr-TR" dirty="0"/>
              <a:t>Robert </a:t>
            </a:r>
            <a:r>
              <a:rPr lang="tr-TR" dirty="0" err="1"/>
              <a:t>Hooke</a:t>
            </a:r>
            <a:r>
              <a:rPr lang="tr-TR" dirty="0"/>
              <a:t> </a:t>
            </a:r>
            <a:r>
              <a:rPr lang="tr-TR" dirty="0" smtClean="0"/>
              <a:t>200 </a:t>
            </a:r>
            <a:r>
              <a:rPr lang="tr-TR" dirty="0"/>
              <a:t>x büyütebilen </a:t>
            </a:r>
            <a:endParaRPr lang="tr-TR" dirty="0" smtClean="0"/>
          </a:p>
          <a:p>
            <a:r>
              <a:rPr lang="tr-TR" dirty="0" smtClean="0"/>
              <a:t>1632-1723; </a:t>
            </a:r>
            <a:r>
              <a:rPr lang="tr-TR" dirty="0" err="1" smtClean="0"/>
              <a:t>Anton</a:t>
            </a:r>
            <a:r>
              <a:rPr lang="tr-TR" dirty="0" smtClean="0"/>
              <a:t> </a:t>
            </a:r>
            <a:r>
              <a:rPr lang="tr-TR" dirty="0" err="1" smtClean="0"/>
              <a:t>van</a:t>
            </a:r>
            <a:r>
              <a:rPr lang="tr-TR" dirty="0" smtClean="0"/>
              <a:t> </a:t>
            </a:r>
            <a:r>
              <a:rPr lang="tr-TR" dirty="0" err="1" smtClean="0"/>
              <a:t>Leeuwenhoek</a:t>
            </a:r>
            <a:r>
              <a:rPr lang="tr-TR" dirty="0" smtClean="0"/>
              <a:t>, </a:t>
            </a:r>
            <a:r>
              <a:rPr lang="tr-TR" dirty="0"/>
              <a:t>yaptığı ve </a:t>
            </a:r>
            <a:r>
              <a:rPr lang="tr-TR" dirty="0" smtClean="0"/>
              <a:t>300x </a:t>
            </a:r>
            <a:r>
              <a:rPr lang="tr-TR" dirty="0"/>
              <a:t>dan daha fazla büyütebilen mikroskobu ile tükürük, biber </a:t>
            </a:r>
            <a:r>
              <a:rPr lang="tr-TR" dirty="0" err="1"/>
              <a:t>infüsyonu</a:t>
            </a:r>
            <a:r>
              <a:rPr lang="tr-TR" dirty="0"/>
              <a:t>, mantar, yaprak, vs. maddeleri inceleyerek, bunlarda bulunan mikropları görmüş şekil ve hareketlerini çizmiştir.</a:t>
            </a:r>
          </a:p>
        </p:txBody>
      </p:sp>
    </p:spTree>
    <p:extLst>
      <p:ext uri="{BB962C8B-B14F-4D97-AF65-F5344CB8AC3E}">
        <p14:creationId xmlns:p14="http://schemas.microsoft.com/office/powerpoint/2010/main" val="1653135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NOT</a:t>
            </a:r>
            <a:endParaRPr lang="tr-TR" b="1" dirty="0"/>
          </a:p>
        </p:txBody>
      </p:sp>
      <p:sp>
        <p:nvSpPr>
          <p:cNvPr id="3" name="İçerik Yer Tutucusu 2"/>
          <p:cNvSpPr>
            <a:spLocks noGrp="1"/>
          </p:cNvSpPr>
          <p:nvPr>
            <p:ph idx="1"/>
          </p:nvPr>
        </p:nvSpPr>
        <p:spPr/>
        <p:txBody>
          <a:bodyPr>
            <a:normAutofit lnSpcReduction="10000"/>
          </a:bodyPr>
          <a:lstStyle/>
          <a:p>
            <a:r>
              <a:rPr lang="tr-TR" b="1" dirty="0"/>
              <a:t>Basit </a:t>
            </a:r>
            <a:r>
              <a:rPr lang="tr-TR" b="1" dirty="0" smtClean="0"/>
              <a:t>mikroskop</a:t>
            </a:r>
            <a:r>
              <a:rPr lang="tr-TR" dirty="0"/>
              <a:t>, bir büyüteç gibi büyütme için tek bir mercek kullanan, </a:t>
            </a:r>
            <a:r>
              <a:rPr lang="tr-TR" b="1" dirty="0"/>
              <a:t>bileşik </a:t>
            </a:r>
            <a:r>
              <a:rPr lang="tr-TR" b="1" dirty="0" smtClean="0"/>
              <a:t>mikroskop </a:t>
            </a:r>
            <a:r>
              <a:rPr lang="tr-TR" dirty="0"/>
              <a:t>ise bir nesnenin büyütmesini artırmak için birkaç mercek kullanan bir mikroskoptur</a:t>
            </a:r>
            <a:r>
              <a:rPr lang="tr-TR" dirty="0" smtClean="0"/>
              <a:t>.</a:t>
            </a:r>
          </a:p>
          <a:p>
            <a:r>
              <a:rPr lang="tr-TR" dirty="0"/>
              <a:t>Tek bir dışbükey mercek veya mercek gruplarının kullanımı, teleskoplar ve mikroskoplar için büyüteç, mercek ve göz mercekleri gibi basit büyütme cihazlarında bulunur.</a:t>
            </a:r>
          </a:p>
        </p:txBody>
      </p:sp>
    </p:spTree>
    <p:extLst>
      <p:ext uri="{BB962C8B-B14F-4D97-AF65-F5344CB8AC3E}">
        <p14:creationId xmlns:p14="http://schemas.microsoft.com/office/powerpoint/2010/main" val="377857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NOT</a:t>
            </a:r>
            <a:endParaRPr lang="tr-TR" b="1" dirty="0"/>
          </a:p>
        </p:txBody>
      </p:sp>
      <p:sp>
        <p:nvSpPr>
          <p:cNvPr id="3" name="İçerik Yer Tutucusu 2"/>
          <p:cNvSpPr>
            <a:spLocks noGrp="1"/>
          </p:cNvSpPr>
          <p:nvPr>
            <p:ph idx="1"/>
          </p:nvPr>
        </p:nvSpPr>
        <p:spPr/>
        <p:txBody>
          <a:bodyPr>
            <a:normAutofit fontScale="92500"/>
          </a:bodyPr>
          <a:lstStyle/>
          <a:p>
            <a:r>
              <a:rPr lang="tr-TR" dirty="0"/>
              <a:t>Bileşik ışık mikroskobu, birden fazla merceğe ve kendi ışık kaynağına sahip bir mikroskoptur. Bu tip mikroskopta, örneğe yakın dönen bir </a:t>
            </a:r>
            <a:r>
              <a:rPr lang="tr-TR" dirty="0" smtClean="0"/>
              <a:t>düzeneğe yerleştirilmiş objektif </a:t>
            </a:r>
            <a:r>
              <a:rPr lang="tr-TR" dirty="0"/>
              <a:t>mercekler bulunur.</a:t>
            </a:r>
          </a:p>
          <a:p>
            <a:endParaRPr lang="tr-TR" dirty="0"/>
          </a:p>
          <a:p>
            <a:r>
              <a:rPr lang="tr-TR" dirty="0"/>
              <a:t>Bazen tek oküler lens ile </a:t>
            </a:r>
            <a:r>
              <a:rPr lang="tr-TR" dirty="0" err="1"/>
              <a:t>monoküler</a:t>
            </a:r>
            <a:r>
              <a:rPr lang="tr-TR" dirty="0"/>
              <a:t> olarak bulunmasına rağmen, bileşik </a:t>
            </a:r>
            <a:r>
              <a:rPr lang="tr-TR" dirty="0" err="1"/>
              <a:t>binoküler</a:t>
            </a:r>
            <a:r>
              <a:rPr lang="tr-TR" dirty="0"/>
              <a:t> mikroskop günümüzde daha yaygın olarak kullanılmaktadır.</a:t>
            </a:r>
          </a:p>
        </p:txBody>
      </p:sp>
    </p:spTree>
    <p:extLst>
      <p:ext uri="{BB962C8B-B14F-4D97-AF65-F5344CB8AC3E}">
        <p14:creationId xmlns:p14="http://schemas.microsoft.com/office/powerpoint/2010/main" val="843173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686800" cy="764704"/>
          </a:xfrm>
        </p:spPr>
        <p:txBody>
          <a:bodyPr>
            <a:normAutofit/>
          </a:bodyPr>
          <a:lstStyle/>
          <a:p>
            <a:r>
              <a:rPr lang="tr-TR" b="1" dirty="0" smtClean="0"/>
              <a:t>Tarihçe</a:t>
            </a:r>
            <a:endParaRPr lang="tr-TR" b="1" dirty="0"/>
          </a:p>
        </p:txBody>
      </p:sp>
      <p:sp>
        <p:nvSpPr>
          <p:cNvPr id="3" name="İçerik Yer Tutucusu 2"/>
          <p:cNvSpPr>
            <a:spLocks noGrp="1"/>
          </p:cNvSpPr>
          <p:nvPr>
            <p:ph idx="1"/>
          </p:nvPr>
        </p:nvSpPr>
        <p:spPr>
          <a:xfrm>
            <a:off x="179512" y="908720"/>
            <a:ext cx="8507288" cy="5217443"/>
          </a:xfrm>
        </p:spPr>
        <p:txBody>
          <a:bodyPr/>
          <a:lstStyle/>
          <a:p>
            <a:r>
              <a:rPr lang="tr-TR" dirty="0" err="1" smtClean="0"/>
              <a:t>Leeuwenhoek’un</a:t>
            </a:r>
            <a:r>
              <a:rPr lang="tr-TR" dirty="0" smtClean="0"/>
              <a:t> </a:t>
            </a:r>
            <a:r>
              <a:rPr lang="tr-TR" b="1" dirty="0" smtClean="0"/>
              <a:t>basit mikroskopu</a:t>
            </a:r>
            <a:r>
              <a:rPr lang="tr-TR" dirty="0" smtClean="0"/>
              <a:t>;</a:t>
            </a:r>
          </a:p>
          <a:p>
            <a:endParaRPr lang="tr-TR" dirty="0" smtClean="0"/>
          </a:p>
          <a:p>
            <a:pPr lvl="1"/>
            <a:r>
              <a:rPr lang="tr-TR" dirty="0" smtClean="0"/>
              <a:t>Odaklanmaları </a:t>
            </a:r>
            <a:r>
              <a:rPr lang="tr-TR" dirty="0"/>
              <a:t>o kadar zordu ki, her numune için yeni bir tane yaptı, toplam </a:t>
            </a:r>
            <a:r>
              <a:rPr lang="tr-TR" dirty="0" smtClean="0"/>
              <a:t>419.</a:t>
            </a:r>
          </a:p>
          <a:p>
            <a:pPr lvl="1"/>
            <a:r>
              <a:rPr lang="tr-TR" dirty="0" smtClean="0"/>
              <a:t>Tekniklerini </a:t>
            </a:r>
            <a:r>
              <a:rPr lang="tr-TR" dirty="0"/>
              <a:t>diğer bilim adamlarıyla paylaşmadı. Bugün bile, ışık kaynağı </a:t>
            </a:r>
            <a:r>
              <a:rPr lang="tr-TR" dirty="0" smtClean="0"/>
              <a:t>bilinmiyor.</a:t>
            </a:r>
          </a:p>
          <a:p>
            <a:pPr lvl="1"/>
            <a:r>
              <a:rPr lang="tr-TR" dirty="0" smtClean="0"/>
              <a:t>Kızı</a:t>
            </a:r>
            <a:r>
              <a:rPr lang="tr-TR" dirty="0"/>
              <a:t>, 1723'teki ölümünden kısa bir süre önce 100 mikroskobunu Kraliyet Cemiyeti'ne bağışladı.</a:t>
            </a:r>
          </a:p>
        </p:txBody>
      </p:sp>
    </p:spTree>
    <p:extLst>
      <p:ext uri="{BB962C8B-B14F-4D97-AF65-F5344CB8AC3E}">
        <p14:creationId xmlns:p14="http://schemas.microsoft.com/office/powerpoint/2010/main" val="59959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Basit mikroskop</a:t>
            </a:r>
            <a:endParaRPr lang="tr-TR"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04764"/>
            <a:ext cx="7620000"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335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686800" cy="692696"/>
          </a:xfrm>
        </p:spPr>
        <p:txBody>
          <a:bodyPr>
            <a:normAutofit fontScale="90000"/>
          </a:bodyPr>
          <a:lstStyle/>
          <a:p>
            <a:r>
              <a:rPr lang="tr-TR" b="1" dirty="0" smtClean="0"/>
              <a:t>Tarihçe</a:t>
            </a:r>
            <a:endParaRPr lang="tr-TR" b="1" dirty="0"/>
          </a:p>
        </p:txBody>
      </p:sp>
      <p:sp>
        <p:nvSpPr>
          <p:cNvPr id="3" name="İçerik Yer Tutucusu 2"/>
          <p:cNvSpPr>
            <a:spLocks noGrp="1"/>
          </p:cNvSpPr>
          <p:nvPr>
            <p:ph idx="1"/>
          </p:nvPr>
        </p:nvSpPr>
        <p:spPr>
          <a:xfrm>
            <a:off x="179512" y="908720"/>
            <a:ext cx="8507288" cy="5217443"/>
          </a:xfrm>
        </p:spPr>
        <p:txBody>
          <a:bodyPr>
            <a:normAutofit fontScale="92500"/>
          </a:bodyPr>
          <a:lstStyle/>
          <a:p>
            <a:r>
              <a:rPr lang="tr-TR" b="1" dirty="0" smtClean="0"/>
              <a:t>Bileşik ışık mikroskobu; </a:t>
            </a:r>
            <a:r>
              <a:rPr lang="tr-TR" dirty="0" smtClean="0"/>
              <a:t>İlk </a:t>
            </a:r>
            <a:r>
              <a:rPr lang="tr-TR" dirty="0"/>
              <a:t>olarak 1600 yılında Hollandalı gözlük üreticisi </a:t>
            </a:r>
            <a:r>
              <a:rPr lang="tr-TR" dirty="0" err="1"/>
              <a:t>Zaccharias</a:t>
            </a:r>
            <a:r>
              <a:rPr lang="tr-TR" dirty="0"/>
              <a:t> </a:t>
            </a:r>
            <a:r>
              <a:rPr lang="tr-TR" dirty="0" err="1"/>
              <a:t>Janssen</a:t>
            </a:r>
            <a:r>
              <a:rPr lang="tr-TR" dirty="0"/>
              <a:t> tarafından geliştirilmiştir</a:t>
            </a:r>
            <a:r>
              <a:rPr lang="tr-TR" dirty="0" smtClean="0"/>
              <a:t>.</a:t>
            </a:r>
          </a:p>
          <a:p>
            <a:pPr lvl="1"/>
            <a:r>
              <a:rPr lang="tr-TR" dirty="0" smtClean="0"/>
              <a:t>Kötü kalite</a:t>
            </a:r>
          </a:p>
          <a:p>
            <a:pPr lvl="1"/>
            <a:r>
              <a:rPr lang="tr-TR" dirty="0" smtClean="0"/>
              <a:t>Bakteri görememiş</a:t>
            </a:r>
            <a:endParaRPr lang="tr-TR" dirty="0"/>
          </a:p>
          <a:p>
            <a:r>
              <a:rPr lang="tr-TR" dirty="0"/>
              <a:t>  Joseph Jackson </a:t>
            </a:r>
            <a:r>
              <a:rPr lang="tr-TR" dirty="0" err="1"/>
              <a:t>Lister</a:t>
            </a:r>
            <a:r>
              <a:rPr lang="tr-TR" dirty="0"/>
              <a:t> (</a:t>
            </a:r>
            <a:r>
              <a:rPr lang="tr-TR" dirty="0" err="1"/>
              <a:t>Lister'in</a:t>
            </a:r>
            <a:r>
              <a:rPr lang="tr-TR" dirty="0"/>
              <a:t> babası) 1830'larda geliştirilmiş bileşik ışık mikroskobu geliştirdi.</a:t>
            </a:r>
          </a:p>
          <a:p>
            <a:r>
              <a:rPr lang="tr-TR" dirty="0"/>
              <a:t>  Modern mikroskopların temeli</a:t>
            </a:r>
          </a:p>
          <a:p>
            <a:r>
              <a:rPr lang="tr-TR" dirty="0"/>
              <a:t>Görünür </a:t>
            </a:r>
            <a:r>
              <a:rPr lang="tr-TR" dirty="0" smtClean="0"/>
              <a:t>ışık bir </a:t>
            </a:r>
            <a:r>
              <a:rPr lang="tr-TR" dirty="0"/>
              <a:t>aydınlatma kaynağı olarak </a:t>
            </a:r>
            <a:r>
              <a:rPr lang="tr-TR" dirty="0" smtClean="0"/>
              <a:t>kullanılmış.</a:t>
            </a:r>
            <a:endParaRPr lang="tr-TR" dirty="0"/>
          </a:p>
        </p:txBody>
      </p:sp>
    </p:spTree>
    <p:extLst>
      <p:ext uri="{BB962C8B-B14F-4D97-AF65-F5344CB8AC3E}">
        <p14:creationId xmlns:p14="http://schemas.microsoft.com/office/powerpoint/2010/main" val="564327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Mikroskop Tipleri</a:t>
            </a:r>
            <a:endParaRPr lang="tr-TR" b="1" dirty="0"/>
          </a:p>
        </p:txBody>
      </p:sp>
      <p:sp>
        <p:nvSpPr>
          <p:cNvPr id="3" name="2 İçerik Yer Tutucusu"/>
          <p:cNvSpPr>
            <a:spLocks noGrp="1"/>
          </p:cNvSpPr>
          <p:nvPr>
            <p:ph idx="1"/>
          </p:nvPr>
        </p:nvSpPr>
        <p:spPr/>
        <p:txBody>
          <a:bodyPr/>
          <a:lstStyle/>
          <a:p>
            <a:pPr>
              <a:buNone/>
            </a:pPr>
            <a:r>
              <a:rPr lang="tr-TR" dirty="0" smtClean="0"/>
              <a:t>5 temel bölümde sınıflandırılacak olursa:</a:t>
            </a:r>
          </a:p>
          <a:p>
            <a:pPr>
              <a:buNone/>
            </a:pPr>
            <a:r>
              <a:rPr lang="tr-TR" dirty="0" smtClean="0"/>
              <a:t>-Işık mikroskopları</a:t>
            </a:r>
          </a:p>
          <a:p>
            <a:pPr>
              <a:buNone/>
            </a:pPr>
            <a:r>
              <a:rPr lang="tr-TR" dirty="0" smtClean="0"/>
              <a:t>- Karanlık saha mikroskopları</a:t>
            </a:r>
          </a:p>
          <a:p>
            <a:pPr>
              <a:buNone/>
            </a:pPr>
            <a:r>
              <a:rPr lang="tr-TR" dirty="0" smtClean="0"/>
              <a:t>- </a:t>
            </a:r>
            <a:r>
              <a:rPr lang="tr-TR" dirty="0" err="1" smtClean="0"/>
              <a:t>Floresans</a:t>
            </a:r>
            <a:r>
              <a:rPr lang="tr-TR" dirty="0" smtClean="0"/>
              <a:t> mikroskop</a:t>
            </a:r>
          </a:p>
          <a:p>
            <a:pPr>
              <a:buNone/>
            </a:pPr>
            <a:r>
              <a:rPr lang="tr-TR" dirty="0" smtClean="0"/>
              <a:t>- </a:t>
            </a:r>
            <a:r>
              <a:rPr lang="tr-TR" dirty="0" smtClean="0"/>
              <a:t>Faz-kontrast </a:t>
            </a:r>
            <a:r>
              <a:rPr lang="tr-TR" dirty="0" smtClean="0"/>
              <a:t>mikroskop</a:t>
            </a:r>
          </a:p>
          <a:p>
            <a:pPr>
              <a:buNone/>
            </a:pPr>
            <a:r>
              <a:rPr lang="tr-TR" dirty="0" smtClean="0"/>
              <a:t>- Elektron mikroskop (EM)</a:t>
            </a:r>
          </a:p>
          <a:p>
            <a:pPr>
              <a:buNone/>
            </a:pP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Bileşik Işık Mikroskobu</a:t>
            </a:r>
            <a:endParaRPr lang="tr-TR" b="1" dirty="0"/>
          </a:p>
        </p:txBody>
      </p:sp>
      <p:sp>
        <p:nvSpPr>
          <p:cNvPr id="3" name="2 İçerik Yer Tutucusu"/>
          <p:cNvSpPr>
            <a:spLocks noGrp="1"/>
          </p:cNvSpPr>
          <p:nvPr>
            <p:ph idx="1"/>
          </p:nvPr>
        </p:nvSpPr>
        <p:spPr/>
        <p:txBody>
          <a:bodyPr>
            <a:normAutofit/>
          </a:bodyPr>
          <a:lstStyle/>
          <a:p>
            <a:r>
              <a:rPr lang="tr-TR" dirty="0" smtClean="0">
                <a:latin typeface="Times New Roman" pitchFamily="18" charset="0"/>
                <a:cs typeface="Times New Roman" pitchFamily="18" charset="0"/>
              </a:rPr>
              <a:t>Işık kaynağı olarak görünür ışığın kullanıldığı ve objeyi büyütmeye yönelik en az iki takım merceği olan modern mikroskoplar.</a:t>
            </a:r>
          </a:p>
          <a:p>
            <a:r>
              <a:rPr lang="en-US" dirty="0" smtClean="0">
                <a:latin typeface="Times New Roman" pitchFamily="18" charset="0"/>
                <a:cs typeface="Times New Roman" pitchFamily="18" charset="0"/>
              </a:rPr>
              <a:t>Leeuwenhoek</a:t>
            </a:r>
            <a:r>
              <a:rPr lang="tr-TR" dirty="0" smtClean="0">
                <a:latin typeface="Times New Roman" pitchFamily="18" charset="0"/>
                <a:cs typeface="Times New Roman" pitchFamily="18" charset="0"/>
              </a:rPr>
              <a:t>’un kullandığı mikroskop sadece bir büyütücü lense sahipti ve bu yüzden onun mikroskobu </a:t>
            </a:r>
            <a:r>
              <a:rPr lang="tr-TR" b="1" dirty="0" smtClean="0">
                <a:latin typeface="Times New Roman" pitchFamily="18" charset="0"/>
                <a:cs typeface="Times New Roman" pitchFamily="18" charset="0"/>
              </a:rPr>
              <a:t>basit ışık mikroskobu </a:t>
            </a:r>
            <a:r>
              <a:rPr lang="tr-TR" dirty="0" smtClean="0">
                <a:latin typeface="Times New Roman" pitchFamily="18" charset="0"/>
                <a:cs typeface="Times New Roman" pitchFamily="18" charset="0"/>
              </a:rPr>
              <a:t>olarak düşünüldü.</a:t>
            </a:r>
          </a:p>
          <a:p>
            <a:pPr>
              <a:buNone/>
            </a:pP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Mikroskobun Bölümleri</a:t>
            </a:r>
            <a:endParaRPr lang="tr-TR" dirty="0"/>
          </a:p>
        </p:txBody>
      </p:sp>
      <p:sp>
        <p:nvSpPr>
          <p:cNvPr id="3" name="2 İçerik Yer Tutucusu"/>
          <p:cNvSpPr>
            <a:spLocks noGrp="1"/>
          </p:cNvSpPr>
          <p:nvPr>
            <p:ph idx="1"/>
          </p:nvPr>
        </p:nvSpPr>
        <p:spPr>
          <a:xfrm>
            <a:off x="467544" y="1600200"/>
            <a:ext cx="8219256" cy="5069160"/>
          </a:xfrm>
        </p:spPr>
        <p:txBody>
          <a:bodyPr>
            <a:normAutofit fontScale="92500" lnSpcReduction="10000"/>
          </a:bodyPr>
          <a:lstStyle/>
          <a:p>
            <a:r>
              <a:rPr lang="tr-TR" b="1" dirty="0" smtClean="0"/>
              <a:t>Optik Kısım</a:t>
            </a:r>
          </a:p>
          <a:p>
            <a:pPr lvl="1"/>
            <a:r>
              <a:rPr lang="tr-TR" dirty="0" smtClean="0"/>
              <a:t>Objektifler</a:t>
            </a:r>
          </a:p>
          <a:p>
            <a:pPr lvl="1"/>
            <a:r>
              <a:rPr lang="tr-TR" dirty="0" err="1" smtClean="0"/>
              <a:t>Okuler</a:t>
            </a:r>
            <a:r>
              <a:rPr lang="tr-TR" dirty="0" smtClean="0"/>
              <a:t>(</a:t>
            </a:r>
            <a:r>
              <a:rPr lang="tr-TR" dirty="0" err="1" smtClean="0"/>
              <a:t>ler</a:t>
            </a:r>
            <a:r>
              <a:rPr lang="tr-TR" dirty="0" smtClean="0"/>
              <a:t>)</a:t>
            </a:r>
          </a:p>
          <a:p>
            <a:r>
              <a:rPr lang="tr-TR" b="1" dirty="0" smtClean="0"/>
              <a:t>Aydınlatma kısmı</a:t>
            </a:r>
          </a:p>
          <a:p>
            <a:pPr lvl="1"/>
            <a:r>
              <a:rPr lang="tr-TR" dirty="0" smtClean="0"/>
              <a:t>Işık kaynağı		-Ayna</a:t>
            </a:r>
          </a:p>
          <a:p>
            <a:pPr lvl="1"/>
            <a:r>
              <a:rPr lang="tr-TR" dirty="0" smtClean="0"/>
              <a:t>Filtre			-Diyafram</a:t>
            </a:r>
          </a:p>
          <a:p>
            <a:pPr lvl="1"/>
            <a:r>
              <a:rPr lang="tr-TR" dirty="0" smtClean="0"/>
              <a:t>Kondansatör</a:t>
            </a:r>
          </a:p>
          <a:p>
            <a:r>
              <a:rPr lang="tr-TR" b="1" dirty="0" smtClean="0"/>
              <a:t>Mekanik kısım</a:t>
            </a:r>
          </a:p>
          <a:p>
            <a:pPr lvl="1"/>
            <a:r>
              <a:rPr lang="tr-TR" dirty="0" smtClean="0"/>
              <a:t>Mikroskop tüpü	-Mikroskop kolu</a:t>
            </a:r>
          </a:p>
          <a:p>
            <a:pPr lvl="1">
              <a:buNone/>
            </a:pPr>
            <a:r>
              <a:rPr lang="tr-TR" dirty="0" smtClean="0"/>
              <a:t>						Makro ve </a:t>
            </a:r>
            <a:r>
              <a:rPr lang="tr-TR" dirty="0" err="1" smtClean="0"/>
              <a:t>mikrovidalar</a:t>
            </a:r>
            <a:endParaRPr lang="tr-TR" dirty="0" smtClean="0"/>
          </a:p>
          <a:p>
            <a:pPr lvl="1"/>
            <a:r>
              <a:rPr lang="tr-TR" dirty="0" smtClean="0"/>
              <a:t>Mikroskop tablası</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Optik Kısım</a:t>
            </a:r>
            <a:endParaRPr lang="tr-TR" b="1"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Objeleri büyüten kısımdır.</a:t>
            </a:r>
          </a:p>
          <a:p>
            <a:r>
              <a:rPr lang="tr-TR" b="1" dirty="0" smtClean="0"/>
              <a:t>Objektif: </a:t>
            </a:r>
            <a:r>
              <a:rPr lang="tr-TR" dirty="0" smtClean="0"/>
              <a:t>Revolver kısmında bulunmakta olup, birçok mercekten meydana gelmiştir. Büyütme amacına göre 4 veya 5 adet olabilir.</a:t>
            </a:r>
            <a:r>
              <a:rPr lang="en-US" dirty="0" smtClean="0"/>
              <a:t> </a:t>
            </a:r>
            <a:r>
              <a:rPr lang="en-US" b="1" dirty="0" smtClean="0"/>
              <a:t>4x</a:t>
            </a:r>
            <a:r>
              <a:rPr lang="en-US" dirty="0" smtClean="0"/>
              <a:t> </a:t>
            </a:r>
            <a:r>
              <a:rPr lang="tr-TR" dirty="0" smtClean="0"/>
              <a:t>veya </a:t>
            </a:r>
            <a:r>
              <a:rPr lang="en-US" b="1" dirty="0" smtClean="0"/>
              <a:t>scanning power</a:t>
            </a:r>
            <a:r>
              <a:rPr lang="en-US" dirty="0" smtClean="0"/>
              <a:t>; </a:t>
            </a:r>
            <a:r>
              <a:rPr lang="en-US" b="1" dirty="0" smtClean="0"/>
              <a:t>10x</a:t>
            </a:r>
            <a:r>
              <a:rPr lang="en-US" dirty="0" smtClean="0"/>
              <a:t> </a:t>
            </a:r>
            <a:r>
              <a:rPr lang="tr-TR" dirty="0" smtClean="0"/>
              <a:t>veya </a:t>
            </a:r>
            <a:r>
              <a:rPr lang="en-US" b="1" dirty="0" smtClean="0"/>
              <a:t>low power</a:t>
            </a:r>
            <a:r>
              <a:rPr lang="en-US" dirty="0" smtClean="0"/>
              <a:t>; </a:t>
            </a:r>
            <a:r>
              <a:rPr lang="en-US" b="1" dirty="0" smtClean="0"/>
              <a:t>40x</a:t>
            </a:r>
            <a:r>
              <a:rPr lang="en-US" dirty="0" smtClean="0"/>
              <a:t> </a:t>
            </a:r>
            <a:r>
              <a:rPr lang="tr-TR" dirty="0" smtClean="0"/>
              <a:t>veya </a:t>
            </a:r>
            <a:r>
              <a:rPr lang="en-US" b="1" dirty="0" smtClean="0"/>
              <a:t>high power</a:t>
            </a:r>
            <a:r>
              <a:rPr lang="tr-TR" dirty="0" smtClean="0"/>
              <a:t> ve </a:t>
            </a:r>
            <a:r>
              <a:rPr lang="tr-TR" b="1" dirty="0" smtClean="0"/>
              <a:t>100x </a:t>
            </a:r>
            <a:r>
              <a:rPr lang="tr-TR" dirty="0" smtClean="0"/>
              <a:t>veya </a:t>
            </a:r>
            <a:r>
              <a:rPr lang="tr-TR" b="1" dirty="0" err="1" smtClean="0"/>
              <a:t>immersiyon</a:t>
            </a:r>
            <a:r>
              <a:rPr lang="tr-TR" b="1" dirty="0" smtClean="0"/>
              <a:t> objektifi</a:t>
            </a:r>
            <a:r>
              <a:rPr lang="en-US" dirty="0" smtClean="0"/>
              <a:t>. </a:t>
            </a:r>
            <a:r>
              <a:rPr lang="tr-TR" dirty="0" smtClean="0"/>
              <a:t>Objektif revolverden döndürülerek değiştirilebilir. Objeye en yakın kısımdır. Üzerlerinde büyütme oranlarından başka, </a:t>
            </a:r>
            <a:r>
              <a:rPr lang="tr-TR" b="1" i="1" dirty="0" err="1" smtClean="0"/>
              <a:t>numerikal</a:t>
            </a:r>
            <a:r>
              <a:rPr lang="tr-TR" b="1" i="1" dirty="0" smtClean="0"/>
              <a:t> açıklıklarını</a:t>
            </a:r>
            <a:r>
              <a:rPr lang="tr-TR" dirty="0" smtClean="0"/>
              <a:t> belirten rakamlar (0.30, 0.75, 1.00 ve 1.25 gibi) da bulunur. Merceklerin yapılış ve diziliş özelliklerine göre; </a:t>
            </a:r>
            <a:r>
              <a:rPr lang="tr-TR" i="1" dirty="0" smtClean="0"/>
              <a:t>akromatik, </a:t>
            </a:r>
            <a:r>
              <a:rPr lang="tr-TR" i="1" dirty="0" err="1" smtClean="0"/>
              <a:t>fluorit</a:t>
            </a:r>
            <a:r>
              <a:rPr lang="tr-TR" i="1" dirty="0" smtClean="0"/>
              <a:t>, </a:t>
            </a:r>
            <a:r>
              <a:rPr lang="tr-TR" i="1" dirty="0" err="1" smtClean="0"/>
              <a:t>semiapokromatik</a:t>
            </a:r>
            <a:r>
              <a:rPr lang="tr-TR" i="1" dirty="0" smtClean="0"/>
              <a:t> </a:t>
            </a:r>
            <a:r>
              <a:rPr lang="tr-TR" dirty="0" smtClean="0"/>
              <a:t>ve </a:t>
            </a:r>
            <a:r>
              <a:rPr lang="tr-TR" i="1" dirty="0" err="1" smtClean="0"/>
              <a:t>apokromatik</a:t>
            </a:r>
            <a:r>
              <a:rPr lang="tr-TR" i="1" dirty="0" smtClean="0"/>
              <a:t> </a:t>
            </a:r>
            <a:r>
              <a:rPr lang="tr-TR" dirty="0" smtClean="0"/>
              <a:t>türde olabilirler.</a:t>
            </a:r>
          </a:p>
          <a:p>
            <a:endParaRPr lang="tr-TR"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07504" y="188640"/>
            <a:ext cx="8964488" cy="6408712"/>
          </a:xfrm>
        </p:spPr>
        <p:txBody>
          <a:bodyPr>
            <a:normAutofit lnSpcReduction="10000"/>
          </a:bodyPr>
          <a:lstStyle/>
          <a:p>
            <a:pPr marL="0" indent="0">
              <a:buNone/>
            </a:pPr>
            <a:r>
              <a:rPr lang="tr-TR" dirty="0"/>
              <a:t>Işık bir aydınlatıcıdan gelir ve ışığı numuneye yönlendiren </a:t>
            </a:r>
            <a:r>
              <a:rPr lang="tr-TR" b="1" dirty="0" smtClean="0"/>
              <a:t>yoğunlaştırıcı (kondansatör)</a:t>
            </a:r>
            <a:r>
              <a:rPr lang="tr-TR" dirty="0" smtClean="0"/>
              <a:t> </a:t>
            </a:r>
            <a:r>
              <a:rPr lang="tr-TR" dirty="0"/>
              <a:t>merceklerden geçer.</a:t>
            </a:r>
          </a:p>
          <a:p>
            <a:pPr marL="0" indent="0">
              <a:buNone/>
            </a:pPr>
            <a:r>
              <a:rPr lang="tr-TR" dirty="0" smtClean="0"/>
              <a:t>Işık </a:t>
            </a:r>
            <a:r>
              <a:rPr lang="tr-TR" dirty="0"/>
              <a:t>daha sonra görüntüyü büyüten objektif lenslere </a:t>
            </a:r>
            <a:r>
              <a:rPr lang="tr-TR" dirty="0" smtClean="0"/>
              <a:t>girer</a:t>
            </a:r>
            <a:endParaRPr lang="tr-TR" dirty="0"/>
          </a:p>
          <a:p>
            <a:r>
              <a:rPr lang="en-US" dirty="0" smtClean="0"/>
              <a:t>Scanning </a:t>
            </a:r>
            <a:r>
              <a:rPr lang="en-US" dirty="0" err="1" smtClean="0"/>
              <a:t>obje</a:t>
            </a:r>
            <a:r>
              <a:rPr lang="tr-TR" dirty="0" err="1" smtClean="0"/>
              <a:t>ktif</a:t>
            </a:r>
            <a:r>
              <a:rPr lang="tr-TR" dirty="0" smtClean="0"/>
              <a:t> </a:t>
            </a:r>
            <a:r>
              <a:rPr lang="en-US" dirty="0" smtClean="0"/>
              <a:t>lens</a:t>
            </a:r>
            <a:r>
              <a:rPr lang="en-US" dirty="0"/>
              <a:t>: 4 X</a:t>
            </a:r>
          </a:p>
          <a:p>
            <a:r>
              <a:rPr lang="en-US" dirty="0"/>
              <a:t>Low power </a:t>
            </a:r>
            <a:r>
              <a:rPr lang="en-US" dirty="0" err="1" smtClean="0"/>
              <a:t>obje</a:t>
            </a:r>
            <a:r>
              <a:rPr lang="tr-TR" dirty="0" err="1" smtClean="0"/>
              <a:t>ktif</a:t>
            </a:r>
            <a:r>
              <a:rPr lang="tr-TR" dirty="0" smtClean="0"/>
              <a:t> </a:t>
            </a:r>
            <a:r>
              <a:rPr lang="en-US" dirty="0" smtClean="0"/>
              <a:t>lens</a:t>
            </a:r>
            <a:r>
              <a:rPr lang="en-US" dirty="0"/>
              <a:t>: 10 X</a:t>
            </a:r>
          </a:p>
          <a:p>
            <a:r>
              <a:rPr lang="en-US" dirty="0"/>
              <a:t>High power </a:t>
            </a:r>
            <a:r>
              <a:rPr lang="en-US" dirty="0" err="1" smtClean="0"/>
              <a:t>obje</a:t>
            </a:r>
            <a:r>
              <a:rPr lang="tr-TR" dirty="0" err="1" smtClean="0"/>
              <a:t>ktif</a:t>
            </a:r>
            <a:r>
              <a:rPr lang="tr-TR" dirty="0" smtClean="0"/>
              <a:t> </a:t>
            </a:r>
            <a:r>
              <a:rPr lang="en-US" dirty="0" smtClean="0"/>
              <a:t>lens</a:t>
            </a:r>
            <a:r>
              <a:rPr lang="en-US" dirty="0"/>
              <a:t>: 40-45 X</a:t>
            </a:r>
          </a:p>
          <a:p>
            <a:r>
              <a:rPr lang="tr-TR" dirty="0" err="1" smtClean="0"/>
              <a:t>İmmersiyon</a:t>
            </a:r>
            <a:r>
              <a:rPr lang="tr-TR" dirty="0" smtClean="0"/>
              <a:t> yağı</a:t>
            </a:r>
            <a:r>
              <a:rPr lang="en-US" dirty="0" smtClean="0"/>
              <a:t> lens</a:t>
            </a:r>
            <a:r>
              <a:rPr lang="tr-TR" dirty="0" smtClean="0"/>
              <a:t>i</a:t>
            </a:r>
            <a:r>
              <a:rPr lang="en-US" dirty="0" smtClean="0"/>
              <a:t>: </a:t>
            </a:r>
            <a:r>
              <a:rPr lang="en-US" dirty="0"/>
              <a:t>95-100 </a:t>
            </a:r>
            <a:r>
              <a:rPr lang="en-US" dirty="0" smtClean="0"/>
              <a:t>X</a:t>
            </a:r>
            <a:endParaRPr lang="tr-TR" dirty="0" smtClean="0"/>
          </a:p>
          <a:p>
            <a:pPr marL="0" indent="0">
              <a:buNone/>
            </a:pPr>
            <a:endParaRPr lang="tr-TR" dirty="0"/>
          </a:p>
          <a:p>
            <a:pPr marL="0" indent="0">
              <a:buNone/>
            </a:pPr>
            <a:r>
              <a:rPr lang="en-US" dirty="0" err="1" smtClean="0"/>
              <a:t>Numunenin</a:t>
            </a:r>
            <a:r>
              <a:rPr lang="en-US" dirty="0" smtClean="0"/>
              <a:t> </a:t>
            </a:r>
            <a:r>
              <a:rPr lang="en-US" dirty="0" err="1"/>
              <a:t>görüntüsü</a:t>
            </a:r>
            <a:r>
              <a:rPr lang="en-US" dirty="0"/>
              <a:t> </a:t>
            </a:r>
            <a:r>
              <a:rPr lang="en-US" dirty="0" err="1"/>
              <a:t>oküler</a:t>
            </a:r>
            <a:r>
              <a:rPr lang="en-US" dirty="0"/>
              <a:t> lens </a:t>
            </a:r>
            <a:r>
              <a:rPr lang="en-US" dirty="0" err="1"/>
              <a:t>veya</a:t>
            </a:r>
            <a:r>
              <a:rPr lang="en-US" dirty="0"/>
              <a:t> </a:t>
            </a:r>
            <a:r>
              <a:rPr lang="en-US" dirty="0" err="1"/>
              <a:t>mercek</a:t>
            </a:r>
            <a:r>
              <a:rPr lang="en-US" dirty="0"/>
              <a:t> (</a:t>
            </a:r>
            <a:r>
              <a:rPr lang="en-US" dirty="0" smtClean="0"/>
              <a:t>10X</a:t>
            </a:r>
            <a:r>
              <a:rPr lang="en-US" dirty="0"/>
              <a:t>) </a:t>
            </a:r>
            <a:r>
              <a:rPr lang="en-US" dirty="0" err="1"/>
              <a:t>ile</a:t>
            </a:r>
            <a:r>
              <a:rPr lang="en-US" dirty="0"/>
              <a:t> </a:t>
            </a:r>
            <a:r>
              <a:rPr lang="en-US" dirty="0" err="1"/>
              <a:t>bir</a:t>
            </a:r>
            <a:r>
              <a:rPr lang="en-US" dirty="0"/>
              <a:t> </a:t>
            </a:r>
            <a:r>
              <a:rPr lang="en-US" dirty="0" err="1"/>
              <a:t>kez</a:t>
            </a:r>
            <a:r>
              <a:rPr lang="en-US" dirty="0"/>
              <a:t> </a:t>
            </a:r>
            <a:r>
              <a:rPr lang="en-US" dirty="0" err="1"/>
              <a:t>daha</a:t>
            </a:r>
            <a:r>
              <a:rPr lang="en-US" dirty="0"/>
              <a:t> </a:t>
            </a:r>
            <a:r>
              <a:rPr lang="en-US" dirty="0" err="1"/>
              <a:t>büyütülür</a:t>
            </a:r>
            <a:endParaRPr lang="en-US" dirty="0"/>
          </a:p>
          <a:p>
            <a:endParaRPr lang="tr-TR" dirty="0"/>
          </a:p>
        </p:txBody>
      </p:sp>
    </p:spTree>
    <p:extLst>
      <p:ext uri="{BB962C8B-B14F-4D97-AF65-F5344CB8AC3E}">
        <p14:creationId xmlns:p14="http://schemas.microsoft.com/office/powerpoint/2010/main" val="3504728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78098"/>
          </a:xfrm>
        </p:spPr>
        <p:txBody>
          <a:bodyPr/>
          <a:lstStyle/>
          <a:p>
            <a:r>
              <a:rPr lang="tr-TR" b="1" dirty="0" smtClean="0"/>
              <a:t>Optik Kısım</a:t>
            </a:r>
            <a:endParaRPr lang="tr-TR" dirty="0"/>
          </a:p>
        </p:txBody>
      </p:sp>
      <p:sp>
        <p:nvSpPr>
          <p:cNvPr id="3" name="2 İçerik Yer Tutucusu"/>
          <p:cNvSpPr>
            <a:spLocks noGrp="1"/>
          </p:cNvSpPr>
          <p:nvPr>
            <p:ph idx="1"/>
          </p:nvPr>
        </p:nvSpPr>
        <p:spPr>
          <a:xfrm>
            <a:off x="539552" y="1052736"/>
            <a:ext cx="8147248" cy="5073427"/>
          </a:xfrm>
        </p:spPr>
        <p:txBody>
          <a:bodyPr/>
          <a:lstStyle/>
          <a:p>
            <a:pPr>
              <a:buNone/>
            </a:pPr>
            <a:r>
              <a:rPr lang="tr-TR" dirty="0" smtClean="0"/>
              <a:t>	Objektif ve lam arasına kırıcılık katsayısı camınki ile aynı olan bir sıvı (</a:t>
            </a:r>
            <a:r>
              <a:rPr lang="tr-TR" dirty="0" err="1" smtClean="0"/>
              <a:t>immersiyon</a:t>
            </a:r>
            <a:r>
              <a:rPr lang="tr-TR" dirty="0" smtClean="0"/>
              <a:t> yağı veya sedir yağı) konursa, sınır açısından (</a:t>
            </a:r>
            <a:r>
              <a:rPr lang="tr-TR" i="1" dirty="0" smtClean="0"/>
              <a:t>kırılma açısının 90° olduğu durumdaki gelme açısına sınır açısı denir</a:t>
            </a:r>
            <a:r>
              <a:rPr lang="tr-TR" dirty="0" smtClean="0"/>
              <a:t>) daha düşük açı ile gelen ışınlar lamı geçtikleri halde </a:t>
            </a:r>
            <a:r>
              <a:rPr lang="tr-TR" b="1" dirty="0" smtClean="0"/>
              <a:t>kırılmaksızın </a:t>
            </a:r>
            <a:r>
              <a:rPr lang="tr-TR" dirty="0" smtClean="0"/>
              <a:t>yollarına devam edeceklerdir. Objektife giren ışık daha fazla olacaktır. Çünkü konan sıvı, ışığın lam çıkışında kırılmasını önler, düz olarak yoluna devam etmesini sağlar.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t>İmmersiyon</a:t>
            </a:r>
            <a:r>
              <a:rPr lang="tr-TR" b="1" dirty="0" smtClean="0"/>
              <a:t> yağı ile inceleme</a:t>
            </a:r>
            <a:endParaRPr lang="tr-TR"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56792"/>
            <a:ext cx="8973410" cy="4524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485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err="1" smtClean="0"/>
              <a:t>Okuler</a:t>
            </a:r>
            <a:r>
              <a:rPr lang="tr-TR" b="1" dirty="0" smtClean="0"/>
              <a:t> (göz merceği):</a:t>
            </a:r>
            <a:r>
              <a:rPr lang="tr-TR" dirty="0" smtClean="0"/>
              <a:t> Gözle bakılan kısım olup üzerinde büyütmelerine göre numaralar (5X, 7x,10X,15X, 20X, 25X) bulunur </a:t>
            </a:r>
          </a:p>
          <a:p>
            <a:pPr lvl="1"/>
            <a:r>
              <a:rPr lang="en-US" b="1" dirty="0" smtClean="0"/>
              <a:t>Mono</a:t>
            </a:r>
            <a:r>
              <a:rPr lang="tr-TR" b="1" dirty="0" err="1" smtClean="0"/>
              <a:t>kuler</a:t>
            </a:r>
            <a:r>
              <a:rPr lang="tr-TR" b="1" dirty="0" smtClean="0"/>
              <a:t> </a:t>
            </a:r>
            <a:r>
              <a:rPr lang="tr-TR" dirty="0" smtClean="0"/>
              <a:t>tek </a:t>
            </a:r>
            <a:r>
              <a:rPr lang="en-US" dirty="0" smtClean="0"/>
              <a:t>o</a:t>
            </a:r>
            <a:r>
              <a:rPr lang="tr-TR" dirty="0" err="1" smtClean="0"/>
              <a:t>kulere</a:t>
            </a:r>
            <a:endParaRPr lang="tr-TR" dirty="0" smtClean="0"/>
          </a:p>
          <a:p>
            <a:pPr lvl="1"/>
            <a:r>
              <a:rPr lang="tr-TR" b="1" dirty="0" smtClean="0"/>
              <a:t>B</a:t>
            </a:r>
            <a:r>
              <a:rPr lang="en-US" b="1" dirty="0" err="1" smtClean="0"/>
              <a:t>ino</a:t>
            </a:r>
            <a:r>
              <a:rPr lang="tr-TR" b="1" dirty="0" err="1" smtClean="0"/>
              <a:t>kuler</a:t>
            </a:r>
            <a:r>
              <a:rPr lang="tr-TR" b="1" dirty="0" smtClean="0"/>
              <a:t> </a:t>
            </a:r>
            <a:r>
              <a:rPr lang="tr-TR" dirty="0" smtClean="0"/>
              <a:t> iki </a:t>
            </a:r>
            <a:r>
              <a:rPr lang="tr-TR" dirty="0" err="1" smtClean="0"/>
              <a:t>okulere</a:t>
            </a:r>
            <a:r>
              <a:rPr lang="tr-TR" dirty="0" smtClean="0"/>
              <a:t> sahip</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8226" y="715918"/>
            <a:ext cx="8818269" cy="4801314"/>
          </a:xfrm>
          <a:prstGeom prst="rect">
            <a:avLst/>
          </a:prstGeom>
        </p:spPr>
        <p:txBody>
          <a:bodyPr wrap="square">
            <a:spAutoFit/>
          </a:bodyPr>
          <a:lstStyle/>
          <a:p>
            <a:r>
              <a:rPr lang="en-US" sz="3400" dirty="0" smtClean="0"/>
              <a:t>To</a:t>
            </a:r>
            <a:r>
              <a:rPr lang="tr-TR" sz="3400" dirty="0" err="1" smtClean="0"/>
              <a:t>plam</a:t>
            </a:r>
            <a:r>
              <a:rPr lang="tr-TR" sz="3400" dirty="0" smtClean="0"/>
              <a:t> büyütme</a:t>
            </a:r>
            <a:r>
              <a:rPr lang="en-US" sz="3400" dirty="0" smtClean="0"/>
              <a:t>: </a:t>
            </a:r>
            <a:r>
              <a:rPr lang="tr-TR" sz="3400" dirty="0" smtClean="0"/>
              <a:t>O</a:t>
            </a:r>
            <a:r>
              <a:rPr lang="en-US" sz="3400" dirty="0" err="1" smtClean="0"/>
              <a:t>bje</a:t>
            </a:r>
            <a:r>
              <a:rPr lang="tr-TR" sz="3400" dirty="0" err="1" smtClean="0"/>
              <a:t>ktif</a:t>
            </a:r>
            <a:r>
              <a:rPr lang="tr-TR" sz="3400" dirty="0" smtClean="0"/>
              <a:t> </a:t>
            </a:r>
            <a:r>
              <a:rPr lang="en-US" sz="3400" dirty="0" smtClean="0"/>
              <a:t>lens </a:t>
            </a:r>
            <a:r>
              <a:rPr lang="tr-TR" sz="3400" dirty="0" smtClean="0"/>
              <a:t>büyütmesi ile </a:t>
            </a:r>
            <a:r>
              <a:rPr lang="en-US" sz="3400" dirty="0" smtClean="0"/>
              <a:t>o</a:t>
            </a:r>
            <a:r>
              <a:rPr lang="tr-TR" sz="3400" dirty="0" err="1" smtClean="0"/>
              <a:t>kuler</a:t>
            </a:r>
            <a:r>
              <a:rPr lang="tr-TR" sz="3400" dirty="0" smtClean="0"/>
              <a:t> </a:t>
            </a:r>
            <a:r>
              <a:rPr lang="en-US" sz="3400" dirty="0" smtClean="0"/>
              <a:t>lens </a:t>
            </a:r>
            <a:r>
              <a:rPr lang="tr-TR" sz="3400" dirty="0" smtClean="0"/>
              <a:t>büyütmesinin çarpımı</a:t>
            </a:r>
            <a:r>
              <a:rPr lang="en-US" sz="3400" dirty="0" smtClean="0"/>
              <a:t>. (</a:t>
            </a:r>
            <a:r>
              <a:rPr lang="tr-TR" sz="3400" dirty="0" smtClean="0"/>
              <a:t>Kondansatör </a:t>
            </a:r>
            <a:r>
              <a:rPr lang="en-US" sz="3400" dirty="0" smtClean="0"/>
              <a:t>lens</a:t>
            </a:r>
            <a:r>
              <a:rPr lang="tr-TR" sz="3400" dirty="0" err="1" smtClean="0"/>
              <a:t>leri</a:t>
            </a:r>
            <a:r>
              <a:rPr lang="tr-TR" sz="3400" dirty="0" smtClean="0"/>
              <a:t> imajı büyütmez</a:t>
            </a:r>
            <a:r>
              <a:rPr lang="en-US" sz="3400" dirty="0" smtClean="0"/>
              <a:t>).</a:t>
            </a:r>
            <a:endParaRPr lang="en-US" sz="3400" dirty="0"/>
          </a:p>
          <a:p>
            <a:r>
              <a:rPr lang="en-US" sz="3400" dirty="0"/>
              <a:t>Lens	</a:t>
            </a:r>
            <a:r>
              <a:rPr lang="tr-TR" sz="3400" dirty="0" smtClean="0"/>
              <a:t>Büyütmesi	</a:t>
            </a:r>
            <a:r>
              <a:rPr lang="en-US" sz="3400" dirty="0" smtClean="0"/>
              <a:t>O</a:t>
            </a:r>
            <a:r>
              <a:rPr lang="tr-TR" sz="3400" dirty="0" err="1" smtClean="0"/>
              <a:t>kuler</a:t>
            </a:r>
            <a:r>
              <a:rPr lang="tr-TR" sz="3400" dirty="0" smtClean="0"/>
              <a:t> </a:t>
            </a:r>
            <a:r>
              <a:rPr lang="tr-TR" sz="3400" dirty="0" err="1" smtClean="0"/>
              <a:t>Büy</a:t>
            </a:r>
            <a:r>
              <a:rPr lang="en-US" sz="3400" dirty="0" smtClean="0"/>
              <a:t>.</a:t>
            </a:r>
            <a:r>
              <a:rPr lang="en-US" sz="3400" dirty="0"/>
              <a:t>	</a:t>
            </a:r>
            <a:r>
              <a:rPr lang="en-US" sz="3400" dirty="0" smtClean="0"/>
              <a:t>To</a:t>
            </a:r>
            <a:r>
              <a:rPr lang="tr-TR" sz="3400" dirty="0" err="1" smtClean="0"/>
              <a:t>plam</a:t>
            </a:r>
            <a:r>
              <a:rPr lang="tr-TR" sz="3400" dirty="0" smtClean="0"/>
              <a:t> </a:t>
            </a:r>
            <a:r>
              <a:rPr lang="tr-TR" sz="3400" dirty="0" err="1" smtClean="0"/>
              <a:t>Büy</a:t>
            </a:r>
            <a:r>
              <a:rPr lang="en-US" sz="3400" dirty="0" smtClean="0"/>
              <a:t>.</a:t>
            </a:r>
            <a:endParaRPr lang="en-US" sz="3400" dirty="0"/>
          </a:p>
          <a:p>
            <a:r>
              <a:rPr lang="en-US" sz="3400" dirty="0"/>
              <a:t>Scanning	 	4 X 	</a:t>
            </a:r>
            <a:r>
              <a:rPr lang="tr-TR" sz="3400" dirty="0" smtClean="0"/>
              <a:t>	</a:t>
            </a:r>
            <a:r>
              <a:rPr lang="en-US" sz="3400" dirty="0" smtClean="0"/>
              <a:t>10 </a:t>
            </a:r>
            <a:r>
              <a:rPr lang="en-US" sz="3400" dirty="0"/>
              <a:t>X	 = </a:t>
            </a:r>
            <a:r>
              <a:rPr lang="tr-TR" sz="3400" dirty="0" smtClean="0"/>
              <a:t>		</a:t>
            </a:r>
            <a:r>
              <a:rPr lang="en-US" sz="3400" dirty="0" smtClean="0"/>
              <a:t>40 </a:t>
            </a:r>
            <a:r>
              <a:rPr lang="en-US" sz="3400" dirty="0"/>
              <a:t>X</a:t>
            </a:r>
          </a:p>
          <a:p>
            <a:r>
              <a:rPr lang="en-US" sz="3400" dirty="0"/>
              <a:t>Low power 	10 X 		</a:t>
            </a:r>
            <a:r>
              <a:rPr lang="en-US" sz="3400" dirty="0" smtClean="0"/>
              <a:t>10 </a:t>
            </a:r>
            <a:r>
              <a:rPr lang="en-US" sz="3400" dirty="0"/>
              <a:t>X 	= </a:t>
            </a:r>
            <a:r>
              <a:rPr lang="tr-TR" sz="3400" dirty="0" smtClean="0"/>
              <a:t>		</a:t>
            </a:r>
            <a:r>
              <a:rPr lang="en-US" sz="3400" dirty="0" smtClean="0"/>
              <a:t>100 </a:t>
            </a:r>
            <a:r>
              <a:rPr lang="en-US" sz="3400" dirty="0"/>
              <a:t>X</a:t>
            </a:r>
          </a:p>
          <a:p>
            <a:r>
              <a:rPr lang="en-US" sz="3400" dirty="0"/>
              <a:t>High power 	45 X 		</a:t>
            </a:r>
            <a:r>
              <a:rPr lang="en-US" sz="3400" dirty="0" smtClean="0"/>
              <a:t>10 </a:t>
            </a:r>
            <a:r>
              <a:rPr lang="en-US" sz="3400" dirty="0"/>
              <a:t>X	 = </a:t>
            </a:r>
            <a:r>
              <a:rPr lang="tr-TR" sz="3400" dirty="0" smtClean="0"/>
              <a:t>		</a:t>
            </a:r>
            <a:r>
              <a:rPr lang="en-US" sz="3400" dirty="0" smtClean="0"/>
              <a:t>450 </a:t>
            </a:r>
            <a:r>
              <a:rPr lang="en-US" sz="3400" dirty="0"/>
              <a:t>X</a:t>
            </a:r>
          </a:p>
          <a:p>
            <a:r>
              <a:rPr lang="en-US" sz="3400" dirty="0"/>
              <a:t>Oil immersion	100X		</a:t>
            </a:r>
            <a:r>
              <a:rPr lang="en-US" sz="3400" dirty="0" smtClean="0"/>
              <a:t>10 </a:t>
            </a:r>
            <a:r>
              <a:rPr lang="en-US" sz="3400" dirty="0"/>
              <a:t>X	 = </a:t>
            </a:r>
            <a:r>
              <a:rPr lang="tr-TR" sz="3400" dirty="0" smtClean="0"/>
              <a:t>		</a:t>
            </a:r>
            <a:r>
              <a:rPr lang="en-US" sz="3400" dirty="0" smtClean="0"/>
              <a:t>1000 </a:t>
            </a:r>
            <a:r>
              <a:rPr lang="en-US" sz="3400" dirty="0"/>
              <a:t>X</a:t>
            </a:r>
          </a:p>
          <a:p>
            <a:r>
              <a:rPr lang="tr-TR" sz="3400" dirty="0" smtClean="0"/>
              <a:t>En yüksek muhtemel büyütme yaklaşık </a:t>
            </a:r>
            <a:r>
              <a:rPr lang="en-US" sz="3400" dirty="0" smtClean="0"/>
              <a:t>2000 </a:t>
            </a:r>
            <a:r>
              <a:rPr lang="en-US" sz="3400" dirty="0"/>
              <a:t>X.</a:t>
            </a:r>
          </a:p>
        </p:txBody>
      </p:sp>
    </p:spTree>
    <p:extLst>
      <p:ext uri="{BB962C8B-B14F-4D97-AF65-F5344CB8AC3E}">
        <p14:creationId xmlns:p14="http://schemas.microsoft.com/office/powerpoint/2010/main" val="1931260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78098"/>
          </a:xfrm>
        </p:spPr>
        <p:txBody>
          <a:bodyPr/>
          <a:lstStyle/>
          <a:p>
            <a:r>
              <a:rPr lang="tr-TR" b="1" dirty="0" smtClean="0"/>
              <a:t>Başlıca Tanımlar</a:t>
            </a:r>
            <a:endParaRPr lang="tr-TR" dirty="0"/>
          </a:p>
        </p:txBody>
      </p:sp>
      <p:sp>
        <p:nvSpPr>
          <p:cNvPr id="3" name="2 İçerik Yer Tutucusu"/>
          <p:cNvSpPr>
            <a:spLocks noGrp="1"/>
          </p:cNvSpPr>
          <p:nvPr>
            <p:ph idx="1"/>
          </p:nvPr>
        </p:nvSpPr>
        <p:spPr/>
        <p:txBody>
          <a:bodyPr/>
          <a:lstStyle/>
          <a:p>
            <a:r>
              <a:rPr lang="tr-TR" b="1" dirty="0" err="1" smtClean="0"/>
              <a:t>Rezolüsyon</a:t>
            </a:r>
            <a:r>
              <a:rPr lang="tr-TR" b="1" dirty="0" smtClean="0"/>
              <a:t> (çözünürlük); </a:t>
            </a:r>
            <a:r>
              <a:rPr lang="tr-TR" dirty="0" smtClean="0"/>
              <a:t>birbirine çok yakın iki cismin bir mercek tarafından ayırt edilebilme kabiliyeti.</a:t>
            </a:r>
            <a:endParaRPr lang="tr-TR" b="1" dirty="0" smtClean="0"/>
          </a:p>
          <a:p>
            <a:r>
              <a:rPr lang="tr-TR" b="1" dirty="0" err="1" smtClean="0"/>
              <a:t>Numerikal</a:t>
            </a:r>
            <a:r>
              <a:rPr lang="tr-TR" b="1" dirty="0" smtClean="0"/>
              <a:t> açıklık (NA); </a:t>
            </a:r>
            <a:r>
              <a:rPr lang="tr-TR" dirty="0" smtClean="0"/>
              <a:t>iki noktayı ayırt edebilme gücü, yani </a:t>
            </a:r>
            <a:r>
              <a:rPr lang="tr-TR" dirty="0" err="1" smtClean="0"/>
              <a:t>rezolüsyon</a:t>
            </a:r>
            <a:r>
              <a:rPr lang="tr-TR" dirty="0" smtClean="0"/>
              <a:t> kuvvetinin ölçüsüdür. Objektifin kalitesini gösterir. NA arttıkça ayırım gücü de artar.</a:t>
            </a:r>
            <a:endParaRPr lang="tr-TR"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850106"/>
          </a:xfrm>
        </p:spPr>
        <p:txBody>
          <a:bodyPr/>
          <a:lstStyle/>
          <a:p>
            <a:r>
              <a:rPr lang="tr-TR" b="1" dirty="0" smtClean="0"/>
              <a:t>Başlıca Tanımlar</a:t>
            </a:r>
            <a:endParaRPr lang="tr-TR" b="1" dirty="0"/>
          </a:p>
        </p:txBody>
      </p:sp>
      <p:sp>
        <p:nvSpPr>
          <p:cNvPr id="3" name="2 İçerik Yer Tutucusu"/>
          <p:cNvSpPr>
            <a:spLocks noGrp="1"/>
          </p:cNvSpPr>
          <p:nvPr>
            <p:ph idx="1"/>
          </p:nvPr>
        </p:nvSpPr>
        <p:spPr>
          <a:xfrm>
            <a:off x="323528" y="1124744"/>
            <a:ext cx="8280920" cy="5733256"/>
          </a:xfrm>
        </p:spPr>
        <p:txBody>
          <a:bodyPr>
            <a:noAutofit/>
          </a:bodyPr>
          <a:lstStyle/>
          <a:p>
            <a:r>
              <a:rPr lang="tr-TR" sz="2200" b="1" dirty="0" smtClean="0">
                <a:latin typeface="Times New Roman" pitchFamily="18" charset="0"/>
                <a:cs typeface="Times New Roman" pitchFamily="18" charset="0"/>
              </a:rPr>
              <a:t>Akromatik;</a:t>
            </a:r>
            <a:r>
              <a:rPr lang="tr-TR" sz="2200" dirty="0" smtClean="0">
                <a:latin typeface="Times New Roman" pitchFamily="18" charset="0"/>
                <a:cs typeface="Times New Roman" pitchFamily="18" charset="0"/>
              </a:rPr>
              <a:t> beyaz ışığı çözümlemeden veren, renksemez.</a:t>
            </a:r>
          </a:p>
          <a:p>
            <a:r>
              <a:rPr lang="tr-TR" sz="2200" b="1" dirty="0" err="1" smtClean="0">
                <a:latin typeface="Times New Roman" pitchFamily="18" charset="0"/>
                <a:cs typeface="Times New Roman" pitchFamily="18" charset="0"/>
              </a:rPr>
              <a:t>Renkseme</a:t>
            </a:r>
            <a:r>
              <a:rPr lang="tr-TR" sz="2200" b="1" dirty="0" smtClean="0">
                <a:latin typeface="Times New Roman" pitchFamily="18" charset="0"/>
                <a:cs typeface="Times New Roman" pitchFamily="18" charset="0"/>
              </a:rPr>
              <a:t>; </a:t>
            </a:r>
            <a:r>
              <a:rPr lang="tr-TR" sz="2200" dirty="0" smtClean="0">
                <a:latin typeface="Times New Roman" pitchFamily="18" charset="0"/>
                <a:cs typeface="Times New Roman" pitchFamily="18" charset="0"/>
              </a:rPr>
              <a:t>renk kusuru; bir mercekten geçen değişik dalga boyundaki ışınlar farklı odaklarda toplanırlar ve bu, görüntünün farklı algılanmasına neden olur. Renkleşmesi düzeltilmiş, renksel sapması olmayan merceklerle (akromatik) bu olumsuzluk düzeltilir.</a:t>
            </a:r>
            <a:r>
              <a:rPr lang="tr-TR" sz="2200" b="1" dirty="0" smtClean="0">
                <a:latin typeface="Times New Roman" pitchFamily="18" charset="0"/>
                <a:cs typeface="Times New Roman" pitchFamily="18" charset="0"/>
              </a:rPr>
              <a:t> </a:t>
            </a:r>
          </a:p>
          <a:p>
            <a:r>
              <a:rPr lang="tr-TR" sz="2200" b="1" dirty="0" err="1" smtClean="0">
                <a:latin typeface="Times New Roman" pitchFamily="18" charset="0"/>
                <a:cs typeface="Times New Roman" pitchFamily="18" charset="0"/>
              </a:rPr>
              <a:t>Apokromatik</a:t>
            </a:r>
            <a:r>
              <a:rPr lang="tr-TR" sz="2200" b="1" dirty="0" smtClean="0">
                <a:latin typeface="Times New Roman" pitchFamily="18" charset="0"/>
                <a:cs typeface="Times New Roman" pitchFamily="18" charset="0"/>
              </a:rPr>
              <a:t> objektif; </a:t>
            </a:r>
            <a:r>
              <a:rPr lang="tr-TR" sz="2200" dirty="0" smtClean="0">
                <a:latin typeface="Times New Roman" pitchFamily="18" charset="0"/>
                <a:cs typeface="Times New Roman" pitchFamily="18" charset="0"/>
              </a:rPr>
              <a:t>mercek kusurlarını en aza indirmek için (</a:t>
            </a:r>
            <a:r>
              <a:rPr lang="tr-TR" sz="2200" dirty="0" err="1" smtClean="0">
                <a:latin typeface="Times New Roman" pitchFamily="18" charset="0"/>
                <a:cs typeface="Times New Roman" pitchFamily="18" charset="0"/>
              </a:rPr>
              <a:t>akromatikde</a:t>
            </a:r>
            <a:r>
              <a:rPr lang="tr-TR" sz="2200" dirty="0" smtClean="0">
                <a:latin typeface="Times New Roman" pitchFamily="18" charset="0"/>
                <a:cs typeface="Times New Roman" pitchFamily="18" charset="0"/>
              </a:rPr>
              <a:t> bir ölçüde düzeltilmiş olsa da) daha karmaşık mercek sistemleri gerekir ki bu amaçla kullanılan bu mercekler, yüksek </a:t>
            </a:r>
            <a:r>
              <a:rPr lang="tr-TR" sz="2200" dirty="0" err="1" smtClean="0">
                <a:latin typeface="Times New Roman" pitchFamily="18" charset="0"/>
                <a:cs typeface="Times New Roman" pitchFamily="18" charset="0"/>
              </a:rPr>
              <a:t>NA’lı</a:t>
            </a:r>
            <a:r>
              <a:rPr lang="tr-TR" sz="2200" dirty="0" smtClean="0">
                <a:latin typeface="Times New Roman" pitchFamily="18" charset="0"/>
                <a:cs typeface="Times New Roman" pitchFamily="18" charset="0"/>
              </a:rPr>
              <a:t> objektiflerde renksel düzeltmeyi en iyi şekilde sağlar ve renkli </a:t>
            </a:r>
            <a:r>
              <a:rPr lang="tr-TR" sz="2200" dirty="0" err="1" smtClean="0">
                <a:latin typeface="Times New Roman" pitchFamily="18" charset="0"/>
                <a:cs typeface="Times New Roman" pitchFamily="18" charset="0"/>
              </a:rPr>
              <a:t>mikrofotografide</a:t>
            </a:r>
            <a:r>
              <a:rPr lang="tr-TR" sz="2200" dirty="0" smtClean="0">
                <a:latin typeface="Times New Roman" pitchFamily="18" charset="0"/>
                <a:cs typeface="Times New Roman" pitchFamily="18" charset="0"/>
              </a:rPr>
              <a:t> oldukça yardımcı olur.</a:t>
            </a:r>
            <a:endParaRPr lang="tr-TR" sz="2200" b="1" dirty="0" smtClean="0">
              <a:latin typeface="Times New Roman" pitchFamily="18" charset="0"/>
              <a:cs typeface="Times New Roman" pitchFamily="18" charset="0"/>
            </a:endParaRPr>
          </a:p>
          <a:p>
            <a:r>
              <a:rPr lang="tr-TR" sz="2200" b="1" dirty="0" smtClean="0">
                <a:latin typeface="Times New Roman" pitchFamily="18" charset="0"/>
                <a:cs typeface="Times New Roman" pitchFamily="18" charset="0"/>
              </a:rPr>
              <a:t>Küresel sapma; </a:t>
            </a:r>
            <a:r>
              <a:rPr lang="tr-TR" sz="2200" dirty="0" smtClean="0">
                <a:latin typeface="Times New Roman" pitchFamily="18" charset="0"/>
                <a:cs typeface="Times New Roman" pitchFamily="18" charset="0"/>
              </a:rPr>
              <a:t>bir merceğin orta kısmından geçen ışının odağı ile kenar kısmından geçen ışınların odağı farklı olduğundan aynı düzlem üzerindeki noktaların görüntüsü, aynı görüntü düzleminde oluşmamakta, sanki derinlik farkı varmış gibi görünmektedir. Ek merceklerle, orta ve yan kısımdan geçen ışınların odakları aynı noktaya getirilmeye çalışılır.</a:t>
            </a:r>
            <a:endParaRPr lang="tr-TR" sz="2200" b="1" dirty="0" smtClean="0">
              <a:latin typeface="Times New Roman" pitchFamily="18" charset="0"/>
              <a:cs typeface="Times New Roman" pitchFamily="18" charset="0"/>
            </a:endParaRPr>
          </a:p>
          <a:p>
            <a:endParaRPr lang="tr-TR" sz="2400" dirty="0" smtClean="0"/>
          </a:p>
          <a:p>
            <a:endParaRPr lang="tr-TR" sz="2400" dirty="0" smtClean="0"/>
          </a:p>
          <a:p>
            <a:endParaRPr lang="tr-TR" sz="2400" dirty="0" smtClean="0"/>
          </a:p>
          <a:p>
            <a:endParaRPr lang="tr-TR" sz="2400" dirty="0" smtClean="0"/>
          </a:p>
          <a:p>
            <a:endParaRPr lang="tr-TR" sz="2400" dirty="0" smtClean="0"/>
          </a:p>
          <a:p>
            <a:endParaRPr lang="tr-TR" sz="2400" dirty="0" smtClean="0"/>
          </a:p>
          <a:p>
            <a:endParaRPr lang="tr-TR"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biologycorner.com/resources/MICRO-labeled.gif"/>
          <p:cNvPicPr>
            <a:picLocks noChangeAspect="1" noChangeArrowheads="1"/>
          </p:cNvPicPr>
          <p:nvPr/>
        </p:nvPicPr>
        <p:blipFill>
          <a:blip r:embed="rId2" cstate="print"/>
          <a:srcRect/>
          <a:stretch>
            <a:fillRect/>
          </a:stretch>
        </p:blipFill>
        <p:spPr bwMode="auto">
          <a:xfrm>
            <a:off x="827584" y="1196753"/>
            <a:ext cx="6912768" cy="5502466"/>
          </a:xfrm>
          <a:prstGeom prst="rect">
            <a:avLst/>
          </a:prstGeom>
          <a:noFill/>
        </p:spPr>
      </p:pic>
      <p:sp>
        <p:nvSpPr>
          <p:cNvPr id="7" name="6 Başlık"/>
          <p:cNvSpPr>
            <a:spLocks noGrp="1"/>
          </p:cNvSpPr>
          <p:nvPr>
            <p:ph type="title"/>
          </p:nvPr>
        </p:nvSpPr>
        <p:spPr/>
        <p:txBody>
          <a:bodyPr/>
          <a:lstStyle/>
          <a:p>
            <a:r>
              <a:rPr lang="tr-TR" b="1" dirty="0" smtClean="0"/>
              <a:t>Mikroskobun Bölümleri</a:t>
            </a:r>
            <a:endParaRPr lang="tr-TR"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89" y="216024"/>
            <a:ext cx="8781661" cy="652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996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tr-TR" b="1">
                <a:latin typeface="Times New Roman" pitchFamily="18" charset="0"/>
              </a:rPr>
              <a:t>Objektiflerin amaçları</a:t>
            </a:r>
          </a:p>
        </p:txBody>
      </p:sp>
      <p:sp>
        <p:nvSpPr>
          <p:cNvPr id="4101" name="Rectangle 5"/>
          <p:cNvSpPr>
            <a:spLocks noGrp="1" noChangeArrowheads="1"/>
          </p:cNvSpPr>
          <p:nvPr>
            <p:ph type="body" idx="1"/>
          </p:nvPr>
        </p:nvSpPr>
        <p:spPr/>
        <p:txBody>
          <a:bodyPr/>
          <a:lstStyle/>
          <a:p>
            <a:r>
              <a:rPr lang="tr-TR">
                <a:latin typeface="Times New Roman" pitchFamily="18" charset="0"/>
              </a:rPr>
              <a:t>Objenin herhangi bir yerinden gelen ışınları birleştirmek</a:t>
            </a:r>
          </a:p>
          <a:p>
            <a:r>
              <a:rPr lang="tr-TR">
                <a:latin typeface="Times New Roman" pitchFamily="18" charset="0"/>
              </a:rPr>
              <a:t>Bu ışınları odak noktasında toplamak</a:t>
            </a:r>
          </a:p>
          <a:p>
            <a:r>
              <a:rPr lang="tr-TR">
                <a:latin typeface="Times New Roman" pitchFamily="18" charset="0"/>
              </a:rPr>
              <a:t>Odak noktasında oluşan imajı büyütmek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b="1">
                <a:latin typeface="Times New Roman" pitchFamily="18" charset="0"/>
              </a:rPr>
              <a:t>Mikroskobun büyütmesi</a:t>
            </a:r>
          </a:p>
        </p:txBody>
      </p:sp>
      <p:sp>
        <p:nvSpPr>
          <p:cNvPr id="7171" name="Rectangle 3"/>
          <p:cNvSpPr>
            <a:spLocks noGrp="1" noChangeArrowheads="1"/>
          </p:cNvSpPr>
          <p:nvPr>
            <p:ph type="body" idx="1"/>
          </p:nvPr>
        </p:nvSpPr>
        <p:spPr/>
        <p:txBody>
          <a:bodyPr/>
          <a:lstStyle/>
          <a:p>
            <a:r>
              <a:rPr lang="tr-TR" sz="2800">
                <a:latin typeface="Times New Roman" pitchFamily="18" charset="0"/>
              </a:rPr>
              <a:t>Objektifin fokal uzunluğuna,okülerin büyütme gücüne ve optikal tüp uzunluğuna bağlıdır. Objektifin büyütmesi şu şekilde hesap edilebilir:</a:t>
            </a:r>
          </a:p>
          <a:p>
            <a:pPr>
              <a:buFontTx/>
              <a:buNone/>
            </a:pPr>
            <a:r>
              <a:rPr lang="tr-TR" sz="2800">
                <a:latin typeface="Times New Roman" pitchFamily="18" charset="0"/>
              </a:rPr>
              <a:t>	Objektifin büyütmesi = (tüp uzunluğu) / (objektifin fokal uzunluğu)</a:t>
            </a:r>
          </a:p>
          <a:p>
            <a:r>
              <a:rPr lang="tr-TR" sz="2800">
                <a:latin typeface="Times New Roman" pitchFamily="18" charset="0"/>
              </a:rPr>
              <a:t>Okülerin büyütmesi, genellikle üzerinde yazılmıştır (5x, 7x, l0x, 12x, 15x, 20x).</a:t>
            </a:r>
          </a:p>
          <a:p>
            <a:r>
              <a:rPr lang="tr-TR" sz="2800">
                <a:latin typeface="Times New Roman" pitchFamily="18" charset="0"/>
              </a:rPr>
              <a:t>Mikroskobun toplam büyütmesi = objektif büyütmesi x oküler büyütmesidir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b="1">
                <a:latin typeface="Times New Roman" pitchFamily="18" charset="0"/>
              </a:rPr>
              <a:t>Okuler</a:t>
            </a:r>
          </a:p>
        </p:txBody>
      </p:sp>
      <p:sp>
        <p:nvSpPr>
          <p:cNvPr id="8195" name="Rectangle 3"/>
          <p:cNvSpPr>
            <a:spLocks noGrp="1" noChangeArrowheads="1"/>
          </p:cNvSpPr>
          <p:nvPr>
            <p:ph type="body" idx="1"/>
          </p:nvPr>
        </p:nvSpPr>
        <p:spPr/>
        <p:txBody>
          <a:bodyPr/>
          <a:lstStyle/>
          <a:p>
            <a:r>
              <a:rPr lang="tr-TR" sz="2800">
                <a:latin typeface="Times New Roman" pitchFamily="18" charset="0"/>
              </a:rPr>
              <a:t>Optik kısmın gözle bakılan ve tüpün üst kısmına konulan parçasını oluşturur. </a:t>
            </a:r>
          </a:p>
          <a:p>
            <a:r>
              <a:rPr lang="tr-TR" sz="2800">
                <a:latin typeface="Times New Roman" pitchFamily="18" charset="0"/>
              </a:rPr>
              <a:t>büyütmelerine göre numaralar (5 x, 7 x, 10 x, 15 x, 20 x, 25 x ) bulunur. </a:t>
            </a:r>
          </a:p>
          <a:p>
            <a:r>
              <a:rPr lang="tr-TR" sz="2800">
                <a:latin typeface="Times New Roman" pitchFamily="18" charset="0"/>
              </a:rPr>
              <a:t>görevi objektif tarafından oluşturulan obje imajını büyütmek ve objektifin bazı hatalarını düzeltmektir. </a:t>
            </a:r>
          </a:p>
          <a:p>
            <a:r>
              <a:rPr lang="tr-TR" sz="2800">
                <a:latin typeface="Times New Roman" pitchFamily="18" charset="0"/>
              </a:rPr>
              <a:t>çeşitli türlerde;huygenian, hiperplane ve düzeltici oküler gibi, okülerler imal edilmiştir. </a:t>
            </a:r>
          </a:p>
          <a:p>
            <a:r>
              <a:rPr lang="tr-TR" sz="2800">
                <a:latin typeface="Times New Roman" pitchFamily="18" charset="0"/>
              </a:rPr>
              <a:t>genellikle 2 ve bazen 3 mercekten oluşurlar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b="1">
                <a:latin typeface="Times New Roman" pitchFamily="18" charset="0"/>
              </a:rPr>
              <a:t>Okuler</a:t>
            </a:r>
          </a:p>
        </p:txBody>
      </p:sp>
      <p:sp>
        <p:nvSpPr>
          <p:cNvPr id="9219" name="Rectangle 3"/>
          <p:cNvSpPr>
            <a:spLocks noGrp="1" noChangeArrowheads="1"/>
          </p:cNvSpPr>
          <p:nvPr>
            <p:ph type="body" idx="1"/>
          </p:nvPr>
        </p:nvSpPr>
        <p:spPr/>
        <p:txBody>
          <a:bodyPr/>
          <a:lstStyle/>
          <a:p>
            <a:pPr>
              <a:buFontTx/>
              <a:buNone/>
            </a:pPr>
            <a:r>
              <a:rPr lang="tr-TR" sz="2800">
                <a:latin typeface="Times New Roman" pitchFamily="18" charset="0"/>
              </a:rPr>
              <a:t>	Tek gözle bakmaya yarayan bir oküler-</a:t>
            </a:r>
            <a:r>
              <a:rPr lang="tr-TR" sz="2800" b="1">
                <a:latin typeface="Times New Roman" pitchFamily="18" charset="0"/>
              </a:rPr>
              <a:t>monoküler </a:t>
            </a:r>
            <a:r>
              <a:rPr lang="tr-TR" sz="2800">
                <a:latin typeface="Times New Roman" pitchFamily="18" charset="0"/>
              </a:rPr>
              <a:t>veya araştırma mikroskoplarda genellikle iki gözle bakmaya yarayan çift oküler- </a:t>
            </a:r>
            <a:r>
              <a:rPr lang="tr-TR" sz="2800" b="1">
                <a:latin typeface="Times New Roman" pitchFamily="18" charset="0"/>
              </a:rPr>
              <a:t>binoküler</a:t>
            </a:r>
            <a:r>
              <a:rPr lang="tr-TR" sz="2800">
                <a:latin typeface="Times New Roman" pitchFamily="18" charset="0"/>
              </a:rPr>
              <a:t> bulunur. Binokuler sistemde objektifken geçen ışınlar prizmalar yardımıyla 2 göze taksim edilirler. Bazı binoküler başlıklarda, fotoğraf makinesi yerleştirmek için üçüncü bir tüp daha bulunur. Monoküler sisteme uyabilen mikrofoto başlıkları da vardır. Bazılarında da aynı anda iki kişinin bakabileceği tertibatlar bulunmaktadır.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b="1">
                <a:latin typeface="Times New Roman" pitchFamily="18" charset="0"/>
              </a:rPr>
              <a:t>Aydınlatma kısmı</a:t>
            </a:r>
          </a:p>
        </p:txBody>
      </p:sp>
      <p:sp>
        <p:nvSpPr>
          <p:cNvPr id="10243" name="Rectangle 3"/>
          <p:cNvSpPr>
            <a:spLocks noGrp="1" noChangeArrowheads="1"/>
          </p:cNvSpPr>
          <p:nvPr>
            <p:ph type="body" idx="1"/>
          </p:nvPr>
        </p:nvSpPr>
        <p:spPr/>
        <p:txBody>
          <a:bodyPr/>
          <a:lstStyle/>
          <a:p>
            <a:r>
              <a:rPr lang="tr-TR">
                <a:latin typeface="Times New Roman" pitchFamily="18" charset="0"/>
              </a:rPr>
              <a:t>objeyi aydınlatmak için ışık kaynağı,</a:t>
            </a:r>
          </a:p>
          <a:p>
            <a:r>
              <a:rPr lang="tr-TR">
                <a:latin typeface="Times New Roman" pitchFamily="18" charset="0"/>
              </a:rPr>
              <a:t>bu ışığı obje üzerine doğru yansıtan veya yönelten ayna ve</a:t>
            </a:r>
          </a:p>
          <a:p>
            <a:r>
              <a:rPr lang="tr-TR">
                <a:latin typeface="Times New Roman" pitchFamily="18" charset="0"/>
              </a:rPr>
              <a:t>ışığı obje üzerinde toplayan kondansatörden oluşur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b="1">
                <a:latin typeface="Times New Roman" pitchFamily="18" charset="0"/>
              </a:rPr>
              <a:t>Işık kaynağı</a:t>
            </a:r>
          </a:p>
        </p:txBody>
      </p:sp>
      <p:sp>
        <p:nvSpPr>
          <p:cNvPr id="11267" name="Rectangle 3"/>
          <p:cNvSpPr>
            <a:spLocks noGrp="1" noChangeArrowheads="1"/>
          </p:cNvSpPr>
          <p:nvPr>
            <p:ph type="body" idx="1"/>
          </p:nvPr>
        </p:nvSpPr>
        <p:spPr/>
        <p:txBody>
          <a:bodyPr/>
          <a:lstStyle/>
          <a:p>
            <a:r>
              <a:rPr lang="tr-TR">
                <a:latin typeface="Times New Roman" pitchFamily="18" charset="0"/>
              </a:rPr>
              <a:t>Genellikle elektrikle çalışan, mikroskobun dışında bulunan veya mikroskobun içine monte edilen ışık kaynakları kullanılmaktadır.</a:t>
            </a:r>
          </a:p>
          <a:p>
            <a:r>
              <a:rPr lang="tr-TR">
                <a:latin typeface="Times New Roman" pitchFamily="18" charset="0"/>
              </a:rPr>
              <a:t>Işığı ayarlamak için özel diyaframlar bulunabilir</a:t>
            </a:r>
          </a:p>
          <a:p>
            <a:r>
              <a:rPr lang="tr-TR">
                <a:latin typeface="Times New Roman" pitchFamily="18" charset="0"/>
              </a:rPr>
              <a:t>Işık kaynağının bulunmadığı durumlarda güneş ışığından da yararlanılır.</a:t>
            </a:r>
            <a:br>
              <a:rPr lang="tr-TR">
                <a:latin typeface="Times New Roman" pitchFamily="18" charset="0"/>
              </a:rPr>
            </a:br>
            <a:endParaRPr lang="tr-TR">
              <a:latin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b="1">
                <a:latin typeface="Times New Roman" pitchFamily="18" charset="0"/>
              </a:rPr>
              <a:t>Ayna</a:t>
            </a:r>
          </a:p>
        </p:txBody>
      </p:sp>
      <p:sp>
        <p:nvSpPr>
          <p:cNvPr id="12291" name="Rectangle 3"/>
          <p:cNvSpPr>
            <a:spLocks noGrp="1" noChangeArrowheads="1"/>
          </p:cNvSpPr>
          <p:nvPr>
            <p:ph type="body" idx="1"/>
          </p:nvPr>
        </p:nvSpPr>
        <p:spPr/>
        <p:txBody>
          <a:bodyPr/>
          <a:lstStyle/>
          <a:p>
            <a:r>
              <a:rPr lang="tr-TR" sz="2800">
                <a:latin typeface="Times New Roman" pitchFamily="18" charset="0"/>
              </a:rPr>
              <a:t>Mikroskop üzerine monte edilmiş bir yüzü konkav ve diğer yüzü düz olan aynalar, ışık kaynağından gelen ışınları kondansatöre ve dolayısıyla obje üzerine yansıtırlar. </a:t>
            </a:r>
          </a:p>
          <a:p>
            <a:r>
              <a:rPr lang="tr-TR" sz="2800">
                <a:latin typeface="Times New Roman" pitchFamily="18" charset="0"/>
              </a:rPr>
              <a:t>Konkav yüz daha fazla ışın topladığından immersiyon objektifleriyle çalışmalarda kullanılır</a:t>
            </a:r>
          </a:p>
          <a:p>
            <a:r>
              <a:rPr lang="tr-TR" sz="2800">
                <a:latin typeface="Times New Roman" pitchFamily="18" charset="0"/>
              </a:rPr>
              <a:t>Bazı araştırma mikroskoplarında ışık kaynağı tam kondansatörün altına monte edilmiştir. Bazılarında da ayna, mikroskop içinde bulunur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b="1">
                <a:latin typeface="Times New Roman" pitchFamily="18" charset="0"/>
              </a:rPr>
              <a:t>Filtre</a:t>
            </a:r>
          </a:p>
        </p:txBody>
      </p:sp>
      <p:sp>
        <p:nvSpPr>
          <p:cNvPr id="13315" name="Rectangle 3"/>
          <p:cNvSpPr>
            <a:spLocks noGrp="1" noChangeArrowheads="1"/>
          </p:cNvSpPr>
          <p:nvPr>
            <p:ph type="body" idx="1"/>
          </p:nvPr>
        </p:nvSpPr>
        <p:spPr/>
        <p:txBody>
          <a:bodyPr/>
          <a:lstStyle/>
          <a:p>
            <a:pPr>
              <a:buFontTx/>
              <a:buNone/>
            </a:pPr>
            <a:r>
              <a:rPr lang="tr-TR">
                <a:latin typeface="Times New Roman" pitchFamily="18" charset="0"/>
              </a:rPr>
              <a:t>	Kondansatörün altında bulunan özel ve halka şeklindeki yere ışık kaynağından gelen ışınları süzen, mavi, yeşil veya mat filtreler konarak iyi görüntü sağlanmaya çalışılır.</a:t>
            </a:r>
            <a:br>
              <a:rPr lang="tr-TR">
                <a:latin typeface="Times New Roman" pitchFamily="18" charset="0"/>
              </a:rPr>
            </a:br>
            <a:endParaRPr lang="tr-TR">
              <a:latin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b="1">
                <a:latin typeface="Times New Roman" pitchFamily="18" charset="0"/>
              </a:rPr>
              <a:t>Diyafram</a:t>
            </a:r>
          </a:p>
        </p:txBody>
      </p:sp>
      <p:sp>
        <p:nvSpPr>
          <p:cNvPr id="14339" name="Rectangle 3"/>
          <p:cNvSpPr>
            <a:spLocks noGrp="1" noChangeArrowheads="1"/>
          </p:cNvSpPr>
          <p:nvPr>
            <p:ph type="body" idx="1"/>
          </p:nvPr>
        </p:nvSpPr>
        <p:spPr/>
        <p:txBody>
          <a:bodyPr/>
          <a:lstStyle/>
          <a:p>
            <a:pPr>
              <a:buFontTx/>
              <a:buNone/>
            </a:pPr>
            <a:r>
              <a:rPr lang="tr-TR">
                <a:latin typeface="Times New Roman" pitchFamily="18" charset="0"/>
              </a:rPr>
              <a:t>	Lambadan gelen ışığın, gereğine göre az veya fazla oranda kondansatöre girmesini sağlamak için kondansatörün altında diyafram bulunur.</a:t>
            </a:r>
          </a:p>
          <a:p>
            <a:pPr>
              <a:buFontTx/>
              <a:buNone/>
            </a:pPr>
            <a:r>
              <a:rPr lang="tr-TR">
                <a:latin typeface="Times New Roman" pitchFamily="18" charset="0"/>
              </a:rPr>
              <a:t>	İmmersiyonla çalışmalarda genellikle diyafram tam açılarak içeri fazla ışık girmesi ve objenin aydınlatılması sağlanır. Buna karşılık, hareket muayenelerinde ise iyi bir kontrast sağlanması için, diyaframa gereği kadar kapatılır </a:t>
            </a:r>
          </a:p>
          <a:p>
            <a:endParaRPr lang="tr-TR">
              <a:latin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b="1">
                <a:latin typeface="Times New Roman" pitchFamily="18" charset="0"/>
              </a:rPr>
              <a:t>Kondansatör</a:t>
            </a:r>
          </a:p>
        </p:txBody>
      </p:sp>
      <p:sp>
        <p:nvSpPr>
          <p:cNvPr id="15363" name="Rectangle 3"/>
          <p:cNvSpPr>
            <a:spLocks noGrp="1" noChangeArrowheads="1"/>
          </p:cNvSpPr>
          <p:nvPr>
            <p:ph type="body" idx="1"/>
          </p:nvPr>
        </p:nvSpPr>
        <p:spPr/>
        <p:txBody>
          <a:bodyPr/>
          <a:lstStyle/>
          <a:p>
            <a:r>
              <a:rPr lang="tr-TR"/>
              <a:t>Esas görevi ışığı obje üzerinde toplamak ve yeterince aydınlatmaktır. </a:t>
            </a:r>
          </a:p>
          <a:p>
            <a:r>
              <a:rPr lang="tr-TR"/>
              <a:t>Genellikle iki mercekten oluşan kondansatörler, bir düğme ile aşağı yukarı iner çıkar ve ışığın iyi fokus olmasını sağlarlar. Akromatik türdeki kondansatörlerde 5-6 tane mercek bulunur.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b="1">
                <a:latin typeface="Times New Roman" pitchFamily="18" charset="0"/>
              </a:rPr>
              <a:t>Mekanik kısım</a:t>
            </a:r>
          </a:p>
        </p:txBody>
      </p:sp>
      <p:sp>
        <p:nvSpPr>
          <p:cNvPr id="16387" name="Rectangle 3"/>
          <p:cNvSpPr>
            <a:spLocks noGrp="1" noChangeArrowheads="1"/>
          </p:cNvSpPr>
          <p:nvPr>
            <p:ph type="body" idx="1"/>
          </p:nvPr>
        </p:nvSpPr>
        <p:spPr/>
        <p:txBody>
          <a:bodyPr/>
          <a:lstStyle/>
          <a:p>
            <a:pPr>
              <a:buFontTx/>
              <a:buNone/>
            </a:pPr>
            <a:r>
              <a:rPr lang="tr-TR" b="1">
                <a:latin typeface="Times New Roman" pitchFamily="18" charset="0"/>
              </a:rPr>
              <a:t>	Mikroskop tüpü;</a:t>
            </a:r>
            <a:endParaRPr lang="tr-TR">
              <a:latin typeface="Times New Roman" pitchFamily="18" charset="0"/>
            </a:endParaRPr>
          </a:p>
          <a:p>
            <a:r>
              <a:rPr lang="tr-TR">
                <a:latin typeface="Times New Roman" pitchFamily="18" charset="0"/>
              </a:rPr>
              <a:t>Bir </a:t>
            </a:r>
            <a:r>
              <a:rPr lang="tr-TR" b="1" i="1">
                <a:latin typeface="Times New Roman" pitchFamily="18" charset="0"/>
              </a:rPr>
              <a:t>makrometre</a:t>
            </a:r>
            <a:r>
              <a:rPr lang="tr-TR">
                <a:latin typeface="Times New Roman" pitchFamily="18" charset="0"/>
              </a:rPr>
              <a:t> ile yukarı ve aşağı inip çıkabilir bir yapıya sahiptir. </a:t>
            </a:r>
          </a:p>
          <a:p>
            <a:r>
              <a:rPr lang="tr-TR">
                <a:latin typeface="Times New Roman" pitchFamily="18" charset="0"/>
              </a:rPr>
              <a:t>Genellikle iç içe geçebilen iki tüpten oluşur. </a:t>
            </a:r>
          </a:p>
          <a:p>
            <a:r>
              <a:rPr lang="tr-TR">
                <a:latin typeface="Times New Roman" pitchFamily="18" charset="0"/>
              </a:rPr>
              <a:t>Üst ucunda oküler ve alt ucunda da rovelver ve buna takılmış objektifler bulunur. </a:t>
            </a:r>
          </a:p>
          <a:p>
            <a:r>
              <a:rPr lang="tr-TR">
                <a:latin typeface="Times New Roman" pitchFamily="18" charset="0"/>
              </a:rPr>
              <a:t>Mikroskop tüplerinin toplam uzunluğu genellikle 160 mm. kadardır.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r-TR" b="1">
                <a:latin typeface="Times New Roman" pitchFamily="18" charset="0"/>
              </a:rPr>
              <a:t>Mekanik kısım</a:t>
            </a:r>
          </a:p>
        </p:txBody>
      </p:sp>
      <p:sp>
        <p:nvSpPr>
          <p:cNvPr id="17411" name="Rectangle 3"/>
          <p:cNvSpPr>
            <a:spLocks noGrp="1" noChangeArrowheads="1"/>
          </p:cNvSpPr>
          <p:nvPr>
            <p:ph type="body" idx="1"/>
          </p:nvPr>
        </p:nvSpPr>
        <p:spPr/>
        <p:txBody>
          <a:bodyPr/>
          <a:lstStyle/>
          <a:p>
            <a:pPr>
              <a:buFontTx/>
              <a:buNone/>
            </a:pPr>
            <a:r>
              <a:rPr lang="tr-TR" b="1">
                <a:latin typeface="Times New Roman" pitchFamily="18" charset="0"/>
              </a:rPr>
              <a:t>	Mikroskop kolu; </a:t>
            </a:r>
          </a:p>
          <a:p>
            <a:r>
              <a:rPr lang="tr-TR">
                <a:latin typeface="Times New Roman" pitchFamily="18" charset="0"/>
              </a:rPr>
              <a:t>Mikroskopları tutmaya ve kaldırmaya yarayan, yarım ay veya düz bir şekildeki kısımdır. </a:t>
            </a:r>
          </a:p>
          <a:p>
            <a:r>
              <a:rPr lang="tr-TR">
                <a:latin typeface="Times New Roman" pitchFamily="18" charset="0"/>
              </a:rPr>
              <a:t>Üst ucu tüpün gövdesine alt ucu da mikroskop tablasına bağlanmıştır. Kol ile ayak kısmını birleştiren eklemden mikroskop eğilebilir. </a:t>
            </a:r>
          </a:p>
          <a:p>
            <a:r>
              <a:rPr lang="tr-TR" b="1">
                <a:latin typeface="Times New Roman" pitchFamily="18" charset="0"/>
              </a:rPr>
              <a:t>Makro ve mikrometre düğmeleri </a:t>
            </a:r>
            <a:r>
              <a:rPr lang="tr-TR">
                <a:latin typeface="Times New Roman" pitchFamily="18" charset="0"/>
              </a:rPr>
              <a:t>de kol üzerinde bulunurlar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b="1">
                <a:latin typeface="Times New Roman" pitchFamily="18" charset="0"/>
              </a:rPr>
              <a:t>Mekanik kısım</a:t>
            </a:r>
          </a:p>
        </p:txBody>
      </p:sp>
      <p:sp>
        <p:nvSpPr>
          <p:cNvPr id="18435" name="Rectangle 3"/>
          <p:cNvSpPr>
            <a:spLocks noGrp="1" noChangeArrowheads="1"/>
          </p:cNvSpPr>
          <p:nvPr>
            <p:ph type="body" idx="1"/>
          </p:nvPr>
        </p:nvSpPr>
        <p:spPr/>
        <p:txBody>
          <a:bodyPr/>
          <a:lstStyle/>
          <a:p>
            <a:pPr>
              <a:buFontTx/>
              <a:buNone/>
            </a:pPr>
            <a:r>
              <a:rPr lang="tr-TR" sz="2800"/>
              <a:t>	</a:t>
            </a:r>
            <a:r>
              <a:rPr lang="tr-TR" sz="2800" b="1">
                <a:latin typeface="Times New Roman" pitchFamily="18" charset="0"/>
              </a:rPr>
              <a:t>Mikroskop tablası;</a:t>
            </a:r>
            <a:r>
              <a:rPr lang="tr-TR" sz="2800">
                <a:latin typeface="Times New Roman" pitchFamily="18" charset="0"/>
              </a:rPr>
              <a:t> </a:t>
            </a:r>
          </a:p>
          <a:p>
            <a:r>
              <a:rPr lang="tr-TR" sz="2800">
                <a:latin typeface="Times New Roman" pitchFamily="18" charset="0"/>
              </a:rPr>
              <a:t>Yuvarlak veya dört köşe olup üzerine obje konur.</a:t>
            </a:r>
          </a:p>
          <a:p>
            <a:r>
              <a:rPr lang="tr-TR" sz="2800">
                <a:latin typeface="Times New Roman" pitchFamily="18" charset="0"/>
              </a:rPr>
              <a:t>Bazılarında, yanlardaki düğmeler tarafından hareket ettirilmesine karşın bir kısmında da sabit olup, objeyi hareket ettirmek için </a:t>
            </a:r>
            <a:r>
              <a:rPr lang="tr-TR" sz="2800" b="1">
                <a:latin typeface="Times New Roman" pitchFamily="18" charset="0"/>
              </a:rPr>
              <a:t>özel sürgü (şaryo)</a:t>
            </a:r>
            <a:r>
              <a:rPr lang="tr-TR" sz="2800">
                <a:latin typeface="Times New Roman" pitchFamily="18" charset="0"/>
              </a:rPr>
              <a:t> tertibatı bulunur. </a:t>
            </a:r>
          </a:p>
          <a:p>
            <a:r>
              <a:rPr lang="tr-TR" sz="2800">
                <a:latin typeface="Times New Roman" pitchFamily="18" charset="0"/>
              </a:rPr>
              <a:t>Bazılarında sabittir, bir kısmında da aşağı yukarı inip çıkabilir (mikrofotolu mikroskoplarda, bazı binokuler mikroskoplarda, vs).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b="1">
                <a:latin typeface="Times New Roman" pitchFamily="18" charset="0"/>
              </a:rPr>
              <a:t>Mekanik kısım</a:t>
            </a:r>
          </a:p>
        </p:txBody>
      </p:sp>
      <p:sp>
        <p:nvSpPr>
          <p:cNvPr id="19459" name="Rectangle 3"/>
          <p:cNvSpPr>
            <a:spLocks noGrp="1" noChangeArrowheads="1"/>
          </p:cNvSpPr>
          <p:nvPr>
            <p:ph type="body" idx="1"/>
          </p:nvPr>
        </p:nvSpPr>
        <p:spPr/>
        <p:txBody>
          <a:bodyPr/>
          <a:lstStyle/>
          <a:p>
            <a:r>
              <a:rPr lang="tr-TR">
                <a:latin typeface="Times New Roman" pitchFamily="18" charset="0"/>
              </a:rPr>
              <a:t>Mikroskop, at nalı, oval veya düz ağır bir </a:t>
            </a:r>
            <a:r>
              <a:rPr lang="tr-TR" b="1">
                <a:latin typeface="Times New Roman" pitchFamily="18" charset="0"/>
              </a:rPr>
              <a:t>ayakla (taban)</a:t>
            </a:r>
            <a:r>
              <a:rPr lang="tr-TR">
                <a:latin typeface="Times New Roman" pitchFamily="18" charset="0"/>
              </a:rPr>
              <a:t> sağlam olarak masa üzerine konulur. </a:t>
            </a:r>
          </a:p>
          <a:p>
            <a:r>
              <a:rPr lang="tr-TR">
                <a:latin typeface="Times New Roman" pitchFamily="18" charset="0"/>
              </a:rPr>
              <a:t>Bazı mikroskoplarda ayak içinde aydınlatma ve ayna tertibatı bulunur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Karanlık Saha Mikroskobu</a:t>
            </a:r>
            <a:endParaRPr lang="tr-TR" b="1" dirty="0"/>
          </a:p>
        </p:txBody>
      </p:sp>
      <p:sp>
        <p:nvSpPr>
          <p:cNvPr id="3" name="İçerik Yer Tutucusu 2"/>
          <p:cNvSpPr>
            <a:spLocks noGrp="1"/>
          </p:cNvSpPr>
          <p:nvPr>
            <p:ph idx="1"/>
          </p:nvPr>
        </p:nvSpPr>
        <p:spPr>
          <a:xfrm>
            <a:off x="457200" y="1268760"/>
            <a:ext cx="8291264" cy="5184576"/>
          </a:xfrm>
        </p:spPr>
        <p:txBody>
          <a:bodyPr>
            <a:normAutofit fontScale="92500" lnSpcReduction="10000"/>
          </a:bodyPr>
          <a:lstStyle/>
          <a:p>
            <a:r>
              <a:rPr lang="tr-TR" dirty="0"/>
              <a:t>Canlı veya boyanmamış örnekleri incelemek için kullanışlıdır</a:t>
            </a:r>
            <a:r>
              <a:rPr lang="tr-TR" dirty="0" smtClean="0"/>
              <a:t>.</a:t>
            </a:r>
          </a:p>
          <a:p>
            <a:pPr lvl="1"/>
            <a:r>
              <a:rPr lang="tr-TR" dirty="0" smtClean="0"/>
              <a:t>Işığa </a:t>
            </a:r>
            <a:r>
              <a:rPr lang="tr-TR" dirty="0"/>
              <a:t>duyarlı </a:t>
            </a:r>
            <a:r>
              <a:rPr lang="tr-TR" dirty="0" smtClean="0"/>
              <a:t>organizmalar</a:t>
            </a:r>
          </a:p>
          <a:p>
            <a:pPr lvl="1"/>
            <a:r>
              <a:rPr lang="tr-TR" dirty="0" smtClean="0"/>
              <a:t>Arka </a:t>
            </a:r>
            <a:r>
              <a:rPr lang="tr-TR" dirty="0"/>
              <a:t>planlarıyla kontrastı olmayan </a:t>
            </a:r>
            <a:r>
              <a:rPr lang="tr-TR" dirty="0" smtClean="0"/>
              <a:t>örnekler.</a:t>
            </a:r>
          </a:p>
          <a:p>
            <a:pPr lvl="2"/>
            <a:r>
              <a:rPr lang="tr-TR" dirty="0" err="1" smtClean="0"/>
              <a:t>spiroketler</a:t>
            </a:r>
            <a:r>
              <a:rPr lang="tr-TR" dirty="0"/>
              <a:t>.</a:t>
            </a:r>
          </a:p>
          <a:p>
            <a:r>
              <a:rPr lang="tr-TR" dirty="0"/>
              <a:t>  </a:t>
            </a:r>
            <a:r>
              <a:rPr lang="tr-TR" dirty="0" err="1"/>
              <a:t>Opak</a:t>
            </a:r>
            <a:r>
              <a:rPr lang="tr-TR" dirty="0"/>
              <a:t> diskli karanlık alan </a:t>
            </a:r>
            <a:r>
              <a:rPr lang="tr-TR" dirty="0" smtClean="0"/>
              <a:t>kondansatörü, </a:t>
            </a:r>
            <a:r>
              <a:rPr lang="tr-TR" dirty="0"/>
              <a:t>doğrudan objektif lense giren ışığı engeller</a:t>
            </a:r>
            <a:r>
              <a:rPr lang="tr-TR" dirty="0" smtClean="0"/>
              <a:t>:</a:t>
            </a:r>
          </a:p>
          <a:p>
            <a:pPr lvl="1"/>
            <a:r>
              <a:rPr lang="tr-TR" dirty="0" smtClean="0"/>
              <a:t>Işık</a:t>
            </a:r>
            <a:r>
              <a:rPr lang="tr-TR" dirty="0"/>
              <a:t>, numuneden bir açıyla yansır</a:t>
            </a:r>
            <a:r>
              <a:rPr lang="tr-TR" dirty="0" smtClean="0"/>
              <a:t>.</a:t>
            </a:r>
          </a:p>
          <a:p>
            <a:pPr lvl="1"/>
            <a:r>
              <a:rPr lang="tr-TR" dirty="0" smtClean="0"/>
              <a:t>Sadece </a:t>
            </a:r>
            <a:r>
              <a:rPr lang="tr-TR" dirty="0"/>
              <a:t>numuneden yansıyan ışık objektif lense girer.</a:t>
            </a:r>
          </a:p>
          <a:p>
            <a:r>
              <a:rPr lang="tr-TR" dirty="0"/>
              <a:t>  Doğrudan arka plan ışığı yok.</a:t>
            </a:r>
          </a:p>
          <a:p>
            <a:r>
              <a:rPr lang="tr-TR" dirty="0"/>
              <a:t>  </a:t>
            </a:r>
            <a:r>
              <a:rPr lang="tr-TR" b="1" dirty="0" smtClean="0"/>
              <a:t>İmaj: </a:t>
            </a:r>
            <a:r>
              <a:rPr lang="tr-TR" dirty="0"/>
              <a:t>Koyu arka plana karşı açık renkli örnek</a:t>
            </a:r>
          </a:p>
        </p:txBody>
      </p:sp>
    </p:spTree>
    <p:extLst>
      <p:ext uri="{BB962C8B-B14F-4D97-AF65-F5344CB8AC3E}">
        <p14:creationId xmlns:p14="http://schemas.microsoft.com/office/powerpoint/2010/main" val="2240618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964488" cy="1052736"/>
          </a:xfrm>
        </p:spPr>
        <p:txBody>
          <a:bodyPr>
            <a:normAutofit fontScale="90000"/>
          </a:bodyPr>
          <a:lstStyle/>
          <a:p>
            <a:r>
              <a:rPr lang="tr-TR" b="1" dirty="0" smtClean="0"/>
              <a:t>Işık- ve Karanlık saha Mikroskobunun farkı</a:t>
            </a:r>
            <a:endParaRPr lang="tr-TR"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1" y="1162465"/>
            <a:ext cx="5688633" cy="552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259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0" y="0"/>
            <a:ext cx="8686800" cy="620688"/>
          </a:xfrm>
        </p:spPr>
        <p:txBody>
          <a:bodyPr>
            <a:normAutofit fontScale="90000"/>
          </a:bodyPr>
          <a:lstStyle/>
          <a:p>
            <a:r>
              <a:rPr lang="tr-TR" b="1" dirty="0" smtClean="0"/>
              <a:t>Faz Kontrast Mikroskop</a:t>
            </a:r>
            <a:endParaRPr lang="tr-TR" b="1" dirty="0"/>
          </a:p>
        </p:txBody>
      </p:sp>
      <p:sp>
        <p:nvSpPr>
          <p:cNvPr id="4" name="İçerik Yer Tutucusu 3"/>
          <p:cNvSpPr>
            <a:spLocks noGrp="1"/>
          </p:cNvSpPr>
          <p:nvPr>
            <p:ph idx="1"/>
          </p:nvPr>
        </p:nvSpPr>
        <p:spPr>
          <a:xfrm>
            <a:off x="107504" y="764704"/>
            <a:ext cx="8784976" cy="5904656"/>
          </a:xfrm>
        </p:spPr>
        <p:txBody>
          <a:bodyPr>
            <a:normAutofit fontScale="85000" lnSpcReduction="20000"/>
          </a:bodyPr>
          <a:lstStyle/>
          <a:p>
            <a:r>
              <a:rPr lang="tr-TR" dirty="0"/>
              <a:t>Canlı örnekleri incelemek için </a:t>
            </a:r>
            <a:r>
              <a:rPr lang="tr-TR" dirty="0" smtClean="0"/>
              <a:t>kullanışlıdır:</a:t>
            </a:r>
          </a:p>
          <a:p>
            <a:pPr lvl="1"/>
            <a:r>
              <a:rPr lang="tr-TR" dirty="0" smtClean="0"/>
              <a:t>Genellikle </a:t>
            </a:r>
            <a:r>
              <a:rPr lang="tr-TR" dirty="0"/>
              <a:t>mikroorganizmaları öldüren ve / veya bozan </a:t>
            </a:r>
            <a:r>
              <a:rPr lang="tr-TR" dirty="0" smtClean="0"/>
              <a:t>sabitleme (</a:t>
            </a:r>
            <a:r>
              <a:rPr lang="tr-TR" dirty="0" err="1" smtClean="0"/>
              <a:t>fikzasyon</a:t>
            </a:r>
            <a:r>
              <a:rPr lang="tr-TR" dirty="0" smtClean="0"/>
              <a:t>) </a:t>
            </a:r>
            <a:r>
              <a:rPr lang="tr-TR" dirty="0"/>
              <a:t>veya boyama gerektirmez.</a:t>
            </a:r>
          </a:p>
          <a:p>
            <a:r>
              <a:rPr lang="tr-TR" dirty="0" smtClean="0"/>
              <a:t>Faz </a:t>
            </a:r>
            <a:r>
              <a:rPr lang="tr-TR" dirty="0"/>
              <a:t>kontrastı, şeffaf ve renksiz numunelerin ışık mikroskobu görüntülerinin kontrastını artırmak için kullanılır</a:t>
            </a:r>
            <a:r>
              <a:rPr lang="tr-TR" dirty="0" smtClean="0"/>
              <a:t>.</a:t>
            </a:r>
          </a:p>
          <a:p>
            <a:r>
              <a:rPr lang="tr-TR" dirty="0" smtClean="0"/>
              <a:t>Bir </a:t>
            </a:r>
            <a:r>
              <a:rPr lang="tr-TR" dirty="0"/>
              <a:t>nesnenin farklı bölümlerinin kalınlık ve kırılma indisindeki farklılıkların neden olduğu ışık ışınlarındaki küçük faz değişikliklerinin parlaklık veya ışık yoğunluğundaki farklılıklara dönüştürülebileceği ilkesine dayanmaktadır.</a:t>
            </a:r>
          </a:p>
          <a:p>
            <a:r>
              <a:rPr lang="tr-TR" b="1" dirty="0" smtClean="0"/>
              <a:t>İç </a:t>
            </a:r>
            <a:r>
              <a:rPr lang="tr-TR" b="1" dirty="0"/>
              <a:t>yapıların</a:t>
            </a:r>
            <a:r>
              <a:rPr lang="tr-TR" dirty="0"/>
              <a:t> ayrıntılı incelemesine izin verir.</a:t>
            </a:r>
          </a:p>
          <a:p>
            <a:r>
              <a:rPr lang="tr-TR" dirty="0" smtClean="0"/>
              <a:t>Halka </a:t>
            </a:r>
            <a:r>
              <a:rPr lang="tr-TR" dirty="0"/>
              <a:t>şekilli diyaframa sahip özel objektif lensler ve </a:t>
            </a:r>
            <a:r>
              <a:rPr lang="tr-TR" dirty="0" smtClean="0"/>
              <a:t>kondansatör, </a:t>
            </a:r>
            <a:r>
              <a:rPr lang="tr-TR" dirty="0"/>
              <a:t>iç yapıların kırılma indekslerindeki küçük farklılıkları vurgular.</a:t>
            </a:r>
          </a:p>
          <a:p>
            <a:r>
              <a:rPr lang="tr-TR" b="1" dirty="0" smtClean="0"/>
              <a:t>İmaj</a:t>
            </a:r>
            <a:r>
              <a:rPr lang="tr-TR" b="1" dirty="0" smtClean="0"/>
              <a:t>: </a:t>
            </a:r>
            <a:r>
              <a:rPr lang="tr-TR" dirty="0"/>
              <a:t>Doğrudan ışınlar ve yansıyan ışık </a:t>
            </a:r>
            <a:r>
              <a:rPr lang="tr-TR" dirty="0" smtClean="0"/>
              <a:t>ışınlar </a:t>
            </a:r>
            <a:r>
              <a:rPr lang="tr-TR" dirty="0"/>
              <a:t>bir araya gelerek griden siyaha birçok tonda bir görüntü oluşturur.</a:t>
            </a:r>
          </a:p>
        </p:txBody>
      </p:sp>
    </p:spTree>
    <p:extLst>
      <p:ext uri="{BB962C8B-B14F-4D97-AF65-F5344CB8AC3E}">
        <p14:creationId xmlns:p14="http://schemas.microsoft.com/office/powerpoint/2010/main" val="2196289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036496" cy="1417638"/>
          </a:xfrm>
        </p:spPr>
        <p:txBody>
          <a:bodyPr>
            <a:normAutofit fontScale="90000"/>
          </a:bodyPr>
          <a:lstStyle/>
          <a:p>
            <a:r>
              <a:rPr lang="tr-TR" b="1" dirty="0" smtClean="0"/>
              <a:t>Aynı objenin ışık (solda) ve faz kontrast (sağda) </a:t>
            </a:r>
            <a:r>
              <a:rPr lang="tr-TR" b="1" dirty="0" err="1" smtClean="0"/>
              <a:t>Mikroskopisinde</a:t>
            </a:r>
            <a:r>
              <a:rPr lang="tr-TR" b="1" dirty="0" smtClean="0"/>
              <a:t> görünüşü</a:t>
            </a:r>
            <a:endParaRPr lang="tr-TR"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511" y="2204865"/>
            <a:ext cx="8007921" cy="3312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654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16001" y="-4862"/>
            <a:ext cx="9144000" cy="985590"/>
          </a:xfrm>
        </p:spPr>
        <p:txBody>
          <a:bodyPr/>
          <a:lstStyle/>
          <a:p>
            <a:r>
              <a:rPr lang="tr-TR" b="1" dirty="0" err="1" smtClean="0"/>
              <a:t>Floresans</a:t>
            </a:r>
            <a:r>
              <a:rPr lang="tr-TR" b="1" dirty="0" smtClean="0"/>
              <a:t> Mikroskop</a:t>
            </a:r>
            <a:endParaRPr lang="tr-TR" b="1" dirty="0"/>
          </a:p>
        </p:txBody>
      </p:sp>
      <p:sp>
        <p:nvSpPr>
          <p:cNvPr id="4" name="İçerik Yer Tutucusu 3"/>
          <p:cNvSpPr>
            <a:spLocks noGrp="1"/>
          </p:cNvSpPr>
          <p:nvPr>
            <p:ph idx="1"/>
          </p:nvPr>
        </p:nvSpPr>
        <p:spPr>
          <a:xfrm>
            <a:off x="107504" y="980728"/>
            <a:ext cx="8579296" cy="5688632"/>
          </a:xfrm>
        </p:spPr>
        <p:txBody>
          <a:bodyPr>
            <a:normAutofit/>
          </a:bodyPr>
          <a:lstStyle/>
          <a:p>
            <a:r>
              <a:rPr lang="tr-TR" sz="2600" b="1" dirty="0" err="1"/>
              <a:t>Floresans</a:t>
            </a:r>
            <a:r>
              <a:rPr lang="tr-TR" sz="2600" b="1" dirty="0"/>
              <a:t>:</a:t>
            </a:r>
            <a:r>
              <a:rPr lang="tr-TR" sz="2600" dirty="0"/>
              <a:t> Maddelerin kısa dalga boylu ışığı (ultraviyole ışık) </a:t>
            </a:r>
            <a:r>
              <a:rPr lang="tr-TR" sz="2600" dirty="0" err="1"/>
              <a:t>absorbe</a:t>
            </a:r>
            <a:r>
              <a:rPr lang="tr-TR" sz="2600" dirty="0"/>
              <a:t> etme ve bunları daha uzun dalga boyunda yayma kabiliyetidir.</a:t>
            </a:r>
          </a:p>
          <a:p>
            <a:r>
              <a:rPr lang="tr-TR" sz="2600" b="1" dirty="0" smtClean="0"/>
              <a:t>Doğal </a:t>
            </a:r>
            <a:r>
              <a:rPr lang="tr-TR" sz="2600" b="1" dirty="0" err="1"/>
              <a:t>Floresans</a:t>
            </a:r>
            <a:r>
              <a:rPr lang="tr-TR" sz="2600" b="1" dirty="0"/>
              <a:t>: </a:t>
            </a:r>
            <a:r>
              <a:rPr lang="tr-TR" sz="2600" dirty="0"/>
              <a:t>Bazı mikroorganizmalar UV ışığı altında (</a:t>
            </a:r>
            <a:r>
              <a:rPr lang="tr-TR" sz="2600" dirty="0" err="1"/>
              <a:t>Pseudomonas</a:t>
            </a:r>
            <a:r>
              <a:rPr lang="tr-TR" sz="2600" dirty="0"/>
              <a:t>) doğal olarak floresan ışığı yayar.</a:t>
            </a:r>
          </a:p>
          <a:p>
            <a:r>
              <a:rPr lang="tr-TR" sz="2600" dirty="0"/>
              <a:t> </a:t>
            </a:r>
            <a:r>
              <a:rPr lang="tr-TR" sz="2600" b="1" dirty="0" err="1" smtClean="0"/>
              <a:t>Florokrom</a:t>
            </a:r>
            <a:r>
              <a:rPr lang="tr-TR" sz="2600" b="1" dirty="0"/>
              <a:t>: </a:t>
            </a:r>
            <a:r>
              <a:rPr lang="tr-TR" sz="2600" dirty="0"/>
              <a:t>Floresan </a:t>
            </a:r>
            <a:r>
              <a:rPr lang="tr-TR" sz="2600" dirty="0" smtClean="0"/>
              <a:t>boya.</a:t>
            </a:r>
          </a:p>
          <a:p>
            <a:pPr lvl="1"/>
            <a:r>
              <a:rPr lang="tr-TR" sz="2600" dirty="0" err="1" smtClean="0"/>
              <a:t>Akridin</a:t>
            </a:r>
            <a:r>
              <a:rPr lang="tr-TR" sz="2600" dirty="0" smtClean="0"/>
              <a:t> </a:t>
            </a:r>
            <a:r>
              <a:rPr lang="tr-TR" sz="2600" dirty="0"/>
              <a:t>turuncusu: Nükleik asitlere bağlanır, ışık kaynağına bağlı olarak hücreleri turuncu, yeşil veya sarıya boyar.</a:t>
            </a:r>
          </a:p>
          <a:p>
            <a:r>
              <a:rPr lang="tr-TR" sz="2600" b="1" dirty="0" err="1" smtClean="0"/>
              <a:t>İmmünofloresan</a:t>
            </a:r>
            <a:r>
              <a:rPr lang="tr-TR" sz="2600" b="1" dirty="0"/>
              <a:t>:</a:t>
            </a:r>
            <a:r>
              <a:rPr lang="tr-TR" sz="2600" dirty="0"/>
              <a:t> Floresan antikorlar, spesifik antijenleri tespit etmek için kullanılabilir. Spesifik hastalıkların (</a:t>
            </a:r>
            <a:r>
              <a:rPr lang="tr-TR" sz="2600" dirty="0" err="1" smtClean="0"/>
              <a:t>örn</a:t>
            </a:r>
            <a:r>
              <a:rPr lang="tr-TR" sz="2600" dirty="0" smtClean="0"/>
              <a:t>: </a:t>
            </a:r>
            <a:r>
              <a:rPr lang="tr-TR" sz="2600" dirty="0" err="1" smtClean="0"/>
              <a:t>spiroket</a:t>
            </a:r>
            <a:r>
              <a:rPr lang="tr-TR" sz="2600" dirty="0" smtClean="0"/>
              <a:t> </a:t>
            </a:r>
            <a:r>
              <a:rPr lang="tr-TR" sz="2600" dirty="0" err="1" smtClean="0"/>
              <a:t>enf</a:t>
            </a:r>
            <a:r>
              <a:rPr lang="tr-TR" sz="2600" dirty="0" smtClean="0"/>
              <a:t>) </a:t>
            </a:r>
            <a:r>
              <a:rPr lang="tr-TR" sz="2600" dirty="0"/>
              <a:t>hızlı teşhisi için çok faydalıdır.</a:t>
            </a:r>
          </a:p>
          <a:p>
            <a:r>
              <a:rPr lang="tr-TR" sz="2600" b="1" dirty="0" smtClean="0"/>
              <a:t>İmaj</a:t>
            </a:r>
            <a:r>
              <a:rPr lang="tr-TR" sz="2600" dirty="0" smtClean="0"/>
              <a:t>: </a:t>
            </a:r>
            <a:r>
              <a:rPr lang="tr-TR" sz="2600" dirty="0"/>
              <a:t>Karanlık bir arka plana karşı ışıldayan parlak nesne</a:t>
            </a:r>
          </a:p>
        </p:txBody>
      </p:sp>
    </p:spTree>
    <p:extLst>
      <p:ext uri="{BB962C8B-B14F-4D97-AF65-F5344CB8AC3E}">
        <p14:creationId xmlns:p14="http://schemas.microsoft.com/office/powerpoint/2010/main" val="415913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Işık </a:t>
            </a:r>
            <a:r>
              <a:rPr lang="tr-TR" b="1" dirty="0" err="1" smtClean="0"/>
              <a:t>mikroskopisinin</a:t>
            </a:r>
            <a:r>
              <a:rPr lang="tr-TR" b="1" dirty="0" smtClean="0"/>
              <a:t> sınırları</a:t>
            </a:r>
            <a:endParaRPr lang="tr-TR" b="1" dirty="0"/>
          </a:p>
        </p:txBody>
      </p:sp>
      <p:sp>
        <p:nvSpPr>
          <p:cNvPr id="3" name="İçerik Yer Tutucusu 2"/>
          <p:cNvSpPr>
            <a:spLocks noGrp="1"/>
          </p:cNvSpPr>
          <p:nvPr>
            <p:ph idx="1"/>
          </p:nvPr>
        </p:nvSpPr>
        <p:spPr/>
        <p:txBody>
          <a:bodyPr/>
          <a:lstStyle/>
          <a:p>
            <a:r>
              <a:rPr lang="tr-TR" dirty="0"/>
              <a:t>Büyütme: 2000 </a:t>
            </a:r>
            <a:r>
              <a:rPr lang="tr-TR" dirty="0" err="1"/>
              <a:t>X'e</a:t>
            </a:r>
            <a:r>
              <a:rPr lang="tr-TR" dirty="0"/>
              <a:t> kadar.</a:t>
            </a:r>
          </a:p>
          <a:p>
            <a:r>
              <a:rPr lang="tr-TR" dirty="0" err="1" smtClean="0"/>
              <a:t>Rezolüsyon</a:t>
            </a:r>
            <a:r>
              <a:rPr lang="tr-TR" dirty="0" smtClean="0"/>
              <a:t> gücü: </a:t>
            </a:r>
            <a:r>
              <a:rPr lang="tr-TR" dirty="0"/>
              <a:t>0,2 </a:t>
            </a:r>
            <a:r>
              <a:rPr lang="tr-TR" dirty="0" err="1"/>
              <a:t>um'ye</a:t>
            </a:r>
            <a:r>
              <a:rPr lang="tr-TR" dirty="0"/>
              <a:t> kadar.</a:t>
            </a:r>
          </a:p>
          <a:p>
            <a:r>
              <a:rPr lang="tr-TR" dirty="0"/>
              <a:t>Büyütme ve </a:t>
            </a:r>
            <a:r>
              <a:rPr lang="tr-TR" dirty="0" err="1" smtClean="0"/>
              <a:t>rezolüsyon</a:t>
            </a:r>
            <a:r>
              <a:rPr lang="tr-TR" dirty="0" smtClean="0"/>
              <a:t> gücünün </a:t>
            </a:r>
            <a:r>
              <a:rPr lang="tr-TR" dirty="0"/>
              <a:t>sınırları nedeniyle, virüsler ve hücrelerin çoğu iç yapısı ışık mikroskobu ile görülemez.</a:t>
            </a:r>
          </a:p>
        </p:txBody>
      </p:sp>
    </p:spTree>
    <p:extLst>
      <p:ext uri="{BB962C8B-B14F-4D97-AF65-F5344CB8AC3E}">
        <p14:creationId xmlns:p14="http://schemas.microsoft.com/office/powerpoint/2010/main" val="17871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0" y="0"/>
            <a:ext cx="9144000" cy="980728"/>
          </a:xfrm>
        </p:spPr>
        <p:txBody>
          <a:bodyPr/>
          <a:lstStyle/>
          <a:p>
            <a:r>
              <a:rPr lang="tr-TR" b="1" dirty="0" smtClean="0"/>
              <a:t>Elektron Mikroskop</a:t>
            </a:r>
            <a:endParaRPr lang="tr-TR" b="1" dirty="0"/>
          </a:p>
        </p:txBody>
      </p:sp>
      <p:sp>
        <p:nvSpPr>
          <p:cNvPr id="5" name="İçerik Yer Tutucusu 4"/>
          <p:cNvSpPr>
            <a:spLocks noGrp="1"/>
          </p:cNvSpPr>
          <p:nvPr>
            <p:ph idx="1"/>
          </p:nvPr>
        </p:nvSpPr>
        <p:spPr>
          <a:xfrm>
            <a:off x="107504" y="836712"/>
            <a:ext cx="8856984" cy="5832648"/>
          </a:xfrm>
        </p:spPr>
        <p:txBody>
          <a:bodyPr>
            <a:normAutofit fontScale="85000" lnSpcReduction="20000"/>
          </a:bodyPr>
          <a:lstStyle/>
          <a:p>
            <a:r>
              <a:rPr lang="tr-TR" dirty="0"/>
              <a:t>Elektron mikroskopları ilk olarak 1932'de geliştirildi ve 1940'larda yaygın olarak kullanıma sunuldu.</a:t>
            </a:r>
          </a:p>
          <a:p>
            <a:r>
              <a:rPr lang="tr-TR" dirty="0" smtClean="0"/>
              <a:t>Işık </a:t>
            </a:r>
            <a:r>
              <a:rPr lang="tr-TR" dirty="0"/>
              <a:t>demeti yerine </a:t>
            </a:r>
            <a:r>
              <a:rPr lang="tr-TR" b="1" dirty="0"/>
              <a:t>elektron demeti</a:t>
            </a:r>
            <a:r>
              <a:rPr lang="tr-TR" dirty="0"/>
              <a:t> </a:t>
            </a:r>
            <a:r>
              <a:rPr lang="tr-TR" dirty="0" smtClean="0"/>
              <a:t>kullanılır</a:t>
            </a:r>
          </a:p>
          <a:p>
            <a:r>
              <a:rPr lang="tr-TR" dirty="0"/>
              <a:t>Elektronlar o kadar küçük parçacıklardır ki, ışıktaki fotonlar gibi dalga görevi görürler. Bir elektron demeti numuneden, ardından görüntüyü büyüten bir dizi mercekten geçer. Görüntü, elektronların numunedeki atomlar tarafından saçılmasından kaynaklanmaktadır.</a:t>
            </a:r>
          </a:p>
          <a:p>
            <a:r>
              <a:rPr lang="tr-TR" dirty="0" smtClean="0"/>
              <a:t>Elektron </a:t>
            </a:r>
            <a:r>
              <a:rPr lang="tr-TR" dirty="0"/>
              <a:t>ışınının dalga boyu, görünür ışıktan yaklaşık 100.000 kat daha küçüktür.</a:t>
            </a:r>
          </a:p>
          <a:p>
            <a:r>
              <a:rPr lang="tr-TR" dirty="0" smtClean="0"/>
              <a:t>Işık </a:t>
            </a:r>
            <a:r>
              <a:rPr lang="tr-TR" dirty="0"/>
              <a:t>mikroskobu ile çözülemeyecek kadar küçük yapıları incelemek için kullanılır.</a:t>
            </a:r>
          </a:p>
          <a:p>
            <a:r>
              <a:rPr lang="tr-TR" dirty="0" smtClean="0"/>
              <a:t>İki </a:t>
            </a:r>
            <a:r>
              <a:rPr lang="tr-TR" dirty="0"/>
              <a:t>tür elektron </a:t>
            </a:r>
            <a:r>
              <a:rPr lang="tr-TR" dirty="0" smtClean="0"/>
              <a:t>mikroskobu</a:t>
            </a:r>
          </a:p>
          <a:p>
            <a:pPr lvl="1"/>
            <a:r>
              <a:rPr lang="tr-TR" dirty="0" smtClean="0"/>
              <a:t>Geçirimli Elektron </a:t>
            </a:r>
            <a:r>
              <a:rPr lang="tr-TR" dirty="0"/>
              <a:t>Mikroskobu (</a:t>
            </a:r>
            <a:r>
              <a:rPr lang="tr-TR" dirty="0" smtClean="0"/>
              <a:t>TEM)</a:t>
            </a:r>
          </a:p>
          <a:p>
            <a:pPr lvl="1"/>
            <a:r>
              <a:rPr lang="tr-TR" dirty="0" smtClean="0"/>
              <a:t>Taramalı </a:t>
            </a:r>
            <a:r>
              <a:rPr lang="tr-TR" dirty="0"/>
              <a:t>Elektron Mikroskobu (SEM)</a:t>
            </a:r>
          </a:p>
        </p:txBody>
      </p:sp>
    </p:spTree>
    <p:extLst>
      <p:ext uri="{BB962C8B-B14F-4D97-AF65-F5344CB8AC3E}">
        <p14:creationId xmlns:p14="http://schemas.microsoft.com/office/powerpoint/2010/main" val="1836027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134" y="959783"/>
            <a:ext cx="4341122" cy="578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457200" y="44624"/>
            <a:ext cx="8229600" cy="1143000"/>
          </a:xfrm>
        </p:spPr>
        <p:txBody>
          <a:bodyPr/>
          <a:lstStyle/>
          <a:p>
            <a:r>
              <a:rPr lang="tr-TR" b="1" dirty="0" smtClean="0"/>
              <a:t>TEM</a:t>
            </a:r>
            <a:endParaRPr lang="tr-TR" b="1" dirty="0"/>
          </a:p>
        </p:txBody>
      </p:sp>
    </p:spTree>
    <p:extLst>
      <p:ext uri="{BB962C8B-B14F-4D97-AF65-F5344CB8AC3E}">
        <p14:creationId xmlns:p14="http://schemas.microsoft.com/office/powerpoint/2010/main" val="1271088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686800" cy="836712"/>
          </a:xfrm>
        </p:spPr>
        <p:txBody>
          <a:bodyPr>
            <a:normAutofit/>
          </a:bodyPr>
          <a:lstStyle/>
          <a:p>
            <a:r>
              <a:rPr lang="tr-TR" b="1" dirty="0" smtClean="0"/>
              <a:t>Geçirimli Elektron Mikroskop (TEM)</a:t>
            </a:r>
            <a:endParaRPr lang="tr-TR" b="1" dirty="0"/>
          </a:p>
        </p:txBody>
      </p:sp>
      <p:sp>
        <p:nvSpPr>
          <p:cNvPr id="3" name="İçerik Yer Tutucusu 2"/>
          <p:cNvSpPr>
            <a:spLocks noGrp="1"/>
          </p:cNvSpPr>
          <p:nvPr>
            <p:ph idx="1"/>
          </p:nvPr>
        </p:nvSpPr>
        <p:spPr>
          <a:xfrm>
            <a:off x="107504" y="908720"/>
            <a:ext cx="8784976" cy="5688632"/>
          </a:xfrm>
        </p:spPr>
        <p:txBody>
          <a:bodyPr>
            <a:normAutofit fontScale="85000" lnSpcReduction="10000"/>
          </a:bodyPr>
          <a:lstStyle/>
          <a:p>
            <a:r>
              <a:rPr lang="tr-TR" dirty="0" smtClean="0"/>
              <a:t>İç </a:t>
            </a:r>
            <a:r>
              <a:rPr lang="tr-TR" dirty="0"/>
              <a:t>yapıların mükemmel görüntüsünü </a:t>
            </a:r>
            <a:r>
              <a:rPr lang="tr-TR" dirty="0" smtClean="0"/>
              <a:t>verir</a:t>
            </a:r>
            <a:endParaRPr lang="tr-TR" dirty="0"/>
          </a:p>
          <a:p>
            <a:r>
              <a:rPr lang="tr-TR" dirty="0" smtClean="0"/>
              <a:t>Büyütme</a:t>
            </a:r>
            <a:r>
              <a:rPr lang="tr-TR" dirty="0"/>
              <a:t>: 100.000 X veya daha </a:t>
            </a:r>
            <a:r>
              <a:rPr lang="tr-TR" dirty="0" smtClean="0"/>
              <a:t>fazla</a:t>
            </a:r>
            <a:endParaRPr lang="tr-TR" dirty="0"/>
          </a:p>
          <a:p>
            <a:r>
              <a:rPr lang="tr-TR" dirty="0" err="1" smtClean="0"/>
              <a:t>Rezolüsyon</a:t>
            </a:r>
            <a:r>
              <a:rPr lang="tr-TR" dirty="0" smtClean="0"/>
              <a:t> </a:t>
            </a:r>
            <a:r>
              <a:rPr lang="tr-TR" dirty="0"/>
              <a:t>gücü: 2,5 </a:t>
            </a:r>
            <a:r>
              <a:rPr lang="tr-TR" dirty="0" err="1"/>
              <a:t>nm</a:t>
            </a:r>
            <a:r>
              <a:rPr lang="tr-TR" dirty="0"/>
              <a:t> veya daha </a:t>
            </a:r>
            <a:r>
              <a:rPr lang="tr-TR" dirty="0" smtClean="0"/>
              <a:t>iyi</a:t>
            </a:r>
            <a:endParaRPr lang="tr-TR" dirty="0"/>
          </a:p>
          <a:p>
            <a:r>
              <a:rPr lang="tr-TR" dirty="0"/>
              <a:t>  İki boyutlu </a:t>
            </a:r>
            <a:r>
              <a:rPr lang="tr-TR" dirty="0" smtClean="0"/>
              <a:t>görüntü</a:t>
            </a:r>
            <a:endParaRPr lang="tr-TR" dirty="0"/>
          </a:p>
          <a:p>
            <a:pPr marL="0" indent="0">
              <a:buNone/>
            </a:pPr>
            <a:r>
              <a:rPr lang="tr-TR" b="1" dirty="0" smtClean="0"/>
              <a:t>Dezavantajları</a:t>
            </a:r>
            <a:r>
              <a:rPr lang="tr-TR" b="1" dirty="0"/>
              <a:t>:</a:t>
            </a:r>
          </a:p>
          <a:p>
            <a:r>
              <a:rPr lang="tr-TR" dirty="0" smtClean="0"/>
              <a:t>Elektronların </a:t>
            </a:r>
            <a:r>
              <a:rPr lang="tr-TR" dirty="0"/>
              <a:t>sınırlı nüfuz etme gücü nedeniyle, numunenin yalnızca çok ince dilimlerini (70-90 </a:t>
            </a:r>
            <a:r>
              <a:rPr lang="tr-TR" dirty="0" err="1"/>
              <a:t>nm</a:t>
            </a:r>
            <a:r>
              <a:rPr lang="tr-TR" dirty="0"/>
              <a:t>) görebilir.</a:t>
            </a:r>
          </a:p>
          <a:p>
            <a:r>
              <a:rPr lang="tr-TR" dirty="0" smtClean="0"/>
              <a:t>Örneği </a:t>
            </a:r>
            <a:r>
              <a:rPr lang="tr-TR" dirty="0"/>
              <a:t>bir vakum altında dilimlemeli, </a:t>
            </a:r>
            <a:r>
              <a:rPr lang="tr-TR" dirty="0" smtClean="0"/>
              <a:t>tespit etmeli, </a:t>
            </a:r>
            <a:r>
              <a:rPr lang="tr-TR" dirty="0"/>
              <a:t>kurutmalı ve görüntülemelidir. Görüntü kontrastını geliştirmek için boyama kullanılabilir.</a:t>
            </a:r>
          </a:p>
          <a:p>
            <a:r>
              <a:rPr lang="tr-TR" dirty="0" smtClean="0"/>
              <a:t>Müdahaleler </a:t>
            </a:r>
            <a:r>
              <a:rPr lang="tr-TR" dirty="0"/>
              <a:t>numuneyi öldürür ve hücrelerin küçülmesine ve bozulmasına (</a:t>
            </a:r>
            <a:r>
              <a:rPr lang="tr-TR" dirty="0" err="1"/>
              <a:t>artefaktlar</a:t>
            </a:r>
            <a:r>
              <a:rPr lang="tr-TR" dirty="0"/>
              <a:t>) neden olabilir.</a:t>
            </a:r>
          </a:p>
        </p:txBody>
      </p:sp>
    </p:spTree>
    <p:extLst>
      <p:ext uri="{BB962C8B-B14F-4D97-AF65-F5344CB8AC3E}">
        <p14:creationId xmlns:p14="http://schemas.microsoft.com/office/powerpoint/2010/main" val="960153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686800" cy="908720"/>
          </a:xfrm>
        </p:spPr>
        <p:txBody>
          <a:bodyPr/>
          <a:lstStyle/>
          <a:p>
            <a:r>
              <a:rPr lang="tr-TR" b="1" dirty="0" smtClean="0"/>
              <a:t>Taramalı Elektron </a:t>
            </a:r>
            <a:r>
              <a:rPr lang="tr-TR" b="1" dirty="0" err="1" smtClean="0"/>
              <a:t>Mİkroskop</a:t>
            </a:r>
            <a:endParaRPr lang="tr-TR" b="1" dirty="0"/>
          </a:p>
        </p:txBody>
      </p:sp>
      <p:sp>
        <p:nvSpPr>
          <p:cNvPr id="3" name="İçerik Yer Tutucusu 2"/>
          <p:cNvSpPr>
            <a:spLocks noGrp="1"/>
          </p:cNvSpPr>
          <p:nvPr>
            <p:ph idx="1"/>
          </p:nvPr>
        </p:nvSpPr>
        <p:spPr>
          <a:xfrm>
            <a:off x="107504" y="764704"/>
            <a:ext cx="8579296" cy="5361459"/>
          </a:xfrm>
        </p:spPr>
        <p:txBody>
          <a:bodyPr>
            <a:normAutofit fontScale="85000" lnSpcReduction="20000"/>
          </a:bodyPr>
          <a:lstStyle/>
          <a:p>
            <a:r>
              <a:rPr lang="tr-TR" dirty="0" smtClean="0"/>
              <a:t>Dış </a:t>
            </a:r>
            <a:r>
              <a:rPr lang="tr-TR" dirty="0"/>
              <a:t>yüzeyin mükemmel görüntüsünü </a:t>
            </a:r>
            <a:r>
              <a:rPr lang="tr-TR" dirty="0" smtClean="0"/>
              <a:t>verir</a:t>
            </a:r>
            <a:endParaRPr lang="tr-TR" dirty="0"/>
          </a:p>
          <a:p>
            <a:r>
              <a:rPr lang="tr-TR" dirty="0" smtClean="0"/>
              <a:t>Büyütme</a:t>
            </a:r>
            <a:r>
              <a:rPr lang="tr-TR" dirty="0"/>
              <a:t>: 10.000 X veya daha </a:t>
            </a:r>
            <a:r>
              <a:rPr lang="tr-TR" dirty="0" smtClean="0"/>
              <a:t>fazla</a:t>
            </a:r>
            <a:endParaRPr lang="tr-TR" dirty="0"/>
          </a:p>
          <a:p>
            <a:r>
              <a:rPr lang="tr-TR" dirty="0" smtClean="0"/>
              <a:t>Çözme </a:t>
            </a:r>
            <a:r>
              <a:rPr lang="tr-TR" dirty="0"/>
              <a:t>gücü: 20 </a:t>
            </a:r>
            <a:r>
              <a:rPr lang="tr-TR" dirty="0" err="1"/>
              <a:t>nm</a:t>
            </a:r>
            <a:r>
              <a:rPr lang="tr-TR" dirty="0"/>
              <a:t> veya daha </a:t>
            </a:r>
            <a:r>
              <a:rPr lang="tr-TR" dirty="0" smtClean="0"/>
              <a:t>iyi</a:t>
            </a:r>
            <a:endParaRPr lang="tr-TR" dirty="0"/>
          </a:p>
          <a:p>
            <a:r>
              <a:rPr lang="tr-TR" dirty="0" smtClean="0"/>
              <a:t>Üç </a:t>
            </a:r>
            <a:r>
              <a:rPr lang="tr-TR" dirty="0"/>
              <a:t>boyutlu </a:t>
            </a:r>
            <a:r>
              <a:rPr lang="tr-TR" dirty="0" smtClean="0"/>
              <a:t>görüntü</a:t>
            </a:r>
            <a:endParaRPr lang="tr-TR" dirty="0"/>
          </a:p>
          <a:p>
            <a:r>
              <a:rPr lang="tr-TR" dirty="0" smtClean="0"/>
              <a:t>TEM'den </a:t>
            </a:r>
            <a:r>
              <a:rPr lang="tr-TR" dirty="0"/>
              <a:t>daha yeni buluş. Esas olarak hücrelerin ve virüslerin yüzeylerini gözlemlemek için kullanılır.</a:t>
            </a:r>
          </a:p>
          <a:p>
            <a:r>
              <a:rPr lang="tr-TR" dirty="0" smtClean="0"/>
              <a:t>Örnekler </a:t>
            </a:r>
            <a:r>
              <a:rPr lang="tr-TR" dirty="0"/>
              <a:t>bir ağır metal tabakasıyla (altın veya paladyum) </a:t>
            </a:r>
            <a:r>
              <a:rPr lang="tr-TR" dirty="0" smtClean="0"/>
              <a:t>kaplanmıştır</a:t>
            </a:r>
            <a:endParaRPr lang="tr-TR" dirty="0"/>
          </a:p>
          <a:p>
            <a:r>
              <a:rPr lang="tr-TR" dirty="0" smtClean="0"/>
              <a:t>Dar </a:t>
            </a:r>
            <a:r>
              <a:rPr lang="tr-TR" dirty="0"/>
              <a:t>bir elektron demeti (birincil elektron ışını) numune yüzeyi boyunca </a:t>
            </a:r>
            <a:r>
              <a:rPr lang="tr-TR" dirty="0" smtClean="0"/>
              <a:t>süpürülür</a:t>
            </a:r>
            <a:endParaRPr lang="tr-TR" dirty="0"/>
          </a:p>
          <a:p>
            <a:r>
              <a:rPr lang="tr-TR" dirty="0" smtClean="0"/>
              <a:t>Numune </a:t>
            </a:r>
            <a:r>
              <a:rPr lang="tr-TR" dirty="0"/>
              <a:t>yüzeyindeki elektronlar, bir görüntü oluşturmak için toplanan ve yükseltilen ikincil bir elektron ışını oluşturarak ortadan </a:t>
            </a:r>
            <a:r>
              <a:rPr lang="tr-TR" dirty="0" smtClean="0"/>
              <a:t>kaldırılır</a:t>
            </a:r>
            <a:endParaRPr lang="tr-TR" dirty="0"/>
          </a:p>
        </p:txBody>
      </p:sp>
    </p:spTree>
    <p:extLst>
      <p:ext uri="{BB962C8B-B14F-4D97-AF65-F5344CB8AC3E}">
        <p14:creationId xmlns:p14="http://schemas.microsoft.com/office/powerpoint/2010/main" val="2419971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41306"/>
            <a:ext cx="9108504" cy="939422"/>
          </a:xfrm>
        </p:spPr>
        <p:txBody>
          <a:bodyPr>
            <a:normAutofit fontScale="90000"/>
          </a:bodyPr>
          <a:lstStyle/>
          <a:p>
            <a:r>
              <a:rPr lang="tr-TR" b="1" dirty="0"/>
              <a:t>Taramalı </a:t>
            </a:r>
            <a:r>
              <a:rPr lang="tr-TR" b="1" dirty="0" err="1"/>
              <a:t>Tünelleme</a:t>
            </a:r>
            <a:r>
              <a:rPr lang="tr-TR" b="1" dirty="0"/>
              <a:t> Mikroskobu ve Atomik Kuvvet Mikroskobu (AFM)</a:t>
            </a:r>
          </a:p>
        </p:txBody>
      </p:sp>
      <p:sp>
        <p:nvSpPr>
          <p:cNvPr id="3" name="İçerik Yer Tutucusu 2"/>
          <p:cNvSpPr>
            <a:spLocks noGrp="1"/>
          </p:cNvSpPr>
          <p:nvPr>
            <p:ph idx="1"/>
          </p:nvPr>
        </p:nvSpPr>
        <p:spPr>
          <a:xfrm>
            <a:off x="179512" y="1124744"/>
            <a:ext cx="8784976" cy="5400600"/>
          </a:xfrm>
        </p:spPr>
        <p:txBody>
          <a:bodyPr>
            <a:normAutofit fontScale="85000" lnSpcReduction="10000"/>
          </a:bodyPr>
          <a:lstStyle/>
          <a:p>
            <a:r>
              <a:rPr lang="tr-TR" dirty="0" smtClean="0"/>
              <a:t>1980'lerde geliştirildi</a:t>
            </a:r>
            <a:endParaRPr lang="tr-TR" dirty="0"/>
          </a:p>
          <a:p>
            <a:r>
              <a:rPr lang="tr-TR" dirty="0" smtClean="0"/>
              <a:t>Biyolojik </a:t>
            </a:r>
            <a:r>
              <a:rPr lang="tr-TR" dirty="0"/>
              <a:t>moleküllerin ve silikon bilgisayar çiplerinin </a:t>
            </a:r>
            <a:r>
              <a:rPr lang="tr-TR" dirty="0" smtClean="0"/>
              <a:t>yapısını ve </a:t>
            </a:r>
            <a:r>
              <a:rPr lang="tr-TR" dirty="0"/>
              <a:t>yüzeyini gözlemlemek için </a:t>
            </a:r>
            <a:r>
              <a:rPr lang="tr-TR" dirty="0" smtClean="0"/>
              <a:t>kullanılır</a:t>
            </a:r>
            <a:endParaRPr lang="tr-TR" dirty="0"/>
          </a:p>
          <a:p>
            <a:pPr marL="0" indent="0">
              <a:buNone/>
            </a:pPr>
            <a:r>
              <a:rPr lang="tr-TR" b="1" dirty="0" smtClean="0"/>
              <a:t>Taramalı </a:t>
            </a:r>
            <a:r>
              <a:rPr lang="tr-TR" b="1" dirty="0"/>
              <a:t>Tünel Açma Mikroskobu (STM)</a:t>
            </a:r>
          </a:p>
          <a:p>
            <a:r>
              <a:rPr lang="tr-TR" dirty="0"/>
              <a:t>Bir numunenin yüzeyini tarayan ince bir metal </a:t>
            </a:r>
            <a:r>
              <a:rPr lang="tr-TR" dirty="0" err="1"/>
              <a:t>prob</a:t>
            </a:r>
            <a:r>
              <a:rPr lang="tr-TR" dirty="0"/>
              <a:t> </a:t>
            </a:r>
            <a:r>
              <a:rPr lang="tr-TR" dirty="0" smtClean="0"/>
              <a:t>kullanır</a:t>
            </a:r>
            <a:endParaRPr lang="tr-TR" dirty="0"/>
          </a:p>
          <a:p>
            <a:pPr marL="0" indent="0">
              <a:buNone/>
            </a:pPr>
            <a:r>
              <a:rPr lang="tr-TR" b="1" dirty="0" smtClean="0"/>
              <a:t>Atomik </a:t>
            </a:r>
            <a:r>
              <a:rPr lang="tr-TR" b="1" dirty="0"/>
              <a:t>Kuvvet Mikroskobu (AFM)</a:t>
            </a:r>
          </a:p>
          <a:p>
            <a:r>
              <a:rPr lang="tr-TR" dirty="0"/>
              <a:t>Numunenin yüzeyini tarayan bir elmas ve metal </a:t>
            </a:r>
            <a:r>
              <a:rPr lang="tr-TR" dirty="0" err="1"/>
              <a:t>prob</a:t>
            </a:r>
            <a:r>
              <a:rPr lang="tr-TR" dirty="0"/>
              <a:t> </a:t>
            </a:r>
            <a:r>
              <a:rPr lang="tr-TR" dirty="0" smtClean="0"/>
              <a:t>kullanır</a:t>
            </a:r>
            <a:endParaRPr lang="tr-TR" b="1" dirty="0"/>
          </a:p>
          <a:p>
            <a:pPr marL="0" indent="0">
              <a:buNone/>
            </a:pPr>
            <a:r>
              <a:rPr lang="tr-TR" b="1" dirty="0"/>
              <a:t>Her iki mikroskobun avantajları:</a:t>
            </a:r>
          </a:p>
          <a:p>
            <a:r>
              <a:rPr lang="tr-TR" dirty="0"/>
              <a:t>  Elektron mikroskoplarından daha yüksek çözme gücü</a:t>
            </a:r>
          </a:p>
          <a:p>
            <a:r>
              <a:rPr lang="tr-TR" dirty="0"/>
              <a:t>  Özel numune hazırlığı gerekmez</a:t>
            </a:r>
          </a:p>
        </p:txBody>
      </p:sp>
    </p:spTree>
    <p:extLst>
      <p:ext uri="{BB962C8B-B14F-4D97-AF65-F5344CB8AC3E}">
        <p14:creationId xmlns:p14="http://schemas.microsoft.com/office/powerpoint/2010/main" val="3459613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extLst>
              <p:ext uri="{D42A27DB-BD31-4B8C-83A1-F6EECF244321}">
                <p14:modId xmlns:p14="http://schemas.microsoft.com/office/powerpoint/2010/main" val="2821592925"/>
              </p:ext>
            </p:extLst>
          </p:nvPr>
        </p:nvGraphicFramePr>
        <p:xfrm>
          <a:off x="251518" y="404664"/>
          <a:ext cx="8640961" cy="6186234"/>
        </p:xfrm>
        <a:graphic>
          <a:graphicData uri="http://schemas.openxmlformats.org/drawingml/2006/table">
            <a:tbl>
              <a:tblPr firstRow="1" bandRow="1">
                <a:tableStyleId>{5C22544A-7EE6-4342-B048-85BDC9FD1C3A}</a:tableStyleId>
              </a:tblPr>
              <a:tblGrid>
                <a:gridCol w="2099141"/>
                <a:gridCol w="3218679"/>
                <a:gridCol w="3323141"/>
              </a:tblGrid>
              <a:tr h="475447">
                <a:tc>
                  <a:txBody>
                    <a:bodyPr/>
                    <a:lstStyle/>
                    <a:p>
                      <a:endParaRPr lang="tr-TR" dirty="0"/>
                    </a:p>
                  </a:txBody>
                  <a:tcPr/>
                </a:tc>
                <a:tc>
                  <a:txBody>
                    <a:bodyPr/>
                    <a:lstStyle/>
                    <a:p>
                      <a:r>
                        <a:rPr lang="tr-TR" dirty="0" smtClean="0"/>
                        <a:t>Işık Mikroskobu</a:t>
                      </a:r>
                      <a:endParaRPr lang="tr-TR" dirty="0"/>
                    </a:p>
                  </a:txBody>
                  <a:tcPr/>
                </a:tc>
                <a:tc>
                  <a:txBody>
                    <a:bodyPr/>
                    <a:lstStyle/>
                    <a:p>
                      <a:r>
                        <a:rPr lang="tr-TR" dirty="0" smtClean="0"/>
                        <a:t>Elektron mikroskop</a:t>
                      </a:r>
                      <a:endParaRPr lang="tr-TR" dirty="0"/>
                    </a:p>
                  </a:txBody>
                  <a:tcPr/>
                </a:tc>
              </a:tr>
              <a:tr h="655336">
                <a:tc>
                  <a:txBody>
                    <a:bodyPr/>
                    <a:lstStyle/>
                    <a:p>
                      <a:r>
                        <a:rPr lang="tr-TR" b="1" dirty="0" smtClean="0"/>
                        <a:t>Aydınlatma kaynağı</a:t>
                      </a:r>
                      <a:endParaRPr lang="tr-TR" b="1" dirty="0"/>
                    </a:p>
                  </a:txBody>
                  <a:tcPr/>
                </a:tc>
                <a:tc>
                  <a:txBody>
                    <a:bodyPr/>
                    <a:lstStyle/>
                    <a:p>
                      <a:r>
                        <a:rPr lang="tr-TR" dirty="0" smtClean="0"/>
                        <a:t>Görünür ışınlar </a:t>
                      </a:r>
                    </a:p>
                    <a:p>
                      <a:r>
                        <a:rPr lang="tr-TR" dirty="0" smtClean="0"/>
                        <a:t>(550 </a:t>
                      </a:r>
                      <a:r>
                        <a:rPr lang="tr-TR" dirty="0" err="1" smtClean="0"/>
                        <a:t>nm</a:t>
                      </a:r>
                      <a:r>
                        <a:rPr lang="tr-TR" dirty="0" smtClean="0"/>
                        <a:t>)</a:t>
                      </a:r>
                      <a:endParaRPr lang="tr-TR" dirty="0"/>
                    </a:p>
                  </a:txBody>
                  <a:tcPr/>
                </a:tc>
                <a:tc>
                  <a:txBody>
                    <a:bodyPr/>
                    <a:lstStyle/>
                    <a:p>
                      <a:r>
                        <a:rPr lang="tr-TR" dirty="0" smtClean="0"/>
                        <a:t>Elektron demeti</a:t>
                      </a:r>
                    </a:p>
                    <a:p>
                      <a:r>
                        <a:rPr lang="tr-TR" dirty="0" smtClean="0"/>
                        <a:t>(0.005 </a:t>
                      </a:r>
                      <a:r>
                        <a:rPr lang="tr-TR" dirty="0" err="1" smtClean="0"/>
                        <a:t>nm</a:t>
                      </a:r>
                      <a:r>
                        <a:rPr lang="tr-TR" dirty="0" smtClean="0"/>
                        <a:t>)</a:t>
                      </a:r>
                      <a:endParaRPr lang="tr-TR" dirty="0"/>
                    </a:p>
                  </a:txBody>
                  <a:tcPr/>
                </a:tc>
              </a:tr>
              <a:tr h="374478">
                <a:tc>
                  <a:txBody>
                    <a:bodyPr/>
                    <a:lstStyle/>
                    <a:p>
                      <a:r>
                        <a:rPr lang="tr-TR" b="1" dirty="0" smtClean="0"/>
                        <a:t>Çözünürlük</a:t>
                      </a:r>
                      <a:endParaRPr lang="tr-TR" b="1" dirty="0"/>
                    </a:p>
                  </a:txBody>
                  <a:tcPr/>
                </a:tc>
                <a:tc>
                  <a:txBody>
                    <a:bodyPr/>
                    <a:lstStyle/>
                    <a:p>
                      <a:r>
                        <a:rPr lang="tr-TR" dirty="0" smtClean="0"/>
                        <a:t>0.25µm</a:t>
                      </a:r>
                      <a:endParaRPr lang="tr-TR" dirty="0"/>
                    </a:p>
                  </a:txBody>
                  <a:tcPr/>
                </a:tc>
                <a:tc>
                  <a:txBody>
                    <a:bodyPr/>
                    <a:lstStyle/>
                    <a:p>
                      <a:r>
                        <a:rPr lang="tr-TR" dirty="0" smtClean="0"/>
                        <a:t>0.05 </a:t>
                      </a:r>
                      <a:r>
                        <a:rPr lang="tr-TR" dirty="0" err="1" smtClean="0"/>
                        <a:t>nm</a:t>
                      </a:r>
                      <a:endParaRPr lang="tr-TR" dirty="0"/>
                    </a:p>
                  </a:txBody>
                  <a:tcPr/>
                </a:tc>
              </a:tr>
              <a:tr h="374478">
                <a:tc>
                  <a:txBody>
                    <a:bodyPr/>
                    <a:lstStyle/>
                    <a:p>
                      <a:r>
                        <a:rPr lang="tr-TR" b="1" dirty="0" smtClean="0"/>
                        <a:t>Büyütme</a:t>
                      </a:r>
                      <a:endParaRPr lang="tr-TR" b="1" dirty="0"/>
                    </a:p>
                  </a:txBody>
                  <a:tcPr/>
                </a:tc>
                <a:tc>
                  <a:txBody>
                    <a:bodyPr/>
                    <a:lstStyle/>
                    <a:p>
                      <a:r>
                        <a:rPr lang="tr-TR" dirty="0" smtClean="0"/>
                        <a:t>1400X</a:t>
                      </a:r>
                      <a:endParaRPr lang="tr-TR" dirty="0"/>
                    </a:p>
                  </a:txBody>
                  <a:tcPr/>
                </a:tc>
                <a:tc>
                  <a:txBody>
                    <a:bodyPr/>
                    <a:lstStyle/>
                    <a:p>
                      <a:r>
                        <a:rPr lang="tr-TR" dirty="0" smtClean="0"/>
                        <a:t>2-8x10</a:t>
                      </a:r>
                      <a:r>
                        <a:rPr lang="tr-TR" baseline="30000" dirty="0" smtClean="0"/>
                        <a:t>6</a:t>
                      </a:r>
                      <a:endParaRPr lang="tr-TR" dirty="0"/>
                    </a:p>
                  </a:txBody>
                  <a:tcPr/>
                </a:tc>
              </a:tr>
              <a:tr h="936195">
                <a:tc>
                  <a:txBody>
                    <a:bodyPr/>
                    <a:lstStyle/>
                    <a:p>
                      <a:r>
                        <a:rPr lang="tr-TR" b="1" dirty="0" smtClean="0"/>
                        <a:t>Lensler</a:t>
                      </a:r>
                      <a:endParaRPr lang="tr-TR" b="1" dirty="0"/>
                    </a:p>
                  </a:txBody>
                  <a:tcPr/>
                </a:tc>
                <a:tc>
                  <a:txBody>
                    <a:bodyPr/>
                    <a:lstStyle/>
                    <a:p>
                      <a:r>
                        <a:rPr lang="tr-TR" dirty="0" smtClean="0"/>
                        <a:t>Cam</a:t>
                      </a:r>
                      <a:endParaRPr lang="tr-TR" dirty="0"/>
                    </a:p>
                  </a:txBody>
                  <a:tcPr/>
                </a:tc>
                <a:tc>
                  <a:txBody>
                    <a:bodyPr/>
                    <a:lstStyle/>
                    <a:p>
                      <a:r>
                        <a:rPr lang="tr-TR" dirty="0" smtClean="0"/>
                        <a:t>Elektron demeti, </a:t>
                      </a:r>
                      <a:r>
                        <a:rPr lang="tr-TR" b="1" dirty="0" smtClean="0"/>
                        <a:t>elektromıknatıslar</a:t>
                      </a:r>
                      <a:r>
                        <a:rPr lang="tr-TR" b="1" baseline="0" dirty="0" smtClean="0"/>
                        <a:t> </a:t>
                      </a:r>
                      <a:r>
                        <a:rPr lang="tr-TR" baseline="0" dirty="0" smtClean="0"/>
                        <a:t>ile odaklanır</a:t>
                      </a:r>
                      <a:endParaRPr lang="tr-TR" dirty="0"/>
                    </a:p>
                  </a:txBody>
                  <a:tcPr/>
                </a:tc>
              </a:tr>
              <a:tr h="1872389">
                <a:tc>
                  <a:txBody>
                    <a:bodyPr/>
                    <a:lstStyle/>
                    <a:p>
                      <a:r>
                        <a:rPr lang="tr-TR" b="1" dirty="0" smtClean="0"/>
                        <a:t>İmaj oluşumu</a:t>
                      </a:r>
                      <a:endParaRPr lang="tr-TR" b="1" dirty="0"/>
                    </a:p>
                  </a:txBody>
                  <a:tcPr/>
                </a:tc>
                <a:tc>
                  <a:txBody>
                    <a:bodyPr/>
                    <a:lstStyle/>
                    <a:p>
                      <a:pPr>
                        <a:buFont typeface="Arial" pitchFamily="34" charset="0"/>
                        <a:buChar char="•"/>
                      </a:pPr>
                      <a:r>
                        <a:rPr lang="tr-TR" dirty="0" smtClean="0"/>
                        <a:t>Objenin farklı </a:t>
                      </a:r>
                      <a:r>
                        <a:rPr lang="tr-TR" dirty="0" err="1" smtClean="0"/>
                        <a:t>zonlarındaki</a:t>
                      </a:r>
                      <a:r>
                        <a:rPr lang="tr-TR" dirty="0" smtClean="0"/>
                        <a:t> ışık </a:t>
                      </a:r>
                      <a:r>
                        <a:rPr lang="tr-TR" dirty="0" err="1" smtClean="0"/>
                        <a:t>absorpsiyonuna</a:t>
                      </a:r>
                      <a:r>
                        <a:rPr lang="tr-TR" baseline="0" dirty="0" smtClean="0"/>
                        <a:t> bağlıdır</a:t>
                      </a:r>
                    </a:p>
                    <a:p>
                      <a:pPr>
                        <a:buFont typeface="Arial" pitchFamily="34" charset="0"/>
                        <a:buChar char="•"/>
                      </a:pPr>
                      <a:r>
                        <a:rPr lang="tr-TR" baseline="0" dirty="0" smtClean="0"/>
                        <a:t>İmaj </a:t>
                      </a:r>
                      <a:r>
                        <a:rPr lang="tr-TR" baseline="0" dirty="0" err="1" smtClean="0"/>
                        <a:t>okuler</a:t>
                      </a:r>
                      <a:r>
                        <a:rPr lang="tr-TR" baseline="0" dirty="0" smtClean="0"/>
                        <a:t> lens aracılığıyla gözle görülür, ekrana gerek yoktur</a:t>
                      </a:r>
                      <a:endParaRPr lang="tr-TR" dirty="0"/>
                    </a:p>
                  </a:txBody>
                  <a:tcPr/>
                </a:tc>
                <a:tc>
                  <a:txBody>
                    <a:bodyPr/>
                    <a:lstStyle/>
                    <a:p>
                      <a:pPr>
                        <a:buFont typeface="Arial" pitchFamily="34" charset="0"/>
                        <a:buChar char="•"/>
                      </a:pPr>
                      <a:r>
                        <a:rPr lang="tr-TR" dirty="0" smtClean="0"/>
                        <a:t>Elektron </a:t>
                      </a:r>
                      <a:r>
                        <a:rPr lang="tr-TR" dirty="0" err="1" smtClean="0"/>
                        <a:t>saçılımına</a:t>
                      </a:r>
                      <a:r>
                        <a:rPr lang="tr-TR" dirty="0" smtClean="0"/>
                        <a:t> bağlıdır</a:t>
                      </a:r>
                    </a:p>
                    <a:p>
                      <a:pPr>
                        <a:buFont typeface="Arial" pitchFamily="34" charset="0"/>
                        <a:buChar char="•"/>
                      </a:pPr>
                      <a:r>
                        <a:rPr lang="tr-TR" dirty="0" smtClean="0"/>
                        <a:t> İmaj çinko sülfat </a:t>
                      </a:r>
                      <a:r>
                        <a:rPr lang="tr-TR" dirty="0" err="1" smtClean="0"/>
                        <a:t>floresan</a:t>
                      </a:r>
                      <a:r>
                        <a:rPr lang="tr-TR" dirty="0" smtClean="0"/>
                        <a:t> ekran (</a:t>
                      </a:r>
                      <a:r>
                        <a:rPr lang="tr-TR" sz="1200" dirty="0" smtClean="0"/>
                        <a:t>Çinko sülfit </a:t>
                      </a:r>
                      <a:r>
                        <a:rPr lang="tr-TR" sz="1200" dirty="0" err="1" smtClean="0"/>
                        <a:t>floresan</a:t>
                      </a:r>
                      <a:r>
                        <a:rPr lang="tr-TR" sz="1200" dirty="0" smtClean="0"/>
                        <a:t> özelliğe sahiptir ve parlak kadranların, </a:t>
                      </a:r>
                      <a:r>
                        <a:rPr lang="tr-TR" sz="1200" dirty="0" err="1" smtClean="0"/>
                        <a:t>floresan</a:t>
                      </a:r>
                      <a:r>
                        <a:rPr lang="tr-TR" sz="1200" dirty="0" smtClean="0"/>
                        <a:t> lambaların, X-ışını ve televizyon ekranlarının yapımında kullanılır</a:t>
                      </a:r>
                      <a:r>
                        <a:rPr lang="tr-TR" dirty="0" smtClean="0"/>
                        <a:t>)</a:t>
                      </a:r>
                      <a:r>
                        <a:rPr lang="tr-TR" baseline="0" dirty="0" smtClean="0"/>
                        <a:t> veya </a:t>
                      </a:r>
                      <a:r>
                        <a:rPr lang="tr-TR" baseline="0" dirty="0" err="1" smtClean="0"/>
                        <a:t>fotoğrafik</a:t>
                      </a:r>
                      <a:r>
                        <a:rPr lang="tr-TR" baseline="0" dirty="0" smtClean="0"/>
                        <a:t> plak üzerine alınır</a:t>
                      </a:r>
                      <a:endParaRPr lang="tr-TR" dirty="0"/>
                    </a:p>
                  </a:txBody>
                  <a:tcPr/>
                </a:tc>
              </a:tr>
              <a:tr h="1497911">
                <a:tc>
                  <a:txBody>
                    <a:bodyPr/>
                    <a:lstStyle/>
                    <a:p>
                      <a:r>
                        <a:rPr lang="tr-TR" b="1" dirty="0" smtClean="0"/>
                        <a:t>Vakum</a:t>
                      </a:r>
                      <a:endParaRPr lang="tr-TR" b="1" dirty="0"/>
                    </a:p>
                  </a:txBody>
                  <a:tcPr/>
                </a:tc>
                <a:tc>
                  <a:txBody>
                    <a:bodyPr/>
                    <a:lstStyle/>
                    <a:p>
                      <a:pPr>
                        <a:buFont typeface="Arial" pitchFamily="34" charset="0"/>
                        <a:buNone/>
                      </a:pPr>
                      <a:r>
                        <a:rPr lang="tr-TR" dirty="0" smtClean="0"/>
                        <a:t>Gerekmez</a:t>
                      </a:r>
                      <a:endParaRPr lang="tr-TR" dirty="0"/>
                    </a:p>
                  </a:txBody>
                  <a:tcPr/>
                </a:tc>
                <a:tc>
                  <a:txBody>
                    <a:bodyPr/>
                    <a:lstStyle/>
                    <a:p>
                      <a:pPr>
                        <a:buFont typeface="Arial" pitchFamily="34" charset="0"/>
                        <a:buNone/>
                      </a:pPr>
                      <a:r>
                        <a:rPr lang="tr-TR" dirty="0" smtClean="0"/>
                        <a:t>Yüksek vakum gerekir (</a:t>
                      </a:r>
                      <a:r>
                        <a:rPr lang="tr-TR" sz="1800" kern="1200" dirty="0" smtClean="0">
                          <a:solidFill>
                            <a:schemeClr val="dk1"/>
                          </a:solidFill>
                          <a:latin typeface="+mn-lt"/>
                          <a:ea typeface="+mn-ea"/>
                          <a:cs typeface="+mn-cs"/>
                        </a:rPr>
                        <a:t>elektronlar elektron tabancasında üretilir ve vakum tüpünde dolaştırılır ve hızlandırılırlar)</a:t>
                      </a:r>
                      <a:endParaRPr lang="tr-TR" dirty="0"/>
                    </a:p>
                  </a:txBody>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tr-TR" sz="4000" b="1">
                <a:latin typeface="Times New Roman" pitchFamily="18" charset="0"/>
              </a:rPr>
              <a:t>Mikroskobun bakımı ve Kullanılması</a:t>
            </a:r>
          </a:p>
        </p:txBody>
      </p:sp>
      <p:sp>
        <p:nvSpPr>
          <p:cNvPr id="20483" name="Rectangle 3"/>
          <p:cNvSpPr>
            <a:spLocks noGrp="1" noChangeArrowheads="1"/>
          </p:cNvSpPr>
          <p:nvPr>
            <p:ph type="body" idx="1"/>
          </p:nvPr>
        </p:nvSpPr>
        <p:spPr>
          <a:xfrm>
            <a:off x="457200" y="1600200"/>
            <a:ext cx="8305800" cy="5105400"/>
          </a:xfrm>
        </p:spPr>
        <p:txBody>
          <a:bodyPr/>
          <a:lstStyle/>
          <a:p>
            <a:pPr>
              <a:lnSpc>
                <a:spcPct val="90000"/>
              </a:lnSpc>
            </a:pPr>
            <a:r>
              <a:rPr lang="tr-TR" sz="2400">
                <a:latin typeface="Times New Roman" pitchFamily="18" charset="0"/>
              </a:rPr>
              <a:t>Muayeneye başlamadan önce, mikroskobun optik parçalarının sağlam, tozsuz ve lekesiz olduğuna dikkat edilir. Optik kısım üzerindeki toz ve lekeler mercek kâğıtları veya ince tülbentle silinerek giderilir. Objektif ve kondansatörün üst merceği üzerinde kurumuş sedir yağı lekesi, ksilola batırılmış tülbentle silinir ve hemen kuru tülbentle veya mercek kâğıdı ile de kurulanır.</a:t>
            </a:r>
          </a:p>
          <a:p>
            <a:pPr>
              <a:lnSpc>
                <a:spcPct val="90000"/>
              </a:lnSpc>
            </a:pPr>
            <a:r>
              <a:rPr lang="tr-TR" sz="2400">
                <a:latin typeface="Times New Roman" pitchFamily="18" charset="0"/>
              </a:rPr>
              <a:t>Lâm üzerinde hazırlanan preparatın alt kısmı mikroskobun tablasının ortasındaki boşluğa gelmek üzere yerleştirilir veya preparat tam bu boşluğa gelecek tarzda ayarlanır.</a:t>
            </a:r>
          </a:p>
          <a:p>
            <a:pPr>
              <a:lnSpc>
                <a:spcPct val="90000"/>
              </a:lnSpc>
            </a:pPr>
            <a:r>
              <a:rPr lang="tr-TR" sz="2400">
                <a:latin typeface="Times New Roman" pitchFamily="18" charset="0"/>
              </a:rPr>
              <a:t>Tabla üzerinde bulunan maşalarla veya özel sürgü tertibatının kolları arasına preparat yerleştirilerek tespit edilir.</a:t>
            </a:r>
          </a:p>
          <a:p>
            <a:pPr>
              <a:lnSpc>
                <a:spcPct val="90000"/>
              </a:lnSpc>
            </a:pPr>
            <a:r>
              <a:rPr lang="tr-TR" sz="2400">
                <a:latin typeface="Times New Roman" pitchFamily="18" charset="0"/>
              </a:rPr>
              <a:t>Kondansatör yukarı kaldırılır ve diyaframı tam açılır. </a:t>
            </a:r>
            <a:br>
              <a:rPr lang="tr-TR" sz="2400">
                <a:latin typeface="Times New Roman" pitchFamily="18" charset="0"/>
              </a:rPr>
            </a:br>
            <a:endParaRPr lang="tr-TR" sz="2400">
              <a:latin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81000" y="274638"/>
            <a:ext cx="8305800" cy="868362"/>
          </a:xfrm>
        </p:spPr>
        <p:txBody>
          <a:bodyPr>
            <a:normAutofit fontScale="90000"/>
          </a:bodyPr>
          <a:lstStyle/>
          <a:p>
            <a:r>
              <a:rPr lang="tr-TR" sz="4000" b="1">
                <a:latin typeface="Times New Roman" pitchFamily="18" charset="0"/>
              </a:rPr>
              <a:t>Mikroskobun bakımı ve Kullanılması</a:t>
            </a:r>
          </a:p>
        </p:txBody>
      </p:sp>
      <p:sp>
        <p:nvSpPr>
          <p:cNvPr id="21507" name="Rectangle 3"/>
          <p:cNvSpPr>
            <a:spLocks noGrp="1" noChangeArrowheads="1"/>
          </p:cNvSpPr>
          <p:nvPr>
            <p:ph type="body" idx="1"/>
          </p:nvPr>
        </p:nvSpPr>
        <p:spPr>
          <a:xfrm>
            <a:off x="457200" y="1295400"/>
            <a:ext cx="8382000" cy="5410200"/>
          </a:xfrm>
        </p:spPr>
        <p:txBody>
          <a:bodyPr>
            <a:normAutofit lnSpcReduction="10000"/>
          </a:bodyPr>
          <a:lstStyle/>
          <a:p>
            <a:pPr>
              <a:lnSpc>
                <a:spcPct val="80000"/>
              </a:lnSpc>
            </a:pPr>
            <a:r>
              <a:rPr lang="tr-TR" sz="2400">
                <a:latin typeface="Times New Roman" pitchFamily="18" charset="0"/>
              </a:rPr>
              <a:t>Eğer varsa, aynanın konkav yüzü ışığa çevrilerek bol miktarda ışığın kondansatöre girmesi sağlanır. Işığın durumu okülerden bakılarak kontrol edilir.</a:t>
            </a:r>
          </a:p>
          <a:p>
            <a:pPr>
              <a:lnSpc>
                <a:spcPct val="80000"/>
              </a:lnSpc>
            </a:pPr>
            <a:r>
              <a:rPr lang="tr-TR" sz="2400">
                <a:latin typeface="Times New Roman" pitchFamily="18" charset="0"/>
              </a:rPr>
              <a:t>Preparat üzerine çok küçük bir damla sedir yağı konur.</a:t>
            </a:r>
          </a:p>
          <a:p>
            <a:pPr>
              <a:lnSpc>
                <a:spcPct val="80000"/>
              </a:lnSpc>
            </a:pPr>
            <a:r>
              <a:rPr lang="tr-TR" sz="2400">
                <a:latin typeface="Times New Roman" pitchFamily="18" charset="0"/>
              </a:rPr>
              <a:t>İmmersiyon objektiflerinden biri (90 x veya 100 x ) tüpün tam altına getirilir ve yerine yerleştirilir.</a:t>
            </a:r>
          </a:p>
          <a:p>
            <a:pPr>
              <a:lnSpc>
                <a:spcPct val="80000"/>
              </a:lnSpc>
            </a:pPr>
            <a:r>
              <a:rPr lang="tr-TR" sz="2400">
                <a:latin typeface="Times New Roman" pitchFamily="18" charset="0"/>
              </a:rPr>
              <a:t>İmmersiyon objektifi, yandan bakılmak suretiyle ve makrometre yardımıyla sedir yağının içine daldırılır. Bazı mikroskoplarda tabla yukarı kaldırılmak suretiyle aynı işlem yapılır.</a:t>
            </a:r>
          </a:p>
          <a:p>
            <a:pPr>
              <a:lnSpc>
                <a:spcPct val="80000"/>
              </a:lnSpc>
            </a:pPr>
            <a:r>
              <a:rPr lang="tr-TR" sz="2400">
                <a:latin typeface="Times New Roman" pitchFamily="18" charset="0"/>
              </a:rPr>
              <a:t>Okülerden bakılarak ışık ayarı tekrar gözden geçirilir ve yine okülerden bakılarak makrometre ile mikroskobun tüpü çok hafifçe yukarı kaldırılır (veya tabla aşağı indirilir) ve mikroskop alanı bulunur.</a:t>
            </a:r>
          </a:p>
          <a:p>
            <a:pPr>
              <a:lnSpc>
                <a:spcPct val="80000"/>
              </a:lnSpc>
            </a:pPr>
            <a:r>
              <a:rPr lang="tr-TR" sz="2400">
                <a:latin typeface="Times New Roman" pitchFamily="18" charset="0"/>
              </a:rPr>
              <a:t>Mikrometre ile de netlik ayarı yapılır. Mikroskop sahası üzeri vidalarla tablanın sağa-sola veya yukarı-aşağı olan hareketiyle veya özel tertibatla değiştirilerek, preparatın çeşitli yerleri incelenir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92162"/>
          </a:xfrm>
        </p:spPr>
        <p:txBody>
          <a:bodyPr>
            <a:normAutofit fontScale="90000"/>
          </a:bodyPr>
          <a:lstStyle/>
          <a:p>
            <a:r>
              <a:rPr lang="tr-TR" sz="4000" b="1">
                <a:latin typeface="Times New Roman" pitchFamily="18" charset="0"/>
              </a:rPr>
              <a:t>Mikroskobun bakımı ve Kullanılması</a:t>
            </a:r>
          </a:p>
        </p:txBody>
      </p:sp>
      <p:sp>
        <p:nvSpPr>
          <p:cNvPr id="22531" name="Rectangle 3"/>
          <p:cNvSpPr>
            <a:spLocks noGrp="1" noChangeArrowheads="1"/>
          </p:cNvSpPr>
          <p:nvPr>
            <p:ph type="body" idx="1"/>
          </p:nvPr>
        </p:nvSpPr>
        <p:spPr>
          <a:xfrm>
            <a:off x="304800" y="1295400"/>
            <a:ext cx="8382000" cy="5334000"/>
          </a:xfrm>
        </p:spPr>
        <p:txBody>
          <a:bodyPr>
            <a:normAutofit lnSpcReduction="10000"/>
          </a:bodyPr>
          <a:lstStyle/>
          <a:p>
            <a:pPr>
              <a:lnSpc>
                <a:spcPct val="80000"/>
              </a:lnSpc>
            </a:pPr>
            <a:r>
              <a:rPr lang="tr-TR" sz="2400">
                <a:latin typeface="Times New Roman" pitchFamily="18" charset="0"/>
              </a:rPr>
              <a:t>Monoküler mikroskoplarda genellikle sol gözle bakılır ve sağ göz açık tutulur, kapatılmaz.</a:t>
            </a:r>
          </a:p>
          <a:p>
            <a:pPr>
              <a:lnSpc>
                <a:spcPct val="80000"/>
              </a:lnSpc>
            </a:pPr>
            <a:r>
              <a:rPr lang="tr-TR" sz="2400">
                <a:latin typeface="Times New Roman" pitchFamily="18" charset="0"/>
              </a:rPr>
              <a:t>Okülerden bakarken mikroskop tüpü hiç bir zaman aşağı indirilmez veya tabla yukarı kaldırılmaz. Objektif, lâm ve kondansatörün üst merceği kırılabilir.</a:t>
            </a:r>
          </a:p>
          <a:p>
            <a:pPr>
              <a:lnSpc>
                <a:spcPct val="80000"/>
              </a:lnSpc>
            </a:pPr>
            <a:r>
              <a:rPr lang="tr-TR" sz="2400">
                <a:latin typeface="Times New Roman" pitchFamily="18" charset="0"/>
              </a:rPr>
              <a:t>İmmersiyon objektifi ile çalışırken daima sedir yağı kullanılmalıdır. Sedir yağı bazı durumlarda mikrop ihtiva edebilir. Buna çok dikkat etmeli ve sedir yağını bu yönden kontrolden geçirmelidir.</a:t>
            </a:r>
          </a:p>
          <a:p>
            <a:pPr>
              <a:lnSpc>
                <a:spcPct val="80000"/>
              </a:lnSpc>
            </a:pPr>
            <a:r>
              <a:rPr lang="tr-TR" sz="2400">
                <a:latin typeface="Times New Roman" pitchFamily="18" charset="0"/>
              </a:rPr>
              <a:t>Hareket muayenesi yapılırken iyi bir kontras temini için diyafram gereği kadar kapatılır. Bazı durumlarda kondansatör de hafifçe aşağı indirilebilir. Hareket muayenelerinde mikroskobun düz bir zemin üzerine yerleştirilmesi, muayene edilecek sıvı kültürde bir akıntının oluşmaması bakımından önemlidir. Mikroskop hiç bir zaman eğilmez.</a:t>
            </a:r>
          </a:p>
          <a:p>
            <a:pPr>
              <a:lnSpc>
                <a:spcPct val="80000"/>
              </a:lnSpc>
            </a:pPr>
            <a:r>
              <a:rPr lang="tr-TR" sz="2400">
                <a:latin typeface="Times New Roman" pitchFamily="18" charset="0"/>
              </a:rPr>
              <a:t>Çalışma bittikten sonra lâm özel antiseptik solusyon içine bırakılır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tr-TR" sz="4000" b="1">
                <a:latin typeface="Times New Roman" pitchFamily="18" charset="0"/>
              </a:rPr>
              <a:t>Mikroskobun bakımı ve Kullanılması</a:t>
            </a:r>
          </a:p>
        </p:txBody>
      </p:sp>
      <p:sp>
        <p:nvSpPr>
          <p:cNvPr id="23555" name="Rectangle 3"/>
          <p:cNvSpPr>
            <a:spLocks noGrp="1" noChangeArrowheads="1"/>
          </p:cNvSpPr>
          <p:nvPr>
            <p:ph type="body" idx="1"/>
          </p:nvPr>
        </p:nvSpPr>
        <p:spPr/>
        <p:txBody>
          <a:bodyPr/>
          <a:lstStyle/>
          <a:p>
            <a:pPr>
              <a:lnSpc>
                <a:spcPct val="90000"/>
              </a:lnSpc>
            </a:pPr>
            <a:r>
              <a:rPr lang="tr-TR" sz="2800"/>
              <a:t>Mikroskop temizlenir ve objektifteki sedir yağı da iyice giderilir. Gerekiyorsa ksilol kullanılır.</a:t>
            </a:r>
          </a:p>
          <a:p>
            <a:pPr>
              <a:lnSpc>
                <a:spcPct val="90000"/>
              </a:lnSpc>
            </a:pPr>
            <a:r>
              <a:rPr lang="tr-TR" sz="2800"/>
              <a:t>Mikroskoplar özel kutularına konmadan önce, küçük büyütmeli objektif tüpün altına yerleştirilir ve sonra kutuya konurlar.</a:t>
            </a:r>
          </a:p>
          <a:p>
            <a:pPr>
              <a:lnSpc>
                <a:spcPct val="90000"/>
              </a:lnSpc>
            </a:pPr>
            <a:r>
              <a:rPr lang="tr-TR" sz="2800"/>
              <a:t>Mikroskopların merceklerine elle dokunulmaz.</a:t>
            </a:r>
          </a:p>
          <a:p>
            <a:pPr>
              <a:lnSpc>
                <a:spcPct val="90000"/>
              </a:lnSpc>
            </a:pPr>
            <a:r>
              <a:rPr lang="tr-TR" sz="2800"/>
              <a:t>Makro-ve mikrometreler daima çok yavaş döndürülür. </a:t>
            </a:r>
          </a:p>
          <a:p>
            <a:pPr>
              <a:lnSpc>
                <a:spcPct val="90000"/>
              </a:lnSpc>
            </a:pPr>
            <a:r>
              <a:rPr lang="tr-TR" sz="2800"/>
              <a:t>Mikroskobun herhangi bir parçası diğer mikroskobunki ile değiştirilmez </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2269</Words>
  <Application>Microsoft Office PowerPoint</Application>
  <PresentationFormat>Ekran Gösterisi (4:3)</PresentationFormat>
  <Paragraphs>267</Paragraphs>
  <Slides>51</Slides>
  <Notes>2</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MİKROSKOPLAR</vt:lpstr>
      <vt:lpstr>Giriş</vt:lpstr>
      <vt:lpstr>Tarihçe</vt:lpstr>
      <vt:lpstr>NOT</vt:lpstr>
      <vt:lpstr>NOT</vt:lpstr>
      <vt:lpstr>Tarihçe</vt:lpstr>
      <vt:lpstr>Basit mikroskop</vt:lpstr>
      <vt:lpstr>Tarihçe</vt:lpstr>
      <vt:lpstr>Mikroskop Tipleri</vt:lpstr>
      <vt:lpstr>Bileşik Işık Mikroskobu</vt:lpstr>
      <vt:lpstr>Mikroskobun Bölümleri</vt:lpstr>
      <vt:lpstr>Optik Kısım</vt:lpstr>
      <vt:lpstr>PowerPoint Sunusu</vt:lpstr>
      <vt:lpstr>Optik Kısım</vt:lpstr>
      <vt:lpstr>İmmersiyon yağı ile inceleme</vt:lpstr>
      <vt:lpstr>PowerPoint Sunusu</vt:lpstr>
      <vt:lpstr>PowerPoint Sunusu</vt:lpstr>
      <vt:lpstr>Başlıca Tanımlar</vt:lpstr>
      <vt:lpstr>Başlıca Tanımlar</vt:lpstr>
      <vt:lpstr>Mikroskobun Bölümleri</vt:lpstr>
      <vt:lpstr>PowerPoint Sunusu</vt:lpstr>
      <vt:lpstr>Objektiflerin amaçları</vt:lpstr>
      <vt:lpstr>Mikroskobun büyütmesi</vt:lpstr>
      <vt:lpstr>Okuler</vt:lpstr>
      <vt:lpstr>Okuler</vt:lpstr>
      <vt:lpstr>Aydınlatma kısmı</vt:lpstr>
      <vt:lpstr>Işık kaynağı</vt:lpstr>
      <vt:lpstr>Ayna</vt:lpstr>
      <vt:lpstr>Filtre</vt:lpstr>
      <vt:lpstr>Diyafram</vt:lpstr>
      <vt:lpstr>Kondansatör</vt:lpstr>
      <vt:lpstr>Mekanik kısım</vt:lpstr>
      <vt:lpstr>Mekanik kısım</vt:lpstr>
      <vt:lpstr>Mekanik kısım</vt:lpstr>
      <vt:lpstr>Mekanik kısım</vt:lpstr>
      <vt:lpstr>Karanlık Saha Mikroskobu</vt:lpstr>
      <vt:lpstr>Işık- ve Karanlık saha Mikroskobunun farkı</vt:lpstr>
      <vt:lpstr>Faz Kontrast Mikroskop</vt:lpstr>
      <vt:lpstr>Aynı objenin ışık (solda) ve faz kontrast (sağda) Mikroskopisinde görünüşü</vt:lpstr>
      <vt:lpstr>Floresans Mikroskop</vt:lpstr>
      <vt:lpstr>Işık mikroskopisinin sınırları</vt:lpstr>
      <vt:lpstr>Elektron Mikroskop</vt:lpstr>
      <vt:lpstr>TEM</vt:lpstr>
      <vt:lpstr>Geçirimli Elektron Mikroskop (TEM)</vt:lpstr>
      <vt:lpstr>Taramalı Elektron Mİkroskop</vt:lpstr>
      <vt:lpstr>Taramalı Tünelleme Mikroskobu ve Atomik Kuvvet Mikroskobu (AFM)</vt:lpstr>
      <vt:lpstr>PowerPoint Sunusu</vt:lpstr>
      <vt:lpstr>Mikroskobun bakımı ve Kullanılması</vt:lpstr>
      <vt:lpstr>Mikroskobun bakımı ve Kullanılması</vt:lpstr>
      <vt:lpstr>Mikroskobun bakımı ve Kullanılması</vt:lpstr>
      <vt:lpstr>Mikroskobun bakımı ve Kullanılması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MİKROSKOPLAR</dc:title>
  <dc:creator>ARZUFINDIK</dc:creator>
  <cp:lastModifiedBy>ARZUFINDIK</cp:lastModifiedBy>
  <cp:revision>82</cp:revision>
  <dcterms:modified xsi:type="dcterms:W3CDTF">2020-11-16T09:10:02Z</dcterms:modified>
</cp:coreProperties>
</file>