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1" r:id="rId24"/>
    <p:sldId id="283" r:id="rId25"/>
    <p:sldId id="284" r:id="rId26"/>
    <p:sldId id="285" r:id="rId27"/>
    <p:sldId id="286" r:id="rId28"/>
    <p:sldId id="287" r:id="rId29"/>
    <p:sldId id="288" r:id="rId30"/>
    <p:sldId id="293" r:id="rId31"/>
    <p:sldId id="294" r:id="rId32"/>
    <p:sldId id="296" r:id="rId33"/>
    <p:sldId id="297" r:id="rId34"/>
    <p:sldId id="298" r:id="rId35"/>
    <p:sldId id="299" r:id="rId36"/>
  </p:sldIdLst>
  <p:sldSz cx="18288000" cy="13716000"/>
  <p:notesSz cx="6858000" cy="9144000"/>
  <p:embeddedFontLst>
    <p:embeddedFont>
      <p:font typeface="Helvetica Neue" panose="020B0604020202020204" charset="0"/>
      <p:regular r:id="rId38"/>
      <p:bold r:id="rId39"/>
      <p:italic r:id="rId40"/>
      <p:boldItalic r:id="rId41"/>
    </p:embeddedFont>
    <p:embeddedFont>
      <p:font typeface="Mistral" panose="03090702030407020403" pitchFamily="66" charset="0"/>
      <p:regular r:id="rId42"/>
    </p:embeddedFont>
    <p:embeddedFont>
      <p:font typeface="Bookman Old Style" panose="02050604050505020204" pitchFamily="18" charset="0"/>
      <p:regular r:id="rId43"/>
      <p:bold r:id="rId44"/>
      <p:italic r:id="rId45"/>
      <p:boldItalic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000000"/>
          </p15:clr>
        </p15:guide>
        <p15:guide id="2" pos="5760" userDrawn="1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F7E39BC-5CAD-4A6D-AD90-CB7549E1F73E}">
  <a:tblStyle styleId="{CF7E39BC-5CAD-4A6D-AD90-CB7549E1F73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5" d="100"/>
          <a:sy n="35" d="100"/>
        </p:scale>
        <p:origin x="1416" y="72"/>
      </p:cViewPr>
      <p:guideLst>
        <p:guide orient="horz" pos="432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 ve Alt Başlık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1781175" y="2387600"/>
            <a:ext cx="14716125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1781175" y="7251700"/>
            <a:ext cx="147161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5000"/>
              <a:buFont typeface="Arial"/>
              <a:buNone/>
              <a:defRPr sz="50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5000"/>
              <a:buFont typeface="Arial"/>
              <a:buNone/>
              <a:defRPr sz="5000"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5000"/>
              <a:buFont typeface="Arial"/>
              <a:buNone/>
              <a:defRPr sz="5000"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5000"/>
              <a:buFont typeface="Arial"/>
              <a:buNone/>
              <a:defRPr sz="5000"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5000"/>
              <a:buFont typeface="Arial"/>
              <a:buNone/>
              <a:defRPr sz="5000"/>
            </a:lvl5pPr>
            <a:lvl6pPr marL="2743200" lvl="5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6pPr>
            <a:lvl7pPr marL="3200400" lvl="6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7pPr>
            <a:lvl8pPr marL="3657600" lvl="7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8pPr>
            <a:lvl9pPr marL="4114800" lvl="8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996113" y="12505411"/>
            <a:ext cx="293466" cy="1210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 ve Madde İşaretleri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1781175" y="889000"/>
            <a:ext cx="14716125" cy="29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1781175" y="4127500"/>
            <a:ext cx="14716125" cy="81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1pPr>
            <a:lvl2pPr marL="914400" lvl="1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2pPr>
            <a:lvl3pPr marL="1371600" lvl="2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3pPr>
            <a:lvl4pPr marL="1828800" lvl="3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4pPr>
            <a:lvl5pPr marL="2286000" lvl="4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5pPr>
            <a:lvl6pPr marL="2743200" lvl="5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6pPr>
            <a:lvl7pPr marL="3200400" lvl="6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7pPr>
            <a:lvl8pPr marL="3657600" lvl="7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8pPr>
            <a:lvl9pPr marL="4114800" lvl="8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996113" y="12505411"/>
            <a:ext cx="293466" cy="1210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oş">
  <p:cSld name="Boş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8996113" y="12505411"/>
            <a:ext cx="293466" cy="1210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toğraf - Düşey">
  <p:cSld name="Fotoğraf - Düşe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>
            <a:spLocks noGrp="1"/>
          </p:cNvSpPr>
          <p:nvPr>
            <p:ph type="pic" idx="2"/>
          </p:nvPr>
        </p:nvSpPr>
        <p:spPr>
          <a:xfrm>
            <a:off x="8248650" y="1930400"/>
            <a:ext cx="11375464" cy="10007600"/>
          </a:xfrm>
          <a:prstGeom prst="rect">
            <a:avLst/>
          </a:prstGeom>
          <a:noFill/>
          <a:ln>
            <a:noFill/>
          </a:ln>
        </p:spPr>
      </p:sp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1362075" y="1943100"/>
            <a:ext cx="7877175" cy="5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9400"/>
              <a:buFont typeface="Arial"/>
              <a:buNone/>
              <a:defRPr sz="9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1362075" y="7556500"/>
            <a:ext cx="7877175" cy="42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5000"/>
              <a:buFont typeface="Arial"/>
              <a:buNone/>
              <a:defRPr sz="50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5000"/>
              <a:buFont typeface="Arial"/>
              <a:buNone/>
              <a:defRPr sz="5000"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5000"/>
              <a:buFont typeface="Arial"/>
              <a:buNone/>
              <a:defRPr sz="5000"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5000"/>
              <a:buFont typeface="Arial"/>
              <a:buNone/>
              <a:defRPr sz="5000"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5000"/>
              <a:buFont typeface="Arial"/>
              <a:buNone/>
              <a:defRPr sz="5000"/>
            </a:lvl5pPr>
            <a:lvl6pPr marL="2743200" lvl="5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6pPr>
            <a:lvl7pPr marL="3200400" lvl="6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7pPr>
            <a:lvl8pPr marL="3657600" lvl="7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8pPr>
            <a:lvl9pPr marL="4114800" lvl="8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8996113" y="12505411"/>
            <a:ext cx="293466" cy="1210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, Madde İşaretleri ve Fotoğraf">
  <p:cSld name="Başlık, Madde İşaretleri ve Fotoğraf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>
            <a:spLocks noGrp="1"/>
          </p:cNvSpPr>
          <p:nvPr>
            <p:ph type="pic" idx="2"/>
          </p:nvPr>
        </p:nvSpPr>
        <p:spPr>
          <a:xfrm>
            <a:off x="7581900" y="3606800"/>
            <a:ext cx="9354444" cy="8382000"/>
          </a:xfrm>
          <a:prstGeom prst="rect">
            <a:avLst/>
          </a:prstGeom>
          <a:noFill/>
          <a:ln>
            <a:noFill/>
          </a:ln>
        </p:spPr>
      </p:sp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1781175" y="889000"/>
            <a:ext cx="14716125" cy="29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1"/>
          </p:nvPr>
        </p:nvSpPr>
        <p:spPr>
          <a:xfrm>
            <a:off x="1781175" y="4140200"/>
            <a:ext cx="7058025" cy="78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29527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E231A"/>
              </a:buClr>
              <a:buSzPts val="1050"/>
              <a:buFont typeface="Arial"/>
              <a:buChar char="•"/>
              <a:defRPr sz="4200"/>
            </a:lvl1pPr>
            <a:lvl2pPr marL="914400" lvl="1" indent="-29527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E231A"/>
              </a:buClr>
              <a:buSzPts val="1050"/>
              <a:buFont typeface="Arial"/>
              <a:buChar char="•"/>
              <a:defRPr sz="4200"/>
            </a:lvl2pPr>
            <a:lvl3pPr marL="1371600" lvl="2" indent="-29527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E231A"/>
              </a:buClr>
              <a:buSzPts val="1050"/>
              <a:buFont typeface="Arial"/>
              <a:buChar char="•"/>
              <a:defRPr sz="4200"/>
            </a:lvl3pPr>
            <a:lvl4pPr marL="1828800" lvl="3" indent="-29527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E231A"/>
              </a:buClr>
              <a:buSzPts val="1050"/>
              <a:buFont typeface="Arial"/>
              <a:buChar char="•"/>
              <a:defRPr sz="4200"/>
            </a:lvl4pPr>
            <a:lvl5pPr marL="2286000" lvl="4" indent="-29527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E231A"/>
              </a:buClr>
              <a:buSzPts val="1050"/>
              <a:buFont typeface="Arial"/>
              <a:buChar char="•"/>
              <a:defRPr sz="4200"/>
            </a:lvl5pPr>
            <a:lvl6pPr marL="2743200" lvl="5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6pPr>
            <a:lvl7pPr marL="3200400" lvl="6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7pPr>
            <a:lvl8pPr marL="3657600" lvl="7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8pPr>
            <a:lvl9pPr marL="4114800" lvl="8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996113" y="12505411"/>
            <a:ext cx="293466" cy="1210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 - Üst">
  <p:cSld name="Başlık - Üs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1781175" y="889000"/>
            <a:ext cx="14716125" cy="29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996113" y="12505411"/>
            <a:ext cx="293466" cy="1210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toğraf - Yatay">
  <p:cSld name="Fotoğraf - Yata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>
            <a:spLocks noGrp="1"/>
          </p:cNvSpPr>
          <p:nvPr>
            <p:ph type="pic" idx="2"/>
          </p:nvPr>
        </p:nvSpPr>
        <p:spPr>
          <a:xfrm>
            <a:off x="1704975" y="-3352800"/>
            <a:ext cx="14887576" cy="12946559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1781175" y="9080500"/>
            <a:ext cx="14716125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1"/>
          </p:nvPr>
        </p:nvSpPr>
        <p:spPr>
          <a:xfrm>
            <a:off x="1781175" y="11010900"/>
            <a:ext cx="14716125" cy="19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5000"/>
              <a:buFont typeface="Arial"/>
              <a:buNone/>
              <a:defRPr sz="50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5000"/>
              <a:buFont typeface="Arial"/>
              <a:buNone/>
              <a:defRPr sz="5000"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5000"/>
              <a:buFont typeface="Arial"/>
              <a:buNone/>
              <a:defRPr sz="5000"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5000"/>
              <a:buFont typeface="Arial"/>
              <a:buNone/>
              <a:defRPr sz="5000"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5000"/>
              <a:buFont typeface="Arial"/>
              <a:buNone/>
              <a:defRPr sz="5000"/>
            </a:lvl5pPr>
            <a:lvl6pPr marL="2743200" lvl="5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6pPr>
            <a:lvl7pPr marL="3200400" lvl="6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7pPr>
            <a:lvl8pPr marL="3657600" lvl="7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8pPr>
            <a:lvl9pPr marL="4114800" lvl="8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8996113" y="12505411"/>
            <a:ext cx="293466" cy="1210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 - Orta">
  <p:cSld name="Başlık - Orta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title"/>
          </p:nvPr>
        </p:nvSpPr>
        <p:spPr>
          <a:xfrm>
            <a:off x="1781175" y="5143500"/>
            <a:ext cx="14716125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8996113" y="12505411"/>
            <a:ext cx="293466" cy="1210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toğraf - 3 Yukarı">
  <p:cSld name="Fotoğraf - 3 Yukarı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>
            <a:spLocks noGrp="1"/>
          </p:cNvSpPr>
          <p:nvPr>
            <p:ph type="pic" idx="2"/>
          </p:nvPr>
        </p:nvSpPr>
        <p:spPr>
          <a:xfrm>
            <a:off x="10115550" y="-736600"/>
            <a:ext cx="7246805" cy="6375400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11"/>
          <p:cNvSpPr>
            <a:spLocks noGrp="1"/>
          </p:cNvSpPr>
          <p:nvPr>
            <p:ph type="pic" idx="3"/>
          </p:nvPr>
        </p:nvSpPr>
        <p:spPr>
          <a:xfrm>
            <a:off x="9833683" y="4381521"/>
            <a:ext cx="7483370" cy="15152734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11"/>
          <p:cNvSpPr>
            <a:spLocks noGrp="1"/>
          </p:cNvSpPr>
          <p:nvPr>
            <p:ph type="pic" idx="4"/>
          </p:nvPr>
        </p:nvSpPr>
        <p:spPr>
          <a:xfrm>
            <a:off x="-104775" y="-25400"/>
            <a:ext cx="12982862" cy="12984979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996113" y="12505411"/>
            <a:ext cx="293466" cy="1210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ıntı">
  <p:cSld name="Alıntı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body" idx="1"/>
          </p:nvPr>
        </p:nvSpPr>
        <p:spPr>
          <a:xfrm>
            <a:off x="1781175" y="6152594"/>
            <a:ext cx="14716125" cy="902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800"/>
              <a:buNone/>
              <a:defRPr/>
            </a:lvl1pPr>
            <a:lvl2pPr marL="914400" lvl="1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2pPr>
            <a:lvl3pPr marL="1371600" lvl="2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3pPr>
            <a:lvl4pPr marL="1828800" lvl="3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4pPr>
            <a:lvl5pPr marL="2286000" lvl="4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5pPr>
            <a:lvl6pPr marL="2743200" lvl="5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6pPr>
            <a:lvl7pPr marL="3200400" lvl="6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7pPr>
            <a:lvl8pPr marL="3657600" lvl="7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8pPr>
            <a:lvl9pPr marL="4114800" lvl="8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2"/>
          <p:cNvSpPr txBox="1">
            <a:spLocks noGrp="1"/>
          </p:cNvSpPr>
          <p:nvPr>
            <p:ph type="body" idx="2"/>
          </p:nvPr>
        </p:nvSpPr>
        <p:spPr>
          <a:xfrm>
            <a:off x="1781175" y="8953500"/>
            <a:ext cx="14716125" cy="687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3800"/>
              <a:buFont typeface="Arial"/>
              <a:buNone/>
              <a:defRPr sz="3800"/>
            </a:lvl1pPr>
            <a:lvl2pPr marL="914400" lvl="1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2pPr>
            <a:lvl3pPr marL="1371600" lvl="2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3pPr>
            <a:lvl4pPr marL="1828800" lvl="3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4pPr>
            <a:lvl5pPr marL="2286000" lvl="4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5pPr>
            <a:lvl6pPr marL="2743200" lvl="5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6pPr>
            <a:lvl7pPr marL="3200400" lvl="6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7pPr>
            <a:lvl8pPr marL="3657600" lvl="7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8pPr>
            <a:lvl9pPr marL="4114800" lvl="8" indent="-25717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45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996113" y="12505411"/>
            <a:ext cx="293466" cy="1210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toğraf">
  <p:cSld name="Fotoğraf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>
            <a:spLocks noGrp="1"/>
          </p:cNvSpPr>
          <p:nvPr>
            <p:ph type="pic" idx="2"/>
          </p:nvPr>
        </p:nvSpPr>
        <p:spPr>
          <a:xfrm>
            <a:off x="0" y="-1816100"/>
            <a:ext cx="18288001" cy="1608893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13"/>
          <p:cNvSpPr txBox="1">
            <a:spLocks noGrp="1"/>
          </p:cNvSpPr>
          <p:nvPr>
            <p:ph type="sldNum" idx="12"/>
          </p:nvPr>
        </p:nvSpPr>
        <p:spPr>
          <a:xfrm>
            <a:off x="8996113" y="12505411"/>
            <a:ext cx="293466" cy="1210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1781175" y="1651000"/>
            <a:ext cx="14716125" cy="104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marR="0" lvl="0" indent="-311150" algn="l" rtl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1300"/>
              <a:buFont typeface="Arial"/>
              <a:buChar char="•"/>
              <a:defRPr sz="5200" b="0" i="0" u="none" strike="noStrike" cap="none">
                <a:solidFill>
                  <a:srgbClr val="3E231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1150" algn="l" rtl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1300"/>
              <a:buFont typeface="Arial"/>
              <a:buChar char="•"/>
              <a:defRPr sz="5200" b="0" i="0" u="none" strike="noStrike" cap="none">
                <a:solidFill>
                  <a:srgbClr val="3E231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1150" algn="l" rtl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1300"/>
              <a:buFont typeface="Arial"/>
              <a:buChar char="•"/>
              <a:defRPr sz="5200" b="0" i="0" u="none" strike="noStrike" cap="none">
                <a:solidFill>
                  <a:srgbClr val="3E231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1300"/>
              <a:buFont typeface="Arial"/>
              <a:buChar char="•"/>
              <a:defRPr sz="5200" b="0" i="0" u="none" strike="noStrike" cap="none">
                <a:solidFill>
                  <a:srgbClr val="3E231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1300"/>
              <a:buFont typeface="Arial"/>
              <a:buChar char="•"/>
              <a:defRPr sz="5200" b="0" i="0" u="none" strike="noStrike" cap="none">
                <a:solidFill>
                  <a:srgbClr val="3E231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1150" algn="l" rtl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1300"/>
              <a:buFont typeface="Arial"/>
              <a:buChar char="•"/>
              <a:defRPr sz="5200" b="0" i="0" u="none" strike="noStrike" cap="none">
                <a:solidFill>
                  <a:srgbClr val="3E231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1150" algn="l" rtl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1300"/>
              <a:buFont typeface="Arial"/>
              <a:buChar char="•"/>
              <a:defRPr sz="5200" b="0" i="0" u="none" strike="noStrike" cap="none">
                <a:solidFill>
                  <a:srgbClr val="3E231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1150" algn="l" rtl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1300"/>
              <a:buFont typeface="Arial"/>
              <a:buChar char="•"/>
              <a:defRPr sz="5200" b="0" i="0" u="none" strike="noStrike" cap="none">
                <a:solidFill>
                  <a:srgbClr val="3E231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1150" algn="l" rtl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3E231A"/>
              </a:buClr>
              <a:buSzPts val="1300"/>
              <a:buFont typeface="Arial"/>
              <a:buChar char="•"/>
              <a:defRPr sz="5200" b="0" i="0" u="none" strike="noStrike" cap="none">
                <a:solidFill>
                  <a:srgbClr val="3E231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1790700" y="889000"/>
            <a:ext cx="14716125" cy="29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0000"/>
              <a:buFont typeface="Arial"/>
              <a:buNone/>
              <a:defRPr sz="10000" b="0" i="0" u="none" strike="noStrike" cap="none">
                <a:solidFill>
                  <a:srgbClr val="3E231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0000"/>
              <a:buFont typeface="Arial"/>
              <a:buNone/>
              <a:defRPr sz="10000" b="0" i="0" u="none" strike="noStrike" cap="none">
                <a:solidFill>
                  <a:srgbClr val="3E231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0000"/>
              <a:buFont typeface="Arial"/>
              <a:buNone/>
              <a:defRPr sz="10000" b="0" i="0" u="none" strike="noStrike" cap="none">
                <a:solidFill>
                  <a:srgbClr val="3E231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0000"/>
              <a:buFont typeface="Arial"/>
              <a:buNone/>
              <a:defRPr sz="10000" b="0" i="0" u="none" strike="noStrike" cap="none">
                <a:solidFill>
                  <a:srgbClr val="3E231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0000"/>
              <a:buFont typeface="Arial"/>
              <a:buNone/>
              <a:defRPr sz="10000" b="0" i="0" u="none" strike="noStrike" cap="none">
                <a:solidFill>
                  <a:srgbClr val="3E231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0000"/>
              <a:buFont typeface="Arial"/>
              <a:buNone/>
              <a:defRPr sz="10000" b="0" i="0" u="none" strike="noStrike" cap="none">
                <a:solidFill>
                  <a:srgbClr val="3E231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0000"/>
              <a:buFont typeface="Arial"/>
              <a:buNone/>
              <a:defRPr sz="10000" b="0" i="0" u="none" strike="noStrike" cap="none">
                <a:solidFill>
                  <a:srgbClr val="3E231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0000"/>
              <a:buFont typeface="Arial"/>
              <a:buNone/>
              <a:defRPr sz="10000" b="0" i="0" u="none" strike="noStrike" cap="none">
                <a:solidFill>
                  <a:srgbClr val="3E231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10000"/>
              <a:buFont typeface="Arial"/>
              <a:buNone/>
              <a:defRPr sz="10000" b="0" i="0" u="none" strike="noStrike" cap="none">
                <a:solidFill>
                  <a:srgbClr val="3E231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996113" y="12505411"/>
            <a:ext cx="293466" cy="1210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E231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E231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E231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E231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E231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E231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E231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E231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231A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E231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ctrTitle" idx="4294967295"/>
          </p:nvPr>
        </p:nvSpPr>
        <p:spPr>
          <a:xfrm>
            <a:off x="942109" y="2387600"/>
            <a:ext cx="16736292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algn="ctr"/>
            <a:r>
              <a:rPr lang="en-US" sz="14400" b="1" dirty="0">
                <a:solidFill>
                  <a:srgbClr val="C00000"/>
                </a:solidFill>
                <a:latin typeface="Mistral" panose="03090702030407020403" pitchFamily="66" charset="0"/>
              </a:rPr>
              <a:t>BAKTERİYEL ÜREMENİN </a:t>
            </a:r>
            <a:r>
              <a:rPr lang="en-US" sz="14400" b="1" dirty="0" smtClean="0">
                <a:solidFill>
                  <a:srgbClr val="C00000"/>
                </a:solidFill>
                <a:latin typeface="Mistral" panose="03090702030407020403" pitchFamily="66" charset="0"/>
              </a:rPr>
              <a:t>ÖLÇÜLMESİ</a:t>
            </a:r>
            <a:endParaRPr sz="14400" dirty="0">
              <a:solidFill>
                <a:srgbClr val="C00000"/>
              </a:solidFill>
              <a:latin typeface="Mistral" panose="03090702030407020403" pitchFamily="66" charset="0"/>
            </a:endParaRPr>
          </a:p>
        </p:txBody>
      </p:sp>
      <p:sp>
        <p:nvSpPr>
          <p:cNvPr id="60" name="Google Shape;60;p14"/>
          <p:cNvSpPr txBox="1">
            <a:spLocks noGrp="1"/>
          </p:cNvSpPr>
          <p:nvPr>
            <p:ph type="subTitle" idx="4294967295"/>
          </p:nvPr>
        </p:nvSpPr>
        <p:spPr>
          <a:xfrm>
            <a:off x="526472" y="8803409"/>
            <a:ext cx="17151929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indent="0" algn="ctr">
              <a:spcBef>
                <a:spcPts val="0"/>
              </a:spcBef>
              <a:buSzPts val="5000"/>
              <a:buNone/>
            </a:pPr>
            <a:r>
              <a:rPr lang="tr-TR" sz="7200" b="1" dirty="0" err="1" smtClean="0">
                <a:solidFill>
                  <a:schemeClr val="bg1">
                    <a:lumMod val="90000"/>
                    <a:lumOff val="10000"/>
                  </a:schemeClr>
                </a:solidFill>
                <a:latin typeface="Mistral" panose="03090702030407020403" pitchFamily="66" charset="0"/>
              </a:rPr>
              <a:t>Araş</a:t>
            </a:r>
            <a:r>
              <a:rPr lang="tr-TR" sz="7200" b="1" dirty="0" smtClean="0">
                <a:solidFill>
                  <a:schemeClr val="bg1">
                    <a:lumMod val="90000"/>
                    <a:lumOff val="10000"/>
                  </a:schemeClr>
                </a:solidFill>
                <a:latin typeface="Mistral" panose="03090702030407020403" pitchFamily="66" charset="0"/>
              </a:rPr>
              <a:t>. Gör. M. Gizem SEZENER</a:t>
            </a:r>
            <a:endParaRPr sz="7200" b="1" dirty="0">
              <a:solidFill>
                <a:schemeClr val="bg1">
                  <a:lumMod val="90000"/>
                  <a:lumOff val="10000"/>
                </a:schemeClr>
              </a:solidFill>
              <a:latin typeface="Mistral" panose="03090702030407020403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526472" y="889000"/>
            <a:ext cx="17235055" cy="29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>
              <a:buClr>
                <a:srgbClr val="FF0000"/>
              </a:buClr>
              <a:buSzPts val="10000"/>
            </a:pPr>
            <a:r>
              <a:rPr lang="en-US" sz="12000" b="1" dirty="0" smtClean="0">
                <a:solidFill>
                  <a:srgbClr val="C00000"/>
                </a:solidFill>
                <a:latin typeface="Mistral" panose="03090702030407020403" pitchFamily="66" charset="0"/>
                <a:sym typeface="Arial"/>
              </a:rPr>
              <a:t>NEDEN BAKTERI SAYIMI YAPILIR?</a:t>
            </a:r>
            <a:r>
              <a:rPr lang="en-US" sz="12000" b="1" dirty="0" smtClean="0">
                <a:solidFill>
                  <a:srgbClr val="C00000"/>
                </a:solidFill>
                <a:latin typeface="Mistral" panose="03090702030407020403" pitchFamily="66" charset="0"/>
              </a:rPr>
              <a:t> </a:t>
            </a:r>
            <a:endParaRPr lang="en-US" sz="12000" dirty="0">
              <a:solidFill>
                <a:srgbClr val="C00000"/>
              </a:solidFill>
              <a:latin typeface="Mistral" panose="03090702030407020403" pitchFamily="66" charset="0"/>
            </a:endParaRPr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526472" y="3602182"/>
            <a:ext cx="17235055" cy="8716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614172" indent="-614172">
              <a:lnSpc>
                <a:spcPct val="200000"/>
              </a:lnSpc>
              <a:spcBef>
                <a:spcPts val="0"/>
              </a:spcBef>
              <a:buSzPts val="1200"/>
            </a:pPr>
            <a:r>
              <a:rPr lang="en-US" sz="4000" dirty="0" err="1" smtClean="0">
                <a:latin typeface="Bookman Old Style" panose="02050604050505020204" pitchFamily="18" charset="0"/>
              </a:rPr>
              <a:t>Antibiyotik</a:t>
            </a:r>
            <a:r>
              <a:rPr lang="en-US" sz="4000" dirty="0" smtClean="0">
                <a:latin typeface="Bookman Old Style" panose="02050604050505020204" pitchFamily="18" charset="0"/>
              </a:rPr>
              <a:t> </a:t>
            </a:r>
            <a:r>
              <a:rPr lang="en-US" sz="4000" dirty="0" err="1" smtClean="0">
                <a:latin typeface="Bookman Old Style" panose="02050604050505020204" pitchFamily="18" charset="0"/>
              </a:rPr>
              <a:t>duyarlılığını</a:t>
            </a:r>
            <a:r>
              <a:rPr lang="en-US" sz="4000" dirty="0" smtClean="0">
                <a:latin typeface="Bookman Old Style" panose="02050604050505020204" pitchFamily="18" charset="0"/>
              </a:rPr>
              <a:t> </a:t>
            </a:r>
            <a:r>
              <a:rPr lang="en-US" sz="4000" dirty="0" err="1" smtClean="0">
                <a:latin typeface="Bookman Old Style" panose="02050604050505020204" pitchFamily="18" charset="0"/>
              </a:rPr>
              <a:t>standart</a:t>
            </a:r>
            <a:r>
              <a:rPr lang="en-US" sz="4000" dirty="0" smtClean="0">
                <a:latin typeface="Bookman Old Style" panose="02050604050505020204" pitchFamily="18" charset="0"/>
              </a:rPr>
              <a:t> </a:t>
            </a:r>
            <a:r>
              <a:rPr lang="en-US" sz="4000" dirty="0" err="1" smtClean="0">
                <a:latin typeface="Bookman Old Style" panose="02050604050505020204" pitchFamily="18" charset="0"/>
              </a:rPr>
              <a:t>bakteri</a:t>
            </a:r>
            <a:r>
              <a:rPr lang="en-US" sz="4000" dirty="0" smtClean="0">
                <a:latin typeface="Bookman Old Style" panose="02050604050505020204" pitchFamily="18" charset="0"/>
              </a:rPr>
              <a:t> </a:t>
            </a:r>
            <a:r>
              <a:rPr lang="en-US" sz="4000" dirty="0" err="1" smtClean="0">
                <a:latin typeface="Bookman Old Style" panose="02050604050505020204" pitchFamily="18" charset="0"/>
              </a:rPr>
              <a:t>süspansiyonunda</a:t>
            </a:r>
            <a:endParaRPr lang="en-US" sz="4000" dirty="0" smtClean="0">
              <a:latin typeface="Bookman Old Style" panose="02050604050505020204" pitchFamily="18" charset="0"/>
            </a:endParaRPr>
          </a:p>
          <a:p>
            <a:pPr marL="614172" indent="-614172">
              <a:lnSpc>
                <a:spcPct val="200000"/>
              </a:lnSpc>
              <a:spcBef>
                <a:spcPts val="0"/>
              </a:spcBef>
              <a:buSzPts val="1200"/>
            </a:pPr>
            <a:r>
              <a:rPr lang="en-US" sz="4000" dirty="0" smtClean="0">
                <a:latin typeface="Bookman Old Style" panose="02050604050505020204" pitchFamily="18" charset="0"/>
              </a:rPr>
              <a:t>Gıda </a:t>
            </a:r>
            <a:r>
              <a:rPr lang="en-US" sz="4000" dirty="0" err="1" smtClean="0">
                <a:latin typeface="Bookman Old Style" panose="02050604050505020204" pitchFamily="18" charset="0"/>
              </a:rPr>
              <a:t>ürünleri</a:t>
            </a:r>
            <a:r>
              <a:rPr lang="en-US" sz="4000" dirty="0" smtClean="0">
                <a:latin typeface="Bookman Old Style" panose="02050604050505020204" pitchFamily="18" charset="0"/>
              </a:rPr>
              <a:t>, </a:t>
            </a:r>
            <a:r>
              <a:rPr lang="en-US" sz="4000" dirty="0" err="1" smtClean="0">
                <a:latin typeface="Bookman Old Style" panose="02050604050505020204" pitchFamily="18" charset="0"/>
              </a:rPr>
              <a:t>süt</a:t>
            </a:r>
            <a:r>
              <a:rPr lang="en-US" sz="4000" dirty="0" smtClean="0">
                <a:latin typeface="Bookman Old Style" panose="02050604050505020204" pitchFamily="18" charset="0"/>
              </a:rPr>
              <a:t> </a:t>
            </a:r>
            <a:r>
              <a:rPr lang="en-US" sz="4000" dirty="0" err="1" smtClean="0">
                <a:latin typeface="Bookman Old Style" panose="02050604050505020204" pitchFamily="18" charset="0"/>
              </a:rPr>
              <a:t>ürünleri</a:t>
            </a:r>
            <a:r>
              <a:rPr lang="en-US" sz="4000" dirty="0" smtClean="0">
                <a:latin typeface="Bookman Old Style" panose="02050604050505020204" pitchFamily="18" charset="0"/>
              </a:rPr>
              <a:t>, </a:t>
            </a:r>
            <a:r>
              <a:rPr lang="en-US" sz="4000" dirty="0" err="1" smtClean="0">
                <a:latin typeface="Bookman Old Style" panose="02050604050505020204" pitchFamily="18" charset="0"/>
              </a:rPr>
              <a:t>su</a:t>
            </a:r>
            <a:r>
              <a:rPr lang="en-US" sz="4000" dirty="0" smtClean="0">
                <a:latin typeface="Bookman Old Style" panose="02050604050505020204" pitchFamily="18" charset="0"/>
              </a:rPr>
              <a:t> </a:t>
            </a:r>
            <a:r>
              <a:rPr lang="en-US" sz="4000" dirty="0" err="1" smtClean="0">
                <a:latin typeface="Bookman Old Style" panose="02050604050505020204" pitchFamily="18" charset="0"/>
              </a:rPr>
              <a:t>örneklerinde</a:t>
            </a:r>
            <a:r>
              <a:rPr lang="en-US" sz="4000" dirty="0" smtClean="0">
                <a:latin typeface="Bookman Old Style" panose="02050604050505020204" pitchFamily="18" charset="0"/>
              </a:rPr>
              <a:t> </a:t>
            </a:r>
          </a:p>
          <a:p>
            <a:pPr marL="614172" indent="-614172">
              <a:lnSpc>
                <a:spcPct val="200000"/>
              </a:lnSpc>
              <a:spcBef>
                <a:spcPts val="0"/>
              </a:spcBef>
              <a:buSzPts val="1200"/>
            </a:pPr>
            <a:r>
              <a:rPr lang="en-US" sz="4000" dirty="0" err="1" smtClean="0">
                <a:latin typeface="Bookman Old Style" panose="02050604050505020204" pitchFamily="18" charset="0"/>
              </a:rPr>
              <a:t>Hijyen</a:t>
            </a:r>
            <a:r>
              <a:rPr lang="en-US" sz="4000" dirty="0" smtClean="0">
                <a:latin typeface="Bookman Old Style" panose="02050604050505020204" pitchFamily="18" charset="0"/>
              </a:rPr>
              <a:t> </a:t>
            </a:r>
            <a:r>
              <a:rPr lang="en-US" sz="4000" dirty="0" err="1" smtClean="0">
                <a:latin typeface="Bookman Old Style" panose="02050604050505020204" pitchFamily="18" charset="0"/>
              </a:rPr>
              <a:t>yönetimi</a:t>
            </a:r>
            <a:r>
              <a:rPr lang="en-US" sz="4000" dirty="0" smtClean="0">
                <a:latin typeface="Bookman Old Style" panose="02050604050505020204" pitchFamily="18" charset="0"/>
              </a:rPr>
              <a:t> </a:t>
            </a:r>
            <a:r>
              <a:rPr lang="en-US" sz="4000" dirty="0" err="1" smtClean="0">
                <a:latin typeface="Bookman Old Style" panose="02050604050505020204" pitchFamily="18" charset="0"/>
              </a:rPr>
              <a:t>alanındaki</a:t>
            </a:r>
            <a:r>
              <a:rPr lang="en-US" sz="4000" dirty="0" smtClean="0">
                <a:latin typeface="Bookman Old Style" panose="02050604050505020204" pitchFamily="18" charset="0"/>
              </a:rPr>
              <a:t> </a:t>
            </a:r>
            <a:r>
              <a:rPr lang="en-US" sz="4000" dirty="0" err="1" smtClean="0">
                <a:latin typeface="Bookman Old Style" panose="02050604050505020204" pitchFamily="18" charset="0"/>
              </a:rPr>
              <a:t>temel</a:t>
            </a:r>
            <a:r>
              <a:rPr lang="en-US" sz="4000" dirty="0" smtClean="0">
                <a:latin typeface="Bookman Old Style" panose="02050604050505020204" pitchFamily="18" charset="0"/>
              </a:rPr>
              <a:t> </a:t>
            </a:r>
            <a:r>
              <a:rPr lang="en-US" sz="4000" dirty="0" err="1" smtClean="0">
                <a:latin typeface="Bookman Old Style" panose="02050604050505020204" pitchFamily="18" charset="0"/>
              </a:rPr>
              <a:t>göstergelerden</a:t>
            </a:r>
            <a:r>
              <a:rPr lang="en-US" sz="4000" dirty="0" smtClean="0">
                <a:latin typeface="Bookman Old Style" panose="02050604050505020204" pitchFamily="18" charset="0"/>
              </a:rPr>
              <a:t> </a:t>
            </a:r>
            <a:r>
              <a:rPr lang="en-US" sz="4000" dirty="0" err="1" smtClean="0">
                <a:latin typeface="Bookman Old Style" panose="02050604050505020204" pitchFamily="18" charset="0"/>
              </a:rPr>
              <a:t>biridir</a:t>
            </a:r>
            <a:r>
              <a:rPr lang="en-US" sz="4000" dirty="0" smtClean="0">
                <a:latin typeface="Bookman Old Style" panose="02050604050505020204" pitchFamily="18" charset="0"/>
              </a:rPr>
              <a:t>. </a:t>
            </a:r>
          </a:p>
          <a:p>
            <a:pPr marL="614172" indent="-614172">
              <a:lnSpc>
                <a:spcPct val="200000"/>
              </a:lnSpc>
              <a:spcBef>
                <a:spcPts val="0"/>
              </a:spcBef>
              <a:buSzPts val="1200"/>
            </a:pPr>
            <a:r>
              <a:rPr lang="en-US" sz="4000" dirty="0" err="1" smtClean="0">
                <a:latin typeface="Bookman Old Style" panose="02050604050505020204" pitchFamily="18" charset="0"/>
              </a:rPr>
              <a:t>Bir</a:t>
            </a:r>
            <a:r>
              <a:rPr lang="en-US" sz="4000" dirty="0" smtClean="0">
                <a:latin typeface="Bookman Old Style" panose="02050604050505020204" pitchFamily="18" charset="0"/>
              </a:rPr>
              <a:t> </a:t>
            </a:r>
            <a:r>
              <a:rPr lang="en-US" sz="4000" dirty="0" err="1" smtClean="0">
                <a:latin typeface="Bookman Old Style" panose="02050604050505020204" pitchFamily="18" charset="0"/>
              </a:rPr>
              <a:t>numunede</a:t>
            </a:r>
            <a:r>
              <a:rPr lang="en-US" sz="4000" dirty="0" smtClean="0">
                <a:latin typeface="Bookman Old Style" panose="02050604050505020204" pitchFamily="18" charset="0"/>
              </a:rPr>
              <a:t> </a:t>
            </a:r>
            <a:r>
              <a:rPr lang="en-US" sz="4000" dirty="0" err="1" smtClean="0">
                <a:latin typeface="Bookman Old Style" panose="02050604050505020204" pitchFamily="18" charset="0"/>
              </a:rPr>
              <a:t>kaç</a:t>
            </a:r>
            <a:r>
              <a:rPr lang="en-US" sz="4000" dirty="0" smtClean="0">
                <a:latin typeface="Bookman Old Style" panose="02050604050505020204" pitchFamily="18" charset="0"/>
              </a:rPr>
              <a:t> </a:t>
            </a:r>
            <a:r>
              <a:rPr lang="en-US" sz="4000" dirty="0" err="1" smtClean="0">
                <a:latin typeface="Bookman Old Style" panose="02050604050505020204" pitchFamily="18" charset="0"/>
              </a:rPr>
              <a:t>mikroorganizma</a:t>
            </a:r>
            <a:r>
              <a:rPr lang="en-US" sz="4000" dirty="0" smtClean="0">
                <a:latin typeface="Bookman Old Style" panose="02050604050505020204" pitchFamily="18" charset="0"/>
              </a:rPr>
              <a:t> </a:t>
            </a:r>
            <a:r>
              <a:rPr lang="en-US" sz="4000" dirty="0" err="1" smtClean="0">
                <a:latin typeface="Bookman Old Style" panose="02050604050505020204" pitchFamily="18" charset="0"/>
              </a:rPr>
              <a:t>bulunduğunu</a:t>
            </a:r>
            <a:r>
              <a:rPr lang="en-US" sz="4000" dirty="0" smtClean="0">
                <a:latin typeface="Bookman Old Style" panose="02050604050505020204" pitchFamily="18" charset="0"/>
              </a:rPr>
              <a:t> </a:t>
            </a:r>
            <a:r>
              <a:rPr lang="en-US" sz="4000" dirty="0" err="1" smtClean="0">
                <a:latin typeface="Bookman Old Style" panose="02050604050505020204" pitchFamily="18" charset="0"/>
              </a:rPr>
              <a:t>gösterir</a:t>
            </a:r>
            <a:r>
              <a:rPr lang="en-US" sz="4000" dirty="0" smtClean="0">
                <a:latin typeface="Bookman Old Style" panose="02050604050505020204" pitchFamily="18" charset="0"/>
              </a:rPr>
              <a:t>. </a:t>
            </a:r>
          </a:p>
          <a:p>
            <a:pPr marL="614172" indent="-614172">
              <a:lnSpc>
                <a:spcPct val="200000"/>
              </a:lnSpc>
              <a:spcBef>
                <a:spcPts val="0"/>
              </a:spcBef>
              <a:buSzPts val="1200"/>
            </a:pPr>
            <a:r>
              <a:rPr lang="en-US" sz="4000" dirty="0" err="1" smtClean="0">
                <a:latin typeface="Bookman Old Style" panose="02050604050505020204" pitchFamily="18" charset="0"/>
              </a:rPr>
              <a:t>Toplam</a:t>
            </a:r>
            <a:r>
              <a:rPr lang="en-US" sz="4000" dirty="0" smtClean="0">
                <a:latin typeface="Bookman Old Style" panose="02050604050505020204" pitchFamily="18" charset="0"/>
              </a:rPr>
              <a:t> </a:t>
            </a:r>
            <a:r>
              <a:rPr lang="en-US" sz="4000" dirty="0" err="1" smtClean="0">
                <a:latin typeface="Bookman Old Style" panose="02050604050505020204" pitchFamily="18" charset="0"/>
              </a:rPr>
              <a:t>bakteri</a:t>
            </a:r>
            <a:r>
              <a:rPr lang="en-US" sz="4000" dirty="0" smtClean="0">
                <a:latin typeface="Bookman Old Style" panose="02050604050505020204" pitchFamily="18" charset="0"/>
              </a:rPr>
              <a:t> </a:t>
            </a:r>
            <a:r>
              <a:rPr lang="en-US" sz="4000" dirty="0" err="1" smtClean="0">
                <a:latin typeface="Bookman Old Style" panose="02050604050505020204" pitchFamily="18" charset="0"/>
              </a:rPr>
              <a:t>sayısının</a:t>
            </a:r>
            <a:r>
              <a:rPr lang="en-US" sz="4000" dirty="0" smtClean="0">
                <a:latin typeface="Bookman Old Style" panose="02050604050505020204" pitchFamily="18" charset="0"/>
              </a:rPr>
              <a:t> </a:t>
            </a:r>
            <a:r>
              <a:rPr lang="en-US" sz="4000" dirty="0" err="1" smtClean="0">
                <a:latin typeface="Bookman Old Style" panose="02050604050505020204" pitchFamily="18" charset="0"/>
              </a:rPr>
              <a:t>izlenmesi</a:t>
            </a:r>
            <a:r>
              <a:rPr lang="en-US" sz="4000" dirty="0" smtClean="0">
                <a:latin typeface="Bookman Old Style" panose="02050604050505020204" pitchFamily="18" charset="0"/>
              </a:rPr>
              <a:t> </a:t>
            </a:r>
            <a:r>
              <a:rPr lang="en-US" sz="4000" dirty="0" err="1" smtClean="0">
                <a:latin typeface="Bookman Old Style" panose="02050604050505020204" pitchFamily="18" charset="0"/>
              </a:rPr>
              <a:t>gereklidir</a:t>
            </a:r>
            <a:r>
              <a:rPr lang="en-US" sz="4000" dirty="0" smtClean="0">
                <a:latin typeface="Bookman Old Style" panose="02050604050505020204" pitchFamily="18" charset="0"/>
              </a:rPr>
              <a:t>, </a:t>
            </a:r>
            <a:r>
              <a:rPr lang="en-US" sz="4000" dirty="0" err="1" smtClean="0">
                <a:latin typeface="Bookman Old Style" panose="02050604050505020204" pitchFamily="18" charset="0"/>
              </a:rPr>
              <a:t>çünkü</a:t>
            </a:r>
            <a:r>
              <a:rPr lang="en-US" sz="4000" dirty="0" smtClean="0">
                <a:latin typeface="Bookman Old Style" panose="02050604050505020204" pitchFamily="18" charset="0"/>
              </a:rPr>
              <a:t> </a:t>
            </a:r>
            <a:r>
              <a:rPr lang="en-US" sz="4000" dirty="0" err="1" smtClean="0">
                <a:latin typeface="Bookman Old Style" panose="02050604050505020204" pitchFamily="18" charset="0"/>
              </a:rPr>
              <a:t>mikroorganizma</a:t>
            </a:r>
            <a:r>
              <a:rPr lang="en-US" sz="4000" dirty="0" smtClean="0">
                <a:latin typeface="Bookman Old Style" panose="02050604050505020204" pitchFamily="18" charset="0"/>
              </a:rPr>
              <a:t> </a:t>
            </a:r>
            <a:r>
              <a:rPr lang="en-US" sz="4000" dirty="0" err="1" smtClean="0">
                <a:latin typeface="Bookman Old Style" panose="02050604050505020204" pitchFamily="18" charset="0"/>
              </a:rPr>
              <a:t>sayısı</a:t>
            </a:r>
            <a:r>
              <a:rPr lang="en-US" sz="4000" dirty="0" smtClean="0">
                <a:latin typeface="Bookman Old Style" panose="02050604050505020204" pitchFamily="18" charset="0"/>
              </a:rPr>
              <a:t> </a:t>
            </a:r>
            <a:r>
              <a:rPr lang="en-US" sz="4000" dirty="0" err="1" smtClean="0">
                <a:latin typeface="Bookman Old Style" panose="02050604050505020204" pitchFamily="18" charset="0"/>
              </a:rPr>
              <a:t>belirli</a:t>
            </a:r>
            <a:r>
              <a:rPr lang="en-US" sz="4000" dirty="0" smtClean="0">
                <a:latin typeface="Bookman Old Style" panose="02050604050505020204" pitchFamily="18" charset="0"/>
              </a:rPr>
              <a:t> </a:t>
            </a:r>
            <a:r>
              <a:rPr lang="en-US" sz="4000" dirty="0" err="1" smtClean="0">
                <a:latin typeface="Bookman Old Style" panose="02050604050505020204" pitchFamily="18" charset="0"/>
              </a:rPr>
              <a:t>kılavuz</a:t>
            </a:r>
            <a:r>
              <a:rPr lang="en-US" sz="4000" dirty="0" smtClean="0">
                <a:latin typeface="Bookman Old Style" panose="02050604050505020204" pitchFamily="18" charset="0"/>
              </a:rPr>
              <a:t> </a:t>
            </a:r>
            <a:r>
              <a:rPr lang="en-US" sz="4000" dirty="0" err="1" smtClean="0">
                <a:latin typeface="Bookman Old Style" panose="02050604050505020204" pitchFamily="18" charset="0"/>
              </a:rPr>
              <a:t>değerleri</a:t>
            </a:r>
            <a:r>
              <a:rPr lang="en-US" sz="4000" dirty="0" smtClean="0">
                <a:latin typeface="Bookman Old Style" panose="02050604050505020204" pitchFamily="18" charset="0"/>
              </a:rPr>
              <a:t> </a:t>
            </a:r>
            <a:r>
              <a:rPr lang="en-US" sz="4000" dirty="0" err="1" smtClean="0">
                <a:latin typeface="Bookman Old Style" panose="02050604050505020204" pitchFamily="18" charset="0"/>
              </a:rPr>
              <a:t>aşmamalıdır</a:t>
            </a:r>
            <a:r>
              <a:rPr lang="en-US" sz="4000" dirty="0" smtClean="0">
                <a:latin typeface="Bookman Old Style" panose="02050604050505020204" pitchFamily="18" charset="0"/>
              </a:rPr>
              <a:t>.</a:t>
            </a:r>
            <a:endParaRPr lang="en-US" sz="4000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 idx="4294967295"/>
          </p:nvPr>
        </p:nvSpPr>
        <p:spPr>
          <a:xfrm>
            <a:off x="554182" y="809328"/>
            <a:ext cx="17124218" cy="3038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algn="ctr">
              <a:buClr>
                <a:srgbClr val="FF0000"/>
              </a:buClr>
            </a:pPr>
            <a:r>
              <a:rPr lang="en-US" b="1" dirty="0" err="1">
                <a:solidFill>
                  <a:srgbClr val="FF0000"/>
                </a:solidFill>
                <a:latin typeface="Mistral" panose="03090702030407020403" pitchFamily="66" charset="0"/>
              </a:rPr>
              <a:t>Üremenin</a:t>
            </a:r>
            <a:r>
              <a:rPr lang="en-US" b="1" dirty="0">
                <a:solidFill>
                  <a:srgbClr val="FF0000"/>
                </a:solidFill>
                <a:latin typeface="Mistral" panose="03090702030407020403" pitchFamily="66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Mistral" panose="03090702030407020403" pitchFamily="66" charset="0"/>
              </a:rPr>
              <a:t>Ölçülmesi</a:t>
            </a:r>
            <a:endParaRPr b="1" dirty="0">
              <a:solidFill>
                <a:srgbClr val="FF0000"/>
              </a:solidFill>
              <a:latin typeface="Mistral" panose="03090702030407020403" pitchFamily="66" charset="0"/>
            </a:endParaRPr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4294967295"/>
          </p:nvPr>
        </p:nvSpPr>
        <p:spPr>
          <a:xfrm>
            <a:off x="554182" y="3848100"/>
            <a:ext cx="17124218" cy="9183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469900" indent="-469900"/>
            <a:r>
              <a:rPr lang="en-US" dirty="0" err="1" smtClean="0"/>
              <a:t>Hücre</a:t>
            </a:r>
            <a:r>
              <a:rPr lang="en-US" dirty="0" smtClean="0"/>
              <a:t> </a:t>
            </a:r>
            <a:r>
              <a:rPr lang="en-US" dirty="0" err="1"/>
              <a:t>sayısındaki</a:t>
            </a:r>
            <a:r>
              <a:rPr lang="en-US" dirty="0"/>
              <a:t> </a:t>
            </a:r>
            <a:r>
              <a:rPr lang="en-US" dirty="0" err="1"/>
              <a:t>değişiklik</a:t>
            </a:r>
            <a:r>
              <a:rPr lang="en-US" dirty="0"/>
              <a:t>.</a:t>
            </a:r>
            <a:endParaRPr dirty="0"/>
          </a:p>
          <a:p>
            <a:pPr marL="469900" indent="-469900"/>
            <a:r>
              <a:rPr lang="en-US" dirty="0" err="1"/>
              <a:t>Kültürün</a:t>
            </a:r>
            <a:r>
              <a:rPr lang="en-US" dirty="0"/>
              <a:t> </a:t>
            </a:r>
            <a:r>
              <a:rPr lang="en-US" dirty="0" err="1"/>
              <a:t>turbidite</a:t>
            </a:r>
            <a:r>
              <a:rPr lang="en-US" dirty="0"/>
              <a:t> (</a:t>
            </a:r>
            <a:r>
              <a:rPr lang="en-US" dirty="0" err="1"/>
              <a:t>bulanıklık</a:t>
            </a:r>
            <a:r>
              <a:rPr lang="en-US" dirty="0"/>
              <a:t>)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ışık</a:t>
            </a:r>
            <a:r>
              <a:rPr lang="en-US" dirty="0"/>
              <a:t> </a:t>
            </a:r>
            <a:r>
              <a:rPr lang="en-US" dirty="0" err="1"/>
              <a:t>yaymasındaki</a:t>
            </a:r>
            <a:r>
              <a:rPr lang="en-US" dirty="0"/>
              <a:t> </a:t>
            </a:r>
            <a:r>
              <a:rPr lang="en-US" dirty="0" err="1"/>
              <a:t>değişiklik</a:t>
            </a:r>
            <a:endParaRPr dirty="0"/>
          </a:p>
          <a:p>
            <a:pPr marL="469900" indent="-469900"/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hücre</a:t>
            </a:r>
            <a:r>
              <a:rPr lang="en-US" dirty="0"/>
              <a:t> </a:t>
            </a:r>
            <a:r>
              <a:rPr lang="en-US" dirty="0" err="1"/>
              <a:t>komponentinin</a:t>
            </a:r>
            <a:r>
              <a:rPr lang="en-US" dirty="0"/>
              <a:t> </a:t>
            </a:r>
            <a:r>
              <a:rPr lang="en-US" dirty="0" err="1"/>
              <a:t>miktarındaki</a:t>
            </a:r>
            <a:r>
              <a:rPr lang="en-US" dirty="0"/>
              <a:t> </a:t>
            </a:r>
            <a:r>
              <a:rPr lang="en-US" dirty="0" err="1"/>
              <a:t>değişiklik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554182" y="889000"/>
            <a:ext cx="17318182" cy="29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>
              <a:buClr>
                <a:srgbClr val="FF0000"/>
              </a:buClr>
              <a:buSzPts val="10000"/>
            </a:pPr>
            <a:r>
              <a:rPr lang="en-US" b="1" dirty="0">
                <a:solidFill>
                  <a:srgbClr val="FF0000"/>
                </a:solidFill>
                <a:latin typeface="Mistral" panose="03090702030407020403" pitchFamily="66" charset="0"/>
              </a:rPr>
              <a:t>BAKTERİ SAYIM ÖLÇÜMLERİ</a:t>
            </a:r>
            <a:endParaRPr dirty="0">
              <a:latin typeface="Mistral" panose="03090702030407020403" pitchFamily="66" charset="0"/>
            </a:endParaRPr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554182" y="4127500"/>
            <a:ext cx="17318182" cy="81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457200" lvl="1" indent="495300">
              <a:lnSpc>
                <a:spcPct val="200000"/>
              </a:lnSpc>
              <a:spcBef>
                <a:spcPts val="0"/>
              </a:spcBef>
              <a:buClr>
                <a:srgbClr val="000000"/>
              </a:buClr>
              <a:buSzPts val="5200"/>
              <a:buNone/>
            </a:pPr>
            <a:r>
              <a:rPr lang="en-US" b="1" dirty="0" err="1" smtClean="0"/>
              <a:t>Doğrudan</a:t>
            </a:r>
            <a:r>
              <a:rPr lang="en-US" b="1" dirty="0" smtClean="0"/>
              <a:t> </a:t>
            </a:r>
            <a:r>
              <a:rPr lang="en-US" b="1" dirty="0"/>
              <a:t>(</a:t>
            </a:r>
            <a:r>
              <a:rPr lang="en-US" b="1" dirty="0" err="1"/>
              <a:t>Direkt</a:t>
            </a:r>
            <a:r>
              <a:rPr lang="en-US" b="1" dirty="0"/>
              <a:t>) </a:t>
            </a:r>
            <a:r>
              <a:rPr lang="en-US" b="1" dirty="0" err="1"/>
              <a:t>yöntemler</a:t>
            </a:r>
            <a:r>
              <a:rPr lang="en-US" b="1" dirty="0"/>
              <a:t>, </a:t>
            </a:r>
            <a:r>
              <a:rPr lang="en-US" dirty="0" err="1"/>
              <a:t>hücrelerin</a:t>
            </a:r>
            <a:r>
              <a:rPr lang="en-US" dirty="0"/>
              <a:t> </a:t>
            </a:r>
            <a:r>
              <a:rPr lang="en-US" dirty="0" err="1"/>
              <a:t>sayılmasını</a:t>
            </a:r>
            <a:r>
              <a:rPr lang="en-US" dirty="0"/>
              <a:t> </a:t>
            </a:r>
            <a:r>
              <a:rPr lang="en-US" b="1" dirty="0" err="1" smtClean="0"/>
              <a:t>Dolaylı</a:t>
            </a:r>
            <a:r>
              <a:rPr lang="en-US" b="1" dirty="0" smtClean="0"/>
              <a:t> </a:t>
            </a:r>
            <a:r>
              <a:rPr lang="en-US" b="1" dirty="0"/>
              <a:t>(</a:t>
            </a:r>
            <a:r>
              <a:rPr lang="en-US" b="1" dirty="0" err="1"/>
              <a:t>İndirekt</a:t>
            </a:r>
            <a:r>
              <a:rPr lang="en-US" b="1" dirty="0"/>
              <a:t>) </a:t>
            </a:r>
            <a:r>
              <a:rPr lang="en-US" b="1" dirty="0" err="1"/>
              <a:t>yöntemler</a:t>
            </a:r>
            <a:r>
              <a:rPr lang="en-US" b="1" dirty="0"/>
              <a:t>, </a:t>
            </a:r>
            <a:r>
              <a:rPr lang="en-US" dirty="0" err="1"/>
              <a:t>aslında</a:t>
            </a:r>
            <a:r>
              <a:rPr lang="en-US" dirty="0"/>
              <a:t> </a:t>
            </a:r>
            <a:r>
              <a:rPr lang="en-US" dirty="0" err="1"/>
              <a:t>tek</a:t>
            </a:r>
            <a:r>
              <a:rPr lang="en-US" dirty="0"/>
              <a:t> </a:t>
            </a:r>
            <a:r>
              <a:rPr lang="en-US" dirty="0" err="1"/>
              <a:t>tek</a:t>
            </a:r>
            <a:r>
              <a:rPr lang="en-US" dirty="0"/>
              <a:t> </a:t>
            </a:r>
            <a:r>
              <a:rPr lang="en-US" dirty="0" err="1"/>
              <a:t>hücreleri</a:t>
            </a:r>
            <a:r>
              <a:rPr lang="en-US" dirty="0"/>
              <a:t> </a:t>
            </a:r>
            <a:r>
              <a:rPr lang="en-US" dirty="0" err="1"/>
              <a:t>saymadan</a:t>
            </a:r>
            <a:r>
              <a:rPr lang="en-US" dirty="0"/>
              <a:t> </a:t>
            </a:r>
            <a:r>
              <a:rPr lang="en-US" dirty="0" err="1"/>
              <a:t>hücre</a:t>
            </a:r>
            <a:r>
              <a:rPr lang="en-US" dirty="0"/>
              <a:t> </a:t>
            </a:r>
            <a:r>
              <a:rPr lang="en-US" dirty="0" err="1"/>
              <a:t>varlığının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faaliyetinin</a:t>
            </a:r>
            <a:r>
              <a:rPr lang="en-US" dirty="0"/>
              <a:t> </a:t>
            </a:r>
            <a:r>
              <a:rPr lang="en-US" dirty="0" err="1"/>
              <a:t>ölçülmesine</a:t>
            </a:r>
            <a:r>
              <a:rPr lang="en-US" dirty="0"/>
              <a:t> </a:t>
            </a:r>
            <a:r>
              <a:rPr lang="en-US" dirty="0" err="1"/>
              <a:t>bağlıdır</a:t>
            </a:r>
            <a:r>
              <a:rPr lang="en-US" dirty="0"/>
              <a:t>.</a:t>
            </a:r>
            <a:endParaRPr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>
            <a:spLocks noGrp="1"/>
          </p:cNvSpPr>
          <p:nvPr>
            <p:ph type="title" idx="4294967295"/>
          </p:nvPr>
        </p:nvSpPr>
        <p:spPr>
          <a:xfrm>
            <a:off x="-660400" y="889000"/>
            <a:ext cx="19621500" cy="29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algn="ctr">
              <a:buClr>
                <a:srgbClr val="FF0000"/>
              </a:buClr>
            </a:pPr>
            <a:r>
              <a:rPr lang="en-US" b="1" dirty="0" err="1">
                <a:solidFill>
                  <a:srgbClr val="FF0000"/>
                </a:solidFill>
                <a:latin typeface="Mistral" panose="03090702030407020403" pitchFamily="66" charset="0"/>
              </a:rPr>
              <a:t>Direkt</a:t>
            </a:r>
            <a:r>
              <a:rPr lang="en-US" b="1" dirty="0">
                <a:solidFill>
                  <a:srgbClr val="FF0000"/>
                </a:solidFill>
                <a:latin typeface="Mistral" panose="03090702030407020403" pitchFamily="66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Mistral" panose="03090702030407020403" pitchFamily="66" charset="0"/>
              </a:rPr>
              <a:t>Ölçümler</a:t>
            </a:r>
            <a:endParaRPr b="1" dirty="0">
              <a:solidFill>
                <a:srgbClr val="FF0000"/>
              </a:solidFill>
              <a:latin typeface="Mistral" panose="03090702030407020403" pitchFamily="66" charset="0"/>
            </a:endParaRPr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4294967295"/>
          </p:nvPr>
        </p:nvSpPr>
        <p:spPr>
          <a:xfrm>
            <a:off x="471054" y="3329608"/>
            <a:ext cx="17290473" cy="8824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614172" indent="-614172">
              <a:spcBef>
                <a:spcPts val="0"/>
              </a:spcBef>
              <a:buSzPts val="1200"/>
            </a:pPr>
            <a:r>
              <a:rPr lang="en-US" dirty="0" err="1"/>
              <a:t>Direkt</a:t>
            </a:r>
            <a:r>
              <a:rPr lang="en-US" dirty="0"/>
              <a:t> </a:t>
            </a:r>
            <a:r>
              <a:rPr lang="en-US" dirty="0" err="1"/>
              <a:t>hücre</a:t>
            </a:r>
            <a:r>
              <a:rPr lang="en-US" dirty="0"/>
              <a:t> </a:t>
            </a:r>
            <a:r>
              <a:rPr lang="en-US" dirty="0" err="1"/>
              <a:t>sayımı</a:t>
            </a:r>
            <a:endParaRPr dirty="0"/>
          </a:p>
          <a:p>
            <a:pPr marL="1228344" lvl="1" indent="-614172">
              <a:spcBef>
                <a:spcPts val="3900"/>
              </a:spcBef>
              <a:buSzPts val="1200"/>
            </a:pPr>
            <a:r>
              <a:rPr lang="en-US" dirty="0" err="1"/>
              <a:t>Elektronik</a:t>
            </a:r>
            <a:r>
              <a:rPr lang="en-US" dirty="0"/>
              <a:t> </a:t>
            </a:r>
            <a:r>
              <a:rPr lang="en-US" dirty="0" err="1"/>
              <a:t>sayıcılar</a:t>
            </a:r>
            <a:endParaRPr sz="5208" b="1" i="1" dirty="0">
              <a:solidFill>
                <a:srgbClr val="330099"/>
              </a:solidFill>
            </a:endParaRPr>
          </a:p>
          <a:p>
            <a:pPr marL="1311021" lvl="2" indent="-437006">
              <a:spcBef>
                <a:spcPts val="3900"/>
              </a:spcBef>
              <a:buClr>
                <a:srgbClr val="330099"/>
              </a:buClr>
              <a:buSzPts val="1200"/>
            </a:pPr>
            <a:r>
              <a:rPr lang="en-US" dirty="0" err="1"/>
              <a:t>canlı</a:t>
            </a:r>
            <a:r>
              <a:rPr lang="en-US" dirty="0"/>
              <a:t> </a:t>
            </a:r>
            <a:r>
              <a:rPr lang="en-US" dirty="0" err="1"/>
              <a:t>hücreleri</a:t>
            </a:r>
            <a:r>
              <a:rPr lang="en-US" dirty="0"/>
              <a:t> </a:t>
            </a:r>
            <a:r>
              <a:rPr lang="en-US" dirty="0" err="1"/>
              <a:t>ölülerden</a:t>
            </a:r>
            <a:r>
              <a:rPr lang="en-US" dirty="0"/>
              <a:t> </a:t>
            </a:r>
            <a:r>
              <a:rPr lang="en-US" dirty="0" err="1"/>
              <a:t>ayırt</a:t>
            </a:r>
            <a:r>
              <a:rPr lang="en-US" dirty="0"/>
              <a:t> </a:t>
            </a:r>
            <a:r>
              <a:rPr lang="en-US" dirty="0" err="1"/>
              <a:t>edemez</a:t>
            </a:r>
            <a:endParaRPr dirty="0"/>
          </a:p>
          <a:p>
            <a:pPr marL="1311021" lvl="2" indent="-437006">
              <a:spcBef>
                <a:spcPts val="3900"/>
              </a:spcBef>
              <a:buClr>
                <a:srgbClr val="330099"/>
              </a:buClr>
              <a:buSzPts val="1200"/>
            </a:pPr>
            <a:r>
              <a:rPr lang="en-US" dirty="0" err="1"/>
              <a:t>kullanımı</a:t>
            </a:r>
            <a:r>
              <a:rPr lang="en-US" dirty="0"/>
              <a:t> </a:t>
            </a:r>
            <a:r>
              <a:rPr lang="en-US" dirty="0" err="1"/>
              <a:t>hızlı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kolaydır</a:t>
            </a:r>
            <a:endParaRPr dirty="0"/>
          </a:p>
          <a:p>
            <a:pPr marL="1311021" lvl="2" indent="-437006">
              <a:spcBef>
                <a:spcPts val="3900"/>
              </a:spcBef>
              <a:buClr>
                <a:srgbClr val="330099"/>
              </a:buClr>
              <a:buSzPts val="1200"/>
            </a:pPr>
            <a:r>
              <a:rPr lang="en-US" dirty="0" err="1"/>
              <a:t>büyük</a:t>
            </a:r>
            <a:r>
              <a:rPr lang="en-US" dirty="0"/>
              <a:t> </a:t>
            </a:r>
            <a:r>
              <a:rPr lang="en-US" dirty="0" err="1"/>
              <a:t>mikroorganizmalar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hücrelerinin</a:t>
            </a:r>
            <a:r>
              <a:rPr lang="en-US" dirty="0"/>
              <a:t> </a:t>
            </a:r>
            <a:r>
              <a:rPr lang="en-US" dirty="0" err="1"/>
              <a:t>sayımı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elverişli</a:t>
            </a:r>
            <a:r>
              <a:rPr lang="en-US" dirty="0"/>
              <a:t>, </a:t>
            </a:r>
            <a:r>
              <a:rPr lang="en-US" dirty="0" err="1"/>
              <a:t>ancak</a:t>
            </a:r>
            <a:r>
              <a:rPr lang="en-US" dirty="0"/>
              <a:t> </a:t>
            </a:r>
            <a:r>
              <a:rPr lang="en-US" dirty="0" err="1"/>
              <a:t>prokaryotlar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değildir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body" idx="1"/>
          </p:nvPr>
        </p:nvSpPr>
        <p:spPr>
          <a:xfrm>
            <a:off x="554182" y="911390"/>
            <a:ext cx="8219550" cy="11986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 fontScale="62500" lnSpcReduction="20000"/>
          </a:bodyPr>
          <a:lstStyle/>
          <a:p>
            <a:pPr marL="0" indent="0">
              <a:buSzPts val="3400"/>
            </a:pPr>
            <a:r>
              <a:rPr lang="en-US" b="1" dirty="0"/>
              <a:t>Coulter </a:t>
            </a:r>
            <a:r>
              <a:rPr lang="en-US" b="1" dirty="0" err="1"/>
              <a:t>sayaç</a:t>
            </a:r>
            <a:r>
              <a:rPr lang="en-US" b="1" dirty="0"/>
              <a:t> </a:t>
            </a:r>
            <a:r>
              <a:rPr lang="en-US" b="1" dirty="0" err="1"/>
              <a:t>enstrümanı</a:t>
            </a:r>
            <a:r>
              <a:rPr lang="en-US" b="1" dirty="0"/>
              <a:t> </a:t>
            </a:r>
            <a:r>
              <a:rPr lang="en-US" dirty="0" err="1"/>
              <a:t>yandaki</a:t>
            </a:r>
            <a:r>
              <a:rPr lang="en-US" dirty="0"/>
              <a:t> </a:t>
            </a:r>
            <a:r>
              <a:rPr lang="en-US" dirty="0" err="1"/>
              <a:t>temel</a:t>
            </a:r>
            <a:r>
              <a:rPr lang="en-US" dirty="0"/>
              <a:t> </a:t>
            </a:r>
            <a:r>
              <a:rPr lang="en-US" dirty="0" err="1"/>
              <a:t>yapıya</a:t>
            </a:r>
            <a:r>
              <a:rPr lang="en-US" dirty="0"/>
              <a:t> </a:t>
            </a:r>
            <a:r>
              <a:rPr lang="en-US" dirty="0" err="1"/>
              <a:t>sahiptir</a:t>
            </a:r>
            <a:r>
              <a:rPr lang="en-US" dirty="0"/>
              <a:t>. </a:t>
            </a:r>
            <a:r>
              <a:rPr lang="en-US" dirty="0" err="1"/>
              <a:t>İlgili</a:t>
            </a:r>
            <a:r>
              <a:rPr lang="en-US" dirty="0"/>
              <a:t> </a:t>
            </a:r>
            <a:r>
              <a:rPr lang="en-US" dirty="0" err="1"/>
              <a:t>partiküllerle</a:t>
            </a:r>
            <a:r>
              <a:rPr lang="en-US" dirty="0"/>
              <a:t> </a:t>
            </a:r>
            <a:r>
              <a:rPr lang="en-US" dirty="0" err="1"/>
              <a:t>düşük</a:t>
            </a:r>
            <a:r>
              <a:rPr lang="en-US" dirty="0"/>
              <a:t> </a:t>
            </a:r>
            <a:r>
              <a:rPr lang="en-US" dirty="0" err="1"/>
              <a:t>konsantrasyonlu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elektrolit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doldurulmuş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beherde</a:t>
            </a:r>
            <a:r>
              <a:rPr lang="en-US" dirty="0"/>
              <a:t> </a:t>
            </a:r>
            <a:r>
              <a:rPr lang="en-US" dirty="0" err="1"/>
              <a:t>negatif</a:t>
            </a:r>
            <a:r>
              <a:rPr lang="en-US" dirty="0"/>
              <a:t> </a:t>
            </a:r>
            <a:r>
              <a:rPr lang="en-US" dirty="0" err="1"/>
              <a:t>elektrot</a:t>
            </a:r>
            <a:r>
              <a:rPr lang="en-US" dirty="0"/>
              <a:t> (</a:t>
            </a:r>
            <a:r>
              <a:rPr lang="en-US" dirty="0" err="1"/>
              <a:t>anot</a:t>
            </a:r>
            <a:r>
              <a:rPr lang="en-US" dirty="0"/>
              <a:t>) </a:t>
            </a:r>
            <a:r>
              <a:rPr lang="en-US" dirty="0" err="1"/>
              <a:t>bulunur</a:t>
            </a:r>
            <a:r>
              <a:rPr lang="en-US" dirty="0"/>
              <a:t>. Bu </a:t>
            </a:r>
            <a:r>
              <a:rPr lang="en-US" dirty="0" err="1"/>
              <a:t>behere</a:t>
            </a:r>
            <a:r>
              <a:rPr lang="en-US" dirty="0"/>
              <a:t> </a:t>
            </a:r>
            <a:r>
              <a:rPr lang="en-US" dirty="0" err="1"/>
              <a:t>pozitif</a:t>
            </a:r>
            <a:r>
              <a:rPr lang="en-US" dirty="0"/>
              <a:t> </a:t>
            </a:r>
            <a:r>
              <a:rPr lang="en-US" dirty="0" err="1"/>
              <a:t>elektrotlu</a:t>
            </a:r>
            <a:r>
              <a:rPr lang="en-US" dirty="0"/>
              <a:t> (</a:t>
            </a:r>
            <a:r>
              <a:rPr lang="en-US" dirty="0" err="1"/>
              <a:t>katotlu</a:t>
            </a:r>
            <a:r>
              <a:rPr lang="en-US" dirty="0"/>
              <a:t>) </a:t>
            </a:r>
            <a:r>
              <a:rPr lang="en-US" dirty="0" err="1"/>
              <a:t>küçük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tüp</a:t>
            </a:r>
            <a:r>
              <a:rPr lang="en-US" dirty="0"/>
              <a:t> </a:t>
            </a:r>
            <a:r>
              <a:rPr lang="en-US" dirty="0" err="1"/>
              <a:t>yerleştirilir</a:t>
            </a:r>
            <a:r>
              <a:rPr lang="en-US" dirty="0"/>
              <a:t>. Bu </a:t>
            </a:r>
            <a:r>
              <a:rPr lang="en-US" dirty="0" err="1"/>
              <a:t>tüpün</a:t>
            </a:r>
            <a:r>
              <a:rPr lang="en-US" dirty="0"/>
              <a:t> "</a:t>
            </a:r>
            <a:r>
              <a:rPr lang="en-US" dirty="0" err="1"/>
              <a:t>algılama</a:t>
            </a:r>
            <a:r>
              <a:rPr lang="en-US" dirty="0"/>
              <a:t> </a:t>
            </a:r>
            <a:r>
              <a:rPr lang="en-US" dirty="0" err="1"/>
              <a:t>bölgesi</a:t>
            </a:r>
            <a:r>
              <a:rPr lang="en-US" dirty="0"/>
              <a:t>"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işlev</a:t>
            </a:r>
            <a:r>
              <a:rPr lang="en-US" dirty="0"/>
              <a:t> </a:t>
            </a:r>
            <a:r>
              <a:rPr lang="en-US" dirty="0" err="1"/>
              <a:t>gören</a:t>
            </a:r>
            <a:r>
              <a:rPr lang="en-US" dirty="0"/>
              <a:t> </a:t>
            </a:r>
            <a:r>
              <a:rPr lang="en-US" dirty="0" err="1"/>
              <a:t>küçük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açıklığı</a:t>
            </a:r>
            <a:r>
              <a:rPr lang="en-US" dirty="0"/>
              <a:t> </a:t>
            </a:r>
            <a:r>
              <a:rPr lang="en-US" dirty="0" err="1"/>
              <a:t>vardır</a:t>
            </a:r>
            <a:r>
              <a:rPr lang="en-US" dirty="0"/>
              <a:t>.</a:t>
            </a:r>
            <a:endParaRPr dirty="0"/>
          </a:p>
          <a:p>
            <a:pPr marL="0" indent="0">
              <a:buSzPts val="3400"/>
            </a:pPr>
            <a:r>
              <a:rPr lang="en-US" dirty="0" err="1"/>
              <a:t>Tüm</a:t>
            </a:r>
            <a:r>
              <a:rPr lang="en-US" dirty="0"/>
              <a:t>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kurulum</a:t>
            </a:r>
            <a:r>
              <a:rPr lang="en-US" dirty="0"/>
              <a:t>,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elektrik</a:t>
            </a:r>
            <a:r>
              <a:rPr lang="en-US" dirty="0"/>
              <a:t> </a:t>
            </a:r>
            <a:r>
              <a:rPr lang="en-US" dirty="0" err="1"/>
              <a:t>alanı</a:t>
            </a:r>
            <a:r>
              <a:rPr lang="en-US" dirty="0"/>
              <a:t> </a:t>
            </a:r>
            <a:r>
              <a:rPr lang="en-US" dirty="0" err="1"/>
              <a:t>uygulandığında</a:t>
            </a:r>
            <a:r>
              <a:rPr lang="en-US" dirty="0"/>
              <a:t> </a:t>
            </a:r>
            <a:r>
              <a:rPr lang="en-US" dirty="0" err="1"/>
              <a:t>kapalı</a:t>
            </a:r>
            <a:r>
              <a:rPr lang="en-US" dirty="0"/>
              <a:t> </a:t>
            </a:r>
            <a:r>
              <a:rPr lang="en-US" dirty="0" err="1"/>
              <a:t>devre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çalışır</a:t>
            </a:r>
            <a:r>
              <a:rPr lang="en-US" dirty="0"/>
              <a:t>. </a:t>
            </a:r>
            <a:r>
              <a:rPr lang="en-US" dirty="0" err="1"/>
              <a:t>Parçacıklar</a:t>
            </a:r>
            <a:r>
              <a:rPr lang="en-US" dirty="0"/>
              <a:t> (</a:t>
            </a:r>
            <a:r>
              <a:rPr lang="en-US" dirty="0" err="1"/>
              <a:t>hücreler</a:t>
            </a:r>
            <a:r>
              <a:rPr lang="en-US" dirty="0"/>
              <a:t>) </a:t>
            </a:r>
            <a:r>
              <a:rPr lang="en-US" dirty="0" err="1"/>
              <a:t>algılama</a:t>
            </a:r>
            <a:r>
              <a:rPr lang="en-US" dirty="0"/>
              <a:t> </a:t>
            </a:r>
            <a:r>
              <a:rPr lang="en-US" dirty="0" err="1"/>
              <a:t>bölgesinden</a:t>
            </a:r>
            <a:r>
              <a:rPr lang="en-US" dirty="0"/>
              <a:t> </a:t>
            </a:r>
            <a:r>
              <a:rPr lang="en-US" dirty="0" err="1"/>
              <a:t>geçerken</a:t>
            </a:r>
            <a:r>
              <a:rPr lang="en-US" dirty="0"/>
              <a:t>, </a:t>
            </a:r>
            <a:r>
              <a:rPr lang="en-US" dirty="0" err="1"/>
              <a:t>parçacığın</a:t>
            </a:r>
            <a:r>
              <a:rPr lang="en-US" dirty="0"/>
              <a:t> </a:t>
            </a:r>
            <a:r>
              <a:rPr lang="en-US" dirty="0" err="1"/>
              <a:t>hacmine</a:t>
            </a:r>
            <a:r>
              <a:rPr lang="en-US" dirty="0"/>
              <a:t> </a:t>
            </a:r>
            <a:r>
              <a:rPr lang="en-US" dirty="0" err="1"/>
              <a:t>eşit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elektrolit</a:t>
            </a:r>
            <a:r>
              <a:rPr lang="en-US" dirty="0"/>
              <a:t> </a:t>
            </a:r>
            <a:r>
              <a:rPr lang="en-US" dirty="0" err="1"/>
              <a:t>hacmi</a:t>
            </a:r>
            <a:r>
              <a:rPr lang="en-US" dirty="0"/>
              <a:t> </a:t>
            </a:r>
            <a:r>
              <a:rPr lang="en-US" dirty="0" err="1"/>
              <a:t>yer</a:t>
            </a:r>
            <a:r>
              <a:rPr lang="en-US" dirty="0"/>
              <a:t> </a:t>
            </a:r>
            <a:r>
              <a:rPr lang="en-US" dirty="0" err="1"/>
              <a:t>değiştirir</a:t>
            </a:r>
            <a:r>
              <a:rPr lang="en-US" dirty="0"/>
              <a:t>. Bu, </a:t>
            </a:r>
            <a:r>
              <a:rPr lang="en-US" dirty="0" err="1"/>
              <a:t>dirençte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değişikliğe</a:t>
            </a:r>
            <a:r>
              <a:rPr lang="en-US" dirty="0"/>
              <a:t> </a:t>
            </a:r>
            <a:r>
              <a:rPr lang="en-US" dirty="0" err="1"/>
              <a:t>yol</a:t>
            </a:r>
            <a:r>
              <a:rPr lang="en-US" dirty="0"/>
              <a:t> </a:t>
            </a:r>
            <a:r>
              <a:rPr lang="en-US" dirty="0" err="1"/>
              <a:t>açar</a:t>
            </a:r>
            <a:r>
              <a:rPr lang="en-US" dirty="0"/>
              <a:t>. </a:t>
            </a:r>
            <a:r>
              <a:rPr lang="en-US" dirty="0" err="1"/>
              <a:t>Değişiklik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elektronik</a:t>
            </a:r>
            <a:r>
              <a:rPr lang="en-US" dirty="0"/>
              <a:t> </a:t>
            </a:r>
            <a:r>
              <a:rPr lang="en-US" dirty="0" err="1"/>
              <a:t>sensör</a:t>
            </a:r>
            <a:r>
              <a:rPr lang="en-US" dirty="0"/>
              <a:t> </a:t>
            </a:r>
            <a:r>
              <a:rPr lang="en-US" dirty="0" err="1"/>
              <a:t>tarafından</a:t>
            </a:r>
            <a:r>
              <a:rPr lang="en-US" dirty="0"/>
              <a:t> </a:t>
            </a:r>
            <a:r>
              <a:rPr lang="en-US" dirty="0" err="1"/>
              <a:t>kaydedilir</a:t>
            </a:r>
            <a:r>
              <a:rPr lang="en-US" dirty="0"/>
              <a:t> </a:t>
            </a:r>
            <a:r>
              <a:rPr lang="en-US" dirty="0" err="1"/>
              <a:t>Zamana</a:t>
            </a:r>
            <a:r>
              <a:rPr lang="en-US" dirty="0"/>
              <a:t> </a:t>
            </a:r>
            <a:r>
              <a:rPr lang="en-US" dirty="0" err="1"/>
              <a:t>karşı</a:t>
            </a:r>
            <a:r>
              <a:rPr lang="en-US" dirty="0"/>
              <a:t> </a:t>
            </a:r>
            <a:r>
              <a:rPr lang="en-US" dirty="0" err="1"/>
              <a:t>çizilen</a:t>
            </a:r>
            <a:r>
              <a:rPr lang="en-US" dirty="0"/>
              <a:t> </a:t>
            </a:r>
            <a:r>
              <a:rPr lang="en-US" dirty="0" err="1"/>
              <a:t>direnç</a:t>
            </a:r>
            <a:r>
              <a:rPr lang="en-US" dirty="0"/>
              <a:t> </a:t>
            </a:r>
            <a:r>
              <a:rPr lang="en-US" dirty="0" err="1"/>
              <a:t>değişimi</a:t>
            </a:r>
            <a:r>
              <a:rPr lang="en-US" dirty="0"/>
              <a:t>, </a:t>
            </a:r>
            <a:r>
              <a:rPr lang="en-US" dirty="0" err="1"/>
              <a:t>bize</a:t>
            </a:r>
            <a:r>
              <a:rPr lang="en-US" dirty="0"/>
              <a:t> </a:t>
            </a:r>
            <a:r>
              <a:rPr lang="en-US" dirty="0" err="1"/>
              <a:t>parçacıkların</a:t>
            </a:r>
            <a:r>
              <a:rPr lang="en-US" dirty="0"/>
              <a:t> </a:t>
            </a:r>
            <a:r>
              <a:rPr lang="en-US" dirty="0" err="1"/>
              <a:t>sayısı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boyutu</a:t>
            </a:r>
            <a:r>
              <a:rPr lang="en-US" dirty="0"/>
              <a:t> </a:t>
            </a:r>
            <a:r>
              <a:rPr lang="en-US" dirty="0" err="1"/>
              <a:t>hakkında</a:t>
            </a:r>
            <a:r>
              <a:rPr lang="en-US" dirty="0"/>
              <a:t> </a:t>
            </a:r>
            <a:r>
              <a:rPr lang="en-US" dirty="0" err="1"/>
              <a:t>bilgi</a:t>
            </a:r>
            <a:r>
              <a:rPr lang="en-US" dirty="0"/>
              <a:t> </a:t>
            </a:r>
            <a:r>
              <a:rPr lang="en-US" dirty="0" err="1"/>
              <a:t>sağlayan</a:t>
            </a:r>
            <a:r>
              <a:rPr lang="en-US" dirty="0"/>
              <a:t> </a:t>
            </a:r>
            <a:r>
              <a:rPr lang="en-US" dirty="0" err="1"/>
              <a:t>voltaj</a:t>
            </a:r>
            <a:r>
              <a:rPr lang="en-US" dirty="0"/>
              <a:t> </a:t>
            </a:r>
            <a:r>
              <a:rPr lang="en-US" dirty="0" err="1"/>
              <a:t>nabızları</a:t>
            </a:r>
            <a:r>
              <a:rPr lang="en-US" dirty="0"/>
              <a:t> </a:t>
            </a:r>
            <a:r>
              <a:rPr lang="en-US" dirty="0" err="1"/>
              <a:t>verir</a:t>
            </a:r>
            <a:r>
              <a:rPr lang="en-US" dirty="0"/>
              <a:t>. Her </a:t>
            </a:r>
            <a:r>
              <a:rPr lang="en-US" dirty="0" err="1"/>
              <a:t>direnç</a:t>
            </a:r>
            <a:r>
              <a:rPr lang="en-US" dirty="0"/>
              <a:t> </a:t>
            </a:r>
            <a:r>
              <a:rPr lang="en-US" dirty="0" err="1"/>
              <a:t>değişikliği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hücreyi</a:t>
            </a:r>
            <a:r>
              <a:rPr lang="en-US" dirty="0"/>
              <a:t> </a:t>
            </a:r>
            <a:r>
              <a:rPr lang="en-US" dirty="0" err="1"/>
              <a:t>temsil</a:t>
            </a:r>
            <a:r>
              <a:rPr lang="en-US" dirty="0"/>
              <a:t> </a:t>
            </a:r>
            <a:r>
              <a:rPr lang="en-US" dirty="0" err="1"/>
              <a:t>eder</a:t>
            </a:r>
            <a:r>
              <a:rPr lang="en-US" dirty="0"/>
              <a:t>. </a:t>
            </a:r>
            <a:r>
              <a:rPr lang="en-US" dirty="0" err="1"/>
              <a:t>Yöntem</a:t>
            </a:r>
            <a:r>
              <a:rPr lang="en-US" dirty="0"/>
              <a:t>, </a:t>
            </a:r>
            <a:r>
              <a:rPr lang="en-US" dirty="0" err="1"/>
              <a:t>çeşitli</a:t>
            </a:r>
            <a:r>
              <a:rPr lang="en-US" dirty="0"/>
              <a:t> </a:t>
            </a:r>
            <a:r>
              <a:rPr lang="en-US" dirty="0" err="1"/>
              <a:t>konsantrasyonlarda</a:t>
            </a:r>
            <a:r>
              <a:rPr lang="en-US" dirty="0"/>
              <a:t> </a:t>
            </a:r>
            <a:r>
              <a:rPr lang="en-US" dirty="0" err="1"/>
              <a:t>hızlı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doğrudur</a:t>
            </a:r>
            <a:r>
              <a:rPr lang="en-US" dirty="0"/>
              <a:t>; </a:t>
            </a:r>
            <a:r>
              <a:rPr lang="en-US" dirty="0" err="1"/>
              <a:t>bununla</a:t>
            </a:r>
            <a:r>
              <a:rPr lang="en-US" dirty="0"/>
              <a:t> </a:t>
            </a:r>
            <a:r>
              <a:rPr lang="en-US" dirty="0" err="1"/>
              <a:t>birlikte</a:t>
            </a:r>
            <a:r>
              <a:rPr lang="en-US" dirty="0"/>
              <a:t> </a:t>
            </a:r>
            <a:r>
              <a:rPr lang="en-US" dirty="0" err="1"/>
              <a:t>kültür</a:t>
            </a:r>
            <a:r>
              <a:rPr lang="en-US" dirty="0"/>
              <a:t> </a:t>
            </a:r>
            <a:r>
              <a:rPr lang="en-US" dirty="0" err="1"/>
              <a:t>çok</a:t>
            </a:r>
            <a:r>
              <a:rPr lang="en-US" dirty="0"/>
              <a:t> </a:t>
            </a:r>
            <a:r>
              <a:rPr lang="en-US" dirty="0" err="1"/>
              <a:t>konsantre</a:t>
            </a:r>
            <a:r>
              <a:rPr lang="en-US" dirty="0"/>
              <a:t> </a:t>
            </a:r>
            <a:r>
              <a:rPr lang="en-US" dirty="0" err="1"/>
              <a:t>ise</a:t>
            </a:r>
            <a:r>
              <a:rPr lang="en-US" dirty="0"/>
              <a:t>, </a:t>
            </a:r>
            <a:r>
              <a:rPr lang="en-US" dirty="0" err="1"/>
              <a:t>herhangi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zamanda</a:t>
            </a:r>
            <a:r>
              <a:rPr lang="en-US" dirty="0"/>
              <a:t> </a:t>
            </a:r>
            <a:r>
              <a:rPr lang="en-US" dirty="0" err="1"/>
              <a:t>açıklıktan</a:t>
            </a:r>
            <a:r>
              <a:rPr lang="en-US" dirty="0"/>
              <a:t> </a:t>
            </a:r>
            <a:r>
              <a:rPr lang="en-US" dirty="0" err="1"/>
              <a:t>birden</a:t>
            </a:r>
            <a:r>
              <a:rPr lang="en-US" dirty="0"/>
              <a:t> </a:t>
            </a:r>
            <a:r>
              <a:rPr lang="en-US" dirty="0" err="1"/>
              <a:t>fazla</a:t>
            </a:r>
            <a:r>
              <a:rPr lang="en-US" dirty="0"/>
              <a:t> </a:t>
            </a:r>
            <a:r>
              <a:rPr lang="en-US" dirty="0" err="1"/>
              <a:t>hücre</a:t>
            </a:r>
            <a:r>
              <a:rPr lang="en-US" dirty="0"/>
              <a:t> </a:t>
            </a:r>
            <a:r>
              <a:rPr lang="en-US" dirty="0" err="1"/>
              <a:t>geçebilir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sonuçları</a:t>
            </a:r>
            <a:r>
              <a:rPr lang="en-US" dirty="0"/>
              <a:t> </a:t>
            </a:r>
            <a:r>
              <a:rPr lang="en-US" dirty="0" err="1"/>
              <a:t>çarpıtabilir</a:t>
            </a:r>
            <a:r>
              <a:rPr lang="en-US" dirty="0"/>
              <a:t>. Bu </a:t>
            </a:r>
            <a:r>
              <a:rPr lang="en-US" dirty="0" err="1"/>
              <a:t>yöntem</a:t>
            </a:r>
            <a:r>
              <a:rPr lang="en-US" dirty="0"/>
              <a:t> </a:t>
            </a:r>
            <a:r>
              <a:rPr lang="en-US" dirty="0" err="1"/>
              <a:t>aynı</a:t>
            </a:r>
            <a:r>
              <a:rPr lang="en-US" dirty="0"/>
              <a:t> </a:t>
            </a:r>
            <a:r>
              <a:rPr lang="en-US" dirty="0" err="1"/>
              <a:t>zamanda</a:t>
            </a:r>
            <a:r>
              <a:rPr lang="en-US" dirty="0"/>
              <a:t> </a:t>
            </a:r>
            <a:r>
              <a:rPr lang="en-US" dirty="0" err="1"/>
              <a:t>canlı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ölü</a:t>
            </a:r>
            <a:r>
              <a:rPr lang="en-US" dirty="0"/>
              <a:t> </a:t>
            </a:r>
            <a:r>
              <a:rPr lang="en-US" dirty="0" err="1"/>
              <a:t>hücreler</a:t>
            </a:r>
            <a:r>
              <a:rPr lang="en-US" dirty="0"/>
              <a:t> </a:t>
            </a:r>
            <a:r>
              <a:rPr lang="en-US" dirty="0" err="1"/>
              <a:t>arasında</a:t>
            </a:r>
            <a:r>
              <a:rPr lang="en-US" dirty="0"/>
              <a:t> </a:t>
            </a:r>
            <a:r>
              <a:rPr lang="en-US" dirty="0" err="1"/>
              <a:t>ayrım</a:t>
            </a:r>
            <a:r>
              <a:rPr lang="en-US" dirty="0"/>
              <a:t> </a:t>
            </a:r>
            <a:r>
              <a:rPr lang="en-US" dirty="0" err="1"/>
              <a:t>yapmaz</a:t>
            </a:r>
            <a:r>
              <a:rPr lang="en-US" dirty="0"/>
              <a:t>.</a:t>
            </a:r>
            <a:endParaRPr dirty="0"/>
          </a:p>
        </p:txBody>
      </p:sp>
      <p:pic>
        <p:nvPicPr>
          <p:cNvPr id="95" name="Google Shape;95;p20" descr="Görüntü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66159" y="3186545"/>
            <a:ext cx="8512241" cy="4685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body" idx="1"/>
          </p:nvPr>
        </p:nvSpPr>
        <p:spPr>
          <a:xfrm>
            <a:off x="387926" y="2753544"/>
            <a:ext cx="7953717" cy="6624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 fontScale="92500"/>
          </a:bodyPr>
          <a:lstStyle/>
          <a:p>
            <a:pPr marL="0" indent="0">
              <a:buSzPts val="4800"/>
            </a:pPr>
            <a:r>
              <a:rPr lang="en-US" sz="4800" b="1" dirty="0" err="1"/>
              <a:t>Moxi</a:t>
            </a:r>
            <a:r>
              <a:rPr lang="en-US" sz="4800" b="1" dirty="0"/>
              <a:t> Go II, </a:t>
            </a:r>
            <a:r>
              <a:rPr lang="en-US" sz="4800" dirty="0" err="1"/>
              <a:t>bir</a:t>
            </a:r>
            <a:r>
              <a:rPr lang="en-US" sz="4800" dirty="0"/>
              <a:t> Coulter </a:t>
            </a:r>
            <a:r>
              <a:rPr lang="en-US" sz="4800" dirty="0" err="1"/>
              <a:t>sayacı</a:t>
            </a:r>
            <a:r>
              <a:rPr lang="en-US" sz="4800" dirty="0"/>
              <a:t> </a:t>
            </a:r>
            <a:r>
              <a:rPr lang="en-US" sz="4800" dirty="0" err="1"/>
              <a:t>ve</a:t>
            </a:r>
            <a:r>
              <a:rPr lang="en-US" sz="4800" dirty="0"/>
              <a:t> </a:t>
            </a:r>
            <a:r>
              <a:rPr lang="en-US" sz="4800" dirty="0" err="1"/>
              <a:t>bir</a:t>
            </a:r>
            <a:r>
              <a:rPr lang="en-US" sz="4800" dirty="0"/>
              <a:t> </a:t>
            </a:r>
            <a:r>
              <a:rPr lang="en-US" sz="4800" dirty="0" err="1"/>
              <a:t>akış</a:t>
            </a:r>
            <a:r>
              <a:rPr lang="en-US" sz="4800" dirty="0"/>
              <a:t> </a:t>
            </a:r>
            <a:r>
              <a:rPr lang="en-US" sz="4800" dirty="0" err="1"/>
              <a:t>sitometresinin</a:t>
            </a:r>
            <a:r>
              <a:rPr lang="en-US" sz="4800" dirty="0"/>
              <a:t> (</a:t>
            </a:r>
            <a:r>
              <a:rPr lang="en-US" sz="4800" dirty="0" err="1"/>
              <a:t>flowcytometer</a:t>
            </a:r>
            <a:r>
              <a:rPr lang="en-US" sz="4800" dirty="0"/>
              <a:t>) </a:t>
            </a:r>
            <a:r>
              <a:rPr lang="en-US" sz="4800" dirty="0" err="1"/>
              <a:t>bir</a:t>
            </a:r>
            <a:r>
              <a:rPr lang="en-US" sz="4800" dirty="0"/>
              <a:t> </a:t>
            </a:r>
            <a:r>
              <a:rPr lang="en-US" sz="4800" dirty="0" err="1"/>
              <a:t>kombinasyonudur</a:t>
            </a:r>
            <a:r>
              <a:rPr lang="en-US" sz="4800" dirty="0"/>
              <a:t> </a:t>
            </a:r>
            <a:r>
              <a:rPr lang="en-US" sz="4800" dirty="0" err="1"/>
              <a:t>ve</a:t>
            </a:r>
            <a:r>
              <a:rPr lang="en-US" sz="4800" dirty="0"/>
              <a:t> </a:t>
            </a:r>
            <a:r>
              <a:rPr lang="en-US" sz="4800" dirty="0" err="1"/>
              <a:t>aynı</a:t>
            </a:r>
            <a:r>
              <a:rPr lang="en-US" sz="4800" dirty="0"/>
              <a:t> </a:t>
            </a:r>
            <a:r>
              <a:rPr lang="en-US" sz="4800" dirty="0" err="1"/>
              <a:t>anda</a:t>
            </a:r>
            <a:r>
              <a:rPr lang="en-US" sz="4800" dirty="0"/>
              <a:t> </a:t>
            </a:r>
            <a:r>
              <a:rPr lang="en-US" sz="4800" dirty="0" err="1"/>
              <a:t>hücrenin</a:t>
            </a:r>
            <a:r>
              <a:rPr lang="en-US" sz="4800" dirty="0"/>
              <a:t> </a:t>
            </a:r>
            <a:r>
              <a:rPr lang="en-US" sz="4800" dirty="0" err="1"/>
              <a:t>boyutunu</a:t>
            </a:r>
            <a:r>
              <a:rPr lang="en-US" sz="4800" dirty="0"/>
              <a:t> </a:t>
            </a:r>
            <a:r>
              <a:rPr lang="en-US" sz="4800" dirty="0" err="1"/>
              <a:t>ve</a:t>
            </a:r>
            <a:r>
              <a:rPr lang="en-US" sz="4800" dirty="0"/>
              <a:t> </a:t>
            </a:r>
            <a:r>
              <a:rPr lang="en-US" sz="4800" dirty="0" err="1"/>
              <a:t>birincil</a:t>
            </a:r>
            <a:r>
              <a:rPr lang="en-US" sz="4800" dirty="0"/>
              <a:t> </a:t>
            </a:r>
            <a:r>
              <a:rPr lang="en-US" sz="4800" dirty="0" err="1"/>
              <a:t>floresansını</a:t>
            </a:r>
            <a:r>
              <a:rPr lang="en-US" sz="4800" dirty="0"/>
              <a:t> </a:t>
            </a:r>
            <a:r>
              <a:rPr lang="en-US" sz="4800" dirty="0" err="1"/>
              <a:t>belirlemeyi</a:t>
            </a:r>
            <a:r>
              <a:rPr lang="en-US" sz="4800" dirty="0"/>
              <a:t> </a:t>
            </a:r>
            <a:r>
              <a:rPr lang="en-US" sz="4800" dirty="0" err="1"/>
              <a:t>mümkün</a:t>
            </a:r>
            <a:r>
              <a:rPr lang="en-US" sz="4800" dirty="0"/>
              <a:t> </a:t>
            </a:r>
            <a:r>
              <a:rPr lang="en-US" sz="4800" dirty="0" err="1"/>
              <a:t>kılar</a:t>
            </a:r>
            <a:r>
              <a:rPr lang="en-US" sz="4800" dirty="0"/>
              <a:t>. Bu </a:t>
            </a:r>
            <a:r>
              <a:rPr lang="en-US" sz="4800" dirty="0" err="1"/>
              <a:t>alet</a:t>
            </a:r>
            <a:r>
              <a:rPr lang="en-US" sz="4800" dirty="0"/>
              <a:t> </a:t>
            </a:r>
            <a:r>
              <a:rPr lang="en-US" sz="4800" dirty="0" err="1"/>
              <a:t>aynı</a:t>
            </a:r>
            <a:r>
              <a:rPr lang="en-US" sz="4800" dirty="0"/>
              <a:t> </a:t>
            </a:r>
            <a:r>
              <a:rPr lang="en-US" sz="4800" dirty="0" err="1"/>
              <a:t>zamanda</a:t>
            </a:r>
            <a:r>
              <a:rPr lang="en-US" sz="4800" dirty="0"/>
              <a:t> </a:t>
            </a:r>
            <a:r>
              <a:rPr lang="en-US" sz="4800" dirty="0" err="1"/>
              <a:t>ölü</a:t>
            </a:r>
            <a:r>
              <a:rPr lang="en-US" sz="4800" dirty="0"/>
              <a:t> </a:t>
            </a:r>
            <a:r>
              <a:rPr lang="en-US" sz="4800" dirty="0" err="1"/>
              <a:t>ve</a:t>
            </a:r>
            <a:r>
              <a:rPr lang="en-US" sz="4800" dirty="0"/>
              <a:t> </a:t>
            </a:r>
            <a:r>
              <a:rPr lang="en-US" sz="4800" dirty="0" err="1"/>
              <a:t>canlı</a:t>
            </a:r>
            <a:r>
              <a:rPr lang="en-US" sz="4800" dirty="0"/>
              <a:t> </a:t>
            </a:r>
            <a:r>
              <a:rPr lang="en-US" sz="4800" dirty="0" err="1"/>
              <a:t>hücreler</a:t>
            </a:r>
            <a:r>
              <a:rPr lang="en-US" sz="4800" dirty="0"/>
              <a:t> </a:t>
            </a:r>
            <a:r>
              <a:rPr lang="en-US" sz="4800" dirty="0" err="1"/>
              <a:t>arasında</a:t>
            </a:r>
            <a:r>
              <a:rPr lang="en-US" sz="4800" dirty="0"/>
              <a:t> </a:t>
            </a:r>
            <a:r>
              <a:rPr lang="en-US" sz="4800" dirty="0" err="1"/>
              <a:t>ayrım</a:t>
            </a:r>
            <a:r>
              <a:rPr lang="en-US" sz="4800" dirty="0"/>
              <a:t> </a:t>
            </a:r>
            <a:r>
              <a:rPr lang="en-US" sz="4800" dirty="0" err="1"/>
              <a:t>yapar</a:t>
            </a:r>
            <a:r>
              <a:rPr lang="en-US" sz="4800" dirty="0"/>
              <a:t>.</a:t>
            </a:r>
            <a:endParaRPr dirty="0"/>
          </a:p>
        </p:txBody>
      </p:sp>
      <p:pic>
        <p:nvPicPr>
          <p:cNvPr id="101" name="Google Shape;101;p21" descr="Görüntü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86255" y="2183526"/>
            <a:ext cx="9190380" cy="71947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94519" y="1601648"/>
            <a:ext cx="8314495" cy="4748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87450" y="7286376"/>
            <a:ext cx="15913100" cy="550545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2"/>
          <p:cNvSpPr txBox="1"/>
          <p:nvPr/>
        </p:nvSpPr>
        <p:spPr>
          <a:xfrm>
            <a:off x="387926" y="462110"/>
            <a:ext cx="9006593" cy="7027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algn="ctr">
              <a:buClr>
                <a:srgbClr val="3E231A"/>
              </a:buClr>
              <a:buSzPts val="5000"/>
            </a:pPr>
            <a:r>
              <a:rPr lang="en-US" sz="5000" b="1" dirty="0">
                <a:solidFill>
                  <a:srgbClr val="3E231A"/>
                </a:solidFill>
              </a:rPr>
              <a:t>QUANTOM </a:t>
            </a:r>
            <a:r>
              <a:rPr lang="en-US" sz="5000" b="1" dirty="0" err="1">
                <a:solidFill>
                  <a:srgbClr val="3E231A"/>
                </a:solidFill>
              </a:rPr>
              <a:t>Tx</a:t>
            </a:r>
            <a:r>
              <a:rPr lang="en-US" sz="5000" b="1" dirty="0">
                <a:solidFill>
                  <a:srgbClr val="3E231A"/>
                </a:solidFill>
              </a:rPr>
              <a:t> ™ </a:t>
            </a:r>
            <a:r>
              <a:rPr lang="en-US" sz="5000" dirty="0" err="1">
                <a:solidFill>
                  <a:srgbClr val="3E231A"/>
                </a:solidFill>
              </a:rPr>
              <a:t>Mikrobiyal</a:t>
            </a:r>
            <a:r>
              <a:rPr lang="en-US" sz="5000" dirty="0">
                <a:solidFill>
                  <a:srgbClr val="3E231A"/>
                </a:solidFill>
              </a:rPr>
              <a:t> </a:t>
            </a:r>
            <a:r>
              <a:rPr lang="en-US" sz="5000" dirty="0" err="1">
                <a:solidFill>
                  <a:srgbClr val="3E231A"/>
                </a:solidFill>
              </a:rPr>
              <a:t>Hücre</a:t>
            </a:r>
            <a:r>
              <a:rPr lang="en-US" sz="5000" dirty="0">
                <a:solidFill>
                  <a:srgbClr val="3E231A"/>
                </a:solidFill>
              </a:rPr>
              <a:t> </a:t>
            </a:r>
            <a:r>
              <a:rPr lang="en-US" sz="5000" dirty="0" err="1">
                <a:solidFill>
                  <a:srgbClr val="3E231A"/>
                </a:solidFill>
              </a:rPr>
              <a:t>Sayacı</a:t>
            </a:r>
            <a:r>
              <a:rPr lang="en-US" sz="5000" dirty="0">
                <a:solidFill>
                  <a:srgbClr val="3E231A"/>
                </a:solidFill>
              </a:rPr>
              <a:t>, </a:t>
            </a:r>
            <a:r>
              <a:rPr lang="en-US" sz="5000" dirty="0" err="1">
                <a:solidFill>
                  <a:srgbClr val="3E231A"/>
                </a:solidFill>
              </a:rPr>
              <a:t>tek</a:t>
            </a:r>
            <a:r>
              <a:rPr lang="en-US" sz="5000" dirty="0">
                <a:solidFill>
                  <a:srgbClr val="3E231A"/>
                </a:solidFill>
              </a:rPr>
              <a:t> </a:t>
            </a:r>
            <a:r>
              <a:rPr lang="en-US" sz="5000" dirty="0" err="1">
                <a:solidFill>
                  <a:srgbClr val="3E231A"/>
                </a:solidFill>
              </a:rPr>
              <a:t>tek</a:t>
            </a:r>
            <a:r>
              <a:rPr lang="en-US" sz="5000" dirty="0">
                <a:solidFill>
                  <a:srgbClr val="3E231A"/>
                </a:solidFill>
              </a:rPr>
              <a:t> </a:t>
            </a:r>
            <a:r>
              <a:rPr lang="en-US" sz="5000" dirty="0" err="1">
                <a:solidFill>
                  <a:srgbClr val="3E231A"/>
                </a:solidFill>
              </a:rPr>
              <a:t>bakteri</a:t>
            </a:r>
            <a:r>
              <a:rPr lang="en-US" sz="5000" dirty="0">
                <a:solidFill>
                  <a:srgbClr val="3E231A"/>
                </a:solidFill>
              </a:rPr>
              <a:t> </a:t>
            </a:r>
            <a:r>
              <a:rPr lang="en-US" sz="5000" dirty="0" err="1">
                <a:solidFill>
                  <a:srgbClr val="3E231A"/>
                </a:solidFill>
              </a:rPr>
              <a:t>hücrelerini</a:t>
            </a:r>
            <a:r>
              <a:rPr lang="en-US" sz="5000" dirty="0">
                <a:solidFill>
                  <a:srgbClr val="3E231A"/>
                </a:solidFill>
              </a:rPr>
              <a:t> </a:t>
            </a:r>
            <a:r>
              <a:rPr lang="en-US" sz="5000" dirty="0" err="1">
                <a:solidFill>
                  <a:srgbClr val="3E231A"/>
                </a:solidFill>
              </a:rPr>
              <a:t>dakikalar</a:t>
            </a:r>
            <a:r>
              <a:rPr lang="en-US" sz="5000" dirty="0">
                <a:solidFill>
                  <a:srgbClr val="3E231A"/>
                </a:solidFill>
              </a:rPr>
              <a:t> </a:t>
            </a:r>
            <a:r>
              <a:rPr lang="en-US" sz="5000" dirty="0" err="1">
                <a:solidFill>
                  <a:srgbClr val="3E231A"/>
                </a:solidFill>
              </a:rPr>
              <a:t>içinde</a:t>
            </a:r>
            <a:r>
              <a:rPr lang="en-US" sz="5000" dirty="0">
                <a:solidFill>
                  <a:srgbClr val="3E231A"/>
                </a:solidFill>
              </a:rPr>
              <a:t> </a:t>
            </a:r>
            <a:r>
              <a:rPr lang="en-US" sz="5000" dirty="0" err="1">
                <a:solidFill>
                  <a:srgbClr val="3E231A"/>
                </a:solidFill>
              </a:rPr>
              <a:t>tespit</a:t>
            </a:r>
            <a:r>
              <a:rPr lang="en-US" sz="5000" dirty="0">
                <a:solidFill>
                  <a:srgbClr val="3E231A"/>
                </a:solidFill>
              </a:rPr>
              <a:t> </a:t>
            </a:r>
            <a:r>
              <a:rPr lang="en-US" sz="5000" dirty="0" err="1">
                <a:solidFill>
                  <a:srgbClr val="3E231A"/>
                </a:solidFill>
              </a:rPr>
              <a:t>edebilen</a:t>
            </a:r>
            <a:r>
              <a:rPr lang="en-US" sz="5000" dirty="0">
                <a:solidFill>
                  <a:srgbClr val="3E231A"/>
                </a:solidFill>
              </a:rPr>
              <a:t> </a:t>
            </a:r>
            <a:r>
              <a:rPr lang="en-US" sz="5000" dirty="0" err="1">
                <a:solidFill>
                  <a:srgbClr val="3E231A"/>
                </a:solidFill>
              </a:rPr>
              <a:t>görüntü</a:t>
            </a:r>
            <a:r>
              <a:rPr lang="en-US" sz="5000" dirty="0">
                <a:solidFill>
                  <a:srgbClr val="3E231A"/>
                </a:solidFill>
              </a:rPr>
              <a:t> </a:t>
            </a:r>
            <a:r>
              <a:rPr lang="en-US" sz="5000" dirty="0" err="1">
                <a:solidFill>
                  <a:srgbClr val="3E231A"/>
                </a:solidFill>
              </a:rPr>
              <a:t>tabanlı</a:t>
            </a:r>
            <a:r>
              <a:rPr lang="en-US" sz="5000" dirty="0">
                <a:solidFill>
                  <a:srgbClr val="3E231A"/>
                </a:solidFill>
              </a:rPr>
              <a:t>, </a:t>
            </a:r>
            <a:r>
              <a:rPr lang="en-US" sz="5000" dirty="0" err="1">
                <a:solidFill>
                  <a:srgbClr val="3E231A"/>
                </a:solidFill>
              </a:rPr>
              <a:t>otomatik</a:t>
            </a:r>
            <a:r>
              <a:rPr lang="en-US" sz="5000" dirty="0">
                <a:solidFill>
                  <a:srgbClr val="3E231A"/>
                </a:solidFill>
              </a:rPr>
              <a:t> </a:t>
            </a:r>
            <a:r>
              <a:rPr lang="en-US" sz="5000" dirty="0" err="1">
                <a:solidFill>
                  <a:srgbClr val="3E231A"/>
                </a:solidFill>
              </a:rPr>
              <a:t>bir</a:t>
            </a:r>
            <a:r>
              <a:rPr lang="en-US" sz="5000" dirty="0">
                <a:solidFill>
                  <a:srgbClr val="3E231A"/>
                </a:solidFill>
              </a:rPr>
              <a:t> </a:t>
            </a:r>
            <a:r>
              <a:rPr lang="en-US" sz="5000" dirty="0" err="1">
                <a:solidFill>
                  <a:srgbClr val="3E231A"/>
                </a:solidFill>
              </a:rPr>
              <a:t>hücre</a:t>
            </a:r>
            <a:r>
              <a:rPr lang="en-US" sz="5000" dirty="0">
                <a:solidFill>
                  <a:srgbClr val="3E231A"/>
                </a:solidFill>
              </a:rPr>
              <a:t> </a:t>
            </a:r>
            <a:r>
              <a:rPr lang="en-US" sz="5000" dirty="0" err="1">
                <a:solidFill>
                  <a:srgbClr val="3E231A"/>
                </a:solidFill>
              </a:rPr>
              <a:t>sayacıdır</a:t>
            </a:r>
            <a:r>
              <a:rPr lang="en-US" sz="5000" dirty="0">
                <a:solidFill>
                  <a:srgbClr val="3E231A"/>
                </a:solidFill>
              </a:rPr>
              <a:t>. </a:t>
            </a:r>
            <a:r>
              <a:rPr lang="en-US" sz="5000" dirty="0" err="1">
                <a:solidFill>
                  <a:srgbClr val="3E231A"/>
                </a:solidFill>
              </a:rPr>
              <a:t>Bakteriler</a:t>
            </a:r>
            <a:r>
              <a:rPr lang="en-US" sz="5000" dirty="0">
                <a:solidFill>
                  <a:srgbClr val="3E231A"/>
                </a:solidFill>
              </a:rPr>
              <a:t> </a:t>
            </a:r>
            <a:r>
              <a:rPr lang="en-US" sz="5000" dirty="0" err="1">
                <a:solidFill>
                  <a:srgbClr val="3E231A"/>
                </a:solidFill>
              </a:rPr>
              <a:t>için</a:t>
            </a:r>
            <a:r>
              <a:rPr lang="en-US" sz="5000" dirty="0">
                <a:solidFill>
                  <a:srgbClr val="3E231A"/>
                </a:solidFill>
              </a:rPr>
              <a:t> optimize </a:t>
            </a:r>
            <a:r>
              <a:rPr lang="en-US" sz="5000" dirty="0" err="1">
                <a:solidFill>
                  <a:srgbClr val="3E231A"/>
                </a:solidFill>
              </a:rPr>
              <a:t>edilmiş</a:t>
            </a:r>
            <a:r>
              <a:rPr lang="en-US" sz="5000" dirty="0">
                <a:solidFill>
                  <a:srgbClr val="3E231A"/>
                </a:solidFill>
              </a:rPr>
              <a:t> </a:t>
            </a:r>
            <a:r>
              <a:rPr lang="en-US" sz="5000" dirty="0" err="1">
                <a:solidFill>
                  <a:srgbClr val="3E231A"/>
                </a:solidFill>
              </a:rPr>
              <a:t>yeni</a:t>
            </a:r>
            <a:r>
              <a:rPr lang="en-US" sz="5000" dirty="0">
                <a:solidFill>
                  <a:srgbClr val="3E231A"/>
                </a:solidFill>
              </a:rPr>
              <a:t> </a:t>
            </a:r>
            <a:r>
              <a:rPr lang="en-US" sz="5000" dirty="0" err="1">
                <a:solidFill>
                  <a:srgbClr val="3E231A"/>
                </a:solidFill>
              </a:rPr>
              <a:t>hücre</a:t>
            </a:r>
            <a:r>
              <a:rPr lang="en-US" sz="5000" dirty="0">
                <a:solidFill>
                  <a:srgbClr val="3E231A"/>
                </a:solidFill>
              </a:rPr>
              <a:t> </a:t>
            </a:r>
            <a:r>
              <a:rPr lang="en-US" sz="5000" dirty="0" err="1">
                <a:solidFill>
                  <a:srgbClr val="3E231A"/>
                </a:solidFill>
              </a:rPr>
              <a:t>algılama</a:t>
            </a:r>
            <a:r>
              <a:rPr lang="en-US" sz="5000" dirty="0">
                <a:solidFill>
                  <a:srgbClr val="3E231A"/>
                </a:solidFill>
              </a:rPr>
              <a:t> </a:t>
            </a:r>
            <a:r>
              <a:rPr lang="en-US" sz="5000" dirty="0" err="1">
                <a:solidFill>
                  <a:srgbClr val="3E231A"/>
                </a:solidFill>
              </a:rPr>
              <a:t>yazılımı</a:t>
            </a:r>
            <a:r>
              <a:rPr lang="en-US" sz="5000" dirty="0">
                <a:solidFill>
                  <a:srgbClr val="3E231A"/>
                </a:solidFill>
              </a:rPr>
              <a:t>, </a:t>
            </a:r>
            <a:r>
              <a:rPr lang="en-US" sz="5000" dirty="0" err="1">
                <a:solidFill>
                  <a:srgbClr val="3E231A"/>
                </a:solidFill>
              </a:rPr>
              <a:t>en</a:t>
            </a:r>
            <a:r>
              <a:rPr lang="en-US" sz="5000" dirty="0">
                <a:solidFill>
                  <a:srgbClr val="3E231A"/>
                </a:solidFill>
              </a:rPr>
              <a:t> </a:t>
            </a:r>
            <a:r>
              <a:rPr lang="en-US" sz="5000" dirty="0" err="1">
                <a:solidFill>
                  <a:srgbClr val="3E231A"/>
                </a:solidFill>
              </a:rPr>
              <a:t>dar</a:t>
            </a:r>
            <a:r>
              <a:rPr lang="en-US" sz="5000" dirty="0">
                <a:solidFill>
                  <a:srgbClr val="3E231A"/>
                </a:solidFill>
              </a:rPr>
              <a:t> </a:t>
            </a:r>
            <a:r>
              <a:rPr lang="en-US" sz="5000" dirty="0" err="1">
                <a:solidFill>
                  <a:srgbClr val="3E231A"/>
                </a:solidFill>
              </a:rPr>
              <a:t>kümelerde</a:t>
            </a:r>
            <a:r>
              <a:rPr lang="en-US" sz="5000" dirty="0">
                <a:solidFill>
                  <a:srgbClr val="3E231A"/>
                </a:solidFill>
              </a:rPr>
              <a:t> bile </a:t>
            </a:r>
            <a:r>
              <a:rPr lang="en-US" sz="5000" dirty="0" err="1">
                <a:solidFill>
                  <a:srgbClr val="3E231A"/>
                </a:solidFill>
              </a:rPr>
              <a:t>tek</a:t>
            </a:r>
            <a:r>
              <a:rPr lang="en-US" sz="5000" dirty="0">
                <a:solidFill>
                  <a:srgbClr val="3E231A"/>
                </a:solidFill>
              </a:rPr>
              <a:t> </a:t>
            </a:r>
            <a:r>
              <a:rPr lang="en-US" sz="5000" dirty="0" err="1">
                <a:solidFill>
                  <a:srgbClr val="3E231A"/>
                </a:solidFill>
              </a:rPr>
              <a:t>tek</a:t>
            </a:r>
            <a:r>
              <a:rPr lang="en-US" sz="5000" dirty="0">
                <a:solidFill>
                  <a:srgbClr val="3E231A"/>
                </a:solidFill>
              </a:rPr>
              <a:t> </a:t>
            </a:r>
            <a:r>
              <a:rPr lang="en-US" sz="5000" dirty="0" err="1">
                <a:solidFill>
                  <a:srgbClr val="3E231A"/>
                </a:solidFill>
              </a:rPr>
              <a:t>bakteri</a:t>
            </a:r>
            <a:r>
              <a:rPr lang="en-US" sz="5000" dirty="0">
                <a:solidFill>
                  <a:srgbClr val="3E231A"/>
                </a:solidFill>
              </a:rPr>
              <a:t> </a:t>
            </a:r>
            <a:r>
              <a:rPr lang="en-US" sz="5000" dirty="0" err="1">
                <a:solidFill>
                  <a:srgbClr val="3E231A"/>
                </a:solidFill>
              </a:rPr>
              <a:t>hücrelerini</a:t>
            </a:r>
            <a:r>
              <a:rPr lang="en-US" sz="5000" dirty="0">
                <a:solidFill>
                  <a:srgbClr val="3E231A"/>
                </a:solidFill>
              </a:rPr>
              <a:t> </a:t>
            </a:r>
            <a:r>
              <a:rPr lang="en-US" sz="5000" dirty="0" err="1">
                <a:solidFill>
                  <a:srgbClr val="3E231A"/>
                </a:solidFill>
              </a:rPr>
              <a:t>sayabilir</a:t>
            </a:r>
            <a:r>
              <a:rPr lang="en-US" sz="5000" dirty="0">
                <a:solidFill>
                  <a:srgbClr val="3E231A"/>
                </a:solidFill>
              </a:rPr>
              <a:t>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 txBox="1">
            <a:spLocks noGrp="1"/>
          </p:cNvSpPr>
          <p:nvPr>
            <p:ph type="title" idx="4294967295"/>
          </p:nvPr>
        </p:nvSpPr>
        <p:spPr>
          <a:xfrm>
            <a:off x="-660400" y="889000"/>
            <a:ext cx="19621500" cy="29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algn="ctr">
              <a:buClr>
                <a:srgbClr val="FF0000"/>
              </a:buClr>
            </a:pPr>
            <a:r>
              <a:rPr lang="en-US" b="1" dirty="0" err="1">
                <a:solidFill>
                  <a:srgbClr val="FF0000"/>
                </a:solidFill>
                <a:latin typeface="Mistral" panose="03090702030407020403" pitchFamily="66" charset="0"/>
              </a:rPr>
              <a:t>Direkt</a:t>
            </a:r>
            <a:r>
              <a:rPr lang="en-US" b="1" dirty="0">
                <a:solidFill>
                  <a:srgbClr val="FF0000"/>
                </a:solidFill>
                <a:latin typeface="Mistral" panose="03090702030407020403" pitchFamily="66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Mistral" panose="03090702030407020403" pitchFamily="66" charset="0"/>
              </a:rPr>
              <a:t>Ölçümler</a:t>
            </a:r>
            <a:endParaRPr b="1" dirty="0">
              <a:solidFill>
                <a:srgbClr val="FF0000"/>
              </a:solidFill>
              <a:latin typeface="Mistral" panose="03090702030407020403" pitchFamily="66" charset="0"/>
            </a:endParaRPr>
          </a:p>
        </p:txBody>
      </p:sp>
      <p:sp>
        <p:nvSpPr>
          <p:cNvPr id="114" name="Google Shape;114;p23"/>
          <p:cNvSpPr txBox="1">
            <a:spLocks noGrp="1"/>
          </p:cNvSpPr>
          <p:nvPr>
            <p:ph type="body" idx="4294967295"/>
          </p:nvPr>
        </p:nvSpPr>
        <p:spPr>
          <a:xfrm>
            <a:off x="498764" y="3848100"/>
            <a:ext cx="16819418" cy="83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685800" indent="-685800">
              <a:spcBef>
                <a:spcPts val="0"/>
              </a:spcBef>
              <a:buSzPts val="1400"/>
            </a:pPr>
            <a:r>
              <a:rPr lang="en-US" dirty="0" err="1"/>
              <a:t>Sayma</a:t>
            </a:r>
            <a:r>
              <a:rPr lang="en-US" dirty="0"/>
              <a:t> </a:t>
            </a:r>
            <a:r>
              <a:rPr lang="en-US" dirty="0" err="1"/>
              <a:t>karesi</a:t>
            </a:r>
            <a:r>
              <a:rPr lang="en-US" dirty="0"/>
              <a:t> (</a:t>
            </a:r>
            <a:r>
              <a:rPr lang="en-US" dirty="0" err="1"/>
              <a:t>kamarası</a:t>
            </a:r>
            <a:r>
              <a:rPr lang="en-US" dirty="0"/>
              <a:t>)- </a:t>
            </a:r>
            <a:endParaRPr dirty="0"/>
          </a:p>
          <a:p>
            <a:pPr marL="1041400" lvl="1" indent="-571500">
              <a:spcBef>
                <a:spcPts val="0"/>
              </a:spcBef>
              <a:buClr>
                <a:srgbClr val="FFFFFF"/>
              </a:buClr>
              <a:buSzPts val="1200"/>
              <a:buFont typeface="Noto Sans Symbols"/>
              <a:buChar char="•"/>
            </a:pPr>
            <a:r>
              <a:rPr lang="en-US" dirty="0" err="1"/>
              <a:t>kolay</a:t>
            </a:r>
            <a:r>
              <a:rPr lang="en-US" dirty="0"/>
              <a:t>, </a:t>
            </a:r>
            <a:r>
              <a:rPr lang="en-US" dirty="0" err="1"/>
              <a:t>ucuz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hızlı</a:t>
            </a:r>
            <a:endParaRPr dirty="0"/>
          </a:p>
          <a:p>
            <a:pPr marL="1041400" lvl="1" indent="-571500">
              <a:spcBef>
                <a:spcPts val="0"/>
              </a:spcBef>
              <a:buClr>
                <a:srgbClr val="FFFFFF"/>
              </a:buClr>
              <a:buSzPts val="1200"/>
              <a:buFont typeface="Noto Sans Symbols"/>
              <a:buChar char="•"/>
            </a:pPr>
            <a:r>
              <a:rPr lang="en-US" dirty="0"/>
              <a:t>hem </a:t>
            </a:r>
            <a:r>
              <a:rPr lang="en-US" dirty="0" err="1"/>
              <a:t>ökaryotik</a:t>
            </a:r>
            <a:r>
              <a:rPr lang="en-US" dirty="0"/>
              <a:t> hem de </a:t>
            </a:r>
            <a:r>
              <a:rPr lang="en-US" dirty="0" err="1"/>
              <a:t>prokaryotik</a:t>
            </a:r>
            <a:r>
              <a:rPr lang="en-US" dirty="0"/>
              <a:t> </a:t>
            </a:r>
            <a:r>
              <a:rPr lang="en-US" dirty="0" err="1"/>
              <a:t>sayımı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kullanışlı</a:t>
            </a:r>
            <a:endParaRPr dirty="0"/>
          </a:p>
          <a:p>
            <a:pPr marL="1041400" lvl="1" indent="-571500">
              <a:spcBef>
                <a:spcPts val="0"/>
              </a:spcBef>
              <a:buClr>
                <a:srgbClr val="FFFFFF"/>
              </a:buClr>
              <a:buSzPts val="1200"/>
              <a:buFont typeface="Noto Sans Symbols"/>
              <a:buChar char="•"/>
            </a:pPr>
            <a:r>
              <a:rPr lang="en-US" dirty="0" err="1"/>
              <a:t>canlı</a:t>
            </a:r>
            <a:r>
              <a:rPr lang="en-US" dirty="0"/>
              <a:t> </a:t>
            </a:r>
            <a:r>
              <a:rPr lang="en-US" dirty="0" err="1"/>
              <a:t>hücreleri</a:t>
            </a:r>
            <a:r>
              <a:rPr lang="en-US" dirty="0"/>
              <a:t> </a:t>
            </a:r>
            <a:r>
              <a:rPr lang="en-US" dirty="0" err="1"/>
              <a:t>ölü</a:t>
            </a:r>
            <a:r>
              <a:rPr lang="en-US" dirty="0"/>
              <a:t> </a:t>
            </a:r>
            <a:r>
              <a:rPr lang="en-US" dirty="0" err="1"/>
              <a:t>hücrelerden</a:t>
            </a:r>
            <a:r>
              <a:rPr lang="en-US" dirty="0"/>
              <a:t> </a:t>
            </a:r>
            <a:r>
              <a:rPr lang="en-US" dirty="0" err="1"/>
              <a:t>ayırt</a:t>
            </a:r>
            <a:r>
              <a:rPr lang="en-US" dirty="0"/>
              <a:t> </a:t>
            </a:r>
            <a:r>
              <a:rPr lang="en-US" dirty="0" err="1"/>
              <a:t>edemez</a:t>
            </a:r>
            <a:endParaRPr dirty="0"/>
          </a:p>
          <a:p>
            <a:pPr marL="1041400" lvl="1" indent="-571500">
              <a:spcBef>
                <a:spcPts val="0"/>
              </a:spcBef>
              <a:buClr>
                <a:srgbClr val="FFFFFF"/>
              </a:buClr>
              <a:buSzPts val="1200"/>
              <a:buFont typeface="Noto Sans Symbols"/>
              <a:buChar char="•"/>
            </a:pPr>
            <a:r>
              <a:rPr lang="en-US" dirty="0" err="1"/>
              <a:t>Yoğunluğu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popülasyonlar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uygun</a:t>
            </a:r>
            <a:r>
              <a:rPr lang="en-US" dirty="0"/>
              <a:t> </a:t>
            </a:r>
            <a:r>
              <a:rPr lang="en-US" dirty="0" err="1"/>
              <a:t>değil</a:t>
            </a:r>
            <a:r>
              <a:rPr lang="en-US" dirty="0"/>
              <a:t> (&gt;10</a:t>
            </a:r>
            <a:r>
              <a:rPr lang="en-US" baseline="30000" dirty="0"/>
              <a:t>7</a:t>
            </a:r>
            <a:r>
              <a:rPr lang="en-US" dirty="0"/>
              <a:t>)</a:t>
            </a:r>
            <a:endParaRPr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4"/>
          <p:cNvSpPr txBox="1">
            <a:spLocks noGrp="1"/>
          </p:cNvSpPr>
          <p:nvPr>
            <p:ph type="body" idx="1"/>
          </p:nvPr>
        </p:nvSpPr>
        <p:spPr>
          <a:xfrm>
            <a:off x="526472" y="4045526"/>
            <a:ext cx="8175211" cy="378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 lnSpcReduction="10000"/>
          </a:bodyPr>
          <a:lstStyle/>
          <a:p>
            <a:pPr marL="0" indent="0">
              <a:buSzPts val="8300"/>
            </a:pPr>
            <a:r>
              <a:rPr lang="en-US" sz="8300" dirty="0" err="1">
                <a:latin typeface="Bookman Old Style" panose="02050604050505020204" pitchFamily="18" charset="0"/>
              </a:rPr>
              <a:t>Petroff</a:t>
            </a:r>
            <a:r>
              <a:rPr lang="en-US" sz="8300" dirty="0">
                <a:latin typeface="Bookman Old Style" panose="02050604050505020204" pitchFamily="18" charset="0"/>
              </a:rPr>
              <a:t> Hauser </a:t>
            </a:r>
            <a:r>
              <a:rPr lang="en-US" sz="8300" dirty="0" err="1">
                <a:latin typeface="Bookman Old Style" panose="02050604050505020204" pitchFamily="18" charset="0"/>
              </a:rPr>
              <a:t>Sayma</a:t>
            </a:r>
            <a:r>
              <a:rPr lang="en-US" sz="8300" dirty="0">
                <a:latin typeface="Bookman Old Style" panose="02050604050505020204" pitchFamily="18" charset="0"/>
              </a:rPr>
              <a:t> </a:t>
            </a:r>
            <a:r>
              <a:rPr lang="en-US" sz="8300" dirty="0" err="1">
                <a:latin typeface="Bookman Old Style" panose="02050604050505020204" pitchFamily="18" charset="0"/>
              </a:rPr>
              <a:t>Kamarası</a:t>
            </a:r>
            <a:endParaRPr sz="8300" dirty="0">
              <a:latin typeface="Bookman Old Style" panose="02050604050505020204" pitchFamily="18" charset="0"/>
            </a:endParaRPr>
          </a:p>
        </p:txBody>
      </p:sp>
      <p:pic>
        <p:nvPicPr>
          <p:cNvPr id="120" name="Google Shape;120;p24" descr="Görüntü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76508" y="2003489"/>
            <a:ext cx="7841674" cy="82211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5" descr="07_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3782" y="3796145"/>
            <a:ext cx="16126692" cy="5659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33998" y="2826327"/>
            <a:ext cx="9217930" cy="910258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6"/>
          <p:cNvSpPr txBox="1">
            <a:spLocks noGrp="1"/>
          </p:cNvSpPr>
          <p:nvPr>
            <p:ph type="title"/>
          </p:nvPr>
        </p:nvSpPr>
        <p:spPr>
          <a:xfrm>
            <a:off x="-2427748" y="599634"/>
            <a:ext cx="22806313" cy="1836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>
              <a:buSzPts val="8500"/>
            </a:pPr>
            <a:r>
              <a:rPr lang="en-US" sz="8500" dirty="0" err="1">
                <a:latin typeface="Mistral" panose="03090702030407020403" pitchFamily="66" charset="0"/>
              </a:rPr>
              <a:t>Direkt</a:t>
            </a:r>
            <a:r>
              <a:rPr lang="en-US" sz="8500" dirty="0">
                <a:latin typeface="Mistral" panose="03090702030407020403" pitchFamily="66" charset="0"/>
              </a:rPr>
              <a:t> </a:t>
            </a:r>
            <a:r>
              <a:rPr lang="en-US" sz="8500" dirty="0" err="1">
                <a:latin typeface="Mistral" panose="03090702030407020403" pitchFamily="66" charset="0"/>
              </a:rPr>
              <a:t>Ölçümler</a:t>
            </a:r>
            <a:endParaRPr sz="8500" dirty="0">
              <a:latin typeface="Mistral" panose="03090702030407020403" pitchFamily="66" charset="0"/>
            </a:endParaRPr>
          </a:p>
        </p:txBody>
      </p:sp>
      <p:sp>
        <p:nvSpPr>
          <p:cNvPr id="132" name="Google Shape;132;p26"/>
          <p:cNvSpPr txBox="1">
            <a:spLocks noGrp="1"/>
          </p:cNvSpPr>
          <p:nvPr>
            <p:ph type="body" idx="1"/>
          </p:nvPr>
        </p:nvSpPr>
        <p:spPr>
          <a:xfrm>
            <a:off x="609600" y="3546764"/>
            <a:ext cx="6400800" cy="73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685800" indent="-685800" algn="ctr">
              <a:spcBef>
                <a:spcPts val="0"/>
              </a:spcBef>
              <a:buClr>
                <a:srgbClr val="330099"/>
              </a:buClr>
              <a:buSzPts val="4800"/>
              <a:buNone/>
            </a:pPr>
            <a:r>
              <a:rPr lang="en-US" sz="4800" b="1" dirty="0" err="1">
                <a:solidFill>
                  <a:srgbClr val="330099"/>
                </a:solidFill>
              </a:rPr>
              <a:t>Sayma</a:t>
            </a:r>
            <a:r>
              <a:rPr lang="en-US" sz="4800" b="1" dirty="0">
                <a:solidFill>
                  <a:srgbClr val="330099"/>
                </a:solidFill>
              </a:rPr>
              <a:t> </a:t>
            </a:r>
            <a:r>
              <a:rPr lang="en-US" sz="4800" b="1" dirty="0" err="1">
                <a:solidFill>
                  <a:srgbClr val="330099"/>
                </a:solidFill>
              </a:rPr>
              <a:t>kamarası</a:t>
            </a:r>
            <a:r>
              <a:rPr lang="en-US" sz="4800" b="1" dirty="0">
                <a:solidFill>
                  <a:srgbClr val="330099"/>
                </a:solidFill>
              </a:rPr>
              <a:t> (</a:t>
            </a:r>
            <a:r>
              <a:rPr lang="en-US" sz="4800" b="1" dirty="0" err="1">
                <a:solidFill>
                  <a:srgbClr val="330099"/>
                </a:solidFill>
              </a:rPr>
              <a:t>karesi</a:t>
            </a:r>
            <a:r>
              <a:rPr lang="en-US" sz="4800" b="1" dirty="0">
                <a:solidFill>
                  <a:srgbClr val="330099"/>
                </a:solidFill>
              </a:rPr>
              <a:t>)</a:t>
            </a:r>
            <a:endParaRPr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7" descr="Görüntü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9818" y="4433455"/>
            <a:ext cx="16154400" cy="51053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9"/>
          <p:cNvSpPr txBox="1">
            <a:spLocks noGrp="1"/>
          </p:cNvSpPr>
          <p:nvPr>
            <p:ph type="body" idx="1"/>
          </p:nvPr>
        </p:nvSpPr>
        <p:spPr>
          <a:xfrm>
            <a:off x="554182" y="811352"/>
            <a:ext cx="9350756" cy="11866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 fontScale="85000" lnSpcReduction="10000"/>
          </a:bodyPr>
          <a:lstStyle/>
          <a:p>
            <a:pPr marL="0" indent="0">
              <a:buSzPts val="4400"/>
            </a:pPr>
            <a:r>
              <a:rPr lang="en-US" dirty="0" err="1"/>
              <a:t>Yeni</a:t>
            </a:r>
            <a:r>
              <a:rPr lang="en-US" dirty="0"/>
              <a:t> </a:t>
            </a:r>
            <a:r>
              <a:rPr lang="en-US" dirty="0" err="1"/>
              <a:t>geliştirilen</a:t>
            </a:r>
            <a:r>
              <a:rPr lang="en-US" dirty="0"/>
              <a:t> </a:t>
            </a:r>
            <a:r>
              <a:rPr lang="en-US" dirty="0" err="1"/>
              <a:t>floresan</a:t>
            </a:r>
            <a:r>
              <a:rPr lang="en-US" dirty="0"/>
              <a:t> </a:t>
            </a:r>
            <a:r>
              <a:rPr lang="en-US" dirty="0" err="1"/>
              <a:t>boyama</a:t>
            </a:r>
            <a:r>
              <a:rPr lang="en-US" dirty="0"/>
              <a:t> </a:t>
            </a:r>
            <a:r>
              <a:rPr lang="en-US" dirty="0" err="1"/>
              <a:t>teknikleri</a:t>
            </a:r>
            <a:r>
              <a:rPr lang="en-US" dirty="0"/>
              <a:t>, </a:t>
            </a:r>
            <a:r>
              <a:rPr lang="en-US" dirty="0" err="1"/>
              <a:t>canlı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ölü</a:t>
            </a:r>
            <a:r>
              <a:rPr lang="en-US" dirty="0"/>
              <a:t> </a:t>
            </a:r>
            <a:r>
              <a:rPr lang="en-US" dirty="0" err="1"/>
              <a:t>bakterileri</a:t>
            </a:r>
            <a:r>
              <a:rPr lang="en-US" dirty="0"/>
              <a:t> </a:t>
            </a:r>
            <a:r>
              <a:rPr lang="en-US" dirty="0" err="1"/>
              <a:t>ayırt</a:t>
            </a:r>
            <a:r>
              <a:rPr lang="en-US" dirty="0"/>
              <a:t> </a:t>
            </a:r>
            <a:r>
              <a:rPr lang="en-US" dirty="0" err="1"/>
              <a:t>etmeyi</a:t>
            </a:r>
            <a:r>
              <a:rPr lang="en-US" dirty="0"/>
              <a:t> </a:t>
            </a:r>
            <a:r>
              <a:rPr lang="en-US" dirty="0" err="1"/>
              <a:t>mümkün</a:t>
            </a:r>
            <a:r>
              <a:rPr lang="en-US" dirty="0"/>
              <a:t> </a:t>
            </a:r>
            <a:r>
              <a:rPr lang="en-US" dirty="0" err="1"/>
              <a:t>kılar</a:t>
            </a:r>
            <a:r>
              <a:rPr lang="en-US" dirty="0"/>
              <a:t>. Bu </a:t>
            </a:r>
            <a:r>
              <a:rPr lang="en-US" dirty="0" err="1"/>
              <a:t>canlılık</a:t>
            </a:r>
            <a:r>
              <a:rPr lang="en-US" dirty="0"/>
              <a:t> </a:t>
            </a:r>
            <a:r>
              <a:rPr lang="en-US" dirty="0" err="1"/>
              <a:t>boyaları</a:t>
            </a:r>
            <a:r>
              <a:rPr lang="en-US" dirty="0"/>
              <a:t> (</a:t>
            </a:r>
            <a:r>
              <a:rPr lang="en-US" dirty="0" err="1"/>
              <a:t>veya</a:t>
            </a:r>
            <a:r>
              <a:rPr lang="en-US" dirty="0"/>
              <a:t> viral </a:t>
            </a:r>
            <a:r>
              <a:rPr lang="en-US" dirty="0" err="1"/>
              <a:t>boyalar</a:t>
            </a:r>
            <a:r>
              <a:rPr lang="en-US" dirty="0"/>
              <a:t>) </a:t>
            </a:r>
            <a:r>
              <a:rPr lang="en-US" dirty="0" err="1"/>
              <a:t>nükleik</a:t>
            </a:r>
            <a:r>
              <a:rPr lang="en-US" dirty="0"/>
              <a:t> </a:t>
            </a:r>
            <a:r>
              <a:rPr lang="en-US" dirty="0" err="1"/>
              <a:t>asitlere</a:t>
            </a:r>
            <a:r>
              <a:rPr lang="en-US" dirty="0"/>
              <a:t> </a:t>
            </a:r>
            <a:r>
              <a:rPr lang="en-US" dirty="0" err="1"/>
              <a:t>bağlanır</a:t>
            </a:r>
            <a:r>
              <a:rPr lang="en-US" dirty="0"/>
              <a:t>, </a:t>
            </a:r>
            <a:r>
              <a:rPr lang="en-US" dirty="0" err="1"/>
              <a:t>ancak</a:t>
            </a:r>
            <a:r>
              <a:rPr lang="en-US" dirty="0"/>
              <a:t> </a:t>
            </a:r>
            <a:r>
              <a:rPr lang="en-US" dirty="0" err="1"/>
              <a:t>birincil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ikincil</a:t>
            </a:r>
            <a:r>
              <a:rPr lang="en-US" dirty="0"/>
              <a:t> </a:t>
            </a:r>
            <a:r>
              <a:rPr lang="en-US" dirty="0" err="1"/>
              <a:t>boyalar</a:t>
            </a:r>
            <a:r>
              <a:rPr lang="en-US" dirty="0"/>
              <a:t> </a:t>
            </a:r>
            <a:r>
              <a:rPr lang="en-US" dirty="0" err="1"/>
              <a:t>sitoplazmik</a:t>
            </a:r>
            <a:r>
              <a:rPr lang="en-US" dirty="0"/>
              <a:t> </a:t>
            </a:r>
            <a:r>
              <a:rPr lang="en-US" dirty="0" err="1"/>
              <a:t>zarı</a:t>
            </a:r>
            <a:r>
              <a:rPr lang="en-US" dirty="0"/>
              <a:t> </a:t>
            </a:r>
            <a:r>
              <a:rPr lang="en-US" dirty="0" err="1"/>
              <a:t>geçme</a:t>
            </a:r>
            <a:r>
              <a:rPr lang="en-US" dirty="0"/>
              <a:t> </a:t>
            </a:r>
            <a:r>
              <a:rPr lang="en-US" dirty="0" err="1"/>
              <a:t>yeteneklerinde</a:t>
            </a:r>
            <a:r>
              <a:rPr lang="en-US" dirty="0"/>
              <a:t> </a:t>
            </a:r>
            <a:r>
              <a:rPr lang="en-US" dirty="0" err="1"/>
              <a:t>farklılık</a:t>
            </a:r>
            <a:r>
              <a:rPr lang="en-US" dirty="0"/>
              <a:t> </a:t>
            </a:r>
            <a:r>
              <a:rPr lang="en-US" dirty="0" err="1"/>
              <a:t>gösterir</a:t>
            </a:r>
            <a:r>
              <a:rPr lang="en-US" dirty="0"/>
              <a:t>. </a:t>
            </a:r>
            <a:r>
              <a:rPr lang="en-US" dirty="0" err="1"/>
              <a:t>Yeşil</a:t>
            </a:r>
            <a:r>
              <a:rPr lang="en-US" dirty="0"/>
              <a:t> </a:t>
            </a:r>
            <a:r>
              <a:rPr lang="en-US" dirty="0" err="1"/>
              <a:t>floresan</a:t>
            </a:r>
            <a:r>
              <a:rPr lang="en-US" dirty="0"/>
              <a:t> </a:t>
            </a:r>
            <a:r>
              <a:rPr lang="en-US" dirty="0" err="1"/>
              <a:t>veren</a:t>
            </a:r>
            <a:r>
              <a:rPr lang="en-US" dirty="0"/>
              <a:t> </a:t>
            </a:r>
            <a:r>
              <a:rPr lang="en-US" dirty="0" err="1"/>
              <a:t>birincil</a:t>
            </a:r>
            <a:r>
              <a:rPr lang="en-US" dirty="0"/>
              <a:t> </a:t>
            </a:r>
            <a:r>
              <a:rPr lang="en-US" dirty="0" err="1"/>
              <a:t>boya</a:t>
            </a:r>
            <a:r>
              <a:rPr lang="en-US" dirty="0"/>
              <a:t>, </a:t>
            </a:r>
            <a:r>
              <a:rPr lang="en-US" dirty="0" err="1"/>
              <a:t>sağlam</a:t>
            </a:r>
            <a:r>
              <a:rPr lang="en-US" dirty="0"/>
              <a:t> </a:t>
            </a:r>
            <a:r>
              <a:rPr lang="en-US" dirty="0" err="1"/>
              <a:t>sitoplazmik</a:t>
            </a:r>
            <a:r>
              <a:rPr lang="en-US" dirty="0"/>
              <a:t> </a:t>
            </a:r>
            <a:r>
              <a:rPr lang="en-US" dirty="0" err="1"/>
              <a:t>zarlara</a:t>
            </a:r>
            <a:r>
              <a:rPr lang="en-US" dirty="0"/>
              <a:t> </a:t>
            </a:r>
            <a:r>
              <a:rPr lang="en-US" dirty="0" err="1"/>
              <a:t>nüfuz</a:t>
            </a:r>
            <a:r>
              <a:rPr lang="en-US" dirty="0"/>
              <a:t> </a:t>
            </a:r>
            <a:r>
              <a:rPr lang="en-US" dirty="0" err="1"/>
              <a:t>ederek</a:t>
            </a:r>
            <a:r>
              <a:rPr lang="en-US" dirty="0"/>
              <a:t> hem </a:t>
            </a:r>
            <a:r>
              <a:rPr lang="en-US" dirty="0" err="1"/>
              <a:t>canlı</a:t>
            </a:r>
            <a:r>
              <a:rPr lang="en-US" dirty="0"/>
              <a:t> hem de </a:t>
            </a:r>
            <a:r>
              <a:rPr lang="en-US" dirty="0" err="1"/>
              <a:t>ölü</a:t>
            </a:r>
            <a:r>
              <a:rPr lang="en-US" dirty="0"/>
              <a:t> </a:t>
            </a:r>
            <a:r>
              <a:rPr lang="en-US" dirty="0" err="1"/>
              <a:t>hücreleri</a:t>
            </a:r>
            <a:r>
              <a:rPr lang="en-US" dirty="0"/>
              <a:t> </a:t>
            </a:r>
            <a:r>
              <a:rPr lang="en-US" dirty="0" err="1"/>
              <a:t>boyayabilir</a:t>
            </a:r>
            <a:r>
              <a:rPr lang="en-US" dirty="0"/>
              <a:t>. </a:t>
            </a:r>
            <a:r>
              <a:rPr lang="en-US" dirty="0" err="1"/>
              <a:t>Kırmızı</a:t>
            </a:r>
            <a:r>
              <a:rPr lang="en-US" dirty="0"/>
              <a:t> </a:t>
            </a:r>
            <a:r>
              <a:rPr lang="en-US" dirty="0" err="1"/>
              <a:t>floresan</a:t>
            </a:r>
            <a:r>
              <a:rPr lang="en-US" dirty="0"/>
              <a:t> </a:t>
            </a:r>
            <a:r>
              <a:rPr lang="en-US" dirty="0" err="1"/>
              <a:t>veren</a:t>
            </a:r>
            <a:r>
              <a:rPr lang="en-US" dirty="0"/>
              <a:t> </a:t>
            </a:r>
            <a:r>
              <a:rPr lang="en-US" dirty="0" err="1"/>
              <a:t>ikincil</a:t>
            </a:r>
            <a:r>
              <a:rPr lang="en-US" dirty="0"/>
              <a:t> </a:t>
            </a:r>
            <a:r>
              <a:rPr lang="en-US" dirty="0" err="1"/>
              <a:t>boya</a:t>
            </a:r>
            <a:r>
              <a:rPr lang="en-US" dirty="0"/>
              <a:t>,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hücreyi</a:t>
            </a:r>
            <a:r>
              <a:rPr lang="en-US" dirty="0"/>
              <a:t> </a:t>
            </a:r>
            <a:r>
              <a:rPr lang="en-US" dirty="0" err="1"/>
              <a:t>ancak</a:t>
            </a:r>
            <a:r>
              <a:rPr lang="en-US" dirty="0"/>
              <a:t> </a:t>
            </a:r>
            <a:r>
              <a:rPr lang="en-US" dirty="0" err="1"/>
              <a:t>sitoplazmik</a:t>
            </a:r>
            <a:r>
              <a:rPr lang="en-US" dirty="0"/>
              <a:t> </a:t>
            </a:r>
            <a:r>
              <a:rPr lang="en-US" dirty="0" err="1"/>
              <a:t>zar</a:t>
            </a:r>
            <a:r>
              <a:rPr lang="en-US" dirty="0"/>
              <a:t> </a:t>
            </a:r>
            <a:r>
              <a:rPr lang="en-US" dirty="0" err="1"/>
              <a:t>önemli</a:t>
            </a:r>
            <a:r>
              <a:rPr lang="en-US" dirty="0"/>
              <a:t> </a:t>
            </a:r>
            <a:r>
              <a:rPr lang="en-US" dirty="0" err="1"/>
              <a:t>ölçüde</a:t>
            </a:r>
            <a:r>
              <a:rPr lang="en-US" dirty="0"/>
              <a:t> </a:t>
            </a:r>
            <a:r>
              <a:rPr lang="en-US" dirty="0" err="1"/>
              <a:t>hasar</a:t>
            </a:r>
            <a:r>
              <a:rPr lang="en-US" dirty="0"/>
              <a:t> </a:t>
            </a:r>
            <a:r>
              <a:rPr lang="en-US" dirty="0" err="1"/>
              <a:t>görmüşse</a:t>
            </a:r>
            <a:r>
              <a:rPr lang="en-US" dirty="0"/>
              <a:t> </a:t>
            </a:r>
            <a:r>
              <a:rPr lang="en-US" dirty="0" err="1"/>
              <a:t>boyayabilir</a:t>
            </a:r>
            <a:r>
              <a:rPr lang="en-US" dirty="0"/>
              <a:t>. </a:t>
            </a:r>
            <a:r>
              <a:rPr lang="en-US" b="1" dirty="0"/>
              <a:t>Bu </a:t>
            </a:r>
            <a:r>
              <a:rPr lang="en-US" b="1" dirty="0" err="1"/>
              <a:t>nedenle</a:t>
            </a:r>
            <a:r>
              <a:rPr lang="en-US" b="1" dirty="0"/>
              <a:t>, </a:t>
            </a:r>
            <a:r>
              <a:rPr lang="en-US" b="1" dirty="0" err="1"/>
              <a:t>canlı</a:t>
            </a:r>
            <a:r>
              <a:rPr lang="en-US" b="1" dirty="0"/>
              <a:t> </a:t>
            </a:r>
            <a:r>
              <a:rPr lang="en-US" b="1" dirty="0" err="1"/>
              <a:t>hücreler</a:t>
            </a:r>
            <a:r>
              <a:rPr lang="en-US" b="1" dirty="0"/>
              <a:t> </a:t>
            </a:r>
            <a:r>
              <a:rPr lang="en-US" b="1" dirty="0" err="1"/>
              <a:t>yeşili</a:t>
            </a:r>
            <a:r>
              <a:rPr lang="en-US" b="1" dirty="0"/>
              <a:t> </a:t>
            </a:r>
            <a:r>
              <a:rPr lang="en-US" b="1" dirty="0" err="1"/>
              <a:t>floresan</a:t>
            </a:r>
            <a:r>
              <a:rPr lang="en-US" b="1" dirty="0"/>
              <a:t> </a:t>
            </a:r>
            <a:r>
              <a:rPr lang="en-US" b="1" dirty="0" err="1"/>
              <a:t>ışıldar</a:t>
            </a:r>
            <a:r>
              <a:rPr lang="en-US" b="1" dirty="0"/>
              <a:t> </a:t>
            </a:r>
            <a:r>
              <a:rPr lang="en-US" b="1" dirty="0" err="1"/>
              <a:t>çünkü</a:t>
            </a:r>
            <a:r>
              <a:rPr lang="en-US" b="1" dirty="0"/>
              <a:t> </a:t>
            </a:r>
            <a:r>
              <a:rPr lang="en-US" b="1" dirty="0" err="1"/>
              <a:t>sadece</a:t>
            </a:r>
            <a:r>
              <a:rPr lang="en-US" b="1" dirty="0"/>
              <a:t> </a:t>
            </a:r>
            <a:r>
              <a:rPr lang="en-US" b="1" dirty="0" err="1"/>
              <a:t>yeşil</a:t>
            </a:r>
            <a:r>
              <a:rPr lang="en-US" b="1" dirty="0"/>
              <a:t> </a:t>
            </a:r>
            <a:r>
              <a:rPr lang="en-US" b="1" dirty="0" err="1"/>
              <a:t>lekeyi</a:t>
            </a:r>
            <a:r>
              <a:rPr lang="en-US" b="1" dirty="0"/>
              <a:t> </a:t>
            </a:r>
            <a:r>
              <a:rPr lang="en-US" b="1" dirty="0" err="1"/>
              <a:t>emerler</a:t>
            </a:r>
            <a:r>
              <a:rPr lang="en-US" b="1" dirty="0"/>
              <a:t>, </a:t>
            </a:r>
            <a:r>
              <a:rPr lang="en-US" b="1" dirty="0" err="1"/>
              <a:t>oysa</a:t>
            </a:r>
            <a:r>
              <a:rPr lang="en-US" b="1" dirty="0"/>
              <a:t> </a:t>
            </a:r>
            <a:r>
              <a:rPr lang="en-US" b="1" dirty="0" err="1"/>
              <a:t>ölü</a:t>
            </a:r>
            <a:r>
              <a:rPr lang="en-US" b="1" dirty="0"/>
              <a:t> </a:t>
            </a:r>
            <a:r>
              <a:rPr lang="en-US" b="1" dirty="0" err="1"/>
              <a:t>hücreler</a:t>
            </a:r>
            <a:r>
              <a:rPr lang="en-US" b="1" dirty="0"/>
              <a:t> </a:t>
            </a:r>
            <a:r>
              <a:rPr lang="en-US" b="1" dirty="0" err="1"/>
              <a:t>kırmızı</a:t>
            </a:r>
            <a:r>
              <a:rPr lang="en-US" b="1" dirty="0"/>
              <a:t> </a:t>
            </a:r>
            <a:r>
              <a:rPr lang="en-US" b="1" dirty="0" err="1"/>
              <a:t>görünür</a:t>
            </a:r>
            <a:r>
              <a:rPr lang="en-US" b="1" dirty="0"/>
              <a:t> </a:t>
            </a:r>
            <a:r>
              <a:rPr lang="en-US" b="1" dirty="0" err="1"/>
              <a:t>çünkü</a:t>
            </a:r>
            <a:r>
              <a:rPr lang="en-US" b="1" dirty="0"/>
              <a:t> </a:t>
            </a:r>
            <a:r>
              <a:rPr lang="en-US" b="1" dirty="0" err="1"/>
              <a:t>kırmızı</a:t>
            </a:r>
            <a:r>
              <a:rPr lang="en-US" b="1" dirty="0"/>
              <a:t> </a:t>
            </a:r>
            <a:r>
              <a:rPr lang="en-US" b="1" dirty="0" err="1"/>
              <a:t>boya</a:t>
            </a:r>
            <a:r>
              <a:rPr lang="en-US" b="1" dirty="0"/>
              <a:t> </a:t>
            </a:r>
            <a:r>
              <a:rPr lang="en-US" b="1" dirty="0" err="1"/>
              <a:t>nükleik</a:t>
            </a:r>
            <a:r>
              <a:rPr lang="en-US" b="1" dirty="0"/>
              <a:t> </a:t>
            </a:r>
            <a:r>
              <a:rPr lang="en-US" b="1" dirty="0" err="1"/>
              <a:t>asitlerindeki</a:t>
            </a:r>
            <a:r>
              <a:rPr lang="en-US" b="1" dirty="0"/>
              <a:t> </a:t>
            </a:r>
            <a:r>
              <a:rPr lang="en-US" b="1" dirty="0" err="1"/>
              <a:t>yeşil</a:t>
            </a:r>
            <a:r>
              <a:rPr lang="en-US" b="1" dirty="0"/>
              <a:t> </a:t>
            </a:r>
            <a:r>
              <a:rPr lang="en-US" b="1" dirty="0" err="1"/>
              <a:t>boyayı</a:t>
            </a:r>
            <a:r>
              <a:rPr lang="en-US" b="1" dirty="0"/>
              <a:t> </a:t>
            </a:r>
            <a:r>
              <a:rPr lang="en-US" b="1" dirty="0" err="1"/>
              <a:t>değiştirir</a:t>
            </a:r>
            <a:r>
              <a:rPr lang="en-US" b="1" dirty="0"/>
              <a:t>.</a:t>
            </a:r>
            <a:endParaRPr dirty="0"/>
          </a:p>
        </p:txBody>
      </p:sp>
      <p:pic>
        <p:nvPicPr>
          <p:cNvPr id="148" name="Google Shape;148;p29" descr="Görüntü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00683" y="3519234"/>
            <a:ext cx="7377718" cy="6450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0"/>
          <p:cNvSpPr txBox="1">
            <a:spLocks noGrp="1"/>
          </p:cNvSpPr>
          <p:nvPr>
            <p:ph type="title" idx="4294967295"/>
          </p:nvPr>
        </p:nvSpPr>
        <p:spPr>
          <a:xfrm>
            <a:off x="-2377280" y="665312"/>
            <a:ext cx="22970552" cy="3096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algn="ctr"/>
            <a:r>
              <a:rPr lang="en-US" b="1" dirty="0" err="1">
                <a:latin typeface="Mistral" panose="03090702030407020403" pitchFamily="66" charset="0"/>
              </a:rPr>
              <a:t>Direkt</a:t>
            </a:r>
            <a:r>
              <a:rPr lang="en-US" b="1" dirty="0">
                <a:latin typeface="Mistral" panose="03090702030407020403" pitchFamily="66" charset="0"/>
              </a:rPr>
              <a:t> </a:t>
            </a:r>
            <a:r>
              <a:rPr lang="en-US" b="1" dirty="0" err="1">
                <a:latin typeface="Mistral" panose="03090702030407020403" pitchFamily="66" charset="0"/>
              </a:rPr>
              <a:t>Ölçümler</a:t>
            </a:r>
            <a:endParaRPr b="1" dirty="0">
              <a:latin typeface="Mistral" panose="03090702030407020403" pitchFamily="66" charset="0"/>
            </a:endParaRPr>
          </a:p>
        </p:txBody>
      </p:sp>
      <p:sp>
        <p:nvSpPr>
          <p:cNvPr id="154" name="Google Shape;154;p30"/>
          <p:cNvSpPr txBox="1">
            <a:spLocks noGrp="1"/>
          </p:cNvSpPr>
          <p:nvPr>
            <p:ph type="body" idx="4294967295"/>
          </p:nvPr>
        </p:nvSpPr>
        <p:spPr>
          <a:xfrm>
            <a:off x="443345" y="3761656"/>
            <a:ext cx="17179638" cy="8392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469900" indent="-469900">
              <a:spcBef>
                <a:spcPts val="0"/>
              </a:spcBef>
            </a:pPr>
            <a:r>
              <a:rPr lang="en-US" b="1" dirty="0" err="1"/>
              <a:t>Membran</a:t>
            </a:r>
            <a:r>
              <a:rPr lang="en-US" b="1" dirty="0"/>
              <a:t> </a:t>
            </a:r>
            <a:r>
              <a:rPr lang="en-US" b="1" dirty="0" err="1"/>
              <a:t>filtrelerde</a:t>
            </a:r>
            <a:r>
              <a:rPr lang="en-US" b="1" dirty="0"/>
              <a:t> </a:t>
            </a:r>
            <a:r>
              <a:rPr lang="en-US" b="1" dirty="0" err="1"/>
              <a:t>direkt</a:t>
            </a:r>
            <a:r>
              <a:rPr lang="en-US" b="1" dirty="0"/>
              <a:t> </a:t>
            </a:r>
            <a:r>
              <a:rPr lang="en-US" b="1" dirty="0" err="1"/>
              <a:t>sayım</a:t>
            </a:r>
            <a:endParaRPr b="1" dirty="0"/>
          </a:p>
          <a:p>
            <a:pPr marL="975945" lvl="1" indent="-506045">
              <a:spcBef>
                <a:spcPts val="0"/>
              </a:spcBef>
              <a:buClr>
                <a:srgbClr val="FFFFFF"/>
              </a:buClr>
              <a:buSzPts val="1400"/>
              <a:buFont typeface="Noto Sans Symbols"/>
              <a:buChar char="•"/>
            </a:pPr>
            <a:r>
              <a:rPr lang="en-US" dirty="0" err="1"/>
              <a:t>hücreler</a:t>
            </a:r>
            <a:r>
              <a:rPr lang="en-US" dirty="0"/>
              <a:t> </a:t>
            </a:r>
            <a:r>
              <a:rPr lang="en-US" dirty="0" err="1"/>
              <a:t>özel</a:t>
            </a:r>
            <a:r>
              <a:rPr lang="en-US" dirty="0"/>
              <a:t> </a:t>
            </a:r>
            <a:r>
              <a:rPr lang="en-US" dirty="0" err="1"/>
              <a:t>membrandan</a:t>
            </a:r>
            <a:r>
              <a:rPr lang="en-US" dirty="0"/>
              <a:t> </a:t>
            </a:r>
            <a:r>
              <a:rPr lang="en-US" dirty="0" err="1"/>
              <a:t>filtre</a:t>
            </a:r>
            <a:r>
              <a:rPr lang="en-US" dirty="0"/>
              <a:t> </a:t>
            </a:r>
            <a:r>
              <a:rPr lang="en-US" dirty="0" err="1"/>
              <a:t>edilerek</a:t>
            </a:r>
            <a:r>
              <a:rPr lang="en-US" dirty="0"/>
              <a:t> </a:t>
            </a:r>
            <a:r>
              <a:rPr lang="en-US" dirty="0" err="1"/>
              <a:t>hücrelerin</a:t>
            </a:r>
            <a:r>
              <a:rPr lang="en-US" dirty="0"/>
              <a:t> </a:t>
            </a:r>
            <a:r>
              <a:rPr lang="en-US" dirty="0" err="1"/>
              <a:t>gözlenmesi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karanlık</a:t>
            </a:r>
            <a:r>
              <a:rPr lang="en-US" dirty="0"/>
              <a:t> </a:t>
            </a:r>
            <a:r>
              <a:rPr lang="en-US" dirty="0" err="1"/>
              <a:t>arka</a:t>
            </a:r>
            <a:r>
              <a:rPr lang="en-US" dirty="0"/>
              <a:t> plan </a:t>
            </a:r>
            <a:r>
              <a:rPr lang="en-US" dirty="0" err="1"/>
              <a:t>sağlanır</a:t>
            </a:r>
            <a:r>
              <a:rPr lang="en-US" dirty="0"/>
              <a:t> </a:t>
            </a:r>
            <a:endParaRPr dirty="0"/>
          </a:p>
          <a:p>
            <a:pPr marL="975945" lvl="1" indent="-506045">
              <a:spcBef>
                <a:spcPts val="0"/>
              </a:spcBef>
              <a:buClr>
                <a:srgbClr val="FFFFFF"/>
              </a:buClr>
              <a:buSzPts val="1400"/>
              <a:buFont typeface="Noto Sans Symbols"/>
              <a:buChar char="•"/>
            </a:pPr>
            <a:r>
              <a:rPr lang="en-US" dirty="0" err="1"/>
              <a:t>hücreler</a:t>
            </a:r>
            <a:r>
              <a:rPr lang="en-US" dirty="0"/>
              <a:t> </a:t>
            </a:r>
            <a:r>
              <a:rPr lang="en-US" dirty="0" err="1"/>
              <a:t>fluoresans</a:t>
            </a:r>
            <a:r>
              <a:rPr lang="en-US" dirty="0"/>
              <a:t> </a:t>
            </a:r>
            <a:r>
              <a:rPr lang="en-US" dirty="0" err="1"/>
              <a:t>boyalarla</a:t>
            </a:r>
            <a:r>
              <a:rPr lang="en-US" dirty="0"/>
              <a:t> </a:t>
            </a:r>
            <a:r>
              <a:rPr lang="en-US" dirty="0" err="1"/>
              <a:t>boyanır</a:t>
            </a:r>
            <a:endParaRPr dirty="0"/>
          </a:p>
          <a:p>
            <a:pPr marL="975945" lvl="1" indent="-506045">
              <a:spcBef>
                <a:spcPts val="0"/>
              </a:spcBef>
              <a:buClr>
                <a:srgbClr val="FFFFFF"/>
              </a:buClr>
              <a:buSzPts val="1400"/>
              <a:buFont typeface="Noto Sans Symbols"/>
              <a:buChar char="•"/>
            </a:pPr>
            <a:r>
              <a:rPr lang="en-US" dirty="0" err="1"/>
              <a:t>bakteri</a:t>
            </a:r>
            <a:r>
              <a:rPr lang="en-US" dirty="0"/>
              <a:t> </a:t>
            </a:r>
            <a:r>
              <a:rPr lang="en-US" dirty="0" err="1"/>
              <a:t>sayımı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kullanışlıdır</a:t>
            </a:r>
            <a:endParaRPr dirty="0"/>
          </a:p>
          <a:p>
            <a:pPr marL="975945" lvl="1" indent="-506045">
              <a:spcBef>
                <a:spcPts val="0"/>
              </a:spcBef>
              <a:buClr>
                <a:srgbClr val="FFFFFF"/>
              </a:buClr>
              <a:buSzPts val="1400"/>
              <a:buFont typeface="Noto Sans Symbols"/>
              <a:buChar char="•"/>
            </a:pPr>
            <a:r>
              <a:rPr lang="en-US" dirty="0" err="1"/>
              <a:t>bazı</a:t>
            </a:r>
            <a:r>
              <a:rPr lang="en-US" dirty="0"/>
              <a:t> </a:t>
            </a:r>
            <a:r>
              <a:rPr lang="en-US" dirty="0" err="1"/>
              <a:t>boyalarla</a:t>
            </a:r>
            <a:r>
              <a:rPr lang="en-US" dirty="0"/>
              <a:t>, </a:t>
            </a:r>
            <a:r>
              <a:rPr lang="en-US" dirty="0" err="1"/>
              <a:t>canlı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ölü</a:t>
            </a:r>
            <a:r>
              <a:rPr lang="en-US" dirty="0"/>
              <a:t> </a:t>
            </a:r>
            <a:r>
              <a:rPr lang="en-US" dirty="0" err="1"/>
              <a:t>hücreler</a:t>
            </a:r>
            <a:r>
              <a:rPr lang="en-US" dirty="0"/>
              <a:t> </a:t>
            </a:r>
            <a:r>
              <a:rPr lang="en-US" dirty="0" err="1"/>
              <a:t>ayrılabilir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1"/>
          <p:cNvSpPr txBox="1">
            <a:spLocks noGrp="1"/>
          </p:cNvSpPr>
          <p:nvPr>
            <p:ph type="body" idx="4294967295"/>
          </p:nvPr>
        </p:nvSpPr>
        <p:spPr>
          <a:xfrm>
            <a:off x="443345" y="3463636"/>
            <a:ext cx="17207346" cy="8506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685800" indent="-685800" algn="just">
              <a:spcBef>
                <a:spcPts val="0"/>
              </a:spcBef>
              <a:buSzPts val="5200"/>
              <a:buNone/>
            </a:pPr>
            <a:r>
              <a:rPr lang="en-US" b="1" dirty="0" err="1">
                <a:latin typeface="Arial"/>
                <a:ea typeface="Arial"/>
                <a:cs typeface="Arial"/>
                <a:sym typeface="Arial"/>
              </a:rPr>
              <a:t>Canlı</a:t>
            </a:r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1" dirty="0" err="1">
                <a:latin typeface="Arial"/>
                <a:ea typeface="Arial"/>
                <a:cs typeface="Arial"/>
                <a:sym typeface="Arial"/>
              </a:rPr>
              <a:t>hücre</a:t>
            </a:r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1" dirty="0" err="1">
                <a:latin typeface="Arial"/>
                <a:ea typeface="Arial"/>
                <a:cs typeface="Arial"/>
                <a:sym typeface="Arial"/>
              </a:rPr>
              <a:t>sayımı</a:t>
            </a:r>
            <a:endParaRPr b="1" dirty="0">
              <a:latin typeface="Arial"/>
              <a:ea typeface="Arial"/>
              <a:cs typeface="Arial"/>
              <a:sym typeface="Arial"/>
            </a:endParaRPr>
          </a:p>
          <a:p>
            <a:pPr marL="469900" indent="-469900" algn="just"/>
            <a:r>
              <a:rPr lang="en-US" b="1" dirty="0" err="1">
                <a:latin typeface="Arial"/>
                <a:ea typeface="Arial"/>
                <a:cs typeface="Arial"/>
                <a:sym typeface="Arial"/>
              </a:rPr>
              <a:t>Plak</a:t>
            </a:r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1" dirty="0" err="1">
                <a:latin typeface="Arial"/>
                <a:ea typeface="Arial"/>
                <a:cs typeface="Arial"/>
                <a:sym typeface="Arial"/>
              </a:rPr>
              <a:t>yöntemleri</a:t>
            </a:r>
            <a:endParaRPr b="1" dirty="0">
              <a:latin typeface="Arial"/>
              <a:ea typeface="Arial"/>
              <a:cs typeface="Arial"/>
              <a:sym typeface="Arial"/>
            </a:endParaRPr>
          </a:p>
          <a:p>
            <a:pPr marL="975945" lvl="1" indent="-506045" algn="just">
              <a:spcBef>
                <a:spcPts val="0"/>
              </a:spcBef>
              <a:buClr>
                <a:srgbClr val="FFFFFF"/>
              </a:buClr>
              <a:buSzPts val="1400"/>
              <a:buFont typeface="Noto Sans Symbols"/>
              <a:buChar char="•"/>
            </a:pPr>
            <a:r>
              <a:rPr lang="en-US" dirty="0" err="1"/>
              <a:t>canlı</a:t>
            </a:r>
            <a:r>
              <a:rPr lang="en-US" dirty="0"/>
              <a:t> </a:t>
            </a:r>
            <a:r>
              <a:rPr lang="en-US" dirty="0" err="1"/>
              <a:t>hücre</a:t>
            </a:r>
            <a:r>
              <a:rPr lang="en-US" dirty="0"/>
              <a:t> </a:t>
            </a:r>
            <a:r>
              <a:rPr lang="en-US" dirty="0" err="1"/>
              <a:t>sayımı</a:t>
            </a:r>
            <a:endParaRPr dirty="0"/>
          </a:p>
          <a:p>
            <a:pPr marL="975945" lvl="1" indent="-506045" algn="just">
              <a:spcBef>
                <a:spcPts val="0"/>
              </a:spcBef>
              <a:buClr>
                <a:srgbClr val="FFFFFF"/>
              </a:buClr>
              <a:buSzPts val="1400"/>
              <a:buFont typeface="Noto Sans Symbols"/>
              <a:buChar char="•"/>
            </a:pPr>
            <a:r>
              <a:rPr lang="en-US" dirty="0" err="1"/>
              <a:t>populasyonun</a:t>
            </a:r>
            <a:r>
              <a:rPr lang="en-US" dirty="0"/>
              <a:t> </a:t>
            </a:r>
            <a:r>
              <a:rPr lang="en-US" dirty="0" err="1"/>
              <a:t>büyüklüğü</a:t>
            </a:r>
            <a:r>
              <a:rPr lang="en-US" dirty="0"/>
              <a:t>, </a:t>
            </a:r>
            <a:r>
              <a:rPr lang="en-US" dirty="0" err="1"/>
              <a:t>koloni</a:t>
            </a:r>
            <a:r>
              <a:rPr lang="en-US" dirty="0"/>
              <a:t> </a:t>
            </a:r>
            <a:r>
              <a:rPr lang="en-US" dirty="0" err="1"/>
              <a:t>oluşturan</a:t>
            </a:r>
            <a:r>
              <a:rPr lang="en-US" dirty="0"/>
              <a:t> </a:t>
            </a:r>
            <a:r>
              <a:rPr lang="en-US" dirty="0" err="1"/>
              <a:t>birim</a:t>
            </a:r>
            <a:r>
              <a:rPr lang="en-US" dirty="0"/>
              <a:t> (colony forming unit-</a:t>
            </a:r>
            <a:r>
              <a:rPr lang="en-US" dirty="0" err="1"/>
              <a:t>cfu</a:t>
            </a:r>
            <a:r>
              <a:rPr lang="en-US" dirty="0"/>
              <a:t>) </a:t>
            </a:r>
            <a:r>
              <a:rPr lang="en-US" dirty="0" err="1"/>
              <a:t>şeklinde</a:t>
            </a:r>
            <a:r>
              <a:rPr lang="en-US" dirty="0"/>
              <a:t> </a:t>
            </a:r>
            <a:r>
              <a:rPr lang="en-US" dirty="0" err="1"/>
              <a:t>ifade</a:t>
            </a:r>
            <a:r>
              <a:rPr lang="en-US" dirty="0"/>
              <a:t> </a:t>
            </a:r>
            <a:r>
              <a:rPr lang="en-US" dirty="0" err="1"/>
              <a:t>edilir</a:t>
            </a:r>
            <a:endParaRPr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2"/>
          <p:cNvSpPr txBox="1">
            <a:spLocks noGrp="1"/>
          </p:cNvSpPr>
          <p:nvPr>
            <p:ph type="body" idx="4294967295"/>
          </p:nvPr>
        </p:nvSpPr>
        <p:spPr>
          <a:xfrm>
            <a:off x="609601" y="803564"/>
            <a:ext cx="16957964" cy="11111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685800" indent="-685800">
              <a:lnSpc>
                <a:spcPct val="150000"/>
              </a:lnSpc>
              <a:spcBef>
                <a:spcPts val="0"/>
              </a:spcBef>
              <a:buSzPts val="1400"/>
            </a:pPr>
            <a:r>
              <a:rPr lang="en-US" dirty="0" err="1"/>
              <a:t>basit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 smtClean="0"/>
              <a:t>duyarlı</a:t>
            </a:r>
            <a:endParaRPr dirty="0"/>
          </a:p>
          <a:p>
            <a:pPr marL="685800" indent="-685800">
              <a:lnSpc>
                <a:spcPct val="150000"/>
              </a:lnSpc>
              <a:spcBef>
                <a:spcPts val="1300"/>
              </a:spcBef>
              <a:buSzPts val="1400"/>
            </a:pPr>
            <a:r>
              <a:rPr lang="en-US" dirty="0" err="1" smtClean="0"/>
              <a:t>canlı</a:t>
            </a:r>
            <a:r>
              <a:rPr lang="en-US" dirty="0" smtClean="0"/>
              <a:t> </a:t>
            </a:r>
            <a:r>
              <a:rPr lang="en-US" dirty="0" err="1"/>
              <a:t>mikroorganizma</a:t>
            </a:r>
            <a:r>
              <a:rPr lang="en-US" dirty="0"/>
              <a:t> </a:t>
            </a:r>
            <a:r>
              <a:rPr lang="en-US" dirty="0" err="1"/>
              <a:t>sayısının</a:t>
            </a:r>
            <a:r>
              <a:rPr lang="en-US" dirty="0"/>
              <a:t> </a:t>
            </a:r>
            <a:r>
              <a:rPr lang="en-US" dirty="0" err="1"/>
              <a:t>belirlenmesinde</a:t>
            </a:r>
            <a:r>
              <a:rPr lang="en-US" dirty="0"/>
              <a:t> </a:t>
            </a:r>
            <a:endParaRPr dirty="0"/>
          </a:p>
          <a:p>
            <a:pPr marL="685800" indent="-685800">
              <a:lnSpc>
                <a:spcPct val="150000"/>
              </a:lnSpc>
              <a:spcBef>
                <a:spcPts val="1300"/>
              </a:spcBef>
              <a:buSzPts val="1400"/>
            </a:pPr>
            <a:r>
              <a:rPr lang="en-US" dirty="0" err="1"/>
              <a:t>hücreler</a:t>
            </a:r>
            <a:r>
              <a:rPr lang="en-US" dirty="0"/>
              <a:t> </a:t>
            </a:r>
            <a:r>
              <a:rPr lang="en-US" dirty="0" err="1"/>
              <a:t>kümeler</a:t>
            </a:r>
            <a:r>
              <a:rPr lang="en-US" dirty="0"/>
              <a:t> </a:t>
            </a:r>
            <a:r>
              <a:rPr lang="en-US" dirty="0" err="1"/>
              <a:t>halinde</a:t>
            </a:r>
            <a:r>
              <a:rPr lang="en-US" dirty="0"/>
              <a:t> </a:t>
            </a:r>
            <a:r>
              <a:rPr lang="en-US" dirty="0" err="1"/>
              <a:t>ise</a:t>
            </a:r>
            <a:r>
              <a:rPr lang="en-US" dirty="0"/>
              <a:t> </a:t>
            </a:r>
            <a:r>
              <a:rPr lang="en-US" dirty="0" err="1"/>
              <a:t>yanlış</a:t>
            </a:r>
            <a:r>
              <a:rPr lang="en-US" dirty="0"/>
              <a:t> </a:t>
            </a:r>
            <a:r>
              <a:rPr lang="en-US" dirty="0" err="1"/>
              <a:t>sayım</a:t>
            </a:r>
            <a:r>
              <a:rPr lang="en-US" dirty="0"/>
              <a:t> </a:t>
            </a:r>
            <a:r>
              <a:rPr lang="en-US" dirty="0" err="1"/>
              <a:t>olabilir</a:t>
            </a:r>
            <a:endParaRPr dirty="0"/>
          </a:p>
          <a:p>
            <a:pPr marL="685800" indent="-685800">
              <a:lnSpc>
                <a:spcPct val="150000"/>
              </a:lnSpc>
              <a:spcBef>
                <a:spcPts val="1300"/>
              </a:spcBef>
              <a:buSzPts val="1400"/>
            </a:pPr>
            <a:r>
              <a:rPr lang="en-US" b="1" dirty="0"/>
              <a:t>300’ün </a:t>
            </a:r>
            <a:r>
              <a:rPr lang="en-US" b="1" dirty="0" err="1"/>
              <a:t>üzerindeki</a:t>
            </a:r>
            <a:r>
              <a:rPr lang="en-US" b="1" dirty="0"/>
              <a:t> </a:t>
            </a:r>
            <a:r>
              <a:rPr lang="en-US" b="1" dirty="0" err="1"/>
              <a:t>sayımlar</a:t>
            </a:r>
            <a:r>
              <a:rPr lang="en-US" b="1" dirty="0"/>
              <a:t>, </a:t>
            </a:r>
            <a:r>
              <a:rPr lang="en-US" b="1" dirty="0" err="1"/>
              <a:t>Sayılamayacak</a:t>
            </a:r>
            <a:r>
              <a:rPr lang="en-US" b="1" dirty="0"/>
              <a:t> Kadar </a:t>
            </a:r>
            <a:r>
              <a:rPr lang="en-US" b="1" dirty="0" err="1"/>
              <a:t>Çok</a:t>
            </a:r>
            <a:r>
              <a:rPr lang="en-US" b="1" dirty="0"/>
              <a:t> </a:t>
            </a:r>
            <a:r>
              <a:rPr lang="en-US" b="1" dirty="0" err="1"/>
              <a:t>Sayıda</a:t>
            </a:r>
            <a:r>
              <a:rPr lang="en-US" b="1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kabul</a:t>
            </a:r>
            <a:r>
              <a:rPr lang="en-US" dirty="0"/>
              <a:t> </a:t>
            </a:r>
            <a:r>
              <a:rPr lang="en-US" dirty="0" err="1"/>
              <a:t>edilir</a:t>
            </a:r>
            <a:r>
              <a:rPr lang="en-US" dirty="0"/>
              <a:t> </a:t>
            </a:r>
            <a:r>
              <a:rPr lang="en-US" dirty="0" err="1"/>
              <a:t>çünkü</a:t>
            </a:r>
            <a:r>
              <a:rPr lang="en-US" dirty="0"/>
              <a:t> </a:t>
            </a:r>
            <a:r>
              <a:rPr lang="en-US" dirty="0" err="1"/>
              <a:t>kolonilerin</a:t>
            </a:r>
            <a:r>
              <a:rPr lang="en-US" dirty="0"/>
              <a:t> </a:t>
            </a:r>
            <a:r>
              <a:rPr lang="en-US" dirty="0" err="1"/>
              <a:t>ayrılıp</a:t>
            </a:r>
            <a:r>
              <a:rPr lang="en-US" dirty="0"/>
              <a:t> </a:t>
            </a:r>
            <a:r>
              <a:rPr lang="en-US" dirty="0" err="1"/>
              <a:t>ayrılmadığını</a:t>
            </a:r>
            <a:r>
              <a:rPr lang="en-US" dirty="0"/>
              <a:t> </a:t>
            </a:r>
            <a:r>
              <a:rPr lang="en-US" dirty="0" err="1"/>
              <a:t>söylemek</a:t>
            </a:r>
            <a:r>
              <a:rPr lang="en-US" dirty="0"/>
              <a:t> </a:t>
            </a:r>
            <a:r>
              <a:rPr lang="en-US" dirty="0" err="1"/>
              <a:t>imkansızdır</a:t>
            </a:r>
            <a:r>
              <a:rPr lang="en-US" dirty="0"/>
              <a:t>.</a:t>
            </a:r>
            <a:r>
              <a:rPr lang="en-US" b="1" dirty="0"/>
              <a:t> </a:t>
            </a:r>
            <a:endParaRPr lang="tr-TR" b="1" dirty="0" smtClean="0"/>
          </a:p>
          <a:p>
            <a:pPr marL="685800" indent="-685800">
              <a:lnSpc>
                <a:spcPct val="150000"/>
              </a:lnSpc>
              <a:spcBef>
                <a:spcPts val="1300"/>
              </a:spcBef>
              <a:buSzPts val="1400"/>
            </a:pPr>
            <a:r>
              <a:rPr lang="en-US" b="1" dirty="0" smtClean="0"/>
              <a:t>30’dan </a:t>
            </a:r>
            <a:r>
              <a:rPr lang="en-US" b="1" dirty="0" err="1"/>
              <a:t>az</a:t>
            </a:r>
            <a:r>
              <a:rPr lang="en-US" b="1" dirty="0"/>
              <a:t> </a:t>
            </a:r>
            <a:r>
              <a:rPr lang="en-US" b="1" dirty="0" err="1"/>
              <a:t>koloniye</a:t>
            </a:r>
            <a:r>
              <a:rPr lang="en-US" b="1" dirty="0"/>
              <a:t> </a:t>
            </a:r>
            <a:r>
              <a:rPr lang="en-US" b="1" dirty="0" err="1"/>
              <a:t>sahip</a:t>
            </a:r>
            <a:r>
              <a:rPr lang="en-US" b="1" dirty="0"/>
              <a:t> </a:t>
            </a:r>
            <a:r>
              <a:rPr lang="en-US" b="1" dirty="0" err="1"/>
              <a:t>plaklar</a:t>
            </a:r>
            <a:r>
              <a:rPr lang="en-US" b="1" dirty="0"/>
              <a:t> </a:t>
            </a:r>
            <a:r>
              <a:rPr lang="en-US" b="1" dirty="0" err="1"/>
              <a:t>istatistiksel</a:t>
            </a:r>
            <a:r>
              <a:rPr lang="en-US" b="1" dirty="0"/>
              <a:t> </a:t>
            </a:r>
            <a:r>
              <a:rPr lang="en-US" b="1" dirty="0" err="1"/>
              <a:t>olarak</a:t>
            </a:r>
            <a:r>
              <a:rPr lang="en-US" b="1" dirty="0"/>
              <a:t> </a:t>
            </a:r>
            <a:r>
              <a:rPr lang="en-US" b="1" dirty="0" err="1"/>
              <a:t>önemli</a:t>
            </a:r>
            <a:r>
              <a:rPr lang="en-US" b="1" dirty="0"/>
              <a:t> </a:t>
            </a:r>
            <a:r>
              <a:rPr lang="en-US" b="1" dirty="0" err="1"/>
              <a:t>sayıda</a:t>
            </a:r>
            <a:r>
              <a:rPr lang="en-US" b="1" dirty="0"/>
              <a:t> </a:t>
            </a:r>
            <a:r>
              <a:rPr lang="en-US" b="1" dirty="0" err="1"/>
              <a:t>koloniye</a:t>
            </a:r>
            <a:r>
              <a:rPr lang="en-US" b="1" dirty="0"/>
              <a:t> </a:t>
            </a:r>
            <a:r>
              <a:rPr lang="en-US" b="1" dirty="0" err="1"/>
              <a:t>sahip</a:t>
            </a:r>
            <a:r>
              <a:rPr lang="en-US" b="1" dirty="0"/>
              <a:t> </a:t>
            </a:r>
            <a:r>
              <a:rPr lang="en-US" b="1" dirty="0" err="1"/>
              <a:t>değildir</a:t>
            </a:r>
            <a:r>
              <a:rPr lang="en-US" dirty="0"/>
              <a:t>. </a:t>
            </a:r>
            <a:endParaRPr lang="tr-TR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3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6723" y="637603"/>
            <a:ext cx="15432802" cy="1225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4"/>
          <p:cNvSpPr txBox="1">
            <a:spLocks noGrp="1"/>
          </p:cNvSpPr>
          <p:nvPr>
            <p:ph type="title"/>
          </p:nvPr>
        </p:nvSpPr>
        <p:spPr>
          <a:xfrm>
            <a:off x="-673100" y="889000"/>
            <a:ext cx="19621500" cy="29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>
              <a:buSzPts val="10000"/>
            </a:pPr>
            <a:r>
              <a:rPr lang="en-US" b="1"/>
              <a:t>Yayma Plak Yöntemi</a:t>
            </a:r>
            <a:endParaRPr b="1"/>
          </a:p>
        </p:txBody>
      </p:sp>
      <p:pic>
        <p:nvPicPr>
          <p:cNvPr id="177" name="Google Shape;177;p34" descr="Görüntü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632" y="4128655"/>
            <a:ext cx="16570036" cy="68611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5"/>
          <p:cNvSpPr txBox="1">
            <a:spLocks noGrp="1"/>
          </p:cNvSpPr>
          <p:nvPr>
            <p:ph type="title"/>
          </p:nvPr>
        </p:nvSpPr>
        <p:spPr>
          <a:xfrm>
            <a:off x="-673100" y="889000"/>
            <a:ext cx="19621500" cy="2440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>
              <a:buSzPts val="10000"/>
            </a:pPr>
            <a:r>
              <a:rPr lang="en-US" b="1"/>
              <a:t>Dökme Plak Yöntemi</a:t>
            </a:r>
            <a:endParaRPr b="1"/>
          </a:p>
        </p:txBody>
      </p:sp>
      <p:pic>
        <p:nvPicPr>
          <p:cNvPr id="183" name="Google Shape;183;p35" descr="Görüntü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6268" y="3851564"/>
            <a:ext cx="17262763" cy="8058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36" descr="Picture 3"/>
          <p:cNvPicPr preferRelativeResize="0"/>
          <p:nvPr/>
        </p:nvPicPr>
        <p:blipFill rotWithShape="1">
          <a:blip r:embed="rId3">
            <a:alphaModFix/>
          </a:blip>
          <a:srcRect l="3892" t="8147" r="3891" b="7784"/>
          <a:stretch/>
        </p:blipFill>
        <p:spPr>
          <a:xfrm>
            <a:off x="771431" y="1162394"/>
            <a:ext cx="16011401" cy="10947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7"/>
          <p:cNvSpPr txBox="1">
            <a:spLocks noGrp="1"/>
          </p:cNvSpPr>
          <p:nvPr>
            <p:ph type="title"/>
          </p:nvPr>
        </p:nvSpPr>
        <p:spPr>
          <a:xfrm>
            <a:off x="-2377280" y="593304"/>
            <a:ext cx="22106456" cy="216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>
              <a:buSzPts val="10000"/>
            </a:pPr>
            <a:r>
              <a:rPr lang="en-US" b="1"/>
              <a:t>Koloni sayıcı</a:t>
            </a:r>
            <a:endParaRPr b="1"/>
          </a:p>
        </p:txBody>
      </p:sp>
      <p:sp>
        <p:nvSpPr>
          <p:cNvPr id="194" name="Google Shape;194;p37"/>
          <p:cNvSpPr txBox="1">
            <a:spLocks noGrp="1"/>
          </p:cNvSpPr>
          <p:nvPr>
            <p:ph type="body" idx="1"/>
          </p:nvPr>
        </p:nvSpPr>
        <p:spPr>
          <a:xfrm>
            <a:off x="304800" y="4140200"/>
            <a:ext cx="8432800" cy="78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685800" indent="-685800">
              <a:spcBef>
                <a:spcPts val="0"/>
              </a:spcBef>
              <a:buSzPts val="1400"/>
            </a:pPr>
            <a:r>
              <a:rPr lang="en-US" sz="5600" dirty="0" err="1"/>
              <a:t>Plak</a:t>
            </a:r>
            <a:r>
              <a:rPr lang="en-US" sz="5600" dirty="0"/>
              <a:t> (</a:t>
            </a:r>
            <a:r>
              <a:rPr lang="en-US" sz="5600" dirty="0" err="1"/>
              <a:t>koloni</a:t>
            </a:r>
            <a:r>
              <a:rPr lang="en-US" sz="5600" dirty="0"/>
              <a:t>) </a:t>
            </a:r>
            <a:r>
              <a:rPr lang="en-US" sz="5600" dirty="0" err="1"/>
              <a:t>sayımı</a:t>
            </a:r>
            <a:r>
              <a:rPr lang="en-US" sz="5600" dirty="0"/>
              <a:t>– </a:t>
            </a:r>
            <a:endParaRPr dirty="0"/>
          </a:p>
          <a:p>
            <a:pPr marL="1041400" lvl="1" indent="-571500">
              <a:spcBef>
                <a:spcPts val="0"/>
              </a:spcBef>
              <a:buClr>
                <a:srgbClr val="330099"/>
              </a:buClr>
              <a:buSzPts val="1200"/>
              <a:buFont typeface="Noto Sans Symbols"/>
              <a:buChar char="•"/>
            </a:pPr>
            <a:r>
              <a:rPr lang="en-US" sz="4800" i="1" dirty="0" err="1">
                <a:solidFill>
                  <a:srgbClr val="330099"/>
                </a:solidFill>
              </a:rPr>
              <a:t>Bakteri</a:t>
            </a:r>
            <a:r>
              <a:rPr lang="en-US" sz="4800" i="1" dirty="0">
                <a:solidFill>
                  <a:srgbClr val="330099"/>
                </a:solidFill>
              </a:rPr>
              <a:t> </a:t>
            </a:r>
            <a:r>
              <a:rPr lang="en-US" sz="4800" i="1" dirty="0" err="1">
                <a:solidFill>
                  <a:srgbClr val="330099"/>
                </a:solidFill>
              </a:rPr>
              <a:t>kolonileri</a:t>
            </a:r>
            <a:r>
              <a:rPr lang="en-US" sz="4800" i="1" dirty="0">
                <a:solidFill>
                  <a:srgbClr val="330099"/>
                </a:solidFill>
              </a:rPr>
              <a:t>, </a:t>
            </a:r>
            <a:r>
              <a:rPr lang="en-US" sz="4800" i="1" dirty="0" err="1">
                <a:solidFill>
                  <a:srgbClr val="330099"/>
                </a:solidFill>
              </a:rPr>
              <a:t>Qubec</a:t>
            </a:r>
            <a:r>
              <a:rPr lang="en-US" sz="4800" i="1" dirty="0">
                <a:solidFill>
                  <a:srgbClr val="330099"/>
                </a:solidFill>
              </a:rPr>
              <a:t> </a:t>
            </a:r>
            <a:r>
              <a:rPr lang="en-US" sz="4800" i="1" dirty="0" err="1">
                <a:solidFill>
                  <a:srgbClr val="330099"/>
                </a:solidFill>
              </a:rPr>
              <a:t>koloni</a:t>
            </a:r>
            <a:r>
              <a:rPr lang="en-US" sz="4800" i="1" dirty="0">
                <a:solidFill>
                  <a:srgbClr val="330099"/>
                </a:solidFill>
              </a:rPr>
              <a:t> </a:t>
            </a:r>
            <a:r>
              <a:rPr lang="en-US" sz="4800" i="1" dirty="0" err="1">
                <a:solidFill>
                  <a:srgbClr val="330099"/>
                </a:solidFill>
              </a:rPr>
              <a:t>sayıcı</a:t>
            </a:r>
            <a:r>
              <a:rPr lang="en-US" sz="4800" i="1" dirty="0">
                <a:solidFill>
                  <a:srgbClr val="330099"/>
                </a:solidFill>
              </a:rPr>
              <a:t> </a:t>
            </a:r>
            <a:r>
              <a:rPr lang="en-US" sz="4800" i="1" dirty="0" err="1">
                <a:solidFill>
                  <a:srgbClr val="330099"/>
                </a:solidFill>
              </a:rPr>
              <a:t>gibi</a:t>
            </a:r>
            <a:r>
              <a:rPr lang="en-US" sz="4800" i="1" dirty="0">
                <a:solidFill>
                  <a:srgbClr val="330099"/>
                </a:solidFill>
              </a:rPr>
              <a:t> </a:t>
            </a:r>
            <a:r>
              <a:rPr lang="en-US" sz="4800" i="1" dirty="0" err="1">
                <a:solidFill>
                  <a:srgbClr val="330099"/>
                </a:solidFill>
              </a:rPr>
              <a:t>özel</a:t>
            </a:r>
            <a:r>
              <a:rPr lang="en-US" sz="4800" i="1" dirty="0">
                <a:solidFill>
                  <a:srgbClr val="330099"/>
                </a:solidFill>
              </a:rPr>
              <a:t> </a:t>
            </a:r>
            <a:r>
              <a:rPr lang="en-US" sz="4800" i="1" dirty="0" err="1">
                <a:solidFill>
                  <a:srgbClr val="330099"/>
                </a:solidFill>
              </a:rPr>
              <a:t>bir</a:t>
            </a:r>
            <a:r>
              <a:rPr lang="en-US" sz="4800" i="1" dirty="0">
                <a:solidFill>
                  <a:srgbClr val="330099"/>
                </a:solidFill>
              </a:rPr>
              <a:t> </a:t>
            </a:r>
            <a:r>
              <a:rPr lang="en-US" sz="4800" i="1" dirty="0" err="1">
                <a:solidFill>
                  <a:srgbClr val="330099"/>
                </a:solidFill>
              </a:rPr>
              <a:t>cihazla</a:t>
            </a:r>
            <a:r>
              <a:rPr lang="en-US" sz="4800" i="1" dirty="0">
                <a:solidFill>
                  <a:srgbClr val="330099"/>
                </a:solidFill>
              </a:rPr>
              <a:t> </a:t>
            </a:r>
            <a:r>
              <a:rPr lang="en-US" sz="4800" i="1" dirty="0" err="1">
                <a:solidFill>
                  <a:srgbClr val="330099"/>
                </a:solidFill>
              </a:rPr>
              <a:t>görüntülenebilir</a:t>
            </a:r>
            <a:r>
              <a:rPr lang="en-US" sz="4800" i="1" dirty="0">
                <a:solidFill>
                  <a:srgbClr val="330099"/>
                </a:solidFill>
              </a:rPr>
              <a:t>. </a:t>
            </a:r>
            <a:r>
              <a:rPr lang="en-US" sz="4800" i="1" dirty="0" err="1">
                <a:solidFill>
                  <a:srgbClr val="330099"/>
                </a:solidFill>
              </a:rPr>
              <a:t>Canlı</a:t>
            </a:r>
            <a:r>
              <a:rPr lang="en-US" sz="4800" i="1" dirty="0">
                <a:solidFill>
                  <a:srgbClr val="330099"/>
                </a:solidFill>
              </a:rPr>
              <a:t> </a:t>
            </a:r>
            <a:r>
              <a:rPr lang="en-US" sz="4800" i="1" dirty="0" err="1">
                <a:solidFill>
                  <a:srgbClr val="330099"/>
                </a:solidFill>
              </a:rPr>
              <a:t>hücre</a:t>
            </a:r>
            <a:r>
              <a:rPr lang="en-US" sz="4800" i="1" dirty="0">
                <a:solidFill>
                  <a:srgbClr val="330099"/>
                </a:solidFill>
              </a:rPr>
              <a:t> </a:t>
            </a:r>
            <a:r>
              <a:rPr lang="en-US" sz="4800" i="1" dirty="0" err="1">
                <a:solidFill>
                  <a:srgbClr val="330099"/>
                </a:solidFill>
              </a:rPr>
              <a:t>sayısını</a:t>
            </a:r>
            <a:r>
              <a:rPr lang="en-US" sz="4800" i="1" dirty="0">
                <a:solidFill>
                  <a:srgbClr val="330099"/>
                </a:solidFill>
              </a:rPr>
              <a:t> </a:t>
            </a:r>
            <a:r>
              <a:rPr lang="en-US" sz="4800" i="1" dirty="0" err="1">
                <a:solidFill>
                  <a:srgbClr val="330099"/>
                </a:solidFill>
              </a:rPr>
              <a:t>verir</a:t>
            </a:r>
            <a:r>
              <a:rPr lang="en-US" sz="4800" i="1" dirty="0">
                <a:solidFill>
                  <a:srgbClr val="330099"/>
                </a:solidFill>
              </a:rPr>
              <a:t>.</a:t>
            </a:r>
            <a:endParaRPr dirty="0"/>
          </a:p>
        </p:txBody>
      </p:sp>
      <p:pic>
        <p:nvPicPr>
          <p:cNvPr id="195" name="Google Shape;195;p37" descr="image.jpe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15769" y="3395662"/>
            <a:ext cx="9337676" cy="9337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9"/>
          <p:cNvSpPr txBox="1">
            <a:spLocks noGrp="1"/>
          </p:cNvSpPr>
          <p:nvPr>
            <p:ph type="title" idx="4294967295"/>
          </p:nvPr>
        </p:nvSpPr>
        <p:spPr>
          <a:xfrm>
            <a:off x="-660400" y="889000"/>
            <a:ext cx="19621500" cy="29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algn="ctr"/>
            <a:r>
              <a:rPr lang="en-US" b="1"/>
              <a:t>Otomatize koloni sayıcı</a:t>
            </a:r>
            <a:endParaRPr b="1"/>
          </a:p>
        </p:txBody>
      </p:sp>
      <p:pic>
        <p:nvPicPr>
          <p:cNvPr id="207" name="Google Shape;207;p3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95625" y="4121150"/>
            <a:ext cx="11233150" cy="8642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41"/>
          <p:cNvSpPr txBox="1">
            <a:spLocks noGrp="1"/>
          </p:cNvSpPr>
          <p:nvPr>
            <p:ph type="title"/>
          </p:nvPr>
        </p:nvSpPr>
        <p:spPr>
          <a:xfrm>
            <a:off x="-2398229" y="511582"/>
            <a:ext cx="23084458" cy="1992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>
              <a:buSzPts val="9300"/>
            </a:pPr>
            <a:r>
              <a:rPr lang="en-US" sz="9300" b="1"/>
              <a:t>En Muhtemel Sayı Yöntemi</a:t>
            </a:r>
            <a:endParaRPr sz="9300" b="1"/>
          </a:p>
        </p:txBody>
      </p:sp>
      <p:sp>
        <p:nvSpPr>
          <p:cNvPr id="219" name="Google Shape;219;p41"/>
          <p:cNvSpPr txBox="1">
            <a:spLocks noGrp="1"/>
          </p:cNvSpPr>
          <p:nvPr>
            <p:ph type="body" idx="1"/>
          </p:nvPr>
        </p:nvSpPr>
        <p:spPr>
          <a:xfrm>
            <a:off x="360217" y="3186545"/>
            <a:ext cx="8377383" cy="9610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 fontScale="92500" lnSpcReduction="20000"/>
          </a:bodyPr>
          <a:lstStyle/>
          <a:p>
            <a:pPr marL="533400" indent="-533400">
              <a:spcBef>
                <a:spcPts val="0"/>
              </a:spcBef>
            </a:pPr>
            <a:r>
              <a:rPr lang="en-US" dirty="0" err="1"/>
              <a:t>Seyreltik</a:t>
            </a:r>
            <a:r>
              <a:rPr lang="en-US" dirty="0"/>
              <a:t> </a:t>
            </a:r>
            <a:r>
              <a:rPr lang="en-US" dirty="0" err="1"/>
              <a:t>numunelerdeki</a:t>
            </a:r>
            <a:r>
              <a:rPr lang="en-US" dirty="0"/>
              <a:t> </a:t>
            </a:r>
            <a:r>
              <a:rPr lang="en-US" dirty="0" err="1"/>
              <a:t>mikroorganizma</a:t>
            </a:r>
            <a:r>
              <a:rPr lang="en-US" dirty="0"/>
              <a:t> </a:t>
            </a:r>
            <a:r>
              <a:rPr lang="en-US" dirty="0" err="1"/>
              <a:t>sayısı</a:t>
            </a:r>
            <a:r>
              <a:rPr lang="en-US" dirty="0"/>
              <a:t> </a:t>
            </a:r>
            <a:r>
              <a:rPr lang="en-US" dirty="0" err="1"/>
              <a:t>genellikle</a:t>
            </a:r>
            <a:r>
              <a:rPr lang="en-US" dirty="0"/>
              <a:t> </a:t>
            </a:r>
            <a:r>
              <a:rPr lang="en-US" dirty="0" err="1"/>
              <a:t>şimdiye</a:t>
            </a:r>
            <a:r>
              <a:rPr lang="en-US" dirty="0"/>
              <a:t> </a:t>
            </a:r>
            <a:r>
              <a:rPr lang="en-US" dirty="0" err="1"/>
              <a:t>kadar</a:t>
            </a:r>
            <a:r>
              <a:rPr lang="en-US" dirty="0"/>
              <a:t> </a:t>
            </a:r>
            <a:r>
              <a:rPr lang="en-US" dirty="0" err="1"/>
              <a:t>tarif</a:t>
            </a:r>
            <a:r>
              <a:rPr lang="en-US" dirty="0"/>
              <a:t> </a:t>
            </a:r>
            <a:r>
              <a:rPr lang="en-US" dirty="0" err="1"/>
              <a:t>edilen</a:t>
            </a:r>
            <a:r>
              <a:rPr lang="en-US" dirty="0"/>
              <a:t> </a:t>
            </a:r>
            <a:r>
              <a:rPr lang="en-US" dirty="0" err="1"/>
              <a:t>plaka</a:t>
            </a:r>
            <a:r>
              <a:rPr lang="en-US" dirty="0"/>
              <a:t> </a:t>
            </a:r>
            <a:r>
              <a:rPr lang="en-US" dirty="0" err="1"/>
              <a:t>sayımı</a:t>
            </a:r>
            <a:r>
              <a:rPr lang="en-US" dirty="0"/>
              <a:t> </a:t>
            </a:r>
            <a:r>
              <a:rPr lang="en-US" dirty="0" err="1"/>
              <a:t>yöntemleriyle</a:t>
            </a:r>
            <a:r>
              <a:rPr lang="en-US" dirty="0"/>
              <a:t> </a:t>
            </a:r>
            <a:r>
              <a:rPr lang="en-US" dirty="0" err="1"/>
              <a:t>tespit</a:t>
            </a:r>
            <a:r>
              <a:rPr lang="en-US" dirty="0"/>
              <a:t> </a:t>
            </a:r>
            <a:r>
              <a:rPr lang="en-US" dirty="0" err="1"/>
              <a:t>edilemeyecek</a:t>
            </a:r>
            <a:r>
              <a:rPr lang="en-US" dirty="0"/>
              <a:t> </a:t>
            </a:r>
            <a:r>
              <a:rPr lang="en-US" dirty="0" err="1"/>
              <a:t>kadar</a:t>
            </a:r>
            <a:r>
              <a:rPr lang="en-US" dirty="0"/>
              <a:t> </a:t>
            </a:r>
            <a:r>
              <a:rPr lang="en-US" dirty="0" err="1"/>
              <a:t>düşüktür</a:t>
            </a:r>
            <a:r>
              <a:rPr lang="en-US" dirty="0"/>
              <a:t>. </a:t>
            </a:r>
            <a:r>
              <a:rPr lang="en-US" b="1" dirty="0"/>
              <a:t>Bu </a:t>
            </a:r>
            <a:r>
              <a:rPr lang="en-US" b="1" dirty="0" err="1"/>
              <a:t>örnekler</a:t>
            </a:r>
            <a:r>
              <a:rPr lang="en-US" b="1" dirty="0"/>
              <a:t> </a:t>
            </a:r>
            <a:r>
              <a:rPr lang="en-US" b="1" dirty="0" err="1"/>
              <a:t>için</a:t>
            </a:r>
            <a:r>
              <a:rPr lang="en-US" b="1" dirty="0"/>
              <a:t>, </a:t>
            </a:r>
            <a:r>
              <a:rPr lang="en-US" b="1" dirty="0" err="1"/>
              <a:t>mikrobiyologlar</a:t>
            </a:r>
            <a:r>
              <a:rPr lang="en-US" b="1" dirty="0"/>
              <a:t> </a:t>
            </a:r>
            <a:r>
              <a:rPr lang="en-US" b="1" dirty="0" err="1"/>
              <a:t>rutin</a:t>
            </a:r>
            <a:r>
              <a:rPr lang="en-US" b="1" dirty="0"/>
              <a:t> </a:t>
            </a:r>
            <a:r>
              <a:rPr lang="en-US" b="1" dirty="0" err="1"/>
              <a:t>olarak</a:t>
            </a:r>
            <a:r>
              <a:rPr lang="en-US" b="1" dirty="0"/>
              <a:t> </a:t>
            </a:r>
            <a:r>
              <a:rPr lang="en-US" b="1" dirty="0" err="1"/>
              <a:t>bir</a:t>
            </a:r>
            <a:r>
              <a:rPr lang="en-US" b="1" dirty="0"/>
              <a:t> </a:t>
            </a:r>
            <a:r>
              <a:rPr lang="en-US" b="1" dirty="0" err="1"/>
              <a:t>örnekteki</a:t>
            </a:r>
            <a:r>
              <a:rPr lang="en-US" b="1" dirty="0"/>
              <a:t> </a:t>
            </a:r>
            <a:r>
              <a:rPr lang="en-US" b="1" dirty="0" err="1"/>
              <a:t>canlı</a:t>
            </a:r>
            <a:r>
              <a:rPr lang="en-US" b="1" dirty="0"/>
              <a:t> </a:t>
            </a:r>
            <a:r>
              <a:rPr lang="en-US" b="1" dirty="0" err="1"/>
              <a:t>mikroorganizmaların</a:t>
            </a:r>
            <a:r>
              <a:rPr lang="en-US" b="1" dirty="0"/>
              <a:t> </a:t>
            </a:r>
            <a:r>
              <a:rPr lang="en-US" b="1" dirty="0" err="1"/>
              <a:t>sayısını</a:t>
            </a:r>
            <a:r>
              <a:rPr lang="en-US" b="1" dirty="0"/>
              <a:t> </a:t>
            </a:r>
            <a:r>
              <a:rPr lang="en-US" b="1" dirty="0" err="1"/>
              <a:t>tahmin</a:t>
            </a:r>
            <a:r>
              <a:rPr lang="en-US" b="1" dirty="0"/>
              <a:t> </a:t>
            </a:r>
            <a:r>
              <a:rPr lang="en-US" b="1" dirty="0" err="1"/>
              <a:t>etmek</a:t>
            </a:r>
            <a:r>
              <a:rPr lang="en-US" b="1" dirty="0"/>
              <a:t> </a:t>
            </a:r>
            <a:r>
              <a:rPr lang="en-US" b="1" dirty="0" err="1"/>
              <a:t>için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 err="1">
                <a:latin typeface="Arial"/>
                <a:ea typeface="Arial"/>
                <a:cs typeface="Arial"/>
                <a:sym typeface="Arial"/>
              </a:rPr>
              <a:t>statistiksel</a:t>
            </a:r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1" dirty="0" err="1">
                <a:latin typeface="Arial"/>
                <a:ea typeface="Arial"/>
                <a:cs typeface="Arial"/>
                <a:sym typeface="Arial"/>
              </a:rPr>
              <a:t>bir</a:t>
            </a:r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1" dirty="0" err="1">
                <a:latin typeface="Arial"/>
                <a:ea typeface="Arial"/>
                <a:cs typeface="Arial"/>
                <a:sym typeface="Arial"/>
              </a:rPr>
              <a:t>prosedür</a:t>
            </a:r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1" dirty="0" err="1">
                <a:latin typeface="Arial"/>
                <a:ea typeface="Arial"/>
                <a:cs typeface="Arial"/>
                <a:sym typeface="Arial"/>
              </a:rPr>
              <a:t>olan</a:t>
            </a:r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1" dirty="0" err="1"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1" dirty="0" err="1">
                <a:latin typeface="Arial"/>
                <a:ea typeface="Arial"/>
                <a:cs typeface="Arial"/>
                <a:sym typeface="Arial"/>
              </a:rPr>
              <a:t>olası</a:t>
            </a:r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1" dirty="0" err="1">
                <a:latin typeface="Arial"/>
                <a:ea typeface="Arial"/>
                <a:cs typeface="Arial"/>
                <a:sym typeface="Arial"/>
              </a:rPr>
              <a:t>sayı</a:t>
            </a:r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 (MPN) </a:t>
            </a:r>
            <a:r>
              <a:rPr lang="en-US" b="1" dirty="0" err="1">
                <a:latin typeface="Arial"/>
                <a:ea typeface="Arial"/>
                <a:cs typeface="Arial"/>
                <a:sym typeface="Arial"/>
              </a:rPr>
              <a:t>yöntemini</a:t>
            </a:r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1" dirty="0" err="1">
                <a:latin typeface="Arial"/>
                <a:ea typeface="Arial"/>
                <a:cs typeface="Arial"/>
                <a:sym typeface="Arial"/>
              </a:rPr>
              <a:t>kullanır</a:t>
            </a:r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dirty="0"/>
              <a:t> </a:t>
            </a:r>
            <a:r>
              <a:rPr lang="en-US" dirty="0" err="1"/>
              <a:t>Genellikle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gıda</a:t>
            </a:r>
            <a:r>
              <a:rPr lang="en-US" dirty="0"/>
              <a:t> </a:t>
            </a:r>
            <a:r>
              <a:rPr lang="en-US" dirty="0" err="1"/>
              <a:t>numuneleri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kullanılan</a:t>
            </a:r>
            <a:r>
              <a:rPr lang="en-US" dirty="0"/>
              <a:t> MPN </a:t>
            </a:r>
            <a:r>
              <a:rPr lang="en-US" dirty="0" err="1"/>
              <a:t>yöntemi</a:t>
            </a:r>
            <a:r>
              <a:rPr lang="en-US" dirty="0"/>
              <a:t>, </a:t>
            </a:r>
            <a:r>
              <a:rPr lang="en-US" dirty="0" err="1"/>
              <a:t>metabolik</a:t>
            </a:r>
            <a:r>
              <a:rPr lang="en-US" dirty="0"/>
              <a:t> </a:t>
            </a:r>
            <a:r>
              <a:rPr lang="en-US" dirty="0" err="1"/>
              <a:t>aktiviteye</a:t>
            </a:r>
            <a:r>
              <a:rPr lang="en-US" dirty="0"/>
              <a:t> </a:t>
            </a:r>
            <a:r>
              <a:rPr lang="en-US" dirty="0" err="1"/>
              <a:t>bağlı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bulanıklık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renkteki</a:t>
            </a:r>
            <a:r>
              <a:rPr lang="en-US" dirty="0"/>
              <a:t> </a:t>
            </a:r>
            <a:r>
              <a:rPr lang="en-US" dirty="0" err="1"/>
              <a:t>değişiklikleri</a:t>
            </a:r>
            <a:r>
              <a:rPr lang="en-US" dirty="0"/>
              <a:t> </a:t>
            </a:r>
            <a:r>
              <a:rPr lang="en-US" dirty="0" err="1"/>
              <a:t>gözlemleyerek</a:t>
            </a:r>
            <a:r>
              <a:rPr lang="en-US" dirty="0"/>
              <a:t> </a:t>
            </a:r>
            <a:r>
              <a:rPr lang="en-US" dirty="0" err="1"/>
              <a:t>saptanabilir</a:t>
            </a:r>
            <a:r>
              <a:rPr lang="en-US" dirty="0"/>
              <a:t> </a:t>
            </a:r>
            <a:r>
              <a:rPr lang="en-US" dirty="0" err="1"/>
              <a:t>büyümeyi</a:t>
            </a:r>
            <a:r>
              <a:rPr lang="en-US" dirty="0"/>
              <a:t> </a:t>
            </a:r>
            <a:r>
              <a:rPr lang="en-US" dirty="0" err="1"/>
              <a:t>değerlendirir</a:t>
            </a:r>
            <a:r>
              <a:rPr lang="en-US" dirty="0"/>
              <a:t>.</a:t>
            </a:r>
            <a:endParaRPr dirty="0"/>
          </a:p>
        </p:txBody>
      </p:sp>
      <p:pic>
        <p:nvPicPr>
          <p:cNvPr id="220" name="Google Shape;220;p41" descr="Görüntü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37600" y="5031178"/>
            <a:ext cx="8913535" cy="592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2"/>
          <p:cNvSpPr txBox="1">
            <a:spLocks noGrp="1"/>
          </p:cNvSpPr>
          <p:nvPr>
            <p:ph type="title" idx="4294967295"/>
          </p:nvPr>
        </p:nvSpPr>
        <p:spPr>
          <a:xfrm>
            <a:off x="-660400" y="889000"/>
            <a:ext cx="19621500" cy="29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 fontScale="90000"/>
          </a:bodyPr>
          <a:lstStyle/>
          <a:p>
            <a:pPr algn="ctr">
              <a:buSzPts val="7000"/>
            </a:pPr>
            <a:r>
              <a:rPr lang="en-US" b="1">
                <a:latin typeface="Arial"/>
                <a:ea typeface="Arial"/>
                <a:cs typeface="Arial"/>
                <a:sym typeface="Arial"/>
              </a:rPr>
              <a:t>Direkt Ölçümler </a:t>
            </a:r>
            <a:br>
              <a:rPr lang="en-US" b="1">
                <a:latin typeface="Arial"/>
                <a:ea typeface="Arial"/>
                <a:cs typeface="Arial"/>
                <a:sym typeface="Arial"/>
              </a:rPr>
            </a:br>
            <a:r>
              <a:rPr lang="en-US" b="1">
                <a:latin typeface="Arial"/>
                <a:ea typeface="Arial"/>
                <a:cs typeface="Arial"/>
                <a:sym typeface="Arial"/>
              </a:rPr>
              <a:t>(Membran Filtrasyon Metodu)</a:t>
            </a:r>
            <a:endParaRPr/>
          </a:p>
        </p:txBody>
      </p:sp>
      <p:sp>
        <p:nvSpPr>
          <p:cNvPr id="226" name="Google Shape;226;p42"/>
          <p:cNvSpPr txBox="1">
            <a:spLocks noGrp="1"/>
          </p:cNvSpPr>
          <p:nvPr>
            <p:ph type="body" idx="4294967295"/>
          </p:nvPr>
        </p:nvSpPr>
        <p:spPr>
          <a:xfrm>
            <a:off x="387926" y="4904508"/>
            <a:ext cx="17262765" cy="7249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685800" indent="-685800">
              <a:spcBef>
                <a:spcPts val="0"/>
              </a:spcBef>
              <a:buSzPts val="1200"/>
            </a:pPr>
            <a:r>
              <a:rPr lang="en-US" dirty="0" err="1"/>
              <a:t>Bilinen</a:t>
            </a:r>
            <a:r>
              <a:rPr lang="en-US" dirty="0"/>
              <a:t> </a:t>
            </a:r>
            <a:r>
              <a:rPr lang="en-US" dirty="0" err="1"/>
              <a:t>hacimde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sıvı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hava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membran</a:t>
            </a:r>
            <a:r>
              <a:rPr lang="en-US" dirty="0"/>
              <a:t> </a:t>
            </a:r>
            <a:r>
              <a:rPr lang="en-US" dirty="0" err="1"/>
              <a:t>filtreden</a:t>
            </a:r>
            <a:r>
              <a:rPr lang="en-US" dirty="0"/>
              <a:t> </a:t>
            </a:r>
            <a:r>
              <a:rPr lang="en-US" dirty="0" err="1"/>
              <a:t>vakum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filtre</a:t>
            </a:r>
            <a:r>
              <a:rPr lang="en-US" dirty="0"/>
              <a:t> </a:t>
            </a:r>
            <a:r>
              <a:rPr lang="en-US" dirty="0" err="1"/>
              <a:t>edilir</a:t>
            </a:r>
            <a:r>
              <a:rPr lang="en-US" dirty="0"/>
              <a:t>. </a:t>
            </a:r>
            <a:endParaRPr dirty="0"/>
          </a:p>
          <a:p>
            <a:pPr marL="685800" indent="-685800">
              <a:spcBef>
                <a:spcPts val="1100"/>
              </a:spcBef>
              <a:buSzPts val="1200"/>
            </a:pPr>
            <a:r>
              <a:rPr lang="en-US" dirty="0" err="1"/>
              <a:t>Filtre</a:t>
            </a:r>
            <a:r>
              <a:rPr lang="en-US" dirty="0"/>
              <a:t> </a:t>
            </a:r>
            <a:r>
              <a:rPr lang="en-US" dirty="0" err="1"/>
              <a:t>uygun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katı</a:t>
            </a:r>
            <a:r>
              <a:rPr lang="en-US" dirty="0"/>
              <a:t> </a:t>
            </a:r>
            <a:r>
              <a:rPr lang="en-US" dirty="0" err="1"/>
              <a:t>besi</a:t>
            </a:r>
            <a:r>
              <a:rPr lang="en-US" dirty="0"/>
              <a:t> </a:t>
            </a:r>
            <a:r>
              <a:rPr lang="en-US" dirty="0" err="1"/>
              <a:t>yerine</a:t>
            </a:r>
            <a:r>
              <a:rPr lang="en-US" dirty="0"/>
              <a:t> </a:t>
            </a:r>
            <a:r>
              <a:rPr lang="en-US" dirty="0" err="1"/>
              <a:t>konur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inkube</a:t>
            </a:r>
            <a:r>
              <a:rPr lang="en-US" dirty="0"/>
              <a:t> </a:t>
            </a:r>
            <a:r>
              <a:rPr lang="en-US" dirty="0" err="1"/>
              <a:t>edilir</a:t>
            </a:r>
            <a:endParaRPr dirty="0"/>
          </a:p>
          <a:p>
            <a:pPr marL="685800" indent="-685800">
              <a:spcBef>
                <a:spcPts val="1100"/>
              </a:spcBef>
              <a:buSzPts val="1200"/>
            </a:pPr>
            <a:r>
              <a:rPr lang="en-US" dirty="0" err="1"/>
              <a:t>Gelişen</a:t>
            </a:r>
            <a:r>
              <a:rPr lang="en-US" dirty="0"/>
              <a:t> </a:t>
            </a:r>
            <a:r>
              <a:rPr lang="en-US" dirty="0" err="1"/>
              <a:t>kolonilerin</a:t>
            </a:r>
            <a:r>
              <a:rPr lang="en-US" dirty="0"/>
              <a:t> </a:t>
            </a:r>
            <a:r>
              <a:rPr lang="en-US" dirty="0" err="1"/>
              <a:t>sayısı</a:t>
            </a:r>
            <a:r>
              <a:rPr lang="en-US" dirty="0"/>
              <a:t>, </a:t>
            </a:r>
            <a:r>
              <a:rPr lang="en-US" dirty="0" err="1"/>
              <a:t>filtre</a:t>
            </a:r>
            <a:r>
              <a:rPr lang="en-US" dirty="0"/>
              <a:t> </a:t>
            </a:r>
            <a:r>
              <a:rPr lang="en-US" dirty="0" err="1"/>
              <a:t>edilen</a:t>
            </a:r>
            <a:r>
              <a:rPr lang="en-US" dirty="0"/>
              <a:t> belli </a:t>
            </a:r>
            <a:r>
              <a:rPr lang="en-US" dirty="0" err="1"/>
              <a:t>hacimdeki</a:t>
            </a:r>
            <a:r>
              <a:rPr lang="en-US" dirty="0"/>
              <a:t> </a:t>
            </a:r>
            <a:r>
              <a:rPr lang="en-US" dirty="0" err="1"/>
              <a:t>sıvıda</a:t>
            </a:r>
            <a:r>
              <a:rPr lang="en-US" dirty="0"/>
              <a:t> </a:t>
            </a:r>
            <a:r>
              <a:rPr lang="en-US" dirty="0" err="1"/>
              <a:t>bulunan</a:t>
            </a:r>
            <a:r>
              <a:rPr lang="en-US" dirty="0"/>
              <a:t> </a:t>
            </a:r>
            <a:r>
              <a:rPr lang="en-US" dirty="0" err="1"/>
              <a:t>canlı</a:t>
            </a:r>
            <a:r>
              <a:rPr lang="en-US" dirty="0"/>
              <a:t> </a:t>
            </a:r>
            <a:r>
              <a:rPr lang="en-US" dirty="0" err="1"/>
              <a:t>mikrobiyel</a:t>
            </a:r>
            <a:r>
              <a:rPr lang="en-US" dirty="0"/>
              <a:t> </a:t>
            </a:r>
            <a:r>
              <a:rPr lang="en-US" dirty="0" err="1"/>
              <a:t>hücre</a:t>
            </a:r>
            <a:r>
              <a:rPr lang="en-US" dirty="0"/>
              <a:t> </a:t>
            </a:r>
            <a:r>
              <a:rPr lang="en-US" dirty="0" err="1"/>
              <a:t>sayısıdır</a:t>
            </a:r>
            <a:endParaRPr dirty="0"/>
          </a:p>
          <a:p>
            <a:pPr marL="685800" indent="-685800">
              <a:spcBef>
                <a:spcPts val="1100"/>
              </a:spcBef>
              <a:buSzPts val="1200"/>
            </a:pPr>
            <a:r>
              <a:rPr lang="en-US" dirty="0"/>
              <a:t>Bu </a:t>
            </a:r>
            <a:r>
              <a:rPr lang="en-US" dirty="0" err="1"/>
              <a:t>teknik</a:t>
            </a:r>
            <a:r>
              <a:rPr lang="en-US" dirty="0"/>
              <a:t>,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örneğin</a:t>
            </a:r>
            <a:r>
              <a:rPr lang="en-US" dirty="0"/>
              <a:t> (</a:t>
            </a:r>
            <a:r>
              <a:rPr lang="en-US" dirty="0" err="1"/>
              <a:t>örn</a:t>
            </a:r>
            <a:r>
              <a:rPr lang="en-US" dirty="0"/>
              <a:t>; </a:t>
            </a:r>
            <a:r>
              <a:rPr lang="en-US" dirty="0" err="1"/>
              <a:t>yüzme</a:t>
            </a:r>
            <a:r>
              <a:rPr lang="en-US" dirty="0"/>
              <a:t> </a:t>
            </a:r>
            <a:r>
              <a:rPr lang="en-US" dirty="0" err="1"/>
              <a:t>havuzu</a:t>
            </a:r>
            <a:r>
              <a:rPr lang="en-US" dirty="0"/>
              <a:t>,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örneği</a:t>
            </a:r>
            <a:r>
              <a:rPr lang="en-US" dirty="0"/>
              <a:t>) </a:t>
            </a:r>
            <a:r>
              <a:rPr lang="en-US" dirty="0" err="1"/>
              <a:t>konsantre</a:t>
            </a:r>
            <a:r>
              <a:rPr lang="en-US" dirty="0"/>
              <a:t> </a:t>
            </a:r>
            <a:r>
              <a:rPr lang="en-US" dirty="0" err="1"/>
              <a:t>edilmesinde</a:t>
            </a:r>
            <a:r>
              <a:rPr lang="en-US" dirty="0"/>
              <a:t> </a:t>
            </a:r>
            <a:r>
              <a:rPr lang="en-US" dirty="0" err="1"/>
              <a:t>önemlidir</a:t>
            </a:r>
            <a:r>
              <a:rPr lang="en-US" dirty="0"/>
              <a:t>.</a:t>
            </a:r>
            <a:endParaRPr dirty="0"/>
          </a:p>
          <a:p>
            <a:pPr marL="685800" indent="-685800">
              <a:spcBef>
                <a:spcPts val="1100"/>
              </a:spcBef>
              <a:buSzPts val="1200"/>
            </a:pPr>
            <a:r>
              <a:rPr lang="en-US" dirty="0" err="1"/>
              <a:t>Canlı</a:t>
            </a:r>
            <a:r>
              <a:rPr lang="en-US" dirty="0"/>
              <a:t> </a:t>
            </a:r>
            <a:r>
              <a:rPr lang="en-US" dirty="0" err="1"/>
              <a:t>hücre</a:t>
            </a:r>
            <a:r>
              <a:rPr lang="en-US" dirty="0"/>
              <a:t> </a:t>
            </a:r>
            <a:r>
              <a:rPr lang="en-US" dirty="0" err="1"/>
              <a:t>sayısını</a:t>
            </a:r>
            <a:r>
              <a:rPr lang="en-US" dirty="0"/>
              <a:t> </a:t>
            </a:r>
            <a:r>
              <a:rPr lang="en-US" dirty="0" err="1"/>
              <a:t>verir</a:t>
            </a:r>
            <a:r>
              <a:rPr lang="en-US" dirty="0"/>
              <a:t>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3"/>
          <p:cNvSpPr txBox="1">
            <a:spLocks noGrp="1"/>
          </p:cNvSpPr>
          <p:nvPr>
            <p:ph type="title" idx="4294967295"/>
          </p:nvPr>
        </p:nvSpPr>
        <p:spPr>
          <a:xfrm>
            <a:off x="-660400" y="889000"/>
            <a:ext cx="19621500" cy="29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 fontScale="90000"/>
          </a:bodyPr>
          <a:lstStyle/>
          <a:p>
            <a:pPr algn="ctr">
              <a:buSzPts val="7000"/>
            </a:pPr>
            <a:r>
              <a:rPr lang="en-US" b="1">
                <a:latin typeface="Arial"/>
                <a:ea typeface="Arial"/>
                <a:cs typeface="Arial"/>
                <a:sym typeface="Arial"/>
              </a:rPr>
              <a:t>Direkt Ölçümler</a:t>
            </a:r>
            <a:br>
              <a:rPr lang="en-US" b="1">
                <a:latin typeface="Arial"/>
                <a:ea typeface="Arial"/>
                <a:cs typeface="Arial"/>
                <a:sym typeface="Arial"/>
              </a:rPr>
            </a:br>
            <a:r>
              <a:rPr lang="en-US" b="1">
                <a:latin typeface="Arial"/>
                <a:ea typeface="Arial"/>
                <a:cs typeface="Arial"/>
                <a:sym typeface="Arial"/>
              </a:rPr>
              <a:t>(Membran Filtrasyon Metodu)</a:t>
            </a:r>
            <a:endParaRPr/>
          </a:p>
        </p:txBody>
      </p:sp>
      <p:pic>
        <p:nvPicPr>
          <p:cNvPr id="232" name="Google Shape;232;p43" descr="image.jpe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764" y="4627417"/>
            <a:ext cx="11283017" cy="5584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43" descr="Görüntü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434581" y="4622638"/>
            <a:ext cx="5271528" cy="55891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4"/>
          <p:cNvSpPr txBox="1">
            <a:spLocks noGrp="1"/>
          </p:cNvSpPr>
          <p:nvPr>
            <p:ph type="title"/>
          </p:nvPr>
        </p:nvSpPr>
        <p:spPr>
          <a:xfrm>
            <a:off x="-673100" y="889000"/>
            <a:ext cx="19621500" cy="29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>
              <a:buClr>
                <a:srgbClr val="FF0000"/>
              </a:buClr>
              <a:buSzPts val="10000"/>
            </a:pPr>
            <a:r>
              <a:rPr lang="en-US" b="1">
                <a:solidFill>
                  <a:srgbClr val="FF0000"/>
                </a:solidFill>
              </a:rPr>
              <a:t>İndirekt Ölçümler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239" name="Google Shape;239;p44"/>
          <p:cNvSpPr txBox="1">
            <a:spLocks noGrp="1"/>
          </p:cNvSpPr>
          <p:nvPr>
            <p:ph type="body" idx="1"/>
          </p:nvPr>
        </p:nvSpPr>
        <p:spPr>
          <a:xfrm>
            <a:off x="0" y="2958449"/>
            <a:ext cx="17456727" cy="9277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1371600" lvl="1" indent="-711200">
              <a:spcBef>
                <a:spcPts val="0"/>
              </a:spcBef>
              <a:buSzPts val="1400"/>
            </a:pPr>
            <a:r>
              <a:rPr lang="en-US" dirty="0"/>
              <a:t>Total </a:t>
            </a:r>
            <a:r>
              <a:rPr lang="en-US" dirty="0" err="1"/>
              <a:t>Hacim</a:t>
            </a:r>
            <a:endParaRPr dirty="0"/>
          </a:p>
          <a:p>
            <a:pPr marL="1371600" lvl="1" indent="-711200">
              <a:spcBef>
                <a:spcPts val="1300"/>
              </a:spcBef>
              <a:buSzPts val="1400"/>
            </a:pPr>
            <a:r>
              <a:rPr lang="en-US" dirty="0" err="1"/>
              <a:t>Kuru</a:t>
            </a:r>
            <a:r>
              <a:rPr lang="en-US" dirty="0"/>
              <a:t> </a:t>
            </a:r>
            <a:r>
              <a:rPr lang="en-US" dirty="0" err="1"/>
              <a:t>Ağırlık-Yaş</a:t>
            </a:r>
            <a:r>
              <a:rPr lang="en-US" dirty="0"/>
              <a:t> </a:t>
            </a:r>
            <a:r>
              <a:rPr lang="en-US" dirty="0" err="1"/>
              <a:t>Ağırlık</a:t>
            </a:r>
            <a:endParaRPr dirty="0"/>
          </a:p>
          <a:p>
            <a:pPr marL="1371600" lvl="1" indent="-711200">
              <a:spcBef>
                <a:spcPts val="1300"/>
              </a:spcBef>
              <a:buSzPts val="1400"/>
            </a:pPr>
            <a:r>
              <a:rPr lang="en-US" dirty="0" err="1"/>
              <a:t>Belirli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Hücre</a:t>
            </a:r>
            <a:r>
              <a:rPr lang="en-US" dirty="0"/>
              <a:t> </a:t>
            </a:r>
            <a:r>
              <a:rPr lang="en-US" dirty="0" err="1"/>
              <a:t>Unsurunun</a:t>
            </a:r>
            <a:r>
              <a:rPr lang="en-US" dirty="0"/>
              <a:t> </a:t>
            </a:r>
            <a:r>
              <a:rPr lang="en-US" dirty="0" err="1"/>
              <a:t>Miktarı</a:t>
            </a:r>
            <a:endParaRPr dirty="0"/>
          </a:p>
          <a:p>
            <a:pPr marL="1371600" lvl="1" indent="-711200">
              <a:spcBef>
                <a:spcPts val="1300"/>
              </a:spcBef>
              <a:buSzPts val="1400"/>
            </a:pPr>
            <a:r>
              <a:rPr lang="en-US" dirty="0" err="1"/>
              <a:t>Turbidometrik</a:t>
            </a:r>
            <a:r>
              <a:rPr lang="en-US" dirty="0"/>
              <a:t> </a:t>
            </a:r>
            <a:r>
              <a:rPr lang="en-US" dirty="0" err="1"/>
              <a:t>Ölçümler</a:t>
            </a:r>
            <a:r>
              <a:rPr lang="en-US" dirty="0"/>
              <a:t> (</a:t>
            </a:r>
            <a:r>
              <a:rPr lang="en-US" dirty="0" err="1"/>
              <a:t>Spektrofotometrik</a:t>
            </a:r>
            <a:r>
              <a:rPr lang="en-US" dirty="0"/>
              <a:t> </a:t>
            </a:r>
            <a:r>
              <a:rPr lang="en-US" dirty="0" err="1"/>
              <a:t>Yöntem</a:t>
            </a:r>
            <a:r>
              <a:rPr lang="en-US" dirty="0"/>
              <a:t>)</a:t>
            </a:r>
            <a:endParaRPr dirty="0"/>
          </a:p>
          <a:p>
            <a:pPr marL="1371600" lvl="1" indent="-711200">
              <a:spcBef>
                <a:spcPts val="1300"/>
              </a:spcBef>
              <a:buSzPts val="1400"/>
            </a:pPr>
            <a:r>
              <a:rPr lang="en-US" dirty="0" err="1"/>
              <a:t>Metabolik</a:t>
            </a:r>
            <a:r>
              <a:rPr lang="en-US" dirty="0"/>
              <a:t> </a:t>
            </a:r>
            <a:r>
              <a:rPr lang="en-US" dirty="0" err="1"/>
              <a:t>Aktivite</a:t>
            </a:r>
            <a:endParaRPr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5"/>
          <p:cNvSpPr txBox="1">
            <a:spLocks noGrp="1"/>
          </p:cNvSpPr>
          <p:nvPr>
            <p:ph type="title"/>
          </p:nvPr>
        </p:nvSpPr>
        <p:spPr>
          <a:xfrm>
            <a:off x="-673100" y="889000"/>
            <a:ext cx="19621500" cy="29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>
              <a:buSzPts val="10000"/>
            </a:pPr>
            <a:r>
              <a:rPr lang="en-US" b="1"/>
              <a:t>İndirekt Ölçüm Yöntemleri</a:t>
            </a:r>
            <a:endParaRPr b="1"/>
          </a:p>
        </p:txBody>
      </p:sp>
      <p:sp>
        <p:nvSpPr>
          <p:cNvPr id="245" name="Google Shape;245;p45"/>
          <p:cNvSpPr txBox="1">
            <a:spLocks noGrp="1"/>
          </p:cNvSpPr>
          <p:nvPr>
            <p:ph type="body" idx="1"/>
          </p:nvPr>
        </p:nvSpPr>
        <p:spPr>
          <a:xfrm>
            <a:off x="415636" y="3401616"/>
            <a:ext cx="17345891" cy="8917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660400" indent="-660400" algn="just">
              <a:spcBef>
                <a:spcPts val="0"/>
              </a:spcBef>
              <a:buSzPts val="1300"/>
            </a:pPr>
            <a:r>
              <a:rPr lang="en-US" dirty="0" err="1" smtClean="0"/>
              <a:t>Bulanıklığı</a:t>
            </a:r>
            <a:r>
              <a:rPr lang="en-US" dirty="0" smtClean="0"/>
              <a:t> </a:t>
            </a:r>
            <a:r>
              <a:rPr lang="en-US" dirty="0" err="1"/>
              <a:t>ölçmek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kullanılan</a:t>
            </a:r>
            <a:r>
              <a:rPr lang="en-US" dirty="0"/>
              <a:t> </a:t>
            </a:r>
            <a:r>
              <a:rPr lang="en-US" dirty="0" err="1"/>
              <a:t>laboratuvar</a:t>
            </a:r>
            <a:r>
              <a:rPr lang="en-US" dirty="0"/>
              <a:t> </a:t>
            </a:r>
            <a:r>
              <a:rPr lang="en-US" dirty="0" err="1"/>
              <a:t>cihazı</a:t>
            </a:r>
            <a:r>
              <a:rPr lang="en-US" dirty="0"/>
              <a:t>, </a:t>
            </a:r>
            <a:r>
              <a:rPr lang="en-US" b="1" dirty="0" err="1">
                <a:latin typeface="Arial"/>
                <a:ea typeface="Arial"/>
                <a:cs typeface="Arial"/>
                <a:sym typeface="Arial"/>
              </a:rPr>
              <a:t>spektrofotometre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adlandırılır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6"/>
          <p:cNvSpPr txBox="1">
            <a:spLocks noGrp="1"/>
          </p:cNvSpPr>
          <p:nvPr>
            <p:ph type="title" idx="4294967295"/>
          </p:nvPr>
        </p:nvSpPr>
        <p:spPr>
          <a:xfrm>
            <a:off x="-660400" y="889000"/>
            <a:ext cx="19621500" cy="29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algn="ctr"/>
            <a:r>
              <a:rPr lang="en-US" b="1"/>
              <a:t>İndirekt Ölçümler</a:t>
            </a:r>
            <a:endParaRPr b="1"/>
          </a:p>
        </p:txBody>
      </p:sp>
      <p:sp>
        <p:nvSpPr>
          <p:cNvPr id="251" name="Google Shape;251;p46"/>
          <p:cNvSpPr txBox="1">
            <a:spLocks noGrp="1"/>
          </p:cNvSpPr>
          <p:nvPr>
            <p:ph type="body" idx="4294967295"/>
          </p:nvPr>
        </p:nvSpPr>
        <p:spPr>
          <a:xfrm>
            <a:off x="498764" y="3962400"/>
            <a:ext cx="16736291" cy="81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469900" indent="-469900">
              <a:spcBef>
                <a:spcPts val="0"/>
              </a:spcBef>
            </a:pP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Turbidometrik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Ölçümler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Spektrofotometrik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Yöntem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)</a:t>
            </a:r>
            <a:endParaRPr dirty="0"/>
          </a:p>
          <a:p>
            <a:pPr marL="975945" lvl="1" indent="-506045">
              <a:spcBef>
                <a:spcPts val="0"/>
              </a:spcBef>
              <a:buClr>
                <a:srgbClr val="FFFFFF"/>
              </a:buClr>
              <a:buSzPts val="1400"/>
              <a:buFont typeface="Noto Sans Symbols"/>
              <a:buChar char="•"/>
            </a:pP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hızlı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kolay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ve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duyarlı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975945" lvl="1" indent="-506045">
              <a:spcBef>
                <a:spcPts val="0"/>
              </a:spcBef>
              <a:buClr>
                <a:srgbClr val="FFFFFF"/>
              </a:buClr>
              <a:buSzPts val="1400"/>
              <a:buFont typeface="Noto Sans Symbols"/>
              <a:buChar char="•"/>
            </a:pP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Canlı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ve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ölü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hücre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ayrımı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yapılmaz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975945" lvl="1" indent="-506045">
              <a:spcBef>
                <a:spcPts val="0"/>
              </a:spcBef>
              <a:buClr>
                <a:srgbClr val="FFFFFF"/>
              </a:buClr>
              <a:buSzPts val="1400"/>
              <a:buFont typeface="Noto Sans Symbols"/>
              <a:buChar char="•"/>
            </a:pP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Spektrofotometre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975945" lvl="1" indent="-506045">
              <a:spcBef>
                <a:spcPts val="0"/>
              </a:spcBef>
              <a:buClr>
                <a:srgbClr val="FFFFFF"/>
              </a:buClr>
              <a:buSzPts val="1400"/>
              <a:buFont typeface="Noto Sans Symbols"/>
              <a:buChar char="•"/>
            </a:pP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Genellikle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600-630nm’de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ölçüm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yapılır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51"/>
          <p:cNvSpPr txBox="1">
            <a:spLocks noGrp="1"/>
          </p:cNvSpPr>
          <p:nvPr>
            <p:ph type="title"/>
          </p:nvPr>
        </p:nvSpPr>
        <p:spPr>
          <a:xfrm>
            <a:off x="-673100" y="889000"/>
            <a:ext cx="19621500" cy="29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 fontScale="90000"/>
          </a:bodyPr>
          <a:lstStyle/>
          <a:p>
            <a:pPr>
              <a:buSzPct val="100000"/>
            </a:pPr>
            <a:r>
              <a:rPr lang="en-US" sz="9400" b="1"/>
              <a:t>Mc Farland Standart Bulanıklık Tüpleri</a:t>
            </a:r>
            <a:endParaRPr sz="9400" b="1"/>
          </a:p>
        </p:txBody>
      </p:sp>
      <p:sp>
        <p:nvSpPr>
          <p:cNvPr id="278" name="Google Shape;278;p51"/>
          <p:cNvSpPr txBox="1">
            <a:spLocks noGrp="1"/>
          </p:cNvSpPr>
          <p:nvPr>
            <p:ph type="body" idx="1"/>
          </p:nvPr>
        </p:nvSpPr>
        <p:spPr>
          <a:xfrm>
            <a:off x="581891" y="3848100"/>
            <a:ext cx="17124218" cy="8483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533400" indent="-533400">
              <a:lnSpc>
                <a:spcPct val="80000"/>
              </a:lnSpc>
              <a:spcBef>
                <a:spcPts val="0"/>
              </a:spcBef>
              <a:buClr>
                <a:srgbClr val="000000"/>
              </a:buClr>
              <a:buSzPts val="1050"/>
            </a:pPr>
            <a:r>
              <a:rPr lang="en-US" sz="4400" dirty="0" err="1"/>
              <a:t>Laboratuvarda</a:t>
            </a:r>
            <a:r>
              <a:rPr lang="en-US" sz="4400" dirty="0"/>
              <a:t> </a:t>
            </a:r>
            <a:r>
              <a:rPr lang="en-US" sz="4400" dirty="0" err="1"/>
              <a:t>hazırlanabilir</a:t>
            </a:r>
            <a:r>
              <a:rPr lang="en-US" sz="4400" dirty="0"/>
              <a:t> (</a:t>
            </a:r>
            <a:r>
              <a:rPr lang="en-US" sz="4400" dirty="0" err="1"/>
              <a:t>Sülfürik</a:t>
            </a:r>
            <a:r>
              <a:rPr lang="en-US" sz="4400" dirty="0"/>
              <a:t> </a:t>
            </a:r>
            <a:r>
              <a:rPr lang="en-US" sz="4400" dirty="0" err="1"/>
              <a:t>asit</a:t>
            </a:r>
            <a:r>
              <a:rPr lang="en-US" sz="4400" dirty="0"/>
              <a:t> </a:t>
            </a:r>
            <a:r>
              <a:rPr lang="en-US" sz="4400" dirty="0" err="1"/>
              <a:t>ve</a:t>
            </a:r>
            <a:r>
              <a:rPr lang="en-US" sz="4400" dirty="0"/>
              <a:t> </a:t>
            </a:r>
            <a:r>
              <a:rPr lang="en-US" sz="4400" dirty="0" err="1"/>
              <a:t>Baryum</a:t>
            </a:r>
            <a:r>
              <a:rPr lang="en-US" sz="4400" dirty="0"/>
              <a:t> </a:t>
            </a:r>
            <a:r>
              <a:rPr lang="en-US" sz="4400" dirty="0" err="1"/>
              <a:t>klorit</a:t>
            </a:r>
            <a:r>
              <a:rPr lang="en-US" sz="4400" dirty="0"/>
              <a:t> </a:t>
            </a:r>
            <a:r>
              <a:rPr lang="en-US" sz="4400" dirty="0" err="1"/>
              <a:t>içerir</a:t>
            </a:r>
            <a:r>
              <a:rPr lang="en-US" sz="4400" dirty="0"/>
              <a:t>)</a:t>
            </a:r>
            <a:endParaRPr sz="4400" dirty="0"/>
          </a:p>
          <a:p>
            <a:pPr marL="533400" indent="-533400">
              <a:lnSpc>
                <a:spcPct val="80000"/>
              </a:lnSpc>
              <a:spcBef>
                <a:spcPts val="3600"/>
              </a:spcBef>
              <a:buClr>
                <a:srgbClr val="000000"/>
              </a:buClr>
              <a:buSzPts val="1050"/>
            </a:pPr>
            <a:r>
              <a:rPr lang="en-US" sz="4400" dirty="0" err="1"/>
              <a:t>Ticari</a:t>
            </a:r>
            <a:r>
              <a:rPr lang="en-US" sz="4400" dirty="0"/>
              <a:t> </a:t>
            </a:r>
            <a:r>
              <a:rPr lang="en-US" sz="4400" dirty="0" err="1"/>
              <a:t>olarak</a:t>
            </a:r>
            <a:r>
              <a:rPr lang="en-US" sz="4400" dirty="0"/>
              <a:t> </a:t>
            </a:r>
            <a:r>
              <a:rPr lang="en-US" sz="4400" dirty="0" err="1"/>
              <a:t>elde</a:t>
            </a:r>
            <a:r>
              <a:rPr lang="en-US" sz="4400" dirty="0"/>
              <a:t> </a:t>
            </a:r>
            <a:r>
              <a:rPr lang="en-US" sz="4400" dirty="0" err="1"/>
              <a:t>edilebilir</a:t>
            </a:r>
            <a:endParaRPr sz="4400" dirty="0"/>
          </a:p>
          <a:p>
            <a:pPr marL="533400" indent="-533400">
              <a:lnSpc>
                <a:spcPct val="80000"/>
              </a:lnSpc>
              <a:spcBef>
                <a:spcPts val="3600"/>
              </a:spcBef>
              <a:buClr>
                <a:srgbClr val="000000"/>
              </a:buClr>
              <a:buSzPts val="1050"/>
            </a:pPr>
            <a:r>
              <a:rPr lang="en-US" sz="4400" dirty="0" err="1"/>
              <a:t>Karşılaştırılacak</a:t>
            </a:r>
            <a:r>
              <a:rPr lang="en-US" sz="4400" dirty="0"/>
              <a:t> McFarland </a:t>
            </a:r>
            <a:r>
              <a:rPr lang="en-US" sz="4400" dirty="0" err="1"/>
              <a:t>tüpü</a:t>
            </a:r>
            <a:r>
              <a:rPr lang="en-US" sz="4400" dirty="0"/>
              <a:t> </a:t>
            </a:r>
            <a:r>
              <a:rPr lang="en-US" sz="4400" dirty="0" err="1"/>
              <a:t>kabarcık</a:t>
            </a:r>
            <a:r>
              <a:rPr lang="en-US" sz="4400" dirty="0"/>
              <a:t> </a:t>
            </a:r>
            <a:r>
              <a:rPr lang="en-US" sz="4400" dirty="0" err="1"/>
              <a:t>oluşturmadan</a:t>
            </a:r>
            <a:r>
              <a:rPr lang="en-US" sz="4400" dirty="0"/>
              <a:t> </a:t>
            </a:r>
            <a:r>
              <a:rPr lang="en-US" sz="4400" dirty="0" err="1"/>
              <a:t>vortekslenir</a:t>
            </a:r>
            <a:r>
              <a:rPr lang="en-US" sz="4400" dirty="0"/>
              <a:t>. </a:t>
            </a:r>
            <a:r>
              <a:rPr lang="en-US" sz="4400" dirty="0" err="1"/>
              <a:t>Karşılaştırması</a:t>
            </a:r>
            <a:r>
              <a:rPr lang="en-US" sz="4400" dirty="0"/>
              <a:t> </a:t>
            </a:r>
            <a:r>
              <a:rPr lang="en-US" sz="4400" dirty="0" err="1"/>
              <a:t>yapılacak</a:t>
            </a:r>
            <a:r>
              <a:rPr lang="en-US" sz="4400" dirty="0"/>
              <a:t> </a:t>
            </a:r>
            <a:r>
              <a:rPr lang="en-US" sz="4400" dirty="0" err="1"/>
              <a:t>bakteri</a:t>
            </a:r>
            <a:r>
              <a:rPr lang="en-US" sz="4400" dirty="0"/>
              <a:t> </a:t>
            </a:r>
            <a:r>
              <a:rPr lang="en-US" sz="4400" dirty="0" err="1"/>
              <a:t>süspansiyonu</a:t>
            </a:r>
            <a:r>
              <a:rPr lang="en-US" sz="4400" dirty="0"/>
              <a:t> </a:t>
            </a:r>
            <a:r>
              <a:rPr lang="en-US" sz="4400" dirty="0" err="1"/>
              <a:t>iyi</a:t>
            </a:r>
            <a:r>
              <a:rPr lang="en-US" sz="4400" dirty="0"/>
              <a:t> </a:t>
            </a:r>
            <a:r>
              <a:rPr lang="en-US" sz="4400" dirty="0" err="1"/>
              <a:t>bir</a:t>
            </a:r>
            <a:r>
              <a:rPr lang="en-US" sz="4400" dirty="0"/>
              <a:t> </a:t>
            </a:r>
            <a:r>
              <a:rPr lang="en-US" sz="4400" dirty="0" err="1"/>
              <a:t>ışık</a:t>
            </a:r>
            <a:r>
              <a:rPr lang="en-US" sz="4400" dirty="0"/>
              <a:t> </a:t>
            </a:r>
            <a:r>
              <a:rPr lang="en-US" sz="4400" dirty="0" err="1"/>
              <a:t>altında</a:t>
            </a:r>
            <a:r>
              <a:rPr lang="en-US" sz="4400" dirty="0"/>
              <a:t> </a:t>
            </a:r>
            <a:r>
              <a:rPr lang="en-US" sz="4400" dirty="0" err="1"/>
              <a:t>beyaz</a:t>
            </a:r>
            <a:r>
              <a:rPr lang="en-US" sz="4400" dirty="0"/>
              <a:t> </a:t>
            </a:r>
            <a:r>
              <a:rPr lang="en-US" sz="4400" dirty="0" err="1"/>
              <a:t>zeminde</a:t>
            </a:r>
            <a:r>
              <a:rPr lang="en-US" sz="4400" dirty="0"/>
              <a:t> </a:t>
            </a:r>
            <a:r>
              <a:rPr lang="en-US" sz="4400" dirty="0" err="1"/>
              <a:t>yer</a:t>
            </a:r>
            <a:r>
              <a:rPr lang="en-US" sz="4400" dirty="0"/>
              <a:t> </a:t>
            </a:r>
            <a:r>
              <a:rPr lang="en-US" sz="4400" dirty="0" err="1"/>
              <a:t>alan</a:t>
            </a:r>
            <a:r>
              <a:rPr lang="en-US" sz="4400" dirty="0"/>
              <a:t> </a:t>
            </a:r>
            <a:r>
              <a:rPr lang="en-US" sz="4400" dirty="0" err="1"/>
              <a:t>siyah</a:t>
            </a:r>
            <a:r>
              <a:rPr lang="en-US" sz="4400" dirty="0"/>
              <a:t> </a:t>
            </a:r>
            <a:r>
              <a:rPr lang="en-US" sz="4400" dirty="0" err="1"/>
              <a:t>bantlar</a:t>
            </a:r>
            <a:r>
              <a:rPr lang="en-US" sz="4400" dirty="0"/>
              <a:t> </a:t>
            </a:r>
            <a:r>
              <a:rPr lang="en-US" sz="4400" dirty="0" err="1"/>
              <a:t>üzerinde</a:t>
            </a:r>
            <a:r>
              <a:rPr lang="en-US" sz="4400" dirty="0"/>
              <a:t> </a:t>
            </a:r>
            <a:r>
              <a:rPr lang="en-US" sz="4400" dirty="0" err="1"/>
              <a:t>veya</a:t>
            </a:r>
            <a:r>
              <a:rPr lang="en-US" sz="4400" dirty="0"/>
              <a:t> </a:t>
            </a:r>
            <a:r>
              <a:rPr lang="en-US" sz="4400" dirty="0" err="1"/>
              <a:t>Wickerham</a:t>
            </a:r>
            <a:r>
              <a:rPr lang="en-US" sz="4400" dirty="0"/>
              <a:t> </a:t>
            </a:r>
            <a:r>
              <a:rPr lang="en-US" sz="4400" dirty="0" err="1"/>
              <a:t>Eşeli</a:t>
            </a:r>
            <a:r>
              <a:rPr lang="en-US" sz="4400" dirty="0"/>
              <a:t> </a:t>
            </a:r>
            <a:r>
              <a:rPr lang="en-US" sz="4400" dirty="0" err="1"/>
              <a:t>kullanılarak</a:t>
            </a:r>
            <a:r>
              <a:rPr lang="en-US" sz="4400" dirty="0"/>
              <a:t> </a:t>
            </a:r>
            <a:r>
              <a:rPr lang="en-US" sz="4400" dirty="0" err="1"/>
              <a:t>karşılaştırılır</a:t>
            </a:r>
            <a:r>
              <a:rPr lang="en-US" sz="4400" dirty="0"/>
              <a:t>.</a:t>
            </a:r>
            <a:endParaRPr sz="4400" dirty="0"/>
          </a:p>
          <a:p>
            <a:pPr marL="533400" indent="-533400">
              <a:lnSpc>
                <a:spcPct val="80000"/>
              </a:lnSpc>
              <a:spcBef>
                <a:spcPts val="3600"/>
              </a:spcBef>
              <a:buClr>
                <a:srgbClr val="000000"/>
              </a:buClr>
              <a:buSzPts val="1050"/>
            </a:pPr>
            <a:r>
              <a:rPr lang="en-US" sz="4400" dirty="0" err="1"/>
              <a:t>Kalite</a:t>
            </a:r>
            <a:r>
              <a:rPr lang="en-US" sz="4400" dirty="0"/>
              <a:t> </a:t>
            </a:r>
            <a:r>
              <a:rPr lang="en-US" sz="4400" dirty="0" err="1"/>
              <a:t>kontrol</a:t>
            </a:r>
            <a:r>
              <a:rPr lang="en-US" sz="4400" dirty="0"/>
              <a:t>; 0,5 McFarland </a:t>
            </a:r>
            <a:r>
              <a:rPr lang="en-US" sz="4400" dirty="0" err="1"/>
              <a:t>süspansiyonu</a:t>
            </a:r>
            <a:r>
              <a:rPr lang="en-US" sz="4400" dirty="0"/>
              <a:t> </a:t>
            </a:r>
            <a:r>
              <a:rPr lang="en-US" sz="4400" dirty="0" err="1"/>
              <a:t>spektrofotometrede</a:t>
            </a:r>
            <a:r>
              <a:rPr lang="en-US" sz="4400" dirty="0"/>
              <a:t> 625nm’de 0,08-0,1 </a:t>
            </a:r>
            <a:r>
              <a:rPr lang="en-US" sz="4400" dirty="0" err="1"/>
              <a:t>absorbans</a:t>
            </a:r>
            <a:r>
              <a:rPr lang="en-US" sz="4400" dirty="0"/>
              <a:t> </a:t>
            </a:r>
            <a:r>
              <a:rPr lang="en-US" sz="4400" dirty="0" err="1"/>
              <a:t>göstermelidir</a:t>
            </a:r>
            <a:r>
              <a:rPr lang="en-US" sz="4400" dirty="0"/>
              <a:t>. E. </a:t>
            </a:r>
            <a:r>
              <a:rPr lang="en-US" sz="4400" dirty="0" err="1"/>
              <a:t>coliden</a:t>
            </a:r>
            <a:r>
              <a:rPr lang="en-US" sz="4400" dirty="0"/>
              <a:t> </a:t>
            </a:r>
            <a:r>
              <a:rPr lang="en-US" sz="4400" dirty="0" err="1"/>
              <a:t>inokulum</a:t>
            </a:r>
            <a:r>
              <a:rPr lang="en-US" sz="4400" dirty="0"/>
              <a:t> </a:t>
            </a:r>
            <a:r>
              <a:rPr lang="en-US" sz="4400" dirty="0" err="1"/>
              <a:t>hazırlayıp</a:t>
            </a:r>
            <a:r>
              <a:rPr lang="en-US" sz="4400" dirty="0"/>
              <a:t> </a:t>
            </a:r>
            <a:r>
              <a:rPr lang="en-US" sz="4400" dirty="0" err="1"/>
              <a:t>bulanıklık</a:t>
            </a:r>
            <a:r>
              <a:rPr lang="en-US" sz="4400" dirty="0"/>
              <a:t> McFarland 0,5’e </a:t>
            </a:r>
            <a:r>
              <a:rPr lang="en-US" sz="4400" dirty="0" err="1"/>
              <a:t>ayarlandıktan</a:t>
            </a:r>
            <a:r>
              <a:rPr lang="en-US" sz="4400" dirty="0"/>
              <a:t> </a:t>
            </a:r>
            <a:r>
              <a:rPr lang="en-US" sz="4400" dirty="0" err="1"/>
              <a:t>sonra</a:t>
            </a:r>
            <a:r>
              <a:rPr lang="en-US" sz="4400" dirty="0"/>
              <a:t> x10 </a:t>
            </a:r>
            <a:r>
              <a:rPr lang="en-US" sz="4400" dirty="0" err="1"/>
              <a:t>ve</a:t>
            </a:r>
            <a:r>
              <a:rPr lang="en-US" sz="4400" dirty="0"/>
              <a:t> x100 </a:t>
            </a:r>
            <a:r>
              <a:rPr lang="en-US" sz="4400" dirty="0" err="1"/>
              <a:t>sulandırılıp</a:t>
            </a:r>
            <a:r>
              <a:rPr lang="en-US" sz="4400" dirty="0"/>
              <a:t> </a:t>
            </a:r>
            <a:r>
              <a:rPr lang="en-US" sz="4400" dirty="0" err="1"/>
              <a:t>kantitatif</a:t>
            </a:r>
            <a:r>
              <a:rPr lang="en-US" sz="4400" dirty="0"/>
              <a:t> </a:t>
            </a:r>
            <a:r>
              <a:rPr lang="en-US" sz="4400" dirty="0" err="1"/>
              <a:t>ekim</a:t>
            </a:r>
            <a:r>
              <a:rPr lang="en-US" sz="4400" dirty="0"/>
              <a:t> </a:t>
            </a:r>
            <a:r>
              <a:rPr lang="en-US" sz="4400" dirty="0" err="1"/>
              <a:t>yapılır</a:t>
            </a:r>
            <a:r>
              <a:rPr lang="en-US" sz="4400" dirty="0"/>
              <a:t>, </a:t>
            </a:r>
            <a:r>
              <a:rPr lang="en-US" sz="4400" dirty="0" err="1"/>
              <a:t>koloni</a:t>
            </a:r>
            <a:r>
              <a:rPr lang="en-US" sz="4400" dirty="0"/>
              <a:t> </a:t>
            </a:r>
            <a:r>
              <a:rPr lang="en-US" sz="4400" dirty="0" err="1"/>
              <a:t>sayımı</a:t>
            </a:r>
            <a:r>
              <a:rPr lang="en-US" sz="4400" dirty="0"/>
              <a:t> </a:t>
            </a:r>
            <a:r>
              <a:rPr lang="en-US" sz="4400" dirty="0" err="1"/>
              <a:t>yapılır</a:t>
            </a:r>
            <a:r>
              <a:rPr lang="en-US" sz="4400" dirty="0"/>
              <a:t>. </a:t>
            </a:r>
            <a:r>
              <a:rPr lang="en-US" sz="4400" dirty="0" err="1"/>
              <a:t>Beklenen</a:t>
            </a:r>
            <a:r>
              <a:rPr lang="en-US" sz="4400" dirty="0"/>
              <a:t> </a:t>
            </a:r>
            <a:r>
              <a:rPr lang="en-US" sz="4400" dirty="0" err="1"/>
              <a:t>koloni</a:t>
            </a:r>
            <a:r>
              <a:rPr lang="en-US" sz="4400" dirty="0"/>
              <a:t> </a:t>
            </a:r>
            <a:r>
              <a:rPr lang="en-US" sz="4400" dirty="0" err="1"/>
              <a:t>sayısı</a:t>
            </a:r>
            <a:r>
              <a:rPr lang="en-US" sz="4400" dirty="0"/>
              <a:t> 1,5x10</a:t>
            </a:r>
            <a:r>
              <a:rPr lang="en-US" sz="3200" baseline="30000" dirty="0"/>
              <a:t>8</a:t>
            </a:r>
            <a:r>
              <a:rPr lang="en-US" sz="4400" dirty="0"/>
              <a:t> </a:t>
            </a:r>
            <a:r>
              <a:rPr lang="en-US" sz="4400" dirty="0" err="1"/>
              <a:t>kob</a:t>
            </a:r>
            <a:r>
              <a:rPr lang="en-US" sz="4400" dirty="0"/>
              <a:t>/ml </a:t>
            </a:r>
            <a:r>
              <a:rPr lang="en-US" sz="4400" dirty="0" err="1"/>
              <a:t>olmalıdır</a:t>
            </a:r>
            <a:endParaRPr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52" descr="Görüntü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966167" y="1916932"/>
            <a:ext cx="20304639" cy="106599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54"/>
          <p:cNvSpPr txBox="1">
            <a:spLocks noGrp="1"/>
          </p:cNvSpPr>
          <p:nvPr>
            <p:ph type="title" idx="4294967295"/>
          </p:nvPr>
        </p:nvSpPr>
        <p:spPr>
          <a:xfrm>
            <a:off x="-2486128" y="450004"/>
            <a:ext cx="22978174" cy="1969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algn="ctr">
              <a:buSzPts val="9200"/>
            </a:pPr>
            <a:r>
              <a:rPr lang="en-US" sz="9200" b="1"/>
              <a:t>İndirekt Ölçümler</a:t>
            </a:r>
            <a:endParaRPr sz="9200" b="1"/>
          </a:p>
        </p:txBody>
      </p:sp>
      <p:sp>
        <p:nvSpPr>
          <p:cNvPr id="294" name="Google Shape;294;p54"/>
          <p:cNvSpPr txBox="1">
            <a:spLocks noGrp="1"/>
          </p:cNvSpPr>
          <p:nvPr>
            <p:ph type="body" idx="4294967295"/>
          </p:nvPr>
        </p:nvSpPr>
        <p:spPr>
          <a:xfrm>
            <a:off x="498765" y="2289079"/>
            <a:ext cx="17290472" cy="999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 lnSpcReduction="10000"/>
          </a:bodyPr>
          <a:lstStyle/>
          <a:p>
            <a:pPr marL="651509" indent="-651509" algn="just">
              <a:spcBef>
                <a:spcPts val="0"/>
              </a:spcBef>
              <a:buSzPts val="1325"/>
            </a:pPr>
            <a:r>
              <a:rPr lang="en-US" b="1" dirty="0" err="1">
                <a:latin typeface="Arial"/>
                <a:ea typeface="Arial"/>
                <a:cs typeface="Arial"/>
                <a:sym typeface="Arial"/>
              </a:rPr>
              <a:t>Toplam</a:t>
            </a:r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1" dirty="0" err="1">
                <a:latin typeface="Arial"/>
                <a:ea typeface="Arial"/>
                <a:cs typeface="Arial"/>
                <a:sym typeface="Arial"/>
              </a:rPr>
              <a:t>hacim</a:t>
            </a:r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1097914" lvl="1" indent="-651509" algn="just">
              <a:spcBef>
                <a:spcPts val="1200"/>
              </a:spcBef>
              <a:buSzPts val="1325"/>
            </a:pPr>
            <a:r>
              <a:rPr lang="en-US" dirty="0"/>
              <a:t>Belli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süre</a:t>
            </a:r>
            <a:r>
              <a:rPr lang="en-US" dirty="0"/>
              <a:t> </a:t>
            </a:r>
            <a:r>
              <a:rPr lang="en-US" dirty="0" err="1"/>
              <a:t>sıvı</a:t>
            </a:r>
            <a:r>
              <a:rPr lang="en-US" dirty="0"/>
              <a:t> </a:t>
            </a:r>
            <a:r>
              <a:rPr lang="en-US" dirty="0" err="1"/>
              <a:t>besiyeri</a:t>
            </a:r>
            <a:r>
              <a:rPr lang="en-US" dirty="0"/>
              <a:t> </a:t>
            </a:r>
            <a:r>
              <a:rPr lang="en-US" dirty="0" err="1"/>
              <a:t>içinde</a:t>
            </a:r>
            <a:r>
              <a:rPr lang="en-US" dirty="0"/>
              <a:t> </a:t>
            </a:r>
            <a:r>
              <a:rPr lang="en-US" dirty="0" err="1"/>
              <a:t>üreyen</a:t>
            </a:r>
            <a:r>
              <a:rPr lang="en-US" dirty="0"/>
              <a:t> </a:t>
            </a:r>
            <a:r>
              <a:rPr lang="en-US" dirty="0" err="1"/>
              <a:t>mikroplar</a:t>
            </a:r>
            <a:r>
              <a:rPr lang="en-US" dirty="0"/>
              <a:t>, </a:t>
            </a:r>
            <a:r>
              <a:rPr lang="en-US" dirty="0" err="1"/>
              <a:t>dibi</a:t>
            </a:r>
            <a:r>
              <a:rPr lang="en-US" dirty="0"/>
              <a:t> </a:t>
            </a:r>
            <a:r>
              <a:rPr lang="en-US" dirty="0" err="1"/>
              <a:t>konik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taksimatlı</a:t>
            </a:r>
            <a:r>
              <a:rPr lang="en-US" dirty="0"/>
              <a:t> </a:t>
            </a:r>
            <a:r>
              <a:rPr lang="en-US" dirty="0" err="1"/>
              <a:t>santrifüj</a:t>
            </a:r>
            <a:r>
              <a:rPr lang="en-US" dirty="0"/>
              <a:t> </a:t>
            </a:r>
            <a:r>
              <a:rPr lang="en-US" dirty="0" err="1"/>
              <a:t>tüplerine</a:t>
            </a:r>
            <a:r>
              <a:rPr lang="en-US" dirty="0"/>
              <a:t> </a:t>
            </a:r>
            <a:r>
              <a:rPr lang="en-US" dirty="0" err="1"/>
              <a:t>alınarak</a:t>
            </a:r>
            <a:r>
              <a:rPr lang="en-US" dirty="0"/>
              <a:t> </a:t>
            </a:r>
            <a:r>
              <a:rPr lang="en-US" dirty="0" err="1"/>
              <a:t>kuvvetlice</a:t>
            </a:r>
            <a:r>
              <a:rPr lang="en-US" dirty="0"/>
              <a:t> </a:t>
            </a:r>
            <a:r>
              <a:rPr lang="en-US" dirty="0" err="1"/>
              <a:t>santrifüje</a:t>
            </a:r>
            <a:r>
              <a:rPr lang="en-US" dirty="0"/>
              <a:t> </a:t>
            </a:r>
            <a:r>
              <a:rPr lang="en-US" dirty="0" err="1"/>
              <a:t>edilir</a:t>
            </a:r>
            <a:r>
              <a:rPr lang="en-US" dirty="0"/>
              <a:t>. </a:t>
            </a:r>
            <a:r>
              <a:rPr lang="en-US" dirty="0" err="1"/>
              <a:t>Üsteki</a:t>
            </a:r>
            <a:r>
              <a:rPr lang="en-US" dirty="0"/>
              <a:t> </a:t>
            </a:r>
            <a:r>
              <a:rPr lang="en-US" dirty="0" err="1"/>
              <a:t>sıvı</a:t>
            </a:r>
            <a:r>
              <a:rPr lang="en-US" dirty="0"/>
              <a:t> </a:t>
            </a:r>
            <a:r>
              <a:rPr lang="en-US" dirty="0" err="1"/>
              <a:t>atıldıktan</a:t>
            </a:r>
            <a:r>
              <a:rPr lang="en-US" dirty="0"/>
              <a:t> </a:t>
            </a:r>
            <a:r>
              <a:rPr lang="en-US" dirty="0" err="1"/>
              <a:t>sonra</a:t>
            </a:r>
            <a:r>
              <a:rPr lang="en-US" dirty="0"/>
              <a:t>, </a:t>
            </a:r>
            <a:r>
              <a:rPr lang="en-US" dirty="0" err="1"/>
              <a:t>dipte</a:t>
            </a:r>
            <a:r>
              <a:rPr lang="en-US" dirty="0"/>
              <a:t> </a:t>
            </a:r>
            <a:r>
              <a:rPr lang="en-US" dirty="0" err="1"/>
              <a:t>kalan</a:t>
            </a:r>
            <a:r>
              <a:rPr lang="en-US" dirty="0"/>
              <a:t> </a:t>
            </a:r>
            <a:r>
              <a:rPr lang="en-US" dirty="0" err="1"/>
              <a:t>tortunun</a:t>
            </a:r>
            <a:r>
              <a:rPr lang="en-US" dirty="0"/>
              <a:t> </a:t>
            </a:r>
            <a:r>
              <a:rPr lang="en-US" dirty="0" err="1"/>
              <a:t>miktarı</a:t>
            </a:r>
            <a:r>
              <a:rPr lang="en-US" dirty="0"/>
              <a:t> </a:t>
            </a:r>
            <a:r>
              <a:rPr lang="en-US" dirty="0" err="1"/>
              <a:t>santimetreküp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değerlendirilir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hacim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ölçüsü</a:t>
            </a:r>
            <a:r>
              <a:rPr lang="en-US" dirty="0"/>
              <a:t> </a:t>
            </a:r>
            <a:r>
              <a:rPr lang="en-US" dirty="0" err="1"/>
              <a:t>bulunur</a:t>
            </a:r>
            <a:r>
              <a:rPr lang="en-US" dirty="0"/>
              <a:t>.</a:t>
            </a:r>
            <a:endParaRPr dirty="0"/>
          </a:p>
          <a:p>
            <a:pPr marL="651509" indent="-651509" algn="just">
              <a:spcBef>
                <a:spcPts val="1200"/>
              </a:spcBef>
              <a:buSzPts val="1325"/>
            </a:pPr>
            <a:r>
              <a:rPr lang="en-US" b="1" dirty="0" err="1"/>
              <a:t>Kuru</a:t>
            </a:r>
            <a:r>
              <a:rPr lang="en-US" b="1" dirty="0"/>
              <a:t> </a:t>
            </a:r>
            <a:r>
              <a:rPr lang="en-US" b="1" dirty="0" err="1"/>
              <a:t>Ağırlık-Yaş</a:t>
            </a:r>
            <a:r>
              <a:rPr lang="en-US" b="1" dirty="0"/>
              <a:t> </a:t>
            </a:r>
            <a:r>
              <a:rPr lang="en-US" b="1" dirty="0" err="1"/>
              <a:t>Ağırlık</a:t>
            </a:r>
            <a:endParaRPr b="1" dirty="0"/>
          </a:p>
          <a:p>
            <a:pPr marL="989330" lvl="1" indent="-542925" algn="just">
              <a:spcBef>
                <a:spcPts val="0"/>
              </a:spcBef>
              <a:buClr>
                <a:srgbClr val="FFFFFF"/>
              </a:buClr>
              <a:buSzPts val="1125"/>
              <a:buFont typeface="Noto Sans Symbols"/>
              <a:buChar char="•"/>
            </a:pPr>
            <a:r>
              <a:rPr lang="en-US" dirty="0"/>
              <a:t>zaman </a:t>
            </a:r>
            <a:r>
              <a:rPr lang="en-US" dirty="0" err="1"/>
              <a:t>alıcı</a:t>
            </a:r>
            <a:r>
              <a:rPr lang="en-US" dirty="0"/>
              <a:t> </a:t>
            </a:r>
            <a:r>
              <a:rPr lang="en-US" dirty="0" err="1"/>
              <a:t>olup</a:t>
            </a:r>
            <a:r>
              <a:rPr lang="en-US" dirty="0"/>
              <a:t> </a:t>
            </a:r>
            <a:r>
              <a:rPr lang="en-US" dirty="0" err="1"/>
              <a:t>fazla</a:t>
            </a:r>
            <a:r>
              <a:rPr lang="en-US" dirty="0"/>
              <a:t> </a:t>
            </a:r>
            <a:r>
              <a:rPr lang="en-US" dirty="0" err="1"/>
              <a:t>duyarlı</a:t>
            </a:r>
            <a:r>
              <a:rPr lang="en-US" dirty="0"/>
              <a:t> </a:t>
            </a:r>
            <a:r>
              <a:rPr lang="en-US" dirty="0" err="1"/>
              <a:t>değildir</a:t>
            </a:r>
            <a:endParaRPr dirty="0"/>
          </a:p>
          <a:p>
            <a:pPr marL="651509" indent="-651509" algn="just">
              <a:spcBef>
                <a:spcPts val="1200"/>
              </a:spcBef>
              <a:buSzPts val="1325"/>
            </a:pPr>
            <a:r>
              <a:rPr lang="en-US" b="1" dirty="0" err="1"/>
              <a:t>Belirli</a:t>
            </a:r>
            <a:r>
              <a:rPr lang="en-US" b="1" dirty="0"/>
              <a:t> </a:t>
            </a:r>
            <a:r>
              <a:rPr lang="en-US" b="1" dirty="0" err="1"/>
              <a:t>Bir</a:t>
            </a:r>
            <a:r>
              <a:rPr lang="en-US" b="1" dirty="0"/>
              <a:t> </a:t>
            </a:r>
            <a:r>
              <a:rPr lang="en-US" b="1" dirty="0" err="1"/>
              <a:t>Hücre</a:t>
            </a:r>
            <a:r>
              <a:rPr lang="en-US" b="1" dirty="0"/>
              <a:t> </a:t>
            </a:r>
            <a:r>
              <a:rPr lang="en-US" b="1" dirty="0" err="1"/>
              <a:t>Unsurunun</a:t>
            </a:r>
            <a:r>
              <a:rPr lang="en-US" b="1" dirty="0"/>
              <a:t> </a:t>
            </a:r>
            <a:r>
              <a:rPr lang="en-US" b="1" dirty="0" err="1"/>
              <a:t>Miktarı</a:t>
            </a:r>
            <a:endParaRPr b="1" dirty="0"/>
          </a:p>
          <a:p>
            <a:pPr marL="989330" lvl="1" indent="-542925" algn="just">
              <a:spcBef>
                <a:spcPts val="0"/>
              </a:spcBef>
              <a:buClr>
                <a:srgbClr val="FFFFFF"/>
              </a:buClr>
              <a:buSzPts val="1125"/>
              <a:buFont typeface="Noto Sans Symbols"/>
              <a:buChar char="•"/>
            </a:pPr>
            <a:r>
              <a:rPr lang="en-US" dirty="0" err="1"/>
              <a:t>örn</a:t>
            </a:r>
            <a:r>
              <a:rPr lang="en-US" dirty="0"/>
              <a:t>., protein, DNA, ATP,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klorofil</a:t>
            </a:r>
            <a:endParaRPr dirty="0"/>
          </a:p>
          <a:p>
            <a:pPr marL="989330" lvl="1" indent="-542925" algn="just">
              <a:spcBef>
                <a:spcPts val="0"/>
              </a:spcBef>
              <a:buClr>
                <a:srgbClr val="FFFFFF"/>
              </a:buClr>
              <a:buSzPts val="1125"/>
              <a:buFont typeface="Noto Sans Symbols"/>
              <a:buChar char="•"/>
            </a:pPr>
            <a:r>
              <a:rPr lang="en-US" dirty="0"/>
              <a:t>her </a:t>
            </a:r>
            <a:r>
              <a:rPr lang="en-US" dirty="0" err="1"/>
              <a:t>hücredeki</a:t>
            </a:r>
            <a:r>
              <a:rPr lang="en-US" dirty="0"/>
              <a:t> </a:t>
            </a:r>
            <a:r>
              <a:rPr lang="en-US" dirty="0" err="1"/>
              <a:t>substansların</a:t>
            </a:r>
            <a:r>
              <a:rPr lang="en-US" dirty="0"/>
              <a:t> </a:t>
            </a:r>
            <a:r>
              <a:rPr lang="en-US" dirty="0" err="1"/>
              <a:t>miktarı</a:t>
            </a:r>
            <a:r>
              <a:rPr lang="en-US" dirty="0"/>
              <a:t> </a:t>
            </a:r>
            <a:r>
              <a:rPr lang="en-US" dirty="0" err="1"/>
              <a:t>sabit</a:t>
            </a:r>
            <a:r>
              <a:rPr lang="en-US" dirty="0"/>
              <a:t> </a:t>
            </a:r>
            <a:r>
              <a:rPr lang="en-US" dirty="0" err="1"/>
              <a:t>olduğunda</a:t>
            </a:r>
            <a:r>
              <a:rPr lang="en-US" dirty="0"/>
              <a:t> </a:t>
            </a:r>
            <a:r>
              <a:rPr lang="en-US" dirty="0" err="1"/>
              <a:t>kullanışlıdır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55"/>
          <p:cNvSpPr txBox="1">
            <a:spLocks noGrp="1"/>
          </p:cNvSpPr>
          <p:nvPr>
            <p:ph type="title"/>
          </p:nvPr>
        </p:nvSpPr>
        <p:spPr>
          <a:xfrm>
            <a:off x="-673100" y="889000"/>
            <a:ext cx="19621500" cy="29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>
              <a:buSzPts val="10000"/>
            </a:pPr>
            <a:r>
              <a:rPr lang="en-US" b="1"/>
              <a:t>Kuru Ağırlık Tayini</a:t>
            </a:r>
            <a:endParaRPr b="1"/>
          </a:p>
        </p:txBody>
      </p:sp>
      <p:sp>
        <p:nvSpPr>
          <p:cNvPr id="300" name="Google Shape;300;p55"/>
          <p:cNvSpPr txBox="1">
            <a:spLocks noGrp="1"/>
          </p:cNvSpPr>
          <p:nvPr>
            <p:ph type="body" idx="1"/>
          </p:nvPr>
        </p:nvSpPr>
        <p:spPr>
          <a:xfrm>
            <a:off x="609600" y="4127500"/>
            <a:ext cx="17207345" cy="81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548131" indent="-548131" algn="just">
              <a:spcBef>
                <a:spcPts val="0"/>
              </a:spcBef>
              <a:buSzPts val="1079"/>
            </a:pPr>
            <a:r>
              <a:rPr lang="en-US" sz="4316" dirty="0" err="1"/>
              <a:t>Santrifüj</a:t>
            </a:r>
            <a:r>
              <a:rPr lang="en-US" sz="4316" dirty="0"/>
              <a:t> </a:t>
            </a:r>
            <a:r>
              <a:rPr lang="en-US" sz="4316" dirty="0" err="1"/>
              <a:t>yardımı</a:t>
            </a:r>
            <a:r>
              <a:rPr lang="en-US" sz="4316" dirty="0"/>
              <a:t> </a:t>
            </a:r>
            <a:r>
              <a:rPr lang="en-US" sz="4316" dirty="0" err="1"/>
              <a:t>ile</a:t>
            </a:r>
            <a:r>
              <a:rPr lang="en-US" sz="4316" dirty="0"/>
              <a:t> </a:t>
            </a:r>
            <a:r>
              <a:rPr lang="en-US" sz="4316" dirty="0" err="1"/>
              <a:t>çöktürülen</a:t>
            </a:r>
            <a:r>
              <a:rPr lang="en-US" sz="4316" dirty="0"/>
              <a:t> </a:t>
            </a:r>
            <a:r>
              <a:rPr lang="en-US" sz="4316" dirty="0" err="1"/>
              <a:t>ve</a:t>
            </a:r>
            <a:r>
              <a:rPr lang="en-US" sz="4316" dirty="0"/>
              <a:t> </a:t>
            </a:r>
            <a:r>
              <a:rPr lang="en-US" sz="4316" dirty="0" err="1"/>
              <a:t>distile</a:t>
            </a:r>
            <a:r>
              <a:rPr lang="en-US" sz="4316" dirty="0"/>
              <a:t> </a:t>
            </a:r>
            <a:r>
              <a:rPr lang="en-US" sz="4316" dirty="0" err="1"/>
              <a:t>su</a:t>
            </a:r>
            <a:r>
              <a:rPr lang="en-US" sz="4316" dirty="0"/>
              <a:t> </a:t>
            </a:r>
            <a:r>
              <a:rPr lang="en-US" sz="4316" dirty="0" err="1"/>
              <a:t>ile</a:t>
            </a:r>
            <a:r>
              <a:rPr lang="en-US" sz="4316" dirty="0"/>
              <a:t> </a:t>
            </a:r>
            <a:r>
              <a:rPr lang="en-US" sz="4316" dirty="0" err="1"/>
              <a:t>birkaç</a:t>
            </a:r>
            <a:r>
              <a:rPr lang="en-US" sz="4316" dirty="0"/>
              <a:t> </a:t>
            </a:r>
            <a:r>
              <a:rPr lang="en-US" sz="4316" dirty="0" err="1"/>
              <a:t>kez</a:t>
            </a:r>
            <a:r>
              <a:rPr lang="en-US" sz="4316" dirty="0"/>
              <a:t> </a:t>
            </a:r>
            <a:r>
              <a:rPr lang="en-US" sz="4316" dirty="0" err="1"/>
              <a:t>yıkanan</a:t>
            </a:r>
            <a:r>
              <a:rPr lang="en-US" sz="4316" dirty="0"/>
              <a:t> belli </a:t>
            </a:r>
            <a:r>
              <a:rPr lang="en-US" sz="4316" dirty="0" err="1"/>
              <a:t>miktardaki</a:t>
            </a:r>
            <a:r>
              <a:rPr lang="en-US" sz="4316" dirty="0"/>
              <a:t> </a:t>
            </a:r>
            <a:r>
              <a:rPr lang="en-US" sz="4316" dirty="0" err="1"/>
              <a:t>kültürde</a:t>
            </a:r>
            <a:r>
              <a:rPr lang="en-US" sz="4316" dirty="0"/>
              <a:t> </a:t>
            </a:r>
            <a:r>
              <a:rPr lang="en-US" sz="4316" dirty="0" err="1"/>
              <a:t>bulunan</a:t>
            </a:r>
            <a:r>
              <a:rPr lang="en-US" sz="4316" dirty="0"/>
              <a:t> </a:t>
            </a:r>
            <a:r>
              <a:rPr lang="en-US" sz="4316" dirty="0" err="1"/>
              <a:t>mikroorganizmalar</a:t>
            </a:r>
            <a:r>
              <a:rPr lang="en-US" sz="4316" dirty="0"/>
              <a:t>, </a:t>
            </a:r>
            <a:r>
              <a:rPr lang="en-US" sz="4316" dirty="0" err="1"/>
              <a:t>ısıya</a:t>
            </a:r>
            <a:r>
              <a:rPr lang="en-US" sz="4316" dirty="0"/>
              <a:t> </a:t>
            </a:r>
            <a:r>
              <a:rPr lang="en-US" sz="4316" dirty="0" err="1"/>
              <a:t>dayanıklı</a:t>
            </a:r>
            <a:r>
              <a:rPr lang="en-US" sz="4316" dirty="0"/>
              <a:t> </a:t>
            </a:r>
            <a:r>
              <a:rPr lang="en-US" sz="4316" dirty="0" err="1"/>
              <a:t>ve</a:t>
            </a:r>
            <a:r>
              <a:rPr lang="en-US" sz="4316" dirty="0"/>
              <a:t> </a:t>
            </a:r>
            <a:r>
              <a:rPr lang="en-US" sz="4316" dirty="0" err="1"/>
              <a:t>önceden</a:t>
            </a:r>
            <a:r>
              <a:rPr lang="en-US" sz="4316" dirty="0"/>
              <a:t> </a:t>
            </a:r>
            <a:r>
              <a:rPr lang="en-US" sz="4316" dirty="0" err="1"/>
              <a:t>kurutulmuş</a:t>
            </a:r>
            <a:r>
              <a:rPr lang="en-US" sz="4316" dirty="0"/>
              <a:t> belli </a:t>
            </a:r>
            <a:r>
              <a:rPr lang="en-US" sz="4316" dirty="0" err="1"/>
              <a:t>ağırlıktaki</a:t>
            </a:r>
            <a:r>
              <a:rPr lang="en-US" sz="4316" dirty="0"/>
              <a:t> (</a:t>
            </a:r>
            <a:r>
              <a:rPr lang="en-US" sz="4316" dirty="0" err="1"/>
              <a:t>önceden</a:t>
            </a:r>
            <a:r>
              <a:rPr lang="en-US" sz="4316" dirty="0"/>
              <a:t> </a:t>
            </a:r>
            <a:r>
              <a:rPr lang="en-US" sz="4316" dirty="0" err="1"/>
              <a:t>tartılmış</a:t>
            </a:r>
            <a:r>
              <a:rPr lang="en-US" sz="4316" dirty="0"/>
              <a:t>) </a:t>
            </a:r>
            <a:r>
              <a:rPr lang="en-US" sz="4316" dirty="0" err="1"/>
              <a:t>kaba</a:t>
            </a:r>
            <a:r>
              <a:rPr lang="en-US" sz="4316" dirty="0"/>
              <a:t> </a:t>
            </a:r>
            <a:r>
              <a:rPr lang="en-US" sz="4316" dirty="0" err="1"/>
              <a:t>konarak</a:t>
            </a:r>
            <a:r>
              <a:rPr lang="en-US" sz="4316" dirty="0"/>
              <a:t> 120°C’de 3 </a:t>
            </a:r>
            <a:r>
              <a:rPr lang="en-US" sz="4316" dirty="0" err="1"/>
              <a:t>saat</a:t>
            </a:r>
            <a:r>
              <a:rPr lang="en-US" sz="4316" dirty="0"/>
              <a:t> </a:t>
            </a:r>
            <a:r>
              <a:rPr lang="en-US" sz="4316" dirty="0" err="1"/>
              <a:t>ısıtılır</a:t>
            </a:r>
            <a:r>
              <a:rPr lang="en-US" sz="4316" dirty="0"/>
              <a:t>. </a:t>
            </a:r>
            <a:r>
              <a:rPr lang="en-US" sz="4316" dirty="0" err="1"/>
              <a:t>Soğuduktan</a:t>
            </a:r>
            <a:r>
              <a:rPr lang="en-US" sz="4316" dirty="0"/>
              <a:t> </a:t>
            </a:r>
            <a:r>
              <a:rPr lang="en-US" sz="4316" dirty="0" err="1"/>
              <a:t>sonra</a:t>
            </a:r>
            <a:r>
              <a:rPr lang="en-US" sz="4316" dirty="0"/>
              <a:t> </a:t>
            </a:r>
            <a:r>
              <a:rPr lang="en-US" sz="4316" dirty="0" err="1"/>
              <a:t>tartılır</a:t>
            </a:r>
            <a:r>
              <a:rPr lang="en-US" sz="4316" dirty="0"/>
              <a:t>. </a:t>
            </a:r>
            <a:r>
              <a:rPr lang="en-US" sz="4316" dirty="0" err="1"/>
              <a:t>Ağırlığı</a:t>
            </a:r>
            <a:r>
              <a:rPr lang="en-US" sz="4316" dirty="0"/>
              <a:t> </a:t>
            </a:r>
            <a:r>
              <a:rPr lang="en-US" sz="4316" dirty="0" err="1"/>
              <a:t>sabit</a:t>
            </a:r>
            <a:r>
              <a:rPr lang="en-US" sz="4316" dirty="0"/>
              <a:t> </a:t>
            </a:r>
            <a:r>
              <a:rPr lang="en-US" sz="4316" dirty="0" err="1"/>
              <a:t>kalıncaya</a:t>
            </a:r>
            <a:r>
              <a:rPr lang="en-US" sz="4316" dirty="0"/>
              <a:t> </a:t>
            </a:r>
            <a:r>
              <a:rPr lang="en-US" sz="4316" dirty="0" err="1"/>
              <a:t>kadar</a:t>
            </a:r>
            <a:r>
              <a:rPr lang="en-US" sz="4316" dirty="0"/>
              <a:t> </a:t>
            </a:r>
            <a:r>
              <a:rPr lang="en-US" sz="4316" dirty="0" err="1"/>
              <a:t>ısıtma</a:t>
            </a:r>
            <a:r>
              <a:rPr lang="en-US" sz="4316" dirty="0"/>
              <a:t> </a:t>
            </a:r>
            <a:r>
              <a:rPr lang="en-US" sz="4316" dirty="0" err="1"/>
              <a:t>ve</a:t>
            </a:r>
            <a:r>
              <a:rPr lang="en-US" sz="4316" dirty="0"/>
              <a:t> </a:t>
            </a:r>
            <a:r>
              <a:rPr lang="en-US" sz="4316" dirty="0" err="1"/>
              <a:t>soğutma</a:t>
            </a:r>
            <a:r>
              <a:rPr lang="en-US" sz="4316" dirty="0"/>
              <a:t> </a:t>
            </a:r>
            <a:r>
              <a:rPr lang="en-US" sz="4316" dirty="0" err="1"/>
              <a:t>işlemine</a:t>
            </a:r>
            <a:r>
              <a:rPr lang="en-US" sz="4316" dirty="0"/>
              <a:t> </a:t>
            </a:r>
            <a:r>
              <a:rPr lang="en-US" sz="4316" dirty="0" err="1"/>
              <a:t>devam</a:t>
            </a:r>
            <a:r>
              <a:rPr lang="en-US" sz="4316" dirty="0"/>
              <a:t> </a:t>
            </a:r>
            <a:r>
              <a:rPr lang="en-US" sz="4316" dirty="0" err="1"/>
              <a:t>edilir</a:t>
            </a:r>
            <a:r>
              <a:rPr lang="en-US" sz="4316" dirty="0"/>
              <a:t>. </a:t>
            </a:r>
            <a:r>
              <a:rPr lang="en-US" sz="4316" dirty="0" err="1"/>
              <a:t>Böylece</a:t>
            </a:r>
            <a:r>
              <a:rPr lang="en-US" sz="4316" dirty="0"/>
              <a:t> </a:t>
            </a:r>
            <a:r>
              <a:rPr lang="en-US" sz="4316" dirty="0" err="1"/>
              <a:t>elde</a:t>
            </a:r>
            <a:r>
              <a:rPr lang="en-US" sz="4316" dirty="0"/>
              <a:t> </a:t>
            </a:r>
            <a:r>
              <a:rPr lang="en-US" sz="4316" dirty="0" err="1"/>
              <a:t>edilen</a:t>
            </a:r>
            <a:r>
              <a:rPr lang="en-US" sz="4316" dirty="0"/>
              <a:t> </a:t>
            </a:r>
            <a:r>
              <a:rPr lang="en-US" sz="4316" dirty="0" err="1"/>
              <a:t>ve</a:t>
            </a:r>
            <a:r>
              <a:rPr lang="en-US" sz="4316" dirty="0"/>
              <a:t> </a:t>
            </a:r>
            <a:r>
              <a:rPr lang="en-US" sz="4316" dirty="0" err="1"/>
              <a:t>değişmeyen</a:t>
            </a:r>
            <a:r>
              <a:rPr lang="en-US" sz="4316" dirty="0"/>
              <a:t> </a:t>
            </a:r>
            <a:r>
              <a:rPr lang="en-US" sz="4316" dirty="0" err="1"/>
              <a:t>ağırlık</a:t>
            </a:r>
            <a:r>
              <a:rPr lang="en-US" sz="4316" dirty="0"/>
              <a:t>, </a:t>
            </a:r>
            <a:r>
              <a:rPr lang="en-US" sz="4316" dirty="0" err="1"/>
              <a:t>mikropların</a:t>
            </a:r>
            <a:r>
              <a:rPr lang="en-US" sz="4316" dirty="0"/>
              <a:t> </a:t>
            </a:r>
            <a:r>
              <a:rPr lang="en-US" sz="4316" dirty="0" err="1"/>
              <a:t>kuru</a:t>
            </a:r>
            <a:r>
              <a:rPr lang="en-US" sz="4316" dirty="0"/>
              <a:t> </a:t>
            </a:r>
            <a:r>
              <a:rPr lang="en-US" sz="4316" dirty="0" err="1"/>
              <a:t>ağırlığını</a:t>
            </a:r>
            <a:r>
              <a:rPr lang="en-US" sz="4316" dirty="0"/>
              <a:t> </a:t>
            </a:r>
            <a:r>
              <a:rPr lang="en-US" sz="4316" dirty="0" err="1"/>
              <a:t>verir</a:t>
            </a:r>
            <a:r>
              <a:rPr lang="en-US" sz="4316" dirty="0"/>
              <a:t>. </a:t>
            </a:r>
            <a:r>
              <a:rPr lang="en-US" sz="4316" dirty="0" err="1"/>
              <a:t>Kuru</a:t>
            </a:r>
            <a:r>
              <a:rPr lang="en-US" sz="4316" dirty="0"/>
              <a:t> </a:t>
            </a:r>
            <a:r>
              <a:rPr lang="en-US" sz="4316" dirty="0" err="1"/>
              <a:t>ağırlığın</a:t>
            </a:r>
            <a:r>
              <a:rPr lang="en-US" sz="4316" dirty="0"/>
              <a:t> </a:t>
            </a:r>
            <a:r>
              <a:rPr lang="en-US" sz="4316" dirty="0" err="1"/>
              <a:t>miktarı</a:t>
            </a:r>
            <a:r>
              <a:rPr lang="en-US" sz="4316" dirty="0"/>
              <a:t>, </a:t>
            </a:r>
            <a:r>
              <a:rPr lang="en-US" sz="4316" dirty="0" err="1"/>
              <a:t>üremenin</a:t>
            </a:r>
            <a:r>
              <a:rPr lang="en-US" sz="4316" dirty="0"/>
              <a:t> </a:t>
            </a:r>
            <a:r>
              <a:rPr lang="en-US" sz="4316" dirty="0" err="1"/>
              <a:t>çokluğu</a:t>
            </a:r>
            <a:r>
              <a:rPr lang="en-US" sz="4316" dirty="0"/>
              <a:t> </a:t>
            </a:r>
            <a:r>
              <a:rPr lang="en-US" sz="4316" dirty="0" err="1"/>
              <a:t>veya</a:t>
            </a:r>
            <a:r>
              <a:rPr lang="en-US" sz="4316" dirty="0"/>
              <a:t> </a:t>
            </a:r>
            <a:r>
              <a:rPr lang="en-US" sz="4316" dirty="0" err="1"/>
              <a:t>populasyonun</a:t>
            </a:r>
            <a:r>
              <a:rPr lang="en-US" sz="4316" dirty="0"/>
              <a:t> </a:t>
            </a:r>
            <a:r>
              <a:rPr lang="en-US" sz="4316" dirty="0" err="1"/>
              <a:t>miktarı</a:t>
            </a:r>
            <a:r>
              <a:rPr lang="en-US" sz="4316" dirty="0"/>
              <a:t> </a:t>
            </a:r>
            <a:r>
              <a:rPr lang="en-US" sz="4316" dirty="0" err="1"/>
              <a:t>ile</a:t>
            </a:r>
            <a:r>
              <a:rPr lang="en-US" sz="4316" dirty="0"/>
              <a:t> </a:t>
            </a:r>
            <a:r>
              <a:rPr lang="en-US" sz="4316" dirty="0" err="1"/>
              <a:t>ilişkilidir</a:t>
            </a:r>
            <a:endParaRPr dirty="0"/>
          </a:p>
          <a:p>
            <a:pPr marL="548131" indent="-548131" algn="just">
              <a:spcBef>
                <a:spcPts val="3400"/>
              </a:spcBef>
              <a:buSzPts val="1079"/>
            </a:pPr>
            <a:r>
              <a:rPr lang="en-US" sz="4316" dirty="0" err="1"/>
              <a:t>Bir</a:t>
            </a:r>
            <a:r>
              <a:rPr lang="en-US" sz="4316" dirty="0"/>
              <a:t> </a:t>
            </a:r>
            <a:r>
              <a:rPr lang="en-US" sz="4316" dirty="0" err="1"/>
              <a:t>başka</a:t>
            </a:r>
            <a:r>
              <a:rPr lang="en-US" sz="4316" dirty="0"/>
              <a:t> </a:t>
            </a:r>
            <a:r>
              <a:rPr lang="en-US" sz="4316" dirty="0" err="1"/>
              <a:t>yöntemde</a:t>
            </a:r>
            <a:r>
              <a:rPr lang="en-US" sz="4316" dirty="0"/>
              <a:t> </a:t>
            </a:r>
            <a:r>
              <a:rPr lang="en-US" sz="4316" dirty="0" err="1"/>
              <a:t>santrifüj</a:t>
            </a:r>
            <a:r>
              <a:rPr lang="en-US" sz="4316" dirty="0"/>
              <a:t> </a:t>
            </a:r>
            <a:r>
              <a:rPr lang="en-US" sz="4316" dirty="0" err="1"/>
              <a:t>sonrası</a:t>
            </a:r>
            <a:r>
              <a:rPr lang="en-US" sz="4316" dirty="0"/>
              <a:t> </a:t>
            </a:r>
            <a:r>
              <a:rPr lang="en-US" sz="4316" dirty="0" err="1"/>
              <a:t>filtrasyon</a:t>
            </a:r>
            <a:r>
              <a:rPr lang="en-US" sz="4316" dirty="0"/>
              <a:t> </a:t>
            </a:r>
            <a:r>
              <a:rPr lang="en-US" sz="4316" dirty="0" err="1"/>
              <a:t>metodudur</a:t>
            </a:r>
            <a:r>
              <a:rPr lang="en-US" sz="4316" dirty="0"/>
              <a:t>.</a:t>
            </a:r>
            <a:endParaRPr dirty="0"/>
          </a:p>
          <a:p>
            <a:pPr marL="548131" indent="-548131" algn="just">
              <a:spcBef>
                <a:spcPts val="3400"/>
              </a:spcBef>
              <a:buSzPts val="1079"/>
            </a:pPr>
            <a:r>
              <a:rPr lang="en-US" sz="4316" dirty="0" err="1"/>
              <a:t>Genellikle</a:t>
            </a:r>
            <a:r>
              <a:rPr lang="en-US" sz="4316" dirty="0"/>
              <a:t> </a:t>
            </a:r>
            <a:r>
              <a:rPr lang="en-US" sz="4316" dirty="0" err="1"/>
              <a:t>filamentöz</a:t>
            </a:r>
            <a:r>
              <a:rPr lang="en-US" sz="4316" dirty="0"/>
              <a:t> </a:t>
            </a:r>
            <a:r>
              <a:rPr lang="en-US" sz="4316" dirty="0" err="1"/>
              <a:t>bakterilerin</a:t>
            </a:r>
            <a:r>
              <a:rPr lang="en-US" sz="4316" dirty="0"/>
              <a:t> </a:t>
            </a:r>
            <a:r>
              <a:rPr lang="en-US" sz="4316" dirty="0" err="1"/>
              <a:t>sayımı</a:t>
            </a:r>
            <a:r>
              <a:rPr lang="en-US" sz="4316" dirty="0"/>
              <a:t> </a:t>
            </a:r>
            <a:r>
              <a:rPr lang="en-US" sz="4316" dirty="0" err="1"/>
              <a:t>için</a:t>
            </a:r>
            <a:r>
              <a:rPr lang="en-US" sz="4316" dirty="0"/>
              <a:t> </a:t>
            </a:r>
            <a:r>
              <a:rPr lang="en-US" sz="4316" dirty="0" err="1"/>
              <a:t>kullanılır</a:t>
            </a:r>
            <a:endParaRPr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56"/>
          <p:cNvSpPr txBox="1">
            <a:spLocks noGrp="1"/>
          </p:cNvSpPr>
          <p:nvPr>
            <p:ph type="title"/>
          </p:nvPr>
        </p:nvSpPr>
        <p:spPr>
          <a:xfrm>
            <a:off x="-673100" y="889000"/>
            <a:ext cx="19621500" cy="29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>
              <a:buSzPts val="10000"/>
            </a:pPr>
            <a:r>
              <a:rPr lang="en-US" b="1"/>
              <a:t>Yaş Ağırlık Tayini</a:t>
            </a:r>
            <a:endParaRPr b="1"/>
          </a:p>
        </p:txBody>
      </p:sp>
      <p:sp>
        <p:nvSpPr>
          <p:cNvPr id="306" name="Google Shape;306;p56"/>
          <p:cNvSpPr txBox="1">
            <a:spLocks noGrp="1"/>
          </p:cNvSpPr>
          <p:nvPr>
            <p:ph type="body" idx="1"/>
          </p:nvPr>
        </p:nvSpPr>
        <p:spPr>
          <a:xfrm>
            <a:off x="360218" y="4127500"/>
            <a:ext cx="17345891" cy="81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660400" indent="-660400">
              <a:spcBef>
                <a:spcPts val="0"/>
              </a:spcBef>
              <a:buSzPts val="1300"/>
            </a:pPr>
            <a:r>
              <a:rPr lang="en-US" dirty="0" err="1"/>
              <a:t>Santrifüjle</a:t>
            </a:r>
            <a:r>
              <a:rPr lang="en-US" dirty="0"/>
              <a:t> </a:t>
            </a:r>
            <a:r>
              <a:rPr lang="en-US" dirty="0" err="1"/>
              <a:t>çöktürülen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birkaç</a:t>
            </a:r>
            <a:r>
              <a:rPr lang="en-US" dirty="0"/>
              <a:t> </a:t>
            </a:r>
            <a:r>
              <a:rPr lang="en-US" dirty="0" err="1"/>
              <a:t>kez</a:t>
            </a:r>
            <a:r>
              <a:rPr lang="en-US" dirty="0"/>
              <a:t> </a:t>
            </a:r>
            <a:r>
              <a:rPr lang="en-US" dirty="0" err="1"/>
              <a:t>yıkanan</a:t>
            </a:r>
            <a:r>
              <a:rPr lang="en-US" dirty="0"/>
              <a:t> </a:t>
            </a:r>
            <a:r>
              <a:rPr lang="en-US" dirty="0" err="1"/>
              <a:t>tortu</a:t>
            </a:r>
            <a:r>
              <a:rPr lang="en-US" dirty="0"/>
              <a:t>,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tüple</a:t>
            </a:r>
            <a:r>
              <a:rPr lang="en-US" dirty="0"/>
              <a:t> </a:t>
            </a:r>
            <a:r>
              <a:rPr lang="en-US" dirty="0" err="1"/>
              <a:t>birlikte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ayrı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tartılır</a:t>
            </a:r>
            <a:r>
              <a:rPr lang="en-US" dirty="0"/>
              <a:t>. Bu </a:t>
            </a:r>
            <a:r>
              <a:rPr lang="en-US" dirty="0" err="1"/>
              <a:t>suretle</a:t>
            </a:r>
            <a:r>
              <a:rPr lang="en-US" dirty="0"/>
              <a:t> belli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süre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miktardaki</a:t>
            </a:r>
            <a:r>
              <a:rPr lang="en-US" dirty="0"/>
              <a:t> </a:t>
            </a:r>
            <a:r>
              <a:rPr lang="en-US" dirty="0" err="1"/>
              <a:t>kültürdeki</a:t>
            </a:r>
            <a:r>
              <a:rPr lang="en-US" dirty="0"/>
              <a:t> </a:t>
            </a:r>
            <a:r>
              <a:rPr lang="en-US" dirty="0" err="1"/>
              <a:t>bakteri</a:t>
            </a:r>
            <a:r>
              <a:rPr lang="en-US" dirty="0"/>
              <a:t> </a:t>
            </a:r>
            <a:r>
              <a:rPr lang="en-US" dirty="0" err="1"/>
              <a:t>ağırlığı</a:t>
            </a:r>
            <a:r>
              <a:rPr lang="en-US" dirty="0"/>
              <a:t> </a:t>
            </a:r>
            <a:r>
              <a:rPr lang="en-US" dirty="0" err="1"/>
              <a:t>saptanmış</a:t>
            </a:r>
            <a:r>
              <a:rPr lang="en-US" dirty="0"/>
              <a:t> </a:t>
            </a:r>
            <a:r>
              <a:rPr lang="en-US" dirty="0" err="1"/>
              <a:t>olur</a:t>
            </a:r>
            <a:r>
              <a:rPr lang="en-US" dirty="0"/>
              <a:t>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57"/>
          <p:cNvSpPr txBox="1">
            <a:spLocks noGrp="1"/>
          </p:cNvSpPr>
          <p:nvPr>
            <p:ph type="title" idx="4294967295"/>
          </p:nvPr>
        </p:nvSpPr>
        <p:spPr>
          <a:xfrm>
            <a:off x="-660400" y="889000"/>
            <a:ext cx="19621500" cy="29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algn="ctr"/>
            <a:r>
              <a:rPr lang="en-US"/>
              <a:t>İndirekt Ölçümler</a:t>
            </a:r>
            <a:endParaRPr/>
          </a:p>
        </p:txBody>
      </p:sp>
      <p:sp>
        <p:nvSpPr>
          <p:cNvPr id="312" name="Google Shape;312;p57"/>
          <p:cNvSpPr txBox="1">
            <a:spLocks noGrp="1"/>
          </p:cNvSpPr>
          <p:nvPr>
            <p:ph type="body" idx="4294967295"/>
          </p:nvPr>
        </p:nvSpPr>
        <p:spPr>
          <a:xfrm>
            <a:off x="498764" y="3962400"/>
            <a:ext cx="17179636" cy="81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469900" indent="-469900">
              <a:spcBef>
                <a:spcPts val="0"/>
              </a:spcBef>
            </a:pPr>
            <a:r>
              <a:rPr lang="en-US" b="1" dirty="0" err="1">
                <a:latin typeface="Arial"/>
                <a:ea typeface="Arial"/>
                <a:cs typeface="Arial"/>
                <a:sym typeface="Arial"/>
              </a:rPr>
              <a:t>Metabolik</a:t>
            </a:r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1" dirty="0" err="1">
                <a:latin typeface="Arial"/>
                <a:ea typeface="Arial"/>
                <a:cs typeface="Arial"/>
                <a:sym typeface="Arial"/>
              </a:rPr>
              <a:t>aktivite</a:t>
            </a:r>
            <a:endParaRPr b="1" dirty="0">
              <a:latin typeface="Arial"/>
              <a:ea typeface="Arial"/>
              <a:cs typeface="Arial"/>
              <a:sym typeface="Arial"/>
            </a:endParaRPr>
          </a:p>
          <a:p>
            <a:pPr marL="975945" lvl="1" indent="-506045">
              <a:spcBef>
                <a:spcPts val="0"/>
              </a:spcBef>
              <a:buClr>
                <a:srgbClr val="FFFFFF"/>
              </a:buClr>
              <a:buSzPts val="1400"/>
              <a:buFont typeface="Noto Sans Symbols"/>
              <a:buChar char="•"/>
            </a:pP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Kültürde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üretilen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gazlar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veya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asitler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gibi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metabolik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ürünlerin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oluşum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oranı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975945" lvl="1" indent="-506045">
              <a:spcBef>
                <a:spcPts val="0"/>
              </a:spcBef>
              <a:buClr>
                <a:srgbClr val="FFFFFF"/>
              </a:buClr>
              <a:buSzPts val="1400"/>
              <a:buFont typeface="Noto Sans Symbols"/>
              <a:buChar char="•"/>
            </a:pP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Oksijen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veya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glukoz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gibi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bir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substratın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kullanılma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oranı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975945" lvl="1" indent="-506045">
              <a:spcBef>
                <a:spcPts val="0"/>
              </a:spcBef>
              <a:buClr>
                <a:srgbClr val="FFFFFF"/>
              </a:buClr>
              <a:buSzPts val="1400"/>
              <a:buFont typeface="Noto Sans Symbols"/>
              <a:buChar char="•"/>
            </a:pP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Bazı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boyaların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redüksiyon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oranı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örn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.,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metilen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mavisi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indirgendiğinde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renksizleşir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hment">
  <a:themeElements>
    <a:clrScheme name="Parchment">
      <a:dk1>
        <a:srgbClr val="3E231A"/>
      </a:dk1>
      <a:lt1>
        <a:srgbClr val="24383E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rchment">
  <a:themeElements>
    <a:clrScheme name="Parchment">
      <a:dk1>
        <a:srgbClr val="000000"/>
      </a:dk1>
      <a:lt1>
        <a:srgbClr val="FFFFFF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1172</Words>
  <Application>Microsoft Office PowerPoint</Application>
  <PresentationFormat>Özel</PresentationFormat>
  <Paragraphs>102</Paragraphs>
  <Slides>35</Slides>
  <Notes>35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35</vt:i4>
      </vt:variant>
    </vt:vector>
  </HeadingPairs>
  <TitlesOfParts>
    <vt:vector size="41" baseType="lpstr">
      <vt:lpstr>Arial</vt:lpstr>
      <vt:lpstr>Helvetica Neue</vt:lpstr>
      <vt:lpstr>Mistral</vt:lpstr>
      <vt:lpstr>Noto Sans Symbols</vt:lpstr>
      <vt:lpstr>Bookman Old Style</vt:lpstr>
      <vt:lpstr>Parchment</vt:lpstr>
      <vt:lpstr>BAKTERİYEL ÜREMENİN ÖLÇÜLMESİ</vt:lpstr>
      <vt:lpstr>NEDEN BAKTERI SAYIMI YAPILIR? </vt:lpstr>
      <vt:lpstr>Üremenin Ölçülmesi</vt:lpstr>
      <vt:lpstr>BAKTERİ SAYIM ÖLÇÜMLERİ</vt:lpstr>
      <vt:lpstr>Direkt Ölçümler</vt:lpstr>
      <vt:lpstr>PowerPoint Sunusu</vt:lpstr>
      <vt:lpstr>PowerPoint Sunusu</vt:lpstr>
      <vt:lpstr>PowerPoint Sunusu</vt:lpstr>
      <vt:lpstr>Direkt Ölçümler</vt:lpstr>
      <vt:lpstr>PowerPoint Sunusu</vt:lpstr>
      <vt:lpstr>PowerPoint Sunusu</vt:lpstr>
      <vt:lpstr>Direkt Ölçümler</vt:lpstr>
      <vt:lpstr>PowerPoint Sunusu</vt:lpstr>
      <vt:lpstr>PowerPoint Sunusu</vt:lpstr>
      <vt:lpstr>Direkt Ölçümler</vt:lpstr>
      <vt:lpstr>PowerPoint Sunusu</vt:lpstr>
      <vt:lpstr>PowerPoint Sunusu</vt:lpstr>
      <vt:lpstr>PowerPoint Sunusu</vt:lpstr>
      <vt:lpstr>Yayma Plak Yöntemi</vt:lpstr>
      <vt:lpstr>Dökme Plak Yöntemi</vt:lpstr>
      <vt:lpstr>PowerPoint Sunusu</vt:lpstr>
      <vt:lpstr>Koloni sayıcı</vt:lpstr>
      <vt:lpstr>Otomatize koloni sayıcı</vt:lpstr>
      <vt:lpstr>En Muhtemel Sayı Yöntemi</vt:lpstr>
      <vt:lpstr>Direkt Ölçümler  (Membran Filtrasyon Metodu)</vt:lpstr>
      <vt:lpstr>Direkt Ölçümler (Membran Filtrasyon Metodu)</vt:lpstr>
      <vt:lpstr>İndirekt Ölçümler</vt:lpstr>
      <vt:lpstr>İndirekt Ölçüm Yöntemleri</vt:lpstr>
      <vt:lpstr>İndirekt Ölçümler</vt:lpstr>
      <vt:lpstr>Mc Farland Standart Bulanıklık Tüpleri</vt:lpstr>
      <vt:lpstr>PowerPoint Sunusu</vt:lpstr>
      <vt:lpstr>İndirekt Ölçümler</vt:lpstr>
      <vt:lpstr>Kuru Ağırlık Tayini</vt:lpstr>
      <vt:lpstr>Yaş Ağırlık Tayini</vt:lpstr>
      <vt:lpstr>İndirekt Ölçümler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BAKTERİYEL ÜREMENİN ÖLÇÜLMESİ</dc:title>
  <dc:creator>Gizem</dc:creator>
  <cp:lastModifiedBy>Gizem</cp:lastModifiedBy>
  <cp:revision>3</cp:revision>
  <dcterms:modified xsi:type="dcterms:W3CDTF">2021-12-26T11:05:34Z</dcterms:modified>
</cp:coreProperties>
</file>