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963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1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t>25.3.2016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2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/>
          <p:cNvSpPr/>
          <p:nvPr/>
        </p:nvSpPr>
        <p:spPr>
          <a:xfrm>
            <a:off x="4024076" y="2132856"/>
            <a:ext cx="35722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6000" b="1" dirty="0"/>
              <a:t>BÖLÜM </a:t>
            </a:r>
            <a:r>
              <a:rPr lang="tr-TR" sz="6000" b="1" dirty="0" smtClean="0"/>
              <a:t>13</a:t>
            </a:r>
            <a:endParaRPr lang="tr-TR" sz="6000" b="1" dirty="0"/>
          </a:p>
        </p:txBody>
      </p:sp>
      <p:cxnSp>
        <p:nvCxnSpPr>
          <p:cNvPr id="11" name="Düz Bağlayıcı 10"/>
          <p:cNvCxnSpPr/>
          <p:nvPr/>
        </p:nvCxnSpPr>
        <p:spPr>
          <a:xfrm>
            <a:off x="1835696" y="3148519"/>
            <a:ext cx="576064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Dikdörtgen 11"/>
          <p:cNvSpPr/>
          <p:nvPr/>
        </p:nvSpPr>
        <p:spPr>
          <a:xfrm>
            <a:off x="2771800" y="3350072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ŞASİ VE KAROSERİ</a:t>
            </a:r>
            <a:endParaRPr lang="tr-TR" sz="4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701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899592" y="512282"/>
            <a:ext cx="1948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13.1 ŞASİ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043608" y="2564904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/>
              <a:t>Şasi, taşıtın çeşitli sistemlerini üzerinde bulunduran ve </a:t>
            </a:r>
            <a:r>
              <a:rPr lang="tr-TR" sz="3200" dirty="0" err="1"/>
              <a:t>karoseriyi</a:t>
            </a:r>
            <a:r>
              <a:rPr lang="tr-TR" sz="3200" dirty="0"/>
              <a:t> taşıyan</a:t>
            </a:r>
          </a:p>
          <a:p>
            <a:pPr algn="ctr"/>
            <a:r>
              <a:rPr lang="tr-TR" sz="3200" dirty="0"/>
              <a:t>temel yapıdır. Bir şasinin dayanıklı, hafif, </a:t>
            </a:r>
            <a:r>
              <a:rPr lang="tr-TR" sz="3200" dirty="0" err="1"/>
              <a:t>rijit</a:t>
            </a:r>
            <a:r>
              <a:rPr lang="tr-TR" sz="3200" dirty="0"/>
              <a:t> ve az parçalı, mekanik </a:t>
            </a:r>
            <a:r>
              <a:rPr lang="tr-TR" sz="3200" dirty="0" smtClean="0"/>
              <a:t>kısımları kolayca </a:t>
            </a:r>
            <a:r>
              <a:rPr lang="tr-TR" sz="3200" dirty="0"/>
              <a:t>takılıp sökülen yapıda olması, bunlara karşın maliyetinin de en az </a:t>
            </a:r>
            <a:r>
              <a:rPr lang="tr-TR" sz="3200" dirty="0" smtClean="0"/>
              <a:t>olması gerekir</a:t>
            </a:r>
            <a:r>
              <a:rPr lang="tr-T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4461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99592" y="512282"/>
            <a:ext cx="1948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13.1 ŞASİ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043608" y="2333198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Hareket halindeki bir taşıta yolun düzensizliklerinden doğan </a:t>
            </a:r>
            <a:r>
              <a:rPr lang="tr-TR" sz="2800" dirty="0" err="1" smtClean="0"/>
              <a:t>reaksiyonlaretki</a:t>
            </a:r>
            <a:r>
              <a:rPr lang="tr-TR" sz="2800" dirty="0" smtClean="0"/>
              <a:t> </a:t>
            </a:r>
            <a:r>
              <a:rPr lang="tr-TR" sz="2800" dirty="0"/>
              <a:t>eder. Bunlar boyuna eğilme ve enine burulma (veya çarpılma) şeklinde şekil</a:t>
            </a:r>
          </a:p>
          <a:p>
            <a:pPr algn="ctr"/>
            <a:r>
              <a:rPr lang="tr-TR" sz="2800" dirty="0"/>
              <a:t>değiştirmeler doğurabilir.</a:t>
            </a:r>
          </a:p>
        </p:txBody>
      </p:sp>
    </p:spTree>
    <p:extLst>
      <p:ext uri="{BB962C8B-B14F-4D97-AF65-F5344CB8AC3E}">
        <p14:creationId xmlns:p14="http://schemas.microsoft.com/office/powerpoint/2010/main" val="1965678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404664"/>
            <a:ext cx="7509643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3878541" y="5877272"/>
            <a:ext cx="2052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i="1" dirty="0"/>
              <a:t>Çeşitli şasiler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25810"/>
            <a:ext cx="7272808" cy="4741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547664" y="5877272"/>
            <a:ext cx="62975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i="1" dirty="0"/>
              <a:t>Koruyucu kafes biçim ve ezilebilir bölümler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512282"/>
            <a:ext cx="54794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13.2 ANA KOLLARIN HESABI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15616" y="2136339"/>
            <a:ext cx="76328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Ana kollar, açık ağzı içeri doğru bulunan U veya L şeklinde </a:t>
            </a:r>
            <a:r>
              <a:rPr lang="tr-TR" sz="2800" dirty="0" smtClean="0"/>
              <a:t>bükülmüş saçtan </a:t>
            </a:r>
            <a:r>
              <a:rPr lang="tr-TR" sz="2800" dirty="0"/>
              <a:t>veya borudan yapılmıştır. Ana kolların arasında boyuna taşıyıcılara kaynak</a:t>
            </a:r>
          </a:p>
          <a:p>
            <a:pPr algn="ctr"/>
            <a:r>
              <a:rPr lang="tr-TR" sz="2800" dirty="0"/>
              <a:t>edilmiş traversler (kuşaklar) bulunur ve mekanik parçaları taşırlar. </a:t>
            </a:r>
            <a:r>
              <a:rPr lang="tr-TR" sz="2800" dirty="0" smtClean="0"/>
              <a:t>Şasiler yarı </a:t>
            </a:r>
            <a:r>
              <a:rPr lang="tr-TR" sz="2800" dirty="0"/>
              <a:t>yumuşak veya yarı sert karbon çeliğinden veya yumuşak nikel-krom </a:t>
            </a:r>
            <a:r>
              <a:rPr lang="tr-TR" sz="2800" dirty="0" smtClean="0"/>
              <a:t>çeliğinden yapılırlar</a:t>
            </a:r>
            <a:r>
              <a:rPr lang="tr-T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340768"/>
            <a:ext cx="748883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899592" y="512282"/>
            <a:ext cx="54794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13.2 ANA KOLLARIN HESABI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627784" y="5589240"/>
            <a:ext cx="46224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i="1" dirty="0"/>
              <a:t>Şasi yükleri ve mesnet tepkileri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043608" y="2132856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ÖRNEK PROBLEM </a:t>
            </a:r>
          </a:p>
          <a:p>
            <a:r>
              <a:rPr lang="de-DE" sz="2800" dirty="0"/>
              <a:t>w = 40 mm, h = 130 mm, t = 4 mm, d = 8 mm </a:t>
            </a:r>
            <a:r>
              <a:rPr lang="de-DE" sz="2800" dirty="0" err="1"/>
              <a:t>olan</a:t>
            </a:r>
            <a:r>
              <a:rPr lang="de-DE" sz="2800" dirty="0"/>
              <a:t> </a:t>
            </a:r>
            <a:r>
              <a:rPr lang="de-DE" sz="2800" dirty="0" err="1"/>
              <a:t>bir</a:t>
            </a:r>
            <a:r>
              <a:rPr lang="de-DE" sz="2800" dirty="0"/>
              <a:t> </a:t>
            </a:r>
            <a:r>
              <a:rPr lang="de-DE" sz="2800" dirty="0" err="1"/>
              <a:t>profilin</a:t>
            </a:r>
            <a:r>
              <a:rPr lang="de-DE" sz="2800" dirty="0"/>
              <a:t>, </a:t>
            </a:r>
            <a:r>
              <a:rPr lang="de-DE" sz="2800" dirty="0" err="1" smtClean="0"/>
              <a:t>dingil</a:t>
            </a:r>
            <a:r>
              <a:rPr lang="tr-TR" sz="2800" dirty="0" smtClean="0"/>
              <a:t> mesafesi </a:t>
            </a:r>
            <a:r>
              <a:rPr lang="tr-TR" sz="2800" dirty="0"/>
              <a:t>L = 3,12 m ve ağırlığı </a:t>
            </a:r>
            <a:endParaRPr lang="tr-TR" sz="2800" dirty="0" smtClean="0"/>
          </a:p>
          <a:p>
            <a:r>
              <a:rPr lang="tr-TR" sz="2800" dirty="0" smtClean="0"/>
              <a:t>G </a:t>
            </a:r>
            <a:r>
              <a:rPr lang="tr-TR" sz="2800" dirty="0"/>
              <a:t>= 13000 N olan bir otomobilin ana </a:t>
            </a:r>
            <a:r>
              <a:rPr lang="tr-TR" sz="2800" dirty="0" smtClean="0"/>
              <a:t>kollarına uygun </a:t>
            </a:r>
            <a:r>
              <a:rPr lang="tr-TR" sz="2800" dirty="0"/>
              <a:t>olup olmadığını kontrol ediniz.</a:t>
            </a:r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512282"/>
            <a:ext cx="3041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13.3 KAROSERİ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115616" y="2274838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dirty="0"/>
              <a:t>Karoseri şasiye cıvata ile tespit edilebilir veya kendisini taşıyıcı kafes </a:t>
            </a:r>
            <a:r>
              <a:rPr lang="tr-TR" sz="2800" dirty="0" smtClean="0"/>
              <a:t>yapı biçiminde </a:t>
            </a:r>
            <a:r>
              <a:rPr lang="tr-TR" sz="2800" dirty="0"/>
              <a:t>tamamen şasi yerine geçebilir. Bu son halde karoseri "</a:t>
            </a:r>
            <a:r>
              <a:rPr lang="tr-TR" sz="2800" b="1" dirty="0"/>
              <a:t>kabuk </a:t>
            </a:r>
            <a:r>
              <a:rPr lang="tr-TR" sz="2800" b="1" dirty="0" smtClean="0"/>
              <a:t>karoser</a:t>
            </a:r>
            <a:r>
              <a:rPr lang="tr-TR" sz="2800" dirty="0" smtClean="0"/>
              <a:t>" adını </a:t>
            </a:r>
            <a:r>
              <a:rPr lang="tr-TR" sz="2800" dirty="0"/>
              <a:t>alır ve bu çözümün faydası, kapalı bir karoserinin boyuna ve </a:t>
            </a:r>
            <a:r>
              <a:rPr lang="tr-TR" sz="2800" dirty="0" smtClean="0"/>
              <a:t>enine atalet </a:t>
            </a:r>
            <a:r>
              <a:rPr lang="tr-TR" sz="2800" dirty="0"/>
              <a:t>momentleri büyük olan bir kiriş teşkil etmesindedir.</a:t>
            </a:r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512282"/>
            <a:ext cx="3648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13.4 İÇ BOYUTLAR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043608" y="1268760"/>
            <a:ext cx="76328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Yolcuların rahat oturabilmeleri için iç boyutların yeterli olması </a:t>
            </a:r>
            <a:r>
              <a:rPr lang="tr-TR" sz="2800" dirty="0" smtClean="0"/>
              <a:t>gereklidir. Bir </a:t>
            </a:r>
            <a:r>
              <a:rPr lang="tr-TR" sz="2800" dirty="0"/>
              <a:t>otomobil için tipik iç ve dış </a:t>
            </a:r>
            <a:r>
              <a:rPr lang="tr-TR" sz="2800" dirty="0" smtClean="0"/>
              <a:t>boyutlar: </a:t>
            </a:r>
            <a:endParaRPr lang="tr-TR" sz="2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2780928"/>
            <a:ext cx="7488833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964475" y="5930116"/>
            <a:ext cx="5775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i="1" dirty="0"/>
              <a:t>Bir otomobil için tipik iç ve dış boyutlar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555" y="1196752"/>
            <a:ext cx="6343773" cy="419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899592" y="512282"/>
            <a:ext cx="3648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B00000"/>
                </a:solidFill>
              </a:rPr>
              <a:t>13.4 İÇ BOYUTLAR</a:t>
            </a:r>
            <a:endParaRPr lang="tr-TR" sz="3600" dirty="0">
              <a:solidFill>
                <a:srgbClr val="B0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187624" y="5355213"/>
            <a:ext cx="63367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i="1" dirty="0"/>
              <a:t>Sürücü koltuğunun yerini belirleyen parametreler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43608" y="2262351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PROBLEMLER</a:t>
            </a:r>
          </a:p>
          <a:p>
            <a:r>
              <a:rPr lang="de-DE" sz="2800" dirty="0"/>
              <a:t>w = 40 mm, h = 100 mm, t = 3 mm, d = 8 mm </a:t>
            </a:r>
            <a:r>
              <a:rPr lang="de-DE" sz="2800" dirty="0" err="1"/>
              <a:t>olan</a:t>
            </a:r>
            <a:r>
              <a:rPr lang="de-DE" sz="2800" dirty="0"/>
              <a:t> </a:t>
            </a:r>
            <a:r>
              <a:rPr lang="de-DE" sz="2800" dirty="0" err="1"/>
              <a:t>bir</a:t>
            </a:r>
            <a:r>
              <a:rPr lang="de-DE" sz="2800" dirty="0"/>
              <a:t> </a:t>
            </a:r>
            <a:r>
              <a:rPr lang="de-DE" sz="2800" dirty="0" err="1"/>
              <a:t>profilin</a:t>
            </a:r>
            <a:r>
              <a:rPr lang="de-DE" sz="2800" dirty="0"/>
              <a:t>, </a:t>
            </a:r>
            <a:r>
              <a:rPr lang="de-DE" sz="2800" dirty="0" err="1" smtClean="0"/>
              <a:t>dingil</a:t>
            </a:r>
            <a:r>
              <a:rPr lang="tr-TR" sz="2800" dirty="0" smtClean="0"/>
              <a:t> mesafesi </a:t>
            </a:r>
            <a:r>
              <a:rPr lang="tr-TR" sz="2800" dirty="0"/>
              <a:t>L = 2,6 m ve ağırlığı G = 10000 N olan bir otomobilin ana kollarına</a:t>
            </a:r>
          </a:p>
          <a:p>
            <a:r>
              <a:rPr lang="tr-TR" sz="2800" dirty="0"/>
              <a:t>uygun olup olmadığını kontrol ediniz.</a:t>
            </a:r>
          </a:p>
        </p:txBody>
      </p:sp>
    </p:spTree>
    <p:extLst>
      <p:ext uri="{BB962C8B-B14F-4D97-AF65-F5344CB8AC3E}">
        <p14:creationId xmlns:p14="http://schemas.microsoft.com/office/powerpoint/2010/main" val="313075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327</Words>
  <Application>Microsoft Office PowerPoint</Application>
  <PresentationFormat>Ekran Gösterisi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Hamide-PC</dc:creator>
  <cp:lastModifiedBy>buğra154</cp:lastModifiedBy>
  <cp:revision>47</cp:revision>
  <dcterms:created xsi:type="dcterms:W3CDTF">2016-03-16T14:26:24Z</dcterms:created>
  <dcterms:modified xsi:type="dcterms:W3CDTF">2016-03-25T15:35:51Z</dcterms:modified>
</cp:coreProperties>
</file>