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7" autoAdjust="0"/>
    <p:restoredTop sz="94660"/>
  </p:normalViewPr>
  <p:slideViewPr>
    <p:cSldViewPr>
      <p:cViewPr varScale="1">
        <p:scale>
          <a:sx n="69" d="100"/>
          <a:sy n="69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258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529911" y="2132856"/>
            <a:ext cx="31827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6000" b="1" dirty="0"/>
              <a:t>BÖLÜM </a:t>
            </a:r>
            <a:r>
              <a:rPr lang="tr-TR" sz="6000" b="1" dirty="0" smtClean="0"/>
              <a:t>4</a:t>
            </a:r>
            <a:endParaRPr lang="tr-TR" sz="6000" b="1" dirty="0"/>
          </a:p>
        </p:txBody>
      </p:sp>
      <p:cxnSp>
        <p:nvCxnSpPr>
          <p:cNvPr id="5" name="Düz Bağlayıcı 4"/>
          <p:cNvCxnSpPr/>
          <p:nvPr/>
        </p:nvCxnSpPr>
        <p:spPr>
          <a:xfrm>
            <a:off x="1835696" y="3148519"/>
            <a:ext cx="576064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Dikdörtgen 5"/>
          <p:cNvSpPr/>
          <p:nvPr/>
        </p:nvSpPr>
        <p:spPr>
          <a:xfrm>
            <a:off x="3275856" y="3350072"/>
            <a:ext cx="4392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VİTES KUTULARI</a:t>
            </a:r>
            <a:endParaRPr lang="tr-TR" sz="4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44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018471" y="440763"/>
            <a:ext cx="5151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600" b="1" dirty="0">
                <a:solidFill>
                  <a:srgbClr val="B00000"/>
                </a:solidFill>
              </a:rPr>
              <a:t>4.1 VİTES KUTUSU TİPLERİ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079104" y="2262351"/>
            <a:ext cx="75973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Kayıcı dişli</a:t>
            </a:r>
            <a:r>
              <a:rPr lang="tr-TR" sz="2800" dirty="0"/>
              <a:t>: Kavrama ayrılır ve şafttaki dişli </a:t>
            </a:r>
            <a:r>
              <a:rPr lang="tr-TR" sz="2800" dirty="0" err="1"/>
              <a:t>kavraşıncaya</a:t>
            </a:r>
            <a:r>
              <a:rPr lang="tr-TR" sz="2800" dirty="0"/>
              <a:t> kadar </a:t>
            </a:r>
            <a:r>
              <a:rPr lang="tr-TR" sz="2800" dirty="0" smtClean="0"/>
              <a:t>kaydırılır. Ancak</a:t>
            </a:r>
            <a:r>
              <a:rPr lang="tr-TR" sz="2800" dirty="0"/>
              <a:t>, büyük </a:t>
            </a:r>
            <a:r>
              <a:rPr lang="tr-TR" sz="2800" dirty="0" err="1"/>
              <a:t>dişilileri</a:t>
            </a:r>
            <a:r>
              <a:rPr lang="tr-TR" sz="2800" dirty="0"/>
              <a:t> hareket ettirmek zordur. Vitese geçirmek için </a:t>
            </a:r>
            <a:r>
              <a:rPr lang="tr-TR" sz="2800" dirty="0" smtClean="0"/>
              <a:t>durması gerekir</a:t>
            </a:r>
            <a:r>
              <a:rPr lang="tr-TR" sz="2800" dirty="0"/>
              <a:t>. Verimleri yüksektir.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107576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1018471" y="440763"/>
            <a:ext cx="5151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600" b="1" dirty="0">
                <a:solidFill>
                  <a:srgbClr val="B00000"/>
                </a:solidFill>
              </a:rPr>
              <a:t>4.1 VİTES KUTUSU TİPLERİ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115616" y="2348880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Sabit </a:t>
            </a:r>
            <a:r>
              <a:rPr lang="tr-TR" sz="2800" b="1" dirty="0" err="1"/>
              <a:t>kavraşmalı</a:t>
            </a:r>
            <a:r>
              <a:rPr lang="tr-TR" sz="2800" dirty="0"/>
              <a:t>: Dişliler en az biri mil üzerinde serbest dönecek </a:t>
            </a:r>
            <a:r>
              <a:rPr lang="tr-TR" sz="2800" dirty="0" smtClean="0"/>
              <a:t>şekilde olmak </a:t>
            </a:r>
            <a:r>
              <a:rPr lang="tr-TR" sz="2800" dirty="0"/>
              <a:t>üzere birbiriyle sürekli temastadır. Tahrik kavraması gereklidir. </a:t>
            </a:r>
            <a:r>
              <a:rPr lang="tr-TR" sz="2800" dirty="0" smtClean="0"/>
              <a:t>Daha sessizdir</a:t>
            </a:r>
            <a:r>
              <a:rPr lang="tr-TR" sz="2800" dirty="0"/>
              <a:t>. Traktörlerde yaygındır.</a:t>
            </a:r>
          </a:p>
        </p:txBody>
      </p:sp>
    </p:spTree>
    <p:extLst>
      <p:ext uri="{BB962C8B-B14F-4D97-AF65-F5344CB8AC3E}">
        <p14:creationId xmlns:p14="http://schemas.microsoft.com/office/powerpoint/2010/main" val="107576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5151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600" b="1" dirty="0">
                <a:solidFill>
                  <a:srgbClr val="B00000"/>
                </a:solidFill>
              </a:rPr>
              <a:t>4.1 VİTES KUTUSU TİPLERİ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2492896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Senkronize veya </a:t>
            </a:r>
            <a:r>
              <a:rPr lang="tr-TR" sz="2800" b="1" dirty="0" err="1"/>
              <a:t>senkromeçli</a:t>
            </a:r>
            <a:r>
              <a:rPr lang="tr-TR" sz="2800" dirty="0"/>
              <a:t>: Vites uygulaması başlatıldığında </a:t>
            </a:r>
            <a:r>
              <a:rPr lang="tr-TR" sz="2800" dirty="0" smtClean="0"/>
              <a:t>genellikle önce </a:t>
            </a:r>
            <a:r>
              <a:rPr lang="tr-TR" sz="2800" dirty="0"/>
              <a:t>konik sürtünme kavramaları </a:t>
            </a:r>
            <a:r>
              <a:rPr lang="tr-TR" sz="2800" dirty="0" err="1"/>
              <a:t>kavraşarak</a:t>
            </a:r>
            <a:r>
              <a:rPr lang="tr-TR" sz="2800" dirty="0"/>
              <a:t> dişliler ortak hıza getirilir.</a:t>
            </a:r>
          </a:p>
          <a:p>
            <a:r>
              <a:rPr lang="tr-TR" sz="2800" dirty="0"/>
              <a:t>Hareket sırasında vites değiştirmeyi mümkün kılar.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5151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600" b="1" dirty="0">
                <a:solidFill>
                  <a:srgbClr val="B00000"/>
                </a:solidFill>
              </a:rPr>
              <a:t>4.1 VİTES KUTUSU TİPLERİ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043608" y="2828836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Güç değiştirmeli</a:t>
            </a:r>
            <a:r>
              <a:rPr lang="tr-TR" sz="2800" dirty="0"/>
              <a:t>: Yüksek </a:t>
            </a:r>
            <a:r>
              <a:rPr lang="tr-TR" sz="2800" dirty="0" err="1"/>
              <a:t>torklu</a:t>
            </a:r>
            <a:r>
              <a:rPr lang="tr-TR" sz="2800" dirty="0"/>
              <a:t> sürtünme kavramaları kullanır. </a:t>
            </a:r>
            <a:r>
              <a:rPr lang="tr-TR" sz="2800" dirty="0" smtClean="0"/>
              <a:t>Hareket halinde </a:t>
            </a:r>
            <a:r>
              <a:rPr lang="tr-TR" sz="2800" dirty="0"/>
              <a:t>kavramayı ayırmadan vites değiştirmeyi mümkün kılar.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115616" y="2636912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Otomatik</a:t>
            </a:r>
            <a:r>
              <a:rPr lang="tr-TR" sz="2800" dirty="0"/>
              <a:t>: Motora </a:t>
            </a:r>
            <a:r>
              <a:rPr lang="tr-TR" sz="2800" dirty="0" err="1"/>
              <a:t>tork</a:t>
            </a:r>
            <a:r>
              <a:rPr lang="tr-TR" sz="2800" dirty="0"/>
              <a:t> </a:t>
            </a:r>
            <a:r>
              <a:rPr lang="tr-TR" sz="2800" dirty="0" err="1"/>
              <a:t>konvertörle</a:t>
            </a:r>
            <a:r>
              <a:rPr lang="tr-TR" sz="2800" dirty="0"/>
              <a:t> bağlanır ve vitesler kontrol </a:t>
            </a:r>
            <a:r>
              <a:rPr lang="tr-TR" sz="2800" dirty="0" smtClean="0"/>
              <a:t>sisteminin önceden </a:t>
            </a:r>
            <a:r>
              <a:rPr lang="tr-TR" sz="2800" dirty="0"/>
              <a:t>belirlenmiş mantığıyla değiştirilir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b="1" dirty="0"/>
              <a:t>Hidrostatik</a:t>
            </a:r>
            <a:r>
              <a:rPr lang="tr-TR" sz="2800" dirty="0"/>
              <a:t>: Sürekli değişken hız seçimi sağlar. Pahalı, verimsiz ve gürültülüdür.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018471" y="440763"/>
            <a:ext cx="5151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600" b="1" dirty="0">
                <a:solidFill>
                  <a:srgbClr val="B00000"/>
                </a:solidFill>
              </a:rPr>
              <a:t>4.1 VİTES KUTUSU TİPLERİ</a:t>
            </a:r>
            <a:endParaRPr lang="tr-TR" sz="3600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259632" y="2204864"/>
            <a:ext cx="74168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/>
              <a:t>Hidromekanik</a:t>
            </a:r>
            <a:r>
              <a:rPr lang="tr-TR" sz="2800" dirty="0"/>
              <a:t>: Hidrostatik ve mekanik güç yolları ile karakterize edilir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b="1" dirty="0"/>
              <a:t>Sürekli değişken transmisyon (CVT)</a:t>
            </a:r>
            <a:r>
              <a:rPr lang="tr-TR" sz="2800" dirty="0"/>
              <a:t>: Genellikle kayışlı ve </a:t>
            </a:r>
            <a:r>
              <a:rPr lang="tr-TR" sz="2800" dirty="0" smtClean="0"/>
              <a:t>ayarlanabilir yapıdadır</a:t>
            </a:r>
            <a:r>
              <a:rPr lang="tr-TR" sz="2800" dirty="0"/>
              <a:t>. Çok karmaşık ve kontrolü zor olmasına rağmen giderek yaygınlaşmaktadır.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4.1 VİTES KUTUSU TİPLERİ</a:t>
            </a:r>
            <a:endParaRPr lang="tr-TR" sz="3600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8329"/>
            <a:ext cx="6912768" cy="55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2267744" y="6074132"/>
            <a:ext cx="5404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2800" i="1" dirty="0"/>
              <a:t>Elle kumandalı mekanik vites kutusu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600" b="1" dirty="0">
                <a:solidFill>
                  <a:srgbClr val="B00000"/>
                </a:solidFill>
              </a:rPr>
              <a:t>4.1.1 Vites Kutusu Dişli Oranları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115616" y="2132856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Otomobillerde 3-5, ağır hizmette 5-16 vites kademesi kullanılmaktadır</a:t>
            </a:r>
            <a:r>
              <a:rPr lang="tr-TR" sz="2800" dirty="0" smtClean="0"/>
              <a:t>.</a:t>
            </a:r>
          </a:p>
          <a:p>
            <a:pPr algn="ctr"/>
            <a:endParaRPr lang="tr-TR" sz="2800" dirty="0"/>
          </a:p>
          <a:p>
            <a:pPr algn="ctr"/>
            <a:r>
              <a:rPr lang="tr-TR" sz="2800" dirty="0"/>
              <a:t>Kayıcı </a:t>
            </a:r>
            <a:r>
              <a:rPr lang="tr-TR" sz="2800" dirty="0" err="1"/>
              <a:t>dişlili</a:t>
            </a:r>
            <a:r>
              <a:rPr lang="tr-TR" sz="2800" dirty="0"/>
              <a:t> vites kutularında bütün dişliler düz dişlidir. Ana mil kamalı </a:t>
            </a:r>
            <a:r>
              <a:rPr lang="tr-TR" sz="2800" dirty="0" smtClean="0"/>
              <a:t>mil şeklinde </a:t>
            </a:r>
            <a:r>
              <a:rPr lang="tr-TR" sz="2800" dirty="0"/>
              <a:t>yapılmış olup, vites dişlileri bunun üzerine takılmıştır.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846" y="260647"/>
            <a:ext cx="7526610" cy="628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332656"/>
            <a:ext cx="682942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899592" y="6002124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i="1" dirty="0"/>
              <a:t>Buji ile ateşlemeli </a:t>
            </a:r>
            <a:r>
              <a:rPr lang="tr-TR" sz="2800" i="1" dirty="0" smtClean="0"/>
              <a:t>motorun </a:t>
            </a:r>
            <a:r>
              <a:rPr lang="tr-TR" sz="2800" i="1" dirty="0"/>
              <a:t>performans haritası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4.2 HİDRODİNAMİK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2263512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Hidrodinamik (</a:t>
            </a:r>
            <a:r>
              <a:rPr lang="tr-TR" sz="2800" dirty="0" err="1"/>
              <a:t>hidrokinetik</a:t>
            </a:r>
            <a:r>
              <a:rPr lang="tr-TR" sz="2800" dirty="0"/>
              <a:t>) transmisyonlar, yük ve yol şartlarına </a:t>
            </a:r>
            <a:r>
              <a:rPr lang="tr-TR" sz="2800" dirty="0" smtClean="0"/>
              <a:t>bağlı olarak </a:t>
            </a:r>
            <a:r>
              <a:rPr lang="tr-TR" sz="2800" dirty="0"/>
              <a:t>viteslerin otomatik bir şekilde değişmesine imkan sağlayan, böylece ani</a:t>
            </a:r>
          </a:p>
          <a:p>
            <a:pPr algn="ctr"/>
            <a:r>
              <a:rPr lang="tr-TR" sz="2800" dirty="0"/>
              <a:t>yüklerin motor üzerindeki kötü etkilerini ortadan kaldıran ve sürücü </a:t>
            </a:r>
            <a:r>
              <a:rPr lang="tr-TR" sz="2800" dirty="0" smtClean="0"/>
              <a:t>hatalarından kaynaklanabilecek </a:t>
            </a:r>
            <a:r>
              <a:rPr lang="tr-TR" sz="2800" dirty="0"/>
              <a:t>aşırı yüklenmeleri önleyen sistemlerdir.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4.2 HİDRODİNAMİK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720" y="1097469"/>
            <a:ext cx="3562350" cy="527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4860032" y="2762925"/>
            <a:ext cx="277992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800" i="1" dirty="0" err="1"/>
              <a:t>Tork</a:t>
            </a:r>
            <a:r>
              <a:rPr lang="tr-TR" sz="2800" i="1" dirty="0"/>
              <a:t> </a:t>
            </a:r>
            <a:r>
              <a:rPr lang="tr-TR" sz="2800" i="1" dirty="0" err="1"/>
              <a:t>konverterin</a:t>
            </a:r>
            <a:r>
              <a:rPr lang="tr-TR" sz="2800" i="1" dirty="0"/>
              <a:t> </a:t>
            </a:r>
            <a:endParaRPr lang="tr-TR" sz="2800" i="1" dirty="0" smtClean="0"/>
          </a:p>
          <a:p>
            <a:pPr algn="ctr"/>
            <a:r>
              <a:rPr lang="tr-TR" sz="2800" i="1" dirty="0" smtClean="0"/>
              <a:t>şematik </a:t>
            </a:r>
            <a:r>
              <a:rPr lang="tr-TR" sz="2800" i="1" dirty="0"/>
              <a:t>görünüşü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4.3 HİDROSTATİK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043608" y="2276872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Temel olarak içten yanmalı motor tarafından döndürülen bir hidrolik </a:t>
            </a:r>
            <a:r>
              <a:rPr lang="tr-TR" sz="2800" dirty="0" smtClean="0"/>
              <a:t>bir pompa</a:t>
            </a:r>
            <a:r>
              <a:rPr lang="tr-TR" sz="2800" dirty="0"/>
              <a:t>, tekerleklere yerleştirilen hidrolik motorlar ve bunları birleştiren </a:t>
            </a:r>
            <a:r>
              <a:rPr lang="tr-TR" sz="2800" dirty="0" smtClean="0"/>
              <a:t>hidrolik devre </a:t>
            </a:r>
            <a:r>
              <a:rPr lang="tr-TR" sz="2800" dirty="0"/>
              <a:t>elemanlarından oluşan hidrostatik transmisyonlar, düşük hızlarda </a:t>
            </a:r>
            <a:r>
              <a:rPr lang="tr-TR" sz="2800" dirty="0" smtClean="0"/>
              <a:t>yüksek tahrik </a:t>
            </a:r>
            <a:r>
              <a:rPr lang="tr-TR" sz="2800" dirty="0"/>
              <a:t>kuvveti uygulanmasına elverişlidirler.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428750"/>
            <a:ext cx="6600825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4.3 HİDROSTATİK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19672" y="5498068"/>
            <a:ext cx="6563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800" i="1" dirty="0" smtClean="0"/>
              <a:t>Kapalı devre hidrostatik transmisyon sistemi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443038"/>
            <a:ext cx="6410325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4.3 HİDROSTATİK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541091" y="5714092"/>
            <a:ext cx="6271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800" i="1" dirty="0"/>
              <a:t>Açık devre hidrostatik transmisyon sistemi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36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4.4 ELEKTROMEKANİK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187624" y="2274838"/>
            <a:ext cx="73448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Transmisyonda elektrik enerjisinin kullanılması sayesinde, motor ile </a:t>
            </a:r>
            <a:r>
              <a:rPr lang="tr-TR" sz="2800" dirty="0" smtClean="0"/>
              <a:t>tekerlekler arasındaki </a:t>
            </a:r>
            <a:r>
              <a:rPr lang="tr-TR" sz="2800" dirty="0"/>
              <a:t>geleneksel aktarma </a:t>
            </a:r>
            <a:r>
              <a:rPr lang="tr-TR" sz="2800" dirty="0" smtClean="0"/>
              <a:t>organlarının </a:t>
            </a:r>
            <a:r>
              <a:rPr lang="tr-TR" sz="2800" dirty="0"/>
              <a:t>yerini esnek kablo </a:t>
            </a:r>
            <a:r>
              <a:rPr lang="tr-TR" sz="2800" dirty="0" smtClean="0"/>
              <a:t>bağlantıları aldığından</a:t>
            </a:r>
            <a:r>
              <a:rPr lang="tr-TR" sz="2800" dirty="0"/>
              <a:t>, yol ve trafik koşullarının elverdiği uzunlukta, tekerleklerinde</a:t>
            </a:r>
          </a:p>
          <a:p>
            <a:pPr algn="ctr"/>
            <a:r>
              <a:rPr lang="tr-TR" sz="2800" dirty="0"/>
              <a:t>tahrik yeteneği olan römork dizilerinin yapılması mümkün olabilmektedir.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4.5 SÜREKLİ DEĞİŞKEN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043608" y="1833786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 smtClean="0"/>
              <a:t>Sürekli değişken </a:t>
            </a:r>
            <a:r>
              <a:rPr lang="tr-TR" sz="2800" dirty="0"/>
              <a:t>transmisyon önden çekişli taşıtlar için tasarımlanmış, sürekli </a:t>
            </a:r>
            <a:r>
              <a:rPr lang="tr-TR" sz="2800" dirty="0" smtClean="0"/>
              <a:t>değişken hız </a:t>
            </a:r>
            <a:r>
              <a:rPr lang="tr-TR" sz="2800" dirty="0"/>
              <a:t>yeteneğine sahip ve önemi gün geçtikçe artan bir transmisyon sınıfıdır</a:t>
            </a:r>
            <a:r>
              <a:rPr lang="tr-TR" sz="2800" dirty="0" smtClean="0"/>
              <a:t>.</a:t>
            </a:r>
          </a:p>
          <a:p>
            <a:pPr algn="ctr"/>
            <a:endParaRPr lang="tr-TR" sz="2800" dirty="0"/>
          </a:p>
          <a:p>
            <a:pPr algn="ctr"/>
            <a:r>
              <a:rPr lang="tr-TR" sz="2800" dirty="0" smtClean="0"/>
              <a:t>Bu transmisyon </a:t>
            </a:r>
            <a:r>
              <a:rPr lang="tr-TR" sz="2800" dirty="0"/>
              <a:t>sisteminin ana organı, çalışma çapları değişken iki konik kasnak </a:t>
            </a:r>
            <a:r>
              <a:rPr lang="tr-TR" sz="2800" dirty="0" smtClean="0"/>
              <a:t>ve üzerinde </a:t>
            </a:r>
            <a:r>
              <a:rPr lang="tr-TR" sz="2800" dirty="0"/>
              <a:t>dönen çelik bir </a:t>
            </a:r>
            <a:r>
              <a:rPr lang="tr-TR" sz="2800" dirty="0" smtClean="0"/>
              <a:t>kayıştır.</a:t>
            </a:r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124744"/>
            <a:ext cx="468659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4.5 SÜREKLİ DEĞİŞKEN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940152" y="2924944"/>
            <a:ext cx="28295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800" i="1" dirty="0"/>
              <a:t>Sürekli değişken </a:t>
            </a:r>
            <a:endParaRPr lang="tr-TR" sz="2800" i="1" dirty="0" smtClean="0"/>
          </a:p>
          <a:p>
            <a:pPr algn="ctr"/>
            <a:r>
              <a:rPr lang="tr-TR" sz="2800" i="1" dirty="0" smtClean="0"/>
              <a:t>transmisyon </a:t>
            </a:r>
            <a:r>
              <a:rPr lang="tr-TR" sz="2800" i="1" dirty="0"/>
              <a:t>(CVT)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4.5 SÜREKLİ DEĞİŞKEN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1700808"/>
            <a:ext cx="74168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Kasnakların çalışma çapları</a:t>
            </a:r>
            <a:r>
              <a:rPr lang="tr-TR" sz="2800" dirty="0" smtClean="0"/>
              <a:t>;</a:t>
            </a:r>
          </a:p>
          <a:p>
            <a:endParaRPr lang="tr-TR" sz="2800" dirty="0"/>
          </a:p>
          <a:p>
            <a:r>
              <a:rPr lang="tr-TR" sz="2800" dirty="0"/>
              <a:t>• motor hızı</a:t>
            </a:r>
            <a:r>
              <a:rPr lang="tr-TR" sz="2800" dirty="0" smtClean="0"/>
              <a:t>,</a:t>
            </a:r>
          </a:p>
          <a:p>
            <a:endParaRPr lang="tr-TR" sz="2800" dirty="0"/>
          </a:p>
          <a:p>
            <a:r>
              <a:rPr lang="tr-TR" sz="2800" dirty="0"/>
              <a:t>• taşıt hızı</a:t>
            </a:r>
            <a:r>
              <a:rPr lang="tr-TR" sz="2800" dirty="0" smtClean="0"/>
              <a:t>,</a:t>
            </a:r>
          </a:p>
          <a:p>
            <a:endParaRPr lang="tr-TR" sz="2800" dirty="0"/>
          </a:p>
          <a:p>
            <a:r>
              <a:rPr lang="tr-TR" sz="2800" dirty="0"/>
              <a:t>• gaz pedalının </a:t>
            </a:r>
            <a:r>
              <a:rPr lang="tr-TR" sz="2800" dirty="0" smtClean="0"/>
              <a:t>konumu</a:t>
            </a:r>
          </a:p>
          <a:p>
            <a:endParaRPr lang="tr-TR" sz="2800" dirty="0"/>
          </a:p>
          <a:p>
            <a:r>
              <a:rPr lang="tr-TR" sz="2800" dirty="0"/>
              <a:t>faktörlerine bağlı olarak hidrolik kontrolle </a:t>
            </a:r>
            <a:r>
              <a:rPr lang="tr-TR" sz="2800" dirty="0" smtClean="0"/>
              <a:t>değiştirilmektedir.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4.5 SÜREKLİ DEĞİŞKEN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1405220"/>
            <a:ext cx="756084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Motorun devir sayısı, gaz pedalının hızlanma sırasındaki konumuna </a:t>
            </a:r>
            <a:r>
              <a:rPr lang="tr-TR" sz="2800" dirty="0" smtClean="0"/>
              <a:t>bağlı olarak</a:t>
            </a:r>
            <a:r>
              <a:rPr lang="tr-TR" sz="2800" dirty="0"/>
              <a:t>, hızla belirli bir düzeye yükselir. Yol üzerindeki hız, hissedilebilir bir </a:t>
            </a:r>
            <a:r>
              <a:rPr lang="tr-TR" sz="2800" dirty="0" smtClean="0"/>
              <a:t>değişim noktası </a:t>
            </a:r>
            <a:r>
              <a:rPr lang="tr-TR" sz="2800" dirty="0"/>
              <a:t>olmaksızın, daha yumuşak bir şekilde oluşmaktadır</a:t>
            </a:r>
            <a:r>
              <a:rPr lang="tr-TR" sz="2800" dirty="0" smtClean="0"/>
              <a:t>.</a:t>
            </a:r>
          </a:p>
          <a:p>
            <a:pPr algn="ctr"/>
            <a:endParaRPr lang="tr-TR" sz="2800" dirty="0"/>
          </a:p>
          <a:p>
            <a:pPr algn="ctr"/>
            <a:r>
              <a:rPr lang="tr-TR" sz="2800" dirty="0"/>
              <a:t>CVT sistemi kullanılan motorların performans haritaları </a:t>
            </a:r>
            <a:r>
              <a:rPr lang="tr-TR" sz="2800" dirty="0" smtClean="0"/>
              <a:t>incelendiğinde, konvansiyonel </a:t>
            </a:r>
            <a:r>
              <a:rPr lang="tr-TR" sz="2800" dirty="0"/>
              <a:t>transmisyon sistemlerine oranla, düşük motor devirlerinde </a:t>
            </a:r>
            <a:r>
              <a:rPr lang="tr-TR" sz="2800" dirty="0" smtClean="0"/>
              <a:t>daha yüksek </a:t>
            </a:r>
            <a:r>
              <a:rPr lang="tr-TR" sz="2800" dirty="0" err="1"/>
              <a:t>tork</a:t>
            </a:r>
            <a:r>
              <a:rPr lang="tr-TR" sz="2800" dirty="0"/>
              <a:t> elde edilebildiği görülmektedir.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4.5 SÜREKLİ DEĞİŞKEN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115616" y="1905794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4.5.1 Van </a:t>
            </a:r>
            <a:r>
              <a:rPr lang="tr-TR" sz="2800" b="1" dirty="0" err="1"/>
              <a:t>Doorne</a:t>
            </a:r>
            <a:r>
              <a:rPr lang="tr-TR" sz="2800" b="1" dirty="0"/>
              <a:t> Sistemi</a:t>
            </a:r>
            <a:endParaRPr lang="tr-TR" sz="2800" dirty="0" smtClean="0"/>
          </a:p>
          <a:p>
            <a:r>
              <a:rPr lang="tr-TR" sz="2800" dirty="0" smtClean="0"/>
              <a:t>1955 </a:t>
            </a:r>
            <a:r>
              <a:rPr lang="tr-TR" sz="2800" dirty="0"/>
              <a:t>yılından bu yana </a:t>
            </a:r>
            <a:r>
              <a:rPr lang="tr-TR" sz="2800" dirty="0" err="1"/>
              <a:t>Daf</a:t>
            </a:r>
            <a:r>
              <a:rPr lang="tr-TR" sz="2800" dirty="0"/>
              <a:t>, Volvo, Ford gibi firmalar tarafından </a:t>
            </a:r>
            <a:r>
              <a:rPr lang="tr-TR" sz="2800" dirty="0" smtClean="0"/>
              <a:t>kullanılmakta olan </a:t>
            </a:r>
            <a:r>
              <a:rPr lang="tr-TR" sz="2800" dirty="0"/>
              <a:t>ve daha ziyade düşük güçler için uygun olan Van </a:t>
            </a:r>
            <a:r>
              <a:rPr lang="tr-TR" sz="2800" dirty="0" err="1"/>
              <a:t>Doorne</a:t>
            </a:r>
            <a:r>
              <a:rPr lang="tr-TR" sz="2800" dirty="0"/>
              <a:t> sisteminde,</a:t>
            </a:r>
          </a:p>
          <a:p>
            <a:r>
              <a:rPr lang="tr-TR" sz="2800" dirty="0"/>
              <a:t>temel eleman olarak, kenarları arasındaki mesafe ayarlanabilen, döndüren </a:t>
            </a:r>
            <a:r>
              <a:rPr lang="tr-TR" sz="2800" dirty="0" smtClean="0"/>
              <a:t>ve döndürülen </a:t>
            </a:r>
            <a:r>
              <a:rPr lang="tr-TR" sz="2800" dirty="0"/>
              <a:t>iki kasnak ile bu iki kasnağı birleştiren ve gerginliği </a:t>
            </a:r>
            <a:r>
              <a:rPr lang="tr-TR" sz="2800" dirty="0" smtClean="0"/>
              <a:t>döndürülen kasnak </a:t>
            </a:r>
            <a:r>
              <a:rPr lang="tr-TR" sz="2800" dirty="0"/>
              <a:t>tarafından kontrol edilen, çelik takviyeli özel bir kayış bulunmaktadır.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20688"/>
            <a:ext cx="5688632" cy="469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547664" y="5499229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Van </a:t>
            </a:r>
            <a:r>
              <a:rPr lang="tr-TR" sz="2800" i="1" dirty="0" err="1"/>
              <a:t>Doorne</a:t>
            </a:r>
            <a:r>
              <a:rPr lang="tr-TR" sz="2800" i="1" dirty="0"/>
              <a:t> transmisyon sisteminin temel elemanları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4.5 SÜREKLİ DEĞİŞKEN TRANSMİSYON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87624" y="1124744"/>
            <a:ext cx="7488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/>
              <a:t>4.5.2 </a:t>
            </a:r>
            <a:r>
              <a:rPr lang="tr-TR" sz="2800" b="1" i="1" dirty="0" err="1"/>
              <a:t>Perbury</a:t>
            </a:r>
            <a:r>
              <a:rPr lang="tr-TR" sz="2800" b="1" i="1" dirty="0"/>
              <a:t> Sistemi</a:t>
            </a:r>
          </a:p>
          <a:p>
            <a:r>
              <a:rPr lang="tr-TR" sz="2800" dirty="0" err="1"/>
              <a:t>Leyland</a:t>
            </a:r>
            <a:r>
              <a:rPr lang="tr-TR" sz="2800" dirty="0"/>
              <a:t> firmasınca, daha ziyade otobüs ve kamyonlarda kullanılmak </a:t>
            </a:r>
            <a:r>
              <a:rPr lang="tr-TR" sz="2800" dirty="0" err="1" smtClean="0"/>
              <a:t>üzeregeliştirilen</a:t>
            </a:r>
            <a:r>
              <a:rPr lang="tr-TR" sz="2800" dirty="0" smtClean="0"/>
              <a:t> </a:t>
            </a:r>
            <a:r>
              <a:rPr lang="tr-TR" sz="2800" dirty="0" err="1"/>
              <a:t>Perbury</a:t>
            </a:r>
            <a:r>
              <a:rPr lang="tr-TR" sz="2800" dirty="0"/>
              <a:t> sisteminin en önemli parçası </a:t>
            </a:r>
            <a:r>
              <a:rPr lang="tr-TR" sz="2800" dirty="0" smtClean="0"/>
              <a:t>değiştiricisidir.</a:t>
            </a:r>
            <a:endParaRPr lang="tr-T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96952"/>
            <a:ext cx="4608512" cy="3341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588224" y="4005064"/>
            <a:ext cx="1916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dirty="0" err="1"/>
              <a:t>Perbury</a:t>
            </a:r>
            <a:r>
              <a:rPr lang="tr-TR" sz="2800" i="1" dirty="0"/>
              <a:t> sisteminin değiştiricisi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7200800" cy="479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3203848" y="5714092"/>
            <a:ext cx="3576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800" i="1" dirty="0" smtClean="0"/>
              <a:t>Komple </a:t>
            </a:r>
            <a:r>
              <a:rPr lang="tr-TR" sz="2800" i="1" dirty="0" err="1" smtClean="0"/>
              <a:t>perbury</a:t>
            </a:r>
            <a:r>
              <a:rPr lang="tr-TR" sz="2800" i="1" dirty="0" smtClean="0"/>
              <a:t> sistemi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18471" y="440763"/>
            <a:ext cx="765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4.6 KARŞILAŞTIRMA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1124744"/>
            <a:ext cx="75608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Mekanik transmisyonların çok yaygın olmalarının başlıca nedenleri, </a:t>
            </a:r>
            <a:r>
              <a:rPr lang="tr-TR" sz="2800" dirty="0" smtClean="0"/>
              <a:t>güvenilir ve </a:t>
            </a:r>
            <a:r>
              <a:rPr lang="tr-TR" sz="2800" dirty="0"/>
              <a:t>yüksek verimli olmalarıdır</a:t>
            </a:r>
            <a:r>
              <a:rPr lang="tr-TR" sz="2800" dirty="0" smtClean="0"/>
              <a:t>.</a:t>
            </a:r>
          </a:p>
          <a:p>
            <a:pPr algn="ctr"/>
            <a:endParaRPr lang="tr-TR" sz="2800" dirty="0"/>
          </a:p>
          <a:p>
            <a:pPr algn="ctr"/>
            <a:r>
              <a:rPr lang="tr-TR" sz="2800" dirty="0"/>
              <a:t>Hidrodinamik transmisyon, düzgün ve sessiz bir transmisyon </a:t>
            </a:r>
            <a:r>
              <a:rPr lang="tr-TR" sz="2800" dirty="0" smtClean="0"/>
              <a:t>sağlamakta, burulma </a:t>
            </a:r>
            <a:r>
              <a:rPr lang="tr-TR" sz="2800" dirty="0"/>
              <a:t>titreşimleri sönümlenmektedir. </a:t>
            </a:r>
            <a:endParaRPr lang="tr-TR" sz="2800" dirty="0" smtClean="0"/>
          </a:p>
          <a:p>
            <a:pPr algn="ctr"/>
            <a:endParaRPr lang="tr-TR" sz="2800" dirty="0"/>
          </a:p>
          <a:p>
            <a:pPr algn="ctr"/>
            <a:r>
              <a:rPr lang="tr-TR" sz="2800" dirty="0"/>
              <a:t>Hidrodinamik transmisyonların mekanik transmisyonlara oranla </a:t>
            </a:r>
            <a:r>
              <a:rPr lang="tr-TR" sz="2800" dirty="0" smtClean="0"/>
              <a:t>başlıca olumsuzlukları </a:t>
            </a:r>
            <a:r>
              <a:rPr lang="tr-TR" sz="2800" dirty="0"/>
              <a:t>ise, verimlerinin düşük, kütle ve boyutlarının fazla oluşudur.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3036"/>
            <a:ext cx="7488832" cy="480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403648" y="5140349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Elle kumandalı mekanik ve </a:t>
            </a:r>
            <a:r>
              <a:rPr lang="tr-TR" sz="2800" i="1" dirty="0" smtClean="0"/>
              <a:t>hidrodinamik </a:t>
            </a:r>
            <a:r>
              <a:rPr lang="tr-TR" sz="2800" i="1" dirty="0" err="1" smtClean="0"/>
              <a:t>transmisyonlu</a:t>
            </a:r>
            <a:r>
              <a:rPr lang="tr-TR" sz="2800" i="1" dirty="0" smtClean="0"/>
              <a:t> </a:t>
            </a:r>
            <a:r>
              <a:rPr lang="tr-TR" sz="2800" i="1" dirty="0"/>
              <a:t>iki </a:t>
            </a:r>
            <a:r>
              <a:rPr lang="tr-TR" sz="2800" i="1" dirty="0" smtClean="0"/>
              <a:t>taşıtın yakıt </a:t>
            </a:r>
            <a:r>
              <a:rPr lang="tr-TR" sz="2800" i="1" dirty="0"/>
              <a:t>ekonomisi değişimleri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32" y="404664"/>
            <a:ext cx="782975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475656" y="5301208"/>
            <a:ext cx="6048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Hidrostatik transmisyonla hidrodinamik transmisyonun verimlerinin çıkış </a:t>
            </a:r>
            <a:r>
              <a:rPr lang="tr-TR" sz="2800" i="1" dirty="0" smtClean="0"/>
              <a:t>hızlarına bağımlı </a:t>
            </a:r>
            <a:r>
              <a:rPr lang="tr-TR" sz="2800" i="1" dirty="0"/>
              <a:t>değişimi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5164764" cy="4905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115616" y="5589240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ECVT ve trok </a:t>
            </a:r>
            <a:r>
              <a:rPr lang="tr-TR" sz="2800" i="1" dirty="0" err="1"/>
              <a:t>konverterli</a:t>
            </a:r>
            <a:r>
              <a:rPr lang="tr-TR" sz="2800" i="1" dirty="0"/>
              <a:t>, üç </a:t>
            </a:r>
            <a:r>
              <a:rPr lang="tr-TR" sz="2800" i="1" dirty="0" smtClean="0"/>
              <a:t>hızlı </a:t>
            </a:r>
            <a:r>
              <a:rPr lang="tr-TR" sz="2800" i="1" dirty="0"/>
              <a:t>hidrodinamik transmisyonun tahrik karakteristikleri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5080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706</Words>
  <Application>Microsoft Office PowerPoint</Application>
  <PresentationFormat>Ekran Gösterisi (4:3)</PresentationFormat>
  <Paragraphs>80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buğra154</dc:creator>
  <cp:lastModifiedBy>buğra154</cp:lastModifiedBy>
  <cp:revision>49</cp:revision>
  <dcterms:created xsi:type="dcterms:W3CDTF">2016-02-05T15:07:45Z</dcterms:created>
  <dcterms:modified xsi:type="dcterms:W3CDTF">2016-03-25T16:06:34Z</dcterms:modified>
</cp:coreProperties>
</file>