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35"/>
  </p:notesMasterIdLst>
  <p:sldIdLst>
    <p:sldId id="256" r:id="rId2"/>
    <p:sldId id="372" r:id="rId3"/>
    <p:sldId id="257" r:id="rId4"/>
    <p:sldId id="342" r:id="rId5"/>
    <p:sldId id="343" r:id="rId6"/>
    <p:sldId id="344" r:id="rId7"/>
    <p:sldId id="345" r:id="rId8"/>
    <p:sldId id="346" r:id="rId9"/>
    <p:sldId id="347" r:id="rId10"/>
    <p:sldId id="348" r:id="rId11"/>
    <p:sldId id="349" r:id="rId12"/>
    <p:sldId id="350" r:id="rId13"/>
    <p:sldId id="351" r:id="rId14"/>
    <p:sldId id="352" r:id="rId15"/>
    <p:sldId id="353" r:id="rId16"/>
    <p:sldId id="354" r:id="rId17"/>
    <p:sldId id="355" r:id="rId18"/>
    <p:sldId id="356" r:id="rId19"/>
    <p:sldId id="357" r:id="rId20"/>
    <p:sldId id="358" r:id="rId21"/>
    <p:sldId id="359" r:id="rId22"/>
    <p:sldId id="361" r:id="rId23"/>
    <p:sldId id="360" r:id="rId24"/>
    <p:sldId id="362" r:id="rId25"/>
    <p:sldId id="363" r:id="rId26"/>
    <p:sldId id="364" r:id="rId27"/>
    <p:sldId id="365" r:id="rId28"/>
    <p:sldId id="366" r:id="rId29"/>
    <p:sldId id="367" r:id="rId30"/>
    <p:sldId id="368" r:id="rId31"/>
    <p:sldId id="369" r:id="rId32"/>
    <p:sldId id="370" r:id="rId33"/>
    <p:sldId id="371" r:id="rId3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yoo"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94679" autoAdjust="0"/>
  </p:normalViewPr>
  <p:slideViewPr>
    <p:cSldViewPr>
      <p:cViewPr varScale="1">
        <p:scale>
          <a:sx n="51" d="100"/>
          <a:sy n="51" d="100"/>
        </p:scale>
        <p:origin x="-1229"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tr-TR"/>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tr-TR"/>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tr-TR"/>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8D4FB0-03F9-4D1D-B2FD-879639105594}" type="slidenum">
              <a:rPr lang="tr-TR"/>
              <a:pPr/>
              <a:t>‹#›</a:t>
            </a:fld>
            <a:endParaRPr lang="tr-TR"/>
          </a:p>
        </p:txBody>
      </p:sp>
    </p:spTree>
    <p:extLst>
      <p:ext uri="{BB962C8B-B14F-4D97-AF65-F5344CB8AC3E}">
        <p14:creationId xmlns="" xmlns:p14="http://schemas.microsoft.com/office/powerpoint/2010/main" val="42091893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87B5F1-19E2-41E1-81A0-0CFD2D90FC5F}" type="slidenum">
              <a:rPr lang="tr-TR"/>
              <a:pPr/>
              <a:t>1</a:t>
            </a:fld>
            <a:endParaRPr lang="tr-TR"/>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r>
              <a:rPr lang="tr-TR" smtClean="0"/>
              <a:t>© www.niyazikurnaz.net</a:t>
            </a:r>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DD4671ED-0EFC-4B10-8FFE-F37CFE22C7F0}"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77955CD-8F97-4361-9AEE-F88C85707D82}"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AD5F7BE-DD36-441E-AF01-9E07980125E7}"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5B8BE8B-F5D9-44E8-B3C5-CBBD728824C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r>
              <a:rPr lang="tr-TR" smtClean="0"/>
              <a:t>© www.niyazikurnaz.net</a:t>
            </a:r>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108E5CE-B0F5-4E86-A161-AE8183D873F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r>
              <a:rPr lang="tr-TR" smtClean="0"/>
              <a:t>© www.niyazikurnaz.net</a:t>
            </a:r>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740E270-21EA-409F-8E4B-BEF6391446A8}"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r>
              <a:rPr lang="tr-TR" smtClean="0"/>
              <a:t>© www.niyazikurnaz.net</a:t>
            </a:r>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C5F54ED0-12B0-4C4D-A738-F75B41E821A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4C2EC31-9272-4D6C-88A2-F9FA932C7125}"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8F15187-B109-41D4-9DA5-EC20CA08C3CA}"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7BDFB69-B7FF-4116-9A6B-DF73A536613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366239-DA98-45B3-945E-01EFE14A9F6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tr-TR" smtClean="0"/>
              <a:t>© www.niyazikurnaz.net</a:t>
            </a:r>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D689978-A16B-45C6-97F0-5E263BA9AE48}"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lgn="ctr"/>
            <a:r>
              <a:rPr lang="tr-TR" dirty="0" smtClean="0"/>
              <a:t>ÜNİTE:4</a:t>
            </a:r>
            <a:br>
              <a:rPr lang="tr-TR" dirty="0" smtClean="0"/>
            </a:br>
            <a:r>
              <a:rPr lang="tr-TR" dirty="0" smtClean="0"/>
              <a:t>MUHASEBE SİSTEMİ</a:t>
            </a:r>
            <a:endParaRPr lang="tr-TR" dirty="0"/>
          </a:p>
        </p:txBody>
      </p:sp>
      <p:sp>
        <p:nvSpPr>
          <p:cNvPr id="2051" name="Rectangle 3"/>
          <p:cNvSpPr>
            <a:spLocks noGrp="1" noChangeArrowheads="1"/>
          </p:cNvSpPr>
          <p:nvPr>
            <p:ph type="subTitle" idx="1"/>
          </p:nvPr>
        </p:nvSpPr>
        <p:spPr/>
        <p:txBody>
          <a:bodyPr/>
          <a:lstStyle/>
          <a:p>
            <a:endParaRPr lang="tr-TR" dirty="0" smtClean="0"/>
          </a:p>
          <a:p>
            <a:r>
              <a:rPr lang="tr-TR" dirty="0" err="1" smtClean="0"/>
              <a:t>Öğr</a:t>
            </a:r>
            <a:r>
              <a:rPr lang="tr-TR" dirty="0" smtClean="0"/>
              <a:t>. Gör. Ahmet GÜN</a:t>
            </a:r>
            <a:endParaRPr lang="tr-TR" dirty="0"/>
          </a:p>
        </p:txBody>
      </p:sp>
      <p:sp>
        <p:nvSpPr>
          <p:cNvPr id="6" name="Rectangle 18"/>
          <p:cNvSpPr>
            <a:spLocks noGrp="1" noChangeArrowheads="1"/>
          </p:cNvSpPr>
          <p:nvPr>
            <p:ph type="sldNum" sz="quarter" idx="12"/>
          </p:nvPr>
        </p:nvSpPr>
        <p:spPr/>
        <p:txBody>
          <a:bodyPr/>
          <a:lstStyle/>
          <a:p>
            <a:fld id="{618723FA-7377-4AC0-85A7-C1C43D77AB09}" type="slidenum">
              <a:rPr lang="tr-TR"/>
              <a:pPr/>
              <a:t>1</a:t>
            </a:fld>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Konu Başlıkları</a:t>
            </a:r>
            <a:endParaRPr lang="tr-TR" dirty="0"/>
          </a:p>
        </p:txBody>
      </p:sp>
      <p:sp>
        <p:nvSpPr>
          <p:cNvPr id="11267" name="Rectangle 3"/>
          <p:cNvSpPr>
            <a:spLocks noGrp="1" noChangeArrowheads="1"/>
          </p:cNvSpPr>
          <p:nvPr>
            <p:ph idx="1"/>
          </p:nvPr>
        </p:nvSpPr>
        <p:spPr/>
        <p:txBody>
          <a:bodyPr>
            <a:normAutofit/>
          </a:bodyPr>
          <a:lstStyle/>
          <a:p>
            <a:pPr marL="514350" indent="-514350">
              <a:buAutoNum type="arabicPeriod"/>
            </a:pPr>
            <a:r>
              <a:rPr lang="tr-TR" dirty="0" smtClean="0"/>
              <a:t>Tek Taraflı Kayıt Yöntemi</a:t>
            </a:r>
          </a:p>
          <a:p>
            <a:pPr marL="514350" indent="-514350">
              <a:buAutoNum type="arabicPeriod"/>
            </a:pPr>
            <a:r>
              <a:rPr lang="tr-TR" dirty="0" smtClean="0"/>
              <a:t>Çift Taraflı Kayıt Yöntemi</a:t>
            </a:r>
          </a:p>
          <a:p>
            <a:pPr marL="514350" indent="-514350">
              <a:buAutoNum type="arabicPeriod"/>
            </a:pPr>
            <a:r>
              <a:rPr lang="tr-TR" dirty="0" smtClean="0"/>
              <a:t>Muhasebe Süreci</a:t>
            </a:r>
          </a:p>
          <a:p>
            <a:pPr marL="514350" indent="-514350">
              <a:buAutoNum type="arabicPeriod"/>
            </a:pPr>
            <a:r>
              <a:rPr lang="tr-TR" dirty="0" smtClean="0"/>
              <a:t>Yevmiye Defteri (Günlük Defter)</a:t>
            </a:r>
          </a:p>
          <a:p>
            <a:pPr marL="514350" indent="-514350">
              <a:buAutoNum type="arabicPeriod"/>
            </a:pPr>
            <a:r>
              <a:rPr lang="tr-TR" dirty="0" smtClean="0"/>
              <a:t>Büyük Defter (Defteri Kebir)</a:t>
            </a:r>
          </a:p>
          <a:p>
            <a:pPr marL="514350" indent="-514350">
              <a:buAutoNum type="arabicPeriod"/>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SİSTEMİ</a:t>
            </a:r>
            <a:endParaRPr lang="tr-TR" dirty="0"/>
          </a:p>
        </p:txBody>
      </p:sp>
      <p:sp>
        <p:nvSpPr>
          <p:cNvPr id="11267" name="Rectangle 3"/>
          <p:cNvSpPr>
            <a:spLocks noGrp="1" noChangeArrowheads="1"/>
          </p:cNvSpPr>
          <p:nvPr>
            <p:ph idx="1"/>
          </p:nvPr>
        </p:nvSpPr>
        <p:spPr/>
        <p:txBody>
          <a:bodyPr>
            <a:normAutofit fontScale="92500" lnSpcReduction="20000"/>
          </a:bodyPr>
          <a:lstStyle/>
          <a:p>
            <a:pPr>
              <a:buNone/>
            </a:pPr>
            <a:r>
              <a:rPr lang="tr-TR" dirty="0" smtClean="0"/>
              <a:t>Muhasebe sisteminde iki tür kayıt yöntemi vardır. Tek taraflı kayıt yöntemi ve çift taraflı kayıt yöntemi.</a:t>
            </a:r>
          </a:p>
          <a:p>
            <a:pPr>
              <a:buNone/>
            </a:pPr>
            <a:r>
              <a:rPr lang="tr-TR" b="1" dirty="0" smtClean="0"/>
              <a:t>1. Tek taraflı kayıt sistemi (basit kayıt):</a:t>
            </a:r>
            <a:r>
              <a:rPr lang="tr-TR" dirty="0" smtClean="0"/>
              <a:t> Mali olayların yalnızca bir yönünün muhasebe kayıtlarına alındığı muhasebe kayıt sistemidir. Tek taraflı kayıtta işletme hesabı defteri tutulur. Tek taraflı </a:t>
            </a:r>
            <a:r>
              <a:rPr lang="tr-TR" dirty="0" err="1" smtClean="0"/>
              <a:t>kayıtı</a:t>
            </a:r>
            <a:r>
              <a:rPr lang="tr-TR" dirty="0" smtClean="0"/>
              <a:t> II. sınıf tacirler tutar.</a:t>
            </a:r>
          </a:p>
          <a:p>
            <a:pPr>
              <a:buNone/>
            </a:pPr>
            <a:r>
              <a:rPr lang="tr-TR" dirty="0" smtClean="0"/>
              <a:t>Örneğin veresiye satış yapan bir işletmeci; yalnızca malı alanların borcunu bir deftere kayıt ediyor ve orada izliyor, buna karşılık stoktaki (mallardaki) azalmaları deftere kayıt etmiyor ve orada izlemiyorsa, tek taraflı kayıt yöntemi uyguluyor  demektir. Tek taraflı kayıt yöntemi, uygulaması kolay bir muhasebe yöntemidir.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SİSTEMİ</a:t>
            </a:r>
            <a:endParaRPr lang="tr-TR" dirty="0"/>
          </a:p>
        </p:txBody>
      </p:sp>
      <p:sp>
        <p:nvSpPr>
          <p:cNvPr id="11267" name="Rectangle 3"/>
          <p:cNvSpPr>
            <a:spLocks noGrp="1" noChangeArrowheads="1"/>
          </p:cNvSpPr>
          <p:nvPr>
            <p:ph idx="1"/>
          </p:nvPr>
        </p:nvSpPr>
        <p:spPr/>
        <p:txBody>
          <a:bodyPr>
            <a:normAutofit fontScale="92500"/>
          </a:bodyPr>
          <a:lstStyle/>
          <a:p>
            <a:pPr>
              <a:buNone/>
            </a:pPr>
            <a:r>
              <a:rPr lang="tr-TR" b="1" dirty="0" smtClean="0"/>
              <a:t>2. Çift taraflı kayıt sistemi (bilanço </a:t>
            </a:r>
            <a:r>
              <a:rPr lang="tr-TR" b="1" dirty="0" err="1" smtClean="0"/>
              <a:t>usülü</a:t>
            </a:r>
            <a:r>
              <a:rPr lang="tr-TR" b="1" dirty="0" smtClean="0"/>
              <a:t> kayıt):</a:t>
            </a:r>
            <a:r>
              <a:rPr lang="tr-TR" dirty="0" smtClean="0"/>
              <a:t> İşletmenin gerçekleştirdiği mali olayların her iki yönünün de  kayıtlara alındığı muhasebe kayıt sistemidir. Çift taraflı kayıtta ise yevmiye defteri, büyük defter ve envanter defteri gibi defterler tutulur. Çift taraflı </a:t>
            </a:r>
            <a:r>
              <a:rPr lang="tr-TR" dirty="0" err="1" smtClean="0"/>
              <a:t>kayıtı</a:t>
            </a:r>
            <a:r>
              <a:rPr lang="tr-TR" dirty="0" smtClean="0"/>
              <a:t> I. sınıf tacirler tutmaktadır.</a:t>
            </a:r>
          </a:p>
          <a:p>
            <a:pPr>
              <a:buNone/>
            </a:pPr>
            <a:r>
              <a:rPr lang="tr-TR" dirty="0" smtClean="0"/>
              <a:t>Örneğin yukarıdaki örnekteki işletmeci depodan azalan stokları (malları) da deftere kaydetmiş olsaydı çift taraflı kayıt yöntemini kullanmış olurdu. Bu yöntem ayrıntılı ve zor olmasına rağmen, işletme faaliyetleri ve sonuçları hakkında daha anlamlı sonuçlar vermektedir.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SİSTEMİ</a:t>
            </a:r>
            <a:endParaRPr lang="tr-TR" dirty="0"/>
          </a:p>
        </p:txBody>
      </p:sp>
      <p:sp>
        <p:nvSpPr>
          <p:cNvPr id="11267" name="Rectangle 3"/>
          <p:cNvSpPr>
            <a:spLocks noGrp="1" noChangeArrowheads="1"/>
          </p:cNvSpPr>
          <p:nvPr>
            <p:ph idx="1"/>
          </p:nvPr>
        </p:nvSpPr>
        <p:spPr/>
        <p:txBody>
          <a:bodyPr>
            <a:normAutofit/>
          </a:bodyPr>
          <a:lstStyle/>
          <a:p>
            <a:pPr>
              <a:buNone/>
            </a:pPr>
            <a:r>
              <a:rPr lang="tr-TR" b="1" dirty="0" smtClean="0"/>
              <a:t>Günümüzde II. Sınıf tacirlerin tutmak zorunda olduğu İşletme defteri tek taraflı kayıt yöntemine bir örnektir.</a:t>
            </a:r>
          </a:p>
          <a:p>
            <a:pPr>
              <a:buNone/>
            </a:pPr>
            <a:r>
              <a:rPr lang="tr-TR" b="1" dirty="0" smtClean="0"/>
              <a:t>II</a:t>
            </a:r>
            <a:r>
              <a:rPr lang="tr-TR" b="1" dirty="0" smtClean="0"/>
              <a:t>. </a:t>
            </a:r>
            <a:r>
              <a:rPr lang="tr-TR" b="1" dirty="0" smtClean="0"/>
              <a:t>Sınıf tüccarların tutması zorunlu defterler</a:t>
            </a:r>
            <a:r>
              <a:rPr lang="tr-TR" dirty="0" smtClean="0"/>
              <a:t>:</a:t>
            </a:r>
            <a:br>
              <a:rPr lang="tr-TR" dirty="0" smtClean="0"/>
            </a:br>
            <a:r>
              <a:rPr lang="tr-TR" dirty="0" smtClean="0"/>
              <a:t>a.   İşletme hesabı defteri </a:t>
            </a:r>
            <a:br>
              <a:rPr lang="tr-TR" dirty="0" smtClean="0"/>
            </a:br>
            <a:r>
              <a:rPr lang="tr-TR" dirty="0" smtClean="0"/>
              <a:t>b.</a:t>
            </a:r>
            <a:r>
              <a:rPr lang="tr-TR" dirty="0" smtClean="0"/>
              <a:t>   Günlük </a:t>
            </a:r>
            <a:r>
              <a:rPr lang="tr-TR" dirty="0" smtClean="0"/>
              <a:t>perakende  </a:t>
            </a:r>
            <a:r>
              <a:rPr lang="tr-TR" dirty="0" smtClean="0"/>
              <a:t>ve hasılat defteri </a:t>
            </a:r>
            <a:br>
              <a:rPr lang="tr-TR" dirty="0" smtClean="0"/>
            </a:br>
            <a:r>
              <a:rPr lang="tr-TR" dirty="0" smtClean="0"/>
              <a:t>c.   Kambiyo senetleri defteri </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5</a:t>
            </a:fld>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SİSTEMİ</a:t>
            </a:r>
            <a:endParaRPr lang="tr-TR" dirty="0"/>
          </a:p>
        </p:txBody>
      </p:sp>
      <p:sp>
        <p:nvSpPr>
          <p:cNvPr id="11267" name="Rectangle 3"/>
          <p:cNvSpPr>
            <a:spLocks noGrp="1" noChangeArrowheads="1"/>
          </p:cNvSpPr>
          <p:nvPr>
            <p:ph idx="1"/>
          </p:nvPr>
        </p:nvSpPr>
        <p:spPr/>
        <p:txBody>
          <a:bodyPr>
            <a:normAutofit fontScale="77500" lnSpcReduction="20000"/>
          </a:bodyPr>
          <a:lstStyle/>
          <a:p>
            <a:pPr>
              <a:buNone/>
            </a:pPr>
            <a:r>
              <a:rPr lang="tr-TR" b="1" dirty="0" smtClean="0"/>
              <a:t>1.Sınıf tüccarların tutması zorunlu defterler</a:t>
            </a:r>
            <a:r>
              <a:rPr lang="tr-TR" dirty="0" smtClean="0"/>
              <a:t/>
            </a:r>
            <a:br>
              <a:rPr lang="tr-TR" dirty="0" smtClean="0"/>
            </a:br>
            <a:r>
              <a:rPr lang="tr-TR" dirty="0" smtClean="0"/>
              <a:t>a.   Yevmiye (günlük) defter </a:t>
            </a:r>
            <a:br>
              <a:rPr lang="tr-TR" dirty="0" smtClean="0"/>
            </a:br>
            <a:r>
              <a:rPr lang="tr-TR" dirty="0" smtClean="0"/>
              <a:t>b.   Büyük defter (defteri kebir) </a:t>
            </a:r>
            <a:br>
              <a:rPr lang="tr-TR" dirty="0" smtClean="0"/>
            </a:br>
            <a:r>
              <a:rPr lang="tr-TR" dirty="0" smtClean="0"/>
              <a:t>c.   Envanter defteri </a:t>
            </a:r>
            <a:br>
              <a:rPr lang="tr-TR" dirty="0" smtClean="0"/>
            </a:br>
            <a:r>
              <a:rPr lang="tr-TR" dirty="0" smtClean="0"/>
              <a:t>d.   Günlük kasa defteri </a:t>
            </a:r>
            <a:br>
              <a:rPr lang="tr-TR" dirty="0" smtClean="0"/>
            </a:br>
            <a:r>
              <a:rPr lang="tr-TR" dirty="0" smtClean="0"/>
              <a:t>e.   Kambiyo senetleri defteri </a:t>
            </a:r>
            <a:br>
              <a:rPr lang="tr-TR" dirty="0" smtClean="0"/>
            </a:br>
            <a:r>
              <a:rPr lang="tr-TR" dirty="0" smtClean="0"/>
              <a:t>Ayrıca </a:t>
            </a:r>
            <a:r>
              <a:rPr lang="tr-TR" dirty="0" err="1" smtClean="0"/>
              <a:t>VUK'a</a:t>
            </a:r>
            <a:r>
              <a:rPr lang="tr-TR" dirty="0" smtClean="0"/>
              <a:t> göre işletmeler faaliyetin niteliğine göre, "imalat defteri, bitim işleri defteri, istihsal defteri, ambar defteri, yabancı ulaştırma kurumlarının hasılat defteri, damga vergisi defteri, banka- banker  ve sigorta şirketlerinin gider vergisine ilişkin kayıtlarının yer aldığı defter." tutmak zorundadırlar. Ticari kanuna göre tüzel kişi niteliğindeki işletmeler "karar defteri " tutmak zorundadırlar. </a:t>
            </a:r>
          </a:p>
          <a:p>
            <a:pPr>
              <a:buNone/>
            </a:pPr>
            <a:r>
              <a:rPr lang="tr-TR" dirty="0" smtClean="0"/>
              <a:t>	</a:t>
            </a:r>
          </a:p>
          <a:p>
            <a:pPr>
              <a:buNone/>
            </a:pPr>
            <a:r>
              <a:rPr lang="tr-TR" dirty="0" smtClean="0"/>
              <a:t>	Bu ticari defterlerin mutlaka belgelere dayanması gerekir. Fatura, fış vs. gibi </a:t>
            </a:r>
            <a:br>
              <a:rPr lang="tr-TR" dirty="0" smtClean="0"/>
            </a:b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6</a:t>
            </a:fld>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fontScale="92500" lnSpcReduction="20000"/>
          </a:bodyPr>
          <a:lstStyle/>
          <a:p>
            <a:pPr>
              <a:buNone/>
            </a:pPr>
            <a:r>
              <a:rPr lang="tr-TR" b="1" dirty="0" smtClean="0"/>
              <a:t>Muhasebe Süreci</a:t>
            </a:r>
            <a:r>
              <a:rPr lang="tr-TR" dirty="0" smtClean="0"/>
              <a:t>: Bir muhasebe döneminin başından sonuna kadar yapılan muhasebe işlemleri dizisine muhasebe süreci denilmektedir. Muhasebe dönemi genelde 1 yıldır ve 1 Ocak tarihinde başlar, 31 aralık tarihinde sona erer. Yıl içersinde yeni işe başlayanların muhasebe dönemi, işe başlama tarihinden itibaren başlar ve o yılın sonunda sona erer.</a:t>
            </a:r>
          </a:p>
          <a:p>
            <a:pPr>
              <a:buNone/>
            </a:pPr>
            <a:r>
              <a:rPr lang="tr-TR" dirty="0" smtClean="0"/>
              <a:t>Muhasebe süreci işletme esasına ve bilanço esasına göre defter tutanlarda farklılık gösterir. İşletme esasına göre defter tutanlar tek taraflı kayıt yöntemini uygularken, bilanço esasına göre defter tutanlar çift taraflı kayıt yöntemini uygularlar.</a:t>
            </a:r>
          </a:p>
          <a:p>
            <a:pPr>
              <a:buNone/>
            </a:pPr>
            <a:r>
              <a:rPr lang="tr-TR" dirty="0" smtClean="0"/>
              <a:t/>
            </a:r>
            <a:br>
              <a:rPr lang="tr-TR" dirty="0" smtClean="0"/>
            </a:b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fontScale="85000" lnSpcReduction="10000"/>
          </a:bodyPr>
          <a:lstStyle/>
          <a:p>
            <a:pPr>
              <a:buNone/>
            </a:pPr>
            <a:r>
              <a:rPr lang="tr-TR" b="1" dirty="0" smtClean="0"/>
              <a:t>Bilanço esası</a:t>
            </a:r>
            <a:r>
              <a:rPr lang="tr-TR" dirty="0" smtClean="0"/>
              <a:t>na göre yani çift taraflı kayıt sistemine göre muhasebe süreci aşağıdaki işlemlerden sırasıyla oluşmaktadır.</a:t>
            </a:r>
          </a:p>
          <a:p>
            <a:pPr>
              <a:buNone/>
            </a:pPr>
            <a:r>
              <a:rPr lang="tr-TR" dirty="0" smtClean="0"/>
              <a:t/>
            </a:r>
            <a:br>
              <a:rPr lang="tr-TR" dirty="0" smtClean="0"/>
            </a:br>
            <a:r>
              <a:rPr lang="tr-TR" dirty="0" smtClean="0"/>
              <a:t>1- Açılış bilançosunun düzenlenmesi</a:t>
            </a:r>
            <a:br>
              <a:rPr lang="tr-TR" dirty="0" smtClean="0"/>
            </a:br>
            <a:r>
              <a:rPr lang="tr-TR" dirty="0" smtClean="0"/>
              <a:t/>
            </a:r>
            <a:br>
              <a:rPr lang="tr-TR" dirty="0" smtClean="0"/>
            </a:br>
            <a:r>
              <a:rPr lang="tr-TR" dirty="0" smtClean="0"/>
              <a:t>2- Yevmiye defter (Günlük defter) kayıtlarının yapılması</a:t>
            </a:r>
            <a:br>
              <a:rPr lang="tr-TR" dirty="0" smtClean="0"/>
            </a:br>
            <a:r>
              <a:rPr lang="tr-TR" dirty="0" smtClean="0"/>
              <a:t/>
            </a:r>
            <a:br>
              <a:rPr lang="tr-TR" dirty="0" smtClean="0"/>
            </a:br>
            <a:r>
              <a:rPr lang="tr-TR" dirty="0" smtClean="0"/>
              <a:t>3- Büyük defter (Defteri kebir) kayıtlarının yapılması</a:t>
            </a:r>
            <a:br>
              <a:rPr lang="tr-TR" dirty="0" smtClean="0"/>
            </a:br>
            <a:r>
              <a:rPr lang="tr-TR" dirty="0" smtClean="0"/>
              <a:t/>
            </a:r>
            <a:br>
              <a:rPr lang="tr-TR" dirty="0" smtClean="0"/>
            </a:br>
            <a:r>
              <a:rPr lang="tr-TR" dirty="0" smtClean="0"/>
              <a:t>4- Yardımcı defter kayıtlarının yapılması</a:t>
            </a:r>
            <a:br>
              <a:rPr lang="tr-TR" dirty="0" smtClean="0"/>
            </a:br>
            <a:r>
              <a:rPr lang="tr-TR" dirty="0" smtClean="0"/>
              <a:t/>
            </a:r>
            <a:br>
              <a:rPr lang="tr-TR" dirty="0" smtClean="0"/>
            </a:br>
            <a:r>
              <a:rPr lang="tr-TR" dirty="0" smtClean="0"/>
              <a:t>5- Aylık mizanların düzenlenmesi</a:t>
            </a:r>
            <a:br>
              <a:rPr lang="tr-TR" dirty="0" smtClean="0"/>
            </a:br>
            <a:r>
              <a:rPr lang="tr-TR" dirty="0" smtClean="0"/>
              <a:t/>
            </a:r>
            <a:br>
              <a:rPr lang="tr-TR" dirty="0" smtClean="0"/>
            </a:br>
            <a:r>
              <a:rPr lang="tr-TR" dirty="0" smtClean="0"/>
              <a:t>6- Dönem sonu envanter işlemlerinin yapılması</a:t>
            </a:r>
          </a:p>
        </p:txBody>
      </p:sp>
      <p:sp>
        <p:nvSpPr>
          <p:cNvPr id="5" name="4 Slayt Numarası Yer Tutucusu"/>
          <p:cNvSpPr>
            <a:spLocks noGrp="1"/>
          </p:cNvSpPr>
          <p:nvPr>
            <p:ph type="sldNum" sz="quarter" idx="12"/>
          </p:nvPr>
        </p:nvSpPr>
        <p:spPr/>
        <p:txBody>
          <a:bodyPr/>
          <a:lstStyle/>
          <a:p>
            <a:fld id="{632B7333-DC34-4534-9108-1C585B088A21}" type="slidenum">
              <a:rPr lang="tr-TR"/>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fontScale="85000" lnSpcReduction="10000"/>
          </a:bodyPr>
          <a:lstStyle/>
          <a:p>
            <a:pPr>
              <a:buNone/>
            </a:pPr>
            <a:r>
              <a:rPr lang="tr-TR" b="1" dirty="0" smtClean="0"/>
              <a:t>Bilanço esası</a:t>
            </a:r>
            <a:r>
              <a:rPr lang="tr-TR" dirty="0" smtClean="0"/>
              <a:t>na göre yani çift taraflı kayıt sistemine göre muhasebe süreci aşağıdaki işlemlerden sırasıyla oluşmaktadır.</a:t>
            </a:r>
          </a:p>
          <a:p>
            <a:pPr>
              <a:buNone/>
            </a:pPr>
            <a:r>
              <a:rPr lang="tr-TR" dirty="0" smtClean="0"/>
              <a:t/>
            </a:r>
            <a:br>
              <a:rPr lang="tr-TR" dirty="0" smtClean="0"/>
            </a:br>
            <a:r>
              <a:rPr lang="tr-TR" dirty="0" smtClean="0"/>
              <a:t>7- Gelir Tablosunun düzenlenmesi</a:t>
            </a:r>
            <a:br>
              <a:rPr lang="tr-TR" dirty="0" smtClean="0"/>
            </a:br>
            <a:r>
              <a:rPr lang="tr-TR" dirty="0" smtClean="0"/>
              <a:t/>
            </a:r>
            <a:br>
              <a:rPr lang="tr-TR" dirty="0" smtClean="0"/>
            </a:br>
            <a:r>
              <a:rPr lang="tr-TR" dirty="0" smtClean="0"/>
              <a:t>8- Sonuç hesaplarının (Gelir - Gider hesapları) kapatılması</a:t>
            </a:r>
            <a:br>
              <a:rPr lang="tr-TR" dirty="0" smtClean="0"/>
            </a:br>
            <a:r>
              <a:rPr lang="tr-TR" dirty="0" smtClean="0"/>
              <a:t/>
            </a:r>
            <a:br>
              <a:rPr lang="tr-TR" dirty="0" smtClean="0"/>
            </a:br>
            <a:r>
              <a:rPr lang="tr-TR" dirty="0" smtClean="0"/>
              <a:t>9- Kesin mizanın düzenlenmesi</a:t>
            </a:r>
            <a:br>
              <a:rPr lang="tr-TR" dirty="0" smtClean="0"/>
            </a:br>
            <a:r>
              <a:rPr lang="tr-TR" dirty="0" smtClean="0"/>
              <a:t/>
            </a:r>
            <a:br>
              <a:rPr lang="tr-TR" dirty="0" smtClean="0"/>
            </a:br>
            <a:r>
              <a:rPr lang="tr-TR" dirty="0" smtClean="0"/>
              <a:t>10- Dönem sonu bilançosunun düzenlenmesi</a:t>
            </a:r>
            <a:br>
              <a:rPr lang="tr-TR" dirty="0" smtClean="0"/>
            </a:br>
            <a:r>
              <a:rPr lang="tr-TR" dirty="0" smtClean="0"/>
              <a:t/>
            </a:r>
            <a:br>
              <a:rPr lang="tr-TR" dirty="0" smtClean="0"/>
            </a:br>
            <a:r>
              <a:rPr lang="tr-TR" dirty="0" smtClean="0"/>
              <a:t>11- Bilanço hesaplarının kapatılması</a:t>
            </a:r>
            <a:br>
              <a:rPr lang="tr-TR" dirty="0" smtClean="0"/>
            </a:br>
            <a:r>
              <a:rPr lang="tr-TR" dirty="0" smtClean="0"/>
              <a:t/>
            </a:r>
            <a:br>
              <a:rPr lang="tr-TR" dirty="0" smtClean="0"/>
            </a:br>
            <a:r>
              <a:rPr lang="tr-TR" dirty="0" smtClean="0"/>
              <a:t>12- Yeni muhasebe dönemi hesaplarının açılması</a:t>
            </a:r>
          </a:p>
          <a:p>
            <a:pPr>
              <a:buNone/>
            </a:pPr>
            <a:endParaRPr lang="tr-TR" dirty="0" smtClean="0"/>
          </a:p>
        </p:txBody>
      </p:sp>
      <p:sp>
        <p:nvSpPr>
          <p:cNvPr id="5" name="4 Slayt Numarası Yer Tutucusu"/>
          <p:cNvSpPr>
            <a:spLocks noGrp="1"/>
          </p:cNvSpPr>
          <p:nvPr>
            <p:ph type="sldNum" sz="quarter" idx="12"/>
          </p:nvPr>
        </p:nvSpPr>
        <p:spPr/>
        <p:txBody>
          <a:bodyPr/>
          <a:lstStyle/>
          <a:p>
            <a:fld id="{632B7333-DC34-4534-9108-1C585B088A21}" type="slidenum">
              <a:rPr lang="tr-TR"/>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a:bodyPr>
          <a:lstStyle/>
          <a:p>
            <a:pPr>
              <a:buNone/>
            </a:pPr>
            <a:r>
              <a:rPr lang="tr-TR" b="1" dirty="0" smtClean="0"/>
              <a:t>1. Yevmiye Defterinin Tanımı:</a:t>
            </a:r>
            <a:r>
              <a:rPr lang="tr-TR" dirty="0" smtClean="0"/>
              <a:t> Muhasebede, ticari işlemlerin belgelere dayanarak tarih sırası ile, maddeler halinde kaydedildiği deftere yevmiye defteri (Günlük Defter) denir. Yevmiye defterine yapılan her kayıt mutlaka bir belgeye dayanmalıdır. Muhasebede belgesi olmayan hiçbir işlem kaydedilemez. Yevmiye defterine ilk olarak yeni işe başlayan işletmelerde açılış bilançosu, eskiden beri işe devam eden işletmelerde önceki dönem sonu bilançosunda yer alan bilgiler esas alınarak açılış kaydı yapılır.</a:t>
            </a:r>
          </a:p>
        </p:txBody>
      </p:sp>
      <p:sp>
        <p:nvSpPr>
          <p:cNvPr id="5" name="4 Slayt Numarası Yer Tutucusu"/>
          <p:cNvSpPr>
            <a:spLocks noGrp="1"/>
          </p:cNvSpPr>
          <p:nvPr>
            <p:ph type="sldNum" sz="quarter" idx="12"/>
          </p:nvPr>
        </p:nvSpPr>
        <p:spPr/>
        <p:txBody>
          <a:bodyPr/>
          <a:lstStyle/>
          <a:p>
            <a:fld id="{632B7333-DC34-4534-9108-1C585B088A21}" type="slidenum">
              <a:rPr lang="tr-TR"/>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a:bodyPr>
          <a:lstStyle/>
          <a:p>
            <a:pPr>
              <a:buNone/>
            </a:pPr>
            <a:r>
              <a:rPr lang="tr-TR" dirty="0" smtClean="0"/>
              <a:t>Yevmiye defterine kayıt yapılırken hata olursa muhasebe kurallarına göre düzeltme yapılır. Kayıt silme, karalama, sayfa koparma kesinlikle yasaktır ve cezai müeyyidelere tabidir. Yanlış yazılan rakam veya yazının üzeri okunacak şekilde tek çizgi ile çizilir ve üzerine ya da yanına doğrusu yazılır. Yevmiye defteri ciltli ya da yapraklı olabilir. </a:t>
            </a:r>
            <a:br>
              <a:rPr lang="tr-TR" dirty="0" smtClean="0"/>
            </a:br>
            <a:endParaRPr lang="tr-TR" dirty="0" smtClean="0"/>
          </a:p>
        </p:txBody>
      </p:sp>
      <p:sp>
        <p:nvSpPr>
          <p:cNvPr id="5" name="4 Slayt Numarası Yer Tutucusu"/>
          <p:cNvSpPr>
            <a:spLocks noGrp="1"/>
          </p:cNvSpPr>
          <p:nvPr>
            <p:ph type="sldNum" sz="quarter" idx="12"/>
          </p:nvPr>
        </p:nvSpPr>
        <p:spPr/>
        <p:txBody>
          <a:bodyPr/>
          <a:lstStyle/>
          <a:p>
            <a:fld id="{632B7333-DC34-4534-9108-1C585B088A21}" type="slidenum">
              <a:rPr lang="tr-TR"/>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a:bodyPr>
          <a:lstStyle/>
          <a:p>
            <a:pPr>
              <a:buNone/>
            </a:pPr>
            <a:r>
              <a:rPr lang="tr-TR" dirty="0" smtClean="0"/>
              <a:t>Yevmiye defteri kullanılmadan önce notere tasdik ettirilmesi gerekir. Aksi halde tutulan yevmiye defteri kanunen geçerli sayılmaz. Muhasebe kayıtlarını bilgisayar aracılığı ile tutan işletmeler bilgisayar kağıtlarını defter olarak tasdik ettirirler. Bu durumda yevmiye defteri formatı kullanılan muhasebe paket programına göre değişmektedir.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12</a:t>
            </a:fld>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a:bodyPr>
          <a:lstStyle/>
          <a:p>
            <a:pPr>
              <a:buNone/>
            </a:pPr>
            <a:r>
              <a:rPr lang="tr-TR" dirty="0" smtClean="0"/>
              <a:t>Muhasebe işlemlerinin defterlere günü gününe kaydedilmesi esas olmakla birlikte en geç </a:t>
            </a:r>
            <a:r>
              <a:rPr lang="tr-TR" b="1" dirty="0" smtClean="0"/>
              <a:t>10 gün</a:t>
            </a:r>
            <a:r>
              <a:rPr lang="tr-TR" dirty="0" smtClean="0"/>
              <a:t> içinde deftere kayıt yapılmalıdır. Muhasebe kayıtlarını, muhasebe fişlerine dayanarak yürüten işletmelerde en geç </a:t>
            </a:r>
            <a:r>
              <a:rPr lang="tr-TR" b="1" dirty="0" smtClean="0"/>
              <a:t>45 gün</a:t>
            </a:r>
            <a:r>
              <a:rPr lang="tr-TR" dirty="0" smtClean="0"/>
              <a:t> içinde deftere kayıt yapılmalıdır. Yevmiye defteri, Türk Ticaret Kanunu’na göre ait olduğu yıldan başlayarak 10 yıl, Vergi Usul Kanunu’na göre izleyen yıldan başlayarak 5 yıl süre ile saklanmalıdır.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fontScale="92500" lnSpcReduction="20000"/>
          </a:bodyPr>
          <a:lstStyle/>
          <a:p>
            <a:pPr>
              <a:buNone/>
            </a:pPr>
            <a:r>
              <a:rPr lang="tr-TR" b="1" dirty="0" smtClean="0"/>
              <a:t>Yevmiye Defterinin Şekli:</a:t>
            </a:r>
            <a:r>
              <a:rPr lang="tr-TR" dirty="0" smtClean="0"/>
              <a:t> Yevmiye defterine muhasebe işlemleri yevmiye maddesi halinde yazılır. Yevmiye defterinde iki çizgi arasında yer alan terimler yevmiye maddesini oluşturur. Yevmiye maddesine kayıt yapılırken önce borçlu hesaplar kaydedilir, daha sonra alacaklı hesaplar kaydedilir. Borçlu hesapların tutarları borç sütununa, alacaklı hesapların tutarları alacak sütununa yazılır. Her yevmiye maddesinin altında işlemi açıklayan kısa bir not yer alır.</a:t>
            </a:r>
          </a:p>
          <a:p>
            <a:pPr>
              <a:buNone/>
            </a:pPr>
            <a:r>
              <a:rPr lang="tr-TR" dirty="0" smtClean="0"/>
              <a:t>Yevmiye defterinde ilk satır bir önceki sayfa toplamının devredildiği toplamların bulunduğu satırdır. Yevmiye defterinin son satırı da sayfa toplamının yazıldığı toplam satırıdır.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Yevmiye Defterinin Şekli</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15</a:t>
            </a:fld>
            <a:endParaRPr lang="tr-TR"/>
          </a:p>
        </p:txBody>
      </p:sp>
      <p:pic>
        <p:nvPicPr>
          <p:cNvPr id="1026" name="Picture 2"/>
          <p:cNvPicPr>
            <a:picLocks noGrp="1" noChangeAspect="1" noChangeArrowheads="1"/>
          </p:cNvPicPr>
          <p:nvPr>
            <p:ph idx="1"/>
          </p:nvPr>
        </p:nvPicPr>
        <p:blipFill>
          <a:blip r:embed="rId2" cstate="print"/>
          <a:srcRect/>
          <a:stretch>
            <a:fillRect/>
          </a:stretch>
        </p:blipFill>
        <p:spPr bwMode="auto">
          <a:xfrm>
            <a:off x="525084" y="2132856"/>
            <a:ext cx="8223380"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Yevmiye Defterinin Şekli</a:t>
            </a:r>
            <a:endParaRPr lang="tr-TR" dirty="0"/>
          </a:p>
        </p:txBody>
      </p:sp>
      <p:sp>
        <p:nvSpPr>
          <p:cNvPr id="11267" name="Rectangle 3"/>
          <p:cNvSpPr>
            <a:spLocks noGrp="1" noChangeArrowheads="1"/>
          </p:cNvSpPr>
          <p:nvPr>
            <p:ph idx="1"/>
          </p:nvPr>
        </p:nvSpPr>
        <p:spPr/>
        <p:txBody>
          <a:bodyPr>
            <a:normAutofit/>
          </a:bodyPr>
          <a:lstStyle/>
          <a:p>
            <a:pPr>
              <a:buNone/>
            </a:pPr>
            <a:r>
              <a:rPr lang="tr-TR" dirty="0" smtClean="0"/>
              <a:t>Muhasebe işlemlerinde matbu yevmiye defteri yukarıdaki gibidir. Fakat genelde muhasebe işlemlerinin yevmiye kayıtları daha kısa bir şekilde düzenlenebilir. </a:t>
            </a:r>
          </a:p>
          <a:p>
            <a:pPr>
              <a:buNone/>
            </a:pPr>
            <a:r>
              <a:rPr lang="tr-TR" dirty="0" smtClean="0"/>
              <a:t>Bizde derslerde yevmiye defterini aşağıdaki şekilde düzenleyeceğiz</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16</a:t>
            </a:fld>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Yevmiye Defterinin Şekli</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17</a:t>
            </a:fld>
            <a:endParaRPr lang="tr-TR"/>
          </a:p>
        </p:txBody>
      </p:sp>
      <p:pic>
        <p:nvPicPr>
          <p:cNvPr id="2050" name="Picture 2"/>
          <p:cNvPicPr>
            <a:picLocks noGrp="1" noChangeAspect="1" noChangeArrowheads="1"/>
          </p:cNvPicPr>
          <p:nvPr>
            <p:ph idx="1"/>
          </p:nvPr>
        </p:nvPicPr>
        <p:blipFill>
          <a:blip r:embed="rId2" cstate="print"/>
          <a:srcRect/>
          <a:stretch>
            <a:fillRect/>
          </a:stretch>
        </p:blipFill>
        <p:spPr bwMode="auto">
          <a:xfrm>
            <a:off x="323528" y="2420888"/>
            <a:ext cx="8579239" cy="2808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Yevmiye Maddesi Türleri</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18</a:t>
            </a:fld>
            <a:endParaRPr lang="tr-TR"/>
          </a:p>
        </p:txBody>
      </p:sp>
      <p:sp>
        <p:nvSpPr>
          <p:cNvPr id="6" name="5 İçerik Yer Tutucusu"/>
          <p:cNvSpPr>
            <a:spLocks noGrp="1"/>
          </p:cNvSpPr>
          <p:nvPr>
            <p:ph idx="1"/>
          </p:nvPr>
        </p:nvSpPr>
        <p:spPr>
          <a:xfrm>
            <a:off x="457200" y="1935480"/>
            <a:ext cx="8229600" cy="1997576"/>
          </a:xfrm>
        </p:spPr>
        <p:txBody>
          <a:bodyPr/>
          <a:lstStyle/>
          <a:p>
            <a:pPr>
              <a:buNone/>
            </a:pPr>
            <a:r>
              <a:rPr lang="tr-TR" dirty="0" smtClean="0"/>
              <a:t>Yevmiye maddesi düzenlenirken, yevmiye maddesi üç biçimde olabilir.</a:t>
            </a:r>
          </a:p>
          <a:p>
            <a:pPr>
              <a:buNone/>
            </a:pPr>
            <a:r>
              <a:rPr lang="tr-TR" b="1" dirty="0" smtClean="0"/>
              <a:t>1. Basit (yalın) madde</a:t>
            </a:r>
            <a:r>
              <a:rPr lang="tr-TR" dirty="0" smtClean="0"/>
              <a:t>: Tek hesabın borçlu ve tek hesabın alacaklı olduğu yevmiye maddesi türüdür.</a:t>
            </a:r>
          </a:p>
          <a:p>
            <a:pPr>
              <a:buNone/>
            </a:pPr>
            <a:endParaRPr lang="tr-TR" dirty="0"/>
          </a:p>
        </p:txBody>
      </p:sp>
      <p:pic>
        <p:nvPicPr>
          <p:cNvPr id="3075" name="Picture 3"/>
          <p:cNvPicPr>
            <a:picLocks noChangeAspect="1" noChangeArrowheads="1"/>
          </p:cNvPicPr>
          <p:nvPr/>
        </p:nvPicPr>
        <p:blipFill>
          <a:blip r:embed="rId2" cstate="print"/>
          <a:srcRect/>
          <a:stretch>
            <a:fillRect/>
          </a:stretch>
        </p:blipFill>
        <p:spPr bwMode="auto">
          <a:xfrm>
            <a:off x="971600" y="4005064"/>
            <a:ext cx="7028367" cy="2338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Yevmiye Maddesi Türleri</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19</a:t>
            </a:fld>
            <a:endParaRPr lang="tr-TR"/>
          </a:p>
        </p:txBody>
      </p:sp>
      <p:sp>
        <p:nvSpPr>
          <p:cNvPr id="6" name="5 İçerik Yer Tutucusu"/>
          <p:cNvSpPr>
            <a:spLocks noGrp="1"/>
          </p:cNvSpPr>
          <p:nvPr>
            <p:ph idx="1"/>
          </p:nvPr>
        </p:nvSpPr>
        <p:spPr>
          <a:xfrm>
            <a:off x="457200" y="1935480"/>
            <a:ext cx="8229600" cy="1637536"/>
          </a:xfrm>
        </p:spPr>
        <p:txBody>
          <a:bodyPr>
            <a:normAutofit fontScale="85000" lnSpcReduction="20000"/>
          </a:bodyPr>
          <a:lstStyle/>
          <a:p>
            <a:pPr>
              <a:buNone/>
            </a:pPr>
            <a:r>
              <a:rPr lang="tr-TR" b="1" dirty="0" smtClean="0"/>
              <a:t>2. Bileşik madde :</a:t>
            </a:r>
            <a:r>
              <a:rPr lang="tr-TR" dirty="0" smtClean="0"/>
              <a:t> Birden fazla borçlu hesaba karşılık tek hesabın alacaklı olduğu ya da tek hesabın borçlanmasına karşılık birden çok hesabın </a:t>
            </a:r>
            <a:r>
              <a:rPr lang="tr-TR" dirty="0" err="1" smtClean="0"/>
              <a:t>alacaklandığı</a:t>
            </a:r>
            <a:r>
              <a:rPr lang="tr-TR" dirty="0" smtClean="0"/>
              <a:t> yevmiye maddesi türüdür.</a:t>
            </a:r>
          </a:p>
          <a:p>
            <a:pPr>
              <a:buNone/>
            </a:pPr>
            <a:r>
              <a:rPr lang="tr-TR" dirty="0" smtClean="0"/>
              <a:t/>
            </a:r>
            <a:br>
              <a:rPr lang="tr-TR" dirty="0" smtClean="0"/>
            </a:br>
            <a:endParaRPr lang="tr-TR" dirty="0"/>
          </a:p>
        </p:txBody>
      </p:sp>
      <p:pic>
        <p:nvPicPr>
          <p:cNvPr id="4098" name="Picture 2"/>
          <p:cNvPicPr>
            <a:picLocks noChangeAspect="1" noChangeArrowheads="1"/>
          </p:cNvPicPr>
          <p:nvPr/>
        </p:nvPicPr>
        <p:blipFill>
          <a:blip r:embed="rId2" cstate="print"/>
          <a:srcRect/>
          <a:stretch>
            <a:fillRect/>
          </a:stretch>
        </p:blipFill>
        <p:spPr bwMode="auto">
          <a:xfrm>
            <a:off x="907090" y="3068960"/>
            <a:ext cx="7200098" cy="26642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Yevmiye Maddesi Türleri</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20</a:t>
            </a:fld>
            <a:endParaRPr lang="tr-TR"/>
          </a:p>
        </p:txBody>
      </p:sp>
      <p:sp>
        <p:nvSpPr>
          <p:cNvPr id="6" name="5 İçerik Yer Tutucusu"/>
          <p:cNvSpPr>
            <a:spLocks noGrp="1"/>
          </p:cNvSpPr>
          <p:nvPr>
            <p:ph idx="1"/>
          </p:nvPr>
        </p:nvSpPr>
        <p:spPr>
          <a:xfrm>
            <a:off x="457200" y="1935480"/>
            <a:ext cx="8229600" cy="1637536"/>
          </a:xfrm>
        </p:spPr>
        <p:txBody>
          <a:bodyPr>
            <a:normAutofit fontScale="92500"/>
          </a:bodyPr>
          <a:lstStyle/>
          <a:p>
            <a:pPr>
              <a:buNone/>
            </a:pPr>
            <a:r>
              <a:rPr lang="tr-TR" b="1" dirty="0" smtClean="0"/>
              <a:t>3. Karma madde: </a:t>
            </a:r>
            <a:r>
              <a:rPr lang="tr-TR" dirty="0" smtClean="0"/>
              <a:t>Birden çok borçlu hesaba karşılık, birden çok hesabın alacaklı olduğu yevmiye maddesi türüdür.</a:t>
            </a:r>
          </a:p>
          <a:p>
            <a:pPr>
              <a:buNone/>
            </a:pPr>
            <a:r>
              <a:rPr lang="tr-TR" dirty="0" smtClean="0"/>
              <a:t/>
            </a:r>
            <a:br>
              <a:rPr lang="tr-TR" dirty="0" smtClean="0"/>
            </a:br>
            <a:endParaRPr lang="tr-TR" dirty="0"/>
          </a:p>
        </p:txBody>
      </p:sp>
      <p:pic>
        <p:nvPicPr>
          <p:cNvPr id="5122" name="Picture 2"/>
          <p:cNvPicPr>
            <a:picLocks noChangeAspect="1" noChangeArrowheads="1"/>
          </p:cNvPicPr>
          <p:nvPr/>
        </p:nvPicPr>
        <p:blipFill>
          <a:blip r:embed="rId2" cstate="print"/>
          <a:srcRect/>
          <a:stretch>
            <a:fillRect/>
          </a:stretch>
        </p:blipFill>
        <p:spPr bwMode="auto">
          <a:xfrm>
            <a:off x="645051" y="3068960"/>
            <a:ext cx="7887389" cy="31407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Yevmiye Maddesi Türleri</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21</a:t>
            </a:fld>
            <a:endParaRPr lang="tr-TR"/>
          </a:p>
        </p:txBody>
      </p:sp>
      <p:sp>
        <p:nvSpPr>
          <p:cNvPr id="6" name="5 İçerik Yer Tutucusu"/>
          <p:cNvSpPr>
            <a:spLocks noGrp="1"/>
          </p:cNvSpPr>
          <p:nvPr>
            <p:ph idx="1"/>
          </p:nvPr>
        </p:nvSpPr>
        <p:spPr>
          <a:xfrm>
            <a:off x="457200" y="1935480"/>
            <a:ext cx="8229600" cy="2789664"/>
          </a:xfrm>
        </p:spPr>
        <p:txBody>
          <a:bodyPr>
            <a:normAutofit fontScale="62500" lnSpcReduction="20000"/>
          </a:bodyPr>
          <a:lstStyle/>
          <a:p>
            <a:pPr>
              <a:buNone/>
            </a:pPr>
            <a:r>
              <a:rPr lang="tr-TR" sz="4400" b="1" dirty="0" smtClean="0"/>
              <a:t>4.  Tamamlayıcı madde: </a:t>
            </a:r>
            <a:r>
              <a:rPr lang="tr-TR" sz="4400" dirty="0" smtClean="0"/>
              <a:t>Daha önce yapılan bir yevmiye maddesindeki eksikliği veya yanlışlıkları düzeltmek amacıyla yapılan yevmiye maddesi türüdür.</a:t>
            </a:r>
          </a:p>
          <a:p>
            <a:pPr>
              <a:buNone/>
            </a:pPr>
            <a:endParaRPr lang="tr-TR" sz="4400" dirty="0" smtClean="0"/>
          </a:p>
          <a:p>
            <a:pPr>
              <a:buNone/>
            </a:pPr>
            <a:r>
              <a:rPr lang="tr-TR" sz="4400" dirty="0" smtClean="0"/>
              <a:t/>
            </a:r>
            <a:br>
              <a:rPr lang="tr-TR" sz="4400" dirty="0" smtClean="0"/>
            </a:br>
            <a:endParaRPr lang="tr-TR" sz="4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b="1" dirty="0" smtClean="0"/>
              <a:t>Yevmiye Maddesi Yazılırken Dikkat Edilmesi Gereken Hususlar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22</a:t>
            </a:fld>
            <a:endParaRPr lang="tr-TR"/>
          </a:p>
        </p:txBody>
      </p:sp>
      <p:sp>
        <p:nvSpPr>
          <p:cNvPr id="6" name="5 İçerik Yer Tutucusu"/>
          <p:cNvSpPr>
            <a:spLocks noGrp="1"/>
          </p:cNvSpPr>
          <p:nvPr>
            <p:ph idx="1"/>
          </p:nvPr>
        </p:nvSpPr>
        <p:spPr>
          <a:xfrm>
            <a:off x="457200" y="1935480"/>
            <a:ext cx="8229600" cy="4157816"/>
          </a:xfrm>
        </p:spPr>
        <p:txBody>
          <a:bodyPr>
            <a:normAutofit fontScale="62500" lnSpcReduction="20000"/>
          </a:bodyPr>
          <a:lstStyle/>
          <a:p>
            <a:pPr>
              <a:buNone/>
            </a:pPr>
            <a:r>
              <a:rPr lang="tr-TR" sz="4000" dirty="0" smtClean="0"/>
              <a:t>	- Yevmiye defteri yazılırken hesap numaralarını öğrenmek için hesap planından faydalanılır.</a:t>
            </a:r>
          </a:p>
          <a:p>
            <a:pPr>
              <a:buNone/>
            </a:pPr>
            <a:r>
              <a:rPr lang="tr-TR" sz="4000" dirty="0" smtClean="0"/>
              <a:t/>
            </a:r>
            <a:br>
              <a:rPr lang="tr-TR" sz="4000" dirty="0" smtClean="0"/>
            </a:br>
            <a:r>
              <a:rPr lang="tr-TR" sz="4000" dirty="0" smtClean="0"/>
              <a:t>- Yevmiye maddesinde hesap isimleri büyük harf ile yazılır.</a:t>
            </a:r>
          </a:p>
          <a:p>
            <a:pPr>
              <a:buNone/>
            </a:pPr>
            <a:r>
              <a:rPr lang="tr-TR" sz="4000" dirty="0" smtClean="0"/>
              <a:t/>
            </a:r>
            <a:br>
              <a:rPr lang="tr-TR" sz="4000" dirty="0" smtClean="0"/>
            </a:br>
            <a:r>
              <a:rPr lang="tr-TR" sz="4000" dirty="0" smtClean="0"/>
              <a:t>- Hesap isimlerinin aralarında boşluk bırakılmaz. Boşluk var ise çizilerek iptal edilir.</a:t>
            </a:r>
          </a:p>
          <a:p>
            <a:pPr>
              <a:buNone/>
            </a:pPr>
            <a:r>
              <a:rPr lang="tr-TR" sz="4000" dirty="0" smtClean="0"/>
              <a:t/>
            </a:r>
            <a:br>
              <a:rPr lang="tr-TR" sz="4000" dirty="0" smtClean="0"/>
            </a:br>
            <a:r>
              <a:rPr lang="tr-TR" sz="4000" dirty="0" smtClean="0"/>
              <a:t>- Yevmiye maddesinin borç ve alacak tutarlarının aynı olması gerekir.</a:t>
            </a:r>
            <a:br>
              <a:rPr lang="tr-TR" sz="4000" dirty="0" smtClean="0"/>
            </a:br>
            <a:endParaRPr lang="tr-TR" sz="4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b="1" dirty="0" smtClean="0"/>
              <a:t> Yevmiye Maddesi Yazılırken Dikkat Edilmesi Gereken Hususlar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23</a:t>
            </a:fld>
            <a:endParaRPr lang="tr-TR"/>
          </a:p>
        </p:txBody>
      </p:sp>
      <p:sp>
        <p:nvSpPr>
          <p:cNvPr id="6" name="5 İçerik Yer Tutucusu"/>
          <p:cNvSpPr>
            <a:spLocks noGrp="1"/>
          </p:cNvSpPr>
          <p:nvPr>
            <p:ph idx="1"/>
          </p:nvPr>
        </p:nvSpPr>
        <p:spPr>
          <a:xfrm>
            <a:off x="457200" y="1935480"/>
            <a:ext cx="8229600" cy="4157816"/>
          </a:xfrm>
        </p:spPr>
        <p:txBody>
          <a:bodyPr>
            <a:normAutofit fontScale="77500" lnSpcReduction="20000"/>
          </a:bodyPr>
          <a:lstStyle/>
          <a:p>
            <a:pPr>
              <a:buNone/>
            </a:pPr>
            <a:r>
              <a:rPr lang="tr-TR" sz="4000" dirty="0" smtClean="0"/>
              <a:t>	- Yevmiye defterinde madde numarasının önünde büyük defter sayfa numaralarını gösteren iki sütun bulunmaktadır. Bu kısımlara hesapların büyük defterde hangi sayfalarda yer aldığı yazılır. </a:t>
            </a:r>
          </a:p>
          <a:p>
            <a:pPr>
              <a:buNone/>
            </a:pPr>
            <a:r>
              <a:rPr lang="tr-TR" sz="4000" dirty="0" smtClean="0"/>
              <a:t/>
            </a:r>
            <a:br>
              <a:rPr lang="tr-TR" sz="4000" dirty="0" smtClean="0"/>
            </a:br>
            <a:r>
              <a:rPr lang="tr-TR" sz="4000" dirty="0" smtClean="0"/>
              <a:t>- Yevmiye defterinin her sayfasının bitiminde sayfa toplamı alınarak en alta yazılır. Toplam sonraki sayfanın üstüne de geçirilir.</a:t>
            </a:r>
            <a:endParaRPr lang="tr-TR" sz="4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b="1" dirty="0" smtClean="0"/>
              <a:t>  Yevmiye Maddesi Yazılırken Dikkat Edilmesi Gereken Hususlar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24</a:t>
            </a:fld>
            <a:endParaRPr lang="tr-TR"/>
          </a:p>
        </p:txBody>
      </p:sp>
      <p:sp>
        <p:nvSpPr>
          <p:cNvPr id="6" name="5 İçerik Yer Tutucusu"/>
          <p:cNvSpPr>
            <a:spLocks noGrp="1"/>
          </p:cNvSpPr>
          <p:nvPr>
            <p:ph idx="1"/>
          </p:nvPr>
        </p:nvSpPr>
        <p:spPr>
          <a:xfrm>
            <a:off x="457200" y="1935480"/>
            <a:ext cx="8229600" cy="4157816"/>
          </a:xfrm>
        </p:spPr>
        <p:txBody>
          <a:bodyPr>
            <a:normAutofit/>
          </a:bodyPr>
          <a:lstStyle/>
          <a:p>
            <a:pPr>
              <a:buNone/>
            </a:pPr>
            <a:r>
              <a:rPr lang="tr-TR" sz="3200" dirty="0" smtClean="0"/>
              <a:t>	- Yevmiye madde sıra numarası,</a:t>
            </a:r>
            <a:br>
              <a:rPr lang="tr-TR" sz="3200" dirty="0" smtClean="0"/>
            </a:br>
            <a:r>
              <a:rPr lang="tr-TR" sz="3200" dirty="0" smtClean="0"/>
              <a:t>- Tarih </a:t>
            </a:r>
            <a:br>
              <a:rPr lang="tr-TR" sz="3200" dirty="0" smtClean="0"/>
            </a:br>
            <a:r>
              <a:rPr lang="tr-TR" sz="3200" dirty="0" smtClean="0"/>
              <a:t>- Borçlu hesap,</a:t>
            </a:r>
            <a:br>
              <a:rPr lang="tr-TR" sz="3200" dirty="0" smtClean="0"/>
            </a:br>
            <a:r>
              <a:rPr lang="tr-TR" sz="3200" dirty="0" smtClean="0"/>
              <a:t>- Alacaklı hesap,</a:t>
            </a:r>
            <a:br>
              <a:rPr lang="tr-TR" sz="3200" dirty="0" smtClean="0"/>
            </a:br>
            <a:r>
              <a:rPr lang="tr-TR" sz="3200" dirty="0" smtClean="0"/>
              <a:t>- Tutar,</a:t>
            </a:r>
            <a:endParaRPr lang="tr-TR" sz="4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b="1" dirty="0" smtClean="0"/>
              <a:t>  Yevmiye Maddesinde Bulunması Gerekenler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25</a:t>
            </a:fld>
            <a:endParaRPr lang="tr-TR"/>
          </a:p>
        </p:txBody>
      </p:sp>
      <p:sp>
        <p:nvSpPr>
          <p:cNvPr id="6" name="5 İçerik Yer Tutucusu"/>
          <p:cNvSpPr>
            <a:spLocks noGrp="1"/>
          </p:cNvSpPr>
          <p:nvPr>
            <p:ph idx="1"/>
          </p:nvPr>
        </p:nvSpPr>
        <p:spPr>
          <a:xfrm>
            <a:off x="457200" y="1935480"/>
            <a:ext cx="8229600" cy="4157816"/>
          </a:xfrm>
        </p:spPr>
        <p:txBody>
          <a:bodyPr>
            <a:normAutofit fontScale="70000" lnSpcReduction="20000"/>
          </a:bodyPr>
          <a:lstStyle/>
          <a:p>
            <a:pPr>
              <a:buNone/>
            </a:pPr>
            <a:r>
              <a:rPr lang="tr-TR" sz="3200" dirty="0" smtClean="0"/>
              <a:t>	</a:t>
            </a:r>
            <a:r>
              <a:rPr lang="tr-TR" sz="3400" dirty="0" smtClean="0"/>
              <a:t> - Her kaydın dayandığı belgelerin çeşidi, varsa tarih ve numaraları. </a:t>
            </a:r>
            <a:br>
              <a:rPr lang="tr-TR" sz="3400" dirty="0" smtClean="0"/>
            </a:br>
            <a:r>
              <a:rPr lang="tr-TR" sz="3400" dirty="0" smtClean="0"/>
              <a:t>- Yevmiye defteri ciltli ve sayfaları birbirini takip eden sıra numaralı olmalıdır. Vergi kanunlarına göre hareketli yapraklı defter kullanılabilir. </a:t>
            </a:r>
            <a:br>
              <a:rPr lang="tr-TR" sz="3400" dirty="0" smtClean="0"/>
            </a:br>
            <a:r>
              <a:rPr lang="tr-TR" sz="3400" dirty="0" smtClean="0"/>
              <a:t>- Yevmiye defterine geçirilecek kayıtlar haklı sebep olmaksızın, on günden fazla geciktirilemez. </a:t>
            </a:r>
            <a:br>
              <a:rPr lang="tr-TR" sz="3400" dirty="0" smtClean="0"/>
            </a:br>
            <a:r>
              <a:rPr lang="tr-TR" sz="3400" dirty="0" smtClean="0"/>
              <a:t>- Yevmiye defteri yeni senenin en geç Ocak ayı sonuna kadar notere gösterilip son kaydın altına noterce "Görülmüştür" sözü yazılarak mühür ve imza ile tasdik ettirilmesi şarttır.</a:t>
            </a:r>
          </a:p>
          <a:p>
            <a:pPr>
              <a:buNone/>
            </a:pPr>
            <a:r>
              <a:rPr lang="tr-TR" sz="3200" dirty="0" smtClean="0"/>
              <a:t/>
            </a:r>
            <a:br>
              <a:rPr lang="tr-TR" sz="3200" dirty="0" smtClean="0"/>
            </a:br>
            <a:endParaRPr lang="tr-TR" sz="4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MUHASEBE SÜRECİ</a:t>
            </a:r>
            <a:endParaRPr lang="tr-TR" dirty="0"/>
          </a:p>
        </p:txBody>
      </p:sp>
      <p:sp>
        <p:nvSpPr>
          <p:cNvPr id="11267" name="Rectangle 3"/>
          <p:cNvSpPr>
            <a:spLocks noGrp="1" noChangeArrowheads="1"/>
          </p:cNvSpPr>
          <p:nvPr>
            <p:ph idx="1"/>
          </p:nvPr>
        </p:nvSpPr>
        <p:spPr/>
        <p:txBody>
          <a:bodyPr>
            <a:normAutofit/>
          </a:bodyPr>
          <a:lstStyle/>
          <a:p>
            <a:pPr>
              <a:buNone/>
            </a:pPr>
            <a:r>
              <a:rPr lang="tr-TR" b="1" dirty="0" smtClean="0"/>
              <a:t>2. BÜYÜK DEFTER (DEFTERİ KEBİR): </a:t>
            </a:r>
            <a:r>
              <a:rPr lang="tr-TR" dirty="0" smtClean="0"/>
              <a:t>Büyük defter, yevmiye defterlerine kaydedilmiş olan işlemleri buradan alarak sitemli bir şekilde hesaplara dağıtan ve düzenli olarak bu hesaplarda toplayan muhasebe defteridir. Büyük defterin diğer adı da Defteri Kebir'dir.</a:t>
            </a:r>
          </a:p>
        </p:txBody>
      </p:sp>
      <p:sp>
        <p:nvSpPr>
          <p:cNvPr id="5" name="4 Slayt Numarası Yer Tutucusu"/>
          <p:cNvSpPr>
            <a:spLocks noGrp="1"/>
          </p:cNvSpPr>
          <p:nvPr>
            <p:ph type="sldNum" sz="quarter" idx="12"/>
          </p:nvPr>
        </p:nvSpPr>
        <p:spPr/>
        <p:txBody>
          <a:bodyPr/>
          <a:lstStyle/>
          <a:p>
            <a:fld id="{632B7333-DC34-4534-9108-1C585B088A21}" type="slidenum">
              <a:rPr lang="tr-TR"/>
              <a:pPr/>
              <a:t>26</a:t>
            </a:fld>
            <a:endParaRPr lang="tr-T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BÜYÜK DEFTER</a:t>
            </a:r>
            <a:endParaRPr lang="tr-TR" dirty="0"/>
          </a:p>
        </p:txBody>
      </p:sp>
      <p:sp>
        <p:nvSpPr>
          <p:cNvPr id="11267" name="Rectangle 3"/>
          <p:cNvSpPr>
            <a:spLocks noGrp="1" noChangeArrowheads="1"/>
          </p:cNvSpPr>
          <p:nvPr>
            <p:ph idx="1"/>
          </p:nvPr>
        </p:nvSpPr>
        <p:spPr/>
        <p:txBody>
          <a:bodyPr>
            <a:normAutofit lnSpcReduction="10000"/>
          </a:bodyPr>
          <a:lstStyle/>
          <a:p>
            <a:pPr>
              <a:buNone/>
            </a:pPr>
            <a:r>
              <a:rPr lang="tr-TR" dirty="0" smtClean="0"/>
              <a:t>Yevmiye defterine yapılan işlemler tarih ve işlem sırasına göre, belli bir düzenlemeye tabi tutulmadan yazılır. İşletmenin muhasebe işlemlerinin takip ve kontrolü için muhasebe kayıtlarının hesaplara dağılımının daha düzenli bir şekilde yapılmasını sağlamak ister. Bu nedenle hesaplardaki hareketliliklerin takip ve kontrolü için ayrı bir deftere ihtiyaç duyarlar. Bu hesaplarda oluşan rakamların sistemli bir şekilde bir araya getirilmesi ve dağıtılması işlevini gören deftere büyük defter (defteri kebir) adı verilir. Büyük defter tutulması zorunlu bir defterdir (VUK madde 182).</a:t>
            </a:r>
          </a:p>
        </p:txBody>
      </p:sp>
      <p:sp>
        <p:nvSpPr>
          <p:cNvPr id="5" name="4 Slayt Numarası Yer Tutucusu"/>
          <p:cNvSpPr>
            <a:spLocks noGrp="1"/>
          </p:cNvSpPr>
          <p:nvPr>
            <p:ph type="sldNum" sz="quarter" idx="12"/>
          </p:nvPr>
        </p:nvSpPr>
        <p:spPr/>
        <p:txBody>
          <a:bodyPr/>
          <a:lstStyle/>
          <a:p>
            <a:fld id="{632B7333-DC34-4534-9108-1C585B088A21}" type="slidenum">
              <a:rPr lang="tr-TR"/>
              <a:pPr/>
              <a:t>27</a:t>
            </a:fld>
            <a:endParaRPr 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BÜYÜK DEFTER</a:t>
            </a:r>
            <a:endParaRPr lang="tr-TR" dirty="0"/>
          </a:p>
        </p:txBody>
      </p:sp>
      <p:sp>
        <p:nvSpPr>
          <p:cNvPr id="11267" name="Rectangle 3"/>
          <p:cNvSpPr>
            <a:spLocks noGrp="1" noChangeArrowheads="1"/>
          </p:cNvSpPr>
          <p:nvPr>
            <p:ph idx="1"/>
          </p:nvPr>
        </p:nvSpPr>
        <p:spPr/>
        <p:txBody>
          <a:bodyPr>
            <a:normAutofit/>
          </a:bodyPr>
          <a:lstStyle/>
          <a:p>
            <a:pPr>
              <a:buNone/>
            </a:pPr>
            <a:r>
              <a:rPr lang="tr-TR" dirty="0" smtClean="0"/>
              <a:t>Büyük defter muhasebenin sınıflandırma fonksiyonu yerine getiren defterdir. Büyük defterlerden elde edilen rakamlar diğer muhasebe dokümanları için birer kaynak niteliği de taşımaktadır. Bu nedenle büyük defter kayıtlarının muhasebenin sağlıklı yürümesi açısından tutulmasının gerekliliği son derece önemlidir.</a:t>
            </a:r>
          </a:p>
        </p:txBody>
      </p:sp>
      <p:sp>
        <p:nvSpPr>
          <p:cNvPr id="5" name="4 Slayt Numarası Yer Tutucusu"/>
          <p:cNvSpPr>
            <a:spLocks noGrp="1"/>
          </p:cNvSpPr>
          <p:nvPr>
            <p:ph type="sldNum" sz="quarter" idx="12"/>
          </p:nvPr>
        </p:nvSpPr>
        <p:spPr/>
        <p:txBody>
          <a:bodyPr/>
          <a:lstStyle/>
          <a:p>
            <a:fld id="{632B7333-DC34-4534-9108-1C585B088A21}" type="slidenum">
              <a:rPr lang="tr-TR"/>
              <a:pPr/>
              <a:t>28</a:t>
            </a:fld>
            <a:endParaRPr lang="tr-T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BÜYÜK DEFTER</a:t>
            </a:r>
            <a:endParaRPr lang="tr-TR" dirty="0"/>
          </a:p>
        </p:txBody>
      </p:sp>
      <p:sp>
        <p:nvSpPr>
          <p:cNvPr id="11267" name="Rectangle 3"/>
          <p:cNvSpPr>
            <a:spLocks noGrp="1" noChangeArrowheads="1"/>
          </p:cNvSpPr>
          <p:nvPr>
            <p:ph idx="1"/>
          </p:nvPr>
        </p:nvSpPr>
        <p:spPr/>
        <p:txBody>
          <a:bodyPr>
            <a:normAutofit/>
          </a:bodyPr>
          <a:lstStyle/>
          <a:p>
            <a:pPr>
              <a:buNone/>
            </a:pPr>
            <a:r>
              <a:rPr lang="tr-TR" b="1" dirty="0" smtClean="0"/>
              <a:t>	Büyük Defterin Şekli:</a:t>
            </a:r>
            <a:r>
              <a:rPr lang="tr-TR" dirty="0" smtClean="0"/>
              <a:t> Büyük defter hesabının en az aşağıdaki bilgileri bulundurması zorunludur:</a:t>
            </a:r>
            <a:br>
              <a:rPr lang="tr-TR" dirty="0" smtClean="0"/>
            </a:br>
            <a:endParaRPr lang="tr-TR" dirty="0" smtClean="0"/>
          </a:p>
          <a:p>
            <a:pPr>
              <a:buNone/>
            </a:pPr>
            <a:r>
              <a:rPr lang="tr-TR" dirty="0" smtClean="0"/>
              <a:t>	- Hesabın ismi,</a:t>
            </a:r>
            <a:br>
              <a:rPr lang="tr-TR" dirty="0" smtClean="0"/>
            </a:br>
            <a:r>
              <a:rPr lang="tr-TR" dirty="0" smtClean="0"/>
              <a:t>- Yevmiye defteri tarihi,</a:t>
            </a:r>
            <a:br>
              <a:rPr lang="tr-TR" dirty="0" smtClean="0"/>
            </a:br>
            <a:r>
              <a:rPr lang="tr-TR" dirty="0" smtClean="0"/>
              <a:t>- Yevmiye defteri madde numarası,</a:t>
            </a:r>
            <a:br>
              <a:rPr lang="tr-TR" dirty="0" smtClean="0"/>
            </a:br>
            <a:r>
              <a:rPr lang="tr-TR" dirty="0" smtClean="0"/>
              <a:t>- Borçlu veya alacaklı tutar,</a:t>
            </a:r>
            <a:br>
              <a:rPr lang="tr-TR" dirty="0" smtClean="0"/>
            </a:br>
            <a:r>
              <a:rPr lang="tr-TR" dirty="0" smtClean="0"/>
              <a:t>- Açıklama.</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29</a:t>
            </a:fld>
            <a:endParaRPr lang="tr-T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BÜYÜK DEFTER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30</a:t>
            </a:fld>
            <a:endParaRPr lang="tr-TR"/>
          </a:p>
        </p:txBody>
      </p:sp>
      <p:pic>
        <p:nvPicPr>
          <p:cNvPr id="6146" name="Picture 2"/>
          <p:cNvPicPr>
            <a:picLocks noChangeAspect="1" noChangeArrowheads="1"/>
          </p:cNvPicPr>
          <p:nvPr/>
        </p:nvPicPr>
        <p:blipFill>
          <a:blip r:embed="rId2" cstate="print"/>
          <a:srcRect/>
          <a:stretch>
            <a:fillRect/>
          </a:stretch>
        </p:blipFill>
        <p:spPr bwMode="auto">
          <a:xfrm>
            <a:off x="539552" y="2276872"/>
            <a:ext cx="7992888" cy="3888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BÜYÜK DEFTER</a:t>
            </a:r>
            <a:endParaRPr lang="tr-TR" dirty="0"/>
          </a:p>
        </p:txBody>
      </p:sp>
      <p:sp>
        <p:nvSpPr>
          <p:cNvPr id="11267" name="Rectangle 3"/>
          <p:cNvSpPr>
            <a:spLocks noGrp="1" noChangeArrowheads="1"/>
          </p:cNvSpPr>
          <p:nvPr>
            <p:ph idx="1"/>
          </p:nvPr>
        </p:nvSpPr>
        <p:spPr>
          <a:xfrm>
            <a:off x="457200" y="1935480"/>
            <a:ext cx="8229600" cy="1493520"/>
          </a:xfrm>
        </p:spPr>
        <p:txBody>
          <a:bodyPr>
            <a:normAutofit/>
          </a:bodyPr>
          <a:lstStyle/>
          <a:p>
            <a:pPr>
              <a:buNone/>
            </a:pPr>
            <a:r>
              <a:rPr lang="tr-TR" b="1" dirty="0" smtClean="0"/>
              <a:t>	</a:t>
            </a:r>
            <a:r>
              <a:rPr lang="tr-TR" sz="2000" dirty="0" smtClean="0"/>
              <a:t> Muhasebe işlemlerinde matbu büyük defter yukarıdaki gibidir. Fakat genelde muhasebe işlemlerinin büyük defter kayıtları daha kısa bir şekilde düzenlenebilir. Bizde derslerde büyük defterleri aşağıdaki şekilde düzenleyeceğiz.</a:t>
            </a: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31</a:t>
            </a:fld>
            <a:endParaRPr lang="tr-TR"/>
          </a:p>
        </p:txBody>
      </p:sp>
      <p:pic>
        <p:nvPicPr>
          <p:cNvPr id="7170" name="Picture 2"/>
          <p:cNvPicPr>
            <a:picLocks noChangeAspect="1" noChangeArrowheads="1"/>
          </p:cNvPicPr>
          <p:nvPr/>
        </p:nvPicPr>
        <p:blipFill>
          <a:blip r:embed="rId2" cstate="print"/>
          <a:srcRect/>
          <a:stretch>
            <a:fillRect/>
          </a:stretch>
        </p:blipFill>
        <p:spPr bwMode="auto">
          <a:xfrm>
            <a:off x="1979712" y="3429000"/>
            <a:ext cx="5240541" cy="26824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b="1" dirty="0" smtClean="0"/>
              <a:t>Büyük Defter Düzenleme Kuralları</a:t>
            </a:r>
            <a:endParaRPr lang="tr-TR" dirty="0"/>
          </a:p>
        </p:txBody>
      </p:sp>
      <p:sp>
        <p:nvSpPr>
          <p:cNvPr id="11267" name="Rectangle 3"/>
          <p:cNvSpPr>
            <a:spLocks noGrp="1" noChangeArrowheads="1"/>
          </p:cNvSpPr>
          <p:nvPr>
            <p:ph idx="1"/>
          </p:nvPr>
        </p:nvSpPr>
        <p:spPr/>
        <p:txBody>
          <a:bodyPr>
            <a:normAutofit fontScale="92500" lnSpcReduction="10000"/>
          </a:bodyPr>
          <a:lstStyle/>
          <a:p>
            <a:pPr>
              <a:buNone/>
            </a:pPr>
            <a:r>
              <a:rPr lang="tr-TR" dirty="0" smtClean="0"/>
              <a:t>	- Diğer tüm tutulacak defterlerde olduğu gibi, büyük defter kayıtlarının da Türkçe tutulması zorunludur (VUK madde 215)</a:t>
            </a:r>
            <a:br>
              <a:rPr lang="tr-TR" dirty="0" smtClean="0"/>
            </a:br>
            <a:r>
              <a:rPr lang="tr-TR" dirty="0" smtClean="0"/>
              <a:t>- Kayıtlarda Türk para birimi kullanılır (VUK madde 215).</a:t>
            </a:r>
            <a:br>
              <a:rPr lang="tr-TR" dirty="0" smtClean="0"/>
            </a:br>
            <a:r>
              <a:rPr lang="tr-TR" dirty="0" smtClean="0"/>
              <a:t>- Yazma işlemlerinde mürekkepli kalem veya makine kullanılır (VUK madde 216)</a:t>
            </a:r>
            <a:br>
              <a:rPr lang="tr-TR" dirty="0" smtClean="0"/>
            </a:br>
            <a:r>
              <a:rPr lang="tr-TR" dirty="0" smtClean="0"/>
              <a:t>- Yanlış kayıtlarda, yanlış yazılan rakam ve yazı okunacak şekilde çizilir, üst veya yan tarafına veya ilgili bulunduğu hesaba doğrusu yazılarak düzeltilir (VUK madde 217)</a:t>
            </a:r>
            <a:br>
              <a:rPr lang="tr-TR" dirty="0" smtClean="0"/>
            </a:br>
            <a:r>
              <a:rPr lang="tr-TR" dirty="0" smtClean="0"/>
              <a:t>- Kayıtlar arasında boş satır bırakılamaz, satır atlanamaz. Ciltli defterlerde sayfalar ciltten koparılamaz (VUK madde 218)</a:t>
            </a:r>
            <a:br>
              <a:rPr lang="tr-TR" dirty="0" smtClean="0"/>
            </a:br>
            <a:r>
              <a:rPr lang="tr-TR" dirty="0" smtClean="0"/>
              <a:t>- Kayıtlar zamanında yapılır (VUK madde 219)</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32</a:t>
            </a:fld>
            <a:endParaRPr lang="tr-T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b="1" dirty="0" smtClean="0"/>
              <a:t>Yevmiye Defteri ile Büyük Defter İlişkisi</a:t>
            </a:r>
            <a:endParaRPr lang="tr-TR" dirty="0"/>
          </a:p>
        </p:txBody>
      </p:sp>
      <p:sp>
        <p:nvSpPr>
          <p:cNvPr id="11267" name="Rectangle 3"/>
          <p:cNvSpPr>
            <a:spLocks noGrp="1" noChangeArrowheads="1"/>
          </p:cNvSpPr>
          <p:nvPr>
            <p:ph idx="1"/>
          </p:nvPr>
        </p:nvSpPr>
        <p:spPr/>
        <p:txBody>
          <a:bodyPr>
            <a:normAutofit fontScale="92500" lnSpcReduction="20000"/>
          </a:bodyPr>
          <a:lstStyle/>
          <a:p>
            <a:pPr>
              <a:buNone/>
            </a:pPr>
            <a:r>
              <a:rPr lang="tr-TR" dirty="0" smtClean="0"/>
              <a:t>Muhasebede, ticari işlemlerin belgelere dayanarak tarih sırası ile, maddeler halinde kaydedildiği deftere yevmiye defteri denir. Bu işlem de hesaplar aracılığıyla yapılır. Aynı tür olaylar aynı hesaplarda toplanır. Bu hesapların </a:t>
            </a:r>
            <a:r>
              <a:rPr lang="tr-TR" dirty="0" err="1" smtClean="0"/>
              <a:t>durumuda</a:t>
            </a:r>
            <a:r>
              <a:rPr lang="tr-TR" dirty="0" smtClean="0"/>
              <a:t> büyük defterler aracılığı ile görebiliriz. Eğer bir de yardımcı defteriniz var ise bilginin daha ayrıntılı olmasını sağlayabilirsiniz. Yevmiye defteri bize her muhasebe olayını, olayın olduğu günü kaydetme imkanı verir. Büyük defter ise bu kayıtları sadeleştirilerek özelliklerine göre bir araya toplar.</a:t>
            </a:r>
          </a:p>
          <a:p>
            <a:pPr>
              <a:buNone/>
            </a:pPr>
            <a:r>
              <a:rPr lang="tr-TR" dirty="0" smtClean="0"/>
              <a:t>Yevmiye defterine kaydedilen kayıtlar hesaplar aracılığıyla kaydedilir. Bu hesaplarda büyük defterlerde </a:t>
            </a:r>
            <a:r>
              <a:rPr lang="tr-TR" dirty="0" err="1" smtClean="0"/>
              <a:t>sınıfladırılır</a:t>
            </a:r>
            <a:r>
              <a:rPr lang="tr-TR" dirty="0" smtClean="0"/>
              <a:t>. Bu nedenle yevmiye defteri ile büyük defter kayıtları arasında birebir ilişki vardır.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33</a:t>
            </a:fld>
            <a:endParaRPr lang="tr-T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827</TotalTime>
  <Words>791</Words>
  <Application>Microsoft Office PowerPoint</Application>
  <PresentationFormat>Ekran Gösterisi (4:3)</PresentationFormat>
  <Paragraphs>126</Paragraphs>
  <Slides>33</Slides>
  <Notes>1</Notes>
  <HiddenSlides>0</HiddenSlides>
  <MMClips>0</MMClips>
  <ScaleCrop>false</ScaleCrop>
  <HeadingPairs>
    <vt:vector size="4" baseType="variant">
      <vt:variant>
        <vt:lpstr>Tema</vt:lpstr>
      </vt:variant>
      <vt:variant>
        <vt:i4>1</vt:i4>
      </vt:variant>
      <vt:variant>
        <vt:lpstr>Slayt Başlıkları</vt:lpstr>
      </vt:variant>
      <vt:variant>
        <vt:i4>33</vt:i4>
      </vt:variant>
    </vt:vector>
  </HeadingPairs>
  <TitlesOfParts>
    <vt:vector size="34" baseType="lpstr">
      <vt:lpstr>Akış</vt:lpstr>
      <vt:lpstr>ÜNİTE:4 MUHASEBE SİSTEMİ</vt:lpstr>
      <vt:lpstr>Konu Başlıkları</vt:lpstr>
      <vt:lpstr>MUHASEBE SİSTEMİ</vt:lpstr>
      <vt:lpstr>MUHASEBE SİSTEMİ</vt:lpstr>
      <vt:lpstr>MUHASEBE SİSTEMİ</vt:lpstr>
      <vt:lpstr>MUHASEBE SİSTEMİ</vt:lpstr>
      <vt:lpstr>MUHASEBE SÜRECİ</vt:lpstr>
      <vt:lpstr>MUHASEBE SÜRECİ</vt:lpstr>
      <vt:lpstr>MUHASEBE SÜRECİ</vt:lpstr>
      <vt:lpstr>MUHASEBE SÜRECİ</vt:lpstr>
      <vt:lpstr>MUHASEBE SÜRECİ</vt:lpstr>
      <vt:lpstr>MUHASEBE SÜRECİ</vt:lpstr>
      <vt:lpstr>MUHASEBE SÜRECİ</vt:lpstr>
      <vt:lpstr>MUHASEBE SÜRECİ</vt:lpstr>
      <vt:lpstr>Yevmiye Defterinin Şekli</vt:lpstr>
      <vt:lpstr>Yevmiye Defterinin Şekli</vt:lpstr>
      <vt:lpstr>Yevmiye Defterinin Şekli</vt:lpstr>
      <vt:lpstr>Yevmiye Maddesi Türleri</vt:lpstr>
      <vt:lpstr>Yevmiye Maddesi Türleri</vt:lpstr>
      <vt:lpstr>Yevmiye Maddesi Türleri</vt:lpstr>
      <vt:lpstr>Yevmiye Maddesi Türleri</vt:lpstr>
      <vt:lpstr>Yevmiye Maddesi Yazılırken Dikkat Edilmesi Gereken Hususlar</vt:lpstr>
      <vt:lpstr> Yevmiye Maddesi Yazılırken Dikkat Edilmesi Gereken Hususlar</vt:lpstr>
      <vt:lpstr>  Yevmiye Maddesi Yazılırken Dikkat Edilmesi Gereken Hususlar</vt:lpstr>
      <vt:lpstr>  Yevmiye Maddesinde Bulunması Gerekenler</vt:lpstr>
      <vt:lpstr>MUHASEBE SÜRECİ</vt:lpstr>
      <vt:lpstr>BÜYÜK DEFTER</vt:lpstr>
      <vt:lpstr>BÜYÜK DEFTER</vt:lpstr>
      <vt:lpstr>BÜYÜK DEFTER</vt:lpstr>
      <vt:lpstr>BÜYÜK DEFTER</vt:lpstr>
      <vt:lpstr>BÜYÜK DEFTER</vt:lpstr>
      <vt:lpstr>Büyük Defter Düzenleme Kuralları</vt:lpstr>
      <vt:lpstr>Yevmiye Defteri ile Büyük Defter İlişkisi</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Genel Muhasebe</dc:title>
  <dc:creator>niyoo</dc:creator>
  <cp:lastModifiedBy>Seda</cp:lastModifiedBy>
  <cp:revision>92</cp:revision>
  <dcterms:created xsi:type="dcterms:W3CDTF">2008-10-01T21:04:54Z</dcterms:created>
  <dcterms:modified xsi:type="dcterms:W3CDTF">2016-07-29T06:26:15Z</dcterms:modified>
</cp:coreProperties>
</file>