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5" r:id="rId1"/>
  </p:sldMasterIdLst>
  <p:notesMasterIdLst>
    <p:notesMasterId r:id="rId27"/>
  </p:notesMasterIdLst>
  <p:sldIdLst>
    <p:sldId id="256" r:id="rId2"/>
    <p:sldId id="372" r:id="rId3"/>
    <p:sldId id="257" r:id="rId4"/>
    <p:sldId id="420" r:id="rId5"/>
    <p:sldId id="421" r:id="rId6"/>
    <p:sldId id="422" r:id="rId7"/>
    <p:sldId id="423" r:id="rId8"/>
    <p:sldId id="424" r:id="rId9"/>
    <p:sldId id="425" r:id="rId10"/>
    <p:sldId id="426" r:id="rId11"/>
    <p:sldId id="427" r:id="rId12"/>
    <p:sldId id="428" r:id="rId13"/>
    <p:sldId id="429" r:id="rId14"/>
    <p:sldId id="431" r:id="rId15"/>
    <p:sldId id="432" r:id="rId16"/>
    <p:sldId id="430" r:id="rId17"/>
    <p:sldId id="433" r:id="rId18"/>
    <p:sldId id="434" r:id="rId19"/>
    <p:sldId id="401" r:id="rId20"/>
    <p:sldId id="435" r:id="rId21"/>
    <p:sldId id="436" r:id="rId22"/>
    <p:sldId id="437" r:id="rId23"/>
    <p:sldId id="438" r:id="rId24"/>
    <p:sldId id="439" r:id="rId25"/>
    <p:sldId id="440" r:id="rId26"/>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iyoo"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2" autoAdjust="0"/>
    <p:restoredTop sz="94679" autoAdjust="0"/>
  </p:normalViewPr>
  <p:slideViewPr>
    <p:cSldViewPr>
      <p:cViewPr varScale="1">
        <p:scale>
          <a:sx n="51" d="100"/>
          <a:sy n="51" d="100"/>
        </p:scale>
        <p:origin x="-1229"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tr-TR"/>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tr-TR"/>
          </a:p>
        </p:txBody>
      </p:sp>
      <p:sp>
        <p:nvSpPr>
          <p:cNvPr id="61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tr-TR"/>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F8D4FB0-03F9-4D1D-B2FD-879639105594}" type="slidenum">
              <a:rPr lang="tr-TR"/>
              <a:pPr/>
              <a:t>‹#›</a:t>
            </a:fld>
            <a:endParaRPr lang="tr-TR"/>
          </a:p>
        </p:txBody>
      </p:sp>
    </p:spTree>
    <p:extLst>
      <p:ext uri="{BB962C8B-B14F-4D97-AF65-F5344CB8AC3E}">
        <p14:creationId xmlns="" xmlns:p14="http://schemas.microsoft.com/office/powerpoint/2010/main" val="420918933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87B5F1-19E2-41E1-81A0-0CFD2D90FC5F}" type="slidenum">
              <a:rPr lang="tr-TR"/>
              <a:pPr/>
              <a:t>1</a:t>
            </a:fld>
            <a:endParaRPr lang="tr-TR"/>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r>
              <a:rPr lang="tr-TR" smtClean="0"/>
              <a:t>© www.niyazikurnaz.net</a:t>
            </a:r>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DD4671ED-0EFC-4B10-8FFE-F37CFE22C7F0}"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r>
              <a:rPr lang="tr-TR" smtClean="0"/>
              <a:t>© www.niyazikurnaz.net</a:t>
            </a:r>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C77955CD-8F97-4361-9AEE-F88C85707D82}"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r>
              <a:rPr lang="tr-TR" smtClean="0"/>
              <a:t>© www.niyazikurnaz.net</a:t>
            </a:r>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AD5F7BE-DD36-441E-AF01-9E07980125E7}"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r>
              <a:rPr lang="tr-TR" smtClean="0"/>
              <a:t>© www.niyazikurnaz.net</a:t>
            </a:r>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55B8BE8B-F5D9-44E8-B3C5-CBBD728824C6}"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r>
              <a:rPr lang="tr-TR" smtClean="0"/>
              <a:t>© www.niyazikurnaz.net</a:t>
            </a:r>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0108E5CE-B0F5-4E86-A161-AE8183D873F7}"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r>
              <a:rPr lang="tr-TR" smtClean="0"/>
              <a:t>© www.niyazikurnaz.net</a:t>
            </a:r>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2740E270-21EA-409F-8E4B-BEF6391446A8}"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r>
              <a:rPr lang="tr-TR" smtClean="0"/>
              <a:t>© www.niyazikurnaz.net</a:t>
            </a:r>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C5F54ED0-12B0-4C4D-A738-F75B41E821AF}"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r>
              <a:rPr lang="tr-TR" smtClean="0"/>
              <a:t>© www.niyazikurnaz.net</a:t>
            </a:r>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E4C2EC31-9272-4D6C-88A2-F9FA932C7125}"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r>
              <a:rPr lang="tr-TR" smtClean="0"/>
              <a:t>© www.niyazikurnaz.net</a:t>
            </a:r>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077200" y="6356350"/>
            <a:ext cx="609600" cy="365125"/>
          </a:xfrm>
        </p:spPr>
        <p:txBody>
          <a:bodyPr/>
          <a:lstStyle/>
          <a:p>
            <a:fld id="{B8F15187-B109-41D4-9DA5-EC20CA08C3CA}" type="slidenum">
              <a:rPr lang="tr-TR" smtClean="0"/>
              <a:pPr/>
              <a:t>‹#›</a:t>
            </a:fld>
            <a:endParaRPr lang="tr-T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r>
              <a:rPr lang="tr-TR" smtClean="0"/>
              <a:t>© www.niyazikurnaz.net</a:t>
            </a:r>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7BDFB69-B7FF-4116-9A6B-DF73A5366139}"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r>
              <a:rPr lang="tr-TR" smtClean="0"/>
              <a:t>© www.niyazikurnaz.net</a:t>
            </a:r>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E366239-DA98-45B3-945E-01EFE14A9F6B}"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tr-TR" smtClean="0"/>
              <a:t>© www.niyazikurnaz.net</a:t>
            </a:r>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ED689978-A16B-45C6-97F0-5E263BA9AE48}" type="slidenum">
              <a:rPr lang="tr-TR" smtClean="0"/>
              <a:pPr/>
              <a:t>‹#›</a:t>
            </a:fld>
            <a:endParaRPr lang="tr-T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hf hdr="0" ftr="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a:bodyPr>
          <a:lstStyle/>
          <a:p>
            <a:pPr algn="ctr"/>
            <a:r>
              <a:rPr lang="tr-TR" dirty="0" smtClean="0"/>
              <a:t>ÜNİTE:7</a:t>
            </a:r>
            <a:r>
              <a:rPr lang="tr-TR" dirty="0" smtClean="0"/>
              <a:t/>
            </a:r>
            <a:br>
              <a:rPr lang="tr-TR" dirty="0" smtClean="0"/>
            </a:br>
            <a:r>
              <a:rPr lang="tr-TR" dirty="0" smtClean="0"/>
              <a:t>MONOGRAFİ VE ÇÖZÜMÜ</a:t>
            </a:r>
            <a:endParaRPr lang="tr-TR" dirty="0"/>
          </a:p>
        </p:txBody>
      </p:sp>
      <p:sp>
        <p:nvSpPr>
          <p:cNvPr id="2051" name="Rectangle 3"/>
          <p:cNvSpPr>
            <a:spLocks noGrp="1" noChangeArrowheads="1"/>
          </p:cNvSpPr>
          <p:nvPr>
            <p:ph type="subTitle" idx="1"/>
          </p:nvPr>
        </p:nvSpPr>
        <p:spPr/>
        <p:txBody>
          <a:bodyPr/>
          <a:lstStyle/>
          <a:p>
            <a:endParaRPr lang="tr-TR" dirty="0" smtClean="0"/>
          </a:p>
          <a:p>
            <a:r>
              <a:rPr lang="tr-TR" dirty="0" err="1" smtClean="0"/>
              <a:t>Öğr</a:t>
            </a:r>
            <a:r>
              <a:rPr lang="tr-TR" dirty="0" smtClean="0"/>
              <a:t>. Gör. Ahmet GÜN</a:t>
            </a:r>
            <a:endParaRPr lang="tr-TR" dirty="0"/>
          </a:p>
        </p:txBody>
      </p:sp>
      <p:sp>
        <p:nvSpPr>
          <p:cNvPr id="6" name="Rectangle 18"/>
          <p:cNvSpPr>
            <a:spLocks noGrp="1" noChangeArrowheads="1"/>
          </p:cNvSpPr>
          <p:nvPr>
            <p:ph type="sldNum" sz="quarter" idx="12"/>
          </p:nvPr>
        </p:nvSpPr>
        <p:spPr/>
        <p:txBody>
          <a:bodyPr/>
          <a:lstStyle/>
          <a:p>
            <a:fld id="{618723FA-7377-4AC0-85A7-C1C43D77AB09}" type="slidenum">
              <a:rPr lang="tr-TR"/>
              <a:pPr/>
              <a:t>1</a:t>
            </a:fld>
            <a:endParaRPr lang="tr-T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algn="ctr"/>
            <a:r>
              <a:rPr lang="tr-TR" b="1" dirty="0" smtClean="0"/>
              <a:t>Konu Başlıkları</a:t>
            </a:r>
            <a:endParaRPr lang="tr-TR" dirty="0"/>
          </a:p>
        </p:txBody>
      </p:sp>
      <p:sp>
        <p:nvSpPr>
          <p:cNvPr id="11267" name="Rectangle 3"/>
          <p:cNvSpPr>
            <a:spLocks noGrp="1" noChangeArrowheads="1"/>
          </p:cNvSpPr>
          <p:nvPr>
            <p:ph idx="1"/>
          </p:nvPr>
        </p:nvSpPr>
        <p:spPr/>
        <p:txBody>
          <a:bodyPr>
            <a:normAutofit/>
          </a:bodyPr>
          <a:lstStyle/>
          <a:p>
            <a:pPr marL="514350" indent="-514350" algn="just">
              <a:buAutoNum type="arabicPeriod"/>
            </a:pPr>
            <a:r>
              <a:rPr lang="tr-TR" dirty="0" smtClean="0"/>
              <a:t>Örnek Uygulama</a:t>
            </a:r>
            <a:endParaRPr lang="tr-TR" dirty="0" smtClean="0"/>
          </a:p>
          <a:p>
            <a:pPr marL="514350" indent="-514350">
              <a:buAutoNum type="arabicPeriod"/>
            </a:pP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2</a:t>
            </a:fld>
            <a:endParaRPr lang="tr-T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457200" y="692696"/>
            <a:ext cx="8229600" cy="5631904"/>
          </a:xfrm>
        </p:spPr>
        <p:txBody>
          <a:bodyPr>
            <a:normAutofit fontScale="70000" lnSpcReduction="20000"/>
          </a:bodyPr>
          <a:lstStyle/>
          <a:p>
            <a:pPr>
              <a:buNone/>
            </a:pPr>
            <a:r>
              <a:rPr lang="tr-TR" b="1" dirty="0" smtClean="0"/>
              <a:t>Monografi </a:t>
            </a:r>
            <a:r>
              <a:rPr lang="tr-TR" b="1" dirty="0" smtClean="0"/>
              <a:t>1:</a:t>
            </a:r>
            <a:r>
              <a:rPr lang="tr-TR" dirty="0" smtClean="0"/>
              <a:t> </a:t>
            </a:r>
            <a:r>
              <a:rPr lang="tr-TR" dirty="0" smtClean="0"/>
              <a:t>İşletme (ABC) </a:t>
            </a:r>
            <a:r>
              <a:rPr lang="tr-TR" dirty="0" smtClean="0"/>
              <a:t>01.12.2015 tarihinde aşağıdaki varlık ve kaynaklarla işe başlıyor.</a:t>
            </a:r>
          </a:p>
          <a:p>
            <a:pPr>
              <a:buNone/>
            </a:pPr>
            <a:r>
              <a:rPr lang="tr-TR" dirty="0" smtClean="0"/>
              <a:t>	100 </a:t>
            </a:r>
            <a:r>
              <a:rPr lang="tr-TR" dirty="0" smtClean="0"/>
              <a:t>kasa hesabı</a:t>
            </a:r>
            <a:r>
              <a:rPr lang="tr-TR" dirty="0" smtClean="0"/>
              <a:t>:		80.000</a:t>
            </a:r>
            <a:r>
              <a:rPr lang="tr-TR" dirty="0" smtClean="0"/>
              <a:t/>
            </a:r>
            <a:br>
              <a:rPr lang="tr-TR" dirty="0" smtClean="0"/>
            </a:br>
            <a:r>
              <a:rPr lang="tr-TR" dirty="0" smtClean="0"/>
              <a:t>102 bankalar hesabı: </a:t>
            </a:r>
            <a:r>
              <a:rPr lang="tr-TR" dirty="0" smtClean="0"/>
              <a:t>		20.000</a:t>
            </a:r>
            <a:r>
              <a:rPr lang="tr-TR" dirty="0" smtClean="0"/>
              <a:t/>
            </a:r>
            <a:br>
              <a:rPr lang="tr-TR" dirty="0" smtClean="0"/>
            </a:br>
            <a:r>
              <a:rPr lang="tr-TR" dirty="0" smtClean="0"/>
              <a:t>153 ticari mallar hesabı: </a:t>
            </a:r>
            <a:r>
              <a:rPr lang="tr-TR" dirty="0" smtClean="0"/>
              <a:t>		60.000</a:t>
            </a:r>
            <a:r>
              <a:rPr lang="tr-TR" dirty="0" smtClean="0"/>
              <a:t/>
            </a:r>
            <a:br>
              <a:rPr lang="tr-TR" dirty="0" smtClean="0"/>
            </a:br>
            <a:r>
              <a:rPr lang="tr-TR" dirty="0" smtClean="0"/>
              <a:t>255 demirbaşlar hesabı: </a:t>
            </a:r>
            <a:r>
              <a:rPr lang="tr-TR" dirty="0" smtClean="0"/>
              <a:t>		40.000</a:t>
            </a:r>
            <a:r>
              <a:rPr lang="tr-TR" dirty="0" smtClean="0"/>
              <a:t/>
            </a:r>
            <a:br>
              <a:rPr lang="tr-TR" dirty="0" smtClean="0"/>
            </a:br>
            <a:r>
              <a:rPr lang="tr-TR" dirty="0" smtClean="0"/>
              <a:t>400 banka kredileri hesabı: </a:t>
            </a:r>
            <a:r>
              <a:rPr lang="tr-TR" dirty="0" smtClean="0"/>
              <a:t>	110.000</a:t>
            </a:r>
            <a:endParaRPr lang="tr-TR" dirty="0" smtClean="0"/>
          </a:p>
          <a:p>
            <a:pPr>
              <a:buNone/>
            </a:pPr>
            <a:endParaRPr lang="tr-TR" b="1" dirty="0" smtClean="0"/>
          </a:p>
          <a:p>
            <a:pPr>
              <a:buNone/>
            </a:pPr>
            <a:r>
              <a:rPr lang="tr-TR" b="1" dirty="0" smtClean="0"/>
              <a:t>Dönem </a:t>
            </a:r>
            <a:r>
              <a:rPr lang="tr-TR" b="1" dirty="0" smtClean="0"/>
              <a:t>içi işlemler:</a:t>
            </a:r>
            <a:endParaRPr lang="tr-TR" dirty="0" smtClean="0"/>
          </a:p>
          <a:p>
            <a:pPr>
              <a:buNone/>
            </a:pPr>
            <a:r>
              <a:rPr lang="tr-TR" dirty="0" smtClean="0"/>
              <a:t>	- </a:t>
            </a:r>
            <a:r>
              <a:rPr lang="tr-TR" dirty="0" smtClean="0"/>
              <a:t>03.12.2015 tarihinde 20.000 TL tutarındaki malı peşin olarak almıştır. KDV %18 hariç</a:t>
            </a:r>
            <a:r>
              <a:rPr lang="tr-TR" dirty="0" smtClean="0"/>
              <a:t>.</a:t>
            </a:r>
          </a:p>
          <a:p>
            <a:pPr>
              <a:buNone/>
            </a:pPr>
            <a:r>
              <a:rPr lang="tr-TR" dirty="0" smtClean="0"/>
              <a:t/>
            </a:r>
            <a:br>
              <a:rPr lang="tr-TR" dirty="0" smtClean="0"/>
            </a:br>
            <a:r>
              <a:rPr lang="tr-TR" dirty="0" smtClean="0"/>
              <a:t>- 10.12.2015 tarihinde 25.000 TL tutarındaki malı çek karşılığı satmıştır. KDV %18 hariç</a:t>
            </a:r>
            <a:r>
              <a:rPr lang="tr-TR" dirty="0" smtClean="0"/>
              <a:t>.</a:t>
            </a:r>
          </a:p>
          <a:p>
            <a:pPr>
              <a:buNone/>
            </a:pPr>
            <a:r>
              <a:rPr lang="tr-TR" dirty="0" smtClean="0"/>
              <a:t/>
            </a:r>
            <a:br>
              <a:rPr lang="tr-TR" dirty="0" smtClean="0"/>
            </a:br>
            <a:r>
              <a:rPr lang="tr-TR" dirty="0" smtClean="0"/>
              <a:t>- 15.12.2015 tarihinde 2.000 TL genel yönetim gideri yapmış ve bu gideri peşin ödemiştir. KDV %8 hariç</a:t>
            </a:r>
            <a:r>
              <a:rPr lang="tr-TR" dirty="0" smtClean="0"/>
              <a:t>.</a:t>
            </a:r>
          </a:p>
          <a:p>
            <a:pPr>
              <a:buNone/>
            </a:pPr>
            <a:r>
              <a:rPr lang="tr-TR" dirty="0" smtClean="0"/>
              <a:t/>
            </a:r>
            <a:br>
              <a:rPr lang="tr-TR" dirty="0" smtClean="0"/>
            </a:br>
            <a:r>
              <a:rPr lang="tr-TR" dirty="0" smtClean="0"/>
              <a:t>- 20.12.2015 tarihinde 30.000 TL tutarındaki malı 10 aylık vadeli senet ile satmıştır. KDV %18 hariç</a:t>
            </a:r>
            <a:r>
              <a:rPr lang="tr-TR" dirty="0" smtClean="0"/>
              <a:t>.</a:t>
            </a:r>
          </a:p>
          <a:p>
            <a:pPr>
              <a:buNone/>
            </a:pPr>
            <a:r>
              <a:rPr lang="tr-TR" dirty="0" smtClean="0"/>
              <a:t/>
            </a:r>
            <a:br>
              <a:rPr lang="tr-TR" dirty="0" smtClean="0"/>
            </a:br>
            <a:r>
              <a:rPr lang="tr-TR" dirty="0" smtClean="0"/>
              <a:t>- 25.12.2015 tarihinde 1.000 TL tutarında pazarlama satış ve dağıtım gideri yapmıştır. KDV %8 hariç.</a:t>
            </a:r>
          </a:p>
          <a:p>
            <a:pPr algn="just">
              <a:buNone/>
            </a:pP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3</a:t>
            </a:fld>
            <a:endParaRPr lang="tr-T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457200" y="476672"/>
            <a:ext cx="8229600" cy="6048672"/>
          </a:xfrm>
        </p:spPr>
        <p:txBody>
          <a:bodyPr>
            <a:normAutofit lnSpcReduction="10000"/>
          </a:bodyPr>
          <a:lstStyle/>
          <a:p>
            <a:pPr>
              <a:buNone/>
            </a:pPr>
            <a:r>
              <a:rPr lang="tr-TR" sz="2200" b="1" dirty="0" smtClean="0"/>
              <a:t>Envanter işlemleri:</a:t>
            </a:r>
            <a:endParaRPr lang="tr-TR" sz="2200" dirty="0" smtClean="0"/>
          </a:p>
          <a:p>
            <a:pPr>
              <a:buNone/>
            </a:pPr>
            <a:r>
              <a:rPr lang="tr-TR" sz="2200" dirty="0" smtClean="0"/>
              <a:t>	- </a:t>
            </a:r>
            <a:r>
              <a:rPr lang="tr-TR" sz="2200" dirty="0" smtClean="0"/>
              <a:t>Dönem sonunda yapılan envanter sonucu işletmenin dönem sonunda mal mevcudu: 30.000 TL </a:t>
            </a:r>
            <a:r>
              <a:rPr lang="tr-TR" sz="2200" dirty="0" err="1" smtClean="0"/>
              <a:t>dir</a:t>
            </a:r>
            <a:r>
              <a:rPr lang="tr-TR" sz="2200" dirty="0" smtClean="0"/>
              <a:t>.</a:t>
            </a:r>
            <a:br>
              <a:rPr lang="tr-TR" sz="2200" dirty="0" smtClean="0"/>
            </a:br>
            <a:r>
              <a:rPr lang="tr-TR" sz="2200" dirty="0" smtClean="0"/>
              <a:t>- İşletmenin bankadaki parasına 500 TL faiz geldiği ve banka hesabına yattığı anlaşılmıştır.</a:t>
            </a:r>
          </a:p>
          <a:p>
            <a:pPr>
              <a:buNone/>
            </a:pPr>
            <a:endParaRPr lang="tr-TR" sz="2200" b="1" dirty="0" smtClean="0"/>
          </a:p>
          <a:p>
            <a:pPr>
              <a:buNone/>
            </a:pPr>
            <a:r>
              <a:rPr lang="tr-TR" sz="2200" b="1" dirty="0" smtClean="0"/>
              <a:t>İstenenler</a:t>
            </a:r>
            <a:r>
              <a:rPr lang="tr-TR" sz="2200" b="1" dirty="0" smtClean="0"/>
              <a:t>:</a:t>
            </a:r>
            <a:endParaRPr lang="tr-TR" sz="2200" dirty="0" smtClean="0"/>
          </a:p>
          <a:p>
            <a:pPr>
              <a:buNone/>
            </a:pPr>
            <a:r>
              <a:rPr lang="tr-TR" sz="2200" dirty="0" smtClean="0"/>
              <a:t>	1- </a:t>
            </a:r>
            <a:r>
              <a:rPr lang="tr-TR" sz="2200" dirty="0" smtClean="0"/>
              <a:t>Açılış bilançosunu düzenleyiniz,</a:t>
            </a:r>
            <a:br>
              <a:rPr lang="tr-TR" sz="2200" dirty="0" smtClean="0"/>
            </a:br>
            <a:r>
              <a:rPr lang="tr-TR" sz="2200" dirty="0" smtClean="0"/>
              <a:t>2- Yevmiye kayıtlarını yapınız,</a:t>
            </a:r>
            <a:br>
              <a:rPr lang="tr-TR" sz="2200" dirty="0" smtClean="0"/>
            </a:br>
            <a:r>
              <a:rPr lang="tr-TR" sz="2200" dirty="0" smtClean="0"/>
              <a:t>3- Büyük defter kayıtlarını yapınız,</a:t>
            </a:r>
            <a:br>
              <a:rPr lang="tr-TR" sz="2200" dirty="0" smtClean="0"/>
            </a:br>
            <a:r>
              <a:rPr lang="tr-TR" sz="2200" dirty="0" smtClean="0"/>
              <a:t>4- Aylık mizanı düzenleyiniz,</a:t>
            </a:r>
            <a:br>
              <a:rPr lang="tr-TR" sz="2200" dirty="0" smtClean="0"/>
            </a:br>
            <a:r>
              <a:rPr lang="tr-TR" sz="2200" dirty="0" smtClean="0"/>
              <a:t>5- Dönem sonu envanter işlemlerini yapınız,</a:t>
            </a:r>
            <a:br>
              <a:rPr lang="tr-TR" sz="2200" dirty="0" smtClean="0"/>
            </a:br>
            <a:r>
              <a:rPr lang="tr-TR" sz="2200" dirty="0" smtClean="0"/>
              <a:t>6- Gelir tablosunu düzenleyiniz,</a:t>
            </a:r>
            <a:br>
              <a:rPr lang="tr-TR" sz="2200" dirty="0" smtClean="0"/>
            </a:br>
            <a:r>
              <a:rPr lang="tr-TR" sz="2200" dirty="0" smtClean="0"/>
              <a:t>7- Gelir ve gider hesaplarını kapatınız,</a:t>
            </a:r>
            <a:br>
              <a:rPr lang="tr-TR" sz="2200" dirty="0" smtClean="0"/>
            </a:br>
            <a:r>
              <a:rPr lang="tr-TR" sz="2200" dirty="0" smtClean="0"/>
              <a:t>8- Kesin mizanı düzenleyiniz,</a:t>
            </a:r>
            <a:br>
              <a:rPr lang="tr-TR" sz="2200" dirty="0" smtClean="0"/>
            </a:br>
            <a:r>
              <a:rPr lang="tr-TR" sz="2200" dirty="0" smtClean="0"/>
              <a:t>9- Dönem sonu bilançosunu düzenleyiniz,</a:t>
            </a:r>
            <a:br>
              <a:rPr lang="tr-TR" sz="2200" dirty="0" smtClean="0"/>
            </a:br>
            <a:r>
              <a:rPr lang="tr-TR" sz="2200" dirty="0" smtClean="0"/>
              <a:t>10- Bilanço hesaplarını kapatınız,</a:t>
            </a:r>
            <a:br>
              <a:rPr lang="tr-TR" sz="2200" dirty="0" smtClean="0"/>
            </a:br>
            <a:r>
              <a:rPr lang="tr-TR" sz="2200" dirty="0" smtClean="0"/>
              <a:t>11- Yeni muhasebe dönemi hesaplarını açınız.</a:t>
            </a:r>
          </a:p>
          <a:p>
            <a:pPr algn="just">
              <a:buNone/>
            </a:pP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4</a:t>
            </a:fld>
            <a:endParaRPr lang="tr-T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457200" y="620688"/>
            <a:ext cx="8229600" cy="936104"/>
          </a:xfrm>
        </p:spPr>
        <p:txBody>
          <a:bodyPr>
            <a:normAutofit/>
          </a:bodyPr>
          <a:lstStyle/>
          <a:p>
            <a:pPr marL="514350" indent="-514350" algn="just">
              <a:buAutoNum type="arabicPeriod"/>
            </a:pPr>
            <a:r>
              <a:rPr lang="tr-TR" sz="1800" b="1" dirty="0" smtClean="0"/>
              <a:t>Açılış </a:t>
            </a:r>
            <a:r>
              <a:rPr lang="tr-TR" sz="1800" b="1" dirty="0" smtClean="0"/>
              <a:t>bilançosu ve Sermaye:</a:t>
            </a:r>
            <a:r>
              <a:rPr lang="tr-TR" sz="1800" dirty="0" smtClean="0"/>
              <a:t> İşletmenin kuruluştaki varlık ve kaynakları bilançodaki yerlerine yerleştirilerek açılış bilançosu düzenlenir ve sermaye hesaplanır</a:t>
            </a:r>
            <a:r>
              <a:rPr lang="tr-TR" sz="1800" dirty="0" smtClean="0"/>
              <a:t>.</a:t>
            </a:r>
          </a:p>
          <a:p>
            <a:pPr marL="514350" indent="-514350" algn="just">
              <a:buNone/>
            </a:pP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5</a:t>
            </a:fld>
            <a:endParaRPr lang="tr-TR"/>
          </a:p>
        </p:txBody>
      </p:sp>
      <p:graphicFrame>
        <p:nvGraphicFramePr>
          <p:cNvPr id="4" name="3 Tablo"/>
          <p:cNvGraphicFramePr>
            <a:graphicFrameLocks noGrp="1"/>
          </p:cNvGraphicFramePr>
          <p:nvPr/>
        </p:nvGraphicFramePr>
        <p:xfrm>
          <a:off x="1043608" y="1628800"/>
          <a:ext cx="7344816" cy="3672408"/>
        </p:xfrm>
        <a:graphic>
          <a:graphicData uri="http://schemas.openxmlformats.org/drawingml/2006/table">
            <a:tbl>
              <a:tblPr/>
              <a:tblGrid>
                <a:gridCol w="776282"/>
                <a:gridCol w="3045411"/>
                <a:gridCol w="2746841"/>
                <a:gridCol w="776282"/>
              </a:tblGrid>
              <a:tr h="273056">
                <a:tc>
                  <a:txBody>
                    <a:bodyPr/>
                    <a:lstStyle/>
                    <a:p>
                      <a:pPr>
                        <a:lnSpc>
                          <a:spcPct val="115000"/>
                        </a:lnSpc>
                        <a:spcAft>
                          <a:spcPts val="0"/>
                        </a:spcAft>
                      </a:pPr>
                      <a:r>
                        <a:rPr lang="tr-TR" sz="1200" dirty="0">
                          <a:solidFill>
                            <a:srgbClr val="000000"/>
                          </a:solidFill>
                          <a:latin typeface="Calibri"/>
                          <a:ea typeface="Times New Roman"/>
                          <a:cs typeface="Calibri"/>
                        </a:rPr>
                        <a:t>AKTİF</a:t>
                      </a:r>
                      <a:endParaRPr lang="tr-TR" sz="1200" dirty="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gridSpan="2">
                  <a:txBody>
                    <a:bodyPr/>
                    <a:lstStyle/>
                    <a:p>
                      <a:pPr algn="ctr">
                        <a:lnSpc>
                          <a:spcPct val="115000"/>
                        </a:lnSpc>
                        <a:spcAft>
                          <a:spcPts val="0"/>
                        </a:spcAft>
                      </a:pPr>
                      <a:r>
                        <a:rPr lang="tr-TR" sz="1200" b="1" dirty="0" smtClean="0">
                          <a:solidFill>
                            <a:srgbClr val="000000"/>
                          </a:solidFill>
                          <a:latin typeface="Calibri"/>
                          <a:ea typeface="Times New Roman"/>
                          <a:cs typeface="Calibri"/>
                        </a:rPr>
                        <a:t>....ABC......... </a:t>
                      </a:r>
                      <a:r>
                        <a:rPr lang="tr-TR" sz="1200" b="1" dirty="0">
                          <a:solidFill>
                            <a:srgbClr val="000000"/>
                          </a:solidFill>
                          <a:latin typeface="Calibri"/>
                          <a:ea typeface="Times New Roman"/>
                          <a:cs typeface="Calibri"/>
                        </a:rPr>
                        <a:t>İŞLETMESİ 01.12.2015 TARİHLİ AÇILIŞ BİLANÇOSU</a:t>
                      </a:r>
                      <a:endParaRPr lang="tr-TR" sz="1200" dirty="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hMerge="1">
                  <a:txBody>
                    <a:bodyPr/>
                    <a:lstStyle/>
                    <a:p>
                      <a:endParaRPr lang="tr-TR"/>
                    </a:p>
                  </a:txBody>
                  <a:tcPr/>
                </a:tc>
                <a:tc>
                  <a:txBody>
                    <a:bodyPr/>
                    <a:lstStyle/>
                    <a:p>
                      <a:pPr>
                        <a:lnSpc>
                          <a:spcPct val="115000"/>
                        </a:lnSpc>
                        <a:spcAft>
                          <a:spcPts val="0"/>
                        </a:spcAft>
                      </a:pPr>
                      <a:r>
                        <a:rPr lang="tr-TR" sz="1200">
                          <a:solidFill>
                            <a:srgbClr val="000000"/>
                          </a:solidFill>
                          <a:latin typeface="Calibri"/>
                          <a:ea typeface="Times New Roman"/>
                          <a:cs typeface="Calibri"/>
                        </a:rPr>
                        <a:t>PASİF</a:t>
                      </a:r>
                      <a:endParaRPr lang="tr-TR" sz="12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r>
              <a:tr h="2853240">
                <a:tc gridSpan="2">
                  <a:txBody>
                    <a:bodyPr/>
                    <a:lstStyle/>
                    <a:p>
                      <a:pPr>
                        <a:lnSpc>
                          <a:spcPct val="115000"/>
                        </a:lnSpc>
                        <a:spcAft>
                          <a:spcPts val="1000"/>
                        </a:spcAft>
                      </a:pPr>
                      <a:r>
                        <a:rPr lang="tr-TR" sz="1200" dirty="0">
                          <a:solidFill>
                            <a:srgbClr val="000000"/>
                          </a:solidFill>
                          <a:latin typeface="Calibri"/>
                          <a:ea typeface="Times New Roman"/>
                          <a:cs typeface="Calibri"/>
                        </a:rPr>
                        <a:t>I. DÖNEN VARLIKLAR.............................................160.000</a:t>
                      </a:r>
                      <a:br>
                        <a:rPr lang="tr-TR" sz="1200" dirty="0">
                          <a:solidFill>
                            <a:srgbClr val="000000"/>
                          </a:solidFill>
                          <a:latin typeface="Calibri"/>
                          <a:ea typeface="Times New Roman"/>
                          <a:cs typeface="Calibri"/>
                        </a:rPr>
                      </a:br>
                      <a:r>
                        <a:rPr lang="tr-TR" sz="1200" dirty="0">
                          <a:solidFill>
                            <a:srgbClr val="000000"/>
                          </a:solidFill>
                          <a:latin typeface="Calibri"/>
                          <a:ea typeface="Times New Roman"/>
                          <a:cs typeface="Calibri"/>
                        </a:rPr>
                        <a:t>Kasa...........................80.000</a:t>
                      </a:r>
                      <a:br>
                        <a:rPr lang="tr-TR" sz="1200" dirty="0">
                          <a:solidFill>
                            <a:srgbClr val="000000"/>
                          </a:solidFill>
                          <a:latin typeface="Calibri"/>
                          <a:ea typeface="Times New Roman"/>
                          <a:cs typeface="Calibri"/>
                        </a:rPr>
                      </a:br>
                      <a:r>
                        <a:rPr lang="tr-TR" sz="1200" dirty="0">
                          <a:solidFill>
                            <a:srgbClr val="000000"/>
                          </a:solidFill>
                          <a:latin typeface="Calibri"/>
                          <a:ea typeface="Times New Roman"/>
                          <a:cs typeface="Calibri"/>
                        </a:rPr>
                        <a:t>Bankalar</a:t>
                      </a:r>
                      <a:r>
                        <a:rPr lang="tr-TR" sz="1200" dirty="0" smtClean="0">
                          <a:solidFill>
                            <a:srgbClr val="000000"/>
                          </a:solidFill>
                          <a:latin typeface="Calibri"/>
                          <a:ea typeface="Times New Roman"/>
                          <a:cs typeface="Calibri"/>
                        </a:rPr>
                        <a:t>.....................</a:t>
                      </a:r>
                      <a:r>
                        <a:rPr lang="tr-TR" sz="1200" dirty="0">
                          <a:solidFill>
                            <a:srgbClr val="000000"/>
                          </a:solidFill>
                          <a:latin typeface="Calibri"/>
                          <a:ea typeface="Times New Roman"/>
                          <a:cs typeface="Calibri"/>
                        </a:rPr>
                        <a:t>20.000</a:t>
                      </a:r>
                      <a:br>
                        <a:rPr lang="tr-TR" sz="1200" dirty="0">
                          <a:solidFill>
                            <a:srgbClr val="000000"/>
                          </a:solidFill>
                          <a:latin typeface="Calibri"/>
                          <a:ea typeface="Times New Roman"/>
                          <a:cs typeface="Calibri"/>
                        </a:rPr>
                      </a:br>
                      <a:r>
                        <a:rPr lang="tr-TR" sz="1200" dirty="0">
                          <a:solidFill>
                            <a:srgbClr val="000000"/>
                          </a:solidFill>
                          <a:latin typeface="Calibri"/>
                          <a:ea typeface="Times New Roman"/>
                          <a:cs typeface="Calibri"/>
                        </a:rPr>
                        <a:t>Ticari mallar</a:t>
                      </a:r>
                      <a:r>
                        <a:rPr lang="tr-TR" sz="1200" dirty="0" smtClean="0">
                          <a:solidFill>
                            <a:srgbClr val="000000"/>
                          </a:solidFill>
                          <a:latin typeface="Calibri"/>
                          <a:ea typeface="Times New Roman"/>
                          <a:cs typeface="Calibri"/>
                        </a:rPr>
                        <a:t>...............</a:t>
                      </a:r>
                      <a:r>
                        <a:rPr lang="tr-TR" sz="1200" dirty="0">
                          <a:solidFill>
                            <a:srgbClr val="000000"/>
                          </a:solidFill>
                          <a:latin typeface="Calibri"/>
                          <a:ea typeface="Times New Roman"/>
                          <a:cs typeface="Calibri"/>
                        </a:rPr>
                        <a:t>60.000</a:t>
                      </a:r>
                      <a:endParaRPr lang="tr-TR" sz="1200" dirty="0">
                        <a:latin typeface="Calibri"/>
                        <a:ea typeface="Calibri"/>
                        <a:cs typeface="Times New Roman"/>
                      </a:endParaRPr>
                    </a:p>
                    <a:p>
                      <a:pPr>
                        <a:lnSpc>
                          <a:spcPct val="115000"/>
                        </a:lnSpc>
                        <a:spcAft>
                          <a:spcPts val="1200"/>
                        </a:spcAft>
                      </a:pPr>
                      <a:r>
                        <a:rPr lang="tr-TR" sz="1200" dirty="0">
                          <a:solidFill>
                            <a:srgbClr val="000000"/>
                          </a:solidFill>
                          <a:latin typeface="Calibri"/>
                          <a:ea typeface="Times New Roman"/>
                          <a:cs typeface="Calibri"/>
                        </a:rPr>
                        <a:t>II. DURAN VARLIKLAR.................................................40.000</a:t>
                      </a:r>
                      <a:br>
                        <a:rPr lang="tr-TR" sz="1200" dirty="0">
                          <a:solidFill>
                            <a:srgbClr val="000000"/>
                          </a:solidFill>
                          <a:latin typeface="Calibri"/>
                          <a:ea typeface="Times New Roman"/>
                          <a:cs typeface="Calibri"/>
                        </a:rPr>
                      </a:br>
                      <a:r>
                        <a:rPr lang="tr-TR" sz="1200" dirty="0">
                          <a:solidFill>
                            <a:srgbClr val="000000"/>
                          </a:solidFill>
                          <a:latin typeface="Calibri"/>
                          <a:ea typeface="Times New Roman"/>
                          <a:cs typeface="Calibri"/>
                        </a:rPr>
                        <a:t>Demirbaşlar</a:t>
                      </a:r>
                      <a:r>
                        <a:rPr lang="tr-TR" sz="1200" dirty="0" smtClean="0">
                          <a:solidFill>
                            <a:srgbClr val="000000"/>
                          </a:solidFill>
                          <a:latin typeface="Calibri"/>
                          <a:ea typeface="Times New Roman"/>
                          <a:cs typeface="Calibri"/>
                        </a:rPr>
                        <a:t>............</a:t>
                      </a:r>
                      <a:r>
                        <a:rPr lang="tr-TR" sz="1200" baseline="0" dirty="0" smtClean="0">
                          <a:solidFill>
                            <a:srgbClr val="000000"/>
                          </a:solidFill>
                          <a:latin typeface="Calibri"/>
                          <a:ea typeface="Times New Roman"/>
                          <a:cs typeface="Calibri"/>
                        </a:rPr>
                        <a:t> </a:t>
                      </a:r>
                      <a:r>
                        <a:rPr lang="tr-TR" sz="1200" dirty="0" smtClean="0">
                          <a:solidFill>
                            <a:srgbClr val="000000"/>
                          </a:solidFill>
                          <a:latin typeface="Calibri"/>
                          <a:ea typeface="Times New Roman"/>
                          <a:cs typeface="Calibri"/>
                        </a:rPr>
                        <a:t>...</a:t>
                      </a:r>
                      <a:r>
                        <a:rPr lang="tr-TR" sz="1200" dirty="0">
                          <a:solidFill>
                            <a:srgbClr val="000000"/>
                          </a:solidFill>
                          <a:latin typeface="Calibri"/>
                          <a:ea typeface="Times New Roman"/>
                          <a:cs typeface="Calibri"/>
                        </a:rPr>
                        <a:t>40.000</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hMerge="1">
                  <a:txBody>
                    <a:bodyPr/>
                    <a:lstStyle/>
                    <a:p>
                      <a:endParaRPr lang="tr-TR"/>
                    </a:p>
                  </a:txBody>
                  <a:tcPr/>
                </a:tc>
                <a:tc gridSpan="2">
                  <a:txBody>
                    <a:bodyPr/>
                    <a:lstStyle/>
                    <a:p>
                      <a:pPr>
                        <a:lnSpc>
                          <a:spcPct val="115000"/>
                        </a:lnSpc>
                        <a:spcAft>
                          <a:spcPts val="1200"/>
                        </a:spcAft>
                      </a:pPr>
                      <a:r>
                        <a:rPr lang="tr-TR" sz="1200" dirty="0">
                          <a:solidFill>
                            <a:srgbClr val="000000"/>
                          </a:solidFill>
                          <a:latin typeface="Calibri"/>
                          <a:ea typeface="Times New Roman"/>
                          <a:cs typeface="Calibri"/>
                        </a:rPr>
                        <a:t>III. KISA VADELİ YABANCI KAYNAKLAR................... -</a:t>
                      </a:r>
                      <a:endParaRPr lang="tr-TR" sz="1200" dirty="0">
                        <a:latin typeface="Calibri"/>
                        <a:ea typeface="Calibri"/>
                        <a:cs typeface="Times New Roman"/>
                      </a:endParaRPr>
                    </a:p>
                    <a:p>
                      <a:pPr>
                        <a:lnSpc>
                          <a:spcPct val="115000"/>
                        </a:lnSpc>
                        <a:spcAft>
                          <a:spcPts val="1000"/>
                        </a:spcAft>
                      </a:pPr>
                      <a:r>
                        <a:rPr lang="tr-TR" sz="1200" dirty="0">
                          <a:solidFill>
                            <a:srgbClr val="000000"/>
                          </a:solidFill>
                          <a:latin typeface="Calibri"/>
                          <a:ea typeface="Times New Roman"/>
                          <a:cs typeface="Calibri"/>
                        </a:rPr>
                        <a:t>IV. UZUN VADELİ YABANCI KAYNAKLAR</a:t>
                      </a:r>
                      <a:r>
                        <a:rPr lang="tr-TR" sz="1200" dirty="0" smtClean="0">
                          <a:solidFill>
                            <a:srgbClr val="000000"/>
                          </a:solidFill>
                          <a:latin typeface="Calibri"/>
                          <a:ea typeface="Times New Roman"/>
                          <a:cs typeface="Calibri"/>
                        </a:rPr>
                        <a:t>.    .........</a:t>
                      </a:r>
                      <a:r>
                        <a:rPr lang="tr-TR" sz="1200" dirty="0">
                          <a:solidFill>
                            <a:srgbClr val="000000"/>
                          </a:solidFill>
                          <a:latin typeface="Calibri"/>
                          <a:ea typeface="Times New Roman"/>
                          <a:cs typeface="Calibri"/>
                        </a:rPr>
                        <a:t>110.000</a:t>
                      </a:r>
                      <a:br>
                        <a:rPr lang="tr-TR" sz="1200" dirty="0">
                          <a:solidFill>
                            <a:srgbClr val="000000"/>
                          </a:solidFill>
                          <a:latin typeface="Calibri"/>
                          <a:ea typeface="Times New Roman"/>
                          <a:cs typeface="Calibri"/>
                        </a:rPr>
                      </a:br>
                      <a:r>
                        <a:rPr lang="tr-TR" sz="1200" dirty="0">
                          <a:solidFill>
                            <a:srgbClr val="000000"/>
                          </a:solidFill>
                          <a:latin typeface="Calibri"/>
                          <a:ea typeface="Times New Roman"/>
                          <a:cs typeface="Calibri"/>
                        </a:rPr>
                        <a:t>Banka kredileri....................110.000</a:t>
                      </a:r>
                      <a:endParaRPr lang="tr-TR" sz="1200" dirty="0">
                        <a:latin typeface="Calibri"/>
                        <a:ea typeface="Calibri"/>
                        <a:cs typeface="Times New Roman"/>
                      </a:endParaRPr>
                    </a:p>
                    <a:p>
                      <a:pPr>
                        <a:lnSpc>
                          <a:spcPct val="115000"/>
                        </a:lnSpc>
                        <a:spcAft>
                          <a:spcPts val="1200"/>
                        </a:spcAft>
                      </a:pPr>
                      <a:r>
                        <a:rPr lang="tr-TR" sz="1200" dirty="0">
                          <a:solidFill>
                            <a:srgbClr val="000000"/>
                          </a:solidFill>
                          <a:latin typeface="Calibri"/>
                          <a:ea typeface="Times New Roman"/>
                          <a:cs typeface="Calibri"/>
                        </a:rPr>
                        <a:t>V. ÖZ KAYNAKLAR</a:t>
                      </a:r>
                      <a:r>
                        <a:rPr lang="tr-TR" sz="1200" dirty="0" smtClean="0">
                          <a:solidFill>
                            <a:srgbClr val="000000"/>
                          </a:solidFill>
                          <a:latin typeface="Calibri"/>
                          <a:ea typeface="Times New Roman"/>
                          <a:cs typeface="Calibri"/>
                        </a:rPr>
                        <a:t>...........................................................</a:t>
                      </a:r>
                      <a:r>
                        <a:rPr lang="tr-TR" sz="1200" dirty="0">
                          <a:solidFill>
                            <a:srgbClr val="000000"/>
                          </a:solidFill>
                          <a:latin typeface="Calibri"/>
                          <a:ea typeface="Times New Roman"/>
                          <a:cs typeface="Calibri"/>
                        </a:rPr>
                        <a:t>90.000</a:t>
                      </a:r>
                      <a:br>
                        <a:rPr lang="tr-TR" sz="1200" dirty="0">
                          <a:solidFill>
                            <a:srgbClr val="000000"/>
                          </a:solidFill>
                          <a:latin typeface="Calibri"/>
                          <a:ea typeface="Times New Roman"/>
                          <a:cs typeface="Calibri"/>
                        </a:rPr>
                      </a:br>
                      <a:r>
                        <a:rPr lang="tr-TR" sz="1200" dirty="0">
                          <a:solidFill>
                            <a:srgbClr val="000000"/>
                          </a:solidFill>
                          <a:latin typeface="Calibri"/>
                          <a:ea typeface="Times New Roman"/>
                          <a:cs typeface="Calibri"/>
                        </a:rPr>
                        <a:t>Sermaye..................90.000</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hMerge="1">
                  <a:txBody>
                    <a:bodyPr/>
                    <a:lstStyle/>
                    <a:p>
                      <a:endParaRPr lang="tr-TR"/>
                    </a:p>
                  </a:txBody>
                  <a:tcPr/>
                </a:tc>
              </a:tr>
              <a:tr h="546112">
                <a:tc>
                  <a:txBody>
                    <a:bodyPr/>
                    <a:lstStyle/>
                    <a:p>
                      <a:pPr algn="r">
                        <a:lnSpc>
                          <a:spcPct val="115000"/>
                        </a:lnSpc>
                        <a:spcAft>
                          <a:spcPts val="0"/>
                        </a:spcAft>
                      </a:pPr>
                      <a:r>
                        <a:rPr lang="tr-TR" sz="1200" dirty="0">
                          <a:solidFill>
                            <a:srgbClr val="000000"/>
                          </a:solidFill>
                          <a:latin typeface="Calibri"/>
                          <a:ea typeface="Times New Roman"/>
                          <a:cs typeface="Calibri"/>
                        </a:rPr>
                        <a:t>A.TOPLAM</a:t>
                      </a:r>
                      <a:endParaRPr lang="tr-TR" sz="1200" dirty="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r">
                        <a:lnSpc>
                          <a:spcPct val="115000"/>
                        </a:lnSpc>
                        <a:spcAft>
                          <a:spcPts val="0"/>
                        </a:spcAft>
                      </a:pPr>
                      <a:r>
                        <a:rPr lang="tr-TR" sz="1200" dirty="0">
                          <a:solidFill>
                            <a:srgbClr val="000000"/>
                          </a:solidFill>
                          <a:latin typeface="Calibri"/>
                          <a:ea typeface="Times New Roman"/>
                          <a:cs typeface="Calibri"/>
                        </a:rPr>
                        <a:t>200.000</a:t>
                      </a:r>
                      <a:endParaRPr lang="tr-TR" sz="1200" dirty="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r">
                        <a:lnSpc>
                          <a:spcPct val="115000"/>
                        </a:lnSpc>
                        <a:spcAft>
                          <a:spcPts val="0"/>
                        </a:spcAft>
                      </a:pPr>
                      <a:r>
                        <a:rPr lang="tr-TR" sz="1200" dirty="0">
                          <a:solidFill>
                            <a:srgbClr val="000000"/>
                          </a:solidFill>
                          <a:latin typeface="Calibri"/>
                          <a:ea typeface="Times New Roman"/>
                          <a:cs typeface="Calibri"/>
                        </a:rPr>
                        <a:t>P.TOPLAM</a:t>
                      </a:r>
                      <a:endParaRPr lang="tr-TR" sz="1200" dirty="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r">
                        <a:lnSpc>
                          <a:spcPct val="115000"/>
                        </a:lnSpc>
                        <a:spcAft>
                          <a:spcPts val="0"/>
                        </a:spcAft>
                      </a:pPr>
                      <a:r>
                        <a:rPr lang="tr-TR" sz="1200" dirty="0">
                          <a:solidFill>
                            <a:srgbClr val="000000"/>
                          </a:solidFill>
                          <a:latin typeface="Calibri"/>
                          <a:ea typeface="Times New Roman"/>
                          <a:cs typeface="Calibri"/>
                        </a:rPr>
                        <a:t>200.000</a:t>
                      </a:r>
                      <a:endParaRPr lang="tr-TR" sz="1200" dirty="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457200" y="908720"/>
            <a:ext cx="8229600" cy="936104"/>
          </a:xfrm>
        </p:spPr>
        <p:txBody>
          <a:bodyPr>
            <a:normAutofit fontScale="85000" lnSpcReduction="20000"/>
          </a:bodyPr>
          <a:lstStyle/>
          <a:p>
            <a:pPr marL="514350" indent="-514350" algn="just">
              <a:buNone/>
            </a:pPr>
            <a:endParaRPr lang="tr-TR" sz="1800" dirty="0" smtClean="0"/>
          </a:p>
          <a:p>
            <a:pPr marL="514350" indent="-514350" algn="just">
              <a:buNone/>
            </a:pPr>
            <a:r>
              <a:rPr lang="tr-TR" b="1" dirty="0" smtClean="0"/>
              <a:t>2. Dönem içi işlemlerin yevmiye defter kayıtları:</a:t>
            </a:r>
            <a:r>
              <a:rPr lang="tr-TR" dirty="0" smtClean="0"/>
              <a:t> Tarih sırasına göre dönem içi işlemler yevmiye defterine kayıtlar yapılır.</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6</a:t>
            </a:fld>
            <a:endParaRPr lang="tr-TR"/>
          </a:p>
        </p:txBody>
      </p:sp>
      <p:graphicFrame>
        <p:nvGraphicFramePr>
          <p:cNvPr id="6" name="5 Tablo"/>
          <p:cNvGraphicFramePr>
            <a:graphicFrameLocks noGrp="1"/>
          </p:cNvGraphicFramePr>
          <p:nvPr/>
        </p:nvGraphicFramePr>
        <p:xfrm>
          <a:off x="1475656" y="2204864"/>
          <a:ext cx="6480721" cy="2459482"/>
        </p:xfrm>
        <a:graphic>
          <a:graphicData uri="http://schemas.openxmlformats.org/drawingml/2006/table">
            <a:tbl>
              <a:tblPr/>
              <a:tblGrid>
                <a:gridCol w="423973"/>
                <a:gridCol w="3634048"/>
                <a:gridCol w="1211350"/>
                <a:gridCol w="1211350"/>
              </a:tblGrid>
              <a:tr h="335961">
                <a:tc>
                  <a:txBody>
                    <a:bodyPr/>
                    <a:lstStyle/>
                    <a:p>
                      <a:pPr algn="ctr">
                        <a:lnSpc>
                          <a:spcPct val="115000"/>
                        </a:lnSpc>
                        <a:spcAft>
                          <a:spcPts val="0"/>
                        </a:spcAft>
                      </a:pPr>
                      <a:r>
                        <a:rPr lang="tr-TR" sz="1200" dirty="0">
                          <a:solidFill>
                            <a:srgbClr val="000000"/>
                          </a:solidFill>
                          <a:latin typeface="Calibri"/>
                          <a:ea typeface="Times New Roman"/>
                          <a:cs typeface="Calibri"/>
                        </a:rPr>
                        <a:t>Mad. No</a:t>
                      </a:r>
                      <a:endParaRPr lang="tr-TR" sz="1200" dirty="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0"/>
                        </a:spcAft>
                      </a:pPr>
                      <a:r>
                        <a:rPr lang="tr-TR" sz="1200" b="1">
                          <a:solidFill>
                            <a:srgbClr val="000000"/>
                          </a:solidFill>
                          <a:latin typeface="Calibri"/>
                          <a:ea typeface="Times New Roman"/>
                          <a:cs typeface="Calibri"/>
                        </a:rPr>
                        <a:t>AÇIKLAMA</a:t>
                      </a:r>
                      <a:endParaRPr lang="tr-TR" sz="12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0"/>
                        </a:spcAft>
                      </a:pPr>
                      <a:r>
                        <a:rPr lang="tr-TR" sz="1200" b="1">
                          <a:solidFill>
                            <a:srgbClr val="000000"/>
                          </a:solidFill>
                          <a:latin typeface="Calibri"/>
                          <a:ea typeface="Times New Roman"/>
                          <a:cs typeface="Calibri"/>
                        </a:rPr>
                        <a:t>BORÇ</a:t>
                      </a:r>
                      <a:endParaRPr lang="tr-TR" sz="12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0"/>
                        </a:spcAft>
                      </a:pPr>
                      <a:r>
                        <a:rPr lang="tr-TR" sz="1200" b="1">
                          <a:solidFill>
                            <a:srgbClr val="000000"/>
                          </a:solidFill>
                          <a:latin typeface="Calibri"/>
                          <a:ea typeface="Times New Roman"/>
                          <a:cs typeface="Calibri"/>
                        </a:rPr>
                        <a:t>ALACAK</a:t>
                      </a:r>
                      <a:endParaRPr lang="tr-TR" sz="12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r>
              <a:tr h="1968295">
                <a:tc>
                  <a:txBody>
                    <a:bodyPr/>
                    <a:lstStyle/>
                    <a:p>
                      <a:pPr algn="ctr">
                        <a:lnSpc>
                          <a:spcPct val="115000"/>
                        </a:lnSpc>
                        <a:spcAft>
                          <a:spcPts val="0"/>
                        </a:spcAft>
                      </a:pPr>
                      <a:r>
                        <a:rPr lang="tr-TR" sz="1200" dirty="0">
                          <a:solidFill>
                            <a:srgbClr val="000000"/>
                          </a:solidFill>
                          <a:latin typeface="Calibri"/>
                          <a:ea typeface="Times New Roman"/>
                          <a:cs typeface="Calibri"/>
                        </a:rPr>
                        <a:t>1</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a:solidFill>
                            <a:srgbClr val="000000"/>
                          </a:solidFill>
                          <a:latin typeface="Calibri"/>
                          <a:ea typeface="Times New Roman"/>
                          <a:cs typeface="Calibri"/>
                        </a:rPr>
                        <a:t>....................................01.12.2015......................................</a:t>
                      </a:r>
                      <a:endParaRPr lang="tr-TR" sz="1200">
                        <a:latin typeface="Calibri"/>
                        <a:ea typeface="Calibri"/>
                        <a:cs typeface="Times New Roman"/>
                      </a:endParaRPr>
                    </a:p>
                    <a:p>
                      <a:pPr>
                        <a:lnSpc>
                          <a:spcPct val="115000"/>
                        </a:lnSpc>
                        <a:spcAft>
                          <a:spcPts val="1000"/>
                        </a:spcAft>
                      </a:pPr>
                      <a:r>
                        <a:rPr lang="tr-TR" sz="1200">
                          <a:solidFill>
                            <a:srgbClr val="000000"/>
                          </a:solidFill>
                          <a:latin typeface="Calibri"/>
                          <a:ea typeface="Times New Roman"/>
                          <a:cs typeface="Calibri"/>
                        </a:rPr>
                        <a:t>100 KASA HESABI</a:t>
                      </a:r>
                      <a:br>
                        <a:rPr lang="tr-TR" sz="1200">
                          <a:solidFill>
                            <a:srgbClr val="000000"/>
                          </a:solidFill>
                          <a:latin typeface="Calibri"/>
                          <a:ea typeface="Times New Roman"/>
                          <a:cs typeface="Calibri"/>
                        </a:rPr>
                      </a:br>
                      <a:r>
                        <a:rPr lang="tr-TR" sz="1200">
                          <a:solidFill>
                            <a:srgbClr val="000000"/>
                          </a:solidFill>
                          <a:latin typeface="Calibri"/>
                          <a:ea typeface="Times New Roman"/>
                          <a:cs typeface="Calibri"/>
                        </a:rPr>
                        <a:t>102 BANKALAR HESABI</a:t>
                      </a:r>
                      <a:br>
                        <a:rPr lang="tr-TR" sz="1200">
                          <a:solidFill>
                            <a:srgbClr val="000000"/>
                          </a:solidFill>
                          <a:latin typeface="Calibri"/>
                          <a:ea typeface="Times New Roman"/>
                          <a:cs typeface="Calibri"/>
                        </a:rPr>
                      </a:br>
                      <a:r>
                        <a:rPr lang="tr-TR" sz="1200">
                          <a:solidFill>
                            <a:srgbClr val="000000"/>
                          </a:solidFill>
                          <a:latin typeface="Calibri"/>
                          <a:ea typeface="Times New Roman"/>
                          <a:cs typeface="Calibri"/>
                        </a:rPr>
                        <a:t>153 TİCARİ MALLAR HESABI</a:t>
                      </a:r>
                      <a:br>
                        <a:rPr lang="tr-TR" sz="1200">
                          <a:solidFill>
                            <a:srgbClr val="000000"/>
                          </a:solidFill>
                          <a:latin typeface="Calibri"/>
                          <a:ea typeface="Times New Roman"/>
                          <a:cs typeface="Calibri"/>
                        </a:rPr>
                      </a:br>
                      <a:r>
                        <a:rPr lang="tr-TR" sz="1200">
                          <a:solidFill>
                            <a:srgbClr val="000000"/>
                          </a:solidFill>
                          <a:latin typeface="Calibri"/>
                          <a:ea typeface="Times New Roman"/>
                          <a:cs typeface="Calibri"/>
                        </a:rPr>
                        <a:t>255 DEMİRBAŞLAR HESABI</a:t>
                      </a:r>
                      <a:endParaRPr lang="tr-TR" sz="1200">
                        <a:latin typeface="Calibri"/>
                        <a:ea typeface="Calibri"/>
                        <a:cs typeface="Times New Roman"/>
                      </a:endParaRPr>
                    </a:p>
                    <a:p>
                      <a:pPr algn="r">
                        <a:lnSpc>
                          <a:spcPct val="115000"/>
                        </a:lnSpc>
                        <a:spcAft>
                          <a:spcPts val="1000"/>
                        </a:spcAft>
                      </a:pPr>
                      <a:r>
                        <a:rPr lang="tr-TR" sz="1200">
                          <a:solidFill>
                            <a:srgbClr val="000000"/>
                          </a:solidFill>
                          <a:latin typeface="Calibri"/>
                          <a:ea typeface="Times New Roman"/>
                          <a:cs typeface="Calibri"/>
                        </a:rPr>
                        <a:t>400 BANKA KREDİLERİ HESABI</a:t>
                      </a:r>
                      <a:br>
                        <a:rPr lang="tr-TR" sz="1200">
                          <a:solidFill>
                            <a:srgbClr val="000000"/>
                          </a:solidFill>
                          <a:latin typeface="Calibri"/>
                          <a:ea typeface="Times New Roman"/>
                          <a:cs typeface="Calibri"/>
                        </a:rPr>
                      </a:br>
                      <a:r>
                        <a:rPr lang="tr-TR" sz="1200">
                          <a:solidFill>
                            <a:srgbClr val="000000"/>
                          </a:solidFill>
                          <a:latin typeface="Calibri"/>
                          <a:ea typeface="Times New Roman"/>
                          <a:cs typeface="Calibri"/>
                        </a:rPr>
                        <a:t>500 SERMAYE HESABI</a:t>
                      </a:r>
                      <a:endParaRPr lang="tr-TR" sz="1200">
                        <a:latin typeface="Calibri"/>
                        <a:ea typeface="Calibri"/>
                        <a:cs typeface="Times New Roman"/>
                      </a:endParaRPr>
                    </a:p>
                    <a:p>
                      <a:pPr algn="ctr">
                        <a:lnSpc>
                          <a:spcPct val="115000"/>
                        </a:lnSpc>
                        <a:spcAft>
                          <a:spcPts val="1000"/>
                        </a:spcAft>
                      </a:pPr>
                      <a:r>
                        <a:rPr lang="tr-TR" sz="1200">
                          <a:solidFill>
                            <a:srgbClr val="000000"/>
                          </a:solidFill>
                          <a:latin typeface="Calibri"/>
                          <a:ea typeface="Times New Roman"/>
                          <a:cs typeface="Calibri"/>
                        </a:rPr>
                        <a:t>................................Açılış kaydı.............................. </a:t>
                      </a:r>
                      <a:endParaRPr lang="tr-TR" sz="12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a:solidFill>
                            <a:srgbClr val="000000"/>
                          </a:solidFill>
                          <a:latin typeface="Calibri"/>
                          <a:ea typeface="Times New Roman"/>
                          <a:cs typeface="Calibri"/>
                        </a:rPr>
                        <a:t> </a:t>
                      </a:r>
                      <a:endParaRPr lang="tr-TR" sz="1200">
                        <a:latin typeface="Calibri"/>
                        <a:ea typeface="Calibri"/>
                        <a:cs typeface="Times New Roman"/>
                      </a:endParaRPr>
                    </a:p>
                    <a:p>
                      <a:pPr algn="ctr">
                        <a:lnSpc>
                          <a:spcPct val="115000"/>
                        </a:lnSpc>
                        <a:spcAft>
                          <a:spcPts val="1000"/>
                        </a:spcAft>
                      </a:pPr>
                      <a:r>
                        <a:rPr lang="tr-TR" sz="1200">
                          <a:solidFill>
                            <a:srgbClr val="000000"/>
                          </a:solidFill>
                          <a:latin typeface="Calibri"/>
                          <a:ea typeface="Times New Roman"/>
                          <a:cs typeface="Calibri"/>
                        </a:rPr>
                        <a:t>80.000</a:t>
                      </a:r>
                      <a:br>
                        <a:rPr lang="tr-TR" sz="1200">
                          <a:solidFill>
                            <a:srgbClr val="000000"/>
                          </a:solidFill>
                          <a:latin typeface="Calibri"/>
                          <a:ea typeface="Times New Roman"/>
                          <a:cs typeface="Calibri"/>
                        </a:rPr>
                      </a:br>
                      <a:r>
                        <a:rPr lang="tr-TR" sz="1200">
                          <a:solidFill>
                            <a:srgbClr val="000000"/>
                          </a:solidFill>
                          <a:latin typeface="Calibri"/>
                          <a:ea typeface="Times New Roman"/>
                          <a:cs typeface="Calibri"/>
                        </a:rPr>
                        <a:t>20.000</a:t>
                      </a:r>
                      <a:br>
                        <a:rPr lang="tr-TR" sz="1200">
                          <a:solidFill>
                            <a:srgbClr val="000000"/>
                          </a:solidFill>
                          <a:latin typeface="Calibri"/>
                          <a:ea typeface="Times New Roman"/>
                          <a:cs typeface="Calibri"/>
                        </a:rPr>
                      </a:br>
                      <a:r>
                        <a:rPr lang="tr-TR" sz="1200">
                          <a:solidFill>
                            <a:srgbClr val="000000"/>
                          </a:solidFill>
                          <a:latin typeface="Calibri"/>
                          <a:ea typeface="Times New Roman"/>
                          <a:cs typeface="Calibri"/>
                        </a:rPr>
                        <a:t>60.000</a:t>
                      </a:r>
                      <a:br>
                        <a:rPr lang="tr-TR" sz="1200">
                          <a:solidFill>
                            <a:srgbClr val="000000"/>
                          </a:solidFill>
                          <a:latin typeface="Calibri"/>
                          <a:ea typeface="Times New Roman"/>
                          <a:cs typeface="Calibri"/>
                        </a:rPr>
                      </a:br>
                      <a:r>
                        <a:rPr lang="tr-TR" sz="1200">
                          <a:solidFill>
                            <a:srgbClr val="000000"/>
                          </a:solidFill>
                          <a:latin typeface="Calibri"/>
                          <a:ea typeface="Times New Roman"/>
                          <a:cs typeface="Calibri"/>
                        </a:rPr>
                        <a:t>40.000</a:t>
                      </a:r>
                      <a:endParaRPr lang="tr-TR" sz="12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dirty="0">
                          <a:solidFill>
                            <a:srgbClr val="000000"/>
                          </a:solidFill>
                          <a:latin typeface="Calibri"/>
                          <a:ea typeface="Times New Roman"/>
                          <a:cs typeface="Calibri"/>
                        </a:rPr>
                        <a:t> </a:t>
                      </a:r>
                      <a:endParaRPr lang="tr-TR" sz="1200" dirty="0">
                        <a:latin typeface="Calibri"/>
                        <a:ea typeface="Calibri"/>
                        <a:cs typeface="Times New Roman"/>
                      </a:endParaRPr>
                    </a:p>
                    <a:p>
                      <a:pPr algn="ctr">
                        <a:lnSpc>
                          <a:spcPct val="115000"/>
                        </a:lnSpc>
                        <a:spcAft>
                          <a:spcPts val="1000"/>
                        </a:spcAft>
                      </a:pPr>
                      <a:r>
                        <a:rPr lang="tr-TR" sz="1200" dirty="0">
                          <a:solidFill>
                            <a:srgbClr val="000000"/>
                          </a:solidFill>
                          <a:latin typeface="Calibri"/>
                          <a:ea typeface="Times New Roman"/>
                          <a:cs typeface="Calibri"/>
                        </a:rPr>
                        <a:t> </a:t>
                      </a:r>
                      <a:endParaRPr lang="tr-TR" sz="1200" dirty="0">
                        <a:latin typeface="Calibri"/>
                        <a:ea typeface="Calibri"/>
                        <a:cs typeface="Times New Roman"/>
                      </a:endParaRPr>
                    </a:p>
                    <a:p>
                      <a:pPr algn="ctr">
                        <a:lnSpc>
                          <a:spcPct val="115000"/>
                        </a:lnSpc>
                        <a:spcAft>
                          <a:spcPts val="1200"/>
                        </a:spcAft>
                      </a:pPr>
                      <a:r>
                        <a:rPr lang="tr-TR" sz="1200" dirty="0">
                          <a:solidFill>
                            <a:srgbClr val="000000"/>
                          </a:solidFill>
                          <a:latin typeface="Calibri"/>
                          <a:ea typeface="Times New Roman"/>
                          <a:cs typeface="Calibri"/>
                        </a:rPr>
                        <a:t/>
                      </a:r>
                      <a:br>
                        <a:rPr lang="tr-TR" sz="1200" dirty="0">
                          <a:solidFill>
                            <a:srgbClr val="000000"/>
                          </a:solidFill>
                          <a:latin typeface="Calibri"/>
                          <a:ea typeface="Times New Roman"/>
                          <a:cs typeface="Calibri"/>
                        </a:rPr>
                      </a:br>
                      <a:r>
                        <a:rPr lang="tr-TR" sz="1200" dirty="0">
                          <a:solidFill>
                            <a:srgbClr val="000000"/>
                          </a:solidFill>
                          <a:latin typeface="Calibri"/>
                          <a:ea typeface="Times New Roman"/>
                          <a:cs typeface="Calibri"/>
                        </a:rPr>
                        <a:t/>
                      </a:r>
                      <a:br>
                        <a:rPr lang="tr-TR" sz="1200" dirty="0">
                          <a:solidFill>
                            <a:srgbClr val="000000"/>
                          </a:solidFill>
                          <a:latin typeface="Calibri"/>
                          <a:ea typeface="Times New Roman"/>
                          <a:cs typeface="Calibri"/>
                        </a:rPr>
                      </a:br>
                      <a:r>
                        <a:rPr lang="tr-TR" sz="1200" dirty="0">
                          <a:solidFill>
                            <a:srgbClr val="000000"/>
                          </a:solidFill>
                          <a:latin typeface="Calibri"/>
                          <a:ea typeface="Times New Roman"/>
                          <a:cs typeface="Calibri"/>
                        </a:rPr>
                        <a:t/>
                      </a:r>
                      <a:br>
                        <a:rPr lang="tr-TR" sz="1200" dirty="0">
                          <a:solidFill>
                            <a:srgbClr val="000000"/>
                          </a:solidFill>
                          <a:latin typeface="Calibri"/>
                          <a:ea typeface="Times New Roman"/>
                          <a:cs typeface="Calibri"/>
                        </a:rPr>
                      </a:br>
                      <a:r>
                        <a:rPr lang="tr-TR" sz="1200" dirty="0">
                          <a:solidFill>
                            <a:srgbClr val="000000"/>
                          </a:solidFill>
                          <a:latin typeface="Calibri"/>
                          <a:ea typeface="Times New Roman"/>
                          <a:cs typeface="Calibri"/>
                        </a:rPr>
                        <a:t>110.000</a:t>
                      </a:r>
                      <a:br>
                        <a:rPr lang="tr-TR" sz="1200" dirty="0">
                          <a:solidFill>
                            <a:srgbClr val="000000"/>
                          </a:solidFill>
                          <a:latin typeface="Calibri"/>
                          <a:ea typeface="Times New Roman"/>
                          <a:cs typeface="Calibri"/>
                        </a:rPr>
                      </a:br>
                      <a:r>
                        <a:rPr lang="tr-TR" sz="1200" dirty="0" smtClean="0">
                          <a:solidFill>
                            <a:srgbClr val="000000"/>
                          </a:solidFill>
                          <a:latin typeface="Calibri"/>
                          <a:ea typeface="Times New Roman"/>
                          <a:cs typeface="Calibri"/>
                        </a:rPr>
                        <a:t>   90.000</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457200" y="1124744"/>
            <a:ext cx="8229600" cy="936104"/>
          </a:xfrm>
        </p:spPr>
        <p:txBody>
          <a:bodyPr>
            <a:normAutofit fontScale="85000" lnSpcReduction="20000"/>
          </a:bodyPr>
          <a:lstStyle/>
          <a:p>
            <a:pPr marL="514350" indent="-514350" algn="just">
              <a:buNone/>
            </a:pPr>
            <a:endParaRPr lang="tr-TR" sz="1800" dirty="0" smtClean="0"/>
          </a:p>
          <a:p>
            <a:pPr marL="514350" indent="-514350" algn="just">
              <a:buNone/>
            </a:pPr>
            <a:r>
              <a:rPr lang="tr-TR" dirty="0" smtClean="0"/>
              <a:t>- 03.12.2015 tarihinde 20.000 TL tutarındaki malı peşin olarak almıştır. KDV %18 hariç.</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7</a:t>
            </a:fld>
            <a:endParaRPr lang="tr-TR"/>
          </a:p>
        </p:txBody>
      </p:sp>
      <p:graphicFrame>
        <p:nvGraphicFramePr>
          <p:cNvPr id="7" name="6 Tablo"/>
          <p:cNvGraphicFramePr>
            <a:graphicFrameLocks noGrp="1"/>
          </p:cNvGraphicFramePr>
          <p:nvPr/>
        </p:nvGraphicFramePr>
        <p:xfrm>
          <a:off x="1187625" y="2564904"/>
          <a:ext cx="6336702" cy="1584176"/>
        </p:xfrm>
        <a:graphic>
          <a:graphicData uri="http://schemas.openxmlformats.org/drawingml/2006/table">
            <a:tbl>
              <a:tblPr/>
              <a:tblGrid>
                <a:gridCol w="414552"/>
                <a:gridCol w="3553290"/>
                <a:gridCol w="1184430"/>
                <a:gridCol w="1184430"/>
              </a:tblGrid>
              <a:tr h="1584176">
                <a:tc>
                  <a:txBody>
                    <a:bodyPr/>
                    <a:lstStyle/>
                    <a:p>
                      <a:pPr algn="ctr">
                        <a:lnSpc>
                          <a:spcPct val="115000"/>
                        </a:lnSpc>
                        <a:spcAft>
                          <a:spcPts val="0"/>
                        </a:spcAft>
                      </a:pPr>
                      <a:r>
                        <a:rPr lang="tr-TR" sz="1200" dirty="0">
                          <a:solidFill>
                            <a:srgbClr val="000000"/>
                          </a:solidFill>
                          <a:latin typeface="Calibri"/>
                          <a:ea typeface="Times New Roman"/>
                          <a:cs typeface="Calibri"/>
                        </a:rPr>
                        <a:t>2</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dirty="0">
                          <a:solidFill>
                            <a:srgbClr val="000000"/>
                          </a:solidFill>
                          <a:latin typeface="Calibri"/>
                          <a:ea typeface="Times New Roman"/>
                          <a:cs typeface="Calibri"/>
                        </a:rPr>
                        <a:t>....................................03.12.2015......................................</a:t>
                      </a:r>
                      <a:endParaRPr lang="tr-TR" sz="1200" dirty="0">
                        <a:latin typeface="Calibri"/>
                        <a:ea typeface="Calibri"/>
                        <a:cs typeface="Times New Roman"/>
                      </a:endParaRPr>
                    </a:p>
                    <a:p>
                      <a:pPr>
                        <a:lnSpc>
                          <a:spcPct val="115000"/>
                        </a:lnSpc>
                        <a:spcAft>
                          <a:spcPts val="1000"/>
                        </a:spcAft>
                      </a:pPr>
                      <a:r>
                        <a:rPr lang="tr-TR" sz="1200" dirty="0">
                          <a:solidFill>
                            <a:srgbClr val="000000"/>
                          </a:solidFill>
                          <a:latin typeface="Calibri"/>
                          <a:ea typeface="Times New Roman"/>
                          <a:cs typeface="Calibri"/>
                        </a:rPr>
                        <a:t>153 TİCARİ MALLAR HESABI</a:t>
                      </a:r>
                      <a:br>
                        <a:rPr lang="tr-TR" sz="1200" dirty="0">
                          <a:solidFill>
                            <a:srgbClr val="000000"/>
                          </a:solidFill>
                          <a:latin typeface="Calibri"/>
                          <a:ea typeface="Times New Roman"/>
                          <a:cs typeface="Calibri"/>
                        </a:rPr>
                      </a:br>
                      <a:r>
                        <a:rPr lang="tr-TR" sz="1200" dirty="0">
                          <a:solidFill>
                            <a:srgbClr val="000000"/>
                          </a:solidFill>
                          <a:latin typeface="Calibri"/>
                          <a:ea typeface="Times New Roman"/>
                          <a:cs typeface="Calibri"/>
                        </a:rPr>
                        <a:t>191 İNDİRİLECEK KDV HESABI</a:t>
                      </a:r>
                      <a:endParaRPr lang="tr-TR" sz="1200" dirty="0">
                        <a:latin typeface="Calibri"/>
                        <a:ea typeface="Calibri"/>
                        <a:cs typeface="Times New Roman"/>
                      </a:endParaRPr>
                    </a:p>
                    <a:p>
                      <a:pPr algn="r">
                        <a:lnSpc>
                          <a:spcPct val="115000"/>
                        </a:lnSpc>
                        <a:spcAft>
                          <a:spcPts val="1000"/>
                        </a:spcAft>
                      </a:pPr>
                      <a:r>
                        <a:rPr lang="tr-TR" sz="1200" dirty="0">
                          <a:solidFill>
                            <a:srgbClr val="000000"/>
                          </a:solidFill>
                          <a:latin typeface="Calibri"/>
                          <a:ea typeface="Times New Roman"/>
                          <a:cs typeface="Calibri"/>
                        </a:rPr>
                        <a:t>100 KASA HESABI</a:t>
                      </a:r>
                      <a:endParaRPr lang="tr-TR" sz="1200" dirty="0">
                        <a:latin typeface="Calibri"/>
                        <a:ea typeface="Calibri"/>
                        <a:cs typeface="Times New Roman"/>
                      </a:endParaRPr>
                    </a:p>
                    <a:p>
                      <a:pPr algn="ctr">
                        <a:lnSpc>
                          <a:spcPct val="115000"/>
                        </a:lnSpc>
                        <a:spcAft>
                          <a:spcPts val="1000"/>
                        </a:spcAft>
                      </a:pPr>
                      <a:r>
                        <a:rPr lang="tr-TR" sz="1200" dirty="0">
                          <a:solidFill>
                            <a:srgbClr val="000000"/>
                          </a:solidFill>
                          <a:latin typeface="Calibri"/>
                          <a:ea typeface="Times New Roman"/>
                          <a:cs typeface="Calibri"/>
                        </a:rPr>
                        <a:t>................................Peşin mal alımı............................. </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a:solidFill>
                            <a:srgbClr val="000000"/>
                          </a:solidFill>
                          <a:latin typeface="Calibri"/>
                          <a:ea typeface="Times New Roman"/>
                          <a:cs typeface="Calibri"/>
                        </a:rPr>
                        <a:t> </a:t>
                      </a:r>
                      <a:endParaRPr lang="tr-TR" sz="1200">
                        <a:latin typeface="Calibri"/>
                        <a:ea typeface="Calibri"/>
                        <a:cs typeface="Times New Roman"/>
                      </a:endParaRPr>
                    </a:p>
                    <a:p>
                      <a:pPr algn="ctr">
                        <a:lnSpc>
                          <a:spcPct val="115000"/>
                        </a:lnSpc>
                        <a:spcAft>
                          <a:spcPts val="1000"/>
                        </a:spcAft>
                      </a:pPr>
                      <a:r>
                        <a:rPr lang="tr-TR" sz="1200">
                          <a:solidFill>
                            <a:srgbClr val="000000"/>
                          </a:solidFill>
                          <a:latin typeface="Calibri"/>
                          <a:ea typeface="Times New Roman"/>
                          <a:cs typeface="Calibri"/>
                        </a:rPr>
                        <a:t>20.000</a:t>
                      </a:r>
                      <a:br>
                        <a:rPr lang="tr-TR" sz="1200">
                          <a:solidFill>
                            <a:srgbClr val="000000"/>
                          </a:solidFill>
                          <a:latin typeface="Calibri"/>
                          <a:ea typeface="Times New Roman"/>
                          <a:cs typeface="Calibri"/>
                        </a:rPr>
                      </a:br>
                      <a:r>
                        <a:rPr lang="tr-TR" sz="1200">
                          <a:solidFill>
                            <a:srgbClr val="000000"/>
                          </a:solidFill>
                          <a:latin typeface="Calibri"/>
                          <a:ea typeface="Times New Roman"/>
                          <a:cs typeface="Calibri"/>
                        </a:rPr>
                        <a:t>3.600</a:t>
                      </a:r>
                      <a:endParaRPr lang="tr-TR" sz="12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dirty="0">
                          <a:solidFill>
                            <a:srgbClr val="000000"/>
                          </a:solidFill>
                          <a:latin typeface="Calibri"/>
                          <a:ea typeface="Times New Roman"/>
                          <a:cs typeface="Calibri"/>
                        </a:rPr>
                        <a:t> </a:t>
                      </a:r>
                      <a:endParaRPr lang="tr-TR" sz="1200" dirty="0">
                        <a:latin typeface="Calibri"/>
                        <a:ea typeface="Calibri"/>
                        <a:cs typeface="Times New Roman"/>
                      </a:endParaRPr>
                    </a:p>
                    <a:p>
                      <a:pPr algn="ctr">
                        <a:lnSpc>
                          <a:spcPct val="115000"/>
                        </a:lnSpc>
                        <a:spcAft>
                          <a:spcPts val="1000"/>
                        </a:spcAft>
                      </a:pPr>
                      <a:r>
                        <a:rPr lang="tr-TR" sz="1200" dirty="0">
                          <a:solidFill>
                            <a:srgbClr val="000000"/>
                          </a:solidFill>
                          <a:latin typeface="Calibri"/>
                          <a:ea typeface="Times New Roman"/>
                          <a:cs typeface="Calibri"/>
                        </a:rPr>
                        <a:t/>
                      </a:r>
                      <a:br>
                        <a:rPr lang="tr-TR" sz="1200" dirty="0">
                          <a:solidFill>
                            <a:srgbClr val="000000"/>
                          </a:solidFill>
                          <a:latin typeface="Calibri"/>
                          <a:ea typeface="Times New Roman"/>
                          <a:cs typeface="Calibri"/>
                        </a:rPr>
                      </a:br>
                      <a:r>
                        <a:rPr lang="tr-TR" sz="1200" dirty="0">
                          <a:solidFill>
                            <a:srgbClr val="000000"/>
                          </a:solidFill>
                          <a:latin typeface="Calibri"/>
                          <a:ea typeface="Times New Roman"/>
                          <a:cs typeface="Calibri"/>
                        </a:rPr>
                        <a:t/>
                      </a:r>
                      <a:br>
                        <a:rPr lang="tr-TR" sz="1200" dirty="0">
                          <a:solidFill>
                            <a:srgbClr val="000000"/>
                          </a:solidFill>
                          <a:latin typeface="Calibri"/>
                          <a:ea typeface="Times New Roman"/>
                          <a:cs typeface="Calibri"/>
                        </a:rPr>
                      </a:br>
                      <a:r>
                        <a:rPr lang="tr-TR" sz="1200" dirty="0">
                          <a:solidFill>
                            <a:srgbClr val="000000"/>
                          </a:solidFill>
                          <a:latin typeface="Calibri"/>
                          <a:ea typeface="Times New Roman"/>
                          <a:cs typeface="Calibri"/>
                        </a:rPr>
                        <a:t/>
                      </a:r>
                      <a:br>
                        <a:rPr lang="tr-TR" sz="1200" dirty="0">
                          <a:solidFill>
                            <a:srgbClr val="000000"/>
                          </a:solidFill>
                          <a:latin typeface="Calibri"/>
                          <a:ea typeface="Times New Roman"/>
                          <a:cs typeface="Calibri"/>
                        </a:rPr>
                      </a:br>
                      <a:r>
                        <a:rPr lang="tr-TR" sz="1200" dirty="0">
                          <a:solidFill>
                            <a:srgbClr val="000000"/>
                          </a:solidFill>
                          <a:latin typeface="Calibri"/>
                          <a:ea typeface="Times New Roman"/>
                          <a:cs typeface="Calibri"/>
                        </a:rPr>
                        <a:t>23.600</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457200" y="1412776"/>
            <a:ext cx="8229600" cy="936104"/>
          </a:xfrm>
        </p:spPr>
        <p:txBody>
          <a:bodyPr>
            <a:normAutofit fontScale="85000" lnSpcReduction="20000"/>
          </a:bodyPr>
          <a:lstStyle/>
          <a:p>
            <a:pPr marL="514350" indent="-514350" algn="just">
              <a:buNone/>
            </a:pPr>
            <a:endParaRPr lang="tr-TR" sz="1800" dirty="0" smtClean="0"/>
          </a:p>
          <a:p>
            <a:pPr marL="514350" indent="-514350" algn="just">
              <a:buNone/>
            </a:pPr>
            <a:r>
              <a:rPr lang="tr-TR" dirty="0" smtClean="0"/>
              <a:t>- </a:t>
            </a:r>
            <a:r>
              <a:rPr lang="tr-TR" dirty="0" smtClean="0"/>
              <a:t> </a:t>
            </a:r>
            <a:r>
              <a:rPr lang="tr-TR" dirty="0" smtClean="0"/>
              <a:t>10.12.2015 tarihinde 25.000 TL tutarındaki malı çek karşılığı satmıştır. KDV %18 hariç.</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8</a:t>
            </a:fld>
            <a:endParaRPr lang="tr-TR"/>
          </a:p>
        </p:txBody>
      </p:sp>
      <p:graphicFrame>
        <p:nvGraphicFramePr>
          <p:cNvPr id="6" name="5 Tablo"/>
          <p:cNvGraphicFramePr>
            <a:graphicFrameLocks noGrp="1"/>
          </p:cNvGraphicFramePr>
          <p:nvPr/>
        </p:nvGraphicFramePr>
        <p:xfrm>
          <a:off x="1691680" y="2817876"/>
          <a:ext cx="6408712" cy="1420241"/>
        </p:xfrm>
        <a:graphic>
          <a:graphicData uri="http://schemas.openxmlformats.org/drawingml/2006/table">
            <a:tbl>
              <a:tblPr/>
              <a:tblGrid>
                <a:gridCol w="419262"/>
                <a:gridCol w="3593670"/>
                <a:gridCol w="1197890"/>
                <a:gridCol w="1197890"/>
              </a:tblGrid>
              <a:tr h="0">
                <a:tc>
                  <a:txBody>
                    <a:bodyPr/>
                    <a:lstStyle/>
                    <a:p>
                      <a:pPr algn="ctr">
                        <a:lnSpc>
                          <a:spcPct val="115000"/>
                        </a:lnSpc>
                        <a:spcAft>
                          <a:spcPts val="0"/>
                        </a:spcAft>
                      </a:pPr>
                      <a:r>
                        <a:rPr lang="tr-TR" sz="1200" dirty="0">
                          <a:solidFill>
                            <a:srgbClr val="000000"/>
                          </a:solidFill>
                          <a:latin typeface="Calibri"/>
                          <a:ea typeface="Times New Roman"/>
                          <a:cs typeface="Calibri"/>
                        </a:rPr>
                        <a:t>3</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dirty="0">
                          <a:solidFill>
                            <a:srgbClr val="000000"/>
                          </a:solidFill>
                          <a:latin typeface="Calibri"/>
                          <a:ea typeface="Times New Roman"/>
                          <a:cs typeface="Calibri"/>
                        </a:rPr>
                        <a:t>....................................10.12.2015......................................</a:t>
                      </a:r>
                      <a:endParaRPr lang="tr-TR" sz="1200" dirty="0">
                        <a:latin typeface="Calibri"/>
                        <a:ea typeface="Calibri"/>
                        <a:cs typeface="Times New Roman"/>
                      </a:endParaRPr>
                    </a:p>
                    <a:p>
                      <a:pPr>
                        <a:lnSpc>
                          <a:spcPct val="115000"/>
                        </a:lnSpc>
                        <a:spcAft>
                          <a:spcPts val="1000"/>
                        </a:spcAft>
                      </a:pPr>
                      <a:r>
                        <a:rPr lang="tr-TR" sz="1200" dirty="0">
                          <a:solidFill>
                            <a:srgbClr val="000000"/>
                          </a:solidFill>
                          <a:latin typeface="Calibri"/>
                          <a:ea typeface="Times New Roman"/>
                          <a:cs typeface="Calibri"/>
                        </a:rPr>
                        <a:t>101 ALINAN ÇEKLER HESABI</a:t>
                      </a:r>
                      <a:endParaRPr lang="tr-TR" sz="1200" dirty="0">
                        <a:latin typeface="Calibri"/>
                        <a:ea typeface="Calibri"/>
                        <a:cs typeface="Times New Roman"/>
                      </a:endParaRPr>
                    </a:p>
                    <a:p>
                      <a:pPr algn="r">
                        <a:lnSpc>
                          <a:spcPct val="115000"/>
                        </a:lnSpc>
                        <a:spcAft>
                          <a:spcPts val="1000"/>
                        </a:spcAft>
                      </a:pPr>
                      <a:r>
                        <a:rPr lang="tr-TR" sz="1200" dirty="0">
                          <a:solidFill>
                            <a:srgbClr val="000000"/>
                          </a:solidFill>
                          <a:latin typeface="Calibri"/>
                          <a:ea typeface="Times New Roman"/>
                          <a:cs typeface="Calibri"/>
                        </a:rPr>
                        <a:t>600 Y.İ.SATIŞLAR HESABI</a:t>
                      </a:r>
                      <a:br>
                        <a:rPr lang="tr-TR" sz="1200" dirty="0">
                          <a:solidFill>
                            <a:srgbClr val="000000"/>
                          </a:solidFill>
                          <a:latin typeface="Calibri"/>
                          <a:ea typeface="Times New Roman"/>
                          <a:cs typeface="Calibri"/>
                        </a:rPr>
                      </a:br>
                      <a:r>
                        <a:rPr lang="tr-TR" sz="1200" dirty="0">
                          <a:solidFill>
                            <a:srgbClr val="000000"/>
                          </a:solidFill>
                          <a:latin typeface="Calibri"/>
                          <a:ea typeface="Times New Roman"/>
                          <a:cs typeface="Calibri"/>
                        </a:rPr>
                        <a:t>391 HESAPLANAN KDV HESABI</a:t>
                      </a:r>
                      <a:endParaRPr lang="tr-TR" sz="1200" dirty="0">
                        <a:latin typeface="Calibri"/>
                        <a:ea typeface="Calibri"/>
                        <a:cs typeface="Times New Roman"/>
                      </a:endParaRPr>
                    </a:p>
                    <a:p>
                      <a:pPr algn="ctr">
                        <a:lnSpc>
                          <a:spcPct val="115000"/>
                        </a:lnSpc>
                        <a:spcAft>
                          <a:spcPts val="1000"/>
                        </a:spcAft>
                      </a:pPr>
                      <a:r>
                        <a:rPr lang="tr-TR" sz="1200" dirty="0">
                          <a:solidFill>
                            <a:srgbClr val="000000"/>
                          </a:solidFill>
                          <a:latin typeface="Calibri"/>
                          <a:ea typeface="Times New Roman"/>
                          <a:cs typeface="Calibri"/>
                        </a:rPr>
                        <a:t>......................Çek ile mal satımı.....................</a:t>
                      </a:r>
                      <a:endParaRPr lang="tr-TR" sz="1200" dirty="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a:solidFill>
                            <a:srgbClr val="000000"/>
                          </a:solidFill>
                          <a:latin typeface="Calibri"/>
                          <a:ea typeface="Times New Roman"/>
                          <a:cs typeface="Calibri"/>
                        </a:rPr>
                        <a:t> </a:t>
                      </a:r>
                      <a:endParaRPr lang="tr-TR" sz="1200">
                        <a:latin typeface="Calibri"/>
                        <a:ea typeface="Calibri"/>
                        <a:cs typeface="Times New Roman"/>
                      </a:endParaRPr>
                    </a:p>
                    <a:p>
                      <a:pPr algn="ctr">
                        <a:lnSpc>
                          <a:spcPct val="115000"/>
                        </a:lnSpc>
                        <a:spcAft>
                          <a:spcPts val="1000"/>
                        </a:spcAft>
                      </a:pPr>
                      <a:r>
                        <a:rPr lang="tr-TR" sz="1200">
                          <a:solidFill>
                            <a:srgbClr val="000000"/>
                          </a:solidFill>
                          <a:latin typeface="Calibri"/>
                          <a:ea typeface="Times New Roman"/>
                          <a:cs typeface="Calibri"/>
                        </a:rPr>
                        <a:t>29.500</a:t>
                      </a:r>
                      <a:endParaRPr lang="tr-TR" sz="12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dirty="0">
                          <a:solidFill>
                            <a:srgbClr val="000000"/>
                          </a:solidFill>
                          <a:latin typeface="Calibri"/>
                          <a:ea typeface="Times New Roman"/>
                          <a:cs typeface="Calibri"/>
                        </a:rPr>
                        <a:t> </a:t>
                      </a:r>
                      <a:endParaRPr lang="tr-TR" sz="1200" dirty="0">
                        <a:latin typeface="Calibri"/>
                        <a:ea typeface="Calibri"/>
                        <a:cs typeface="Times New Roman"/>
                      </a:endParaRPr>
                    </a:p>
                    <a:p>
                      <a:pPr algn="ctr">
                        <a:lnSpc>
                          <a:spcPct val="115000"/>
                        </a:lnSpc>
                        <a:spcAft>
                          <a:spcPts val="1000"/>
                        </a:spcAft>
                      </a:pPr>
                      <a:r>
                        <a:rPr lang="tr-TR" sz="1200" dirty="0">
                          <a:solidFill>
                            <a:srgbClr val="000000"/>
                          </a:solidFill>
                          <a:latin typeface="Calibri"/>
                          <a:ea typeface="Times New Roman"/>
                          <a:cs typeface="Calibri"/>
                        </a:rPr>
                        <a:t/>
                      </a:r>
                      <a:br>
                        <a:rPr lang="tr-TR" sz="1200" dirty="0">
                          <a:solidFill>
                            <a:srgbClr val="000000"/>
                          </a:solidFill>
                          <a:latin typeface="Calibri"/>
                          <a:ea typeface="Times New Roman"/>
                          <a:cs typeface="Calibri"/>
                        </a:rPr>
                      </a:br>
                      <a:r>
                        <a:rPr lang="tr-TR" sz="1200" dirty="0">
                          <a:solidFill>
                            <a:srgbClr val="000000"/>
                          </a:solidFill>
                          <a:latin typeface="Calibri"/>
                          <a:ea typeface="Times New Roman"/>
                          <a:cs typeface="Calibri"/>
                        </a:rPr>
                        <a:t/>
                      </a:r>
                      <a:br>
                        <a:rPr lang="tr-TR" sz="1200" dirty="0">
                          <a:solidFill>
                            <a:srgbClr val="000000"/>
                          </a:solidFill>
                          <a:latin typeface="Calibri"/>
                          <a:ea typeface="Times New Roman"/>
                          <a:cs typeface="Calibri"/>
                        </a:rPr>
                      </a:br>
                      <a:r>
                        <a:rPr lang="tr-TR" sz="1200" dirty="0">
                          <a:solidFill>
                            <a:srgbClr val="000000"/>
                          </a:solidFill>
                          <a:latin typeface="Calibri"/>
                          <a:ea typeface="Times New Roman"/>
                          <a:cs typeface="Calibri"/>
                        </a:rPr>
                        <a:t>25.000</a:t>
                      </a:r>
                      <a:br>
                        <a:rPr lang="tr-TR" sz="1200" dirty="0">
                          <a:solidFill>
                            <a:srgbClr val="000000"/>
                          </a:solidFill>
                          <a:latin typeface="Calibri"/>
                          <a:ea typeface="Times New Roman"/>
                          <a:cs typeface="Calibri"/>
                        </a:rPr>
                      </a:br>
                      <a:r>
                        <a:rPr lang="tr-TR" sz="1200" dirty="0" smtClean="0">
                          <a:solidFill>
                            <a:srgbClr val="000000"/>
                          </a:solidFill>
                          <a:latin typeface="Calibri"/>
                          <a:ea typeface="Times New Roman"/>
                          <a:cs typeface="Calibri"/>
                        </a:rPr>
                        <a:t>   4.500</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457200" y="1340768"/>
            <a:ext cx="8229600" cy="936104"/>
          </a:xfrm>
        </p:spPr>
        <p:txBody>
          <a:bodyPr>
            <a:normAutofit fontScale="85000" lnSpcReduction="20000"/>
          </a:bodyPr>
          <a:lstStyle/>
          <a:p>
            <a:pPr marL="514350" indent="-514350" algn="just">
              <a:buNone/>
            </a:pPr>
            <a:endParaRPr lang="tr-TR" sz="1800" dirty="0" smtClean="0"/>
          </a:p>
          <a:p>
            <a:pPr marL="514350" indent="-514350" algn="just">
              <a:buNone/>
            </a:pPr>
            <a:r>
              <a:rPr lang="tr-TR" dirty="0" smtClean="0"/>
              <a:t>- </a:t>
            </a:r>
            <a:r>
              <a:rPr lang="tr-TR" dirty="0" smtClean="0"/>
              <a:t> </a:t>
            </a:r>
            <a:r>
              <a:rPr lang="tr-TR" dirty="0" smtClean="0"/>
              <a:t>15.12.2015 tarihinde 2.000 TL genel yönetim gideri yapmış ve bu gideri peşin ödemiştir. KDV %8 hariç.</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9</a:t>
            </a:fld>
            <a:endParaRPr lang="tr-TR"/>
          </a:p>
        </p:txBody>
      </p:sp>
      <p:graphicFrame>
        <p:nvGraphicFramePr>
          <p:cNvPr id="7" name="6 Tablo"/>
          <p:cNvGraphicFramePr>
            <a:graphicFrameLocks noGrp="1"/>
          </p:cNvGraphicFramePr>
          <p:nvPr/>
        </p:nvGraphicFramePr>
        <p:xfrm>
          <a:off x="1043608" y="2817876"/>
          <a:ext cx="7200800" cy="1420241"/>
        </p:xfrm>
        <a:graphic>
          <a:graphicData uri="http://schemas.openxmlformats.org/drawingml/2006/table">
            <a:tbl>
              <a:tblPr/>
              <a:tblGrid>
                <a:gridCol w="471081"/>
                <a:gridCol w="4037831"/>
                <a:gridCol w="1345944"/>
                <a:gridCol w="1345944"/>
              </a:tblGrid>
              <a:tr h="0">
                <a:tc>
                  <a:txBody>
                    <a:bodyPr/>
                    <a:lstStyle/>
                    <a:p>
                      <a:pPr algn="ctr">
                        <a:lnSpc>
                          <a:spcPct val="115000"/>
                        </a:lnSpc>
                        <a:spcAft>
                          <a:spcPts val="0"/>
                        </a:spcAft>
                      </a:pPr>
                      <a:r>
                        <a:rPr lang="tr-TR" sz="1200" dirty="0">
                          <a:solidFill>
                            <a:srgbClr val="000000"/>
                          </a:solidFill>
                          <a:latin typeface="Calibri"/>
                          <a:ea typeface="Times New Roman"/>
                          <a:cs typeface="Calibri"/>
                        </a:rPr>
                        <a:t>4</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a:solidFill>
                            <a:srgbClr val="000000"/>
                          </a:solidFill>
                          <a:latin typeface="Calibri"/>
                          <a:ea typeface="Times New Roman"/>
                          <a:cs typeface="Calibri"/>
                        </a:rPr>
                        <a:t>....................................15.12.2015......................................</a:t>
                      </a:r>
                      <a:endParaRPr lang="tr-TR" sz="1200">
                        <a:latin typeface="Calibri"/>
                        <a:ea typeface="Calibri"/>
                        <a:cs typeface="Times New Roman"/>
                      </a:endParaRPr>
                    </a:p>
                    <a:p>
                      <a:pPr>
                        <a:lnSpc>
                          <a:spcPct val="115000"/>
                        </a:lnSpc>
                        <a:spcAft>
                          <a:spcPts val="1000"/>
                        </a:spcAft>
                      </a:pPr>
                      <a:r>
                        <a:rPr lang="tr-TR" sz="1200">
                          <a:solidFill>
                            <a:srgbClr val="000000"/>
                          </a:solidFill>
                          <a:latin typeface="Calibri"/>
                          <a:ea typeface="Times New Roman"/>
                          <a:cs typeface="Calibri"/>
                        </a:rPr>
                        <a:t>770 GENEL YÖNETİM GİDERİ HESABI</a:t>
                      </a:r>
                      <a:br>
                        <a:rPr lang="tr-TR" sz="1200">
                          <a:solidFill>
                            <a:srgbClr val="000000"/>
                          </a:solidFill>
                          <a:latin typeface="Calibri"/>
                          <a:ea typeface="Times New Roman"/>
                          <a:cs typeface="Calibri"/>
                        </a:rPr>
                      </a:br>
                      <a:r>
                        <a:rPr lang="tr-TR" sz="1200">
                          <a:solidFill>
                            <a:srgbClr val="000000"/>
                          </a:solidFill>
                          <a:latin typeface="Calibri"/>
                          <a:ea typeface="Times New Roman"/>
                          <a:cs typeface="Calibri"/>
                        </a:rPr>
                        <a:t>191 İNDİRİLECEK KDV HESABI</a:t>
                      </a:r>
                      <a:endParaRPr lang="tr-TR" sz="1200">
                        <a:latin typeface="Calibri"/>
                        <a:ea typeface="Calibri"/>
                        <a:cs typeface="Times New Roman"/>
                      </a:endParaRPr>
                    </a:p>
                    <a:p>
                      <a:pPr algn="r">
                        <a:lnSpc>
                          <a:spcPct val="115000"/>
                        </a:lnSpc>
                        <a:spcAft>
                          <a:spcPts val="1000"/>
                        </a:spcAft>
                      </a:pPr>
                      <a:r>
                        <a:rPr lang="tr-TR" sz="1200">
                          <a:solidFill>
                            <a:srgbClr val="000000"/>
                          </a:solidFill>
                          <a:latin typeface="Calibri"/>
                          <a:ea typeface="Times New Roman"/>
                          <a:cs typeface="Calibri"/>
                        </a:rPr>
                        <a:t>100 KASA HESABI</a:t>
                      </a:r>
                      <a:endParaRPr lang="tr-TR" sz="1200">
                        <a:latin typeface="Calibri"/>
                        <a:ea typeface="Calibri"/>
                        <a:cs typeface="Times New Roman"/>
                      </a:endParaRPr>
                    </a:p>
                    <a:p>
                      <a:pPr algn="ctr">
                        <a:lnSpc>
                          <a:spcPct val="115000"/>
                        </a:lnSpc>
                        <a:spcAft>
                          <a:spcPts val="1000"/>
                        </a:spcAft>
                      </a:pPr>
                      <a:r>
                        <a:rPr lang="tr-TR" sz="1200">
                          <a:solidFill>
                            <a:srgbClr val="000000"/>
                          </a:solidFill>
                          <a:latin typeface="Calibri"/>
                          <a:ea typeface="Times New Roman"/>
                          <a:cs typeface="Calibri"/>
                        </a:rPr>
                        <a:t>.................Peşin olarak gider yapımı.........</a:t>
                      </a:r>
                      <a:endParaRPr lang="tr-TR" sz="12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dirty="0">
                          <a:solidFill>
                            <a:srgbClr val="000000"/>
                          </a:solidFill>
                          <a:latin typeface="Calibri"/>
                          <a:ea typeface="Times New Roman"/>
                          <a:cs typeface="Calibri"/>
                        </a:rPr>
                        <a:t> </a:t>
                      </a:r>
                      <a:endParaRPr lang="tr-TR" sz="1200" dirty="0">
                        <a:latin typeface="Calibri"/>
                        <a:ea typeface="Calibri"/>
                        <a:cs typeface="Times New Roman"/>
                      </a:endParaRPr>
                    </a:p>
                    <a:p>
                      <a:pPr algn="ctr">
                        <a:lnSpc>
                          <a:spcPct val="115000"/>
                        </a:lnSpc>
                        <a:spcAft>
                          <a:spcPts val="1000"/>
                        </a:spcAft>
                      </a:pPr>
                      <a:r>
                        <a:rPr lang="tr-TR" sz="1200" dirty="0">
                          <a:solidFill>
                            <a:srgbClr val="000000"/>
                          </a:solidFill>
                          <a:latin typeface="Calibri"/>
                          <a:ea typeface="Times New Roman"/>
                          <a:cs typeface="Calibri"/>
                        </a:rPr>
                        <a:t>2.000</a:t>
                      </a:r>
                      <a:br>
                        <a:rPr lang="tr-TR" sz="1200" dirty="0">
                          <a:solidFill>
                            <a:srgbClr val="000000"/>
                          </a:solidFill>
                          <a:latin typeface="Calibri"/>
                          <a:ea typeface="Times New Roman"/>
                          <a:cs typeface="Calibri"/>
                        </a:rPr>
                      </a:br>
                      <a:r>
                        <a:rPr lang="tr-TR" sz="1200" dirty="0" smtClean="0">
                          <a:solidFill>
                            <a:srgbClr val="000000"/>
                          </a:solidFill>
                          <a:latin typeface="Calibri"/>
                          <a:ea typeface="Times New Roman"/>
                          <a:cs typeface="Calibri"/>
                        </a:rPr>
                        <a:t>    160</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dirty="0">
                          <a:solidFill>
                            <a:srgbClr val="000000"/>
                          </a:solidFill>
                          <a:latin typeface="Calibri"/>
                          <a:ea typeface="Times New Roman"/>
                          <a:cs typeface="Calibri"/>
                        </a:rPr>
                        <a:t> </a:t>
                      </a:r>
                      <a:endParaRPr lang="tr-TR" sz="1200" dirty="0">
                        <a:latin typeface="Calibri"/>
                        <a:ea typeface="Calibri"/>
                        <a:cs typeface="Times New Roman"/>
                      </a:endParaRPr>
                    </a:p>
                    <a:p>
                      <a:pPr algn="ctr">
                        <a:lnSpc>
                          <a:spcPct val="115000"/>
                        </a:lnSpc>
                        <a:spcAft>
                          <a:spcPts val="1000"/>
                        </a:spcAft>
                      </a:pPr>
                      <a:r>
                        <a:rPr lang="tr-TR" sz="1200" dirty="0">
                          <a:solidFill>
                            <a:srgbClr val="000000"/>
                          </a:solidFill>
                          <a:latin typeface="Calibri"/>
                          <a:ea typeface="Times New Roman"/>
                          <a:cs typeface="Calibri"/>
                        </a:rPr>
                        <a:t/>
                      </a:r>
                      <a:br>
                        <a:rPr lang="tr-TR" sz="1200" dirty="0">
                          <a:solidFill>
                            <a:srgbClr val="000000"/>
                          </a:solidFill>
                          <a:latin typeface="Calibri"/>
                          <a:ea typeface="Times New Roman"/>
                          <a:cs typeface="Calibri"/>
                        </a:rPr>
                      </a:br>
                      <a:r>
                        <a:rPr lang="tr-TR" sz="1200" dirty="0">
                          <a:solidFill>
                            <a:srgbClr val="000000"/>
                          </a:solidFill>
                          <a:latin typeface="Calibri"/>
                          <a:ea typeface="Times New Roman"/>
                          <a:cs typeface="Calibri"/>
                        </a:rPr>
                        <a:t/>
                      </a:r>
                      <a:br>
                        <a:rPr lang="tr-TR" sz="1200" dirty="0">
                          <a:solidFill>
                            <a:srgbClr val="000000"/>
                          </a:solidFill>
                          <a:latin typeface="Calibri"/>
                          <a:ea typeface="Times New Roman"/>
                          <a:cs typeface="Calibri"/>
                        </a:rPr>
                      </a:br>
                      <a:r>
                        <a:rPr lang="tr-TR" sz="1200" dirty="0">
                          <a:solidFill>
                            <a:srgbClr val="000000"/>
                          </a:solidFill>
                          <a:latin typeface="Calibri"/>
                          <a:ea typeface="Times New Roman"/>
                          <a:cs typeface="Calibri"/>
                        </a:rPr>
                        <a:t/>
                      </a:r>
                      <a:br>
                        <a:rPr lang="tr-TR" sz="1200" dirty="0">
                          <a:solidFill>
                            <a:srgbClr val="000000"/>
                          </a:solidFill>
                          <a:latin typeface="Calibri"/>
                          <a:ea typeface="Times New Roman"/>
                          <a:cs typeface="Calibri"/>
                        </a:rPr>
                      </a:br>
                      <a:r>
                        <a:rPr lang="tr-TR" sz="1200" dirty="0">
                          <a:solidFill>
                            <a:srgbClr val="000000"/>
                          </a:solidFill>
                          <a:latin typeface="Calibri"/>
                          <a:ea typeface="Times New Roman"/>
                          <a:cs typeface="Calibri"/>
                        </a:rPr>
                        <a:t>2.160</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457200" y="1268760"/>
            <a:ext cx="8229600" cy="936104"/>
          </a:xfrm>
        </p:spPr>
        <p:txBody>
          <a:bodyPr>
            <a:normAutofit fontScale="85000" lnSpcReduction="20000"/>
          </a:bodyPr>
          <a:lstStyle/>
          <a:p>
            <a:pPr marL="514350" indent="-514350" algn="just">
              <a:buNone/>
            </a:pPr>
            <a:endParaRPr lang="tr-TR" sz="1800" dirty="0" smtClean="0"/>
          </a:p>
          <a:p>
            <a:pPr marL="514350" indent="-514350" algn="just">
              <a:buNone/>
            </a:pPr>
            <a:r>
              <a:rPr lang="tr-TR" dirty="0" smtClean="0"/>
              <a:t>- 20.12.2015 tarihinde 30.000 TL tutarındaki malı 10 aylık vadeli senet ile satmıştır. KDV %18 hariç.</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10</a:t>
            </a:fld>
            <a:endParaRPr lang="tr-TR"/>
          </a:p>
        </p:txBody>
      </p:sp>
      <p:graphicFrame>
        <p:nvGraphicFramePr>
          <p:cNvPr id="7" name="6 Tablo"/>
          <p:cNvGraphicFramePr>
            <a:graphicFrameLocks noGrp="1"/>
          </p:cNvGraphicFramePr>
          <p:nvPr/>
        </p:nvGraphicFramePr>
        <p:xfrm>
          <a:off x="1043608" y="2817876"/>
          <a:ext cx="7200800" cy="1420241"/>
        </p:xfrm>
        <a:graphic>
          <a:graphicData uri="http://schemas.openxmlformats.org/drawingml/2006/table">
            <a:tbl>
              <a:tblPr/>
              <a:tblGrid>
                <a:gridCol w="471081"/>
                <a:gridCol w="4037831"/>
                <a:gridCol w="1345944"/>
                <a:gridCol w="1345944"/>
              </a:tblGrid>
              <a:tr h="0">
                <a:tc>
                  <a:txBody>
                    <a:bodyPr/>
                    <a:lstStyle/>
                    <a:p>
                      <a:pPr algn="ctr">
                        <a:lnSpc>
                          <a:spcPct val="115000"/>
                        </a:lnSpc>
                        <a:spcAft>
                          <a:spcPts val="0"/>
                        </a:spcAft>
                      </a:pPr>
                      <a:r>
                        <a:rPr lang="tr-TR" sz="1200" dirty="0">
                          <a:solidFill>
                            <a:srgbClr val="000000"/>
                          </a:solidFill>
                          <a:latin typeface="Calibri"/>
                          <a:ea typeface="Times New Roman"/>
                          <a:cs typeface="Calibri"/>
                        </a:rPr>
                        <a:t>5</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a:solidFill>
                            <a:srgbClr val="000000"/>
                          </a:solidFill>
                          <a:latin typeface="Calibri"/>
                          <a:ea typeface="Times New Roman"/>
                          <a:cs typeface="Calibri"/>
                        </a:rPr>
                        <a:t>....................................20.12.2015......................................</a:t>
                      </a:r>
                      <a:endParaRPr lang="tr-TR" sz="1200">
                        <a:latin typeface="Calibri"/>
                        <a:ea typeface="Calibri"/>
                        <a:cs typeface="Times New Roman"/>
                      </a:endParaRPr>
                    </a:p>
                    <a:p>
                      <a:pPr>
                        <a:lnSpc>
                          <a:spcPct val="115000"/>
                        </a:lnSpc>
                        <a:spcAft>
                          <a:spcPts val="1000"/>
                        </a:spcAft>
                      </a:pPr>
                      <a:r>
                        <a:rPr lang="tr-TR" sz="1200">
                          <a:solidFill>
                            <a:srgbClr val="000000"/>
                          </a:solidFill>
                          <a:latin typeface="Calibri"/>
                          <a:ea typeface="Times New Roman"/>
                          <a:cs typeface="Calibri"/>
                        </a:rPr>
                        <a:t>121 ALACAK SENETLERİ HESABI</a:t>
                      </a:r>
                      <a:endParaRPr lang="tr-TR" sz="1200">
                        <a:latin typeface="Calibri"/>
                        <a:ea typeface="Calibri"/>
                        <a:cs typeface="Times New Roman"/>
                      </a:endParaRPr>
                    </a:p>
                    <a:p>
                      <a:pPr algn="r">
                        <a:lnSpc>
                          <a:spcPct val="115000"/>
                        </a:lnSpc>
                        <a:spcAft>
                          <a:spcPts val="1000"/>
                        </a:spcAft>
                      </a:pPr>
                      <a:r>
                        <a:rPr lang="tr-TR" sz="1200">
                          <a:solidFill>
                            <a:srgbClr val="000000"/>
                          </a:solidFill>
                          <a:latin typeface="Calibri"/>
                          <a:ea typeface="Times New Roman"/>
                          <a:cs typeface="Calibri"/>
                        </a:rPr>
                        <a:t>600 Y.İ.SATIŞLAR HESABI</a:t>
                      </a:r>
                      <a:br>
                        <a:rPr lang="tr-TR" sz="1200">
                          <a:solidFill>
                            <a:srgbClr val="000000"/>
                          </a:solidFill>
                          <a:latin typeface="Calibri"/>
                          <a:ea typeface="Times New Roman"/>
                          <a:cs typeface="Calibri"/>
                        </a:rPr>
                      </a:br>
                      <a:r>
                        <a:rPr lang="tr-TR" sz="1200">
                          <a:solidFill>
                            <a:srgbClr val="000000"/>
                          </a:solidFill>
                          <a:latin typeface="Calibri"/>
                          <a:ea typeface="Times New Roman"/>
                          <a:cs typeface="Calibri"/>
                        </a:rPr>
                        <a:t>391 HESAPLANAN KDV HESABI</a:t>
                      </a:r>
                      <a:endParaRPr lang="tr-TR" sz="1200">
                        <a:latin typeface="Calibri"/>
                        <a:ea typeface="Calibri"/>
                        <a:cs typeface="Times New Roman"/>
                      </a:endParaRPr>
                    </a:p>
                    <a:p>
                      <a:pPr algn="ctr">
                        <a:lnSpc>
                          <a:spcPct val="115000"/>
                        </a:lnSpc>
                        <a:spcAft>
                          <a:spcPts val="1000"/>
                        </a:spcAft>
                      </a:pPr>
                      <a:r>
                        <a:rPr lang="tr-TR" sz="1200">
                          <a:solidFill>
                            <a:srgbClr val="000000"/>
                          </a:solidFill>
                          <a:latin typeface="Calibri"/>
                          <a:ea typeface="Times New Roman"/>
                          <a:cs typeface="Calibri"/>
                        </a:rPr>
                        <a:t>....................Senet ile mal satımı..................</a:t>
                      </a:r>
                      <a:endParaRPr lang="tr-TR" sz="12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a:solidFill>
                            <a:srgbClr val="000000"/>
                          </a:solidFill>
                          <a:latin typeface="Calibri"/>
                          <a:ea typeface="Times New Roman"/>
                          <a:cs typeface="Calibri"/>
                        </a:rPr>
                        <a:t> </a:t>
                      </a:r>
                      <a:endParaRPr lang="tr-TR" sz="1200">
                        <a:latin typeface="Calibri"/>
                        <a:ea typeface="Calibri"/>
                        <a:cs typeface="Times New Roman"/>
                      </a:endParaRPr>
                    </a:p>
                    <a:p>
                      <a:pPr algn="ctr">
                        <a:lnSpc>
                          <a:spcPct val="115000"/>
                        </a:lnSpc>
                        <a:spcAft>
                          <a:spcPts val="1000"/>
                        </a:spcAft>
                      </a:pPr>
                      <a:r>
                        <a:rPr lang="tr-TR" sz="1200">
                          <a:solidFill>
                            <a:srgbClr val="000000"/>
                          </a:solidFill>
                          <a:latin typeface="Calibri"/>
                          <a:ea typeface="Times New Roman"/>
                          <a:cs typeface="Calibri"/>
                        </a:rPr>
                        <a:t>35.400</a:t>
                      </a:r>
                      <a:endParaRPr lang="tr-TR" sz="12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dirty="0">
                          <a:solidFill>
                            <a:srgbClr val="000000"/>
                          </a:solidFill>
                          <a:latin typeface="Calibri"/>
                          <a:ea typeface="Times New Roman"/>
                          <a:cs typeface="Calibri"/>
                        </a:rPr>
                        <a:t> </a:t>
                      </a:r>
                      <a:endParaRPr lang="tr-TR" sz="1200" dirty="0">
                        <a:latin typeface="Calibri"/>
                        <a:ea typeface="Calibri"/>
                        <a:cs typeface="Times New Roman"/>
                      </a:endParaRPr>
                    </a:p>
                    <a:p>
                      <a:pPr algn="ctr">
                        <a:lnSpc>
                          <a:spcPct val="115000"/>
                        </a:lnSpc>
                        <a:spcAft>
                          <a:spcPts val="1000"/>
                        </a:spcAft>
                      </a:pPr>
                      <a:r>
                        <a:rPr lang="tr-TR" sz="1200" dirty="0">
                          <a:solidFill>
                            <a:srgbClr val="000000"/>
                          </a:solidFill>
                          <a:latin typeface="Calibri"/>
                          <a:ea typeface="Times New Roman"/>
                          <a:cs typeface="Calibri"/>
                        </a:rPr>
                        <a:t/>
                      </a:r>
                      <a:br>
                        <a:rPr lang="tr-TR" sz="1200" dirty="0">
                          <a:solidFill>
                            <a:srgbClr val="000000"/>
                          </a:solidFill>
                          <a:latin typeface="Calibri"/>
                          <a:ea typeface="Times New Roman"/>
                          <a:cs typeface="Calibri"/>
                        </a:rPr>
                      </a:br>
                      <a:r>
                        <a:rPr lang="tr-TR" sz="1200" dirty="0">
                          <a:solidFill>
                            <a:srgbClr val="000000"/>
                          </a:solidFill>
                          <a:latin typeface="Calibri"/>
                          <a:ea typeface="Times New Roman"/>
                          <a:cs typeface="Calibri"/>
                        </a:rPr>
                        <a:t/>
                      </a:r>
                      <a:br>
                        <a:rPr lang="tr-TR" sz="1200" dirty="0">
                          <a:solidFill>
                            <a:srgbClr val="000000"/>
                          </a:solidFill>
                          <a:latin typeface="Calibri"/>
                          <a:ea typeface="Times New Roman"/>
                          <a:cs typeface="Calibri"/>
                        </a:rPr>
                      </a:br>
                      <a:r>
                        <a:rPr lang="tr-TR" sz="1200" dirty="0">
                          <a:solidFill>
                            <a:srgbClr val="000000"/>
                          </a:solidFill>
                          <a:latin typeface="Calibri"/>
                          <a:ea typeface="Times New Roman"/>
                          <a:cs typeface="Calibri"/>
                        </a:rPr>
                        <a:t>30.000</a:t>
                      </a:r>
                      <a:br>
                        <a:rPr lang="tr-TR" sz="1200" dirty="0">
                          <a:solidFill>
                            <a:srgbClr val="000000"/>
                          </a:solidFill>
                          <a:latin typeface="Calibri"/>
                          <a:ea typeface="Times New Roman"/>
                          <a:cs typeface="Calibri"/>
                        </a:rPr>
                      </a:br>
                      <a:r>
                        <a:rPr lang="tr-TR" sz="1200" dirty="0" smtClean="0">
                          <a:solidFill>
                            <a:srgbClr val="000000"/>
                          </a:solidFill>
                          <a:latin typeface="Calibri"/>
                          <a:ea typeface="Times New Roman"/>
                          <a:cs typeface="Calibri"/>
                        </a:rPr>
                        <a:t>   5.400</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662880" y="1124744"/>
            <a:ext cx="8229600" cy="936104"/>
          </a:xfrm>
        </p:spPr>
        <p:txBody>
          <a:bodyPr>
            <a:normAutofit/>
          </a:bodyPr>
          <a:lstStyle/>
          <a:p>
            <a:pPr marL="514350" indent="-514350" algn="just">
              <a:buNone/>
            </a:pPr>
            <a:r>
              <a:rPr lang="tr-TR" sz="1800" dirty="0" smtClean="0"/>
              <a:t>- 25.12.2015 tarihinde 1.000 TL tutarında pazarlama satış ve dağıtım gideri yapmıştır. KDV %8 hariç.</a:t>
            </a:r>
            <a:endParaRPr lang="tr-TR" sz="1800" dirty="0" smtClean="0"/>
          </a:p>
        </p:txBody>
      </p:sp>
      <p:sp>
        <p:nvSpPr>
          <p:cNvPr id="5" name="4 Slayt Numarası Yer Tutucusu"/>
          <p:cNvSpPr>
            <a:spLocks noGrp="1"/>
          </p:cNvSpPr>
          <p:nvPr>
            <p:ph type="sldNum" sz="quarter" idx="12"/>
          </p:nvPr>
        </p:nvSpPr>
        <p:spPr/>
        <p:txBody>
          <a:bodyPr/>
          <a:lstStyle/>
          <a:p>
            <a:fld id="{632B7333-DC34-4534-9108-1C585B088A21}" type="slidenum">
              <a:rPr lang="tr-TR"/>
              <a:pPr/>
              <a:t>11</a:t>
            </a:fld>
            <a:endParaRPr lang="tr-TR"/>
          </a:p>
        </p:txBody>
      </p:sp>
      <p:graphicFrame>
        <p:nvGraphicFramePr>
          <p:cNvPr id="9" name="8 Tablo"/>
          <p:cNvGraphicFramePr>
            <a:graphicFrameLocks noGrp="1"/>
          </p:cNvGraphicFramePr>
          <p:nvPr/>
        </p:nvGraphicFramePr>
        <p:xfrm>
          <a:off x="1115617" y="2817876"/>
          <a:ext cx="7128792" cy="1420241"/>
        </p:xfrm>
        <a:graphic>
          <a:graphicData uri="http://schemas.openxmlformats.org/drawingml/2006/table">
            <a:tbl>
              <a:tblPr/>
              <a:tblGrid>
                <a:gridCol w="466370"/>
                <a:gridCol w="3997452"/>
                <a:gridCol w="1332485"/>
                <a:gridCol w="1332485"/>
              </a:tblGrid>
              <a:tr h="0">
                <a:tc>
                  <a:txBody>
                    <a:bodyPr/>
                    <a:lstStyle/>
                    <a:p>
                      <a:pPr algn="ctr">
                        <a:lnSpc>
                          <a:spcPct val="115000"/>
                        </a:lnSpc>
                        <a:spcAft>
                          <a:spcPts val="0"/>
                        </a:spcAft>
                      </a:pPr>
                      <a:r>
                        <a:rPr lang="tr-TR" sz="1200" dirty="0">
                          <a:solidFill>
                            <a:srgbClr val="000000"/>
                          </a:solidFill>
                          <a:latin typeface="Calibri"/>
                          <a:ea typeface="Times New Roman"/>
                          <a:cs typeface="Calibri"/>
                        </a:rPr>
                        <a:t>6</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a:solidFill>
                            <a:srgbClr val="000000"/>
                          </a:solidFill>
                          <a:latin typeface="Calibri"/>
                          <a:ea typeface="Times New Roman"/>
                          <a:cs typeface="Calibri"/>
                        </a:rPr>
                        <a:t>....................................25.12.2015......................................</a:t>
                      </a:r>
                      <a:endParaRPr lang="tr-TR" sz="1200">
                        <a:latin typeface="Calibri"/>
                        <a:ea typeface="Calibri"/>
                        <a:cs typeface="Times New Roman"/>
                      </a:endParaRPr>
                    </a:p>
                    <a:p>
                      <a:pPr>
                        <a:lnSpc>
                          <a:spcPct val="115000"/>
                        </a:lnSpc>
                        <a:spcAft>
                          <a:spcPts val="1000"/>
                        </a:spcAft>
                      </a:pPr>
                      <a:r>
                        <a:rPr lang="tr-TR" sz="1200">
                          <a:solidFill>
                            <a:srgbClr val="000000"/>
                          </a:solidFill>
                          <a:latin typeface="Calibri"/>
                          <a:ea typeface="Times New Roman"/>
                          <a:cs typeface="Calibri"/>
                        </a:rPr>
                        <a:t>760 PAZRLAMA SATIŞ VE DAĞITIM GİDERİ HS</a:t>
                      </a:r>
                      <a:br>
                        <a:rPr lang="tr-TR" sz="1200">
                          <a:solidFill>
                            <a:srgbClr val="000000"/>
                          </a:solidFill>
                          <a:latin typeface="Calibri"/>
                          <a:ea typeface="Times New Roman"/>
                          <a:cs typeface="Calibri"/>
                        </a:rPr>
                      </a:br>
                      <a:r>
                        <a:rPr lang="tr-TR" sz="1200">
                          <a:solidFill>
                            <a:srgbClr val="000000"/>
                          </a:solidFill>
                          <a:latin typeface="Calibri"/>
                          <a:ea typeface="Times New Roman"/>
                          <a:cs typeface="Calibri"/>
                        </a:rPr>
                        <a:t>191 İNDİRİLECEK KDV HESABI</a:t>
                      </a:r>
                      <a:endParaRPr lang="tr-TR" sz="1200">
                        <a:latin typeface="Calibri"/>
                        <a:ea typeface="Calibri"/>
                        <a:cs typeface="Times New Roman"/>
                      </a:endParaRPr>
                    </a:p>
                    <a:p>
                      <a:pPr algn="r">
                        <a:lnSpc>
                          <a:spcPct val="115000"/>
                        </a:lnSpc>
                        <a:spcAft>
                          <a:spcPts val="1000"/>
                        </a:spcAft>
                      </a:pPr>
                      <a:r>
                        <a:rPr lang="tr-TR" sz="1200">
                          <a:solidFill>
                            <a:srgbClr val="000000"/>
                          </a:solidFill>
                          <a:latin typeface="Calibri"/>
                          <a:ea typeface="Times New Roman"/>
                          <a:cs typeface="Calibri"/>
                        </a:rPr>
                        <a:t>100 KASA HESABI</a:t>
                      </a:r>
                      <a:endParaRPr lang="tr-TR" sz="1200">
                        <a:latin typeface="Calibri"/>
                        <a:ea typeface="Calibri"/>
                        <a:cs typeface="Times New Roman"/>
                      </a:endParaRPr>
                    </a:p>
                    <a:p>
                      <a:pPr algn="ctr">
                        <a:lnSpc>
                          <a:spcPct val="115000"/>
                        </a:lnSpc>
                        <a:spcAft>
                          <a:spcPts val="1000"/>
                        </a:spcAft>
                      </a:pPr>
                      <a:r>
                        <a:rPr lang="tr-TR" sz="1200">
                          <a:solidFill>
                            <a:srgbClr val="000000"/>
                          </a:solidFill>
                          <a:latin typeface="Calibri"/>
                          <a:ea typeface="Times New Roman"/>
                          <a:cs typeface="Calibri"/>
                        </a:rPr>
                        <a:t>.....................Peşin olarak gider yapımı..................</a:t>
                      </a:r>
                      <a:endParaRPr lang="tr-TR" sz="12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dirty="0">
                          <a:solidFill>
                            <a:srgbClr val="000000"/>
                          </a:solidFill>
                          <a:latin typeface="Calibri"/>
                          <a:ea typeface="Times New Roman"/>
                          <a:cs typeface="Calibri"/>
                        </a:rPr>
                        <a:t> </a:t>
                      </a:r>
                      <a:endParaRPr lang="tr-TR" sz="1200" dirty="0">
                        <a:latin typeface="Calibri"/>
                        <a:ea typeface="Calibri"/>
                        <a:cs typeface="Times New Roman"/>
                      </a:endParaRPr>
                    </a:p>
                    <a:p>
                      <a:pPr algn="ctr">
                        <a:lnSpc>
                          <a:spcPct val="115000"/>
                        </a:lnSpc>
                        <a:spcAft>
                          <a:spcPts val="1000"/>
                        </a:spcAft>
                      </a:pPr>
                      <a:r>
                        <a:rPr lang="tr-TR" sz="1200" dirty="0">
                          <a:solidFill>
                            <a:srgbClr val="000000"/>
                          </a:solidFill>
                          <a:latin typeface="Calibri"/>
                          <a:ea typeface="Times New Roman"/>
                          <a:cs typeface="Calibri"/>
                        </a:rPr>
                        <a:t>1.000</a:t>
                      </a:r>
                      <a:br>
                        <a:rPr lang="tr-TR" sz="1200" dirty="0">
                          <a:solidFill>
                            <a:srgbClr val="000000"/>
                          </a:solidFill>
                          <a:latin typeface="Calibri"/>
                          <a:ea typeface="Times New Roman"/>
                          <a:cs typeface="Calibri"/>
                        </a:rPr>
                      </a:br>
                      <a:r>
                        <a:rPr lang="tr-TR" sz="1200" dirty="0" smtClean="0">
                          <a:solidFill>
                            <a:srgbClr val="000000"/>
                          </a:solidFill>
                          <a:latin typeface="Calibri"/>
                          <a:ea typeface="Times New Roman"/>
                          <a:cs typeface="Calibri"/>
                        </a:rPr>
                        <a:t>     80</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dirty="0">
                          <a:solidFill>
                            <a:srgbClr val="000000"/>
                          </a:solidFill>
                          <a:latin typeface="Calibri"/>
                          <a:ea typeface="Times New Roman"/>
                          <a:cs typeface="Calibri"/>
                        </a:rPr>
                        <a:t> </a:t>
                      </a:r>
                      <a:endParaRPr lang="tr-TR" sz="1200" dirty="0">
                        <a:latin typeface="Calibri"/>
                        <a:ea typeface="Calibri"/>
                        <a:cs typeface="Times New Roman"/>
                      </a:endParaRPr>
                    </a:p>
                    <a:p>
                      <a:pPr algn="ctr">
                        <a:lnSpc>
                          <a:spcPct val="115000"/>
                        </a:lnSpc>
                        <a:spcAft>
                          <a:spcPts val="1000"/>
                        </a:spcAft>
                      </a:pPr>
                      <a:r>
                        <a:rPr lang="tr-TR" sz="1200" dirty="0">
                          <a:solidFill>
                            <a:srgbClr val="000000"/>
                          </a:solidFill>
                          <a:latin typeface="Calibri"/>
                          <a:ea typeface="Times New Roman"/>
                          <a:cs typeface="Calibri"/>
                        </a:rPr>
                        <a:t/>
                      </a:r>
                      <a:br>
                        <a:rPr lang="tr-TR" sz="1200" dirty="0">
                          <a:solidFill>
                            <a:srgbClr val="000000"/>
                          </a:solidFill>
                          <a:latin typeface="Calibri"/>
                          <a:ea typeface="Times New Roman"/>
                          <a:cs typeface="Calibri"/>
                        </a:rPr>
                      </a:br>
                      <a:r>
                        <a:rPr lang="tr-TR" sz="1200" dirty="0">
                          <a:solidFill>
                            <a:srgbClr val="000000"/>
                          </a:solidFill>
                          <a:latin typeface="Calibri"/>
                          <a:ea typeface="Times New Roman"/>
                          <a:cs typeface="Calibri"/>
                        </a:rPr>
                        <a:t/>
                      </a:r>
                      <a:br>
                        <a:rPr lang="tr-TR" sz="1200" dirty="0">
                          <a:solidFill>
                            <a:srgbClr val="000000"/>
                          </a:solidFill>
                          <a:latin typeface="Calibri"/>
                          <a:ea typeface="Times New Roman"/>
                          <a:cs typeface="Calibri"/>
                        </a:rPr>
                      </a:br>
                      <a:r>
                        <a:rPr lang="tr-TR" sz="1200" dirty="0">
                          <a:solidFill>
                            <a:srgbClr val="000000"/>
                          </a:solidFill>
                          <a:latin typeface="Calibri"/>
                          <a:ea typeface="Times New Roman"/>
                          <a:cs typeface="Calibri"/>
                        </a:rPr>
                        <a:t/>
                      </a:r>
                      <a:br>
                        <a:rPr lang="tr-TR" sz="1200" dirty="0">
                          <a:solidFill>
                            <a:srgbClr val="000000"/>
                          </a:solidFill>
                          <a:latin typeface="Calibri"/>
                          <a:ea typeface="Times New Roman"/>
                          <a:cs typeface="Calibri"/>
                        </a:rPr>
                      </a:br>
                      <a:r>
                        <a:rPr lang="tr-TR" sz="1200" dirty="0">
                          <a:solidFill>
                            <a:srgbClr val="000000"/>
                          </a:solidFill>
                          <a:latin typeface="Calibri"/>
                          <a:ea typeface="Times New Roman"/>
                          <a:cs typeface="Calibri"/>
                        </a:rPr>
                        <a:t>1.080</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662880" y="836712"/>
            <a:ext cx="8229600" cy="936104"/>
          </a:xfrm>
        </p:spPr>
        <p:txBody>
          <a:bodyPr>
            <a:normAutofit/>
          </a:bodyPr>
          <a:lstStyle/>
          <a:p>
            <a:pPr marL="514350" indent="-514350" algn="just">
              <a:buNone/>
            </a:pPr>
            <a:r>
              <a:rPr lang="tr-TR" sz="1800" b="1" dirty="0" smtClean="0"/>
              <a:t>3. Büyük </a:t>
            </a:r>
            <a:r>
              <a:rPr lang="tr-TR" sz="1800" b="1" dirty="0" smtClean="0"/>
              <a:t>defter kayıtları (Defteri kebir kayıtları):</a:t>
            </a:r>
            <a:r>
              <a:rPr lang="tr-TR" sz="1800" dirty="0" smtClean="0"/>
              <a:t> Büyük defterleri düzenlerken, yevmiye kayıtlarında kullandığımız tüm hesapların defterlerini açarak o hesapların kayıtlarını büyük defterlere aktarırız</a:t>
            </a:r>
            <a:endParaRPr lang="tr-TR" sz="1800" dirty="0" smtClean="0"/>
          </a:p>
        </p:txBody>
      </p:sp>
      <p:sp>
        <p:nvSpPr>
          <p:cNvPr id="5" name="4 Slayt Numarası Yer Tutucusu"/>
          <p:cNvSpPr>
            <a:spLocks noGrp="1"/>
          </p:cNvSpPr>
          <p:nvPr>
            <p:ph type="sldNum" sz="quarter" idx="12"/>
          </p:nvPr>
        </p:nvSpPr>
        <p:spPr/>
        <p:txBody>
          <a:bodyPr/>
          <a:lstStyle/>
          <a:p>
            <a:fld id="{632B7333-DC34-4534-9108-1C585B088A21}" type="slidenum">
              <a:rPr lang="tr-TR"/>
              <a:pPr/>
              <a:t>12</a:t>
            </a:fld>
            <a:endParaRPr lang="tr-T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662880" y="836712"/>
            <a:ext cx="8229600" cy="1512168"/>
          </a:xfrm>
        </p:spPr>
        <p:txBody>
          <a:bodyPr>
            <a:normAutofit/>
          </a:bodyPr>
          <a:lstStyle/>
          <a:p>
            <a:pPr algn="just">
              <a:buNone/>
            </a:pPr>
            <a:r>
              <a:rPr lang="tr-TR" sz="1800" b="1" dirty="0" smtClean="0"/>
              <a:t>4. Aylık Mizanın düzenlenmesi: </a:t>
            </a:r>
            <a:r>
              <a:rPr lang="tr-TR" sz="1800" dirty="0" smtClean="0"/>
              <a:t>Büyük defterleri düzenledikten sonra ilk olarak büyük defterlerin toplamları alınır. Daha sonra büyük defterlerin borç toplamları mizanın tutar kısmının borç tarafına, büyük defterlerin alacak toplamları tutar kısmının alacak tarafına yazılır. Mizanın kalan kısmına ise borç ve alacak toplamlarının kalanları kalan veren kısma kaydedilir.</a:t>
            </a:r>
            <a:endParaRPr lang="tr-TR" sz="1800" dirty="0"/>
          </a:p>
        </p:txBody>
      </p:sp>
      <p:sp>
        <p:nvSpPr>
          <p:cNvPr id="5" name="4 Slayt Numarası Yer Tutucusu"/>
          <p:cNvSpPr>
            <a:spLocks noGrp="1"/>
          </p:cNvSpPr>
          <p:nvPr>
            <p:ph type="sldNum" sz="quarter" idx="12"/>
          </p:nvPr>
        </p:nvSpPr>
        <p:spPr/>
        <p:txBody>
          <a:bodyPr/>
          <a:lstStyle/>
          <a:p>
            <a:fld id="{632B7333-DC34-4534-9108-1C585B088A21}" type="slidenum">
              <a:rPr lang="tr-TR"/>
              <a:pPr/>
              <a:t>13</a:t>
            </a:fld>
            <a:endParaRPr lang="tr-TR"/>
          </a:p>
        </p:txBody>
      </p:sp>
      <p:graphicFrame>
        <p:nvGraphicFramePr>
          <p:cNvPr id="4" name="3 Tablo"/>
          <p:cNvGraphicFramePr>
            <a:graphicFrameLocks noGrp="1"/>
          </p:cNvGraphicFramePr>
          <p:nvPr/>
        </p:nvGraphicFramePr>
        <p:xfrm>
          <a:off x="971601" y="2492896"/>
          <a:ext cx="7344816" cy="3672408"/>
        </p:xfrm>
        <a:graphic>
          <a:graphicData uri="http://schemas.openxmlformats.org/drawingml/2006/table">
            <a:tbl>
              <a:tblPr/>
              <a:tblGrid>
                <a:gridCol w="1001566"/>
                <a:gridCol w="2069902"/>
                <a:gridCol w="1001566"/>
                <a:gridCol w="1001566"/>
                <a:gridCol w="1001566"/>
                <a:gridCol w="1268650"/>
              </a:tblGrid>
              <a:tr h="233505">
                <a:tc rowSpan="2">
                  <a:txBody>
                    <a:bodyPr/>
                    <a:lstStyle/>
                    <a:p>
                      <a:pPr algn="ctr">
                        <a:lnSpc>
                          <a:spcPct val="115000"/>
                        </a:lnSpc>
                        <a:spcAft>
                          <a:spcPts val="0"/>
                        </a:spcAft>
                      </a:pPr>
                      <a:r>
                        <a:rPr lang="tr-TR" sz="1100">
                          <a:solidFill>
                            <a:srgbClr val="000000"/>
                          </a:solidFill>
                          <a:latin typeface="Comic Sans MS"/>
                          <a:ea typeface="Times New Roman"/>
                          <a:cs typeface="Times New Roman"/>
                        </a:rPr>
                        <a:t>Sıra</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No</a:t>
                      </a:r>
                      <a:endParaRPr lang="tr-TR" sz="11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rowSpan="2">
                  <a:txBody>
                    <a:bodyPr/>
                    <a:lstStyle/>
                    <a:p>
                      <a:pPr algn="ctr">
                        <a:lnSpc>
                          <a:spcPct val="115000"/>
                        </a:lnSpc>
                        <a:spcAft>
                          <a:spcPts val="0"/>
                        </a:spcAft>
                      </a:pPr>
                      <a:r>
                        <a:rPr lang="tr-TR" sz="1100" b="1">
                          <a:solidFill>
                            <a:srgbClr val="000000"/>
                          </a:solidFill>
                          <a:latin typeface="Comic Sans MS"/>
                          <a:ea typeface="Times New Roman"/>
                          <a:cs typeface="Times New Roman"/>
                        </a:rPr>
                        <a:t>HESAP İSMİ</a:t>
                      </a:r>
                      <a:endParaRPr lang="tr-TR" sz="11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gridSpan="2">
                  <a:txBody>
                    <a:bodyPr/>
                    <a:lstStyle/>
                    <a:p>
                      <a:pPr algn="ctr">
                        <a:lnSpc>
                          <a:spcPct val="115000"/>
                        </a:lnSpc>
                        <a:spcAft>
                          <a:spcPts val="0"/>
                        </a:spcAft>
                      </a:pPr>
                      <a:r>
                        <a:rPr lang="tr-TR" sz="1100" b="1">
                          <a:solidFill>
                            <a:srgbClr val="000000"/>
                          </a:solidFill>
                          <a:latin typeface="Comic Sans MS"/>
                          <a:ea typeface="Times New Roman"/>
                          <a:cs typeface="Times New Roman"/>
                        </a:rPr>
                        <a:t>TUTAR</a:t>
                      </a:r>
                      <a:endParaRPr lang="tr-TR" sz="11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hMerge="1">
                  <a:txBody>
                    <a:bodyPr/>
                    <a:lstStyle/>
                    <a:p>
                      <a:endParaRPr lang="tr-TR"/>
                    </a:p>
                  </a:txBody>
                  <a:tcPr/>
                </a:tc>
                <a:tc gridSpan="2">
                  <a:txBody>
                    <a:bodyPr/>
                    <a:lstStyle/>
                    <a:p>
                      <a:pPr algn="ctr">
                        <a:lnSpc>
                          <a:spcPct val="115000"/>
                        </a:lnSpc>
                        <a:spcAft>
                          <a:spcPts val="0"/>
                        </a:spcAft>
                      </a:pPr>
                      <a:r>
                        <a:rPr lang="tr-TR" sz="1100" b="1">
                          <a:solidFill>
                            <a:srgbClr val="000000"/>
                          </a:solidFill>
                          <a:latin typeface="Comic Sans MS"/>
                          <a:ea typeface="Times New Roman"/>
                          <a:cs typeface="Times New Roman"/>
                        </a:rPr>
                        <a:t>KALAN</a:t>
                      </a:r>
                      <a:endParaRPr lang="tr-TR" sz="11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hMerge="1">
                  <a:txBody>
                    <a:bodyPr/>
                    <a:lstStyle/>
                    <a:p>
                      <a:endParaRPr lang="tr-TR"/>
                    </a:p>
                  </a:txBody>
                  <a:tcPr/>
                </a:tc>
              </a:tr>
              <a:tr h="244120">
                <a:tc vMerge="1">
                  <a:txBody>
                    <a:bodyPr/>
                    <a:lstStyle/>
                    <a:p>
                      <a:endParaRPr lang="tr-TR"/>
                    </a:p>
                  </a:txBody>
                  <a:tcPr/>
                </a:tc>
                <a:tc vMerge="1">
                  <a:txBody>
                    <a:bodyPr/>
                    <a:lstStyle/>
                    <a:p>
                      <a:endParaRPr lang="tr-TR"/>
                    </a:p>
                  </a:txBody>
                  <a:tcPr/>
                </a:tc>
                <a:tc>
                  <a:txBody>
                    <a:bodyPr/>
                    <a:lstStyle/>
                    <a:p>
                      <a:pPr algn="ctr">
                        <a:lnSpc>
                          <a:spcPct val="115000"/>
                        </a:lnSpc>
                        <a:spcAft>
                          <a:spcPts val="0"/>
                        </a:spcAft>
                      </a:pPr>
                      <a:r>
                        <a:rPr lang="tr-TR" sz="1100" b="1">
                          <a:solidFill>
                            <a:srgbClr val="000000"/>
                          </a:solidFill>
                          <a:latin typeface="Comic Sans MS"/>
                          <a:ea typeface="Times New Roman"/>
                          <a:cs typeface="Times New Roman"/>
                        </a:rPr>
                        <a:t>BORÇ</a:t>
                      </a:r>
                      <a:endParaRPr lang="tr-TR" sz="11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0"/>
                        </a:spcAft>
                      </a:pPr>
                      <a:r>
                        <a:rPr lang="tr-TR" sz="1100" b="1">
                          <a:solidFill>
                            <a:srgbClr val="000000"/>
                          </a:solidFill>
                          <a:latin typeface="Comic Sans MS"/>
                          <a:ea typeface="Times New Roman"/>
                          <a:cs typeface="Times New Roman"/>
                        </a:rPr>
                        <a:t>ALACAK</a:t>
                      </a:r>
                      <a:endParaRPr lang="tr-TR" sz="11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0"/>
                        </a:spcAft>
                      </a:pPr>
                      <a:r>
                        <a:rPr lang="tr-TR" sz="1100" b="1">
                          <a:solidFill>
                            <a:srgbClr val="000000"/>
                          </a:solidFill>
                          <a:latin typeface="Comic Sans MS"/>
                          <a:ea typeface="Times New Roman"/>
                          <a:cs typeface="Times New Roman"/>
                        </a:rPr>
                        <a:t>BORÇ</a:t>
                      </a:r>
                      <a:endParaRPr lang="tr-TR" sz="11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0"/>
                        </a:spcAft>
                      </a:pPr>
                      <a:r>
                        <a:rPr lang="tr-TR" sz="1100" b="1">
                          <a:solidFill>
                            <a:srgbClr val="000000"/>
                          </a:solidFill>
                          <a:latin typeface="Comic Sans MS"/>
                          <a:ea typeface="Times New Roman"/>
                          <a:cs typeface="Times New Roman"/>
                        </a:rPr>
                        <a:t>ALACAK</a:t>
                      </a:r>
                      <a:endParaRPr lang="tr-TR" sz="11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r>
              <a:tr h="2929436">
                <a:tc>
                  <a:txBody>
                    <a:bodyPr/>
                    <a:lstStyle/>
                    <a:p>
                      <a:pPr algn="ctr">
                        <a:lnSpc>
                          <a:spcPct val="115000"/>
                        </a:lnSpc>
                        <a:spcAft>
                          <a:spcPts val="1200"/>
                        </a:spcAft>
                      </a:pPr>
                      <a:r>
                        <a:rPr lang="tr-TR" sz="1100">
                          <a:solidFill>
                            <a:srgbClr val="000000"/>
                          </a:solidFill>
                          <a:latin typeface="Comic Sans MS"/>
                          <a:ea typeface="Times New Roman"/>
                          <a:cs typeface="Times New Roman"/>
                        </a:rPr>
                        <a:t>1</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2</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3</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4</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5</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6</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7</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8</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9</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10</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11</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12</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13</a:t>
                      </a:r>
                      <a:endParaRPr lang="tr-TR" sz="11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nSpc>
                          <a:spcPct val="115000"/>
                        </a:lnSpc>
                        <a:spcAft>
                          <a:spcPts val="0"/>
                        </a:spcAft>
                      </a:pPr>
                      <a:r>
                        <a:rPr lang="tr-TR" sz="1100">
                          <a:solidFill>
                            <a:srgbClr val="000000"/>
                          </a:solidFill>
                          <a:latin typeface="Comic Sans MS"/>
                          <a:ea typeface="Times New Roman"/>
                          <a:cs typeface="Times New Roman"/>
                        </a:rPr>
                        <a:t>100 Kasa Hesabı</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102 Bankalar Hesabı</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153 Ticari Mallar Hesabı</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255 Demirbaşlar Hesabı</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400 Banka Kredileri Hesabı</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500 Sermaye Hesabı</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191 İndirilecek KDV Hesabı</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391 Hesaplanan KDV Hesabı</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101 Alınan Çekler Hesabı</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600 Yurt İçi Satışlar Hesabı</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770 Genel Yönetim Giderleri Hs</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121 Alacak Senetleri Hesabı</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760 Paz. Sat. Dağ.Giderleri Hs.</a:t>
                      </a:r>
                      <a:endParaRPr lang="tr-TR" sz="11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0"/>
                        </a:spcAft>
                      </a:pPr>
                      <a:r>
                        <a:rPr lang="tr-TR" sz="1100">
                          <a:solidFill>
                            <a:srgbClr val="000000"/>
                          </a:solidFill>
                          <a:latin typeface="Comic Sans MS"/>
                          <a:ea typeface="Times New Roman"/>
                          <a:cs typeface="Times New Roman"/>
                        </a:rPr>
                        <a:t>80.000</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20.000</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80.000</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40.000</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3.840</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29.500</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2.000</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35.400</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1.000</a:t>
                      </a:r>
                      <a:endParaRPr lang="tr-TR" sz="11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0"/>
                        </a:spcAft>
                      </a:pPr>
                      <a:r>
                        <a:rPr lang="tr-TR" sz="1100">
                          <a:solidFill>
                            <a:srgbClr val="000000"/>
                          </a:solidFill>
                          <a:latin typeface="Comic Sans MS"/>
                          <a:ea typeface="Times New Roman"/>
                          <a:cs typeface="Times New Roman"/>
                        </a:rPr>
                        <a:t>26.840</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110.000</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90.000</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9.900</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55.000</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a:t>
                      </a:r>
                      <a:endParaRPr lang="tr-TR" sz="11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0"/>
                        </a:spcAft>
                      </a:pPr>
                      <a:r>
                        <a:rPr lang="tr-TR" sz="1100">
                          <a:solidFill>
                            <a:srgbClr val="000000"/>
                          </a:solidFill>
                          <a:latin typeface="Comic Sans MS"/>
                          <a:ea typeface="Times New Roman"/>
                          <a:cs typeface="Times New Roman"/>
                        </a:rPr>
                        <a:t>53.160</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20.000</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80.000</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40.000</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3.840</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29.500</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2.000</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35.400</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1.000</a:t>
                      </a:r>
                      <a:endParaRPr lang="tr-TR" sz="11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0"/>
                        </a:spcAft>
                      </a:pPr>
                      <a:r>
                        <a:rPr lang="tr-TR" sz="1100">
                          <a:solidFill>
                            <a:srgbClr val="000000"/>
                          </a:solidFill>
                          <a:latin typeface="Comic Sans MS"/>
                          <a:ea typeface="Times New Roman"/>
                          <a:cs typeface="Times New Roman"/>
                        </a:rPr>
                        <a:t>-</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110.000</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90.000</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9.900</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55.000</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a:t>
                      </a:r>
                      <a:br>
                        <a:rPr lang="tr-TR" sz="1100">
                          <a:solidFill>
                            <a:srgbClr val="000000"/>
                          </a:solidFill>
                          <a:latin typeface="Comic Sans MS"/>
                          <a:ea typeface="Times New Roman"/>
                          <a:cs typeface="Times New Roman"/>
                        </a:rPr>
                      </a:br>
                      <a:r>
                        <a:rPr lang="tr-TR" sz="1100">
                          <a:solidFill>
                            <a:srgbClr val="000000"/>
                          </a:solidFill>
                          <a:latin typeface="Comic Sans MS"/>
                          <a:ea typeface="Times New Roman"/>
                          <a:cs typeface="Times New Roman"/>
                        </a:rPr>
                        <a:t>-</a:t>
                      </a:r>
                      <a:endParaRPr lang="tr-TR" sz="11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r>
              <a:tr h="265347">
                <a:tc>
                  <a:txBody>
                    <a:bodyPr/>
                    <a:lstStyle/>
                    <a:p>
                      <a:pPr>
                        <a:lnSpc>
                          <a:spcPct val="115000"/>
                        </a:lnSpc>
                        <a:spcAft>
                          <a:spcPts val="0"/>
                        </a:spcAft>
                      </a:pPr>
                      <a:r>
                        <a:rPr lang="tr-TR" sz="1100">
                          <a:solidFill>
                            <a:srgbClr val="000000"/>
                          </a:solidFill>
                          <a:latin typeface="Comic Sans MS"/>
                          <a:ea typeface="Times New Roman"/>
                          <a:cs typeface="Times New Roman"/>
                        </a:rPr>
                        <a:t> </a:t>
                      </a:r>
                      <a:endParaRPr lang="tr-TR" sz="11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nSpc>
                          <a:spcPct val="115000"/>
                        </a:lnSpc>
                        <a:spcAft>
                          <a:spcPts val="0"/>
                        </a:spcAft>
                      </a:pPr>
                      <a:r>
                        <a:rPr lang="tr-TR" sz="1100" b="1">
                          <a:solidFill>
                            <a:srgbClr val="000000"/>
                          </a:solidFill>
                          <a:latin typeface="Comic Sans MS"/>
                          <a:ea typeface="Times New Roman"/>
                          <a:cs typeface="Times New Roman"/>
                        </a:rPr>
                        <a:t>TOPLAM</a:t>
                      </a:r>
                      <a:endParaRPr lang="tr-TR" sz="11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0"/>
                        </a:spcAft>
                      </a:pPr>
                      <a:r>
                        <a:rPr lang="tr-TR" sz="1100">
                          <a:solidFill>
                            <a:srgbClr val="000000"/>
                          </a:solidFill>
                          <a:latin typeface="Comic Sans MS"/>
                          <a:ea typeface="Times New Roman"/>
                          <a:cs typeface="Times New Roman"/>
                        </a:rPr>
                        <a:t>291.740</a:t>
                      </a:r>
                      <a:endParaRPr lang="tr-TR" sz="11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0"/>
                        </a:spcAft>
                      </a:pPr>
                      <a:r>
                        <a:rPr lang="tr-TR" sz="1100">
                          <a:solidFill>
                            <a:srgbClr val="000000"/>
                          </a:solidFill>
                          <a:latin typeface="Comic Sans MS"/>
                          <a:ea typeface="Times New Roman"/>
                          <a:cs typeface="Times New Roman"/>
                        </a:rPr>
                        <a:t>291.740</a:t>
                      </a:r>
                      <a:endParaRPr lang="tr-TR" sz="11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0"/>
                        </a:spcAft>
                      </a:pPr>
                      <a:r>
                        <a:rPr lang="tr-TR" sz="1100">
                          <a:solidFill>
                            <a:srgbClr val="000000"/>
                          </a:solidFill>
                          <a:latin typeface="Comic Sans MS"/>
                          <a:ea typeface="Times New Roman"/>
                          <a:cs typeface="Times New Roman"/>
                        </a:rPr>
                        <a:t>264.900</a:t>
                      </a:r>
                      <a:endParaRPr lang="tr-TR" sz="11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0"/>
                        </a:spcAft>
                      </a:pPr>
                      <a:r>
                        <a:rPr lang="tr-TR" sz="1100" dirty="0">
                          <a:solidFill>
                            <a:srgbClr val="000000"/>
                          </a:solidFill>
                          <a:latin typeface="Comic Sans MS"/>
                          <a:ea typeface="Times New Roman"/>
                          <a:cs typeface="Times New Roman"/>
                        </a:rPr>
                        <a:t>264.900</a:t>
                      </a:r>
                      <a:endParaRPr lang="tr-TR" sz="1100" dirty="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662880" y="836712"/>
            <a:ext cx="8229600" cy="1512168"/>
          </a:xfrm>
        </p:spPr>
        <p:txBody>
          <a:bodyPr>
            <a:normAutofit/>
          </a:bodyPr>
          <a:lstStyle/>
          <a:p>
            <a:pPr marL="514350" indent="-514350" algn="just">
              <a:buNone/>
            </a:pPr>
            <a:r>
              <a:rPr lang="tr-TR" sz="1800" b="1" dirty="0" smtClean="0"/>
              <a:t>5. Dönem sonu envanter işlemlerinin yapılması:</a:t>
            </a:r>
            <a:r>
              <a:rPr lang="tr-TR" sz="1800" dirty="0" smtClean="0"/>
              <a:t> Mizanda yer alan hesaplar ile ilgili yapılan değerlendirme ve doğrulama işlemlerinin geneline envanter işlemleri denir. </a:t>
            </a:r>
            <a:endParaRPr lang="tr-TR" sz="1800" dirty="0" smtClean="0"/>
          </a:p>
          <a:p>
            <a:pPr marL="514350" indent="-514350" algn="just">
              <a:buNone/>
            </a:pPr>
            <a:r>
              <a:rPr lang="tr-TR" sz="1800" b="1" dirty="0" smtClean="0"/>
              <a:t>Aralık ayı KDV tahakkuku:</a:t>
            </a:r>
            <a:endParaRPr lang="tr-TR" sz="1800" dirty="0" smtClean="0"/>
          </a:p>
        </p:txBody>
      </p:sp>
      <p:sp>
        <p:nvSpPr>
          <p:cNvPr id="5" name="4 Slayt Numarası Yer Tutucusu"/>
          <p:cNvSpPr>
            <a:spLocks noGrp="1"/>
          </p:cNvSpPr>
          <p:nvPr>
            <p:ph type="sldNum" sz="quarter" idx="12"/>
          </p:nvPr>
        </p:nvSpPr>
        <p:spPr/>
        <p:txBody>
          <a:bodyPr/>
          <a:lstStyle/>
          <a:p>
            <a:fld id="{632B7333-DC34-4534-9108-1C585B088A21}" type="slidenum">
              <a:rPr lang="tr-TR"/>
              <a:pPr/>
              <a:t>14</a:t>
            </a:fld>
            <a:endParaRPr lang="tr-TR"/>
          </a:p>
        </p:txBody>
      </p:sp>
      <p:graphicFrame>
        <p:nvGraphicFramePr>
          <p:cNvPr id="6" name="5 Tablo"/>
          <p:cNvGraphicFramePr>
            <a:graphicFrameLocks noGrp="1"/>
          </p:cNvGraphicFramePr>
          <p:nvPr/>
        </p:nvGraphicFramePr>
        <p:xfrm>
          <a:off x="971602" y="2817876"/>
          <a:ext cx="7416822" cy="1419797"/>
        </p:xfrm>
        <a:graphic>
          <a:graphicData uri="http://schemas.openxmlformats.org/drawingml/2006/table">
            <a:tbl>
              <a:tblPr/>
              <a:tblGrid>
                <a:gridCol w="485213"/>
                <a:gridCol w="4158965"/>
                <a:gridCol w="1386322"/>
                <a:gridCol w="1386322"/>
              </a:tblGrid>
              <a:tr h="1043172">
                <a:tc>
                  <a:txBody>
                    <a:bodyPr/>
                    <a:lstStyle/>
                    <a:p>
                      <a:pPr algn="ctr">
                        <a:lnSpc>
                          <a:spcPct val="115000"/>
                        </a:lnSpc>
                        <a:spcAft>
                          <a:spcPts val="0"/>
                        </a:spcAft>
                      </a:pPr>
                      <a:r>
                        <a:rPr lang="tr-TR" sz="1200" dirty="0">
                          <a:solidFill>
                            <a:srgbClr val="000000"/>
                          </a:solidFill>
                          <a:latin typeface="Comic Sans MS"/>
                          <a:ea typeface="Times New Roman"/>
                          <a:cs typeface="Times New Roman"/>
                        </a:rPr>
                        <a:t>7</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a:solidFill>
                            <a:srgbClr val="000000"/>
                          </a:solidFill>
                          <a:latin typeface="Comic Sans MS"/>
                          <a:ea typeface="Times New Roman"/>
                          <a:cs typeface="Times New Roman"/>
                        </a:rPr>
                        <a:t>....................................31.12.2015......................................</a:t>
                      </a:r>
                      <a:endParaRPr lang="tr-TR" sz="1200">
                        <a:latin typeface="Calibri"/>
                        <a:ea typeface="Calibri"/>
                        <a:cs typeface="Times New Roman"/>
                      </a:endParaRPr>
                    </a:p>
                    <a:p>
                      <a:pPr>
                        <a:lnSpc>
                          <a:spcPct val="115000"/>
                        </a:lnSpc>
                        <a:spcAft>
                          <a:spcPts val="1000"/>
                        </a:spcAft>
                      </a:pPr>
                      <a:r>
                        <a:rPr lang="tr-TR" sz="1200">
                          <a:solidFill>
                            <a:srgbClr val="000000"/>
                          </a:solidFill>
                          <a:latin typeface="Comic Sans MS"/>
                          <a:ea typeface="Times New Roman"/>
                          <a:cs typeface="Times New Roman"/>
                        </a:rPr>
                        <a:t>391 HESAPLANAN KDV HESABI</a:t>
                      </a:r>
                      <a:endParaRPr lang="tr-TR" sz="1200">
                        <a:latin typeface="Calibri"/>
                        <a:ea typeface="Calibri"/>
                        <a:cs typeface="Times New Roman"/>
                      </a:endParaRPr>
                    </a:p>
                    <a:p>
                      <a:pPr algn="r">
                        <a:lnSpc>
                          <a:spcPct val="115000"/>
                        </a:lnSpc>
                        <a:spcAft>
                          <a:spcPts val="1000"/>
                        </a:spcAft>
                      </a:pPr>
                      <a:r>
                        <a:rPr lang="tr-TR" sz="1200">
                          <a:solidFill>
                            <a:srgbClr val="000000"/>
                          </a:solidFill>
                          <a:latin typeface="Comic Sans MS"/>
                          <a:ea typeface="Times New Roman"/>
                          <a:cs typeface="Times New Roman"/>
                        </a:rPr>
                        <a:t>191 İNDİRİLECEK KDV HESABI</a:t>
                      </a:r>
                      <a:br>
                        <a:rPr lang="tr-TR" sz="1200">
                          <a:solidFill>
                            <a:srgbClr val="000000"/>
                          </a:solidFill>
                          <a:latin typeface="Comic Sans MS"/>
                          <a:ea typeface="Times New Roman"/>
                          <a:cs typeface="Times New Roman"/>
                        </a:rPr>
                      </a:br>
                      <a:r>
                        <a:rPr lang="tr-TR" sz="1200">
                          <a:solidFill>
                            <a:srgbClr val="000000"/>
                          </a:solidFill>
                          <a:latin typeface="Comic Sans MS"/>
                          <a:ea typeface="Times New Roman"/>
                          <a:cs typeface="Times New Roman"/>
                        </a:rPr>
                        <a:t>360 ÖDENECEK VERGİ VE FONLAR HS</a:t>
                      </a:r>
                      <a:endParaRPr lang="tr-TR" sz="1200">
                        <a:latin typeface="Calibri"/>
                        <a:ea typeface="Calibri"/>
                        <a:cs typeface="Times New Roman"/>
                      </a:endParaRPr>
                    </a:p>
                    <a:p>
                      <a:pPr algn="ctr">
                        <a:lnSpc>
                          <a:spcPct val="115000"/>
                        </a:lnSpc>
                        <a:spcAft>
                          <a:spcPts val="1000"/>
                        </a:spcAft>
                      </a:pPr>
                      <a:r>
                        <a:rPr lang="tr-TR" sz="1200">
                          <a:solidFill>
                            <a:srgbClr val="000000"/>
                          </a:solidFill>
                          <a:latin typeface="Comic Sans MS"/>
                          <a:ea typeface="Times New Roman"/>
                          <a:cs typeface="Times New Roman"/>
                        </a:rPr>
                        <a:t>..........................KDV tahakkuk kaydı............................. </a:t>
                      </a:r>
                      <a:endParaRPr lang="tr-TR" sz="12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a:solidFill>
                            <a:srgbClr val="000000"/>
                          </a:solidFill>
                          <a:latin typeface="Comic Sans MS"/>
                          <a:ea typeface="Times New Roman"/>
                          <a:cs typeface="Times New Roman"/>
                        </a:rPr>
                        <a:t> </a:t>
                      </a:r>
                      <a:endParaRPr lang="tr-TR" sz="1200">
                        <a:latin typeface="Calibri"/>
                        <a:ea typeface="Calibri"/>
                        <a:cs typeface="Times New Roman"/>
                      </a:endParaRPr>
                    </a:p>
                    <a:p>
                      <a:pPr algn="ctr">
                        <a:lnSpc>
                          <a:spcPct val="115000"/>
                        </a:lnSpc>
                        <a:spcAft>
                          <a:spcPts val="1200"/>
                        </a:spcAft>
                      </a:pPr>
                      <a:r>
                        <a:rPr lang="tr-TR" sz="1200">
                          <a:solidFill>
                            <a:srgbClr val="000000"/>
                          </a:solidFill>
                          <a:latin typeface="Comic Sans MS"/>
                          <a:ea typeface="Times New Roman"/>
                          <a:cs typeface="Times New Roman"/>
                        </a:rPr>
                        <a:t>9.900</a:t>
                      </a:r>
                      <a:endParaRPr lang="tr-TR" sz="12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dirty="0">
                          <a:solidFill>
                            <a:srgbClr val="000000"/>
                          </a:solidFill>
                          <a:latin typeface="Comic Sans MS"/>
                          <a:ea typeface="Times New Roman"/>
                          <a:cs typeface="Times New Roman"/>
                        </a:rPr>
                        <a:t> </a:t>
                      </a:r>
                      <a:endParaRPr lang="tr-TR" sz="1200" dirty="0">
                        <a:latin typeface="Calibri"/>
                        <a:ea typeface="Calibri"/>
                        <a:cs typeface="Times New Roman"/>
                      </a:endParaRPr>
                    </a:p>
                    <a:p>
                      <a:pPr algn="ctr">
                        <a:lnSpc>
                          <a:spcPct val="115000"/>
                        </a:lnSpc>
                        <a:spcAft>
                          <a:spcPts val="1000"/>
                        </a:spcAft>
                      </a:pPr>
                      <a:r>
                        <a:rPr lang="tr-TR" sz="1200" dirty="0">
                          <a:solidFill>
                            <a:srgbClr val="000000"/>
                          </a:solidFill>
                          <a:latin typeface="Comic Sans MS"/>
                          <a:ea typeface="Times New Roman"/>
                          <a:cs typeface="Times New Roman"/>
                        </a:rPr>
                        <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3.840</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6.060</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662880" y="836712"/>
            <a:ext cx="8229600" cy="1512168"/>
          </a:xfrm>
        </p:spPr>
        <p:txBody>
          <a:bodyPr>
            <a:normAutofit/>
          </a:bodyPr>
          <a:lstStyle/>
          <a:p>
            <a:pPr marL="514350" indent="-514350" algn="just">
              <a:buNone/>
            </a:pPr>
            <a:r>
              <a:rPr lang="tr-TR" sz="1800" b="1" dirty="0" smtClean="0"/>
              <a:t>5. Dönem sonu envanter işlemlerinin yapılması:</a:t>
            </a:r>
            <a:r>
              <a:rPr lang="tr-TR" sz="1800" dirty="0" smtClean="0"/>
              <a:t> </a:t>
            </a:r>
            <a:endParaRPr lang="tr-TR" sz="1800" dirty="0" smtClean="0"/>
          </a:p>
        </p:txBody>
      </p:sp>
      <p:sp>
        <p:nvSpPr>
          <p:cNvPr id="5" name="4 Slayt Numarası Yer Tutucusu"/>
          <p:cNvSpPr>
            <a:spLocks noGrp="1"/>
          </p:cNvSpPr>
          <p:nvPr>
            <p:ph type="sldNum" sz="quarter" idx="12"/>
          </p:nvPr>
        </p:nvSpPr>
        <p:spPr/>
        <p:txBody>
          <a:bodyPr/>
          <a:lstStyle/>
          <a:p>
            <a:fld id="{632B7333-DC34-4534-9108-1C585B088A21}" type="slidenum">
              <a:rPr lang="tr-TR"/>
              <a:pPr/>
              <a:t>15</a:t>
            </a:fld>
            <a:endParaRPr lang="tr-TR"/>
          </a:p>
        </p:txBody>
      </p:sp>
      <p:sp>
        <p:nvSpPr>
          <p:cNvPr id="4" name="3 Dikdörtgen"/>
          <p:cNvSpPr/>
          <p:nvPr/>
        </p:nvSpPr>
        <p:spPr>
          <a:xfrm>
            <a:off x="683568" y="1844824"/>
            <a:ext cx="8136904" cy="646331"/>
          </a:xfrm>
          <a:prstGeom prst="rect">
            <a:avLst/>
          </a:prstGeom>
        </p:spPr>
        <p:txBody>
          <a:bodyPr wrap="square">
            <a:spAutoFit/>
          </a:bodyPr>
          <a:lstStyle/>
          <a:p>
            <a:r>
              <a:rPr lang="tr-TR" dirty="0" smtClean="0"/>
              <a:t>- Dönem sonunda yapılan envanter sonucu işletmenin dönem sonunda mal mevcudu: 30.000 TL </a:t>
            </a:r>
            <a:r>
              <a:rPr lang="tr-TR" dirty="0" err="1" smtClean="0"/>
              <a:t>dir</a:t>
            </a:r>
            <a:r>
              <a:rPr lang="tr-TR" dirty="0" smtClean="0"/>
              <a:t>.</a:t>
            </a:r>
            <a:endParaRPr lang="tr-TR" dirty="0"/>
          </a:p>
        </p:txBody>
      </p:sp>
      <p:graphicFrame>
        <p:nvGraphicFramePr>
          <p:cNvPr id="6" name="5 Tablo"/>
          <p:cNvGraphicFramePr>
            <a:graphicFrameLocks noGrp="1"/>
          </p:cNvGraphicFramePr>
          <p:nvPr/>
        </p:nvGraphicFramePr>
        <p:xfrm>
          <a:off x="971602" y="2817876"/>
          <a:ext cx="7416822" cy="1222248"/>
        </p:xfrm>
        <a:graphic>
          <a:graphicData uri="http://schemas.openxmlformats.org/drawingml/2006/table">
            <a:tbl>
              <a:tblPr/>
              <a:tblGrid>
                <a:gridCol w="485213"/>
                <a:gridCol w="4158965"/>
                <a:gridCol w="1386322"/>
                <a:gridCol w="1386322"/>
              </a:tblGrid>
              <a:tr h="1043172">
                <a:tc>
                  <a:txBody>
                    <a:bodyPr/>
                    <a:lstStyle/>
                    <a:p>
                      <a:pPr algn="ctr">
                        <a:lnSpc>
                          <a:spcPct val="115000"/>
                        </a:lnSpc>
                        <a:spcAft>
                          <a:spcPts val="0"/>
                        </a:spcAft>
                      </a:pPr>
                      <a:r>
                        <a:rPr lang="tr-TR" sz="1200">
                          <a:solidFill>
                            <a:srgbClr val="000000"/>
                          </a:solidFill>
                          <a:latin typeface="Comic Sans MS"/>
                          <a:ea typeface="Times New Roman"/>
                          <a:cs typeface="Times New Roman"/>
                        </a:rPr>
                        <a:t>8</a:t>
                      </a:r>
                      <a:endParaRPr lang="tr-TR" sz="12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dirty="0">
                          <a:solidFill>
                            <a:srgbClr val="000000"/>
                          </a:solidFill>
                          <a:latin typeface="Comic Sans MS"/>
                          <a:ea typeface="Times New Roman"/>
                          <a:cs typeface="Times New Roman"/>
                        </a:rPr>
                        <a:t>....................................31.12.2015......................................</a:t>
                      </a:r>
                      <a:endParaRPr lang="tr-TR" sz="1200" dirty="0">
                        <a:latin typeface="Calibri"/>
                        <a:ea typeface="Calibri"/>
                        <a:cs typeface="Times New Roman"/>
                      </a:endParaRPr>
                    </a:p>
                    <a:p>
                      <a:pPr>
                        <a:lnSpc>
                          <a:spcPct val="115000"/>
                        </a:lnSpc>
                        <a:spcAft>
                          <a:spcPts val="1000"/>
                        </a:spcAft>
                      </a:pPr>
                      <a:r>
                        <a:rPr lang="tr-TR" sz="1200" dirty="0">
                          <a:solidFill>
                            <a:srgbClr val="000000"/>
                          </a:solidFill>
                          <a:latin typeface="Comic Sans MS"/>
                          <a:ea typeface="Times New Roman"/>
                          <a:cs typeface="Times New Roman"/>
                        </a:rPr>
                        <a:t>621 SATILAN TİCARİ MALLARIN MALİYETİ HS</a:t>
                      </a:r>
                      <a:endParaRPr lang="tr-TR" sz="1200" dirty="0">
                        <a:latin typeface="Calibri"/>
                        <a:ea typeface="Calibri"/>
                        <a:cs typeface="Times New Roman"/>
                      </a:endParaRPr>
                    </a:p>
                    <a:p>
                      <a:pPr algn="r">
                        <a:lnSpc>
                          <a:spcPct val="115000"/>
                        </a:lnSpc>
                        <a:spcAft>
                          <a:spcPts val="1000"/>
                        </a:spcAft>
                      </a:pPr>
                      <a:r>
                        <a:rPr lang="tr-TR" sz="1200" dirty="0">
                          <a:solidFill>
                            <a:srgbClr val="000000"/>
                          </a:solidFill>
                          <a:latin typeface="Comic Sans MS"/>
                          <a:ea typeface="Times New Roman"/>
                          <a:cs typeface="Times New Roman"/>
                        </a:rPr>
                        <a:t>153 TİCARİ MALLAR HESABI</a:t>
                      </a:r>
                      <a:endParaRPr lang="tr-TR" sz="1200" dirty="0">
                        <a:latin typeface="Calibri"/>
                        <a:ea typeface="Calibri"/>
                        <a:cs typeface="Times New Roman"/>
                      </a:endParaRPr>
                    </a:p>
                    <a:p>
                      <a:pPr algn="ctr">
                        <a:lnSpc>
                          <a:spcPct val="115000"/>
                        </a:lnSpc>
                        <a:spcAft>
                          <a:spcPts val="1000"/>
                        </a:spcAft>
                      </a:pPr>
                      <a:r>
                        <a:rPr lang="tr-TR" sz="1200" dirty="0">
                          <a:solidFill>
                            <a:srgbClr val="000000"/>
                          </a:solidFill>
                          <a:latin typeface="Comic Sans MS"/>
                          <a:ea typeface="Times New Roman"/>
                          <a:cs typeface="Times New Roman"/>
                        </a:rPr>
                        <a:t>.................Satılan malların maliyeti..........</a:t>
                      </a:r>
                      <a:endParaRPr lang="tr-TR" sz="1200" dirty="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endParaRPr lang="tr-TR" sz="1200">
                        <a:solidFill>
                          <a:srgbClr val="000000"/>
                        </a:solidFill>
                        <a:latin typeface="Comic Sans MS"/>
                        <a:ea typeface="Times New Roman"/>
                        <a:cs typeface="Times New Roman"/>
                      </a:endParaRPr>
                    </a:p>
                    <a:p>
                      <a:pPr algn="ctr">
                        <a:lnSpc>
                          <a:spcPct val="115000"/>
                        </a:lnSpc>
                        <a:spcAft>
                          <a:spcPts val="1000"/>
                        </a:spcAft>
                      </a:pPr>
                      <a:r>
                        <a:rPr lang="tr-TR" sz="1200">
                          <a:solidFill>
                            <a:srgbClr val="000000"/>
                          </a:solidFill>
                          <a:latin typeface="Comic Sans MS"/>
                          <a:ea typeface="Times New Roman"/>
                          <a:cs typeface="Times New Roman"/>
                        </a:rPr>
                        <a:t>50.000</a:t>
                      </a:r>
                      <a:endParaRPr lang="tr-TR" sz="12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dirty="0">
                          <a:solidFill>
                            <a:srgbClr val="000000"/>
                          </a:solidFill>
                          <a:latin typeface="Comic Sans MS"/>
                          <a:ea typeface="Times New Roman"/>
                          <a:cs typeface="Times New Roman"/>
                        </a:rPr>
                        <a:t> </a:t>
                      </a:r>
                      <a:endParaRPr lang="tr-TR" sz="1200" dirty="0">
                        <a:latin typeface="Calibri"/>
                        <a:ea typeface="Calibri"/>
                        <a:cs typeface="Times New Roman"/>
                      </a:endParaRPr>
                    </a:p>
                    <a:p>
                      <a:pPr algn="ctr">
                        <a:lnSpc>
                          <a:spcPct val="115000"/>
                        </a:lnSpc>
                        <a:spcAft>
                          <a:spcPts val="1000"/>
                        </a:spcAft>
                      </a:pPr>
                      <a:r>
                        <a:rPr lang="tr-TR" sz="1200" dirty="0">
                          <a:solidFill>
                            <a:srgbClr val="000000"/>
                          </a:solidFill>
                          <a:latin typeface="Comic Sans MS"/>
                          <a:ea typeface="Times New Roman"/>
                          <a:cs typeface="Times New Roman"/>
                        </a:rPr>
                        <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50.000</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662880" y="836712"/>
            <a:ext cx="8229600" cy="1512168"/>
          </a:xfrm>
        </p:spPr>
        <p:txBody>
          <a:bodyPr>
            <a:normAutofit/>
          </a:bodyPr>
          <a:lstStyle/>
          <a:p>
            <a:pPr marL="514350" indent="-514350" algn="just">
              <a:buNone/>
            </a:pPr>
            <a:r>
              <a:rPr lang="tr-TR" sz="1800" b="1" dirty="0" smtClean="0"/>
              <a:t>5. Dönem sonu envanter işlemlerinin yapılması:</a:t>
            </a:r>
            <a:r>
              <a:rPr lang="tr-TR" sz="1800" dirty="0" smtClean="0"/>
              <a:t> </a:t>
            </a:r>
            <a:endParaRPr lang="tr-TR" sz="1800" dirty="0" smtClean="0"/>
          </a:p>
        </p:txBody>
      </p:sp>
      <p:sp>
        <p:nvSpPr>
          <p:cNvPr id="5" name="4 Slayt Numarası Yer Tutucusu"/>
          <p:cNvSpPr>
            <a:spLocks noGrp="1"/>
          </p:cNvSpPr>
          <p:nvPr>
            <p:ph type="sldNum" sz="quarter" idx="12"/>
          </p:nvPr>
        </p:nvSpPr>
        <p:spPr/>
        <p:txBody>
          <a:bodyPr/>
          <a:lstStyle/>
          <a:p>
            <a:fld id="{632B7333-DC34-4534-9108-1C585B088A21}" type="slidenum">
              <a:rPr lang="tr-TR"/>
              <a:pPr/>
              <a:t>16</a:t>
            </a:fld>
            <a:endParaRPr lang="tr-TR"/>
          </a:p>
        </p:txBody>
      </p:sp>
      <p:sp>
        <p:nvSpPr>
          <p:cNvPr id="4" name="3 Dikdörtgen"/>
          <p:cNvSpPr/>
          <p:nvPr/>
        </p:nvSpPr>
        <p:spPr>
          <a:xfrm>
            <a:off x="683568" y="1844824"/>
            <a:ext cx="8136904" cy="646331"/>
          </a:xfrm>
          <a:prstGeom prst="rect">
            <a:avLst/>
          </a:prstGeom>
        </p:spPr>
        <p:txBody>
          <a:bodyPr wrap="square">
            <a:spAutoFit/>
          </a:bodyPr>
          <a:lstStyle/>
          <a:p>
            <a:r>
              <a:rPr lang="tr-TR" b="1" dirty="0" smtClean="0"/>
              <a:t>Faiz Geliri:</a:t>
            </a:r>
            <a:r>
              <a:rPr lang="tr-TR" dirty="0" smtClean="0"/>
              <a:t> İşletmenin bankadaki parasına </a:t>
            </a:r>
            <a:r>
              <a:rPr lang="tr-TR" b="1" dirty="0" smtClean="0"/>
              <a:t>500 TL faiz</a:t>
            </a:r>
            <a:r>
              <a:rPr lang="tr-TR" dirty="0" smtClean="0"/>
              <a:t> yatırıldığı anlaşılmıştır. Buna göre 500 TL faiz geliri elde edilirken bankalar hesabı da 500 TL artmıştır.</a:t>
            </a:r>
            <a:endParaRPr lang="tr-TR" dirty="0"/>
          </a:p>
        </p:txBody>
      </p:sp>
      <p:graphicFrame>
        <p:nvGraphicFramePr>
          <p:cNvPr id="6" name="5 Tablo"/>
          <p:cNvGraphicFramePr>
            <a:graphicFrameLocks noGrp="1"/>
          </p:cNvGraphicFramePr>
          <p:nvPr/>
        </p:nvGraphicFramePr>
        <p:xfrm>
          <a:off x="971602" y="2817876"/>
          <a:ext cx="7416822" cy="1209485"/>
        </p:xfrm>
        <a:graphic>
          <a:graphicData uri="http://schemas.openxmlformats.org/drawingml/2006/table">
            <a:tbl>
              <a:tblPr/>
              <a:tblGrid>
                <a:gridCol w="485213"/>
                <a:gridCol w="4158965"/>
                <a:gridCol w="1386322"/>
                <a:gridCol w="1386322"/>
              </a:tblGrid>
              <a:tr h="1043172">
                <a:tc>
                  <a:txBody>
                    <a:bodyPr/>
                    <a:lstStyle/>
                    <a:p>
                      <a:pPr algn="ctr">
                        <a:lnSpc>
                          <a:spcPct val="115000"/>
                        </a:lnSpc>
                        <a:spcAft>
                          <a:spcPts val="0"/>
                        </a:spcAft>
                      </a:pPr>
                      <a:r>
                        <a:rPr lang="tr-TR" sz="1200" dirty="0">
                          <a:solidFill>
                            <a:srgbClr val="000000"/>
                          </a:solidFill>
                          <a:latin typeface="Comic Sans MS"/>
                          <a:ea typeface="Times New Roman"/>
                          <a:cs typeface="Times New Roman"/>
                        </a:rPr>
                        <a:t>9</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a:solidFill>
                            <a:srgbClr val="000000"/>
                          </a:solidFill>
                          <a:latin typeface="Comic Sans MS"/>
                          <a:ea typeface="Times New Roman"/>
                          <a:cs typeface="Times New Roman"/>
                        </a:rPr>
                        <a:t>....................................31.12.2015......................................</a:t>
                      </a:r>
                      <a:endParaRPr lang="tr-TR" sz="1200">
                        <a:latin typeface="Calibri"/>
                        <a:ea typeface="Calibri"/>
                        <a:cs typeface="Times New Roman"/>
                      </a:endParaRPr>
                    </a:p>
                    <a:p>
                      <a:pPr>
                        <a:lnSpc>
                          <a:spcPct val="115000"/>
                        </a:lnSpc>
                        <a:spcAft>
                          <a:spcPts val="1000"/>
                        </a:spcAft>
                      </a:pPr>
                      <a:r>
                        <a:rPr lang="tr-TR" sz="1200">
                          <a:solidFill>
                            <a:srgbClr val="000000"/>
                          </a:solidFill>
                          <a:latin typeface="Comic Sans MS"/>
                          <a:ea typeface="Times New Roman"/>
                          <a:cs typeface="Times New Roman"/>
                        </a:rPr>
                        <a:t>102 BANKALAR HESABI</a:t>
                      </a:r>
                      <a:endParaRPr lang="tr-TR" sz="1200">
                        <a:latin typeface="Calibri"/>
                        <a:ea typeface="Calibri"/>
                        <a:cs typeface="Times New Roman"/>
                      </a:endParaRPr>
                    </a:p>
                    <a:p>
                      <a:pPr algn="r">
                        <a:lnSpc>
                          <a:spcPct val="115000"/>
                        </a:lnSpc>
                        <a:spcAft>
                          <a:spcPts val="1000"/>
                        </a:spcAft>
                      </a:pPr>
                      <a:r>
                        <a:rPr lang="tr-TR" sz="1200">
                          <a:solidFill>
                            <a:srgbClr val="000000"/>
                          </a:solidFill>
                          <a:latin typeface="Comic Sans MS"/>
                          <a:ea typeface="Times New Roman"/>
                          <a:cs typeface="Times New Roman"/>
                        </a:rPr>
                        <a:t>642 FAİZ GELİRLERİ HESABI</a:t>
                      </a:r>
                      <a:endParaRPr lang="tr-TR" sz="1200">
                        <a:latin typeface="Calibri"/>
                        <a:ea typeface="Calibri"/>
                        <a:cs typeface="Times New Roman"/>
                      </a:endParaRPr>
                    </a:p>
                    <a:p>
                      <a:pPr algn="ctr">
                        <a:lnSpc>
                          <a:spcPct val="115000"/>
                        </a:lnSpc>
                        <a:spcAft>
                          <a:spcPts val="1000"/>
                        </a:spcAft>
                      </a:pPr>
                      <a:r>
                        <a:rPr lang="tr-TR" sz="1200">
                          <a:solidFill>
                            <a:srgbClr val="000000"/>
                          </a:solidFill>
                          <a:latin typeface="Comic Sans MS"/>
                          <a:ea typeface="Times New Roman"/>
                          <a:cs typeface="Times New Roman"/>
                        </a:rPr>
                        <a:t>.....................Faiz gelirinin kaydı..................</a:t>
                      </a:r>
                      <a:endParaRPr lang="tr-TR" sz="12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a:solidFill>
                            <a:srgbClr val="000000"/>
                          </a:solidFill>
                          <a:latin typeface="Comic Sans MS"/>
                          <a:ea typeface="Times New Roman"/>
                          <a:cs typeface="Times New Roman"/>
                        </a:rPr>
                        <a:t> </a:t>
                      </a:r>
                      <a:endParaRPr lang="tr-TR" sz="1200">
                        <a:latin typeface="Calibri"/>
                        <a:ea typeface="Calibri"/>
                        <a:cs typeface="Times New Roman"/>
                      </a:endParaRPr>
                    </a:p>
                    <a:p>
                      <a:pPr algn="ctr">
                        <a:lnSpc>
                          <a:spcPct val="115000"/>
                        </a:lnSpc>
                        <a:spcAft>
                          <a:spcPts val="1000"/>
                        </a:spcAft>
                      </a:pPr>
                      <a:r>
                        <a:rPr lang="tr-TR" sz="1200">
                          <a:solidFill>
                            <a:srgbClr val="000000"/>
                          </a:solidFill>
                          <a:latin typeface="Comic Sans MS"/>
                          <a:ea typeface="Times New Roman"/>
                          <a:cs typeface="Times New Roman"/>
                        </a:rPr>
                        <a:t>500</a:t>
                      </a:r>
                      <a:endParaRPr lang="tr-TR" sz="12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dirty="0">
                          <a:solidFill>
                            <a:srgbClr val="000000"/>
                          </a:solidFill>
                          <a:latin typeface="Comic Sans MS"/>
                          <a:ea typeface="Times New Roman"/>
                          <a:cs typeface="Times New Roman"/>
                        </a:rPr>
                        <a:t> </a:t>
                      </a:r>
                      <a:endParaRPr lang="tr-TR" sz="1200" dirty="0">
                        <a:latin typeface="Calibri"/>
                        <a:ea typeface="Calibri"/>
                        <a:cs typeface="Times New Roman"/>
                      </a:endParaRPr>
                    </a:p>
                    <a:p>
                      <a:pPr algn="ctr">
                        <a:lnSpc>
                          <a:spcPct val="115000"/>
                        </a:lnSpc>
                        <a:spcAft>
                          <a:spcPts val="1000"/>
                        </a:spcAft>
                      </a:pPr>
                      <a:r>
                        <a:rPr lang="tr-TR" sz="1200" dirty="0">
                          <a:solidFill>
                            <a:srgbClr val="000000"/>
                          </a:solidFill>
                          <a:latin typeface="Comic Sans MS"/>
                          <a:ea typeface="Times New Roman"/>
                          <a:cs typeface="Times New Roman"/>
                        </a:rPr>
                        <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500</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662880" y="836712"/>
            <a:ext cx="8229600" cy="1512168"/>
          </a:xfrm>
        </p:spPr>
        <p:txBody>
          <a:bodyPr>
            <a:normAutofit lnSpcReduction="10000"/>
          </a:bodyPr>
          <a:lstStyle/>
          <a:p>
            <a:pPr>
              <a:buNone/>
            </a:pPr>
            <a:r>
              <a:rPr lang="tr-TR" sz="1800" b="1" dirty="0" smtClean="0"/>
              <a:t>5. Dönem sonu envanter işlemlerinin yapılması:</a:t>
            </a:r>
            <a:r>
              <a:rPr lang="tr-TR" sz="1800" dirty="0" smtClean="0"/>
              <a:t> </a:t>
            </a:r>
            <a:endParaRPr lang="tr-TR" sz="1800" dirty="0" smtClean="0"/>
          </a:p>
          <a:p>
            <a:pPr algn="just">
              <a:buNone/>
            </a:pPr>
            <a:r>
              <a:rPr lang="tr-TR" sz="1800" b="1" dirty="0" smtClean="0"/>
              <a:t> </a:t>
            </a:r>
            <a:r>
              <a:rPr lang="tr-TR" sz="1800" b="1" dirty="0" smtClean="0"/>
              <a:t>Dönem sonu işlemlerinde maliyet hesapları: </a:t>
            </a:r>
            <a:r>
              <a:rPr lang="tr-TR" sz="1800" dirty="0" smtClean="0"/>
              <a:t>Maliyet hesapları (7 ile başlayan hesaplar) ilk önce </a:t>
            </a:r>
            <a:r>
              <a:rPr lang="tr-TR" sz="1800" b="1" dirty="0" smtClean="0"/>
              <a:t>yansıtma</a:t>
            </a:r>
            <a:r>
              <a:rPr lang="tr-TR" sz="1800" dirty="0" smtClean="0"/>
              <a:t> hesaplarına aktarılır, daha sonra gelir tablosu </a:t>
            </a:r>
            <a:r>
              <a:rPr lang="tr-TR" sz="1800" dirty="0" smtClean="0"/>
              <a:t>hesaplarına </a:t>
            </a:r>
            <a:r>
              <a:rPr lang="tr-TR" sz="1800" dirty="0" smtClean="0"/>
              <a:t>aktarılır. Böylece buradaki gider hesaplarının gelir tablosuna gider olarak yazılması sağlanır.</a:t>
            </a:r>
            <a:endParaRPr lang="tr-TR" sz="1800" dirty="0"/>
          </a:p>
        </p:txBody>
      </p:sp>
      <p:sp>
        <p:nvSpPr>
          <p:cNvPr id="5" name="4 Slayt Numarası Yer Tutucusu"/>
          <p:cNvSpPr>
            <a:spLocks noGrp="1"/>
          </p:cNvSpPr>
          <p:nvPr>
            <p:ph type="sldNum" sz="quarter" idx="12"/>
          </p:nvPr>
        </p:nvSpPr>
        <p:spPr/>
        <p:txBody>
          <a:bodyPr/>
          <a:lstStyle/>
          <a:p>
            <a:fld id="{632B7333-DC34-4534-9108-1C585B088A21}" type="slidenum">
              <a:rPr lang="tr-TR"/>
              <a:pPr/>
              <a:t>17</a:t>
            </a:fld>
            <a:endParaRPr lang="tr-TR"/>
          </a:p>
        </p:txBody>
      </p:sp>
      <p:graphicFrame>
        <p:nvGraphicFramePr>
          <p:cNvPr id="8" name="7 Tablo"/>
          <p:cNvGraphicFramePr>
            <a:graphicFrameLocks noGrp="1"/>
          </p:cNvGraphicFramePr>
          <p:nvPr/>
        </p:nvGraphicFramePr>
        <p:xfrm>
          <a:off x="1115616" y="2677668"/>
          <a:ext cx="7200801" cy="1630109"/>
        </p:xfrm>
        <a:graphic>
          <a:graphicData uri="http://schemas.openxmlformats.org/drawingml/2006/table">
            <a:tbl>
              <a:tblPr/>
              <a:tblGrid>
                <a:gridCol w="471081"/>
                <a:gridCol w="4037830"/>
                <a:gridCol w="1345945"/>
                <a:gridCol w="1345945"/>
              </a:tblGrid>
              <a:tr h="0">
                <a:tc>
                  <a:txBody>
                    <a:bodyPr/>
                    <a:lstStyle/>
                    <a:p>
                      <a:pPr algn="ctr">
                        <a:lnSpc>
                          <a:spcPct val="115000"/>
                        </a:lnSpc>
                        <a:spcAft>
                          <a:spcPts val="0"/>
                        </a:spcAft>
                      </a:pPr>
                      <a:r>
                        <a:rPr lang="tr-TR" sz="1200">
                          <a:solidFill>
                            <a:srgbClr val="000000"/>
                          </a:solidFill>
                          <a:latin typeface="Comic Sans MS"/>
                          <a:ea typeface="Times New Roman"/>
                          <a:cs typeface="Times New Roman"/>
                        </a:rPr>
                        <a:t>10</a:t>
                      </a:r>
                      <a:endParaRPr lang="tr-TR" sz="12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a:solidFill>
                            <a:srgbClr val="000000"/>
                          </a:solidFill>
                          <a:latin typeface="Comic Sans MS"/>
                          <a:ea typeface="Times New Roman"/>
                          <a:cs typeface="Times New Roman"/>
                        </a:rPr>
                        <a:t>....................................31.12.2015......................................</a:t>
                      </a:r>
                      <a:endParaRPr lang="tr-TR" sz="1200">
                        <a:latin typeface="Calibri"/>
                        <a:ea typeface="Calibri"/>
                        <a:cs typeface="Times New Roman"/>
                      </a:endParaRPr>
                    </a:p>
                    <a:p>
                      <a:pPr>
                        <a:lnSpc>
                          <a:spcPct val="115000"/>
                        </a:lnSpc>
                        <a:spcAft>
                          <a:spcPts val="1000"/>
                        </a:spcAft>
                      </a:pPr>
                      <a:r>
                        <a:rPr lang="tr-TR" sz="1200">
                          <a:solidFill>
                            <a:srgbClr val="000000"/>
                          </a:solidFill>
                          <a:latin typeface="Comic Sans MS"/>
                          <a:ea typeface="Times New Roman"/>
                          <a:cs typeface="Times New Roman"/>
                        </a:rPr>
                        <a:t>771 GENEL YÖNETİM GİDER. YANSITMA HS</a:t>
                      </a:r>
                      <a:br>
                        <a:rPr lang="tr-TR" sz="1200">
                          <a:solidFill>
                            <a:srgbClr val="000000"/>
                          </a:solidFill>
                          <a:latin typeface="Comic Sans MS"/>
                          <a:ea typeface="Times New Roman"/>
                          <a:cs typeface="Times New Roman"/>
                        </a:rPr>
                      </a:br>
                      <a:r>
                        <a:rPr lang="tr-TR" sz="1200">
                          <a:solidFill>
                            <a:srgbClr val="000000"/>
                          </a:solidFill>
                          <a:latin typeface="Comic Sans MS"/>
                          <a:ea typeface="Times New Roman"/>
                          <a:cs typeface="Times New Roman"/>
                        </a:rPr>
                        <a:t>761 PAZ. SAT. DAĞ. GİDERLERİ YANSITMA HS</a:t>
                      </a:r>
                      <a:endParaRPr lang="tr-TR" sz="1200">
                        <a:latin typeface="Calibri"/>
                        <a:ea typeface="Calibri"/>
                        <a:cs typeface="Times New Roman"/>
                      </a:endParaRPr>
                    </a:p>
                    <a:p>
                      <a:pPr algn="r">
                        <a:lnSpc>
                          <a:spcPct val="115000"/>
                        </a:lnSpc>
                        <a:spcAft>
                          <a:spcPts val="1000"/>
                        </a:spcAft>
                      </a:pPr>
                      <a:r>
                        <a:rPr lang="tr-TR" sz="1200">
                          <a:solidFill>
                            <a:srgbClr val="000000"/>
                          </a:solidFill>
                          <a:latin typeface="Comic Sans MS"/>
                          <a:ea typeface="Times New Roman"/>
                          <a:cs typeface="Times New Roman"/>
                        </a:rPr>
                        <a:t>770 GENEL YÖNETİM GİDERLERİ HS</a:t>
                      </a:r>
                      <a:br>
                        <a:rPr lang="tr-TR" sz="1200">
                          <a:solidFill>
                            <a:srgbClr val="000000"/>
                          </a:solidFill>
                          <a:latin typeface="Comic Sans MS"/>
                          <a:ea typeface="Times New Roman"/>
                          <a:cs typeface="Times New Roman"/>
                        </a:rPr>
                      </a:br>
                      <a:r>
                        <a:rPr lang="tr-TR" sz="1200">
                          <a:solidFill>
                            <a:srgbClr val="000000"/>
                          </a:solidFill>
                          <a:latin typeface="Comic Sans MS"/>
                          <a:ea typeface="Times New Roman"/>
                          <a:cs typeface="Times New Roman"/>
                        </a:rPr>
                        <a:t>760 FİNANSMAN GİDERLERİ HS</a:t>
                      </a:r>
                      <a:endParaRPr lang="tr-TR" sz="1200">
                        <a:latin typeface="Calibri"/>
                        <a:ea typeface="Calibri"/>
                        <a:cs typeface="Times New Roman"/>
                      </a:endParaRPr>
                    </a:p>
                    <a:p>
                      <a:pPr algn="ctr">
                        <a:lnSpc>
                          <a:spcPct val="115000"/>
                        </a:lnSpc>
                        <a:spcAft>
                          <a:spcPts val="1000"/>
                        </a:spcAft>
                      </a:pPr>
                      <a:r>
                        <a:rPr lang="tr-TR" sz="1200">
                          <a:solidFill>
                            <a:srgbClr val="000000"/>
                          </a:solidFill>
                          <a:latin typeface="Comic Sans MS"/>
                          <a:ea typeface="Times New Roman"/>
                          <a:cs typeface="Times New Roman"/>
                        </a:rPr>
                        <a:t>......................Giderlerin yansıtılması.....................</a:t>
                      </a:r>
                      <a:endParaRPr lang="tr-TR" sz="12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a:solidFill>
                            <a:srgbClr val="000000"/>
                          </a:solidFill>
                          <a:latin typeface="Comic Sans MS"/>
                          <a:ea typeface="Times New Roman"/>
                          <a:cs typeface="Times New Roman"/>
                        </a:rPr>
                        <a:t> </a:t>
                      </a:r>
                      <a:endParaRPr lang="tr-TR" sz="1200">
                        <a:latin typeface="Calibri"/>
                        <a:ea typeface="Calibri"/>
                        <a:cs typeface="Times New Roman"/>
                      </a:endParaRPr>
                    </a:p>
                    <a:p>
                      <a:pPr algn="ctr">
                        <a:lnSpc>
                          <a:spcPct val="115000"/>
                        </a:lnSpc>
                        <a:spcAft>
                          <a:spcPts val="1000"/>
                        </a:spcAft>
                      </a:pPr>
                      <a:r>
                        <a:rPr lang="tr-TR" sz="1200">
                          <a:solidFill>
                            <a:srgbClr val="000000"/>
                          </a:solidFill>
                          <a:latin typeface="Comic Sans MS"/>
                          <a:ea typeface="Times New Roman"/>
                          <a:cs typeface="Times New Roman"/>
                        </a:rPr>
                        <a:t>2.000</a:t>
                      </a:r>
                      <a:br>
                        <a:rPr lang="tr-TR" sz="1200">
                          <a:solidFill>
                            <a:srgbClr val="000000"/>
                          </a:solidFill>
                          <a:latin typeface="Comic Sans MS"/>
                          <a:ea typeface="Times New Roman"/>
                          <a:cs typeface="Times New Roman"/>
                        </a:rPr>
                      </a:br>
                      <a:r>
                        <a:rPr lang="tr-TR" sz="1200">
                          <a:solidFill>
                            <a:srgbClr val="000000"/>
                          </a:solidFill>
                          <a:latin typeface="Comic Sans MS"/>
                          <a:ea typeface="Times New Roman"/>
                          <a:cs typeface="Times New Roman"/>
                        </a:rPr>
                        <a:t>1.000</a:t>
                      </a:r>
                      <a:endParaRPr lang="tr-TR" sz="12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dirty="0">
                          <a:solidFill>
                            <a:srgbClr val="000000"/>
                          </a:solidFill>
                          <a:latin typeface="Comic Sans MS"/>
                          <a:ea typeface="Times New Roman"/>
                          <a:cs typeface="Times New Roman"/>
                        </a:rPr>
                        <a:t> </a:t>
                      </a:r>
                      <a:endParaRPr lang="tr-TR" sz="1200" dirty="0">
                        <a:latin typeface="Calibri"/>
                        <a:ea typeface="Calibri"/>
                        <a:cs typeface="Times New Roman"/>
                      </a:endParaRPr>
                    </a:p>
                    <a:p>
                      <a:pPr algn="ctr">
                        <a:lnSpc>
                          <a:spcPct val="115000"/>
                        </a:lnSpc>
                        <a:spcAft>
                          <a:spcPts val="1000"/>
                        </a:spcAft>
                      </a:pPr>
                      <a:r>
                        <a:rPr lang="tr-TR" sz="1200" dirty="0">
                          <a:solidFill>
                            <a:srgbClr val="000000"/>
                          </a:solidFill>
                          <a:latin typeface="Comic Sans MS"/>
                          <a:ea typeface="Times New Roman"/>
                          <a:cs typeface="Times New Roman"/>
                        </a:rPr>
                        <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2.000</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1.000</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r>
            </a:tbl>
          </a:graphicData>
        </a:graphic>
      </p:graphicFrame>
      <p:graphicFrame>
        <p:nvGraphicFramePr>
          <p:cNvPr id="9" name="8 Tablo"/>
          <p:cNvGraphicFramePr>
            <a:graphicFrameLocks noGrp="1"/>
          </p:cNvGraphicFramePr>
          <p:nvPr/>
        </p:nvGraphicFramePr>
        <p:xfrm>
          <a:off x="1115616" y="4463187"/>
          <a:ext cx="7200799" cy="1630109"/>
        </p:xfrm>
        <a:graphic>
          <a:graphicData uri="http://schemas.openxmlformats.org/drawingml/2006/table">
            <a:tbl>
              <a:tblPr/>
              <a:tblGrid>
                <a:gridCol w="471081"/>
                <a:gridCol w="4037830"/>
                <a:gridCol w="1345944"/>
                <a:gridCol w="1345944"/>
              </a:tblGrid>
              <a:tr h="0">
                <a:tc>
                  <a:txBody>
                    <a:bodyPr/>
                    <a:lstStyle/>
                    <a:p>
                      <a:pPr algn="ctr">
                        <a:lnSpc>
                          <a:spcPct val="115000"/>
                        </a:lnSpc>
                        <a:spcAft>
                          <a:spcPts val="0"/>
                        </a:spcAft>
                      </a:pPr>
                      <a:r>
                        <a:rPr lang="tr-TR" sz="1200" dirty="0">
                          <a:solidFill>
                            <a:srgbClr val="000000"/>
                          </a:solidFill>
                          <a:latin typeface="Comic Sans MS"/>
                          <a:ea typeface="Times New Roman"/>
                          <a:cs typeface="Times New Roman"/>
                        </a:rPr>
                        <a:t>11</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dirty="0">
                          <a:solidFill>
                            <a:srgbClr val="000000"/>
                          </a:solidFill>
                          <a:latin typeface="Comic Sans MS"/>
                          <a:ea typeface="Times New Roman"/>
                          <a:cs typeface="Times New Roman"/>
                        </a:rPr>
                        <a:t>....................................31.12.2015......................................</a:t>
                      </a:r>
                      <a:endParaRPr lang="tr-TR" sz="1200" dirty="0">
                        <a:latin typeface="Calibri"/>
                        <a:ea typeface="Calibri"/>
                        <a:cs typeface="Times New Roman"/>
                      </a:endParaRPr>
                    </a:p>
                    <a:p>
                      <a:pPr>
                        <a:lnSpc>
                          <a:spcPct val="115000"/>
                        </a:lnSpc>
                        <a:spcAft>
                          <a:spcPts val="1000"/>
                        </a:spcAft>
                      </a:pPr>
                      <a:r>
                        <a:rPr lang="tr-TR" sz="1200" dirty="0">
                          <a:solidFill>
                            <a:srgbClr val="000000"/>
                          </a:solidFill>
                          <a:latin typeface="Comic Sans MS"/>
                          <a:ea typeface="Times New Roman"/>
                          <a:cs typeface="Times New Roman"/>
                        </a:rPr>
                        <a:t>632 GENEL YÖNETİM GİDERLERİ HS</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631 PAZ. SAT. DAĞ. GİDERLERİ HS</a:t>
                      </a:r>
                      <a:endParaRPr lang="tr-TR" sz="1200" dirty="0">
                        <a:latin typeface="Calibri"/>
                        <a:ea typeface="Calibri"/>
                        <a:cs typeface="Times New Roman"/>
                      </a:endParaRPr>
                    </a:p>
                    <a:p>
                      <a:pPr algn="r">
                        <a:lnSpc>
                          <a:spcPct val="115000"/>
                        </a:lnSpc>
                        <a:spcAft>
                          <a:spcPts val="1000"/>
                        </a:spcAft>
                      </a:pPr>
                      <a:r>
                        <a:rPr lang="tr-TR" sz="1200" dirty="0">
                          <a:solidFill>
                            <a:srgbClr val="000000"/>
                          </a:solidFill>
                          <a:latin typeface="Comic Sans MS"/>
                          <a:ea typeface="Times New Roman"/>
                          <a:cs typeface="Times New Roman"/>
                        </a:rPr>
                        <a:t>771 GENEL YÖNETİM GİDERLERİ YAN.HS</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761 PAZ. SAT. DAĞ. GİDERLERİ YANSITMA HS</a:t>
                      </a:r>
                      <a:endParaRPr lang="tr-TR" sz="1200" dirty="0">
                        <a:latin typeface="Calibri"/>
                        <a:ea typeface="Calibri"/>
                        <a:cs typeface="Times New Roman"/>
                      </a:endParaRPr>
                    </a:p>
                    <a:p>
                      <a:pPr algn="ctr">
                        <a:lnSpc>
                          <a:spcPct val="115000"/>
                        </a:lnSpc>
                        <a:spcAft>
                          <a:spcPts val="1000"/>
                        </a:spcAft>
                      </a:pPr>
                      <a:r>
                        <a:rPr lang="tr-TR" sz="1200" dirty="0">
                          <a:solidFill>
                            <a:srgbClr val="000000"/>
                          </a:solidFill>
                          <a:latin typeface="Comic Sans MS"/>
                          <a:ea typeface="Times New Roman"/>
                          <a:cs typeface="Times New Roman"/>
                        </a:rPr>
                        <a:t>..Yansıtmaların gelir tablosu hesaplarına aktarılması..</a:t>
                      </a:r>
                      <a:endParaRPr lang="tr-TR" sz="1200" dirty="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a:solidFill>
                            <a:srgbClr val="000000"/>
                          </a:solidFill>
                          <a:latin typeface="Comic Sans MS"/>
                          <a:ea typeface="Times New Roman"/>
                          <a:cs typeface="Times New Roman"/>
                        </a:rPr>
                        <a:t> </a:t>
                      </a:r>
                      <a:endParaRPr lang="tr-TR" sz="1200">
                        <a:latin typeface="Calibri"/>
                        <a:ea typeface="Calibri"/>
                        <a:cs typeface="Times New Roman"/>
                      </a:endParaRPr>
                    </a:p>
                    <a:p>
                      <a:pPr algn="ctr">
                        <a:lnSpc>
                          <a:spcPct val="115000"/>
                        </a:lnSpc>
                        <a:spcAft>
                          <a:spcPts val="1000"/>
                        </a:spcAft>
                      </a:pPr>
                      <a:r>
                        <a:rPr lang="tr-TR" sz="1200">
                          <a:solidFill>
                            <a:srgbClr val="000000"/>
                          </a:solidFill>
                          <a:latin typeface="Comic Sans MS"/>
                          <a:ea typeface="Times New Roman"/>
                          <a:cs typeface="Times New Roman"/>
                        </a:rPr>
                        <a:t>2.000</a:t>
                      </a:r>
                      <a:br>
                        <a:rPr lang="tr-TR" sz="1200">
                          <a:solidFill>
                            <a:srgbClr val="000000"/>
                          </a:solidFill>
                          <a:latin typeface="Comic Sans MS"/>
                          <a:ea typeface="Times New Roman"/>
                          <a:cs typeface="Times New Roman"/>
                        </a:rPr>
                      </a:br>
                      <a:r>
                        <a:rPr lang="tr-TR" sz="1200">
                          <a:solidFill>
                            <a:srgbClr val="000000"/>
                          </a:solidFill>
                          <a:latin typeface="Comic Sans MS"/>
                          <a:ea typeface="Times New Roman"/>
                          <a:cs typeface="Times New Roman"/>
                        </a:rPr>
                        <a:t>1.000</a:t>
                      </a:r>
                      <a:endParaRPr lang="tr-TR" sz="12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dirty="0">
                          <a:solidFill>
                            <a:srgbClr val="000000"/>
                          </a:solidFill>
                          <a:latin typeface="Comic Sans MS"/>
                          <a:ea typeface="Times New Roman"/>
                          <a:cs typeface="Times New Roman"/>
                        </a:rPr>
                        <a:t> </a:t>
                      </a:r>
                      <a:endParaRPr lang="tr-TR" sz="1200" dirty="0">
                        <a:latin typeface="Calibri"/>
                        <a:ea typeface="Calibri"/>
                        <a:cs typeface="Times New Roman"/>
                      </a:endParaRPr>
                    </a:p>
                    <a:p>
                      <a:pPr algn="ctr">
                        <a:lnSpc>
                          <a:spcPct val="115000"/>
                        </a:lnSpc>
                        <a:spcAft>
                          <a:spcPts val="1000"/>
                        </a:spcAft>
                      </a:pPr>
                      <a:r>
                        <a:rPr lang="tr-TR" sz="1200" dirty="0">
                          <a:solidFill>
                            <a:srgbClr val="000000"/>
                          </a:solidFill>
                          <a:latin typeface="Comic Sans MS"/>
                          <a:ea typeface="Times New Roman"/>
                          <a:cs typeface="Times New Roman"/>
                        </a:rPr>
                        <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2.000</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1.000</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662880" y="836712"/>
            <a:ext cx="8229600" cy="792088"/>
          </a:xfrm>
        </p:spPr>
        <p:txBody>
          <a:bodyPr>
            <a:normAutofit fontScale="92500" lnSpcReduction="10000"/>
          </a:bodyPr>
          <a:lstStyle/>
          <a:p>
            <a:pPr algn="just">
              <a:buNone/>
            </a:pPr>
            <a:r>
              <a:rPr lang="tr-TR" sz="1800" b="1" dirty="0" smtClean="0"/>
              <a:t>6. Gelir tablosunun düzenlenmesi:</a:t>
            </a:r>
            <a:r>
              <a:rPr lang="tr-TR" sz="1800" dirty="0" smtClean="0"/>
              <a:t> Dönem sonu envanter işlemleri tamamlandıktan sonra gelir ve gider hesaplarına (6 ile başlayan hesaplar) göre gelir tablosu düzenlenir.</a:t>
            </a:r>
          </a:p>
          <a:p>
            <a:pPr>
              <a:buNone/>
            </a:pPr>
            <a:endParaRPr lang="tr-TR" sz="1800" dirty="0"/>
          </a:p>
        </p:txBody>
      </p:sp>
      <p:sp>
        <p:nvSpPr>
          <p:cNvPr id="5" name="4 Slayt Numarası Yer Tutucusu"/>
          <p:cNvSpPr>
            <a:spLocks noGrp="1"/>
          </p:cNvSpPr>
          <p:nvPr>
            <p:ph type="sldNum" sz="quarter" idx="12"/>
          </p:nvPr>
        </p:nvSpPr>
        <p:spPr/>
        <p:txBody>
          <a:bodyPr/>
          <a:lstStyle/>
          <a:p>
            <a:fld id="{632B7333-DC34-4534-9108-1C585B088A21}" type="slidenum">
              <a:rPr lang="tr-TR"/>
              <a:pPr/>
              <a:t>18</a:t>
            </a:fld>
            <a:endParaRPr lang="tr-T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layt Numarası Yer Tutucusu"/>
          <p:cNvSpPr>
            <a:spLocks noGrp="1"/>
          </p:cNvSpPr>
          <p:nvPr>
            <p:ph type="sldNum" sz="quarter" idx="12"/>
          </p:nvPr>
        </p:nvSpPr>
        <p:spPr/>
        <p:txBody>
          <a:bodyPr/>
          <a:lstStyle/>
          <a:p>
            <a:fld id="{632B7333-DC34-4534-9108-1C585B088A21}" type="slidenum">
              <a:rPr lang="tr-TR"/>
              <a:pPr/>
              <a:t>19</a:t>
            </a:fld>
            <a:endParaRPr lang="tr-TR"/>
          </a:p>
        </p:txBody>
      </p:sp>
      <p:graphicFrame>
        <p:nvGraphicFramePr>
          <p:cNvPr id="7" name="6 Tablo"/>
          <p:cNvGraphicFramePr>
            <a:graphicFrameLocks noGrp="1"/>
          </p:cNvGraphicFramePr>
          <p:nvPr/>
        </p:nvGraphicFramePr>
        <p:xfrm>
          <a:off x="2555775" y="887730"/>
          <a:ext cx="3960438" cy="4469130"/>
        </p:xfrm>
        <a:graphic>
          <a:graphicData uri="http://schemas.openxmlformats.org/drawingml/2006/table">
            <a:tbl>
              <a:tblPr/>
              <a:tblGrid>
                <a:gridCol w="3066146"/>
                <a:gridCol w="447146"/>
                <a:gridCol w="447146"/>
              </a:tblGrid>
              <a:tr h="82232">
                <a:tc gridSpan="3">
                  <a:txBody>
                    <a:bodyPr/>
                    <a:lstStyle/>
                    <a:p>
                      <a:pPr algn="ctr">
                        <a:lnSpc>
                          <a:spcPct val="115000"/>
                        </a:lnSpc>
                        <a:spcAft>
                          <a:spcPts val="0"/>
                        </a:spcAft>
                      </a:pPr>
                      <a:r>
                        <a:rPr lang="tr-TR" sz="500" b="1" dirty="0">
                          <a:solidFill>
                            <a:srgbClr val="000000"/>
                          </a:solidFill>
                          <a:latin typeface="Comic Sans MS"/>
                          <a:ea typeface="Times New Roman"/>
                          <a:cs typeface="Times New Roman"/>
                        </a:rPr>
                        <a:t>......... İŞLETMESİ 01.12.2015-31.12.2015 DÖNEMİ GELİR TABLOSU</a:t>
                      </a:r>
                      <a:endParaRPr lang="tr-TR" sz="600" dirty="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hMerge="1">
                  <a:txBody>
                    <a:bodyPr/>
                    <a:lstStyle/>
                    <a:p>
                      <a:endParaRPr lang="tr-TR"/>
                    </a:p>
                  </a:txBody>
                  <a:tcPr/>
                </a:tc>
                <a:tc hMerge="1">
                  <a:txBody>
                    <a:bodyPr/>
                    <a:lstStyle/>
                    <a:p>
                      <a:endParaRPr lang="tr-TR"/>
                    </a:p>
                  </a:txBody>
                  <a:tcPr/>
                </a:tc>
              </a:tr>
              <a:tr h="3981767">
                <a:tc>
                  <a:txBody>
                    <a:bodyPr/>
                    <a:lstStyle/>
                    <a:p>
                      <a:pPr marL="342900" lvl="0" indent="-342900">
                        <a:lnSpc>
                          <a:spcPct val="115000"/>
                        </a:lnSpc>
                        <a:spcAft>
                          <a:spcPts val="0"/>
                        </a:spcAft>
                        <a:buFont typeface="+mj-lt"/>
                        <a:buAutoNum type="alphaUcPeriod"/>
                      </a:pPr>
                      <a:r>
                        <a:rPr lang="tr-TR" sz="500" b="1" dirty="0">
                          <a:solidFill>
                            <a:srgbClr val="000000"/>
                          </a:solidFill>
                          <a:latin typeface="Comic Sans MS"/>
                          <a:ea typeface="Times New Roman"/>
                          <a:cs typeface="Times New Roman"/>
                        </a:rPr>
                        <a:t>BRÜT SATIŞLAR</a:t>
                      </a: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1-Yurt içi Satışlar</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2-Yurt dışı Satışlar</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3-Diğer Gelirler</a:t>
                      </a:r>
                      <a:br>
                        <a:rPr lang="tr-TR" sz="500" dirty="0">
                          <a:solidFill>
                            <a:srgbClr val="000000"/>
                          </a:solidFill>
                          <a:latin typeface="Comic Sans MS"/>
                          <a:ea typeface="Times New Roman"/>
                          <a:cs typeface="Times New Roman"/>
                        </a:rPr>
                      </a:br>
                      <a:r>
                        <a:rPr lang="tr-TR" sz="500" b="1" dirty="0">
                          <a:solidFill>
                            <a:srgbClr val="000000"/>
                          </a:solidFill>
                          <a:latin typeface="Comic Sans MS"/>
                          <a:ea typeface="Times New Roman"/>
                          <a:cs typeface="Times New Roman"/>
                        </a:rPr>
                        <a:t>B- SATIŞ İNDİRİMLERİ(-)</a:t>
                      </a: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1-Satıştan İadeler(-)</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2-Satış </a:t>
                      </a:r>
                      <a:r>
                        <a:rPr lang="tr-TR" sz="500" dirty="0" err="1">
                          <a:solidFill>
                            <a:srgbClr val="000000"/>
                          </a:solidFill>
                          <a:latin typeface="Comic Sans MS"/>
                          <a:ea typeface="Times New Roman"/>
                          <a:cs typeface="Times New Roman"/>
                        </a:rPr>
                        <a:t>İskontoları</a:t>
                      </a:r>
                      <a:r>
                        <a:rPr lang="tr-TR" sz="500" dirty="0">
                          <a:solidFill>
                            <a:srgbClr val="000000"/>
                          </a:solidFill>
                          <a:latin typeface="Comic Sans MS"/>
                          <a:ea typeface="Times New Roman"/>
                          <a:cs typeface="Times New Roman"/>
                        </a:rPr>
                        <a:t>(-)</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3-Diğer İndirimler(-)</a:t>
                      </a:r>
                      <a:br>
                        <a:rPr lang="tr-TR" sz="500" dirty="0">
                          <a:solidFill>
                            <a:srgbClr val="000000"/>
                          </a:solidFill>
                          <a:latin typeface="Comic Sans MS"/>
                          <a:ea typeface="Times New Roman"/>
                          <a:cs typeface="Times New Roman"/>
                        </a:rPr>
                      </a:br>
                      <a:r>
                        <a:rPr lang="tr-TR" sz="500" b="1" dirty="0">
                          <a:solidFill>
                            <a:srgbClr val="000000"/>
                          </a:solidFill>
                          <a:latin typeface="Comic Sans MS"/>
                          <a:ea typeface="Times New Roman"/>
                          <a:cs typeface="Times New Roman"/>
                        </a:rPr>
                        <a:t>                             NET SATIŞLAR</a:t>
                      </a:r>
                      <a:br>
                        <a:rPr lang="tr-TR" sz="500" b="1" dirty="0">
                          <a:solidFill>
                            <a:srgbClr val="000000"/>
                          </a:solidFill>
                          <a:latin typeface="Comic Sans MS"/>
                          <a:ea typeface="Times New Roman"/>
                          <a:cs typeface="Times New Roman"/>
                        </a:rPr>
                      </a:br>
                      <a:r>
                        <a:rPr lang="tr-TR" sz="500" b="1" dirty="0">
                          <a:solidFill>
                            <a:srgbClr val="000000"/>
                          </a:solidFill>
                          <a:latin typeface="Comic Sans MS"/>
                          <a:ea typeface="Times New Roman"/>
                          <a:cs typeface="Times New Roman"/>
                        </a:rPr>
                        <a:t>C- SATIŞLARIN MALİYETİ(-)</a:t>
                      </a: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1-Satılan Mamuller Maliyeti(-)</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2-Satılan Ticari Mallar Maliyeti(-)</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3-Satılan Hizmet Maliyeti(-)</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4-Diğer Satışların Maliyeti(-)</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t>
                      </a:r>
                      <a:r>
                        <a:rPr lang="tr-TR" sz="500" b="1" dirty="0">
                          <a:solidFill>
                            <a:srgbClr val="000000"/>
                          </a:solidFill>
                          <a:latin typeface="Comic Sans MS"/>
                          <a:ea typeface="Times New Roman"/>
                          <a:cs typeface="Times New Roman"/>
                        </a:rPr>
                        <a:t>BRÜT SATIŞ KÂRI VEYA ZARARI</a:t>
                      </a: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b="1" dirty="0">
                          <a:solidFill>
                            <a:srgbClr val="000000"/>
                          </a:solidFill>
                          <a:latin typeface="Comic Sans MS"/>
                          <a:ea typeface="Times New Roman"/>
                          <a:cs typeface="Times New Roman"/>
                        </a:rPr>
                        <a:t>D-FAALİYET GİDERLERİ(-)</a:t>
                      </a: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1-Araştırma ve Geliştirme Giderleri(-)</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2- Satış ve Dağıtım Giderleri(-)</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3-Genel Yönetim Giderleri(-)</a:t>
                      </a:r>
                      <a:endParaRPr lang="tr-TR" sz="600" dirty="0">
                        <a:latin typeface="Calibri"/>
                        <a:ea typeface="Calibri"/>
                        <a:cs typeface="Times New Roman"/>
                      </a:endParaRPr>
                    </a:p>
                    <a:p>
                      <a:pPr marL="457200">
                        <a:lnSpc>
                          <a:spcPct val="115000"/>
                        </a:lnSpc>
                        <a:spcAft>
                          <a:spcPts val="0"/>
                        </a:spcAft>
                      </a:pPr>
                      <a:r>
                        <a:rPr lang="tr-TR" sz="500" b="1" dirty="0">
                          <a:solidFill>
                            <a:srgbClr val="000000"/>
                          </a:solidFill>
                          <a:latin typeface="Comic Sans MS"/>
                          <a:ea typeface="Times New Roman"/>
                          <a:cs typeface="Times New Roman"/>
                        </a:rPr>
                        <a:t>E-DİĞER FAALİYETLERDEN OLAĞAN GELİR VE KÂRLAR</a:t>
                      </a: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1-</a:t>
                      </a:r>
                      <a:r>
                        <a:rPr lang="tr-TR" sz="500" dirty="0" err="1">
                          <a:solidFill>
                            <a:srgbClr val="000000"/>
                          </a:solidFill>
                          <a:latin typeface="Comic Sans MS"/>
                          <a:ea typeface="Times New Roman"/>
                          <a:cs typeface="Times New Roman"/>
                        </a:rPr>
                        <a:t>İştiraklerdan</a:t>
                      </a:r>
                      <a:r>
                        <a:rPr lang="tr-TR" sz="500" dirty="0">
                          <a:solidFill>
                            <a:srgbClr val="000000"/>
                          </a:solidFill>
                          <a:latin typeface="Comic Sans MS"/>
                          <a:ea typeface="Times New Roman"/>
                          <a:cs typeface="Times New Roman"/>
                        </a:rPr>
                        <a:t> Temettü Gelirleri</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2-Bağlı Ortaklıklardan Temettü Gelirleri</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3-Faiz Gelirleri</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4-Komisyon Gelirleri</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5-Konusu Kalmayan Karşılıklar</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6-Menkul Kıymet Satış Kârı</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7-Kambiyo Kârları</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8-Reeskont Faiz Gelirleri</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9-Diğer Olağan Gelir ve Kârlar</a:t>
                      </a:r>
                      <a:br>
                        <a:rPr lang="tr-TR" sz="500" dirty="0">
                          <a:solidFill>
                            <a:srgbClr val="000000"/>
                          </a:solidFill>
                          <a:latin typeface="Comic Sans MS"/>
                          <a:ea typeface="Times New Roman"/>
                          <a:cs typeface="Times New Roman"/>
                        </a:rPr>
                      </a:br>
                      <a:r>
                        <a:rPr lang="tr-TR" sz="500" b="1" dirty="0">
                          <a:solidFill>
                            <a:srgbClr val="000000"/>
                          </a:solidFill>
                          <a:latin typeface="Comic Sans MS"/>
                          <a:ea typeface="Times New Roman"/>
                          <a:cs typeface="Times New Roman"/>
                        </a:rPr>
                        <a:t>F-DİĞER FAALİYETLERDEN OLAĞAN GİDER VE ZARARLAR(-)</a:t>
                      </a: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1-Komisyon Giderleri(-)</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2-Karşılık Giderleri(-)</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3-Menkul Kıymet Satış Zararı(-)</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4-Kambiyo Zararları(-)</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5-Reeskont Faiz Giderleri(-)</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6-Diğer Olağan Gider ve Zararlar(-)</a:t>
                      </a:r>
                      <a:br>
                        <a:rPr lang="tr-TR" sz="500" dirty="0">
                          <a:solidFill>
                            <a:srgbClr val="000000"/>
                          </a:solidFill>
                          <a:latin typeface="Comic Sans MS"/>
                          <a:ea typeface="Times New Roman"/>
                          <a:cs typeface="Times New Roman"/>
                        </a:rPr>
                      </a:br>
                      <a:r>
                        <a:rPr lang="tr-TR" sz="500" b="1" dirty="0">
                          <a:solidFill>
                            <a:srgbClr val="000000"/>
                          </a:solidFill>
                          <a:latin typeface="Comic Sans MS"/>
                          <a:ea typeface="Times New Roman"/>
                          <a:cs typeface="Times New Roman"/>
                        </a:rPr>
                        <a:t>G-FİNANSMAN GİDERLERİ(-)</a:t>
                      </a: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1-Kısa Vadeli Borçlanma Giderleri(-)</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2-Uzun Vadeli Borçlanma Giderleri(-)</a:t>
                      </a:r>
                      <a:br>
                        <a:rPr lang="tr-TR" sz="500" dirty="0">
                          <a:solidFill>
                            <a:srgbClr val="000000"/>
                          </a:solidFill>
                          <a:latin typeface="Comic Sans MS"/>
                          <a:ea typeface="Times New Roman"/>
                          <a:cs typeface="Times New Roman"/>
                        </a:rPr>
                      </a:br>
                      <a:r>
                        <a:rPr lang="tr-TR" sz="500" b="1" dirty="0">
                          <a:solidFill>
                            <a:srgbClr val="000000"/>
                          </a:solidFill>
                          <a:latin typeface="Comic Sans MS"/>
                          <a:ea typeface="Times New Roman"/>
                          <a:cs typeface="Times New Roman"/>
                        </a:rPr>
                        <a:t>                                         OLAĞAN KÂR VEYA ZARAR</a:t>
                      </a: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b="1" dirty="0">
                          <a:solidFill>
                            <a:srgbClr val="000000"/>
                          </a:solidFill>
                          <a:latin typeface="Comic Sans MS"/>
                          <a:ea typeface="Times New Roman"/>
                          <a:cs typeface="Times New Roman"/>
                        </a:rPr>
                        <a:t>H-OLAĞAN DIŞI GELİR VE KÂRLAR</a:t>
                      </a: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1-Önceki Dönem Gelir ve Kârları</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2-Diğer Olağan Dışı Gelir ve Kârlar</a:t>
                      </a:r>
                      <a:br>
                        <a:rPr lang="tr-TR" sz="500" dirty="0">
                          <a:solidFill>
                            <a:srgbClr val="000000"/>
                          </a:solidFill>
                          <a:latin typeface="Comic Sans MS"/>
                          <a:ea typeface="Times New Roman"/>
                          <a:cs typeface="Times New Roman"/>
                        </a:rPr>
                      </a:br>
                      <a:r>
                        <a:rPr lang="tr-TR" sz="500" b="1" dirty="0">
                          <a:solidFill>
                            <a:srgbClr val="000000"/>
                          </a:solidFill>
                          <a:latin typeface="Comic Sans MS"/>
                          <a:ea typeface="Times New Roman"/>
                          <a:cs typeface="Times New Roman"/>
                        </a:rPr>
                        <a:t>I-OLAĞAN DIŞI GİDER VE ZARARLAR(-)</a:t>
                      </a: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1-Çalışmayan Kısım Gider ve Zararları(-)</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2-Önceki Dönem Gider ve Zararları(-)</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3-Diğer Olağan Dışı Gider ve Zararlar(-)</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t>
                      </a:r>
                      <a:r>
                        <a:rPr lang="tr-TR" sz="500" b="1" dirty="0">
                          <a:solidFill>
                            <a:srgbClr val="000000"/>
                          </a:solidFill>
                          <a:latin typeface="Comic Sans MS"/>
                          <a:ea typeface="Times New Roman"/>
                          <a:cs typeface="Times New Roman"/>
                        </a:rPr>
                        <a:t>DÖNEM KÂRI VEYA ZARARI</a:t>
                      </a: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b="1" dirty="0">
                          <a:solidFill>
                            <a:srgbClr val="000000"/>
                          </a:solidFill>
                          <a:latin typeface="Comic Sans MS"/>
                          <a:ea typeface="Times New Roman"/>
                          <a:cs typeface="Times New Roman"/>
                        </a:rPr>
                        <a:t>J-DÖNEM KÂRI VERGİ VE DİĞER YASAL YÜK. KARŞ.(-)</a:t>
                      </a: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b="1" dirty="0">
                          <a:solidFill>
                            <a:srgbClr val="000000"/>
                          </a:solidFill>
                          <a:latin typeface="Comic Sans MS"/>
                          <a:ea typeface="Times New Roman"/>
                          <a:cs typeface="Times New Roman"/>
                        </a:rPr>
                        <a:t>                                  DÖNEM NET KÂRI VEYA ZARARI</a:t>
                      </a:r>
                      <a:endParaRPr lang="tr-TR" sz="6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0"/>
                        </a:spcAft>
                      </a:pPr>
                      <a:r>
                        <a:rPr lang="tr-TR" sz="500">
                          <a:solidFill>
                            <a:srgbClr val="000000"/>
                          </a:solidFill>
                          <a:latin typeface="Comic Sans MS"/>
                          <a:ea typeface="Times New Roman"/>
                          <a:cs typeface="Times New Roman"/>
                        </a:rPr>
                        <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55.000</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50.000</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1.000</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2.000</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500</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a:t>
                      </a:r>
                      <a:br>
                        <a:rPr lang="tr-TR" sz="500">
                          <a:solidFill>
                            <a:srgbClr val="000000"/>
                          </a:solidFill>
                          <a:latin typeface="Comic Sans MS"/>
                          <a:ea typeface="Times New Roman"/>
                          <a:cs typeface="Times New Roman"/>
                        </a:rPr>
                      </a:br>
                      <a:r>
                        <a:rPr lang="tr-TR" sz="500">
                          <a:solidFill>
                            <a:srgbClr val="000000"/>
                          </a:solidFill>
                          <a:latin typeface="Comic Sans MS"/>
                          <a:ea typeface="Times New Roman"/>
                          <a:cs typeface="Times New Roman"/>
                        </a:rPr>
                        <a:t>-</a:t>
                      </a:r>
                      <a:endParaRPr lang="tr-TR" sz="6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0"/>
                        </a:spcAft>
                      </a:pPr>
                      <a:r>
                        <a:rPr lang="tr-TR" sz="500" b="1" dirty="0">
                          <a:solidFill>
                            <a:srgbClr val="000000"/>
                          </a:solidFill>
                          <a:latin typeface="Comic Sans MS"/>
                          <a:ea typeface="Times New Roman"/>
                          <a:cs typeface="Times New Roman"/>
                        </a:rPr>
                        <a:t>55.000</a:t>
                      </a: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b="1" dirty="0">
                          <a:solidFill>
                            <a:srgbClr val="000000"/>
                          </a:solidFill>
                          <a:latin typeface="Comic Sans MS"/>
                          <a:ea typeface="Times New Roman"/>
                          <a:cs typeface="Times New Roman"/>
                        </a:rPr>
                        <a:t>(-)</a:t>
                      </a: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b="1" dirty="0">
                          <a:solidFill>
                            <a:srgbClr val="000000"/>
                          </a:solidFill>
                          <a:latin typeface="Comic Sans MS"/>
                          <a:ea typeface="Times New Roman"/>
                          <a:cs typeface="Times New Roman"/>
                        </a:rPr>
                        <a:t>55.000</a:t>
                      </a:r>
                      <a:br>
                        <a:rPr lang="tr-TR" sz="500" b="1" dirty="0">
                          <a:solidFill>
                            <a:srgbClr val="000000"/>
                          </a:solidFill>
                          <a:latin typeface="Comic Sans MS"/>
                          <a:ea typeface="Times New Roman"/>
                          <a:cs typeface="Times New Roman"/>
                        </a:rPr>
                      </a:br>
                      <a:r>
                        <a:rPr lang="tr-TR" sz="500" b="1" dirty="0">
                          <a:solidFill>
                            <a:srgbClr val="000000"/>
                          </a:solidFill>
                          <a:latin typeface="Comic Sans MS"/>
                          <a:ea typeface="Times New Roman"/>
                          <a:cs typeface="Times New Roman"/>
                        </a:rPr>
                        <a:t>(50.000)</a:t>
                      </a: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5.000</a:t>
                      </a:r>
                      <a:br>
                        <a:rPr lang="tr-TR" sz="500" dirty="0">
                          <a:solidFill>
                            <a:srgbClr val="000000"/>
                          </a:solidFill>
                          <a:latin typeface="Comic Sans MS"/>
                          <a:ea typeface="Times New Roman"/>
                          <a:cs typeface="Times New Roman"/>
                        </a:rPr>
                      </a:br>
                      <a:r>
                        <a:rPr lang="tr-TR" sz="500" b="1" dirty="0">
                          <a:solidFill>
                            <a:srgbClr val="000000"/>
                          </a:solidFill>
                          <a:latin typeface="Comic Sans MS"/>
                          <a:ea typeface="Times New Roman"/>
                          <a:cs typeface="Times New Roman"/>
                        </a:rPr>
                        <a:t>(3.000)</a:t>
                      </a: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b="1" dirty="0">
                          <a:solidFill>
                            <a:srgbClr val="000000"/>
                          </a:solidFill>
                          <a:latin typeface="Comic Sans MS"/>
                          <a:ea typeface="Times New Roman"/>
                          <a:cs typeface="Times New Roman"/>
                        </a:rPr>
                        <a:t>500</a:t>
                      </a: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b="1" dirty="0">
                          <a:solidFill>
                            <a:srgbClr val="000000"/>
                          </a:solidFill>
                          <a:latin typeface="Comic Sans MS"/>
                          <a:ea typeface="Times New Roman"/>
                          <a:cs typeface="Times New Roman"/>
                        </a:rPr>
                        <a:t>(-</a:t>
                      </a:r>
                      <a:r>
                        <a:rPr lang="tr-TR" sz="500" dirty="0">
                          <a:solidFill>
                            <a:srgbClr val="000000"/>
                          </a:solidFill>
                          <a:latin typeface="Comic Sans MS"/>
                          <a:ea typeface="Times New Roman"/>
                          <a:cs typeface="Times New Roman"/>
                        </a:rPr>
                        <a:t>)</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b="1" dirty="0">
                          <a:solidFill>
                            <a:srgbClr val="000000"/>
                          </a:solidFill>
                          <a:latin typeface="Comic Sans MS"/>
                          <a:ea typeface="Times New Roman"/>
                          <a:cs typeface="Times New Roman"/>
                        </a:rPr>
                        <a:t>(-)</a:t>
                      </a: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2.500</a:t>
                      </a:r>
                      <a:br>
                        <a:rPr lang="tr-TR" sz="500" dirty="0">
                          <a:solidFill>
                            <a:srgbClr val="000000"/>
                          </a:solidFill>
                          <a:latin typeface="Comic Sans MS"/>
                          <a:ea typeface="Times New Roman"/>
                          <a:cs typeface="Times New Roman"/>
                        </a:rPr>
                      </a:br>
                      <a:r>
                        <a:rPr lang="tr-TR" sz="500" b="1" dirty="0">
                          <a:solidFill>
                            <a:srgbClr val="000000"/>
                          </a:solidFill>
                          <a:latin typeface="Comic Sans MS"/>
                          <a:ea typeface="Times New Roman"/>
                          <a:cs typeface="Times New Roman"/>
                        </a:rPr>
                        <a:t>-</a:t>
                      </a: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b="1" dirty="0">
                          <a:solidFill>
                            <a:srgbClr val="000000"/>
                          </a:solidFill>
                          <a:latin typeface="Comic Sans MS"/>
                          <a:ea typeface="Times New Roman"/>
                          <a:cs typeface="Times New Roman"/>
                        </a:rPr>
                        <a:t>(-)</a:t>
                      </a: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2.500</a:t>
                      </a:r>
                      <a:br>
                        <a:rPr lang="tr-TR" sz="500" dirty="0">
                          <a:solidFill>
                            <a:srgbClr val="000000"/>
                          </a:solidFill>
                          <a:latin typeface="Comic Sans MS"/>
                          <a:ea typeface="Times New Roman"/>
                          <a:cs typeface="Times New Roman"/>
                        </a:rPr>
                      </a:br>
                      <a:r>
                        <a:rPr lang="tr-TR" sz="500" b="1" dirty="0">
                          <a:solidFill>
                            <a:srgbClr val="000000"/>
                          </a:solidFill>
                          <a:latin typeface="Comic Sans MS"/>
                          <a:ea typeface="Times New Roman"/>
                          <a:cs typeface="Times New Roman"/>
                        </a:rPr>
                        <a:t>(-)</a:t>
                      </a:r>
                      <a:r>
                        <a:rPr lang="tr-TR" sz="500" dirty="0">
                          <a:solidFill>
                            <a:srgbClr val="000000"/>
                          </a:solidFill>
                          <a:latin typeface="Comic Sans MS"/>
                          <a:ea typeface="Times New Roman"/>
                          <a:cs typeface="Times New Roman"/>
                        </a:rPr>
                        <a:t/>
                      </a:r>
                      <a:br>
                        <a:rPr lang="tr-TR" sz="500" dirty="0">
                          <a:solidFill>
                            <a:srgbClr val="000000"/>
                          </a:solidFill>
                          <a:latin typeface="Comic Sans MS"/>
                          <a:ea typeface="Times New Roman"/>
                          <a:cs typeface="Times New Roman"/>
                        </a:rPr>
                      </a:br>
                      <a:r>
                        <a:rPr lang="tr-TR" sz="500" dirty="0">
                          <a:solidFill>
                            <a:srgbClr val="000000"/>
                          </a:solidFill>
                          <a:latin typeface="Comic Sans MS"/>
                          <a:ea typeface="Times New Roman"/>
                          <a:cs typeface="Times New Roman"/>
                        </a:rPr>
                        <a:t>2.500</a:t>
                      </a:r>
                      <a:endParaRPr lang="tr-TR" sz="6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662880" y="836712"/>
            <a:ext cx="8229600" cy="1008112"/>
          </a:xfrm>
        </p:spPr>
        <p:txBody>
          <a:bodyPr>
            <a:normAutofit/>
          </a:bodyPr>
          <a:lstStyle/>
          <a:p>
            <a:pPr>
              <a:buNone/>
            </a:pPr>
            <a:r>
              <a:rPr lang="tr-TR" sz="1800" b="1" dirty="0" smtClean="0"/>
              <a:t>7. Gelir ve gider hesaplarının kapatılması:</a:t>
            </a:r>
            <a:r>
              <a:rPr lang="tr-TR" sz="1800" dirty="0" smtClean="0"/>
              <a:t> Gelir tablosunun düzenlenmesinden sonra gelir ve gider hesapları 690 Dönem Karı veya Zararı hesabına devredilerek kapatılır.</a:t>
            </a:r>
          </a:p>
          <a:p>
            <a:pPr>
              <a:buNone/>
            </a:pPr>
            <a:endParaRPr lang="tr-TR" sz="1800" dirty="0"/>
          </a:p>
        </p:txBody>
      </p:sp>
      <p:sp>
        <p:nvSpPr>
          <p:cNvPr id="5" name="4 Slayt Numarası Yer Tutucusu"/>
          <p:cNvSpPr>
            <a:spLocks noGrp="1"/>
          </p:cNvSpPr>
          <p:nvPr>
            <p:ph type="sldNum" sz="quarter" idx="12"/>
          </p:nvPr>
        </p:nvSpPr>
        <p:spPr/>
        <p:txBody>
          <a:bodyPr/>
          <a:lstStyle/>
          <a:p>
            <a:fld id="{632B7333-DC34-4534-9108-1C585B088A21}" type="slidenum">
              <a:rPr lang="tr-TR"/>
              <a:pPr/>
              <a:t>20</a:t>
            </a:fld>
            <a:endParaRPr lang="tr-TR"/>
          </a:p>
        </p:txBody>
      </p:sp>
      <p:graphicFrame>
        <p:nvGraphicFramePr>
          <p:cNvPr id="8" name="7 Tablo"/>
          <p:cNvGraphicFramePr>
            <a:graphicFrameLocks noGrp="1"/>
          </p:cNvGraphicFramePr>
          <p:nvPr/>
        </p:nvGraphicFramePr>
        <p:xfrm>
          <a:off x="1115616" y="2677668"/>
          <a:ext cx="7200801" cy="1419797"/>
        </p:xfrm>
        <a:graphic>
          <a:graphicData uri="http://schemas.openxmlformats.org/drawingml/2006/table">
            <a:tbl>
              <a:tblPr/>
              <a:tblGrid>
                <a:gridCol w="471081"/>
                <a:gridCol w="4037830"/>
                <a:gridCol w="1345945"/>
                <a:gridCol w="1345945"/>
              </a:tblGrid>
              <a:tr h="0">
                <a:tc>
                  <a:txBody>
                    <a:bodyPr/>
                    <a:lstStyle/>
                    <a:p>
                      <a:pPr algn="ctr">
                        <a:lnSpc>
                          <a:spcPct val="115000"/>
                        </a:lnSpc>
                        <a:spcAft>
                          <a:spcPts val="0"/>
                        </a:spcAft>
                      </a:pPr>
                      <a:r>
                        <a:rPr lang="tr-TR" sz="1200" dirty="0">
                          <a:solidFill>
                            <a:srgbClr val="000000"/>
                          </a:solidFill>
                          <a:latin typeface="Comic Sans MS"/>
                          <a:ea typeface="Times New Roman"/>
                          <a:cs typeface="Times New Roman"/>
                        </a:rPr>
                        <a:t>12</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a:solidFill>
                            <a:srgbClr val="000000"/>
                          </a:solidFill>
                          <a:latin typeface="Comic Sans MS"/>
                          <a:ea typeface="Times New Roman"/>
                          <a:cs typeface="Times New Roman"/>
                        </a:rPr>
                        <a:t>....................................31.12.2015......................................</a:t>
                      </a:r>
                      <a:endParaRPr lang="tr-TR" sz="1200">
                        <a:latin typeface="Calibri"/>
                        <a:ea typeface="Calibri"/>
                        <a:cs typeface="Times New Roman"/>
                      </a:endParaRPr>
                    </a:p>
                    <a:p>
                      <a:pPr>
                        <a:lnSpc>
                          <a:spcPct val="115000"/>
                        </a:lnSpc>
                        <a:spcAft>
                          <a:spcPts val="1000"/>
                        </a:spcAft>
                      </a:pPr>
                      <a:r>
                        <a:rPr lang="tr-TR" sz="1200">
                          <a:solidFill>
                            <a:srgbClr val="000000"/>
                          </a:solidFill>
                          <a:latin typeface="Comic Sans MS"/>
                          <a:ea typeface="Times New Roman"/>
                          <a:cs typeface="Times New Roman"/>
                        </a:rPr>
                        <a:t>600 YURT İÇİ SATIŞLAR HESABI</a:t>
                      </a:r>
                      <a:br>
                        <a:rPr lang="tr-TR" sz="1200">
                          <a:solidFill>
                            <a:srgbClr val="000000"/>
                          </a:solidFill>
                          <a:latin typeface="Comic Sans MS"/>
                          <a:ea typeface="Times New Roman"/>
                          <a:cs typeface="Times New Roman"/>
                        </a:rPr>
                      </a:br>
                      <a:r>
                        <a:rPr lang="tr-TR" sz="1200">
                          <a:solidFill>
                            <a:srgbClr val="000000"/>
                          </a:solidFill>
                          <a:latin typeface="Comic Sans MS"/>
                          <a:ea typeface="Times New Roman"/>
                          <a:cs typeface="Times New Roman"/>
                        </a:rPr>
                        <a:t>642 FAİZ GELİRLERİ HESABI</a:t>
                      </a:r>
                      <a:endParaRPr lang="tr-TR" sz="1200">
                        <a:latin typeface="Calibri"/>
                        <a:ea typeface="Calibri"/>
                        <a:cs typeface="Times New Roman"/>
                      </a:endParaRPr>
                    </a:p>
                    <a:p>
                      <a:pPr algn="r">
                        <a:lnSpc>
                          <a:spcPct val="115000"/>
                        </a:lnSpc>
                        <a:spcAft>
                          <a:spcPts val="1000"/>
                        </a:spcAft>
                      </a:pPr>
                      <a:r>
                        <a:rPr lang="tr-TR" sz="1200">
                          <a:solidFill>
                            <a:srgbClr val="000000"/>
                          </a:solidFill>
                          <a:latin typeface="Comic Sans MS"/>
                          <a:ea typeface="Times New Roman"/>
                          <a:cs typeface="Times New Roman"/>
                        </a:rPr>
                        <a:t>690 DÖNEM KARI VEYA ZARARI HS</a:t>
                      </a:r>
                      <a:endParaRPr lang="tr-TR" sz="1200">
                        <a:latin typeface="Calibri"/>
                        <a:ea typeface="Calibri"/>
                        <a:cs typeface="Times New Roman"/>
                      </a:endParaRPr>
                    </a:p>
                    <a:p>
                      <a:pPr algn="ctr">
                        <a:lnSpc>
                          <a:spcPct val="115000"/>
                        </a:lnSpc>
                        <a:spcAft>
                          <a:spcPts val="1000"/>
                        </a:spcAft>
                      </a:pPr>
                      <a:r>
                        <a:rPr lang="tr-TR" sz="1200">
                          <a:solidFill>
                            <a:srgbClr val="000000"/>
                          </a:solidFill>
                          <a:latin typeface="Comic Sans MS"/>
                          <a:ea typeface="Times New Roman"/>
                          <a:cs typeface="Times New Roman"/>
                        </a:rPr>
                        <a:t>....................Gelir hesaplarının kapatılması................ </a:t>
                      </a:r>
                      <a:endParaRPr lang="tr-TR" sz="12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a:solidFill>
                            <a:srgbClr val="000000"/>
                          </a:solidFill>
                          <a:latin typeface="Comic Sans MS"/>
                          <a:ea typeface="Times New Roman"/>
                          <a:cs typeface="Times New Roman"/>
                        </a:rPr>
                        <a:t> </a:t>
                      </a:r>
                      <a:endParaRPr lang="tr-TR" sz="1200">
                        <a:latin typeface="Calibri"/>
                        <a:ea typeface="Calibri"/>
                        <a:cs typeface="Times New Roman"/>
                      </a:endParaRPr>
                    </a:p>
                    <a:p>
                      <a:pPr algn="ctr">
                        <a:lnSpc>
                          <a:spcPct val="115000"/>
                        </a:lnSpc>
                        <a:spcAft>
                          <a:spcPts val="1000"/>
                        </a:spcAft>
                      </a:pPr>
                      <a:r>
                        <a:rPr lang="tr-TR" sz="1200">
                          <a:solidFill>
                            <a:srgbClr val="000000"/>
                          </a:solidFill>
                          <a:latin typeface="Comic Sans MS"/>
                          <a:ea typeface="Times New Roman"/>
                          <a:cs typeface="Times New Roman"/>
                        </a:rPr>
                        <a:t>55.000</a:t>
                      </a:r>
                      <a:br>
                        <a:rPr lang="tr-TR" sz="1200">
                          <a:solidFill>
                            <a:srgbClr val="000000"/>
                          </a:solidFill>
                          <a:latin typeface="Comic Sans MS"/>
                          <a:ea typeface="Times New Roman"/>
                          <a:cs typeface="Times New Roman"/>
                        </a:rPr>
                      </a:br>
                      <a:r>
                        <a:rPr lang="tr-TR" sz="1200">
                          <a:solidFill>
                            <a:srgbClr val="000000"/>
                          </a:solidFill>
                          <a:latin typeface="Comic Sans MS"/>
                          <a:ea typeface="Times New Roman"/>
                          <a:cs typeface="Times New Roman"/>
                        </a:rPr>
                        <a:t>500</a:t>
                      </a:r>
                      <a:endParaRPr lang="tr-TR" sz="12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dirty="0">
                          <a:solidFill>
                            <a:srgbClr val="000000"/>
                          </a:solidFill>
                          <a:latin typeface="Comic Sans MS"/>
                          <a:ea typeface="Times New Roman"/>
                          <a:cs typeface="Times New Roman"/>
                        </a:rPr>
                        <a:t> </a:t>
                      </a:r>
                      <a:endParaRPr lang="tr-TR" sz="1200" dirty="0">
                        <a:latin typeface="Calibri"/>
                        <a:ea typeface="Calibri"/>
                        <a:cs typeface="Times New Roman"/>
                      </a:endParaRPr>
                    </a:p>
                    <a:p>
                      <a:pPr algn="ctr">
                        <a:lnSpc>
                          <a:spcPct val="115000"/>
                        </a:lnSpc>
                        <a:spcAft>
                          <a:spcPts val="1000"/>
                        </a:spcAft>
                      </a:pPr>
                      <a:r>
                        <a:rPr lang="tr-TR" sz="1200" dirty="0">
                          <a:solidFill>
                            <a:srgbClr val="000000"/>
                          </a:solidFill>
                          <a:latin typeface="Comic Sans MS"/>
                          <a:ea typeface="Times New Roman"/>
                          <a:cs typeface="Times New Roman"/>
                        </a:rPr>
                        <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55.500</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r>
            </a:tbl>
          </a:graphicData>
        </a:graphic>
      </p:graphicFrame>
      <p:graphicFrame>
        <p:nvGraphicFramePr>
          <p:cNvPr id="9" name="8 Tablo"/>
          <p:cNvGraphicFramePr>
            <a:graphicFrameLocks noGrp="1"/>
          </p:cNvGraphicFramePr>
          <p:nvPr/>
        </p:nvGraphicFramePr>
        <p:xfrm>
          <a:off x="1115616" y="4463187"/>
          <a:ext cx="7200799" cy="1630109"/>
        </p:xfrm>
        <a:graphic>
          <a:graphicData uri="http://schemas.openxmlformats.org/drawingml/2006/table">
            <a:tbl>
              <a:tblPr/>
              <a:tblGrid>
                <a:gridCol w="471081"/>
                <a:gridCol w="4037830"/>
                <a:gridCol w="1345944"/>
                <a:gridCol w="1345944"/>
              </a:tblGrid>
              <a:tr h="0">
                <a:tc>
                  <a:txBody>
                    <a:bodyPr/>
                    <a:lstStyle/>
                    <a:p>
                      <a:pPr algn="ctr">
                        <a:lnSpc>
                          <a:spcPct val="115000"/>
                        </a:lnSpc>
                        <a:spcAft>
                          <a:spcPts val="0"/>
                        </a:spcAft>
                      </a:pPr>
                      <a:r>
                        <a:rPr lang="tr-TR" sz="1200" dirty="0">
                          <a:solidFill>
                            <a:srgbClr val="000000"/>
                          </a:solidFill>
                          <a:latin typeface="Comic Sans MS"/>
                          <a:ea typeface="Times New Roman"/>
                          <a:cs typeface="Times New Roman"/>
                        </a:rPr>
                        <a:t>13</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a:solidFill>
                            <a:srgbClr val="000000"/>
                          </a:solidFill>
                          <a:latin typeface="Comic Sans MS"/>
                          <a:ea typeface="Times New Roman"/>
                          <a:cs typeface="Times New Roman"/>
                        </a:rPr>
                        <a:t>....................................31.12.2015......................................</a:t>
                      </a:r>
                      <a:endParaRPr lang="tr-TR" sz="1200">
                        <a:latin typeface="Calibri"/>
                        <a:ea typeface="Calibri"/>
                        <a:cs typeface="Times New Roman"/>
                      </a:endParaRPr>
                    </a:p>
                    <a:p>
                      <a:pPr>
                        <a:lnSpc>
                          <a:spcPct val="115000"/>
                        </a:lnSpc>
                        <a:spcAft>
                          <a:spcPts val="1000"/>
                        </a:spcAft>
                      </a:pPr>
                      <a:r>
                        <a:rPr lang="tr-TR" sz="1200">
                          <a:solidFill>
                            <a:srgbClr val="000000"/>
                          </a:solidFill>
                          <a:latin typeface="Comic Sans MS"/>
                          <a:ea typeface="Times New Roman"/>
                          <a:cs typeface="Times New Roman"/>
                        </a:rPr>
                        <a:t>690 DÖNEM KARI VEYA ZARARI HS</a:t>
                      </a:r>
                      <a:endParaRPr lang="tr-TR" sz="1200">
                        <a:latin typeface="Calibri"/>
                        <a:ea typeface="Calibri"/>
                        <a:cs typeface="Times New Roman"/>
                      </a:endParaRPr>
                    </a:p>
                    <a:p>
                      <a:pPr algn="r">
                        <a:lnSpc>
                          <a:spcPct val="115000"/>
                        </a:lnSpc>
                        <a:spcAft>
                          <a:spcPts val="1000"/>
                        </a:spcAft>
                      </a:pPr>
                      <a:r>
                        <a:rPr lang="tr-TR" sz="1200">
                          <a:solidFill>
                            <a:srgbClr val="000000"/>
                          </a:solidFill>
                          <a:latin typeface="Comic Sans MS"/>
                          <a:ea typeface="Times New Roman"/>
                          <a:cs typeface="Times New Roman"/>
                        </a:rPr>
                        <a:t>621 SATILAN MALIN MALİYETİ HS</a:t>
                      </a:r>
                      <a:br>
                        <a:rPr lang="tr-TR" sz="1200">
                          <a:solidFill>
                            <a:srgbClr val="000000"/>
                          </a:solidFill>
                          <a:latin typeface="Comic Sans MS"/>
                          <a:ea typeface="Times New Roman"/>
                          <a:cs typeface="Times New Roman"/>
                        </a:rPr>
                      </a:br>
                      <a:r>
                        <a:rPr lang="tr-TR" sz="1200">
                          <a:solidFill>
                            <a:srgbClr val="000000"/>
                          </a:solidFill>
                          <a:latin typeface="Comic Sans MS"/>
                          <a:ea typeface="Times New Roman"/>
                          <a:cs typeface="Times New Roman"/>
                        </a:rPr>
                        <a:t>632 GENEL YÖNETİM GİDERLERİ HS</a:t>
                      </a:r>
                      <a:br>
                        <a:rPr lang="tr-TR" sz="1200">
                          <a:solidFill>
                            <a:srgbClr val="000000"/>
                          </a:solidFill>
                          <a:latin typeface="Comic Sans MS"/>
                          <a:ea typeface="Times New Roman"/>
                          <a:cs typeface="Times New Roman"/>
                        </a:rPr>
                      </a:br>
                      <a:r>
                        <a:rPr lang="tr-TR" sz="1200">
                          <a:solidFill>
                            <a:srgbClr val="000000"/>
                          </a:solidFill>
                          <a:latin typeface="Comic Sans MS"/>
                          <a:ea typeface="Times New Roman"/>
                          <a:cs typeface="Times New Roman"/>
                        </a:rPr>
                        <a:t>631 PAZ.SAT.DAĞ. GİDERLERİ HS</a:t>
                      </a:r>
                      <a:endParaRPr lang="tr-TR" sz="1200">
                        <a:latin typeface="Calibri"/>
                        <a:ea typeface="Calibri"/>
                        <a:cs typeface="Times New Roman"/>
                      </a:endParaRPr>
                    </a:p>
                    <a:p>
                      <a:pPr algn="ctr">
                        <a:lnSpc>
                          <a:spcPct val="115000"/>
                        </a:lnSpc>
                        <a:spcAft>
                          <a:spcPts val="1000"/>
                        </a:spcAft>
                      </a:pPr>
                      <a:r>
                        <a:rPr lang="tr-TR" sz="1200">
                          <a:solidFill>
                            <a:srgbClr val="000000"/>
                          </a:solidFill>
                          <a:latin typeface="Comic Sans MS"/>
                          <a:ea typeface="Times New Roman"/>
                          <a:cs typeface="Times New Roman"/>
                        </a:rPr>
                        <a:t>...................Gider hesaplarının kapatılması................ </a:t>
                      </a:r>
                      <a:endParaRPr lang="tr-TR" sz="12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a:solidFill>
                            <a:srgbClr val="000000"/>
                          </a:solidFill>
                          <a:latin typeface="Comic Sans MS"/>
                          <a:ea typeface="Times New Roman"/>
                          <a:cs typeface="Times New Roman"/>
                        </a:rPr>
                        <a:t> </a:t>
                      </a:r>
                      <a:endParaRPr lang="tr-TR" sz="1200">
                        <a:latin typeface="Calibri"/>
                        <a:ea typeface="Calibri"/>
                        <a:cs typeface="Times New Roman"/>
                      </a:endParaRPr>
                    </a:p>
                    <a:p>
                      <a:pPr algn="ctr">
                        <a:lnSpc>
                          <a:spcPct val="115000"/>
                        </a:lnSpc>
                        <a:spcAft>
                          <a:spcPts val="1000"/>
                        </a:spcAft>
                      </a:pPr>
                      <a:r>
                        <a:rPr lang="tr-TR" sz="1200">
                          <a:solidFill>
                            <a:srgbClr val="000000"/>
                          </a:solidFill>
                          <a:latin typeface="Comic Sans MS"/>
                          <a:ea typeface="Times New Roman"/>
                          <a:cs typeface="Times New Roman"/>
                        </a:rPr>
                        <a:t>53.000</a:t>
                      </a:r>
                      <a:endParaRPr lang="tr-TR" sz="12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dirty="0">
                          <a:solidFill>
                            <a:srgbClr val="000000"/>
                          </a:solidFill>
                          <a:latin typeface="Comic Sans MS"/>
                          <a:ea typeface="Times New Roman"/>
                          <a:cs typeface="Times New Roman"/>
                        </a:rPr>
                        <a:t> </a:t>
                      </a:r>
                      <a:endParaRPr lang="tr-TR" sz="1200" dirty="0">
                        <a:latin typeface="Calibri"/>
                        <a:ea typeface="Calibri"/>
                        <a:cs typeface="Times New Roman"/>
                      </a:endParaRPr>
                    </a:p>
                    <a:p>
                      <a:pPr algn="ctr">
                        <a:lnSpc>
                          <a:spcPct val="115000"/>
                        </a:lnSpc>
                        <a:spcAft>
                          <a:spcPts val="1000"/>
                        </a:spcAft>
                      </a:pPr>
                      <a:r>
                        <a:rPr lang="tr-TR" sz="1200" dirty="0">
                          <a:solidFill>
                            <a:srgbClr val="000000"/>
                          </a:solidFill>
                          <a:latin typeface="Comic Sans MS"/>
                          <a:ea typeface="Times New Roman"/>
                          <a:cs typeface="Times New Roman"/>
                        </a:rPr>
                        <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50.000</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2.000</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1.000</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662880" y="836712"/>
            <a:ext cx="8229600" cy="1008112"/>
          </a:xfrm>
        </p:spPr>
        <p:txBody>
          <a:bodyPr>
            <a:normAutofit/>
          </a:bodyPr>
          <a:lstStyle/>
          <a:p>
            <a:pPr>
              <a:buNone/>
            </a:pPr>
            <a:r>
              <a:rPr lang="tr-TR" sz="1800" b="1" dirty="0" smtClean="0"/>
              <a:t>7. Gelir ve gider hesaplarının kapatılması:</a:t>
            </a:r>
            <a:r>
              <a:rPr lang="tr-TR" sz="1800" dirty="0" smtClean="0"/>
              <a:t> Gelir tablosunun düzenlenmesinden sonra gelir ve gider hesapları 690 Dönem Karı veya Zararı hesabına devredilerek kapatılır.</a:t>
            </a:r>
          </a:p>
          <a:p>
            <a:pPr>
              <a:buNone/>
            </a:pPr>
            <a:endParaRPr lang="tr-TR" sz="1800" dirty="0"/>
          </a:p>
        </p:txBody>
      </p:sp>
      <p:sp>
        <p:nvSpPr>
          <p:cNvPr id="5" name="4 Slayt Numarası Yer Tutucusu"/>
          <p:cNvSpPr>
            <a:spLocks noGrp="1"/>
          </p:cNvSpPr>
          <p:nvPr>
            <p:ph type="sldNum" sz="quarter" idx="12"/>
          </p:nvPr>
        </p:nvSpPr>
        <p:spPr/>
        <p:txBody>
          <a:bodyPr/>
          <a:lstStyle/>
          <a:p>
            <a:fld id="{632B7333-DC34-4534-9108-1C585B088A21}" type="slidenum">
              <a:rPr lang="tr-TR"/>
              <a:pPr/>
              <a:t>21</a:t>
            </a:fld>
            <a:endParaRPr lang="tr-TR"/>
          </a:p>
        </p:txBody>
      </p:sp>
      <p:graphicFrame>
        <p:nvGraphicFramePr>
          <p:cNvPr id="8" name="7 Tablo"/>
          <p:cNvGraphicFramePr>
            <a:graphicFrameLocks noGrp="1"/>
          </p:cNvGraphicFramePr>
          <p:nvPr/>
        </p:nvGraphicFramePr>
        <p:xfrm>
          <a:off x="1115616" y="2677668"/>
          <a:ext cx="7200801" cy="1209485"/>
        </p:xfrm>
        <a:graphic>
          <a:graphicData uri="http://schemas.openxmlformats.org/drawingml/2006/table">
            <a:tbl>
              <a:tblPr/>
              <a:tblGrid>
                <a:gridCol w="471081"/>
                <a:gridCol w="4037830"/>
                <a:gridCol w="1345945"/>
                <a:gridCol w="1345945"/>
              </a:tblGrid>
              <a:tr h="0">
                <a:tc>
                  <a:txBody>
                    <a:bodyPr/>
                    <a:lstStyle/>
                    <a:p>
                      <a:pPr algn="ctr">
                        <a:lnSpc>
                          <a:spcPct val="115000"/>
                        </a:lnSpc>
                        <a:spcAft>
                          <a:spcPts val="0"/>
                        </a:spcAft>
                      </a:pPr>
                      <a:r>
                        <a:rPr lang="tr-TR" sz="1200" dirty="0">
                          <a:solidFill>
                            <a:srgbClr val="000000"/>
                          </a:solidFill>
                          <a:latin typeface="Comic Sans MS"/>
                          <a:ea typeface="Times New Roman"/>
                          <a:cs typeface="Times New Roman"/>
                        </a:rPr>
                        <a:t>14</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a:solidFill>
                            <a:srgbClr val="000000"/>
                          </a:solidFill>
                          <a:latin typeface="Comic Sans MS"/>
                          <a:ea typeface="Times New Roman"/>
                          <a:cs typeface="Times New Roman"/>
                        </a:rPr>
                        <a:t>....................................31.12.2015......................................</a:t>
                      </a:r>
                      <a:endParaRPr lang="tr-TR" sz="1200">
                        <a:latin typeface="Calibri"/>
                        <a:ea typeface="Calibri"/>
                        <a:cs typeface="Times New Roman"/>
                      </a:endParaRPr>
                    </a:p>
                    <a:p>
                      <a:pPr>
                        <a:lnSpc>
                          <a:spcPct val="115000"/>
                        </a:lnSpc>
                        <a:spcAft>
                          <a:spcPts val="1000"/>
                        </a:spcAft>
                      </a:pPr>
                      <a:r>
                        <a:rPr lang="tr-TR" sz="1200">
                          <a:solidFill>
                            <a:srgbClr val="000000"/>
                          </a:solidFill>
                          <a:latin typeface="Comic Sans MS"/>
                          <a:ea typeface="Times New Roman"/>
                          <a:cs typeface="Times New Roman"/>
                        </a:rPr>
                        <a:t>690 DÖNEM KARI VEYA ZARARI HS</a:t>
                      </a:r>
                      <a:endParaRPr lang="tr-TR" sz="1200">
                        <a:latin typeface="Calibri"/>
                        <a:ea typeface="Calibri"/>
                        <a:cs typeface="Times New Roman"/>
                      </a:endParaRPr>
                    </a:p>
                    <a:p>
                      <a:pPr algn="r">
                        <a:lnSpc>
                          <a:spcPct val="115000"/>
                        </a:lnSpc>
                        <a:spcAft>
                          <a:spcPts val="1000"/>
                        </a:spcAft>
                      </a:pPr>
                      <a:r>
                        <a:rPr lang="tr-TR" sz="1200">
                          <a:solidFill>
                            <a:srgbClr val="000000"/>
                          </a:solidFill>
                          <a:latin typeface="Comic Sans MS"/>
                          <a:ea typeface="Times New Roman"/>
                          <a:cs typeface="Times New Roman"/>
                        </a:rPr>
                        <a:t>692 DÖNEM NET KARI VEYA ZARARI HS</a:t>
                      </a:r>
                      <a:endParaRPr lang="tr-TR" sz="1200">
                        <a:latin typeface="Calibri"/>
                        <a:ea typeface="Calibri"/>
                        <a:cs typeface="Times New Roman"/>
                      </a:endParaRPr>
                    </a:p>
                    <a:p>
                      <a:pPr algn="ctr">
                        <a:lnSpc>
                          <a:spcPct val="115000"/>
                        </a:lnSpc>
                        <a:spcAft>
                          <a:spcPts val="1000"/>
                        </a:spcAft>
                      </a:pPr>
                      <a:r>
                        <a:rPr lang="tr-TR" sz="1200">
                          <a:solidFill>
                            <a:srgbClr val="000000"/>
                          </a:solidFill>
                          <a:latin typeface="Comic Sans MS"/>
                          <a:ea typeface="Times New Roman"/>
                          <a:cs typeface="Times New Roman"/>
                        </a:rPr>
                        <a:t>...........................Dönem karının kaydı............................ </a:t>
                      </a:r>
                      <a:endParaRPr lang="tr-TR" sz="12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a:solidFill>
                            <a:srgbClr val="000000"/>
                          </a:solidFill>
                          <a:latin typeface="Comic Sans MS"/>
                          <a:ea typeface="Times New Roman"/>
                          <a:cs typeface="Times New Roman"/>
                        </a:rPr>
                        <a:t> </a:t>
                      </a:r>
                      <a:endParaRPr lang="tr-TR" sz="1200">
                        <a:latin typeface="Calibri"/>
                        <a:ea typeface="Calibri"/>
                        <a:cs typeface="Times New Roman"/>
                      </a:endParaRPr>
                    </a:p>
                    <a:p>
                      <a:pPr algn="ctr">
                        <a:lnSpc>
                          <a:spcPct val="115000"/>
                        </a:lnSpc>
                        <a:spcAft>
                          <a:spcPts val="1000"/>
                        </a:spcAft>
                      </a:pPr>
                      <a:r>
                        <a:rPr lang="tr-TR" sz="1200">
                          <a:solidFill>
                            <a:srgbClr val="000000"/>
                          </a:solidFill>
                          <a:latin typeface="Comic Sans MS"/>
                          <a:ea typeface="Times New Roman"/>
                          <a:cs typeface="Times New Roman"/>
                        </a:rPr>
                        <a:t>2.500</a:t>
                      </a:r>
                      <a:endParaRPr lang="tr-TR" sz="12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dirty="0">
                          <a:solidFill>
                            <a:srgbClr val="000000"/>
                          </a:solidFill>
                          <a:latin typeface="Comic Sans MS"/>
                          <a:ea typeface="Times New Roman"/>
                          <a:cs typeface="Times New Roman"/>
                        </a:rPr>
                        <a:t> </a:t>
                      </a:r>
                      <a:endParaRPr lang="tr-TR" sz="1200" dirty="0">
                        <a:latin typeface="Calibri"/>
                        <a:ea typeface="Calibri"/>
                        <a:cs typeface="Times New Roman"/>
                      </a:endParaRPr>
                    </a:p>
                    <a:p>
                      <a:pPr algn="ctr">
                        <a:lnSpc>
                          <a:spcPct val="115000"/>
                        </a:lnSpc>
                        <a:spcAft>
                          <a:spcPts val="1000"/>
                        </a:spcAft>
                      </a:pPr>
                      <a:r>
                        <a:rPr lang="tr-TR" sz="1200" dirty="0">
                          <a:solidFill>
                            <a:srgbClr val="000000"/>
                          </a:solidFill>
                          <a:latin typeface="Comic Sans MS"/>
                          <a:ea typeface="Times New Roman"/>
                          <a:cs typeface="Times New Roman"/>
                        </a:rPr>
                        <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2.500</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r>
            </a:tbl>
          </a:graphicData>
        </a:graphic>
      </p:graphicFrame>
      <p:graphicFrame>
        <p:nvGraphicFramePr>
          <p:cNvPr id="9" name="8 Tablo"/>
          <p:cNvGraphicFramePr>
            <a:graphicFrameLocks noGrp="1"/>
          </p:cNvGraphicFramePr>
          <p:nvPr/>
        </p:nvGraphicFramePr>
        <p:xfrm>
          <a:off x="1115616" y="4463187"/>
          <a:ext cx="7200799" cy="1209485"/>
        </p:xfrm>
        <a:graphic>
          <a:graphicData uri="http://schemas.openxmlformats.org/drawingml/2006/table">
            <a:tbl>
              <a:tblPr/>
              <a:tblGrid>
                <a:gridCol w="471081"/>
                <a:gridCol w="4037830"/>
                <a:gridCol w="1345944"/>
                <a:gridCol w="1345944"/>
              </a:tblGrid>
              <a:tr h="0">
                <a:tc>
                  <a:txBody>
                    <a:bodyPr/>
                    <a:lstStyle/>
                    <a:p>
                      <a:pPr algn="ctr">
                        <a:lnSpc>
                          <a:spcPct val="115000"/>
                        </a:lnSpc>
                        <a:spcAft>
                          <a:spcPts val="0"/>
                        </a:spcAft>
                      </a:pPr>
                      <a:r>
                        <a:rPr lang="tr-TR" sz="1200" dirty="0">
                          <a:solidFill>
                            <a:srgbClr val="000000"/>
                          </a:solidFill>
                          <a:latin typeface="Comic Sans MS"/>
                          <a:ea typeface="Times New Roman"/>
                          <a:cs typeface="Times New Roman"/>
                        </a:rPr>
                        <a:t>15</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a:solidFill>
                            <a:srgbClr val="000000"/>
                          </a:solidFill>
                          <a:latin typeface="Comic Sans MS"/>
                          <a:ea typeface="Times New Roman"/>
                          <a:cs typeface="Times New Roman"/>
                        </a:rPr>
                        <a:t>....................................31.12.2015......................................</a:t>
                      </a:r>
                      <a:endParaRPr lang="tr-TR" sz="1200">
                        <a:latin typeface="Calibri"/>
                        <a:ea typeface="Calibri"/>
                        <a:cs typeface="Times New Roman"/>
                      </a:endParaRPr>
                    </a:p>
                    <a:p>
                      <a:pPr>
                        <a:lnSpc>
                          <a:spcPct val="115000"/>
                        </a:lnSpc>
                        <a:spcAft>
                          <a:spcPts val="1000"/>
                        </a:spcAft>
                      </a:pPr>
                      <a:r>
                        <a:rPr lang="tr-TR" sz="1200">
                          <a:solidFill>
                            <a:srgbClr val="000000"/>
                          </a:solidFill>
                          <a:latin typeface="Comic Sans MS"/>
                          <a:ea typeface="Times New Roman"/>
                          <a:cs typeface="Times New Roman"/>
                        </a:rPr>
                        <a:t>692 DÖNEM NET KARI VEYA ZARARI HS</a:t>
                      </a:r>
                      <a:endParaRPr lang="tr-TR" sz="1200">
                        <a:latin typeface="Calibri"/>
                        <a:ea typeface="Calibri"/>
                        <a:cs typeface="Times New Roman"/>
                      </a:endParaRPr>
                    </a:p>
                    <a:p>
                      <a:pPr algn="r">
                        <a:lnSpc>
                          <a:spcPct val="115000"/>
                        </a:lnSpc>
                        <a:spcAft>
                          <a:spcPts val="1000"/>
                        </a:spcAft>
                      </a:pPr>
                      <a:r>
                        <a:rPr lang="tr-TR" sz="1200">
                          <a:solidFill>
                            <a:srgbClr val="000000"/>
                          </a:solidFill>
                          <a:latin typeface="Comic Sans MS"/>
                          <a:ea typeface="Times New Roman"/>
                          <a:cs typeface="Times New Roman"/>
                        </a:rPr>
                        <a:t>590 DÖNEM NET KARI HS</a:t>
                      </a:r>
                      <a:endParaRPr lang="tr-TR" sz="1200">
                        <a:latin typeface="Calibri"/>
                        <a:ea typeface="Calibri"/>
                        <a:cs typeface="Times New Roman"/>
                      </a:endParaRPr>
                    </a:p>
                    <a:p>
                      <a:pPr algn="ctr">
                        <a:lnSpc>
                          <a:spcPct val="115000"/>
                        </a:lnSpc>
                        <a:spcAft>
                          <a:spcPts val="1000"/>
                        </a:spcAft>
                      </a:pPr>
                      <a:r>
                        <a:rPr lang="tr-TR" sz="1200">
                          <a:solidFill>
                            <a:srgbClr val="000000"/>
                          </a:solidFill>
                          <a:latin typeface="Comic Sans MS"/>
                          <a:ea typeface="Times New Roman"/>
                          <a:cs typeface="Times New Roman"/>
                        </a:rPr>
                        <a:t>...............Dönem karının bilançoya aktarılması.......... </a:t>
                      </a:r>
                      <a:endParaRPr lang="tr-TR" sz="12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a:solidFill>
                            <a:srgbClr val="000000"/>
                          </a:solidFill>
                          <a:latin typeface="Comic Sans MS"/>
                          <a:ea typeface="Times New Roman"/>
                          <a:cs typeface="Times New Roman"/>
                        </a:rPr>
                        <a:t> </a:t>
                      </a:r>
                      <a:endParaRPr lang="tr-TR" sz="1200">
                        <a:latin typeface="Calibri"/>
                        <a:ea typeface="Calibri"/>
                        <a:cs typeface="Times New Roman"/>
                      </a:endParaRPr>
                    </a:p>
                    <a:p>
                      <a:pPr algn="ctr">
                        <a:lnSpc>
                          <a:spcPct val="115000"/>
                        </a:lnSpc>
                        <a:spcAft>
                          <a:spcPts val="1000"/>
                        </a:spcAft>
                      </a:pPr>
                      <a:r>
                        <a:rPr lang="tr-TR" sz="1200">
                          <a:solidFill>
                            <a:srgbClr val="000000"/>
                          </a:solidFill>
                          <a:latin typeface="Comic Sans MS"/>
                          <a:ea typeface="Times New Roman"/>
                          <a:cs typeface="Times New Roman"/>
                        </a:rPr>
                        <a:t>2.500</a:t>
                      </a:r>
                      <a:endParaRPr lang="tr-TR" sz="12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dirty="0">
                          <a:solidFill>
                            <a:srgbClr val="000000"/>
                          </a:solidFill>
                          <a:latin typeface="Comic Sans MS"/>
                          <a:ea typeface="Times New Roman"/>
                          <a:cs typeface="Times New Roman"/>
                        </a:rPr>
                        <a:t> </a:t>
                      </a:r>
                      <a:endParaRPr lang="tr-TR" sz="1200" dirty="0">
                        <a:latin typeface="Calibri"/>
                        <a:ea typeface="Calibri"/>
                        <a:cs typeface="Times New Roman"/>
                      </a:endParaRPr>
                    </a:p>
                    <a:p>
                      <a:pPr algn="ctr">
                        <a:lnSpc>
                          <a:spcPct val="115000"/>
                        </a:lnSpc>
                        <a:spcAft>
                          <a:spcPts val="1000"/>
                        </a:spcAft>
                      </a:pPr>
                      <a:r>
                        <a:rPr lang="tr-TR" sz="1200" dirty="0">
                          <a:solidFill>
                            <a:srgbClr val="000000"/>
                          </a:solidFill>
                          <a:latin typeface="Comic Sans MS"/>
                          <a:ea typeface="Times New Roman"/>
                          <a:cs typeface="Times New Roman"/>
                        </a:rPr>
                        <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2.500</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662880" y="836712"/>
            <a:ext cx="8229600" cy="1008112"/>
          </a:xfrm>
        </p:spPr>
        <p:txBody>
          <a:bodyPr>
            <a:normAutofit fontScale="85000" lnSpcReduction="10000"/>
          </a:bodyPr>
          <a:lstStyle/>
          <a:p>
            <a:pPr>
              <a:buNone/>
            </a:pPr>
            <a:r>
              <a:rPr lang="tr-TR" sz="1800" b="1" dirty="0" smtClean="0"/>
              <a:t>8. Kesin Mizanın Düzenlenmesi:</a:t>
            </a:r>
            <a:r>
              <a:rPr lang="tr-TR" sz="1800" dirty="0" smtClean="0"/>
              <a:t> Kesin mizanı büyük defterlerin en son durumuna göre düzenleriz. Bu nedenle envanter kayıtlarından ve gelir-gider hesaplarının kapatılmasından sonra büyük defter hesaplarında değişme olan hesaplardaki değişiklikler yapılır ve yeni açılması gereken hesapların da büyük defterleri açılır. Daha sonra kesin mizan düzenlenir.</a:t>
            </a:r>
          </a:p>
          <a:p>
            <a:pPr>
              <a:buNone/>
            </a:pPr>
            <a:endParaRPr lang="tr-TR" sz="1800" dirty="0"/>
          </a:p>
        </p:txBody>
      </p:sp>
      <p:sp>
        <p:nvSpPr>
          <p:cNvPr id="5" name="4 Slayt Numarası Yer Tutucusu"/>
          <p:cNvSpPr>
            <a:spLocks noGrp="1"/>
          </p:cNvSpPr>
          <p:nvPr>
            <p:ph type="sldNum" sz="quarter" idx="12"/>
          </p:nvPr>
        </p:nvSpPr>
        <p:spPr/>
        <p:txBody>
          <a:bodyPr/>
          <a:lstStyle/>
          <a:p>
            <a:fld id="{632B7333-DC34-4534-9108-1C585B088A21}" type="slidenum">
              <a:rPr lang="tr-TR"/>
              <a:pPr/>
              <a:t>22</a:t>
            </a:fld>
            <a:endParaRPr lang="tr-TR"/>
          </a:p>
        </p:txBody>
      </p:sp>
      <p:graphicFrame>
        <p:nvGraphicFramePr>
          <p:cNvPr id="6" name="5 Tablo"/>
          <p:cNvGraphicFramePr>
            <a:graphicFrameLocks noGrp="1"/>
          </p:cNvGraphicFramePr>
          <p:nvPr/>
        </p:nvGraphicFramePr>
        <p:xfrm>
          <a:off x="1259632" y="2053959"/>
          <a:ext cx="6192687" cy="3393999"/>
        </p:xfrm>
        <a:graphic>
          <a:graphicData uri="http://schemas.openxmlformats.org/drawingml/2006/table">
            <a:tbl>
              <a:tblPr/>
              <a:tblGrid>
                <a:gridCol w="928903"/>
                <a:gridCol w="1919733"/>
                <a:gridCol w="928903"/>
                <a:gridCol w="928903"/>
                <a:gridCol w="928903"/>
                <a:gridCol w="557342"/>
              </a:tblGrid>
              <a:tr h="119948">
                <a:tc rowSpan="2">
                  <a:txBody>
                    <a:bodyPr/>
                    <a:lstStyle/>
                    <a:p>
                      <a:pPr algn="ctr">
                        <a:lnSpc>
                          <a:spcPct val="115000"/>
                        </a:lnSpc>
                        <a:spcAft>
                          <a:spcPts val="0"/>
                        </a:spcAft>
                      </a:pPr>
                      <a:r>
                        <a:rPr lang="tr-TR" sz="700" dirty="0">
                          <a:solidFill>
                            <a:srgbClr val="000000"/>
                          </a:solidFill>
                          <a:latin typeface="Comic Sans MS"/>
                          <a:ea typeface="Times New Roman"/>
                          <a:cs typeface="Times New Roman"/>
                        </a:rPr>
                        <a:t>Sıra</a:t>
                      </a:r>
                      <a:br>
                        <a:rPr lang="tr-TR" sz="700" dirty="0">
                          <a:solidFill>
                            <a:srgbClr val="000000"/>
                          </a:solidFill>
                          <a:latin typeface="Comic Sans MS"/>
                          <a:ea typeface="Times New Roman"/>
                          <a:cs typeface="Times New Roman"/>
                        </a:rPr>
                      </a:br>
                      <a:r>
                        <a:rPr lang="tr-TR" sz="700" dirty="0">
                          <a:solidFill>
                            <a:srgbClr val="000000"/>
                          </a:solidFill>
                          <a:latin typeface="Comic Sans MS"/>
                          <a:ea typeface="Times New Roman"/>
                          <a:cs typeface="Times New Roman"/>
                        </a:rPr>
                        <a:t>No</a:t>
                      </a:r>
                      <a:endParaRPr lang="tr-TR" sz="900" dirty="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rowSpan="2">
                  <a:txBody>
                    <a:bodyPr/>
                    <a:lstStyle/>
                    <a:p>
                      <a:pPr algn="ctr">
                        <a:lnSpc>
                          <a:spcPct val="115000"/>
                        </a:lnSpc>
                        <a:spcAft>
                          <a:spcPts val="0"/>
                        </a:spcAft>
                      </a:pPr>
                      <a:r>
                        <a:rPr lang="tr-TR" sz="700" b="1">
                          <a:solidFill>
                            <a:srgbClr val="000000"/>
                          </a:solidFill>
                          <a:latin typeface="Comic Sans MS"/>
                          <a:ea typeface="Times New Roman"/>
                          <a:cs typeface="Times New Roman"/>
                        </a:rPr>
                        <a:t>HESAP İSMİ</a:t>
                      </a:r>
                      <a:endParaRPr lang="tr-TR" sz="9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gridSpan="2">
                  <a:txBody>
                    <a:bodyPr/>
                    <a:lstStyle/>
                    <a:p>
                      <a:pPr algn="ctr">
                        <a:lnSpc>
                          <a:spcPct val="115000"/>
                        </a:lnSpc>
                        <a:spcAft>
                          <a:spcPts val="0"/>
                        </a:spcAft>
                      </a:pPr>
                      <a:r>
                        <a:rPr lang="tr-TR" sz="700" b="1">
                          <a:solidFill>
                            <a:srgbClr val="000000"/>
                          </a:solidFill>
                          <a:latin typeface="Comic Sans MS"/>
                          <a:ea typeface="Times New Roman"/>
                          <a:cs typeface="Times New Roman"/>
                        </a:rPr>
                        <a:t>TUTAR</a:t>
                      </a:r>
                      <a:endParaRPr lang="tr-TR" sz="9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hMerge="1">
                  <a:txBody>
                    <a:bodyPr/>
                    <a:lstStyle/>
                    <a:p>
                      <a:endParaRPr lang="tr-TR"/>
                    </a:p>
                  </a:txBody>
                  <a:tcPr/>
                </a:tc>
                <a:tc gridSpan="2">
                  <a:txBody>
                    <a:bodyPr/>
                    <a:lstStyle/>
                    <a:p>
                      <a:pPr algn="ctr">
                        <a:lnSpc>
                          <a:spcPct val="115000"/>
                        </a:lnSpc>
                        <a:spcAft>
                          <a:spcPts val="0"/>
                        </a:spcAft>
                      </a:pPr>
                      <a:r>
                        <a:rPr lang="tr-TR" sz="700" b="1">
                          <a:solidFill>
                            <a:srgbClr val="000000"/>
                          </a:solidFill>
                          <a:latin typeface="Comic Sans MS"/>
                          <a:ea typeface="Times New Roman"/>
                          <a:cs typeface="Times New Roman"/>
                        </a:rPr>
                        <a:t>KALAN</a:t>
                      </a:r>
                      <a:endParaRPr lang="tr-TR" sz="9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hMerge="1">
                  <a:txBody>
                    <a:bodyPr/>
                    <a:lstStyle/>
                    <a:p>
                      <a:endParaRPr lang="tr-TR"/>
                    </a:p>
                  </a:txBody>
                  <a:tcPr/>
                </a:tc>
              </a:tr>
              <a:tr h="125401">
                <a:tc vMerge="1">
                  <a:txBody>
                    <a:bodyPr/>
                    <a:lstStyle/>
                    <a:p>
                      <a:endParaRPr lang="tr-TR"/>
                    </a:p>
                  </a:txBody>
                  <a:tcPr/>
                </a:tc>
                <a:tc vMerge="1">
                  <a:txBody>
                    <a:bodyPr/>
                    <a:lstStyle/>
                    <a:p>
                      <a:endParaRPr lang="tr-TR"/>
                    </a:p>
                  </a:txBody>
                  <a:tcPr/>
                </a:tc>
                <a:tc>
                  <a:txBody>
                    <a:bodyPr/>
                    <a:lstStyle/>
                    <a:p>
                      <a:pPr algn="ctr">
                        <a:lnSpc>
                          <a:spcPct val="115000"/>
                        </a:lnSpc>
                        <a:spcAft>
                          <a:spcPts val="0"/>
                        </a:spcAft>
                      </a:pPr>
                      <a:r>
                        <a:rPr lang="tr-TR" sz="700" b="1">
                          <a:solidFill>
                            <a:srgbClr val="000000"/>
                          </a:solidFill>
                          <a:latin typeface="Comic Sans MS"/>
                          <a:ea typeface="Times New Roman"/>
                          <a:cs typeface="Times New Roman"/>
                        </a:rPr>
                        <a:t>BORÇ</a:t>
                      </a:r>
                      <a:endParaRPr lang="tr-TR" sz="9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0"/>
                        </a:spcAft>
                      </a:pPr>
                      <a:r>
                        <a:rPr lang="tr-TR" sz="700" b="1">
                          <a:solidFill>
                            <a:srgbClr val="000000"/>
                          </a:solidFill>
                          <a:latin typeface="Comic Sans MS"/>
                          <a:ea typeface="Times New Roman"/>
                          <a:cs typeface="Times New Roman"/>
                        </a:rPr>
                        <a:t>ALACAK</a:t>
                      </a:r>
                      <a:endParaRPr lang="tr-TR" sz="9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0"/>
                        </a:spcAft>
                      </a:pPr>
                      <a:r>
                        <a:rPr lang="tr-TR" sz="700" b="1">
                          <a:solidFill>
                            <a:srgbClr val="000000"/>
                          </a:solidFill>
                          <a:latin typeface="Comic Sans MS"/>
                          <a:ea typeface="Times New Roman"/>
                          <a:cs typeface="Times New Roman"/>
                        </a:rPr>
                        <a:t>BORÇ</a:t>
                      </a:r>
                      <a:endParaRPr lang="tr-TR" sz="9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0"/>
                        </a:spcAft>
                      </a:pPr>
                      <a:r>
                        <a:rPr lang="tr-TR" sz="700" b="1">
                          <a:solidFill>
                            <a:srgbClr val="000000"/>
                          </a:solidFill>
                          <a:latin typeface="Comic Sans MS"/>
                          <a:ea typeface="Times New Roman"/>
                          <a:cs typeface="Times New Roman"/>
                        </a:rPr>
                        <a:t>ALACAK</a:t>
                      </a:r>
                      <a:endParaRPr lang="tr-TR" sz="9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r>
              <a:tr h="3009611">
                <a:tc>
                  <a:txBody>
                    <a:bodyPr/>
                    <a:lstStyle/>
                    <a:p>
                      <a:pPr algn="ctr">
                        <a:lnSpc>
                          <a:spcPct val="115000"/>
                        </a:lnSpc>
                        <a:spcAft>
                          <a:spcPts val="1200"/>
                        </a:spcAft>
                      </a:pPr>
                      <a:r>
                        <a:rPr lang="tr-TR" sz="700">
                          <a:solidFill>
                            <a:srgbClr val="000000"/>
                          </a:solidFill>
                          <a:latin typeface="Comic Sans MS"/>
                          <a:ea typeface="Times New Roman"/>
                          <a:cs typeface="Times New Roman"/>
                        </a:rPr>
                        <a:t>1</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2</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3</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4</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5</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6</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7</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8</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9</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10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11</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12</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13</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14</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15</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16</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17</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18</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19</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20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21</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22</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23</a:t>
                      </a:r>
                      <a:endParaRPr lang="tr-TR" sz="9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nSpc>
                          <a:spcPct val="115000"/>
                        </a:lnSpc>
                        <a:spcAft>
                          <a:spcPts val="0"/>
                        </a:spcAft>
                      </a:pPr>
                      <a:r>
                        <a:rPr lang="tr-TR" sz="700" dirty="0">
                          <a:solidFill>
                            <a:srgbClr val="000000"/>
                          </a:solidFill>
                          <a:latin typeface="Comic Sans MS"/>
                          <a:ea typeface="Times New Roman"/>
                          <a:cs typeface="Times New Roman"/>
                        </a:rPr>
                        <a:t>100 Kasa Hesabı</a:t>
                      </a:r>
                      <a:br>
                        <a:rPr lang="tr-TR" sz="700" dirty="0">
                          <a:solidFill>
                            <a:srgbClr val="000000"/>
                          </a:solidFill>
                          <a:latin typeface="Comic Sans MS"/>
                          <a:ea typeface="Times New Roman"/>
                          <a:cs typeface="Times New Roman"/>
                        </a:rPr>
                      </a:br>
                      <a:r>
                        <a:rPr lang="tr-TR" sz="700" dirty="0">
                          <a:solidFill>
                            <a:srgbClr val="000000"/>
                          </a:solidFill>
                          <a:latin typeface="Comic Sans MS"/>
                          <a:ea typeface="Times New Roman"/>
                          <a:cs typeface="Times New Roman"/>
                        </a:rPr>
                        <a:t>102 Bankalar Hesabı</a:t>
                      </a:r>
                      <a:br>
                        <a:rPr lang="tr-TR" sz="700" dirty="0">
                          <a:solidFill>
                            <a:srgbClr val="000000"/>
                          </a:solidFill>
                          <a:latin typeface="Comic Sans MS"/>
                          <a:ea typeface="Times New Roman"/>
                          <a:cs typeface="Times New Roman"/>
                        </a:rPr>
                      </a:br>
                      <a:r>
                        <a:rPr lang="tr-TR" sz="700" dirty="0">
                          <a:solidFill>
                            <a:srgbClr val="000000"/>
                          </a:solidFill>
                          <a:latin typeface="Comic Sans MS"/>
                          <a:ea typeface="Times New Roman"/>
                          <a:cs typeface="Times New Roman"/>
                        </a:rPr>
                        <a:t>153 Ticari Mallar Hesabı</a:t>
                      </a:r>
                      <a:br>
                        <a:rPr lang="tr-TR" sz="700" dirty="0">
                          <a:solidFill>
                            <a:srgbClr val="000000"/>
                          </a:solidFill>
                          <a:latin typeface="Comic Sans MS"/>
                          <a:ea typeface="Times New Roman"/>
                          <a:cs typeface="Times New Roman"/>
                        </a:rPr>
                      </a:br>
                      <a:r>
                        <a:rPr lang="tr-TR" sz="700" dirty="0">
                          <a:solidFill>
                            <a:srgbClr val="000000"/>
                          </a:solidFill>
                          <a:latin typeface="Comic Sans MS"/>
                          <a:ea typeface="Times New Roman"/>
                          <a:cs typeface="Times New Roman"/>
                        </a:rPr>
                        <a:t>255 Demirbaşlar Hesabı</a:t>
                      </a:r>
                      <a:br>
                        <a:rPr lang="tr-TR" sz="700" dirty="0">
                          <a:solidFill>
                            <a:srgbClr val="000000"/>
                          </a:solidFill>
                          <a:latin typeface="Comic Sans MS"/>
                          <a:ea typeface="Times New Roman"/>
                          <a:cs typeface="Times New Roman"/>
                        </a:rPr>
                      </a:br>
                      <a:r>
                        <a:rPr lang="tr-TR" sz="700" dirty="0">
                          <a:solidFill>
                            <a:srgbClr val="000000"/>
                          </a:solidFill>
                          <a:latin typeface="Comic Sans MS"/>
                          <a:ea typeface="Times New Roman"/>
                          <a:cs typeface="Times New Roman"/>
                        </a:rPr>
                        <a:t>400 Banka Kredileri Hesabı</a:t>
                      </a:r>
                      <a:br>
                        <a:rPr lang="tr-TR" sz="700" dirty="0">
                          <a:solidFill>
                            <a:srgbClr val="000000"/>
                          </a:solidFill>
                          <a:latin typeface="Comic Sans MS"/>
                          <a:ea typeface="Times New Roman"/>
                          <a:cs typeface="Times New Roman"/>
                        </a:rPr>
                      </a:br>
                      <a:r>
                        <a:rPr lang="tr-TR" sz="700" dirty="0">
                          <a:solidFill>
                            <a:srgbClr val="000000"/>
                          </a:solidFill>
                          <a:latin typeface="Comic Sans MS"/>
                          <a:ea typeface="Times New Roman"/>
                          <a:cs typeface="Times New Roman"/>
                        </a:rPr>
                        <a:t>500 Sermaye Hesabı</a:t>
                      </a:r>
                      <a:br>
                        <a:rPr lang="tr-TR" sz="700" dirty="0">
                          <a:solidFill>
                            <a:srgbClr val="000000"/>
                          </a:solidFill>
                          <a:latin typeface="Comic Sans MS"/>
                          <a:ea typeface="Times New Roman"/>
                          <a:cs typeface="Times New Roman"/>
                        </a:rPr>
                      </a:br>
                      <a:r>
                        <a:rPr lang="tr-TR" sz="700" dirty="0">
                          <a:solidFill>
                            <a:srgbClr val="000000"/>
                          </a:solidFill>
                          <a:latin typeface="Comic Sans MS"/>
                          <a:ea typeface="Times New Roman"/>
                          <a:cs typeface="Times New Roman"/>
                        </a:rPr>
                        <a:t>191 İndirilecek KDV Hesabı</a:t>
                      </a:r>
                      <a:br>
                        <a:rPr lang="tr-TR" sz="700" dirty="0">
                          <a:solidFill>
                            <a:srgbClr val="000000"/>
                          </a:solidFill>
                          <a:latin typeface="Comic Sans MS"/>
                          <a:ea typeface="Times New Roman"/>
                          <a:cs typeface="Times New Roman"/>
                        </a:rPr>
                      </a:br>
                      <a:r>
                        <a:rPr lang="tr-TR" sz="700" dirty="0">
                          <a:solidFill>
                            <a:srgbClr val="000000"/>
                          </a:solidFill>
                          <a:latin typeface="Comic Sans MS"/>
                          <a:ea typeface="Times New Roman"/>
                          <a:cs typeface="Times New Roman"/>
                        </a:rPr>
                        <a:t>391 Hesaplanan KDV Hesabı</a:t>
                      </a:r>
                      <a:br>
                        <a:rPr lang="tr-TR" sz="700" dirty="0">
                          <a:solidFill>
                            <a:srgbClr val="000000"/>
                          </a:solidFill>
                          <a:latin typeface="Comic Sans MS"/>
                          <a:ea typeface="Times New Roman"/>
                          <a:cs typeface="Times New Roman"/>
                        </a:rPr>
                      </a:br>
                      <a:r>
                        <a:rPr lang="tr-TR" sz="700" dirty="0">
                          <a:solidFill>
                            <a:srgbClr val="000000"/>
                          </a:solidFill>
                          <a:latin typeface="Comic Sans MS"/>
                          <a:ea typeface="Times New Roman"/>
                          <a:cs typeface="Times New Roman"/>
                        </a:rPr>
                        <a:t>101 Alınan Çekler Hesabı</a:t>
                      </a:r>
                      <a:br>
                        <a:rPr lang="tr-TR" sz="700" dirty="0">
                          <a:solidFill>
                            <a:srgbClr val="000000"/>
                          </a:solidFill>
                          <a:latin typeface="Comic Sans MS"/>
                          <a:ea typeface="Times New Roman"/>
                          <a:cs typeface="Times New Roman"/>
                        </a:rPr>
                      </a:br>
                      <a:r>
                        <a:rPr lang="tr-TR" sz="700" dirty="0">
                          <a:solidFill>
                            <a:srgbClr val="000000"/>
                          </a:solidFill>
                          <a:latin typeface="Comic Sans MS"/>
                          <a:ea typeface="Times New Roman"/>
                          <a:cs typeface="Times New Roman"/>
                        </a:rPr>
                        <a:t>600 Yurt İçi Satışlar Hesabı</a:t>
                      </a:r>
                      <a:br>
                        <a:rPr lang="tr-TR" sz="700" dirty="0">
                          <a:solidFill>
                            <a:srgbClr val="000000"/>
                          </a:solidFill>
                          <a:latin typeface="Comic Sans MS"/>
                          <a:ea typeface="Times New Roman"/>
                          <a:cs typeface="Times New Roman"/>
                        </a:rPr>
                      </a:br>
                      <a:r>
                        <a:rPr lang="tr-TR" sz="700" dirty="0">
                          <a:solidFill>
                            <a:srgbClr val="000000"/>
                          </a:solidFill>
                          <a:latin typeface="Comic Sans MS"/>
                          <a:ea typeface="Times New Roman"/>
                          <a:cs typeface="Times New Roman"/>
                        </a:rPr>
                        <a:t>770 Genel Yönetim Giderleri </a:t>
                      </a:r>
                      <a:r>
                        <a:rPr lang="tr-TR" sz="700" dirty="0" err="1">
                          <a:solidFill>
                            <a:srgbClr val="000000"/>
                          </a:solidFill>
                          <a:latin typeface="Comic Sans MS"/>
                          <a:ea typeface="Times New Roman"/>
                          <a:cs typeface="Times New Roman"/>
                        </a:rPr>
                        <a:t>Hs</a:t>
                      </a:r>
                      <a:r>
                        <a:rPr lang="tr-TR" sz="700" dirty="0">
                          <a:solidFill>
                            <a:srgbClr val="000000"/>
                          </a:solidFill>
                          <a:latin typeface="Comic Sans MS"/>
                          <a:ea typeface="Times New Roman"/>
                          <a:cs typeface="Times New Roman"/>
                        </a:rPr>
                        <a:t/>
                      </a:r>
                      <a:br>
                        <a:rPr lang="tr-TR" sz="700" dirty="0">
                          <a:solidFill>
                            <a:srgbClr val="000000"/>
                          </a:solidFill>
                          <a:latin typeface="Comic Sans MS"/>
                          <a:ea typeface="Times New Roman"/>
                          <a:cs typeface="Times New Roman"/>
                        </a:rPr>
                      </a:br>
                      <a:r>
                        <a:rPr lang="tr-TR" sz="700" dirty="0">
                          <a:solidFill>
                            <a:srgbClr val="000000"/>
                          </a:solidFill>
                          <a:latin typeface="Comic Sans MS"/>
                          <a:ea typeface="Times New Roman"/>
                          <a:cs typeface="Times New Roman"/>
                        </a:rPr>
                        <a:t>121 Alacak Senetleri Hesabı</a:t>
                      </a:r>
                      <a:br>
                        <a:rPr lang="tr-TR" sz="700" dirty="0">
                          <a:solidFill>
                            <a:srgbClr val="000000"/>
                          </a:solidFill>
                          <a:latin typeface="Comic Sans MS"/>
                          <a:ea typeface="Times New Roman"/>
                          <a:cs typeface="Times New Roman"/>
                        </a:rPr>
                      </a:br>
                      <a:r>
                        <a:rPr lang="tr-TR" sz="700" dirty="0">
                          <a:solidFill>
                            <a:srgbClr val="000000"/>
                          </a:solidFill>
                          <a:latin typeface="Comic Sans MS"/>
                          <a:ea typeface="Times New Roman"/>
                          <a:cs typeface="Times New Roman"/>
                        </a:rPr>
                        <a:t>760 Paz. Sat. Dağ.Giderleri </a:t>
                      </a:r>
                      <a:r>
                        <a:rPr lang="tr-TR" sz="700" dirty="0" err="1">
                          <a:solidFill>
                            <a:srgbClr val="000000"/>
                          </a:solidFill>
                          <a:latin typeface="Comic Sans MS"/>
                          <a:ea typeface="Times New Roman"/>
                          <a:cs typeface="Times New Roman"/>
                        </a:rPr>
                        <a:t>Hs</a:t>
                      </a:r>
                      <a:r>
                        <a:rPr lang="tr-TR" sz="700" dirty="0">
                          <a:solidFill>
                            <a:srgbClr val="000000"/>
                          </a:solidFill>
                          <a:latin typeface="Comic Sans MS"/>
                          <a:ea typeface="Times New Roman"/>
                          <a:cs typeface="Times New Roman"/>
                        </a:rPr>
                        <a:t>.</a:t>
                      </a:r>
                      <a:br>
                        <a:rPr lang="tr-TR" sz="700" dirty="0">
                          <a:solidFill>
                            <a:srgbClr val="000000"/>
                          </a:solidFill>
                          <a:latin typeface="Comic Sans MS"/>
                          <a:ea typeface="Times New Roman"/>
                          <a:cs typeface="Times New Roman"/>
                        </a:rPr>
                      </a:br>
                      <a:r>
                        <a:rPr lang="tr-TR" sz="700" dirty="0">
                          <a:solidFill>
                            <a:srgbClr val="000000"/>
                          </a:solidFill>
                          <a:latin typeface="Comic Sans MS"/>
                          <a:ea typeface="Times New Roman"/>
                          <a:cs typeface="Times New Roman"/>
                        </a:rPr>
                        <a:t>360 Ödenecek Vergi ve Fon </a:t>
                      </a:r>
                      <a:r>
                        <a:rPr lang="tr-TR" sz="700" dirty="0" err="1">
                          <a:solidFill>
                            <a:srgbClr val="000000"/>
                          </a:solidFill>
                          <a:latin typeface="Comic Sans MS"/>
                          <a:ea typeface="Times New Roman"/>
                          <a:cs typeface="Times New Roman"/>
                        </a:rPr>
                        <a:t>Hs</a:t>
                      </a:r>
                      <a:r>
                        <a:rPr lang="tr-TR" sz="700" dirty="0">
                          <a:solidFill>
                            <a:srgbClr val="000000"/>
                          </a:solidFill>
                          <a:latin typeface="Comic Sans MS"/>
                          <a:ea typeface="Times New Roman"/>
                          <a:cs typeface="Times New Roman"/>
                        </a:rPr>
                        <a:t/>
                      </a:r>
                      <a:br>
                        <a:rPr lang="tr-TR" sz="700" dirty="0">
                          <a:solidFill>
                            <a:srgbClr val="000000"/>
                          </a:solidFill>
                          <a:latin typeface="Comic Sans MS"/>
                          <a:ea typeface="Times New Roman"/>
                          <a:cs typeface="Times New Roman"/>
                        </a:rPr>
                      </a:br>
                      <a:r>
                        <a:rPr lang="tr-TR" sz="700" dirty="0">
                          <a:solidFill>
                            <a:srgbClr val="000000"/>
                          </a:solidFill>
                          <a:latin typeface="Comic Sans MS"/>
                          <a:ea typeface="Times New Roman"/>
                          <a:cs typeface="Times New Roman"/>
                        </a:rPr>
                        <a:t>621 Sat, Tic. Mal. Maliyeti </a:t>
                      </a:r>
                      <a:r>
                        <a:rPr lang="tr-TR" sz="700" dirty="0" err="1">
                          <a:solidFill>
                            <a:srgbClr val="000000"/>
                          </a:solidFill>
                          <a:latin typeface="Comic Sans MS"/>
                          <a:ea typeface="Times New Roman"/>
                          <a:cs typeface="Times New Roman"/>
                        </a:rPr>
                        <a:t>Hs</a:t>
                      </a:r>
                      <a:r>
                        <a:rPr lang="tr-TR" sz="700" dirty="0">
                          <a:solidFill>
                            <a:srgbClr val="000000"/>
                          </a:solidFill>
                          <a:latin typeface="Comic Sans MS"/>
                          <a:ea typeface="Times New Roman"/>
                          <a:cs typeface="Times New Roman"/>
                        </a:rPr>
                        <a:t/>
                      </a:r>
                      <a:br>
                        <a:rPr lang="tr-TR" sz="700" dirty="0">
                          <a:solidFill>
                            <a:srgbClr val="000000"/>
                          </a:solidFill>
                          <a:latin typeface="Comic Sans MS"/>
                          <a:ea typeface="Times New Roman"/>
                          <a:cs typeface="Times New Roman"/>
                        </a:rPr>
                      </a:br>
                      <a:r>
                        <a:rPr lang="tr-TR" sz="700" dirty="0">
                          <a:solidFill>
                            <a:srgbClr val="000000"/>
                          </a:solidFill>
                          <a:latin typeface="Comic Sans MS"/>
                          <a:ea typeface="Times New Roman"/>
                          <a:cs typeface="Times New Roman"/>
                        </a:rPr>
                        <a:t>642 Faiz Gelirleri Hesabı</a:t>
                      </a:r>
                      <a:br>
                        <a:rPr lang="tr-TR" sz="700" dirty="0">
                          <a:solidFill>
                            <a:srgbClr val="000000"/>
                          </a:solidFill>
                          <a:latin typeface="Comic Sans MS"/>
                          <a:ea typeface="Times New Roman"/>
                          <a:cs typeface="Times New Roman"/>
                        </a:rPr>
                      </a:br>
                      <a:r>
                        <a:rPr lang="tr-TR" sz="700" dirty="0">
                          <a:solidFill>
                            <a:srgbClr val="000000"/>
                          </a:solidFill>
                          <a:latin typeface="Comic Sans MS"/>
                          <a:ea typeface="Times New Roman"/>
                          <a:cs typeface="Times New Roman"/>
                        </a:rPr>
                        <a:t>771 Gen. Yönetim </a:t>
                      </a:r>
                      <a:r>
                        <a:rPr lang="tr-TR" sz="700" dirty="0" err="1">
                          <a:solidFill>
                            <a:srgbClr val="000000"/>
                          </a:solidFill>
                          <a:latin typeface="Comic Sans MS"/>
                          <a:ea typeface="Times New Roman"/>
                          <a:cs typeface="Times New Roman"/>
                        </a:rPr>
                        <a:t>Gid</a:t>
                      </a:r>
                      <a:r>
                        <a:rPr lang="tr-TR" sz="700" dirty="0">
                          <a:solidFill>
                            <a:srgbClr val="000000"/>
                          </a:solidFill>
                          <a:latin typeface="Comic Sans MS"/>
                          <a:ea typeface="Times New Roman"/>
                          <a:cs typeface="Times New Roman"/>
                        </a:rPr>
                        <a:t>. </a:t>
                      </a:r>
                      <a:r>
                        <a:rPr lang="tr-TR" sz="700" dirty="0" err="1">
                          <a:solidFill>
                            <a:srgbClr val="000000"/>
                          </a:solidFill>
                          <a:latin typeface="Comic Sans MS"/>
                          <a:ea typeface="Times New Roman"/>
                          <a:cs typeface="Times New Roman"/>
                        </a:rPr>
                        <a:t>Yans</a:t>
                      </a:r>
                      <a:r>
                        <a:rPr lang="tr-TR" sz="700" dirty="0">
                          <a:solidFill>
                            <a:srgbClr val="000000"/>
                          </a:solidFill>
                          <a:latin typeface="Comic Sans MS"/>
                          <a:ea typeface="Times New Roman"/>
                          <a:cs typeface="Times New Roman"/>
                        </a:rPr>
                        <a:t>, H</a:t>
                      </a:r>
                      <a:br>
                        <a:rPr lang="tr-TR" sz="700" dirty="0">
                          <a:solidFill>
                            <a:srgbClr val="000000"/>
                          </a:solidFill>
                          <a:latin typeface="Comic Sans MS"/>
                          <a:ea typeface="Times New Roman"/>
                          <a:cs typeface="Times New Roman"/>
                        </a:rPr>
                      </a:br>
                      <a:r>
                        <a:rPr lang="tr-TR" sz="700" dirty="0">
                          <a:solidFill>
                            <a:srgbClr val="000000"/>
                          </a:solidFill>
                          <a:latin typeface="Comic Sans MS"/>
                          <a:ea typeface="Times New Roman"/>
                          <a:cs typeface="Times New Roman"/>
                        </a:rPr>
                        <a:t>761 Paz.Sat.Dağ. </a:t>
                      </a:r>
                      <a:r>
                        <a:rPr lang="tr-TR" sz="700" dirty="0" err="1">
                          <a:solidFill>
                            <a:srgbClr val="000000"/>
                          </a:solidFill>
                          <a:latin typeface="Comic Sans MS"/>
                          <a:ea typeface="Times New Roman"/>
                          <a:cs typeface="Times New Roman"/>
                        </a:rPr>
                        <a:t>Gid</a:t>
                      </a:r>
                      <a:r>
                        <a:rPr lang="tr-TR" sz="700" dirty="0">
                          <a:solidFill>
                            <a:srgbClr val="000000"/>
                          </a:solidFill>
                          <a:latin typeface="Comic Sans MS"/>
                          <a:ea typeface="Times New Roman"/>
                          <a:cs typeface="Times New Roman"/>
                        </a:rPr>
                        <a:t>. </a:t>
                      </a:r>
                      <a:r>
                        <a:rPr lang="tr-TR" sz="700" dirty="0" err="1">
                          <a:solidFill>
                            <a:srgbClr val="000000"/>
                          </a:solidFill>
                          <a:latin typeface="Comic Sans MS"/>
                          <a:ea typeface="Times New Roman"/>
                          <a:cs typeface="Times New Roman"/>
                        </a:rPr>
                        <a:t>Yans</a:t>
                      </a:r>
                      <a:r>
                        <a:rPr lang="tr-TR" sz="700" dirty="0">
                          <a:solidFill>
                            <a:srgbClr val="000000"/>
                          </a:solidFill>
                          <a:latin typeface="Comic Sans MS"/>
                          <a:ea typeface="Times New Roman"/>
                          <a:cs typeface="Times New Roman"/>
                        </a:rPr>
                        <a:t>. H</a:t>
                      </a:r>
                      <a:br>
                        <a:rPr lang="tr-TR" sz="700" dirty="0">
                          <a:solidFill>
                            <a:srgbClr val="000000"/>
                          </a:solidFill>
                          <a:latin typeface="Comic Sans MS"/>
                          <a:ea typeface="Times New Roman"/>
                          <a:cs typeface="Times New Roman"/>
                        </a:rPr>
                      </a:br>
                      <a:r>
                        <a:rPr lang="tr-TR" sz="700" dirty="0">
                          <a:solidFill>
                            <a:srgbClr val="000000"/>
                          </a:solidFill>
                          <a:latin typeface="Comic Sans MS"/>
                          <a:ea typeface="Times New Roman"/>
                          <a:cs typeface="Times New Roman"/>
                        </a:rPr>
                        <a:t>632 Gen. Yönetim Giderleri </a:t>
                      </a:r>
                      <a:r>
                        <a:rPr lang="tr-TR" sz="700" dirty="0" err="1">
                          <a:solidFill>
                            <a:srgbClr val="000000"/>
                          </a:solidFill>
                          <a:latin typeface="Comic Sans MS"/>
                          <a:ea typeface="Times New Roman"/>
                          <a:cs typeface="Times New Roman"/>
                        </a:rPr>
                        <a:t>Hs</a:t>
                      </a:r>
                      <a:r>
                        <a:rPr lang="tr-TR" sz="700" dirty="0">
                          <a:solidFill>
                            <a:srgbClr val="000000"/>
                          </a:solidFill>
                          <a:latin typeface="Comic Sans MS"/>
                          <a:ea typeface="Times New Roman"/>
                          <a:cs typeface="Times New Roman"/>
                        </a:rPr>
                        <a:t>.</a:t>
                      </a:r>
                      <a:br>
                        <a:rPr lang="tr-TR" sz="700" dirty="0">
                          <a:solidFill>
                            <a:srgbClr val="000000"/>
                          </a:solidFill>
                          <a:latin typeface="Comic Sans MS"/>
                          <a:ea typeface="Times New Roman"/>
                          <a:cs typeface="Times New Roman"/>
                        </a:rPr>
                      </a:br>
                      <a:r>
                        <a:rPr lang="tr-TR" sz="700" dirty="0">
                          <a:solidFill>
                            <a:srgbClr val="000000"/>
                          </a:solidFill>
                          <a:latin typeface="Comic Sans MS"/>
                          <a:ea typeface="Times New Roman"/>
                          <a:cs typeface="Times New Roman"/>
                        </a:rPr>
                        <a:t>631 Paz. Sat. Dağ. Giderleri </a:t>
                      </a:r>
                      <a:r>
                        <a:rPr lang="tr-TR" sz="700" dirty="0" err="1">
                          <a:solidFill>
                            <a:srgbClr val="000000"/>
                          </a:solidFill>
                          <a:latin typeface="Comic Sans MS"/>
                          <a:ea typeface="Times New Roman"/>
                          <a:cs typeface="Times New Roman"/>
                        </a:rPr>
                        <a:t>Hs</a:t>
                      </a:r>
                      <a:r>
                        <a:rPr lang="tr-TR" sz="700" dirty="0">
                          <a:solidFill>
                            <a:srgbClr val="000000"/>
                          </a:solidFill>
                          <a:latin typeface="Comic Sans MS"/>
                          <a:ea typeface="Times New Roman"/>
                          <a:cs typeface="Times New Roman"/>
                        </a:rPr>
                        <a:t>.</a:t>
                      </a:r>
                      <a:br>
                        <a:rPr lang="tr-TR" sz="700" dirty="0">
                          <a:solidFill>
                            <a:srgbClr val="000000"/>
                          </a:solidFill>
                          <a:latin typeface="Comic Sans MS"/>
                          <a:ea typeface="Times New Roman"/>
                          <a:cs typeface="Times New Roman"/>
                        </a:rPr>
                      </a:br>
                      <a:r>
                        <a:rPr lang="tr-TR" sz="700" dirty="0">
                          <a:solidFill>
                            <a:srgbClr val="000000"/>
                          </a:solidFill>
                          <a:latin typeface="Comic Sans MS"/>
                          <a:ea typeface="Times New Roman"/>
                          <a:cs typeface="Times New Roman"/>
                        </a:rPr>
                        <a:t>690 Dön. Karı veya Zararı </a:t>
                      </a:r>
                      <a:r>
                        <a:rPr lang="tr-TR" sz="700" dirty="0" err="1">
                          <a:solidFill>
                            <a:srgbClr val="000000"/>
                          </a:solidFill>
                          <a:latin typeface="Comic Sans MS"/>
                          <a:ea typeface="Times New Roman"/>
                          <a:cs typeface="Times New Roman"/>
                        </a:rPr>
                        <a:t>Hs</a:t>
                      </a:r>
                      <a:r>
                        <a:rPr lang="tr-TR" sz="700" dirty="0">
                          <a:solidFill>
                            <a:srgbClr val="000000"/>
                          </a:solidFill>
                          <a:latin typeface="Comic Sans MS"/>
                          <a:ea typeface="Times New Roman"/>
                          <a:cs typeface="Times New Roman"/>
                        </a:rPr>
                        <a:t>.</a:t>
                      </a:r>
                      <a:br>
                        <a:rPr lang="tr-TR" sz="700" dirty="0">
                          <a:solidFill>
                            <a:srgbClr val="000000"/>
                          </a:solidFill>
                          <a:latin typeface="Comic Sans MS"/>
                          <a:ea typeface="Times New Roman"/>
                          <a:cs typeface="Times New Roman"/>
                        </a:rPr>
                      </a:br>
                      <a:r>
                        <a:rPr lang="tr-TR" sz="700" dirty="0">
                          <a:solidFill>
                            <a:srgbClr val="000000"/>
                          </a:solidFill>
                          <a:latin typeface="Comic Sans MS"/>
                          <a:ea typeface="Times New Roman"/>
                          <a:cs typeface="Times New Roman"/>
                        </a:rPr>
                        <a:t>692 Dön. Net Karı veya Zararı</a:t>
                      </a:r>
                      <a:br>
                        <a:rPr lang="tr-TR" sz="700" dirty="0">
                          <a:solidFill>
                            <a:srgbClr val="000000"/>
                          </a:solidFill>
                          <a:latin typeface="Comic Sans MS"/>
                          <a:ea typeface="Times New Roman"/>
                          <a:cs typeface="Times New Roman"/>
                        </a:rPr>
                      </a:br>
                      <a:r>
                        <a:rPr lang="tr-TR" sz="700" dirty="0">
                          <a:solidFill>
                            <a:srgbClr val="000000"/>
                          </a:solidFill>
                          <a:latin typeface="Comic Sans MS"/>
                          <a:ea typeface="Times New Roman"/>
                          <a:cs typeface="Times New Roman"/>
                        </a:rPr>
                        <a:t>590 Dönem Net Karı Hesabı</a:t>
                      </a:r>
                      <a:endParaRPr lang="tr-TR" sz="9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0"/>
                        </a:spcAft>
                      </a:pPr>
                      <a:r>
                        <a:rPr lang="tr-TR" sz="700">
                          <a:solidFill>
                            <a:srgbClr val="000000"/>
                          </a:solidFill>
                          <a:latin typeface="Comic Sans MS"/>
                          <a:ea typeface="Times New Roman"/>
                          <a:cs typeface="Times New Roman"/>
                        </a:rPr>
                        <a:t>80.000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20.500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80.000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40.000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3.840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9.900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29.500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55.000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2.000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35.400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1.000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50.000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500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2.000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1.000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2.000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1.000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55.500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2.500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endParaRPr lang="tr-TR" sz="9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0"/>
                        </a:spcAft>
                      </a:pPr>
                      <a:r>
                        <a:rPr lang="tr-TR" sz="700">
                          <a:solidFill>
                            <a:srgbClr val="000000"/>
                          </a:solidFill>
                          <a:latin typeface="Comic Sans MS"/>
                          <a:ea typeface="Times New Roman"/>
                          <a:cs typeface="Times New Roman"/>
                        </a:rPr>
                        <a:t>26.840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50.000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110.000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90.000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3.840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9.900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55.000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2.000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1.000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6.060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50.000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500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2.000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1.000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2.000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1.000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55.500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2.500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2.500</a:t>
                      </a:r>
                      <a:endParaRPr lang="tr-TR" sz="9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0"/>
                        </a:spcAft>
                      </a:pPr>
                      <a:r>
                        <a:rPr lang="tr-TR" sz="700">
                          <a:solidFill>
                            <a:srgbClr val="000000"/>
                          </a:solidFill>
                          <a:latin typeface="Comic Sans MS"/>
                          <a:ea typeface="Times New Roman"/>
                          <a:cs typeface="Times New Roman"/>
                        </a:rPr>
                        <a:t>53.160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20.500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30.000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40.000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29.500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35.400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endParaRPr lang="tr-TR" sz="9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110.000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90.000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6.060</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a:t>
                      </a:r>
                      <a:br>
                        <a:rPr lang="tr-TR" sz="700">
                          <a:solidFill>
                            <a:srgbClr val="000000"/>
                          </a:solidFill>
                          <a:latin typeface="Comic Sans MS"/>
                          <a:ea typeface="Times New Roman"/>
                          <a:cs typeface="Times New Roman"/>
                        </a:rPr>
                      </a:br>
                      <a:r>
                        <a:rPr lang="tr-TR" sz="700">
                          <a:solidFill>
                            <a:srgbClr val="000000"/>
                          </a:solidFill>
                          <a:latin typeface="Comic Sans MS"/>
                          <a:ea typeface="Times New Roman"/>
                          <a:cs typeface="Times New Roman"/>
                        </a:rPr>
                        <a:t>2.500</a:t>
                      </a:r>
                      <a:endParaRPr lang="tr-TR" sz="9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r>
              <a:tr h="136305">
                <a:tc>
                  <a:txBody>
                    <a:bodyPr/>
                    <a:lstStyle/>
                    <a:p>
                      <a:pPr>
                        <a:lnSpc>
                          <a:spcPct val="115000"/>
                        </a:lnSpc>
                        <a:spcAft>
                          <a:spcPts val="0"/>
                        </a:spcAft>
                      </a:pPr>
                      <a:r>
                        <a:rPr lang="tr-TR" sz="700">
                          <a:solidFill>
                            <a:srgbClr val="000000"/>
                          </a:solidFill>
                          <a:latin typeface="Comic Sans MS"/>
                          <a:ea typeface="Times New Roman"/>
                          <a:cs typeface="Times New Roman"/>
                        </a:rPr>
                        <a:t> </a:t>
                      </a:r>
                      <a:endParaRPr lang="tr-TR" sz="9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nSpc>
                          <a:spcPct val="115000"/>
                        </a:lnSpc>
                        <a:spcAft>
                          <a:spcPts val="0"/>
                        </a:spcAft>
                      </a:pPr>
                      <a:r>
                        <a:rPr lang="tr-TR" sz="700" b="1">
                          <a:solidFill>
                            <a:srgbClr val="000000"/>
                          </a:solidFill>
                          <a:latin typeface="Comic Sans MS"/>
                          <a:ea typeface="Times New Roman"/>
                          <a:cs typeface="Times New Roman"/>
                        </a:rPr>
                        <a:t>TOPLAM</a:t>
                      </a:r>
                      <a:endParaRPr lang="tr-TR" sz="9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0"/>
                        </a:spcAft>
                      </a:pPr>
                      <a:r>
                        <a:rPr lang="tr-TR" sz="700">
                          <a:solidFill>
                            <a:srgbClr val="000000"/>
                          </a:solidFill>
                          <a:latin typeface="Comic Sans MS"/>
                          <a:ea typeface="Times New Roman"/>
                          <a:cs typeface="Times New Roman"/>
                        </a:rPr>
                        <a:t>471.640</a:t>
                      </a:r>
                      <a:endParaRPr lang="tr-TR" sz="9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0"/>
                        </a:spcAft>
                      </a:pPr>
                      <a:r>
                        <a:rPr lang="tr-TR" sz="700">
                          <a:solidFill>
                            <a:srgbClr val="000000"/>
                          </a:solidFill>
                          <a:latin typeface="Comic Sans MS"/>
                          <a:ea typeface="Times New Roman"/>
                          <a:cs typeface="Times New Roman"/>
                        </a:rPr>
                        <a:t>471.640</a:t>
                      </a:r>
                      <a:endParaRPr lang="tr-TR" sz="9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0"/>
                        </a:spcAft>
                      </a:pPr>
                      <a:r>
                        <a:rPr lang="tr-TR" sz="700">
                          <a:solidFill>
                            <a:srgbClr val="000000"/>
                          </a:solidFill>
                          <a:latin typeface="Comic Sans MS"/>
                          <a:ea typeface="Times New Roman"/>
                          <a:cs typeface="Times New Roman"/>
                        </a:rPr>
                        <a:t>208.560</a:t>
                      </a:r>
                      <a:endParaRPr lang="tr-TR" sz="9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0"/>
                        </a:spcAft>
                      </a:pPr>
                      <a:r>
                        <a:rPr lang="tr-TR" sz="700" dirty="0">
                          <a:solidFill>
                            <a:srgbClr val="000000"/>
                          </a:solidFill>
                          <a:latin typeface="Comic Sans MS"/>
                          <a:ea typeface="Times New Roman"/>
                          <a:cs typeface="Times New Roman"/>
                        </a:rPr>
                        <a:t>208.560</a:t>
                      </a:r>
                      <a:endParaRPr lang="tr-TR" sz="900" dirty="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662880" y="836712"/>
            <a:ext cx="8229600" cy="792088"/>
          </a:xfrm>
        </p:spPr>
        <p:txBody>
          <a:bodyPr>
            <a:normAutofit/>
          </a:bodyPr>
          <a:lstStyle/>
          <a:p>
            <a:pPr>
              <a:buNone/>
            </a:pPr>
            <a:r>
              <a:rPr lang="tr-TR" sz="1600" b="1" dirty="0" smtClean="0"/>
              <a:t>9. Kapanış bilançosunun düzenlenmesi:</a:t>
            </a:r>
            <a:r>
              <a:rPr lang="tr-TR" sz="1600" dirty="0" smtClean="0"/>
              <a:t> Kesin mizandan sonra kalan veren hesaplar bilançoya aktarılarak dönem sonu kapanış bilançosu düzenlenir.</a:t>
            </a:r>
            <a:endParaRPr lang="tr-TR" sz="1600" dirty="0"/>
          </a:p>
        </p:txBody>
      </p:sp>
      <p:sp>
        <p:nvSpPr>
          <p:cNvPr id="5" name="4 Slayt Numarası Yer Tutucusu"/>
          <p:cNvSpPr>
            <a:spLocks noGrp="1"/>
          </p:cNvSpPr>
          <p:nvPr>
            <p:ph type="sldNum" sz="quarter" idx="12"/>
          </p:nvPr>
        </p:nvSpPr>
        <p:spPr/>
        <p:txBody>
          <a:bodyPr/>
          <a:lstStyle/>
          <a:p>
            <a:fld id="{632B7333-DC34-4534-9108-1C585B088A21}" type="slidenum">
              <a:rPr lang="tr-TR"/>
              <a:pPr/>
              <a:t>23</a:t>
            </a:fld>
            <a:endParaRPr lang="tr-TR"/>
          </a:p>
        </p:txBody>
      </p:sp>
      <p:graphicFrame>
        <p:nvGraphicFramePr>
          <p:cNvPr id="7" name="6 Tablo"/>
          <p:cNvGraphicFramePr>
            <a:graphicFrameLocks noGrp="1"/>
          </p:cNvGraphicFramePr>
          <p:nvPr/>
        </p:nvGraphicFramePr>
        <p:xfrm>
          <a:off x="1115615" y="2204864"/>
          <a:ext cx="7272809" cy="2576177"/>
        </p:xfrm>
        <a:graphic>
          <a:graphicData uri="http://schemas.openxmlformats.org/drawingml/2006/table">
            <a:tbl>
              <a:tblPr/>
              <a:tblGrid>
                <a:gridCol w="902447"/>
                <a:gridCol w="2758832"/>
                <a:gridCol w="2528420"/>
                <a:gridCol w="1083110"/>
              </a:tblGrid>
              <a:tr h="210825">
                <a:tc>
                  <a:txBody>
                    <a:bodyPr/>
                    <a:lstStyle/>
                    <a:p>
                      <a:pPr>
                        <a:lnSpc>
                          <a:spcPct val="115000"/>
                        </a:lnSpc>
                        <a:spcAft>
                          <a:spcPts val="0"/>
                        </a:spcAft>
                      </a:pPr>
                      <a:r>
                        <a:rPr lang="tr-TR" sz="1100" dirty="0">
                          <a:solidFill>
                            <a:srgbClr val="000000"/>
                          </a:solidFill>
                          <a:latin typeface="Comic Sans MS"/>
                          <a:ea typeface="Times New Roman"/>
                          <a:cs typeface="Times New Roman"/>
                        </a:rPr>
                        <a:t>AKTİF</a:t>
                      </a:r>
                      <a:endParaRPr lang="tr-TR" sz="1100" dirty="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gridSpan="2">
                  <a:txBody>
                    <a:bodyPr/>
                    <a:lstStyle/>
                    <a:p>
                      <a:pPr algn="ctr">
                        <a:lnSpc>
                          <a:spcPct val="115000"/>
                        </a:lnSpc>
                        <a:spcAft>
                          <a:spcPts val="0"/>
                        </a:spcAft>
                      </a:pPr>
                      <a:r>
                        <a:rPr lang="tr-TR" sz="1100" b="1" dirty="0" smtClean="0">
                          <a:solidFill>
                            <a:srgbClr val="000000"/>
                          </a:solidFill>
                          <a:latin typeface="Comic Sans MS"/>
                          <a:ea typeface="Times New Roman"/>
                          <a:cs typeface="Times New Roman"/>
                        </a:rPr>
                        <a:t>ABC  TİCARET </a:t>
                      </a:r>
                      <a:r>
                        <a:rPr lang="tr-TR" sz="1100" b="1" dirty="0">
                          <a:solidFill>
                            <a:srgbClr val="000000"/>
                          </a:solidFill>
                          <a:latin typeface="Comic Sans MS"/>
                          <a:ea typeface="Times New Roman"/>
                          <a:cs typeface="Times New Roman"/>
                        </a:rPr>
                        <a:t>İŞLETMESİ 31.12.2015 TARİHLİ KAPANIŞ BİLANÇOSU</a:t>
                      </a:r>
                      <a:endParaRPr lang="tr-TR" sz="1100" dirty="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hMerge="1">
                  <a:txBody>
                    <a:bodyPr/>
                    <a:lstStyle/>
                    <a:p>
                      <a:endParaRPr lang="tr-TR"/>
                    </a:p>
                  </a:txBody>
                  <a:tcPr/>
                </a:tc>
                <a:tc>
                  <a:txBody>
                    <a:bodyPr/>
                    <a:lstStyle/>
                    <a:p>
                      <a:pPr>
                        <a:lnSpc>
                          <a:spcPct val="115000"/>
                        </a:lnSpc>
                        <a:spcAft>
                          <a:spcPts val="0"/>
                        </a:spcAft>
                      </a:pPr>
                      <a:r>
                        <a:rPr lang="tr-TR" sz="1100">
                          <a:solidFill>
                            <a:srgbClr val="000000"/>
                          </a:solidFill>
                          <a:latin typeface="Comic Sans MS"/>
                          <a:ea typeface="Times New Roman"/>
                          <a:cs typeface="Times New Roman"/>
                        </a:rPr>
                        <a:t>PASİF</a:t>
                      </a:r>
                      <a:endParaRPr lang="tr-TR" sz="11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r>
              <a:tr h="2154527">
                <a:tc gridSpan="2">
                  <a:txBody>
                    <a:bodyPr/>
                    <a:lstStyle/>
                    <a:p>
                      <a:pPr>
                        <a:lnSpc>
                          <a:spcPct val="115000"/>
                        </a:lnSpc>
                        <a:spcAft>
                          <a:spcPts val="1000"/>
                        </a:spcAft>
                      </a:pPr>
                      <a:r>
                        <a:rPr lang="tr-TR" sz="1100" dirty="0">
                          <a:solidFill>
                            <a:srgbClr val="000000"/>
                          </a:solidFill>
                          <a:latin typeface="Comic Sans MS"/>
                          <a:ea typeface="Times New Roman"/>
                          <a:cs typeface="Times New Roman"/>
                        </a:rPr>
                        <a:t>I. DÖNEN VARLIKLAR..............................................168.560</a:t>
                      </a:r>
                      <a:br>
                        <a:rPr lang="tr-TR" sz="1100" dirty="0">
                          <a:solidFill>
                            <a:srgbClr val="000000"/>
                          </a:solidFill>
                          <a:latin typeface="Comic Sans MS"/>
                          <a:ea typeface="Times New Roman"/>
                          <a:cs typeface="Times New Roman"/>
                        </a:rPr>
                      </a:br>
                      <a:r>
                        <a:rPr lang="tr-TR" sz="1100" dirty="0">
                          <a:solidFill>
                            <a:srgbClr val="000000"/>
                          </a:solidFill>
                          <a:latin typeface="Comic Sans MS"/>
                          <a:ea typeface="Times New Roman"/>
                          <a:cs typeface="Times New Roman"/>
                        </a:rPr>
                        <a:t>Kasa............................53.160</a:t>
                      </a:r>
                      <a:br>
                        <a:rPr lang="tr-TR" sz="1100" dirty="0">
                          <a:solidFill>
                            <a:srgbClr val="000000"/>
                          </a:solidFill>
                          <a:latin typeface="Comic Sans MS"/>
                          <a:ea typeface="Times New Roman"/>
                          <a:cs typeface="Times New Roman"/>
                        </a:rPr>
                      </a:br>
                      <a:r>
                        <a:rPr lang="tr-TR" sz="1100" dirty="0">
                          <a:solidFill>
                            <a:srgbClr val="000000"/>
                          </a:solidFill>
                          <a:latin typeface="Comic Sans MS"/>
                          <a:ea typeface="Times New Roman"/>
                          <a:cs typeface="Times New Roman"/>
                        </a:rPr>
                        <a:t>Alınan Çekler</a:t>
                      </a:r>
                      <a:r>
                        <a:rPr lang="tr-TR" sz="1100" dirty="0" smtClean="0">
                          <a:solidFill>
                            <a:srgbClr val="000000"/>
                          </a:solidFill>
                          <a:latin typeface="Comic Sans MS"/>
                          <a:ea typeface="Times New Roman"/>
                          <a:cs typeface="Times New Roman"/>
                        </a:rPr>
                        <a:t>...........</a:t>
                      </a:r>
                      <a:r>
                        <a:rPr lang="tr-TR" sz="1100" dirty="0">
                          <a:solidFill>
                            <a:srgbClr val="000000"/>
                          </a:solidFill>
                          <a:latin typeface="Comic Sans MS"/>
                          <a:ea typeface="Times New Roman"/>
                          <a:cs typeface="Times New Roman"/>
                        </a:rPr>
                        <a:t>29.500</a:t>
                      </a:r>
                      <a:br>
                        <a:rPr lang="tr-TR" sz="1100" dirty="0">
                          <a:solidFill>
                            <a:srgbClr val="000000"/>
                          </a:solidFill>
                          <a:latin typeface="Comic Sans MS"/>
                          <a:ea typeface="Times New Roman"/>
                          <a:cs typeface="Times New Roman"/>
                        </a:rPr>
                      </a:br>
                      <a:r>
                        <a:rPr lang="tr-TR" sz="1100" dirty="0">
                          <a:solidFill>
                            <a:srgbClr val="000000"/>
                          </a:solidFill>
                          <a:latin typeface="Comic Sans MS"/>
                          <a:ea typeface="Times New Roman"/>
                          <a:cs typeface="Times New Roman"/>
                        </a:rPr>
                        <a:t>Bankalar....................20.500</a:t>
                      </a:r>
                      <a:br>
                        <a:rPr lang="tr-TR" sz="1100" dirty="0">
                          <a:solidFill>
                            <a:srgbClr val="000000"/>
                          </a:solidFill>
                          <a:latin typeface="Comic Sans MS"/>
                          <a:ea typeface="Times New Roman"/>
                          <a:cs typeface="Times New Roman"/>
                        </a:rPr>
                      </a:br>
                      <a:r>
                        <a:rPr lang="tr-TR" sz="1100" dirty="0">
                          <a:solidFill>
                            <a:srgbClr val="000000"/>
                          </a:solidFill>
                          <a:latin typeface="Comic Sans MS"/>
                          <a:ea typeface="Times New Roman"/>
                          <a:cs typeface="Times New Roman"/>
                        </a:rPr>
                        <a:t>Alacak </a:t>
                      </a:r>
                      <a:r>
                        <a:rPr lang="tr-TR" sz="1100" dirty="0" smtClean="0">
                          <a:solidFill>
                            <a:srgbClr val="000000"/>
                          </a:solidFill>
                          <a:latin typeface="Comic Sans MS"/>
                          <a:ea typeface="Times New Roman"/>
                          <a:cs typeface="Times New Roman"/>
                        </a:rPr>
                        <a:t>Senetleri….</a:t>
                      </a:r>
                      <a:r>
                        <a:rPr lang="tr-TR" sz="1100" dirty="0">
                          <a:solidFill>
                            <a:srgbClr val="000000"/>
                          </a:solidFill>
                          <a:latin typeface="Comic Sans MS"/>
                          <a:ea typeface="Times New Roman"/>
                          <a:cs typeface="Times New Roman"/>
                        </a:rPr>
                        <a:t>35.400</a:t>
                      </a:r>
                      <a:br>
                        <a:rPr lang="tr-TR" sz="1100" dirty="0">
                          <a:solidFill>
                            <a:srgbClr val="000000"/>
                          </a:solidFill>
                          <a:latin typeface="Comic Sans MS"/>
                          <a:ea typeface="Times New Roman"/>
                          <a:cs typeface="Times New Roman"/>
                        </a:rPr>
                      </a:br>
                      <a:r>
                        <a:rPr lang="tr-TR" sz="1100" dirty="0">
                          <a:solidFill>
                            <a:srgbClr val="000000"/>
                          </a:solidFill>
                          <a:latin typeface="Comic Sans MS"/>
                          <a:ea typeface="Times New Roman"/>
                          <a:cs typeface="Times New Roman"/>
                        </a:rPr>
                        <a:t>Ticari Mallar............30.000</a:t>
                      </a:r>
                      <a:endParaRPr lang="tr-TR" sz="1100" dirty="0">
                        <a:latin typeface="Calibri"/>
                        <a:ea typeface="Calibri"/>
                        <a:cs typeface="Times New Roman"/>
                      </a:endParaRPr>
                    </a:p>
                    <a:p>
                      <a:pPr>
                        <a:lnSpc>
                          <a:spcPct val="115000"/>
                        </a:lnSpc>
                        <a:spcAft>
                          <a:spcPts val="1200"/>
                        </a:spcAft>
                      </a:pPr>
                      <a:r>
                        <a:rPr lang="tr-TR" sz="1100" dirty="0">
                          <a:solidFill>
                            <a:srgbClr val="000000"/>
                          </a:solidFill>
                          <a:latin typeface="Comic Sans MS"/>
                          <a:ea typeface="Times New Roman"/>
                          <a:cs typeface="Times New Roman"/>
                        </a:rPr>
                        <a:t>II. DURAN VARLIKLAR..............................................40.000</a:t>
                      </a:r>
                      <a:br>
                        <a:rPr lang="tr-TR" sz="1100" dirty="0">
                          <a:solidFill>
                            <a:srgbClr val="000000"/>
                          </a:solidFill>
                          <a:latin typeface="Comic Sans MS"/>
                          <a:ea typeface="Times New Roman"/>
                          <a:cs typeface="Times New Roman"/>
                        </a:rPr>
                      </a:br>
                      <a:r>
                        <a:rPr lang="tr-TR" sz="1100" dirty="0">
                          <a:solidFill>
                            <a:srgbClr val="000000"/>
                          </a:solidFill>
                          <a:latin typeface="Comic Sans MS"/>
                          <a:ea typeface="Times New Roman"/>
                          <a:cs typeface="Times New Roman"/>
                        </a:rPr>
                        <a:t>Demirbaşlar.............40.000</a:t>
                      </a:r>
                      <a:br>
                        <a:rPr lang="tr-TR" sz="1100" dirty="0">
                          <a:solidFill>
                            <a:srgbClr val="000000"/>
                          </a:solidFill>
                          <a:latin typeface="Comic Sans MS"/>
                          <a:ea typeface="Times New Roman"/>
                          <a:cs typeface="Times New Roman"/>
                        </a:rPr>
                      </a:br>
                      <a:endParaRPr lang="tr-TR" sz="11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hMerge="1">
                  <a:txBody>
                    <a:bodyPr/>
                    <a:lstStyle/>
                    <a:p>
                      <a:endParaRPr lang="tr-TR"/>
                    </a:p>
                  </a:txBody>
                  <a:tcPr/>
                </a:tc>
                <a:tc gridSpan="2">
                  <a:txBody>
                    <a:bodyPr/>
                    <a:lstStyle/>
                    <a:p>
                      <a:pPr>
                        <a:lnSpc>
                          <a:spcPct val="115000"/>
                        </a:lnSpc>
                        <a:spcAft>
                          <a:spcPts val="1000"/>
                        </a:spcAft>
                      </a:pPr>
                      <a:r>
                        <a:rPr lang="tr-TR" sz="1100" dirty="0">
                          <a:solidFill>
                            <a:srgbClr val="000000"/>
                          </a:solidFill>
                          <a:latin typeface="Comic Sans MS"/>
                          <a:ea typeface="Times New Roman"/>
                          <a:cs typeface="Times New Roman"/>
                        </a:rPr>
                        <a:t>III. KISA VADELİ YABANCI KAYNAKLAR...........6.060</a:t>
                      </a:r>
                      <a:br>
                        <a:rPr lang="tr-TR" sz="1100" dirty="0">
                          <a:solidFill>
                            <a:srgbClr val="000000"/>
                          </a:solidFill>
                          <a:latin typeface="Comic Sans MS"/>
                          <a:ea typeface="Times New Roman"/>
                          <a:cs typeface="Times New Roman"/>
                        </a:rPr>
                      </a:br>
                      <a:r>
                        <a:rPr lang="tr-TR" sz="1100" dirty="0">
                          <a:solidFill>
                            <a:srgbClr val="000000"/>
                          </a:solidFill>
                          <a:latin typeface="Comic Sans MS"/>
                          <a:ea typeface="Times New Roman"/>
                          <a:cs typeface="Times New Roman"/>
                        </a:rPr>
                        <a:t>360 Ödenecek Vergi Ve Fon....6.060</a:t>
                      </a:r>
                      <a:endParaRPr lang="tr-TR" sz="1100" dirty="0">
                        <a:latin typeface="Calibri"/>
                        <a:ea typeface="Calibri"/>
                        <a:cs typeface="Times New Roman"/>
                      </a:endParaRPr>
                    </a:p>
                    <a:p>
                      <a:pPr>
                        <a:lnSpc>
                          <a:spcPct val="115000"/>
                        </a:lnSpc>
                        <a:spcAft>
                          <a:spcPts val="1000"/>
                        </a:spcAft>
                      </a:pPr>
                      <a:r>
                        <a:rPr lang="tr-TR" sz="1100" dirty="0">
                          <a:solidFill>
                            <a:srgbClr val="000000"/>
                          </a:solidFill>
                          <a:latin typeface="Comic Sans MS"/>
                          <a:ea typeface="Times New Roman"/>
                          <a:cs typeface="Times New Roman"/>
                        </a:rPr>
                        <a:t>IV. UZUN VADELİ YAB. KAYNAKLAR</a:t>
                      </a:r>
                      <a:r>
                        <a:rPr lang="tr-TR" sz="1100" dirty="0" smtClean="0">
                          <a:solidFill>
                            <a:srgbClr val="000000"/>
                          </a:solidFill>
                          <a:latin typeface="Comic Sans MS"/>
                          <a:ea typeface="Times New Roman"/>
                          <a:cs typeface="Times New Roman"/>
                        </a:rPr>
                        <a:t>..................</a:t>
                      </a:r>
                      <a:r>
                        <a:rPr lang="tr-TR" sz="1100" dirty="0">
                          <a:solidFill>
                            <a:srgbClr val="000000"/>
                          </a:solidFill>
                          <a:latin typeface="Comic Sans MS"/>
                          <a:ea typeface="Times New Roman"/>
                          <a:cs typeface="Times New Roman"/>
                        </a:rPr>
                        <a:t>110.000</a:t>
                      </a:r>
                      <a:br>
                        <a:rPr lang="tr-TR" sz="1100" dirty="0">
                          <a:solidFill>
                            <a:srgbClr val="000000"/>
                          </a:solidFill>
                          <a:latin typeface="Comic Sans MS"/>
                          <a:ea typeface="Times New Roman"/>
                          <a:cs typeface="Times New Roman"/>
                        </a:rPr>
                      </a:br>
                      <a:r>
                        <a:rPr lang="tr-TR" sz="1100" dirty="0">
                          <a:solidFill>
                            <a:srgbClr val="000000"/>
                          </a:solidFill>
                          <a:latin typeface="Comic Sans MS"/>
                          <a:ea typeface="Times New Roman"/>
                          <a:cs typeface="Times New Roman"/>
                        </a:rPr>
                        <a:t>Banka Kredileri.......................110.000</a:t>
                      </a:r>
                      <a:endParaRPr lang="tr-TR" sz="1100" dirty="0">
                        <a:latin typeface="Calibri"/>
                        <a:ea typeface="Calibri"/>
                        <a:cs typeface="Times New Roman"/>
                      </a:endParaRPr>
                    </a:p>
                    <a:p>
                      <a:pPr>
                        <a:lnSpc>
                          <a:spcPct val="115000"/>
                        </a:lnSpc>
                        <a:spcAft>
                          <a:spcPts val="1200"/>
                        </a:spcAft>
                      </a:pPr>
                      <a:r>
                        <a:rPr lang="tr-TR" sz="1100" dirty="0">
                          <a:solidFill>
                            <a:srgbClr val="000000"/>
                          </a:solidFill>
                          <a:latin typeface="Comic Sans MS"/>
                          <a:ea typeface="Times New Roman"/>
                          <a:cs typeface="Times New Roman"/>
                        </a:rPr>
                        <a:t>V. ÖZ KAYNAKLAR</a:t>
                      </a:r>
                      <a:r>
                        <a:rPr lang="tr-TR" sz="1100" dirty="0" smtClean="0">
                          <a:solidFill>
                            <a:srgbClr val="000000"/>
                          </a:solidFill>
                          <a:latin typeface="Comic Sans MS"/>
                          <a:ea typeface="Times New Roman"/>
                          <a:cs typeface="Times New Roman"/>
                        </a:rPr>
                        <a:t>..................................................................</a:t>
                      </a:r>
                      <a:r>
                        <a:rPr lang="tr-TR" sz="1100" dirty="0">
                          <a:solidFill>
                            <a:srgbClr val="000000"/>
                          </a:solidFill>
                          <a:latin typeface="Comic Sans MS"/>
                          <a:ea typeface="Times New Roman"/>
                          <a:cs typeface="Times New Roman"/>
                        </a:rPr>
                        <a:t>92.500</a:t>
                      </a:r>
                      <a:br>
                        <a:rPr lang="tr-TR" sz="1100" dirty="0">
                          <a:solidFill>
                            <a:srgbClr val="000000"/>
                          </a:solidFill>
                          <a:latin typeface="Comic Sans MS"/>
                          <a:ea typeface="Times New Roman"/>
                          <a:cs typeface="Times New Roman"/>
                        </a:rPr>
                      </a:br>
                      <a:r>
                        <a:rPr lang="tr-TR" sz="1100" dirty="0">
                          <a:solidFill>
                            <a:srgbClr val="000000"/>
                          </a:solidFill>
                          <a:latin typeface="Comic Sans MS"/>
                          <a:ea typeface="Times New Roman"/>
                          <a:cs typeface="Times New Roman"/>
                        </a:rPr>
                        <a:t>Sermaye.....................................90.000</a:t>
                      </a:r>
                      <a:br>
                        <a:rPr lang="tr-TR" sz="1100" dirty="0">
                          <a:solidFill>
                            <a:srgbClr val="000000"/>
                          </a:solidFill>
                          <a:latin typeface="Comic Sans MS"/>
                          <a:ea typeface="Times New Roman"/>
                          <a:cs typeface="Times New Roman"/>
                        </a:rPr>
                      </a:br>
                      <a:r>
                        <a:rPr lang="tr-TR" sz="1100" dirty="0">
                          <a:solidFill>
                            <a:srgbClr val="000000"/>
                          </a:solidFill>
                          <a:latin typeface="Comic Sans MS"/>
                          <a:ea typeface="Times New Roman"/>
                          <a:cs typeface="Times New Roman"/>
                        </a:rPr>
                        <a:t>Dönem Net Karı..........................2.500</a:t>
                      </a:r>
                      <a:endParaRPr lang="tr-TR" sz="11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hMerge="1">
                  <a:txBody>
                    <a:bodyPr/>
                    <a:lstStyle/>
                    <a:p>
                      <a:endParaRPr lang="tr-TR"/>
                    </a:p>
                  </a:txBody>
                  <a:tcPr/>
                </a:tc>
              </a:tr>
              <a:tr h="210825">
                <a:tc>
                  <a:txBody>
                    <a:bodyPr/>
                    <a:lstStyle/>
                    <a:p>
                      <a:pPr>
                        <a:lnSpc>
                          <a:spcPct val="115000"/>
                        </a:lnSpc>
                        <a:spcAft>
                          <a:spcPts val="0"/>
                        </a:spcAft>
                      </a:pPr>
                      <a:r>
                        <a:rPr lang="tr-TR" sz="1100" dirty="0">
                          <a:solidFill>
                            <a:srgbClr val="000000"/>
                          </a:solidFill>
                          <a:latin typeface="Comic Sans MS"/>
                          <a:ea typeface="Times New Roman"/>
                          <a:cs typeface="Times New Roman"/>
                        </a:rPr>
                        <a:t>A.TOPLAM</a:t>
                      </a:r>
                      <a:endParaRPr lang="tr-TR" sz="1100" dirty="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nSpc>
                          <a:spcPct val="115000"/>
                        </a:lnSpc>
                        <a:spcAft>
                          <a:spcPts val="0"/>
                        </a:spcAft>
                      </a:pPr>
                      <a:r>
                        <a:rPr lang="tr-TR" sz="1100">
                          <a:solidFill>
                            <a:srgbClr val="000000"/>
                          </a:solidFill>
                          <a:latin typeface="Comic Sans MS"/>
                          <a:ea typeface="Times New Roman"/>
                          <a:cs typeface="Times New Roman"/>
                        </a:rPr>
                        <a:t>208.560</a:t>
                      </a:r>
                      <a:endParaRPr lang="tr-TR" sz="11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nSpc>
                          <a:spcPct val="115000"/>
                        </a:lnSpc>
                        <a:spcAft>
                          <a:spcPts val="0"/>
                        </a:spcAft>
                      </a:pPr>
                      <a:r>
                        <a:rPr lang="tr-TR" sz="1100">
                          <a:solidFill>
                            <a:srgbClr val="000000"/>
                          </a:solidFill>
                          <a:latin typeface="Comic Sans MS"/>
                          <a:ea typeface="Times New Roman"/>
                          <a:cs typeface="Times New Roman"/>
                        </a:rPr>
                        <a:t>P.TOPLAM</a:t>
                      </a:r>
                      <a:endParaRPr lang="tr-TR" sz="11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nSpc>
                          <a:spcPct val="115000"/>
                        </a:lnSpc>
                        <a:spcAft>
                          <a:spcPts val="0"/>
                        </a:spcAft>
                      </a:pPr>
                      <a:r>
                        <a:rPr lang="tr-TR" sz="1100" dirty="0">
                          <a:solidFill>
                            <a:srgbClr val="000000"/>
                          </a:solidFill>
                          <a:latin typeface="Comic Sans MS"/>
                          <a:ea typeface="Times New Roman"/>
                          <a:cs typeface="Times New Roman"/>
                        </a:rPr>
                        <a:t>208.560</a:t>
                      </a:r>
                      <a:endParaRPr lang="tr-TR" sz="1100" dirty="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662880" y="836712"/>
            <a:ext cx="8229600" cy="792088"/>
          </a:xfrm>
        </p:spPr>
        <p:txBody>
          <a:bodyPr>
            <a:normAutofit/>
          </a:bodyPr>
          <a:lstStyle/>
          <a:p>
            <a:pPr>
              <a:buNone/>
            </a:pPr>
            <a:r>
              <a:rPr lang="tr-TR" sz="1600" b="1" dirty="0" smtClean="0"/>
              <a:t>10. Bilanço hesaplarının kapatılması:</a:t>
            </a:r>
            <a:r>
              <a:rPr lang="tr-TR" sz="1600" dirty="0" smtClean="0"/>
              <a:t> Kapanış bilançosu düzenlendikten sonra bilanço hesaplarının </a:t>
            </a:r>
            <a:r>
              <a:rPr lang="tr-TR" sz="1600" dirty="0" smtClean="0"/>
              <a:t>tamamı </a:t>
            </a:r>
            <a:r>
              <a:rPr lang="tr-TR" sz="1600" dirty="0" smtClean="0"/>
              <a:t>ters kayıt yapılarak kapatılır.</a:t>
            </a:r>
            <a:endParaRPr lang="tr-TR" sz="1600" dirty="0"/>
          </a:p>
        </p:txBody>
      </p:sp>
      <p:sp>
        <p:nvSpPr>
          <p:cNvPr id="5" name="4 Slayt Numarası Yer Tutucusu"/>
          <p:cNvSpPr>
            <a:spLocks noGrp="1"/>
          </p:cNvSpPr>
          <p:nvPr>
            <p:ph type="sldNum" sz="quarter" idx="12"/>
          </p:nvPr>
        </p:nvSpPr>
        <p:spPr/>
        <p:txBody>
          <a:bodyPr/>
          <a:lstStyle/>
          <a:p>
            <a:fld id="{632B7333-DC34-4534-9108-1C585B088A21}" type="slidenum">
              <a:rPr lang="tr-TR"/>
              <a:pPr/>
              <a:t>24</a:t>
            </a:fld>
            <a:endParaRPr lang="tr-TR"/>
          </a:p>
        </p:txBody>
      </p:sp>
      <p:graphicFrame>
        <p:nvGraphicFramePr>
          <p:cNvPr id="6" name="5 Tablo"/>
          <p:cNvGraphicFramePr>
            <a:graphicFrameLocks noGrp="1"/>
          </p:cNvGraphicFramePr>
          <p:nvPr/>
        </p:nvGraphicFramePr>
        <p:xfrm>
          <a:off x="1043609" y="2327148"/>
          <a:ext cx="7128790" cy="2891981"/>
        </p:xfrm>
        <a:graphic>
          <a:graphicData uri="http://schemas.openxmlformats.org/drawingml/2006/table">
            <a:tbl>
              <a:tblPr/>
              <a:tblGrid>
                <a:gridCol w="466370"/>
                <a:gridCol w="3997452"/>
                <a:gridCol w="1332484"/>
                <a:gridCol w="1332484"/>
              </a:tblGrid>
              <a:tr h="457200">
                <a:tc>
                  <a:txBody>
                    <a:bodyPr/>
                    <a:lstStyle/>
                    <a:p>
                      <a:pPr algn="ctr">
                        <a:lnSpc>
                          <a:spcPct val="115000"/>
                        </a:lnSpc>
                        <a:spcAft>
                          <a:spcPts val="0"/>
                        </a:spcAft>
                      </a:pPr>
                      <a:r>
                        <a:rPr lang="tr-TR" sz="1200">
                          <a:solidFill>
                            <a:srgbClr val="000000"/>
                          </a:solidFill>
                          <a:latin typeface="Comic Sans MS"/>
                          <a:ea typeface="Times New Roman"/>
                          <a:cs typeface="Times New Roman"/>
                        </a:rPr>
                        <a:t>19</a:t>
                      </a:r>
                      <a:endParaRPr lang="tr-TR" sz="12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a:solidFill>
                            <a:srgbClr val="000000"/>
                          </a:solidFill>
                          <a:latin typeface="Comic Sans MS"/>
                          <a:ea typeface="Times New Roman"/>
                          <a:cs typeface="Times New Roman"/>
                        </a:rPr>
                        <a:t>....................................31.12.2015......................................</a:t>
                      </a:r>
                      <a:endParaRPr lang="tr-TR" sz="1200">
                        <a:latin typeface="Calibri"/>
                        <a:ea typeface="Calibri"/>
                        <a:cs typeface="Times New Roman"/>
                      </a:endParaRPr>
                    </a:p>
                    <a:p>
                      <a:pPr>
                        <a:lnSpc>
                          <a:spcPct val="115000"/>
                        </a:lnSpc>
                        <a:spcAft>
                          <a:spcPts val="1000"/>
                        </a:spcAft>
                      </a:pPr>
                      <a:r>
                        <a:rPr lang="tr-TR" sz="1200">
                          <a:solidFill>
                            <a:srgbClr val="000000"/>
                          </a:solidFill>
                          <a:latin typeface="Comic Sans MS"/>
                          <a:ea typeface="Times New Roman"/>
                          <a:cs typeface="Times New Roman"/>
                        </a:rPr>
                        <a:t>360 ÖDENECEK VERGİ VE FONLAR HS</a:t>
                      </a:r>
                      <a:br>
                        <a:rPr lang="tr-TR" sz="1200">
                          <a:solidFill>
                            <a:srgbClr val="000000"/>
                          </a:solidFill>
                          <a:latin typeface="Comic Sans MS"/>
                          <a:ea typeface="Times New Roman"/>
                          <a:cs typeface="Times New Roman"/>
                        </a:rPr>
                      </a:br>
                      <a:r>
                        <a:rPr lang="tr-TR" sz="1200">
                          <a:solidFill>
                            <a:srgbClr val="000000"/>
                          </a:solidFill>
                          <a:latin typeface="Comic Sans MS"/>
                          <a:ea typeface="Times New Roman"/>
                          <a:cs typeface="Times New Roman"/>
                        </a:rPr>
                        <a:t>400 BANKA KREDİLERİ HESABI</a:t>
                      </a:r>
                      <a:br>
                        <a:rPr lang="tr-TR" sz="1200">
                          <a:solidFill>
                            <a:srgbClr val="000000"/>
                          </a:solidFill>
                          <a:latin typeface="Comic Sans MS"/>
                          <a:ea typeface="Times New Roman"/>
                          <a:cs typeface="Times New Roman"/>
                        </a:rPr>
                      </a:br>
                      <a:r>
                        <a:rPr lang="tr-TR" sz="1200">
                          <a:solidFill>
                            <a:srgbClr val="000000"/>
                          </a:solidFill>
                          <a:latin typeface="Comic Sans MS"/>
                          <a:ea typeface="Times New Roman"/>
                          <a:cs typeface="Times New Roman"/>
                        </a:rPr>
                        <a:t>500 SERMAYE HESABI</a:t>
                      </a:r>
                      <a:br>
                        <a:rPr lang="tr-TR" sz="1200">
                          <a:solidFill>
                            <a:srgbClr val="000000"/>
                          </a:solidFill>
                          <a:latin typeface="Comic Sans MS"/>
                          <a:ea typeface="Times New Roman"/>
                          <a:cs typeface="Times New Roman"/>
                        </a:rPr>
                      </a:br>
                      <a:r>
                        <a:rPr lang="tr-TR" sz="1200">
                          <a:solidFill>
                            <a:srgbClr val="000000"/>
                          </a:solidFill>
                          <a:latin typeface="Comic Sans MS"/>
                          <a:ea typeface="Times New Roman"/>
                          <a:cs typeface="Times New Roman"/>
                        </a:rPr>
                        <a:t>590 DÖNEM NET KARI HESABI</a:t>
                      </a:r>
                      <a:endParaRPr lang="tr-TR" sz="1200">
                        <a:latin typeface="Calibri"/>
                        <a:ea typeface="Calibri"/>
                        <a:cs typeface="Times New Roman"/>
                      </a:endParaRPr>
                    </a:p>
                    <a:p>
                      <a:pPr algn="r">
                        <a:lnSpc>
                          <a:spcPct val="115000"/>
                        </a:lnSpc>
                        <a:spcAft>
                          <a:spcPts val="1000"/>
                        </a:spcAft>
                      </a:pPr>
                      <a:r>
                        <a:rPr lang="tr-TR" sz="1200">
                          <a:solidFill>
                            <a:srgbClr val="000000"/>
                          </a:solidFill>
                          <a:latin typeface="Comic Sans MS"/>
                          <a:ea typeface="Times New Roman"/>
                          <a:cs typeface="Times New Roman"/>
                        </a:rPr>
                        <a:t>100 KASA HESABI</a:t>
                      </a:r>
                      <a:br>
                        <a:rPr lang="tr-TR" sz="1200">
                          <a:solidFill>
                            <a:srgbClr val="000000"/>
                          </a:solidFill>
                          <a:latin typeface="Comic Sans MS"/>
                          <a:ea typeface="Times New Roman"/>
                          <a:cs typeface="Times New Roman"/>
                        </a:rPr>
                      </a:br>
                      <a:r>
                        <a:rPr lang="tr-TR" sz="1200">
                          <a:solidFill>
                            <a:srgbClr val="000000"/>
                          </a:solidFill>
                          <a:latin typeface="Comic Sans MS"/>
                          <a:ea typeface="Times New Roman"/>
                          <a:cs typeface="Times New Roman"/>
                        </a:rPr>
                        <a:t>101 ALINAN ÇEKLER HESABI</a:t>
                      </a:r>
                      <a:br>
                        <a:rPr lang="tr-TR" sz="1200">
                          <a:solidFill>
                            <a:srgbClr val="000000"/>
                          </a:solidFill>
                          <a:latin typeface="Comic Sans MS"/>
                          <a:ea typeface="Times New Roman"/>
                          <a:cs typeface="Times New Roman"/>
                        </a:rPr>
                      </a:br>
                      <a:r>
                        <a:rPr lang="tr-TR" sz="1200">
                          <a:solidFill>
                            <a:srgbClr val="000000"/>
                          </a:solidFill>
                          <a:latin typeface="Comic Sans MS"/>
                          <a:ea typeface="Times New Roman"/>
                          <a:cs typeface="Times New Roman"/>
                        </a:rPr>
                        <a:t>102 BANKALAR HESABI</a:t>
                      </a:r>
                      <a:br>
                        <a:rPr lang="tr-TR" sz="1200">
                          <a:solidFill>
                            <a:srgbClr val="000000"/>
                          </a:solidFill>
                          <a:latin typeface="Comic Sans MS"/>
                          <a:ea typeface="Times New Roman"/>
                          <a:cs typeface="Times New Roman"/>
                        </a:rPr>
                      </a:br>
                      <a:r>
                        <a:rPr lang="tr-TR" sz="1200">
                          <a:solidFill>
                            <a:srgbClr val="000000"/>
                          </a:solidFill>
                          <a:latin typeface="Comic Sans MS"/>
                          <a:ea typeface="Times New Roman"/>
                          <a:cs typeface="Times New Roman"/>
                        </a:rPr>
                        <a:t>121 ALACAK SENETLERİ HESABI</a:t>
                      </a:r>
                      <a:br>
                        <a:rPr lang="tr-TR" sz="1200">
                          <a:solidFill>
                            <a:srgbClr val="000000"/>
                          </a:solidFill>
                          <a:latin typeface="Comic Sans MS"/>
                          <a:ea typeface="Times New Roman"/>
                          <a:cs typeface="Times New Roman"/>
                        </a:rPr>
                      </a:br>
                      <a:r>
                        <a:rPr lang="tr-TR" sz="1200">
                          <a:solidFill>
                            <a:srgbClr val="000000"/>
                          </a:solidFill>
                          <a:latin typeface="Comic Sans MS"/>
                          <a:ea typeface="Times New Roman"/>
                          <a:cs typeface="Times New Roman"/>
                        </a:rPr>
                        <a:t>153 TİCARİ MALLAR HESABI</a:t>
                      </a:r>
                      <a:br>
                        <a:rPr lang="tr-TR" sz="1200">
                          <a:solidFill>
                            <a:srgbClr val="000000"/>
                          </a:solidFill>
                          <a:latin typeface="Comic Sans MS"/>
                          <a:ea typeface="Times New Roman"/>
                          <a:cs typeface="Times New Roman"/>
                        </a:rPr>
                      </a:br>
                      <a:r>
                        <a:rPr lang="tr-TR" sz="1200">
                          <a:solidFill>
                            <a:srgbClr val="000000"/>
                          </a:solidFill>
                          <a:latin typeface="Comic Sans MS"/>
                          <a:ea typeface="Times New Roman"/>
                          <a:cs typeface="Times New Roman"/>
                        </a:rPr>
                        <a:t>255 DEMİRBAŞLAR HESABI</a:t>
                      </a:r>
                      <a:endParaRPr lang="tr-TR" sz="1200">
                        <a:latin typeface="Calibri"/>
                        <a:ea typeface="Calibri"/>
                        <a:cs typeface="Times New Roman"/>
                      </a:endParaRPr>
                    </a:p>
                    <a:p>
                      <a:pPr algn="ctr">
                        <a:lnSpc>
                          <a:spcPct val="115000"/>
                        </a:lnSpc>
                        <a:spcAft>
                          <a:spcPts val="1000"/>
                        </a:spcAft>
                      </a:pPr>
                      <a:r>
                        <a:rPr lang="tr-TR" sz="1200">
                          <a:solidFill>
                            <a:srgbClr val="000000"/>
                          </a:solidFill>
                          <a:latin typeface="Comic Sans MS"/>
                          <a:ea typeface="Times New Roman"/>
                          <a:cs typeface="Times New Roman"/>
                        </a:rPr>
                        <a:t>....................Bilanço hesaplarının kapatılması.......... </a:t>
                      </a:r>
                      <a:endParaRPr lang="tr-TR" sz="12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a:solidFill>
                            <a:srgbClr val="000000"/>
                          </a:solidFill>
                          <a:latin typeface="Comic Sans MS"/>
                          <a:ea typeface="Times New Roman"/>
                          <a:cs typeface="Times New Roman"/>
                        </a:rPr>
                        <a:t> </a:t>
                      </a:r>
                      <a:endParaRPr lang="tr-TR" sz="1200">
                        <a:latin typeface="Calibri"/>
                        <a:ea typeface="Calibri"/>
                        <a:cs typeface="Times New Roman"/>
                      </a:endParaRPr>
                    </a:p>
                    <a:p>
                      <a:pPr algn="ctr">
                        <a:lnSpc>
                          <a:spcPct val="115000"/>
                        </a:lnSpc>
                        <a:spcAft>
                          <a:spcPts val="1000"/>
                        </a:spcAft>
                      </a:pPr>
                      <a:r>
                        <a:rPr lang="tr-TR" sz="1200">
                          <a:solidFill>
                            <a:srgbClr val="000000"/>
                          </a:solidFill>
                          <a:latin typeface="Comic Sans MS"/>
                          <a:ea typeface="Times New Roman"/>
                          <a:cs typeface="Times New Roman"/>
                        </a:rPr>
                        <a:t>6.060</a:t>
                      </a:r>
                      <a:br>
                        <a:rPr lang="tr-TR" sz="1200">
                          <a:solidFill>
                            <a:srgbClr val="000000"/>
                          </a:solidFill>
                          <a:latin typeface="Comic Sans MS"/>
                          <a:ea typeface="Times New Roman"/>
                          <a:cs typeface="Times New Roman"/>
                        </a:rPr>
                      </a:br>
                      <a:r>
                        <a:rPr lang="tr-TR" sz="1200">
                          <a:solidFill>
                            <a:srgbClr val="000000"/>
                          </a:solidFill>
                          <a:latin typeface="Comic Sans MS"/>
                          <a:ea typeface="Times New Roman"/>
                          <a:cs typeface="Times New Roman"/>
                        </a:rPr>
                        <a:t>110.000</a:t>
                      </a:r>
                      <a:br>
                        <a:rPr lang="tr-TR" sz="1200">
                          <a:solidFill>
                            <a:srgbClr val="000000"/>
                          </a:solidFill>
                          <a:latin typeface="Comic Sans MS"/>
                          <a:ea typeface="Times New Roman"/>
                          <a:cs typeface="Times New Roman"/>
                        </a:rPr>
                      </a:br>
                      <a:r>
                        <a:rPr lang="tr-TR" sz="1200">
                          <a:solidFill>
                            <a:srgbClr val="000000"/>
                          </a:solidFill>
                          <a:latin typeface="Comic Sans MS"/>
                          <a:ea typeface="Times New Roman"/>
                          <a:cs typeface="Times New Roman"/>
                        </a:rPr>
                        <a:t>90.000</a:t>
                      </a:r>
                      <a:br>
                        <a:rPr lang="tr-TR" sz="1200">
                          <a:solidFill>
                            <a:srgbClr val="000000"/>
                          </a:solidFill>
                          <a:latin typeface="Comic Sans MS"/>
                          <a:ea typeface="Times New Roman"/>
                          <a:cs typeface="Times New Roman"/>
                        </a:rPr>
                      </a:br>
                      <a:r>
                        <a:rPr lang="tr-TR" sz="1200">
                          <a:solidFill>
                            <a:srgbClr val="000000"/>
                          </a:solidFill>
                          <a:latin typeface="Comic Sans MS"/>
                          <a:ea typeface="Times New Roman"/>
                          <a:cs typeface="Times New Roman"/>
                        </a:rPr>
                        <a:t>2.500</a:t>
                      </a:r>
                      <a:endParaRPr lang="tr-TR" sz="12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dirty="0">
                          <a:solidFill>
                            <a:srgbClr val="000000"/>
                          </a:solidFill>
                          <a:latin typeface="Comic Sans MS"/>
                          <a:ea typeface="Times New Roman"/>
                          <a:cs typeface="Times New Roman"/>
                        </a:rPr>
                        <a:t> </a:t>
                      </a:r>
                      <a:endParaRPr lang="tr-TR" sz="1200" dirty="0">
                        <a:latin typeface="Calibri"/>
                        <a:ea typeface="Calibri"/>
                        <a:cs typeface="Times New Roman"/>
                      </a:endParaRPr>
                    </a:p>
                    <a:p>
                      <a:pPr algn="ctr">
                        <a:lnSpc>
                          <a:spcPct val="115000"/>
                        </a:lnSpc>
                        <a:spcAft>
                          <a:spcPts val="1000"/>
                        </a:spcAft>
                      </a:pPr>
                      <a:r>
                        <a:rPr lang="tr-TR" sz="1200" dirty="0">
                          <a:solidFill>
                            <a:srgbClr val="000000"/>
                          </a:solidFill>
                          <a:latin typeface="Comic Sans MS"/>
                          <a:ea typeface="Times New Roman"/>
                          <a:cs typeface="Times New Roman"/>
                        </a:rPr>
                        <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53.160</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29.500</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20.500</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35.400</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30.000</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40.000</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662880" y="836712"/>
            <a:ext cx="8229600" cy="792088"/>
          </a:xfrm>
        </p:spPr>
        <p:txBody>
          <a:bodyPr>
            <a:normAutofit lnSpcReduction="10000"/>
          </a:bodyPr>
          <a:lstStyle/>
          <a:p>
            <a:pPr>
              <a:buNone/>
            </a:pPr>
            <a:r>
              <a:rPr lang="tr-TR" sz="1600" b="1" dirty="0" smtClean="0"/>
              <a:t>11. Yeni dönem hesaplarının açılması: </a:t>
            </a:r>
            <a:r>
              <a:rPr lang="tr-TR" sz="1600" b="1" dirty="0" smtClean="0"/>
              <a:t> </a:t>
            </a:r>
            <a:r>
              <a:rPr lang="tr-TR" sz="1600" dirty="0" smtClean="0"/>
              <a:t>Önceki </a:t>
            </a:r>
            <a:r>
              <a:rPr lang="tr-TR" sz="1600" dirty="0" smtClean="0"/>
              <a:t>dönem kapanış kaydının tersi yapılarak yeni dönemin açılış kaydı yapılır. Aynı zamanda kapanış bilançosu yeni dönemin açılış bilançosudur.</a:t>
            </a:r>
            <a:endParaRPr lang="tr-TR" sz="1600" dirty="0"/>
          </a:p>
        </p:txBody>
      </p:sp>
      <p:sp>
        <p:nvSpPr>
          <p:cNvPr id="5" name="4 Slayt Numarası Yer Tutucusu"/>
          <p:cNvSpPr>
            <a:spLocks noGrp="1"/>
          </p:cNvSpPr>
          <p:nvPr>
            <p:ph type="sldNum" sz="quarter" idx="12"/>
          </p:nvPr>
        </p:nvSpPr>
        <p:spPr/>
        <p:txBody>
          <a:bodyPr/>
          <a:lstStyle/>
          <a:p>
            <a:fld id="{632B7333-DC34-4534-9108-1C585B088A21}" type="slidenum">
              <a:rPr lang="tr-TR"/>
              <a:pPr/>
              <a:t>25</a:t>
            </a:fld>
            <a:endParaRPr lang="tr-TR"/>
          </a:p>
        </p:txBody>
      </p:sp>
      <p:graphicFrame>
        <p:nvGraphicFramePr>
          <p:cNvPr id="7" name="6 Tablo"/>
          <p:cNvGraphicFramePr>
            <a:graphicFrameLocks noGrp="1"/>
          </p:cNvGraphicFramePr>
          <p:nvPr/>
        </p:nvGraphicFramePr>
        <p:xfrm>
          <a:off x="1043608" y="2116836"/>
          <a:ext cx="7056783" cy="3299842"/>
        </p:xfrm>
        <a:graphic>
          <a:graphicData uri="http://schemas.openxmlformats.org/drawingml/2006/table">
            <a:tbl>
              <a:tblPr/>
              <a:tblGrid>
                <a:gridCol w="461659"/>
                <a:gridCol w="3957074"/>
                <a:gridCol w="1319025"/>
                <a:gridCol w="1319025"/>
              </a:tblGrid>
              <a:tr h="266700">
                <a:tc>
                  <a:txBody>
                    <a:bodyPr/>
                    <a:lstStyle/>
                    <a:p>
                      <a:pPr algn="ctr">
                        <a:lnSpc>
                          <a:spcPct val="115000"/>
                        </a:lnSpc>
                        <a:spcAft>
                          <a:spcPts val="0"/>
                        </a:spcAft>
                      </a:pPr>
                      <a:r>
                        <a:rPr lang="tr-TR" sz="1200">
                          <a:solidFill>
                            <a:srgbClr val="000000"/>
                          </a:solidFill>
                          <a:latin typeface="Comic Sans MS"/>
                          <a:ea typeface="Times New Roman"/>
                          <a:cs typeface="Times New Roman"/>
                        </a:rPr>
                        <a:t>Mad. No</a:t>
                      </a:r>
                      <a:endParaRPr lang="tr-TR" sz="12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0"/>
                        </a:spcAft>
                      </a:pPr>
                      <a:r>
                        <a:rPr lang="tr-TR" sz="1200" b="1">
                          <a:solidFill>
                            <a:srgbClr val="000000"/>
                          </a:solidFill>
                          <a:latin typeface="Comic Sans MS"/>
                          <a:ea typeface="Times New Roman"/>
                          <a:cs typeface="Times New Roman"/>
                        </a:rPr>
                        <a:t>AÇIKLAMA</a:t>
                      </a:r>
                      <a:endParaRPr lang="tr-TR" sz="12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0"/>
                        </a:spcAft>
                      </a:pPr>
                      <a:r>
                        <a:rPr lang="tr-TR" sz="1200" b="1">
                          <a:solidFill>
                            <a:srgbClr val="000000"/>
                          </a:solidFill>
                          <a:latin typeface="Comic Sans MS"/>
                          <a:ea typeface="Times New Roman"/>
                          <a:cs typeface="Times New Roman"/>
                        </a:rPr>
                        <a:t>BORÇ</a:t>
                      </a:r>
                      <a:endParaRPr lang="tr-TR" sz="12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0"/>
                        </a:spcAft>
                      </a:pPr>
                      <a:r>
                        <a:rPr lang="tr-TR" sz="1200" b="1">
                          <a:solidFill>
                            <a:srgbClr val="000000"/>
                          </a:solidFill>
                          <a:latin typeface="Comic Sans MS"/>
                          <a:ea typeface="Times New Roman"/>
                          <a:cs typeface="Times New Roman"/>
                        </a:rPr>
                        <a:t>ALACAK</a:t>
                      </a:r>
                      <a:endParaRPr lang="tr-TR" sz="1200">
                        <a:latin typeface="Calibri"/>
                        <a:ea typeface="Calibri"/>
                        <a:cs typeface="Times New Roman"/>
                      </a:endParaRPr>
                    </a:p>
                  </a:txBody>
                  <a:tcPr marL="0" marR="0" marT="0"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r>
              <a:tr h="457200">
                <a:tc>
                  <a:txBody>
                    <a:bodyPr/>
                    <a:lstStyle/>
                    <a:p>
                      <a:pPr algn="ctr">
                        <a:lnSpc>
                          <a:spcPct val="115000"/>
                        </a:lnSpc>
                        <a:spcAft>
                          <a:spcPts val="0"/>
                        </a:spcAft>
                      </a:pPr>
                      <a:r>
                        <a:rPr lang="tr-TR" sz="1200">
                          <a:solidFill>
                            <a:srgbClr val="000000"/>
                          </a:solidFill>
                          <a:latin typeface="Comic Sans MS"/>
                          <a:ea typeface="Times New Roman"/>
                          <a:cs typeface="Times New Roman"/>
                        </a:rPr>
                        <a:t>1</a:t>
                      </a:r>
                      <a:endParaRPr lang="tr-TR" sz="12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a:solidFill>
                            <a:srgbClr val="000000"/>
                          </a:solidFill>
                          <a:latin typeface="Comic Sans MS"/>
                          <a:ea typeface="Times New Roman"/>
                          <a:cs typeface="Times New Roman"/>
                        </a:rPr>
                        <a:t>....................................01.01.2016......................................</a:t>
                      </a:r>
                      <a:endParaRPr lang="tr-TR" sz="1200">
                        <a:latin typeface="Calibri"/>
                        <a:ea typeface="Calibri"/>
                        <a:cs typeface="Times New Roman"/>
                      </a:endParaRPr>
                    </a:p>
                    <a:p>
                      <a:pPr>
                        <a:lnSpc>
                          <a:spcPct val="115000"/>
                        </a:lnSpc>
                        <a:spcAft>
                          <a:spcPts val="1000"/>
                        </a:spcAft>
                      </a:pPr>
                      <a:r>
                        <a:rPr lang="tr-TR" sz="1200">
                          <a:solidFill>
                            <a:srgbClr val="000000"/>
                          </a:solidFill>
                          <a:latin typeface="Comic Sans MS"/>
                          <a:ea typeface="Times New Roman"/>
                          <a:cs typeface="Times New Roman"/>
                        </a:rPr>
                        <a:t>100 KASA HESABI</a:t>
                      </a:r>
                      <a:br>
                        <a:rPr lang="tr-TR" sz="1200">
                          <a:solidFill>
                            <a:srgbClr val="000000"/>
                          </a:solidFill>
                          <a:latin typeface="Comic Sans MS"/>
                          <a:ea typeface="Times New Roman"/>
                          <a:cs typeface="Times New Roman"/>
                        </a:rPr>
                      </a:br>
                      <a:r>
                        <a:rPr lang="tr-TR" sz="1200">
                          <a:solidFill>
                            <a:srgbClr val="000000"/>
                          </a:solidFill>
                          <a:latin typeface="Comic Sans MS"/>
                          <a:ea typeface="Times New Roman"/>
                          <a:cs typeface="Times New Roman"/>
                        </a:rPr>
                        <a:t>101 ALINAN ÇEKLER HESABI</a:t>
                      </a:r>
                      <a:br>
                        <a:rPr lang="tr-TR" sz="1200">
                          <a:solidFill>
                            <a:srgbClr val="000000"/>
                          </a:solidFill>
                          <a:latin typeface="Comic Sans MS"/>
                          <a:ea typeface="Times New Roman"/>
                          <a:cs typeface="Times New Roman"/>
                        </a:rPr>
                      </a:br>
                      <a:r>
                        <a:rPr lang="tr-TR" sz="1200">
                          <a:solidFill>
                            <a:srgbClr val="000000"/>
                          </a:solidFill>
                          <a:latin typeface="Comic Sans MS"/>
                          <a:ea typeface="Times New Roman"/>
                          <a:cs typeface="Times New Roman"/>
                        </a:rPr>
                        <a:t>102 BANKALAR HESABI</a:t>
                      </a:r>
                      <a:br>
                        <a:rPr lang="tr-TR" sz="1200">
                          <a:solidFill>
                            <a:srgbClr val="000000"/>
                          </a:solidFill>
                          <a:latin typeface="Comic Sans MS"/>
                          <a:ea typeface="Times New Roman"/>
                          <a:cs typeface="Times New Roman"/>
                        </a:rPr>
                      </a:br>
                      <a:r>
                        <a:rPr lang="tr-TR" sz="1200">
                          <a:solidFill>
                            <a:srgbClr val="000000"/>
                          </a:solidFill>
                          <a:latin typeface="Comic Sans MS"/>
                          <a:ea typeface="Times New Roman"/>
                          <a:cs typeface="Times New Roman"/>
                        </a:rPr>
                        <a:t>121 ALACAK SENETLERİ HESABI</a:t>
                      </a:r>
                      <a:br>
                        <a:rPr lang="tr-TR" sz="1200">
                          <a:solidFill>
                            <a:srgbClr val="000000"/>
                          </a:solidFill>
                          <a:latin typeface="Comic Sans MS"/>
                          <a:ea typeface="Times New Roman"/>
                          <a:cs typeface="Times New Roman"/>
                        </a:rPr>
                      </a:br>
                      <a:r>
                        <a:rPr lang="tr-TR" sz="1200">
                          <a:solidFill>
                            <a:srgbClr val="000000"/>
                          </a:solidFill>
                          <a:latin typeface="Comic Sans MS"/>
                          <a:ea typeface="Times New Roman"/>
                          <a:cs typeface="Times New Roman"/>
                        </a:rPr>
                        <a:t>153 TİCARİ MALLAR HESABI</a:t>
                      </a:r>
                      <a:br>
                        <a:rPr lang="tr-TR" sz="1200">
                          <a:solidFill>
                            <a:srgbClr val="000000"/>
                          </a:solidFill>
                          <a:latin typeface="Comic Sans MS"/>
                          <a:ea typeface="Times New Roman"/>
                          <a:cs typeface="Times New Roman"/>
                        </a:rPr>
                      </a:br>
                      <a:r>
                        <a:rPr lang="tr-TR" sz="1200">
                          <a:solidFill>
                            <a:srgbClr val="000000"/>
                          </a:solidFill>
                          <a:latin typeface="Comic Sans MS"/>
                          <a:ea typeface="Times New Roman"/>
                          <a:cs typeface="Times New Roman"/>
                        </a:rPr>
                        <a:t>255 DEMİRBAŞLAR HESABI</a:t>
                      </a:r>
                      <a:endParaRPr lang="tr-TR" sz="1200">
                        <a:latin typeface="Calibri"/>
                        <a:ea typeface="Calibri"/>
                        <a:cs typeface="Times New Roman"/>
                      </a:endParaRPr>
                    </a:p>
                    <a:p>
                      <a:pPr algn="r">
                        <a:lnSpc>
                          <a:spcPct val="115000"/>
                        </a:lnSpc>
                        <a:spcAft>
                          <a:spcPts val="1000"/>
                        </a:spcAft>
                      </a:pPr>
                      <a:r>
                        <a:rPr lang="tr-TR" sz="1200">
                          <a:solidFill>
                            <a:srgbClr val="000000"/>
                          </a:solidFill>
                          <a:latin typeface="Comic Sans MS"/>
                          <a:ea typeface="Times New Roman"/>
                          <a:cs typeface="Times New Roman"/>
                        </a:rPr>
                        <a:t>360 ÖDENECEK VERGİ VE FONLAR HS</a:t>
                      </a:r>
                      <a:br>
                        <a:rPr lang="tr-TR" sz="1200">
                          <a:solidFill>
                            <a:srgbClr val="000000"/>
                          </a:solidFill>
                          <a:latin typeface="Comic Sans MS"/>
                          <a:ea typeface="Times New Roman"/>
                          <a:cs typeface="Times New Roman"/>
                        </a:rPr>
                      </a:br>
                      <a:r>
                        <a:rPr lang="tr-TR" sz="1200">
                          <a:solidFill>
                            <a:srgbClr val="000000"/>
                          </a:solidFill>
                          <a:latin typeface="Comic Sans MS"/>
                          <a:ea typeface="Times New Roman"/>
                          <a:cs typeface="Times New Roman"/>
                        </a:rPr>
                        <a:t>400 BANKA KREDİLERİ HESABI</a:t>
                      </a:r>
                      <a:br>
                        <a:rPr lang="tr-TR" sz="1200">
                          <a:solidFill>
                            <a:srgbClr val="000000"/>
                          </a:solidFill>
                          <a:latin typeface="Comic Sans MS"/>
                          <a:ea typeface="Times New Roman"/>
                          <a:cs typeface="Times New Roman"/>
                        </a:rPr>
                      </a:br>
                      <a:r>
                        <a:rPr lang="tr-TR" sz="1200">
                          <a:solidFill>
                            <a:srgbClr val="000000"/>
                          </a:solidFill>
                          <a:latin typeface="Comic Sans MS"/>
                          <a:ea typeface="Times New Roman"/>
                          <a:cs typeface="Times New Roman"/>
                        </a:rPr>
                        <a:t>500 SERMAYE HESABI</a:t>
                      </a:r>
                      <a:br>
                        <a:rPr lang="tr-TR" sz="1200">
                          <a:solidFill>
                            <a:srgbClr val="000000"/>
                          </a:solidFill>
                          <a:latin typeface="Comic Sans MS"/>
                          <a:ea typeface="Times New Roman"/>
                          <a:cs typeface="Times New Roman"/>
                        </a:rPr>
                      </a:br>
                      <a:r>
                        <a:rPr lang="tr-TR" sz="1200">
                          <a:solidFill>
                            <a:srgbClr val="000000"/>
                          </a:solidFill>
                          <a:latin typeface="Comic Sans MS"/>
                          <a:ea typeface="Times New Roman"/>
                          <a:cs typeface="Times New Roman"/>
                        </a:rPr>
                        <a:t>570 ÖNCEKİ DÖNEM KARLARI</a:t>
                      </a:r>
                      <a:endParaRPr lang="tr-TR" sz="1200">
                        <a:latin typeface="Calibri"/>
                        <a:ea typeface="Calibri"/>
                        <a:cs typeface="Times New Roman"/>
                      </a:endParaRPr>
                    </a:p>
                    <a:p>
                      <a:pPr algn="ctr">
                        <a:lnSpc>
                          <a:spcPct val="115000"/>
                        </a:lnSpc>
                        <a:spcAft>
                          <a:spcPts val="1000"/>
                        </a:spcAft>
                      </a:pPr>
                      <a:r>
                        <a:rPr lang="tr-TR" sz="1200">
                          <a:solidFill>
                            <a:srgbClr val="000000"/>
                          </a:solidFill>
                          <a:latin typeface="Comic Sans MS"/>
                          <a:ea typeface="Times New Roman"/>
                          <a:cs typeface="Times New Roman"/>
                        </a:rPr>
                        <a:t>..............................2016 Açılış kaydı.............................. </a:t>
                      </a:r>
                      <a:endParaRPr lang="tr-TR" sz="12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a:solidFill>
                            <a:srgbClr val="000000"/>
                          </a:solidFill>
                          <a:latin typeface="Comic Sans MS"/>
                          <a:ea typeface="Times New Roman"/>
                          <a:cs typeface="Times New Roman"/>
                        </a:rPr>
                        <a:t> </a:t>
                      </a:r>
                      <a:endParaRPr lang="tr-TR" sz="1200">
                        <a:latin typeface="Calibri"/>
                        <a:ea typeface="Calibri"/>
                        <a:cs typeface="Times New Roman"/>
                      </a:endParaRPr>
                    </a:p>
                    <a:p>
                      <a:pPr algn="ctr">
                        <a:lnSpc>
                          <a:spcPct val="115000"/>
                        </a:lnSpc>
                        <a:spcAft>
                          <a:spcPts val="1000"/>
                        </a:spcAft>
                      </a:pPr>
                      <a:r>
                        <a:rPr lang="tr-TR" sz="1200">
                          <a:solidFill>
                            <a:srgbClr val="000000"/>
                          </a:solidFill>
                          <a:latin typeface="Comic Sans MS"/>
                          <a:ea typeface="Times New Roman"/>
                          <a:cs typeface="Times New Roman"/>
                        </a:rPr>
                        <a:t>53.160</a:t>
                      </a:r>
                      <a:br>
                        <a:rPr lang="tr-TR" sz="1200">
                          <a:solidFill>
                            <a:srgbClr val="000000"/>
                          </a:solidFill>
                          <a:latin typeface="Comic Sans MS"/>
                          <a:ea typeface="Times New Roman"/>
                          <a:cs typeface="Times New Roman"/>
                        </a:rPr>
                      </a:br>
                      <a:r>
                        <a:rPr lang="tr-TR" sz="1200">
                          <a:solidFill>
                            <a:srgbClr val="000000"/>
                          </a:solidFill>
                          <a:latin typeface="Comic Sans MS"/>
                          <a:ea typeface="Times New Roman"/>
                          <a:cs typeface="Times New Roman"/>
                        </a:rPr>
                        <a:t>29.500</a:t>
                      </a:r>
                      <a:br>
                        <a:rPr lang="tr-TR" sz="1200">
                          <a:solidFill>
                            <a:srgbClr val="000000"/>
                          </a:solidFill>
                          <a:latin typeface="Comic Sans MS"/>
                          <a:ea typeface="Times New Roman"/>
                          <a:cs typeface="Times New Roman"/>
                        </a:rPr>
                      </a:br>
                      <a:r>
                        <a:rPr lang="tr-TR" sz="1200">
                          <a:solidFill>
                            <a:srgbClr val="000000"/>
                          </a:solidFill>
                          <a:latin typeface="Comic Sans MS"/>
                          <a:ea typeface="Times New Roman"/>
                          <a:cs typeface="Times New Roman"/>
                        </a:rPr>
                        <a:t>20.500</a:t>
                      </a:r>
                      <a:br>
                        <a:rPr lang="tr-TR" sz="1200">
                          <a:solidFill>
                            <a:srgbClr val="000000"/>
                          </a:solidFill>
                          <a:latin typeface="Comic Sans MS"/>
                          <a:ea typeface="Times New Roman"/>
                          <a:cs typeface="Times New Roman"/>
                        </a:rPr>
                      </a:br>
                      <a:r>
                        <a:rPr lang="tr-TR" sz="1200">
                          <a:solidFill>
                            <a:srgbClr val="000000"/>
                          </a:solidFill>
                          <a:latin typeface="Comic Sans MS"/>
                          <a:ea typeface="Times New Roman"/>
                          <a:cs typeface="Times New Roman"/>
                        </a:rPr>
                        <a:t>35.400</a:t>
                      </a:r>
                      <a:br>
                        <a:rPr lang="tr-TR" sz="1200">
                          <a:solidFill>
                            <a:srgbClr val="000000"/>
                          </a:solidFill>
                          <a:latin typeface="Comic Sans MS"/>
                          <a:ea typeface="Times New Roman"/>
                          <a:cs typeface="Times New Roman"/>
                        </a:rPr>
                      </a:br>
                      <a:r>
                        <a:rPr lang="tr-TR" sz="1200">
                          <a:solidFill>
                            <a:srgbClr val="000000"/>
                          </a:solidFill>
                          <a:latin typeface="Comic Sans MS"/>
                          <a:ea typeface="Times New Roman"/>
                          <a:cs typeface="Times New Roman"/>
                        </a:rPr>
                        <a:t>30.000</a:t>
                      </a:r>
                      <a:br>
                        <a:rPr lang="tr-TR" sz="1200">
                          <a:solidFill>
                            <a:srgbClr val="000000"/>
                          </a:solidFill>
                          <a:latin typeface="Comic Sans MS"/>
                          <a:ea typeface="Times New Roman"/>
                          <a:cs typeface="Times New Roman"/>
                        </a:rPr>
                      </a:br>
                      <a:r>
                        <a:rPr lang="tr-TR" sz="1200">
                          <a:solidFill>
                            <a:srgbClr val="000000"/>
                          </a:solidFill>
                          <a:latin typeface="Comic Sans MS"/>
                          <a:ea typeface="Times New Roman"/>
                          <a:cs typeface="Times New Roman"/>
                        </a:rPr>
                        <a:t>40.000</a:t>
                      </a:r>
                      <a:endParaRPr lang="tr-TR" sz="120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tr-TR" sz="1200" dirty="0">
                          <a:solidFill>
                            <a:srgbClr val="000000"/>
                          </a:solidFill>
                          <a:latin typeface="Comic Sans MS"/>
                          <a:ea typeface="Times New Roman"/>
                          <a:cs typeface="Times New Roman"/>
                        </a:rPr>
                        <a:t> </a:t>
                      </a:r>
                      <a:endParaRPr lang="tr-TR" sz="1200" dirty="0">
                        <a:latin typeface="Calibri"/>
                        <a:ea typeface="Calibri"/>
                        <a:cs typeface="Times New Roman"/>
                      </a:endParaRPr>
                    </a:p>
                    <a:p>
                      <a:pPr algn="ctr">
                        <a:lnSpc>
                          <a:spcPct val="115000"/>
                        </a:lnSpc>
                        <a:spcAft>
                          <a:spcPts val="1000"/>
                        </a:spcAft>
                      </a:pPr>
                      <a:r>
                        <a:rPr lang="tr-TR" sz="1200" dirty="0">
                          <a:solidFill>
                            <a:srgbClr val="000000"/>
                          </a:solidFill>
                          <a:latin typeface="Comic Sans MS"/>
                          <a:ea typeface="Times New Roman"/>
                          <a:cs typeface="Times New Roman"/>
                        </a:rPr>
                        <a:t> </a:t>
                      </a:r>
                      <a:endParaRPr lang="tr-TR" sz="1200" dirty="0">
                        <a:latin typeface="Calibri"/>
                        <a:ea typeface="Calibri"/>
                        <a:cs typeface="Times New Roman"/>
                      </a:endParaRPr>
                    </a:p>
                    <a:p>
                      <a:pPr algn="ctr">
                        <a:lnSpc>
                          <a:spcPct val="115000"/>
                        </a:lnSpc>
                        <a:spcAft>
                          <a:spcPts val="1200"/>
                        </a:spcAft>
                      </a:pPr>
                      <a:r>
                        <a:rPr lang="tr-TR" sz="1200" dirty="0">
                          <a:solidFill>
                            <a:srgbClr val="000000"/>
                          </a:solidFill>
                          <a:latin typeface="Comic Sans MS"/>
                          <a:ea typeface="Times New Roman"/>
                          <a:cs typeface="Times New Roman"/>
                        </a:rPr>
                        <a:t/>
                      </a:r>
                      <a:br>
                        <a:rPr lang="tr-TR" sz="1200" dirty="0">
                          <a:solidFill>
                            <a:srgbClr val="000000"/>
                          </a:solidFill>
                          <a:latin typeface="Comic Sans MS"/>
                          <a:ea typeface="Times New Roman"/>
                          <a:cs typeface="Times New Roman"/>
                        </a:rPr>
                      </a:br>
                      <a:endParaRPr lang="tr-TR" sz="1200" dirty="0">
                        <a:latin typeface="Calibri"/>
                        <a:ea typeface="Calibri"/>
                        <a:cs typeface="Times New Roman"/>
                      </a:endParaRPr>
                    </a:p>
                    <a:p>
                      <a:pPr algn="ctr">
                        <a:lnSpc>
                          <a:spcPct val="115000"/>
                        </a:lnSpc>
                        <a:spcAft>
                          <a:spcPts val="1000"/>
                        </a:spcAft>
                      </a:pPr>
                      <a:r>
                        <a:rPr lang="tr-TR" sz="1200" dirty="0">
                          <a:solidFill>
                            <a:srgbClr val="000000"/>
                          </a:solidFill>
                          <a:latin typeface="Comic Sans MS"/>
                          <a:ea typeface="Times New Roman"/>
                          <a:cs typeface="Times New Roman"/>
                        </a:rPr>
                        <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6.060</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110.000</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90.000</a:t>
                      </a:r>
                      <a:br>
                        <a:rPr lang="tr-TR" sz="1200" dirty="0">
                          <a:solidFill>
                            <a:srgbClr val="000000"/>
                          </a:solidFill>
                          <a:latin typeface="Comic Sans MS"/>
                          <a:ea typeface="Times New Roman"/>
                          <a:cs typeface="Times New Roman"/>
                        </a:rPr>
                      </a:br>
                      <a:r>
                        <a:rPr lang="tr-TR" sz="1200" dirty="0">
                          <a:solidFill>
                            <a:srgbClr val="000000"/>
                          </a:solidFill>
                          <a:latin typeface="Comic Sans MS"/>
                          <a:ea typeface="Times New Roman"/>
                          <a:cs typeface="Times New Roman"/>
                        </a:rPr>
                        <a:t>2.500</a:t>
                      </a:r>
                      <a:endParaRPr lang="tr-TR" sz="1200" dirty="0">
                        <a:latin typeface="Calibri"/>
                        <a:ea typeface="Calibri"/>
                        <a:cs typeface="Times New Roman"/>
                      </a:endParaRPr>
                    </a:p>
                  </a:txBody>
                  <a:tcPr marL="0" marR="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1538</TotalTime>
  <Words>599</Words>
  <Application>Microsoft Office PowerPoint</Application>
  <PresentationFormat>Ekran Gösterisi (4:3)</PresentationFormat>
  <Paragraphs>307</Paragraphs>
  <Slides>25</Slides>
  <Notes>1</Notes>
  <HiddenSlides>0</HiddenSlides>
  <MMClips>0</MMClips>
  <ScaleCrop>false</ScaleCrop>
  <HeadingPairs>
    <vt:vector size="4" baseType="variant">
      <vt:variant>
        <vt:lpstr>Tema</vt:lpstr>
      </vt:variant>
      <vt:variant>
        <vt:i4>1</vt:i4>
      </vt:variant>
      <vt:variant>
        <vt:lpstr>Slayt Başlıkları</vt:lpstr>
      </vt:variant>
      <vt:variant>
        <vt:i4>25</vt:i4>
      </vt:variant>
    </vt:vector>
  </HeadingPairs>
  <TitlesOfParts>
    <vt:vector size="26" baseType="lpstr">
      <vt:lpstr>Akış</vt:lpstr>
      <vt:lpstr>ÜNİTE:7 MONOGRAFİ VE ÇÖZÜMÜ</vt:lpstr>
      <vt:lpstr>Konu Başlıkları</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Genel Muhasebe</dc:title>
  <dc:creator>niyoo</dc:creator>
  <cp:lastModifiedBy>Seda</cp:lastModifiedBy>
  <cp:revision>140</cp:revision>
  <dcterms:created xsi:type="dcterms:W3CDTF">2008-10-01T21:04:54Z</dcterms:created>
  <dcterms:modified xsi:type="dcterms:W3CDTF">2016-10-25T21:03:07Z</dcterms:modified>
</cp:coreProperties>
</file>