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notesMasterIdLst>
    <p:notesMasterId r:id="rId21"/>
  </p:notesMasterIdLst>
  <p:sldIdLst>
    <p:sldId id="256" r:id="rId2"/>
    <p:sldId id="257" r:id="rId3"/>
    <p:sldId id="304" r:id="rId4"/>
    <p:sldId id="305" r:id="rId5"/>
    <p:sldId id="306" r:id="rId6"/>
    <p:sldId id="307" r:id="rId7"/>
    <p:sldId id="308" r:id="rId8"/>
    <p:sldId id="309" r:id="rId9"/>
    <p:sldId id="310" r:id="rId10"/>
    <p:sldId id="311" r:id="rId11"/>
    <p:sldId id="312" r:id="rId12"/>
    <p:sldId id="313" r:id="rId13"/>
    <p:sldId id="314" r:id="rId14"/>
    <p:sldId id="315" r:id="rId15"/>
    <p:sldId id="316" r:id="rId16"/>
    <p:sldId id="317" r:id="rId17"/>
    <p:sldId id="318" r:id="rId18"/>
    <p:sldId id="319" r:id="rId19"/>
    <p:sldId id="320" r:id="rId2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iyoo"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2" autoAdjust="0"/>
    <p:restoredTop sz="94679" autoAdjust="0"/>
  </p:normalViewPr>
  <p:slideViewPr>
    <p:cSldViewPr>
      <p:cViewPr varScale="1">
        <p:scale>
          <a:sx n="51" d="100"/>
          <a:sy n="51" d="100"/>
        </p:scale>
        <p:origin x="-1243"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tr-TR"/>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tr-TR"/>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tr-TR"/>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F8D4FB0-03F9-4D1D-B2FD-879639105594}" type="slidenum">
              <a:rPr lang="tr-TR"/>
              <a:pPr/>
              <a:t>‹#›</a:t>
            </a:fld>
            <a:endParaRPr lang="tr-TR"/>
          </a:p>
        </p:txBody>
      </p:sp>
    </p:spTree>
    <p:extLst>
      <p:ext uri="{BB962C8B-B14F-4D97-AF65-F5344CB8AC3E}">
        <p14:creationId xmlns:p14="http://schemas.microsoft.com/office/powerpoint/2010/main" xmlns="" val="420918933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87B5F1-19E2-41E1-81A0-0CFD2D90FC5F}" type="slidenum">
              <a:rPr lang="tr-TR"/>
              <a:pPr/>
              <a:t>1</a:t>
            </a:fld>
            <a:endParaRPr lang="tr-TR"/>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r>
              <a:rPr lang="tr-TR" smtClean="0"/>
              <a:t>© www.niyazikurnaz.net</a:t>
            </a:r>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DD4671ED-0EFC-4B10-8FFE-F37CFE22C7F0}"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77955CD-8F97-4361-9AEE-F88C85707D82}"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AD5F7BE-DD36-441E-AF01-9E07980125E7}"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5B8BE8B-F5D9-44E8-B3C5-CBBD728824C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r>
              <a:rPr lang="tr-TR" smtClean="0"/>
              <a:t>© www.niyazikurnaz.net</a:t>
            </a:r>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0108E5CE-B0F5-4E86-A161-AE8183D873F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r>
              <a:rPr lang="tr-TR" smtClean="0"/>
              <a:t>© www.niyazikurnaz.net</a:t>
            </a:r>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2740E270-21EA-409F-8E4B-BEF6391446A8}"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r>
              <a:rPr lang="tr-TR" smtClean="0"/>
              <a:t>© www.niyazikurnaz.net</a:t>
            </a:r>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C5F54ED0-12B0-4C4D-A738-F75B41E821A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4C2EC31-9272-4D6C-88A2-F9FA932C7125}"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8F15187-B109-41D4-9DA5-EC20CA08C3CA}"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7BDFB69-B7FF-4116-9A6B-DF73A5366139}"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E366239-DA98-45B3-945E-01EFE14A9F6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tr-TR" smtClean="0"/>
              <a:t>© www.niyazikurnaz.net</a:t>
            </a:r>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D689978-A16B-45C6-97F0-5E263BA9AE48}"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1371600"/>
            <a:ext cx="7851648" cy="2201416"/>
          </a:xfrm>
        </p:spPr>
        <p:txBody>
          <a:bodyPr>
            <a:normAutofit fontScale="90000"/>
          </a:bodyPr>
          <a:lstStyle/>
          <a:p>
            <a:pPr algn="ctr"/>
            <a:r>
              <a:rPr lang="tr-TR" dirty="0" smtClean="0"/>
              <a:t/>
            </a:r>
            <a:br>
              <a:rPr lang="tr-TR" dirty="0" smtClean="0"/>
            </a:br>
            <a:r>
              <a:rPr lang="tr-TR" dirty="0" smtClean="0"/>
              <a:t>ÜNİTE: </a:t>
            </a:r>
            <a:r>
              <a:rPr lang="tr-TR" dirty="0" smtClean="0"/>
              <a:t>3</a:t>
            </a:r>
            <a:r>
              <a:rPr lang="tr-TR" dirty="0" smtClean="0"/>
              <a:t/>
            </a:r>
            <a:br>
              <a:rPr lang="tr-TR" dirty="0" smtClean="0"/>
            </a:br>
            <a:r>
              <a:rPr lang="tr-TR" dirty="0" smtClean="0"/>
              <a:t>FATURA VE FATURA YERİNE GEÇEN BELGELER </a:t>
            </a:r>
            <a:r>
              <a:rPr lang="tr-TR" dirty="0" smtClean="0"/>
              <a:t>II</a:t>
            </a:r>
            <a:endParaRPr lang="tr-TR" dirty="0"/>
          </a:p>
        </p:txBody>
      </p:sp>
      <p:sp>
        <p:nvSpPr>
          <p:cNvPr id="2051" name="Rectangle 3"/>
          <p:cNvSpPr>
            <a:spLocks noGrp="1" noChangeArrowheads="1"/>
          </p:cNvSpPr>
          <p:nvPr>
            <p:ph type="subTitle" idx="1"/>
          </p:nvPr>
        </p:nvSpPr>
        <p:spPr>
          <a:xfrm>
            <a:off x="539552" y="3789040"/>
            <a:ext cx="7854696" cy="1752600"/>
          </a:xfrm>
        </p:spPr>
        <p:txBody>
          <a:bodyPr/>
          <a:lstStyle/>
          <a:p>
            <a:endParaRPr lang="tr-TR" dirty="0" smtClean="0"/>
          </a:p>
          <a:p>
            <a:pPr algn="ctr"/>
            <a:r>
              <a:rPr lang="tr-TR" dirty="0" err="1" smtClean="0"/>
              <a:t>Öğr</a:t>
            </a:r>
            <a:r>
              <a:rPr lang="tr-TR" dirty="0" smtClean="0"/>
              <a:t>. Gör. Ahmet GÜN</a:t>
            </a:r>
            <a:endParaRPr lang="tr-TR" dirty="0"/>
          </a:p>
        </p:txBody>
      </p:sp>
      <p:sp>
        <p:nvSpPr>
          <p:cNvPr id="6" name="Rectangle 18"/>
          <p:cNvSpPr>
            <a:spLocks noGrp="1" noChangeArrowheads="1"/>
          </p:cNvSpPr>
          <p:nvPr>
            <p:ph type="sldNum" sz="quarter" idx="12"/>
          </p:nvPr>
        </p:nvSpPr>
        <p:spPr/>
        <p:txBody>
          <a:bodyPr/>
          <a:lstStyle/>
          <a:p>
            <a:fld id="{618723FA-7377-4AC0-85A7-C1C43D77AB09}" type="slidenum">
              <a:rPr lang="tr-TR"/>
              <a:pPr/>
              <a:t>1</a:t>
            </a:fld>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Konu Başlıkları</a:t>
            </a:r>
            <a:endParaRPr lang="tr-TR" dirty="0"/>
          </a:p>
        </p:txBody>
      </p:sp>
      <p:sp>
        <p:nvSpPr>
          <p:cNvPr id="11267" name="Rectangle 3"/>
          <p:cNvSpPr>
            <a:spLocks noGrp="1" noChangeArrowheads="1"/>
          </p:cNvSpPr>
          <p:nvPr>
            <p:ph idx="1"/>
          </p:nvPr>
        </p:nvSpPr>
        <p:spPr>
          <a:xfrm>
            <a:off x="457200" y="1935480"/>
            <a:ext cx="8229600" cy="2861672"/>
          </a:xfrm>
        </p:spPr>
        <p:txBody>
          <a:bodyPr>
            <a:normAutofit fontScale="92500" lnSpcReduction="10000"/>
          </a:bodyPr>
          <a:lstStyle/>
          <a:p>
            <a:pPr marL="514350" lvl="0" indent="-514350">
              <a:buFont typeface="+mj-lt"/>
              <a:buAutoNum type="arabicPeriod"/>
            </a:pPr>
            <a:r>
              <a:rPr lang="tr-TR" b="1" dirty="0" smtClean="0"/>
              <a:t>SEVK İRSALİYESİ</a:t>
            </a:r>
            <a:endParaRPr lang="tr-TR" dirty="0" smtClean="0"/>
          </a:p>
          <a:p>
            <a:pPr marL="514350" lvl="0" indent="-514350">
              <a:buFont typeface="+mj-lt"/>
              <a:buAutoNum type="arabicPeriod"/>
            </a:pPr>
            <a:r>
              <a:rPr lang="tr-TR" b="1" dirty="0" smtClean="0"/>
              <a:t>İRSALİYELİ FATURA </a:t>
            </a:r>
            <a:endParaRPr lang="tr-TR" dirty="0" smtClean="0"/>
          </a:p>
          <a:p>
            <a:pPr marL="514350" lvl="0" indent="-514350">
              <a:buFont typeface="+mj-lt"/>
              <a:buAutoNum type="arabicPeriod"/>
            </a:pPr>
            <a:r>
              <a:rPr lang="tr-TR" b="1" dirty="0" smtClean="0"/>
              <a:t>TAŞIMA İRSALİYESİ </a:t>
            </a:r>
            <a:endParaRPr lang="tr-TR" dirty="0" smtClean="0"/>
          </a:p>
          <a:p>
            <a:pPr marL="514350" lvl="0" indent="-514350">
              <a:buFont typeface="+mj-lt"/>
              <a:buAutoNum type="arabicPeriod"/>
            </a:pPr>
            <a:r>
              <a:rPr lang="tr-TR" b="1" dirty="0" smtClean="0"/>
              <a:t>SİGORTA POLİÇESİ  </a:t>
            </a:r>
            <a:endParaRPr lang="tr-TR" dirty="0" smtClean="0"/>
          </a:p>
          <a:p>
            <a:pPr marL="514350" lvl="0" indent="-514350">
              <a:buFont typeface="+mj-lt"/>
              <a:buAutoNum type="arabicPeriod"/>
            </a:pPr>
            <a:r>
              <a:rPr lang="tr-TR" b="1" dirty="0" smtClean="0"/>
              <a:t>GİDER PUSULASI</a:t>
            </a:r>
            <a:endParaRPr lang="tr-TR" dirty="0" smtClean="0"/>
          </a:p>
          <a:p>
            <a:pPr marL="514350" lvl="0" indent="-514350">
              <a:buFont typeface="+mj-lt"/>
              <a:buAutoNum type="arabicPeriod"/>
            </a:pPr>
            <a:r>
              <a:rPr lang="tr-TR" b="1" dirty="0" smtClean="0"/>
              <a:t>MÜSTAHSİL MAKBUZU</a:t>
            </a:r>
            <a:endParaRPr lang="tr-TR" dirty="0" smtClean="0"/>
          </a:p>
          <a:p>
            <a:pPr marL="514350" indent="-514350">
              <a:buFont typeface="+mj-lt"/>
              <a:buAutoNum type="arabicPeriod"/>
            </a:pPr>
            <a:r>
              <a:rPr lang="tr-TR" b="1" dirty="0" smtClean="0"/>
              <a:t>DİĞER BELGELER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2</a:t>
            </a:fld>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11267" name="Rectangle 3"/>
          <p:cNvSpPr>
            <a:spLocks noGrp="1" noChangeArrowheads="1"/>
          </p:cNvSpPr>
          <p:nvPr>
            <p:ph idx="1"/>
          </p:nvPr>
        </p:nvSpPr>
        <p:spPr/>
        <p:txBody>
          <a:bodyPr>
            <a:normAutofit fontScale="92500" lnSpcReduction="10000"/>
          </a:bodyPr>
          <a:lstStyle/>
          <a:p>
            <a:pPr algn="just">
              <a:buNone/>
            </a:pPr>
            <a:r>
              <a:rPr lang="tr-TR" b="1" dirty="0" smtClean="0"/>
              <a:t>SEVK İRSALİYESİ </a:t>
            </a:r>
            <a:endParaRPr lang="tr-TR" dirty="0" smtClean="0"/>
          </a:p>
          <a:p>
            <a:pPr algn="just">
              <a:buNone/>
            </a:pPr>
            <a:r>
              <a:rPr lang="tr-TR" dirty="0" smtClean="0"/>
              <a:t>Satılmış ya da satılmak üzere olan bir malın, bir adresten diğerine naklinde ya da aynı işletmeye ait iş yerleri arasında taşınmasında düzenlenen ve üzerinde gönderilen malın konusu, birimi ve malın kime ait olduğunun yazıldığı belgeye ‘sevk irsaliyesi’ denir.  </a:t>
            </a:r>
          </a:p>
          <a:p>
            <a:pPr algn="just">
              <a:buNone/>
            </a:pPr>
            <a:r>
              <a:rPr lang="tr-TR" dirty="0" smtClean="0"/>
              <a:t>Satılan mal satıcı tarafından taşınırsa, sevk irsaliyesi satıcı tarafından, alıcı tarafından taşınması halinde de alıcı tarafından düzenlenir. Sevk irsaliyesi en az üç nüsha olarak düzenlenir ve iki nüshası mutlaka emtiayı (malı) taşıyan taşıtta bulundurulur. En az üç nüsha olarak düzenlenmeyen sevk irsaliyeleri hiç düzenlenmemiş sayılır.</a:t>
            </a:r>
          </a:p>
          <a:p>
            <a:pPr algn="just">
              <a:buNone/>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3</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11267" name="Rectangle 3"/>
          <p:cNvSpPr>
            <a:spLocks noGrp="1" noChangeArrowheads="1"/>
          </p:cNvSpPr>
          <p:nvPr>
            <p:ph idx="1"/>
          </p:nvPr>
        </p:nvSpPr>
        <p:spPr/>
        <p:txBody>
          <a:bodyPr>
            <a:normAutofit/>
          </a:bodyPr>
          <a:lstStyle/>
          <a:p>
            <a:pPr>
              <a:buNone/>
            </a:pPr>
            <a:r>
              <a:rPr lang="tr-TR" b="1" dirty="0" smtClean="0"/>
              <a:t>Örnek:  </a:t>
            </a:r>
            <a:endParaRPr lang="tr-TR" dirty="0" smtClean="0"/>
          </a:p>
          <a:p>
            <a:pPr>
              <a:buNone/>
            </a:pPr>
            <a:r>
              <a:rPr lang="tr-TR" dirty="0" smtClean="0"/>
              <a:t>Hakan konfeksiyon müşterisi Semra </a:t>
            </a:r>
            <a:r>
              <a:rPr lang="tr-TR" dirty="0" err="1" smtClean="0"/>
              <a:t>COŞKUN’a</a:t>
            </a:r>
            <a:r>
              <a:rPr lang="tr-TR" dirty="0" smtClean="0"/>
              <a:t> aşağıdaki ürünleri 03/12/2015 tarihinde satmış ve aynı tarihte sevk etmiştir. Sevk irsaliyesini doldurunuz.  </a:t>
            </a:r>
          </a:p>
          <a:p>
            <a:pPr>
              <a:buNone/>
            </a:pPr>
            <a:r>
              <a:rPr lang="tr-TR" dirty="0" smtClean="0"/>
              <a:t>	Cinsi   	</a:t>
            </a:r>
            <a:r>
              <a:rPr lang="tr-TR" dirty="0" smtClean="0"/>
              <a:t>	Miktarı   	Fiyatı   	Tutarı </a:t>
            </a:r>
          </a:p>
          <a:p>
            <a:pPr>
              <a:buNone/>
            </a:pPr>
            <a:r>
              <a:rPr lang="tr-TR" dirty="0" smtClean="0"/>
              <a:t>Etek   		</a:t>
            </a:r>
            <a:r>
              <a:rPr lang="tr-TR" dirty="0" smtClean="0"/>
              <a:t>	10 </a:t>
            </a:r>
            <a:r>
              <a:rPr lang="tr-TR" dirty="0" smtClean="0"/>
              <a:t>Adet   	40   		400 TL </a:t>
            </a:r>
          </a:p>
          <a:p>
            <a:pPr>
              <a:buNone/>
            </a:pPr>
            <a:r>
              <a:rPr lang="tr-TR" dirty="0" smtClean="0"/>
              <a:t>Kravat   		50 Adet   	15   		750 TL </a:t>
            </a:r>
          </a:p>
          <a:p>
            <a:pPr>
              <a:buNone/>
            </a:pPr>
            <a:r>
              <a:rPr lang="tr-TR" dirty="0" smtClean="0"/>
              <a:t>Bay ceket  	</a:t>
            </a:r>
            <a:r>
              <a:rPr lang="tr-TR" dirty="0" smtClean="0"/>
              <a:t>	40 </a:t>
            </a:r>
            <a:r>
              <a:rPr lang="tr-TR" dirty="0" smtClean="0"/>
              <a:t>Adet   	60   		2.400 TL </a:t>
            </a:r>
          </a:p>
          <a:p>
            <a:pPr>
              <a:buNone/>
            </a:pPr>
            <a:r>
              <a:rPr lang="tr-TR" dirty="0" smtClean="0"/>
              <a:t>Bayan gömlek  	10 Adet   	30   		300 TL</a:t>
            </a:r>
          </a:p>
          <a:p>
            <a:pPr algn="just">
              <a:buNone/>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4</a:t>
            </a:fld>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5</a:t>
            </a:fld>
            <a:endParaRPr lang="tr-TR"/>
          </a:p>
        </p:txBody>
      </p:sp>
      <p:pic>
        <p:nvPicPr>
          <p:cNvPr id="6" name="5 İçerik Yer Tutucusu"/>
          <p:cNvPicPr>
            <a:picLocks noGrp="1"/>
          </p:cNvPicPr>
          <p:nvPr>
            <p:ph idx="1"/>
          </p:nvPr>
        </p:nvPicPr>
        <p:blipFill>
          <a:blip r:embed="rId2" cstate="print"/>
          <a:srcRect/>
          <a:stretch>
            <a:fillRect/>
          </a:stretch>
        </p:blipFill>
        <p:spPr bwMode="auto">
          <a:xfrm>
            <a:off x="1187624" y="2060848"/>
            <a:ext cx="6912768" cy="41044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11267" name="Rectangle 3"/>
          <p:cNvSpPr>
            <a:spLocks noGrp="1" noChangeArrowheads="1"/>
          </p:cNvSpPr>
          <p:nvPr>
            <p:ph idx="1"/>
          </p:nvPr>
        </p:nvSpPr>
        <p:spPr/>
        <p:txBody>
          <a:bodyPr>
            <a:normAutofit/>
          </a:bodyPr>
          <a:lstStyle/>
          <a:p>
            <a:pPr algn="just">
              <a:buNone/>
            </a:pPr>
            <a:r>
              <a:rPr lang="tr-TR" b="1" dirty="0" smtClean="0"/>
              <a:t>İRSALİYELİ FATURA </a:t>
            </a:r>
            <a:endParaRPr lang="tr-TR" dirty="0" smtClean="0"/>
          </a:p>
          <a:p>
            <a:pPr algn="just">
              <a:buNone/>
            </a:pPr>
            <a:r>
              <a:rPr lang="tr-TR" dirty="0" smtClean="0"/>
              <a:t>İrsaliyeli fatura, fatura ve sevk irsaliyesinin yerine geçerek düzenlenen bir belgedir. Ayrıca düzenlenen irsaliyeli faturalarda katma değer vergisi (KDV) oranı ve tutarı yer alması gerekir. Bu bilgilerin eksik olması hâlinde irsaliyeli fatura hiç düzenlenmemiş sayılır. Mükellefler, irsaliyeli faturayı en az üç örnek olarak düzenleyeceklerdir. Biri asıl olmak üzere iki örneğini müşteriye vereceklerdir. En az üç suret düzenlenmeyen irsaliyeli faturalar hiç düzenlenmemiş sayılacaktır. </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6</a:t>
            </a:fld>
            <a:endParaRPr 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11267" name="Rectangle 3"/>
          <p:cNvSpPr>
            <a:spLocks noGrp="1" noChangeArrowheads="1"/>
          </p:cNvSpPr>
          <p:nvPr>
            <p:ph idx="1"/>
          </p:nvPr>
        </p:nvSpPr>
        <p:spPr/>
        <p:txBody>
          <a:bodyPr>
            <a:normAutofit/>
          </a:bodyPr>
          <a:lstStyle/>
          <a:p>
            <a:pPr>
              <a:buNone/>
            </a:pPr>
            <a:r>
              <a:rPr lang="tr-TR" b="1" dirty="0" smtClean="0"/>
              <a:t>Örnek : </a:t>
            </a:r>
            <a:endParaRPr lang="tr-TR" dirty="0" smtClean="0"/>
          </a:p>
          <a:p>
            <a:pPr>
              <a:buNone/>
            </a:pPr>
            <a:r>
              <a:rPr lang="tr-TR" dirty="0" err="1" smtClean="0"/>
              <a:t>Günay</a:t>
            </a:r>
            <a:r>
              <a:rPr lang="tr-TR" dirty="0" smtClean="0"/>
              <a:t> Ticaret müşterisi Sema </a:t>
            </a:r>
            <a:r>
              <a:rPr lang="tr-TR" dirty="0" err="1" smtClean="0"/>
              <a:t>BURNAZ’a</a:t>
            </a:r>
            <a:r>
              <a:rPr lang="tr-TR" dirty="0" smtClean="0"/>
              <a:t> 04/12/2015 tarihinde aşağıdaki ürünleri satmıştır.   </a:t>
            </a:r>
          </a:p>
          <a:p>
            <a:pPr>
              <a:buNone/>
            </a:pPr>
            <a:r>
              <a:rPr lang="tr-TR" dirty="0" smtClean="0"/>
              <a:t>KDV oranı % 8’dir. İrsaliyeli faturayı düzenleyiniz.</a:t>
            </a:r>
          </a:p>
          <a:p>
            <a:pPr>
              <a:buNone/>
            </a:pPr>
            <a:endParaRPr lang="tr-TR" dirty="0" smtClean="0"/>
          </a:p>
          <a:p>
            <a:pPr>
              <a:buNone/>
            </a:pPr>
            <a:r>
              <a:rPr lang="tr-TR" dirty="0" smtClean="0"/>
              <a:t>Cinsi    </a:t>
            </a:r>
            <a:r>
              <a:rPr lang="tr-TR" dirty="0" smtClean="0"/>
              <a:t>		Miktarı   	Birim Fiyatı  	Tutarı </a:t>
            </a:r>
          </a:p>
          <a:p>
            <a:pPr>
              <a:buNone/>
            </a:pPr>
            <a:r>
              <a:rPr lang="tr-TR" dirty="0" smtClean="0"/>
              <a:t>Bay ceket   	</a:t>
            </a:r>
            <a:r>
              <a:rPr lang="tr-TR" dirty="0" smtClean="0"/>
              <a:t>	30 </a:t>
            </a:r>
            <a:r>
              <a:rPr lang="tr-TR" dirty="0" smtClean="0"/>
              <a:t>Adet   	60 TL </a:t>
            </a:r>
          </a:p>
          <a:p>
            <a:pPr>
              <a:buNone/>
            </a:pPr>
            <a:r>
              <a:rPr lang="tr-TR" dirty="0" smtClean="0"/>
              <a:t>Bayan gömlek   	40 Adet   	30 TL</a:t>
            </a:r>
          </a:p>
          <a:p>
            <a:pPr algn="just">
              <a:buNone/>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7</a:t>
            </a:fld>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8</a:t>
            </a:fld>
            <a:endParaRPr lang="tr-TR"/>
          </a:p>
        </p:txBody>
      </p:sp>
      <p:pic>
        <p:nvPicPr>
          <p:cNvPr id="6" name="5 İçerik Yer Tutucusu"/>
          <p:cNvPicPr>
            <a:picLocks noGrp="1"/>
          </p:cNvPicPr>
          <p:nvPr>
            <p:ph idx="1"/>
          </p:nvPr>
        </p:nvPicPr>
        <p:blipFill>
          <a:blip r:embed="rId2" cstate="print"/>
          <a:srcRect/>
          <a:stretch>
            <a:fillRect/>
          </a:stretch>
        </p:blipFill>
        <p:spPr bwMode="auto">
          <a:xfrm>
            <a:off x="1115616" y="1844824"/>
            <a:ext cx="6552728" cy="41764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11267" name="Rectangle 3"/>
          <p:cNvSpPr>
            <a:spLocks noGrp="1" noChangeArrowheads="1"/>
          </p:cNvSpPr>
          <p:nvPr>
            <p:ph idx="1"/>
          </p:nvPr>
        </p:nvSpPr>
        <p:spPr/>
        <p:txBody>
          <a:bodyPr>
            <a:normAutofit/>
          </a:bodyPr>
          <a:lstStyle/>
          <a:p>
            <a:pPr algn="just">
              <a:buNone/>
            </a:pPr>
            <a:r>
              <a:rPr lang="tr-TR" b="1" dirty="0" smtClean="0"/>
              <a:t>TAŞIMA İRSALİYESİ  </a:t>
            </a:r>
            <a:endParaRPr lang="tr-TR" dirty="0" smtClean="0"/>
          </a:p>
          <a:p>
            <a:pPr algn="just">
              <a:buNone/>
            </a:pPr>
            <a:r>
              <a:rPr lang="tr-TR" dirty="0" smtClean="0"/>
              <a:t>Araç sahibi tarafından, bir ücret karşılığında yük (eşya, mal) taşıyan gerçek veya tüzel kişi olan nakliyecilerin taşıdıkları eşya için (kara, deniz, demir ve hava yolu fark etmez) düzenledikleri bir belgedir. Taşıma irsaliyesi üç nüsha olarak düzenlenir. Bir nüshası taşımayı yaptıranda, bir nüshası eşyayı taşıyanda, bir nüshası da taşıma irsaliyesini düzenlemekle görevli nakliyeci işletme sahibinde kalır.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9</a:t>
            </a:fld>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11267" name="Rectangle 3"/>
          <p:cNvSpPr>
            <a:spLocks noGrp="1" noChangeArrowheads="1"/>
          </p:cNvSpPr>
          <p:nvPr>
            <p:ph idx="1"/>
          </p:nvPr>
        </p:nvSpPr>
        <p:spPr/>
        <p:txBody>
          <a:bodyPr>
            <a:normAutofit fontScale="70000" lnSpcReduction="20000"/>
          </a:bodyPr>
          <a:lstStyle/>
          <a:p>
            <a:pPr>
              <a:buNone/>
            </a:pPr>
            <a:r>
              <a:rPr lang="tr-TR" sz="2800" b="1" dirty="0" smtClean="0"/>
              <a:t>SİGORTA POLİÇESİ  </a:t>
            </a:r>
            <a:endParaRPr lang="tr-TR" sz="2400" dirty="0" smtClean="0"/>
          </a:p>
          <a:p>
            <a:pPr>
              <a:buNone/>
            </a:pPr>
            <a:r>
              <a:rPr lang="tr-TR" sz="2800" dirty="0" smtClean="0"/>
              <a:t>Sigorta, sigortacının alacağı bir prim karşılığında bir kimsenin para ile ölçülebilir, yasa ile korumaya değer bir menfaatine zarar veren bir olayın meydana gelmesi halinde bu zararı karşılayacak miktarda sigortacının tazminat vermesini öngören çift taraflı bir sözleşmedir.</a:t>
            </a:r>
            <a:endParaRPr lang="tr-TR" sz="2400" dirty="0" smtClean="0"/>
          </a:p>
          <a:p>
            <a:pPr>
              <a:buNone/>
            </a:pPr>
            <a:r>
              <a:rPr lang="tr-TR" sz="2800" b="1" dirty="0" smtClean="0"/>
              <a:t>Sigorta türleri şunlardır; </a:t>
            </a:r>
            <a:endParaRPr lang="tr-TR" sz="2400" dirty="0" smtClean="0"/>
          </a:p>
          <a:p>
            <a:pPr lvl="1">
              <a:buFont typeface="Arial" pitchFamily="34" charset="0"/>
              <a:buChar char="•"/>
            </a:pPr>
            <a:r>
              <a:rPr lang="tr-TR" dirty="0" smtClean="0"/>
              <a:t>Kasko sigorta poliçesi </a:t>
            </a:r>
            <a:endParaRPr lang="tr-TR" sz="2000" dirty="0" smtClean="0"/>
          </a:p>
          <a:p>
            <a:pPr lvl="1">
              <a:buFont typeface="Arial" pitchFamily="34" charset="0"/>
              <a:buChar char="•"/>
            </a:pPr>
            <a:r>
              <a:rPr lang="tr-TR" dirty="0" smtClean="0"/>
              <a:t>Konut sigorta poliçesi </a:t>
            </a:r>
            <a:endParaRPr lang="tr-TR" sz="2000" dirty="0" smtClean="0"/>
          </a:p>
          <a:p>
            <a:pPr lvl="1">
              <a:buFont typeface="Arial" pitchFamily="34" charset="0"/>
              <a:buChar char="•"/>
            </a:pPr>
            <a:r>
              <a:rPr lang="tr-TR" dirty="0" smtClean="0"/>
              <a:t>Zorunlu trafik sigorta poliçesi </a:t>
            </a:r>
            <a:endParaRPr lang="tr-TR" sz="2000" dirty="0" smtClean="0"/>
          </a:p>
          <a:p>
            <a:pPr lvl="1">
              <a:buFont typeface="Arial" pitchFamily="34" charset="0"/>
              <a:buChar char="•"/>
            </a:pPr>
            <a:r>
              <a:rPr lang="tr-TR" dirty="0" smtClean="0"/>
              <a:t>Zorunlu deprem (DASK) sigorta poliçesi </a:t>
            </a:r>
            <a:endParaRPr lang="tr-TR" sz="2000" dirty="0" smtClean="0"/>
          </a:p>
          <a:p>
            <a:pPr lvl="1">
              <a:buFont typeface="Arial" pitchFamily="34" charset="0"/>
              <a:buChar char="•"/>
            </a:pPr>
            <a:r>
              <a:rPr lang="tr-TR" dirty="0" smtClean="0"/>
              <a:t>Sağlık sigorta poliçesi </a:t>
            </a:r>
            <a:endParaRPr lang="tr-TR" sz="2000" dirty="0" smtClean="0"/>
          </a:p>
          <a:p>
            <a:pPr lvl="1">
              <a:buFont typeface="Arial" pitchFamily="34" charset="0"/>
              <a:buChar char="•"/>
            </a:pPr>
            <a:r>
              <a:rPr lang="tr-TR" dirty="0" smtClean="0"/>
              <a:t>Yıllık hayat sigorta poliçesi </a:t>
            </a:r>
            <a:endParaRPr lang="tr-TR" sz="2000" dirty="0" smtClean="0"/>
          </a:p>
          <a:p>
            <a:pPr lvl="1">
              <a:buFont typeface="Arial" pitchFamily="34" charset="0"/>
              <a:buChar char="•"/>
            </a:pPr>
            <a:r>
              <a:rPr lang="tr-TR" dirty="0" smtClean="0"/>
              <a:t>Seyahat sigorta poliçesi </a:t>
            </a:r>
            <a:endParaRPr lang="tr-TR" sz="2000" dirty="0" smtClean="0"/>
          </a:p>
          <a:p>
            <a:pPr lvl="1">
              <a:buFont typeface="Arial" pitchFamily="34" charset="0"/>
              <a:buChar char="•"/>
            </a:pPr>
            <a:r>
              <a:rPr lang="tr-TR" dirty="0" smtClean="0"/>
              <a:t>Ferdi kaza sigorta poliçesi</a:t>
            </a:r>
            <a:endParaRPr lang="tr-TR" sz="2000" dirty="0" smtClean="0"/>
          </a:p>
          <a:p>
            <a:pPr algn="just">
              <a:buNone/>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10</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11267" name="Rectangle 3"/>
          <p:cNvSpPr>
            <a:spLocks noGrp="1" noChangeArrowheads="1"/>
          </p:cNvSpPr>
          <p:nvPr>
            <p:ph idx="1"/>
          </p:nvPr>
        </p:nvSpPr>
        <p:spPr/>
        <p:txBody>
          <a:bodyPr>
            <a:normAutofit/>
          </a:bodyPr>
          <a:lstStyle/>
          <a:p>
            <a:pPr algn="ctr">
              <a:buNone/>
            </a:pPr>
            <a:r>
              <a:rPr lang="tr-TR" b="1" dirty="0" smtClean="0"/>
              <a:t>FATURA YERİNE GEÇEN BELGELER </a:t>
            </a:r>
            <a:endParaRPr lang="tr-TR" dirty="0" smtClean="0"/>
          </a:p>
          <a:p>
            <a:pPr>
              <a:buNone/>
            </a:pPr>
            <a:r>
              <a:rPr lang="tr-TR" b="1" dirty="0" smtClean="0"/>
              <a:t>GİDER PUSULASI </a:t>
            </a:r>
            <a:endParaRPr lang="tr-TR" dirty="0" smtClean="0"/>
          </a:p>
          <a:p>
            <a:pPr algn="just">
              <a:buNone/>
            </a:pPr>
            <a:r>
              <a:rPr lang="tr-TR" dirty="0" smtClean="0"/>
              <a:t>Defter tutan işletmecilerin, defter tutmayan kişilerden (çiftçiler hariç) satın aldıkları mal veya hizmetler karşılığında düzenledikleri ticari belgeye gider pusulası denir. Satıcıya imzalatılan belgenin kopyası işletmecide, aslı ise satıcıda kalır. </a:t>
            </a:r>
          </a:p>
          <a:p>
            <a:pPr algn="just">
              <a:buNone/>
            </a:pPr>
            <a:r>
              <a:rPr lang="tr-TR" dirty="0" smtClean="0"/>
              <a:t>Alış işleminde alıcı ve satıcı olmak üzere iki taraf vardır. Taraflar ve özellikleri şöyledir:</a:t>
            </a:r>
          </a:p>
          <a:p>
            <a:pPr algn="just">
              <a:buNone/>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11</a:t>
            </a:fld>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12</a:t>
            </a:fld>
            <a:endParaRPr lang="tr-TR"/>
          </a:p>
        </p:txBody>
      </p:sp>
      <p:pic>
        <p:nvPicPr>
          <p:cNvPr id="6" name="5 İçerik Yer Tutucusu"/>
          <p:cNvPicPr>
            <a:picLocks noGrp="1"/>
          </p:cNvPicPr>
          <p:nvPr>
            <p:ph idx="1"/>
          </p:nvPr>
        </p:nvPicPr>
        <p:blipFill>
          <a:blip r:embed="rId2" cstate="print"/>
          <a:srcRect/>
          <a:stretch>
            <a:fillRect/>
          </a:stretch>
        </p:blipFill>
        <p:spPr bwMode="auto">
          <a:xfrm>
            <a:off x="755576" y="1916832"/>
            <a:ext cx="7272808" cy="4464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11267" name="Rectangle 3"/>
          <p:cNvSpPr>
            <a:spLocks noGrp="1" noChangeArrowheads="1"/>
          </p:cNvSpPr>
          <p:nvPr>
            <p:ph idx="1"/>
          </p:nvPr>
        </p:nvSpPr>
        <p:spPr/>
        <p:txBody>
          <a:bodyPr>
            <a:normAutofit/>
          </a:bodyPr>
          <a:lstStyle/>
          <a:p>
            <a:pPr>
              <a:buNone/>
            </a:pPr>
            <a:r>
              <a:rPr lang="tr-TR" b="1" dirty="0" smtClean="0"/>
              <a:t>Örnek: </a:t>
            </a:r>
            <a:endParaRPr lang="tr-TR" dirty="0" smtClean="0"/>
          </a:p>
          <a:p>
            <a:pPr>
              <a:buNone/>
            </a:pPr>
            <a:r>
              <a:rPr lang="tr-TR" dirty="0" smtClean="0"/>
              <a:t>Bir ev hanımı şirketin temizliğini 50 TL’ ye yapmıştır. Şirket ev hanımına 45 TL ödeyecektir. Ödenecek net tutarı ve kesilen gelir vergisini hesaplayalım. Satışa konu olan değer hizmet olduğu için gelir vergisi oranı % 10 olacaktır. </a:t>
            </a:r>
          </a:p>
          <a:p>
            <a:pPr>
              <a:buNone/>
            </a:pPr>
            <a:r>
              <a:rPr lang="tr-TR" dirty="0" smtClean="0"/>
              <a:t>Kesilecek gelir vergisi = Brüt mal veya hizmet tutarı X Gelir vergisi oranı </a:t>
            </a:r>
          </a:p>
          <a:p>
            <a:pPr>
              <a:buNone/>
            </a:pPr>
            <a:r>
              <a:rPr lang="tr-TR" dirty="0" smtClean="0"/>
              <a:t>Kesilecek gelir vergisi = 50 TL X 0,10 = 5 TL gelir vergisi </a:t>
            </a:r>
          </a:p>
          <a:p>
            <a:pPr>
              <a:buNone/>
            </a:pPr>
            <a:r>
              <a:rPr lang="tr-TR" dirty="0" smtClean="0"/>
              <a:t>Net Ödenen = 50 TL – 5 TL= 45 TL</a:t>
            </a:r>
          </a:p>
          <a:p>
            <a:pPr algn="just">
              <a:buNone/>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13</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14</a:t>
            </a:fld>
            <a:endParaRPr lang="tr-TR"/>
          </a:p>
        </p:txBody>
      </p:sp>
      <p:pic>
        <p:nvPicPr>
          <p:cNvPr id="6" name="5 İçerik Yer Tutucusu"/>
          <p:cNvPicPr>
            <a:picLocks noGrp="1"/>
          </p:cNvPicPr>
          <p:nvPr>
            <p:ph idx="1"/>
          </p:nvPr>
        </p:nvPicPr>
        <p:blipFill>
          <a:blip r:embed="rId2" cstate="print"/>
          <a:srcRect/>
          <a:stretch>
            <a:fillRect/>
          </a:stretch>
        </p:blipFill>
        <p:spPr bwMode="auto">
          <a:xfrm>
            <a:off x="899592" y="1916832"/>
            <a:ext cx="7272808" cy="41764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11267" name="Rectangle 3"/>
          <p:cNvSpPr>
            <a:spLocks noGrp="1" noChangeArrowheads="1"/>
          </p:cNvSpPr>
          <p:nvPr>
            <p:ph idx="1"/>
          </p:nvPr>
        </p:nvSpPr>
        <p:spPr/>
        <p:txBody>
          <a:bodyPr>
            <a:normAutofit/>
          </a:bodyPr>
          <a:lstStyle/>
          <a:p>
            <a:pPr algn="just">
              <a:buNone/>
            </a:pPr>
            <a:r>
              <a:rPr lang="tr-TR" b="1" dirty="0" smtClean="0"/>
              <a:t>MÜSTAHSİL MAKBUZU </a:t>
            </a:r>
            <a:endParaRPr lang="tr-TR" dirty="0" smtClean="0"/>
          </a:p>
          <a:p>
            <a:pPr algn="just">
              <a:buNone/>
            </a:pPr>
            <a:r>
              <a:rPr lang="tr-TR" dirty="0" smtClean="0"/>
              <a:t>Defter tutan çiftçilerin veya toptancıların, defter tutmayan çiftçilerden satın aldıkları ürünler karşılığında düzenledikleri ticari belgeye müstahsil makbuzu denir. Çiftçiye imzalatılan belgenin kopyası işletmecide, aslı ise çiftçide kalır.</a:t>
            </a:r>
          </a:p>
          <a:p>
            <a:pPr algn="just">
              <a:buNone/>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15</a:t>
            </a:fld>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16</a:t>
            </a:fld>
            <a:endParaRPr lang="tr-TR"/>
          </a:p>
        </p:txBody>
      </p:sp>
      <p:pic>
        <p:nvPicPr>
          <p:cNvPr id="6" name="5 İçerik Yer Tutucusu"/>
          <p:cNvPicPr>
            <a:picLocks noGrp="1"/>
          </p:cNvPicPr>
          <p:nvPr>
            <p:ph idx="1"/>
          </p:nvPr>
        </p:nvPicPr>
        <p:blipFill>
          <a:blip r:embed="rId2" cstate="print"/>
          <a:srcRect/>
          <a:stretch>
            <a:fillRect/>
          </a:stretch>
        </p:blipFill>
        <p:spPr bwMode="auto">
          <a:xfrm>
            <a:off x="611560" y="1844824"/>
            <a:ext cx="8136904" cy="45365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11267" name="Rectangle 3"/>
          <p:cNvSpPr>
            <a:spLocks noGrp="1" noChangeArrowheads="1"/>
          </p:cNvSpPr>
          <p:nvPr>
            <p:ph idx="1"/>
          </p:nvPr>
        </p:nvSpPr>
        <p:spPr/>
        <p:txBody>
          <a:bodyPr>
            <a:normAutofit/>
          </a:bodyPr>
          <a:lstStyle/>
          <a:p>
            <a:pPr algn="just">
              <a:buNone/>
            </a:pPr>
            <a:r>
              <a:rPr lang="tr-TR" b="1" dirty="0" smtClean="0"/>
              <a:t>Örnek: </a:t>
            </a:r>
            <a:endParaRPr lang="tr-TR" dirty="0" smtClean="0"/>
          </a:p>
          <a:p>
            <a:pPr algn="just">
              <a:buNone/>
            </a:pPr>
            <a:r>
              <a:rPr lang="tr-TR" dirty="0" smtClean="0"/>
              <a:t>Bir çiftçi borsaya kayıtlı, ürettiği büyük baş hayvanı şirketimize 1.000 TL’ ye satmıştır. Kesilecek gelir vergisini hesaplayalım. Satılan hayvansal ürün olduğu ve çiftçi borsaya kayıtlı olduğundan kesilecek gelir vergisi oranı % 1 olacaktır. </a:t>
            </a:r>
          </a:p>
          <a:p>
            <a:pPr algn="just">
              <a:buNone/>
            </a:pPr>
            <a:r>
              <a:rPr lang="tr-TR" dirty="0" smtClean="0"/>
              <a:t>Kesilecek gelir vergisi = 1.000 TL X 0,01 = 10 TL </a:t>
            </a:r>
          </a:p>
          <a:p>
            <a:pPr algn="just">
              <a:buNone/>
            </a:pPr>
            <a:r>
              <a:rPr lang="tr-TR" dirty="0" smtClean="0"/>
              <a:t>Net Ödenen 1.000 TL – 10 TL= 990 TL</a:t>
            </a:r>
          </a:p>
          <a:p>
            <a:pPr algn="just">
              <a:buNone/>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17</a:t>
            </a:fld>
            <a:endParaRPr lang="tr-T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18</a:t>
            </a:fld>
            <a:endParaRPr lang="tr-TR"/>
          </a:p>
        </p:txBody>
      </p:sp>
      <p:pic>
        <p:nvPicPr>
          <p:cNvPr id="6" name="5 İçerik Yer Tutucusu"/>
          <p:cNvPicPr>
            <a:picLocks noGrp="1"/>
          </p:cNvPicPr>
          <p:nvPr>
            <p:ph idx="1"/>
          </p:nvPr>
        </p:nvPicPr>
        <p:blipFill>
          <a:blip r:embed="rId2" cstate="print"/>
          <a:srcRect/>
          <a:stretch>
            <a:fillRect/>
          </a:stretch>
        </p:blipFill>
        <p:spPr bwMode="auto">
          <a:xfrm>
            <a:off x="1043608" y="1772816"/>
            <a:ext cx="7272808" cy="4464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TİCARİ BELGELER</a:t>
            </a:r>
            <a:endParaRPr lang="tr-TR" dirty="0"/>
          </a:p>
        </p:txBody>
      </p:sp>
      <p:sp>
        <p:nvSpPr>
          <p:cNvPr id="11267" name="Rectangle 3"/>
          <p:cNvSpPr>
            <a:spLocks noGrp="1" noChangeArrowheads="1"/>
          </p:cNvSpPr>
          <p:nvPr>
            <p:ph idx="1"/>
          </p:nvPr>
        </p:nvSpPr>
        <p:spPr/>
        <p:txBody>
          <a:bodyPr>
            <a:normAutofit fontScale="70000" lnSpcReduction="20000"/>
          </a:bodyPr>
          <a:lstStyle/>
          <a:p>
            <a:pPr>
              <a:buNone/>
            </a:pPr>
            <a:r>
              <a:rPr lang="tr-TR" b="1" dirty="0" smtClean="0"/>
              <a:t>GÜNLÜK MÜŞTERİ LİSTESİ </a:t>
            </a:r>
            <a:endParaRPr lang="tr-TR" dirty="0" smtClean="0"/>
          </a:p>
          <a:p>
            <a:pPr>
              <a:buNone/>
            </a:pPr>
            <a:r>
              <a:rPr lang="tr-TR" dirty="0" smtClean="0"/>
              <a:t>Defter tutan konaklama işletmecileri günlük, hangi müşterilerin hangi oda, bölüm ve yatakta kaldıklarını takip etmek amacı ile bir liste tutar. Bu listeye günlük müşteri listesi denir. </a:t>
            </a:r>
          </a:p>
          <a:p>
            <a:pPr>
              <a:buNone/>
            </a:pPr>
            <a:endParaRPr lang="tr-TR" b="1" dirty="0" smtClean="0"/>
          </a:p>
          <a:p>
            <a:pPr>
              <a:buNone/>
            </a:pPr>
            <a:r>
              <a:rPr lang="tr-TR" b="1" dirty="0" smtClean="0"/>
              <a:t>YOLCU </a:t>
            </a:r>
            <a:r>
              <a:rPr lang="tr-TR" b="1" dirty="0" smtClean="0"/>
              <a:t>LİSTESİ </a:t>
            </a:r>
            <a:endParaRPr lang="tr-TR" dirty="0" smtClean="0"/>
          </a:p>
          <a:p>
            <a:pPr>
              <a:buNone/>
            </a:pPr>
            <a:r>
              <a:rPr lang="tr-TR" dirty="0" smtClean="0"/>
              <a:t>Şehirlerarası yolcu taşımacılığı yapan işletmeler, yaptıkları her sefer için yolcu isimleri ve ödedikleri ücretleri gösteren listeyi düzenlemek zorundadır. Bu belgeye yolcu listesi denir. </a:t>
            </a:r>
          </a:p>
          <a:p>
            <a:pPr>
              <a:buNone/>
            </a:pPr>
            <a:r>
              <a:rPr lang="tr-TR" b="1" dirty="0" smtClean="0"/>
              <a:t>  </a:t>
            </a:r>
            <a:endParaRPr lang="tr-TR" dirty="0" smtClean="0"/>
          </a:p>
          <a:p>
            <a:pPr>
              <a:buNone/>
            </a:pPr>
            <a:r>
              <a:rPr lang="tr-TR" b="1" dirty="0" smtClean="0"/>
              <a:t>KIYMETLİ MADEN ALIM SATIM BELGESİ </a:t>
            </a:r>
            <a:endParaRPr lang="tr-TR" dirty="0" smtClean="0"/>
          </a:p>
          <a:p>
            <a:pPr>
              <a:buNone/>
            </a:pPr>
            <a:r>
              <a:rPr lang="tr-TR" dirty="0" smtClean="0"/>
              <a:t>5 Ocak 2008 tarih ve 26747 sayılı tebliğ ile kıymetli madenlerin alım satımında belge düzenlenmesi zorunluluğu getirilmiştir. </a:t>
            </a:r>
          </a:p>
          <a:p>
            <a:pPr>
              <a:buNone/>
            </a:pPr>
            <a:r>
              <a:rPr lang="tr-TR" dirty="0" smtClean="0"/>
              <a:t>Buna göre 1.3.2008 tarihinden geçerli olmak üzere, kıymetli maden alımında "Kıymetli Maden Alım Belgesi", satımında da "Kıymetli Maden Satım Belgesi" düzenleme zorunluluğu </a:t>
            </a:r>
            <a:r>
              <a:rPr lang="tr-TR" smtClean="0"/>
              <a:t>getirilmiştir</a:t>
            </a:r>
            <a:r>
              <a:rPr lang="tr-TR" smtClean="0"/>
              <a:t>.</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19</a:t>
            </a:fld>
            <a:endParaRPr lang="tr-T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394</TotalTime>
  <Words>730</Words>
  <Application>Microsoft Office PowerPoint</Application>
  <PresentationFormat>Ekran Gösterisi (4:3)</PresentationFormat>
  <Paragraphs>104</Paragraphs>
  <Slides>19</Slides>
  <Notes>1</Notes>
  <HiddenSlides>0</HiddenSlides>
  <MMClips>0</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Akış</vt:lpstr>
      <vt:lpstr> ÜNİTE: 3 FATURA VE FATURA YERİNE GEÇEN BELGELER II</vt:lpstr>
      <vt:lpstr>Konu Başlıkları</vt:lpstr>
      <vt:lpstr>TİCARİ BELGELER</vt:lpstr>
      <vt:lpstr>TİCARİ BELGELER</vt:lpstr>
      <vt:lpstr>TİCARİ BELGELER</vt:lpstr>
      <vt:lpstr>TİCARİ BELGELER</vt:lpstr>
      <vt:lpstr>TİCARİ BELGELER</vt:lpstr>
      <vt:lpstr>TİCARİ BELGELER</vt:lpstr>
      <vt:lpstr>TİCARİ BELGELER</vt:lpstr>
      <vt:lpstr>TİCARİ BELGELER</vt:lpstr>
      <vt:lpstr>TİCARİ BELGELER</vt:lpstr>
      <vt:lpstr>TİCARİ BELGELER</vt:lpstr>
      <vt:lpstr>TİCARİ BELGELER</vt:lpstr>
      <vt:lpstr>TİCARİ BELGELER</vt:lpstr>
      <vt:lpstr>TİCARİ BELGELER</vt:lpstr>
      <vt:lpstr>TİCARİ BELGELER</vt:lpstr>
      <vt:lpstr>TİCARİ BELGELER</vt:lpstr>
      <vt:lpstr>TİCARİ BELGELER</vt:lpstr>
      <vt:lpstr>TİCARİ BELGELER</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Genel Muhasebe</dc:title>
  <dc:creator>niyoo</dc:creator>
  <cp:lastModifiedBy>Seda</cp:lastModifiedBy>
  <cp:revision>49</cp:revision>
  <dcterms:created xsi:type="dcterms:W3CDTF">2008-10-01T21:04:54Z</dcterms:created>
  <dcterms:modified xsi:type="dcterms:W3CDTF">2018-01-21T22:09:27Z</dcterms:modified>
</cp:coreProperties>
</file>