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notesMasterIdLst>
    <p:notesMasterId r:id="rId18"/>
  </p:notesMasterIdLst>
  <p:sldIdLst>
    <p:sldId id="256" r:id="rId2"/>
    <p:sldId id="257" r:id="rId3"/>
    <p:sldId id="304" r:id="rId4"/>
    <p:sldId id="305" r:id="rId5"/>
    <p:sldId id="306" r:id="rId6"/>
    <p:sldId id="307" r:id="rId7"/>
    <p:sldId id="308" r:id="rId8"/>
    <p:sldId id="309" r:id="rId9"/>
    <p:sldId id="310" r:id="rId10"/>
    <p:sldId id="311" r:id="rId11"/>
    <p:sldId id="312" r:id="rId12"/>
    <p:sldId id="313" r:id="rId13"/>
    <p:sldId id="314" r:id="rId14"/>
    <p:sldId id="315" r:id="rId15"/>
    <p:sldId id="316" r:id="rId16"/>
    <p:sldId id="317" r:id="rId17"/>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iyoo"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2" autoAdjust="0"/>
    <p:restoredTop sz="94679" autoAdjust="0"/>
  </p:normalViewPr>
  <p:slideViewPr>
    <p:cSldViewPr>
      <p:cViewPr varScale="1">
        <p:scale>
          <a:sx n="51" d="100"/>
          <a:sy n="51" d="100"/>
        </p:scale>
        <p:origin x="-1243"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tr-TR"/>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tr-TR"/>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tr-TR"/>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F8D4FB0-03F9-4D1D-B2FD-879639105594}" type="slidenum">
              <a:rPr lang="tr-TR"/>
              <a:pPr/>
              <a:t>‹#›</a:t>
            </a:fld>
            <a:endParaRPr lang="tr-TR"/>
          </a:p>
        </p:txBody>
      </p:sp>
    </p:spTree>
    <p:extLst>
      <p:ext uri="{BB962C8B-B14F-4D97-AF65-F5344CB8AC3E}">
        <p14:creationId xmlns="" xmlns:p14="http://schemas.microsoft.com/office/powerpoint/2010/main" val="420918933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87B5F1-19E2-41E1-81A0-0CFD2D90FC5F}" type="slidenum">
              <a:rPr lang="tr-TR"/>
              <a:pPr/>
              <a:t>1</a:t>
            </a:fld>
            <a:endParaRPr lang="tr-TR"/>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r>
              <a:rPr lang="tr-TR" smtClean="0"/>
              <a:t>© www.niyazikurnaz.net</a:t>
            </a:r>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DD4671ED-0EFC-4B10-8FFE-F37CFE22C7F0}"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77955CD-8F97-4361-9AEE-F88C85707D82}"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AD5F7BE-DD36-441E-AF01-9E07980125E7}"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r>
              <a:rPr lang="tr-TR" smtClean="0"/>
              <a:t>© www.niyazikurnaz.net</a:t>
            </a:r>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5B8BE8B-F5D9-44E8-B3C5-CBBD728824C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r>
              <a:rPr lang="tr-TR" smtClean="0"/>
              <a:t>© www.niyazikurnaz.net</a:t>
            </a:r>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0108E5CE-B0F5-4E86-A161-AE8183D873F7}"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r>
              <a:rPr lang="tr-TR" smtClean="0"/>
              <a:t>© www.niyazikurnaz.net</a:t>
            </a:r>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2740E270-21EA-409F-8E4B-BEF6391446A8}"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r>
              <a:rPr lang="tr-TR" smtClean="0"/>
              <a:t>© www.niyazikurnaz.net</a:t>
            </a:r>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C5F54ED0-12B0-4C4D-A738-F75B41E821AF}"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r>
              <a:rPr lang="tr-TR" smtClean="0"/>
              <a:t>© www.niyazikurnaz.net</a:t>
            </a:r>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E4C2EC31-9272-4D6C-88A2-F9FA932C7125}"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r>
              <a:rPr lang="tr-TR" smtClean="0"/>
              <a:t>© www.niyazikurnaz.net</a:t>
            </a:r>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B8F15187-B109-41D4-9DA5-EC20CA08C3CA}"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7BDFB69-B7FF-4116-9A6B-DF73A5366139}"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r>
              <a:rPr lang="tr-TR" smtClean="0"/>
              <a:t>© www.niyazikurnaz.net</a:t>
            </a:r>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E366239-DA98-45B3-945E-01EFE14A9F6B}"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tr-TR" smtClean="0"/>
              <a:t>© www.niyazikurnaz.net</a:t>
            </a:r>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D689978-A16B-45C6-97F0-5E263BA9AE48}"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hf hdr="0" ftr="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3400" y="1371600"/>
            <a:ext cx="7851648" cy="2201416"/>
          </a:xfrm>
        </p:spPr>
        <p:txBody>
          <a:bodyPr>
            <a:normAutofit fontScale="90000"/>
          </a:bodyPr>
          <a:lstStyle/>
          <a:p>
            <a:pPr algn="ctr"/>
            <a:r>
              <a:rPr lang="tr-TR" dirty="0" smtClean="0"/>
              <a:t>ÜNİTE: 7</a:t>
            </a:r>
            <a:br>
              <a:rPr lang="tr-TR" dirty="0" smtClean="0"/>
            </a:br>
            <a:r>
              <a:rPr lang="tr-TR" dirty="0" smtClean="0"/>
              <a:t>MUHASEBE PAKET PROGRAMLARI</a:t>
            </a:r>
            <a:endParaRPr lang="tr-TR" dirty="0"/>
          </a:p>
        </p:txBody>
      </p:sp>
      <p:sp>
        <p:nvSpPr>
          <p:cNvPr id="2051" name="Rectangle 3"/>
          <p:cNvSpPr>
            <a:spLocks noGrp="1" noChangeArrowheads="1"/>
          </p:cNvSpPr>
          <p:nvPr>
            <p:ph type="subTitle" idx="1"/>
          </p:nvPr>
        </p:nvSpPr>
        <p:spPr>
          <a:xfrm>
            <a:off x="539552" y="3789040"/>
            <a:ext cx="7854696" cy="1752600"/>
          </a:xfrm>
        </p:spPr>
        <p:txBody>
          <a:bodyPr/>
          <a:lstStyle/>
          <a:p>
            <a:endParaRPr lang="tr-TR" dirty="0" smtClean="0"/>
          </a:p>
          <a:p>
            <a:pPr algn="ctr"/>
            <a:r>
              <a:rPr lang="tr-TR" dirty="0" err="1" smtClean="0"/>
              <a:t>Öğr</a:t>
            </a:r>
            <a:r>
              <a:rPr lang="tr-TR" dirty="0" smtClean="0"/>
              <a:t>. Gör. Ahmet GÜN</a:t>
            </a:r>
            <a:endParaRPr lang="tr-TR" dirty="0"/>
          </a:p>
        </p:txBody>
      </p:sp>
      <p:sp>
        <p:nvSpPr>
          <p:cNvPr id="6" name="Rectangle 18"/>
          <p:cNvSpPr>
            <a:spLocks noGrp="1" noChangeArrowheads="1"/>
          </p:cNvSpPr>
          <p:nvPr>
            <p:ph type="sldNum" sz="quarter" idx="12"/>
          </p:nvPr>
        </p:nvSpPr>
        <p:spPr/>
        <p:txBody>
          <a:bodyPr/>
          <a:lstStyle/>
          <a:p>
            <a:fld id="{618723FA-7377-4AC0-85A7-C1C43D77AB09}" type="slidenum">
              <a:rPr lang="tr-TR"/>
              <a:pPr/>
              <a:t>1</a:t>
            </a:fld>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tr-TR" dirty="0" smtClean="0"/>
              <a:t>Konu Başlıkları</a:t>
            </a:r>
            <a:endParaRPr lang="tr-TR" dirty="0"/>
          </a:p>
        </p:txBody>
      </p:sp>
      <p:sp>
        <p:nvSpPr>
          <p:cNvPr id="11267" name="Rectangle 3"/>
          <p:cNvSpPr>
            <a:spLocks noGrp="1" noChangeArrowheads="1"/>
          </p:cNvSpPr>
          <p:nvPr>
            <p:ph idx="1"/>
          </p:nvPr>
        </p:nvSpPr>
        <p:spPr>
          <a:xfrm>
            <a:off x="457200" y="1935480"/>
            <a:ext cx="8229600" cy="2861672"/>
          </a:xfrm>
        </p:spPr>
        <p:txBody>
          <a:bodyPr>
            <a:normAutofit/>
          </a:bodyPr>
          <a:lstStyle/>
          <a:p>
            <a:pPr marL="514350" lvl="0" indent="-514350">
              <a:buFont typeface="+mj-lt"/>
              <a:buAutoNum type="arabicPeriod"/>
            </a:pPr>
            <a:r>
              <a:rPr lang="tr-TR" b="1" dirty="0" smtClean="0"/>
              <a:t>Program Seçimi</a:t>
            </a:r>
            <a:endParaRPr lang="tr-TR" dirty="0" smtClean="0"/>
          </a:p>
          <a:p>
            <a:pPr marL="514350" lvl="0" indent="-514350">
              <a:buFont typeface="+mj-lt"/>
              <a:buAutoNum type="arabicPeriod"/>
            </a:pPr>
            <a:r>
              <a:rPr lang="tr-TR" b="1" dirty="0" smtClean="0"/>
              <a:t>Muhasebe Program Modülleri</a:t>
            </a:r>
            <a:endParaRPr lang="tr-TR" dirty="0" smtClean="0"/>
          </a:p>
          <a:p>
            <a:pPr marL="514350" lvl="0" indent="-514350">
              <a:buFont typeface="+mj-lt"/>
              <a:buAutoNum type="arabicPeriod"/>
            </a:pPr>
            <a:r>
              <a:rPr lang="tr-TR" b="1" dirty="0" smtClean="0"/>
              <a:t>Firma Tanımlama İşlemleri</a:t>
            </a:r>
            <a:endParaRPr lang="tr-TR" dirty="0" smtClean="0"/>
          </a:p>
          <a:p>
            <a:pPr marL="514350" lvl="0" indent="-514350">
              <a:buFont typeface="+mj-lt"/>
              <a:buAutoNum type="arabicPeriod"/>
            </a:pPr>
            <a:r>
              <a:rPr lang="tr-TR" b="1" dirty="0" smtClean="0"/>
              <a:t>Bağımsız Muhasebe Uygulamaları ve Muhasebe Süreci</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2</a:t>
            </a:fld>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dirty="0" smtClean="0"/>
              <a:t>BİLGİSAYAR MUHASEBE PROGRAMLARI</a:t>
            </a:r>
            <a:endParaRPr lang="tr-TR" dirty="0"/>
          </a:p>
        </p:txBody>
      </p:sp>
      <p:sp>
        <p:nvSpPr>
          <p:cNvPr id="11267" name="Rectangle 3"/>
          <p:cNvSpPr>
            <a:spLocks noGrp="1" noChangeArrowheads="1"/>
          </p:cNvSpPr>
          <p:nvPr>
            <p:ph idx="1"/>
          </p:nvPr>
        </p:nvSpPr>
        <p:spPr/>
        <p:txBody>
          <a:bodyPr>
            <a:normAutofit/>
          </a:bodyPr>
          <a:lstStyle/>
          <a:p>
            <a:pPr>
              <a:buNone/>
            </a:pPr>
            <a:r>
              <a:rPr lang="tr-TR" sz="2000" b="1" dirty="0" smtClean="0"/>
              <a:t>GENEL AÇIKLAMALAR</a:t>
            </a:r>
          </a:p>
          <a:p>
            <a:pPr>
              <a:buNone/>
            </a:pPr>
            <a:r>
              <a:rPr lang="tr-TR" sz="2000" dirty="0" smtClean="0"/>
              <a:t>Bilgisayar teknolojisindeki gelişmeler ve işletmelerle ilgili tarafların bilgi ihtiyacının artması, bilgisayarda muhasebe uygulamasına olan ihtiyacı daha da ileri boyutlara ulaştırmıştır. İşletmelerde bilgisayar kullanılması gereğinin temelinde çeşitli bilgilerin elde edilmesinde sağladığı doğruluk, çabukluk, emniyet, elde edilen bilginin saklanma ve ihtiyaç duyulan rapor­luda kullanılma kolaylığı gibi avantajlar yatar.</a:t>
            </a:r>
            <a:endParaRPr lang="tr-TR" sz="2000" dirty="0"/>
          </a:p>
        </p:txBody>
      </p:sp>
      <p:sp>
        <p:nvSpPr>
          <p:cNvPr id="5" name="4 Slayt Numarası Yer Tutucusu"/>
          <p:cNvSpPr>
            <a:spLocks noGrp="1"/>
          </p:cNvSpPr>
          <p:nvPr>
            <p:ph type="sldNum" sz="quarter" idx="12"/>
          </p:nvPr>
        </p:nvSpPr>
        <p:spPr/>
        <p:txBody>
          <a:bodyPr/>
          <a:lstStyle/>
          <a:p>
            <a:fld id="{632B7333-DC34-4534-9108-1C585B088A21}" type="slidenum">
              <a:rPr lang="tr-TR"/>
              <a:pPr/>
              <a:t>3</a:t>
            </a:fld>
            <a:endParaRPr 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dirty="0" smtClean="0"/>
              <a:t>BİLGİSAYAR MUHASEBE PROGRAMLARI</a:t>
            </a:r>
            <a:endParaRPr lang="tr-TR" dirty="0"/>
          </a:p>
        </p:txBody>
      </p:sp>
      <p:sp>
        <p:nvSpPr>
          <p:cNvPr id="11267" name="Rectangle 3"/>
          <p:cNvSpPr>
            <a:spLocks noGrp="1" noChangeArrowheads="1"/>
          </p:cNvSpPr>
          <p:nvPr>
            <p:ph idx="1"/>
          </p:nvPr>
        </p:nvSpPr>
        <p:spPr/>
        <p:txBody>
          <a:bodyPr>
            <a:normAutofit fontScale="92500" lnSpcReduction="20000"/>
          </a:bodyPr>
          <a:lstStyle/>
          <a:p>
            <a:pPr>
              <a:buNone/>
            </a:pPr>
            <a:r>
              <a:rPr lang="tr-TR" sz="2000" b="1" dirty="0" smtClean="0"/>
              <a:t>BİLGİSAYAR VE PROGRAM SEÇİMİ</a:t>
            </a:r>
          </a:p>
          <a:p>
            <a:pPr>
              <a:buNone/>
            </a:pPr>
            <a:r>
              <a:rPr lang="tr-TR" sz="2000" dirty="0" smtClean="0"/>
              <a:t>İşletmelerde bilgisayar kullanımına geçilmeden önce, bilgisayarla ne yapılacağının planlanması gerekir.</a:t>
            </a:r>
          </a:p>
          <a:p>
            <a:pPr>
              <a:buNone/>
            </a:pPr>
            <a:r>
              <a:rPr lang="tr-TR" sz="2000" dirty="0" smtClean="0"/>
              <a:t>Bilgisayar, onu oluşturan teknik üniteden ibarettir. Onun çalışmasını ve bilgi üretmesini sağlayan ise bilgisayar programlarıdır. Bu nedenle işletme, kendi ihtiyacına uygun donanım ve program seçmelidir.</a:t>
            </a:r>
          </a:p>
          <a:p>
            <a:pPr>
              <a:buNone/>
            </a:pPr>
            <a:r>
              <a:rPr lang="tr-TR" sz="2000" dirty="0" smtClean="0"/>
              <a:t>Bilgisayar ve Program seçiminde aşağıdaki kriterler dikkate alınabilir.</a:t>
            </a:r>
          </a:p>
          <a:p>
            <a:pPr lvl="0">
              <a:buNone/>
            </a:pPr>
            <a:r>
              <a:rPr lang="tr-TR" sz="2000" dirty="0" smtClean="0"/>
              <a:t>Satıcı firmanın sağladığı güven, imaj ve konu ile ilgili yeterliliği,</a:t>
            </a:r>
          </a:p>
          <a:p>
            <a:pPr lvl="0">
              <a:buNone/>
            </a:pPr>
            <a:r>
              <a:rPr lang="tr-TR" sz="2000" dirty="0" smtClean="0"/>
              <a:t>Üretici ve satıcı firmaların piyasada kalıcılığı, servis ve yedek parça sorunları, yani satış sonrası hizmetlerin uygun maliyetle, kolay ulaşılır ve yeterli kalite düzeyinde olması beklentisi,</a:t>
            </a:r>
          </a:p>
          <a:p>
            <a:pPr lvl="0">
              <a:buNone/>
            </a:pPr>
            <a:r>
              <a:rPr lang="tr-TR" sz="2000" dirty="0" smtClean="0"/>
              <a:t>Kullanıcı referansları,</a:t>
            </a:r>
          </a:p>
          <a:p>
            <a:pPr lvl="0">
              <a:buNone/>
            </a:pPr>
            <a:r>
              <a:rPr lang="tr-TR" sz="2000" dirty="0" smtClean="0"/>
              <a:t>Bilgisayarın kapasite ve hızının kullanım alanına uygunluğu,</a:t>
            </a:r>
          </a:p>
          <a:p>
            <a:pPr lvl="0">
              <a:buNone/>
            </a:pPr>
            <a:r>
              <a:rPr lang="tr-TR" sz="2000" dirty="0" smtClean="0"/>
              <a:t>Satıcı firma ile ilişkilerin yürütülmesindeki kolaylık ve maliyet (ulaşım, haberleşme vb.),</a:t>
            </a:r>
          </a:p>
          <a:p>
            <a:pPr lvl="0">
              <a:buNone/>
            </a:pPr>
            <a:r>
              <a:rPr lang="tr-TR" sz="2000" dirty="0" smtClean="0"/>
              <a:t>Bu iş için ayrılabilecek finansal kaynak tutarı.</a:t>
            </a:r>
          </a:p>
          <a:p>
            <a:pPr>
              <a:buNone/>
            </a:pPr>
            <a:endParaRPr lang="tr-TR" sz="2000" dirty="0"/>
          </a:p>
        </p:txBody>
      </p:sp>
      <p:sp>
        <p:nvSpPr>
          <p:cNvPr id="5" name="4 Slayt Numarası Yer Tutucusu"/>
          <p:cNvSpPr>
            <a:spLocks noGrp="1"/>
          </p:cNvSpPr>
          <p:nvPr>
            <p:ph type="sldNum" sz="quarter" idx="12"/>
          </p:nvPr>
        </p:nvSpPr>
        <p:spPr/>
        <p:txBody>
          <a:bodyPr/>
          <a:lstStyle/>
          <a:p>
            <a:fld id="{632B7333-DC34-4534-9108-1C585B088A21}" type="slidenum">
              <a:rPr lang="tr-TR"/>
              <a:pPr/>
              <a:t>4</a:t>
            </a:fld>
            <a:endParaRPr lang="tr-T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dirty="0" smtClean="0"/>
              <a:t>BİLGİSAYAR MUHASEBE PROGRAMLARI</a:t>
            </a:r>
            <a:endParaRPr lang="tr-TR" dirty="0"/>
          </a:p>
        </p:txBody>
      </p:sp>
      <p:sp>
        <p:nvSpPr>
          <p:cNvPr id="11267" name="Rectangle 3"/>
          <p:cNvSpPr>
            <a:spLocks noGrp="1" noChangeArrowheads="1"/>
          </p:cNvSpPr>
          <p:nvPr>
            <p:ph idx="1"/>
          </p:nvPr>
        </p:nvSpPr>
        <p:spPr/>
        <p:txBody>
          <a:bodyPr>
            <a:normAutofit fontScale="92500" lnSpcReduction="20000"/>
          </a:bodyPr>
          <a:lstStyle/>
          <a:p>
            <a:pPr>
              <a:buNone/>
            </a:pPr>
            <a:r>
              <a:rPr lang="tr-TR" sz="2000" b="1" dirty="0" smtClean="0"/>
              <a:t>MUHASEBE PAKET PROGRAMLARI</a:t>
            </a:r>
          </a:p>
          <a:p>
            <a:pPr>
              <a:buNone/>
            </a:pPr>
            <a:r>
              <a:rPr lang="tr-TR" sz="2000" dirty="0" smtClean="0"/>
              <a:t>Program pazarında çok sayıda muhasebe paket programı vardır. Bir muhasebe paket programı; sipariş, irsaliye, fatura, cari, çek-senet, muhasebe, stok, üretim (imalat), demirbaş, işletme defteri, personel, bordro, bütçe v.b gibi alt programlardan (modüllerden) oluşur. Entegre paket programda belirli programlar birbiriyle tek bilgi girişine bağlı olarak çalışır. Bu programlarda istenmesi halinde muhasebe kayıtları da aynı bilgi girişiyle yapılabilir.</a:t>
            </a:r>
          </a:p>
          <a:p>
            <a:pPr>
              <a:buNone/>
            </a:pPr>
            <a:r>
              <a:rPr lang="tr-TR" sz="2000" dirty="0" smtClean="0"/>
              <a:t>Örneğin entegre çalışan bir programda sisteme girilen bir alış veya satış faturası ile ilgili cari hesapların işlenmesi, stok çıkış işleminin yapılma­sı ve muhasebeleştirme işleminin tamamlanması mümkündür.</a:t>
            </a:r>
          </a:p>
          <a:p>
            <a:pPr>
              <a:buNone/>
            </a:pPr>
            <a:r>
              <a:rPr lang="tr-TR" sz="2000" dirty="0" smtClean="0"/>
              <a:t>Ancak, muhasebe programı bağımsız da çalıştırılabilir. Bu durumda, program entegrasyonu yapılmadan, muhasebeleştirme için bilgi girişi muha­sebe fişleri ile yapılır.</a:t>
            </a:r>
          </a:p>
          <a:p>
            <a:pPr>
              <a:buNone/>
            </a:pPr>
            <a:r>
              <a:rPr lang="tr-TR" sz="2000" dirty="0" smtClean="0"/>
              <a:t>Herhangi bir alanda bilgisayar kullanımına geçişte, kullanılacak programı pazarlayan firma, talep edilmesi durumunda program kullanımı konusunda eğitim verir.</a:t>
            </a:r>
          </a:p>
          <a:p>
            <a:pPr>
              <a:buNone/>
            </a:pPr>
            <a:endParaRPr lang="tr-TR" sz="2000" dirty="0"/>
          </a:p>
        </p:txBody>
      </p:sp>
      <p:sp>
        <p:nvSpPr>
          <p:cNvPr id="5" name="4 Slayt Numarası Yer Tutucusu"/>
          <p:cNvSpPr>
            <a:spLocks noGrp="1"/>
          </p:cNvSpPr>
          <p:nvPr>
            <p:ph type="sldNum" sz="quarter" idx="12"/>
          </p:nvPr>
        </p:nvSpPr>
        <p:spPr/>
        <p:txBody>
          <a:bodyPr/>
          <a:lstStyle/>
          <a:p>
            <a:fld id="{632B7333-DC34-4534-9108-1C585B088A21}" type="slidenum">
              <a:rPr lang="tr-TR"/>
              <a:pPr/>
              <a:t>5</a:t>
            </a:fld>
            <a:endParaRPr lang="tr-T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dirty="0" smtClean="0"/>
              <a:t>BİLGİSAYAR MUHASEBE PROGRAMLARI</a:t>
            </a:r>
            <a:endParaRPr lang="tr-TR" dirty="0"/>
          </a:p>
        </p:txBody>
      </p:sp>
      <p:sp>
        <p:nvSpPr>
          <p:cNvPr id="5" name="4 Slayt Numarası Yer Tutucusu"/>
          <p:cNvSpPr>
            <a:spLocks noGrp="1"/>
          </p:cNvSpPr>
          <p:nvPr>
            <p:ph type="sldNum" sz="quarter" idx="12"/>
          </p:nvPr>
        </p:nvSpPr>
        <p:spPr/>
        <p:txBody>
          <a:bodyPr/>
          <a:lstStyle/>
          <a:p>
            <a:fld id="{632B7333-DC34-4534-9108-1C585B088A21}" type="slidenum">
              <a:rPr lang="tr-TR"/>
              <a:pPr/>
              <a:t>6</a:t>
            </a:fld>
            <a:endParaRPr lang="tr-TR"/>
          </a:p>
        </p:txBody>
      </p:sp>
      <p:pic>
        <p:nvPicPr>
          <p:cNvPr id="6" name="5 İçerik Yer Tutucusu"/>
          <p:cNvPicPr>
            <a:picLocks noGrp="1"/>
          </p:cNvPicPr>
          <p:nvPr>
            <p:ph idx="1"/>
          </p:nvPr>
        </p:nvPicPr>
        <p:blipFill>
          <a:blip r:embed="rId2" cstate="print"/>
          <a:srcRect/>
          <a:stretch>
            <a:fillRect/>
          </a:stretch>
        </p:blipFill>
        <p:spPr bwMode="auto">
          <a:xfrm>
            <a:off x="1403648" y="1988840"/>
            <a:ext cx="5976664" cy="36991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dirty="0" smtClean="0"/>
              <a:t>BİLGİSAYAR MUHASEBE PROGRAMLARI</a:t>
            </a:r>
            <a:endParaRPr lang="tr-TR" dirty="0"/>
          </a:p>
        </p:txBody>
      </p:sp>
      <p:sp>
        <p:nvSpPr>
          <p:cNvPr id="11267" name="Rectangle 3"/>
          <p:cNvSpPr>
            <a:spLocks noGrp="1" noChangeArrowheads="1"/>
          </p:cNvSpPr>
          <p:nvPr>
            <p:ph idx="1"/>
          </p:nvPr>
        </p:nvSpPr>
        <p:spPr/>
        <p:txBody>
          <a:bodyPr>
            <a:normAutofit/>
          </a:bodyPr>
          <a:lstStyle/>
          <a:p>
            <a:pPr>
              <a:buNone/>
            </a:pPr>
            <a:r>
              <a:rPr lang="tr-TR" sz="2000" b="1" dirty="0" smtClean="0"/>
              <a:t>MUHASEŞE MODÜLÜNÜN ÇALIŞTIRILMASI</a:t>
            </a:r>
          </a:p>
          <a:p>
            <a:pPr>
              <a:buNone/>
            </a:pPr>
            <a:r>
              <a:rPr lang="tr-TR" sz="2000" dirty="0" smtClean="0"/>
              <a:t>Bilgisayarlı Muhasebe, bir işletmede bir dönem içersinde ortaya çıkan finansal olayların tarih sırasına göre muhasebe fişlerine işlenmesi ve program aracılığı ile kaydetme, sınıflandırma, özetleme ve raporlama fonk­siyonlarının yerine getirilmesi sürecidir.</a:t>
            </a:r>
          </a:p>
          <a:p>
            <a:pPr>
              <a:buNone/>
            </a:pPr>
            <a:r>
              <a:rPr lang="tr-TR" sz="2000" dirty="0" smtClean="0"/>
              <a:t>Programda, finansal olaylar muhasebe fişleri ile kayıt edildikten sonra bilgisayar tarafından otomatik olarak; yevmiye defteri (kaydetme), defter-i kebir (sınıflama), muavin (yardımcı) defterler, kasa defteri, geçici ve kesin mizan, bilanço ve gelir tablosu (özetleme) istenilen detay ve şekillerde yapılan bilgi girişine göre raporlanır.</a:t>
            </a:r>
          </a:p>
          <a:p>
            <a:pPr>
              <a:buNone/>
            </a:pPr>
            <a:r>
              <a:rPr lang="tr-TR" sz="2000" dirty="0" smtClean="0"/>
              <a:t>Bilgisayarda muhasebe işlemlerini doğru ve kurallarına uygun olarak düzenlemek için çok iyi bilgisayar bilmek gerekmez, ancak, muhasebe bilgi­sinin yeterli düzeyde olması önemlidir.</a:t>
            </a:r>
          </a:p>
          <a:p>
            <a:pPr>
              <a:buNone/>
            </a:pPr>
            <a:endParaRPr lang="tr-TR" sz="2000" dirty="0"/>
          </a:p>
        </p:txBody>
      </p:sp>
      <p:sp>
        <p:nvSpPr>
          <p:cNvPr id="5" name="4 Slayt Numarası Yer Tutucusu"/>
          <p:cNvSpPr>
            <a:spLocks noGrp="1"/>
          </p:cNvSpPr>
          <p:nvPr>
            <p:ph type="sldNum" sz="quarter" idx="12"/>
          </p:nvPr>
        </p:nvSpPr>
        <p:spPr/>
        <p:txBody>
          <a:bodyPr/>
          <a:lstStyle/>
          <a:p>
            <a:fld id="{632B7333-DC34-4534-9108-1C585B088A21}" type="slidenum">
              <a:rPr lang="tr-TR"/>
              <a:pPr/>
              <a:t>7</a:t>
            </a:fld>
            <a:endParaRPr 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dirty="0" smtClean="0"/>
              <a:t>BİLGİSAYAR MUHASEBE PROGRAMLARI</a:t>
            </a:r>
            <a:endParaRPr lang="tr-TR" dirty="0"/>
          </a:p>
        </p:txBody>
      </p:sp>
      <p:sp>
        <p:nvSpPr>
          <p:cNvPr id="11267" name="Rectangle 3"/>
          <p:cNvSpPr>
            <a:spLocks noGrp="1" noChangeArrowheads="1"/>
          </p:cNvSpPr>
          <p:nvPr>
            <p:ph idx="1"/>
          </p:nvPr>
        </p:nvSpPr>
        <p:spPr/>
        <p:txBody>
          <a:bodyPr>
            <a:normAutofit/>
          </a:bodyPr>
          <a:lstStyle/>
          <a:p>
            <a:pPr>
              <a:buNone/>
            </a:pPr>
            <a:r>
              <a:rPr lang="tr-TR" sz="2000" dirty="0" smtClean="0"/>
              <a:t>Muhasebe programlarının uygulamasında aşağıdaki süreç izlenir.</a:t>
            </a:r>
          </a:p>
          <a:p>
            <a:pPr lvl="0">
              <a:buFont typeface="Wingdings" pitchFamily="2" charset="2"/>
              <a:buChar char="Ø"/>
            </a:pPr>
            <a:r>
              <a:rPr lang="tr-TR" sz="2000" dirty="0" smtClean="0"/>
              <a:t>Yeni şirket açma - tanımlama,</a:t>
            </a:r>
          </a:p>
          <a:p>
            <a:pPr lvl="0">
              <a:buFont typeface="Wingdings" pitchFamily="2" charset="2"/>
              <a:buChar char="Ø"/>
            </a:pPr>
            <a:r>
              <a:rPr lang="tr-TR" sz="2000" dirty="0" smtClean="0"/>
              <a:t>Şirket parametre ve kıstaslarının tanımlanması,</a:t>
            </a:r>
          </a:p>
          <a:p>
            <a:pPr lvl="0">
              <a:buFont typeface="Wingdings" pitchFamily="2" charset="2"/>
              <a:buChar char="Ø"/>
            </a:pPr>
            <a:r>
              <a:rPr lang="tr-TR" sz="2000" dirty="0" smtClean="0"/>
              <a:t>Muhasebe modülünün seçimi ve çalıştırılması,</a:t>
            </a:r>
          </a:p>
          <a:p>
            <a:pPr lvl="0">
              <a:buFont typeface="Wingdings" pitchFamily="2" charset="2"/>
              <a:buChar char="Ø"/>
            </a:pPr>
            <a:r>
              <a:rPr lang="tr-TR" sz="2000" dirty="0" smtClean="0"/>
              <a:t>Hesap planında yardımcı hesapların düzenlenmesi,</a:t>
            </a:r>
          </a:p>
          <a:p>
            <a:pPr lvl="0">
              <a:buFont typeface="Wingdings" pitchFamily="2" charset="2"/>
              <a:buChar char="Ø"/>
            </a:pPr>
            <a:r>
              <a:rPr lang="tr-TR" sz="2000" dirty="0" smtClean="0"/>
              <a:t>İşletme kasalarının tanımlanması,</a:t>
            </a:r>
          </a:p>
          <a:p>
            <a:pPr lvl="0">
              <a:buFont typeface="Wingdings" pitchFamily="2" charset="2"/>
              <a:buChar char="Ø"/>
            </a:pPr>
            <a:r>
              <a:rPr lang="tr-TR" sz="2000" dirty="0" smtClean="0"/>
              <a:t>Fiş ve yevmiye numaralandırma işlemlerinin yapılması,</a:t>
            </a:r>
          </a:p>
          <a:p>
            <a:pPr lvl="0">
              <a:buFont typeface="Wingdings" pitchFamily="2" charset="2"/>
              <a:buChar char="Ø"/>
            </a:pPr>
            <a:r>
              <a:rPr lang="tr-TR" sz="2000" dirty="0" smtClean="0"/>
              <a:t>KDV oranlarının tanımlanması,</a:t>
            </a:r>
          </a:p>
          <a:p>
            <a:pPr lvl="0">
              <a:buFont typeface="Wingdings" pitchFamily="2" charset="2"/>
              <a:buChar char="Ø"/>
            </a:pPr>
            <a:r>
              <a:rPr lang="tr-TR" sz="2000" dirty="0" smtClean="0"/>
              <a:t>Muhasebe sürecinin başlatılması,</a:t>
            </a:r>
          </a:p>
          <a:p>
            <a:pPr lvl="0">
              <a:buNone/>
            </a:pPr>
            <a:r>
              <a:rPr lang="tr-TR" sz="2000" dirty="0" smtClean="0"/>
              <a:t>	a. Muhasebe </a:t>
            </a:r>
            <a:r>
              <a:rPr lang="tr-TR" sz="2000" dirty="0" smtClean="0"/>
              <a:t>fişlerinin düzenlenmesi,</a:t>
            </a:r>
          </a:p>
          <a:p>
            <a:pPr lvl="0">
              <a:buNone/>
            </a:pPr>
            <a:r>
              <a:rPr lang="tr-TR" sz="2000" dirty="0" smtClean="0"/>
              <a:t>	b. Raporların </a:t>
            </a:r>
            <a:r>
              <a:rPr lang="tr-TR" sz="2000" dirty="0" smtClean="0"/>
              <a:t>alınması</a:t>
            </a:r>
          </a:p>
          <a:p>
            <a:pPr>
              <a:buNone/>
            </a:pPr>
            <a:endParaRPr lang="tr-TR" sz="2000" dirty="0"/>
          </a:p>
        </p:txBody>
      </p:sp>
      <p:sp>
        <p:nvSpPr>
          <p:cNvPr id="5" name="4 Slayt Numarası Yer Tutucusu"/>
          <p:cNvSpPr>
            <a:spLocks noGrp="1"/>
          </p:cNvSpPr>
          <p:nvPr>
            <p:ph type="sldNum" sz="quarter" idx="12"/>
          </p:nvPr>
        </p:nvSpPr>
        <p:spPr/>
        <p:txBody>
          <a:bodyPr/>
          <a:lstStyle/>
          <a:p>
            <a:fld id="{632B7333-DC34-4534-9108-1C585B088A21}" type="slidenum">
              <a:rPr lang="tr-TR"/>
              <a:pPr/>
              <a:t>8</a:t>
            </a:fld>
            <a:endParaRPr 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dirty="0" smtClean="0"/>
              <a:t>BİLGİSAYAR MUHASEBE PROGRAMLARI</a:t>
            </a:r>
            <a:endParaRPr lang="tr-TR" dirty="0"/>
          </a:p>
        </p:txBody>
      </p:sp>
      <p:sp>
        <p:nvSpPr>
          <p:cNvPr id="11267" name="Rectangle 3"/>
          <p:cNvSpPr>
            <a:spLocks noGrp="1" noChangeArrowheads="1"/>
          </p:cNvSpPr>
          <p:nvPr>
            <p:ph idx="1"/>
          </p:nvPr>
        </p:nvSpPr>
        <p:spPr/>
        <p:txBody>
          <a:bodyPr>
            <a:normAutofit fontScale="85000" lnSpcReduction="10000"/>
          </a:bodyPr>
          <a:lstStyle/>
          <a:p>
            <a:pPr>
              <a:buNone/>
            </a:pPr>
            <a:r>
              <a:rPr lang="tr-TR" sz="2000" b="1" dirty="0" smtClean="0"/>
              <a:t>MUHASEBE SÜRECİNİN BAŞLATILMASI	^</a:t>
            </a:r>
          </a:p>
          <a:p>
            <a:pPr>
              <a:buNone/>
            </a:pPr>
            <a:r>
              <a:rPr lang="tr-TR" sz="2000" dirty="0" smtClean="0"/>
              <a:t>Bilgisayarda muhasebe uygulamasının sağlıklı olarak kullanıcı tara­fından gerçekleştirilmesi için muhasebe sürecinin ve öneminin bilinmesi gerekir. Muhasebe sürecinde, sürecin her aşamasında kullanıcının bilgi girişi yapma mecburiyeti yoktur. Kullanıcı bilgi girişinin, nerelerde ve hangi aşa­malarda nelere dikkat edilerek girilebileceğini muhasebe sürecine ait bilgi birikiminden faydalanarak gerçekleştirir.</a:t>
            </a:r>
          </a:p>
          <a:p>
            <a:pPr>
              <a:buNone/>
            </a:pPr>
            <a:r>
              <a:rPr lang="tr-TR" sz="2000" dirty="0" smtClean="0"/>
              <a:t>Muhasebe Süreci aşağıdaki aşamalardan oluşur.</a:t>
            </a:r>
          </a:p>
          <a:p>
            <a:pPr>
              <a:buNone/>
            </a:pPr>
            <a:r>
              <a:rPr lang="tr-TR" sz="2000" b="1" dirty="0" smtClean="0"/>
              <a:t>a- Belgeler: </a:t>
            </a:r>
            <a:r>
              <a:rPr lang="tr-TR" sz="2000" dirty="0" smtClean="0"/>
              <a:t>Muhasebe kayıtları mutlaka yasalarca geçerli belgelere dayanır. Belgesi bulunmayan herhangi bir mali olayın muhasebe kayıtlarının yapılması mümkün değildir.</a:t>
            </a:r>
          </a:p>
          <a:p>
            <a:pPr>
              <a:buNone/>
            </a:pPr>
            <a:r>
              <a:rPr lang="tr-TR" sz="2000" b="1" dirty="0" smtClean="0"/>
              <a:t>b- Muhasebe Fişleri: </a:t>
            </a:r>
            <a:r>
              <a:rPr lang="tr-TR" sz="2000" dirty="0" smtClean="0"/>
              <a:t>Mali olay, belgesine dayanarak önce muhase­be fişine geçilir. Bağımsız çalışan muhasebe paket programların­da bilgi girişi programların yapısı gereği Muhasebe (Açılış- Tahsil-Tediye-Mahsup-Kapanış) Fişleri ile yapılır.</a:t>
            </a:r>
          </a:p>
          <a:p>
            <a:pPr>
              <a:buNone/>
            </a:pPr>
            <a:r>
              <a:rPr lang="tr-TR" sz="2000" dirty="0" smtClean="0"/>
              <a:t>c- </a:t>
            </a:r>
            <a:r>
              <a:rPr lang="tr-TR" sz="2000" b="1" dirty="0" smtClean="0"/>
              <a:t>Yevmiye Defteri: </a:t>
            </a:r>
            <a:r>
              <a:rPr lang="tr-TR" sz="2000" dirty="0" smtClean="0"/>
              <a:t>Muhasebe fişlerine yapılan kayıtlar, aynı düzen içinde muhasebe paket programında otomatik olarak yevmiye maddesi şeklinde yevmiye defterine yazılır.</a:t>
            </a:r>
          </a:p>
          <a:p>
            <a:pPr>
              <a:buNone/>
            </a:pPr>
            <a:endParaRPr lang="tr-TR" sz="2000" dirty="0"/>
          </a:p>
        </p:txBody>
      </p:sp>
      <p:sp>
        <p:nvSpPr>
          <p:cNvPr id="5" name="4 Slayt Numarası Yer Tutucusu"/>
          <p:cNvSpPr>
            <a:spLocks noGrp="1"/>
          </p:cNvSpPr>
          <p:nvPr>
            <p:ph type="sldNum" sz="quarter" idx="12"/>
          </p:nvPr>
        </p:nvSpPr>
        <p:spPr/>
        <p:txBody>
          <a:bodyPr/>
          <a:lstStyle/>
          <a:p>
            <a:fld id="{632B7333-DC34-4534-9108-1C585B088A21}" type="slidenum">
              <a:rPr lang="tr-TR"/>
              <a:pPr/>
              <a:t>9</a:t>
            </a:fld>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dirty="0" smtClean="0"/>
              <a:t>BİLGİSAYAR MUHASEBE PROGRAMLARI</a:t>
            </a:r>
            <a:endParaRPr lang="tr-TR" dirty="0"/>
          </a:p>
        </p:txBody>
      </p:sp>
      <p:sp>
        <p:nvSpPr>
          <p:cNvPr id="11267" name="Rectangle 3"/>
          <p:cNvSpPr>
            <a:spLocks noGrp="1" noChangeArrowheads="1"/>
          </p:cNvSpPr>
          <p:nvPr>
            <p:ph idx="1"/>
          </p:nvPr>
        </p:nvSpPr>
        <p:spPr/>
        <p:txBody>
          <a:bodyPr>
            <a:normAutofit fontScale="85000" lnSpcReduction="20000"/>
          </a:bodyPr>
          <a:lstStyle/>
          <a:p>
            <a:pPr>
              <a:buNone/>
            </a:pPr>
            <a:r>
              <a:rPr lang="tr-TR" sz="2000" dirty="0" smtClean="0"/>
              <a:t>ç- </a:t>
            </a:r>
            <a:r>
              <a:rPr lang="tr-TR" sz="2000" b="1" dirty="0" smtClean="0"/>
              <a:t>Defter-i Kebir ve Yardımcı Kayıtlar (Büyük Defter): </a:t>
            </a:r>
            <a:r>
              <a:rPr lang="tr-TR" sz="2000" dirty="0" smtClean="0"/>
              <a:t>Muhase­be fişine işlenen kayıtlar, yevmiye defterine otomatik olarak kayıt edilmesinden sonra, sistem tarafından Defter-i Kebir ve yardımcı defterler de kayıt edilmiş olur.</a:t>
            </a:r>
          </a:p>
          <a:p>
            <a:pPr>
              <a:buNone/>
            </a:pPr>
            <a:r>
              <a:rPr lang="tr-TR" sz="2000" b="1" dirty="0" smtClean="0"/>
              <a:t>d- Genel Geçici Mizan: </a:t>
            </a:r>
            <a:r>
              <a:rPr lang="tr-TR" sz="2000" dirty="0" smtClean="0"/>
              <a:t>İşletmede her dönem (günlük, haftalık, aylık, üç aylık, altı aylık, on iki aylık dönem) sonu itibarı ile he­sapların kontrolü amacı ile bir mizan düzenlenir. Dönem sonu Geçici Mizanı, dönemin tamamını kapsadığından, dönem içinde muhasebe fişi ile girilen bilgiler yevmiye defteri ve defter-i ke­birden sonra otomatik olarak Genel Geçici Mizan olarak sistem tarafından düzenlenir. Sistemde hesaplarda oluşan hataların kont­rolü için genel geçici mizandan hataların oluştuğu hesaplar veya ilgili bakiyeler izlenebilir.</a:t>
            </a:r>
          </a:p>
          <a:p>
            <a:pPr>
              <a:buNone/>
            </a:pPr>
            <a:r>
              <a:rPr lang="tr-TR" sz="2000" b="1" dirty="0" smtClean="0"/>
              <a:t>e- Dönem Sonu Envanter İşlemleri: </a:t>
            </a:r>
            <a:r>
              <a:rPr lang="tr-TR" sz="2000" dirty="0" smtClean="0"/>
              <a:t>Dönem sonu itibarı ile muha­sebe paket programı tarafından otomatik olarak genel geçici mi­zanın düzenlenmesinden sonra dönem sonu envanter işlemlerine başlanır. Envanter işleminde işletmenin bütün </a:t>
            </a:r>
            <a:r>
              <a:rPr lang="tr-TR" sz="2000" dirty="0" err="1" smtClean="0"/>
              <a:t>mevcutlan</a:t>
            </a:r>
            <a:r>
              <a:rPr lang="tr-TR" sz="2000" dirty="0" smtClean="0"/>
              <a:t>, alacak­ları ve borçlarına ilişkin hesaplar sırası ile incelenir ve bunlara ait miktar ve tutarlar liste şekline getirilerek envanter defterine kayıt edilir. Envanter sonucu bulunan tutarlarla muhasebe kayıtları kar­şılaştırılarak gerekli olan düzeltme kayıtları muhasebe fişlerine aktarılmak sureti ile kullanıcı tarafından sisteme dahil edilir.</a:t>
            </a:r>
          </a:p>
          <a:p>
            <a:pPr>
              <a:buNone/>
            </a:pPr>
            <a:endParaRPr lang="tr-TR" sz="2000" dirty="0"/>
          </a:p>
        </p:txBody>
      </p:sp>
      <p:sp>
        <p:nvSpPr>
          <p:cNvPr id="5" name="4 Slayt Numarası Yer Tutucusu"/>
          <p:cNvSpPr>
            <a:spLocks noGrp="1"/>
          </p:cNvSpPr>
          <p:nvPr>
            <p:ph type="sldNum" sz="quarter" idx="12"/>
          </p:nvPr>
        </p:nvSpPr>
        <p:spPr/>
        <p:txBody>
          <a:bodyPr/>
          <a:lstStyle/>
          <a:p>
            <a:fld id="{632B7333-DC34-4534-9108-1C585B088A21}" type="slidenum">
              <a:rPr lang="tr-TR"/>
              <a:pPr/>
              <a:t>10</a:t>
            </a:fld>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dirty="0" smtClean="0"/>
              <a:t>BİLGİSAYAR MUHASEBE PROGRAMLARI</a:t>
            </a:r>
            <a:endParaRPr lang="tr-TR" dirty="0"/>
          </a:p>
        </p:txBody>
      </p:sp>
      <p:sp>
        <p:nvSpPr>
          <p:cNvPr id="11267" name="Rectangle 3"/>
          <p:cNvSpPr>
            <a:spLocks noGrp="1" noChangeArrowheads="1"/>
          </p:cNvSpPr>
          <p:nvPr>
            <p:ph idx="1"/>
          </p:nvPr>
        </p:nvSpPr>
        <p:spPr/>
        <p:txBody>
          <a:bodyPr>
            <a:normAutofit fontScale="85000" lnSpcReduction="20000"/>
          </a:bodyPr>
          <a:lstStyle/>
          <a:p>
            <a:pPr>
              <a:buNone/>
            </a:pPr>
            <a:r>
              <a:rPr lang="tr-TR" sz="2000" b="1" dirty="0" smtClean="0"/>
              <a:t>f- Maliyet Hesaplarının Gider Hesaplarına Devri: </a:t>
            </a:r>
            <a:r>
              <a:rPr lang="tr-TR" sz="2000" dirty="0" smtClean="0"/>
              <a:t>Envanter iş­lemleri yapıldıktan ve muhasebe fişi ile sisteme kayıt edildikten sonra maliyet (710-799 arası) hesapları kapatılarak bunların tutar­ları ile ilgili gelir tablosu veya varlık maliyet hesaplarına aktarıl­ması işlemi kullanıcı tarafından muhasebe fişleri aracılığı ile ya­pılır.</a:t>
            </a:r>
          </a:p>
          <a:p>
            <a:pPr>
              <a:buNone/>
            </a:pPr>
            <a:r>
              <a:rPr lang="tr-TR" sz="2000" b="1" dirty="0" smtClean="0"/>
              <a:t>g- Gelir ve Gider </a:t>
            </a:r>
            <a:r>
              <a:rPr lang="tr-TR" sz="2000" b="1" dirty="0" err="1" smtClean="0"/>
              <a:t>Hesaplarmın</a:t>
            </a:r>
            <a:r>
              <a:rPr lang="tr-TR" sz="2000" b="1" dirty="0" smtClean="0"/>
              <a:t> Kapatılması: </a:t>
            </a:r>
            <a:r>
              <a:rPr lang="tr-TR" sz="2000" dirty="0" smtClean="0"/>
              <a:t>Gelir ve gider hesap­ları olarak adlandırılan (600-699 arası) gelir tablosu hesapları bu aşamada kullanıcı tarafından muhasebe fişleri ile dönem kârı ve­ya zararı hesabına aktarılır ve kapatılır. Bundan sonra sermaye şirketlerinde kârın netleştirilmesi ile ilgili kayıtlar kullanıcı tara­fından yapılır. (Bilgisayarda muhasebe paket programında; sistem gelir tablosu hesaplarının kapanmasından sonra GELİR TABLO­SUNU düzenlemiyor ise bu aşamadan önce gelir tablosunun dü­zenlenip kullanıcı tarafından kayıt edilmesi gerekir. Hesaplar ka­patıldıktan sonra Gelir Tablosuna ulaşılmaz.</a:t>
            </a:r>
          </a:p>
          <a:p>
            <a:pPr>
              <a:buNone/>
            </a:pPr>
            <a:r>
              <a:rPr lang="tr-TR" sz="2000" dirty="0" smtClean="0"/>
              <a:t>ğ- </a:t>
            </a:r>
            <a:r>
              <a:rPr lang="tr-TR" sz="2000" b="1" dirty="0" smtClean="0"/>
              <a:t>Kesin Mizanın Düzenlenmesi: </a:t>
            </a:r>
            <a:r>
              <a:rPr lang="tr-TR" sz="2000" dirty="0" smtClean="0"/>
              <a:t>Maliyet, gelir ve gider hesapları­nın kapatılmasından ve sermaye şirketlerinde kârın netleştirilmesi ile ilgili kayıtlar kullanıcı tarafından yapıldıktan sonra, hesapların doğruluğunu son kez kontrol etmek amacı ile sistem tarafından otomatik olarak düzenlenmiş olan mizan çıkarılır. Dönem sonu mizanı olduğu için buna muhasebede Kesin Mizan denilmektedir. Maliyet, gelir ve gider hesaplarından devri unutulmuş herhangi bir hesap var ise bunu kesin mizanda bakiyesi ile birlikte tespit etmek ve daha sonra gerekli düzeltme kayıtlarını yapmak müm­kündür.</a:t>
            </a:r>
          </a:p>
          <a:p>
            <a:pPr>
              <a:buNone/>
            </a:pPr>
            <a:endParaRPr lang="tr-TR" sz="2000" dirty="0"/>
          </a:p>
        </p:txBody>
      </p:sp>
      <p:sp>
        <p:nvSpPr>
          <p:cNvPr id="5" name="4 Slayt Numarası Yer Tutucusu"/>
          <p:cNvSpPr>
            <a:spLocks noGrp="1"/>
          </p:cNvSpPr>
          <p:nvPr>
            <p:ph type="sldNum" sz="quarter" idx="12"/>
          </p:nvPr>
        </p:nvSpPr>
        <p:spPr/>
        <p:txBody>
          <a:bodyPr/>
          <a:lstStyle/>
          <a:p>
            <a:fld id="{632B7333-DC34-4534-9108-1C585B088A21}" type="slidenum">
              <a:rPr lang="tr-TR"/>
              <a:pPr/>
              <a:t>11</a:t>
            </a:fld>
            <a:endParaRPr lang="tr-T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dirty="0" smtClean="0"/>
              <a:t>BİLGİSAYAR MUHASEBE PROGRAMLARI</a:t>
            </a:r>
            <a:endParaRPr lang="tr-TR" dirty="0"/>
          </a:p>
        </p:txBody>
      </p:sp>
      <p:sp>
        <p:nvSpPr>
          <p:cNvPr id="11267" name="Rectangle 3"/>
          <p:cNvSpPr>
            <a:spLocks noGrp="1" noChangeArrowheads="1"/>
          </p:cNvSpPr>
          <p:nvPr>
            <p:ph idx="1"/>
          </p:nvPr>
        </p:nvSpPr>
        <p:spPr/>
        <p:txBody>
          <a:bodyPr>
            <a:normAutofit fontScale="92500" lnSpcReduction="20000"/>
          </a:bodyPr>
          <a:lstStyle/>
          <a:p>
            <a:pPr>
              <a:buNone/>
            </a:pPr>
            <a:r>
              <a:rPr lang="tr-TR" sz="2000" b="1" dirty="0" smtClean="0"/>
              <a:t>h- Temel Mali Tabloların (Bilanço ve Gelir Tablosunun) Düzen­lenmesi: </a:t>
            </a:r>
            <a:r>
              <a:rPr lang="tr-TR" sz="2000" dirty="0" smtClean="0"/>
              <a:t>Kesin mizandan, hesapların doğruluğu kontrol edilip kesinleştirildikten sonra işletmenin bilanço ve gelir tabloları pa­ket program tarafından otomatik olarak düzenlenir. Bilgisayarda gelir tablosu gelir ve gider hesapları kapatılmadan kullanıcı tara­fından otomatik olarak alınmalı ve kayıt edilmelidir. Bilançonun da ilgili muhasebe süreci sonunda kaydı yapılmalıdır.</a:t>
            </a:r>
          </a:p>
          <a:p>
            <a:pPr>
              <a:buNone/>
            </a:pPr>
            <a:r>
              <a:rPr lang="tr-TR" sz="2000" b="1" dirty="0" smtClean="0"/>
              <a:t>i- </a:t>
            </a:r>
            <a:r>
              <a:rPr lang="tr-TR" sz="2000" dirty="0" smtClean="0"/>
              <a:t>Ek </a:t>
            </a:r>
            <a:r>
              <a:rPr lang="tr-TR" sz="2000" b="1" dirty="0" smtClean="0"/>
              <a:t>Mali Tabloların Düzenlenmesi: </a:t>
            </a:r>
            <a:r>
              <a:rPr lang="tr-TR" sz="2000" dirty="0" smtClean="0"/>
              <a:t>Dönem sonu itibarı ile mu­hasebe paket programlarından istenir ise kullanıcı tarafından bir kısım ilave bilgiler programa giriş yapılmak sureti ile ek mali tab­lolar olarak adlandırılan Kâr Dağıtım, Satışların Maliyeti tabloları düzenlenebilir.</a:t>
            </a:r>
          </a:p>
          <a:p>
            <a:pPr>
              <a:buNone/>
            </a:pPr>
            <a:r>
              <a:rPr lang="tr-TR" sz="2000" b="1" dirty="0" smtClean="0"/>
              <a:t>i- Bilanço Hesaplarının Kapatılması: </a:t>
            </a:r>
            <a:r>
              <a:rPr lang="tr-TR" sz="2000" dirty="0" smtClean="0"/>
              <a:t>Daha önce maliyet, gelir ve gider hesapları kapatıldığından bu aşamada açık bulunan hesaplar bilanço hesapları olarak yer almaktadır. Temel ve ek mali tablolar düzenlendikten sonra açık bulunan tüm bilanço hesapları kullanı­cı tarafından muhasebe fişi ya da otomatik kapanış fişi ile kapatı­lır.</a:t>
            </a:r>
          </a:p>
          <a:p>
            <a:pPr>
              <a:buNone/>
            </a:pPr>
            <a:r>
              <a:rPr lang="tr-TR" sz="2000" dirty="0" smtClean="0"/>
              <a:t> </a:t>
            </a:r>
          </a:p>
          <a:p>
            <a:pPr>
              <a:buNone/>
            </a:pPr>
            <a:endParaRPr lang="tr-TR" sz="2000" dirty="0"/>
          </a:p>
        </p:txBody>
      </p:sp>
      <p:sp>
        <p:nvSpPr>
          <p:cNvPr id="5" name="4 Slayt Numarası Yer Tutucusu"/>
          <p:cNvSpPr>
            <a:spLocks noGrp="1"/>
          </p:cNvSpPr>
          <p:nvPr>
            <p:ph type="sldNum" sz="quarter" idx="12"/>
          </p:nvPr>
        </p:nvSpPr>
        <p:spPr/>
        <p:txBody>
          <a:bodyPr/>
          <a:lstStyle/>
          <a:p>
            <a:fld id="{632B7333-DC34-4534-9108-1C585B088A21}" type="slidenum">
              <a:rPr lang="tr-TR"/>
              <a:pPr/>
              <a:t>12</a:t>
            </a:fld>
            <a:endParaRPr lang="tr-T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dirty="0" smtClean="0"/>
              <a:t>BİLGİSAYAR MUHASEBE PROGRAMLARI</a:t>
            </a:r>
            <a:endParaRPr lang="tr-TR" dirty="0"/>
          </a:p>
        </p:txBody>
      </p:sp>
      <p:sp>
        <p:nvSpPr>
          <p:cNvPr id="11267" name="Rectangle 3"/>
          <p:cNvSpPr>
            <a:spLocks noGrp="1" noChangeArrowheads="1"/>
          </p:cNvSpPr>
          <p:nvPr>
            <p:ph idx="1"/>
          </p:nvPr>
        </p:nvSpPr>
        <p:spPr/>
        <p:txBody>
          <a:bodyPr>
            <a:normAutofit fontScale="55000" lnSpcReduction="20000"/>
          </a:bodyPr>
          <a:lstStyle/>
          <a:p>
            <a:pPr algn="ctr">
              <a:buNone/>
            </a:pPr>
            <a:r>
              <a:rPr lang="tr-TR" sz="2000" dirty="0" smtClean="0"/>
              <a:t>Bilanço, izleyen dönemin açılış işlemi için kullanılır. </a:t>
            </a:r>
          </a:p>
          <a:p>
            <a:pPr algn="ctr">
              <a:buNone/>
            </a:pPr>
            <a:r>
              <a:rPr lang="tr-TR" sz="2000" dirty="0" smtClean="0"/>
              <a:t>Bilgisayarda muhasebe süreci aşağıdaki gibidir</a:t>
            </a:r>
            <a:r>
              <a:rPr lang="tr-TR" sz="2000" dirty="0" smtClean="0"/>
              <a:t>.</a:t>
            </a:r>
          </a:p>
          <a:p>
            <a:pPr>
              <a:buNone/>
            </a:pPr>
            <a:r>
              <a:rPr lang="tr-TR" sz="2000" b="1" dirty="0" smtClean="0"/>
              <a:t>BELGELER </a:t>
            </a:r>
          </a:p>
          <a:p>
            <a:pPr>
              <a:buNone/>
            </a:pPr>
            <a:endParaRPr lang="tr-TR" sz="2000" b="1" dirty="0" smtClean="0"/>
          </a:p>
          <a:p>
            <a:pPr>
              <a:buNone/>
            </a:pPr>
            <a:r>
              <a:rPr lang="tr-TR" sz="2000" b="1" dirty="0" smtClean="0"/>
              <a:t>MUHASEBE </a:t>
            </a:r>
            <a:r>
              <a:rPr lang="tr-TR" sz="2000" b="1" dirty="0" smtClean="0"/>
              <a:t>FİŞLERİ </a:t>
            </a:r>
          </a:p>
          <a:p>
            <a:pPr>
              <a:buNone/>
            </a:pPr>
            <a:r>
              <a:rPr lang="tr-TR" sz="2000" b="1" dirty="0" smtClean="0"/>
              <a:t> </a:t>
            </a:r>
          </a:p>
          <a:p>
            <a:pPr>
              <a:buNone/>
            </a:pPr>
            <a:r>
              <a:rPr lang="tr-TR" sz="2000" b="1" dirty="0" smtClean="0"/>
              <a:t>YEVMİYE DEFTERİ </a:t>
            </a:r>
            <a:endParaRPr lang="tr-TR" sz="2000" b="1" dirty="0" smtClean="0"/>
          </a:p>
          <a:p>
            <a:pPr>
              <a:buNone/>
            </a:pPr>
            <a:endParaRPr lang="tr-TR" sz="2000" b="1" dirty="0" smtClean="0"/>
          </a:p>
          <a:p>
            <a:pPr>
              <a:buNone/>
            </a:pPr>
            <a:r>
              <a:rPr lang="tr-TR" sz="2000" b="1" dirty="0" smtClean="0"/>
              <a:t>DEFTER-İ </a:t>
            </a:r>
            <a:r>
              <a:rPr lang="tr-TR" sz="2000" b="1" dirty="0" smtClean="0"/>
              <a:t>KEBİR </a:t>
            </a:r>
          </a:p>
          <a:p>
            <a:pPr>
              <a:buNone/>
            </a:pPr>
            <a:r>
              <a:rPr lang="tr-TR" sz="2000" b="1" dirty="0" smtClean="0"/>
              <a:t> </a:t>
            </a:r>
          </a:p>
          <a:p>
            <a:pPr>
              <a:buNone/>
            </a:pPr>
            <a:r>
              <a:rPr lang="tr-TR" sz="2000" b="1" dirty="0" smtClean="0"/>
              <a:t>GEÇİCİ MİZAN</a:t>
            </a:r>
          </a:p>
          <a:p>
            <a:pPr>
              <a:buNone/>
            </a:pPr>
            <a:r>
              <a:rPr lang="tr-TR" sz="2000" b="1" dirty="0" smtClean="0"/>
              <a:t> </a:t>
            </a:r>
          </a:p>
          <a:p>
            <a:pPr>
              <a:buNone/>
            </a:pPr>
            <a:r>
              <a:rPr lang="tr-TR" sz="2000" b="1" dirty="0" smtClean="0"/>
              <a:t>DÖNEM SONU ENVANTER İŞLEMİ </a:t>
            </a:r>
          </a:p>
          <a:p>
            <a:pPr>
              <a:buNone/>
            </a:pPr>
            <a:r>
              <a:rPr lang="tr-TR" sz="2000" b="1" dirty="0" smtClean="0"/>
              <a:t> </a:t>
            </a:r>
          </a:p>
          <a:p>
            <a:pPr>
              <a:buNone/>
            </a:pPr>
            <a:r>
              <a:rPr lang="tr-TR" sz="2000" b="1" dirty="0" smtClean="0"/>
              <a:t>MALİYET HESEPLARININ DEVRİ </a:t>
            </a:r>
          </a:p>
          <a:p>
            <a:pPr>
              <a:buNone/>
            </a:pPr>
            <a:r>
              <a:rPr lang="tr-TR" sz="2000" b="1" dirty="0" smtClean="0"/>
              <a:t> </a:t>
            </a:r>
          </a:p>
          <a:p>
            <a:pPr>
              <a:buNone/>
            </a:pPr>
            <a:r>
              <a:rPr lang="tr-TR" sz="2000" b="1" dirty="0" smtClean="0"/>
              <a:t>GELİR-GİDER HESAPLARININ KAPATILMASI</a:t>
            </a:r>
          </a:p>
          <a:p>
            <a:pPr>
              <a:buNone/>
            </a:pPr>
            <a:r>
              <a:rPr lang="tr-TR" sz="2000" b="1" dirty="0" smtClean="0"/>
              <a:t> </a:t>
            </a:r>
          </a:p>
          <a:p>
            <a:pPr>
              <a:buNone/>
            </a:pPr>
            <a:r>
              <a:rPr lang="tr-TR" sz="2000" b="1" dirty="0" smtClean="0"/>
              <a:t> KESİN MİZAN</a:t>
            </a:r>
          </a:p>
          <a:p>
            <a:pPr>
              <a:buNone/>
            </a:pPr>
            <a:r>
              <a:rPr lang="tr-TR" sz="2000" b="1" dirty="0" smtClean="0"/>
              <a:t> </a:t>
            </a:r>
          </a:p>
          <a:p>
            <a:pPr>
              <a:buNone/>
            </a:pPr>
            <a:r>
              <a:rPr lang="tr-TR" sz="2000" b="1" dirty="0" smtClean="0"/>
              <a:t>TEMEL MALİ TABLOLARIN DÜZENLENMESİ </a:t>
            </a:r>
          </a:p>
          <a:p>
            <a:pPr>
              <a:buNone/>
            </a:pPr>
            <a:r>
              <a:rPr lang="tr-TR" sz="2000" b="1" dirty="0" smtClean="0"/>
              <a:t> </a:t>
            </a:r>
          </a:p>
          <a:p>
            <a:pPr>
              <a:buNone/>
            </a:pPr>
            <a:r>
              <a:rPr lang="tr-TR" sz="2000" b="1" dirty="0" smtClean="0"/>
              <a:t>BİLANÇO HESAPLARININ KAPATILMASI</a:t>
            </a:r>
            <a:r>
              <a:rPr lang="tr-TR" sz="2000" dirty="0" smtClean="0"/>
              <a:t> </a:t>
            </a:r>
          </a:p>
          <a:p>
            <a:pPr>
              <a:buNone/>
            </a:pPr>
            <a:endParaRPr lang="tr-TR" sz="2000" dirty="0"/>
          </a:p>
        </p:txBody>
      </p:sp>
      <p:sp>
        <p:nvSpPr>
          <p:cNvPr id="5" name="4 Slayt Numarası Yer Tutucusu"/>
          <p:cNvSpPr>
            <a:spLocks noGrp="1"/>
          </p:cNvSpPr>
          <p:nvPr>
            <p:ph type="sldNum" sz="quarter" idx="12"/>
          </p:nvPr>
        </p:nvSpPr>
        <p:spPr/>
        <p:txBody>
          <a:bodyPr/>
          <a:lstStyle/>
          <a:p>
            <a:fld id="{632B7333-DC34-4534-9108-1C585B088A21}" type="slidenum">
              <a:rPr lang="tr-TR"/>
              <a:pPr/>
              <a:t>13</a:t>
            </a:fld>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dirty="0" smtClean="0"/>
              <a:t>BİLGİSAYAR MUHASEBE PROGRAMLARI</a:t>
            </a:r>
            <a:endParaRPr lang="tr-TR" dirty="0"/>
          </a:p>
        </p:txBody>
      </p:sp>
      <p:sp>
        <p:nvSpPr>
          <p:cNvPr id="11267" name="Rectangle 3"/>
          <p:cNvSpPr>
            <a:spLocks noGrp="1" noChangeArrowheads="1"/>
          </p:cNvSpPr>
          <p:nvPr>
            <p:ph idx="1"/>
          </p:nvPr>
        </p:nvSpPr>
        <p:spPr/>
        <p:txBody>
          <a:bodyPr>
            <a:normAutofit fontScale="92500" lnSpcReduction="10000"/>
          </a:bodyPr>
          <a:lstStyle/>
          <a:p>
            <a:pPr>
              <a:buNone/>
            </a:pPr>
            <a:r>
              <a:rPr lang="tr-TR" sz="2000" b="1" dirty="0" smtClean="0"/>
              <a:t>MUHASEBE FİŞLERİNİN DÜZENLENMESİ</a:t>
            </a:r>
          </a:p>
          <a:p>
            <a:pPr>
              <a:buNone/>
            </a:pPr>
            <a:r>
              <a:rPr lang="tr-TR" sz="2000" dirty="0" smtClean="0"/>
              <a:t>Bilgisayarda bağımsız muhasebe programları kullanıldığında, bilgi­sayara bilgi girişi muhasebe fişleri ile yapılır. Fiş girişi mali olayın belgesine dayandırılarak yapılır ve böylelikle bilgisayarda muhasebe süreci başlatılmış olur. Bu süreç raporlar alındıktan sonra kapanış fişinin düzenlenmesi ile son bulur.</a:t>
            </a:r>
          </a:p>
          <a:p>
            <a:pPr>
              <a:buNone/>
            </a:pPr>
            <a:r>
              <a:rPr lang="tr-TR" sz="2000" dirty="0" smtClean="0"/>
              <a:t>Her muhasebe paket programında muhasebe fişlerinin şekli farklı olmakla birlikte uygulama bakımından fark bulunmamaktadır. Fiş türü (</a:t>
            </a:r>
            <a:r>
              <a:rPr lang="tr-TR" sz="2000" dirty="0" err="1" smtClean="0"/>
              <a:t>fınansal</a:t>
            </a:r>
            <a:r>
              <a:rPr lang="tr-TR" sz="2000" dirty="0" smtClean="0"/>
              <a:t> olayın) kaydın özelliği ve yerine göre kullanıcı tarafından seçilir.</a:t>
            </a:r>
          </a:p>
          <a:p>
            <a:pPr>
              <a:buNone/>
            </a:pPr>
            <a:r>
              <a:rPr lang="tr-TR" sz="2000" dirty="0" smtClean="0"/>
              <a:t>Muhasebe Fişleri kullanıldıkları işlemlere göre dörde ayrılır.</a:t>
            </a:r>
          </a:p>
          <a:p>
            <a:pPr lvl="0">
              <a:buNone/>
            </a:pPr>
            <a:r>
              <a:rPr lang="tr-TR" sz="2000" dirty="0" err="1" smtClean="0"/>
              <a:t>Açıhş</a:t>
            </a:r>
            <a:r>
              <a:rPr lang="tr-TR" sz="2000" dirty="0" smtClean="0"/>
              <a:t>/Kapanış Fişi</a:t>
            </a:r>
          </a:p>
          <a:p>
            <a:pPr lvl="0">
              <a:buNone/>
            </a:pPr>
            <a:r>
              <a:rPr lang="tr-TR" sz="2000" dirty="0" smtClean="0"/>
              <a:t>Tahsil Fişi</a:t>
            </a:r>
          </a:p>
          <a:p>
            <a:pPr lvl="0">
              <a:buNone/>
            </a:pPr>
            <a:r>
              <a:rPr lang="tr-TR" sz="2000" dirty="0" smtClean="0"/>
              <a:t>Tediye Fişi</a:t>
            </a:r>
          </a:p>
          <a:p>
            <a:pPr>
              <a:buNone/>
            </a:pPr>
            <a:r>
              <a:rPr lang="tr-TR" sz="2000" dirty="0" smtClean="0"/>
              <a:t>Mahsup Fişi</a:t>
            </a:r>
            <a:endParaRPr lang="tr-TR" sz="2000" dirty="0"/>
          </a:p>
        </p:txBody>
      </p:sp>
      <p:sp>
        <p:nvSpPr>
          <p:cNvPr id="5" name="4 Slayt Numarası Yer Tutucusu"/>
          <p:cNvSpPr>
            <a:spLocks noGrp="1"/>
          </p:cNvSpPr>
          <p:nvPr>
            <p:ph type="sldNum" sz="quarter" idx="12"/>
          </p:nvPr>
        </p:nvSpPr>
        <p:spPr/>
        <p:txBody>
          <a:bodyPr/>
          <a:lstStyle/>
          <a:p>
            <a:fld id="{632B7333-DC34-4534-9108-1C585B088A21}" type="slidenum">
              <a:rPr lang="tr-TR"/>
              <a:pPr/>
              <a:t>14</a:t>
            </a:fld>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dirty="0" smtClean="0"/>
              <a:t>BİLGİSAYAR MUHASEBE PROGRAMLARI</a:t>
            </a:r>
            <a:endParaRPr lang="tr-TR" dirty="0"/>
          </a:p>
        </p:txBody>
      </p:sp>
      <p:sp>
        <p:nvSpPr>
          <p:cNvPr id="11267" name="Rectangle 3"/>
          <p:cNvSpPr>
            <a:spLocks noGrp="1" noChangeArrowheads="1"/>
          </p:cNvSpPr>
          <p:nvPr>
            <p:ph idx="1"/>
          </p:nvPr>
        </p:nvSpPr>
        <p:spPr/>
        <p:txBody>
          <a:bodyPr>
            <a:normAutofit fontScale="70000" lnSpcReduction="20000"/>
          </a:bodyPr>
          <a:lstStyle/>
          <a:p>
            <a:pPr>
              <a:buNone/>
            </a:pPr>
            <a:r>
              <a:rPr lang="tr-TR" sz="2000" b="1" dirty="0" smtClean="0"/>
              <a:t>Açılış Fişi: </a:t>
            </a:r>
            <a:r>
              <a:rPr lang="tr-TR" sz="2000" dirty="0" smtClean="0"/>
              <a:t>İşletmenin her dönem başı itibarı ile açılış bilançosunun kaydını amaçlayan muhasebe fişidir. Bu fişin düzenlenmesinde tarih yılın ilk ayının ilk günü olması ve fiş bakiyesinin eşit olması gerekir. Bu fiş her dö­nemde bir defa düzenlenir.</a:t>
            </a:r>
          </a:p>
          <a:p>
            <a:pPr>
              <a:buNone/>
            </a:pPr>
            <a:r>
              <a:rPr lang="tr-TR" sz="2000" b="1" dirty="0" smtClean="0"/>
              <a:t>Tahsil Fişi: </a:t>
            </a:r>
            <a:r>
              <a:rPr lang="tr-TR" sz="2000" dirty="0" smtClean="0"/>
              <a:t>İşletmeye nakit girişini ilgilendiren mali (</a:t>
            </a:r>
            <a:r>
              <a:rPr lang="tr-TR" sz="2000" dirty="0" err="1" smtClean="0"/>
              <a:t>fınansal</a:t>
            </a:r>
            <a:r>
              <a:rPr lang="tr-TR" sz="2000" dirty="0" smtClean="0"/>
              <a:t>) olay­ların kayıt edilmesinde düzenlenen muhasebe </a:t>
            </a:r>
            <a:r>
              <a:rPr lang="tr-TR" sz="2000" dirty="0" err="1" smtClean="0"/>
              <a:t>fışidir</a:t>
            </a:r>
            <a:r>
              <a:rPr lang="tr-TR" sz="2000" dirty="0" smtClean="0"/>
              <a:t>.Bu fişin düzenlenmesi yapılırken borçlu ve alacaklı hesapların kayıt edilmesi uygun olabileceği gibi, sadece ALACAKLI hesabın kayıt edilmesi ile tahsil fişinin düzenlen­mesi mümkündür. Bir kısım muhasebe programlarında sadece alacaklı sütun ^çalışmaktadır.</a:t>
            </a:r>
          </a:p>
          <a:p>
            <a:pPr>
              <a:buNone/>
            </a:pPr>
            <a:r>
              <a:rPr lang="tr-TR" sz="2000" dirty="0" smtClean="0"/>
              <a:t>Tahsil fişi kendi içinde sıra no takip etmektedir. Bu fişte borçlu he­sap Kasa Hesabı olacağından yazılmasına gerek yoktur. Sadece alacaklı ta­rafta yer alan hesap yazılarak kayıt tamamlanır.</a:t>
            </a:r>
          </a:p>
          <a:p>
            <a:pPr>
              <a:buNone/>
            </a:pPr>
            <a:r>
              <a:rPr lang="tr-TR" sz="2000" b="1" dirty="0" smtClean="0"/>
              <a:t>Tediye Fişi: </a:t>
            </a:r>
            <a:r>
              <a:rPr lang="tr-TR" sz="2000" dirty="0" smtClean="0"/>
              <a:t>İşletmeden nakit çıkışlarını ilgilendiren mali (</a:t>
            </a:r>
            <a:r>
              <a:rPr lang="tr-TR" sz="2000" dirty="0" err="1" smtClean="0"/>
              <a:t>fınansal</a:t>
            </a:r>
            <a:r>
              <a:rPr lang="tr-TR" sz="2000" dirty="0" smtClean="0"/>
              <a:t>) olayların kayıt edilmesinde düzenlenen muhasebe fişidir. Bu fişin düzenlen­mesi yapılırken borçlu ve alacaklı hesapların kayıt edilmesi uygun olabilece­ği gibi, sadece BORÇLU hesabın kayıt edilmesi sureti ile tediye fişinin dü­zenlenmesi mümkündür. Bir kısım muhasebe programlarında sadece borçlu sütun çalışmaktadır.</a:t>
            </a:r>
          </a:p>
          <a:p>
            <a:pPr>
              <a:buNone/>
            </a:pPr>
            <a:r>
              <a:rPr lang="tr-TR" sz="2000" dirty="0" smtClean="0"/>
              <a:t>Tediye fişi kendi içinde sıra no takip eder. Bu fişte alacaklı hesap Kasa Hesabı olacağından yazılmasına gerek yoktur. Sadece borçlu tarafta yer alan hesap yazılarak kayıt tamamlanır.</a:t>
            </a:r>
          </a:p>
          <a:p>
            <a:pPr>
              <a:buNone/>
            </a:pPr>
            <a:r>
              <a:rPr lang="tr-TR" sz="2000" dirty="0" smtClean="0"/>
              <a:t>Hesap planında kasa hesabının daha önceden merkez, şube. TL ve yabancı para cinslerine göre alt hesaplar bazında düzenlenme;, tahsil ve tediye fişi bakımından uygun olur.</a:t>
            </a:r>
          </a:p>
          <a:p>
            <a:pPr>
              <a:buNone/>
            </a:pPr>
            <a:r>
              <a:rPr lang="tr-TR" sz="2000" b="1" dirty="0" smtClean="0"/>
              <a:t>Mahsup Fişi: </a:t>
            </a:r>
            <a:r>
              <a:rPr lang="tr-TR" sz="2000" dirty="0" smtClean="0"/>
              <a:t>İşletmede kasa ile ilgisi bulunmayan </a:t>
            </a:r>
            <a:r>
              <a:rPr lang="tr-TR" sz="2000" dirty="0" err="1" smtClean="0"/>
              <a:t>ma</a:t>
            </a:r>
            <a:r>
              <a:rPr lang="tr-TR" sz="2000" dirty="0" smtClean="0"/>
              <a:t>.: finansal) olayların kayıt edilmesinde düzenlenen muhasebe fişidir. Bu fişin düzenlen­mesinde hem borçlu, hem de alacaklı hesap veya hesapların kaydı gerekir. Yani bu fişin düzenlenmesi yevmiye kaydına benzer. Ancak bilgisayarda fiş düzenlenirken en alt düzeydeki hesap kodları kullanılır.</a:t>
            </a:r>
          </a:p>
          <a:p>
            <a:pPr>
              <a:buNone/>
            </a:pPr>
            <a:endParaRPr lang="tr-TR" sz="2000" dirty="0"/>
          </a:p>
        </p:txBody>
      </p:sp>
      <p:sp>
        <p:nvSpPr>
          <p:cNvPr id="5" name="4 Slayt Numarası Yer Tutucusu"/>
          <p:cNvSpPr>
            <a:spLocks noGrp="1"/>
          </p:cNvSpPr>
          <p:nvPr>
            <p:ph type="sldNum" sz="quarter" idx="12"/>
          </p:nvPr>
        </p:nvSpPr>
        <p:spPr/>
        <p:txBody>
          <a:bodyPr/>
          <a:lstStyle/>
          <a:p>
            <a:fld id="{632B7333-DC34-4534-9108-1C585B088A21}" type="slidenum">
              <a:rPr lang="tr-TR"/>
              <a:pPr/>
              <a:t>15</a:t>
            </a:fld>
            <a:endParaRPr 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lgn="ctr"/>
            <a:r>
              <a:rPr lang="tr-TR" dirty="0" smtClean="0"/>
              <a:t>BİLGİSAYAR MUHASEBE PROGRAMLARI</a:t>
            </a:r>
            <a:endParaRPr lang="tr-TR" dirty="0"/>
          </a:p>
        </p:txBody>
      </p:sp>
      <p:sp>
        <p:nvSpPr>
          <p:cNvPr id="11267" name="Rectangle 3"/>
          <p:cNvSpPr>
            <a:spLocks noGrp="1" noChangeArrowheads="1"/>
          </p:cNvSpPr>
          <p:nvPr>
            <p:ph idx="1"/>
          </p:nvPr>
        </p:nvSpPr>
        <p:spPr/>
        <p:txBody>
          <a:bodyPr>
            <a:normAutofit fontScale="92500" lnSpcReduction="20000"/>
          </a:bodyPr>
          <a:lstStyle/>
          <a:p>
            <a:pPr>
              <a:buNone/>
            </a:pPr>
            <a:r>
              <a:rPr lang="tr-TR" sz="2000" b="1" dirty="0" smtClean="0"/>
              <a:t>RAPORLARIN ALINMASI</a:t>
            </a:r>
          </a:p>
          <a:p>
            <a:pPr>
              <a:buNone/>
            </a:pPr>
            <a:r>
              <a:rPr lang="tr-TR" sz="2000" dirty="0" smtClean="0"/>
              <a:t>Bilgisayardan bilgiler ekrandan veya yazıcıdan alınabilir. Ekrandan, alınan bilgiler daha çok, sonucu görmeye ya da sonuçları kontrol etmeye yardımcı olurken yazıcıdan (kağıda) alınan bilgiler, belge olarak saklamaya veya çeşitli işletme içi kontrolleri yapmaya yöneliktir. Bilgisayardan alına­cak defter raporları için noter onayı aynen defter onayı gibidir. Ancak burada bilgisayar kağıdı onaylatılır. Çıktılar bu kağıtlara alınarak saklanır</a:t>
            </a:r>
          </a:p>
          <a:p>
            <a:pPr>
              <a:buNone/>
            </a:pPr>
            <a:r>
              <a:rPr lang="tr-TR" sz="2000" dirty="0" smtClean="0"/>
              <a:t>Bilgisayardan, genel muhasebe ile ilgili çeşitli raporlar alınabilir. Bunların </a:t>
            </a:r>
            <a:r>
              <a:rPr lang="tr-TR" sz="2000" dirty="0" err="1" smtClean="0"/>
              <a:t>başlıcaları</a:t>
            </a:r>
            <a:r>
              <a:rPr lang="tr-TR" sz="2000" dirty="0" smtClean="0"/>
              <a:t> aşağıdakilerdir:</a:t>
            </a:r>
          </a:p>
          <a:p>
            <a:pPr lvl="0">
              <a:buFont typeface="Wingdings" pitchFamily="2" charset="2"/>
              <a:buChar char="Ø"/>
            </a:pPr>
            <a:r>
              <a:rPr lang="tr-TR" sz="2000" dirty="0" smtClean="0"/>
              <a:t>Yevmiye Defteri</a:t>
            </a:r>
          </a:p>
          <a:p>
            <a:pPr lvl="0">
              <a:buFont typeface="Wingdings" pitchFamily="2" charset="2"/>
              <a:buChar char="Ø"/>
            </a:pPr>
            <a:r>
              <a:rPr lang="tr-TR" sz="2000" dirty="0" smtClean="0"/>
              <a:t>Defter-i Kebir</a:t>
            </a:r>
          </a:p>
          <a:p>
            <a:pPr lvl="0">
              <a:buFont typeface="Wingdings" pitchFamily="2" charset="2"/>
              <a:buChar char="Ø"/>
            </a:pPr>
            <a:r>
              <a:rPr lang="tr-TR" sz="2000" dirty="0" smtClean="0"/>
              <a:t>Yardımcı Hesaplar</a:t>
            </a:r>
          </a:p>
          <a:p>
            <a:pPr lvl="0">
              <a:buFont typeface="Wingdings" pitchFamily="2" charset="2"/>
              <a:buChar char="Ø"/>
            </a:pPr>
            <a:r>
              <a:rPr lang="tr-TR" sz="2000" dirty="0" smtClean="0"/>
              <a:t>Kasa Defteri</a:t>
            </a:r>
          </a:p>
          <a:p>
            <a:pPr lvl="0">
              <a:buFont typeface="Wingdings" pitchFamily="2" charset="2"/>
              <a:buChar char="Ø"/>
            </a:pPr>
            <a:r>
              <a:rPr lang="tr-TR" sz="2000" dirty="0" smtClean="0"/>
              <a:t>Mizanlar</a:t>
            </a:r>
          </a:p>
          <a:p>
            <a:pPr lvl="0">
              <a:buFont typeface="Wingdings" pitchFamily="2" charset="2"/>
              <a:buChar char="Ø"/>
            </a:pPr>
            <a:r>
              <a:rPr lang="tr-TR" sz="2000" dirty="0" smtClean="0"/>
              <a:t>Bilanço ve Gelir Tablosu</a:t>
            </a:r>
          </a:p>
          <a:p>
            <a:pPr lvl="0">
              <a:buFont typeface="Wingdings" pitchFamily="2" charset="2"/>
              <a:buChar char="Ø"/>
            </a:pPr>
            <a:r>
              <a:rPr lang="tr-TR" sz="2000" dirty="0" smtClean="0"/>
              <a:t>Diğer</a:t>
            </a:r>
          </a:p>
          <a:p>
            <a:pPr>
              <a:buNone/>
            </a:pPr>
            <a:endParaRPr lang="tr-TR" sz="2000" dirty="0"/>
          </a:p>
        </p:txBody>
      </p:sp>
      <p:sp>
        <p:nvSpPr>
          <p:cNvPr id="5" name="4 Slayt Numarası Yer Tutucusu"/>
          <p:cNvSpPr>
            <a:spLocks noGrp="1"/>
          </p:cNvSpPr>
          <p:nvPr>
            <p:ph type="sldNum" sz="quarter" idx="12"/>
          </p:nvPr>
        </p:nvSpPr>
        <p:spPr/>
        <p:txBody>
          <a:bodyPr/>
          <a:lstStyle/>
          <a:p>
            <a:fld id="{632B7333-DC34-4534-9108-1C585B088A21}" type="slidenum">
              <a:rPr lang="tr-TR"/>
              <a:pPr/>
              <a:t>16</a:t>
            </a:fld>
            <a:endParaRPr lang="tr-T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486</TotalTime>
  <Words>1636</Words>
  <Application>Microsoft Office PowerPoint</Application>
  <PresentationFormat>Ekran Gösterisi (4:3)</PresentationFormat>
  <Paragraphs>135</Paragraphs>
  <Slides>16</Slides>
  <Notes>1</Notes>
  <HiddenSlides>0</HiddenSlides>
  <MMClips>0</MMClips>
  <ScaleCrop>false</ScaleCrop>
  <HeadingPairs>
    <vt:vector size="4" baseType="variant">
      <vt:variant>
        <vt:lpstr>Tema</vt:lpstr>
      </vt:variant>
      <vt:variant>
        <vt:i4>1</vt:i4>
      </vt:variant>
      <vt:variant>
        <vt:lpstr>Slayt Başlıkları</vt:lpstr>
      </vt:variant>
      <vt:variant>
        <vt:i4>16</vt:i4>
      </vt:variant>
    </vt:vector>
  </HeadingPairs>
  <TitlesOfParts>
    <vt:vector size="17" baseType="lpstr">
      <vt:lpstr>Akış</vt:lpstr>
      <vt:lpstr>ÜNİTE: 7 MUHASEBE PAKET PROGRAMLARI</vt:lpstr>
      <vt:lpstr>Konu Başlıkları</vt:lpstr>
      <vt:lpstr>BİLGİSAYAR MUHASEBE PROGRAMLARI</vt:lpstr>
      <vt:lpstr>BİLGİSAYAR MUHASEBE PROGRAMLARI</vt:lpstr>
      <vt:lpstr>BİLGİSAYAR MUHASEBE PROGRAMLARI</vt:lpstr>
      <vt:lpstr>BİLGİSAYAR MUHASEBE PROGRAMLARI</vt:lpstr>
      <vt:lpstr>BİLGİSAYAR MUHASEBE PROGRAMLARI</vt:lpstr>
      <vt:lpstr>BİLGİSAYAR MUHASEBE PROGRAMLARI</vt:lpstr>
      <vt:lpstr>BİLGİSAYAR MUHASEBE PROGRAMLARI</vt:lpstr>
      <vt:lpstr>BİLGİSAYAR MUHASEBE PROGRAMLARI</vt:lpstr>
      <vt:lpstr>BİLGİSAYAR MUHASEBE PROGRAMLARI</vt:lpstr>
      <vt:lpstr>BİLGİSAYAR MUHASEBE PROGRAMLARI</vt:lpstr>
      <vt:lpstr>BİLGİSAYAR MUHASEBE PROGRAMLARI</vt:lpstr>
      <vt:lpstr>BİLGİSAYAR MUHASEBE PROGRAMLARI</vt:lpstr>
      <vt:lpstr>BİLGİSAYAR MUHASEBE PROGRAMLARI</vt:lpstr>
      <vt:lpstr>BİLGİSAYAR MUHASEBE PROGRAMLARI</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Genel Muhasebe</dc:title>
  <dc:creator>niyoo</dc:creator>
  <cp:lastModifiedBy>Seda</cp:lastModifiedBy>
  <cp:revision>66</cp:revision>
  <dcterms:created xsi:type="dcterms:W3CDTF">2008-10-01T21:04:54Z</dcterms:created>
  <dcterms:modified xsi:type="dcterms:W3CDTF">2018-02-19T22:38:54Z</dcterms:modified>
</cp:coreProperties>
</file>