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9" r:id="rId11"/>
    <p:sldId id="264" r:id="rId12"/>
    <p:sldId id="265" r:id="rId13"/>
    <p:sldId id="266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ku Tunalı" initials="U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1A126-5D18-437D-82D5-977A5FBD6514}" type="datetimeFigureOut">
              <a:rPr lang="tr-TR" smtClean="0"/>
              <a:t>3.11.2019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44D16-2B3B-4166-8BB4-CD1B40860555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32E3CBF-6DD9-432F-996D-CF18F9BB7955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5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8F67E-CC44-431E-B9FC-AD95827F9CC5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4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8A9517D-3305-4F10-B090-687ADE61553F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21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28991-E771-4360-96AC-615B58EDA83B}" type="datetime1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2A96-43D8-4F53-B4A4-17CDFB724837}" type="datetime1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A16CE-2AAD-468E-8773-658D9950EFD2}" type="datetime1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7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BFC30-DA20-4CDE-AEAD-3891D6BB4C1C}" type="datetime1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1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290F701-0743-45E2-989E-4947B3424031}" type="datetime1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9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BF20-A5E0-4239-9884-EAA14818367F}" type="datetime1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6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DE00-0EAF-4039-BA02-565C03963A47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57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0BCBFB7-DFB4-487C-B28C-373FF67849EB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2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9D260DA-6958-4757-A027-EF85F2DEAA70}" type="datetime1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283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3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6974915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5600"/>
              <a:t>SEKONDER METABOLİTLERİN GENEL ÖZELLİKLERİ</a:t>
            </a:r>
            <a:endParaRPr lang="en-US" sz="5600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Sekonder</a:t>
            </a:r>
            <a:r>
              <a:rPr lang="tr-TR" b="1" dirty="0"/>
              <a:t> </a:t>
            </a:r>
            <a:r>
              <a:rPr lang="tr-TR" b="1" dirty="0" err="1"/>
              <a:t>Metabolitlerin</a:t>
            </a:r>
            <a:r>
              <a:rPr lang="tr-TR" b="1" dirty="0"/>
              <a:t> İşlevleri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6111" y="1467130"/>
            <a:ext cx="10226677" cy="4676495"/>
          </a:xfrm>
        </p:spPr>
        <p:txBody>
          <a:bodyPr/>
          <a:lstStyle/>
          <a:p>
            <a:pPr algn="just"/>
            <a:r>
              <a:rPr lang="tr-TR" dirty="0"/>
              <a:t>Bitki kimyasalları genellikle </a:t>
            </a:r>
            <a:r>
              <a:rPr lang="tr-TR" dirty="0" err="1"/>
              <a:t>primer</a:t>
            </a:r>
            <a:r>
              <a:rPr lang="tr-TR" dirty="0"/>
              <a:t> ve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olarak ikiye ayrılır. </a:t>
            </a:r>
            <a:r>
              <a:rPr lang="tr-TR" dirty="0" err="1"/>
              <a:t>Primer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doğada yaygın olup, yüksek bitkilerin tohum ile </a:t>
            </a:r>
            <a:r>
              <a:rPr lang="tr-TR" dirty="0" err="1"/>
              <a:t>vejetatif</a:t>
            </a:r>
            <a:r>
              <a:rPr lang="tr-TR" dirty="0"/>
              <a:t> dokularında oldukça fazladır.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bitkilerde farklı yollardan oluşsalar da ve çok çeşitli yapılara sahip olsalar da, ortak birçok genel özellikleri bulunmaktadır. </a:t>
            </a:r>
          </a:p>
          <a:p>
            <a:pPr algn="just"/>
            <a:r>
              <a:rPr lang="tr-TR" dirty="0"/>
              <a:t>Bilim adamı </a:t>
            </a:r>
            <a:r>
              <a:rPr lang="tr-TR" dirty="0" err="1"/>
              <a:t>Nosov</a:t>
            </a:r>
            <a:r>
              <a:rPr lang="tr-TR" dirty="0"/>
              <a:t> bitki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</a:t>
            </a:r>
            <a:r>
              <a:rPr lang="tr-TR" dirty="0"/>
              <a:t> </a:t>
            </a:r>
            <a:r>
              <a:rPr lang="tr-TR" dirty="0" err="1"/>
              <a:t>anlayaşını</a:t>
            </a:r>
            <a:r>
              <a:rPr lang="tr-TR" dirty="0"/>
              <a:t> özetlemek için 4 önemli şartı ortaya koymuştur:</a:t>
            </a:r>
          </a:p>
          <a:p>
            <a:pPr algn="just"/>
            <a:r>
              <a:rPr lang="tr-TR" dirty="0"/>
              <a:t>A) Tüm bitkilerde bulunmaması, </a:t>
            </a:r>
          </a:p>
          <a:p>
            <a:pPr algn="just"/>
            <a:r>
              <a:rPr lang="tr-TR" dirty="0"/>
              <a:t>B) Biyolojik aktif bileşenler olmaları, </a:t>
            </a:r>
          </a:p>
          <a:p>
            <a:pPr algn="just"/>
            <a:r>
              <a:rPr lang="tr-TR" dirty="0"/>
              <a:t>C) Küçük moleküllü bileşenler olmaları,</a:t>
            </a:r>
          </a:p>
          <a:p>
            <a:pPr algn="just"/>
            <a:r>
              <a:rPr lang="tr-TR" dirty="0"/>
              <a:t>D) Birçok </a:t>
            </a:r>
            <a:r>
              <a:rPr lang="tr-TR" dirty="0" err="1"/>
              <a:t>primer</a:t>
            </a:r>
            <a:r>
              <a:rPr lang="tr-TR" dirty="0"/>
              <a:t> </a:t>
            </a:r>
            <a:r>
              <a:rPr lang="tr-TR" dirty="0" err="1"/>
              <a:t>metabolit</a:t>
            </a:r>
            <a:r>
              <a:rPr lang="tr-TR" dirty="0"/>
              <a:t> bileşenlerinden sentez edilmiş olmaları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</a:t>
            </a:r>
            <a:r>
              <a:rPr lang="tr-TR" dirty="0"/>
              <a:t> Fonksiyonları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1192" y="1975796"/>
            <a:ext cx="6443802" cy="4419599"/>
          </a:xfrm>
        </p:spPr>
        <p:txBody>
          <a:bodyPr>
            <a:normAutofit/>
          </a:bodyPr>
          <a:lstStyle/>
          <a:p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önemli fonksiyonları aşağıdaki şekilde gruplaştırılır: </a:t>
            </a:r>
          </a:p>
          <a:p>
            <a:endParaRPr lang="tr-TR" dirty="0"/>
          </a:p>
          <a:p>
            <a:r>
              <a:rPr lang="tr-TR" dirty="0"/>
              <a:t>Kuraklık, tuzluluk, ultraviyole ışınları vs. gibi değişik çevre faktörlerinin oluşturduğu stres ortamına karşı koyma,</a:t>
            </a:r>
          </a:p>
          <a:p>
            <a:endParaRPr lang="tr-TR" dirty="0"/>
          </a:p>
          <a:p>
            <a:r>
              <a:rPr lang="tr-TR" dirty="0" err="1"/>
              <a:t>Herbivorlara</a:t>
            </a:r>
            <a:r>
              <a:rPr lang="tr-TR" dirty="0"/>
              <a:t>, mikroorganizmalara karşı savunma,</a:t>
            </a:r>
          </a:p>
          <a:p>
            <a:endParaRPr lang="tr-TR" dirty="0"/>
          </a:p>
          <a:p>
            <a:r>
              <a:rPr lang="tr-TR" dirty="0"/>
              <a:t>Depo bileşenler,</a:t>
            </a:r>
          </a:p>
          <a:p>
            <a:endParaRPr lang="tr-TR" dirty="0"/>
          </a:p>
          <a:p>
            <a:r>
              <a:rPr lang="tr-TR" dirty="0"/>
              <a:t>Bazı </a:t>
            </a:r>
            <a:r>
              <a:rPr lang="tr-TR" dirty="0" err="1"/>
              <a:t>metabolik</a:t>
            </a:r>
            <a:r>
              <a:rPr lang="tr-TR" dirty="0"/>
              <a:t> ve daha gelişmiş ekolojik işlevler.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62269AC-0F0C-4F19-A3BC-D9BA25C7A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747" y="2729133"/>
            <a:ext cx="3881271" cy="248232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D44DBF3-D0EA-4D72-927B-D4F6B51DE708}"/>
              </a:ext>
            </a:extLst>
          </p:cNvPr>
          <p:cNvSpPr txBox="1"/>
          <p:nvPr/>
        </p:nvSpPr>
        <p:spPr>
          <a:xfrm>
            <a:off x="8671407" y="5313306"/>
            <a:ext cx="219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Glikozinolat</a:t>
            </a:r>
            <a:r>
              <a:rPr lang="tr-TR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209EA6-FB9C-4E80-9B63-3BC4C0628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D98868-D6DC-40C4-A67A-26D3EF9B9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614407"/>
            <a:ext cx="750779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Metin kutusu 6"/>
          <p:cNvSpPr txBox="1"/>
          <p:nvPr/>
        </p:nvSpPr>
        <p:spPr>
          <a:xfrm>
            <a:off x="4401850" y="702156"/>
            <a:ext cx="7208958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endParaRPr lang="en-US" sz="2800" b="0" kern="1200" cap="all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800" b="0" kern="1200" cap="all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45597E-AF81-4397-A735-3DE1D96E8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EC0180-A18F-4E78-AFAC-B3659BB79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17">
              <a:extLst>
                <a:ext uri="{FF2B5EF4-FFF2-40B4-BE49-F238E27FC236}">
                  <a16:creationId xmlns:a16="http://schemas.microsoft.com/office/drawing/2014/main" id="{C7DAF487-E053-4DEB-8D83-094FEDB5FC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B89CFB-6047-4883-B0F7-85F750221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91" y="2312044"/>
            <a:ext cx="3036818" cy="2222398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01849" y="2180496"/>
            <a:ext cx="7208957" cy="40456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İlk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bakışta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birincil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vakuolde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toplanan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hiç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ihtiyaç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duyulmayan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son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ürünleri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olduğu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düşünülebilir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Birincil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farklı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yollarla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oluşumu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bu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maddelrin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değişik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fonksiyonlar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üstlenmesi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birçok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toksik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bileşenlerin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oluşmasına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neden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olmaktadır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Bu tip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toksik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birincil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ürünleri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oluşumu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ile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ortadan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kaldırabilmektedir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1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</a:pP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Bu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nedenle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metabolitlerin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atık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madde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olarak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değil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bitkilerin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yaşam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döngüleri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içinde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farklı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zamanlarda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ortaya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çıkan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etkili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maddeler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olarak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görülmelidir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1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</a:pP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Örneğin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nikotin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tütün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tohumlarının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çimlenme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zamanından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itibaren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oluşmayta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başlasa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da,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tohumlarda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bulunmaz</a:t>
            </a:r>
            <a:r>
              <a: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1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F7934BB-8BED-41A4-8C8D-A5D706A7034F}"/>
              </a:ext>
            </a:extLst>
          </p:cNvPr>
          <p:cNvSpPr txBox="1"/>
          <p:nvPr/>
        </p:nvSpPr>
        <p:spPr>
          <a:xfrm>
            <a:off x="793491" y="5219114"/>
            <a:ext cx="237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cap="all" dirty="0"/>
              <a:t>NİKOTİN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10548" y="1112014"/>
            <a:ext cx="6543192" cy="4930978"/>
          </a:xfrm>
        </p:spPr>
        <p:txBody>
          <a:bodyPr/>
          <a:lstStyle/>
          <a:p>
            <a:pPr algn="just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metabolitlerle</a:t>
            </a:r>
            <a:r>
              <a:rPr lang="tr-TR" dirty="0"/>
              <a:t> ilgili başka bir düşünce, bu maddelerin depo maddeleri olmasıdır. Değişik organlarda, yeterli miktarlarda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depolanmıştır. 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Azot içeren bu tip maddeler, gerektiğinde hücreler için azot kaynağı olarak kullanılırken, fenol molekülleri içeren bileşenler de fenol kaynağı olarak kullanılabilirler. </a:t>
            </a:r>
          </a:p>
        </p:txBody>
      </p:sp>
      <p:pic>
        <p:nvPicPr>
          <p:cNvPr id="5" name="Resim 4" descr="çizim içeren bir resim&#10;&#10;Açıklama otomatik olarak oluşturuldu">
            <a:extLst>
              <a:ext uri="{FF2B5EF4-FFF2-40B4-BE49-F238E27FC236}">
                <a16:creationId xmlns:a16="http://schemas.microsoft.com/office/drawing/2014/main" id="{17091EC0-27AB-4241-B0F7-E67D4B2AB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550" y="2000250"/>
            <a:ext cx="1562100" cy="28575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6D333B2-63FE-40DA-80B3-5277BCFAF87D}"/>
              </a:ext>
            </a:extLst>
          </p:cNvPr>
          <p:cNvSpPr txBox="1"/>
          <p:nvPr/>
        </p:nvSpPr>
        <p:spPr>
          <a:xfrm>
            <a:off x="8835817" y="5168347"/>
            <a:ext cx="234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FENOL(C6H5OH)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Allelopati</a:t>
            </a:r>
            <a:r>
              <a:rPr lang="tr-TR" dirty="0"/>
              <a:t>	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1192" y="2052917"/>
            <a:ext cx="7490724" cy="4520161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Bitkilerin geliştirmiş oldukları mücadele yöntemleri sadece onları yiyebilecek veya çürütebilecek organizmalarla sınırlı değildir. Yaşadıkları ortamlarda var olan diğer bitkiler ile olan mücadele yöntemleri de vardır. Buna da ‘</a:t>
            </a:r>
            <a:r>
              <a:rPr lang="tr-TR" b="1" dirty="0">
                <a:solidFill>
                  <a:schemeClr val="tx1"/>
                </a:solidFill>
              </a:rPr>
              <a:t>’</a:t>
            </a:r>
            <a:r>
              <a:rPr lang="tr-TR" b="1" dirty="0" err="1">
                <a:solidFill>
                  <a:schemeClr val="tx1"/>
                </a:solidFill>
              </a:rPr>
              <a:t>allelopati</a:t>
            </a:r>
            <a:r>
              <a:rPr lang="tr-TR" dirty="0"/>
              <a:t>’’ denir.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Allelopati</a:t>
            </a:r>
            <a:r>
              <a:rPr lang="tr-TR" dirty="0"/>
              <a:t>, genel olarak üç kısma ayrılarak incelenir:</a:t>
            </a:r>
          </a:p>
          <a:p>
            <a:pPr algn="just"/>
            <a:r>
              <a:rPr lang="tr-TR" b="1" dirty="0"/>
              <a:t>A)Gerçek </a:t>
            </a:r>
            <a:r>
              <a:rPr lang="tr-TR" b="1" dirty="0" err="1"/>
              <a:t>Allelopati</a:t>
            </a:r>
            <a:endParaRPr lang="tr-TR" b="1" dirty="0"/>
          </a:p>
          <a:p>
            <a:pPr algn="just"/>
            <a:r>
              <a:rPr lang="tr-TR" dirty="0"/>
              <a:t>Başka bir bitkinin üzerinde inhibitör etki oluşturacak olan madde, bitkinin canlı organlarından salgılanmış olursa buna </a:t>
            </a:r>
            <a:r>
              <a:rPr lang="tr-TR" b="1" dirty="0">
                <a:solidFill>
                  <a:schemeClr val="tx1"/>
                </a:solidFill>
              </a:rPr>
              <a:t>gerçek</a:t>
            </a:r>
            <a:r>
              <a:rPr lang="tr-TR" dirty="0"/>
              <a:t> </a:t>
            </a:r>
            <a:r>
              <a:rPr lang="tr-TR" b="1" dirty="0" err="1">
                <a:solidFill>
                  <a:schemeClr val="tx1"/>
                </a:solidFill>
              </a:rPr>
              <a:t>allelopati</a:t>
            </a:r>
            <a:r>
              <a:rPr lang="tr-TR" dirty="0"/>
              <a:t> denir.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Örneğin: Okaliptüs yapraklarıyla beslenen </a:t>
            </a:r>
            <a:r>
              <a:rPr lang="tr-TR" dirty="0" err="1"/>
              <a:t>Chrysomelid</a:t>
            </a:r>
            <a:r>
              <a:rPr lang="tr-TR" dirty="0"/>
              <a:t> böceklerinin dışkıları, turp tohumlarının çimlenme oranını düşürmektedir.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3712" y="1655352"/>
            <a:ext cx="8491262" cy="4930978"/>
          </a:xfrm>
        </p:spPr>
        <p:txBody>
          <a:bodyPr>
            <a:normAutofit/>
          </a:bodyPr>
          <a:lstStyle/>
          <a:p>
            <a:r>
              <a:rPr lang="tr-TR" b="1" dirty="0"/>
              <a:t>B) Oto- </a:t>
            </a:r>
            <a:r>
              <a:rPr lang="tr-TR" b="1" dirty="0" err="1"/>
              <a:t>Allelopati</a:t>
            </a:r>
            <a:endParaRPr lang="tr-TR" b="1" dirty="0"/>
          </a:p>
          <a:p>
            <a:r>
              <a:rPr lang="tr-TR" dirty="0"/>
              <a:t>Oto-</a:t>
            </a:r>
            <a:r>
              <a:rPr lang="tr-TR" dirty="0" err="1"/>
              <a:t>allelopati</a:t>
            </a:r>
            <a:r>
              <a:rPr lang="tr-TR" dirty="0"/>
              <a:t> bitkinin kendisi üzerinde inhibitör etkiler oluşturmasıdır.</a:t>
            </a:r>
          </a:p>
          <a:p>
            <a:r>
              <a:rPr lang="tr-TR" dirty="0"/>
              <a:t>Örneğin; kırmızı yonca kendi üzerine engelleyici büyüme etkisi göstermektedir.</a:t>
            </a:r>
          </a:p>
          <a:p>
            <a:r>
              <a:rPr lang="tr-TR" b="1" dirty="0"/>
              <a:t>C)Fonksiyonel </a:t>
            </a:r>
            <a:r>
              <a:rPr lang="tr-TR" b="1" dirty="0" err="1"/>
              <a:t>Allelopati</a:t>
            </a:r>
            <a:endParaRPr lang="tr-TR" b="1" dirty="0"/>
          </a:p>
          <a:p>
            <a:r>
              <a:rPr lang="tr-TR" dirty="0" err="1"/>
              <a:t>Allelopatik</a:t>
            </a:r>
            <a:r>
              <a:rPr lang="tr-TR" dirty="0"/>
              <a:t> maddeler bazen bitkinin salındıkları şekilde </a:t>
            </a:r>
            <a:r>
              <a:rPr lang="tr-TR" dirty="0" err="1"/>
              <a:t>inhibisyon</a:t>
            </a:r>
            <a:r>
              <a:rPr lang="tr-TR" dirty="0"/>
              <a:t> oluşturmazlar. Ancak bazı mikroorganizmalara indirgendikten ya da daha az veya daha çok aktif şekle dönüştürüldükten sonra inhibitör etki yaratabilirler.</a:t>
            </a:r>
          </a:p>
          <a:p>
            <a:r>
              <a:rPr lang="tr-TR" dirty="0"/>
              <a:t>Fonksiyonel </a:t>
            </a:r>
            <a:r>
              <a:rPr lang="tr-TR" dirty="0" err="1"/>
              <a:t>allelopati</a:t>
            </a:r>
            <a:r>
              <a:rPr lang="tr-TR" dirty="0"/>
              <a:t>, bitkinin ölü ve çürüyen kısımlarından kaynaklanır.</a:t>
            </a:r>
          </a:p>
          <a:p>
            <a:r>
              <a:rPr lang="tr-TR" dirty="0"/>
              <a:t>Örneğin; Pamuğun çok önemli bir yabancı otu olan </a:t>
            </a:r>
            <a:r>
              <a:rPr lang="tr-TR" dirty="0" err="1"/>
              <a:t>halep</a:t>
            </a:r>
            <a:r>
              <a:rPr lang="tr-TR" dirty="0"/>
              <a:t> darısı mücadelesinde Antep </a:t>
            </a:r>
            <a:r>
              <a:rPr lang="tr-TR" dirty="0" err="1"/>
              <a:t>turpu’nun</a:t>
            </a:r>
            <a:r>
              <a:rPr lang="tr-TR" dirty="0"/>
              <a:t> kullanılabileceğini gösteren çalışmalar vardır.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C98115-4F83-4F5E-A052-578BDF38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85" y="1430065"/>
            <a:ext cx="7325071" cy="5673099"/>
          </a:xfrm>
        </p:spPr>
        <p:txBody>
          <a:bodyPr/>
          <a:lstStyle/>
          <a:p>
            <a:pPr algn="just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, uzaklaştırıcı özellik taşımayan maddelerin sınıfına dahil olmakla birlikte, başka canlıları kendi kokusu ve tadı ile ürküten özelliklere de sahip bileşenlerdir. Bu tip bileşenler bitkilerin yenilmesini engelleyerek hayvanlardan korumuş olurlar.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Bitki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</a:t>
            </a:r>
            <a:r>
              <a:rPr lang="tr-TR" dirty="0"/>
              <a:t> içerisinde, bitkileri patojen mikroorganizmalardan koruyan </a:t>
            </a:r>
            <a:r>
              <a:rPr lang="tr-TR" b="1" dirty="0" err="1">
                <a:solidFill>
                  <a:schemeClr val="tx1"/>
                </a:solidFill>
              </a:rPr>
              <a:t>fitoantisipin</a:t>
            </a:r>
            <a:r>
              <a:rPr lang="tr-TR" dirty="0"/>
              <a:t> ve </a:t>
            </a:r>
            <a:r>
              <a:rPr lang="tr-TR" b="1" dirty="0" err="1">
                <a:solidFill>
                  <a:schemeClr val="tx1"/>
                </a:solidFill>
              </a:rPr>
              <a:t>fitoaleksin</a:t>
            </a:r>
            <a:r>
              <a:rPr lang="tr-TR" dirty="0"/>
              <a:t> denen maddeler bulunmaktadır.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önemli fonksiyonlarından biri de bitkileri </a:t>
            </a:r>
            <a:r>
              <a:rPr lang="tr-TR" dirty="0" err="1"/>
              <a:t>haşaratlardan</a:t>
            </a:r>
            <a:r>
              <a:rPr lang="tr-TR" dirty="0"/>
              <a:t> ve ot yiyen hayvanlardan korumaktadır.</a:t>
            </a:r>
          </a:p>
        </p:txBody>
      </p:sp>
    </p:spTree>
    <p:extLst>
      <p:ext uri="{BB962C8B-B14F-4D97-AF65-F5344CB8AC3E}">
        <p14:creationId xmlns:p14="http://schemas.microsoft.com/office/powerpoint/2010/main" val="199486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63715" y="293691"/>
            <a:ext cx="9306272" cy="1289943"/>
          </a:xfrm>
        </p:spPr>
        <p:txBody>
          <a:bodyPr>
            <a:normAutofit/>
          </a:bodyPr>
          <a:lstStyle/>
          <a:p>
            <a:r>
              <a:rPr lang="tr-TR" b="1" dirty="0" err="1"/>
              <a:t>Sekonder</a:t>
            </a:r>
            <a:r>
              <a:rPr lang="tr-TR" b="1" dirty="0"/>
              <a:t> </a:t>
            </a:r>
            <a:r>
              <a:rPr lang="tr-TR" b="1" dirty="0" err="1"/>
              <a:t>Metobilitlerin</a:t>
            </a:r>
            <a:r>
              <a:rPr lang="tr-TR" b="1" dirty="0"/>
              <a:t> Lokalizasyonu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3715" y="1948069"/>
            <a:ext cx="10242471" cy="3869636"/>
          </a:xfrm>
        </p:spPr>
        <p:txBody>
          <a:bodyPr>
            <a:normAutofit/>
          </a:bodyPr>
          <a:lstStyle/>
          <a:p>
            <a:pPr algn="just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farklı düzeylerde sentezi ve </a:t>
            </a:r>
            <a:r>
              <a:rPr lang="tr-TR" dirty="0" err="1"/>
              <a:t>vakuollerde</a:t>
            </a:r>
            <a:r>
              <a:rPr lang="tr-TR" dirty="0"/>
              <a:t> birikmesi:</a:t>
            </a:r>
          </a:p>
          <a:p>
            <a:pPr algn="just"/>
            <a:r>
              <a:rPr lang="tr-TR" b="1" dirty="0"/>
              <a:t>Hücre düzeyi: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sentezi </a:t>
            </a:r>
            <a:r>
              <a:rPr lang="tr-TR" dirty="0" err="1"/>
              <a:t>plastidlerde</a:t>
            </a:r>
            <a:r>
              <a:rPr lang="tr-TR" dirty="0"/>
              <a:t> ve </a:t>
            </a:r>
            <a:r>
              <a:rPr lang="tr-TR" dirty="0" err="1"/>
              <a:t>sitozolde</a:t>
            </a:r>
            <a:r>
              <a:rPr lang="tr-TR" dirty="0"/>
              <a:t>(tamamen </a:t>
            </a:r>
            <a:r>
              <a:rPr lang="tr-TR" dirty="0" err="1"/>
              <a:t>endoplazmik</a:t>
            </a:r>
            <a:r>
              <a:rPr lang="tr-TR" dirty="0"/>
              <a:t> </a:t>
            </a:r>
            <a:r>
              <a:rPr lang="tr-TR" dirty="0" err="1"/>
              <a:t>retikulum</a:t>
            </a:r>
            <a:r>
              <a:rPr lang="tr-TR" dirty="0"/>
              <a:t>) yapılmaktadır. </a:t>
            </a:r>
          </a:p>
          <a:p>
            <a:pPr algn="just"/>
            <a:r>
              <a:rPr lang="tr-TR" dirty="0"/>
              <a:t>Sentezlenen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ya </a:t>
            </a:r>
            <a:r>
              <a:rPr lang="tr-TR" dirty="0" err="1"/>
              <a:t>vakuolde</a:t>
            </a:r>
            <a:r>
              <a:rPr lang="tr-TR" dirty="0"/>
              <a:t> ya da hücre duvarında depolanırlar.</a:t>
            </a:r>
          </a:p>
          <a:p>
            <a:pPr algn="just"/>
            <a:r>
              <a:rPr lang="tr-TR" b="1" dirty="0"/>
              <a:t>Doku düzeyi: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dokularda eşit miktarlarda paylaşılmamıştır. Dokularda bu maddelerin depolanması birçok hormonların etkisi altındadır. </a:t>
            </a:r>
          </a:p>
          <a:p>
            <a:pPr algn="just"/>
            <a:r>
              <a:rPr lang="tr-TR" dirty="0"/>
              <a:t>Dış </a:t>
            </a:r>
            <a:r>
              <a:rPr lang="tr-TR" dirty="0" err="1"/>
              <a:t>sekretör</a:t>
            </a:r>
            <a:r>
              <a:rPr lang="tr-TR" dirty="0"/>
              <a:t> yapı ‘’trikoma’’ olarak adlandırılan, </a:t>
            </a:r>
            <a:r>
              <a:rPr lang="tr-TR" dirty="0" err="1"/>
              <a:t>grandüler</a:t>
            </a:r>
            <a:r>
              <a:rPr lang="tr-TR" dirty="0"/>
              <a:t> kıllardan, bezlerden ve </a:t>
            </a:r>
            <a:r>
              <a:rPr lang="tr-TR" dirty="0" err="1"/>
              <a:t>nektarlıktan</a:t>
            </a:r>
            <a:r>
              <a:rPr lang="tr-TR" dirty="0"/>
              <a:t> oluşmuştur.</a:t>
            </a:r>
          </a:p>
          <a:p>
            <a:pPr algn="just"/>
            <a:r>
              <a:rPr lang="tr-TR" dirty="0"/>
              <a:t>İç </a:t>
            </a:r>
            <a:r>
              <a:rPr lang="tr-TR" dirty="0" err="1"/>
              <a:t>sekretör</a:t>
            </a:r>
            <a:r>
              <a:rPr lang="tr-TR" dirty="0"/>
              <a:t> yapı tek hücreli yapıdan ve depodan oluşmaktadır.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F94EF2-48AA-46E9-9889-FBEA31F60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305" y="1151688"/>
            <a:ext cx="6389631" cy="5581357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Boşluklar ve kanallar kendi </a:t>
            </a:r>
            <a:r>
              <a:rPr lang="tr-TR" dirty="0" err="1"/>
              <a:t>ekstrasellüler</a:t>
            </a:r>
            <a:r>
              <a:rPr lang="tr-TR" dirty="0"/>
              <a:t> yapılarını oluşturur.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</a:t>
            </a:r>
            <a:r>
              <a:rPr lang="tr-TR" dirty="0"/>
              <a:t> hücrelerde iç duvarları belli bir astarla kaplanmış olan tünel ve kanallarda sentez edilerek bir </a:t>
            </a:r>
            <a:r>
              <a:rPr lang="tr-TR" dirty="0" err="1"/>
              <a:t>vakuol</a:t>
            </a:r>
            <a:r>
              <a:rPr lang="tr-TR" dirty="0"/>
              <a:t> içerisine salgılanmaktadırlar.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Damarlar içerisinde toplanan bitki özsuyu kendi canlı hücreleri yani, hücrenin üretici </a:t>
            </a:r>
            <a:r>
              <a:rPr lang="tr-TR" dirty="0" err="1"/>
              <a:t>vakuol</a:t>
            </a:r>
            <a:r>
              <a:rPr lang="tr-TR" dirty="0"/>
              <a:t> sistemi tarafından oluşturulur.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Damarlar genelde basit ve kompleks yapıda olabilirler.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6EF82FF5-D844-4310-8909-F2145867B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394" y="2239619"/>
            <a:ext cx="5050301" cy="42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46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46111" y="240684"/>
            <a:ext cx="9404723" cy="1400530"/>
          </a:xfrm>
        </p:spPr>
        <p:txBody>
          <a:bodyPr/>
          <a:lstStyle/>
          <a:p>
            <a:r>
              <a:rPr lang="tr-TR" b="1" dirty="0" err="1"/>
              <a:t>Sekonder</a:t>
            </a:r>
            <a:r>
              <a:rPr lang="tr-TR" b="1" dirty="0"/>
              <a:t> </a:t>
            </a:r>
            <a:r>
              <a:rPr lang="tr-TR" b="1" dirty="0" err="1"/>
              <a:t>metabolit</a:t>
            </a:r>
            <a:r>
              <a:rPr lang="tr-TR" b="1" dirty="0"/>
              <a:t> oluşmasına etki eden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6111" y="1853248"/>
            <a:ext cx="8946541" cy="4195481"/>
          </a:xfrm>
        </p:spPr>
        <p:txBody>
          <a:bodyPr>
            <a:normAutofit/>
          </a:bodyPr>
          <a:lstStyle/>
          <a:p>
            <a:r>
              <a:rPr lang="tr-TR" dirty="0"/>
              <a:t>Bitkilerde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yapısına çevre faktörlerinin, </a:t>
            </a:r>
            <a:r>
              <a:rPr lang="tr-TR" dirty="0" err="1"/>
              <a:t>çoğrafi</a:t>
            </a:r>
            <a:r>
              <a:rPr lang="tr-TR" dirty="0"/>
              <a:t>, iklim, toprak, </a:t>
            </a:r>
            <a:r>
              <a:rPr lang="tr-TR" dirty="0" err="1"/>
              <a:t>orografik</a:t>
            </a:r>
            <a:r>
              <a:rPr lang="tr-TR" dirty="0"/>
              <a:t> ve biyolojik faktörlerin etkisi büyüktür. </a:t>
            </a:r>
          </a:p>
          <a:p>
            <a:endParaRPr lang="tr-TR" dirty="0"/>
          </a:p>
          <a:p>
            <a:r>
              <a:rPr lang="tr-TR" dirty="0"/>
              <a:t>Dünyanın güney kısmında yetişmekte olan bitkilerde genelde </a:t>
            </a:r>
            <a:r>
              <a:rPr lang="tr-TR" dirty="0" err="1"/>
              <a:t>eterik</a:t>
            </a:r>
            <a:r>
              <a:rPr lang="tr-TR" dirty="0"/>
              <a:t> yağlar ve </a:t>
            </a:r>
            <a:r>
              <a:rPr lang="tr-TR" dirty="0" err="1"/>
              <a:t>alkaloidler</a:t>
            </a:r>
            <a:r>
              <a:rPr lang="tr-TR" dirty="0"/>
              <a:t>, soğuk bölgelerde ise </a:t>
            </a:r>
            <a:r>
              <a:rPr lang="tr-TR" dirty="0" err="1"/>
              <a:t>flavonoidler</a:t>
            </a:r>
            <a:r>
              <a:rPr lang="tr-TR" dirty="0"/>
              <a:t> ve tanenler daha çok bulunmaktadır. </a:t>
            </a:r>
          </a:p>
          <a:p>
            <a:endParaRPr lang="tr-TR" dirty="0"/>
          </a:p>
          <a:p>
            <a:r>
              <a:rPr lang="tr-TR" dirty="0"/>
              <a:t>Sıcak ve soğuk iklim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oluşumunu etkiler. </a:t>
            </a:r>
          </a:p>
          <a:p>
            <a:endParaRPr lang="tr-TR" dirty="0"/>
          </a:p>
          <a:p>
            <a:r>
              <a:rPr lang="tr-TR" dirty="0" err="1"/>
              <a:t>Şmuka’ya</a:t>
            </a:r>
            <a:r>
              <a:rPr lang="tr-TR" dirty="0"/>
              <a:t> göre, kurak ortamda </a:t>
            </a:r>
            <a:r>
              <a:rPr lang="tr-TR" dirty="0" err="1"/>
              <a:t>Nicotiana</a:t>
            </a:r>
            <a:r>
              <a:rPr lang="tr-TR" dirty="0"/>
              <a:t> </a:t>
            </a:r>
            <a:r>
              <a:rPr lang="tr-TR" dirty="0" err="1"/>
              <a:t>nistica</a:t>
            </a:r>
            <a:r>
              <a:rPr lang="tr-TR" dirty="0"/>
              <a:t> tütünde nikotin miktarı düşerken yüksek nemde artış göstermektedir.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9729" y="324679"/>
            <a:ext cx="8946541" cy="5890590"/>
          </a:xfrm>
        </p:spPr>
        <p:txBody>
          <a:bodyPr/>
          <a:lstStyle/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metabolitlerin</a:t>
            </a:r>
            <a:r>
              <a:rPr lang="tr-TR" dirty="0"/>
              <a:t> yapısı toprak koşullarından da etkilenmektedir.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Örneğin: Topraklarda fosforun artışı </a:t>
            </a:r>
            <a:r>
              <a:rPr lang="tr-TR" dirty="0" err="1"/>
              <a:t>flavonoid</a:t>
            </a:r>
            <a:r>
              <a:rPr lang="tr-TR" dirty="0"/>
              <a:t>, tanen ve glikozitlerin oluşumuna neden olmaktadır.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Toprakta azot miktarının yükselişi ile birlikte </a:t>
            </a:r>
            <a:r>
              <a:rPr lang="tr-TR" dirty="0" err="1"/>
              <a:t>alkoloidlerin</a:t>
            </a:r>
            <a:r>
              <a:rPr lang="tr-TR" dirty="0"/>
              <a:t> </a:t>
            </a:r>
            <a:r>
              <a:rPr lang="tr-TR" dirty="0" err="1"/>
              <a:t>biyosentezi</a:t>
            </a:r>
            <a:r>
              <a:rPr lang="tr-TR" dirty="0"/>
              <a:t> aktive olurken, tanenlerin miktarında ise düşüş ortaya çıkmaktadır.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137588-E70B-486E-AFA8-21B0111C4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2180496"/>
            <a:ext cx="3703320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uzun, dik, kök, meyve içeren bir resim&#10;&#10;Açıklama otomatik olarak oluşturuldu">
            <a:extLst>
              <a:ext uri="{FF2B5EF4-FFF2-40B4-BE49-F238E27FC236}">
                <a16:creationId xmlns:a16="http://schemas.microsoft.com/office/drawing/2014/main" id="{3152A53D-6794-4CA2-8A8A-49B3A2BD0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533078"/>
            <a:ext cx="3305175" cy="330517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05325" y="2180496"/>
            <a:ext cx="7105481" cy="4045683"/>
          </a:xfrm>
        </p:spPr>
        <p:txBody>
          <a:bodyPr>
            <a:normAutofit/>
          </a:bodyPr>
          <a:lstStyle/>
          <a:p>
            <a:r>
              <a:rPr lang="tr-TR" sz="1800" err="1"/>
              <a:t>Orografik</a:t>
            </a:r>
            <a:r>
              <a:rPr lang="tr-TR" sz="1800"/>
              <a:t> faktörler </a:t>
            </a:r>
            <a:r>
              <a:rPr lang="tr-TR" sz="1800" err="1"/>
              <a:t>sekonder</a:t>
            </a:r>
            <a:r>
              <a:rPr lang="tr-TR" sz="1800"/>
              <a:t> </a:t>
            </a:r>
            <a:r>
              <a:rPr lang="tr-TR" sz="1800" err="1"/>
              <a:t>metabolitlerin</a:t>
            </a:r>
            <a:r>
              <a:rPr lang="tr-TR" sz="1800"/>
              <a:t> salgılanmasını etkilemektedir. </a:t>
            </a:r>
          </a:p>
          <a:p>
            <a:endParaRPr lang="tr-TR" sz="1800"/>
          </a:p>
          <a:p>
            <a:br>
              <a:rPr lang="tr-TR" sz="1800"/>
            </a:br>
            <a:r>
              <a:rPr lang="tr-TR" sz="1800" err="1"/>
              <a:t>Örn</a:t>
            </a:r>
            <a:r>
              <a:rPr lang="tr-TR" sz="1800"/>
              <a:t>: Kore ginsengi bitkisi biyolojik aktif bileşenlerini, doğu ve batı kuşağında daha iyi salgılamaktadır.</a:t>
            </a:r>
          </a:p>
          <a:p>
            <a:endParaRPr lang="tr-TR" sz="1800"/>
          </a:p>
          <a:p>
            <a:endParaRPr lang="tr-TR" sz="1800"/>
          </a:p>
          <a:p>
            <a:r>
              <a:rPr lang="tr-TR" sz="1800" err="1"/>
              <a:t>Kanaryaotu</a:t>
            </a:r>
            <a:r>
              <a:rPr lang="tr-TR" sz="1800"/>
              <a:t> bitkisi en yüksek </a:t>
            </a:r>
            <a:r>
              <a:rPr lang="tr-TR" sz="1800" err="1"/>
              <a:t>alkaloid</a:t>
            </a:r>
            <a:r>
              <a:rPr lang="tr-TR" sz="1800"/>
              <a:t> miktarına 1600-2000m yüksekliklerde ulaşabilmektedir.</a:t>
            </a:r>
          </a:p>
          <a:p>
            <a:endParaRPr lang="tr-TR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bitki, çiçek, açık hava, çayır içeren bir resim&#10;&#10;Açıklama otomatik olarak oluşturuldu">
            <a:extLst>
              <a:ext uri="{FF2B5EF4-FFF2-40B4-BE49-F238E27FC236}">
                <a16:creationId xmlns:a16="http://schemas.microsoft.com/office/drawing/2014/main" id="{2E42E7B9-D280-4CD5-BDEC-C01C41054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8278"/>
          <a:stretch/>
        </p:blipFill>
        <p:spPr>
          <a:xfrm>
            <a:off x="448732" y="1871133"/>
            <a:ext cx="3683001" cy="4504267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75858" y="2180496"/>
            <a:ext cx="7140407" cy="3678303"/>
          </a:xfrm>
        </p:spPr>
        <p:txBody>
          <a:bodyPr>
            <a:normAutofit/>
          </a:bodyPr>
          <a:lstStyle/>
          <a:p>
            <a:r>
              <a:rPr lang="tr-TR" sz="1800"/>
              <a:t>Dış faktörler de hücre içi faktörler kadar sekonder metabolitlerin salgılanması üzerinde etkili olduğu kanıtlanmıştır.</a:t>
            </a:r>
          </a:p>
          <a:p>
            <a:endParaRPr lang="tr-TR" sz="1800"/>
          </a:p>
          <a:p>
            <a:r>
              <a:rPr lang="tr-TR" sz="1800"/>
              <a:t>Baldıran otu Şotland’da çok iyi gelişmez, kurtboğan bitkisi ise soğuk iklimde zehirli değildir.</a:t>
            </a:r>
          </a:p>
          <a:p>
            <a:endParaRPr lang="tr-TR" sz="1800"/>
          </a:p>
          <a:p>
            <a:r>
              <a:rPr lang="tr-TR" sz="1800"/>
              <a:t>Yüksükotu’nun tıbbi özellikleri kültür otamında değişir.</a:t>
            </a:r>
          </a:p>
          <a:p>
            <a:endParaRPr lang="tr-TR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83F1FFD-1AA8-4EC2-97B9-FEC7564F4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F0F8A7-C9E3-49D9-A67E-09FF582C7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AF9EDAA-A94A-44A7-8A27-D90456AF3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Sekonder metabolitlerin sentez yolları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274C20-A98B-4AC3-B16A-B7F41CB58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ECC69B-2243-424A-8237-CF490F8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D2EA3B9-3D17-4510-8464-E74F67267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A5DFA43-F31D-4C31-8826-6B40A21C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9" name="İçerik Yer Tutucusu 28" descr="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07C0FD0A-68DB-4CEE-AF63-EB6036DB5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" y="1005839"/>
            <a:ext cx="7905493" cy="5104180"/>
          </a:xfrm>
        </p:spPr>
      </p:pic>
    </p:spTree>
    <p:extLst>
      <p:ext uri="{BB962C8B-B14F-4D97-AF65-F5344CB8AC3E}">
        <p14:creationId xmlns:p14="http://schemas.microsoft.com/office/powerpoint/2010/main" val="348807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B85FC1-ABB8-4C8D-81CA-454F5878C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6A407C-952F-4925-9914-2BD34A366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0880669"/>
      </p:ext>
    </p:extLst>
  </p:cSld>
  <p:clrMapOvr>
    <a:masterClrMapping/>
  </p:clrMapOvr>
</p:sld>
</file>

<file path=ppt/theme/theme1.xml><?xml version="1.0" encoding="utf-8"?>
<a:theme xmlns:a="http://schemas.openxmlformats.org/drawingml/2006/main" name="Kar Payı">
  <a:themeElements>
    <a:clrScheme name="Kar Payı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Kar Payı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r Payı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TM03457464[[fn=Kar Payı]]</Template>
  <TotalTime>100</TotalTime>
  <Words>842</Words>
  <Application>Microsoft Office PowerPoint</Application>
  <PresentationFormat>Geniş ekran</PresentationFormat>
  <Paragraphs>91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Wingdings 2</vt:lpstr>
      <vt:lpstr>Kar Payı</vt:lpstr>
      <vt:lpstr>SEKONDER METABOLİTLERİN GENEL ÖZELLİKLERİ</vt:lpstr>
      <vt:lpstr>Sekonder Metabolitlerin İşlevleri</vt:lpstr>
      <vt:lpstr>Sekonder Metabolitleri Fonksiyonları</vt:lpstr>
      <vt:lpstr>PowerPoint Sunusu</vt:lpstr>
      <vt:lpstr>PowerPoint Sunusu</vt:lpstr>
      <vt:lpstr>Allelopati </vt:lpstr>
      <vt:lpstr>PowerPoint Sunusu</vt:lpstr>
      <vt:lpstr>PowerPoint Sunusu</vt:lpstr>
      <vt:lpstr>Sekonder Metobilitlerin Lokalizasyonu</vt:lpstr>
      <vt:lpstr>PowerPoint Sunusu</vt:lpstr>
      <vt:lpstr>Sekonder metabolit oluşmasına etki eden faktörler</vt:lpstr>
      <vt:lpstr>PowerPoint Sunusu</vt:lpstr>
      <vt:lpstr>PowerPoint Sunusu</vt:lpstr>
      <vt:lpstr>PowerPoint Sunusu</vt:lpstr>
      <vt:lpstr>Sekonder metabolitlerin sentez yolları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SEKONDER METABOLİTLERİN GENEL ÖZELLİKLERİ</dc:title>
  <dc:creator>Utku Tunalı</dc:creator>
  <cp:lastModifiedBy>Utku Tunalı</cp:lastModifiedBy>
  <cp:revision>22</cp:revision>
  <dcterms:created xsi:type="dcterms:W3CDTF">2019-10-31T07:36:00Z</dcterms:created>
  <dcterms:modified xsi:type="dcterms:W3CDTF">2019-11-03T18:56:17Z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