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398" r:id="rId6"/>
    <p:sldId id="261" r:id="rId7"/>
    <p:sldId id="399" r:id="rId8"/>
    <p:sldId id="400" r:id="rId9"/>
    <p:sldId id="263" r:id="rId10"/>
    <p:sldId id="264" r:id="rId11"/>
    <p:sldId id="265" r:id="rId12"/>
    <p:sldId id="401" r:id="rId13"/>
    <p:sldId id="266" r:id="rId14"/>
    <p:sldId id="267" r:id="rId15"/>
    <p:sldId id="268" r:id="rId16"/>
    <p:sldId id="402" r:id="rId17"/>
    <p:sldId id="269" r:id="rId18"/>
    <p:sldId id="270" r:id="rId19"/>
    <p:sldId id="272" r:id="rId20"/>
    <p:sldId id="271" r:id="rId21"/>
    <p:sldId id="273" r:id="rId22"/>
    <p:sldId id="403" r:id="rId23"/>
    <p:sldId id="274" r:id="rId24"/>
    <p:sldId id="275" r:id="rId25"/>
    <p:sldId id="404" r:id="rId26"/>
    <p:sldId id="276" r:id="rId27"/>
    <p:sldId id="277" r:id="rId28"/>
    <p:sldId id="405" r:id="rId29"/>
    <p:sldId id="278" r:id="rId30"/>
    <p:sldId id="406" r:id="rId31"/>
    <p:sldId id="279" r:id="rId32"/>
    <p:sldId id="280" r:id="rId33"/>
    <p:sldId id="281" r:id="rId34"/>
    <p:sldId id="282" r:id="rId35"/>
    <p:sldId id="407" r:id="rId36"/>
    <p:sldId id="283" r:id="rId37"/>
    <p:sldId id="408" r:id="rId38"/>
    <p:sldId id="284" r:id="rId39"/>
    <p:sldId id="298"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 id="299" r:id="rId53"/>
    <p:sldId id="300" r:id="rId54"/>
    <p:sldId id="301" r:id="rId55"/>
    <p:sldId id="302" r:id="rId56"/>
    <p:sldId id="303" r:id="rId57"/>
    <p:sldId id="304" r:id="rId58"/>
    <p:sldId id="305" r:id="rId59"/>
    <p:sldId id="306" r:id="rId60"/>
    <p:sldId id="307" r:id="rId61"/>
    <p:sldId id="297" r:id="rId62"/>
    <p:sldId id="308" r:id="rId63"/>
    <p:sldId id="309" r:id="rId64"/>
    <p:sldId id="310" r:id="rId65"/>
    <p:sldId id="311" r:id="rId66"/>
    <p:sldId id="312" r:id="rId67"/>
    <p:sldId id="313" r:id="rId68"/>
    <p:sldId id="314" r:id="rId69"/>
    <p:sldId id="317" r:id="rId70"/>
    <p:sldId id="318" r:id="rId71"/>
    <p:sldId id="319" r:id="rId72"/>
    <p:sldId id="320" r:id="rId73"/>
    <p:sldId id="321" r:id="rId74"/>
    <p:sldId id="323" r:id="rId75"/>
    <p:sldId id="324" r:id="rId76"/>
    <p:sldId id="325" r:id="rId77"/>
    <p:sldId id="326" r:id="rId78"/>
    <p:sldId id="322" r:id="rId79"/>
    <p:sldId id="315" r:id="rId80"/>
    <p:sldId id="316" r:id="rId81"/>
    <p:sldId id="327" r:id="rId82"/>
    <p:sldId id="328" r:id="rId83"/>
    <p:sldId id="329" r:id="rId84"/>
    <p:sldId id="330" r:id="rId85"/>
    <p:sldId id="331" r:id="rId86"/>
    <p:sldId id="332" r:id="rId87"/>
    <p:sldId id="333" r:id="rId88"/>
    <p:sldId id="334" r:id="rId89"/>
    <p:sldId id="335" r:id="rId90"/>
    <p:sldId id="336" r:id="rId91"/>
    <p:sldId id="337" r:id="rId92"/>
    <p:sldId id="338" r:id="rId93"/>
    <p:sldId id="339" r:id="rId94"/>
    <p:sldId id="340" r:id="rId95"/>
    <p:sldId id="341" r:id="rId96"/>
    <p:sldId id="342" r:id="rId97"/>
    <p:sldId id="346" r:id="rId98"/>
    <p:sldId id="343" r:id="rId99"/>
    <p:sldId id="344" r:id="rId100"/>
    <p:sldId id="345" r:id="rId101"/>
    <p:sldId id="347" r:id="rId102"/>
    <p:sldId id="348" r:id="rId103"/>
    <p:sldId id="349" r:id="rId104"/>
    <p:sldId id="350" r:id="rId105"/>
    <p:sldId id="357" r:id="rId106"/>
    <p:sldId id="351" r:id="rId107"/>
    <p:sldId id="352" r:id="rId108"/>
    <p:sldId id="353" r:id="rId109"/>
    <p:sldId id="354" r:id="rId110"/>
    <p:sldId id="358" r:id="rId111"/>
    <p:sldId id="359" r:id="rId112"/>
    <p:sldId id="360" r:id="rId113"/>
    <p:sldId id="361" r:id="rId114"/>
    <p:sldId id="355" r:id="rId115"/>
    <p:sldId id="356" r:id="rId116"/>
    <p:sldId id="362" r:id="rId117"/>
    <p:sldId id="363" r:id="rId118"/>
    <p:sldId id="364" r:id="rId119"/>
    <p:sldId id="365" r:id="rId120"/>
    <p:sldId id="366" r:id="rId121"/>
    <p:sldId id="367" r:id="rId122"/>
    <p:sldId id="368" r:id="rId123"/>
    <p:sldId id="369" r:id="rId124"/>
    <p:sldId id="370" r:id="rId125"/>
    <p:sldId id="371" r:id="rId126"/>
    <p:sldId id="372" r:id="rId127"/>
    <p:sldId id="373" r:id="rId128"/>
    <p:sldId id="374" r:id="rId129"/>
    <p:sldId id="375" r:id="rId130"/>
    <p:sldId id="376" r:id="rId131"/>
    <p:sldId id="377" r:id="rId132"/>
    <p:sldId id="378" r:id="rId133"/>
    <p:sldId id="379" r:id="rId134"/>
    <p:sldId id="381" r:id="rId135"/>
    <p:sldId id="382" r:id="rId136"/>
    <p:sldId id="383" r:id="rId137"/>
    <p:sldId id="380" r:id="rId138"/>
    <p:sldId id="384" r:id="rId139"/>
    <p:sldId id="385" r:id="rId140"/>
    <p:sldId id="386" r:id="rId141"/>
    <p:sldId id="387" r:id="rId142"/>
    <p:sldId id="388" r:id="rId143"/>
    <p:sldId id="389" r:id="rId144"/>
    <p:sldId id="390" r:id="rId145"/>
    <p:sldId id="391" r:id="rId146"/>
    <p:sldId id="392" r:id="rId147"/>
    <p:sldId id="393" r:id="rId148"/>
    <p:sldId id="394" r:id="rId149"/>
    <p:sldId id="395" r:id="rId150"/>
    <p:sldId id="396" r:id="rId151"/>
    <p:sldId id="397" r:id="rId15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37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9760822F-E21E-4914-BB51-4A1281F31CA2}" type="datetimeFigureOut">
              <a:rPr lang="tr-TR" smtClean="0"/>
              <a:t>13.8.2018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33403D3-EC8E-4182-80D2-248E7D8A2E99}" type="slidenum">
              <a:rPr lang="tr-TR" smtClean="0"/>
              <a:t>‹#›</a:t>
            </a:fld>
            <a:endParaRPr lang="tr-TR"/>
          </a:p>
        </p:txBody>
      </p:sp>
    </p:spTree>
    <p:extLst>
      <p:ext uri="{BB962C8B-B14F-4D97-AF65-F5344CB8AC3E}">
        <p14:creationId xmlns:p14="http://schemas.microsoft.com/office/powerpoint/2010/main" val="547055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760822F-E21E-4914-BB51-4A1281F31CA2}" type="datetimeFigureOut">
              <a:rPr lang="tr-TR" smtClean="0"/>
              <a:t>13.8.2018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33403D3-EC8E-4182-80D2-248E7D8A2E99}" type="slidenum">
              <a:rPr lang="tr-TR" smtClean="0"/>
              <a:t>‹#›</a:t>
            </a:fld>
            <a:endParaRPr lang="tr-TR"/>
          </a:p>
        </p:txBody>
      </p:sp>
    </p:spTree>
    <p:extLst>
      <p:ext uri="{BB962C8B-B14F-4D97-AF65-F5344CB8AC3E}">
        <p14:creationId xmlns:p14="http://schemas.microsoft.com/office/powerpoint/2010/main" val="2790716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9760822F-E21E-4914-BB51-4A1281F31CA2}" type="datetimeFigureOut">
              <a:rPr lang="tr-TR" smtClean="0"/>
              <a:t>13.8.2018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33403D3-EC8E-4182-80D2-248E7D8A2E99}" type="slidenum">
              <a:rPr lang="tr-TR" smtClean="0"/>
              <a:t>‹#›</a:t>
            </a:fld>
            <a:endParaRPr lang="tr-TR"/>
          </a:p>
        </p:txBody>
      </p:sp>
    </p:spTree>
    <p:extLst>
      <p:ext uri="{BB962C8B-B14F-4D97-AF65-F5344CB8AC3E}">
        <p14:creationId xmlns:p14="http://schemas.microsoft.com/office/powerpoint/2010/main" val="2491885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9760822F-E21E-4914-BB51-4A1281F31CA2}" type="datetimeFigureOut">
              <a:rPr lang="tr-TR" smtClean="0"/>
              <a:t>13.8.2018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33403D3-EC8E-4182-80D2-248E7D8A2E99}" type="slidenum">
              <a:rPr lang="tr-TR" smtClean="0"/>
              <a:t>‹#›</a:t>
            </a:fld>
            <a:endParaRPr lang="tr-TR"/>
          </a:p>
        </p:txBody>
      </p:sp>
    </p:spTree>
    <p:extLst>
      <p:ext uri="{BB962C8B-B14F-4D97-AF65-F5344CB8AC3E}">
        <p14:creationId xmlns:p14="http://schemas.microsoft.com/office/powerpoint/2010/main" val="3059217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9760822F-E21E-4914-BB51-4A1281F31CA2}" type="datetimeFigureOut">
              <a:rPr lang="tr-TR" smtClean="0"/>
              <a:t>13.8.2018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33403D3-EC8E-4182-80D2-248E7D8A2E99}" type="slidenum">
              <a:rPr lang="tr-TR" smtClean="0"/>
              <a:t>‹#›</a:t>
            </a:fld>
            <a:endParaRPr lang="tr-TR"/>
          </a:p>
        </p:txBody>
      </p:sp>
    </p:spTree>
    <p:extLst>
      <p:ext uri="{BB962C8B-B14F-4D97-AF65-F5344CB8AC3E}">
        <p14:creationId xmlns:p14="http://schemas.microsoft.com/office/powerpoint/2010/main" val="1772452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9760822F-E21E-4914-BB51-4A1281F31CA2}" type="datetimeFigureOut">
              <a:rPr lang="tr-TR" smtClean="0"/>
              <a:t>13.8.2018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33403D3-EC8E-4182-80D2-248E7D8A2E99}" type="slidenum">
              <a:rPr lang="tr-TR" smtClean="0"/>
              <a:t>‹#›</a:t>
            </a:fld>
            <a:endParaRPr lang="tr-TR"/>
          </a:p>
        </p:txBody>
      </p:sp>
    </p:spTree>
    <p:extLst>
      <p:ext uri="{BB962C8B-B14F-4D97-AF65-F5344CB8AC3E}">
        <p14:creationId xmlns:p14="http://schemas.microsoft.com/office/powerpoint/2010/main" val="2105224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760822F-E21E-4914-BB51-4A1281F31CA2}" type="datetimeFigureOut">
              <a:rPr lang="tr-TR" smtClean="0"/>
              <a:t>13.8.2018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33403D3-EC8E-4182-80D2-248E7D8A2E99}" type="slidenum">
              <a:rPr lang="tr-TR" smtClean="0"/>
              <a:t>‹#›</a:t>
            </a:fld>
            <a:endParaRPr lang="tr-TR"/>
          </a:p>
        </p:txBody>
      </p:sp>
    </p:spTree>
    <p:extLst>
      <p:ext uri="{BB962C8B-B14F-4D97-AF65-F5344CB8AC3E}">
        <p14:creationId xmlns:p14="http://schemas.microsoft.com/office/powerpoint/2010/main" val="3629841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9760822F-E21E-4914-BB51-4A1281F31CA2}" type="datetimeFigureOut">
              <a:rPr lang="tr-TR" smtClean="0"/>
              <a:t>13.8.2018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33403D3-EC8E-4182-80D2-248E7D8A2E99}" type="slidenum">
              <a:rPr lang="tr-TR" smtClean="0"/>
              <a:t>‹#›</a:t>
            </a:fld>
            <a:endParaRPr lang="tr-TR"/>
          </a:p>
        </p:txBody>
      </p:sp>
    </p:spTree>
    <p:extLst>
      <p:ext uri="{BB962C8B-B14F-4D97-AF65-F5344CB8AC3E}">
        <p14:creationId xmlns:p14="http://schemas.microsoft.com/office/powerpoint/2010/main" val="2222719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9760822F-E21E-4914-BB51-4A1281F31CA2}" type="datetimeFigureOut">
              <a:rPr lang="tr-TR" smtClean="0"/>
              <a:t>13.8.2018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33403D3-EC8E-4182-80D2-248E7D8A2E99}" type="slidenum">
              <a:rPr lang="tr-TR" smtClean="0"/>
              <a:t>‹#›</a:t>
            </a:fld>
            <a:endParaRPr lang="tr-TR"/>
          </a:p>
        </p:txBody>
      </p:sp>
    </p:spTree>
    <p:extLst>
      <p:ext uri="{BB962C8B-B14F-4D97-AF65-F5344CB8AC3E}">
        <p14:creationId xmlns:p14="http://schemas.microsoft.com/office/powerpoint/2010/main" val="3612616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760822F-E21E-4914-BB51-4A1281F31CA2}" type="datetimeFigureOut">
              <a:rPr lang="tr-TR" smtClean="0"/>
              <a:t>13.8.2018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33403D3-EC8E-4182-80D2-248E7D8A2E99}" type="slidenum">
              <a:rPr lang="tr-TR" smtClean="0"/>
              <a:t>‹#›</a:t>
            </a:fld>
            <a:endParaRPr lang="tr-TR"/>
          </a:p>
        </p:txBody>
      </p:sp>
    </p:spTree>
    <p:extLst>
      <p:ext uri="{BB962C8B-B14F-4D97-AF65-F5344CB8AC3E}">
        <p14:creationId xmlns:p14="http://schemas.microsoft.com/office/powerpoint/2010/main" val="501277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760822F-E21E-4914-BB51-4A1281F31CA2}" type="datetimeFigureOut">
              <a:rPr lang="tr-TR" smtClean="0"/>
              <a:t>13.8.2018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33403D3-EC8E-4182-80D2-248E7D8A2E99}" type="slidenum">
              <a:rPr lang="tr-TR" smtClean="0"/>
              <a:t>‹#›</a:t>
            </a:fld>
            <a:endParaRPr lang="tr-TR"/>
          </a:p>
        </p:txBody>
      </p:sp>
    </p:spTree>
    <p:extLst>
      <p:ext uri="{BB962C8B-B14F-4D97-AF65-F5344CB8AC3E}">
        <p14:creationId xmlns:p14="http://schemas.microsoft.com/office/powerpoint/2010/main" val="1590358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60822F-E21E-4914-BB51-4A1281F31CA2}" type="datetimeFigureOut">
              <a:rPr lang="tr-TR" smtClean="0"/>
              <a:t>13.8.2018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403D3-EC8E-4182-80D2-248E7D8A2E99}" type="slidenum">
              <a:rPr lang="tr-TR" smtClean="0"/>
              <a:t>‹#›</a:t>
            </a:fld>
            <a:endParaRPr lang="tr-TR"/>
          </a:p>
        </p:txBody>
      </p:sp>
    </p:spTree>
    <p:extLst>
      <p:ext uri="{BB962C8B-B14F-4D97-AF65-F5344CB8AC3E}">
        <p14:creationId xmlns:p14="http://schemas.microsoft.com/office/powerpoint/2010/main" val="9999078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3487120" y="190681"/>
            <a:ext cx="4324026" cy="1111177"/>
          </a:xfrm>
          <a:prstGeom prst="rect">
            <a:avLst/>
          </a:prstGeom>
        </p:spPr>
      </p:pic>
      <p:sp>
        <p:nvSpPr>
          <p:cNvPr id="3" name="Dikdörtgen 2"/>
          <p:cNvSpPr/>
          <p:nvPr/>
        </p:nvSpPr>
        <p:spPr>
          <a:xfrm>
            <a:off x="0" y="1720840"/>
            <a:ext cx="11964692" cy="4739759"/>
          </a:xfrm>
          <a:prstGeom prst="rect">
            <a:avLst/>
          </a:prstGeom>
        </p:spPr>
        <p:txBody>
          <a:bodyPr wrap="square">
            <a:spAutoFit/>
          </a:bodyPr>
          <a:lstStyle/>
          <a:p>
            <a:pPr algn="ctr"/>
            <a:r>
              <a:rPr lang="tr-TR" sz="3200" b="1" dirty="0" smtClean="0"/>
              <a:t>Antrenman Yöntemleri</a:t>
            </a:r>
          </a:p>
          <a:p>
            <a:pPr algn="just"/>
            <a:r>
              <a:rPr lang="tr-TR" sz="2800" dirty="0" smtClean="0"/>
              <a:t>kuvveti geliştirmek için birçok yöntem kullanılmaktadır</a:t>
            </a:r>
            <a:r>
              <a:rPr lang="tr-TR" sz="2800" dirty="0" smtClean="0"/>
              <a:t>. </a:t>
            </a:r>
            <a:endParaRPr lang="tr-TR" sz="2800" dirty="0" smtClean="0"/>
          </a:p>
          <a:p>
            <a:pPr algn="just"/>
            <a:r>
              <a:rPr lang="tr-TR" sz="2800" dirty="0" smtClean="0"/>
              <a:t>Buna </a:t>
            </a:r>
            <a:r>
              <a:rPr lang="tr-TR" sz="2800" dirty="0" smtClean="0"/>
              <a:t>karşın bölüm 10 </a:t>
            </a:r>
            <a:r>
              <a:rPr lang="tr-TR" sz="2800" dirty="0"/>
              <a:t>da göreceğimiz </a:t>
            </a:r>
            <a:endParaRPr lang="tr-TR" sz="2800" dirty="0" smtClean="0"/>
          </a:p>
          <a:p>
            <a:pPr algn="just"/>
            <a:r>
              <a:rPr lang="tr-TR" sz="2800" dirty="0" smtClean="0"/>
              <a:t>kuvvet </a:t>
            </a:r>
            <a:r>
              <a:rPr lang="tr-TR" sz="2800" dirty="0"/>
              <a:t>ve çabuk kuvvet </a:t>
            </a:r>
            <a:r>
              <a:rPr lang="tr-TR" sz="2800" dirty="0" smtClean="0"/>
              <a:t>  yöntemleri (güç) tüm spor branşlarında uygulanır</a:t>
            </a:r>
            <a:r>
              <a:rPr lang="tr-TR" sz="2800" dirty="0" smtClean="0"/>
              <a:t>. </a:t>
            </a:r>
          </a:p>
          <a:p>
            <a:pPr algn="just"/>
            <a:endParaRPr lang="tr-TR" sz="2800"/>
          </a:p>
          <a:p>
            <a:pPr algn="just"/>
            <a:r>
              <a:rPr lang="tr-TR" sz="2800" smtClean="0"/>
              <a:t>Bölüm </a:t>
            </a:r>
            <a:r>
              <a:rPr lang="tr-TR" sz="2800" dirty="0" smtClean="0"/>
              <a:t>11 de -birçok spor dalında yarışma başarısına etki eden- spor dalına özgü dayanıklılık ve genel dayanıklılık özellikleri incelenmektedir. Son olarak bölüm 12 de antrenman </a:t>
            </a:r>
            <a:r>
              <a:rPr lang="tr-TR" sz="2800" dirty="0" err="1" smtClean="0"/>
              <a:t>dönemlemesi</a:t>
            </a:r>
            <a:r>
              <a:rPr lang="tr-TR" sz="2800" dirty="0" smtClean="0"/>
              <a:t> içerisinde sıralamasının ve üst düzeyde geliştirilmesinin öneminden dolayı sürat ve çeviklik antrenmanın ayrıntılı bir incelenmesi yapılmaktadır.</a:t>
            </a:r>
          </a:p>
          <a:p>
            <a:r>
              <a:rPr lang="tr-TR" dirty="0" smtClean="0"/>
              <a:t> </a:t>
            </a:r>
            <a:endParaRPr lang="tr-TR" dirty="0"/>
          </a:p>
        </p:txBody>
      </p:sp>
    </p:spTree>
    <p:extLst>
      <p:ext uri="{BB962C8B-B14F-4D97-AF65-F5344CB8AC3E}">
        <p14:creationId xmlns:p14="http://schemas.microsoft.com/office/powerpoint/2010/main" val="1942699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751310" y="201479"/>
            <a:ext cx="9562454" cy="3295856"/>
          </a:xfrm>
          <a:prstGeom prst="rect">
            <a:avLst/>
          </a:prstGeom>
        </p:spPr>
      </p:pic>
      <p:sp>
        <p:nvSpPr>
          <p:cNvPr id="4" name="Dikdörtgen 3"/>
          <p:cNvSpPr/>
          <p:nvPr/>
        </p:nvSpPr>
        <p:spPr>
          <a:xfrm>
            <a:off x="232474" y="4336112"/>
            <a:ext cx="11701221" cy="1477328"/>
          </a:xfrm>
          <a:prstGeom prst="rect">
            <a:avLst/>
          </a:prstGeom>
        </p:spPr>
        <p:txBody>
          <a:bodyPr wrap="square">
            <a:spAutoFit/>
          </a:bodyPr>
          <a:lstStyle/>
          <a:p>
            <a:pPr algn="just"/>
            <a:r>
              <a:rPr lang="tr-TR" dirty="0" smtClean="0"/>
              <a:t>* (Çevirenin uyarısı: Özgün kaynakta </a:t>
            </a:r>
            <a:r>
              <a:rPr lang="tr-TR" dirty="0" err="1" smtClean="0"/>
              <a:t>power</a:t>
            </a:r>
            <a:r>
              <a:rPr lang="tr-TR" dirty="0" smtClean="0"/>
              <a:t> olarak kula m lan terim Türkçe de güç terimi ile karşılanmaktadır. Fiziksel açıdan belli bir işi yapmanın hızı olarak da tanımlanmaktadır. Güç = kuvvet X hızdır (P.V). İngilizce spor kaynaklarında </a:t>
            </a:r>
            <a:r>
              <a:rPr lang="tr-TR" dirty="0" err="1" smtClean="0"/>
              <a:t>fast</a:t>
            </a:r>
            <a:r>
              <a:rPr lang="tr-TR" dirty="0" smtClean="0"/>
              <a:t> </a:t>
            </a:r>
            <a:r>
              <a:rPr lang="tr-TR" dirty="0" err="1" smtClean="0"/>
              <a:t>strength</a:t>
            </a:r>
            <a:r>
              <a:rPr lang="tr-TR" dirty="0" smtClean="0"/>
              <a:t> terimi ile de açıklanan terim, Türkçe spor kaynaklarında çabuk kuvvet terimi ile benzer anlamda kullanılmaktadır. Bu bağlamda çeviride yer yer birbirinin yerine   kullanılan  güç  ve   çabuk  kuvvet  kavramları   anlamdaş   olarak  değerlendirilmelidir.)</a:t>
            </a:r>
            <a:endParaRPr lang="tr-TR" dirty="0"/>
          </a:p>
        </p:txBody>
      </p:sp>
    </p:spTree>
    <p:extLst>
      <p:ext uri="{BB962C8B-B14F-4D97-AF65-F5344CB8AC3E}">
        <p14:creationId xmlns:p14="http://schemas.microsoft.com/office/powerpoint/2010/main" val="173137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716406"/>
            <a:ext cx="12192000" cy="4832092"/>
          </a:xfrm>
          <a:prstGeom prst="rect">
            <a:avLst/>
          </a:prstGeom>
        </p:spPr>
        <p:txBody>
          <a:bodyPr wrap="square">
            <a:spAutoFit/>
          </a:bodyPr>
          <a:lstStyle/>
          <a:p>
            <a:pPr algn="just"/>
            <a:r>
              <a:rPr lang="tr-TR" sz="2800" dirty="0" smtClean="0"/>
              <a:t>Kas kuvveti ve çabuk kuvvet oluşturma kapasitesi, çok sayıda spor dalında başarıyı belirleyici önemli etmendir. Kas kuvveti ve çabuk kuvvet, tüm takım sporlarında ve süratin belirleyici olduğu spor dallarında genel olarak etkimede bulunmaktadır. Ayrıca bilimsel veriler, uzun mesafe koşu, kayak, kros gibi uzun süreli dayanıklılık öğeleri içeren spor dallarında da kuvvet ve çabuk kuvvetin önemli olduğunu ortaya koymaktadır. Kas kuvveti ve çabuk kuvvetin çoğu spor dalında önemli olmasından dolayı antrenör ve sporcular, etkili bir verim düzeyi gelişimi sağlamak için kuvvet ve çabuk kuvvet gelişimini, nasıl sağlayacakları konusunda bilgi edinmek zorundadırlar. Antrenör ve sporcular; kuvvet antrenmanlarının, verim düzeyi üzerinde etkili olarak kullanılabilmesi için kuvvet antrenmanı ilkelerini bilmeye gereksinimleri bulunmaktadır.</a:t>
            </a:r>
            <a:endParaRPr lang="tr-TR" sz="2800" dirty="0"/>
          </a:p>
        </p:txBody>
      </p:sp>
    </p:spTree>
    <p:extLst>
      <p:ext uri="{BB962C8B-B14F-4D97-AF65-F5344CB8AC3E}">
        <p14:creationId xmlns:p14="http://schemas.microsoft.com/office/powerpoint/2010/main" val="1451704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125274"/>
            <a:ext cx="12192000" cy="3600986"/>
          </a:xfrm>
          <a:prstGeom prst="rect">
            <a:avLst/>
          </a:prstGeom>
        </p:spPr>
        <p:txBody>
          <a:bodyPr wrap="square">
            <a:spAutoFit/>
          </a:bodyPr>
          <a:lstStyle/>
          <a:p>
            <a:pPr algn="just"/>
            <a:r>
              <a:rPr lang="tr-TR" sz="3200" b="1" dirty="0" smtClean="0"/>
              <a:t>BİOMOTOR YETENEKLER</a:t>
            </a:r>
          </a:p>
          <a:p>
            <a:pPr algn="just"/>
            <a:r>
              <a:rPr lang="tr-TR" sz="2800" dirty="0" smtClean="0"/>
              <a:t>Sporsal verim düzeyi, </a:t>
            </a:r>
            <a:r>
              <a:rPr lang="tr-TR" sz="2800" dirty="0" err="1" smtClean="0"/>
              <a:t>biomotor</a:t>
            </a:r>
            <a:r>
              <a:rPr lang="tr-TR" sz="2800" dirty="0" smtClean="0"/>
              <a:t> yetenekler olarak adlandırılan kuvvet, sürat ve dayanıklılığın bir bütünlük içerisinde etkimesiyle ortaya çıkmaktadır. Çoğu spor etkinlikleri, birincil etkili </a:t>
            </a:r>
            <a:r>
              <a:rPr lang="tr-TR" sz="2800" dirty="0" err="1" smtClean="0"/>
              <a:t>biomotor</a:t>
            </a:r>
            <a:r>
              <a:rPr lang="tr-TR" sz="2800" dirty="0" smtClean="0"/>
              <a:t> yeteneklerine göre sınıflandırılmaktadır. Şekil 10.1 de kuvvet, sürat ya da dayanıklılık, </a:t>
            </a:r>
            <a:r>
              <a:rPr lang="tr-TR" sz="2800" dirty="0" err="1" smtClean="0"/>
              <a:t>biomotor</a:t>
            </a:r>
            <a:r>
              <a:rPr lang="tr-TR" sz="2800" dirty="0" smtClean="0"/>
              <a:t> yeteneklerin spor dallarına göre birincil önem düzeyi kuramsal olarak gösterilmiştir (24,51). Örneğin, uzun mesafe koşularında başarı elde edebilmek için öncelikli </a:t>
            </a:r>
            <a:r>
              <a:rPr lang="tr-TR" sz="2800" dirty="0" err="1" smtClean="0"/>
              <a:t>biomotor</a:t>
            </a:r>
            <a:r>
              <a:rPr lang="tr-TR" sz="2800" dirty="0" smtClean="0"/>
              <a:t> yetenek olarak dayanıklılık görülmektedir (24</a:t>
            </a:r>
            <a:r>
              <a:rPr lang="tr-TR" dirty="0" smtClean="0"/>
              <a:t>). </a:t>
            </a:r>
            <a:endParaRPr lang="tr-TR" dirty="0"/>
          </a:p>
        </p:txBody>
      </p:sp>
    </p:spTree>
    <p:extLst>
      <p:ext uri="{BB962C8B-B14F-4D97-AF65-F5344CB8AC3E}">
        <p14:creationId xmlns:p14="http://schemas.microsoft.com/office/powerpoint/2010/main" val="4053192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083439"/>
            <a:ext cx="12192000" cy="3108543"/>
          </a:xfrm>
          <a:prstGeom prst="rect">
            <a:avLst/>
          </a:prstGeom>
        </p:spPr>
        <p:txBody>
          <a:bodyPr wrap="square">
            <a:spAutoFit/>
          </a:bodyPr>
          <a:lstStyle/>
          <a:p>
            <a:pPr algn="just"/>
            <a:r>
              <a:rPr lang="tr-TR" sz="2800" dirty="0" smtClean="0"/>
              <a:t>Her </a:t>
            </a:r>
            <a:r>
              <a:rPr lang="tr-TR" sz="2800" dirty="0" err="1" smtClean="0"/>
              <a:t>sporsal</a:t>
            </a:r>
            <a:r>
              <a:rPr lang="tr-TR" sz="2800" dirty="0" smtClean="0"/>
              <a:t> etkinlik, öncelikli bir </a:t>
            </a:r>
            <a:r>
              <a:rPr lang="tr-TR" sz="2800" dirty="0" err="1" smtClean="0"/>
              <a:t>biomotor</a:t>
            </a:r>
            <a:r>
              <a:rPr lang="tr-TR" sz="2800" dirty="0" smtClean="0"/>
              <a:t> yetenek ile belirlenmektedir (şekil 10.2). Buna karşın </a:t>
            </a:r>
            <a:r>
              <a:rPr lang="tr-TR" sz="2800" dirty="0" err="1" smtClean="0"/>
              <a:t>sporsal</a:t>
            </a:r>
            <a:r>
              <a:rPr lang="tr-TR" sz="2800" dirty="0" smtClean="0"/>
              <a:t> etkinlikleri karşılaştıran araştırmalar, çok sayıda </a:t>
            </a:r>
            <a:r>
              <a:rPr lang="tr-TR" sz="2800" dirty="0" err="1" smtClean="0"/>
              <a:t>biomotor</a:t>
            </a:r>
            <a:r>
              <a:rPr lang="tr-TR" sz="2800" dirty="0" smtClean="0"/>
              <a:t> yeteneklerin spor dalı üzerinde etkide olduğunu göstermektedir (141,144). Buna örnek olarak, kas kuvvetinin koşu sürati (18,26,37) ve dayanıklılık (110) düzeyi üzerine etkimesi gösterilmektedir. Örneğin, bacak kuvveti ve çabuk kuvveti anlamlı bir biçimde sprint sürati üzerine etkimede bulunmakta, diğer bir değişle de kuvvet ve çabuk kuvvet düzeyi gelişmiş sporcular daha hızlı kusabilmektedirler (18,26,37). </a:t>
            </a:r>
            <a:endParaRPr lang="tr-TR" sz="2800" dirty="0"/>
          </a:p>
        </p:txBody>
      </p:sp>
    </p:spTree>
    <p:extLst>
      <p:ext uri="{BB962C8B-B14F-4D97-AF65-F5344CB8AC3E}">
        <p14:creationId xmlns:p14="http://schemas.microsoft.com/office/powerpoint/2010/main" val="3254667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441343"/>
            <a:ext cx="12192000" cy="3903504"/>
          </a:xfrm>
          <a:prstGeom prst="rect">
            <a:avLst/>
          </a:prstGeom>
        </p:spPr>
        <p:txBody>
          <a:bodyPr wrap="square">
            <a:spAutoFit/>
          </a:bodyPr>
          <a:lstStyle/>
          <a:p>
            <a:pPr algn="just">
              <a:lnSpc>
                <a:spcPct val="150000"/>
              </a:lnSpc>
            </a:pPr>
            <a:r>
              <a:rPr lang="tr-TR" sz="2800" dirty="0" smtClean="0"/>
              <a:t>Bilimsel kaynaklarda da belirtildiği gibi kuvvetin, dayanıklılık üzerine etkilerine bağlı olarak direnç antrenmanları, uzun mesafe koşucularının (110,144), kuzey alp disiplini kayakçılarının (94,95,143,145) ve bisikletçilerin (20) antrenmanında kullanılmaya başlanılmıştır. Bu antrenman sonuçları anlamlı bir biçimde, -sadece dayanıklılık antrenmanı yapılmasına göre direnç antrenmanlarının da eklenmesinin- verim düzeyinde önemli artışlar sağlandığını göstermektedir. </a:t>
            </a:r>
            <a:endParaRPr lang="tr-TR" sz="2800" dirty="0"/>
          </a:p>
        </p:txBody>
      </p:sp>
    </p:spTree>
    <p:extLst>
      <p:ext uri="{BB962C8B-B14F-4D97-AF65-F5344CB8AC3E}">
        <p14:creationId xmlns:p14="http://schemas.microsoft.com/office/powerpoint/2010/main" val="2459193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8488" y="1736339"/>
            <a:ext cx="12300488" cy="3257174"/>
          </a:xfrm>
          <a:prstGeom prst="rect">
            <a:avLst/>
          </a:prstGeom>
        </p:spPr>
        <p:txBody>
          <a:bodyPr wrap="square">
            <a:spAutoFit/>
          </a:bodyPr>
          <a:lstStyle/>
          <a:p>
            <a:pPr algn="just">
              <a:lnSpc>
                <a:spcPct val="150000"/>
              </a:lnSpc>
            </a:pPr>
            <a:r>
              <a:rPr lang="tr-TR" sz="2800" dirty="0" smtClean="0"/>
              <a:t>Ayrıca gözlemler, kuvvet ve çabuk kuvvet niteliği yüksek sporcuların çevikliği belirleyen testlerde daha başarılı oldukları, dolayısıyla da çevik düzeylerini geliştirebildiklerini göstermiştir (147). Bu verilerden yola çıkarak, çeşitli </a:t>
            </a:r>
            <a:r>
              <a:rPr lang="tr-TR" sz="2800" dirty="0" err="1" smtClean="0"/>
              <a:t>sporsal</a:t>
            </a:r>
            <a:r>
              <a:rPr lang="tr-TR" sz="2800" dirty="0" smtClean="0"/>
              <a:t> etkinliklerde kuvvet </a:t>
            </a:r>
            <a:r>
              <a:rPr lang="tr-TR" sz="2800" dirty="0" err="1" smtClean="0"/>
              <a:t>biomotor</a:t>
            </a:r>
            <a:r>
              <a:rPr lang="tr-TR" sz="2800" dirty="0" smtClean="0"/>
              <a:t> yeteneği ile diğer </a:t>
            </a:r>
            <a:r>
              <a:rPr lang="tr-TR" sz="2800" dirty="0" err="1" smtClean="0"/>
              <a:t>biomotor</a:t>
            </a:r>
            <a:r>
              <a:rPr lang="tr-TR" sz="2800" dirty="0" smtClean="0"/>
              <a:t> etmenlerin etkileşimini açıklayan bir kuramsal model oluşturulmuştur (bakınız 10.3). </a:t>
            </a:r>
            <a:endParaRPr lang="tr-TR" sz="2800" dirty="0"/>
          </a:p>
        </p:txBody>
      </p:sp>
    </p:spTree>
    <p:extLst>
      <p:ext uri="{BB962C8B-B14F-4D97-AF65-F5344CB8AC3E}">
        <p14:creationId xmlns:p14="http://schemas.microsoft.com/office/powerpoint/2010/main" val="3333014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776922"/>
            <a:ext cx="12192000" cy="2610843"/>
          </a:xfrm>
          <a:prstGeom prst="rect">
            <a:avLst/>
          </a:prstGeom>
        </p:spPr>
        <p:txBody>
          <a:bodyPr wrap="square">
            <a:spAutoFit/>
          </a:bodyPr>
          <a:lstStyle/>
          <a:p>
            <a:pPr algn="just">
              <a:lnSpc>
                <a:spcPct val="150000"/>
              </a:lnSpc>
            </a:pPr>
            <a:r>
              <a:rPr lang="tr-TR" sz="2800" dirty="0" smtClean="0"/>
              <a:t>Kuvvetin, diğer </a:t>
            </a:r>
            <a:r>
              <a:rPr lang="tr-TR" sz="2800" dirty="0" err="1" smtClean="0"/>
              <a:t>biomotor</a:t>
            </a:r>
            <a:r>
              <a:rPr lang="tr-TR" sz="2800" dirty="0" smtClean="0"/>
              <a:t> yetenekler ile olan ilişkisine ve verim düzeyi üzerine çok yönlü etkilerinden dolayı kuvvet, önemli bir </a:t>
            </a:r>
            <a:r>
              <a:rPr lang="tr-TR" sz="2800" dirty="0" err="1" smtClean="0"/>
              <a:t>biomotor</a:t>
            </a:r>
            <a:r>
              <a:rPr lang="tr-TR" sz="2800" dirty="0" smtClean="0"/>
              <a:t> yetenek olarak değerlendirilmektedir (24). Bu bağlamda </a:t>
            </a:r>
            <a:r>
              <a:rPr lang="tr-TR" sz="2800" dirty="0" err="1" smtClean="0"/>
              <a:t>sporsal</a:t>
            </a:r>
            <a:r>
              <a:rPr lang="tr-TR" sz="2800" dirty="0" smtClean="0"/>
              <a:t> verim düzeyini en üst düzeye çıkarmak için kuvvet yeteneği, diğer yetenekler ile bağlantılı olarak geliştirilmelidir.</a:t>
            </a:r>
            <a:endParaRPr lang="tr-TR" sz="2800" dirty="0"/>
          </a:p>
        </p:txBody>
      </p:sp>
    </p:spTree>
    <p:extLst>
      <p:ext uri="{BB962C8B-B14F-4D97-AF65-F5344CB8AC3E}">
        <p14:creationId xmlns:p14="http://schemas.microsoft.com/office/powerpoint/2010/main" val="28342035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9269" t="16896" r="27489" b="18061"/>
          <a:stretch/>
        </p:blipFill>
        <p:spPr>
          <a:xfrm>
            <a:off x="0" y="0"/>
            <a:ext cx="12192000" cy="6858000"/>
          </a:xfrm>
          <a:prstGeom prst="rect">
            <a:avLst/>
          </a:prstGeom>
        </p:spPr>
      </p:pic>
    </p:spTree>
    <p:extLst>
      <p:ext uri="{BB962C8B-B14F-4D97-AF65-F5344CB8AC3E}">
        <p14:creationId xmlns:p14="http://schemas.microsoft.com/office/powerpoint/2010/main" val="26462764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5614" t="14354" r="27966" b="40307"/>
          <a:stretch/>
        </p:blipFill>
        <p:spPr>
          <a:xfrm>
            <a:off x="0" y="0"/>
            <a:ext cx="12192000" cy="6858000"/>
          </a:xfrm>
          <a:prstGeom prst="rect">
            <a:avLst/>
          </a:prstGeom>
        </p:spPr>
      </p:pic>
    </p:spTree>
    <p:extLst>
      <p:ext uri="{BB962C8B-B14F-4D97-AF65-F5344CB8AC3E}">
        <p14:creationId xmlns:p14="http://schemas.microsoft.com/office/powerpoint/2010/main" val="2520687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0" y="889844"/>
            <a:ext cx="12192000" cy="4062651"/>
          </a:xfrm>
          <a:prstGeom prst="rect">
            <a:avLst/>
          </a:prstGeom>
        </p:spPr>
        <p:txBody>
          <a:bodyPr wrap="square">
            <a:spAutoFit/>
          </a:bodyPr>
          <a:lstStyle/>
          <a:p>
            <a:pPr>
              <a:lnSpc>
                <a:spcPct val="150000"/>
              </a:lnSpc>
            </a:pPr>
            <a:r>
              <a:rPr lang="tr-TR" sz="3200" b="1" dirty="0" smtClean="0"/>
              <a:t>KUVVET</a:t>
            </a:r>
          </a:p>
          <a:p>
            <a:pPr algn="just">
              <a:lnSpc>
                <a:spcPct val="150000"/>
              </a:lnSpc>
            </a:pPr>
            <a:r>
              <a:rPr lang="tr-TR" sz="2800" dirty="0" smtClean="0"/>
              <a:t>Kuvvet, kas ya da kas grubunun en üst düzeyde kuvvet ya da </a:t>
            </a:r>
            <a:r>
              <a:rPr lang="tr-TR" sz="2800" dirty="0" err="1" smtClean="0"/>
              <a:t>tork</a:t>
            </a:r>
            <a:r>
              <a:rPr lang="tr-TR" sz="2800" dirty="0" smtClean="0"/>
              <a:t> (döngüsel kuvvet) üretebilmesi olarak tanımlanmaktadır (116,117). Kuvvet daha iyi bir tanımlama ile sinir kas sisteminin dış dirençlere karşı kuvvet üretebilmek yeteneği olarak tanımlanmaktadır (187). Kaynaklar incelendiğinde yüksek düzeyde kas kuvvetinin, </a:t>
            </a:r>
            <a:r>
              <a:rPr lang="tr-TR" sz="2800" dirty="0" err="1" smtClean="0"/>
              <a:t>sporsal</a:t>
            </a:r>
            <a:r>
              <a:rPr lang="tr-TR" sz="2800" dirty="0" smtClean="0"/>
              <a:t> verim düzeyi ile anlamlı bir düzeyde ilişkisi olduğunu göstermektedir. </a:t>
            </a:r>
            <a:endParaRPr lang="tr-TR" sz="2800" dirty="0"/>
          </a:p>
        </p:txBody>
      </p:sp>
    </p:spTree>
    <p:extLst>
      <p:ext uri="{BB962C8B-B14F-4D97-AF65-F5344CB8AC3E}">
        <p14:creationId xmlns:p14="http://schemas.microsoft.com/office/powerpoint/2010/main" val="2028787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772488"/>
            <a:ext cx="12192000" cy="4549835"/>
          </a:xfrm>
          <a:prstGeom prst="rect">
            <a:avLst/>
          </a:prstGeom>
        </p:spPr>
        <p:txBody>
          <a:bodyPr wrap="square">
            <a:spAutoFit/>
          </a:bodyPr>
          <a:lstStyle/>
          <a:p>
            <a:pPr algn="just">
              <a:lnSpc>
                <a:spcPct val="150000"/>
              </a:lnSpc>
            </a:pPr>
            <a:r>
              <a:rPr lang="tr-TR" sz="2800" dirty="0" smtClean="0"/>
              <a:t>Örneğin kas kuvveti, sprint verimi (16,26,37) ile </a:t>
            </a:r>
            <a:r>
              <a:rPr lang="tr-TR" sz="2800" dirty="0" err="1" smtClean="0"/>
              <a:t>amerikan</a:t>
            </a:r>
            <a:r>
              <a:rPr lang="tr-TR" sz="2800" dirty="0" smtClean="0"/>
              <a:t> futbolu verimi (19,57), futbol verimi (34,65,93,174), voleybol verimi (48,134), buz hokeyi verimi (95), rugby verimi (60) ve aerobik alıştırma verimi (20,94,110,144) ile yakın ilişkide bulunmaktadır. Bu verilerden yola çıkıldığında, kas kuvvetinin çoğu </a:t>
            </a:r>
            <a:r>
              <a:rPr lang="tr-TR" sz="2800" dirty="0" err="1" smtClean="0"/>
              <a:t>sporsal</a:t>
            </a:r>
            <a:r>
              <a:rPr lang="tr-TR" sz="2800" dirty="0" smtClean="0"/>
              <a:t> etkinlikte ana yönlendirici olduğu görülmektedir. Bu bağlamda yaklaşık her spor dalında kuvvet antrenmanı, sinir kas sistemi aracılığı ile kuvvet üretimi ve </a:t>
            </a:r>
            <a:r>
              <a:rPr lang="tr-TR" sz="2800" dirty="0" err="1" smtClean="0"/>
              <a:t>sporsal</a:t>
            </a:r>
            <a:r>
              <a:rPr lang="tr-TR" sz="2800" dirty="0" smtClean="0"/>
              <a:t> verim düzeyinin artırılmasını sağlamaktadır (73,182,183).</a:t>
            </a:r>
            <a:endParaRPr lang="tr-TR" sz="2800" dirty="0"/>
          </a:p>
        </p:txBody>
      </p:sp>
    </p:spTree>
    <p:extLst>
      <p:ext uri="{BB962C8B-B14F-4D97-AF65-F5344CB8AC3E}">
        <p14:creationId xmlns:p14="http://schemas.microsoft.com/office/powerpoint/2010/main" val="2520153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456841"/>
            <a:ext cx="12192000" cy="4062651"/>
          </a:xfrm>
          <a:prstGeom prst="rect">
            <a:avLst/>
          </a:prstGeom>
        </p:spPr>
        <p:txBody>
          <a:bodyPr wrap="square">
            <a:spAutoFit/>
          </a:bodyPr>
          <a:lstStyle/>
          <a:p>
            <a:pPr algn="just">
              <a:lnSpc>
                <a:spcPct val="150000"/>
              </a:lnSpc>
            </a:pPr>
            <a:r>
              <a:rPr lang="tr-TR" sz="3200" b="1" dirty="0" smtClean="0"/>
              <a:t>Kuvvet, Hız, Kuvvet Geliştirme Oranı, Çabuk Kuvvet</a:t>
            </a:r>
            <a:endParaRPr lang="tr-TR" sz="3200" dirty="0" smtClean="0"/>
          </a:p>
          <a:p>
            <a:pPr algn="just">
              <a:lnSpc>
                <a:spcPct val="150000"/>
              </a:lnSpc>
            </a:pPr>
            <a:r>
              <a:rPr lang="tr-TR" sz="2800" dirty="0" smtClean="0"/>
              <a:t>Sporsal etkinlikler incelendiğinde, dış dirençlere karşı kuvvet üretiminin sağlanmasının çok önem kazandığı görülmektedir (129). </a:t>
            </a:r>
            <a:r>
              <a:rPr lang="tr-TR" sz="2800" dirty="0" err="1" smtClean="0"/>
              <a:t>Nevvton'un</a:t>
            </a:r>
            <a:r>
              <a:rPr lang="tr-TR" sz="2800" dirty="0" smtClean="0"/>
              <a:t> ikinci hareket yasasına göre kuvvet üretim kapasitesi çok önemli olmaktadır (denklem için arka sayfaya bakınız). Bu yasaya bağlı olarak kütle ile ivmelenmenin birlikte geliştirilmesinin kuvvet düzeyi üzerinde etkisi bulunmaktadır (denklem 1).  </a:t>
            </a:r>
            <a:endParaRPr lang="tr-TR" sz="2800" dirty="0"/>
          </a:p>
        </p:txBody>
      </p:sp>
    </p:spTree>
    <p:extLst>
      <p:ext uri="{BB962C8B-B14F-4D97-AF65-F5344CB8AC3E}">
        <p14:creationId xmlns:p14="http://schemas.microsoft.com/office/powerpoint/2010/main" val="4273003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9587" t="19015" r="60540" b="24629"/>
          <a:stretch/>
        </p:blipFill>
        <p:spPr>
          <a:xfrm>
            <a:off x="1162372" y="464950"/>
            <a:ext cx="9655445" cy="5780868"/>
          </a:xfrm>
          <a:prstGeom prst="rect">
            <a:avLst/>
          </a:prstGeom>
        </p:spPr>
      </p:pic>
    </p:spTree>
    <p:extLst>
      <p:ext uri="{BB962C8B-B14F-4D97-AF65-F5344CB8AC3E}">
        <p14:creationId xmlns:p14="http://schemas.microsoft.com/office/powerpoint/2010/main" val="2701551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305342"/>
            <a:ext cx="12192000" cy="4247317"/>
          </a:xfrm>
          <a:prstGeom prst="rect">
            <a:avLst/>
          </a:prstGeom>
        </p:spPr>
        <p:txBody>
          <a:bodyPr wrap="square">
            <a:spAutoFit/>
          </a:bodyPr>
          <a:lstStyle/>
          <a:p>
            <a:pPr algn="just">
              <a:lnSpc>
                <a:spcPct val="150000"/>
              </a:lnSpc>
            </a:pPr>
            <a:r>
              <a:rPr lang="tr-TR" sz="2800" dirty="0" smtClean="0"/>
              <a:t>Bu denklem incelendiğinde, ivmenin arttırılması için büyük kuvvet uygulamasının yeterli olacağı kolayca görülecektir. İvme düzeyinin artmasına bağlı olarak da hız düzeyinde artış oluşmakta, böylece de -hareketlerdeki yüksek hızı sağlamak için- gerekli olan, kuvvet düzeyi yada kuvvet üretme kapasitesinin uygulanması kolaylaşmaktadır (187). Bu ilişkiyi destekleyecek bir biçiminde kaynaklar, sürat ve kas kuvveti arasında anlamlı bir ilişki olduğunu göstermektedir (18,26,37).</a:t>
            </a:r>
          </a:p>
          <a:p>
            <a:endParaRPr lang="tr-TR" dirty="0" smtClean="0"/>
          </a:p>
        </p:txBody>
      </p:sp>
    </p:spTree>
    <p:extLst>
      <p:ext uri="{BB962C8B-B14F-4D97-AF65-F5344CB8AC3E}">
        <p14:creationId xmlns:p14="http://schemas.microsoft.com/office/powerpoint/2010/main" val="218287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807918"/>
            <a:ext cx="12192000" cy="3257174"/>
          </a:xfrm>
          <a:prstGeom prst="rect">
            <a:avLst/>
          </a:prstGeom>
        </p:spPr>
        <p:txBody>
          <a:bodyPr wrap="square">
            <a:spAutoFit/>
          </a:bodyPr>
          <a:lstStyle/>
          <a:p>
            <a:pPr algn="just">
              <a:lnSpc>
                <a:spcPct val="150000"/>
              </a:lnSpc>
            </a:pPr>
            <a:r>
              <a:rPr lang="tr-TR" sz="2800" dirty="0" smtClean="0"/>
              <a:t>Kuvvet ve hız arasındaki diğer ilişkiler incelendiğinde, kuvvet ve hız arasında ters ilişkiler olduğu gözükmektedir. Örneğin, dış yükler arttıkça hareket hızında aşamalı olarak azalmaktadır (şekil 10.4) (114,212). Kuvvet antrenmanlarının dönemsel olarak yönlendirilmesinde kuvvet-hız eğrisi, yol gösterici olmaktadır (44,107,113,114,130,138). </a:t>
            </a:r>
            <a:endParaRPr lang="tr-TR" sz="2800" dirty="0"/>
          </a:p>
        </p:txBody>
      </p:sp>
    </p:spTree>
    <p:extLst>
      <p:ext uri="{BB962C8B-B14F-4D97-AF65-F5344CB8AC3E}">
        <p14:creationId xmlns:p14="http://schemas.microsoft.com/office/powerpoint/2010/main" val="2534550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145432"/>
            <a:ext cx="12192000" cy="5047536"/>
          </a:xfrm>
          <a:prstGeom prst="rect">
            <a:avLst/>
          </a:prstGeom>
        </p:spPr>
        <p:txBody>
          <a:bodyPr wrap="square">
            <a:spAutoFit/>
          </a:bodyPr>
          <a:lstStyle/>
          <a:p>
            <a:pPr algn="just">
              <a:lnSpc>
                <a:spcPct val="150000"/>
              </a:lnSpc>
            </a:pPr>
            <a:r>
              <a:rPr lang="tr-TR" sz="2800" dirty="0" smtClean="0"/>
              <a:t>Kaynaklar, ağır kuvvet antrenmanları ile elde edilen uyumun, patlayıcı kuvvet antrenmanı ile elde edilen uyum özelliklerinden daha farklı olduğunu vurgulamaktadır (79,78,114,206). Örneğin, kuvvet antrenmanı programında ağır araçların kullanılması daha fazla ise kuvvet hız eğrisinde daha yüksek bir kuvvet düzeyi etkili olmaktadır (şekil 10.5). Buna karşın kullanılan araçların patlayıcı kuvvet gelişimine yönelik olması, eğrinin yüksek düzeyde hız bölümünü </a:t>
            </a:r>
            <a:r>
              <a:rPr lang="tr-TR" sz="2800" dirty="0" err="1" smtClean="0"/>
              <a:t>et¬kilemektedir</a:t>
            </a:r>
            <a:r>
              <a:rPr lang="tr-TR" sz="2800" dirty="0" smtClean="0"/>
              <a:t> (şekil 10.6) (114).</a:t>
            </a:r>
          </a:p>
          <a:p>
            <a:pPr algn="just"/>
            <a:r>
              <a:rPr lang="tr-TR" sz="2800" dirty="0" smtClean="0"/>
              <a:t> </a:t>
            </a:r>
            <a:endParaRPr lang="tr-TR" sz="2800" dirty="0"/>
          </a:p>
        </p:txBody>
      </p:sp>
    </p:spTree>
    <p:extLst>
      <p:ext uri="{BB962C8B-B14F-4D97-AF65-F5344CB8AC3E}">
        <p14:creationId xmlns:p14="http://schemas.microsoft.com/office/powerpoint/2010/main" val="3709102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5614" t="44439" r="26218" b="14883"/>
          <a:stretch/>
        </p:blipFill>
        <p:spPr>
          <a:xfrm>
            <a:off x="0" y="0"/>
            <a:ext cx="11995687" cy="6858000"/>
          </a:xfrm>
          <a:prstGeom prst="rect">
            <a:avLst/>
          </a:prstGeom>
        </p:spPr>
      </p:pic>
    </p:spTree>
    <p:extLst>
      <p:ext uri="{BB962C8B-B14F-4D97-AF65-F5344CB8AC3E}">
        <p14:creationId xmlns:p14="http://schemas.microsoft.com/office/powerpoint/2010/main" val="631838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38030" t="16261" r="31303" b="42850"/>
          <a:stretch/>
        </p:blipFill>
        <p:spPr>
          <a:xfrm>
            <a:off x="0" y="0"/>
            <a:ext cx="11980190" cy="6858000"/>
          </a:xfrm>
          <a:prstGeom prst="rect">
            <a:avLst/>
          </a:prstGeom>
        </p:spPr>
      </p:pic>
    </p:spTree>
    <p:extLst>
      <p:ext uri="{BB962C8B-B14F-4D97-AF65-F5344CB8AC3E}">
        <p14:creationId xmlns:p14="http://schemas.microsoft.com/office/powerpoint/2010/main" val="2768648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064986"/>
            <a:ext cx="12192000" cy="3903504"/>
          </a:xfrm>
          <a:prstGeom prst="rect">
            <a:avLst/>
          </a:prstGeom>
        </p:spPr>
        <p:txBody>
          <a:bodyPr wrap="square">
            <a:spAutoFit/>
          </a:bodyPr>
          <a:lstStyle/>
          <a:p>
            <a:pPr algn="just">
              <a:lnSpc>
                <a:spcPct val="150000"/>
              </a:lnSpc>
            </a:pPr>
            <a:r>
              <a:rPr lang="tr-TR" sz="2800" dirty="0" smtClean="0"/>
              <a:t>Patlayıcı kuvvet antrenmanının, kuvvet hız eğrisi üzerinde yüksek hız bölümünü etkilemesi, patlayıcı kuvvet antrenmanın sporcunun patlayıcı kas kuvvetini ya da kuvvet geliştirme hızının (RFD) bir sonucu olarak ortaya çıkmaktadır (2,70,79,80,97). RFD ölçütü, diğer değişle hızlı kuvvet üretimi, kuvvet değişiminin zaman içerisindeki değişime bölümü  ile elde edilmektedir(bakınız denklem 2) (198).</a:t>
            </a:r>
            <a:endParaRPr lang="tr-TR" sz="2800" dirty="0"/>
          </a:p>
        </p:txBody>
      </p:sp>
    </p:spTree>
    <p:extLst>
      <p:ext uri="{BB962C8B-B14F-4D97-AF65-F5344CB8AC3E}">
        <p14:creationId xmlns:p14="http://schemas.microsoft.com/office/powerpoint/2010/main" val="1230050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348353"/>
            <a:ext cx="12192000" cy="3323987"/>
          </a:xfrm>
          <a:prstGeom prst="rect">
            <a:avLst/>
          </a:prstGeom>
        </p:spPr>
        <p:txBody>
          <a:bodyPr wrap="square">
            <a:spAutoFit/>
          </a:bodyPr>
          <a:lstStyle/>
          <a:p>
            <a:pPr algn="just">
              <a:lnSpc>
                <a:spcPct val="150000"/>
              </a:lnSpc>
            </a:pPr>
            <a:r>
              <a:rPr lang="tr-TR" sz="2800" dirty="0" smtClean="0"/>
              <a:t>Yüksek düzeyde RFD </a:t>
            </a:r>
            <a:r>
              <a:rPr lang="tr-TR" sz="2800" dirty="0" err="1" smtClean="0"/>
              <a:t>nin</a:t>
            </a:r>
            <a:r>
              <a:rPr lang="tr-TR" sz="2800" dirty="0" smtClean="0"/>
              <a:t> sağlanması, patlayıcı hareket gerektiren spor dallarında (örneğin, sprint, atlama ve atmada) ve kuvvetin çok kısa sürelerde üretilmesi gereken (-50-250 </a:t>
            </a:r>
            <a:r>
              <a:rPr lang="tr-TR" sz="2800" dirty="0" err="1" smtClean="0"/>
              <a:t>ms</a:t>
            </a:r>
            <a:r>
              <a:rPr lang="tr-TR" sz="2800" dirty="0" smtClean="0"/>
              <a:t>) spor dallarında çok önemli olmaktadır. Bu süre genel olarak maksimal kuvvet düzeyindeki uygulama süresinden (&gt;250 </a:t>
            </a:r>
            <a:r>
              <a:rPr lang="tr-TR" sz="2800" dirty="0" err="1" smtClean="0"/>
              <a:t>ms</a:t>
            </a:r>
            <a:r>
              <a:rPr lang="tr-TR" sz="2800" dirty="0" smtClean="0"/>
              <a:t>) daha kısa olmaktadır</a:t>
            </a:r>
          </a:p>
          <a:p>
            <a:pPr algn="just">
              <a:lnSpc>
                <a:spcPct val="150000"/>
              </a:lnSpc>
            </a:pPr>
            <a:r>
              <a:rPr lang="tr-TR" sz="2800" dirty="0" smtClean="0"/>
              <a:t>(13,71,163). </a:t>
            </a:r>
            <a:endParaRPr lang="tr-TR" sz="2800" dirty="0"/>
          </a:p>
        </p:txBody>
      </p:sp>
    </p:spTree>
    <p:extLst>
      <p:ext uri="{BB962C8B-B14F-4D97-AF65-F5344CB8AC3E}">
        <p14:creationId xmlns:p14="http://schemas.microsoft.com/office/powerpoint/2010/main" val="944048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374951"/>
            <a:ext cx="12192000" cy="3257174"/>
          </a:xfrm>
          <a:prstGeom prst="rect">
            <a:avLst/>
          </a:prstGeom>
        </p:spPr>
        <p:txBody>
          <a:bodyPr wrap="square">
            <a:spAutoFit/>
          </a:bodyPr>
          <a:lstStyle/>
          <a:p>
            <a:pPr algn="just">
              <a:lnSpc>
                <a:spcPct val="150000"/>
              </a:lnSpc>
            </a:pPr>
            <a:r>
              <a:rPr lang="tr-TR" sz="2800" dirty="0" smtClean="0"/>
              <a:t>Bununla birlikte maksimal kuvvet ve RFD arasında ilişkinin olması (13,136) ve özellikle de ivmelenme </a:t>
            </a:r>
            <a:r>
              <a:rPr lang="tr-TR" sz="2800" dirty="0" err="1" smtClean="0"/>
              <a:t>yeteneksi</a:t>
            </a:r>
            <a:r>
              <a:rPr lang="tr-TR" sz="2800" dirty="0" smtClean="0"/>
              <a:t> üzerinde etkide bulunarak-hareket hızının değiştirilmesine bağlı olarak, sportif verim düzeyinde bir gelişim sağlamaktadır (187). İnsan hareketlerinin tümünde Kuvvet ve hızın birlikte güç (114,187) (bakınız denklem 3) üretmesinden dolayı kuvvet ve hız çok önemlidir</a:t>
            </a:r>
            <a:endParaRPr lang="tr-TR" sz="2800" dirty="0"/>
          </a:p>
        </p:txBody>
      </p:sp>
    </p:spTree>
    <p:extLst>
      <p:ext uri="{BB962C8B-B14F-4D97-AF65-F5344CB8AC3E}">
        <p14:creationId xmlns:p14="http://schemas.microsoft.com/office/powerpoint/2010/main" val="1147531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931412"/>
            <a:ext cx="12192000" cy="4616648"/>
          </a:xfrm>
          <a:prstGeom prst="rect">
            <a:avLst/>
          </a:prstGeom>
        </p:spPr>
        <p:txBody>
          <a:bodyPr wrap="square">
            <a:spAutoFit/>
          </a:bodyPr>
          <a:lstStyle/>
          <a:p>
            <a:pPr algn="just">
              <a:lnSpc>
                <a:spcPct val="150000"/>
              </a:lnSpc>
            </a:pPr>
            <a:r>
              <a:rPr lang="tr-TR" sz="2800" dirty="0" smtClean="0"/>
              <a:t>Maksimal kuvvet geliştirebilme kapasitesinin düzeyi, çabuk kuvvet (güç) üretebilme kapasitesi düzeyinin ana belirleyicisidir (162,163). </a:t>
            </a:r>
            <a:r>
              <a:rPr lang="tr-TR" sz="2800" dirty="0" err="1" smtClean="0"/>
              <a:t>Schmidtbleiçher</a:t>
            </a:r>
            <a:r>
              <a:rPr lang="tr-TR" sz="2800" dirty="0" smtClean="0"/>
              <a:t> (162,163), yüklenmelerin aşırı düzeyde azalmasından dolayı, çabuk kuvvet üretimi üzerine maksimal kuvvetin etkisinin azaldığını belirtmektedir. Bu bağlamda </a:t>
            </a:r>
            <a:r>
              <a:rPr lang="tr-TR" sz="2800" dirty="0" err="1" smtClean="0"/>
              <a:t>Schmidtbleiçher</a:t>
            </a:r>
            <a:r>
              <a:rPr lang="tr-TR" sz="2800" dirty="0" smtClean="0"/>
              <a:t>, </a:t>
            </a:r>
            <a:r>
              <a:rPr lang="tr-TR" sz="2800" dirty="0" err="1" smtClean="0"/>
              <a:t>RFD'nin</a:t>
            </a:r>
            <a:r>
              <a:rPr lang="tr-TR" sz="2800" dirty="0" smtClean="0"/>
              <a:t> çok önemli olduğunu vurgulamaktadır (162,163,187). </a:t>
            </a:r>
            <a:r>
              <a:rPr lang="tr-TR" sz="2800" dirty="0" err="1" smtClean="0"/>
              <a:t>Schmidtbleicher'in</a:t>
            </a:r>
            <a:r>
              <a:rPr lang="tr-TR" sz="2800" dirty="0" smtClean="0"/>
              <a:t> bu yaklaşımına karşın bizim anlayışımıza göre, çabuk kuvvet (güç), kuvvet, RFD bir bütünlük içerisinde geliştirilmesi gerekmektedir (187).</a:t>
            </a:r>
            <a:endParaRPr lang="tr-TR" sz="2800" dirty="0"/>
          </a:p>
        </p:txBody>
      </p:sp>
    </p:spTree>
    <p:extLst>
      <p:ext uri="{BB962C8B-B14F-4D97-AF65-F5344CB8AC3E}">
        <p14:creationId xmlns:p14="http://schemas.microsoft.com/office/powerpoint/2010/main" val="3297968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166843"/>
            <a:ext cx="12192000" cy="4549835"/>
          </a:xfrm>
          <a:prstGeom prst="rect">
            <a:avLst/>
          </a:prstGeom>
        </p:spPr>
        <p:txBody>
          <a:bodyPr wrap="square">
            <a:spAutoFit/>
          </a:bodyPr>
          <a:lstStyle/>
          <a:p>
            <a:pPr algn="just">
              <a:lnSpc>
                <a:spcPct val="150000"/>
              </a:lnSpc>
            </a:pPr>
            <a:r>
              <a:rPr lang="tr-TR" sz="2800" dirty="0" smtClean="0"/>
              <a:t>Bu yaklaşımlara bağlı olarak çabuk kuvvet (güç) geliştirebilme kapasitesi ya da çalışma hızı, sporda çok önemli bir özellik olarak görülmektedir (73,114,129,162,187). Bu bağlamda çabuk kuvvet (güç) geliştirebilme kapasitesi, çok sayıda sporcunun sportif verim düzeyindeki farklılıkları belirlemektedir (19,57). Çabuk kuvvet (güç) geliştirme kapasitesinin -Maksimal çabuk kuvvet geliştirebilme düzeyi (maksimal güç çıktısı) ve ortalama çabuk kuvvet geliştirme düzeyi (ortalama güç çıktısı) olarak adlandırılan- iki biçimi, sportif verim düzeyinde etkili olmaktadır. </a:t>
            </a:r>
            <a:endParaRPr lang="tr-TR" sz="2800" dirty="0"/>
          </a:p>
        </p:txBody>
      </p:sp>
    </p:spTree>
    <p:extLst>
      <p:ext uri="{BB962C8B-B14F-4D97-AF65-F5344CB8AC3E}">
        <p14:creationId xmlns:p14="http://schemas.microsoft.com/office/powerpoint/2010/main" val="3493599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638422"/>
            <a:ext cx="12192000" cy="3257174"/>
          </a:xfrm>
          <a:prstGeom prst="rect">
            <a:avLst/>
          </a:prstGeom>
        </p:spPr>
        <p:txBody>
          <a:bodyPr wrap="square">
            <a:spAutoFit/>
          </a:bodyPr>
          <a:lstStyle/>
          <a:p>
            <a:pPr algn="just">
              <a:lnSpc>
                <a:spcPct val="150000"/>
              </a:lnSpc>
            </a:pPr>
            <a:r>
              <a:rPr lang="tr-TR" sz="2800" dirty="0" smtClean="0"/>
              <a:t>Maksimal çabuk kuvvet geliştirebilme düzeyi, tek hareketlerle maksimal verim düzeyini gerektiren atlamalar, sprint, halter, yön değiştirme ve yer değiştirme gibi etkinliklerde (16,17,73,114,129,187,193) görülmektedir. Ortalama çabuk kuvvet geliştirme düzeyi ise tekrarlı hareketlerden oluşan dayanıklılık koşuları (140), bisiklet (190) ve kuzey alp kayağı gibi etkinliklerde görülmektedir (143</a:t>
            </a:r>
            <a:r>
              <a:rPr lang="tr-TR" dirty="0" smtClean="0"/>
              <a:t>).</a:t>
            </a:r>
            <a:endParaRPr lang="tr-TR" dirty="0"/>
          </a:p>
        </p:txBody>
      </p:sp>
    </p:spTree>
    <p:extLst>
      <p:ext uri="{BB962C8B-B14F-4D97-AF65-F5344CB8AC3E}">
        <p14:creationId xmlns:p14="http://schemas.microsoft.com/office/powerpoint/2010/main" val="775097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376922"/>
            <a:ext cx="12192000" cy="4708981"/>
          </a:xfrm>
          <a:prstGeom prst="rect">
            <a:avLst/>
          </a:prstGeom>
        </p:spPr>
        <p:txBody>
          <a:bodyPr wrap="square">
            <a:spAutoFit/>
          </a:bodyPr>
          <a:lstStyle/>
          <a:p>
            <a:pPr algn="just">
              <a:lnSpc>
                <a:spcPct val="150000"/>
              </a:lnSpc>
            </a:pPr>
            <a:r>
              <a:rPr lang="tr-TR" sz="3200" b="1" dirty="0" smtClean="0"/>
              <a:t>Kuvveti Etkileyen Etmenler</a:t>
            </a:r>
          </a:p>
          <a:p>
            <a:pPr algn="just">
              <a:lnSpc>
                <a:spcPct val="150000"/>
              </a:lnSpc>
            </a:pPr>
            <a:r>
              <a:rPr lang="tr-TR" sz="2800" dirty="0" smtClean="0"/>
              <a:t>Kuvvet dış dirençlere karşı, sinir kas sisteminin kuvvet üretme yeteneği olarak tanımlanmaktadır (187). Sporcuların maksimal kuvvet düzeylerini geliştirmeleri, (a) harekete katılan motor birim sayısı, (b) motor birim ateşleme hızı, (c) motor birimlerin eşlemesi (senkronizesi), (d) gerilme-kısalma döngüsünün kullanılması, (e) sinir-kas </a:t>
            </a:r>
            <a:r>
              <a:rPr lang="tr-TR" sz="2800" dirty="0" err="1" smtClean="0"/>
              <a:t>uyarımlarının</a:t>
            </a:r>
            <a:r>
              <a:rPr lang="tr-TR" sz="2800" dirty="0" smtClean="0"/>
              <a:t> engellemesi düzeyi, (f) kas tipi ve (g) kas </a:t>
            </a:r>
            <a:r>
              <a:rPr lang="tr-TR" sz="2800" dirty="0" err="1" smtClean="0"/>
              <a:t>hipertrofısi</a:t>
            </a:r>
            <a:r>
              <a:rPr lang="tr-TR" sz="2800" dirty="0" smtClean="0"/>
              <a:t> düzeyi (180,187) gibi yedi özelliğe bağlı olarak sağlanmaktadır.</a:t>
            </a:r>
            <a:endParaRPr lang="tr-TR" sz="2800" dirty="0"/>
          </a:p>
        </p:txBody>
      </p:sp>
    </p:spTree>
    <p:extLst>
      <p:ext uri="{BB962C8B-B14F-4D97-AF65-F5344CB8AC3E}">
        <p14:creationId xmlns:p14="http://schemas.microsoft.com/office/powerpoint/2010/main" val="3189973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028343"/>
            <a:ext cx="12192000" cy="4708981"/>
          </a:xfrm>
          <a:prstGeom prst="rect">
            <a:avLst/>
          </a:prstGeom>
        </p:spPr>
        <p:txBody>
          <a:bodyPr wrap="square">
            <a:spAutoFit/>
          </a:bodyPr>
          <a:lstStyle/>
          <a:p>
            <a:pPr algn="just">
              <a:lnSpc>
                <a:spcPct val="150000"/>
              </a:lnSpc>
            </a:pPr>
            <a:r>
              <a:rPr lang="tr-TR" sz="3200" b="1" dirty="0" smtClean="0"/>
              <a:t>Motor Birim Katılımı(</a:t>
            </a:r>
            <a:r>
              <a:rPr lang="tr-TR" sz="3200" b="1" dirty="0" err="1" smtClean="0"/>
              <a:t>recruitment</a:t>
            </a:r>
            <a:r>
              <a:rPr lang="tr-TR" sz="3200" b="1" dirty="0" smtClean="0"/>
              <a:t>)</a:t>
            </a:r>
          </a:p>
          <a:p>
            <a:pPr algn="just">
              <a:lnSpc>
                <a:spcPct val="150000"/>
              </a:lnSpc>
            </a:pPr>
            <a:r>
              <a:rPr lang="tr-TR" sz="2800" dirty="0" smtClean="0"/>
              <a:t>Motor birim katılımı, eyleme katılan motor birimlerinin sayısına bağlı olarak belirlenmektedir (40,88). Eğer çok sayıda motor birim etkinliğe katılırsa, kaslardaki kuvvet düzeyi de artmaktadır. Katılımın artışı, küçük motor birimlerden büyük motor birimlere doğru sağlanmaktadır (88). </a:t>
            </a:r>
            <a:r>
              <a:rPr lang="tr-TR" sz="2800" dirty="0" err="1" smtClean="0"/>
              <a:t>Henneman</a:t>
            </a:r>
            <a:r>
              <a:rPr lang="tr-TR" sz="2800" dirty="0" smtClean="0"/>
              <a:t> vd. (88), </a:t>
            </a:r>
            <a:r>
              <a:rPr lang="tr-TR" sz="2800" dirty="0" err="1" smtClean="0"/>
              <a:t>Henneman</a:t>
            </a:r>
            <a:r>
              <a:rPr lang="tr-TR" sz="2800" dirty="0" smtClean="0"/>
              <a:t> kütle ilkesi olarak adlandırılan, etkinliğe katılan motor birimlerin büyüklüğü konusunda bir yaklaşım önermektedirler.</a:t>
            </a:r>
            <a:endParaRPr lang="tr-TR" sz="2800" dirty="0"/>
          </a:p>
        </p:txBody>
      </p:sp>
    </p:spTree>
    <p:extLst>
      <p:ext uri="{BB962C8B-B14F-4D97-AF65-F5344CB8AC3E}">
        <p14:creationId xmlns:p14="http://schemas.microsoft.com/office/powerpoint/2010/main" val="40860358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159946"/>
            <a:ext cx="12192000" cy="3108543"/>
          </a:xfrm>
          <a:prstGeom prst="rect">
            <a:avLst/>
          </a:prstGeom>
        </p:spPr>
        <p:txBody>
          <a:bodyPr wrap="square">
            <a:spAutoFit/>
          </a:bodyPr>
          <a:lstStyle/>
          <a:p>
            <a:pPr algn="just"/>
            <a:r>
              <a:rPr lang="tr-TR" sz="2800" dirty="0" smtClean="0"/>
              <a:t>Bu yaklaşıma göre büyük motor birimler -yüksek etkinliğe katılma eşiklerinden dolayı-, küçük motor birimlerden sonra etkinliğe katılmaktadırlar. Bu bağlamda büyük motor birimler, yüksek dış yüklerde etkinliğe katılmak için uyarılmaktadır (49,73). Buna karşın motor birimlerin etkinliğe katılma biçimi sadece etkide bulan dış kuvvetlere göre belirlenmemektedir (73). Aynı zamanda kasılma hızı (73), kas kasılması biçimi (45) ve kasların </a:t>
            </a:r>
            <a:r>
              <a:rPr lang="tr-TR" sz="2800" dirty="0" err="1" smtClean="0"/>
              <a:t>metabolik</a:t>
            </a:r>
            <a:r>
              <a:rPr lang="tr-TR" sz="2800" dirty="0" smtClean="0"/>
              <a:t> düzeyi de motor birim katılımı biçimde etkili olmaktadır (106,137) </a:t>
            </a:r>
            <a:r>
              <a:rPr lang="tr-TR" dirty="0" smtClean="0"/>
              <a:t>.</a:t>
            </a:r>
            <a:endParaRPr lang="tr-TR" dirty="0"/>
          </a:p>
        </p:txBody>
      </p:sp>
    </p:spTree>
    <p:extLst>
      <p:ext uri="{BB962C8B-B14F-4D97-AF65-F5344CB8AC3E}">
        <p14:creationId xmlns:p14="http://schemas.microsoft.com/office/powerpoint/2010/main" val="11813185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830615"/>
            <a:ext cx="12192000" cy="3170099"/>
          </a:xfrm>
          <a:prstGeom prst="rect">
            <a:avLst/>
          </a:prstGeom>
        </p:spPr>
        <p:txBody>
          <a:bodyPr wrap="square">
            <a:spAutoFit/>
          </a:bodyPr>
          <a:lstStyle/>
          <a:p>
            <a:pPr algn="just"/>
            <a:r>
              <a:rPr lang="tr-TR" sz="3200" b="1" dirty="0" smtClean="0"/>
              <a:t>Motor Birim Ateşleme Hızı (Oranı</a:t>
            </a:r>
            <a:r>
              <a:rPr lang="tr-TR" sz="2800" b="1" dirty="0" smtClean="0"/>
              <a:t>)</a:t>
            </a:r>
          </a:p>
          <a:p>
            <a:pPr algn="just"/>
            <a:r>
              <a:rPr lang="tr-TR" sz="2800" dirty="0" smtClean="0"/>
              <a:t>Ateşleme hızı, motor birim ateşleme sıklığı ile belirlenmektedir (40). Ateşleme hızı ile ek motor birimlerin katılımı olmaksızın, kaslarda kuvvet gelişimini sağlamaktadır (73). Van </a:t>
            </a:r>
            <a:r>
              <a:rPr lang="tr-TR" sz="2800" dirty="0" err="1" smtClean="0"/>
              <a:t>Cutsem</a:t>
            </a:r>
            <a:r>
              <a:rPr lang="tr-TR" sz="2800" dirty="0" smtClean="0"/>
              <a:t> vd. (197) ateşleme hızını, istemli kasılma hızını anlamlı bir biçimde belirlediğini belirtmektedirler. Bu özelliklerine bağlı olarak, yüksek motor birim ateşleme hızı, </a:t>
            </a:r>
            <a:r>
              <a:rPr lang="tr-TR" sz="2800" dirty="0" err="1" smtClean="0"/>
              <a:t>yük¬sek</a:t>
            </a:r>
            <a:r>
              <a:rPr lang="tr-TR" sz="2800" dirty="0" smtClean="0"/>
              <a:t> oranda kuvvet gelişimini desteklemektedir (2,52,197,199). </a:t>
            </a:r>
            <a:endParaRPr lang="tr-TR" sz="2800" dirty="0"/>
          </a:p>
        </p:txBody>
      </p:sp>
    </p:spTree>
    <p:extLst>
      <p:ext uri="{BB962C8B-B14F-4D97-AF65-F5344CB8AC3E}">
        <p14:creationId xmlns:p14="http://schemas.microsoft.com/office/powerpoint/2010/main" val="21291684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712958"/>
            <a:ext cx="12192000" cy="1384995"/>
          </a:xfrm>
          <a:prstGeom prst="rect">
            <a:avLst/>
          </a:prstGeom>
        </p:spPr>
        <p:txBody>
          <a:bodyPr wrap="square">
            <a:spAutoFit/>
          </a:bodyPr>
          <a:lstStyle/>
          <a:p>
            <a:pPr algn="just"/>
            <a:r>
              <a:rPr lang="tr-TR" sz="2800" dirty="0" smtClean="0"/>
              <a:t>Patlayıcı biçimde yüksek çabuk kuvvet gelişimin sağlayan alıştırmalar (örneğin, halter, </a:t>
            </a:r>
            <a:r>
              <a:rPr lang="tr-TR" sz="2800" dirty="0" err="1" smtClean="0"/>
              <a:t>plyometrik</a:t>
            </a:r>
            <a:r>
              <a:rPr lang="tr-TR" sz="2800" dirty="0" smtClean="0"/>
              <a:t>, </a:t>
            </a:r>
            <a:r>
              <a:rPr lang="tr-TR" sz="2800" dirty="0" err="1" smtClean="0"/>
              <a:t>jump</a:t>
            </a:r>
            <a:r>
              <a:rPr lang="tr-TR" sz="2800" dirty="0" smtClean="0"/>
              <a:t> </a:t>
            </a:r>
            <a:r>
              <a:rPr lang="tr-TR" sz="2800" dirty="0" err="1" smtClean="0"/>
              <a:t>suqat</a:t>
            </a:r>
            <a:r>
              <a:rPr lang="tr-TR" sz="2800" dirty="0" smtClean="0"/>
              <a:t>), motor birim ateşleme hızını arttırdığından dolayı (40,70) motor birimleri ateşleme hızı değerlerini de değiştirmektedir.</a:t>
            </a:r>
            <a:endParaRPr lang="tr-TR" sz="2800" dirty="0"/>
          </a:p>
        </p:txBody>
      </p:sp>
    </p:spTree>
    <p:extLst>
      <p:ext uri="{BB962C8B-B14F-4D97-AF65-F5344CB8AC3E}">
        <p14:creationId xmlns:p14="http://schemas.microsoft.com/office/powerpoint/2010/main" val="8257861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881961"/>
            <a:ext cx="12192000" cy="4031873"/>
          </a:xfrm>
          <a:prstGeom prst="rect">
            <a:avLst/>
          </a:prstGeom>
        </p:spPr>
        <p:txBody>
          <a:bodyPr wrap="square">
            <a:spAutoFit/>
          </a:bodyPr>
          <a:lstStyle/>
          <a:p>
            <a:pPr algn="just"/>
            <a:r>
              <a:rPr lang="tr-TR" sz="3200" b="1" dirty="0" smtClean="0"/>
              <a:t>Motor Birim Eşlenmesi (Senkronizesi)</a:t>
            </a:r>
          </a:p>
          <a:p>
            <a:pPr algn="just"/>
            <a:r>
              <a:rPr lang="tr-TR" sz="2800" dirty="0" smtClean="0"/>
              <a:t>Düşük sertlikteki kas etkinliklerinde çalışan </a:t>
            </a:r>
            <a:r>
              <a:rPr lang="tr-TR" sz="2800" dirty="0" err="1" smtClean="0"/>
              <a:t>fibrillere</a:t>
            </a:r>
            <a:r>
              <a:rPr lang="tr-TR" sz="2800" dirty="0" smtClean="0"/>
              <a:t> bağlı olarak motor birim ateşleme biçimi, </a:t>
            </a:r>
            <a:r>
              <a:rPr lang="tr-TR" sz="2800" dirty="0" err="1" smtClean="0"/>
              <a:t>eşlenmesiz</a:t>
            </a:r>
            <a:r>
              <a:rPr lang="tr-TR" sz="2800" dirty="0" smtClean="0"/>
              <a:t> (senkronize olmayan) bir biçimde ortaya çıkmaktadır (187). Eşlenme-siz motor birim ateşleme hızı, bir motor birimin -başka etkinliklere katılmasından dolayı-etkin olmamasından kaynaklanmaktadır. Buna karşın motor birim eşlenmesi ile çok sayıda motor birim anında etkinliğe katılmakta (61,119) ve böylece de çabuk kuvvet üretiminin artması sağlanmaktadır (135). Bazı araştırmalar, motor birim eşlenmesinin doğrudan doğruya maksimal kuvvet üretimi üzerine etkide bu-</a:t>
            </a:r>
            <a:r>
              <a:rPr lang="tr-TR" sz="2800" dirty="0" err="1" smtClean="0"/>
              <a:t>lunmadığını</a:t>
            </a:r>
            <a:r>
              <a:rPr lang="tr-TR" sz="2800" dirty="0" smtClean="0"/>
              <a:t> vurgulamaktadırlar (164,208). </a:t>
            </a:r>
            <a:endParaRPr lang="tr-TR" sz="2800" dirty="0"/>
          </a:p>
        </p:txBody>
      </p:sp>
    </p:spTree>
    <p:extLst>
      <p:ext uri="{BB962C8B-B14F-4D97-AF65-F5344CB8AC3E}">
        <p14:creationId xmlns:p14="http://schemas.microsoft.com/office/powerpoint/2010/main" val="32009992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038915"/>
            <a:ext cx="12192000" cy="3970318"/>
          </a:xfrm>
          <a:prstGeom prst="rect">
            <a:avLst/>
          </a:prstGeom>
        </p:spPr>
        <p:txBody>
          <a:bodyPr wrap="square">
            <a:spAutoFit/>
          </a:bodyPr>
          <a:lstStyle/>
          <a:p>
            <a:pPr algn="just"/>
            <a:r>
              <a:rPr lang="tr-TR" sz="2800" dirty="0" smtClean="0"/>
              <a:t>Motor birim eşlenmesi ve kuvvet üretim kapasitesi arasındaki ilişkiyi destekleyen bulgular, kuvvet antrenmanı yapan sporcularda yüksek düzeyde motor eşlenmesi olduğunu vurgulamaktadırlar (166). Bununla birlikte, motor birim eşlenmesi yüksek bir düzeyde kuvvet geliştirme hızı üzerine etkide bulunmaktadırlar (164). Bu bulgulardan yola çıkıldığında, motor birim eşlenmesi hızlı kas kasılmaları aracılığı ile kuvvet gelişiminde önemli bir işlevi bulunmaktadır (164). Motor birim eşlenmesinin -özellikle çok sayıda kasın aynı zamanda etkinliğe katıldığı durumlarda kasların etkinliğe katılımı koordine ederek uygulama verimi üzerinde büyük katkıları olduğu belirtilmektedir (164).</a:t>
            </a:r>
            <a:endParaRPr lang="tr-TR" sz="2800" dirty="0"/>
          </a:p>
        </p:txBody>
      </p:sp>
    </p:spTree>
    <p:extLst>
      <p:ext uri="{BB962C8B-B14F-4D97-AF65-F5344CB8AC3E}">
        <p14:creationId xmlns:p14="http://schemas.microsoft.com/office/powerpoint/2010/main" val="18363916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36163" y="325463"/>
            <a:ext cx="12192000" cy="6106333"/>
          </a:xfrm>
          <a:prstGeom prst="rect">
            <a:avLst/>
          </a:prstGeom>
        </p:spPr>
      </p:pic>
      <p:sp>
        <p:nvSpPr>
          <p:cNvPr id="3" name="Dikdörtgen 2"/>
          <p:cNvSpPr/>
          <p:nvPr/>
        </p:nvSpPr>
        <p:spPr>
          <a:xfrm>
            <a:off x="444284" y="6488668"/>
            <a:ext cx="10032570" cy="369332"/>
          </a:xfrm>
          <a:prstGeom prst="rect">
            <a:avLst/>
          </a:prstGeom>
        </p:spPr>
        <p:txBody>
          <a:bodyPr wrap="square">
            <a:spAutoFit/>
          </a:bodyPr>
          <a:lstStyle/>
          <a:p>
            <a:r>
              <a:rPr lang="tr-TR" dirty="0" smtClean="0"/>
              <a:t>Kuvvet gelişimine kas tipleri ve kas </a:t>
            </a:r>
            <a:r>
              <a:rPr lang="tr-TR" dirty="0" err="1" smtClean="0"/>
              <a:t>hipertrofi</a:t>
            </a:r>
            <a:r>
              <a:rPr lang="tr-TR" dirty="0" smtClean="0"/>
              <a:t> düzeyi gibi çok sayıda etmen etkide bulunmaktadır.</a:t>
            </a:r>
            <a:endParaRPr lang="tr-TR" dirty="0"/>
          </a:p>
        </p:txBody>
      </p:sp>
    </p:spTree>
    <p:extLst>
      <p:ext uri="{BB962C8B-B14F-4D97-AF65-F5344CB8AC3E}">
        <p14:creationId xmlns:p14="http://schemas.microsoft.com/office/powerpoint/2010/main" val="5718269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232511"/>
            <a:ext cx="12192000" cy="2677656"/>
          </a:xfrm>
          <a:prstGeom prst="rect">
            <a:avLst/>
          </a:prstGeom>
        </p:spPr>
        <p:txBody>
          <a:bodyPr wrap="square">
            <a:spAutoFit/>
          </a:bodyPr>
          <a:lstStyle/>
          <a:p>
            <a:pPr algn="just"/>
            <a:r>
              <a:rPr lang="tr-TR" sz="2800" b="1" dirty="0" smtClean="0"/>
              <a:t>Gerilme-Kısalma Döngüsü</a:t>
            </a:r>
          </a:p>
          <a:p>
            <a:pPr algn="just"/>
            <a:r>
              <a:rPr lang="tr-TR" sz="2800" dirty="0" smtClean="0"/>
              <a:t>Gerilme-kısalma döngüsü (GKD), eksantrik ve </a:t>
            </a:r>
            <a:r>
              <a:rPr lang="tr-TR" sz="2800" dirty="0" err="1" smtClean="0"/>
              <a:t>konsantrik</a:t>
            </a:r>
            <a:r>
              <a:rPr lang="tr-TR" sz="2800" dirty="0" smtClean="0"/>
              <a:t> evrelerin kas etkinliğinin bütünlüğünü tanımlamaktadır (117,118). Gerilme-kısalma döngüsü aynı zamanda, </a:t>
            </a:r>
            <a:r>
              <a:rPr lang="tr-TR" sz="2800" dirty="0" err="1" smtClean="0"/>
              <a:t>plyometrik</a:t>
            </a:r>
            <a:r>
              <a:rPr lang="tr-TR" sz="2800" dirty="0" smtClean="0"/>
              <a:t> kas etkinliği olarak da değerlendirilmektedir (187). Bunun nedeni ise eksantrik kas etkinliğinin (kasların uzaması), </a:t>
            </a:r>
            <a:r>
              <a:rPr lang="tr-TR" sz="2800" dirty="0" err="1" smtClean="0"/>
              <a:t>konsantrik</a:t>
            </a:r>
            <a:r>
              <a:rPr lang="tr-TR" sz="2800" dirty="0" smtClean="0"/>
              <a:t> kas kasılması etkinliğinden (kasların kısalması) önce gerçeklemesinde kaynaklandığı belirtilmektedir (118). </a:t>
            </a:r>
            <a:endParaRPr lang="tr-TR" sz="2800" dirty="0"/>
          </a:p>
        </p:txBody>
      </p:sp>
    </p:spTree>
    <p:extLst>
      <p:ext uri="{BB962C8B-B14F-4D97-AF65-F5344CB8AC3E}">
        <p14:creationId xmlns:p14="http://schemas.microsoft.com/office/powerpoint/2010/main" val="23689832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454413"/>
            <a:ext cx="12192000" cy="3108543"/>
          </a:xfrm>
          <a:prstGeom prst="rect">
            <a:avLst/>
          </a:prstGeom>
        </p:spPr>
        <p:txBody>
          <a:bodyPr wrap="square">
            <a:spAutoFit/>
          </a:bodyPr>
          <a:lstStyle/>
          <a:p>
            <a:pPr algn="just"/>
            <a:r>
              <a:rPr lang="tr-TR" sz="2800" dirty="0" smtClean="0"/>
              <a:t>Buna bağlı olarak gerilme-kısalma döngüsü, </a:t>
            </a:r>
            <a:r>
              <a:rPr lang="tr-TR" sz="2800" dirty="0" err="1" smtClean="0"/>
              <a:t>hare¬ketin</a:t>
            </a:r>
            <a:r>
              <a:rPr lang="tr-TR" sz="2800" dirty="0" smtClean="0"/>
              <a:t> son bölümünde (</a:t>
            </a:r>
            <a:r>
              <a:rPr lang="tr-TR" sz="2800" dirty="0" err="1" smtClean="0"/>
              <a:t>konsantrik</a:t>
            </a:r>
            <a:r>
              <a:rPr lang="tr-TR" sz="2800" dirty="0" smtClean="0"/>
              <a:t> kas etkinliğinde) etkiyi ortaya çıkarmaktadır (117,118). Bu etkiye bağlı olarak ortaya çıkan verim düzeyindeki artış, eksantrik evrede elastik enerjinin yedeklenmesi (30,118), gerilme refleksinin etkinliğe katılması (119) ve kas etkinliğinin en iyi durama getirilmesine bağlı olarak ortaya çıkmaktadır (3,23). Çeşitli araştırmalar, maksimal kuvvet düzeyini arttıran kuvvet antrenmanlarının, gerilme-kısalma döngüsünün etkinliğini de arttırdığını göstermektedir (3,38).</a:t>
            </a:r>
            <a:endParaRPr lang="tr-TR" sz="2800" dirty="0"/>
          </a:p>
        </p:txBody>
      </p:sp>
    </p:spTree>
    <p:extLst>
      <p:ext uri="{BB962C8B-B14F-4D97-AF65-F5344CB8AC3E}">
        <p14:creationId xmlns:p14="http://schemas.microsoft.com/office/powerpoint/2010/main" val="38734178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859340"/>
            <a:ext cx="12192000" cy="2308324"/>
          </a:xfrm>
          <a:prstGeom prst="rect">
            <a:avLst/>
          </a:prstGeom>
        </p:spPr>
        <p:txBody>
          <a:bodyPr wrap="square">
            <a:spAutoFit/>
          </a:bodyPr>
          <a:lstStyle/>
          <a:p>
            <a:pPr algn="just"/>
            <a:r>
              <a:rPr lang="tr-TR" sz="3200" b="1" dirty="0" smtClean="0"/>
              <a:t>Sinir-Kas </a:t>
            </a:r>
            <a:r>
              <a:rPr lang="tr-TR" sz="3200" b="1" dirty="0" err="1" smtClean="0"/>
              <a:t>Uyarımlarının</a:t>
            </a:r>
            <a:r>
              <a:rPr lang="tr-TR" sz="3200" b="1" dirty="0" smtClean="0"/>
              <a:t> Engellenmesi</a:t>
            </a:r>
          </a:p>
          <a:p>
            <a:pPr algn="just"/>
            <a:r>
              <a:rPr lang="tr-TR" sz="2800" dirty="0" smtClean="0"/>
              <a:t>Sinirsel engelleme, çeşitli kas ve eklem reseptörlerinden alınan kuvvet üretimini engelleyici, sinirsel dönütleri ile ortaya çıkmaktadır (61,187). Örneğin, koruyucu bir işlevi olan </a:t>
            </a:r>
            <a:r>
              <a:rPr lang="tr-TR" sz="2800" dirty="0" err="1" smtClean="0"/>
              <a:t>golgi</a:t>
            </a:r>
            <a:r>
              <a:rPr lang="tr-TR" sz="2800" dirty="0" smtClean="0"/>
              <a:t> </a:t>
            </a:r>
            <a:r>
              <a:rPr lang="tr-TR" sz="2800" dirty="0" err="1" smtClean="0"/>
              <a:t>tendon</a:t>
            </a:r>
            <a:r>
              <a:rPr lang="tr-TR" sz="2800" dirty="0" smtClean="0"/>
              <a:t> organı, maksimal ya da maksimal yakın etkinliklerde kasları kötü etkilerden korumaktadır (61). </a:t>
            </a:r>
            <a:endParaRPr lang="tr-TR" sz="2800" dirty="0"/>
          </a:p>
        </p:txBody>
      </p:sp>
    </p:spTree>
    <p:extLst>
      <p:ext uri="{BB962C8B-B14F-4D97-AF65-F5344CB8AC3E}">
        <p14:creationId xmlns:p14="http://schemas.microsoft.com/office/powerpoint/2010/main" val="30223139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129934"/>
            <a:ext cx="12192000" cy="3539430"/>
          </a:xfrm>
          <a:prstGeom prst="rect">
            <a:avLst/>
          </a:prstGeom>
        </p:spPr>
        <p:txBody>
          <a:bodyPr wrap="square">
            <a:spAutoFit/>
          </a:bodyPr>
          <a:lstStyle/>
          <a:p>
            <a:pPr algn="just"/>
            <a:r>
              <a:rPr lang="tr-TR" sz="2800" dirty="0" smtClean="0"/>
              <a:t>Buna karşın bu koruma mekanizmasının sinirsel etkinlik uygulaması değiştirilirse, diğer bir değişle engelleme ortadan kaldırılırsa, kuvvetin üretim kapasitesi de artmaktadır (111). Bu düşünceyi araştırmalarda desteklemektedir. Örneğin, Aagaard vd. (3)’</a:t>
            </a:r>
            <a:r>
              <a:rPr lang="tr-TR" sz="2800" dirty="0" err="1" smtClean="0"/>
              <a:t>nin</a:t>
            </a:r>
            <a:r>
              <a:rPr lang="tr-TR" sz="2800" dirty="0" smtClean="0"/>
              <a:t> yaptığı araştırmada 14 haftalık ağır kuvvet antrenmanının, anlamlı bir biçimdi sinir kas engellemesi tepkilerini </a:t>
            </a:r>
            <a:r>
              <a:rPr lang="tr-TR" sz="2800" dirty="0" err="1" smtClean="0"/>
              <a:t>azaltığım</a:t>
            </a:r>
            <a:r>
              <a:rPr lang="tr-TR" sz="2800" dirty="0" smtClean="0"/>
              <a:t> göstermektedir. Bu bağlamda uyarım engellemelerinin azalması, kuvvet üretim kapasitesini arttıran bir antrenman sonuçlarına neden olmaktadır (3).</a:t>
            </a:r>
          </a:p>
          <a:p>
            <a:r>
              <a:rPr lang="tr-TR" sz="2800" dirty="0" smtClean="0"/>
              <a:t> </a:t>
            </a:r>
            <a:endParaRPr lang="tr-TR" sz="2800" dirty="0"/>
          </a:p>
        </p:txBody>
      </p:sp>
    </p:spTree>
    <p:extLst>
      <p:ext uri="{BB962C8B-B14F-4D97-AF65-F5344CB8AC3E}">
        <p14:creationId xmlns:p14="http://schemas.microsoft.com/office/powerpoint/2010/main" val="22085641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2136339"/>
            <a:ext cx="12192000" cy="3170099"/>
          </a:xfrm>
          <a:prstGeom prst="rect">
            <a:avLst/>
          </a:prstGeom>
        </p:spPr>
        <p:txBody>
          <a:bodyPr wrap="square">
            <a:spAutoFit/>
          </a:bodyPr>
          <a:lstStyle/>
          <a:p>
            <a:pPr algn="just"/>
            <a:r>
              <a:rPr lang="tr-TR" sz="3200" b="1" dirty="0" smtClean="0"/>
              <a:t>Kas </a:t>
            </a:r>
            <a:r>
              <a:rPr lang="tr-TR" sz="3200" b="1" dirty="0" err="1" smtClean="0"/>
              <a:t>Fibril</a:t>
            </a:r>
            <a:r>
              <a:rPr lang="tr-TR" sz="3200" b="1" dirty="0" smtClean="0"/>
              <a:t> Tipi</a:t>
            </a:r>
          </a:p>
          <a:p>
            <a:pPr algn="just"/>
            <a:r>
              <a:rPr lang="tr-TR" sz="2800" dirty="0" smtClean="0"/>
              <a:t>Kuvvet ve çabuk kuvvet sporcuları üzerinde uzun süreli yapılan araştırmalar, bu sporcuların yüksek oranda (53,60) tip II (hızlı kasılan) </a:t>
            </a:r>
            <a:r>
              <a:rPr lang="tr-TR" sz="2800" dirty="0" err="1" smtClean="0"/>
              <a:t>fibrülere</a:t>
            </a:r>
            <a:r>
              <a:rPr lang="tr-TR" sz="2800" dirty="0" smtClean="0"/>
              <a:t> sahip olduğunu göstermiştir (58,59,81,84,1 §3,191), Bu tür spor dallarında kaş </a:t>
            </a:r>
            <a:r>
              <a:rPr lang="tr-TR" sz="2800" dirty="0" err="1" smtClean="0"/>
              <a:t>fibril</a:t>
            </a:r>
            <a:r>
              <a:rPr lang="tr-TR" sz="2800" dirty="0" smtClean="0"/>
              <a:t> tiplerinin özellikle, -sporcunun </a:t>
            </a:r>
            <a:r>
              <a:rPr lang="tr-TR" sz="2800" dirty="0" err="1" smtClean="0"/>
              <a:t>makşjmal</a:t>
            </a:r>
            <a:r>
              <a:rPr lang="tr-TR" sz="2800" dirty="0" smtClean="0"/>
              <a:t> kaş kuvvetini ve çabuk kuvvet (güç) geliştirme kapasitesi üzerine etkide bulunmasından dolayı- hızlı kasılan kas </a:t>
            </a:r>
            <a:r>
              <a:rPr lang="tr-TR" sz="2800" dirty="0" err="1" smtClean="0"/>
              <a:t>fibrillerinin</a:t>
            </a:r>
            <a:r>
              <a:rPr lang="tr-TR" sz="2800" dirty="0" smtClean="0"/>
              <a:t> olması çok önem kapanmaktadır (§8,59,153,154,192).</a:t>
            </a:r>
            <a:endParaRPr lang="tr-TR" sz="2800" dirty="0"/>
          </a:p>
        </p:txBody>
      </p:sp>
    </p:spTree>
    <p:extLst>
      <p:ext uri="{BB962C8B-B14F-4D97-AF65-F5344CB8AC3E}">
        <p14:creationId xmlns:p14="http://schemas.microsoft.com/office/powerpoint/2010/main" val="2359912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698445"/>
            <a:ext cx="12192000" cy="1815882"/>
          </a:xfrm>
          <a:prstGeom prst="rect">
            <a:avLst/>
          </a:prstGeom>
        </p:spPr>
        <p:txBody>
          <a:bodyPr wrap="square">
            <a:spAutoFit/>
          </a:bodyPr>
          <a:lstStyle/>
          <a:p>
            <a:pPr algn="just"/>
            <a:r>
              <a:rPr lang="tr-TR" sz="2800" dirty="0" err="1" smtClean="0"/>
              <a:t>Fry</a:t>
            </a:r>
            <a:r>
              <a:rPr lang="tr-TR" sz="2800" dirty="0" smtClean="0"/>
              <a:t> vd. (58), haltercilerde tip l| </a:t>
            </a:r>
            <a:r>
              <a:rPr lang="tr-TR" sz="2800" dirty="0" err="1" smtClean="0"/>
              <a:t>fibril</a:t>
            </a:r>
            <a:r>
              <a:rPr lang="tr-TR" sz="2800" dirty="0" smtClean="0"/>
              <a:t> yoğunluğu ile maksimal </a:t>
            </a:r>
            <a:r>
              <a:rPr lang="tr-TR" sz="2800" dirty="0" err="1" smtClean="0"/>
              <a:t>kal¬dırış</a:t>
            </a:r>
            <a:r>
              <a:rPr lang="tr-TR" sz="2800" dirty="0" smtClean="0"/>
              <a:t> arasında koparmada (r=,94) ve silkmede (r=.78) düzeyinde anlamlı bir ilişki </a:t>
            </a:r>
            <a:r>
              <a:rPr lang="tr-TR" sz="2800" dirty="0" err="1" smtClean="0"/>
              <a:t>bulun¬duğunu</a:t>
            </a:r>
            <a:r>
              <a:rPr lang="tr-TR" sz="2800" dirty="0" smtClean="0"/>
              <a:t> belirtmektedir. Sporculardaki kas tipi dağılımı, benzer biçimde sporcuların dikey sıçrama yeteneklerini de etkilemektedir (r=.79).</a:t>
            </a:r>
            <a:endParaRPr lang="tr-TR" sz="2800" dirty="0"/>
          </a:p>
        </p:txBody>
      </p:sp>
    </p:spTree>
    <p:extLst>
      <p:ext uri="{BB962C8B-B14F-4D97-AF65-F5344CB8AC3E}">
        <p14:creationId xmlns:p14="http://schemas.microsoft.com/office/powerpoint/2010/main" val="6198668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997839"/>
            <a:ext cx="12192000" cy="1477328"/>
          </a:xfrm>
          <a:prstGeom prst="rect">
            <a:avLst/>
          </a:prstGeom>
        </p:spPr>
        <p:txBody>
          <a:bodyPr wrap="square">
            <a:spAutoFit/>
          </a:bodyPr>
          <a:lstStyle/>
          <a:p>
            <a:r>
              <a:rPr lang="tr-TR" dirty="0" smtClean="0"/>
              <a:t>Bunun tersi bir yaklaşım da yüksek yüzde ile tip I (yavaş kasılan) kas </a:t>
            </a:r>
            <a:r>
              <a:rPr lang="tr-TR" dirty="0" err="1" smtClean="0"/>
              <a:t>fıbrillerine</a:t>
            </a:r>
            <a:r>
              <a:rPr lang="tr-TR" dirty="0" smtClean="0"/>
              <a:t> sahip olan dayanıklılık sporcuların da (21,192) yüksek maksimal oksijen tüketimi düzeyi (21) ve düşük maksimal kuvvet üretim </a:t>
            </a:r>
            <a:r>
              <a:rPr lang="tr-TR" dirty="0" err="1" smtClean="0"/>
              <a:t>kapasi¬tesi</a:t>
            </a:r>
            <a:r>
              <a:rPr lang="tr-TR" dirty="0" smtClean="0"/>
              <a:t> gözükmektedir. Buna bağlı olarak; yüksek yoğunlukta tip II kas </a:t>
            </a:r>
            <a:r>
              <a:rPr lang="tr-TR" dirty="0" err="1" smtClean="0"/>
              <a:t>fıbrillerine</a:t>
            </a:r>
            <a:r>
              <a:rPr lang="tr-TR" dirty="0" smtClean="0"/>
              <a:t> sahip olan sporcuların, yüksek düzeyde kuvvet ve çabuk kuvvet gerektiren spor dallarında avantajlı olacağı açık bir biçimde görülmektedir. Diğer yandan, yüksek oranda tip I </a:t>
            </a:r>
            <a:r>
              <a:rPr lang="tr-TR" dirty="0" err="1" smtClean="0"/>
              <a:t>fibrillerine</a:t>
            </a:r>
            <a:r>
              <a:rPr lang="tr-TR" dirty="0" smtClean="0"/>
              <a:t> </a:t>
            </a:r>
            <a:r>
              <a:rPr lang="tr-TR" dirty="0" err="1" smtClean="0"/>
              <a:t>sa¬hip</a:t>
            </a:r>
            <a:r>
              <a:rPr lang="tr-TR" dirty="0" smtClean="0"/>
              <a:t> olan sporcuların da dayanıklılık alıştırmalarında avantajlı olmaktadırlar.</a:t>
            </a:r>
            <a:endParaRPr lang="tr-TR" dirty="0"/>
          </a:p>
        </p:txBody>
      </p:sp>
    </p:spTree>
    <p:extLst>
      <p:ext uri="{BB962C8B-B14F-4D97-AF65-F5344CB8AC3E}">
        <p14:creationId xmlns:p14="http://schemas.microsoft.com/office/powerpoint/2010/main" val="36599413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293209"/>
          </a:xfrm>
          <a:prstGeom prst="rect">
            <a:avLst/>
          </a:prstGeom>
        </p:spPr>
        <p:txBody>
          <a:bodyPr>
            <a:spAutoFit/>
          </a:bodyPr>
          <a:lstStyle/>
          <a:p>
            <a:r>
              <a:rPr lang="tr-TR" sz="2800" b="1" dirty="0" smtClean="0"/>
              <a:t>Kas </a:t>
            </a:r>
            <a:r>
              <a:rPr lang="tr-TR" sz="2800" b="1" dirty="0" err="1" smtClean="0"/>
              <a:t>Hipertrofısi</a:t>
            </a:r>
            <a:endParaRPr lang="tr-TR" sz="2800" b="1" dirty="0" smtClean="0"/>
          </a:p>
          <a:p>
            <a:r>
              <a:rPr lang="tr-TR" dirty="0" smtClean="0"/>
              <a:t>Kasın enine kesit alanında artış, kuvvet antrenmanına bir yanıt ©</a:t>
            </a:r>
            <a:r>
              <a:rPr lang="tr-TR" dirty="0" err="1" smtClean="0"/>
              <a:t>larak</a:t>
            </a:r>
            <a:r>
              <a:rPr lang="tr-TR" dirty="0" smtClean="0"/>
              <a:t> kas </a:t>
            </a:r>
            <a:r>
              <a:rPr lang="tr-TR" dirty="0" err="1" smtClean="0"/>
              <a:t>hipertrofısini</a:t>
            </a:r>
            <a:r>
              <a:rPr lang="tr-TR" dirty="0" smtClean="0"/>
              <a:t> sağlamaktadır (1,52). Enine kesit alanındaki artış, kas içerisindeki </a:t>
            </a:r>
            <a:r>
              <a:rPr lang="tr-TR" dirty="0" err="1" smtClean="0"/>
              <a:t>kontraktil</a:t>
            </a:r>
            <a:r>
              <a:rPr lang="tr-TR" dirty="0" smtClean="0"/>
              <a:t> (kasılgan) </a:t>
            </a:r>
            <a:r>
              <a:rPr lang="tr-TR" dirty="0" err="1" smtClean="0"/>
              <a:t>bi</a:t>
            </a:r>
            <a:r>
              <a:rPr lang="tr-TR" dirty="0" smtClean="0"/>
              <a:t>= </a:t>
            </a:r>
            <a:r>
              <a:rPr lang="tr-TR" dirty="0" err="1" smtClean="0"/>
              <a:t>rimlerin</a:t>
            </a:r>
            <a:r>
              <a:rPr lang="tr-TR" dirty="0" smtClean="0"/>
              <a:t> artışına bağlı olarak kuvvet üretimi potansiyelini arttırmaktadır (10,52,203), Tip II kas </a:t>
            </a:r>
            <a:r>
              <a:rPr lang="tr-TR" dirty="0" err="1" smtClean="0"/>
              <a:t>fibrilleri</a:t>
            </a:r>
            <a:r>
              <a:rPr lang="tr-TR" dirty="0" smtClean="0"/>
              <a:t> büyük bir oranda biçim değiştirici (plastik) özelliği taşımaktadır, Bu biçim değiştirici özellikler,- antrenmana bir yanıt olarak </a:t>
            </a:r>
            <a:r>
              <a:rPr lang="tr-TR" dirty="0" err="1" smtClean="0"/>
              <a:t>hipertrofınin</a:t>
            </a:r>
            <a:r>
              <a:rPr lang="tr-TR" dirty="0" smtClean="0"/>
              <a:t> oluşması sırasında ve bu </a:t>
            </a:r>
            <a:r>
              <a:rPr lang="tr-TR" dirty="0" err="1" smtClean="0"/>
              <a:t>fibril</a:t>
            </a:r>
            <a:r>
              <a:rPr lang="tr-TR" dirty="0" smtClean="0"/>
              <a:t> tiplerinde </a:t>
            </a:r>
            <a:r>
              <a:rPr lang="tr-TR" dirty="0" err="1" smtClean="0"/>
              <a:t>atrofınin</a:t>
            </a:r>
            <a:r>
              <a:rPr lang="tr-TR" dirty="0" smtClean="0"/>
              <a:t> (kas erimesi) oluşmasına neden olan azaltılmış antrenman(</a:t>
            </a:r>
            <a:r>
              <a:rPr lang="tr-TR" dirty="0" err="1" smtClean="0"/>
              <a:t>det-raining</a:t>
            </a:r>
            <a:r>
              <a:rPr lang="tr-TR" dirty="0" smtClean="0"/>
              <a:t>) koşullarında- hızlı bir biçimde ortaya çıkmaktadır. (52,82).</a:t>
            </a:r>
            <a:endParaRPr lang="tr-TR" dirty="0"/>
          </a:p>
        </p:txBody>
      </p:sp>
    </p:spTree>
    <p:extLst>
      <p:ext uri="{BB962C8B-B14F-4D97-AF65-F5344CB8AC3E}">
        <p14:creationId xmlns:p14="http://schemas.microsoft.com/office/powerpoint/2010/main" val="39602367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908215"/>
          </a:xfrm>
          <a:prstGeom prst="rect">
            <a:avLst/>
          </a:prstGeom>
        </p:spPr>
        <p:txBody>
          <a:bodyPr>
            <a:spAutoFit/>
          </a:bodyPr>
          <a:lstStyle/>
          <a:p>
            <a:r>
              <a:rPr lang="tr-TR" sz="2800" b="1" dirty="0" smtClean="0"/>
              <a:t>Kuvvet Antrenmanında Fizyolojik Uyum</a:t>
            </a:r>
          </a:p>
          <a:p>
            <a:r>
              <a:rPr lang="tr-TR" dirty="0" smtClean="0"/>
              <a:t>Kuvvet antrenmanına fizyolojik uyum, sinirsel ve morfolojik olarak sınıflandırılmaktadır (52). Sinirsel uyum, motor birim katılımı (73), motor birim eşlenmesi (112,135,165-167), motor birim ateşleme oranı (40) ve gerilme refleks etkinliği (52) gibi etmenleri </a:t>
            </a:r>
            <a:r>
              <a:rPr lang="tr-TR" dirty="0" err="1" smtClean="0"/>
              <a:t>içermekte¬dir</a:t>
            </a:r>
            <a:r>
              <a:rPr lang="tr-TR" dirty="0" smtClean="0"/>
              <a:t>. </a:t>
            </a:r>
            <a:endParaRPr lang="tr-TR" dirty="0"/>
          </a:p>
        </p:txBody>
      </p:sp>
    </p:spTree>
    <p:extLst>
      <p:ext uri="{BB962C8B-B14F-4D97-AF65-F5344CB8AC3E}">
        <p14:creationId xmlns:p14="http://schemas.microsoft.com/office/powerpoint/2010/main" val="33842714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308324"/>
          </a:xfrm>
          <a:prstGeom prst="rect">
            <a:avLst/>
          </a:prstGeom>
        </p:spPr>
        <p:txBody>
          <a:bodyPr>
            <a:spAutoFit/>
          </a:bodyPr>
          <a:lstStyle/>
          <a:p>
            <a:r>
              <a:rPr lang="tr-TR" dirty="0" smtClean="0"/>
              <a:t>Morfolojik değişimler ise tüm kas boyutunun değişimi (36), kas </a:t>
            </a:r>
            <a:r>
              <a:rPr lang="tr-TR" dirty="0" err="1" smtClean="0"/>
              <a:t>hipertrofısi</a:t>
            </a:r>
            <a:r>
              <a:rPr lang="tr-TR" dirty="0" smtClean="0"/>
              <a:t> (36,142), kas </a:t>
            </a:r>
            <a:r>
              <a:rPr lang="tr-TR" dirty="0" err="1" smtClean="0"/>
              <a:t>fibril</a:t>
            </a:r>
            <a:r>
              <a:rPr lang="tr-TR" dirty="0" smtClean="0"/>
              <a:t> tipleri değişimi (205) ve kas yapılanmasının değişimini (1668) içermektedir. Bu iki sınıflamanın dışında fizyolojik uyum üzerine, antrenman durumu (161), antrenman uygulamasında kullanılan alıştırma biçimleri (31,142), genetik koşullar (25,35,193,146,194), yaş (104) ve cinsiyet gibi diğer etmenlerde etkime de bulunmaktadır.</a:t>
            </a:r>
            <a:endParaRPr lang="tr-TR" dirty="0"/>
          </a:p>
        </p:txBody>
      </p:sp>
    </p:spTree>
    <p:extLst>
      <p:ext uri="{BB962C8B-B14F-4D97-AF65-F5344CB8AC3E}">
        <p14:creationId xmlns:p14="http://schemas.microsoft.com/office/powerpoint/2010/main" val="11017574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Kuvvet antrenmanının gelişiminin ilk evrelerinde öncelikli olarak, sinirsel etmenler </a:t>
            </a:r>
            <a:r>
              <a:rPr lang="tr-TR" dirty="0" err="1" smtClean="0"/>
              <a:t>et¬kide</a:t>
            </a:r>
            <a:r>
              <a:rPr lang="tr-TR" dirty="0" smtClean="0"/>
              <a:t> bulunarak, uzun süreli olarak antrenman uyumu açısından, morfolojik etmenlere göre daha çok etkimede bulunmaktadırlar (161,201). Sinirsel uyum etmenlerinin, uyum süresi 6-20 hafta arasında sürmekte, bu süre uygulanan alıştırmaların biçimine ve kuvvet antrenmanının düzenine bağlı olarak değişmektedir (31,161,201).</a:t>
            </a:r>
            <a:endParaRPr lang="tr-TR" dirty="0"/>
          </a:p>
        </p:txBody>
      </p:sp>
    </p:spTree>
    <p:extLst>
      <p:ext uri="{BB962C8B-B14F-4D97-AF65-F5344CB8AC3E}">
        <p14:creationId xmlns:p14="http://schemas.microsoft.com/office/powerpoint/2010/main" val="16935090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Ayrıca uyum süresi; kuvvet antrenmanı sırasında uygulanan alıştırmaların, karmaşıklığına bağlı olarak ta </a:t>
            </a:r>
            <a:r>
              <a:rPr lang="tr-TR" dirty="0" err="1" smtClean="0"/>
              <a:t>de¬ğişmektedir</a:t>
            </a:r>
            <a:r>
              <a:rPr lang="tr-TR" dirty="0" smtClean="0"/>
              <a:t> (31). </a:t>
            </a:r>
            <a:r>
              <a:rPr lang="tr-TR" dirty="0" err="1" smtClean="0"/>
              <a:t>Chilibeck</a:t>
            </a:r>
            <a:r>
              <a:rPr lang="tr-TR" dirty="0" smtClean="0"/>
              <a:t> vd. (31), tek eklemli (</a:t>
            </a:r>
            <a:r>
              <a:rPr lang="tr-TR" dirty="0" err="1" smtClean="0"/>
              <a:t>squat</a:t>
            </a:r>
            <a:r>
              <a:rPr lang="tr-TR" dirty="0" smtClean="0"/>
              <a:t>, koparma, silkme gibi) </a:t>
            </a:r>
            <a:r>
              <a:rPr lang="tr-TR" dirty="0" err="1" smtClean="0"/>
              <a:t>alıştırma¬lar</a:t>
            </a:r>
            <a:r>
              <a:rPr lang="tr-TR" dirty="0" smtClean="0"/>
              <a:t> dışında kalan karmaşık alıştırmalarda sinirsel uyum için çok daha uzun süreye gerekli </a:t>
            </a:r>
            <a:r>
              <a:rPr lang="tr-TR" dirty="0" err="1" smtClean="0"/>
              <a:t>olduğunu,belirtmektedir</a:t>
            </a:r>
            <a:r>
              <a:rPr lang="tr-TR" dirty="0" smtClean="0"/>
              <a:t>. Bu yaklaşımda </a:t>
            </a:r>
            <a:r>
              <a:rPr lang="tr-TR" dirty="0" err="1" smtClean="0"/>
              <a:t>hipertrofı</a:t>
            </a:r>
            <a:r>
              <a:rPr lang="tr-TR" dirty="0" smtClean="0"/>
              <a:t> oluşumu için daha uzun sürelere </a:t>
            </a:r>
            <a:r>
              <a:rPr lang="tr-TR" dirty="0" err="1" smtClean="0"/>
              <a:t>ge¬reksinim</a:t>
            </a:r>
            <a:r>
              <a:rPr lang="tr-TR" dirty="0" smtClean="0"/>
              <a:t> olduğunu ortaya koymaktadırlar.</a:t>
            </a:r>
            <a:endParaRPr lang="tr-TR" dirty="0"/>
          </a:p>
        </p:txBody>
      </p:sp>
    </p:spTree>
    <p:extLst>
      <p:ext uri="{BB962C8B-B14F-4D97-AF65-F5344CB8AC3E}">
        <p14:creationId xmlns:p14="http://schemas.microsoft.com/office/powerpoint/2010/main" val="28351538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Buna karşın, üst kol gibi bölgelerdeki sinirsel uyum çok daha hızlı olmaktadır. Örneğin, </a:t>
            </a:r>
            <a:r>
              <a:rPr lang="tr-TR" dirty="0" err="1" smtClean="0"/>
              <a:t>biceps</a:t>
            </a:r>
            <a:r>
              <a:rPr lang="tr-TR" dirty="0" smtClean="0"/>
              <a:t> </a:t>
            </a:r>
            <a:r>
              <a:rPr lang="tr-TR" dirty="0" err="1" smtClean="0"/>
              <a:t>curl</a:t>
            </a:r>
            <a:r>
              <a:rPr lang="tr-TR" dirty="0" smtClean="0"/>
              <a:t> alıştırmasında 10 haftadan sonra </a:t>
            </a:r>
            <a:r>
              <a:rPr lang="tr-TR" dirty="0" err="1" smtClean="0"/>
              <a:t>hipertrofı</a:t>
            </a:r>
            <a:r>
              <a:rPr lang="tr-TR" dirty="0" smtClean="0"/>
              <a:t> oluşmaktadır. Buna karşın, bacak pres (</a:t>
            </a:r>
            <a:r>
              <a:rPr lang="tr-TR" dirty="0" err="1" smtClean="0"/>
              <a:t>leg</a:t>
            </a:r>
            <a:r>
              <a:rPr lang="tr-TR" dirty="0" smtClean="0"/>
              <a:t> </a:t>
            </a:r>
            <a:r>
              <a:rPr lang="tr-TR" dirty="0" err="1" smtClean="0"/>
              <a:t>press</a:t>
            </a:r>
            <a:r>
              <a:rPr lang="tr-TR" dirty="0" smtClean="0"/>
              <a:t>) alıştırmalarında anlamlı bir </a:t>
            </a:r>
            <a:r>
              <a:rPr lang="tr-TR" dirty="0" err="1" smtClean="0"/>
              <a:t>hipertrofı</a:t>
            </a:r>
            <a:r>
              <a:rPr lang="tr-TR" dirty="0" smtClean="0"/>
              <a:t> gelişimi, 20 hafta sonra ortaya çıkmaktadır. Bu verilerden yola çıkıldığında, kuvvet antrenmanında uygulanan alıştırmaların niteliğinin -sinirsel ya da </a:t>
            </a:r>
            <a:r>
              <a:rPr lang="tr-TR" dirty="0" err="1" smtClean="0"/>
              <a:t>hipertrofık</a:t>
            </a:r>
            <a:r>
              <a:rPr lang="tr-TR" dirty="0" smtClean="0"/>
              <a:t>-, uyum düzeyi üzerine etkide bulunduğu söylenebilmektedir.</a:t>
            </a:r>
            <a:endParaRPr lang="tr-TR" dirty="0"/>
          </a:p>
        </p:txBody>
      </p:sp>
    </p:spTree>
    <p:extLst>
      <p:ext uri="{BB962C8B-B14F-4D97-AF65-F5344CB8AC3E}">
        <p14:creationId xmlns:p14="http://schemas.microsoft.com/office/powerpoint/2010/main" val="23746595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523768"/>
          </a:xfrm>
          <a:prstGeom prst="rect">
            <a:avLst/>
          </a:prstGeom>
        </p:spPr>
        <p:txBody>
          <a:bodyPr>
            <a:spAutoFit/>
          </a:bodyPr>
          <a:lstStyle/>
          <a:p>
            <a:r>
              <a:rPr lang="tr-TR" sz="3200" b="1" dirty="0" smtClean="0"/>
              <a:t>Sinirsel Uyum</a:t>
            </a:r>
          </a:p>
          <a:p>
            <a:r>
              <a:rPr lang="tr-TR" dirty="0" smtClean="0"/>
              <a:t>Kuvvet antrenmanına başlandığında öncelikli olarak, motor öğrenme ve koordinasyon etkisine bağlı olarak bir uyum ortaya çıkmaktadır (158). Bu uyum, hareketlerin çok özel bir biçimde uygulanmasına ve kas kasılmasının </a:t>
            </a:r>
            <a:r>
              <a:rPr lang="tr-TR" dirty="0" err="1" smtClean="0"/>
              <a:t>ardaşık</a:t>
            </a:r>
            <a:r>
              <a:rPr lang="tr-TR" dirty="0" smtClean="0"/>
              <a:t> sıralı (52) olarak düzenli bir </a:t>
            </a:r>
            <a:r>
              <a:rPr lang="tr-TR" dirty="0" err="1" smtClean="0"/>
              <a:t>bi¬çimde</a:t>
            </a:r>
            <a:r>
              <a:rPr lang="tr-TR" dirty="0" smtClean="0"/>
              <a:t> gerçekleştirilmesi ile oluşmakta, böylece uygulanan becerilerin, uygulama düzeyine bağlı olarak da kuvvet gelişimi elde edilmektedir.</a:t>
            </a:r>
            <a:endParaRPr lang="tr-TR" dirty="0"/>
          </a:p>
        </p:txBody>
      </p:sp>
    </p:spTree>
    <p:extLst>
      <p:ext uri="{BB962C8B-B14F-4D97-AF65-F5344CB8AC3E}">
        <p14:creationId xmlns:p14="http://schemas.microsoft.com/office/powerpoint/2010/main" val="18137970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Kuvvet antrenmanı, motor birim katılımı (73,197), motor birim ateşleme oranı (2,40,73) ve motor birim eşlenmesinin geliştirilmesi potansiyelini de sağlamaktadır (166). Kuvvet antrenmanında bu türden bir antrenman, sinirsel uyumun gerçekleştirilmesini </a:t>
            </a:r>
            <a:r>
              <a:rPr lang="tr-TR" dirty="0" err="1" smtClean="0"/>
              <a:t>sağlamak¬tadır</a:t>
            </a:r>
            <a:r>
              <a:rPr lang="tr-TR" dirty="0" smtClean="0"/>
              <a:t>. Örneğin, yüksek </a:t>
            </a:r>
            <a:r>
              <a:rPr lang="tr-TR" dirty="0" err="1" smtClean="0"/>
              <a:t>sertlikli</a:t>
            </a:r>
            <a:r>
              <a:rPr lang="tr-TR" dirty="0" smtClean="0"/>
              <a:t> ya da ağırlıktaki patlayıcı kuvvet antrenmanları, motor </a:t>
            </a:r>
            <a:r>
              <a:rPr lang="tr-TR" dirty="0" err="1" smtClean="0"/>
              <a:t>bi¬rim</a:t>
            </a:r>
            <a:r>
              <a:rPr lang="tr-TR" dirty="0" smtClean="0"/>
              <a:t> katılımı eşiğinin düşmesine (73,197) ve motor birim ateşleme hızının artmasına </a:t>
            </a:r>
            <a:r>
              <a:rPr lang="tr-TR" dirty="0" err="1" smtClean="0"/>
              <a:t>ne¬den</a:t>
            </a:r>
            <a:r>
              <a:rPr lang="tr-TR" dirty="0" smtClean="0"/>
              <a:t> olmaktadır (2,40,197). </a:t>
            </a:r>
            <a:endParaRPr lang="tr-TR" dirty="0"/>
          </a:p>
        </p:txBody>
      </p:sp>
    </p:spTree>
    <p:extLst>
      <p:ext uri="{BB962C8B-B14F-4D97-AF65-F5344CB8AC3E}">
        <p14:creationId xmlns:p14="http://schemas.microsoft.com/office/powerpoint/2010/main" val="32426990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Ağır yüklenmeli kuvvet antrenmanı uygulaması, motor birim eşlenmesi artırmakta (164) ve sinirsel uyarım engellemesini azaltmaktadır (3). Bu sinirsel uyum durumları, kuvvet üretme kapasitesini ve kuvvet üretme oranını arttırmakta, bu iki özelliğin de birlikte artışı </a:t>
            </a:r>
            <a:r>
              <a:rPr lang="tr-TR" dirty="0" err="1" smtClean="0"/>
              <a:t>sporsal</a:t>
            </a:r>
            <a:r>
              <a:rPr lang="tr-TR" dirty="0" smtClean="0"/>
              <a:t> verim düzeyi üzerine olumlu etkimede bulunmaktadır.</a:t>
            </a:r>
            <a:endParaRPr lang="tr-TR" dirty="0"/>
          </a:p>
        </p:txBody>
      </p:sp>
    </p:spTree>
    <p:extLst>
      <p:ext uri="{BB962C8B-B14F-4D97-AF65-F5344CB8AC3E}">
        <p14:creationId xmlns:p14="http://schemas.microsoft.com/office/powerpoint/2010/main" val="14275988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2800767"/>
          </a:xfrm>
          <a:prstGeom prst="rect">
            <a:avLst/>
          </a:prstGeom>
        </p:spPr>
        <p:txBody>
          <a:bodyPr>
            <a:spAutoFit/>
          </a:bodyPr>
          <a:lstStyle/>
          <a:p>
            <a:r>
              <a:rPr lang="tr-TR" sz="3200" b="1" dirty="0" smtClean="0"/>
              <a:t>Morfolojik Uyum</a:t>
            </a:r>
          </a:p>
          <a:p>
            <a:r>
              <a:rPr lang="tr-TR" dirty="0" smtClean="0"/>
              <a:t>Kuvvet antrenmanlarına bir yanıt olarak ortaya çıkan kas </a:t>
            </a:r>
            <a:r>
              <a:rPr lang="tr-TR" dirty="0" err="1" smtClean="0"/>
              <a:t>hipertrofisi</a:t>
            </a:r>
            <a:r>
              <a:rPr lang="tr-TR" dirty="0" smtClean="0"/>
              <a:t>, </a:t>
            </a:r>
            <a:r>
              <a:rPr lang="tr-TR" dirty="0" err="1" smtClean="0"/>
              <a:t>kassal</a:t>
            </a:r>
            <a:r>
              <a:rPr lang="tr-TR" dirty="0" smtClean="0"/>
              <a:t> </a:t>
            </a:r>
            <a:r>
              <a:rPr lang="tr-TR" dirty="0" err="1" smtClean="0"/>
              <a:t>yapılanma¬da</a:t>
            </a:r>
            <a:r>
              <a:rPr lang="tr-TR" dirty="0" smtClean="0"/>
              <a:t> da değişiklikler oluşturmaktadır (168). Bu yapısal değişim, kuvvet üretme kapasitesinin artışını sağlayan </a:t>
            </a:r>
            <a:r>
              <a:rPr lang="tr-TR" dirty="0" err="1" smtClean="0"/>
              <a:t>kontraktil</a:t>
            </a:r>
            <a:r>
              <a:rPr lang="tr-TR" dirty="0" smtClean="0"/>
              <a:t> (kasılgan) öğelerin de artışını sağlamaktadır (52). Çok sayıda kuvvet antrenmanları üzerine yapılan alıştırmalar, anlamlı bir yapısal değişiklik olarak, kas </a:t>
            </a:r>
            <a:r>
              <a:rPr lang="tr-TR" dirty="0" err="1" smtClean="0"/>
              <a:t>hipertrofısi</a:t>
            </a:r>
            <a:r>
              <a:rPr lang="tr-TR" dirty="0" smtClean="0"/>
              <a:t> düzeyinin artma olduğunu belirtmektedirler (3,52,75,83,89,168,178). </a:t>
            </a:r>
            <a:endParaRPr lang="tr-TR" dirty="0"/>
          </a:p>
        </p:txBody>
      </p:sp>
    </p:spTree>
    <p:extLst>
      <p:ext uri="{BB962C8B-B14F-4D97-AF65-F5344CB8AC3E}">
        <p14:creationId xmlns:p14="http://schemas.microsoft.com/office/powerpoint/2010/main" val="38822872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8950" t="23464" r="29397" b="42002"/>
          <a:stretch/>
        </p:blipFill>
        <p:spPr>
          <a:xfrm>
            <a:off x="2092271" y="1487837"/>
            <a:ext cx="6013343" cy="2526224"/>
          </a:xfrm>
          <a:prstGeom prst="rect">
            <a:avLst/>
          </a:prstGeom>
        </p:spPr>
      </p:pic>
    </p:spTree>
    <p:extLst>
      <p:ext uri="{BB962C8B-B14F-4D97-AF65-F5344CB8AC3E}">
        <p14:creationId xmlns:p14="http://schemas.microsoft.com/office/powerpoint/2010/main" val="1880905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477328"/>
          </a:xfrm>
          <a:prstGeom prst="rect">
            <a:avLst/>
          </a:prstGeom>
        </p:spPr>
        <p:txBody>
          <a:bodyPr>
            <a:spAutoFit/>
          </a:bodyPr>
          <a:lstStyle/>
          <a:p>
            <a:r>
              <a:rPr lang="tr-TR" dirty="0" smtClean="0"/>
              <a:t>Kısa süreli kuvvet antrenmanı üzerine yapılan çalışmalar, tip II kas </a:t>
            </a:r>
            <a:r>
              <a:rPr lang="tr-TR" dirty="0" err="1" smtClean="0"/>
              <a:t>fibrillerinde</a:t>
            </a:r>
            <a:r>
              <a:rPr lang="tr-TR" dirty="0" smtClean="0"/>
              <a:t> anlamlı bir </a:t>
            </a:r>
            <a:r>
              <a:rPr lang="tr-TR" dirty="0" err="1" smtClean="0"/>
              <a:t>hipertrofi</a:t>
            </a:r>
            <a:r>
              <a:rPr lang="tr-TR" dirty="0" smtClean="0"/>
              <a:t> olduğunu (1,41,98,195,203,205), uzun süreli araştırmalar ise tip II ve tip I </a:t>
            </a:r>
            <a:r>
              <a:rPr lang="tr-TR" dirty="0" err="1" smtClean="0"/>
              <a:t>fibri-lerinin</a:t>
            </a:r>
            <a:r>
              <a:rPr lang="tr-TR" dirty="0" smtClean="0"/>
              <a:t> ikisinde de </a:t>
            </a:r>
            <a:r>
              <a:rPr lang="tr-TR" dirty="0" err="1" smtClean="0"/>
              <a:t>hipertrofi</a:t>
            </a:r>
            <a:r>
              <a:rPr lang="tr-TR" dirty="0" smtClean="0"/>
              <a:t> oluştuğunu göstermektedir (82,125). </a:t>
            </a:r>
            <a:endParaRPr lang="tr-TR" dirty="0"/>
          </a:p>
        </p:txBody>
      </p:sp>
    </p:spTree>
    <p:extLst>
      <p:ext uri="{BB962C8B-B14F-4D97-AF65-F5344CB8AC3E}">
        <p14:creationId xmlns:p14="http://schemas.microsoft.com/office/powerpoint/2010/main" val="34748047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Kas </a:t>
            </a:r>
            <a:r>
              <a:rPr lang="tr-TR" dirty="0" err="1" smtClean="0"/>
              <a:t>hipertrofisi</a:t>
            </a:r>
            <a:r>
              <a:rPr lang="tr-TR" dirty="0" smtClean="0"/>
              <a:t>, iskelet kası </a:t>
            </a:r>
            <a:r>
              <a:rPr lang="tr-TR" dirty="0" err="1" smtClean="0"/>
              <a:t>fibrilerinin</a:t>
            </a:r>
            <a:r>
              <a:rPr lang="tr-TR" dirty="0" smtClean="0"/>
              <a:t> enine kesitinde, anlamlı bir artışa neden olmakta bu durumda, </a:t>
            </a:r>
            <a:r>
              <a:rPr lang="tr-TR" dirty="0" err="1" smtClean="0"/>
              <a:t>kontraktil</a:t>
            </a:r>
            <a:r>
              <a:rPr lang="tr-TR" dirty="0" smtClean="0"/>
              <a:t> (kasılgan) öğelerin artışına (52) ve kas yüzeyindeki dağılımların artmasına neden </a:t>
            </a:r>
            <a:r>
              <a:rPr lang="tr-TR" dirty="0" err="1" smtClean="0"/>
              <a:t>olmak¬tadır</a:t>
            </a:r>
            <a:r>
              <a:rPr lang="tr-TR" dirty="0" smtClean="0"/>
              <a:t> (1). Bu iki morfolojik uyum biçimi, kuvvet antrenmanı uygulamasına bağlı olarak anlamlı düzeyde bir uyumun ortaya çıktığını göstermektedir (1,52).</a:t>
            </a:r>
            <a:endParaRPr lang="tr-TR" dirty="0"/>
          </a:p>
        </p:txBody>
      </p:sp>
    </p:spTree>
    <p:extLst>
      <p:ext uri="{BB962C8B-B14F-4D97-AF65-F5344CB8AC3E}">
        <p14:creationId xmlns:p14="http://schemas.microsoft.com/office/powerpoint/2010/main" val="39089548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Antrenman uygulamasına bağlı olarak kaslarda, değişik morfolojik uyumlarda ortaya çıkmaktadır. Patlayıcı kuvvet antrenmanı, anlamlı bir biçimde tip II </a:t>
            </a:r>
            <a:r>
              <a:rPr lang="tr-TR" dirty="0" err="1" smtClean="0"/>
              <a:t>fibril</a:t>
            </a:r>
            <a:r>
              <a:rPr lang="tr-TR" dirty="0" smtClean="0"/>
              <a:t> boyutunu </a:t>
            </a:r>
            <a:r>
              <a:rPr lang="tr-TR" dirty="0" err="1" smtClean="0"/>
              <a:t>art¬tırmakta</a:t>
            </a:r>
            <a:r>
              <a:rPr lang="tr-TR" dirty="0" smtClean="0"/>
              <a:t>, ayrıca anlamlı bir biçimde kasın enine kesintinde, tip I ve tip II kas tiplerinin oranını değiştirmekte, bu da maksimal kuvvet ve çabuk kuvvet kapasitesinin artışında etken olmaktadır (55,74,187). </a:t>
            </a:r>
            <a:endParaRPr lang="tr-TR" dirty="0"/>
          </a:p>
        </p:txBody>
      </p:sp>
    </p:spTree>
    <p:extLst>
      <p:ext uri="{BB962C8B-B14F-4D97-AF65-F5344CB8AC3E}">
        <p14:creationId xmlns:p14="http://schemas.microsoft.com/office/powerpoint/2010/main" val="25307556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477328"/>
          </a:xfrm>
          <a:prstGeom prst="rect">
            <a:avLst/>
          </a:prstGeom>
        </p:spPr>
        <p:txBody>
          <a:bodyPr>
            <a:spAutoFit/>
          </a:bodyPr>
          <a:lstStyle/>
          <a:p>
            <a:r>
              <a:rPr lang="tr-TR" dirty="0" smtClean="0"/>
              <a:t>Bu yaklaşımı, </a:t>
            </a:r>
            <a:r>
              <a:rPr lang="tr-TR" dirty="0" err="1" smtClean="0"/>
              <a:t>Fry'in</a:t>
            </a:r>
            <a:r>
              <a:rPr lang="tr-TR" dirty="0" smtClean="0"/>
              <a:t> yaptığı araştırma desteklemektedir. </a:t>
            </a:r>
            <a:r>
              <a:rPr lang="tr-TR" dirty="0" err="1" smtClean="0"/>
              <a:t>Fry</a:t>
            </a:r>
            <a:r>
              <a:rPr lang="tr-TR" dirty="0" smtClean="0"/>
              <a:t> (55), haltercilerdeki tip II ve tip I kas </a:t>
            </a:r>
            <a:r>
              <a:rPr lang="tr-TR" dirty="0" err="1" smtClean="0"/>
              <a:t>fibril</a:t>
            </a:r>
            <a:r>
              <a:rPr lang="tr-TR" dirty="0" smtClean="0"/>
              <a:t> oranlarının, </a:t>
            </a:r>
            <a:r>
              <a:rPr lang="tr-TR" dirty="0" err="1" smtClean="0"/>
              <a:t>povverlifter</a:t>
            </a:r>
            <a:r>
              <a:rPr lang="tr-TR" dirty="0" smtClean="0"/>
              <a:t> ve </a:t>
            </a:r>
            <a:r>
              <a:rPr lang="tr-TR" dirty="0" err="1" smtClean="0"/>
              <a:t>bodybuildingci-lerden</a:t>
            </a:r>
            <a:r>
              <a:rPr lang="tr-TR" dirty="0" smtClean="0"/>
              <a:t> daha fazla olduğunu göstermiştir. Bu bulgular, patlayıcı biçimdeki kuvvet </a:t>
            </a:r>
            <a:r>
              <a:rPr lang="tr-TR" dirty="0" err="1" smtClean="0"/>
              <a:t>antren¬manlarının</a:t>
            </a:r>
            <a:r>
              <a:rPr lang="tr-TR" dirty="0" smtClean="0"/>
              <a:t>, iskelet kasları üzerinde </a:t>
            </a:r>
            <a:r>
              <a:rPr lang="tr-TR" dirty="0" err="1" smtClean="0"/>
              <a:t>morfoljik</a:t>
            </a:r>
            <a:r>
              <a:rPr lang="tr-TR" dirty="0" smtClean="0"/>
              <a:t> değişikler yaptığını göstermektedir.</a:t>
            </a:r>
            <a:endParaRPr lang="tr-TR" dirty="0"/>
          </a:p>
        </p:txBody>
      </p:sp>
    </p:spTree>
    <p:extLst>
      <p:ext uri="{BB962C8B-B14F-4D97-AF65-F5344CB8AC3E}">
        <p14:creationId xmlns:p14="http://schemas.microsoft.com/office/powerpoint/2010/main" val="28507699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828836"/>
            <a:ext cx="6096000" cy="1200329"/>
          </a:xfrm>
          <a:prstGeom prst="rect">
            <a:avLst/>
          </a:prstGeom>
        </p:spPr>
        <p:txBody>
          <a:bodyPr>
            <a:spAutoFit/>
          </a:bodyPr>
          <a:lstStyle/>
          <a:p>
            <a:r>
              <a:rPr lang="tr-TR" dirty="0" smtClean="0"/>
              <a:t>Kuvvet antrenmanlarına morfolojik uyum açısında olumlu bir değişim ise kas </a:t>
            </a:r>
            <a:r>
              <a:rPr lang="tr-TR" dirty="0" err="1" smtClean="0"/>
              <a:t>fibril</a:t>
            </a:r>
            <a:r>
              <a:rPr lang="tr-TR" dirty="0" smtClean="0"/>
              <a:t> </a:t>
            </a:r>
            <a:r>
              <a:rPr lang="tr-TR" dirty="0" err="1" smtClean="0"/>
              <a:t>tiple¬rinin</a:t>
            </a:r>
            <a:r>
              <a:rPr lang="tr-TR" dirty="0" smtClean="0"/>
              <a:t> değişimidir (52,205). Kuvvet antrenmanı sonucu, tip </a:t>
            </a:r>
            <a:r>
              <a:rPr lang="tr-TR" dirty="0" err="1" smtClean="0"/>
              <a:t>llx</a:t>
            </a:r>
            <a:r>
              <a:rPr lang="tr-TR" dirty="0" smtClean="0"/>
              <a:t> </a:t>
            </a:r>
            <a:r>
              <a:rPr lang="tr-TR" dirty="0" err="1" smtClean="0"/>
              <a:t>fibril</a:t>
            </a:r>
            <a:r>
              <a:rPr lang="tr-TR" dirty="0" smtClean="0"/>
              <a:t> dağılımının azalması, tip İla dağılımın artmasını ortaya çıkmaktadır (29,83,178,205). </a:t>
            </a:r>
            <a:endParaRPr lang="tr-TR" dirty="0"/>
          </a:p>
        </p:txBody>
      </p:sp>
    </p:spTree>
    <p:extLst>
      <p:ext uri="{BB962C8B-B14F-4D97-AF65-F5344CB8AC3E}">
        <p14:creationId xmlns:p14="http://schemas.microsoft.com/office/powerpoint/2010/main" val="28911865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477328"/>
          </a:xfrm>
          <a:prstGeom prst="rect">
            <a:avLst/>
          </a:prstGeom>
        </p:spPr>
        <p:txBody>
          <a:bodyPr>
            <a:spAutoFit/>
          </a:bodyPr>
          <a:lstStyle/>
          <a:p>
            <a:r>
              <a:rPr lang="tr-TR" dirty="0" smtClean="0"/>
              <a:t>Bu çalışmadaki sonuçlar, yeni çalışmalar ile desteklenmelidir. Yeni araştırmalar, antrenman ya da azaltılmış </a:t>
            </a:r>
            <a:r>
              <a:rPr lang="tr-TR" dirty="0" err="1" smtClean="0"/>
              <a:t>ant¬renman</a:t>
            </a:r>
            <a:r>
              <a:rPr lang="tr-TR" dirty="0" smtClean="0"/>
              <a:t> koşullarında antrenman </a:t>
            </a:r>
            <a:r>
              <a:rPr lang="tr-TR" dirty="0" err="1" smtClean="0"/>
              <a:t>uyarılarmdaki</a:t>
            </a:r>
            <a:r>
              <a:rPr lang="tr-TR" dirty="0" smtClean="0"/>
              <a:t> büyük değişimlere bağlı olarak kaslarda yüksek oranda biçim değiştirme ortaya koymaktadır (62,126,196,205).</a:t>
            </a:r>
            <a:endParaRPr lang="tr-TR" dirty="0"/>
          </a:p>
        </p:txBody>
      </p:sp>
    </p:spTree>
    <p:extLst>
      <p:ext uri="{BB962C8B-B14F-4D97-AF65-F5344CB8AC3E}">
        <p14:creationId xmlns:p14="http://schemas.microsoft.com/office/powerpoint/2010/main" val="165139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2308324"/>
          </a:xfrm>
          <a:prstGeom prst="rect">
            <a:avLst/>
          </a:prstGeom>
        </p:spPr>
        <p:txBody>
          <a:bodyPr>
            <a:spAutoFit/>
          </a:bodyPr>
          <a:lstStyle/>
          <a:p>
            <a:r>
              <a:rPr lang="tr-TR" dirty="0" smtClean="0"/>
              <a:t>Kas yapısını inceleyen araştırmalar, benzer kas lifleri dağılımlarda </a:t>
            </a:r>
            <a:r>
              <a:rPr lang="tr-TR" dirty="0" err="1" smtClean="0"/>
              <a:t>miyozin</a:t>
            </a:r>
            <a:r>
              <a:rPr lang="tr-TR" dirty="0" smtClean="0"/>
              <a:t> ağır </a:t>
            </a:r>
            <a:r>
              <a:rPr lang="tr-TR" dirty="0" err="1" smtClean="0"/>
              <a:t>zincir¬lerinin</a:t>
            </a:r>
            <a:r>
              <a:rPr lang="tr-TR" dirty="0" smtClean="0"/>
              <a:t> (MHC), yüksek olduğunu göstermektedir (52,55,126,205). </a:t>
            </a:r>
            <a:r>
              <a:rPr lang="tr-TR" dirty="0" err="1" smtClean="0"/>
              <a:t>Miyozin</a:t>
            </a:r>
            <a:r>
              <a:rPr lang="tr-TR" dirty="0" smtClean="0"/>
              <a:t> ağır zinciri dağılımı, kas tiplerini belirleme yöntemi için önemli bir ölçüt olarak görülmektedir (55). Bununla birlikte çoğu kaynakta, </a:t>
            </a:r>
            <a:r>
              <a:rPr lang="tr-TR" dirty="0" err="1" smtClean="0"/>
              <a:t>miyozin</a:t>
            </a:r>
            <a:r>
              <a:rPr lang="tr-TR" dirty="0" smtClean="0"/>
              <a:t> ağır zinciri sınıfında (tip I, tip İla ve tip </a:t>
            </a:r>
            <a:r>
              <a:rPr lang="tr-TR" dirty="0" err="1" smtClean="0"/>
              <a:t>llx</a:t>
            </a:r>
            <a:r>
              <a:rPr lang="tr-TR" dirty="0" smtClean="0"/>
              <a:t>) olan </a:t>
            </a:r>
            <a:r>
              <a:rPr lang="tr-TR" dirty="0" err="1" smtClean="0"/>
              <a:t>fibril</a:t>
            </a:r>
            <a:r>
              <a:rPr lang="tr-TR" dirty="0" smtClean="0"/>
              <a:t> yapısının dışında </a:t>
            </a:r>
            <a:r>
              <a:rPr lang="tr-TR" dirty="0" err="1" smtClean="0"/>
              <a:t>karışıkfıbrillerde</a:t>
            </a:r>
            <a:r>
              <a:rPr lang="tr-TR" dirty="0" smtClean="0"/>
              <a:t> de (tip I / İla, tip I / İla/ </a:t>
            </a:r>
            <a:r>
              <a:rPr lang="tr-TR" dirty="0" err="1" smtClean="0"/>
              <a:t>llxve</a:t>
            </a:r>
            <a:r>
              <a:rPr lang="tr-TR" dirty="0" smtClean="0"/>
              <a:t> tip İla/ </a:t>
            </a:r>
            <a:r>
              <a:rPr lang="tr-TR" dirty="0" err="1" smtClean="0"/>
              <a:t>llx</a:t>
            </a:r>
            <a:r>
              <a:rPr lang="tr-TR" dirty="0" smtClean="0"/>
              <a:t>) </a:t>
            </a:r>
            <a:r>
              <a:rPr lang="tr-TR" dirty="0" err="1" smtClean="0"/>
              <a:t>miyozin</a:t>
            </a:r>
            <a:r>
              <a:rPr lang="tr-TR" dirty="0" smtClean="0"/>
              <a:t> ağır zincirlerinin gözüktüğünü göstermektedir. </a:t>
            </a:r>
            <a:endParaRPr lang="tr-TR" dirty="0"/>
          </a:p>
        </p:txBody>
      </p:sp>
    </p:spTree>
    <p:extLst>
      <p:ext uri="{BB962C8B-B14F-4D97-AF65-F5344CB8AC3E}">
        <p14:creationId xmlns:p14="http://schemas.microsoft.com/office/powerpoint/2010/main" val="17998517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Bu karışık </a:t>
            </a:r>
            <a:r>
              <a:rPr lang="tr-TR" dirty="0" err="1" smtClean="0"/>
              <a:t>fibril</a:t>
            </a:r>
            <a:r>
              <a:rPr lang="tr-TR" dirty="0" smtClean="0"/>
              <a:t> özellikleri, kuvvet </a:t>
            </a:r>
            <a:r>
              <a:rPr lang="tr-TR" dirty="0" err="1" smtClean="0"/>
              <a:t>antren¬manı</a:t>
            </a:r>
            <a:r>
              <a:rPr lang="tr-TR" dirty="0" smtClean="0"/>
              <a:t> (205), dayanıklılık antrenmanı (196) ya da yatakta dinlenmede (62) </a:t>
            </a:r>
            <a:r>
              <a:rPr lang="tr-TR" dirty="0" err="1" smtClean="0"/>
              <a:t>değişmekte¬dir</a:t>
            </a:r>
            <a:r>
              <a:rPr lang="tr-TR" dirty="0" smtClean="0"/>
              <a:t>. Tip </a:t>
            </a:r>
            <a:r>
              <a:rPr lang="tr-TR" dirty="0" err="1" smtClean="0"/>
              <a:t>llx</a:t>
            </a:r>
            <a:r>
              <a:rPr lang="tr-TR" dirty="0" smtClean="0"/>
              <a:t>, İla ya da tip I </a:t>
            </a:r>
            <a:r>
              <a:rPr lang="tr-TR" dirty="0" err="1" smtClean="0"/>
              <a:t>fıbrilleri</a:t>
            </a:r>
            <a:r>
              <a:rPr lang="tr-TR" dirty="0" smtClean="0"/>
              <a:t> antrenmanla değiştirilebilmektedir. Bu değişim, kuvvet antrenmanı yapan sporcularda, sporcunun özelliklerine göre de değişik biçimlerde ortaya çıkmaktadır (çizelge 10.1).</a:t>
            </a:r>
            <a:endParaRPr lang="tr-TR" dirty="0"/>
          </a:p>
        </p:txBody>
      </p:sp>
    </p:spTree>
    <p:extLst>
      <p:ext uri="{BB962C8B-B14F-4D97-AF65-F5344CB8AC3E}">
        <p14:creationId xmlns:p14="http://schemas.microsoft.com/office/powerpoint/2010/main" val="24837793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585323"/>
          </a:xfrm>
          <a:prstGeom prst="rect">
            <a:avLst/>
          </a:prstGeom>
        </p:spPr>
        <p:txBody>
          <a:bodyPr>
            <a:spAutoFit/>
          </a:bodyPr>
          <a:lstStyle/>
          <a:p>
            <a:r>
              <a:rPr lang="tr-TR" sz="3600" b="1" dirty="0" smtClean="0"/>
              <a:t>Kuvvet Biçimleri</a:t>
            </a:r>
          </a:p>
          <a:p>
            <a:r>
              <a:rPr lang="tr-TR" dirty="0" smtClean="0"/>
              <a:t>Kuvvet antrenmanları, kuvvetin değişik biçimlerdeki görünümlerine uygun olarak </a:t>
            </a:r>
            <a:r>
              <a:rPr lang="tr-TR" dirty="0" err="1" smtClean="0"/>
              <a:t>dü-zenlenmektedir</a:t>
            </a:r>
            <a:r>
              <a:rPr lang="tr-TR" dirty="0" smtClean="0"/>
              <a:t>. Spor dalının özelliklerine ve verim düzeyi ile kuvvet arasındaki ilişkilere bağlı olarak antrenörler, antrenmanlarını yapılandırarak, kuvvet gelişimi ile verim </a:t>
            </a:r>
            <a:r>
              <a:rPr lang="tr-TR" dirty="0" err="1" smtClean="0"/>
              <a:t>düze¬yinde</a:t>
            </a:r>
            <a:r>
              <a:rPr lang="tr-TR" dirty="0" smtClean="0"/>
              <a:t> artışı sağlamayı amaçlamaktadırlar. Aşağıda kuvvetin görünüş biçimlerinden </a:t>
            </a:r>
            <a:r>
              <a:rPr lang="tr-TR" dirty="0" err="1" smtClean="0"/>
              <a:t>bazı¬ları</a:t>
            </a:r>
            <a:r>
              <a:rPr lang="tr-TR" dirty="0" smtClean="0"/>
              <a:t> verilmektedir:</a:t>
            </a:r>
            <a:endParaRPr lang="tr-TR" dirty="0"/>
          </a:p>
        </p:txBody>
      </p:sp>
    </p:spTree>
    <p:extLst>
      <p:ext uri="{BB962C8B-B14F-4D97-AF65-F5344CB8AC3E}">
        <p14:creationId xmlns:p14="http://schemas.microsoft.com/office/powerpoint/2010/main" val="29656495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Genel Kuvvet: Genel kuvvet, tüm kasların kuvvet düzeyini tanımlamaktadır. Bu kuvvet </a:t>
            </a:r>
            <a:r>
              <a:rPr lang="tr-TR" dirty="0" err="1" smtClean="0"/>
              <a:t>bi¬çimi</a:t>
            </a:r>
            <a:r>
              <a:rPr lang="tr-TR" dirty="0" smtClean="0"/>
              <a:t> kuvvet programlarını oluşturmakta ve verim düzeyinin gelişimine katkıda </a:t>
            </a:r>
            <a:r>
              <a:rPr lang="tr-TR" dirty="0" err="1" smtClean="0"/>
              <a:t>bulunmak¬tadır</a:t>
            </a:r>
            <a:r>
              <a:rPr lang="tr-TR" dirty="0" smtClean="0"/>
              <a:t>. Antrenörler hazırlık döneminde, genel kuvvet antrenmanın uygulamalı ya da yeni başlayan sporcuların, ilk yıllarında genel kuvvet antrenmanını uygulamalıdırlar. Eğer genel kuvvet düzeyi, yeterli düzeyde geliştirilemez ise sporcunun gelişimi de yetersiz kalmaktadır.</a:t>
            </a:r>
            <a:endParaRPr lang="tr-TR" dirty="0"/>
          </a:p>
        </p:txBody>
      </p:sp>
    </p:spTree>
    <p:extLst>
      <p:ext uri="{BB962C8B-B14F-4D97-AF65-F5344CB8AC3E}">
        <p14:creationId xmlns:p14="http://schemas.microsoft.com/office/powerpoint/2010/main" val="42154176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828836"/>
            <a:ext cx="6096000" cy="1200329"/>
          </a:xfrm>
          <a:prstGeom prst="rect">
            <a:avLst/>
          </a:prstGeom>
        </p:spPr>
        <p:txBody>
          <a:bodyPr>
            <a:spAutoFit/>
          </a:bodyPr>
          <a:lstStyle/>
          <a:p>
            <a:r>
              <a:rPr lang="tr-TR" dirty="0" smtClean="0"/>
              <a:t>Özel Kuvvet: Özel Kuvvet, </a:t>
            </a:r>
            <a:r>
              <a:rPr lang="tr-TR" dirty="0" err="1" smtClean="0"/>
              <a:t>sporsal</a:t>
            </a:r>
            <a:r>
              <a:rPr lang="tr-TR" dirty="0" smtClean="0"/>
              <a:t> etkinliğin özelliklerine bağlı olarak, kas gruplarının hareket düzeyine uygun bir biçimde geliştirilme olarak tanımlanmaktadır. Sporcular özel kuvveti, genetikle hazırlık döneminin sonunda kullanmaktadırlar.</a:t>
            </a:r>
            <a:endParaRPr lang="tr-TR" dirty="0"/>
          </a:p>
        </p:txBody>
      </p:sp>
    </p:spTree>
    <p:extLst>
      <p:ext uri="{BB962C8B-B14F-4D97-AF65-F5344CB8AC3E}">
        <p14:creationId xmlns:p14="http://schemas.microsoft.com/office/powerpoint/2010/main" val="3450361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967335"/>
            <a:ext cx="6096000" cy="1477328"/>
          </a:xfrm>
          <a:prstGeom prst="rect">
            <a:avLst/>
          </a:prstGeom>
        </p:spPr>
        <p:txBody>
          <a:bodyPr>
            <a:spAutoFit/>
          </a:bodyPr>
          <a:lstStyle/>
          <a:p>
            <a:r>
              <a:rPr lang="tr-TR" dirty="0" smtClean="0"/>
              <a:t>Çabuk Kuvvet: Çabuk kuvvet, yüksek hızda ve çabuk bir biçimde kuvvet gelişimi </a:t>
            </a:r>
            <a:r>
              <a:rPr lang="tr-TR" dirty="0" err="1" smtClean="0"/>
              <a:t>sağla¬ma</a:t>
            </a:r>
            <a:r>
              <a:rPr lang="tr-TR" dirty="0" smtClean="0"/>
              <a:t> özelliği olarak tanımlanmaktadır. Çabuk kuvvet çoğu spor dalında özellikle de takım sporlarında çok önemli olarak görülmektedir. Çabuk kuvvet, özel hazırlık evresinde ve yarışma evresinde en iyi biçimde geliştirilmektedir.</a:t>
            </a:r>
            <a:endParaRPr lang="tr-TR" dirty="0"/>
          </a:p>
        </p:txBody>
      </p:sp>
    </p:spTree>
    <p:extLst>
      <p:ext uri="{BB962C8B-B14F-4D97-AF65-F5344CB8AC3E}">
        <p14:creationId xmlns:p14="http://schemas.microsoft.com/office/powerpoint/2010/main" val="16128524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13083" t="43379" r="27489" b="17849"/>
          <a:stretch/>
        </p:blipFill>
        <p:spPr>
          <a:xfrm>
            <a:off x="2495227" y="2944678"/>
            <a:ext cx="5796366" cy="2836190"/>
          </a:xfrm>
          <a:prstGeom prst="rect">
            <a:avLst/>
          </a:prstGeom>
        </p:spPr>
      </p:pic>
    </p:spTree>
    <p:extLst>
      <p:ext uri="{BB962C8B-B14F-4D97-AF65-F5344CB8AC3E}">
        <p14:creationId xmlns:p14="http://schemas.microsoft.com/office/powerpoint/2010/main" val="22459611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b="1" dirty="0" smtClean="0"/>
              <a:t>Maksimum Kuvvet: </a:t>
            </a:r>
            <a:r>
              <a:rPr lang="tr-TR" dirty="0" smtClean="0"/>
              <a:t>Maksimum kuvvet, maksimum istemli kasılma ile sinir kas </a:t>
            </a:r>
            <a:r>
              <a:rPr lang="tr-TR" dirty="0" err="1" smtClean="0"/>
              <a:t>sistemin¬de</a:t>
            </a:r>
            <a:r>
              <a:rPr lang="tr-TR" dirty="0" smtClean="0"/>
              <a:t>, en yüksek düzeyde kuvvet üretme özelliği olarak tanımlanmaktadır. Maksimal kuvvet, sporcunun ağırlıkları yüksek düzeyde kaldıkları durumlarda ortaya çıkmaktadır. Maksimal kuvvet, </a:t>
            </a:r>
            <a:r>
              <a:rPr lang="tr-TR" dirty="0" err="1" smtClean="0"/>
              <a:t>kassal</a:t>
            </a:r>
            <a:r>
              <a:rPr lang="tr-TR" dirty="0" smtClean="0"/>
              <a:t> dayanıklılık, ağırlık kaldırma düzeyi ve sürat ile ilişkili olarak değişmektedir.</a:t>
            </a:r>
            <a:endParaRPr lang="tr-TR" dirty="0"/>
          </a:p>
        </p:txBody>
      </p:sp>
    </p:spTree>
    <p:extLst>
      <p:ext uri="{BB962C8B-B14F-4D97-AF65-F5344CB8AC3E}">
        <p14:creationId xmlns:p14="http://schemas.microsoft.com/office/powerpoint/2010/main" val="4079681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828836"/>
            <a:ext cx="6096000" cy="1200329"/>
          </a:xfrm>
          <a:prstGeom prst="rect">
            <a:avLst/>
          </a:prstGeom>
        </p:spPr>
        <p:txBody>
          <a:bodyPr>
            <a:spAutoFit/>
          </a:bodyPr>
          <a:lstStyle/>
          <a:p>
            <a:r>
              <a:rPr lang="tr-TR" dirty="0" err="1" smtClean="0"/>
              <a:t>Kassal</a:t>
            </a:r>
            <a:r>
              <a:rPr lang="tr-TR" dirty="0" smtClean="0"/>
              <a:t> Dayanıklılık: </a:t>
            </a:r>
            <a:r>
              <a:rPr lang="tr-TR" dirty="0" err="1" smtClean="0"/>
              <a:t>Kassal</a:t>
            </a:r>
            <a:r>
              <a:rPr lang="tr-TR" dirty="0" smtClean="0"/>
              <a:t> dayanıklılık, sinir kas sisteminin uzun süreli olarak, tekrarlı bir biçimde kuvvet üretimi sürdürebilme özelliği olarak tanımlanmaktadır . Özel yüklenmeler ile ağırlığın toplam tekrar sayısı </a:t>
            </a:r>
            <a:r>
              <a:rPr lang="tr-TR" dirty="0" err="1" smtClean="0"/>
              <a:t>kassal</a:t>
            </a:r>
            <a:r>
              <a:rPr lang="tr-TR" dirty="0" smtClean="0"/>
              <a:t> dayanıklılık düzeyinin belirleyicisidir.</a:t>
            </a:r>
            <a:endParaRPr lang="tr-TR" dirty="0"/>
          </a:p>
        </p:txBody>
      </p:sp>
    </p:spTree>
    <p:extLst>
      <p:ext uri="{BB962C8B-B14F-4D97-AF65-F5344CB8AC3E}">
        <p14:creationId xmlns:p14="http://schemas.microsoft.com/office/powerpoint/2010/main" val="9993485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Mutlak (</a:t>
            </a:r>
            <a:r>
              <a:rPr lang="tr-TR" dirty="0" err="1" smtClean="0"/>
              <a:t>Absolut</a:t>
            </a:r>
            <a:r>
              <a:rPr lang="tr-TR" dirty="0" smtClean="0"/>
              <a:t>) Kuvvet: Mutlak kuvvet, vücut ağırlığı göz önüne alınmadan </a:t>
            </a:r>
            <a:r>
              <a:rPr lang="tr-TR" dirty="0" err="1" smtClean="0"/>
              <a:t>üreti¬len</a:t>
            </a:r>
            <a:r>
              <a:rPr lang="tr-TR" dirty="0" smtClean="0"/>
              <a:t> toplam kuvvet düzeyini tanımlamaktadır. Bazı spor dallarında (gülle atma, </a:t>
            </a:r>
            <a:r>
              <a:rPr lang="tr-TR" dirty="0" err="1" smtClean="0"/>
              <a:t>amerikan</a:t>
            </a:r>
            <a:r>
              <a:rPr lang="tr-TR" dirty="0" smtClean="0"/>
              <a:t> futbolu, ya da halter ve güreşte, süper ağır kilolarda) sporcular çok yüksek düzeyde kas kuvvetine gereksinimleri bulunmaktadır. Sporcunun mutlak maksimal kuvvet </a:t>
            </a:r>
            <a:r>
              <a:rPr lang="tr-TR" dirty="0" err="1" smtClean="0"/>
              <a:t>kapasite¬si</a:t>
            </a:r>
            <a:r>
              <a:rPr lang="tr-TR" dirty="0" smtClean="0"/>
              <a:t>, 1 tekrar maksimum testi (1 TM) ölçülmektedir. Antrenman </a:t>
            </a:r>
            <a:r>
              <a:rPr lang="tr-TR" dirty="0" err="1" smtClean="0"/>
              <a:t>dönemlemesi</a:t>
            </a:r>
            <a:r>
              <a:rPr lang="tr-TR" dirty="0" smtClean="0"/>
              <a:t> içerisinde maksimal kuvvet kapasitesinin belirlenmesi, antrenman yüklerinin belirlenmesi amacı ile kullanılmaktadır.</a:t>
            </a:r>
            <a:endParaRPr lang="tr-TR" dirty="0"/>
          </a:p>
        </p:txBody>
      </p:sp>
    </p:spTree>
    <p:extLst>
      <p:ext uri="{BB962C8B-B14F-4D97-AF65-F5344CB8AC3E}">
        <p14:creationId xmlns:p14="http://schemas.microsoft.com/office/powerpoint/2010/main" val="27966760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889844"/>
            <a:ext cx="6096000" cy="5078313"/>
          </a:xfrm>
          <a:prstGeom prst="rect">
            <a:avLst/>
          </a:prstGeom>
        </p:spPr>
        <p:txBody>
          <a:bodyPr>
            <a:spAutoFit/>
          </a:bodyPr>
          <a:lstStyle/>
          <a:p>
            <a:r>
              <a:rPr lang="tr-TR" dirty="0" smtClean="0"/>
              <a:t>Görece (</a:t>
            </a:r>
            <a:r>
              <a:rPr lang="tr-TR" dirty="0" err="1" smtClean="0"/>
              <a:t>Relatif</a:t>
            </a:r>
            <a:r>
              <a:rPr lang="tr-TR" dirty="0" smtClean="0"/>
              <a:t>) Kuvvet: Görece kuvvet, sporcunun maksimal kuvveti ile, vücut </a:t>
            </a:r>
            <a:r>
              <a:rPr lang="tr-TR" dirty="0" err="1" smtClean="0"/>
              <a:t>ağırlı¬ğı</a:t>
            </a:r>
            <a:r>
              <a:rPr lang="tr-TR" dirty="0" smtClean="0"/>
              <a:t> ya da yağsız vücut kütlesi arasındaki oran olarak tanımlanmaktadır. Görece kuvvetin belirlenmesinde, sporcunun mutlak kuvvet değeri onun, vücut ağırlığına bölünmektedir (185). Buna karşın çok sayıda araştırmacılar, mutlak kuvvetin vücut ağırlığına </a:t>
            </a:r>
            <a:r>
              <a:rPr lang="tr-TR" dirty="0" err="1" smtClean="0"/>
              <a:t>bölün¬mesi</a:t>
            </a:r>
            <a:r>
              <a:rPr lang="tr-TR" dirty="0" smtClean="0"/>
              <a:t> ile elde edilen değerin, yanlış bir yorumlama olarak görece kuvvet değerini </a:t>
            </a:r>
            <a:r>
              <a:rPr lang="tr-TR" dirty="0" err="1" smtClean="0"/>
              <a:t>verme¬diğini</a:t>
            </a:r>
            <a:r>
              <a:rPr lang="tr-TR" dirty="0" smtClean="0"/>
              <a:t>, bunun yanlış bir yorumlama olduğunu, buna gerekçe olarak da kuvvet ile vücut kitlesi arasındaki ilişkinin doğrusal (</a:t>
            </a:r>
            <a:r>
              <a:rPr lang="tr-TR" dirty="0" err="1" smtClean="0"/>
              <a:t>linear</a:t>
            </a:r>
            <a:r>
              <a:rPr lang="tr-TR" dirty="0" smtClean="0"/>
              <a:t>) olmadığını öne sürmektedirler (14,139,185). Bu orantı yöntemi, çoğunlukla bireyler arasındaki farkları belirlemek için </a:t>
            </a:r>
            <a:r>
              <a:rPr lang="tr-TR" dirty="0" err="1" smtClean="0"/>
              <a:t>kullanılmakta¬dır</a:t>
            </a:r>
            <a:r>
              <a:rPr lang="tr-TR" dirty="0" smtClean="0"/>
              <a:t> (14,213). Görece kuvvetin belirlenmesinde, kullanılan çok sayıda başka yöntemde (53,175,185) bulunmaktadır (aşağıdaki sekile bakınız). Burada sunulan ölçüm teknikleri ile görece kuvvetin belirlenmesi yapılmaktadır. Bu formüller içerisindeki </a:t>
            </a:r>
            <a:r>
              <a:rPr lang="tr-TR" dirty="0" err="1" smtClean="0"/>
              <a:t>sinelair</a:t>
            </a:r>
            <a:r>
              <a:rPr lang="tr-TR" dirty="0" smtClean="0"/>
              <a:t> </a:t>
            </a:r>
            <a:r>
              <a:rPr lang="tr-TR" dirty="0" err="1" smtClean="0"/>
              <a:t>formülü¬nün</a:t>
            </a:r>
            <a:r>
              <a:rPr lang="tr-TR" dirty="0" smtClean="0"/>
              <a:t> (175) kullanımı, görece kuvvetin saptanması için diğer formüllere göre daha iyi bir kestirim olanağı sunmaktadır.</a:t>
            </a:r>
            <a:endParaRPr lang="tr-TR" dirty="0"/>
          </a:p>
        </p:txBody>
      </p:sp>
    </p:spTree>
    <p:extLst>
      <p:ext uri="{BB962C8B-B14F-4D97-AF65-F5344CB8AC3E}">
        <p14:creationId xmlns:p14="http://schemas.microsoft.com/office/powerpoint/2010/main" val="13634372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508653"/>
          </a:xfrm>
          <a:prstGeom prst="rect">
            <a:avLst/>
          </a:prstGeom>
        </p:spPr>
        <p:txBody>
          <a:bodyPr>
            <a:spAutoFit/>
          </a:bodyPr>
          <a:lstStyle/>
          <a:p>
            <a:r>
              <a:rPr lang="tr-TR" sz="2400" b="1" dirty="0" smtClean="0"/>
              <a:t>KUVVET ANTRENMANI YÖNTEMLERİ</a:t>
            </a:r>
          </a:p>
          <a:p>
            <a:r>
              <a:rPr lang="tr-TR" dirty="0" smtClean="0"/>
              <a:t>Kuvvet antrenmanı ya da direnç antrenmanlarında dirençle yapılan yüklenmeler ile kas kuvvet ve çabuk kuvveti (gücü) geliştirmektedir. Kuvvet antrenmanının amacına bağlı </a:t>
            </a:r>
            <a:r>
              <a:rPr lang="tr-TR" dirty="0" err="1" smtClean="0"/>
              <a:t>ola¬rak</a:t>
            </a:r>
            <a:r>
              <a:rPr lang="tr-TR" dirty="0" smtClean="0"/>
              <a:t>, çok sayıda direnç alıştırmaları yöntemi kullanılmaktadır (bakınız aşağıdaki kutudaki direnç uygulama yöntemleri). Kuvvet antrenmanında öncelikli olarak kullanılan </a:t>
            </a:r>
            <a:r>
              <a:rPr lang="tr-TR" dirty="0" err="1" smtClean="0"/>
              <a:t>yöntem¬lerden</a:t>
            </a:r>
            <a:r>
              <a:rPr lang="tr-TR" dirty="0" smtClean="0"/>
              <a:t> birisi, serbest ağırlıklardır. Serbest ağırlıklar yöntemi, kuvvet ve çabuk kuvvet (güç) gelişimi için </a:t>
            </a:r>
            <a:r>
              <a:rPr lang="tr-TR" dirty="0" err="1" smtClean="0"/>
              <a:t>plyometrik</a:t>
            </a:r>
            <a:r>
              <a:rPr lang="tr-TR" dirty="0" smtClean="0"/>
              <a:t>, sağlık topu çalışması ve çeviklik antrenmanı ile birlikte bütünleşik olarak kullanılmaktadır. </a:t>
            </a:r>
          </a:p>
          <a:p>
            <a:r>
              <a:rPr lang="tr-TR" dirty="0" smtClean="0"/>
              <a:t> </a:t>
            </a:r>
            <a:endParaRPr lang="tr-TR" dirty="0"/>
          </a:p>
        </p:txBody>
      </p:sp>
    </p:spTree>
    <p:extLst>
      <p:ext uri="{BB962C8B-B14F-4D97-AF65-F5344CB8AC3E}">
        <p14:creationId xmlns:p14="http://schemas.microsoft.com/office/powerpoint/2010/main" val="402403301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166843"/>
            <a:ext cx="6096000" cy="4524315"/>
          </a:xfrm>
          <a:prstGeom prst="rect">
            <a:avLst/>
          </a:prstGeom>
        </p:spPr>
        <p:txBody>
          <a:bodyPr>
            <a:spAutoFit/>
          </a:bodyPr>
          <a:lstStyle/>
          <a:p>
            <a:r>
              <a:rPr lang="tr-TR" dirty="0" smtClean="0"/>
              <a:t>Sporcunun spor dalına uygun olarak gerçekleştirilen Çok eklemli kütle geliştirici alıştırmalar (örneğin, koparma, silkme, çekme ve </a:t>
            </a:r>
            <a:r>
              <a:rPr lang="tr-TR" dirty="0" err="1" smtClean="0"/>
              <a:t>squat</a:t>
            </a:r>
            <a:r>
              <a:rPr lang="tr-TR" dirty="0" smtClean="0"/>
              <a:t> gibi), tek eklemli küçük kas gruplarını çalıştırıcı alıştırmalara, büyük bir kuvvet aktarımı da sağlamaktadır. Kuvvet antrenmanını uygulamak için antrenörler öncelikli olarak aşamalı artan </a:t>
            </a:r>
            <a:r>
              <a:rPr lang="tr-TR" dirty="0" err="1" smtClean="0"/>
              <a:t>yüklen¬me</a:t>
            </a:r>
            <a:r>
              <a:rPr lang="tr-TR" dirty="0" smtClean="0"/>
              <a:t> ilkesini kullanmalıdırlar. Aşamalı artan yüklenme ilkesi ile yüklenmeler değiştirilerek kasların, antrenman uyaranlarına uyum göstermesi sağlanmaktadır (50). Aşamalı artan yüklenme ilkesi, antrenman öğelerinin çeşitli biçimlerde değiştirilmesi ile -örneğin, </a:t>
            </a:r>
            <a:r>
              <a:rPr lang="tr-TR" dirty="0" err="1" smtClean="0"/>
              <a:t>direnç¬lerin</a:t>
            </a:r>
            <a:r>
              <a:rPr lang="tr-TR" dirty="0" smtClean="0"/>
              <a:t> değiştirilmesi, tekrarların ya da set sayılarının değiştirilmesi, antrenman sıklığının çeşitlendirilmesi, setlerde ya da tekrarlar arasındaki dinlenme aralarının değiştirilmesi ve antrenmandaki alıştırmaların değiştirilmesi ile- sağlanmaktadır (12).</a:t>
            </a:r>
          </a:p>
          <a:p>
            <a:r>
              <a:rPr lang="tr-TR" dirty="0" smtClean="0"/>
              <a:t> </a:t>
            </a:r>
            <a:endParaRPr lang="tr-TR" dirty="0"/>
          </a:p>
        </p:txBody>
      </p:sp>
    </p:spTree>
    <p:extLst>
      <p:ext uri="{BB962C8B-B14F-4D97-AF65-F5344CB8AC3E}">
        <p14:creationId xmlns:p14="http://schemas.microsoft.com/office/powerpoint/2010/main" val="15412108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4820" t="17320" r="24629" b="13612"/>
          <a:stretch/>
        </p:blipFill>
        <p:spPr>
          <a:xfrm>
            <a:off x="464949" y="0"/>
            <a:ext cx="11530739" cy="6858000"/>
          </a:xfrm>
          <a:prstGeom prst="rect">
            <a:avLst/>
          </a:prstGeom>
        </p:spPr>
      </p:pic>
    </p:spTree>
    <p:extLst>
      <p:ext uri="{BB962C8B-B14F-4D97-AF65-F5344CB8AC3E}">
        <p14:creationId xmlns:p14="http://schemas.microsoft.com/office/powerpoint/2010/main" val="11136794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028343"/>
            <a:ext cx="6096000" cy="5386090"/>
          </a:xfrm>
          <a:prstGeom prst="rect">
            <a:avLst/>
          </a:prstGeom>
        </p:spPr>
        <p:txBody>
          <a:bodyPr>
            <a:spAutoFit/>
          </a:bodyPr>
          <a:lstStyle/>
          <a:p>
            <a:r>
              <a:rPr lang="tr-TR" sz="2800" b="1" dirty="0" smtClean="0"/>
              <a:t>ANTRENMAN DEĞİŞKENLERİNİN YÖNLENDİRİLMESİ</a:t>
            </a:r>
          </a:p>
          <a:p>
            <a:r>
              <a:rPr lang="tr-TR" dirty="0" smtClean="0"/>
              <a:t>Etkili bir kuvvet antrenmanının düzenlenmesi için; </a:t>
            </a:r>
            <a:r>
              <a:rPr lang="tr-TR" dirty="0" err="1" smtClean="0"/>
              <a:t>dönemleme</a:t>
            </a:r>
            <a:r>
              <a:rPr lang="tr-TR" dirty="0" smtClean="0"/>
              <a:t> sürecinde çok sayıda </a:t>
            </a:r>
            <a:r>
              <a:rPr lang="tr-TR" dirty="0" err="1" smtClean="0"/>
              <a:t>et¬meninin</a:t>
            </a:r>
            <a:r>
              <a:rPr lang="tr-TR" dirty="0" smtClean="0"/>
              <a:t> düzenli olarak yönlendirilmesi gerekmektedir. Antrenörler, antrenman planlarını en uygun duruma getirebilmek için antrenman kapsamı ve sertliğini yöntemsel olarak da düzenlemelidirler. Antrenmanın ilk aşamalarında örneğin hazırlık evresinde, antrenman kapsamı yüksek, antrenman sertliği düşük ve spor dalına özgü antrenman </a:t>
            </a:r>
            <a:r>
              <a:rPr lang="tr-TR" dirty="0" err="1" smtClean="0"/>
              <a:t>uygulamala¬rı</a:t>
            </a:r>
            <a:r>
              <a:rPr lang="tr-TR" dirty="0" smtClean="0"/>
              <a:t> ise en az düzeyde tutulmaktadır. Sporcular yarışma dönemine doğru yaklaştıklarında genel olarak, antrenman kapsamı azalmakta, antrenman sertliği artmakta ve spor </a:t>
            </a:r>
            <a:r>
              <a:rPr lang="tr-TR" dirty="0" err="1" smtClean="0"/>
              <a:t>da¬lına</a:t>
            </a:r>
            <a:r>
              <a:rPr lang="tr-TR" dirty="0" smtClean="0"/>
              <a:t> özgü antrenman düzeyi de artmaktadır. Bu bağlamda öncelikli olarak antrenman kapsamı ve sertliğinin yönlendirilmesi, çok önem kazanmaktadır. Bunun yanı sıra, diğer değişkenlerin, -antrenman sıklığı, alıştırmaları sırası, dinlenme araları ve uygulanacak </a:t>
            </a:r>
            <a:r>
              <a:rPr lang="tr-TR" dirty="0" err="1" smtClean="0"/>
              <a:t>alış¬tırmaların</a:t>
            </a:r>
            <a:r>
              <a:rPr lang="tr-TR" dirty="0" smtClean="0"/>
              <a:t> seçimi </a:t>
            </a:r>
            <a:r>
              <a:rPr lang="tr-TR" dirty="0" err="1" smtClean="0"/>
              <a:t>vb</a:t>
            </a:r>
            <a:r>
              <a:rPr lang="tr-TR" dirty="0" smtClean="0"/>
              <a:t>- yönlendirilmesi de gerekmektedir.</a:t>
            </a:r>
            <a:endParaRPr lang="tr-TR" dirty="0"/>
          </a:p>
        </p:txBody>
      </p:sp>
    </p:spTree>
    <p:extLst>
      <p:ext uri="{BB962C8B-B14F-4D97-AF65-F5344CB8AC3E}">
        <p14:creationId xmlns:p14="http://schemas.microsoft.com/office/powerpoint/2010/main" val="11471284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443841"/>
            <a:ext cx="6096000" cy="4062651"/>
          </a:xfrm>
          <a:prstGeom prst="rect">
            <a:avLst/>
          </a:prstGeom>
        </p:spPr>
        <p:txBody>
          <a:bodyPr>
            <a:spAutoFit/>
          </a:bodyPr>
          <a:lstStyle/>
          <a:p>
            <a:r>
              <a:rPr lang="tr-TR" sz="2400" b="1" dirty="0" smtClean="0"/>
              <a:t>Antrenman Kapsamı</a:t>
            </a:r>
          </a:p>
          <a:p>
            <a:r>
              <a:rPr lang="tr-TR" dirty="0" smtClean="0"/>
              <a:t>Antrenman kapsamı, yapılan çalışmaların toplamıdır ve toplam antrenman saati, </a:t>
            </a:r>
            <a:r>
              <a:rPr lang="tr-TR" dirty="0" err="1" smtClean="0"/>
              <a:t>kal¬dırılan</a:t>
            </a:r>
            <a:r>
              <a:rPr lang="tr-TR" dirty="0" smtClean="0"/>
              <a:t> ağırlığın kg, her antrenman birimindeki kaldırılan metrik ton yada kısa ton düzeyi, antrenmanın evresi, set ve tekrar sayısı ile tamamlanarak değerlendirilmektedir. (24). </a:t>
            </a:r>
            <a:r>
              <a:rPr lang="tr-TR" dirty="0" err="1" smtClean="0"/>
              <a:t>Kay¬naklarda</a:t>
            </a:r>
            <a:r>
              <a:rPr lang="tr-TR" dirty="0" smtClean="0"/>
              <a:t> antrenman kapsamı genel olarak, metrik ton (11,46,133) ya da yüklenme </a:t>
            </a:r>
            <a:r>
              <a:rPr lang="tr-TR" dirty="0" err="1" smtClean="0"/>
              <a:t>kapsa¬mı</a:t>
            </a:r>
            <a:r>
              <a:rPr lang="tr-TR" dirty="0" smtClean="0"/>
              <a:t> ile belirlenmektedir (180-187). Çok sayıda yazar da metrik tonu (yüklenme kapsamını), antrenman kapsamını belirlemek için en iyi yöntem olarak değerlendirmektedir (180-187). Bir metrik ton, 1000 kg eşittir. Kısa ton ise 1102.3 kg </a:t>
            </a:r>
            <a:r>
              <a:rPr lang="tr-TR" dirty="0" err="1" smtClean="0"/>
              <a:t>dır</a:t>
            </a:r>
            <a:r>
              <a:rPr lang="tr-TR" dirty="0" smtClean="0"/>
              <a:t>. Antrenman biriminin kapsamı ise </a:t>
            </a:r>
            <a:r>
              <a:rPr lang="tr-TR" dirty="0" err="1" smtClean="0"/>
              <a:t>kaldırlan</a:t>
            </a:r>
            <a:r>
              <a:rPr lang="tr-TR" dirty="0" smtClean="0"/>
              <a:t> ağırlık ile set sayısı ve tekrarların sayısının çarpımı, -diğer bir değişle yüklenme kapsamı- değerini vermektedir (bakınız çizelge 10.2).</a:t>
            </a:r>
            <a:endParaRPr lang="tr-TR" dirty="0"/>
          </a:p>
        </p:txBody>
      </p:sp>
    </p:spTree>
    <p:extLst>
      <p:ext uri="{BB962C8B-B14F-4D97-AF65-F5344CB8AC3E}">
        <p14:creationId xmlns:p14="http://schemas.microsoft.com/office/powerpoint/2010/main" val="30501803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985203" y="1167561"/>
            <a:ext cx="5229701" cy="369332"/>
          </a:xfrm>
          <a:prstGeom prst="rect">
            <a:avLst/>
          </a:prstGeom>
        </p:spPr>
        <p:txBody>
          <a:bodyPr wrap="none">
            <a:spAutoFit/>
          </a:bodyPr>
          <a:lstStyle/>
          <a:p>
            <a:r>
              <a:rPr lang="tr-TR" b="1" dirty="0" smtClean="0"/>
              <a:t>Çizelge 10.2 </a:t>
            </a:r>
            <a:r>
              <a:rPr lang="tr-TR" dirty="0" smtClean="0"/>
              <a:t>Antrenman Kapsamı Hesaplaması Örneği.</a:t>
            </a:r>
            <a:endParaRPr lang="tr-TR" dirty="0"/>
          </a:p>
        </p:txBody>
      </p:sp>
      <p:pic>
        <p:nvPicPr>
          <p:cNvPr id="3" name="Resim 2"/>
          <p:cNvPicPr>
            <a:picLocks noChangeAspect="1"/>
          </p:cNvPicPr>
          <p:nvPr/>
        </p:nvPicPr>
        <p:blipFill rotWithShape="1">
          <a:blip r:embed="rId2"/>
          <a:srcRect l="5932" t="51430" r="32097" b="17638"/>
          <a:stretch/>
        </p:blipFill>
        <p:spPr>
          <a:xfrm>
            <a:off x="2696705" y="1596326"/>
            <a:ext cx="6044340" cy="2262752"/>
          </a:xfrm>
          <a:prstGeom prst="rect">
            <a:avLst/>
          </a:prstGeom>
        </p:spPr>
      </p:pic>
    </p:spTree>
    <p:extLst>
      <p:ext uri="{BB962C8B-B14F-4D97-AF65-F5344CB8AC3E}">
        <p14:creationId xmlns:p14="http://schemas.microsoft.com/office/powerpoint/2010/main" val="21747169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9269" t="13294" r="32257" b="8528"/>
          <a:stretch/>
        </p:blipFill>
        <p:spPr>
          <a:xfrm>
            <a:off x="0" y="325464"/>
            <a:ext cx="12192000" cy="6532536"/>
          </a:xfrm>
          <a:prstGeom prst="rect">
            <a:avLst/>
          </a:prstGeom>
        </p:spPr>
      </p:pic>
      <p:sp>
        <p:nvSpPr>
          <p:cNvPr id="3" name="Dikdörtgen 2"/>
          <p:cNvSpPr/>
          <p:nvPr/>
        </p:nvSpPr>
        <p:spPr>
          <a:xfrm>
            <a:off x="2102602" y="0"/>
            <a:ext cx="9304149" cy="369332"/>
          </a:xfrm>
          <a:prstGeom prst="rect">
            <a:avLst/>
          </a:prstGeom>
        </p:spPr>
        <p:txBody>
          <a:bodyPr wrap="square">
            <a:spAutoFit/>
          </a:bodyPr>
          <a:lstStyle/>
          <a:p>
            <a:r>
              <a:rPr lang="tr-TR" dirty="0" smtClean="0"/>
              <a:t>Çizelge 10.3 Yıllık Kuvvet Antrenmanında Metrik Ton Olarak Antrenman </a:t>
            </a:r>
            <a:r>
              <a:rPr lang="tr-TR" dirty="0" err="1" smtClean="0"/>
              <a:t>Kapsamı¬nın</a:t>
            </a:r>
            <a:r>
              <a:rPr lang="tr-TR" dirty="0" smtClean="0"/>
              <a:t> Dağılımı</a:t>
            </a:r>
            <a:endParaRPr lang="tr-TR" dirty="0"/>
          </a:p>
        </p:txBody>
      </p:sp>
    </p:spTree>
    <p:extLst>
      <p:ext uri="{BB962C8B-B14F-4D97-AF65-F5344CB8AC3E}">
        <p14:creationId xmlns:p14="http://schemas.microsoft.com/office/powerpoint/2010/main" val="177079110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028343"/>
            <a:ext cx="6096000" cy="4801314"/>
          </a:xfrm>
          <a:prstGeom prst="rect">
            <a:avLst/>
          </a:prstGeom>
        </p:spPr>
        <p:txBody>
          <a:bodyPr>
            <a:spAutoFit/>
          </a:bodyPr>
          <a:lstStyle/>
          <a:p>
            <a:r>
              <a:rPr lang="tr-TR" dirty="0" smtClean="0"/>
              <a:t>Buna karşın, antrenman kapsamını belirlemek için çok değişik yöntemlerde </a:t>
            </a:r>
            <a:r>
              <a:rPr lang="tr-TR" dirty="0" err="1" smtClean="0"/>
              <a:t>kullanıl¬maktadır</a:t>
            </a:r>
            <a:r>
              <a:rPr lang="tr-TR" dirty="0" smtClean="0"/>
              <a:t>. Bazı yazarlar, 1 </a:t>
            </a:r>
            <a:r>
              <a:rPr lang="tr-TR" dirty="0" err="1" smtClean="0"/>
              <a:t>TM'un</a:t>
            </a:r>
            <a:r>
              <a:rPr lang="tr-TR" dirty="0" smtClean="0"/>
              <a:t> %80'nin (11,150) üzerindeki bir tekrarı 1 TM kabul ederek, antrenmandaki tüm yüklenmeleri bu değere göre belirlemektedirler (180). Yıllık antrenman planında toplam antrenman </a:t>
            </a:r>
            <a:r>
              <a:rPr lang="tr-TR" dirty="0" err="1" smtClean="0"/>
              <a:t>kapsamı,üst</a:t>
            </a:r>
            <a:r>
              <a:rPr lang="tr-TR" dirty="0" smtClean="0"/>
              <a:t> düzey halterciler için 3726 metrik ton (11), olarak belirtilmekte ve bunun 2789 metrik tonu hazırlık evresinde, 937 metrik tonu yarışma evresinde uygulanmaktadır. Bir antrenman biriminde uygulanan metrik </a:t>
            </a:r>
            <a:r>
              <a:rPr lang="tr-TR" dirty="0" err="1" smtClean="0"/>
              <a:t>to¬nun</a:t>
            </a:r>
            <a:r>
              <a:rPr lang="tr-TR" dirty="0" smtClean="0"/>
              <a:t> sayısı, sporcunun antrenman yaşına, gelişim düzeyine ve antrenmanın evresine göre belirlenmektedir. Sporcular geliştikçe, daha yüksek antrenman birimi ya da mikro döngü kapsamını gerçekleştirebilmektedirler. Örneğin, halterciler için bir mikro döngü de 10 ile 60 metrik tonun yapılması, şaşırtıcı olmamaktadır (11,46). Mikro döngü kapsamı ise spor dalına ve antrenman evresine bağlı olarak değişmektedir (bakınız çizelge 10.3).</a:t>
            </a:r>
            <a:endParaRPr lang="tr-TR" dirty="0"/>
          </a:p>
        </p:txBody>
      </p:sp>
    </p:spTree>
    <p:extLst>
      <p:ext uri="{BB962C8B-B14F-4D97-AF65-F5344CB8AC3E}">
        <p14:creationId xmlns:p14="http://schemas.microsoft.com/office/powerpoint/2010/main" val="80086101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631216"/>
          </a:xfrm>
          <a:prstGeom prst="rect">
            <a:avLst/>
          </a:prstGeom>
        </p:spPr>
        <p:txBody>
          <a:bodyPr>
            <a:spAutoFit/>
          </a:bodyPr>
          <a:lstStyle/>
          <a:p>
            <a:r>
              <a:rPr lang="tr-TR" sz="2800" b="1" dirty="0" smtClean="0"/>
              <a:t>Antrenman Sertliği (</a:t>
            </a:r>
            <a:r>
              <a:rPr lang="tr-TR" sz="2800" b="1" dirty="0" err="1" smtClean="0"/>
              <a:t>Yeğinliği</a:t>
            </a:r>
            <a:r>
              <a:rPr lang="tr-TR" sz="2800" b="1" dirty="0" smtClean="0"/>
              <a:t>, Şiddeti)</a:t>
            </a:r>
          </a:p>
          <a:p>
            <a:r>
              <a:rPr lang="tr-TR" dirty="0" smtClean="0"/>
              <a:t>Antrenman sertliği, toplam yüklenmeye bağlı yüklenme değişimini belirlemek için kulla-</a:t>
            </a:r>
            <a:r>
              <a:rPr lang="tr-TR" dirty="0" err="1" smtClean="0"/>
              <a:t>nılmaktadır</a:t>
            </a:r>
            <a:r>
              <a:rPr lang="tr-TR" dirty="0" smtClean="0"/>
              <a:t>. Antrenman birimi sertliği ise antrenman kapsamının toplam tekrar sayısına bölünmesi ile belirlenmektedir (173).</a:t>
            </a:r>
            <a:endParaRPr lang="tr-TR" dirty="0"/>
          </a:p>
        </p:txBody>
      </p:sp>
    </p:spTree>
    <p:extLst>
      <p:ext uri="{BB962C8B-B14F-4D97-AF65-F5344CB8AC3E}">
        <p14:creationId xmlns:p14="http://schemas.microsoft.com/office/powerpoint/2010/main" val="18581957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Kuvvet antrenmanlarında yüklenmeleri belirlemek için kullanılacak en iyi yöntem, 1 TM'nin yüzdesine göre yüklenmelerin belirlenmesidir (115). Bazı kuvvet ve kondisyon alanında çalışan uzmanlar, antrenman sertliğini belirlemek için maksimal düzeyde </a:t>
            </a:r>
            <a:r>
              <a:rPr lang="tr-TR" dirty="0" err="1" smtClean="0"/>
              <a:t>yapı¬lan</a:t>
            </a:r>
            <a:r>
              <a:rPr lang="tr-TR" dirty="0" smtClean="0"/>
              <a:t> 1TM yerine, maksimum tekrar </a:t>
            </a:r>
            <a:r>
              <a:rPr lang="tr-TR" dirty="0" err="1" smtClean="0"/>
              <a:t>alanlarınında</a:t>
            </a:r>
            <a:r>
              <a:rPr lang="tr-TR" dirty="0" smtClean="0"/>
              <a:t> yapılan tekrarları (örneğin, 1-3 TM, 8-12 TM ya da 13-15 TM vb.) yüklenme düzeyini yada diğer bir değişle antrenman sertliğini belirlemek için kullanmaktadırlar (29,50). </a:t>
            </a:r>
            <a:endParaRPr lang="tr-TR" dirty="0"/>
          </a:p>
        </p:txBody>
      </p:sp>
    </p:spTree>
    <p:extLst>
      <p:ext uri="{BB962C8B-B14F-4D97-AF65-F5344CB8AC3E}">
        <p14:creationId xmlns:p14="http://schemas.microsoft.com/office/powerpoint/2010/main" val="23583589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7680" t="38294" r="61017" b="22723"/>
          <a:stretch/>
        </p:blipFill>
        <p:spPr>
          <a:xfrm>
            <a:off x="1968284" y="2572718"/>
            <a:ext cx="3053167" cy="2851689"/>
          </a:xfrm>
          <a:prstGeom prst="rect">
            <a:avLst/>
          </a:prstGeom>
        </p:spPr>
      </p:pic>
    </p:spTree>
    <p:extLst>
      <p:ext uri="{BB962C8B-B14F-4D97-AF65-F5344CB8AC3E}">
        <p14:creationId xmlns:p14="http://schemas.microsoft.com/office/powerpoint/2010/main" val="6829321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Buna karşın, maksimal kuvvet gelişiminde bu yöntemle yüklenmelerin belirlenmesi, antrenmanda ortaya çıkan kuvvet kaybından </a:t>
            </a:r>
            <a:r>
              <a:rPr lang="tr-TR" dirty="0" err="1" smtClean="0"/>
              <a:t>dola¬yı</a:t>
            </a:r>
            <a:r>
              <a:rPr lang="tr-TR" dirty="0" smtClean="0"/>
              <a:t> bu yöntemin uygun bir yöntem olup olmadığı konusunda tartışmaları da ortaya </a:t>
            </a:r>
            <a:r>
              <a:rPr lang="tr-TR" dirty="0" err="1" smtClean="0"/>
              <a:t>çıkartmakta¬dır</a:t>
            </a:r>
            <a:r>
              <a:rPr lang="tr-TR" dirty="0" smtClean="0"/>
              <a:t> (105,148,179). </a:t>
            </a:r>
            <a:r>
              <a:rPr lang="tr-TR" dirty="0" err="1" smtClean="0"/>
              <a:t>lzquierdo</a:t>
            </a:r>
            <a:r>
              <a:rPr lang="tr-TR" dirty="0" smtClean="0"/>
              <a:t> vd. (105), çoklu tekrarlara göre belirlenen yüklenmelerin, diğer yöntemlere göre daha düşük düzeyde gelişim sağladığını belirtmektedir. Bu düşünceye diğer bir destek de </a:t>
            </a:r>
            <a:r>
              <a:rPr lang="tr-TR" dirty="0" err="1" smtClean="0"/>
              <a:t>Peterson</a:t>
            </a:r>
            <a:r>
              <a:rPr lang="tr-TR" dirty="0" smtClean="0"/>
              <a:t> vd. (148), yaptıkları meta analiz sonuçları vermektedir. </a:t>
            </a:r>
            <a:endParaRPr lang="tr-TR" dirty="0"/>
          </a:p>
        </p:txBody>
      </p:sp>
    </p:spTree>
    <p:extLst>
      <p:ext uri="{BB962C8B-B14F-4D97-AF65-F5344CB8AC3E}">
        <p14:creationId xmlns:p14="http://schemas.microsoft.com/office/powerpoint/2010/main" val="15446293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828836"/>
            <a:ext cx="6096000" cy="1200329"/>
          </a:xfrm>
          <a:prstGeom prst="rect">
            <a:avLst/>
          </a:prstGeom>
        </p:spPr>
        <p:txBody>
          <a:bodyPr>
            <a:spAutoFit/>
          </a:bodyPr>
          <a:lstStyle/>
          <a:p>
            <a:r>
              <a:rPr lang="tr-TR" dirty="0" smtClean="0"/>
              <a:t>Bu sonuçlar, bu türden yüklenmelerin maksimal kuvvet kazanı-</a:t>
            </a:r>
            <a:r>
              <a:rPr lang="tr-TR" dirty="0" err="1" smtClean="0"/>
              <a:t>mını</a:t>
            </a:r>
            <a:r>
              <a:rPr lang="tr-TR" dirty="0" smtClean="0"/>
              <a:t> ortaya çıkartmadığını göstermektedir. Bu bulgulara bağlı olarak yüklenmelerin </a:t>
            </a:r>
            <a:r>
              <a:rPr lang="tr-TR" dirty="0" err="1" smtClean="0"/>
              <a:t>belirlen¬mesi</a:t>
            </a:r>
            <a:r>
              <a:rPr lang="tr-TR" dirty="0" smtClean="0"/>
              <a:t> için, 1 TM'nin yüzdesinin belirlenmesi en iyi yöntem olarak değerlendirilmektedir.</a:t>
            </a:r>
            <a:endParaRPr lang="tr-TR" dirty="0"/>
          </a:p>
        </p:txBody>
      </p:sp>
    </p:spTree>
    <p:extLst>
      <p:ext uri="{BB962C8B-B14F-4D97-AF65-F5344CB8AC3E}">
        <p14:creationId xmlns:p14="http://schemas.microsoft.com/office/powerpoint/2010/main" val="15186559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3105835"/>
            <a:ext cx="6096000" cy="2585323"/>
          </a:xfrm>
          <a:prstGeom prst="rect">
            <a:avLst/>
          </a:prstGeom>
        </p:spPr>
        <p:txBody>
          <a:bodyPr>
            <a:spAutoFit/>
          </a:bodyPr>
          <a:lstStyle/>
          <a:p>
            <a:r>
              <a:rPr lang="tr-TR" dirty="0" smtClean="0"/>
              <a:t>1 </a:t>
            </a:r>
            <a:r>
              <a:rPr lang="tr-TR" dirty="0" err="1" smtClean="0"/>
              <a:t>TM'un</a:t>
            </a:r>
            <a:r>
              <a:rPr lang="tr-TR" dirty="0" smtClean="0"/>
              <a:t> çeşitli yüzdelerine göre bir yüklenme yaklaşımı   tarafımızdan   tasarlanmıştır   (çizelge 10.4). Bu yaklaşımda sertlik bölgeleri (şekil 10.7), </a:t>
            </a:r>
            <a:r>
              <a:rPr lang="tr-TR" dirty="0" err="1" smtClean="0"/>
              <a:t>kassal</a:t>
            </a:r>
            <a:r>
              <a:rPr lang="tr-TR" dirty="0" smtClean="0"/>
              <a:t> dayanıklılık, çabuk kuvvet (güç) ve maksimal kuvveti geliştirebilmek için ilişkilendirilmiştir. Maksimal kuvvet genel olarak, 1 </a:t>
            </a:r>
            <a:r>
              <a:rPr lang="tr-TR" dirty="0" err="1" smtClean="0"/>
              <a:t>TM'un</a:t>
            </a:r>
            <a:r>
              <a:rPr lang="tr-TR" dirty="0" smtClean="0"/>
              <a:t> %80'i üzerinde (55) yüklenmelerle geliştirebilmekte, </a:t>
            </a:r>
            <a:r>
              <a:rPr lang="tr-TR" dirty="0" err="1" smtClean="0"/>
              <a:t>kassal</a:t>
            </a:r>
            <a:r>
              <a:rPr lang="tr-TR" dirty="0" smtClean="0"/>
              <a:t> dayanıklılık ise 1 </a:t>
            </a:r>
            <a:r>
              <a:rPr lang="tr-TR" dirty="0" err="1" smtClean="0"/>
              <a:t>TM'un</a:t>
            </a:r>
            <a:r>
              <a:rPr lang="tr-TR" dirty="0" smtClean="0"/>
              <a:t> %20-80'i arasında geliştirilebilmektedir. Çabuk kuvvet ise alıştırmaya bağlı olarak,1 </a:t>
            </a:r>
            <a:r>
              <a:rPr lang="tr-TR" dirty="0" err="1" smtClean="0"/>
              <a:t>TM'un</a:t>
            </a:r>
            <a:r>
              <a:rPr lang="tr-TR" dirty="0" smtClean="0"/>
              <a:t> %30-80'i arasında geliştirilebilmektedir (114).</a:t>
            </a:r>
            <a:endParaRPr lang="tr-TR" dirty="0"/>
          </a:p>
        </p:txBody>
      </p:sp>
    </p:spTree>
    <p:extLst>
      <p:ext uri="{BB962C8B-B14F-4D97-AF65-F5344CB8AC3E}">
        <p14:creationId xmlns:p14="http://schemas.microsoft.com/office/powerpoint/2010/main" val="12424063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17214" t="24100" r="30508" b="21027"/>
          <a:stretch/>
        </p:blipFill>
        <p:spPr>
          <a:xfrm>
            <a:off x="898902" y="0"/>
            <a:ext cx="10569844" cy="6858000"/>
          </a:xfrm>
          <a:prstGeom prst="rect">
            <a:avLst/>
          </a:prstGeom>
        </p:spPr>
      </p:pic>
    </p:spTree>
    <p:extLst>
      <p:ext uri="{BB962C8B-B14F-4D97-AF65-F5344CB8AC3E}">
        <p14:creationId xmlns:p14="http://schemas.microsoft.com/office/powerpoint/2010/main" val="11338602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1 </a:t>
            </a:r>
            <a:r>
              <a:rPr lang="tr-TR" dirty="0" err="1" smtClean="0"/>
              <a:t>TM'un</a:t>
            </a:r>
            <a:r>
              <a:rPr lang="tr-TR" dirty="0" smtClean="0"/>
              <a:t> %100 ile %25'i arasındaki sertlik dereceleri, süper maksimal yüklenme olarak de-</a:t>
            </a:r>
            <a:r>
              <a:rPr lang="tr-TR" dirty="0" err="1" smtClean="0"/>
              <a:t>ğerlendirilmektedir</a:t>
            </a:r>
            <a:r>
              <a:rPr lang="tr-TR" dirty="0" smtClean="0"/>
              <a:t>. Sporcular bu yüklenmeleri, yeni 1 TM değerlerini belirlemek, </a:t>
            </a:r>
            <a:r>
              <a:rPr lang="tr-TR" dirty="0" err="1" smtClean="0"/>
              <a:t>eksant¬rik</a:t>
            </a:r>
            <a:r>
              <a:rPr lang="tr-TR" dirty="0" smtClean="0"/>
              <a:t> yüklenme ya da aşırı zorlamalı tekrarlı uygulamalarda kullanılmaktadır (43). Eksantrik yüklenmeler ya da aşırı zorlamalı </a:t>
            </a:r>
            <a:r>
              <a:rPr lang="tr-TR" dirty="0" err="1" smtClean="0"/>
              <a:t>tekrarlı'uygulamalar</a:t>
            </a:r>
            <a:r>
              <a:rPr lang="tr-TR" dirty="0" smtClean="0"/>
              <a:t>, kuvvet antrenmanında çok sık kul-</a:t>
            </a:r>
            <a:r>
              <a:rPr lang="tr-TR" dirty="0" err="1" smtClean="0"/>
              <a:t>lanılmasına</a:t>
            </a:r>
            <a:r>
              <a:rPr lang="tr-TR" dirty="0" smtClean="0"/>
              <a:t> karşın, bu türden uygulamalar normal kuvvet antrenmanı ile </a:t>
            </a:r>
            <a:r>
              <a:rPr lang="tr-TR" dirty="0" err="1" smtClean="0"/>
              <a:t>karşılaştırıldı¬ğında</a:t>
            </a:r>
            <a:r>
              <a:rPr lang="tr-TR" dirty="0" smtClean="0"/>
              <a:t> anlamlı bir artış sağlamadığı belirtilmektedir (43).</a:t>
            </a:r>
            <a:endParaRPr lang="tr-TR" dirty="0"/>
          </a:p>
        </p:txBody>
      </p:sp>
    </p:spTree>
    <p:extLst>
      <p:ext uri="{BB962C8B-B14F-4D97-AF65-F5344CB8AC3E}">
        <p14:creationId xmlns:p14="http://schemas.microsoft.com/office/powerpoint/2010/main" val="116823571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477328"/>
          </a:xfrm>
          <a:prstGeom prst="rect">
            <a:avLst/>
          </a:prstGeom>
        </p:spPr>
        <p:txBody>
          <a:bodyPr>
            <a:spAutoFit/>
          </a:bodyPr>
          <a:lstStyle/>
          <a:p>
            <a:r>
              <a:rPr lang="tr-TR" dirty="0" smtClean="0"/>
              <a:t>Süper maksimal yüklenmeler, sadece yüksek düzeyde kuvvet antrenmanlı sporcular tarafından ve seyrek olarak </a:t>
            </a:r>
            <a:r>
              <a:rPr lang="tr-TR" dirty="0" err="1" smtClean="0"/>
              <a:t>kullanıl¬malıdır</a:t>
            </a:r>
            <a:r>
              <a:rPr lang="tr-TR" dirty="0" smtClean="0"/>
              <a:t>. Ajan ve Baroğa (11), yıllık antrenman kapsamının, sadece %5'in 1 </a:t>
            </a:r>
            <a:r>
              <a:rPr lang="tr-TR" dirty="0" err="1" smtClean="0"/>
              <a:t>TM'un</a:t>
            </a:r>
            <a:r>
              <a:rPr lang="tr-TR" dirty="0" smtClean="0"/>
              <a:t> ya da daha fazla sertlikte uygulanmasının gerekli olduğunu belirtmektedir.</a:t>
            </a:r>
            <a:endParaRPr lang="tr-TR" dirty="0"/>
          </a:p>
        </p:txBody>
      </p:sp>
    </p:spTree>
    <p:extLst>
      <p:ext uri="{BB962C8B-B14F-4D97-AF65-F5344CB8AC3E}">
        <p14:creationId xmlns:p14="http://schemas.microsoft.com/office/powerpoint/2010/main" val="417101891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754326"/>
          </a:xfrm>
          <a:prstGeom prst="rect">
            <a:avLst/>
          </a:prstGeom>
        </p:spPr>
        <p:txBody>
          <a:bodyPr>
            <a:spAutoFit/>
          </a:bodyPr>
          <a:lstStyle/>
          <a:p>
            <a:r>
              <a:rPr lang="tr-TR" dirty="0" err="1" smtClean="0"/>
              <a:t>ITM'un</a:t>
            </a:r>
            <a:r>
              <a:rPr lang="tr-TR" dirty="0" smtClean="0"/>
              <a:t> %90 ile %100 arasındaki antrenman yükleri, maksimum yüklenme olarak değer-</a:t>
            </a:r>
            <a:r>
              <a:rPr lang="tr-TR" dirty="0" err="1" smtClean="0"/>
              <a:t>lendirilmektedir</a:t>
            </a:r>
            <a:r>
              <a:rPr lang="tr-TR" dirty="0" smtClean="0"/>
              <a:t>. </a:t>
            </a:r>
            <a:r>
              <a:rPr lang="tr-TR" dirty="0" err="1" smtClean="0"/>
              <a:t>Ağıryüklenme</a:t>
            </a:r>
            <a:r>
              <a:rPr lang="tr-TR" dirty="0" smtClean="0"/>
              <a:t>^ </a:t>
            </a:r>
            <a:r>
              <a:rPr lang="tr-TR" dirty="0" err="1" smtClean="0"/>
              <a:t>TM'un</a:t>
            </a:r>
            <a:r>
              <a:rPr lang="tr-TR" dirty="0" smtClean="0"/>
              <a:t> %80-90'ı ağır yüklenme olarak tanımlanmaktadır. 1 </a:t>
            </a:r>
            <a:r>
              <a:rPr lang="tr-TR" dirty="0" err="1" smtClean="0"/>
              <a:t>TM'un</a:t>
            </a:r>
            <a:r>
              <a:rPr lang="tr-TR" dirty="0" smtClean="0"/>
              <a:t> 550 ile %80'i orta sertlik olarak sınıflandırılmakta, %50'in altında kalan yüklenmeler ise düşük </a:t>
            </a:r>
            <a:r>
              <a:rPr lang="tr-TR" dirty="0" err="1" smtClean="0"/>
              <a:t>sertlikli</a:t>
            </a:r>
            <a:r>
              <a:rPr lang="tr-TR" dirty="0" smtClean="0"/>
              <a:t> yüklenmeler olarak değerlendirilmektedir. </a:t>
            </a:r>
            <a:endParaRPr lang="tr-TR" dirty="0"/>
          </a:p>
        </p:txBody>
      </p:sp>
    </p:spTree>
    <p:extLst>
      <p:ext uri="{BB962C8B-B14F-4D97-AF65-F5344CB8AC3E}">
        <p14:creationId xmlns:p14="http://schemas.microsoft.com/office/powerpoint/2010/main" val="24966323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Ağırlıklı olarak, </a:t>
            </a:r>
            <a:r>
              <a:rPr lang="tr-TR" dirty="0" err="1" smtClean="0"/>
              <a:t>yüklen¬meler</a:t>
            </a:r>
            <a:r>
              <a:rPr lang="tr-TR" dirty="0" smtClean="0"/>
              <a:t>, orta sertlikte gerçekleştirilmektedir (1 </a:t>
            </a:r>
            <a:r>
              <a:rPr lang="tr-TR" dirty="0" err="1" smtClean="0"/>
              <a:t>TM'un</a:t>
            </a:r>
            <a:r>
              <a:rPr lang="tr-TR" dirty="0" smtClean="0"/>
              <a:t> %50-80). Bu yaklaşıma örnek olarak, haltercilerin kullandıkları yüklenme oranları gösterilebilir: Düşük = %8, orta = %59, ağır = %26, maksimum = %7 (211). Antrenmanda yüklenme değişimi, antrenman evrelerine ve yüklenme yaklaşımlarına göre değiştirilebilmektedir.</a:t>
            </a:r>
          </a:p>
          <a:p>
            <a:r>
              <a:rPr lang="tr-TR" dirty="0" smtClean="0"/>
              <a:t> </a:t>
            </a:r>
            <a:endParaRPr lang="tr-TR" dirty="0"/>
          </a:p>
        </p:txBody>
      </p:sp>
    </p:spTree>
    <p:extLst>
      <p:ext uri="{BB962C8B-B14F-4D97-AF65-F5344CB8AC3E}">
        <p14:creationId xmlns:p14="http://schemas.microsoft.com/office/powerpoint/2010/main" val="17378820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Tekrarların sayısı, kullanılan yüklenmelerin düzeyine bağlı olarak değişmektedir (çizelge 10.5). Yüklenme ne kadar yüksek ise, tekrarların sayısı da o derece düşük </a:t>
            </a:r>
            <a:r>
              <a:rPr lang="tr-TR" dirty="0" err="1" smtClean="0"/>
              <a:t>ol¬maktadır</a:t>
            </a:r>
            <a:r>
              <a:rPr lang="tr-TR" dirty="0" smtClean="0"/>
              <a:t> (90,91,171). Bununla birlikte 1 </a:t>
            </a:r>
            <a:r>
              <a:rPr lang="tr-TR" dirty="0" err="1" smtClean="0"/>
              <a:t>TM'u</a:t>
            </a:r>
            <a:r>
              <a:rPr lang="tr-TR" dirty="0" smtClean="0"/>
              <a:t> ile </a:t>
            </a:r>
            <a:r>
              <a:rPr lang="tr-TR" dirty="0" err="1" smtClean="0"/>
              <a:t>tek¬rar</a:t>
            </a:r>
            <a:r>
              <a:rPr lang="tr-TR" dirty="0" smtClean="0"/>
              <a:t> sayısı arasında bir ilişkiden söz etmek zor olmaktadır. Bunun nedeni ise antrenman durumuna, kas kütlesine cinsiyete, alıştırmanın biçimine bağlı olarak değişen, </a:t>
            </a:r>
            <a:r>
              <a:rPr lang="tr-TR" dirty="0" err="1" smtClean="0"/>
              <a:t>tek¬rar</a:t>
            </a:r>
            <a:r>
              <a:rPr lang="tr-TR" dirty="0" smtClean="0"/>
              <a:t> sayısına göre yüklenmelerin biçimlendirilmesidir.</a:t>
            </a:r>
            <a:endParaRPr lang="tr-TR" dirty="0"/>
          </a:p>
        </p:txBody>
      </p:sp>
    </p:spTree>
    <p:extLst>
      <p:ext uri="{BB962C8B-B14F-4D97-AF65-F5344CB8AC3E}">
        <p14:creationId xmlns:p14="http://schemas.microsoft.com/office/powerpoint/2010/main" val="9723420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44227" t="31939" r="30667" b="19543"/>
          <a:stretch/>
        </p:blipFill>
        <p:spPr>
          <a:xfrm>
            <a:off x="1" y="0"/>
            <a:ext cx="11050291" cy="6858000"/>
          </a:xfrm>
          <a:prstGeom prst="rect">
            <a:avLst/>
          </a:prstGeom>
        </p:spPr>
      </p:pic>
    </p:spTree>
    <p:extLst>
      <p:ext uri="{BB962C8B-B14F-4D97-AF65-F5344CB8AC3E}">
        <p14:creationId xmlns:p14="http://schemas.microsoft.com/office/powerpoint/2010/main" val="13998888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err="1" smtClean="0"/>
              <a:t>Ör¬neğin</a:t>
            </a:r>
            <a:r>
              <a:rPr lang="tr-TR" dirty="0" smtClean="0"/>
              <a:t>, </a:t>
            </a:r>
            <a:r>
              <a:rPr lang="tr-TR" dirty="0" err="1" smtClean="0"/>
              <a:t>Shimano</a:t>
            </a:r>
            <a:r>
              <a:rPr lang="tr-TR" dirty="0" smtClean="0"/>
              <a:t> vd. (171), 1 </a:t>
            </a:r>
            <a:r>
              <a:rPr lang="tr-TR" dirty="0" err="1" smtClean="0"/>
              <a:t>TM'un</a:t>
            </a:r>
            <a:r>
              <a:rPr lang="tr-TR" dirty="0" smtClean="0"/>
              <a:t> %70 ile antrenman yapan, antrenmansız sporcularda </a:t>
            </a:r>
            <a:r>
              <a:rPr lang="tr-TR" dirty="0" err="1" smtClean="0"/>
              <a:t>squatta</a:t>
            </a:r>
            <a:r>
              <a:rPr lang="tr-TR" dirty="0" smtClean="0"/>
              <a:t> 35,9 ± 13.4 tekrar sayısı, </a:t>
            </a:r>
            <a:r>
              <a:rPr lang="tr-TR" dirty="0" err="1" smtClean="0"/>
              <a:t>benç</a:t>
            </a:r>
            <a:r>
              <a:rPr lang="tr-TR" dirty="0" smtClean="0"/>
              <a:t> preste işe 21.6 ± 4.2 tekrar sayısı, kol bükmede ise 17.2 ±3.7 tekrar sayısı saptamıştır. Buna karşın, bireysel olarak antrenman yapanlar, 1 </a:t>
            </a:r>
            <a:r>
              <a:rPr lang="tr-TR" dirty="0" err="1" smtClean="0"/>
              <a:t>TM'un</a:t>
            </a:r>
            <a:r>
              <a:rPr lang="tr-TR" dirty="0" smtClean="0"/>
              <a:t> %60 ile 29.9 ± 7.4 tekrar </a:t>
            </a:r>
            <a:r>
              <a:rPr lang="tr-TR" dirty="0" err="1" smtClean="0"/>
              <a:t>squatta</a:t>
            </a:r>
            <a:r>
              <a:rPr lang="tr-TR" dirty="0" smtClean="0"/>
              <a:t>, 21.7 ± 3.8 tekrar </a:t>
            </a:r>
            <a:r>
              <a:rPr lang="tr-TR" dirty="0" err="1" smtClean="0"/>
              <a:t>benç</a:t>
            </a:r>
            <a:r>
              <a:rPr lang="tr-TR" dirty="0" smtClean="0"/>
              <a:t> </a:t>
            </a:r>
            <a:r>
              <a:rPr lang="tr-TR" dirty="0" err="1" smtClean="0"/>
              <a:t>pres¬te</a:t>
            </a:r>
            <a:r>
              <a:rPr lang="tr-TR" dirty="0" smtClean="0"/>
              <a:t> ve 19 ± 2.9 tekrar sayısı kol bükmede </a:t>
            </a:r>
            <a:r>
              <a:rPr lang="tr-TR" dirty="0" err="1" smtClean="0"/>
              <a:t>gerçekleştirmiş¬lerdir</a:t>
            </a:r>
            <a:r>
              <a:rPr lang="tr-TR" dirty="0" smtClean="0"/>
              <a:t>. </a:t>
            </a:r>
            <a:endParaRPr lang="tr-TR" dirty="0"/>
          </a:p>
        </p:txBody>
      </p:sp>
    </p:spTree>
    <p:extLst>
      <p:ext uri="{BB962C8B-B14F-4D97-AF65-F5344CB8AC3E}">
        <p14:creationId xmlns:p14="http://schemas.microsoft.com/office/powerpoint/2010/main" val="20106620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err="1" smtClean="0"/>
              <a:t>Hoeger</a:t>
            </a:r>
            <a:r>
              <a:rPr lang="tr-TR" dirty="0" smtClean="0"/>
              <a:t> vd. (91), antrenman biçimi, antrenman durumu ve cinsiyet farklılıklarının 1 </a:t>
            </a:r>
            <a:r>
              <a:rPr lang="tr-TR" dirty="0" err="1" smtClean="0"/>
              <a:t>TM'un</a:t>
            </a:r>
            <a:r>
              <a:rPr lang="tr-TR" dirty="0" smtClean="0"/>
              <a:t> çeşitli yüzde-</a:t>
            </a:r>
            <a:r>
              <a:rPr lang="tr-TR" dirty="0" err="1" smtClean="0"/>
              <a:t>lerindeki</a:t>
            </a:r>
            <a:r>
              <a:rPr lang="tr-TR" dirty="0" smtClean="0"/>
              <a:t> tekrar sayılarında değişiklik yarattığını </a:t>
            </a:r>
            <a:r>
              <a:rPr lang="tr-TR" dirty="0" err="1" smtClean="0"/>
              <a:t>vurgula¬maktadırlar</a:t>
            </a:r>
            <a:r>
              <a:rPr lang="tr-TR" dirty="0" smtClean="0"/>
              <a:t>. Örneğin, 1 </a:t>
            </a:r>
            <a:r>
              <a:rPr lang="tr-TR" dirty="0" err="1" smtClean="0"/>
              <a:t>TM'un</a:t>
            </a:r>
            <a:r>
              <a:rPr lang="tr-TR" dirty="0" smtClean="0"/>
              <a:t> %40'ı sertlikte yapılan </a:t>
            </a:r>
            <a:r>
              <a:rPr lang="tr-TR" dirty="0" err="1" smtClean="0"/>
              <a:t>bjr</a:t>
            </a:r>
            <a:r>
              <a:rPr lang="tr-TR" dirty="0" smtClean="0"/>
              <a:t> antrenmanda, antrenmansızlar da bacak presinde 80.1 ± 47.9 tekrar sayısını belirtirken, makinede yapılan bacak preste ise 34.9 ± 8.8 olan bir tekrar sayısını belirtmektedir. </a:t>
            </a:r>
            <a:endParaRPr lang="tr-TR" dirty="0"/>
          </a:p>
        </p:txBody>
      </p:sp>
    </p:spTree>
    <p:extLst>
      <p:ext uri="{BB962C8B-B14F-4D97-AF65-F5344CB8AC3E}">
        <p14:creationId xmlns:p14="http://schemas.microsoft.com/office/powerpoint/2010/main" val="5766276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Aynı yüzdelerde antrenmansız kadınlardaki tekrarlar, bacak presinde 83.6 ± 38.6 olan bir </a:t>
            </a:r>
            <a:r>
              <a:rPr lang="tr-TR" dirty="0" err="1" smtClean="0"/>
              <a:t>tek¬rar</a:t>
            </a:r>
            <a:r>
              <a:rPr lang="tr-TR" dirty="0" smtClean="0"/>
              <a:t> sayısı saptamışlardır. Burada </a:t>
            </a:r>
            <a:r>
              <a:rPr lang="tr-TR" dirty="0" err="1" smtClean="0"/>
              <a:t>makinedebenç</a:t>
            </a:r>
            <a:r>
              <a:rPr lang="tr-TR" dirty="0" smtClean="0"/>
              <a:t> pres değeri, set olarak uygulanılmadığın-dan dolayı verilmemiştir. Bu bağlamda antrenörler, sporcunun antrenmanını düzenlerken antrenman durumu ve cinsiyet, kas kütlesi ve kuvvet antrenmanının niteliğini göz önüne alarak, 1 </a:t>
            </a:r>
            <a:r>
              <a:rPr lang="tr-TR" dirty="0" err="1" smtClean="0"/>
              <a:t>TM'agöre</a:t>
            </a:r>
            <a:r>
              <a:rPr lang="tr-TR" dirty="0" smtClean="0"/>
              <a:t> belirledikleri tekrar sayısının ne kadar olacağına karar vermelidirler.</a:t>
            </a:r>
            <a:endParaRPr lang="tr-TR" dirty="0"/>
          </a:p>
        </p:txBody>
      </p:sp>
    </p:spTree>
    <p:extLst>
      <p:ext uri="{BB962C8B-B14F-4D97-AF65-F5344CB8AC3E}">
        <p14:creationId xmlns:p14="http://schemas.microsoft.com/office/powerpoint/2010/main" val="31700495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2862322"/>
          </a:xfrm>
          <a:prstGeom prst="rect">
            <a:avLst/>
          </a:prstGeom>
        </p:spPr>
        <p:txBody>
          <a:bodyPr>
            <a:spAutoFit/>
          </a:bodyPr>
          <a:lstStyle/>
          <a:p>
            <a:r>
              <a:rPr lang="tr-TR" dirty="0" smtClean="0"/>
              <a:t>Tekrar çizelgesi, özel fizyolojik uyumun sağlanması için kullanılmaktadır (29). Şekil 10.8 de düşük tekrarlı çizelgenin (1-6 tekrar), maksimal kas kuvvetinin gelişimi için en iyi değer olduğunu göstermektedir. Yüksek tekrar sayısı (&gt;10 tekrar), </a:t>
            </a:r>
            <a:r>
              <a:rPr lang="tr-TR" dirty="0" err="1" smtClean="0"/>
              <a:t>kassal</a:t>
            </a:r>
            <a:r>
              <a:rPr lang="tr-TR" dirty="0" smtClean="0"/>
              <a:t> dayanıklılığın gelişimi için uygun değerler olarak görülmektedir (20,29). Yüksek </a:t>
            </a:r>
            <a:r>
              <a:rPr lang="tr-TR" dirty="0" err="1" smtClean="0"/>
              <a:t>sertlikli</a:t>
            </a:r>
            <a:r>
              <a:rPr lang="tr-TR" dirty="0" smtClean="0"/>
              <a:t> dayanıklılık (kısa süreli dayanıklılık), tekrar çizelgesinde görüleceği </a:t>
            </a:r>
            <a:r>
              <a:rPr lang="tr-TR" dirty="0" err="1" smtClean="0"/>
              <a:t>gibil</a:t>
            </a:r>
            <a:r>
              <a:rPr lang="tr-TR" dirty="0" smtClean="0"/>
              <a:t> 0-15 tekrarla geliştirilirken (2-,50), düşük </a:t>
            </a:r>
            <a:r>
              <a:rPr lang="tr-TR" dirty="0" err="1" smtClean="0"/>
              <a:t>sertlikli</a:t>
            </a:r>
            <a:r>
              <a:rPr lang="tr-TR" dirty="0" smtClean="0"/>
              <a:t> dayanıklılık (uzun süreli dayanıklılık) ise 20 tekrardan daha fazla olan tekrarlarla geliştirilmektedir (29).</a:t>
            </a:r>
            <a:endParaRPr lang="tr-TR" dirty="0"/>
          </a:p>
        </p:txBody>
      </p:sp>
    </p:spTree>
    <p:extLst>
      <p:ext uri="{BB962C8B-B14F-4D97-AF65-F5344CB8AC3E}">
        <p14:creationId xmlns:p14="http://schemas.microsoft.com/office/powerpoint/2010/main" val="28400096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Çabuk kuvvet (güç) temelli uyumun sağlanması ise antrenman </a:t>
            </a:r>
            <a:r>
              <a:rPr lang="tr-TR" dirty="0" err="1" smtClean="0"/>
              <a:t>ev¬resine</a:t>
            </a:r>
            <a:r>
              <a:rPr lang="tr-TR" dirty="0" smtClean="0"/>
              <a:t> bağlı olarak biçimlendirilen, düşük tekrarlar (1-3 tekrar) ile gerçekleştirilmektedir. Tekrar çizelgesi, antrenman döneminin amacına bağlı olarak gerçekleştirilecek </a:t>
            </a:r>
            <a:r>
              <a:rPr lang="tr-TR" dirty="0" err="1" smtClean="0"/>
              <a:t>yüklenme¬ler</a:t>
            </a:r>
            <a:r>
              <a:rPr lang="tr-TR" dirty="0" smtClean="0"/>
              <a:t> için kullanılmaktadır. </a:t>
            </a:r>
            <a:r>
              <a:rPr lang="tr-TR" dirty="0" err="1" smtClean="0"/>
              <a:t>Dönemleme</a:t>
            </a:r>
            <a:r>
              <a:rPr lang="tr-TR" dirty="0" smtClean="0"/>
              <a:t> içerisinde tekrar çizelgesi, özel uyumun gelişiminin yönlendiricisi olarak kullanılmaktadır.</a:t>
            </a:r>
            <a:endParaRPr lang="tr-TR" dirty="0"/>
          </a:p>
        </p:txBody>
      </p:sp>
    </p:spTree>
    <p:extLst>
      <p:ext uri="{BB962C8B-B14F-4D97-AF65-F5344CB8AC3E}">
        <p14:creationId xmlns:p14="http://schemas.microsoft.com/office/powerpoint/2010/main" val="160959123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985433"/>
          </a:xfrm>
          <a:prstGeom prst="rect">
            <a:avLst/>
          </a:prstGeom>
        </p:spPr>
        <p:txBody>
          <a:bodyPr>
            <a:spAutoFit/>
          </a:bodyPr>
          <a:lstStyle/>
          <a:p>
            <a:r>
              <a:rPr lang="tr-TR" sz="4400" b="1" dirty="0" smtClean="0"/>
              <a:t>Set</a:t>
            </a:r>
          </a:p>
          <a:p>
            <a:r>
              <a:rPr lang="tr-TR" dirty="0" smtClean="0"/>
              <a:t>Geleneksel olarak set kavramı, dizi biçiminde uygulanan tekrarların, dinlenme araları ile kesilerek sürekli bir biçimde uygulanması anlaşılmaktadır (72). Kaynaklar incelendiğinde tek set ile uygulanan antrenman programlarının, kuvvet gelişiminde yetersiz olduğu ve çok setli bir biçimde uygulanan antrenman programlarının ise sporcu olan ve olmayanlarda anlamlı bir biçimde daha büyük bir gelişim sağladığını göstermektedir (148,156).</a:t>
            </a:r>
            <a:endParaRPr lang="tr-TR" dirty="0"/>
          </a:p>
        </p:txBody>
      </p:sp>
    </p:spTree>
    <p:extLst>
      <p:ext uri="{BB962C8B-B14F-4D97-AF65-F5344CB8AC3E}">
        <p14:creationId xmlns:p14="http://schemas.microsoft.com/office/powerpoint/2010/main" val="289708903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Peter-son vd. (148), yüklenme-dinlenme döngüsündeki verilerden yola çıkarak, tek set uygula-</a:t>
            </a:r>
            <a:r>
              <a:rPr lang="tr-TR" dirty="0" err="1" smtClean="0"/>
              <a:t>malarının</a:t>
            </a:r>
            <a:r>
              <a:rPr lang="tr-TR" dirty="0" smtClean="0"/>
              <a:t> kuvvet gelişimi için en alt düzeyde uyarım sağladığını, 4-8 set arasındaki </a:t>
            </a:r>
            <a:r>
              <a:rPr lang="tr-TR" dirty="0" err="1" smtClean="0"/>
              <a:t>uygula¬maları</a:t>
            </a:r>
            <a:r>
              <a:rPr lang="tr-TR" dirty="0" smtClean="0"/>
              <a:t> ise kuvvet kazanımı açısından en uygun düzeyde antrenman uyaranlarını sağladığı belirtmektedir. </a:t>
            </a:r>
            <a:r>
              <a:rPr lang="tr-TR" dirty="0" err="1" smtClean="0"/>
              <a:t>Rhea</a:t>
            </a:r>
            <a:r>
              <a:rPr lang="tr-TR" dirty="0" smtClean="0"/>
              <a:t> vd. (156), antrenmanlı ve antrenmansızlar da maksimal kuvvet </a:t>
            </a:r>
            <a:r>
              <a:rPr lang="tr-TR" dirty="0" err="1" smtClean="0"/>
              <a:t>ka¬zanımı</a:t>
            </a:r>
            <a:r>
              <a:rPr lang="tr-TR" dirty="0" smtClean="0"/>
              <a:t> için en az 3 set yapılması gerekli olduğun belirtmektedirler. </a:t>
            </a:r>
            <a:endParaRPr lang="tr-TR" dirty="0"/>
          </a:p>
        </p:txBody>
      </p:sp>
    </p:spTree>
    <p:extLst>
      <p:ext uri="{BB962C8B-B14F-4D97-AF65-F5344CB8AC3E}">
        <p14:creationId xmlns:p14="http://schemas.microsoft.com/office/powerpoint/2010/main" val="38141748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828836"/>
            <a:ext cx="6096000" cy="1200329"/>
          </a:xfrm>
          <a:prstGeom prst="rect">
            <a:avLst/>
          </a:prstGeom>
        </p:spPr>
        <p:txBody>
          <a:bodyPr>
            <a:spAutoFit/>
          </a:bodyPr>
          <a:lstStyle/>
          <a:p>
            <a:r>
              <a:rPr lang="tr-TR" dirty="0" smtClean="0"/>
              <a:t>Kaynaklar, antren-</a:t>
            </a:r>
            <a:r>
              <a:rPr lang="tr-TR" dirty="0" err="1" smtClean="0"/>
              <a:t>mansız</a:t>
            </a:r>
            <a:r>
              <a:rPr lang="tr-TR" dirty="0" smtClean="0"/>
              <a:t> bireylerde uyumun sağlanması için 3 ya da 4 set gerekli iken, antrenmanlılarda ise daha çok uyum düzeyi sağlama açısından 4 ya da 8 setin gerekli olduğunu </a:t>
            </a:r>
            <a:r>
              <a:rPr lang="tr-TR" dirty="0" err="1" smtClean="0"/>
              <a:t>belirtmekte¬dirler</a:t>
            </a:r>
            <a:r>
              <a:rPr lang="tr-TR" dirty="0" smtClean="0"/>
              <a:t> (148,156). </a:t>
            </a:r>
            <a:endParaRPr lang="tr-TR" dirty="0"/>
          </a:p>
        </p:txBody>
      </p:sp>
    </p:spTree>
    <p:extLst>
      <p:ext uri="{BB962C8B-B14F-4D97-AF65-F5344CB8AC3E}">
        <p14:creationId xmlns:p14="http://schemas.microsoft.com/office/powerpoint/2010/main" val="7838199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Bu bağlamda antrenörler, antrenman programını oluştururken bireyin antrenman durumunu göz önüne almalıdırlar. Örneğin, yüksek antrenmanlı -sporcular daha fazla yüklenmelere dayanma özellikleri olduklarından dolayı- daha yüksek sayıda set uygulamalarına gereksinimleri bulunmaktadır. Çok setli uygulamalara sporcunun </a:t>
            </a:r>
            <a:r>
              <a:rPr lang="tr-TR" dirty="0" err="1" smtClean="0"/>
              <a:t>yük¬sek</a:t>
            </a:r>
            <a:r>
              <a:rPr lang="tr-TR" dirty="0" smtClean="0"/>
              <a:t> dayanırlığının olmasının anlamı ise uyum için daha yüksek uyaranların sağlanması ve daha çok kuvvet kazanımı anlamını taşımaktadır.</a:t>
            </a:r>
            <a:endParaRPr lang="tr-TR" dirty="0"/>
          </a:p>
        </p:txBody>
      </p:sp>
    </p:spTree>
    <p:extLst>
      <p:ext uri="{BB962C8B-B14F-4D97-AF65-F5344CB8AC3E}">
        <p14:creationId xmlns:p14="http://schemas.microsoft.com/office/powerpoint/2010/main" val="283135326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7729" t="49735" r="30705" b="21452"/>
          <a:stretch/>
        </p:blipFill>
        <p:spPr>
          <a:xfrm>
            <a:off x="0" y="0"/>
            <a:ext cx="12192000" cy="6858000"/>
          </a:xfrm>
          <a:prstGeom prst="rect">
            <a:avLst/>
          </a:prstGeom>
        </p:spPr>
      </p:pic>
    </p:spTree>
    <p:extLst>
      <p:ext uri="{BB962C8B-B14F-4D97-AF65-F5344CB8AC3E}">
        <p14:creationId xmlns:p14="http://schemas.microsoft.com/office/powerpoint/2010/main" val="27285447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Set uygulamasının geleneksel biçimi, çoğunlukla; antrenman uyaranlarını </a:t>
            </a:r>
            <a:r>
              <a:rPr lang="tr-TR" dirty="0" err="1" smtClean="0"/>
              <a:t>çeşitlendir¬mek</a:t>
            </a:r>
            <a:r>
              <a:rPr lang="tr-TR" dirty="0" smtClean="0"/>
              <a:t> için değiştirilmektedir (72,123,124). Çok sayıda araştırmacı, setler arası dinlenme süresini kısaltılması ile geleneksel set yapısını değiştirilerek, -küme (</a:t>
            </a:r>
            <a:r>
              <a:rPr lang="tr-TR" dirty="0" err="1" smtClean="0"/>
              <a:t>cluster</a:t>
            </a:r>
            <a:r>
              <a:rPr lang="tr-TR" dirty="0" smtClean="0"/>
              <a:t>) set </a:t>
            </a:r>
            <a:r>
              <a:rPr lang="tr-TR" dirty="0" err="1" smtClean="0"/>
              <a:t>uygulama¬sı</a:t>
            </a:r>
            <a:r>
              <a:rPr lang="tr-TR" dirty="0" smtClean="0"/>
              <a:t> olarak tanımlanan- set düzenlemesinin kullanılmasını önermektedirler (72,123,124). Geleneksel set uygulamasında her tekrarda tekrarların hızı, uygulama kuvveti, ve niteliği azalmaktadır. </a:t>
            </a:r>
            <a:endParaRPr lang="tr-TR" dirty="0"/>
          </a:p>
        </p:txBody>
      </p:sp>
    </p:spTree>
    <p:extLst>
      <p:ext uri="{BB962C8B-B14F-4D97-AF65-F5344CB8AC3E}">
        <p14:creationId xmlns:p14="http://schemas.microsoft.com/office/powerpoint/2010/main" val="104530923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477328"/>
          </a:xfrm>
          <a:prstGeom prst="rect">
            <a:avLst/>
          </a:prstGeom>
        </p:spPr>
        <p:txBody>
          <a:bodyPr>
            <a:spAutoFit/>
          </a:bodyPr>
          <a:lstStyle/>
          <a:p>
            <a:r>
              <a:rPr lang="tr-TR" dirty="0" smtClean="0"/>
              <a:t>Buna karşın küme setler uygulamasında setler arası dinlenme arasının 10-30 </a:t>
            </a:r>
            <a:r>
              <a:rPr lang="tr-TR" dirty="0" err="1" smtClean="0"/>
              <a:t>sn</a:t>
            </a:r>
            <a:r>
              <a:rPr lang="tr-TR" dirty="0" smtClean="0"/>
              <a:t> olarak verilmesi, her tekrarın (160) </a:t>
            </a:r>
            <a:r>
              <a:rPr lang="tr-TR" dirty="0" err="1" smtClean="0"/>
              <a:t>verimsel</a:t>
            </a:r>
            <a:r>
              <a:rPr lang="tr-TR" dirty="0" smtClean="0"/>
              <a:t> bir dinlenme ile gerçekleştirilmesine </a:t>
            </a:r>
            <a:r>
              <a:rPr lang="tr-TR" dirty="0" err="1" smtClean="0"/>
              <a:t>ne¬den</a:t>
            </a:r>
            <a:r>
              <a:rPr lang="tr-TR" dirty="0" smtClean="0"/>
              <a:t> olmakta, bu da yüksek düzeyde nitelikli bir tekrar uygulaması ortaya çıkartmaktadır (72). </a:t>
            </a:r>
            <a:endParaRPr lang="tr-TR" dirty="0"/>
          </a:p>
        </p:txBody>
      </p:sp>
    </p:spTree>
    <p:extLst>
      <p:ext uri="{BB962C8B-B14F-4D97-AF65-F5344CB8AC3E}">
        <p14:creationId xmlns:p14="http://schemas.microsoft.com/office/powerpoint/2010/main" val="28487508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Setler arası dinlenme süresi, fizyolojik özelliklere göre yönlendirilmelidir. Örneğin, bir sporcu çabuk kuvvet (güç) geliştirme kapasitesini geliştirmek istiyorsa, setler arası </a:t>
            </a:r>
            <a:r>
              <a:rPr lang="tr-TR" dirty="0" err="1" smtClean="0"/>
              <a:t>din¬lenme</a:t>
            </a:r>
            <a:r>
              <a:rPr lang="tr-TR" dirty="0" smtClean="0"/>
              <a:t> süresi olarak 30sn dinlenme aralığını kullanmalıdır. Buna karşın eğer, antrenman amacı yüksek sertlikte dayanıklılık geliştirmek ise setler arasında 10sn dinlenme arası </a:t>
            </a:r>
            <a:r>
              <a:rPr lang="tr-TR" dirty="0" err="1" smtClean="0"/>
              <a:t>ve¬rilmelidir</a:t>
            </a:r>
            <a:r>
              <a:rPr lang="tr-TR" dirty="0" smtClean="0"/>
              <a:t>.</a:t>
            </a:r>
            <a:endParaRPr lang="tr-TR" dirty="0"/>
          </a:p>
        </p:txBody>
      </p:sp>
    </p:spTree>
    <p:extLst>
      <p:ext uri="{BB962C8B-B14F-4D97-AF65-F5344CB8AC3E}">
        <p14:creationId xmlns:p14="http://schemas.microsoft.com/office/powerpoint/2010/main" val="44742662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67553" y="831525"/>
            <a:ext cx="6096000" cy="3693319"/>
          </a:xfrm>
          <a:prstGeom prst="rect">
            <a:avLst/>
          </a:prstGeom>
        </p:spPr>
        <p:txBody>
          <a:bodyPr>
            <a:spAutoFit/>
          </a:bodyPr>
          <a:lstStyle/>
          <a:p>
            <a:r>
              <a:rPr lang="tr-TR" dirty="0" smtClean="0"/>
              <a:t>Küme setler, antrenman amacına ve çeşitli etmenlere bağlı olarak yapılandırmaktadır (çizelge 10.6). Küme setlerde değişik yüklenmeler ile çeşitli biçimlerde </a:t>
            </a:r>
            <a:r>
              <a:rPr lang="tr-TR" dirty="0" err="1" smtClean="0"/>
              <a:t>uygulanabilmekte¬dir</a:t>
            </a:r>
            <a:r>
              <a:rPr lang="tr-TR" dirty="0" smtClean="0"/>
              <a:t> (72). Çizelgeler üç farklı tekrar alana göre biçimlendirilmiştir. Düz küme </a:t>
            </a:r>
            <a:r>
              <a:rPr lang="tr-TR" dirty="0" err="1" smtClean="0"/>
              <a:t>uygulamasın¬da</a:t>
            </a:r>
            <a:r>
              <a:rPr lang="tr-TR" dirty="0" smtClean="0"/>
              <a:t> alıştırmaların uygulama sertliği aynı kalırken ,artışlı kümelerde ise alıştırma sertliği her tekrarda </a:t>
            </a:r>
            <a:r>
              <a:rPr lang="tr-TR" dirty="0" err="1" smtClean="0"/>
              <a:t>artmakta,buna</a:t>
            </a:r>
            <a:r>
              <a:rPr lang="tr-TR" dirty="0" smtClean="0"/>
              <a:t> karşın değişken kümelerde ise piramidal antrenmanda olduğu gibi yüklenmeler değişerek uygulanmaktadır (çizelge 10.7). Bilimsel kaynaklar, balistik ya da patlayıcı alıştırmaların (124) uygulanmasında, küme set yaklaşımının, kas </a:t>
            </a:r>
            <a:r>
              <a:rPr lang="tr-TR" dirty="0" err="1" smtClean="0"/>
              <a:t>hipertrofisi</a:t>
            </a:r>
            <a:r>
              <a:rPr lang="tr-TR" dirty="0" smtClean="0"/>
              <a:t> ya da maksimal kas kuvvetinin gelişimini sağlamak için geleneksel set yaklaşımının daha çok kullanışlı olduğunu belirtmektedir (157).</a:t>
            </a:r>
            <a:endParaRPr lang="tr-TR" dirty="0"/>
          </a:p>
        </p:txBody>
      </p:sp>
    </p:spTree>
    <p:extLst>
      <p:ext uri="{BB962C8B-B14F-4D97-AF65-F5344CB8AC3E}">
        <p14:creationId xmlns:p14="http://schemas.microsoft.com/office/powerpoint/2010/main" val="19502549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7203" t="60116" r="35276" b="15731"/>
          <a:stretch/>
        </p:blipFill>
        <p:spPr>
          <a:xfrm>
            <a:off x="1921790" y="4169044"/>
            <a:ext cx="5610386" cy="1766807"/>
          </a:xfrm>
          <a:prstGeom prst="rect">
            <a:avLst/>
          </a:prstGeom>
        </p:spPr>
      </p:pic>
      <p:sp>
        <p:nvSpPr>
          <p:cNvPr id="3" name="Dikdörtgen 2"/>
          <p:cNvSpPr/>
          <p:nvPr/>
        </p:nvSpPr>
        <p:spPr>
          <a:xfrm>
            <a:off x="3048000" y="3105835"/>
            <a:ext cx="6096000" cy="646331"/>
          </a:xfrm>
          <a:prstGeom prst="rect">
            <a:avLst/>
          </a:prstGeom>
        </p:spPr>
        <p:txBody>
          <a:bodyPr>
            <a:spAutoFit/>
          </a:bodyPr>
          <a:lstStyle/>
          <a:p>
            <a:r>
              <a:rPr lang="tr-TR" dirty="0" smtClean="0"/>
              <a:t>Çizelge 10.6 Sabit Omuzlama Uygulamasında Küme (Cluster) Biçimi </a:t>
            </a:r>
            <a:r>
              <a:rPr lang="tr-TR" dirty="0" err="1" smtClean="0"/>
              <a:t>Setleme</a:t>
            </a:r>
            <a:r>
              <a:rPr lang="tr-TR" dirty="0" smtClean="0"/>
              <a:t> Düzenlemesi Örnekleri</a:t>
            </a:r>
            <a:endParaRPr lang="tr-TR" dirty="0"/>
          </a:p>
        </p:txBody>
      </p:sp>
    </p:spTree>
    <p:extLst>
      <p:ext uri="{BB962C8B-B14F-4D97-AF65-F5344CB8AC3E}">
        <p14:creationId xmlns:p14="http://schemas.microsoft.com/office/powerpoint/2010/main" val="350739066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rotWithShape="1">
          <a:blip r:embed="rId2"/>
          <a:srcRect l="8792" t="56091" r="37500" b="21451"/>
          <a:stretch/>
        </p:blipFill>
        <p:spPr>
          <a:xfrm>
            <a:off x="2076772" y="3874576"/>
            <a:ext cx="5238427" cy="1642821"/>
          </a:xfrm>
          <a:prstGeom prst="rect">
            <a:avLst/>
          </a:prstGeom>
        </p:spPr>
      </p:pic>
    </p:spTree>
    <p:extLst>
      <p:ext uri="{BB962C8B-B14F-4D97-AF65-F5344CB8AC3E}">
        <p14:creationId xmlns:p14="http://schemas.microsoft.com/office/powerpoint/2010/main" val="169569300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Antrenman setlerinin oluşturulmasında antrenman dönemlerinin belirleyici olduğu da unutulmamalıdır. Örneğin, hazırlık evresi sırasında -eğer yüksek sayıda tekrar ve </a:t>
            </a:r>
            <a:r>
              <a:rPr lang="tr-TR" dirty="0" err="1" smtClean="0"/>
              <a:t>alıştırma¬lar</a:t>
            </a:r>
            <a:r>
              <a:rPr lang="tr-TR" dirty="0" smtClean="0"/>
              <a:t> seçilmişse- düşük set uygulaması kullanılmalıdır. Buna karşın yarışma evresinin </a:t>
            </a:r>
            <a:r>
              <a:rPr lang="tr-TR" dirty="0" err="1" smtClean="0"/>
              <a:t>baş¬langıcında</a:t>
            </a:r>
            <a:r>
              <a:rPr lang="tr-TR" dirty="0" smtClean="0"/>
              <a:t> alıştırmaların sayısı azalırken, setlerin sayısı da artış göstermektedir. Yarışma dönemi içerisinde hem setlerin ve tekrarların sayısı azalmakta, böylece sporcuya teknik ve taktik antrenman için yenilenme şansı yaratılmaktadır.</a:t>
            </a:r>
            <a:endParaRPr lang="tr-TR" dirty="0"/>
          </a:p>
        </p:txBody>
      </p:sp>
    </p:spTree>
    <p:extLst>
      <p:ext uri="{BB962C8B-B14F-4D97-AF65-F5344CB8AC3E}">
        <p14:creationId xmlns:p14="http://schemas.microsoft.com/office/powerpoint/2010/main" val="116830217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523768"/>
          </a:xfrm>
          <a:prstGeom prst="rect">
            <a:avLst/>
          </a:prstGeom>
        </p:spPr>
        <p:txBody>
          <a:bodyPr>
            <a:spAutoFit/>
          </a:bodyPr>
          <a:lstStyle/>
          <a:p>
            <a:r>
              <a:rPr lang="tr-TR" sz="3200" b="1" dirty="0" smtClean="0"/>
              <a:t>Setler Arası Dinlenme Süresi</a:t>
            </a:r>
          </a:p>
          <a:p>
            <a:r>
              <a:rPr lang="tr-TR" dirty="0" smtClean="0"/>
              <a:t>Setler arası dinlenme süresi, -antrenman planının amacına, geliştirilmek istenen </a:t>
            </a:r>
            <a:r>
              <a:rPr lang="tr-TR" dirty="0" err="1" smtClean="0"/>
              <a:t>kuv¬vet</a:t>
            </a:r>
            <a:r>
              <a:rPr lang="tr-TR" dirty="0" smtClean="0"/>
              <a:t> özelliğine ve kullanılan antrenman alıştırmalarının patlayıcılık düzeyine göre </a:t>
            </a:r>
            <a:r>
              <a:rPr lang="tr-TR" dirty="0" err="1" smtClean="0"/>
              <a:t>belirle¬nen</a:t>
            </a:r>
            <a:r>
              <a:rPr lang="tr-TR" dirty="0" smtClean="0"/>
              <a:t>- yüklenme özelliklerine bağlı olarak saptanmaktadır (24). Dinlenme araları, </a:t>
            </a:r>
            <a:r>
              <a:rPr lang="tr-TR" dirty="0" err="1" smtClean="0"/>
              <a:t>adanezin</a:t>
            </a:r>
            <a:r>
              <a:rPr lang="tr-TR" dirty="0" smtClean="0"/>
              <a:t> </a:t>
            </a:r>
            <a:r>
              <a:rPr lang="tr-TR" dirty="0" err="1" smtClean="0"/>
              <a:t>trifosfat</a:t>
            </a:r>
            <a:r>
              <a:rPr lang="tr-TR" dirty="0" smtClean="0"/>
              <a:t> (ATP), </a:t>
            </a:r>
            <a:r>
              <a:rPr lang="tr-TR" dirty="0" err="1" smtClean="0"/>
              <a:t>fosfokreatin</a:t>
            </a:r>
            <a:r>
              <a:rPr lang="tr-TR" dirty="0" smtClean="0"/>
              <a:t> (</a:t>
            </a:r>
            <a:r>
              <a:rPr lang="tr-TR" dirty="0" err="1" smtClean="0"/>
              <a:t>PCr</a:t>
            </a:r>
            <a:r>
              <a:rPr lang="tr-TR" dirty="0" smtClean="0"/>
              <a:t>) ve yorgunluk ortaya çıkartan maddelerin ve kuvvet üretebilme kapasitesinin yenilenmesini sağlayacak, yeterli uzunlukta seçilmelidir (204).</a:t>
            </a:r>
            <a:endParaRPr lang="tr-TR" dirty="0"/>
          </a:p>
        </p:txBody>
      </p:sp>
    </p:spTree>
    <p:extLst>
      <p:ext uri="{BB962C8B-B14F-4D97-AF65-F5344CB8AC3E}">
        <p14:creationId xmlns:p14="http://schemas.microsoft.com/office/powerpoint/2010/main" val="391409926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582341"/>
            <a:ext cx="6096000" cy="3693319"/>
          </a:xfrm>
          <a:prstGeom prst="rect">
            <a:avLst/>
          </a:prstGeom>
        </p:spPr>
        <p:txBody>
          <a:bodyPr>
            <a:spAutoFit/>
          </a:bodyPr>
          <a:lstStyle/>
          <a:p>
            <a:r>
              <a:rPr lang="tr-TR" dirty="0" smtClean="0"/>
              <a:t>Setler arası dinlenme süresinin seçiminde, set sırasında maddelerin yenilenme özellikleri de önemli bir rol oynamaktadır. Dinlenmeden 30sn'ye sonra, ATP '</a:t>
            </a:r>
            <a:r>
              <a:rPr lang="tr-TR" dirty="0" err="1" smtClean="0"/>
              <a:t>nin</a:t>
            </a:r>
            <a:r>
              <a:rPr lang="tr-TR" dirty="0" smtClean="0"/>
              <a:t> %70'i </a:t>
            </a:r>
            <a:r>
              <a:rPr lang="tr-TR" dirty="0" err="1" smtClean="0"/>
              <a:t>yenilen¬mekte</a:t>
            </a:r>
            <a:r>
              <a:rPr lang="tr-TR" dirty="0" smtClean="0"/>
              <a:t> ve tüm ATP yenilenmesi ise 3-5dk arasında gerçekleşmektedir (99). 2dk'lık </a:t>
            </a:r>
            <a:r>
              <a:rPr lang="tr-TR" dirty="0" err="1" smtClean="0"/>
              <a:t>dinlen¬me</a:t>
            </a:r>
            <a:r>
              <a:rPr lang="tr-TR" dirty="0" smtClean="0"/>
              <a:t> sonrası </a:t>
            </a:r>
            <a:r>
              <a:rPr lang="tr-TR" dirty="0" err="1" smtClean="0"/>
              <a:t>PCr'in</a:t>
            </a:r>
            <a:r>
              <a:rPr lang="tr-TR" dirty="0" smtClean="0"/>
              <a:t> yaklaşık %84'ü yenilenmekte, 4dk'lık dinlenme sonrasında ise bu oran, </a:t>
            </a:r>
            <a:r>
              <a:rPr lang="tr-TR" dirty="0" err="1" smtClean="0"/>
              <a:t>PCr</a:t>
            </a:r>
            <a:r>
              <a:rPr lang="tr-TR" dirty="0" smtClean="0"/>
              <a:t> yedeklerinin %89 oranında yedeklenmesine ve 8dkJlık dinlenme sonrasında ise </a:t>
            </a:r>
            <a:r>
              <a:rPr lang="tr-TR" dirty="0" err="1" smtClean="0"/>
              <a:t>PCr'in</a:t>
            </a:r>
            <a:r>
              <a:rPr lang="tr-TR" dirty="0" smtClean="0"/>
              <a:t> tam olarak yenilenmesi sağlanmaktadır (87,99,100). Buna bağlı olarak, yüksek kapsamlı bir antrenman sırasında, </a:t>
            </a:r>
            <a:r>
              <a:rPr lang="tr-TR" dirty="0" err="1" smtClean="0"/>
              <a:t>Idk'nın</a:t>
            </a:r>
            <a:r>
              <a:rPr lang="tr-TR" dirty="0" smtClean="0"/>
              <a:t> altındaki dinlenme aralan maddelerin yenilenmesi için yeterli olmamakta, bunun sonucunda da dengesiz bir toparlanma durumu ortaya </a:t>
            </a:r>
            <a:r>
              <a:rPr lang="tr-TR" dirty="0" err="1" smtClean="0"/>
              <a:t>çık¬maktadır</a:t>
            </a:r>
            <a:r>
              <a:rPr lang="tr-TR" dirty="0" smtClean="0"/>
              <a:t> (204).</a:t>
            </a:r>
            <a:endParaRPr lang="tr-TR" dirty="0"/>
          </a:p>
        </p:txBody>
      </p:sp>
    </p:spTree>
    <p:extLst>
      <p:ext uri="{BB962C8B-B14F-4D97-AF65-F5344CB8AC3E}">
        <p14:creationId xmlns:p14="http://schemas.microsoft.com/office/powerpoint/2010/main" val="428129036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Kuvvet ve çabuk kuvvet (güç) üretim kapasitesi genel olarak 2-5dk </a:t>
            </a:r>
            <a:r>
              <a:rPr lang="tr-TR" dirty="0" err="1" smtClean="0"/>
              <a:t>set¬ler</a:t>
            </a:r>
            <a:r>
              <a:rPr lang="tr-TR" dirty="0" smtClean="0"/>
              <a:t> arası dinlenme ile gerçekleştirilmektedir (8,22,160,188). Buna karşın setler arasında 1dk dan daha düşük dinlenme araları verildiğinde, kuvvet ve çabuk kuvvet (güç) üretim kapasitesi %12-44 arasında azalmaktadır (8,149,188). Bu bulgulardan yola çıkıldığında 1 </a:t>
            </a:r>
            <a:r>
              <a:rPr lang="tr-TR" dirty="0" err="1" smtClean="0"/>
              <a:t>dk'ın</a:t>
            </a:r>
            <a:r>
              <a:rPr lang="tr-TR" dirty="0" smtClean="0"/>
              <a:t> altında verilen kısa dinlenme sürelerinin yetersiz olduğu, sporcunun kuvvet ve </a:t>
            </a:r>
            <a:r>
              <a:rPr lang="tr-TR" dirty="0" err="1" smtClean="0"/>
              <a:t>ça¬buk</a:t>
            </a:r>
            <a:r>
              <a:rPr lang="tr-TR" dirty="0" smtClean="0"/>
              <a:t> kuvvet (güç) üretim kapasitesini en üst düzeye çıkarmak için en uygun olan yenilenme süresinin 2-5 </a:t>
            </a:r>
            <a:r>
              <a:rPr lang="tr-TR" dirty="0" err="1" smtClean="0"/>
              <a:t>dk</a:t>
            </a:r>
            <a:r>
              <a:rPr lang="tr-TR" dirty="0" smtClean="0"/>
              <a:t> arasında olduğu söylenmektedir.</a:t>
            </a:r>
            <a:endParaRPr lang="tr-TR" dirty="0"/>
          </a:p>
        </p:txBody>
      </p:sp>
    </p:spTree>
    <p:extLst>
      <p:ext uri="{BB962C8B-B14F-4D97-AF65-F5344CB8AC3E}">
        <p14:creationId xmlns:p14="http://schemas.microsoft.com/office/powerpoint/2010/main" val="305556916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031325"/>
          </a:xfrm>
          <a:prstGeom prst="rect">
            <a:avLst/>
          </a:prstGeom>
        </p:spPr>
        <p:txBody>
          <a:bodyPr>
            <a:spAutoFit/>
          </a:bodyPr>
          <a:lstStyle/>
          <a:p>
            <a:r>
              <a:rPr lang="tr-TR" dirty="0" smtClean="0"/>
              <a:t>Bu bağlamda sporcunun kas gelişimini ve çabuk kuvvet (güç) gelişimini en üst düzeye çıkarmak için setler arasında -dinlenme sürelerini çok kısa olarak yapmanın yeterli </a:t>
            </a:r>
            <a:r>
              <a:rPr lang="tr-TR" dirty="0" err="1" smtClean="0"/>
              <a:t>din¬lenme</a:t>
            </a:r>
            <a:r>
              <a:rPr lang="tr-TR" dirty="0" smtClean="0"/>
              <a:t> olanağını sağlamamasından dolayı- yararlı olmamaktadır (204). Buna karşın kas-sal dayanıklılığı sağlamak için uygulanan kuvvet antrenman programlarında, kısa süreli dinlenme araları olumluluk sağlamaktadır. </a:t>
            </a:r>
            <a:endParaRPr lang="tr-TR" dirty="0"/>
          </a:p>
        </p:txBody>
      </p:sp>
    </p:spTree>
    <p:extLst>
      <p:ext uri="{BB962C8B-B14F-4D97-AF65-F5344CB8AC3E}">
        <p14:creationId xmlns:p14="http://schemas.microsoft.com/office/powerpoint/2010/main" val="407435972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3139321"/>
          </a:xfrm>
          <a:prstGeom prst="rect">
            <a:avLst/>
          </a:prstGeom>
        </p:spPr>
        <p:txBody>
          <a:bodyPr>
            <a:spAutoFit/>
          </a:bodyPr>
          <a:lstStyle/>
          <a:p>
            <a:r>
              <a:rPr lang="tr-TR" dirty="0" smtClean="0"/>
              <a:t>Diğer bir değişle yüksek kapsamlı antrenman</a:t>
            </a:r>
          </a:p>
          <a:p>
            <a:r>
              <a:rPr lang="tr-TR" dirty="0" smtClean="0"/>
              <a:t>aralarında kısa süreli dinlenme aralarının verilmesi, dayanıklılık verim düzeyi amaçlı, </a:t>
            </a:r>
            <a:r>
              <a:rPr lang="tr-TR" dirty="0" err="1" smtClean="0"/>
              <a:t>fiz¬yolojik</a:t>
            </a:r>
            <a:r>
              <a:rPr lang="tr-TR" dirty="0" smtClean="0"/>
              <a:t> uyumları sağlamaktadır. Bu uyum belirtileri ise kılcal damarların </a:t>
            </a:r>
            <a:r>
              <a:rPr lang="tr-TR" dirty="0" err="1" smtClean="0"/>
              <a:t>yoğunluluğunun</a:t>
            </a:r>
            <a:r>
              <a:rPr lang="tr-TR" dirty="0" smtClean="0"/>
              <a:t>, </a:t>
            </a:r>
            <a:r>
              <a:rPr lang="tr-TR" dirty="0" err="1" smtClean="0"/>
              <a:t>mitokondira</a:t>
            </a:r>
            <a:r>
              <a:rPr lang="tr-TR" dirty="0" smtClean="0"/>
              <a:t> yoğunluğunun ve </a:t>
            </a:r>
            <a:r>
              <a:rPr lang="tr-TR" dirty="0" err="1" smtClean="0"/>
              <a:t>tamponlama</a:t>
            </a:r>
            <a:r>
              <a:rPr lang="tr-TR" dirty="0" smtClean="0"/>
              <a:t> kapasitesin artması olarak ortaya </a:t>
            </a:r>
            <a:r>
              <a:rPr lang="tr-TR" dirty="0" err="1" smtClean="0"/>
              <a:t>çıkmakta¬dır</a:t>
            </a:r>
            <a:r>
              <a:rPr lang="tr-TR" dirty="0" smtClean="0"/>
              <a:t> (204). Kaynaklar incelendiğinde kısa süreli dinlenme aralıklarıyla yapılan antrenman uygulamalarının, </a:t>
            </a:r>
            <a:r>
              <a:rPr lang="tr-TR" dirty="0" err="1" smtClean="0"/>
              <a:t>kassal</a:t>
            </a:r>
            <a:r>
              <a:rPr lang="tr-TR" dirty="0" smtClean="0"/>
              <a:t> dayanıklılık üzerinde etkisini belirtilmiş olmasına karşın, farklı kuvvet antrenmanlarının </a:t>
            </a:r>
            <a:r>
              <a:rPr lang="tr-TR" dirty="0" err="1" smtClean="0"/>
              <a:t>kassal</a:t>
            </a:r>
            <a:r>
              <a:rPr lang="tr-TR" dirty="0" smtClean="0"/>
              <a:t> dayanıklılık üzerine etkisi konusunda çok az sayıda </a:t>
            </a:r>
            <a:r>
              <a:rPr lang="tr-TR" dirty="0" err="1" smtClean="0"/>
              <a:t>araş¬tırma</a:t>
            </a:r>
            <a:r>
              <a:rPr lang="tr-TR" dirty="0" smtClean="0"/>
              <a:t> bulunmaktadır.</a:t>
            </a:r>
            <a:endParaRPr lang="tr-TR" dirty="0"/>
          </a:p>
        </p:txBody>
      </p:sp>
    </p:spTree>
    <p:extLst>
      <p:ext uri="{BB962C8B-B14F-4D97-AF65-F5344CB8AC3E}">
        <p14:creationId xmlns:p14="http://schemas.microsoft.com/office/powerpoint/2010/main" val="287094546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Kısa süreli </a:t>
            </a:r>
            <a:r>
              <a:rPr lang="tr-TR" dirty="0" err="1" smtClean="0"/>
              <a:t>interval</a:t>
            </a:r>
            <a:r>
              <a:rPr lang="tr-TR" dirty="0" smtClean="0"/>
              <a:t> programları, </a:t>
            </a:r>
            <a:r>
              <a:rPr lang="tr-TR" dirty="0" err="1" smtClean="0"/>
              <a:t>hipertrofı</a:t>
            </a:r>
            <a:r>
              <a:rPr lang="tr-TR" dirty="0" smtClean="0"/>
              <a:t> oluşumu için yüksek düzeyde uyarım </a:t>
            </a:r>
            <a:r>
              <a:rPr lang="tr-TR" dirty="0" err="1" smtClean="0"/>
              <a:t>sağla¬yan</a:t>
            </a:r>
            <a:r>
              <a:rPr lang="tr-TR" dirty="0" smtClean="0"/>
              <a:t> </a:t>
            </a:r>
            <a:r>
              <a:rPr lang="tr-TR" dirty="0" err="1" smtClean="0"/>
              <a:t>hormonal</a:t>
            </a:r>
            <a:r>
              <a:rPr lang="tr-TR" dirty="0" smtClean="0"/>
              <a:t> yanıtları da ortaya çıkartmaktadır (67,131,204). Örneğin, bir kuvvet </a:t>
            </a:r>
            <a:r>
              <a:rPr lang="tr-TR" dirty="0" err="1" smtClean="0"/>
              <a:t>ant¬renmanı</a:t>
            </a:r>
            <a:r>
              <a:rPr lang="tr-TR" dirty="0" smtClean="0"/>
              <a:t> programı, yüksek tekrarlı (10 dan fazla), orta yüklerde, kısa dinlenme aralıklı olarak uygulanmasının üst düzeyde bir büyüme hormonu salimini arttırdığı </a:t>
            </a:r>
            <a:r>
              <a:rPr lang="tr-TR" dirty="0" err="1" smtClean="0"/>
              <a:t>belirtilmekte¬dir</a:t>
            </a:r>
            <a:r>
              <a:rPr lang="tr-TR" dirty="0" smtClean="0"/>
              <a:t> (67,121,131). Bununla birlikte yüksek düzeyde büyüme hormon değerleri, </a:t>
            </a:r>
            <a:r>
              <a:rPr lang="tr-TR" dirty="0" err="1" smtClean="0"/>
              <a:t>halterciler¬de</a:t>
            </a:r>
            <a:r>
              <a:rPr lang="tr-TR" dirty="0" smtClean="0"/>
              <a:t> orta-çok yüksek sertlikte göreceli olarak düşük tekrar sayısında, uzun süreli araları ile (2.5dk) uygulanan çok eklemli alıştırmalarda (örneğin, koparma, silkme ve çekmelerde) ortaya çıktığı da belirtilmektedir (120). </a:t>
            </a:r>
            <a:endParaRPr lang="tr-TR" dirty="0"/>
          </a:p>
        </p:txBody>
      </p:sp>
    </p:spTree>
    <p:extLst>
      <p:ext uri="{BB962C8B-B14F-4D97-AF65-F5344CB8AC3E}">
        <p14:creationId xmlns:p14="http://schemas.microsoft.com/office/powerpoint/2010/main" val="428699469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Kısa dinlenme araları, tam olarak toparlanmayı sağlamadığından dolayı toplam yüklenme kapsamını da azalmasına neden olmaktadır. </a:t>
            </a:r>
            <a:r>
              <a:rPr lang="tr-TR" dirty="0" err="1" smtClean="0"/>
              <a:t>Frobrose</a:t>
            </a:r>
            <a:r>
              <a:rPr lang="tr-TR" dirty="0" smtClean="0"/>
              <a:t> vd. (54), çalışma niteliğini belirleyen etmenlerin (tonaj ya da yüklenme </a:t>
            </a:r>
            <a:r>
              <a:rPr lang="tr-TR" dirty="0" err="1" smtClean="0"/>
              <a:t>kap¬samı</a:t>
            </a:r>
            <a:r>
              <a:rPr lang="tr-TR" dirty="0" smtClean="0"/>
              <a:t>), </a:t>
            </a:r>
            <a:r>
              <a:rPr lang="tr-TR" dirty="0" err="1" smtClean="0"/>
              <a:t>kassal</a:t>
            </a:r>
            <a:r>
              <a:rPr lang="tr-TR" dirty="0" smtClean="0"/>
              <a:t> </a:t>
            </a:r>
            <a:r>
              <a:rPr lang="tr-TR" dirty="0" err="1" smtClean="0"/>
              <a:t>hipertrofı</a:t>
            </a:r>
            <a:r>
              <a:rPr lang="tr-TR" dirty="0" smtClean="0"/>
              <a:t> oluşumunu sağlayan birincil etmenler olduğunu belirtmektedir. Buna bağlamda sporcunun yenilenme niteliğine göre -</a:t>
            </a:r>
            <a:r>
              <a:rPr lang="tr-TR" dirty="0" err="1" smtClean="0"/>
              <a:t>kassal</a:t>
            </a:r>
            <a:r>
              <a:rPr lang="tr-TR" dirty="0" smtClean="0"/>
              <a:t> </a:t>
            </a:r>
            <a:r>
              <a:rPr lang="tr-TR" dirty="0" err="1" smtClean="0"/>
              <a:t>hipertrofıyi</a:t>
            </a:r>
            <a:r>
              <a:rPr lang="tr-TR" dirty="0" smtClean="0"/>
              <a:t> geliştirmek için-değişik uzunlukta seçilen dinlenme araları kullanılması gerekmektedir.</a:t>
            </a:r>
            <a:endParaRPr lang="tr-TR" dirty="0"/>
          </a:p>
        </p:txBody>
      </p:sp>
    </p:spTree>
    <p:extLst>
      <p:ext uri="{BB962C8B-B14F-4D97-AF65-F5344CB8AC3E}">
        <p14:creationId xmlns:p14="http://schemas.microsoft.com/office/powerpoint/2010/main" val="329073836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335846"/>
            <a:ext cx="6096000" cy="6340197"/>
          </a:xfrm>
          <a:prstGeom prst="rect">
            <a:avLst/>
          </a:prstGeom>
        </p:spPr>
        <p:txBody>
          <a:bodyPr>
            <a:spAutoFit/>
          </a:bodyPr>
          <a:lstStyle/>
          <a:p>
            <a:r>
              <a:rPr lang="tr-TR" sz="2800" b="1" dirty="0" smtClean="0"/>
              <a:t>Alıştırma Düzenlemesi</a:t>
            </a:r>
          </a:p>
          <a:p>
            <a:r>
              <a:rPr lang="tr-TR" dirty="0" smtClean="0"/>
              <a:t>Kuvvet antrenman programlarındaki alıştırmaları düzenlenmesi, antrenman biriminin etkililik düzeyi üzerine, anlamlı bir etkisi bulunmaktadır (12,15,169,177). Büyük kütle </a:t>
            </a:r>
            <a:r>
              <a:rPr lang="tr-TR" dirty="0" err="1" smtClean="0"/>
              <a:t>ge¬liştirici</a:t>
            </a:r>
            <a:r>
              <a:rPr lang="tr-TR" dirty="0" smtClean="0"/>
              <a:t> ve çok eklemli alıştırmalar, antrenman birimimin ilk bölümlerinde uygulanmalıdır (12,169,177). Bunun nedeni ise bu alıştırmaların, kuvvet gelişiminin temellerini sağlaması ve sporcunun en az yorgunluk düzeyinde, uygulanması gerekli olduğundan </a:t>
            </a:r>
            <a:r>
              <a:rPr lang="tr-TR" dirty="0" err="1" smtClean="0"/>
              <a:t>kaynaklanmak¬tadır</a:t>
            </a:r>
            <a:r>
              <a:rPr lang="tr-TR" dirty="0" smtClean="0"/>
              <a:t>. (177,180). </a:t>
            </a:r>
            <a:r>
              <a:rPr lang="tr-TR" dirty="0" err="1" smtClean="0"/>
              <a:t>Vorobeyev</a:t>
            </a:r>
            <a:r>
              <a:rPr lang="tr-TR" dirty="0" smtClean="0"/>
              <a:t> (200), büyük kütle geliştirici ve çok eklemli alıştırmaların yanı sıra, çabuk kuvvet alıştırmalarını (örneğin, sabit silkme, sabit koparma) uygulama </a:t>
            </a:r>
            <a:r>
              <a:rPr lang="tr-TR" dirty="0" err="1" smtClean="0"/>
              <a:t>verimi¬ne</a:t>
            </a:r>
            <a:r>
              <a:rPr lang="tr-TR" dirty="0" smtClean="0"/>
              <a:t> olumlu etkisinden dolayı yapılmasını önermektedir. Büyük kütleli, çok eklemli </a:t>
            </a:r>
            <a:r>
              <a:rPr lang="tr-TR" dirty="0" err="1" smtClean="0"/>
              <a:t>alıştır¬maların</a:t>
            </a:r>
            <a:r>
              <a:rPr lang="tr-TR" dirty="0" smtClean="0"/>
              <a:t> uygulanmasından sonra sporcular, küçük kütle geliştirici, az eklemli alıştırmaları uygulamalıdırlar (12). Bu alıştırmaların uygulamasında sürekli değişim yapılarak-örneğin, alt vücut ya da üst vücut alıştırmaları arasında-, dönüşümlü uygulamalar ile toparlanma sağlanmalıdır (202). Bu değişimi sağlamak için kullanılan yöntemlerden birisi de </a:t>
            </a:r>
            <a:r>
              <a:rPr lang="tr-TR" dirty="0" err="1" smtClean="0"/>
              <a:t>circuit</a:t>
            </a:r>
            <a:r>
              <a:rPr lang="tr-TR" dirty="0" smtClean="0"/>
              <a:t> (döngüsel) temelli antrenman programlarıdır. Bu türden uygulama ile kuvvet ve çabuk kuvvet gelişimi olumlu bir biçimde sağlanmaktadır (181).</a:t>
            </a:r>
            <a:endParaRPr lang="tr-TR" dirty="0"/>
          </a:p>
        </p:txBody>
      </p:sp>
    </p:spTree>
    <p:extLst>
      <p:ext uri="{BB962C8B-B14F-4D97-AF65-F5344CB8AC3E}">
        <p14:creationId xmlns:p14="http://schemas.microsoft.com/office/powerpoint/2010/main" val="240939747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028343"/>
            <a:ext cx="6096000" cy="4247317"/>
          </a:xfrm>
          <a:prstGeom prst="rect">
            <a:avLst/>
          </a:prstGeom>
        </p:spPr>
        <p:txBody>
          <a:bodyPr>
            <a:spAutoFit/>
          </a:bodyPr>
          <a:lstStyle/>
          <a:p>
            <a:r>
              <a:rPr lang="tr-TR" dirty="0" smtClean="0"/>
              <a:t>Alıştırmaların sıralanmasında kullanılan diğer bir yöntemde, </a:t>
            </a:r>
            <a:r>
              <a:rPr lang="tr-TR" dirty="0" err="1" smtClean="0"/>
              <a:t>bodybuilding'de</a:t>
            </a:r>
            <a:r>
              <a:rPr lang="tr-TR" dirty="0" smtClean="0"/>
              <a:t> olduğu gibi, büyük kütle geliştirici, az eklemli alıştırmalar gibi kasların yorulma düzeyine bağlı olarak kullanılan alıştırmaların sıralanmasıdır. Öncelikli olarak, az eklemli alıştırmaların sonrasında ise, büyük kütle geliştirici çok eklemli alıştırmaların kullanılması ile yapılan uygulamalar, ön yorulmalı alıştırmalar olarak tanımlanmaktadır (15,189). Güncel </a:t>
            </a:r>
            <a:r>
              <a:rPr lang="tr-TR" dirty="0" err="1" smtClean="0"/>
              <a:t>araştır¬malar</a:t>
            </a:r>
            <a:r>
              <a:rPr lang="tr-TR" dirty="0" smtClean="0"/>
              <a:t>, ön yorulmalı alıştırmaların kullanımı, kuvvet kazanımını ve kas etkinliğini </a:t>
            </a:r>
            <a:r>
              <a:rPr lang="tr-TR" dirty="0" err="1" smtClean="0"/>
              <a:t>azaltığını</a:t>
            </a:r>
            <a:r>
              <a:rPr lang="tr-TR" dirty="0" smtClean="0"/>
              <a:t> göstermektedir (15). Bunun nedeni ise çok eklemli alıştırmalarda ortaya çıkan yorgunluk sonrası az eklemli, ön yorulmalı alıştırmaların uygulanmasının olumsuz etki ortaya </a:t>
            </a:r>
            <a:r>
              <a:rPr lang="tr-TR" dirty="0" err="1" smtClean="0"/>
              <a:t>çıkar¬masından</a:t>
            </a:r>
            <a:r>
              <a:rPr lang="tr-TR" dirty="0" smtClean="0"/>
              <a:t> kaynaklanmaktadır. Bu bağlamda en üst düzeyde maksimal kuvvet ve çabuk kuvvet gelişimi için ön yorulmalı alıştırmaların kullanılmaması önerilmektedir.</a:t>
            </a:r>
            <a:endParaRPr lang="tr-TR" dirty="0"/>
          </a:p>
        </p:txBody>
      </p:sp>
    </p:spTree>
    <p:extLst>
      <p:ext uri="{BB962C8B-B14F-4D97-AF65-F5344CB8AC3E}">
        <p14:creationId xmlns:p14="http://schemas.microsoft.com/office/powerpoint/2010/main" val="266557560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58847"/>
            <a:ext cx="6096000" cy="6740307"/>
          </a:xfrm>
          <a:prstGeom prst="rect">
            <a:avLst/>
          </a:prstGeom>
        </p:spPr>
        <p:txBody>
          <a:bodyPr>
            <a:spAutoFit/>
          </a:bodyPr>
          <a:lstStyle/>
          <a:p>
            <a:r>
              <a:rPr lang="tr-TR" dirty="0" smtClean="0"/>
              <a:t>Sporcunun maksimal kuvvet ve çabuk kuvvet gelişimini sağladıktan sonra, patlayıcı </a:t>
            </a:r>
            <a:r>
              <a:rPr lang="tr-TR" dirty="0" err="1" smtClean="0"/>
              <a:t>alış¬tırmaları</a:t>
            </a:r>
            <a:r>
              <a:rPr lang="tr-TR" dirty="0" smtClean="0"/>
              <a:t> (130,200) ya da ağır yüklenmeli, çok eklemli, büyük kütle geliştirici alıştırmaları (130), sıçrama ya da sprint gibi alıştırmalardan önce kullanması önemli kazanımlar </a:t>
            </a:r>
            <a:r>
              <a:rPr lang="tr-TR" dirty="0" err="1" smtClean="0"/>
              <a:t>sağ¬lamaktadır</a:t>
            </a:r>
            <a:r>
              <a:rPr lang="tr-TR" dirty="0" smtClean="0"/>
              <a:t>. Bu bütünleşik uygulama, etkinlik (antrenman) sonrası kazanım bütünlüğü (</a:t>
            </a:r>
            <a:r>
              <a:rPr lang="tr-TR" dirty="0" err="1" smtClean="0"/>
              <a:t>postacti-vation</a:t>
            </a:r>
            <a:r>
              <a:rPr lang="tr-TR" dirty="0" smtClean="0"/>
              <a:t> </a:t>
            </a:r>
            <a:r>
              <a:rPr lang="tr-TR" dirty="0" err="1" smtClean="0"/>
              <a:t>potentiation</a:t>
            </a:r>
            <a:r>
              <a:rPr lang="tr-TR" dirty="0" smtClean="0"/>
              <a:t> </a:t>
            </a:r>
            <a:r>
              <a:rPr lang="tr-TR" dirty="0" err="1" smtClean="0"/>
              <a:t>complex</a:t>
            </a:r>
            <a:r>
              <a:rPr lang="tr-TR" dirty="0" smtClean="0"/>
              <a:t>) olarak tanımlanmaktadır. Etkinlik sonrası kazanım bütünlüğü, kuvvet geliştirme oranı (RFD), sıçrama yüksekliği (210), sprint verimi (130) ve sprint te adım sıklığını (176) anlamlı bir düzeyde artırmaktadır. Buna karşın başlangıç </a:t>
            </a:r>
            <a:r>
              <a:rPr lang="tr-TR" dirty="0" err="1" smtClean="0"/>
              <a:t>alıştırma¬larının</a:t>
            </a:r>
            <a:r>
              <a:rPr lang="tr-TR" dirty="0" smtClean="0"/>
              <a:t> çok fazla yorgunluk ortaya çıkarmasından dolayı, bu alıştırmaların ardından </a:t>
            </a:r>
            <a:r>
              <a:rPr lang="tr-TR" dirty="0" err="1" smtClean="0"/>
              <a:t>uy¬gulanan</a:t>
            </a:r>
            <a:r>
              <a:rPr lang="tr-TR" dirty="0" smtClean="0"/>
              <a:t> ikinci alıştırmalarda verim düşüşlerine neden olacağı da unutulmamalıdır (32). Etkinlik sonrası kazanım bütünlüğü sağlayan alıştırmalar, ağırlıklı olarak sadece üst düzey antrenmanlı bireylerde, kullanılmalıdır (33). Etkinlik sonrası kazanım bütünlüğü ile İlgili çok sayıda örnek bilimsel kaynaklarda bulunmaktadır. Yüksek anlamlı ilişkiler bulunan bazı örnekler, çizelge 10.8 de verilmiştir. Bu çizelgede verilen etkinlik sonrası kazanım </a:t>
            </a:r>
            <a:r>
              <a:rPr lang="tr-TR" dirty="0" err="1" smtClean="0"/>
              <a:t>bü¬tünlüğü</a:t>
            </a:r>
            <a:r>
              <a:rPr lang="tr-TR" dirty="0" smtClean="0"/>
              <a:t> uygulamalarında-örneğin birinci uygulamada- </a:t>
            </a:r>
            <a:r>
              <a:rPr lang="tr-TR" dirty="0" err="1" smtClean="0"/>
              <a:t>squat</a:t>
            </a:r>
            <a:r>
              <a:rPr lang="tr-TR" dirty="0" smtClean="0"/>
              <a:t> alıştırması yüksek yüklenme (&gt; 90 1 </a:t>
            </a:r>
            <a:r>
              <a:rPr lang="tr-TR" dirty="0" err="1" smtClean="0"/>
              <a:t>TM'un</a:t>
            </a:r>
            <a:r>
              <a:rPr lang="tr-TR" dirty="0" smtClean="0"/>
              <a:t> %90), az sayıda tekrar (1-3 tekrar) ile 4-5dk ile uygulanır, 4-5 </a:t>
            </a:r>
            <a:r>
              <a:rPr lang="tr-TR" dirty="0" err="1" smtClean="0"/>
              <a:t>dk</a:t>
            </a:r>
            <a:r>
              <a:rPr lang="tr-TR" dirty="0" smtClean="0"/>
              <a:t> sonra ise sıçrama ya da sprint gibi patlayıcı bir hareket uygulaması gerçekleştirilir.</a:t>
            </a:r>
            <a:endParaRPr lang="tr-TR" dirty="0"/>
          </a:p>
        </p:txBody>
      </p:sp>
    </p:spTree>
    <p:extLst>
      <p:ext uri="{BB962C8B-B14F-4D97-AF65-F5344CB8AC3E}">
        <p14:creationId xmlns:p14="http://schemas.microsoft.com/office/powerpoint/2010/main" val="307479358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443841"/>
            <a:ext cx="6096000" cy="4124206"/>
          </a:xfrm>
          <a:prstGeom prst="rect">
            <a:avLst/>
          </a:prstGeom>
        </p:spPr>
        <p:txBody>
          <a:bodyPr>
            <a:spAutoFit/>
          </a:bodyPr>
          <a:lstStyle/>
          <a:p>
            <a:r>
              <a:rPr lang="tr-TR" sz="2800" b="1" dirty="0" smtClean="0"/>
              <a:t>Antrenman Sıklığı</a:t>
            </a:r>
          </a:p>
          <a:p>
            <a:r>
              <a:rPr lang="tr-TR" dirty="0" smtClean="0"/>
              <a:t>Antrenman sıklığının ölçülmesi ile çalışılan kas grubunun&gt; haftada ne kadar çalışıldığı ya da sporcunun tüm vücudunu geliştiren antrenmanı, ne kadar sıklıkta yaptığı </a:t>
            </a:r>
            <a:r>
              <a:rPr lang="tr-TR" dirty="0" err="1" smtClean="0"/>
              <a:t>belirlen¬mektedir</a:t>
            </a:r>
            <a:r>
              <a:rPr lang="tr-TR" dirty="0" smtClean="0"/>
              <a:t> (12,50,180). Antrenman sıklığının fazla olması, daha fazla kuvvet kazanımını sağlamaktadır (64,68,102,132,152). Yeni başlayanlarda ve orta düzeyde gelişmiş </a:t>
            </a:r>
            <a:r>
              <a:rPr lang="tr-TR" dirty="0" err="1" smtClean="0"/>
              <a:t>spor¬cularda</a:t>
            </a:r>
            <a:r>
              <a:rPr lang="tr-TR" dirty="0" smtClean="0"/>
              <a:t> bir antrenman biriminde tüm vücudu geliştirici alıştırmaların, haftada 2-3 gün olarak uygulanması uygun olurken, orta düzeyde antrenmanlı sporcularda, haftada 3-4 gün çalışılan her kas </a:t>
            </a:r>
            <a:r>
              <a:rPr lang="tr-TR" dirty="0" err="1" smtClean="0"/>
              <a:t>grubununda</a:t>
            </a:r>
            <a:r>
              <a:rPr lang="tr-TR" dirty="0" smtClean="0"/>
              <a:t> yer alan özel alıştırmaların her birisinin, haftada 1-2 gün çalıştırılmasını sağlayacak bir biçimde uygulanması önerilmektedir (12). Sporcunun gelişim düzeyine bağlı olarak, antrenman sıklığı arttırılmalıdır.</a:t>
            </a:r>
            <a:endParaRPr lang="tr-TR" dirty="0"/>
          </a:p>
        </p:txBody>
      </p:sp>
    </p:spTree>
    <p:extLst>
      <p:ext uri="{BB962C8B-B14F-4D97-AF65-F5344CB8AC3E}">
        <p14:creationId xmlns:p14="http://schemas.microsoft.com/office/powerpoint/2010/main" val="3274671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3416320"/>
          </a:xfrm>
          <a:prstGeom prst="rect">
            <a:avLst/>
          </a:prstGeom>
        </p:spPr>
        <p:txBody>
          <a:bodyPr>
            <a:spAutoFit/>
          </a:bodyPr>
          <a:lstStyle/>
          <a:p>
            <a:r>
              <a:rPr lang="tr-TR" dirty="0" smtClean="0"/>
              <a:t>Bilimsel kaynaklarda üst düzey sporcuların, yüksek antrenman sıklığı ile antrenman </a:t>
            </a:r>
            <a:r>
              <a:rPr lang="tr-TR" dirty="0" err="1" smtClean="0"/>
              <a:t>yap¬masını</a:t>
            </a:r>
            <a:r>
              <a:rPr lang="tr-TR" dirty="0" smtClean="0"/>
              <a:t> destekleyen çok sayıda veri bulunmaktadır. Örneğin, üniversite düzeyi Amerikan futbolcularının, haftada 4-5 antrenman birimi   kuvvet antrenmanı uygulaması, daha </a:t>
            </a:r>
            <a:r>
              <a:rPr lang="tr-TR" dirty="0" err="1" smtClean="0"/>
              <a:t>azsayıda</a:t>
            </a:r>
            <a:r>
              <a:rPr lang="tr-TR" dirty="0" smtClean="0"/>
              <a:t> uygulanan antrenman birimlerindeki kazanıma göre kas gelişimi açısından daha yüksek değerler oluşturmaktadır (96). Bu nedenle, maksimal kas kuvveti uyumunun </a:t>
            </a:r>
            <a:r>
              <a:rPr lang="tr-TR" dirty="0" err="1" smtClean="0"/>
              <a:t>sağ¬lanmasını</a:t>
            </a:r>
            <a:r>
              <a:rPr lang="tr-TR" dirty="0" smtClean="0"/>
              <a:t> en üst düzeye çıkarmak için yüksek antrenman sıklığı gerekli olmaktadır (12). Bu yaklaşımı destekleyen bir bulgu da üst düzey haltercilerin haftada 21 antrenman </a:t>
            </a:r>
            <a:r>
              <a:rPr lang="tr-TR" dirty="0" err="1" smtClean="0"/>
              <a:t>biri¬mi</a:t>
            </a:r>
            <a:r>
              <a:rPr lang="tr-TR" dirty="0" smtClean="0"/>
              <a:t> yapmalarıdır (63,211). </a:t>
            </a:r>
          </a:p>
          <a:p>
            <a:r>
              <a:rPr lang="tr-TR" dirty="0" smtClean="0"/>
              <a:t> </a:t>
            </a:r>
            <a:endParaRPr lang="tr-TR" dirty="0"/>
          </a:p>
        </p:txBody>
      </p:sp>
    </p:spTree>
    <p:extLst>
      <p:ext uri="{BB962C8B-B14F-4D97-AF65-F5344CB8AC3E}">
        <p14:creationId xmlns:p14="http://schemas.microsoft.com/office/powerpoint/2010/main" val="340956730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8792" t="15625" r="37500" b="37765"/>
          <a:stretch/>
        </p:blipFill>
        <p:spPr>
          <a:xfrm>
            <a:off x="2076772" y="914400"/>
            <a:ext cx="5238427" cy="3409627"/>
          </a:xfrm>
          <a:prstGeom prst="rect">
            <a:avLst/>
          </a:prstGeom>
        </p:spPr>
      </p:pic>
    </p:spTree>
    <p:extLst>
      <p:ext uri="{BB962C8B-B14F-4D97-AF65-F5344CB8AC3E}">
        <p14:creationId xmlns:p14="http://schemas.microsoft.com/office/powerpoint/2010/main" val="246962010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751344"/>
            <a:ext cx="6096000" cy="5355312"/>
          </a:xfrm>
          <a:prstGeom prst="rect">
            <a:avLst/>
          </a:prstGeom>
        </p:spPr>
        <p:txBody>
          <a:bodyPr>
            <a:spAutoFit/>
          </a:bodyPr>
          <a:lstStyle/>
          <a:p>
            <a:r>
              <a:rPr lang="tr-TR" dirty="0" smtClean="0"/>
              <a:t>Yüksek antrenman sıklığı genel olarak, antrenman kapsamının, kısa süreli antrenman birimlerine bölünerek aynı gün içerisinde çok kere uygulanması ile sağlanmaktadır. Örneğin, Yunan (42) ve eski Sovyet (63) halter sisteminde bir </a:t>
            </a:r>
            <a:r>
              <a:rPr lang="tr-TR" dirty="0" err="1" smtClean="0"/>
              <a:t>antren¬man</a:t>
            </a:r>
            <a:r>
              <a:rPr lang="tr-TR" dirty="0" smtClean="0"/>
              <a:t> gününde, iki antrenman birimi kullanılmasına karşın Bulgar halter sisteminde ise bir antrenman gününde 6 tane 45dk süren antrenman birimi uygulaması yapılmaktadır (4-7,63). Ajan ve Baroğa (11), üst düzey yarışmacı haltercilerde verim düzeyini, en üst düzeye çıkarmak için her gün çok sayıda antrenman birimi uygulamaları yapmaları gerekli olduğunu belirtmektedir. Kısa antrenman birimleri ile antrenman kapsamının bölünmesi uygulamasında bir sonraki antrenman için toparlanmayı sağlamak amacı ile besinler ve ek besinlerin kullanılması da, antrenmanın niteliğini de arttırmaktadır. Bu yaklaşım Hâk-</a:t>
            </a:r>
            <a:r>
              <a:rPr lang="tr-TR" dirty="0" err="1" smtClean="0"/>
              <a:t>kinen</a:t>
            </a:r>
            <a:r>
              <a:rPr lang="tr-TR" dirty="0" smtClean="0"/>
              <a:t> ve </a:t>
            </a:r>
            <a:r>
              <a:rPr lang="tr-TR" dirty="0" err="1" smtClean="0"/>
              <a:t>Kallinen</a:t>
            </a:r>
            <a:r>
              <a:rPr lang="tr-TR" dirty="0" smtClean="0"/>
              <a:t> (76)'in çalışmasında da desteklenmektedir. Bu çalışmada antrenman kapsamı korunarak, antrenman sıklığını günde iki antrenman birimine çıkarmanın, günde bir antrenman birimi uygulamaya göre anlamlı büyüklükte, kas </a:t>
            </a:r>
            <a:r>
              <a:rPr lang="tr-TR" dirty="0" err="1" smtClean="0"/>
              <a:t>hipertrofisi</a:t>
            </a:r>
            <a:r>
              <a:rPr lang="tr-TR" dirty="0" smtClean="0"/>
              <a:t> ve sinir kas sistemi uyumu artışı sağlandığı, gösterilmiştir.</a:t>
            </a:r>
            <a:endParaRPr lang="tr-TR" dirty="0"/>
          </a:p>
        </p:txBody>
      </p:sp>
    </p:spTree>
    <p:extLst>
      <p:ext uri="{BB962C8B-B14F-4D97-AF65-F5344CB8AC3E}">
        <p14:creationId xmlns:p14="http://schemas.microsoft.com/office/powerpoint/2010/main" val="100809425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986007" y="628077"/>
            <a:ext cx="6096000" cy="5078313"/>
          </a:xfrm>
          <a:prstGeom prst="rect">
            <a:avLst/>
          </a:prstGeom>
        </p:spPr>
        <p:txBody>
          <a:bodyPr>
            <a:spAutoFit/>
          </a:bodyPr>
          <a:lstStyle/>
          <a:p>
            <a:r>
              <a:rPr lang="tr-TR" dirty="0" smtClean="0"/>
              <a:t>En uygun antrenman sıklığı düzeyini, çok sayıda etmen belirlemektedir. Antrenman </a:t>
            </a:r>
            <a:r>
              <a:rPr lang="tr-TR" dirty="0" err="1" smtClean="0"/>
              <a:t>du¬rumu</a:t>
            </a:r>
            <a:r>
              <a:rPr lang="tr-TR" dirty="0" smtClean="0"/>
              <a:t>, kuvvet biçimine olan gereksinim, antrenman dönemi gibi çeşitli etmenler kuvvet</a:t>
            </a:r>
          </a:p>
          <a:p>
            <a:r>
              <a:rPr lang="tr-TR" dirty="0" smtClean="0"/>
              <a:t> antrenmanı sıklığını etkilemektedir. Örneğin çok sayıda sporcu, kuvvet </a:t>
            </a:r>
            <a:r>
              <a:rPr lang="tr-TR" dirty="0" err="1" smtClean="0"/>
              <a:t>antrenmalarını</a:t>
            </a:r>
            <a:r>
              <a:rPr lang="tr-TR" dirty="0" smtClean="0"/>
              <a:t> sadece kuvvet geliştirme amaçlı </a:t>
            </a:r>
            <a:r>
              <a:rPr lang="tr-TR" dirty="0" err="1" smtClean="0"/>
              <a:t>değil,özellikle</a:t>
            </a:r>
            <a:r>
              <a:rPr lang="tr-TR" dirty="0" smtClean="0"/>
              <a:t> de yaptıkları spor dalının verim düzeyi gelişimine katkı sağlaması amacı ile de uygulamaktadır. Buna bağlı olarak da; bu </a:t>
            </a:r>
            <a:r>
              <a:rPr lang="tr-TR" dirty="0" err="1" smtClean="0"/>
              <a:t>spor¬cular</a:t>
            </a:r>
            <a:r>
              <a:rPr lang="tr-TR" dirty="0" smtClean="0"/>
              <a:t>, diğer antrenman etkinlikleri ile bağlantılı olacak bir biçimde haftada 3-4 kuvvet antrenman birimi uygulamaktadırlar. Bununla birlikte eğer, sporcunun amacı maksimal kuvvet ve çabuk kuvvet (güç) üretebilme kapasitesini geliştirmek ise daha çok antrenman sıklığı kullanılmalıdır. Antrenman dönemlerine göre antrenman sıklığı da değişmektedir. Örneğin, hazırlık döneminde antrenman sıklığı, yarışma döneminin son bölümüne göre daha yüksek olmaktadır. Diğer yandan </a:t>
            </a:r>
            <a:r>
              <a:rPr lang="tr-TR" dirty="0" err="1" smtClean="0"/>
              <a:t>doruklama,ya</a:t>
            </a:r>
            <a:r>
              <a:rPr lang="tr-TR" dirty="0" smtClean="0"/>
              <a:t> da yüklenme azaltma( </a:t>
            </a:r>
            <a:r>
              <a:rPr lang="tr-TR" dirty="0" err="1" smtClean="0"/>
              <a:t>taper</a:t>
            </a:r>
            <a:r>
              <a:rPr lang="tr-TR" dirty="0" smtClean="0"/>
              <a:t>) </a:t>
            </a:r>
            <a:r>
              <a:rPr lang="tr-TR" dirty="0" err="1" smtClean="0"/>
              <a:t>ant¬renmanında</a:t>
            </a:r>
            <a:r>
              <a:rPr lang="tr-TR" dirty="0" smtClean="0"/>
              <a:t> -yorgunluğun en aza indirilebilmesi için-, genel olarak antrenman birimi </a:t>
            </a:r>
            <a:r>
              <a:rPr lang="tr-TR" dirty="0" err="1" smtClean="0"/>
              <a:t>sa¬yısı</a:t>
            </a:r>
            <a:r>
              <a:rPr lang="tr-TR" dirty="0" smtClean="0"/>
              <a:t> azaltılmaktadır.</a:t>
            </a:r>
            <a:endParaRPr lang="tr-TR" dirty="0"/>
          </a:p>
        </p:txBody>
      </p:sp>
    </p:spTree>
    <p:extLst>
      <p:ext uri="{BB962C8B-B14F-4D97-AF65-F5344CB8AC3E}">
        <p14:creationId xmlns:p14="http://schemas.microsoft.com/office/powerpoint/2010/main" val="149683578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335846"/>
            <a:ext cx="6096000" cy="6340197"/>
          </a:xfrm>
          <a:prstGeom prst="rect">
            <a:avLst/>
          </a:prstGeom>
        </p:spPr>
        <p:txBody>
          <a:bodyPr>
            <a:spAutoFit/>
          </a:bodyPr>
          <a:lstStyle/>
          <a:p>
            <a:r>
              <a:rPr lang="tr-TR" sz="2800" b="1" dirty="0" smtClean="0"/>
              <a:t>Yüklenme Düzenlemesi</a:t>
            </a:r>
          </a:p>
          <a:p>
            <a:r>
              <a:rPr lang="tr-TR" dirty="0" smtClean="0"/>
              <a:t>Antrenman içerisinde yüklenmelerin düzenlenmesi, fizyolojik uyumun sağlanması için önemli bir öğe olarak görülmelidir. Maksimal kuvvet kazanımı için etkili bir yüklenme düzenlemesi, düz piramit yüklenme ile sağlanmaktadır. Düz piramitte, sporcular önce </a:t>
            </a:r>
            <a:r>
              <a:rPr lang="tr-TR" dirty="0" err="1" smtClean="0"/>
              <a:t>çe¬şitli</a:t>
            </a:r>
            <a:r>
              <a:rPr lang="tr-TR" dirty="0" smtClean="0"/>
              <a:t> ısınma setleri uyguladıktan sonra önceden belirlenmiş yüklenmelerle antrenman </a:t>
            </a:r>
            <a:r>
              <a:rPr lang="tr-TR" dirty="0" err="1" smtClean="0"/>
              <a:t>set¬lerini</a:t>
            </a:r>
            <a:r>
              <a:rPr lang="tr-TR" dirty="0" smtClean="0"/>
              <a:t> piramidin en üst yüklenmesine kadar uygularlar daha sonra bu seti aşağıya doğru tekrarlarlar (çizelge 10.9). Piramidin düz bölümünde genel olarak kullanılan antrenman sertliği, sporcunun hedeflediği maksimal kuvvet değerinin %80 ile %100'ü arasındadır (12,66,77). Setin aşağıya doğru uygulanan bölümünde etkinlik sonrası kazanım etkisi sonucu olarak, güç çıktısı ve hareket hızı artmaktadır (186). Bu türden verim düzeyini en iyi düzeyde tutabilmek için antrenman sertliği, 1 </a:t>
            </a:r>
            <a:r>
              <a:rPr lang="tr-TR" dirty="0" err="1" smtClean="0"/>
              <a:t>TM'un</a:t>
            </a:r>
            <a:r>
              <a:rPr lang="tr-TR" dirty="0" smtClean="0"/>
              <a:t> %75-85 arasında seçilmelidir (66,211). Bu yaklaşıma uygun bir örnek </a:t>
            </a:r>
            <a:r>
              <a:rPr lang="tr-TR" dirty="0" err="1" smtClean="0"/>
              <a:t>Zatsiorsky</a:t>
            </a:r>
            <a:r>
              <a:rPr lang="tr-TR" dirty="0" smtClean="0"/>
              <a:t> (211)'</a:t>
            </a:r>
            <a:r>
              <a:rPr lang="tr-TR" dirty="0" err="1" smtClean="0"/>
              <a:t>nin</a:t>
            </a:r>
            <a:r>
              <a:rPr lang="tr-TR" dirty="0" smtClean="0"/>
              <a:t> yaptığı çalışmada </a:t>
            </a:r>
            <a:r>
              <a:rPr lang="tr-TR" dirty="0" err="1" smtClean="0"/>
              <a:t>gösteril¬miştir</a:t>
            </a:r>
            <a:r>
              <a:rPr lang="tr-TR" dirty="0" smtClean="0"/>
              <a:t>. Bu çalışmada Sovyet haltercilerinin bir yıllık antrenman kapsamının %35'i 1 TİN/Tun %70-80 arasında, antrenman kapsamının %20'sı ise 1 </a:t>
            </a:r>
            <a:r>
              <a:rPr lang="tr-TR" dirty="0" err="1" smtClean="0"/>
              <a:t>TIVTun</a:t>
            </a:r>
            <a:r>
              <a:rPr lang="tr-TR" dirty="0" smtClean="0"/>
              <a:t> %80-90 arasında ve </a:t>
            </a:r>
            <a:r>
              <a:rPr lang="tr-TR" dirty="0" err="1" smtClean="0"/>
              <a:t>antren¬man</a:t>
            </a:r>
            <a:r>
              <a:rPr lang="tr-TR" dirty="0" smtClean="0"/>
              <a:t> kapsamının sadece %7'si de 1 </a:t>
            </a:r>
            <a:r>
              <a:rPr lang="tr-TR" dirty="0" err="1" smtClean="0"/>
              <a:t>TM'un</a:t>
            </a:r>
            <a:r>
              <a:rPr lang="tr-TR" dirty="0" smtClean="0"/>
              <a:t> %90-100 arasında gerçekleştirilmiştir. </a:t>
            </a:r>
            <a:endParaRPr lang="tr-TR" dirty="0"/>
          </a:p>
        </p:txBody>
      </p:sp>
    </p:spTree>
    <p:extLst>
      <p:ext uri="{BB962C8B-B14F-4D97-AF65-F5344CB8AC3E}">
        <p14:creationId xmlns:p14="http://schemas.microsoft.com/office/powerpoint/2010/main" val="288913624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11017" t="63718" r="34322" b="16579"/>
          <a:stretch/>
        </p:blipFill>
        <p:spPr>
          <a:xfrm>
            <a:off x="2293748" y="4432515"/>
            <a:ext cx="5331417" cy="1441344"/>
          </a:xfrm>
          <a:prstGeom prst="rect">
            <a:avLst/>
          </a:prstGeom>
        </p:spPr>
      </p:pic>
      <p:sp>
        <p:nvSpPr>
          <p:cNvPr id="3" name="Dikdörtgen 2"/>
          <p:cNvSpPr/>
          <p:nvPr/>
        </p:nvSpPr>
        <p:spPr>
          <a:xfrm>
            <a:off x="3048000" y="3105835"/>
            <a:ext cx="6096000" cy="646331"/>
          </a:xfrm>
          <a:prstGeom prst="rect">
            <a:avLst/>
          </a:prstGeom>
        </p:spPr>
        <p:txBody>
          <a:bodyPr>
            <a:spAutoFit/>
          </a:bodyPr>
          <a:lstStyle/>
          <a:p>
            <a:r>
              <a:rPr lang="tr-TR" dirty="0" smtClean="0"/>
              <a:t>Çizelge 10.9 Düz Piramit Yöntemi ile </a:t>
            </a:r>
            <a:r>
              <a:rPr lang="tr-TR" dirty="0" err="1" smtClean="0"/>
              <a:t>Squat</a:t>
            </a:r>
            <a:r>
              <a:rPr lang="tr-TR" dirty="0" smtClean="0"/>
              <a:t> Alıştırmasında Yüklenme Uygu-laması</a:t>
            </a:r>
            <a:endParaRPr lang="tr-TR" dirty="0"/>
          </a:p>
        </p:txBody>
      </p:sp>
    </p:spTree>
    <p:extLst>
      <p:ext uri="{BB962C8B-B14F-4D97-AF65-F5344CB8AC3E}">
        <p14:creationId xmlns:p14="http://schemas.microsoft.com/office/powerpoint/2010/main" val="94624698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8951" t="19227" r="37182" b="58950"/>
          <a:stretch/>
        </p:blipFill>
        <p:spPr>
          <a:xfrm>
            <a:off x="2092271" y="1177871"/>
            <a:ext cx="5253926" cy="1596326"/>
          </a:xfrm>
          <a:prstGeom prst="rect">
            <a:avLst/>
          </a:prstGeom>
        </p:spPr>
      </p:pic>
    </p:spTree>
    <p:extLst>
      <p:ext uri="{BB962C8B-B14F-4D97-AF65-F5344CB8AC3E}">
        <p14:creationId xmlns:p14="http://schemas.microsoft.com/office/powerpoint/2010/main" val="104256519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8792" t="42320" r="37182" b="24841"/>
          <a:stretch/>
        </p:blipFill>
        <p:spPr>
          <a:xfrm>
            <a:off x="2076773" y="2867186"/>
            <a:ext cx="5269424" cy="2402238"/>
          </a:xfrm>
          <a:prstGeom prst="rect">
            <a:avLst/>
          </a:prstGeom>
        </p:spPr>
      </p:pic>
    </p:spTree>
    <p:extLst>
      <p:ext uri="{BB962C8B-B14F-4D97-AF65-F5344CB8AC3E}">
        <p14:creationId xmlns:p14="http://schemas.microsoft.com/office/powerpoint/2010/main" val="299180467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Bunun tersi bir yaklaşımı ise </a:t>
            </a:r>
            <a:r>
              <a:rPr lang="tr-TR" dirty="0" err="1" smtClean="0"/>
              <a:t>Hâkkinen</a:t>
            </a:r>
            <a:r>
              <a:rPr lang="tr-TR" dirty="0" smtClean="0"/>
              <a:t> vd. (77), -antrenman kapsamının 1 </a:t>
            </a:r>
            <a:r>
              <a:rPr lang="tr-TR" dirty="0" err="1" smtClean="0"/>
              <a:t>TM'un</a:t>
            </a:r>
            <a:r>
              <a:rPr lang="tr-TR" dirty="0" smtClean="0"/>
              <a:t> %80 den %90 ve %100 çıkartıldığında maksimal kuvvet düzeyinin anlamlı bir biçimde arttığını- </a:t>
            </a:r>
            <a:r>
              <a:rPr lang="tr-TR" dirty="0" err="1" smtClean="0"/>
              <a:t>belirt¬mektedir</a:t>
            </a:r>
            <a:r>
              <a:rPr lang="tr-TR" dirty="0" smtClean="0"/>
              <a:t>. Eğer, %90-%100 arasında çok geniş bir antrenman kapsamı uygulanırsa, verim düzeyi en uygun bir biçimde ortaya çıkmamakta, buna bağlı olarak da aşırı antrenman koşulları da ortaya çıkabilmektedir (56).</a:t>
            </a:r>
            <a:endParaRPr lang="tr-TR" dirty="0"/>
          </a:p>
        </p:txBody>
      </p:sp>
    </p:spTree>
    <p:extLst>
      <p:ext uri="{BB962C8B-B14F-4D97-AF65-F5344CB8AC3E}">
        <p14:creationId xmlns:p14="http://schemas.microsoft.com/office/powerpoint/2010/main" val="107703144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İkinci piramit biçimindeki yüklenme ise sadece piramit yüklenme olarak adlandırılan yük-</a:t>
            </a:r>
            <a:r>
              <a:rPr lang="tr-TR" dirty="0" err="1" smtClean="0"/>
              <a:t>lenme</a:t>
            </a:r>
            <a:r>
              <a:rPr lang="tr-TR" dirty="0" smtClean="0"/>
              <a:t> (24,173) ya da artan (çıkışlı) piramit yüklenme biçimi olarak tanımlanmaktadır. Bu yüklenme biçiminde her sette, 1 </a:t>
            </a:r>
            <a:r>
              <a:rPr lang="tr-TR" dirty="0" err="1" smtClean="0"/>
              <a:t>TM'a</a:t>
            </a:r>
            <a:r>
              <a:rPr lang="tr-TR" dirty="0" smtClean="0"/>
              <a:t> doğru yüklenmeler arttırılmakta, buna bağlı olarak da setlerde uygulanan tekrarların sayısı azalmaktadır (bakınız çizelge 10.10). Çıkışlı </a:t>
            </a:r>
            <a:r>
              <a:rPr lang="tr-TR" dirty="0" err="1" smtClean="0"/>
              <a:t>pira¬mitte</a:t>
            </a:r>
            <a:r>
              <a:rPr lang="tr-TR" dirty="0" smtClean="0"/>
              <a:t> kullanılan yüklenmeler arasındaki genişlik, %10-15'i geçmemelidir (24). Yüklenme genişliğinin %15 den fazla olması aşırı derecede yorgunluk birikiminden dolayı kuvvet </a:t>
            </a:r>
            <a:r>
              <a:rPr lang="tr-TR" dirty="0" err="1" smtClean="0"/>
              <a:t>geli¬şimini</a:t>
            </a:r>
            <a:r>
              <a:rPr lang="tr-TR" dirty="0" smtClean="0"/>
              <a:t> etkileyecektir (24).</a:t>
            </a:r>
            <a:endParaRPr lang="tr-TR" dirty="0"/>
          </a:p>
        </p:txBody>
      </p:sp>
    </p:spTree>
    <p:extLst>
      <p:ext uri="{BB962C8B-B14F-4D97-AF65-F5344CB8AC3E}">
        <p14:creationId xmlns:p14="http://schemas.microsoft.com/office/powerpoint/2010/main" val="392121265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166843"/>
            <a:ext cx="6096000" cy="3693319"/>
          </a:xfrm>
          <a:prstGeom prst="rect">
            <a:avLst/>
          </a:prstGeom>
        </p:spPr>
        <p:txBody>
          <a:bodyPr>
            <a:spAutoFit/>
          </a:bodyPr>
          <a:lstStyle/>
          <a:p>
            <a:r>
              <a:rPr lang="tr-TR" dirty="0" smtClean="0"/>
              <a:t>Çıkışlı piramit yüklenme biçiminin uyarlanmış bir biçimi, </a:t>
            </a:r>
            <a:r>
              <a:rPr lang="tr-TR" dirty="0" err="1" smtClean="0"/>
              <a:t>çiftpiramit</a:t>
            </a:r>
            <a:r>
              <a:rPr lang="tr-TR" dirty="0" smtClean="0"/>
              <a:t> (24,69) ya da sadece piramit olarak tanımlanmaktadır (211,212). Bu yüklenme düzenlemesinde kuvvet </a:t>
            </a:r>
            <a:r>
              <a:rPr lang="tr-TR" dirty="0" err="1" smtClean="0"/>
              <a:t>alıştır¬maları</a:t>
            </a:r>
            <a:r>
              <a:rPr lang="tr-TR" dirty="0" smtClean="0"/>
              <a:t>, maksimal düzeye kadar artmakta daha sonra ise yüklenmeler aşamalı bir biçimde düşürülmektedir (211,212). Bu yüklenme biçiminin bağlantısının sağlanması, iki bölümde gerçekleştirilmektedir (bakınız çizelge 10.11). Birinci bölümde antrenman sertliği arttıkça tekrar sayısı düşürülmekte, antrenman sertliği düştükçe de set sayısı artmaktadır (24,69). Diğer bölümdeki hareket uygulamasında antrenman kapsamı sabit kalmakta, yüklenmeler bir tekrar olarak uygulanmakta, daha sonrada antrenman sertliği, aşamalı bir biçimde düşürülmektedir (211,212). </a:t>
            </a:r>
            <a:endParaRPr lang="tr-TR" dirty="0"/>
          </a:p>
        </p:txBody>
      </p:sp>
    </p:spTree>
    <p:extLst>
      <p:ext uri="{BB962C8B-B14F-4D97-AF65-F5344CB8AC3E}">
        <p14:creationId xmlns:p14="http://schemas.microsoft.com/office/powerpoint/2010/main" val="66801112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Bu yüklenme biçiminde ortaya çıkan, etkinlik sonrası kazanım etkisi, piramitte aşağı doğru yapılan yüklenmelerde antrenman azalmasına bağlı olarak ortaya çıkmaktadır. Bununla birlikte yorgunluk kapsamının çok fazla olmasından </a:t>
            </a:r>
            <a:r>
              <a:rPr lang="tr-TR" dirty="0" err="1" smtClean="0"/>
              <a:t>dola¬yı</a:t>
            </a:r>
            <a:r>
              <a:rPr lang="tr-TR" dirty="0" smtClean="0"/>
              <a:t> bu türden yüklenme biçiminde verim potansiyelinin azalması ortaya çıkmaktadır (32). </a:t>
            </a:r>
            <a:r>
              <a:rPr lang="tr-TR" dirty="0" err="1" smtClean="0"/>
              <a:t>Zatsiorsky</a:t>
            </a:r>
            <a:r>
              <a:rPr lang="tr-TR" dirty="0" smtClean="0"/>
              <a:t> (211), </a:t>
            </a:r>
            <a:r>
              <a:rPr lang="tr-TR" dirty="0" err="1" smtClean="0"/>
              <a:t>Zatsiorsky</a:t>
            </a:r>
            <a:r>
              <a:rPr lang="tr-TR" dirty="0" smtClean="0"/>
              <a:t> ve </a:t>
            </a:r>
            <a:r>
              <a:rPr lang="tr-TR" dirty="0" err="1" smtClean="0"/>
              <a:t>Kraemer</a:t>
            </a:r>
            <a:r>
              <a:rPr lang="tr-TR" dirty="0" smtClean="0"/>
              <a:t> (212), bu türden yüklenme biçiminin çok yaygın olmadığını ve bu tür yüklenmeyi kullanan çok sayıda olimpik düzeydeki sporcunun, yıkıma uğrayıp başarısız olduğunu belirtmektedir.</a:t>
            </a:r>
            <a:endParaRPr lang="tr-TR" dirty="0"/>
          </a:p>
        </p:txBody>
      </p:sp>
    </p:spTree>
    <p:extLst>
      <p:ext uri="{BB962C8B-B14F-4D97-AF65-F5344CB8AC3E}">
        <p14:creationId xmlns:p14="http://schemas.microsoft.com/office/powerpoint/2010/main" val="268049810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754326"/>
          </a:xfrm>
          <a:prstGeom prst="rect">
            <a:avLst/>
          </a:prstGeom>
        </p:spPr>
        <p:txBody>
          <a:bodyPr>
            <a:spAutoFit/>
          </a:bodyPr>
          <a:lstStyle/>
          <a:p>
            <a:r>
              <a:rPr lang="tr-TR" dirty="0" smtClean="0"/>
              <a:t>Piramit yüklenmenin diğer bir çeşitlemesi de eğik (çarpık) piramit uygulamasıdır. Bu </a:t>
            </a:r>
            <a:r>
              <a:rPr lang="tr-TR" dirty="0" err="1" smtClean="0"/>
              <a:t>çeşit¬leme</a:t>
            </a:r>
            <a:r>
              <a:rPr lang="tr-TR" dirty="0" smtClean="0"/>
              <a:t>, çift piramit yüklenmesinin gelişmiş bir biçimidir (24). Bu yüklenme biçiminde seri-</a:t>
            </a:r>
            <a:r>
              <a:rPr lang="tr-TR" dirty="0" err="1" smtClean="0"/>
              <a:t>lerdeki</a:t>
            </a:r>
            <a:r>
              <a:rPr lang="tr-TR" dirty="0" smtClean="0"/>
              <a:t> antrenman sertliği, son setten önceki sette en yüksek düzeyde olacak bir biçimde düzenlenir (bakınız çizelge 10.12). </a:t>
            </a:r>
            <a:endParaRPr lang="tr-TR" dirty="0"/>
          </a:p>
        </p:txBody>
      </p:sp>
    </p:spTree>
    <p:extLst>
      <p:ext uri="{BB962C8B-B14F-4D97-AF65-F5344CB8AC3E}">
        <p14:creationId xmlns:p14="http://schemas.microsoft.com/office/powerpoint/2010/main" val="65035191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11652" t="28972" r="34480" b="54079"/>
          <a:stretch/>
        </p:blipFill>
        <p:spPr>
          <a:xfrm>
            <a:off x="2355741" y="1890793"/>
            <a:ext cx="5253927" cy="1239866"/>
          </a:xfrm>
          <a:prstGeom prst="rect">
            <a:avLst/>
          </a:prstGeom>
        </p:spPr>
      </p:pic>
      <p:sp>
        <p:nvSpPr>
          <p:cNvPr id="3" name="Dikdörtgen 2"/>
          <p:cNvSpPr/>
          <p:nvPr/>
        </p:nvSpPr>
        <p:spPr>
          <a:xfrm>
            <a:off x="3048000" y="3105835"/>
            <a:ext cx="6096000" cy="646331"/>
          </a:xfrm>
          <a:prstGeom prst="rect">
            <a:avLst/>
          </a:prstGeom>
        </p:spPr>
        <p:txBody>
          <a:bodyPr>
            <a:spAutoFit/>
          </a:bodyPr>
          <a:lstStyle/>
          <a:p>
            <a:r>
              <a:rPr lang="tr-TR" dirty="0" smtClean="0"/>
              <a:t>Çizelge 10.12 Eğik(çarpık) Piramit Yöntemi ile Orta Yükseklikten Sabit Omuzlamada Yüklenme Uygulaması</a:t>
            </a:r>
            <a:endParaRPr lang="tr-TR" dirty="0"/>
          </a:p>
        </p:txBody>
      </p:sp>
    </p:spTree>
    <p:extLst>
      <p:ext uri="{BB962C8B-B14F-4D97-AF65-F5344CB8AC3E}">
        <p14:creationId xmlns:p14="http://schemas.microsoft.com/office/powerpoint/2010/main" val="219483339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rotWithShape="1">
          <a:blip r:embed="rId2"/>
          <a:srcRect l="11493" t="47193" r="33687" b="17638"/>
          <a:stretch/>
        </p:blipFill>
        <p:spPr>
          <a:xfrm>
            <a:off x="2340244" y="3223647"/>
            <a:ext cx="5346915" cy="2572720"/>
          </a:xfrm>
          <a:prstGeom prst="rect">
            <a:avLst/>
          </a:prstGeom>
        </p:spPr>
      </p:pic>
    </p:spTree>
    <p:extLst>
      <p:ext uri="{BB962C8B-B14F-4D97-AF65-F5344CB8AC3E}">
        <p14:creationId xmlns:p14="http://schemas.microsoft.com/office/powerpoint/2010/main" val="400102673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Daha sonra antrenman sertliği, etkinlik sonrası kaza-</a:t>
            </a:r>
          </a:p>
          <a:p>
            <a:r>
              <a:rPr lang="tr-TR" dirty="0" err="1" smtClean="0"/>
              <a:t>nım</a:t>
            </a:r>
            <a:r>
              <a:rPr lang="tr-TR" dirty="0" smtClean="0"/>
              <a:t> etkisinin ortaya çıkması açısından düşürülmektedir (186). Bu yaklaşımı destekleyici</a:t>
            </a:r>
          </a:p>
          <a:p>
            <a:r>
              <a:rPr lang="tr-TR" dirty="0" smtClean="0"/>
              <a:t>bir çalışmada Stone vd. (186), </a:t>
            </a:r>
            <a:r>
              <a:rPr lang="tr-TR" dirty="0" err="1" smtClean="0"/>
              <a:t>tarafindan</a:t>
            </a:r>
            <a:r>
              <a:rPr lang="tr-TR" dirty="0" smtClean="0"/>
              <a:t> yapılmıştır. Bu çalışmada, son set uygulamasın-</a:t>
            </a:r>
          </a:p>
          <a:p>
            <a:r>
              <a:rPr lang="tr-TR" dirty="0" smtClean="0"/>
              <a:t>da büyük bir halter hızının sağlandığı belirtilmektedir. Bu verilere dayanarak, eğik piramit</a:t>
            </a:r>
          </a:p>
          <a:p>
            <a:r>
              <a:rPr lang="tr-TR" dirty="0" smtClean="0"/>
              <a:t>etkinlik sonrası potansiyel kazanım bütünlüğünü sağlamak için çok kullanışlı bir yöntem</a:t>
            </a:r>
          </a:p>
          <a:p>
            <a:r>
              <a:rPr lang="tr-TR" dirty="0" smtClean="0"/>
              <a:t>olduğu ortaya çıkmaktadır.</a:t>
            </a:r>
            <a:endParaRPr lang="tr-TR" dirty="0"/>
          </a:p>
        </p:txBody>
      </p:sp>
    </p:spTree>
    <p:extLst>
      <p:ext uri="{BB962C8B-B14F-4D97-AF65-F5344CB8AC3E}">
        <p14:creationId xmlns:p14="http://schemas.microsoft.com/office/powerpoint/2010/main" val="220047726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428068" y="1238689"/>
            <a:ext cx="9144000" cy="3970318"/>
          </a:xfrm>
          <a:prstGeom prst="rect">
            <a:avLst/>
          </a:prstGeom>
        </p:spPr>
        <p:txBody>
          <a:bodyPr wrap="square">
            <a:spAutoFit/>
          </a:bodyPr>
          <a:lstStyle/>
          <a:p>
            <a:r>
              <a:rPr lang="tr-TR" dirty="0" smtClean="0"/>
              <a:t>Diğer bir yüklenme biçimi ise dalgasal (değişken) yüklenme modelidir (189). </a:t>
            </a:r>
            <a:r>
              <a:rPr lang="tr-TR" dirty="0" err="1" smtClean="0"/>
              <a:t>Buyüklenme</a:t>
            </a:r>
            <a:endParaRPr lang="tr-TR" dirty="0" smtClean="0"/>
          </a:p>
          <a:p>
            <a:r>
              <a:rPr lang="tr-TR" dirty="0" smtClean="0"/>
              <a:t>biçimi, bazı kaynaklarda ise bölüm çalışması olarak değerlendirilmektedir (108). Bu model antrenman yüklenmesinde, </a:t>
            </a:r>
            <a:r>
              <a:rPr lang="tr-TR" dirty="0" err="1" smtClean="0"/>
              <a:t>ard</a:t>
            </a:r>
            <a:r>
              <a:rPr lang="tr-TR" dirty="0" smtClean="0"/>
              <a:t> arda ya da dalgasal biçimde yüklenmeler kullanılmaktadır (bakınız çizelge 10.3). Dalgasal yüklenme yöntemi, etkinlik sonrası kazanım etkisi sağladığından, ağır yüklenmenin arkasından sonra hafif yüklenmenin uygulanmasından</a:t>
            </a:r>
          </a:p>
          <a:p>
            <a:r>
              <a:rPr lang="tr-TR" dirty="0" smtClean="0"/>
              <a:t>dolayı çok yararlı olmaktadır. Bu modelin sağladığı etkinlik sonrası kazanım etkisine </a:t>
            </a:r>
            <a:r>
              <a:rPr lang="tr-TR" dirty="0" err="1" smtClean="0"/>
              <a:t>yö</a:t>
            </a:r>
            <a:r>
              <a:rPr lang="tr-TR" dirty="0" smtClean="0"/>
              <a:t>-</a:t>
            </a:r>
          </a:p>
          <a:p>
            <a:r>
              <a:rPr lang="tr-TR" dirty="0" err="1" smtClean="0"/>
              <a:t>nelik</a:t>
            </a:r>
            <a:r>
              <a:rPr lang="tr-TR" dirty="0" smtClean="0"/>
              <a:t> çalışmalar, bilimsel kaynaklarda çok yeni olarak yer almaktadır. Dalgasal yüklenme</a:t>
            </a:r>
          </a:p>
          <a:p>
            <a:r>
              <a:rPr lang="tr-TR" dirty="0" smtClean="0"/>
              <a:t>modeli, halter alıştırmalarında (örneğin, koparma, sabit koparma, silkme, sabit silkme)</a:t>
            </a:r>
          </a:p>
          <a:p>
            <a:r>
              <a:rPr lang="tr-TR" dirty="0" smtClean="0"/>
              <a:t>çok etkili olmaktadır. Dalgasal yüklenme modelinin diğer bir çeşitlemesi de çift uyarım</a:t>
            </a:r>
          </a:p>
          <a:p>
            <a:r>
              <a:rPr lang="tr-TR" dirty="0" smtClean="0"/>
              <a:t>yaklaşımıdır (108). Bu yaklaşımda sporcular, %10-15 oranında değişen yüksek sertlikteki,</a:t>
            </a:r>
          </a:p>
          <a:p>
            <a:r>
              <a:rPr lang="tr-TR" dirty="0" smtClean="0"/>
              <a:t>yüksek tekrarlı set uygulamasından tek tekrarlı set uygulamasına doğru değişen bir uygu-</a:t>
            </a:r>
          </a:p>
          <a:p>
            <a:r>
              <a:rPr lang="tr-TR" dirty="0" smtClean="0"/>
              <a:t>lamayı gerçekleştirmektedirler. Çift uyarım yaklaşımı özellikle de kuvvet alıştırmalarında</a:t>
            </a:r>
          </a:p>
          <a:p>
            <a:r>
              <a:rPr lang="tr-TR" dirty="0" smtClean="0"/>
              <a:t>(</a:t>
            </a:r>
            <a:r>
              <a:rPr lang="tr-TR" dirty="0" err="1" smtClean="0"/>
              <a:t>squat</a:t>
            </a:r>
            <a:r>
              <a:rPr lang="tr-TR" dirty="0" smtClean="0"/>
              <a:t>, çekme gibi) iyi bir çalışma koşulları sağlamasına karşın bilimsel kaynaklarda henüz yeterli düzeyde tartışamamaktadır.</a:t>
            </a:r>
            <a:endParaRPr lang="tr-TR" dirty="0"/>
          </a:p>
        </p:txBody>
      </p:sp>
    </p:spTree>
    <p:extLst>
      <p:ext uri="{BB962C8B-B14F-4D97-AF65-F5344CB8AC3E}">
        <p14:creationId xmlns:p14="http://schemas.microsoft.com/office/powerpoint/2010/main" val="262269520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3600986"/>
          </a:xfrm>
          <a:prstGeom prst="rect">
            <a:avLst/>
          </a:prstGeom>
        </p:spPr>
        <p:txBody>
          <a:bodyPr>
            <a:spAutoFit/>
          </a:bodyPr>
          <a:lstStyle/>
          <a:p>
            <a:r>
              <a:rPr lang="tr-TR" sz="2800" b="1" dirty="0" smtClean="0"/>
              <a:t>KUVVET ANTREN MAN I DÜZENLENMESİNE İLİŞKİN YAKLAŞIMLAR</a:t>
            </a:r>
          </a:p>
          <a:p>
            <a:r>
              <a:rPr lang="tr-TR" dirty="0" smtClean="0"/>
              <a:t>Antrenman sürecinin düzenli olarak denetimi sırasında genellikle göz ardı edilen, </a:t>
            </a:r>
            <a:r>
              <a:rPr lang="tr-TR" dirty="0" err="1" smtClean="0"/>
              <a:t>konu¬lardan</a:t>
            </a:r>
            <a:r>
              <a:rPr lang="tr-TR" dirty="0" smtClean="0"/>
              <a:t> birisi de, kuvvet antrenmanı </a:t>
            </a:r>
            <a:r>
              <a:rPr lang="tr-TR" dirty="0" err="1" smtClean="0"/>
              <a:t>dönemlemesidir</a:t>
            </a:r>
            <a:r>
              <a:rPr lang="tr-TR" dirty="0" smtClean="0"/>
              <a:t> (187). Antrenörler sporcuların </a:t>
            </a:r>
            <a:r>
              <a:rPr lang="tr-TR" dirty="0" err="1" smtClean="0"/>
              <a:t>geli¬şimlerini</a:t>
            </a:r>
            <a:r>
              <a:rPr lang="tr-TR" dirty="0" smtClean="0"/>
              <a:t> sağlamak için öncelikle, antrenman planının hedeflerini belirlemelidirler. Aşağıda izleyeceğiniz bölümlerde aşamalı olarak antrenörlerin bir planı tasarlaması, düzenlemesi ve kuvvet antrenmanını nasıl yönlendireceği konusunda yaklaşımlar gösterilmiştir.</a:t>
            </a:r>
            <a:endParaRPr lang="tr-TR" dirty="0"/>
          </a:p>
        </p:txBody>
      </p:sp>
    </p:spTree>
    <p:extLst>
      <p:ext uri="{BB962C8B-B14F-4D97-AF65-F5344CB8AC3E}">
        <p14:creationId xmlns:p14="http://schemas.microsoft.com/office/powerpoint/2010/main" val="116548276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3980" y="971010"/>
            <a:ext cx="6096000" cy="4801314"/>
          </a:xfrm>
          <a:prstGeom prst="rect">
            <a:avLst/>
          </a:prstGeom>
        </p:spPr>
        <p:txBody>
          <a:bodyPr>
            <a:spAutoFit/>
          </a:bodyPr>
          <a:lstStyle/>
          <a:p>
            <a:pPr marL="342900" indent="-342900">
              <a:buAutoNum type="arabicPeriod"/>
            </a:pPr>
            <a:r>
              <a:rPr lang="tr-TR" dirty="0" smtClean="0"/>
              <a:t>Antrenman Hedefinin Belirlenmesi: Antrenman programlarının genel hedeflerinin belir-</a:t>
            </a:r>
            <a:r>
              <a:rPr lang="tr-TR" dirty="0" err="1" smtClean="0"/>
              <a:t>lenmesinde</a:t>
            </a:r>
            <a:r>
              <a:rPr lang="tr-TR" dirty="0" smtClean="0"/>
              <a:t> çok önemli olan bir </a:t>
            </a:r>
            <a:r>
              <a:rPr lang="tr-TR" dirty="0" err="1" smtClean="0"/>
              <a:t>aşama,kuwet</a:t>
            </a:r>
            <a:r>
              <a:rPr lang="tr-TR" dirty="0" smtClean="0"/>
              <a:t> antrenmanı </a:t>
            </a:r>
            <a:r>
              <a:rPr lang="tr-TR" dirty="0" err="1" smtClean="0"/>
              <a:t>dönemlemesinin</a:t>
            </a:r>
            <a:r>
              <a:rPr lang="tr-TR" dirty="0" smtClean="0"/>
              <a:t> tasarlan-</a:t>
            </a:r>
            <a:r>
              <a:rPr lang="tr-TR" dirty="0" err="1" smtClean="0"/>
              <a:t>masıdır</a:t>
            </a:r>
            <a:r>
              <a:rPr lang="tr-TR" dirty="0" smtClean="0"/>
              <a:t>. Bu aşamada antrenör ve sporcular, yarışma döneminde en yüksek verim </a:t>
            </a:r>
            <a:r>
              <a:rPr lang="tr-TR" dirty="0" err="1" smtClean="0"/>
              <a:t>dü¬zeylerine</a:t>
            </a:r>
            <a:r>
              <a:rPr lang="tr-TR" dirty="0" smtClean="0"/>
              <a:t> ulaşacakları zamanları öncelikli olarak belirlemelidirler.</a:t>
            </a:r>
          </a:p>
          <a:p>
            <a:pPr marL="342900" indent="-342900">
              <a:buAutoNum type="arabicPeriod"/>
            </a:pPr>
            <a:r>
              <a:rPr lang="tr-TR" dirty="0" smtClean="0"/>
              <a:t>Antrenmanın Dönemlerinin Belirlenmesi: Diğer antrenman </a:t>
            </a:r>
            <a:r>
              <a:rPr lang="tr-TR" dirty="0" err="1" smtClean="0"/>
              <a:t>dönemlemelerinde</a:t>
            </a:r>
            <a:r>
              <a:rPr lang="tr-TR" dirty="0" smtClean="0"/>
              <a:t> olduğu gibi kuvvet antrenmanı programı da hazırlık, yarışma ve geçiş dönemlerine bölünmektedir. Her dönemde gerekli olan antrenman özelliklerinin en üst düzeye çıkartılması </a:t>
            </a:r>
            <a:r>
              <a:rPr lang="tr-TR" dirty="0" err="1" smtClean="0"/>
              <a:t>sağlan¬malıdır</a:t>
            </a:r>
            <a:r>
              <a:rPr lang="tr-TR" dirty="0" smtClean="0"/>
              <a:t>. Bu yaklaşıma bağlı olarak etkinlik sonrası kazanım amacı ile (86,151) genel hazırlık döneminden başlayarak, özel hazırlık dönemi (86) ve yarışma dönemi boyunca sporcunun gelişimi sağlanmalıdır. Bu bağlamda </a:t>
            </a:r>
            <a:r>
              <a:rPr lang="tr-TR" dirty="0" err="1" smtClean="0"/>
              <a:t>antre¬nörler</a:t>
            </a:r>
            <a:r>
              <a:rPr lang="tr-TR" dirty="0" smtClean="0"/>
              <a:t>, sporcunun </a:t>
            </a:r>
            <a:r>
              <a:rPr lang="tr-TR" dirty="0" err="1" smtClean="0"/>
              <a:t>biomotor</a:t>
            </a:r>
            <a:r>
              <a:rPr lang="tr-TR" dirty="0" smtClean="0"/>
              <a:t> yeteneklerinin gelişimi için antrenmanı dönemler biçiminde yapılandırmak </a:t>
            </a:r>
            <a:r>
              <a:rPr lang="tr-TR" dirty="0" err="1" smtClean="0"/>
              <a:t>zorun¬dadırlar</a:t>
            </a:r>
            <a:r>
              <a:rPr lang="tr-TR" dirty="0" smtClean="0"/>
              <a:t>.</a:t>
            </a:r>
            <a:endParaRPr lang="tr-TR" dirty="0"/>
          </a:p>
        </p:txBody>
      </p:sp>
    </p:spTree>
    <p:extLst>
      <p:ext uri="{BB962C8B-B14F-4D97-AF65-F5344CB8AC3E}">
        <p14:creationId xmlns:p14="http://schemas.microsoft.com/office/powerpoint/2010/main" val="149402569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9164620" y="784914"/>
            <a:ext cx="2200847" cy="2932430"/>
          </a:xfrm>
          <a:prstGeom prst="rect">
            <a:avLst/>
          </a:prstGeom>
        </p:spPr>
      </p:pic>
      <p:sp>
        <p:nvSpPr>
          <p:cNvPr id="3" name="Dikdörtgen 2"/>
          <p:cNvSpPr/>
          <p:nvPr/>
        </p:nvSpPr>
        <p:spPr>
          <a:xfrm>
            <a:off x="3048000" y="2690336"/>
            <a:ext cx="6096000" cy="923330"/>
          </a:xfrm>
          <a:prstGeom prst="rect">
            <a:avLst/>
          </a:prstGeom>
        </p:spPr>
        <p:txBody>
          <a:bodyPr>
            <a:spAutoFit/>
          </a:bodyPr>
          <a:lstStyle/>
          <a:p>
            <a:r>
              <a:rPr lang="tr-TR" dirty="0" smtClean="0"/>
              <a:t>Başarılı bir kuvvet antrenmanı planlaması</a:t>
            </a:r>
          </a:p>
          <a:p>
            <a:r>
              <a:rPr lang="tr-TR" dirty="0" smtClean="0"/>
              <a:t>için antrenörler sporcunun ne türden bir</a:t>
            </a:r>
          </a:p>
          <a:p>
            <a:r>
              <a:rPr lang="tr-TR" dirty="0" smtClean="0"/>
              <a:t>kuvvet gereksinimi olduğunu anlamalıdırlar. </a:t>
            </a:r>
            <a:endParaRPr lang="tr-TR" dirty="0"/>
          </a:p>
        </p:txBody>
      </p:sp>
    </p:spTree>
    <p:extLst>
      <p:ext uri="{BB962C8B-B14F-4D97-AF65-F5344CB8AC3E}">
        <p14:creationId xmlns:p14="http://schemas.microsoft.com/office/powerpoint/2010/main" val="22020132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78997" y="279498"/>
            <a:ext cx="6096000" cy="5909310"/>
          </a:xfrm>
          <a:prstGeom prst="rect">
            <a:avLst/>
          </a:prstGeom>
        </p:spPr>
        <p:txBody>
          <a:bodyPr>
            <a:spAutoFit/>
          </a:bodyPr>
          <a:lstStyle/>
          <a:p>
            <a:r>
              <a:rPr lang="tr-TR" dirty="0" smtClean="0"/>
              <a:t>3.	</a:t>
            </a:r>
            <a:r>
              <a:rPr lang="tr-TR" b="1" dirty="0" smtClean="0"/>
              <a:t>Sporcunun Gereksinimlerinin Belirlenmesi: </a:t>
            </a:r>
            <a:r>
              <a:rPr lang="tr-TR" dirty="0" smtClean="0"/>
              <a:t>Antrenörler, ge-</a:t>
            </a:r>
            <a:r>
              <a:rPr lang="tr-TR" dirty="0" err="1" smtClean="0"/>
              <a:t>reksinim</a:t>
            </a:r>
            <a:r>
              <a:rPr lang="tr-TR" dirty="0" smtClean="0"/>
              <a:t> analizini' </a:t>
            </a:r>
            <a:r>
              <a:rPr lang="tr-TR" dirty="0" err="1" smtClean="0"/>
              <a:t>kullanarakvenm</a:t>
            </a:r>
            <a:r>
              <a:rPr lang="tr-TR" dirty="0" smtClean="0"/>
              <a:t> için gerekli olan kuvvet biçimlerini, hareket biçimlerini, birincil olarak </a:t>
            </a:r>
            <a:r>
              <a:rPr lang="tr-TR" dirty="0" err="1" smtClean="0"/>
              <a:t>geliştiril¬mesi</a:t>
            </a:r>
            <a:r>
              <a:rPr lang="tr-TR" dirty="0" smtClean="0"/>
              <a:t> gereken özellikleri, spor dalının </a:t>
            </a:r>
            <a:r>
              <a:rPr lang="tr-TR" dirty="0" err="1" smtClean="0"/>
              <a:t>bioenerji</a:t>
            </a:r>
            <a:r>
              <a:rPr lang="tr-TR" dirty="0" smtClean="0"/>
              <a:t> </a:t>
            </a:r>
            <a:r>
              <a:rPr lang="tr-TR" dirty="0" err="1" smtClean="0"/>
              <a:t>gereksi¬nimleri</a:t>
            </a:r>
            <a:r>
              <a:rPr lang="tr-TR" dirty="0" smtClean="0"/>
              <a:t> ve eksik kalan ya da geliştirilmesi gerekli diğer özellikleri göz önüne alarak, gereksinimleri belirlemelidir (50). Antrenörler </a:t>
            </a:r>
            <a:r>
              <a:rPr lang="tr-TR" dirty="0" err="1" smtClean="0"/>
              <a:t>sporsal</a:t>
            </a:r>
            <a:r>
              <a:rPr lang="tr-TR" dirty="0" smtClean="0"/>
              <a:t> etkinliğin, fizyolojik </a:t>
            </a:r>
            <a:r>
              <a:rPr lang="tr-TR" dirty="0" err="1" smtClean="0"/>
              <a:t>gereksi¬nimlerinden</a:t>
            </a:r>
            <a:r>
              <a:rPr lang="tr-TR" dirty="0" smtClean="0"/>
              <a:t> yola çıkarak, kuvvet antrenmanını </a:t>
            </a:r>
            <a:r>
              <a:rPr lang="tr-TR" dirty="0" err="1" smtClean="0"/>
              <a:t>planla¬mak</a:t>
            </a:r>
            <a:r>
              <a:rPr lang="tr-TR" dirty="0" smtClean="0"/>
              <a:t> zorundadır.</a:t>
            </a:r>
          </a:p>
          <a:p>
            <a:r>
              <a:rPr lang="tr-TR" dirty="0" smtClean="0"/>
              <a:t>4.	</a:t>
            </a:r>
            <a:r>
              <a:rPr lang="tr-TR" b="1" dirty="0" smtClean="0"/>
              <a:t>Antrenman Planlaması İçerisine Tüm Antrenman Öğelerinin Yerleştirilmesi: </a:t>
            </a:r>
            <a:r>
              <a:rPr lang="tr-TR" dirty="0" smtClean="0"/>
              <a:t>Kuvvet antrenmanları planlaması, </a:t>
            </a:r>
            <a:r>
              <a:rPr lang="tr-TR" dirty="0" err="1" smtClean="0"/>
              <a:t>tesa¬düfe</a:t>
            </a:r>
            <a:r>
              <a:rPr lang="tr-TR" dirty="0" smtClean="0"/>
              <a:t> dayalı olarak yönlendirilmemelidir. Etkili bir </a:t>
            </a:r>
            <a:r>
              <a:rPr lang="tr-TR" dirty="0" err="1" smtClean="0"/>
              <a:t>kuv¬vet</a:t>
            </a:r>
            <a:r>
              <a:rPr lang="tr-TR" dirty="0" smtClean="0"/>
              <a:t> antrenmanı uygulaması için gerekli tüm </a:t>
            </a:r>
            <a:r>
              <a:rPr lang="tr-TR" dirty="0" err="1" smtClean="0"/>
              <a:t>antrenmanetmenleri</a:t>
            </a:r>
            <a:r>
              <a:rPr lang="tr-TR" dirty="0" smtClean="0"/>
              <a:t> planlama içerisine yerleştirilmelidir (187). Diğer bir değişle örneğin, takım sporlarında antrenörler, kuvvet antrenmanı, dayanıklılık, sürat ve çeviklik ile </a:t>
            </a:r>
            <a:r>
              <a:rPr lang="tr-TR" dirty="0" err="1" smtClean="0"/>
              <a:t>tek¬nik-taktik</a:t>
            </a:r>
            <a:r>
              <a:rPr lang="tr-TR" dirty="0" smtClean="0"/>
              <a:t> antrenman düzenlemelerini antrenmanın bir parçası olarak görüp, uygun bir biçimde düzenlemelidirler. Eğer bu tüm etmenler tam olarak geliştirilmez ise potansiyel olarak aşırı antrenmanın ortaya çıkma durumu artabilecek ve verim düzeyinin en uygun olarak yönlendirilmesi ise tesadüflere kalacaktır.</a:t>
            </a:r>
          </a:p>
          <a:p>
            <a:endParaRPr lang="tr-TR" dirty="0"/>
          </a:p>
        </p:txBody>
      </p:sp>
    </p:spTree>
    <p:extLst>
      <p:ext uri="{BB962C8B-B14F-4D97-AF65-F5344CB8AC3E}">
        <p14:creationId xmlns:p14="http://schemas.microsoft.com/office/powerpoint/2010/main" val="129161615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028343"/>
            <a:ext cx="6096000" cy="4801314"/>
          </a:xfrm>
          <a:prstGeom prst="rect">
            <a:avLst/>
          </a:prstGeom>
        </p:spPr>
        <p:txBody>
          <a:bodyPr>
            <a:spAutoFit/>
          </a:bodyPr>
          <a:lstStyle/>
          <a:p>
            <a:r>
              <a:rPr lang="tr-TR" b="1" dirty="0" smtClean="0"/>
              <a:t>5.Antrenman Planlamasında Kullanılacak Alıştırmaları Seçimi: </a:t>
            </a:r>
            <a:r>
              <a:rPr lang="tr-TR" dirty="0" smtClean="0"/>
              <a:t>Antrenman alıştırmaların seçi¬</a:t>
            </a:r>
          </a:p>
          <a:p>
            <a:r>
              <a:rPr lang="tr-TR" dirty="0" err="1" smtClean="0"/>
              <a:t>minde</a:t>
            </a:r>
            <a:r>
              <a:rPr lang="tr-TR" dirty="0" smtClean="0"/>
              <a:t> spor dalının özellikleri göz önüne alınmak zorundadır. Spor dalının gereksinim</a:t>
            </a:r>
          </a:p>
          <a:p>
            <a:r>
              <a:rPr lang="tr-TR" dirty="0" smtClean="0"/>
              <a:t>(ihtiyaç) analizi yapılması sırasında antrenörler, birincil olarak çalışan kasları ve buna</a:t>
            </a:r>
          </a:p>
          <a:p>
            <a:r>
              <a:rPr lang="tr-TR" dirty="0" smtClean="0"/>
              <a:t>uygun olarak geliştirici alıştırmaları belirlemelidirler. Örneğin, 100m sprinterlerinin ve¬</a:t>
            </a:r>
          </a:p>
          <a:p>
            <a:r>
              <a:rPr lang="tr-TR" dirty="0" err="1" smtClean="0"/>
              <a:t>rim</a:t>
            </a:r>
            <a:r>
              <a:rPr lang="tr-TR" dirty="0" smtClean="0"/>
              <a:t> düzeyini iyi bir biçimde geliştirilmesi için alt gövde kuvvetinin geliştirilmesi gerek¬</a:t>
            </a:r>
          </a:p>
          <a:p>
            <a:r>
              <a:rPr lang="tr-TR" dirty="0" err="1" smtClean="0"/>
              <a:t>lidir</a:t>
            </a:r>
            <a:r>
              <a:rPr lang="tr-TR" dirty="0" smtClean="0"/>
              <a:t>. Bu bağlamda antrenörler, </a:t>
            </a:r>
            <a:r>
              <a:rPr lang="tr-TR" dirty="0" err="1" smtClean="0"/>
              <a:t>squat</a:t>
            </a:r>
            <a:r>
              <a:rPr lang="tr-TR" dirty="0" smtClean="0"/>
              <a:t> ve güç omuzlaması alıştırmalarını kullanarak,</a:t>
            </a:r>
          </a:p>
          <a:p>
            <a:r>
              <a:rPr lang="tr-TR" dirty="0" smtClean="0"/>
              <a:t>birincil olarak hareket eden kasları etkinliğe sokmaktadırlar. Bu yaklaşımı destekleyen</a:t>
            </a:r>
          </a:p>
          <a:p>
            <a:r>
              <a:rPr lang="tr-TR" dirty="0" smtClean="0"/>
              <a:t>diğer bir değişle, </a:t>
            </a:r>
            <a:r>
              <a:rPr lang="tr-TR" dirty="0" err="1" smtClean="0"/>
              <a:t>squat</a:t>
            </a:r>
            <a:r>
              <a:rPr lang="tr-TR" dirty="0" smtClean="0"/>
              <a:t> ve güç omuzlaması ile koşu verimi ile anlamlı ilişkisi olduğunu</a:t>
            </a:r>
          </a:p>
          <a:p>
            <a:r>
              <a:rPr lang="tr-TR" dirty="0" smtClean="0"/>
              <a:t>belirten çok sayıda bulgu bulunmaktadır (18,26,37).</a:t>
            </a:r>
            <a:endParaRPr lang="tr-TR" dirty="0"/>
          </a:p>
        </p:txBody>
      </p:sp>
    </p:spTree>
    <p:extLst>
      <p:ext uri="{BB962C8B-B14F-4D97-AF65-F5344CB8AC3E}">
        <p14:creationId xmlns:p14="http://schemas.microsoft.com/office/powerpoint/2010/main" val="310435817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970509" y="415042"/>
            <a:ext cx="6096000" cy="5355312"/>
          </a:xfrm>
          <a:prstGeom prst="rect">
            <a:avLst/>
          </a:prstGeom>
        </p:spPr>
        <p:txBody>
          <a:bodyPr>
            <a:spAutoFit/>
          </a:bodyPr>
          <a:lstStyle/>
          <a:p>
            <a:r>
              <a:rPr lang="tr-TR" dirty="0" smtClean="0"/>
              <a:t>Ek olarak yapılması gereken ödevlerden biriside antrenman dönemlerine göre </a:t>
            </a:r>
            <a:r>
              <a:rPr lang="tr-TR" dirty="0" err="1" smtClean="0"/>
              <a:t>alıştır¬maların</a:t>
            </a:r>
            <a:r>
              <a:rPr lang="tr-TR" dirty="0" smtClean="0"/>
              <a:t> seçilmesidir. Seçilen alıştırmalar, yıllık planlamadaki dönemlere en uygun </a:t>
            </a:r>
            <a:r>
              <a:rPr lang="tr-TR" dirty="0" err="1" smtClean="0"/>
              <a:t>alış¬tırmalar</a:t>
            </a:r>
            <a:r>
              <a:rPr lang="tr-TR" dirty="0" smtClean="0"/>
              <a:t> olacak biçimde seçilmelidir (86,151,187). Örneğin, genel hazırlık döneminin ilk başlarında çok az </a:t>
            </a:r>
            <a:r>
              <a:rPr lang="tr-TR" dirty="0" err="1" smtClean="0"/>
              <a:t>düzeyd,e</a:t>
            </a:r>
            <a:r>
              <a:rPr lang="tr-TR" dirty="0" smtClean="0"/>
              <a:t> teknik geliştirme amaçlı ağırlık kaldırma kullanılmalıdır. </a:t>
            </a:r>
            <a:r>
              <a:rPr lang="tr-TR" dirty="0" err="1" smtClean="0"/>
              <a:t>Bu¬nun</a:t>
            </a:r>
            <a:r>
              <a:rPr lang="tr-TR" dirty="0" smtClean="0"/>
              <a:t> nedeni ise; bu evredeki yorgunluğun, teknik verim düzeyinde bozulmalar yaratacağı, buna bağlı olarak ta yaralanmaları yada sakatlanma risklerini ortaya çıkabileceği ve verim kazanımlar da azalmalar oluşabileceğinden kaynaklanmaktadır. Bu bağlamda </a:t>
            </a:r>
            <a:r>
              <a:rPr lang="tr-TR" dirty="0" err="1" smtClean="0"/>
              <a:t>sporcu¬lar</a:t>
            </a:r>
            <a:r>
              <a:rPr lang="tr-TR" dirty="0" smtClean="0"/>
              <a:t>, tekniğe bağlı ağırlık kaldırmalarını -antrenman kapsamının azalmasına bağlı olarak yorgunluk birikiminin azalmasından dolayı- ağırlıklı olarak özel hazırlık ve yarışma </a:t>
            </a:r>
            <a:r>
              <a:rPr lang="tr-TR" dirty="0" err="1" smtClean="0"/>
              <a:t>dö¬nemlerinde</a:t>
            </a:r>
            <a:r>
              <a:rPr lang="tr-TR" dirty="0" smtClean="0"/>
              <a:t> uygulamalıdırlar. Bu alıştırmaların kullanımında diğer bir yol da genel hazırlık döneminde </a:t>
            </a:r>
            <a:r>
              <a:rPr lang="tr-TR" dirty="0" err="1" smtClean="0"/>
              <a:t>kondisyonlanmayı</a:t>
            </a:r>
            <a:r>
              <a:rPr lang="tr-TR" dirty="0" smtClean="0"/>
              <a:t> sağlayıcı alıştırmaların öncelikli olarak kullanılması öne çıkarken, kuvvet ve çabuk kuvvet gelişimini sağlayıcı özel alıştırmaların ise özel hazırlık ve yarışma döneminde ağırlıklı olarak kullanılması öne çıkarılmalıdır.</a:t>
            </a:r>
            <a:endParaRPr lang="tr-TR" dirty="0"/>
          </a:p>
        </p:txBody>
      </p:sp>
    </p:spTree>
    <p:extLst>
      <p:ext uri="{BB962C8B-B14F-4D97-AF65-F5344CB8AC3E}">
        <p14:creationId xmlns:p14="http://schemas.microsoft.com/office/powerpoint/2010/main" val="403306698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305342"/>
            <a:ext cx="6096000" cy="4247317"/>
          </a:xfrm>
          <a:prstGeom prst="rect">
            <a:avLst/>
          </a:prstGeom>
        </p:spPr>
        <p:txBody>
          <a:bodyPr>
            <a:spAutoFit/>
          </a:bodyPr>
          <a:lstStyle/>
          <a:p>
            <a:r>
              <a:rPr lang="tr-TR" b="1" dirty="0" smtClean="0"/>
              <a:t>6.Test Değerleri: </a:t>
            </a:r>
            <a:r>
              <a:rPr lang="tr-TR" dirty="0" smtClean="0"/>
              <a:t>Alıştırmaların seçilmesinden sonra,- verim gelişiminin sağlanması için-</a:t>
            </a:r>
          </a:p>
          <a:p>
            <a:r>
              <a:rPr lang="tr-TR" dirty="0" smtClean="0"/>
              <a:t>gerekli olan bir yaklaşım da antrenörler tarafından testler aracılığı ile sporcunun </a:t>
            </a:r>
            <a:r>
              <a:rPr lang="tr-TR" dirty="0" err="1" smtClean="0"/>
              <a:t>mak</a:t>
            </a:r>
            <a:r>
              <a:rPr lang="tr-TR" dirty="0" smtClean="0"/>
              <a:t>-</a:t>
            </a:r>
          </a:p>
          <a:p>
            <a:r>
              <a:rPr lang="tr-TR" dirty="0" err="1" smtClean="0"/>
              <a:t>simal</a:t>
            </a:r>
            <a:r>
              <a:rPr lang="tr-TR" dirty="0" smtClean="0"/>
              <a:t> kuvvet düzeyinin saptanmasıdır. Sporcunun 1 </a:t>
            </a:r>
            <a:r>
              <a:rPr lang="tr-TR" dirty="0" err="1" smtClean="0"/>
              <a:t>TM'um</a:t>
            </a:r>
            <a:r>
              <a:rPr lang="tr-TR" dirty="0" smtClean="0"/>
              <a:t> değerinin bilinmesi, ant¬</a:t>
            </a:r>
          </a:p>
          <a:p>
            <a:r>
              <a:rPr lang="tr-TR" dirty="0" err="1" smtClean="0"/>
              <a:t>renörün</a:t>
            </a:r>
            <a:r>
              <a:rPr lang="tr-TR" dirty="0" smtClean="0"/>
              <a:t> antrenman yüklenmeleri belirlemesini sağlamaktadır. 1 </a:t>
            </a:r>
            <a:r>
              <a:rPr lang="tr-TR" dirty="0" err="1" smtClean="0"/>
              <a:t>TIVTun</a:t>
            </a:r>
            <a:r>
              <a:rPr lang="tr-TR" dirty="0" smtClean="0"/>
              <a:t> sürekli olarak</a:t>
            </a:r>
          </a:p>
          <a:p>
            <a:r>
              <a:rPr lang="tr-TR" dirty="0" smtClean="0"/>
              <a:t>değişmesi aynı zamanda sporcunun antrenman uygulamalarının ortaya çıkarttığı, </a:t>
            </a:r>
            <a:r>
              <a:rPr lang="tr-TR" dirty="0" err="1" smtClean="0"/>
              <a:t>fiz</a:t>
            </a:r>
            <a:r>
              <a:rPr lang="tr-TR" dirty="0" smtClean="0"/>
              <a:t>¬</a:t>
            </a:r>
          </a:p>
          <a:p>
            <a:r>
              <a:rPr lang="tr-TR" dirty="0" err="1" smtClean="0"/>
              <a:t>yolojik</a:t>
            </a:r>
            <a:r>
              <a:rPr lang="tr-TR" dirty="0" smtClean="0"/>
              <a:t> uyarılara uyum sağladığının da bir göstergesi olarak değerlendirilmelidir. Bu</a:t>
            </a:r>
          </a:p>
          <a:p>
            <a:r>
              <a:rPr lang="tr-TR" dirty="0" smtClean="0"/>
              <a:t>açıdan sporcular, düzenli olarak testten geçirilmeli ve bireysel yüklenme değerleri be¬</a:t>
            </a:r>
          </a:p>
          <a:p>
            <a:r>
              <a:rPr lang="tr-TR" dirty="0" err="1" smtClean="0"/>
              <a:t>lirlenmelidir</a:t>
            </a:r>
            <a:r>
              <a:rPr lang="tr-TR" dirty="0" smtClean="0"/>
              <a:t>.</a:t>
            </a:r>
            <a:endParaRPr lang="tr-TR" dirty="0"/>
          </a:p>
        </p:txBody>
      </p:sp>
    </p:spTree>
    <p:extLst>
      <p:ext uri="{BB962C8B-B14F-4D97-AF65-F5344CB8AC3E}">
        <p14:creationId xmlns:p14="http://schemas.microsoft.com/office/powerpoint/2010/main" val="300740482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889844"/>
            <a:ext cx="6096000" cy="5078313"/>
          </a:xfrm>
          <a:prstGeom prst="rect">
            <a:avLst/>
          </a:prstGeom>
        </p:spPr>
        <p:txBody>
          <a:bodyPr>
            <a:spAutoFit/>
          </a:bodyPr>
          <a:lstStyle/>
          <a:p>
            <a:r>
              <a:rPr lang="tr-TR" dirty="0" smtClean="0"/>
              <a:t>Çok sayıda antrenör, yanlış bir inanç olarak 1 </a:t>
            </a:r>
            <a:r>
              <a:rPr lang="tr-TR" dirty="0" err="1" smtClean="0"/>
              <a:t>TM'un</a:t>
            </a:r>
            <a:r>
              <a:rPr lang="tr-TR" dirty="0" smtClean="0"/>
              <a:t> saptanmasının tehlikeli ve </a:t>
            </a:r>
            <a:r>
              <a:rPr lang="tr-TR" dirty="0" err="1" smtClean="0"/>
              <a:t>spor¬cunun</a:t>
            </a:r>
            <a:r>
              <a:rPr lang="tr-TR" dirty="0" smtClean="0"/>
              <a:t> sakatlanma riskini arttırdığını düşünmektedir (28,122,127,155). Çoğu koşulda 1 TM testi, çok güvenli olarak uygulanmakta (159,170) ve saptanması ise kas kuvvetinin belirlenmesi için altın ölçüt olarak görülmektedir (101). Bazı yazarlar ise çoklu tekrarlar testleri ile 1 </a:t>
            </a:r>
            <a:r>
              <a:rPr lang="tr-TR" dirty="0" err="1" smtClean="0"/>
              <a:t>TM'un</a:t>
            </a:r>
            <a:r>
              <a:rPr lang="tr-TR" dirty="0" smtClean="0"/>
              <a:t> saptanmasını antrenman sertliğinin belirlenmesi açısından daha iyi olduğunu belirtmesine karşın (27,28,47,127), uygulama sonuçlarının değerlendirilmesi 1 </a:t>
            </a:r>
            <a:r>
              <a:rPr lang="tr-TR" dirty="0" err="1" smtClean="0"/>
              <a:t>TM'un</a:t>
            </a:r>
            <a:r>
              <a:rPr lang="tr-TR" dirty="0" smtClean="0"/>
              <a:t> kestirilmesin de yanlış yorumlamalar yapılabileceğini göstermektedir (127). 1 </a:t>
            </a:r>
            <a:r>
              <a:rPr lang="tr-TR" dirty="0" err="1" smtClean="0"/>
              <a:t>TM'un</a:t>
            </a:r>
            <a:r>
              <a:rPr lang="tr-TR" dirty="0" smtClean="0"/>
              <a:t> kestirim yolu ile saptanmasında ana </a:t>
            </a:r>
            <a:r>
              <a:rPr lang="tr-TR" dirty="0" err="1" smtClean="0"/>
              <a:t>sprun</a:t>
            </a:r>
            <a:r>
              <a:rPr lang="tr-TR" dirty="0" smtClean="0"/>
              <a:t>, çok sayıda tekrarlardan dolayı </a:t>
            </a:r>
            <a:r>
              <a:rPr lang="tr-TR" dirty="0" err="1" smtClean="0"/>
              <a:t>sakat¬lanma</a:t>
            </a:r>
            <a:r>
              <a:rPr lang="tr-TR" dirty="0" smtClean="0"/>
              <a:t> riskinin artması ya da aşırı yüklenmeli bir antrenman ortamını ortaya çıkartması olabilmektedir (56). Bunun tersi olarak, kuvvet antrenmanında belirlenen </a:t>
            </a:r>
            <a:r>
              <a:rPr lang="tr-TR" dirty="0" err="1" smtClean="0"/>
              <a:t>yüklenmeler¬den</a:t>
            </a:r>
            <a:r>
              <a:rPr lang="tr-TR" dirty="0" smtClean="0"/>
              <a:t> daha düşük sertlikte,-diğer bir değişle en uygun sertlik düzeyinin altındaki- </a:t>
            </a:r>
            <a:r>
              <a:rPr lang="tr-TR" dirty="0" err="1" smtClean="0"/>
              <a:t>antren¬man</a:t>
            </a:r>
            <a:r>
              <a:rPr lang="tr-TR" dirty="0" smtClean="0"/>
              <a:t> yüklenmelerini kullanılması da sporcuların kuvvet gelişim düzeyinde bozulmalara neden olabilmektedir.</a:t>
            </a:r>
            <a:endParaRPr lang="tr-TR" dirty="0"/>
          </a:p>
        </p:txBody>
      </p:sp>
    </p:spTree>
    <p:extLst>
      <p:ext uri="{BB962C8B-B14F-4D97-AF65-F5344CB8AC3E}">
        <p14:creationId xmlns:p14="http://schemas.microsoft.com/office/powerpoint/2010/main" val="246011403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889844"/>
            <a:ext cx="6096000" cy="5078313"/>
          </a:xfrm>
          <a:prstGeom prst="rect">
            <a:avLst/>
          </a:prstGeom>
        </p:spPr>
        <p:txBody>
          <a:bodyPr>
            <a:spAutoFit/>
          </a:bodyPr>
          <a:lstStyle/>
          <a:p>
            <a:r>
              <a:rPr lang="tr-TR" b="1" dirty="0" smtClean="0"/>
              <a:t>7.Kuvvet Antrenman Programcının Geliştirilmesi: </a:t>
            </a:r>
            <a:r>
              <a:rPr lang="tr-TR" dirty="0" smtClean="0"/>
              <a:t>Sporcunun fizyolojik verim düzeyi, alıştır¬</a:t>
            </a:r>
          </a:p>
          <a:p>
            <a:r>
              <a:rPr lang="tr-TR" dirty="0" err="1" smtClean="0"/>
              <a:t>ma</a:t>
            </a:r>
            <a:r>
              <a:rPr lang="tr-TR" dirty="0" smtClean="0"/>
              <a:t> sayısı, setleri, tekrarları, antrenör tarafından belirlendikten sonra bu veriler, mikro</a:t>
            </a:r>
          </a:p>
          <a:p>
            <a:r>
              <a:rPr lang="tr-TR" dirty="0" smtClean="0"/>
              <a:t>döngü ve makro döngülerdeki 1 </a:t>
            </a:r>
            <a:r>
              <a:rPr lang="tr-TR" dirty="0" err="1" smtClean="0"/>
              <a:t>TM'a</a:t>
            </a:r>
            <a:r>
              <a:rPr lang="tr-TR" dirty="0" smtClean="0"/>
              <a:t> göre yüklenmelerin uygulanması için kullanıl¬</a:t>
            </a:r>
          </a:p>
          <a:p>
            <a:r>
              <a:rPr lang="tr-TR" dirty="0" smtClean="0"/>
              <a:t>maktadır. Bunun yanı sıra antrenörler, kas kuvvetindeki gelişimi arttırmak için- </a:t>
            </a:r>
            <a:r>
              <a:rPr lang="tr-TR" dirty="0" err="1" smtClean="0"/>
              <a:t>fizyolo</a:t>
            </a:r>
            <a:r>
              <a:rPr lang="tr-TR" dirty="0" smtClean="0"/>
              <a:t>¬</a:t>
            </a:r>
          </a:p>
          <a:p>
            <a:r>
              <a:rPr lang="tr-TR" dirty="0" err="1" smtClean="0"/>
              <a:t>jik</a:t>
            </a:r>
            <a:r>
              <a:rPr lang="tr-TR" dirty="0" smtClean="0"/>
              <a:t> uyum düzeyindeki değişimleri göz önüne olarak -kapsam, sertlik ve alıştırmalarının</a:t>
            </a:r>
          </a:p>
          <a:p>
            <a:r>
              <a:rPr lang="tr-TR" dirty="0" smtClean="0"/>
              <a:t>uygulama düzeyini belirlemelidirler. Kas kuvvetindeki artışın belirlenmesi için antrenör¬</a:t>
            </a:r>
          </a:p>
          <a:p>
            <a:r>
              <a:rPr lang="tr-TR" dirty="0" err="1" smtClean="0"/>
              <a:t>ler</a:t>
            </a:r>
            <a:r>
              <a:rPr lang="tr-TR" dirty="0" smtClean="0"/>
              <a:t>, hem dönem sonunda 1 </a:t>
            </a:r>
            <a:r>
              <a:rPr lang="tr-TR" dirty="0" err="1" smtClean="0"/>
              <a:t>TM'unun</a:t>
            </a:r>
            <a:r>
              <a:rPr lang="tr-TR" dirty="0" smtClean="0"/>
              <a:t> saptamasını, antrenman yüklerinin yeniden be¬</a:t>
            </a:r>
          </a:p>
          <a:p>
            <a:r>
              <a:rPr lang="tr-TR" dirty="0" err="1" smtClean="0"/>
              <a:t>lirlenmesi</a:t>
            </a:r>
            <a:r>
              <a:rPr lang="tr-TR" dirty="0" smtClean="0"/>
              <a:t> için gerçekleştirmelidirler. Bu bağlamda antrenörler, 1 TM testlerini her yeni</a:t>
            </a:r>
          </a:p>
          <a:p>
            <a:r>
              <a:rPr lang="tr-TR" dirty="0" smtClean="0"/>
              <a:t>makro döngünün başında uygulamalıdırlar.</a:t>
            </a:r>
          </a:p>
          <a:p>
            <a:r>
              <a:rPr lang="tr-TR" dirty="0" smtClean="0"/>
              <a:t> </a:t>
            </a:r>
            <a:endParaRPr lang="tr-TR" dirty="0"/>
          </a:p>
        </p:txBody>
      </p:sp>
    </p:spTree>
    <p:extLst>
      <p:ext uri="{BB962C8B-B14F-4D97-AF65-F5344CB8AC3E}">
        <p14:creationId xmlns:p14="http://schemas.microsoft.com/office/powerpoint/2010/main" val="108067128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16897" t="19863" r="40360" b="53442"/>
          <a:stretch/>
        </p:blipFill>
        <p:spPr>
          <a:xfrm>
            <a:off x="2867186" y="1224366"/>
            <a:ext cx="4169045" cy="1952787"/>
          </a:xfrm>
          <a:prstGeom prst="rect">
            <a:avLst/>
          </a:prstGeom>
        </p:spPr>
      </p:pic>
    </p:spTree>
    <p:extLst>
      <p:ext uri="{BB962C8B-B14F-4D97-AF65-F5344CB8AC3E}">
        <p14:creationId xmlns:p14="http://schemas.microsoft.com/office/powerpoint/2010/main" val="176674950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416320"/>
          </a:xfrm>
          <a:prstGeom prst="rect">
            <a:avLst/>
          </a:prstGeom>
        </p:spPr>
        <p:txBody>
          <a:bodyPr>
            <a:spAutoFit/>
          </a:bodyPr>
          <a:lstStyle/>
          <a:p>
            <a:r>
              <a:rPr lang="tr-TR" dirty="0" smtClean="0"/>
              <a:t>	</a:t>
            </a:r>
            <a:r>
              <a:rPr lang="tr-TR" b="1" dirty="0" smtClean="0"/>
              <a:t>8.Antrenman Planının Kayıt Edilmesi: </a:t>
            </a:r>
            <a:r>
              <a:rPr lang="tr-TR" dirty="0" smtClean="0"/>
              <a:t>Antrenörler alıştırma, set sayısı, tekrar sayısı ve ant¬</a:t>
            </a:r>
          </a:p>
          <a:p>
            <a:r>
              <a:rPr lang="tr-TR" dirty="0" err="1" smtClean="0"/>
              <a:t>renman</a:t>
            </a:r>
            <a:r>
              <a:rPr lang="tr-TR" dirty="0" smtClean="0"/>
              <a:t> yüklenmeleri gibi özellikleri kayıt etmelidirler (bakınız çizelge 10. 14). Yüklen¬</a:t>
            </a:r>
          </a:p>
          <a:p>
            <a:r>
              <a:rPr lang="tr-TR" dirty="0" smtClean="0"/>
              <a:t>me, tekrar sayısı ve setler aşağıdaki biçimde düzenlenerek gösterilirler.</a:t>
            </a:r>
          </a:p>
          <a:p>
            <a:r>
              <a:rPr lang="tr-TR" dirty="0" smtClean="0"/>
              <a:t>1 </a:t>
            </a:r>
            <a:r>
              <a:rPr lang="tr-TR" dirty="0" err="1" smtClean="0"/>
              <a:t>TM’un</a:t>
            </a:r>
            <a:r>
              <a:rPr lang="tr-TR" dirty="0" smtClean="0"/>
              <a:t> %/tekrar sayısı 1 </a:t>
            </a:r>
            <a:r>
              <a:rPr lang="tr-TR" dirty="0" err="1" smtClean="0"/>
              <a:t>TM'un</a:t>
            </a:r>
            <a:r>
              <a:rPr lang="tr-TR" dirty="0" smtClean="0"/>
              <a:t> yüzdesinin belirlenmesi -özellikle de çok sayıda sporcu ile de çalışılıyor ise- </a:t>
            </a:r>
            <a:r>
              <a:rPr lang="tr-TR" dirty="0" err="1" smtClean="0"/>
              <a:t>ant¬renörün</a:t>
            </a:r>
            <a:r>
              <a:rPr lang="tr-TR" dirty="0" smtClean="0"/>
              <a:t>, her sporcunun yüklenmelerini belirlemesi açısında gerekli olmaktadır. Yüzdelerin belirlenmesi ile antrenör her sporcu için programı bireyselleştirmekte ve sporcular 1 TM değerlerini, diğer antrenman yüklerini belirlemek için kullanabilmektedirler.</a:t>
            </a:r>
            <a:endParaRPr lang="tr-TR" dirty="0"/>
          </a:p>
        </p:txBody>
      </p:sp>
    </p:spTree>
    <p:extLst>
      <p:ext uri="{BB962C8B-B14F-4D97-AF65-F5344CB8AC3E}">
        <p14:creationId xmlns:p14="http://schemas.microsoft.com/office/powerpoint/2010/main" val="397449972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335846"/>
            <a:ext cx="6096000" cy="6186309"/>
          </a:xfrm>
          <a:prstGeom prst="rect">
            <a:avLst/>
          </a:prstGeom>
        </p:spPr>
        <p:txBody>
          <a:bodyPr>
            <a:spAutoFit/>
          </a:bodyPr>
          <a:lstStyle/>
          <a:p>
            <a:r>
              <a:rPr lang="tr-TR" dirty="0" smtClean="0"/>
              <a:t>9.	Antrenman Günlüğü Tutulması: Diğer bir önemli basamakta antrenman biriminde ya¬</a:t>
            </a:r>
          </a:p>
          <a:p>
            <a:r>
              <a:rPr lang="tr-TR" dirty="0" err="1" smtClean="0"/>
              <a:t>pılan</a:t>
            </a:r>
            <a:r>
              <a:rPr lang="tr-TR" dirty="0" smtClean="0"/>
              <a:t> uygulamaların kaydedilmesidir. Eğer, antrenör ve sporcular ayrıntılı bir biçimde</a:t>
            </a:r>
          </a:p>
          <a:p>
            <a:r>
              <a:rPr lang="tr-TR" dirty="0" smtClean="0"/>
              <a:t>günlüklerini tutarsa, bu verilerin incelenmesi sporcunun gelişim ve verim düzeyinin iz¬</a:t>
            </a:r>
          </a:p>
          <a:p>
            <a:r>
              <a:rPr lang="tr-TR" dirty="0" err="1" smtClean="0"/>
              <a:t>lenmesini</a:t>
            </a:r>
            <a:r>
              <a:rPr lang="tr-TR" dirty="0" smtClean="0"/>
              <a:t> sağlayacaktır. Antrenman günlüğünde alıştırma, tekrarların sayısı, setlerin</a:t>
            </a:r>
          </a:p>
          <a:p>
            <a:r>
              <a:rPr lang="tr-TR" dirty="0" smtClean="0"/>
              <a:t>sayısı, kg olarak yükler ve antrenman süresinin belirlenmesi yer almalıdır (Şekil 10.9).</a:t>
            </a:r>
          </a:p>
          <a:p>
            <a:r>
              <a:rPr lang="tr-TR" dirty="0" smtClean="0"/>
              <a:t>Antrenör açısında tutulan günlükten yola çıkarak, uygulanan kapsam, metrik ton ve</a:t>
            </a:r>
          </a:p>
          <a:p>
            <a:r>
              <a:rPr lang="tr-TR" dirty="0" smtClean="0"/>
              <a:t>antrenman sertliği (yüklenme kapsamı toplam tekrar sayısına bölünerek hesaplanan)</a:t>
            </a:r>
          </a:p>
          <a:p>
            <a:r>
              <a:rPr lang="tr-TR" dirty="0" smtClean="0"/>
              <a:t>izlenmesi kolaylaşacaktır. Bunun için de </a:t>
            </a:r>
            <a:r>
              <a:rPr lang="tr-TR" dirty="0" err="1" smtClean="0"/>
              <a:t>excel</a:t>
            </a:r>
            <a:r>
              <a:rPr lang="tr-TR" dirty="0" smtClean="0"/>
              <a:t> yazılım programının kullanılması ile ant¬</a:t>
            </a:r>
          </a:p>
          <a:p>
            <a:r>
              <a:rPr lang="tr-TR" dirty="0" err="1" smtClean="0"/>
              <a:t>renörler</a:t>
            </a:r>
            <a:r>
              <a:rPr lang="tr-TR" dirty="0" smtClean="0"/>
              <a:t>, yüklenme kapsamı, metrik ton, antrenman sertliği ve özel olarak artan ant¬</a:t>
            </a:r>
          </a:p>
          <a:p>
            <a:r>
              <a:rPr lang="tr-TR" dirty="0" err="1" smtClean="0"/>
              <a:t>renman</a:t>
            </a:r>
            <a:r>
              <a:rPr lang="tr-TR" dirty="0" smtClean="0"/>
              <a:t> kapsamı ile sertliği de </a:t>
            </a:r>
            <a:r>
              <a:rPr lang="tr-TR" dirty="0" err="1" smtClean="0"/>
              <a:t>kolaycş</a:t>
            </a:r>
            <a:r>
              <a:rPr lang="tr-TR" dirty="0" smtClean="0"/>
              <a:t> belirlenebilecektir. Bu yapısı ile de antrenman</a:t>
            </a:r>
          </a:p>
          <a:p>
            <a:r>
              <a:rPr lang="tr-TR" dirty="0" smtClean="0"/>
              <a:t>günlüğü, antrenmanın gözlenmesi için etkili olanaklar sunmaktadır (187).</a:t>
            </a:r>
            <a:endParaRPr lang="tr-TR" dirty="0"/>
          </a:p>
        </p:txBody>
      </p:sp>
    </p:spTree>
    <p:extLst>
      <p:ext uri="{BB962C8B-B14F-4D97-AF65-F5344CB8AC3E}">
        <p14:creationId xmlns:p14="http://schemas.microsoft.com/office/powerpoint/2010/main" val="322536087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738034" y="245546"/>
            <a:ext cx="6096000" cy="6463308"/>
          </a:xfrm>
          <a:prstGeom prst="rect">
            <a:avLst/>
          </a:prstGeom>
        </p:spPr>
        <p:txBody>
          <a:bodyPr>
            <a:spAutoFit/>
          </a:bodyPr>
          <a:lstStyle/>
          <a:p>
            <a:r>
              <a:rPr lang="tr-TR" b="1" dirty="0" smtClean="0"/>
              <a:t>ÖNEMLİ KAVRAMLARIN ÖZETİ</a:t>
            </a:r>
          </a:p>
          <a:p>
            <a:r>
              <a:rPr lang="tr-TR" dirty="0" smtClean="0"/>
              <a:t>Kuvvet, çoğu spor dalı için çok önemli bir </a:t>
            </a:r>
            <a:r>
              <a:rPr lang="tr-TR" dirty="0" err="1" smtClean="0"/>
              <a:t>biomotor</a:t>
            </a:r>
            <a:r>
              <a:rPr lang="tr-TR" dirty="0" smtClean="0"/>
              <a:t> yetenektir. Kuvvet, aynı zamanda maksimal güç üretimi ve tekrarlı kas kasılmasının korunması, diğer bir değişle </a:t>
            </a:r>
            <a:r>
              <a:rPr lang="tr-TR" dirty="0" err="1" smtClean="0"/>
              <a:t>kassal</a:t>
            </a:r>
            <a:r>
              <a:rPr lang="tr-TR" dirty="0" smtClean="0"/>
              <a:t> </a:t>
            </a:r>
            <a:r>
              <a:rPr lang="tr-TR" dirty="0" err="1" smtClean="0"/>
              <a:t>da¬yanıklılık</a:t>
            </a:r>
            <a:r>
              <a:rPr lang="tr-TR" dirty="0" smtClean="0"/>
              <a:t> için temelleri oluşturmaktadır. Kuvvet antrenman </a:t>
            </a:r>
            <a:r>
              <a:rPr lang="tr-TR" dirty="0" err="1" smtClean="0"/>
              <a:t>dönemlemesi</a:t>
            </a:r>
            <a:r>
              <a:rPr lang="tr-TR" dirty="0" smtClean="0"/>
              <a:t> ile verim </a:t>
            </a:r>
            <a:r>
              <a:rPr lang="tr-TR" dirty="0" err="1" smtClean="0"/>
              <a:t>düzeyi¬nin</a:t>
            </a:r>
            <a:r>
              <a:rPr lang="tr-TR" dirty="0" smtClean="0"/>
              <a:t> en üst düzeye çıkartılması sağlanmaktadır. Sinir kas sisteminin, fizyolojik uyumunun sağlanması açısından kuvvet antrenmanlarında sporcular, çok özel antrenman uygulamaları gerçekleştirmelidirler. Sporsal verim düzeyinin en üst düzeye çıkartılması sadece antrenman uygulamalarının çeşitli düzenlemelerle yönlendirilmesine bağlı olarak </a:t>
            </a:r>
            <a:r>
              <a:rPr lang="tr-TR" dirty="0" err="1" smtClean="0"/>
              <a:t>orta¬ya</a:t>
            </a:r>
            <a:r>
              <a:rPr lang="tr-TR" dirty="0" smtClean="0"/>
              <a:t> çıkmaktadır. Çok sayıda yöntem, antrenman çeşitlemesi için kullanılırken ayrıca çok özel fizyolojik uyum sağlayan yöntemlerde kullanılmaktadır. Buna bağlı olarak da etkili bir kuvvet antrenmanının düzenlenmesi ve sporcuların gelişimi için uygun bir antrenman </a:t>
            </a:r>
            <a:r>
              <a:rPr lang="tr-TR" dirty="0" err="1" smtClean="0"/>
              <a:t>dönemlemesinin</a:t>
            </a:r>
            <a:r>
              <a:rPr lang="tr-TR" dirty="0" smtClean="0"/>
              <a:t> yapılması zorunlu olmaktadır. Diğer antrenman etkinliklerini göz ardı ederek, basit bir biçimde sadece kuvvet antrenmanının yıllık planlamaya yerleştirilmesi, verim düzeyinin en üst düzeye çıkartılması için yeterli olmamaktadır.</a:t>
            </a:r>
          </a:p>
          <a:p>
            <a:r>
              <a:rPr lang="tr-TR" dirty="0" smtClean="0"/>
              <a:t> </a:t>
            </a:r>
          </a:p>
          <a:p>
            <a:endParaRPr lang="tr-TR" dirty="0" smtClean="0"/>
          </a:p>
          <a:p>
            <a:r>
              <a:rPr lang="tr-TR" dirty="0" smtClean="0"/>
              <a:t> </a:t>
            </a:r>
            <a:endParaRPr lang="tr-TR" dirty="0"/>
          </a:p>
        </p:txBody>
      </p:sp>
    </p:spTree>
    <p:extLst>
      <p:ext uri="{BB962C8B-B14F-4D97-AF65-F5344CB8AC3E}">
        <p14:creationId xmlns:p14="http://schemas.microsoft.com/office/powerpoint/2010/main" val="223364047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20074" t="11812" r="40837" b="11070"/>
          <a:stretch/>
        </p:blipFill>
        <p:spPr>
          <a:xfrm>
            <a:off x="3177152" y="635431"/>
            <a:ext cx="3812583" cy="5641384"/>
          </a:xfrm>
          <a:prstGeom prst="rect">
            <a:avLst/>
          </a:prstGeom>
        </p:spPr>
      </p:pic>
    </p:spTree>
    <p:extLst>
      <p:ext uri="{BB962C8B-B14F-4D97-AF65-F5344CB8AC3E}">
        <p14:creationId xmlns:p14="http://schemas.microsoft.com/office/powerpoint/2010/main" val="241113526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907006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905180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91896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TotalTime>
  <Words>9369</Words>
  <Application>Microsoft Office PowerPoint</Application>
  <PresentationFormat>Geniş ekran</PresentationFormat>
  <Paragraphs>228</Paragraphs>
  <Slides>151</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151</vt:i4>
      </vt:variant>
    </vt:vector>
  </HeadingPairs>
  <TitlesOfParts>
    <vt:vector size="155" baseType="lpstr">
      <vt:lpstr>Arial</vt:lpstr>
      <vt:lpstr>Calibri</vt:lpstr>
      <vt:lpstr>Calibri Light</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SEYDİ AHMET AĞAOĞLU</dc:creator>
  <cp:lastModifiedBy>SEYDİ AHMET AĞAOĞLU</cp:lastModifiedBy>
  <cp:revision>19</cp:revision>
  <dcterms:created xsi:type="dcterms:W3CDTF">2016-11-29T11:31:28Z</dcterms:created>
  <dcterms:modified xsi:type="dcterms:W3CDTF">2018-08-13T14:29:10Z</dcterms:modified>
</cp:coreProperties>
</file>