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05" r:id="rId2"/>
    <p:sldId id="256" r:id="rId3"/>
    <p:sldId id="257" r:id="rId4"/>
    <p:sldId id="258" r:id="rId5"/>
    <p:sldId id="259" r:id="rId6"/>
    <p:sldId id="268" r:id="rId7"/>
    <p:sldId id="267" r:id="rId8"/>
    <p:sldId id="266" r:id="rId9"/>
    <p:sldId id="265" r:id="rId10"/>
    <p:sldId id="264" r:id="rId11"/>
    <p:sldId id="263" r:id="rId12"/>
    <p:sldId id="262" r:id="rId13"/>
    <p:sldId id="278" r:id="rId14"/>
    <p:sldId id="277" r:id="rId15"/>
    <p:sldId id="276" r:id="rId16"/>
    <p:sldId id="275" r:id="rId17"/>
    <p:sldId id="274" r:id="rId18"/>
    <p:sldId id="273" r:id="rId19"/>
    <p:sldId id="272" r:id="rId20"/>
    <p:sldId id="271" r:id="rId21"/>
    <p:sldId id="270" r:id="rId22"/>
    <p:sldId id="261" r:id="rId23"/>
    <p:sldId id="269" r:id="rId24"/>
    <p:sldId id="287" r:id="rId25"/>
    <p:sldId id="290" r:id="rId26"/>
    <p:sldId id="289" r:id="rId27"/>
    <p:sldId id="288" r:id="rId28"/>
    <p:sldId id="294" r:id="rId29"/>
    <p:sldId id="286" r:id="rId30"/>
    <p:sldId id="293" r:id="rId31"/>
    <p:sldId id="292" r:id="rId32"/>
    <p:sldId id="291" r:id="rId33"/>
    <p:sldId id="285" r:id="rId34"/>
    <p:sldId id="284" r:id="rId35"/>
    <p:sldId id="283" r:id="rId36"/>
    <p:sldId id="282" r:id="rId37"/>
    <p:sldId id="281" r:id="rId38"/>
    <p:sldId id="280" r:id="rId39"/>
    <p:sldId id="303" r:id="rId40"/>
    <p:sldId id="302" r:id="rId41"/>
    <p:sldId id="301" r:id="rId42"/>
    <p:sldId id="300" r:id="rId43"/>
    <p:sldId id="299" r:id="rId44"/>
    <p:sldId id="298" r:id="rId45"/>
    <p:sldId id="297" r:id="rId46"/>
    <p:sldId id="296" r:id="rId47"/>
    <p:sldId id="295" r:id="rId48"/>
    <p:sldId id="279" r:id="rId49"/>
    <p:sldId id="304" r:id="rId50"/>
    <p:sldId id="315" r:id="rId51"/>
    <p:sldId id="314" r:id="rId52"/>
    <p:sldId id="313" r:id="rId53"/>
    <p:sldId id="312" r:id="rId54"/>
    <p:sldId id="311" r:id="rId55"/>
    <p:sldId id="310" r:id="rId56"/>
    <p:sldId id="309" r:id="rId57"/>
    <p:sldId id="308" r:id="rId58"/>
    <p:sldId id="307" r:id="rId59"/>
    <p:sldId id="306" r:id="rId60"/>
    <p:sldId id="321" r:id="rId61"/>
    <p:sldId id="320" r:id="rId62"/>
    <p:sldId id="319" r:id="rId63"/>
    <p:sldId id="318" r:id="rId64"/>
    <p:sldId id="317" r:id="rId65"/>
    <p:sldId id="322" r:id="rId66"/>
    <p:sldId id="316" r:id="rId67"/>
    <p:sldId id="305" r:id="rId68"/>
    <p:sldId id="327" r:id="rId69"/>
    <p:sldId id="326" r:id="rId70"/>
    <p:sldId id="325" r:id="rId71"/>
    <p:sldId id="324" r:id="rId72"/>
    <p:sldId id="323" r:id="rId73"/>
    <p:sldId id="333" r:id="rId74"/>
    <p:sldId id="332" r:id="rId75"/>
    <p:sldId id="331" r:id="rId76"/>
    <p:sldId id="330" r:id="rId77"/>
    <p:sldId id="329" r:id="rId78"/>
    <p:sldId id="328" r:id="rId79"/>
    <p:sldId id="340" r:id="rId80"/>
    <p:sldId id="339" r:id="rId81"/>
    <p:sldId id="338" r:id="rId82"/>
    <p:sldId id="337" r:id="rId83"/>
    <p:sldId id="336" r:id="rId84"/>
    <p:sldId id="341" r:id="rId85"/>
    <p:sldId id="335" r:id="rId86"/>
    <p:sldId id="334" r:id="rId87"/>
    <p:sldId id="349" r:id="rId88"/>
    <p:sldId id="348" r:id="rId89"/>
    <p:sldId id="347" r:id="rId90"/>
    <p:sldId id="346" r:id="rId91"/>
    <p:sldId id="345" r:id="rId92"/>
    <p:sldId id="344" r:id="rId93"/>
    <p:sldId id="343" r:id="rId94"/>
    <p:sldId id="342" r:id="rId95"/>
    <p:sldId id="356" r:id="rId96"/>
    <p:sldId id="355" r:id="rId97"/>
    <p:sldId id="354" r:id="rId98"/>
    <p:sldId id="353" r:id="rId99"/>
    <p:sldId id="352" r:id="rId100"/>
    <p:sldId id="351" r:id="rId101"/>
    <p:sldId id="350" r:id="rId102"/>
    <p:sldId id="362" r:id="rId103"/>
    <p:sldId id="361" r:id="rId104"/>
    <p:sldId id="360" r:id="rId105"/>
    <p:sldId id="359" r:id="rId106"/>
    <p:sldId id="358" r:id="rId107"/>
    <p:sldId id="357" r:id="rId108"/>
    <p:sldId id="363" r:id="rId109"/>
    <p:sldId id="368" r:id="rId110"/>
    <p:sldId id="367" r:id="rId111"/>
    <p:sldId id="366" r:id="rId112"/>
    <p:sldId id="365" r:id="rId113"/>
    <p:sldId id="364" r:id="rId114"/>
    <p:sldId id="370" r:id="rId115"/>
    <p:sldId id="371" r:id="rId116"/>
    <p:sldId id="372" r:id="rId117"/>
    <p:sldId id="369" r:id="rId118"/>
    <p:sldId id="373" r:id="rId119"/>
    <p:sldId id="375" r:id="rId120"/>
    <p:sldId id="374" r:id="rId121"/>
    <p:sldId id="376" r:id="rId122"/>
    <p:sldId id="377" r:id="rId123"/>
    <p:sldId id="380" r:id="rId124"/>
    <p:sldId id="379" r:id="rId125"/>
    <p:sldId id="378" r:id="rId126"/>
    <p:sldId id="386" r:id="rId127"/>
    <p:sldId id="385" r:id="rId128"/>
    <p:sldId id="384" r:id="rId129"/>
    <p:sldId id="383" r:id="rId130"/>
    <p:sldId id="382" r:id="rId131"/>
    <p:sldId id="387" r:id="rId132"/>
    <p:sldId id="388" r:id="rId133"/>
    <p:sldId id="391" r:id="rId134"/>
    <p:sldId id="392" r:id="rId135"/>
    <p:sldId id="390" r:id="rId136"/>
    <p:sldId id="389" r:id="rId137"/>
    <p:sldId id="381" r:id="rId138"/>
    <p:sldId id="394" r:id="rId139"/>
    <p:sldId id="395" r:id="rId140"/>
    <p:sldId id="397" r:id="rId141"/>
    <p:sldId id="396" r:id="rId142"/>
    <p:sldId id="393" r:id="rId143"/>
    <p:sldId id="398" r:id="rId144"/>
    <p:sldId id="399" r:id="rId145"/>
    <p:sldId id="402" r:id="rId146"/>
    <p:sldId id="403" r:id="rId147"/>
    <p:sldId id="404" r:id="rId148"/>
    <p:sldId id="401" r:id="rId149"/>
    <p:sldId id="400" r:id="rId15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43" autoAdjust="0"/>
    <p:restoredTop sz="94660"/>
  </p:normalViewPr>
  <p:slideViewPr>
    <p:cSldViewPr snapToGrid="0">
      <p:cViewPr varScale="1">
        <p:scale>
          <a:sx n="84" d="100"/>
          <a:sy n="84" d="100"/>
        </p:scale>
        <p:origin x="74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8B11B98-8D3B-4B4F-829D-276D7C2B8A9F}" type="datetimeFigureOut">
              <a:rPr lang="tr-TR" smtClean="0"/>
              <a:pPr/>
              <a:t>6.12.2016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7A60D49-0F35-496D-B8B7-FF8DDB84BAF9}" type="slidenum">
              <a:rPr lang="tr-TR" smtClean="0"/>
              <a:pPr/>
              <a:t>‹#›</a:t>
            </a:fld>
            <a:endParaRPr lang="tr-TR"/>
          </a:p>
        </p:txBody>
      </p:sp>
    </p:spTree>
    <p:extLst>
      <p:ext uri="{BB962C8B-B14F-4D97-AF65-F5344CB8AC3E}">
        <p14:creationId xmlns:p14="http://schemas.microsoft.com/office/powerpoint/2010/main" val="121997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8B11B98-8D3B-4B4F-829D-276D7C2B8A9F}" type="datetimeFigureOut">
              <a:rPr lang="tr-TR" smtClean="0"/>
              <a:pPr/>
              <a:t>6.12.2016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7A60D49-0F35-496D-B8B7-FF8DDB84BAF9}" type="slidenum">
              <a:rPr lang="tr-TR" smtClean="0"/>
              <a:pPr/>
              <a:t>‹#›</a:t>
            </a:fld>
            <a:endParaRPr lang="tr-TR"/>
          </a:p>
        </p:txBody>
      </p:sp>
    </p:spTree>
    <p:extLst>
      <p:ext uri="{BB962C8B-B14F-4D97-AF65-F5344CB8AC3E}">
        <p14:creationId xmlns:p14="http://schemas.microsoft.com/office/powerpoint/2010/main" val="3491745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8B11B98-8D3B-4B4F-829D-276D7C2B8A9F}" type="datetimeFigureOut">
              <a:rPr lang="tr-TR" smtClean="0"/>
              <a:pPr/>
              <a:t>6.12.2016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7A60D49-0F35-496D-B8B7-FF8DDB84BAF9}" type="slidenum">
              <a:rPr lang="tr-TR" smtClean="0"/>
              <a:pPr/>
              <a:t>‹#›</a:t>
            </a:fld>
            <a:endParaRPr lang="tr-TR"/>
          </a:p>
        </p:txBody>
      </p:sp>
    </p:spTree>
    <p:extLst>
      <p:ext uri="{BB962C8B-B14F-4D97-AF65-F5344CB8AC3E}">
        <p14:creationId xmlns:p14="http://schemas.microsoft.com/office/powerpoint/2010/main" val="1808899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8B11B98-8D3B-4B4F-829D-276D7C2B8A9F}" type="datetimeFigureOut">
              <a:rPr lang="tr-TR" smtClean="0"/>
              <a:pPr/>
              <a:t>6.12.2016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7A60D49-0F35-496D-B8B7-FF8DDB84BAF9}" type="slidenum">
              <a:rPr lang="tr-TR" smtClean="0"/>
              <a:pPr/>
              <a:t>‹#›</a:t>
            </a:fld>
            <a:endParaRPr lang="tr-TR"/>
          </a:p>
        </p:txBody>
      </p:sp>
    </p:spTree>
    <p:extLst>
      <p:ext uri="{BB962C8B-B14F-4D97-AF65-F5344CB8AC3E}">
        <p14:creationId xmlns:p14="http://schemas.microsoft.com/office/powerpoint/2010/main" val="2615419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8B11B98-8D3B-4B4F-829D-276D7C2B8A9F}" type="datetimeFigureOut">
              <a:rPr lang="tr-TR" smtClean="0"/>
              <a:pPr/>
              <a:t>6.12.2016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7A60D49-0F35-496D-B8B7-FF8DDB84BAF9}" type="slidenum">
              <a:rPr lang="tr-TR" smtClean="0"/>
              <a:pPr/>
              <a:t>‹#›</a:t>
            </a:fld>
            <a:endParaRPr lang="tr-TR"/>
          </a:p>
        </p:txBody>
      </p:sp>
    </p:spTree>
    <p:extLst>
      <p:ext uri="{BB962C8B-B14F-4D97-AF65-F5344CB8AC3E}">
        <p14:creationId xmlns:p14="http://schemas.microsoft.com/office/powerpoint/2010/main" val="3738899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8B11B98-8D3B-4B4F-829D-276D7C2B8A9F}" type="datetimeFigureOut">
              <a:rPr lang="tr-TR" smtClean="0"/>
              <a:pPr/>
              <a:t>6.12.2016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7A60D49-0F35-496D-B8B7-FF8DDB84BAF9}" type="slidenum">
              <a:rPr lang="tr-TR" smtClean="0"/>
              <a:pPr/>
              <a:t>‹#›</a:t>
            </a:fld>
            <a:endParaRPr lang="tr-TR"/>
          </a:p>
        </p:txBody>
      </p:sp>
    </p:spTree>
    <p:extLst>
      <p:ext uri="{BB962C8B-B14F-4D97-AF65-F5344CB8AC3E}">
        <p14:creationId xmlns:p14="http://schemas.microsoft.com/office/powerpoint/2010/main" val="434958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8B11B98-8D3B-4B4F-829D-276D7C2B8A9F}" type="datetimeFigureOut">
              <a:rPr lang="tr-TR" smtClean="0"/>
              <a:pPr/>
              <a:t>6.12.2016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7A60D49-0F35-496D-B8B7-FF8DDB84BAF9}" type="slidenum">
              <a:rPr lang="tr-TR" smtClean="0"/>
              <a:pPr/>
              <a:t>‹#›</a:t>
            </a:fld>
            <a:endParaRPr lang="tr-TR"/>
          </a:p>
        </p:txBody>
      </p:sp>
    </p:spTree>
    <p:extLst>
      <p:ext uri="{BB962C8B-B14F-4D97-AF65-F5344CB8AC3E}">
        <p14:creationId xmlns:p14="http://schemas.microsoft.com/office/powerpoint/2010/main" val="4169381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8B11B98-8D3B-4B4F-829D-276D7C2B8A9F}" type="datetimeFigureOut">
              <a:rPr lang="tr-TR" smtClean="0"/>
              <a:pPr/>
              <a:t>6.12.2016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7A60D49-0F35-496D-B8B7-FF8DDB84BAF9}" type="slidenum">
              <a:rPr lang="tr-TR" smtClean="0"/>
              <a:pPr/>
              <a:t>‹#›</a:t>
            </a:fld>
            <a:endParaRPr lang="tr-TR"/>
          </a:p>
        </p:txBody>
      </p:sp>
    </p:spTree>
    <p:extLst>
      <p:ext uri="{BB962C8B-B14F-4D97-AF65-F5344CB8AC3E}">
        <p14:creationId xmlns:p14="http://schemas.microsoft.com/office/powerpoint/2010/main" val="2779263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8B11B98-8D3B-4B4F-829D-276D7C2B8A9F}" type="datetimeFigureOut">
              <a:rPr lang="tr-TR" smtClean="0"/>
              <a:pPr/>
              <a:t>6.12.2016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7A60D49-0F35-496D-B8B7-FF8DDB84BAF9}" type="slidenum">
              <a:rPr lang="tr-TR" smtClean="0"/>
              <a:pPr/>
              <a:t>‹#›</a:t>
            </a:fld>
            <a:endParaRPr lang="tr-TR"/>
          </a:p>
        </p:txBody>
      </p:sp>
    </p:spTree>
    <p:extLst>
      <p:ext uri="{BB962C8B-B14F-4D97-AF65-F5344CB8AC3E}">
        <p14:creationId xmlns:p14="http://schemas.microsoft.com/office/powerpoint/2010/main" val="3625874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8B11B98-8D3B-4B4F-829D-276D7C2B8A9F}" type="datetimeFigureOut">
              <a:rPr lang="tr-TR" smtClean="0"/>
              <a:pPr/>
              <a:t>6.12.2016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7A60D49-0F35-496D-B8B7-FF8DDB84BAF9}" type="slidenum">
              <a:rPr lang="tr-TR" smtClean="0"/>
              <a:pPr/>
              <a:t>‹#›</a:t>
            </a:fld>
            <a:endParaRPr lang="tr-TR"/>
          </a:p>
        </p:txBody>
      </p:sp>
    </p:spTree>
    <p:extLst>
      <p:ext uri="{BB962C8B-B14F-4D97-AF65-F5344CB8AC3E}">
        <p14:creationId xmlns:p14="http://schemas.microsoft.com/office/powerpoint/2010/main" val="1337447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8B11B98-8D3B-4B4F-829D-276D7C2B8A9F}" type="datetimeFigureOut">
              <a:rPr lang="tr-TR" smtClean="0"/>
              <a:pPr/>
              <a:t>6.12.2016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7A60D49-0F35-496D-B8B7-FF8DDB84BAF9}" type="slidenum">
              <a:rPr lang="tr-TR" smtClean="0"/>
              <a:pPr/>
              <a:t>‹#›</a:t>
            </a:fld>
            <a:endParaRPr lang="tr-TR"/>
          </a:p>
        </p:txBody>
      </p:sp>
    </p:spTree>
    <p:extLst>
      <p:ext uri="{BB962C8B-B14F-4D97-AF65-F5344CB8AC3E}">
        <p14:creationId xmlns:p14="http://schemas.microsoft.com/office/powerpoint/2010/main" val="3470041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B11B98-8D3B-4B4F-829D-276D7C2B8A9F}" type="datetimeFigureOut">
              <a:rPr lang="tr-TR" smtClean="0"/>
              <a:pPr/>
              <a:t>6.12.2016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60D49-0F35-496D-B8B7-FF8DDB84BAF9}" type="slidenum">
              <a:rPr lang="tr-TR" smtClean="0"/>
              <a:pPr/>
              <a:t>‹#›</a:t>
            </a:fld>
            <a:endParaRPr lang="tr-TR"/>
          </a:p>
        </p:txBody>
      </p:sp>
    </p:spTree>
    <p:extLst>
      <p:ext uri="{BB962C8B-B14F-4D97-AF65-F5344CB8AC3E}">
        <p14:creationId xmlns:p14="http://schemas.microsoft.com/office/powerpoint/2010/main" val="534710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503148"/>
            <a:ext cx="10515600" cy="1325563"/>
          </a:xfrm>
        </p:spPr>
        <p:txBody>
          <a:bodyPr>
            <a:normAutofit/>
          </a:bodyPr>
          <a:lstStyle/>
          <a:p>
            <a:pPr algn="ctr"/>
            <a:r>
              <a:rPr lang="tr-TR" sz="6000" b="1" dirty="0" smtClean="0"/>
              <a:t>BÖLÜM 12</a:t>
            </a:r>
            <a:endParaRPr lang="tr-TR" sz="6000" b="1" dirty="0"/>
          </a:p>
        </p:txBody>
      </p:sp>
      <p:sp>
        <p:nvSpPr>
          <p:cNvPr id="3" name="İçerik Yer Tutucusu 2"/>
          <p:cNvSpPr>
            <a:spLocks noGrp="1"/>
          </p:cNvSpPr>
          <p:nvPr>
            <p:ph idx="1"/>
          </p:nvPr>
        </p:nvSpPr>
        <p:spPr>
          <a:xfrm>
            <a:off x="975360" y="2682875"/>
            <a:ext cx="9745980" cy="1443786"/>
          </a:xfrm>
        </p:spPr>
        <p:txBody>
          <a:bodyPr>
            <a:noAutofit/>
          </a:bodyPr>
          <a:lstStyle/>
          <a:p>
            <a:pPr marL="0" indent="0" algn="ctr">
              <a:buNone/>
            </a:pPr>
            <a:r>
              <a:rPr lang="tr-TR" sz="6000" b="1" dirty="0" smtClean="0"/>
              <a:t>SÜRAT VE ÇEVİKLİK ANTRENMANI</a:t>
            </a:r>
            <a:endParaRPr lang="tr-TR" sz="6000" b="1" dirty="0"/>
          </a:p>
        </p:txBody>
      </p:sp>
    </p:spTree>
    <p:extLst>
      <p:ext uri="{BB962C8B-B14F-4D97-AF65-F5344CB8AC3E}">
        <p14:creationId xmlns:p14="http://schemas.microsoft.com/office/powerpoint/2010/main" val="3523963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712923" y="542440"/>
            <a:ext cx="11112284" cy="3276282"/>
          </a:xfrm>
          <a:prstGeom prst="rect">
            <a:avLst/>
          </a:prstGeom>
        </p:spPr>
        <p:txBody>
          <a:bodyPr wrap="square">
            <a:spAutoFit/>
          </a:bodyPr>
          <a:lstStyle/>
          <a:p>
            <a:pPr algn="just">
              <a:lnSpc>
                <a:spcPct val="150000"/>
              </a:lnSpc>
            </a:pPr>
            <a:r>
              <a:rPr lang="tr-TR" sz="2000" dirty="0" smtClean="0"/>
              <a:t>Sürat, çeviklik ve süratte devamlılık çok sayıda spor dalında, verim düzeyine etkime-de bulunan önemli yetenekler olarak değerlendirilmektedir. Bu yetenekler, sporcuların </a:t>
            </a:r>
            <a:r>
              <a:rPr lang="tr-TR" sz="2000" dirty="0" err="1" smtClean="0"/>
              <a:t>kassal</a:t>
            </a:r>
            <a:r>
              <a:rPr lang="tr-TR" sz="2000" dirty="0" smtClean="0"/>
              <a:t> kuvveti ile yakından ilişkilidir ve büyük bir oranda da kuvvete bağımlı olarak değişmektedir. Yıllık </a:t>
            </a:r>
            <a:r>
              <a:rPr lang="tr-TR" sz="2000" dirty="0" err="1" smtClean="0"/>
              <a:t>planma</a:t>
            </a:r>
            <a:r>
              <a:rPr lang="tr-TR" sz="2000" dirty="0" smtClean="0"/>
              <a:t> içerisinde verim düzeyinin ortaya çıkması için sürat, çeviklik ve süratte devamlılık antrenmanı bağlantılı bir biçimde yerleştirilerek, özel antrenman değişkenlerinin en uygun bir biçimde yönlendirilmesi sağlanmaktadır. Bu bağlamda sürat, </a:t>
            </a:r>
            <a:r>
              <a:rPr lang="tr-TR" sz="2000" dirty="0" err="1" smtClean="0"/>
              <a:t>çeviklilik</a:t>
            </a:r>
            <a:r>
              <a:rPr lang="tr-TR" sz="2000" dirty="0" smtClean="0"/>
              <a:t> ve süratte devamlılık etmenlerinin anlaşılması, antrenörlerin spor dalına özgü antrenman planlamaları ile en üst düzeyde verim elde etmelerini kolaylaştırmaktadır. </a:t>
            </a:r>
            <a:endParaRPr lang="tr-TR" sz="2000" dirty="0"/>
          </a:p>
        </p:txBody>
      </p:sp>
    </p:spTree>
    <p:extLst>
      <p:ext uri="{BB962C8B-B14F-4D97-AF65-F5344CB8AC3E}">
        <p14:creationId xmlns:p14="http://schemas.microsoft.com/office/powerpoint/2010/main" val="2612047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90414" y="697423"/>
            <a:ext cx="9996406" cy="2352952"/>
          </a:xfrm>
          <a:prstGeom prst="rect">
            <a:avLst/>
          </a:prstGeom>
        </p:spPr>
        <p:txBody>
          <a:bodyPr wrap="square">
            <a:spAutoFit/>
          </a:bodyPr>
          <a:lstStyle/>
          <a:p>
            <a:pPr algn="just">
              <a:lnSpc>
                <a:spcPct val="150000"/>
              </a:lnSpc>
            </a:pPr>
            <a:r>
              <a:rPr lang="tr-TR" sz="2000" b="1" dirty="0" smtClean="0"/>
              <a:t>SÜRAT ANTRENMANI</a:t>
            </a:r>
          </a:p>
          <a:p>
            <a:pPr algn="just">
              <a:lnSpc>
                <a:spcPct val="150000"/>
              </a:lnSpc>
            </a:pPr>
            <a:r>
              <a:rPr lang="tr-TR" sz="2000" dirty="0" smtClean="0"/>
              <a:t>Sürat; mesafeleri çabuk bir biçimde alma yeteneği olarak tanımlanmaktadır. Sürat, çoğu spor dallarında düz bir doğrultuda çabuk olarak hareket etmeyi sağlaması ile, başarılı bir verim düzeyi sergilemek için gerekli olmaktadır (69,81,121,120). Düz sprint, ivmelenme, maksimal sürate ulaşma, maksimal sürati koruma olarak üç evrede incelenmektedir (27,81).</a:t>
            </a:r>
            <a:endParaRPr lang="tr-TR" sz="2000" dirty="0"/>
          </a:p>
        </p:txBody>
      </p:sp>
    </p:spTree>
    <p:extLst>
      <p:ext uri="{BB962C8B-B14F-4D97-AF65-F5344CB8AC3E}">
        <p14:creationId xmlns:p14="http://schemas.microsoft.com/office/powerpoint/2010/main" val="2565190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7174" y="656362"/>
            <a:ext cx="11591925" cy="1938992"/>
          </a:xfrm>
          <a:prstGeom prst="rect">
            <a:avLst/>
          </a:prstGeom>
        </p:spPr>
        <p:txBody>
          <a:bodyPr wrap="square">
            <a:spAutoFit/>
          </a:bodyPr>
          <a:lstStyle/>
          <a:p>
            <a:pPr>
              <a:lnSpc>
                <a:spcPct val="150000"/>
              </a:lnSpc>
            </a:pPr>
            <a:r>
              <a:rPr lang="tr-TR" sz="2000" dirty="0" smtClean="0"/>
              <a:t>İvmelenme, hareket hızını en kısa süre içerisinde artırabilme yeteneği, olarak tanımlanmaktadır (69). İvmelenme, sprint veriminin kısa mesafelerde belirleyicisi olmaktadır (örneğin, 5 m ve 10 m) ve hız değişimi ile (m/</a:t>
            </a:r>
            <a:r>
              <a:rPr lang="tr-TR" sz="2000" dirty="0" err="1" smtClean="0"/>
              <a:t>sn</a:t>
            </a:r>
            <a:r>
              <a:rPr lang="tr-TR" sz="2000" dirty="0" smtClean="0"/>
              <a:t>) ya da süre değişimi ile (</a:t>
            </a:r>
            <a:r>
              <a:rPr lang="tr-TR" sz="2000" dirty="0" err="1" smtClean="0"/>
              <a:t>sn</a:t>
            </a:r>
            <a:r>
              <a:rPr lang="tr-TR" sz="2000" dirty="0" smtClean="0"/>
              <a:t> ya da </a:t>
            </a:r>
            <a:r>
              <a:rPr lang="tr-TR" sz="2000" dirty="0" err="1" smtClean="0"/>
              <a:t>dk</a:t>
            </a:r>
            <a:r>
              <a:rPr lang="tr-TR" sz="2000" dirty="0" smtClean="0"/>
              <a:t>) ölçülmektedir (83). İvmelenme yeteneği çeşitli sporlardaki sporcular için değişik özelliklidir (2,27,81). </a:t>
            </a:r>
            <a:endParaRPr lang="tr-TR" sz="2000" dirty="0"/>
          </a:p>
        </p:txBody>
      </p:sp>
    </p:spTree>
    <p:extLst>
      <p:ext uri="{BB962C8B-B14F-4D97-AF65-F5344CB8AC3E}">
        <p14:creationId xmlns:p14="http://schemas.microsoft.com/office/powerpoint/2010/main" val="3087337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00049" y="609600"/>
            <a:ext cx="11191875" cy="2814617"/>
          </a:xfrm>
          <a:prstGeom prst="rect">
            <a:avLst/>
          </a:prstGeom>
        </p:spPr>
        <p:txBody>
          <a:bodyPr wrap="square">
            <a:spAutoFit/>
          </a:bodyPr>
          <a:lstStyle/>
          <a:p>
            <a:pPr algn="just">
              <a:lnSpc>
                <a:spcPct val="150000"/>
              </a:lnSpc>
            </a:pPr>
            <a:r>
              <a:rPr lang="tr-TR" sz="2000" dirty="0" smtClean="0"/>
              <a:t>Örneğin, 100 m koşusunda antrenmansız sprinterler, maksimal hızlarına 10-36m arasında ulaşmakta (27), buna karşın üst düzeyde antrenmanlı sprinterler, maksimal hızlarına 80 m dolaylarında ulaşmaktadırlar (2). Sporcularda ivmelenme, diz gericilerinin maksimal kuvvet düzeyine bağımlı olarak değişmekte dolayısı ile de kuvvet, sprint yeteneği ile doğrudan ilişkili olarak değerlendirilmektedir (6,10,18,78,79,119). </a:t>
            </a:r>
            <a:r>
              <a:rPr lang="tr-TR" sz="2000" dirty="0"/>
              <a:t>BU bulgu, hızlı sprinterlerin, daha yavaş olan sprinterlere göre daha güçlü ve yüksek ivmelenme yetisine sahip olduklarını kanıtlayan değişik kaynaklar tarafından da desteklenmektedir (6,24,74</a:t>
            </a:r>
            <a:r>
              <a:rPr lang="tr-TR" sz="2000" dirty="0" smtClean="0"/>
              <a:t>).</a:t>
            </a:r>
            <a:endParaRPr lang="tr-TR" sz="2000" dirty="0"/>
          </a:p>
        </p:txBody>
      </p:sp>
    </p:spTree>
    <p:extLst>
      <p:ext uri="{BB962C8B-B14F-4D97-AF65-F5344CB8AC3E}">
        <p14:creationId xmlns:p14="http://schemas.microsoft.com/office/powerpoint/2010/main" val="759645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850" y="622638"/>
            <a:ext cx="11515725" cy="1938992"/>
          </a:xfrm>
          <a:prstGeom prst="rect">
            <a:avLst/>
          </a:prstGeom>
        </p:spPr>
        <p:txBody>
          <a:bodyPr wrap="square">
            <a:spAutoFit/>
          </a:bodyPr>
          <a:lstStyle/>
          <a:p>
            <a:pPr algn="just">
              <a:lnSpc>
                <a:spcPct val="150000"/>
              </a:lnSpc>
            </a:pPr>
            <a:r>
              <a:rPr lang="tr-TR" sz="2000" dirty="0" smtClean="0"/>
              <a:t>Futbol gibi çoğu spor dallarında ivmelenme yeteneği, oyun başarısı üzerinde etkili olmaktadır (69,83). Futbol maçı sırasında ortalama sprint mesafesi 17 m'dir ve bu uzaklık 1,5-105 m arasında değişmektedir (9). Genel olarak sprint, başlangıç düzeyinde daha hızlıdır, ilerleyen mesafelerde ise sporcuların yavaş hızda hareket etmesi (119) ya da sporcunun hareketini bırakmasından dolayı değişmektedir (83,95). </a:t>
            </a:r>
            <a:endParaRPr lang="tr-TR" sz="2000" dirty="0"/>
          </a:p>
        </p:txBody>
      </p:sp>
    </p:spTree>
    <p:extLst>
      <p:ext uri="{BB962C8B-B14F-4D97-AF65-F5344CB8AC3E}">
        <p14:creationId xmlns:p14="http://schemas.microsoft.com/office/powerpoint/2010/main" val="704516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42925" y="737711"/>
            <a:ext cx="11096625" cy="1338828"/>
          </a:xfrm>
          <a:prstGeom prst="rect">
            <a:avLst/>
          </a:prstGeom>
        </p:spPr>
        <p:txBody>
          <a:bodyPr wrap="square">
            <a:spAutoFit/>
          </a:bodyPr>
          <a:lstStyle/>
          <a:p>
            <a:pPr algn="just">
              <a:lnSpc>
                <a:spcPct val="150000"/>
              </a:lnSpc>
            </a:pPr>
            <a:r>
              <a:rPr lang="tr-TR" dirty="0" smtClean="0"/>
              <a:t>Bununla birlikte ivmelenme yeteneği, oyun içerisinde özellikle kısa mesafelerde önem kazanmaktadır (83). Bu açıdan da ivmelenme bölümünün gelişmesini amaçlayan sprint antrenman programında özel kuvvet ve mekanik becerilerin gelişimi de önem kazanmaktadır (119).</a:t>
            </a:r>
            <a:endParaRPr lang="tr-TR" dirty="0"/>
          </a:p>
        </p:txBody>
      </p:sp>
    </p:spTree>
    <p:extLst>
      <p:ext uri="{BB962C8B-B14F-4D97-AF65-F5344CB8AC3E}">
        <p14:creationId xmlns:p14="http://schemas.microsoft.com/office/powerpoint/2010/main" val="123240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76225" y="670263"/>
            <a:ext cx="11344275" cy="1754326"/>
          </a:xfrm>
          <a:prstGeom prst="rect">
            <a:avLst/>
          </a:prstGeom>
        </p:spPr>
        <p:txBody>
          <a:bodyPr wrap="square">
            <a:spAutoFit/>
          </a:bodyPr>
          <a:lstStyle/>
          <a:p>
            <a:pPr algn="just">
              <a:lnSpc>
                <a:spcPct val="150000"/>
              </a:lnSpc>
            </a:pPr>
            <a:r>
              <a:rPr lang="tr-TR" dirty="0" smtClean="0"/>
              <a:t>İvmelenme bölümünün tamamlanması ile birlikte sporcu, maksimal koşu hızına ulaşmaktadır. Yüksek düzeyde ivmelenme kapasitesine sahip olan sporcular, bu yetenekleri ile yüksek düzeyde sprint hızına ulaşma ve koruma özelliklerini sergilemektedirler (119). İvmelenme ve maksimal sürat, koşu hızının niteliğini belirleyici temel özellikler olarak değerlendirilmektedir (26).</a:t>
            </a:r>
            <a:endParaRPr lang="tr-TR" dirty="0"/>
          </a:p>
        </p:txBody>
      </p:sp>
    </p:spTree>
    <p:extLst>
      <p:ext uri="{BB962C8B-B14F-4D97-AF65-F5344CB8AC3E}">
        <p14:creationId xmlns:p14="http://schemas.microsoft.com/office/powerpoint/2010/main" val="4194516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00050" y="509111"/>
            <a:ext cx="11001375" cy="1477328"/>
          </a:xfrm>
          <a:prstGeom prst="rect">
            <a:avLst/>
          </a:prstGeom>
        </p:spPr>
        <p:txBody>
          <a:bodyPr wrap="square">
            <a:spAutoFit/>
          </a:bodyPr>
          <a:lstStyle/>
          <a:p>
            <a:pPr algn="just">
              <a:lnSpc>
                <a:spcPct val="150000"/>
              </a:lnSpc>
            </a:pPr>
            <a:r>
              <a:rPr lang="tr-TR" sz="2000" dirty="0" smtClean="0"/>
              <a:t>İvmelenme ve maksimal hız bölümlerindeki hareket akışının, doğru bir biçimde uygulanması için koşu mekaniği (83,119) ve özel kuvvet niteliğinin (74), geliştirilmesi önem kazanmaktadır. Bu özelliklerin geliştirilmesinin maksimal koşu hızının niteliği üzerinde de önemli bir işlevi bulunmaktadır.</a:t>
            </a:r>
            <a:endParaRPr lang="tr-TR" sz="2000" dirty="0"/>
          </a:p>
        </p:txBody>
      </p:sp>
    </p:spTree>
    <p:extLst>
      <p:ext uri="{BB962C8B-B14F-4D97-AF65-F5344CB8AC3E}">
        <p14:creationId xmlns:p14="http://schemas.microsoft.com/office/powerpoint/2010/main" val="266700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61975" y="612339"/>
            <a:ext cx="11068050" cy="2677656"/>
          </a:xfrm>
          <a:prstGeom prst="rect">
            <a:avLst/>
          </a:prstGeom>
        </p:spPr>
        <p:txBody>
          <a:bodyPr wrap="square">
            <a:spAutoFit/>
          </a:bodyPr>
          <a:lstStyle/>
          <a:p>
            <a:pPr algn="just">
              <a:lnSpc>
                <a:spcPct val="150000"/>
              </a:lnSpc>
            </a:pPr>
            <a:r>
              <a:rPr lang="tr-TR" sz="2000" dirty="0" smtClean="0"/>
              <a:t>Düz sprintin son evresi ise maksimal süratin korunma evresidir (27,81). Maksimal hız sırasında yorgunluğun başlaması ile sporcunun kuvvet düzeyinde, koşu mekaniğinde bozulmalar, bunlara bağlı olarak da hız düzeyinde azalmalar ortaya çıkmaktadır (91). Maksimal sprint sırasındaki yorgunluk düzeyi, sporcunun laktik asidi vücuttan uzaklaştırma düzeyine, diğer. bir değişle hızlı bir biçimde </a:t>
            </a:r>
            <a:r>
              <a:rPr lang="tr-TR" sz="2000" dirty="0" err="1" smtClean="0"/>
              <a:t>glikolotik</a:t>
            </a:r>
            <a:r>
              <a:rPr lang="tr-TR" sz="2000" dirty="0" smtClean="0"/>
              <a:t> döngüyü sağlamasına bağlı olarak </a:t>
            </a:r>
            <a:r>
              <a:rPr lang="tr-TR" sz="2000" dirty="0"/>
              <a:t>değişmektedir (97). </a:t>
            </a:r>
            <a:endParaRPr lang="tr-TR" sz="2000" dirty="0" smtClean="0"/>
          </a:p>
          <a:p>
            <a:r>
              <a:rPr lang="tr-TR" dirty="0" smtClean="0"/>
              <a:t> </a:t>
            </a:r>
            <a:endParaRPr lang="tr-TR" dirty="0"/>
          </a:p>
        </p:txBody>
      </p:sp>
    </p:spTree>
    <p:extLst>
      <p:ext uri="{BB962C8B-B14F-4D97-AF65-F5344CB8AC3E}">
        <p14:creationId xmlns:p14="http://schemas.microsoft.com/office/powerpoint/2010/main" val="1563752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71475" y="794088"/>
            <a:ext cx="11382375" cy="1754326"/>
          </a:xfrm>
          <a:prstGeom prst="rect">
            <a:avLst/>
          </a:prstGeom>
        </p:spPr>
        <p:txBody>
          <a:bodyPr wrap="square">
            <a:spAutoFit/>
          </a:bodyPr>
          <a:lstStyle/>
          <a:p>
            <a:pPr algn="just">
              <a:lnSpc>
                <a:spcPct val="150000"/>
              </a:lnSpc>
            </a:pPr>
            <a:r>
              <a:rPr lang="tr-TR" dirty="0" smtClean="0"/>
              <a:t>Laktik asit artışı, sporcunun kapasitesi ve kuvvet uygulama düzeyini (106), koşu mekaniği ve mekanik etkililiğini azaltan, hidrojen iyonlarının (H</a:t>
            </a:r>
            <a:r>
              <a:rPr lang="tr-TR" baseline="30000" dirty="0" smtClean="0"/>
              <a:t>+</a:t>
            </a:r>
            <a:r>
              <a:rPr lang="tr-TR" dirty="0" smtClean="0"/>
              <a:t>) birikimine bağlı olarak değişmektedir. Kısa ve uzun süreli </a:t>
            </a:r>
            <a:r>
              <a:rPr lang="tr-TR" dirty="0" err="1" smtClean="0"/>
              <a:t>interval</a:t>
            </a:r>
            <a:r>
              <a:rPr lang="tr-TR" dirty="0" smtClean="0"/>
              <a:t> biçiminde uygulanan sprint ant­renmanları kasların, durdurma (tamponlama) kapasitesini arttırmakta ve yorgunluğun azalmasını sağlamaktadır (25,62,97).</a:t>
            </a:r>
            <a:endParaRPr lang="tr-TR" dirty="0"/>
          </a:p>
        </p:txBody>
      </p:sp>
    </p:spTree>
    <p:extLst>
      <p:ext uri="{BB962C8B-B14F-4D97-AF65-F5344CB8AC3E}">
        <p14:creationId xmlns:p14="http://schemas.microsoft.com/office/powerpoint/2010/main" val="3675198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52449" y="596046"/>
            <a:ext cx="11020425" cy="2169825"/>
          </a:xfrm>
          <a:prstGeom prst="rect">
            <a:avLst/>
          </a:prstGeom>
        </p:spPr>
        <p:txBody>
          <a:bodyPr wrap="square">
            <a:spAutoFit/>
          </a:bodyPr>
          <a:lstStyle/>
          <a:p>
            <a:pPr algn="just">
              <a:lnSpc>
                <a:spcPct val="150000"/>
              </a:lnSpc>
            </a:pPr>
            <a:r>
              <a:rPr lang="tr-TR" dirty="0" smtClean="0"/>
              <a:t>Sürat, becerilerin ve diğer antrenman özelliklerin yüksek hızlarda uygulanmasını sağla­maktadır. Genel olarak beceri ve özellikler arasında ilişki bulunmamasına karşın, özel ant­renman uygulamaları ile daha yüksek bir ilişki sağlanmaktadır (91,91,98). Sprint antren­manlarının bağlantılı bir biçimde yıllık planlama içerisinde uygulanması hem sprint verimi (ivmelenme, maksimal hıza ulaşma ve maksimal hızı koruma) hem de yarışma veriminin artışını sağlanmaktadır (81,97).</a:t>
            </a:r>
            <a:endParaRPr lang="tr-TR" dirty="0"/>
          </a:p>
        </p:txBody>
      </p:sp>
    </p:spTree>
    <p:extLst>
      <p:ext uri="{BB962C8B-B14F-4D97-AF65-F5344CB8AC3E}">
        <p14:creationId xmlns:p14="http://schemas.microsoft.com/office/powerpoint/2010/main" val="2254027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95299" y="594836"/>
            <a:ext cx="11096625" cy="1938992"/>
          </a:xfrm>
          <a:prstGeom prst="rect">
            <a:avLst/>
          </a:prstGeom>
        </p:spPr>
        <p:txBody>
          <a:bodyPr wrap="square">
            <a:spAutoFit/>
          </a:bodyPr>
          <a:lstStyle/>
          <a:p>
            <a:pPr>
              <a:lnSpc>
                <a:spcPct val="150000"/>
              </a:lnSpc>
            </a:pPr>
            <a:r>
              <a:rPr lang="tr-TR" sz="2000" b="1" dirty="0" smtClean="0"/>
              <a:t>Sürat Üzerine Etki Eden Etmenler</a:t>
            </a:r>
          </a:p>
          <a:p>
            <a:pPr>
              <a:lnSpc>
                <a:spcPct val="150000"/>
              </a:lnSpc>
            </a:pPr>
            <a:r>
              <a:rPr lang="tr-TR" sz="2000" dirty="0" smtClean="0"/>
              <a:t>Süratin geliştirilmesi için antrenör ve sporcular, yüksek düzeyde hareket sürati üzerine etki eden etmenleri bilmesi gerekmektedir. Sprint yeteneği, aşağıdaki bölümde açıkladığı gibi çeşitli fizyolojik ve verim etmeninden etkilenmektedir.</a:t>
            </a:r>
            <a:endParaRPr lang="tr-TR" sz="2000" dirty="0"/>
          </a:p>
        </p:txBody>
      </p:sp>
    </p:spTree>
    <p:extLst>
      <p:ext uri="{BB962C8B-B14F-4D97-AF65-F5344CB8AC3E}">
        <p14:creationId xmlns:p14="http://schemas.microsoft.com/office/powerpoint/2010/main" val="2254027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09574" y="326589"/>
            <a:ext cx="11287125" cy="3323987"/>
          </a:xfrm>
          <a:prstGeom prst="rect">
            <a:avLst/>
          </a:prstGeom>
        </p:spPr>
        <p:txBody>
          <a:bodyPr wrap="square">
            <a:spAutoFit/>
          </a:bodyPr>
          <a:lstStyle/>
          <a:p>
            <a:pPr algn="just">
              <a:lnSpc>
                <a:spcPct val="150000"/>
              </a:lnSpc>
            </a:pPr>
            <a:r>
              <a:rPr lang="tr-TR" sz="2000" b="1" i="1" dirty="0" smtClean="0"/>
              <a:t>Enerji Sistemi</a:t>
            </a:r>
            <a:endParaRPr lang="tr-TR" sz="2000" b="1" dirty="0" smtClean="0"/>
          </a:p>
          <a:p>
            <a:pPr algn="just">
              <a:lnSpc>
                <a:spcPct val="150000"/>
              </a:lnSpc>
            </a:pPr>
            <a:r>
              <a:rPr lang="tr-TR" sz="2000" dirty="0" smtClean="0"/>
              <a:t>Sprint düzeyi, çapraz köprü döngüsünde yüksek düzeyde enerjinin hızlı olarak açığa çı­karılması ve buna bağlı olarak da kaslarda hızlı ve sürekli kas kuvvetinin oluşturulması ile sağlanmaktadır. Sprint koşulları için vücut enerji gereksinmelerini; </a:t>
            </a:r>
          </a:p>
          <a:p>
            <a:pPr marL="457200" indent="-457200" algn="just">
              <a:lnSpc>
                <a:spcPct val="150000"/>
              </a:lnSpc>
              <a:buAutoNum type="alphaLcParenBoth"/>
            </a:pPr>
            <a:r>
              <a:rPr lang="tr-TR" sz="2000" dirty="0" smtClean="0"/>
              <a:t>özel enerji üretim yollarındaki enzim etkinliğinin değiştirilmesi, </a:t>
            </a:r>
          </a:p>
          <a:p>
            <a:pPr marL="457200" indent="-457200" algn="just">
              <a:lnSpc>
                <a:spcPct val="150000"/>
              </a:lnSpc>
              <a:buAutoNum type="alphaLcParenBoth"/>
            </a:pPr>
            <a:r>
              <a:rPr lang="tr-TR" sz="2000" dirty="0" smtClean="0"/>
              <a:t>kaslarda enerji yedeklerinin arttırılması, </a:t>
            </a:r>
          </a:p>
          <a:p>
            <a:pPr marL="457200" indent="-457200" algn="just">
              <a:lnSpc>
                <a:spcPct val="150000"/>
              </a:lnSpc>
              <a:buAutoNum type="alphaLcParenBoth"/>
            </a:pPr>
            <a:r>
              <a:rPr lang="tr-TR" sz="2000" dirty="0" smtClean="0"/>
              <a:t>yorgunluk sonucu oluşan atıkların birikmesine, kasların direnmesinin arttırılması ile sağlamaktadır.</a:t>
            </a:r>
            <a:endParaRPr lang="tr-TR" sz="2000" dirty="0"/>
          </a:p>
        </p:txBody>
      </p:sp>
    </p:spTree>
    <p:extLst>
      <p:ext uri="{BB962C8B-B14F-4D97-AF65-F5344CB8AC3E}">
        <p14:creationId xmlns:p14="http://schemas.microsoft.com/office/powerpoint/2010/main" val="2254027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61975" y="465088"/>
            <a:ext cx="11163300" cy="2215991"/>
          </a:xfrm>
          <a:prstGeom prst="rect">
            <a:avLst/>
          </a:prstGeom>
        </p:spPr>
        <p:txBody>
          <a:bodyPr wrap="square">
            <a:spAutoFit/>
          </a:bodyPr>
          <a:lstStyle/>
          <a:p>
            <a:pPr>
              <a:lnSpc>
                <a:spcPct val="150000"/>
              </a:lnSpc>
            </a:pPr>
            <a:r>
              <a:rPr lang="tr-TR" sz="2000" b="1" i="1" dirty="0" err="1" smtClean="0"/>
              <a:t>Enzimatik</a:t>
            </a:r>
            <a:r>
              <a:rPr lang="tr-TR" sz="2000" b="1" i="1" dirty="0" smtClean="0"/>
              <a:t> Etkinlik</a:t>
            </a:r>
            <a:endParaRPr lang="tr-TR" sz="2000" b="1" dirty="0" smtClean="0"/>
          </a:p>
          <a:p>
            <a:pPr algn="just">
              <a:lnSpc>
                <a:spcPct val="150000"/>
              </a:lnSpc>
            </a:pPr>
            <a:r>
              <a:rPr lang="tr-TR" dirty="0" smtClean="0"/>
              <a:t>Sprint antrenmanında vücudun enerji gereksinimini üç enerji sistemi (</a:t>
            </a:r>
            <a:r>
              <a:rPr lang="tr-TR" dirty="0" err="1" smtClean="0"/>
              <a:t>fosofojen</a:t>
            </a:r>
            <a:r>
              <a:rPr lang="tr-TR" dirty="0" smtClean="0"/>
              <a:t>, </a:t>
            </a:r>
            <a:r>
              <a:rPr lang="tr-TR" dirty="0" err="1" smtClean="0"/>
              <a:t>glikolotik</a:t>
            </a:r>
            <a:r>
              <a:rPr lang="tr-TR" dirty="0" smtClean="0"/>
              <a:t> ve </a:t>
            </a:r>
            <a:r>
              <a:rPr lang="tr-TR" dirty="0" err="1" smtClean="0"/>
              <a:t>oksidatif</a:t>
            </a:r>
            <a:r>
              <a:rPr lang="tr-TR" dirty="0" smtClean="0"/>
              <a:t>) tarafından sağlamaktadır (72). Buna karşın, </a:t>
            </a:r>
            <a:r>
              <a:rPr lang="tr-TR" dirty="0" err="1" smtClean="0"/>
              <a:t>fosfojen</a:t>
            </a:r>
            <a:r>
              <a:rPr lang="tr-TR" dirty="0" smtClean="0"/>
              <a:t> ve </a:t>
            </a:r>
            <a:r>
              <a:rPr lang="tr-TR" dirty="0" err="1" smtClean="0"/>
              <a:t>glikolotik</a:t>
            </a:r>
            <a:r>
              <a:rPr lang="tr-TR" dirty="0" smtClean="0"/>
              <a:t> sistem sprint etkinliklerinde öncelikli olarak baskın olan sistemlerdir (22). </a:t>
            </a:r>
            <a:r>
              <a:rPr lang="tr-TR" dirty="0" err="1" smtClean="0"/>
              <a:t>Oksidatif</a:t>
            </a:r>
            <a:r>
              <a:rPr lang="tr-TR" dirty="0" smtClean="0"/>
              <a:t> ener­ji sisteminin kullanım düzeyi ise </a:t>
            </a:r>
            <a:r>
              <a:rPr lang="tr-TR" dirty="0" err="1" smtClean="0"/>
              <a:t>sprintin</a:t>
            </a:r>
            <a:r>
              <a:rPr lang="tr-TR" dirty="0" smtClean="0"/>
              <a:t> süresine, uzunluğuna, sayısına ve uygulamalar arasındaki dinlenme süresine bağlı olarak değişmektedir (97). </a:t>
            </a:r>
            <a:endParaRPr lang="tr-TR" dirty="0"/>
          </a:p>
        </p:txBody>
      </p:sp>
    </p:spTree>
    <p:extLst>
      <p:ext uri="{BB962C8B-B14F-4D97-AF65-F5344CB8AC3E}">
        <p14:creationId xmlns:p14="http://schemas.microsoft.com/office/powerpoint/2010/main" val="2254027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23874" y="642461"/>
            <a:ext cx="11191875" cy="1477328"/>
          </a:xfrm>
          <a:prstGeom prst="rect">
            <a:avLst/>
          </a:prstGeom>
        </p:spPr>
        <p:txBody>
          <a:bodyPr wrap="square">
            <a:spAutoFit/>
          </a:bodyPr>
          <a:lstStyle/>
          <a:p>
            <a:pPr algn="just">
              <a:lnSpc>
                <a:spcPct val="150000"/>
              </a:lnSpc>
            </a:pPr>
            <a:r>
              <a:rPr lang="tr-TR" sz="2000" dirty="0" smtClean="0"/>
              <a:t>Örneğin, sprint etkinliği uzun (&lt; 30sn) ve tekrarlar arası kısa dinlenme araları ile biçimlendirilen uygulamalarda, </a:t>
            </a:r>
            <a:r>
              <a:rPr lang="tr-TR" sz="2000" dirty="0" err="1" smtClean="0"/>
              <a:t>oksidatif</a:t>
            </a:r>
            <a:r>
              <a:rPr lang="tr-TR" sz="2000" dirty="0" smtClean="0"/>
              <a:t> enerji sisteminin kullanımı, aşamalı bir biçimde artmaktadır (72). Bu bağlamda </a:t>
            </a:r>
            <a:r>
              <a:rPr lang="tr-TR" sz="2000" dirty="0" err="1" smtClean="0"/>
              <a:t>enzimatik</a:t>
            </a:r>
            <a:r>
              <a:rPr lang="tr-TR" sz="2000" dirty="0" smtClean="0"/>
              <a:t> uyum, sprint antrenmanının çok özel olan hedeflerine bağlı olarak değişmek­tedir (97).</a:t>
            </a:r>
            <a:endParaRPr lang="tr-TR" sz="2000" dirty="0"/>
          </a:p>
        </p:txBody>
      </p:sp>
    </p:spTree>
    <p:extLst>
      <p:ext uri="{BB962C8B-B14F-4D97-AF65-F5344CB8AC3E}">
        <p14:creationId xmlns:p14="http://schemas.microsoft.com/office/powerpoint/2010/main" val="2254027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52450" y="652760"/>
            <a:ext cx="11191875" cy="1938992"/>
          </a:xfrm>
          <a:prstGeom prst="rect">
            <a:avLst/>
          </a:prstGeom>
        </p:spPr>
        <p:txBody>
          <a:bodyPr wrap="square">
            <a:spAutoFit/>
          </a:bodyPr>
          <a:lstStyle/>
          <a:p>
            <a:pPr>
              <a:lnSpc>
                <a:spcPct val="150000"/>
              </a:lnSpc>
            </a:pPr>
            <a:r>
              <a:rPr lang="tr-TR" sz="2000" dirty="0" err="1" smtClean="0"/>
              <a:t>Fosfojen</a:t>
            </a:r>
            <a:r>
              <a:rPr lang="tr-TR" sz="2000" dirty="0" smtClean="0"/>
              <a:t> sistemi (ATP-PC), sprint etkinliklerinde kaslardaki </a:t>
            </a:r>
            <a:r>
              <a:rPr lang="tr-TR" sz="2000" dirty="0" err="1" smtClean="0"/>
              <a:t>adenozin</a:t>
            </a:r>
            <a:r>
              <a:rPr lang="tr-TR" sz="2000" dirty="0" smtClean="0"/>
              <a:t> </a:t>
            </a:r>
            <a:r>
              <a:rPr lang="tr-TR" sz="2000" dirty="0" err="1" smtClean="0"/>
              <a:t>trifosfat</a:t>
            </a:r>
            <a:r>
              <a:rPr lang="tr-TR" sz="2000" dirty="0" smtClean="0"/>
              <a:t> (ATP) ve </a:t>
            </a:r>
            <a:r>
              <a:rPr lang="tr-TR" sz="2000" dirty="0" err="1" smtClean="0"/>
              <a:t>fosfokreatinin</a:t>
            </a:r>
            <a:r>
              <a:rPr lang="tr-TR" sz="2000" dirty="0" smtClean="0"/>
              <a:t> (</a:t>
            </a:r>
            <a:r>
              <a:rPr lang="tr-TR" sz="2000" dirty="0" err="1" smtClean="0"/>
              <a:t>PCr</a:t>
            </a:r>
            <a:r>
              <a:rPr lang="tr-TR" sz="2000" dirty="0" smtClean="0"/>
              <a:t>) yedeklerinin anlamlı bir biçimde azalması ile kendini göstermektedir. (47). </a:t>
            </a:r>
            <a:r>
              <a:rPr lang="tr-TR" sz="2000" dirty="0" err="1" smtClean="0"/>
              <a:t>Fosfokreatinin</a:t>
            </a:r>
            <a:r>
              <a:rPr lang="tr-TR" sz="2000" dirty="0" smtClean="0"/>
              <a:t> (</a:t>
            </a:r>
            <a:r>
              <a:rPr lang="tr-TR" sz="2000" dirty="0" err="1" smtClean="0"/>
              <a:t>PCr</a:t>
            </a:r>
            <a:r>
              <a:rPr lang="tr-TR" sz="2000" dirty="0" smtClean="0"/>
              <a:t>) kullanımı, hızlı </a:t>
            </a:r>
            <a:r>
              <a:rPr lang="tr-TR" sz="2000" dirty="0" err="1" smtClean="0"/>
              <a:t>sprinterlerde</a:t>
            </a:r>
            <a:r>
              <a:rPr lang="tr-TR" sz="2000" dirty="0" smtClean="0"/>
              <a:t> anlamlı bir biçimde daha yüksek olmaktadır (47). Bu durumda sprint antrenmanında </a:t>
            </a:r>
            <a:r>
              <a:rPr lang="tr-TR" sz="2000" dirty="0" err="1" smtClean="0"/>
              <a:t>kreatinin</a:t>
            </a:r>
            <a:r>
              <a:rPr lang="tr-TR" sz="2000" dirty="0" smtClean="0"/>
              <a:t> </a:t>
            </a:r>
            <a:r>
              <a:rPr lang="tr-TR" sz="2000" dirty="0" err="1" smtClean="0"/>
              <a:t>fosfokinez</a:t>
            </a:r>
            <a:r>
              <a:rPr lang="tr-TR" sz="2000" dirty="0" smtClean="0"/>
              <a:t> (CPK) düze­yinin artmasının nedeni olarak görülmektedir (83,87,109). </a:t>
            </a:r>
            <a:endParaRPr lang="tr-TR" sz="2000" dirty="0"/>
          </a:p>
        </p:txBody>
      </p:sp>
    </p:spTree>
    <p:extLst>
      <p:ext uri="{BB962C8B-B14F-4D97-AF65-F5344CB8AC3E}">
        <p14:creationId xmlns:p14="http://schemas.microsoft.com/office/powerpoint/2010/main" val="2254027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66700" y="594836"/>
            <a:ext cx="11468100" cy="1477328"/>
          </a:xfrm>
          <a:prstGeom prst="rect">
            <a:avLst/>
          </a:prstGeom>
        </p:spPr>
        <p:txBody>
          <a:bodyPr wrap="square">
            <a:spAutoFit/>
          </a:bodyPr>
          <a:lstStyle/>
          <a:p>
            <a:pPr>
              <a:lnSpc>
                <a:spcPct val="150000"/>
              </a:lnSpc>
            </a:pPr>
            <a:r>
              <a:rPr lang="tr-TR" sz="2000" dirty="0" err="1" smtClean="0"/>
              <a:t>ATP'nin</a:t>
            </a:r>
            <a:r>
              <a:rPr lang="tr-TR" sz="2000" dirty="0" smtClean="0"/>
              <a:t> sprint antrenmanı sırasında yüklenmelere bağlı olarak artışı; </a:t>
            </a:r>
            <a:r>
              <a:rPr lang="tr-TR" sz="2000" dirty="0" err="1" smtClean="0"/>
              <a:t>miyokinez</a:t>
            </a:r>
            <a:r>
              <a:rPr lang="tr-TR" sz="2000" dirty="0" smtClean="0"/>
              <a:t> (MK) enziminin artması ile oluş­maktadır. Bu durumda; </a:t>
            </a:r>
            <a:r>
              <a:rPr lang="tr-TR" sz="2000" dirty="0" err="1" smtClean="0"/>
              <a:t>ATP'nin</a:t>
            </a:r>
            <a:r>
              <a:rPr lang="tr-TR" sz="2000" dirty="0" smtClean="0"/>
              <a:t> yeniden oluşumunu arttırmaktadır (25,97). </a:t>
            </a:r>
            <a:r>
              <a:rPr lang="tr-TR" sz="2000" dirty="0" err="1" smtClean="0"/>
              <a:t>Miyokinez</a:t>
            </a:r>
            <a:r>
              <a:rPr lang="tr-TR" sz="2000" dirty="0" smtClean="0"/>
              <a:t> etkinliğinin artışı hem kısa, hem de uzun süreli sprint antrenmanlarında oluştuğu belirtil­mektedir (25,87).</a:t>
            </a:r>
            <a:endParaRPr lang="tr-TR" sz="2000" dirty="0"/>
          </a:p>
        </p:txBody>
      </p:sp>
    </p:spTree>
    <p:extLst>
      <p:ext uri="{BB962C8B-B14F-4D97-AF65-F5344CB8AC3E}">
        <p14:creationId xmlns:p14="http://schemas.microsoft.com/office/powerpoint/2010/main" val="2254027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52450" y="508338"/>
            <a:ext cx="11144250" cy="2400657"/>
          </a:xfrm>
          <a:prstGeom prst="rect">
            <a:avLst/>
          </a:prstGeom>
        </p:spPr>
        <p:txBody>
          <a:bodyPr wrap="square">
            <a:spAutoFit/>
          </a:bodyPr>
          <a:lstStyle/>
          <a:p>
            <a:pPr algn="just">
              <a:lnSpc>
                <a:spcPct val="150000"/>
              </a:lnSpc>
            </a:pPr>
            <a:r>
              <a:rPr lang="tr-TR" sz="2000" dirty="0" smtClean="0"/>
              <a:t>Çok sayıda anahtar enzim ile birlikte </a:t>
            </a:r>
            <a:r>
              <a:rPr lang="tr-TR" sz="2000" dirty="0" err="1" smtClean="0"/>
              <a:t>glikolotik</a:t>
            </a:r>
            <a:r>
              <a:rPr lang="tr-TR" sz="2000" dirty="0" smtClean="0"/>
              <a:t> sistem, sprint antrenmanını değişik bi­çimlerde etkilemektedir (97). Örneğin; glikojenin yıkımını uyaran enzim olan glikojen </a:t>
            </a:r>
            <a:r>
              <a:rPr lang="tr-TR" sz="2000" dirty="0" err="1" smtClean="0"/>
              <a:t>fosfoylase</a:t>
            </a:r>
            <a:r>
              <a:rPr lang="tr-TR" sz="2000" dirty="0" smtClean="0"/>
              <a:t> (PHOS) kısa (&lt;10 sn) ve uzun (&gt;10sn) sprint etkinliklerinde artış göstermektedir. (25,55,71,87,97). </a:t>
            </a:r>
            <a:r>
              <a:rPr lang="tr-TR" sz="2000" dirty="0" err="1" smtClean="0"/>
              <a:t>Glikolotik</a:t>
            </a:r>
            <a:r>
              <a:rPr lang="tr-TR" sz="2000" dirty="0" smtClean="0"/>
              <a:t> sistemin, düzenleyicisi olan </a:t>
            </a:r>
            <a:r>
              <a:rPr lang="tr-TR" sz="2000" dirty="0" err="1" smtClean="0"/>
              <a:t>fosfo</a:t>
            </a:r>
            <a:r>
              <a:rPr lang="tr-TR" sz="2000" dirty="0" smtClean="0"/>
              <a:t> </a:t>
            </a:r>
            <a:r>
              <a:rPr lang="tr-TR" sz="2000" dirty="0" err="1" smtClean="0"/>
              <a:t>fruktokinaz</a:t>
            </a:r>
            <a:r>
              <a:rPr lang="tr-TR" sz="2000" dirty="0" smtClean="0"/>
              <a:t> (PFK) etkinliği kısa süreli, uzun süreli sprint etkinliklerde artmaktadır (19,51,71,87,96,97).</a:t>
            </a:r>
            <a:endParaRPr lang="tr-TR" sz="2000" dirty="0"/>
          </a:p>
        </p:txBody>
      </p:sp>
    </p:spTree>
    <p:extLst>
      <p:ext uri="{BB962C8B-B14F-4D97-AF65-F5344CB8AC3E}">
        <p14:creationId xmlns:p14="http://schemas.microsoft.com/office/powerpoint/2010/main" val="2254027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47674" y="499586"/>
            <a:ext cx="11325225" cy="1477328"/>
          </a:xfrm>
          <a:prstGeom prst="rect">
            <a:avLst/>
          </a:prstGeom>
        </p:spPr>
        <p:txBody>
          <a:bodyPr wrap="square">
            <a:spAutoFit/>
          </a:bodyPr>
          <a:lstStyle/>
          <a:p>
            <a:pPr algn="just">
              <a:lnSpc>
                <a:spcPct val="150000"/>
              </a:lnSpc>
            </a:pPr>
            <a:r>
              <a:rPr lang="tr-TR" sz="2000" dirty="0" smtClean="0"/>
              <a:t>PFK </a:t>
            </a:r>
            <a:r>
              <a:rPr lang="tr-TR" sz="2000" dirty="0" err="1" smtClean="0"/>
              <a:t>enzi</a:t>
            </a:r>
            <a:r>
              <a:rPr lang="tr-TR" sz="2000" dirty="0" smtClean="0"/>
              <a:t>-</a:t>
            </a:r>
            <a:r>
              <a:rPr lang="tr-TR" sz="2000" dirty="0" err="1" smtClean="0"/>
              <a:t>mindeki</a:t>
            </a:r>
            <a:r>
              <a:rPr lang="tr-TR" sz="2000" dirty="0" smtClean="0"/>
              <a:t> değişmelerde önemli görülmektedir. Çünkü PFK enzimi sprint gibi yüksek sertlikli uygulamalardaki verim düzeyi ile yakından ilişkili olarak değişmektedir (108). Son olarak </a:t>
            </a:r>
            <a:r>
              <a:rPr lang="tr-TR" sz="2000" dirty="0" err="1" smtClean="0"/>
              <a:t>laktat</a:t>
            </a:r>
            <a:r>
              <a:rPr lang="tr-TR" sz="2000" dirty="0" smtClean="0"/>
              <a:t> </a:t>
            </a:r>
            <a:r>
              <a:rPr lang="tr-TR" sz="2000" dirty="0" err="1" smtClean="0"/>
              <a:t>dehidrogenez</a:t>
            </a:r>
            <a:r>
              <a:rPr lang="tr-TR" sz="2000" dirty="0" smtClean="0"/>
              <a:t> (LDH) artışı kısa ve uzun süreli sprint uygulamalarında ortaya çık­maktadır (19,51,71,84,94,97).</a:t>
            </a:r>
            <a:endParaRPr lang="tr-TR" sz="2000" dirty="0"/>
          </a:p>
        </p:txBody>
      </p:sp>
    </p:spTree>
    <p:extLst>
      <p:ext uri="{BB962C8B-B14F-4D97-AF65-F5344CB8AC3E}">
        <p14:creationId xmlns:p14="http://schemas.microsoft.com/office/powerpoint/2010/main" val="2254027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00050" y="512713"/>
            <a:ext cx="11334750" cy="2400657"/>
          </a:xfrm>
          <a:prstGeom prst="rect">
            <a:avLst/>
          </a:prstGeom>
        </p:spPr>
        <p:txBody>
          <a:bodyPr wrap="square">
            <a:spAutoFit/>
          </a:bodyPr>
          <a:lstStyle/>
          <a:p>
            <a:pPr algn="just">
              <a:lnSpc>
                <a:spcPct val="150000"/>
              </a:lnSpc>
            </a:pPr>
            <a:r>
              <a:rPr lang="tr-TR" sz="2000" dirty="0" err="1" smtClean="0"/>
              <a:t>Oksidatif</a:t>
            </a:r>
            <a:r>
              <a:rPr lang="tr-TR" sz="2000" dirty="0" smtClean="0"/>
              <a:t> sistemin 10sn dolayındaki sprint uygulamalarında minimal düzeyde (yaklaşık %13) kullanıldığı belirtilmektedir (13). Buna karşın çok sayıda uzun süreli (&lt; 30sn) sprint etkinliğinde anlamlı bir biçimde </a:t>
            </a:r>
            <a:r>
              <a:rPr lang="tr-TR" sz="2000" dirty="0" err="1" smtClean="0"/>
              <a:t>glikolotik</a:t>
            </a:r>
            <a:r>
              <a:rPr lang="tr-TR" sz="2000" dirty="0" smtClean="0"/>
              <a:t> enerji yedekleri ve maksimal güç çıktısı, sürat düzeyi azalmaktadır (12). Bu azalmanın nedeni, H</a:t>
            </a:r>
            <a:r>
              <a:rPr lang="tr-TR" sz="2000" baseline="30000" dirty="0" smtClean="0"/>
              <a:t>+</a:t>
            </a:r>
            <a:r>
              <a:rPr lang="tr-TR" sz="2000" dirty="0" smtClean="0"/>
              <a:t>yoğunluğunun artmasına bağlı olarak </a:t>
            </a:r>
            <a:r>
              <a:rPr lang="tr-TR" sz="2000" dirty="0" err="1" smtClean="0"/>
              <a:t>glikolotik</a:t>
            </a:r>
            <a:r>
              <a:rPr lang="tr-TR" sz="2000" dirty="0" smtClean="0"/>
              <a:t> kullanımın yavaşlaması ve giderek </a:t>
            </a:r>
            <a:r>
              <a:rPr lang="tr-TR" sz="2000" dirty="0" err="1" smtClean="0"/>
              <a:t>laktatın</a:t>
            </a:r>
            <a:r>
              <a:rPr lang="tr-TR" sz="2000" dirty="0" smtClean="0"/>
              <a:t> ortaya çıkmasından kaynaklanmak­tadır.</a:t>
            </a:r>
            <a:endParaRPr lang="tr-TR" sz="2000" dirty="0"/>
          </a:p>
        </p:txBody>
      </p:sp>
    </p:spTree>
    <p:extLst>
      <p:ext uri="{BB962C8B-B14F-4D97-AF65-F5344CB8AC3E}">
        <p14:creationId xmlns:p14="http://schemas.microsoft.com/office/powerpoint/2010/main" val="2254027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52451" y="546438"/>
            <a:ext cx="11039474" cy="2400657"/>
          </a:xfrm>
          <a:prstGeom prst="rect">
            <a:avLst/>
          </a:prstGeom>
        </p:spPr>
        <p:txBody>
          <a:bodyPr wrap="square">
            <a:spAutoFit/>
          </a:bodyPr>
          <a:lstStyle/>
          <a:p>
            <a:pPr algn="just">
              <a:lnSpc>
                <a:spcPct val="150000"/>
              </a:lnSpc>
            </a:pPr>
            <a:r>
              <a:rPr lang="tr-TR" sz="2000" dirty="0" smtClean="0"/>
              <a:t>Antrenmana bağlı olarak kaslarda enerji kullanımı, </a:t>
            </a:r>
            <a:r>
              <a:rPr lang="tr-TR" sz="2000" dirty="0" err="1" smtClean="0"/>
              <a:t>oksidatif</a:t>
            </a:r>
            <a:r>
              <a:rPr lang="tr-TR" sz="2000" dirty="0" smtClean="0"/>
              <a:t> metabolizmanın dü­zeyine bağlı olarak değişmektedir (8,12,104). Bununla birlikte </a:t>
            </a:r>
            <a:r>
              <a:rPr lang="tr-TR" sz="2000" dirty="0" err="1" smtClean="0"/>
              <a:t>oksidatif</a:t>
            </a:r>
            <a:r>
              <a:rPr lang="tr-TR" sz="2000" dirty="0" smtClean="0"/>
              <a:t> metabolizmanın kullanımı, özellikle uzun süreli </a:t>
            </a:r>
            <a:r>
              <a:rPr lang="tr-TR" sz="2000" dirty="0" err="1" smtClean="0"/>
              <a:t>sprintlerde</a:t>
            </a:r>
            <a:r>
              <a:rPr lang="tr-TR" sz="2000" dirty="0" smtClean="0"/>
              <a:t> ve uygulama aralarındaki dinlenme sürelerinde artmaktadır (7). Örneğin, uzun sprint alıştırmalarını çok sayıda kısa aralıklı dinlenmelerle uygulamak, </a:t>
            </a:r>
            <a:r>
              <a:rPr lang="tr-TR" sz="2000" dirty="0" err="1" smtClean="0"/>
              <a:t>oksidatif</a:t>
            </a:r>
            <a:r>
              <a:rPr lang="tr-TR" sz="2000" dirty="0" smtClean="0"/>
              <a:t> sistemi enerji olarak kullanılmasını gerektirmektedir. </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57200" y="465862"/>
            <a:ext cx="11201400" cy="2400657"/>
          </a:xfrm>
          <a:prstGeom prst="rect">
            <a:avLst/>
          </a:prstGeom>
        </p:spPr>
        <p:txBody>
          <a:bodyPr wrap="square">
            <a:spAutoFit/>
          </a:bodyPr>
          <a:lstStyle/>
          <a:p>
            <a:pPr algn="just">
              <a:lnSpc>
                <a:spcPct val="150000"/>
              </a:lnSpc>
            </a:pPr>
            <a:r>
              <a:rPr lang="tr-TR" sz="2000" dirty="0" smtClean="0"/>
              <a:t>Sprint uygula­malarında </a:t>
            </a:r>
            <a:r>
              <a:rPr lang="tr-TR" sz="2000" dirty="0" err="1" smtClean="0"/>
              <a:t>oksidatif</a:t>
            </a:r>
            <a:r>
              <a:rPr lang="tr-TR" sz="2000" dirty="0" smtClean="0"/>
              <a:t> metabolizma aracılığı ile artan enerji gereksinmesinin karşılanması için </a:t>
            </a:r>
            <a:r>
              <a:rPr lang="tr-TR" sz="2000" dirty="0" err="1" smtClean="0"/>
              <a:t>sukinat</a:t>
            </a:r>
            <a:r>
              <a:rPr lang="tr-TR" sz="2000" dirty="0" smtClean="0"/>
              <a:t> </a:t>
            </a:r>
            <a:r>
              <a:rPr lang="tr-TR" sz="2000" dirty="0" err="1" smtClean="0"/>
              <a:t>dehidrogenez</a:t>
            </a:r>
            <a:r>
              <a:rPr lang="tr-TR" sz="2000" dirty="0" smtClean="0"/>
              <a:t> ve </a:t>
            </a:r>
            <a:r>
              <a:rPr lang="tr-TR" sz="2000" dirty="0" err="1" smtClean="0"/>
              <a:t>sitrat</a:t>
            </a:r>
            <a:r>
              <a:rPr lang="tr-TR" sz="2000" dirty="0" smtClean="0"/>
              <a:t> sentezinin (</a:t>
            </a:r>
            <a:r>
              <a:rPr lang="tr-TR" sz="2000" dirty="0" err="1" smtClean="0"/>
              <a:t>oksidatif</a:t>
            </a:r>
            <a:r>
              <a:rPr lang="tr-TR" sz="2000" dirty="0" smtClean="0"/>
              <a:t> sistemin anahtar enzimleri) artışı­nın görülmesi normal olarak karşılanmalıdır (19,51,71).</a:t>
            </a:r>
          </a:p>
          <a:p>
            <a:pPr algn="just">
              <a:lnSpc>
                <a:spcPct val="150000"/>
              </a:lnSpc>
            </a:pPr>
            <a:r>
              <a:rPr lang="tr-TR" sz="2000" dirty="0" smtClean="0"/>
              <a:t>Kısa ve uzun </a:t>
            </a:r>
            <a:r>
              <a:rPr lang="tr-TR" sz="2000" dirty="0" err="1" smtClean="0"/>
              <a:t>interval</a:t>
            </a:r>
            <a:r>
              <a:rPr lang="tr-TR" sz="2000" dirty="0" smtClean="0"/>
              <a:t> sprint antrenmanı, sporcuların aerobik gücünü (V0</a:t>
            </a:r>
            <a:r>
              <a:rPr lang="tr-TR" sz="2000" baseline="-25000" dirty="0" smtClean="0"/>
              <a:t>2</a:t>
            </a:r>
            <a:r>
              <a:rPr lang="tr-TR" sz="2000" dirty="0" smtClean="0"/>
              <a:t>max) anlamlı bir düzeyde artırmaktadır (62,104). </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76275" y="388114"/>
            <a:ext cx="10972800" cy="2862322"/>
          </a:xfrm>
          <a:prstGeom prst="rect">
            <a:avLst/>
          </a:prstGeom>
        </p:spPr>
        <p:txBody>
          <a:bodyPr wrap="square">
            <a:spAutoFit/>
          </a:bodyPr>
          <a:lstStyle/>
          <a:p>
            <a:pPr algn="just">
              <a:lnSpc>
                <a:spcPct val="150000"/>
              </a:lnSpc>
            </a:pPr>
            <a:r>
              <a:rPr lang="tr-TR" sz="2000" dirty="0" smtClean="0"/>
              <a:t>Bununla birlikte yüksek sertlikteki </a:t>
            </a:r>
            <a:r>
              <a:rPr lang="tr-TR" sz="2000" dirty="0" err="1" smtClean="0"/>
              <a:t>interval</a:t>
            </a:r>
            <a:r>
              <a:rPr lang="tr-TR" sz="2000" dirty="0" smtClean="0"/>
              <a:t> antren­man, spora özgü kondisyon düzeyini geliştirmek için özellikle de anaerobik (örneğin, </a:t>
            </a:r>
            <a:r>
              <a:rPr lang="tr-TR" sz="2000" dirty="0" err="1" smtClean="0"/>
              <a:t>ame­rikan</a:t>
            </a:r>
            <a:r>
              <a:rPr lang="tr-TR" sz="2000" dirty="0" smtClean="0"/>
              <a:t> futbolu, basketbol) ve aerobik (örneğin, uzun mesafe koşuları, bisiklet, kayak) enerji düzeyini geliştirmek açısından önemli olmaktadır. Ayrıca yarışmaya benzer bir biçimde yapılan tekrarlı sprintler, uzun süreli dayanıklılığın oluşturulması (bunun anlamı, uzun mesafecilerin aerobik antrenmanının tüm spor dalları için kondisyonu geliştirici olduğu tek yöntem olarak düşünülmemesidir.) (46,48) için önemli olmaktadır. </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85775" y="542836"/>
            <a:ext cx="11201400" cy="1938992"/>
          </a:xfrm>
          <a:prstGeom prst="rect">
            <a:avLst/>
          </a:prstGeom>
        </p:spPr>
        <p:txBody>
          <a:bodyPr wrap="square">
            <a:spAutoFit/>
          </a:bodyPr>
          <a:lstStyle/>
          <a:p>
            <a:pPr algn="just">
              <a:lnSpc>
                <a:spcPct val="150000"/>
              </a:lnSpc>
            </a:pPr>
            <a:r>
              <a:rPr lang="tr-TR" sz="2000" dirty="0" smtClean="0"/>
              <a:t>Örneğin </a:t>
            </a:r>
            <a:r>
              <a:rPr lang="tr-TR" sz="2000" dirty="0" err="1" smtClean="0"/>
              <a:t>Helgerud</a:t>
            </a:r>
            <a:r>
              <a:rPr lang="tr-TR" sz="2000" dirty="0" smtClean="0"/>
              <a:t> vd. (46), yüksek sertlikteki </a:t>
            </a:r>
            <a:r>
              <a:rPr lang="tr-TR" sz="2000" dirty="0" err="1" smtClean="0"/>
              <a:t>interval</a:t>
            </a:r>
            <a:r>
              <a:rPr lang="tr-TR" sz="2000" dirty="0" smtClean="0"/>
              <a:t> antrenmanının, geleneksel </a:t>
            </a:r>
            <a:r>
              <a:rPr lang="tr-TR" sz="2000" dirty="0" err="1" smtClean="0"/>
              <a:t>interval</a:t>
            </a:r>
            <a:r>
              <a:rPr lang="tr-TR" sz="2000" dirty="0" smtClean="0"/>
              <a:t> antrenmana göre anlamlı bir düzeyde V0</a:t>
            </a:r>
            <a:r>
              <a:rPr lang="tr-TR" sz="2000" baseline="-25000" dirty="0" smtClean="0"/>
              <a:t>2</a:t>
            </a:r>
            <a:r>
              <a:rPr lang="tr-TR" sz="2000" dirty="0" smtClean="0"/>
              <a:t>max artırdığını göstermektedirler. Bu türden </a:t>
            </a:r>
            <a:r>
              <a:rPr lang="tr-TR" sz="2000" dirty="0" err="1" smtClean="0"/>
              <a:t>interval</a:t>
            </a:r>
            <a:r>
              <a:rPr lang="tr-TR" sz="2000" dirty="0" smtClean="0"/>
              <a:t> özellikli antrenmanlar, aynı zamanda anlamlı biçimde koşu ekonomisi, topla yapılan hareketlerde kolaylık sağlamasının yanı sıra ayrıca, bir futbol karşılaşmasında ortalama çalışma temposunu da artırmaktadır (45).</a:t>
            </a:r>
          </a:p>
        </p:txBody>
      </p:sp>
    </p:spTree>
    <p:extLst>
      <p:ext uri="{BB962C8B-B14F-4D97-AF65-F5344CB8AC3E}">
        <p14:creationId xmlns:p14="http://schemas.microsoft.com/office/powerpoint/2010/main" val="89452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81025" y="544365"/>
            <a:ext cx="11029950" cy="1938992"/>
          </a:xfrm>
          <a:prstGeom prst="rect">
            <a:avLst/>
          </a:prstGeom>
        </p:spPr>
        <p:txBody>
          <a:bodyPr wrap="square">
            <a:spAutoFit/>
          </a:bodyPr>
          <a:lstStyle/>
          <a:p>
            <a:pPr algn="just">
              <a:lnSpc>
                <a:spcPct val="150000"/>
              </a:lnSpc>
            </a:pPr>
            <a:r>
              <a:rPr lang="tr-TR" sz="2000" dirty="0" smtClean="0"/>
              <a:t>Sprint antrenmanı ile oluşan </a:t>
            </a:r>
            <a:r>
              <a:rPr lang="tr-TR" sz="2000" dirty="0" err="1" smtClean="0"/>
              <a:t>enzimatik</a:t>
            </a:r>
            <a:r>
              <a:rPr lang="tr-TR" sz="2000" dirty="0" smtClean="0"/>
              <a:t> değişimler aynı zamanda hızlı bir biçimde kas </a:t>
            </a:r>
            <a:r>
              <a:rPr lang="tr-TR" sz="2000" dirty="0" err="1" smtClean="0"/>
              <a:t>kasılımını</a:t>
            </a:r>
            <a:r>
              <a:rPr lang="tr-TR" sz="2000" dirty="0" smtClean="0"/>
              <a:t> sağlamak için gerekli olan </a:t>
            </a:r>
            <a:r>
              <a:rPr lang="tr-TR" sz="2000" dirty="0" err="1" smtClean="0"/>
              <a:t>glikolotik</a:t>
            </a:r>
            <a:r>
              <a:rPr lang="tr-TR" sz="2000" dirty="0" smtClean="0"/>
              <a:t> sistemden, ATP kazanımının hızlandırıl­masını da sağlamaktadır. Bu açıdan da çok sayıda yüksek sertlikteki sprint </a:t>
            </a:r>
            <a:r>
              <a:rPr lang="tr-TR" sz="2000" dirty="0" err="1" smtClean="0"/>
              <a:t>intervallerine</a:t>
            </a:r>
            <a:r>
              <a:rPr lang="tr-TR" sz="2000" dirty="0" smtClean="0"/>
              <a:t> uyum sağlanması, takım sporları açısından geleneksel dayanıklılık antrenmanına göre daha etkili antrenman uyaranları sağlamaktadır.</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19075" y="506790"/>
            <a:ext cx="11677650" cy="3323987"/>
          </a:xfrm>
          <a:prstGeom prst="rect">
            <a:avLst/>
          </a:prstGeom>
        </p:spPr>
        <p:txBody>
          <a:bodyPr wrap="square">
            <a:spAutoFit/>
          </a:bodyPr>
          <a:lstStyle/>
          <a:p>
            <a:pPr>
              <a:lnSpc>
                <a:spcPct val="150000"/>
              </a:lnSpc>
            </a:pPr>
            <a:r>
              <a:rPr lang="tr-TR" sz="2000" b="1" dirty="0" smtClean="0"/>
              <a:t>Enerji Maddeleri Yedekleri</a:t>
            </a:r>
          </a:p>
          <a:p>
            <a:pPr algn="just">
              <a:lnSpc>
                <a:spcPct val="150000"/>
              </a:lnSpc>
            </a:pPr>
            <a:r>
              <a:rPr lang="tr-TR" sz="2000" dirty="0" smtClean="0"/>
              <a:t>Uygulamada gerekli olan </a:t>
            </a:r>
            <a:r>
              <a:rPr lang="tr-TR" sz="2000" dirty="0" err="1" smtClean="0"/>
              <a:t>metabolik</a:t>
            </a:r>
            <a:r>
              <a:rPr lang="tr-TR" sz="2000" dirty="0" smtClean="0"/>
              <a:t> maddelerin (örneğin, </a:t>
            </a:r>
            <a:r>
              <a:rPr lang="tr-TR" sz="2000" dirty="0" err="1" smtClean="0"/>
              <a:t>PCr</a:t>
            </a:r>
            <a:r>
              <a:rPr lang="tr-TR" sz="2000" dirty="0" smtClean="0"/>
              <a:t>, ATP ve glikojen) kullanı­mının artışı, öncelikli olarak sporcunun verim düzeyine ya da yüksek sertlikteki alıştırma­lara bağlı olarak değişmektedir (97,113). </a:t>
            </a:r>
            <a:r>
              <a:rPr lang="tr-TR" sz="2000" dirty="0" err="1" smtClean="0"/>
              <a:t>Parra</a:t>
            </a:r>
            <a:r>
              <a:rPr lang="tr-TR" sz="2000" dirty="0" smtClean="0"/>
              <a:t> </a:t>
            </a:r>
            <a:r>
              <a:rPr lang="tr-TR" sz="2000" dirty="0" err="1" smtClean="0"/>
              <a:t>vd</a:t>
            </a:r>
            <a:r>
              <a:rPr lang="tr-TR" sz="2000" dirty="0" smtClean="0"/>
              <a:t>. (87), kısa sprint uygulamalarının </a:t>
            </a:r>
            <a:r>
              <a:rPr lang="tr-TR" sz="2000" dirty="0" err="1" smtClean="0"/>
              <a:t>PCr</a:t>
            </a:r>
            <a:r>
              <a:rPr lang="tr-TR" sz="2000" dirty="0" smtClean="0"/>
              <a:t> ve glikojen düzeyini tükettiğini, uzun sprint uygulamalarının ise sadece glikojen düzeyini tükettiğini belirtmektedirler. Bu durumda, sprint antrenmanının, enerji verici maddeleri kas içerisinde yedeklediğini göstermektedir. Enerji verici maddelerin yedeklenmesi, gerekli olan koşullarda sprint veriminin artışını sağlamaktadır (87).</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47675" y="511939"/>
            <a:ext cx="11191875" cy="2631490"/>
          </a:xfrm>
          <a:prstGeom prst="rect">
            <a:avLst/>
          </a:prstGeom>
        </p:spPr>
        <p:txBody>
          <a:bodyPr wrap="square">
            <a:spAutoFit/>
          </a:bodyPr>
          <a:lstStyle/>
          <a:p>
            <a:pPr>
              <a:lnSpc>
                <a:spcPct val="150000"/>
              </a:lnSpc>
            </a:pPr>
            <a:r>
              <a:rPr lang="tr-TR" sz="2000" b="1" dirty="0" smtClean="0"/>
              <a:t>Yorgunluk Sırasında Biriken Maddeler</a:t>
            </a:r>
          </a:p>
          <a:p>
            <a:pPr algn="just">
              <a:lnSpc>
                <a:spcPct val="150000"/>
              </a:lnSpc>
            </a:pPr>
            <a:r>
              <a:rPr lang="tr-TR" dirty="0" smtClean="0"/>
              <a:t>Çok sayıda yapılan tekrarlı sprintler sonrasında, laktik asit birikimi sprint veriminde düşmelere neden olmaktadır (68,114). Laktik asit birikiminin artmasının yanı sıra H</a:t>
            </a:r>
            <a:r>
              <a:rPr lang="tr-TR" baseline="30000" dirty="0" smtClean="0"/>
              <a:t>+ </a:t>
            </a:r>
            <a:r>
              <a:rPr lang="tr-TR" dirty="0" smtClean="0"/>
              <a:t>iyonlarının yoğunluğunun (PFK etkinliğinin engelleyici olan) artışı (43), </a:t>
            </a:r>
            <a:r>
              <a:rPr lang="tr-TR" dirty="0" err="1" smtClean="0"/>
              <a:t>Ca</a:t>
            </a:r>
            <a:r>
              <a:rPr lang="tr-TR" baseline="30000" dirty="0" smtClean="0"/>
              <a:t>+</a:t>
            </a:r>
            <a:r>
              <a:rPr lang="tr-TR" dirty="0" smtClean="0"/>
              <a:t>aktarım hızın­da düşmeye (65) ve aynı zamanda </a:t>
            </a:r>
            <a:r>
              <a:rPr lang="tr-TR" dirty="0" err="1" smtClean="0"/>
              <a:t>Ca</a:t>
            </a:r>
            <a:r>
              <a:rPr lang="tr-TR" baseline="30000" dirty="0" smtClean="0"/>
              <a:t>+</a:t>
            </a:r>
            <a:r>
              <a:rPr lang="tr-TR" dirty="0" smtClean="0"/>
              <a:t> iskelet kaslarında çapraz köprüler döngüsündeki düzeyinde de azalmaya neden olmaktadır (107). Eğer, H</a:t>
            </a:r>
            <a:r>
              <a:rPr lang="tr-TR" baseline="30000" dirty="0" smtClean="0"/>
              <a:t>+</a:t>
            </a:r>
            <a:r>
              <a:rPr lang="tr-TR" dirty="0" smtClean="0"/>
              <a:t> iyonları durdurulmaz (tamponlanmaz) ise sprint ve özellikle de tekrarlı sprintlerde verim düzeyinde azalma gözükmek­tedir (62).</a:t>
            </a:r>
            <a:endParaRPr lang="tr-TR" dirty="0"/>
          </a:p>
        </p:txBody>
      </p:sp>
    </p:spTree>
    <p:extLst>
      <p:ext uri="{BB962C8B-B14F-4D97-AF65-F5344CB8AC3E}">
        <p14:creationId xmlns:p14="http://schemas.microsoft.com/office/powerpoint/2010/main" val="89452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14350" y="434191"/>
            <a:ext cx="11182350" cy="3785652"/>
          </a:xfrm>
          <a:prstGeom prst="rect">
            <a:avLst/>
          </a:prstGeom>
        </p:spPr>
        <p:txBody>
          <a:bodyPr wrap="square">
            <a:spAutoFit/>
          </a:bodyPr>
          <a:lstStyle/>
          <a:p>
            <a:pPr algn="just">
              <a:lnSpc>
                <a:spcPct val="150000"/>
              </a:lnSpc>
            </a:pPr>
            <a:r>
              <a:rPr lang="tr-TR" sz="2000" dirty="0" smtClean="0"/>
              <a:t>Yüksek sertlikteki </a:t>
            </a:r>
            <a:r>
              <a:rPr lang="tr-TR" sz="2000" dirty="0" err="1" smtClean="0"/>
              <a:t>interval</a:t>
            </a:r>
            <a:r>
              <a:rPr lang="tr-TR" sz="2000" dirty="0" smtClean="0"/>
              <a:t> antrenmanın kullanılması sonucunda, Durdurma(</a:t>
            </a:r>
            <a:r>
              <a:rPr lang="tr-TR" sz="2000" dirty="0" err="1" smtClean="0"/>
              <a:t>tamponlama</a:t>
            </a:r>
            <a:r>
              <a:rPr lang="tr-TR" sz="2000" dirty="0" smtClean="0"/>
              <a:t>) kapasitesinde artış görülmektedir (75,114). Durdurma (tamponlanma) kapasite­sinin artışına bağlı olarak da temel enerji değişiminde artan bir gelişim sağlanmakta bu durumda sprint gibi etkinliklerde yüksek ve güçlü düzeyde verim düzeyinin sergilenmesini sağlamaktadır. Bu bağlamda sprint ve çeviklik performansının fizyolojik temelleri gelişti­rilmek istendiğinde, yüksek sertlikteki </a:t>
            </a:r>
            <a:r>
              <a:rPr lang="tr-TR" sz="2000" dirty="0" err="1" smtClean="0"/>
              <a:t>interval</a:t>
            </a:r>
            <a:r>
              <a:rPr lang="tr-TR" sz="2000" dirty="0" smtClean="0"/>
              <a:t> antrenmanının, genel antrenman </a:t>
            </a:r>
            <a:r>
              <a:rPr lang="tr-TR" sz="2000" dirty="0" err="1" smtClean="0"/>
              <a:t>planması</a:t>
            </a:r>
            <a:r>
              <a:rPr lang="tr-TR" sz="2000" dirty="0" smtClean="0"/>
              <a:t> içerisine yerleştirilmesi, yorgunlukta etkin olan </a:t>
            </a:r>
            <a:r>
              <a:rPr lang="tr-TR" sz="2000" dirty="0" err="1" smtClean="0"/>
              <a:t>metabolik</a:t>
            </a:r>
            <a:r>
              <a:rPr lang="tr-TR" sz="2000" dirty="0" smtClean="0"/>
              <a:t> maddelerden laktik asit ya da H</a:t>
            </a:r>
            <a:r>
              <a:rPr lang="tr-TR" sz="2000" baseline="30000" dirty="0" smtClean="0"/>
              <a:t>+</a:t>
            </a:r>
            <a:r>
              <a:rPr lang="tr-TR" sz="2000" dirty="0" smtClean="0"/>
              <a:t> birikimine karşın durdurma (tamponlama) kapasitesinin artırılması sağlamaktadır. Dayanıklılık ve durdurma (tamponlanma) kapasitesinin artırılması için daha ayrıntılı bilgi bölüm 11 de verilmiştir.</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09575" y="526614"/>
            <a:ext cx="11468100" cy="2862322"/>
          </a:xfrm>
          <a:prstGeom prst="rect">
            <a:avLst/>
          </a:prstGeom>
        </p:spPr>
        <p:txBody>
          <a:bodyPr wrap="square">
            <a:spAutoFit/>
          </a:bodyPr>
          <a:lstStyle/>
          <a:p>
            <a:pPr>
              <a:lnSpc>
                <a:spcPct val="150000"/>
              </a:lnSpc>
            </a:pPr>
            <a:r>
              <a:rPr lang="tr-TR" sz="2000" b="1" dirty="0" smtClean="0"/>
              <a:t>Sinir- Kas (</a:t>
            </a:r>
            <a:r>
              <a:rPr lang="tr-TR" sz="2000" b="1" dirty="0" err="1" smtClean="0"/>
              <a:t>Nöromüsküler</a:t>
            </a:r>
            <a:r>
              <a:rPr lang="tr-TR" sz="2000" b="1" dirty="0" smtClean="0"/>
              <a:t>) Sistemi</a:t>
            </a:r>
          </a:p>
          <a:p>
            <a:pPr algn="just">
              <a:lnSpc>
                <a:spcPct val="150000"/>
              </a:lnSpc>
            </a:pPr>
            <a:r>
              <a:rPr lang="tr-TR" sz="2000" dirty="0" smtClean="0"/>
              <a:t>Yüksek hızlı hareketlerde, sinirsel etkinliklere uyum sağlamada kasların yapısal (morfo­lojik) özelliklerinin önemli bir işlevi bulunmaktadır. Geleneksel olarak kaynaklarda, sprint etkinliklerindeki verim düzeyinin genetik etmenlere bağlı olarak değiştiği belirtilmesine karşın, güncel kaynaklarda ise çeşitli antrenman uyarıları ile kas </a:t>
            </a:r>
            <a:r>
              <a:rPr lang="tr-TR" sz="2000" dirty="0" err="1" smtClean="0"/>
              <a:t>fibrillerinin</a:t>
            </a:r>
            <a:r>
              <a:rPr lang="tr-TR" sz="2000" dirty="0" smtClean="0"/>
              <a:t> sinirsel etkin-</a:t>
            </a:r>
            <a:r>
              <a:rPr lang="tr-TR" sz="2000" dirty="0" err="1" smtClean="0"/>
              <a:t>liklerdeki</a:t>
            </a:r>
            <a:r>
              <a:rPr lang="tr-TR" sz="2000" dirty="0" smtClean="0"/>
              <a:t> özelliklerinin değiştirilebileceği gösterilmektedir (98,110-112, 116,117).</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81000" y="500866"/>
            <a:ext cx="11115675" cy="2862322"/>
          </a:xfrm>
          <a:prstGeom prst="rect">
            <a:avLst/>
          </a:prstGeom>
        </p:spPr>
        <p:txBody>
          <a:bodyPr wrap="square">
            <a:spAutoFit/>
          </a:bodyPr>
          <a:lstStyle/>
          <a:p>
            <a:pPr>
              <a:lnSpc>
                <a:spcPct val="150000"/>
              </a:lnSpc>
            </a:pPr>
            <a:r>
              <a:rPr lang="tr-TR" sz="2000" b="1" dirty="0" smtClean="0"/>
              <a:t>Kas Tipleri</a:t>
            </a:r>
          </a:p>
          <a:p>
            <a:pPr algn="just">
              <a:lnSpc>
                <a:spcPct val="150000"/>
              </a:lnSpc>
            </a:pPr>
            <a:r>
              <a:rPr lang="tr-TR" sz="2000" dirty="0" smtClean="0"/>
              <a:t>Kas tipleri ya da yapılanması sprint verimini belirlemede önemli bir işlevi bulunmak­tadır. Yüksek yüzdeli tip </a:t>
            </a:r>
            <a:r>
              <a:rPr lang="tr-TR" sz="2000" dirty="0" err="1" smtClean="0"/>
              <a:t>llb</a:t>
            </a:r>
            <a:r>
              <a:rPr lang="tr-TR" sz="2000" dirty="0" smtClean="0"/>
              <a:t> ya da </a:t>
            </a:r>
            <a:r>
              <a:rPr lang="tr-TR" sz="2000" dirty="0" err="1" smtClean="0"/>
              <a:t>llx</a:t>
            </a:r>
            <a:r>
              <a:rPr lang="tr-TR" sz="2000" dirty="0" smtClean="0"/>
              <a:t> </a:t>
            </a:r>
            <a:r>
              <a:rPr lang="tr-TR" sz="2000" dirty="0" err="1" smtClean="0"/>
              <a:t>miyozin</a:t>
            </a:r>
            <a:r>
              <a:rPr lang="tr-TR" sz="2000" dirty="0" smtClean="0"/>
              <a:t> ağırlıklı zincir (MHC) biçimi yüksek güç ve kuvvet çıkışında (17-88) ve dolayısıyla da </a:t>
            </a:r>
            <a:r>
              <a:rPr lang="tr-TR" sz="2000" dirty="0" err="1" smtClean="0"/>
              <a:t>sprintte</a:t>
            </a:r>
            <a:r>
              <a:rPr lang="tr-TR" sz="2000" dirty="0" smtClean="0"/>
              <a:t> önemli olduğu gösterilmektedir. MHC formundaki tip I (yavaş kasılan kas </a:t>
            </a:r>
            <a:r>
              <a:rPr lang="tr-TR" sz="2000" dirty="0" err="1" smtClean="0"/>
              <a:t>fıbrilleri</a:t>
            </a:r>
            <a:r>
              <a:rPr lang="tr-TR" sz="2000" dirty="0" smtClean="0"/>
              <a:t>), tip İla, </a:t>
            </a:r>
            <a:r>
              <a:rPr lang="tr-TR" sz="2000" dirty="0" err="1" smtClean="0"/>
              <a:t>llb</a:t>
            </a:r>
            <a:r>
              <a:rPr lang="tr-TR" sz="2000" dirty="0" smtClean="0"/>
              <a:t> ya da </a:t>
            </a:r>
            <a:r>
              <a:rPr lang="tr-TR" sz="2000" dirty="0" err="1" smtClean="0"/>
              <a:t>llx</a:t>
            </a:r>
            <a:r>
              <a:rPr lang="tr-TR" sz="2000" dirty="0" smtClean="0"/>
              <a:t> dönüşebilmekte ve özel­likle de ana tiplerinden daha farklı bir yapıya dönüşmektedir (örneğin, 1/</a:t>
            </a:r>
            <a:r>
              <a:rPr lang="tr-TR" sz="2000" dirty="0" err="1" smtClean="0"/>
              <a:t>lla</a:t>
            </a:r>
            <a:r>
              <a:rPr lang="tr-TR" sz="2000" dirty="0" smtClean="0"/>
              <a:t>/</a:t>
            </a:r>
            <a:r>
              <a:rPr lang="tr-TR" sz="2000" dirty="0" err="1" smtClean="0"/>
              <a:t>llx</a:t>
            </a:r>
            <a:r>
              <a:rPr lang="tr-TR" sz="2000" dirty="0" smtClean="0"/>
              <a:t>, </a:t>
            </a:r>
            <a:r>
              <a:rPr lang="tr-TR" sz="2000" dirty="0" err="1" smtClean="0"/>
              <a:t>lla</a:t>
            </a:r>
            <a:r>
              <a:rPr lang="tr-TR" sz="2000" dirty="0" smtClean="0"/>
              <a:t>/</a:t>
            </a:r>
            <a:r>
              <a:rPr lang="tr-TR" sz="2000" dirty="0" err="1" smtClean="0"/>
              <a:t>llx</a:t>
            </a:r>
            <a:r>
              <a:rPr lang="tr-TR" sz="2000" dirty="0" smtClean="0"/>
              <a:t> gibi) (5,89,116). </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81000" y="464314"/>
            <a:ext cx="11334750" cy="2814617"/>
          </a:xfrm>
          <a:prstGeom prst="rect">
            <a:avLst/>
          </a:prstGeom>
        </p:spPr>
        <p:txBody>
          <a:bodyPr wrap="square">
            <a:spAutoFit/>
          </a:bodyPr>
          <a:lstStyle/>
          <a:p>
            <a:pPr algn="just">
              <a:lnSpc>
                <a:spcPct val="150000"/>
              </a:lnSpc>
            </a:pPr>
            <a:r>
              <a:rPr lang="tr-TR" sz="2000" dirty="0" smtClean="0"/>
              <a:t>MHC tipinin özellikleri, kuvvet ve güç üretme kapasitesi dağılımı da şekil 12.1 de gösterilmiştir. Şekil de görüleceği gibi tip I tipleri, düşük kuvvet ve güç kapasitesi göstermekte, buna karşın tip </a:t>
            </a:r>
            <a:r>
              <a:rPr lang="tr-TR" sz="2000" dirty="0" err="1" smtClean="0"/>
              <a:t>llb</a:t>
            </a:r>
            <a:r>
              <a:rPr lang="tr-TR" sz="2000" dirty="0" smtClean="0"/>
              <a:t> ya da </a:t>
            </a:r>
            <a:r>
              <a:rPr lang="tr-TR" sz="2000" dirty="0" err="1" smtClean="0"/>
              <a:t>llx</a:t>
            </a:r>
            <a:r>
              <a:rPr lang="tr-TR" sz="2000" dirty="0" smtClean="0"/>
              <a:t> MHC biçimleri ise yüksek güç ve kuvvet üretebil­me kapasitesi göstermektedirler (16,17).</a:t>
            </a:r>
          </a:p>
          <a:p>
            <a:pPr algn="just">
              <a:lnSpc>
                <a:spcPct val="150000"/>
              </a:lnSpc>
            </a:pPr>
            <a:r>
              <a:rPr lang="tr-TR" sz="2000" dirty="0" smtClean="0"/>
              <a:t>Çabuk kuvvet, kuvvet ve kas </a:t>
            </a:r>
            <a:r>
              <a:rPr lang="tr-TR" sz="2000" dirty="0" err="1" smtClean="0"/>
              <a:t>fibril</a:t>
            </a:r>
            <a:r>
              <a:rPr lang="tr-TR" sz="2000" dirty="0" smtClean="0"/>
              <a:t> tipi arasındaki ilişkiye bağlı olarak sprint verimi, spor­cunun </a:t>
            </a:r>
            <a:r>
              <a:rPr lang="tr-TR" sz="2000" dirty="0" err="1" smtClean="0"/>
              <a:t>fıbril</a:t>
            </a:r>
            <a:r>
              <a:rPr lang="tr-TR" sz="2000" dirty="0" smtClean="0"/>
              <a:t> tipine bağlı olarak belirlenebilmektedir. Bu ilişki, bilimsel kaynaklarda sprint veriminin anlamlı bir biçimde sporcunun, tip </a:t>
            </a:r>
            <a:r>
              <a:rPr lang="en-US" sz="2000" dirty="0" smtClean="0"/>
              <a:t>II </a:t>
            </a:r>
            <a:r>
              <a:rPr lang="tr-TR" sz="2000" dirty="0" smtClean="0"/>
              <a:t>kasları ile bağlantılı olduğunu göster­mektedir (25,32,78).</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76250" y="484138"/>
            <a:ext cx="11210925" cy="2400657"/>
          </a:xfrm>
          <a:prstGeom prst="rect">
            <a:avLst/>
          </a:prstGeom>
        </p:spPr>
        <p:txBody>
          <a:bodyPr wrap="square">
            <a:spAutoFit/>
          </a:bodyPr>
          <a:lstStyle/>
          <a:p>
            <a:pPr algn="just">
              <a:lnSpc>
                <a:spcPct val="150000"/>
              </a:lnSpc>
            </a:pPr>
            <a:r>
              <a:rPr lang="tr-TR" sz="2000" dirty="0" smtClean="0"/>
              <a:t>Sprint antrenmanlı sporcular, -yüksek düzeydeki tip </a:t>
            </a:r>
            <a:r>
              <a:rPr lang="en-US" sz="2000" dirty="0" smtClean="0"/>
              <a:t>II </a:t>
            </a:r>
            <a:r>
              <a:rPr lang="tr-TR" sz="2000" dirty="0" err="1" smtClean="0"/>
              <a:t>fibrillerine</a:t>
            </a:r>
            <a:r>
              <a:rPr lang="tr-TR" sz="2000" dirty="0" smtClean="0"/>
              <a:t> bağlı olarak düşük antrenmanlı ya da dayanıklılık antrenmanlı sporculara göre daha büyük oranlarda kuvvet gelişimi ve kuvvet çıktısı sağlayabilmektedir (41,73). Bu bulgu, </a:t>
            </a:r>
            <a:r>
              <a:rPr lang="tr-TR" sz="2000" dirty="0" err="1" smtClean="0"/>
              <a:t>sprinterlerin</a:t>
            </a:r>
            <a:r>
              <a:rPr lang="tr-TR" sz="2000" dirty="0" smtClean="0"/>
              <a:t> daha yüksek düzeyde tip </a:t>
            </a:r>
            <a:r>
              <a:rPr lang="en-US" sz="2000" dirty="0" smtClean="0"/>
              <a:t>II </a:t>
            </a:r>
            <a:r>
              <a:rPr lang="tr-TR" sz="2000" dirty="0" err="1" smtClean="0"/>
              <a:t>fibril</a:t>
            </a:r>
            <a:r>
              <a:rPr lang="tr-TR" sz="2000" dirty="0" smtClean="0"/>
              <a:t> özellikli olduğunu desteklemektedir (23). Bu bağlamda; sprint verimi gelişiminin; özel antrenman uyarılarının kas </a:t>
            </a:r>
            <a:r>
              <a:rPr lang="tr-TR" sz="2000" dirty="0" err="1" smtClean="0"/>
              <a:t>fibrilleri</a:t>
            </a:r>
            <a:r>
              <a:rPr lang="tr-TR" sz="2000" dirty="0" smtClean="0"/>
              <a:t> tipi üzerinde yarattığı uyum düzeyine bağlı olarak sağlandığı söylenebilmektedir.</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1.png"/>
          <p:cNvPicPr>
            <a:picLocks noChangeAspect="1" noChangeArrowheads="1"/>
          </p:cNvPicPr>
          <p:nvPr/>
        </p:nvPicPr>
        <p:blipFill>
          <a:blip r:embed="rId2"/>
          <a:srcRect/>
          <a:stretch>
            <a:fillRect/>
          </a:stretch>
        </p:blipFill>
        <p:spPr bwMode="auto">
          <a:xfrm>
            <a:off x="405531" y="1428748"/>
            <a:ext cx="11305458" cy="3790951"/>
          </a:xfrm>
          <a:prstGeom prst="rect">
            <a:avLst/>
          </a:prstGeom>
          <a:noFill/>
        </p:spPr>
      </p:pic>
    </p:spTree>
    <p:extLst>
      <p:ext uri="{BB962C8B-B14F-4D97-AF65-F5344CB8AC3E}">
        <p14:creationId xmlns:p14="http://schemas.microsoft.com/office/powerpoint/2010/main" val="89452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95276" y="602814"/>
            <a:ext cx="11268074" cy="2862322"/>
          </a:xfrm>
          <a:prstGeom prst="rect">
            <a:avLst/>
          </a:prstGeom>
        </p:spPr>
        <p:txBody>
          <a:bodyPr wrap="square">
            <a:spAutoFit/>
          </a:bodyPr>
          <a:lstStyle/>
          <a:p>
            <a:pPr algn="just">
              <a:lnSpc>
                <a:spcPct val="150000"/>
              </a:lnSpc>
            </a:pPr>
            <a:r>
              <a:rPr lang="tr-TR" sz="2000" dirty="0" smtClean="0"/>
              <a:t>Sprint antrenmanının kas tiplerine bağlılığı, bireysel farklılıklar ve genetik özelliklere ve antrenmanın biçimine göre değişmektedir (31,65,67,97). Uzun süreli dayanıklılık antren­manları, tip </a:t>
            </a:r>
            <a:r>
              <a:rPr lang="en-US" sz="2000" dirty="0" smtClean="0"/>
              <a:t>II </a:t>
            </a:r>
            <a:r>
              <a:rPr lang="tr-TR" sz="2000" dirty="0" smtClean="0"/>
              <a:t>den tip I yapısına dönüşmeyi sağlamakta (örneğin, </a:t>
            </a:r>
            <a:r>
              <a:rPr lang="tr-TR" sz="2000" dirty="0" err="1" smtClean="0"/>
              <a:t>llx</a:t>
            </a:r>
            <a:r>
              <a:rPr lang="tr-TR" sz="2000" dirty="0" smtClean="0"/>
              <a:t> ya da 11 b&gt;—&gt;l I a.—</a:t>
            </a:r>
            <a:r>
              <a:rPr lang="tr-TR" sz="2000" i="1" dirty="0" smtClean="0"/>
              <a:t>&gt;\), </a:t>
            </a:r>
            <a:r>
              <a:rPr lang="tr-TR" sz="2000" dirty="0" smtClean="0"/>
              <a:t>bu durumda sprint verimi için olumsuz bir durum ortaya çıkarmaktadır. Buna karşın sprint antrenmanı, tip </a:t>
            </a:r>
            <a:r>
              <a:rPr lang="en-US" sz="2000" dirty="0" smtClean="0"/>
              <a:t>II </a:t>
            </a:r>
            <a:r>
              <a:rPr lang="tr-TR" sz="2000" dirty="0" err="1" smtClean="0"/>
              <a:t>fibrillerini</a:t>
            </a:r>
            <a:r>
              <a:rPr lang="tr-TR" sz="2000" dirty="0" smtClean="0"/>
              <a:t> artırmaktadır (25,31,51,52). Sprint antrenmanının özelliğine bağlı olarak kas </a:t>
            </a:r>
            <a:r>
              <a:rPr lang="en-US" sz="2000" dirty="0" smtClean="0"/>
              <a:t>II </a:t>
            </a:r>
            <a:r>
              <a:rPr lang="tr-TR" sz="2000" dirty="0" err="1" smtClean="0"/>
              <a:t>fıbril</a:t>
            </a:r>
            <a:r>
              <a:rPr lang="tr-TR" sz="2000" dirty="0" smtClean="0"/>
              <a:t> tipleri (I—»</a:t>
            </a:r>
            <a:r>
              <a:rPr lang="tr-TR" sz="2000" dirty="0" err="1" smtClean="0"/>
              <a:t>lla</a:t>
            </a:r>
            <a:r>
              <a:rPr lang="tr-TR" sz="2000" dirty="0" smtClean="0"/>
              <a:t>&lt;— </a:t>
            </a:r>
            <a:r>
              <a:rPr lang="tr-TR" sz="2000" dirty="0" err="1" smtClean="0"/>
              <a:t>llb</a:t>
            </a:r>
            <a:r>
              <a:rPr lang="tr-TR" sz="2000" dirty="0" smtClean="0"/>
              <a:t> ya da </a:t>
            </a:r>
            <a:r>
              <a:rPr lang="tr-TR" sz="2000" dirty="0" err="1" smtClean="0"/>
              <a:t>llx</a:t>
            </a:r>
            <a:r>
              <a:rPr lang="tr-TR" sz="2000" dirty="0" smtClean="0"/>
              <a:t>) değişebilmektedir (3,4,97).</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52449" y="540514"/>
            <a:ext cx="11229975" cy="2862322"/>
          </a:xfrm>
          <a:prstGeom prst="rect">
            <a:avLst/>
          </a:prstGeom>
        </p:spPr>
        <p:txBody>
          <a:bodyPr wrap="square">
            <a:spAutoFit/>
          </a:bodyPr>
          <a:lstStyle/>
          <a:p>
            <a:pPr algn="just">
              <a:lnSpc>
                <a:spcPct val="150000"/>
              </a:lnSpc>
            </a:pPr>
            <a:r>
              <a:rPr lang="tr-TR" sz="2000" dirty="0" smtClean="0"/>
              <a:t>Bununla birlikte; kas </a:t>
            </a:r>
            <a:r>
              <a:rPr lang="tr-TR" sz="2000" dirty="0" err="1" smtClean="0"/>
              <a:t>fibrillerinin</a:t>
            </a:r>
            <a:r>
              <a:rPr lang="tr-TR" sz="2000" dirty="0" smtClean="0"/>
              <a:t> yapısına göre ortaya çıkabilecek bu türden bir uyum düzeyi, antrenman planlarına ek olarak dayanıklılık antrenmanı eklendiğinde oluşmayabilmektedir (97). Sprint antrenmanında tekrarlar ya da setler arasında yetersiz dinlenme araları (44,66,97) ve sadece uzun süreli sprintlerin yapılması (19,64,97,103), </a:t>
            </a:r>
            <a:r>
              <a:rPr lang="tr-TR" sz="2000" dirty="0" err="1" smtClean="0"/>
              <a:t>fibril</a:t>
            </a:r>
            <a:r>
              <a:rPr lang="tr-TR" sz="2000" dirty="0" smtClean="0"/>
              <a:t> tipi dönüşümünün dayanıklılık antrenmanındaki gibi olması biçiminde sonuçlanmaktadır. Bu bilgiler bize, antrenörlerin, antrenman programlarının </a:t>
            </a:r>
            <a:r>
              <a:rPr lang="tr-TR" sz="2000" dirty="0" err="1" smtClean="0"/>
              <a:t>dönemlenmesinde</a:t>
            </a:r>
            <a:r>
              <a:rPr lang="tr-TR" sz="2000" dirty="0" smtClean="0"/>
              <a:t> çok dikkatli olmasının gerekli olduğunu göstermektedir.</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14325" y="464314"/>
            <a:ext cx="11334750" cy="2862322"/>
          </a:xfrm>
          <a:prstGeom prst="rect">
            <a:avLst/>
          </a:prstGeom>
        </p:spPr>
        <p:txBody>
          <a:bodyPr wrap="square">
            <a:spAutoFit/>
          </a:bodyPr>
          <a:lstStyle/>
          <a:p>
            <a:pPr algn="just">
              <a:lnSpc>
                <a:spcPct val="150000"/>
              </a:lnSpc>
            </a:pPr>
            <a:r>
              <a:rPr lang="tr-TR" sz="2000" dirty="0" smtClean="0"/>
              <a:t>İlk başlarda geleneksel dayanıklılık antren­manın, uzun ve yavaş koşular ile uygulanması, atletlerin yüksek düzeyde sprint antren­manı yapması için temelleri oluşturmaktadır. Daha sonra atletin ve spor dalının gereksinimine bağlı olarak, kısa dinlenmeli ve uzun sprintlerin kullanılması, yıllık antrenman planlaması içerisinde genel hazırlık döneminde uygulanmalıdır. Sporcuların, özel hazırlık ve yarışma döneminde aşamalı bir biçimde kısa </a:t>
            </a:r>
            <a:r>
              <a:rPr lang="tr-TR" sz="2000" dirty="0" err="1" smtClean="0"/>
              <a:t>sprintleri</a:t>
            </a:r>
            <a:r>
              <a:rPr lang="tr-TR" sz="2000" dirty="0" smtClean="0"/>
              <a:t>, uzun dinlenme araları ile birlikte kullanmaları, yüksek düzeyde hareket süratlerini geliştirmek için antrenman temellerini oluşturmaktadır.</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42900" y="594063"/>
            <a:ext cx="11420475" cy="1938992"/>
          </a:xfrm>
          <a:prstGeom prst="rect">
            <a:avLst/>
          </a:prstGeom>
        </p:spPr>
        <p:txBody>
          <a:bodyPr wrap="square">
            <a:spAutoFit/>
          </a:bodyPr>
          <a:lstStyle/>
          <a:p>
            <a:pPr algn="just">
              <a:lnSpc>
                <a:spcPct val="150000"/>
              </a:lnSpc>
            </a:pPr>
            <a:r>
              <a:rPr lang="tr-TR" sz="2000" b="1" dirty="0" smtClean="0"/>
              <a:t>Sinirsel (</a:t>
            </a:r>
            <a:r>
              <a:rPr lang="tr-TR" sz="2000" b="1" dirty="0" err="1" smtClean="0"/>
              <a:t>Nöral</a:t>
            </a:r>
            <a:r>
              <a:rPr lang="tr-TR" sz="2000" b="1" dirty="0" smtClean="0"/>
              <a:t>) Etmenler</a:t>
            </a:r>
          </a:p>
          <a:p>
            <a:pPr algn="just">
              <a:lnSpc>
                <a:spcPct val="150000"/>
              </a:lnSpc>
            </a:pPr>
            <a:r>
              <a:rPr lang="tr-TR" sz="2000" dirty="0" smtClean="0"/>
              <a:t>Maksimal sertlikte sprint performansı kullanılarak yapılan, yüksek hızlı hareketler üst düzeyde sinirsel etkinliği gerektirmektedir (29,56,86,98). Kas etkinliğinin sıralanması, gerilme refleksi ve sinirsel yorgunluk oluşum düzeyi gibi çok sayıda sinirsel etmen </a:t>
            </a:r>
            <a:r>
              <a:rPr lang="tr-TR" sz="2000" dirty="0" err="1" smtClean="0"/>
              <a:t>print</a:t>
            </a:r>
            <a:r>
              <a:rPr lang="tr-TR" sz="2000" dirty="0" smtClean="0"/>
              <a:t> verimi üzerinde, etkide bulunmaktadır (98).</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33400" y="454789"/>
            <a:ext cx="11144250" cy="2862322"/>
          </a:xfrm>
          <a:prstGeom prst="rect">
            <a:avLst/>
          </a:prstGeom>
        </p:spPr>
        <p:txBody>
          <a:bodyPr wrap="square">
            <a:spAutoFit/>
          </a:bodyPr>
          <a:lstStyle/>
          <a:p>
            <a:pPr algn="just">
              <a:lnSpc>
                <a:spcPct val="150000"/>
              </a:lnSpc>
            </a:pPr>
            <a:r>
              <a:rPr lang="tr-TR" sz="2000" b="1" dirty="0" smtClean="0"/>
              <a:t>Kas Etkinliği</a:t>
            </a:r>
          </a:p>
          <a:p>
            <a:pPr algn="just">
              <a:lnSpc>
                <a:spcPct val="150000"/>
              </a:lnSpc>
            </a:pPr>
            <a:r>
              <a:rPr lang="tr-TR" sz="2000" dirty="0" smtClean="0"/>
              <a:t>Sprint hareketlerinin uygulanmasında, çok sayıda farklı kaslar belirli sürelerde ve sert uyaranlarla, hareket süratini en iyi duruma getirebilmek için etkinliğe katılmaktadırlar (98). Bu türden bir antrenman sonucu, sinirsel kasılım ve etkili bir motor programın so­nucu oluşmaktadır (76,98). Böylece birlikte (</a:t>
            </a:r>
            <a:r>
              <a:rPr lang="tr-TR" sz="2000" dirty="0" err="1" smtClean="0"/>
              <a:t>agonist</a:t>
            </a:r>
            <a:r>
              <a:rPr lang="tr-TR" sz="2000" dirty="0" smtClean="0"/>
              <a:t>) çalışan kaslar ile gerekli uyum sağ­lanarak, kas kasılma hızı değiştirilmektedir (20,98). Gerilme kısalma döngüsünde (SSC) değişimler (98) ve koşu sırasında gerekli kuvvet etkisi sağlanmaktadır (29). </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66700" y="632163"/>
            <a:ext cx="11296650" cy="1938992"/>
          </a:xfrm>
          <a:prstGeom prst="rect">
            <a:avLst/>
          </a:prstGeom>
        </p:spPr>
        <p:txBody>
          <a:bodyPr wrap="square">
            <a:spAutoFit/>
          </a:bodyPr>
          <a:lstStyle/>
          <a:p>
            <a:pPr algn="just">
              <a:lnSpc>
                <a:spcPct val="150000"/>
              </a:lnSpc>
            </a:pPr>
            <a:r>
              <a:rPr lang="tr-TR" sz="2000" dirty="0" smtClean="0"/>
              <a:t>Son olarak da tip </a:t>
            </a:r>
            <a:r>
              <a:rPr lang="en-US" sz="2000" dirty="0" smtClean="0"/>
              <a:t>II </a:t>
            </a:r>
            <a:r>
              <a:rPr lang="tr-TR" sz="2000" dirty="0" smtClean="0"/>
              <a:t>kas tiplerinin tam olarak ya da önemli düzeyde kasılması, sprint verim düzeyini en üst düzeye çıkarmak için önem kazanmaktadır (98). Antrenman uygulamasında; motor birimlerin tip </a:t>
            </a:r>
            <a:r>
              <a:rPr lang="en-US" sz="2000" dirty="0" smtClean="0"/>
              <a:t>II </a:t>
            </a:r>
            <a:r>
              <a:rPr lang="tr-TR" sz="2000" dirty="0" err="1" smtClean="0"/>
              <a:t>fibrillerdeki</a:t>
            </a:r>
            <a:r>
              <a:rPr lang="tr-TR" sz="2000" dirty="0" smtClean="0"/>
              <a:t> etkinliğe benzer biçimde katılımının sağlanmasının artırılması için sprint, halter ve </a:t>
            </a:r>
            <a:r>
              <a:rPr lang="tr-TR" sz="2000" dirty="0" err="1" smtClean="0"/>
              <a:t>plyometrik</a:t>
            </a:r>
            <a:r>
              <a:rPr lang="tr-TR" sz="2000" dirty="0" smtClean="0"/>
              <a:t> </a:t>
            </a:r>
            <a:r>
              <a:rPr lang="tr-TR" sz="2000" dirty="0" err="1" smtClean="0"/>
              <a:t>vb</a:t>
            </a:r>
            <a:r>
              <a:rPr lang="tr-TR" sz="2000" dirty="0" smtClean="0"/>
              <a:t> patlayıcı etkinliklerin kullanılması gerekmektedir. (40).</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61975" y="588913"/>
            <a:ext cx="11087100" cy="2862322"/>
          </a:xfrm>
          <a:prstGeom prst="rect">
            <a:avLst/>
          </a:prstGeom>
        </p:spPr>
        <p:txBody>
          <a:bodyPr wrap="square">
            <a:spAutoFit/>
          </a:bodyPr>
          <a:lstStyle/>
          <a:p>
            <a:pPr algn="just">
              <a:lnSpc>
                <a:spcPct val="150000"/>
              </a:lnSpc>
            </a:pPr>
            <a:r>
              <a:rPr lang="tr-TR" sz="2000" b="1" i="1" dirty="0" smtClean="0"/>
              <a:t>Genime </a:t>
            </a:r>
            <a:r>
              <a:rPr lang="tr-TR" sz="2000" b="1" dirty="0" smtClean="0"/>
              <a:t>Refleksi</a:t>
            </a:r>
          </a:p>
          <a:p>
            <a:pPr algn="just">
              <a:lnSpc>
                <a:spcPct val="150000"/>
              </a:lnSpc>
            </a:pPr>
            <a:r>
              <a:rPr lang="tr-TR" sz="2000" dirty="0" smtClean="0"/>
              <a:t>Kısa süreli gerilme refleksi, sprint koşu verimi üzerine etkide bulunmaktadır (98). Gerilme (</a:t>
            </a:r>
            <a:r>
              <a:rPr lang="tr-TR" sz="2000" dirty="0" err="1" smtClean="0"/>
              <a:t>strech</a:t>
            </a:r>
            <a:r>
              <a:rPr lang="tr-TR" sz="2000" dirty="0" smtClean="0"/>
              <a:t>) refleksi, kuvvet üretimine katkısı ile sprint antrenmanının belirleyicisi olmaktadır. </a:t>
            </a:r>
            <a:r>
              <a:rPr lang="tr-TR" sz="2000" dirty="0" err="1" smtClean="0"/>
              <a:t>Sprintin</a:t>
            </a:r>
            <a:r>
              <a:rPr lang="tr-TR" sz="2000" dirty="0" smtClean="0"/>
              <a:t> desteksiz (salınım) evresinde (bu evre teknik sistem başlığı altında ayrıntılı olarak incelenmiştir), çok sayıda kas kuvvet üretmek için etkinliğe katılmaktadır (36) ve bu du­rumda kas iğciklerinin duyarlılığını artırmaktadır (37,42,98). </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76250" y="473839"/>
            <a:ext cx="11182350" cy="2862322"/>
          </a:xfrm>
          <a:prstGeom prst="rect">
            <a:avLst/>
          </a:prstGeom>
        </p:spPr>
        <p:txBody>
          <a:bodyPr wrap="square">
            <a:spAutoFit/>
          </a:bodyPr>
          <a:lstStyle/>
          <a:p>
            <a:pPr algn="just">
              <a:lnSpc>
                <a:spcPct val="150000"/>
              </a:lnSpc>
            </a:pPr>
            <a:r>
              <a:rPr lang="tr-TR" sz="2000" dirty="0" smtClean="0"/>
              <a:t>Kas iğcikleri duyarlılığının, antrenman uyumu olarak ortaya çıkması sprint antrenmanına bir yanıt olarak görülmelidir (58,59) Buna bağlı olarak da kas sertliği artırılarak, yere temas sağlanmaktadır (98). Ek­lem kas sisteminin sertliğinin artması da hem maksimal koşu sürati hem de süratin korun­masını sağlamaktadır (21,70). Eklem kas sisteminin sertliğinin artırılması, destek evresinde kuvvet gelişimini oranı artırmakta ve en üst düzeydeki kuvvet uygulaması sağlanmaktadır Buna bağlı olarak ta </a:t>
            </a:r>
            <a:r>
              <a:rPr lang="tr-TR" sz="2000" dirty="0" err="1" smtClean="0"/>
              <a:t>sprintin</a:t>
            </a:r>
            <a:r>
              <a:rPr lang="tr-TR" sz="2000" dirty="0" smtClean="0"/>
              <a:t> destek evresinde yerle temas zamanını azaltmaktadır (98).</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81025" y="583764"/>
            <a:ext cx="11001375" cy="2862322"/>
          </a:xfrm>
          <a:prstGeom prst="rect">
            <a:avLst/>
          </a:prstGeom>
        </p:spPr>
        <p:txBody>
          <a:bodyPr wrap="square">
            <a:spAutoFit/>
          </a:bodyPr>
          <a:lstStyle/>
          <a:p>
            <a:pPr>
              <a:lnSpc>
                <a:spcPct val="150000"/>
              </a:lnSpc>
            </a:pPr>
            <a:r>
              <a:rPr lang="tr-TR" sz="2000" b="1" dirty="0" smtClean="0"/>
              <a:t>Sinirsel Yorgunluk</a:t>
            </a:r>
          </a:p>
          <a:p>
            <a:pPr algn="just">
              <a:lnSpc>
                <a:spcPct val="150000"/>
              </a:lnSpc>
            </a:pPr>
            <a:r>
              <a:rPr lang="tr-TR" sz="2000" dirty="0" smtClean="0"/>
              <a:t>Sinirsel yorgunluk; sprint verim düzeyinde, istemli kuvvet geliştirme kapasitesinin azal­ması biçiminde görülmektedir (94). Sinirsel yorgunluk; 100 m sprint koşusunda süratin azalması özellikle de koşunun son bölümde hızın ve belirgin bir biçimde adım sıklığının azalması- biçiminde ortaya çıkmaktadır (2,98). </a:t>
            </a:r>
            <a:r>
              <a:rPr lang="tr-TR" sz="2000" dirty="0" err="1" smtClean="0"/>
              <a:t>Gross</a:t>
            </a:r>
            <a:r>
              <a:rPr lang="tr-TR" sz="2000" dirty="0" smtClean="0"/>
              <a:t> ve </a:t>
            </a:r>
            <a:r>
              <a:rPr lang="tr-TR" sz="2000" dirty="0" err="1" smtClean="0"/>
              <a:t>vd</a:t>
            </a:r>
            <a:r>
              <a:rPr lang="tr-TR" sz="2000" dirty="0" smtClean="0"/>
              <a:t>. (98), sinirsel yorgunluğun bir sonucu olarak adım sıklığındaki düşmenin nedeni olarak, motor birimlerde ve motor bi­rimlerdeki ateşleme hızının değişimine bağlamaktadır (98).</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66750" y="736938"/>
            <a:ext cx="11049000" cy="1938992"/>
          </a:xfrm>
          <a:prstGeom prst="rect">
            <a:avLst/>
          </a:prstGeom>
        </p:spPr>
        <p:txBody>
          <a:bodyPr wrap="square">
            <a:spAutoFit/>
          </a:bodyPr>
          <a:lstStyle/>
          <a:p>
            <a:pPr algn="just">
              <a:lnSpc>
                <a:spcPct val="150000"/>
              </a:lnSpc>
            </a:pPr>
            <a:r>
              <a:rPr lang="tr-TR" sz="2000" dirty="0" smtClean="0"/>
              <a:t>100m koşusu gibi tepkimeye giren tip </a:t>
            </a:r>
            <a:r>
              <a:rPr lang="en-US" sz="2000" dirty="0" smtClean="0"/>
              <a:t>II </a:t>
            </a:r>
            <a:r>
              <a:rPr lang="tr-TR" sz="2000" dirty="0" err="1" smtClean="0"/>
              <a:t>fıbrilleri</a:t>
            </a:r>
            <a:r>
              <a:rPr lang="tr-TR" sz="2000" dirty="0" smtClean="0"/>
              <a:t>, oluşan anlık (akut) sinirsel yorgunluğa bağlı olarak, daha kısa kasılma süresi ve yüksek düzeyde hız engellemeleri ile karşılaşmaktadırlar (80). 100 m koşusunun ilerleyen bölümlerinde aşamalı bir biçimde ateşleme hızının, düşmesinin nedeni ise bü­yük bir olasılıkla, motor korteksten gerekli düzeyde uyarının gelmemesine bağlanmaktadır (98). </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23875" y="665887"/>
            <a:ext cx="11029950" cy="1938992"/>
          </a:xfrm>
          <a:prstGeom prst="rect">
            <a:avLst/>
          </a:prstGeom>
        </p:spPr>
        <p:txBody>
          <a:bodyPr wrap="square">
            <a:spAutoFit/>
          </a:bodyPr>
          <a:lstStyle/>
          <a:p>
            <a:pPr algn="just">
              <a:lnSpc>
                <a:spcPct val="150000"/>
              </a:lnSpc>
            </a:pPr>
            <a:r>
              <a:rPr lang="tr-TR" sz="2000" dirty="0" smtClean="0"/>
              <a:t>Bu durumda %4.9-8.7 arasında maksimal hızdaki kas etkinliği eksilmesi, maksimal hızda azalmaya neden olmaktadır, Bu ateşleme hızının düşmesindeki temel neden, sinir kas kavşağındaki yorgunluk, ateşleme hızındaki düşüş ya da motor birimlerdeki ateşleme in azalmasından kaynaklanmaktadır (tip </a:t>
            </a:r>
            <a:r>
              <a:rPr lang="tr-TR" sz="2000" dirty="0" err="1" smtClean="0"/>
              <a:t>llb</a:t>
            </a:r>
            <a:r>
              <a:rPr lang="tr-TR" sz="2000" dirty="0" smtClean="0"/>
              <a:t> ya da </a:t>
            </a:r>
            <a:r>
              <a:rPr lang="tr-TR" sz="2000" dirty="0" err="1" smtClean="0"/>
              <a:t>llx</a:t>
            </a:r>
            <a:r>
              <a:rPr lang="tr-TR" sz="2000" dirty="0" smtClean="0"/>
              <a:t> </a:t>
            </a:r>
            <a:r>
              <a:rPr lang="tr-TR" sz="2000" dirty="0" err="1" smtClean="0"/>
              <a:t>fibrillerinde</a:t>
            </a:r>
            <a:r>
              <a:rPr lang="tr-TR" sz="2000" dirty="0" smtClean="0"/>
              <a:t>) (98).</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28650" y="541288"/>
            <a:ext cx="10991850" cy="2400657"/>
          </a:xfrm>
          <a:prstGeom prst="rect">
            <a:avLst/>
          </a:prstGeom>
        </p:spPr>
        <p:txBody>
          <a:bodyPr wrap="square">
            <a:spAutoFit/>
          </a:bodyPr>
          <a:lstStyle/>
          <a:p>
            <a:pPr algn="just">
              <a:lnSpc>
                <a:spcPct val="150000"/>
              </a:lnSpc>
            </a:pPr>
            <a:r>
              <a:rPr lang="tr-TR" sz="2000" dirty="0" err="1" smtClean="0"/>
              <a:t>Ross</a:t>
            </a:r>
            <a:r>
              <a:rPr lang="tr-TR" sz="2000" dirty="0" smtClean="0"/>
              <a:t> ve </a:t>
            </a:r>
            <a:r>
              <a:rPr lang="tr-TR" sz="2000" dirty="0" err="1" smtClean="0"/>
              <a:t>vd</a:t>
            </a:r>
            <a:r>
              <a:rPr lang="tr-TR" sz="2000" dirty="0" smtClean="0"/>
              <a:t>. (98), Anlık sinirsel yorgunluğun, gerilme refleksi duyarlılığın azalmasının nedeni olabileceğini öne sürmektedir. Bu türden bir durum; büyük bir olasılıkla gerilme kı­salma döngüsünün, uzun sürmesine bağlı olarak gerilme refleksi duyarlılığının azalmasına neden olmaktadır. Buna bağlı olarak da koşu sırasında kuvvet uygulaması azalmaktadır (98). Kuvvet uygulamasındaki bu azalma, sprint verimini olumsuz etkilemektedir.</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14350" y="551587"/>
            <a:ext cx="11258550" cy="2400657"/>
          </a:xfrm>
          <a:prstGeom prst="rect">
            <a:avLst/>
          </a:prstGeom>
        </p:spPr>
        <p:txBody>
          <a:bodyPr wrap="square">
            <a:spAutoFit/>
          </a:bodyPr>
          <a:lstStyle/>
          <a:p>
            <a:pPr algn="just">
              <a:lnSpc>
                <a:spcPct val="150000"/>
              </a:lnSpc>
            </a:pPr>
            <a:r>
              <a:rPr lang="tr-TR" sz="2000" b="1" dirty="0" smtClean="0"/>
              <a:t>Teknik Sistem</a:t>
            </a:r>
          </a:p>
          <a:p>
            <a:pPr algn="just">
              <a:lnSpc>
                <a:spcPct val="150000"/>
              </a:lnSpc>
            </a:pPr>
            <a:r>
              <a:rPr lang="tr-TR" sz="2000" dirty="0" smtClean="0"/>
              <a:t>Sprint, çok sayıda koşu adımlarının tepme (balistik) etkisi ile vücudun belirli mesafeler­de, maksimal ivmelenme ya da sürat ile ileriye aktırılması olarak tanımlanmaktadır (91). Sprint, iki temel evreden oluşmaktadır. Desteksiz ya da uçuş evresi olarak ve destek evresi (1). Uçuş evresi, dinlenme ve temel hazırlığın destek evresindeki eksantrik konma ve kon-</a:t>
            </a:r>
            <a:r>
              <a:rPr lang="tr-TR" sz="2000" dirty="0" err="1" smtClean="0"/>
              <a:t>santrik</a:t>
            </a:r>
            <a:r>
              <a:rPr lang="tr-TR" sz="2000" dirty="0" smtClean="0"/>
              <a:t> itiş evresinin temellerini sağlamaktadır (1,95). </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7700" y="536139"/>
            <a:ext cx="10896600" cy="2400657"/>
          </a:xfrm>
          <a:prstGeom prst="rect">
            <a:avLst/>
          </a:prstGeom>
        </p:spPr>
        <p:txBody>
          <a:bodyPr wrap="square">
            <a:spAutoFit/>
          </a:bodyPr>
          <a:lstStyle/>
          <a:p>
            <a:pPr algn="just">
              <a:lnSpc>
                <a:spcPct val="150000"/>
              </a:lnSpc>
            </a:pPr>
            <a:r>
              <a:rPr lang="tr-TR" sz="2000" dirty="0" smtClean="0"/>
              <a:t>Diğer bir değişle sprint, destek ve uçuş evresinin dönüşümlü olarak gerçekleştirilmesi ile sağlanmaktadır. Sporcular destek evresinde, eksantrik bir yere konma eylemi ve onu izleyen patlayıcı bir </a:t>
            </a:r>
            <a:r>
              <a:rPr lang="tr-TR" sz="2000" dirty="0" err="1" smtClean="0"/>
              <a:t>konsantrik</a:t>
            </a:r>
            <a:r>
              <a:rPr lang="tr-TR" sz="2000" dirty="0" smtClean="0"/>
              <a:t> evre ile gerçekleştirmektedirler. Koşu hızının artması ile birlikte uçuş evresinde zaman kazanımı artarken, destek evresinde ise kalış süresi uzamaktadır (1). Destek evresindeki kalış süre­sinin artması, sporcunun yüksek düzeyde kuvvet gelişimini çok çabuk olarak koşu hızına aktarması açısından önemli olmaktadır.</a:t>
            </a:r>
            <a:endParaRPr lang="tr-TR" sz="2000" dirty="0"/>
          </a:p>
        </p:txBody>
      </p:sp>
    </p:spTree>
    <p:extLst>
      <p:ext uri="{BB962C8B-B14F-4D97-AF65-F5344CB8AC3E}">
        <p14:creationId xmlns:p14="http://schemas.microsoft.com/office/powerpoint/2010/main" val="894523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33400" y="605571"/>
            <a:ext cx="11125200" cy="2400657"/>
          </a:xfrm>
          <a:prstGeom prst="rect">
            <a:avLst/>
          </a:prstGeom>
        </p:spPr>
        <p:txBody>
          <a:bodyPr wrap="square">
            <a:spAutoFit/>
          </a:bodyPr>
          <a:lstStyle/>
          <a:p>
            <a:pPr algn="just">
              <a:lnSpc>
                <a:spcPct val="150000"/>
              </a:lnSpc>
            </a:pPr>
            <a:r>
              <a:rPr lang="tr-TR" sz="2000" dirty="0" smtClean="0"/>
              <a:t>Koşu sırasında hız ya da sprint etkinliği, adım uzunluğu ve adım sıklığının birlikte etki­leşiminin bir ürünü olarak ortaya çıkmaktadır (61,81,119). Sporcu ivmelenmeye maksimal hız bölümüne yaklaştığında adım sıklığı, adım uzunluğundan daha fazla artmaktadır (91). Adım sıklığı, adım uzunluğuna göre daha çok antrene edilebilmekte (91), bunun nedeni ise adım uzunluğunun boya ve kişisel özelliğe bağlı olarak değişmesinden kaynak­lanmaktadır. </a:t>
            </a:r>
            <a:r>
              <a:rPr lang="tr-TR" sz="2000" i="1" dirty="0" smtClean="0"/>
              <a:t>(77).</a:t>
            </a:r>
            <a:endParaRPr lang="tr-TR" sz="2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95325" y="737711"/>
            <a:ext cx="10267950" cy="1477328"/>
          </a:xfrm>
          <a:prstGeom prst="rect">
            <a:avLst/>
          </a:prstGeom>
        </p:spPr>
        <p:txBody>
          <a:bodyPr wrap="square">
            <a:spAutoFit/>
          </a:bodyPr>
          <a:lstStyle/>
          <a:p>
            <a:pPr algn="just">
              <a:lnSpc>
                <a:spcPct val="150000"/>
              </a:lnSpc>
            </a:pPr>
            <a:r>
              <a:rPr lang="tr-TR" sz="2000" dirty="0" smtClean="0"/>
              <a:t>Bununla birlikte üst düzeyde </a:t>
            </a:r>
            <a:r>
              <a:rPr lang="tr-TR" sz="2000" dirty="0" err="1" smtClean="0"/>
              <a:t>sprinterler</a:t>
            </a:r>
            <a:r>
              <a:rPr lang="tr-TR" sz="2000" dirty="0" smtClean="0"/>
              <a:t>, büyük adım uzunluğu ve adım sıklığını birlikte korumakta (91), böylece de adım uzunluğu ve adım sıklığı antrenmanla en uygun duruma gelmektedir. Sprint evreleri çıkış, ivmelenmeye maksimal hız evresi ola­rak ayrılmaktadır.</a:t>
            </a:r>
            <a:endParaRPr lang="tr-TR" sz="2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2.jpg"/>
          <p:cNvPicPr>
            <a:picLocks noChangeAspect="1" noChangeArrowheads="1"/>
          </p:cNvPicPr>
          <p:nvPr/>
        </p:nvPicPr>
        <p:blipFill>
          <a:blip r:embed="rId2"/>
          <a:srcRect/>
          <a:stretch>
            <a:fillRect/>
          </a:stretch>
        </p:blipFill>
        <p:spPr bwMode="auto">
          <a:xfrm>
            <a:off x="624031" y="1209675"/>
            <a:ext cx="10805680" cy="3581399"/>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7699" y="650439"/>
            <a:ext cx="10944225" cy="2862322"/>
          </a:xfrm>
          <a:prstGeom prst="rect">
            <a:avLst/>
          </a:prstGeom>
        </p:spPr>
        <p:txBody>
          <a:bodyPr wrap="square">
            <a:spAutoFit/>
          </a:bodyPr>
          <a:lstStyle/>
          <a:p>
            <a:pPr algn="just">
              <a:lnSpc>
                <a:spcPct val="150000"/>
              </a:lnSpc>
            </a:pPr>
            <a:r>
              <a:rPr lang="tr-TR" sz="2000" b="1" dirty="0" smtClean="0"/>
              <a:t>Çıkış</a:t>
            </a:r>
          </a:p>
          <a:p>
            <a:pPr algn="just">
              <a:lnSpc>
                <a:spcPct val="150000"/>
              </a:lnSpc>
            </a:pPr>
            <a:r>
              <a:rPr lang="tr-TR" sz="2000" dirty="0" err="1" smtClean="0"/>
              <a:t>Plisk</a:t>
            </a:r>
            <a:r>
              <a:rPr lang="tr-TR" sz="2000" dirty="0" smtClean="0"/>
              <a:t> (91), optimal çıkış pozisyonu için topuktan ayağa kadar orta yükseklikten olan çı­kış konumunu gerekli görmekte; bununla birlikte, bazı sporcular ise iki nokta konumunda ya da 3-4 nokta konumunda, çıkış konumunu almaktadırlar. Çıkıştan </a:t>
            </a:r>
            <a:r>
              <a:rPr lang="tr-TR" sz="2000" dirty="0" err="1" smtClean="0"/>
              <a:t>sprinte</a:t>
            </a:r>
            <a:r>
              <a:rPr lang="tr-TR" sz="2000" dirty="0" smtClean="0"/>
              <a:t> başlamak için hareketsiz konumdan, patlayıcı bir bacak kuvveti uygulaması ile eylemin başlatılması gerekmektedir. Bu başlangıç sırasında, öndeki bacak bloğu iterken, arkadaki bacak, öne doğru çekilerek yerle temas sağlanmaktadır. </a:t>
            </a:r>
            <a:endParaRPr lang="tr-TR" sz="2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914400" y="617488"/>
            <a:ext cx="10467975" cy="2400657"/>
          </a:xfrm>
          <a:prstGeom prst="rect">
            <a:avLst/>
          </a:prstGeom>
        </p:spPr>
        <p:txBody>
          <a:bodyPr wrap="square">
            <a:spAutoFit/>
          </a:bodyPr>
          <a:lstStyle/>
          <a:p>
            <a:pPr algn="just">
              <a:lnSpc>
                <a:spcPct val="150000"/>
              </a:lnSpc>
            </a:pPr>
            <a:r>
              <a:rPr lang="tr-TR" sz="2000" dirty="0" smtClean="0"/>
              <a:t>Aynı zamanda kollar, bacaklara çapraz ola­rak öne doğru çekilmektedir. Bu çekiş sırasında dirsekler, yaklaşık 90 derece ve el hareketi başın önüne doğru bir konumdadır (91). Öndeki bacak destek evrede hareket ederken, çapraz kol ile geriye salınım yapılmaktadır (91). Çıkışın, doğru bir biçimde olması için gövdenin öne doğru hareketi sırasında, yatayla 45 ya da daha düşük bir açı olmalıdır (91). Şekil 12.2 de çıkış konumundaki sprint tekniği gösterilmiştir.</a:t>
            </a:r>
            <a:endParaRPr lang="tr-TR" sz="2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J:\3.png"/>
          <p:cNvPicPr>
            <a:picLocks noChangeAspect="1" noChangeArrowheads="1"/>
          </p:cNvPicPr>
          <p:nvPr/>
        </p:nvPicPr>
        <p:blipFill>
          <a:blip r:embed="rId2"/>
          <a:srcRect/>
          <a:stretch>
            <a:fillRect/>
          </a:stretch>
        </p:blipFill>
        <p:spPr bwMode="auto">
          <a:xfrm>
            <a:off x="583447" y="1619251"/>
            <a:ext cx="10646528" cy="3476624"/>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495300" y="540514"/>
            <a:ext cx="11277600" cy="3323987"/>
          </a:xfrm>
          <a:prstGeom prst="rect">
            <a:avLst/>
          </a:prstGeom>
        </p:spPr>
        <p:txBody>
          <a:bodyPr wrap="square">
            <a:spAutoFit/>
          </a:bodyPr>
          <a:lstStyle/>
          <a:p>
            <a:pPr algn="just">
              <a:lnSpc>
                <a:spcPct val="150000"/>
              </a:lnSpc>
            </a:pPr>
            <a:r>
              <a:rPr lang="tr-TR" sz="2000" b="1" dirty="0" smtClean="0"/>
              <a:t>İvmelerime</a:t>
            </a:r>
          </a:p>
          <a:p>
            <a:pPr algn="just">
              <a:lnSpc>
                <a:spcPct val="150000"/>
              </a:lnSpc>
            </a:pPr>
            <a:r>
              <a:rPr lang="tr-TR" sz="2000" dirty="0" smtClean="0"/>
              <a:t>Çıkıştan sonraki ilk ivmelenme evresinde adım uzunluğu ve sıklığı 15-20 m ya da 8-10 adıma kadar artmaktadır (91,119). Bununla birlikte bu evrede adım sıklığı, birincil olarak önem kazanmaktadır (83). Bu ivmelenme evresinin ilk bölümlerinde gövde, öne doğru uzanmış bir konumda (&lt;45 derece) aşamalı bir şekilde artarak, maksimal hıza ulaşıncaya kadar dikleşmektedir (119). </a:t>
            </a:r>
            <a:r>
              <a:rPr lang="tr-TR" sz="2000" dirty="0" err="1" smtClean="0"/>
              <a:t>Plisk</a:t>
            </a:r>
            <a:r>
              <a:rPr lang="tr-TR" sz="2000" dirty="0" smtClean="0"/>
              <a:t> (91), sporcunun ivmelenme evresinde, gövdenin öne eğilimi ile birlikte ayakların, güç çizgisi konumu olarak tanımladığı doğrultuda olması gerektiğini belirtmektedir. </a:t>
            </a:r>
            <a:endParaRPr lang="tr-TR" sz="2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600074" y="679788"/>
            <a:ext cx="11115675" cy="2400657"/>
          </a:xfrm>
          <a:prstGeom prst="rect">
            <a:avLst/>
          </a:prstGeom>
        </p:spPr>
        <p:txBody>
          <a:bodyPr wrap="square">
            <a:spAutoFit/>
          </a:bodyPr>
          <a:lstStyle/>
          <a:p>
            <a:pPr algn="just">
              <a:lnSpc>
                <a:spcPct val="150000"/>
              </a:lnSpc>
            </a:pPr>
            <a:r>
              <a:rPr lang="tr-TR" sz="2000" dirty="0" smtClean="0"/>
              <a:t>Bunun nedeni ise güç çizgisi konumunda bacak, tam olarak geril­mekte ve bu çizginin gövdenin uzunlamasına ekseni ile aynı doğrultuda olması olarak be­lirtilmektedir. Bu pozisyondan sonra ön diz, kalça hizasına kadar çekilmektedir. Bu sırada diğer bacak gövdeye paralel bir konumdadır. Bacak destek evresine başlarken, aşağıya ve geriye doğru yerleştirilmektedir (9.1). Destek evresinde sporcu, eksantrikten </a:t>
            </a:r>
            <a:r>
              <a:rPr lang="tr-TR" sz="2000" dirty="0" err="1" smtClean="0"/>
              <a:t>konsantrik</a:t>
            </a:r>
            <a:r>
              <a:rPr lang="tr-TR" sz="2000" dirty="0" smtClean="0"/>
              <a:t> evreye geçiş için gerilme kısalma döngüsü eylemini kullanmaktadır (91). </a:t>
            </a:r>
            <a:endParaRPr lang="tr-TR" sz="2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52449" y="513487"/>
            <a:ext cx="11020425" cy="1938992"/>
          </a:xfrm>
          <a:prstGeom prst="rect">
            <a:avLst/>
          </a:prstGeom>
        </p:spPr>
        <p:txBody>
          <a:bodyPr wrap="square">
            <a:spAutoFit/>
          </a:bodyPr>
          <a:lstStyle/>
          <a:p>
            <a:pPr algn="just">
              <a:lnSpc>
                <a:spcPct val="150000"/>
              </a:lnSpc>
            </a:pPr>
            <a:r>
              <a:rPr lang="tr-TR" sz="2000" dirty="0" smtClean="0"/>
              <a:t>Sporcu ivmelendiğinde yerden sağlanan dikey kuvvet ile ivmelenmenin gelişimi sürdürülmektedir (57). Buna bağlı olarak da; kuvvet antrenmanlarında, bu özel koşu etkinliğinin kuvvet gelişim hızını artıracak bir biçimde düzenlemeler yapılması gerekmektedir. Bu türden antrenman programları içerisinde kullanılan uygulamalar, sprint veriminin gelişimini artırmaktadır.</a:t>
            </a:r>
            <a:endParaRPr lang="tr-TR" sz="2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66750" y="684163"/>
            <a:ext cx="10896600" cy="2400657"/>
          </a:xfrm>
          <a:prstGeom prst="rect">
            <a:avLst/>
          </a:prstGeom>
        </p:spPr>
        <p:txBody>
          <a:bodyPr wrap="square">
            <a:spAutoFit/>
          </a:bodyPr>
          <a:lstStyle/>
          <a:p>
            <a:pPr algn="just">
              <a:lnSpc>
                <a:spcPct val="150000"/>
              </a:lnSpc>
            </a:pPr>
            <a:r>
              <a:rPr lang="tr-TR" sz="2000" dirty="0" smtClean="0"/>
              <a:t>İvmelenme bölümünde kollar rahat ve yaklaşık 90 derece, destek evresindeki bacağın, tersine bir konumda çekilmeli, eller öne doğru kalçadan omuz yüksekliğine kadar yüksel­tilmelidir (53,63,91). Kol hareketi, omuzlardan öne ve geriye doğru uygulanmalıdır (63). Kol hareketi, çapraz olarak çekilen bacak ve kalça hareketi bozmayacak bir eksende ger­çekleştirilmelidir (91). </a:t>
            </a:r>
          </a:p>
          <a:p>
            <a:pPr algn="just">
              <a:lnSpc>
                <a:spcPct val="150000"/>
              </a:lnSpc>
            </a:pPr>
            <a:r>
              <a:rPr lang="tr-TR" sz="2000" dirty="0" smtClean="0"/>
              <a:t>Şekil 12.2 de ivmelenme bölümündeki koşu konumu gösterilmiştir.</a:t>
            </a:r>
            <a:endParaRPr lang="tr-TR" sz="2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71500" y="467916"/>
            <a:ext cx="11096625" cy="3785652"/>
          </a:xfrm>
          <a:prstGeom prst="rect">
            <a:avLst/>
          </a:prstGeom>
        </p:spPr>
        <p:txBody>
          <a:bodyPr wrap="square">
            <a:spAutoFit/>
          </a:bodyPr>
          <a:lstStyle/>
          <a:p>
            <a:pPr algn="just">
              <a:lnSpc>
                <a:spcPct val="150000"/>
              </a:lnSpc>
            </a:pPr>
            <a:r>
              <a:rPr lang="tr-TR" sz="2000" b="1" dirty="0" smtClean="0"/>
              <a:t>Maksimal Hız</a:t>
            </a:r>
          </a:p>
          <a:p>
            <a:pPr algn="just">
              <a:lnSpc>
                <a:spcPct val="150000"/>
              </a:lnSpc>
            </a:pPr>
            <a:r>
              <a:rPr lang="tr-TR" sz="2000" dirty="0" smtClean="0"/>
              <a:t>Maksimal hıza ulaşıldığında (15-20m 8-10 adım), adım sıklığı ve adım uzunluğu ile bir­likte hareket hızını oluşturmak için (81) gövde konumu yukarıya doğru yönlendirilmek­tedir (şekil 12.3) (91,1119) . Bu uçuş evresindeki süre, destek evresinde yerden sağlanan kuvveti, bir sonraki destek evresine doğru bir biçimde aktarabilmek için daha kısa olmak­tadır (115). Sporcular destek evresinde yerden elde ettikleri yatay kuvveti, maksimal hız için aktararak, hareketin yüksek hızlarda yönlendirilmesini sağlamaktadır (81,115). Bu türden kuvvet etkinliğini sağlamak için kas kuvvetini geliştirici kuvvet antrenmanları, yıllık antrenman planlaması içerisinde sürat gelişimine yönelik olarak biçimlendirilmelidir.</a:t>
            </a:r>
            <a:endParaRPr lang="tr-TR" sz="2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7699" y="579388"/>
            <a:ext cx="11020425" cy="2862322"/>
          </a:xfrm>
          <a:prstGeom prst="rect">
            <a:avLst/>
          </a:prstGeom>
        </p:spPr>
        <p:txBody>
          <a:bodyPr wrap="square">
            <a:spAutoFit/>
          </a:bodyPr>
          <a:lstStyle/>
          <a:p>
            <a:pPr algn="just">
              <a:lnSpc>
                <a:spcPct val="150000"/>
              </a:lnSpc>
            </a:pPr>
            <a:r>
              <a:rPr lang="tr-TR" sz="2000" dirty="0" smtClean="0"/>
              <a:t>Sporcular destek evresinin başında, ayaklarını ağırlık merkezlerinin biraz önünde yerle temas ettirirler (91). Böylece destek evresinde eksantrik evreden </a:t>
            </a:r>
            <a:r>
              <a:rPr lang="tr-TR" sz="2000" dirty="0" err="1" smtClean="0"/>
              <a:t>konsantrik</a:t>
            </a:r>
            <a:r>
              <a:rPr lang="tr-TR" sz="2000" dirty="0" smtClean="0"/>
              <a:t> evreye, gerilme kısalma döngüsünü kullanarak aktarım sağlanmaktadır (1,91). </a:t>
            </a:r>
            <a:r>
              <a:rPr lang="tr-TR" sz="2000" dirty="0" err="1" smtClean="0"/>
              <a:t>Konsantrik</a:t>
            </a:r>
            <a:r>
              <a:rPr lang="tr-TR" sz="2000" dirty="0" smtClean="0"/>
              <a:t> evrede "üçlü gerilme" olarak tanımlanan kalça, diz ve yere kuvvet uygulama açısı ile doğru bir hareket uygulaması gerçekleştirilmektedir. Bu üçlü gerilmeden sonra sporcu, üçlü bükme olarak tanımlanan diz, kalça ve yerle kuvvet uygulama açısını topuklarını kalçanın altına çekerek uygulamaktadırlar.</a:t>
            </a:r>
            <a:endParaRPr lang="tr-TR" sz="2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85775" y="904012"/>
            <a:ext cx="11296650" cy="1938992"/>
          </a:xfrm>
          <a:prstGeom prst="rect">
            <a:avLst/>
          </a:prstGeom>
        </p:spPr>
        <p:txBody>
          <a:bodyPr wrap="square">
            <a:spAutoFit/>
          </a:bodyPr>
          <a:lstStyle/>
          <a:p>
            <a:pPr algn="just">
              <a:lnSpc>
                <a:spcPct val="150000"/>
              </a:lnSpc>
            </a:pPr>
            <a:r>
              <a:rPr lang="tr-TR" sz="2000" dirty="0" smtClean="0"/>
              <a:t>Bu üçlü bükme hareketi, sporcuların hız bir biçimde dizlerini kalçanın önüne taşımalarına ve böylece de bacağı gövdenin önüne etkili bir biçimde yerleştirilmesini sağlamaktadır. Sporcu bu hareket hazırlığına bağlı olarak ayak ile yerden hızlı bir biçimde kopmayı ve yerden kazandığı kuvveti, ileri aktarabilmeyi sağlamaktadır (91).</a:t>
            </a:r>
            <a:endParaRPr lang="tr-TR" sz="2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33400" y="389356"/>
            <a:ext cx="11182350" cy="3785652"/>
          </a:xfrm>
          <a:prstGeom prst="rect">
            <a:avLst/>
          </a:prstGeom>
        </p:spPr>
        <p:txBody>
          <a:bodyPr wrap="square">
            <a:spAutoFit/>
          </a:bodyPr>
          <a:lstStyle/>
          <a:p>
            <a:pPr algn="just">
              <a:lnSpc>
                <a:spcPct val="150000"/>
              </a:lnSpc>
            </a:pPr>
            <a:r>
              <a:rPr lang="tr-TR" sz="2000" b="1" i="1" dirty="0" smtClean="0"/>
              <a:t>Yorgunluk</a:t>
            </a:r>
            <a:endParaRPr lang="tr-TR" sz="2000" b="1" dirty="0" smtClean="0"/>
          </a:p>
          <a:p>
            <a:pPr algn="just">
              <a:lnSpc>
                <a:spcPct val="150000"/>
              </a:lnSpc>
            </a:pPr>
            <a:r>
              <a:rPr lang="tr-TR" sz="2000" dirty="0" smtClean="0"/>
              <a:t>Sprint antrenmanı sırasında sporcu, yorgunluğa karşı direnmektedir. Bunun nedeni ise artan yorgunlukla birlikte sprint veriminin düşmesinden kaynaklanmaktadır. Yorgunluk ortaya çıktığında, adım sıklığı azalmakta buna karşın, adım uzunluğu artmaktadır. Adım uzunluğu artışı da destek evresi süresinin uzamasına neden olmaktadır. Dolayısıyla da gerilme kısalma döngüsünde, diğer bir değişle destek evresindeki eksantrik ve </a:t>
            </a:r>
            <a:r>
              <a:rPr lang="tr-TR" sz="2000" dirty="0" err="1" smtClean="0"/>
              <a:t>konsantrik</a:t>
            </a:r>
            <a:r>
              <a:rPr lang="tr-TR" sz="2000" dirty="0" smtClean="0"/>
              <a:t> evreler arasındaki geçişin etkinliği azalmaktadır (91). Ayrıca yüksek düzeyde yorgunluk, bacak gerilme açısını da düşürmektedir (91). Bu koşu mekaniğindeki bozulmalar, meta-</a:t>
            </a:r>
            <a:r>
              <a:rPr lang="tr-TR" sz="2000" dirty="0" err="1" smtClean="0"/>
              <a:t>bolik</a:t>
            </a:r>
            <a:r>
              <a:rPr lang="tr-TR" sz="2000" dirty="0" smtClean="0"/>
              <a:t> yorgunluğun bir sonucu olarak ortaya çıkmaktadır (97).</a:t>
            </a:r>
            <a:endParaRPr lang="tr-TR" sz="20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61975" y="646063"/>
            <a:ext cx="11220450" cy="2400657"/>
          </a:xfrm>
          <a:prstGeom prst="rect">
            <a:avLst/>
          </a:prstGeom>
        </p:spPr>
        <p:txBody>
          <a:bodyPr wrap="square">
            <a:spAutoFit/>
          </a:bodyPr>
          <a:lstStyle/>
          <a:p>
            <a:pPr algn="just">
              <a:lnSpc>
                <a:spcPct val="150000"/>
              </a:lnSpc>
            </a:pPr>
            <a:r>
              <a:rPr lang="tr-TR" sz="2000" dirty="0" smtClean="0"/>
              <a:t>Yorgunluk, sprint kapasitesini -özellikle de seri bir biçimde yapılan maksimal sprint ka­pasitesini düşürmektedir (98). Bu yorgunluğun nedeni ise </a:t>
            </a:r>
            <a:r>
              <a:rPr lang="tr-TR" sz="2000" dirty="0" err="1" smtClean="0"/>
              <a:t>supraspinal</a:t>
            </a:r>
            <a:r>
              <a:rPr lang="tr-TR" sz="2000" dirty="0" smtClean="0"/>
              <a:t> bölgedeki yeter­sizliklerin nedeni olarak ve </a:t>
            </a:r>
            <a:r>
              <a:rPr lang="tr-TR" sz="2000" dirty="0" err="1" smtClean="0"/>
              <a:t>afferentlerde</a:t>
            </a:r>
            <a:r>
              <a:rPr lang="tr-TR" sz="2000" dirty="0" smtClean="0"/>
              <a:t> engellemeler, motor nöron çalışmasında bozul­malar, aktarımdaki kesintiler ve sinir kas kavşağının kasları tam olara etkinliğe sokma yeteneğinin azalmasından kaynaklanmaktadır (98). Sinir kas yorgunluğu, hızın düşmesin­de önemli bir rol oynamaktadır.</a:t>
            </a:r>
            <a:endParaRPr lang="tr-TR" sz="2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38149" y="406390"/>
            <a:ext cx="11401425" cy="3323987"/>
          </a:xfrm>
          <a:prstGeom prst="rect">
            <a:avLst/>
          </a:prstGeom>
        </p:spPr>
        <p:txBody>
          <a:bodyPr wrap="square">
            <a:spAutoFit/>
          </a:bodyPr>
          <a:lstStyle/>
          <a:p>
            <a:pPr algn="just">
              <a:lnSpc>
                <a:spcPct val="150000"/>
              </a:lnSpc>
            </a:pPr>
            <a:r>
              <a:rPr lang="tr-TR" sz="2000" b="1" dirty="0" smtClean="0"/>
              <a:t>Sürat ve Süratte Devamlılık Yöntemlerinin Gelişmesi</a:t>
            </a:r>
          </a:p>
          <a:p>
            <a:pPr algn="just">
              <a:lnSpc>
                <a:spcPct val="150000"/>
              </a:lnSpc>
            </a:pPr>
            <a:r>
              <a:rPr lang="tr-TR" sz="2000" dirty="0" smtClean="0"/>
              <a:t>Sürat ve süratte devamlılık geliştirilmesi gerekli çok yönlü antrenman etmenleri olarak görülmektedir. Örneğin, ivmelenme evresinde ATP-PC sisteminin geliştirilmesi için kısa sprintler (20-80 m) yaklaşık %90-95 maksimum hızda, tekrarlar ve setler arasında uzun dinlenme araları ile uygulanmaktadır (33). Buna karşın uzun mesafelerdeki (&gt;200 m) uygulamalar düşük sertlikte (maksimumunun %70 altında) kısa dinlenme süreleri ile (45 sn altında) yapılan uygulamalar ile sporcunun aerobik kapasitesi geliştirilmektedir (33). </a:t>
            </a:r>
          </a:p>
          <a:p>
            <a:pPr algn="just">
              <a:lnSpc>
                <a:spcPct val="150000"/>
              </a:lnSpc>
            </a:pPr>
            <a:r>
              <a:rPr lang="tr-TR" sz="2000" dirty="0" smtClean="0"/>
              <a:t>Çizelge 12.1 de sürat ve süratte devamlılık gelişimine ilişkin, çok yönlü yaklaşımlar örnek olarak verilmiştir.</a:t>
            </a:r>
            <a:endParaRPr lang="tr-TR" sz="20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52449" y="550039"/>
            <a:ext cx="11153775" cy="2862322"/>
          </a:xfrm>
          <a:prstGeom prst="rect">
            <a:avLst/>
          </a:prstGeom>
        </p:spPr>
        <p:txBody>
          <a:bodyPr wrap="square">
            <a:spAutoFit/>
          </a:bodyPr>
          <a:lstStyle/>
          <a:p>
            <a:pPr algn="just">
              <a:lnSpc>
                <a:spcPct val="150000"/>
              </a:lnSpc>
            </a:pPr>
            <a:r>
              <a:rPr lang="tr-TR" sz="2000" b="1" dirty="0" smtClean="0"/>
              <a:t>ÇEVİKLİK ANTRENMANI</a:t>
            </a:r>
            <a:endParaRPr lang="tr-TR" sz="2000" dirty="0" smtClean="0"/>
          </a:p>
          <a:p>
            <a:pPr algn="just">
              <a:lnSpc>
                <a:spcPct val="150000"/>
              </a:lnSpc>
            </a:pPr>
            <a:r>
              <a:rPr lang="tr-TR" sz="2000" dirty="0" smtClean="0"/>
              <a:t>Daha öncede vurgulandığı gibi düz sprint yeteneğinin gelişimi, özellikle atletizm ve diğer saha ya da kortta oynanan spor dallarında önemli olmaktadır (örneğin, futbol, </a:t>
            </a:r>
            <a:r>
              <a:rPr lang="tr-TR" sz="2000" dirty="0" err="1" smtClean="0"/>
              <a:t>amerikan</a:t>
            </a:r>
            <a:r>
              <a:rPr lang="tr-TR" sz="2000" dirty="0" smtClean="0"/>
              <a:t> futbolu, </a:t>
            </a:r>
            <a:r>
              <a:rPr lang="tr-TR" sz="2000" dirty="0" err="1" smtClean="0"/>
              <a:t>beyzbol</a:t>
            </a:r>
            <a:r>
              <a:rPr lang="tr-TR" sz="2000" dirty="0" smtClean="0"/>
              <a:t>) (101). Düz süratin geliştirilmesi ivmelenme, maksimal sürat ve sürat­te devamlılık biçiminde incelenmektedir (61,91,10). Becerilerin doğrudan uygulanması, önemli olmasına karşın sporcular, ayrıca çevreden gelen hızlı ve değişken uyaranlara karşı hızlı bir biçimde yanıt vererek, eylemlerini gerçekleştirme zorundadırlar (11,69).</a:t>
            </a:r>
            <a:endParaRPr lang="tr-TR" sz="2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28625" y="454789"/>
            <a:ext cx="11306175" cy="2862322"/>
          </a:xfrm>
          <a:prstGeom prst="rect">
            <a:avLst/>
          </a:prstGeom>
        </p:spPr>
        <p:txBody>
          <a:bodyPr wrap="square">
            <a:spAutoFit/>
          </a:bodyPr>
          <a:lstStyle/>
          <a:p>
            <a:pPr algn="just">
              <a:lnSpc>
                <a:spcPct val="150000"/>
              </a:lnSpc>
            </a:pPr>
            <a:r>
              <a:rPr lang="tr-TR" sz="2000" dirty="0" smtClean="0"/>
              <a:t>Dış uyaranlara karşı durma, hızlı yön değiştirme ve yeniden hızlanma biçiminde verilen tepkiler çoğu spor dallarında görülmektedir (11,34,69). Durma, hızlı yön değiştirme ve yeniden hızlanma, çeviklik özellikleri olarak değerlendirilmektedir (35,69). Bu özellikleri tanımlamada bazı kaynaklar, </a:t>
            </a:r>
            <a:r>
              <a:rPr lang="tr-TR" sz="2000" i="1" dirty="0" smtClean="0"/>
              <a:t>çabukluk (</a:t>
            </a:r>
            <a:r>
              <a:rPr lang="tr-TR" sz="2000" i="1" dirty="0" err="1" smtClean="0"/>
              <a:t>auickness</a:t>
            </a:r>
            <a:r>
              <a:rPr lang="tr-TR" sz="2000" i="1" dirty="0" smtClean="0"/>
              <a:t>), çeviklik (</a:t>
            </a:r>
            <a:r>
              <a:rPr lang="tr-TR" sz="2000" i="1" dirty="0" err="1" smtClean="0"/>
              <a:t>agility</a:t>
            </a:r>
            <a:r>
              <a:rPr lang="tr-TR" sz="2000" i="1" dirty="0" smtClean="0"/>
              <a:t>)</a:t>
            </a:r>
            <a:r>
              <a:rPr lang="tr-TR" sz="2000" dirty="0" smtClean="0"/>
              <a:t> ya da </a:t>
            </a:r>
            <a:r>
              <a:rPr lang="tr-TR" sz="2000" i="1" dirty="0" smtClean="0"/>
              <a:t>yön değiştirme süratini (</a:t>
            </a:r>
            <a:r>
              <a:rPr lang="tr-TR" sz="2000" i="1" dirty="0" err="1" smtClean="0"/>
              <a:t>change</a:t>
            </a:r>
            <a:r>
              <a:rPr lang="tr-TR" sz="2000" i="1" dirty="0" smtClean="0"/>
              <a:t>-of-</a:t>
            </a:r>
            <a:r>
              <a:rPr lang="tr-TR" sz="2000" i="1" dirty="0" err="1" smtClean="0"/>
              <a:t>direction</a:t>
            </a:r>
            <a:r>
              <a:rPr lang="tr-TR" sz="2000" i="1" dirty="0" smtClean="0"/>
              <a:t> </a:t>
            </a:r>
            <a:r>
              <a:rPr lang="tr-TR" sz="2000" i="1" dirty="0" err="1" smtClean="0"/>
              <a:t>speed</a:t>
            </a:r>
            <a:r>
              <a:rPr lang="tr-TR" sz="2000" i="1" dirty="0" smtClean="0"/>
              <a:t>) </a:t>
            </a:r>
            <a:r>
              <a:rPr lang="tr-TR" sz="2000" dirty="0" smtClean="0"/>
              <a:t>anlamdaş olarak kullanmaktadırlar (82,101). Bununla birlikte </a:t>
            </a:r>
            <a:r>
              <a:rPr lang="tr-TR" sz="2000" dirty="0" err="1" smtClean="0"/>
              <a:t>Sheppard</a:t>
            </a:r>
            <a:r>
              <a:rPr lang="tr-TR" sz="2000" dirty="0" smtClean="0"/>
              <a:t> ve </a:t>
            </a:r>
            <a:r>
              <a:rPr lang="tr-TR" sz="2000" dirty="0" err="1" smtClean="0"/>
              <a:t>Young</a:t>
            </a:r>
            <a:r>
              <a:rPr lang="tr-TR" sz="2000" dirty="0" smtClean="0"/>
              <a:t> (101), çabukluk kavramını yavaşlama ya da yön değiştirmeyi belirlemediğini ve çabukluğun, çevikliğin içerisinde olduğunu belirtmektedir. </a:t>
            </a:r>
            <a:endParaRPr lang="tr-TR" sz="2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4.png"/>
          <p:cNvPicPr>
            <a:picLocks noChangeAspect="1" noChangeArrowheads="1"/>
          </p:cNvPicPr>
          <p:nvPr/>
        </p:nvPicPr>
        <p:blipFill>
          <a:blip r:embed="rId2"/>
          <a:srcRect/>
          <a:stretch>
            <a:fillRect/>
          </a:stretch>
        </p:blipFill>
        <p:spPr bwMode="auto">
          <a:xfrm>
            <a:off x="438149" y="852488"/>
            <a:ext cx="11191875" cy="5653087"/>
          </a:xfrm>
          <a:prstGeom prst="rect">
            <a:avLst/>
          </a:prstGeom>
          <a:noFill/>
        </p:spPr>
      </p:pic>
      <p:sp>
        <p:nvSpPr>
          <p:cNvPr id="3" name="2 Dikdörtgen"/>
          <p:cNvSpPr/>
          <p:nvPr/>
        </p:nvSpPr>
        <p:spPr>
          <a:xfrm>
            <a:off x="1438275" y="486888"/>
            <a:ext cx="9401175" cy="400110"/>
          </a:xfrm>
          <a:prstGeom prst="rect">
            <a:avLst/>
          </a:prstGeom>
        </p:spPr>
        <p:txBody>
          <a:bodyPr wrap="square">
            <a:spAutoFit/>
          </a:bodyPr>
          <a:lstStyle/>
          <a:p>
            <a:pPr algn="ctr"/>
            <a:r>
              <a:rPr lang="tr-TR" sz="2000" b="1" dirty="0" smtClean="0"/>
              <a:t>Çizelge 12.1: Sürat ve Süratte Devamlılık Geliştirme Yöntemleri</a:t>
            </a:r>
            <a:endParaRPr lang="tr-TR" sz="2000" b="1"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5.png"/>
          <p:cNvPicPr>
            <a:picLocks noChangeAspect="1" noChangeArrowheads="1"/>
          </p:cNvPicPr>
          <p:nvPr/>
        </p:nvPicPr>
        <p:blipFill>
          <a:blip r:embed="rId2"/>
          <a:srcRect/>
          <a:stretch>
            <a:fillRect/>
          </a:stretch>
        </p:blipFill>
        <p:spPr bwMode="auto">
          <a:xfrm>
            <a:off x="514350" y="790575"/>
            <a:ext cx="11153775" cy="5381625"/>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47675" y="655588"/>
            <a:ext cx="11372850" cy="2400657"/>
          </a:xfrm>
          <a:prstGeom prst="rect">
            <a:avLst/>
          </a:prstGeom>
        </p:spPr>
        <p:txBody>
          <a:bodyPr wrap="square">
            <a:spAutoFit/>
          </a:bodyPr>
          <a:lstStyle/>
          <a:p>
            <a:pPr algn="just">
              <a:lnSpc>
                <a:spcPct val="150000"/>
              </a:lnSpc>
            </a:pPr>
            <a:r>
              <a:rPr lang="tr-TR" sz="2000" dirty="0" smtClean="0"/>
              <a:t>Yön değiştirme özellikleri için </a:t>
            </a:r>
            <a:r>
              <a:rPr lang="tr-TR" sz="2000" i="1" dirty="0" smtClean="0"/>
              <a:t>kesme (</a:t>
            </a:r>
            <a:r>
              <a:rPr lang="tr-TR" sz="2000" i="1" dirty="0" err="1" smtClean="0"/>
              <a:t>cutting</a:t>
            </a:r>
            <a:r>
              <a:rPr lang="tr-TR" sz="2000" i="1" dirty="0" smtClean="0"/>
              <a:t>) </a:t>
            </a:r>
            <a:r>
              <a:rPr lang="tr-TR" sz="2000" dirty="0" smtClean="0"/>
              <a:t>kullanılmasına karşın (101), bazı kullanımlarda bu kavram yanlış bir biçimde çevikliği tanımlamak için kullanılmaktadır. Bu terim, yön değiştirme, ayağın yere basması ile başlamasından dolayı sadece yön değiştirmeyi tanımlamaktadır (101). Kaynaklara göre; çeviklik, sadece uyaranlara karşı süratin bir parçası olarak gö­rülmemeli, yavaşlama, yön değiştirme ve yeniden hızlanma bütünlüğünde algılanmalıdır. </a:t>
            </a:r>
            <a:endParaRPr lang="tr-TR" sz="2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14375" y="636697"/>
            <a:ext cx="10810875" cy="1938992"/>
          </a:xfrm>
          <a:prstGeom prst="rect">
            <a:avLst/>
          </a:prstGeom>
        </p:spPr>
        <p:txBody>
          <a:bodyPr wrap="square">
            <a:spAutoFit/>
          </a:bodyPr>
          <a:lstStyle/>
          <a:p>
            <a:pPr algn="just">
              <a:lnSpc>
                <a:spcPct val="150000"/>
              </a:lnSpc>
            </a:pPr>
            <a:r>
              <a:rPr lang="tr-TR" sz="2000" dirty="0" smtClean="0"/>
              <a:t>Çeviklik, becerilerin birbiri ile bağlanması için dış uyaranlara karşı hızlı yavaşlama, yön değiştirme ve yeniden hızlanma ile uygulanan bütünleşik bir özellik olarak tanımlanmak­tadır (101,120). </a:t>
            </a:r>
            <a:r>
              <a:rPr lang="tr-TR" sz="2000" dirty="0" err="1" smtClean="0"/>
              <a:t>Young</a:t>
            </a:r>
            <a:r>
              <a:rPr lang="tr-TR" sz="2000" dirty="0" smtClean="0"/>
              <a:t> vd. (120) ve </a:t>
            </a:r>
            <a:r>
              <a:rPr lang="tr-TR" sz="2000" dirty="0" err="1" smtClean="0"/>
              <a:t>Sheppard</a:t>
            </a:r>
            <a:r>
              <a:rPr lang="tr-TR" sz="2000" dirty="0" smtClean="0"/>
              <a:t> ve </a:t>
            </a:r>
            <a:r>
              <a:rPr lang="tr-TR" sz="2000" dirty="0" err="1" smtClean="0"/>
              <a:t>Young</a:t>
            </a:r>
            <a:r>
              <a:rPr lang="tr-TR" sz="2000" dirty="0" smtClean="0"/>
              <a:t> (101), çevikliği sporcuların algı ve karar verme yetisi ve çabuk yön değiştirme yetisinin bütünlüğü içerisinde incelemektedir (şekil 12.4).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57200" y="554415"/>
            <a:ext cx="11125200" cy="3323987"/>
          </a:xfrm>
          <a:prstGeom prst="rect">
            <a:avLst/>
          </a:prstGeom>
        </p:spPr>
        <p:txBody>
          <a:bodyPr wrap="square">
            <a:spAutoFit/>
          </a:bodyPr>
          <a:lstStyle/>
          <a:p>
            <a:pPr algn="just">
              <a:lnSpc>
                <a:spcPct val="150000"/>
              </a:lnSpc>
            </a:pPr>
            <a:r>
              <a:rPr lang="tr-TR" sz="2000" b="1" dirty="0" smtClean="0"/>
              <a:t>Algı ve Karar Verme Etmenleri</a:t>
            </a:r>
          </a:p>
          <a:p>
            <a:pPr algn="just">
              <a:lnSpc>
                <a:spcPct val="150000"/>
              </a:lnSpc>
            </a:pPr>
            <a:r>
              <a:rPr lang="tr-TR" sz="2000" dirty="0" smtClean="0"/>
              <a:t>Yarışma sırasında hızlı bir biçimde sporcular, dış uyaranları algılamakta, karar vermekte ve daha sonrada hareketlerini yönlendirmektedir. Bu sürecin yönlendirilmesi, bütünleşik bir biçimde görsel yorumlama, önceleme, hareketleri düzenleme ve taktiksel bilgilere bağlı olarak yönlendirilmektedir (101,120). Görsel yeti ya da dikkat verim düzeyi üzerinde çok yönlü ödevlerin gerçekleştirilmesi açısından belirleyici olmaktadır (90-91). Görsel olarak hareketlerin düzenlenmesi ve değerlendirilmesi daha sonra da değişik hareket örüntüleri ile gerçekleştirilmesi sporculara göre değişmektedir (101). </a:t>
            </a:r>
            <a:endParaRPr lang="tr-TR" sz="2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38175" y="856387"/>
            <a:ext cx="10763250" cy="1938992"/>
          </a:xfrm>
          <a:prstGeom prst="rect">
            <a:avLst/>
          </a:prstGeom>
        </p:spPr>
        <p:txBody>
          <a:bodyPr wrap="square">
            <a:spAutoFit/>
          </a:bodyPr>
          <a:lstStyle/>
          <a:p>
            <a:pPr algn="just">
              <a:lnSpc>
                <a:spcPct val="150000"/>
              </a:lnSpc>
            </a:pPr>
            <a:r>
              <a:rPr lang="tr-TR" sz="2000" dirty="0" smtClean="0"/>
              <a:t>Taktik koşullara ilişkin bilgi ve olası hareketlerin öncelenmesi, sporcunun yön değiştirmesini etkileyen temel etmenler­den bazıları olarak değerlendirilmektedir (101). Algı ve karar verme etmenlerinin, yarışma verimi üzerine olan etkisinin ortaya konması için daha çok bilimsel çalışmaya gereksinim bulunmaktadır.</a:t>
            </a:r>
            <a:endParaRPr lang="tr-TR" sz="2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90550" y="602814"/>
            <a:ext cx="11125200" cy="2862322"/>
          </a:xfrm>
          <a:prstGeom prst="rect">
            <a:avLst/>
          </a:prstGeom>
        </p:spPr>
        <p:txBody>
          <a:bodyPr wrap="square">
            <a:spAutoFit/>
          </a:bodyPr>
          <a:lstStyle/>
          <a:p>
            <a:pPr algn="just">
              <a:lnSpc>
                <a:spcPct val="150000"/>
              </a:lnSpc>
            </a:pPr>
            <a:r>
              <a:rPr lang="tr-TR" sz="2000" dirty="0" smtClean="0"/>
              <a:t>Bilindiği gibi görsel yorumlama ve buna bağlı olarak da hareketlerin yönlendirilmesinde çok sayıda etkinlik ya da alıştırma uygulaması, sporcunun özel hareketleri gerçekleştir­mesi açısından görsel ya da işitsel uyaranlara, yanıt vermesini gerektirmektedir (64). Bu etkinliklerin sürat ve çabukluk antrenmanına bağlantılı olarak aktarılması ve özellikle de takım sporlarındaki yarışma ortamına aktarılması gerekmektedir. Bununla birlikte şimdi­lik bu konuda antrenman uygulaması açısından sınırlı araştırmalar bulunmaktadır.</a:t>
            </a:r>
            <a:endParaRPr lang="tr-TR" sz="20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85800" y="586085"/>
            <a:ext cx="10953750" cy="3785652"/>
          </a:xfrm>
          <a:prstGeom prst="rect">
            <a:avLst/>
          </a:prstGeom>
        </p:spPr>
        <p:txBody>
          <a:bodyPr wrap="square">
            <a:spAutoFit/>
          </a:bodyPr>
          <a:lstStyle/>
          <a:p>
            <a:pPr algn="just">
              <a:lnSpc>
                <a:spcPct val="150000"/>
              </a:lnSpc>
            </a:pPr>
            <a:r>
              <a:rPr lang="tr-TR" sz="2000" b="1" dirty="0" smtClean="0"/>
              <a:t>Yön Değiştirme Sürati</a:t>
            </a:r>
          </a:p>
          <a:p>
            <a:pPr algn="just">
              <a:lnSpc>
                <a:spcPct val="150000"/>
              </a:lnSpc>
            </a:pPr>
            <a:r>
              <a:rPr lang="tr-TR" sz="2000" dirty="0" smtClean="0"/>
              <a:t>Sporcunun yön değiştirme süratini Teknik, sprint sürati ve kas özellikleri gibi üç temel etmen etkilemektedir: (101,120).</a:t>
            </a:r>
          </a:p>
          <a:p>
            <a:pPr algn="just">
              <a:lnSpc>
                <a:spcPct val="150000"/>
              </a:lnSpc>
            </a:pPr>
            <a:r>
              <a:rPr lang="tr-TR" sz="2000" b="1" i="1" dirty="0" smtClean="0"/>
              <a:t>Teknik</a:t>
            </a:r>
            <a:endParaRPr lang="tr-TR" sz="2000" b="1" dirty="0" smtClean="0"/>
          </a:p>
          <a:p>
            <a:pPr algn="just">
              <a:lnSpc>
                <a:spcPct val="150000"/>
              </a:lnSpc>
            </a:pPr>
            <a:r>
              <a:rPr lang="tr-TR" sz="2000" dirty="0" smtClean="0"/>
              <a:t>Bacak hareketleri, kol hareketleri ve koşu mekaniği sporcunun hareketlerdeki çeviklik düzeyini etkileyen özellikler olmaktadır (91). Sporcuların ivmelenmesi ya da yavaşlaması sırasında ağırlık merkezinin geride kalmasından dolayı (101) sporcunun gövdesi, ağır­lık merkezinden uzakta hareketi desteklemek için yukarıya doğru kaldırılmak zorundadır (91).</a:t>
            </a:r>
            <a:endParaRPr lang="tr-TR" sz="2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38200" y="673864"/>
            <a:ext cx="10534650" cy="2862322"/>
          </a:xfrm>
          <a:prstGeom prst="rect">
            <a:avLst/>
          </a:prstGeom>
        </p:spPr>
        <p:txBody>
          <a:bodyPr wrap="square">
            <a:spAutoFit/>
          </a:bodyPr>
          <a:lstStyle/>
          <a:p>
            <a:pPr algn="just">
              <a:lnSpc>
                <a:spcPct val="150000"/>
              </a:lnSpc>
            </a:pPr>
            <a:r>
              <a:rPr lang="tr-TR" sz="2000" dirty="0" smtClean="0"/>
              <a:t>Bu eylem sporcunun, denge temellerini sağlaması (91) ve hızlı bir biçimde yön de­ğiştirmesi (101) için gerekli olmaktadır. Yavaşlama eylemi ile yön değiştirmenin gerçekleş­tirilmesi için sporcular, öncelikle adım uzunluğunu kısaltmaktadırlar (99). Yeniden ivmelenme evresinde ise sporcu aşamalı olarak adım uzunluğu ve sıklığını arttırırken, gövdeyi dikey bir konuma getirmektedirler (91). Eğer sporcu koşu sırasında, ağırlık merkezini ge­ride bırakıyor ve gövdesi gereğinden fazla önde ise bu konumda yön değiştirme sırasında hareket sıklığı değişmektedir (99,101).</a:t>
            </a:r>
            <a:endParaRPr lang="tr-TR" sz="2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00075" y="613182"/>
            <a:ext cx="11096625" cy="2862322"/>
          </a:xfrm>
          <a:prstGeom prst="rect">
            <a:avLst/>
          </a:prstGeom>
        </p:spPr>
        <p:txBody>
          <a:bodyPr wrap="square">
            <a:spAutoFit/>
          </a:bodyPr>
          <a:lstStyle/>
          <a:p>
            <a:pPr algn="just">
              <a:lnSpc>
                <a:spcPct val="150000"/>
              </a:lnSpc>
            </a:pPr>
            <a:r>
              <a:rPr lang="tr-TR" sz="2000" dirty="0" smtClean="0"/>
              <a:t>Güçlü bir kol hareketi, çok yönlü olarak hareketin bütünlüğünün değiştirilmesinde temel öğe olarak belirleyicidir. Daha öncede vurgulandığı gibi ivmelenme sırasında sporcunun bacak hareketlerinin niteliği üzerine kolların etkisi de açık bir biçimde etkide bulunmakta­dır. Sporcu yön değiştirme yaptığında, bacak hareketlerinin yanı sıra kollarında güçlü bir biçimde eyleme katılması gerekmektedir (90,91). Eğer kol çekişleri yeterli düzeyde değilse, bu etkisiz hareket uygulamasına bağlı olarak hız kayıpları ortaya çıkmaktadır (90,91).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14350" y="511939"/>
            <a:ext cx="11220450" cy="2862322"/>
          </a:xfrm>
          <a:prstGeom prst="rect">
            <a:avLst/>
          </a:prstGeom>
        </p:spPr>
        <p:txBody>
          <a:bodyPr wrap="square">
            <a:spAutoFit/>
          </a:bodyPr>
          <a:lstStyle/>
          <a:p>
            <a:pPr algn="just">
              <a:lnSpc>
                <a:spcPct val="150000"/>
              </a:lnSpc>
            </a:pPr>
            <a:r>
              <a:rPr lang="tr-TR" sz="2000" dirty="0" smtClean="0"/>
              <a:t>Sporcunun yavaşlaması sırasında yön değiştirmesini sağlamak için temel olan öğe, yüksek düzeyde eksantrik kuvvet uygulamalarına dayanarak yapılan yön değiştirmelerdir (91). Bu açıdan çok sayıda teknik, koşu mekaniğini etkileyen eksantrik kuvvet yüklerine dayanabilme özelliğini geliştirmek için kullanılmaktadır. Örneğin, eksantrik kuvvetlere da­yanabilmek için kas kuvveti ile (49) teknik birlikte yön değiştirme için kullanılmaktadır (90). Bu bağlamda sporcu ayağını yere basarken, doğru bir teknik ile tam olarak yüzeye basmalı, böylece de alt üyelere olan eksantrik yük azaltılmalıdır (90).</a:t>
            </a:r>
            <a:endParaRPr lang="tr-TR" sz="2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19074" y="566678"/>
            <a:ext cx="11515725" cy="2862322"/>
          </a:xfrm>
          <a:prstGeom prst="rect">
            <a:avLst/>
          </a:prstGeom>
        </p:spPr>
        <p:txBody>
          <a:bodyPr wrap="square">
            <a:spAutoFit/>
          </a:bodyPr>
          <a:lstStyle/>
          <a:p>
            <a:pPr algn="just">
              <a:lnSpc>
                <a:spcPct val="150000"/>
              </a:lnSpc>
            </a:pPr>
            <a:r>
              <a:rPr lang="tr-TR" sz="2000" b="1" i="1" dirty="0" smtClean="0"/>
              <a:t>Sprint Sürati</a:t>
            </a:r>
            <a:endParaRPr lang="tr-TR" sz="2000" b="1" dirty="0" smtClean="0"/>
          </a:p>
          <a:p>
            <a:pPr algn="just">
              <a:lnSpc>
                <a:spcPct val="150000"/>
              </a:lnSpc>
            </a:pPr>
            <a:r>
              <a:rPr lang="tr-TR" sz="2000" dirty="0" smtClean="0"/>
              <a:t>Bazı antrenörler, düz sprint yeteneğinin doğrudan doğruya sporcunun yön değiştirme yeteneği üzerine etkide bulunduğuna inanmaktadırlar (101). Buna bağlı olarak da çoğu antrenör, sporcularının hazırlanmasında düz sprint koşularını kullanmaktadırlar. Buna karşın, bu türden uygulama sporcuların futbol ya da rugby de olduğu gibi çok yönlü hareketleri için gereksinimlerini karşılamamaktadır (121). Düz sprint yeteneğinin, yön değiştirme etkinlikleri üzerine çok az etkide bulunduğu belirtilmektedir (101,121,120). </a:t>
            </a:r>
            <a:endParaRPr lang="tr-TR" sz="2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57200" y="454015"/>
            <a:ext cx="11296650" cy="3323987"/>
          </a:xfrm>
          <a:prstGeom prst="rect">
            <a:avLst/>
          </a:prstGeom>
        </p:spPr>
        <p:txBody>
          <a:bodyPr wrap="square">
            <a:spAutoFit/>
          </a:bodyPr>
          <a:lstStyle/>
          <a:p>
            <a:pPr algn="just">
              <a:lnSpc>
                <a:spcPct val="150000"/>
              </a:lnSpc>
            </a:pPr>
            <a:r>
              <a:rPr lang="tr-TR" sz="2000" dirty="0" smtClean="0"/>
              <a:t>Bu bağlamda; yön değiştirme yeteneğini en üst düzeyde geliştirebilmek için sporcular, uygulamada yaptıkları etkinlikleri antrene etmek durumundadırlar (118,121). Sadece düz sprint uygulamalarının kullanımı, çok yönlü yön değiştirme ödevlerinin geliştirilmesi üzerine etkide bulunmamaktadır (101,121). Ek olarak da topun kullanılması (örneğin, futbolda ya da basketbolda olduğu gibi), yön değiştirme hareketleri üzerine etkide bulu­nan, çok yönlü hareket uygulamalarının niteliğini de düşürmektedir (101). Bu bağlamda düz sprintler ve yön değiştirmeli alıştırmaların, araçlar ya da araçsız (örneğin top, eldiven) olarak sporsal gelişimin evrelerinde ve yarışmaya hazırlık için uygulanması gerekmektedir.</a:t>
            </a:r>
            <a:endParaRPr lang="tr-TR" sz="2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42925" y="474613"/>
            <a:ext cx="11029950" cy="2400657"/>
          </a:xfrm>
          <a:prstGeom prst="rect">
            <a:avLst/>
          </a:prstGeom>
        </p:spPr>
        <p:txBody>
          <a:bodyPr wrap="square">
            <a:spAutoFit/>
          </a:bodyPr>
          <a:lstStyle/>
          <a:p>
            <a:pPr algn="just">
              <a:lnSpc>
                <a:spcPct val="150000"/>
              </a:lnSpc>
            </a:pPr>
            <a:r>
              <a:rPr lang="tr-TR" sz="2000" b="1" dirty="0" smtClean="0"/>
              <a:t>Kas Özellikleri</a:t>
            </a:r>
          </a:p>
          <a:p>
            <a:pPr algn="just">
              <a:lnSpc>
                <a:spcPct val="150000"/>
              </a:lnSpc>
            </a:pPr>
            <a:r>
              <a:rPr lang="tr-TR" sz="2000" dirty="0" smtClean="0"/>
              <a:t>Genel olarak, kas kuvveti ve çabuk kuvvet, sprint yeteneği üzerine etkide bulunduğu vur­gulanmaktadır (6,24,49,100,101). Çok sayıda araştırmada kas kuvveti ve çabuk kuvveti, yön değiştirme verimini etkilediği de belirtmektedir (34,49,84). Örneğin </a:t>
            </a:r>
            <a:r>
              <a:rPr lang="tr-TR" sz="2000" dirty="0" err="1" smtClean="0"/>
              <a:t>Hori</a:t>
            </a:r>
            <a:r>
              <a:rPr lang="tr-TR" sz="2000" dirty="0" smtClean="0"/>
              <a:t> ve arkadaş­ları (49), yüksekten sabit omuzlama ve maksimal önden </a:t>
            </a:r>
            <a:r>
              <a:rPr lang="tr-TR" sz="2000" dirty="0" err="1" smtClean="0"/>
              <a:t>skuat</a:t>
            </a:r>
            <a:r>
              <a:rPr lang="tr-TR" sz="2000" dirty="0" smtClean="0"/>
              <a:t> ile yön değiştirme arasında anlamlı bir ilişki olduğunu belirtmektedir.</a:t>
            </a:r>
            <a:endParaRPr lang="tr-TR" sz="2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81025" y="503188"/>
            <a:ext cx="11153775" cy="2400657"/>
          </a:xfrm>
          <a:prstGeom prst="rect">
            <a:avLst/>
          </a:prstGeom>
        </p:spPr>
        <p:txBody>
          <a:bodyPr wrap="square">
            <a:spAutoFit/>
          </a:bodyPr>
          <a:lstStyle/>
          <a:p>
            <a:pPr algn="just">
              <a:lnSpc>
                <a:spcPct val="150000"/>
              </a:lnSpc>
            </a:pPr>
            <a:r>
              <a:rPr lang="tr-TR" sz="2000" dirty="0" smtClean="0"/>
              <a:t>Bu ilişkiden yola çıkarak da yön değiştirme hareketlerinde güçlü bir uygulamanın, uzun süreli süratle yer değiştirme verimi üzerine (örneğin, futbolda öne çıkışlar) olumlu etkide bulunduğunu göstermektedir (101). Spor­cuların kuvvetli ve güçlü olması, yön değiştirme yeteneklerine olumlu bir etkide bulun­maktadır. Bu bağlamda sporcunun kas kuvveti ve çabuk kuvveti sağlama niteliğinin, yön değiştirme verimi üzerinde olumlu bir etkisinin olduğu çok sayıda araştırmalar tarafından da desteklenmektedir. </a:t>
            </a:r>
            <a:endParaRPr lang="tr-TR" sz="20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52449" y="511165"/>
            <a:ext cx="11229975" cy="3323987"/>
          </a:xfrm>
          <a:prstGeom prst="rect">
            <a:avLst/>
          </a:prstGeom>
        </p:spPr>
        <p:txBody>
          <a:bodyPr wrap="square">
            <a:spAutoFit/>
          </a:bodyPr>
          <a:lstStyle/>
          <a:p>
            <a:pPr algn="just">
              <a:lnSpc>
                <a:spcPct val="150000"/>
              </a:lnSpc>
            </a:pPr>
            <a:r>
              <a:rPr lang="tr-TR" sz="2000" dirty="0" smtClean="0"/>
              <a:t>Görece (reaktif kuvvet) ya da gerilme kısalma döngüsünde çabuk hareket üretme yeteneği, sporcunun yön değiştirme yeteneği üzerine de etkide bulunmak­tadır (34,120). Gerilme kısalma döngüsünde, eksantrik yüklenme evresinde oluşturulan büyük kuvvet oranları, </a:t>
            </a:r>
            <a:r>
              <a:rPr lang="tr-TR" sz="2000" dirty="0" err="1" smtClean="0"/>
              <a:t>konsantrik</a:t>
            </a:r>
            <a:r>
              <a:rPr lang="tr-TR" sz="2000" dirty="0" smtClean="0"/>
              <a:t> evre sırasında yön değiştirme ödevlerinin gerçekleşti­rilmesi için kullanılmaktadır (59). Görece (reaktif) kuvvet ya da gerilme kısalma döngüsündeki etkinlikler, daha hızlı ivmelenme ile yön değiştirmenin gerçekleştirilmesini sağ­lamaktadır. Bu bağlamda bu etkinliklerin geliştirilmesi için yön değiştirme verimleri ile yüksek düzeyde ilişkide bulunan </a:t>
            </a:r>
            <a:r>
              <a:rPr lang="tr-TR" sz="2000" dirty="0" err="1" smtClean="0"/>
              <a:t>plyometrik</a:t>
            </a:r>
            <a:r>
              <a:rPr lang="tr-TR" sz="2000" dirty="0" smtClean="0"/>
              <a:t> alıştırmaların (120), sporcuların gelişiminde kullanılması önem kazanmaktadır.</a:t>
            </a:r>
            <a:endParaRPr lang="tr-TR" sz="20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76249" y="382965"/>
            <a:ext cx="11210925" cy="3323987"/>
          </a:xfrm>
          <a:prstGeom prst="rect">
            <a:avLst/>
          </a:prstGeom>
        </p:spPr>
        <p:txBody>
          <a:bodyPr wrap="square">
            <a:spAutoFit/>
          </a:bodyPr>
          <a:lstStyle/>
          <a:p>
            <a:pPr algn="just">
              <a:lnSpc>
                <a:spcPct val="150000"/>
              </a:lnSpc>
            </a:pPr>
            <a:r>
              <a:rPr lang="tr-TR" sz="2000" b="1" dirty="0" smtClean="0"/>
              <a:t>PROGRAM TASARIMI</a:t>
            </a:r>
            <a:endParaRPr lang="tr-TR" sz="2000" dirty="0" smtClean="0"/>
          </a:p>
          <a:p>
            <a:pPr algn="just">
              <a:lnSpc>
                <a:spcPct val="150000"/>
              </a:lnSpc>
            </a:pPr>
            <a:r>
              <a:rPr lang="tr-TR" sz="2000" dirty="0" smtClean="0"/>
              <a:t>Antrenman planının geliştirilmesi değişik aşamalarda gerçekleştirilmektedir. Bu aşa­malar; mikro döngü (kısa süreli), makro döngü (orta süreli) </a:t>
            </a:r>
            <a:r>
              <a:rPr lang="tr-TR" sz="2000" i="1" dirty="0" smtClean="0"/>
              <a:t>(çevirenin uyarısı: orta süreli etkinlikler için Avrupa kaynaklarında ve ülkemizde </a:t>
            </a:r>
            <a:r>
              <a:rPr lang="tr-TR" sz="2000" i="1" dirty="0" err="1" smtClean="0"/>
              <a:t>mezo</a:t>
            </a:r>
            <a:r>
              <a:rPr lang="tr-TR" sz="2000" i="1" dirty="0" smtClean="0"/>
              <a:t> döngü kavramı kullanılmaktadır) </a:t>
            </a:r>
            <a:r>
              <a:rPr lang="tr-TR" sz="2000" dirty="0" smtClean="0"/>
              <a:t>ve yıllık antrenman planı (uzun süreli) olarak dönemlere ve evrelere ayrılmaktadır. Antrenörler her dönem ve evredeki sürat ve çeviklik yetisinin gelişimi için yapacakları planlamada, fizyo­lojik ve verim düzeyi üzerine etkide bulunan, özel antrenman değişkenlerini göz önüne alarak planlamalarını yapmalıdırlar.</a:t>
            </a:r>
            <a:endParaRPr lang="tr-TR" sz="20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61950" y="481816"/>
            <a:ext cx="11401425" cy="3785652"/>
          </a:xfrm>
          <a:prstGeom prst="rect">
            <a:avLst/>
          </a:prstGeom>
        </p:spPr>
        <p:txBody>
          <a:bodyPr wrap="square">
            <a:spAutoFit/>
          </a:bodyPr>
          <a:lstStyle/>
          <a:p>
            <a:pPr algn="just">
              <a:lnSpc>
                <a:spcPct val="150000"/>
              </a:lnSpc>
            </a:pPr>
            <a:r>
              <a:rPr lang="tr-TR" sz="2000" b="1" dirty="0" smtClean="0"/>
              <a:t>Sürat ve Çevik Gelişim İlkeleri</a:t>
            </a:r>
          </a:p>
          <a:p>
            <a:pPr algn="just">
              <a:lnSpc>
                <a:spcPct val="150000"/>
              </a:lnSpc>
            </a:pPr>
            <a:r>
              <a:rPr lang="tr-TR" sz="2000" dirty="0" smtClean="0"/>
              <a:t>Sürat gelişimi için çok sayıda ilke öncelikli olarak göz önüne alınması gerekmektedir (28). Nitelik (kalite), nicelikten (miktardan, sayıdan) önce gelmelidir. Sürat antrenman­ları sporcular üzerinde çok yüksek sayıda fizyolojik yüklenmeler oluşturmaktadır. Sürat antrenmanında antrenman etkisinin, en üst düzeye çıkarılabilmesi için yüklenmelerin dü­şük antrenman kapsamında ve yenilenme içinde gerekli olan, uzun süreli dinlenmeler ile uygulanması gerekmektedir. Sprint etkinliklerinin aşırı bir biçimde kullanılması, genellikle aşırı antrenman durumuna neden olmaktadır. Bu bağlamda sprint ve çeviklik antrenma­nının, aşırı yorgunluk koşullarında ya da çok kısa dinlenme aralıkları ile uygulanmaması gerekmektedir (91).</a:t>
            </a:r>
            <a:endParaRPr lang="tr-TR" sz="20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00099" y="350065"/>
            <a:ext cx="10982325" cy="3785652"/>
          </a:xfrm>
          <a:prstGeom prst="rect">
            <a:avLst/>
          </a:prstGeom>
        </p:spPr>
        <p:txBody>
          <a:bodyPr wrap="square">
            <a:spAutoFit/>
          </a:bodyPr>
          <a:lstStyle/>
          <a:p>
            <a:pPr algn="just">
              <a:lnSpc>
                <a:spcPct val="150000"/>
              </a:lnSpc>
            </a:pPr>
            <a:r>
              <a:rPr lang="tr-TR" sz="2000" b="1" i="1" dirty="0" smtClean="0"/>
              <a:t>Her Zaman Öncelikle Teknik Geliştirilmelidir</a:t>
            </a:r>
            <a:endParaRPr lang="tr-TR" sz="2000" b="1" dirty="0" smtClean="0"/>
          </a:p>
          <a:p>
            <a:pPr algn="just">
              <a:lnSpc>
                <a:spcPct val="150000"/>
              </a:lnSpc>
            </a:pPr>
            <a:r>
              <a:rPr lang="tr-TR" sz="2000" dirty="0" smtClean="0"/>
              <a:t>Doğru bir hareket uygulamasını sağlanması için antrenörler, tüm antrenman etkinlik­lerinin öncesinde teknik hazırlığın yapılmasını sağlamalıdırlar. Eğer sporcular, alıştırmaları doğru olmayan bir teknik uygulama ile gerçekleştirirlerse, doğru olmayan hareket tekniği yerleşmekte, bu durumda; hareketin, sürat ve çeviklik uygulanmasının da etkin bir biçimde kullanılmasını engellemektedir. Bu bağlamda teknik hazırlığa ısınma evresinde başlanmalı ve antrenmanın ana evresinde de sürdürülmelidir. Aşırı yorgunluk durumları, tekniğin doğ­ru uygulanmasını engelleyeceğinden böyle durumlarda antrenman kapsamı azaltılmalıdır.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7700" y="653266"/>
            <a:ext cx="10915650" cy="4247317"/>
          </a:xfrm>
          <a:prstGeom prst="rect">
            <a:avLst/>
          </a:prstGeom>
        </p:spPr>
        <p:txBody>
          <a:bodyPr wrap="square">
            <a:spAutoFit/>
          </a:bodyPr>
          <a:lstStyle/>
          <a:p>
            <a:pPr algn="just">
              <a:lnSpc>
                <a:spcPct val="150000"/>
              </a:lnSpc>
            </a:pPr>
            <a:r>
              <a:rPr lang="tr-TR" sz="2000" b="1" i="1" dirty="0" smtClean="0"/>
              <a:t>Sürat ve Çeviklik Gelişiminin Özellikleri</a:t>
            </a:r>
            <a:endParaRPr lang="tr-TR" sz="2000" b="1" dirty="0" smtClean="0"/>
          </a:p>
          <a:p>
            <a:pPr algn="just">
              <a:lnSpc>
                <a:spcPct val="150000"/>
              </a:lnSpc>
            </a:pPr>
            <a:r>
              <a:rPr lang="tr-TR" sz="2000" dirty="0" smtClean="0"/>
              <a:t>Sürat ve çeviklik gelişimi sırasında sporcular, kendi spor dallarının özelliklerine uygun beceriler ile geliştirmeyi öne çıkarmalıdırlar. Örneğin, top ile yapılan, sürat ve çeviklik et­kinliklerinin futbol yarışma veriminin önemli bir öğesi olmasından dolayı öne çıkartıl­ması gerekmektedir. Antrenörler, yüklenme dinlenme ilişkisini göze alarak, spor dalının özelliklerine uygun olan- sürat ve çeviklik geliştirmeye yönelik antrenman biçimlerini uy­gulamalıdırlar. Antrenörler bu açıdan, spor dalının gereksinimlerine uygun özel sprint ve çeviklik uygulamaları geliştirmelidirler. Örneğin futbolda antrenörler, sık karşılaşılan bir durum olduğu için dar alan oyunları ya da "top sürme" gibi etkinlikleri (sayfa 190, şekil 6.18 bakınız) özel olarak çalışılmalıdır (47).</a:t>
            </a:r>
            <a:endParaRPr lang="tr-TR" sz="20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00050" y="637312"/>
            <a:ext cx="11277600" cy="2862322"/>
          </a:xfrm>
          <a:prstGeom prst="rect">
            <a:avLst/>
          </a:prstGeom>
        </p:spPr>
        <p:txBody>
          <a:bodyPr wrap="square">
            <a:spAutoFit/>
          </a:bodyPr>
          <a:lstStyle/>
          <a:p>
            <a:pPr algn="just">
              <a:lnSpc>
                <a:spcPct val="150000"/>
              </a:lnSpc>
            </a:pPr>
            <a:r>
              <a:rPr lang="tr-TR" sz="2000" b="1" i="1" dirty="0" smtClean="0"/>
              <a:t>Destekleyici Özelliklerin Geliştirilmesi</a:t>
            </a:r>
            <a:endParaRPr lang="tr-TR" sz="2000" b="1" dirty="0" smtClean="0"/>
          </a:p>
          <a:p>
            <a:pPr algn="just">
              <a:lnSpc>
                <a:spcPct val="150000"/>
              </a:lnSpc>
            </a:pPr>
            <a:r>
              <a:rPr lang="tr-TR" sz="2000" dirty="0" smtClean="0"/>
              <a:t>Sporcunun sürat ve etkili bir biçimde yön değiştirme hareketlerini gerçekleştirmesi üze­rine çok sayıda etmen etkide bulunmaktadır (28,49,101,120). Antrenörler, bu açıdan çeşitli sprint ve çeviklik antrenmanı etkinliklerinin, enerji gereksinimlerini ve spor dalındaki özelliklere bağlı olarak dala özgü gelişimi için gereklilikleri bilmelidir. Ayrıca sürat ve yön değiştirme yeteneklerinin gelişimi üzerine, kuvvet antrenmanının etkileri de göz önüne alınmalıdır.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38175" y="621090"/>
            <a:ext cx="10944225" cy="3323987"/>
          </a:xfrm>
          <a:prstGeom prst="rect">
            <a:avLst/>
          </a:prstGeom>
        </p:spPr>
        <p:txBody>
          <a:bodyPr wrap="square">
            <a:spAutoFit/>
          </a:bodyPr>
          <a:lstStyle/>
          <a:p>
            <a:pPr algn="just">
              <a:lnSpc>
                <a:spcPct val="150000"/>
              </a:lnSpc>
            </a:pPr>
            <a:r>
              <a:rPr lang="tr-TR" sz="2000" b="1" i="1" dirty="0" smtClean="0"/>
              <a:t>Dönüt (Geri bildirim, </a:t>
            </a:r>
            <a:r>
              <a:rPr lang="tr-TR" sz="2000" b="1" i="1" dirty="0" err="1" smtClean="0"/>
              <a:t>Feedback</a:t>
            </a:r>
            <a:r>
              <a:rPr lang="tr-TR" sz="2000" b="1" i="1" dirty="0" smtClean="0"/>
              <a:t>)</a:t>
            </a:r>
            <a:endParaRPr lang="tr-TR" sz="2000" b="1" dirty="0" smtClean="0"/>
          </a:p>
          <a:p>
            <a:pPr algn="just">
              <a:lnSpc>
                <a:spcPct val="150000"/>
              </a:lnSpc>
            </a:pPr>
            <a:r>
              <a:rPr lang="tr-TR" sz="2000" dirty="0" smtClean="0"/>
              <a:t>Antrenman süreci içerisinde sporculara, nesnel (objektif) ve öznel (sübjektif) dönütlerin (</a:t>
            </a:r>
            <a:r>
              <a:rPr lang="tr-TR" sz="2000" dirty="0" err="1" smtClean="0"/>
              <a:t>feedback</a:t>
            </a:r>
            <a:r>
              <a:rPr lang="tr-TR" sz="2000" dirty="0" smtClean="0"/>
              <a:t>) verilmesi çok önemli olmaktadır. Nesnel dönütler olarak verim düzeyinin, zaman öğelerinin ve görüntü analizlerinin (video) verilmesini içermekte ve hareketin uy­gulaması sırasında da verilen öznel dönütler, en üst düzeyde sürat gelişimi için (28) katkı sağlamaktadır. Yeni başlayan sporcularda ya da beceriler çok karmaşık olduğu durumlar­da antrenörler, sürekli olarak dönütler aracılığı ile hareket uygulamasını düzeltmeli ve pe­kiştirmelidirler. </a:t>
            </a:r>
            <a:endParaRPr lang="tr-TR" sz="20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04825" y="736164"/>
            <a:ext cx="11287125" cy="2400657"/>
          </a:xfrm>
          <a:prstGeom prst="rect">
            <a:avLst/>
          </a:prstGeom>
        </p:spPr>
        <p:txBody>
          <a:bodyPr wrap="square">
            <a:spAutoFit/>
          </a:bodyPr>
          <a:lstStyle/>
          <a:p>
            <a:pPr algn="just">
              <a:lnSpc>
                <a:spcPct val="150000"/>
              </a:lnSpc>
            </a:pPr>
            <a:r>
              <a:rPr lang="tr-TR" sz="2000" dirty="0" smtClean="0"/>
              <a:t>Dönütlerin uygulaması özellikle becerilerin ilk evrelerinde çok daha önem kazanmaktadır. Buna karşı, sporcunun gelişim düzeyi arttıkça, dönütlerin azaltılması ge­rekmektedir. Bu dönütlerin doğru bir biçimde sağlanması için verim düzeyi üzerine bilgi vermek ve hata düzeltici yöntemler ile birlikte kullanılmalıdır. Beceri gelişimi için dönütler, sürekli ve düzenli olarak, önce niteliğinin daha sonra sayısının arttığı uygulamalarla dü­zeltme ve pekiştirme sağlamak için yönlendirilmelidirler (91).</a:t>
            </a:r>
            <a:endParaRPr lang="tr-TR" sz="2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66700" y="511165"/>
            <a:ext cx="11506200" cy="3785652"/>
          </a:xfrm>
          <a:prstGeom prst="rect">
            <a:avLst/>
          </a:prstGeom>
        </p:spPr>
        <p:txBody>
          <a:bodyPr wrap="square">
            <a:spAutoFit/>
          </a:bodyPr>
          <a:lstStyle/>
          <a:p>
            <a:pPr algn="just">
              <a:lnSpc>
                <a:spcPct val="150000"/>
              </a:lnSpc>
            </a:pPr>
            <a:r>
              <a:rPr lang="tr-TR" sz="2000" b="1" i="1" dirty="0" smtClean="0"/>
              <a:t>Motivasyon</a:t>
            </a:r>
            <a:endParaRPr lang="tr-TR" sz="2000" b="1" dirty="0" smtClean="0"/>
          </a:p>
          <a:p>
            <a:pPr algn="just">
              <a:lnSpc>
                <a:spcPct val="150000"/>
              </a:lnSpc>
            </a:pPr>
            <a:r>
              <a:rPr lang="tr-TR" sz="2000" dirty="0" smtClean="0"/>
              <a:t>Sürat ya da çeviklik gelişiminde sporcular, yüksek düzeyde motive olmalıdırlar (28). Sprint ve çeviklik antrenmanı çok yüksek düzeyde yorgunluk oluşturacağı için özel olarak süratte devamlılığa (90,91) ve sporcunun motivasyon düzeyine bağlı olarak direnmeyi sağlamaktadırlar. Motivasyon düzeyi, dönütler ile arttırılmalı ve özellikle de olumlu geliş­meyi sağlayıcı dönütler, sporsal antrenmandaki başarıyı arttırmaktadır. Böylece de spor­cu, planlı bir biçimde antrenman etkinliğine katılmaktadır. Antrenman planlamalarının, uygun bir düzeyde gerçekleştirilebilmesi ve sporcuların en yüksek düzeyde etkinliğe katıla­bilmesi için motiveleri sağlanmalıdır.</a:t>
            </a:r>
            <a:endParaRPr lang="tr-TR" sz="20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85774" y="425440"/>
            <a:ext cx="11306175" cy="3323987"/>
          </a:xfrm>
          <a:prstGeom prst="rect">
            <a:avLst/>
          </a:prstGeom>
        </p:spPr>
        <p:txBody>
          <a:bodyPr wrap="square">
            <a:spAutoFit/>
          </a:bodyPr>
          <a:lstStyle/>
          <a:p>
            <a:pPr algn="just">
              <a:lnSpc>
                <a:spcPct val="150000"/>
              </a:lnSpc>
            </a:pPr>
            <a:r>
              <a:rPr lang="tr-TR" sz="2000" b="1" dirty="0" smtClean="0"/>
              <a:t>Sürat ya da Çevikli Antrenmanındaki Değişkenler</a:t>
            </a:r>
          </a:p>
          <a:p>
            <a:pPr algn="just">
              <a:lnSpc>
                <a:spcPct val="150000"/>
              </a:lnSpc>
            </a:pPr>
            <a:r>
              <a:rPr lang="tr-TR" sz="2000" dirty="0" smtClean="0"/>
              <a:t>Antrenörler, yıllık antrenman planları içerisine sürat ya da çeviklik antrenmanını yerleştirir­ken çok sayıda antrenman değişkenini de göz önüne almak durumundadırlar (91).</a:t>
            </a:r>
          </a:p>
          <a:p>
            <a:pPr algn="just">
              <a:lnSpc>
                <a:spcPct val="150000"/>
              </a:lnSpc>
            </a:pPr>
            <a:r>
              <a:rPr lang="tr-TR" sz="2000" b="1" i="1" dirty="0" smtClean="0"/>
              <a:t>Sıklık</a:t>
            </a:r>
            <a:endParaRPr lang="tr-TR" sz="2000" b="1" dirty="0" smtClean="0"/>
          </a:p>
          <a:p>
            <a:pPr algn="just">
              <a:lnSpc>
                <a:spcPct val="150000"/>
              </a:lnSpc>
            </a:pPr>
            <a:r>
              <a:rPr lang="tr-TR" sz="2000" dirty="0" smtClean="0"/>
              <a:t>Antrenman sıklığı uygulanan antrenman kapsamının dönem içerisinde ne kadar sürede uygulandığını belirmektedir (107). Sprint, </a:t>
            </a:r>
            <a:r>
              <a:rPr lang="tr-TR" sz="2000" dirty="0" err="1" smtClean="0"/>
              <a:t>sprintte</a:t>
            </a:r>
            <a:r>
              <a:rPr lang="tr-TR" sz="2000" dirty="0" smtClean="0"/>
              <a:t> dayanıklılık ya da çeviklik antrenman biriminde antrenman sıklığı, alıştırmaların arasındaki dinlenme oranı ve set ya da seri aralan ile belirlenmektedir (91).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00075" y="346413"/>
            <a:ext cx="11163300" cy="3323987"/>
          </a:xfrm>
          <a:prstGeom prst="rect">
            <a:avLst/>
          </a:prstGeom>
        </p:spPr>
        <p:txBody>
          <a:bodyPr wrap="square">
            <a:spAutoFit/>
          </a:bodyPr>
          <a:lstStyle/>
          <a:p>
            <a:pPr algn="just">
              <a:lnSpc>
                <a:spcPct val="150000"/>
              </a:lnSpc>
            </a:pPr>
            <a:r>
              <a:rPr lang="tr-TR" sz="2000" b="1" i="1" dirty="0" smtClean="0"/>
              <a:t>Süre ve Mesafe</a:t>
            </a:r>
            <a:endParaRPr lang="tr-TR" sz="2000" b="1" dirty="0" smtClean="0"/>
          </a:p>
          <a:p>
            <a:pPr algn="just">
              <a:lnSpc>
                <a:spcPct val="150000"/>
              </a:lnSpc>
            </a:pPr>
            <a:r>
              <a:rPr lang="tr-TR" sz="2000" dirty="0" smtClean="0"/>
              <a:t>Antrenman süresi, saniye ya da dakikalar ile alıştırmanın süresine bağlı olarak belirlen­melidir. Mesafe ise metre ya da </a:t>
            </a:r>
            <a:r>
              <a:rPr lang="tr-TR" sz="2000" dirty="0" err="1" smtClean="0"/>
              <a:t>yard</a:t>
            </a:r>
            <a:r>
              <a:rPr lang="tr-TR" sz="2000" dirty="0" smtClean="0"/>
              <a:t> olarak değerlendirilmektedir. Örneğin, bir sporcu 100 m </a:t>
            </a:r>
            <a:r>
              <a:rPr lang="tr-TR" sz="2000" dirty="0" err="1" smtClean="0"/>
              <a:t>sprinti</a:t>
            </a:r>
            <a:r>
              <a:rPr lang="tr-TR" sz="2000" dirty="0" smtClean="0"/>
              <a:t> (mesafe) 22 sn de (süre) yapıyorsa bu değerler, mesafe ve süreyi belirlemek­te ve bu iki değerde antrenman sertliği (yeğinliği, şiddeti) belirlemekte kullanılmaktadır. Antrenmanın süresi ya da mesafesi ayrıca enerji süreçlerinin kullanım düzeyini de be­lirlemektedir. Kısa süreli ya da kısa mesafeli etkinliklerde </a:t>
            </a:r>
            <a:r>
              <a:rPr lang="tr-TR" sz="2000" dirty="0" err="1" smtClean="0"/>
              <a:t>fosfojen</a:t>
            </a:r>
            <a:r>
              <a:rPr lang="tr-TR" sz="2000" dirty="0" smtClean="0"/>
              <a:t> sistemi ivmelenme ya da süratin gelişimi için kullanılmaktadır. </a:t>
            </a:r>
            <a:endParaRPr lang="tr-TR" sz="20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04825" y="467916"/>
            <a:ext cx="10934700" cy="2862322"/>
          </a:xfrm>
          <a:prstGeom prst="rect">
            <a:avLst/>
          </a:prstGeom>
        </p:spPr>
        <p:txBody>
          <a:bodyPr wrap="square">
            <a:spAutoFit/>
          </a:bodyPr>
          <a:lstStyle/>
          <a:p>
            <a:pPr algn="just">
              <a:lnSpc>
                <a:spcPct val="150000"/>
              </a:lnSpc>
            </a:pPr>
            <a:r>
              <a:rPr lang="tr-TR" sz="2000" dirty="0" smtClean="0"/>
              <a:t>Örneğin, ivmelenme kısa süreli </a:t>
            </a:r>
            <a:r>
              <a:rPr lang="tr-TR" sz="2000" dirty="0" err="1" smtClean="0"/>
              <a:t>sprintlerde</a:t>
            </a:r>
            <a:r>
              <a:rPr lang="tr-TR" sz="2000" dirty="0" smtClean="0"/>
              <a:t> (10-20m) maksimum hız ise uzun </a:t>
            </a:r>
            <a:r>
              <a:rPr lang="tr-TR" sz="2000" dirty="0" err="1" smtClean="0"/>
              <a:t>sprintlerde</a:t>
            </a:r>
            <a:r>
              <a:rPr lang="tr-TR" sz="2000" dirty="0" smtClean="0"/>
              <a:t> (&gt;20 m) kullanılmaktadır. Üst düzey </a:t>
            </a:r>
            <a:r>
              <a:rPr lang="tr-TR" sz="2000" dirty="0" err="1" smtClean="0"/>
              <a:t>sprinterler</a:t>
            </a:r>
            <a:r>
              <a:rPr lang="tr-TR" sz="2000" dirty="0" smtClean="0"/>
              <a:t>, maksimal hızlarını yaklaşık 5-6 sn, diğer bir değişle 45-55 m de ulaşırken, yeni başlayan </a:t>
            </a:r>
            <a:r>
              <a:rPr lang="tr-TR" sz="2000" dirty="0" err="1" smtClean="0"/>
              <a:t>sprinterler</a:t>
            </a:r>
            <a:r>
              <a:rPr lang="tr-TR" sz="2000" dirty="0" smtClean="0"/>
              <a:t> ise maksimal hızlarına 20-30 m de ulaşmaktadırlar (91). Sprint etkinlikleri art­tıkça oksijene bağlı enerji sisteminin etkinliği de artmaktadır. Bu bağlamda </a:t>
            </a:r>
            <a:r>
              <a:rPr lang="tr-TR" sz="2000" dirty="0" err="1" smtClean="0"/>
              <a:t>sprintte</a:t>
            </a:r>
            <a:r>
              <a:rPr lang="tr-TR" sz="2000" dirty="0" smtClean="0"/>
              <a:t> me­safe ve sürelerin seçimi ivmelenme, maksimal hız ya da dayanıklılık özelliğini geliştirmeye yönelik amaçlara göre belirlenmektedir.</a:t>
            </a:r>
            <a:endParaRPr lang="tr-TR" sz="20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57199" y="626239"/>
            <a:ext cx="11344275" cy="2862322"/>
          </a:xfrm>
          <a:prstGeom prst="rect">
            <a:avLst/>
          </a:prstGeom>
        </p:spPr>
        <p:txBody>
          <a:bodyPr wrap="square">
            <a:spAutoFit/>
          </a:bodyPr>
          <a:lstStyle/>
          <a:p>
            <a:pPr algn="just">
              <a:lnSpc>
                <a:spcPct val="150000"/>
              </a:lnSpc>
            </a:pPr>
            <a:r>
              <a:rPr lang="tr-TR" sz="2000" b="1" i="1" dirty="0" smtClean="0"/>
              <a:t>Alıştırma Düzenlemesi</a:t>
            </a:r>
            <a:endParaRPr lang="tr-TR" sz="2000" b="1" dirty="0" smtClean="0"/>
          </a:p>
          <a:p>
            <a:pPr algn="just">
              <a:lnSpc>
                <a:spcPct val="150000"/>
              </a:lnSpc>
            </a:pPr>
            <a:r>
              <a:rPr lang="tr-TR" sz="2000" dirty="0" smtClean="0"/>
              <a:t>Alıştırma düzenlemesi; özel antrenman ödevlerine bağlı olarak, değişmektedir (91). Sürat, süratte devamlılık ya da çeviklik geliştirici antrenman birimlerinde alıştırmaların düzenlenmesinde antrenör; yorgunluğun düzenlenmesi ve </a:t>
            </a:r>
            <a:r>
              <a:rPr lang="tr-TR" sz="2000" dirty="0" err="1" smtClean="0"/>
              <a:t>fitness</a:t>
            </a:r>
            <a:r>
              <a:rPr lang="tr-TR" sz="2000" dirty="0" smtClean="0"/>
              <a:t> düzeyini de göz önü­ne almalıdır. Çeviklik antrenmanının </a:t>
            </a:r>
            <a:r>
              <a:rPr lang="tr-TR" sz="2000" dirty="0" err="1" smtClean="0"/>
              <a:t>metabolik</a:t>
            </a:r>
            <a:r>
              <a:rPr lang="tr-TR" sz="2000" dirty="0" smtClean="0"/>
              <a:t>, kas sinir sistemi ve </a:t>
            </a:r>
            <a:r>
              <a:rPr lang="tr-TR" sz="2000" dirty="0" err="1" smtClean="0"/>
              <a:t>koordinatif</a:t>
            </a:r>
            <a:r>
              <a:rPr lang="tr-TR" sz="2000" dirty="0" smtClean="0"/>
              <a:t> düzeyde yüksek yüklenme etkileri ortaya çıkartmasından dolayı, bu alıştırmalar en az yorgunluğa neden olacak bir biçimde seçilmeli ve düzenlenmelidir.</a:t>
            </a:r>
            <a:endParaRPr lang="tr-TR" sz="20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04825" y="703213"/>
            <a:ext cx="11201400" cy="1938992"/>
          </a:xfrm>
          <a:prstGeom prst="rect">
            <a:avLst/>
          </a:prstGeom>
        </p:spPr>
        <p:txBody>
          <a:bodyPr wrap="square">
            <a:spAutoFit/>
          </a:bodyPr>
          <a:lstStyle/>
          <a:p>
            <a:pPr algn="just">
              <a:lnSpc>
                <a:spcPct val="150000"/>
              </a:lnSpc>
            </a:pPr>
            <a:r>
              <a:rPr lang="tr-TR" sz="2000" dirty="0" smtClean="0"/>
              <a:t>Bu alıştırmalar genel olarak yor­gunluk ortamı daha oluşmadığından dolayı, öncelikli olarak dinamik ısınmadan sonra uygulanmalı ve sporcuların yorgunluk durumuna ulaştıkları antrenman bölümünde ise kesilmelidir (60,91). Bu bağlamda sürat ya da çeviklik antrenmanın, dinlenme gününden sonra ya da düşük düzeyde tekniksel çalışmadan sonra en az yorgunluk koşullarında uy­gulanması önem kazanmaktadır (60).</a:t>
            </a:r>
            <a:endParaRPr lang="tr-TR" sz="20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00100" y="569863"/>
            <a:ext cx="10706100" cy="2862322"/>
          </a:xfrm>
          <a:prstGeom prst="rect">
            <a:avLst/>
          </a:prstGeom>
        </p:spPr>
        <p:txBody>
          <a:bodyPr wrap="square">
            <a:spAutoFit/>
          </a:bodyPr>
          <a:lstStyle/>
          <a:p>
            <a:pPr algn="just">
              <a:lnSpc>
                <a:spcPct val="150000"/>
              </a:lnSpc>
            </a:pPr>
            <a:r>
              <a:rPr lang="tr-TR" sz="2000" dirty="0" err="1" smtClean="0"/>
              <a:t>Plisk</a:t>
            </a:r>
            <a:r>
              <a:rPr lang="tr-TR" sz="2000" dirty="0" smtClean="0"/>
              <a:t> (91), sürat ve çevikliği geliştirici antrenman birimlerinde çalışmalar arasındaki en iyi dinlenme süresinin, 2-3 </a:t>
            </a:r>
            <a:r>
              <a:rPr lang="tr-TR" sz="2000" dirty="0" err="1" smtClean="0"/>
              <a:t>dk</a:t>
            </a:r>
            <a:r>
              <a:rPr lang="tr-TR" sz="2000" dirty="0" smtClean="0"/>
              <a:t> ya da yüklenme dinlenme ilişkisinin 1:12-1:20 arasında se­çilmesini gerekli görmektedir. Bu türden yüklenmelerde en etkili yöntem </a:t>
            </a:r>
            <a:r>
              <a:rPr lang="tr-TR" sz="2000" i="1" dirty="0" smtClean="0"/>
              <a:t>tekrar yöntemidir. </a:t>
            </a:r>
            <a:r>
              <a:rPr lang="tr-TR" sz="2000" dirty="0" smtClean="0"/>
              <a:t>Tekrar yöntemi çok kısa, yüksek sertlikli çalışmaların, düşük kapsamlı ve uzun süreli din­lenme araları ile en üst düzeyde dinlenmeyi sağlayıcı bir biçimde uygulanmasını sağlayan bir uygulama yöntemi olarak değerlendirilmektedir. </a:t>
            </a:r>
            <a:endParaRPr lang="tr-TR" sz="20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76249" y="446812"/>
            <a:ext cx="11439525" cy="4985980"/>
          </a:xfrm>
          <a:prstGeom prst="rect">
            <a:avLst/>
          </a:prstGeom>
        </p:spPr>
        <p:txBody>
          <a:bodyPr wrap="square">
            <a:spAutoFit/>
          </a:bodyPr>
          <a:lstStyle/>
          <a:p>
            <a:pPr algn="just">
              <a:lnSpc>
                <a:spcPct val="150000"/>
              </a:lnSpc>
            </a:pPr>
            <a:r>
              <a:rPr lang="tr-TR" sz="2000" dirty="0" smtClean="0"/>
              <a:t>Böylece sürat ve tekniksel yeterlilikle­rin gelişimi en üst düzeyde sağlanmaktadır (91) (bölüm 11 de çeşitli </a:t>
            </a:r>
            <a:r>
              <a:rPr lang="tr-TR" sz="2000" dirty="0" err="1" smtClean="0"/>
              <a:t>interval</a:t>
            </a:r>
            <a:r>
              <a:rPr lang="tr-TR" sz="2000" dirty="0" smtClean="0"/>
              <a:t> yöntemlerine ilişkin bilgilendirmeyi de inceleyiniz). Süratin yanında, süratte devamlılığında geliştirilmesi istenirse, antrenörler antrenman birimi içerisinde bu yöntemleri ve alıştırmaların sırasını göz önüne almalıdırlar. </a:t>
            </a:r>
          </a:p>
          <a:p>
            <a:pPr algn="just">
              <a:lnSpc>
                <a:spcPct val="150000"/>
              </a:lnSpc>
            </a:pPr>
            <a:r>
              <a:rPr lang="tr-TR" sz="2000" b="1" i="1" dirty="0" smtClean="0"/>
              <a:t>Sertlik</a:t>
            </a:r>
            <a:endParaRPr lang="tr-TR" sz="2000" b="1" dirty="0" smtClean="0"/>
          </a:p>
          <a:p>
            <a:pPr algn="just">
              <a:lnSpc>
                <a:spcPct val="150000"/>
              </a:lnSpc>
            </a:pPr>
            <a:r>
              <a:rPr lang="tr-TR" sz="2000" dirty="0" smtClean="0"/>
              <a:t>Sürat, süratte devamlılık ya da çeviklik antrenmanlarında antrenman sertliği (yeğinlik, şiddet) öncelikli olarak, maksimal hız ya da hareketin hızına bağlı olarak belirlenmektedir.</a:t>
            </a:r>
          </a:p>
          <a:p>
            <a:pPr algn="just">
              <a:lnSpc>
                <a:spcPct val="150000"/>
              </a:lnSpc>
            </a:pPr>
            <a:endParaRPr lang="tr-TR" sz="2000" dirty="0" smtClean="0"/>
          </a:p>
          <a:p>
            <a:pPr algn="just">
              <a:lnSpc>
                <a:spcPct val="150000"/>
              </a:lnSpc>
            </a:pPr>
            <a:r>
              <a:rPr lang="tr-TR" sz="2000" dirty="0">
                <a:solidFill>
                  <a:srgbClr val="FF0000"/>
                </a:solidFill>
              </a:rPr>
              <a:t>Sertlik (m x sn"1) = mesafe (m)</a:t>
            </a:r>
          </a:p>
          <a:p>
            <a:pPr algn="just">
              <a:lnSpc>
                <a:spcPct val="150000"/>
              </a:lnSpc>
            </a:pPr>
            <a:r>
              <a:rPr lang="tr-TR" sz="2000" dirty="0">
                <a:solidFill>
                  <a:srgbClr val="FF0000"/>
                </a:solidFill>
              </a:rPr>
              <a:t>zaman (</a:t>
            </a:r>
            <a:r>
              <a:rPr lang="tr-TR" sz="2000" dirty="0" err="1">
                <a:solidFill>
                  <a:srgbClr val="FF0000"/>
                </a:solidFill>
              </a:rPr>
              <a:t>sn</a:t>
            </a:r>
            <a:r>
              <a:rPr lang="tr-TR" sz="2000" dirty="0">
                <a:solidFill>
                  <a:srgbClr val="FF0000"/>
                </a:solidFill>
              </a:rPr>
              <a:t>)</a:t>
            </a:r>
          </a:p>
          <a:p>
            <a:endParaRPr lang="tr-TR"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6725" y="516315"/>
            <a:ext cx="11182350" cy="3323987"/>
          </a:xfrm>
          <a:prstGeom prst="rect">
            <a:avLst/>
          </a:prstGeom>
        </p:spPr>
        <p:txBody>
          <a:bodyPr wrap="square">
            <a:spAutoFit/>
          </a:bodyPr>
          <a:lstStyle/>
          <a:p>
            <a:pPr algn="just">
              <a:lnSpc>
                <a:spcPct val="150000"/>
              </a:lnSpc>
            </a:pPr>
            <a:r>
              <a:rPr lang="tr-TR" sz="2000" dirty="0"/>
              <a:t>Yukarıdaki eşitliğe göre bir sporcu 100 m </a:t>
            </a:r>
            <a:r>
              <a:rPr lang="tr-TR" sz="2000" dirty="0" err="1"/>
              <a:t>yi</a:t>
            </a:r>
            <a:r>
              <a:rPr lang="tr-TR" sz="2000" dirty="0"/>
              <a:t> 22sn de koşuyorsa, buradaki sertlik değeri 4.5m/</a:t>
            </a:r>
            <a:r>
              <a:rPr lang="tr-TR" sz="2000" dirty="0" err="1"/>
              <a:t>sn</a:t>
            </a:r>
            <a:r>
              <a:rPr lang="tr-TR" sz="2000" dirty="0"/>
              <a:t> </a:t>
            </a:r>
            <a:r>
              <a:rPr lang="tr-TR" sz="2000" dirty="0" err="1"/>
              <a:t>dir</a:t>
            </a:r>
            <a:r>
              <a:rPr lang="tr-TR" sz="2000" dirty="0"/>
              <a:t>. Çizelge12.2 ve 12.3 de sertliğin hesaplanmasına ilişkin ek bilgilerde </a:t>
            </a:r>
            <a:r>
              <a:rPr lang="tr-TR" sz="2000" dirty="0" smtClean="0"/>
              <a:t>verilmiştir</a:t>
            </a:r>
            <a:r>
              <a:rPr lang="tr-TR" sz="2000" dirty="0"/>
              <a:t>. Antrenörler alıştırmaların seçiminde hem de yüksek sertliğin kullanılmasını, sprint veriminde gelişim sağlamak için göz önünde bulundurmalıdırlar.</a:t>
            </a:r>
          </a:p>
          <a:p>
            <a:pPr algn="just">
              <a:lnSpc>
                <a:spcPct val="150000"/>
              </a:lnSpc>
            </a:pPr>
            <a:r>
              <a:rPr lang="tr-TR" sz="2000" dirty="0"/>
              <a:t>Antrenman planının biçimlendirilmesinde antrenörler, sporcunun o mesafedeki en iyi derecesine bağlı olarak sertlik düzeyini belirlemelidirler (çizelge 12.3). Sertlik düzeyini </a:t>
            </a:r>
            <a:r>
              <a:rPr lang="tr-TR" sz="2000" dirty="0" smtClean="0"/>
              <a:t>belirlemek </a:t>
            </a:r>
            <a:r>
              <a:rPr lang="tr-TR" sz="2000" dirty="0"/>
              <a:t>için antrenörler, maksimum sertlik (hız) değerini göz önüne almalıdırlar.</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 y="1114425"/>
            <a:ext cx="11029949" cy="4286250"/>
          </a:xfrm>
          <a:prstGeom prst="rect">
            <a:avLst/>
          </a:prstGeom>
        </p:spPr>
      </p:pic>
      <p:sp>
        <p:nvSpPr>
          <p:cNvPr id="3" name="Dikdörtgen 2"/>
          <p:cNvSpPr/>
          <p:nvPr/>
        </p:nvSpPr>
        <p:spPr>
          <a:xfrm>
            <a:off x="419100" y="595736"/>
            <a:ext cx="11391899" cy="400110"/>
          </a:xfrm>
          <a:prstGeom prst="rect">
            <a:avLst/>
          </a:prstGeom>
        </p:spPr>
        <p:txBody>
          <a:bodyPr wrap="square">
            <a:spAutoFit/>
          </a:bodyPr>
          <a:lstStyle/>
          <a:p>
            <a:r>
              <a:rPr lang="tr-TR" sz="2000" b="1" dirty="0" smtClean="0"/>
              <a:t>Çizelge </a:t>
            </a:r>
            <a:r>
              <a:rPr lang="tr-TR" sz="2000" b="1" dirty="0"/>
              <a:t>12.2 Sprint Antrenman Biriminde Yüklenme Kapsamı Ve Ortalama Sertlik Düzeyinin </a:t>
            </a:r>
            <a:r>
              <a:rPr lang="tr-TR" sz="2000" b="1" dirty="0" smtClean="0"/>
              <a:t>Belirlenmesi.</a:t>
            </a:r>
            <a:endParaRPr lang="tr-TR" sz="2000" b="1"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 y="1666874"/>
            <a:ext cx="11125200" cy="3362067"/>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57225" y="305991"/>
            <a:ext cx="11106150" cy="3831818"/>
          </a:xfrm>
          <a:prstGeom prst="rect">
            <a:avLst/>
          </a:prstGeom>
        </p:spPr>
        <p:txBody>
          <a:bodyPr wrap="square">
            <a:spAutoFit/>
          </a:bodyPr>
          <a:lstStyle/>
          <a:p>
            <a:pPr algn="just">
              <a:lnSpc>
                <a:spcPct val="150000"/>
              </a:lnSpc>
            </a:pPr>
            <a:r>
              <a:rPr lang="tr-TR" dirty="0"/>
              <a:t>Maksimum hız (m/</a:t>
            </a:r>
            <a:r>
              <a:rPr lang="tr-TR" dirty="0" err="1"/>
              <a:t>sn</a:t>
            </a:r>
            <a:r>
              <a:rPr lang="tr-TR" dirty="0"/>
              <a:t>) = maksimal sertlik x yüzde (%) </a:t>
            </a:r>
            <a:endParaRPr lang="tr-TR" dirty="0" smtClean="0"/>
          </a:p>
          <a:p>
            <a:pPr algn="just">
              <a:lnSpc>
                <a:spcPct val="150000"/>
              </a:lnSpc>
            </a:pPr>
            <a:endParaRPr lang="tr-TR" dirty="0" smtClean="0"/>
          </a:p>
          <a:p>
            <a:pPr algn="just">
              <a:lnSpc>
                <a:spcPct val="150000"/>
              </a:lnSpc>
            </a:pPr>
            <a:r>
              <a:rPr lang="tr-TR" dirty="0" smtClean="0"/>
              <a:t>Örneğin</a:t>
            </a:r>
            <a:r>
              <a:rPr lang="tr-TR" dirty="0"/>
              <a:t>, bir sporcunun 100 m derecesi 22 </a:t>
            </a:r>
            <a:r>
              <a:rPr lang="tr-TR" dirty="0" err="1"/>
              <a:t>sn</a:t>
            </a:r>
            <a:r>
              <a:rPr lang="tr-TR" dirty="0"/>
              <a:t> ise onun maksimal sertliğinin %90 </a:t>
            </a:r>
            <a:r>
              <a:rPr lang="tr-TR" dirty="0" err="1"/>
              <a:t>nı</a:t>
            </a:r>
            <a:r>
              <a:rPr lang="tr-TR" dirty="0"/>
              <a:t> şu biçimde olacaktır</a:t>
            </a:r>
            <a:r>
              <a:rPr lang="tr-TR" dirty="0" smtClean="0"/>
              <a:t>:</a:t>
            </a:r>
          </a:p>
          <a:p>
            <a:pPr algn="just">
              <a:lnSpc>
                <a:spcPct val="150000"/>
              </a:lnSpc>
            </a:pPr>
            <a:endParaRPr lang="tr-TR" dirty="0"/>
          </a:p>
          <a:p>
            <a:pPr algn="just">
              <a:lnSpc>
                <a:spcPct val="150000"/>
              </a:lnSpc>
            </a:pPr>
            <a:r>
              <a:rPr lang="tr-TR" dirty="0"/>
              <a:t>Maksimum hızın %90 (m/</a:t>
            </a:r>
            <a:r>
              <a:rPr lang="tr-TR" dirty="0" err="1"/>
              <a:t>sn</a:t>
            </a:r>
            <a:r>
              <a:rPr lang="tr-TR" dirty="0"/>
              <a:t>) = 4.5 (m/</a:t>
            </a:r>
            <a:r>
              <a:rPr lang="tr-TR" dirty="0" err="1"/>
              <a:t>sn</a:t>
            </a:r>
            <a:r>
              <a:rPr lang="tr-TR" dirty="0"/>
              <a:t>) x (0.90) = 4.1 (m/</a:t>
            </a:r>
            <a:r>
              <a:rPr lang="tr-TR" dirty="0" err="1"/>
              <a:t>sn</a:t>
            </a:r>
            <a:r>
              <a:rPr lang="tr-TR" dirty="0"/>
              <a:t>) Eğer, antrenmanda maksimumun %90 ile %100 kullanılmak istenirse aşağıdaki </a:t>
            </a:r>
            <a:r>
              <a:rPr lang="tr-TR" dirty="0" smtClean="0"/>
              <a:t>denklem </a:t>
            </a:r>
            <a:r>
              <a:rPr lang="tr-TR" dirty="0"/>
              <a:t>yardımı ile hız sınırları belirlenebilir:</a:t>
            </a:r>
          </a:p>
          <a:p>
            <a:pPr algn="just">
              <a:lnSpc>
                <a:spcPct val="150000"/>
              </a:lnSpc>
            </a:pPr>
            <a:r>
              <a:rPr lang="tr-TR" dirty="0"/>
              <a:t>Antrenman süresi (</a:t>
            </a:r>
            <a:r>
              <a:rPr lang="tr-TR" dirty="0" err="1"/>
              <a:t>sn</a:t>
            </a:r>
            <a:r>
              <a:rPr lang="tr-TR" dirty="0"/>
              <a:t>) = mesafe (m) / maksimum hızın yüzdesi (m/</a:t>
            </a:r>
            <a:r>
              <a:rPr lang="tr-TR" dirty="0" err="1"/>
              <a:t>sn</a:t>
            </a:r>
            <a:r>
              <a:rPr lang="tr-TR" dirty="0"/>
              <a:t>) Antrenman süresinin %90 (</a:t>
            </a:r>
            <a:r>
              <a:rPr lang="tr-TR" dirty="0" err="1"/>
              <a:t>sn</a:t>
            </a:r>
            <a:r>
              <a:rPr lang="tr-TR" dirty="0"/>
              <a:t>) = 100 (m) / 4.1 (m/</a:t>
            </a:r>
            <a:r>
              <a:rPr lang="tr-TR" dirty="0" err="1"/>
              <a:t>sn</a:t>
            </a:r>
            <a:r>
              <a:rPr lang="tr-TR" dirty="0"/>
              <a:t>) = 24,4 (</a:t>
            </a:r>
            <a:r>
              <a:rPr lang="tr-TR" dirty="0" err="1"/>
              <a:t>sn</a:t>
            </a:r>
            <a:r>
              <a:rPr lang="tr-TR" dirty="0"/>
              <a:t>) Bu bağlamda %90-%100 arasında antrenman yapmak isteyen bir sporcu 100m </a:t>
            </a:r>
            <a:r>
              <a:rPr lang="tr-TR" dirty="0" err="1"/>
              <a:t>yi</a:t>
            </a:r>
            <a:r>
              <a:rPr lang="tr-TR" dirty="0"/>
              <a:t> 24.4 ile 22,0sn arasında koşmalıdır. Çizelge 12.3 de antrenman değerleri için diğer örnekler gösterilmiştir.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14375" y="607963"/>
            <a:ext cx="10896600" cy="2400657"/>
          </a:xfrm>
          <a:prstGeom prst="rect">
            <a:avLst/>
          </a:prstGeom>
        </p:spPr>
        <p:txBody>
          <a:bodyPr wrap="square">
            <a:spAutoFit/>
          </a:bodyPr>
          <a:lstStyle/>
          <a:p>
            <a:pPr algn="just">
              <a:lnSpc>
                <a:spcPct val="150000"/>
              </a:lnSpc>
            </a:pPr>
            <a:r>
              <a:rPr lang="tr-TR" sz="2000" b="1" dirty="0"/>
              <a:t>Dinlenme Aralan</a:t>
            </a:r>
          </a:p>
          <a:p>
            <a:pPr algn="just">
              <a:lnSpc>
                <a:spcPct val="150000"/>
              </a:lnSpc>
            </a:pPr>
            <a:r>
              <a:rPr lang="tr-TR" sz="2000" dirty="0"/>
              <a:t>Set aralarındaki dinlenmelerin yönlendirilmesi, yapılan sürat, süratte dayanıklılık ya da çeviklik antrenmanlarının ortaya çıkarttığı, fizyolojik yüklenmelere bağlı olarak </a:t>
            </a:r>
            <a:r>
              <a:rPr lang="tr-TR" sz="2000" dirty="0" smtClean="0"/>
              <a:t>gerçekleştirilmektedir</a:t>
            </a:r>
            <a:r>
              <a:rPr lang="tr-TR" sz="2000" dirty="0"/>
              <a:t>. Uzun dinlenme araları (çalışma/dinlenme = 1:12-1:20), </a:t>
            </a:r>
            <a:r>
              <a:rPr lang="tr-TR" sz="2000" dirty="0" err="1"/>
              <a:t>fosfojen</a:t>
            </a:r>
            <a:r>
              <a:rPr lang="tr-TR" sz="2000" dirty="0"/>
              <a:t> </a:t>
            </a:r>
            <a:r>
              <a:rPr lang="tr-TR" sz="2000" dirty="0" smtClean="0"/>
              <a:t>yedeklerinin </a:t>
            </a:r>
            <a:r>
              <a:rPr lang="tr-TR" sz="2000" dirty="0"/>
              <a:t>yenilenmesi ve maksimal güç çıktısının ortaya çıkmasını sağladığı için genel sürat yeteneğinin gelişimi için kullanılmaktadır.</a:t>
            </a:r>
          </a:p>
        </p:txBody>
      </p:sp>
    </p:spTree>
    <p:extLst>
      <p:ext uri="{BB962C8B-B14F-4D97-AF65-F5344CB8AC3E}">
        <p14:creationId xmlns:p14="http://schemas.microsoft.com/office/powerpoint/2010/main" val="38849062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23875" y="788938"/>
            <a:ext cx="10696575" cy="1754326"/>
          </a:xfrm>
          <a:prstGeom prst="rect">
            <a:avLst/>
          </a:prstGeom>
        </p:spPr>
        <p:txBody>
          <a:bodyPr wrap="square">
            <a:spAutoFit/>
          </a:bodyPr>
          <a:lstStyle/>
          <a:p>
            <a:pPr algn="just">
              <a:lnSpc>
                <a:spcPct val="150000"/>
              </a:lnSpc>
            </a:pPr>
            <a:r>
              <a:rPr lang="tr-TR" dirty="0"/>
              <a:t>Eğer amaç, yüksek sertlikti dayanıklılık </a:t>
            </a:r>
            <a:r>
              <a:rPr lang="tr-TR" dirty="0" smtClean="0"/>
              <a:t>geliştirme </a:t>
            </a:r>
            <a:r>
              <a:rPr lang="tr-TR" dirty="0"/>
              <a:t>amaçlı </a:t>
            </a:r>
            <a:r>
              <a:rPr lang="tr-TR" dirty="0" err="1"/>
              <a:t>interval</a:t>
            </a:r>
            <a:r>
              <a:rPr lang="tr-TR" dirty="0"/>
              <a:t> antrenmanı ise antrenörler, kısa dinlenme araları (çalışma/dinlenme = </a:t>
            </a:r>
            <a:r>
              <a:rPr lang="tr-TR" dirty="0" smtClean="0"/>
              <a:t>1:3-1:5</a:t>
            </a:r>
            <a:r>
              <a:rPr lang="tr-TR" dirty="0"/>
              <a:t>) kullanmalıdırlar. Diğer bir değişle, kısa dinlenme aralıkları (</a:t>
            </a:r>
            <a:r>
              <a:rPr lang="tr-TR" dirty="0" smtClean="0"/>
              <a:t>çalışma/dinlenme </a:t>
            </a:r>
            <a:r>
              <a:rPr lang="tr-TR" dirty="0"/>
              <a:t>= 1:1-1:3), </a:t>
            </a:r>
            <a:r>
              <a:rPr lang="tr-TR" dirty="0" err="1"/>
              <a:t>oksidatif</a:t>
            </a:r>
            <a:r>
              <a:rPr lang="tr-TR" dirty="0"/>
              <a:t> (aerobik) sistemin geliştirilmesi amaçlanıyorsa kullanılmalıdır (22,92,107). Dinlenme aralarının etkilerine ilişkin genel bir bakış bölüm 11 ve çizelge 11.7-11.9 arasında verilmiştir (sayfa 389,393).</a:t>
            </a:r>
          </a:p>
        </p:txBody>
      </p:sp>
    </p:spTree>
    <p:extLst>
      <p:ext uri="{BB962C8B-B14F-4D97-AF65-F5344CB8AC3E}">
        <p14:creationId xmlns:p14="http://schemas.microsoft.com/office/powerpoint/2010/main" val="4445994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42925" y="522238"/>
            <a:ext cx="11239500" cy="2400657"/>
          </a:xfrm>
          <a:prstGeom prst="rect">
            <a:avLst/>
          </a:prstGeom>
        </p:spPr>
        <p:txBody>
          <a:bodyPr wrap="square">
            <a:spAutoFit/>
          </a:bodyPr>
          <a:lstStyle/>
          <a:p>
            <a:pPr algn="just">
              <a:lnSpc>
                <a:spcPct val="150000"/>
              </a:lnSpc>
            </a:pPr>
            <a:r>
              <a:rPr lang="tr-TR" sz="2000" dirty="0"/>
              <a:t>Verilen çalışma-dinlenme oranları, spor dalına özgü olarak denenmelidir. Örneğin, </a:t>
            </a:r>
            <a:r>
              <a:rPr lang="tr-TR" sz="2000" dirty="0" smtClean="0"/>
              <a:t>rugby </a:t>
            </a:r>
            <a:r>
              <a:rPr lang="tr-TR" sz="2000" dirty="0"/>
              <a:t>de çalışma-dinlenme oranı, 1:1-1.9 ve 1-1.9:1 (30) iken </a:t>
            </a:r>
            <a:r>
              <a:rPr lang="tr-TR" sz="2000" dirty="0" err="1"/>
              <a:t>amerikan</a:t>
            </a:r>
            <a:r>
              <a:rPr lang="tr-TR" sz="2000" dirty="0"/>
              <a:t> futbolunda </a:t>
            </a:r>
            <a:r>
              <a:rPr lang="tr-TR" sz="2000" dirty="0" smtClean="0"/>
              <a:t>çalışma dinlenme </a:t>
            </a:r>
            <a:r>
              <a:rPr lang="tr-TR" sz="2000" dirty="0"/>
              <a:t>oranı ise 1:6 (92) ve futbolda ise 1:7 ile 1:8 çalışma-dinlenme oranı (69) gözükmektedir. Sürat özelliklerinin en üst düzeyde geliştirilmesi için bu oranların </a:t>
            </a:r>
            <a:r>
              <a:rPr lang="tr-TR" sz="2000" dirty="0" smtClean="0"/>
              <a:t>belirlenmesinde </a:t>
            </a:r>
            <a:r>
              <a:rPr lang="tr-TR" sz="2000" dirty="0"/>
              <a:t>antrenörler, spor dalına özgü </a:t>
            </a:r>
            <a:r>
              <a:rPr lang="tr-TR" sz="2000" dirty="0" err="1"/>
              <a:t>metabolik</a:t>
            </a:r>
            <a:r>
              <a:rPr lang="tr-TR" sz="2000" dirty="0"/>
              <a:t> gereksinimleri </a:t>
            </a:r>
            <a:r>
              <a:rPr lang="tr-TR" sz="2000" dirty="0" smtClean="0"/>
              <a:t>göz önüne </a:t>
            </a:r>
            <a:r>
              <a:rPr lang="tr-TR" sz="2000" dirty="0"/>
              <a:t>alarak, </a:t>
            </a:r>
            <a:r>
              <a:rPr lang="tr-TR" sz="2000" dirty="0" smtClean="0"/>
              <a:t>antrenman </a:t>
            </a:r>
            <a:r>
              <a:rPr lang="tr-TR" sz="2000" dirty="0"/>
              <a:t>programlarını düzenlemelidirler.</a:t>
            </a:r>
          </a:p>
        </p:txBody>
      </p:sp>
    </p:spTree>
    <p:extLst>
      <p:ext uri="{BB962C8B-B14F-4D97-AF65-F5344CB8AC3E}">
        <p14:creationId xmlns:p14="http://schemas.microsoft.com/office/powerpoint/2010/main" val="10511074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52450" y="401241"/>
            <a:ext cx="11249025" cy="3323987"/>
          </a:xfrm>
          <a:prstGeom prst="rect">
            <a:avLst/>
          </a:prstGeom>
        </p:spPr>
        <p:txBody>
          <a:bodyPr wrap="square">
            <a:spAutoFit/>
          </a:bodyPr>
          <a:lstStyle/>
          <a:p>
            <a:pPr algn="just">
              <a:lnSpc>
                <a:spcPct val="150000"/>
              </a:lnSpc>
            </a:pPr>
            <a:r>
              <a:rPr lang="tr-TR" sz="2000" b="1" dirty="0"/>
              <a:t>Blok Antrenman Yaklaşımları</a:t>
            </a:r>
          </a:p>
          <a:p>
            <a:pPr algn="just">
              <a:lnSpc>
                <a:spcPct val="150000"/>
              </a:lnSpc>
            </a:pPr>
            <a:r>
              <a:rPr lang="tr-TR" sz="2000" dirty="0"/>
              <a:t>Antrenman birimlerinin bölümlerinde</a:t>
            </a:r>
            <a:r>
              <a:rPr lang="tr-TR" sz="2000" dirty="0" smtClean="0"/>
              <a:t>, antrenman </a:t>
            </a:r>
            <a:r>
              <a:rPr lang="tr-TR" sz="2000" dirty="0"/>
              <a:t>biriminde, mikro döngüde yada </a:t>
            </a:r>
            <a:r>
              <a:rPr lang="tr-TR" sz="2000" dirty="0" smtClean="0"/>
              <a:t>antrenman </a:t>
            </a:r>
            <a:r>
              <a:rPr lang="tr-TR" sz="2000" dirty="0"/>
              <a:t>bloklarında yorgunluğun etkisinden dolayı özenli bir biçimde düzeltmelerin </a:t>
            </a:r>
            <a:r>
              <a:rPr lang="tr-TR" sz="2000" dirty="0" smtClean="0"/>
              <a:t>yapılması </a:t>
            </a:r>
            <a:r>
              <a:rPr lang="tr-TR" sz="2000" dirty="0"/>
              <a:t>gerekli olmaktadır. Bu açıdan da günlük antrenmanda, antrenman birimlerinin </a:t>
            </a:r>
            <a:r>
              <a:rPr lang="tr-TR" sz="2000" dirty="0" smtClean="0"/>
              <a:t>bölümleri </a:t>
            </a:r>
            <a:r>
              <a:rPr lang="tr-TR" sz="2000" dirty="0"/>
              <a:t>Özel olarak ayrılmalıdır (60,91). Örneğin, yenilenme gününün arkasındaki sabah bölümünde (7:00) sürat antrenmanına odaklanılmalı ve öğleden sonraki bölümde ise (16:00) süratte devamlılık ya da kuvvet antrenmanı uygulanmalıdır. </a:t>
            </a:r>
            <a:r>
              <a:rPr lang="tr-TR" sz="2000" dirty="0" err="1"/>
              <a:t>Kurz</a:t>
            </a:r>
            <a:r>
              <a:rPr lang="tr-TR" sz="2000" dirty="0"/>
              <a:t> (60), uygun bir yapılanma için bölümler arasında en az dört saatlik bir ara olmasını gerekli görmektedir</a:t>
            </a:r>
            <a:r>
              <a:rPr lang="tr-TR" sz="2000" dirty="0" smtClean="0"/>
              <a:t>.</a:t>
            </a:r>
            <a:endParaRPr lang="tr-TR" sz="2000" dirty="0"/>
          </a:p>
        </p:txBody>
      </p:sp>
    </p:spTree>
    <p:extLst>
      <p:ext uri="{BB962C8B-B14F-4D97-AF65-F5344CB8AC3E}">
        <p14:creationId xmlns:p14="http://schemas.microsoft.com/office/powerpoint/2010/main" val="25532954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95300" y="585978"/>
            <a:ext cx="11325225" cy="1938992"/>
          </a:xfrm>
          <a:prstGeom prst="rect">
            <a:avLst/>
          </a:prstGeom>
        </p:spPr>
        <p:txBody>
          <a:bodyPr wrap="square">
            <a:spAutoFit/>
          </a:bodyPr>
          <a:lstStyle/>
          <a:p>
            <a:pPr algn="just">
              <a:lnSpc>
                <a:spcPct val="150000"/>
              </a:lnSpc>
            </a:pPr>
            <a:r>
              <a:rPr lang="tr-TR" sz="2000" dirty="0" err="1"/>
              <a:t>Plisk</a:t>
            </a:r>
            <a:r>
              <a:rPr lang="tr-TR" sz="2000" dirty="0"/>
              <a:t> (91), sürat ve çeviklik antrenmanı, sinir kas sistemi üzerinde yüklenme </a:t>
            </a:r>
            <a:r>
              <a:rPr lang="tr-TR" sz="2000" dirty="0" smtClean="0"/>
              <a:t>oluşturduğunu </a:t>
            </a:r>
            <a:r>
              <a:rPr lang="tr-TR" sz="2000" dirty="0"/>
              <a:t>ve buna bağlı olarak da </a:t>
            </a:r>
            <a:r>
              <a:rPr lang="tr-TR" sz="2000" dirty="0" err="1"/>
              <a:t>metabolik</a:t>
            </a:r>
            <a:r>
              <a:rPr lang="tr-TR" sz="2000" dirty="0"/>
              <a:t> yorgunluğun ortaya çıktığını belirtmektedir. Yorgunluğun; sürat ya da çeviklik gelişimini engellemesinden dolayı, sürat ve çeviklik </a:t>
            </a:r>
            <a:r>
              <a:rPr lang="tr-TR" sz="2000" dirty="0" smtClean="0"/>
              <a:t>antrenmanı</a:t>
            </a:r>
            <a:r>
              <a:rPr lang="tr-TR" sz="2000" dirty="0"/>
              <a:t>: antrenman bölümlerinin başlarında ve dinlenme ya da hafif teknik antrenman gününden sonra uygulanmalıdır (60). </a:t>
            </a:r>
          </a:p>
        </p:txBody>
      </p:sp>
    </p:spTree>
    <p:extLst>
      <p:ext uri="{BB962C8B-B14F-4D97-AF65-F5344CB8AC3E}">
        <p14:creationId xmlns:p14="http://schemas.microsoft.com/office/powerpoint/2010/main" val="290674493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23875" y="544365"/>
            <a:ext cx="11106150" cy="1938992"/>
          </a:xfrm>
          <a:prstGeom prst="rect">
            <a:avLst/>
          </a:prstGeom>
        </p:spPr>
        <p:txBody>
          <a:bodyPr wrap="square">
            <a:spAutoFit/>
          </a:bodyPr>
          <a:lstStyle/>
          <a:p>
            <a:pPr algn="just">
              <a:lnSpc>
                <a:spcPct val="150000"/>
              </a:lnSpc>
            </a:pPr>
            <a:r>
              <a:rPr lang="tr-TR" sz="2000" dirty="0"/>
              <a:t>Günlük antrenman yapısının düzenlenmesi ile </a:t>
            </a:r>
            <a:r>
              <a:rPr lang="tr-TR" sz="2000" dirty="0" smtClean="0"/>
              <a:t>yorgunluğa </a:t>
            </a:r>
            <a:r>
              <a:rPr lang="tr-TR" sz="2000" dirty="0"/>
              <a:t>karşı çok daha iyi bir direnme sağlanmakta ve buna bağlı olarak </a:t>
            </a:r>
            <a:r>
              <a:rPr lang="tr-TR" sz="2000" dirty="0" smtClean="0"/>
              <a:t>ta; antrenman </a:t>
            </a:r>
            <a:r>
              <a:rPr lang="tr-TR" sz="2000" dirty="0"/>
              <a:t>özelliklerinin istenilen düzeyde geliştirilmesi sağlanmaktadır. Bunun içinde </a:t>
            </a:r>
            <a:r>
              <a:rPr lang="tr-TR" sz="2000" dirty="0" err="1" smtClean="0"/>
              <a:t>fitness</a:t>
            </a:r>
            <a:r>
              <a:rPr lang="tr-TR" sz="2000" dirty="0" smtClean="0"/>
              <a:t> </a:t>
            </a:r>
            <a:r>
              <a:rPr lang="tr-TR" sz="2000" dirty="0"/>
              <a:t>ve hazırlık düzeyinin üst düzeyde tutularak yorgunluğu en aza indirmek için kullanılan antrenman yöntemleri, blok antrenman (50) ya da bölümlenmiş antrenman (91) olarak </a:t>
            </a:r>
            <a:r>
              <a:rPr lang="tr-TR" sz="2000" dirty="0" smtClean="0"/>
              <a:t>tanımlanmaktadır</a:t>
            </a:r>
            <a:r>
              <a:rPr lang="tr-TR" sz="2000" dirty="0"/>
              <a:t>.</a:t>
            </a:r>
          </a:p>
        </p:txBody>
      </p:sp>
    </p:spTree>
    <p:extLst>
      <p:ext uri="{BB962C8B-B14F-4D97-AF65-F5344CB8AC3E}">
        <p14:creationId xmlns:p14="http://schemas.microsoft.com/office/powerpoint/2010/main" val="165735363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95325" y="602814"/>
            <a:ext cx="10810875" cy="2400657"/>
          </a:xfrm>
          <a:prstGeom prst="rect">
            <a:avLst/>
          </a:prstGeom>
        </p:spPr>
        <p:txBody>
          <a:bodyPr wrap="square">
            <a:spAutoFit/>
          </a:bodyPr>
          <a:lstStyle/>
          <a:p>
            <a:pPr algn="just">
              <a:lnSpc>
                <a:spcPct val="150000"/>
              </a:lnSpc>
            </a:pPr>
            <a:r>
              <a:rPr lang="tr-TR" sz="2000" dirty="0"/>
              <a:t>Bölümlenmiş antrenman (ya da blok antrenman), gecikmiş antrenman etkilerinin, </a:t>
            </a:r>
            <a:r>
              <a:rPr lang="tr-TR" sz="2000" dirty="0" smtClean="0"/>
              <a:t>diğer </a:t>
            </a:r>
            <a:r>
              <a:rPr lang="tr-TR" sz="2000" dirty="0"/>
              <a:t>antrenman uygulamalarında ortaya çıkması temellerine dayanmaktadır (50,91,102). Çeşitli yeteneklerin (aerobik dayanıklılık, maksimal kuvvet, anaerobik dayanıklılık, </a:t>
            </a:r>
            <a:r>
              <a:rPr lang="tr-TR" sz="2000" dirty="0" smtClean="0"/>
              <a:t>kuvvette </a:t>
            </a:r>
            <a:r>
              <a:rPr lang="tr-TR" sz="2000" dirty="0"/>
              <a:t>dayanıklılık ve maksimal sürat), değişik oranlarda birleştirilerek yönlendirilmesi, blok antrenmanın temellerini oluşturmaktadır (50). Hazırlık döneminin uzunluğu, antrenman etkenlerinin gecikmiş olarak ortaya çıkmasına neden olmaktadır. </a:t>
            </a:r>
          </a:p>
        </p:txBody>
      </p:sp>
    </p:spTree>
    <p:extLst>
      <p:ext uri="{BB962C8B-B14F-4D97-AF65-F5344CB8AC3E}">
        <p14:creationId xmlns:p14="http://schemas.microsoft.com/office/powerpoint/2010/main" val="256398727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42925" y="597664"/>
            <a:ext cx="11096625" cy="2862322"/>
          </a:xfrm>
          <a:prstGeom prst="rect">
            <a:avLst/>
          </a:prstGeom>
        </p:spPr>
        <p:txBody>
          <a:bodyPr wrap="square">
            <a:spAutoFit/>
          </a:bodyPr>
          <a:lstStyle/>
          <a:p>
            <a:pPr algn="just">
              <a:lnSpc>
                <a:spcPct val="150000"/>
              </a:lnSpc>
            </a:pPr>
            <a:r>
              <a:rPr lang="tr-TR" sz="2000" dirty="0"/>
              <a:t>Antrenman </a:t>
            </a:r>
            <a:r>
              <a:rPr lang="tr-TR" sz="2000" dirty="0" smtClean="0"/>
              <a:t>programlarının </a:t>
            </a:r>
            <a:r>
              <a:rPr lang="tr-TR" sz="2000" dirty="0"/>
              <a:t>uzunluğu ya da yıllık antrenman planlamaları içerisinde hazırlık amaçlı alt evreler, çok sayıda fizyolojik değişken özellikleri ve uyum özellikleri ile birikim etkisi ortaya </a:t>
            </a:r>
            <a:r>
              <a:rPr lang="tr-TR" sz="2000" dirty="0" smtClean="0"/>
              <a:t>çıkarmaktadır </a:t>
            </a:r>
            <a:r>
              <a:rPr lang="tr-TR" sz="2000" dirty="0"/>
              <a:t>(91). Bu açıdan sporcular, temel uyum özelliklerini elde ettikleri antrenman evresinden sonra, en az düzeyde ya da daha küçük yüklenme kapsamını, daha sonraki antrenman evrelerinde uygulamalıdırlar. Buna bağlı olarak da sporcular, geliştirdikleri ana temel özellikleri bir sonraki antrenman evresine taşıyarak, diğer antrenman </a:t>
            </a:r>
            <a:r>
              <a:rPr lang="tr-TR" sz="2000" dirty="0" smtClean="0"/>
              <a:t>özelliklerine </a:t>
            </a:r>
            <a:r>
              <a:rPr lang="tr-TR" sz="2000" dirty="0"/>
              <a:t>odaklanmaktadırlar (14,15,50,91,102).</a:t>
            </a:r>
          </a:p>
        </p:txBody>
      </p:sp>
    </p:spTree>
    <p:extLst>
      <p:ext uri="{BB962C8B-B14F-4D97-AF65-F5344CB8AC3E}">
        <p14:creationId xmlns:p14="http://schemas.microsoft.com/office/powerpoint/2010/main" val="373925868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6724" y="856387"/>
            <a:ext cx="11229975" cy="1338828"/>
          </a:xfrm>
          <a:prstGeom prst="rect">
            <a:avLst/>
          </a:prstGeom>
        </p:spPr>
        <p:txBody>
          <a:bodyPr wrap="square">
            <a:spAutoFit/>
          </a:bodyPr>
          <a:lstStyle/>
          <a:p>
            <a:pPr algn="just">
              <a:lnSpc>
                <a:spcPct val="150000"/>
              </a:lnSpc>
            </a:pPr>
            <a:r>
              <a:rPr lang="tr-TR" dirty="0"/>
              <a:t>Blok antrenman, antrenman bloklarında </a:t>
            </a:r>
            <a:r>
              <a:rPr lang="tr-TR" dirty="0" smtClean="0"/>
              <a:t>birikim</a:t>
            </a:r>
            <a:r>
              <a:rPr lang="tr-TR" dirty="0"/>
              <a:t>, aktarım ve gerçekleştirme </a:t>
            </a:r>
            <a:r>
              <a:rPr lang="tr-TR" dirty="0" smtClean="0"/>
              <a:t>bloklarında </a:t>
            </a:r>
            <a:r>
              <a:rPr lang="tr-TR" dirty="0"/>
              <a:t>ya da antrenmanın alt evrelerinde; bir tane ana antrenman </a:t>
            </a:r>
            <a:r>
              <a:rPr lang="tr-TR" dirty="0" smtClean="0"/>
              <a:t>özelliğinin(ör; </a:t>
            </a:r>
            <a:r>
              <a:rPr lang="tr-TR" dirty="0"/>
              <a:t>kuvvet) </a:t>
            </a:r>
            <a:r>
              <a:rPr lang="tr-TR" dirty="0" smtClean="0"/>
              <a:t>ağırlıklı </a:t>
            </a:r>
            <a:r>
              <a:rPr lang="tr-TR" dirty="0"/>
              <a:t>olarak geliştirilmesi ve bu geliştirme sırasında diğer antrenman özelliklerinin en alt düzeyde çalışılması yaklaşımı ile düzenlenmektedir (çizelge 12.4) (50).</a:t>
            </a:r>
          </a:p>
        </p:txBody>
      </p:sp>
    </p:spTree>
    <p:extLst>
      <p:ext uri="{BB962C8B-B14F-4D97-AF65-F5344CB8AC3E}">
        <p14:creationId xmlns:p14="http://schemas.microsoft.com/office/powerpoint/2010/main" val="322854471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673" y="1619250"/>
            <a:ext cx="11100801" cy="3629025"/>
          </a:xfrm>
          <a:prstGeom prst="rect">
            <a:avLst/>
          </a:prstGeom>
        </p:spPr>
      </p:pic>
    </p:spTree>
    <p:extLst>
      <p:ext uri="{BB962C8B-B14F-4D97-AF65-F5344CB8AC3E}">
        <p14:creationId xmlns:p14="http://schemas.microsoft.com/office/powerpoint/2010/main" val="86500480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00075" y="755214"/>
            <a:ext cx="11020425" cy="2169825"/>
          </a:xfrm>
          <a:prstGeom prst="rect">
            <a:avLst/>
          </a:prstGeom>
        </p:spPr>
        <p:txBody>
          <a:bodyPr wrap="square">
            <a:spAutoFit/>
          </a:bodyPr>
          <a:lstStyle/>
          <a:p>
            <a:pPr algn="just">
              <a:lnSpc>
                <a:spcPct val="150000"/>
              </a:lnSpc>
            </a:pPr>
            <a:r>
              <a:rPr lang="tr-TR" dirty="0"/>
              <a:t>Örneğin, antrenmanın birikim evresinde maksimal kuvvetin gelişimine odaklanırken, bu ana etmenin yanı sıra da çabuk kuvvet ve çeviklik yüklemeleri uygulanmaktadır (50,91). Sporcu bir sonraki antrenman bloğuna (aktarım) geçtiğinde, öncelikli olarak çabuk </a:t>
            </a:r>
            <a:r>
              <a:rPr lang="tr-TR" dirty="0" smtClean="0"/>
              <a:t>kuvvet </a:t>
            </a:r>
            <a:r>
              <a:rPr lang="tr-TR" dirty="0"/>
              <a:t>gelişimini öne almakta, ikincil olarak da kas kuvveti, sürat ve çevikliğin gelişimini </a:t>
            </a:r>
            <a:r>
              <a:rPr lang="tr-TR" dirty="0" smtClean="0"/>
              <a:t>sağlamaktadır</a:t>
            </a:r>
            <a:r>
              <a:rPr lang="tr-TR" dirty="0"/>
              <a:t>. Gerçekleştirme döneminde ise öncelikli olarak, sürat ve çeviklik çalışılırken, ikincil olarak maksimal kuvvet ve çabuk kuvvet kapasitelerinin gelişimi çalışılmaktadır.</a:t>
            </a:r>
          </a:p>
        </p:txBody>
      </p:sp>
    </p:spTree>
    <p:extLst>
      <p:ext uri="{BB962C8B-B14F-4D97-AF65-F5344CB8AC3E}">
        <p14:creationId xmlns:p14="http://schemas.microsoft.com/office/powerpoint/2010/main" val="283411453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04825" y="511939"/>
            <a:ext cx="11049000" cy="2862322"/>
          </a:xfrm>
          <a:prstGeom prst="rect">
            <a:avLst/>
          </a:prstGeom>
        </p:spPr>
        <p:txBody>
          <a:bodyPr wrap="square">
            <a:spAutoFit/>
          </a:bodyPr>
          <a:lstStyle/>
          <a:p>
            <a:pPr algn="just">
              <a:lnSpc>
                <a:spcPct val="150000"/>
              </a:lnSpc>
            </a:pPr>
            <a:r>
              <a:rPr lang="tr-TR" sz="2000" dirty="0"/>
              <a:t>Blok antrenman modeli, -paralel antrenman modeli kullanıldığında (91) sıkça ortaya </a:t>
            </a:r>
            <a:r>
              <a:rPr lang="tr-TR" sz="2000" dirty="0" smtClean="0"/>
              <a:t>çıkan </a:t>
            </a:r>
            <a:r>
              <a:rPr lang="tr-TR" sz="2000" dirty="0"/>
              <a:t>yorgunluk birikimi </a:t>
            </a:r>
            <a:r>
              <a:rPr lang="tr-TR" sz="2000" dirty="0" smtClean="0"/>
              <a:t>sorununa </a:t>
            </a:r>
            <a:r>
              <a:rPr lang="tr-TR" sz="2000" dirty="0"/>
              <a:t>bir çözüm olarak görülmektedir. Özellikle de blok antrenman modeli, çok sayıda yarışma ya da uzun yarışma evresi olan spor dalları için daha uygun olmaktadır (50).</a:t>
            </a:r>
          </a:p>
          <a:p>
            <a:pPr algn="just">
              <a:lnSpc>
                <a:spcPct val="150000"/>
              </a:lnSpc>
            </a:pPr>
            <a:r>
              <a:rPr lang="tr-TR" sz="2000" dirty="0"/>
              <a:t>Bölümlendirilmiş antrenman, ana özellikleri ile geleneksel birlikte antrenman </a:t>
            </a:r>
            <a:r>
              <a:rPr lang="tr-TR" sz="2000" dirty="0" smtClean="0"/>
              <a:t>yaklaşımlarından </a:t>
            </a:r>
            <a:r>
              <a:rPr lang="tr-TR" sz="2000" dirty="0"/>
              <a:t>ayrılmaktadır (51,91). Blok antrenman uygulaması ile her </a:t>
            </a:r>
            <a:r>
              <a:rPr lang="tr-TR" sz="2000" dirty="0" smtClean="0"/>
              <a:t>blokta </a:t>
            </a:r>
            <a:r>
              <a:rPr lang="tr-TR" sz="2000" dirty="0"/>
              <a:t>çalışılan </a:t>
            </a:r>
            <a:r>
              <a:rPr lang="tr-TR" sz="2000" dirty="0" smtClean="0"/>
              <a:t>antrenman </a:t>
            </a:r>
            <a:r>
              <a:rPr lang="tr-TR" sz="2000" dirty="0"/>
              <a:t>özelliklerinin, bir sonraki </a:t>
            </a:r>
            <a:r>
              <a:rPr lang="tr-TR" sz="2000" dirty="0" smtClean="0"/>
              <a:t>blokta </a:t>
            </a:r>
            <a:r>
              <a:rPr lang="tr-TR" sz="2000" dirty="0"/>
              <a:t>yada bloklarda ortaya çıkması sağlanmaktadır. </a:t>
            </a:r>
          </a:p>
        </p:txBody>
      </p:sp>
    </p:spTree>
    <p:extLst>
      <p:ext uri="{BB962C8B-B14F-4D97-AF65-F5344CB8AC3E}">
        <p14:creationId xmlns:p14="http://schemas.microsoft.com/office/powerpoint/2010/main" val="72614750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14350" y="722263"/>
            <a:ext cx="10820400" cy="2400657"/>
          </a:xfrm>
          <a:prstGeom prst="rect">
            <a:avLst/>
          </a:prstGeom>
        </p:spPr>
        <p:txBody>
          <a:bodyPr wrap="square">
            <a:spAutoFit/>
          </a:bodyPr>
          <a:lstStyle/>
          <a:p>
            <a:pPr algn="just">
              <a:lnSpc>
                <a:spcPct val="150000"/>
              </a:lnSpc>
            </a:pPr>
            <a:r>
              <a:rPr lang="tr-TR" sz="2000" dirty="0"/>
              <a:t>Böylece sporcunun, hazırlığında etkili olan ve çalışılan özelliklerin doğru bir biçimde </a:t>
            </a:r>
            <a:r>
              <a:rPr lang="tr-TR" sz="2000" dirty="0" smtClean="0"/>
              <a:t>aktarımı </a:t>
            </a:r>
            <a:r>
              <a:rPr lang="tr-TR" sz="2000" dirty="0"/>
              <a:t>sağlanmaktadır (91). Blok antrenman yaklaşımları özellikle deneyimli sporcular için yüksek düzeyde etkili olmaktadır. Buna karşın; bu yöntemlerin, yeni başlayanlarda </a:t>
            </a:r>
            <a:r>
              <a:rPr lang="tr-TR" sz="2000" dirty="0" smtClean="0"/>
              <a:t>kullanılması </a:t>
            </a:r>
            <a:r>
              <a:rPr lang="tr-TR" sz="2000" dirty="0"/>
              <a:t>çok uygun olarak görülmemektedir (93,91,107). Yeni başlayanlarda geleneksel birlikte antrenman yaklaşımlarının uygulanması daha uygun olmaktadır.</a:t>
            </a:r>
          </a:p>
        </p:txBody>
      </p:sp>
    </p:spTree>
    <p:extLst>
      <p:ext uri="{BB962C8B-B14F-4D97-AF65-F5344CB8AC3E}">
        <p14:creationId xmlns:p14="http://schemas.microsoft.com/office/powerpoint/2010/main" val="420485461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3400" y="751344"/>
            <a:ext cx="11106149" cy="2400657"/>
          </a:xfrm>
          <a:prstGeom prst="rect">
            <a:avLst/>
          </a:prstGeom>
        </p:spPr>
        <p:txBody>
          <a:bodyPr wrap="square">
            <a:spAutoFit/>
          </a:bodyPr>
          <a:lstStyle/>
          <a:p>
            <a:pPr algn="just">
              <a:lnSpc>
                <a:spcPct val="150000"/>
              </a:lnSpc>
            </a:pPr>
            <a:r>
              <a:rPr lang="tr-TR" sz="2000" b="1" dirty="0"/>
              <a:t>Antrenman Sertliği (</a:t>
            </a:r>
            <a:r>
              <a:rPr lang="tr-TR" sz="2000" b="1" dirty="0" err="1"/>
              <a:t>Yeğinlik</a:t>
            </a:r>
            <a:r>
              <a:rPr lang="tr-TR" sz="2000" b="1" dirty="0"/>
              <a:t>-Şiddet)</a:t>
            </a:r>
          </a:p>
          <a:p>
            <a:pPr algn="just">
              <a:lnSpc>
                <a:spcPct val="150000"/>
              </a:lnSpc>
            </a:pPr>
            <a:r>
              <a:rPr lang="tr-TR" sz="2000" dirty="0"/>
              <a:t>Antrenman sertliği, çalışma verimini sergileme ya da enerji kullanımına bağlı olarak belirlenmelidir (107). Yüksek antrenman sertliği, yüksek çalışma düzeyi, yüksek düzeyde enerjinin ortaya çıkmasına neden olmaktadır. Sprint ve çeviklik antrenmanında </a:t>
            </a:r>
            <a:r>
              <a:rPr lang="tr-TR" sz="2000" dirty="0" smtClean="0"/>
              <a:t>antrenman </a:t>
            </a:r>
            <a:r>
              <a:rPr lang="tr-TR" sz="2000" dirty="0"/>
              <a:t>sertliği aşağıdaki denklemde gösterildiği gibi belirlenmektedir:</a:t>
            </a:r>
          </a:p>
        </p:txBody>
      </p:sp>
    </p:spTree>
    <p:extLst>
      <p:ext uri="{BB962C8B-B14F-4D97-AF65-F5344CB8AC3E}">
        <p14:creationId xmlns:p14="http://schemas.microsoft.com/office/powerpoint/2010/main" val="3408272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19100" y="372666"/>
            <a:ext cx="11353800" cy="4708981"/>
          </a:xfrm>
          <a:prstGeom prst="rect">
            <a:avLst/>
          </a:prstGeom>
        </p:spPr>
        <p:txBody>
          <a:bodyPr wrap="square">
            <a:spAutoFit/>
          </a:bodyPr>
          <a:lstStyle/>
          <a:p>
            <a:pPr algn="just">
              <a:lnSpc>
                <a:spcPct val="150000"/>
              </a:lnSpc>
            </a:pPr>
            <a:r>
              <a:rPr lang="tr-TR" sz="2000" dirty="0">
                <a:solidFill>
                  <a:srgbClr val="FF0000"/>
                </a:solidFill>
              </a:rPr>
              <a:t>Antrenmanda alınan toplam mesafe</a:t>
            </a:r>
          </a:p>
          <a:p>
            <a:pPr algn="just">
              <a:lnSpc>
                <a:spcPct val="150000"/>
              </a:lnSpc>
            </a:pPr>
            <a:r>
              <a:rPr lang="tr-TR" sz="2000" dirty="0">
                <a:solidFill>
                  <a:srgbClr val="FF0000"/>
                </a:solidFill>
              </a:rPr>
              <a:t>Antrenman sertliği (m x </a:t>
            </a:r>
            <a:r>
              <a:rPr lang="tr-TR" sz="2000" dirty="0" err="1">
                <a:solidFill>
                  <a:srgbClr val="FF0000"/>
                </a:solidFill>
              </a:rPr>
              <a:t>sn</a:t>
            </a:r>
            <a:r>
              <a:rPr lang="tr-TR" sz="2000" dirty="0">
                <a:solidFill>
                  <a:srgbClr val="FF0000"/>
                </a:solidFill>
              </a:rPr>
              <a:t> 1) =—7—	</a:t>
            </a:r>
            <a:r>
              <a:rPr lang="tr-TR" sz="2000" dirty="0" err="1">
                <a:solidFill>
                  <a:srgbClr val="FF0000"/>
                </a:solidFill>
              </a:rPr>
              <a:t>rr</a:t>
            </a:r>
            <a:r>
              <a:rPr lang="tr-TR" sz="2000" dirty="0">
                <a:solidFill>
                  <a:srgbClr val="FF0000"/>
                </a:solidFill>
              </a:rPr>
              <a:t>~.—:—</a:t>
            </a:r>
            <a:r>
              <a:rPr lang="tr-TR" sz="2000" dirty="0" err="1">
                <a:solidFill>
                  <a:srgbClr val="FF0000"/>
                </a:solidFill>
              </a:rPr>
              <a:t>rn</a:t>
            </a:r>
            <a:r>
              <a:rPr lang="tr-TR" sz="2000" dirty="0">
                <a:solidFill>
                  <a:srgbClr val="FF0000"/>
                </a:solidFill>
              </a:rPr>
              <a:t>	1	—</a:t>
            </a:r>
          </a:p>
          <a:p>
            <a:pPr algn="just">
              <a:lnSpc>
                <a:spcPct val="150000"/>
              </a:lnSpc>
            </a:pPr>
            <a:r>
              <a:rPr lang="tr-TR" sz="2000" dirty="0">
                <a:solidFill>
                  <a:srgbClr val="FF0000"/>
                </a:solidFill>
              </a:rPr>
              <a:t>ö v	'        Antrenman birimi yüklenme kapsamı</a:t>
            </a:r>
          </a:p>
          <a:p>
            <a:pPr algn="just">
              <a:lnSpc>
                <a:spcPct val="150000"/>
              </a:lnSpc>
            </a:pPr>
            <a:r>
              <a:rPr lang="tr-TR" sz="2000" dirty="0">
                <a:solidFill>
                  <a:srgbClr val="FF0000"/>
                </a:solidFill>
              </a:rPr>
              <a:t>Çizelge 12.2 de verilen örnek antrenman programında sporcunun yüklenme kapsamı 4.112.94 ve antrenman birimindeki toplam mesafe ise 800m olarak verilmiştir. Buna</a:t>
            </a:r>
          </a:p>
          <a:p>
            <a:pPr algn="just">
              <a:lnSpc>
                <a:spcPct val="150000"/>
              </a:lnSpc>
            </a:pPr>
            <a:r>
              <a:rPr lang="tr-TR" sz="2000" dirty="0" err="1">
                <a:solidFill>
                  <a:srgbClr val="FF0000"/>
                </a:solidFill>
              </a:rPr>
              <a:t>g°re</a:t>
            </a:r>
            <a:r>
              <a:rPr lang="tr-TR" sz="2000" dirty="0">
                <a:solidFill>
                  <a:srgbClr val="FF0000"/>
                </a:solidFill>
              </a:rPr>
              <a:t>;	4.112.94</a:t>
            </a:r>
          </a:p>
          <a:p>
            <a:pPr algn="just">
              <a:lnSpc>
                <a:spcPct val="150000"/>
              </a:lnSpc>
            </a:pPr>
            <a:r>
              <a:rPr lang="tr-TR" sz="2000" dirty="0">
                <a:solidFill>
                  <a:srgbClr val="FF0000"/>
                </a:solidFill>
              </a:rPr>
              <a:t>Antrenman sertliği (m x </a:t>
            </a:r>
            <a:r>
              <a:rPr lang="tr-TR" sz="2000" dirty="0" err="1">
                <a:solidFill>
                  <a:srgbClr val="FF0000"/>
                </a:solidFill>
              </a:rPr>
              <a:t>sn</a:t>
            </a:r>
            <a:r>
              <a:rPr lang="tr-TR" sz="2000" dirty="0">
                <a:solidFill>
                  <a:srgbClr val="FF0000"/>
                </a:solidFill>
              </a:rPr>
              <a:t> ~1) = —T—	= 5.14 m xsn"1</a:t>
            </a:r>
          </a:p>
          <a:p>
            <a:pPr algn="just">
              <a:lnSpc>
                <a:spcPct val="150000"/>
              </a:lnSpc>
            </a:pPr>
            <a:r>
              <a:rPr lang="tr-TR" sz="2000" dirty="0">
                <a:solidFill>
                  <a:srgbClr val="FF0000"/>
                </a:solidFill>
              </a:rPr>
              <a:t>ö v	'	800m</a:t>
            </a:r>
          </a:p>
          <a:p>
            <a:pPr algn="just">
              <a:lnSpc>
                <a:spcPct val="150000"/>
              </a:lnSpc>
            </a:pPr>
            <a:r>
              <a:rPr lang="tr-TR" sz="2000" dirty="0">
                <a:solidFill>
                  <a:srgbClr val="FF0000"/>
                </a:solidFill>
              </a:rPr>
              <a:t>Bu antrenman biriminde antrenman sertliği 5.14 m/</a:t>
            </a:r>
            <a:r>
              <a:rPr lang="tr-TR" sz="2000" dirty="0" err="1">
                <a:solidFill>
                  <a:srgbClr val="FF0000"/>
                </a:solidFill>
              </a:rPr>
              <a:t>sn</a:t>
            </a:r>
            <a:r>
              <a:rPr lang="tr-TR" sz="2000" dirty="0">
                <a:solidFill>
                  <a:srgbClr val="FF0000"/>
                </a:solidFill>
              </a:rPr>
              <a:t> </a:t>
            </a:r>
            <a:r>
              <a:rPr lang="tr-TR" sz="2000" dirty="0" err="1">
                <a:solidFill>
                  <a:srgbClr val="FF0000"/>
                </a:solidFill>
              </a:rPr>
              <a:t>dir</a:t>
            </a:r>
            <a:r>
              <a:rPr lang="tr-TR" sz="2000" dirty="0">
                <a:solidFill>
                  <a:srgbClr val="FF0000"/>
                </a:solidFill>
              </a:rPr>
              <a:t>. Yüklenme kapsamı </a:t>
            </a:r>
            <a:r>
              <a:rPr lang="tr-TR" sz="2000" dirty="0" err="1">
                <a:solidFill>
                  <a:srgbClr val="FF0000"/>
                </a:solidFill>
              </a:rPr>
              <a:t>arttırıl¬mak</a:t>
            </a:r>
            <a:r>
              <a:rPr lang="tr-TR" sz="2000" dirty="0">
                <a:solidFill>
                  <a:srgbClr val="FF0000"/>
                </a:solidFill>
              </a:rPr>
              <a:t> istenildiğinde genel olarak sertlik ya da hareketin hızı azaltılmalıdır.</a:t>
            </a:r>
          </a:p>
        </p:txBody>
      </p:sp>
    </p:spTree>
    <p:extLst>
      <p:ext uri="{BB962C8B-B14F-4D97-AF65-F5344CB8AC3E}">
        <p14:creationId xmlns:p14="http://schemas.microsoft.com/office/powerpoint/2010/main" val="413638573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95300" y="671036"/>
            <a:ext cx="11191875" cy="2400657"/>
          </a:xfrm>
          <a:prstGeom prst="rect">
            <a:avLst/>
          </a:prstGeom>
        </p:spPr>
        <p:txBody>
          <a:bodyPr wrap="square">
            <a:spAutoFit/>
          </a:bodyPr>
          <a:lstStyle/>
          <a:p>
            <a:pPr algn="just">
              <a:lnSpc>
                <a:spcPct val="150000"/>
              </a:lnSpc>
            </a:pPr>
            <a:r>
              <a:rPr lang="tr-TR" sz="2000" b="1" dirty="0"/>
              <a:t>Kapsam</a:t>
            </a:r>
          </a:p>
          <a:p>
            <a:pPr algn="just">
              <a:lnSpc>
                <a:spcPct val="150000"/>
              </a:lnSpc>
            </a:pPr>
            <a:r>
              <a:rPr lang="tr-TR" sz="2000" dirty="0"/>
              <a:t>Antrenman kapsamı ile çalışmanın toplam verim düzeyi, genel olarak daha önceden </a:t>
            </a:r>
            <a:r>
              <a:rPr lang="tr-TR" sz="2000" dirty="0" smtClean="0"/>
              <a:t>belirlenmiş </a:t>
            </a:r>
            <a:r>
              <a:rPr lang="tr-TR" sz="2000" dirty="0"/>
              <a:t>yüklenmeler ya da ödevlerin toplam tekrar sayısı ile belirlenmektedir. </a:t>
            </a:r>
            <a:r>
              <a:rPr lang="tr-TR" sz="2000" dirty="0" smtClean="0"/>
              <a:t>Antrenman birimindeki </a:t>
            </a:r>
            <a:r>
              <a:rPr lang="tr-TR" sz="2000" dirty="0"/>
              <a:t>sertlik düzeyi ve mesafe içerisinde yapılan tekrarların birlikte değerlendirilmesi ile elde edilen yüklenme kapsamı değerleri yüklenme kapsamının belirlenmesinde kulla­nılmaktadır (91</a:t>
            </a:r>
            <a:r>
              <a:rPr lang="tr-TR" sz="2000" dirty="0" smtClean="0"/>
              <a:t>).</a:t>
            </a:r>
            <a:endParaRPr lang="tr-TR" sz="2000" dirty="0"/>
          </a:p>
        </p:txBody>
      </p:sp>
    </p:spTree>
    <p:extLst>
      <p:ext uri="{BB962C8B-B14F-4D97-AF65-F5344CB8AC3E}">
        <p14:creationId xmlns:p14="http://schemas.microsoft.com/office/powerpoint/2010/main" val="36133130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19100" y="550039"/>
            <a:ext cx="11258550" cy="3323987"/>
          </a:xfrm>
          <a:prstGeom prst="rect">
            <a:avLst/>
          </a:prstGeom>
        </p:spPr>
        <p:txBody>
          <a:bodyPr wrap="square">
            <a:spAutoFit/>
          </a:bodyPr>
          <a:lstStyle/>
          <a:p>
            <a:pPr algn="just">
              <a:lnSpc>
                <a:spcPct val="150000"/>
              </a:lnSpc>
            </a:pPr>
            <a:r>
              <a:rPr lang="tr-TR" sz="2000" b="1" dirty="0"/>
              <a:t>Yüklenme Kapsamı</a:t>
            </a:r>
          </a:p>
          <a:p>
            <a:pPr algn="just">
              <a:lnSpc>
                <a:spcPct val="150000"/>
              </a:lnSpc>
            </a:pPr>
            <a:r>
              <a:rPr lang="tr-TR" sz="2000" dirty="0"/>
              <a:t>Kapsam ve sertliğin karşılıklı etkileşimine bağlı olarak, antrenör ve sporcular antrenman yüklenmelerinin düzeyini, nitelikli bir biçimde kestirebilmektedirler (91). Yüklenme </a:t>
            </a:r>
            <a:r>
              <a:rPr lang="tr-TR" sz="2000" dirty="0" smtClean="0"/>
              <a:t>kapsamı</a:t>
            </a:r>
            <a:r>
              <a:rPr lang="tr-TR" sz="2000" dirty="0"/>
              <a:t>, antrenman yüklenmeleri için önemli bir belirleyici olmakta ve genel olarak da </a:t>
            </a:r>
            <a:r>
              <a:rPr lang="tr-TR" sz="2000" dirty="0" smtClean="0"/>
              <a:t>antrenman </a:t>
            </a:r>
            <a:r>
              <a:rPr lang="tr-TR" sz="2000" dirty="0"/>
              <a:t>kapsamı ve sertliği ile belirlenmektedir (91,107). Buna bağlı olarak da </a:t>
            </a:r>
            <a:r>
              <a:rPr lang="tr-TR" sz="2000" dirty="0" err="1"/>
              <a:t>sprintya</a:t>
            </a:r>
            <a:r>
              <a:rPr lang="tr-TR" sz="2000" dirty="0"/>
              <a:t> da çeviklik antrenmanında antrenmanın yüklenme kapsamını belirlemek için koşu hızı (</a:t>
            </a:r>
            <a:r>
              <a:rPr lang="tr-TR" sz="2000" dirty="0" smtClean="0"/>
              <a:t>sertlik</a:t>
            </a:r>
            <a:r>
              <a:rPr lang="tr-TR" sz="2000" dirty="0"/>
              <a:t>) ve mesafe birlikte (91) ve aşağıdaki eşitlikle gösterilen biçimde değerlendirilmektedir.</a:t>
            </a:r>
          </a:p>
        </p:txBody>
      </p:sp>
    </p:spTree>
    <p:extLst>
      <p:ext uri="{BB962C8B-B14F-4D97-AF65-F5344CB8AC3E}">
        <p14:creationId xmlns:p14="http://schemas.microsoft.com/office/powerpoint/2010/main" val="31781572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09600" y="837337"/>
            <a:ext cx="10944225" cy="1938992"/>
          </a:xfrm>
          <a:prstGeom prst="rect">
            <a:avLst/>
          </a:prstGeom>
        </p:spPr>
        <p:txBody>
          <a:bodyPr wrap="square">
            <a:spAutoFit/>
          </a:bodyPr>
          <a:lstStyle/>
          <a:p>
            <a:pPr algn="just">
              <a:lnSpc>
                <a:spcPct val="150000"/>
              </a:lnSpc>
            </a:pPr>
            <a:r>
              <a:rPr lang="tr-TR" sz="2000" dirty="0"/>
              <a:t>Sprint ya da çeviklik antrenmanı yüklenme kapsamı = hız (m/</a:t>
            </a:r>
            <a:r>
              <a:rPr lang="tr-TR" sz="2000" dirty="0" err="1"/>
              <a:t>sn</a:t>
            </a:r>
            <a:r>
              <a:rPr lang="tr-TR" sz="2000" dirty="0"/>
              <a:t>) x mesafe (m)</a:t>
            </a:r>
          </a:p>
          <a:p>
            <a:pPr algn="just">
              <a:lnSpc>
                <a:spcPct val="150000"/>
              </a:lnSpc>
            </a:pPr>
            <a:r>
              <a:rPr lang="tr-TR" sz="2000" dirty="0"/>
              <a:t>Bir antrenman birimindeki kuvvet antrenmanında (bakınız bölüm 10), sertlik düzeyi (hız) düzeyi düşürülürse, yüklenme kapsamı arttırılmaktadır. Yüklenme kapsamının </a:t>
            </a:r>
            <a:r>
              <a:rPr lang="tr-TR" sz="2000" dirty="0" smtClean="0"/>
              <a:t>hesaplanması </a:t>
            </a:r>
            <a:r>
              <a:rPr lang="tr-TR" sz="2000" dirty="0"/>
              <a:t>için bir örnek çizelge 12.2 de verilmiştir.</a:t>
            </a:r>
          </a:p>
        </p:txBody>
      </p:sp>
    </p:spTree>
    <p:extLst>
      <p:ext uri="{BB962C8B-B14F-4D97-AF65-F5344CB8AC3E}">
        <p14:creationId xmlns:p14="http://schemas.microsoft.com/office/powerpoint/2010/main" val="2238813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71500" y="775197"/>
            <a:ext cx="11010900" cy="1938992"/>
          </a:xfrm>
          <a:prstGeom prst="rect">
            <a:avLst/>
          </a:prstGeom>
        </p:spPr>
        <p:txBody>
          <a:bodyPr wrap="square">
            <a:spAutoFit/>
          </a:bodyPr>
          <a:lstStyle/>
          <a:p>
            <a:pPr algn="just">
              <a:lnSpc>
                <a:spcPct val="150000"/>
              </a:lnSpc>
            </a:pPr>
            <a:r>
              <a:rPr lang="tr-TR" sz="2000" dirty="0"/>
              <a:t>Antrenörler, antrenman planlarını yaparlarken, sprint antrenman için yüklenme </a:t>
            </a:r>
            <a:r>
              <a:rPr lang="tr-TR" sz="2000" dirty="0" smtClean="0"/>
              <a:t>kapsamının </a:t>
            </a:r>
            <a:r>
              <a:rPr lang="tr-TR" sz="2000" dirty="0"/>
              <a:t>belirlenmesinde, kuvvet </a:t>
            </a:r>
            <a:r>
              <a:rPr lang="tr-TR" sz="2000" dirty="0" smtClean="0"/>
              <a:t>antrenmanlarındaki </a:t>
            </a:r>
            <a:r>
              <a:rPr lang="tr-TR" sz="2000" dirty="0"/>
              <a:t>yüklenme kapsamını göz önüne alarak planlama yapmalıdırlar. Böylece antrenman yüklenmeleri, yarışmalara hazırlık ve dinçlik (</a:t>
            </a:r>
            <a:r>
              <a:rPr lang="tr-TR" sz="2000" dirty="0" err="1" smtClean="0"/>
              <a:t>fitness</a:t>
            </a:r>
            <a:r>
              <a:rPr lang="tr-TR" sz="2000" dirty="0"/>
              <a:t>) düzeyini en üst düzeye çıkarmak için yorgunluğun düzenlenmesinde etkili bir belirleyici olmaktadır.</a:t>
            </a:r>
          </a:p>
        </p:txBody>
      </p:sp>
    </p:spTree>
    <p:extLst>
      <p:ext uri="{BB962C8B-B14F-4D97-AF65-F5344CB8AC3E}">
        <p14:creationId xmlns:p14="http://schemas.microsoft.com/office/powerpoint/2010/main" val="250253762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552450" y="478989"/>
            <a:ext cx="11087100" cy="2862322"/>
          </a:xfrm>
          <a:prstGeom prst="rect">
            <a:avLst/>
          </a:prstGeom>
        </p:spPr>
        <p:txBody>
          <a:bodyPr wrap="square">
            <a:spAutoFit/>
          </a:bodyPr>
          <a:lstStyle/>
          <a:p>
            <a:pPr algn="just">
              <a:lnSpc>
                <a:spcPct val="150000"/>
              </a:lnSpc>
            </a:pPr>
            <a:r>
              <a:rPr lang="tr-TR" sz="2000" b="1" dirty="0"/>
              <a:t>Sürat Ve Çeviklik Antrenmanının </a:t>
            </a:r>
            <a:r>
              <a:rPr lang="tr-TR" sz="2000" b="1" dirty="0" err="1"/>
              <a:t>Dönemlemesi</a:t>
            </a:r>
            <a:endParaRPr lang="tr-TR" sz="2000" b="1" dirty="0"/>
          </a:p>
          <a:p>
            <a:pPr algn="just">
              <a:lnSpc>
                <a:spcPct val="150000"/>
              </a:lnSpc>
            </a:pPr>
            <a:r>
              <a:rPr lang="tr-TR" sz="2000" dirty="0"/>
              <a:t>Sürat ve çeviklik antrenman planının içeriğinin belirlenmesinde; sporcunun antrenman amaçlarına bağlı olarak, antrenman etmenlerinin belirlenmesi temel bir yönlendirici </a:t>
            </a:r>
            <a:r>
              <a:rPr lang="tr-TR" sz="2000" dirty="0" smtClean="0"/>
              <a:t>olmaktadır</a:t>
            </a:r>
            <a:r>
              <a:rPr lang="tr-TR" sz="2000" dirty="0"/>
              <a:t>. Yıllık antrenman, makro döngü ve mikro döngü yapılanması ile planlanmalıdır. Atletizmde sprint programının gelişimi, </a:t>
            </a:r>
            <a:r>
              <a:rPr lang="tr-TR" sz="2000" dirty="0" smtClean="0"/>
              <a:t>takım </a:t>
            </a:r>
            <a:r>
              <a:rPr lang="tr-TR" sz="2000" dirty="0"/>
              <a:t>sporlarında ek olarak çeviklik, teknik </a:t>
            </a:r>
            <a:r>
              <a:rPr lang="tr-TR" sz="2000" dirty="0" smtClean="0"/>
              <a:t>beceri </a:t>
            </a:r>
            <a:r>
              <a:rPr lang="tr-TR" sz="2000" dirty="0"/>
              <a:t>ve taktik öğelerin planlaması zorunluluğundan dolayı- takım sporlarına göre daha kolay biçimlendirilmektedir.</a:t>
            </a:r>
          </a:p>
        </p:txBody>
      </p:sp>
    </p:spTree>
    <p:extLst>
      <p:ext uri="{BB962C8B-B14F-4D97-AF65-F5344CB8AC3E}">
        <p14:creationId xmlns:p14="http://schemas.microsoft.com/office/powerpoint/2010/main" val="131873309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47700" y="473065"/>
            <a:ext cx="10896600" cy="3323987"/>
          </a:xfrm>
          <a:prstGeom prst="rect">
            <a:avLst/>
          </a:prstGeom>
        </p:spPr>
        <p:txBody>
          <a:bodyPr wrap="square">
            <a:spAutoFit/>
          </a:bodyPr>
          <a:lstStyle/>
          <a:p>
            <a:pPr algn="just">
              <a:lnSpc>
                <a:spcPct val="150000"/>
              </a:lnSpc>
            </a:pPr>
            <a:r>
              <a:rPr lang="tr-TR" sz="2000" b="1" dirty="0"/>
              <a:t>Yıllık Antrenman Planı</a:t>
            </a:r>
          </a:p>
          <a:p>
            <a:pPr algn="just">
              <a:lnSpc>
                <a:spcPct val="150000"/>
              </a:lnSpc>
            </a:pPr>
            <a:r>
              <a:rPr lang="tr-TR" sz="2000" dirty="0"/>
              <a:t>Sürat ve çeviklik antrenmanı planlamasının uygulanması için öncelikle, yıllık </a:t>
            </a:r>
            <a:r>
              <a:rPr lang="tr-TR" sz="2000" dirty="0" smtClean="0"/>
              <a:t>antrenman planlaması </a:t>
            </a:r>
            <a:r>
              <a:rPr lang="tr-TR" sz="2000" dirty="0"/>
              <a:t>yapılmalıdır. Bölüm 6 da belirtildiği gibi yıllık antrenman planlanması yapılırken, yarışmaların önem derecesi ve bireysel hazırlık, yarışma ve geçiş evrelerinin belirlenmesini gerektirmektedir. Yıllık antrenman planı, spor dalının özelliklerine göre </a:t>
            </a:r>
            <a:r>
              <a:rPr lang="tr-TR" sz="2000" dirty="0" smtClean="0"/>
              <a:t>yapılandırılmalıdır</a:t>
            </a:r>
            <a:r>
              <a:rPr lang="tr-TR" sz="2000" dirty="0"/>
              <a:t>. Örneğin, sprinterler genel olarak iki uçlu yıllık antrenman planlaması kullanırlarken buna karşın takım sporu sporcuları, lig sistemlerine bağlı olarak planlama uygulamaktadırlar</a:t>
            </a:r>
            <a:r>
              <a:rPr lang="tr-TR" sz="2000" dirty="0" smtClean="0"/>
              <a:t>.</a:t>
            </a:r>
            <a:endParaRPr lang="tr-TR" sz="2000" dirty="0"/>
          </a:p>
        </p:txBody>
      </p:sp>
    </p:spTree>
    <p:extLst>
      <p:ext uri="{BB962C8B-B14F-4D97-AF65-F5344CB8AC3E}">
        <p14:creationId xmlns:p14="http://schemas.microsoft.com/office/powerpoint/2010/main" val="326308825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25" y="464612"/>
            <a:ext cx="10477500" cy="5947738"/>
          </a:xfrm>
          <a:prstGeom prst="rect">
            <a:avLst/>
          </a:prstGeom>
        </p:spPr>
      </p:pic>
    </p:spTree>
    <p:extLst>
      <p:ext uri="{BB962C8B-B14F-4D97-AF65-F5344CB8AC3E}">
        <p14:creationId xmlns:p14="http://schemas.microsoft.com/office/powerpoint/2010/main" val="168458735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76275" y="736164"/>
            <a:ext cx="10925175" cy="2862322"/>
          </a:xfrm>
          <a:prstGeom prst="rect">
            <a:avLst/>
          </a:prstGeom>
        </p:spPr>
        <p:txBody>
          <a:bodyPr wrap="square">
            <a:spAutoFit/>
          </a:bodyPr>
          <a:lstStyle/>
          <a:p>
            <a:pPr algn="just">
              <a:lnSpc>
                <a:spcPct val="150000"/>
              </a:lnSpc>
            </a:pPr>
            <a:r>
              <a:rPr lang="tr-TR" sz="2000" dirty="0"/>
              <a:t>Üst düzey sprinterler için yıllık antrenman planlamasında, iki ana yarışmanın olduğu İki uçlu antrenman planlaması kullanılmakta, böylece de tek uçlu antrenman planlamasının olası eksik gelişimi önlenmektedir (33). Şekil 12.5 de gösterilen iki uçlu modelde, ilk uç salon dönemi için 10 Mart tarihi olarak belirlenmiş, ikinci uç ise açık salon dışı dönem içinde 1 Ekim olarak planlanmaktadır. Bu antrenman planlaması, aralarında üç haftalık geçiş evresinin olduğu, döngüler biçiminde iki bölümde yapılandırmaktadır.</a:t>
            </a:r>
          </a:p>
        </p:txBody>
      </p:sp>
    </p:spTree>
    <p:extLst>
      <p:ext uri="{BB962C8B-B14F-4D97-AF65-F5344CB8AC3E}">
        <p14:creationId xmlns:p14="http://schemas.microsoft.com/office/powerpoint/2010/main" val="161893851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a:t>Bu yıllık plan yapılanması, takım sporlarında sprinterler gibi bireysel sporcularına göre daha farklı olarak yönlendirilmektedir. Yarışma evresi genel olarak lig ya da turnuvalara göre belirlenmektedir. Bu açıdan blok antrenman modelinin kullanımı, sporcuların uzun süreli yarışma dönemini gerçekleştirilmesi açısından daha uygun olarak değerlenmektedir (50). Blok antrenmanın yönlendirilmesinde ise birincil, ikincil ve üçüncül düzeyde etkili olan antrenman öğelerinin, dönüşümlü olarak çalışılması ile sağlanmaktadır (bakınız </a:t>
            </a:r>
            <a:r>
              <a:rPr lang="tr-TR" dirty="0" err="1"/>
              <a:t>çi¬zelge</a:t>
            </a:r>
            <a:r>
              <a:rPr lang="tr-TR" dirty="0"/>
              <a:t> 12.5) (50,91).</a:t>
            </a:r>
          </a:p>
        </p:txBody>
      </p:sp>
    </p:spTree>
    <p:extLst>
      <p:ext uri="{BB962C8B-B14F-4D97-AF65-F5344CB8AC3E}">
        <p14:creationId xmlns:p14="http://schemas.microsoft.com/office/powerpoint/2010/main" val="19836032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a:t>Şekil 12.6 da bir kolej futbol takımı için yıllık blok antrenman plan örneği verilmiştir. Şekil 12.6 da gösterilen, iki uçlu yıllık antrenman planlamasında ana yarışma öğeleri, </a:t>
            </a:r>
            <a:r>
              <a:rPr lang="tr-TR" dirty="0" err="1"/>
              <a:t>bi¬rinci</a:t>
            </a:r>
            <a:r>
              <a:rPr lang="tr-TR" dirty="0"/>
              <a:t> yarışma evresinde gerçekleştirilmektedir. Bu planlamada geleneksel yıllık antrenman planlamasında olduğu gibi yıl, hazırlık, yarışma ve geçiş evrelerine bölünmektedir.</a:t>
            </a:r>
          </a:p>
        </p:txBody>
      </p:sp>
    </p:spTree>
    <p:extLst>
      <p:ext uri="{BB962C8B-B14F-4D97-AF65-F5344CB8AC3E}">
        <p14:creationId xmlns:p14="http://schemas.microsoft.com/office/powerpoint/2010/main" val="12098419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3600" y="1680918"/>
            <a:ext cx="7344800" cy="3496163"/>
          </a:xfrm>
          <a:prstGeom prst="rect">
            <a:avLst/>
          </a:prstGeom>
        </p:spPr>
      </p:pic>
    </p:spTree>
    <p:extLst>
      <p:ext uri="{BB962C8B-B14F-4D97-AF65-F5344CB8AC3E}">
        <p14:creationId xmlns:p14="http://schemas.microsoft.com/office/powerpoint/2010/main" val="293356528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b="1" dirty="0"/>
              <a:t>Makro Döngü</a:t>
            </a:r>
          </a:p>
          <a:p>
            <a:r>
              <a:rPr lang="tr-TR" dirty="0"/>
              <a:t>Şekil 12.5 de gösterilen sprinterler için yıllık antrenman planlamasında, hazırlık dönemi 1 genel olarak hazırlık dönemi 2 den daha uzundur. Bu konu 6.bölümde tartışılmıştır. Hazırlık dönemi 1, genel ve özel hazırlık olarak sınıflandırılan, iki alt evreden </a:t>
            </a:r>
            <a:r>
              <a:rPr lang="tr-TR" dirty="0" err="1"/>
              <a:t>oluşmakta¬dır</a:t>
            </a:r>
            <a:r>
              <a:rPr lang="tr-TR" dirty="0"/>
              <a:t>. Genel hazırlık evresi, </a:t>
            </a:r>
            <a:r>
              <a:rPr lang="tr-TR" dirty="0" err="1"/>
              <a:t>kondisyonlanma</a:t>
            </a:r>
            <a:r>
              <a:rPr lang="tr-TR" dirty="0"/>
              <a:t> amaçlı olarak, anatomik uyum ya da kuvvette devamlılık gelişimini içermektedir. Bu evredeki ikincil antrenman özelliği ise anaerobik ve aerobik gelişimi sağlamak için yapılan tempo çalışmalarıdır. </a:t>
            </a:r>
          </a:p>
        </p:txBody>
      </p:sp>
    </p:spTree>
    <p:extLst>
      <p:ext uri="{BB962C8B-B14F-4D97-AF65-F5344CB8AC3E}">
        <p14:creationId xmlns:p14="http://schemas.microsoft.com/office/powerpoint/2010/main" val="151362665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a:t>Genel hazırlık çalışmalarının ilk bölümünde -bir sonraki evredeki kısa süreli tempo çalışmalarına (anaerobik </a:t>
            </a:r>
            <a:r>
              <a:rPr lang="tr-TR" dirty="0" err="1"/>
              <a:t>interval</a:t>
            </a:r>
            <a:r>
              <a:rPr lang="tr-TR" dirty="0"/>
              <a:t>) hazırlık için- uzun süreli tempo çalışmaları ya da aerobik </a:t>
            </a:r>
            <a:r>
              <a:rPr lang="tr-TR" dirty="0" err="1"/>
              <a:t>interval</a:t>
            </a:r>
            <a:r>
              <a:rPr lang="tr-TR" dirty="0"/>
              <a:t> uygulamaları </a:t>
            </a:r>
            <a:r>
              <a:rPr lang="tr-TR" dirty="0" err="1"/>
              <a:t>yapılmak¬tadır</a:t>
            </a:r>
            <a:r>
              <a:rPr lang="tr-TR" dirty="0"/>
              <a:t>. Sporcuların özel hazırlık evresinde ise ağırlıklı olarak maksimal kuvvet gelişimine yönelik ve anaerobik gelişim sağlayıcı </a:t>
            </a:r>
            <a:r>
              <a:rPr lang="tr-TR" dirty="0" err="1"/>
              <a:t>interval</a:t>
            </a:r>
            <a:r>
              <a:rPr lang="tr-TR" dirty="0"/>
              <a:t> çalışmalar kullanılmaktadır. Anaerobik </a:t>
            </a:r>
            <a:r>
              <a:rPr lang="tr-TR" dirty="0" err="1"/>
              <a:t>in¬terval</a:t>
            </a:r>
            <a:r>
              <a:rPr lang="tr-TR" dirty="0"/>
              <a:t> çalışmaları, tekrarlı sprint dayanıklılığı geliştirmek için kullanılmaktadır. Yarışma evresine geçildiğinde ise çabuk kuvvet kapasitenin arttırılması ve süratte devamlılığın </a:t>
            </a:r>
            <a:r>
              <a:rPr lang="tr-TR" dirty="0" err="1"/>
              <a:t>ko¬runması</a:t>
            </a:r>
            <a:r>
              <a:rPr lang="tr-TR" dirty="0"/>
              <a:t> ile maksimal sürat gelişimine odaklanılmaktadır.</a:t>
            </a:r>
          </a:p>
        </p:txBody>
      </p:sp>
    </p:spTree>
    <p:extLst>
      <p:ext uri="{BB962C8B-B14F-4D97-AF65-F5344CB8AC3E}">
        <p14:creationId xmlns:p14="http://schemas.microsoft.com/office/powerpoint/2010/main" val="259188666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a:t>Yıllık planlama içerisinde sporcunun gelişimi, antrenman dönemlerindeki hedeflere göre biçimlendirilmektedir. Örneğin, genel hazırlık evresinde birincil etkili özellik, kuvvet ve genel dayanıklılık gelişimi iken özel hazırlık evresinde ise kısa süreli süratte devamlılığı geliştirmek için anaerobik dayanıklılık, öncelikli olarak çalışılmaktadır. Yıllık antrenman planlaması evrelerinin yapılandırılmasında, antrenörler her evrede sprint gelişimine etkide bulunan etmenleri göz önüne alarak, seçilen hedeflere göre yönlendirme yapmalıdırlar. </a:t>
            </a:r>
          </a:p>
        </p:txBody>
      </p:sp>
    </p:spTree>
    <p:extLst>
      <p:ext uri="{BB962C8B-B14F-4D97-AF65-F5344CB8AC3E}">
        <p14:creationId xmlns:p14="http://schemas.microsoft.com/office/powerpoint/2010/main" val="330221733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a:t>Çizelge 12.5 de sprinterlere yönelik bir yıllık antrenman planlaması içerisinde her evre için belirlenmiş hedefler gösterilmektedir. Örneğin, genel hazırlık evresinde aerobik </a:t>
            </a:r>
            <a:r>
              <a:rPr lang="tr-TR" dirty="0" err="1"/>
              <a:t>ka¬pasite</a:t>
            </a:r>
            <a:r>
              <a:rPr lang="tr-TR" dirty="0"/>
              <a:t> ve aerobik güç gelişimi ikincil düzeyde geliştirilmesi gereken özelliktir. Bu açıdan bu hedefleri gerçekleştirmek için bu evrenin ilk başlarında Yaygın (</a:t>
            </a:r>
            <a:r>
              <a:rPr lang="tr-TR" dirty="0" err="1"/>
              <a:t>eksentif</a:t>
            </a:r>
            <a:r>
              <a:rPr lang="tr-TR" dirty="0"/>
              <a:t>) çalışmalar uygulanmalıdır. Sporcunun gelişimi ile bu evredeki mesafeler, sert tempo çalışmaları ile aerobik ve anaerobik enerji kapasitesinin birlikte gelişimini sağlamak için </a:t>
            </a:r>
            <a:r>
              <a:rPr lang="tr-TR" dirty="0" err="1"/>
              <a:t>kullanılmakta¬dır</a:t>
            </a:r>
            <a:r>
              <a:rPr lang="tr-TR" dirty="0"/>
              <a:t>. </a:t>
            </a:r>
          </a:p>
        </p:txBody>
      </p:sp>
    </p:spTree>
    <p:extLst>
      <p:ext uri="{BB962C8B-B14F-4D97-AF65-F5344CB8AC3E}">
        <p14:creationId xmlns:p14="http://schemas.microsoft.com/office/powerpoint/2010/main" val="73738036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582341"/>
            <a:ext cx="6096000" cy="3693319"/>
          </a:xfrm>
          <a:prstGeom prst="rect">
            <a:avLst/>
          </a:prstGeom>
        </p:spPr>
        <p:txBody>
          <a:bodyPr>
            <a:spAutoFit/>
          </a:bodyPr>
          <a:lstStyle/>
          <a:p>
            <a:r>
              <a:rPr lang="tr-TR" dirty="0"/>
              <a:t>Sporcular özel hazırlık dönemine başladıklarında süratte dayanıklılık </a:t>
            </a:r>
            <a:r>
              <a:rPr lang="tr-TR" dirty="0" err="1"/>
              <a:t>uygulalamaları</a:t>
            </a:r>
            <a:r>
              <a:rPr lang="tr-TR" dirty="0"/>
              <a:t> ile kısa süreli süratte devamlılık sistemi çalışmaya başlanmaktadır.</a:t>
            </a:r>
          </a:p>
          <a:p>
            <a:r>
              <a:rPr lang="tr-TR" dirty="0"/>
              <a:t>Burada önemli bir etmende, sürat gelişiminin temellerinin sağlanması için </a:t>
            </a:r>
            <a:r>
              <a:rPr lang="tr-TR" dirty="0" err="1"/>
              <a:t>aerob</a:t>
            </a:r>
            <a:r>
              <a:rPr lang="tr-TR" dirty="0"/>
              <a:t> </a:t>
            </a:r>
            <a:r>
              <a:rPr lang="tr-TR" dirty="0" err="1"/>
              <a:t>kapa¬sitenin</a:t>
            </a:r>
            <a:r>
              <a:rPr lang="tr-TR" dirty="0"/>
              <a:t> gelişimini sağlamayı amaçlayan, uzun süreli yavaş koşuların kullanılmasıdır (92). Aerobik kapasite, çabuk kuvvet ya da süratte devamlılığın en iyi düzeyde geliştirilmesi amacıyla aerobik ve anaerobik </a:t>
            </a:r>
            <a:r>
              <a:rPr lang="tr-TR" dirty="0" err="1"/>
              <a:t>interval</a:t>
            </a:r>
            <a:r>
              <a:rPr lang="tr-TR" dirty="0"/>
              <a:t> olarak tanımlanan (92,91) (yaygın) </a:t>
            </a:r>
            <a:r>
              <a:rPr lang="tr-TR" dirty="0" err="1"/>
              <a:t>eksentif</a:t>
            </a:r>
            <a:r>
              <a:rPr lang="tr-TR" dirty="0"/>
              <a:t> ve sert (</a:t>
            </a:r>
            <a:r>
              <a:rPr lang="tr-TR" dirty="0" err="1"/>
              <a:t>intensif</a:t>
            </a:r>
            <a:r>
              <a:rPr lang="tr-TR" dirty="0"/>
              <a:t>) tempo yöntemleri kullanılmaktadır. Araştırmalar bu yöntemlerin </a:t>
            </a:r>
            <a:r>
              <a:rPr lang="tr-TR" dirty="0" err="1"/>
              <a:t>kullanılması¬nın</a:t>
            </a:r>
            <a:r>
              <a:rPr lang="tr-TR" dirty="0"/>
              <a:t>, süratte dayanıklılık verim düzeyinin artışı için fizyolojik uyumu sağladığını </a:t>
            </a:r>
            <a:r>
              <a:rPr lang="tr-TR" dirty="0" err="1"/>
              <a:t>göstermek¬tedir</a:t>
            </a:r>
            <a:r>
              <a:rPr lang="tr-TR" dirty="0"/>
              <a:t> (62).</a:t>
            </a:r>
          </a:p>
        </p:txBody>
      </p:sp>
    </p:spTree>
    <p:extLst>
      <p:ext uri="{BB962C8B-B14F-4D97-AF65-F5344CB8AC3E}">
        <p14:creationId xmlns:p14="http://schemas.microsoft.com/office/powerpoint/2010/main" val="379700774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2862322"/>
          </a:xfrm>
          <a:prstGeom prst="rect">
            <a:avLst/>
          </a:prstGeom>
        </p:spPr>
        <p:txBody>
          <a:bodyPr>
            <a:spAutoFit/>
          </a:bodyPr>
          <a:lstStyle/>
          <a:p>
            <a:r>
              <a:rPr lang="tr-TR" dirty="0"/>
              <a:t>Takım sporlarında makro döngü düzeyinde yapılan çalışmalarda, dayanıklılık, kuvvet, sprint ve çeviklik öğelerinin geliştirilmesinin yanı sıra bu öğelerle bağlantılı olarak teknik ve taktik etkinliklerde planlanmalıdır. Şekil 12.6 da verilen takım sporlarına verilen örnekte</a:t>
            </a:r>
            <a:r>
              <a:rPr lang="tr-TR" dirty="0" smtClean="0"/>
              <a:t>,</a:t>
            </a:r>
            <a:r>
              <a:rPr lang="tr-TR" dirty="0"/>
              <a:t> hazırlık dönemi 1 ve yarışma dönemi 1 anlamlı bir biçimde hazırlık dönemi 2, yarışma dönemi 2 den daha uzundur. Hazırlık dönemi 1 de, özel hazırlığın ağırlıklı olarak çalışıla-bilmesi için genel hazırlık evresi kısa tutulmaktadır. </a:t>
            </a:r>
          </a:p>
          <a:p>
            <a:r>
              <a:rPr lang="tr-TR" dirty="0"/>
              <a:t> </a:t>
            </a:r>
          </a:p>
        </p:txBody>
      </p:sp>
    </p:spTree>
    <p:extLst>
      <p:ext uri="{BB962C8B-B14F-4D97-AF65-F5344CB8AC3E}">
        <p14:creationId xmlns:p14="http://schemas.microsoft.com/office/powerpoint/2010/main" val="288859551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a:t>Buna bağlı olarak da hazırlık dönemi 2, genel hazırlık evresinden daha uzun olmaktadır. Blok antrenmanındaki makro </a:t>
            </a:r>
            <a:r>
              <a:rPr lang="tr-TR" dirty="0" err="1"/>
              <a:t>döngü¬deki</a:t>
            </a:r>
            <a:r>
              <a:rPr lang="tr-TR" dirty="0"/>
              <a:t> her alt evre, özel birincil olarak etkili öğelerden oluşmaktadır (şekil 12.6 bakınız). Örneğin, makro döngü 1 de birincil ağırlıklı olarak kuvvette dayanıklılık, sürat ve çeviklik, sürat ve çeviklikte dayanıklılık çalışılmaktadır. Makro döngü 2 ise iki bloğa ayrılmakta, ilk blok maksimal kuvvet, sürat ve çeviklik dayanıklılığına birincil olarak odaklanırken, ikinci blokta ise çabuk kuvvet ve dayanıklılık gelişimine öncelikli olarak odaklanılmaktadır. Her bloğun kendine özgü öncelikleri olmasından dolayı bölümlenmiş ya da blok sistemde kullanılan yüklenmeler şekil 12.6 da gösterilmiştir.</a:t>
            </a:r>
          </a:p>
        </p:txBody>
      </p:sp>
    </p:spTree>
    <p:extLst>
      <p:ext uri="{BB962C8B-B14F-4D97-AF65-F5344CB8AC3E}">
        <p14:creationId xmlns:p14="http://schemas.microsoft.com/office/powerpoint/2010/main" val="375784668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a:t>Blok antrenman planlamasına yönelik ek bir örnek </a:t>
            </a:r>
            <a:r>
              <a:rPr lang="tr-TR" dirty="0" err="1"/>
              <a:t>Plisk</a:t>
            </a:r>
            <a:r>
              <a:rPr lang="tr-TR" dirty="0"/>
              <a:t> (91) tarafından verilmiştir. Şekil 12.7 de </a:t>
            </a:r>
            <a:r>
              <a:rPr lang="tr-TR" dirty="0" err="1"/>
              <a:t>Plisk'in</a:t>
            </a:r>
            <a:r>
              <a:rPr lang="tr-TR" dirty="0"/>
              <a:t> çalışmaların dayanılarak, üniversite ya da profesyonel Amerikan </a:t>
            </a:r>
            <a:r>
              <a:rPr lang="tr-TR" dirty="0" err="1"/>
              <a:t>futbolcu¬ları</a:t>
            </a:r>
            <a:r>
              <a:rPr lang="tr-TR" dirty="0"/>
              <a:t> için hazırlık evresi yapılandırılması gösterilmiştir. Her blok (makro döngü), değişik </a:t>
            </a:r>
            <a:r>
              <a:rPr lang="tr-TR" dirty="0" err="1"/>
              <a:t>sık¬lıkta</a:t>
            </a:r>
            <a:r>
              <a:rPr lang="tr-TR" dirty="0"/>
              <a:t> ve yoğunlukta kullanılan antrenman içeriklerinin (kuvvet antrenmanı, sürat ve </a:t>
            </a:r>
            <a:r>
              <a:rPr lang="tr-TR" dirty="0" err="1"/>
              <a:t>çevik¬lik</a:t>
            </a:r>
            <a:r>
              <a:rPr lang="tr-TR" dirty="0"/>
              <a:t> ve süratte devamlılık), dağılımından oluşmaktadır. Makro döngü 1 de ağırlıklı olarak kuvvet antrenmanı, 12 antrenman biriminde (her mikro döngüde 4 antrenman birimi) çalışılırken, ikincil ağırlıklı özellik olarak da sürat ve çeviklik ile süratte devamlılık </a:t>
            </a:r>
            <a:r>
              <a:rPr lang="tr-TR" dirty="0" err="1"/>
              <a:t>özel¬likleri</a:t>
            </a:r>
            <a:r>
              <a:rPr lang="tr-TR" dirty="0"/>
              <a:t> haftada iki antrenman birimi olacak biçiminde çalışılmaktadır. </a:t>
            </a:r>
          </a:p>
        </p:txBody>
      </p:sp>
    </p:spTree>
    <p:extLst>
      <p:ext uri="{BB962C8B-B14F-4D97-AF65-F5344CB8AC3E}">
        <p14:creationId xmlns:p14="http://schemas.microsoft.com/office/powerpoint/2010/main" val="195956918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a:t>Sürat ve çeviklik, süratte devamlılık çalışmaları bir antrenman biriminde birlikte uygulanabilmektedir. </a:t>
            </a:r>
            <a:r>
              <a:rPr lang="tr-TR" dirty="0" err="1"/>
              <a:t>Böy¬lece</a:t>
            </a:r>
            <a:r>
              <a:rPr lang="tr-TR" dirty="0"/>
              <a:t> antrenman öğeleri, antrenman birimleri arasında çeşitlendirilmekte ya da tek başına öğelerin çalışılması için antrenman biriminde yeterli bir süre kullanılabilmektedir. Süratte devamlılık 10 </a:t>
            </a:r>
            <a:r>
              <a:rPr lang="tr-TR" dirty="0" err="1"/>
              <a:t>dk</a:t>
            </a:r>
            <a:r>
              <a:rPr lang="tr-TR" dirty="0"/>
              <a:t> dan uzun olmayan ve 3 ya da 4 tekrardan oluşan, </a:t>
            </a:r>
            <a:r>
              <a:rPr lang="tr-TR" dirty="0" err="1"/>
              <a:t>oksidatif</a:t>
            </a:r>
            <a:r>
              <a:rPr lang="tr-TR" dirty="0"/>
              <a:t> kapasiteyi ve </a:t>
            </a:r>
            <a:r>
              <a:rPr lang="tr-TR" dirty="0" err="1"/>
              <a:t>laktat</a:t>
            </a:r>
            <a:r>
              <a:rPr lang="tr-TR" dirty="0"/>
              <a:t> durdurma (</a:t>
            </a:r>
            <a:r>
              <a:rPr lang="tr-TR" dirty="0" err="1"/>
              <a:t>tamponlama</a:t>
            </a:r>
            <a:r>
              <a:rPr lang="tr-TR" dirty="0"/>
              <a:t>) kapasitesini geliştirmeyi sağlayan (91), taktiksel amaçlı </a:t>
            </a:r>
            <a:r>
              <a:rPr lang="tr-TR" dirty="0" err="1"/>
              <a:t>metabolik</a:t>
            </a:r>
            <a:r>
              <a:rPr lang="tr-TR" dirty="0"/>
              <a:t> antrenmanlar ile geliştirilmektedir (92). Süratte devamlılığın geliştirilmesi için çizelge 12.1 de sert (</a:t>
            </a:r>
            <a:r>
              <a:rPr lang="tr-TR" dirty="0" err="1"/>
              <a:t>intensif</a:t>
            </a:r>
            <a:r>
              <a:rPr lang="tr-TR" dirty="0"/>
              <a:t>) tempo koşuları için gösterilen değerler kullanılabilmektedir.</a:t>
            </a:r>
          </a:p>
        </p:txBody>
      </p:sp>
    </p:spTree>
    <p:extLst>
      <p:ext uri="{BB962C8B-B14F-4D97-AF65-F5344CB8AC3E}">
        <p14:creationId xmlns:p14="http://schemas.microsoft.com/office/powerpoint/2010/main" val="223187617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a:t>Makro döngü 2 de antrenman özelliklerinin değişimi, kuvvet antrenmanının sıklığı ve yoğunluğunun (12 antrenman birimi) azalması ve sürat ve çeviklik antrenmanı ve süratte devamlılık antrenmanının birlikte yoğunluk ve sıklığının artması biçiminde </a:t>
            </a:r>
            <a:r>
              <a:rPr lang="tr-TR" dirty="0" err="1"/>
              <a:t>gerçekleşmek¬tedir</a:t>
            </a:r>
            <a:r>
              <a:rPr lang="tr-TR" dirty="0"/>
              <a:t>. Bu makro döngüde birincil çalışılması gereken ana özellik, süratte devamlılıktır. Süratte devamlılık gelişimi için 2 ya da 3dk süren </a:t>
            </a:r>
            <a:r>
              <a:rPr lang="tr-TR" dirty="0" err="1"/>
              <a:t>intervallerin</a:t>
            </a:r>
            <a:r>
              <a:rPr lang="tr-TR" dirty="0"/>
              <a:t>, 8-10 dakikalık dinlenme süresi ile birlikte uygulanması aracılığı ile gerçekleştirilmektedir (91). Bu türden </a:t>
            </a:r>
            <a:r>
              <a:rPr lang="tr-TR" dirty="0" err="1"/>
              <a:t>interval</a:t>
            </a:r>
            <a:r>
              <a:rPr lang="tr-TR" dirty="0"/>
              <a:t> çalışmaları, çizelge 12.1 de özel dayanıklılık antrenmanı uygulamalarında gösterildiği gibi kullanılmaktadır.</a:t>
            </a:r>
          </a:p>
        </p:txBody>
      </p:sp>
    </p:spTree>
    <p:extLst>
      <p:ext uri="{BB962C8B-B14F-4D97-AF65-F5344CB8AC3E}">
        <p14:creationId xmlns:p14="http://schemas.microsoft.com/office/powerpoint/2010/main" val="248444222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443841"/>
            <a:ext cx="6096000" cy="3970318"/>
          </a:xfrm>
          <a:prstGeom prst="rect">
            <a:avLst/>
          </a:prstGeom>
        </p:spPr>
        <p:txBody>
          <a:bodyPr>
            <a:spAutoFit/>
          </a:bodyPr>
          <a:lstStyle/>
          <a:p>
            <a:r>
              <a:rPr lang="tr-TR" dirty="0"/>
              <a:t>Makro döngü 3 de sürat ve çeviklik antrenmanı ile özel dayanıklılık antrenmanının yo-</a:t>
            </a:r>
            <a:r>
              <a:rPr lang="tr-TR" dirty="0" err="1"/>
              <a:t>ğunluğunun</a:t>
            </a:r>
            <a:r>
              <a:rPr lang="tr-TR" dirty="0"/>
              <a:t> azaltılmasına bağlı olarak (bu yaklaşım özellikle </a:t>
            </a:r>
            <a:r>
              <a:rPr lang="tr-TR" dirty="0" err="1"/>
              <a:t>amerikan</a:t>
            </a:r>
            <a:r>
              <a:rPr lang="tr-TR" dirty="0"/>
              <a:t> futbolu için </a:t>
            </a:r>
            <a:r>
              <a:rPr lang="tr-TR" dirty="0" err="1"/>
              <a:t>geçer¬lidir</a:t>
            </a:r>
            <a:r>
              <a:rPr lang="tr-TR" dirty="0"/>
              <a:t>) yeniden kuvvet antrenmanının sıklığı ve yoğunluğu arttırılmaktadır. Sert (</a:t>
            </a:r>
            <a:r>
              <a:rPr lang="tr-TR" dirty="0" err="1"/>
              <a:t>intensif</a:t>
            </a:r>
            <a:r>
              <a:rPr lang="tr-TR" dirty="0"/>
              <a:t>) tempo antrenmanı, bu makro döngüde de önceki makro döngüde olduğu gibi </a:t>
            </a:r>
            <a:r>
              <a:rPr lang="tr-TR" dirty="0" err="1"/>
              <a:t>oktisadatif</a:t>
            </a:r>
            <a:r>
              <a:rPr lang="tr-TR" dirty="0"/>
              <a:t> ve </a:t>
            </a:r>
            <a:r>
              <a:rPr lang="tr-TR" dirty="0" err="1"/>
              <a:t>glikolotik</a:t>
            </a:r>
            <a:r>
              <a:rPr lang="tr-TR" dirty="0"/>
              <a:t> adaptasyonu korumak için uygulanmaktadır. Bu uygulamada etkili bir düzey sağlamak için alıştırmalardaki çalışma-dinlenme oranları </a:t>
            </a:r>
            <a:r>
              <a:rPr lang="tr-TR" dirty="0" err="1"/>
              <a:t>amerikan</a:t>
            </a:r>
            <a:r>
              <a:rPr lang="tr-TR" dirty="0"/>
              <a:t> futbolunun, oyun </a:t>
            </a:r>
            <a:r>
              <a:rPr lang="tr-TR" dirty="0" err="1"/>
              <a:t>ko¬şullarına</a:t>
            </a:r>
            <a:r>
              <a:rPr lang="tr-TR" dirty="0"/>
              <a:t> özgü olarak seçilmiştir (39,91,92). Son makro döngüde ise sürat ve çeviklik </a:t>
            </a:r>
            <a:r>
              <a:rPr lang="tr-TR" dirty="0" err="1"/>
              <a:t>ant¬renmanı</a:t>
            </a:r>
            <a:r>
              <a:rPr lang="tr-TR" dirty="0"/>
              <a:t>, özel dayanıklılık antrenmanının (makro döngü 3 de kullanılan etkinlikler) sıklığı ve yoğunluğu korunarak, kuvvet antrenmanının sıklığı ve yoğunluğu azaltılmaktadır.</a:t>
            </a:r>
          </a:p>
        </p:txBody>
      </p:sp>
    </p:spTree>
    <p:extLst>
      <p:ext uri="{BB962C8B-B14F-4D97-AF65-F5344CB8AC3E}">
        <p14:creationId xmlns:p14="http://schemas.microsoft.com/office/powerpoint/2010/main" val="392391408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b="1" dirty="0"/>
              <a:t>Mikro Döngü</a:t>
            </a:r>
          </a:p>
          <a:p>
            <a:r>
              <a:rPr lang="tr-TR" dirty="0"/>
              <a:t>Makro döngünün özelliklerine göre bireye özgü olarak, mikro döngüler </a:t>
            </a:r>
            <a:r>
              <a:rPr lang="tr-TR" dirty="0" err="1"/>
              <a:t>yapılandırıl¬malıdır</a:t>
            </a:r>
            <a:r>
              <a:rPr lang="tr-TR" dirty="0"/>
              <a:t>. Mikro döngülerin yapılandırılmasında göz önünde bulundurulması gereken ana etmen, sürat, çeviklik ya da süratte devamlılık özellikleri, yorgunluk özellikleri göz önüne alınarak yıllık antrenman planı içerisine yerleştirilmelidir (91). Yorgunluğun </a:t>
            </a:r>
            <a:r>
              <a:rPr lang="tr-TR" dirty="0" err="1"/>
              <a:t>yönlendiril¬mesi</a:t>
            </a:r>
            <a:r>
              <a:rPr lang="tr-TR" dirty="0"/>
              <a:t>, -sporcunun sürat ve çeviklik gelişimini sağlayıcı alıştırmalarda tekniğin bozulmasına neden olabilecek-yüksek düzeyde yorgunluğun önlenmesi açısından önemlidir.</a:t>
            </a:r>
          </a:p>
        </p:txBody>
      </p:sp>
    </p:spTree>
    <p:extLst>
      <p:ext uri="{BB962C8B-B14F-4D97-AF65-F5344CB8AC3E}">
        <p14:creationId xmlns:p14="http://schemas.microsoft.com/office/powerpoint/2010/main" val="116593221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a:t>Genel </a:t>
            </a:r>
            <a:r>
              <a:rPr lang="tr-TR" dirty="0" err="1"/>
              <a:t>ola¬rak</a:t>
            </a:r>
            <a:r>
              <a:rPr lang="tr-TR" dirty="0"/>
              <a:t>; sporcular, sürat ve çeviklik temelli alıştırmalarda en az düzeyde yorgunluk </a:t>
            </a:r>
            <a:r>
              <a:rPr lang="tr-TR" dirty="0" err="1"/>
              <a:t>koşulların¬da</a:t>
            </a:r>
            <a:r>
              <a:rPr lang="tr-TR" dirty="0"/>
              <a:t>, </a:t>
            </a:r>
            <a:r>
              <a:rPr lang="tr-TR" dirty="0" err="1"/>
              <a:t>tekniksel</a:t>
            </a:r>
            <a:r>
              <a:rPr lang="tr-TR" dirty="0"/>
              <a:t> yeterliliklerini ve beceri düzeylerini en üst düzeye çıkartmalıdırlar. Bu bağlam da; sporcular bu türden alıştırmaları, ısınmadan sonra genel ve özel ısınma bölümlerinde bütünleşik olarak uygulamalıdırlar (54). Buna bağlı olarak da antrenörler, tekrarlar ya da setler arasında dinlenme sürelerini düzenlemelidirler. Özellikle de çok sayıda antrenman birimlerinin uygulandığı bir antrenman gününde, çalışılan diğer antrenman öğelerinin doğru bir biçimde yerleştirilmesi de göz önüne alınması gerekmektedir (şekil 12.8).</a:t>
            </a:r>
          </a:p>
        </p:txBody>
      </p:sp>
    </p:spTree>
    <p:extLst>
      <p:ext uri="{BB962C8B-B14F-4D97-AF65-F5344CB8AC3E}">
        <p14:creationId xmlns:p14="http://schemas.microsoft.com/office/powerpoint/2010/main" val="67258578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a:t>Sürat ve çeviklik antrenmanı, süratte devamlılık antrenmanı sporcunun yorgunluğa </a:t>
            </a:r>
            <a:r>
              <a:rPr lang="tr-TR" dirty="0" err="1"/>
              <a:t>kar¬şı</a:t>
            </a:r>
            <a:r>
              <a:rPr lang="tr-TR" dirty="0"/>
              <a:t> direnme ve yorgunluğu giderme niteliklerini geliştirecek bir biçimde </a:t>
            </a:r>
            <a:r>
              <a:rPr lang="tr-TR" dirty="0" err="1"/>
              <a:t>yapılandırılmalı¬dır</a:t>
            </a:r>
            <a:r>
              <a:rPr lang="tr-TR" dirty="0"/>
              <a:t>. Bu açıdan da </a:t>
            </a:r>
            <a:r>
              <a:rPr lang="tr-TR" dirty="0" err="1"/>
              <a:t>metabolik</a:t>
            </a:r>
            <a:r>
              <a:rPr lang="tr-TR" dirty="0"/>
              <a:t> sistemde uygun yanıtların oluşması için (92,91) yüklenme, dinlenme araları süre ve sprint sertliği gibi antrenman değişkenleri yönlendirilerek </a:t>
            </a:r>
            <a:r>
              <a:rPr lang="tr-TR" dirty="0" err="1"/>
              <a:t>sağ¬lanmalıdır</a:t>
            </a:r>
            <a:r>
              <a:rPr lang="tr-TR" dirty="0"/>
              <a:t>. Sprint antrenmanının, çeşitli değişkenler aracılığı ile kapsamının arttırılması, süratte devamlılığın gelişmesini sağlayan, çok özel </a:t>
            </a:r>
            <a:r>
              <a:rPr lang="tr-TR" dirty="0" err="1"/>
              <a:t>metabolik</a:t>
            </a:r>
            <a:r>
              <a:rPr lang="tr-TR" dirty="0"/>
              <a:t> uyum durumlarını ortaya çıkarmaktadır..'</a:t>
            </a:r>
          </a:p>
          <a:p>
            <a:r>
              <a:rPr lang="tr-TR" dirty="0"/>
              <a:t> </a:t>
            </a:r>
          </a:p>
        </p:txBody>
      </p:sp>
    </p:spTree>
    <p:extLst>
      <p:ext uri="{BB962C8B-B14F-4D97-AF65-F5344CB8AC3E}">
        <p14:creationId xmlns:p14="http://schemas.microsoft.com/office/powerpoint/2010/main" val="258962443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585323"/>
          </a:xfrm>
          <a:prstGeom prst="rect">
            <a:avLst/>
          </a:prstGeom>
        </p:spPr>
        <p:txBody>
          <a:bodyPr>
            <a:spAutoFit/>
          </a:bodyPr>
          <a:lstStyle/>
          <a:p>
            <a:r>
              <a:rPr lang="tr-TR" dirty="0"/>
              <a:t>Amerikan futbol örneğinin verildiği şekil 12.7 deki makro döngü yapısına bağlı olarak antrenörler, mikro döngü yaklaşımlarını yapılandırılmalıdır (şekil 12.8). Bu blok </a:t>
            </a:r>
            <a:r>
              <a:rPr lang="tr-TR" dirty="0" err="1"/>
              <a:t>antren¬man</a:t>
            </a:r>
            <a:r>
              <a:rPr lang="tr-TR" dirty="0"/>
              <a:t> modelinde, antrenmanın çok sayıda belirleyici etmeni sıklık ve yoğunluğun </a:t>
            </a:r>
            <a:r>
              <a:rPr lang="tr-TR" dirty="0" err="1"/>
              <a:t>değiştiril¬mesi</a:t>
            </a:r>
            <a:r>
              <a:rPr lang="tr-TR" dirty="0"/>
              <a:t> ile gerçekleştirilmiştir. Aynı gün içerisinde çok sayıda etmen antrene edilmek </a:t>
            </a:r>
            <a:r>
              <a:rPr lang="tr-TR" dirty="0" err="1"/>
              <a:t>isteni¬yorsa</a:t>
            </a:r>
            <a:r>
              <a:rPr lang="tr-TR" dirty="0"/>
              <a:t>, gün içerisinde uygulanan antrenman birimlerinin etkili bir şekilde gerçekleştirilmesi için yorgunluğun düzenlenmesi önem kazanmaktadır</a:t>
            </a:r>
            <a:r>
              <a:rPr lang="tr-TR" dirty="0" smtClean="0"/>
              <a:t>.</a:t>
            </a:r>
            <a:endParaRPr lang="tr-TR" dirty="0"/>
          </a:p>
        </p:txBody>
      </p:sp>
    </p:spTree>
    <p:extLst>
      <p:ext uri="{BB962C8B-B14F-4D97-AF65-F5344CB8AC3E}">
        <p14:creationId xmlns:p14="http://schemas.microsoft.com/office/powerpoint/2010/main" val="326272523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93409" y="209982"/>
            <a:ext cx="6096000" cy="1477328"/>
          </a:xfrm>
          <a:prstGeom prst="rect">
            <a:avLst/>
          </a:prstGeom>
        </p:spPr>
        <p:txBody>
          <a:bodyPr>
            <a:spAutoFit/>
          </a:bodyPr>
          <a:lstStyle/>
          <a:p>
            <a:r>
              <a:rPr lang="tr-TR" dirty="0" smtClean="0"/>
              <a:t>Şekil 12.8 Üniversite </a:t>
            </a:r>
            <a:r>
              <a:rPr lang="tr-TR" dirty="0"/>
              <a:t>ya da profesyonel Amerin futbolcuları için 14 haftalık blok antrenmanındaki hazırlık evresinin mikro döngü yapısı</a:t>
            </a:r>
          </a:p>
          <a:p>
            <a:endParaRPr lang="tr-TR" dirty="0"/>
          </a:p>
          <a:p>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2250288192"/>
              </p:ext>
            </p:extLst>
          </p:nvPr>
        </p:nvGraphicFramePr>
        <p:xfrm>
          <a:off x="928047" y="1815150"/>
          <a:ext cx="10577015" cy="4380931"/>
        </p:xfrm>
        <a:graphic>
          <a:graphicData uri="http://schemas.openxmlformats.org/drawingml/2006/table">
            <a:tbl>
              <a:tblPr>
                <a:tableStyleId>{5C22544A-7EE6-4342-B048-85BDC9FD1C3A}</a:tableStyleId>
              </a:tblPr>
              <a:tblGrid>
                <a:gridCol w="1892094"/>
                <a:gridCol w="711721"/>
                <a:gridCol w="1892094"/>
                <a:gridCol w="1892094"/>
                <a:gridCol w="550841"/>
                <a:gridCol w="544720"/>
                <a:gridCol w="550841"/>
                <a:gridCol w="629532"/>
                <a:gridCol w="629532"/>
                <a:gridCol w="641773"/>
                <a:gridCol w="641773"/>
              </a:tblGrid>
              <a:tr h="441221">
                <a:tc>
                  <a:txBody>
                    <a:bodyPr/>
                    <a:lstStyle/>
                    <a:p>
                      <a:pPr>
                        <a:lnSpc>
                          <a:spcPct val="115000"/>
                        </a:lnSpc>
                        <a:spcAft>
                          <a:spcPts val="0"/>
                        </a:spcAft>
                      </a:pPr>
                      <a:r>
                        <a:rPr lang="tr-TR" sz="900">
                          <a:effectLst/>
                        </a:rPr>
                        <a:t>Aylar</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marR="20320" indent="4445">
                        <a:lnSpc>
                          <a:spcPts val="1115"/>
                        </a:lnSpc>
                        <a:spcAft>
                          <a:spcPts val="0"/>
                        </a:spcAft>
                      </a:pPr>
                      <a:r>
                        <a:rPr lang="tr-TR" sz="900" spc="-30">
                          <a:effectLst/>
                        </a:rPr>
                        <a:t>Makro </a:t>
                      </a:r>
                      <a:r>
                        <a:rPr lang="tr-TR" sz="900" spc="-25">
                          <a:effectLst/>
                        </a:rPr>
                        <a:t>döngü</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spc="-20">
                          <a:effectLst/>
                        </a:rPr>
                        <a:t>Haftalar</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Özellikler</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Pzrt.</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Sah</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Çrş.</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Prş.</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Cuma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spc="-25">
                          <a:effectLst/>
                        </a:rPr>
                        <a:t>Cmrt.</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Pazar</a:t>
                      </a:r>
                      <a:endParaRPr lang="tr-TR" sz="1000">
                        <a:effectLst/>
                        <a:latin typeface="Arial" panose="020B0604020202020204" pitchFamily="34" charset="0"/>
                        <a:ea typeface="Times New Roman" panose="02020603050405020304" pitchFamily="18" charset="0"/>
                      </a:endParaRPr>
                    </a:p>
                  </a:txBody>
                  <a:tcPr marL="25400" marR="25400" marT="0" marB="0"/>
                </a:tc>
              </a:tr>
              <a:tr h="246813">
                <a:tc rowSpan="4">
                  <a:txBody>
                    <a:bodyPr/>
                    <a:lstStyle/>
                    <a:p>
                      <a:pPr>
                        <a:lnSpc>
                          <a:spcPct val="115000"/>
                        </a:lnSpc>
                        <a:spcAft>
                          <a:spcPts val="0"/>
                        </a:spcAft>
                      </a:pPr>
                      <a:r>
                        <a:rPr lang="tr-TR" sz="900">
                          <a:effectLst/>
                        </a:rPr>
                        <a:t>Mayıs</a:t>
                      </a:r>
                      <a:endParaRPr lang="tr-TR" sz="1000">
                        <a:effectLst/>
                        <a:latin typeface="Arial" panose="020B0604020202020204" pitchFamily="34" charset="0"/>
                        <a:ea typeface="Times New Roman" panose="02020603050405020304" pitchFamily="18" charset="0"/>
                      </a:endParaRPr>
                    </a:p>
                  </a:txBody>
                  <a:tcPr marL="25400" marR="25400" marT="0" marB="0"/>
                </a:tc>
                <a:tc rowSpan="4">
                  <a:txBody>
                    <a:bodyPr/>
                    <a:lstStyle/>
                    <a:p>
                      <a:pPr>
                        <a:lnSpc>
                          <a:spcPct val="115000"/>
                        </a:lnSpc>
                        <a:spcAft>
                          <a:spcPts val="0"/>
                        </a:spcAft>
                      </a:pPr>
                      <a:r>
                        <a:rPr lang="tr-TR" sz="900">
                          <a:effectLst/>
                        </a:rPr>
                        <a:t>1</a:t>
                      </a:r>
                      <a:endParaRPr lang="tr-TR" sz="1000">
                        <a:effectLst/>
                        <a:latin typeface="Arial" panose="020B0604020202020204" pitchFamily="34" charset="0"/>
                        <a:ea typeface="Times New Roman" panose="02020603050405020304" pitchFamily="18" charset="0"/>
                      </a:endParaRPr>
                    </a:p>
                  </a:txBody>
                  <a:tcPr marL="25400" marR="25400" marT="0" marB="0"/>
                </a:tc>
                <a:tc rowSpan="4">
                  <a:txBody>
                    <a:bodyPr/>
                    <a:lstStyle/>
                    <a:p>
                      <a:pPr>
                        <a:lnSpc>
                          <a:spcPct val="115000"/>
                        </a:lnSpc>
                        <a:spcAft>
                          <a:spcPts val="0"/>
                        </a:spcAft>
                      </a:pPr>
                      <a:r>
                        <a:rPr lang="tr-TR" sz="900">
                          <a:effectLst/>
                        </a:rPr>
                        <a:t>1-3</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Kuvvet antrenmanı</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3432">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900">
                          <a:effectLst/>
                        </a:rPr>
                        <a:t>Sürat ve çeviklik</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SÇ</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SÇ</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6813">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900">
                          <a:effectLst/>
                        </a:rPr>
                        <a:t>Süratte devamlılık</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SD</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SD</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3432">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900">
                          <a:effectLst/>
                        </a:rPr>
                        <a:t>Özel dayanıklılık</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6813">
                <a:tc rowSpan="4">
                  <a:txBody>
                    <a:bodyPr/>
                    <a:lstStyle/>
                    <a:p>
                      <a:pPr>
                        <a:lnSpc>
                          <a:spcPct val="115000"/>
                        </a:lnSpc>
                        <a:spcAft>
                          <a:spcPts val="0"/>
                        </a:spcAft>
                      </a:pPr>
                      <a:r>
                        <a:rPr lang="tr-TR" sz="900">
                          <a:effectLst/>
                        </a:rPr>
                        <a:t>Haz.</a:t>
                      </a:r>
                      <a:endParaRPr lang="tr-TR" sz="1000">
                        <a:effectLst/>
                        <a:latin typeface="Arial" panose="020B0604020202020204" pitchFamily="34" charset="0"/>
                        <a:ea typeface="Times New Roman" panose="02020603050405020304" pitchFamily="18" charset="0"/>
                      </a:endParaRPr>
                    </a:p>
                  </a:txBody>
                  <a:tcPr marL="25400" marR="25400" marT="0" marB="0"/>
                </a:tc>
                <a:tc rowSpan="4">
                  <a:txBody>
                    <a:bodyPr/>
                    <a:lstStyle/>
                    <a:p>
                      <a:pPr>
                        <a:lnSpc>
                          <a:spcPct val="115000"/>
                        </a:lnSpc>
                        <a:spcAft>
                          <a:spcPts val="0"/>
                        </a:spcAft>
                      </a:pPr>
                      <a:r>
                        <a:rPr lang="tr-TR" sz="900">
                          <a:effectLst/>
                        </a:rPr>
                        <a:t>2</a:t>
                      </a:r>
                      <a:endParaRPr lang="tr-TR" sz="1000">
                        <a:effectLst/>
                        <a:latin typeface="Arial" panose="020B0604020202020204" pitchFamily="34" charset="0"/>
                        <a:ea typeface="Times New Roman" panose="02020603050405020304" pitchFamily="18" charset="0"/>
                      </a:endParaRPr>
                    </a:p>
                  </a:txBody>
                  <a:tcPr marL="25400" marR="25400" marT="0" marB="0"/>
                </a:tc>
                <a:tc rowSpan="4">
                  <a:txBody>
                    <a:bodyPr/>
                    <a:lstStyle/>
                    <a:p>
                      <a:pPr>
                        <a:lnSpc>
                          <a:spcPct val="115000"/>
                        </a:lnSpc>
                        <a:spcAft>
                          <a:spcPts val="0"/>
                        </a:spcAft>
                      </a:pPr>
                      <a:r>
                        <a:rPr lang="tr-TR" sz="900">
                          <a:effectLst/>
                        </a:rPr>
                        <a:t>4-7</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Kuvvet antrenmanı</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3432">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900">
                          <a:effectLst/>
                        </a:rPr>
                        <a:t>Sürat ve çeviklik</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SÇ</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SÇ</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SÇ</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SÇ</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3432">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900">
                          <a:effectLst/>
                        </a:rPr>
                        <a:t>Süratte devamlılık</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SD</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SD</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SD</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6813">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900">
                          <a:effectLst/>
                        </a:rPr>
                        <a:t>Özel dayanıklılık</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ÖD</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3432">
                <a:tc rowSpan="5">
                  <a:txBody>
                    <a:bodyPr/>
                    <a:lstStyle/>
                    <a:p>
                      <a:pPr>
                        <a:lnSpc>
                          <a:spcPct val="115000"/>
                        </a:lnSpc>
                        <a:spcAft>
                          <a:spcPts val="0"/>
                        </a:spcAft>
                      </a:pPr>
                      <a:r>
                        <a:rPr lang="tr-TR" sz="900">
                          <a:effectLst/>
                        </a:rPr>
                        <a:t>Tem.</a:t>
                      </a:r>
                      <a:endParaRPr lang="tr-TR" sz="1000">
                        <a:effectLst/>
                        <a:latin typeface="Arial" panose="020B0604020202020204" pitchFamily="34" charset="0"/>
                        <a:ea typeface="Times New Roman" panose="02020603050405020304" pitchFamily="18" charset="0"/>
                      </a:endParaRPr>
                    </a:p>
                  </a:txBody>
                  <a:tcPr marL="25400" marR="25400" marT="0" marB="0"/>
                </a:tc>
                <a:tc rowSpan="4">
                  <a:txBody>
                    <a:bodyPr/>
                    <a:lstStyle/>
                    <a:p>
                      <a:pPr>
                        <a:lnSpc>
                          <a:spcPct val="115000"/>
                        </a:lnSpc>
                        <a:spcAft>
                          <a:spcPts val="0"/>
                        </a:spcAft>
                      </a:pPr>
                      <a:r>
                        <a:rPr lang="tr-TR" sz="900">
                          <a:effectLst/>
                        </a:rPr>
                        <a:t>3</a:t>
                      </a:r>
                      <a:endParaRPr lang="tr-TR" sz="1000">
                        <a:effectLst/>
                        <a:latin typeface="Arial" panose="020B0604020202020204" pitchFamily="34" charset="0"/>
                        <a:ea typeface="Times New Roman" panose="02020603050405020304" pitchFamily="18" charset="0"/>
                      </a:endParaRPr>
                    </a:p>
                  </a:txBody>
                  <a:tcPr marL="25400" marR="25400" marT="0" marB="0"/>
                </a:tc>
                <a:tc rowSpan="4">
                  <a:txBody>
                    <a:bodyPr/>
                    <a:lstStyle/>
                    <a:p>
                      <a:pPr>
                        <a:lnSpc>
                          <a:spcPct val="115000"/>
                        </a:lnSpc>
                        <a:spcAft>
                          <a:spcPts val="0"/>
                        </a:spcAft>
                      </a:pPr>
                      <a:r>
                        <a:rPr lang="tr-TR" sz="900">
                          <a:effectLst/>
                        </a:rPr>
                        <a:t>8-10</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Kuvvet antrenmanı</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6813">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900">
                          <a:effectLst/>
                        </a:rPr>
                        <a:t>Sürat ve çeviklik</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SÇ</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9349">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900">
                          <a:effectLst/>
                        </a:rPr>
                        <a:t>Süratte devamlılık</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3432">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900">
                          <a:effectLst/>
                        </a:rPr>
                        <a:t>Özel dayanıklılık</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ÖD</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ÖD</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6813">
                <a:tc vMerge="1">
                  <a:txBody>
                    <a:bodyPr/>
                    <a:lstStyle/>
                    <a:p>
                      <a:endParaRPr lang="tr-TR"/>
                    </a:p>
                  </a:txBody>
                  <a:tcPr/>
                </a:tc>
                <a:tc rowSpan="4">
                  <a:txBody>
                    <a:bodyPr/>
                    <a:lstStyle/>
                    <a:p>
                      <a:pPr>
                        <a:lnSpc>
                          <a:spcPct val="115000"/>
                        </a:lnSpc>
                        <a:spcAft>
                          <a:spcPts val="0"/>
                        </a:spcAft>
                      </a:pPr>
                      <a:r>
                        <a:rPr lang="tr-TR" sz="900">
                          <a:effectLst/>
                        </a:rPr>
                        <a:t>4</a:t>
                      </a:r>
                      <a:endParaRPr lang="tr-TR" sz="1000">
                        <a:effectLst/>
                        <a:latin typeface="Arial" panose="020B0604020202020204" pitchFamily="34" charset="0"/>
                        <a:ea typeface="Times New Roman" panose="02020603050405020304" pitchFamily="18" charset="0"/>
                      </a:endParaRPr>
                    </a:p>
                  </a:txBody>
                  <a:tcPr marL="25400" marR="25400" marT="0" marB="0"/>
                </a:tc>
                <a:tc rowSpan="4">
                  <a:txBody>
                    <a:bodyPr/>
                    <a:lstStyle/>
                    <a:p>
                      <a:pPr>
                        <a:lnSpc>
                          <a:spcPct val="115000"/>
                        </a:lnSpc>
                        <a:spcAft>
                          <a:spcPts val="0"/>
                        </a:spcAft>
                      </a:pPr>
                      <a:r>
                        <a:rPr lang="tr-TR" sz="900">
                          <a:effectLst/>
                        </a:rPr>
                        <a:t>11-14</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Kuvvet antrenmanı</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KA</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3432">
                <a:tc rowSpan="3">
                  <a:txBody>
                    <a:bodyPr/>
                    <a:lstStyle/>
                    <a:p>
                      <a:pPr>
                        <a:lnSpc>
                          <a:spcPct val="115000"/>
                        </a:lnSpc>
                        <a:spcAft>
                          <a:spcPts val="0"/>
                        </a:spcAft>
                      </a:pPr>
                      <a:r>
                        <a:rPr lang="tr-TR" sz="900" spc="-50">
                          <a:effectLst/>
                        </a:rPr>
                        <a:t>Ağ us.</a:t>
                      </a:r>
                      <a:endParaRPr lang="tr-TR" sz="1000">
                        <a:effectLst/>
                        <a:latin typeface="Arial" panose="020B0604020202020204" pitchFamily="34" charset="0"/>
                        <a:ea typeface="Times New Roman" panose="02020603050405020304" pitchFamily="18" charset="0"/>
                      </a:endParaRPr>
                    </a:p>
                  </a:txBody>
                  <a:tcPr marL="25400" marR="25400" marT="0" marB="0"/>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900">
                          <a:effectLst/>
                        </a:rPr>
                        <a:t>Sürat ve çeviklik</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SÇ</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SÇ</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SÇ</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43432">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900">
                          <a:effectLst/>
                        </a:rPr>
                        <a:t>Süratte devamlılık</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r>
              <a:tr h="262027">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900">
                          <a:effectLst/>
                        </a:rPr>
                        <a:t>Özel dayanıklılık</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ÖD</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ÖD</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900">
                          <a:effectLst/>
                        </a:rPr>
                        <a:t>ÖD</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a:effectLst/>
                        </a:rPr>
                        <a:t> </a:t>
                      </a:r>
                      <a:endParaRPr lang="tr-TR" sz="1000">
                        <a:effectLst/>
                        <a:latin typeface="Arial" panose="020B0604020202020204" pitchFamily="34" charset="0"/>
                        <a:ea typeface="Times New Roman" panose="02020603050405020304" pitchFamily="18" charset="0"/>
                      </a:endParaRPr>
                    </a:p>
                  </a:txBody>
                  <a:tcPr marL="25400" marR="25400" marT="0" marB="0"/>
                </a:tc>
                <a:tc>
                  <a:txBody>
                    <a:bodyPr/>
                    <a:lstStyle/>
                    <a:p>
                      <a:pPr>
                        <a:lnSpc>
                          <a:spcPct val="115000"/>
                        </a:lnSpc>
                        <a:spcAft>
                          <a:spcPts val="0"/>
                        </a:spcAft>
                      </a:pPr>
                      <a:r>
                        <a:rPr lang="tr-TR" sz="1000" dirty="0">
                          <a:effectLst/>
                        </a:rPr>
                        <a:t> </a:t>
                      </a:r>
                      <a:endParaRPr lang="tr-TR" sz="1000" dirty="0">
                        <a:effectLst/>
                        <a:latin typeface="Arial" panose="020B0604020202020204" pitchFamily="34" charset="0"/>
                        <a:ea typeface="Times New Roman" panose="02020603050405020304" pitchFamily="18" charset="0"/>
                      </a:endParaRPr>
                    </a:p>
                  </a:txBody>
                  <a:tcPr marL="25400" marR="25400" marT="0" marB="0"/>
                </a:tc>
              </a:tr>
            </a:tbl>
          </a:graphicData>
        </a:graphic>
      </p:graphicFrame>
    </p:spTree>
    <p:extLst>
      <p:ext uri="{BB962C8B-B14F-4D97-AF65-F5344CB8AC3E}">
        <p14:creationId xmlns:p14="http://schemas.microsoft.com/office/powerpoint/2010/main" val="322024493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2862322"/>
          </a:xfrm>
          <a:prstGeom prst="rect">
            <a:avLst/>
          </a:prstGeom>
        </p:spPr>
        <p:txBody>
          <a:bodyPr>
            <a:spAutoFit/>
          </a:bodyPr>
          <a:lstStyle/>
          <a:p>
            <a:r>
              <a:rPr lang="tr-TR" dirty="0"/>
              <a:t>KA = Kuvvet antrenmanı, SÇ = Sürat çeviklik, SD = Süratte </a:t>
            </a:r>
            <a:r>
              <a:rPr lang="tr-TR" dirty="0" err="1"/>
              <a:t>devamılık</a:t>
            </a:r>
            <a:r>
              <a:rPr lang="tr-TR" dirty="0"/>
              <a:t>, ÖD = Özel dayanıklılık Planlamada günlük olarak çok sayıda etkinlik tasarlanmışsa tek bir antrenman öğesi, sabah antrenman biriminde diğer antrenman öğeleri ise 4 </a:t>
            </a:r>
            <a:r>
              <a:rPr lang="tr-TR" dirty="0" err="1"/>
              <a:t>saaat</a:t>
            </a:r>
            <a:r>
              <a:rPr lang="tr-TR" dirty="0"/>
              <a:t> sonra uygulanmalıdır. Zamanı etkili bir biçimde kullanmak için iki antrenman öğesi aynı antrenman biriminde uygulanması gerekiyorsa öncelikli olarak birincil ge-</a:t>
            </a:r>
            <a:r>
              <a:rPr lang="tr-TR" dirty="0" err="1"/>
              <a:t>liştirilmesi</a:t>
            </a:r>
            <a:r>
              <a:rPr lang="tr-TR" dirty="0"/>
              <a:t> gerekli özellik çalışılmalıdır. Aynı günde SÇ ve KA çalışılması gerekiyorsa KA antrenmanında üst gövde alıştırmaları çalışılmalıdır.</a:t>
            </a:r>
          </a:p>
          <a:p>
            <a:r>
              <a:rPr lang="tr-TR" dirty="0" err="1"/>
              <a:t>Plisk</a:t>
            </a:r>
            <a:r>
              <a:rPr lang="tr-TR" dirty="0"/>
              <a:t> 2008 (91) ve </a:t>
            </a:r>
            <a:r>
              <a:rPr lang="tr-TR" dirty="0" err="1"/>
              <a:t>Haff</a:t>
            </a:r>
            <a:r>
              <a:rPr lang="tr-TR" dirty="0"/>
              <a:t> vd. 2004 (39), dan uyarlanmıştır</a:t>
            </a:r>
            <a:r>
              <a:rPr lang="tr-TR" dirty="0" smtClean="0"/>
              <a:t>.</a:t>
            </a:r>
            <a:endParaRPr lang="tr-TR" dirty="0"/>
          </a:p>
        </p:txBody>
      </p:sp>
    </p:spTree>
    <p:extLst>
      <p:ext uri="{BB962C8B-B14F-4D97-AF65-F5344CB8AC3E}">
        <p14:creationId xmlns:p14="http://schemas.microsoft.com/office/powerpoint/2010/main" val="418000721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7346"/>
            <a:ext cx="6096000" cy="2308324"/>
          </a:xfrm>
          <a:prstGeom prst="rect">
            <a:avLst/>
          </a:prstGeom>
        </p:spPr>
        <p:txBody>
          <a:bodyPr>
            <a:spAutoFit/>
          </a:bodyPr>
          <a:lstStyle/>
          <a:p>
            <a:r>
              <a:rPr lang="tr-TR" dirty="0"/>
              <a:t>ÖNEMLİ KAVRAMLARI ÖZETİ</a:t>
            </a:r>
          </a:p>
          <a:p>
            <a:r>
              <a:rPr lang="tr-TR" dirty="0"/>
              <a:t>Sürat, çeviklik ve süratte devamlılık gelişimi, spor dallarında öncelikle geliştirilmesi </a:t>
            </a:r>
            <a:r>
              <a:rPr lang="tr-TR" dirty="0" err="1"/>
              <a:t>ge¬rekli</a:t>
            </a:r>
            <a:r>
              <a:rPr lang="tr-TR" dirty="0"/>
              <a:t> olan özellikler olarak değerlendirilmektedir. Bu </a:t>
            </a:r>
            <a:r>
              <a:rPr lang="tr-TR" dirty="0" err="1"/>
              <a:t>sporsal</a:t>
            </a:r>
            <a:r>
              <a:rPr lang="tr-TR" dirty="0"/>
              <a:t> verim açısından önemli olan özellikler, yıllık antrenman </a:t>
            </a:r>
            <a:r>
              <a:rPr lang="tr-TR" dirty="0" err="1"/>
              <a:t>dönemleme</a:t>
            </a:r>
            <a:r>
              <a:rPr lang="tr-TR" dirty="0"/>
              <a:t> içerisine yerleştirilmelidir. Uzun mesafe </a:t>
            </a:r>
            <a:r>
              <a:rPr lang="tr-TR" dirty="0" err="1"/>
              <a:t>antren¬man</a:t>
            </a:r>
            <a:r>
              <a:rPr lang="tr-TR" dirty="0"/>
              <a:t> yöntemleri, sürat ve </a:t>
            </a:r>
            <a:r>
              <a:rPr lang="tr-TR" dirty="0" err="1"/>
              <a:t>çevikli</a:t>
            </a:r>
            <a:r>
              <a:rPr lang="tr-TR" dirty="0"/>
              <a:t> niteliklerinin en üst düzeye ulaşmasını sağlamak için </a:t>
            </a:r>
            <a:r>
              <a:rPr lang="tr-TR" dirty="0" err="1"/>
              <a:t>te¬melleri</a:t>
            </a:r>
            <a:r>
              <a:rPr lang="tr-TR" dirty="0"/>
              <a:t> oluşturmak amaçlı kullanılmaktadır. </a:t>
            </a:r>
          </a:p>
        </p:txBody>
      </p:sp>
    </p:spTree>
    <p:extLst>
      <p:ext uri="{BB962C8B-B14F-4D97-AF65-F5344CB8AC3E}">
        <p14:creationId xmlns:p14="http://schemas.microsoft.com/office/powerpoint/2010/main" val="367676261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7346"/>
            <a:ext cx="6096000" cy="2862322"/>
          </a:xfrm>
          <a:prstGeom prst="rect">
            <a:avLst/>
          </a:prstGeom>
        </p:spPr>
        <p:txBody>
          <a:bodyPr>
            <a:spAutoFit/>
          </a:bodyPr>
          <a:lstStyle/>
          <a:p>
            <a:r>
              <a:rPr lang="tr-TR" dirty="0" smtClean="0"/>
              <a:t>Maksimal </a:t>
            </a:r>
            <a:r>
              <a:rPr lang="tr-TR" dirty="0"/>
              <a:t>kuvvet ve çabuk kuvvet özellikleri, sürat verim düzeyinin en üst düzeye çıkartılması için önemlidir. Bu bağlamda antrenman programları içerisine, kuvvet antrenmanları yerleştirilmelidir.</a:t>
            </a:r>
          </a:p>
          <a:p>
            <a:r>
              <a:rPr lang="tr-TR" dirty="0"/>
              <a:t>Bazı özel hareket mekanikleri, sporcunun hareket hızını (bakınız </a:t>
            </a:r>
            <a:r>
              <a:rPr lang="tr-TR" dirty="0" err="1"/>
              <a:t>Pliks</a:t>
            </a:r>
            <a:r>
              <a:rPr lang="tr-TR" dirty="0"/>
              <a:t> 91) ve yön </a:t>
            </a:r>
            <a:r>
              <a:rPr lang="tr-TR" dirty="0" err="1"/>
              <a:t>değiş¬tirme</a:t>
            </a:r>
            <a:r>
              <a:rPr lang="tr-TR" dirty="0"/>
              <a:t> etkinliklerini en üst düzeye çıkarmak için önemli bir işlev görmektedirler. Süratin yön değiştirme verimleri üzerinde etkisinden dolayı, yön değiştirme ya da çeviklik etkinlikleri, yıllık antrenman planı içerisine yerleştirilmelidir. </a:t>
            </a:r>
          </a:p>
        </p:txBody>
      </p:sp>
    </p:spTree>
    <p:extLst>
      <p:ext uri="{BB962C8B-B14F-4D97-AF65-F5344CB8AC3E}">
        <p14:creationId xmlns:p14="http://schemas.microsoft.com/office/powerpoint/2010/main" val="236335431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7346"/>
            <a:ext cx="6096000" cy="2031325"/>
          </a:xfrm>
          <a:prstGeom prst="rect">
            <a:avLst/>
          </a:prstGeom>
        </p:spPr>
        <p:txBody>
          <a:bodyPr>
            <a:spAutoFit/>
          </a:bodyPr>
          <a:lstStyle/>
          <a:p>
            <a:r>
              <a:rPr lang="tr-TR" dirty="0" smtClean="0"/>
              <a:t>Düz </a:t>
            </a:r>
            <a:r>
              <a:rPr lang="tr-TR" dirty="0"/>
              <a:t>koşu uygulamaları, çeviklik düzeyi üzerinde anlamlı bir artış sağlamamaktadırlar. Çoğu sporcular, düz sprint </a:t>
            </a:r>
            <a:r>
              <a:rPr lang="tr-TR" dirty="0" err="1"/>
              <a:t>antrenmanla¬rını</a:t>
            </a:r>
            <a:r>
              <a:rPr lang="tr-TR" dirty="0"/>
              <a:t> azaltarak ivmelenme, yavaşlama, yön değiştirme ve yeniden ivmelenme etkinliklerini içeren, yön değiştirme uygulamalarını kullanmaktadırlar. Bunun içinde futbol topu, </a:t>
            </a:r>
            <a:r>
              <a:rPr lang="tr-TR" dirty="0" err="1"/>
              <a:t>bas¬ketbol</a:t>
            </a:r>
            <a:r>
              <a:rPr lang="tr-TR" dirty="0"/>
              <a:t> topu gibi yarışmada kullanılan araçlarla yapılan uygulamalar etkinliklerde sıkça kullanılmaktadır.</a:t>
            </a:r>
          </a:p>
        </p:txBody>
      </p:sp>
    </p:spTree>
    <p:extLst>
      <p:ext uri="{BB962C8B-B14F-4D97-AF65-F5344CB8AC3E}">
        <p14:creationId xmlns:p14="http://schemas.microsoft.com/office/powerpoint/2010/main" val="345967489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912351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217875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TotalTime>
  <Words>9912</Words>
  <Application>Microsoft Office PowerPoint</Application>
  <PresentationFormat>Geniş ekran</PresentationFormat>
  <Paragraphs>371</Paragraphs>
  <Slides>149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149</vt:i4>
      </vt:variant>
    </vt:vector>
  </HeadingPairs>
  <TitlesOfParts>
    <vt:vector size="154" baseType="lpstr">
      <vt:lpstr>Arial</vt:lpstr>
      <vt:lpstr>Calibri</vt:lpstr>
      <vt:lpstr>Calibri Light</vt:lpstr>
      <vt:lpstr>Times New Roman</vt:lpstr>
      <vt:lpstr>Office Teması</vt:lpstr>
      <vt:lpstr>BÖLÜM 12</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SEYDİ AHMET AĞAOĞLU</dc:creator>
  <cp:lastModifiedBy>SEYDİ AHMET AĞAOĞLU</cp:lastModifiedBy>
  <cp:revision>21</cp:revision>
  <dcterms:created xsi:type="dcterms:W3CDTF">2016-12-05T14:50:52Z</dcterms:created>
  <dcterms:modified xsi:type="dcterms:W3CDTF">2016-12-06T12:49:59Z</dcterms:modified>
</cp:coreProperties>
</file>