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322" r:id="rId16"/>
    <p:sldId id="270" r:id="rId17"/>
    <p:sldId id="271" r:id="rId18"/>
    <p:sldId id="323" r:id="rId19"/>
    <p:sldId id="272" r:id="rId20"/>
    <p:sldId id="273" r:id="rId21"/>
    <p:sldId id="274" r:id="rId22"/>
    <p:sldId id="275" r:id="rId23"/>
    <p:sldId id="276" r:id="rId24"/>
    <p:sldId id="277" r:id="rId25"/>
    <p:sldId id="278" r:id="rId26"/>
    <p:sldId id="279" r:id="rId27"/>
    <p:sldId id="280" r:id="rId28"/>
    <p:sldId id="281" r:id="rId29"/>
    <p:sldId id="282" r:id="rId30"/>
    <p:sldId id="324" r:id="rId31"/>
    <p:sldId id="283" r:id="rId32"/>
    <p:sldId id="325" r:id="rId33"/>
    <p:sldId id="287" r:id="rId34"/>
    <p:sldId id="284" r:id="rId35"/>
    <p:sldId id="326" r:id="rId36"/>
    <p:sldId id="285" r:id="rId37"/>
    <p:sldId id="327" r:id="rId38"/>
    <p:sldId id="286" r:id="rId39"/>
    <p:sldId id="288" r:id="rId40"/>
    <p:sldId id="289" r:id="rId41"/>
    <p:sldId id="290" r:id="rId42"/>
    <p:sldId id="291" r:id="rId43"/>
    <p:sldId id="292" r:id="rId44"/>
    <p:sldId id="293" r:id="rId45"/>
    <p:sldId id="294" r:id="rId46"/>
    <p:sldId id="295" r:id="rId47"/>
    <p:sldId id="296" r:id="rId48"/>
    <p:sldId id="297" r:id="rId49"/>
    <p:sldId id="298" r:id="rId50"/>
    <p:sldId id="329"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30" r:id="rId65"/>
    <p:sldId id="312" r:id="rId66"/>
    <p:sldId id="331" r:id="rId67"/>
    <p:sldId id="313" r:id="rId68"/>
    <p:sldId id="314" r:id="rId69"/>
    <p:sldId id="315" r:id="rId70"/>
    <p:sldId id="316" r:id="rId71"/>
    <p:sldId id="317" r:id="rId72"/>
    <p:sldId id="318" r:id="rId73"/>
    <p:sldId id="319" r:id="rId74"/>
    <p:sldId id="320" r:id="rId75"/>
    <p:sldId id="321" r:id="rId76"/>
    <p:sldId id="328" r:id="rId7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p:scale>
          <a:sx n="80" d="100"/>
          <a:sy n="80" d="100"/>
        </p:scale>
        <p:origin x="-21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EB40BB-C62C-4391-88A7-86B210BD8F23}" type="datetimeFigureOut">
              <a:rPr lang="tr-TR" smtClean="0"/>
              <a:t>10.04.2017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1B7F8-92F8-4EF4-AE15-76F7AC9E743F}" type="slidenum">
              <a:rPr lang="tr-TR" smtClean="0"/>
              <a:t>‹#›</a:t>
            </a:fld>
            <a:endParaRPr lang="tr-TR"/>
          </a:p>
        </p:txBody>
      </p:sp>
    </p:spTree>
    <p:extLst>
      <p:ext uri="{BB962C8B-B14F-4D97-AF65-F5344CB8AC3E}">
        <p14:creationId xmlns:p14="http://schemas.microsoft.com/office/powerpoint/2010/main" val="4051570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DA1B7F8-92F8-4EF4-AE15-76F7AC9E743F}" type="slidenum">
              <a:rPr lang="tr-TR" smtClean="0"/>
              <a:t>29</a:t>
            </a:fld>
            <a:endParaRPr lang="tr-TR"/>
          </a:p>
        </p:txBody>
      </p:sp>
    </p:spTree>
    <p:extLst>
      <p:ext uri="{BB962C8B-B14F-4D97-AF65-F5344CB8AC3E}">
        <p14:creationId xmlns:p14="http://schemas.microsoft.com/office/powerpoint/2010/main" val="1148762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DA1B7F8-92F8-4EF4-AE15-76F7AC9E743F}" type="slidenum">
              <a:rPr lang="tr-TR" smtClean="0"/>
              <a:t>30</a:t>
            </a:fld>
            <a:endParaRPr lang="tr-TR"/>
          </a:p>
        </p:txBody>
      </p:sp>
    </p:spTree>
    <p:extLst>
      <p:ext uri="{BB962C8B-B14F-4D97-AF65-F5344CB8AC3E}">
        <p14:creationId xmlns:p14="http://schemas.microsoft.com/office/powerpoint/2010/main" val="2718317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4760AF0-0D24-467B-97D1-6EA56524F4B7}" type="datetimeFigureOut">
              <a:rPr lang="tr-TR" smtClean="0"/>
              <a:t>10.04.2017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4230112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4760AF0-0D24-467B-97D1-6EA56524F4B7}" type="datetimeFigureOut">
              <a:rPr lang="tr-TR" smtClean="0"/>
              <a:t>10.04.2017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2258861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4760AF0-0D24-467B-97D1-6EA56524F4B7}" type="datetimeFigureOut">
              <a:rPr lang="tr-TR" smtClean="0"/>
              <a:t>10.04.2017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2777459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4760AF0-0D24-467B-97D1-6EA56524F4B7}" type="datetimeFigureOut">
              <a:rPr lang="tr-TR" smtClean="0"/>
              <a:t>10.04.2017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2992326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4760AF0-0D24-467B-97D1-6EA56524F4B7}" type="datetimeFigureOut">
              <a:rPr lang="tr-TR" smtClean="0"/>
              <a:t>10.04.2017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23867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4760AF0-0D24-467B-97D1-6EA56524F4B7}" type="datetimeFigureOut">
              <a:rPr lang="tr-TR" smtClean="0"/>
              <a:t>10.04.2017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260570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4760AF0-0D24-467B-97D1-6EA56524F4B7}" type="datetimeFigureOut">
              <a:rPr lang="tr-TR" smtClean="0"/>
              <a:t>10.04.2017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2139486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4760AF0-0D24-467B-97D1-6EA56524F4B7}" type="datetimeFigureOut">
              <a:rPr lang="tr-TR" smtClean="0"/>
              <a:t>10.04.2017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132957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4760AF0-0D24-467B-97D1-6EA56524F4B7}" type="datetimeFigureOut">
              <a:rPr lang="tr-TR" smtClean="0"/>
              <a:t>10.04.2017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1372534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4760AF0-0D24-467B-97D1-6EA56524F4B7}" type="datetimeFigureOut">
              <a:rPr lang="tr-TR" smtClean="0"/>
              <a:t>10.04.2017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3794095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4760AF0-0D24-467B-97D1-6EA56524F4B7}" type="datetimeFigureOut">
              <a:rPr lang="tr-TR" smtClean="0"/>
              <a:t>10.04.2017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069320-93D5-4EF1-8507-0EB344F5A942}" type="slidenum">
              <a:rPr lang="tr-TR" smtClean="0"/>
              <a:t>‹#›</a:t>
            </a:fld>
            <a:endParaRPr lang="tr-TR"/>
          </a:p>
        </p:txBody>
      </p:sp>
    </p:spTree>
    <p:extLst>
      <p:ext uri="{BB962C8B-B14F-4D97-AF65-F5344CB8AC3E}">
        <p14:creationId xmlns:p14="http://schemas.microsoft.com/office/powerpoint/2010/main" val="240710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760AF0-0D24-467B-97D1-6EA56524F4B7}" type="datetimeFigureOut">
              <a:rPr lang="tr-TR" smtClean="0"/>
              <a:t>10.04.2017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069320-93D5-4EF1-8507-0EB344F5A942}" type="slidenum">
              <a:rPr lang="tr-TR" smtClean="0"/>
              <a:t>‹#›</a:t>
            </a:fld>
            <a:endParaRPr lang="tr-TR"/>
          </a:p>
        </p:txBody>
      </p:sp>
    </p:spTree>
    <p:extLst>
      <p:ext uri="{BB962C8B-B14F-4D97-AF65-F5344CB8AC3E}">
        <p14:creationId xmlns:p14="http://schemas.microsoft.com/office/powerpoint/2010/main" val="4153924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63773" y="163773"/>
            <a:ext cx="11914496" cy="5324535"/>
          </a:xfrm>
          <a:prstGeom prst="rect">
            <a:avLst/>
          </a:prstGeom>
        </p:spPr>
        <p:txBody>
          <a:bodyPr wrap="square">
            <a:spAutoFit/>
          </a:bodyPr>
          <a:lstStyle/>
          <a:p>
            <a:pPr algn="just"/>
            <a:r>
              <a:rPr lang="tr-TR" sz="3200" b="1" dirty="0" smtClean="0"/>
              <a:t>Antrenmanın Değişkenleri</a:t>
            </a:r>
          </a:p>
          <a:p>
            <a:pPr algn="just"/>
            <a:endParaRPr lang="tr-TR" sz="2800" dirty="0" smtClean="0"/>
          </a:p>
          <a:p>
            <a:pPr algn="just"/>
            <a:r>
              <a:rPr lang="tr-TR" sz="2800" dirty="0" smtClean="0"/>
              <a:t>Bir fiziksel antrenman programının etkililiği, kapsam (süre, mesafe, tekrar ya da yüklenme kapsamı), sertlik (şiddet, </a:t>
            </a:r>
            <a:r>
              <a:rPr lang="tr-TR" sz="2800" dirty="0" err="1" smtClean="0"/>
              <a:t>yeğinlik</a:t>
            </a:r>
            <a:r>
              <a:rPr lang="tr-TR" sz="2800" dirty="0" smtClean="0"/>
              <a:t>), yüklenme, sürat ya da güç çıktısı ve yoğunluk (sıklık) gibi antrenmanın anahtar değişkenlerinin bir işlevi olarak görülmektedir. Bu değişkenler, antrenman ya da yarışmanın işlevsel, fizyolojik ve psikolojik gereklerine göre yönlendirilmelidir. </a:t>
            </a:r>
          </a:p>
          <a:p>
            <a:pPr algn="just"/>
            <a:endParaRPr lang="tr-TR" sz="2800" dirty="0"/>
          </a:p>
          <a:p>
            <a:pPr algn="just"/>
            <a:r>
              <a:rPr lang="tr-TR" sz="2800" dirty="0" smtClean="0"/>
              <a:t>Bir antrenör antrenman planını tasarlarken, verim hedeflerine ulaşabilmek için öncelikli olarak hangi değişkenin kullanılması gerekli olduğuna karar vermelidir. Bu değişkenlerin, antrenman üzerinde önemli ölçüde antrenmandan kaynaklanan sonuçları oluşturmasından dolayı sporcunun verim düzeyini etkilemektedir. </a:t>
            </a:r>
            <a:endParaRPr lang="tr-TR" sz="2800" dirty="0"/>
          </a:p>
        </p:txBody>
      </p:sp>
    </p:spTree>
    <p:extLst>
      <p:ext uri="{BB962C8B-B14F-4D97-AF65-F5344CB8AC3E}">
        <p14:creationId xmlns:p14="http://schemas.microsoft.com/office/powerpoint/2010/main" val="17512504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71279" y="325018"/>
            <a:ext cx="11723426" cy="3970318"/>
          </a:xfrm>
          <a:prstGeom prst="rect">
            <a:avLst/>
          </a:prstGeom>
        </p:spPr>
        <p:txBody>
          <a:bodyPr wrap="square">
            <a:spAutoFit/>
          </a:bodyPr>
          <a:lstStyle/>
          <a:p>
            <a:pPr algn="just"/>
            <a:endParaRPr lang="tr-TR" sz="2800" dirty="0" smtClean="0"/>
          </a:p>
          <a:p>
            <a:pPr algn="just"/>
            <a:r>
              <a:rPr lang="tr-TR" sz="2800" dirty="0" smtClean="0"/>
              <a:t>Antrenman planları, sporcunun gereksinimlerine uygun oranlarda antrenman değişkenlerinin düzenlenmesini gerektirmektedir. Antrenörler, sürekli olarak antrenman değişkenlerinin sürdürülmesine ilişkin kararlarını vermeden önce antrenman planlarına, sporcunun verdiği tepkileri izlemesi gerekmektedir. </a:t>
            </a:r>
          </a:p>
          <a:p>
            <a:pPr algn="just"/>
            <a:endParaRPr lang="tr-TR" sz="2800" dirty="0" smtClean="0"/>
          </a:p>
          <a:p>
            <a:pPr algn="just"/>
            <a:r>
              <a:rPr lang="tr-TR" sz="2800" dirty="0" smtClean="0"/>
              <a:t>Sporcunun spor geçmişi boyunca uyguladığı, yıllık antrenman planlarının irdelenmesi, yıllık plan içerisinde antrenman değişkenlerinin işlevinin, değiştirilmesi ya da sürdürülmesi için yönlendirici olmaktadır.	</a:t>
            </a:r>
            <a:endParaRPr lang="tr-TR" sz="2800" dirty="0"/>
          </a:p>
        </p:txBody>
      </p:sp>
    </p:spTree>
    <p:extLst>
      <p:ext uri="{BB962C8B-B14F-4D97-AF65-F5344CB8AC3E}">
        <p14:creationId xmlns:p14="http://schemas.microsoft.com/office/powerpoint/2010/main" val="4098296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77421" y="327545"/>
            <a:ext cx="11846257" cy="4893647"/>
          </a:xfrm>
          <a:prstGeom prst="rect">
            <a:avLst/>
          </a:prstGeom>
        </p:spPr>
        <p:txBody>
          <a:bodyPr wrap="square">
            <a:spAutoFit/>
          </a:bodyPr>
          <a:lstStyle/>
          <a:p>
            <a:pPr lvl="0" algn="just"/>
            <a:r>
              <a:rPr lang="tr-TR" sz="3200" b="1" dirty="0">
                <a:solidFill>
                  <a:prstClr val="black"/>
                </a:solidFill>
              </a:rPr>
              <a:t>KAPSAM (Hacim, Volüm</a:t>
            </a:r>
            <a:r>
              <a:rPr lang="tr-TR" sz="3200" b="1" dirty="0" smtClean="0">
                <a:solidFill>
                  <a:prstClr val="black"/>
                </a:solidFill>
              </a:rPr>
              <a:t>)</a:t>
            </a:r>
            <a:endParaRPr lang="tr-TR" sz="3200" b="1" dirty="0">
              <a:solidFill>
                <a:prstClr val="black"/>
              </a:solidFill>
            </a:endParaRPr>
          </a:p>
          <a:p>
            <a:pPr lvl="0" algn="just"/>
            <a:r>
              <a:rPr lang="tr-TR" sz="2800" dirty="0">
                <a:solidFill>
                  <a:prstClr val="black"/>
                </a:solidFill>
              </a:rPr>
              <a:t>Antrenmanın birincil öğesi olarak kapsam, yüksek teknik, taktik ve fiziksel gelişim için bir ön koşul olarak görülmektedir. Sık olarak yanlış bir biçimde antrenmanın süresi olarak adlandırılan antrenman kapsamı, birbiri ile bağlantılı aşağıdaki bölümleri içermektedir</a:t>
            </a:r>
            <a:r>
              <a:rPr lang="tr-TR" sz="2800" dirty="0" smtClean="0">
                <a:solidFill>
                  <a:prstClr val="black"/>
                </a:solidFill>
              </a:rPr>
              <a:t>:</a:t>
            </a:r>
          </a:p>
          <a:p>
            <a:pPr lvl="0" algn="just"/>
            <a:endParaRPr lang="tr-TR" sz="2800" dirty="0">
              <a:solidFill>
                <a:prstClr val="black"/>
              </a:solidFill>
            </a:endParaRPr>
          </a:p>
          <a:p>
            <a:pPr marL="571500" lvl="0" indent="-571500" algn="just">
              <a:buFont typeface="Arial" panose="020B0604020202020204" pitchFamily="34" charset="0"/>
              <a:buChar char="•"/>
            </a:pPr>
            <a:r>
              <a:rPr lang="tr-TR" sz="2800" dirty="0">
                <a:solidFill>
                  <a:prstClr val="black"/>
                </a:solidFill>
              </a:rPr>
              <a:t>Antrenmanın zamanı ya da süresi</a:t>
            </a:r>
          </a:p>
          <a:p>
            <a:pPr marL="571500" lvl="0" indent="-571500" algn="just">
              <a:buFont typeface="Arial" panose="020B0604020202020204" pitchFamily="34" charset="0"/>
              <a:buChar char="•"/>
            </a:pPr>
            <a:r>
              <a:rPr lang="tr-TR" sz="2800" dirty="0">
                <a:solidFill>
                  <a:prstClr val="black"/>
                </a:solidFill>
              </a:rPr>
              <a:t>Kuvvet antrenmanında yüklenme kapsamı ya da alınan mesafe </a:t>
            </a:r>
          </a:p>
          <a:p>
            <a:pPr lvl="0" algn="just"/>
            <a:r>
              <a:rPr lang="tr-TR" sz="2800" dirty="0">
                <a:solidFill>
                  <a:prstClr val="black"/>
                </a:solidFill>
              </a:rPr>
              <a:t>(yüklenme kapsamı = </a:t>
            </a:r>
            <a:r>
              <a:rPr lang="tr-TR" sz="2800" dirty="0" smtClean="0">
                <a:solidFill>
                  <a:prstClr val="black"/>
                </a:solidFill>
              </a:rPr>
              <a:t>set X </a:t>
            </a:r>
            <a:r>
              <a:rPr lang="tr-TR" sz="2800" dirty="0">
                <a:solidFill>
                  <a:prstClr val="black"/>
                </a:solidFill>
              </a:rPr>
              <a:t>tekrar </a:t>
            </a:r>
            <a:r>
              <a:rPr lang="en-US" sz="2800" dirty="0">
                <a:solidFill>
                  <a:prstClr val="black"/>
                </a:solidFill>
              </a:rPr>
              <a:t>X </a:t>
            </a:r>
            <a:r>
              <a:rPr lang="tr-TR" sz="2800" dirty="0">
                <a:solidFill>
                  <a:prstClr val="black"/>
                </a:solidFill>
              </a:rPr>
              <a:t>ağırlık kg)</a:t>
            </a:r>
          </a:p>
          <a:p>
            <a:pPr marL="571500" lvl="0" indent="-571500" algn="just">
              <a:buFont typeface="Arial" panose="020B0604020202020204" pitchFamily="34" charset="0"/>
              <a:buChar char="•"/>
            </a:pPr>
            <a:r>
              <a:rPr lang="tr-TR" sz="2800" dirty="0">
                <a:solidFill>
                  <a:prstClr val="black"/>
                </a:solidFill>
              </a:rPr>
              <a:t>Sporcunun belirli bir süre içerisinde alıştırma ya da teknik öğeleri tekrarlama sayısı</a:t>
            </a:r>
          </a:p>
        </p:txBody>
      </p:sp>
    </p:spTree>
    <p:extLst>
      <p:ext uri="{BB962C8B-B14F-4D97-AF65-F5344CB8AC3E}">
        <p14:creationId xmlns:p14="http://schemas.microsoft.com/office/powerpoint/2010/main" val="24140343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36479" y="150125"/>
            <a:ext cx="11791664" cy="342081"/>
          </a:xfrm>
          <a:prstGeom prst="rect">
            <a:avLst/>
          </a:prstGeom>
        </p:spPr>
        <p:txBody>
          <a:bodyPr wrap="square">
            <a:spAutoFit/>
          </a:bodyPr>
          <a:lstStyle/>
          <a:p>
            <a:pPr marL="466090" marR="12065" indent="109855" algn="just">
              <a:lnSpc>
                <a:spcPts val="1355"/>
              </a:lnSpc>
              <a:spcBef>
                <a:spcPts val="2530"/>
              </a:spcBef>
              <a:spcAft>
                <a:spcPts val="0"/>
              </a:spcAft>
            </a:pPr>
            <a:endParaRPr lang="tr-TR" sz="3400" dirty="0"/>
          </a:p>
        </p:txBody>
      </p:sp>
      <p:sp>
        <p:nvSpPr>
          <p:cNvPr id="3" name="Dikdörtgen 2"/>
          <p:cNvSpPr/>
          <p:nvPr/>
        </p:nvSpPr>
        <p:spPr>
          <a:xfrm>
            <a:off x="136479" y="492206"/>
            <a:ext cx="11526132" cy="4401205"/>
          </a:xfrm>
          <a:prstGeom prst="rect">
            <a:avLst/>
          </a:prstGeom>
        </p:spPr>
        <p:txBody>
          <a:bodyPr wrap="square">
            <a:spAutoFit/>
          </a:bodyPr>
          <a:lstStyle/>
          <a:p>
            <a:pPr algn="just">
              <a:spcAft>
                <a:spcPts val="0"/>
              </a:spcAft>
            </a:pPr>
            <a:r>
              <a:rPr lang="tr-TR" sz="2800" dirty="0" smtClean="0">
                <a:effectLst/>
                <a:ea typeface="Times New Roman" panose="02020603050405020304" pitchFamily="18" charset="0"/>
              </a:rPr>
              <a:t>En basit bir yaklaşımla, antrenman kapsamı, antrenmanda yapılan etkinliklerin toplam miktarı olarak tanımlanmaktadır. Kapsam, aynı zamanda bir antrenman birimi ya da ant­renman evresinde yapılan işin toplamı, anlamına da gelmektedir. Antrenmanın toplam kapsamı sayısal olarak belirlenmeli ve değerlendirilmelidir.</a:t>
            </a:r>
          </a:p>
          <a:p>
            <a:pPr algn="just">
              <a:spcAft>
                <a:spcPts val="0"/>
              </a:spcAft>
            </a:pPr>
            <a:endParaRPr lang="tr-TR" sz="2800" dirty="0" smtClean="0">
              <a:effectLst/>
              <a:ea typeface="Times New Roman" panose="02020603050405020304" pitchFamily="18" charset="0"/>
            </a:endParaRPr>
          </a:p>
          <a:p>
            <a:pPr algn="just"/>
            <a:r>
              <a:rPr lang="tr-TR" sz="2800" dirty="0" smtClean="0">
                <a:effectLst/>
                <a:ea typeface="Times New Roman" panose="02020603050405020304" pitchFamily="18" charset="0"/>
              </a:rPr>
              <a:t>Antrenman kapsamı, spor dalmaya da etkinliğe bağlı olarak gerçekleştirilmektedir. Da­yanıklılık sporlarında (örneğin, koşu, bisiklet, kano, kayak kros ve kürek) antrenman kap­samını belirlemek için uygun birim, alınan mesafe olmaktadır (26,61). </a:t>
            </a:r>
            <a:endParaRPr lang="tr-TR" sz="2800" dirty="0"/>
          </a:p>
        </p:txBody>
      </p:sp>
    </p:spTree>
    <p:extLst>
      <p:ext uri="{BB962C8B-B14F-4D97-AF65-F5344CB8AC3E}">
        <p14:creationId xmlns:p14="http://schemas.microsoft.com/office/powerpoint/2010/main" val="558713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8323" y="245659"/>
            <a:ext cx="11914495" cy="5262979"/>
          </a:xfrm>
          <a:prstGeom prst="rect">
            <a:avLst/>
          </a:prstGeom>
        </p:spPr>
        <p:txBody>
          <a:bodyPr wrap="square">
            <a:spAutoFit/>
          </a:bodyPr>
          <a:lstStyle/>
          <a:p>
            <a:pPr algn="just"/>
            <a:endParaRPr lang="tr-TR" sz="2800" b="1" dirty="0" smtClean="0">
              <a:effectLst/>
              <a:ea typeface="Times New Roman" panose="02020603050405020304" pitchFamily="18" charset="0"/>
            </a:endParaRPr>
          </a:p>
          <a:p>
            <a:pPr algn="just"/>
            <a:r>
              <a:rPr lang="tr-TR" sz="2800" b="1" dirty="0" smtClean="0">
                <a:effectLst/>
                <a:ea typeface="Times New Roman" panose="02020603050405020304" pitchFamily="18" charset="0"/>
              </a:rPr>
              <a:t>Tekrar say</a:t>
            </a:r>
            <a:r>
              <a:rPr lang="tr-TR" sz="2800" b="1" dirty="0" smtClean="0">
                <a:effectLst/>
                <a:ea typeface="Times New Roman" panose="02020603050405020304" pitchFamily="18" charset="0"/>
                <a:cs typeface="Times New Roman" panose="02020603050405020304" pitchFamily="18" charset="0"/>
              </a:rPr>
              <a:t>ı</a:t>
            </a:r>
            <a:r>
              <a:rPr lang="tr-TR" sz="2800" b="1" dirty="0" smtClean="0">
                <a:effectLst/>
                <a:ea typeface="Times New Roman" panose="02020603050405020304" pitchFamily="18" charset="0"/>
              </a:rPr>
              <a:t>lar</a:t>
            </a:r>
            <a:r>
              <a:rPr lang="tr-TR" sz="2800" b="1" dirty="0" smtClean="0">
                <a:effectLst/>
                <a:ea typeface="Times New Roman" panose="02020603050405020304" pitchFamily="18" charset="0"/>
                <a:cs typeface="Times New Roman" panose="02020603050405020304" pitchFamily="18" charset="0"/>
              </a:rPr>
              <a:t>ı</a:t>
            </a:r>
            <a:r>
              <a:rPr lang="tr-TR" sz="2800" b="1" dirty="0" smtClean="0">
                <a:effectLst/>
                <a:ea typeface="Times New Roman" panose="02020603050405020304" pitchFamily="18" charset="0"/>
              </a:rPr>
              <a:t>n</a:t>
            </a:r>
            <a:r>
              <a:rPr lang="tr-TR" sz="2800" b="1" dirty="0" smtClean="0">
                <a:effectLst/>
                <a:ea typeface="Times New Roman" panose="02020603050405020304" pitchFamily="18" charset="0"/>
                <a:cs typeface="Times New Roman" panose="02020603050405020304" pitchFamily="18" charset="0"/>
              </a:rPr>
              <a:t>ı</a:t>
            </a:r>
            <a:r>
              <a:rPr lang="tr-TR" sz="2800" b="1" dirty="0" smtClean="0">
                <a:effectLst/>
                <a:ea typeface="Times New Roman" panose="02020603050405020304" pitchFamily="18" charset="0"/>
              </a:rPr>
              <a:t>n </a:t>
            </a:r>
            <a:r>
              <a:rPr lang="tr-TR" sz="2800" dirty="0" smtClean="0">
                <a:effectLst/>
                <a:ea typeface="Times New Roman" panose="02020603050405020304" pitchFamily="18" charset="0"/>
              </a:rPr>
              <a:t>tek ba</a:t>
            </a:r>
            <a:r>
              <a:rPr lang="tr-TR" sz="2800" dirty="0" smtClean="0">
                <a:effectLst/>
                <a:ea typeface="Times New Roman" panose="02020603050405020304" pitchFamily="18" charset="0"/>
                <a:cs typeface="Times New Roman" panose="02020603050405020304" pitchFamily="18" charset="0"/>
              </a:rPr>
              <a:t>şı</a:t>
            </a:r>
            <a:r>
              <a:rPr lang="tr-TR" sz="2800" dirty="0" smtClean="0">
                <a:effectLst/>
                <a:ea typeface="Times New Roman" panose="02020603050405020304" pitchFamily="18" charset="0"/>
              </a:rPr>
              <a:t>na </a:t>
            </a: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al</a:t>
            </a:r>
            <a:r>
              <a:rPr lang="tr-TR" sz="2800" dirty="0" smtClean="0">
                <a:effectLst/>
                <a:ea typeface="Times New Roman" panose="02020603050405020304" pitchFamily="18" charset="0"/>
                <a:cs typeface="Times New Roman" panose="02020603050405020304" pitchFamily="18" charset="0"/>
              </a:rPr>
              <a:t>ış</a:t>
            </a:r>
            <a:r>
              <a:rPr lang="tr-TR" sz="2800" dirty="0" smtClean="0">
                <a:effectLst/>
                <a:ea typeface="Times New Roman" panose="02020603050405020304" pitchFamily="18" charset="0"/>
              </a:rPr>
              <a:t>ma d</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zeyinin belirlenmesinde yetersiz olmas</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ndan dolay</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 (79) halter ya da a</a:t>
            </a:r>
            <a:r>
              <a:rPr lang="tr-TR" sz="2800" dirty="0" smtClean="0">
                <a:effectLst/>
                <a:ea typeface="Times New Roman" panose="02020603050405020304" pitchFamily="18" charset="0"/>
                <a:cs typeface="Times New Roman" panose="02020603050405020304" pitchFamily="18" charset="0"/>
              </a:rPr>
              <a:t>ğı</a:t>
            </a:r>
            <a:r>
              <a:rPr lang="tr-TR" sz="2800" dirty="0" smtClean="0">
                <a:effectLst/>
                <a:ea typeface="Times New Roman" panose="02020603050405020304" pitchFamily="18" charset="0"/>
              </a:rPr>
              <a:t>rl</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k kald</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rmada y</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klenme kapsam</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 (65,69,72,79) ya da antrenman</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 metrik ton de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e­rinin (10,52) kilogram olarak belirlenmesi (y</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klenme kapsam</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 = kg olarak a</a:t>
            </a:r>
            <a:r>
              <a:rPr lang="tr-TR" sz="2800" dirty="0" smtClean="0">
                <a:effectLst/>
                <a:ea typeface="Times New Roman" panose="02020603050405020304" pitchFamily="18" charset="0"/>
                <a:cs typeface="Times New Roman" panose="02020603050405020304" pitchFamily="18" charset="0"/>
              </a:rPr>
              <a:t>ğı</a:t>
            </a:r>
            <a:r>
              <a:rPr lang="tr-TR" sz="2800" dirty="0" smtClean="0">
                <a:effectLst/>
                <a:ea typeface="Times New Roman" panose="02020603050405020304" pitchFamily="18" charset="0"/>
              </a:rPr>
              <a:t>rl</a:t>
            </a:r>
            <a:r>
              <a:rPr lang="tr-TR" sz="2800" dirty="0" smtClean="0">
                <a:effectLst/>
                <a:ea typeface="Times New Roman" panose="02020603050405020304" pitchFamily="18" charset="0"/>
                <a:cs typeface="Times New Roman" panose="02020603050405020304" pitchFamily="18" charset="0"/>
              </a:rPr>
              <a:t>ığı</a:t>
            </a:r>
            <a:r>
              <a:rPr lang="tr-TR" sz="2800" dirty="0" smtClean="0">
                <a:effectLst/>
                <a:ea typeface="Times New Roman" panose="02020603050405020304" pitchFamily="18" charset="0"/>
              </a:rPr>
              <a:t>n 3 set x 3 tekrar) </a:t>
            </a: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ok s</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k olarak antrenman kapsam</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 belirlemek i</a:t>
            </a: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in kullan</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lmaktad</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r.</a:t>
            </a:r>
          </a:p>
          <a:p>
            <a:pPr algn="just"/>
            <a:endParaRPr lang="tr-TR" sz="2800" dirty="0" smtClean="0"/>
          </a:p>
          <a:p>
            <a:pPr algn="just">
              <a:spcAft>
                <a:spcPts val="0"/>
              </a:spcAft>
            </a:pPr>
            <a:r>
              <a:rPr lang="tr-TR" sz="2800" dirty="0" smtClean="0">
                <a:effectLst/>
                <a:ea typeface="Times New Roman" panose="02020603050405020304" pitchFamily="18" charset="0"/>
              </a:rPr>
              <a:t>Tekrar say</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lar</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 belirlenmesi ile antrenman kapsam</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 </a:t>
            </a:r>
            <a:r>
              <a:rPr lang="tr-TR" sz="2800" dirty="0" err="1" smtClean="0">
                <a:effectLst/>
                <a:ea typeface="Times New Roman" panose="02020603050405020304" pitchFamily="18" charset="0"/>
              </a:rPr>
              <a:t>plyometrik</a:t>
            </a:r>
            <a:r>
              <a:rPr lang="tr-TR" sz="2800" dirty="0" smtClean="0">
                <a:effectLst/>
                <a:ea typeface="Times New Roman" panose="02020603050405020304" pitchFamily="18" charset="0"/>
              </a:rPr>
              <a:t> (50), </a:t>
            </a:r>
            <a:r>
              <a:rPr lang="tr-TR" sz="2800" dirty="0" err="1" smtClean="0">
                <a:effectLst/>
                <a:ea typeface="Times New Roman" panose="02020603050405020304" pitchFamily="18" charset="0"/>
              </a:rPr>
              <a:t>beyzbolda</a:t>
            </a:r>
            <a:r>
              <a:rPr lang="tr-TR" sz="2800" dirty="0" smtClean="0">
                <a:effectLst/>
                <a:ea typeface="Times New Roman" panose="02020603050405020304" pitchFamily="18" charset="0"/>
              </a:rPr>
              <a:t> at</a:t>
            </a:r>
            <a:r>
              <a:rPr lang="tr-TR" sz="2800" dirty="0" smtClean="0">
                <a:effectLst/>
                <a:ea typeface="Times New Roman" panose="02020603050405020304" pitchFamily="18" charset="0"/>
                <a:cs typeface="Times New Roman" panose="02020603050405020304" pitchFamily="18" charset="0"/>
              </a:rPr>
              <a:t>ış</a:t>
            </a:r>
            <a:r>
              <a:rPr lang="tr-TR" sz="2800" dirty="0" smtClean="0">
                <a:effectLst/>
                <a:ea typeface="Times New Roman" panose="02020603050405020304" pitchFamily="18" charset="0"/>
              </a:rPr>
              <a:t>lar (51) ve atletizm (49) gibi etkinliklerde kullan</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lmaktad</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r. Baz</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 spor dallar</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nda zaman etmeni, or­tak bir kapsam belirleme </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l</a:t>
            </a:r>
            <a:r>
              <a:rPr lang="tr-TR" sz="2800" dirty="0" smtClean="0">
                <a:effectLst/>
                <a:ea typeface="Times New Roman" panose="02020603050405020304" pitchFamily="18" charset="0"/>
                <a:cs typeface="Times New Roman" panose="02020603050405020304" pitchFamily="18" charset="0"/>
              </a:rPr>
              <a:t>çü</a:t>
            </a:r>
            <a:r>
              <a:rPr lang="tr-TR" sz="2800" dirty="0" smtClean="0">
                <a:effectLst/>
                <a:ea typeface="Times New Roman" panose="02020603050405020304" pitchFamily="18" charset="0"/>
              </a:rPr>
              <a:t>t</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 olarak g</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r</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lmesine kar</a:t>
            </a:r>
            <a:r>
              <a:rPr lang="tr-TR" sz="2800" dirty="0" smtClean="0">
                <a:effectLst/>
                <a:ea typeface="Times New Roman" panose="02020603050405020304" pitchFamily="18" charset="0"/>
                <a:cs typeface="Times New Roman" panose="02020603050405020304" pitchFamily="18" charset="0"/>
              </a:rPr>
              <a:t>şı</a:t>
            </a:r>
            <a:r>
              <a:rPr lang="tr-TR" sz="2800" dirty="0" smtClean="0">
                <a:effectLst/>
                <a:ea typeface="Times New Roman" panose="02020603050405020304" pitchFamily="18" charset="0"/>
              </a:rPr>
              <a:t>n kapsam, do</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ru bir yakla</a:t>
            </a:r>
            <a:r>
              <a:rPr lang="tr-TR" sz="2800" dirty="0" smtClean="0">
                <a:effectLst/>
                <a:ea typeface="Times New Roman" panose="02020603050405020304" pitchFamily="18" charset="0"/>
                <a:cs typeface="Times New Roman" panose="02020603050405020304" pitchFamily="18" charset="0"/>
              </a:rPr>
              <a:t>şı</a:t>
            </a:r>
            <a:r>
              <a:rPr lang="tr-TR" sz="2800" dirty="0" smtClean="0">
                <a:effectLst/>
                <a:ea typeface="Times New Roman" panose="02020603050405020304" pitchFamily="18" charset="0"/>
              </a:rPr>
              <a:t>mla zaman ve mesafenin olu</a:t>
            </a:r>
            <a:r>
              <a:rPr lang="tr-TR" sz="2800" dirty="0" smtClean="0">
                <a:effectLst/>
                <a:ea typeface="Times New Roman" panose="02020603050405020304" pitchFamily="18" charset="0"/>
                <a:cs typeface="Times New Roman" panose="02020603050405020304" pitchFamily="18" charset="0"/>
              </a:rPr>
              <a:t>ş</a:t>
            </a:r>
            <a:r>
              <a:rPr lang="tr-TR" sz="2800" dirty="0" smtClean="0">
                <a:effectLst/>
                <a:ea typeface="Times New Roman" panose="02020603050405020304" pitchFamily="18" charset="0"/>
              </a:rPr>
              <a:t>turdu</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u bir </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l</a:t>
            </a:r>
            <a:r>
              <a:rPr lang="tr-TR" sz="2800" dirty="0" smtClean="0">
                <a:effectLst/>
                <a:ea typeface="Times New Roman" panose="02020603050405020304" pitchFamily="18" charset="0"/>
                <a:cs typeface="Times New Roman" panose="02020603050405020304" pitchFamily="18" charset="0"/>
              </a:rPr>
              <a:t>çü</a:t>
            </a:r>
            <a:r>
              <a:rPr lang="tr-TR" sz="2800" dirty="0" smtClean="0">
                <a:effectLst/>
                <a:ea typeface="Times New Roman" panose="02020603050405020304" pitchFamily="18" charset="0"/>
              </a:rPr>
              <a:t>t olarak g</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r</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lmelidir (</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rne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in, 60 </a:t>
            </a:r>
            <a:r>
              <a:rPr lang="tr-TR" sz="2800" dirty="0" err="1" smtClean="0">
                <a:effectLst/>
                <a:ea typeface="Times New Roman" panose="02020603050405020304" pitchFamily="18" charset="0"/>
              </a:rPr>
              <a:t>dk</a:t>
            </a:r>
            <a:r>
              <a:rPr lang="tr-TR" sz="2800" dirty="0" smtClean="0">
                <a:effectLst/>
                <a:ea typeface="Times New Roman" panose="02020603050405020304" pitchFamily="18" charset="0"/>
              </a:rPr>
              <a:t> i</a:t>
            </a: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erisinde 12 km ko</a:t>
            </a:r>
            <a:r>
              <a:rPr lang="tr-TR" sz="2800" dirty="0" smtClean="0">
                <a:effectLst/>
                <a:ea typeface="Times New Roman" panose="02020603050405020304" pitchFamily="18" charset="0"/>
                <a:cs typeface="Times New Roman" panose="02020603050405020304" pitchFamily="18" charset="0"/>
              </a:rPr>
              <a:t>ş</a:t>
            </a:r>
            <a:r>
              <a:rPr lang="tr-TR" sz="2800" dirty="0" smtClean="0">
                <a:effectLst/>
                <a:ea typeface="Times New Roman" panose="02020603050405020304" pitchFamily="18" charset="0"/>
              </a:rPr>
              <a:t>mak gibi).</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632606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1542" y="270456"/>
            <a:ext cx="11598443" cy="6124754"/>
          </a:xfrm>
          <a:prstGeom prst="rect">
            <a:avLst/>
          </a:prstGeom>
        </p:spPr>
        <p:txBody>
          <a:bodyPr wrap="square">
            <a:spAutoFit/>
          </a:bodyPr>
          <a:lstStyle/>
          <a:p>
            <a:pPr algn="just"/>
            <a:r>
              <a:rPr lang="tr-TR" sz="2800" dirty="0" smtClean="0">
                <a:effectLst/>
                <a:ea typeface="Times New Roman" panose="02020603050405020304" pitchFamily="18" charset="0"/>
              </a:rPr>
              <a:t>Zamana bağlı kapsam, görece (</a:t>
            </a:r>
            <a:r>
              <a:rPr lang="tr-TR" sz="2800" dirty="0" err="1" smtClean="0">
                <a:effectLst/>
                <a:ea typeface="Times New Roman" panose="02020603050405020304" pitchFamily="18" charset="0"/>
              </a:rPr>
              <a:t>relatif</a:t>
            </a:r>
            <a:r>
              <a:rPr lang="tr-TR" sz="2800" dirty="0" smtClean="0">
                <a:effectLst/>
                <a:ea typeface="Times New Roman" panose="02020603050405020304" pitchFamily="18" charset="0"/>
              </a:rPr>
              <a:t> kapsam) ve mutlak (</a:t>
            </a:r>
            <a:r>
              <a:rPr lang="tr-TR" sz="2800" dirty="0" err="1" smtClean="0">
                <a:effectLst/>
                <a:ea typeface="Times New Roman" panose="02020603050405020304" pitchFamily="18" charset="0"/>
              </a:rPr>
              <a:t>absolute</a:t>
            </a:r>
            <a:r>
              <a:rPr lang="tr-TR" sz="2800" dirty="0" smtClean="0">
                <a:effectLst/>
                <a:ea typeface="Times New Roman" panose="02020603050405020304" pitchFamily="18" charset="0"/>
              </a:rPr>
              <a:t>) kapsam olmak üzere iki biçimde incelenmektedir. Görece kapsam (</a:t>
            </a:r>
            <a:r>
              <a:rPr lang="tr-TR" sz="2800" dirty="0" err="1" smtClean="0">
                <a:effectLst/>
                <a:ea typeface="Times New Roman" panose="02020603050405020304" pitchFamily="18" charset="0"/>
              </a:rPr>
              <a:t>relatif</a:t>
            </a:r>
            <a:r>
              <a:rPr lang="tr-TR" sz="2800" dirty="0" smtClean="0">
                <a:effectLst/>
                <a:ea typeface="Times New Roman" panose="02020603050405020304" pitchFamily="18" charset="0"/>
              </a:rPr>
              <a:t> kapsam), bir grup sporcu ya da ta­kım tarafından belirli bir antrenman birimi ya da antrenman evresi boyunca, antrenman için harcanan, toplam süre miktarı olarak tanımlanmaktadır. Görece kapsam, bireysel sporcular için çok önemli olarak görülmemektedir. </a:t>
            </a:r>
          </a:p>
          <a:p>
            <a:pPr algn="just"/>
            <a:endParaRPr lang="tr-TR" sz="2800" dirty="0">
              <a:ea typeface="Times New Roman" panose="02020603050405020304" pitchFamily="18" charset="0"/>
            </a:endParaRPr>
          </a:p>
          <a:p>
            <a:pPr algn="just"/>
            <a:r>
              <a:rPr lang="tr-TR" sz="2800" dirty="0" smtClean="0">
                <a:effectLst/>
                <a:ea typeface="Times New Roman" panose="02020603050405020304" pitchFamily="18" charset="0"/>
              </a:rPr>
              <a:t>Bunun nedeni ise antrenörün toplam antrenman süresini bilmesine karşın sporcunun, her bir zaman birimindeki çalışma kapsa­mına ilişkin bilgisi bulunmamasından kaynaklanmaktadır. Bu yüzden sporcunun, bireysel kapsamını ölçmek için zamana bağlı olarak gerçekleştirilen iş miktarını ölçmek gerekli ol­maktadır. Bu ölçülen zamana bağlı iş miktarı ise mutlak kapsam olarak tanımlanmaktadır. Bir sporcunun, spor yaşantısı boyunca antrenman kapsamı artmaktadır (62,82,83) (şekil 4.1). </a:t>
            </a:r>
            <a:endParaRPr lang="tr-TR" sz="2800" dirty="0"/>
          </a:p>
        </p:txBody>
      </p:sp>
    </p:spTree>
    <p:extLst>
      <p:ext uri="{BB962C8B-B14F-4D97-AF65-F5344CB8AC3E}">
        <p14:creationId xmlns:p14="http://schemas.microsoft.com/office/powerpoint/2010/main" val="18380251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8547" y="49359"/>
            <a:ext cx="11758863" cy="3970318"/>
          </a:xfrm>
          <a:prstGeom prst="rect">
            <a:avLst/>
          </a:prstGeom>
        </p:spPr>
        <p:txBody>
          <a:bodyPr wrap="square">
            <a:spAutoFit/>
          </a:bodyPr>
          <a:lstStyle/>
          <a:p>
            <a:pPr algn="just"/>
            <a:r>
              <a:rPr lang="tr-TR" sz="2800" dirty="0" smtClean="0">
                <a:effectLst/>
                <a:ea typeface="Times New Roman" panose="02020603050405020304" pitchFamily="18" charset="0"/>
              </a:rPr>
              <a:t>Sporcu daha antrenmanlı bir düzeye geldiğinde, verim düzeyini geliştirmek için gerekli olan fizyolojik uyumları sağlamak ama­cı ile daha fazla antrenman kapsamına gereksinmesi bulunmaktadır (79,82,83). Yeni başlayanların ve üst düzey sporcuların karşılaştırılması, üst düzey spor­cuların daha büyük antrenman kapsamlarını gerçek­leştirebildiklerini göstermektedir (65). Zamana bağlı olarak antrenman kapsamının gelişimi, aerobik dayanıklılık, kuvvet ve çabuk kuvvet ve takım sporları sporcularında önem kazanmaktadır. </a:t>
            </a:r>
            <a:r>
              <a:rPr lang="tr-TR" sz="2800" dirty="0"/>
              <a:t>Ayrıca teknik ve taktik becerilerin arttırılmasında yüksek sayılardaki tekrarların, verim düzeyini arttırmasından dolayı da, antrenman kapsamı gerekli olmaktadır. </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997" y="4019678"/>
            <a:ext cx="4226298" cy="2729270"/>
          </a:xfrm>
          <a:prstGeom prst="rect">
            <a:avLst/>
          </a:prstGeom>
        </p:spPr>
      </p:pic>
    </p:spTree>
    <p:extLst>
      <p:ext uri="{BB962C8B-B14F-4D97-AF65-F5344CB8AC3E}">
        <p14:creationId xmlns:p14="http://schemas.microsoft.com/office/powerpoint/2010/main" val="1493518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6673" y="168460"/>
            <a:ext cx="11790947" cy="6432530"/>
          </a:xfrm>
          <a:prstGeom prst="rect">
            <a:avLst/>
          </a:prstGeom>
        </p:spPr>
        <p:txBody>
          <a:bodyPr wrap="square">
            <a:spAutoFit/>
          </a:bodyPr>
          <a:lstStyle/>
          <a:p>
            <a:pPr algn="just">
              <a:spcAft>
                <a:spcPts val="0"/>
              </a:spcAft>
            </a:pPr>
            <a:r>
              <a:rPr lang="tr-TR" sz="2800" dirty="0" smtClean="0">
                <a:effectLst/>
                <a:ea typeface="Times New Roman" panose="02020603050405020304" pitchFamily="18" charset="0"/>
              </a:rPr>
              <a:t>Sporcunun antrenman kapsamını arttırmak için çok sayıda yöntem bulunmaktadır. Bunlardan etkili olan üç yöntem aşağıda belirtilmiştir:</a:t>
            </a:r>
          </a:p>
          <a:p>
            <a:pPr algn="just">
              <a:spcAft>
                <a:spcPts val="0"/>
              </a:spcAft>
            </a:pPr>
            <a:endParaRPr lang="tr-TR" sz="1000" dirty="0" smtClean="0">
              <a:effectLst/>
              <a:ea typeface="Times New Roman" panose="02020603050405020304" pitchFamily="18" charset="0"/>
            </a:endParaRPr>
          </a:p>
          <a:p>
            <a:pPr marL="457200" indent="-457200" algn="just">
              <a:spcAft>
                <a:spcPts val="0"/>
              </a:spcAft>
              <a:buFont typeface="Arial" panose="020B0604020202020204" pitchFamily="34" charset="0"/>
              <a:buChar char="•"/>
            </a:pPr>
            <a:r>
              <a:rPr lang="tr-TR" sz="2800" dirty="0" smtClean="0">
                <a:effectLst/>
                <a:ea typeface="Times New Roman" panose="02020603050405020304" pitchFamily="18" charset="0"/>
              </a:rPr>
              <a:t>Antrenman yoğunluğun (sıklık) arttırılması</a:t>
            </a:r>
          </a:p>
          <a:p>
            <a:pPr marL="457200" indent="-457200" algn="just">
              <a:spcAft>
                <a:spcPts val="0"/>
              </a:spcAft>
              <a:buFont typeface="Arial" panose="020B0604020202020204" pitchFamily="34" charset="0"/>
              <a:buChar char="•"/>
            </a:pPr>
            <a:r>
              <a:rPr lang="tr-TR" sz="2800" dirty="0" smtClean="0">
                <a:effectLst/>
                <a:ea typeface="Times New Roman" panose="02020603050405020304" pitchFamily="18" charset="0"/>
              </a:rPr>
              <a:t>Antrenman birimlerindeki kapsamı arttırmak ve</a:t>
            </a:r>
          </a:p>
          <a:p>
            <a:pPr marL="457200" indent="-457200" algn="just">
              <a:spcAft>
                <a:spcPts val="0"/>
              </a:spcAft>
              <a:buFont typeface="Arial" panose="020B0604020202020204" pitchFamily="34" charset="0"/>
              <a:buChar char="•"/>
            </a:pPr>
            <a:r>
              <a:rPr lang="tr-TR" sz="2800" dirty="0" smtClean="0">
                <a:effectLst/>
                <a:ea typeface="Times New Roman" panose="02020603050405020304" pitchFamily="18" charset="0"/>
              </a:rPr>
              <a:t>Her ikisini de birlikte arttırmak.</a:t>
            </a:r>
          </a:p>
          <a:p>
            <a:pPr algn="just">
              <a:spcAft>
                <a:spcPts val="0"/>
              </a:spcAft>
            </a:pPr>
            <a:endParaRPr lang="tr-TR" sz="1000" dirty="0" smtClean="0">
              <a:effectLst/>
              <a:ea typeface="Times New Roman" panose="02020603050405020304" pitchFamily="18" charset="0"/>
            </a:endParaRPr>
          </a:p>
          <a:p>
            <a:pPr algn="just"/>
            <a:r>
              <a:rPr lang="tr-TR" sz="2800" dirty="0" smtClean="0">
                <a:effectLst/>
                <a:ea typeface="Times New Roman" panose="02020603050405020304" pitchFamily="18" charset="0"/>
              </a:rPr>
              <a:t>Araştırmacılar, bir aşırı antrenman durumuna neden olmadan, olanaklı olduğu kadar antrenman sıklığının arttırılmasını önemli olarak görmektedirler (35,78). Başka araş­tırmacılarda çok sıklıkta uygulanan antrenmanlara bağlı olarak daha yüksek düzey­de uyumlar sağlandığını göstermektedirler (35,37,82). </a:t>
            </a:r>
            <a:r>
              <a:rPr lang="tr-TR" sz="2800" dirty="0"/>
              <a:t>Ayrıca bir antrenman gününde, antrenman birimlerinin sayısının arttırılması da olumlu fizyolojik yararlar sağlamaktadır (37,82,83). Üst düzey sporcularda, haftada 6-12 antrenman biriminin her antrenman gününde, çok sayıda antrenman birimi uygulanması ile gerçekleştirilmesi çok sık karşıla­şılan bir durum olarak karşımıza çıkmaktadır (2-5,34,42). </a:t>
            </a:r>
          </a:p>
        </p:txBody>
      </p:sp>
    </p:spTree>
    <p:extLst>
      <p:ext uri="{BB962C8B-B14F-4D97-AF65-F5344CB8AC3E}">
        <p14:creationId xmlns:p14="http://schemas.microsoft.com/office/powerpoint/2010/main" val="36221043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1667" y="77273"/>
            <a:ext cx="11912958" cy="6555641"/>
          </a:xfrm>
          <a:prstGeom prst="rect">
            <a:avLst/>
          </a:prstGeom>
        </p:spPr>
        <p:txBody>
          <a:bodyPr wrap="square">
            <a:spAutoFit/>
          </a:bodyPr>
          <a:lstStyle/>
          <a:p>
            <a:pPr algn="just">
              <a:spcAft>
                <a:spcPts val="0"/>
              </a:spcAft>
            </a:pPr>
            <a:r>
              <a:rPr lang="tr-TR" sz="2800" dirty="0" smtClean="0">
                <a:effectLst/>
                <a:ea typeface="Times New Roman" panose="02020603050405020304" pitchFamily="18" charset="0"/>
                <a:cs typeface="Arial" panose="020B0604020202020204" pitchFamily="34" charset="0"/>
              </a:rPr>
              <a:t>Sporcunun çok yüksek antren­man kapsamlarından sonra toparlanma yeteneği; antrenman planlamasında ne kadar yükseklikte bir kapsamın kullanıldığı ile yakın ilişkili olarak değişmektedir (65). Üst düzey sporcular antrenman yüklenmelerinden sonra daha çabuk toparlandıklarından dolayı yüksek antrenman kapsamlarına dayanabilmektedirler (65).</a:t>
            </a:r>
          </a:p>
          <a:p>
            <a:pPr algn="just">
              <a:spcAft>
                <a:spcPts val="0"/>
              </a:spcAft>
            </a:pPr>
            <a:r>
              <a:rPr lang="tr-TR" sz="2800" dirty="0" smtClean="0">
                <a:effectLst/>
                <a:ea typeface="Times New Roman" panose="02020603050405020304" pitchFamily="18" charset="0"/>
                <a:cs typeface="Arial" panose="020B0604020202020204" pitchFamily="34" charset="0"/>
              </a:rPr>
              <a:t>Sporcuların antrenman için kullandıkları süre, yıllar boyunca artış göstermektedir. Ör­neğin, </a:t>
            </a:r>
            <a:r>
              <a:rPr lang="tr-TR" sz="2800" dirty="0" err="1" smtClean="0">
                <a:effectLst/>
                <a:ea typeface="Times New Roman" panose="02020603050405020304" pitchFamily="18" charset="0"/>
                <a:cs typeface="Arial" panose="020B0604020202020204" pitchFamily="34" charset="0"/>
              </a:rPr>
              <a:t>Abadjiev</a:t>
            </a:r>
            <a:r>
              <a:rPr lang="tr-TR" sz="2800" dirty="0" smtClean="0">
                <a:effectLst/>
                <a:ea typeface="Times New Roman" panose="02020603050405020304" pitchFamily="18" charset="0"/>
                <a:cs typeface="Arial" panose="020B0604020202020204" pitchFamily="34" charset="0"/>
              </a:rPr>
              <a:t> ve </a:t>
            </a:r>
            <a:r>
              <a:rPr lang="tr-TR" sz="2800" dirty="0" err="1" smtClean="0">
                <a:effectLst/>
                <a:ea typeface="Times New Roman" panose="02020603050405020304" pitchFamily="18" charset="0"/>
                <a:cs typeface="Arial" panose="020B0604020202020204" pitchFamily="34" charset="0"/>
              </a:rPr>
              <a:t>Faradjiev</a:t>
            </a:r>
            <a:r>
              <a:rPr lang="tr-TR" sz="2800" dirty="0" smtClean="0">
                <a:effectLst/>
                <a:ea typeface="Times New Roman" panose="02020603050405020304" pitchFamily="18" charset="0"/>
                <a:cs typeface="Arial" panose="020B0604020202020204" pitchFamily="34" charset="0"/>
              </a:rPr>
              <a:t> (6), Bulgaristan'daki haltercilerin antrenman kapsamlarını 1966-84 yılları arasında 800 metrik tondan 5.800 metrik tona diğer bir değişle %625 ora­nında arttırdıklarını belirtmektedirler. </a:t>
            </a:r>
            <a:r>
              <a:rPr lang="tr-TR" sz="2800" dirty="0" err="1" smtClean="0">
                <a:effectLst/>
                <a:ea typeface="Times New Roman" panose="02020603050405020304" pitchFamily="18" charset="0"/>
                <a:cs typeface="Arial" panose="020B0604020202020204" pitchFamily="34" charset="0"/>
              </a:rPr>
              <a:t>Fiskerstrand</a:t>
            </a:r>
            <a:r>
              <a:rPr lang="tr-TR" sz="2800" dirty="0" smtClean="0">
                <a:effectLst/>
                <a:ea typeface="Times New Roman" panose="02020603050405020304" pitchFamily="18" charset="0"/>
                <a:cs typeface="Arial" panose="020B0604020202020204" pitchFamily="34" charset="0"/>
              </a:rPr>
              <a:t> ve </a:t>
            </a:r>
            <a:r>
              <a:rPr lang="tr-TR" sz="2800" dirty="0" err="1" smtClean="0">
                <a:effectLst/>
                <a:ea typeface="Times New Roman" panose="02020603050405020304" pitchFamily="18" charset="0"/>
                <a:cs typeface="Arial" panose="020B0604020202020204" pitchFamily="34" charset="0"/>
              </a:rPr>
              <a:t>Seiller</a:t>
            </a:r>
            <a:r>
              <a:rPr lang="tr-TR" sz="2800" dirty="0" smtClean="0">
                <a:effectLst/>
                <a:ea typeface="Times New Roman" panose="02020603050405020304" pitchFamily="18" charset="0"/>
                <a:cs typeface="Arial" panose="020B0604020202020204" pitchFamily="34" charset="0"/>
              </a:rPr>
              <a:t> (28), uluslararası düzeydeki Norveçli </a:t>
            </a:r>
            <a:r>
              <a:rPr lang="tr-TR" sz="2800" dirty="0" err="1" smtClean="0">
                <a:effectLst/>
                <a:ea typeface="Times New Roman" panose="02020603050405020304" pitchFamily="18" charset="0"/>
                <a:cs typeface="Arial" panose="020B0604020202020204" pitchFamily="34" charset="0"/>
              </a:rPr>
              <a:t>kürekcilerin</a:t>
            </a:r>
            <a:r>
              <a:rPr lang="tr-TR" sz="2800" dirty="0" smtClean="0">
                <a:effectLst/>
                <a:ea typeface="Times New Roman" panose="02020603050405020304" pitchFamily="18" charset="0"/>
                <a:cs typeface="Arial" panose="020B0604020202020204" pitchFamily="34" charset="0"/>
              </a:rPr>
              <a:t> 1970-2000 yılları arasında antrenman kapsamlarını %22 oranında arttırdıklarını belirtmektedir. Antrenman kapsamını en üst düzeye çıkarmak önemli olma­sına karşın; antrenman kapsamı: spor dalına, antrenman hedeflerine, sporcunun gereksi­nimlerine, sporcunun antrenman yaşına, sporcunun gelişim düzeyine ve yıllık antrenman evresine bağlı olarak değişiklik göstermektedir.</a:t>
            </a:r>
            <a:endParaRPr lang="tr-TR" sz="28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494560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0421" y="289974"/>
            <a:ext cx="11839074" cy="6555641"/>
          </a:xfrm>
          <a:prstGeom prst="rect">
            <a:avLst/>
          </a:prstGeom>
        </p:spPr>
        <p:txBody>
          <a:bodyPr wrap="square">
            <a:spAutoFit/>
          </a:bodyPr>
          <a:lstStyle/>
          <a:p>
            <a:pPr algn="just">
              <a:spcAft>
                <a:spcPts val="0"/>
              </a:spcAft>
            </a:pPr>
            <a:r>
              <a:rPr lang="tr-TR" sz="2800" b="1" dirty="0" smtClean="0">
                <a:effectLst/>
                <a:latin typeface="Arial" panose="020B0604020202020204" pitchFamily="34" charset="0"/>
                <a:ea typeface="Times New Roman" panose="02020603050405020304" pitchFamily="18" charset="0"/>
              </a:rPr>
              <a:t>SERTLİK (YEĞİNLİK, ŞİDDET, INTENSITY)</a:t>
            </a:r>
          </a:p>
          <a:p>
            <a:pPr algn="just"/>
            <a:r>
              <a:rPr lang="tr-TR" sz="2800" dirty="0"/>
              <a:t>Sertlik (</a:t>
            </a:r>
            <a:r>
              <a:rPr lang="tr-TR" sz="2800" dirty="0" err="1"/>
              <a:t>yeğinlik</a:t>
            </a:r>
            <a:r>
              <a:rPr lang="tr-TR" sz="2800" dirty="0"/>
              <a:t>, şiddet), gerçekleştirilen işin niteliğini belirleyen diğer önemli bir antren­man bileşeni olarak görülmektedir. Komi (43,44</a:t>
            </a:r>
            <a:r>
              <a:rPr lang="tr-TR" sz="2800" dirty="0" smtClean="0"/>
              <a:t>)‘ sertliği</a:t>
            </a:r>
            <a:r>
              <a:rPr lang="tr-TR" sz="2800" dirty="0"/>
              <a:t>, hareket sırasındaki kuvvet ya da hız ile güç çıktısı (diğer bir değişle bir birim zaman içerisinde yapılan işi ya da enerji tüke­timi) arasındaki ilişki olarak tanımlamaktadır. Bu tanıma göre daha yüksek birim zama­nı başına sporcu daha yüksek düzeyde çalışma gerçekleştirmektedir (20,69,79). Sertlik, sinirsel uyarım kuvvetinin bir işlevidir. Yüksek sertlik gerektiren yüklenmelerde (örneğin, yüksek güç çıktıları ve yüksek dış yüklerde) daha büyük sinir kas </a:t>
            </a:r>
            <a:r>
              <a:rPr lang="tr-TR" sz="2800" dirty="0" err="1"/>
              <a:t>uyarımları</a:t>
            </a:r>
            <a:r>
              <a:rPr lang="tr-TR" sz="2800" dirty="0"/>
              <a:t> gerekmekte­dir (36). Sinir kas </a:t>
            </a:r>
            <a:r>
              <a:rPr lang="tr-TR" sz="2800" dirty="0" err="1"/>
              <a:t>uyarımları</a:t>
            </a:r>
            <a:r>
              <a:rPr lang="tr-TR" sz="2800" dirty="0"/>
              <a:t>; dış yüklere, uygulama hızına, yorgunluğun büyüklüğüne ve alıştırmanın biçimine göre değişmektedir (36). Diğer bir etmen ise alıştırmaların </a:t>
            </a:r>
            <a:r>
              <a:rPr lang="tr-TR" sz="2800" dirty="0" smtClean="0"/>
              <a:t>ortaya</a:t>
            </a:r>
            <a:r>
              <a:rPr lang="tr-TR" sz="2800" dirty="0" smtClean="0">
                <a:latin typeface="Arial" panose="020B0604020202020204" pitchFamily="34" charset="0"/>
              </a:rPr>
              <a:t> </a:t>
            </a:r>
            <a:r>
              <a:rPr lang="tr-TR" sz="2800" dirty="0"/>
              <a:t>çıkardığı, psikolojik gerginlik </a:t>
            </a:r>
            <a:r>
              <a:rPr lang="tr-TR" sz="2800" dirty="0" smtClean="0"/>
              <a:t>düzeyi </a:t>
            </a:r>
            <a:r>
              <a:rPr lang="tr-TR" sz="2800" dirty="0"/>
              <a:t>olmaktadır. Psikolojik etmenler daha düşük fiziksel etkinliklerde konsantrasyonu sağlarken, daha yüksek düzeyde fiziksel etkinliklerde ise psi­kolojik gerginlikler ortaya çıkartmaktadır</a:t>
            </a:r>
            <a:r>
              <a:rPr lang="tr-TR" sz="2800" dirty="0" smtClean="0"/>
              <a:t>.</a:t>
            </a:r>
            <a:endParaRPr lang="tr-TR" sz="2800" dirty="0"/>
          </a:p>
        </p:txBody>
      </p:sp>
    </p:spTree>
    <p:extLst>
      <p:ext uri="{BB962C8B-B14F-4D97-AF65-F5344CB8AC3E}">
        <p14:creationId xmlns:p14="http://schemas.microsoft.com/office/powerpoint/2010/main" val="12186311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8547" y="155828"/>
            <a:ext cx="11774906" cy="6555641"/>
          </a:xfrm>
          <a:prstGeom prst="rect">
            <a:avLst/>
          </a:prstGeom>
        </p:spPr>
        <p:txBody>
          <a:bodyPr wrap="square">
            <a:spAutoFit/>
          </a:bodyPr>
          <a:lstStyle/>
          <a:p>
            <a:pPr algn="just"/>
            <a:r>
              <a:rPr lang="tr-TR" sz="2800" dirty="0"/>
              <a:t>Antrenman sertliğinin değerlendirilmesi, antrenmana ve spor dalına özgü olarak değiş­mektedir. Hız ile ilgili etkinliklerde metre bolü saniye, bir dakikada hareketi gerçekleştirme oranı (güç çıktısı) ya da </a:t>
            </a:r>
            <a:r>
              <a:rPr lang="tr-TR" sz="2800" dirty="0" err="1"/>
              <a:t>watt</a:t>
            </a:r>
            <a:r>
              <a:rPr lang="tr-TR" sz="2800" dirty="0"/>
              <a:t> olarak ölçülmektedir. Kuvvet alıştırmalarında antrenman sertliği genel olarak kilogram, kilogram metre (</a:t>
            </a:r>
            <a:r>
              <a:rPr lang="tr-TR" sz="2800" dirty="0" err="1"/>
              <a:t>kgm</a:t>
            </a:r>
            <a:r>
              <a:rPr lang="tr-TR" sz="2800" dirty="0"/>
              <a:t>) (yer çekimine karşı bir kilogram ağır­lığın 1 metre kaldırılışı) ya da güç çıktısı olarak ölçülmektedir. Takım sporlarında ise oyun sertliği, genellikle </a:t>
            </a:r>
            <a:r>
              <a:rPr lang="tr-TR" sz="2800" dirty="0" err="1"/>
              <a:t>ortalam</a:t>
            </a:r>
            <a:r>
              <a:rPr lang="tr-TR" sz="2800" dirty="0"/>
              <a:t> kalp hızı, </a:t>
            </a:r>
            <a:r>
              <a:rPr lang="tr-TR" sz="2800" dirty="0" err="1"/>
              <a:t>anaerob</a:t>
            </a:r>
            <a:r>
              <a:rPr lang="tr-TR" sz="2800" dirty="0"/>
              <a:t> eşik ile ilişkili kalp hızı ya da maksimum kalp atımının yüzdesi ile ölçülmektedir (13,33,79).</a:t>
            </a:r>
          </a:p>
          <a:p>
            <a:pPr algn="just"/>
            <a:r>
              <a:rPr lang="tr-TR" sz="2800" dirty="0"/>
              <a:t>Antrenman planı içerisinde, antrenmanın değişik evrelerinde uygulanan mikro döngü­lerde çok değişik sertlikte yüklenmeler ile uygulamalar gerçekleştirilmektedir. Antrenman sertliğini belirlemek ve ölçmek için birçok yöntem kullanılmaktadır. Örneğin, bir dirence karşı ya da yüksek hızlarda gerçekleştirilen etkinliklerde, antrenman sertliği en iyi verim düzeyinin bir yüzdesi olarak hesaplamada kullanılmaktadır (68). En iyi verim düzeyi, mak­simum sertlik düzeyini, belirlemektedir. </a:t>
            </a:r>
          </a:p>
        </p:txBody>
      </p:sp>
    </p:spTree>
    <p:extLst>
      <p:ext uri="{BB962C8B-B14F-4D97-AF65-F5344CB8AC3E}">
        <p14:creationId xmlns:p14="http://schemas.microsoft.com/office/powerpoint/2010/main" val="3031594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2505" y="207077"/>
            <a:ext cx="11790948" cy="5940088"/>
          </a:xfrm>
          <a:prstGeom prst="rect">
            <a:avLst/>
          </a:prstGeom>
        </p:spPr>
        <p:txBody>
          <a:bodyPr wrap="square">
            <a:spAutoFit/>
          </a:bodyPr>
          <a:lstStyle/>
          <a:p>
            <a:pPr algn="just">
              <a:spcAft>
                <a:spcPts val="0"/>
              </a:spcAft>
            </a:pPr>
            <a:endParaRPr lang="tr-TR" sz="800" dirty="0" smtClean="0">
              <a:effectLst/>
              <a:ea typeface="Times New Roman" panose="02020603050405020304" pitchFamily="18" charset="0"/>
              <a:cs typeface="Times New Roman" panose="02020603050405020304" pitchFamily="18" charset="0"/>
            </a:endParaRPr>
          </a:p>
          <a:p>
            <a:pPr algn="just">
              <a:spcAft>
                <a:spcPts val="0"/>
              </a:spcAft>
            </a:pP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rne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in, bir sporcu 100 m ko</a:t>
            </a:r>
            <a:r>
              <a:rPr lang="tr-TR" sz="2800" dirty="0" smtClean="0">
                <a:effectLst/>
                <a:ea typeface="Times New Roman" panose="02020603050405020304" pitchFamily="18" charset="0"/>
                <a:cs typeface="Times New Roman" panose="02020603050405020304" pitchFamily="18" charset="0"/>
              </a:rPr>
              <a:t>ş</a:t>
            </a:r>
            <a:r>
              <a:rPr lang="tr-TR" sz="2800" dirty="0" smtClean="0">
                <a:effectLst/>
                <a:ea typeface="Times New Roman" panose="02020603050405020304" pitchFamily="18" charset="0"/>
              </a:rPr>
              <a:t>usunda 10 </a:t>
            </a:r>
            <a:r>
              <a:rPr lang="tr-TR" sz="2800" dirty="0" err="1" smtClean="0">
                <a:effectLst/>
                <a:ea typeface="Times New Roman" panose="02020603050405020304" pitchFamily="18" charset="0"/>
              </a:rPr>
              <a:t>sn'lik</a:t>
            </a:r>
            <a:r>
              <a:rPr lang="tr-TR" sz="2800" dirty="0" smtClean="0">
                <a:effectLst/>
                <a:ea typeface="Times New Roman" panose="02020603050405020304" pitchFamily="18" charset="0"/>
              </a:rPr>
              <a:t> bir verim d</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zeyine sahipse bunun anlam</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 10 m/</a:t>
            </a:r>
            <a:r>
              <a:rPr lang="tr-TR" sz="2800" dirty="0" err="1" smtClean="0">
                <a:effectLst/>
                <a:ea typeface="Times New Roman" panose="02020603050405020304" pitchFamily="18" charset="0"/>
              </a:rPr>
              <a:t>sn'lik</a:t>
            </a:r>
            <a:r>
              <a:rPr lang="tr-TR" sz="2800" dirty="0" smtClean="0">
                <a:effectLst/>
                <a:ea typeface="Times New Roman" panose="02020603050405020304" pitchFamily="18" charset="0"/>
              </a:rPr>
              <a:t> bir h</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zd</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r. Buna kar</a:t>
            </a:r>
            <a:r>
              <a:rPr lang="tr-TR" sz="2800" dirty="0" smtClean="0">
                <a:effectLst/>
                <a:ea typeface="Times New Roman" panose="02020603050405020304" pitchFamily="18" charset="0"/>
                <a:cs typeface="Times New Roman" panose="02020603050405020304" pitchFamily="18" charset="0"/>
              </a:rPr>
              <a:t>şı</a:t>
            </a:r>
            <a:r>
              <a:rPr lang="tr-TR" sz="2800" dirty="0" smtClean="0">
                <a:effectLst/>
                <a:ea typeface="Times New Roman" panose="02020603050405020304" pitchFamily="18" charset="0"/>
              </a:rPr>
              <a:t>n sporcular daha k</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sa mesafelerde daha y</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ksek bir h</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z ortaya koyduklar</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nda (</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rne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in 10.2 m/</a:t>
            </a:r>
            <a:r>
              <a:rPr lang="tr-TR" sz="2800" dirty="0" err="1" smtClean="0">
                <a:effectLst/>
                <a:ea typeface="Times New Roman" panose="02020603050405020304" pitchFamily="18" charset="0"/>
              </a:rPr>
              <a:t>sn</a:t>
            </a:r>
            <a:r>
              <a:rPr lang="tr-TR" sz="2800" dirty="0" smtClean="0">
                <a:effectLst/>
                <a:ea typeface="Times New Roman" panose="02020603050405020304" pitchFamily="18" charset="0"/>
              </a:rPr>
              <a:t>), antrenman sertli</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 maksimal h</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z</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 %100'den daha y</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ksek oldu</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undan dolay</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 maksimal </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st</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 (</a:t>
            </a:r>
            <a:r>
              <a:rPr lang="tr-TR" sz="2800" dirty="0" err="1" smtClean="0">
                <a:effectLst/>
                <a:ea typeface="Times New Roman" panose="02020603050405020304" pitchFamily="18" charset="0"/>
              </a:rPr>
              <a:t>s</a:t>
            </a:r>
            <a:r>
              <a:rPr lang="tr-TR" sz="2800" dirty="0" err="1" smtClean="0">
                <a:effectLst/>
                <a:ea typeface="Times New Roman" panose="02020603050405020304" pitchFamily="18" charset="0"/>
                <a:cs typeface="Times New Roman" panose="02020603050405020304" pitchFamily="18" charset="0"/>
              </a:rPr>
              <a:t>ü</a:t>
            </a:r>
            <a:r>
              <a:rPr lang="tr-TR" sz="2800" dirty="0" err="1" smtClean="0">
                <a:effectLst/>
                <a:ea typeface="Times New Roman" panose="02020603050405020304" pitchFamily="18" charset="0"/>
              </a:rPr>
              <a:t>permaksimal</a:t>
            </a:r>
            <a:r>
              <a:rPr lang="tr-TR" sz="2800" dirty="0" smtClean="0">
                <a:effectLst/>
                <a:ea typeface="Times New Roman" panose="02020603050405020304" pitchFamily="18" charset="0"/>
              </a:rPr>
              <a:t>) olarak de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erlendirilecektir (</a:t>
            </a: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izelge 4.1). </a:t>
            </a:r>
          </a:p>
          <a:p>
            <a:pPr algn="just">
              <a:spcAft>
                <a:spcPts val="0"/>
              </a:spcAft>
            </a:pPr>
            <a:endParaRPr lang="tr-TR" sz="1000" dirty="0">
              <a:ea typeface="Times New Roman" panose="02020603050405020304" pitchFamily="18" charset="0"/>
              <a:cs typeface="Times New Roman" panose="02020603050405020304" pitchFamily="18" charset="0"/>
            </a:endParaRPr>
          </a:p>
          <a:p>
            <a:pPr algn="just">
              <a:spcAft>
                <a:spcPts val="0"/>
              </a:spcAft>
            </a:pP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izelge 4.1 de g</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sterilen antrenman sertli</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 b</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lgelerine g</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re yap</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lan kuvvet al</a:t>
            </a:r>
            <a:r>
              <a:rPr lang="tr-TR" sz="2800" dirty="0" smtClean="0">
                <a:effectLst/>
                <a:ea typeface="Times New Roman" panose="02020603050405020304" pitchFamily="18" charset="0"/>
                <a:cs typeface="Times New Roman" panose="02020603050405020304" pitchFamily="18" charset="0"/>
              </a:rPr>
              <a:t>ış</a:t>
            </a:r>
            <a:r>
              <a:rPr lang="tr-TR" sz="2800" dirty="0" smtClean="0">
                <a:effectLst/>
                <a:ea typeface="Times New Roman" panose="02020603050405020304" pitchFamily="18" charset="0"/>
              </a:rPr>
              <a:t>t</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rmalar</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nda-; maksimum d</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zey­den fazla bir de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erde </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rne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in, %105 den daha fazla olarak yap</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lan </a:t>
            </a:r>
            <a:r>
              <a:rPr lang="tr-TR" sz="2800" dirty="0" err="1" smtClean="0">
                <a:effectLst/>
                <a:ea typeface="Times New Roman" panose="02020603050405020304" pitchFamily="18" charset="0"/>
              </a:rPr>
              <a:t>izometrik</a:t>
            </a:r>
            <a:r>
              <a:rPr lang="tr-TR" sz="2800" dirty="0" smtClean="0">
                <a:effectLst/>
                <a:ea typeface="Times New Roman" panose="02020603050405020304" pitchFamily="18" charset="0"/>
              </a:rPr>
              <a:t> ya da ek­santrik kas </a:t>
            </a: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al</a:t>
            </a:r>
            <a:r>
              <a:rPr lang="tr-TR" sz="2800" dirty="0" smtClean="0">
                <a:effectLst/>
                <a:ea typeface="Times New Roman" panose="02020603050405020304" pitchFamily="18" charset="0"/>
                <a:cs typeface="Times New Roman" panose="02020603050405020304" pitchFamily="18" charset="0"/>
              </a:rPr>
              <a:t>ış</a:t>
            </a:r>
            <a:r>
              <a:rPr lang="tr-TR" sz="2800" dirty="0" smtClean="0">
                <a:effectLst/>
                <a:ea typeface="Times New Roman" panose="02020603050405020304" pitchFamily="18" charset="0"/>
              </a:rPr>
              <a:t>malar</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nda, antrenman sertli</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 de maksimal </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st</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 (</a:t>
            </a:r>
            <a:r>
              <a:rPr lang="tr-TR" sz="2800" dirty="0" err="1" smtClean="0">
                <a:effectLst/>
                <a:ea typeface="Times New Roman" panose="02020603050405020304" pitchFamily="18" charset="0"/>
              </a:rPr>
              <a:t>s</a:t>
            </a:r>
            <a:r>
              <a:rPr lang="tr-TR" sz="2800" dirty="0" err="1" smtClean="0">
                <a:effectLst/>
                <a:ea typeface="Times New Roman" panose="02020603050405020304" pitchFamily="18" charset="0"/>
                <a:cs typeface="Times New Roman" panose="02020603050405020304" pitchFamily="18" charset="0"/>
              </a:rPr>
              <a:t>ü</a:t>
            </a:r>
            <a:r>
              <a:rPr lang="tr-TR" sz="2800" dirty="0" err="1" smtClean="0">
                <a:effectLst/>
                <a:ea typeface="Times New Roman" panose="02020603050405020304" pitchFamily="18" charset="0"/>
              </a:rPr>
              <a:t>permaksimal</a:t>
            </a:r>
            <a:r>
              <a:rPr lang="tr-TR" sz="2800" dirty="0" smtClean="0">
                <a:effectLst/>
                <a:ea typeface="Times New Roman" panose="02020603050405020304" pitchFamily="18" charset="0"/>
              </a:rPr>
              <a:t>) ola­rak de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erlendirilecektir. Buna kar</a:t>
            </a:r>
            <a:r>
              <a:rPr lang="tr-TR" sz="2800" dirty="0" smtClean="0">
                <a:effectLst/>
                <a:ea typeface="Times New Roman" panose="02020603050405020304" pitchFamily="18" charset="0"/>
                <a:cs typeface="Times New Roman" panose="02020603050405020304" pitchFamily="18" charset="0"/>
              </a:rPr>
              <a:t>şı</a:t>
            </a:r>
            <a:r>
              <a:rPr lang="tr-TR" sz="2800" dirty="0" smtClean="0">
                <a:effectLst/>
                <a:ea typeface="Times New Roman" panose="02020603050405020304" pitchFamily="18" charset="0"/>
              </a:rPr>
              <a:t>n dayan</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kl</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l</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k sporlar</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nda (</a:t>
            </a:r>
            <a:r>
              <a:rPr lang="tr-TR" sz="2800" dirty="0" smtClean="0">
                <a:effectLst/>
                <a:ea typeface="Times New Roman" panose="02020603050405020304" pitchFamily="18" charset="0"/>
                <a:cs typeface="Times New Roman" panose="02020603050405020304" pitchFamily="18" charset="0"/>
              </a:rPr>
              <a:t>ö</a:t>
            </a:r>
            <a:r>
              <a:rPr lang="tr-TR" sz="2800" dirty="0" smtClean="0">
                <a:effectLst/>
                <a:ea typeface="Times New Roman" panose="02020603050405020304" pitchFamily="18" charset="0"/>
              </a:rPr>
              <a:t>rne</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in, 5000-10000 m) sporcular, daha k</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sa mesafeleri daha y</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ksek h</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zlarda ge</a:t>
            </a: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erek, ger</a:t>
            </a:r>
            <a:r>
              <a:rPr lang="tr-TR" sz="2800" dirty="0" smtClean="0">
                <a:effectLst/>
                <a:ea typeface="Times New Roman" panose="02020603050405020304" pitchFamily="18" charset="0"/>
                <a:cs typeface="Times New Roman" panose="02020603050405020304" pitchFamily="18" charset="0"/>
              </a:rPr>
              <a:t>ç</a:t>
            </a:r>
            <a:r>
              <a:rPr lang="tr-TR" sz="2800" dirty="0" smtClean="0">
                <a:effectLst/>
                <a:ea typeface="Times New Roman" panose="02020603050405020304" pitchFamily="18" charset="0"/>
              </a:rPr>
              <a:t>ek yar</a:t>
            </a:r>
            <a:r>
              <a:rPr lang="tr-TR" sz="2800" dirty="0" smtClean="0">
                <a:effectLst/>
                <a:ea typeface="Times New Roman" panose="02020603050405020304" pitchFamily="18" charset="0"/>
                <a:cs typeface="Times New Roman" panose="02020603050405020304" pitchFamily="18" charset="0"/>
              </a:rPr>
              <a:t>ış</a:t>
            </a:r>
            <a:r>
              <a:rPr lang="tr-TR" sz="2800" dirty="0" smtClean="0">
                <a:effectLst/>
                <a:ea typeface="Times New Roman" panose="02020603050405020304" pitchFamily="18" charset="0"/>
              </a:rPr>
              <a:t> s</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ras</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nda elde edilen ortalama h</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z</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 %125'i oran</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nda daha fazla bir antrenman sertli</a:t>
            </a:r>
            <a:r>
              <a:rPr lang="tr-TR" sz="2800" dirty="0" smtClean="0">
                <a:effectLst/>
                <a:ea typeface="Times New Roman" panose="02020603050405020304" pitchFamily="18" charset="0"/>
                <a:cs typeface="Times New Roman" panose="02020603050405020304" pitchFamily="18" charset="0"/>
              </a:rPr>
              <a:t>ğ</a:t>
            </a:r>
            <a:r>
              <a:rPr lang="tr-TR" sz="2800" dirty="0" smtClean="0">
                <a:effectLst/>
                <a:ea typeface="Times New Roman" panose="02020603050405020304" pitchFamily="18" charset="0"/>
              </a:rPr>
              <a:t>i ile maksimal </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st</a:t>
            </a:r>
            <a:r>
              <a:rPr lang="tr-TR" sz="2800" dirty="0" smtClean="0">
                <a:effectLst/>
                <a:ea typeface="Times New Roman" panose="02020603050405020304" pitchFamily="18" charset="0"/>
                <a:cs typeface="Times New Roman" panose="02020603050405020304" pitchFamily="18" charset="0"/>
              </a:rPr>
              <a:t>ü </a:t>
            </a:r>
            <a:r>
              <a:rPr lang="tr-TR" sz="2800" dirty="0" smtClean="0">
                <a:effectLst/>
                <a:ea typeface="Times New Roman" panose="02020603050405020304" pitchFamily="18" charset="0"/>
              </a:rPr>
              <a:t>y</a:t>
            </a:r>
            <a:r>
              <a:rPr lang="tr-TR" sz="2800" dirty="0" smtClean="0">
                <a:effectLst/>
                <a:ea typeface="Times New Roman" panose="02020603050405020304" pitchFamily="18" charset="0"/>
                <a:cs typeface="Times New Roman" panose="02020603050405020304" pitchFamily="18" charset="0"/>
              </a:rPr>
              <a:t>ü</a:t>
            </a:r>
            <a:r>
              <a:rPr lang="tr-TR" sz="2800" dirty="0" smtClean="0">
                <a:effectLst/>
                <a:ea typeface="Times New Roman" panose="02020603050405020304" pitchFamily="18" charset="0"/>
              </a:rPr>
              <a:t>klenmeler olu</a:t>
            </a:r>
            <a:r>
              <a:rPr lang="tr-TR" sz="2800" dirty="0" smtClean="0">
                <a:effectLst/>
                <a:ea typeface="Times New Roman" panose="02020603050405020304" pitchFamily="18" charset="0"/>
                <a:cs typeface="Times New Roman" panose="02020603050405020304" pitchFamily="18" charset="0"/>
              </a:rPr>
              <a:t>ş</a:t>
            </a:r>
            <a:r>
              <a:rPr lang="tr-TR" sz="2800" dirty="0" smtClean="0">
                <a:effectLst/>
                <a:ea typeface="Times New Roman" panose="02020603050405020304" pitchFamily="18" charset="0"/>
              </a:rPr>
              <a:t>turmaktad</a:t>
            </a:r>
            <a:r>
              <a:rPr lang="tr-TR" sz="2800" dirty="0" smtClean="0">
                <a:effectLst/>
                <a:ea typeface="Times New Roman" panose="02020603050405020304" pitchFamily="18" charset="0"/>
                <a:cs typeface="Times New Roman" panose="02020603050405020304" pitchFamily="18" charset="0"/>
              </a:rPr>
              <a:t>ı</a:t>
            </a:r>
            <a:r>
              <a:rPr lang="tr-TR" sz="2800" dirty="0" smtClean="0">
                <a:effectLst/>
                <a:ea typeface="Times New Roman" panose="02020603050405020304" pitchFamily="18" charset="0"/>
              </a:rPr>
              <a:t>rlar.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29969728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2295" y="426803"/>
            <a:ext cx="11454063" cy="954107"/>
          </a:xfrm>
          <a:prstGeom prst="rect">
            <a:avLst/>
          </a:prstGeom>
        </p:spPr>
        <p:txBody>
          <a:bodyPr wrap="square">
            <a:spAutoFit/>
          </a:bodyPr>
          <a:lstStyle/>
          <a:p>
            <a:pPr algn="just"/>
            <a:r>
              <a:rPr lang="tr-TR" sz="2800" dirty="0" smtClean="0"/>
              <a:t>Çizelge4.1 Sürat ve Kuvvet Alıştırmaları İçin Sertlik (şiddet, </a:t>
            </a:r>
            <a:r>
              <a:rPr lang="tr-TR" sz="2800" dirty="0" err="1" smtClean="0"/>
              <a:t>yeğinlik</a:t>
            </a:r>
            <a:r>
              <a:rPr lang="tr-TR" sz="2800" dirty="0" smtClean="0"/>
              <a:t>) Yüzdeleri</a:t>
            </a:r>
          </a:p>
          <a:p>
            <a:pPr algn="just"/>
            <a:endParaRPr lang="tr-TR" sz="2800" dirty="0"/>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073" y="1026694"/>
            <a:ext cx="10860505" cy="4010527"/>
          </a:xfrm>
          <a:prstGeom prst="rect">
            <a:avLst/>
          </a:prstGeom>
        </p:spPr>
      </p:pic>
      <p:sp>
        <p:nvSpPr>
          <p:cNvPr id="4" name="Dikdörtgen 3"/>
          <p:cNvSpPr/>
          <p:nvPr/>
        </p:nvSpPr>
        <p:spPr>
          <a:xfrm>
            <a:off x="240632" y="4975392"/>
            <a:ext cx="11630525" cy="1569660"/>
          </a:xfrm>
          <a:prstGeom prst="rect">
            <a:avLst/>
          </a:prstGeom>
        </p:spPr>
        <p:txBody>
          <a:bodyPr wrap="square">
            <a:spAutoFit/>
          </a:bodyPr>
          <a:lstStyle/>
          <a:p>
            <a:pPr algn="just">
              <a:spcAft>
                <a:spcPts val="0"/>
              </a:spcAft>
            </a:pPr>
            <a:r>
              <a:rPr lang="tr-TR" sz="2400" dirty="0" smtClean="0">
                <a:effectLst/>
                <a:latin typeface="Arial" panose="020B0604020202020204" pitchFamily="34" charset="0"/>
                <a:ea typeface="Times New Roman" panose="02020603050405020304" pitchFamily="18" charset="0"/>
              </a:rPr>
              <a:t>Antrenman sertliğini ölçmenin diğer bir yöntemi ise etkinlikleri gerçekleştirmek için kul­lanılan birincil enerji sistemlerinin belirlenmesine dayanmaktadır (20,69,74). Antrenman sertliğini belirlemek için antrenmana verilen </a:t>
            </a:r>
            <a:r>
              <a:rPr lang="tr-TR" sz="2400" dirty="0" err="1" smtClean="0">
                <a:effectLst/>
                <a:latin typeface="Arial" panose="020B0604020202020204" pitchFamily="34" charset="0"/>
                <a:ea typeface="Times New Roman" panose="02020603050405020304" pitchFamily="18" charset="0"/>
              </a:rPr>
              <a:t>biokimyasal</a:t>
            </a:r>
            <a:r>
              <a:rPr lang="tr-TR" sz="2400" dirty="0" smtClean="0">
                <a:effectLst/>
                <a:latin typeface="Arial" panose="020B0604020202020204" pitchFamily="34" charset="0"/>
                <a:ea typeface="Times New Roman" panose="02020603050405020304" pitchFamily="18" charset="0"/>
              </a:rPr>
              <a:t> tepkilere bağlı olarak 6 sertlik sınıfında değerlendirme yapılmaktadır (çizelge 4.2).</a:t>
            </a:r>
            <a:endParaRPr lang="tr-TR"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6618785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7425" y="165870"/>
            <a:ext cx="11880195" cy="4401205"/>
          </a:xfrm>
          <a:prstGeom prst="rect">
            <a:avLst/>
          </a:prstGeom>
        </p:spPr>
        <p:txBody>
          <a:bodyPr wrap="square">
            <a:spAutoFit/>
          </a:bodyPr>
          <a:lstStyle/>
          <a:p>
            <a:pPr algn="just"/>
            <a:r>
              <a:rPr lang="tr-TR" sz="2800" b="1" dirty="0" smtClean="0"/>
              <a:t>Sertlik bölgesi 1: </a:t>
            </a:r>
            <a:r>
              <a:rPr lang="tr-TR" sz="2800" dirty="0" smtClean="0"/>
              <a:t>Bu sertlik bölgesinde uygulanan etkinliklerde neredeyse sadece ana-</a:t>
            </a:r>
            <a:r>
              <a:rPr lang="tr-TR" sz="2800" dirty="0" err="1" smtClean="0"/>
              <a:t>erobik</a:t>
            </a:r>
            <a:r>
              <a:rPr lang="tr-TR" sz="2800" dirty="0" smtClean="0"/>
              <a:t> metabolizma kullanılmakta ve alıştırmalar en fazla 6 saniye içerisinde gerçek­leşmektedir (örneğin silkme, koparma, gülle atma, Amerikan futbolunda ortalama oyun süresi, disk atma). Bu sertlik bölgesinde uygulanan alıştırmalarda, en yüksek düzeyde güç çıktısı ve buna bağlı olarak da en yüksek oranlarda sertlik uygulaması görülmektedir (20,79). Bu sertlik bölgesinde yapılan çalışmaların sertliği -sporcunun V02max düzeyinden (maksimal oksijen tüketimi) önemli ölçüde daha yüksek olma­sından dolayı, yapılan çalışmalarda öncelikli olarak </a:t>
            </a:r>
            <a:r>
              <a:rPr lang="tr-TR" sz="2800" dirty="0" err="1" smtClean="0"/>
              <a:t>anaerob</a:t>
            </a:r>
            <a:r>
              <a:rPr lang="tr-TR" sz="2800" dirty="0" smtClean="0"/>
              <a:t> enerjinin kullanılması gerekmektedir. Bu bağlamda </a:t>
            </a:r>
            <a:r>
              <a:rPr lang="tr-TR" sz="2800" dirty="0" err="1" smtClean="0"/>
              <a:t>fosfojen</a:t>
            </a:r>
            <a:r>
              <a:rPr lang="tr-TR" sz="2800" dirty="0" smtClean="0"/>
              <a:t> (ATP-PC) sistemi, bu sertlik bölgesinde kulla­nılan birincil enerji kaynağı olmaktadır</a:t>
            </a:r>
            <a:endParaRPr lang="tr-TR" sz="2800" dirty="0"/>
          </a:p>
        </p:txBody>
      </p:sp>
    </p:spTree>
    <p:extLst>
      <p:ext uri="{BB962C8B-B14F-4D97-AF65-F5344CB8AC3E}">
        <p14:creationId xmlns:p14="http://schemas.microsoft.com/office/powerpoint/2010/main" val="2913218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1667" y="384811"/>
            <a:ext cx="11880195" cy="3970318"/>
          </a:xfrm>
          <a:prstGeom prst="rect">
            <a:avLst/>
          </a:prstGeom>
        </p:spPr>
        <p:txBody>
          <a:bodyPr wrap="square">
            <a:spAutoFit/>
          </a:bodyPr>
          <a:lstStyle/>
          <a:p>
            <a:pPr algn="just"/>
            <a:r>
              <a:rPr lang="tr-TR" sz="2800" dirty="0" smtClean="0"/>
              <a:t>ATP-PC sistemi, ATP-</a:t>
            </a:r>
            <a:r>
              <a:rPr lang="tr-TR" sz="2800" dirty="0" err="1" smtClean="0"/>
              <a:t>PCr'nin</a:t>
            </a:r>
            <a:r>
              <a:rPr lang="tr-TR" sz="2800" dirty="0" smtClean="0"/>
              <a:t> kas yedeklerine dayanmaktadır ve çok kısa süreler için enerji sağlamaktadır (79). Anaerobik enerji­nin kullanımı sırasında -aerobik mekanizmaların yeterli oksijeni sağlayamamasından dolayı- çok kısa süreler içerisinde yüksek düzeyde bir oksijen açığı ortaya çıkmaktadır (24,79). Buna bağlı olarak da oksijen tüketimi artmakta ya da alıştırma sonrası aşırı oksijen tüketimi (EPOC) olarak tanımlanan, ATP ve </a:t>
            </a:r>
            <a:r>
              <a:rPr lang="tr-TR" sz="2800" dirty="0" err="1" smtClean="0"/>
              <a:t>PCr</a:t>
            </a:r>
            <a:r>
              <a:rPr lang="tr-TR" sz="2800" dirty="0" smtClean="0"/>
              <a:t> yedeklerini sağlamak için antrenman sonrası bir oksijen tüketimi dönemi oluşmaktadır. Bu sertlik bölgesinde uygulanan antrenman sertliği, kaslarda ATP ve </a:t>
            </a:r>
            <a:r>
              <a:rPr lang="tr-TR" sz="2800" dirty="0" err="1" smtClean="0"/>
              <a:t>PCr</a:t>
            </a:r>
            <a:r>
              <a:rPr lang="tr-TR" sz="2800" dirty="0" smtClean="0"/>
              <a:t> yedeklerine bağlı olarak değiş­mektedir (79).</a:t>
            </a:r>
            <a:endParaRPr lang="tr-TR" sz="2800" dirty="0"/>
          </a:p>
        </p:txBody>
      </p:sp>
    </p:spTree>
    <p:extLst>
      <p:ext uri="{BB962C8B-B14F-4D97-AF65-F5344CB8AC3E}">
        <p14:creationId xmlns:p14="http://schemas.microsoft.com/office/powerpoint/2010/main" val="39638129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4589" y="501134"/>
            <a:ext cx="10988843" cy="584775"/>
          </a:xfrm>
          <a:prstGeom prst="rect">
            <a:avLst/>
          </a:prstGeom>
        </p:spPr>
        <p:txBody>
          <a:bodyPr wrap="square">
            <a:spAutoFit/>
          </a:bodyPr>
          <a:lstStyle/>
          <a:p>
            <a:r>
              <a:rPr lang="tr-TR" sz="3200" b="0" i="0" u="none" strike="noStrike" baseline="0" dirty="0" smtClean="0">
                <a:solidFill>
                  <a:srgbClr val="000000"/>
                </a:solidFill>
                <a:latin typeface="Helvetica LT Std"/>
              </a:rPr>
              <a:t>Çizelge 4.2 </a:t>
            </a:r>
            <a:r>
              <a:rPr lang="tr-TR" sz="3200" b="0" i="0" u="none" strike="noStrike" baseline="0" dirty="0" err="1" smtClean="0">
                <a:solidFill>
                  <a:srgbClr val="000000"/>
                </a:solidFill>
                <a:latin typeface="Helvetica LT Std Light"/>
              </a:rPr>
              <a:t>Bio</a:t>
            </a:r>
            <a:r>
              <a:rPr lang="tr-TR" sz="3200" b="0" i="0" u="none" strike="noStrike" baseline="0" dirty="0" smtClean="0">
                <a:solidFill>
                  <a:srgbClr val="000000"/>
                </a:solidFill>
                <a:latin typeface="Helvetica LT Std Light"/>
              </a:rPr>
              <a:t> Enerji Kaynakları Temelli Sertlik Bölgeleri </a:t>
            </a:r>
            <a:endParaRPr lang="tr-TR" sz="32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589" y="1491916"/>
            <a:ext cx="11597246" cy="4876800"/>
          </a:xfrm>
          <a:prstGeom prst="rect">
            <a:avLst/>
          </a:prstGeom>
        </p:spPr>
      </p:pic>
    </p:spTree>
    <p:extLst>
      <p:ext uri="{BB962C8B-B14F-4D97-AF65-F5344CB8AC3E}">
        <p14:creationId xmlns:p14="http://schemas.microsoft.com/office/powerpoint/2010/main" val="17480320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4379" y="204101"/>
            <a:ext cx="11903242" cy="4832092"/>
          </a:xfrm>
          <a:prstGeom prst="rect">
            <a:avLst/>
          </a:prstGeom>
        </p:spPr>
        <p:txBody>
          <a:bodyPr wrap="square">
            <a:spAutoFit/>
          </a:bodyPr>
          <a:lstStyle/>
          <a:p>
            <a:pPr algn="just">
              <a:spcAft>
                <a:spcPts val="0"/>
              </a:spcAft>
            </a:pPr>
            <a:r>
              <a:rPr lang="tr-TR" sz="2800" b="1" dirty="0" smtClean="0">
                <a:effectLst/>
                <a:ea typeface="Times New Roman" panose="02020603050405020304" pitchFamily="18" charset="0"/>
                <a:cs typeface="Arial" panose="020B0604020202020204" pitchFamily="34" charset="0"/>
              </a:rPr>
              <a:t>Sertlik bölgesi 2: </a:t>
            </a:r>
            <a:r>
              <a:rPr lang="tr-TR" sz="2800" dirty="0" smtClean="0">
                <a:effectLst/>
                <a:ea typeface="Times New Roman" panose="02020603050405020304" pitchFamily="18" charset="0"/>
                <a:cs typeface="Arial" panose="020B0604020202020204" pitchFamily="34" charset="0"/>
              </a:rPr>
              <a:t>İkinci sertlik bölgesinde -diğer bir değişle yüksek sertlikli bölgede-, yapılan etkinlikler tam olarak anaerobik enerji kullanımına dayanmaktadır ve 6-30 </a:t>
            </a:r>
            <a:r>
              <a:rPr lang="tr-TR" sz="2800" dirty="0" err="1" smtClean="0">
                <a:effectLst/>
                <a:ea typeface="Times New Roman" panose="02020603050405020304" pitchFamily="18" charset="0"/>
                <a:cs typeface="Arial" panose="020B0604020202020204" pitchFamily="34" charset="0"/>
              </a:rPr>
              <a:t>sn</a:t>
            </a:r>
            <a:r>
              <a:rPr lang="tr-TR" sz="2800" dirty="0" smtClean="0">
                <a:effectLst/>
                <a:ea typeface="Times New Roman" panose="02020603050405020304" pitchFamily="18" charset="0"/>
                <a:cs typeface="Arial" panose="020B0604020202020204" pitchFamily="34" charset="0"/>
              </a:rPr>
              <a:t> arasındaki etkinlikleri içermektedir (örneğin, atletizmde 100-200 m sprint koşula­rında, yüzmede sprint). Bu bölgede birinci sertlik bölgesinde olduğu gibi enerji tüke­timi çok hızlı olmakta ve aerobik metabolizma ile karşılanamamaktadır. Bu nedenle, enerji gereksinimleri ATP-PC ve hızlı </a:t>
            </a:r>
            <a:r>
              <a:rPr lang="tr-TR" sz="2800" dirty="0" err="1" smtClean="0">
                <a:effectLst/>
                <a:ea typeface="Times New Roman" panose="02020603050405020304" pitchFamily="18" charset="0"/>
                <a:cs typeface="Arial" panose="020B0604020202020204" pitchFamily="34" charset="0"/>
              </a:rPr>
              <a:t>glikolotik</a:t>
            </a:r>
            <a:r>
              <a:rPr lang="tr-TR" sz="2800" dirty="0" smtClean="0">
                <a:effectLst/>
                <a:ea typeface="Times New Roman" panose="02020603050405020304" pitchFamily="18" charset="0"/>
                <a:cs typeface="Arial" panose="020B0604020202020204" pitchFamily="34" charset="0"/>
              </a:rPr>
              <a:t> sistemden karşılanmaktadır (79). ATP yedeklerinin çok hızlı bir biçimde boşalmasından dolayı </a:t>
            </a:r>
            <a:r>
              <a:rPr lang="tr-TR" sz="2800" dirty="0" err="1" smtClean="0">
                <a:effectLst/>
                <a:ea typeface="Times New Roman" panose="02020603050405020304" pitchFamily="18" charset="0"/>
                <a:cs typeface="Arial" panose="020B0604020202020204" pitchFamily="34" charset="0"/>
              </a:rPr>
              <a:t>PCr</a:t>
            </a:r>
            <a:r>
              <a:rPr lang="tr-TR" sz="2800" dirty="0" smtClean="0">
                <a:effectLst/>
                <a:ea typeface="Times New Roman" panose="02020603050405020304" pitchFamily="18" charset="0"/>
                <a:cs typeface="Arial" panose="020B0604020202020204" pitchFamily="34" charset="0"/>
              </a:rPr>
              <a:t>, enerji için destek ola­rak kullanılmaktadır. Yüksek sertlikli alıştırmalarda, başlangıçtan sonraki ilk 10 </a:t>
            </a:r>
            <a:r>
              <a:rPr lang="tr-TR" sz="2800" dirty="0" err="1" smtClean="0">
                <a:effectLst/>
                <a:ea typeface="Times New Roman" panose="02020603050405020304" pitchFamily="18" charset="0"/>
                <a:cs typeface="Arial" panose="020B0604020202020204" pitchFamily="34" charset="0"/>
              </a:rPr>
              <a:t>sn</a:t>
            </a:r>
            <a:r>
              <a:rPr lang="tr-TR" sz="2800" dirty="0" smtClean="0">
                <a:effectLst/>
                <a:ea typeface="Times New Roman" panose="02020603050405020304" pitchFamily="18" charset="0"/>
                <a:cs typeface="Arial" panose="020B0604020202020204" pitchFamily="34" charset="0"/>
              </a:rPr>
              <a:t> içerisinde ATP tüketimine destek sağlamak için </a:t>
            </a:r>
            <a:r>
              <a:rPr lang="tr-TR" sz="2800" dirty="0" err="1" smtClean="0">
                <a:effectLst/>
                <a:ea typeface="Times New Roman" panose="02020603050405020304" pitchFamily="18" charset="0"/>
                <a:cs typeface="Arial" panose="020B0604020202020204" pitchFamily="34" charset="0"/>
              </a:rPr>
              <a:t>PCr'nin</a:t>
            </a:r>
            <a:r>
              <a:rPr lang="tr-TR" sz="2800" dirty="0" smtClean="0">
                <a:effectLst/>
                <a:ea typeface="Times New Roman" panose="02020603050405020304" pitchFamily="18" charset="0"/>
                <a:cs typeface="Arial" panose="020B0604020202020204" pitchFamily="34" charset="0"/>
              </a:rPr>
              <a:t> kullanımı %50 oranında art­maktadır. Buna karşın 30 </a:t>
            </a:r>
            <a:r>
              <a:rPr lang="tr-TR" sz="2800" dirty="0" err="1" smtClean="0">
                <a:effectLst/>
                <a:ea typeface="Times New Roman" panose="02020603050405020304" pitchFamily="18" charset="0"/>
                <a:cs typeface="Arial" panose="020B0604020202020204" pitchFamily="34" charset="0"/>
              </a:rPr>
              <a:t>sn</a:t>
            </a:r>
            <a:r>
              <a:rPr lang="tr-TR" sz="2800" dirty="0" smtClean="0">
                <a:effectLst/>
                <a:ea typeface="Times New Roman" panose="02020603050405020304" pitchFamily="18" charset="0"/>
                <a:cs typeface="Arial" panose="020B0604020202020204" pitchFamily="34" charset="0"/>
              </a:rPr>
              <a:t> sonra </a:t>
            </a:r>
            <a:r>
              <a:rPr lang="tr-TR" sz="2800" dirty="0" err="1" smtClean="0">
                <a:effectLst/>
                <a:ea typeface="Times New Roman" panose="02020603050405020304" pitchFamily="18" charset="0"/>
                <a:cs typeface="Arial" panose="020B0604020202020204" pitchFamily="34" charset="0"/>
              </a:rPr>
              <a:t>PCr'nin</a:t>
            </a:r>
            <a:r>
              <a:rPr lang="tr-TR" sz="2800" dirty="0" smtClean="0">
                <a:effectLst/>
                <a:ea typeface="Times New Roman" panose="02020603050405020304" pitchFamily="18" charset="0"/>
                <a:cs typeface="Arial" panose="020B0604020202020204" pitchFamily="34" charset="0"/>
              </a:rPr>
              <a:t> ATP üretimine katkısı çok azalmaktadır. </a:t>
            </a:r>
            <a:endParaRPr lang="tr-TR" sz="28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85597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4379" y="204101"/>
            <a:ext cx="11794336" cy="3539430"/>
          </a:xfrm>
          <a:prstGeom prst="rect">
            <a:avLst/>
          </a:prstGeom>
        </p:spPr>
        <p:txBody>
          <a:bodyPr wrap="square">
            <a:spAutoFit/>
          </a:bodyPr>
          <a:lstStyle/>
          <a:p>
            <a:pPr algn="just">
              <a:spcAft>
                <a:spcPts val="0"/>
              </a:spcAft>
            </a:pPr>
            <a:endParaRPr lang="tr-TR" sz="2800" dirty="0" smtClean="0">
              <a:effectLst/>
              <a:ea typeface="Times New Roman" panose="02020603050405020304" pitchFamily="18" charset="0"/>
              <a:cs typeface="Arial" panose="020B0604020202020204" pitchFamily="34" charset="0"/>
            </a:endParaRPr>
          </a:p>
          <a:p>
            <a:pPr algn="just">
              <a:spcAft>
                <a:spcPts val="0"/>
              </a:spcAft>
            </a:pPr>
            <a:r>
              <a:rPr lang="tr-TR" sz="2800" dirty="0" smtClean="0">
                <a:effectLst/>
                <a:ea typeface="Times New Roman" panose="02020603050405020304" pitchFamily="18" charset="0"/>
                <a:cs typeface="Arial" panose="020B0604020202020204" pitchFamily="34" charset="0"/>
              </a:rPr>
              <a:t>Bu nedenle bu bölgedeki sertlik düzeyinde 10-30 </a:t>
            </a:r>
            <a:r>
              <a:rPr lang="tr-TR" sz="2800" dirty="0" err="1" smtClean="0">
                <a:effectLst/>
                <a:ea typeface="Times New Roman" panose="02020603050405020304" pitchFamily="18" charset="0"/>
                <a:cs typeface="Arial" panose="020B0604020202020204" pitchFamily="34" charset="0"/>
              </a:rPr>
              <a:t>sn</a:t>
            </a:r>
            <a:r>
              <a:rPr lang="tr-TR" sz="2800" dirty="0" smtClean="0">
                <a:effectLst/>
                <a:ea typeface="Times New Roman" panose="02020603050405020304" pitchFamily="18" charset="0"/>
                <a:cs typeface="Arial" panose="020B0604020202020204" pitchFamily="34" charset="0"/>
              </a:rPr>
              <a:t> arasında süren alıştırmalarda enerji, kan glikozun ve kaslarındaki yedeklerinden aşamalı bir biçimde artarak sağ­lanmaktadır (53). Bunun nedeni ise -alıştırmanın süresine ve sertliğine bağlı ola­rak- laktik asit birikiminin önemli düzeyde artmasından dolayı enerji gereksiniminin hızlı </a:t>
            </a:r>
            <a:r>
              <a:rPr lang="tr-TR" sz="2800" dirty="0" err="1" smtClean="0">
                <a:effectLst/>
                <a:ea typeface="Times New Roman" panose="02020603050405020304" pitchFamily="18" charset="0"/>
                <a:cs typeface="Arial" panose="020B0604020202020204" pitchFamily="34" charset="0"/>
              </a:rPr>
              <a:t>glikoliz</a:t>
            </a:r>
            <a:r>
              <a:rPr lang="tr-TR" sz="2800" dirty="0" smtClean="0">
                <a:effectLst/>
                <a:ea typeface="Times New Roman" panose="02020603050405020304" pitchFamily="18" charset="0"/>
                <a:cs typeface="Arial" panose="020B0604020202020204" pitchFamily="34" charset="0"/>
              </a:rPr>
              <a:t> ile sağlanmasından kaynaklanmaktadır (53-79). Bu sertlik bölgesindeki alıştırmalarda artan laktik asit üretiminin bir sonucu olarak da önemli düzeyde bir EPOC durumu da ortaya çıkmaktadır.</a:t>
            </a:r>
            <a:endParaRPr lang="tr-TR" sz="28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7516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8395" y="386366"/>
            <a:ext cx="11774906" cy="5693866"/>
          </a:xfrm>
          <a:prstGeom prst="rect">
            <a:avLst/>
          </a:prstGeom>
        </p:spPr>
        <p:txBody>
          <a:bodyPr wrap="square">
            <a:spAutoFit/>
          </a:bodyPr>
          <a:lstStyle/>
          <a:p>
            <a:pPr algn="just">
              <a:spcAft>
                <a:spcPts val="0"/>
              </a:spcAft>
            </a:pPr>
            <a:r>
              <a:rPr lang="tr-TR" sz="2800" b="1" dirty="0" smtClean="0">
                <a:effectLst/>
                <a:ea typeface="Times New Roman" panose="02020603050405020304" pitchFamily="18" charset="0"/>
              </a:rPr>
              <a:t>Sertlik bölgesi 3: </a:t>
            </a:r>
            <a:r>
              <a:rPr lang="tr-TR" sz="2800" dirty="0" smtClean="0">
                <a:effectLst/>
                <a:ea typeface="Times New Roman" panose="02020603050405020304" pitchFamily="18" charset="0"/>
              </a:rPr>
              <a:t>Orta-yüksek sertlikli ve 30 </a:t>
            </a:r>
            <a:r>
              <a:rPr lang="tr-TR" sz="2800" dirty="0" err="1" smtClean="0">
                <a:effectLst/>
                <a:ea typeface="Times New Roman" panose="02020603050405020304" pitchFamily="18" charset="0"/>
              </a:rPr>
              <a:t>sn</a:t>
            </a:r>
            <a:r>
              <a:rPr lang="tr-TR" sz="2800" dirty="0" smtClean="0">
                <a:effectLst/>
                <a:ea typeface="Times New Roman" panose="02020603050405020304" pitchFamily="18" charset="0"/>
              </a:rPr>
              <a:t> 2 </a:t>
            </a:r>
            <a:r>
              <a:rPr lang="tr-TR" sz="2800" dirty="0" err="1" smtClean="0">
                <a:effectLst/>
                <a:ea typeface="Times New Roman" panose="02020603050405020304" pitchFamily="18" charset="0"/>
              </a:rPr>
              <a:t>dk</a:t>
            </a:r>
            <a:r>
              <a:rPr lang="tr-TR" sz="2800" dirty="0" smtClean="0">
                <a:effectLst/>
                <a:ea typeface="Times New Roman" panose="02020603050405020304" pitchFamily="18" charset="0"/>
              </a:rPr>
              <a:t> arasında gerçekleştirilen etkinlik­lerdir (örneğin, 400 m koşu, 800 m koşu, 1 km pistte bisiklet). Bu etkinlikler, ağırlıklı olarak anaerobik enerji ile gerçekleştirilmekte, özel olarak da hızlı ve yavaş </a:t>
            </a:r>
            <a:r>
              <a:rPr lang="tr-TR" sz="2800" dirty="0" err="1" smtClean="0">
                <a:effectLst/>
                <a:ea typeface="Times New Roman" panose="02020603050405020304" pitchFamily="18" charset="0"/>
              </a:rPr>
              <a:t>glikolotik</a:t>
            </a:r>
            <a:r>
              <a:rPr lang="tr-TR" sz="2800" dirty="0" smtClean="0">
                <a:effectLst/>
                <a:ea typeface="Times New Roman" panose="02020603050405020304" pitchFamily="18" charset="0"/>
              </a:rPr>
              <a:t> sistemleri kullanmaktadırlar. Etkinliklerin süresi 30 </a:t>
            </a:r>
            <a:r>
              <a:rPr lang="tr-TR" sz="2800" dirty="0" err="1" smtClean="0">
                <a:effectLst/>
                <a:ea typeface="Times New Roman" panose="02020603050405020304" pitchFamily="18" charset="0"/>
              </a:rPr>
              <a:t>sn'den</a:t>
            </a:r>
            <a:r>
              <a:rPr lang="tr-TR" sz="2800" dirty="0" smtClean="0">
                <a:effectLst/>
                <a:ea typeface="Times New Roman" panose="02020603050405020304" pitchFamily="18" charset="0"/>
              </a:rPr>
              <a:t> 2 </a:t>
            </a:r>
            <a:r>
              <a:rPr lang="tr-TR" sz="2800" dirty="0" err="1" smtClean="0">
                <a:effectLst/>
                <a:ea typeface="Times New Roman" panose="02020603050405020304" pitchFamily="18" charset="0"/>
              </a:rPr>
              <a:t>dk'ya</a:t>
            </a:r>
            <a:r>
              <a:rPr lang="tr-TR" sz="2800" dirty="0" smtClean="0">
                <a:effectLst/>
                <a:ea typeface="Times New Roman" panose="02020603050405020304" pitchFamily="18" charset="0"/>
              </a:rPr>
              <a:t> doğru yaklaştıkça, yavaş </a:t>
            </a:r>
            <a:r>
              <a:rPr lang="tr-TR" sz="2800" dirty="0" err="1" smtClean="0">
                <a:effectLst/>
                <a:ea typeface="Times New Roman" panose="02020603050405020304" pitchFamily="18" charset="0"/>
              </a:rPr>
              <a:t>glikolotik</a:t>
            </a:r>
            <a:r>
              <a:rPr lang="tr-TR" sz="2800" dirty="0" smtClean="0">
                <a:effectLst/>
                <a:ea typeface="Times New Roman" panose="02020603050405020304" pitchFamily="18" charset="0"/>
              </a:rPr>
              <a:t> sistemin etkinliği de artmaktadır. Bu sertlik bölgesindeki etkinlikler­de, sürat ve yüksek sertlikli alıştırma dayanıklılığı (YSAD), birincil olarak gerçekleş­tirilmektedir. </a:t>
            </a:r>
          </a:p>
          <a:p>
            <a:pPr algn="just">
              <a:spcAft>
                <a:spcPts val="0"/>
              </a:spcAft>
            </a:pPr>
            <a:endParaRPr lang="tr-TR" sz="2800" dirty="0">
              <a:ea typeface="Times New Roman" panose="02020603050405020304" pitchFamily="18" charset="0"/>
            </a:endParaRPr>
          </a:p>
          <a:p>
            <a:pPr algn="just">
              <a:spcAft>
                <a:spcPts val="0"/>
              </a:spcAft>
            </a:pPr>
            <a:r>
              <a:rPr lang="tr-TR" sz="2800" dirty="0" smtClean="0">
                <a:effectLst/>
                <a:ea typeface="Times New Roman" panose="02020603050405020304" pitchFamily="18" charset="0"/>
              </a:rPr>
              <a:t>Uygulanan etkinliklerin sertliği ve süresine bağlı olarak, </a:t>
            </a:r>
            <a:r>
              <a:rPr lang="tr-TR" sz="2800" dirty="0" err="1" smtClean="0">
                <a:effectLst/>
                <a:ea typeface="Times New Roman" panose="02020603050405020304" pitchFamily="18" charset="0"/>
              </a:rPr>
              <a:t>metabolik</a:t>
            </a:r>
            <a:r>
              <a:rPr lang="tr-TR" sz="2800" dirty="0" smtClean="0">
                <a:effectLst/>
                <a:ea typeface="Times New Roman" panose="02020603050405020304" pitchFamily="18" charset="0"/>
              </a:rPr>
              <a:t> bir tepki sonucu, laktik asit birikimi ortaya çıkmaktadır (53). Bu bölgede yapılan etkinliklerdeki verim düzeyini sınırlayan ATP-</a:t>
            </a:r>
            <a:r>
              <a:rPr lang="tr-TR" sz="2800" dirty="0" err="1" smtClean="0">
                <a:effectLst/>
                <a:ea typeface="Times New Roman" panose="02020603050405020304" pitchFamily="18" charset="0"/>
              </a:rPr>
              <a:t>PCr</a:t>
            </a:r>
            <a:r>
              <a:rPr lang="tr-TR" sz="2800" dirty="0" smtClean="0">
                <a:effectLst/>
                <a:ea typeface="Times New Roman" panose="02020603050405020304" pitchFamily="18" charset="0"/>
              </a:rPr>
              <a:t> ve kas glikojeni gibi enerji yedeklerinde azalmalar görülmektedir. Verim düzeyindeki bu düşmenin nedeni büyük bir olasılıkla laktik asit birikiminin oluşmasından kaynaklanmaktadır.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16353466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8758" y="254913"/>
            <a:ext cx="11675716" cy="2677656"/>
          </a:xfrm>
          <a:prstGeom prst="rect">
            <a:avLst/>
          </a:prstGeom>
        </p:spPr>
        <p:txBody>
          <a:bodyPr wrap="square">
            <a:spAutoFit/>
          </a:bodyPr>
          <a:lstStyle/>
          <a:p>
            <a:pPr algn="just">
              <a:spcAft>
                <a:spcPts val="0"/>
              </a:spcAft>
            </a:pPr>
            <a:r>
              <a:rPr lang="tr-TR" sz="2800" b="1" dirty="0" smtClean="0">
                <a:effectLst/>
                <a:ea typeface="Times New Roman" panose="02020603050405020304" pitchFamily="18" charset="0"/>
              </a:rPr>
              <a:t>Sertlik bölgesi 4: </a:t>
            </a:r>
            <a:r>
              <a:rPr lang="tr-TR" sz="2800" dirty="0" smtClean="0">
                <a:effectLst/>
                <a:ea typeface="Times New Roman" panose="02020603050405020304" pitchFamily="18" charset="0"/>
              </a:rPr>
              <a:t>Dördüncü sertlik bölgesindeki etkinlikler 2-3 </a:t>
            </a:r>
            <a:r>
              <a:rPr lang="tr-TR" sz="2800" dirty="0" err="1" smtClean="0">
                <a:effectLst/>
                <a:ea typeface="Times New Roman" panose="02020603050405020304" pitchFamily="18" charset="0"/>
              </a:rPr>
              <a:t>dk</a:t>
            </a:r>
            <a:r>
              <a:rPr lang="tr-TR" sz="2800" dirty="0" smtClean="0">
                <a:effectLst/>
                <a:ea typeface="Times New Roman" panose="02020603050405020304" pitchFamily="18" charset="0"/>
              </a:rPr>
              <a:t> arasında sürmek­tedir. Bu bölgedeki sertlik düzeyi ise orta sertlikte ve yavaş </a:t>
            </a:r>
            <a:r>
              <a:rPr lang="tr-TR" sz="2800" dirty="0" err="1" smtClean="0">
                <a:effectLst/>
                <a:ea typeface="Times New Roman" panose="02020603050405020304" pitchFamily="18" charset="0"/>
              </a:rPr>
              <a:t>glikoliz</a:t>
            </a:r>
            <a:r>
              <a:rPr lang="tr-TR" sz="2800" dirty="0" smtClean="0">
                <a:effectLst/>
                <a:ea typeface="Times New Roman" panose="02020603050405020304" pitchFamily="18" charset="0"/>
              </a:rPr>
              <a:t> ve </a:t>
            </a:r>
            <a:r>
              <a:rPr lang="tr-TR" sz="2800" dirty="0" err="1" smtClean="0">
                <a:effectLst/>
                <a:ea typeface="Times New Roman" panose="02020603050405020304" pitchFamily="18" charset="0"/>
              </a:rPr>
              <a:t>oksidatif</a:t>
            </a:r>
            <a:r>
              <a:rPr lang="tr-TR" sz="2800" dirty="0" smtClean="0">
                <a:effectLst/>
                <a:ea typeface="Times New Roman" panose="02020603050405020304" pitchFamily="18" charset="0"/>
              </a:rPr>
              <a:t> meta­bolizmanın karışımından gerekli enerjinin sağlandığı uygulamaları içermektedir. Bu bölgede kullanılan alıştırmalarda enerji kaynakları, </a:t>
            </a:r>
            <a:r>
              <a:rPr lang="tr-TR" sz="2800" dirty="0" err="1" smtClean="0">
                <a:effectLst/>
                <a:ea typeface="Times New Roman" panose="02020603050405020304" pitchFamily="18" charset="0"/>
              </a:rPr>
              <a:t>anaerob</a:t>
            </a:r>
            <a:r>
              <a:rPr lang="tr-TR" sz="2800" dirty="0" smtClean="0">
                <a:effectLst/>
                <a:ea typeface="Times New Roman" panose="02020603050405020304" pitchFamily="18" charset="0"/>
              </a:rPr>
              <a:t> mekanizmadan, aerobik mekanizmaya geçmeye başlamaktadır. Bu bölgedeki çoğu etkinlikte, aerobik ve ana­erobik enerji sistemleri, birlikte kullanılmaktadır.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2859964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0421" y="139641"/>
            <a:ext cx="11903242" cy="5693866"/>
          </a:xfrm>
          <a:prstGeom prst="rect">
            <a:avLst/>
          </a:prstGeom>
        </p:spPr>
        <p:txBody>
          <a:bodyPr wrap="square">
            <a:spAutoFit/>
          </a:bodyPr>
          <a:lstStyle/>
          <a:p>
            <a:pPr algn="just">
              <a:spcAft>
                <a:spcPts val="0"/>
              </a:spcAft>
            </a:pPr>
            <a:r>
              <a:rPr lang="tr-TR" sz="2800" b="1" dirty="0" smtClean="0">
                <a:effectLst/>
                <a:ea typeface="Times New Roman" panose="02020603050405020304" pitchFamily="18" charset="0"/>
              </a:rPr>
              <a:t>Sertlik bölgesi 5: </a:t>
            </a:r>
            <a:r>
              <a:rPr lang="tr-TR" sz="2800" dirty="0" smtClean="0">
                <a:effectLst/>
                <a:ea typeface="Times New Roman" panose="02020603050405020304" pitchFamily="18" charset="0"/>
              </a:rPr>
              <a:t>Bu bölgedeki etkinlikler 3-30 </a:t>
            </a:r>
            <a:r>
              <a:rPr lang="tr-TR" sz="2800" dirty="0" err="1" smtClean="0">
                <a:effectLst/>
                <a:ea typeface="Times New Roman" panose="02020603050405020304" pitchFamily="18" charset="0"/>
              </a:rPr>
              <a:t>dk</a:t>
            </a:r>
            <a:r>
              <a:rPr lang="tr-TR" sz="2800" dirty="0" smtClean="0">
                <a:effectLst/>
                <a:ea typeface="Times New Roman" panose="02020603050405020304" pitchFamily="18" charset="0"/>
              </a:rPr>
              <a:t> arasında uygulanmaktadır (örneğin bisiklette takip, bisiklette takım yarışması, 2000 m kürek, 1.500 m koşu, 400 m karışık yüzme). Bu sertlik bölgesinde kullanılan etkinliklerde; birincil enerji kaynağı, aerobik enerji sistemidir ve bu etkinlikler, orta-düşük sertlikte uygulanmaktadır. Kalp kan dolaşım sistemi; bu etkinliklerde başarı için belirleyici olmaktadır. </a:t>
            </a:r>
          </a:p>
          <a:p>
            <a:pPr algn="just">
              <a:spcAft>
                <a:spcPts val="0"/>
              </a:spcAft>
            </a:pPr>
            <a:endParaRPr lang="tr-TR" sz="2800" dirty="0">
              <a:ea typeface="Times New Roman" panose="02020603050405020304" pitchFamily="18" charset="0"/>
            </a:endParaRPr>
          </a:p>
          <a:p>
            <a:pPr algn="just">
              <a:spcAft>
                <a:spcPts val="0"/>
              </a:spcAft>
            </a:pPr>
            <a:r>
              <a:rPr lang="tr-TR" sz="2800" dirty="0" smtClean="0">
                <a:effectLst/>
                <a:ea typeface="Times New Roman" panose="02020603050405020304" pitchFamily="18" charset="0"/>
              </a:rPr>
              <a:t>Bunun nedeni ise oksijenin, enerjinin sağlanmasında önemli bir rol oynamasından kaynaklanmak­tadır (20). Bu bölgedeki yarışma dalları özellikle uzun süreli yarışma dallarıdır- ve en üst düzeyde verime ulaşmak için de özel yarışma stratejilerinin uygulanmasını gerekmektedir (79). Bu dallarda enerji </a:t>
            </a:r>
            <a:r>
              <a:rPr lang="tr-TR" sz="2800" dirty="0" err="1" smtClean="0">
                <a:effectLst/>
                <a:ea typeface="Times New Roman" panose="02020603050405020304" pitchFamily="18" charset="0"/>
              </a:rPr>
              <a:t>sağlanımı</a:t>
            </a:r>
            <a:r>
              <a:rPr lang="tr-TR" sz="2800" dirty="0" smtClean="0">
                <a:effectLst/>
                <a:ea typeface="Times New Roman" panose="02020603050405020304" pitchFamily="18" charset="0"/>
              </a:rPr>
              <a:t> (örneğin, kas ve karaciğer glikojeni, yağ depoları), verim düzeyini öncelikli olarak sınırlayan etmenler olarak görülmek­tedir (79).</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1938287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8337" y="277125"/>
            <a:ext cx="11919284" cy="6555641"/>
          </a:xfrm>
          <a:prstGeom prst="rect">
            <a:avLst/>
          </a:prstGeom>
        </p:spPr>
        <p:txBody>
          <a:bodyPr wrap="square">
            <a:spAutoFit/>
          </a:bodyPr>
          <a:lstStyle/>
          <a:p>
            <a:pPr algn="just"/>
            <a:r>
              <a:rPr lang="tr-TR" sz="2800" b="1" dirty="0" smtClean="0">
                <a:effectLst/>
                <a:ea typeface="Times New Roman" panose="02020603050405020304" pitchFamily="18" charset="0"/>
              </a:rPr>
              <a:t>Sertlik bölgesi 6: </a:t>
            </a:r>
            <a:r>
              <a:rPr lang="tr-TR" sz="2800" dirty="0" smtClean="0">
                <a:effectLst/>
                <a:ea typeface="Times New Roman" panose="02020603050405020304" pitchFamily="18" charset="0"/>
              </a:rPr>
              <a:t>Bu son bölgedeki etkinlikler ise düşük sertlikli uygulamalardır ve </a:t>
            </a:r>
            <a:r>
              <a:rPr lang="tr-TR" sz="2800" dirty="0" err="1" smtClean="0">
                <a:effectLst/>
                <a:ea typeface="Times New Roman" panose="02020603050405020304" pitchFamily="18" charset="0"/>
              </a:rPr>
              <a:t>oksidatif</a:t>
            </a:r>
            <a:r>
              <a:rPr lang="tr-TR" sz="2800" dirty="0" smtClean="0">
                <a:effectLst/>
                <a:ea typeface="Times New Roman" panose="02020603050405020304" pitchFamily="18" charset="0"/>
              </a:rPr>
              <a:t> metabolizma birincil olarak kullanılan enerji kaynağı (örneğin maraton, </a:t>
            </a:r>
            <a:r>
              <a:rPr lang="tr-TR" sz="2800" dirty="0" err="1" smtClean="0">
                <a:effectLst/>
                <a:ea typeface="Times New Roman" panose="02020603050405020304" pitchFamily="18" charset="0"/>
              </a:rPr>
              <a:t>triatlon</a:t>
            </a:r>
            <a:r>
              <a:rPr lang="tr-TR" sz="2800" dirty="0" smtClean="0">
                <a:effectLst/>
                <a:ea typeface="Times New Roman" panose="02020603050405020304" pitchFamily="18" charset="0"/>
              </a:rPr>
              <a:t>, bisiklette yol yarışları) olarak görülmektedir (79). </a:t>
            </a:r>
            <a:r>
              <a:rPr lang="tr-TR" sz="2800" dirty="0" err="1" smtClean="0">
                <a:effectLst/>
                <a:ea typeface="Times New Roman" panose="02020603050405020304" pitchFamily="18" charset="0"/>
              </a:rPr>
              <a:t>Conley</a:t>
            </a:r>
            <a:r>
              <a:rPr lang="tr-TR" sz="2800" dirty="0" smtClean="0">
                <a:effectLst/>
                <a:ea typeface="Times New Roman" panose="02020603050405020304" pitchFamily="18" charset="0"/>
              </a:rPr>
              <a:t> (21), bu etkinliklerdeki V02max güç çıktısının, maksimal anaerobik alıştırmalar sırasındaki doruk güç çıktısının %25-35 oranında olduğunu belirtmektedir. Bu etkinliklerdeki başarı düzeyi, kalp kan dolaşım sistemi etkinliğine ve </a:t>
            </a:r>
            <a:r>
              <a:rPr lang="tr-TR" sz="2800" dirty="0" err="1" smtClean="0">
                <a:effectLst/>
                <a:ea typeface="Times New Roman" panose="02020603050405020304" pitchFamily="18" charset="0"/>
              </a:rPr>
              <a:t>oksidatif</a:t>
            </a:r>
            <a:r>
              <a:rPr lang="tr-TR" sz="2800" dirty="0" smtClean="0">
                <a:effectLst/>
                <a:ea typeface="Times New Roman" panose="02020603050405020304" pitchFamily="18" charset="0"/>
              </a:rPr>
              <a:t> sistemden uygun bir düzeyde enerji sağlanmasına bağlı olarak değişmektedir. </a:t>
            </a:r>
          </a:p>
          <a:p>
            <a:pPr algn="just"/>
            <a:endParaRPr lang="tr-TR" sz="1600" dirty="0">
              <a:ea typeface="Times New Roman" panose="02020603050405020304" pitchFamily="18" charset="0"/>
            </a:endParaRPr>
          </a:p>
          <a:p>
            <a:pPr algn="just"/>
            <a:r>
              <a:rPr lang="tr-TR" sz="2800" dirty="0" smtClean="0">
                <a:effectLst/>
                <a:ea typeface="Times New Roman" panose="02020603050405020304" pitchFamily="18" charset="0"/>
              </a:rPr>
              <a:t>Bu bağlamda bu türden etkinlikler­de enerji sağlama düzeyi, verim düzeyini sınırlayıcı bir etmen olarak belirleyici olmak­tadır. Etkinliğin süresi arttıkça, kan glikozu ve kas glikojen düzeyinde azalmaya yol açmaktadır. Bunlara bağlı olarak da yağ depolarından enerji kazanımı artmaktadır. </a:t>
            </a:r>
            <a:r>
              <a:rPr lang="tr-TR" sz="2800" dirty="0"/>
              <a:t>(53). Glikojen yedeklerinin boşalmasına bağlı olarak antrenman sertliğini korumak­ta zorlaşmaktadır. Bu nedenle antrenman sırasında karbonhidrat tüketiminin ko­runmasının verim düzeyini için önemli olduğunu belirtilmektedir</a:t>
            </a:r>
            <a:r>
              <a:rPr lang="tr-TR" sz="2800" dirty="0" smtClean="0"/>
              <a:t>.</a:t>
            </a:r>
            <a:endParaRPr lang="tr-TR" sz="2800" dirty="0"/>
          </a:p>
        </p:txBody>
      </p:sp>
    </p:spTree>
    <p:extLst>
      <p:ext uri="{BB962C8B-B14F-4D97-AF65-F5344CB8AC3E}">
        <p14:creationId xmlns:p14="http://schemas.microsoft.com/office/powerpoint/2010/main" val="39939774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6462" y="360966"/>
            <a:ext cx="11774905" cy="6124754"/>
          </a:xfrm>
          <a:prstGeom prst="rect">
            <a:avLst/>
          </a:prstGeom>
        </p:spPr>
        <p:txBody>
          <a:bodyPr wrap="square">
            <a:spAutoFit/>
          </a:bodyPr>
          <a:lstStyle/>
          <a:p>
            <a:pPr algn="just"/>
            <a:r>
              <a:rPr lang="tr-TR" sz="2800" dirty="0" smtClean="0">
                <a:effectLst/>
                <a:ea typeface="Times New Roman" panose="02020603050405020304" pitchFamily="18" charset="0"/>
              </a:rPr>
              <a:t>Dayanıklılık sporcuları (22,28,66) ya da takım sporcuları (13,33,79) ile antrenman ya­parken antrenörle, sertliğin belirlenmesi için kalp atım hızını (nabız), bir gösterge olarak kullanmalıdırlar. Kalp atım düzeyi, yüklenmeye ve oksijen tüketimine bağlı olarak artmak­tadır (54,66). Bu yüksek ilişkiden dolayı kalp atım hızı, aerobik dayanıklılık </a:t>
            </a:r>
            <a:r>
              <a:rPr lang="tr-TR" sz="2800" dirty="0" err="1" smtClean="0">
                <a:effectLst/>
                <a:ea typeface="Times New Roman" panose="02020603050405020304" pitchFamily="18" charset="0"/>
              </a:rPr>
              <a:t>antrenmalarında</a:t>
            </a:r>
            <a:r>
              <a:rPr lang="tr-TR" sz="2800" dirty="0" smtClean="0">
                <a:effectLst/>
                <a:ea typeface="Times New Roman" panose="02020603050405020304" pitchFamily="18" charset="0"/>
              </a:rPr>
              <a:t> sertliği belirlemek için çok kullanılmaktadır. Kalp atım hızına bağlı antrenmanın et­kinliğini en üst düzeye çıkarmak için anaerobik ya da </a:t>
            </a:r>
            <a:r>
              <a:rPr lang="tr-TR" sz="2800" dirty="0" err="1" smtClean="0">
                <a:effectLst/>
                <a:ea typeface="Times New Roman" panose="02020603050405020304" pitchFamily="18" charset="0"/>
              </a:rPr>
              <a:t>laktat</a:t>
            </a:r>
            <a:r>
              <a:rPr lang="tr-TR" sz="2800" dirty="0" smtClean="0">
                <a:effectLst/>
                <a:ea typeface="Times New Roman" panose="02020603050405020304" pitchFamily="18" charset="0"/>
              </a:rPr>
              <a:t> eşiği ve V02maxgibi testlerde, sporcunun maksimal kalp atımını belirlemek amacı ile kullanılmalıdır. Her ne kadar bu testler gibi kesin bir sonuç vermese de yaşa bağlı maksimum kalp atım değerinin belirlen­mesi ile de sporcunun maksimal kalp atım değerleri belirlenmektedir. </a:t>
            </a:r>
          </a:p>
          <a:p>
            <a:pPr algn="ctr"/>
            <a:r>
              <a:rPr lang="tr-TR" sz="2800" b="1" dirty="0" smtClean="0"/>
              <a:t>Maksimum </a:t>
            </a:r>
            <a:r>
              <a:rPr lang="tr-TR" sz="2800" b="1" dirty="0"/>
              <a:t>kalp atım hızı = 220- yaş</a:t>
            </a:r>
            <a:endParaRPr lang="tr-TR" sz="2800" dirty="0"/>
          </a:p>
          <a:p>
            <a:pPr algn="just"/>
            <a:r>
              <a:rPr lang="tr-TR" sz="2800" dirty="0"/>
              <a:t>Maksimal kalp atım hızının belirlenmesinden sonra maksimal kalp atım hızı temel alı­narak, kalp atımına bağlı antrenman bölgeleri de belirlenmelidir (çizelge 4.3 ve 4.4). </a:t>
            </a:r>
          </a:p>
        </p:txBody>
      </p:sp>
    </p:spTree>
    <p:extLst>
      <p:ext uri="{BB962C8B-B14F-4D97-AF65-F5344CB8AC3E}">
        <p14:creationId xmlns:p14="http://schemas.microsoft.com/office/powerpoint/2010/main" val="12419152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2505" y="0"/>
            <a:ext cx="11887200" cy="707886"/>
          </a:xfrm>
          <a:prstGeom prst="rect">
            <a:avLst/>
          </a:prstGeom>
        </p:spPr>
        <p:txBody>
          <a:bodyPr wrap="square">
            <a:spAutoFit/>
          </a:bodyPr>
          <a:lstStyle/>
          <a:p>
            <a:r>
              <a:rPr lang="tr-TR" sz="2000" b="1" i="0" u="none" strike="noStrike" baseline="0" dirty="0" smtClean="0">
                <a:solidFill>
                  <a:srgbClr val="000000"/>
                </a:solidFill>
                <a:latin typeface="Helvetica LT Std"/>
              </a:rPr>
              <a:t>Çizelge 4.3 </a:t>
            </a:r>
            <a:r>
              <a:rPr lang="tr-TR" sz="2000" b="1" i="0" u="none" strike="noStrike" baseline="0" dirty="0" smtClean="0">
                <a:solidFill>
                  <a:srgbClr val="000000"/>
                </a:solidFill>
                <a:latin typeface="Helvetica LT Std Light"/>
              </a:rPr>
              <a:t>Avusturya Spor Enstitüsünün Erkek Bisikletçilerde Kalp Atımı Antrenman Bölgeleri İçin Önerdiği Değerler</a:t>
            </a:r>
            <a:endParaRPr lang="tr-TR" sz="2000" b="1" dirty="0"/>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505" y="707887"/>
            <a:ext cx="11887200" cy="6150114"/>
          </a:xfrm>
          <a:prstGeom prst="rect">
            <a:avLst/>
          </a:prstGeom>
        </p:spPr>
      </p:pic>
    </p:spTree>
    <p:extLst>
      <p:ext uri="{BB962C8B-B14F-4D97-AF65-F5344CB8AC3E}">
        <p14:creationId xmlns:p14="http://schemas.microsoft.com/office/powerpoint/2010/main" val="1468038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6463" y="240632"/>
            <a:ext cx="11871158" cy="6555641"/>
          </a:xfrm>
          <a:prstGeom prst="rect">
            <a:avLst/>
          </a:prstGeom>
        </p:spPr>
        <p:txBody>
          <a:bodyPr wrap="square">
            <a:spAutoFit/>
          </a:bodyPr>
          <a:lstStyle/>
          <a:p>
            <a:pPr algn="just">
              <a:spcAft>
                <a:spcPts val="0"/>
              </a:spcAft>
            </a:pPr>
            <a:r>
              <a:rPr lang="tr-TR" sz="2800" dirty="0" err="1" smtClean="0">
                <a:effectLst/>
                <a:ea typeface="Times New Roman" panose="02020603050405020304" pitchFamily="18" charset="0"/>
              </a:rPr>
              <a:t>Faria</a:t>
            </a:r>
            <a:r>
              <a:rPr lang="tr-TR" sz="2800" dirty="0" smtClean="0">
                <a:effectLst/>
                <a:ea typeface="Times New Roman" panose="02020603050405020304" pitchFamily="18" charset="0"/>
              </a:rPr>
              <a:t> ve diğerleri (26), bireysel anaerobik eşik (BAE) değerini belirlemenin, kalp atımına bağlı antrenman bölgelerini belirmek ve geliştirmek için önemli bir gösterge olduğunu belirt­mektedir. Temel antrenman bölgesi, aerobik </a:t>
            </a:r>
            <a:r>
              <a:rPr lang="tr-TR" sz="2800" dirty="0" err="1" smtClean="0">
                <a:effectLst/>
                <a:ea typeface="Times New Roman" panose="02020603050405020304" pitchFamily="18" charset="0"/>
              </a:rPr>
              <a:t>fitnes</a:t>
            </a:r>
            <a:r>
              <a:rPr lang="tr-TR" sz="2800" dirty="0" smtClean="0">
                <a:effectLst/>
                <a:ea typeface="Times New Roman" panose="02020603050405020304" pitchFamily="18" charset="0"/>
              </a:rPr>
              <a:t> gelişimini sağlamak için kullanılırken, gelişim bölgesi ise </a:t>
            </a:r>
            <a:r>
              <a:rPr lang="tr-TR" sz="2800" dirty="0" err="1" smtClean="0">
                <a:effectLst/>
                <a:ea typeface="Times New Roman" panose="02020603050405020304" pitchFamily="18" charset="0"/>
              </a:rPr>
              <a:t>laktatta</a:t>
            </a:r>
            <a:r>
              <a:rPr lang="tr-TR" sz="2800" dirty="0" smtClean="0">
                <a:effectLst/>
                <a:ea typeface="Times New Roman" panose="02020603050405020304" pitchFamily="18" charset="0"/>
              </a:rPr>
              <a:t> dayanıklılığın arttırılması için kullanılmaktadır (26). Temel antrenman bölgesinin belirlenmesi, dakikada BAE-50 atım ile BAE-30 arasında değerin belirlenmesi ile hesaplanmalıdır. </a:t>
            </a:r>
          </a:p>
          <a:p>
            <a:pPr algn="just">
              <a:spcAft>
                <a:spcPts val="0"/>
              </a:spcAft>
            </a:pPr>
            <a:endParaRPr lang="tr-TR" sz="1200" dirty="0">
              <a:ea typeface="Times New Roman" panose="02020603050405020304" pitchFamily="18" charset="0"/>
            </a:endParaRPr>
          </a:p>
          <a:p>
            <a:pPr algn="just">
              <a:spcAft>
                <a:spcPts val="0"/>
              </a:spcAft>
            </a:pPr>
            <a:r>
              <a:rPr lang="tr-TR" sz="2800" dirty="0" smtClean="0">
                <a:effectLst/>
                <a:ea typeface="Times New Roman" panose="02020603050405020304" pitchFamily="18" charset="0"/>
              </a:rPr>
              <a:t>Örneğin bir sporcunun BAE değeri 170 ise temel ant­renman bölgesi, dakikada 120-140 atım düzeyinde olmalıdır. Gelişim antrenman bölgesi ise dakikada BAE-5 atım ile dakikada BAE+5 atım değerlerine göre hesaplanmaktadır. Örneğin, BAE'nin 170 olduğu gelişim antrenman bölgesi değerleri, dakikada 165-175 atımdır. </a:t>
            </a:r>
            <a:r>
              <a:rPr lang="tr-TR" sz="2800" dirty="0" err="1" smtClean="0">
                <a:effectLst/>
                <a:ea typeface="Times New Roman" panose="02020603050405020304" pitchFamily="18" charset="0"/>
              </a:rPr>
              <a:t>Faria</a:t>
            </a:r>
            <a:r>
              <a:rPr lang="tr-TR" sz="2800" dirty="0" smtClean="0">
                <a:effectLst/>
                <a:ea typeface="Times New Roman" panose="02020603050405020304" pitchFamily="18" charset="0"/>
              </a:rPr>
              <a:t> ve diğerleri (26), gelişim antrenman bölgesinin temel antrenman bölgesinin uygulanmasının ardından ve yarışma döneminde kullanılmasını önermektedirler.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22282553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1839074" cy="400110"/>
          </a:xfrm>
          <a:prstGeom prst="rect">
            <a:avLst/>
          </a:prstGeom>
        </p:spPr>
        <p:txBody>
          <a:bodyPr wrap="square">
            <a:spAutoFit/>
          </a:bodyPr>
          <a:lstStyle/>
          <a:p>
            <a:pPr>
              <a:spcAft>
                <a:spcPts val="0"/>
              </a:spcAft>
            </a:pPr>
            <a:r>
              <a:rPr lang="tr-TR" sz="2000" b="1" dirty="0" smtClean="0">
                <a:effectLst/>
                <a:latin typeface="Arial" panose="020B0604020202020204" pitchFamily="34" charset="0"/>
                <a:ea typeface="Times New Roman" panose="02020603050405020304" pitchFamily="18" charset="0"/>
              </a:rPr>
              <a:t>Çizelge 4.5 Bireysel Anaerobik Eşik Değeri Temelli Kalp Atım Antrenmanı Bölgeleri</a:t>
            </a:r>
            <a:endParaRPr lang="tr-TR" sz="2000" b="1" dirty="0">
              <a:effectLst/>
              <a:latin typeface="Arial" panose="020B0604020202020204" pitchFamily="34" charset="0"/>
              <a:ea typeface="Times New Roman" panose="02020603050405020304" pitchFamily="18" charset="0"/>
            </a:endParaRP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79" y="400111"/>
            <a:ext cx="11903242" cy="6321532"/>
          </a:xfrm>
          <a:prstGeom prst="rect">
            <a:avLst/>
          </a:prstGeom>
        </p:spPr>
      </p:pic>
    </p:spTree>
    <p:extLst>
      <p:ext uri="{BB962C8B-B14F-4D97-AF65-F5344CB8AC3E}">
        <p14:creationId xmlns:p14="http://schemas.microsoft.com/office/powerpoint/2010/main" val="28360519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2505" y="178258"/>
            <a:ext cx="11855116" cy="6124754"/>
          </a:xfrm>
          <a:prstGeom prst="rect">
            <a:avLst/>
          </a:prstGeom>
        </p:spPr>
        <p:txBody>
          <a:bodyPr wrap="square">
            <a:spAutoFit/>
          </a:bodyPr>
          <a:lstStyle/>
          <a:p>
            <a:pPr algn="just">
              <a:spcAft>
                <a:spcPts val="0"/>
              </a:spcAft>
            </a:pPr>
            <a:r>
              <a:rPr lang="tr-TR" sz="2800" dirty="0" smtClean="0">
                <a:effectLst/>
                <a:ea typeface="Times New Roman" panose="02020603050405020304" pitchFamily="18" charset="0"/>
                <a:cs typeface="Arial" panose="020B0604020202020204" pitchFamily="34" charset="0"/>
              </a:rPr>
              <a:t>Bisiklet sporunda, antrenman sertliğinin belirlenmesi ise güç çıktısının ölçülmesi ile ger­çekleştirilmektedir (11,40). Güç temelli antrenman planlaması kullanıldığında, sporcular öncelikli olarak işlevsel eşik değerlerini belirlemelidirler. İşlevsel eşik değeri ise pistte yapı­lan 20 </a:t>
            </a:r>
            <a:r>
              <a:rPr lang="tr-TR" sz="2800" dirty="0" err="1" smtClean="0">
                <a:effectLst/>
                <a:ea typeface="Times New Roman" panose="02020603050405020304" pitchFamily="18" charset="0"/>
                <a:cs typeface="Arial" panose="020B0604020202020204" pitchFamily="34" charset="0"/>
              </a:rPr>
              <a:t>dk'lık</a:t>
            </a:r>
            <a:r>
              <a:rPr lang="tr-TR" sz="2800" dirty="0" smtClean="0">
                <a:effectLst/>
                <a:ea typeface="Times New Roman" panose="02020603050405020304" pitchFamily="18" charset="0"/>
                <a:cs typeface="Arial" panose="020B0604020202020204" pitchFamily="34" charset="0"/>
              </a:rPr>
              <a:t> bir deneme sürüşü sırasında elde edilen ortalama güç değerinden %5 oranın­da düşük bir değer olarak hesaplanmaktadır (11). </a:t>
            </a:r>
          </a:p>
          <a:p>
            <a:pPr algn="just">
              <a:spcAft>
                <a:spcPts val="0"/>
              </a:spcAft>
            </a:pPr>
            <a:endParaRPr lang="tr-TR" sz="2800" dirty="0">
              <a:ea typeface="Times New Roman" panose="02020603050405020304" pitchFamily="18" charset="0"/>
              <a:cs typeface="Arial" panose="020B0604020202020204" pitchFamily="34" charset="0"/>
            </a:endParaRPr>
          </a:p>
          <a:p>
            <a:pPr algn="just">
              <a:spcAft>
                <a:spcPts val="0"/>
              </a:spcAft>
            </a:pPr>
            <a:r>
              <a:rPr lang="tr-TR" sz="2800" dirty="0" smtClean="0">
                <a:effectLst/>
                <a:ea typeface="Times New Roman" panose="02020603050405020304" pitchFamily="18" charset="0"/>
                <a:cs typeface="Arial" panose="020B0604020202020204" pitchFamily="34" charset="0"/>
              </a:rPr>
              <a:t>Bu hesaplamalardan yola çıkarak da 7 antrenman bölgesi oluşturulmuş ve bu bölgeler antrenman planının geliştirilmesi için kullanılmaktadır (çizelge 4.6). Yüksek sertlikli antrenmanlar, hızlı bir gelişme sağlamasına karşın sağlam olmayan bir uyum düzeyi, düşük düzeyde bir gelişim, aşırı zorlamalı bir antrenman durumu ve verim düzeyinde durgunluk ortaya çıkartabilmektedir. Bunun tersine, düşük düzeydeki antren­man yüklenmeleri, yavaş gelişim düzeyi ve fizyolojik uyum için daha az uyarım ortaya çıkarmaktadır. </a:t>
            </a:r>
            <a:endParaRPr lang="tr-TR" sz="2800" dirty="0">
              <a:cs typeface="Arial" panose="020B0604020202020204" pitchFamily="34" charset="0"/>
            </a:endParaRPr>
          </a:p>
        </p:txBody>
      </p:sp>
    </p:spTree>
    <p:extLst>
      <p:ext uri="{BB962C8B-B14F-4D97-AF65-F5344CB8AC3E}">
        <p14:creationId xmlns:p14="http://schemas.microsoft.com/office/powerpoint/2010/main" val="28889853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8546" y="366709"/>
            <a:ext cx="11678653" cy="5262979"/>
          </a:xfrm>
          <a:prstGeom prst="rect">
            <a:avLst/>
          </a:prstGeom>
        </p:spPr>
        <p:txBody>
          <a:bodyPr wrap="square">
            <a:spAutoFit/>
          </a:bodyPr>
          <a:lstStyle/>
          <a:p>
            <a:pPr algn="just"/>
            <a:endParaRPr lang="tr-TR" sz="2800" dirty="0" smtClean="0">
              <a:effectLst/>
              <a:ea typeface="Times New Roman" panose="02020603050405020304" pitchFamily="18" charset="0"/>
            </a:endParaRPr>
          </a:p>
          <a:p>
            <a:pPr algn="just"/>
            <a:r>
              <a:rPr lang="tr-TR" sz="2800" dirty="0" smtClean="0">
                <a:effectLst/>
                <a:ea typeface="Times New Roman" panose="02020603050405020304" pitchFamily="18" charset="0"/>
              </a:rPr>
              <a:t>Buna bağlı olarak da yüksek sertlikli uygulamalara göre daha düşük bir gelişim oranı sağlamaktadır. Bu bağlamda; antrenman planları fizyolojik uyumlar ve verim gelişimini uyaracak bir biçimde kapsam ve sertlik arasında düzenli bir biçimde ger­çekleştirilen değişimleri sağlaması gerekmektedir.</a:t>
            </a:r>
          </a:p>
          <a:p>
            <a:pPr algn="just">
              <a:spcAft>
                <a:spcPts val="0"/>
              </a:spcAft>
            </a:pPr>
            <a:endParaRPr lang="tr-TR" sz="2800" dirty="0" smtClean="0">
              <a:effectLst/>
              <a:ea typeface="Times New Roman" panose="02020603050405020304" pitchFamily="18" charset="0"/>
            </a:endParaRPr>
          </a:p>
          <a:p>
            <a:pPr algn="just">
              <a:spcAft>
                <a:spcPts val="0"/>
              </a:spcAft>
            </a:pPr>
            <a:r>
              <a:rPr lang="tr-TR" sz="2800" dirty="0" smtClean="0">
                <a:effectLst/>
                <a:ea typeface="Times New Roman" panose="02020603050405020304" pitchFamily="18" charset="0"/>
              </a:rPr>
              <a:t>Antrenman sertliğinin mutlak sertlik ve göreceli sertlik olarak tanımlanan iki biçiminden söz edilmektedir. Mutlak sertlik ile alıştırmanın uygulanması sırasında gerekli olan maksimum sertlik yüzdesi anlaşılmaktadır. Göreceli sertlik ile uygulama yapılan antrenman evresin­deki, mikro döngülerde, antrenman birimlerinde mutlak sertliğe ve genel antrenman kapsamı ile bağlantılı olarak belirlenen uygulama sertliği değeri olarak tanımlanmaktadır.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22565725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3183" y="139610"/>
            <a:ext cx="11642502" cy="3970318"/>
          </a:xfrm>
          <a:prstGeom prst="rect">
            <a:avLst/>
          </a:prstGeom>
        </p:spPr>
        <p:txBody>
          <a:bodyPr wrap="square">
            <a:spAutoFit/>
          </a:bodyPr>
          <a:lstStyle/>
          <a:p>
            <a:pPr algn="just">
              <a:spcAft>
                <a:spcPts val="0"/>
              </a:spcAft>
            </a:pPr>
            <a:r>
              <a:rPr lang="tr-TR" sz="2800" b="1" dirty="0" smtClean="0">
                <a:effectLst/>
                <a:ea typeface="Times New Roman" panose="02020603050405020304" pitchFamily="18" charset="0"/>
              </a:rPr>
              <a:t>KAPSAM VE SERTLİK ARASINDAKİ İLİŞKİ</a:t>
            </a:r>
          </a:p>
          <a:p>
            <a:pPr algn="just">
              <a:spcAft>
                <a:spcPts val="0"/>
              </a:spcAft>
            </a:pPr>
            <a:r>
              <a:rPr lang="tr-TR" sz="2800" dirty="0"/>
              <a:t>Antrenman sürecinin yönlendirilmesinde temel olan bir etmen ise kapsam ve sertlik ara­sındaki sürekli değişimin düzeyini belirlemektir (79). Antrenman planlamasında, </a:t>
            </a:r>
            <a:r>
              <a:rPr lang="tr-TR" sz="2800" dirty="0" smtClean="0"/>
              <a:t>fizyo­lojik </a:t>
            </a:r>
            <a:r>
              <a:rPr lang="tr-TR" sz="2800" dirty="0"/>
              <a:t>uyum ve verim düzeyi üzerinde, değişimler sağlamasından dolayı- kapsam ve sertlik değişimi, </a:t>
            </a:r>
            <a:r>
              <a:rPr lang="tr-TR" sz="2800" dirty="0" err="1"/>
              <a:t>dönemleme</a:t>
            </a:r>
            <a:r>
              <a:rPr lang="tr-TR" sz="2800" dirty="0"/>
              <a:t> için temel yaklaşımı oluşturmaktadır (60). Bu değişkenler arasında­ki etkileşime bağlı olarak antrenman </a:t>
            </a:r>
            <a:r>
              <a:rPr lang="tr-TR" sz="2800" dirty="0" err="1"/>
              <a:t>dönemlemesi</a:t>
            </a:r>
            <a:r>
              <a:rPr lang="tr-TR" sz="2800" dirty="0"/>
              <a:t> ile antrenman kapsamı ve sertliğinin, dalgalı bir biçimde yönlendirilmesi ile en üst düzeyde verim hedeflerine ulaşılmaya çalışıl­maktadır (79). </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23788027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8941" y="422945"/>
            <a:ext cx="11578108" cy="3539430"/>
          </a:xfrm>
          <a:prstGeom prst="rect">
            <a:avLst/>
          </a:prstGeom>
        </p:spPr>
        <p:txBody>
          <a:bodyPr wrap="square">
            <a:spAutoFit/>
          </a:bodyPr>
          <a:lstStyle/>
          <a:p>
            <a:pPr algn="just">
              <a:spcAft>
                <a:spcPts val="0"/>
              </a:spcAft>
            </a:pPr>
            <a:r>
              <a:rPr lang="tr-TR" sz="2800" dirty="0" smtClean="0"/>
              <a:t>Antrenman </a:t>
            </a:r>
            <a:r>
              <a:rPr lang="tr-TR" sz="2800" dirty="0"/>
              <a:t>kapsamı ve sertliği çoğu koşulda birbiri ile ters ilişkilidir. Ör­neğin, antrenman sertliği yüksek ise genel olarak antrenman kapsamı düşük olmaktadır. Antrenman süreci içerisinde bu öğeler </a:t>
            </a:r>
            <a:r>
              <a:rPr lang="tr-TR" sz="2800" dirty="0" smtClean="0"/>
              <a:t>farklı </a:t>
            </a:r>
            <a:r>
              <a:rPr lang="tr-TR" sz="2800" dirty="0"/>
              <a:t>fizyolojik uyum ve verim etkisi sağlamasın­dan dolayı- değişik oranlarda ortaya çıkmaktadır. Buna karşın antrenmanın hem nitelik, hem nicelik açısından, yeterli düzeyde olması gerekmektedir. Antrenmanda uygulamala­rın başarı olması için hem kapsam, </a:t>
            </a:r>
            <a:r>
              <a:rPr lang="tr-TR" sz="2800" dirty="0" smtClean="0"/>
              <a:t>hem de </a:t>
            </a:r>
            <a:r>
              <a:rPr lang="tr-TR" sz="2800" dirty="0"/>
              <a:t>sertliğin ayrı olarak değerlendirilmesi uygun bir yaklaşım olarak görülmemektedir. </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41964937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70456" y="159940"/>
            <a:ext cx="11565229" cy="5693866"/>
          </a:xfrm>
          <a:prstGeom prst="rect">
            <a:avLst/>
          </a:prstGeom>
        </p:spPr>
        <p:txBody>
          <a:bodyPr wrap="square">
            <a:spAutoFit/>
          </a:bodyPr>
          <a:lstStyle/>
          <a:p>
            <a:pPr algn="just"/>
            <a:r>
              <a:rPr lang="tr-TR" sz="2800" dirty="0" smtClean="0">
                <a:ea typeface="Times New Roman" panose="02020603050405020304" pitchFamily="18" charset="0"/>
              </a:rPr>
              <a:t>Bu açıdan da hem kapsam, </a:t>
            </a:r>
            <a:r>
              <a:rPr lang="tr-TR" sz="2800" dirty="0" err="1" smtClean="0">
                <a:ea typeface="Times New Roman" panose="02020603050405020304" pitchFamily="18" charset="0"/>
              </a:rPr>
              <a:t>hemde</a:t>
            </a:r>
            <a:r>
              <a:rPr lang="tr-TR" sz="2800" dirty="0" smtClean="0">
                <a:ea typeface="Times New Roman" panose="02020603050405020304" pitchFamily="18" charset="0"/>
              </a:rPr>
              <a:t> sertliğin birlikte değerlendirilmesi, nitelikli bir antrenmanın göstergesi olarak kabul edilmektedir (79). Bü­yük iş yüklerinde (örneğin, antrenman sertliğinin yüksek ve uzun süreli olarak uygulandığı), </a:t>
            </a:r>
            <a:r>
              <a:rPr lang="tr-TR" sz="2800" dirty="0" smtClean="0"/>
              <a:t>Dayanıklılığı geliştirmek için uygulanan yüksek iş yükleri, çalışma kapasitesinin temelleri­ni yaratma, antrenman etkilerinin süresini ve sağlamlığını sağlamakta, özel ve teknik hazır­lık için yoğun bir uygulama ortamının temellerini arttırmaktadır (79). </a:t>
            </a:r>
          </a:p>
          <a:p>
            <a:pPr algn="just"/>
            <a:endParaRPr lang="tr-TR" sz="2800" dirty="0"/>
          </a:p>
          <a:p>
            <a:pPr algn="just"/>
            <a:r>
              <a:rPr lang="tr-TR" sz="2800" dirty="0" smtClean="0"/>
              <a:t>İş yükünü arttırmak için birçok yaklaşım bulunmaktadır, (a) Her setteki tekrar sayısın arttırmak ya da antren­man sertliğini düşürürken, antrenman mesafesini arttırmak, (b) set sayısını, alıştırma sa­yısını ya da her ikisini birlikte arttırmak, (c) antrenman yoğunluğunu değiştirmek (örneğin, antrenman sıklığını, mikro döngü ya da antrenman gününde değiştirmek). </a:t>
            </a:r>
            <a:endParaRPr lang="tr-TR" sz="2800" dirty="0"/>
          </a:p>
        </p:txBody>
      </p:sp>
    </p:spTree>
    <p:extLst>
      <p:ext uri="{BB962C8B-B14F-4D97-AF65-F5344CB8AC3E}">
        <p14:creationId xmlns:p14="http://schemas.microsoft.com/office/powerpoint/2010/main" val="30732001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8941" y="159940"/>
            <a:ext cx="11732653" cy="4401205"/>
          </a:xfrm>
          <a:prstGeom prst="rect">
            <a:avLst/>
          </a:prstGeom>
        </p:spPr>
        <p:txBody>
          <a:bodyPr wrap="square">
            <a:spAutoFit/>
          </a:bodyPr>
          <a:lstStyle/>
          <a:p>
            <a:pPr algn="just"/>
            <a:endParaRPr lang="tr-TR" sz="2800" dirty="0" smtClean="0"/>
          </a:p>
          <a:p>
            <a:pPr algn="just"/>
            <a:r>
              <a:rPr lang="tr-TR" sz="2800" dirty="0" smtClean="0"/>
              <a:t>Bu yöntemleri kullanarak iş yükünü arttırmak için verilecek iyi bir örnek, uzun mesafe yüzmedir. Yüzücüler antrenmanın hazırlık döneminde, antrenmanın kapsamını, antrenman sayısını arttırarak yükseltmekte, mesafe ya da </a:t>
            </a:r>
            <a:r>
              <a:rPr lang="tr-TR" sz="2800" dirty="0" err="1" smtClean="0"/>
              <a:t>interval</a:t>
            </a:r>
            <a:r>
              <a:rPr lang="tr-TR" sz="2800" dirty="0" smtClean="0"/>
              <a:t> antrenman kullanarak, yüklenme yoğunluğunu arttırmaktadır (örneğin, yüksek kapsamlı antrenman sıklığını arttırmak gibi ) (62). </a:t>
            </a:r>
          </a:p>
          <a:p>
            <a:pPr algn="just"/>
            <a:endParaRPr lang="tr-TR" sz="2800" dirty="0"/>
          </a:p>
          <a:p>
            <a:pPr algn="just"/>
            <a:r>
              <a:rPr lang="tr-TR" sz="2800" dirty="0" smtClean="0"/>
              <a:t>Antrenman kapsamı artarken antrenman sertliğinde bir düşüş olmaktadır. Buna karşın bu düşük sert-</a:t>
            </a:r>
            <a:r>
              <a:rPr lang="tr-TR" sz="2800" dirty="0" err="1" smtClean="0"/>
              <a:t>likli</a:t>
            </a:r>
            <a:r>
              <a:rPr lang="tr-TR" sz="2800" dirty="0" smtClean="0"/>
              <a:t>, yüksek kapsamlı antrenman aynı zamanda yüksek sertlikli çalışmalar için de temelleri oluşturmaktadır (62,79).</a:t>
            </a:r>
            <a:endParaRPr lang="tr-TR" sz="2800" dirty="0"/>
          </a:p>
        </p:txBody>
      </p:sp>
    </p:spTree>
    <p:extLst>
      <p:ext uri="{BB962C8B-B14F-4D97-AF65-F5344CB8AC3E}">
        <p14:creationId xmlns:p14="http://schemas.microsoft.com/office/powerpoint/2010/main" val="19017177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67034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6215" y="474782"/>
            <a:ext cx="11423560" cy="4401205"/>
          </a:xfrm>
          <a:prstGeom prst="rect">
            <a:avLst/>
          </a:prstGeom>
        </p:spPr>
        <p:txBody>
          <a:bodyPr wrap="square">
            <a:spAutoFit/>
          </a:bodyPr>
          <a:lstStyle/>
          <a:p>
            <a:pPr algn="just">
              <a:spcAft>
                <a:spcPts val="0"/>
              </a:spcAft>
            </a:pPr>
            <a:r>
              <a:rPr lang="tr-TR" sz="2800" dirty="0">
                <a:ea typeface="Times New Roman" panose="02020603050405020304" pitchFamily="18" charset="0"/>
              </a:rPr>
              <a:t>Yıllık antrenman </a:t>
            </a:r>
            <a:r>
              <a:rPr lang="tr-TR" sz="2800" dirty="0" err="1">
                <a:ea typeface="Times New Roman" panose="02020603050405020304" pitchFamily="18" charset="0"/>
              </a:rPr>
              <a:t>dönemlemesinde</a:t>
            </a:r>
            <a:r>
              <a:rPr lang="tr-TR" sz="2800" dirty="0">
                <a:ea typeface="Times New Roman" panose="02020603050405020304" pitchFamily="18" charset="0"/>
              </a:rPr>
              <a:t> kapsam ve sertlik arasında yapılan değişimler, ant­renman evrelerine bağlı olarak da değişmektedir (şekil 4.2). Birçok sportif etkinliklerinde -kapsam ve sertlik arasındaki değişimlere bağlı olarak- teknik, taktik ve fiziksel antrenman evrelere göre değişen biçimlerde uygulanabilmektedir. Örneğin, antrenmanın hazırlık dö­neminin ilk evrelerinde yüksek iş yükü kullanılarak, fiziksel antrenmanın gelişimi öne çık­maktadır. Yüksek iş yükü ile çalışma, antrenman sertliğinin azalması ile birlikte antrenman kapsamında bir artış yolu ile gerçekleşmektedir. Antrenman sürecinde, antrenman dönem­lerindeki ilerlemeye bağlı olarak fiziksel antrenman kapsamı düşerken, antrenman </a:t>
            </a:r>
            <a:r>
              <a:rPr lang="tr-TR" sz="2800" dirty="0" err="1">
                <a:ea typeface="Times New Roman" panose="02020603050405020304" pitchFamily="18" charset="0"/>
              </a:rPr>
              <a:t>sertliliği</a:t>
            </a:r>
            <a:r>
              <a:rPr lang="tr-TR" sz="2800" dirty="0">
                <a:ea typeface="Times New Roman" panose="02020603050405020304" pitchFamily="18" charset="0"/>
              </a:rPr>
              <a:t> de artmaktadır. </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22283313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6062" y="333115"/>
            <a:ext cx="11578107" cy="4401205"/>
          </a:xfrm>
          <a:prstGeom prst="rect">
            <a:avLst/>
          </a:prstGeom>
        </p:spPr>
        <p:txBody>
          <a:bodyPr wrap="square">
            <a:spAutoFit/>
          </a:bodyPr>
          <a:lstStyle/>
          <a:p>
            <a:pPr algn="just">
              <a:spcAft>
                <a:spcPts val="0"/>
              </a:spcAft>
            </a:pPr>
            <a:r>
              <a:rPr lang="tr-TR" sz="2800" dirty="0" smtClean="0">
                <a:ea typeface="Times New Roman" panose="02020603050405020304" pitchFamily="18" charset="0"/>
              </a:rPr>
              <a:t>Aynı </a:t>
            </a:r>
            <a:r>
              <a:rPr lang="tr-TR" sz="2800" dirty="0">
                <a:ea typeface="Times New Roman" panose="02020603050405020304" pitchFamily="18" charset="0"/>
              </a:rPr>
              <a:t>zamanda taktik ve teknik antrenman daha fazla uygulanmasına da başlanılmaktadır Eğer iş yükü çok yüksek ise sporcunun hazırlanma düzeyi, biriken yorgun­luğa bağlı olarak düşmektedir (65,79,81,82). Buna karşın sporcular, sürekli olarak yüksek kapsamlı bir antrenman uygularlarsa, dinçlik düzeyi azalmakta dolayısıyla da verim düzeyi istenilen bir düzeyde geliştirilememektedir. Eğer antrenman sertliği </a:t>
            </a:r>
            <a:r>
              <a:rPr lang="tr-TR" sz="2800" dirty="0" err="1" smtClean="0">
                <a:ea typeface="Times New Roman" panose="02020603050405020304" pitchFamily="18" charset="0"/>
              </a:rPr>
              <a:t>artırıImaz</a:t>
            </a:r>
            <a:r>
              <a:rPr lang="tr-TR" sz="2800" dirty="0" smtClean="0">
                <a:ea typeface="Times New Roman" panose="02020603050405020304" pitchFamily="18" charset="0"/>
              </a:rPr>
              <a:t> </a:t>
            </a:r>
            <a:r>
              <a:rPr lang="tr-TR" sz="2800" dirty="0">
                <a:ea typeface="Times New Roman" panose="02020603050405020304" pitchFamily="18" charset="0"/>
              </a:rPr>
              <a:t>ise sporcular sürekli olarak yarışmalar için gerekli olan antrenman sertliği düzeyinin altında bir sertlikte çalışma durumunda kalmaktadırlar. Bu nedenle, yıllık antrenman planının her aşamasın­da, antrenman kapsamı ve sertliği arasındaki ilişki </a:t>
            </a:r>
            <a:r>
              <a:rPr lang="tr-TR" sz="2800" dirty="0" smtClean="0">
                <a:ea typeface="Times New Roman" panose="02020603050405020304" pitchFamily="18" charset="0"/>
              </a:rPr>
              <a:t>göz önüne </a:t>
            </a:r>
            <a:r>
              <a:rPr lang="tr-TR" sz="2800" dirty="0">
                <a:ea typeface="Times New Roman" panose="02020603050405020304" pitchFamily="18" charset="0"/>
              </a:rPr>
              <a:t>alınması gerekmektedir.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9002115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0303" y="502276"/>
            <a:ext cx="11513713" cy="3970318"/>
          </a:xfrm>
          <a:prstGeom prst="rect">
            <a:avLst/>
          </a:prstGeom>
        </p:spPr>
        <p:txBody>
          <a:bodyPr wrap="square">
            <a:spAutoFit/>
          </a:bodyPr>
          <a:lstStyle/>
          <a:p>
            <a:pPr algn="just">
              <a:spcAft>
                <a:spcPts val="0"/>
              </a:spcAft>
            </a:pPr>
            <a:r>
              <a:rPr lang="tr-TR" sz="2800" dirty="0">
                <a:ea typeface="Times New Roman" panose="02020603050405020304" pitchFamily="18" charset="0"/>
              </a:rPr>
              <a:t>Antrenman kapsamı ve sertliğinin uygun bir biçimde birleşiminden oluşan optimal bir iş yükünü belirleme, </a:t>
            </a:r>
            <a:r>
              <a:rPr lang="tr-TR" sz="2800" dirty="0" smtClean="0">
                <a:ea typeface="Times New Roman" panose="02020603050405020304" pitchFamily="18" charset="0"/>
              </a:rPr>
              <a:t>spor </a:t>
            </a:r>
            <a:r>
              <a:rPr lang="tr-TR" sz="2800" dirty="0">
                <a:ea typeface="Times New Roman" panose="02020603050405020304" pitchFamily="18" charset="0"/>
              </a:rPr>
              <a:t>dalının özelliklerine, yıllık antrenman planının dönemine, sporcu­nun gelişim </a:t>
            </a:r>
            <a:r>
              <a:rPr lang="tr-TR" sz="2800" dirty="0" smtClean="0">
                <a:ea typeface="Times New Roman" panose="02020603050405020304" pitchFamily="18" charset="0"/>
              </a:rPr>
              <a:t>düzeyine </a:t>
            </a:r>
            <a:r>
              <a:rPr lang="tr-TR" sz="2800" dirty="0">
                <a:ea typeface="Times New Roman" panose="02020603050405020304" pitchFamily="18" charset="0"/>
              </a:rPr>
              <a:t>bağlı olarak gerçekleşmektedir. Nitelikli bir biçimde oluşturulmuş antrenman kapsamı ve sertliği, bu karmaşık süreci biçimlendirmeyi kolaylaştırmaktadır. Örneğin, halterde antrenman kapsamını (set, tekrar ve kilonun çarpılmasında oluşan) ve antrenman sertliği (örneğin, toplam tekrar sayısının, yüklenme kapsamına bölünmesi ya da maksimum kapasitenin yüzdesi), göreceli olarak çok kolay bir biçimde saptanmakta­dır. </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10001735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1972" y="965915"/>
            <a:ext cx="11410682" cy="3539430"/>
          </a:xfrm>
          <a:prstGeom prst="rect">
            <a:avLst/>
          </a:prstGeom>
        </p:spPr>
        <p:txBody>
          <a:bodyPr wrap="square">
            <a:spAutoFit/>
          </a:bodyPr>
          <a:lstStyle/>
          <a:p>
            <a:pPr algn="just">
              <a:spcAft>
                <a:spcPts val="0"/>
              </a:spcAft>
            </a:pPr>
            <a:r>
              <a:rPr lang="tr-TR" sz="2800" dirty="0" smtClean="0">
                <a:ea typeface="Times New Roman" panose="02020603050405020304" pitchFamily="18" charset="0"/>
              </a:rPr>
              <a:t>Çok </a:t>
            </a:r>
            <a:r>
              <a:rPr lang="tr-TR" sz="2800" dirty="0">
                <a:ea typeface="Times New Roman" panose="02020603050405020304" pitchFamily="18" charset="0"/>
              </a:rPr>
              <a:t>sayıda takım sporunda ve </a:t>
            </a:r>
            <a:r>
              <a:rPr lang="tr-TR" sz="2800" dirty="0" err="1">
                <a:ea typeface="Times New Roman" panose="02020603050405020304" pitchFamily="18" charset="0"/>
              </a:rPr>
              <a:t>cimnastik</a:t>
            </a:r>
            <a:r>
              <a:rPr lang="tr-TR" sz="2800" dirty="0">
                <a:ea typeface="Times New Roman" panose="02020603050405020304" pitchFamily="18" charset="0"/>
              </a:rPr>
              <a:t> gibi sporlarda, bu değişkenlerin doğru bir biçimde belirlenmesi zor olmaktadır. Bu spor dallarında -toplam hareket sayısı, teknik öğelerin sayısı, tekrarlar ve mesafelerin belirlenmesi ile- antrenman kapsamı saptanmak­tadır. Diğer bir uygulama biçimi ise antrenman biriminin, nitelikli bir biçimde uygulanan süresi ya da becerilerin tekrar sayısını belirlemektir. Bu spor dallarında antrenman sertliği, uygulanan etkinlikteki hız değerleri ya da antrenman etkinliğindeki kalp hızı ya da ortala­ma kalp atım hızı değerlerine göre belirlenmektedir.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8490082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0421" y="450031"/>
            <a:ext cx="11887200" cy="6278642"/>
          </a:xfrm>
          <a:prstGeom prst="rect">
            <a:avLst/>
          </a:prstGeom>
        </p:spPr>
        <p:txBody>
          <a:bodyPr wrap="square">
            <a:spAutoFit/>
          </a:bodyPr>
          <a:lstStyle/>
          <a:p>
            <a:pPr algn="just">
              <a:spcAft>
                <a:spcPts val="0"/>
              </a:spcAft>
            </a:pPr>
            <a:r>
              <a:rPr lang="tr-TR" sz="2800" b="1" dirty="0"/>
              <a:t>Kapsam ve Sertlik Artışının Özellikleri</a:t>
            </a:r>
          </a:p>
          <a:p>
            <a:pPr algn="just"/>
            <a:r>
              <a:rPr lang="tr-TR" sz="2800" dirty="0"/>
              <a:t>Günümüzde uluslararası düzeyde sporcuların yaptıkları çalışma miktarı, son 30-50 yıl boyunca aşamalı bir biçimde artış göstermiştir (6,28). İş yükündeki bu artışın sağlanması ise antrenman yoğunluğu, bireysel antrenman birimi kapsamı, mikro döngü kapsamı ve tüm bu değişkenlerinin büyük antrenman yüklenmeleri ile yıllık antrenman planı içeri­sinde arttırılması yolu sağlanmaktadır. Bu sporcuların çoğu, antrenman yüklenmelerini, antrenman sıklığının artışı, mikro döngü sırasındaki antrenman sıklığının artışı (haftada 8-12 antrenman birimi) ve belirgin bir biçimde aynı gün içerisinde çok sayıda antrenman birimini (örneğin, 2-8) kullanarak sağlamaktadırlar (24,34,37,42,82,83). Antrenman yo­ğunluğunun arttırılmasının, fizyolojik uyum ve verim düzeyi açısından çok sayıda yararı olmasına (35,63,82,83) karşın antrenman yüklenmesindeki artışlar (kapsam, sertlik) ve antrenman yoğunluğu (sıklığı) artışı aşamalı ve düzenli bir </a:t>
            </a:r>
            <a:r>
              <a:rPr lang="tr-TR" sz="2800" dirty="0" err="1"/>
              <a:t>biçminde</a:t>
            </a:r>
            <a:r>
              <a:rPr lang="tr-TR" sz="2800" dirty="0"/>
              <a:t> yönlendirilmek zo­rundadır (bölüm 2).</a:t>
            </a:r>
          </a:p>
          <a:p>
            <a:pPr algn="just">
              <a:spcAft>
                <a:spcPts val="0"/>
              </a:spcAft>
            </a:pPr>
            <a:endParaRPr lang="tr-TR" sz="10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1499070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337" y="281976"/>
            <a:ext cx="11935325" cy="6455708"/>
          </a:xfrm>
          <a:prstGeom prst="rect">
            <a:avLst/>
          </a:prstGeom>
        </p:spPr>
      </p:pic>
    </p:spTree>
    <p:extLst>
      <p:ext uri="{BB962C8B-B14F-4D97-AF65-F5344CB8AC3E}">
        <p14:creationId xmlns:p14="http://schemas.microsoft.com/office/powerpoint/2010/main" val="19659375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7577" y="132745"/>
            <a:ext cx="11655382" cy="5262979"/>
          </a:xfrm>
          <a:prstGeom prst="rect">
            <a:avLst/>
          </a:prstGeom>
        </p:spPr>
        <p:txBody>
          <a:bodyPr wrap="square">
            <a:spAutoFit/>
          </a:bodyPr>
          <a:lstStyle/>
          <a:p>
            <a:pPr algn="just">
              <a:spcAft>
                <a:spcPts val="0"/>
              </a:spcAft>
            </a:pPr>
            <a:r>
              <a:rPr lang="tr-TR" sz="2800" dirty="0">
                <a:ea typeface="Times New Roman" panose="02020603050405020304" pitchFamily="18" charset="0"/>
              </a:rPr>
              <a:t>Sporcu daha antrenmanlı bir düzeye geldikçe daha önce uyarıcı bir yüklenme (</a:t>
            </a:r>
            <a:r>
              <a:rPr lang="tr-TR" sz="2800" dirty="0" smtClean="0">
                <a:ea typeface="Times New Roman" panose="02020603050405020304" pitchFamily="18" charset="0"/>
              </a:rPr>
              <a:t>fizyolojik </a:t>
            </a:r>
            <a:r>
              <a:rPr lang="tr-TR" sz="2800" dirty="0">
                <a:ea typeface="Times New Roman" panose="02020603050405020304" pitchFamily="18" charset="0"/>
              </a:rPr>
              <a:t>değişikliklere neden olacak düzeyde bir antrenman yüklenmesi) sağlayan antren­man yüklenmesi, antrenmanın bu döneminde sadece koruyucu bir yüklenme (fizyolojik uyumları korumayı sağlayan yüklenmeler) ya da azaltılmış yüklenmelere (fizyolojik uyum düzeyini korumak için yeterli olmayan ve fizyolojik uyum kaybı oluşturan yüklenmeler) dönüşmektedir (82,83) (şekil 4.3). Örneğin, yeni başlayan sporcularda en uygun düzeyde kuvvet kazanımının sağlanması için uygulanacak kuvvet programı, haftada 3 gün olma­lıdır (63,67). Buna karşın daha çok gelişmiş sporcularda ise daha sık (örneğin, haftada 4-8 antrenman birimi) kuvvet antrenman birimi uygulaması, antrenman uyaranlarını en üst düzeye çıkarabilmek için kullanılmalıdır. Sporcular geliştikçe, antrenman </a:t>
            </a:r>
            <a:r>
              <a:rPr lang="tr-TR" sz="2800" dirty="0" smtClean="0">
                <a:ea typeface="Times New Roman" panose="02020603050405020304" pitchFamily="18" charset="0"/>
              </a:rPr>
              <a:t>çeşitlemeleri </a:t>
            </a:r>
            <a:r>
              <a:rPr lang="tr-TR" sz="2800" dirty="0"/>
              <a:t>daha da fazlalaşacaktır. </a:t>
            </a:r>
            <a:endParaRPr lang="tr-TR" sz="2800" dirty="0">
              <a:ea typeface="Times New Roman" panose="02020603050405020304" pitchFamily="18" charset="0"/>
            </a:endParaRPr>
          </a:p>
        </p:txBody>
      </p:sp>
    </p:spTree>
    <p:extLst>
      <p:ext uri="{BB962C8B-B14F-4D97-AF65-F5344CB8AC3E}">
        <p14:creationId xmlns:p14="http://schemas.microsoft.com/office/powerpoint/2010/main" val="37538864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8905" y="206062"/>
            <a:ext cx="11871158" cy="5262979"/>
          </a:xfrm>
          <a:prstGeom prst="rect">
            <a:avLst/>
          </a:prstGeom>
        </p:spPr>
        <p:txBody>
          <a:bodyPr wrap="square">
            <a:spAutoFit/>
          </a:bodyPr>
          <a:lstStyle/>
          <a:p>
            <a:pPr algn="just"/>
            <a:r>
              <a:rPr lang="tr-TR" sz="2800" dirty="0"/>
              <a:t>Antrenman çeşitlemeleri değişimi ise antrenman yüklenmesinin artışı (kapsam ve sertlik), antrenman yoğunluğu ve dönemlere bağlı olarak etkinliklerin ve alıştırmaların değiştirilmesi ile sağlanmaktadır (35,39,79).</a:t>
            </a:r>
            <a:endParaRPr lang="tr-TR" sz="2800" dirty="0">
              <a:ea typeface="Times New Roman" panose="02020603050405020304" pitchFamily="18" charset="0"/>
            </a:endParaRPr>
          </a:p>
          <a:p>
            <a:pPr algn="just">
              <a:spcAft>
                <a:spcPts val="0"/>
              </a:spcAft>
            </a:pPr>
            <a:r>
              <a:rPr lang="tr-TR" sz="2800" dirty="0" smtClean="0">
                <a:ea typeface="Times New Roman" panose="02020603050405020304" pitchFamily="18" charset="0"/>
              </a:rPr>
              <a:t>Antrenman </a:t>
            </a:r>
            <a:r>
              <a:rPr lang="tr-TR" sz="2800" dirty="0">
                <a:ea typeface="Times New Roman" panose="02020603050405020304" pitchFamily="18" charset="0"/>
              </a:rPr>
              <a:t>yüklenmelerindeki bu değişimler, ani olmamalıdır ve aşırı erişim ya da yoğunlaştırılmış yükleme yaklaşımları kullanılarak gerçekleştirilmelidir. Sporcular daha antrenmanlı bir düzeye gelip, çalışma kapasitelerini arttırdıklarında, </a:t>
            </a:r>
            <a:r>
              <a:rPr lang="tr-TR" sz="2800" dirty="0" smtClean="0">
                <a:ea typeface="Times New Roman" panose="02020603050405020304" pitchFamily="18" charset="0"/>
              </a:rPr>
              <a:t>antrenman </a:t>
            </a:r>
            <a:r>
              <a:rPr lang="tr-TR" sz="2800" dirty="0">
                <a:ea typeface="Times New Roman" panose="02020603050405020304" pitchFamily="18" charset="0"/>
              </a:rPr>
              <a:t>yüklenmelerinin düzenli bir biçimde doğrusal ol­mayan yüklenmelerle geliştirilmesi gerekmektedir.</a:t>
            </a:r>
          </a:p>
          <a:p>
            <a:pPr algn="just">
              <a:spcAft>
                <a:spcPts val="0"/>
              </a:spcAft>
            </a:pPr>
            <a:r>
              <a:rPr lang="tr-TR" sz="2800" dirty="0">
                <a:ea typeface="Times New Roman" panose="02020603050405020304" pitchFamily="18" charset="0"/>
              </a:rPr>
              <a:t>Antrenörler, antrenman yüklenmesini arttırmaya çalışırlarken, geçmiş antrenman uyu­mu etkilerini de </a:t>
            </a:r>
            <a:r>
              <a:rPr lang="tr-TR" sz="2800" dirty="0" smtClean="0">
                <a:ea typeface="Times New Roman" panose="02020603050405020304" pitchFamily="18" charset="0"/>
              </a:rPr>
              <a:t>göz önüne </a:t>
            </a:r>
            <a:r>
              <a:rPr lang="tr-TR" sz="2800" dirty="0">
                <a:ea typeface="Times New Roman" panose="02020603050405020304" pitchFamily="18" charset="0"/>
              </a:rPr>
              <a:t>alarak, çok dikkatli bir biçimde değişiklikler yapmalıdırlar. Ant­renman yüklenmelerini kapsam ve sertliğin değişimi ile arttırma sırasında antrenörler çok sayıda yaklaşımı kullanabilmektedirler.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18181216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0421" y="0"/>
            <a:ext cx="11903242" cy="6124754"/>
          </a:xfrm>
          <a:prstGeom prst="rect">
            <a:avLst/>
          </a:prstGeom>
        </p:spPr>
        <p:txBody>
          <a:bodyPr wrap="square">
            <a:spAutoFit/>
          </a:bodyPr>
          <a:lstStyle/>
          <a:p>
            <a:pPr algn="just">
              <a:spcAft>
                <a:spcPts val="0"/>
              </a:spcAft>
            </a:pPr>
            <a:r>
              <a:rPr lang="tr-TR" sz="2800" b="1" dirty="0">
                <a:ea typeface="Times New Roman" panose="02020603050405020304" pitchFamily="18" charset="0"/>
              </a:rPr>
              <a:t>Antrenman kapsamını değiştirme yaklaşımları:</a:t>
            </a:r>
          </a:p>
          <a:p>
            <a:pPr marL="457200" indent="-457200" algn="just">
              <a:spcAft>
                <a:spcPts val="0"/>
              </a:spcAft>
              <a:buFont typeface="Arial" panose="020B0604020202020204" pitchFamily="34" charset="0"/>
              <a:buChar char="•"/>
            </a:pPr>
            <a:r>
              <a:rPr lang="tr-TR" sz="2800" dirty="0">
                <a:ea typeface="Times New Roman" panose="02020603050405020304" pitchFamily="18" charset="0"/>
              </a:rPr>
              <a:t>Antrenman biriminin süresinin arttırılması: Bu yaklaşım özellikle dayanıklılık spor­cularında yararlı olmaktadır. Örneğin, sporcu 60 </a:t>
            </a:r>
            <a:r>
              <a:rPr lang="tr-TR" sz="2800" dirty="0" err="1">
                <a:ea typeface="Times New Roman" panose="02020603050405020304" pitchFamily="18" charset="0"/>
              </a:rPr>
              <a:t>dk</a:t>
            </a:r>
            <a:r>
              <a:rPr lang="tr-TR" sz="2800" dirty="0">
                <a:ea typeface="Times New Roman" panose="02020603050405020304" pitchFamily="18" charset="0"/>
              </a:rPr>
              <a:t> süreli üç antrenman birimi uygularken, antrenman birimlerinin süresini 90 </a:t>
            </a:r>
            <a:r>
              <a:rPr lang="tr-TR" sz="2800" dirty="0" err="1">
                <a:ea typeface="Times New Roman" panose="02020603050405020304" pitchFamily="18" charset="0"/>
              </a:rPr>
              <a:t>dk'ya</a:t>
            </a:r>
            <a:r>
              <a:rPr lang="tr-TR" sz="2800" dirty="0">
                <a:ea typeface="Times New Roman" panose="02020603050405020304" pitchFamily="18" charset="0"/>
              </a:rPr>
              <a:t> çıkartarak bir kapsam artışı sağlamaktadır. Giderek, aşamalı bir biçimde sporcunun antrenman kapsamı arttı­rılmaktadır.</a:t>
            </a:r>
          </a:p>
          <a:p>
            <a:pPr marL="457200" indent="-457200" algn="just">
              <a:spcAft>
                <a:spcPts val="0"/>
              </a:spcAft>
              <a:buFont typeface="Arial" panose="020B0604020202020204" pitchFamily="34" charset="0"/>
              <a:buChar char="•"/>
            </a:pPr>
            <a:r>
              <a:rPr lang="tr-TR" sz="2800" dirty="0">
                <a:ea typeface="Times New Roman" panose="02020603050405020304" pitchFamily="18" charset="0"/>
              </a:rPr>
              <a:t>Haftalık antrenman yoğunluğunun artışı: (diğer bir değişle antrenman biriminin sık­lığı ya da sayısının arttırılması) Örneğin, sporcular haftada üç antrenman birimi uygularken, bunu haftada beş güne çıkartarak, antrenman yoğunluklarını artıra­bilmektedirler. Diğer bir olasılık da antrenman günü içerisindeki antrenman birimi sayısının arttırılmasıdır. Örneğin, sporcu haftada üç gün antrenman yapıyorsa, bu antrenman düzenindeki her gün bir antrenman birimi uyguladığı yaklaşımını, günde iki antrenman birimine çıkartarak, toplam antrenman birimi sayısını, haftada altıya çıkarmaktadır.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5142908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2295" y="96253"/>
            <a:ext cx="11951368" cy="6494085"/>
          </a:xfrm>
          <a:prstGeom prst="rect">
            <a:avLst/>
          </a:prstGeom>
        </p:spPr>
        <p:txBody>
          <a:bodyPr wrap="square">
            <a:spAutoFit/>
          </a:bodyPr>
          <a:lstStyle/>
          <a:p>
            <a:pPr marL="457200" indent="-457200" algn="just">
              <a:spcAft>
                <a:spcPts val="0"/>
              </a:spcAft>
              <a:buFont typeface="Arial" panose="020B0604020202020204" pitchFamily="34" charset="0"/>
              <a:buChar char="•"/>
            </a:pPr>
            <a:r>
              <a:rPr lang="tr-TR" sz="2600" dirty="0">
                <a:ea typeface="Times New Roman" panose="02020603050405020304" pitchFamily="18" charset="0"/>
              </a:rPr>
              <a:t>Bir antrenman birimindeki tekrarların, setlerin, alıştırmaları ya da teknik öğelerin sayısının arttırılması.</a:t>
            </a:r>
          </a:p>
          <a:p>
            <a:pPr marL="457200" indent="-457200">
              <a:buFont typeface="Arial" panose="020B0604020202020204" pitchFamily="34" charset="0"/>
              <a:buChar char="•"/>
            </a:pPr>
            <a:r>
              <a:rPr lang="tr-TR" sz="2600" dirty="0" smtClean="0">
                <a:ea typeface="Times New Roman" panose="02020603050405020304" pitchFamily="18" charset="0"/>
              </a:rPr>
              <a:t>Mesafenin </a:t>
            </a:r>
            <a:r>
              <a:rPr lang="tr-TR" sz="2600" dirty="0">
                <a:ea typeface="Times New Roman" panose="02020603050405020304" pitchFamily="18" charset="0"/>
              </a:rPr>
              <a:t>ya da her alıştırmadaki tekrarların süresinin arttırılması</a:t>
            </a:r>
            <a:r>
              <a:rPr lang="tr-TR" sz="2600" dirty="0" smtClean="0">
                <a:ea typeface="Times New Roman" panose="02020603050405020304" pitchFamily="18" charset="0"/>
              </a:rPr>
              <a:t>.</a:t>
            </a:r>
          </a:p>
          <a:p>
            <a:r>
              <a:rPr lang="tr-TR" sz="2600" b="1" dirty="0"/>
              <a:t>Antrenman sertliğini değiştirme yaklaşımları:</a:t>
            </a:r>
          </a:p>
          <a:p>
            <a:pPr marL="457200" indent="-457200">
              <a:buFont typeface="Arial" panose="020B0604020202020204" pitchFamily="34" charset="0"/>
              <a:buChar char="•"/>
            </a:pPr>
            <a:r>
              <a:rPr lang="tr-TR" sz="2600" dirty="0"/>
              <a:t>Belirli bir mesafede hareketlerin hızının arttırılması ya da taktik alıştırmalarda uygu­lamanın hızının ya da çabukluğunun arttırılması.</a:t>
            </a:r>
          </a:p>
          <a:p>
            <a:pPr marL="457200" indent="-457200">
              <a:buFont typeface="Arial" panose="020B0604020202020204" pitchFamily="34" charset="0"/>
              <a:buChar char="•"/>
            </a:pPr>
            <a:r>
              <a:rPr lang="tr-TR" sz="2600" dirty="0"/>
              <a:t>Kuvvet antrenmanlarında yüklenmenin arttırılması (ağırlık ya da direncin).</a:t>
            </a:r>
          </a:p>
          <a:p>
            <a:pPr marL="457200" indent="-457200">
              <a:buFont typeface="Arial" panose="020B0604020202020204" pitchFamily="34" charset="0"/>
              <a:buChar char="•"/>
            </a:pPr>
            <a:r>
              <a:rPr lang="tr-TR" sz="2600" dirty="0"/>
              <a:t>Antrenman etkinliklerindeki güç çıktısının arttırılması.</a:t>
            </a:r>
          </a:p>
          <a:p>
            <a:pPr marL="457200" indent="-457200">
              <a:buFont typeface="Arial" panose="020B0604020202020204" pitchFamily="34" charset="0"/>
              <a:buChar char="•"/>
            </a:pPr>
            <a:r>
              <a:rPr lang="tr-TR" sz="2600" dirty="0"/>
              <a:t>Tekrarlar arası ya da taktik alıştırmalar arasındaki dinlenmelerin azaltılması.</a:t>
            </a:r>
          </a:p>
          <a:p>
            <a:pPr marL="457200" indent="-457200">
              <a:buFont typeface="Arial" panose="020B0604020202020204" pitchFamily="34" charset="0"/>
              <a:buChar char="•"/>
            </a:pPr>
            <a:r>
              <a:rPr lang="tr-TR" sz="2600" dirty="0"/>
              <a:t>Dayanıklılık, </a:t>
            </a:r>
            <a:r>
              <a:rPr lang="tr-TR" sz="2600" dirty="0" err="1"/>
              <a:t>interval</a:t>
            </a:r>
            <a:r>
              <a:rPr lang="tr-TR" sz="2600" dirty="0"/>
              <a:t> ya da taktiksel çalışmaları, maksimal kalp atım yüzdesine göre düzenleme</a:t>
            </a:r>
            <a:r>
              <a:rPr lang="tr-TR" sz="2600" dirty="0" smtClean="0"/>
              <a:t>.</a:t>
            </a:r>
          </a:p>
          <a:p>
            <a:pPr marL="457200" indent="-457200">
              <a:buFont typeface="Arial" panose="020B0604020202020204" pitchFamily="34" charset="0"/>
              <a:buChar char="•"/>
            </a:pPr>
            <a:r>
              <a:rPr lang="tr-TR" sz="2600" dirty="0"/>
              <a:t>Sporcunun antrenman planına uygun olarak ve sporcunun gelişimine engel olma­dan </a:t>
            </a:r>
            <a:r>
              <a:rPr lang="tr-TR" sz="2600" dirty="0" smtClean="0"/>
              <a:t>katılınan </a:t>
            </a:r>
            <a:r>
              <a:rPr lang="tr-TR" sz="2600" dirty="0"/>
              <a:t>yarışma sayısının arttırılması.</a:t>
            </a:r>
          </a:p>
          <a:p>
            <a:r>
              <a:rPr lang="tr-TR" sz="2600" dirty="0"/>
              <a:t>Birçok etmen, antrenman sertliğinin değişmesi üzerine etkide bulunmaktadır. Bu et­menlerden (a) spor dalı özellikleri, (b) antrenman ya da çalışma ortamı ve (c) sporcunun verim düzeyi etmenleri etkide bulunmaktadır</a:t>
            </a:r>
            <a:r>
              <a:rPr lang="tr-TR" sz="2600" dirty="0" smtClean="0"/>
              <a:t>.</a:t>
            </a:r>
            <a:endParaRPr lang="tr-TR" sz="2600" dirty="0"/>
          </a:p>
        </p:txBody>
      </p:sp>
    </p:spTree>
    <p:extLst>
      <p:ext uri="{BB962C8B-B14F-4D97-AF65-F5344CB8AC3E}">
        <p14:creationId xmlns:p14="http://schemas.microsoft.com/office/powerpoint/2010/main" val="10225455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3335" y="240632"/>
            <a:ext cx="11526592" cy="5262979"/>
          </a:xfrm>
          <a:prstGeom prst="rect">
            <a:avLst/>
          </a:prstGeom>
        </p:spPr>
        <p:txBody>
          <a:bodyPr wrap="square">
            <a:spAutoFit/>
          </a:bodyPr>
          <a:lstStyle/>
          <a:p>
            <a:pPr algn="just"/>
            <a:r>
              <a:rPr lang="tr-TR" sz="2800" b="1" dirty="0">
                <a:ea typeface="Times New Roman" panose="02020603050405020304" pitchFamily="18" charset="0"/>
              </a:rPr>
              <a:t>• Spor Dalı Özellikleri: </a:t>
            </a:r>
            <a:r>
              <a:rPr lang="tr-TR" sz="2800" dirty="0">
                <a:ea typeface="Times New Roman" panose="02020603050405020304" pitchFamily="18" charset="0"/>
              </a:rPr>
              <a:t>Her bir </a:t>
            </a:r>
            <a:r>
              <a:rPr lang="tr-TR" sz="2800" dirty="0" err="1">
                <a:ea typeface="Times New Roman" panose="02020603050405020304" pitchFamily="18" charset="0"/>
              </a:rPr>
              <a:t>sporsal</a:t>
            </a:r>
            <a:r>
              <a:rPr lang="tr-TR" sz="2800" dirty="0">
                <a:ea typeface="Times New Roman" panose="02020603050405020304" pitchFamily="18" charset="0"/>
              </a:rPr>
              <a:t> etkinlik, farklı fizyolojik uyumları ortaya çıkart­maktadır. Maksimal sürat, kuvvet ya da çabuk kuvvet önemli oluğu spor dallarında (halter, atma, sprint gibi) anaerobik enerji etkinliklerini gerektiren, yüksek düzey­de fizyolojik yüklenme yaratan, etkinlikler ile gerçekleştirilmektedir. Bunun tersine ise dayanıklılık sporlarında (koşu, ,uzun mesafe bisiklet, </a:t>
            </a:r>
            <a:r>
              <a:rPr lang="tr-TR" sz="2800" dirty="0" err="1">
                <a:ea typeface="Times New Roman" panose="02020603050405020304" pitchFamily="18" charset="0"/>
              </a:rPr>
              <a:t>triatlon</a:t>
            </a:r>
            <a:r>
              <a:rPr lang="tr-TR" sz="2800" dirty="0">
                <a:ea typeface="Times New Roman" panose="02020603050405020304" pitchFamily="18" charset="0"/>
              </a:rPr>
              <a:t>), düşük sertlikli güç çıktılarının bir sonucu olarak aerobik enerji kaynakları ile gerçekleştirilmekte­dir (21,79). Teknik ustalığın önemli olduğu (</a:t>
            </a:r>
            <a:r>
              <a:rPr lang="tr-TR" sz="2800" dirty="0" err="1">
                <a:ea typeface="Times New Roman" panose="02020603050405020304" pitchFamily="18" charset="0"/>
              </a:rPr>
              <a:t>cimnastik</a:t>
            </a:r>
            <a:r>
              <a:rPr lang="tr-TR" sz="2800" dirty="0">
                <a:ea typeface="Times New Roman" panose="02020603050405020304" pitchFamily="18" charset="0"/>
              </a:rPr>
              <a:t>, dalma, senkronize yüzme) spor dallarındaki sertlik, gerçekleştirilen becerilerin zorluğuna ve bu etkinliklerin ger­çekleştirilmesinde gerekli olan birincil enerji sistemine bağlı olarak belirlenmekte­dir. Çoğu durumda bu etkinlikler, anaerobik enerji sistemlerine dayanmakta, yüksek güç çıktıları ya da hızlı hareket etmeyi gerektirmektedir. </a:t>
            </a:r>
            <a:endParaRPr lang="tr-TR" sz="2800" dirty="0"/>
          </a:p>
        </p:txBody>
      </p:sp>
    </p:spTree>
    <p:extLst>
      <p:ext uri="{BB962C8B-B14F-4D97-AF65-F5344CB8AC3E}">
        <p14:creationId xmlns:p14="http://schemas.microsoft.com/office/powerpoint/2010/main" val="37457770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4589" y="499460"/>
            <a:ext cx="11758863" cy="3970318"/>
          </a:xfrm>
          <a:prstGeom prst="rect">
            <a:avLst/>
          </a:prstGeom>
        </p:spPr>
        <p:txBody>
          <a:bodyPr wrap="square">
            <a:spAutoFit/>
          </a:bodyPr>
          <a:lstStyle/>
          <a:p>
            <a:pPr lvl="0" algn="just"/>
            <a:r>
              <a:rPr lang="tr-TR" sz="2800" dirty="0">
                <a:solidFill>
                  <a:prstClr val="black"/>
                </a:solidFill>
                <a:ea typeface="Times New Roman" panose="02020603050405020304" pitchFamily="18" charset="0"/>
              </a:rPr>
              <a:t>Bu nedenle, bu etkinlikle­rin çoğu yüksek sertlikli bir sertlik bölgesindeki etkinlikleri gerektirmektedir. Takım sporlarında, sertliğin sürekli olarak oyun akışına bağlı bir biçimde değişmesinden </a:t>
            </a:r>
            <a:r>
              <a:rPr lang="tr-TR" sz="2800" dirty="0">
                <a:solidFill>
                  <a:prstClr val="black"/>
                </a:solidFill>
              </a:rPr>
              <a:t>dolayı sertliğin belirlenmesi daha zor olmaktadır. Buna karşın; yine de, çoğu takım sporlarında yüksek sertlikli uygulamalardan dolayı </a:t>
            </a:r>
            <a:r>
              <a:rPr lang="tr-TR" sz="2800" dirty="0" err="1">
                <a:solidFill>
                  <a:prstClr val="black"/>
                </a:solidFill>
              </a:rPr>
              <a:t>anaerob</a:t>
            </a:r>
            <a:r>
              <a:rPr lang="tr-TR" sz="2800" dirty="0">
                <a:solidFill>
                  <a:prstClr val="black"/>
                </a:solidFill>
              </a:rPr>
              <a:t> enerji kullanımı öncelikli olmaktadır (bakınız çizelge 1.2 sayfa 26). Bu bağlamda sporcunun verim düzeyini geliştirebilmek için antrenman </a:t>
            </a:r>
            <a:r>
              <a:rPr lang="tr-TR" sz="2800" dirty="0" err="1">
                <a:solidFill>
                  <a:prstClr val="black"/>
                </a:solidFill>
              </a:rPr>
              <a:t>dönemlemesi</a:t>
            </a:r>
            <a:r>
              <a:rPr lang="tr-TR" sz="2800" dirty="0">
                <a:solidFill>
                  <a:prstClr val="black"/>
                </a:solidFill>
              </a:rPr>
              <a:t> sırasında </a:t>
            </a:r>
            <a:r>
              <a:rPr lang="tr-TR" sz="2800" dirty="0" smtClean="0">
                <a:solidFill>
                  <a:prstClr val="black"/>
                </a:solidFill>
              </a:rPr>
              <a:t>değişik </a:t>
            </a:r>
            <a:r>
              <a:rPr lang="tr-TR" sz="2800" dirty="0">
                <a:solidFill>
                  <a:prstClr val="black"/>
                </a:solidFill>
              </a:rPr>
              <a:t>sertlik düzeylerinin ortaya çıkmasına bağlı olarak, antrenman sertlikleri düzenli bir biçimde, fizyolojik uyumu sağlamak amacı ile yönlendirilmiş olmalıdır.</a:t>
            </a:r>
          </a:p>
        </p:txBody>
      </p:sp>
    </p:spTree>
    <p:extLst>
      <p:ext uri="{BB962C8B-B14F-4D97-AF65-F5344CB8AC3E}">
        <p14:creationId xmlns:p14="http://schemas.microsoft.com/office/powerpoint/2010/main" val="22399260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3030" y="178259"/>
            <a:ext cx="11951595" cy="6124754"/>
          </a:xfrm>
          <a:prstGeom prst="rect">
            <a:avLst/>
          </a:prstGeom>
        </p:spPr>
        <p:txBody>
          <a:bodyPr wrap="square">
            <a:spAutoFit/>
          </a:bodyPr>
          <a:lstStyle/>
          <a:p>
            <a:pPr algn="just">
              <a:spcAft>
                <a:spcPts val="0"/>
              </a:spcAft>
            </a:pPr>
            <a:r>
              <a:rPr lang="tr-TR" sz="2800" b="1" dirty="0">
                <a:ea typeface="Times New Roman" panose="02020603050405020304" pitchFamily="18" charset="0"/>
              </a:rPr>
              <a:t>Antrenman ve Yarışma Ortamı: </a:t>
            </a:r>
            <a:r>
              <a:rPr lang="tr-TR" sz="2800" dirty="0">
                <a:ea typeface="Times New Roman" panose="02020603050405020304" pitchFamily="18" charset="0"/>
              </a:rPr>
              <a:t>Antrenman ve yarışma ortamı, bir antrenman biri­mindeki sertlik düzeyini etkilemektedir. Örneğin, kumda ya da tepe yukarı yapılan koşularda sertlik düzeyi anlamlı bir biçimde artmaktadır. Buna bağlı olarak da </a:t>
            </a:r>
            <a:r>
              <a:rPr lang="tr-TR" sz="2800" dirty="0" smtClean="0">
                <a:ea typeface="Times New Roman" panose="02020603050405020304" pitchFamily="18" charset="0"/>
              </a:rPr>
              <a:t>antrenman </a:t>
            </a:r>
            <a:r>
              <a:rPr lang="tr-TR" sz="2800" dirty="0">
                <a:ea typeface="Times New Roman" panose="02020603050405020304" pitchFamily="18" charset="0"/>
              </a:rPr>
              <a:t>biriminde kalp hızında bir artış ortaya çıkmaktadır. Bisiklet, koşu ve buz pateninde takip etme yaklaşımları da sertlik düzeyi üzerine, yüksek düzeyde etkide bulunmaktadır. Örneğin tek başına sürüşlere göre bisiklette, diğer bir bisiklet </a:t>
            </a:r>
            <a:r>
              <a:rPr lang="tr-TR" sz="2800" dirty="0" smtClean="0">
                <a:ea typeface="Times New Roman" panose="02020603050405020304" pitchFamily="18" charset="0"/>
              </a:rPr>
              <a:t>sürücünün </a:t>
            </a:r>
            <a:r>
              <a:rPr lang="tr-TR" sz="2800" dirty="0">
                <a:ea typeface="Times New Roman" panose="02020603050405020304" pitchFamily="18" charset="0"/>
              </a:rPr>
              <a:t>arkasında 39.5 km/saat hızda bir bisiklet sürme sırasında yaklaşık %7.5 </a:t>
            </a:r>
            <a:r>
              <a:rPr lang="tr-TR" sz="2800" dirty="0" smtClean="0">
                <a:ea typeface="Times New Roman" panose="02020603050405020304" pitchFamily="18" charset="0"/>
              </a:rPr>
              <a:t>oranında </a:t>
            </a:r>
            <a:r>
              <a:rPr lang="tr-TR" sz="2800" dirty="0">
                <a:ea typeface="Times New Roman" panose="02020603050405020304" pitchFamily="18" charset="0"/>
              </a:rPr>
              <a:t>ortalama kalp hızında ve %14 oranında oksijen tüketiminde (V02) bir düşme olduğu belirtilmiştir (39). Böylece takip etme yaklaşımlarının, etkinliğin sertlik dere­cesini düşürdüğü ve çok hızlı bir biçimde hareket etme özelliğini de koruduğunu gös­termektedir. Ayrıca aerodinamik araçların (</a:t>
            </a:r>
            <a:r>
              <a:rPr lang="tr-TR" sz="2800" dirty="0" err="1">
                <a:ea typeface="Times New Roman" panose="02020603050405020304" pitchFamily="18" charset="0"/>
              </a:rPr>
              <a:t>aero</a:t>
            </a:r>
            <a:r>
              <a:rPr lang="tr-TR" sz="2800" dirty="0">
                <a:ea typeface="Times New Roman" panose="02020603050405020304" pitchFamily="18" charset="0"/>
              </a:rPr>
              <a:t> gidonlar, tekerlekler, deri giysiler) sürtünme kuvvetini azalttığından dolayı bisikletçilerde hareket süratinin aynı hızdaki uygulama sertliğine göre daha düşük sertlikte etkinliğin hızlı bir biçimde uygulanma­sı sağlanmaktadır (27).</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10436061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2295" y="224590"/>
            <a:ext cx="11935325" cy="5262979"/>
          </a:xfrm>
          <a:prstGeom prst="rect">
            <a:avLst/>
          </a:prstGeom>
        </p:spPr>
        <p:txBody>
          <a:bodyPr wrap="square">
            <a:spAutoFit/>
          </a:bodyPr>
          <a:lstStyle/>
          <a:p>
            <a:pPr algn="just">
              <a:spcAft>
                <a:spcPts val="0"/>
              </a:spcAft>
            </a:pPr>
            <a:r>
              <a:rPr lang="tr-TR" sz="2800" b="1" dirty="0">
                <a:ea typeface="Times New Roman" panose="02020603050405020304" pitchFamily="18" charset="0"/>
              </a:rPr>
              <a:t>Sporcunun Verim Hazırlığı: </a:t>
            </a:r>
            <a:r>
              <a:rPr lang="tr-TR" sz="2800" dirty="0">
                <a:ea typeface="Times New Roman" panose="02020603050405020304" pitchFamily="18" charset="0"/>
              </a:rPr>
              <a:t>Sporcunun fiziksel gelişim düzeyi için kullanılan alıştırma­larla, sporcunun antrenman programının içeriğini belirlemektedir. Değişik antren­man düzeyindeki sporcular, aynı antrenman içeriği ile (örneğin, </a:t>
            </a:r>
            <a:r>
              <a:rPr lang="tr-TR" sz="2800" dirty="0" smtClean="0">
                <a:ea typeface="Times New Roman" panose="02020603050405020304" pitchFamily="18" charset="0"/>
              </a:rPr>
              <a:t>aynı </a:t>
            </a:r>
            <a:r>
              <a:rPr lang="tr-TR" sz="2800" dirty="0">
                <a:ea typeface="Times New Roman" panose="02020603050405020304" pitchFamily="18" charset="0"/>
              </a:rPr>
              <a:t>iş yükü ile) ant­renman yaptıklarında, </a:t>
            </a:r>
            <a:r>
              <a:rPr lang="tr-TR" sz="2800" dirty="0" smtClean="0">
                <a:ea typeface="Times New Roman" panose="02020603050405020304" pitchFamily="18" charset="0"/>
              </a:rPr>
              <a:t>sporcular </a:t>
            </a:r>
            <a:r>
              <a:rPr lang="tr-TR" sz="2800" dirty="0">
                <a:ea typeface="Times New Roman" panose="02020603050405020304" pitchFamily="18" charset="0"/>
              </a:rPr>
              <a:t>üzerinde farklı sertlik </a:t>
            </a:r>
            <a:r>
              <a:rPr lang="tr-TR" sz="2800" dirty="0" err="1">
                <a:ea typeface="Times New Roman" panose="02020603050405020304" pitchFamily="18" charset="0"/>
              </a:rPr>
              <a:t>düzeylerininde</a:t>
            </a:r>
            <a:r>
              <a:rPr lang="tr-TR" sz="2800" dirty="0">
                <a:ea typeface="Times New Roman" panose="02020603050405020304" pitchFamily="18" charset="0"/>
              </a:rPr>
              <a:t> uygulamadan </a:t>
            </a:r>
            <a:r>
              <a:rPr lang="tr-TR" sz="2800" dirty="0" smtClean="0">
                <a:ea typeface="Times New Roman" panose="02020603050405020304" pitchFamily="18" charset="0"/>
              </a:rPr>
              <a:t>kaynaklanan </a:t>
            </a:r>
            <a:r>
              <a:rPr lang="tr-TR" sz="2800" dirty="0">
                <a:ea typeface="Times New Roman" panose="02020603050405020304" pitchFamily="18" charset="0"/>
              </a:rPr>
              <a:t>çok değişik fizyolojik uyum etkileri ortaya çıkmaktadır (bakınız şekil 4.3). Örneğin, üst düzeydeki bir sporcu için orta sertlikteki </a:t>
            </a:r>
            <a:r>
              <a:rPr lang="tr-TR" sz="2800" dirty="0" smtClean="0">
                <a:ea typeface="Times New Roman" panose="02020603050405020304" pitchFamily="18" charset="0"/>
              </a:rPr>
              <a:t>yüklenmeler</a:t>
            </a:r>
            <a:r>
              <a:rPr lang="tr-TR" sz="2800" dirty="0">
                <a:ea typeface="Times New Roman" panose="02020603050405020304" pitchFamily="18" charset="0"/>
              </a:rPr>
              <a:t>, yeni başla­yanlar için maksimal üstü bir yüklenme olabilmektedir. Bunun tersine yeni başlayan atletler için orta sertlikte olan bir yüklenme de üst düzey sporcular için azaltılmış antrenman yüklemesi olabilmektedir. Bu yaklaşımlar, her sporcunun fizyolojik uyu­munu ve verim düzeyini geliştirmek için bireysel antrenman planlarının düzenlenmesi gerekli olduğu yaklaşımını da desteklemektedir.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28730334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4589" y="363578"/>
            <a:ext cx="11790948" cy="3693319"/>
          </a:xfrm>
          <a:prstGeom prst="rect">
            <a:avLst/>
          </a:prstGeom>
        </p:spPr>
        <p:txBody>
          <a:bodyPr wrap="square">
            <a:spAutoFit/>
          </a:bodyPr>
          <a:lstStyle/>
          <a:p>
            <a:pPr algn="just">
              <a:spcAft>
                <a:spcPts val="0"/>
              </a:spcAft>
            </a:pPr>
            <a:r>
              <a:rPr lang="tr-TR" sz="2800" dirty="0">
                <a:ea typeface="Times New Roman" panose="02020603050405020304" pitchFamily="18" charset="0"/>
              </a:rPr>
              <a:t>Önceki bölümlerde önerildiği gibi kalp atım hızı, antrenmanda ortaya çıkan sertliğin belirlenmesi ve böylece de antrenman programlarının düzenlenmesi açısından kullanışlı bir araç olarak görülmelidir. Kalp atım hızı, antrenman sırasında ortaya çıkan, toplam zorlanmanın bir göstergesi olarak, antrenman </a:t>
            </a:r>
            <a:r>
              <a:rPr lang="tr-TR" sz="2800" dirty="0" err="1">
                <a:ea typeface="Times New Roman" panose="02020603050405020304" pitchFamily="18" charset="0"/>
              </a:rPr>
              <a:t>sertliliğini</a:t>
            </a:r>
            <a:r>
              <a:rPr lang="tr-TR" sz="2800" dirty="0">
                <a:ea typeface="Times New Roman" panose="02020603050405020304" pitchFamily="18" charset="0"/>
              </a:rPr>
              <a:t> belirlemek için de kullanılmakta­dır. </a:t>
            </a:r>
            <a:r>
              <a:rPr lang="tr-TR" sz="2800" dirty="0" err="1">
                <a:ea typeface="Times New Roman" panose="02020603050405020304" pitchFamily="18" charset="0"/>
              </a:rPr>
              <a:t>Iliuta</a:t>
            </a:r>
            <a:r>
              <a:rPr lang="tr-TR" sz="2800" dirty="0">
                <a:ea typeface="Times New Roman" panose="02020603050405020304" pitchFamily="18" charset="0"/>
              </a:rPr>
              <a:t> ve </a:t>
            </a:r>
            <a:r>
              <a:rPr lang="tr-TR" sz="2800" dirty="0" err="1">
                <a:ea typeface="Times New Roman" panose="02020603050405020304" pitchFamily="18" charset="0"/>
              </a:rPr>
              <a:t>Dumitrescu</a:t>
            </a:r>
            <a:r>
              <a:rPr lang="tr-TR" sz="2800" dirty="0">
                <a:ea typeface="Times New Roman" panose="02020603050405020304" pitchFamily="18" charset="0"/>
              </a:rPr>
              <a:t> (41) tarafından önerilen, denkleme göre hesaplanabilmektedir. Bu işlemin birinci adımı, aşağıdaki denklem ile bölümsel sertlik yüzdesini belirlemektir</a:t>
            </a:r>
            <a:r>
              <a:rPr lang="tr-TR" sz="2800" dirty="0" smtClean="0">
                <a:ea typeface="Times New Roman" panose="02020603050405020304" pitchFamily="18" charset="0"/>
              </a:rPr>
              <a:t>.</a:t>
            </a:r>
          </a:p>
          <a:p>
            <a:pPr algn="just"/>
            <a:endParaRPr lang="tr-TR" sz="2800" dirty="0" smtClean="0"/>
          </a:p>
          <a:p>
            <a:pPr algn="just">
              <a:spcAft>
                <a:spcPts val="0"/>
              </a:spcAft>
            </a:pPr>
            <a:endParaRPr lang="tr-TR" sz="10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7473967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Dikdörtgen 1"/>
              <p:cNvSpPr/>
              <p:nvPr/>
            </p:nvSpPr>
            <p:spPr>
              <a:xfrm>
                <a:off x="66675" y="990749"/>
                <a:ext cx="11839074" cy="4033733"/>
              </a:xfrm>
              <a:prstGeom prst="rect">
                <a:avLst/>
              </a:prstGeom>
            </p:spPr>
            <p:txBody>
              <a:bodyPr wrap="square">
                <a:spAutoFit/>
              </a:bodyPr>
              <a:lstStyle/>
              <a:p>
                <a:pPr algn="just"/>
                <a:endParaRPr lang="tr-TR" sz="2800" dirty="0" smtClean="0"/>
              </a:p>
              <a:p>
                <a:pPr algn="just"/>
                <a14:m>
                  <m:oMathPara xmlns:m="http://schemas.openxmlformats.org/officeDocument/2006/math">
                    <m:oMathParaPr>
                      <m:jc m:val="centerGroup"/>
                    </m:oMathParaPr>
                    <m:oMath xmlns:m="http://schemas.openxmlformats.org/officeDocument/2006/math">
                      <m:r>
                        <a:rPr lang="tr-TR" sz="3200" b="1" i="1">
                          <a:latin typeface="Cambria Math"/>
                        </a:rPr>
                        <m:t>𝐁</m:t>
                      </m:r>
                      <m:r>
                        <a:rPr lang="tr-TR" sz="3200" b="1">
                          <a:latin typeface="Cambria Math"/>
                        </a:rPr>
                        <m:t>ö</m:t>
                      </m:r>
                      <m:r>
                        <a:rPr lang="tr-TR" sz="3200" b="1" i="1">
                          <a:latin typeface="Cambria Math"/>
                        </a:rPr>
                        <m:t>𝐥</m:t>
                      </m:r>
                      <m:r>
                        <a:rPr lang="tr-TR" sz="3200" b="1">
                          <a:latin typeface="Cambria Math"/>
                        </a:rPr>
                        <m:t>ü</m:t>
                      </m:r>
                      <m:r>
                        <a:rPr lang="tr-TR" sz="3200" b="1" i="1">
                          <a:latin typeface="Cambria Math"/>
                        </a:rPr>
                        <m:t>𝐦</m:t>
                      </m:r>
                      <m:r>
                        <a:rPr lang="tr-TR" sz="3200" b="1">
                          <a:latin typeface="Cambria Math"/>
                        </a:rPr>
                        <m:t> </m:t>
                      </m:r>
                      <m:r>
                        <a:rPr lang="tr-TR" sz="3200" b="1" i="1">
                          <a:latin typeface="Cambria Math"/>
                        </a:rPr>
                        <m:t>𝐒𝐞𝐫𝐭𝐥𝐢</m:t>
                      </m:r>
                      <m:r>
                        <a:rPr lang="tr-TR" sz="3200" b="1">
                          <a:latin typeface="Cambria Math"/>
                        </a:rPr>
                        <m:t>ğ</m:t>
                      </m:r>
                      <m:r>
                        <a:rPr lang="tr-TR" sz="3200" b="1" i="1">
                          <a:latin typeface="Cambria Math"/>
                        </a:rPr>
                        <m:t>𝐢</m:t>
                      </m:r>
                      <m:r>
                        <a:rPr lang="tr-TR" sz="3200" b="1">
                          <a:latin typeface="Cambria Math"/>
                        </a:rPr>
                        <m:t>=</m:t>
                      </m:r>
                      <m:f>
                        <m:fPr>
                          <m:ctrlPr>
                            <a:rPr lang="tr-TR" sz="3200" b="1" i="1">
                              <a:latin typeface="Cambria Math"/>
                            </a:rPr>
                          </m:ctrlPr>
                        </m:fPr>
                        <m:num>
                          <m:r>
                            <a:rPr lang="tr-TR" sz="3200" b="1" i="1">
                              <a:latin typeface="Cambria Math"/>
                            </a:rPr>
                            <m:t>𝐊𝐀𝐬</m:t>
                          </m:r>
                          <m:r>
                            <a:rPr lang="tr-TR" sz="3200" b="1">
                              <a:latin typeface="Cambria Math"/>
                            </a:rPr>
                            <m:t> ×</m:t>
                          </m:r>
                          <m:r>
                            <a:rPr lang="tr-TR" sz="3200" b="1" i="1">
                              <a:latin typeface="Cambria Math"/>
                            </a:rPr>
                            <m:t>𝟏𝟎𝟎</m:t>
                          </m:r>
                        </m:num>
                        <m:den>
                          <m:r>
                            <a:rPr lang="tr-TR" sz="3200" b="1" i="1">
                              <a:latin typeface="Cambria Math"/>
                            </a:rPr>
                            <m:t>𝐊𝐀𝐦𝐚𝐱</m:t>
                          </m:r>
                        </m:den>
                      </m:f>
                    </m:oMath>
                  </m:oMathPara>
                </a14:m>
                <a:endParaRPr lang="tr-TR" sz="3200" dirty="0"/>
              </a:p>
              <a:p>
                <a:pPr algn="just"/>
                <a:endParaRPr lang="tr-TR" sz="2800" dirty="0" smtClean="0"/>
              </a:p>
              <a:p>
                <a:pPr algn="just"/>
                <a:r>
                  <a:rPr lang="tr-TR" sz="2800" dirty="0" smtClean="0"/>
                  <a:t>Bu </a:t>
                </a:r>
                <a:r>
                  <a:rPr lang="tr-TR" sz="2800" dirty="0"/>
                  <a:t>denklemde </a:t>
                </a:r>
                <a:r>
                  <a:rPr lang="tr-TR" sz="2800" dirty="0" err="1">
                    <a:solidFill>
                      <a:srgbClr val="FF0000"/>
                    </a:solidFill>
                  </a:rPr>
                  <a:t>KAs</a:t>
                </a:r>
                <a:r>
                  <a:rPr lang="tr-TR" sz="2800" dirty="0"/>
                  <a:t> bölümsel sertliği oluşturacak olan alıştırmanın oluşturduğu, kalp atım sayısını tanımlamakta, </a:t>
                </a:r>
                <a:r>
                  <a:rPr lang="tr-TR" sz="2800" dirty="0" err="1">
                    <a:solidFill>
                      <a:srgbClr val="FF0000"/>
                    </a:solidFill>
                  </a:rPr>
                  <a:t>KAmax</a:t>
                </a:r>
                <a:r>
                  <a:rPr lang="tr-TR" sz="2800" dirty="0"/>
                  <a:t> ise bu etkinliğin gerçekleştirilmesi sırasındaki maksimal kalp atım değerini belirlemektedir. Bölüm sertliği belirlendikten sonra genel sertlik düzeyi aşağıdaki denklem ile hesaplanabilmektedir</a:t>
                </a:r>
                <a:r>
                  <a:rPr lang="tr-TR" sz="2800" dirty="0" smtClean="0"/>
                  <a:t>.</a:t>
                </a:r>
                <a:endParaRPr lang="tr-TR" sz="2800" dirty="0"/>
              </a:p>
            </p:txBody>
          </p:sp>
        </mc:Choice>
        <mc:Fallback xmlns="">
          <p:sp>
            <p:nvSpPr>
              <p:cNvPr id="2" name="Dikdörtgen 1"/>
              <p:cNvSpPr>
                <a:spLocks noRot="1" noChangeAspect="1" noMove="1" noResize="1" noEditPoints="1" noAdjustHandles="1" noChangeArrowheads="1" noChangeShapeType="1" noTextEdit="1"/>
              </p:cNvSpPr>
              <p:nvPr/>
            </p:nvSpPr>
            <p:spPr>
              <a:xfrm>
                <a:off x="66675" y="990749"/>
                <a:ext cx="11839074" cy="4033733"/>
              </a:xfrm>
              <a:prstGeom prst="rect">
                <a:avLst/>
              </a:prstGeom>
              <a:blipFill rotWithShape="1">
                <a:blip r:embed="rId2"/>
                <a:stretch>
                  <a:fillRect l="-1081" r="-1030" b="-3480"/>
                </a:stretch>
              </a:blipFill>
            </p:spPr>
            <p:txBody>
              <a:bodyPr/>
              <a:lstStyle/>
              <a:p>
                <a:r>
                  <a:rPr lang="tr-TR">
                    <a:noFill/>
                  </a:rPr>
                  <a:t> </a:t>
                </a:r>
              </a:p>
            </p:txBody>
          </p:sp>
        </mc:Fallback>
      </mc:AlternateContent>
    </p:spTree>
    <p:extLst>
      <p:ext uri="{BB962C8B-B14F-4D97-AF65-F5344CB8AC3E}">
        <p14:creationId xmlns:p14="http://schemas.microsoft.com/office/powerpoint/2010/main" val="11267748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Dikdörtgen 1"/>
              <p:cNvSpPr/>
              <p:nvPr/>
            </p:nvSpPr>
            <p:spPr>
              <a:xfrm>
                <a:off x="133350" y="384242"/>
                <a:ext cx="11839074" cy="4918911"/>
              </a:xfrm>
              <a:prstGeom prst="rect">
                <a:avLst/>
              </a:prstGeom>
            </p:spPr>
            <p:txBody>
              <a:bodyPr wrap="square">
                <a:spAutoFit/>
              </a:bodyPr>
              <a:lstStyle/>
              <a:p>
                <a:pPr algn="just"/>
                <a:endParaRPr lang="tr-TR" sz="2000" b="1" i="1" dirty="0" smtClean="0"/>
              </a:p>
              <a:p>
                <a:pPr algn="just"/>
                <a14:m>
                  <m:oMathPara xmlns:m="http://schemas.openxmlformats.org/officeDocument/2006/math">
                    <m:oMathParaPr>
                      <m:jc m:val="centerGroup"/>
                    </m:oMathParaPr>
                    <m:oMath xmlns:m="http://schemas.openxmlformats.org/officeDocument/2006/math">
                      <m:r>
                        <a:rPr lang="tr-TR" sz="2000" b="1" i="1">
                          <a:latin typeface="Cambria Math"/>
                        </a:rPr>
                        <m:t>𝑮𝒆𝒏𝒆𝒍</m:t>
                      </m:r>
                      <m:r>
                        <a:rPr lang="tr-TR" sz="2000" b="1" i="1">
                          <a:latin typeface="Cambria Math"/>
                        </a:rPr>
                        <m:t> </m:t>
                      </m:r>
                      <m:r>
                        <a:rPr lang="tr-TR" sz="2000" b="1" i="1">
                          <a:latin typeface="Cambria Math"/>
                        </a:rPr>
                        <m:t>𝑺𝒆𝒓𝒕𝒍𝒊𝒌</m:t>
                      </m:r>
                      <m:r>
                        <a:rPr lang="tr-TR" sz="2000" b="1" i="1">
                          <a:latin typeface="Cambria Math"/>
                        </a:rPr>
                        <m:t>=</m:t>
                      </m:r>
                      <m:f>
                        <m:fPr>
                          <m:ctrlPr>
                            <a:rPr lang="tr-TR" sz="2000" b="1" i="1">
                              <a:latin typeface="Cambria Math"/>
                            </a:rPr>
                          </m:ctrlPr>
                        </m:fPr>
                        <m:num>
                          <m:r>
                            <a:rPr lang="tr-TR" sz="2000" b="1" i="1">
                              <a:latin typeface="Cambria Math"/>
                            </a:rPr>
                            <m:t>∑(</m:t>
                          </m:r>
                          <m:r>
                            <a:rPr lang="tr-TR" sz="2000" b="1" i="1">
                              <a:latin typeface="Cambria Math"/>
                            </a:rPr>
                            <m:t>𝑨𝒍</m:t>
                          </m:r>
                          <m:r>
                            <a:rPr lang="tr-TR" sz="2000" b="1" i="1">
                              <a:latin typeface="Cambria Math"/>
                            </a:rPr>
                            <m:t>ış</m:t>
                          </m:r>
                          <m:r>
                            <a:rPr lang="tr-TR" sz="2000" b="1" i="1">
                              <a:latin typeface="Cambria Math"/>
                            </a:rPr>
                            <m:t>𝒕</m:t>
                          </m:r>
                          <m:r>
                            <a:rPr lang="tr-TR" sz="2000" b="1" i="1">
                              <a:latin typeface="Cambria Math"/>
                            </a:rPr>
                            <m:t>ı</m:t>
                          </m:r>
                          <m:r>
                            <a:rPr lang="tr-TR" sz="2000" b="1" i="1">
                              <a:latin typeface="Cambria Math"/>
                            </a:rPr>
                            <m:t>𝒓𝒎𝒂𝒏</m:t>
                          </m:r>
                          <m:r>
                            <a:rPr lang="tr-TR" sz="2000" b="1" i="1">
                              <a:latin typeface="Cambria Math"/>
                            </a:rPr>
                            <m:t>ı</m:t>
                          </m:r>
                          <m:r>
                            <a:rPr lang="tr-TR" sz="2000" b="1" i="1">
                              <a:latin typeface="Cambria Math"/>
                            </a:rPr>
                            <m:t>𝒏</m:t>
                          </m:r>
                          <m:r>
                            <a:rPr lang="tr-TR" sz="2000" b="1" i="1">
                              <a:latin typeface="Cambria Math"/>
                            </a:rPr>
                            <m:t> </m:t>
                          </m:r>
                          <m:r>
                            <a:rPr lang="tr-TR" sz="2000" b="1" i="1">
                              <a:latin typeface="Cambria Math"/>
                            </a:rPr>
                            <m:t>𝑩</m:t>
                          </m:r>
                          <m:r>
                            <a:rPr lang="tr-TR" sz="2000" b="1" i="1">
                              <a:latin typeface="Cambria Math"/>
                            </a:rPr>
                            <m:t>ö</m:t>
                          </m:r>
                          <m:r>
                            <a:rPr lang="tr-TR" sz="2000" b="1" i="1">
                              <a:latin typeface="Cambria Math"/>
                            </a:rPr>
                            <m:t>𝒍</m:t>
                          </m:r>
                          <m:r>
                            <a:rPr lang="tr-TR" sz="2000" b="1" i="1">
                              <a:latin typeface="Cambria Math"/>
                            </a:rPr>
                            <m:t>ü</m:t>
                          </m:r>
                          <m:r>
                            <a:rPr lang="tr-TR" sz="2000" b="1" i="1">
                              <a:latin typeface="Cambria Math"/>
                            </a:rPr>
                            <m:t>𝒎</m:t>
                          </m:r>
                          <m:r>
                            <a:rPr lang="tr-TR" sz="2000" b="1" i="1">
                              <a:latin typeface="Cambria Math"/>
                            </a:rPr>
                            <m:t> </m:t>
                          </m:r>
                          <m:r>
                            <a:rPr lang="tr-TR" sz="2000" b="1" i="1">
                              <a:latin typeface="Cambria Math"/>
                            </a:rPr>
                            <m:t>𝑺𝒆𝒓𝒕𝒍𝒊</m:t>
                          </m:r>
                          <m:r>
                            <a:rPr lang="tr-TR" sz="2000" b="1" i="1">
                              <a:latin typeface="Cambria Math"/>
                            </a:rPr>
                            <m:t>ğ</m:t>
                          </m:r>
                          <m:r>
                            <a:rPr lang="tr-TR" sz="2000" b="1" i="1">
                              <a:latin typeface="Cambria Math"/>
                            </a:rPr>
                            <m:t>𝒊</m:t>
                          </m:r>
                          <m:r>
                            <a:rPr lang="tr-TR" sz="2000" b="1" i="1">
                              <a:latin typeface="Cambria Math"/>
                            </a:rPr>
                            <m:t> ×</m:t>
                          </m:r>
                          <m:r>
                            <a:rPr lang="tr-TR" sz="2000" b="1" i="1">
                              <a:latin typeface="Cambria Math"/>
                            </a:rPr>
                            <m:t>𝑨𝒍</m:t>
                          </m:r>
                          <m:r>
                            <a:rPr lang="tr-TR" sz="2000" b="1" i="1">
                              <a:latin typeface="Cambria Math"/>
                            </a:rPr>
                            <m:t>ış</m:t>
                          </m:r>
                          <m:r>
                            <a:rPr lang="tr-TR" sz="2000" b="1" i="1">
                              <a:latin typeface="Cambria Math"/>
                            </a:rPr>
                            <m:t>𝒕</m:t>
                          </m:r>
                          <m:r>
                            <a:rPr lang="tr-TR" sz="2000" b="1" i="1">
                              <a:latin typeface="Cambria Math"/>
                            </a:rPr>
                            <m:t>ı</m:t>
                          </m:r>
                          <m:r>
                            <a:rPr lang="tr-TR" sz="2000" b="1" i="1">
                              <a:latin typeface="Cambria Math"/>
                            </a:rPr>
                            <m:t>𝒓𝒎𝒂𝒏</m:t>
                          </m:r>
                          <m:r>
                            <a:rPr lang="tr-TR" sz="2000" b="1" i="1">
                              <a:latin typeface="Cambria Math"/>
                            </a:rPr>
                            <m:t>ı</m:t>
                          </m:r>
                          <m:r>
                            <a:rPr lang="tr-TR" sz="2000" b="1" i="1">
                              <a:latin typeface="Cambria Math"/>
                            </a:rPr>
                            <m:t>𝒏</m:t>
                          </m:r>
                          <m:r>
                            <a:rPr lang="tr-TR" sz="2000" b="1" i="1">
                              <a:latin typeface="Cambria Math"/>
                            </a:rPr>
                            <m:t> </m:t>
                          </m:r>
                          <m:r>
                            <a:rPr lang="tr-TR" sz="2000" b="1" i="1">
                              <a:latin typeface="Cambria Math"/>
                            </a:rPr>
                            <m:t>𝑲𝒂𝒑𝒔𝒂𝒎</m:t>
                          </m:r>
                          <m:r>
                            <a:rPr lang="tr-TR" sz="2000" b="1" i="1">
                              <a:latin typeface="Cambria Math"/>
                            </a:rPr>
                            <m:t>ı</m:t>
                          </m:r>
                        </m:num>
                        <m:den>
                          <m:r>
                            <a:rPr lang="tr-TR" sz="2000" b="1" i="1">
                              <a:latin typeface="Cambria Math"/>
                            </a:rPr>
                            <m:t>∑(</m:t>
                          </m:r>
                          <m:r>
                            <a:rPr lang="tr-TR" sz="2000" b="1" i="1">
                              <a:latin typeface="Cambria Math"/>
                            </a:rPr>
                            <m:t>𝑨𝒍</m:t>
                          </m:r>
                          <m:r>
                            <a:rPr lang="tr-TR" sz="2000" b="1" i="1">
                              <a:latin typeface="Cambria Math"/>
                            </a:rPr>
                            <m:t>ış</m:t>
                          </m:r>
                          <m:r>
                            <a:rPr lang="tr-TR" sz="2000" b="1" i="1">
                              <a:latin typeface="Cambria Math"/>
                            </a:rPr>
                            <m:t>𝒕</m:t>
                          </m:r>
                          <m:r>
                            <a:rPr lang="tr-TR" sz="2000" b="1" i="1">
                              <a:latin typeface="Cambria Math"/>
                            </a:rPr>
                            <m:t>ı</m:t>
                          </m:r>
                          <m:r>
                            <a:rPr lang="tr-TR" sz="2000" b="1" i="1">
                              <a:latin typeface="Cambria Math"/>
                            </a:rPr>
                            <m:t>𝒓𝒎𝒂𝒏</m:t>
                          </m:r>
                          <m:r>
                            <a:rPr lang="tr-TR" sz="2000" b="1" i="1">
                              <a:latin typeface="Cambria Math"/>
                            </a:rPr>
                            <m:t>ı</m:t>
                          </m:r>
                          <m:r>
                            <a:rPr lang="tr-TR" sz="2000" b="1" i="1">
                              <a:latin typeface="Cambria Math"/>
                            </a:rPr>
                            <m:t>𝒏</m:t>
                          </m:r>
                          <m:r>
                            <a:rPr lang="tr-TR" sz="2000" b="1" i="1">
                              <a:latin typeface="Cambria Math"/>
                            </a:rPr>
                            <m:t> </m:t>
                          </m:r>
                          <m:r>
                            <a:rPr lang="tr-TR" sz="2000" b="1" i="1">
                              <a:latin typeface="Cambria Math"/>
                            </a:rPr>
                            <m:t>𝑲𝒂𝒑𝒔𝒂𝒎</m:t>
                          </m:r>
                          <m:r>
                            <a:rPr lang="tr-TR" sz="2000" b="1" i="1">
                              <a:latin typeface="Cambria Math"/>
                            </a:rPr>
                            <m:t>ı</m:t>
                          </m:r>
                        </m:den>
                      </m:f>
                    </m:oMath>
                  </m:oMathPara>
                </a14:m>
                <a:endParaRPr lang="tr-TR" sz="2000" dirty="0"/>
              </a:p>
              <a:p>
                <a:pPr lvl="0" algn="just"/>
                <a:endParaRPr lang="tr-TR" sz="2800" b="1" dirty="0">
                  <a:solidFill>
                    <a:prstClr val="black"/>
                  </a:solidFill>
                  <a:ea typeface="Times New Roman" panose="02020603050405020304" pitchFamily="18" charset="0"/>
                </a:endParaRPr>
              </a:p>
              <a:p>
                <a:pPr lvl="0" algn="just"/>
                <a:r>
                  <a:rPr lang="tr-TR" sz="2800" dirty="0">
                    <a:solidFill>
                      <a:prstClr val="black"/>
                    </a:solidFill>
                  </a:rPr>
                  <a:t>Kalp hızının yönlendirilmesine ilişkin başka bir kullanılabilir yaklaşım ise antrenman </a:t>
                </a:r>
                <a:r>
                  <a:rPr lang="tr-TR" sz="2800" dirty="0" smtClean="0">
                    <a:solidFill>
                      <a:prstClr val="black"/>
                    </a:solidFill>
                  </a:rPr>
                  <a:t>impuslarının </a:t>
                </a:r>
                <a:r>
                  <a:rPr lang="tr-TR" sz="2800" dirty="0">
                    <a:solidFill>
                      <a:prstClr val="black"/>
                    </a:solidFill>
                  </a:rPr>
                  <a:t>(TRIMP) belirlenmesidir (56,72). TRIMP, antrenman süresi ve sertliğinin bir ürünü olarak antrenman süresi boyunca artan kalp atımı ile doğrusal olmayan bir biçim­de artan </a:t>
                </a:r>
                <a:r>
                  <a:rPr lang="tr-TR" sz="2800" dirty="0" err="1">
                    <a:solidFill>
                      <a:prstClr val="black"/>
                    </a:solidFill>
                  </a:rPr>
                  <a:t>laktat</a:t>
                </a:r>
                <a:r>
                  <a:rPr lang="tr-TR" sz="2800" dirty="0">
                    <a:solidFill>
                      <a:prstClr val="black"/>
                    </a:solidFill>
                  </a:rPr>
                  <a:t> eğrisinin çarpımından elde edilmektedir (56) (tam hesaplama yöntemle­ri için Morton ve diğerleri (56) bakınız). TRIMP yönteminin antrenman yüklenmelerini belirlemede yararlı olmasına karşın uygulama sadece </a:t>
                </a:r>
                <a:r>
                  <a:rPr lang="tr-TR" sz="2800" dirty="0" smtClean="0">
                    <a:solidFill>
                      <a:prstClr val="black"/>
                    </a:solidFill>
                  </a:rPr>
                  <a:t>kalp </a:t>
                </a:r>
                <a:r>
                  <a:rPr lang="tr-TR" sz="2800" dirty="0">
                    <a:solidFill>
                      <a:prstClr val="black"/>
                    </a:solidFill>
                  </a:rPr>
                  <a:t>atım maksimumun altında </a:t>
                </a:r>
                <a:r>
                  <a:rPr lang="tr-TR" sz="2800" dirty="0" smtClean="0">
                    <a:solidFill>
                      <a:prstClr val="black"/>
                    </a:solidFill>
                  </a:rPr>
                  <a:t>gerçekleştirilen </a:t>
                </a:r>
                <a:r>
                  <a:rPr lang="tr-TR" sz="2800" dirty="0">
                    <a:solidFill>
                      <a:prstClr val="black"/>
                    </a:solidFill>
                  </a:rPr>
                  <a:t>aerobik dayanıklılık antrenmanlardaki sertlik düzeyleri için geçerli olmak­tadır.</a:t>
                </a:r>
              </a:p>
            </p:txBody>
          </p:sp>
        </mc:Choice>
        <mc:Fallback>
          <p:sp>
            <p:nvSpPr>
              <p:cNvPr id="2" name="Dikdörtgen 1"/>
              <p:cNvSpPr>
                <a:spLocks noRot="1" noChangeAspect="1" noMove="1" noResize="1" noEditPoints="1" noAdjustHandles="1" noChangeArrowheads="1" noChangeShapeType="1" noTextEdit="1"/>
              </p:cNvSpPr>
              <p:nvPr/>
            </p:nvSpPr>
            <p:spPr>
              <a:xfrm>
                <a:off x="133350" y="384242"/>
                <a:ext cx="11839074" cy="4918911"/>
              </a:xfrm>
              <a:prstGeom prst="rect">
                <a:avLst/>
              </a:prstGeom>
              <a:blipFill rotWithShape="1">
                <a:blip r:embed="rId2"/>
                <a:stretch>
                  <a:fillRect l="-1081" r="-1030" b="-2602"/>
                </a:stretch>
              </a:blipFill>
            </p:spPr>
            <p:txBody>
              <a:bodyPr/>
              <a:lstStyle/>
              <a:p>
                <a:r>
                  <a:rPr lang="tr-TR">
                    <a:noFill/>
                  </a:rPr>
                  <a:t> </a:t>
                </a:r>
              </a:p>
            </p:txBody>
          </p:sp>
        </mc:Fallback>
      </mc:AlternateContent>
    </p:spTree>
    <p:extLst>
      <p:ext uri="{BB962C8B-B14F-4D97-AF65-F5344CB8AC3E}">
        <p14:creationId xmlns:p14="http://schemas.microsoft.com/office/powerpoint/2010/main" val="23592270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7576" y="257577"/>
            <a:ext cx="11590987" cy="5262979"/>
          </a:xfrm>
          <a:prstGeom prst="rect">
            <a:avLst/>
          </a:prstGeom>
        </p:spPr>
        <p:txBody>
          <a:bodyPr wrap="square">
            <a:spAutoFit/>
          </a:bodyPr>
          <a:lstStyle/>
          <a:p>
            <a:pPr algn="just">
              <a:spcAft>
                <a:spcPts val="0"/>
              </a:spcAft>
            </a:pPr>
            <a:r>
              <a:rPr lang="tr-TR" sz="2800" b="1" dirty="0">
                <a:ea typeface="Times New Roman" panose="02020603050405020304" pitchFamily="18" charset="0"/>
              </a:rPr>
              <a:t>Kapsam ve Sertlik Düzeyinin </a:t>
            </a:r>
            <a:r>
              <a:rPr lang="tr-TR" sz="2800" b="1" dirty="0" smtClean="0">
                <a:ea typeface="Times New Roman" panose="02020603050405020304" pitchFamily="18" charset="0"/>
              </a:rPr>
              <a:t>Derecelendirilmesi</a:t>
            </a:r>
          </a:p>
          <a:p>
            <a:pPr algn="just">
              <a:spcAft>
                <a:spcPts val="0"/>
              </a:spcAft>
            </a:pPr>
            <a:endParaRPr lang="tr-TR" sz="2800" b="1" dirty="0">
              <a:ea typeface="Times New Roman" panose="02020603050405020304" pitchFamily="18" charset="0"/>
            </a:endParaRPr>
          </a:p>
          <a:p>
            <a:pPr algn="just">
              <a:spcAft>
                <a:spcPts val="0"/>
              </a:spcAft>
            </a:pPr>
            <a:r>
              <a:rPr lang="tr-TR" sz="2800" dirty="0">
                <a:ea typeface="Times New Roman" panose="02020603050405020304" pitchFamily="18" charset="0"/>
              </a:rPr>
              <a:t>Verim düzeyi, </a:t>
            </a:r>
            <a:r>
              <a:rPr lang="tr-TR" sz="2800" dirty="0" smtClean="0">
                <a:ea typeface="Times New Roman" panose="02020603050405020304" pitchFamily="18" charset="0"/>
              </a:rPr>
              <a:t>vücudun </a:t>
            </a:r>
            <a:r>
              <a:rPr lang="tr-TR" sz="2800" dirty="0">
                <a:ea typeface="Times New Roman" panose="02020603050405020304" pitchFamily="18" charset="0"/>
              </a:rPr>
              <a:t>özel bir antrenman uyaranına uyum yeteneğinden </a:t>
            </a:r>
            <a:r>
              <a:rPr lang="tr-TR" sz="2800" dirty="0" smtClean="0">
                <a:ea typeface="Times New Roman" panose="02020603050405020304" pitchFamily="18" charset="0"/>
              </a:rPr>
              <a:t>dolayı </a:t>
            </a:r>
            <a:r>
              <a:rPr lang="tr-TR" sz="2800" dirty="0">
                <a:ea typeface="Times New Roman" panose="02020603050405020304" pitchFamily="18" charset="0"/>
              </a:rPr>
              <a:t>ant­renman planına verilen tepkilere göre değişebilmektedir. Ayrıca verim düzeyi antrenmana bağlı olarak etkide bulunan, çeşitli genetik ve moleküler uyum özellikleri sonucu da or­taya çıkmaktadır (9,59). Sporcunun birincil amacı, antrenman uyaranları yardımı ile en üst düzeyde verim gelişimi elde etmektir. Bu bağlamda antrenman planlaması içerisinde antrenman uygulamaları, antrenmanın özel olma yaklaşımına göre özel olarak biçimlendirilmelidir. Antrenörler, spor dalına özgü bir biçimde </a:t>
            </a:r>
            <a:r>
              <a:rPr lang="tr-TR" sz="2800" dirty="0" err="1">
                <a:ea typeface="Times New Roman" panose="02020603050405020304" pitchFamily="18" charset="0"/>
              </a:rPr>
              <a:t>bioenerji</a:t>
            </a:r>
            <a:r>
              <a:rPr lang="tr-TR" sz="2800" dirty="0">
                <a:ea typeface="Times New Roman" panose="02020603050405020304" pitchFamily="18" charset="0"/>
              </a:rPr>
              <a:t>, mekanik ve hareket özelliklerini antrenman planlaması içerisinde yansıtmalıdırlar. </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7603383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1216" y="386366"/>
            <a:ext cx="11919284" cy="5262979"/>
          </a:xfrm>
          <a:prstGeom prst="rect">
            <a:avLst/>
          </a:prstGeom>
        </p:spPr>
        <p:txBody>
          <a:bodyPr wrap="square">
            <a:spAutoFit/>
          </a:bodyPr>
          <a:lstStyle/>
          <a:p>
            <a:pPr algn="just"/>
            <a:r>
              <a:rPr lang="tr-TR" sz="2800" dirty="0">
                <a:ea typeface="Times New Roman" panose="02020603050405020304" pitchFamily="18" charset="0"/>
              </a:rPr>
              <a:t>Ayrıca antrenman planının bireyselleştirilmesi de planın başarısı için temel olmaktadır. İş yükü ise yıllık plan içerisin­de antrenman kapsamı ve sertliği arasındaki ilişki göz önüne alınarak, sporcunun antren­mana dayanabilme yeteneğine göre biçimlendirilmelidir. </a:t>
            </a:r>
          </a:p>
          <a:p>
            <a:pPr algn="just"/>
            <a:r>
              <a:rPr lang="tr-TR" sz="2800" dirty="0" smtClean="0">
                <a:solidFill>
                  <a:prstClr val="black"/>
                </a:solidFill>
                <a:ea typeface="Times New Roman" panose="02020603050405020304" pitchFamily="18" charset="0"/>
              </a:rPr>
              <a:t>Uygun </a:t>
            </a:r>
            <a:r>
              <a:rPr lang="tr-TR" sz="2800" dirty="0">
                <a:solidFill>
                  <a:prstClr val="black"/>
                </a:solidFill>
                <a:ea typeface="Times New Roman" panose="02020603050405020304" pitchFamily="18" charset="0"/>
              </a:rPr>
              <a:t>iş yükü gerekli düzeyde uygulanırsa, doğru fizyolojik tepkiler gelişmekte ve bu da verim düzeyinde artış sağlamak­tadır. Antrenmanda yüklenme oranı dış ve iç olarak iki biçimde değerlendirilmektedir. (38,64</a:t>
            </a:r>
            <a:r>
              <a:rPr lang="tr-TR" sz="2800" dirty="0" smtClean="0">
                <a:solidFill>
                  <a:prstClr val="black"/>
                </a:solidFill>
                <a:ea typeface="Times New Roman" panose="02020603050405020304" pitchFamily="18" charset="0"/>
              </a:rPr>
              <a:t>). </a:t>
            </a:r>
          </a:p>
          <a:p>
            <a:pPr algn="just"/>
            <a:r>
              <a:rPr lang="tr-TR" sz="2800" b="1" i="1" dirty="0" err="1" smtClean="0"/>
              <a:t>Dışyüklenme</a:t>
            </a:r>
            <a:r>
              <a:rPr lang="tr-TR" sz="2800" b="1" i="1" dirty="0"/>
              <a:t>, </a:t>
            </a:r>
            <a:r>
              <a:rPr lang="tr-TR" sz="2800" dirty="0"/>
              <a:t>antrenman kapsamı ve sertliğinin bir işlevidir. Dış yükler kapsam, sertlik ve antrenman uyaranlarının sıklığı gibi özellikler arasındaki ilişkilere dayanmaktadır. Bütün bu öğelerin ölçümü kolay olduğundan dolayı bunlar kolayca derecelendirilebilirler. Bu ve­riler, antrenör ve sporcu tarafından ayrıntılı bir biçimde kayıt altında tutulması </a:t>
            </a:r>
            <a:r>
              <a:rPr lang="tr-TR" sz="2800" dirty="0" smtClean="0"/>
              <a:t>gerekmek</a:t>
            </a:r>
            <a:r>
              <a:rPr lang="tr-TR" sz="2800" dirty="0"/>
              <a:t>tedir. </a:t>
            </a:r>
          </a:p>
        </p:txBody>
      </p:sp>
    </p:spTree>
    <p:extLst>
      <p:ext uri="{BB962C8B-B14F-4D97-AF65-F5344CB8AC3E}">
        <p14:creationId xmlns:p14="http://schemas.microsoft.com/office/powerpoint/2010/main" val="5719114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50932" y="528862"/>
            <a:ext cx="11839074" cy="5693866"/>
          </a:xfrm>
          <a:prstGeom prst="rect">
            <a:avLst/>
          </a:prstGeom>
        </p:spPr>
        <p:txBody>
          <a:bodyPr wrap="square">
            <a:spAutoFit/>
          </a:bodyPr>
          <a:lstStyle/>
          <a:p>
            <a:pPr marR="6985" algn="just"/>
            <a:r>
              <a:rPr lang="tr-TR" sz="2800" dirty="0"/>
              <a:t>Dışsal yüklenmeye bağlı olarak antrenman uygulamalarında fizyolojik ve psikolojik uyum değişimleri ortaya çıkmaktadır. Vücudun dış yüklenmelere karşı gösterdiği tepkiler ise </a:t>
            </a:r>
            <a:r>
              <a:rPr lang="tr-TR" sz="2800" dirty="0" smtClean="0"/>
              <a:t>iç yüklenme </a:t>
            </a:r>
            <a:r>
              <a:rPr lang="tr-TR" sz="2800" dirty="0"/>
              <a:t>olarak tanımlanmakta ve sporcunun antrenman süresince yaşadığı yorgun­luğun derecesini ve büyüklüğünü belirtmektedir. </a:t>
            </a:r>
          </a:p>
          <a:p>
            <a:pPr marR="6985" algn="just">
              <a:spcAft>
                <a:spcPts val="0"/>
              </a:spcAft>
            </a:pPr>
            <a:r>
              <a:rPr lang="tr-TR" sz="2800" dirty="0" smtClean="0">
                <a:ea typeface="Times New Roman" panose="02020603050405020304" pitchFamily="18" charset="0"/>
              </a:rPr>
              <a:t>İç </a:t>
            </a:r>
            <a:r>
              <a:rPr lang="tr-TR" sz="2800" dirty="0">
                <a:ea typeface="Times New Roman" panose="02020603050405020304" pitchFamily="18" charset="0"/>
              </a:rPr>
              <a:t>yüklenmenin büyüklüğü ve sertliği, antrenman uygulaması sırasında dış yüklerin büyüklüğüne bağlı olarak belirlenmektedir. Dış yüklenmenin benzer bir biçimde uygulanması her zaman aynı fizyolojik ya da psiko­lojik iç tepkilere neden olmamaktadır. Dolayısıyla da sporcunun dış tepkilere karşı oluş­turduğu, iç tepkiler sporcunun niteliğine bağlı olarak değişebilmektedir. Bu nedenle, iç tepkiler, sadece genel olarak kestirilebilmektedir. Dolayısıyla iç yüklenmeler iyi bir biçimde antrenman günlüklerinin ve dönemsel olarak yapılan fizyolojik ve psikolojik testler aracı­lığı ile izlenebilmektedir (79).</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5587451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6062" y="270456"/>
            <a:ext cx="11629623" cy="5693866"/>
          </a:xfrm>
          <a:prstGeom prst="rect">
            <a:avLst/>
          </a:prstGeom>
        </p:spPr>
        <p:txBody>
          <a:bodyPr wrap="square">
            <a:spAutoFit/>
          </a:bodyPr>
          <a:lstStyle/>
          <a:p>
            <a:pPr algn="just">
              <a:spcAft>
                <a:spcPts val="0"/>
              </a:spcAft>
            </a:pPr>
            <a:r>
              <a:rPr lang="tr-TR" sz="2800" b="1" dirty="0">
                <a:ea typeface="Times New Roman" panose="02020603050405020304" pitchFamily="18" charset="0"/>
              </a:rPr>
              <a:t>Kapsam ve Uyum Arasındaki İlişki</a:t>
            </a:r>
          </a:p>
          <a:p>
            <a:pPr algn="just">
              <a:spcAft>
                <a:spcPts val="0"/>
              </a:spcAft>
            </a:pPr>
            <a:r>
              <a:rPr lang="tr-TR" sz="2800" dirty="0">
                <a:ea typeface="Times New Roman" panose="02020603050405020304" pitchFamily="18" charset="0"/>
              </a:rPr>
              <a:t>İyi yapılandırılmış bir antrenman planı aracılığı ile elde edilen çok özel fizyolojik ve psi­kolojik uyum değişiklikleri, sporcunun verim düzeyinde değişimlere neden olmaktadır (65,72,79). Uyum niteliği üzerinde ise genetik, sağlık durumu ve sporcunun geçmişi </a:t>
            </a:r>
            <a:r>
              <a:rPr lang="tr-TR" sz="2800" dirty="0" smtClean="0">
                <a:ea typeface="Times New Roman" panose="02020603050405020304" pitchFamily="18" charset="0"/>
              </a:rPr>
              <a:t>gibi çok </a:t>
            </a:r>
            <a:r>
              <a:rPr lang="tr-TR" sz="2800" dirty="0">
                <a:ea typeface="Times New Roman" panose="02020603050405020304" pitchFamily="18" charset="0"/>
              </a:rPr>
              <a:t>sayıda etmen belirleyici olmaktadır (72). Antrenman planı, verim düzeyindeki elde edilen sonuçların niteliğini belirlemede önemli bir etmen olarak görülmektedir. Bunun nedeni ise antrenman sertliği, kapsamı ve sıklığının verim düzeyi üzerinde etkide bulu­nan, fizyolojik uyumları yönlendirmede önemli bir rol oynamasından kaynaklanmaktadır (19,72,80). Bu bağlamda </a:t>
            </a:r>
            <a:r>
              <a:rPr lang="tr-TR" sz="2800" dirty="0" smtClean="0">
                <a:ea typeface="Times New Roman" panose="02020603050405020304" pitchFamily="18" charset="0"/>
              </a:rPr>
              <a:t>özellikle </a:t>
            </a:r>
            <a:r>
              <a:rPr lang="tr-TR" sz="2800" dirty="0">
                <a:ea typeface="Times New Roman" panose="02020603050405020304" pitchFamily="18" charset="0"/>
              </a:rPr>
              <a:t>de incelenmesi gereken- antrenman yüklenmeleri ora­nı ile bu uyum düzeyleri arasındaki ilişkidir</a:t>
            </a:r>
            <a:r>
              <a:rPr lang="tr-TR" sz="2800" dirty="0" smtClean="0">
                <a:ea typeface="Times New Roman" panose="02020603050405020304" pitchFamily="18" charset="0"/>
              </a:rPr>
              <a:t>. </a:t>
            </a:r>
            <a:r>
              <a:rPr lang="tr-TR" sz="2800" dirty="0"/>
              <a:t>Fizyolojik sistemler </a:t>
            </a:r>
            <a:r>
              <a:rPr lang="tr-TR" sz="2800" dirty="0" smtClean="0"/>
              <a:t>verim </a:t>
            </a:r>
            <a:r>
              <a:rPr lang="tr-TR" sz="2800" dirty="0"/>
              <a:t>düzeyinde gelişim sağlayabilmek </a:t>
            </a:r>
            <a:r>
              <a:rPr lang="tr-TR" sz="2800" dirty="0" smtClean="0"/>
              <a:t>için, </a:t>
            </a:r>
            <a:r>
              <a:rPr lang="tr-TR" sz="2800" dirty="0"/>
              <a:t>aşamalı bir biçimde aşırı yüklenmeler ile yönlendirilmesi gerekmektedir. </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18827031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1971" y="561916"/>
            <a:ext cx="11546023" cy="4870564"/>
          </a:xfrm>
          <a:prstGeom prst="rect">
            <a:avLst/>
          </a:prstGeom>
        </p:spPr>
        <p:txBody>
          <a:bodyPr wrap="square">
            <a:spAutoFit/>
          </a:bodyPr>
          <a:lstStyle/>
          <a:p>
            <a:pPr marR="1270" algn="just">
              <a:spcBef>
                <a:spcPts val="290"/>
              </a:spcBef>
            </a:pPr>
            <a:r>
              <a:rPr lang="tr-TR" sz="2800" dirty="0"/>
              <a:t>Örneğin, yüksek kapsamlı antrenman yapmış dayanıklılık sporcularında, düşük sertlikte uygulanan yüklenmeler fizyolojik uyum düzeyi üzerine ve verim gelişimi düzeyine anlamlı bir değişiklik sağlamayacaktır (46). </a:t>
            </a:r>
            <a:endParaRPr lang="tr-TR" sz="2800" dirty="0">
              <a:ea typeface="Times New Roman" panose="02020603050405020304" pitchFamily="18" charset="0"/>
            </a:endParaRPr>
          </a:p>
          <a:p>
            <a:pPr marR="1270" algn="just">
              <a:spcBef>
                <a:spcPts val="290"/>
              </a:spcBef>
              <a:spcAft>
                <a:spcPts val="0"/>
              </a:spcAft>
            </a:pPr>
            <a:r>
              <a:rPr lang="tr-TR" sz="2800" dirty="0" smtClean="0">
                <a:ea typeface="Times New Roman" panose="02020603050405020304" pitchFamily="18" charset="0"/>
              </a:rPr>
              <a:t>S</a:t>
            </a:r>
            <a:r>
              <a:rPr lang="tr-TR" sz="2800" dirty="0" smtClean="0">
                <a:ea typeface="Times New Roman" panose="02020603050405020304" pitchFamily="18" charset="0"/>
                <a:cs typeface="Times New Roman" panose="02020603050405020304" pitchFamily="18" charset="0"/>
              </a:rPr>
              <a:t>ü­</a:t>
            </a:r>
            <a:r>
              <a:rPr lang="tr-TR" sz="2800" dirty="0" smtClean="0">
                <a:ea typeface="Times New Roman" panose="02020603050405020304" pitchFamily="18" charset="0"/>
              </a:rPr>
              <a:t>rekli </a:t>
            </a:r>
            <a:r>
              <a:rPr lang="tr-TR" sz="2800" dirty="0">
                <a:ea typeface="Times New Roman" panose="02020603050405020304" pitchFamily="18" charset="0"/>
              </a:rPr>
              <a:t>bir uyum durumunun ortaya </a:t>
            </a:r>
            <a:r>
              <a:rPr lang="tr-TR" sz="2800" dirty="0">
                <a:ea typeface="Times New Roman" panose="02020603050405020304" pitchFamily="18" charset="0"/>
                <a:cs typeface="Times New Roman" panose="02020603050405020304" pitchFamily="18" charset="0"/>
              </a:rPr>
              <a:t>çı</a:t>
            </a:r>
            <a:r>
              <a:rPr lang="tr-TR" sz="2800" dirty="0">
                <a:ea typeface="Times New Roman" panose="02020603050405020304" pitchFamily="18" charset="0"/>
              </a:rPr>
              <a:t>kmas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i</a:t>
            </a:r>
            <a:r>
              <a:rPr lang="tr-TR" sz="2800" dirty="0">
                <a:ea typeface="Times New Roman" panose="02020603050405020304" pitchFamily="18" charset="0"/>
                <a:cs typeface="Times New Roman" panose="02020603050405020304" pitchFamily="18" charset="0"/>
              </a:rPr>
              <a:t>ç</a:t>
            </a:r>
            <a:r>
              <a:rPr lang="tr-TR" sz="2800" dirty="0">
                <a:ea typeface="Times New Roman" panose="02020603050405020304" pitchFamily="18" charset="0"/>
              </a:rPr>
              <a:t>in de </a:t>
            </a:r>
            <a:r>
              <a:rPr lang="tr-TR" sz="2800" dirty="0">
                <a:ea typeface="Times New Roman" panose="02020603050405020304" pitchFamily="18" charset="0"/>
                <a:cs typeface="Times New Roman" panose="02020603050405020304" pitchFamily="18" charset="0"/>
              </a:rPr>
              <a:t>ç</a:t>
            </a:r>
            <a:r>
              <a:rPr lang="tr-TR" sz="2800" dirty="0">
                <a:ea typeface="Times New Roman" panose="02020603050405020304" pitchFamily="18" charset="0"/>
              </a:rPr>
              <a:t>al</a:t>
            </a:r>
            <a:r>
              <a:rPr lang="tr-TR" sz="2800" dirty="0">
                <a:ea typeface="Times New Roman" panose="02020603050405020304" pitchFamily="18" charset="0"/>
                <a:cs typeface="Times New Roman" panose="02020603050405020304" pitchFamily="18" charset="0"/>
              </a:rPr>
              <a:t>ış</a:t>
            </a:r>
            <a:r>
              <a:rPr lang="tr-TR" sz="2800" dirty="0">
                <a:ea typeface="Times New Roman" panose="02020603050405020304" pitchFamily="18" charset="0"/>
              </a:rPr>
              <a:t>man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 daha 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ksek bir kapsam ya da sertlikte uygulanmas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gerekmektedir (16,38,46,64). Di</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er bir </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rnekte, kuvvet antren­man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 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klenme kapsam</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 (di</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er bir de</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i</a:t>
            </a:r>
            <a:r>
              <a:rPr lang="tr-TR" sz="2800" dirty="0">
                <a:ea typeface="Times New Roman" panose="02020603050405020304" pitchFamily="18" charset="0"/>
                <a:cs typeface="Times New Roman" panose="02020603050405020304" pitchFamily="18" charset="0"/>
              </a:rPr>
              <a:t>ş</a:t>
            </a:r>
            <a:r>
              <a:rPr lang="tr-TR" sz="2800" dirty="0">
                <a:ea typeface="Times New Roman" panose="02020603050405020304" pitchFamily="18" charset="0"/>
              </a:rPr>
              <a:t>le 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klenme kapsam</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 3 set </a:t>
            </a:r>
            <a:r>
              <a:rPr lang="en-US" sz="2800" dirty="0">
                <a:ea typeface="Times New Roman" panose="02020603050405020304" pitchFamily="18" charset="0"/>
              </a:rPr>
              <a:t>X </a:t>
            </a:r>
            <a:r>
              <a:rPr lang="tr-TR" sz="2800" dirty="0">
                <a:ea typeface="Times New Roman" panose="02020603050405020304" pitchFamily="18" charset="0"/>
              </a:rPr>
              <a:t>3 tekrar </a:t>
            </a:r>
            <a:r>
              <a:rPr lang="en-US" sz="2800" dirty="0">
                <a:ea typeface="Times New Roman" panose="02020603050405020304" pitchFamily="18" charset="0"/>
              </a:rPr>
              <a:t>X </a:t>
            </a:r>
            <a:r>
              <a:rPr lang="tr-TR" sz="2800" dirty="0">
                <a:ea typeface="Times New Roman" panose="02020603050405020304" pitchFamily="18" charset="0"/>
              </a:rPr>
              <a:t>kald</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r</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lan a</a:t>
            </a:r>
            <a:r>
              <a:rPr lang="tr-TR" sz="2800" dirty="0">
                <a:ea typeface="Times New Roman" panose="02020603050405020304" pitchFamily="18" charset="0"/>
                <a:cs typeface="Times New Roman" panose="02020603050405020304" pitchFamily="18" charset="0"/>
              </a:rPr>
              <a:t>ğı</a:t>
            </a:r>
            <a:r>
              <a:rPr lang="tr-TR" sz="2800" dirty="0">
                <a:ea typeface="Times New Roman" panose="02020603050405020304" pitchFamily="18" charset="0"/>
              </a:rPr>
              <a:t>rl</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k kg) antrenmana bir yan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t olarak ortaya </a:t>
            </a:r>
            <a:r>
              <a:rPr lang="tr-TR" sz="2800" dirty="0">
                <a:ea typeface="Times New Roman" panose="02020603050405020304" pitchFamily="18" charset="0"/>
                <a:cs typeface="Times New Roman" panose="02020603050405020304" pitchFamily="18" charset="0"/>
              </a:rPr>
              <a:t>çı</a:t>
            </a:r>
            <a:r>
              <a:rPr lang="tr-TR" sz="2800" dirty="0">
                <a:ea typeface="Times New Roman" panose="02020603050405020304" pitchFamily="18" charset="0"/>
              </a:rPr>
              <a:t>kan </a:t>
            </a:r>
            <a:r>
              <a:rPr lang="tr-TR" sz="2800" dirty="0" err="1">
                <a:ea typeface="Times New Roman" panose="02020603050405020304" pitchFamily="18" charset="0"/>
              </a:rPr>
              <a:t>kassal</a:t>
            </a:r>
            <a:r>
              <a:rPr lang="tr-TR" sz="2800" dirty="0">
                <a:ea typeface="Times New Roman" panose="02020603050405020304" pitchFamily="18" charset="0"/>
              </a:rPr>
              <a:t> uyum ile yak</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 ili</a:t>
            </a:r>
            <a:r>
              <a:rPr lang="tr-TR" sz="2800" dirty="0">
                <a:ea typeface="Times New Roman" panose="02020603050405020304" pitchFamily="18" charset="0"/>
                <a:cs typeface="Times New Roman" panose="02020603050405020304" pitchFamily="18" charset="0"/>
              </a:rPr>
              <a:t>ş</a:t>
            </a:r>
            <a:r>
              <a:rPr lang="tr-TR" sz="2800" dirty="0">
                <a:ea typeface="Times New Roman" panose="02020603050405020304" pitchFamily="18" charset="0"/>
              </a:rPr>
              <a:t>kili olmas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d</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r. </a:t>
            </a:r>
            <a:r>
              <a:rPr lang="tr-TR" sz="2800" dirty="0" err="1">
                <a:ea typeface="Times New Roman" panose="02020603050405020304" pitchFamily="18" charset="0"/>
              </a:rPr>
              <a:t>Frob</a:t>
            </a:r>
            <a:r>
              <a:rPr lang="tr-TR" sz="2800" dirty="0" err="1">
                <a:ea typeface="Times New Roman" panose="02020603050405020304" pitchFamily="18" charset="0"/>
                <a:cs typeface="Times New Roman" panose="02020603050405020304" pitchFamily="18" charset="0"/>
              </a:rPr>
              <a:t>ö</a:t>
            </a:r>
            <a:r>
              <a:rPr lang="tr-TR" sz="2800" dirty="0" err="1">
                <a:ea typeface="Times New Roman" panose="02020603050405020304" pitchFamily="18" charset="0"/>
              </a:rPr>
              <a:t>se</a:t>
            </a:r>
            <a:r>
              <a:rPr lang="tr-TR" sz="2800" dirty="0">
                <a:ea typeface="Times New Roman" panose="02020603050405020304" pitchFamily="18" charset="0"/>
              </a:rPr>
              <a:t> ve di</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erleri (30), b</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 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klenme kapsam</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 kas b</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mesi ve uyumu </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zerinde 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ksek etkiler yaratt</a:t>
            </a:r>
            <a:r>
              <a:rPr lang="tr-TR" sz="2800" dirty="0">
                <a:ea typeface="Times New Roman" panose="02020603050405020304" pitchFamily="18" charset="0"/>
                <a:cs typeface="Times New Roman" panose="02020603050405020304" pitchFamily="18" charset="0"/>
              </a:rPr>
              <a:t>ığı</a:t>
            </a:r>
            <a:r>
              <a:rPr lang="tr-TR" sz="2800" dirty="0">
                <a:ea typeface="Times New Roman" panose="02020603050405020304" pitchFamily="18" charset="0"/>
              </a:rPr>
              <a:t>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bununda verim d</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zeyi </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zerinde b</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 bir etkimeye neden oldu</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unu belirtmektedirler</a:t>
            </a:r>
            <a:r>
              <a:rPr lang="tr-TR" sz="2800" dirty="0" smtClean="0">
                <a:ea typeface="Times New Roman" panose="02020603050405020304" pitchFamily="18" charset="0"/>
              </a:rPr>
              <a:t>.</a:t>
            </a:r>
            <a:endParaRPr lang="tr-TR" sz="2800" dirty="0">
              <a:ea typeface="Times New Roman" panose="02020603050405020304" pitchFamily="18" charset="0"/>
            </a:endParaRPr>
          </a:p>
        </p:txBody>
      </p:sp>
    </p:spTree>
    <p:extLst>
      <p:ext uri="{BB962C8B-B14F-4D97-AF65-F5344CB8AC3E}">
        <p14:creationId xmlns:p14="http://schemas.microsoft.com/office/powerpoint/2010/main" val="76212261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8941" y="575023"/>
            <a:ext cx="11655380" cy="4401205"/>
          </a:xfrm>
          <a:prstGeom prst="rect">
            <a:avLst/>
          </a:prstGeom>
        </p:spPr>
        <p:txBody>
          <a:bodyPr wrap="square">
            <a:spAutoFit/>
          </a:bodyPr>
          <a:lstStyle/>
          <a:p>
            <a:pPr lvl="0" algn="just"/>
            <a:r>
              <a:rPr lang="tr-TR" sz="2800" dirty="0">
                <a:solidFill>
                  <a:prstClr val="black"/>
                </a:solidFill>
                <a:ea typeface="Times New Roman" panose="02020603050405020304" pitchFamily="18" charset="0"/>
              </a:rPr>
              <a:t>E</a:t>
            </a:r>
            <a:r>
              <a:rPr lang="tr-TR" sz="2800" dirty="0">
                <a:solidFill>
                  <a:prstClr val="black"/>
                </a:solidFill>
                <a:ea typeface="Times New Roman" panose="02020603050405020304" pitchFamily="18" charset="0"/>
                <a:cs typeface="Times New Roman" panose="02020603050405020304" pitchFamily="18" charset="0"/>
              </a:rPr>
              <a:t>ğ</a:t>
            </a:r>
            <a:r>
              <a:rPr lang="tr-TR" sz="2800" dirty="0">
                <a:solidFill>
                  <a:prstClr val="black"/>
                </a:solidFill>
                <a:ea typeface="Times New Roman" panose="02020603050405020304" pitchFamily="18" charset="0"/>
              </a:rPr>
              <a:t>er antrenman kapsam</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ya da antrenman sertli</a:t>
            </a:r>
            <a:r>
              <a:rPr lang="tr-TR" sz="2800" dirty="0">
                <a:solidFill>
                  <a:prstClr val="black"/>
                </a:solidFill>
                <a:ea typeface="Times New Roman" panose="02020603050405020304" pitchFamily="18" charset="0"/>
                <a:cs typeface="Times New Roman" panose="02020603050405020304" pitchFamily="18" charset="0"/>
              </a:rPr>
              <a:t>ğ</a:t>
            </a:r>
            <a:r>
              <a:rPr lang="tr-TR" sz="2800" dirty="0">
                <a:solidFill>
                  <a:prstClr val="black"/>
                </a:solidFill>
                <a:ea typeface="Times New Roman" panose="02020603050405020304" pitchFamily="18" charset="0"/>
              </a:rPr>
              <a:t>ine ba</a:t>
            </a:r>
            <a:r>
              <a:rPr lang="tr-TR" sz="2800" dirty="0">
                <a:solidFill>
                  <a:prstClr val="black"/>
                </a:solidFill>
                <a:ea typeface="Times New Roman" panose="02020603050405020304" pitchFamily="18" charset="0"/>
                <a:cs typeface="Times New Roman" panose="02020603050405020304" pitchFamily="18" charset="0"/>
              </a:rPr>
              <a:t>ğ</a:t>
            </a:r>
            <a:r>
              <a:rPr lang="tr-TR" sz="2800" dirty="0">
                <a:solidFill>
                  <a:prstClr val="black"/>
                </a:solidFill>
                <a:ea typeface="Times New Roman" panose="02020603050405020304" pitchFamily="18" charset="0"/>
              </a:rPr>
              <a:t>l</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olarak i</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 y</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k</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 </a:t>
            </a:r>
            <a:r>
              <a:rPr lang="tr-TR" sz="2800" dirty="0">
                <a:solidFill>
                  <a:prstClr val="black"/>
                </a:solidFill>
                <a:ea typeface="Times New Roman" panose="02020603050405020304" pitchFamily="18" charset="0"/>
                <a:cs typeface="Times New Roman" panose="02020603050405020304" pitchFamily="18" charset="0"/>
              </a:rPr>
              <a:t>ç</a:t>
            </a:r>
            <a:r>
              <a:rPr lang="tr-TR" sz="2800" dirty="0">
                <a:solidFill>
                  <a:prstClr val="black"/>
                </a:solidFill>
                <a:ea typeface="Times New Roman" panose="02020603050405020304" pitchFamily="18" charset="0"/>
              </a:rPr>
              <a:t>ok h</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zl</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bir bi</a:t>
            </a:r>
            <a:r>
              <a:rPr lang="tr-TR" sz="2800" dirty="0">
                <a:solidFill>
                  <a:prstClr val="black"/>
                </a:solidFill>
                <a:ea typeface="Times New Roman" panose="02020603050405020304" pitchFamily="18" charset="0"/>
                <a:cs typeface="Times New Roman" panose="02020603050405020304" pitchFamily="18" charset="0"/>
              </a:rPr>
              <a:t>ç</a:t>
            </a:r>
            <a:r>
              <a:rPr lang="tr-TR" sz="2800" dirty="0">
                <a:solidFill>
                  <a:prstClr val="black"/>
                </a:solidFill>
                <a:ea typeface="Times New Roman" panose="02020603050405020304" pitchFamily="18" charset="0"/>
              </a:rPr>
              <a:t>imde ya da </a:t>
            </a:r>
            <a:r>
              <a:rPr lang="tr-TR" sz="2800" dirty="0">
                <a:solidFill>
                  <a:prstClr val="black"/>
                </a:solidFill>
                <a:ea typeface="Times New Roman" panose="02020603050405020304" pitchFamily="18" charset="0"/>
                <a:cs typeface="Times New Roman" panose="02020603050405020304" pitchFamily="18" charset="0"/>
              </a:rPr>
              <a:t>ç</a:t>
            </a:r>
            <a:r>
              <a:rPr lang="tr-TR" sz="2800" dirty="0">
                <a:solidFill>
                  <a:prstClr val="black"/>
                </a:solidFill>
                <a:ea typeface="Times New Roman" panose="02020603050405020304" pitchFamily="18" charset="0"/>
              </a:rPr>
              <a:t>al</a:t>
            </a:r>
            <a:r>
              <a:rPr lang="tr-TR" sz="2800" dirty="0">
                <a:solidFill>
                  <a:prstClr val="black"/>
                </a:solidFill>
                <a:ea typeface="Times New Roman" panose="02020603050405020304" pitchFamily="18" charset="0"/>
                <a:cs typeface="Times New Roman" panose="02020603050405020304" pitchFamily="18" charset="0"/>
              </a:rPr>
              <a:t>ış</a:t>
            </a:r>
            <a:r>
              <a:rPr lang="tr-TR" sz="2800" dirty="0">
                <a:solidFill>
                  <a:prstClr val="black"/>
                </a:solidFill>
                <a:ea typeface="Times New Roman" panose="02020603050405020304" pitchFamily="18" charset="0"/>
              </a:rPr>
              <a:t>ma, sporcunun kapasitesini a</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acak bir bi</a:t>
            </a:r>
            <a:r>
              <a:rPr lang="tr-TR" sz="2800" dirty="0">
                <a:solidFill>
                  <a:prstClr val="black"/>
                </a:solidFill>
                <a:ea typeface="Times New Roman" panose="02020603050405020304" pitchFamily="18" charset="0"/>
                <a:cs typeface="Times New Roman" panose="02020603050405020304" pitchFamily="18" charset="0"/>
              </a:rPr>
              <a:t>ç</a:t>
            </a:r>
            <a:r>
              <a:rPr lang="tr-TR" sz="2800" dirty="0">
                <a:solidFill>
                  <a:prstClr val="black"/>
                </a:solidFill>
                <a:ea typeface="Times New Roman" panose="02020603050405020304" pitchFamily="18" charset="0"/>
              </a:rPr>
              <a:t>imde y</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kseltilmi</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 ise yetersiz fizyolojik uyumlara neden olabilmektedir. Bu duruma ba</a:t>
            </a:r>
            <a:r>
              <a:rPr lang="tr-TR" sz="2800" dirty="0">
                <a:solidFill>
                  <a:prstClr val="black"/>
                </a:solidFill>
                <a:ea typeface="Times New Roman" panose="02020603050405020304" pitchFamily="18" charset="0"/>
                <a:cs typeface="Times New Roman" panose="02020603050405020304" pitchFamily="18" charset="0"/>
              </a:rPr>
              <a:t>ğ</a:t>
            </a:r>
            <a:r>
              <a:rPr lang="tr-TR" sz="2800" dirty="0">
                <a:solidFill>
                  <a:prstClr val="black"/>
                </a:solidFill>
                <a:ea typeface="Times New Roman" panose="02020603050405020304" pitchFamily="18" charset="0"/>
              </a:rPr>
              <a:t>l</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olarak da a</a:t>
            </a:r>
            <a:r>
              <a:rPr lang="tr-TR" sz="2800" dirty="0">
                <a:solidFill>
                  <a:prstClr val="black"/>
                </a:solidFill>
                <a:ea typeface="Times New Roman" panose="02020603050405020304" pitchFamily="18" charset="0"/>
                <a:cs typeface="Times New Roman" panose="02020603050405020304" pitchFamily="18" charset="0"/>
              </a:rPr>
              <a:t>şı</a:t>
            </a:r>
            <a:r>
              <a:rPr lang="tr-TR" sz="2800" dirty="0">
                <a:solidFill>
                  <a:prstClr val="black"/>
                </a:solidFill>
                <a:ea typeface="Times New Roman" panose="02020603050405020304" pitchFamily="18" charset="0"/>
              </a:rPr>
              <a:t>r</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antrenman durumu ortaya </a:t>
            </a:r>
            <a:r>
              <a:rPr lang="tr-TR" sz="2800" dirty="0">
                <a:solidFill>
                  <a:prstClr val="black"/>
                </a:solidFill>
                <a:ea typeface="Times New Roman" panose="02020603050405020304" pitchFamily="18" charset="0"/>
                <a:cs typeface="Times New Roman" panose="02020603050405020304" pitchFamily="18" charset="0"/>
              </a:rPr>
              <a:t>çı</a:t>
            </a:r>
            <a:r>
              <a:rPr lang="tr-TR" sz="2800" dirty="0">
                <a:solidFill>
                  <a:prstClr val="black"/>
                </a:solidFill>
                <a:ea typeface="Times New Roman" panose="02020603050405020304" pitchFamily="18" charset="0"/>
              </a:rPr>
              <a:t>k</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labilmektedir (bak</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n</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z b</a:t>
            </a:r>
            <a:r>
              <a:rPr lang="tr-TR" sz="2800" dirty="0">
                <a:solidFill>
                  <a:prstClr val="black"/>
                </a:solidFill>
                <a:ea typeface="Times New Roman" panose="02020603050405020304" pitchFamily="18" charset="0"/>
                <a:cs typeface="Times New Roman" panose="02020603050405020304" pitchFamily="18" charset="0"/>
              </a:rPr>
              <a:t>ö</a:t>
            </a:r>
            <a:r>
              <a:rPr lang="tr-TR" sz="2800" dirty="0">
                <a:solidFill>
                  <a:prstClr val="black"/>
                </a:solidFill>
                <a:ea typeface="Times New Roman" panose="02020603050405020304" pitchFamily="18" charset="0"/>
              </a:rPr>
              <a:t>l</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m 5) (31,32,77). </a:t>
            </a:r>
            <a:r>
              <a:rPr lang="tr-TR" sz="2800" dirty="0">
                <a:solidFill>
                  <a:prstClr val="black"/>
                </a:solidFill>
              </a:rPr>
              <a:t>Verim düzeyinde duraksama ya da antrenman uyaranlarının yanlış bir biçimde uygulanmasından dolayı, aşırı antrenman belirtileri ortaya çıkıyor ise -aşırı antrenman durumunu önlemek için- gerekli önlemler alınmalıdır. Antrenman planları, sporcunun uyarı ve yenilenme (diğer bir değişle çalışma ve dinlenme) değişimlerini göz önüne alarak kapsam, sertlik ve sıklık arasında, değişimlerin dönüşümlü olarak uygulanmasını gerektirmektedir.</a:t>
            </a:r>
          </a:p>
        </p:txBody>
      </p:sp>
    </p:spTree>
    <p:extLst>
      <p:ext uri="{BB962C8B-B14F-4D97-AF65-F5344CB8AC3E}">
        <p14:creationId xmlns:p14="http://schemas.microsoft.com/office/powerpoint/2010/main" val="2552363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44698" y="581809"/>
            <a:ext cx="11487956" cy="4401205"/>
          </a:xfrm>
          <a:prstGeom prst="rect">
            <a:avLst/>
          </a:prstGeom>
        </p:spPr>
        <p:txBody>
          <a:bodyPr wrap="square">
            <a:spAutoFit/>
          </a:bodyPr>
          <a:lstStyle/>
          <a:p>
            <a:pPr algn="just"/>
            <a:r>
              <a:rPr lang="tr-TR" sz="2800" dirty="0">
                <a:ea typeface="Times New Roman" panose="02020603050405020304" pitchFamily="18" charset="0"/>
              </a:rPr>
              <a:t>Antrenman uyaranlarına karşı olumlu bir uyum düzeyi gerçekleşirse, bu uyum düzeyi aynı zamanda, sporcunun gelişimi için gerekli olan antrenman </a:t>
            </a:r>
            <a:r>
              <a:rPr lang="tr-TR" sz="2800" dirty="0" err="1">
                <a:ea typeface="Times New Roman" panose="02020603050405020304" pitchFamily="18" charset="0"/>
              </a:rPr>
              <a:t>uyarımlarını</a:t>
            </a:r>
            <a:r>
              <a:rPr lang="tr-TR" sz="2800" dirty="0">
                <a:ea typeface="Times New Roman" panose="02020603050405020304" pitchFamily="18" charset="0"/>
              </a:rPr>
              <a:t> da arttırmak­tadır. Antrenman uyarılarının artışına bağlı olarak da fizyolojik uyumun düzeyi artmakta, buna bağlı olarak da sporcunun daha yüksek antrenman yüklenmelerine dayanması ko­laylaştırılmaktadır. Buna karşın sürekli olarak benzer antrenman yüklenmelerinin uygu­lanması durumunda, önemli ölçüde fizyolojik değişimlerde düşme oluşmaktadır. Buna bağlı olarak da fizyolojik uyum düzeyi azalmaktadır. Aşamalı artan yüklenme yaklaşımın­da önerildiği gibi; fizyolojik uyumun sürdürülmesi için dış yükler ya da çalışma yüklen­mesi, aşamalı bir biçimde arttırılmalıdır (29,79).</a:t>
            </a:r>
            <a:endParaRPr lang="tr-TR" sz="2800" dirty="0"/>
          </a:p>
        </p:txBody>
      </p:sp>
    </p:spTree>
    <p:extLst>
      <p:ext uri="{BB962C8B-B14F-4D97-AF65-F5344CB8AC3E}">
        <p14:creationId xmlns:p14="http://schemas.microsoft.com/office/powerpoint/2010/main" val="38585034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8941" y="717157"/>
            <a:ext cx="11642501" cy="5262979"/>
          </a:xfrm>
          <a:prstGeom prst="rect">
            <a:avLst/>
          </a:prstGeom>
        </p:spPr>
        <p:txBody>
          <a:bodyPr wrap="square">
            <a:spAutoFit/>
          </a:bodyPr>
          <a:lstStyle/>
          <a:p>
            <a:pPr algn="just">
              <a:spcAft>
                <a:spcPts val="0"/>
              </a:spcAft>
            </a:pPr>
            <a:r>
              <a:rPr lang="tr-TR" sz="2800" dirty="0">
                <a:ea typeface="Times New Roman" panose="02020603050405020304" pitchFamily="18" charset="0"/>
              </a:rPr>
              <a:t>Buna bağlı olarak da eğer antrenman yükleri önemli oranda azaltılır ise antrenman etkileri de azalmakta ve bir gerileme evresi başlamaktadır. Buna karşın; sporcunun iş yükünün düşürülmesi </a:t>
            </a:r>
            <a:r>
              <a:rPr lang="tr-TR" sz="2800" dirty="0" smtClean="0">
                <a:ea typeface="Times New Roman" panose="02020603050405020304" pitchFamily="18" charset="0"/>
              </a:rPr>
              <a:t>yorgunluğu </a:t>
            </a:r>
            <a:r>
              <a:rPr lang="tr-TR" sz="2800" dirty="0">
                <a:ea typeface="Times New Roman" panose="02020603050405020304" pitchFamily="18" charset="0"/>
              </a:rPr>
              <a:t>azaltmak, toparlanmayı sağlamak ya da yarışmalar için </a:t>
            </a:r>
            <a:r>
              <a:rPr lang="tr-TR" sz="2800" dirty="0" err="1">
                <a:ea typeface="Times New Roman" panose="02020603050405020304" pitchFamily="18" charset="0"/>
              </a:rPr>
              <a:t>doruklama</a:t>
            </a:r>
            <a:r>
              <a:rPr lang="tr-TR" sz="2800" dirty="0">
                <a:ea typeface="Times New Roman" panose="02020603050405020304" pitchFamily="18" charset="0"/>
              </a:rPr>
              <a:t> uygulamasında, iş yükünün azaltılması </a:t>
            </a:r>
            <a:r>
              <a:rPr lang="tr-TR" sz="2800" dirty="0" smtClean="0">
                <a:ea typeface="Times New Roman" panose="02020603050405020304" pitchFamily="18" charset="0"/>
              </a:rPr>
              <a:t>sırasında </a:t>
            </a:r>
            <a:r>
              <a:rPr lang="tr-TR" sz="2800" dirty="0">
                <a:ea typeface="Times New Roman" panose="02020603050405020304" pitchFamily="18" charset="0"/>
              </a:rPr>
              <a:t>gerekli olmaktadır. İş yükünün düşürülmediği durumlarda </a:t>
            </a:r>
            <a:r>
              <a:rPr lang="tr-TR" sz="2800" dirty="0" smtClean="0">
                <a:ea typeface="Times New Roman" panose="02020603050405020304" pitchFamily="18" charset="0"/>
              </a:rPr>
              <a:t>uzun </a:t>
            </a:r>
            <a:r>
              <a:rPr lang="tr-TR" sz="2800" dirty="0">
                <a:ea typeface="Times New Roman" panose="02020603050405020304" pitchFamily="18" charset="0"/>
              </a:rPr>
              <a:t>süreli eşik altında yapılan yüklenmelerden </a:t>
            </a:r>
            <a:r>
              <a:rPr lang="tr-TR" sz="2800" dirty="0" smtClean="0">
                <a:ea typeface="Times New Roman" panose="02020603050405020304" pitchFamily="18" charset="0"/>
              </a:rPr>
              <a:t>dolayı </a:t>
            </a:r>
            <a:r>
              <a:rPr lang="tr-TR" sz="2800" dirty="0">
                <a:ea typeface="Times New Roman" panose="02020603050405020304" pitchFamily="18" charset="0"/>
              </a:rPr>
              <a:t>fizyolojik uyum düzeyinde azalmalar oluşmakta, buna bağlı olarak da verim kapasitesinde düşmelere neden olan, azaltılmış antrenman durumunu ortaya çıkmaktadır (57,58). Eğer yıllık planlama içerisindeki geçiş dönemi çok uzun süre uygulanıyorsa ve </a:t>
            </a:r>
            <a:r>
              <a:rPr lang="tr-TR" sz="2800" dirty="0" smtClean="0">
                <a:ea typeface="Times New Roman" panose="02020603050405020304" pitchFamily="18" charset="0"/>
              </a:rPr>
              <a:t>antrenman </a:t>
            </a:r>
            <a:r>
              <a:rPr lang="tr-TR" sz="2800" dirty="0">
                <a:ea typeface="Times New Roman" panose="02020603050405020304" pitchFamily="18" charset="0"/>
              </a:rPr>
              <a:t>içeriğinde aktif toparlanma önlemle­ri yerine, pasif toparlanma önlemleri daha fazla yer </a:t>
            </a:r>
            <a:r>
              <a:rPr lang="tr-TR" sz="2800" dirty="0" smtClean="0">
                <a:ea typeface="Times New Roman" panose="02020603050405020304" pitchFamily="18" charset="0"/>
              </a:rPr>
              <a:t>alıyorsa </a:t>
            </a:r>
            <a:r>
              <a:rPr lang="tr-TR" sz="2800" dirty="0">
                <a:ea typeface="Times New Roman" panose="02020603050405020304" pitchFamily="18" charset="0"/>
              </a:rPr>
              <a:t>hazırlık ve yarışma dönemle­rinde kazanılmış olan uyum düzeyleri gerilemekte ya da kaybolmaktadır.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15088382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2295" y="302359"/>
            <a:ext cx="11951368" cy="6124754"/>
          </a:xfrm>
          <a:prstGeom prst="rect">
            <a:avLst/>
          </a:prstGeom>
        </p:spPr>
        <p:txBody>
          <a:bodyPr wrap="square">
            <a:spAutoFit/>
          </a:bodyPr>
          <a:lstStyle/>
          <a:p>
            <a:pPr algn="just">
              <a:spcAft>
                <a:spcPts val="0"/>
              </a:spcAft>
            </a:pPr>
            <a:r>
              <a:rPr lang="tr-TR" sz="2800" b="1" dirty="0">
                <a:ea typeface="Times New Roman" panose="02020603050405020304" pitchFamily="18" charset="0"/>
              </a:rPr>
              <a:t>YOĞUNLUK (SIKLIK)</a:t>
            </a:r>
          </a:p>
          <a:p>
            <a:pPr algn="just"/>
            <a:r>
              <a:rPr lang="tr-TR" sz="2800" dirty="0">
                <a:ea typeface="Times New Roman" panose="02020603050405020304" pitchFamily="18" charset="0"/>
              </a:rPr>
              <a:t>Antrenman yoğunluğu, antrenman birimlerinin sıklığı, dağılımı (79) ya da birim zaman içerisinde sporcunun gerçekleştirdiği bir dizi tekrarın uygulanma sıklığı olarak tanımlan­maktadır (15). Antrenman yoğunluğu kavramı aynı zamanda, antrenmanın çalışma ve yenilenme evreleri arasındaki ilişkinin, zaman olarak açıklanması anlamına gelmektedir. Diğer bir değişle de antrenman yoğunluğunun büyük olması, antrenman evreleri arasın­daki daha kısa bir yenilenme zamanın olduğunu göstermektedir. Antrenman yoğunluğu­nun artmasına bağlı olarak antrenör ve sporcular, çalışma ve dinlenme arasında dengeyi sağlayarak, aşırı antrenman düzeyine yol açabilecek bir aşırı yorgunluk düzeyinin ortaya çıkmasını önlemeyi de sağlamalıdırlar</a:t>
            </a:r>
            <a:r>
              <a:rPr lang="tr-TR" sz="2800" dirty="0" smtClean="0">
                <a:ea typeface="Times New Roman" panose="02020603050405020304" pitchFamily="18" charset="0"/>
              </a:rPr>
              <a:t>. </a:t>
            </a:r>
            <a:r>
              <a:rPr lang="tr-TR" sz="2800" dirty="0"/>
              <a:t>Buna karşın, çok sayıda antrenman birimi arasında (örneğin, antrenman günü ya da mikro döngü içinde) gerekli sürenin belirlenmesi, çok zor olmaktadır. Bunun nedeni </a:t>
            </a:r>
            <a:r>
              <a:rPr lang="tr-TR" sz="2800" dirty="0" smtClean="0"/>
              <a:t>ise </a:t>
            </a:r>
            <a:r>
              <a:rPr lang="tr-TR" sz="2800" dirty="0"/>
              <a:t>çok sayıda etmenin, sporcunun toparlanma hızı üzerine etkide bulunmasıdır (bakınız bö­lüm 5). </a:t>
            </a:r>
          </a:p>
        </p:txBody>
      </p:sp>
    </p:spTree>
    <p:extLst>
      <p:ext uri="{BB962C8B-B14F-4D97-AF65-F5344CB8AC3E}">
        <p14:creationId xmlns:p14="http://schemas.microsoft.com/office/powerpoint/2010/main" val="157131795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40632" y="415720"/>
            <a:ext cx="11678652" cy="5693866"/>
          </a:xfrm>
          <a:prstGeom prst="rect">
            <a:avLst/>
          </a:prstGeom>
        </p:spPr>
        <p:txBody>
          <a:bodyPr wrap="square">
            <a:spAutoFit/>
          </a:bodyPr>
          <a:lstStyle/>
          <a:p>
            <a:pPr marR="1270" algn="just">
              <a:spcBef>
                <a:spcPts val="2495"/>
              </a:spcBef>
              <a:spcAft>
                <a:spcPts val="0"/>
              </a:spcAft>
            </a:pPr>
            <a:r>
              <a:rPr lang="tr-TR" sz="2800" dirty="0" smtClean="0">
                <a:ea typeface="Times New Roman" panose="02020603050405020304" pitchFamily="18" charset="0"/>
              </a:rPr>
              <a:t>Antrenman birimi içerisindeki uygulanan, antrenman kapsamı ve sertliği sonraki antrenman birimi için gerekli olan süresinin belirlenmesinde önemli bir rol oynamaktadır (79,82). Antrenman biriminde çok yüksek düzeyde bir iş yükü (diğer bir değişle sertlik ve kapsam) uygulanıyorsa, benzer biçimde hazırlık düzeyinin ya da verim düzeyinin yenilen­mesi için gerekli olan toparlanma süresini de arttırmaktadır (82,83). Ayrıca sporcunun antrenman durumu (82,83), takvim yaşı (23,45,71), sporcunun besin gereksinimleri (18) ve kullandığı toparlanma yöntemleri (12,55) antrenmandan sonraki yenilenme düzeyini etkilemektedir (bakınız bölüm 5). Bir antrenman biriminden sonra, sonraki antrenman birimi için tam bir toparlanmanın sağlanması her zaman gerekli olmamaktadır. Antren­man yoğunluğunu arttırmak ve yenilenmeyi sağlamak için genel olarak kullanılan bir yak­laşım ise antrenmanın mikro döngü ya da antrenman günlerinde değişik yüklenmelerin kullanılmasıdır. </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1534195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2505" y="326265"/>
            <a:ext cx="11790948" cy="5693866"/>
          </a:xfrm>
          <a:prstGeom prst="rect">
            <a:avLst/>
          </a:prstGeom>
        </p:spPr>
        <p:txBody>
          <a:bodyPr wrap="square">
            <a:spAutoFit/>
          </a:bodyPr>
          <a:lstStyle/>
          <a:p>
            <a:pPr algn="just"/>
            <a:r>
              <a:rPr lang="tr-TR" sz="2800" dirty="0" smtClean="0">
                <a:ea typeface="Times New Roman" panose="02020603050405020304" pitchFamily="18" charset="0"/>
              </a:rPr>
              <a:t>Dayanıklılık ya </a:t>
            </a:r>
            <a:r>
              <a:rPr lang="tr-TR" sz="2800" dirty="0">
                <a:ea typeface="Times New Roman" panose="02020603050405020304" pitchFamily="18" charset="0"/>
              </a:rPr>
              <a:t>da interval temelli antrenmanda, </a:t>
            </a:r>
            <a:r>
              <a:rPr lang="tr-TR" sz="2800" dirty="0" smtClean="0">
                <a:ea typeface="Times New Roman" panose="02020603050405020304" pitchFamily="18" charset="0"/>
              </a:rPr>
              <a:t>yüklenme dinlenme </a:t>
            </a:r>
            <a:r>
              <a:rPr lang="tr-TR" sz="2800" dirty="0">
                <a:ea typeface="Times New Roman" panose="02020603050405020304" pitchFamily="18" charset="0"/>
              </a:rPr>
              <a:t>sürelerini en uygun düzeyde kullanabilmek için (a) </a:t>
            </a:r>
            <a:r>
              <a:rPr lang="tr-TR" sz="2800" dirty="0" smtClean="0">
                <a:ea typeface="Times New Roman" panose="02020603050405020304" pitchFamily="18" charset="0"/>
              </a:rPr>
              <a:t>çalışma dinlenme </a:t>
            </a:r>
            <a:r>
              <a:rPr lang="tr-TR" sz="2800" dirty="0">
                <a:ea typeface="Times New Roman" panose="02020603050405020304" pitchFamily="18" charset="0"/>
              </a:rPr>
              <a:t>oranının belirlenmesi (14,47,48,73), (b) toparlanma süresinin kalp atım hızının </a:t>
            </a:r>
            <a:r>
              <a:rPr lang="tr-TR" sz="2800" dirty="0" smtClean="0">
                <a:ea typeface="Times New Roman" panose="02020603050405020304" pitchFamily="18" charset="0"/>
              </a:rPr>
              <a:t>önceden </a:t>
            </a:r>
            <a:r>
              <a:rPr lang="tr-TR" sz="2800" dirty="0">
                <a:ea typeface="Times New Roman" panose="02020603050405020304" pitchFamily="18" charset="0"/>
              </a:rPr>
              <a:t>belirlenen maksimal kalp atımının belirli bir </a:t>
            </a:r>
            <a:r>
              <a:rPr lang="tr-TR" sz="2800" dirty="0" smtClean="0">
                <a:ea typeface="Times New Roman" panose="02020603050405020304" pitchFamily="18" charset="0"/>
              </a:rPr>
              <a:t>yüzdesine, </a:t>
            </a:r>
            <a:r>
              <a:rPr lang="tr-TR" sz="2800" dirty="0">
                <a:ea typeface="Times New Roman" panose="02020603050405020304" pitchFamily="18" charset="0"/>
              </a:rPr>
              <a:t>düşmesine göre belirlenmesi (9,47,48,70) gibi iki farklı yöntem ge­nellikle kullanılmaktadır</a:t>
            </a:r>
            <a:r>
              <a:rPr lang="tr-TR" sz="2800" dirty="0" smtClean="0">
                <a:ea typeface="Times New Roman" panose="02020603050405020304" pitchFamily="18" charset="0"/>
              </a:rPr>
              <a:t>. </a:t>
            </a:r>
          </a:p>
          <a:p>
            <a:pPr algn="just"/>
            <a:r>
              <a:rPr lang="tr-TR" sz="2800" b="1" dirty="0" smtClean="0"/>
              <a:t>Çalışma </a:t>
            </a:r>
            <a:r>
              <a:rPr lang="tr-TR" sz="2800" b="1" dirty="0"/>
              <a:t>Dinlenme Oranının Belirlenmesi: </a:t>
            </a:r>
            <a:r>
              <a:rPr lang="tr-TR" sz="2800" dirty="0"/>
              <a:t>Çok sayıda araştırmacı, </a:t>
            </a:r>
            <a:r>
              <a:rPr lang="tr-TR" sz="2800" dirty="0" err="1"/>
              <a:t>interval</a:t>
            </a:r>
            <a:r>
              <a:rPr lang="tr-TR" sz="2800" dirty="0"/>
              <a:t> temelli ant­renman uygulamaları içerisinde, </a:t>
            </a:r>
            <a:r>
              <a:rPr lang="tr-TR" sz="2800" dirty="0" smtClean="0"/>
              <a:t>çalışma dinlenme </a:t>
            </a:r>
            <a:r>
              <a:rPr lang="tr-TR" sz="2800" dirty="0"/>
              <a:t>oranını </a:t>
            </a:r>
            <a:r>
              <a:rPr lang="tr-TR" sz="2800" dirty="0" smtClean="0"/>
              <a:t>göz önüne </a:t>
            </a:r>
            <a:r>
              <a:rPr lang="tr-TR" sz="2800" dirty="0"/>
              <a:t>almaktadırlar (14,47,73,75). </a:t>
            </a:r>
            <a:r>
              <a:rPr lang="tr-TR" sz="2800" dirty="0" smtClean="0"/>
              <a:t>Yüklenme dinlenme </a:t>
            </a:r>
            <a:r>
              <a:rPr lang="tr-TR" sz="2800" dirty="0"/>
              <a:t>süresini değiştirerek, antrenör ve sporcular ant­renman planlarını özel </a:t>
            </a:r>
            <a:r>
              <a:rPr lang="tr-TR" sz="2800" dirty="0" err="1"/>
              <a:t>bioenerjik</a:t>
            </a:r>
            <a:r>
              <a:rPr lang="tr-TR" sz="2800" dirty="0"/>
              <a:t> gereksinimlerine göre uyarlayabilmektedirler (209 (çizelge 7). </a:t>
            </a:r>
            <a:r>
              <a:rPr lang="tr-TR" sz="2800" dirty="0" smtClean="0"/>
              <a:t>Yüklenme dinlenme </a:t>
            </a:r>
            <a:r>
              <a:rPr lang="tr-TR" sz="2800" dirty="0"/>
              <a:t>oranı 1:1 ya da 2:1 gibi gösterimi, dayanıklılık geli­şimi için kullanılırken, 1:12 ya da 1:20 gibi gösterimler ise kuvvet ve çabuk kuvvet özellikleri gelişimi için kullanılan oranlardır</a:t>
            </a:r>
            <a:r>
              <a:rPr lang="tr-TR" sz="2800" dirty="0" smtClean="0"/>
              <a:t>.</a:t>
            </a:r>
            <a:endParaRPr lang="tr-TR" sz="2800" dirty="0"/>
          </a:p>
        </p:txBody>
      </p:sp>
    </p:spTree>
    <p:extLst>
      <p:ext uri="{BB962C8B-B14F-4D97-AF65-F5344CB8AC3E}">
        <p14:creationId xmlns:p14="http://schemas.microsoft.com/office/powerpoint/2010/main" val="41089531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285545"/>
            <a:ext cx="9015664" cy="523220"/>
          </a:xfrm>
          <a:prstGeom prst="rect">
            <a:avLst/>
          </a:prstGeom>
        </p:spPr>
        <p:txBody>
          <a:bodyPr wrap="square">
            <a:spAutoFit/>
          </a:bodyPr>
          <a:lstStyle/>
          <a:p>
            <a:pPr algn="just"/>
            <a:r>
              <a:rPr lang="tr-TR" sz="2800" dirty="0" smtClean="0">
                <a:solidFill>
                  <a:srgbClr val="000000"/>
                </a:solidFill>
              </a:rPr>
              <a:t>Çizelge4.7. Çalışma Dinlenme Araları ve </a:t>
            </a:r>
            <a:r>
              <a:rPr lang="tr-TR" sz="2800" dirty="0" err="1" smtClean="0">
                <a:solidFill>
                  <a:srgbClr val="000000"/>
                </a:solidFill>
              </a:rPr>
              <a:t>Bioenerjinin</a:t>
            </a:r>
            <a:r>
              <a:rPr lang="tr-TR" sz="2800" dirty="0" smtClean="0">
                <a:solidFill>
                  <a:srgbClr val="000000"/>
                </a:solidFill>
              </a:rPr>
              <a:t> Özelliği</a:t>
            </a:r>
            <a:endParaRPr lang="tr-TR" sz="1000" dirty="0">
              <a:solidFill>
                <a:srgbClr val="000000"/>
              </a:solidFill>
              <a:latin typeface="Helvetica LT Std"/>
            </a:endParaRP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19" y="808765"/>
            <a:ext cx="11774658" cy="3041340"/>
          </a:xfrm>
          <a:prstGeom prst="rect">
            <a:avLst/>
          </a:prstGeom>
        </p:spPr>
      </p:pic>
    </p:spTree>
    <p:extLst>
      <p:ext uri="{BB962C8B-B14F-4D97-AF65-F5344CB8AC3E}">
        <p14:creationId xmlns:p14="http://schemas.microsoft.com/office/powerpoint/2010/main" val="28124365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2506" y="314197"/>
            <a:ext cx="11758862" cy="3539430"/>
          </a:xfrm>
          <a:prstGeom prst="rect">
            <a:avLst/>
          </a:prstGeom>
        </p:spPr>
        <p:txBody>
          <a:bodyPr wrap="square">
            <a:spAutoFit/>
          </a:bodyPr>
          <a:lstStyle/>
          <a:p>
            <a:pPr algn="just"/>
            <a:r>
              <a:rPr lang="tr-TR" sz="2800" b="1" dirty="0"/>
              <a:t>Önceden Belirlenmiş Kalp Atım Hızı (Nabız): </a:t>
            </a:r>
            <a:r>
              <a:rPr lang="tr-TR" sz="2800" dirty="0"/>
              <a:t>Toparlanma süresinin uzunluğunu be­lirlemek için kullanılan diğer yöntemlerden biriside antrenmana başlamadan </a:t>
            </a:r>
            <a:r>
              <a:rPr lang="tr-TR" sz="2800" dirty="0" smtClean="0"/>
              <a:t>önce </a:t>
            </a:r>
            <a:r>
              <a:rPr lang="tr-TR" sz="2800" dirty="0" smtClean="0">
                <a:ea typeface="Times New Roman" panose="02020603050405020304" pitchFamily="18" charset="0"/>
              </a:rPr>
              <a:t>ulaşılması </a:t>
            </a:r>
            <a:r>
              <a:rPr lang="tr-TR" sz="2800" dirty="0">
                <a:ea typeface="Times New Roman" panose="02020603050405020304" pitchFamily="18" charset="0"/>
              </a:rPr>
              <a:t>gereken kalp atım hızını (nabız) belirlemektir (9,47,70). Bu yöntemin kul­lanılmasında uygulanan yaklaşımlardan biriside kalp atım aralığının 120-130 atım/ </a:t>
            </a:r>
            <a:r>
              <a:rPr lang="tr-TR" sz="2800" dirty="0" err="1">
                <a:ea typeface="Times New Roman" panose="02020603050405020304" pitchFamily="18" charset="0"/>
              </a:rPr>
              <a:t>dk'lık</a:t>
            </a:r>
            <a:r>
              <a:rPr lang="tr-TR" sz="2800" dirty="0">
                <a:ea typeface="Times New Roman" panose="02020603050405020304" pitchFamily="18" charset="0"/>
              </a:rPr>
              <a:t> bir değere düştüğünde yeni çalışmanın başlatılmasıdır (9,70). İkinci yaklaşım ise dinlenme süresinin sporcunun maksimum kalp atımının %65'ne düştüğü süre ola­rak belirlenmesidir. İkinci çalışma bu değerek ulaştıktan sonra başlamalıdır (47,48</a:t>
            </a:r>
            <a:r>
              <a:rPr lang="tr-TR" sz="2800" dirty="0" smtClean="0">
                <a:ea typeface="Times New Roman" panose="02020603050405020304" pitchFamily="18" charset="0"/>
              </a:rPr>
              <a:t>).</a:t>
            </a:r>
          </a:p>
        </p:txBody>
      </p:sp>
    </p:spTree>
    <p:extLst>
      <p:ext uri="{BB962C8B-B14F-4D97-AF65-F5344CB8AC3E}">
        <p14:creationId xmlns:p14="http://schemas.microsoft.com/office/powerpoint/2010/main" val="20325819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Dikdörtgen 1"/>
              <p:cNvSpPr/>
              <p:nvPr/>
            </p:nvSpPr>
            <p:spPr>
              <a:xfrm>
                <a:off x="87731" y="619863"/>
                <a:ext cx="11758862" cy="5840060"/>
              </a:xfrm>
              <a:prstGeom prst="rect">
                <a:avLst/>
              </a:prstGeom>
            </p:spPr>
            <p:txBody>
              <a:bodyPr wrap="square">
                <a:spAutoFit/>
              </a:bodyPr>
              <a:lstStyle/>
              <a:p>
                <a:pPr algn="just"/>
                <a14:m>
                  <m:oMathPara xmlns:m="http://schemas.openxmlformats.org/officeDocument/2006/math">
                    <m:oMathParaPr>
                      <m:jc m:val="centerGroup"/>
                    </m:oMathParaPr>
                    <m:oMath xmlns:m="http://schemas.openxmlformats.org/officeDocument/2006/math">
                      <m:r>
                        <a:rPr lang="tr-TR" sz="2800" b="1" i="1">
                          <a:latin typeface="Cambria Math"/>
                        </a:rPr>
                        <m:t>𝑮</m:t>
                      </m:r>
                      <m:r>
                        <a:rPr lang="tr-TR" sz="2800" b="1" i="1">
                          <a:latin typeface="Cambria Math"/>
                        </a:rPr>
                        <m:t>ö</m:t>
                      </m:r>
                      <m:r>
                        <a:rPr lang="tr-TR" sz="2800" b="1" i="1">
                          <a:latin typeface="Cambria Math"/>
                        </a:rPr>
                        <m:t>𝒓𝒆𝒄𝒆</m:t>
                      </m:r>
                      <m:r>
                        <a:rPr lang="tr-TR" sz="2800" b="1" i="1">
                          <a:latin typeface="Cambria Math"/>
                        </a:rPr>
                        <m:t> </m:t>
                      </m:r>
                      <m:r>
                        <a:rPr lang="tr-TR" sz="2800" b="1" i="1">
                          <a:latin typeface="Cambria Math"/>
                        </a:rPr>
                        <m:t>𝒀𝒐</m:t>
                      </m:r>
                      <m:r>
                        <a:rPr lang="tr-TR" sz="2800" b="1" i="1">
                          <a:latin typeface="Cambria Math"/>
                        </a:rPr>
                        <m:t>ğ</m:t>
                      </m:r>
                      <m:r>
                        <a:rPr lang="tr-TR" sz="2800" b="1" i="1">
                          <a:latin typeface="Cambria Math"/>
                        </a:rPr>
                        <m:t>𝒖𝒏𝒍𝒖𝒌</m:t>
                      </m:r>
                      <m:r>
                        <a:rPr lang="tr-TR" sz="2800" b="1" i="1">
                          <a:latin typeface="Cambria Math"/>
                        </a:rPr>
                        <m:t>=</m:t>
                      </m:r>
                      <m:f>
                        <m:fPr>
                          <m:ctrlPr>
                            <a:rPr lang="tr-TR" sz="2800" b="1" i="1">
                              <a:latin typeface="Cambria Math"/>
                            </a:rPr>
                          </m:ctrlPr>
                        </m:fPr>
                        <m:num>
                          <m:r>
                            <a:rPr lang="tr-TR" sz="2800" b="1" i="1">
                              <a:latin typeface="Cambria Math"/>
                            </a:rPr>
                            <m:t>𝑴𝒖𝒕𝒍𝒂𝒌</m:t>
                          </m:r>
                          <m:r>
                            <a:rPr lang="tr-TR" sz="2800" b="1" i="1">
                              <a:latin typeface="Cambria Math"/>
                            </a:rPr>
                            <m:t> </m:t>
                          </m:r>
                          <m:r>
                            <a:rPr lang="tr-TR" sz="2800" b="1" i="1">
                              <a:latin typeface="Cambria Math"/>
                            </a:rPr>
                            <m:t>𝑲𝒂𝒑𝒔𝒂𝒎</m:t>
                          </m:r>
                          <m:r>
                            <a:rPr lang="tr-TR" sz="2800" b="1" i="1">
                              <a:latin typeface="Cambria Math"/>
                            </a:rPr>
                            <m:t> ×</m:t>
                          </m:r>
                          <m:r>
                            <a:rPr lang="tr-TR" sz="2800" b="1" i="1">
                              <a:latin typeface="Cambria Math"/>
                            </a:rPr>
                            <m:t>𝟏𝟎𝟎</m:t>
                          </m:r>
                        </m:num>
                        <m:den>
                          <m:r>
                            <a:rPr lang="tr-TR" sz="2800" b="1" i="1">
                              <a:latin typeface="Cambria Math"/>
                            </a:rPr>
                            <m:t>𝑮</m:t>
                          </m:r>
                          <m:r>
                            <a:rPr lang="tr-TR" sz="2800" b="1" i="1">
                              <a:latin typeface="Cambria Math"/>
                            </a:rPr>
                            <m:t>ö</m:t>
                          </m:r>
                          <m:r>
                            <a:rPr lang="tr-TR" sz="2800" b="1" i="1">
                              <a:latin typeface="Cambria Math"/>
                            </a:rPr>
                            <m:t>𝒓𝒆𝒄𝒆</m:t>
                          </m:r>
                          <m:r>
                            <a:rPr lang="tr-TR" sz="2800" b="1" i="1">
                              <a:latin typeface="Cambria Math"/>
                            </a:rPr>
                            <m:t> </m:t>
                          </m:r>
                          <m:r>
                            <a:rPr lang="tr-TR" sz="2800" b="1" i="1">
                              <a:latin typeface="Cambria Math"/>
                            </a:rPr>
                            <m:t>𝑲𝒂𝒑𝒔𝒂𝒎</m:t>
                          </m:r>
                        </m:den>
                      </m:f>
                    </m:oMath>
                  </m:oMathPara>
                </a14:m>
                <a:endParaRPr lang="tr-TR" sz="2800" dirty="0"/>
              </a:p>
              <a:p>
                <a:pPr algn="just"/>
                <a:endParaRPr lang="tr-TR" sz="2800" b="1" dirty="0" smtClean="0">
                  <a:solidFill>
                    <a:srgbClr val="FF0000"/>
                  </a:solidFill>
                  <a:effectLst/>
                  <a:ea typeface="Times New Roman" panose="02020603050405020304" pitchFamily="18" charset="0"/>
                </a:endParaRPr>
              </a:p>
              <a:p>
                <a:pPr algn="just"/>
                <a:endParaRPr lang="tr-TR" sz="1100" b="1" dirty="0" smtClean="0">
                  <a:solidFill>
                    <a:srgbClr val="FF0000"/>
                  </a:solidFill>
                  <a:effectLst/>
                  <a:ea typeface="Times New Roman" panose="02020603050405020304" pitchFamily="18" charset="0"/>
                </a:endParaRPr>
              </a:p>
              <a:p>
                <a:pPr algn="just"/>
                <a:r>
                  <a:rPr lang="tr-TR" sz="2800" dirty="0" smtClean="0"/>
                  <a:t>Antrenman </a:t>
                </a:r>
                <a:r>
                  <a:rPr lang="tr-TR" sz="2800" dirty="0"/>
                  <a:t>birimindeki yoğunluğun hesaplanması, görece (</a:t>
                </a:r>
                <a:r>
                  <a:rPr lang="tr-TR" sz="2800" dirty="0" err="1"/>
                  <a:t>realitif</a:t>
                </a:r>
                <a:r>
                  <a:rPr lang="tr-TR" sz="2800" dirty="0"/>
                  <a:t> yoğunluk) yoğunluk </a:t>
                </a:r>
                <a:r>
                  <a:rPr lang="tr-TR" sz="2800" dirty="0" smtClean="0"/>
                  <a:t>olarak </a:t>
                </a:r>
                <a:r>
                  <a:rPr lang="tr-TR" sz="2800" dirty="0"/>
                  <a:t>tanımlanmaktadır. Görece yoğunluk, bir sporcunun yaptığı çalışma kapsamı yüzde­sinin, antrenman birimindeki toplam kapsam ile karşılaştırılması anlamına gelmektedir. Görece yoğunluk aşağıda verilen denklem kullanılarak hesaplanmaktadır</a:t>
                </a:r>
                <a:r>
                  <a:rPr lang="tr-TR" sz="2800" dirty="0" smtClean="0"/>
                  <a:t>.</a:t>
                </a:r>
              </a:p>
              <a:p>
                <a:pPr algn="just"/>
                <a:endParaRPr lang="tr-TR" sz="2800" dirty="0" smtClean="0"/>
              </a:p>
              <a:p>
                <a:pPr algn="just"/>
                <a14:m>
                  <m:oMathPara xmlns:m="http://schemas.openxmlformats.org/officeDocument/2006/math">
                    <m:oMathParaPr>
                      <m:jc m:val="centerGroup"/>
                    </m:oMathParaPr>
                    <m:oMath xmlns:m="http://schemas.openxmlformats.org/officeDocument/2006/math">
                      <m:r>
                        <a:rPr lang="tr-TR" sz="2800" b="1" i="1">
                          <a:latin typeface="Cambria Math"/>
                        </a:rPr>
                        <m:t>𝑮</m:t>
                      </m:r>
                      <m:r>
                        <a:rPr lang="tr-TR" sz="2800" b="1" i="1">
                          <a:latin typeface="Cambria Math"/>
                        </a:rPr>
                        <m:t>ö</m:t>
                      </m:r>
                      <m:r>
                        <a:rPr lang="tr-TR" sz="2800" b="1" i="1">
                          <a:latin typeface="Cambria Math"/>
                        </a:rPr>
                        <m:t>𝒓𝒆𝒄𝒆</m:t>
                      </m:r>
                      <m:r>
                        <a:rPr lang="tr-TR" sz="2800" b="1" i="1">
                          <a:latin typeface="Cambria Math"/>
                        </a:rPr>
                        <m:t> </m:t>
                      </m:r>
                      <m:r>
                        <a:rPr lang="tr-TR" sz="2800" b="1" i="1">
                          <a:latin typeface="Cambria Math"/>
                        </a:rPr>
                        <m:t>𝒀𝒐</m:t>
                      </m:r>
                      <m:r>
                        <a:rPr lang="tr-TR" sz="2800" b="1" i="1">
                          <a:latin typeface="Cambria Math"/>
                        </a:rPr>
                        <m:t>ğ</m:t>
                      </m:r>
                      <m:r>
                        <a:rPr lang="tr-TR" sz="2800" b="1" i="1">
                          <a:latin typeface="Cambria Math"/>
                        </a:rPr>
                        <m:t>𝒖𝒏𝒍𝒖𝒌</m:t>
                      </m:r>
                      <m:r>
                        <a:rPr lang="tr-TR" sz="2800" b="1" i="1">
                          <a:latin typeface="Cambria Math"/>
                        </a:rPr>
                        <m:t>=</m:t>
                      </m:r>
                      <m:f>
                        <m:fPr>
                          <m:ctrlPr>
                            <a:rPr lang="tr-TR" sz="2800" b="1" i="1">
                              <a:latin typeface="Cambria Math"/>
                            </a:rPr>
                          </m:ctrlPr>
                        </m:fPr>
                        <m:num>
                          <m:r>
                            <a:rPr lang="tr-TR" sz="2800" b="1" i="1">
                              <a:latin typeface="Cambria Math"/>
                            </a:rPr>
                            <m:t>𝟏𝟎𝟐</m:t>
                          </m:r>
                          <m:r>
                            <a:rPr lang="tr-TR" sz="2800" b="1" i="1">
                              <a:latin typeface="Cambria Math"/>
                            </a:rPr>
                            <m:t> ×</m:t>
                          </m:r>
                          <m:r>
                            <a:rPr lang="tr-TR" sz="2800" b="1" i="1">
                              <a:latin typeface="Cambria Math"/>
                            </a:rPr>
                            <m:t>𝟏𝟎𝟎</m:t>
                          </m:r>
                        </m:num>
                        <m:den>
                          <m:r>
                            <a:rPr lang="tr-TR" sz="2800" b="1" i="1">
                              <a:latin typeface="Cambria Math"/>
                            </a:rPr>
                            <m:t>𝟏𝟐𝟎</m:t>
                          </m:r>
                        </m:den>
                      </m:f>
                      <m:r>
                        <a:rPr lang="tr-TR" sz="2800" b="1" i="1">
                          <a:latin typeface="Cambria Math"/>
                        </a:rPr>
                        <m:t>=%</m:t>
                      </m:r>
                      <m:r>
                        <a:rPr lang="tr-TR" sz="2800" b="1" i="1">
                          <a:latin typeface="Cambria Math"/>
                        </a:rPr>
                        <m:t>𝟖𝟓</m:t>
                      </m:r>
                    </m:oMath>
                  </m:oMathPara>
                </a14:m>
                <a:endParaRPr lang="tr-TR" sz="2800" dirty="0"/>
              </a:p>
              <a:p>
                <a:pPr algn="just"/>
                <a:endParaRPr lang="tr-TR" sz="2800" dirty="0" smtClean="0"/>
              </a:p>
              <a:p>
                <a:pPr algn="just"/>
                <a:endParaRPr lang="tr-TR" sz="2800" dirty="0" smtClean="0"/>
              </a:p>
            </p:txBody>
          </p:sp>
        </mc:Choice>
        <mc:Fallback xmlns="">
          <p:sp>
            <p:nvSpPr>
              <p:cNvPr id="2" name="Dikdörtgen 1"/>
              <p:cNvSpPr>
                <a:spLocks noRot="1" noChangeAspect="1" noMove="1" noResize="1" noEditPoints="1" noAdjustHandles="1" noChangeArrowheads="1" noChangeShapeType="1" noTextEdit="1"/>
              </p:cNvSpPr>
              <p:nvPr/>
            </p:nvSpPr>
            <p:spPr>
              <a:xfrm>
                <a:off x="87731" y="619863"/>
                <a:ext cx="11758862" cy="5840060"/>
              </a:xfrm>
              <a:prstGeom prst="rect">
                <a:avLst/>
              </a:prstGeom>
              <a:blipFill rotWithShape="1">
                <a:blip r:embed="rId2"/>
                <a:stretch>
                  <a:fillRect l="-1037" r="-1089"/>
                </a:stretch>
              </a:blipFill>
            </p:spPr>
            <p:txBody>
              <a:bodyPr/>
              <a:lstStyle/>
              <a:p>
                <a:r>
                  <a:rPr lang="tr-TR">
                    <a:noFill/>
                  </a:rPr>
                  <a:t> </a:t>
                </a:r>
              </a:p>
            </p:txBody>
          </p:sp>
        </mc:Fallback>
      </mc:AlternateContent>
    </p:spTree>
    <p:extLst>
      <p:ext uri="{BB962C8B-B14F-4D97-AF65-F5344CB8AC3E}">
        <p14:creationId xmlns:p14="http://schemas.microsoft.com/office/powerpoint/2010/main" val="35504119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8337" y="256674"/>
            <a:ext cx="11871158" cy="3539430"/>
          </a:xfrm>
          <a:prstGeom prst="rect">
            <a:avLst/>
          </a:prstGeom>
        </p:spPr>
        <p:txBody>
          <a:bodyPr wrap="square">
            <a:spAutoFit/>
          </a:bodyPr>
          <a:lstStyle/>
          <a:p>
            <a:pPr algn="just">
              <a:spcAft>
                <a:spcPts val="0"/>
              </a:spcAft>
            </a:pPr>
            <a:r>
              <a:rPr lang="tr-TR" sz="2800" dirty="0">
                <a:ea typeface="Times New Roman" panose="02020603050405020304" pitchFamily="18" charset="0"/>
              </a:rPr>
              <a:t>Mutlak kapsam, bireysel uygulama sırasındaki toplam çalışma kapsamını tanımlarken, görece kapsam ise bir antrenman birimindeki kapsamın, toplam çalışma süresine ora­nı anlamına gelmektedir. Örneğin, bir antrenmanda mutlak kapsam 102 </a:t>
            </a:r>
            <a:r>
              <a:rPr lang="tr-TR" sz="2800" dirty="0" err="1">
                <a:ea typeface="Times New Roman" panose="02020603050405020304" pitchFamily="18" charset="0"/>
              </a:rPr>
              <a:t>dk</a:t>
            </a:r>
            <a:r>
              <a:rPr lang="tr-TR" sz="2800" dirty="0">
                <a:ea typeface="Times New Roman" panose="02020603050405020304" pitchFamily="18" charset="0"/>
              </a:rPr>
              <a:t> ve görece kapsamında 120 </a:t>
            </a:r>
            <a:r>
              <a:rPr lang="tr-TR" sz="2800" dirty="0" err="1">
                <a:ea typeface="Times New Roman" panose="02020603050405020304" pitchFamily="18" charset="0"/>
              </a:rPr>
              <a:t>dk</a:t>
            </a:r>
            <a:r>
              <a:rPr lang="tr-TR" sz="2800" dirty="0">
                <a:ea typeface="Times New Roman" panose="02020603050405020304" pitchFamily="18" charset="0"/>
              </a:rPr>
              <a:t> olduğunu varsayalım. Antrenman birimindeki görece yoğunluk ise aşağıda gösterildiği gibi hesaplanmaktadır.</a:t>
            </a:r>
          </a:p>
          <a:p>
            <a:pPr algn="just">
              <a:spcAft>
                <a:spcPts val="0"/>
              </a:spcAft>
            </a:pPr>
            <a:r>
              <a:rPr lang="tr-TR" sz="2800" dirty="0">
                <a:ea typeface="Times New Roman" panose="02020603050405020304" pitchFamily="18" charset="0"/>
              </a:rPr>
              <a:t>Bu hesaplanan yüzde sporcunun %85 ile çalıştığını göstermektedir. Görece yoğunluk, </a:t>
            </a:r>
            <a:r>
              <a:rPr lang="tr-TR" sz="2800" dirty="0" smtClean="0">
                <a:ea typeface="Times New Roman" panose="02020603050405020304" pitchFamily="18" charset="0"/>
              </a:rPr>
              <a:t>antrenör ve </a:t>
            </a:r>
            <a:r>
              <a:rPr lang="tr-TR" sz="2800" dirty="0">
                <a:ea typeface="Times New Roman" panose="02020603050405020304" pitchFamily="18" charset="0"/>
              </a:rPr>
              <a:t>sporcu için önemli olmasına karşın antrenmanın mutlak yoğunluğu daha çok önem taşımaktadır. </a:t>
            </a:r>
            <a:endParaRPr lang="tr-TR" sz="2800" dirty="0">
              <a:solidFill>
                <a:srgbClr val="FF0000"/>
              </a:solidFill>
              <a:effectLst/>
              <a:ea typeface="Times New Roman" panose="02020603050405020304" pitchFamily="18" charset="0"/>
            </a:endParaRPr>
          </a:p>
        </p:txBody>
      </p:sp>
    </p:spTree>
    <p:extLst>
      <p:ext uri="{BB962C8B-B14F-4D97-AF65-F5344CB8AC3E}">
        <p14:creationId xmlns:p14="http://schemas.microsoft.com/office/powerpoint/2010/main" val="35913680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Dikdörtgen 1"/>
              <p:cNvSpPr/>
              <p:nvPr/>
            </p:nvSpPr>
            <p:spPr>
              <a:xfrm>
                <a:off x="128337" y="256674"/>
                <a:ext cx="11871158" cy="5723105"/>
              </a:xfrm>
              <a:prstGeom prst="rect">
                <a:avLst/>
              </a:prstGeom>
            </p:spPr>
            <p:txBody>
              <a:bodyPr wrap="square">
                <a:spAutoFit/>
              </a:bodyPr>
              <a:lstStyle/>
              <a:p>
                <a:pPr algn="just">
                  <a:spcAft>
                    <a:spcPts val="0"/>
                  </a:spcAft>
                </a:pPr>
                <a:endParaRPr lang="tr-TR" sz="2800" dirty="0" smtClean="0">
                  <a:ea typeface="Times New Roman" panose="02020603050405020304" pitchFamily="18" charset="0"/>
                </a:endParaRPr>
              </a:p>
              <a:p>
                <a:pPr algn="just">
                  <a:spcAft>
                    <a:spcPts val="0"/>
                  </a:spcAft>
                </a:pPr>
                <a:endParaRPr lang="tr-TR" sz="2800" dirty="0">
                  <a:ea typeface="Times New Roman" panose="02020603050405020304" pitchFamily="18" charset="0"/>
                </a:endParaRPr>
              </a:p>
              <a:p>
                <a:pPr algn="just">
                  <a:spcAft>
                    <a:spcPts val="0"/>
                  </a:spcAft>
                </a:pPr>
                <a:r>
                  <a:rPr lang="tr-TR" sz="2800" dirty="0" smtClean="0">
                    <a:ea typeface="Times New Roman" panose="02020603050405020304" pitchFamily="18" charset="0"/>
                  </a:rPr>
                  <a:t>Mutlak yoğunluk, bir sporcunun yaptığı etkili çalışma ile mutlak kap­sam arasındaki oran olarak tanımlanmaktadır. Mutlak yoğunluk ya da sporcunun etkili çalışması, dinlenme aralığı kapsamının, mutlak kapsamdan çıkarılması ile hesaplanmak­tadır. Hesaplamayı sağlayan denklem aşağıda verilmiştir.</a:t>
                </a:r>
              </a:p>
              <a:p>
                <a:pPr algn="just">
                  <a:spcAft>
                    <a:spcPts val="0"/>
                  </a:spcAft>
                </a:pPr>
                <a:endParaRPr lang="tr-TR" sz="2800" dirty="0" smtClean="0">
                  <a:ea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tr-TR" sz="2800" b="1" i="1">
                          <a:latin typeface="Cambria Math"/>
                        </a:rPr>
                        <m:t>𝑴𝒖𝒕𝒍𝒂𝒌</m:t>
                      </m:r>
                      <m:r>
                        <a:rPr lang="tr-TR" sz="2800" b="1" i="1">
                          <a:latin typeface="Cambria Math"/>
                        </a:rPr>
                        <m:t> </m:t>
                      </m:r>
                      <m:r>
                        <a:rPr lang="tr-TR" sz="2800" b="1" i="1">
                          <a:latin typeface="Cambria Math"/>
                        </a:rPr>
                        <m:t>𝒀𝒐</m:t>
                      </m:r>
                      <m:r>
                        <a:rPr lang="tr-TR" sz="2800" b="1" i="1">
                          <a:latin typeface="Cambria Math"/>
                        </a:rPr>
                        <m:t>ğ</m:t>
                      </m:r>
                      <m:r>
                        <a:rPr lang="tr-TR" sz="2800" b="1" i="1">
                          <a:latin typeface="Cambria Math"/>
                        </a:rPr>
                        <m:t>𝒖𝒏𝒍𝒖𝒌</m:t>
                      </m:r>
                      <m:r>
                        <a:rPr lang="tr-TR" sz="2800" b="1" i="1">
                          <a:latin typeface="Cambria Math"/>
                        </a:rPr>
                        <m:t>=</m:t>
                      </m:r>
                      <m:f>
                        <m:fPr>
                          <m:ctrlPr>
                            <a:rPr lang="tr-TR" sz="2800" b="1" i="1">
                              <a:latin typeface="Cambria Math"/>
                            </a:rPr>
                          </m:ctrlPr>
                        </m:fPr>
                        <m:num>
                          <m:r>
                            <a:rPr lang="tr-TR" sz="2800" b="1" i="1">
                              <a:latin typeface="Cambria Math"/>
                            </a:rPr>
                            <m:t>𝑴𝒖𝒕𝒍𝒂𝒌</m:t>
                          </m:r>
                          <m:r>
                            <a:rPr lang="tr-TR" sz="2800" b="1" i="1">
                              <a:latin typeface="Cambria Math"/>
                            </a:rPr>
                            <m:t> </m:t>
                          </m:r>
                          <m:r>
                            <a:rPr lang="tr-TR" sz="2800" b="1" i="1">
                              <a:latin typeface="Cambria Math"/>
                            </a:rPr>
                            <m:t>𝑲𝒂𝒑𝒔𝒂𝒎</m:t>
                          </m:r>
                          <m:r>
                            <a:rPr lang="tr-TR" sz="2800" b="1" i="1">
                              <a:latin typeface="Cambria Math"/>
                            </a:rPr>
                            <m:t>−</m:t>
                          </m:r>
                          <m:r>
                            <a:rPr lang="tr-TR" sz="2800" b="1" i="1">
                              <a:latin typeface="Cambria Math"/>
                            </a:rPr>
                            <m:t>𝑫𝒊𝒏𝒍𝒆𝒏𝒎𝒆</m:t>
                          </m:r>
                          <m:r>
                            <a:rPr lang="tr-TR" sz="2800" b="1" i="1">
                              <a:latin typeface="Cambria Math"/>
                            </a:rPr>
                            <m:t> </m:t>
                          </m:r>
                          <m:r>
                            <a:rPr lang="tr-TR" sz="2800" b="1" i="1">
                              <a:latin typeface="Cambria Math"/>
                            </a:rPr>
                            <m:t>𝑨𝒓𝒂𝒍𝒂𝒓</m:t>
                          </m:r>
                          <m:r>
                            <a:rPr lang="tr-TR" sz="2800" b="1" i="1">
                              <a:latin typeface="Cambria Math"/>
                            </a:rPr>
                            <m:t>ı ×</m:t>
                          </m:r>
                          <m:r>
                            <a:rPr lang="tr-TR" sz="2800" b="1" i="1">
                              <a:latin typeface="Cambria Math"/>
                            </a:rPr>
                            <m:t>𝟏𝟎𝟎</m:t>
                          </m:r>
                        </m:num>
                        <m:den>
                          <m:r>
                            <a:rPr lang="tr-TR" sz="2800" b="1" i="1">
                              <a:latin typeface="Cambria Math"/>
                            </a:rPr>
                            <m:t>𝑴𝒖𝒕𝒍𝒂𝒌</m:t>
                          </m:r>
                          <m:r>
                            <a:rPr lang="tr-TR" sz="2800" b="1" i="1">
                              <a:latin typeface="Cambria Math"/>
                            </a:rPr>
                            <m:t> </m:t>
                          </m:r>
                          <m:r>
                            <a:rPr lang="tr-TR" sz="2800" b="1" i="1">
                              <a:latin typeface="Cambria Math"/>
                            </a:rPr>
                            <m:t>𝑲𝒂𝒑𝒔𝒂𝒎</m:t>
                          </m:r>
                        </m:den>
                      </m:f>
                    </m:oMath>
                  </m:oMathPara>
                </a14:m>
                <a:endParaRPr lang="tr-TR" sz="2800" dirty="0" smtClean="0"/>
              </a:p>
              <a:p>
                <a:pPr algn="just"/>
                <a:endParaRPr lang="tr-TR" sz="2800" dirty="0"/>
              </a:p>
              <a:p>
                <a:pPr lvl="0" algn="just"/>
                <a:r>
                  <a:rPr lang="tr-TR" sz="2800" dirty="0">
                    <a:solidFill>
                      <a:prstClr val="black"/>
                    </a:solidFill>
                    <a:ea typeface="Times New Roman" panose="02020603050405020304" pitchFamily="18" charset="0"/>
                  </a:rPr>
                  <a:t>Burada mutlak kapsamın, dinlenme araları kapsamının 26 </a:t>
                </a:r>
                <a:r>
                  <a:rPr lang="tr-TR" sz="2800" dirty="0" err="1">
                    <a:solidFill>
                      <a:prstClr val="black"/>
                    </a:solidFill>
                    <a:ea typeface="Times New Roman" panose="02020603050405020304" pitchFamily="18" charset="0"/>
                  </a:rPr>
                  <a:t>dk</a:t>
                </a:r>
                <a:r>
                  <a:rPr lang="tr-TR" sz="2800" dirty="0">
                    <a:solidFill>
                      <a:prstClr val="black"/>
                    </a:solidFill>
                    <a:ea typeface="Times New Roman" panose="02020603050405020304" pitchFamily="18" charset="0"/>
                  </a:rPr>
                  <a:t> ve mutlak kapsamın ise 102 </a:t>
                </a:r>
                <a:r>
                  <a:rPr lang="tr-TR" sz="2800" dirty="0" err="1">
                    <a:solidFill>
                      <a:prstClr val="black"/>
                    </a:solidFill>
                    <a:ea typeface="Times New Roman" panose="02020603050405020304" pitchFamily="18" charset="0"/>
                  </a:rPr>
                  <a:t>dk</a:t>
                </a:r>
                <a:r>
                  <a:rPr lang="tr-TR" sz="2800" dirty="0">
                    <a:solidFill>
                      <a:prstClr val="black"/>
                    </a:solidFill>
                    <a:ea typeface="Times New Roman" panose="02020603050405020304" pitchFamily="18" charset="0"/>
                  </a:rPr>
                  <a:t> olduğunu varsayalım. Mutlak yoğunluk aşağıda belirtildiği gibi hesaplanmaktadır</a:t>
                </a:r>
                <a:r>
                  <a:rPr lang="tr-TR" sz="2800" dirty="0" smtClean="0">
                    <a:solidFill>
                      <a:prstClr val="black"/>
                    </a:solidFill>
                    <a:ea typeface="Times New Roman" panose="02020603050405020304" pitchFamily="18" charset="0"/>
                  </a:rPr>
                  <a:t>.</a:t>
                </a:r>
                <a:endParaRPr lang="tr-TR" sz="2800" dirty="0">
                  <a:solidFill>
                    <a:prstClr val="black"/>
                  </a:solidFill>
                  <a:ea typeface="Times New Roman" panose="02020603050405020304" pitchFamily="18" charset="0"/>
                </a:endParaRPr>
              </a:p>
            </p:txBody>
          </p:sp>
        </mc:Choice>
        <mc:Fallback xmlns="">
          <p:sp>
            <p:nvSpPr>
              <p:cNvPr id="2" name="Dikdörtgen 1"/>
              <p:cNvSpPr>
                <a:spLocks noRot="1" noChangeAspect="1" noMove="1" noResize="1" noEditPoints="1" noAdjustHandles="1" noChangeArrowheads="1" noChangeShapeType="1" noTextEdit="1"/>
              </p:cNvSpPr>
              <p:nvPr/>
            </p:nvSpPr>
            <p:spPr>
              <a:xfrm>
                <a:off x="128337" y="256674"/>
                <a:ext cx="11871158" cy="5723105"/>
              </a:xfrm>
              <a:prstGeom prst="rect">
                <a:avLst/>
              </a:prstGeom>
              <a:blipFill rotWithShape="1">
                <a:blip r:embed="rId2"/>
                <a:stretch>
                  <a:fillRect l="-1027" r="-1079" b="-2023"/>
                </a:stretch>
              </a:blipFill>
            </p:spPr>
            <p:txBody>
              <a:bodyPr/>
              <a:lstStyle/>
              <a:p>
                <a:r>
                  <a:rPr lang="tr-TR">
                    <a:noFill/>
                  </a:rPr>
                  <a:t> </a:t>
                </a:r>
              </a:p>
            </p:txBody>
          </p:sp>
        </mc:Fallback>
      </mc:AlternateContent>
    </p:spTree>
    <p:extLst>
      <p:ext uri="{BB962C8B-B14F-4D97-AF65-F5344CB8AC3E}">
        <p14:creationId xmlns:p14="http://schemas.microsoft.com/office/powerpoint/2010/main" val="38816129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Dikdörtgen 1"/>
              <p:cNvSpPr/>
              <p:nvPr/>
            </p:nvSpPr>
            <p:spPr>
              <a:xfrm>
                <a:off x="176463" y="261156"/>
                <a:ext cx="11887200" cy="4861331"/>
              </a:xfrm>
              <a:prstGeom prst="rect">
                <a:avLst/>
              </a:prstGeom>
            </p:spPr>
            <p:txBody>
              <a:bodyPr wrap="square">
                <a:spAutoFit/>
              </a:bodyPr>
              <a:lstStyle/>
              <a:p>
                <a:pPr algn="just"/>
                <a:endParaRPr lang="tr-TR" sz="2800" dirty="0" smtClean="0"/>
              </a:p>
              <a:p>
                <a:pPr algn="just"/>
                <a:endParaRPr lang="tr-TR" sz="2800" dirty="0"/>
              </a:p>
              <a:p>
                <a:pPr algn="just"/>
                <a14:m>
                  <m:oMathPara xmlns:m="http://schemas.openxmlformats.org/officeDocument/2006/math">
                    <m:oMathParaPr>
                      <m:jc m:val="centerGroup"/>
                    </m:oMathParaPr>
                    <m:oMath xmlns:m="http://schemas.openxmlformats.org/officeDocument/2006/math">
                      <m:r>
                        <a:rPr lang="tr-TR" sz="2800" b="1" i="1">
                          <a:latin typeface="Cambria Math"/>
                        </a:rPr>
                        <m:t>𝑮</m:t>
                      </m:r>
                      <m:r>
                        <a:rPr lang="tr-TR" sz="2800" b="1" i="1">
                          <a:latin typeface="Cambria Math"/>
                        </a:rPr>
                        <m:t>ö</m:t>
                      </m:r>
                      <m:r>
                        <a:rPr lang="tr-TR" sz="2800" b="1" i="1">
                          <a:latin typeface="Cambria Math"/>
                        </a:rPr>
                        <m:t>𝒓𝒆𝒄𝒆</m:t>
                      </m:r>
                      <m:r>
                        <a:rPr lang="tr-TR" sz="2800" b="1" i="1">
                          <a:latin typeface="Cambria Math"/>
                        </a:rPr>
                        <m:t> </m:t>
                      </m:r>
                      <m:r>
                        <a:rPr lang="tr-TR" sz="2800" b="1" i="1">
                          <a:latin typeface="Cambria Math"/>
                        </a:rPr>
                        <m:t>𝒀𝒐</m:t>
                      </m:r>
                      <m:r>
                        <a:rPr lang="tr-TR" sz="2800" b="1" i="1">
                          <a:latin typeface="Cambria Math"/>
                        </a:rPr>
                        <m:t>ğ</m:t>
                      </m:r>
                      <m:r>
                        <a:rPr lang="tr-TR" sz="2800" b="1" i="1">
                          <a:latin typeface="Cambria Math"/>
                        </a:rPr>
                        <m:t>𝒖𝒏𝒍𝒖𝒌</m:t>
                      </m:r>
                      <m:r>
                        <a:rPr lang="tr-TR" sz="2800" b="1" i="1">
                          <a:latin typeface="Cambria Math"/>
                        </a:rPr>
                        <m:t>=</m:t>
                      </m:r>
                      <m:f>
                        <m:fPr>
                          <m:ctrlPr>
                            <a:rPr lang="tr-TR" sz="2800" b="1" i="1">
                              <a:latin typeface="Cambria Math"/>
                            </a:rPr>
                          </m:ctrlPr>
                        </m:fPr>
                        <m:num>
                          <m:r>
                            <a:rPr lang="tr-TR" sz="2800" b="1" i="1">
                              <a:latin typeface="Cambria Math"/>
                            </a:rPr>
                            <m:t>𝑴𝒖𝒕𝒍𝒂𝒌</m:t>
                          </m:r>
                          <m:r>
                            <a:rPr lang="tr-TR" sz="2800" b="1" i="1">
                              <a:latin typeface="Cambria Math"/>
                            </a:rPr>
                            <m:t> </m:t>
                          </m:r>
                          <m:r>
                            <a:rPr lang="tr-TR" sz="2800" b="1" i="1">
                              <a:latin typeface="Cambria Math"/>
                            </a:rPr>
                            <m:t>𝑲𝒂𝒑𝒔𝒂𝒎</m:t>
                          </m:r>
                          <m:r>
                            <a:rPr lang="tr-TR" sz="2800" b="1" i="1">
                              <a:latin typeface="Cambria Math"/>
                            </a:rPr>
                            <m:t> ×</m:t>
                          </m:r>
                          <m:r>
                            <a:rPr lang="tr-TR" sz="2800" b="1" i="1">
                              <a:latin typeface="Cambria Math"/>
                            </a:rPr>
                            <m:t>𝟏𝟎𝟎</m:t>
                          </m:r>
                        </m:num>
                        <m:den>
                          <m:r>
                            <a:rPr lang="tr-TR" sz="2800" b="1" i="1">
                              <a:latin typeface="Cambria Math"/>
                            </a:rPr>
                            <m:t>𝑮</m:t>
                          </m:r>
                          <m:r>
                            <a:rPr lang="tr-TR" sz="2800" b="1" i="1">
                              <a:latin typeface="Cambria Math"/>
                            </a:rPr>
                            <m:t>ö</m:t>
                          </m:r>
                          <m:r>
                            <a:rPr lang="tr-TR" sz="2800" b="1" i="1">
                              <a:latin typeface="Cambria Math"/>
                            </a:rPr>
                            <m:t>𝒓𝒆𝒄𝒆</m:t>
                          </m:r>
                          <m:r>
                            <a:rPr lang="tr-TR" sz="2800" b="1" i="1">
                              <a:latin typeface="Cambria Math"/>
                            </a:rPr>
                            <m:t> </m:t>
                          </m:r>
                          <m:r>
                            <a:rPr lang="tr-TR" sz="2800" b="1" i="1">
                              <a:latin typeface="Cambria Math"/>
                            </a:rPr>
                            <m:t>𝑲𝒂𝒑𝒔𝒂𝒎</m:t>
                          </m:r>
                        </m:den>
                      </m:f>
                      <m:r>
                        <a:rPr lang="tr-TR" sz="2800" b="1" i="1">
                          <a:latin typeface="Cambria Math"/>
                        </a:rPr>
                        <m:t> </m:t>
                      </m:r>
                    </m:oMath>
                  </m:oMathPara>
                </a14:m>
                <a:endParaRPr lang="tr-TR" sz="2800" dirty="0" smtClean="0"/>
              </a:p>
              <a:p>
                <a:pPr algn="just"/>
                <a:endParaRPr lang="tr-TR" sz="2800" dirty="0" smtClean="0"/>
              </a:p>
              <a:p>
                <a:pPr algn="just"/>
                <a:r>
                  <a:rPr lang="tr-TR" sz="2800" dirty="0" smtClean="0"/>
                  <a:t>Bunun </a:t>
                </a:r>
                <a:r>
                  <a:rPr lang="tr-TR" sz="2800" dirty="0"/>
                  <a:t>anlamı ise antrenmanın mutlak yoğunluğunun %74.5 olduğudur. Antrenman yoğunluğu, antrenman sertliğinin bir bileşeni olduğundan dolayı yukarıda hesaplanan mutlak yoğunluk değeri, orta sertlikli bir uygulamayı belirtmektedir (bakınız çizelge 4.1). Antrenmanın görece ve mutlak yoğunluğunun belirlenmesi, etkili bir biçimde antrenman birimlerinin düzenlenmesini kolaylaştırmaktadır</a:t>
                </a:r>
                <a:r>
                  <a:rPr lang="tr-TR" sz="2800" dirty="0" smtClean="0"/>
                  <a:t>.</a:t>
                </a:r>
                <a:endParaRPr lang="tr-TR" sz="2800" dirty="0"/>
              </a:p>
            </p:txBody>
          </p:sp>
        </mc:Choice>
        <mc:Fallback xmlns="">
          <p:sp>
            <p:nvSpPr>
              <p:cNvPr id="2" name="Dikdörtgen 1"/>
              <p:cNvSpPr>
                <a:spLocks noRot="1" noChangeAspect="1" noMove="1" noResize="1" noEditPoints="1" noAdjustHandles="1" noChangeArrowheads="1" noChangeShapeType="1" noTextEdit="1"/>
              </p:cNvSpPr>
              <p:nvPr/>
            </p:nvSpPr>
            <p:spPr>
              <a:xfrm>
                <a:off x="176463" y="261156"/>
                <a:ext cx="11887200" cy="4861331"/>
              </a:xfrm>
              <a:prstGeom prst="rect">
                <a:avLst/>
              </a:prstGeom>
              <a:blipFill rotWithShape="1">
                <a:blip r:embed="rId2"/>
                <a:stretch>
                  <a:fillRect l="-1077" r="-1026" b="-2635"/>
                </a:stretch>
              </a:blipFill>
            </p:spPr>
            <p:txBody>
              <a:bodyPr/>
              <a:lstStyle/>
              <a:p>
                <a:r>
                  <a:rPr lang="tr-TR">
                    <a:noFill/>
                  </a:rPr>
                  <a:t> </a:t>
                </a:r>
              </a:p>
            </p:txBody>
          </p:sp>
        </mc:Fallback>
      </mc:AlternateContent>
    </p:spTree>
    <p:extLst>
      <p:ext uri="{BB962C8B-B14F-4D97-AF65-F5344CB8AC3E}">
        <p14:creationId xmlns:p14="http://schemas.microsoft.com/office/powerpoint/2010/main" val="157345398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6673" y="240632"/>
            <a:ext cx="11758863" cy="5693866"/>
          </a:xfrm>
          <a:prstGeom prst="rect">
            <a:avLst/>
          </a:prstGeom>
        </p:spPr>
        <p:txBody>
          <a:bodyPr wrap="square">
            <a:spAutoFit/>
          </a:bodyPr>
          <a:lstStyle/>
          <a:p>
            <a:pPr algn="just">
              <a:spcAft>
                <a:spcPts val="0"/>
              </a:spcAft>
            </a:pPr>
            <a:endParaRPr lang="tr-TR" sz="2800" b="1" dirty="0" smtClean="0">
              <a:ea typeface="Times New Roman" panose="02020603050405020304" pitchFamily="18" charset="0"/>
            </a:endParaRPr>
          </a:p>
          <a:p>
            <a:pPr algn="just">
              <a:spcAft>
                <a:spcPts val="0"/>
              </a:spcAft>
            </a:pPr>
            <a:r>
              <a:rPr lang="tr-TR" sz="2800" b="1" dirty="0" smtClean="0">
                <a:ea typeface="Times New Roman" panose="02020603050405020304" pitchFamily="18" charset="0"/>
              </a:rPr>
              <a:t>ANTRENMANIN KARMAŞIKLIĞI</a:t>
            </a:r>
          </a:p>
          <a:p>
            <a:pPr algn="just">
              <a:spcAft>
                <a:spcPts val="0"/>
              </a:spcAft>
            </a:pPr>
            <a:endParaRPr lang="tr-TR" sz="2800" b="1" dirty="0" smtClean="0">
              <a:ea typeface="Times New Roman" panose="02020603050405020304" pitchFamily="18" charset="0"/>
            </a:endParaRPr>
          </a:p>
          <a:p>
            <a:pPr algn="just"/>
            <a:r>
              <a:rPr lang="tr-TR" sz="2800" dirty="0"/>
              <a:t>Karmaşıklık, becerilerin </a:t>
            </a:r>
            <a:r>
              <a:rPr lang="tr-TR" sz="2800" dirty="0" err="1"/>
              <a:t>biomekaniksel</a:t>
            </a:r>
            <a:r>
              <a:rPr lang="tr-TR" sz="2800" dirty="0"/>
              <a:t> ve uygulama açısından zorluk derecesi anlamına gelmektedir. Çok sayıda karmaşık becerinin yer aldığı antrenman uygulamaları, antren­man sertliğini de arttırmaktadır. Temel becerilerin öğrenilmesine göre karmaşık becerile­rin öğrenilmesi daha fazla bir çalışma süresini gerektirmektedir. Özellikle de sporcuların sinir kas koordinasyonunda, yeterli bir gelişim olmadığı ya da becerilerin tam olarak öğ­renilmesine </a:t>
            </a:r>
            <a:r>
              <a:rPr lang="tr-TR" sz="2800" dirty="0" err="1"/>
              <a:t>yoğunlaşılmadığı</a:t>
            </a:r>
            <a:r>
              <a:rPr lang="tr-TR" sz="2800" dirty="0"/>
              <a:t> durumlarda, bu zorluk düzeyi daha da artmaktadır. Spor­cuların karmaşık becerileri uygulaması sırasında deneyimi olmayan sporcular ile deneyimi olan sporcular karşılaştırıldığında, deneyimli olanların deneyimsizlere göre karmaşık be­cerileri daha kolay bir biçimde uyguladıkları görülmektedir. </a:t>
            </a:r>
          </a:p>
        </p:txBody>
      </p:sp>
    </p:spTree>
    <p:extLst>
      <p:ext uri="{BB962C8B-B14F-4D97-AF65-F5344CB8AC3E}">
        <p14:creationId xmlns:p14="http://schemas.microsoft.com/office/powerpoint/2010/main" val="2599945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5952" y="579549"/>
            <a:ext cx="11758864" cy="3970318"/>
          </a:xfrm>
          <a:prstGeom prst="rect">
            <a:avLst/>
          </a:prstGeom>
        </p:spPr>
        <p:txBody>
          <a:bodyPr wrap="square">
            <a:spAutoFit/>
          </a:bodyPr>
          <a:lstStyle/>
          <a:p>
            <a:pPr marR="1270" algn="just">
              <a:spcBef>
                <a:spcPts val="310"/>
              </a:spcBef>
              <a:spcAft>
                <a:spcPts val="0"/>
              </a:spcAft>
            </a:pPr>
            <a:r>
              <a:rPr lang="tr-TR" sz="2800" dirty="0"/>
              <a:t>Bu da bir alıştırma ne kadar karmaşık ise bireysel farklılıklar ve mekanik yeterliliklerde sporcunun beceriyi gerçekleştir­me düzeyine o derecede etkide bulunmaktadır. </a:t>
            </a:r>
            <a:r>
              <a:rPr lang="tr-TR" sz="2800" dirty="0" smtClean="0">
                <a:ea typeface="Times New Roman" panose="02020603050405020304" pitchFamily="18" charset="0"/>
              </a:rPr>
              <a:t>Karma</a:t>
            </a:r>
            <a:r>
              <a:rPr lang="tr-TR" sz="2800" dirty="0" smtClean="0">
                <a:ea typeface="Times New Roman" panose="02020603050405020304" pitchFamily="18" charset="0"/>
                <a:cs typeface="Times New Roman" panose="02020603050405020304" pitchFamily="18" charset="0"/>
              </a:rPr>
              <a:t>şı</a:t>
            </a:r>
            <a:r>
              <a:rPr lang="tr-TR" sz="2800" dirty="0" smtClean="0">
                <a:ea typeface="Times New Roman" panose="02020603050405020304" pitchFamily="18" charset="0"/>
              </a:rPr>
              <a:t>k </a:t>
            </a:r>
            <a:r>
              <a:rPr lang="tr-TR" sz="2800" dirty="0">
                <a:ea typeface="Times New Roman" panose="02020603050405020304" pitchFamily="18" charset="0"/>
              </a:rPr>
              <a:t>hareket becerilerin daha </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nce </a:t>
            </a:r>
            <a:r>
              <a:rPr lang="tr-TR" sz="2800" dirty="0">
                <a:ea typeface="Times New Roman" panose="02020603050405020304" pitchFamily="18" charset="0"/>
                <a:cs typeface="Times New Roman" panose="02020603050405020304" pitchFamily="18" charset="0"/>
              </a:rPr>
              <a:t>öğ</a:t>
            </a:r>
            <a:r>
              <a:rPr lang="tr-TR" sz="2800" dirty="0">
                <a:ea typeface="Times New Roman" panose="02020603050405020304" pitchFamily="18" charset="0"/>
              </a:rPr>
              <a:t>renilmesinden dolay</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hareketin uygulanma­s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nda kolayl</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klar olsa bile, yine de fizyolojik olarak 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klenmeler ortaya </a:t>
            </a:r>
            <a:r>
              <a:rPr lang="tr-TR" sz="2800" dirty="0">
                <a:ea typeface="Times New Roman" panose="02020603050405020304" pitchFamily="18" charset="0"/>
                <a:cs typeface="Times New Roman" panose="02020603050405020304" pitchFamily="18" charset="0"/>
              </a:rPr>
              <a:t>çı</a:t>
            </a:r>
            <a:r>
              <a:rPr lang="tr-TR" sz="2800" dirty="0">
                <a:ea typeface="Times New Roman" panose="02020603050405020304" pitchFamily="18" charset="0"/>
              </a:rPr>
              <a:t>kmaktad</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r. </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r­ne</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in </a:t>
            </a:r>
            <a:r>
              <a:rPr lang="tr-TR" sz="2800" dirty="0" err="1">
                <a:ea typeface="Times New Roman" panose="02020603050405020304" pitchFamily="18" charset="0"/>
              </a:rPr>
              <a:t>Eniseler</a:t>
            </a:r>
            <a:r>
              <a:rPr lang="tr-TR" sz="2800" dirty="0">
                <a:ea typeface="Times New Roman" panose="02020603050405020304" pitchFamily="18" charset="0"/>
              </a:rPr>
              <a:t> (25), futbolcularda teknik ve taktik antrenman kar</a:t>
            </a:r>
            <a:r>
              <a:rPr lang="tr-TR" sz="2800" dirty="0">
                <a:ea typeface="Times New Roman" panose="02020603050405020304" pitchFamily="18" charset="0"/>
                <a:cs typeface="Times New Roman" panose="02020603050405020304" pitchFamily="18" charset="0"/>
              </a:rPr>
              <a:t>şı</a:t>
            </a:r>
            <a:r>
              <a:rPr lang="tr-TR" sz="2800" dirty="0">
                <a:ea typeface="Times New Roman" panose="02020603050405020304" pitchFamily="18" charset="0"/>
              </a:rPr>
              <a:t>la</a:t>
            </a:r>
            <a:r>
              <a:rPr lang="tr-TR" sz="2800" dirty="0">
                <a:ea typeface="Times New Roman" panose="02020603050405020304" pitchFamily="18" charset="0"/>
                <a:cs typeface="Times New Roman" panose="02020603050405020304" pitchFamily="18" charset="0"/>
              </a:rPr>
              <a:t>ş</a:t>
            </a:r>
            <a:r>
              <a:rPr lang="tr-TR" sz="2800" dirty="0">
                <a:ea typeface="Times New Roman" panose="02020603050405020304" pitchFamily="18" charset="0"/>
              </a:rPr>
              <a:t>t</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r</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ld</a:t>
            </a:r>
            <a:r>
              <a:rPr lang="tr-TR" sz="2800" dirty="0">
                <a:ea typeface="Times New Roman" panose="02020603050405020304" pitchFamily="18" charset="0"/>
                <a:cs typeface="Times New Roman" panose="02020603050405020304" pitchFamily="18" charset="0"/>
              </a:rPr>
              <a:t>ığı</a:t>
            </a:r>
            <a:r>
              <a:rPr lang="tr-TR" sz="2800" dirty="0">
                <a:ea typeface="Times New Roman" panose="02020603050405020304" pitchFamily="18" charset="0"/>
              </a:rPr>
              <a:t>nda, taktik antrenman 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ras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nda kalp at</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m h</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z</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ve </a:t>
            </a:r>
            <a:r>
              <a:rPr lang="tr-TR" sz="2800" dirty="0" err="1">
                <a:ea typeface="Times New Roman" panose="02020603050405020304" pitchFamily="18" charset="0"/>
              </a:rPr>
              <a:t>laktat</a:t>
            </a:r>
            <a:r>
              <a:rPr lang="tr-TR" sz="2800" dirty="0">
                <a:ea typeface="Times New Roman" panose="02020603050405020304" pitchFamily="18" charset="0"/>
              </a:rPr>
              <a:t> birikiminin, teknik antrenmana g</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re daha y</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ksek oldu</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unu belirtmektedirler Bu </a:t>
            </a:r>
            <a:r>
              <a:rPr lang="tr-TR" sz="2800" dirty="0">
                <a:ea typeface="Times New Roman" panose="02020603050405020304" pitchFamily="18" charset="0"/>
                <a:cs typeface="Times New Roman" panose="02020603050405020304" pitchFamily="18" charset="0"/>
              </a:rPr>
              <a:t>ç</a:t>
            </a:r>
            <a:r>
              <a:rPr lang="tr-TR" sz="2800" dirty="0">
                <a:ea typeface="Times New Roman" panose="02020603050405020304" pitchFamily="18" charset="0"/>
              </a:rPr>
              <a:t>al</a:t>
            </a:r>
            <a:r>
              <a:rPr lang="tr-TR" sz="2800" dirty="0">
                <a:ea typeface="Times New Roman" panose="02020603050405020304" pitchFamily="18" charset="0"/>
                <a:cs typeface="Times New Roman" panose="02020603050405020304" pitchFamily="18" charset="0"/>
              </a:rPr>
              <a:t>ış</a:t>
            </a:r>
            <a:r>
              <a:rPr lang="tr-TR" sz="2800" dirty="0">
                <a:ea typeface="Times New Roman" panose="02020603050405020304" pitchFamily="18" charset="0"/>
              </a:rPr>
              <a:t>mada antrenman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 teknik b</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l</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m</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 bir rakip olmadan yap</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lan beceri uygulamalar</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bi</a:t>
            </a:r>
            <a:r>
              <a:rPr lang="tr-TR" sz="2800" dirty="0">
                <a:ea typeface="Times New Roman" panose="02020603050405020304" pitchFamily="18" charset="0"/>
                <a:cs typeface="Times New Roman" panose="02020603050405020304" pitchFamily="18" charset="0"/>
              </a:rPr>
              <a:t>ç</a:t>
            </a:r>
            <a:r>
              <a:rPr lang="tr-TR" sz="2800" dirty="0">
                <a:ea typeface="Times New Roman" panose="02020603050405020304" pitchFamily="18" charset="0"/>
              </a:rPr>
              <a:t>iminde ger</a:t>
            </a:r>
            <a:r>
              <a:rPr lang="tr-TR" sz="2800" dirty="0">
                <a:ea typeface="Times New Roman" panose="02020603050405020304" pitchFamily="18" charset="0"/>
                <a:cs typeface="Times New Roman" panose="02020603050405020304" pitchFamily="18" charset="0"/>
              </a:rPr>
              <a:t>ç</a:t>
            </a:r>
            <a:r>
              <a:rPr lang="tr-TR" sz="2800" dirty="0">
                <a:ea typeface="Times New Roman" panose="02020603050405020304" pitchFamily="18" charset="0"/>
              </a:rPr>
              <a:t>ekle</a:t>
            </a:r>
            <a:r>
              <a:rPr lang="tr-TR" sz="2800" dirty="0">
                <a:ea typeface="Times New Roman" panose="02020603050405020304" pitchFamily="18" charset="0"/>
                <a:cs typeface="Times New Roman" panose="02020603050405020304" pitchFamily="18" charset="0"/>
              </a:rPr>
              <a:t>ş</a:t>
            </a:r>
            <a:r>
              <a:rPr lang="tr-TR" sz="2800" dirty="0">
                <a:ea typeface="Times New Roman" panose="02020603050405020304" pitchFamily="18" charset="0"/>
              </a:rPr>
              <a:t>tirilmi</a:t>
            </a:r>
            <a:r>
              <a:rPr lang="tr-TR" sz="2800" dirty="0">
                <a:ea typeface="Times New Roman" panose="02020603050405020304" pitchFamily="18" charset="0"/>
                <a:cs typeface="Times New Roman" panose="02020603050405020304" pitchFamily="18" charset="0"/>
              </a:rPr>
              <a:t>ş</a:t>
            </a:r>
            <a:r>
              <a:rPr lang="tr-TR" sz="2800" dirty="0">
                <a:ea typeface="Times New Roman" panose="02020603050405020304" pitchFamily="18" charset="0"/>
              </a:rPr>
              <a:t>tir. </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91221682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8336" y="717152"/>
            <a:ext cx="11839073" cy="3970318"/>
          </a:xfrm>
          <a:prstGeom prst="rect">
            <a:avLst/>
          </a:prstGeom>
        </p:spPr>
        <p:txBody>
          <a:bodyPr wrap="square">
            <a:spAutoFit/>
          </a:bodyPr>
          <a:lstStyle/>
          <a:p>
            <a:pPr marR="1270" lvl="0" algn="just">
              <a:spcBef>
                <a:spcPts val="310"/>
              </a:spcBef>
            </a:pPr>
            <a:r>
              <a:rPr lang="tr-TR" sz="2800" dirty="0">
                <a:solidFill>
                  <a:prstClr val="black"/>
                </a:solidFill>
                <a:ea typeface="Times New Roman" panose="02020603050405020304" pitchFamily="18" charset="0"/>
              </a:rPr>
              <a:t>Taktik antrenman s</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ras</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nda rakibin eklenmesi, anlaml</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bir d</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zeyde al</a:t>
            </a:r>
            <a:r>
              <a:rPr lang="tr-TR" sz="2800" dirty="0">
                <a:solidFill>
                  <a:prstClr val="black"/>
                </a:solidFill>
                <a:ea typeface="Times New Roman" panose="02020603050405020304" pitchFamily="18" charset="0"/>
                <a:cs typeface="Times New Roman" panose="02020603050405020304" pitchFamily="18" charset="0"/>
              </a:rPr>
              <a:t>ış</a:t>
            </a:r>
            <a:r>
              <a:rPr lang="tr-TR" sz="2800" dirty="0">
                <a:solidFill>
                  <a:prstClr val="black"/>
                </a:solidFill>
                <a:ea typeface="Times New Roman" panose="02020603050405020304" pitchFamily="18" charset="0"/>
              </a:rPr>
              <a:t>t</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rmalar</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n karma</a:t>
            </a:r>
            <a:r>
              <a:rPr lang="tr-TR" sz="2800" dirty="0">
                <a:solidFill>
                  <a:prstClr val="black"/>
                </a:solidFill>
                <a:ea typeface="Times New Roman" panose="02020603050405020304" pitchFamily="18" charset="0"/>
                <a:cs typeface="Times New Roman" panose="02020603050405020304" pitchFamily="18" charset="0"/>
              </a:rPr>
              <a:t>şı</a:t>
            </a:r>
            <a:r>
              <a:rPr lang="tr-TR" sz="2800" dirty="0">
                <a:solidFill>
                  <a:prstClr val="black"/>
                </a:solidFill>
                <a:ea typeface="Times New Roman" panose="02020603050405020304" pitchFamily="18" charset="0"/>
              </a:rPr>
              <a:t>kl</a:t>
            </a:r>
            <a:r>
              <a:rPr lang="tr-TR" sz="2800" dirty="0">
                <a:solidFill>
                  <a:prstClr val="black"/>
                </a:solidFill>
                <a:ea typeface="Times New Roman" panose="02020603050405020304" pitchFamily="18" charset="0"/>
                <a:cs typeface="Times New Roman" panose="02020603050405020304" pitchFamily="18" charset="0"/>
              </a:rPr>
              <a:t>ığı</a:t>
            </a:r>
            <a:r>
              <a:rPr lang="tr-TR" sz="2800" dirty="0">
                <a:solidFill>
                  <a:prstClr val="black"/>
                </a:solidFill>
                <a:ea typeface="Times New Roman" panose="02020603050405020304" pitchFamily="18" charset="0"/>
              </a:rPr>
              <a:t>n</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artt</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rm</a:t>
            </a:r>
            <a:r>
              <a:rPr lang="tr-TR" sz="2800" dirty="0">
                <a:solidFill>
                  <a:prstClr val="black"/>
                </a:solidFill>
                <a:ea typeface="Times New Roman" panose="02020603050405020304" pitchFamily="18" charset="0"/>
                <a:cs typeface="Times New Roman" panose="02020603050405020304" pitchFamily="18" charset="0"/>
              </a:rPr>
              <a:t>ış</a:t>
            </a:r>
            <a:r>
              <a:rPr lang="tr-TR" sz="2800" dirty="0">
                <a:solidFill>
                  <a:prstClr val="black"/>
                </a:solidFill>
                <a:ea typeface="Times New Roman" panose="02020603050405020304" pitchFamily="18" charset="0"/>
              </a:rPr>
              <a:t>, buna ba</a:t>
            </a:r>
            <a:r>
              <a:rPr lang="tr-TR" sz="2800" dirty="0">
                <a:solidFill>
                  <a:prstClr val="black"/>
                </a:solidFill>
                <a:ea typeface="Times New Roman" panose="02020603050405020304" pitchFamily="18" charset="0"/>
                <a:cs typeface="Times New Roman" panose="02020603050405020304" pitchFamily="18" charset="0"/>
              </a:rPr>
              <a:t>ğ</a:t>
            </a:r>
            <a:r>
              <a:rPr lang="tr-TR" sz="2800" dirty="0">
                <a:solidFill>
                  <a:prstClr val="black"/>
                </a:solidFill>
                <a:ea typeface="Times New Roman" panose="02020603050405020304" pitchFamily="18" charset="0"/>
              </a:rPr>
              <a:t>l</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olarak da kalp at</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m h</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z</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ve </a:t>
            </a:r>
            <a:r>
              <a:rPr lang="tr-TR" sz="2800" dirty="0" err="1">
                <a:solidFill>
                  <a:prstClr val="black"/>
                </a:solidFill>
                <a:ea typeface="Times New Roman" panose="02020603050405020304" pitchFamily="18" charset="0"/>
              </a:rPr>
              <a:t>laktat</a:t>
            </a:r>
            <a:r>
              <a:rPr lang="tr-TR" sz="2800" dirty="0">
                <a:solidFill>
                  <a:prstClr val="black"/>
                </a:solidFill>
                <a:ea typeface="Times New Roman" panose="02020603050405020304" pitchFamily="18" charset="0"/>
              </a:rPr>
              <a:t> </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retiminde y</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kselmeler ortaya </a:t>
            </a:r>
            <a:r>
              <a:rPr lang="tr-TR" sz="2800" dirty="0">
                <a:solidFill>
                  <a:prstClr val="black"/>
                </a:solidFill>
                <a:ea typeface="Times New Roman" panose="02020603050405020304" pitchFamily="18" charset="0"/>
                <a:cs typeface="Times New Roman" panose="02020603050405020304" pitchFamily="18" charset="0"/>
              </a:rPr>
              <a:t>çı</a:t>
            </a:r>
            <a:r>
              <a:rPr lang="tr-TR" sz="2800" dirty="0">
                <a:solidFill>
                  <a:prstClr val="black"/>
                </a:solidFill>
                <a:ea typeface="Times New Roman" panose="02020603050405020304" pitchFamily="18" charset="0"/>
              </a:rPr>
              <a:t>km</a:t>
            </a:r>
            <a:r>
              <a:rPr lang="tr-TR" sz="2800" dirty="0">
                <a:solidFill>
                  <a:prstClr val="black"/>
                </a:solidFill>
                <a:ea typeface="Times New Roman" panose="02020603050405020304" pitchFamily="18" charset="0"/>
                <a:cs typeface="Times New Roman" panose="02020603050405020304" pitchFamily="18" charset="0"/>
              </a:rPr>
              <a:t>ış</a:t>
            </a:r>
            <a:r>
              <a:rPr lang="tr-TR" sz="2800" dirty="0">
                <a:solidFill>
                  <a:prstClr val="black"/>
                </a:solidFill>
                <a:ea typeface="Times New Roman" panose="02020603050405020304" pitchFamily="18" charset="0"/>
              </a:rPr>
              <a:t>t</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r. Ek olarak kar</a:t>
            </a:r>
            <a:r>
              <a:rPr lang="tr-TR" sz="2800" dirty="0">
                <a:solidFill>
                  <a:prstClr val="black"/>
                </a:solidFill>
                <a:ea typeface="Times New Roman" panose="02020603050405020304" pitchFamily="18" charset="0"/>
                <a:cs typeface="Times New Roman" panose="02020603050405020304" pitchFamily="18" charset="0"/>
              </a:rPr>
              <a:t>şı</a:t>
            </a:r>
            <a:r>
              <a:rPr lang="tr-TR" sz="2800" dirty="0">
                <a:solidFill>
                  <a:prstClr val="black"/>
                </a:solidFill>
                <a:ea typeface="Times New Roman" panose="02020603050405020304" pitchFamily="18" charset="0"/>
              </a:rPr>
              <a:t>la</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ma ko</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ullar</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na uygun beceriler uygulanmas</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ile etkinli</a:t>
            </a:r>
            <a:r>
              <a:rPr lang="tr-TR" sz="2800" dirty="0">
                <a:solidFill>
                  <a:prstClr val="black"/>
                </a:solidFill>
                <a:ea typeface="Times New Roman" panose="02020603050405020304" pitchFamily="18" charset="0"/>
                <a:cs typeface="Times New Roman" panose="02020603050405020304" pitchFamily="18" charset="0"/>
              </a:rPr>
              <a:t>ğ</a:t>
            </a:r>
            <a:r>
              <a:rPr lang="tr-TR" sz="2800" dirty="0">
                <a:solidFill>
                  <a:prstClr val="black"/>
                </a:solidFill>
                <a:ea typeface="Times New Roman" panose="02020603050405020304" pitchFamily="18" charset="0"/>
              </a:rPr>
              <a:t>in karma</a:t>
            </a:r>
            <a:r>
              <a:rPr lang="tr-TR" sz="2800" dirty="0">
                <a:solidFill>
                  <a:prstClr val="black"/>
                </a:solidFill>
                <a:ea typeface="Times New Roman" panose="02020603050405020304" pitchFamily="18" charset="0"/>
                <a:cs typeface="Times New Roman" panose="02020603050405020304" pitchFamily="18" charset="0"/>
              </a:rPr>
              <a:t>şı</a:t>
            </a:r>
            <a:r>
              <a:rPr lang="tr-TR" sz="2800" dirty="0">
                <a:solidFill>
                  <a:prstClr val="black"/>
                </a:solidFill>
                <a:ea typeface="Times New Roman" panose="02020603050405020304" pitchFamily="18" charset="0"/>
              </a:rPr>
              <a:t>kl</a:t>
            </a:r>
            <a:r>
              <a:rPr lang="tr-TR" sz="2800" dirty="0">
                <a:solidFill>
                  <a:prstClr val="black"/>
                </a:solidFill>
                <a:ea typeface="Times New Roman" panose="02020603050405020304" pitchFamily="18" charset="0"/>
                <a:cs typeface="Times New Roman" panose="02020603050405020304" pitchFamily="18" charset="0"/>
              </a:rPr>
              <a:t>ığı </a:t>
            </a:r>
            <a:r>
              <a:rPr lang="tr-TR" sz="2800" dirty="0">
                <a:solidFill>
                  <a:prstClr val="black"/>
                </a:solidFill>
                <a:ea typeface="Times New Roman" panose="02020603050405020304" pitchFamily="18" charset="0"/>
              </a:rPr>
              <a:t>yeniden artm</a:t>
            </a:r>
            <a:r>
              <a:rPr lang="tr-TR" sz="2800" dirty="0">
                <a:solidFill>
                  <a:prstClr val="black"/>
                </a:solidFill>
                <a:ea typeface="Times New Roman" panose="02020603050405020304" pitchFamily="18" charset="0"/>
                <a:cs typeface="Times New Roman" panose="02020603050405020304" pitchFamily="18" charset="0"/>
              </a:rPr>
              <a:t>ış</a:t>
            </a:r>
            <a:r>
              <a:rPr lang="tr-TR" sz="2800" dirty="0">
                <a:solidFill>
                  <a:prstClr val="black"/>
                </a:solidFill>
                <a:ea typeface="Times New Roman" panose="02020603050405020304" pitchFamily="18" charset="0"/>
              </a:rPr>
              <a:t>, buna ba</a:t>
            </a:r>
            <a:r>
              <a:rPr lang="tr-TR" sz="2800" dirty="0">
                <a:solidFill>
                  <a:prstClr val="black"/>
                </a:solidFill>
                <a:ea typeface="Times New Roman" panose="02020603050405020304" pitchFamily="18" charset="0"/>
                <a:cs typeface="Times New Roman" panose="02020603050405020304" pitchFamily="18" charset="0"/>
              </a:rPr>
              <a:t>ğ</a:t>
            </a:r>
            <a:r>
              <a:rPr lang="tr-TR" sz="2800" dirty="0">
                <a:solidFill>
                  <a:prstClr val="black"/>
                </a:solidFill>
                <a:ea typeface="Times New Roman" panose="02020603050405020304" pitchFamily="18" charset="0"/>
              </a:rPr>
              <a:t>l</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olarak da kalp at</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m h</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z</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ve </a:t>
            </a:r>
            <a:r>
              <a:rPr lang="tr-TR" sz="2800" dirty="0" err="1">
                <a:solidFill>
                  <a:prstClr val="black"/>
                </a:solidFill>
                <a:ea typeface="Times New Roman" panose="02020603050405020304" pitchFamily="18" charset="0"/>
              </a:rPr>
              <a:t>laktat</a:t>
            </a:r>
            <a:r>
              <a:rPr lang="tr-TR" sz="2800" dirty="0">
                <a:solidFill>
                  <a:prstClr val="black"/>
                </a:solidFill>
                <a:ea typeface="Times New Roman" panose="02020603050405020304" pitchFamily="18" charset="0"/>
              </a:rPr>
              <a:t> birikiminde art</a:t>
            </a:r>
            <a:r>
              <a:rPr lang="tr-TR" sz="2800" dirty="0">
                <a:solidFill>
                  <a:prstClr val="black"/>
                </a:solidFill>
                <a:ea typeface="Times New Roman" panose="02020603050405020304" pitchFamily="18" charset="0"/>
                <a:cs typeface="Times New Roman" panose="02020603050405020304" pitchFamily="18" charset="0"/>
              </a:rPr>
              <a:t>ış</a:t>
            </a:r>
            <a:r>
              <a:rPr lang="tr-TR" sz="2800" dirty="0">
                <a:solidFill>
                  <a:prstClr val="black"/>
                </a:solidFill>
                <a:ea typeface="Times New Roman" panose="02020603050405020304" pitchFamily="18" charset="0"/>
              </a:rPr>
              <a:t> olu</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mu</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tur. Buna kar</a:t>
            </a:r>
            <a:r>
              <a:rPr lang="tr-TR" sz="2800" dirty="0">
                <a:solidFill>
                  <a:prstClr val="black"/>
                </a:solidFill>
                <a:ea typeface="Times New Roman" panose="02020603050405020304" pitchFamily="18" charset="0"/>
                <a:cs typeface="Times New Roman" panose="02020603050405020304" pitchFamily="18" charset="0"/>
              </a:rPr>
              <a:t>şı</a:t>
            </a:r>
            <a:r>
              <a:rPr lang="tr-TR" sz="2800" dirty="0">
                <a:solidFill>
                  <a:prstClr val="black"/>
                </a:solidFill>
                <a:ea typeface="Times New Roman" panose="02020603050405020304" pitchFamily="18" charset="0"/>
              </a:rPr>
              <a:t>n en y</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ksek kalp at</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m h</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zlar</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ve </a:t>
            </a:r>
            <a:r>
              <a:rPr lang="tr-TR" sz="2800" dirty="0" err="1">
                <a:solidFill>
                  <a:prstClr val="black"/>
                </a:solidFill>
                <a:ea typeface="Times New Roman" panose="02020603050405020304" pitchFamily="18" charset="0"/>
              </a:rPr>
              <a:t>laktat</a:t>
            </a:r>
            <a:r>
              <a:rPr lang="tr-TR" sz="2800" dirty="0">
                <a:solidFill>
                  <a:prstClr val="black"/>
                </a:solidFill>
                <a:ea typeface="Times New Roman" panose="02020603050405020304" pitchFamily="18" charset="0"/>
              </a:rPr>
              <a:t> d</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zeyleri ger</a:t>
            </a:r>
            <a:r>
              <a:rPr lang="tr-TR" sz="2800" dirty="0">
                <a:solidFill>
                  <a:prstClr val="black"/>
                </a:solidFill>
                <a:ea typeface="Times New Roman" panose="02020603050405020304" pitchFamily="18" charset="0"/>
                <a:cs typeface="Times New Roman" panose="02020603050405020304" pitchFamily="18" charset="0"/>
              </a:rPr>
              <a:t>ç</a:t>
            </a:r>
            <a:r>
              <a:rPr lang="tr-TR" sz="2800" dirty="0">
                <a:solidFill>
                  <a:prstClr val="black"/>
                </a:solidFill>
                <a:ea typeface="Times New Roman" panose="02020603050405020304" pitchFamily="18" charset="0"/>
              </a:rPr>
              <a:t>ek oyun ko</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ullar</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nda g</a:t>
            </a:r>
            <a:r>
              <a:rPr lang="tr-TR" sz="2800" dirty="0">
                <a:solidFill>
                  <a:prstClr val="black"/>
                </a:solidFill>
                <a:ea typeface="Times New Roman" panose="02020603050405020304" pitchFamily="18" charset="0"/>
                <a:cs typeface="Times New Roman" panose="02020603050405020304" pitchFamily="18" charset="0"/>
              </a:rPr>
              <a:t>ö</a:t>
            </a:r>
            <a:r>
              <a:rPr lang="tr-TR" sz="2800" dirty="0">
                <a:solidFill>
                  <a:prstClr val="black"/>
                </a:solidFill>
                <a:ea typeface="Times New Roman" panose="02020603050405020304" pitchFamily="18" charset="0"/>
              </a:rPr>
              <a:t>r</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lmektedir. Bu bilgilerin </a:t>
            </a:r>
            <a:r>
              <a:rPr lang="tr-TR" sz="2800" dirty="0">
                <a:solidFill>
                  <a:prstClr val="black"/>
                </a:solidFill>
                <a:ea typeface="Times New Roman" panose="02020603050405020304" pitchFamily="18" charset="0"/>
                <a:cs typeface="Times New Roman" panose="02020603050405020304" pitchFamily="18" charset="0"/>
              </a:rPr>
              <a:t>ışığı</a:t>
            </a:r>
            <a:r>
              <a:rPr lang="tr-TR" sz="2800" dirty="0">
                <a:solidFill>
                  <a:prstClr val="black"/>
                </a:solidFill>
                <a:ea typeface="Times New Roman" panose="02020603050405020304" pitchFamily="18" charset="0"/>
              </a:rPr>
              <a:t>nda antren</a:t>
            </a:r>
            <a:r>
              <a:rPr lang="tr-TR" sz="2800" dirty="0">
                <a:solidFill>
                  <a:prstClr val="black"/>
                </a:solidFill>
                <a:ea typeface="Times New Roman" panose="02020603050405020304" pitchFamily="18" charset="0"/>
                <a:cs typeface="Times New Roman" panose="02020603050405020304" pitchFamily="18" charset="0"/>
              </a:rPr>
              <a:t>ö</a:t>
            </a:r>
            <a:r>
              <a:rPr lang="tr-TR" sz="2800" dirty="0">
                <a:solidFill>
                  <a:prstClr val="black"/>
                </a:solidFill>
                <a:ea typeface="Times New Roman" panose="02020603050405020304" pitchFamily="18" charset="0"/>
              </a:rPr>
              <a:t>rler, kullan</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lan beceri ya da etkinliklerin kar­ma</a:t>
            </a:r>
            <a:r>
              <a:rPr lang="tr-TR" sz="2800" dirty="0">
                <a:solidFill>
                  <a:prstClr val="black"/>
                </a:solidFill>
                <a:ea typeface="Times New Roman" panose="02020603050405020304" pitchFamily="18" charset="0"/>
                <a:cs typeface="Times New Roman" panose="02020603050405020304" pitchFamily="18" charset="0"/>
              </a:rPr>
              <a:t>şı</a:t>
            </a:r>
            <a:r>
              <a:rPr lang="tr-TR" sz="2800" dirty="0">
                <a:solidFill>
                  <a:prstClr val="black"/>
                </a:solidFill>
                <a:ea typeface="Times New Roman" panose="02020603050405020304" pitchFamily="18" charset="0"/>
              </a:rPr>
              <a:t>kl</a:t>
            </a:r>
            <a:r>
              <a:rPr lang="tr-TR" sz="2800" dirty="0">
                <a:solidFill>
                  <a:prstClr val="black"/>
                </a:solidFill>
                <a:ea typeface="Times New Roman" panose="02020603050405020304" pitchFamily="18" charset="0"/>
                <a:cs typeface="Times New Roman" panose="02020603050405020304" pitchFamily="18" charset="0"/>
              </a:rPr>
              <a:t>ığı</a:t>
            </a:r>
            <a:r>
              <a:rPr lang="tr-TR" sz="2800" dirty="0">
                <a:solidFill>
                  <a:prstClr val="black"/>
                </a:solidFill>
                <a:ea typeface="Times New Roman" panose="02020603050405020304" pitchFamily="18" charset="0"/>
              </a:rPr>
              <a:t>n</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göz önünde bulundurarak, antrenman birimindeki farkl</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b</a:t>
            </a:r>
            <a:r>
              <a:rPr lang="tr-TR" sz="2800" dirty="0">
                <a:solidFill>
                  <a:prstClr val="black"/>
                </a:solidFill>
                <a:ea typeface="Times New Roman" panose="02020603050405020304" pitchFamily="18" charset="0"/>
                <a:cs typeface="Times New Roman" panose="02020603050405020304" pitchFamily="18" charset="0"/>
              </a:rPr>
              <a:t>ö</a:t>
            </a:r>
            <a:r>
              <a:rPr lang="tr-TR" sz="2800" dirty="0">
                <a:solidFill>
                  <a:prstClr val="black"/>
                </a:solidFill>
                <a:ea typeface="Times New Roman" panose="02020603050405020304" pitchFamily="18" charset="0"/>
              </a:rPr>
              <a:t>l</a:t>
            </a:r>
            <a:r>
              <a:rPr lang="tr-TR" sz="2800" dirty="0">
                <a:solidFill>
                  <a:prstClr val="black"/>
                </a:solidFill>
                <a:ea typeface="Times New Roman" panose="02020603050405020304" pitchFamily="18" charset="0"/>
                <a:cs typeface="Times New Roman" panose="02020603050405020304" pitchFamily="18" charset="0"/>
              </a:rPr>
              <a:t>ü</a:t>
            </a:r>
            <a:r>
              <a:rPr lang="tr-TR" sz="2800" dirty="0">
                <a:solidFill>
                  <a:prstClr val="black"/>
                </a:solidFill>
                <a:ea typeface="Times New Roman" panose="02020603050405020304" pitchFamily="18" charset="0"/>
              </a:rPr>
              <a:t>mlerin yaratt</a:t>
            </a:r>
            <a:r>
              <a:rPr lang="tr-TR" sz="2800" dirty="0">
                <a:solidFill>
                  <a:prstClr val="black"/>
                </a:solidFill>
                <a:ea typeface="Times New Roman" panose="02020603050405020304" pitchFamily="18" charset="0"/>
                <a:cs typeface="Times New Roman" panose="02020603050405020304" pitchFamily="18" charset="0"/>
              </a:rPr>
              <a:t>ığı </a:t>
            </a:r>
            <a:r>
              <a:rPr lang="tr-TR" sz="2800" dirty="0">
                <a:solidFill>
                  <a:prstClr val="black"/>
                </a:solidFill>
                <a:ea typeface="Times New Roman" panose="02020603050405020304" pitchFamily="18" charset="0"/>
              </a:rPr>
              <a:t>fizyolojik etkiyi göz önünde bulundurmas</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n</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 kolayla</a:t>
            </a:r>
            <a:r>
              <a:rPr lang="tr-TR" sz="2800" dirty="0">
                <a:solidFill>
                  <a:prstClr val="black"/>
                </a:solidFill>
                <a:ea typeface="Times New Roman" panose="02020603050405020304" pitchFamily="18" charset="0"/>
                <a:cs typeface="Times New Roman" panose="02020603050405020304" pitchFamily="18" charset="0"/>
              </a:rPr>
              <a:t>ş</a:t>
            </a:r>
            <a:r>
              <a:rPr lang="tr-TR" sz="2800" dirty="0">
                <a:solidFill>
                  <a:prstClr val="black"/>
                </a:solidFill>
                <a:ea typeface="Times New Roman" panose="02020603050405020304" pitchFamily="18" charset="0"/>
              </a:rPr>
              <a:t>t</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rmaktad</a:t>
            </a:r>
            <a:r>
              <a:rPr lang="tr-TR" sz="2800" dirty="0">
                <a:solidFill>
                  <a:prstClr val="black"/>
                </a:solidFill>
                <a:ea typeface="Times New Roman" panose="02020603050405020304" pitchFamily="18" charset="0"/>
                <a:cs typeface="Times New Roman" panose="02020603050405020304" pitchFamily="18" charset="0"/>
              </a:rPr>
              <a:t>ı</a:t>
            </a:r>
            <a:r>
              <a:rPr lang="tr-TR" sz="2800" dirty="0">
                <a:solidFill>
                  <a:prstClr val="black"/>
                </a:solidFill>
                <a:ea typeface="Times New Roman" panose="02020603050405020304" pitchFamily="18" charset="0"/>
              </a:rPr>
              <a:t>rlar.</a:t>
            </a:r>
          </a:p>
        </p:txBody>
      </p:sp>
    </p:spTree>
    <p:extLst>
      <p:ext uri="{BB962C8B-B14F-4D97-AF65-F5344CB8AC3E}">
        <p14:creationId xmlns:p14="http://schemas.microsoft.com/office/powerpoint/2010/main" val="40807148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8547" y="783794"/>
            <a:ext cx="11614484" cy="5262979"/>
          </a:xfrm>
          <a:prstGeom prst="rect">
            <a:avLst/>
          </a:prstGeom>
        </p:spPr>
        <p:txBody>
          <a:bodyPr wrap="square">
            <a:spAutoFit/>
          </a:bodyPr>
          <a:lstStyle/>
          <a:p>
            <a:pPr>
              <a:spcAft>
                <a:spcPts val="0"/>
              </a:spcAft>
            </a:pPr>
            <a:r>
              <a:rPr lang="tr-TR" sz="2800" b="1" dirty="0">
                <a:ea typeface="Times New Roman" panose="02020603050405020304" pitchFamily="18" charset="0"/>
              </a:rPr>
              <a:t>GENEL ZORLANMA </a:t>
            </a:r>
            <a:r>
              <a:rPr lang="tr-TR" sz="2800" b="1" dirty="0" smtClean="0">
                <a:ea typeface="Times New Roman" panose="02020603050405020304" pitchFamily="18" charset="0"/>
              </a:rPr>
              <a:t>ÖLÇÜTÜ</a:t>
            </a:r>
          </a:p>
          <a:p>
            <a:pPr>
              <a:spcAft>
                <a:spcPts val="0"/>
              </a:spcAft>
            </a:pPr>
            <a:endParaRPr lang="tr-TR" sz="2800" b="1" dirty="0">
              <a:ea typeface="Times New Roman" panose="02020603050405020304" pitchFamily="18" charset="0"/>
            </a:endParaRPr>
          </a:p>
          <a:p>
            <a:pPr marR="13970" algn="just">
              <a:spcAft>
                <a:spcPts val="0"/>
              </a:spcAft>
            </a:pPr>
            <a:r>
              <a:rPr lang="tr-TR" sz="2800" dirty="0">
                <a:ea typeface="Times New Roman" panose="02020603050405020304" pitchFamily="18" charset="0"/>
              </a:rPr>
              <a:t>Kapsam, sertlik ve yo</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unluk sporcunun, antrenmanda kar</a:t>
            </a:r>
            <a:r>
              <a:rPr lang="tr-TR" sz="2800" dirty="0">
                <a:ea typeface="Times New Roman" panose="02020603050405020304" pitchFamily="18" charset="0"/>
                <a:cs typeface="Times New Roman" panose="02020603050405020304" pitchFamily="18" charset="0"/>
              </a:rPr>
              <a:t>şı</a:t>
            </a:r>
            <a:r>
              <a:rPr lang="tr-TR" sz="2800" dirty="0">
                <a:ea typeface="Times New Roman" panose="02020603050405020304" pitchFamily="18" charset="0"/>
              </a:rPr>
              <a:t>la</a:t>
            </a:r>
            <a:r>
              <a:rPr lang="tr-TR" sz="2800" dirty="0">
                <a:ea typeface="Times New Roman" panose="02020603050405020304" pitchFamily="18" charset="0"/>
                <a:cs typeface="Times New Roman" panose="02020603050405020304" pitchFamily="18" charset="0"/>
              </a:rPr>
              <a:t>ş</a:t>
            </a:r>
            <a:r>
              <a:rPr lang="tr-TR" sz="2800" dirty="0">
                <a:ea typeface="Times New Roman" panose="02020603050405020304" pitchFamily="18" charset="0"/>
              </a:rPr>
              <a:t>t</a:t>
            </a:r>
            <a:r>
              <a:rPr lang="tr-TR" sz="2800" dirty="0">
                <a:ea typeface="Times New Roman" panose="02020603050405020304" pitchFamily="18" charset="0"/>
                <a:cs typeface="Times New Roman" panose="02020603050405020304" pitchFamily="18" charset="0"/>
              </a:rPr>
              <a:t>ığı</a:t>
            </a:r>
            <a:r>
              <a:rPr lang="tr-TR" sz="2800" dirty="0">
                <a:ea typeface="Times New Roman" panose="02020603050405020304" pitchFamily="18" charset="0"/>
              </a:rPr>
              <a:t> zorlu</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u etkileyen te­mel </a:t>
            </a:r>
            <a:r>
              <a:rPr lang="tr-TR" sz="2800" dirty="0">
                <a:ea typeface="Times New Roman" panose="02020603050405020304" pitchFamily="18" charset="0"/>
                <a:cs typeface="Times New Roman" panose="02020603050405020304" pitchFamily="18" charset="0"/>
              </a:rPr>
              <a:t>öğ</a:t>
            </a:r>
            <a:r>
              <a:rPr lang="tr-TR" sz="2800" dirty="0">
                <a:ea typeface="Times New Roman" panose="02020603050405020304" pitchFamily="18" charset="0"/>
              </a:rPr>
              <a:t>eler olarak de</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erlendirilmektedir. Bu </a:t>
            </a:r>
            <a:r>
              <a:rPr lang="tr-TR" sz="2800" dirty="0">
                <a:ea typeface="Times New Roman" panose="02020603050405020304" pitchFamily="18" charset="0"/>
                <a:cs typeface="Times New Roman" panose="02020603050405020304" pitchFamily="18" charset="0"/>
              </a:rPr>
              <a:t>üç</a:t>
            </a:r>
            <a:r>
              <a:rPr lang="tr-TR" sz="2800" dirty="0">
                <a:ea typeface="Times New Roman" panose="02020603050405020304" pitchFamily="18" charset="0"/>
              </a:rPr>
              <a:t> </a:t>
            </a:r>
            <a:r>
              <a:rPr lang="tr-TR" sz="2800" dirty="0" smtClean="0">
                <a:ea typeface="Times New Roman" panose="02020603050405020304" pitchFamily="18" charset="0"/>
                <a:cs typeface="Times New Roman" panose="02020603050405020304" pitchFamily="18" charset="0"/>
              </a:rPr>
              <a:t>öğ</a:t>
            </a:r>
            <a:r>
              <a:rPr lang="tr-TR" sz="2800" dirty="0" smtClean="0">
                <a:ea typeface="Times New Roman" panose="02020603050405020304" pitchFamily="18" charset="0"/>
              </a:rPr>
              <a:t>e birbirini </a:t>
            </a:r>
            <a:r>
              <a:rPr lang="tr-TR" sz="2800" dirty="0">
                <a:ea typeface="Times New Roman" panose="02020603050405020304" pitchFamily="18" charset="0"/>
              </a:rPr>
              <a:t>tamamlamas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na kar</a:t>
            </a:r>
            <a:r>
              <a:rPr lang="tr-TR" sz="2800" dirty="0">
                <a:ea typeface="Times New Roman" panose="02020603050405020304" pitchFamily="18" charset="0"/>
                <a:cs typeface="Times New Roman" panose="02020603050405020304" pitchFamily="18" charset="0"/>
              </a:rPr>
              <a:t>şı</a:t>
            </a:r>
            <a:r>
              <a:rPr lang="tr-TR" sz="2800" dirty="0">
                <a:ea typeface="Times New Roman" panose="02020603050405020304" pitchFamily="18" charset="0"/>
              </a:rPr>
              <a:t>n; her­hangi bir </a:t>
            </a:r>
            <a:r>
              <a:rPr lang="tr-TR" sz="2800" dirty="0">
                <a:ea typeface="Times New Roman" panose="02020603050405020304" pitchFamily="18" charset="0"/>
                <a:cs typeface="Times New Roman" panose="02020603050405020304" pitchFamily="18" charset="0"/>
              </a:rPr>
              <a:t>öğ</a:t>
            </a:r>
            <a:r>
              <a:rPr lang="tr-TR" sz="2800" dirty="0">
                <a:ea typeface="Times New Roman" panose="02020603050405020304" pitchFamily="18" charset="0"/>
              </a:rPr>
              <a:t>enin </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zerinde fazlal</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kla durulmas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sporcunun v</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cudu </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zerinde zorlanman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 artmas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na neden olabilmektedir. </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rne</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in, antren</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r bir antrenmanda ayn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zorluk derece­sini korumay</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d</a:t>
            </a:r>
            <a:r>
              <a:rPr lang="tr-TR" sz="2800" dirty="0">
                <a:ea typeface="Times New Roman" panose="02020603050405020304" pitchFamily="18" charset="0"/>
                <a:cs typeface="Times New Roman" panose="02020603050405020304" pitchFamily="18" charset="0"/>
              </a:rPr>
              <a:t>üşü</a:t>
            </a:r>
            <a:r>
              <a:rPr lang="tr-TR" sz="2800" dirty="0">
                <a:ea typeface="Times New Roman" panose="02020603050405020304" pitchFamily="18" charset="0"/>
              </a:rPr>
              <a:t>n</a:t>
            </a:r>
            <a:r>
              <a:rPr lang="tr-TR" sz="2800" dirty="0">
                <a:ea typeface="Times New Roman" panose="02020603050405020304" pitchFamily="18" charset="0"/>
                <a:cs typeface="Times New Roman" panose="02020603050405020304" pitchFamily="18" charset="0"/>
              </a:rPr>
              <a:t>ü</a:t>
            </a:r>
            <a:r>
              <a:rPr lang="tr-TR" sz="2800" dirty="0">
                <a:ea typeface="Times New Roman" panose="02020603050405020304" pitchFamily="18" charset="0"/>
              </a:rPr>
              <a:t>yorsa ve o spor dal</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dayan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kl</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k yetene</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inin </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ncelikle geli</a:t>
            </a:r>
            <a:r>
              <a:rPr lang="tr-TR" sz="2800" dirty="0">
                <a:ea typeface="Times New Roman" panose="02020603050405020304" pitchFamily="18" charset="0"/>
                <a:cs typeface="Times New Roman" panose="02020603050405020304" pitchFamily="18" charset="0"/>
              </a:rPr>
              <a:t>ş</a:t>
            </a:r>
            <a:r>
              <a:rPr lang="tr-TR" sz="2800" dirty="0">
                <a:ea typeface="Times New Roman" panose="02020603050405020304" pitchFamily="18" charset="0"/>
              </a:rPr>
              <a:t>tirilmesini gerektiriyorsa, bu durumda antrenman kapsam</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 artt</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r</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ne almas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gerekmek­tedir. Bu kapsam art</a:t>
            </a:r>
            <a:r>
              <a:rPr lang="tr-TR" sz="2800" dirty="0">
                <a:ea typeface="Times New Roman" panose="02020603050405020304" pitchFamily="18" charset="0"/>
                <a:cs typeface="Times New Roman" panose="02020603050405020304" pitchFamily="18" charset="0"/>
              </a:rPr>
              <a:t>ışı</a:t>
            </a:r>
            <a:r>
              <a:rPr lang="tr-TR" sz="2800" dirty="0">
                <a:ea typeface="Times New Roman" panose="02020603050405020304" pitchFamily="18" charset="0"/>
              </a:rPr>
              <a:t> ile birlikte antren</a:t>
            </a:r>
            <a:r>
              <a:rPr lang="tr-TR" sz="2800" dirty="0">
                <a:ea typeface="Times New Roman" panose="02020603050405020304" pitchFamily="18" charset="0"/>
                <a:cs typeface="Times New Roman" panose="02020603050405020304" pitchFamily="18" charset="0"/>
              </a:rPr>
              <a:t>ö</a:t>
            </a:r>
            <a:r>
              <a:rPr lang="tr-TR" sz="2800" dirty="0">
                <a:ea typeface="Times New Roman" panose="02020603050405020304" pitchFamily="18" charset="0"/>
              </a:rPr>
              <a:t>r, antrenman sertli</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inin nas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 azalt</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laca</a:t>
            </a:r>
            <a:r>
              <a:rPr lang="tr-TR" sz="2800" dirty="0">
                <a:ea typeface="Times New Roman" panose="02020603050405020304" pitchFamily="18" charset="0"/>
                <a:cs typeface="Times New Roman" panose="02020603050405020304" pitchFamily="18" charset="0"/>
              </a:rPr>
              <a:t>ğı</a:t>
            </a:r>
            <a:r>
              <a:rPr lang="tr-TR" sz="2800" dirty="0">
                <a:ea typeface="Times New Roman" panose="02020603050405020304" pitchFamily="18" charset="0"/>
              </a:rPr>
              <a:t>na ve antrenman yo</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unlu</a:t>
            </a:r>
            <a:r>
              <a:rPr lang="tr-TR" sz="2800" dirty="0">
                <a:ea typeface="Times New Roman" panose="02020603050405020304" pitchFamily="18" charset="0"/>
                <a:cs typeface="Times New Roman" panose="02020603050405020304" pitchFamily="18" charset="0"/>
              </a:rPr>
              <a:t>ğ</a:t>
            </a:r>
            <a:r>
              <a:rPr lang="tr-TR" sz="2800" dirty="0">
                <a:ea typeface="Times New Roman" panose="02020603050405020304" pitchFamily="18" charset="0"/>
              </a:rPr>
              <a:t>unun nas</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 artt</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r</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laca</a:t>
            </a:r>
            <a:r>
              <a:rPr lang="tr-TR" sz="2800" dirty="0">
                <a:ea typeface="Times New Roman" panose="02020603050405020304" pitchFamily="18" charset="0"/>
                <a:cs typeface="Times New Roman" panose="02020603050405020304" pitchFamily="18" charset="0"/>
              </a:rPr>
              <a:t>ğı</a:t>
            </a:r>
            <a:r>
              <a:rPr lang="tr-TR" sz="2800" dirty="0">
                <a:ea typeface="Times New Roman" panose="02020603050405020304" pitchFamily="18" charset="0"/>
              </a:rPr>
              <a:t>n</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 </a:t>
            </a:r>
            <a:r>
              <a:rPr lang="tr-TR" sz="2800" dirty="0" smtClean="0">
                <a:ea typeface="Times New Roman" panose="02020603050405020304" pitchFamily="18" charset="0"/>
              </a:rPr>
              <a:t>da göz önüne </a:t>
            </a:r>
            <a:r>
              <a:rPr lang="tr-TR" sz="2800" dirty="0">
                <a:ea typeface="Times New Roman" panose="02020603050405020304" pitchFamily="18" charset="0"/>
              </a:rPr>
              <a:t>almak zorunda kalmaktad</a:t>
            </a:r>
            <a:r>
              <a:rPr lang="tr-TR" sz="2800" dirty="0">
                <a:ea typeface="Times New Roman" panose="02020603050405020304" pitchFamily="18" charset="0"/>
                <a:cs typeface="Times New Roman" panose="02020603050405020304" pitchFamily="18" charset="0"/>
              </a:rPr>
              <a:t>ı</a:t>
            </a:r>
            <a:r>
              <a:rPr lang="tr-TR" sz="2800" dirty="0">
                <a:ea typeface="Times New Roman" panose="02020603050405020304" pitchFamily="18" charset="0"/>
              </a:rPr>
              <a:t>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291284798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8758" y="235894"/>
            <a:ext cx="11710737" cy="5693866"/>
          </a:xfrm>
          <a:prstGeom prst="rect">
            <a:avLst/>
          </a:prstGeom>
        </p:spPr>
        <p:txBody>
          <a:bodyPr wrap="square">
            <a:spAutoFit/>
          </a:bodyPr>
          <a:lstStyle/>
          <a:p>
            <a:pPr algn="just">
              <a:spcAft>
                <a:spcPts val="0"/>
              </a:spcAft>
            </a:pPr>
            <a:r>
              <a:rPr lang="tr-TR" sz="2800" dirty="0">
                <a:ea typeface="Times New Roman" panose="02020603050405020304" pitchFamily="18" charset="0"/>
              </a:rPr>
              <a:t>Antrenman planlamasında ve yönlendirilmesinde birincil olarak antrenman </a:t>
            </a:r>
            <a:r>
              <a:rPr lang="tr-TR" sz="2800" dirty="0" smtClean="0">
                <a:ea typeface="Times New Roman" panose="02020603050405020304" pitchFamily="18" charset="0"/>
              </a:rPr>
              <a:t>kapsamı, sertliği </a:t>
            </a:r>
            <a:r>
              <a:rPr lang="tr-TR" sz="2800" dirty="0">
                <a:ea typeface="Times New Roman" panose="02020603050405020304" pitchFamily="18" charset="0"/>
              </a:rPr>
              <a:t>ve karmaşıklığının değiştirilmesi gerekmektedir. Bu antrenman değişkenlerinin </a:t>
            </a:r>
            <a:r>
              <a:rPr lang="tr-TR" sz="2800" dirty="0" smtClean="0">
                <a:ea typeface="Times New Roman" panose="02020603050405020304" pitchFamily="18" charset="0"/>
              </a:rPr>
              <a:t>özellikle </a:t>
            </a:r>
            <a:r>
              <a:rPr lang="tr-TR" sz="2800" dirty="0">
                <a:ea typeface="Times New Roman" panose="02020603050405020304" pitchFamily="18" charset="0"/>
              </a:rPr>
              <a:t>de kapsam ve </a:t>
            </a:r>
            <a:r>
              <a:rPr lang="tr-TR" sz="2800" dirty="0" smtClean="0">
                <a:ea typeface="Times New Roman" panose="02020603050405020304" pitchFamily="18" charset="0"/>
              </a:rPr>
              <a:t>sertliğin </a:t>
            </a:r>
            <a:r>
              <a:rPr lang="tr-TR" sz="2800" dirty="0">
                <a:ea typeface="Times New Roman" panose="02020603050405020304" pitchFamily="18" charset="0"/>
              </a:rPr>
              <a:t>gelişim düzeylerini yönlendirmek için sporcunun uyum düzeyi, antrenman dönemi ve yarışma takvimi öncelikli olarak </a:t>
            </a:r>
            <a:r>
              <a:rPr lang="tr-TR" sz="2800" dirty="0" smtClean="0">
                <a:ea typeface="Times New Roman" panose="02020603050405020304" pitchFamily="18" charset="0"/>
              </a:rPr>
              <a:t>göz önünde </a:t>
            </a:r>
            <a:r>
              <a:rPr lang="tr-TR" sz="2800" dirty="0">
                <a:ea typeface="Times New Roman" panose="02020603050405020304" pitchFamily="18" charset="0"/>
              </a:rPr>
              <a:t>bulundurul­malıdır. Yıllık antrenman planlaması içerisinde; bu etmenlerin uygun bir biçimde birleş­tirilmesine bağlı olarak, en üst düzeyde verim düzeyi elde edilmekte ve istenilen sürelerde sporcunun en yüksek verim düzeyini sergilemesi de sağlanmaktadır</a:t>
            </a:r>
            <a:r>
              <a:rPr lang="tr-TR" sz="2800" dirty="0" smtClean="0">
                <a:ea typeface="Times New Roman" panose="02020603050405020304" pitchFamily="18" charset="0"/>
              </a:rPr>
              <a:t>.</a:t>
            </a:r>
          </a:p>
          <a:p>
            <a:pPr algn="just">
              <a:spcAft>
                <a:spcPts val="0"/>
              </a:spcAft>
            </a:pPr>
            <a:endParaRPr lang="tr-TR" sz="2800" dirty="0">
              <a:ea typeface="Times New Roman" panose="02020603050405020304" pitchFamily="18" charset="0"/>
            </a:endParaRPr>
          </a:p>
          <a:p>
            <a:pPr algn="just">
              <a:spcAft>
                <a:spcPts val="0"/>
              </a:spcAft>
            </a:pPr>
            <a:r>
              <a:rPr lang="tr-TR" sz="2800" dirty="0">
                <a:ea typeface="Times New Roman" panose="02020603050405020304" pitchFamily="18" charset="0"/>
              </a:rPr>
              <a:t>Antrenman planlaması içerisinde genel zorlanmanın belirlenmesi, genel zorlanma ölçü­tü (GZÖ) ile belirlenmektedir (41). Genel zorlanma ölçütü, </a:t>
            </a:r>
            <a:r>
              <a:rPr lang="tr-TR" sz="2800" dirty="0" err="1">
                <a:ea typeface="Times New Roman" panose="02020603050405020304" pitchFamily="18" charset="0"/>
              </a:rPr>
              <a:t>lliutave</a:t>
            </a:r>
            <a:r>
              <a:rPr lang="tr-TR" sz="2800" dirty="0">
                <a:ea typeface="Times New Roman" panose="02020603050405020304" pitchFamily="18" charset="0"/>
              </a:rPr>
              <a:t> </a:t>
            </a:r>
            <a:r>
              <a:rPr lang="tr-TR" sz="2800" dirty="0" err="1">
                <a:ea typeface="Times New Roman" panose="02020603050405020304" pitchFamily="18" charset="0"/>
              </a:rPr>
              <a:t>Dumitrescu'nun</a:t>
            </a:r>
            <a:r>
              <a:rPr lang="tr-TR" sz="2800" dirty="0">
                <a:ea typeface="Times New Roman" panose="02020603050405020304" pitchFamily="18" charset="0"/>
              </a:rPr>
              <a:t> (41) ortaya koyduğu denklem kullanılarak hesaplanabilmektedir.</a:t>
            </a:r>
            <a:endParaRPr lang="tr-TR" sz="2800" dirty="0">
              <a:effectLst/>
              <a:ea typeface="Times New Roman" panose="02020603050405020304" pitchFamily="18" charset="0"/>
            </a:endParaRPr>
          </a:p>
        </p:txBody>
      </p:sp>
    </p:spTree>
    <p:extLst>
      <p:ext uri="{BB962C8B-B14F-4D97-AF65-F5344CB8AC3E}">
        <p14:creationId xmlns:p14="http://schemas.microsoft.com/office/powerpoint/2010/main" val="333279002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Dikdörtgen 1"/>
              <p:cNvSpPr/>
              <p:nvPr/>
            </p:nvSpPr>
            <p:spPr>
              <a:xfrm>
                <a:off x="208547" y="296506"/>
                <a:ext cx="11790948" cy="6273962"/>
              </a:xfrm>
              <a:prstGeom prst="rect">
                <a:avLst/>
              </a:prstGeom>
            </p:spPr>
            <p:txBody>
              <a:bodyPr wrap="square">
                <a:spAutoFit/>
              </a:bodyPr>
              <a:lstStyle/>
              <a:p>
                <a:pPr algn="just">
                  <a:spcAft>
                    <a:spcPts val="0"/>
                  </a:spcAft>
                </a:pPr>
                <a:endParaRPr lang="tr-TR" sz="2800" dirty="0" smtClean="0">
                  <a:ea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tr-TR" sz="2800" b="1" i="1">
                          <a:latin typeface="Cambria Math"/>
                        </a:rPr>
                        <m:t>𝑮𝒆𝒏𝒆𝒍</m:t>
                      </m:r>
                      <m:r>
                        <a:rPr lang="tr-TR" sz="2800" b="1" i="1">
                          <a:latin typeface="Cambria Math"/>
                        </a:rPr>
                        <m:t> </m:t>
                      </m:r>
                      <m:r>
                        <a:rPr lang="tr-TR" sz="2800" b="1" i="1">
                          <a:latin typeface="Cambria Math"/>
                        </a:rPr>
                        <m:t>𝒁𝒐𝒓𝒍𝒂𝒏𝒎𝒂</m:t>
                      </m:r>
                      <m:r>
                        <a:rPr lang="tr-TR" sz="2800" b="1" i="1">
                          <a:latin typeface="Cambria Math"/>
                        </a:rPr>
                        <m:t> Ö</m:t>
                      </m:r>
                      <m:r>
                        <a:rPr lang="tr-TR" sz="2800" b="1" i="1">
                          <a:latin typeface="Cambria Math"/>
                        </a:rPr>
                        <m:t>𝒍</m:t>
                      </m:r>
                      <m:r>
                        <a:rPr lang="tr-TR" sz="2800" b="1" i="1">
                          <a:latin typeface="Cambria Math"/>
                        </a:rPr>
                        <m:t>çü</m:t>
                      </m:r>
                      <m:r>
                        <a:rPr lang="tr-TR" sz="2800" b="1" i="1">
                          <a:latin typeface="Cambria Math"/>
                        </a:rPr>
                        <m:t>𝒕</m:t>
                      </m:r>
                      <m:r>
                        <a:rPr lang="tr-TR" sz="2800" b="1" i="1">
                          <a:latin typeface="Cambria Math"/>
                        </a:rPr>
                        <m:t>ü=</m:t>
                      </m:r>
                      <m:f>
                        <m:fPr>
                          <m:ctrlPr>
                            <a:rPr lang="tr-TR" sz="2800" b="1" i="1">
                              <a:latin typeface="Cambria Math"/>
                            </a:rPr>
                          </m:ctrlPr>
                        </m:fPr>
                        <m:num>
                          <m:r>
                            <a:rPr lang="tr-TR" sz="2800" b="1" i="1">
                              <a:latin typeface="Cambria Math"/>
                            </a:rPr>
                            <m:t>𝑮𝑺</m:t>
                          </m:r>
                          <m:r>
                            <a:rPr lang="tr-TR" sz="2800" b="1" i="1">
                              <a:latin typeface="Cambria Math"/>
                            </a:rPr>
                            <m:t>×</m:t>
                          </m:r>
                          <m:r>
                            <a:rPr lang="tr-TR" sz="2800" b="1" i="1">
                              <a:latin typeface="Cambria Math"/>
                            </a:rPr>
                            <m:t>𝑴𝒀</m:t>
                          </m:r>
                          <m:r>
                            <a:rPr lang="tr-TR" sz="2800" b="1" i="1">
                              <a:latin typeface="Cambria Math"/>
                            </a:rPr>
                            <m:t>×</m:t>
                          </m:r>
                          <m:r>
                            <a:rPr lang="tr-TR" sz="2800" b="1" i="1">
                              <a:latin typeface="Cambria Math"/>
                            </a:rPr>
                            <m:t>𝑴𝑲</m:t>
                          </m:r>
                        </m:num>
                        <m:den>
                          <m:r>
                            <a:rPr lang="tr-TR" sz="2800" b="1" i="1">
                              <a:latin typeface="Cambria Math"/>
                            </a:rPr>
                            <m:t>𝟏𝟎</m:t>
                          </m:r>
                          <m:r>
                            <a:rPr lang="tr-TR" sz="2800" b="1" i="1">
                              <a:latin typeface="Cambria Math"/>
                            </a:rPr>
                            <m:t>,</m:t>
                          </m:r>
                          <m:r>
                            <a:rPr lang="tr-TR" sz="2800" b="1" i="1">
                              <a:latin typeface="Cambria Math"/>
                            </a:rPr>
                            <m:t>𝟎𝟎𝟎</m:t>
                          </m:r>
                        </m:den>
                      </m:f>
                    </m:oMath>
                  </m:oMathPara>
                </a14:m>
                <a:endParaRPr lang="tr-TR" sz="2800" dirty="0" smtClean="0"/>
              </a:p>
              <a:p>
                <a:pPr algn="just"/>
                <a:endParaRPr lang="tr-TR" sz="1000" dirty="0"/>
              </a:p>
              <a:p>
                <a:pPr algn="just">
                  <a:spcAft>
                    <a:spcPts val="0"/>
                  </a:spcAft>
                </a:pPr>
                <a:r>
                  <a:rPr lang="tr-TR" sz="2800" dirty="0" smtClean="0">
                    <a:ea typeface="Times New Roman" panose="02020603050405020304" pitchFamily="18" charset="0"/>
                  </a:rPr>
                  <a:t>Daha </a:t>
                </a:r>
                <a:r>
                  <a:rPr lang="tr-TR" sz="2800" dirty="0">
                    <a:ea typeface="Times New Roman" panose="02020603050405020304" pitchFamily="18" charset="0"/>
                  </a:rPr>
                  <a:t>önceki bölümlerde; genel sertliğin (GS) %63.5, mutlak yoğunluğun (MY) %74.5 ve mutlak kapsamın (MK) 102 </a:t>
                </a:r>
                <a:r>
                  <a:rPr lang="tr-TR" sz="2800" dirty="0" err="1">
                    <a:ea typeface="Times New Roman" panose="02020603050405020304" pitchFamily="18" charset="0"/>
                  </a:rPr>
                  <a:t>dk</a:t>
                </a:r>
                <a:r>
                  <a:rPr lang="tr-TR" sz="2800" dirty="0">
                    <a:ea typeface="Times New Roman" panose="02020603050405020304" pitchFamily="18" charset="0"/>
                  </a:rPr>
                  <a:t> olduğu belirtilmiştir. Bu değerleri yukarıdaki denklem­de yerine koyacak olursak, genel zorlanma ölçütünün = 48.5 olduğu bulunacaktır</a:t>
                </a:r>
                <a:r>
                  <a:rPr lang="tr-TR" sz="2800" dirty="0" smtClean="0">
                    <a:ea typeface="Times New Roman" panose="02020603050405020304" pitchFamily="18" charset="0"/>
                  </a:rPr>
                  <a:t>.</a:t>
                </a:r>
              </a:p>
              <a:p>
                <a:pPr algn="just">
                  <a:spcAft>
                    <a:spcPts val="0"/>
                  </a:spcAft>
                </a:pPr>
                <a:endParaRPr lang="tr-TR" sz="2800" dirty="0" smtClean="0">
                  <a:ea typeface="Times New Roman" panose="02020603050405020304" pitchFamily="18" charset="0"/>
                </a:endParaRPr>
              </a:p>
              <a:p>
                <a:pPr algn="just">
                  <a:spcAft>
                    <a:spcPts val="0"/>
                  </a:spcAft>
                </a:pPr>
                <a14:m>
                  <m:oMathPara xmlns:m="http://schemas.openxmlformats.org/officeDocument/2006/math">
                    <m:oMathParaPr>
                      <m:jc m:val="centerGroup"/>
                    </m:oMathParaPr>
                    <m:oMath xmlns:m="http://schemas.openxmlformats.org/officeDocument/2006/math">
                      <m:r>
                        <a:rPr lang="tr-TR" sz="2800" b="1" i="1">
                          <a:latin typeface="Cambria Math"/>
                        </a:rPr>
                        <m:t>𝑮</m:t>
                      </m:r>
                      <m:r>
                        <a:rPr lang="tr-TR" sz="2800" b="1" i="1">
                          <a:latin typeface="Cambria Math"/>
                        </a:rPr>
                        <m:t>ö</m:t>
                      </m:r>
                      <m:r>
                        <a:rPr lang="tr-TR" sz="2800" b="1" i="1">
                          <a:latin typeface="Cambria Math"/>
                        </a:rPr>
                        <m:t>𝒓𝒆𝒄𝒆</m:t>
                      </m:r>
                      <m:r>
                        <a:rPr lang="tr-TR" sz="2800" b="1" i="1">
                          <a:latin typeface="Cambria Math"/>
                        </a:rPr>
                        <m:t> </m:t>
                      </m:r>
                      <m:r>
                        <a:rPr lang="tr-TR" sz="2800" b="1" i="1">
                          <a:latin typeface="Cambria Math"/>
                        </a:rPr>
                        <m:t>𝒀𝒐</m:t>
                      </m:r>
                      <m:r>
                        <a:rPr lang="tr-TR" sz="2800" b="1" i="1">
                          <a:latin typeface="Cambria Math"/>
                        </a:rPr>
                        <m:t>ğ</m:t>
                      </m:r>
                      <m:r>
                        <a:rPr lang="tr-TR" sz="2800" b="1" i="1">
                          <a:latin typeface="Cambria Math"/>
                        </a:rPr>
                        <m:t>𝒖𝒏𝒍𝒖𝒌</m:t>
                      </m:r>
                      <m:r>
                        <a:rPr lang="tr-TR" sz="2800" b="1" i="1">
                          <a:latin typeface="Cambria Math"/>
                        </a:rPr>
                        <m:t>=</m:t>
                      </m:r>
                      <m:f>
                        <m:fPr>
                          <m:ctrlPr>
                            <a:rPr lang="tr-TR" sz="2800" b="1" i="1">
                              <a:latin typeface="Cambria Math"/>
                            </a:rPr>
                          </m:ctrlPr>
                        </m:fPr>
                        <m:num>
                          <m:r>
                            <a:rPr lang="tr-TR" sz="2800" b="1" i="1">
                              <a:latin typeface="Cambria Math"/>
                            </a:rPr>
                            <m:t>%</m:t>
                          </m:r>
                          <m:r>
                            <a:rPr lang="tr-TR" sz="2800" b="1" i="1">
                              <a:latin typeface="Cambria Math"/>
                            </a:rPr>
                            <m:t>𝟔𝟖</m:t>
                          </m:r>
                          <m:r>
                            <a:rPr lang="tr-TR" sz="2800" b="1" i="1">
                              <a:latin typeface="Cambria Math"/>
                            </a:rPr>
                            <m:t>.</m:t>
                          </m:r>
                          <m:r>
                            <a:rPr lang="tr-TR" sz="2800" b="1" i="1">
                              <a:latin typeface="Cambria Math"/>
                            </a:rPr>
                            <m:t>𝟖</m:t>
                          </m:r>
                          <m:r>
                            <a:rPr lang="tr-TR" sz="2800" b="1" i="1">
                              <a:latin typeface="Cambria Math"/>
                            </a:rPr>
                            <m:t>×%</m:t>
                          </m:r>
                          <m:r>
                            <a:rPr lang="tr-TR" sz="2800" b="1" i="1">
                              <a:latin typeface="Cambria Math"/>
                            </a:rPr>
                            <m:t>𝟕𝟒</m:t>
                          </m:r>
                          <m:r>
                            <a:rPr lang="tr-TR" sz="2800" b="1" i="1">
                              <a:latin typeface="Cambria Math"/>
                            </a:rPr>
                            <m:t>.</m:t>
                          </m:r>
                          <m:r>
                            <a:rPr lang="tr-TR" sz="2800" b="1" i="1">
                              <a:latin typeface="Cambria Math"/>
                            </a:rPr>
                            <m:t>𝟓</m:t>
                          </m:r>
                          <m:r>
                            <a:rPr lang="tr-TR" sz="2800" b="1" i="1">
                              <a:latin typeface="Cambria Math"/>
                            </a:rPr>
                            <m:t>×</m:t>
                          </m:r>
                          <m:r>
                            <a:rPr lang="tr-TR" sz="2800" b="1" i="1">
                              <a:latin typeface="Cambria Math"/>
                            </a:rPr>
                            <m:t>𝟏𝟎𝟐</m:t>
                          </m:r>
                        </m:num>
                        <m:den>
                          <m:r>
                            <a:rPr lang="tr-TR" sz="2800" b="1" i="1">
                              <a:latin typeface="Cambria Math"/>
                            </a:rPr>
                            <m:t>𝟏𝟎</m:t>
                          </m:r>
                          <m:r>
                            <a:rPr lang="tr-TR" sz="2800" b="1" i="1">
                              <a:latin typeface="Cambria Math"/>
                            </a:rPr>
                            <m:t>,</m:t>
                          </m:r>
                          <m:r>
                            <a:rPr lang="tr-TR" sz="2800" b="1" i="1">
                              <a:latin typeface="Cambria Math"/>
                            </a:rPr>
                            <m:t>𝟎𝟎𝟎</m:t>
                          </m:r>
                        </m:den>
                      </m:f>
                      <m:r>
                        <a:rPr lang="tr-TR" sz="2800" b="1" i="1">
                          <a:latin typeface="Cambria Math"/>
                        </a:rPr>
                        <m:t>=</m:t>
                      </m:r>
                      <m:r>
                        <a:rPr lang="tr-TR" sz="2800" b="1" i="1">
                          <a:latin typeface="Cambria Math"/>
                        </a:rPr>
                        <m:t>𝟒𝟖</m:t>
                      </m:r>
                      <m:r>
                        <a:rPr lang="tr-TR" sz="2800" b="1" i="1">
                          <a:latin typeface="Cambria Math"/>
                        </a:rPr>
                        <m:t>.</m:t>
                      </m:r>
                      <m:r>
                        <a:rPr lang="tr-TR" sz="2800" b="1" i="1">
                          <a:latin typeface="Cambria Math"/>
                        </a:rPr>
                        <m:t>𝟓</m:t>
                      </m:r>
                    </m:oMath>
                  </m:oMathPara>
                </a14:m>
                <a:endParaRPr lang="tr-TR" sz="2800" dirty="0" smtClean="0">
                  <a:solidFill>
                    <a:srgbClr val="FF0000"/>
                  </a:solidFill>
                  <a:effectLst/>
                  <a:ea typeface="Times New Roman" panose="02020603050405020304" pitchFamily="18" charset="0"/>
                </a:endParaRPr>
              </a:p>
              <a:p>
                <a:pPr algn="just">
                  <a:spcAft>
                    <a:spcPts val="0"/>
                  </a:spcAft>
                </a:pPr>
                <a:endParaRPr lang="tr-TR" sz="2800" dirty="0" smtClean="0">
                  <a:solidFill>
                    <a:srgbClr val="FF0000"/>
                  </a:solidFill>
                  <a:effectLst/>
                  <a:ea typeface="Times New Roman" panose="02020603050405020304" pitchFamily="18" charset="0"/>
                </a:endParaRPr>
              </a:p>
              <a:p>
                <a:pPr algn="just"/>
                <a:r>
                  <a:rPr lang="tr-TR" sz="2800" dirty="0"/>
                  <a:t>Yukarıdaki değerler, genel zorlanma ölçütünün %50'nin biraz altında ve bu düzeyinde çok düşük bir genel antrenman zorlanması olduğunu göstermektedir.</a:t>
                </a:r>
              </a:p>
              <a:p>
                <a:pPr algn="just">
                  <a:spcAft>
                    <a:spcPts val="0"/>
                  </a:spcAft>
                </a:pPr>
                <a:endParaRPr lang="tr-TR" sz="2800" dirty="0">
                  <a:solidFill>
                    <a:srgbClr val="FF0000"/>
                  </a:solidFill>
                  <a:effectLst/>
                  <a:ea typeface="Times New Roman" panose="02020603050405020304" pitchFamily="18" charset="0"/>
                </a:endParaRPr>
              </a:p>
            </p:txBody>
          </p:sp>
        </mc:Choice>
        <mc:Fallback xmlns="">
          <p:sp>
            <p:nvSpPr>
              <p:cNvPr id="2" name="Dikdörtgen 1"/>
              <p:cNvSpPr>
                <a:spLocks noRot="1" noChangeAspect="1" noMove="1" noResize="1" noEditPoints="1" noAdjustHandles="1" noChangeArrowheads="1" noChangeShapeType="1" noTextEdit="1"/>
              </p:cNvSpPr>
              <p:nvPr/>
            </p:nvSpPr>
            <p:spPr>
              <a:xfrm>
                <a:off x="208547" y="296506"/>
                <a:ext cx="11790948" cy="6273962"/>
              </a:xfrm>
              <a:prstGeom prst="rect">
                <a:avLst/>
              </a:prstGeom>
              <a:blipFill rotWithShape="1">
                <a:blip r:embed="rId2"/>
                <a:stretch>
                  <a:fillRect l="-1034" r="-1086"/>
                </a:stretch>
              </a:blipFill>
            </p:spPr>
            <p:txBody>
              <a:bodyPr/>
              <a:lstStyle/>
              <a:p>
                <a:r>
                  <a:rPr lang="tr-TR">
                    <a:noFill/>
                  </a:rPr>
                  <a:t> </a:t>
                </a:r>
              </a:p>
            </p:txBody>
          </p:sp>
        </mc:Fallback>
      </mc:AlternateContent>
    </p:spTree>
    <p:extLst>
      <p:ext uri="{BB962C8B-B14F-4D97-AF65-F5344CB8AC3E}">
        <p14:creationId xmlns:p14="http://schemas.microsoft.com/office/powerpoint/2010/main" val="353684736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6214" y="244698"/>
            <a:ext cx="11513714" cy="5262979"/>
          </a:xfrm>
          <a:prstGeom prst="rect">
            <a:avLst/>
          </a:prstGeom>
        </p:spPr>
        <p:txBody>
          <a:bodyPr wrap="square">
            <a:spAutoFit/>
          </a:bodyPr>
          <a:lstStyle/>
          <a:p>
            <a:pPr algn="just">
              <a:spcAft>
                <a:spcPts val="0"/>
              </a:spcAft>
            </a:pPr>
            <a:r>
              <a:rPr lang="tr-TR" sz="2800" b="1" dirty="0">
                <a:ea typeface="Times New Roman" panose="02020603050405020304" pitchFamily="18" charset="0"/>
              </a:rPr>
              <a:t>ÖNEMLİ KAVRAMLARIN ÖZETİ</a:t>
            </a:r>
          </a:p>
          <a:p>
            <a:pPr algn="just">
              <a:spcAft>
                <a:spcPts val="0"/>
              </a:spcAft>
            </a:pPr>
            <a:r>
              <a:rPr lang="tr-TR" sz="2800" dirty="0">
                <a:ea typeface="Times New Roman" panose="02020603050405020304" pitchFamily="18" charset="0"/>
              </a:rPr>
              <a:t>Antrenman sırasında gerçekleştirilen iş miktarı, bir antrenman planının başarısını et­kileyen önemli bir değişken olarak görülmelidir. Gerçekleştirilen iş miktarı; temel olarak fizyolojik </a:t>
            </a:r>
            <a:r>
              <a:rPr lang="tr-TR" sz="2800" dirty="0" err="1">
                <a:ea typeface="Times New Roman" panose="02020603050405020304" pitchFamily="18" charset="0"/>
              </a:rPr>
              <a:t>uyarımları</a:t>
            </a:r>
            <a:r>
              <a:rPr lang="tr-TR" sz="2800" dirty="0">
                <a:ea typeface="Times New Roman" panose="02020603050405020304" pitchFamily="18" charset="0"/>
              </a:rPr>
              <a:t> sağlamak ve buna bağlı olarak da yüksek düzeyde verimin gelişti­rilmesi için uygulanan fiziksel, teknik, taktik antrenman içeriklerini kapsamaktadır. Her sporcunun iş yükü </a:t>
            </a:r>
            <a:r>
              <a:rPr lang="tr-TR" sz="2800" dirty="0" smtClean="0">
                <a:ea typeface="Times New Roman" panose="02020603050405020304" pitchFamily="18" charset="0"/>
              </a:rPr>
              <a:t>antrenman </a:t>
            </a:r>
            <a:r>
              <a:rPr lang="tr-TR" sz="2800" dirty="0">
                <a:ea typeface="Times New Roman" panose="02020603050405020304" pitchFamily="18" charset="0"/>
              </a:rPr>
              <a:t>kapsamı, sertliği ve yoğunluğunun değişikliğinden </a:t>
            </a:r>
            <a:r>
              <a:rPr lang="tr-TR" sz="2800" dirty="0" smtClean="0">
                <a:ea typeface="Times New Roman" panose="02020603050405020304" pitchFamily="18" charset="0"/>
              </a:rPr>
              <a:t>dolayı, </a:t>
            </a:r>
            <a:r>
              <a:rPr lang="tr-TR" sz="2800" dirty="0">
                <a:ea typeface="Times New Roman" panose="02020603050405020304" pitchFamily="18" charset="0"/>
              </a:rPr>
              <a:t>bireysel olarak belirlenmelidir.</a:t>
            </a:r>
          </a:p>
          <a:p>
            <a:pPr algn="just"/>
            <a:r>
              <a:rPr lang="tr-TR" sz="2800" dirty="0">
                <a:ea typeface="Times New Roman" panose="02020603050405020304" pitchFamily="18" charset="0"/>
              </a:rPr>
              <a:t>Antrenmanda gerçekleştirilen iş yükü, aşamalı bir </a:t>
            </a:r>
            <a:r>
              <a:rPr lang="tr-TR" sz="2800" dirty="0" smtClean="0">
                <a:ea typeface="Times New Roman" panose="02020603050405020304" pitchFamily="18" charset="0"/>
              </a:rPr>
              <a:t>biçiminde </a:t>
            </a:r>
            <a:r>
              <a:rPr lang="tr-TR" sz="2800" dirty="0">
                <a:ea typeface="Times New Roman" panose="02020603050405020304" pitchFamily="18" charset="0"/>
              </a:rPr>
              <a:t>son 50 yılda artmıştır. Bu artış ise bir gün içerisinde çok sayıda antrenman birimi uygulayarak ve mikro döngü içeri­sinde antrenman sayısının arttırılması ile sağlanmıştır. </a:t>
            </a:r>
            <a:endParaRPr lang="tr-TR" sz="2800" dirty="0"/>
          </a:p>
        </p:txBody>
      </p:sp>
    </p:spTree>
    <p:extLst>
      <p:ext uri="{BB962C8B-B14F-4D97-AF65-F5344CB8AC3E}">
        <p14:creationId xmlns:p14="http://schemas.microsoft.com/office/powerpoint/2010/main" val="189554780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60608" y="299910"/>
            <a:ext cx="11590760" cy="4401205"/>
          </a:xfrm>
          <a:prstGeom prst="rect">
            <a:avLst/>
          </a:prstGeom>
        </p:spPr>
        <p:txBody>
          <a:bodyPr wrap="square">
            <a:spAutoFit/>
          </a:bodyPr>
          <a:lstStyle/>
          <a:p>
            <a:pPr algn="just"/>
            <a:r>
              <a:rPr lang="tr-TR" sz="2800" dirty="0"/>
              <a:t>Sporcular, spor yaşantıları süresin­ce aşamalı olarak antrenman kapsamlarını, sertliklerini ve yoğunluklarını artırmalıdırlar. Bu etmenlerin keskin bir biçimde ya da çok fazla artışı gerçekleştirilirse, aşırı antrenman durumu oluşabilmektedir. Bu bağlamda sporcular, iş yüklerini bireysel ve aşamalı </a:t>
            </a:r>
            <a:r>
              <a:rPr lang="tr-TR" sz="2800"/>
              <a:t>bir </a:t>
            </a:r>
            <a:r>
              <a:rPr lang="tr-TR" sz="2800" smtClean="0"/>
              <a:t>biçimde </a:t>
            </a:r>
            <a:r>
              <a:rPr lang="tr-TR" sz="2800" dirty="0"/>
              <a:t>yükselterek uygulamalıdırlar. </a:t>
            </a:r>
          </a:p>
          <a:p>
            <a:pPr lvl="0" algn="just"/>
            <a:r>
              <a:rPr lang="tr-TR" sz="2800" dirty="0" smtClean="0">
                <a:solidFill>
                  <a:prstClr val="black"/>
                </a:solidFill>
              </a:rPr>
              <a:t>Antrenörler</a:t>
            </a:r>
            <a:r>
              <a:rPr lang="tr-TR" sz="2800" dirty="0">
                <a:solidFill>
                  <a:prstClr val="black"/>
                </a:solidFill>
              </a:rPr>
              <a:t>, antrenman planının etkinliğini belirlemeleri için antrenman yüklenmelerini ve verim düzeyi ölçümlerini, denetlemesi gerekmektedir. Antrenörler, teknik ve taktik antrenmanlarda antrenman birimindeki becerilerin karmaşıklık düzeyini ya da antrenman birimlerinin yoğunluğunu belirleyerek, antrenmanın niteliğini arttırmalıdırlar. </a:t>
            </a:r>
          </a:p>
        </p:txBody>
      </p:sp>
    </p:spTree>
    <p:extLst>
      <p:ext uri="{BB962C8B-B14F-4D97-AF65-F5344CB8AC3E}">
        <p14:creationId xmlns:p14="http://schemas.microsoft.com/office/powerpoint/2010/main" val="261295451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60608" y="299910"/>
            <a:ext cx="11333409" cy="3970318"/>
          </a:xfrm>
          <a:prstGeom prst="rect">
            <a:avLst/>
          </a:prstGeom>
        </p:spPr>
        <p:txBody>
          <a:bodyPr wrap="square">
            <a:spAutoFit/>
          </a:bodyPr>
          <a:lstStyle/>
          <a:p>
            <a:pPr algn="just"/>
            <a:r>
              <a:rPr lang="tr-TR" sz="2800" dirty="0" smtClean="0">
                <a:solidFill>
                  <a:prstClr val="black"/>
                </a:solidFill>
              </a:rPr>
              <a:t>Bunun </a:t>
            </a:r>
            <a:r>
              <a:rPr lang="tr-TR" sz="2800" dirty="0">
                <a:solidFill>
                  <a:prstClr val="black"/>
                </a:solidFill>
              </a:rPr>
              <a:t>için de birçok spor dalında (futbol ve rugby gibi) yaygın olarak antrenman ve yarışma sertliği­ni belirlemek için kalp atım hızının değerlendirilmesi kullanmaktadırlar. </a:t>
            </a:r>
            <a:r>
              <a:rPr lang="tr-TR" sz="2800" dirty="0" smtClean="0">
                <a:solidFill>
                  <a:prstClr val="black"/>
                </a:solidFill>
              </a:rPr>
              <a:t>Antrenörler, ant­renman yüklenmelerini ya da toplam iş yükünü arttırırken, yüklenme-dinlenme arasındaki ilişkiyi de göz önüne almalı ve yüklenme dinlenme ilişkisini en üst düzeyde sağlayacak bir biçimde antrenmanı düzenlemelidir. Dolayısıyla da antrenörler, yenilenme teknikleri ve enerji yedeklerinin yeniden doldurulması için gerekli olan süreler ve yöntemler konusunda bilgi sahibi olmalıdır (ayrıntılı açıklamalar için bölüm 5'e bakınız).</a:t>
            </a:r>
            <a:endParaRPr lang="tr-TR" sz="2800" dirty="0">
              <a:solidFill>
                <a:prstClr val="black"/>
              </a:solidFill>
            </a:endParaRPr>
          </a:p>
        </p:txBody>
      </p:sp>
    </p:spTree>
    <p:extLst>
      <p:ext uri="{BB962C8B-B14F-4D97-AF65-F5344CB8AC3E}">
        <p14:creationId xmlns:p14="http://schemas.microsoft.com/office/powerpoint/2010/main" val="7168434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7593</Words>
  <Application>Microsoft Office PowerPoint</Application>
  <PresentationFormat>Custom</PresentationFormat>
  <Paragraphs>193</Paragraphs>
  <Slides>76</Slides>
  <Notes>2</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Teması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SilentAll Team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prof.seydi</cp:lastModifiedBy>
  <cp:revision>38</cp:revision>
  <dcterms:created xsi:type="dcterms:W3CDTF">2016-02-17T22:14:25Z</dcterms:created>
  <dcterms:modified xsi:type="dcterms:W3CDTF">2017-04-10T18:54:04Z</dcterms:modified>
</cp:coreProperties>
</file>