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2" r:id="rId5"/>
    <p:sldId id="260" r:id="rId6"/>
    <p:sldId id="261" r:id="rId7"/>
    <p:sldId id="259"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81" r:id="rId26"/>
    <p:sldId id="282" r:id="rId27"/>
    <p:sldId id="283" r:id="rId28"/>
    <p:sldId id="279" r:id="rId29"/>
    <p:sldId id="286" r:id="rId30"/>
    <p:sldId id="284" r:id="rId31"/>
    <p:sldId id="285" r:id="rId32"/>
    <p:sldId id="294" r:id="rId33"/>
    <p:sldId id="295" r:id="rId34"/>
    <p:sldId id="296" r:id="rId35"/>
    <p:sldId id="287" r:id="rId36"/>
    <p:sldId id="290" r:id="rId37"/>
    <p:sldId id="291" r:id="rId38"/>
    <p:sldId id="292" r:id="rId39"/>
    <p:sldId id="293" r:id="rId40"/>
    <p:sldId id="288" r:id="rId41"/>
    <p:sldId id="297" r:id="rId42"/>
    <p:sldId id="298" r:id="rId43"/>
    <p:sldId id="299" r:id="rId44"/>
    <p:sldId id="28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8" r:id="rId73"/>
    <p:sldId id="329" r:id="rId74"/>
    <p:sldId id="330" r:id="rId75"/>
    <p:sldId id="331" r:id="rId76"/>
    <p:sldId id="327" r:id="rId77"/>
    <p:sldId id="332" r:id="rId78"/>
    <p:sldId id="333" r:id="rId79"/>
    <p:sldId id="334" r:id="rId80"/>
    <p:sldId id="335" r:id="rId81"/>
    <p:sldId id="336" r:id="rId82"/>
    <p:sldId id="337" r:id="rId83"/>
    <p:sldId id="338" r:id="rId84"/>
    <p:sldId id="339" r:id="rId85"/>
    <p:sldId id="340" r:id="rId86"/>
    <p:sldId id="341" r:id="rId87"/>
    <p:sldId id="342" r:id="rId88"/>
    <p:sldId id="344" r:id="rId89"/>
    <p:sldId id="345" r:id="rId90"/>
    <p:sldId id="346" r:id="rId91"/>
    <p:sldId id="347" r:id="rId92"/>
    <p:sldId id="343"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9" r:id="rId133"/>
    <p:sldId id="387" r:id="rId134"/>
    <p:sldId id="388" r:id="rId135"/>
    <p:sldId id="390" r:id="rId136"/>
    <p:sldId id="391" r:id="rId137"/>
    <p:sldId id="392" r:id="rId138"/>
    <p:sldId id="393" r:id="rId139"/>
    <p:sldId id="395" r:id="rId140"/>
    <p:sldId id="396" r:id="rId141"/>
    <p:sldId id="397" r:id="rId142"/>
    <p:sldId id="398" r:id="rId143"/>
    <p:sldId id="399" r:id="rId144"/>
    <p:sldId id="394"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 id="427" r:id="rId17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62" d="100"/>
          <a:sy n="62" d="100"/>
        </p:scale>
        <p:origin x="84"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tableStyles" Target="tableStyles.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theme" Target="theme/theme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4FA98666-ADAB-4DD5-BCC6-0CA6F0127905}" type="datetimeFigureOut">
              <a:rPr lang="tr-TR" smtClean="0"/>
              <a:t>25.11.2016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B891342-8C0F-403F-9448-E1B50CA70B51}" type="slidenum">
              <a:rPr lang="tr-TR" smtClean="0"/>
              <a:t>‹#›</a:t>
            </a:fld>
            <a:endParaRPr lang="tr-TR"/>
          </a:p>
        </p:txBody>
      </p:sp>
    </p:spTree>
    <p:extLst>
      <p:ext uri="{BB962C8B-B14F-4D97-AF65-F5344CB8AC3E}">
        <p14:creationId xmlns:p14="http://schemas.microsoft.com/office/powerpoint/2010/main" val="65828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FA98666-ADAB-4DD5-BCC6-0CA6F0127905}" type="datetimeFigureOut">
              <a:rPr lang="tr-TR" smtClean="0"/>
              <a:t>25.11.2016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B891342-8C0F-403F-9448-E1B50CA70B51}" type="slidenum">
              <a:rPr lang="tr-TR" smtClean="0"/>
              <a:t>‹#›</a:t>
            </a:fld>
            <a:endParaRPr lang="tr-TR"/>
          </a:p>
        </p:txBody>
      </p:sp>
    </p:spTree>
    <p:extLst>
      <p:ext uri="{BB962C8B-B14F-4D97-AF65-F5344CB8AC3E}">
        <p14:creationId xmlns:p14="http://schemas.microsoft.com/office/powerpoint/2010/main" val="976410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4FA98666-ADAB-4DD5-BCC6-0CA6F0127905}" type="datetimeFigureOut">
              <a:rPr lang="tr-TR" smtClean="0"/>
              <a:t>25.11.2016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B891342-8C0F-403F-9448-E1B50CA70B51}" type="slidenum">
              <a:rPr lang="tr-TR" smtClean="0"/>
              <a:t>‹#›</a:t>
            </a:fld>
            <a:endParaRPr lang="tr-TR"/>
          </a:p>
        </p:txBody>
      </p:sp>
    </p:spTree>
    <p:extLst>
      <p:ext uri="{BB962C8B-B14F-4D97-AF65-F5344CB8AC3E}">
        <p14:creationId xmlns:p14="http://schemas.microsoft.com/office/powerpoint/2010/main" val="899736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FA98666-ADAB-4DD5-BCC6-0CA6F0127905}" type="datetimeFigureOut">
              <a:rPr lang="tr-TR" smtClean="0"/>
              <a:t>25.11.2016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B891342-8C0F-403F-9448-E1B50CA70B51}" type="slidenum">
              <a:rPr lang="tr-TR" smtClean="0"/>
              <a:t>‹#›</a:t>
            </a:fld>
            <a:endParaRPr lang="tr-TR"/>
          </a:p>
        </p:txBody>
      </p:sp>
    </p:spTree>
    <p:extLst>
      <p:ext uri="{BB962C8B-B14F-4D97-AF65-F5344CB8AC3E}">
        <p14:creationId xmlns:p14="http://schemas.microsoft.com/office/powerpoint/2010/main" val="6386901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FA98666-ADAB-4DD5-BCC6-0CA6F0127905}" type="datetimeFigureOut">
              <a:rPr lang="tr-TR" smtClean="0"/>
              <a:t>25.11.2016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B891342-8C0F-403F-9448-E1B50CA70B51}" type="slidenum">
              <a:rPr lang="tr-TR" smtClean="0"/>
              <a:t>‹#›</a:t>
            </a:fld>
            <a:endParaRPr lang="tr-TR"/>
          </a:p>
        </p:txBody>
      </p:sp>
    </p:spTree>
    <p:extLst>
      <p:ext uri="{BB962C8B-B14F-4D97-AF65-F5344CB8AC3E}">
        <p14:creationId xmlns:p14="http://schemas.microsoft.com/office/powerpoint/2010/main" val="1034610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FA98666-ADAB-4DD5-BCC6-0CA6F0127905}" type="datetimeFigureOut">
              <a:rPr lang="tr-TR" smtClean="0"/>
              <a:t>25.11.2016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B891342-8C0F-403F-9448-E1B50CA70B51}" type="slidenum">
              <a:rPr lang="tr-TR" smtClean="0"/>
              <a:t>‹#›</a:t>
            </a:fld>
            <a:endParaRPr lang="tr-TR"/>
          </a:p>
        </p:txBody>
      </p:sp>
    </p:spTree>
    <p:extLst>
      <p:ext uri="{BB962C8B-B14F-4D97-AF65-F5344CB8AC3E}">
        <p14:creationId xmlns:p14="http://schemas.microsoft.com/office/powerpoint/2010/main" val="3252503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FA98666-ADAB-4DD5-BCC6-0CA6F0127905}" type="datetimeFigureOut">
              <a:rPr lang="tr-TR" smtClean="0"/>
              <a:t>25.11.2016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B891342-8C0F-403F-9448-E1B50CA70B51}" type="slidenum">
              <a:rPr lang="tr-TR" smtClean="0"/>
              <a:t>‹#›</a:t>
            </a:fld>
            <a:endParaRPr lang="tr-TR"/>
          </a:p>
        </p:txBody>
      </p:sp>
    </p:spTree>
    <p:extLst>
      <p:ext uri="{BB962C8B-B14F-4D97-AF65-F5344CB8AC3E}">
        <p14:creationId xmlns:p14="http://schemas.microsoft.com/office/powerpoint/2010/main" val="1997579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FA98666-ADAB-4DD5-BCC6-0CA6F0127905}" type="datetimeFigureOut">
              <a:rPr lang="tr-TR" smtClean="0"/>
              <a:t>25.11.2016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B891342-8C0F-403F-9448-E1B50CA70B51}" type="slidenum">
              <a:rPr lang="tr-TR" smtClean="0"/>
              <a:t>‹#›</a:t>
            </a:fld>
            <a:endParaRPr lang="tr-TR"/>
          </a:p>
        </p:txBody>
      </p:sp>
    </p:spTree>
    <p:extLst>
      <p:ext uri="{BB962C8B-B14F-4D97-AF65-F5344CB8AC3E}">
        <p14:creationId xmlns:p14="http://schemas.microsoft.com/office/powerpoint/2010/main" val="654260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FA98666-ADAB-4DD5-BCC6-0CA6F0127905}" type="datetimeFigureOut">
              <a:rPr lang="tr-TR" smtClean="0"/>
              <a:t>25.11.2016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B891342-8C0F-403F-9448-E1B50CA70B51}" type="slidenum">
              <a:rPr lang="tr-TR" smtClean="0"/>
              <a:t>‹#›</a:t>
            </a:fld>
            <a:endParaRPr lang="tr-TR"/>
          </a:p>
        </p:txBody>
      </p:sp>
    </p:spTree>
    <p:extLst>
      <p:ext uri="{BB962C8B-B14F-4D97-AF65-F5344CB8AC3E}">
        <p14:creationId xmlns:p14="http://schemas.microsoft.com/office/powerpoint/2010/main" val="3346147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FA98666-ADAB-4DD5-BCC6-0CA6F0127905}" type="datetimeFigureOut">
              <a:rPr lang="tr-TR" smtClean="0"/>
              <a:t>25.11.2016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B891342-8C0F-403F-9448-E1B50CA70B51}" type="slidenum">
              <a:rPr lang="tr-TR" smtClean="0"/>
              <a:t>‹#›</a:t>
            </a:fld>
            <a:endParaRPr lang="tr-TR"/>
          </a:p>
        </p:txBody>
      </p:sp>
    </p:spTree>
    <p:extLst>
      <p:ext uri="{BB962C8B-B14F-4D97-AF65-F5344CB8AC3E}">
        <p14:creationId xmlns:p14="http://schemas.microsoft.com/office/powerpoint/2010/main" val="3969175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FA98666-ADAB-4DD5-BCC6-0CA6F0127905}" type="datetimeFigureOut">
              <a:rPr lang="tr-TR" smtClean="0"/>
              <a:t>25.11.2016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B891342-8C0F-403F-9448-E1B50CA70B51}" type="slidenum">
              <a:rPr lang="tr-TR" smtClean="0"/>
              <a:t>‹#›</a:t>
            </a:fld>
            <a:endParaRPr lang="tr-TR"/>
          </a:p>
        </p:txBody>
      </p:sp>
    </p:spTree>
    <p:extLst>
      <p:ext uri="{BB962C8B-B14F-4D97-AF65-F5344CB8AC3E}">
        <p14:creationId xmlns:p14="http://schemas.microsoft.com/office/powerpoint/2010/main" val="2489665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A98666-ADAB-4DD5-BCC6-0CA6F0127905}" type="datetimeFigureOut">
              <a:rPr lang="tr-TR" smtClean="0"/>
              <a:t>25.11.2016</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891342-8C0F-403F-9448-E1B50CA70B51}" type="slidenum">
              <a:rPr lang="tr-TR" smtClean="0"/>
              <a:t>‹#›</a:t>
            </a:fld>
            <a:endParaRPr lang="tr-TR"/>
          </a:p>
        </p:txBody>
      </p:sp>
    </p:spTree>
    <p:extLst>
      <p:ext uri="{BB962C8B-B14F-4D97-AF65-F5344CB8AC3E}">
        <p14:creationId xmlns:p14="http://schemas.microsoft.com/office/powerpoint/2010/main" val="30432749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5548393" y="851050"/>
            <a:ext cx="2169763"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22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BOLUM</a:t>
            </a:r>
            <a:endParaRPr kumimoji="0" lang="tr-TR" altLang="tr-TR" sz="15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1800" b="0" i="0" u="none" strike="noStrike" cap="none" normalizeH="0" baseline="0" dirty="0" smtClean="0">
              <a:ln>
                <a:noFill/>
              </a:ln>
              <a:solidFill>
                <a:schemeClr val="tx1"/>
              </a:solidFill>
              <a:effectLst/>
              <a:latin typeface="Arial" panose="020B0604020202020204" pitchFamily="34" charset="0"/>
            </a:endParaRPr>
          </a:p>
        </p:txBody>
      </p:sp>
      <p:pic>
        <p:nvPicPr>
          <p:cNvPr id="1025" name="Resim 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3926" y="1805553"/>
            <a:ext cx="1813302" cy="113347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2247254" y="3943282"/>
            <a:ext cx="8493071" cy="66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37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ANTRENMAN D</a:t>
            </a:r>
            <a:r>
              <a:rPr kumimoji="0" lang="tr-TR" altLang="tr-TR" sz="37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Ö</a:t>
            </a:r>
            <a:r>
              <a:rPr kumimoji="0" lang="tr-TR" altLang="tr-TR" sz="37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NG</a:t>
            </a:r>
            <a:r>
              <a:rPr kumimoji="0" lang="tr-TR" altLang="tr-TR" sz="37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Ü</a:t>
            </a:r>
            <a:r>
              <a:rPr kumimoji="0" lang="tr-TR" altLang="tr-TR" sz="37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LER</a:t>
            </a:r>
            <a:r>
              <a:rPr kumimoji="0" lang="tr-TR" altLang="tr-TR" sz="37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İ</a:t>
            </a:r>
            <a:endParaRPr kumimoji="0" lang="tr-TR" altLang="tr-TR"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77240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048000" y="1582341"/>
            <a:ext cx="6096000" cy="3693319"/>
          </a:xfrm>
          <a:prstGeom prst="rect">
            <a:avLst/>
          </a:prstGeom>
        </p:spPr>
        <p:txBody>
          <a:bodyPr>
            <a:spAutoFit/>
          </a:bodyPr>
          <a:lstStyle/>
          <a:p>
            <a:endParaRPr lang="tr-TR" dirty="0" smtClean="0"/>
          </a:p>
          <a:p>
            <a:r>
              <a:rPr lang="tr-TR" dirty="0"/>
              <a:t>A</a:t>
            </a:r>
            <a:r>
              <a:rPr lang="tr-TR" dirty="0" smtClean="0"/>
              <a:t>ntrenman döngüleri, uzun süreli (dört yıllık planlama) ve bireysel olarak (bir yıllık) planlanmaktadır. 1936 Olimpiyatlarına hazırlanan Almanların, </a:t>
            </a:r>
            <a:r>
              <a:rPr lang="tr-TR" dirty="0" err="1" smtClean="0"/>
              <a:t>planlama¬sına</a:t>
            </a:r>
            <a:r>
              <a:rPr lang="tr-TR" dirty="0" smtClean="0"/>
              <a:t> uygun olarak yıllık plan büyük (makro döngü) ve küçük (mikro döngü) alt evrelerine </a:t>
            </a:r>
            <a:r>
              <a:rPr lang="tr-TR" dirty="0" err="1" smtClean="0"/>
              <a:t>bolümektedir</a:t>
            </a:r>
            <a:r>
              <a:rPr lang="tr-TR" dirty="0" smtClean="0"/>
              <a:t>. Makro döngüler 2-7 haftalık bir evreyi kapsarken, mikro </a:t>
            </a:r>
            <a:r>
              <a:rPr lang="tr-TR" dirty="0" err="1" smtClean="0"/>
              <a:t>döngü¬ler</a:t>
            </a:r>
            <a:r>
              <a:rPr lang="tr-TR" dirty="0" smtClean="0"/>
              <a:t> ise 3-7 antrenman günü ya da 1 haftalık evreyi kapsamaktadır. Bazı yazarlar, mikro ve makro döngüyü sekiz ayrı biçimde incelemelerine karşın gelişim, itki (şok), yenilenme, yarışma ve </a:t>
            </a:r>
            <a:r>
              <a:rPr lang="tr-TR" dirty="0" err="1" smtClean="0"/>
              <a:t>doruklama</a:t>
            </a:r>
            <a:r>
              <a:rPr lang="tr-TR" dirty="0" smtClean="0"/>
              <a:t> döngüleri biçiminde kullanılması daha kullanışlı olmaktadır. Beş temel döngü biçimi ağırlıklı olarak kullanılmasına karşın bazı antrenörler, bu temel </a:t>
            </a:r>
            <a:r>
              <a:rPr lang="tr-TR" dirty="0" err="1" smtClean="0"/>
              <a:t>sınıf¬lamanın</a:t>
            </a:r>
            <a:r>
              <a:rPr lang="tr-TR" dirty="0" smtClean="0"/>
              <a:t> çeşitlemelerini de kullanabilmektedirler.</a:t>
            </a:r>
            <a:endParaRPr lang="tr-TR" dirty="0"/>
          </a:p>
        </p:txBody>
      </p:sp>
    </p:spTree>
    <p:extLst>
      <p:ext uri="{BB962C8B-B14F-4D97-AF65-F5344CB8AC3E}">
        <p14:creationId xmlns:p14="http://schemas.microsoft.com/office/powerpoint/2010/main" val="1401740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720840"/>
            <a:ext cx="6096000" cy="3631763"/>
          </a:xfrm>
          <a:prstGeom prst="rect">
            <a:avLst/>
          </a:prstGeom>
        </p:spPr>
        <p:txBody>
          <a:bodyPr>
            <a:spAutoFit/>
          </a:bodyPr>
          <a:lstStyle/>
          <a:p>
            <a:r>
              <a:rPr lang="tr-TR" sz="3200" b="1" dirty="0" smtClean="0"/>
              <a:t>MİKRO DÖNGÜ</a:t>
            </a:r>
          </a:p>
          <a:p>
            <a:r>
              <a:rPr lang="tr-TR" dirty="0" smtClean="0"/>
              <a:t>Mikro döngü terimi, Yunanca "küçük" anlamına gelen </a:t>
            </a:r>
            <a:r>
              <a:rPr lang="tr-TR" dirty="0" err="1" smtClean="0"/>
              <a:t>micros</a:t>
            </a:r>
            <a:r>
              <a:rPr lang="tr-TR" dirty="0" smtClean="0"/>
              <a:t> ve </a:t>
            </a:r>
            <a:r>
              <a:rPr lang="tr-TR" dirty="0" err="1" smtClean="0"/>
              <a:t>latince</a:t>
            </a:r>
            <a:r>
              <a:rPr lang="tr-TR" dirty="0" smtClean="0"/>
              <a:t> de düzenli bir biçimde olan bir düzey olayı tanımlayan </a:t>
            </a:r>
            <a:r>
              <a:rPr lang="tr-TR" dirty="0" err="1" smtClean="0"/>
              <a:t>cylus'dan</a:t>
            </a:r>
            <a:r>
              <a:rPr lang="tr-TR" dirty="0" smtClean="0"/>
              <a:t> üretilmiştir. Bu bağlamda antrenman kuramında mikro döngü, 3-7 antrenman günü ya da haftalık antrenman programı olarak yıllık antrenman planlaması içerisinde yer almaktadır. Bir mikro döngü antrenman </a:t>
            </a:r>
            <a:r>
              <a:rPr lang="tr-TR" dirty="0" err="1" smtClean="0"/>
              <a:t>prog¬ramının</a:t>
            </a:r>
            <a:r>
              <a:rPr lang="tr-TR" dirty="0" smtClean="0"/>
              <a:t> en önemli ve işlevsel aracı olarak görülmektedir (16,19,20). Yapısı ve içeriğiyle de antrenman sürecinin niteliğini belirlemektedir. Mikro döngünün yapısı, belirli bir </a:t>
            </a:r>
            <a:r>
              <a:rPr lang="tr-TR" dirty="0" err="1" smtClean="0"/>
              <a:t>antren¬man</a:t>
            </a:r>
            <a:r>
              <a:rPr lang="tr-TR" dirty="0" smtClean="0"/>
              <a:t> evresinde baskın olan antrenman amaçlarına, kapsamına, sertliğine ve yöntemlerine bağlı olarak değişmektedir. </a:t>
            </a:r>
            <a:endParaRPr lang="tr-TR" dirty="0"/>
          </a:p>
        </p:txBody>
      </p:sp>
    </p:spTree>
    <p:extLst>
      <p:ext uri="{BB962C8B-B14F-4D97-AF65-F5344CB8AC3E}">
        <p14:creationId xmlns:p14="http://schemas.microsoft.com/office/powerpoint/2010/main" val="3493884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Ayrıca sporcunun, fizyolojik ve psikolojik gereksinimlerinin sürekli olamayacağı, dolayısıyla da sporcunun niteliğine, toparlanma durumuna ve </a:t>
            </a:r>
            <a:r>
              <a:rPr lang="tr-TR" dirty="0" err="1" smtClean="0"/>
              <a:t>yarış¬ma</a:t>
            </a:r>
            <a:r>
              <a:rPr lang="tr-TR" dirty="0" smtClean="0"/>
              <a:t> takvimine göre değişkenlik göstermesi gerektiği de </a:t>
            </a:r>
            <a:r>
              <a:rPr lang="tr-TR" dirty="0" err="1" smtClean="0"/>
              <a:t>gözönüne</a:t>
            </a:r>
            <a:r>
              <a:rPr lang="tr-TR" dirty="0" smtClean="0"/>
              <a:t> alınması gerekmektedir. Bu bağlamda mikro döngüdeki antrenman birimleri, koşullara göre değiştirilebilir </a:t>
            </a:r>
            <a:r>
              <a:rPr lang="tr-TR" dirty="0" err="1" smtClean="0"/>
              <a:t>olma¬lıdır</a:t>
            </a:r>
            <a:r>
              <a:rPr lang="tr-TR" dirty="0" smtClean="0"/>
              <a:t> (20). Mikro döngülerin yapısı değiştirildiğinde, daha sonraki aşamalarda antrenman özelliklerinin mikro döngü özelliklerine göre yeniden sağlanması için antrenman </a:t>
            </a:r>
            <a:r>
              <a:rPr lang="tr-TR" dirty="0" err="1" smtClean="0"/>
              <a:t>birimle¬rinin</a:t>
            </a:r>
            <a:r>
              <a:rPr lang="tr-TR" dirty="0" smtClean="0"/>
              <a:t> düzenlenmesi gerekmektedir (22).</a:t>
            </a:r>
            <a:endParaRPr lang="tr-TR" dirty="0"/>
          </a:p>
        </p:txBody>
      </p:sp>
    </p:spTree>
    <p:extLst>
      <p:ext uri="{BB962C8B-B14F-4D97-AF65-F5344CB8AC3E}">
        <p14:creationId xmlns:p14="http://schemas.microsoft.com/office/powerpoint/2010/main" val="217302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720840"/>
            <a:ext cx="6096000" cy="3416320"/>
          </a:xfrm>
          <a:prstGeom prst="rect">
            <a:avLst/>
          </a:prstGeom>
        </p:spPr>
        <p:txBody>
          <a:bodyPr>
            <a:spAutoFit/>
          </a:bodyPr>
          <a:lstStyle/>
          <a:p>
            <a:r>
              <a:rPr lang="tr-TR" dirty="0" smtClean="0"/>
              <a:t>Mikro Döngülerin Yapılandırılması</a:t>
            </a:r>
          </a:p>
          <a:p>
            <a:r>
              <a:rPr lang="tr-TR" dirty="0" smtClean="0"/>
              <a:t>Mikro döngülerin kökenleri, tarihsel olarak çok öncelere dayanmaktadır. Örneğin, antik Yunan düşünürlerinden olan </a:t>
            </a:r>
            <a:r>
              <a:rPr lang="tr-TR" dirty="0" err="1" smtClean="0"/>
              <a:t>Philosratus</a:t>
            </a:r>
            <a:r>
              <a:rPr lang="tr-TR" dirty="0" smtClean="0"/>
              <a:t>, eserlerinde de mikro döngünün izlerine </a:t>
            </a:r>
            <a:r>
              <a:rPr lang="tr-TR" dirty="0" err="1" smtClean="0"/>
              <a:t>rastlan¬maktadır</a:t>
            </a:r>
            <a:r>
              <a:rPr lang="tr-TR" dirty="0" smtClean="0"/>
              <a:t>. </a:t>
            </a:r>
            <a:r>
              <a:rPr lang="tr-TR" dirty="0" err="1" smtClean="0"/>
              <a:t>Philostatus</a:t>
            </a:r>
            <a:r>
              <a:rPr lang="tr-TR" dirty="0" smtClean="0"/>
              <a:t>, kısa süreli planlamayı 4 günlük bir </a:t>
            </a:r>
            <a:r>
              <a:rPr lang="tr-TR" dirty="0" err="1" smtClean="0"/>
              <a:t>tetra</a:t>
            </a:r>
            <a:r>
              <a:rPr lang="tr-TR" dirty="0" smtClean="0"/>
              <a:t> (4) sistemi olarak </a:t>
            </a:r>
            <a:r>
              <a:rPr lang="tr-TR" dirty="0" err="1" smtClean="0"/>
              <a:t>tanım¬lamakta</a:t>
            </a:r>
            <a:r>
              <a:rPr lang="tr-TR" dirty="0" smtClean="0"/>
              <a:t> ve aşağıdaki gibi düzenlemektedir.</a:t>
            </a:r>
          </a:p>
          <a:p>
            <a:r>
              <a:rPr lang="tr-TR" dirty="0" smtClean="0"/>
              <a:t>1.	Gün	: Kısa ve enerjik bir program ile sporcuyu 		hazırlama</a:t>
            </a:r>
          </a:p>
          <a:p>
            <a:r>
              <a:rPr lang="tr-TR" dirty="0" smtClean="0"/>
              <a:t>2.	Gün	: Sert yüklenmeli bir uygulama</a:t>
            </a:r>
          </a:p>
          <a:p>
            <a:r>
              <a:rPr lang="tr-TR" dirty="0" smtClean="0"/>
              <a:t>3.	Gün	: Düşük düzeyde alıştırmalar ile gevşeme</a:t>
            </a:r>
          </a:p>
          <a:p>
            <a:r>
              <a:rPr lang="tr-TR" dirty="0" smtClean="0"/>
              <a:t>4.	Gün	: Orta düzeydeki alıştırmaları uygulama</a:t>
            </a:r>
            <a:endParaRPr lang="tr-TR" dirty="0"/>
          </a:p>
        </p:txBody>
      </p:sp>
    </p:spTree>
    <p:extLst>
      <p:ext uri="{BB962C8B-B14F-4D97-AF65-F5344CB8AC3E}">
        <p14:creationId xmlns:p14="http://schemas.microsoft.com/office/powerpoint/2010/main" val="1200611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166843"/>
            <a:ext cx="6096000" cy="4524315"/>
          </a:xfrm>
          <a:prstGeom prst="rect">
            <a:avLst/>
          </a:prstGeom>
        </p:spPr>
        <p:txBody>
          <a:bodyPr>
            <a:spAutoFit/>
          </a:bodyPr>
          <a:lstStyle/>
          <a:p>
            <a:r>
              <a:rPr lang="tr-TR" dirty="0" err="1" smtClean="0"/>
              <a:t>Philosratus</a:t>
            </a:r>
            <a:r>
              <a:rPr lang="tr-TR" dirty="0" smtClean="0"/>
              <a:t> bu </a:t>
            </a:r>
            <a:r>
              <a:rPr lang="tr-TR" dirty="0" err="1" smtClean="0"/>
              <a:t>tetra</a:t>
            </a:r>
            <a:r>
              <a:rPr lang="tr-TR" dirty="0" smtClean="0"/>
              <a:t> sisteminin, sürekli olarak tekrarlanmasını önermektedir. Antik </a:t>
            </a:r>
            <a:r>
              <a:rPr lang="tr-TR" dirty="0" err="1" smtClean="0"/>
              <a:t>çağ¬lardaki</a:t>
            </a:r>
            <a:r>
              <a:rPr lang="tr-TR" dirty="0" smtClean="0"/>
              <a:t> antrenman uygulaması, mikro döngü yapısının temellerini oluşturmaktadır.</a:t>
            </a:r>
          </a:p>
          <a:p>
            <a:r>
              <a:rPr lang="tr-TR" dirty="0" smtClean="0"/>
              <a:t>Bir mikro döngünün yapılandırılmasını ;antrenman </a:t>
            </a:r>
            <a:r>
              <a:rPr lang="tr-TR" dirty="0" err="1" smtClean="0"/>
              <a:t>hedefleri,antrenman</a:t>
            </a:r>
            <a:r>
              <a:rPr lang="tr-TR" dirty="0" smtClean="0"/>
              <a:t> etmenleri ve </a:t>
            </a:r>
            <a:r>
              <a:rPr lang="tr-TR" dirty="0" err="1" smtClean="0"/>
              <a:t>sporsal</a:t>
            </a:r>
            <a:r>
              <a:rPr lang="tr-TR" dirty="0" smtClean="0"/>
              <a:t> verim düzeyinin geliştirilmesi için gerekli olan etmenler gibi ölçütler </a:t>
            </a:r>
            <a:r>
              <a:rPr lang="tr-TR" dirty="0" err="1" smtClean="0"/>
              <a:t>belirlemekte¬dir</a:t>
            </a:r>
            <a:r>
              <a:rPr lang="tr-TR" dirty="0" smtClean="0"/>
              <a:t>. Uygun mikro döngü yapısı, çeşitli antrenman etmenlerinin gelişim oranını da </a:t>
            </a:r>
            <a:r>
              <a:rPr lang="tr-TR" dirty="0" err="1" smtClean="0"/>
              <a:t>etkile¬mektedir</a:t>
            </a:r>
            <a:r>
              <a:rPr lang="tr-TR" dirty="0" smtClean="0"/>
              <a:t>. Bir antrenman birimi sırasında oluşan yorgunluk, önemli ölçüde daha sonraki antrenman birimlerini de etkilemektedir. Bu açıdan, mikro döngündeki antrenman </a:t>
            </a:r>
            <a:r>
              <a:rPr lang="tr-TR" dirty="0" err="1" smtClean="0"/>
              <a:t>bi¬rimlerinin</a:t>
            </a:r>
            <a:r>
              <a:rPr lang="tr-TR" dirty="0" smtClean="0"/>
              <a:t> sıralanması, özel bir önem taşımaktadır. Örneğin, eğer bir önceki antrenman</a:t>
            </a:r>
          </a:p>
          <a:p>
            <a:r>
              <a:rPr lang="tr-TR" dirty="0" smtClean="0"/>
              <a:t>birimi dayanıklılık geliştirilmesi için ya da çok sert yüklenmelerin olduğu bir yapılanma </a:t>
            </a:r>
            <a:r>
              <a:rPr lang="tr-TR" dirty="0" err="1" smtClean="0"/>
              <a:t>bi¬çiminde</a:t>
            </a:r>
            <a:r>
              <a:rPr lang="tr-TR" dirty="0" smtClean="0"/>
              <a:t> düzenlenmişse, bu antrenman biriminden sonra gelen antrenman birimi, teknik gelişimini içermemelidir. </a:t>
            </a:r>
            <a:endParaRPr lang="tr-TR" dirty="0"/>
          </a:p>
        </p:txBody>
      </p:sp>
    </p:spTree>
    <p:extLst>
      <p:ext uri="{BB962C8B-B14F-4D97-AF65-F5344CB8AC3E}">
        <p14:creationId xmlns:p14="http://schemas.microsoft.com/office/powerpoint/2010/main" val="853064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3477541" y="1773792"/>
            <a:ext cx="5236918" cy="3310415"/>
          </a:xfrm>
          <a:prstGeom prst="rect">
            <a:avLst/>
          </a:prstGeom>
        </p:spPr>
      </p:pic>
    </p:spTree>
    <p:extLst>
      <p:ext uri="{BB962C8B-B14F-4D97-AF65-F5344CB8AC3E}">
        <p14:creationId xmlns:p14="http://schemas.microsoft.com/office/powerpoint/2010/main" val="1381521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720840"/>
            <a:ext cx="6096000" cy="3416320"/>
          </a:xfrm>
          <a:prstGeom prst="rect">
            <a:avLst/>
          </a:prstGeom>
        </p:spPr>
        <p:txBody>
          <a:bodyPr>
            <a:spAutoFit/>
          </a:bodyPr>
          <a:lstStyle/>
          <a:p>
            <a:r>
              <a:rPr lang="tr-TR" dirty="0" smtClean="0"/>
              <a:t>Bunun nedeni, yorgunluğun teknik yapılanma üzerinde olumsuz etkileri çıkartmasından kaynaklanmaktadır. Bu bağlamda mikro döngü boyunca </a:t>
            </a:r>
            <a:r>
              <a:rPr lang="tr-TR" dirty="0" err="1" smtClean="0"/>
              <a:t>antren¬man</a:t>
            </a:r>
            <a:r>
              <a:rPr lang="tr-TR" dirty="0" smtClean="0"/>
              <a:t> uyaranlarının sıralanması, biriken yorgunluk düzeyine göre değiştirilmelidir. Bir </a:t>
            </a:r>
            <a:r>
              <a:rPr lang="tr-TR" dirty="0" err="1" smtClean="0"/>
              <a:t>mik¬ro</a:t>
            </a:r>
            <a:r>
              <a:rPr lang="tr-TR" dirty="0" smtClean="0"/>
              <a:t> döngüde antrenman birimlerinin sıralamasına ilişkin ölçüt olarak, spor dalına özgü baskın antrenman etmenleri ya da </a:t>
            </a:r>
            <a:r>
              <a:rPr lang="tr-TR" dirty="0" err="1" smtClean="0"/>
              <a:t>biomotor</a:t>
            </a:r>
            <a:r>
              <a:rPr lang="tr-TR" dirty="0" smtClean="0"/>
              <a:t> yetiler kullanılarak yapılandırma </a:t>
            </a:r>
            <a:r>
              <a:rPr lang="tr-TR" dirty="0" err="1" smtClean="0"/>
              <a:t>sağlanma¬lıdır</a:t>
            </a:r>
            <a:r>
              <a:rPr lang="tr-TR" dirty="0" smtClean="0"/>
              <a:t>. Bu sıralama için örnek bir sıralama aşağıda verilmiştir.</a:t>
            </a:r>
          </a:p>
          <a:p>
            <a:r>
              <a:rPr lang="tr-TR" dirty="0" smtClean="0"/>
              <a:t>•	Teknik ya da taktik antrenman</a:t>
            </a:r>
          </a:p>
          <a:p>
            <a:r>
              <a:rPr lang="tr-TR" dirty="0" smtClean="0"/>
              <a:t>•	Sürat, </a:t>
            </a:r>
            <a:r>
              <a:rPr lang="tr-TR" dirty="0" err="1" smtClean="0"/>
              <a:t>çevikli</a:t>
            </a:r>
            <a:r>
              <a:rPr lang="tr-TR" dirty="0" smtClean="0"/>
              <a:t> ya da çabuk kuvvet (güç) gelişimi</a:t>
            </a:r>
          </a:p>
          <a:p>
            <a:r>
              <a:rPr lang="tr-TR" dirty="0" smtClean="0"/>
              <a:t>•	Kuvvet gelişimi</a:t>
            </a:r>
          </a:p>
          <a:p>
            <a:r>
              <a:rPr lang="tr-TR" dirty="0" smtClean="0"/>
              <a:t>•	Özel dayanıklılığın gelişimi</a:t>
            </a:r>
            <a:endParaRPr lang="tr-TR" dirty="0"/>
          </a:p>
        </p:txBody>
      </p:sp>
    </p:spTree>
    <p:extLst>
      <p:ext uri="{BB962C8B-B14F-4D97-AF65-F5344CB8AC3E}">
        <p14:creationId xmlns:p14="http://schemas.microsoft.com/office/powerpoint/2010/main" val="3004572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720840"/>
            <a:ext cx="6096000" cy="3416320"/>
          </a:xfrm>
          <a:prstGeom prst="rect">
            <a:avLst/>
          </a:prstGeom>
        </p:spPr>
        <p:txBody>
          <a:bodyPr>
            <a:spAutoFit/>
          </a:bodyPr>
          <a:lstStyle/>
          <a:p>
            <a:r>
              <a:rPr lang="tr-TR" dirty="0" smtClean="0"/>
              <a:t>Bir Mikro Döngünün Yapılandırılması</a:t>
            </a:r>
          </a:p>
          <a:p>
            <a:r>
              <a:rPr lang="tr-TR" dirty="0" smtClean="0"/>
              <a:t>Sporcunun, bir teknik beceriyi ya da bir </a:t>
            </a:r>
            <a:r>
              <a:rPr lang="tr-TR" dirty="0" err="1" smtClean="0"/>
              <a:t>biomotor</a:t>
            </a:r>
            <a:r>
              <a:rPr lang="tr-TR" dirty="0" smtClean="0"/>
              <a:t> yeteneği geliştirmesi için antrenman yüklenmelerinin tekrarlanarak olarak uygulanması, temel bir zorunluluktur (Romalılara göre "</a:t>
            </a:r>
            <a:r>
              <a:rPr lang="tr-TR" dirty="0" err="1" smtClean="0"/>
              <a:t>repetition</a:t>
            </a:r>
            <a:r>
              <a:rPr lang="tr-TR" dirty="0" smtClean="0"/>
              <a:t>" tekrar çalışmanın anasıdır). Diğer yandan mikro döngü içerisinde, verim düzeyini en üst düzeye çıkarmak için </a:t>
            </a:r>
            <a:r>
              <a:rPr lang="tr-TR" dirty="0" err="1" smtClean="0"/>
              <a:t>biomotor</a:t>
            </a:r>
            <a:r>
              <a:rPr lang="tr-TR" dirty="0" smtClean="0"/>
              <a:t> yeteneklerin geliştirilmesini sağlayan, özel alıştırmalarda çeşitli sıklıklarda tekrarlanmalıdır. Bu bağlamda; bir mikro döngü </a:t>
            </a:r>
            <a:r>
              <a:rPr lang="tr-TR" dirty="0" err="1" smtClean="0"/>
              <a:t>içerisin¬de</a:t>
            </a:r>
            <a:r>
              <a:rPr lang="tr-TR" dirty="0" smtClean="0"/>
              <a:t>, -antrenman etkisini en üst düzeye çıkarabilmek için sporcunun niteliğine bağlı olarak değişen-, benzer özellikli içeriği ile bir antrenman biriminin 2 ya da 3 kere tekrar edilmesi gerekmektedir. </a:t>
            </a:r>
            <a:endParaRPr lang="tr-TR" dirty="0"/>
          </a:p>
        </p:txBody>
      </p:sp>
    </p:spTree>
    <p:extLst>
      <p:ext uri="{BB962C8B-B14F-4D97-AF65-F5344CB8AC3E}">
        <p14:creationId xmlns:p14="http://schemas.microsoft.com/office/powerpoint/2010/main" val="3720553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Mikro döngüdeki yorgunluk düzeyi de antrenman birimlerinin özelliklerini etkilemektedir. Böylece bir sonraki yüklenme için toparlanma süresi çok önem </a:t>
            </a:r>
            <a:r>
              <a:rPr lang="tr-TR" dirty="0" err="1" smtClean="0"/>
              <a:t>kazanmak¬tadır</a:t>
            </a:r>
            <a:r>
              <a:rPr lang="tr-TR" dirty="0" smtClean="0"/>
              <a:t>. Bu açıdan da kullanılan antrenman yüklenmelerinin niteliği de önem </a:t>
            </a:r>
            <a:r>
              <a:rPr lang="tr-TR" dirty="0" err="1" smtClean="0"/>
              <a:t>kazanmakta¬dır</a:t>
            </a:r>
            <a:r>
              <a:rPr lang="tr-TR" dirty="0" smtClean="0"/>
              <a:t>. Örneğin, 20 tekrarlı bir kuvvet antrenmanı yüklenmesinde, 5 tekrarlı ya da 10 tekrarlı yüklenmeye göre daha fazla toparlanma süresi gerekmektedir (1). Buna bağlı olarak da bu türden bir antrenmanın yeniden tekrarlanması için daha uzun bir toparlanma süresi gerekli olmaktadır.</a:t>
            </a:r>
            <a:endParaRPr lang="tr-TR" dirty="0"/>
          </a:p>
        </p:txBody>
      </p:sp>
    </p:spTree>
    <p:extLst>
      <p:ext uri="{BB962C8B-B14F-4D97-AF65-F5344CB8AC3E}">
        <p14:creationId xmlns:p14="http://schemas.microsoft.com/office/powerpoint/2010/main" val="524504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Antrenör ve sporcular, maksimal altı (</a:t>
            </a:r>
            <a:r>
              <a:rPr lang="tr-TR" dirty="0" err="1" smtClean="0"/>
              <a:t>submaksimal</a:t>
            </a:r>
            <a:r>
              <a:rPr lang="tr-TR" dirty="0" smtClean="0"/>
              <a:t>) sertlikte özel dayanıklılıkları </a:t>
            </a:r>
            <a:r>
              <a:rPr lang="tr-TR" dirty="0" err="1" smtClean="0"/>
              <a:t>geliş¬tirmek</a:t>
            </a:r>
            <a:r>
              <a:rPr lang="tr-TR" dirty="0" smtClean="0"/>
              <a:t> istediklerinde, hafta da 3 antrenman birimi yeterli olmaktadır. Buna karşın; </a:t>
            </a:r>
            <a:r>
              <a:rPr lang="tr-TR" dirty="0" err="1" smtClean="0"/>
              <a:t>ya¬rışma</a:t>
            </a:r>
            <a:r>
              <a:rPr lang="tr-TR" dirty="0" smtClean="0"/>
              <a:t> evresinde maksimum sertlikte, haftada 2 kez dayanıklılık uygulaması yapılmalı ve diğer günlerde ise daha düşük sertlikte antrenman yapılmalıdır. Benzer biçimde sporcular kuvvet, hareketlilik ve sürat düzeyini korumak için haftada 1 ya da 2 antrenman birimi uygulamalıdırlar. </a:t>
            </a:r>
            <a:r>
              <a:rPr lang="tr-TR" dirty="0" err="1" smtClean="0"/>
              <a:t>Plyometrik</a:t>
            </a:r>
            <a:r>
              <a:rPr lang="tr-TR" dirty="0" smtClean="0"/>
              <a:t>, sürat ve çeviklik antrenmanında ise haftada 2 ya da 3 gün antrenman yapmak uygun olmaktadır.</a:t>
            </a:r>
            <a:endParaRPr lang="tr-TR" dirty="0"/>
          </a:p>
        </p:txBody>
      </p:sp>
    </p:spTree>
    <p:extLst>
      <p:ext uri="{BB962C8B-B14F-4D97-AF65-F5344CB8AC3E}">
        <p14:creationId xmlns:p14="http://schemas.microsoft.com/office/powerpoint/2010/main" val="3668680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Antrenman yüklenmeleri, mikro döngü içerisinde değiştirilerek uygulanmalıdır. </a:t>
            </a:r>
            <a:r>
              <a:rPr lang="tr-TR" dirty="0" err="1" smtClean="0"/>
              <a:t>Spor¬cular</a:t>
            </a:r>
            <a:r>
              <a:rPr lang="tr-TR" dirty="0" smtClean="0"/>
              <a:t> maksimal yüklenmeleri, haftada 2 günden daha fazla kullanmamalı ve bu günler arasında düşük sertlikte antrenman birimleri ya da aktif dinlenme günleri yerleştirilmelidir. Özellikle de yarışma günlerinden sonra gevşemeyi sağlayıcı, etkin toparlanma günleri önemli olmaktadır. Aktif dinlenme ve düşük </a:t>
            </a:r>
            <a:r>
              <a:rPr lang="tr-TR" dirty="0" err="1" smtClean="0"/>
              <a:t>sertlikli</a:t>
            </a:r>
            <a:r>
              <a:rPr lang="tr-TR" dirty="0" smtClean="0"/>
              <a:t> antrenman uygulamaları, yüksek </a:t>
            </a:r>
            <a:r>
              <a:rPr lang="tr-TR" dirty="0" err="1" smtClean="0"/>
              <a:t>zor¬lama</a:t>
            </a:r>
            <a:r>
              <a:rPr lang="tr-TR" dirty="0" smtClean="0"/>
              <a:t> yaratan yüklenmelerden sonra uygulanmalıdır.</a:t>
            </a:r>
            <a:endParaRPr lang="tr-TR" dirty="0"/>
          </a:p>
        </p:txBody>
      </p:sp>
    </p:spTree>
    <p:extLst>
      <p:ext uri="{BB962C8B-B14F-4D97-AF65-F5344CB8AC3E}">
        <p14:creationId xmlns:p14="http://schemas.microsoft.com/office/powerpoint/2010/main" val="2203339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1754326"/>
          </a:xfrm>
          <a:prstGeom prst="rect">
            <a:avLst/>
          </a:prstGeom>
        </p:spPr>
        <p:txBody>
          <a:bodyPr>
            <a:spAutoFit/>
          </a:bodyPr>
          <a:lstStyle/>
          <a:p>
            <a:r>
              <a:rPr lang="tr-TR" dirty="0" smtClean="0"/>
              <a:t>Mikro döngüleri planlarken antrenörler, özellikle hazırlık evresinde mikro döngüleri tek-</a:t>
            </a:r>
            <a:r>
              <a:rPr lang="tr-TR" dirty="0" err="1" smtClean="0"/>
              <a:t>rarlamalıdırlar</a:t>
            </a:r>
            <a:r>
              <a:rPr lang="tr-TR" dirty="0" smtClean="0"/>
              <a:t>. Bu bağlamda bir makro döngü boyunca, aynı yapıda (içerik, yöntem vb.) bir mikro döngü, 2-3 kere sporcunun uyum düzeyine bağlı olarak tekrarlanabilmektedir. Mikro döngülerdeki değişimler, sporcunun düzeyine bağlı olarak değişmektedir.</a:t>
            </a:r>
            <a:endParaRPr lang="tr-TR" dirty="0"/>
          </a:p>
        </p:txBody>
      </p:sp>
    </p:spTree>
    <p:extLst>
      <p:ext uri="{BB962C8B-B14F-4D97-AF65-F5344CB8AC3E}">
        <p14:creationId xmlns:p14="http://schemas.microsoft.com/office/powerpoint/2010/main" val="40374630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800767"/>
          </a:xfrm>
          <a:prstGeom prst="rect">
            <a:avLst/>
          </a:prstGeom>
        </p:spPr>
        <p:txBody>
          <a:bodyPr>
            <a:spAutoFit/>
          </a:bodyPr>
          <a:lstStyle/>
          <a:p>
            <a:r>
              <a:rPr lang="tr-TR" sz="3200" b="1" dirty="0" smtClean="0"/>
              <a:t>Yapısal Düzenleme Önerileri</a:t>
            </a:r>
          </a:p>
          <a:p>
            <a:r>
              <a:rPr lang="tr-TR" dirty="0" smtClean="0"/>
              <a:t>Uzun süreli ya da yıllık antrenman planına göre makro döngü ve mikro döngü </a:t>
            </a:r>
            <a:r>
              <a:rPr lang="tr-TR" dirty="0" err="1" smtClean="0"/>
              <a:t>planla¬masının</a:t>
            </a:r>
            <a:r>
              <a:rPr lang="tr-TR" dirty="0" smtClean="0"/>
              <a:t> yapısı belirlenmektedir. Mikro döngü planları, yıllık antrenman planlamasının her evresini geliştirmek için planlamalıdır. Antrenörler, sporcuların bireysel gelişim </a:t>
            </a:r>
            <a:r>
              <a:rPr lang="tr-TR" dirty="0" err="1" smtClean="0"/>
              <a:t>düzey¬lerini</a:t>
            </a:r>
            <a:r>
              <a:rPr lang="tr-TR" dirty="0" smtClean="0"/>
              <a:t> denetleyebilmek için antrenman programı içerisinde iki mikrodan daha fazla </a:t>
            </a:r>
            <a:r>
              <a:rPr lang="tr-TR" dirty="0" err="1" smtClean="0"/>
              <a:t>dön¬güyü</a:t>
            </a:r>
            <a:r>
              <a:rPr lang="tr-TR" dirty="0" smtClean="0"/>
              <a:t> planlamamalıdırlar. İkinci bir yaklaşım ise antrenörlerin, makro döngü planlaması yapmalarıdır. </a:t>
            </a:r>
            <a:endParaRPr lang="tr-TR" dirty="0"/>
          </a:p>
        </p:txBody>
      </p:sp>
    </p:spTree>
    <p:extLst>
      <p:ext uri="{BB962C8B-B14F-4D97-AF65-F5344CB8AC3E}">
        <p14:creationId xmlns:p14="http://schemas.microsoft.com/office/powerpoint/2010/main" val="42843933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Buna karşın makro döngü planlaması, antrenman </a:t>
            </a:r>
            <a:r>
              <a:rPr lang="tr-TR" dirty="0" err="1" smtClean="0"/>
              <a:t>dönemlemesi</a:t>
            </a:r>
            <a:r>
              <a:rPr lang="tr-TR" dirty="0" smtClean="0"/>
              <a:t> içerisinde esnek bir şekilde değiştirilebilir olmalıdır. Bu yaklaşımda makro döngü, bir taslak olarak kabul edilmeli, buna bağlı olarak da antrenman planlaması, sporcunun gelişme hızına ve antrenmanın özelliklerine göre değiştirilmelidir. Her ne olursa olsun, makro döngü </a:t>
            </a:r>
            <a:r>
              <a:rPr lang="tr-TR" dirty="0" err="1" smtClean="0"/>
              <a:t>uygu¬lamasında</a:t>
            </a:r>
            <a:r>
              <a:rPr lang="tr-TR" dirty="0" smtClean="0"/>
              <a:t>, mikro döngülerin biçimlendirilmesi antrenman dönemine uygun olmalıdır. Antrenörler, mikro döngülerin yapılandırılmasını tasarlarken, aşağıda belirtilen birçok </a:t>
            </a:r>
            <a:r>
              <a:rPr lang="tr-TR" dirty="0" err="1" smtClean="0"/>
              <a:t>et¬meni</a:t>
            </a:r>
            <a:r>
              <a:rPr lang="tr-TR" dirty="0" smtClean="0"/>
              <a:t> de göz önünde bulundurmalıdır.</a:t>
            </a:r>
            <a:endParaRPr lang="tr-TR" dirty="0"/>
          </a:p>
        </p:txBody>
      </p:sp>
    </p:spTree>
    <p:extLst>
      <p:ext uri="{BB962C8B-B14F-4D97-AF65-F5344CB8AC3E}">
        <p14:creationId xmlns:p14="http://schemas.microsoft.com/office/powerpoint/2010/main" val="431880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751344"/>
            <a:ext cx="6096000" cy="5355312"/>
          </a:xfrm>
          <a:prstGeom prst="rect">
            <a:avLst/>
          </a:prstGeom>
        </p:spPr>
        <p:txBody>
          <a:bodyPr>
            <a:spAutoFit/>
          </a:bodyPr>
          <a:lstStyle/>
          <a:p>
            <a:r>
              <a:rPr lang="tr-TR" dirty="0" smtClean="0"/>
              <a:t>•	Mikro döngünün özellikleri ve birincil öncelikli çalışılacak antrenman etmenleri.</a:t>
            </a:r>
          </a:p>
          <a:p>
            <a:r>
              <a:rPr lang="tr-TR" dirty="0" smtClean="0"/>
              <a:t>•	Mikro döngüde uygulanacak antrenman birimi sayısı, kapsamı, sertliği ve </a:t>
            </a:r>
            <a:r>
              <a:rPr lang="tr-TR" dirty="0" err="1" smtClean="0"/>
              <a:t>karmaşıklı¬ğı</a:t>
            </a:r>
            <a:r>
              <a:rPr lang="tr-TR" dirty="0" smtClean="0"/>
              <a:t> gibi özelliklerin belirlenmesi ile antrenmanın içeriğinin saptanması.</a:t>
            </a:r>
          </a:p>
          <a:p>
            <a:r>
              <a:rPr lang="tr-TR" dirty="0" smtClean="0"/>
              <a:t>•	Mikro döngü içerisinde yüklenme sertliğinin ve yüklenme değişimlerinin düzeyinin be-</a:t>
            </a:r>
            <a:r>
              <a:rPr lang="tr-TR" dirty="0" err="1" smtClean="0"/>
              <a:t>lirlenmesi</a:t>
            </a:r>
            <a:r>
              <a:rPr lang="tr-TR" dirty="0" smtClean="0"/>
              <a:t>.</a:t>
            </a:r>
          </a:p>
          <a:p>
            <a:r>
              <a:rPr lang="tr-TR" dirty="0" smtClean="0"/>
              <a:t>•	Antrenman yüklenmeleri için antrenman birimlerinde kullanılacak ağırlıklı </a:t>
            </a:r>
            <a:r>
              <a:rPr lang="tr-TR" dirty="0" err="1" smtClean="0"/>
              <a:t>yöntemle¬rin</a:t>
            </a:r>
            <a:r>
              <a:rPr lang="tr-TR" dirty="0" smtClean="0"/>
              <a:t> belirlenmesi.</a:t>
            </a:r>
          </a:p>
          <a:p>
            <a:r>
              <a:rPr lang="tr-TR" dirty="0" smtClean="0"/>
              <a:t>•	Eğer olanaklı ise test ya da yarışma günlerini önceden belirlenmesi.</a:t>
            </a:r>
          </a:p>
          <a:p>
            <a:r>
              <a:rPr lang="tr-TR" dirty="0" smtClean="0"/>
              <a:t>•	Bir mikro döngünün genellikle düşük ya da orta sertlikte antrenman birimleri ile </a:t>
            </a:r>
            <a:r>
              <a:rPr lang="tr-TR" dirty="0" err="1" smtClean="0"/>
              <a:t>baş¬laması</a:t>
            </a:r>
            <a:r>
              <a:rPr lang="tr-TR" dirty="0" smtClean="0"/>
              <a:t> ve daha sonra daha sert </a:t>
            </a:r>
            <a:r>
              <a:rPr lang="tr-TR" dirty="0" err="1" smtClean="0"/>
              <a:t>yüklerımeler</a:t>
            </a:r>
            <a:r>
              <a:rPr lang="tr-TR" dirty="0" smtClean="0"/>
              <a:t> Ne antrenman birimi uygulanmasının sürdürülmesi göz önünde bulundurulmalıdır.</a:t>
            </a:r>
          </a:p>
          <a:p>
            <a:r>
              <a:rPr lang="tr-TR" dirty="0" smtClean="0"/>
              <a:t>•	Önemli bir yarışma öncesinde sadece bir </a:t>
            </a:r>
            <a:r>
              <a:rPr lang="tr-TR" dirty="0" err="1" smtClean="0"/>
              <a:t>doruklamanın</a:t>
            </a:r>
            <a:r>
              <a:rPr lang="tr-TR" dirty="0" smtClean="0"/>
              <a:t> olduğu mikro döngü </a:t>
            </a:r>
            <a:r>
              <a:rPr lang="tr-TR" dirty="0" err="1" smtClean="0"/>
              <a:t>uygu¬laması</a:t>
            </a:r>
            <a:r>
              <a:rPr lang="tr-TR" dirty="0" smtClean="0"/>
              <a:t> kullanılmalıdır. Bu </a:t>
            </a:r>
            <a:r>
              <a:rPr lang="tr-TR" dirty="0" err="1" smtClean="0"/>
              <a:t>doruklama</a:t>
            </a:r>
            <a:r>
              <a:rPr lang="tr-TR" dirty="0" smtClean="0"/>
              <a:t> ise yarışmanın başlangıcından 3-5 gün önce olmalıdır.</a:t>
            </a:r>
            <a:endParaRPr lang="tr-TR" dirty="0"/>
          </a:p>
        </p:txBody>
      </p:sp>
    </p:spTree>
    <p:extLst>
      <p:ext uri="{BB962C8B-B14F-4D97-AF65-F5344CB8AC3E}">
        <p14:creationId xmlns:p14="http://schemas.microsoft.com/office/powerpoint/2010/main" val="38484265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1754326"/>
          </a:xfrm>
          <a:prstGeom prst="rect">
            <a:avLst/>
          </a:prstGeom>
        </p:spPr>
        <p:txBody>
          <a:bodyPr>
            <a:spAutoFit/>
          </a:bodyPr>
          <a:lstStyle/>
          <a:p>
            <a:r>
              <a:rPr lang="tr-TR" dirty="0" smtClean="0"/>
              <a:t>Antrenörler, sporcunun günlük olarak kaç antrenman birimi yapacağına karar </a:t>
            </a:r>
            <a:r>
              <a:rPr lang="tr-TR" dirty="0" err="1" smtClean="0"/>
              <a:t>vermeli¬dirler</a:t>
            </a:r>
            <a:r>
              <a:rPr lang="tr-TR" dirty="0" smtClean="0"/>
              <a:t>. Bu karar vermelerinde sporcunun gelişim durumu, iş, okul yada bireysel yaşantısı </a:t>
            </a:r>
            <a:r>
              <a:rPr lang="tr-TR" dirty="0" err="1" smtClean="0"/>
              <a:t>gönönüne</a:t>
            </a:r>
            <a:r>
              <a:rPr lang="tr-TR" dirty="0" smtClean="0"/>
              <a:t> alınması gerekmektedir Buna bağlı olarak da antrenman </a:t>
            </a:r>
            <a:r>
              <a:rPr lang="tr-TR" dirty="0" err="1" smtClean="0"/>
              <a:t>planması</a:t>
            </a:r>
            <a:r>
              <a:rPr lang="tr-TR" dirty="0" smtClean="0"/>
              <a:t> içerisinde yapılacak antrenman birimi sayısı belirlenmektedir.</a:t>
            </a:r>
            <a:endParaRPr lang="tr-TR" dirty="0"/>
          </a:p>
        </p:txBody>
      </p:sp>
    </p:spTree>
    <p:extLst>
      <p:ext uri="{BB962C8B-B14F-4D97-AF65-F5344CB8AC3E}">
        <p14:creationId xmlns:p14="http://schemas.microsoft.com/office/powerpoint/2010/main" val="39666554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582341"/>
            <a:ext cx="6096000" cy="3693319"/>
          </a:xfrm>
          <a:prstGeom prst="rect">
            <a:avLst/>
          </a:prstGeom>
        </p:spPr>
        <p:txBody>
          <a:bodyPr>
            <a:spAutoFit/>
          </a:bodyPr>
          <a:lstStyle/>
          <a:p>
            <a:r>
              <a:rPr lang="tr-TR" dirty="0" smtClean="0"/>
              <a:t>Ayrıca her mikro döngü öncesinde antrenör ve sporcular kısa bir toplantı yaparak, </a:t>
            </a:r>
            <a:r>
              <a:rPr lang="tr-TR" dirty="0" err="1" smtClean="0"/>
              <a:t>hedef¬lere</a:t>
            </a:r>
            <a:r>
              <a:rPr lang="tr-TR" dirty="0" smtClean="0"/>
              <a:t> ulaşmak için yöntemler, hedefler ya da mikro döngü içerisinde yapılacak testler gibi antrenmanın ayrıntılarını tartışmalıdırlar. Özellikle de antrenör ve sporcular, her </a:t>
            </a:r>
            <a:r>
              <a:rPr lang="tr-TR" dirty="0" err="1" smtClean="0"/>
              <a:t>antren¬man</a:t>
            </a:r>
            <a:r>
              <a:rPr lang="tr-TR" dirty="0" smtClean="0"/>
              <a:t> günündeki antrenman sayısını, kapsam ve </a:t>
            </a:r>
            <a:r>
              <a:rPr lang="tr-TR" dirty="0" err="1" smtClean="0"/>
              <a:t>sertiliğini</a:t>
            </a:r>
            <a:r>
              <a:rPr lang="tr-TR" dirty="0" smtClean="0"/>
              <a:t> ve mikro döngü içerisindeki çok zor olan antrenman birimlerini belirlemelidirler. Antrenörler ayrıca mikro döngü </a:t>
            </a:r>
            <a:r>
              <a:rPr lang="tr-TR" dirty="0" err="1" smtClean="0"/>
              <a:t>içerisin¬deki</a:t>
            </a:r>
            <a:r>
              <a:rPr lang="tr-TR" dirty="0" smtClean="0"/>
              <a:t> ulaşılmak istenen verim hedeflerini de açık olarak belirtmelidirler. Buna ek olarak da sporculara gelişim için özel uyarılarda yapmalıdırlar. Mikro döngünün sonunda bir yarışma varsa, antrenör yarışmanın bütün ayrıntılarını açıklamalı ve yarışmadaki istenilen hedeflere ulaşmak için onları, motive etmelidir.</a:t>
            </a:r>
            <a:endParaRPr lang="tr-TR" dirty="0"/>
          </a:p>
        </p:txBody>
      </p:sp>
    </p:spTree>
    <p:extLst>
      <p:ext uri="{BB962C8B-B14F-4D97-AF65-F5344CB8AC3E}">
        <p14:creationId xmlns:p14="http://schemas.microsoft.com/office/powerpoint/2010/main" val="1917587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Benzer biçimde mikro döngünün sonunda yarışma yok ise döngünün son antrenman biriminden sonra hedeflere ulaşılıp, ulaşılmadığını belirleme amaçlı, sporcunun </a:t>
            </a:r>
            <a:r>
              <a:rPr lang="tr-TR" dirty="0" err="1" smtClean="0"/>
              <a:t>antren¬man</a:t>
            </a:r>
            <a:r>
              <a:rPr lang="tr-TR" dirty="0" smtClean="0"/>
              <a:t> davranışı ve motivasyonu gibi yaklaşımların tartışıldığı bir toplantı yapılmalıdır. </a:t>
            </a:r>
            <a:r>
              <a:rPr lang="tr-TR" dirty="0" err="1" smtClean="0"/>
              <a:t>Ant¬renör</a:t>
            </a:r>
            <a:r>
              <a:rPr lang="tr-TR" dirty="0" smtClean="0"/>
              <a:t>, bu toplantı da sporcunun antrenmandaki verim düzeyini ve olumlu, olumsuz </a:t>
            </a:r>
            <a:r>
              <a:rPr lang="tr-TR" dirty="0" err="1" smtClean="0"/>
              <a:t>geli¬şim</a:t>
            </a:r>
            <a:r>
              <a:rPr lang="tr-TR" dirty="0" smtClean="0"/>
              <a:t> durumunu ortaya koymalıdır.</a:t>
            </a:r>
            <a:endParaRPr lang="tr-TR" dirty="0"/>
          </a:p>
        </p:txBody>
      </p:sp>
    </p:spTree>
    <p:extLst>
      <p:ext uri="{BB962C8B-B14F-4D97-AF65-F5344CB8AC3E}">
        <p14:creationId xmlns:p14="http://schemas.microsoft.com/office/powerpoint/2010/main" val="3014658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 Böylece antrenörler ve sporcu, birlikte mikro döngünün gelişimi için ayrıntılı bir yaklaşım oluşturmaktadır. Antrenörler bu tartışmadan elde ettiği sonuçlarla, gelecekteki mikro döngünün biçimlendirilmesi için değişimler yapma </a:t>
            </a:r>
            <a:r>
              <a:rPr lang="tr-TR" dirty="0" err="1" smtClean="0"/>
              <a:t>olana¬ğını</a:t>
            </a:r>
            <a:r>
              <a:rPr lang="tr-TR" dirty="0" smtClean="0"/>
              <a:t> da elde etmektedirler. Bu bağlamda bu türden uygulama ile yapılan mikro döngü biçimlendirilmesi, verim gelişiminin sağlanması için oldukça ortaklaşa yönlendirilmiş bir yapılanma olacaktır.</a:t>
            </a:r>
            <a:endParaRPr lang="tr-TR" dirty="0"/>
          </a:p>
        </p:txBody>
      </p:sp>
    </p:spTree>
    <p:extLst>
      <p:ext uri="{BB962C8B-B14F-4D97-AF65-F5344CB8AC3E}">
        <p14:creationId xmlns:p14="http://schemas.microsoft.com/office/powerpoint/2010/main" val="6861032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523768"/>
          </a:xfrm>
          <a:prstGeom prst="rect">
            <a:avLst/>
          </a:prstGeom>
        </p:spPr>
        <p:txBody>
          <a:bodyPr>
            <a:spAutoFit/>
          </a:bodyPr>
          <a:lstStyle/>
          <a:p>
            <a:r>
              <a:rPr lang="tr-TR" sz="3200" b="1" dirty="0" smtClean="0"/>
              <a:t>Mikro Döngülerin Sınıflandırılması</a:t>
            </a:r>
          </a:p>
          <a:p>
            <a:r>
              <a:rPr lang="tr-TR" dirty="0" smtClean="0"/>
              <a:t>Bu bölümün başında verilen, mikro döngü yapılandırılması örnekleri, farklı koşullara göre uygun çeşitlemeler ile değiştirilerek mikro döngülerin yapılanması için </a:t>
            </a:r>
            <a:r>
              <a:rPr lang="tr-TR" dirty="0" err="1" smtClean="0"/>
              <a:t>kullanılabil¬mektedir</a:t>
            </a:r>
            <a:r>
              <a:rPr lang="tr-TR" dirty="0" smtClean="0"/>
              <a:t>. Mikro döngünün yapılanması, sporcunun gelişim durumu, antrenman </a:t>
            </a:r>
            <a:r>
              <a:rPr lang="tr-TR" dirty="0" err="1" smtClean="0"/>
              <a:t>evre¬sine</a:t>
            </a:r>
            <a:r>
              <a:rPr lang="tr-TR" dirty="0" smtClean="0"/>
              <a:t>, hangi antrenmanın baskın olacağı (örneğin, teknik mi? Taktik mi? Yoksa fiziksel gelişimin mi?) gibi birçok etmen tarafından belirlenmektedir.</a:t>
            </a:r>
            <a:endParaRPr lang="tr-TR" dirty="0"/>
          </a:p>
        </p:txBody>
      </p:sp>
    </p:spTree>
    <p:extLst>
      <p:ext uri="{BB962C8B-B14F-4D97-AF65-F5344CB8AC3E}">
        <p14:creationId xmlns:p14="http://schemas.microsoft.com/office/powerpoint/2010/main" val="36074241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Antrenman kapasitesi ve sporcunun gelişme düzeyi mikro döngü yapısını belirleyenden önemli etmenler olarak görülmektedir. Örneğin, yüksek düzeyde antrenmanlı sporcular, antrenman birimindeki yüksek sertlikte ve kapsamda bir uygulamayı yeni ya da az gelişmiş sporculara göre daha kolay gerçekleştirmektedirler. Aynı takımdaki sporcuların, farklı çalışma kapasiteleri ve antrenman gereksinimleri olabilmektedir,- Bu nedenle mikro döngü yapısının, bireye özgü olarak yapılandırılması önem kazanmaktadır.</a:t>
            </a:r>
            <a:endParaRPr lang="tr-TR" dirty="0"/>
          </a:p>
        </p:txBody>
      </p:sp>
    </p:spTree>
    <p:extLst>
      <p:ext uri="{BB962C8B-B14F-4D97-AF65-F5344CB8AC3E}">
        <p14:creationId xmlns:p14="http://schemas.microsoft.com/office/powerpoint/2010/main" val="10426124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Mikro döngünün yapılandırılması sırasında bireye özgü antrenman yüklenmeleri oluş-</a:t>
            </a:r>
            <a:r>
              <a:rPr lang="tr-TR" dirty="0" err="1" smtClean="0"/>
              <a:t>turabilmeleri</a:t>
            </a:r>
            <a:r>
              <a:rPr lang="tr-TR" dirty="0" smtClean="0"/>
              <a:t> için antrenörlerin, genel ve değişmez bir antrenman yaklaşımını ortadan kaldırmaları gerekmektedir. Belirli bir ölçüde esneklik ile antrenman etmenlerinin değiş-</a:t>
            </a:r>
            <a:r>
              <a:rPr lang="tr-TR" dirty="0" err="1" smtClean="0"/>
              <a:t>tirilebilmesi</a:t>
            </a:r>
            <a:r>
              <a:rPr lang="tr-TR" dirty="0" smtClean="0"/>
              <a:t> için yeterli özgürlük ortamı sağlanacaktır. Böylece antrenörler; antrenmanı değerlendirmesi ya da yarışmalardan elde edilen bilgileri kullanarak, antrenman </a:t>
            </a:r>
            <a:r>
              <a:rPr lang="tr-TR" dirty="0" err="1" smtClean="0"/>
              <a:t>plan¬lamasında</a:t>
            </a:r>
            <a:r>
              <a:rPr lang="tr-TR" dirty="0" smtClean="0"/>
              <a:t> sporcunun verim düzeyini ve antrenman uygulamalarını geliştirici uygulama yapmasına da sağlayacak esneklikte olanaklar sağlamaktadır.</a:t>
            </a:r>
            <a:endParaRPr lang="tr-TR" dirty="0"/>
          </a:p>
        </p:txBody>
      </p:sp>
    </p:spTree>
    <p:extLst>
      <p:ext uri="{BB962C8B-B14F-4D97-AF65-F5344CB8AC3E}">
        <p14:creationId xmlns:p14="http://schemas.microsoft.com/office/powerpoint/2010/main" val="12408812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Mikro döngü yapılanması, antrenman birimlerinin sayısına göre de belirlenmektedir. Daha öncede gösterildiği gibi sporcunun, aşırı antrenman durumunu yaşamayacağı ve sporcunun hazırlık düzeyine bağlı olarak belirlenen, antrenman birimi sayısı belirleyici olmaktadır. Ayrıca antrenman birimleri sayısı, özel bir program izlemediğini ya da bir kampa katılıp, katılmadığına bağlı olarak değişmektedir.</a:t>
            </a:r>
            <a:endParaRPr lang="tr-TR" dirty="0"/>
          </a:p>
        </p:txBody>
      </p:sp>
    </p:spTree>
    <p:extLst>
      <p:ext uri="{BB962C8B-B14F-4D97-AF65-F5344CB8AC3E}">
        <p14:creationId xmlns:p14="http://schemas.microsoft.com/office/powerpoint/2010/main" val="15380126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Burada mikro döngü yapılanması ile ilgili haftada 3 gün (şekil 8.1), 4 gün (şekil 8.2) ve 5 gün (şekil 8.3) antrenman yapıldığı örnekler gösterilmiştir. Gelişmiş sporcular için daha yüksek çalışmaya karşı olan dayanıklılıklarından dolayı antrenman süresi haftada 8 antrenman olarak belirlenmiştir (şekil 8.4-8.5). Antrenman kamplarında ya da tatil günlerinde ek antrenmanlar birimleri uygulanarak, mikro döngüdeki antrenman yapma süreleri artırılabilmektedir.</a:t>
            </a:r>
            <a:endParaRPr lang="tr-TR" dirty="0"/>
          </a:p>
        </p:txBody>
      </p:sp>
    </p:spTree>
    <p:extLst>
      <p:ext uri="{BB962C8B-B14F-4D97-AF65-F5344CB8AC3E}">
        <p14:creationId xmlns:p14="http://schemas.microsoft.com/office/powerpoint/2010/main" val="15547064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305342"/>
            <a:ext cx="6096000" cy="3970318"/>
          </a:xfrm>
          <a:prstGeom prst="rect">
            <a:avLst/>
          </a:prstGeom>
        </p:spPr>
        <p:txBody>
          <a:bodyPr>
            <a:spAutoFit/>
          </a:bodyPr>
          <a:lstStyle/>
          <a:p>
            <a:r>
              <a:rPr lang="tr-TR" dirty="0" smtClean="0"/>
              <a:t>Antrenman birimi sayısını arttırmanın birçok yolu bulunmaktadır. Sporcular 3+1 mikro döngü yapılanmasında, sporcu 3 yarım gün antrenman yaptıktan sonra yarım gün din-</a:t>
            </a:r>
            <a:r>
              <a:rPr lang="tr-TR" dirty="0" err="1" smtClean="0"/>
              <a:t>lenme</a:t>
            </a:r>
            <a:r>
              <a:rPr lang="tr-TR" dirty="0" smtClean="0"/>
              <a:t> yaparak, toplam 9 antrenman birimi uygulamaktadırlar (şekil 8.6). Bu türden bir mikro döngü yapısı, daha iyi bir antrenman düzeyine sahip sporcular için uyarlanarak, daha yüksek sertlikte 5+1 mikro döngüsünde (beş antrenman biriminden sonra yarım gün dinlenme) (şekil 8.7) ve 5+1+1 biçiminde düzenlenen mikro döngü (beş antrenman birimi + yarım gün dinlenme + yarım gün çalışma) (şekil 8.8) olarak uygulanabilmektedir. Bunlardan daha yüksek sertlikte mikro döngü uygulamaları ise antrenman süresine ve her antrenman biriminde uygulanan yüklenmenin biçimine bağlı olarak sağlanmaktadır.</a:t>
            </a:r>
            <a:endParaRPr lang="tr-TR" dirty="0"/>
          </a:p>
        </p:txBody>
      </p:sp>
    </p:spTree>
    <p:extLst>
      <p:ext uri="{BB962C8B-B14F-4D97-AF65-F5344CB8AC3E}">
        <p14:creationId xmlns:p14="http://schemas.microsoft.com/office/powerpoint/2010/main" val="41917793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7330" y="588935"/>
            <a:ext cx="8311760" cy="5439906"/>
          </a:xfrm>
          <a:prstGeom prst="rect">
            <a:avLst/>
          </a:prstGeom>
        </p:spPr>
      </p:pic>
    </p:spTree>
    <p:extLst>
      <p:ext uri="{BB962C8B-B14F-4D97-AF65-F5344CB8AC3E}">
        <p14:creationId xmlns:p14="http://schemas.microsoft.com/office/powerpoint/2010/main" val="5881227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806" y="635430"/>
            <a:ext cx="7635625" cy="5408909"/>
          </a:xfrm>
          <a:prstGeom prst="rect">
            <a:avLst/>
          </a:prstGeom>
        </p:spPr>
      </p:pic>
    </p:spTree>
    <p:extLst>
      <p:ext uri="{BB962C8B-B14F-4D97-AF65-F5344CB8AC3E}">
        <p14:creationId xmlns:p14="http://schemas.microsoft.com/office/powerpoint/2010/main" val="37562578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Ayrıca mikro döngü yapıları, antrenmanın değişik öğelerinin gün içerisinde antrenman birimlerine dağıtıldığı uygulamalar ile biçimlendirilebilmektedir. Örneğin, bir antrenman gününde 3 antrenman birimi uygulanan mikro döngüde, sprint, çeviklik ya da </a:t>
            </a:r>
            <a:r>
              <a:rPr lang="tr-TR" dirty="0" err="1" smtClean="0"/>
              <a:t>plyometrik</a:t>
            </a:r>
            <a:r>
              <a:rPr lang="tr-TR" dirty="0" smtClean="0"/>
              <a:t> içerikli antrenman birimleri, sabah uygulanırken, temel antrenman birimi olarak da </a:t>
            </a:r>
            <a:r>
              <a:rPr lang="tr-TR" dirty="0" err="1" smtClean="0"/>
              <a:t>tak¬tiksel</a:t>
            </a:r>
            <a:r>
              <a:rPr lang="tr-TR" dirty="0" smtClean="0"/>
              <a:t> ya da </a:t>
            </a:r>
            <a:r>
              <a:rPr lang="tr-TR" dirty="0" err="1" smtClean="0"/>
              <a:t>tekniksel</a:t>
            </a:r>
            <a:r>
              <a:rPr lang="tr-TR" dirty="0" smtClean="0"/>
              <a:t> gelişimi sağlayan, antrenman birimleri uygulanmakta, arkasına da öğleden sonra ya da akşam üstü kuvvet antrenman birimi uygulanabilmektedir (şekil 8.9).</a:t>
            </a:r>
            <a:endParaRPr lang="tr-TR" dirty="0"/>
          </a:p>
        </p:txBody>
      </p:sp>
    </p:spTree>
    <p:extLst>
      <p:ext uri="{BB962C8B-B14F-4D97-AF65-F5344CB8AC3E}">
        <p14:creationId xmlns:p14="http://schemas.microsoft.com/office/powerpoint/2010/main" val="19022642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8252" y="1060193"/>
            <a:ext cx="6980850" cy="5170125"/>
          </a:xfrm>
          <a:prstGeom prst="rect">
            <a:avLst/>
          </a:prstGeom>
        </p:spPr>
      </p:pic>
    </p:spTree>
    <p:extLst>
      <p:ext uri="{BB962C8B-B14F-4D97-AF65-F5344CB8AC3E}">
        <p14:creationId xmlns:p14="http://schemas.microsoft.com/office/powerpoint/2010/main" val="40276906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6444" y="1332855"/>
            <a:ext cx="8916027" cy="3378862"/>
          </a:xfrm>
          <a:prstGeom prst="rect">
            <a:avLst/>
          </a:prstGeom>
        </p:spPr>
      </p:pic>
    </p:spTree>
    <p:extLst>
      <p:ext uri="{BB962C8B-B14F-4D97-AF65-F5344CB8AC3E}">
        <p14:creationId xmlns:p14="http://schemas.microsoft.com/office/powerpoint/2010/main" val="18683653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139321"/>
          </a:xfrm>
          <a:prstGeom prst="rect">
            <a:avLst/>
          </a:prstGeom>
        </p:spPr>
        <p:txBody>
          <a:bodyPr>
            <a:spAutoFit/>
          </a:bodyPr>
          <a:lstStyle/>
          <a:p>
            <a:r>
              <a:rPr lang="tr-TR" dirty="0" smtClean="0"/>
              <a:t>Mikro döngü yapılanmasında belirleyici olan diğer bir etmende, antrenmanın zorluk ve sertlik düzeyi </a:t>
            </a:r>
            <a:r>
              <a:rPr lang="tr-TR" dirty="0" err="1" smtClean="0"/>
              <a:t>omaktadır</a:t>
            </a:r>
            <a:r>
              <a:rPr lang="tr-TR" dirty="0" smtClean="0"/>
              <a:t>. Mikro döngü içerisinde antrenman uygulamalarının </a:t>
            </a:r>
            <a:r>
              <a:rPr lang="tr-TR" dirty="0" err="1" smtClean="0"/>
              <a:t>yapılandırıl¬ması</a:t>
            </a:r>
            <a:r>
              <a:rPr lang="tr-TR" dirty="0" smtClean="0"/>
              <a:t>, hiç bir zaman benzer bir biçimde gelişmemektedir. Mikro döngü antrenmanlarının biçimlendirilmesinde, çevresel koşullar (örneğin, iklim, hava) ve yıllık antrenman planının evresi gibi özelliklere bağlı olarak yapılandırmalar yapılmaktadır. Antrenman sertliği çok yüksekten (%90-100), toparlanma antrenman birimi olarak antrenman yapılmayan </a:t>
            </a:r>
            <a:r>
              <a:rPr lang="tr-TR" dirty="0" err="1" smtClean="0"/>
              <a:t>gün¬ler</a:t>
            </a:r>
            <a:r>
              <a:rPr lang="tr-TR" dirty="0" smtClean="0"/>
              <a:t> kadar değişen özellikteki 7 sertlik bölgesine bağlı olarak biçimlendirilmektedir (bakınız çizelge 8.1). </a:t>
            </a:r>
            <a:endParaRPr lang="tr-TR" dirty="0"/>
          </a:p>
        </p:txBody>
      </p:sp>
    </p:spTree>
    <p:extLst>
      <p:ext uri="{BB962C8B-B14F-4D97-AF65-F5344CB8AC3E}">
        <p14:creationId xmlns:p14="http://schemas.microsoft.com/office/powerpoint/2010/main" val="9347853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1754326"/>
          </a:xfrm>
          <a:prstGeom prst="rect">
            <a:avLst/>
          </a:prstGeom>
        </p:spPr>
        <p:txBody>
          <a:bodyPr>
            <a:spAutoFit/>
          </a:bodyPr>
          <a:lstStyle/>
          <a:p>
            <a:r>
              <a:rPr lang="tr-TR" dirty="0" smtClean="0"/>
              <a:t>Bu sertlik değişimleri, mikro döngünün özelliklerini belirlemektedir. Örneğin, bir (şekil 8.10) iki (8.11 -8.15) ya da üç (şekil 8.16) kere bir mikro döngü içerisinde yüksek yüklenmeden çok yüksek yüklenmeli antrenman günü değişimlerine bağlı olarak mikro döngünün yapısı belirlenmektedir.</a:t>
            </a:r>
            <a:endParaRPr lang="tr-TR" dirty="0"/>
          </a:p>
        </p:txBody>
      </p:sp>
    </p:spTree>
    <p:extLst>
      <p:ext uri="{BB962C8B-B14F-4D97-AF65-F5344CB8AC3E}">
        <p14:creationId xmlns:p14="http://schemas.microsoft.com/office/powerpoint/2010/main" val="21897104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Mikro döngü içerisinde bir antrenman zorlanması ya da sertliğine göre planlama </a:t>
            </a:r>
            <a:r>
              <a:rPr lang="tr-TR" dirty="0" err="1" smtClean="0"/>
              <a:t>yapıl¬dığında</a:t>
            </a:r>
            <a:r>
              <a:rPr lang="tr-TR" dirty="0" smtClean="0"/>
              <a:t> antrenörler, aşamalı artan yüklenme ilkesini </a:t>
            </a:r>
            <a:r>
              <a:rPr lang="tr-TR" dirty="0" err="1" smtClean="0"/>
              <a:t>gözönüne</a:t>
            </a:r>
            <a:r>
              <a:rPr lang="tr-TR" dirty="0" smtClean="0"/>
              <a:t> almak zorundadırlar. </a:t>
            </a:r>
            <a:r>
              <a:rPr lang="tr-TR" dirty="0" err="1" smtClean="0"/>
              <a:t>Mik¬ro</a:t>
            </a:r>
            <a:r>
              <a:rPr lang="tr-TR" dirty="0" smtClean="0"/>
              <a:t> döngülerde genellikle haftanın 3. gününde uygulanan tek uçlu (</a:t>
            </a:r>
            <a:r>
              <a:rPr lang="tr-TR" dirty="0" err="1" smtClean="0"/>
              <a:t>doruklu</a:t>
            </a:r>
            <a:r>
              <a:rPr lang="tr-TR" dirty="0" smtClean="0"/>
              <a:t>) uygulaması kullanılmaktadır. Bazı durumlarda ise mikro döngüler, arasında 1-2 gün yenilenme </a:t>
            </a:r>
            <a:r>
              <a:rPr lang="tr-TR" dirty="0" err="1" smtClean="0"/>
              <a:t>ant¬renman</a:t>
            </a:r>
            <a:r>
              <a:rPr lang="tr-TR" dirty="0" smtClean="0"/>
              <a:t> biri olan iki uçlu uygulamayı kullanmaktadırlar. Model antrenman kullanılıyorsa, bu yaklaşım değişik bir biçimde uygulanabilmektedir.</a:t>
            </a:r>
            <a:endParaRPr lang="tr-TR" dirty="0"/>
          </a:p>
        </p:txBody>
      </p:sp>
    </p:spTree>
    <p:extLst>
      <p:ext uri="{BB962C8B-B14F-4D97-AF65-F5344CB8AC3E}">
        <p14:creationId xmlns:p14="http://schemas.microsoft.com/office/powerpoint/2010/main" val="19803787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7154" y="2495419"/>
            <a:ext cx="5677692" cy="1867161"/>
          </a:xfrm>
          <a:prstGeom prst="rect">
            <a:avLst/>
          </a:prstGeom>
        </p:spPr>
      </p:pic>
    </p:spTree>
    <p:extLst>
      <p:ext uri="{BB962C8B-B14F-4D97-AF65-F5344CB8AC3E}">
        <p14:creationId xmlns:p14="http://schemas.microsoft.com/office/powerpoint/2010/main" val="5863559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9048" y="2504946"/>
            <a:ext cx="5753903" cy="1848108"/>
          </a:xfrm>
          <a:prstGeom prst="rect">
            <a:avLst/>
          </a:prstGeom>
        </p:spPr>
      </p:pic>
    </p:spTree>
    <p:extLst>
      <p:ext uri="{BB962C8B-B14F-4D97-AF65-F5344CB8AC3E}">
        <p14:creationId xmlns:p14="http://schemas.microsoft.com/office/powerpoint/2010/main" val="27114063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Bu durum da iki uç, yarışmadaki</a:t>
            </a:r>
          </a:p>
          <a:p>
            <a:r>
              <a:rPr lang="tr-TR" dirty="0" smtClean="0"/>
              <a:t>koşullara benzer bir biçimde etki sağlamak için </a:t>
            </a:r>
            <a:r>
              <a:rPr lang="tr-TR" dirty="0" err="1" smtClean="0"/>
              <a:t>ard</a:t>
            </a:r>
            <a:r>
              <a:rPr lang="tr-TR" dirty="0" smtClean="0"/>
              <a:t> arda gelen antrenman günlerinde uygulanmalıdır. Yükseklik, ısı, uzun yolculuklar, bir kaç zaman dilimi geçişini içeren (5-8 saat zaman farkı), uzun yolculuklar ve </a:t>
            </a:r>
            <a:r>
              <a:rPr lang="tr-TR" dirty="0" err="1" smtClean="0"/>
              <a:t>ilklim</a:t>
            </a:r>
            <a:r>
              <a:rPr lang="tr-TR" dirty="0" smtClean="0"/>
              <a:t> farklılıkları mikro döngünün yapısını </a:t>
            </a:r>
            <a:r>
              <a:rPr lang="tr-TR" dirty="0" err="1" smtClean="0"/>
              <a:t>etkile¬mektedir</a:t>
            </a:r>
            <a:r>
              <a:rPr lang="tr-TR" dirty="0" smtClean="0"/>
              <a:t>. Bu tür durumlarda, sporcunun daha canlı olduğu hafta başında, uç yüklenmeli antrenmanının yapılması önerilmektedir.</a:t>
            </a:r>
          </a:p>
          <a:p>
            <a:r>
              <a:rPr lang="tr-TR" dirty="0" smtClean="0"/>
              <a:t> </a:t>
            </a:r>
            <a:endParaRPr lang="tr-TR" dirty="0"/>
          </a:p>
        </p:txBody>
      </p:sp>
    </p:spTree>
    <p:extLst>
      <p:ext uri="{BB962C8B-B14F-4D97-AF65-F5344CB8AC3E}">
        <p14:creationId xmlns:p14="http://schemas.microsoft.com/office/powerpoint/2010/main" val="4871815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95285" y="2028629"/>
            <a:ext cx="5401429" cy="2800741"/>
          </a:xfrm>
          <a:prstGeom prst="rect">
            <a:avLst/>
          </a:prstGeom>
        </p:spPr>
      </p:pic>
    </p:spTree>
    <p:extLst>
      <p:ext uri="{BB962C8B-B14F-4D97-AF65-F5344CB8AC3E}">
        <p14:creationId xmlns:p14="http://schemas.microsoft.com/office/powerpoint/2010/main" val="26428190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9575" y="2052445"/>
            <a:ext cx="5372850" cy="2753109"/>
          </a:xfrm>
          <a:prstGeom prst="rect">
            <a:avLst/>
          </a:prstGeom>
        </p:spPr>
      </p:pic>
    </p:spTree>
    <p:extLst>
      <p:ext uri="{BB962C8B-B14F-4D97-AF65-F5344CB8AC3E}">
        <p14:creationId xmlns:p14="http://schemas.microsoft.com/office/powerpoint/2010/main" val="23860625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5733" y="2028629"/>
            <a:ext cx="5620534" cy="2800741"/>
          </a:xfrm>
          <a:prstGeom prst="rect">
            <a:avLst/>
          </a:prstGeom>
        </p:spPr>
      </p:pic>
    </p:spTree>
    <p:extLst>
      <p:ext uri="{BB962C8B-B14F-4D97-AF65-F5344CB8AC3E}">
        <p14:creationId xmlns:p14="http://schemas.microsoft.com/office/powerpoint/2010/main" val="9724486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5759" y="2038156"/>
            <a:ext cx="5420481" cy="2781688"/>
          </a:xfrm>
          <a:prstGeom prst="rect">
            <a:avLst/>
          </a:prstGeom>
        </p:spPr>
      </p:pic>
    </p:spTree>
    <p:extLst>
      <p:ext uri="{BB962C8B-B14F-4D97-AF65-F5344CB8AC3E}">
        <p14:creationId xmlns:p14="http://schemas.microsoft.com/office/powerpoint/2010/main" val="19165175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Şekil 10-16 arasında toplam antrenman zorlanması olarak verdiğimiz mikro </a:t>
            </a:r>
            <a:r>
              <a:rPr lang="tr-TR" dirty="0" err="1" smtClean="0"/>
              <a:t>döngü¬leri</a:t>
            </a:r>
            <a:r>
              <a:rPr lang="tr-TR" dirty="0" smtClean="0"/>
              <a:t>, tek başına kapsam ya da sertlikten daha fazla açıklayıcı olmaktadır. Mikro döngü yapılanması içerisinde toplam antrenman zorlanmasının, kullanılmasının nedeni ise spor dallarının çok çeşitli olmasından dolayı bazı sporlarda sürat, çabuk kuvvet baskın </a:t>
            </a:r>
            <a:r>
              <a:rPr lang="tr-TR" dirty="0" err="1" smtClean="0"/>
              <a:t>olur¬ken</a:t>
            </a:r>
            <a:r>
              <a:rPr lang="tr-TR" dirty="0" smtClean="0"/>
              <a:t>, diğer sporlarda maksimal kuvvet ya da dayanıklılık baskın olmaktadır. Ayrıca takım</a:t>
            </a:r>
          </a:p>
          <a:p>
            <a:r>
              <a:rPr lang="tr-TR" dirty="0" smtClean="0"/>
              <a:t>sporlarında çok karmaşık ya da düzensiz olan çok sayıda etmen toplam antrenman </a:t>
            </a:r>
            <a:r>
              <a:rPr lang="tr-TR" dirty="0" err="1" smtClean="0"/>
              <a:t>zor¬lanmasını</a:t>
            </a:r>
            <a:r>
              <a:rPr lang="tr-TR" dirty="0" smtClean="0"/>
              <a:t> belirleyici olmaktadır.</a:t>
            </a:r>
            <a:endParaRPr lang="tr-TR" dirty="0"/>
          </a:p>
        </p:txBody>
      </p:sp>
    </p:spTree>
    <p:extLst>
      <p:ext uri="{BB962C8B-B14F-4D97-AF65-F5344CB8AC3E}">
        <p14:creationId xmlns:p14="http://schemas.microsoft.com/office/powerpoint/2010/main" val="39042909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7180" y="2028629"/>
            <a:ext cx="5477639" cy="2800741"/>
          </a:xfrm>
          <a:prstGeom prst="rect">
            <a:avLst/>
          </a:prstGeom>
        </p:spPr>
      </p:pic>
    </p:spTree>
    <p:extLst>
      <p:ext uri="{BB962C8B-B14F-4D97-AF65-F5344CB8AC3E}">
        <p14:creationId xmlns:p14="http://schemas.microsoft.com/office/powerpoint/2010/main" val="28780213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9575" y="2033392"/>
            <a:ext cx="5372850" cy="2791215"/>
          </a:xfrm>
          <a:prstGeom prst="rect">
            <a:avLst/>
          </a:prstGeom>
        </p:spPr>
      </p:pic>
    </p:spTree>
    <p:extLst>
      <p:ext uri="{BB962C8B-B14F-4D97-AF65-F5344CB8AC3E}">
        <p14:creationId xmlns:p14="http://schemas.microsoft.com/office/powerpoint/2010/main" val="26918762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Mikro döngüler çok değişik biçimlerde sınıflandırılmaktadır. Örneğin, bazı yazarlar 22 mikro döngüsü yapısı olduğunu belirtmektedirler. Mikro döngülerin çeşitleri, antrenman</a:t>
            </a:r>
          </a:p>
          <a:p>
            <a:r>
              <a:rPr lang="tr-TR" dirty="0" smtClean="0"/>
              <a:t>ve yarışma takvimine bağlı olarak çeşitlenebilmektedir. Bu açıdan da antrenörler, çok daha fazla kullanılan mikro döngü yapılarını belirlemeleri ve kendi antrenman koşu ve </a:t>
            </a:r>
            <a:r>
              <a:rPr lang="tr-TR" dirty="0" err="1" smtClean="0"/>
              <a:t>gereksinlerine</a:t>
            </a:r>
            <a:r>
              <a:rPr lang="tr-TR" dirty="0" smtClean="0"/>
              <a:t> göre belirlemelidirler.</a:t>
            </a:r>
            <a:endParaRPr lang="tr-TR" dirty="0"/>
          </a:p>
        </p:txBody>
      </p:sp>
    </p:spTree>
    <p:extLst>
      <p:ext uri="{BB962C8B-B14F-4D97-AF65-F5344CB8AC3E}">
        <p14:creationId xmlns:p14="http://schemas.microsoft.com/office/powerpoint/2010/main" val="36925053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3364" y="2019103"/>
            <a:ext cx="5525271" cy="2819794"/>
          </a:xfrm>
          <a:prstGeom prst="rect">
            <a:avLst/>
          </a:prstGeom>
        </p:spPr>
      </p:pic>
    </p:spTree>
    <p:extLst>
      <p:ext uri="{BB962C8B-B14F-4D97-AF65-F5344CB8AC3E}">
        <p14:creationId xmlns:p14="http://schemas.microsoft.com/office/powerpoint/2010/main" val="28868258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Mikro döngü işlevsel ve dolayısıyla da olanaklar ölçüsünde yalın bir biçimde planlanmış olmalıdır. Bu plan, her antrenman biriminin tarihini, hedefini ve içeriğini belirlemelidir. İçerik kısa bir biçimde açıklanmalı ve bu açıklamalar da antrenman biriminde </a:t>
            </a:r>
            <a:r>
              <a:rPr lang="tr-TR" dirty="0" err="1" smtClean="0"/>
              <a:t>geliştiri¬lecek</a:t>
            </a:r>
            <a:r>
              <a:rPr lang="tr-TR" dirty="0" smtClean="0"/>
              <a:t>, temel öğelerin belirtilmesi gerekmektedir. Şekil 8.17 de bir antrenman evresi için mikro döngü planlama örneği gösterilmiştir.</a:t>
            </a:r>
            <a:endParaRPr lang="tr-TR" dirty="0"/>
          </a:p>
        </p:txBody>
      </p:sp>
    </p:spTree>
    <p:extLst>
      <p:ext uri="{BB962C8B-B14F-4D97-AF65-F5344CB8AC3E}">
        <p14:creationId xmlns:p14="http://schemas.microsoft.com/office/powerpoint/2010/main" val="18328492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215991"/>
          </a:xfrm>
          <a:prstGeom prst="rect">
            <a:avLst/>
          </a:prstGeom>
        </p:spPr>
        <p:txBody>
          <a:bodyPr>
            <a:spAutoFit/>
          </a:bodyPr>
          <a:lstStyle/>
          <a:p>
            <a:r>
              <a:rPr lang="tr-TR" sz="2400" b="1" dirty="0" smtClean="0"/>
              <a:t>Antrenman Özellikleri ve Evrelerine Dayanarak Mikro Döngü Sınıflamasına</a:t>
            </a:r>
          </a:p>
          <a:p>
            <a:endParaRPr lang="tr-TR" dirty="0" smtClean="0"/>
          </a:p>
          <a:p>
            <a:r>
              <a:rPr lang="tr-TR" dirty="0" smtClean="0"/>
              <a:t>Mikro döngü yapısı, antrenman özellikleri ile antrenman evresine bağlıdır. Buna göre geliştirici, şok (itki), toparlanma-yenilenme ya da </a:t>
            </a:r>
            <a:r>
              <a:rPr lang="tr-TR" dirty="0" err="1" smtClean="0"/>
              <a:t>doruklama</a:t>
            </a:r>
            <a:r>
              <a:rPr lang="tr-TR" dirty="0" smtClean="0"/>
              <a:t> ve </a:t>
            </a:r>
            <a:r>
              <a:rPr lang="tr-TR" dirty="0" err="1" smtClean="0"/>
              <a:t>yüklenmesiz</a:t>
            </a:r>
            <a:r>
              <a:rPr lang="tr-TR" dirty="0" smtClean="0"/>
              <a:t> olarak dört genel mikro döngü sınıflaması bulunmaktadır.</a:t>
            </a:r>
            <a:endParaRPr lang="tr-TR" dirty="0"/>
          </a:p>
        </p:txBody>
      </p:sp>
    </p:spTree>
    <p:extLst>
      <p:ext uri="{BB962C8B-B14F-4D97-AF65-F5344CB8AC3E}">
        <p14:creationId xmlns:p14="http://schemas.microsoft.com/office/powerpoint/2010/main" val="40652818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3048000" y="1582341"/>
            <a:ext cx="6096000" cy="3693319"/>
          </a:xfrm>
          <a:prstGeom prst="rect">
            <a:avLst/>
          </a:prstGeom>
        </p:spPr>
        <p:txBody>
          <a:bodyPr>
            <a:spAutoFit/>
          </a:bodyPr>
          <a:lstStyle/>
          <a:p>
            <a:r>
              <a:rPr lang="tr-TR" dirty="0" smtClean="0"/>
              <a:t>Geliştirici Mikro Döngüler</a:t>
            </a:r>
          </a:p>
          <a:p>
            <a:endParaRPr lang="tr-TR" dirty="0" smtClean="0"/>
          </a:p>
          <a:p>
            <a:r>
              <a:rPr lang="tr-TR" dirty="0" smtClean="0"/>
              <a:t>Geliştirici mikro döngüler, hazırlık dönemi içinde özel olmaktadır. Bu döngülerin amacı uyum düzeyini arttırmak beceri ve </a:t>
            </a:r>
            <a:r>
              <a:rPr lang="tr-TR" dirty="0" err="1" smtClean="0"/>
              <a:t>biomotor</a:t>
            </a:r>
            <a:r>
              <a:rPr lang="tr-TR" dirty="0" smtClean="0"/>
              <a:t> yetenekleri geliştirilmesini sağlamaktır. Bu tür döngülerde orta-yüksek zorlanmalı iki ya da üç uçlu yüklenmeler </a:t>
            </a:r>
            <a:r>
              <a:rPr lang="tr-TR" dirty="0" err="1" smtClean="0"/>
              <a:t>kullanılabilmekte¬dir</a:t>
            </a:r>
            <a:r>
              <a:rPr lang="tr-TR" dirty="0" smtClean="0"/>
              <a:t>. Mikro döngüde, sporcunun düzeyine bağlı olarak basamaklama ya da düz yüklenme</a:t>
            </a:r>
          </a:p>
          <a:p>
            <a:r>
              <a:rPr lang="tr-TR" dirty="0" smtClean="0"/>
              <a:t> </a:t>
            </a:r>
          </a:p>
          <a:p>
            <a:r>
              <a:rPr lang="tr-TR" dirty="0" smtClean="0"/>
              <a:t>yöntemleri kullanılabilmektedir. Şekil 8.18 de antrenman birimlerinin başlangıcındaki ilk uyumu ve gelişimi sağlayan, hazırlık döneminin ilk evrelerindeki bir mikro döngü örneği gösterilmektedir.</a:t>
            </a:r>
            <a:endParaRPr lang="tr-TR" dirty="0"/>
          </a:p>
        </p:txBody>
      </p:sp>
    </p:spTree>
    <p:extLst>
      <p:ext uri="{BB962C8B-B14F-4D97-AF65-F5344CB8AC3E}">
        <p14:creationId xmlns:p14="http://schemas.microsoft.com/office/powerpoint/2010/main" val="20232859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1309" y="565419"/>
            <a:ext cx="7617490" cy="5725899"/>
          </a:xfrm>
          <a:prstGeom prst="rect">
            <a:avLst/>
          </a:prstGeom>
        </p:spPr>
      </p:pic>
    </p:spTree>
    <p:extLst>
      <p:ext uri="{BB962C8B-B14F-4D97-AF65-F5344CB8AC3E}">
        <p14:creationId xmlns:p14="http://schemas.microsoft.com/office/powerpoint/2010/main" val="29493180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354765"/>
          </a:xfrm>
          <a:prstGeom prst="rect">
            <a:avLst/>
          </a:prstGeom>
        </p:spPr>
        <p:txBody>
          <a:bodyPr>
            <a:spAutoFit/>
          </a:bodyPr>
          <a:lstStyle/>
          <a:p>
            <a:r>
              <a:rPr lang="tr-TR" sz="3200" b="1" dirty="0" smtClean="0"/>
              <a:t>Şok Mikro Döngüsü</a:t>
            </a:r>
          </a:p>
          <a:p>
            <a:r>
              <a:rPr lang="tr-TR" dirty="0" smtClean="0"/>
              <a:t>Şok mikro döngülerde deneyimli olan sporcular için ani bir antrenman zorlanması, </a:t>
            </a:r>
            <a:r>
              <a:rPr lang="tr-TR" dirty="0" err="1" smtClean="0"/>
              <a:t>ar¬tışı</a:t>
            </a:r>
            <a:r>
              <a:rPr lang="tr-TR" dirty="0" smtClean="0"/>
              <a:t> sağlamak için yüklenmelerde artış yapılmaktadır. Bu mikro döngü, planlı bir biçimde aşırı zorlanma (20) ya da yoğunlaştırılmış (konsantre) yüklenme olarak tanımlanmaktadır (20,22). Şok mikro döngüleri, 2 ya da 4 uçlu bir antrenman yüklenmesi içeren ve özellikle de hazırlık evresinin ortasında ve ikinci bölümünde uygulanmaktadır. Bir şok mikro döngü, sonraki antrenman blokları için hazırlık düzeyini yükseltecek, yeterli uyaranları sağlamak için tasarlanmaktadır (16).</a:t>
            </a:r>
            <a:endParaRPr lang="tr-TR" dirty="0"/>
          </a:p>
        </p:txBody>
      </p:sp>
    </p:spTree>
    <p:extLst>
      <p:ext uri="{BB962C8B-B14F-4D97-AF65-F5344CB8AC3E}">
        <p14:creationId xmlns:p14="http://schemas.microsoft.com/office/powerpoint/2010/main" val="7431753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smtClean="0"/>
              <a:t>Burada uygulanan yüklenmeler ile hazırlık düzeyinin üzerine çı¬karak, -verim düzeyinde artışı sağlamak amacıyla yeni bir fizyolojik dengeleme düzeyi elde</a:t>
            </a:r>
          </a:p>
          <a:p>
            <a:r>
              <a:rPr lang="tr-TR" smtClean="0"/>
              <a:t> </a:t>
            </a:r>
          </a:p>
          <a:p>
            <a:r>
              <a:rPr lang="tr-TR" smtClean="0"/>
              <a:t>etmek için yüklenme ortamını sağlanmaktadır (5,6,15). Şok mikro döngüsünün, yüksek düzeyde yorgunluğa neden olmasından dolayı bu mikro döngünün ardından, bir yenilenme döngüsü yer almalıdır. Ayrıca yüklenmelerin çok uzun süre uygulanmasının verim artışında gecikmeye neden olabileceği de gözönüne alınmalıdır (6,19).</a:t>
            </a:r>
            <a:endParaRPr lang="tr-TR"/>
          </a:p>
        </p:txBody>
      </p:sp>
    </p:spTree>
    <p:extLst>
      <p:ext uri="{BB962C8B-B14F-4D97-AF65-F5344CB8AC3E}">
        <p14:creationId xmlns:p14="http://schemas.microsoft.com/office/powerpoint/2010/main" val="33606543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9548" y="1890498"/>
            <a:ext cx="5572903" cy="3077004"/>
          </a:xfrm>
          <a:prstGeom prst="rect">
            <a:avLst/>
          </a:prstGeom>
        </p:spPr>
      </p:pic>
    </p:spTree>
    <p:extLst>
      <p:ext uri="{BB962C8B-B14F-4D97-AF65-F5344CB8AC3E}">
        <p14:creationId xmlns:p14="http://schemas.microsoft.com/office/powerpoint/2010/main" val="14053968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9075" y="1909550"/>
            <a:ext cx="5553850" cy="3038899"/>
          </a:xfrm>
          <a:prstGeom prst="rect">
            <a:avLst/>
          </a:prstGeom>
        </p:spPr>
      </p:pic>
    </p:spTree>
    <p:extLst>
      <p:ext uri="{BB962C8B-B14F-4D97-AF65-F5344CB8AC3E}">
        <p14:creationId xmlns:p14="http://schemas.microsoft.com/office/powerpoint/2010/main" val="3021000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5733" y="1895261"/>
            <a:ext cx="5620534" cy="3067478"/>
          </a:xfrm>
          <a:prstGeom prst="rect">
            <a:avLst/>
          </a:prstGeom>
        </p:spPr>
      </p:pic>
    </p:spTree>
    <p:extLst>
      <p:ext uri="{BB962C8B-B14F-4D97-AF65-F5344CB8AC3E}">
        <p14:creationId xmlns:p14="http://schemas.microsoft.com/office/powerpoint/2010/main" val="36497987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Şok mikro döngüsü için bir örnek, şekil 8.19 da gösterilmektedir. Bu örnekte, çok </a:t>
            </a:r>
            <a:r>
              <a:rPr lang="tr-TR" dirty="0" err="1" smtClean="0"/>
              <a:t>yük¬sek</a:t>
            </a:r>
            <a:r>
              <a:rPr lang="tr-TR" dirty="0" smtClean="0"/>
              <a:t> antrenman zorlanması ortaya çıkartan 3 uçlu bir antrenman yapılanması </a:t>
            </a:r>
            <a:r>
              <a:rPr lang="tr-TR" dirty="0" err="1" smtClean="0"/>
              <a:t>gösteril¬mektedir</a:t>
            </a:r>
            <a:r>
              <a:rPr lang="tr-TR" dirty="0" smtClean="0"/>
              <a:t>. Toparlanmayı kolaylaştırmak için 2 toparlanma günü planlanmıştır (Perşembe ve Pazar). Bu yüklenme biçiminin değişik bir uygulaması da yüksek </a:t>
            </a:r>
            <a:r>
              <a:rPr lang="tr-TR" dirty="0" err="1" smtClean="0"/>
              <a:t>sertlikli</a:t>
            </a:r>
            <a:r>
              <a:rPr lang="tr-TR" dirty="0" smtClean="0"/>
              <a:t> uç </a:t>
            </a:r>
            <a:r>
              <a:rPr lang="tr-TR" dirty="0" err="1" smtClean="0"/>
              <a:t>yüklenmele¬rin</a:t>
            </a:r>
            <a:r>
              <a:rPr lang="tr-TR" dirty="0" smtClean="0"/>
              <a:t>, düşük </a:t>
            </a:r>
            <a:r>
              <a:rPr lang="tr-TR" dirty="0" err="1" smtClean="0"/>
              <a:t>sertlikli</a:t>
            </a:r>
            <a:r>
              <a:rPr lang="tr-TR" dirty="0" smtClean="0"/>
              <a:t>, aktif dinlenme ya da toparlanma antrenman birimleri ile birlikte </a:t>
            </a:r>
            <a:r>
              <a:rPr lang="tr-TR" dirty="0" err="1" smtClean="0"/>
              <a:t>uygu¬lanmasıdır</a:t>
            </a:r>
            <a:r>
              <a:rPr lang="tr-TR" dirty="0" smtClean="0"/>
              <a:t> (şekil 8.20). </a:t>
            </a:r>
            <a:endParaRPr lang="tr-TR" dirty="0"/>
          </a:p>
        </p:txBody>
      </p:sp>
    </p:spTree>
    <p:extLst>
      <p:ext uri="{BB962C8B-B14F-4D97-AF65-F5344CB8AC3E}">
        <p14:creationId xmlns:p14="http://schemas.microsoft.com/office/powerpoint/2010/main" val="15078070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Bu biçimde kullanılan döngüler de, sporcunun fazla tamlamanın ortaya çıkması için hazırlık ve verim düzeyleri arasında yeterli süreyi sağlaması </a:t>
            </a:r>
            <a:r>
              <a:rPr lang="tr-TR" dirty="0" err="1" smtClean="0"/>
              <a:t>gerekmek¬tedir</a:t>
            </a:r>
            <a:r>
              <a:rPr lang="tr-TR" dirty="0" smtClean="0"/>
              <a:t>. Bu bağlamda antrenman sertliğinin belirgin bir biçimde düşürülmesi </a:t>
            </a:r>
            <a:r>
              <a:rPr lang="tr-TR" dirty="0" err="1" smtClean="0"/>
              <a:t>gerekmekte¬dir</a:t>
            </a:r>
            <a:r>
              <a:rPr lang="tr-TR" dirty="0" smtClean="0"/>
              <a:t>. Buna bağlı olarak da bu tür mikro döngüler, yarışmadan önce uygulanmamalı ya da bir şok mikro döngüsünden 2-3 hafta sonra uygulanmalıdır.</a:t>
            </a:r>
            <a:endParaRPr lang="tr-TR" dirty="0"/>
          </a:p>
        </p:txBody>
      </p:sp>
    </p:spTree>
    <p:extLst>
      <p:ext uri="{BB962C8B-B14F-4D97-AF65-F5344CB8AC3E}">
        <p14:creationId xmlns:p14="http://schemas.microsoft.com/office/powerpoint/2010/main" val="34934403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720840"/>
            <a:ext cx="6096000" cy="3508653"/>
          </a:xfrm>
          <a:prstGeom prst="rect">
            <a:avLst/>
          </a:prstGeom>
        </p:spPr>
        <p:txBody>
          <a:bodyPr>
            <a:spAutoFit/>
          </a:bodyPr>
          <a:lstStyle/>
          <a:p>
            <a:r>
              <a:rPr lang="tr-TR" sz="2400" b="1" dirty="0" smtClean="0"/>
              <a:t>Toparlanma ya da Yenilenme Mikro Döngüsü</a:t>
            </a:r>
          </a:p>
          <a:p>
            <a:r>
              <a:rPr lang="tr-TR" dirty="0" smtClean="0"/>
              <a:t>Bu döngünün amacı vücuttan yorgunluğu uzaklaştırmak, sporcunun hazırlık düzeyini arttırmak, dolayısıyla da verim düzeyin geliştirmektedir. Bu mikro döngü, düşük düzeyde antrenman sertliği, kapsamı ya da her ikisinin birlikte önemli ölçüde düşürüldüğü </a:t>
            </a:r>
            <a:r>
              <a:rPr lang="tr-TR" dirty="0" err="1" smtClean="0"/>
              <a:t>yüklen¬meler</a:t>
            </a:r>
            <a:r>
              <a:rPr lang="tr-TR" dirty="0" smtClean="0"/>
              <a:t> ile uygulanmaktadır. Mikro döngünün bu türünü kullanarak, spor dalının fizyolojik</a:t>
            </a:r>
          </a:p>
          <a:p>
            <a:r>
              <a:rPr lang="tr-TR" dirty="0" smtClean="0"/>
              <a:t> </a:t>
            </a:r>
          </a:p>
          <a:p>
            <a:r>
              <a:rPr lang="tr-TR" dirty="0" smtClean="0"/>
              <a:t>özelliklerine destek olan, spor dalı dışı farklı etkinliklerde uygulamaya katılabilmektedir. Yenilenme mikro döngüleri, verim düzeyini geliştirmekte ve aşırı antrenman durumunun görülmesini azaltmaktadır.</a:t>
            </a:r>
            <a:endParaRPr lang="tr-TR" dirty="0"/>
          </a:p>
        </p:txBody>
      </p:sp>
    </p:spTree>
    <p:extLst>
      <p:ext uri="{BB962C8B-B14F-4D97-AF65-F5344CB8AC3E}">
        <p14:creationId xmlns:p14="http://schemas.microsoft.com/office/powerpoint/2010/main" val="7377008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93100"/>
          </a:xfrm>
          <a:prstGeom prst="rect">
            <a:avLst/>
          </a:prstGeom>
        </p:spPr>
        <p:txBody>
          <a:bodyPr>
            <a:spAutoFit/>
          </a:bodyPr>
          <a:lstStyle/>
          <a:p>
            <a:r>
              <a:rPr lang="tr-TR" sz="2000" b="1" dirty="0" err="1" smtClean="0"/>
              <a:t>Doruklama</a:t>
            </a:r>
            <a:r>
              <a:rPr lang="tr-TR" sz="2000" b="1" dirty="0" smtClean="0"/>
              <a:t> ve Yüklenme Azaltma Mikro Döngüleri</a:t>
            </a:r>
          </a:p>
          <a:p>
            <a:r>
              <a:rPr lang="tr-TR" dirty="0" smtClean="0"/>
              <a:t>Yorgunluğu azaltmak ve verim düzeyin yükseltme için yüklenme azaltma ya da </a:t>
            </a:r>
            <a:r>
              <a:rPr lang="tr-TR" dirty="0" err="1" smtClean="0"/>
              <a:t>dorukla¬ma</a:t>
            </a:r>
            <a:r>
              <a:rPr lang="tr-TR" dirty="0" smtClean="0"/>
              <a:t> döngüleri, yıllık antrenman planlama içerisinde yer alması gerekmektedir (</a:t>
            </a:r>
            <a:r>
              <a:rPr lang="tr-TR" dirty="0" err="1" smtClean="0"/>
              <a:t>doruklama</a:t>
            </a:r>
            <a:r>
              <a:rPr lang="tr-TR" dirty="0" smtClean="0"/>
              <a:t> ya yönelik daha fazla bilgi almak için bölüm 7'ye bakınız). Bu döngülerdeki amaç </a:t>
            </a:r>
            <a:r>
              <a:rPr lang="tr-TR" dirty="0" err="1" smtClean="0"/>
              <a:t>yarış¬mada</a:t>
            </a:r>
            <a:r>
              <a:rPr lang="tr-TR" dirty="0" smtClean="0"/>
              <a:t> en iyi verim düzeyini sergileyebilmek için antrenman zorlanmasını (kapsamını ve sertliğini) değiştirmektedir. Antrenman zorlanmasının azaltılması, fazla tamlamaya </a:t>
            </a:r>
            <a:r>
              <a:rPr lang="tr-TR" dirty="0" err="1" smtClean="0"/>
              <a:t>ola¬nak</a:t>
            </a:r>
            <a:r>
              <a:rPr lang="tr-TR" dirty="0" smtClean="0"/>
              <a:t> sağlayacak fizyolojik tepkilerin ortaya çıkmasına neden olacaktır.</a:t>
            </a:r>
            <a:endParaRPr lang="tr-TR" dirty="0"/>
          </a:p>
        </p:txBody>
      </p:sp>
    </p:spTree>
    <p:extLst>
      <p:ext uri="{BB962C8B-B14F-4D97-AF65-F5344CB8AC3E}">
        <p14:creationId xmlns:p14="http://schemas.microsoft.com/office/powerpoint/2010/main" val="7045176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3048000" y="1720840"/>
            <a:ext cx="6096000" cy="3508653"/>
          </a:xfrm>
          <a:prstGeom prst="rect">
            <a:avLst/>
          </a:prstGeom>
        </p:spPr>
        <p:txBody>
          <a:bodyPr>
            <a:spAutoFit/>
          </a:bodyPr>
          <a:lstStyle/>
          <a:p>
            <a:r>
              <a:rPr lang="tr-TR" sz="2400" b="1" dirty="0" smtClean="0"/>
              <a:t>Yarışma Döneminde Mikro Döngü Değişimi</a:t>
            </a:r>
          </a:p>
          <a:p>
            <a:r>
              <a:rPr lang="tr-TR" dirty="0" smtClean="0"/>
              <a:t>Yarışma döneminde mikro döngülerin sıralanması, yarışma takvimine bağlı olarak de-</a:t>
            </a:r>
            <a:r>
              <a:rPr lang="tr-TR" dirty="0" err="1" smtClean="0"/>
              <a:t>ğişmektedir</a:t>
            </a:r>
            <a:r>
              <a:rPr lang="tr-TR" dirty="0" smtClean="0"/>
              <a:t>. Yarışmaların süresi, mikro döngü içerisindeki toparlanma ve yüklenme </a:t>
            </a:r>
            <a:r>
              <a:rPr lang="tr-TR" dirty="0" err="1" smtClean="0"/>
              <a:t>azalt¬ma</a:t>
            </a:r>
            <a:r>
              <a:rPr lang="tr-TR" dirty="0" smtClean="0"/>
              <a:t> yerleşimini de etkilemektedir. Yarışma dönemine özgü mikro döngü planlaması, spor dalının gereksinimlerine göre belirlenmektedir. Bireysel sporlarda (şekil 8.21) yarışmalar birkaç hafta bir olurken, takım sporlarında ise bir hafta içerisinde bir kaç yarışma </a:t>
            </a:r>
            <a:r>
              <a:rPr lang="tr-TR" dirty="0" err="1" smtClean="0"/>
              <a:t>içer¬mektedir</a:t>
            </a:r>
            <a:r>
              <a:rPr lang="tr-TR" dirty="0" smtClean="0"/>
              <a:t>. Haftada bir yarışma yapılan günlerden 1-2 gün sonra toparlanma ya da </a:t>
            </a:r>
            <a:r>
              <a:rPr lang="tr-TR" dirty="0" err="1" smtClean="0"/>
              <a:t>yeni¬lenme</a:t>
            </a:r>
            <a:r>
              <a:rPr lang="tr-TR" dirty="0" smtClean="0"/>
              <a:t> günleri oluşturulmalıdır.</a:t>
            </a:r>
          </a:p>
          <a:p>
            <a:r>
              <a:rPr lang="tr-TR" dirty="0" smtClean="0"/>
              <a:t> </a:t>
            </a:r>
            <a:endParaRPr lang="tr-TR" dirty="0"/>
          </a:p>
        </p:txBody>
      </p:sp>
    </p:spTree>
    <p:extLst>
      <p:ext uri="{BB962C8B-B14F-4D97-AF65-F5344CB8AC3E}">
        <p14:creationId xmlns:p14="http://schemas.microsoft.com/office/powerpoint/2010/main" val="40043117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2417" y="2038156"/>
            <a:ext cx="5487166" cy="2781688"/>
          </a:xfrm>
          <a:prstGeom prst="rect">
            <a:avLst/>
          </a:prstGeom>
        </p:spPr>
      </p:pic>
    </p:spTree>
    <p:extLst>
      <p:ext uri="{BB962C8B-B14F-4D97-AF65-F5344CB8AC3E}">
        <p14:creationId xmlns:p14="http://schemas.microsoft.com/office/powerpoint/2010/main" val="25506331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Antrenmanın ağırlığı, mikro döngünün ortasına gelmektedir. Şekil 8.21 de gösterilen örnekte görüldüğü gibi orta-yüksek antrenman zorlanması uygulanmaktadır. </a:t>
            </a:r>
            <a:r>
              <a:rPr lang="tr-TR" dirty="0" err="1" smtClean="0"/>
              <a:t>Antrenma¬nın</a:t>
            </a:r>
            <a:r>
              <a:rPr lang="tr-TR" dirty="0" smtClean="0"/>
              <a:t> ağırlıklı olarak yayıldığı günlerden sonra bir sonraki yarışmaya hazırlık için 2 günlük yüklenme azaltma evresi uygulanmaktadır. Yarışma döngüsünün bu yapısı, rakip zayıf ya da yarışma önemsiz ise değiştirilebilmektedir. Bu türden yarışmalar, yüksek fizyolojik </a:t>
            </a:r>
            <a:r>
              <a:rPr lang="tr-TR" dirty="0" err="1" smtClean="0"/>
              <a:t>yük¬lenme</a:t>
            </a:r>
            <a:r>
              <a:rPr lang="tr-TR" dirty="0" smtClean="0"/>
              <a:t> gerektirmediğinden dolayı fazla bir sorun oluşturmamakta ve yarışma sonrasında ortaya çıkan yorgunluk ise diğer yarışmalardan daha az olacaktır. </a:t>
            </a:r>
            <a:endParaRPr lang="tr-TR" dirty="0"/>
          </a:p>
        </p:txBody>
      </p:sp>
    </p:spTree>
    <p:extLst>
      <p:ext uri="{BB962C8B-B14F-4D97-AF65-F5344CB8AC3E}">
        <p14:creationId xmlns:p14="http://schemas.microsoft.com/office/powerpoint/2010/main" val="25121263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Bu durumda Pazartesi olarak planlanan toparlanma-yenilenme günü, ek olarak teknik ve taktik antrenman </a:t>
            </a:r>
            <a:r>
              <a:rPr lang="tr-TR" dirty="0" err="1" smtClean="0"/>
              <a:t>biri¬mi</a:t>
            </a:r>
            <a:r>
              <a:rPr lang="tr-TR" dirty="0" smtClean="0"/>
              <a:t> olarak kullanılabilecektir. Diğer yandan önemsiz yarışmalar için 2 günlük bir yüklenme azaltma evresi yerine bir günlük yüklenme azaltma evresinin uygulanması daha mantıklı olmaktadır. Bu türden yarışma düzenlemesi ile hafta içerisinde biri yüksek </a:t>
            </a:r>
            <a:r>
              <a:rPr lang="tr-TR" dirty="0" err="1" smtClean="0"/>
              <a:t>sertlikli</a:t>
            </a:r>
            <a:r>
              <a:rPr lang="tr-TR" dirty="0" smtClean="0"/>
              <a:t> 4 günü yerleştirme olanağı elde edilmiş olmaktadır.</a:t>
            </a:r>
            <a:endParaRPr lang="tr-TR" dirty="0"/>
          </a:p>
        </p:txBody>
      </p:sp>
    </p:spTree>
    <p:extLst>
      <p:ext uri="{BB962C8B-B14F-4D97-AF65-F5344CB8AC3E}">
        <p14:creationId xmlns:p14="http://schemas.microsoft.com/office/powerpoint/2010/main" val="27818231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139321"/>
          </a:xfrm>
          <a:prstGeom prst="rect">
            <a:avLst/>
          </a:prstGeom>
        </p:spPr>
        <p:txBody>
          <a:bodyPr>
            <a:spAutoFit/>
          </a:bodyPr>
          <a:lstStyle/>
          <a:p>
            <a:r>
              <a:rPr lang="tr-TR" dirty="0" smtClean="0"/>
              <a:t>Takım sporlarında birden çok karşılaşma olduğundan dolayı Pazartesi günü düşük antrenman yüklenmesi içeren yenilenme antrenman birimi olarak düzenlenmelidir (</a:t>
            </a:r>
            <a:r>
              <a:rPr lang="tr-TR" dirty="0" err="1" smtClean="0"/>
              <a:t>şe¬kil</a:t>
            </a:r>
            <a:r>
              <a:rPr lang="tr-TR" dirty="0" smtClean="0"/>
              <a:t> 8.22). Mikro döngünün ikinci antrenman günü (Salı), Çarşamba günkü yarışma için verim hazırlığını sağlamak amacı ile uygulanan taktiksel içerikli bir düzenlemeyi </a:t>
            </a:r>
            <a:r>
              <a:rPr lang="tr-TR" dirty="0" err="1" smtClean="0"/>
              <a:t>içermek¬tedir</a:t>
            </a:r>
            <a:r>
              <a:rPr lang="tr-TR" dirty="0" smtClean="0"/>
              <a:t>. Perşembe günü ise bir yenilenme günü planlanmakta ve Cuma günü ise mikro </a:t>
            </a:r>
            <a:r>
              <a:rPr lang="tr-TR" dirty="0" err="1" smtClean="0"/>
              <a:t>dön¬güdeki</a:t>
            </a:r>
            <a:r>
              <a:rPr lang="tr-TR" dirty="0" smtClean="0"/>
              <a:t> tek yüksek </a:t>
            </a:r>
            <a:r>
              <a:rPr lang="tr-TR" dirty="0" err="1" smtClean="0"/>
              <a:t>sertlikli</a:t>
            </a:r>
            <a:r>
              <a:rPr lang="tr-TR" dirty="0" smtClean="0"/>
              <a:t> antrenman uygulaması gerçekleştirilmektedir. Cumartesi günü az yüklenmeli (çevirenin uyarısı: </a:t>
            </a:r>
            <a:r>
              <a:rPr lang="tr-TR" dirty="0" err="1" smtClean="0"/>
              <a:t>yüklenmesiz</a:t>
            </a:r>
            <a:r>
              <a:rPr lang="tr-TR" dirty="0" smtClean="0"/>
              <a:t>, boşaltma olarak da tanımlanan) bir evre, Pazar günündeki yarışma için uygulanmaktadır.</a:t>
            </a:r>
            <a:endParaRPr lang="tr-TR" dirty="0"/>
          </a:p>
        </p:txBody>
      </p:sp>
    </p:spTree>
    <p:extLst>
      <p:ext uri="{BB962C8B-B14F-4D97-AF65-F5344CB8AC3E}">
        <p14:creationId xmlns:p14="http://schemas.microsoft.com/office/powerpoint/2010/main" val="3469064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139321"/>
          </a:xfrm>
          <a:prstGeom prst="rect">
            <a:avLst/>
          </a:prstGeom>
        </p:spPr>
        <p:txBody>
          <a:bodyPr>
            <a:spAutoFit/>
          </a:bodyPr>
          <a:lstStyle/>
          <a:p>
            <a:r>
              <a:rPr lang="tr-TR" dirty="0" smtClean="0"/>
              <a:t>Yarışma takviminde hafta sonu 2 gün yarışma varsa (örneğin, takım sporları </a:t>
            </a:r>
            <a:r>
              <a:rPr lang="tr-TR" dirty="0" err="1" smtClean="0"/>
              <a:t>turnuva¬ları</a:t>
            </a:r>
            <a:r>
              <a:rPr lang="tr-TR" dirty="0" smtClean="0"/>
              <a:t>, atletizm ve yüzme gibi çok yarışmalı sporlarda) mikro döngü düzenlemesi şekil 8.23</a:t>
            </a:r>
          </a:p>
          <a:p>
            <a:r>
              <a:rPr lang="tr-TR" dirty="0" smtClean="0"/>
              <a:t> </a:t>
            </a:r>
          </a:p>
          <a:p>
            <a:r>
              <a:rPr lang="tr-TR" dirty="0" smtClean="0"/>
              <a:t>de gösterilmiştir. Hafta sonu yarışmasından önce, yarışmaya hazırlığı sağlamak ve fazla tamlama olanaklarını ortaya çıkarmak açısından, yarışma öncesi yorgunluğu azaltmak için 2 az yüklenmeli gün (Perşembe ve Cuma) uygulaması yapılmaktadır.. En yüksek </a:t>
            </a:r>
            <a:r>
              <a:rPr lang="tr-TR" dirty="0" err="1" smtClean="0"/>
              <a:t>ant¬renman</a:t>
            </a:r>
            <a:r>
              <a:rPr lang="tr-TR" dirty="0" smtClean="0"/>
              <a:t> zorlaması ise mikro döngünün başlarında (Salı) uygulanmaktadır. Daha sonra da aşamalı bir biçimde yüklenme düşürülmektedir.</a:t>
            </a:r>
            <a:endParaRPr lang="tr-TR" dirty="0"/>
          </a:p>
        </p:txBody>
      </p:sp>
    </p:spTree>
    <p:extLst>
      <p:ext uri="{BB962C8B-B14F-4D97-AF65-F5344CB8AC3E}">
        <p14:creationId xmlns:p14="http://schemas.microsoft.com/office/powerpoint/2010/main" val="40645634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8601" y="2038156"/>
            <a:ext cx="5534797" cy="2781688"/>
          </a:xfrm>
          <a:prstGeom prst="rect">
            <a:avLst/>
          </a:prstGeom>
        </p:spPr>
      </p:pic>
    </p:spTree>
    <p:extLst>
      <p:ext uri="{BB962C8B-B14F-4D97-AF65-F5344CB8AC3E}">
        <p14:creationId xmlns:p14="http://schemas.microsoft.com/office/powerpoint/2010/main" val="31783210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7180" y="1947656"/>
            <a:ext cx="5477639" cy="2962688"/>
          </a:xfrm>
          <a:prstGeom prst="rect">
            <a:avLst/>
          </a:prstGeom>
        </p:spPr>
      </p:pic>
    </p:spTree>
    <p:extLst>
      <p:ext uri="{BB962C8B-B14F-4D97-AF65-F5344CB8AC3E}">
        <p14:creationId xmlns:p14="http://schemas.microsoft.com/office/powerpoint/2010/main" val="4028358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Mikro döngü çok günlük turnuva içeriyorsa antrenörler, aktif toparlanmayı sağlayıcı yenilenme etkinliklerini, özenle planlamaları gerekmektedir (bakınız bölüm 5). Çok düşük sertlikte yapılan aktif toparlanma, </a:t>
            </a:r>
            <a:r>
              <a:rPr lang="tr-TR" dirty="0" err="1" smtClean="0"/>
              <a:t>laktatın</a:t>
            </a:r>
            <a:r>
              <a:rPr lang="tr-TR" dirty="0" smtClean="0"/>
              <a:t> uzaklaştırılmasını (10,13,17), yüksek sinirsel etkinliğin (18) ve kas ağrılarının azaltılmasını (18) sağlamaktadır. Aktif toparlanma </a:t>
            </a:r>
            <a:r>
              <a:rPr lang="tr-TR" dirty="0" err="1" smtClean="0"/>
              <a:t>et¬kinlikleri</a:t>
            </a:r>
            <a:r>
              <a:rPr lang="tr-TR" dirty="0" smtClean="0"/>
              <a:t> kas glikojen yedeklerini, etkilemeyecek düzeyde düşük sertliklerde </a:t>
            </a:r>
            <a:r>
              <a:rPr lang="tr-TR" dirty="0" err="1" smtClean="0"/>
              <a:t>uygulanma¬lıdır</a:t>
            </a:r>
            <a:r>
              <a:rPr lang="tr-TR" dirty="0" smtClean="0"/>
              <a:t>. </a:t>
            </a:r>
            <a:endParaRPr lang="tr-TR" dirty="0"/>
          </a:p>
        </p:txBody>
      </p:sp>
    </p:spTree>
    <p:extLst>
      <p:ext uri="{BB962C8B-B14F-4D97-AF65-F5344CB8AC3E}">
        <p14:creationId xmlns:p14="http://schemas.microsoft.com/office/powerpoint/2010/main" val="7029947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Turnuvadaki karşılaşmalar, glikojen yedekleri üzerinde aşırı derecede boşaltıcı etki sağlamaktadır (9). Dolayısı ile glikojen yedekleri, bir sonraki karşılaşma için yenilenmesi gerekmektedir. Glikojen yedeklerinin doldurulması için en iyi yöntem, antrenman sonrası ek besin desteklerinin alınması ve karşılaşmalar arasında yeterli düzeyde besinlerden </a:t>
            </a:r>
            <a:r>
              <a:rPr lang="tr-TR" dirty="0" err="1" smtClean="0"/>
              <a:t>kar¬bonhidrat</a:t>
            </a:r>
            <a:r>
              <a:rPr lang="tr-TR" dirty="0" smtClean="0"/>
              <a:t> alımını sağlamaktır (4,8). Bir hafta süren bir turnuva mikro döngüsü örneği</a:t>
            </a:r>
          </a:p>
          <a:p>
            <a:r>
              <a:rPr lang="tr-TR" dirty="0" smtClean="0"/>
              <a:t>şekil 8.24 de gösterilmektedir. </a:t>
            </a:r>
            <a:endParaRPr lang="tr-TR" dirty="0"/>
          </a:p>
        </p:txBody>
      </p:sp>
    </p:spTree>
    <p:extLst>
      <p:ext uri="{BB962C8B-B14F-4D97-AF65-F5344CB8AC3E}">
        <p14:creationId xmlns:p14="http://schemas.microsoft.com/office/powerpoint/2010/main" val="4871749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0943" y="2843130"/>
            <a:ext cx="5830114" cy="1171739"/>
          </a:xfrm>
          <a:prstGeom prst="rect">
            <a:avLst/>
          </a:prstGeom>
        </p:spPr>
      </p:pic>
    </p:spTree>
    <p:extLst>
      <p:ext uri="{BB962C8B-B14F-4D97-AF65-F5344CB8AC3E}">
        <p14:creationId xmlns:p14="http://schemas.microsoft.com/office/powerpoint/2010/main" val="12000037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Her karşılaşma sonrası sabahında, çok düşük sertlikte bir yenilenme antrenman biriminin uygulanması, hızlı bir biçimde toparlanmayı </a:t>
            </a:r>
            <a:r>
              <a:rPr lang="tr-TR" dirty="0" err="1" smtClean="0"/>
              <a:t>sağlayacak¬tır</a:t>
            </a:r>
            <a:r>
              <a:rPr lang="tr-TR" dirty="0" smtClean="0"/>
              <a:t>. Buna ek olarak karşılaşma öncesi, öğleden sonra düşük </a:t>
            </a:r>
            <a:r>
              <a:rPr lang="tr-TR" dirty="0" err="1" smtClean="0"/>
              <a:t>sertlikli</a:t>
            </a:r>
            <a:r>
              <a:rPr lang="tr-TR" dirty="0" smtClean="0"/>
              <a:t> bir taktik antrenmanın uygulanması olumlu olacaktır. Bu türden düzenlenen mikro döngü, yenilenmeyi ve verim düzeyini en üst düzeye çıkarmak için gerekli hazırlığı sağlayacaktır.</a:t>
            </a:r>
            <a:endParaRPr lang="tr-TR" dirty="0"/>
          </a:p>
        </p:txBody>
      </p:sp>
    </p:spTree>
    <p:extLst>
      <p:ext uri="{BB962C8B-B14F-4D97-AF65-F5344CB8AC3E}">
        <p14:creationId xmlns:p14="http://schemas.microsoft.com/office/powerpoint/2010/main" val="312705899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739211"/>
          </a:xfrm>
          <a:prstGeom prst="rect">
            <a:avLst/>
          </a:prstGeom>
        </p:spPr>
        <p:txBody>
          <a:bodyPr>
            <a:spAutoFit/>
          </a:bodyPr>
          <a:lstStyle/>
          <a:p>
            <a:r>
              <a:rPr lang="tr-TR" sz="2800" b="1" dirty="0" smtClean="0"/>
              <a:t>Bir Yarışma Mikro Döngüsü Modeli</a:t>
            </a:r>
          </a:p>
          <a:p>
            <a:r>
              <a:rPr lang="tr-TR" dirty="0" smtClean="0"/>
              <a:t>Yıllık antrenman programları, spor dalının gerektirdiği beceri ve yeteneklerin </a:t>
            </a:r>
            <a:r>
              <a:rPr lang="tr-TR" dirty="0" err="1" smtClean="0"/>
              <a:t>gelişti¬rilmesini</a:t>
            </a:r>
            <a:r>
              <a:rPr lang="tr-TR" dirty="0" smtClean="0"/>
              <a:t> hedefleyen, mikro döngülerden oluşmaktadır. Buna karşın, yarışma evresinde kullanılan antrenman programları, yarışma sırasında verim düzeyini, en yüksek </a:t>
            </a:r>
            <a:r>
              <a:rPr lang="tr-TR" dirty="0" err="1" smtClean="0"/>
              <a:t>sergile¬meye</a:t>
            </a:r>
            <a:r>
              <a:rPr lang="tr-TR" dirty="0" smtClean="0"/>
              <a:t> odaklanmaktadır. Bu bağlamda mikro döngülerin yapısı, yarışmanın gereklerine ve sporcunun buna, fizyolojik ve psikolojik olarak uyum sağlaması amacı ile yapısal olarak değiştirilerek düzenlemektedir. </a:t>
            </a:r>
            <a:endParaRPr lang="tr-TR" dirty="0"/>
          </a:p>
        </p:txBody>
      </p:sp>
    </p:spTree>
    <p:extLst>
      <p:ext uri="{BB962C8B-B14F-4D97-AF65-F5344CB8AC3E}">
        <p14:creationId xmlns:p14="http://schemas.microsoft.com/office/powerpoint/2010/main" val="22411087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Bu açıdan da mikro döngülerin geliştirilmesi için </a:t>
            </a:r>
            <a:r>
              <a:rPr lang="tr-TR" dirty="0" err="1" smtClean="0"/>
              <a:t>kullanı¬lan</a:t>
            </a:r>
            <a:r>
              <a:rPr lang="tr-TR" dirty="0" smtClean="0"/>
              <a:t> bir yaklaşım, yarışmanın modellemesidir. Bu model mikro döngü, ana yarışma için her zaman kullanılabilmektedir. Bu model, antrenmanın etkin dinlenme ve yenilenme ile değiştiği, çeşitli sertlikteki antrenman birimlerini içermelidir. Bu modelde günlük </a:t>
            </a:r>
            <a:r>
              <a:rPr lang="tr-TR" dirty="0" err="1" smtClean="0"/>
              <a:t>uygula¬malar</a:t>
            </a:r>
            <a:r>
              <a:rPr lang="tr-TR" dirty="0" smtClean="0"/>
              <a:t>, yarışma günündeki ile aynı biçimde gerçekleştirilmektedir.</a:t>
            </a:r>
            <a:endParaRPr lang="tr-TR" dirty="0"/>
          </a:p>
        </p:txBody>
      </p:sp>
    </p:spTree>
    <p:extLst>
      <p:ext uri="{BB962C8B-B14F-4D97-AF65-F5344CB8AC3E}">
        <p14:creationId xmlns:p14="http://schemas.microsoft.com/office/powerpoint/2010/main" val="40145421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Bir çok spor dalında (örneğin, atletizm, yüzme, tenis, bazı takım sporları, dövüş </a:t>
            </a:r>
            <a:r>
              <a:rPr lang="tr-TR" dirty="0" err="1" smtClean="0"/>
              <a:t>sporla¬rı</a:t>
            </a:r>
            <a:r>
              <a:rPr lang="tr-TR" dirty="0" smtClean="0"/>
              <a:t>) seçme yarışmaları ile final yarışmaları aynı gün içerisinde yapılmaktadır (Cuma sabahı 10:00 ve akşam 18:00). Bu açıdan yarışma için geliştirilmiş modelde, antrenmanın Cuma günü, yarışmalarda olduğu gibi yarışma saatlerinde çok sert 2 antrenman birimi </a:t>
            </a:r>
            <a:r>
              <a:rPr lang="tr-TR" dirty="0" err="1" smtClean="0"/>
              <a:t>uygula¬ması</a:t>
            </a:r>
            <a:r>
              <a:rPr lang="tr-TR" dirty="0" smtClean="0"/>
              <a:t> ile gerçekleştirilmelidir.</a:t>
            </a:r>
            <a:endParaRPr lang="tr-TR" dirty="0"/>
          </a:p>
        </p:txBody>
      </p:sp>
    </p:spTree>
    <p:extLst>
      <p:ext uri="{BB962C8B-B14F-4D97-AF65-F5344CB8AC3E}">
        <p14:creationId xmlns:p14="http://schemas.microsoft.com/office/powerpoint/2010/main" val="280782445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Diğer spor dallarında ise (örneğin, bazı takım sporları, boks, tenis ve güreş) 3-4 gün süren yarışmalara katılmak zorundadırlar. Bu tip yarışmalarda yarışmalar arasında, </a:t>
            </a:r>
            <a:r>
              <a:rPr lang="tr-TR" dirty="0" err="1" smtClean="0"/>
              <a:t>din¬lenmeyi</a:t>
            </a:r>
            <a:r>
              <a:rPr lang="tr-TR" dirty="0" smtClean="0"/>
              <a:t> sağlayacak bir biçimde mikro döngü yapısı düzenlenerek modellenmelidir. Bu yapıdaki yarışma mikro döngüsü, yarışma öncesinde bir kaç defa uygulanması </a:t>
            </a:r>
            <a:r>
              <a:rPr lang="tr-TR" dirty="0" err="1" smtClean="0"/>
              <a:t>gerekmek¬tedir</a:t>
            </a:r>
            <a:r>
              <a:rPr lang="tr-TR" dirty="0" smtClean="0"/>
              <a:t>. Bununla birlikte bu model aynı zamanda aralarında geliştirici mikro döngülerin uygulandığı bir yapıda, 2-3 haftalık süreler içerisinde yeniden tekrarlanabilmededir.</a:t>
            </a:r>
            <a:endParaRPr lang="tr-TR" dirty="0"/>
          </a:p>
        </p:txBody>
      </p:sp>
    </p:spTree>
    <p:extLst>
      <p:ext uri="{BB962C8B-B14F-4D97-AF65-F5344CB8AC3E}">
        <p14:creationId xmlns:p14="http://schemas.microsoft.com/office/powerpoint/2010/main" val="6965513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720840"/>
            <a:ext cx="6096000" cy="3416320"/>
          </a:xfrm>
          <a:prstGeom prst="rect">
            <a:avLst/>
          </a:prstGeom>
        </p:spPr>
        <p:txBody>
          <a:bodyPr>
            <a:spAutoFit/>
          </a:bodyPr>
          <a:lstStyle/>
          <a:p>
            <a:r>
              <a:rPr lang="tr-TR" dirty="0" smtClean="0"/>
              <a:t>Olimpiyat Oyunları, Dünya Şampiyonaları ya da uluslararası yarışmalar, 4-9 gün </a:t>
            </a:r>
            <a:r>
              <a:rPr lang="tr-TR" dirty="0" err="1" smtClean="0"/>
              <a:t>arasın¬da</a:t>
            </a:r>
            <a:r>
              <a:rPr lang="tr-TR" dirty="0" smtClean="0"/>
              <a:t> gerçekleşmektedir. Bu yarışmaların, antrenmanda modellenmesi süre uzunluğundan ve sporcular açısından, ağır yüklenmeleri gerektirdiğinden dolayı bu yarışma biçimini </a:t>
            </a:r>
            <a:r>
              <a:rPr lang="tr-TR" dirty="0" err="1" smtClean="0"/>
              <a:t>mo-dellemek</a:t>
            </a:r>
            <a:r>
              <a:rPr lang="tr-TR" dirty="0" smtClean="0"/>
              <a:t> olanaklı olmamaktadır. Bu eksikliği aşmak ve daha büyük turnuvalarda deneyim kazanmak için antrenörler, sporcularını 2-3 günlük, 4 ya da 5 yarışma içeren daha küçük turnuvalara katılmalarını sağlamalıdırlar. Bu turnuvalara hazırlanmak için sporcular, </a:t>
            </a:r>
            <a:r>
              <a:rPr lang="tr-TR" dirty="0" err="1" smtClean="0"/>
              <a:t>ge¬liştirici</a:t>
            </a:r>
            <a:r>
              <a:rPr lang="tr-TR" dirty="0" smtClean="0"/>
              <a:t> mikro döngüleri ve hedeflenen turnuvanın özelliklerini içeren, günlük antrenman uygulamaları gerçekleştirmelidirler. </a:t>
            </a:r>
            <a:endParaRPr lang="tr-TR" dirty="0"/>
          </a:p>
        </p:txBody>
      </p:sp>
    </p:spTree>
    <p:extLst>
      <p:ext uri="{BB962C8B-B14F-4D97-AF65-F5344CB8AC3E}">
        <p14:creationId xmlns:p14="http://schemas.microsoft.com/office/powerpoint/2010/main" val="10929729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Bunun yanı sıra yarışma ve dinlenme günlerinin </a:t>
            </a:r>
            <a:r>
              <a:rPr lang="tr-TR" dirty="0" err="1" smtClean="0"/>
              <a:t>deği¬şim</a:t>
            </a:r>
            <a:r>
              <a:rPr lang="tr-TR" dirty="0" smtClean="0"/>
              <a:t> düzeni, sporcuların turnuvadaki yarışma </a:t>
            </a:r>
            <a:r>
              <a:rPr lang="tr-TR" dirty="0" err="1" smtClean="0"/>
              <a:t>programanı</a:t>
            </a:r>
            <a:r>
              <a:rPr lang="tr-TR" dirty="0" smtClean="0"/>
              <a:t> uydurulup, model antrenman</a:t>
            </a:r>
          </a:p>
          <a:p>
            <a:r>
              <a:rPr lang="tr-TR" dirty="0" smtClean="0"/>
              <a:t> </a:t>
            </a:r>
          </a:p>
          <a:p>
            <a:r>
              <a:rPr lang="tr-TR" dirty="0" smtClean="0"/>
              <a:t>kavramı da uygulanabilmektedir. Turnuvadaki yarışma günlerine denk gelen antrenman birimleri, oldukça yüksek düzeyde, ağır yüklenmeli olmalıdır. Diğer yandan yarışma dışına denk gelen günlerde ise antrenman düşük sertlikte uygulanmalıdır.</a:t>
            </a:r>
            <a:endParaRPr lang="tr-TR" dirty="0"/>
          </a:p>
        </p:txBody>
      </p:sp>
    </p:spTree>
    <p:extLst>
      <p:ext uri="{BB962C8B-B14F-4D97-AF65-F5344CB8AC3E}">
        <p14:creationId xmlns:p14="http://schemas.microsoft.com/office/powerpoint/2010/main" val="28073186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Sporcunun yarışma programına uyum yeteneğini en üst düzeye çıkarmak için </a:t>
            </a:r>
            <a:r>
              <a:rPr lang="tr-TR" dirty="0" err="1" smtClean="0"/>
              <a:t>antren¬manda</a:t>
            </a:r>
            <a:r>
              <a:rPr lang="tr-TR" dirty="0" smtClean="0"/>
              <a:t> uygulanan deneme yarışması günleri ile dinlenme günleri arasındaki değişim, </a:t>
            </a:r>
            <a:r>
              <a:rPr lang="tr-TR" dirty="0" err="1" smtClean="0"/>
              <a:t>ya¬rışmaya</a:t>
            </a:r>
            <a:r>
              <a:rPr lang="tr-TR" dirty="0" smtClean="0"/>
              <a:t> uygun bir biçimde düzenlenmelidir. Genellikle sporcular, seçme ve final gibi iki yarışma arasında boş gün olmasını istememektedirler. Çünkü, yarışmanın ikinci gününde bazı durumlarda </a:t>
            </a:r>
            <a:r>
              <a:rPr lang="tr-TR" dirty="0" err="1" smtClean="0"/>
              <a:t>sporsal</a:t>
            </a:r>
            <a:r>
              <a:rPr lang="tr-TR" dirty="0" smtClean="0"/>
              <a:t> verim beklenildiği kadar iyi olmamaktadır. </a:t>
            </a:r>
            <a:endParaRPr lang="tr-TR" dirty="0"/>
          </a:p>
        </p:txBody>
      </p:sp>
    </p:spTree>
    <p:extLst>
      <p:ext uri="{BB962C8B-B14F-4D97-AF65-F5344CB8AC3E}">
        <p14:creationId xmlns:p14="http://schemas.microsoft.com/office/powerpoint/2010/main" val="38295706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 Verimdeki bu </a:t>
            </a:r>
            <a:r>
              <a:rPr lang="tr-TR" dirty="0" err="1" smtClean="0"/>
              <a:t>düşü¬şün</a:t>
            </a:r>
            <a:r>
              <a:rPr lang="tr-TR" dirty="0" smtClean="0"/>
              <a:t> nedeni, yorgunluğun birikiminden çok yarışma sonrası psikolojik tepkilerden (aşırı güven ve kibirlenme gibi) kaynaklanmaktadır. Bu türden olumsuz davranışın etkilerini </a:t>
            </a:r>
            <a:r>
              <a:rPr lang="tr-TR" dirty="0" err="1" smtClean="0"/>
              <a:t>gi¬dermek</a:t>
            </a:r>
            <a:r>
              <a:rPr lang="tr-TR" dirty="0" smtClean="0"/>
              <a:t> ve yarışmalar arasındaki boş günde sporcunun kendini hazırlama yeteneğini </a:t>
            </a:r>
            <a:r>
              <a:rPr lang="tr-TR" dirty="0" err="1" smtClean="0"/>
              <a:t>geliş¬tirmek</a:t>
            </a:r>
            <a:r>
              <a:rPr lang="tr-TR" dirty="0" smtClean="0"/>
              <a:t> için antrenörler, yarışma evresindeki tüm makro döngülere, yarışma temelli mikro döngü modelini eklemelidirler. Eğer yarışma evresi kısa ise aynı yaklaşım, hazırlık evresinin son bölümünde de uygulanabilir.</a:t>
            </a:r>
            <a:endParaRPr lang="tr-TR" dirty="0"/>
          </a:p>
        </p:txBody>
      </p:sp>
    </p:spTree>
    <p:extLst>
      <p:ext uri="{BB962C8B-B14F-4D97-AF65-F5344CB8AC3E}">
        <p14:creationId xmlns:p14="http://schemas.microsoft.com/office/powerpoint/2010/main" val="22235116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Bu türden bir yarışma modeli, hedef yarışmaya katılmak için kullanılabilir. Buna karşın sporcu, yarışma evresinde hedef yarışma mikro döngüsünde farklı günlerde yarışmalara katılmak durumunda kalmaktadırlar. Bu açıdan bu türden yarışmalar, sporcunun hedef yarışma için hazırlığında önemli bir sorun oluşturmuyorsa, model mikro döngünün yapısı değiştirilmemelidir.</a:t>
            </a:r>
            <a:endParaRPr lang="tr-TR" dirty="0"/>
          </a:p>
        </p:txBody>
      </p:sp>
    </p:spTree>
    <p:extLst>
      <p:ext uri="{BB962C8B-B14F-4D97-AF65-F5344CB8AC3E}">
        <p14:creationId xmlns:p14="http://schemas.microsoft.com/office/powerpoint/2010/main" val="155446323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Hedef yarışma öncesi mikro döngülerin ana hedefi, fizyolojik ve psikolojik olarak </a:t>
            </a:r>
            <a:r>
              <a:rPr lang="tr-TR" dirty="0" err="1" smtClean="0"/>
              <a:t>ye¬nilenmeyi</a:t>
            </a:r>
            <a:r>
              <a:rPr lang="tr-TR" dirty="0" smtClean="0"/>
              <a:t> sağlamak için </a:t>
            </a:r>
            <a:r>
              <a:rPr lang="tr-TR" dirty="0" err="1" smtClean="0"/>
              <a:t>doruklamayı</a:t>
            </a:r>
            <a:r>
              <a:rPr lang="tr-TR" dirty="0" smtClean="0"/>
              <a:t> sağlamalıdır (</a:t>
            </a:r>
            <a:r>
              <a:rPr lang="tr-TR" dirty="0" err="1" smtClean="0"/>
              <a:t>doruklama</a:t>
            </a:r>
            <a:r>
              <a:rPr lang="tr-TR" dirty="0" smtClean="0"/>
              <a:t> hakkında daha fazla </a:t>
            </a:r>
            <a:r>
              <a:rPr lang="tr-TR" dirty="0" err="1" smtClean="0"/>
              <a:t>bil¬gi</a:t>
            </a:r>
            <a:r>
              <a:rPr lang="tr-TR" dirty="0" smtClean="0"/>
              <a:t> sağlamak için bölüm 7'ye bakınız). Sporcular, ana yarışma öncesi yüklenme azaltma evresi mikro döngülerinde, antrenman yüklenmelerini %40-60 oranında azaltmalıdırlar (2). Başka bir yaklaşım ise </a:t>
            </a:r>
            <a:r>
              <a:rPr lang="tr-TR" dirty="0" err="1" smtClean="0"/>
              <a:t>doruklama</a:t>
            </a:r>
            <a:r>
              <a:rPr lang="tr-TR" dirty="0" smtClean="0"/>
              <a:t> evresinde antrenman yüklenmelerini düzenleyerek, 8-14 gün içerisinde yüklenmelerin aşamalı olarak azaltılması </a:t>
            </a:r>
            <a:r>
              <a:rPr lang="tr-TR" dirty="0" err="1" smtClean="0"/>
              <a:t>ilegerçekleştirilebilmektedir</a:t>
            </a:r>
            <a:r>
              <a:rPr lang="tr-TR" dirty="0" smtClean="0"/>
              <a:t>. </a:t>
            </a:r>
            <a:r>
              <a:rPr lang="tr-TR" dirty="0" err="1" smtClean="0"/>
              <a:t>Doruklama</a:t>
            </a:r>
            <a:r>
              <a:rPr lang="tr-TR" dirty="0" smtClean="0"/>
              <a:t> yaklaşımlarına ilişkin çok sayıda Örnek bölüm 7'de sunulmuştur.</a:t>
            </a:r>
            <a:endParaRPr lang="tr-TR" dirty="0"/>
          </a:p>
        </p:txBody>
      </p:sp>
    </p:spTree>
    <p:extLst>
      <p:ext uri="{BB962C8B-B14F-4D97-AF65-F5344CB8AC3E}">
        <p14:creationId xmlns:p14="http://schemas.microsoft.com/office/powerpoint/2010/main" val="291939222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123658"/>
          </a:xfrm>
          <a:prstGeom prst="rect">
            <a:avLst/>
          </a:prstGeom>
        </p:spPr>
        <p:txBody>
          <a:bodyPr>
            <a:spAutoFit/>
          </a:bodyPr>
          <a:lstStyle/>
          <a:p>
            <a:r>
              <a:rPr lang="tr-TR" sz="2400" b="1" dirty="0" smtClean="0"/>
              <a:t>Toparlanma ve Yenilenme Mikro Döngüleri</a:t>
            </a:r>
          </a:p>
          <a:p>
            <a:r>
              <a:rPr lang="tr-TR" dirty="0" smtClean="0"/>
              <a:t>Biriken yorgunluk azaltıldığında, hazırlık ve verim düzeyinde artışlar ortaya çıkmaktadır (19,20,24). Yorgunluk yönetimi, antrenman </a:t>
            </a:r>
            <a:r>
              <a:rPr lang="tr-TR" dirty="0" err="1" smtClean="0"/>
              <a:t>sürecinjn</a:t>
            </a:r>
            <a:r>
              <a:rPr lang="tr-TR" dirty="0" smtClean="0"/>
              <a:t> temel özelliği olarak görülmektedir (20). Yorgunluk, doğru bir biçimde yönetiliyorsa, hazırlık düzeyinde ve verim düzeyinde yükselmeler yaratan bir fazla tamlama etkisi, ortaya çıkartmaktadır.</a:t>
            </a:r>
            <a:endParaRPr lang="tr-TR" dirty="0"/>
          </a:p>
        </p:txBody>
      </p:sp>
    </p:spTree>
    <p:extLst>
      <p:ext uri="{BB962C8B-B14F-4D97-AF65-F5344CB8AC3E}">
        <p14:creationId xmlns:p14="http://schemas.microsoft.com/office/powerpoint/2010/main" val="87415969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305342"/>
            <a:ext cx="6096000" cy="4247317"/>
          </a:xfrm>
          <a:prstGeom prst="rect">
            <a:avLst/>
          </a:prstGeom>
        </p:spPr>
        <p:txBody>
          <a:bodyPr>
            <a:spAutoFit/>
          </a:bodyPr>
          <a:lstStyle/>
          <a:p>
            <a:r>
              <a:rPr lang="tr-TR" dirty="0" smtClean="0"/>
              <a:t>Toparlanma ve yenilenme, çeşitli biçimlerde mikro döngüye yerleştirilmektedir (20). Örneğin, antrenman sertliğini değiştirerek, verim artışını kolaylaştırmak için antrenman birimleri arasında dinlenme günlerinin verilmesi, toparlanmayı kolaylaştırmaktadır. Bir toparlanma ya da yenilenme mikro döngüsü, makro döngünün son bölümüne </a:t>
            </a:r>
            <a:r>
              <a:rPr lang="tr-TR" dirty="0" err="1" smtClean="0"/>
              <a:t>yerleş¬tirilmelidir</a:t>
            </a:r>
            <a:r>
              <a:rPr lang="tr-TR" dirty="0" smtClean="0"/>
              <a:t>. Şekil 8.25 de geleneksel olarak 4 hafta yüklenme, 1 hafta yenilenme mikro</a:t>
            </a:r>
          </a:p>
          <a:p>
            <a:r>
              <a:rPr lang="tr-TR" dirty="0" smtClean="0"/>
              <a:t> </a:t>
            </a:r>
          </a:p>
          <a:p>
            <a:r>
              <a:rPr lang="tr-TR" dirty="0" smtClean="0"/>
              <a:t>döngüsünün olduğu, 4:1 (yükleme ve </a:t>
            </a:r>
            <a:r>
              <a:rPr lang="tr-TR" dirty="0" err="1" smtClean="0"/>
              <a:t>yüklemesiz</a:t>
            </a:r>
            <a:r>
              <a:rPr lang="tr-TR" dirty="0" smtClean="0"/>
              <a:t> evre) bir örneği göstermektedir. Bu </a:t>
            </a:r>
            <a:r>
              <a:rPr lang="tr-TR" dirty="0" err="1" smtClean="0"/>
              <a:t>yeni¬lenme</a:t>
            </a:r>
            <a:r>
              <a:rPr lang="tr-TR" dirty="0" smtClean="0"/>
              <a:t> mikro döngüleri, diğer antrenman mikro döngülerine benzer bir biçimde </a:t>
            </a:r>
            <a:r>
              <a:rPr lang="tr-TR" dirty="0" err="1" smtClean="0"/>
              <a:t>uygulan¬masına</a:t>
            </a:r>
            <a:r>
              <a:rPr lang="tr-TR" dirty="0" smtClean="0"/>
              <a:t> karşın antrenmanın sertliği, yoğunluğu ya da sıklığı azaltılmaktadır.</a:t>
            </a:r>
          </a:p>
          <a:p>
            <a:r>
              <a:rPr lang="tr-TR" dirty="0" smtClean="0"/>
              <a:t> </a:t>
            </a:r>
            <a:endParaRPr lang="tr-TR" dirty="0"/>
          </a:p>
        </p:txBody>
      </p:sp>
    </p:spTree>
    <p:extLst>
      <p:ext uri="{BB962C8B-B14F-4D97-AF65-F5344CB8AC3E}">
        <p14:creationId xmlns:p14="http://schemas.microsoft.com/office/powerpoint/2010/main" val="62854103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95285" y="2033392"/>
            <a:ext cx="5401429" cy="2791215"/>
          </a:xfrm>
          <a:prstGeom prst="rect">
            <a:avLst/>
          </a:prstGeom>
        </p:spPr>
      </p:pic>
    </p:spTree>
    <p:extLst>
      <p:ext uri="{BB962C8B-B14F-4D97-AF65-F5344CB8AC3E}">
        <p14:creationId xmlns:p14="http://schemas.microsoft.com/office/powerpoint/2010/main" val="36034922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4838" y="1857155"/>
            <a:ext cx="5182323" cy="3143689"/>
          </a:xfrm>
          <a:prstGeom prst="rect">
            <a:avLst/>
          </a:prstGeom>
        </p:spPr>
      </p:pic>
    </p:spTree>
    <p:extLst>
      <p:ext uri="{BB962C8B-B14F-4D97-AF65-F5344CB8AC3E}">
        <p14:creationId xmlns:p14="http://schemas.microsoft.com/office/powerpoint/2010/main" val="240949506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7180" y="2076261"/>
            <a:ext cx="5477639" cy="2705478"/>
          </a:xfrm>
          <a:prstGeom prst="rect">
            <a:avLst/>
          </a:prstGeom>
        </p:spPr>
      </p:pic>
    </p:spTree>
    <p:extLst>
      <p:ext uri="{BB962C8B-B14F-4D97-AF65-F5344CB8AC3E}">
        <p14:creationId xmlns:p14="http://schemas.microsoft.com/office/powerpoint/2010/main" val="374569365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Diğer bir toparlanma mikro döngü yapısı ise antrenman birimlerinin, toparlanma </a:t>
            </a:r>
            <a:r>
              <a:rPr lang="tr-TR" dirty="0" err="1" smtClean="0"/>
              <a:t>bi¬rimi</a:t>
            </a:r>
            <a:r>
              <a:rPr lang="tr-TR" dirty="0" smtClean="0"/>
              <a:t> olarak düzenlenmesi ile sağlanmaktadır. Bu antrenman biriminde daha uzun süreli bir ısınma ve hafif çalışmaları içeren spor dalına özgü ya da bir dizi yenilenmeyi sağlayan başka etkinlikleri içeren göreceli olarak da kısa süren antrenman birimleridir (ayrıntı için bölüm 5'e bakınız). Çizelge 8.2 de çeşitli farklı yenilenme tekniklerini içeren, örnek bir yenilenme uygulaması verilmiştir.</a:t>
            </a:r>
            <a:endParaRPr lang="tr-TR" dirty="0"/>
          </a:p>
        </p:txBody>
      </p:sp>
    </p:spTree>
    <p:extLst>
      <p:ext uri="{BB962C8B-B14F-4D97-AF65-F5344CB8AC3E}">
        <p14:creationId xmlns:p14="http://schemas.microsoft.com/office/powerpoint/2010/main" val="195107002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690336"/>
            <a:ext cx="6096000" cy="1477328"/>
          </a:xfrm>
          <a:prstGeom prst="rect">
            <a:avLst/>
          </a:prstGeom>
        </p:spPr>
        <p:txBody>
          <a:bodyPr>
            <a:spAutoFit/>
          </a:bodyPr>
          <a:lstStyle/>
          <a:p>
            <a:r>
              <a:rPr lang="tr-TR" dirty="0" smtClean="0"/>
              <a:t>Yenilenme mikro döngüleri, yıllık planının ve yarışma evresinin önemli bir bileşeni olarak görülmelidir. Birçok spor dalında, antrenman ve yarışma aşamasında 2 ya da 3 mikro </a:t>
            </a:r>
            <a:r>
              <a:rPr lang="tr-TR" dirty="0" err="1" smtClean="0"/>
              <a:t>dön¬güsü</a:t>
            </a:r>
            <a:r>
              <a:rPr lang="tr-TR" dirty="0" smtClean="0"/>
              <a:t>, seri biçimde yapılan yarışmalardan oluşmaktadır. Çok sayıda yarışmaya katılmak, sporcunun yorgunluğunu arttırmaktadır.</a:t>
            </a:r>
            <a:endParaRPr lang="tr-TR" dirty="0"/>
          </a:p>
        </p:txBody>
      </p:sp>
    </p:spTree>
    <p:extLst>
      <p:ext uri="{BB962C8B-B14F-4D97-AF65-F5344CB8AC3E}">
        <p14:creationId xmlns:p14="http://schemas.microsoft.com/office/powerpoint/2010/main" val="374305658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Sporcunun yüksek düzeydeki, fizyolojik ve </a:t>
            </a:r>
            <a:r>
              <a:rPr lang="tr-TR" dirty="0" err="1" smtClean="0"/>
              <a:t>psiko¬lojik</a:t>
            </a:r>
            <a:r>
              <a:rPr lang="tr-TR" dirty="0" smtClean="0"/>
              <a:t> yüklenmeleri giderebilmesi için yenilenme ve toparlanma mikro döngüleri </a:t>
            </a:r>
            <a:r>
              <a:rPr lang="tr-TR" dirty="0" err="1" smtClean="0"/>
              <a:t>kullanılma¬lıdır</a:t>
            </a:r>
            <a:r>
              <a:rPr lang="tr-TR" dirty="0" smtClean="0"/>
              <a:t>. Şekil 8.26 da bir yenilenme mikro döngüsü örneği gösterilmektedir. Bu mikro döngü enerji yedeklerinin yenilenmesi ve döngünün sonunda fazlama tamlama etkisinin </a:t>
            </a:r>
            <a:r>
              <a:rPr lang="tr-TR" dirty="0" err="1" smtClean="0"/>
              <a:t>sağlan¬ması</a:t>
            </a:r>
            <a:r>
              <a:rPr lang="tr-TR" dirty="0" smtClean="0"/>
              <a:t> amacıyla fizyolojik ve psikolojik yorgunluğun uzaklaştırılmasını amaçlamaktadır.</a:t>
            </a:r>
            <a:endParaRPr lang="tr-TR" dirty="0"/>
          </a:p>
        </p:txBody>
      </p:sp>
    </p:spTree>
    <p:extLst>
      <p:ext uri="{BB962C8B-B14F-4D97-AF65-F5344CB8AC3E}">
        <p14:creationId xmlns:p14="http://schemas.microsoft.com/office/powerpoint/2010/main" val="227591406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582341"/>
            <a:ext cx="6096000" cy="3693319"/>
          </a:xfrm>
          <a:prstGeom prst="rect">
            <a:avLst/>
          </a:prstGeom>
        </p:spPr>
        <p:txBody>
          <a:bodyPr>
            <a:spAutoFit/>
          </a:bodyPr>
          <a:lstStyle/>
          <a:p>
            <a:r>
              <a:rPr lang="tr-TR" dirty="0" smtClean="0"/>
              <a:t>Antrenman Ölçüsü</a:t>
            </a:r>
          </a:p>
          <a:p>
            <a:r>
              <a:rPr lang="tr-TR" dirty="0" smtClean="0"/>
              <a:t>Antrenörler, antrenman sertliğinin saptanmasında ve yüklenmeleri planlamak için </a:t>
            </a:r>
            <a:r>
              <a:rPr lang="tr-TR" dirty="0" err="1" smtClean="0"/>
              <a:t>bir¬çok</a:t>
            </a:r>
            <a:r>
              <a:rPr lang="tr-TR" dirty="0" smtClean="0"/>
              <a:t> nesnel yöntemi, çok az kullanmaktadırlar. Genellikle de antrenman programları, </a:t>
            </a:r>
            <a:r>
              <a:rPr lang="tr-TR" dirty="0" err="1" smtClean="0"/>
              <a:t>öz¬nel</a:t>
            </a:r>
            <a:r>
              <a:rPr lang="tr-TR" dirty="0" smtClean="0"/>
              <a:t> (sübjektif) değerlendirmelere dayandırılmaktadır. Genel olarak da iyi sayılabilecek bir yaklaşım olarak gördüğümüz, kolay gün, ağır antrenman günleri biçiminde, antrenman planlarının yıl boyunca yönlendirilmesidir. Kötü bir yaklaşım olarak gördüğümüz durum</a:t>
            </a:r>
          </a:p>
          <a:p>
            <a:r>
              <a:rPr lang="tr-TR" dirty="0" smtClean="0"/>
              <a:t> </a:t>
            </a:r>
          </a:p>
          <a:p>
            <a:r>
              <a:rPr lang="tr-TR" dirty="0" smtClean="0"/>
              <a:t>ise çoğunlukla "acı yoksa kazanımda yok" felsefesi ile aşırı yüklenme uygulayarak, </a:t>
            </a:r>
            <a:r>
              <a:rPr lang="tr-TR" dirty="0" err="1" smtClean="0"/>
              <a:t>sporcu¬ları</a:t>
            </a:r>
            <a:r>
              <a:rPr lang="tr-TR" dirty="0" smtClean="0"/>
              <a:t> yarışmadan önce aşır antrenman durumuna getiren yaklaşımlar olmaktadır.</a:t>
            </a:r>
            <a:endParaRPr lang="tr-TR" dirty="0"/>
          </a:p>
        </p:txBody>
      </p:sp>
    </p:spTree>
    <p:extLst>
      <p:ext uri="{BB962C8B-B14F-4D97-AF65-F5344CB8AC3E}">
        <p14:creationId xmlns:p14="http://schemas.microsoft.com/office/powerpoint/2010/main" val="55207533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Bunlara karşın, bazı antrenörler ise antrenman programlarında yüklenmelerini </a:t>
            </a:r>
            <a:r>
              <a:rPr lang="tr-TR" dirty="0" err="1" smtClean="0"/>
              <a:t>yönlen¬dirilmesi</a:t>
            </a:r>
            <a:r>
              <a:rPr lang="tr-TR" dirty="0" smtClean="0"/>
              <a:t> için ölçümleri kullanmaktadırlar. Bu ölçümler, antrenmanın yönlendirilmesi için kendi antrenman programlarında yer alan yükleme ölçütlerini belirlemek için </a:t>
            </a:r>
            <a:r>
              <a:rPr lang="tr-TR" dirty="0" err="1" smtClean="0"/>
              <a:t>kullanılmak¬tadır</a:t>
            </a:r>
            <a:r>
              <a:rPr lang="tr-TR" dirty="0" smtClean="0"/>
              <a:t>. Atletizm, yüzme, kürek gibi bireysel sporlarda antrenörler, kapsam niteliğini ölçmek için genellikle km ya da </a:t>
            </a:r>
            <a:r>
              <a:rPr lang="tr-TR" dirty="0" err="1" smtClean="0"/>
              <a:t>mil'i</a:t>
            </a:r>
            <a:r>
              <a:rPr lang="tr-TR" dirty="0" smtClean="0"/>
              <a:t> (her mikro döngü, makro döngü ya da yıllık antrenmandaki km ya da mil) kullanarak, ölçüm yapmaktadırlar. </a:t>
            </a:r>
            <a:endParaRPr lang="tr-TR" dirty="0"/>
          </a:p>
        </p:txBody>
      </p:sp>
    </p:spTree>
    <p:extLst>
      <p:ext uri="{BB962C8B-B14F-4D97-AF65-F5344CB8AC3E}">
        <p14:creationId xmlns:p14="http://schemas.microsoft.com/office/powerpoint/2010/main" val="270249819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720840"/>
            <a:ext cx="6096000" cy="3416320"/>
          </a:xfrm>
          <a:prstGeom prst="rect">
            <a:avLst/>
          </a:prstGeom>
        </p:spPr>
        <p:txBody>
          <a:bodyPr>
            <a:spAutoFit/>
          </a:bodyPr>
          <a:lstStyle/>
          <a:p>
            <a:r>
              <a:rPr lang="tr-TR" dirty="0" smtClean="0"/>
              <a:t>Atma dallarında kapsam, her </a:t>
            </a:r>
            <a:r>
              <a:rPr lang="tr-TR" dirty="0" err="1" smtClean="0"/>
              <a:t>döngü¬deki</a:t>
            </a:r>
            <a:r>
              <a:rPr lang="tr-TR" dirty="0" smtClean="0"/>
              <a:t> atış sayısı ile belirlenmektedir. Atlama ya da atlama dallarında sertlik ise atma ya da atlama uzaklıklarının belirlenmesi, maksimal hızın ya da kalp hızının atım yüzdesine bağlı olarak belirlenmektedir. Kuvvet antrenmanında ise kapsam, kaldırılan ağılık miktarı ile belirlenirken, sertlik düzeyi ise sporcunun maksimal kuvvet düzeyinin yüzdesine ve 1 TM göre belirlenmektedir (daha fazla bilgi için bölüm 10'na bakınız). Takım sporlarında ise antrenmanda kapsam ve sertliğin belirlenmesi, seyrek bir biçimde ölçüt olarak </a:t>
            </a:r>
            <a:r>
              <a:rPr lang="tr-TR" dirty="0" err="1" smtClean="0"/>
              <a:t>kullanıl¬makta</a:t>
            </a:r>
            <a:r>
              <a:rPr lang="tr-TR" dirty="0" smtClean="0"/>
              <a:t>, çoğunlukla da antrenörler gözlemlerine bağlı olarak sporcun, antrenman duru-</a:t>
            </a:r>
            <a:r>
              <a:rPr lang="tr-TR" dirty="0" err="1" smtClean="0"/>
              <a:t>munu</a:t>
            </a:r>
            <a:r>
              <a:rPr lang="tr-TR" dirty="0" smtClean="0"/>
              <a:t> yönlendirmektedirler.</a:t>
            </a:r>
            <a:endParaRPr lang="tr-TR" dirty="0"/>
          </a:p>
        </p:txBody>
      </p:sp>
    </p:spTree>
    <p:extLst>
      <p:ext uri="{BB962C8B-B14F-4D97-AF65-F5344CB8AC3E}">
        <p14:creationId xmlns:p14="http://schemas.microsoft.com/office/powerpoint/2010/main" val="234223808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Bu bağlamda antrenmanın ölçümü, oldukça zor bir işlem süreci olarak görülmelidir. Sporcuya uygun bir antrenman programı düzenlemek için özel olarak sporcunun </a:t>
            </a:r>
            <a:r>
              <a:rPr lang="tr-TR" dirty="0" err="1" smtClean="0"/>
              <a:t>duru¬munun</a:t>
            </a:r>
            <a:r>
              <a:rPr lang="tr-TR" dirty="0" smtClean="0"/>
              <a:t> bilinmesi gerekmektedir. Diğer bir değişle; antrenörler, sporcunun geçmişi, </a:t>
            </a:r>
            <a:r>
              <a:rPr lang="tr-TR" dirty="0" err="1" smtClean="0"/>
              <a:t>fizyo¬lojik</a:t>
            </a:r>
            <a:r>
              <a:rPr lang="tr-TR" dirty="0" smtClean="0"/>
              <a:t> ve psikolojik yüklenmelere karşı dayanma özelliği kuvvet ve antrenman ortamı gibi etkenleri de </a:t>
            </a:r>
            <a:r>
              <a:rPr lang="tr-TR" dirty="0" err="1" smtClean="0"/>
              <a:t>gözönünde</a:t>
            </a:r>
            <a:r>
              <a:rPr lang="tr-TR" dirty="0" smtClean="0"/>
              <a:t> bulundurulmalıdır. </a:t>
            </a:r>
            <a:endParaRPr lang="tr-TR" dirty="0"/>
          </a:p>
        </p:txBody>
      </p:sp>
    </p:spTree>
    <p:extLst>
      <p:ext uri="{BB962C8B-B14F-4D97-AF65-F5344CB8AC3E}">
        <p14:creationId xmlns:p14="http://schemas.microsoft.com/office/powerpoint/2010/main" val="411766788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Bu nedenle, bir sporcu için hazırlanan </a:t>
            </a:r>
            <a:r>
              <a:rPr lang="tr-TR" dirty="0" err="1" smtClean="0"/>
              <a:t>prog¬ramlar</a:t>
            </a:r>
            <a:r>
              <a:rPr lang="tr-TR" dirty="0" smtClean="0"/>
              <a:t> diğer sporcular için geçerli olmamaktadır. Sporcuların, bireysel gereksinmelerini ve özelliklerini anlamak, antrenman planlamasının temel öğesi olarak görülmelidir. </a:t>
            </a:r>
            <a:r>
              <a:rPr lang="tr-TR" dirty="0" err="1" smtClean="0"/>
              <a:t>Ant¬renman</a:t>
            </a:r>
            <a:r>
              <a:rPr lang="tr-TR" dirty="0" smtClean="0"/>
              <a:t> sertliği ve kapsamı sayısal olarak belirlenmeli ve antrenman süreci içerisinde bu sayısal veriler, aşamalı bir biçimde yönlendirilmelidir.</a:t>
            </a:r>
            <a:endParaRPr lang="tr-TR" dirty="0"/>
          </a:p>
        </p:txBody>
      </p:sp>
    </p:spTree>
    <p:extLst>
      <p:ext uri="{BB962C8B-B14F-4D97-AF65-F5344CB8AC3E}">
        <p14:creationId xmlns:p14="http://schemas.microsoft.com/office/powerpoint/2010/main" val="162757065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1754326"/>
          </a:xfrm>
          <a:prstGeom prst="rect">
            <a:avLst/>
          </a:prstGeom>
        </p:spPr>
        <p:txBody>
          <a:bodyPr>
            <a:spAutoFit/>
          </a:bodyPr>
          <a:lstStyle/>
          <a:p>
            <a:r>
              <a:rPr lang="tr-TR" dirty="0" smtClean="0"/>
              <a:t>Tüm programlarda antrenman sertliği hem sporcunun belirli bir yüke fizyolojik </a:t>
            </a:r>
            <a:r>
              <a:rPr lang="tr-TR" dirty="0" err="1" smtClean="0"/>
              <a:t>uyu¬munun</a:t>
            </a:r>
            <a:r>
              <a:rPr lang="tr-TR" dirty="0" smtClean="0"/>
              <a:t> sağlanması, </a:t>
            </a:r>
            <a:r>
              <a:rPr lang="tr-TR" dirty="0" err="1" smtClean="0"/>
              <a:t>hemde</a:t>
            </a:r>
            <a:r>
              <a:rPr lang="tr-TR" dirty="0" smtClean="0"/>
              <a:t> sert bir yüklenme sonrasında toparlanmayı, arttırmak için her mikro döngüde değiştirmelidir. Antrenman sertliğinin ölçülmesi, fizyolojik özelliklere dayanılarak, antrenör tarafından 4-5 sertlik düzeyinde belirlenebilmektedir. </a:t>
            </a:r>
            <a:endParaRPr lang="tr-TR" dirty="0"/>
          </a:p>
        </p:txBody>
      </p:sp>
    </p:spTree>
    <p:extLst>
      <p:ext uri="{BB962C8B-B14F-4D97-AF65-F5344CB8AC3E}">
        <p14:creationId xmlns:p14="http://schemas.microsoft.com/office/powerpoint/2010/main" val="302436618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Antrenman sertlikleri, uygulamanın akışı ya da hızı, antrenman türü, yöntemi ve sporcunun kalp atım hızı (her dakikadaki atış hızında biraz düşük ya da artan atış hız) değişkenlere bağlı olarak belirlenmektedir Ayrıca sertlik bölgeleri, spor dallarında kullanılan, enerji sistemlerinin yüzdelerine göre de belirlenebilmektedir. Bunlardan yola çıkarak antrenörler, çizelge 8.3 de gösterildiği gibi her mikro döngüde kullanılacak, antrenman sertliği yüzdesini planla-</a:t>
            </a:r>
            <a:r>
              <a:rPr lang="tr-TR" dirty="0" err="1" smtClean="0"/>
              <a:t>yabilmektedir</a:t>
            </a:r>
            <a:r>
              <a:rPr lang="tr-TR" dirty="0" smtClean="0"/>
              <a:t>.</a:t>
            </a:r>
            <a:endParaRPr lang="tr-TR" dirty="0"/>
          </a:p>
        </p:txBody>
      </p:sp>
    </p:spTree>
    <p:extLst>
      <p:ext uri="{BB962C8B-B14F-4D97-AF65-F5344CB8AC3E}">
        <p14:creationId xmlns:p14="http://schemas.microsoft.com/office/powerpoint/2010/main" val="31551761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139321"/>
          </a:xfrm>
          <a:prstGeom prst="rect">
            <a:avLst/>
          </a:prstGeom>
        </p:spPr>
        <p:txBody>
          <a:bodyPr>
            <a:spAutoFit/>
          </a:bodyPr>
          <a:lstStyle/>
          <a:p>
            <a:r>
              <a:rPr lang="tr-TR" dirty="0" smtClean="0"/>
              <a:t>Spor dalının </a:t>
            </a:r>
            <a:r>
              <a:rPr lang="tr-TR" dirty="0" err="1" smtClean="0"/>
              <a:t>bioenerji</a:t>
            </a:r>
            <a:r>
              <a:rPr lang="tr-TR" dirty="0" smtClean="0"/>
              <a:t> özelliklerinin geliştirilmesi ve baskın olan yeteneklerinin gelişimi için en yüksek düzeyde antrenman yüklenme yüzdesi kullanılması gerekmektedir. Çizelge 8.3 ve 8.4 de kürek için bu yaklaşımların uygulandığı, bir mikro döngü örneği gösteril-</a:t>
            </a:r>
          </a:p>
          <a:p>
            <a:r>
              <a:rPr lang="tr-TR" dirty="0" err="1" smtClean="0"/>
              <a:t>mektedir</a:t>
            </a:r>
            <a:r>
              <a:rPr lang="tr-TR" dirty="0" smtClean="0"/>
              <a:t>. Çizelge 8.3 de 3-4 yıllık antrenman planı uygulamasında, toplam antrenmanın %70'nin, 3 ve 4 sayısı ile simgeleştirilmiş, sertlik düzeyinde uygulandığını göstermektedir. 3-4 sayısı ile gösterilen, 2 sertlik düzeyinin, kuramsal ve antrenman uygulaması arasında değişimlerini gösteren bir mikro döngü örneği çizelge 8.4 de verilmiştir.</a:t>
            </a:r>
            <a:endParaRPr lang="tr-TR" dirty="0"/>
          </a:p>
        </p:txBody>
      </p:sp>
    </p:spTree>
    <p:extLst>
      <p:ext uri="{BB962C8B-B14F-4D97-AF65-F5344CB8AC3E}">
        <p14:creationId xmlns:p14="http://schemas.microsoft.com/office/powerpoint/2010/main" val="77325736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Antrenman ölçümünü yapmak için nesnel ölçütlerin kullanılması olanaklı değilse, </a:t>
            </a:r>
            <a:r>
              <a:rPr lang="tr-TR" dirty="0" err="1" smtClean="0"/>
              <a:t>ant¬renörler</a:t>
            </a:r>
            <a:r>
              <a:rPr lang="tr-TR" dirty="0" smtClean="0"/>
              <a:t> öznel olarak becerileri ve antrenman düzeyini </a:t>
            </a:r>
            <a:r>
              <a:rPr lang="tr-TR" dirty="0" err="1" smtClean="0"/>
              <a:t>çokzor</a:t>
            </a:r>
            <a:r>
              <a:rPr lang="tr-TR" dirty="0" smtClean="0"/>
              <a:t> ya da çok kolay gibi zorluk dereceleri ile öznel olarak (oyun, yarışma ya da karşılaşma temposu) yönlendirme </a:t>
            </a:r>
            <a:r>
              <a:rPr lang="tr-TR" dirty="0" err="1" smtClean="0"/>
              <a:t>yapa¬bilmektedirler</a:t>
            </a:r>
            <a:r>
              <a:rPr lang="tr-TR" dirty="0" smtClean="0"/>
              <a:t>. Oyunun, karşılaşmanın ya da yarışmanın hızının sertliği 2 sayısı ile </a:t>
            </a:r>
            <a:r>
              <a:rPr lang="tr-TR" dirty="0" err="1" smtClean="0"/>
              <a:t>göste¬rilmiştir</a:t>
            </a:r>
            <a:r>
              <a:rPr lang="tr-TR" dirty="0" smtClean="0"/>
              <a:t>. Bu sertlik düzeyi, haftalık antrenmanın %50'sini oluşturmaktadır. </a:t>
            </a:r>
            <a:endParaRPr lang="tr-TR" dirty="0"/>
          </a:p>
        </p:txBody>
      </p:sp>
    </p:spTree>
    <p:extLst>
      <p:ext uri="{BB962C8B-B14F-4D97-AF65-F5344CB8AC3E}">
        <p14:creationId xmlns:p14="http://schemas.microsoft.com/office/powerpoint/2010/main" val="36687232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139321"/>
          </a:xfrm>
          <a:prstGeom prst="rect">
            <a:avLst/>
          </a:prstGeom>
        </p:spPr>
        <p:txBody>
          <a:bodyPr>
            <a:spAutoFit/>
          </a:bodyPr>
          <a:lstStyle/>
          <a:p>
            <a:r>
              <a:rPr lang="tr-TR" dirty="0" smtClean="0"/>
              <a:t>. Bu 5 sertlik değerini doğru olarak değerlendirebilmek için öncelikle 5 sayısı ile gösterilen sertlik </a:t>
            </a:r>
            <a:r>
              <a:rPr lang="tr-TR" dirty="0" err="1" smtClean="0"/>
              <a:t>düze¬yinin</a:t>
            </a:r>
            <a:r>
              <a:rPr lang="tr-TR" dirty="0" smtClean="0"/>
              <a:t>, düşük </a:t>
            </a:r>
            <a:r>
              <a:rPr lang="tr-TR" dirty="0" err="1" smtClean="0"/>
              <a:t>sertlikli</a:t>
            </a:r>
            <a:r>
              <a:rPr lang="tr-TR" dirty="0" smtClean="0"/>
              <a:t> yenilenme uygulaması olduğunu, diğer sertlik değerleri ise fazla </a:t>
            </a:r>
            <a:r>
              <a:rPr lang="tr-TR" dirty="0" err="1" smtClean="0"/>
              <a:t>tam¬lamayı</a:t>
            </a:r>
            <a:r>
              <a:rPr lang="tr-TR" dirty="0" smtClean="0"/>
              <a:t> belirtmek için kullanıldığının anlaşılması gerekli olmaktadır. Bu 5 sertlik değerinin etki düzeyleri aşağıda belirtilmiştir.</a:t>
            </a:r>
          </a:p>
          <a:p>
            <a:r>
              <a:rPr lang="tr-TR" dirty="0" smtClean="0"/>
              <a:t>1.	Maksimal sertlik</a:t>
            </a:r>
          </a:p>
          <a:p>
            <a:r>
              <a:rPr lang="tr-TR" dirty="0" smtClean="0"/>
              <a:t>2.	Yarışma, oyun ya da karşılaşma hızından daha yüksek</a:t>
            </a:r>
          </a:p>
          <a:p>
            <a:r>
              <a:rPr lang="tr-TR" dirty="0" smtClean="0"/>
              <a:t>3.	Yarışma, oyun ya da karşılaşma hızından</a:t>
            </a:r>
          </a:p>
          <a:p>
            <a:r>
              <a:rPr lang="tr-TR" dirty="0" smtClean="0"/>
              <a:t>4.	Yarışma oyun ya da karşılaşma hızından daha düşük</a:t>
            </a:r>
          </a:p>
          <a:p>
            <a:r>
              <a:rPr lang="tr-TR" dirty="0" smtClean="0"/>
              <a:t>5.	Yenilenme</a:t>
            </a:r>
            <a:endParaRPr lang="tr-TR" dirty="0"/>
          </a:p>
        </p:txBody>
      </p:sp>
    </p:spTree>
    <p:extLst>
      <p:ext uri="{BB962C8B-B14F-4D97-AF65-F5344CB8AC3E}">
        <p14:creationId xmlns:p14="http://schemas.microsoft.com/office/powerpoint/2010/main" val="37449742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828836"/>
            <a:ext cx="6096000" cy="1200329"/>
          </a:xfrm>
          <a:prstGeom prst="rect">
            <a:avLst/>
          </a:prstGeom>
        </p:spPr>
        <p:txBody>
          <a:bodyPr>
            <a:spAutoFit/>
          </a:bodyPr>
          <a:lstStyle/>
          <a:p>
            <a:r>
              <a:rPr lang="tr-TR" dirty="0" smtClean="0"/>
              <a:t>Yarışma ya da karşılaşma hızından daha yüksek </a:t>
            </a:r>
            <a:r>
              <a:rPr lang="tr-TR" dirty="0" err="1" smtClean="0"/>
              <a:t>sertlikli</a:t>
            </a:r>
            <a:r>
              <a:rPr lang="tr-TR" dirty="0" smtClean="0"/>
              <a:t> uygulamalar, ağırlıklı olarak anaerobik özellikli olmaktadır. Buna karşın yarışma, ya da karşılaşma hızından daha düşük uygulamalarda ise aerobik enerji baskın olmaktadır.</a:t>
            </a:r>
            <a:endParaRPr lang="tr-TR" dirty="0"/>
          </a:p>
        </p:txBody>
      </p:sp>
    </p:spTree>
    <p:extLst>
      <p:ext uri="{BB962C8B-B14F-4D97-AF65-F5344CB8AC3E}">
        <p14:creationId xmlns:p14="http://schemas.microsoft.com/office/powerpoint/2010/main" val="365779461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2417" y="1561839"/>
            <a:ext cx="5487166" cy="3734321"/>
          </a:xfrm>
          <a:prstGeom prst="rect">
            <a:avLst/>
          </a:prstGeom>
        </p:spPr>
      </p:pic>
      <p:sp>
        <p:nvSpPr>
          <p:cNvPr id="3" name="Metin kutusu 2"/>
          <p:cNvSpPr txBox="1"/>
          <p:nvPr/>
        </p:nvSpPr>
        <p:spPr>
          <a:xfrm>
            <a:off x="4355024" y="1007390"/>
            <a:ext cx="4356064" cy="369332"/>
          </a:xfrm>
          <a:prstGeom prst="rect">
            <a:avLst/>
          </a:prstGeom>
          <a:noFill/>
        </p:spPr>
        <p:txBody>
          <a:bodyPr wrap="none" rtlCol="0">
            <a:spAutoFit/>
          </a:bodyPr>
          <a:lstStyle/>
          <a:p>
            <a:r>
              <a:rPr lang="tr-TR" dirty="0" smtClean="0"/>
              <a:t>Çizelge 8.3 Kürek İçin Sertlik Bölgeleri Örneği</a:t>
            </a:r>
            <a:endParaRPr lang="tr-TR" dirty="0"/>
          </a:p>
        </p:txBody>
      </p:sp>
    </p:spTree>
    <p:extLst>
      <p:ext uri="{BB962C8B-B14F-4D97-AF65-F5344CB8AC3E}">
        <p14:creationId xmlns:p14="http://schemas.microsoft.com/office/powerpoint/2010/main" val="274160557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Mikro döngünün planlaması sırasında, antrenman ölçümünün doğru bir biçimde yön-</a:t>
            </a:r>
            <a:r>
              <a:rPr lang="tr-TR" dirty="0" err="1" smtClean="0"/>
              <a:t>lendirilmesi</a:t>
            </a:r>
            <a:r>
              <a:rPr lang="tr-TR" dirty="0" smtClean="0"/>
              <a:t> amacı ile öznel ya da nesnel ölçütler birlikte yönlendirilmelidir. Bunun için de ilk adım, haftanın her günü için sertlik bölgeleri saptanması ve çizelgeye yerleştirilmesidir (çizelge 8.4). Bu sertlik düzeyinin yanı sıra sertlik bölgelerinin olası diğer seçenekleri, çalış-</a:t>
            </a:r>
            <a:r>
              <a:rPr lang="tr-TR" dirty="0" err="1" smtClean="0"/>
              <a:t>manın</a:t>
            </a:r>
            <a:r>
              <a:rPr lang="tr-TR" dirty="0" smtClean="0"/>
              <a:t> biçimi ya da enerji sistemi belirlenmesi ile sağlanmaktadır. </a:t>
            </a:r>
            <a:endParaRPr lang="tr-TR" dirty="0"/>
          </a:p>
        </p:txBody>
      </p:sp>
    </p:spTree>
    <p:extLst>
      <p:ext uri="{BB962C8B-B14F-4D97-AF65-F5344CB8AC3E}">
        <p14:creationId xmlns:p14="http://schemas.microsoft.com/office/powerpoint/2010/main" val="206403561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Planlama işleminin bu aşaması tamamlandıktan sonra ikinci aşamaya geçilmektedir. İkinci aşamada, en iyi </a:t>
            </a:r>
            <a:r>
              <a:rPr lang="tr-TR" dirty="0" err="1" smtClean="0"/>
              <a:t>so¬nuçları</a:t>
            </a:r>
            <a:r>
              <a:rPr lang="tr-TR" dirty="0" smtClean="0"/>
              <a:t> elde edebilmek için teknik, taktik ve fiziksel uygulamalardan, hangisinin öncelikte ve hangi sertlikte uygulanacağının planlaması yapılmalıdır. Çoğunlukla da yanılgılı olarak </a:t>
            </a:r>
            <a:r>
              <a:rPr lang="tr-TR" dirty="0" err="1" smtClean="0"/>
              <a:t>tekniksel</a:t>
            </a:r>
            <a:r>
              <a:rPr lang="tr-TR" dirty="0" smtClean="0"/>
              <a:t>, taktiksel ya da fiziksel antrenmanlar, benzer sertliklerde uygulanmaktadır. </a:t>
            </a:r>
            <a:endParaRPr lang="tr-TR" dirty="0"/>
          </a:p>
        </p:txBody>
      </p:sp>
    </p:spTree>
    <p:extLst>
      <p:ext uri="{BB962C8B-B14F-4D97-AF65-F5344CB8AC3E}">
        <p14:creationId xmlns:p14="http://schemas.microsoft.com/office/powerpoint/2010/main" val="192971968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Bu açıdan antrenörler, benzer enerji sistemi ile 2-3 çalışmayı birlikte geliştirecek bir biçimde, 1 ya da 3 sertlik bölgesinde gerçekleştirmelidir. Bu biçimde bir düzenleme özellikle, takım</a:t>
            </a:r>
          </a:p>
          <a:p>
            <a:r>
              <a:rPr lang="tr-TR" dirty="0" smtClean="0"/>
              <a:t>sporları uygulamalarında kolaylaştırıcı olmaktadır. Çizelge 8.5, antrenman ölçülmesi için kullanılan yöntemleri gösterirken, çizelge 8.6 ise sertlik bölgelerini ve mikro döngü </a:t>
            </a:r>
            <a:r>
              <a:rPr lang="tr-TR" dirty="0" err="1" smtClean="0"/>
              <a:t>sırasın¬da</a:t>
            </a:r>
            <a:r>
              <a:rPr lang="tr-TR" dirty="0" smtClean="0"/>
              <a:t> kullanılabilecek olası sertlik bölgelerini ve </a:t>
            </a:r>
            <a:r>
              <a:rPr lang="tr-TR" dirty="0" err="1" smtClean="0"/>
              <a:t>enerjlsistemlerini</a:t>
            </a:r>
            <a:r>
              <a:rPr lang="tr-TR" dirty="0" smtClean="0"/>
              <a:t> göstermektedir.</a:t>
            </a:r>
            <a:endParaRPr lang="tr-TR" dirty="0"/>
          </a:p>
        </p:txBody>
      </p:sp>
    </p:spTree>
    <p:extLst>
      <p:ext uri="{BB962C8B-B14F-4D97-AF65-F5344CB8AC3E}">
        <p14:creationId xmlns:p14="http://schemas.microsoft.com/office/powerpoint/2010/main" val="129391240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7127" y="1733313"/>
            <a:ext cx="5877745" cy="3391373"/>
          </a:xfrm>
          <a:prstGeom prst="rect">
            <a:avLst/>
          </a:prstGeom>
        </p:spPr>
      </p:pic>
      <p:sp>
        <p:nvSpPr>
          <p:cNvPr id="4" name="Metin kutusu 3"/>
          <p:cNvSpPr txBox="1"/>
          <p:nvPr/>
        </p:nvSpPr>
        <p:spPr>
          <a:xfrm>
            <a:off x="2216257" y="1301858"/>
            <a:ext cx="8207119" cy="369332"/>
          </a:xfrm>
          <a:prstGeom prst="rect">
            <a:avLst/>
          </a:prstGeom>
          <a:noFill/>
        </p:spPr>
        <p:txBody>
          <a:bodyPr wrap="none" rtlCol="0">
            <a:spAutoFit/>
          </a:bodyPr>
          <a:lstStyle/>
          <a:p>
            <a:r>
              <a:rPr lang="tr-TR" dirty="0" smtClean="0"/>
              <a:t>Çizelge 8.4 Sayısal Sertlik Simgeleri İle Kürekçiler İçin Düzenlenmiş Mikro Döngü Örneği</a:t>
            </a:r>
            <a:endParaRPr lang="tr-TR" dirty="0"/>
          </a:p>
        </p:txBody>
      </p:sp>
    </p:spTree>
    <p:extLst>
      <p:ext uri="{BB962C8B-B14F-4D97-AF65-F5344CB8AC3E}">
        <p14:creationId xmlns:p14="http://schemas.microsoft.com/office/powerpoint/2010/main" val="18494070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2417" y="1895261"/>
            <a:ext cx="5487166" cy="3067478"/>
          </a:xfrm>
          <a:prstGeom prst="rect">
            <a:avLst/>
          </a:prstGeom>
        </p:spPr>
      </p:pic>
    </p:spTree>
    <p:extLst>
      <p:ext uri="{BB962C8B-B14F-4D97-AF65-F5344CB8AC3E}">
        <p14:creationId xmlns:p14="http://schemas.microsoft.com/office/powerpoint/2010/main" val="274675821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8680" y="2738341"/>
            <a:ext cx="4934639" cy="1381318"/>
          </a:xfrm>
          <a:prstGeom prst="rect">
            <a:avLst/>
          </a:prstGeom>
        </p:spPr>
      </p:pic>
    </p:spTree>
    <p:extLst>
      <p:ext uri="{BB962C8B-B14F-4D97-AF65-F5344CB8AC3E}">
        <p14:creationId xmlns:p14="http://schemas.microsoft.com/office/powerpoint/2010/main" val="86528459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492990"/>
          </a:xfrm>
          <a:prstGeom prst="rect">
            <a:avLst/>
          </a:prstGeom>
        </p:spPr>
        <p:txBody>
          <a:bodyPr>
            <a:spAutoFit/>
          </a:bodyPr>
          <a:lstStyle/>
          <a:p>
            <a:r>
              <a:rPr lang="tr-TR" sz="2400" b="1" dirty="0" smtClean="0"/>
              <a:t>Mikro Döngü Sırasında Sertlik ve Enerji Sistemlerinin Dönüşümlü Olarak Kullanılması</a:t>
            </a:r>
          </a:p>
          <a:p>
            <a:r>
              <a:rPr lang="tr-TR" dirty="0" smtClean="0"/>
              <a:t>Mikro döngü sırasında antrenman sertliklerinin değiştirilmesi bitkinlik, yıpranmışlık ve aşırı antrenman durumunu önlemek için kullanılan en etkili yöntemlerden birisi </a:t>
            </a:r>
            <a:r>
              <a:rPr lang="tr-TR" dirty="0" err="1" smtClean="0"/>
              <a:t>olmak¬tadır</a:t>
            </a:r>
            <a:r>
              <a:rPr lang="tr-TR" dirty="0" smtClean="0"/>
              <a:t>. Etkinliklerin yüksek düzey ve yüksek sertlikte uygulanması, ağırlık olarak anaerobik enerji kullanımını gerektirmektedir (</a:t>
            </a:r>
            <a:r>
              <a:rPr lang="tr-TR" dirty="0" err="1" smtClean="0"/>
              <a:t>fosfojen</a:t>
            </a:r>
            <a:r>
              <a:rPr lang="tr-TR" dirty="0" smtClean="0"/>
              <a:t>, hızlı </a:t>
            </a:r>
            <a:r>
              <a:rPr lang="tr-TR" dirty="0" err="1" smtClean="0"/>
              <a:t>glikolotik</a:t>
            </a:r>
            <a:r>
              <a:rPr lang="tr-TR" dirty="0" smtClean="0"/>
              <a:t> ve yavaş </a:t>
            </a:r>
            <a:r>
              <a:rPr lang="tr-TR" dirty="0" err="1" smtClean="0"/>
              <a:t>glikolojik</a:t>
            </a:r>
            <a:r>
              <a:rPr lang="tr-TR" dirty="0" smtClean="0"/>
              <a:t>).</a:t>
            </a:r>
            <a:endParaRPr lang="tr-TR" dirty="0"/>
          </a:p>
        </p:txBody>
      </p:sp>
    </p:spTree>
    <p:extLst>
      <p:ext uri="{BB962C8B-B14F-4D97-AF65-F5344CB8AC3E}">
        <p14:creationId xmlns:p14="http://schemas.microsoft.com/office/powerpoint/2010/main" val="142901692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Buna</a:t>
            </a:r>
          </a:p>
          <a:p>
            <a:r>
              <a:rPr lang="tr-TR" dirty="0" smtClean="0"/>
              <a:t>bağlı olarak da sertlik düzeyinin planlanması ile antrenman için belirli bir enerji sistemi öne çıkarken, aynı zamanda uyumu sağlamak için de toparlanma ve yenilenmenin </a:t>
            </a:r>
            <a:r>
              <a:rPr lang="tr-TR" dirty="0" err="1" smtClean="0"/>
              <a:t>ko¬laylaştırılması</a:t>
            </a:r>
            <a:r>
              <a:rPr lang="tr-TR" dirty="0" smtClean="0"/>
              <a:t> da sağlanacaktır. Antrenmanın hazırlık ya da yarışma evresinde, bu </a:t>
            </a:r>
            <a:r>
              <a:rPr lang="tr-TR" dirty="0" err="1" smtClean="0"/>
              <a:t>tür¬den</a:t>
            </a:r>
            <a:r>
              <a:rPr lang="tr-TR" dirty="0" smtClean="0"/>
              <a:t> çeşitlemelerin </a:t>
            </a:r>
            <a:r>
              <a:rPr lang="tr-TR" dirty="0" err="1" smtClean="0"/>
              <a:t>gözönüne</a:t>
            </a:r>
            <a:r>
              <a:rPr lang="tr-TR" dirty="0" smtClean="0"/>
              <a:t> alınması, yarışma için gerekli olan fazla tamlamayı ortaya çıkartacak, enerji sistemlerinin de doğru bir biçimde seçilmesini kolaylaştırmaktadır. </a:t>
            </a:r>
            <a:endParaRPr lang="tr-TR" dirty="0"/>
          </a:p>
        </p:txBody>
      </p:sp>
    </p:spTree>
    <p:extLst>
      <p:ext uri="{BB962C8B-B14F-4D97-AF65-F5344CB8AC3E}">
        <p14:creationId xmlns:p14="http://schemas.microsoft.com/office/powerpoint/2010/main" val="271631483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690336"/>
            <a:ext cx="6096000" cy="1477328"/>
          </a:xfrm>
          <a:prstGeom prst="rect">
            <a:avLst/>
          </a:prstGeom>
        </p:spPr>
        <p:txBody>
          <a:bodyPr>
            <a:spAutoFit/>
          </a:bodyPr>
          <a:lstStyle/>
          <a:p>
            <a:r>
              <a:rPr lang="tr-TR" dirty="0" smtClean="0"/>
              <a:t>Bu türden bir mikro döngü yapısı ise antrenman birimi ve uygulaması </a:t>
            </a:r>
            <a:r>
              <a:rPr lang="tr-TR" dirty="0" err="1" smtClean="0"/>
              <a:t>gözönüne</a:t>
            </a:r>
            <a:r>
              <a:rPr lang="tr-TR" dirty="0" smtClean="0"/>
              <a:t> alınarak gerçekleştirilmelidir. Bu türden bir planlama ile büyük bir olasılıkla, sporcunun uygun zamanda ve istenilen düzeyde, en yüksek verim düzeyine ulaşmasını da kolaylaştıracaktır.</a:t>
            </a:r>
            <a:endParaRPr lang="tr-TR" dirty="0"/>
          </a:p>
        </p:txBody>
      </p:sp>
    </p:spTree>
    <p:extLst>
      <p:ext uri="{BB962C8B-B14F-4D97-AF65-F5344CB8AC3E}">
        <p14:creationId xmlns:p14="http://schemas.microsoft.com/office/powerpoint/2010/main" val="304327702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690336"/>
            <a:ext cx="6096000" cy="1477328"/>
          </a:xfrm>
          <a:prstGeom prst="rect">
            <a:avLst/>
          </a:prstGeom>
        </p:spPr>
        <p:txBody>
          <a:bodyPr>
            <a:spAutoFit/>
          </a:bodyPr>
          <a:lstStyle/>
          <a:p>
            <a:r>
              <a:rPr lang="tr-TR" dirty="0" smtClean="0"/>
              <a:t>Çoğu spor ya da spor dalında en az 2 enerji sistemi kullanılmaktadır (12,20). </a:t>
            </a:r>
            <a:r>
              <a:rPr lang="tr-TR" dirty="0" err="1" smtClean="0"/>
              <a:t>Hedefle¬nen</a:t>
            </a:r>
            <a:r>
              <a:rPr lang="tr-TR" dirty="0" smtClean="0"/>
              <a:t> birinci enerji sistemi </a:t>
            </a:r>
            <a:r>
              <a:rPr lang="tr-TR" dirty="0" err="1" smtClean="0"/>
              <a:t>gözönüne</a:t>
            </a:r>
            <a:r>
              <a:rPr lang="tr-TR" dirty="0" smtClean="0"/>
              <a:t> alınmasa bile, uygulamada gerçekleştirilen antrenman sertliği, hangi enerji sisteminin öncelikle kullanılması gerekli olduğunu belirlemektedir (3). </a:t>
            </a:r>
            <a:endParaRPr lang="tr-TR" dirty="0"/>
          </a:p>
        </p:txBody>
      </p:sp>
    </p:spTree>
    <p:extLst>
      <p:ext uri="{BB962C8B-B14F-4D97-AF65-F5344CB8AC3E}">
        <p14:creationId xmlns:p14="http://schemas.microsoft.com/office/powerpoint/2010/main" val="373745416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Daha düşük sertlikte, yavaş </a:t>
            </a:r>
            <a:r>
              <a:rPr lang="tr-TR" dirty="0" err="1" smtClean="0"/>
              <a:t>glikolotik</a:t>
            </a:r>
            <a:r>
              <a:rPr lang="tr-TR" dirty="0" smtClean="0"/>
              <a:t> ve </a:t>
            </a:r>
            <a:r>
              <a:rPr lang="tr-TR" dirty="0" err="1" smtClean="0"/>
              <a:t>oksidatif</a:t>
            </a:r>
            <a:r>
              <a:rPr lang="tr-TR" dirty="0" smtClean="0"/>
              <a:t> sistemler ağırlıklı olarak etkilenirken, yüksek </a:t>
            </a:r>
            <a:r>
              <a:rPr lang="tr-TR" dirty="0" err="1" smtClean="0"/>
              <a:t>sertlikli</a:t>
            </a:r>
            <a:r>
              <a:rPr lang="tr-TR" dirty="0" smtClean="0"/>
              <a:t> uygulamalar ise fosfat ve hızlı </a:t>
            </a:r>
            <a:r>
              <a:rPr lang="tr-TR" dirty="0" err="1" smtClean="0"/>
              <a:t>glikolotik</a:t>
            </a:r>
            <a:r>
              <a:rPr lang="tr-TR" dirty="0" smtClean="0"/>
              <a:t> sistemlerin, etkisini </a:t>
            </a:r>
            <a:r>
              <a:rPr lang="tr-TR" dirty="0" err="1" smtClean="0"/>
              <a:t>arttırmakta¬dır</a:t>
            </a:r>
            <a:r>
              <a:rPr lang="tr-TR" dirty="0" smtClean="0"/>
              <a:t> (20). Ayrıca yarışmaların, sporcunun enerji yedeklerini tüketmesinden dolayı, yarışma sonraki antrenman günlerinde, antrenman sertliği azaltılmalıdır. Antrenman sertliğinin azaltılması, yorgunluğun giderilmesi ve fazla tamlama olanaklarını sağlamaktadır.</a:t>
            </a:r>
            <a:endParaRPr lang="tr-TR" dirty="0"/>
          </a:p>
        </p:txBody>
      </p:sp>
    </p:spTree>
    <p:extLst>
      <p:ext uri="{BB962C8B-B14F-4D97-AF65-F5344CB8AC3E}">
        <p14:creationId xmlns:p14="http://schemas.microsoft.com/office/powerpoint/2010/main" val="186847252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Çalışma ve yenilenme arasında değişim çok önemli olmasına karşın; sporcuların, her antrenmandan sonra tam dinlenmeye ulaşmaları zorunlu olarak görülmemelidir. </a:t>
            </a:r>
            <a:r>
              <a:rPr lang="tr-TR" dirty="0" err="1" smtClean="0"/>
              <a:t>Örne¬ğin</a:t>
            </a:r>
            <a:r>
              <a:rPr lang="tr-TR" dirty="0" smtClean="0"/>
              <a:t>, antrenmanın ana hedefinin güçlü bir fizyolojik temel geliştirmek olduğu hazırlık </a:t>
            </a:r>
            <a:r>
              <a:rPr lang="tr-TR" dirty="0" err="1" smtClean="0"/>
              <a:t>dö¬neminde</a:t>
            </a:r>
            <a:r>
              <a:rPr lang="tr-TR" dirty="0" smtClean="0"/>
              <a:t>, sporcular tam olarak toparlanamamakta ve verim düzeylerinde fazla tamlama etkisi ortaya </a:t>
            </a:r>
            <a:r>
              <a:rPr lang="tr-TR" dirty="0" err="1" smtClean="0"/>
              <a:t>çıkmamamaktadır</a:t>
            </a:r>
            <a:r>
              <a:rPr lang="tr-TR" dirty="0" smtClean="0"/>
              <a:t>. </a:t>
            </a:r>
            <a:endParaRPr lang="tr-TR" dirty="0"/>
          </a:p>
        </p:txBody>
      </p:sp>
    </p:spTree>
    <p:extLst>
      <p:ext uri="{BB962C8B-B14F-4D97-AF65-F5344CB8AC3E}">
        <p14:creationId xmlns:p14="http://schemas.microsoft.com/office/powerpoint/2010/main" val="370313864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Antrenman zorlanmasından sonra yüklenme </a:t>
            </a:r>
            <a:r>
              <a:rPr lang="tr-TR" dirty="0" err="1" smtClean="0"/>
              <a:t>düşürüle¬rek</a:t>
            </a:r>
            <a:r>
              <a:rPr lang="tr-TR" dirty="0" smtClean="0"/>
              <a:t>, bir yenilenme mikro döngüsü oluşturulduğunda, sporcunun hazırlık düzeyi de artış gösterecek ve buna bağlı olarak da verim düzeyinde artış sağlanmaktadır. Bu bağlamda antrenmanın hazırlık dönemi evresinde antrenman planlaması, sporcuda biriken </a:t>
            </a:r>
            <a:r>
              <a:rPr lang="tr-TR" dirty="0" err="1" smtClean="0"/>
              <a:t>yorgun¬luğu</a:t>
            </a:r>
            <a:r>
              <a:rPr lang="tr-TR" dirty="0" smtClean="0"/>
              <a:t> tam olarak uzaklaştırmadan uygulayacakları, geliştirici ve çok mikro döngü </a:t>
            </a:r>
            <a:r>
              <a:rPr lang="tr-TR" dirty="0" err="1" smtClean="0"/>
              <a:t>uygu¬lamalar</a:t>
            </a:r>
            <a:r>
              <a:rPr lang="tr-TR" dirty="0" smtClean="0"/>
              <a:t> biçiminde gerçekleştirmelidirler. </a:t>
            </a:r>
            <a:endParaRPr lang="tr-TR" dirty="0"/>
          </a:p>
        </p:txBody>
      </p:sp>
    </p:spTree>
    <p:extLst>
      <p:ext uri="{BB962C8B-B14F-4D97-AF65-F5344CB8AC3E}">
        <p14:creationId xmlns:p14="http://schemas.microsoft.com/office/powerpoint/2010/main" val="12544396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1754326"/>
          </a:xfrm>
          <a:prstGeom prst="rect">
            <a:avLst/>
          </a:prstGeom>
        </p:spPr>
        <p:txBody>
          <a:bodyPr>
            <a:spAutoFit/>
          </a:bodyPr>
          <a:lstStyle/>
          <a:p>
            <a:r>
              <a:rPr lang="tr-TR" dirty="0" smtClean="0"/>
              <a:t>Bu türden bir uygulama, ağır bir yüklenmeden sonra fizyolojik sistemler üzerinde uygulanan, </a:t>
            </a:r>
            <a:r>
              <a:rPr lang="tr-TR" dirty="0" err="1" smtClean="0"/>
              <a:t>yüklenmesiz</a:t>
            </a:r>
            <a:r>
              <a:rPr lang="tr-TR" dirty="0" smtClean="0"/>
              <a:t> evreler aracılığıyla verim </a:t>
            </a:r>
            <a:r>
              <a:rPr lang="tr-TR" dirty="0" err="1" smtClean="0"/>
              <a:t>artı¬şına</a:t>
            </a:r>
            <a:r>
              <a:rPr lang="tr-TR" dirty="0" smtClean="0"/>
              <a:t> neden olmaktadır. Yarışmalar yaklaştıkça, hazırlık döneminde ortaya çıkan </a:t>
            </a:r>
            <a:r>
              <a:rPr lang="tr-TR" dirty="0" err="1" smtClean="0"/>
              <a:t>yorgun¬luğun</a:t>
            </a:r>
            <a:r>
              <a:rPr lang="tr-TR" dirty="0" smtClean="0"/>
              <a:t> antrenman sertliklerinin değişimi ile azaltılması, fazla tamlama için olanakları da arttıracaktır.</a:t>
            </a:r>
            <a:endParaRPr lang="tr-TR" dirty="0"/>
          </a:p>
        </p:txBody>
      </p:sp>
    </p:spTree>
    <p:extLst>
      <p:ext uri="{BB962C8B-B14F-4D97-AF65-F5344CB8AC3E}">
        <p14:creationId xmlns:p14="http://schemas.microsoft.com/office/powerpoint/2010/main" val="272288974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1754326"/>
          </a:xfrm>
          <a:prstGeom prst="rect">
            <a:avLst/>
          </a:prstGeom>
        </p:spPr>
        <p:txBody>
          <a:bodyPr>
            <a:spAutoFit/>
          </a:bodyPr>
          <a:lstStyle/>
          <a:p>
            <a:r>
              <a:rPr lang="tr-TR" dirty="0" smtClean="0"/>
              <a:t>Antrenman uygulamasında antrenman </a:t>
            </a:r>
            <a:r>
              <a:rPr lang="tr-TR" dirty="0" err="1" smtClean="0"/>
              <a:t>SertliğinLve</a:t>
            </a:r>
            <a:r>
              <a:rPr lang="tr-TR" dirty="0" smtClean="0"/>
              <a:t> enerji sistemlerini değiştirmek, </a:t>
            </a:r>
            <a:r>
              <a:rPr lang="tr-TR" dirty="0" err="1" smtClean="0"/>
              <a:t>özel¬likle</a:t>
            </a:r>
            <a:r>
              <a:rPr lang="tr-TR" dirty="0" smtClean="0"/>
              <a:t> de takım sporları gibi bütünleşik spor dallarında zor olabilmektedir. Bunun nedeni takım sporlarında teknik, taktik ve fiziksel uygulamalar gibi değişik uygulamalardan </a:t>
            </a:r>
            <a:r>
              <a:rPr lang="tr-TR" dirty="0" err="1" smtClean="0"/>
              <a:t>do¬layı</a:t>
            </a:r>
            <a:r>
              <a:rPr lang="tr-TR" dirty="0" smtClean="0"/>
              <a:t> farklı enerji sistemlerinin etkinliğe katılmasından kaynaklanmaktadır. </a:t>
            </a:r>
            <a:endParaRPr lang="tr-TR" dirty="0"/>
          </a:p>
        </p:txBody>
      </p:sp>
    </p:spTree>
    <p:extLst>
      <p:ext uri="{BB962C8B-B14F-4D97-AF65-F5344CB8AC3E}">
        <p14:creationId xmlns:p14="http://schemas.microsoft.com/office/powerpoint/2010/main" val="104869482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139321"/>
          </a:xfrm>
          <a:prstGeom prst="rect">
            <a:avLst/>
          </a:prstGeom>
        </p:spPr>
        <p:txBody>
          <a:bodyPr>
            <a:spAutoFit/>
          </a:bodyPr>
          <a:lstStyle/>
          <a:p>
            <a:r>
              <a:rPr lang="tr-TR" dirty="0" smtClean="0"/>
              <a:t>Burada sorun, haftalık mikro döngü içerisinde tüm bu öğelerin aşırı antrenman koşulları olmadan </a:t>
            </a:r>
            <a:r>
              <a:rPr lang="tr-TR" dirty="0" err="1" smtClean="0"/>
              <a:t>iste¬nilen</a:t>
            </a:r>
            <a:r>
              <a:rPr lang="tr-TR" dirty="0" smtClean="0"/>
              <a:t> düzeyde bir çalışmanın, nasıl planlanacağı bir soru olarak karışımıza çıkmaktadır. Diğer bir değişle, hangi enerji sistemleri kullanılacak ve sistemler nasıl yedeklenecektir? sorusuna yanıt vermeyi gerektirecektir. Bu konuda en iyi yaklaşım, antrenmandaki sertliği</a:t>
            </a:r>
          </a:p>
          <a:p>
            <a:r>
              <a:rPr lang="tr-TR" dirty="0" smtClean="0"/>
              <a:t> </a:t>
            </a:r>
          </a:p>
          <a:p>
            <a:r>
              <a:rPr lang="tr-TR" dirty="0" smtClean="0"/>
              <a:t>ve </a:t>
            </a:r>
            <a:r>
              <a:rPr lang="tr-TR" dirty="0" err="1" smtClean="0"/>
              <a:t>bioenerji</a:t>
            </a:r>
            <a:r>
              <a:rPr lang="tr-TR" dirty="0" smtClean="0"/>
              <a:t> hedeflerini sürekli çeşitlendirerek sporcunun, fizyolojik özelliklerinin çok </a:t>
            </a:r>
            <a:r>
              <a:rPr lang="tr-TR" dirty="0" err="1" smtClean="0"/>
              <a:t>yön¬lü</a:t>
            </a:r>
            <a:r>
              <a:rPr lang="tr-TR" dirty="0" smtClean="0"/>
              <a:t> olarak değiştirilmesini sağlamaktır.</a:t>
            </a:r>
            <a:endParaRPr lang="tr-TR" dirty="0"/>
          </a:p>
        </p:txBody>
      </p:sp>
    </p:spTree>
    <p:extLst>
      <p:ext uri="{BB962C8B-B14F-4D97-AF65-F5344CB8AC3E}">
        <p14:creationId xmlns:p14="http://schemas.microsoft.com/office/powerpoint/2010/main" val="76405648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2470" y="2204866"/>
            <a:ext cx="5087060" cy="2448267"/>
          </a:xfrm>
          <a:prstGeom prst="rect">
            <a:avLst/>
          </a:prstGeom>
        </p:spPr>
      </p:pic>
    </p:spTree>
    <p:extLst>
      <p:ext uri="{BB962C8B-B14F-4D97-AF65-F5344CB8AC3E}">
        <p14:creationId xmlns:p14="http://schemas.microsoft.com/office/powerpoint/2010/main" val="376823674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1075" y="2095314"/>
            <a:ext cx="4829849" cy="2667372"/>
          </a:xfrm>
          <a:prstGeom prst="rect">
            <a:avLst/>
          </a:prstGeom>
        </p:spPr>
      </p:pic>
    </p:spTree>
    <p:extLst>
      <p:ext uri="{BB962C8B-B14F-4D97-AF65-F5344CB8AC3E}">
        <p14:creationId xmlns:p14="http://schemas.microsoft.com/office/powerpoint/2010/main" val="237085718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720840"/>
            <a:ext cx="6096000" cy="3416320"/>
          </a:xfrm>
          <a:prstGeom prst="rect">
            <a:avLst/>
          </a:prstGeom>
        </p:spPr>
        <p:txBody>
          <a:bodyPr>
            <a:spAutoFit/>
          </a:bodyPr>
          <a:lstStyle/>
          <a:p>
            <a:r>
              <a:rPr lang="tr-TR" dirty="0" smtClean="0"/>
              <a:t>Bunun </a:t>
            </a:r>
            <a:r>
              <a:rPr lang="tr-TR" dirty="0" err="1" smtClean="0"/>
              <a:t>içinde;ilk</a:t>
            </a:r>
            <a:r>
              <a:rPr lang="tr-TR" dirty="0" smtClean="0"/>
              <a:t> olarak, antrenmanda kullanılacak enerji sistemlerine göre tüm </a:t>
            </a:r>
            <a:r>
              <a:rPr lang="tr-TR" dirty="0" err="1" smtClean="0"/>
              <a:t>alıştır¬ma</a:t>
            </a:r>
            <a:r>
              <a:rPr lang="tr-TR" dirty="0" smtClean="0"/>
              <a:t> ve antrenman yöntemlerinin sınıflandırılması gerektirmektedir. Çizelge 8.7 de spor dalı için önemli olan </a:t>
            </a:r>
            <a:r>
              <a:rPr lang="tr-TR" dirty="0" err="1" smtClean="0"/>
              <a:t>biomotor</a:t>
            </a:r>
            <a:r>
              <a:rPr lang="tr-TR" dirty="0" smtClean="0"/>
              <a:t> yetenekler ve becerilerin, düzenli bir sınıflandırma </a:t>
            </a:r>
            <a:r>
              <a:rPr lang="tr-TR" dirty="0" err="1" smtClean="0"/>
              <a:t>yapıl¬ması</a:t>
            </a:r>
            <a:r>
              <a:rPr lang="tr-TR" dirty="0" smtClean="0"/>
              <a:t> için yol gösterici olan bir sınıflama örneği verilmektedir. Günlük antrenman birimi planlaması için kullanılan bir yöntem ise her beceri ve fiziksel antrenman etkinliklerinin gelişimini sağlayan, belirli bir enerji sisteminin amaç olarak belirlemektir. Kolaylık olması</a:t>
            </a:r>
          </a:p>
          <a:p>
            <a:r>
              <a:rPr lang="tr-TR" dirty="0" smtClean="0"/>
              <a:t> </a:t>
            </a:r>
          </a:p>
          <a:p>
            <a:r>
              <a:rPr lang="tr-TR" dirty="0" smtClean="0"/>
              <a:t>açısından önce, bir günlük plan tasarlanmalı ve ardından da bu günü dengeleyici diğer günlerin planlaması yapılmalıdır.</a:t>
            </a:r>
            <a:endParaRPr lang="tr-TR" dirty="0"/>
          </a:p>
        </p:txBody>
      </p:sp>
    </p:spTree>
    <p:extLst>
      <p:ext uri="{BB962C8B-B14F-4D97-AF65-F5344CB8AC3E}">
        <p14:creationId xmlns:p14="http://schemas.microsoft.com/office/powerpoint/2010/main" val="117810041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İkinci adım ise çizelge 8.7 de verilen, antrenman olanaklarından, tam olarak enerji ye-</a:t>
            </a:r>
            <a:r>
              <a:rPr lang="tr-TR" dirty="0" err="1" smtClean="0"/>
              <a:t>deklemesini</a:t>
            </a:r>
            <a:r>
              <a:rPr lang="tr-TR" dirty="0" smtClean="0"/>
              <a:t>, aynı gün içerisinde sağlayacak olan uygulamaları seçilmesini </a:t>
            </a:r>
            <a:r>
              <a:rPr lang="tr-TR" dirty="0" err="1" smtClean="0"/>
              <a:t>gerçekleştirmek¬tir</a:t>
            </a:r>
            <a:r>
              <a:rPr lang="tr-TR" dirty="0" smtClean="0"/>
              <a:t>. Uygun beslenme ile birleştiğinde, antrenman yüklenmesine bağlı olarak verim düzeyi artacak, fizyolojik uyum ve sporcunun enerji kaynaklarının yeniden kolayca doldurulması sağlanacaktır.</a:t>
            </a:r>
            <a:endParaRPr lang="tr-TR" dirty="0"/>
          </a:p>
        </p:txBody>
      </p:sp>
    </p:spTree>
    <p:extLst>
      <p:ext uri="{BB962C8B-B14F-4D97-AF65-F5344CB8AC3E}">
        <p14:creationId xmlns:p14="http://schemas.microsoft.com/office/powerpoint/2010/main" val="236577857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Enerji sistemlerinin dönüşümlü olarak kullanılmasının, yıllık planlamaya bağlı olarak gerçekleştirilmesi zorunlu olmaktadır. Buna karşın yine de enerji </a:t>
            </a:r>
            <a:r>
              <a:rPr lang="tr-TR" dirty="0" err="1" smtClean="0"/>
              <a:t>sistemleri¬nin</a:t>
            </a:r>
            <a:r>
              <a:rPr lang="tr-TR" dirty="0" smtClean="0"/>
              <a:t>, yıllık planlama içerisinde benzer bir biçimde uygulandığı pek görülmemektedir. </a:t>
            </a:r>
            <a:r>
              <a:rPr lang="tr-TR" dirty="0" err="1" smtClean="0"/>
              <a:t>Ör¬neğin</a:t>
            </a:r>
            <a:r>
              <a:rPr lang="tr-TR" dirty="0" smtClean="0"/>
              <a:t>, bazı evrelerde antrenman yorgunluğu, fazla tamlamayı sağlamak için azaltılırken, bazı dönemlerde ise sporcunun fizyolojik özelliklerinin uyumunun sağlanması açısından yorgunluk üst düzeyde geliştirilmesi gerekmektedir. </a:t>
            </a:r>
            <a:endParaRPr lang="tr-TR" dirty="0"/>
          </a:p>
        </p:txBody>
      </p:sp>
    </p:spTree>
    <p:extLst>
      <p:ext uri="{BB962C8B-B14F-4D97-AF65-F5344CB8AC3E}">
        <p14:creationId xmlns:p14="http://schemas.microsoft.com/office/powerpoint/2010/main" val="202222253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690336"/>
            <a:ext cx="6096000" cy="1477328"/>
          </a:xfrm>
          <a:prstGeom prst="rect">
            <a:avLst/>
          </a:prstGeom>
        </p:spPr>
        <p:txBody>
          <a:bodyPr>
            <a:spAutoFit/>
          </a:bodyPr>
          <a:lstStyle/>
          <a:p>
            <a:r>
              <a:rPr lang="tr-TR" dirty="0" smtClean="0"/>
              <a:t>Antrenmanda enerji sistemlerinin </a:t>
            </a:r>
            <a:r>
              <a:rPr lang="tr-TR" dirty="0" err="1" smtClean="0"/>
              <a:t>uy¬gulanması</a:t>
            </a:r>
            <a:r>
              <a:rPr lang="tr-TR" dirty="0" smtClean="0"/>
              <a:t> düzenli bir sıralama ile değiştirilmesine karşın, antrenman zorlanmasına bağlı olarak hazırlık düzeyi azalmakta ve aşırı düzeyde yorgunluğun çıkmasına bağlı olarak da fazla tamlama etkisi azalmaktadır.</a:t>
            </a:r>
            <a:endParaRPr lang="tr-TR" dirty="0"/>
          </a:p>
        </p:txBody>
      </p:sp>
    </p:spTree>
    <p:extLst>
      <p:ext uri="{BB962C8B-B14F-4D97-AF65-F5344CB8AC3E}">
        <p14:creationId xmlns:p14="http://schemas.microsoft.com/office/powerpoint/2010/main" val="106363334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Bu bölümde, antrenman zorlanmalarının nasıl yönlendirileceğine ilişkin çok sayıda </a:t>
            </a:r>
            <a:r>
              <a:rPr lang="tr-TR" dirty="0" err="1" smtClean="0"/>
              <a:t>ör¬nek</a:t>
            </a:r>
            <a:r>
              <a:rPr lang="tr-TR" dirty="0" smtClean="0"/>
              <a:t> verilmiştir (sonraki bölümdeki çizelgelere bakınız). Antrenman zorlanmasına bağlı olarak bazı antrenman günlerinde sporcular, yüksek düzeyde yorgunluk üretilecek, buna karşın diğer günlerde ise düşük sertlikte bir antrenman yüklemeleri ile yorgunluğun </a:t>
            </a:r>
            <a:r>
              <a:rPr lang="tr-TR" dirty="0" err="1" smtClean="0"/>
              <a:t>azal¬tılması</a:t>
            </a:r>
            <a:r>
              <a:rPr lang="tr-TR" dirty="0" smtClean="0"/>
              <a:t> sağlanacaktır. Çizelgelerde verilen örnek mikro döngülerde, çeşitli antrenman </a:t>
            </a:r>
            <a:r>
              <a:rPr lang="tr-TR" dirty="0" err="1" smtClean="0"/>
              <a:t>bi¬rimlerinin</a:t>
            </a:r>
            <a:r>
              <a:rPr lang="tr-TR" dirty="0" smtClean="0"/>
              <a:t>, yorgunluk ya da fazla tamlama ilişkileri gösterilmiştir.</a:t>
            </a:r>
            <a:endParaRPr lang="tr-TR" dirty="0"/>
          </a:p>
        </p:txBody>
      </p:sp>
    </p:spTree>
    <p:extLst>
      <p:ext uri="{BB962C8B-B14F-4D97-AF65-F5344CB8AC3E}">
        <p14:creationId xmlns:p14="http://schemas.microsoft.com/office/powerpoint/2010/main" val="215650878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0602" y="1947656"/>
            <a:ext cx="4810796" cy="2962688"/>
          </a:xfrm>
          <a:prstGeom prst="rect">
            <a:avLst/>
          </a:prstGeom>
        </p:spPr>
      </p:pic>
    </p:spTree>
    <p:extLst>
      <p:ext uri="{BB962C8B-B14F-4D97-AF65-F5344CB8AC3E}">
        <p14:creationId xmlns:p14="http://schemas.microsoft.com/office/powerpoint/2010/main" val="184768005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1754326"/>
          </a:xfrm>
          <a:prstGeom prst="rect">
            <a:avLst/>
          </a:prstGeom>
        </p:spPr>
        <p:txBody>
          <a:bodyPr>
            <a:spAutoFit/>
          </a:bodyPr>
          <a:lstStyle/>
          <a:p>
            <a:r>
              <a:rPr lang="tr-TR" dirty="0" smtClean="0"/>
              <a:t>Takım sporlarında aynı antrenman biriminde yüksek düzeyde sinirsel sisteme etkide </a:t>
            </a:r>
            <a:r>
              <a:rPr lang="tr-TR" dirty="0" err="1" smtClean="0"/>
              <a:t>bu¬lunan</a:t>
            </a:r>
            <a:r>
              <a:rPr lang="tr-TR" dirty="0" smtClean="0"/>
              <a:t> (teknik, maksimum sürat, kuvvet ve çabuk kuvvet), alıştırmalar ile çok yönlü enerji gereksinimlerini bütünleşik olarak sağlamak çok zor olmaktadır. Şekil 8.27 de bir mikro döngünün nasıl düzenleneceğine ilişkin bir örnek verilmektedir.</a:t>
            </a:r>
            <a:endParaRPr lang="tr-TR" dirty="0"/>
          </a:p>
        </p:txBody>
      </p:sp>
    </p:spTree>
    <p:extLst>
      <p:ext uri="{BB962C8B-B14F-4D97-AF65-F5344CB8AC3E}">
        <p14:creationId xmlns:p14="http://schemas.microsoft.com/office/powerpoint/2010/main" val="391076938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828836"/>
            <a:ext cx="6096000" cy="1200329"/>
          </a:xfrm>
          <a:prstGeom prst="rect">
            <a:avLst/>
          </a:prstGeom>
        </p:spPr>
        <p:txBody>
          <a:bodyPr>
            <a:spAutoFit/>
          </a:bodyPr>
          <a:lstStyle/>
          <a:p>
            <a:r>
              <a:rPr lang="tr-TR" dirty="0" smtClean="0"/>
              <a:t>Bu örnekte Pazartesi </a:t>
            </a:r>
            <a:r>
              <a:rPr lang="tr-TR" dirty="0" err="1" smtClean="0"/>
              <a:t>gü¬nünde</a:t>
            </a:r>
            <a:r>
              <a:rPr lang="tr-TR" dirty="0" smtClean="0"/>
              <a:t> sinir sistemini ve </a:t>
            </a:r>
            <a:r>
              <a:rPr lang="tr-TR" dirty="0" err="1" smtClean="0"/>
              <a:t>fosfojen</a:t>
            </a:r>
            <a:r>
              <a:rPr lang="tr-TR" dirty="0" smtClean="0"/>
              <a:t> ve </a:t>
            </a:r>
            <a:r>
              <a:rPr lang="tr-TR" dirty="0" err="1" smtClean="0"/>
              <a:t>glikolotik</a:t>
            </a:r>
            <a:r>
              <a:rPr lang="tr-TR" dirty="0" smtClean="0"/>
              <a:t> sistemi etkileyen alıştırmalar </a:t>
            </a:r>
            <a:r>
              <a:rPr lang="tr-TR" dirty="0" err="1" smtClean="0"/>
              <a:t>uygulanmak¬tadır</a:t>
            </a:r>
            <a:r>
              <a:rPr lang="tr-TR" dirty="0" smtClean="0"/>
              <a:t>. Sürat, çabuk kuvvet ve maksimal kuvvet gibi etkinlikler, çok kısa sürede ATP </a:t>
            </a:r>
            <a:r>
              <a:rPr lang="tr-TR" dirty="0" err="1" smtClean="0"/>
              <a:t>ve_PCr</a:t>
            </a:r>
            <a:r>
              <a:rPr lang="tr-TR" dirty="0" smtClean="0"/>
              <a:t> yedeklerini tüketmektedir. </a:t>
            </a:r>
            <a:endParaRPr lang="tr-TR" dirty="0"/>
          </a:p>
        </p:txBody>
      </p:sp>
    </p:spTree>
    <p:extLst>
      <p:ext uri="{BB962C8B-B14F-4D97-AF65-F5344CB8AC3E}">
        <p14:creationId xmlns:p14="http://schemas.microsoft.com/office/powerpoint/2010/main" val="157168613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Ayrıca bu biçimde çok uzun süre yapılan etkinlikler de glikojen yedeklerinin boşalmasına neden olmaktadır. Antrenmanın kapsamı ve sertliğine bağlı </a:t>
            </a:r>
            <a:r>
              <a:rPr lang="tr-TR" dirty="0" err="1" smtClean="0"/>
              <a:t>ola¬rak</a:t>
            </a:r>
            <a:r>
              <a:rPr lang="tr-TR" dirty="0" smtClean="0"/>
              <a:t> Pazartesi günkü çalışmadan sonra toparlanma oranının hızlı olması içinde göreceli olarak Salı günkü antrenmanda yorgunluk koşulları olmadan antrenmanın </a:t>
            </a:r>
            <a:r>
              <a:rPr lang="tr-TR" dirty="0" err="1" smtClean="0"/>
              <a:t>uygulanması¬na</a:t>
            </a:r>
            <a:r>
              <a:rPr lang="tr-TR" dirty="0" smtClean="0"/>
              <a:t> olanak verecek düzenleme önlemleri alınmalıdır.</a:t>
            </a:r>
            <a:endParaRPr lang="tr-TR" dirty="0"/>
          </a:p>
        </p:txBody>
      </p:sp>
    </p:spTree>
    <p:extLst>
      <p:ext uri="{BB962C8B-B14F-4D97-AF65-F5344CB8AC3E}">
        <p14:creationId xmlns:p14="http://schemas.microsoft.com/office/powerpoint/2010/main" val="77719665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1754326"/>
          </a:xfrm>
          <a:prstGeom prst="rect">
            <a:avLst/>
          </a:prstGeom>
        </p:spPr>
        <p:txBody>
          <a:bodyPr>
            <a:spAutoFit/>
          </a:bodyPr>
          <a:lstStyle/>
          <a:p>
            <a:r>
              <a:rPr lang="tr-TR" dirty="0" smtClean="0"/>
              <a:t>Şekil 8.27 de gösterildiği gibi geleneksel antrenman planlarında, yüksek düzeyde </a:t>
            </a:r>
            <a:r>
              <a:rPr lang="tr-TR" dirty="0" err="1" smtClean="0"/>
              <a:t>fiz¬yolojik</a:t>
            </a:r>
            <a:r>
              <a:rPr lang="tr-TR" dirty="0" smtClean="0"/>
              <a:t> yüklenmelerin, Pazartesi günü uygulanan bir biçimde gerçekleştirilmesi, glikojen yedeklerinin boşalmasına ve yorgunluğun birikmesine neden olmaktadır. Antrenman </a:t>
            </a:r>
            <a:r>
              <a:rPr lang="tr-TR" dirty="0" err="1" smtClean="0"/>
              <a:t>sert¬liğinin</a:t>
            </a:r>
            <a:r>
              <a:rPr lang="tr-TR" dirty="0" smtClean="0"/>
              <a:t> değiştirilmesi bu yorgunluğun giderilmesini kolaylaştıracaktır. </a:t>
            </a:r>
            <a:endParaRPr lang="tr-TR" dirty="0"/>
          </a:p>
        </p:txBody>
      </p:sp>
    </p:spTree>
    <p:extLst>
      <p:ext uri="{BB962C8B-B14F-4D97-AF65-F5344CB8AC3E}">
        <p14:creationId xmlns:p14="http://schemas.microsoft.com/office/powerpoint/2010/main" val="163443778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1754326"/>
          </a:xfrm>
          <a:prstGeom prst="rect">
            <a:avLst/>
          </a:prstGeom>
        </p:spPr>
        <p:txBody>
          <a:bodyPr>
            <a:spAutoFit/>
          </a:bodyPr>
          <a:lstStyle/>
          <a:p>
            <a:r>
              <a:rPr lang="tr-TR" dirty="0" smtClean="0"/>
              <a:t>Örneğin, şekil 8.27 deki Pazartesi günü gibi yüksek yüklenme içeren günün ardından (Salı günü), antrenman birimi taktik ve dayanıklılık antrenman uygulamalarını içeren, düşük sertlikte uygulaması gösterilmektedir. Mikro döngüdeki dinlenmelerin oranı, hem yorgunluğa hem de hazırlık düzeyinin yükselmesine neden olmaktadır. </a:t>
            </a:r>
            <a:endParaRPr lang="tr-TR" dirty="0"/>
          </a:p>
        </p:txBody>
      </p:sp>
    </p:spTree>
    <p:extLst>
      <p:ext uri="{BB962C8B-B14F-4D97-AF65-F5344CB8AC3E}">
        <p14:creationId xmlns:p14="http://schemas.microsoft.com/office/powerpoint/2010/main" val="37043503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Bir mikro döngü sırasında yüklenmelerin </a:t>
            </a:r>
            <a:r>
              <a:rPr lang="tr-TR" dirty="0" err="1" smtClean="0"/>
              <a:t>deği¬şimi</a:t>
            </a:r>
            <a:r>
              <a:rPr lang="tr-TR" dirty="0" smtClean="0"/>
              <a:t> için bir örnek de şekil 8.28 de sunulmaktadır. Bu şekil 8.28 sürat ve çabuk kuvvetin öncelikli olduğu spor dallarına yönelik bir kuramsal modeldir. Bu uygulama da sürat ve çabuk kuvvet antrenmanı, aynı gün içerisinde çabuk kuvvette dayanıklılık ile birlikte uygu-</a:t>
            </a:r>
          </a:p>
          <a:p>
            <a:r>
              <a:rPr lang="tr-TR" dirty="0" err="1" smtClean="0"/>
              <a:t>lanmaktadır</a:t>
            </a:r>
            <a:r>
              <a:rPr lang="tr-TR" dirty="0" smtClean="0"/>
              <a:t>. Tüm alıştırmalardaki tekrar sayısı her sette 10-25 arasında olmaktadır. İki yüksek </a:t>
            </a:r>
            <a:r>
              <a:rPr lang="tr-TR" dirty="0" err="1" smtClean="0"/>
              <a:t>sertlikli</a:t>
            </a:r>
            <a:r>
              <a:rPr lang="tr-TR" dirty="0" smtClean="0"/>
              <a:t> antrenman gününde, </a:t>
            </a:r>
            <a:r>
              <a:rPr lang="tr-TR" dirty="0" err="1" smtClean="0"/>
              <a:t>fosfojen</a:t>
            </a:r>
            <a:r>
              <a:rPr lang="tr-TR" dirty="0" smtClean="0"/>
              <a:t> ve </a:t>
            </a:r>
            <a:r>
              <a:rPr lang="tr-TR" dirty="0" err="1" smtClean="0"/>
              <a:t>glikolotik</a:t>
            </a:r>
            <a:r>
              <a:rPr lang="tr-TR" dirty="0" smtClean="0"/>
              <a:t> sistem geliştirici uygulamalar, dayanıklılık geliştirici tempo antrenmanları </a:t>
            </a:r>
            <a:r>
              <a:rPr lang="tr-TR" dirty="0" err="1" smtClean="0"/>
              <a:t>île</a:t>
            </a:r>
            <a:r>
              <a:rPr lang="tr-TR" dirty="0" smtClean="0"/>
              <a:t> birlikte uygulanmaktadır.</a:t>
            </a:r>
            <a:endParaRPr lang="tr-TR" dirty="0"/>
          </a:p>
        </p:txBody>
      </p:sp>
    </p:spTree>
    <p:extLst>
      <p:ext uri="{BB962C8B-B14F-4D97-AF65-F5344CB8AC3E}">
        <p14:creationId xmlns:p14="http://schemas.microsoft.com/office/powerpoint/2010/main" val="55206578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7233" y="2004813"/>
            <a:ext cx="5077534" cy="2848373"/>
          </a:xfrm>
          <a:prstGeom prst="rect">
            <a:avLst/>
          </a:prstGeom>
        </p:spPr>
      </p:pic>
    </p:spTree>
    <p:extLst>
      <p:ext uri="{BB962C8B-B14F-4D97-AF65-F5344CB8AC3E}">
        <p14:creationId xmlns:p14="http://schemas.microsoft.com/office/powerpoint/2010/main" val="399176267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1754326"/>
          </a:xfrm>
          <a:prstGeom prst="rect">
            <a:avLst/>
          </a:prstGeom>
        </p:spPr>
        <p:txBody>
          <a:bodyPr>
            <a:spAutoFit/>
          </a:bodyPr>
          <a:lstStyle/>
          <a:p>
            <a:r>
              <a:rPr lang="tr-TR" dirty="0" smtClean="0"/>
              <a:t>Şekil 8.29 da gösterilen mikro döngü örneği </a:t>
            </a:r>
            <a:r>
              <a:rPr lang="tr-TR" dirty="0" err="1" smtClean="0"/>
              <a:t>îse</a:t>
            </a:r>
            <a:r>
              <a:rPr lang="tr-TR" dirty="0" smtClean="0"/>
              <a:t> aerobik sistem ve </a:t>
            </a:r>
            <a:r>
              <a:rPr lang="tr-TR" dirty="0" err="1" smtClean="0"/>
              <a:t>oksidatif</a:t>
            </a:r>
            <a:r>
              <a:rPr lang="tr-TR" dirty="0" smtClean="0"/>
              <a:t> metabolizma sisteminin kullanıldığı spor dalları için verilmektedir. Bu örnekte benzer enerji sistemleri aynı gün içerisinde uygulanmaktadır. Ayrıca kuvvet antrenmanı da dayanıklılık sporlarına özgü olarak biçimlendirilerek aynı gün içerisinde uygulanmaktadır. </a:t>
            </a:r>
            <a:endParaRPr lang="tr-TR" dirty="0"/>
          </a:p>
        </p:txBody>
      </p:sp>
    </p:spTree>
    <p:extLst>
      <p:ext uri="{BB962C8B-B14F-4D97-AF65-F5344CB8AC3E}">
        <p14:creationId xmlns:p14="http://schemas.microsoft.com/office/powerpoint/2010/main" val="288468699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Daha sonra kuvvette devamlılık içerikli çok sayıda tekrar içeren kuvvet antrenmanı dayanıklılık </a:t>
            </a:r>
            <a:r>
              <a:rPr lang="tr-TR" dirty="0" err="1" smtClean="0"/>
              <a:t>antrenmanın¬dan</a:t>
            </a:r>
            <a:r>
              <a:rPr lang="tr-TR" dirty="0" smtClean="0"/>
              <a:t> sonra uygulanmaktadır. Yüksek </a:t>
            </a:r>
            <a:r>
              <a:rPr lang="tr-TR" dirty="0" err="1" smtClean="0"/>
              <a:t>sertlikli</a:t>
            </a:r>
            <a:r>
              <a:rPr lang="tr-TR" dirty="0" smtClean="0"/>
              <a:t> maksimal kuvvet ya da kuvvette devamlılık gibi aynı gün içerisinde yapılan etkinlikler </a:t>
            </a:r>
            <a:r>
              <a:rPr lang="tr-TR" dirty="0" err="1" smtClean="0"/>
              <a:t>fosfojen</a:t>
            </a:r>
            <a:r>
              <a:rPr lang="tr-TR" dirty="0" smtClean="0"/>
              <a:t> ve glikojen sistemini geliştirmektedir. Bu biçim de düzenlenen antrenmanlar çoğunlukla </a:t>
            </a:r>
            <a:r>
              <a:rPr lang="tr-TR" dirty="0" err="1" smtClean="0"/>
              <a:t>ergogenis</a:t>
            </a:r>
            <a:r>
              <a:rPr lang="tr-TR" dirty="0" smtClean="0"/>
              <a:t> ya da destekleyici (</a:t>
            </a:r>
            <a:r>
              <a:rPr lang="tr-TR" dirty="0" err="1" smtClean="0"/>
              <a:t>ergoje-nik</a:t>
            </a:r>
            <a:r>
              <a:rPr lang="tr-TR" dirty="0" smtClean="0"/>
              <a:t>) antrenman olarak adlandırılmaktadır.</a:t>
            </a:r>
            <a:endParaRPr lang="tr-TR" dirty="0"/>
          </a:p>
        </p:txBody>
      </p:sp>
    </p:spTree>
    <p:extLst>
      <p:ext uri="{BB962C8B-B14F-4D97-AF65-F5344CB8AC3E}">
        <p14:creationId xmlns:p14="http://schemas.microsoft.com/office/powerpoint/2010/main" val="150778138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Şekil 8.30, 4-6 </a:t>
            </a:r>
            <a:r>
              <a:rPr lang="tr-TR" dirty="0" err="1" smtClean="0"/>
              <a:t>dk</a:t>
            </a:r>
            <a:r>
              <a:rPr lang="tr-TR" dirty="0" smtClean="0"/>
              <a:t> süren dayanıklılık sporcuları için bir mikro döngü yapısını </a:t>
            </a:r>
            <a:r>
              <a:rPr lang="tr-TR" dirty="0" err="1" smtClean="0"/>
              <a:t>göstermek¬tedir</a:t>
            </a:r>
            <a:r>
              <a:rPr lang="tr-TR" dirty="0" smtClean="0"/>
              <a:t>. Bu örnekte, fosfat ve </a:t>
            </a:r>
            <a:r>
              <a:rPr lang="tr-TR" dirty="0" err="1" smtClean="0"/>
              <a:t>glikolotik</a:t>
            </a:r>
            <a:r>
              <a:rPr lang="tr-TR" dirty="0" smtClean="0"/>
              <a:t> sistemleri geliştirmeye yönelik yüksek sertlikte </a:t>
            </a:r>
            <a:r>
              <a:rPr lang="tr-TR" dirty="0" err="1" smtClean="0"/>
              <a:t>daya¬nıklılık</a:t>
            </a:r>
            <a:r>
              <a:rPr lang="tr-TR" dirty="0" smtClean="0"/>
              <a:t> antrenmanlarının uygulanması, verim gelişimi için çok önemli olmaktadır. Yüksek sertlikte dayanıklılık gelişimini hedefleyen antrenman günleri, toparlanma etkinliği için kullanılan, düşük </a:t>
            </a:r>
            <a:r>
              <a:rPr lang="tr-TR" dirty="0" err="1" smtClean="0"/>
              <a:t>sertlikli</a:t>
            </a:r>
            <a:r>
              <a:rPr lang="tr-TR" dirty="0" smtClean="0"/>
              <a:t> aerobik antrenmanlar izlemektedir.</a:t>
            </a:r>
            <a:endParaRPr lang="tr-TR" dirty="0"/>
          </a:p>
        </p:txBody>
      </p:sp>
    </p:spTree>
    <p:extLst>
      <p:ext uri="{BB962C8B-B14F-4D97-AF65-F5344CB8AC3E}">
        <p14:creationId xmlns:p14="http://schemas.microsoft.com/office/powerpoint/2010/main" val="167065188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1754326"/>
          </a:xfrm>
          <a:prstGeom prst="rect">
            <a:avLst/>
          </a:prstGeom>
        </p:spPr>
        <p:txBody>
          <a:bodyPr>
            <a:spAutoFit/>
          </a:bodyPr>
          <a:lstStyle/>
          <a:p>
            <a:r>
              <a:rPr lang="tr-TR" dirty="0" smtClean="0"/>
              <a:t>Buradaki amaç, önce laktik oluşumunun yüksek düzeylerde üretilmesi ve daha sonra laktik aside direnme ve daha hızlı bir toparlanma sağlama özelliğini geliştirmek amaçlanmaktadır. Bu örnekte, yüksek </a:t>
            </a:r>
            <a:r>
              <a:rPr lang="tr-TR" dirty="0" err="1" smtClean="0"/>
              <a:t>sertlikli</a:t>
            </a:r>
            <a:r>
              <a:rPr lang="tr-TR" dirty="0" smtClean="0"/>
              <a:t> antrenman günlerini izleyen günlerde toparlanmayı geliştirmek için düzenlenmiş antrenman günleri uygulanmaktadır.</a:t>
            </a:r>
            <a:endParaRPr lang="tr-TR" dirty="0"/>
          </a:p>
        </p:txBody>
      </p:sp>
    </p:spTree>
    <p:extLst>
      <p:ext uri="{BB962C8B-B14F-4D97-AF65-F5344CB8AC3E}">
        <p14:creationId xmlns:p14="http://schemas.microsoft.com/office/powerpoint/2010/main" val="340302710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1996" y="2038156"/>
            <a:ext cx="5068007" cy="2781688"/>
          </a:xfrm>
          <a:prstGeom prst="rect">
            <a:avLst/>
          </a:prstGeom>
        </p:spPr>
      </p:pic>
    </p:spTree>
    <p:extLst>
      <p:ext uri="{BB962C8B-B14F-4D97-AF65-F5344CB8AC3E}">
        <p14:creationId xmlns:p14="http://schemas.microsoft.com/office/powerpoint/2010/main" val="254127263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954655"/>
          </a:xfrm>
          <a:prstGeom prst="rect">
            <a:avLst/>
          </a:prstGeom>
        </p:spPr>
        <p:txBody>
          <a:bodyPr>
            <a:spAutoFit/>
          </a:bodyPr>
          <a:lstStyle/>
          <a:p>
            <a:r>
              <a:rPr lang="tr-TR" sz="2400" b="1" dirty="0" smtClean="0"/>
              <a:t>MAKRO DÖNGÜ</a:t>
            </a:r>
          </a:p>
          <a:p>
            <a:r>
              <a:rPr lang="tr-TR" dirty="0" smtClean="0"/>
              <a:t>Makro döngü terimi, "büyük anlamanı gelen Yunanca </a:t>
            </a:r>
            <a:r>
              <a:rPr lang="tr-TR" dirty="0" err="1" smtClean="0"/>
              <a:t>makros</a:t>
            </a:r>
            <a:r>
              <a:rPr lang="tr-TR" dirty="0" smtClean="0"/>
              <a:t> dan türetilmiştir. Bir makro döngü antrenmanı 2-7 hafta sürmektedir ve bir makro döngü, 2-7 mikro </a:t>
            </a:r>
            <a:r>
              <a:rPr lang="tr-TR" dirty="0" err="1" smtClean="0"/>
              <a:t>dön¬güden</a:t>
            </a:r>
            <a:r>
              <a:rPr lang="tr-TR" dirty="0" smtClean="0"/>
              <a:t> oluşmaktadır. Mikro döngü kısa süreli bir planlama yaklaşımıyken, makro döngü yapısı ise birkaç hafta süren bir yapılandırmayı içermektedir. Bu açıdan makro döngü, antrenmanın genel yapısı olarak değerlendirilirken, mikro döngü ise bu hedeflere ulaşmak için kullanılan hedeflerin düzenlenmesini içermektedir.</a:t>
            </a:r>
            <a:endParaRPr lang="tr-TR" dirty="0"/>
          </a:p>
        </p:txBody>
      </p:sp>
    </p:spTree>
    <p:extLst>
      <p:ext uri="{BB962C8B-B14F-4D97-AF65-F5344CB8AC3E}">
        <p14:creationId xmlns:p14="http://schemas.microsoft.com/office/powerpoint/2010/main" val="132596891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231654"/>
          </a:xfrm>
          <a:prstGeom prst="rect">
            <a:avLst/>
          </a:prstGeom>
        </p:spPr>
        <p:txBody>
          <a:bodyPr>
            <a:spAutoFit/>
          </a:bodyPr>
          <a:lstStyle/>
          <a:p>
            <a:r>
              <a:rPr lang="tr-TR" sz="2400" b="1" dirty="0" smtClean="0"/>
              <a:t>Makro Döngünün Süresi</a:t>
            </a:r>
          </a:p>
          <a:p>
            <a:r>
              <a:rPr lang="tr-TR" dirty="0" smtClean="0"/>
              <a:t>Çizelge 8.8 de her ne kadar benzerlikler olsa da makro döngünün süresini belirlemede kullanılan ölçütler, genellikle her spor dalı için değişmektedir. Spor dallarının </a:t>
            </a:r>
            <a:r>
              <a:rPr lang="tr-TR" dirty="0" err="1" smtClean="0"/>
              <a:t>gereksinim¬leri</a:t>
            </a:r>
            <a:r>
              <a:rPr lang="tr-TR" dirty="0" smtClean="0"/>
              <a:t>, makro döngü yapılarını da belirlemektedir. Yüklenme özellikleri ve makro </a:t>
            </a:r>
            <a:r>
              <a:rPr lang="tr-TR" dirty="0" err="1" smtClean="0"/>
              <a:t>döngüle¬rin</a:t>
            </a:r>
            <a:r>
              <a:rPr lang="tr-TR" dirty="0" smtClean="0"/>
              <a:t> süresi, spor dalına ve antrenman düzeyine bağlı olarak değişiklik gösterebilmektedir. Bu nedenle makro döngüler, bireysel sporcuların antrenman özelliklerini karşılamak için özenli bir biçimde hazırlanmış olmalıdır/Çizelge 8.8 de bir </a:t>
            </a:r>
            <a:r>
              <a:rPr lang="tr-TR" dirty="0" err="1" smtClean="0"/>
              <a:t>amerikan</a:t>
            </a:r>
            <a:r>
              <a:rPr lang="tr-TR" dirty="0" smtClean="0"/>
              <a:t> üniversitesi kadın futbol takımı için kuvvet antrenman planı örneğini göstermektedir.</a:t>
            </a:r>
            <a:endParaRPr lang="tr-TR" dirty="0"/>
          </a:p>
        </p:txBody>
      </p:sp>
    </p:spTree>
    <p:extLst>
      <p:ext uri="{BB962C8B-B14F-4D97-AF65-F5344CB8AC3E}">
        <p14:creationId xmlns:p14="http://schemas.microsoft.com/office/powerpoint/2010/main" val="266113781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9548" y="1880971"/>
            <a:ext cx="5572903" cy="3096057"/>
          </a:xfrm>
          <a:prstGeom prst="rect">
            <a:avLst/>
          </a:prstGeom>
        </p:spPr>
      </p:pic>
      <p:sp>
        <p:nvSpPr>
          <p:cNvPr id="3" name="Metin kutusu 2"/>
          <p:cNvSpPr txBox="1"/>
          <p:nvPr/>
        </p:nvSpPr>
        <p:spPr>
          <a:xfrm>
            <a:off x="1781458" y="1487837"/>
            <a:ext cx="10410542" cy="369332"/>
          </a:xfrm>
          <a:prstGeom prst="rect">
            <a:avLst/>
          </a:prstGeom>
          <a:noFill/>
        </p:spPr>
        <p:txBody>
          <a:bodyPr wrap="none" rtlCol="0">
            <a:spAutoFit/>
          </a:bodyPr>
          <a:lstStyle/>
          <a:p>
            <a:r>
              <a:rPr lang="tr-TR" dirty="0" smtClean="0"/>
              <a:t>Çizelge 8.8 Amerikan Üniversitesi Bayan Futbol Takımında Uygulanan Kuvvet Antrenmanı Makro </a:t>
            </a:r>
            <a:r>
              <a:rPr lang="tr-TR" dirty="0" err="1" smtClean="0"/>
              <a:t>Dögüsü</a:t>
            </a:r>
            <a:r>
              <a:rPr lang="tr-TR" dirty="0" smtClean="0"/>
              <a:t> Yapısı</a:t>
            </a:r>
            <a:endParaRPr lang="tr-TR" dirty="0"/>
          </a:p>
        </p:txBody>
      </p:sp>
    </p:spTree>
    <p:extLst>
      <p:ext uri="{BB962C8B-B14F-4D97-AF65-F5344CB8AC3E}">
        <p14:creationId xmlns:p14="http://schemas.microsoft.com/office/powerpoint/2010/main" val="69269951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Makro döngünün süresini belirlemek için antrenörler öncelikle antrenman evresini, </a:t>
            </a:r>
            <a:r>
              <a:rPr lang="tr-TR" dirty="0" err="1" smtClean="0"/>
              <a:t>dü¬şünmesi</a:t>
            </a:r>
            <a:r>
              <a:rPr lang="tr-TR" dirty="0" smtClean="0"/>
              <a:t> gerekmektedir. Hazırlık döneminde makro döngünün süresi, 4-7 hafta arasında sürmektedir. Yarışma döneminde ise yarışma döneminin özelliklerine bağlı olarak bu süre daha kısa olmaktadır. Bu bağlamda, makro döngü </a:t>
            </a:r>
            <a:r>
              <a:rPr lang="tr-TR" dirty="0" err="1" smtClean="0"/>
              <a:t>biomotor</a:t>
            </a:r>
            <a:r>
              <a:rPr lang="tr-TR" dirty="0" smtClean="0"/>
              <a:t> yeteneklerin teknik beceri ya da taktik öğeleri geliştirmek için yeterince uzun olmalıdır. Bu açıdan; bir makro döngü uzunluğunu belirlemek için kullanılabilecek bir yöntemde bir </a:t>
            </a:r>
            <a:r>
              <a:rPr lang="tr-TR" dirty="0" err="1" smtClean="0"/>
              <a:t>biomotor</a:t>
            </a:r>
            <a:r>
              <a:rPr lang="tr-TR" dirty="0" smtClean="0"/>
              <a:t> yeteneği ya da becerilerin geliştirilmesi için gerekli olan süreyi belirlemektir.</a:t>
            </a:r>
            <a:endParaRPr lang="tr-TR" dirty="0"/>
          </a:p>
        </p:txBody>
      </p:sp>
    </p:spTree>
    <p:extLst>
      <p:ext uri="{BB962C8B-B14F-4D97-AF65-F5344CB8AC3E}">
        <p14:creationId xmlns:p14="http://schemas.microsoft.com/office/powerpoint/2010/main" val="64058216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Yarışma takvimi makro döngü yapısını etkilemektedir. Bireysel sporlarda yarışma </a:t>
            </a:r>
            <a:r>
              <a:rPr lang="tr-TR" dirty="0" err="1" smtClean="0"/>
              <a:t>döne¬mindeki</a:t>
            </a:r>
            <a:r>
              <a:rPr lang="tr-TR" dirty="0" smtClean="0"/>
              <a:t> makro döngüler, yarışma takvimine uygun olarak, kısa bloklar biçiminde </a:t>
            </a:r>
            <a:r>
              <a:rPr lang="tr-TR" dirty="0" err="1" smtClean="0"/>
              <a:t>yapı¬landırılmış</a:t>
            </a:r>
            <a:r>
              <a:rPr lang="tr-TR" dirty="0" smtClean="0"/>
              <a:t>, 2-4 haftalık mikro döngüleri içermektedir. Özellikle de sporcunun durumuna bağlı olarak her yarışma bir makro döngünün sonunda yer alacak bir biçimde </a:t>
            </a:r>
            <a:r>
              <a:rPr lang="tr-TR" dirty="0" err="1" smtClean="0"/>
              <a:t>planlama¬lar</a:t>
            </a:r>
            <a:r>
              <a:rPr lang="tr-TR" dirty="0" smtClean="0"/>
              <a:t> yapılmalıdır. </a:t>
            </a:r>
            <a:endParaRPr lang="tr-TR" dirty="0"/>
          </a:p>
        </p:txBody>
      </p:sp>
    </p:spTree>
    <p:extLst>
      <p:ext uri="{BB962C8B-B14F-4D97-AF65-F5344CB8AC3E}">
        <p14:creationId xmlns:p14="http://schemas.microsoft.com/office/powerpoint/2010/main" val="12331524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 Genellikle yarışma evresinde, özellikle de takım sporlarında bazen ayda 4-8 arasında </a:t>
            </a:r>
            <a:r>
              <a:rPr lang="tr-TR" dirty="0" err="1" smtClean="0"/>
              <a:t>deişen</a:t>
            </a:r>
            <a:r>
              <a:rPr lang="tr-TR" dirty="0" smtClean="0"/>
              <a:t> sayıda yarışmaya katılmaktadırlar. Bu durumda antrenörler, hangi yarışmanın çok önemli olduğuna karar verip, sporcuyu ona göre hazırlamalıdırlar. Makro döngü yapısı içerisinde hedef yarışma için sporcunun hazırlığı hakkında geri bildirim </a:t>
            </a:r>
            <a:r>
              <a:rPr lang="tr-TR" dirty="0" err="1" smtClean="0"/>
              <a:t>sağ¬lamak</a:t>
            </a:r>
            <a:r>
              <a:rPr lang="tr-TR" dirty="0" smtClean="0"/>
              <a:t> amacı ile de daha az önemli yarışmalar gerçekleştirilmektedir. Hedef yarışmanın bir makro döngünün son mikro döngüsünde yer alması gerekmektedir.</a:t>
            </a:r>
            <a:endParaRPr lang="tr-TR" dirty="0"/>
          </a:p>
        </p:txBody>
      </p:sp>
    </p:spTree>
    <p:extLst>
      <p:ext uri="{BB962C8B-B14F-4D97-AF65-F5344CB8AC3E}">
        <p14:creationId xmlns:p14="http://schemas.microsoft.com/office/powerpoint/2010/main" val="424153261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690336"/>
            <a:ext cx="6096000" cy="1477328"/>
          </a:xfrm>
          <a:prstGeom prst="rect">
            <a:avLst/>
          </a:prstGeom>
        </p:spPr>
        <p:txBody>
          <a:bodyPr>
            <a:spAutoFit/>
          </a:bodyPr>
          <a:lstStyle/>
          <a:p>
            <a:r>
              <a:rPr lang="tr-TR" dirty="0" smtClean="0"/>
              <a:t>Makro döngüyü sınıflandırmada kullanılan başka bir yöntem ise antrenman </a:t>
            </a:r>
            <a:r>
              <a:rPr lang="tr-TR" dirty="0" err="1" smtClean="0"/>
              <a:t>özellikle¬rine</a:t>
            </a:r>
            <a:r>
              <a:rPr lang="tr-TR" dirty="0" smtClean="0"/>
              <a:t> göre ayrımları gerçekleştirmektir (24,25). </a:t>
            </a:r>
            <a:r>
              <a:rPr lang="tr-TR" dirty="0" err="1" smtClean="0"/>
              <a:t>Zatsiorsyky</a:t>
            </a:r>
            <a:r>
              <a:rPr lang="tr-TR" dirty="0" smtClean="0"/>
              <a:t> (24), makro döngüleri (diğer bir değişle </a:t>
            </a:r>
            <a:r>
              <a:rPr lang="tr-TR" dirty="0" err="1" smtClean="0"/>
              <a:t>mezo</a:t>
            </a:r>
            <a:r>
              <a:rPr lang="tr-TR" dirty="0" smtClean="0"/>
              <a:t> döngüler) birikim, aktarım ve gerçekleştirme makro döngüleri olmak üzere 3 temel sınıflamaya ayırmaktadır. </a:t>
            </a:r>
            <a:endParaRPr lang="tr-TR" dirty="0"/>
          </a:p>
        </p:txBody>
      </p:sp>
    </p:spTree>
    <p:extLst>
      <p:ext uri="{BB962C8B-B14F-4D97-AF65-F5344CB8AC3E}">
        <p14:creationId xmlns:p14="http://schemas.microsoft.com/office/powerpoint/2010/main" val="114050013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Birikim makro döngüsünün amacı, sporcunun kondisyon durumunu ve teknik yeterliliğini en üst düzeye çıkarmak için temel hazırlıkları sağlamaktır. Aktarım mikro döngüsünde ise birikim evresinde elde edilen, kondisyon ve teknik temelleri sporcunun yarışmalara hazırlığının arttırılması için kullanılması </a:t>
            </a:r>
            <a:r>
              <a:rPr lang="tr-TR" dirty="0" err="1" smtClean="0"/>
              <a:t>sağlan¬maktadır</a:t>
            </a:r>
            <a:r>
              <a:rPr lang="tr-TR" dirty="0" smtClean="0"/>
              <a:t>. Gerçekleştirme döneminde ise hazırlık düzeyi </a:t>
            </a:r>
            <a:r>
              <a:rPr lang="tr-TR" dirty="0" err="1" smtClean="0"/>
              <a:t>yükseltikten</a:t>
            </a:r>
            <a:r>
              <a:rPr lang="tr-TR" dirty="0" smtClean="0"/>
              <a:t> sonra yarışmalardaki verim düzeyini arttırmak için uygulamalar yapılmaktadır.</a:t>
            </a:r>
            <a:endParaRPr lang="tr-TR" dirty="0"/>
          </a:p>
        </p:txBody>
      </p:sp>
    </p:spTree>
    <p:extLst>
      <p:ext uri="{BB962C8B-B14F-4D97-AF65-F5344CB8AC3E}">
        <p14:creationId xmlns:p14="http://schemas.microsoft.com/office/powerpoint/2010/main" val="399322214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123658"/>
          </a:xfrm>
          <a:prstGeom prst="rect">
            <a:avLst/>
          </a:prstGeom>
        </p:spPr>
        <p:txBody>
          <a:bodyPr>
            <a:spAutoFit/>
          </a:bodyPr>
          <a:lstStyle/>
          <a:p>
            <a:r>
              <a:rPr lang="tr-TR" sz="2400" b="1" dirty="0" smtClean="0"/>
              <a:t>Makro Döngülerin Yapısal Özellikleri</a:t>
            </a:r>
          </a:p>
          <a:p>
            <a:r>
              <a:rPr lang="tr-TR" dirty="0" smtClean="0"/>
              <a:t>Makro döngünün yapısal özellikleri, antrenmanın evreleri ve yarışma takvimine dayan-</a:t>
            </a:r>
            <a:r>
              <a:rPr lang="tr-TR" dirty="0" err="1" smtClean="0"/>
              <a:t>dırılmaktadır</a:t>
            </a:r>
            <a:r>
              <a:rPr lang="tr-TR" dirty="0" smtClean="0"/>
              <a:t>. Bu nedenle yıllık antrenman planının antrenman evrelerine göre (hazırlık, yarışma, geçiş) sınıflandırılarak, makro döngüleri her dönemdeki antrenman amaçlarını ve yarışma takvimine göre biçimlendirilmesi </a:t>
            </a:r>
            <a:r>
              <a:rPr lang="tr-TR" dirty="0" err="1" smtClean="0"/>
              <a:t>gözönüne</a:t>
            </a:r>
            <a:r>
              <a:rPr lang="tr-TR" dirty="0" smtClean="0"/>
              <a:t> alınmalıdır.</a:t>
            </a:r>
            <a:endParaRPr lang="tr-TR" dirty="0"/>
          </a:p>
        </p:txBody>
      </p:sp>
    </p:spTree>
    <p:extLst>
      <p:ext uri="{BB962C8B-B14F-4D97-AF65-F5344CB8AC3E}">
        <p14:creationId xmlns:p14="http://schemas.microsoft.com/office/powerpoint/2010/main" val="23144571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305342"/>
            <a:ext cx="6096000" cy="4247317"/>
          </a:xfrm>
          <a:prstGeom prst="rect">
            <a:avLst/>
          </a:prstGeom>
        </p:spPr>
        <p:txBody>
          <a:bodyPr>
            <a:spAutoFit/>
          </a:bodyPr>
          <a:lstStyle/>
          <a:p>
            <a:r>
              <a:rPr lang="tr-TR" dirty="0" smtClean="0"/>
              <a:t>Hazırlık Dönemi Makro Döngüleri</a:t>
            </a:r>
          </a:p>
          <a:p>
            <a:r>
              <a:rPr lang="tr-TR" dirty="0" smtClean="0"/>
              <a:t>Hazırlık döneminin temel amacı fizyolojik, psikolojik ve teknik düzey gelişimi için uyum düzeyinin sağlanması ve buna bağlı olarak da yarışma veriminin temellerini oluşturmaktır. Bazı spor dallarında, sorun yaratan bir durumda antrenman yılı boyunca, yarışma </a:t>
            </a:r>
            <a:r>
              <a:rPr lang="tr-TR" dirty="0" err="1" smtClean="0"/>
              <a:t>takvi¬minin</a:t>
            </a:r>
            <a:r>
              <a:rPr lang="tr-TR" dirty="0" smtClean="0"/>
              <a:t> uzunluğu olmaktadır. Bu türden uzun yarışma takvimi, hazırlık döneminin az süreli</a:t>
            </a:r>
          </a:p>
          <a:p>
            <a:r>
              <a:rPr lang="tr-TR" dirty="0" smtClean="0"/>
              <a:t> </a:t>
            </a:r>
          </a:p>
          <a:p>
            <a:r>
              <a:rPr lang="tr-TR" dirty="0" smtClean="0"/>
              <a:t>olmasına neden olmakta, dolayısıyla da sporcunun verim düzeyini sınırlamaktadır. Uygun bir biçimde bir yıllık antrenman planlamasının düzenlenmesi için, hazırlık döneminin </a:t>
            </a:r>
            <a:r>
              <a:rPr lang="tr-TR" dirty="0" err="1" smtClean="0"/>
              <a:t>ya¬rışmalara</a:t>
            </a:r>
            <a:r>
              <a:rPr lang="tr-TR" dirty="0" smtClean="0"/>
              <a:t> yönelik temel verim özelliklerini geliştirmek amaçlı, yıllık antrenmanın en önemli parçası olduğu unutulmamalıdır.</a:t>
            </a:r>
          </a:p>
          <a:p>
            <a:r>
              <a:rPr lang="tr-TR" dirty="0" smtClean="0"/>
              <a:t> </a:t>
            </a:r>
            <a:endParaRPr lang="tr-TR" dirty="0"/>
          </a:p>
        </p:txBody>
      </p:sp>
    </p:spTree>
    <p:extLst>
      <p:ext uri="{BB962C8B-B14F-4D97-AF65-F5344CB8AC3E}">
        <p14:creationId xmlns:p14="http://schemas.microsoft.com/office/powerpoint/2010/main" val="140460864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1049" y="2023866"/>
            <a:ext cx="5029902" cy="2810267"/>
          </a:xfrm>
          <a:prstGeom prst="rect">
            <a:avLst/>
          </a:prstGeom>
        </p:spPr>
      </p:pic>
    </p:spTree>
    <p:extLst>
      <p:ext uri="{BB962C8B-B14F-4D97-AF65-F5344CB8AC3E}">
        <p14:creationId xmlns:p14="http://schemas.microsoft.com/office/powerpoint/2010/main" val="325385604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5812" y="1995287"/>
            <a:ext cx="5020376" cy="2867425"/>
          </a:xfrm>
          <a:prstGeom prst="rect">
            <a:avLst/>
          </a:prstGeom>
        </p:spPr>
      </p:pic>
    </p:spTree>
    <p:extLst>
      <p:ext uri="{BB962C8B-B14F-4D97-AF65-F5344CB8AC3E}">
        <p14:creationId xmlns:p14="http://schemas.microsoft.com/office/powerpoint/2010/main" val="137341779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1754326"/>
          </a:xfrm>
          <a:prstGeom prst="rect">
            <a:avLst/>
          </a:prstGeom>
        </p:spPr>
        <p:txBody>
          <a:bodyPr>
            <a:spAutoFit/>
          </a:bodyPr>
          <a:lstStyle/>
          <a:p>
            <a:r>
              <a:rPr lang="tr-TR" dirty="0" smtClean="0"/>
              <a:t>Geliştirici ve şok makro döngüler, bu dönemi biçimlendirmek için kullanılan en uygun makro döngülerdir. Geliştirici makro döngülerde antrenman yüklenmelerindeki artış, </a:t>
            </a:r>
            <a:r>
              <a:rPr lang="tr-TR" dirty="0" err="1" smtClean="0"/>
              <a:t>aşa¬malı</a:t>
            </a:r>
            <a:r>
              <a:rPr lang="tr-TR" dirty="0" smtClean="0"/>
              <a:t> artan yüklenme yöntemi ile gerçekleştirilmektedir. Şekil 8.31 de 4:1 ve 3:1 </a:t>
            </a:r>
            <a:r>
              <a:rPr lang="tr-TR" dirty="0" err="1" smtClean="0"/>
              <a:t>yüklen¬me</a:t>
            </a:r>
            <a:r>
              <a:rPr lang="tr-TR" dirty="0" smtClean="0"/>
              <a:t> düzenlemesi için 2 aşamalı yüklenme örneğini göstermektedir. </a:t>
            </a:r>
            <a:endParaRPr lang="tr-TR" dirty="0"/>
          </a:p>
        </p:txBody>
      </p:sp>
    </p:spTree>
    <p:extLst>
      <p:ext uri="{BB962C8B-B14F-4D97-AF65-F5344CB8AC3E}">
        <p14:creationId xmlns:p14="http://schemas.microsoft.com/office/powerpoint/2010/main" val="183898597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4:1 yüklenme yapısı, 4 mikro döngünün yüklenme, 1 mikro döngünün de yenilenme mikro döngüsü olduğunu göstermektedir. Bu yüklenme modeli, sporcunun fizyolojik temelini, doğru teknik </a:t>
            </a:r>
            <a:r>
              <a:rPr lang="tr-TR" dirty="0" err="1" smtClean="0"/>
              <a:t>uygu¬lamalarını</a:t>
            </a:r>
            <a:r>
              <a:rPr lang="tr-TR" dirty="0" smtClean="0"/>
              <a:t>, yeni taktik ya da teknik becerileri öğrenmek, eski teknik alıştırmalarda da </a:t>
            </a:r>
            <a:r>
              <a:rPr lang="tr-TR" dirty="0" err="1" smtClean="0"/>
              <a:t>dü¬zeltme</a:t>
            </a:r>
            <a:r>
              <a:rPr lang="tr-TR" dirty="0" smtClean="0"/>
              <a:t> yapmak için hazırlık aşamasının ilk bölümlerinde uygulanmalıdır. 3:1 yüklenme modeli de hazırlık dönemi için uygundur ve genel olarak da en çok kullanılan yüklenme düzenleme biçimidir. </a:t>
            </a:r>
            <a:endParaRPr lang="tr-TR" dirty="0"/>
          </a:p>
        </p:txBody>
      </p:sp>
    </p:spTree>
    <p:extLst>
      <p:ext uri="{BB962C8B-B14F-4D97-AF65-F5344CB8AC3E}">
        <p14:creationId xmlns:p14="http://schemas.microsoft.com/office/powerpoint/2010/main" val="160971845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Bu yüklenme düzenlemesi, vücudun doğal </a:t>
            </a:r>
            <a:r>
              <a:rPr lang="tr-TR" dirty="0" err="1" smtClean="0"/>
              <a:t>bioritmi</a:t>
            </a:r>
            <a:r>
              <a:rPr lang="tr-TR" dirty="0" smtClean="0"/>
              <a:t> ile de </a:t>
            </a:r>
            <a:r>
              <a:rPr lang="tr-TR" dirty="0" err="1" smtClean="0"/>
              <a:t>uyuşmak¬tadır</a:t>
            </a:r>
            <a:r>
              <a:rPr lang="tr-TR" dirty="0" smtClean="0"/>
              <a:t> (11,16,23,24). 31 yüklenmesinde 3 mikro döngüde çalışma yüklenmesi arttırılırken, 4. mikro döngüde ise toparlanma ya da </a:t>
            </a:r>
            <a:r>
              <a:rPr lang="tr-TR" dirty="0" err="1" smtClean="0"/>
              <a:t>yüklenmesiz</a:t>
            </a:r>
            <a:r>
              <a:rPr lang="tr-TR" dirty="0" smtClean="0"/>
              <a:t> bir mikro döngü uygulaması </a:t>
            </a:r>
            <a:r>
              <a:rPr lang="tr-TR" dirty="0" err="1" smtClean="0"/>
              <a:t>yapıl¬maktadır</a:t>
            </a:r>
            <a:r>
              <a:rPr lang="tr-TR" dirty="0" smtClean="0"/>
              <a:t>. Eğer 3. döngüden sonra yorgunluk çok yüksek düzeyde ise 4. mikro döngüde yüklenme düşürülmekte ve ardından 2. bir yenilenme mikro döngüsü uygulanarak 3:2 yüklenme düzenine geçilmektedir.</a:t>
            </a:r>
            <a:endParaRPr lang="tr-TR" dirty="0"/>
          </a:p>
        </p:txBody>
      </p:sp>
    </p:spTree>
    <p:extLst>
      <p:ext uri="{BB962C8B-B14F-4D97-AF65-F5344CB8AC3E}">
        <p14:creationId xmlns:p14="http://schemas.microsoft.com/office/powerpoint/2010/main" val="190367781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Şok makro döngüleri sporcuya verim düzeyinde önemli gelişmeler sağlamak için </a:t>
            </a:r>
            <a:r>
              <a:rPr lang="tr-TR" dirty="0" err="1" smtClean="0"/>
              <a:t>uyarım¬lar</a:t>
            </a:r>
            <a:r>
              <a:rPr lang="tr-TR" dirty="0" smtClean="0"/>
              <a:t> vermek amacı ile hazırlık döneminde de kullanılabilmektedir. Şekil 8.32 yüksek </a:t>
            </a:r>
            <a:r>
              <a:rPr lang="tr-TR" dirty="0" err="1" smtClean="0"/>
              <a:t>zorlan¬malı</a:t>
            </a:r>
            <a:r>
              <a:rPr lang="tr-TR" dirty="0" smtClean="0"/>
              <a:t> mikro döngülerin, 3 kez tekrar edildiği, şok makro döngü örneklerini göstermektedir. Bu türden makro döngü uygulaması ile verim gelişiminin gecikmiş etkisinden </a:t>
            </a:r>
            <a:r>
              <a:rPr lang="tr-TR" dirty="0" err="1" smtClean="0"/>
              <a:t>yararlanıl¬maktadır</a:t>
            </a:r>
            <a:r>
              <a:rPr lang="tr-TR" dirty="0" smtClean="0"/>
              <a:t>. Diğer bir değişle bu makro döngülerde antrenman yüklenmeleri, ne kadar </a:t>
            </a:r>
            <a:r>
              <a:rPr lang="tr-TR" dirty="0" err="1" smtClean="0"/>
              <a:t>yük¬sek</a:t>
            </a:r>
            <a:r>
              <a:rPr lang="tr-TR" dirty="0" smtClean="0"/>
              <a:t> ise verim düzeyinin gelişmesi ya da fazla tamlama etkisinin ortaya çıkması da o kadar uzun süre olmaktadır (7,16,20).</a:t>
            </a:r>
            <a:endParaRPr lang="tr-TR" dirty="0"/>
          </a:p>
        </p:txBody>
      </p:sp>
    </p:spTree>
    <p:extLst>
      <p:ext uri="{BB962C8B-B14F-4D97-AF65-F5344CB8AC3E}">
        <p14:creationId xmlns:p14="http://schemas.microsoft.com/office/powerpoint/2010/main" val="372865902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Örneğin </a:t>
            </a:r>
            <a:r>
              <a:rPr lang="tr-TR" dirty="0" err="1" smtClean="0"/>
              <a:t>Halson</a:t>
            </a:r>
            <a:r>
              <a:rPr lang="tr-TR" dirty="0" smtClean="0"/>
              <a:t> ve diğerleri (7), 2 haftalık çok yüksek yüklenmeden sonra yüklenmeden önceye verim düzeyinin dönmesi için 2 haftalık bir süreye gereksinim olduğunu belirtmektedir. Bu ek yük azaltmayı da toparlanma haftalarının fazla tamlama için gerekli olduğunu göstermektedir. Bu nedenle fazla tamlamayı, dolayısıyla da verim artışını kolaylaştırmak için şok makro döngülerinden sonra bir toparlanma ya da </a:t>
            </a:r>
            <a:r>
              <a:rPr lang="tr-TR" dirty="0" err="1" smtClean="0"/>
              <a:t>ge¬çiş</a:t>
            </a:r>
            <a:r>
              <a:rPr lang="tr-TR" dirty="0" smtClean="0"/>
              <a:t> makro döngü planlamasının yapılması uygun görülmektedir. Şok tipi makro döngüler ile uyum süreçleri desteklenecek ve yorgunluk azaltılması sağlanacaktır.</a:t>
            </a:r>
            <a:endParaRPr lang="tr-TR" dirty="0"/>
          </a:p>
        </p:txBody>
      </p:sp>
    </p:spTree>
    <p:extLst>
      <p:ext uri="{BB962C8B-B14F-4D97-AF65-F5344CB8AC3E}">
        <p14:creationId xmlns:p14="http://schemas.microsoft.com/office/powerpoint/2010/main" val="352364819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828836"/>
            <a:ext cx="6096000" cy="1354217"/>
          </a:xfrm>
          <a:prstGeom prst="rect">
            <a:avLst/>
          </a:prstGeom>
        </p:spPr>
        <p:txBody>
          <a:bodyPr>
            <a:spAutoFit/>
          </a:bodyPr>
          <a:lstStyle/>
          <a:p>
            <a:r>
              <a:rPr lang="tr-TR" sz="2800" b="1" dirty="0" smtClean="0"/>
              <a:t>Yarışma Dönemi Makro Döngüleri</a:t>
            </a:r>
          </a:p>
          <a:p>
            <a:r>
              <a:rPr lang="tr-TR" dirty="0" smtClean="0"/>
              <a:t>Yarışma dönemi makro döngülerinin özellikleri, yarışma takvimine göre </a:t>
            </a:r>
            <a:r>
              <a:rPr lang="tr-TR" dirty="0" err="1" smtClean="0"/>
              <a:t>belirlenmekte¬dir</a:t>
            </a:r>
            <a:r>
              <a:rPr lang="tr-TR" dirty="0" smtClean="0"/>
              <a:t>. Bu belirmeye bağlı olarak çok sayıda spor dalına özgü makro döngü yapıları </a:t>
            </a:r>
            <a:r>
              <a:rPr lang="tr-TR" dirty="0" err="1" smtClean="0"/>
              <a:t>bulun¬maktadır</a:t>
            </a:r>
            <a:r>
              <a:rPr lang="tr-TR" dirty="0" smtClean="0"/>
              <a:t>.</a:t>
            </a:r>
            <a:endParaRPr lang="tr-TR" dirty="0"/>
          </a:p>
        </p:txBody>
      </p:sp>
    </p:spTree>
    <p:extLst>
      <p:ext uri="{BB962C8B-B14F-4D97-AF65-F5344CB8AC3E}">
        <p14:creationId xmlns:p14="http://schemas.microsoft.com/office/powerpoint/2010/main" val="207155074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Haftada 1 ya da 2 yarışmanın olduğu spor dallarında, yüklenme düzeyi düzgün bir biçimde değişmelidir. Bu yapı içerisinde mikro döngüler, kapsam ve sertliğin düzeyine bağlı olarak değişmektedir. Bu mikro döngülerde ise önemliden hedef yarışmaya kadar aşamalı bir biçimde yerleştirilen, yüklenmeli mikro döngüler arasında toparlanma </a:t>
            </a:r>
            <a:r>
              <a:rPr lang="tr-TR" dirty="0" err="1" smtClean="0"/>
              <a:t>döngü¬lerini</a:t>
            </a:r>
            <a:r>
              <a:rPr lang="tr-TR" dirty="0" smtClean="0"/>
              <a:t> yerleştirilmesi gerekmektedir. Takım sporlarında çok sayıda yüklenme zorlanmasını sağlamak için antrenörler, çeşitli mikro döngü yükleme kalıplarını kullanmalıdırlar.</a:t>
            </a:r>
            <a:endParaRPr lang="tr-TR" dirty="0"/>
          </a:p>
        </p:txBody>
      </p:sp>
    </p:spTree>
    <p:extLst>
      <p:ext uri="{BB962C8B-B14F-4D97-AF65-F5344CB8AC3E}">
        <p14:creationId xmlns:p14="http://schemas.microsoft.com/office/powerpoint/2010/main" val="188646851"/>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Bireysel sporlarda makro döngü yüklenmesi, 4:1, 3:1, 2:1, 1:1, 2:2 ya da başka </a:t>
            </a:r>
            <a:r>
              <a:rPr lang="tr-TR" dirty="0" err="1" smtClean="0"/>
              <a:t>çeşitle¬meleri</a:t>
            </a:r>
            <a:r>
              <a:rPr lang="tr-TR" dirty="0" smtClean="0"/>
              <a:t> kullanılmaktadır. Makro döngü yapısın belirleyen bir yaklaşımda, döngüler </a:t>
            </a:r>
            <a:r>
              <a:rPr lang="tr-TR" dirty="0" err="1" smtClean="0"/>
              <a:t>içeri¬sinde</a:t>
            </a:r>
            <a:r>
              <a:rPr lang="tr-TR" dirty="0" smtClean="0"/>
              <a:t> yer alan doruk yüklenme sayısını belirlemektir. Örneğin, bir makro döngü içerisinde iki uçlu önemli yarışmalar var ise bu yarışmalar, makro döngünün başına ve sonuna </a:t>
            </a:r>
            <a:r>
              <a:rPr lang="tr-TR" dirty="0" err="1" smtClean="0"/>
              <a:t>ge¬lecek</a:t>
            </a:r>
            <a:r>
              <a:rPr lang="tr-TR" dirty="0" smtClean="0"/>
              <a:t> bir biçimde düzenlenmelidir (şekil 8.33). </a:t>
            </a:r>
            <a:endParaRPr lang="tr-TR" dirty="0"/>
          </a:p>
        </p:txBody>
      </p:sp>
    </p:spTree>
    <p:extLst>
      <p:ext uri="{BB962C8B-B14F-4D97-AF65-F5344CB8AC3E}">
        <p14:creationId xmlns:p14="http://schemas.microsoft.com/office/powerpoint/2010/main" val="4212815243"/>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1754326"/>
          </a:xfrm>
          <a:prstGeom prst="rect">
            <a:avLst/>
          </a:prstGeom>
        </p:spPr>
        <p:txBody>
          <a:bodyPr>
            <a:spAutoFit/>
          </a:bodyPr>
          <a:lstStyle/>
          <a:p>
            <a:r>
              <a:rPr lang="tr-TR" dirty="0" smtClean="0"/>
              <a:t>Şekil 8.33 de gösterilen makro döngüde, seçme yarışmaları 9 Haziran iken, hedef yarışma 14 Ağustostadır. Bu İki önemli yarışma arasında başka hiçbir yarışma planlanmamalıdır. Hedef yarışma için </a:t>
            </a:r>
            <a:r>
              <a:rPr lang="tr-TR" dirty="0" err="1" smtClean="0"/>
              <a:t>sporsal</a:t>
            </a:r>
            <a:r>
              <a:rPr lang="tr-TR" dirty="0" smtClean="0"/>
              <a:t> verim </a:t>
            </a:r>
            <a:r>
              <a:rPr lang="tr-TR" dirty="0" err="1" smtClean="0"/>
              <a:t>duru¬munun</a:t>
            </a:r>
            <a:r>
              <a:rPr lang="tr-TR" dirty="0" smtClean="0"/>
              <a:t> gelişim düzeyini göstermek için büyük yarışma öncesinde kılavuz olabilecek daha az önemli yarışlara </a:t>
            </a:r>
            <a:r>
              <a:rPr lang="tr-TR" dirty="0" err="1" smtClean="0"/>
              <a:t>katılınması</a:t>
            </a:r>
            <a:r>
              <a:rPr lang="tr-TR" dirty="0" smtClean="0"/>
              <a:t> gerekmektedir. </a:t>
            </a:r>
            <a:endParaRPr lang="tr-TR" dirty="0"/>
          </a:p>
        </p:txBody>
      </p:sp>
    </p:spTree>
    <p:extLst>
      <p:ext uri="{BB962C8B-B14F-4D97-AF65-F5344CB8AC3E}">
        <p14:creationId xmlns:p14="http://schemas.microsoft.com/office/powerpoint/2010/main" val="196740519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14 Ağustosa kadarki bu 3 döngüde teknik beceri, </a:t>
            </a:r>
            <a:r>
              <a:rPr lang="tr-TR" dirty="0" err="1" smtClean="0"/>
              <a:t>taktik,strateji</a:t>
            </a:r>
            <a:r>
              <a:rPr lang="tr-TR" dirty="0" smtClean="0"/>
              <a:t> ve fiziksel özelliklerin gelişimi sağlanmaktadır. Mikro döngüler ise hedef yarışmada en üst düzeyde verimi sağlamak, sporcunun yeteneklerini oluşturmak ve cesaretini sağlamak için kullanılmaktadır. Bu makro döngüde yarışmaların sayısı </a:t>
            </a:r>
            <a:r>
              <a:rPr lang="tr-TR" dirty="0" err="1" smtClean="0"/>
              <a:t>art¬tırılırsa</a:t>
            </a:r>
            <a:r>
              <a:rPr lang="tr-TR" dirty="0" smtClean="0"/>
              <a:t>, yorgunluk düzeyinde artışlar sağlayacaktır. Bu da makro döngünün sonundaki yarışmalar için verim düzeyinde düşmeler oluşturacaktır.</a:t>
            </a:r>
            <a:endParaRPr lang="tr-TR" dirty="0"/>
          </a:p>
        </p:txBody>
      </p:sp>
    </p:spTree>
    <p:extLst>
      <p:ext uri="{BB962C8B-B14F-4D97-AF65-F5344CB8AC3E}">
        <p14:creationId xmlns:p14="http://schemas.microsoft.com/office/powerpoint/2010/main" val="67843512"/>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4364" y="1471339"/>
            <a:ext cx="5163271" cy="3915321"/>
          </a:xfrm>
          <a:prstGeom prst="rect">
            <a:avLst/>
          </a:prstGeom>
        </p:spPr>
      </p:pic>
    </p:spTree>
    <p:extLst>
      <p:ext uri="{BB962C8B-B14F-4D97-AF65-F5344CB8AC3E}">
        <p14:creationId xmlns:p14="http://schemas.microsoft.com/office/powerpoint/2010/main" val="95137076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Şekil 8.33 de çeşitli mikro döngüleri ayrılmış, 2 yarışmalı bir döngü örneğini göster-</a:t>
            </a:r>
          </a:p>
          <a:p>
            <a:r>
              <a:rPr lang="tr-TR" dirty="0" err="1" smtClean="0"/>
              <a:t>mektedir</a:t>
            </a:r>
            <a:r>
              <a:rPr lang="tr-TR" dirty="0" smtClean="0"/>
              <a:t>. İlk seçme yarışmasının ardından uygulanan ilk mikro döngü, sporcunun stres etkilerini ve yarışmanın ortaya </a:t>
            </a:r>
            <a:r>
              <a:rPr lang="tr-TR" dirty="0" err="1" smtClean="0"/>
              <a:t>çıkartığı</a:t>
            </a:r>
            <a:r>
              <a:rPr lang="tr-TR" dirty="0" smtClean="0"/>
              <a:t> yorgunluğu gidermek amacı ile oluşturulan bir yenilenme mikro döngüsü özelliklidir. İlk 3 mikro döngü teknik beceri, taktik stratejiler ve fiziksel kapasitede gelişim için kullanılmaktadır.</a:t>
            </a:r>
            <a:endParaRPr lang="tr-TR" dirty="0"/>
          </a:p>
        </p:txBody>
      </p:sp>
    </p:spTree>
    <p:extLst>
      <p:ext uri="{BB962C8B-B14F-4D97-AF65-F5344CB8AC3E}">
        <p14:creationId xmlns:p14="http://schemas.microsoft.com/office/powerpoint/2010/main" val="300781938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Bu mikro döngüleri şekil 7.3 de </a:t>
            </a:r>
            <a:r>
              <a:rPr lang="tr-TR" dirty="0" err="1" smtClean="0"/>
              <a:t>gös¬terilmektedir</a:t>
            </a:r>
            <a:r>
              <a:rPr lang="tr-TR" dirty="0" smtClean="0"/>
              <a:t>. Buradaki mikro döngüler ise </a:t>
            </a:r>
            <a:r>
              <a:rPr lang="tr-TR" dirty="0" err="1" smtClean="0"/>
              <a:t>motivasyonel</a:t>
            </a:r>
            <a:r>
              <a:rPr lang="tr-TR" dirty="0" smtClean="0"/>
              <a:t> düzeyin gelişimi, sporcunun </a:t>
            </a:r>
            <a:r>
              <a:rPr lang="tr-TR" dirty="0" err="1" smtClean="0"/>
              <a:t>ka¬rarlılığını</a:t>
            </a:r>
            <a:r>
              <a:rPr lang="tr-TR" dirty="0" smtClean="0"/>
              <a:t> geliştirme ve verim düzeyini hedef yarışma olan 14 </a:t>
            </a:r>
            <a:r>
              <a:rPr lang="tr-TR" dirty="0" err="1" smtClean="0"/>
              <a:t>Ağustosda</a:t>
            </a:r>
            <a:r>
              <a:rPr lang="tr-TR" dirty="0" smtClean="0"/>
              <a:t> sergilemek için tasarlanmıştır. Hedef yarışma olan Ağustos 14 den 8-14 gün önce ise </a:t>
            </a:r>
            <a:r>
              <a:rPr lang="tr-TR" dirty="0" err="1" smtClean="0"/>
              <a:t>doruklama</a:t>
            </a:r>
            <a:r>
              <a:rPr lang="tr-TR" dirty="0" smtClean="0"/>
              <a:t> </a:t>
            </a:r>
            <a:r>
              <a:rPr lang="tr-TR" dirty="0" err="1" smtClean="0"/>
              <a:t>kulla¬nılmaktadır</a:t>
            </a:r>
            <a:r>
              <a:rPr lang="tr-TR" dirty="0" smtClean="0"/>
              <a:t> (bakınız şekil 7.3, sayfa 244). Antrenman yüklenmelerine bağlı olarak oluşan yorgunluk nedeni ile hazırlık düzeyinde gelişim azalmaktadır. </a:t>
            </a:r>
            <a:r>
              <a:rPr lang="tr-TR" dirty="0" err="1" smtClean="0"/>
              <a:t>Doruklama</a:t>
            </a:r>
            <a:r>
              <a:rPr lang="tr-TR" dirty="0" smtClean="0"/>
              <a:t> evresi, doğru bir biçimde yapılandırılsa, verim düzeyinin anlamlı bir biçimde arttırılması da sağlanacaktır.</a:t>
            </a:r>
            <a:endParaRPr lang="tr-TR" dirty="0"/>
          </a:p>
        </p:txBody>
      </p:sp>
    </p:spTree>
    <p:extLst>
      <p:ext uri="{BB962C8B-B14F-4D97-AF65-F5344CB8AC3E}">
        <p14:creationId xmlns:p14="http://schemas.microsoft.com/office/powerpoint/2010/main" val="10472741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69880"/>
          </a:xfrm>
          <a:prstGeom prst="rect">
            <a:avLst/>
          </a:prstGeom>
        </p:spPr>
        <p:txBody>
          <a:bodyPr>
            <a:spAutoFit/>
          </a:bodyPr>
          <a:lstStyle/>
          <a:p>
            <a:r>
              <a:rPr lang="tr-TR" sz="2000" b="1" dirty="0" smtClean="0"/>
              <a:t>Yüklenme Azaltma (</a:t>
            </a:r>
            <a:r>
              <a:rPr lang="tr-TR" sz="2000" b="1" dirty="0" err="1" smtClean="0"/>
              <a:t>Taper</a:t>
            </a:r>
            <a:r>
              <a:rPr lang="tr-TR" sz="2000" b="1" dirty="0" smtClean="0"/>
              <a:t>) ve </a:t>
            </a:r>
            <a:r>
              <a:rPr lang="tr-TR" sz="2000" b="1" dirty="0" err="1" smtClean="0"/>
              <a:t>Doruklama</a:t>
            </a:r>
            <a:r>
              <a:rPr lang="tr-TR" sz="2000" b="1" dirty="0" smtClean="0"/>
              <a:t> (</a:t>
            </a:r>
            <a:r>
              <a:rPr lang="tr-TR" sz="2000" b="1" dirty="0" err="1" smtClean="0"/>
              <a:t>Peaking</a:t>
            </a:r>
            <a:r>
              <a:rPr lang="tr-TR" sz="2000" b="1" dirty="0" smtClean="0"/>
              <a:t>) Makro Döngüsü</a:t>
            </a:r>
          </a:p>
          <a:p>
            <a:r>
              <a:rPr lang="tr-TR" dirty="0" smtClean="0"/>
              <a:t>Yüklenme azaltma ve </a:t>
            </a:r>
            <a:r>
              <a:rPr lang="tr-TR" dirty="0" err="1" smtClean="0"/>
              <a:t>doruklama</a:t>
            </a:r>
            <a:r>
              <a:rPr lang="tr-TR" dirty="0" smtClean="0"/>
              <a:t> makro döngülerinin amacı, fazla tamlama için </a:t>
            </a:r>
            <a:r>
              <a:rPr lang="tr-TR" dirty="0" err="1" smtClean="0"/>
              <a:t>uyarıla¬rı</a:t>
            </a:r>
            <a:r>
              <a:rPr lang="tr-TR" dirty="0" smtClean="0"/>
              <a:t> sağlamak amacı </a:t>
            </a:r>
            <a:r>
              <a:rPr lang="tr-TR" dirty="0" err="1" smtClean="0"/>
              <a:t>ileyorgunluğu</a:t>
            </a:r>
            <a:r>
              <a:rPr lang="tr-TR" dirty="0" smtClean="0"/>
              <a:t> uzaklaştırma koşullarını sağlamaktır. En uygun düzeyde yük azaltma ya da </a:t>
            </a:r>
            <a:r>
              <a:rPr lang="tr-TR" dirty="0" err="1" smtClean="0"/>
              <a:t>doruklama</a:t>
            </a:r>
            <a:r>
              <a:rPr lang="tr-TR" dirty="0" smtClean="0"/>
              <a:t>, hedef yarışmadan 8-14 gün önce 9640-60 oranında </a:t>
            </a:r>
            <a:r>
              <a:rPr lang="tr-TR" dirty="0" err="1" smtClean="0"/>
              <a:t>antren¬man</a:t>
            </a:r>
            <a:r>
              <a:rPr lang="tr-TR" dirty="0" smtClean="0"/>
              <a:t> yüklenmelerinin azaltılması ile sağlanmaktadır (bakınız bölüm 2) (2). </a:t>
            </a:r>
            <a:endParaRPr lang="tr-TR" dirty="0"/>
          </a:p>
        </p:txBody>
      </p:sp>
    </p:spTree>
    <p:extLst>
      <p:ext uri="{BB962C8B-B14F-4D97-AF65-F5344CB8AC3E}">
        <p14:creationId xmlns:p14="http://schemas.microsoft.com/office/powerpoint/2010/main" val="931951879"/>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Yüklenmelerin</a:t>
            </a:r>
          </a:p>
          <a:p>
            <a:r>
              <a:rPr lang="tr-TR" dirty="0" smtClean="0"/>
              <a:t>azaltılmasında doğrusal, yavaş bükümlü ya da basamaklamalı yüklenme azaltma biçimi bulunmaktadır (14). </a:t>
            </a:r>
            <a:r>
              <a:rPr lang="tr-TR" dirty="0" err="1" smtClean="0"/>
              <a:t>Doruklamanın</a:t>
            </a:r>
            <a:r>
              <a:rPr lang="tr-TR" dirty="0" smtClean="0"/>
              <a:t> biçimi ve süresi, </a:t>
            </a:r>
            <a:r>
              <a:rPr lang="tr-TR" dirty="0" err="1" smtClean="0"/>
              <a:t>doruklama</a:t>
            </a:r>
            <a:r>
              <a:rPr lang="tr-TR" dirty="0" smtClean="0"/>
              <a:t> öncesi dönemde </a:t>
            </a:r>
            <a:r>
              <a:rPr lang="tr-TR" dirty="0" err="1" smtClean="0"/>
              <a:t>antren¬manın</a:t>
            </a:r>
            <a:r>
              <a:rPr lang="tr-TR" dirty="0" smtClean="0"/>
              <a:t> uygulama biçimine de bağlı olarak değişmektedir. Temel </a:t>
            </a:r>
            <a:r>
              <a:rPr lang="tr-TR" dirty="0" err="1" smtClean="0"/>
              <a:t>doruklama</a:t>
            </a:r>
            <a:r>
              <a:rPr lang="tr-TR" dirty="0" smtClean="0"/>
              <a:t> yaklaşımları halter, atletizm, yüzme ve benzeri birçok spor dalında etkili bir biçimde kullanılmaktadır. </a:t>
            </a:r>
            <a:r>
              <a:rPr lang="tr-TR" dirty="0" err="1" smtClean="0"/>
              <a:t>Doruklama</a:t>
            </a:r>
            <a:r>
              <a:rPr lang="tr-TR" dirty="0" smtClean="0"/>
              <a:t> yaklaşımlarına ilişkin ayrıntılı açıklama bölüm 7 'de verilmektedir.</a:t>
            </a:r>
            <a:endParaRPr lang="tr-TR" dirty="0"/>
          </a:p>
        </p:txBody>
      </p:sp>
    </p:spTree>
    <p:extLst>
      <p:ext uri="{BB962C8B-B14F-4D97-AF65-F5344CB8AC3E}">
        <p14:creationId xmlns:p14="http://schemas.microsoft.com/office/powerpoint/2010/main" val="78305338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3891" y="1823813"/>
            <a:ext cx="5144218" cy="3210373"/>
          </a:xfrm>
          <a:prstGeom prst="rect">
            <a:avLst/>
          </a:prstGeom>
        </p:spPr>
      </p:pic>
    </p:spTree>
    <p:extLst>
      <p:ext uri="{BB962C8B-B14F-4D97-AF65-F5344CB8AC3E}">
        <p14:creationId xmlns:p14="http://schemas.microsoft.com/office/powerpoint/2010/main" val="2355372134"/>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690336"/>
            <a:ext cx="6096000" cy="1569660"/>
          </a:xfrm>
          <a:prstGeom prst="rect">
            <a:avLst/>
          </a:prstGeom>
        </p:spPr>
        <p:txBody>
          <a:bodyPr>
            <a:spAutoFit/>
          </a:bodyPr>
          <a:lstStyle/>
          <a:p>
            <a:r>
              <a:rPr lang="tr-TR" sz="2400" b="1" dirty="0" smtClean="0"/>
              <a:t>Geçiş Dönemi Makro Döngüleri</a:t>
            </a:r>
          </a:p>
          <a:p>
            <a:r>
              <a:rPr lang="tr-TR" dirty="0" smtClean="0"/>
              <a:t>Geçiş dönemi yıllık antrenmanın önemli bir bölümüdür. Şekil 8.34 de geçiş dönemine yönelik temel bir makro döngü yapısını göstermektedir. Geçiş dönemine yapısına ilişkin daha fazla ayrıntı bölüm 6 da incelenmektedir.</a:t>
            </a:r>
            <a:endParaRPr lang="tr-TR" dirty="0"/>
          </a:p>
        </p:txBody>
      </p:sp>
    </p:spTree>
    <p:extLst>
      <p:ext uri="{BB962C8B-B14F-4D97-AF65-F5344CB8AC3E}">
        <p14:creationId xmlns:p14="http://schemas.microsoft.com/office/powerpoint/2010/main" val="402289963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62103"/>
          </a:xfrm>
          <a:prstGeom prst="rect">
            <a:avLst/>
          </a:prstGeom>
        </p:spPr>
        <p:txBody>
          <a:bodyPr>
            <a:spAutoFit/>
          </a:bodyPr>
          <a:lstStyle/>
          <a:p>
            <a:r>
              <a:rPr lang="tr-TR" sz="2000" b="1" dirty="0" smtClean="0"/>
              <a:t>ÖNEMLİ KAVRAMLARIN ÖZETİ</a:t>
            </a:r>
          </a:p>
          <a:p>
            <a:r>
              <a:rPr lang="tr-TR" dirty="0" smtClean="0"/>
              <a:t>Mikro döngü antrenman planının en önemli işlevsel bir parçası olarak görülmektedir. Buna karşın makro döngü ise yıllık antrenman planının küçük bölümler biçiminde </a:t>
            </a:r>
            <a:r>
              <a:rPr lang="tr-TR" dirty="0" err="1" smtClean="0"/>
              <a:t>düzen¬lenmesi</a:t>
            </a:r>
            <a:r>
              <a:rPr lang="tr-TR" dirty="0" smtClean="0"/>
              <a:t> için kullanılmaktadır. Diğer bir değişle makro döngüler yıllık antrenman planının hedeflerinin oluşturulması için mikro döngülerin nasıl yönlendirileceğini belirlemektedir.</a:t>
            </a:r>
            <a:endParaRPr lang="tr-TR" dirty="0"/>
          </a:p>
        </p:txBody>
      </p:sp>
    </p:spTree>
    <p:extLst>
      <p:ext uri="{BB962C8B-B14F-4D97-AF65-F5344CB8AC3E}">
        <p14:creationId xmlns:p14="http://schemas.microsoft.com/office/powerpoint/2010/main" val="2686362520"/>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828836"/>
            <a:ext cx="6096000" cy="1200329"/>
          </a:xfrm>
          <a:prstGeom prst="rect">
            <a:avLst/>
          </a:prstGeom>
        </p:spPr>
        <p:txBody>
          <a:bodyPr>
            <a:spAutoFit/>
          </a:bodyPr>
          <a:lstStyle/>
          <a:p>
            <a:r>
              <a:rPr lang="tr-TR" dirty="0" smtClean="0"/>
              <a:t>Bir mikro döngüde antrenman yüklenmeleri (kapsam ve sertlik), toparlanmayı </a:t>
            </a:r>
            <a:r>
              <a:rPr lang="tr-TR" dirty="0" err="1" smtClean="0"/>
              <a:t>kolaylaş¬tırmak</a:t>
            </a:r>
            <a:r>
              <a:rPr lang="tr-TR" dirty="0" smtClean="0"/>
              <a:t> için çeşitli biçimlerde uygulanmaktadır. Bu değişimleri sağlamak için antrenman yüklenmeleri önemli bir uygulama aracı olmaktadır. </a:t>
            </a:r>
            <a:endParaRPr lang="tr-TR" dirty="0"/>
          </a:p>
        </p:txBody>
      </p:sp>
    </p:spTree>
    <p:extLst>
      <p:ext uri="{BB962C8B-B14F-4D97-AF65-F5344CB8AC3E}">
        <p14:creationId xmlns:p14="http://schemas.microsoft.com/office/powerpoint/2010/main" val="279432275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Antrenman yüklenmeleri, vücudun yüklenme-dinlenme ilişkilerinin bilimsel açıdan kanıtlanmış bilgilere göre uygulama için biçimlendirilmektedir. Mikro döngü modelleri vücudun yorgunluğa karşı direnebilme, antrenman yüklenmelerinden sonra toparlanma ve antrenman yüklenmesine vücudun uyum göstermesini sağlayan çok sayıda fizyolojik etmene bağlı olarak düzenlenmektedir. Eğer antrenman yüklenmesi çok sık olarak çeşitlenirse, bu durum sporcuların antrenman zorlanmalarına karşı yenilenmesini kolaylaştıracaktır.</a:t>
            </a:r>
            <a:endParaRPr lang="tr-TR" dirty="0"/>
          </a:p>
        </p:txBody>
      </p:sp>
    </p:spTree>
    <p:extLst>
      <p:ext uri="{BB962C8B-B14F-4D97-AF65-F5344CB8AC3E}">
        <p14:creationId xmlns:p14="http://schemas.microsoft.com/office/powerpoint/2010/main" val="3373850139"/>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1754326"/>
          </a:xfrm>
          <a:prstGeom prst="rect">
            <a:avLst/>
          </a:prstGeom>
        </p:spPr>
        <p:txBody>
          <a:bodyPr>
            <a:spAutoFit/>
          </a:bodyPr>
          <a:lstStyle/>
          <a:p>
            <a:r>
              <a:rPr lang="tr-TR" dirty="0" smtClean="0"/>
              <a:t>Bu açıdan mikro döngülerde yüklenmelerin çeşitlenmesi çok önemli olmaktadır. Bu bağlamda biriken yorgunluğun, uzaklaştırılması ve aşırı antrenmanı önlemek için </a:t>
            </a:r>
            <a:r>
              <a:rPr lang="tr-TR" dirty="0" err="1" smtClean="0"/>
              <a:t>antren¬man</a:t>
            </a:r>
            <a:r>
              <a:rPr lang="tr-TR" dirty="0" smtClean="0"/>
              <a:t> yüklenmeleri değiştirilmelidir. Antrenörler genel olarak geliştirici, şok ve yenilenme mikro döngülerini uygulamaktadırlar. </a:t>
            </a:r>
            <a:endParaRPr lang="tr-TR" dirty="0"/>
          </a:p>
        </p:txBody>
      </p:sp>
    </p:spTree>
    <p:extLst>
      <p:ext uri="{BB962C8B-B14F-4D97-AF65-F5344CB8AC3E}">
        <p14:creationId xmlns:p14="http://schemas.microsoft.com/office/powerpoint/2010/main" val="350946606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690336"/>
            <a:ext cx="6096000" cy="1477328"/>
          </a:xfrm>
          <a:prstGeom prst="rect">
            <a:avLst/>
          </a:prstGeom>
        </p:spPr>
        <p:txBody>
          <a:bodyPr>
            <a:spAutoFit/>
          </a:bodyPr>
          <a:lstStyle/>
          <a:p>
            <a:r>
              <a:rPr lang="tr-TR" dirty="0" smtClean="0"/>
              <a:t>Şok mikro döngüsü fizyolojik ve psikolojik </a:t>
            </a:r>
            <a:r>
              <a:rPr lang="tr-TR" dirty="0" err="1" smtClean="0"/>
              <a:t>yüklen¬meleri</a:t>
            </a:r>
            <a:r>
              <a:rPr lang="tr-TR" dirty="0" smtClean="0"/>
              <a:t> ve buna bağlı olarak da çok yüksek düzeyde yorgunluğu ortaya çıkarmasından dolayı abartılı bir biçimde uygulanmamalıdır. Şok mikro döngülerinin, aşırı abartılı bir biçimde kullanılması, aşırı antrenmana neden olabilmektedir.</a:t>
            </a:r>
            <a:endParaRPr lang="tr-TR" dirty="0"/>
          </a:p>
        </p:txBody>
      </p:sp>
    </p:spTree>
    <p:extLst>
      <p:ext uri="{BB962C8B-B14F-4D97-AF65-F5344CB8AC3E}">
        <p14:creationId xmlns:p14="http://schemas.microsoft.com/office/powerpoint/2010/main" val="33689140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Mikro döngü ve makro döngülerin, uygun zamanda fizyolojik ve psikolojik açıdan en üst düzeye çıkaracak bir biçimde doğrudan yapılandırılması gerekmektedir. Antrenman planı </a:t>
            </a:r>
            <a:r>
              <a:rPr lang="tr-TR" dirty="0" err="1" smtClean="0"/>
              <a:t>bioenerjik</a:t>
            </a:r>
            <a:r>
              <a:rPr lang="tr-TR" dirty="0" smtClean="0"/>
              <a:t> antrenmanın özelliği, kas fizyoloji, hormon fizyolojisi, antrenman ve </a:t>
            </a:r>
            <a:r>
              <a:rPr lang="tr-TR" dirty="0" err="1" smtClean="0"/>
              <a:t>yük¬lenmelere</a:t>
            </a:r>
            <a:r>
              <a:rPr lang="tr-TR" dirty="0" smtClean="0"/>
              <a:t> vücudun tepkisi, kavramlarına dayalı olarak </a:t>
            </a:r>
            <a:r>
              <a:rPr lang="tr-TR" dirty="0" err="1" smtClean="0"/>
              <a:t>biçinnlendirilmelidir</a:t>
            </a:r>
            <a:r>
              <a:rPr lang="tr-TR" dirty="0" smtClean="0"/>
              <a:t>. Daha iyi bir antrenman programı sağlamak için antrenörler, bu bölümde belirtilen sayısal sertlik ve kapsam yaklaşımları ile antrenmandaki yüklenme ilişkisini </a:t>
            </a:r>
            <a:r>
              <a:rPr lang="tr-TR" dirty="0" err="1" smtClean="0"/>
              <a:t>gözönüne</a:t>
            </a:r>
            <a:r>
              <a:rPr lang="tr-TR" dirty="0" smtClean="0"/>
              <a:t> almalıdırlar.</a:t>
            </a:r>
            <a:endParaRPr lang="tr-TR" dirty="0"/>
          </a:p>
        </p:txBody>
      </p:sp>
    </p:spTree>
    <p:extLst>
      <p:ext uri="{BB962C8B-B14F-4D97-AF65-F5344CB8AC3E}">
        <p14:creationId xmlns:p14="http://schemas.microsoft.com/office/powerpoint/2010/main" val="3388069909"/>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TotalTime>
  <Words>8328</Words>
  <Application>Microsoft Office PowerPoint</Application>
  <PresentationFormat>Geniş ekran</PresentationFormat>
  <Paragraphs>218</Paragraphs>
  <Slides>172</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172</vt:i4>
      </vt:variant>
    </vt:vector>
  </HeadingPairs>
  <TitlesOfParts>
    <vt:vector size="177" baseType="lpstr">
      <vt:lpstr>Arial</vt:lpstr>
      <vt:lpstr>Calibri</vt:lpstr>
      <vt:lpstr>Calibri Light</vt:lpstr>
      <vt:lpstr>Times New Roman</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SEYDİ AHMET AĞAOĞLU</dc:creator>
  <cp:lastModifiedBy>SEYDİ AHMET AĞAOĞLU</cp:lastModifiedBy>
  <cp:revision>17</cp:revision>
  <dcterms:created xsi:type="dcterms:W3CDTF">2016-11-25T14:17:39Z</dcterms:created>
  <dcterms:modified xsi:type="dcterms:W3CDTF">2016-11-25T15:44:32Z</dcterms:modified>
</cp:coreProperties>
</file>