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81" r:id="rId124"/>
    <p:sldId id="378" r:id="rId125"/>
    <p:sldId id="379" r:id="rId126"/>
    <p:sldId id="380" r:id="rId127"/>
    <p:sldId id="382" r:id="rId128"/>
    <p:sldId id="383" r:id="rId129"/>
    <p:sldId id="384" r:id="rId130"/>
    <p:sldId id="385" r:id="rId131"/>
    <p:sldId id="386" r:id="rId132"/>
    <p:sldId id="387" r:id="rId1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7E61292-56F4-4291-8337-2131CFFB7785}" type="datetimeFigureOut">
              <a:rPr lang="tr-TR" smtClean="0"/>
              <a:t>28.11.2016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1746311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7E61292-56F4-4291-8337-2131CFFB7785}" type="datetimeFigureOut">
              <a:rPr lang="tr-TR" smtClean="0"/>
              <a:t>28.11.2016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3299805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7E61292-56F4-4291-8337-2131CFFB7785}" type="datetimeFigureOut">
              <a:rPr lang="tr-TR" smtClean="0"/>
              <a:t>28.11.2016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3185595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7E61292-56F4-4291-8337-2131CFFB7785}" type="datetimeFigureOut">
              <a:rPr lang="tr-TR" smtClean="0"/>
              <a:t>28.11.2016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128963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7E61292-56F4-4291-8337-2131CFFB7785}" type="datetimeFigureOut">
              <a:rPr lang="tr-TR" smtClean="0"/>
              <a:t>28.11.2016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3298090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7E61292-56F4-4291-8337-2131CFFB7785}" type="datetimeFigureOut">
              <a:rPr lang="tr-TR" smtClean="0"/>
              <a:t>28.11.2016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4155499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7E61292-56F4-4291-8337-2131CFFB7785}" type="datetimeFigureOut">
              <a:rPr lang="tr-TR" smtClean="0"/>
              <a:t>28.11.2016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122093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7E61292-56F4-4291-8337-2131CFFB7785}" type="datetimeFigureOut">
              <a:rPr lang="tr-TR" smtClean="0"/>
              <a:t>28.11.2016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4150186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7E61292-56F4-4291-8337-2131CFFB7785}" type="datetimeFigureOut">
              <a:rPr lang="tr-TR" smtClean="0"/>
              <a:t>28.11.2016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2958233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7E61292-56F4-4291-8337-2131CFFB7785}" type="datetimeFigureOut">
              <a:rPr lang="tr-TR" smtClean="0"/>
              <a:t>28.11.2016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118708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7E61292-56F4-4291-8337-2131CFFB7785}" type="datetimeFigureOut">
              <a:rPr lang="tr-TR" smtClean="0"/>
              <a:t>28.11.2016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71A00F0-0847-4F36-BD36-2682A90CB5B7}" type="slidenum">
              <a:rPr lang="tr-TR" smtClean="0"/>
              <a:t>‹#›</a:t>
            </a:fld>
            <a:endParaRPr lang="tr-TR"/>
          </a:p>
        </p:txBody>
      </p:sp>
    </p:spTree>
    <p:extLst>
      <p:ext uri="{BB962C8B-B14F-4D97-AF65-F5344CB8AC3E}">
        <p14:creationId xmlns:p14="http://schemas.microsoft.com/office/powerpoint/2010/main" val="4175061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61292-56F4-4291-8337-2131CFFB7785}" type="datetimeFigureOut">
              <a:rPr lang="tr-TR" smtClean="0"/>
              <a:t>28.11.2016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A00F0-0847-4F36-BD36-2682A90CB5B7}" type="slidenum">
              <a:rPr lang="tr-TR" smtClean="0"/>
              <a:t>‹#›</a:t>
            </a:fld>
            <a:endParaRPr lang="tr-TR"/>
          </a:p>
        </p:txBody>
      </p:sp>
    </p:spTree>
    <p:extLst>
      <p:ext uri="{BB962C8B-B14F-4D97-AF65-F5344CB8AC3E}">
        <p14:creationId xmlns:p14="http://schemas.microsoft.com/office/powerpoint/2010/main" val="3495090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156488" y="952555"/>
            <a:ext cx="6096000" cy="3939540"/>
          </a:xfrm>
          <a:prstGeom prst="rect">
            <a:avLst/>
          </a:prstGeom>
        </p:spPr>
        <p:txBody>
          <a:bodyPr>
            <a:spAutoFit/>
          </a:bodyPr>
          <a:lstStyle/>
          <a:p>
            <a:pPr algn="ctr"/>
            <a:r>
              <a:rPr lang="tr-TR" sz="5000" b="1" dirty="0" smtClean="0"/>
              <a:t>BÖLÜM</a:t>
            </a:r>
            <a:endParaRPr lang="tr-TR" sz="5000" b="1" dirty="0"/>
          </a:p>
          <a:p>
            <a:pPr algn="ctr"/>
            <a:r>
              <a:rPr lang="tr-TR" sz="5000" b="1" dirty="0" smtClean="0"/>
              <a:t>9</a:t>
            </a:r>
          </a:p>
          <a:p>
            <a:pPr algn="ctr"/>
            <a:r>
              <a:rPr lang="tr-TR" sz="5000" b="1" dirty="0" smtClean="0"/>
              <a:t>ANTRENMAN</a:t>
            </a:r>
          </a:p>
          <a:p>
            <a:pPr algn="ctr"/>
            <a:r>
              <a:rPr lang="tr-TR" sz="5000" b="1" dirty="0" smtClean="0"/>
              <a:t>UYGULAMALARININ</a:t>
            </a:r>
          </a:p>
          <a:p>
            <a:pPr algn="ctr"/>
            <a:r>
              <a:rPr lang="tr-TR" sz="5000" b="1" dirty="0" smtClean="0"/>
              <a:t>PLANLAMASI</a:t>
            </a:r>
            <a:endParaRPr lang="tr-TR" sz="5000" b="1" dirty="0"/>
          </a:p>
        </p:txBody>
      </p:sp>
    </p:spTree>
    <p:extLst>
      <p:ext uri="{BB962C8B-B14F-4D97-AF65-F5344CB8AC3E}">
        <p14:creationId xmlns:p14="http://schemas.microsoft.com/office/powerpoint/2010/main" val="2343787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2862322"/>
          </a:xfrm>
          <a:prstGeom prst="rect">
            <a:avLst/>
          </a:prstGeom>
        </p:spPr>
        <p:txBody>
          <a:bodyPr>
            <a:spAutoFit/>
          </a:bodyPr>
          <a:lstStyle/>
          <a:p>
            <a:r>
              <a:rPr lang="tr-TR" dirty="0" smtClean="0"/>
              <a:t>Antrenman uygulamalarının planlaması antik Olimpiyat Oyunlarından beri </a:t>
            </a:r>
            <a:r>
              <a:rPr lang="tr-TR" dirty="0" err="1" smtClean="0"/>
              <a:t>ya¬pılmaktadır</a:t>
            </a:r>
            <a:r>
              <a:rPr lang="tr-TR" dirty="0" smtClean="0"/>
              <a:t>. Bu dönemden günümüze birçok örnek kalmıştır. Bu dönemin </a:t>
            </a:r>
            <a:r>
              <a:rPr lang="tr-TR" dirty="0" err="1" smtClean="0"/>
              <a:t>ya¬zarlarından</a:t>
            </a:r>
            <a:r>
              <a:rPr lang="tr-TR" dirty="0" smtClean="0"/>
              <a:t> bir olan </a:t>
            </a:r>
            <a:r>
              <a:rPr lang="tr-TR" dirty="0" err="1" smtClean="0"/>
              <a:t>Flavius</a:t>
            </a:r>
            <a:r>
              <a:rPr lang="tr-TR" dirty="0" smtClean="0"/>
              <a:t> </a:t>
            </a:r>
            <a:r>
              <a:rPr lang="tr-TR" dirty="0" err="1" smtClean="0"/>
              <a:t>Philostratus</a:t>
            </a:r>
            <a:r>
              <a:rPr lang="tr-TR" dirty="0" smtClean="0"/>
              <a:t> (M.S 170-245) Yunan Olimpiyatlarına </a:t>
            </a:r>
            <a:r>
              <a:rPr lang="tr-TR" dirty="0" err="1" smtClean="0"/>
              <a:t>hazırılık</a:t>
            </a:r>
            <a:r>
              <a:rPr lang="tr-TR" dirty="0" smtClean="0"/>
              <a:t> amacı ile Yunanlı sporcular için çok sayıda antrenman örneği hazırlamıştır. </a:t>
            </a:r>
            <a:r>
              <a:rPr lang="tr-TR" dirty="0" err="1" smtClean="0"/>
              <a:t>Yaz¬dığı</a:t>
            </a:r>
            <a:r>
              <a:rPr lang="tr-TR" dirty="0" smtClean="0"/>
              <a:t> örneklerin bir bölümü kaybolmuş olmasına karşın günümüze kalan, antrenörler ve </a:t>
            </a:r>
            <a:r>
              <a:rPr lang="tr-TR" dirty="0" err="1" smtClean="0"/>
              <a:t>Cymnasthr</a:t>
            </a:r>
            <a:r>
              <a:rPr lang="tr-TR" dirty="0" smtClean="0"/>
              <a:t> için kılavuz adlı (</a:t>
            </a:r>
            <a:r>
              <a:rPr lang="tr-TR" dirty="0" err="1" smtClean="0"/>
              <a:t>Hadbook</a:t>
            </a:r>
            <a:r>
              <a:rPr lang="tr-TR" dirty="0" smtClean="0"/>
              <a:t> </a:t>
            </a:r>
            <a:r>
              <a:rPr lang="tr-TR" dirty="0" err="1" smtClean="0"/>
              <a:t>for</a:t>
            </a:r>
            <a:r>
              <a:rPr lang="tr-TR" dirty="0" smtClean="0"/>
              <a:t> </a:t>
            </a:r>
            <a:r>
              <a:rPr lang="tr-TR" dirty="0" err="1" smtClean="0"/>
              <a:t>the</a:t>
            </a:r>
            <a:r>
              <a:rPr lang="tr-TR" dirty="0" smtClean="0"/>
              <a:t> </a:t>
            </a:r>
            <a:r>
              <a:rPr lang="tr-TR" dirty="0" err="1" smtClean="0"/>
              <a:t>Athletic</a:t>
            </a:r>
            <a:r>
              <a:rPr lang="tr-TR" dirty="0" smtClean="0"/>
              <a:t> </a:t>
            </a:r>
            <a:r>
              <a:rPr lang="tr-TR" dirty="0" err="1" smtClean="0"/>
              <a:t>Coach</a:t>
            </a:r>
            <a:r>
              <a:rPr lang="tr-TR" dirty="0" smtClean="0"/>
              <a:t>) yapıtında yarışmalar için nasıl antrenman yapılması yanında, toparlanmanın önemini de </a:t>
            </a:r>
            <a:r>
              <a:rPr lang="tr-TR" dirty="0" err="1" smtClean="0"/>
              <a:t>antlatmaktadır</a:t>
            </a:r>
            <a:r>
              <a:rPr lang="tr-TR" dirty="0" smtClean="0"/>
              <a:t>.</a:t>
            </a:r>
            <a:endParaRPr lang="tr-TR" dirty="0"/>
          </a:p>
        </p:txBody>
      </p:sp>
    </p:spTree>
    <p:extLst>
      <p:ext uri="{BB962C8B-B14F-4D97-AF65-F5344CB8AC3E}">
        <p14:creationId xmlns:p14="http://schemas.microsoft.com/office/powerpoint/2010/main" val="1718237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 Yazar, bir </a:t>
            </a:r>
            <a:r>
              <a:rPr lang="tr-TR" dirty="0" err="1" smtClean="0"/>
              <a:t>ant¬renörde</a:t>
            </a:r>
            <a:r>
              <a:rPr lang="tr-TR" dirty="0" smtClean="0"/>
              <a:t> olması gereken özellikleri şu biçimde tanımlamaktadır "antrenör iyi bir anatomi ve spor geçmişine yönelik bilgi yanında iyi bir psikolojik bilgi ile donatılmış olmalıdır". Antik çağlardan günümüze gelen bu belgeler, antrenman planlamasının gelişiminin </a:t>
            </a:r>
            <a:r>
              <a:rPr lang="tr-TR" dirty="0" err="1" smtClean="0"/>
              <a:t>te¬mellerini</a:t>
            </a:r>
            <a:r>
              <a:rPr lang="tr-TR" dirty="0" smtClean="0"/>
              <a:t> oluşturmaktadır.</a:t>
            </a:r>
            <a:endParaRPr lang="tr-TR" dirty="0"/>
          </a:p>
        </p:txBody>
      </p:sp>
    </p:spTree>
    <p:extLst>
      <p:ext uri="{BB962C8B-B14F-4D97-AF65-F5344CB8AC3E}">
        <p14:creationId xmlns:p14="http://schemas.microsoft.com/office/powerpoint/2010/main" val="3636094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Düzenli bir antrenman birimi planlamasına ilişkin ilk örnekler ise Romalı şair </a:t>
            </a:r>
            <a:r>
              <a:rPr lang="tr-TR" dirty="0" err="1" smtClean="0"/>
              <a:t>VirgiTin</a:t>
            </a:r>
            <a:r>
              <a:rPr lang="tr-TR" dirty="0" smtClean="0"/>
              <a:t> (</a:t>
            </a:r>
            <a:r>
              <a:rPr lang="tr-TR" dirty="0" err="1" smtClean="0"/>
              <a:t>Publius</a:t>
            </a:r>
            <a:r>
              <a:rPr lang="tr-TR" dirty="0" smtClean="0"/>
              <a:t> </a:t>
            </a:r>
            <a:r>
              <a:rPr lang="tr-TR" dirty="0" err="1" smtClean="0"/>
              <a:t>Virgilius</a:t>
            </a:r>
            <a:r>
              <a:rPr lang="tr-TR" dirty="0" smtClean="0"/>
              <a:t> </a:t>
            </a:r>
            <a:r>
              <a:rPr lang="tr-TR" dirty="0" err="1" smtClean="0"/>
              <a:t>Maro</a:t>
            </a:r>
            <a:r>
              <a:rPr lang="tr-TR" dirty="0" smtClean="0"/>
              <a:t>, M.Ö 70-19), Roma İmparatorluğunun destanı sayılan, </a:t>
            </a:r>
            <a:r>
              <a:rPr lang="tr-TR" dirty="0" err="1" smtClean="0"/>
              <a:t>Aeneis</a:t>
            </a:r>
            <a:r>
              <a:rPr lang="tr-TR" dirty="0" smtClean="0"/>
              <a:t> {</a:t>
            </a:r>
            <a:r>
              <a:rPr lang="tr-TR" dirty="0" err="1" smtClean="0"/>
              <a:t>Aeneid</a:t>
            </a:r>
            <a:r>
              <a:rPr lang="tr-TR" dirty="0" smtClean="0"/>
              <a:t>) adlı çalışmasında görülmektedir. Bu şiirde </a:t>
            </a:r>
            <a:r>
              <a:rPr lang="tr-TR" dirty="0" err="1" smtClean="0"/>
              <a:t>Virgil</a:t>
            </a:r>
            <a:r>
              <a:rPr lang="tr-TR" dirty="0" smtClean="0"/>
              <a:t>, yaklaşık M.Ö 1000 yıllarında </a:t>
            </a:r>
            <a:r>
              <a:rPr lang="tr-TR" dirty="0" err="1" smtClean="0"/>
              <a:t>Truvanın</a:t>
            </a:r>
            <a:r>
              <a:rPr lang="tr-TR" dirty="0" smtClean="0"/>
              <a:t> yıkılmasından sonra İtalya'ya göç kararı </a:t>
            </a:r>
            <a:r>
              <a:rPr lang="tr-TR" dirty="0" err="1" smtClean="0"/>
              <a:t>alan,Truvalı</a:t>
            </a:r>
            <a:r>
              <a:rPr lang="tr-TR" dirty="0" smtClean="0"/>
              <a:t> </a:t>
            </a:r>
            <a:r>
              <a:rPr lang="tr-TR" dirty="0" err="1" smtClean="0"/>
              <a:t>Aeneis'ın</a:t>
            </a:r>
            <a:r>
              <a:rPr lang="tr-TR" dirty="0" smtClean="0"/>
              <a:t> yolculuğu </a:t>
            </a:r>
            <a:r>
              <a:rPr lang="tr-TR" dirty="0" err="1" smtClean="0"/>
              <a:t>sırasın¬daki</a:t>
            </a:r>
            <a:r>
              <a:rPr lang="tr-TR" dirty="0" smtClean="0"/>
              <a:t> yaşadıklarını anlatmaktadır. </a:t>
            </a:r>
            <a:r>
              <a:rPr lang="tr-TR" dirty="0" err="1" smtClean="0"/>
              <a:t>Aeneis</a:t>
            </a:r>
            <a:r>
              <a:rPr lang="tr-TR" dirty="0" smtClean="0"/>
              <a:t> ve arkadaşları, yolculuk sırasında mola verdikleri Akdeniz adalarında, kürek yarışı yapmaya zorlanmışlardır.</a:t>
            </a:r>
            <a:endParaRPr lang="tr-TR" dirty="0"/>
          </a:p>
        </p:txBody>
      </p:sp>
    </p:spTree>
    <p:extLst>
      <p:ext uri="{BB962C8B-B14F-4D97-AF65-F5344CB8AC3E}">
        <p14:creationId xmlns:p14="http://schemas.microsoft.com/office/powerpoint/2010/main" val="2075658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err="1" smtClean="0"/>
              <a:t>Virgil</a:t>
            </a:r>
            <a:r>
              <a:rPr lang="tr-TR" dirty="0" smtClean="0"/>
              <a:t>, </a:t>
            </a:r>
            <a:r>
              <a:rPr lang="tr-TR" dirty="0" err="1" smtClean="0"/>
              <a:t>kürekciler</a:t>
            </a:r>
            <a:r>
              <a:rPr lang="tr-TR" dirty="0" smtClean="0"/>
              <a:t> için </a:t>
            </a:r>
            <a:r>
              <a:rPr lang="tr-TR" dirty="0" err="1" smtClean="0"/>
              <a:t>Aeneis'ın</a:t>
            </a:r>
            <a:r>
              <a:rPr lang="tr-TR" dirty="0" smtClean="0"/>
              <a:t> ısınma amacı ile düzenlediği bazı alıştırmaları ve antrenman birimindeki uygulamalarını ve bu alıştırmalardaki gelişim düzeyini, ayrıntılı bir biçimde </a:t>
            </a:r>
            <a:r>
              <a:rPr lang="tr-TR" dirty="0" err="1" smtClean="0"/>
              <a:t>antlatmıştır</a:t>
            </a:r>
            <a:r>
              <a:rPr lang="tr-TR" dirty="0" smtClean="0"/>
              <a:t>. Isınma </a:t>
            </a:r>
            <a:r>
              <a:rPr lang="tr-TR" dirty="0" err="1" smtClean="0"/>
              <a:t>döne¬minden</a:t>
            </a:r>
            <a:r>
              <a:rPr lang="tr-TR" dirty="0" smtClean="0"/>
              <a:t> sonra gelen antrenman birimlerinde ise kuvvetlerini geliştirmek için taşları </a:t>
            </a:r>
            <a:r>
              <a:rPr lang="tr-TR" dirty="0" err="1" smtClean="0"/>
              <a:t>kaldır¬maları</a:t>
            </a:r>
            <a:r>
              <a:rPr lang="tr-TR" dirty="0" smtClean="0"/>
              <a:t> ve antrenman sonrasında ise banyo ve masaj ile toparlanmalarını anlatmaktadır.</a:t>
            </a:r>
            <a:endParaRPr lang="tr-TR" dirty="0"/>
          </a:p>
        </p:txBody>
      </p:sp>
    </p:spTree>
    <p:extLst>
      <p:ext uri="{BB962C8B-B14F-4D97-AF65-F5344CB8AC3E}">
        <p14:creationId xmlns:p14="http://schemas.microsoft.com/office/powerpoint/2010/main" val="258013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err="1" smtClean="0"/>
              <a:t>VirgiTin</a:t>
            </a:r>
            <a:r>
              <a:rPr lang="tr-TR" dirty="0" smtClean="0"/>
              <a:t> belirttiği gibi </a:t>
            </a:r>
            <a:r>
              <a:rPr lang="tr-TR" dirty="0" err="1" smtClean="0"/>
              <a:t>Aeneis'ın</a:t>
            </a:r>
            <a:r>
              <a:rPr lang="tr-TR" dirty="0" smtClean="0"/>
              <a:t> antrenman düzenlemesi, çağdaş antrenman birimi </a:t>
            </a:r>
            <a:r>
              <a:rPr lang="tr-TR" dirty="0" err="1" smtClean="0"/>
              <a:t>dü-zenlemelerinin</a:t>
            </a:r>
            <a:r>
              <a:rPr lang="tr-TR" dirty="0" smtClean="0"/>
              <a:t> yapılandırılmasına çok benzer olması ilginç bir özellik olarak karşımıza çıkmaktadır. Daha da ilginç olan bir durum ise günümüzde hala tartışma konusu olan kuvvet antrenmanlarının, antrenman birimi içerisine yerleştirilmesinin o dönemlerde </a:t>
            </a:r>
            <a:r>
              <a:rPr lang="tr-TR" dirty="0" err="1" smtClean="0"/>
              <a:t>ger¬çekleştirilmiş</a:t>
            </a:r>
            <a:r>
              <a:rPr lang="tr-TR" dirty="0" smtClean="0"/>
              <a:t> olmasıdır. Bu durumda antrenmanın, antik çağlar öncesine kadar uzanan, değişimleri içeren bir süreç olduğunu ortaya koymaktadır. Bu gelişim antrenmanın </a:t>
            </a:r>
            <a:r>
              <a:rPr lang="tr-TR" dirty="0" err="1" smtClean="0"/>
              <a:t>bilim¬sel</a:t>
            </a:r>
            <a:r>
              <a:rPr lang="tr-TR" dirty="0" smtClean="0"/>
              <a:t> temellerini ve antrenman sürecini geliştirmek için antrenman kuramcıları, antrenörler, spor bilim adamlarının çabaları sonucunda oluşturulmuştur.</a:t>
            </a:r>
            <a:endParaRPr lang="tr-TR" dirty="0"/>
          </a:p>
        </p:txBody>
      </p:sp>
    </p:spTree>
    <p:extLst>
      <p:ext uri="{BB962C8B-B14F-4D97-AF65-F5344CB8AC3E}">
        <p14:creationId xmlns:p14="http://schemas.microsoft.com/office/powerpoint/2010/main" val="161074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048000" y="1859340"/>
            <a:ext cx="6096000" cy="3139321"/>
          </a:xfrm>
          <a:prstGeom prst="rect">
            <a:avLst/>
          </a:prstGeom>
        </p:spPr>
        <p:txBody>
          <a:bodyPr>
            <a:spAutoFit/>
          </a:bodyPr>
          <a:lstStyle/>
          <a:p>
            <a:r>
              <a:rPr lang="tr-TR" dirty="0" smtClean="0"/>
              <a:t>PLANLAMA ÖNEMİ</a:t>
            </a:r>
          </a:p>
          <a:p>
            <a:r>
              <a:rPr lang="tr-TR" dirty="0" smtClean="0"/>
              <a:t>Planlama bir antrenörün, düzenli bir antrenman programı oluşturma çabalarında </a:t>
            </a:r>
            <a:r>
              <a:rPr lang="tr-TR" dirty="0" err="1" smtClean="0"/>
              <a:t>ya¬rarlandığı</a:t>
            </a:r>
            <a:r>
              <a:rPr lang="tr-TR" dirty="0" smtClean="0"/>
              <a:t> en önemli bir araç olarak görülmektedir. Yöntemsel ve bilimsel temelli bir </a:t>
            </a:r>
            <a:r>
              <a:rPr lang="tr-TR" dirty="0" err="1" smtClean="0"/>
              <a:t>sü¬reci</a:t>
            </a:r>
            <a:r>
              <a:rPr lang="tr-TR" dirty="0" smtClean="0"/>
              <a:t> kullanarak, antrenörler sporcunun istenilen zamanlarda, verim düzeyini en üst </a:t>
            </a:r>
            <a:r>
              <a:rPr lang="tr-TR" dirty="0" err="1" smtClean="0"/>
              <a:t>düze¬ye</a:t>
            </a:r>
            <a:r>
              <a:rPr lang="tr-TR" dirty="0" smtClean="0"/>
              <a:t> çıkarmaya olanak sağlayacak bir antrenman sürecini yapılandırmaktadırlar. Etkili bir antrenman süreci oluşturabilmek için antrenörlerin, vücudun antrenman uyaranlarına, fizyolojik tepkilerine ve bu tepkilerin planlanması ve düzenlenmesine yönelik, bilgi düzeyi de belirleyici olmaktadır.</a:t>
            </a:r>
            <a:endParaRPr lang="tr-TR" dirty="0"/>
          </a:p>
        </p:txBody>
      </p:sp>
    </p:spTree>
    <p:extLst>
      <p:ext uri="{BB962C8B-B14F-4D97-AF65-F5344CB8AC3E}">
        <p14:creationId xmlns:p14="http://schemas.microsoft.com/office/powerpoint/2010/main" val="2387708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501927" y="1883530"/>
            <a:ext cx="5188146" cy="3090940"/>
          </a:xfrm>
          <a:prstGeom prst="rect">
            <a:avLst/>
          </a:prstGeom>
        </p:spPr>
      </p:pic>
      <p:sp>
        <p:nvSpPr>
          <p:cNvPr id="3" name="Dikdörtgen 2"/>
          <p:cNvSpPr/>
          <p:nvPr/>
        </p:nvSpPr>
        <p:spPr>
          <a:xfrm>
            <a:off x="2846522" y="5137098"/>
            <a:ext cx="6096000" cy="923330"/>
          </a:xfrm>
          <a:prstGeom prst="rect">
            <a:avLst/>
          </a:prstGeom>
        </p:spPr>
        <p:txBody>
          <a:bodyPr>
            <a:spAutoFit/>
          </a:bodyPr>
          <a:lstStyle/>
          <a:p>
            <a:r>
              <a:rPr lang="tr-TR" dirty="0" smtClean="0"/>
              <a:t>Antrenörler, antrenman kuramı ve </a:t>
            </a:r>
            <a:r>
              <a:rPr lang="tr-TR" dirty="0" err="1" smtClean="0"/>
              <a:t>sporsal</a:t>
            </a:r>
            <a:r>
              <a:rPr lang="tr-TR" dirty="0" smtClean="0"/>
              <a:t> gelişim konusundaki bilgilerini sporcunun potansiyelini </a:t>
            </a:r>
            <a:r>
              <a:rPr lang="tr-TR" dirty="0" err="1" smtClean="0"/>
              <a:t>ba¬şarılı</a:t>
            </a:r>
            <a:r>
              <a:rPr lang="tr-TR" dirty="0" smtClean="0"/>
              <a:t> bir biçimde geliştirmesi için kullanmalıdırlar.</a:t>
            </a:r>
            <a:endParaRPr lang="tr-TR" dirty="0"/>
          </a:p>
        </p:txBody>
      </p:sp>
    </p:spTree>
    <p:extLst>
      <p:ext uri="{BB962C8B-B14F-4D97-AF65-F5344CB8AC3E}">
        <p14:creationId xmlns:p14="http://schemas.microsoft.com/office/powerpoint/2010/main" val="745427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Antrenmanın planlaması ve düzenlenmesi bilimsel temellere dayanan, ustalıkla </a:t>
            </a:r>
            <a:r>
              <a:rPr lang="tr-TR" dirty="0" err="1" smtClean="0"/>
              <a:t>uygula¬nan</a:t>
            </a:r>
            <a:r>
              <a:rPr lang="tr-TR" dirty="0" smtClean="0"/>
              <a:t> bir düzenleme olarak kabul edilmelidir (12,69,72). Bilimsel temelli olarak, iyi bir </a:t>
            </a:r>
            <a:r>
              <a:rPr lang="tr-TR" dirty="0" err="1" smtClean="0"/>
              <a:t>bi¬çimde</a:t>
            </a:r>
            <a:r>
              <a:rPr lang="tr-TR" dirty="0" smtClean="0"/>
              <a:t> düzenlenmiş antrenman planı uygulaması, çoğunlukla hala eksik bilgili antrenörler tarafından uygulanan, rastgele ve amaçsız antrenman uygulamalarını ortadan </a:t>
            </a:r>
            <a:r>
              <a:rPr lang="tr-TR" dirty="0" err="1" smtClean="0"/>
              <a:t>kaldırmak¬tadır</a:t>
            </a:r>
            <a:r>
              <a:rPr lang="tr-TR" dirty="0" smtClean="0"/>
              <a:t>. İyi tasarlanmış bir antrenman planı, "antrenman sertliği tek yoldur" ve "ağrı yoksa da kazanma yok" gibi uygulamada kullanılan yaklaşımları, mantıksal olarak doğru, </a:t>
            </a:r>
            <a:r>
              <a:rPr lang="tr-TR" dirty="0" err="1" smtClean="0"/>
              <a:t>bilim¬sel</a:t>
            </a:r>
            <a:r>
              <a:rPr lang="tr-TR" dirty="0" smtClean="0"/>
              <a:t> temelli titizlikle planlanmış uygulamalar ile yer değiştirmesini sağlamaktır.</a:t>
            </a:r>
            <a:endParaRPr lang="tr-TR" dirty="0"/>
          </a:p>
        </p:txBody>
      </p:sp>
    </p:spTree>
    <p:extLst>
      <p:ext uri="{BB962C8B-B14F-4D97-AF65-F5344CB8AC3E}">
        <p14:creationId xmlns:p14="http://schemas.microsoft.com/office/powerpoint/2010/main" val="28298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Antrenman planı, özel fizyolojik yanıtları oluşturmak ve istenilen sürelerde üst düzeyde bir verim </a:t>
            </a:r>
            <a:r>
              <a:rPr lang="tr-TR" dirty="0" err="1" smtClean="0"/>
              <a:t>düze¬yini</a:t>
            </a:r>
            <a:r>
              <a:rPr lang="tr-TR" dirty="0" smtClean="0"/>
              <a:t> sağlamak amacı ile düzenli bir yaklaşım ile geliştirilmesi gerekmektedir (72). Dolayı ile de düzensiz olarak yapılan uygulamaların tersine, antrenman sırasında istenilen olumlu değişimler, antrenman planlamasının başarılı bir uygulaması sonucu olarak ortaya çık-matadır. "Eğer plan başarısız oluyorsa, başarısız planlamış demektir" sözü, antrenman sürecinin bir gerçeği olarak ortaya çıkmaktadır.</a:t>
            </a:r>
            <a:endParaRPr lang="tr-TR" dirty="0"/>
          </a:p>
        </p:txBody>
      </p:sp>
    </p:spTree>
    <p:extLst>
      <p:ext uri="{BB962C8B-B14F-4D97-AF65-F5344CB8AC3E}">
        <p14:creationId xmlns:p14="http://schemas.microsoft.com/office/powerpoint/2010/main" val="1296852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Antrenman, özel fizyolojik tepkilere neden olan sporcunun antrenman uyaranlarına karşı toparlanmasını sağlayan, antrenman uyaranlarının gelişimini desteklemektedir.(56, 72, 78, 79). Ayrıca antrenman süresi içerisinde, antrenmanın yoğun olduğu dönemlerde sporcunun toparlanmasının ve uyum sağlaması için tasarlanmış olan bir süreç olarak </a:t>
            </a:r>
            <a:r>
              <a:rPr lang="tr-TR" dirty="0" err="1" smtClean="0"/>
              <a:t>dü¬şünülmesi</a:t>
            </a:r>
            <a:r>
              <a:rPr lang="tr-TR" dirty="0" smtClean="0"/>
              <a:t> gerekmektedir. Diğer bir değişle, düşük antrenman uygulamaları ya da </a:t>
            </a:r>
            <a:r>
              <a:rPr lang="tr-TR" dirty="0" err="1" smtClean="0"/>
              <a:t>dinlen¬meler</a:t>
            </a:r>
            <a:r>
              <a:rPr lang="tr-TR" dirty="0" smtClean="0"/>
              <a:t> ile antrenman süreci içerisinde yüklenmelerin değiştirildiği, bir yorgunluk düzenleme sistemi olarak düşünülmelidir.</a:t>
            </a:r>
            <a:endParaRPr lang="tr-TR" dirty="0"/>
          </a:p>
        </p:txBody>
      </p:sp>
    </p:spTree>
    <p:extLst>
      <p:ext uri="{BB962C8B-B14F-4D97-AF65-F5344CB8AC3E}">
        <p14:creationId xmlns:p14="http://schemas.microsoft.com/office/powerpoint/2010/main" val="85239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Antrenörler, antrenman uyaranlarının ortaya </a:t>
            </a:r>
            <a:r>
              <a:rPr lang="tr-TR" dirty="0" err="1" smtClean="0"/>
              <a:t>çıkartığı</a:t>
            </a:r>
            <a:r>
              <a:rPr lang="tr-TR" dirty="0" smtClean="0"/>
              <a:t> bu yorgunluk ile nasıl başa çıkacaklarını ve bunun içinde antrenman süreci planlamasında nasıl önlemler alacaklarını planlamalıdırlar. Bu bağlamda antrenörler, sporcunun </a:t>
            </a:r>
            <a:r>
              <a:rPr lang="tr-TR" dirty="0" err="1" smtClean="0"/>
              <a:t>antren¬man</a:t>
            </a:r>
            <a:r>
              <a:rPr lang="tr-TR" dirty="0" smtClean="0"/>
              <a:t> uyaranlarına ve bu uyaranlara bağlı olarak yorgunluğa karşı sporcunun fizyolojik ve psikolojik tepkilerini önceden kestirmesi gerekmektedir. Bu öngörünün sağlanması amacı ile de antrenman yüklenmelerinin, değişik uygulamalarda ortaya </a:t>
            </a:r>
            <a:r>
              <a:rPr lang="tr-TR" dirty="0" err="1" smtClean="0"/>
              <a:t>çıkartığı</a:t>
            </a:r>
            <a:r>
              <a:rPr lang="tr-TR" dirty="0" smtClean="0"/>
              <a:t> uyum ve </a:t>
            </a:r>
            <a:r>
              <a:rPr lang="tr-TR" dirty="0" err="1" smtClean="0"/>
              <a:t>topar¬lanma</a:t>
            </a:r>
            <a:r>
              <a:rPr lang="tr-TR" dirty="0" smtClean="0"/>
              <a:t> etkilerinin bilinmesi gerekmektedir (bakınız bölüm 5).</a:t>
            </a:r>
            <a:endParaRPr lang="tr-TR" dirty="0"/>
          </a:p>
        </p:txBody>
      </p:sp>
    </p:spTree>
    <p:extLst>
      <p:ext uri="{BB962C8B-B14F-4D97-AF65-F5344CB8AC3E}">
        <p14:creationId xmlns:p14="http://schemas.microsoft.com/office/powerpoint/2010/main" val="2170506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Bu yaklaşımlardan yola çıkılarak, antrenmanda ortaya çıkacak fizyolojik uyumların, en üst düzeyde gelişiminin sağlanması için antrenman uyaranlarının düzenli ve mantıksal bir yapılandırma ile gerçekleştirilmesi, antrenman sürecinin planlanmasının bir sonucu olarak ortaya çıkmaktadır. Bu bağlamda da bu planlama süreci, spor dalının </a:t>
            </a:r>
            <a:r>
              <a:rPr lang="tr-TR" dirty="0" err="1" smtClean="0"/>
              <a:t>gereksinim¬lerine</a:t>
            </a:r>
            <a:r>
              <a:rPr lang="tr-TR" dirty="0" smtClean="0"/>
              <a:t> ve hedef yarışmalarda en üst düzeyde verim sergilemesi olan antrenman </a:t>
            </a:r>
            <a:r>
              <a:rPr lang="tr-TR" dirty="0" err="1" smtClean="0"/>
              <a:t>sonuçları¬nı</a:t>
            </a:r>
            <a:r>
              <a:rPr lang="tr-TR" dirty="0" smtClean="0"/>
              <a:t> yönlendirmesi gerekmektedir. Antrenman planının etkinliği büyük ölçüde antrenörün, uzmanlık ve deneyimi ile belirlenmektedir.</a:t>
            </a:r>
            <a:endParaRPr lang="tr-TR" dirty="0"/>
          </a:p>
        </p:txBody>
      </p:sp>
    </p:spTree>
    <p:extLst>
      <p:ext uri="{BB962C8B-B14F-4D97-AF65-F5344CB8AC3E}">
        <p14:creationId xmlns:p14="http://schemas.microsoft.com/office/powerpoint/2010/main" val="172121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Antrenörler, antrenman kuramı ve sporcunun gelişim düzeyi ile ilişkili olan birçok etmeni de anlaması ve bu etmenlerin gelişimine ilişkin bilgi sahibi olması gerekmektedir. Diğer bir değişle bir antrenör, yenilenme ve beslenmenin antrenman açısından önemini, motor öğrenme ve gelişim konusunda bilgi sahibi olarak bu bilgileri beceri geliştirmelerde uygulamasını, antrenmanın ortaya çıkardığı sorunlara karşı ya da psikolojik özellikleri geliştirmesini ve vücudun fizyolojik tepkilerini arttırmak ve yenilenmeyi sağlamak için gerekli olan toparlanma uygulamalarını ve tekniklerini bilmesi ile etkili bir planlama gerçekleştirilmiş olmaktadır.</a:t>
            </a:r>
            <a:endParaRPr lang="tr-TR" dirty="0"/>
          </a:p>
        </p:txBody>
      </p:sp>
    </p:spTree>
    <p:extLst>
      <p:ext uri="{BB962C8B-B14F-4D97-AF65-F5344CB8AC3E}">
        <p14:creationId xmlns:p14="http://schemas.microsoft.com/office/powerpoint/2010/main" val="2187628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Antrenman sporcunun, potansiyeli ve gelişme hızı doğrultusunda planlanmasından </a:t>
            </a:r>
            <a:r>
              <a:rPr lang="tr-TR" dirty="0" err="1" smtClean="0"/>
              <a:t>do¬layı</a:t>
            </a:r>
            <a:r>
              <a:rPr lang="tr-TR" dirty="0" smtClean="0"/>
              <a:t> bir antrenman planlaması aynı zamanda antrenörün bilgi düzeyini de yansıtmaktadır (52). Bir sporcunun antrenman planını en üst düzeyde yönlendirmek için antrenörler, sporcunun tüm antrenman etmenlerinin gelişim düzeyini, test sonuçlarını, yarışma </a:t>
            </a:r>
            <a:r>
              <a:rPr lang="tr-TR" dirty="0" err="1" smtClean="0"/>
              <a:t>so¬nuçlarını</a:t>
            </a:r>
            <a:r>
              <a:rPr lang="tr-TR" dirty="0" smtClean="0"/>
              <a:t> ve yarışma takvimini incelemesi gerekmektedir. Antrenman planlamasının </a:t>
            </a:r>
            <a:r>
              <a:rPr lang="tr-TR" dirty="0" err="1" smtClean="0"/>
              <a:t>gelişi¬mi</a:t>
            </a:r>
            <a:r>
              <a:rPr lang="tr-TR" dirty="0" smtClean="0"/>
              <a:t>, sporcunun gelişim düzeyi ve antrenörlerin sürekli olarak arttırması gerekli olan </a:t>
            </a:r>
            <a:r>
              <a:rPr lang="tr-TR" dirty="0" err="1" smtClean="0"/>
              <a:t>bilgi¬leri</a:t>
            </a:r>
            <a:r>
              <a:rPr lang="tr-TR" dirty="0" smtClean="0"/>
              <a:t> doğrultusunda yönlendirilmesi gerekmektedir.</a:t>
            </a:r>
            <a:endParaRPr lang="tr-TR" dirty="0"/>
          </a:p>
        </p:txBody>
      </p:sp>
    </p:spTree>
    <p:extLst>
      <p:ext uri="{BB962C8B-B14F-4D97-AF65-F5344CB8AC3E}">
        <p14:creationId xmlns:p14="http://schemas.microsoft.com/office/powerpoint/2010/main" val="135779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PLANLAMA GEREKLİLİKLERİ</a:t>
            </a:r>
          </a:p>
          <a:p>
            <a:r>
              <a:rPr lang="tr-TR" dirty="0" smtClean="0"/>
              <a:t>Etkili bir antrenman planı oluşturmak için antrenörler, sporcunun verim düzeyini </a:t>
            </a:r>
            <a:r>
              <a:rPr lang="tr-TR" dirty="0" err="1" smtClean="0"/>
              <a:t>geliş¬tirmek</a:t>
            </a:r>
            <a:r>
              <a:rPr lang="tr-TR" dirty="0" smtClean="0"/>
              <a:t> amacı ile antrenman etmenlerini uzun süreli antrenman süreci içerisinde </a:t>
            </a:r>
            <a:r>
              <a:rPr lang="tr-TR" dirty="0" err="1" smtClean="0"/>
              <a:t>bölümle¬re</a:t>
            </a:r>
            <a:r>
              <a:rPr lang="tr-TR" dirty="0" smtClean="0"/>
              <a:t> ayırarak yönlendirmesi gerekmektedir. Sporcunun, uzun süreli antrenman hedeflerine ulaşmalarına yardımcı olmak için özel testler kullanılmalıdır. Bu testler aracılığı ile uzun süreli olarak antrenman ve yarışmalar sırasında sporcuyu izlemek ve antrenman </a:t>
            </a:r>
            <a:r>
              <a:rPr lang="tr-TR" dirty="0" err="1" smtClean="0"/>
              <a:t>uyaran¬larını</a:t>
            </a:r>
            <a:r>
              <a:rPr lang="tr-TR" dirty="0" smtClean="0"/>
              <a:t> değiştirerek düzenlemek olanağı sağlanmaktadır.</a:t>
            </a:r>
            <a:endParaRPr lang="tr-TR" dirty="0"/>
          </a:p>
        </p:txBody>
      </p:sp>
    </p:spTree>
    <p:extLst>
      <p:ext uri="{BB962C8B-B14F-4D97-AF65-F5344CB8AC3E}">
        <p14:creationId xmlns:p14="http://schemas.microsoft.com/office/powerpoint/2010/main" val="1657169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Uzun Süreli Planlamanın Gelişimi</a:t>
            </a:r>
          </a:p>
          <a:p>
            <a:r>
              <a:rPr lang="tr-TR" dirty="0" smtClean="0"/>
              <a:t>Sporcuların yarışma verimini en üst düzeye çıkarmak, 8-12 yıl arasında bir süreyi gerek-</a:t>
            </a:r>
            <a:r>
              <a:rPr lang="tr-TR" dirty="0" err="1" smtClean="0"/>
              <a:t>tirmektedir</a:t>
            </a:r>
            <a:r>
              <a:rPr lang="tr-TR" dirty="0" smtClean="0"/>
              <a:t> (şekil 9.1) (62). Uzun süreli antrenman planlaması, antrenman süreci </a:t>
            </a:r>
            <a:r>
              <a:rPr lang="tr-TR" dirty="0" err="1" smtClean="0"/>
              <a:t>içerisin¬de</a:t>
            </a:r>
            <a:r>
              <a:rPr lang="tr-TR" dirty="0" smtClean="0"/>
              <a:t> sporcunun gelişimini sağlayan ve yönlendiren temel bir bileşen olmaktadır. Uzun süreli antrenman planlamasının temel hedefi, sporcunun beceri ve verim düzeyinin aşamalı ve sürekli bir biçimde geliştirilmesinin kolaylaştırmaktır (52,56).</a:t>
            </a:r>
            <a:endParaRPr lang="tr-TR" dirty="0"/>
          </a:p>
        </p:txBody>
      </p:sp>
    </p:spTree>
    <p:extLst>
      <p:ext uri="{BB962C8B-B14F-4D97-AF65-F5344CB8AC3E}">
        <p14:creationId xmlns:p14="http://schemas.microsoft.com/office/powerpoint/2010/main" val="1805466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Bu hedefe ulaşmak için </a:t>
            </a:r>
            <a:r>
              <a:rPr lang="tr-TR" dirty="0" err="1" smtClean="0"/>
              <a:t>ant¬renörler</a:t>
            </a:r>
            <a:r>
              <a:rPr lang="tr-TR" dirty="0" smtClean="0"/>
              <a:t>, sporcunun gelişim hızını, sporcunun verim potansiyelini ve antrenman </a:t>
            </a:r>
            <a:r>
              <a:rPr lang="tr-TR" dirty="0" err="1" smtClean="0"/>
              <a:t>hedefleri¬ni</a:t>
            </a:r>
            <a:r>
              <a:rPr lang="tr-TR" dirty="0" smtClean="0"/>
              <a:t> </a:t>
            </a:r>
            <a:r>
              <a:rPr lang="tr-TR" dirty="0" err="1" smtClean="0"/>
              <a:t>gözönüne</a:t>
            </a:r>
            <a:r>
              <a:rPr lang="tr-TR" dirty="0" smtClean="0"/>
              <a:t> alması gerekmektedir. Uzun süreli antrenman planlaması için en iyi düzeyde bir antrenman öngörüsü (kestirimi, tahmini), antrenörün geleceğe ilişkin gelişmeleri </a:t>
            </a:r>
            <a:r>
              <a:rPr lang="tr-TR" dirty="0" err="1" smtClean="0"/>
              <a:t>kesti¬rebilirle</a:t>
            </a:r>
            <a:r>
              <a:rPr lang="tr-TR" dirty="0" smtClean="0"/>
              <a:t> yeteneğine ve uygun antrenman hedeflerini doğru bir biçimde, istenilen sürelerde uygulayabilmesine bağlı olarak ortaya çıkmaktadır (52).</a:t>
            </a:r>
            <a:endParaRPr lang="tr-TR" dirty="0"/>
          </a:p>
        </p:txBody>
      </p:sp>
    </p:spTree>
    <p:extLst>
      <p:ext uri="{BB962C8B-B14F-4D97-AF65-F5344CB8AC3E}">
        <p14:creationId xmlns:p14="http://schemas.microsoft.com/office/powerpoint/2010/main" val="399988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Sporcunun başarısı için temel olan bir etmende, uzun süreli antrenman yapılanması içerisinde yıllık antrenman planlarının ve uygulamalarının gerçekleştirilebilme yeteneği ile bağlantılı olmaktadır. Antrenman planlan, uzun süreli antrenman planı ile yıllık </a:t>
            </a:r>
            <a:r>
              <a:rPr lang="tr-TR" dirty="0" err="1" smtClean="0"/>
              <a:t>planma</a:t>
            </a:r>
            <a:r>
              <a:rPr lang="tr-TR" dirty="0" smtClean="0"/>
              <a:t> arasında ve makro döngüleri ile mikro döngüler arasındaki ilişkilerin sürekliliğini de </a:t>
            </a:r>
            <a:r>
              <a:rPr lang="tr-TR" dirty="0" err="1" smtClean="0"/>
              <a:t>sağ¬lamalıdır</a:t>
            </a:r>
            <a:r>
              <a:rPr lang="tr-TR" dirty="0" smtClean="0"/>
              <a:t>. Antrenman planlaması aynı zamanda hastalık, iş, iklim, sosyal koşullar ve </a:t>
            </a:r>
            <a:r>
              <a:rPr lang="tr-TR" dirty="0" err="1" smtClean="0"/>
              <a:t>or¬tam</a:t>
            </a:r>
            <a:r>
              <a:rPr lang="tr-TR" dirty="0" smtClean="0"/>
              <a:t> değişiklikleri gibi durumları da göz önüne alarak, esnek bir biçimde yönlendirilmelidir (52).</a:t>
            </a:r>
            <a:endParaRPr lang="tr-TR" dirty="0"/>
          </a:p>
        </p:txBody>
      </p:sp>
    </p:spTree>
    <p:extLst>
      <p:ext uri="{BB962C8B-B14F-4D97-AF65-F5344CB8AC3E}">
        <p14:creationId xmlns:p14="http://schemas.microsoft.com/office/powerpoint/2010/main" val="980569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Sporcunun antrenman planlana uygun olarak gelişip, gelişmediğini belirmek için antrenörler, antrenman yılı boyunca, antrenman ve verim sonuçlarını izlemesi </a:t>
            </a:r>
            <a:r>
              <a:rPr lang="tr-TR" dirty="0" err="1" smtClean="0"/>
              <a:t>gerekmek¬tedir</a:t>
            </a:r>
            <a:r>
              <a:rPr lang="tr-TR" dirty="0" smtClean="0"/>
              <a:t>. Dolaysıyla da antrenman programı, kapsamlı bir test programını da içermelidir. Bu türden bir antrenman yönlendirmesi, tüm sporcular için verim düzeyini arttırmada etkili olmaktadır. Özellikle de bireysel sporcular için daha uygun olmaktadır.</a:t>
            </a:r>
            <a:endParaRPr lang="tr-TR" dirty="0"/>
          </a:p>
        </p:txBody>
      </p:sp>
    </p:spTree>
    <p:extLst>
      <p:ext uri="{BB962C8B-B14F-4D97-AF65-F5344CB8AC3E}">
        <p14:creationId xmlns:p14="http://schemas.microsoft.com/office/powerpoint/2010/main" val="2677572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650280" y="1386281"/>
            <a:ext cx="8891439" cy="4085438"/>
          </a:xfrm>
          <a:prstGeom prst="rect">
            <a:avLst/>
          </a:prstGeom>
        </p:spPr>
      </p:pic>
    </p:spTree>
    <p:extLst>
      <p:ext uri="{BB962C8B-B14F-4D97-AF65-F5344CB8AC3E}">
        <p14:creationId xmlns:p14="http://schemas.microsoft.com/office/powerpoint/2010/main" val="2518915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Antrenman Planının Dönemsel Denetimi ve Yönlendirilmesi</a:t>
            </a:r>
          </a:p>
          <a:p>
            <a:r>
              <a:rPr lang="tr-TR" dirty="0" smtClean="0"/>
              <a:t>Uzun süreli antrenman planının, çok sık olarak gözden kaçan ama çok önemli parçası ise dönemsel </a:t>
            </a:r>
            <a:r>
              <a:rPr lang="tr-TR" dirty="0" err="1" smtClean="0"/>
              <a:t>olarakyapılan</a:t>
            </a:r>
            <a:r>
              <a:rPr lang="tr-TR" dirty="0" smtClean="0"/>
              <a:t> testler ve bu testlere bağlı olarak da gelişim düzeyini izlemek için yapılması gereken, oldukça kapsamlı bir denetim programı olmaktadır. Bu denetim programına bağlı olarak günümüz uygulamalarında bile gözüken, antrenmanın düzensiz bir biçimde yönlendirilmesine yönelik yaklaşımları da ortadan kaldırmaktadır.</a:t>
            </a:r>
            <a:endParaRPr lang="tr-TR" dirty="0"/>
          </a:p>
        </p:txBody>
      </p:sp>
    </p:spTree>
    <p:extLst>
      <p:ext uri="{BB962C8B-B14F-4D97-AF65-F5344CB8AC3E}">
        <p14:creationId xmlns:p14="http://schemas.microsoft.com/office/powerpoint/2010/main" val="2440993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Kapsamlı bir denetim programı antrenöre, antrenman programının etkilerini inceleme ve bilimsel kaynaklarda belirtildiği gibi spor dalındaki verim düzeyi ile yüksek düzeyde ilişkili olan, antrenman etmenlerini ölçme olanağını da sağlamaktadır.</a:t>
            </a:r>
            <a:endParaRPr lang="tr-TR" dirty="0"/>
          </a:p>
        </p:txBody>
      </p:sp>
    </p:spTree>
    <p:extLst>
      <p:ext uri="{BB962C8B-B14F-4D97-AF65-F5344CB8AC3E}">
        <p14:creationId xmlns:p14="http://schemas.microsoft.com/office/powerpoint/2010/main" val="331612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Uygulanan test programları, antrenman planının bir parçası olmalı, dolayısıyla da </a:t>
            </a:r>
            <a:r>
              <a:rPr lang="tr-TR" dirty="0" err="1" smtClean="0"/>
              <a:t>uy¬gulanan</a:t>
            </a:r>
            <a:r>
              <a:rPr lang="tr-TR" dirty="0" smtClean="0"/>
              <a:t> testler, sporcunun gelişiminin yanı sıra antrenmanda geliştirilmek istenen, özel hedeflere yönelik olmalıdır (55,72). Örneğin, bir haltercinin maksimal kuvvetini </a:t>
            </a:r>
            <a:r>
              <a:rPr lang="tr-TR" dirty="0" err="1" smtClean="0"/>
              <a:t>belirle¬mek</a:t>
            </a:r>
            <a:r>
              <a:rPr lang="tr-TR" dirty="0" smtClean="0"/>
              <a:t> için uygulanan testler, haltercilerin verim düzeyini belirlemede kullanılan en önemli etmenlerden birisi olarak ta görülmelidir (70). Son araştırmalar, bu testlerdeki değerlerin önemli ölçüde halter verimi ile ilişkili olduğunu göstermektedir. Bunun nedeni ise diz </a:t>
            </a:r>
            <a:r>
              <a:rPr lang="tr-TR" dirty="0" err="1" smtClean="0"/>
              <a:t>çök¬meden</a:t>
            </a:r>
            <a:r>
              <a:rPr lang="tr-TR" dirty="0" smtClean="0"/>
              <a:t> sıçrama ya da statik dikey sıçrama sırasında oluşan, doruk güç çıktısı ve kuvvet gelişimi sırasındaki </a:t>
            </a:r>
            <a:r>
              <a:rPr lang="tr-TR" dirty="0" err="1" smtClean="0"/>
              <a:t>izometrik</a:t>
            </a:r>
            <a:r>
              <a:rPr lang="tr-TR" dirty="0" smtClean="0"/>
              <a:t> gelişim oranlarının kuvvet gelişimini arttırdığı ortaya </a:t>
            </a:r>
            <a:r>
              <a:rPr lang="tr-TR" dirty="0" err="1" smtClean="0"/>
              <a:t>konul¬muştur</a:t>
            </a:r>
            <a:r>
              <a:rPr lang="tr-TR" dirty="0" smtClean="0"/>
              <a:t> (15,29).</a:t>
            </a:r>
            <a:endParaRPr lang="tr-TR" dirty="0"/>
          </a:p>
        </p:txBody>
      </p:sp>
    </p:spTree>
    <p:extLst>
      <p:ext uri="{BB962C8B-B14F-4D97-AF65-F5344CB8AC3E}">
        <p14:creationId xmlns:p14="http://schemas.microsoft.com/office/powerpoint/2010/main" val="587866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Herhangi bir spor dalı için belirlenen test bataryaları içindeki testler, sporcunun </a:t>
            </a:r>
            <a:r>
              <a:rPr lang="tr-TR" dirty="0" err="1" smtClean="0"/>
              <a:t>ve¬rim</a:t>
            </a:r>
            <a:r>
              <a:rPr lang="tr-TR" dirty="0" smtClean="0"/>
              <a:t> hedeflerine yönelik gelişimini ortaya koyan testleri içermelidir. Denetim ve izleme, antrenman yılı içerisinde sürekli ve dönemsel olarak gerçekleştirilmelidir (72). Örneğin, testler her yeni antrenman </a:t>
            </a:r>
            <a:r>
              <a:rPr lang="tr-TR" dirty="0" err="1" smtClean="0"/>
              <a:t>dönemenin</a:t>
            </a:r>
            <a:r>
              <a:rPr lang="tr-TR" dirty="0" smtClean="0"/>
              <a:t> başlangıcında yapılmalıdır. Bazı etmenlerin (kalp atım hızı, duygu durumu, uyku düzeni, dinleme vb.) günlük olarak izlenmesi, sporcunun günlük olarak antrenman uyaranlarına karşı tepkilerine ilişkin bilgileri de sağlamaktadır.</a:t>
            </a:r>
            <a:endParaRPr lang="tr-TR" dirty="0"/>
          </a:p>
        </p:txBody>
      </p:sp>
    </p:spTree>
    <p:extLst>
      <p:ext uri="{BB962C8B-B14F-4D97-AF65-F5344CB8AC3E}">
        <p14:creationId xmlns:p14="http://schemas.microsoft.com/office/powerpoint/2010/main" val="4100531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Genellikle gözden kaçırılan, sporcunun gelişimi için yararlı bilgiler sağlayan bir araç da antrenman günlükleridir. Antrenman günlükleri, antrenman uyaranlarının yarattığı </a:t>
            </a:r>
            <a:r>
              <a:rPr lang="tr-TR" dirty="0" err="1" smtClean="0"/>
              <a:t>etki¬leri</a:t>
            </a:r>
            <a:r>
              <a:rPr lang="tr-TR" dirty="0" smtClean="0"/>
              <a:t> günlük olarak izlemek için kullanılan basit ve temel bir araç olarak görülmelidir. </a:t>
            </a:r>
            <a:r>
              <a:rPr lang="tr-TR" dirty="0" err="1" smtClean="0"/>
              <a:t>Ant¬renman</a:t>
            </a:r>
            <a:r>
              <a:rPr lang="tr-TR" dirty="0" smtClean="0"/>
              <a:t> günlükleri ile sporcunun tepkilerine ilişkin bilgiler konusunda, antrenörlere çok katkı sağlamaktadır (72). Antrenman günlüklerinin incelenmesi, özel testler ve verim </a:t>
            </a:r>
            <a:r>
              <a:rPr lang="tr-TR" dirty="0" err="1" smtClean="0"/>
              <a:t>so¬nuçlarından</a:t>
            </a:r>
            <a:r>
              <a:rPr lang="tr-TR" dirty="0" smtClean="0"/>
              <a:t> toplanan veriler ile birleştirilerek değerlendirilmesi, antrenörlerin sporcuların verim gelişimlerini en iyi üst düzeye çıkarmalarını kolaylaştırmaktadır.</a:t>
            </a:r>
            <a:endParaRPr lang="tr-TR" dirty="0"/>
          </a:p>
        </p:txBody>
      </p:sp>
    </p:spTree>
    <p:extLst>
      <p:ext uri="{BB962C8B-B14F-4D97-AF65-F5344CB8AC3E}">
        <p14:creationId xmlns:p14="http://schemas.microsoft.com/office/powerpoint/2010/main" val="3460276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Temel Antrenman Etmenlerinin Oluşturulması ve Vurgulanması</a:t>
            </a:r>
          </a:p>
          <a:p>
            <a:r>
              <a:rPr lang="tr-TR" dirty="0" smtClean="0"/>
              <a:t>Antrenman planlamasını oluştururken, antrenörler öncelikli olarak sporcunun güçlü ya da güçsüz yönlerini belirlemek için denetleme programlarının sonuçlarını incelemesi gerekmektedir. Bu testlerin sonuçları, hangi antrenman etmeninin eksik geliştirildiğini ya da antrenman planı sonucunda geliştirilmediğini göstermektedir. Sporcunun gelişimini etkileyen antrenman etmenlerinin dağılımı, güçlü ya da zayıf yönleri ile oransal olarak değerlendirilmelidir. Antrenörler ve sporcular, gelişim eksikliğinin altında yatan nedenleri öncelikle belirlemesi gerekmektedir.</a:t>
            </a:r>
            <a:endParaRPr lang="tr-TR" dirty="0"/>
          </a:p>
        </p:txBody>
      </p:sp>
    </p:spTree>
    <p:extLst>
      <p:ext uri="{BB962C8B-B14F-4D97-AF65-F5344CB8AC3E}">
        <p14:creationId xmlns:p14="http://schemas.microsoft.com/office/powerpoint/2010/main" val="1980144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Örneğin, </a:t>
            </a:r>
            <a:r>
              <a:rPr lang="tr-TR" dirty="0" err="1" smtClean="0"/>
              <a:t>cimnastikte</a:t>
            </a:r>
            <a:r>
              <a:rPr lang="tr-TR" dirty="0" smtClean="0"/>
              <a:t> </a:t>
            </a:r>
            <a:r>
              <a:rPr lang="tr-TR" dirty="0" err="1" smtClean="0"/>
              <a:t>tekniksel</a:t>
            </a:r>
            <a:r>
              <a:rPr lang="tr-TR" dirty="0" smtClean="0"/>
              <a:t> gelişim, kuvvet </a:t>
            </a:r>
            <a:r>
              <a:rPr lang="tr-TR" dirty="0" err="1" smtClean="0"/>
              <a:t>geli¬şimine</a:t>
            </a:r>
            <a:r>
              <a:rPr lang="tr-TR" dirty="0" smtClean="0"/>
              <a:t> bağlı olarak geliştirilmektedir.. Bu bağlamda </a:t>
            </a:r>
            <a:r>
              <a:rPr lang="tr-TR" dirty="0" err="1" smtClean="0"/>
              <a:t>tekniksel</a:t>
            </a:r>
            <a:r>
              <a:rPr lang="tr-TR" dirty="0" smtClean="0"/>
              <a:t> becerilerde görülen </a:t>
            </a:r>
            <a:r>
              <a:rPr lang="tr-TR" dirty="0" err="1" smtClean="0"/>
              <a:t>yeter¬sizliklerde</a:t>
            </a:r>
            <a:r>
              <a:rPr lang="tr-TR" dirty="0" smtClean="0"/>
              <a:t> antrenörler, öncelikle kas kuvvetini geliştirmeye yönelik antrenman </a:t>
            </a:r>
            <a:r>
              <a:rPr lang="tr-TR" dirty="0" err="1" smtClean="0"/>
              <a:t>etkinlikleri¬ni</a:t>
            </a:r>
            <a:r>
              <a:rPr lang="tr-TR" dirty="0" smtClean="0"/>
              <a:t> artırmalıdırlar. Sporcunun güçsüz yönleri belirlendikten sonra antrenman programı, sporcunun güçsüz yönlerini geliştirmeyi amaçlayan, antrenman etmenlerini geliştirmeye yönelik olarak düzenlenmelidir. Bu düzenleme sırasında antrenman planlaması içerisinde yer alan kapsam ve antrenman sertliğinin, bu değişiklikler ile birlikte bağlantılı olarak düzenlenmesi gerekmektedir.</a:t>
            </a:r>
            <a:endParaRPr lang="tr-TR" dirty="0"/>
          </a:p>
        </p:txBody>
      </p:sp>
    </p:spTree>
    <p:extLst>
      <p:ext uri="{BB962C8B-B14F-4D97-AF65-F5344CB8AC3E}">
        <p14:creationId xmlns:p14="http://schemas.microsoft.com/office/powerpoint/2010/main" val="3313731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ANTRENMANDA KULLANILAN PLAN ÇEŞİTLERİ</a:t>
            </a:r>
          </a:p>
          <a:p>
            <a:r>
              <a:rPr lang="tr-TR" dirty="0" smtClean="0"/>
              <a:t>Bir antrenörün antrenmandaki etkinlik düzeyi, büyük olasılıkla düzenli olma ve uygun planlama araçları kullanma yeteneği ile doğrudan ilişkili olarak oluşmaktadır. Bunun bir sonucu olarak düzenli bir antrenör, antrenman ortamında hedeflere göre antrenman </a:t>
            </a:r>
            <a:r>
              <a:rPr lang="tr-TR" dirty="0" err="1" smtClean="0"/>
              <a:t>biri¬mi</a:t>
            </a:r>
            <a:r>
              <a:rPr lang="tr-TR" dirty="0" smtClean="0"/>
              <a:t>, mikro döngü, makro döngü, yıllık plan ve uzun süreli antrenman planı gibi antrenman planlarının hepsini ya da bazılarını planlama için kullanmaktadır. Uzun süreli planlar ise (8-16 yıl) genç sporcuların gelişimi için çok önemli olarak görülmektedir.</a:t>
            </a:r>
            <a:endParaRPr lang="tr-TR" dirty="0"/>
          </a:p>
        </p:txBody>
      </p:sp>
    </p:spTree>
    <p:extLst>
      <p:ext uri="{BB962C8B-B14F-4D97-AF65-F5344CB8AC3E}">
        <p14:creationId xmlns:p14="http://schemas.microsoft.com/office/powerpoint/2010/main" val="79894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Antrenman planlamasını tanımlamak için kullanılan terimler, dünya çapında benzer değildir (22, 38, 43-45, 52, 55, 56, 63, 65, 66, 72, 73). Örneğin, Rus bilim insanları (43-45) ve çok sayıda diğer yazarlar (22,68,72) yıllık planı, makro döngü kavramı ile ve 4-8 haftalık dönemlerini ise </a:t>
            </a:r>
            <a:r>
              <a:rPr lang="tr-TR" dirty="0" err="1" smtClean="0"/>
              <a:t>mezo</a:t>
            </a:r>
            <a:r>
              <a:rPr lang="tr-TR" dirty="0" smtClean="0"/>
              <a:t> döngü olarak tanımlamaktadır (22,38,78). Kitap içerisinde sıkça kullandığımız yıllık antrenman planı bir yıl içerisinde uygulanan antrenman </a:t>
            </a:r>
            <a:r>
              <a:rPr lang="tr-TR" dirty="0" err="1" smtClean="0"/>
              <a:t>progra-manı</a:t>
            </a:r>
            <a:r>
              <a:rPr lang="tr-TR" dirty="0" smtClean="0"/>
              <a:t> tanımlamaktadır. Bu planlama anlayışı, </a:t>
            </a:r>
            <a:r>
              <a:rPr lang="tr-TR" dirty="0" err="1" smtClean="0"/>
              <a:t>Phiostratus'un</a:t>
            </a:r>
            <a:r>
              <a:rPr lang="tr-TR" dirty="0" smtClean="0"/>
              <a:t> yıllık planlama anlayışına dayalı bir yaklaşımı içermektedir.</a:t>
            </a:r>
            <a:endParaRPr lang="tr-TR" dirty="0"/>
          </a:p>
        </p:txBody>
      </p:sp>
    </p:spTree>
    <p:extLst>
      <p:ext uri="{BB962C8B-B14F-4D97-AF65-F5344CB8AC3E}">
        <p14:creationId xmlns:p14="http://schemas.microsoft.com/office/powerpoint/2010/main" val="4042681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Yıllık planlar, uzun süreli antrenman hedeflerine ve planlamalara bağlı olarak </a:t>
            </a:r>
            <a:r>
              <a:rPr lang="tr-TR" dirty="0" err="1" smtClean="0"/>
              <a:t>oluştu¬rulmaktadır</a:t>
            </a:r>
            <a:r>
              <a:rPr lang="tr-TR" dirty="0" smtClean="0"/>
              <a:t>. Yıllık planlar daha küçük dönemlere ayrılmaktadır. Bu evreler, bu kitapta makro döngü olarak tanımlanırken, Rus bilim adamları ise bu evreleri </a:t>
            </a:r>
            <a:r>
              <a:rPr lang="tr-TR" dirty="0" err="1" smtClean="0"/>
              <a:t>mezo</a:t>
            </a:r>
            <a:r>
              <a:rPr lang="tr-TR" dirty="0" smtClean="0"/>
              <a:t> döngü olarak tanımlamaktadır (22,43-45). Makro döngü yapısı üzerine oluşturulan yıllık planların </a:t>
            </a:r>
            <a:r>
              <a:rPr lang="tr-TR" dirty="0" err="1" smtClean="0"/>
              <a:t>bi</a:t>
            </a:r>
            <a:r>
              <a:rPr lang="tr-TR" dirty="0" smtClean="0"/>
              <a:t>-çimlendirilmesinde önemli olan bir evrede mikro döngülerdir. Mikro döngüler, </a:t>
            </a:r>
            <a:r>
              <a:rPr lang="tr-TR" dirty="0" err="1" smtClean="0"/>
              <a:t>planlama¬nın</a:t>
            </a:r>
            <a:r>
              <a:rPr lang="tr-TR" dirty="0" smtClean="0"/>
              <a:t> çok önemli bir yapı taşıdır. Mikro döngülerin süresi antrenmanın evresine bağlı olarak 3-7 gün arasında değişmektedir (38,78,79).</a:t>
            </a:r>
            <a:endParaRPr lang="tr-TR" dirty="0"/>
          </a:p>
        </p:txBody>
      </p:sp>
    </p:spTree>
    <p:extLst>
      <p:ext uri="{BB962C8B-B14F-4D97-AF65-F5344CB8AC3E}">
        <p14:creationId xmlns:p14="http://schemas.microsoft.com/office/powerpoint/2010/main" val="3447115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Bir antrenman planını oluşturma sürecinin ikinci adımı ise antrenman sürecinin </a:t>
            </a:r>
            <a:r>
              <a:rPr lang="tr-TR" dirty="0" err="1" smtClean="0"/>
              <a:t>belirlen¬mesidir</a:t>
            </a:r>
            <a:r>
              <a:rPr lang="tr-TR" dirty="0" smtClean="0"/>
              <a:t>. Etkin bir düzeyde yıllık antrenman programı oluşturmak için antrenörler ilk olarak uzun süreli antrenman hedeflerini belirlemeli ve bu hedeflere ulaşmak için genel bir plan </a:t>
            </a:r>
            <a:r>
              <a:rPr lang="tr-TR" dirty="0" err="1" smtClean="0"/>
              <a:t>yap¬malıdır</a:t>
            </a:r>
            <a:r>
              <a:rPr lang="tr-TR" dirty="0" smtClean="0"/>
              <a:t>. Uzun süreli antrenman planlamasında, antrenman hedefleri ve verim </a:t>
            </a:r>
            <a:r>
              <a:rPr lang="tr-TR" dirty="0" err="1" smtClean="0"/>
              <a:t>hedefleri,her</a:t>
            </a:r>
            <a:r>
              <a:rPr lang="tr-TR" dirty="0" smtClean="0"/>
              <a:t> yıl için ayrı olarak oluşturulmalıdır.</a:t>
            </a:r>
            <a:endParaRPr lang="tr-TR" dirty="0"/>
          </a:p>
        </p:txBody>
      </p:sp>
    </p:spTree>
    <p:extLst>
      <p:ext uri="{BB962C8B-B14F-4D97-AF65-F5344CB8AC3E}">
        <p14:creationId xmlns:p14="http://schemas.microsoft.com/office/powerpoint/2010/main" val="3191423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Bu oluşumdan sonra ise bireye özgü yıllık antrenman planı oluşturulmalıdır. Bu aşamadan sonra yıllık antrenman planı, makro döngüler ve </a:t>
            </a:r>
            <a:r>
              <a:rPr lang="tr-TR" dirty="0" err="1" smtClean="0"/>
              <a:t>mik¬ro</a:t>
            </a:r>
            <a:r>
              <a:rPr lang="tr-TR" dirty="0" smtClean="0"/>
              <a:t> döngüler gibi alt evrelerine ayrılmalıdır (bakınız bölüm 6). Yıllık antrenman planlaması içerisinde en önemli parçalardan birisi de mikro döngüdür (bakınız bölüm 8). Mikro </a:t>
            </a:r>
            <a:r>
              <a:rPr lang="tr-TR" dirty="0" err="1" smtClean="0"/>
              <a:t>dön¬güler</a:t>
            </a:r>
            <a:r>
              <a:rPr lang="tr-TR" dirty="0" smtClean="0"/>
              <a:t>, antrenmanın en küçük parçası olan, antrenman birimlerine ayrılırlar.</a:t>
            </a:r>
            <a:endParaRPr lang="tr-TR" dirty="0"/>
          </a:p>
        </p:txBody>
      </p:sp>
    </p:spTree>
    <p:extLst>
      <p:ext uri="{BB962C8B-B14F-4D97-AF65-F5344CB8AC3E}">
        <p14:creationId xmlns:p14="http://schemas.microsoft.com/office/powerpoint/2010/main" val="689469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b="1" dirty="0" smtClean="0"/>
              <a:t>ANTRENMAN BİRİMİ</a:t>
            </a:r>
          </a:p>
          <a:p>
            <a:r>
              <a:rPr lang="tr-TR" dirty="0" smtClean="0"/>
              <a:t>Antrenman birimi ya da ders sırasında antrenörler, bir ya da daha fazla antrenman </a:t>
            </a:r>
            <a:r>
              <a:rPr lang="tr-TR" dirty="0" err="1" smtClean="0"/>
              <a:t>et¬menini</a:t>
            </a:r>
            <a:r>
              <a:rPr lang="tr-TR" dirty="0" smtClean="0"/>
              <a:t> geliştirmek için düzenlemeler yapmaktadırlar. Antrenman birimlerinin görevleri ve yapısına bağlı olarak çeşitli biçimlerde sınıflandırılmaktadır.</a:t>
            </a:r>
            <a:endParaRPr lang="tr-TR" dirty="0"/>
          </a:p>
        </p:txBody>
      </p:sp>
    </p:spTree>
    <p:extLst>
      <p:ext uri="{BB962C8B-B14F-4D97-AF65-F5344CB8AC3E}">
        <p14:creationId xmlns:p14="http://schemas.microsoft.com/office/powerpoint/2010/main" val="3028329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1477328"/>
          </a:xfrm>
          <a:prstGeom prst="rect">
            <a:avLst/>
          </a:prstGeom>
        </p:spPr>
        <p:txBody>
          <a:bodyPr>
            <a:spAutoFit/>
          </a:bodyPr>
          <a:lstStyle/>
          <a:p>
            <a:r>
              <a:rPr lang="tr-TR" b="1" dirty="0" smtClean="0"/>
              <a:t>Antrenman Birimlerinin Ödevlerine Göre Sınıflandırılması</a:t>
            </a:r>
          </a:p>
          <a:p>
            <a:r>
              <a:rPr lang="tr-TR" dirty="0" smtClean="0"/>
              <a:t>Antrenman birimleri, birimin geliştirmesi gerekli olan ödevine göre öğrenme, tekrar, beceri kusursuzlaştırma (mükemmellik) ve değerlendirme olmak üzere dört temel sınıfta incelenmektedir.</a:t>
            </a:r>
          </a:p>
        </p:txBody>
      </p:sp>
    </p:spTree>
    <p:extLst>
      <p:ext uri="{BB962C8B-B14F-4D97-AF65-F5344CB8AC3E}">
        <p14:creationId xmlns:p14="http://schemas.microsoft.com/office/powerpoint/2010/main" val="2171914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b="1" dirty="0" smtClean="0"/>
              <a:t>Öğrenme Antrenman Birimi</a:t>
            </a:r>
          </a:p>
          <a:p>
            <a:r>
              <a:rPr lang="tr-TR" dirty="0" smtClean="0"/>
              <a:t>Öğrenme antrenman biriminin temel görevi, yeni beceriler ya da taktik davranışların </a:t>
            </a:r>
            <a:r>
              <a:rPr lang="tr-TR" dirty="0" err="1" smtClean="0"/>
              <a:t>ka-zanılmasıdır</a:t>
            </a:r>
            <a:r>
              <a:rPr lang="tr-TR" dirty="0" smtClean="0"/>
              <a:t>. Antrenörler, öğrenme amaçlarını gerçekleştirmek için antrenman biriminde bu tür yapılandırmayı kullanmaktadır.</a:t>
            </a:r>
            <a:endParaRPr lang="tr-TR" dirty="0"/>
          </a:p>
        </p:txBody>
      </p:sp>
    </p:spTree>
    <p:extLst>
      <p:ext uri="{BB962C8B-B14F-4D97-AF65-F5344CB8AC3E}">
        <p14:creationId xmlns:p14="http://schemas.microsoft.com/office/powerpoint/2010/main" val="1777108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Örneğin antrenörler, antrenman biriminin hedefini açıklayan bir konuşmadan sonra ısınma ile sporcuyu yönlendirerek, antrenman birimine başlamaktadırlar. Isınmadan sonra sporcular, özel bir beceri dizisi geliştirmeye </a:t>
            </a:r>
            <a:r>
              <a:rPr lang="tr-TR" dirty="0" err="1" smtClean="0"/>
              <a:t>odaklan¬maktadırlar</a:t>
            </a:r>
            <a:r>
              <a:rPr lang="tr-TR" dirty="0" smtClean="0"/>
              <a:t>. Antrenman biriminin temel bölümü oluşturulduktan sonra sporcu, soğuma evresine geçmektedir. Bu evre sırasında antrenörler, beceri geliştirmeye ilişkin gelişme </a:t>
            </a:r>
            <a:r>
              <a:rPr lang="tr-TR" dirty="0" err="1" smtClean="0"/>
              <a:t>ko¬nusunda</a:t>
            </a:r>
            <a:r>
              <a:rPr lang="tr-TR" dirty="0" smtClean="0"/>
              <a:t>, sporcuya bilgi aktarmalıdır.</a:t>
            </a:r>
            <a:endParaRPr lang="tr-TR" dirty="0"/>
          </a:p>
        </p:txBody>
      </p:sp>
    </p:spTree>
    <p:extLst>
      <p:ext uri="{BB962C8B-B14F-4D97-AF65-F5344CB8AC3E}">
        <p14:creationId xmlns:p14="http://schemas.microsoft.com/office/powerpoint/2010/main" val="2860896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b="1" dirty="0" smtClean="0"/>
              <a:t>Tekrarlama Antrenman Birimi</a:t>
            </a:r>
          </a:p>
          <a:p>
            <a:r>
              <a:rPr lang="tr-TR" dirty="0" smtClean="0"/>
              <a:t>Tekrarlama antrenman birimleri, bir özel beceriyi çalışmak ya da taktik davranışın uygu-</a:t>
            </a:r>
            <a:r>
              <a:rPr lang="tr-TR" dirty="0" err="1" smtClean="0"/>
              <a:t>lanmasını</a:t>
            </a:r>
            <a:r>
              <a:rPr lang="tr-TR" dirty="0" smtClean="0"/>
              <a:t> pekiştirmeyi amaçlamaktadır. Yapısal olarak öğrenme antrenman birimine çok benzemektedir. Aralarındaki fark, tekrarlama antrenman birimi sırasında sporcu, beceriyi öğrenmek ve üst düzeyde pekiştirmek amacı ile sürekli olarak becerenin tekrarlanarak çalışılmasını sağlamaktadır.</a:t>
            </a:r>
            <a:endParaRPr lang="tr-TR" dirty="0"/>
          </a:p>
        </p:txBody>
      </p:sp>
    </p:spTree>
    <p:extLst>
      <p:ext uri="{BB962C8B-B14F-4D97-AF65-F5344CB8AC3E}">
        <p14:creationId xmlns:p14="http://schemas.microsoft.com/office/powerpoint/2010/main" val="3436462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b="1" dirty="0" smtClean="0"/>
              <a:t>Beceri Kusursuz/aştırma Antrenman Birimi</a:t>
            </a:r>
          </a:p>
          <a:p>
            <a:r>
              <a:rPr lang="tr-TR" dirty="0" smtClean="0"/>
              <a:t>Beceri kusursuzlaştırma antrenman birimi, sporcunun genel beceri düzeyini geliştirmek için kullandığı, tekrarlama antrenman biriminin gelişmiş bir uygulamasını </a:t>
            </a:r>
            <a:r>
              <a:rPr lang="tr-TR" dirty="0" err="1" smtClean="0"/>
              <a:t>oluşturmakta¬dır</a:t>
            </a:r>
            <a:r>
              <a:rPr lang="tr-TR" dirty="0" smtClean="0"/>
              <a:t>. Bu antrenman birimleri arasındaki en büyük fark, öğrenilmiş olan becerilerin, </a:t>
            </a:r>
            <a:r>
              <a:rPr lang="tr-TR" dirty="0" err="1" smtClean="0"/>
              <a:t>spor¬cunun</a:t>
            </a:r>
            <a:r>
              <a:rPr lang="tr-TR" dirty="0" smtClean="0"/>
              <a:t> verim düzeyini en üst düzeye ulaşmasını sağlamak için kusursuzlaştırmaya </a:t>
            </a:r>
            <a:r>
              <a:rPr lang="tr-TR" dirty="0" err="1" smtClean="0"/>
              <a:t>çalışıl¬masıdır</a:t>
            </a:r>
            <a:r>
              <a:rPr lang="tr-TR" dirty="0" smtClean="0"/>
              <a:t>.</a:t>
            </a:r>
            <a:endParaRPr lang="tr-TR" dirty="0"/>
          </a:p>
        </p:txBody>
      </p:sp>
    </p:spTree>
    <p:extLst>
      <p:ext uri="{BB962C8B-B14F-4D97-AF65-F5344CB8AC3E}">
        <p14:creationId xmlns:p14="http://schemas.microsoft.com/office/powerpoint/2010/main" val="3191351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b="1" dirty="0" smtClean="0"/>
              <a:t>Değerlendirme Antrenman Birimi</a:t>
            </a:r>
          </a:p>
          <a:p>
            <a:r>
              <a:rPr lang="tr-TR" dirty="0" smtClean="0"/>
              <a:t>Değerlendirme antrenman birimleri, dönemsel olarak uygulanmalıdır. Bu antrenman birimleri, sporcunun hazırlığını ölçmek için yaptığı deneme yarışlarının yanı sıra </a:t>
            </a:r>
            <a:r>
              <a:rPr lang="tr-TR" dirty="0" err="1" smtClean="0"/>
              <a:t>sporcu¬nun</a:t>
            </a:r>
            <a:r>
              <a:rPr lang="tr-TR" dirty="0" smtClean="0"/>
              <a:t> fizyolojik düzeyini değerlendirmeyi amaçlayan testleri içerebilmektedir. Bu </a:t>
            </a:r>
            <a:r>
              <a:rPr lang="tr-TR" dirty="0" err="1" smtClean="0"/>
              <a:t>antren¬man</a:t>
            </a:r>
            <a:r>
              <a:rPr lang="tr-TR" dirty="0" smtClean="0"/>
              <a:t> birimlerinin sonuçları, sporcunun gelişim düzeyinde düzenlemeler yapmayı ya da yarışmalar için sporcuları seçmede kullanılan bir araç olarak kullanılabilmektedir.</a:t>
            </a:r>
            <a:endParaRPr lang="tr-TR" dirty="0"/>
          </a:p>
        </p:txBody>
      </p:sp>
    </p:spTree>
    <p:extLst>
      <p:ext uri="{BB962C8B-B14F-4D97-AF65-F5344CB8AC3E}">
        <p14:creationId xmlns:p14="http://schemas.microsoft.com/office/powerpoint/2010/main" val="4020907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b="1" dirty="0" smtClean="0"/>
              <a:t>Antrenman Birimlerinin Biçimi</a:t>
            </a:r>
          </a:p>
          <a:p>
            <a:r>
              <a:rPr lang="tr-TR" dirty="0" smtClean="0"/>
              <a:t>Antrenman birimleri, bireysel sporcuları ve grupları kapsamak üzere birçok biçimde </a:t>
            </a:r>
            <a:r>
              <a:rPr lang="tr-TR" dirty="0" err="1" smtClean="0"/>
              <a:t>dü-zenlenebilmektedir</a:t>
            </a:r>
            <a:r>
              <a:rPr lang="tr-TR" dirty="0" smtClean="0"/>
              <a:t>.</a:t>
            </a:r>
          </a:p>
          <a:p>
            <a:r>
              <a:rPr lang="tr-TR" dirty="0" smtClean="0"/>
              <a:t>• Grup Antrenman Birimi. Gerekli olmamasına karşın; birçok sporcunun bir araya </a:t>
            </a:r>
            <a:r>
              <a:rPr lang="tr-TR" dirty="0" err="1" smtClean="0"/>
              <a:t>getiril¬mesi</a:t>
            </a:r>
            <a:r>
              <a:rPr lang="tr-TR" dirty="0" smtClean="0"/>
              <a:t> ile oluşmaktadır. Örneğin antrenörler, Amerikan futbolunda hücum oyuncularını ya da bireysel sporlardaki birçok sporcuyu bir araya getirmektedirler. Grup antrenman birimleri antrenmanın bireye özgü yönlendirilmesi için uygun olmasa da özellikle de takım birlikteliğini ve yarışmanın gerektirdiği geliştirmek için etkili bir araç </a:t>
            </a:r>
            <a:r>
              <a:rPr lang="tr-TR" dirty="0" err="1" smtClean="0"/>
              <a:t>olabilmek¬tedir</a:t>
            </a:r>
            <a:r>
              <a:rPr lang="tr-TR" dirty="0" smtClean="0"/>
              <a:t>.</a:t>
            </a:r>
            <a:endParaRPr lang="tr-TR" dirty="0"/>
          </a:p>
        </p:txBody>
      </p:sp>
    </p:spTree>
    <p:extLst>
      <p:ext uri="{BB962C8B-B14F-4D97-AF65-F5344CB8AC3E}">
        <p14:creationId xmlns:p14="http://schemas.microsoft.com/office/powerpoint/2010/main" val="1909805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Bireysel Antrenman Birimi. Bireysel antrenman </a:t>
            </a:r>
            <a:r>
              <a:rPr lang="tr-TR" dirty="0" err="1" smtClean="0"/>
              <a:t>bi¬rimleri</a:t>
            </a:r>
            <a:r>
              <a:rPr lang="tr-TR" dirty="0" smtClean="0"/>
              <a:t>, antrenörün fiziksel ve psikolojik kaynaklı </a:t>
            </a:r>
            <a:r>
              <a:rPr lang="tr-TR" dirty="0" err="1" smtClean="0"/>
              <a:t>bi¬reysel</a:t>
            </a:r>
            <a:r>
              <a:rPr lang="tr-TR" dirty="0" smtClean="0"/>
              <a:t> sorunları, üzerinde durup çözmesine olanak sağlamaktadır. Diğer bir değişle böyle birim </a:t>
            </a:r>
            <a:r>
              <a:rPr lang="tr-TR" dirty="0" err="1" smtClean="0"/>
              <a:t>uygu¬laması</a:t>
            </a:r>
            <a:r>
              <a:rPr lang="tr-TR" dirty="0" smtClean="0"/>
              <a:t> boyunca antrenör, çalışma yükünü bireylere göre belirleyip, sporcunun özelliklerine göre </a:t>
            </a:r>
            <a:r>
              <a:rPr lang="tr-TR" dirty="0" err="1" smtClean="0"/>
              <a:t>bece¬rileri</a:t>
            </a:r>
            <a:r>
              <a:rPr lang="tr-TR" dirty="0" smtClean="0"/>
              <a:t> ayarlayabilmektedir ve bireysel yaratıcılığı da ortaya çıkarabilmektedir. Bu tür antrenman birim- ,; </a:t>
            </a:r>
            <a:r>
              <a:rPr lang="tr-TR" dirty="0" err="1" smtClean="0"/>
              <a:t>leri</a:t>
            </a:r>
            <a:r>
              <a:rPr lang="tr-TR" dirty="0" smtClean="0"/>
              <a:t>, yıllık planlama içerisinde, hazırlık döneminde !f uygun bir biçimde kullanılmaktadır. Buna karşın bu tür uygulamalar, aynı zamanda yarışma </a:t>
            </a:r>
            <a:r>
              <a:rPr lang="tr-TR" dirty="0" err="1" smtClean="0"/>
              <a:t>döne¬minde</a:t>
            </a:r>
            <a:r>
              <a:rPr lang="tr-TR" dirty="0" smtClean="0"/>
              <a:t> de uygun olabilmektedir.</a:t>
            </a:r>
            <a:endParaRPr lang="tr-TR" dirty="0"/>
          </a:p>
        </p:txBody>
      </p:sp>
    </p:spTree>
    <p:extLst>
      <p:ext uri="{BB962C8B-B14F-4D97-AF65-F5344CB8AC3E}">
        <p14:creationId xmlns:p14="http://schemas.microsoft.com/office/powerpoint/2010/main" val="8892893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4986432" y="1871337"/>
            <a:ext cx="2219136" cy="3115326"/>
          </a:xfrm>
          <a:prstGeom prst="rect">
            <a:avLst/>
          </a:prstGeom>
        </p:spPr>
      </p:pic>
      <p:sp>
        <p:nvSpPr>
          <p:cNvPr id="3" name="Dikdörtgen 2"/>
          <p:cNvSpPr/>
          <p:nvPr/>
        </p:nvSpPr>
        <p:spPr>
          <a:xfrm>
            <a:off x="2986006" y="5107087"/>
            <a:ext cx="6096000" cy="1200329"/>
          </a:xfrm>
          <a:prstGeom prst="rect">
            <a:avLst/>
          </a:prstGeom>
        </p:spPr>
        <p:txBody>
          <a:bodyPr>
            <a:spAutoFit/>
          </a:bodyPr>
          <a:lstStyle/>
          <a:p>
            <a:r>
              <a:rPr lang="tr-TR" dirty="0" err="1" smtClean="0"/>
              <a:t>Deöişik</a:t>
            </a:r>
            <a:r>
              <a:rPr lang="tr-TR" dirty="0" smtClean="0"/>
              <a:t> antrenman birimlerinin takım olarak birlikte uygulanması ile bireysel gelişimin yanı sıra takımın gelişimi de sağlanmaktadır.</a:t>
            </a:r>
          </a:p>
          <a:p>
            <a:endParaRPr lang="tr-TR" dirty="0" smtClean="0"/>
          </a:p>
        </p:txBody>
      </p:sp>
    </p:spTree>
    <p:extLst>
      <p:ext uri="{BB962C8B-B14F-4D97-AF65-F5344CB8AC3E}">
        <p14:creationId xmlns:p14="http://schemas.microsoft.com/office/powerpoint/2010/main" val="3155697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3139321"/>
          </a:xfrm>
          <a:prstGeom prst="rect">
            <a:avLst/>
          </a:prstGeom>
        </p:spPr>
        <p:txBody>
          <a:bodyPr>
            <a:spAutoFit/>
          </a:bodyPr>
          <a:lstStyle/>
          <a:p>
            <a:r>
              <a:rPr lang="tr-TR" dirty="0" smtClean="0"/>
              <a:t>•	Karma Antrenman Birimi. Karma antrenman </a:t>
            </a:r>
            <a:r>
              <a:rPr lang="tr-TR" dirty="0" err="1" smtClean="0"/>
              <a:t>birim¬leri</a:t>
            </a:r>
            <a:r>
              <a:rPr lang="tr-TR" dirty="0" smtClean="0"/>
              <a:t>, bireysel ve grup antrenman birimlerinin birle-</a:t>
            </a:r>
            <a:r>
              <a:rPr lang="tr-TR" dirty="0" err="1" smtClean="0"/>
              <a:t>şiminden</a:t>
            </a:r>
            <a:r>
              <a:rPr lang="tr-TR" dirty="0" smtClean="0"/>
              <a:t> oluşmaktadır. Bu tür antrenman birimi uygulamasında tüm takım birlikte ısınmakta, daha sonra kendi amaçları doğrultusunda, </a:t>
            </a:r>
            <a:r>
              <a:rPr lang="tr-TR" dirty="0" err="1" smtClean="0"/>
              <a:t>bireyselleşti¬rilmiş</a:t>
            </a:r>
            <a:r>
              <a:rPr lang="tr-TR" dirty="0" smtClean="0"/>
              <a:t> antrenman uygulaması gerçekleştirilmekte-</a:t>
            </a:r>
            <a:r>
              <a:rPr lang="tr-TR" dirty="0" err="1" smtClean="0"/>
              <a:t>dir</a:t>
            </a:r>
            <a:r>
              <a:rPr lang="tr-TR" dirty="0" smtClean="0"/>
              <a:t>. Antrenman biriminin, bireye özgü bölüm </a:t>
            </a:r>
            <a:r>
              <a:rPr lang="tr-TR" dirty="0" err="1" smtClean="0"/>
              <a:t>tamarnlandıktan</a:t>
            </a:r>
            <a:r>
              <a:rPr lang="tr-TR" dirty="0" smtClean="0"/>
              <a:t> sonra sporcular, soğuma hareketlen   için tekrar bir araya gelmektedirler. Soğuma evresi</a:t>
            </a:r>
          </a:p>
          <a:p>
            <a:r>
              <a:rPr lang="tr-TR" dirty="0" smtClean="0"/>
              <a:t>sırasında antrenör, antrenman birimi uygulamasında çıkan sorunları tartışmalıdırlar.</a:t>
            </a:r>
          </a:p>
          <a:p>
            <a:endParaRPr lang="tr-TR" dirty="0"/>
          </a:p>
        </p:txBody>
      </p:sp>
    </p:spTree>
    <p:extLst>
      <p:ext uri="{BB962C8B-B14F-4D97-AF65-F5344CB8AC3E}">
        <p14:creationId xmlns:p14="http://schemas.microsoft.com/office/powerpoint/2010/main" val="14903082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751344"/>
            <a:ext cx="6096000" cy="5355312"/>
          </a:xfrm>
          <a:prstGeom prst="rect">
            <a:avLst/>
          </a:prstGeom>
        </p:spPr>
        <p:txBody>
          <a:bodyPr>
            <a:spAutoFit/>
          </a:bodyPr>
          <a:lstStyle/>
          <a:p>
            <a:r>
              <a:rPr lang="tr-TR" dirty="0" smtClean="0"/>
              <a:t>Özgür (Serbest) Birim. Özgür antrenman birimlerinde antrenör, sporcunun çalışma¬</a:t>
            </a:r>
          </a:p>
          <a:p>
            <a:r>
              <a:rPr lang="tr-TR" dirty="0" err="1" smtClean="0"/>
              <a:t>sındaki</a:t>
            </a:r>
            <a:r>
              <a:rPr lang="tr-TR" dirty="0" smtClean="0"/>
              <a:t> denetimi azaltmaktadır. Buna karşın bu türden uygulama antrenör ve sporcu</a:t>
            </a:r>
          </a:p>
          <a:p>
            <a:r>
              <a:rPr lang="tr-TR" dirty="0" smtClean="0"/>
              <a:t>arasında karşılıklı güveni sağlamaktadır. Ayrıca özgür antrenman birimleri uygulaması,</a:t>
            </a:r>
          </a:p>
          <a:p>
            <a:r>
              <a:rPr lang="tr-TR" dirty="0" smtClean="0"/>
              <a:t>sporcunun antrenmana katılımını geliştirmekte ve antrenörün yardımda bulunamaya¬</a:t>
            </a:r>
          </a:p>
          <a:p>
            <a:r>
              <a:rPr lang="tr-TR" dirty="0" smtClean="0"/>
              <a:t>cağı yarışmalar boyunca çok yararlı olacak olan, sorun çözme yeterliliğini güçlendire¬</a:t>
            </a:r>
          </a:p>
          <a:p>
            <a:r>
              <a:rPr lang="tr-TR" dirty="0" err="1" smtClean="0"/>
              <a:t>cek</a:t>
            </a:r>
            <a:r>
              <a:rPr lang="tr-TR" dirty="0" smtClean="0"/>
              <a:t>, bunun yanı sıra sporcunun bağımsızca davranmasını da destekleyecektir. Özgür</a:t>
            </a:r>
          </a:p>
          <a:p>
            <a:r>
              <a:rPr lang="tr-TR" dirty="0" smtClean="0"/>
              <a:t>antrenman birimleri, çok geniş olanaklar sunmasına karşın sporcular, böyle bir ant¬</a:t>
            </a:r>
          </a:p>
          <a:p>
            <a:r>
              <a:rPr lang="tr-TR" dirty="0" err="1" smtClean="0"/>
              <a:t>renman</a:t>
            </a:r>
            <a:r>
              <a:rPr lang="tr-TR" dirty="0" smtClean="0"/>
              <a:t> birimi uygulamasını gerçekleştirmek için gerekli fiziksel ve psikolojik yeterliliğe</a:t>
            </a:r>
          </a:p>
          <a:p>
            <a:r>
              <a:rPr lang="tr-TR" dirty="0" smtClean="0"/>
              <a:t>kolayca ulaşamamaktadırlar. Dolayısıyla özgür antrenman birimi, sadece deneyimli</a:t>
            </a:r>
          </a:p>
          <a:p>
            <a:r>
              <a:rPr lang="tr-TR" dirty="0" smtClean="0"/>
              <a:t>üst sporcularda kullanılmalıdır.</a:t>
            </a:r>
            <a:endParaRPr lang="tr-TR" dirty="0"/>
          </a:p>
        </p:txBody>
      </p:sp>
    </p:spTree>
    <p:extLst>
      <p:ext uri="{BB962C8B-B14F-4D97-AF65-F5344CB8AC3E}">
        <p14:creationId xmlns:p14="http://schemas.microsoft.com/office/powerpoint/2010/main" val="3571853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Bir antrenman süresi genel olarak iki saat sürmektedir. Buna karşın spor dalına ya da yıllık antrenman planlaması içerisindeki evrelere bağlı olarak beş saate kadar sürmektedir. Bireysel sporlarda antrenman birimlerinin süresinin değişmesine karşın takım sporları için antrenman birimlerinin süresi genellikle çok değişmemektedir. Antrenman birimlerinin süresi (a) 30 ve 90 </a:t>
            </a:r>
            <a:r>
              <a:rPr lang="tr-TR" dirty="0" err="1" smtClean="0"/>
              <a:t>dk</a:t>
            </a:r>
            <a:r>
              <a:rPr lang="tr-TR" dirty="0" smtClean="0"/>
              <a:t> arasında süren kısa birimler, (b) 2-3 saat süren orta süreli birimler, (c) 3 saatten daha fazla süren uzun antrenman birimleri olarak sınıflandırılmaktadır.</a:t>
            </a:r>
            <a:endParaRPr lang="tr-TR" dirty="0"/>
          </a:p>
        </p:txBody>
      </p:sp>
    </p:spTree>
    <p:extLst>
      <p:ext uri="{BB962C8B-B14F-4D97-AF65-F5344CB8AC3E}">
        <p14:creationId xmlns:p14="http://schemas.microsoft.com/office/powerpoint/2010/main" val="24572069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Bir antrenman birimimin süresi görevlerine, çeşitlerine, etkinlik türüne ve sporcunun fiziksel hazırlık düzeyine bağlı olarak değişmektedir. Örneğin bir maraton koşucusu 2-2.5 saatlik bir antrenman birimi uygulaması yaparken, sprinterler ise yaklaşık olarak 1 -1.5 saat süren bir antrenman birimi uygulaması gerçekleştirmektedirler. Antrenman aynı zamanda </a:t>
            </a:r>
            <a:r>
              <a:rPr lang="tr-TR" dirty="0" err="1" smtClean="0"/>
              <a:t>ant¬renman</a:t>
            </a:r>
            <a:r>
              <a:rPr lang="tr-TR" dirty="0" smtClean="0"/>
              <a:t> günü içerisinde daha küçük alt birimlerine ayrılmaktadır (1-4,33). Bir antrenman birimi bölünerek, alt birimleri biçiminde uygulandığında, antrenmanın toplam süresi </a:t>
            </a:r>
            <a:r>
              <a:rPr lang="tr-TR" dirty="0" err="1" smtClean="0"/>
              <a:t>yak¬laşık</a:t>
            </a:r>
            <a:r>
              <a:rPr lang="tr-TR" dirty="0" smtClean="0"/>
              <a:t> 2-2.5 </a:t>
            </a:r>
            <a:r>
              <a:rPr lang="tr-TR" dirty="0" err="1" smtClean="0"/>
              <a:t>satten</a:t>
            </a:r>
            <a:r>
              <a:rPr lang="tr-TR" dirty="0" smtClean="0"/>
              <a:t> biraz daha uzun olabilmektedir. Antrenman biriminin uzunluğunu </a:t>
            </a:r>
            <a:r>
              <a:rPr lang="tr-TR" dirty="0" err="1" smtClean="0"/>
              <a:t>tek¬rar</a:t>
            </a:r>
            <a:r>
              <a:rPr lang="tr-TR" dirty="0" smtClean="0"/>
              <a:t> sayısı ve tekrarlar ve setler arasında dinlenmelerin uzunluğu da belirleyici olmaktadır.</a:t>
            </a:r>
            <a:endParaRPr lang="tr-TR" dirty="0"/>
          </a:p>
        </p:txBody>
      </p:sp>
    </p:spTree>
    <p:extLst>
      <p:ext uri="{BB962C8B-B14F-4D97-AF65-F5344CB8AC3E}">
        <p14:creationId xmlns:p14="http://schemas.microsoft.com/office/powerpoint/2010/main" val="3859794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Antrenman Birimlerinin Yapısı</a:t>
            </a:r>
          </a:p>
          <a:p>
            <a:r>
              <a:rPr lang="tr-TR" dirty="0" smtClean="0"/>
              <a:t>Bir antrenman birimi, aşamalı artan yüklenme ilkesine bağlı olarak antrenörün </a:t>
            </a:r>
            <a:r>
              <a:rPr lang="tr-TR" dirty="0" err="1" smtClean="0"/>
              <a:t>yapı¬lan</a:t>
            </a:r>
            <a:r>
              <a:rPr lang="tr-TR" dirty="0" smtClean="0"/>
              <a:t> çalışmadaki artış ve azalmayı izlemelerini </a:t>
            </a:r>
            <a:r>
              <a:rPr lang="tr-TR" dirty="0" err="1" smtClean="0"/>
              <a:t>olanacak</a:t>
            </a:r>
            <a:r>
              <a:rPr lang="tr-TR" dirty="0" smtClean="0"/>
              <a:t> sağlayacak bir biçimde </a:t>
            </a:r>
            <a:r>
              <a:rPr lang="tr-TR" dirty="0" err="1" smtClean="0"/>
              <a:t>düzenlen¬mektedirler</a:t>
            </a:r>
            <a:r>
              <a:rPr lang="tr-TR" dirty="0" smtClean="0"/>
              <a:t>. Bir antrenman birimi, bir kaç parçadan oluşmaktadır. Antrenman biriminin temel yapısı, 3-4 bölümden oluşmaktadır. Üç bölümlük antrenman birimleri yapısı ise bir hazırlık (ısınma), çalışmanın ana bölümü (temel) ve bitiriş (soğuma) bölümü </a:t>
            </a:r>
            <a:r>
              <a:rPr lang="tr-TR" dirty="0" err="1" smtClean="0"/>
              <a:t>içer¬mektedir</a:t>
            </a:r>
            <a:r>
              <a:rPr lang="tr-TR" dirty="0" smtClean="0"/>
              <a:t>. Benzer biçimde dört bölümlük bir antrenman birimi ise bir giriş, ısınma, temel çalışma ya da soğuma bölümlerinden oluşmaktadır.</a:t>
            </a:r>
            <a:endParaRPr lang="tr-TR" dirty="0"/>
          </a:p>
        </p:txBody>
      </p:sp>
    </p:spTree>
    <p:extLst>
      <p:ext uri="{BB962C8B-B14F-4D97-AF65-F5344CB8AC3E}">
        <p14:creationId xmlns:p14="http://schemas.microsoft.com/office/powerpoint/2010/main" val="28780897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Çiriş</a:t>
            </a:r>
          </a:p>
          <a:p>
            <a:r>
              <a:rPr lang="tr-TR" dirty="0" smtClean="0"/>
              <a:t>Bir antrenman birimi başlangıcında, iletişimi kolaylaştırmak için sporcuların, bir grup biçiminde bir araya getirilmesi sağlanmalıdır. Özellikle de takım sporlarında yoklama alarak, sporcuların antrenman ya da yarışma programlarına ilişkin bilgilendirme ve </a:t>
            </a:r>
            <a:r>
              <a:rPr lang="tr-TR" dirty="0" err="1" smtClean="0"/>
              <a:t>ant¬renman</a:t>
            </a:r>
            <a:r>
              <a:rPr lang="tr-TR" dirty="0" smtClean="0"/>
              <a:t> biriminin amaçları bu dönemde açıklanmalıdır. Antrenman hedefleri açıklarken antrenörler, bu amaçları gerçekleştirmek için kullanılacak yöntemleri de anlatmaları </a:t>
            </a:r>
            <a:r>
              <a:rPr lang="tr-TR" dirty="0" err="1" smtClean="0"/>
              <a:t>ge¬rekmektedir</a:t>
            </a:r>
            <a:r>
              <a:rPr lang="tr-TR" dirty="0" smtClean="0"/>
              <a:t>. Ayrıca antrenörler, günün antrenman hedeflerine sporcuların </a:t>
            </a:r>
            <a:r>
              <a:rPr lang="tr-TR" dirty="0" err="1" smtClean="0"/>
              <a:t>yoğunlaşması¬nı</a:t>
            </a:r>
            <a:r>
              <a:rPr lang="tr-TR" dirty="0" smtClean="0"/>
              <a:t> sağlamak için motivasyonunu da arttırmaya çalışması gerekmektedir.</a:t>
            </a:r>
            <a:endParaRPr lang="tr-TR" dirty="0"/>
          </a:p>
        </p:txBody>
      </p:sp>
    </p:spTree>
    <p:extLst>
      <p:ext uri="{BB962C8B-B14F-4D97-AF65-F5344CB8AC3E}">
        <p14:creationId xmlns:p14="http://schemas.microsoft.com/office/powerpoint/2010/main" val="1689537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Genel hedeflerin açıklanmasında sonra bireysel ya da takım içerisindeki konumlara bağlı özel hedefler </a:t>
            </a:r>
            <a:r>
              <a:rPr lang="tr-TR" dirty="0" err="1" smtClean="0"/>
              <a:t>doğ¬rultusunda</a:t>
            </a:r>
            <a:r>
              <a:rPr lang="tr-TR" dirty="0" smtClean="0"/>
              <a:t> daha küçük alt gruplara bölünmelidir. Giriş bölümünün uzunluğu, sporcunun düzeyine bağlı olarak değişmektedir. Yeni başlayan ve deneyimsiz sporcularda 5-10 </a:t>
            </a:r>
            <a:r>
              <a:rPr lang="tr-TR" dirty="0" err="1" smtClean="0"/>
              <a:t>dk'lık</a:t>
            </a:r>
            <a:r>
              <a:rPr lang="tr-TR" dirty="0" smtClean="0"/>
              <a:t> bir giriş bölümünün gerekli olmasına </a:t>
            </a:r>
            <a:r>
              <a:rPr lang="tr-TR" dirty="0" err="1" smtClean="0"/>
              <a:t>karşrn</a:t>
            </a:r>
            <a:r>
              <a:rPr lang="tr-TR" dirty="0" smtClean="0"/>
              <a:t> sporcuların deneyimleri arttıkça, giriş bölü-</a:t>
            </a:r>
            <a:r>
              <a:rPr lang="tr-TR" dirty="0" err="1" smtClean="0"/>
              <a:t>münün</a:t>
            </a:r>
            <a:r>
              <a:rPr lang="tr-TR" dirty="0" smtClean="0"/>
              <a:t> uzunluğu da azalmaktadır.</a:t>
            </a:r>
            <a:endParaRPr lang="tr-TR" dirty="0"/>
          </a:p>
        </p:txBody>
      </p:sp>
    </p:spTree>
    <p:extLst>
      <p:ext uri="{BB962C8B-B14F-4D97-AF65-F5344CB8AC3E}">
        <p14:creationId xmlns:p14="http://schemas.microsoft.com/office/powerpoint/2010/main" val="838215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416320"/>
          </a:xfrm>
          <a:prstGeom prst="rect">
            <a:avLst/>
          </a:prstGeom>
        </p:spPr>
        <p:txBody>
          <a:bodyPr>
            <a:spAutoFit/>
          </a:bodyPr>
          <a:lstStyle/>
          <a:p>
            <a:r>
              <a:rPr lang="tr-TR" dirty="0" smtClean="0"/>
              <a:t>Antrenör her zaman antrenman birimi için hazırlıklı olmalıdır. Antrenman amaçlarını açıklarken, antrenman biriminin bölümlerinin uygulamasını açıklayan görsel, işitsel </a:t>
            </a:r>
            <a:r>
              <a:rPr lang="tr-TR" dirty="0" err="1" smtClean="0"/>
              <a:t>araç¬lardan</a:t>
            </a:r>
            <a:r>
              <a:rPr lang="tr-TR" dirty="0" smtClean="0"/>
              <a:t> da yararlanabilmektedir. Gerekli olduğunda antrenman planı, sporcunun </a:t>
            </a:r>
            <a:r>
              <a:rPr lang="tr-TR" dirty="0" err="1" smtClean="0"/>
              <a:t>izleye¬bilmesi</a:t>
            </a:r>
            <a:r>
              <a:rPr lang="tr-TR" dirty="0" smtClean="0"/>
              <a:t> için bir yere asılabilmelidir. Ayrıca antrenman birimi bölümlerinde uygulanacak alıştırmalar için küçük bilgi belgeleri de dağıtılabilir. Böyle bir yöntem, antrenman </a:t>
            </a:r>
            <a:r>
              <a:rPr lang="tr-TR" dirty="0" err="1" smtClean="0"/>
              <a:t>biri¬mi</a:t>
            </a:r>
            <a:r>
              <a:rPr lang="tr-TR" dirty="0" smtClean="0"/>
              <a:t> uygulama sorumluluğunu, sporcularla paylaşılması da katkıda bulunur. Bu </a:t>
            </a:r>
            <a:r>
              <a:rPr lang="tr-TR" dirty="0" err="1" smtClean="0"/>
              <a:t>durum¬da</a:t>
            </a:r>
            <a:r>
              <a:rPr lang="tr-TR" dirty="0" smtClean="0"/>
              <a:t> sporcuların, antrenörlerin kendi yeteneklerine ve olgunluklarına güvendiğini gösterir. Buna bağlı olarak da bağımsız bir biçimde antrenman birimlerini gerçekleştirmelerine katkı sağlamaktadır.</a:t>
            </a:r>
            <a:endParaRPr lang="tr-TR" dirty="0"/>
          </a:p>
        </p:txBody>
      </p:sp>
    </p:spTree>
    <p:extLst>
      <p:ext uri="{BB962C8B-B14F-4D97-AF65-F5344CB8AC3E}">
        <p14:creationId xmlns:p14="http://schemas.microsoft.com/office/powerpoint/2010/main" val="28728244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Isınma</a:t>
            </a:r>
          </a:p>
          <a:p>
            <a:r>
              <a:rPr lang="tr-TR" dirty="0" smtClean="0"/>
              <a:t>Isınmanın, antrenman ya da yarışma sırasında en üst düzeyde verim gelişimi için </a:t>
            </a:r>
            <a:r>
              <a:rPr lang="tr-TR" dirty="0" err="1" smtClean="0"/>
              <a:t>ge¬rekli</a:t>
            </a:r>
            <a:r>
              <a:rPr lang="tr-TR" dirty="0" smtClean="0"/>
              <a:t> olduğu, sporcular ve antrenörler tarafından kabul edilmektedir (8). Çağdaş bilimsel kaynaklar, bu düşünceyi desteklemekte ve ısınma biçimlerinin verim geliştirme düzeyini etkilediğini belirtmektedir (8,9,40,60,75,77). Uygun bir ısınmanın, kas işlevlerini </a:t>
            </a:r>
            <a:r>
              <a:rPr lang="tr-TR" dirty="0" err="1" smtClean="0"/>
              <a:t>arttır¬dığı</a:t>
            </a:r>
            <a:r>
              <a:rPr lang="tr-TR" dirty="0" smtClean="0"/>
              <a:t> ve antrenman ya da yarışmanın gerekleri için sporcuyu çok iyi bir düzeyde hazırladığı gösterilmiştir (75).</a:t>
            </a:r>
            <a:endParaRPr lang="tr-TR" dirty="0"/>
          </a:p>
        </p:txBody>
      </p:sp>
    </p:spTree>
    <p:extLst>
      <p:ext uri="{BB962C8B-B14F-4D97-AF65-F5344CB8AC3E}">
        <p14:creationId xmlns:p14="http://schemas.microsoft.com/office/powerpoint/2010/main" val="2266155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970318"/>
          </a:xfrm>
          <a:prstGeom prst="rect">
            <a:avLst/>
          </a:prstGeom>
        </p:spPr>
        <p:txBody>
          <a:bodyPr>
            <a:spAutoFit/>
          </a:bodyPr>
          <a:lstStyle/>
          <a:p>
            <a:r>
              <a:rPr lang="tr-TR" b="1" dirty="0" smtClean="0"/>
              <a:t>Isınmanın Biçimleri </a:t>
            </a:r>
            <a:r>
              <a:rPr lang="tr-TR" dirty="0" smtClean="0"/>
              <a:t>Isınma, etkin (aktif) ve edilgin (pasif) ısınma olarak </a:t>
            </a:r>
            <a:r>
              <a:rPr lang="tr-TR" dirty="0" err="1" smtClean="0"/>
              <a:t>sınıflandırıl¬maktadır</a:t>
            </a:r>
            <a:r>
              <a:rPr lang="tr-TR" dirty="0" smtClean="0"/>
              <a:t> (8,75). Pasif ısınma, dış araçlarla (örneğin, sauna, sıcak duş, sıcak banyolar, ısıtma torbaları ya da </a:t>
            </a:r>
            <a:r>
              <a:rPr lang="tr-TR" dirty="0" err="1" smtClean="0"/>
              <a:t>diatermi</a:t>
            </a:r>
            <a:r>
              <a:rPr lang="tr-TR" dirty="0" smtClean="0"/>
              <a:t>) enerji kaynaklarını kullanmadan kas ve vücut temel ısısını yükseltmek için yapılan uygulamalardır (8). Aktif ısınma ise fiziksel etkinlik uygulamaları ile kas ve vücut temel ısısını yükseltmek için yapılan uygulamalardır (75). Aktif ısınma </a:t>
            </a:r>
            <a:r>
              <a:rPr lang="tr-TR" dirty="0" err="1" smtClean="0"/>
              <a:t>ay¬rıca</a:t>
            </a:r>
            <a:r>
              <a:rPr lang="tr-TR" dirty="0" smtClean="0"/>
              <a:t>, genel ve özel ısınma olarak da ayrıştırılmaktadır(65). Genel ısınma, </a:t>
            </a:r>
            <a:r>
              <a:rPr lang="tr-TR" dirty="0" err="1" smtClean="0"/>
              <a:t>jog</a:t>
            </a:r>
            <a:r>
              <a:rPr lang="tr-TR" dirty="0" smtClean="0"/>
              <a:t>, </a:t>
            </a:r>
            <a:r>
              <a:rPr lang="tr-TR" dirty="0" err="1" smtClean="0"/>
              <a:t>cimnastikya</a:t>
            </a:r>
            <a:r>
              <a:rPr lang="tr-TR" dirty="0" smtClean="0"/>
              <a:t> da bisiklet gibi genel etkinlikleri, özel ısınma ise spor dalına özgü alıştırmaları ısınma için kullanma ile sağlanmaktadır (8,75). Çok sayıdaki sporcu için pasif ısınma yöntemlerini kullanmak, çok uygun olmamaktadır. Bu nedenle, antrenman ya da yarışma için </a:t>
            </a:r>
            <a:r>
              <a:rPr lang="tr-TR" dirty="0" err="1" smtClean="0"/>
              <a:t>sporcu¬lar</a:t>
            </a:r>
            <a:r>
              <a:rPr lang="tr-TR" dirty="0" smtClean="0"/>
              <a:t> genellikle aktif ısınmayı kullanmaktadırlar.</a:t>
            </a:r>
            <a:endParaRPr lang="tr-TR" dirty="0"/>
          </a:p>
        </p:txBody>
      </p:sp>
    </p:spTree>
    <p:extLst>
      <p:ext uri="{BB962C8B-B14F-4D97-AF65-F5344CB8AC3E}">
        <p14:creationId xmlns:p14="http://schemas.microsoft.com/office/powerpoint/2010/main" val="1584378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b="1" dirty="0" smtClean="0"/>
              <a:t>Isınmanı Yapısı</a:t>
            </a:r>
            <a:r>
              <a:rPr lang="tr-TR" dirty="0" smtClean="0"/>
              <a:t> Isınmanın yapısı, sporcunun fiziksel kapasitesi, çevresel koşullar ve spor etkinliğinin sınırlamaları gibi etmenlere bağlı olarak değişmektedir (9). Genel ısınma sırasında sporcu yavaş koşu, </a:t>
            </a:r>
            <a:r>
              <a:rPr lang="tr-TR" dirty="0" err="1" smtClean="0"/>
              <a:t>cimnastik</a:t>
            </a:r>
            <a:r>
              <a:rPr lang="tr-TR" dirty="0" smtClean="0"/>
              <a:t>, bisiklet ya da benzeri alıştırmalar ile kas ve </a:t>
            </a:r>
            <a:r>
              <a:rPr lang="tr-TR" dirty="0" err="1" smtClean="0"/>
              <a:t>vü¬cut</a:t>
            </a:r>
            <a:r>
              <a:rPr lang="tr-TR" dirty="0" smtClean="0"/>
              <a:t> temel sıcaklığını yükseltecek etkinliklere katılmaktadır (75). Çoğu sporcun için genel ısınma, düşük sertlikte (V02max %40-60 arasında) 5-10 </a:t>
            </a:r>
            <a:r>
              <a:rPr lang="tr-TR" dirty="0" err="1" smtClean="0"/>
              <a:t>dk</a:t>
            </a:r>
            <a:r>
              <a:rPr lang="tr-TR" dirty="0" smtClean="0"/>
              <a:t> sürmektedir. </a:t>
            </a:r>
            <a:endParaRPr lang="tr-TR" dirty="0"/>
          </a:p>
        </p:txBody>
      </p:sp>
    </p:spTree>
    <p:extLst>
      <p:ext uri="{BB962C8B-B14F-4D97-AF65-F5344CB8AC3E}">
        <p14:creationId xmlns:p14="http://schemas.microsoft.com/office/powerpoint/2010/main" val="1735708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smtClean="0"/>
              <a:t>Isınma sırasında fosfat bozulmasını azaltarak vücut sıcaklığını arttırmasından dolayı düşük </a:t>
            </a:r>
            <a:r>
              <a:rPr lang="tr-TR" dirty="0" err="1" smtClean="0"/>
              <a:t>sertlikli</a:t>
            </a:r>
            <a:r>
              <a:rPr lang="tr-TR" dirty="0" smtClean="0"/>
              <a:t> </a:t>
            </a:r>
            <a:r>
              <a:rPr lang="tr-TR" dirty="0" err="1" smtClean="0"/>
              <a:t>uygu¬lamalar</a:t>
            </a:r>
            <a:r>
              <a:rPr lang="tr-TR" dirty="0" smtClean="0"/>
              <a:t> önerilmektedir (9). Ek olarak vücut ısısının artışı, ısınmanın başlamasından 3-5 </a:t>
            </a:r>
            <a:r>
              <a:rPr lang="tr-TR" dirty="0" err="1" smtClean="0"/>
              <a:t>dk</a:t>
            </a:r>
            <a:r>
              <a:rPr lang="tr-TR" dirty="0" smtClean="0"/>
              <a:t> içinde yükselmeye başlamakta, 10-20 </a:t>
            </a:r>
            <a:r>
              <a:rPr lang="tr-TR" dirty="0" err="1" smtClean="0"/>
              <a:t>dk</a:t>
            </a:r>
            <a:r>
              <a:rPr lang="tr-TR" dirty="0" smtClean="0"/>
              <a:t> arasında ise en yüksek düzeyine ulaşmaktadır (60). Antrenörler, sporcuları için gerekli olan süreyi özel olarak belirlemelidir. Bunun </a:t>
            </a:r>
            <a:r>
              <a:rPr lang="tr-TR" dirty="0" err="1" smtClean="0"/>
              <a:t>ne¬deni</a:t>
            </a:r>
            <a:r>
              <a:rPr lang="tr-TR" dirty="0" smtClean="0"/>
              <a:t> ise düşük kondisyon düzeyine sahip,-sporcuların, bazı durumlarda daha kısa sürede ısınabildikleri görülebilmektedir. Bunun tersine ise üst düzey antrenmanlı sporcularda, ısınmanın süresi ve sertliğini arttırarak, vücut ısısını yükseltmeleri için daha fazla süreye gereksinimleri bulunmaktadır (75). Sporcunun yeterince ısınmış olup olmadığını </a:t>
            </a:r>
            <a:r>
              <a:rPr lang="tr-TR" dirty="0" err="1" smtClean="0"/>
              <a:t>belirle¬mek</a:t>
            </a:r>
            <a:r>
              <a:rPr lang="tr-TR" dirty="0" smtClean="0"/>
              <a:t> için iyi bir gösterge de terlemedir (9,75).</a:t>
            </a:r>
            <a:endParaRPr lang="tr-TR" dirty="0"/>
          </a:p>
        </p:txBody>
      </p:sp>
    </p:spTree>
    <p:extLst>
      <p:ext uri="{BB962C8B-B14F-4D97-AF65-F5344CB8AC3E}">
        <p14:creationId xmlns:p14="http://schemas.microsoft.com/office/powerpoint/2010/main" val="1061959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Genel ısınma tamamlandıktan sonra sporcular, özel ısınmaya geçmelidirler. Özel </a:t>
            </a:r>
            <a:r>
              <a:rPr lang="tr-TR" dirty="0" err="1" smtClean="0"/>
              <a:t>ısın¬ma</a:t>
            </a:r>
            <a:r>
              <a:rPr lang="tr-TR" dirty="0" smtClean="0"/>
              <a:t>, sporcuyu yapılacak etkinliğe hazırlamak için kullanılmaktadır. Özel ısınma, giderek artan sertlikte, alıştırma sonrası potansiyeli arttırıcı uygulamaları da içermelidir.</a:t>
            </a:r>
            <a:endParaRPr lang="tr-TR" dirty="0"/>
          </a:p>
        </p:txBody>
      </p:sp>
    </p:spTree>
    <p:extLst>
      <p:ext uri="{BB962C8B-B14F-4D97-AF65-F5344CB8AC3E}">
        <p14:creationId xmlns:p14="http://schemas.microsoft.com/office/powerpoint/2010/main" val="28799034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380843" y="1815000"/>
            <a:ext cx="9430314" cy="3228000"/>
          </a:xfrm>
          <a:prstGeom prst="rect">
            <a:avLst/>
          </a:prstGeom>
        </p:spPr>
      </p:pic>
    </p:spTree>
    <p:extLst>
      <p:ext uri="{BB962C8B-B14F-4D97-AF65-F5344CB8AC3E}">
        <p14:creationId xmlns:p14="http://schemas.microsoft.com/office/powerpoint/2010/main" val="1271065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Örneğin; kısa ve sert sprint etkinlikleri, koşu (28) kayak verimini (10) arttırmaktadır. Bu gelişimin sağlanması için kullanılan alıştırmalar arasında, yeterli bir dinlenme süresi verilmesi ge-</a:t>
            </a:r>
            <a:r>
              <a:rPr lang="tr-TR" dirty="0" err="1" smtClean="0"/>
              <a:t>rekmektedir</a:t>
            </a:r>
            <a:r>
              <a:rPr lang="tr-TR" dirty="0" smtClean="0"/>
              <a:t>. Bu süre içerisinde alıştırmanın sonrasındaki potansiyel etkiyi arttırmak </a:t>
            </a:r>
            <a:r>
              <a:rPr lang="tr-TR" dirty="0" err="1" smtClean="0"/>
              <a:t>ama¬cı</a:t>
            </a:r>
            <a:r>
              <a:rPr lang="tr-TR" dirty="0" smtClean="0"/>
              <a:t> ile vücudu sıcak tutacak aktif alıştırmalar uygulanmalıdır. Bu açıdan ısınma ile yarışma arasında en az 5 </a:t>
            </a:r>
            <a:r>
              <a:rPr lang="tr-TR" dirty="0" err="1" smtClean="0"/>
              <a:t>dk'lık</a:t>
            </a:r>
            <a:r>
              <a:rPr lang="tr-TR" dirty="0" smtClean="0"/>
              <a:t> bir sürenin etkin bir dinlenme olarak kullanılması önerilmektedir (9).</a:t>
            </a:r>
            <a:endParaRPr lang="tr-TR" dirty="0"/>
          </a:p>
        </p:txBody>
      </p:sp>
    </p:spTree>
    <p:extLst>
      <p:ext uri="{BB962C8B-B14F-4D97-AF65-F5344CB8AC3E}">
        <p14:creationId xmlns:p14="http://schemas.microsoft.com/office/powerpoint/2010/main" val="36555183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Yarışmalara hazırlanırken, yarışmanın özel beceriler içermesinden dolayı özel bir </a:t>
            </a:r>
            <a:r>
              <a:rPr lang="tr-TR" dirty="0" err="1" smtClean="0"/>
              <a:t>ısın¬manın</a:t>
            </a:r>
            <a:r>
              <a:rPr lang="tr-TR" dirty="0" smtClean="0"/>
              <a:t> yapılması çok önemli olmaktadır. Örneğin, bir </a:t>
            </a:r>
            <a:r>
              <a:rPr lang="tr-TR" dirty="0" err="1" smtClean="0"/>
              <a:t>cimnastikcinin</a:t>
            </a:r>
            <a:r>
              <a:rPr lang="tr-TR" dirty="0" smtClean="0"/>
              <a:t> ısınmasında, </a:t>
            </a:r>
            <a:r>
              <a:rPr lang="tr-TR" dirty="0" err="1" smtClean="0"/>
              <a:t>ya¬rışmaya</a:t>
            </a:r>
            <a:r>
              <a:rPr lang="tr-TR" dirty="0" smtClean="0"/>
              <a:t> fiziksel ve zihinsel olarak hazırlanmak için bazı teknik öğelerin, tekrarlanması ile ısınmak yapılmaktadır. Bir sporcunun ısınma evresinde özel etkinlikleri içeren, özel bir ısınmayı 10-15 </a:t>
            </a:r>
            <a:r>
              <a:rPr lang="tr-TR" dirty="0" err="1" smtClean="0"/>
              <a:t>dk</a:t>
            </a:r>
            <a:r>
              <a:rPr lang="tr-TR" dirty="0" smtClean="0"/>
              <a:t> yapması önerilmektedir (35). Buna karşın spor dallarının özelliklerine bağlı olarak da sporcular daha özel bir ısınma süresine </a:t>
            </a:r>
            <a:r>
              <a:rPr lang="tr-TR" dirty="0" err="1" smtClean="0"/>
              <a:t>gereksinm</a:t>
            </a:r>
            <a:r>
              <a:rPr lang="tr-TR" dirty="0" smtClean="0"/>
              <a:t> duymaktadırlar. </a:t>
            </a:r>
            <a:endParaRPr lang="tr-TR" dirty="0"/>
          </a:p>
        </p:txBody>
      </p:sp>
    </p:spTree>
    <p:extLst>
      <p:ext uri="{BB962C8B-B14F-4D97-AF65-F5344CB8AC3E}">
        <p14:creationId xmlns:p14="http://schemas.microsoft.com/office/powerpoint/2010/main" val="39033254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Bu öğelerin tümünü içeren bir ısınma örneği çizelge 9.1 de gösterilmiştir. Toplam ısınma süresi 20-25 </a:t>
            </a:r>
            <a:r>
              <a:rPr lang="tr-TR" dirty="0" err="1" smtClean="0"/>
              <a:t>dk</a:t>
            </a:r>
            <a:r>
              <a:rPr lang="tr-TR" dirty="0" smtClean="0"/>
              <a:t> arasında sürmelidir. Bu ısınmada, vücut sıcaklığını arttırmayı amaçlayan genel bir ısınma ile spor dalına özel etkinlikleri içeren özel ısınmayı içermelidir. Isınma </a:t>
            </a:r>
            <a:r>
              <a:rPr lang="tr-TR" dirty="0" err="1" smtClean="0"/>
              <a:t>sü¬resi</a:t>
            </a:r>
            <a:r>
              <a:rPr lang="tr-TR" dirty="0" smtClean="0"/>
              <a:t> sporcunun gereksinimlerine bağlı olarak artmakta ya da azalabilmektedir. Örneğin, dayanıklılık koşusu gibi uzun süre etkinliklere katılan bir sporcu için etkili bir ısınma 45 </a:t>
            </a:r>
            <a:r>
              <a:rPr lang="tr-TR" dirty="0" err="1" smtClean="0"/>
              <a:t>dk</a:t>
            </a:r>
            <a:r>
              <a:rPr lang="tr-TR" dirty="0" smtClean="0"/>
              <a:t> sürebilmektedir. Tersine düşük düzeyde olan sporcular, daha düşük ısınma süresi </a:t>
            </a:r>
            <a:r>
              <a:rPr lang="tr-TR" dirty="0" err="1" smtClean="0"/>
              <a:t>kul¬lanacaklardır</a:t>
            </a:r>
            <a:r>
              <a:rPr lang="tr-TR" dirty="0" smtClean="0"/>
              <a:t>. Isınmanın ilginç bir uygulaması da antrenmanın hazırlık döneminde uzun süreli ısınmaların, </a:t>
            </a:r>
            <a:r>
              <a:rPr lang="tr-TR" dirty="0" err="1" smtClean="0"/>
              <a:t>kondisyonlanma</a:t>
            </a:r>
            <a:r>
              <a:rPr lang="tr-TR" dirty="0" smtClean="0"/>
              <a:t> amaçlı olarak kullanılmasıdır.</a:t>
            </a:r>
            <a:endParaRPr lang="tr-TR" dirty="0"/>
          </a:p>
        </p:txBody>
      </p:sp>
    </p:spTree>
    <p:extLst>
      <p:ext uri="{BB962C8B-B14F-4D97-AF65-F5344CB8AC3E}">
        <p14:creationId xmlns:p14="http://schemas.microsoft.com/office/powerpoint/2010/main" val="2950162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Fizyolojik Etkiler Aktif ısınmayla birlikte çok sayıda fizyolojik etmen üzerinde </a:t>
            </a:r>
            <a:r>
              <a:rPr lang="tr-TR" dirty="0" err="1" smtClean="0"/>
              <a:t>değişik¬likler</a:t>
            </a:r>
            <a:r>
              <a:rPr lang="tr-TR" dirty="0" smtClean="0"/>
              <a:t> gözükmektedir (8,75) (yandaki kutuya bakınız). Isınma ile oluşan ilk değişiklik, kas ve vücut ısısında bir artıştır (8,9,75). Isınmanın artışına bağlı olarak sinir iletim hızında ve </a:t>
            </a:r>
            <a:r>
              <a:rPr lang="tr-TR" dirty="0" err="1" smtClean="0"/>
              <a:t>metabolik</a:t>
            </a:r>
            <a:r>
              <a:rPr lang="tr-TR" dirty="0" smtClean="0"/>
              <a:t> tepkilerin hızında oluşan artışlara bağlı olarak ortaya çıkan, kas </a:t>
            </a:r>
            <a:r>
              <a:rPr lang="tr-TR" dirty="0" err="1" smtClean="0"/>
              <a:t>kasılmala¬rının</a:t>
            </a:r>
            <a:r>
              <a:rPr lang="tr-TR" dirty="0" smtClean="0"/>
              <a:t> kuvvetinin ve hızının arttırılmasında görülmektedir (8,9,75) . </a:t>
            </a:r>
            <a:endParaRPr lang="tr-TR" dirty="0"/>
          </a:p>
        </p:txBody>
      </p:sp>
    </p:spTree>
    <p:extLst>
      <p:ext uri="{BB962C8B-B14F-4D97-AF65-F5344CB8AC3E}">
        <p14:creationId xmlns:p14="http://schemas.microsoft.com/office/powerpoint/2010/main" val="17386506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02904" y="2159453"/>
            <a:ext cx="7682552" cy="1200329"/>
          </a:xfrm>
          <a:prstGeom prst="rect">
            <a:avLst/>
          </a:prstGeom>
        </p:spPr>
        <p:txBody>
          <a:bodyPr wrap="none">
            <a:spAutoFit/>
          </a:bodyPr>
          <a:lstStyle/>
          <a:p>
            <a:r>
              <a:rPr lang="tr-TR" dirty="0" smtClean="0"/>
              <a:t>Ayrıca ısı artışına bağlı olarak kılcal damarlarının genişlemesi ve kan</a:t>
            </a:r>
          </a:p>
          <a:p>
            <a:r>
              <a:rPr lang="tr-TR" dirty="0" smtClean="0"/>
              <a:t> akışının hızlanmakta(75), bu da oksijenin kaslara taşınmasını kolaylaştırmaktadır</a:t>
            </a:r>
          </a:p>
          <a:p>
            <a:r>
              <a:rPr lang="tr-TR" dirty="0" smtClean="0"/>
              <a:t> (6). Oksijenin taşınmasına bağlı olarak da çalışan kaslarda hemoglobin</a:t>
            </a:r>
          </a:p>
          <a:p>
            <a:r>
              <a:rPr lang="tr-TR" dirty="0" smtClean="0"/>
              <a:t> ve </a:t>
            </a:r>
            <a:r>
              <a:rPr lang="tr-TR" dirty="0" err="1" smtClean="0"/>
              <a:t>miyoglobin</a:t>
            </a:r>
            <a:r>
              <a:rPr lang="tr-TR" dirty="0" smtClean="0"/>
              <a:t> düzeylerinde artış sağlanmaktadır (7,8).</a:t>
            </a:r>
            <a:endParaRPr lang="tr-TR" dirty="0"/>
          </a:p>
        </p:txBody>
      </p:sp>
    </p:spTree>
    <p:extLst>
      <p:ext uri="{BB962C8B-B14F-4D97-AF65-F5344CB8AC3E}">
        <p14:creationId xmlns:p14="http://schemas.microsoft.com/office/powerpoint/2010/main" val="26386749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536343" y="1266492"/>
            <a:ext cx="5119313" cy="4325016"/>
          </a:xfrm>
          <a:prstGeom prst="rect">
            <a:avLst/>
          </a:prstGeom>
        </p:spPr>
      </p:pic>
    </p:spTree>
    <p:extLst>
      <p:ext uri="{BB962C8B-B14F-4D97-AF65-F5344CB8AC3E}">
        <p14:creationId xmlns:p14="http://schemas.microsoft.com/office/powerpoint/2010/main" val="36226420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305342"/>
            <a:ext cx="6096000" cy="4247317"/>
          </a:xfrm>
          <a:prstGeom prst="rect">
            <a:avLst/>
          </a:prstGeom>
        </p:spPr>
        <p:txBody>
          <a:bodyPr>
            <a:spAutoFit/>
          </a:bodyPr>
          <a:lstStyle/>
          <a:p>
            <a:r>
              <a:rPr lang="tr-TR" dirty="0" smtClean="0"/>
              <a:t>Bu türden ısınma etkilerinin sıcaklık artışlarına </a:t>
            </a:r>
            <a:r>
              <a:rPr lang="tr-TR" dirty="0" err="1" smtClean="0"/>
              <a:t>bağ¬lı</a:t>
            </a:r>
            <a:r>
              <a:rPr lang="tr-TR" dirty="0" smtClean="0"/>
              <a:t> olmasına karşın diğer bazı etmenlerinde verim </a:t>
            </a:r>
            <a:r>
              <a:rPr lang="tr-TR" dirty="0" err="1" smtClean="0"/>
              <a:t>dü¬zeyini</a:t>
            </a:r>
            <a:r>
              <a:rPr lang="tr-TR" dirty="0" smtClean="0"/>
              <a:t> geliştirmede önemli etkileri olduğu öne </a:t>
            </a:r>
            <a:r>
              <a:rPr lang="tr-TR" dirty="0" err="1" smtClean="0"/>
              <a:t>sürül¬mektedir</a:t>
            </a:r>
            <a:r>
              <a:rPr lang="tr-TR" dirty="0" smtClean="0"/>
              <a:t>. Özel bir ilgi konusu olan bir durum ise bir ısınma protokolüne bağlı olarak oluşturulan, etkinlik sonrası güçlendirici etkidir (</a:t>
            </a:r>
            <a:r>
              <a:rPr lang="tr-TR" dirty="0" err="1" smtClean="0"/>
              <a:t>postactivation</a:t>
            </a:r>
            <a:r>
              <a:rPr lang="tr-TR" dirty="0" smtClean="0"/>
              <a:t> </a:t>
            </a:r>
            <a:r>
              <a:rPr lang="tr-TR" dirty="0" err="1" smtClean="0"/>
              <a:t>potentia-ting</a:t>
            </a:r>
            <a:r>
              <a:rPr lang="tr-TR" dirty="0" smtClean="0"/>
              <a:t>) (47,71,76). Etkinlik sonrası güçlendirici etki, bir kas kasılmasından sonra yeniden kasılma </a:t>
            </a:r>
            <a:r>
              <a:rPr lang="tr-TR" dirty="0" err="1" smtClean="0"/>
              <a:t>kapasitesi¬nin</a:t>
            </a:r>
            <a:r>
              <a:rPr lang="tr-TR" dirty="0" smtClean="0"/>
              <a:t> arttırılması olarak tanımlanmaktadır (47). Etkinlik sonrası güçlendirici etki, büyük bir olasılıkla </a:t>
            </a:r>
            <a:r>
              <a:rPr lang="tr-TR" dirty="0" err="1" smtClean="0"/>
              <a:t>miyozin</a:t>
            </a:r>
            <a:r>
              <a:rPr lang="tr-TR" dirty="0" smtClean="0"/>
              <a:t> düzenleyici zincirlerinde </a:t>
            </a:r>
            <a:r>
              <a:rPr lang="tr-TR" dirty="0" err="1" smtClean="0"/>
              <a:t>fosforilasyona</a:t>
            </a:r>
            <a:r>
              <a:rPr lang="tr-TR" dirty="0" smtClean="0"/>
              <a:t> (26,27,34) ya da </a:t>
            </a:r>
            <a:r>
              <a:rPr lang="tr-TR" dirty="0" err="1" smtClean="0"/>
              <a:t>sitosol</a:t>
            </a:r>
            <a:r>
              <a:rPr lang="tr-TR" dirty="0" smtClean="0"/>
              <a:t> içinde kalsiyumun (Ca2+) yükselmesine </a:t>
            </a:r>
            <a:r>
              <a:rPr lang="tr-TR" dirty="0" err="1" smtClean="0"/>
              <a:t>bağ¬lıdır</a:t>
            </a:r>
            <a:r>
              <a:rPr lang="tr-TR" dirty="0" smtClean="0"/>
              <a:t> (5). Etkinlik sonrası güçlendirme etkisi, kuvvet ve çabuk kuvvet (güç) verimi ile yakın ilişkide olmasına karşın (47,57,71,76), bazı araştırmacılar ise bu etkinin sadece üst düzey antrenmanlı sporcularda görüldüğünü belirtmektedirler (17).</a:t>
            </a:r>
            <a:endParaRPr lang="tr-TR" dirty="0"/>
          </a:p>
        </p:txBody>
      </p:sp>
    </p:spTree>
    <p:extLst>
      <p:ext uri="{BB962C8B-B14F-4D97-AF65-F5344CB8AC3E}">
        <p14:creationId xmlns:p14="http://schemas.microsoft.com/office/powerpoint/2010/main" val="32817146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Psikolojik Etkiler Isınmanın diğer bir etkisi de sporcunun psikolojik durumunda </a:t>
            </a:r>
            <a:r>
              <a:rPr lang="tr-TR" dirty="0" err="1" smtClean="0"/>
              <a:t>yarat¬tığı</a:t>
            </a:r>
            <a:r>
              <a:rPr lang="tr-TR" dirty="0" smtClean="0"/>
              <a:t> değişmelerdir (8). Araştırmacılar, hipnoz ile ısınma yapması unutturulmuş </a:t>
            </a:r>
            <a:r>
              <a:rPr lang="tr-TR" dirty="0" err="1" smtClean="0"/>
              <a:t>sporcular¬da</a:t>
            </a:r>
            <a:r>
              <a:rPr lang="tr-TR" dirty="0" smtClean="0"/>
              <a:t>, verim düzeyinde kötüleşmeler olduğunu belirtmektedirler (42). Başka araştırmacılar ise ısınma sırasında zihinsel imgeler kullanan sporcuların, fizyolojik verim düzeylerinde olumlu değişmeler olduğunu göstermişlerdir (41). Bu bağlamda ısınmanın, sadece </a:t>
            </a:r>
            <a:r>
              <a:rPr lang="tr-TR" dirty="0" err="1" smtClean="0"/>
              <a:t>fizyo¬lojik</a:t>
            </a:r>
            <a:r>
              <a:rPr lang="tr-TR" dirty="0" smtClean="0"/>
              <a:t> değil, psikolojik olarak da etkiler ortaya çıkarttığı görülmektedir.</a:t>
            </a:r>
            <a:endParaRPr lang="tr-TR" dirty="0"/>
          </a:p>
        </p:txBody>
      </p:sp>
    </p:spTree>
    <p:extLst>
      <p:ext uri="{BB962C8B-B14F-4D97-AF65-F5344CB8AC3E}">
        <p14:creationId xmlns:p14="http://schemas.microsoft.com/office/powerpoint/2010/main" val="7822725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Yaralanmalar Çok iyi ve uygun bir biçimde yapılan ısınmaların, yaralanma oranını azaltacağı belirtilmektedir (75). Diğer bir değişle ısınma sırasında ortaya çıkan yüksek ısı, yaralanma olasılığını azaltmaktadır. 1 °C ısı artışının hayvanlarda iskelet kası </a:t>
            </a:r>
            <a:r>
              <a:rPr lang="tr-TR" dirty="0" err="1" smtClean="0"/>
              <a:t>yaralanma¬larını</a:t>
            </a:r>
            <a:r>
              <a:rPr lang="tr-TR" dirty="0" smtClean="0"/>
              <a:t> azalttığını gösteren bulgular bu yaklaşımı desteklemektedir.</a:t>
            </a:r>
            <a:endParaRPr lang="tr-TR" dirty="0"/>
          </a:p>
        </p:txBody>
      </p:sp>
    </p:spTree>
    <p:extLst>
      <p:ext uri="{BB962C8B-B14F-4D97-AF65-F5344CB8AC3E}">
        <p14:creationId xmlns:p14="http://schemas.microsoft.com/office/powerpoint/2010/main" val="12500080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err="1" smtClean="0"/>
              <a:t>Streching</a:t>
            </a:r>
            <a:r>
              <a:rPr lang="tr-TR" dirty="0" smtClean="0"/>
              <a:t> (Gerdirme) Güncel bilimsel kaynaklar, ısınma döneminde yalnızca </a:t>
            </a:r>
            <a:r>
              <a:rPr lang="tr-TR" dirty="0" err="1" smtClean="0"/>
              <a:t>dina¬mik</a:t>
            </a:r>
            <a:r>
              <a:rPr lang="tr-TR" dirty="0" smtClean="0"/>
              <a:t> </a:t>
            </a:r>
            <a:r>
              <a:rPr lang="tr-TR" dirty="0" err="1" smtClean="0"/>
              <a:t>streching</a:t>
            </a:r>
            <a:r>
              <a:rPr lang="tr-TR" dirty="0" smtClean="0"/>
              <a:t> uygulamalarının yapılması gerekli olduğunu ve statik </a:t>
            </a:r>
            <a:r>
              <a:rPr lang="tr-TR" dirty="0" err="1" smtClean="0"/>
              <a:t>streching</a:t>
            </a:r>
            <a:r>
              <a:rPr lang="tr-TR" dirty="0" smtClean="0"/>
              <a:t> </a:t>
            </a:r>
            <a:r>
              <a:rPr lang="tr-TR" dirty="0" err="1" smtClean="0"/>
              <a:t>alıştırma¬larından</a:t>
            </a:r>
            <a:r>
              <a:rPr lang="tr-TR" dirty="0" smtClean="0"/>
              <a:t> sürekli olarak kaçınılması gerektiğini belirtmektedirler (64,74). Statik germenin genellikle kuvvet ve çabuk kuvvet sporlarında verim düzeyinde düşmeler ortaya çıkarttığı belirtilmesine karşın, statik </a:t>
            </a:r>
            <a:r>
              <a:rPr lang="tr-TR" dirty="0" err="1" smtClean="0"/>
              <a:t>streching</a:t>
            </a:r>
            <a:r>
              <a:rPr lang="tr-TR" dirty="0" smtClean="0"/>
              <a:t> uygulamalarının tüm etkinliklerde, verim düzeyinde azalmalara neden olduğu da belirtilmektedir (64). Isınma evresinde spor dalına özel </a:t>
            </a:r>
            <a:r>
              <a:rPr lang="tr-TR" dirty="0" err="1" smtClean="0"/>
              <a:t>ha¬reketleri</a:t>
            </a:r>
            <a:r>
              <a:rPr lang="tr-TR" dirty="0" smtClean="0"/>
              <a:t> içeren, dinamik </a:t>
            </a:r>
            <a:r>
              <a:rPr lang="tr-TR" dirty="0" err="1" smtClean="0"/>
              <a:t>streching</a:t>
            </a:r>
            <a:r>
              <a:rPr lang="tr-TR" dirty="0" smtClean="0"/>
              <a:t> uygulamaları içermesine karşın statik </a:t>
            </a:r>
            <a:r>
              <a:rPr lang="tr-TR" dirty="0" err="1" smtClean="0"/>
              <a:t>streching</a:t>
            </a:r>
            <a:r>
              <a:rPr lang="tr-TR" dirty="0" smtClean="0"/>
              <a:t> </a:t>
            </a:r>
            <a:r>
              <a:rPr lang="tr-TR" dirty="0" err="1" smtClean="0"/>
              <a:t>alıştır¬maları</a:t>
            </a:r>
            <a:r>
              <a:rPr lang="tr-TR" dirty="0" smtClean="0"/>
              <a:t> ise soğuma evresinde artan hareketlilik düzeyini korumak için kullanılmalıdır.</a:t>
            </a:r>
            <a:endParaRPr lang="tr-TR" dirty="0"/>
          </a:p>
        </p:txBody>
      </p:sp>
    </p:spTree>
    <p:extLst>
      <p:ext uri="{BB962C8B-B14F-4D97-AF65-F5344CB8AC3E}">
        <p14:creationId xmlns:p14="http://schemas.microsoft.com/office/powerpoint/2010/main" val="19140754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Antrenmanın Biriminin Temel Bölümü</a:t>
            </a:r>
          </a:p>
          <a:p>
            <a:r>
              <a:rPr lang="tr-TR" dirty="0" smtClean="0"/>
              <a:t>Antrenmanın özel hedeflerinin çalışması, antrenman biriminin bu temel bölümünde gerçekleştirilmektedir. Bu bölümde, sporcular yeni beceriler ve taktik davranışları </a:t>
            </a:r>
            <a:r>
              <a:rPr lang="tr-TR" dirty="0" err="1" smtClean="0"/>
              <a:t>öğren¬meye</a:t>
            </a:r>
            <a:r>
              <a:rPr lang="tr-TR" dirty="0" smtClean="0"/>
              <a:t>, özel </a:t>
            </a:r>
            <a:r>
              <a:rPr lang="tr-TR" dirty="0" err="1" smtClean="0"/>
              <a:t>biomotor</a:t>
            </a:r>
            <a:r>
              <a:rPr lang="tr-TR" dirty="0" smtClean="0"/>
              <a:t> yetilerini geliştirmeye ve psikolojik niteliklerini geliştirmeye </a:t>
            </a:r>
            <a:r>
              <a:rPr lang="tr-TR" dirty="0" err="1" smtClean="0"/>
              <a:t>yoğunlaş¬maktadırlar</a:t>
            </a:r>
            <a:r>
              <a:rPr lang="tr-TR" dirty="0" smtClean="0"/>
              <a:t>.</a:t>
            </a:r>
            <a:endParaRPr lang="tr-TR" dirty="0"/>
          </a:p>
        </p:txBody>
      </p:sp>
    </p:spTree>
    <p:extLst>
      <p:ext uri="{BB962C8B-B14F-4D97-AF65-F5344CB8AC3E}">
        <p14:creationId xmlns:p14="http://schemas.microsoft.com/office/powerpoint/2010/main" val="28540828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Antrenmanın temel bölümünün içeriği, sporcunun antrenman durumu, sporun türü, cinsiyet, yaş ve antrenman evresi gibi birçok etmene bağlı olarak değişmektedir. Temel antrenman bölümü, </a:t>
            </a:r>
            <a:r>
              <a:rPr lang="tr-TR" dirty="0" err="1" smtClean="0"/>
              <a:t>biomotor</a:t>
            </a:r>
            <a:r>
              <a:rPr lang="tr-TR" dirty="0" smtClean="0"/>
              <a:t> yetenekler, teknik ve taktik gelişiminin yanı sıra </a:t>
            </a:r>
            <a:r>
              <a:rPr lang="tr-TR" dirty="0" err="1" smtClean="0"/>
              <a:t>psikolo¬jik</a:t>
            </a:r>
            <a:r>
              <a:rPr lang="tr-TR" dirty="0" smtClean="0"/>
              <a:t> özellikleri de birlikte geliştirdiği bütünleşmiş bir yapıdadır. Buna karşın yeni başlayan sporcular için öncelikli olarak aşağıda verilen sıralamadaki gibi uygulamanın </a:t>
            </a:r>
            <a:r>
              <a:rPr lang="tr-TR" dirty="0" err="1" smtClean="0"/>
              <a:t>gerçekleşti¬rilmesi</a:t>
            </a:r>
            <a:r>
              <a:rPr lang="tr-TR" dirty="0" smtClean="0"/>
              <a:t> önerilmektedir:</a:t>
            </a:r>
            <a:endParaRPr lang="tr-TR" dirty="0"/>
          </a:p>
        </p:txBody>
      </p:sp>
    </p:spTree>
    <p:extLst>
      <p:ext uri="{BB962C8B-B14F-4D97-AF65-F5344CB8AC3E}">
        <p14:creationId xmlns:p14="http://schemas.microsoft.com/office/powerpoint/2010/main" val="40574169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1.	Teknik ya da taktik öğelerin öğrenilmesi ya da kusursuzlaştırılması</a:t>
            </a:r>
          </a:p>
          <a:p>
            <a:r>
              <a:rPr lang="tr-TR" dirty="0" smtClean="0"/>
              <a:t>2.	Sürat ve çevikliğin geliştirilmesi</a:t>
            </a:r>
          </a:p>
          <a:p>
            <a:r>
              <a:rPr lang="tr-TR" dirty="0" smtClean="0"/>
              <a:t>3.	Kuvvetin geliştirilmesi</a:t>
            </a:r>
          </a:p>
          <a:p>
            <a:r>
              <a:rPr lang="tr-TR" dirty="0" smtClean="0"/>
              <a:t>4.	Dayanıklılığın geliştirilmesi</a:t>
            </a:r>
            <a:endParaRPr lang="tr-TR" dirty="0"/>
          </a:p>
        </p:txBody>
      </p:sp>
    </p:spTree>
    <p:extLst>
      <p:ext uri="{BB962C8B-B14F-4D97-AF65-F5344CB8AC3E}">
        <p14:creationId xmlns:p14="http://schemas.microsoft.com/office/powerpoint/2010/main" val="627573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Antrenman biriminin temel bölümünün başında, yorgunluğun az olmasından dolayı yeni becerilerin, teknik ve taktik öğelerin öğrenilmesi önemli olmaktadır. Yorgunluk, </a:t>
            </a:r>
            <a:r>
              <a:rPr lang="tr-TR" dirty="0" err="1" smtClean="0"/>
              <a:t>mo¬tor</a:t>
            </a:r>
            <a:r>
              <a:rPr lang="tr-TR" dirty="0" smtClean="0"/>
              <a:t> becerilerin doğru bir biçimde uygulanmasını önlemektedir (53). Sporcular, teknik ve taktik öğeleri öğrenmeye ya da pekiştirmeye çalıştıklarında, öncelikli olarak daha önceki dönemlerde kazanılmış olan, teknik öğeleri ya da becerileri çalışarak pekiştirmeleri </a:t>
            </a:r>
            <a:r>
              <a:rPr lang="tr-TR" dirty="0" err="1" smtClean="0"/>
              <a:t>gerek¬mektedir</a:t>
            </a:r>
            <a:r>
              <a:rPr lang="tr-TR" dirty="0" smtClean="0"/>
              <a:t>. Daha sonra ise yarışmada çok önemli olan teknik öğelerin ve becerilerin </a:t>
            </a:r>
            <a:r>
              <a:rPr lang="tr-TR" dirty="0" err="1" smtClean="0"/>
              <a:t>pekişti¬rilmesi</a:t>
            </a:r>
            <a:r>
              <a:rPr lang="tr-TR" dirty="0" smtClean="0"/>
              <a:t> çalışılmalıdır. Pekiştirmenin ardından ise kusursuzlaştırmak için beceriler yarışma uygulanmasına benzer bir biçimde uygulanmalıdır.</a:t>
            </a:r>
            <a:endParaRPr lang="tr-TR" dirty="0"/>
          </a:p>
        </p:txBody>
      </p:sp>
    </p:spTree>
    <p:extLst>
      <p:ext uri="{BB962C8B-B14F-4D97-AF65-F5344CB8AC3E}">
        <p14:creationId xmlns:p14="http://schemas.microsoft.com/office/powerpoint/2010/main" val="36033756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1754326"/>
          </a:xfrm>
          <a:prstGeom prst="rect">
            <a:avLst/>
          </a:prstGeom>
        </p:spPr>
        <p:txBody>
          <a:bodyPr>
            <a:spAutoFit/>
          </a:bodyPr>
          <a:lstStyle/>
          <a:p>
            <a:r>
              <a:rPr lang="tr-TR" dirty="0" smtClean="0"/>
              <a:t>Eğer, tekniğin pekiştirilmesi ve kusursuzlaştırılması için yoğun bir çalışma gerekiyorsa, bu tür uygulamalar antrenman biriminin sonraki bölümlerinde uygulanmalıdır. Sürat </a:t>
            </a:r>
            <a:r>
              <a:rPr lang="tr-TR" dirty="0" err="1" smtClean="0"/>
              <a:t>ça¬lışmaları</a:t>
            </a:r>
            <a:r>
              <a:rPr lang="tr-TR" dirty="0" smtClean="0"/>
              <a:t> ise bu çalışmaların öncesinde uygulanmalıdır. Bu tür yaklaşım özellikle </a:t>
            </a:r>
            <a:r>
              <a:rPr lang="tr-TR" dirty="0" err="1" smtClean="0"/>
              <a:t>halterci¬lerde</a:t>
            </a:r>
            <a:r>
              <a:rPr lang="tr-TR" dirty="0" smtClean="0"/>
              <a:t> ya da atletizmde daha çok kullanılmalıdır.</a:t>
            </a:r>
            <a:endParaRPr lang="tr-TR" dirty="0"/>
          </a:p>
        </p:txBody>
      </p:sp>
    </p:spTree>
    <p:extLst>
      <p:ext uri="{BB962C8B-B14F-4D97-AF65-F5344CB8AC3E}">
        <p14:creationId xmlns:p14="http://schemas.microsoft.com/office/powerpoint/2010/main" val="30396399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Sürat ve çevikliği arttırmak için tasarlanmış olan etkinlikler, genellikle kısa sürelerde ve yüksek sertlikte gerçekleştirilmektedir Bu türden alıştırmaların, yüksek yorgunluk </a:t>
            </a:r>
            <a:r>
              <a:rPr lang="tr-TR" dirty="0" err="1" smtClean="0"/>
              <a:t>dü¬zeyi</a:t>
            </a:r>
            <a:r>
              <a:rPr lang="tr-TR" dirty="0" smtClean="0"/>
              <a:t> ortaya çıkartmasından dolayı sporcuların bu türden alıştırmaları, </a:t>
            </a:r>
            <a:r>
              <a:rPr lang="tr-TR" dirty="0" err="1" smtClean="0"/>
              <a:t>dinlenik</a:t>
            </a:r>
            <a:r>
              <a:rPr lang="tr-TR" dirty="0" smtClean="0"/>
              <a:t> olduğu zamanlarda gerçekleştirmeleri gerekmektedir. Bu nedenle de bu türden sürat çalışmaları genellikle kuvvet ve dayanıklılık uygulamalarından önce yapılmalıdır. Diğer bir değişle bu türden sürat uygulamalarında, antrenman etkinliğinin düzenleme biçimine uygun olarak da birtakım değişiklikler yapılabilmektedir.</a:t>
            </a:r>
            <a:endParaRPr lang="tr-TR" dirty="0"/>
          </a:p>
        </p:txBody>
      </p:sp>
    </p:spTree>
    <p:extLst>
      <p:ext uri="{BB962C8B-B14F-4D97-AF65-F5344CB8AC3E}">
        <p14:creationId xmlns:p14="http://schemas.microsoft.com/office/powerpoint/2010/main" val="36299438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Örneğin sürat gelişimi, antrenman biriminde birincil amaç ise sürati geliştiren alıştırmalar, ısınmanın hemen ardından yapılmalıdır. Eğer koordinasyon ya da çeviklik gelişimi, temel olarak geliştirilmesi gereken özellik ise yorgunluğun etkilemesinden dolayı bu türden uygulamalar bu temel bölümün hemen </a:t>
            </a:r>
            <a:r>
              <a:rPr lang="tr-TR" dirty="0" err="1" smtClean="0"/>
              <a:t>ba¬şında</a:t>
            </a:r>
            <a:r>
              <a:rPr lang="tr-TR" dirty="0" smtClean="0"/>
              <a:t> uygulanmalıdır (53).</a:t>
            </a:r>
          </a:p>
          <a:p>
            <a:r>
              <a:rPr lang="tr-TR" dirty="0" smtClean="0"/>
              <a:t> </a:t>
            </a:r>
            <a:endParaRPr lang="tr-TR" dirty="0"/>
          </a:p>
        </p:txBody>
      </p:sp>
    </p:spTree>
    <p:extLst>
      <p:ext uri="{BB962C8B-B14F-4D97-AF65-F5344CB8AC3E}">
        <p14:creationId xmlns:p14="http://schemas.microsoft.com/office/powerpoint/2010/main" val="3884686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970318"/>
          </a:xfrm>
          <a:prstGeom prst="rect">
            <a:avLst/>
          </a:prstGeom>
        </p:spPr>
        <p:txBody>
          <a:bodyPr>
            <a:spAutoFit/>
          </a:bodyPr>
          <a:lstStyle/>
          <a:p>
            <a:r>
              <a:rPr lang="tr-TR" dirty="0" smtClean="0"/>
              <a:t>Kuvvet geliştirici alıştırmalar ise teknik geliştirici ve teknik ve sürat geliştirici </a:t>
            </a:r>
            <a:r>
              <a:rPr lang="tr-TR" dirty="0" err="1" smtClean="0"/>
              <a:t>alıştırma¬lardan</a:t>
            </a:r>
            <a:r>
              <a:rPr lang="tr-TR" dirty="0" smtClean="0"/>
              <a:t> sonra uygulanmalıdır. Bu yaklaşım çoğu sporcu için uygun olmasına karşın bazı durumlarda uygulanamamaktadır. Örneğin çok sayıda araştırma, öncesinde sprint </a:t>
            </a:r>
            <a:r>
              <a:rPr lang="tr-TR" dirty="0" err="1" smtClean="0"/>
              <a:t>çalış¬masının</a:t>
            </a:r>
            <a:r>
              <a:rPr lang="tr-TR" dirty="0" smtClean="0"/>
              <a:t> uygulandığı, yüksek serti i ki i kuvvet alıştırmalarından (%70-90 1 TM) sonra </a:t>
            </a:r>
            <a:r>
              <a:rPr lang="tr-TR" dirty="0" err="1" smtClean="0"/>
              <a:t>etkin¬lik</a:t>
            </a:r>
            <a:r>
              <a:rPr lang="tr-TR" dirty="0" smtClean="0"/>
              <a:t> sonrası güçlendirme etkisine bağlı olarak koşu hızında artış sağladığını göstermektedir (47,76). Bu türden uygulamaların, sprint çalışmalarında sonra kuvvet antrenmanlarının kapsam ve sertliği aşarı düzeyde değilse, sprint verim düzeyi üzerinde çok etkili </a:t>
            </a:r>
            <a:r>
              <a:rPr lang="tr-TR" dirty="0" err="1" smtClean="0"/>
              <a:t>olduğu¬nu</a:t>
            </a:r>
            <a:r>
              <a:rPr lang="tr-TR" dirty="0" smtClean="0"/>
              <a:t> göstermektedir. Sprintin önce kuvvet antrenmanının sonra yapıldığı yöntem, yalnızca yüksek antrenman düzeyine sahip sporcularda etkili olduğu belirtilmektedir (17).</a:t>
            </a:r>
            <a:endParaRPr lang="tr-TR" dirty="0"/>
          </a:p>
        </p:txBody>
      </p:sp>
    </p:spTree>
    <p:extLst>
      <p:ext uri="{BB962C8B-B14F-4D97-AF65-F5344CB8AC3E}">
        <p14:creationId xmlns:p14="http://schemas.microsoft.com/office/powerpoint/2010/main" val="12329724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Genel ya da özel dayanıklılığı geliştirme amacı ile yapılan alıştırmalar, genellikle </a:t>
            </a:r>
            <a:r>
              <a:rPr lang="tr-TR" dirty="0" err="1" smtClean="0"/>
              <a:t>ant¬renman</a:t>
            </a:r>
            <a:r>
              <a:rPr lang="tr-TR" dirty="0" smtClean="0"/>
              <a:t> biriminin son bölümüne gelecek bir biçimde planlanmalıdır. Bu tür alıştırmalar, oldukça zorlayıcı ve yorucu olduğundan dolayı bu uygulamadan sonra sürat, kuvvet ve çeviklik düzeyini geliştirmek olanaklı olmayacaktır. Buna karşın bu tür bir sıralama, takım sporlarında yorgunluk sonrası özel oyun koşullarının çalışılması yaklaşımı ile </a:t>
            </a:r>
            <a:r>
              <a:rPr lang="tr-TR" dirty="0" err="1" smtClean="0"/>
              <a:t>karıştırıl¬mamalıdır</a:t>
            </a:r>
            <a:r>
              <a:rPr lang="tr-TR" dirty="0" smtClean="0"/>
              <a:t>. Takım sporundaki bu uygulamalarda, amaç yarışma koşullarında antrenman yaptırmaktır.</a:t>
            </a:r>
            <a:endParaRPr lang="tr-TR" dirty="0"/>
          </a:p>
        </p:txBody>
      </p:sp>
    </p:spTree>
    <p:extLst>
      <p:ext uri="{BB962C8B-B14F-4D97-AF65-F5344CB8AC3E}">
        <p14:creationId xmlns:p14="http://schemas.microsoft.com/office/powerpoint/2010/main" val="4144476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Öğrenmenin birincil amaç olduğu yeni başlayan sporcularda, antrenmanın dizilişi </a:t>
            </a:r>
            <a:r>
              <a:rPr lang="tr-TR" dirty="0" err="1" smtClean="0"/>
              <a:t>tek¬nik</a:t>
            </a:r>
            <a:r>
              <a:rPr lang="tr-TR" dirty="0" smtClean="0"/>
              <a:t>, sürat, kuvvet ve dayanıklılık özelliklerini geliştirecek bir biçimde olmalıdır. Buna karşın bir antrenman biriminde, tüm bu dört özelliğin birlikte çalıştırılması seyrek olarak </a:t>
            </a:r>
            <a:r>
              <a:rPr lang="tr-TR" dirty="0" err="1" smtClean="0"/>
              <a:t>gerçek¬leşmektedir</a:t>
            </a:r>
            <a:r>
              <a:rPr lang="tr-TR" dirty="0" smtClean="0"/>
              <a:t>. Bu türden yaklaşım, üst düzey sporcular için de kullanılmaktadır. Buna </a:t>
            </a:r>
            <a:r>
              <a:rPr lang="tr-TR" dirty="0" err="1" smtClean="0"/>
              <a:t>kar¬şın</a:t>
            </a:r>
            <a:r>
              <a:rPr lang="tr-TR" dirty="0" smtClean="0"/>
              <a:t> üst düzey sporcular, bireysel antrenman hedeflerine ve mikro döngü özelliklerine bağlı olarak antrenman özelliklerinin uygulama sırasını değiştirerek de kullanabilmektedirler.</a:t>
            </a:r>
            <a:endParaRPr lang="tr-TR" dirty="0"/>
          </a:p>
        </p:txBody>
      </p:sp>
    </p:spTree>
    <p:extLst>
      <p:ext uri="{BB962C8B-B14F-4D97-AF65-F5344CB8AC3E}">
        <p14:creationId xmlns:p14="http://schemas.microsoft.com/office/powerpoint/2010/main" val="30068612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Antrenman biriminin temel bölümünün yapısı, antrenman birimindeki genel hedeflere bağlıdır. Her antrenman biriminde, üçten daha fazla hedefin geliştirilmesi zor </a:t>
            </a:r>
            <a:r>
              <a:rPr lang="tr-TR" dirty="0" err="1" smtClean="0"/>
              <a:t>olduğun¬dan</a:t>
            </a:r>
            <a:r>
              <a:rPr lang="tr-TR" dirty="0" smtClean="0"/>
              <a:t> dolayı iki ya da üç hedefin geliştirilmesine </a:t>
            </a:r>
            <a:r>
              <a:rPr lang="tr-TR" dirty="0" err="1" smtClean="0"/>
              <a:t>yoğunlaşılmalıdır</a:t>
            </a:r>
            <a:r>
              <a:rPr lang="tr-TR" dirty="0" smtClean="0"/>
              <a:t>. Çok fazla hedefin </a:t>
            </a:r>
            <a:r>
              <a:rPr lang="tr-TR" dirty="0" err="1" smtClean="0"/>
              <a:t>ger¬çekleştirilmeye</a:t>
            </a:r>
            <a:r>
              <a:rPr lang="tr-TR" dirty="0" smtClean="0"/>
              <a:t> çalışılması, sporcunun gelişim hızını azaltmakta, ayrıca aşırı antrenman durumunu da ortaya çıkartabilmektedir. Antrenman biriminin bireysel hedefleri, makro döngü ve mikro döngüdeki hedeflere, sporcunun verim düzeyine ve sporcunun </a:t>
            </a:r>
            <a:r>
              <a:rPr lang="tr-TR" dirty="0" err="1" smtClean="0"/>
              <a:t>potansiye¬line</a:t>
            </a:r>
            <a:r>
              <a:rPr lang="tr-TR" dirty="0" smtClean="0"/>
              <a:t> bağlıdır. Farklı antrenman etmenlerini (teknik, taktik, fiziksel ve psikolojik) geliştirici hedeflerin seçiminde, yine de spor dalının ve sporcunun özellikleri göz önüne alınmalıdır.</a:t>
            </a:r>
            <a:endParaRPr lang="tr-TR" dirty="0"/>
          </a:p>
        </p:txBody>
      </p:sp>
    </p:spTree>
    <p:extLst>
      <p:ext uri="{BB962C8B-B14F-4D97-AF65-F5344CB8AC3E}">
        <p14:creationId xmlns:p14="http://schemas.microsoft.com/office/powerpoint/2010/main" val="29880647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Antrenörler, antrenman biriminin sonunda genellikle </a:t>
            </a:r>
            <a:r>
              <a:rPr lang="tr-TR" dirty="0" err="1" smtClean="0"/>
              <a:t>kondisyonlanma</a:t>
            </a:r>
            <a:r>
              <a:rPr lang="tr-TR" dirty="0" smtClean="0"/>
              <a:t> programı olarak adlandırılan, 15-20 </a:t>
            </a:r>
            <a:r>
              <a:rPr lang="tr-TR" dirty="0" err="1" smtClean="0"/>
              <a:t>dk</a:t>
            </a:r>
            <a:r>
              <a:rPr lang="tr-TR" dirty="0" smtClean="0"/>
              <a:t> süren, fiziksel gelişimi sağlayan destekleyici bir ek uygulama yap-maktadırlar. Bu türden bir uygulama, sporcunun tam bir tükenme durumuna ulaşmadığı ve aşırı zorlayıcı olmayan, antrenman birimlerinden sonra uygulanmalıdır. Bu destekleyici fiziksel gelişim programı, spor dalının baskın </a:t>
            </a:r>
            <a:r>
              <a:rPr lang="tr-TR" dirty="0" err="1" smtClean="0"/>
              <a:t>biomotor</a:t>
            </a:r>
            <a:r>
              <a:rPr lang="tr-TR" dirty="0" smtClean="0"/>
              <a:t> yetileri ile sporcunun </a:t>
            </a:r>
            <a:r>
              <a:rPr lang="tr-TR" dirty="0" err="1" smtClean="0"/>
              <a:t>gereksinim¬lerine</a:t>
            </a:r>
            <a:r>
              <a:rPr lang="tr-TR" dirty="0" smtClean="0"/>
              <a:t> göre belirlenmelidir. Genellikle de sporcunun gelişme hızının yükselmesini </a:t>
            </a:r>
            <a:r>
              <a:rPr lang="tr-TR" dirty="0" err="1" smtClean="0"/>
              <a:t>sınırla¬yan</a:t>
            </a:r>
            <a:r>
              <a:rPr lang="tr-TR" dirty="0" smtClean="0"/>
              <a:t>, etmenlerin gelişimi üzerinde durulmalıdır.</a:t>
            </a:r>
          </a:p>
          <a:p>
            <a:r>
              <a:rPr lang="tr-TR" dirty="0" smtClean="0"/>
              <a:t> </a:t>
            </a:r>
            <a:endParaRPr lang="tr-TR" dirty="0"/>
          </a:p>
        </p:txBody>
      </p:sp>
    </p:spTree>
    <p:extLst>
      <p:ext uri="{BB962C8B-B14F-4D97-AF65-F5344CB8AC3E}">
        <p14:creationId xmlns:p14="http://schemas.microsoft.com/office/powerpoint/2010/main" val="10373961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Bitiriş (Soğuma)</a:t>
            </a:r>
          </a:p>
          <a:p>
            <a:r>
              <a:rPr lang="tr-TR" dirty="0" smtClean="0"/>
              <a:t>Antrenman biriminin temel bölümünün tamamlanmasından sonra sporcunun bir </a:t>
            </a:r>
            <a:r>
              <a:rPr lang="tr-TR" dirty="0" err="1" smtClean="0"/>
              <a:t>bi¬tiriş</a:t>
            </a:r>
            <a:r>
              <a:rPr lang="tr-TR" dirty="0" smtClean="0"/>
              <a:t> evresine (soğuma) geçmektedir. Soğuma evresinin başlaması ile birlikte, yenilenme süreci ve vücudun dengeleme (</a:t>
            </a:r>
            <a:r>
              <a:rPr lang="tr-TR" dirty="0" err="1" smtClean="0"/>
              <a:t>homeostasis</a:t>
            </a:r>
            <a:r>
              <a:rPr lang="tr-TR" dirty="0" smtClean="0"/>
              <a:t>) durumuna dönüşü de kolaylaştırılmaktadır. 5. Bölümde belirtildiği gibi antrenman sonrası toparlanma döneminde atık ürünler </a:t>
            </a:r>
            <a:r>
              <a:rPr lang="tr-TR" dirty="0" err="1" smtClean="0"/>
              <a:t>uzak¬laştırılmakta</a:t>
            </a:r>
            <a:r>
              <a:rPr lang="tr-TR" dirty="0" smtClean="0"/>
              <a:t>, enerji yedekleri yenilenmekte ye doku onarımını sağlanmaktadır (37,65).</a:t>
            </a:r>
            <a:endParaRPr lang="tr-TR" dirty="0"/>
          </a:p>
        </p:txBody>
      </p:sp>
    </p:spTree>
    <p:extLst>
      <p:ext uri="{BB962C8B-B14F-4D97-AF65-F5344CB8AC3E}">
        <p14:creationId xmlns:p14="http://schemas.microsoft.com/office/powerpoint/2010/main" val="5718264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Vücut genellikle hemen, bir antrenman ya da yarışmadan sonra bir dinlenme durumuna dönememektedir. Antrenman biriminin kapsamı ve sertliğine bağlı olarak, yenilenme 38 saate kadar çıkmaktadır (39,48). Bu bağlamda antrenman sonrası ya da yarışmadan sonra toparlanmayı sağlamak için sporcuların düzenli bir biçimde yenilenmeyi sağlayan, soğuma evresine geçmesi gerekmektedir. Antrenmanın bu bölümü genellikle </a:t>
            </a:r>
            <a:r>
              <a:rPr lang="tr-TR" dirty="0" err="1" smtClean="0"/>
              <a:t>gözardı</a:t>
            </a:r>
            <a:r>
              <a:rPr lang="tr-TR" dirty="0" smtClean="0"/>
              <a:t> </a:t>
            </a:r>
            <a:r>
              <a:rPr lang="tr-TR" dirty="0" err="1" smtClean="0"/>
              <a:t>edil¬mesine</a:t>
            </a:r>
            <a:r>
              <a:rPr lang="tr-TR" dirty="0" smtClean="0"/>
              <a:t> karşın doğru bir biçimde uygulandığında antrenman uyum durumlarını ve </a:t>
            </a:r>
            <a:r>
              <a:rPr lang="tr-TR" dirty="0" err="1" smtClean="0"/>
              <a:t>topar¬lanmayı</a:t>
            </a:r>
            <a:r>
              <a:rPr lang="tr-TR" dirty="0" smtClean="0"/>
              <a:t> en üst düzeye çıkarmayı sağlayan değerli bir araç olmaktadır.</a:t>
            </a:r>
            <a:endParaRPr lang="tr-TR" dirty="0"/>
          </a:p>
        </p:txBody>
      </p:sp>
    </p:spTree>
    <p:extLst>
      <p:ext uri="{BB962C8B-B14F-4D97-AF65-F5344CB8AC3E}">
        <p14:creationId xmlns:p14="http://schemas.microsoft.com/office/powerpoint/2010/main" val="41113790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585323"/>
          </a:xfrm>
          <a:prstGeom prst="rect">
            <a:avLst/>
          </a:prstGeom>
        </p:spPr>
        <p:txBody>
          <a:bodyPr>
            <a:spAutoFit/>
          </a:bodyPr>
          <a:lstStyle/>
          <a:p>
            <a:r>
              <a:rPr lang="tr-TR" dirty="0" smtClean="0"/>
              <a:t>Soğuma, yaklaşık 20-40 </a:t>
            </a:r>
            <a:r>
              <a:rPr lang="tr-TR" dirty="0" err="1" smtClean="0"/>
              <a:t>dk</a:t>
            </a:r>
            <a:r>
              <a:rPr lang="tr-TR" dirty="0" smtClean="0"/>
              <a:t> süren ve iki ana bölümden oluşan bir evredir. İlk bölüm, aktif toparlanma alıştırmalarından oluşmakta ve yaklaşık 10-20 </a:t>
            </a:r>
            <a:r>
              <a:rPr lang="tr-TR" dirty="0" err="1" smtClean="0"/>
              <a:t>dk</a:t>
            </a:r>
            <a:r>
              <a:rPr lang="tr-TR" dirty="0" smtClean="0"/>
              <a:t> sürmektedir(ayrıntı için bölüm 5'e bakınız). Aktif toparlanma alıştırmaları, düşük sertlikte (sporunun </a:t>
            </a:r>
            <a:r>
              <a:rPr lang="tr-TR" dirty="0" err="1" smtClean="0"/>
              <a:t>mak-simal</a:t>
            </a:r>
            <a:r>
              <a:rPr lang="tr-TR" dirty="0" smtClean="0"/>
              <a:t> kalp atımının %50'si) gerçekleştirilmelidir. Bu konuda bilimsel kaynaklarda sınırlı bir düzeyde veri olmasına karşın aktif toparlanma alıştırmalarının, antrenman </a:t>
            </a:r>
            <a:r>
              <a:rPr lang="tr-TR" dirty="0" err="1" smtClean="0"/>
              <a:t>sonrasıtoparlanma</a:t>
            </a:r>
            <a:r>
              <a:rPr lang="tr-TR" dirty="0" smtClean="0"/>
              <a:t> etkinliklerinde, pasif toparlanmaya göre daha yüksek etkide bulunduğu be-</a:t>
            </a:r>
            <a:r>
              <a:rPr lang="tr-TR" dirty="0" err="1" smtClean="0"/>
              <a:t>lirtilmektedir</a:t>
            </a:r>
            <a:r>
              <a:rPr lang="tr-TR" dirty="0" smtClean="0"/>
              <a:t> (11,50,51). </a:t>
            </a:r>
            <a:endParaRPr lang="tr-TR" dirty="0"/>
          </a:p>
        </p:txBody>
      </p:sp>
    </p:spTree>
    <p:extLst>
      <p:ext uri="{BB962C8B-B14F-4D97-AF65-F5344CB8AC3E}">
        <p14:creationId xmlns:p14="http://schemas.microsoft.com/office/powerpoint/2010/main" val="8526996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786700" y="622070"/>
            <a:ext cx="4773582" cy="3103133"/>
          </a:xfrm>
          <a:prstGeom prst="rect">
            <a:avLst/>
          </a:prstGeom>
        </p:spPr>
      </p:pic>
      <p:sp>
        <p:nvSpPr>
          <p:cNvPr id="3" name="Dikdörtgen 2"/>
          <p:cNvSpPr/>
          <p:nvPr/>
        </p:nvSpPr>
        <p:spPr>
          <a:xfrm>
            <a:off x="3048000" y="3990223"/>
            <a:ext cx="6096000" cy="923330"/>
          </a:xfrm>
          <a:prstGeom prst="rect">
            <a:avLst/>
          </a:prstGeom>
        </p:spPr>
        <p:txBody>
          <a:bodyPr>
            <a:spAutoFit/>
          </a:bodyPr>
          <a:lstStyle/>
          <a:p>
            <a:r>
              <a:rPr lang="tr-TR" dirty="0" smtClean="0"/>
              <a:t>Antrenman planlamasına soğuma bölümü eklenmelidir. Soğuma dönemleri antrenman </a:t>
            </a:r>
            <a:r>
              <a:rPr lang="tr-TR" dirty="0" err="1" smtClean="0"/>
              <a:t>birim¬lerinin</a:t>
            </a:r>
            <a:r>
              <a:rPr lang="tr-TR" dirty="0" smtClean="0"/>
              <a:t> önemli bir parçasıdır.</a:t>
            </a:r>
            <a:endParaRPr lang="tr-TR" dirty="0"/>
          </a:p>
        </p:txBody>
      </p:sp>
    </p:spTree>
    <p:extLst>
      <p:ext uri="{BB962C8B-B14F-4D97-AF65-F5344CB8AC3E}">
        <p14:creationId xmlns:p14="http://schemas.microsoft.com/office/powerpoint/2010/main" val="38592402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Aktif toparlanmayı sağlayan etkinlikler, spor dalının </a:t>
            </a:r>
            <a:r>
              <a:rPr lang="tr-TR" dirty="0" err="1" smtClean="0"/>
              <a:t>özellikleri¬ne</a:t>
            </a:r>
            <a:r>
              <a:rPr lang="tr-TR" dirty="0" smtClean="0"/>
              <a:t> bağlıdır. Bir bisikletçi, soğuma döneminde aktif toparlanma alıştırması olarak 20 </a:t>
            </a:r>
            <a:r>
              <a:rPr lang="tr-TR" dirty="0" err="1" smtClean="0"/>
              <a:t>dk</a:t>
            </a:r>
            <a:r>
              <a:rPr lang="tr-TR" dirty="0" smtClean="0"/>
              <a:t> süreli, çok düşük sertlikte bisiklete binmeyi kullanırken, futbol oyuncuları ise çok yavaş tempoda koşu yapmaktadırlar. Gülle atıcıları ise düşük </a:t>
            </a:r>
            <a:r>
              <a:rPr lang="tr-TR" dirty="0" err="1" smtClean="0"/>
              <a:t>sertlikli</a:t>
            </a:r>
            <a:r>
              <a:rPr lang="tr-TR" dirty="0" smtClean="0"/>
              <a:t> </a:t>
            </a:r>
            <a:r>
              <a:rPr lang="tr-TR" dirty="0" err="1" smtClean="0"/>
              <a:t>interval</a:t>
            </a:r>
            <a:r>
              <a:rPr lang="tr-TR" dirty="0" smtClean="0"/>
              <a:t> serileri ve kısa süreli yavaş koşuları kullanmaktadırlar. Sporda dalı ne olursa olsun, soğuma evresinde olması gereken, düşük sertlikte ve sporcuyu zorlamayan alıştırmalar ile uygulanmalıdır.</a:t>
            </a:r>
            <a:endParaRPr lang="tr-TR" dirty="0"/>
          </a:p>
        </p:txBody>
      </p:sp>
    </p:spTree>
    <p:extLst>
      <p:ext uri="{BB962C8B-B14F-4D97-AF65-F5344CB8AC3E}">
        <p14:creationId xmlns:p14="http://schemas.microsoft.com/office/powerpoint/2010/main" val="23635259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Soğumanın ikinci bölümü ise 10-20 </a:t>
            </a:r>
            <a:r>
              <a:rPr lang="tr-TR" dirty="0" err="1" smtClean="0"/>
              <a:t>dk</a:t>
            </a:r>
            <a:r>
              <a:rPr lang="tr-TR" dirty="0" smtClean="0"/>
              <a:t> arasında </a:t>
            </a:r>
            <a:r>
              <a:rPr lang="tr-TR" dirty="0" err="1" smtClean="0"/>
              <a:t>streching</a:t>
            </a:r>
            <a:r>
              <a:rPr lang="tr-TR" dirty="0" smtClean="0"/>
              <a:t> (germe) alıştırmaları </a:t>
            </a:r>
            <a:r>
              <a:rPr lang="tr-TR" dirty="0" err="1" smtClean="0"/>
              <a:t>uygu¬lanmalıdır</a:t>
            </a:r>
            <a:r>
              <a:rPr lang="tr-TR" dirty="0" smtClean="0"/>
              <a:t>. Statik </a:t>
            </a:r>
            <a:r>
              <a:rPr lang="tr-TR" dirty="0" err="1" smtClean="0"/>
              <a:t>streching</a:t>
            </a:r>
            <a:r>
              <a:rPr lang="tr-TR" dirty="0" smtClean="0"/>
              <a:t> alıştırmaları, ısınma bölümünde kullanılmamasına karşın soğuma dönemi, </a:t>
            </a:r>
            <a:r>
              <a:rPr lang="tr-TR" dirty="0" err="1" smtClean="0"/>
              <a:t>streching</a:t>
            </a:r>
            <a:r>
              <a:rPr lang="tr-TR" dirty="0" smtClean="0"/>
              <a:t> alıştırmaları için çok uygun bir dönem olmaktadır (35). </a:t>
            </a:r>
            <a:r>
              <a:rPr lang="tr-TR" dirty="0" err="1" smtClean="0"/>
              <a:t>Ant¬renman</a:t>
            </a:r>
            <a:r>
              <a:rPr lang="tr-TR" dirty="0" smtClean="0"/>
              <a:t> sonrası </a:t>
            </a:r>
            <a:r>
              <a:rPr lang="tr-TR" dirty="0" err="1" smtClean="0"/>
              <a:t>strechinging</a:t>
            </a:r>
            <a:r>
              <a:rPr lang="tr-TR" dirty="0" smtClean="0"/>
              <a:t> uygulanmasının çeşitli nedenleri bulunmaktadır. Birincisi, soğuma döneminde </a:t>
            </a:r>
            <a:r>
              <a:rPr lang="tr-TR" dirty="0" err="1" smtClean="0"/>
              <a:t>streching</a:t>
            </a:r>
            <a:r>
              <a:rPr lang="tr-TR" dirty="0" smtClean="0"/>
              <a:t> artmış verim düzeyini koruyarak geliştirmesinden </a:t>
            </a:r>
            <a:r>
              <a:rPr lang="tr-TR" dirty="0" err="1" smtClean="0"/>
              <a:t>kaynak¬lanmaktadır</a:t>
            </a:r>
            <a:r>
              <a:rPr lang="tr-TR" dirty="0" smtClean="0"/>
              <a:t>.</a:t>
            </a:r>
            <a:endParaRPr lang="tr-TR" dirty="0"/>
          </a:p>
        </p:txBody>
      </p:sp>
    </p:spTree>
    <p:extLst>
      <p:ext uri="{BB962C8B-B14F-4D97-AF65-F5344CB8AC3E}">
        <p14:creationId xmlns:p14="http://schemas.microsoft.com/office/powerpoint/2010/main" val="16689865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 gelişim ise artan kas ısısına bağlı olarak hareket genişliğinin artışına bağlı olarak ortaya çıkmaktadır (35). İkinci olarak antrenman sonrası bir </a:t>
            </a:r>
            <a:r>
              <a:rPr lang="tr-TR" dirty="0" err="1" smtClean="0"/>
              <a:t>streching</a:t>
            </a:r>
            <a:r>
              <a:rPr lang="tr-TR" dirty="0" smtClean="0"/>
              <a:t> </a:t>
            </a:r>
            <a:r>
              <a:rPr lang="tr-TR" dirty="0" err="1" smtClean="0"/>
              <a:t>uygulama¬sının</a:t>
            </a:r>
            <a:r>
              <a:rPr lang="tr-TR" dirty="0" smtClean="0"/>
              <a:t> yapılması, antrenman biriminde aşırı etkinlikten dolayı uyarılara bağlı olarak ortaya çıkabilecek kas ağrılarının, azalmasına neden olmaktadır (16). Üçüncü olarak, etkin (</a:t>
            </a:r>
            <a:r>
              <a:rPr lang="tr-TR" dirty="0" err="1" smtClean="0"/>
              <a:t>ak¬tif</a:t>
            </a:r>
            <a:r>
              <a:rPr lang="tr-TR" dirty="0" smtClean="0"/>
              <a:t>) toparlanma ile birlikte kullanılan </a:t>
            </a:r>
            <a:r>
              <a:rPr lang="tr-TR" dirty="0" err="1" smtClean="0"/>
              <a:t>streching</a:t>
            </a:r>
            <a:r>
              <a:rPr lang="tr-TR" dirty="0" smtClean="0"/>
              <a:t> uygulamalarının, antrenman ve </a:t>
            </a:r>
            <a:r>
              <a:rPr lang="tr-TR" dirty="0" err="1" smtClean="0"/>
              <a:t>yarışma¬dan</a:t>
            </a:r>
            <a:r>
              <a:rPr lang="tr-TR" dirty="0" smtClean="0"/>
              <a:t> sonra anlamlı düzeyde toparlanmayı arttırdığı belirtilmektedir (58).</a:t>
            </a:r>
            <a:endParaRPr lang="tr-TR" dirty="0"/>
          </a:p>
        </p:txBody>
      </p:sp>
    </p:spTree>
    <p:extLst>
      <p:ext uri="{BB962C8B-B14F-4D97-AF65-F5344CB8AC3E}">
        <p14:creationId xmlns:p14="http://schemas.microsoft.com/office/powerpoint/2010/main" val="33184041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477328"/>
          </a:xfrm>
          <a:prstGeom prst="rect">
            <a:avLst/>
          </a:prstGeom>
        </p:spPr>
        <p:txBody>
          <a:bodyPr>
            <a:spAutoFit/>
          </a:bodyPr>
          <a:lstStyle/>
          <a:p>
            <a:r>
              <a:rPr lang="tr-TR" dirty="0" smtClean="0"/>
              <a:t>Soğuma evresinde </a:t>
            </a:r>
            <a:r>
              <a:rPr lang="tr-TR" dirty="0" err="1" smtClean="0"/>
              <a:t>streching</a:t>
            </a:r>
            <a:r>
              <a:rPr lang="tr-TR" dirty="0" smtClean="0"/>
              <a:t> yaparken antrenörler, antrenman biriminde çalışılan </a:t>
            </a:r>
            <a:r>
              <a:rPr lang="tr-TR" dirty="0" err="1" smtClean="0"/>
              <a:t>özel¬liklere</a:t>
            </a:r>
            <a:r>
              <a:rPr lang="tr-TR" dirty="0" smtClean="0"/>
              <a:t> ilişkin, bilgilendirmeler yapmalı ve sporcuların antrenman birimine ilişkin </a:t>
            </a:r>
            <a:r>
              <a:rPr lang="tr-TR" dirty="0" err="1" smtClean="0"/>
              <a:t>düşünce¬lerini</a:t>
            </a:r>
            <a:r>
              <a:rPr lang="tr-TR" dirty="0" smtClean="0"/>
              <a:t> almalıdır. Böylece antrenörler bu bölümü, sporcunun anlayışının geliştirilmesi için de kullanabilmektedirler.</a:t>
            </a:r>
            <a:endParaRPr lang="tr-TR" dirty="0"/>
          </a:p>
        </p:txBody>
      </p:sp>
    </p:spTree>
    <p:extLst>
      <p:ext uri="{BB962C8B-B14F-4D97-AF65-F5344CB8AC3E}">
        <p14:creationId xmlns:p14="http://schemas.microsoft.com/office/powerpoint/2010/main" val="14430483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3693319"/>
          </a:xfrm>
          <a:prstGeom prst="rect">
            <a:avLst/>
          </a:prstGeom>
        </p:spPr>
        <p:txBody>
          <a:bodyPr>
            <a:spAutoFit/>
          </a:bodyPr>
          <a:lstStyle/>
          <a:p>
            <a:r>
              <a:rPr lang="tr-TR" dirty="0" smtClean="0"/>
              <a:t>Antrenman Biriminin Her Bölümünün Süresi</a:t>
            </a:r>
          </a:p>
          <a:p>
            <a:r>
              <a:rPr lang="tr-TR" dirty="0" smtClean="0"/>
              <a:t>Antrenman biriminin süresi, birçok etmene bağlı olmasına karşın ortalama olarak 2 saat (120 </a:t>
            </a:r>
            <a:r>
              <a:rPr lang="tr-TR" dirty="0" err="1" smtClean="0"/>
              <a:t>dk</a:t>
            </a:r>
            <a:r>
              <a:rPr lang="tr-TR" dirty="0" smtClean="0"/>
              <a:t>) olmaktadır (bakınız çizelge 9.2). Antrenman biriminin her bölümün süresi, sporcunun yaşı, cinsiyeti, gelişim düzeyi, deneyimi, spor dalının özellikleri ve </a:t>
            </a:r>
            <a:r>
              <a:rPr lang="tr-TR" dirty="0" err="1" smtClean="0"/>
              <a:t>antrenmanbiriminin</a:t>
            </a:r>
            <a:r>
              <a:rPr lang="tr-TR" dirty="0" smtClean="0"/>
              <a:t> uygulandığı, antrenman evresi gibi özelliklere bağlı olarak değişmektedir. </a:t>
            </a:r>
            <a:r>
              <a:rPr lang="tr-TR" dirty="0" err="1" smtClean="0"/>
              <a:t>Ör¬neğin</a:t>
            </a:r>
            <a:r>
              <a:rPr lang="tr-TR" dirty="0" smtClean="0"/>
              <a:t>, yeni başlayan sporcular, 2 saat süren bir antrenman birimine dayanamamaktadır. Dolayısıyla antrenman süresi, sporcunun durumuna göre uyarlanmış olmalıdır. </a:t>
            </a:r>
            <a:r>
              <a:rPr lang="tr-TR" dirty="0" err="1" smtClean="0"/>
              <a:t>Antre¬nörler</a:t>
            </a:r>
            <a:r>
              <a:rPr lang="tr-TR" dirty="0" smtClean="0"/>
              <a:t> daha öncede tartışıldığı gibi 3-4 bölümlü bir yapılanma ile antrenman özelliklerini geliştirmelidirler. 3-4 bölümlü model örnekleri çizelge 9.2 de verilmiştir.</a:t>
            </a:r>
            <a:endParaRPr lang="tr-TR" dirty="0"/>
          </a:p>
        </p:txBody>
      </p:sp>
    </p:spTree>
    <p:extLst>
      <p:ext uri="{BB962C8B-B14F-4D97-AF65-F5344CB8AC3E}">
        <p14:creationId xmlns:p14="http://schemas.microsoft.com/office/powerpoint/2010/main" val="10598167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51319" y="2300461"/>
            <a:ext cx="8689361" cy="2257078"/>
          </a:xfrm>
          <a:prstGeom prst="rect">
            <a:avLst/>
          </a:prstGeom>
        </p:spPr>
      </p:pic>
      <p:pic>
        <p:nvPicPr>
          <p:cNvPr id="3" name="Resim 2"/>
          <p:cNvPicPr>
            <a:picLocks noChangeAspect="1"/>
          </p:cNvPicPr>
          <p:nvPr/>
        </p:nvPicPr>
        <p:blipFill>
          <a:blip r:embed="rId3"/>
          <a:stretch>
            <a:fillRect/>
          </a:stretch>
        </p:blipFill>
        <p:spPr>
          <a:xfrm>
            <a:off x="2191838" y="1849209"/>
            <a:ext cx="7746329" cy="617859"/>
          </a:xfrm>
          <a:prstGeom prst="rect">
            <a:avLst/>
          </a:prstGeom>
        </p:spPr>
      </p:pic>
    </p:spTree>
    <p:extLst>
      <p:ext uri="{BB962C8B-B14F-4D97-AF65-F5344CB8AC3E}">
        <p14:creationId xmlns:p14="http://schemas.microsoft.com/office/powerpoint/2010/main" val="21338437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Yorgunluk ve Antrenman Birimleri İçin Yöntemsel Öneriler</a:t>
            </a:r>
          </a:p>
          <a:p>
            <a:r>
              <a:rPr lang="tr-TR" dirty="0" smtClean="0"/>
              <a:t>Bütünsel bir boyuttan bakıldığında yorgunluk, alıştırmalar, antrenman ya da yarışma yüklenmelerinin oluşturduğu </a:t>
            </a:r>
            <a:r>
              <a:rPr lang="tr-TR" dirty="0" err="1" smtClean="0"/>
              <a:t>çoketmenli</a:t>
            </a:r>
            <a:r>
              <a:rPr lang="tr-TR" dirty="0" smtClean="0"/>
              <a:t> bir fizyolojik tepkimedir (36). Kavramsal olarak yorgunluk ise, maksimal kuvvet ya da motor denetim işlevlerinde azalmalara bağlı olarak, antrenman veriminde ortaya çıkan sürekli düşüşler olarak tanımlanmaktadır (36,67).</a:t>
            </a:r>
            <a:endParaRPr lang="tr-TR" dirty="0"/>
          </a:p>
        </p:txBody>
      </p:sp>
    </p:spTree>
    <p:extLst>
      <p:ext uri="{BB962C8B-B14F-4D97-AF65-F5344CB8AC3E}">
        <p14:creationId xmlns:p14="http://schemas.microsoft.com/office/powerpoint/2010/main" val="18423153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308324"/>
          </a:xfrm>
          <a:prstGeom prst="rect">
            <a:avLst/>
          </a:prstGeom>
        </p:spPr>
        <p:txBody>
          <a:bodyPr>
            <a:spAutoFit/>
          </a:bodyPr>
          <a:lstStyle/>
          <a:p>
            <a:r>
              <a:rPr lang="tr-TR" dirty="0" smtClean="0"/>
              <a:t>Yorgunluk, antrenmana ya da yarışmaya bir yanıt olarak enerji yedeklerinin elde </a:t>
            </a:r>
            <a:r>
              <a:rPr lang="tr-TR" dirty="0" err="1" smtClean="0"/>
              <a:t>edilme¬sinde</a:t>
            </a:r>
            <a:r>
              <a:rPr lang="tr-TR" dirty="0" smtClean="0"/>
              <a:t> azalma, </a:t>
            </a:r>
            <a:r>
              <a:rPr lang="tr-TR" dirty="0" err="1" smtClean="0"/>
              <a:t>metobolik</a:t>
            </a:r>
            <a:r>
              <a:rPr lang="tr-TR" dirty="0" smtClean="0"/>
              <a:t> atıkların birikiminde artış, kas sinir aktarımında bozulmalar, </a:t>
            </a:r>
            <a:r>
              <a:rPr lang="tr-TR" dirty="0" err="1" smtClean="0"/>
              <a:t>sarkoplazmik</a:t>
            </a:r>
            <a:r>
              <a:rPr lang="tr-TR" dirty="0" smtClean="0"/>
              <a:t> </a:t>
            </a:r>
            <a:r>
              <a:rPr lang="tr-TR" dirty="0" err="1" smtClean="0"/>
              <a:t>retikulum</a:t>
            </a:r>
            <a:r>
              <a:rPr lang="tr-TR" dirty="0" smtClean="0"/>
              <a:t> içerisinde kalsiyum düzeyinde azalmalar, bilinçli algı ve beyinsel işlevlerde düşmeler biçiminde fizyolojik tepkiler olarak ortaya çıkmaktadır (24,54,67). Yorgunluğun çok sayıda fizyolojik nedeni olmasına karşın yorgunluk, çevresel ve merkezi yorgunluk olmak üzere iki bölümde tartışılmaktadır (19).</a:t>
            </a:r>
            <a:endParaRPr lang="tr-TR" dirty="0"/>
          </a:p>
        </p:txBody>
      </p:sp>
    </p:spTree>
    <p:extLst>
      <p:ext uri="{BB962C8B-B14F-4D97-AF65-F5344CB8AC3E}">
        <p14:creationId xmlns:p14="http://schemas.microsoft.com/office/powerpoint/2010/main" val="10280144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970318"/>
          </a:xfrm>
          <a:prstGeom prst="rect">
            <a:avLst/>
          </a:prstGeom>
        </p:spPr>
        <p:txBody>
          <a:bodyPr>
            <a:spAutoFit/>
          </a:bodyPr>
          <a:lstStyle/>
          <a:p>
            <a:r>
              <a:rPr lang="tr-TR" dirty="0" smtClean="0"/>
              <a:t>Çevresel yorgunluk (</a:t>
            </a:r>
            <a:r>
              <a:rPr lang="tr-TR" dirty="0" err="1" smtClean="0"/>
              <a:t>periferik</a:t>
            </a:r>
            <a:r>
              <a:rPr lang="tr-TR" dirty="0" smtClean="0"/>
              <a:t>), bilimsel kaynaklarda çok fazla incelenmekte ve </a:t>
            </a:r>
            <a:r>
              <a:rPr lang="tr-TR" dirty="0" err="1" smtClean="0"/>
              <a:t>doğru¬dan</a:t>
            </a:r>
            <a:r>
              <a:rPr lang="tr-TR" dirty="0" smtClean="0"/>
              <a:t> kas içerisindeki etmenlere bağlı olarak belirlenmektedir (18,19,24). Bu etmenler, sinir kas iletiminde ve yayılmasında bozulmalar, </a:t>
            </a:r>
            <a:r>
              <a:rPr lang="tr-TR" dirty="0" err="1" smtClean="0"/>
              <a:t>sarkoplazmik</a:t>
            </a:r>
            <a:r>
              <a:rPr lang="tr-TR" dirty="0" smtClean="0"/>
              <a:t> </a:t>
            </a:r>
            <a:r>
              <a:rPr lang="tr-TR" dirty="0" err="1" smtClean="0"/>
              <a:t>retikulum</a:t>
            </a:r>
            <a:r>
              <a:rPr lang="tr-TR" dirty="0" smtClean="0"/>
              <a:t> yetersizlikleri, enerji maddelerinin azalması, enerji üretiminin ile kas kasılmasını bozulması, vb. çeşitli diğer </a:t>
            </a:r>
            <a:r>
              <a:rPr lang="tr-TR" dirty="0" err="1" smtClean="0"/>
              <a:t>metabolik</a:t>
            </a:r>
            <a:r>
              <a:rPr lang="tr-TR" dirty="0" smtClean="0"/>
              <a:t> etmenlerdir (19). Çevresel yorgunluk ile ilgili araştırmalar daha çok antrenman ya da yarışma sırasında enerji yedeklerinin miktarına yoğunlaşmaktadır (18). Eğer </a:t>
            </a:r>
            <a:r>
              <a:rPr lang="tr-TR" dirty="0" err="1" smtClean="0"/>
              <a:t>antren¬man</a:t>
            </a:r>
            <a:r>
              <a:rPr lang="tr-TR" dirty="0" smtClean="0"/>
              <a:t> yüklenmeleri sert (31,59) ya da uzun süreli (18) gibi yüklenmeler ise karbonhidrat yedekleri önemli bir düzeyde azalmaktadır. Bu büyük ölçüde enerji yedeklerinin azalması da sporcunun yüksek düzeyde verim sergilemesini azaltmaktadır (32).</a:t>
            </a:r>
            <a:endParaRPr lang="tr-TR" dirty="0"/>
          </a:p>
        </p:txBody>
      </p:sp>
    </p:spTree>
    <p:extLst>
      <p:ext uri="{BB962C8B-B14F-4D97-AF65-F5344CB8AC3E}">
        <p14:creationId xmlns:p14="http://schemas.microsoft.com/office/powerpoint/2010/main" val="24668961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İkinci tür yorgunluk ise kaynaklarda beyin ile ilişkili olarak merkezi yorgunluk olarak adlandırılmaktadır (19). Merkezi yorgunluk genellikle, merkezi sinir sistemi ile iskelet kası arasındaki iletişimdeki yetersizlikten kaynaklanmaktadır (54). </a:t>
            </a:r>
            <a:r>
              <a:rPr lang="tr-TR" dirty="0" err="1" smtClean="0"/>
              <a:t>Dopomin</a:t>
            </a:r>
            <a:r>
              <a:rPr lang="tr-TR" dirty="0" smtClean="0"/>
              <a:t>, </a:t>
            </a:r>
            <a:r>
              <a:rPr lang="tr-TR" dirty="0" err="1" smtClean="0"/>
              <a:t>seretonin</a:t>
            </a:r>
            <a:r>
              <a:rPr lang="tr-TR" dirty="0" smtClean="0"/>
              <a:t> ve </a:t>
            </a:r>
            <a:r>
              <a:rPr lang="tr-TR" dirty="0" err="1" smtClean="0"/>
              <a:t>bü¬yük</a:t>
            </a:r>
            <a:r>
              <a:rPr lang="tr-TR" dirty="0" smtClean="0"/>
              <a:t> bir olasılıkla da </a:t>
            </a:r>
            <a:r>
              <a:rPr lang="tr-TR" dirty="0" err="1" smtClean="0"/>
              <a:t>asetilkolin</a:t>
            </a:r>
            <a:r>
              <a:rPr lang="tr-TR" dirty="0" smtClean="0"/>
              <a:t> gibi taşıyıcılarda (Çevirenin uyarısı: Nöronlar arasında veya bir nöron ile başka bir (tür) hücre arasında iletişimi sağlayan kimyasal taşıyıcılara </a:t>
            </a:r>
            <a:r>
              <a:rPr lang="tr-TR" dirty="0" err="1" smtClean="0"/>
              <a:t>nörotransmitter</a:t>
            </a:r>
            <a:r>
              <a:rPr lang="tr-TR" dirty="0" smtClean="0"/>
              <a:t> </a:t>
            </a:r>
            <a:r>
              <a:rPr lang="tr-TR" dirty="0" err="1" smtClean="0"/>
              <a:t>den¬mektedir</a:t>
            </a:r>
            <a:r>
              <a:rPr lang="tr-TR" dirty="0" smtClean="0"/>
              <a:t>) yorgunluk kaynaklı değişimler gözükmektedir.</a:t>
            </a:r>
            <a:endParaRPr lang="tr-TR" dirty="0"/>
          </a:p>
        </p:txBody>
      </p:sp>
    </p:spTree>
    <p:extLst>
      <p:ext uri="{BB962C8B-B14F-4D97-AF65-F5344CB8AC3E}">
        <p14:creationId xmlns:p14="http://schemas.microsoft.com/office/powerpoint/2010/main" val="12017011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274838"/>
            <a:ext cx="6096000" cy="2862322"/>
          </a:xfrm>
          <a:prstGeom prst="rect">
            <a:avLst/>
          </a:prstGeom>
        </p:spPr>
        <p:txBody>
          <a:bodyPr>
            <a:spAutoFit/>
          </a:bodyPr>
          <a:lstStyle/>
          <a:p>
            <a:r>
              <a:rPr lang="tr-TR" dirty="0" smtClean="0"/>
              <a:t>Bu değişimlerde kaslara iletilen uyaranların düzeyini de değiştirmektedir (20,21,54). Örneğin, antrenmana bağlı olarak artan </a:t>
            </a:r>
            <a:r>
              <a:rPr lang="tr-TR" dirty="0" err="1" smtClean="0"/>
              <a:t>seretonin</a:t>
            </a:r>
            <a:r>
              <a:rPr lang="tr-TR" dirty="0" smtClean="0"/>
              <a:t> (5-HT), merkezi yorgunluğa ve büyük bir olasılıkla da zihinsel yorgunluğa neden olarak, verim düzeyinde düşmeler sağlamaktadır (19). Bu bağlı olarak da </a:t>
            </a:r>
            <a:r>
              <a:rPr lang="tr-TR" dirty="0" err="1" smtClean="0"/>
              <a:t>solu¬num</a:t>
            </a:r>
            <a:r>
              <a:rPr lang="tr-TR" dirty="0" smtClean="0"/>
              <a:t>, kalp atışlarında artış, vücut ısısında artış ve terleme gibi değişimlerin, yorgunluğa bağlı olarak ortaya çıktığı görülmektedir (67). Bu türden </a:t>
            </a:r>
            <a:r>
              <a:rPr lang="tr-TR" dirty="0" err="1" smtClean="0"/>
              <a:t>bilinçsel</a:t>
            </a:r>
            <a:r>
              <a:rPr lang="tr-TR" dirty="0" smtClean="0"/>
              <a:t> etkinliklerin, aynı </a:t>
            </a:r>
            <a:r>
              <a:rPr lang="tr-TR" dirty="0" err="1" smtClean="0"/>
              <a:t>za¬manda</a:t>
            </a:r>
            <a:r>
              <a:rPr lang="tr-TR" dirty="0" smtClean="0"/>
              <a:t> motivasyonu da etkilediği düşünülmektedir (67).</a:t>
            </a:r>
          </a:p>
          <a:p>
            <a:r>
              <a:rPr lang="tr-TR" dirty="0" smtClean="0"/>
              <a:t> </a:t>
            </a:r>
            <a:endParaRPr lang="tr-TR" dirty="0"/>
          </a:p>
        </p:txBody>
      </p:sp>
    </p:spTree>
    <p:extLst>
      <p:ext uri="{BB962C8B-B14F-4D97-AF65-F5344CB8AC3E}">
        <p14:creationId xmlns:p14="http://schemas.microsoft.com/office/powerpoint/2010/main" val="26747408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970318"/>
          </a:xfrm>
          <a:prstGeom prst="rect">
            <a:avLst/>
          </a:prstGeom>
        </p:spPr>
        <p:txBody>
          <a:bodyPr>
            <a:spAutoFit/>
          </a:bodyPr>
          <a:lstStyle/>
          <a:p>
            <a:r>
              <a:rPr lang="tr-TR" dirty="0" smtClean="0"/>
              <a:t>Hem merkezi </a:t>
            </a:r>
            <a:r>
              <a:rPr lang="tr-TR" dirty="0" err="1" smtClean="0"/>
              <a:t>hemde</a:t>
            </a:r>
            <a:r>
              <a:rPr lang="tr-TR" dirty="0" smtClean="0"/>
              <a:t> çevresel yorgunluk, antrenman ya da yarışmaya bir fizyolojik tepki olarak ortaya çıkabilmektedir. </a:t>
            </a:r>
            <a:r>
              <a:rPr lang="tr-TR" dirty="0" err="1" smtClean="0"/>
              <a:t>Gandelsman</a:t>
            </a:r>
            <a:r>
              <a:rPr lang="tr-TR" dirty="0" smtClean="0"/>
              <a:t> ve </a:t>
            </a:r>
            <a:r>
              <a:rPr lang="tr-TR" dirty="0" err="1" smtClean="0"/>
              <a:t>Smirnow</a:t>
            </a:r>
            <a:r>
              <a:rPr lang="tr-TR" dirty="0" smtClean="0"/>
              <a:t> (25), yorgunluğun gizli ve açık yorgunluk olmak üzere iki evresi olduğunu belirtmektedir/Antrenman ve yarışmanın </a:t>
            </a:r>
            <a:r>
              <a:rPr lang="tr-TR" dirty="0" err="1" smtClean="0"/>
              <a:t>baş¬larında</a:t>
            </a:r>
            <a:r>
              <a:rPr lang="tr-TR" dirty="0" smtClean="0"/>
              <a:t> fizyolojik değişiklikler, antrenman ve yarışmanın gereklerini karşılamak amacı ile ortaya çıkmaktadır. Bu evrede gizli yorgunluk olarak adlandırılan sinir kas </a:t>
            </a:r>
            <a:r>
              <a:rPr lang="tr-TR" dirty="0" err="1" smtClean="0"/>
              <a:t>sisteminde¬ki</a:t>
            </a:r>
            <a:r>
              <a:rPr lang="tr-TR" dirty="0" smtClean="0"/>
              <a:t> etkinliğinin ve </a:t>
            </a:r>
            <a:r>
              <a:rPr lang="tr-TR" dirty="0" err="1" smtClean="0"/>
              <a:t>metabolik</a:t>
            </a:r>
            <a:r>
              <a:rPr lang="tr-TR" dirty="0" smtClean="0"/>
              <a:t> yüklenmenin artmasına bağlı olarak ortaya çıkan değişimler oluşmaktadır. Antrenmanın uzun süreli olarak benzer sertlikte uygulanması, yorgunluğun birikmesine bu da açık yorgunluğun oluşmasına neden olmaktadır. Buna bağlı olarak da sporcunun yüklenmeleri sürdürebilme yeteneği de aşamalı bir biçimde azalacaktır.</a:t>
            </a:r>
            <a:endParaRPr lang="tr-TR" dirty="0"/>
          </a:p>
        </p:txBody>
      </p:sp>
    </p:spTree>
    <p:extLst>
      <p:ext uri="{BB962C8B-B14F-4D97-AF65-F5344CB8AC3E}">
        <p14:creationId xmlns:p14="http://schemas.microsoft.com/office/powerpoint/2010/main" val="17745393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028343"/>
            <a:ext cx="6096000" cy="4801314"/>
          </a:xfrm>
          <a:prstGeom prst="rect">
            <a:avLst/>
          </a:prstGeom>
        </p:spPr>
        <p:txBody>
          <a:bodyPr>
            <a:spAutoFit/>
          </a:bodyPr>
          <a:lstStyle/>
          <a:p>
            <a:r>
              <a:rPr lang="tr-TR" dirty="0" smtClean="0"/>
              <a:t>Yorgunluk ile başa çıkmak için enerji yedeklerinde azalmayı önlemek amaçlı beslenme destekleri dahil olmak üzere (32), antrenman yapısını değiştirmek (30) gibi birçok </a:t>
            </a:r>
            <a:r>
              <a:rPr lang="tr-TR" dirty="0" err="1" smtClean="0"/>
              <a:t>ön¬lem</a:t>
            </a:r>
            <a:r>
              <a:rPr lang="tr-TR" dirty="0" smtClean="0"/>
              <a:t>, alınmalıdır. Örneğin, dinlenme aralarını uzatarak, çabuk kuvvet gibi özel </a:t>
            </a:r>
            <a:r>
              <a:rPr lang="tr-TR" dirty="0" err="1" smtClean="0"/>
              <a:t>biomotor</a:t>
            </a:r>
            <a:r>
              <a:rPr lang="tr-TR" dirty="0" smtClean="0"/>
              <a:t> yeteneklerin gelişimini kolaylaştırma amacı ile gizli yorgunluk düzeyi azaltılabilmektedir (30). Yorgunluk yüksek olduğu bazı durumlarda antrenmanın gizli yorgunluk koşullarında sürdürülmesi ise sporcuları yarışmaya hazırlamaya yardımcı da olabilecektir. Bu türden antrenmanlar aynı zamanda antrenmanda biriken yorgunluk ile başa çıkmak için </a:t>
            </a:r>
            <a:r>
              <a:rPr lang="tr-TR" dirty="0" err="1" smtClean="0"/>
              <a:t>psiko¬lojik</a:t>
            </a:r>
            <a:r>
              <a:rPr lang="tr-TR" dirty="0" smtClean="0"/>
              <a:t> özellikleri de geliştirmekte, bu durum da yarışmalardaki verim düzeyi sergilemesini de kolaylaştırmaktadır (67). Bu bölümde daha önce belirtildiği gibi soğuma evresinde yorgunlukla başa çıkmak için toparlanma yöntemleri de kullanılabilir. Ayrıca masaj ve </a:t>
            </a:r>
            <a:r>
              <a:rPr lang="tr-TR" dirty="0" err="1" smtClean="0"/>
              <a:t>kontras</a:t>
            </a:r>
            <a:r>
              <a:rPr lang="tr-TR" dirty="0" smtClean="0"/>
              <a:t> banyoları gibi toparlanma teknikleri de bu tür yorgunluğu azaltmak için </a:t>
            </a:r>
            <a:r>
              <a:rPr lang="tr-TR" dirty="0" err="1" smtClean="0"/>
              <a:t>kullanı¬labilir</a:t>
            </a:r>
            <a:r>
              <a:rPr lang="tr-TR" dirty="0" smtClean="0"/>
              <a:t> (bakınız bölüm 5).</a:t>
            </a:r>
            <a:endParaRPr lang="tr-TR" dirty="0"/>
          </a:p>
        </p:txBody>
      </p:sp>
    </p:spTree>
    <p:extLst>
      <p:ext uri="{BB962C8B-B14F-4D97-AF65-F5344CB8AC3E}">
        <p14:creationId xmlns:p14="http://schemas.microsoft.com/office/powerpoint/2010/main" val="31158153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Bir antrenman biriminin yapılandırılması sırasında antrenörler, yorgunluğu göz önüne almalıdır. Örneğin, antrenman biriminin ana hedefi, teknik ya da taktik hedefi geliştirmek ise bu uygulamalar antrenmanın ilk bölümünde, sporcunun daha az yorgun olduğu bir durumda uygulanmalıdır. Antrenman süreci sırasında uzun dinlenme aralarının verilmesi bu türden antrenmanlarda yorgunluğun giderilmesini kolaylaştırmaktadır.</a:t>
            </a:r>
            <a:endParaRPr lang="tr-TR" dirty="0"/>
          </a:p>
        </p:txBody>
      </p:sp>
    </p:spTree>
    <p:extLst>
      <p:ext uri="{BB962C8B-B14F-4D97-AF65-F5344CB8AC3E}">
        <p14:creationId xmlns:p14="http://schemas.microsoft.com/office/powerpoint/2010/main" val="34467667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smtClean="0"/>
              <a:t>Antrenman biriminin sertliği de yorgunluk düzeyini etkilemektedir. Dolayısıyla da </a:t>
            </a:r>
            <a:r>
              <a:rPr lang="tr-TR" dirty="0" err="1" smtClean="0"/>
              <a:t>antren¬man</a:t>
            </a:r>
            <a:r>
              <a:rPr lang="tr-TR" dirty="0" smtClean="0"/>
              <a:t> birimi, antrenman sertliğine bağlı olarak düzenlenmelidir. Yüksek serti i ki i </a:t>
            </a:r>
            <a:r>
              <a:rPr lang="tr-TR" dirty="0" err="1" smtClean="0"/>
              <a:t>etkinlikler¬de</a:t>
            </a:r>
            <a:r>
              <a:rPr lang="tr-TR" dirty="0" smtClean="0"/>
              <a:t>, çok az sayıda özellik kısa süreli olarak geliştirilmelidir. Bunun tersine ise düşük </a:t>
            </a:r>
            <a:r>
              <a:rPr lang="tr-TR" dirty="0" err="1" smtClean="0"/>
              <a:t>sertlikli</a:t>
            </a:r>
            <a:r>
              <a:rPr lang="tr-TR" dirty="0" smtClean="0"/>
              <a:t> bir uygulamada çok sayıda antrenman özellikleri uzun süreli olarak uygulanabilmektedir. Örneğin, </a:t>
            </a:r>
            <a:r>
              <a:rPr lang="tr-TR" dirty="0" err="1" smtClean="0"/>
              <a:t>tekniksel</a:t>
            </a:r>
            <a:r>
              <a:rPr lang="tr-TR" dirty="0" smtClean="0"/>
              <a:t> öğelerin kusursuzlaştırılması üzerine odaklanılmış bir antrenman </a:t>
            </a:r>
            <a:r>
              <a:rPr lang="tr-TR" dirty="0" err="1" smtClean="0"/>
              <a:t>biri¬minde</a:t>
            </a:r>
            <a:r>
              <a:rPr lang="tr-TR" dirty="0" smtClean="0"/>
              <a:t>, bu öğeler takım taktiği içerisinde ve taktiksel uygulamaların yüksek dayanıklılık </a:t>
            </a:r>
            <a:r>
              <a:rPr lang="tr-TR" dirty="0" err="1" smtClean="0"/>
              <a:t>sağ¬layıcı</a:t>
            </a:r>
            <a:r>
              <a:rPr lang="tr-TR" dirty="0" smtClean="0"/>
              <a:t> bir biçimde uygulanması ile gerçekleştirilmektedir. Bu durum, artan yüklenmelerden dolayı </a:t>
            </a:r>
            <a:r>
              <a:rPr lang="tr-TR" dirty="0" err="1" smtClean="0"/>
              <a:t>metabolik</a:t>
            </a:r>
            <a:r>
              <a:rPr lang="tr-TR" dirty="0" smtClean="0"/>
              <a:t> değişimlere yol açabilecek, gizli yorgunluğa da neden olmaktadır.</a:t>
            </a:r>
            <a:endParaRPr lang="tr-TR" dirty="0"/>
          </a:p>
        </p:txBody>
      </p:sp>
    </p:spTree>
    <p:extLst>
      <p:ext uri="{BB962C8B-B14F-4D97-AF65-F5344CB8AC3E}">
        <p14:creationId xmlns:p14="http://schemas.microsoft.com/office/powerpoint/2010/main" val="5365818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2031325"/>
          </a:xfrm>
          <a:prstGeom prst="rect">
            <a:avLst/>
          </a:prstGeom>
        </p:spPr>
        <p:txBody>
          <a:bodyPr>
            <a:spAutoFit/>
          </a:bodyPr>
          <a:lstStyle/>
          <a:p>
            <a:r>
              <a:rPr lang="tr-TR" dirty="0" smtClean="0"/>
              <a:t>Sert yüklenmeli bir antrenman biriminde ya da mikro döngü sırasında, sporcunun yorgunluğa karşı direnme yeteneği, sporcunun fiziksel hazırlık düzeyi ve antrenman </a:t>
            </a:r>
            <a:r>
              <a:rPr lang="tr-TR" dirty="0" err="1" smtClean="0"/>
              <a:t>yaşıgibi</a:t>
            </a:r>
            <a:r>
              <a:rPr lang="tr-TR" dirty="0" smtClean="0"/>
              <a:t> bir çok etmene bağlı olarak değişmektedir. Örneğin, fiziksel gelişimi yetersiz olan bir sporcuda, yüksek </a:t>
            </a:r>
            <a:r>
              <a:rPr lang="tr-TR" dirty="0" err="1" smtClean="0"/>
              <a:t>sertlikli</a:t>
            </a:r>
            <a:r>
              <a:rPr lang="tr-TR" dirty="0" smtClean="0"/>
              <a:t> antrenman yüklenmeleri, yorgunluğun daha yüksek düzeylerde yaşanmasına neden olabilmektedir. </a:t>
            </a:r>
          </a:p>
        </p:txBody>
      </p:sp>
    </p:spTree>
    <p:extLst>
      <p:ext uri="{BB962C8B-B14F-4D97-AF65-F5344CB8AC3E}">
        <p14:creationId xmlns:p14="http://schemas.microsoft.com/office/powerpoint/2010/main" val="18540488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582341"/>
            <a:ext cx="6096000" cy="3693319"/>
          </a:xfrm>
          <a:prstGeom prst="rect">
            <a:avLst/>
          </a:prstGeom>
        </p:spPr>
        <p:txBody>
          <a:bodyPr>
            <a:spAutoFit/>
          </a:bodyPr>
          <a:lstStyle/>
          <a:p>
            <a:r>
              <a:rPr lang="tr-TR" dirty="0" smtClean="0"/>
              <a:t>Dolaysıyla da antrenörler yüklenmeleri, sporcuların yetersiz oldukları özellikleri, geliştirmeyi sağlayacak bir biçimde düzenlemelidir. </a:t>
            </a:r>
            <a:r>
              <a:rPr lang="tr-TR" dirty="0" err="1" smtClean="0"/>
              <a:t>Antren¬man</a:t>
            </a:r>
            <a:r>
              <a:rPr lang="tr-TR" dirty="0" smtClean="0"/>
              <a:t> süreci yorgunluğu uzaklaştırmak ve toparlanmayı sağlamak amacı ile antrenman kapsamı ve sertliğinde büyük dalgalanmalar gerektiren, çeşitlemelerin uygulanmasını da gerektirebilmektedir. Tüm bunlar, antrenman biriminin ortaya çıkarttığı yorgunluğa </a:t>
            </a:r>
            <a:r>
              <a:rPr lang="tr-TR" dirty="0" err="1" smtClean="0"/>
              <a:t>kar¬şı</a:t>
            </a:r>
            <a:r>
              <a:rPr lang="tr-TR" dirty="0" smtClean="0"/>
              <a:t> toparlanma hızını artıracak bir biçimde kazanımlar sağlamaktadır. Bu toparlanmanın büyüklüğü ise antrenman birimi uygulaması sırasında ortaya çıkan fizyolojik değişimlerin derecesi ile orantılı olarak belirlenmektedir. Bu bağlamda antrenman sertliği ve </a:t>
            </a:r>
            <a:r>
              <a:rPr lang="tr-TR" dirty="0" err="1" smtClean="0"/>
              <a:t>kapsamı¬nın</a:t>
            </a:r>
            <a:r>
              <a:rPr lang="tr-TR" dirty="0" smtClean="0"/>
              <a:t> fazla olması, büyük bir yorgunluğa neden olmakta, bu durum ise hazırlık düzeyinde bir gelişim sağlamaktadır.</a:t>
            </a:r>
            <a:endParaRPr lang="tr-TR" dirty="0"/>
          </a:p>
        </p:txBody>
      </p:sp>
    </p:spTree>
    <p:extLst>
      <p:ext uri="{BB962C8B-B14F-4D97-AF65-F5344CB8AC3E}">
        <p14:creationId xmlns:p14="http://schemas.microsoft.com/office/powerpoint/2010/main" val="32781984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Destekleyici Antrenman Birimleri</a:t>
            </a:r>
          </a:p>
          <a:p>
            <a:r>
              <a:rPr lang="tr-TR" dirty="0" smtClean="0"/>
              <a:t>Günümüzde çoğu sporcular, aşırı antrenman durumu oluşumunu en aza indirmek ve kendi antrenman amaçlarını en üst düzeyde geliştirmek amacı ile kendilerine boş zaman yaratmaya çalışmaktadırlar. Antrenman süresini en üst düzey çıkarmak ve antrenman kapsamını arttırmanın bir yolu da destekleyici antrenman birimlerinin kullanılmasıdır. Bu türden destekleyici antrenman birimleri, bazı özel durumlarda antrenman kampları gibi grup olarak ya da sabah erken saatlerde işe, okula gidilmeden önce bireysel olarak da düzenlenmektedir. </a:t>
            </a:r>
            <a:endParaRPr lang="tr-TR" dirty="0"/>
          </a:p>
        </p:txBody>
      </p:sp>
    </p:spTree>
    <p:extLst>
      <p:ext uri="{BB962C8B-B14F-4D97-AF65-F5344CB8AC3E}">
        <p14:creationId xmlns:p14="http://schemas.microsoft.com/office/powerpoint/2010/main" val="26940936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Genellikle kahvaltıdan önce uygulanan, destekleyici antrenman </a:t>
            </a:r>
            <a:r>
              <a:rPr lang="tr-TR" dirty="0" err="1" smtClean="0"/>
              <a:t>bi¬rimleri</a:t>
            </a:r>
            <a:r>
              <a:rPr lang="tr-TR" dirty="0" smtClean="0"/>
              <a:t> 30 </a:t>
            </a:r>
            <a:r>
              <a:rPr lang="tr-TR" dirty="0" err="1" smtClean="0"/>
              <a:t>dk'yı</a:t>
            </a:r>
            <a:r>
              <a:rPr lang="tr-TR" dirty="0" smtClean="0"/>
              <a:t> aştığında, sporcuların az miktarda bir şeyler yemeleri önerilmektedir (14). Destekleyici antrenman birimlerinin süresi sporcunun zamanına göre değişmektedir. Eğer bir sporcu her gün 30-60 </a:t>
            </a:r>
            <a:r>
              <a:rPr lang="tr-TR" dirty="0" err="1" smtClean="0"/>
              <a:t>dk</a:t>
            </a:r>
            <a:r>
              <a:rPr lang="tr-TR" dirty="0" smtClean="0"/>
              <a:t> gibi kısa bir süre olsa bile, bir zaman ayırabilirse, antrenman yılı boyunca, antrenman kapsamındaki bu küçük artışlar, yıllık antrenman kapsamında önemli artışlara neden olabilmektedir. Örneğin, sporcuların günlük olarak yaptıkları ek, 30-60 </a:t>
            </a:r>
            <a:r>
              <a:rPr lang="tr-TR" dirty="0" err="1" smtClean="0"/>
              <a:t>dk'lık</a:t>
            </a:r>
            <a:r>
              <a:rPr lang="tr-TR" dirty="0" smtClean="0"/>
              <a:t> antrenman, yıllık olarak 150-300 saatlik fazladan bir çalışma kapsam artışı sağlayacaktır.</a:t>
            </a:r>
            <a:endParaRPr lang="tr-TR" dirty="0"/>
          </a:p>
        </p:txBody>
      </p:sp>
    </p:spTree>
    <p:extLst>
      <p:ext uri="{BB962C8B-B14F-4D97-AF65-F5344CB8AC3E}">
        <p14:creationId xmlns:p14="http://schemas.microsoft.com/office/powerpoint/2010/main" val="25710024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73464" y="1480484"/>
            <a:ext cx="6096000" cy="2585323"/>
          </a:xfrm>
          <a:prstGeom prst="rect">
            <a:avLst/>
          </a:prstGeom>
        </p:spPr>
        <p:txBody>
          <a:bodyPr>
            <a:spAutoFit/>
          </a:bodyPr>
          <a:lstStyle/>
          <a:p>
            <a:r>
              <a:rPr lang="tr-TR" dirty="0" smtClean="0"/>
              <a:t>Her ne kadar bu antrenman birimleri tamamlayıcı olarak kabul edilse bile, bunlar ant¬</a:t>
            </a:r>
          </a:p>
          <a:p>
            <a:r>
              <a:rPr lang="tr-TR" dirty="0" err="1" smtClean="0"/>
              <a:t>renörün</a:t>
            </a:r>
            <a:r>
              <a:rPr lang="tr-TR" dirty="0" smtClean="0"/>
              <a:t> belirlediği genel antrenman yapısına uygun olması gerekmektedir.</a:t>
            </a:r>
          </a:p>
          <a:p>
            <a:r>
              <a:rPr lang="tr-TR" dirty="0" smtClean="0"/>
              <a:t>. </a:t>
            </a:r>
            <a:r>
              <a:rPr lang="tr-TR" dirty="0" err="1" smtClean="0"/>
              <a:t>Dolayısıya</a:t>
            </a:r>
            <a:r>
              <a:rPr lang="tr-TR" dirty="0" smtClean="0"/>
              <a:t> antrenörler, sporcunun amaçları, eksik yönleri ve</a:t>
            </a:r>
          </a:p>
          <a:p>
            <a:r>
              <a:rPr lang="tr-TR" dirty="0" err="1" smtClean="0"/>
              <a:t>AntrGnman</a:t>
            </a:r>
            <a:r>
              <a:rPr lang="tr-TR" dirty="0" smtClean="0"/>
              <a:t> Birimi </a:t>
            </a:r>
            <a:r>
              <a:rPr lang="tr-TR" dirty="0" err="1" smtClean="0"/>
              <a:t>Ömedİ</a:t>
            </a:r>
            <a:r>
              <a:rPr lang="tr-TR" dirty="0" smtClean="0"/>
              <a:t>	antrenman evresi ile uyumlu olacak bir biçimde bu</a:t>
            </a:r>
          </a:p>
          <a:p>
            <a:r>
              <a:rPr lang="tr-TR" dirty="0" smtClean="0"/>
              <a:t> destekleyici antrenman birimlerinin içeriğini ve </a:t>
            </a:r>
            <a:r>
              <a:rPr lang="tr-TR" dirty="0" err="1" smtClean="0"/>
              <a:t>mik¬tarını</a:t>
            </a:r>
            <a:r>
              <a:rPr lang="tr-TR" dirty="0" smtClean="0"/>
              <a:t> belirlemelidirler. </a:t>
            </a:r>
            <a:endParaRPr lang="tr-TR" dirty="0"/>
          </a:p>
        </p:txBody>
      </p:sp>
    </p:spTree>
    <p:extLst>
      <p:ext uri="{BB962C8B-B14F-4D97-AF65-F5344CB8AC3E}">
        <p14:creationId xmlns:p14="http://schemas.microsoft.com/office/powerpoint/2010/main" val="8717843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805781" y="2502211"/>
            <a:ext cx="4580438" cy="1853578"/>
          </a:xfrm>
          <a:prstGeom prst="rect">
            <a:avLst/>
          </a:prstGeom>
        </p:spPr>
      </p:pic>
    </p:spTree>
    <p:extLst>
      <p:ext uri="{BB962C8B-B14F-4D97-AF65-F5344CB8AC3E}">
        <p14:creationId xmlns:p14="http://schemas.microsoft.com/office/powerpoint/2010/main" val="1047072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2031325"/>
          </a:xfrm>
          <a:prstGeom prst="rect">
            <a:avLst/>
          </a:prstGeom>
        </p:spPr>
        <p:txBody>
          <a:bodyPr>
            <a:spAutoFit/>
          </a:bodyPr>
          <a:lstStyle/>
          <a:p>
            <a:r>
              <a:rPr lang="tr-TR" dirty="0" smtClean="0"/>
              <a:t>Temel olarak destekleyici </a:t>
            </a:r>
            <a:r>
              <a:rPr lang="tr-TR" dirty="0" err="1" smtClean="0"/>
              <a:t>ant¬renman</a:t>
            </a:r>
            <a:r>
              <a:rPr lang="tr-TR" dirty="0" smtClean="0"/>
              <a:t> birimleri ile sporcu 20-40 </a:t>
            </a:r>
            <a:r>
              <a:rPr lang="tr-TR" dirty="0" err="1" smtClean="0"/>
              <a:t>dk</a:t>
            </a:r>
            <a:r>
              <a:rPr lang="tr-TR" dirty="0" smtClean="0"/>
              <a:t> koşarak, genel dayanıklılığını, genel ya da özel hareketlilik düzeyini ve hatta belirli kas gruplarının, genel ya da özel </a:t>
            </a:r>
            <a:r>
              <a:rPr lang="tr-TR" dirty="0" err="1" smtClean="0"/>
              <a:t>kuv¬vetini</a:t>
            </a:r>
            <a:r>
              <a:rPr lang="tr-TR" dirty="0" smtClean="0"/>
              <a:t> geliştirmek amacı ile düzenlenmiş olabilmektedir. Destekleyici antrenman birimlerinin bir diğer amacı da dinçlik (</a:t>
            </a:r>
            <a:r>
              <a:rPr lang="tr-TR" dirty="0" err="1" smtClean="0"/>
              <a:t>fitness</a:t>
            </a:r>
            <a:r>
              <a:rPr lang="tr-TR" dirty="0" smtClean="0"/>
              <a:t>) ve bazı özel </a:t>
            </a:r>
            <a:r>
              <a:rPr lang="tr-TR" dirty="0" err="1" smtClean="0"/>
              <a:t>biomotor</a:t>
            </a:r>
            <a:r>
              <a:rPr lang="tr-TR" dirty="0" smtClean="0"/>
              <a:t> yetilerin, gelişim hızını arttırmak amacı ile sporcunun eksikliklerini düzeltmek olabilmektedir.</a:t>
            </a:r>
          </a:p>
        </p:txBody>
      </p:sp>
    </p:spTree>
    <p:extLst>
      <p:ext uri="{BB962C8B-B14F-4D97-AF65-F5344CB8AC3E}">
        <p14:creationId xmlns:p14="http://schemas.microsoft.com/office/powerpoint/2010/main" val="22669364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Temel bir destekleyici birim çizelge 9.3 de gösterildiği gibi üç bölümden oluşmaktadır. Bu destekleyici antrenman birimleri, antrenörden bağımsız olarak gerçekleştirilebilmek-</a:t>
            </a:r>
            <a:r>
              <a:rPr lang="tr-TR" dirty="0" err="1" smtClean="0"/>
              <a:t>tedir</a:t>
            </a:r>
            <a:r>
              <a:rPr lang="tr-TR" dirty="0" smtClean="0"/>
              <a:t>. Bu sürelere antrenmana giriş evresi dahil edilmemiştir. Bu nedenle destekleyici </a:t>
            </a:r>
            <a:r>
              <a:rPr lang="tr-TR" dirty="0" err="1" smtClean="0"/>
              <a:t>ant¬renman</a:t>
            </a:r>
            <a:r>
              <a:rPr lang="tr-TR" dirty="0" smtClean="0"/>
              <a:t> birimi, üç bölümlü ısınma, temel ve soğuma bölümlerini içeren antrenman birimi yapısında düzenlenmiştir. Bu antrenman birimimin temel bölümünde iki özellikten daha fazlası çalışılmamalıdır. Bir özelliğin çalışılması ise çok uygun olmaktadır.</a:t>
            </a:r>
            <a:endParaRPr lang="tr-TR" dirty="0"/>
          </a:p>
        </p:txBody>
      </p:sp>
    </p:spTree>
    <p:extLst>
      <p:ext uri="{BB962C8B-B14F-4D97-AF65-F5344CB8AC3E}">
        <p14:creationId xmlns:p14="http://schemas.microsoft.com/office/powerpoint/2010/main" val="25356378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Örnek Antrenman Planı</a:t>
            </a:r>
          </a:p>
          <a:p>
            <a:r>
              <a:rPr lang="tr-TR" dirty="0" smtClean="0"/>
              <a:t>Antrenman planı, antrenörler için antrenman biriminin yapısını oluşturmada önemli bir yardımcı araç olarak görülmelidir. Antrenman planının yazılı olan biçimi ilgili tüm bilgileri vermeli ve izlemesi kolay olmalıdır. Antrenman planının yazılı olarak bir örneğinin, </a:t>
            </a:r>
            <a:r>
              <a:rPr lang="tr-TR" dirty="0" err="1" smtClean="0"/>
              <a:t>önce¬den</a:t>
            </a:r>
            <a:r>
              <a:rPr lang="tr-TR" dirty="0" smtClean="0"/>
              <a:t> sporculara verilmesi önerilmektedir. Bu örnek planlar sporcuya, zihinsel ve fiziksel olarak antrenman birimlerine hazırlanmaları için olanak sağlamaktadır. Eğer yeterli bir süre varsa, antrenörler antrenman biriminin giriş bölümünde günlük uygulama planını tanıtmalı ve açıklamalıdır.</a:t>
            </a:r>
            <a:endParaRPr lang="tr-TR" dirty="0"/>
          </a:p>
        </p:txBody>
      </p:sp>
    </p:spTree>
    <p:extLst>
      <p:ext uri="{BB962C8B-B14F-4D97-AF65-F5344CB8AC3E}">
        <p14:creationId xmlns:p14="http://schemas.microsoft.com/office/powerpoint/2010/main" val="33584155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Antrenman planının sunumu için birçok yaklaşım kullanılmasına karşın her sunum, bazı temel öğeleri içermelidir. Bunlardan önemli olan bir özellik de günlük antrenman biriminde uygulanacak özelliklerin tam olarak vurgulanmasıdır. Antrenman hedeflerinin açıklanması, sporcunun antrenman birimi uygulaması sırasında hedeflere doğru daha kolayca </a:t>
            </a:r>
            <a:r>
              <a:rPr lang="tr-TR" dirty="0" err="1" smtClean="0"/>
              <a:t>yönlen¬mesini</a:t>
            </a:r>
            <a:r>
              <a:rPr lang="tr-TR" dirty="0" smtClean="0"/>
              <a:t> sağlayacaktır. Antrenman planı, antrenman birimlerinin uygulanacağı tarih, yer ve gerekli araçların bilgisini de içermelidir. Ayrıca bu planlamada, alıştırmaların özellikleri, alıştırmalar ve sporcunun bu antrenman biriminde yapacağı tüm etkinlikleri içermelidir.</a:t>
            </a:r>
            <a:endParaRPr lang="tr-TR" dirty="0"/>
          </a:p>
        </p:txBody>
      </p:sp>
    </p:spTree>
    <p:extLst>
      <p:ext uri="{BB962C8B-B14F-4D97-AF65-F5344CB8AC3E}">
        <p14:creationId xmlns:p14="http://schemas.microsoft.com/office/powerpoint/2010/main" val="22985962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smtClean="0"/>
              <a:t>. Antrenman planı, ayrıntılı bir biçimde yüklenmelerin (tekrar, set, süre) ve antrenman </a:t>
            </a:r>
            <a:r>
              <a:rPr lang="tr-TR" dirty="0" err="1" smtClean="0"/>
              <a:t>sertli¬ğinin</a:t>
            </a:r>
            <a:r>
              <a:rPr lang="tr-TR" dirty="0" smtClean="0"/>
              <a:t> (maksimal kuvvet yüzdesi, kalp atımı, zaman, güç) gibi antrenman birimi özelliklerini de açıklamalıdır. Diğer bulunması gereken bir bilgi de özellikle de takım sporlarında </a:t>
            </a:r>
            <a:r>
              <a:rPr lang="tr-TR" dirty="0" err="1" smtClean="0"/>
              <a:t>çalı¬şıldığında</a:t>
            </a:r>
            <a:r>
              <a:rPr lang="tr-TR" dirty="0" smtClean="0"/>
              <a:t>, sporcunun yapması gereken çok zor alıştırmaların, ayrıntılı bir açıklamasının verilmesidir. Son olarak da; antrenman planın da, alıştırmaların ve becerilerin uygulanması sırasında göz önüne alınması gereken özelliklerin belirtilmesi sağlanmalıdır. Bu uyarılar çok özel olarak kişiye özgü ya da sporcuların grup olarak gereksinimlerini karşılayacak bir biçimde düzenlenmelidir. Bir örnek antrenman planı ise şekil 9.2 de sunulmuştur.</a:t>
            </a:r>
            <a:endParaRPr lang="tr-TR" dirty="0"/>
          </a:p>
        </p:txBody>
      </p:sp>
    </p:spTree>
    <p:extLst>
      <p:ext uri="{BB962C8B-B14F-4D97-AF65-F5344CB8AC3E}">
        <p14:creationId xmlns:p14="http://schemas.microsoft.com/office/powerpoint/2010/main" val="39819909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Bir antrenman planının uzunluğu, spor dalına ve antrenörün deneyimine bağlı olarak değişkenlik göstermektedir. Deneyimsiz antrenörler, sporcular ile yapmayı düşündükleri her şeyi yazarak, olabildiğince açık bir şekilde antrenman planlarını oluşturmalıdırlar. Bu yaklaşım antrenörlerin hiç bir şeyin gözden kaçmaması için bir taslak olarak görülmelidir.</a:t>
            </a:r>
          </a:p>
          <a:p>
            <a:r>
              <a:rPr lang="tr-TR" dirty="0" smtClean="0"/>
              <a:t> </a:t>
            </a:r>
            <a:endParaRPr lang="tr-TR" dirty="0"/>
          </a:p>
        </p:txBody>
      </p:sp>
    </p:spTree>
    <p:extLst>
      <p:ext uri="{BB962C8B-B14F-4D97-AF65-F5344CB8AC3E}">
        <p14:creationId xmlns:p14="http://schemas.microsoft.com/office/powerpoint/2010/main" val="6615521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4231" y="0"/>
            <a:ext cx="7764650" cy="6858000"/>
          </a:xfrm>
          <a:prstGeom prst="rect">
            <a:avLst/>
          </a:prstGeom>
        </p:spPr>
      </p:pic>
    </p:spTree>
    <p:extLst>
      <p:ext uri="{BB962C8B-B14F-4D97-AF65-F5344CB8AC3E}">
        <p14:creationId xmlns:p14="http://schemas.microsoft.com/office/powerpoint/2010/main" val="8569797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413338"/>
            <a:ext cx="6096000" cy="2031325"/>
          </a:xfrm>
          <a:prstGeom prst="rect">
            <a:avLst/>
          </a:prstGeom>
        </p:spPr>
        <p:txBody>
          <a:bodyPr>
            <a:spAutoFit/>
          </a:bodyPr>
          <a:lstStyle/>
          <a:p>
            <a:r>
              <a:rPr lang="tr-TR" dirty="0" smtClean="0"/>
              <a:t>Böylece antrenman biriminde geliştirilmesi gerekli olan uygulamaların, tam olarak gerçek-</a:t>
            </a:r>
            <a:r>
              <a:rPr lang="tr-TR" dirty="0" err="1" smtClean="0"/>
              <a:t>leştirilmesi</a:t>
            </a:r>
            <a:r>
              <a:rPr lang="tr-TR" dirty="0" smtClean="0"/>
              <a:t> olanağı da artacaktır. Daha deneyimli antrenörler, daha genel özellikli bir ant-</a:t>
            </a:r>
            <a:r>
              <a:rPr lang="tr-TR" dirty="0" err="1" smtClean="0"/>
              <a:t>renman</a:t>
            </a:r>
            <a:r>
              <a:rPr lang="tr-TR" dirty="0" smtClean="0"/>
              <a:t> planı uygulaması ile bu sorunları aşabilmesine karşın yine de antrenman birimleri için sporcuların zihinsel ve fiziksel olarak hazırlığını sağlamak amacı ile ayrıntılı bir plan sunması önerilmektedir.</a:t>
            </a:r>
            <a:endParaRPr lang="tr-TR" dirty="0"/>
          </a:p>
        </p:txBody>
      </p:sp>
    </p:spTree>
    <p:extLst>
      <p:ext uri="{BB962C8B-B14F-4D97-AF65-F5344CB8AC3E}">
        <p14:creationId xmlns:p14="http://schemas.microsoft.com/office/powerpoint/2010/main" val="18051027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413" y="0"/>
            <a:ext cx="10678332" cy="6981985"/>
          </a:xfrm>
          <a:prstGeom prst="rect">
            <a:avLst/>
          </a:prstGeom>
        </p:spPr>
      </p:pic>
    </p:spTree>
    <p:extLst>
      <p:ext uri="{BB962C8B-B14F-4D97-AF65-F5344CB8AC3E}">
        <p14:creationId xmlns:p14="http://schemas.microsoft.com/office/powerpoint/2010/main" val="30807074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GÜNLÜK ANTRENMAN DÖNGÜSÜ</a:t>
            </a:r>
          </a:p>
          <a:p>
            <a:r>
              <a:rPr lang="tr-TR" dirty="0" smtClean="0"/>
              <a:t>Bir antrenman planının doğru ve en uygun bir biçimde uygulanmasının önemli bir yönü de sporcunun günlük antrenman programını düzenlemektir. Günlük antrenman </a:t>
            </a:r>
            <a:r>
              <a:rPr lang="tr-TR" dirty="0" err="1" smtClean="0"/>
              <a:t>planlan¬masında</a:t>
            </a:r>
            <a:r>
              <a:rPr lang="tr-TR" dirty="0" smtClean="0"/>
              <a:t>, sporcunun serbest zamanı, iş zamanı ve dinlenme zamanı arasında bir dengenin kurulması önem kazanmaktadır. Bu özellikleri göz önüne alarak düzenlenen, günlük </a:t>
            </a:r>
            <a:r>
              <a:rPr lang="tr-TR" dirty="0" err="1" smtClean="0"/>
              <a:t>ant¬renman</a:t>
            </a:r>
            <a:r>
              <a:rPr lang="tr-TR" dirty="0" smtClean="0"/>
              <a:t> planı uygun bir gelişim koşullarını sağlayacaktır. Antrenman gününün </a:t>
            </a:r>
            <a:r>
              <a:rPr lang="tr-TR" dirty="0" err="1" smtClean="0"/>
              <a:t>düzenlen¬mesinde</a:t>
            </a:r>
            <a:r>
              <a:rPr lang="tr-TR" dirty="0" smtClean="0"/>
              <a:t> en iyi yaklaşımlardan birisi, aynı gün içerisinde çok sayıda antrenman biriminin uygulamaktır (33).</a:t>
            </a:r>
            <a:endParaRPr lang="tr-TR" dirty="0"/>
          </a:p>
        </p:txBody>
      </p:sp>
    </p:spTree>
    <p:extLst>
      <p:ext uri="{BB962C8B-B14F-4D97-AF65-F5344CB8AC3E}">
        <p14:creationId xmlns:p14="http://schemas.microsoft.com/office/powerpoint/2010/main" val="36868227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3416320"/>
          </a:xfrm>
          <a:prstGeom prst="rect">
            <a:avLst/>
          </a:prstGeom>
        </p:spPr>
        <p:txBody>
          <a:bodyPr>
            <a:spAutoFit/>
          </a:bodyPr>
          <a:lstStyle/>
          <a:p>
            <a:r>
              <a:rPr lang="tr-TR" dirty="0" err="1" smtClean="0"/>
              <a:t>Hâkkinen</a:t>
            </a:r>
            <a:r>
              <a:rPr lang="tr-TR" dirty="0" smtClean="0"/>
              <a:t> ve </a:t>
            </a:r>
            <a:r>
              <a:rPr lang="tr-TR" dirty="0" err="1" smtClean="0"/>
              <a:t>Kallinen</a:t>
            </a:r>
            <a:r>
              <a:rPr lang="tr-TR" dirty="0" smtClean="0"/>
              <a:t> (33) yaptığı bir çalışmada, günlük antrenman kapsamının iki kısa antrenman birimine bölünerek uygulanması sonucunun, uzun süreli tek bir antrenman planı uygulamasına göre daha çok bir verim gelişimi sağladığını </a:t>
            </a:r>
            <a:r>
              <a:rPr lang="tr-TR" dirty="0" err="1" smtClean="0"/>
              <a:t>gös¬termektedirler</a:t>
            </a:r>
            <a:r>
              <a:rPr lang="tr-TR" dirty="0" smtClean="0"/>
              <a:t>. Bu bulgu, uzun süreli tek bir antrenman birimlerinin, büyük oranlarda ortaya çıkan yorgunluktan dolayı antrenmanın niteliğini düşürdüğünü belirten, Avrupalı antrenörler tarafından da desteklenmektedir. Yorgunluğun artışına bağlı olarak </a:t>
            </a:r>
            <a:r>
              <a:rPr lang="tr-TR" dirty="0" err="1" smtClean="0"/>
              <a:t>biomotor</a:t>
            </a:r>
            <a:r>
              <a:rPr lang="tr-TR" dirty="0" smtClean="0"/>
              <a:t> yeteneklerde, teknik ve taktik becerileri geliştirme düzeyinde azalmalar oluşmaktadır. Bu nedenle günlük antrenman kapsamı sporcunun, kapasitesini geliştirmek amacı ile daha küçük alt birimlere ayrılmalıdır.</a:t>
            </a:r>
            <a:endParaRPr lang="tr-TR" dirty="0"/>
          </a:p>
        </p:txBody>
      </p:sp>
    </p:spTree>
    <p:extLst>
      <p:ext uri="{BB962C8B-B14F-4D97-AF65-F5344CB8AC3E}">
        <p14:creationId xmlns:p14="http://schemas.microsoft.com/office/powerpoint/2010/main" val="36642299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970318"/>
          </a:xfrm>
          <a:prstGeom prst="rect">
            <a:avLst/>
          </a:prstGeom>
        </p:spPr>
        <p:txBody>
          <a:bodyPr>
            <a:spAutoFit/>
          </a:bodyPr>
          <a:lstStyle/>
          <a:p>
            <a:r>
              <a:rPr lang="tr-TR" dirty="0" smtClean="0"/>
              <a:t>Bir antrenman günün yapısının biçimlendirilmesi, antrenman için ayrılan zaman, </a:t>
            </a:r>
            <a:r>
              <a:rPr lang="tr-TR" dirty="0" err="1" smtClean="0"/>
              <a:t>spor¬cunun</a:t>
            </a:r>
            <a:r>
              <a:rPr lang="tr-TR" dirty="0" smtClean="0"/>
              <a:t> gelişim düzeyi, tesis durumu gibi çok sayıda etmene bağlı olarak değişmektedir. Sporcu bir kampa katlıyorsa, antrenman birimlerinin sayısı önemli ölçüde artmaktadır. Antrenman günü, sabah ve akşam olmak üzere iki antrenman birimine ayrılabilmektedir. Bir önceki sayfada verilen bir günde, çoklu antrenman birimi günlük antrenman planı uygulamasını (sayfa 321) gösteren örnekte günlük antrenmanın, iki antrenman birimine ayrılmış örnekleri ve antrenman biriminin tüm özellikleri gösterilmiştir. Sporcular </a:t>
            </a:r>
            <a:r>
              <a:rPr lang="tr-TR" dirty="0" err="1" smtClean="0"/>
              <a:t>antren¬man</a:t>
            </a:r>
            <a:r>
              <a:rPr lang="tr-TR" dirty="0" smtClean="0"/>
              <a:t> kamplarına katıldıklarında, büyük bir olasılıkla yukarıda verilen çoklu antrenman birimi günlük antrenman planı uygulamasında gösterildiği gibi 3-4 antrenman birimli uygulamaları kullanacaklardır.</a:t>
            </a:r>
            <a:endParaRPr lang="tr-TR" dirty="0"/>
          </a:p>
        </p:txBody>
      </p:sp>
    </p:spTree>
    <p:extLst>
      <p:ext uri="{BB962C8B-B14F-4D97-AF65-F5344CB8AC3E}">
        <p14:creationId xmlns:p14="http://schemas.microsoft.com/office/powerpoint/2010/main" val="2858178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ANTRENMAN BİRİMİ PLANLARININ MODELLEMESİ</a:t>
            </a:r>
          </a:p>
          <a:p>
            <a:r>
              <a:rPr lang="tr-TR" dirty="0" smtClean="0"/>
              <a:t>Bir antrenman modeli, yarışma koşullarının antrenmanda yarışma koşullarına benze </a:t>
            </a:r>
            <a:r>
              <a:rPr lang="tr-TR" dirty="0" err="1" smtClean="0"/>
              <a:t>bi¬çimde</a:t>
            </a:r>
            <a:r>
              <a:rPr lang="tr-TR" dirty="0" smtClean="0"/>
              <a:t> çalışılmasını sağlamalıdır. Buradaki amaç, antrenman uyumlarını arttırmak ve bu uyum düzeyini yarışma verimine dönüştürmektir. Modelleme süreci, bir yarışma sürecinde karşılaşılan fizyolojik, teknik, taktik ve psikolojik öğeleri benzer bir biçimde oluşturmak amacı ile kullanılan bir yöntem olarak görülmelidir. Yarışma veriminin modellemesi </a:t>
            </a:r>
            <a:r>
              <a:rPr lang="tr-TR" dirty="0" err="1" smtClean="0"/>
              <a:t>sıra¬sında</a:t>
            </a:r>
            <a:r>
              <a:rPr lang="tr-TR" dirty="0" smtClean="0"/>
              <a:t> her antrenman biriminde, antrenman evresindeki geliştirilmesi gereken özelliklerde birlikte değerlendirilmelidir (13).</a:t>
            </a:r>
            <a:endParaRPr lang="tr-TR" dirty="0"/>
          </a:p>
        </p:txBody>
      </p:sp>
    </p:spTree>
    <p:extLst>
      <p:ext uri="{BB962C8B-B14F-4D97-AF65-F5344CB8AC3E}">
        <p14:creationId xmlns:p14="http://schemas.microsoft.com/office/powerpoint/2010/main" val="25322557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3979" y="1789464"/>
            <a:ext cx="6096000" cy="3693319"/>
          </a:xfrm>
          <a:prstGeom prst="rect">
            <a:avLst/>
          </a:prstGeom>
        </p:spPr>
        <p:txBody>
          <a:bodyPr>
            <a:spAutoFit/>
          </a:bodyPr>
          <a:lstStyle/>
          <a:p>
            <a:r>
              <a:rPr lang="tr-TR" dirty="0" smtClean="0"/>
              <a:t>Antrenörler, yarışma modellemesi ile uyguladıkları antrenman birimlerini sürekli olarak</a:t>
            </a:r>
          </a:p>
          <a:p>
            <a:r>
              <a:rPr lang="tr-TR" dirty="0" smtClean="0"/>
              <a:t> aynı biçimde uygulamamalıdırlar. Antrenman uyaranlarının çeşitlendirilmesi ise fizyolojik ve performans kazanımları açısından çok önemli olmaktadır (72). Model yaklaşımı, yeni ya da özel antrenman uyaranlarını, antrenman planı içerisine eklemek için kullanılan bir yöntem olarak görülmelidir. Bu yöntem, sporcunun motivasyonunu arttırmak, yeni </a:t>
            </a:r>
            <a:r>
              <a:rPr lang="tr-TR" dirty="0" err="1" smtClean="0"/>
              <a:t>fizyo¬lojik</a:t>
            </a:r>
            <a:r>
              <a:rPr lang="tr-TR" dirty="0" smtClean="0"/>
              <a:t> kazanımlar oluşturmak ve sporculara yeni hedefler sağlamak için kullanılmaktadır. Model yaklaşımı kullanmak için bir çok yol bulunmaktadır. Aşağıda verilen örnekleri de antrenörler, kendi antrenman hedeflerine ulaşmak için uyarlamaları gerekmektedir.</a:t>
            </a:r>
            <a:endParaRPr lang="tr-TR" dirty="0"/>
          </a:p>
        </p:txBody>
      </p:sp>
    </p:spTree>
    <p:extLst>
      <p:ext uri="{BB962C8B-B14F-4D97-AF65-F5344CB8AC3E}">
        <p14:creationId xmlns:p14="http://schemas.microsoft.com/office/powerpoint/2010/main" val="28472801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859340"/>
            <a:ext cx="6096000" cy="3139321"/>
          </a:xfrm>
          <a:prstGeom prst="rect">
            <a:avLst/>
          </a:prstGeom>
        </p:spPr>
        <p:txBody>
          <a:bodyPr>
            <a:spAutoFit/>
          </a:bodyPr>
          <a:lstStyle/>
          <a:p>
            <a:r>
              <a:rPr lang="tr-TR" dirty="0" smtClean="0"/>
              <a:t>Beceri Edinimi İçin Antrenman Birimi Modeli</a:t>
            </a:r>
          </a:p>
          <a:p>
            <a:r>
              <a:rPr lang="tr-TR" dirty="0" smtClean="0"/>
              <a:t>Beceri edinimi için kullanılan antrenman birimi modeli, beceri edinimini ve kusursuz-</a:t>
            </a:r>
            <a:r>
              <a:rPr lang="tr-TR" dirty="0" err="1" smtClean="0"/>
              <a:t>laştırılmasını</a:t>
            </a:r>
            <a:r>
              <a:rPr lang="tr-TR" dirty="0" smtClean="0"/>
              <a:t> geliştirmek için kullanılmaktadır. Her yeni beceri, yorgunluk en az düzeyde olduğunda iyi bir biçimde öğrenilmektedir. Ek olarak biriken yorgunluğa bağlı olarak da elde edilen becerilerin korunmasını da zorlaştırmaktadır. Bu açıdan antrenmanda, </a:t>
            </a:r>
            <a:r>
              <a:rPr lang="tr-TR" dirty="0" err="1" smtClean="0"/>
              <a:t>bece¬rilerin</a:t>
            </a:r>
            <a:r>
              <a:rPr lang="tr-TR" dirty="0" smtClean="0"/>
              <a:t> öğrenilmesi ve geliştirilmesi için kullanılacak alıştırmalar, ısınmadan hemen sonra gerçekleştirilmelidir. Çizelge 9.4 de bu model türü örneklendirilmiştir. Bu model, sürat, çeviklik ve çabuk kuvvet (güç) geliştirmek için de kullanılmaktadır.</a:t>
            </a:r>
            <a:endParaRPr lang="tr-TR" dirty="0"/>
          </a:p>
        </p:txBody>
      </p:sp>
    </p:spTree>
    <p:extLst>
      <p:ext uri="{BB962C8B-B14F-4D97-AF65-F5344CB8AC3E}">
        <p14:creationId xmlns:p14="http://schemas.microsoft.com/office/powerpoint/2010/main" val="39050852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443841"/>
            <a:ext cx="6096000" cy="3139321"/>
          </a:xfrm>
          <a:prstGeom prst="rect">
            <a:avLst/>
          </a:prstGeom>
        </p:spPr>
        <p:txBody>
          <a:bodyPr>
            <a:spAutoFit/>
          </a:bodyPr>
          <a:lstStyle/>
          <a:p>
            <a:r>
              <a:rPr lang="tr-TR" dirty="0" smtClean="0"/>
              <a:t>Yorgunluk Koşullarında Beceri Kusursuzlaştırma Model Antrenmanı</a:t>
            </a:r>
          </a:p>
          <a:p>
            <a:r>
              <a:rPr lang="tr-TR" dirty="0" smtClean="0"/>
              <a:t>Sporcunun, yorgunluk koşulları altında becerilerini geliştirmesi gerektirdiği yarışta ve oyunda koşullarda uygulanan becerilerin antrenman ortamında uygulanmasını sağlamak için bu model kullanılmaktadır. Sporcular genel olarak </a:t>
            </a:r>
            <a:r>
              <a:rPr lang="tr-TR" dirty="0" err="1" smtClean="0"/>
              <a:t>dinlenik</a:t>
            </a:r>
            <a:r>
              <a:rPr lang="tr-TR" dirty="0" smtClean="0"/>
              <a:t> olduğu koşullarda, </a:t>
            </a:r>
            <a:r>
              <a:rPr lang="tr-TR" dirty="0" err="1" smtClean="0"/>
              <a:t>usta¬lıkla</a:t>
            </a:r>
            <a:r>
              <a:rPr lang="tr-TR" dirty="0" smtClean="0"/>
              <a:t> becerilerini uygulamalarına karşın yorgunluk koşullarında da becerilerini doğru bir biçimde uygulanmaları gerekmektedir. Bu açıdan bu türden bir modelleme ile yarışma döneminin evrelerinde görülen, yorgunluk koşulları ortamı yaratılmaktadır. </a:t>
            </a:r>
            <a:endParaRPr lang="tr-TR" dirty="0"/>
          </a:p>
        </p:txBody>
      </p:sp>
    </p:spTree>
    <p:extLst>
      <p:ext uri="{BB962C8B-B14F-4D97-AF65-F5344CB8AC3E}">
        <p14:creationId xmlns:p14="http://schemas.microsoft.com/office/powerpoint/2010/main" val="37828313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828836"/>
            <a:ext cx="6096000" cy="2585323"/>
          </a:xfrm>
          <a:prstGeom prst="rect">
            <a:avLst/>
          </a:prstGeom>
        </p:spPr>
        <p:txBody>
          <a:bodyPr>
            <a:spAutoFit/>
          </a:bodyPr>
          <a:lstStyle/>
          <a:p>
            <a:r>
              <a:rPr lang="tr-TR" dirty="0" smtClean="0"/>
              <a:t>Bu özellikleri sağlayabilmek için antrenörler, yarışma koşullarında olduğu gibi teknik ve taktik </a:t>
            </a:r>
            <a:r>
              <a:rPr lang="tr-TR" dirty="0" err="1" smtClean="0"/>
              <a:t>uygula¬malarını</a:t>
            </a:r>
            <a:r>
              <a:rPr lang="tr-TR" dirty="0" smtClean="0"/>
              <a:t>, </a:t>
            </a:r>
            <a:r>
              <a:rPr lang="tr-TR" dirty="0" err="1" smtClean="0"/>
              <a:t>glikolotik</a:t>
            </a:r>
            <a:r>
              <a:rPr lang="tr-TR" dirty="0" smtClean="0"/>
              <a:t> ve </a:t>
            </a:r>
            <a:r>
              <a:rPr lang="tr-TR" dirty="0" err="1" smtClean="0"/>
              <a:t>oksidatif</a:t>
            </a:r>
            <a:r>
              <a:rPr lang="tr-TR" dirty="0" smtClean="0"/>
              <a:t> enerji sistemlerini uyaracak bir biçimde ortam yaratmaları gerekmektedir (bakınız bölüm 1). Bu koşullar hem fiziksel, </a:t>
            </a:r>
            <a:r>
              <a:rPr lang="tr-TR" dirty="0" err="1" smtClean="0"/>
              <a:t>hemde</a:t>
            </a:r>
            <a:r>
              <a:rPr lang="tr-TR" dirty="0" smtClean="0"/>
              <a:t> psikolojik (kararlılık, motivasyon ve irade gibi) olarak yarışmadaki gibi yorgunluğun üstesinden gelmeye katkı sağlayan, özelliklerini de ortaya çıkarmalıdır. Bu modelin bir antrenman biriminde </a:t>
            </a:r>
            <a:r>
              <a:rPr lang="tr-TR" dirty="0" err="1" smtClean="0"/>
              <a:t>kulla¬nımına</a:t>
            </a:r>
            <a:r>
              <a:rPr lang="tr-TR" dirty="0" smtClean="0"/>
              <a:t> ilişkin bir örneği çizelge 9.5 de gösterilmiştir.</a:t>
            </a:r>
            <a:endParaRPr lang="tr-TR" dirty="0"/>
          </a:p>
        </p:txBody>
      </p:sp>
    </p:spTree>
    <p:extLst>
      <p:ext uri="{BB962C8B-B14F-4D97-AF65-F5344CB8AC3E}">
        <p14:creationId xmlns:p14="http://schemas.microsoft.com/office/powerpoint/2010/main" val="17896996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813301" y="2828924"/>
            <a:ext cx="8384583" cy="3680363"/>
          </a:xfrm>
          <a:prstGeom prst="rect">
            <a:avLst/>
          </a:prstGeom>
        </p:spPr>
      </p:pic>
      <p:pic>
        <p:nvPicPr>
          <p:cNvPr id="3" name="Resim 2"/>
          <p:cNvPicPr>
            <a:picLocks noChangeAspect="1"/>
          </p:cNvPicPr>
          <p:nvPr/>
        </p:nvPicPr>
        <p:blipFill>
          <a:blip r:embed="rId3"/>
          <a:stretch>
            <a:fillRect/>
          </a:stretch>
        </p:blipFill>
        <p:spPr>
          <a:xfrm>
            <a:off x="2648456" y="2191752"/>
            <a:ext cx="6399142" cy="428719"/>
          </a:xfrm>
          <a:prstGeom prst="rect">
            <a:avLst/>
          </a:prstGeom>
        </p:spPr>
      </p:pic>
    </p:spTree>
    <p:extLst>
      <p:ext uri="{BB962C8B-B14F-4D97-AF65-F5344CB8AC3E}">
        <p14:creationId xmlns:p14="http://schemas.microsoft.com/office/powerpoint/2010/main" val="8197470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852358" y="1733039"/>
            <a:ext cx="8487283" cy="3391922"/>
          </a:xfrm>
          <a:prstGeom prst="rect">
            <a:avLst/>
          </a:prstGeom>
        </p:spPr>
      </p:pic>
    </p:spTree>
    <p:extLst>
      <p:ext uri="{BB962C8B-B14F-4D97-AF65-F5344CB8AC3E}">
        <p14:creationId xmlns:p14="http://schemas.microsoft.com/office/powerpoint/2010/main" val="37675317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Bu model aynı zamanda, yorgunluk koşulları altında sporcunun sürat, çeviklik ve güçlü bir gelişimini sağlamak için de kullanılabilmektedir. Bu türden modeller, özellikle dövüş sporları, raket sporları, mücadele sporları ve spor dalı yarışmasının son bölümünde </a:t>
            </a:r>
            <a:r>
              <a:rPr lang="tr-TR" dirty="0" err="1" smtClean="0"/>
              <a:t>tek¬nik</a:t>
            </a:r>
            <a:r>
              <a:rPr lang="tr-TR" dirty="0" smtClean="0"/>
              <a:t> ve taktik becerilerinin etkili olduğu spor dallarında kullanılmaktadır. Bu modeldeki amaç, yorgunluğun en üst düzeyde olduğu oyun, karşılaşma ve yarışmanın sonlarında verim düzeyini arttırmaktır. Böylece sporcunun bu koşullara uygun, </a:t>
            </a:r>
            <a:r>
              <a:rPr lang="tr-TR" dirty="0" err="1" smtClean="0"/>
              <a:t>fızyolojikve</a:t>
            </a:r>
            <a:r>
              <a:rPr lang="tr-TR" dirty="0" smtClean="0"/>
              <a:t> psikolojik durumlara uyum sağlaması için uygun koşulları sağlamaktadır.</a:t>
            </a:r>
            <a:endParaRPr lang="tr-TR" dirty="0"/>
          </a:p>
        </p:txBody>
      </p:sp>
    </p:spTree>
    <p:extLst>
      <p:ext uri="{BB962C8B-B14F-4D97-AF65-F5344CB8AC3E}">
        <p14:creationId xmlns:p14="http://schemas.microsoft.com/office/powerpoint/2010/main" val="34457206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Yarışma Öncesi Uyarılma Denetimi İçin Antrenman Modeli</a:t>
            </a:r>
          </a:p>
          <a:p>
            <a:r>
              <a:rPr lang="tr-TR" dirty="0" smtClean="0"/>
              <a:t>Öğleden sonra ya da akşam yarışması sırasında en üst düzeyde etkili bir uygulama </a:t>
            </a:r>
            <a:r>
              <a:rPr lang="tr-TR" dirty="0" err="1" smtClean="0"/>
              <a:t>dü¬zeyi</a:t>
            </a:r>
            <a:r>
              <a:rPr lang="tr-TR" dirty="0" smtClean="0"/>
              <a:t> elde etmek için sporcular, psikolojik olarak uyarılmış ve canlılığını sağlamış </a:t>
            </a:r>
            <a:r>
              <a:rPr lang="tr-TR" dirty="0" err="1" smtClean="0"/>
              <a:t>olmalı¬dır</a:t>
            </a:r>
            <a:r>
              <a:rPr lang="tr-TR" dirty="0" smtClean="0"/>
              <a:t>. Bunun için de öğleden sonra olan yarışma günün sabahında (örneğin saat 10:00) yapılan antrenman birimleri, öğleden sonraki yarışma için en uygun uyarılmayı sağlamak amacı ile kaygı azaltmak, sinirlilik ve huzursuzluk duygularının üstünde gelmeye yardımcı olmaktadır.</a:t>
            </a:r>
            <a:endParaRPr lang="tr-TR" dirty="0"/>
          </a:p>
        </p:txBody>
      </p:sp>
    </p:spTree>
    <p:extLst>
      <p:ext uri="{BB962C8B-B14F-4D97-AF65-F5344CB8AC3E}">
        <p14:creationId xmlns:p14="http://schemas.microsoft.com/office/powerpoint/2010/main" val="189339822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690336"/>
            <a:ext cx="6096000" cy="1754326"/>
          </a:xfrm>
          <a:prstGeom prst="rect">
            <a:avLst/>
          </a:prstGeom>
        </p:spPr>
        <p:txBody>
          <a:bodyPr>
            <a:spAutoFit/>
          </a:bodyPr>
          <a:lstStyle/>
          <a:p>
            <a:r>
              <a:rPr lang="tr-TR" dirty="0" smtClean="0"/>
              <a:t>Bu türden antrenman birimi uygulamaları, sakinlik sağlamak ve denetimli bir biçimde güven oluşturmak için kullanılmaktadır. Bu antrenman birimlerinin süresi, göreceli olarak kısa süreli ve uygulamalar ise kısa serili, patlayıcı hareketleri içermelidir (çizelge 9.6).</a:t>
            </a:r>
          </a:p>
          <a:p>
            <a:r>
              <a:rPr lang="tr-TR" dirty="0" smtClean="0"/>
              <a:t> </a:t>
            </a:r>
            <a:endParaRPr lang="tr-TR" dirty="0"/>
          </a:p>
        </p:txBody>
      </p:sp>
    </p:spTree>
    <p:extLst>
      <p:ext uri="{BB962C8B-B14F-4D97-AF65-F5344CB8AC3E}">
        <p14:creationId xmlns:p14="http://schemas.microsoft.com/office/powerpoint/2010/main" val="17645002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51319" y="2281546"/>
            <a:ext cx="8689361" cy="2294907"/>
          </a:xfrm>
          <a:prstGeom prst="rect">
            <a:avLst/>
          </a:prstGeom>
        </p:spPr>
      </p:pic>
    </p:spTree>
    <p:extLst>
      <p:ext uri="{BB962C8B-B14F-4D97-AF65-F5344CB8AC3E}">
        <p14:creationId xmlns:p14="http://schemas.microsoft.com/office/powerpoint/2010/main" val="34238876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36339"/>
            <a:ext cx="6096000" cy="2585323"/>
          </a:xfrm>
          <a:prstGeom prst="rect">
            <a:avLst/>
          </a:prstGeom>
        </p:spPr>
        <p:txBody>
          <a:bodyPr>
            <a:spAutoFit/>
          </a:bodyPr>
          <a:lstStyle/>
          <a:p>
            <a:r>
              <a:rPr lang="tr-TR" dirty="0" smtClean="0"/>
              <a:t>Bu kısa ve yorgunluk yaratmayan ve birincil olarak çalışan kas sistemini kullanan , spor dalına özgü hareketler aracılığı ile kasların kasılma gücü uyarılmakta ve hedef yarışmadaki etkinlikler için bir hazırlık sağlanmaktadır (23). Yorgunluğun yarışma verimini etkilemesinden dolayı bu antrenman birimi etkinlikleri, kısa süreli yorgunluk ve yorgunluk oluşturmayacak bir biçimde düzenlenmelidir. Diğer bir yaklaşım ise her etkinlik sonrası dinlenmeyi sağlamak için uzun dinlenme araları verilmesidir (46).</a:t>
            </a:r>
            <a:endParaRPr lang="tr-TR" dirty="0"/>
          </a:p>
        </p:txBody>
      </p:sp>
    </p:spTree>
    <p:extLst>
      <p:ext uri="{BB962C8B-B14F-4D97-AF65-F5344CB8AC3E}">
        <p14:creationId xmlns:p14="http://schemas.microsoft.com/office/powerpoint/2010/main" val="11935105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ÖNEMLİ KAVRAMLARIN ÖZETİ</a:t>
            </a:r>
          </a:p>
          <a:p>
            <a:r>
              <a:rPr lang="tr-TR" dirty="0" smtClean="0"/>
              <a:t>Bu bölüm, planlama ve düzenlemenin yararlarını vurgulamaktadır. Antrenmanın </a:t>
            </a:r>
            <a:r>
              <a:rPr lang="tr-TR" dirty="0" err="1" smtClean="0"/>
              <a:t>etkin¬liği</a:t>
            </a:r>
            <a:r>
              <a:rPr lang="tr-TR" dirty="0" smtClean="0"/>
              <a:t>, antrenör ve sporcunun planlama ve düzenleme becerisine bağlıdır. Bir antrenman planı oluşturmak, zor değildir ve antrenman planı verim sonuçlarını en üst düzeye </a:t>
            </a:r>
            <a:r>
              <a:rPr lang="tr-TR" dirty="0" err="1" smtClean="0"/>
              <a:t>çıkar¬mak</a:t>
            </a:r>
            <a:r>
              <a:rPr lang="tr-TR" dirty="0" smtClean="0"/>
              <a:t> için kullanılan, önemli bir araçtır. Sporcular için genel antrenman hedefleri ve her antrenman biriminin hedefleri açık olarak belirtilmelidir. Sporcular, bu hedefleri </a:t>
            </a:r>
            <a:r>
              <a:rPr lang="tr-TR" dirty="0" err="1" smtClean="0"/>
              <a:t>gerçek¬leştirmeye</a:t>
            </a:r>
            <a:r>
              <a:rPr lang="tr-TR" dirty="0" smtClean="0"/>
              <a:t> yönelik, gelişmelere ilişkin geri bildirimler alması gerekmektedir.</a:t>
            </a:r>
            <a:endParaRPr lang="tr-TR" dirty="0"/>
          </a:p>
        </p:txBody>
      </p:sp>
    </p:spTree>
    <p:extLst>
      <p:ext uri="{BB962C8B-B14F-4D97-AF65-F5344CB8AC3E}">
        <p14:creationId xmlns:p14="http://schemas.microsoft.com/office/powerpoint/2010/main" val="187132729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Antrenman planlaması çok sayıda anahtar bileşeni içermektedir. Isınma sık olarak </a:t>
            </a:r>
            <a:r>
              <a:rPr lang="tr-TR" dirty="0" err="1" smtClean="0"/>
              <a:t>gö</a:t>
            </a:r>
            <a:r>
              <a:rPr lang="tr-TR" dirty="0" smtClean="0"/>
              <a:t>-zardı edilen buna karşın, çok önemli etkileri olan bir bileşen olarak görülmelidir. Isınma bölümü, antrenman birimi için sporcuyu hazırlayan ve hiçbir zaman antrenman </a:t>
            </a:r>
            <a:r>
              <a:rPr lang="tr-TR" dirty="0" err="1" smtClean="0"/>
              <a:t>birimin¬den</a:t>
            </a:r>
            <a:r>
              <a:rPr lang="tr-TR" dirty="0" smtClean="0"/>
              <a:t> çıkartılmaması gereken bir özellik taşımaktadır. Isınma, spor dalına özgü dinamik kas eylemlerini geliştirecek bir biçimde uygulanmalıdır. Bilimsel kaynaklar, statik </a:t>
            </a:r>
            <a:r>
              <a:rPr lang="tr-TR" dirty="0" err="1" smtClean="0"/>
              <a:t>streching</a:t>
            </a:r>
            <a:r>
              <a:rPr lang="tr-TR" dirty="0" smtClean="0"/>
              <a:t> </a:t>
            </a:r>
            <a:r>
              <a:rPr lang="tr-TR" dirty="0" err="1" smtClean="0"/>
              <a:t>uy¬gulamalarının</a:t>
            </a:r>
            <a:r>
              <a:rPr lang="tr-TR" dirty="0" smtClean="0"/>
              <a:t> verim düzeyini bozduğunu ortaya koymasından dolayı ısınma döneminde statik </a:t>
            </a:r>
            <a:r>
              <a:rPr lang="tr-TR" dirty="0" err="1" smtClean="0"/>
              <a:t>streching</a:t>
            </a:r>
            <a:r>
              <a:rPr lang="tr-TR" dirty="0" smtClean="0"/>
              <a:t> uygulamalarından kaçınılması gerekmektedir.</a:t>
            </a:r>
            <a:endParaRPr lang="tr-TR" dirty="0"/>
          </a:p>
        </p:txBody>
      </p:sp>
    </p:spTree>
    <p:extLst>
      <p:ext uri="{BB962C8B-B14F-4D97-AF65-F5344CB8AC3E}">
        <p14:creationId xmlns:p14="http://schemas.microsoft.com/office/powerpoint/2010/main" val="31559773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997839"/>
            <a:ext cx="6096000" cy="2862322"/>
          </a:xfrm>
          <a:prstGeom prst="rect">
            <a:avLst/>
          </a:prstGeom>
        </p:spPr>
        <p:txBody>
          <a:bodyPr>
            <a:spAutoFit/>
          </a:bodyPr>
          <a:lstStyle/>
          <a:p>
            <a:r>
              <a:rPr lang="tr-TR" dirty="0" smtClean="0"/>
              <a:t>Soğuma, antrenman birimini etkileyen ve sık olarak da </a:t>
            </a:r>
            <a:r>
              <a:rPr lang="tr-TR" dirty="0" err="1" smtClean="0"/>
              <a:t>gözardı</a:t>
            </a:r>
            <a:r>
              <a:rPr lang="tr-TR" dirty="0" smtClean="0"/>
              <a:t> edilen diğer bir önemli antrenman bölümüdür. Antrenman biriminin bu bölümü, vücudun başlangıç </a:t>
            </a:r>
            <a:r>
              <a:rPr lang="tr-TR" dirty="0" err="1" smtClean="0"/>
              <a:t>düzeyinde¬ki</a:t>
            </a:r>
            <a:r>
              <a:rPr lang="tr-TR" dirty="0" smtClean="0"/>
              <a:t>, dengeleme (</a:t>
            </a:r>
            <a:r>
              <a:rPr lang="tr-TR" dirty="0" err="1" smtClean="0"/>
              <a:t>homeostasis</a:t>
            </a:r>
            <a:r>
              <a:rPr lang="tr-TR" dirty="0" smtClean="0"/>
              <a:t>) düzeyine dönmesine ve toparlanmanın başlamasını olanak sağlamaktadır. Soğuma evresi, hareketlilik düzeyinin arttırılması için statik </a:t>
            </a:r>
            <a:r>
              <a:rPr lang="tr-TR" dirty="0" err="1" smtClean="0"/>
              <a:t>streching</a:t>
            </a:r>
            <a:r>
              <a:rPr lang="tr-TR" dirty="0" smtClean="0"/>
              <a:t> uy-</a:t>
            </a:r>
            <a:r>
              <a:rPr lang="tr-TR" dirty="0" err="1" smtClean="0"/>
              <a:t>gulamaların</a:t>
            </a:r>
            <a:r>
              <a:rPr lang="tr-TR" dirty="0" smtClean="0"/>
              <a:t> yapıldığı bir bölüm olma özelliği taşımaktadır. Doğru bir biçimde </a:t>
            </a:r>
            <a:r>
              <a:rPr lang="tr-TR" dirty="0" err="1" smtClean="0"/>
              <a:t>uygulandı¬ğında</a:t>
            </a:r>
            <a:r>
              <a:rPr lang="tr-TR" dirty="0" smtClean="0"/>
              <a:t> soğuma, antrenman için çok etkili bir işlevi olan bölüm olabilmektedir.</a:t>
            </a:r>
          </a:p>
          <a:p>
            <a:r>
              <a:rPr lang="tr-TR" dirty="0" smtClean="0"/>
              <a:t> </a:t>
            </a:r>
            <a:endParaRPr lang="tr-TR" dirty="0"/>
          </a:p>
        </p:txBody>
      </p:sp>
    </p:spTree>
    <p:extLst>
      <p:ext uri="{BB962C8B-B14F-4D97-AF65-F5344CB8AC3E}">
        <p14:creationId xmlns:p14="http://schemas.microsoft.com/office/powerpoint/2010/main" val="33803142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8750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8507</Words>
  <Application>Microsoft Office PowerPoint</Application>
  <PresentationFormat>Geniş ekran</PresentationFormat>
  <Paragraphs>181</Paragraphs>
  <Slides>132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132</vt:i4>
      </vt:variant>
    </vt:vector>
  </HeadingPairs>
  <TitlesOfParts>
    <vt:vector size="136"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SEYDİ AHMET AĞAOĞLU</dc:creator>
  <cp:lastModifiedBy>SEYDİ AHMET AĞAOĞLU</cp:lastModifiedBy>
  <cp:revision>6</cp:revision>
  <dcterms:created xsi:type="dcterms:W3CDTF">2016-11-28T15:28:10Z</dcterms:created>
  <dcterms:modified xsi:type="dcterms:W3CDTF">2016-11-28T16:19:44Z</dcterms:modified>
</cp:coreProperties>
</file>