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33" r:id="rId3"/>
    <p:sldId id="334" r:id="rId4"/>
    <p:sldId id="335" r:id="rId5"/>
    <p:sldId id="257" r:id="rId6"/>
    <p:sldId id="271" r:id="rId7"/>
    <p:sldId id="272" r:id="rId8"/>
    <p:sldId id="273" r:id="rId9"/>
    <p:sldId id="274" r:id="rId10"/>
    <p:sldId id="275" r:id="rId11"/>
    <p:sldId id="285" r:id="rId12"/>
    <p:sldId id="276" r:id="rId13"/>
    <p:sldId id="280" r:id="rId14"/>
    <p:sldId id="281" r:id="rId15"/>
    <p:sldId id="286" r:id="rId16"/>
    <p:sldId id="287" r:id="rId17"/>
    <p:sldId id="282" r:id="rId18"/>
    <p:sldId id="288" r:id="rId19"/>
    <p:sldId id="289" r:id="rId20"/>
    <p:sldId id="283" r:id="rId21"/>
    <p:sldId id="290" r:id="rId22"/>
    <p:sldId id="292" r:id="rId23"/>
    <p:sldId id="294" r:id="rId24"/>
    <p:sldId id="293" r:id="rId25"/>
    <p:sldId id="284" r:id="rId26"/>
    <p:sldId id="291" r:id="rId27"/>
    <p:sldId id="277" r:id="rId28"/>
    <p:sldId id="278" r:id="rId29"/>
    <p:sldId id="279" r:id="rId30"/>
    <p:sldId id="258" r:id="rId31"/>
    <p:sldId id="295" r:id="rId32"/>
    <p:sldId id="296" r:id="rId33"/>
    <p:sldId id="297" r:id="rId34"/>
    <p:sldId id="298" r:id="rId35"/>
    <p:sldId id="300" r:id="rId36"/>
    <p:sldId id="301" r:id="rId37"/>
    <p:sldId id="302" r:id="rId38"/>
    <p:sldId id="303" r:id="rId39"/>
    <p:sldId id="304" r:id="rId40"/>
    <p:sldId id="305" r:id="rId41"/>
    <p:sldId id="306" r:id="rId42"/>
    <p:sldId id="307" r:id="rId43"/>
    <p:sldId id="308" r:id="rId44"/>
    <p:sldId id="309" r:id="rId45"/>
    <p:sldId id="310" r:id="rId46"/>
    <p:sldId id="313" r:id="rId47"/>
    <p:sldId id="311" r:id="rId48"/>
    <p:sldId id="312" r:id="rId49"/>
    <p:sldId id="314" r:id="rId50"/>
    <p:sldId id="315" r:id="rId51"/>
    <p:sldId id="316" r:id="rId52"/>
    <p:sldId id="317" r:id="rId53"/>
    <p:sldId id="329" r:id="rId54"/>
    <p:sldId id="318" r:id="rId55"/>
    <p:sldId id="319" r:id="rId56"/>
    <p:sldId id="320" r:id="rId57"/>
    <p:sldId id="321" r:id="rId58"/>
    <p:sldId id="322" r:id="rId59"/>
    <p:sldId id="323" r:id="rId60"/>
    <p:sldId id="324" r:id="rId61"/>
    <p:sldId id="325" r:id="rId62"/>
    <p:sldId id="326" r:id="rId63"/>
    <p:sldId id="327" r:id="rId64"/>
    <p:sldId id="328" r:id="rId65"/>
    <p:sldId id="330" r:id="rId66"/>
    <p:sldId id="331" r:id="rId67"/>
    <p:sldId id="332" r:id="rId68"/>
    <p:sldId id="299" r:id="rId6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2ACA58-39EA-4BC6-9049-58D281B31DEF}" v="1" dt="2021-03-10T09:56:45.2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28"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14.04.2021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14.04.2021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14.04.2021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D9F75050-0E15-4C5B-92B0-66D068882F1F}" type="datetimeFigureOut">
              <a:rPr lang="tr-TR" smtClean="0"/>
              <a:pPr/>
              <a:t>14.04.2021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D9F75050-0E15-4C5B-92B0-66D068882F1F}" type="datetimeFigureOut">
              <a:rPr lang="tr-TR" smtClean="0"/>
              <a:pPr/>
              <a:t>14.04.2021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D9F75050-0E15-4C5B-92B0-66D068882F1F}" type="datetimeFigureOut">
              <a:rPr lang="tr-TR" smtClean="0"/>
              <a:pPr/>
              <a:t>14.04.2021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14.04.2021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14.04.2021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14.04.2021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14.04.2021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14.04.2021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14.04.2021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652%20say&#305;l&#305;%20khk/4.5.652g&#246;rev%20sorumluluk.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652%20say&#305;l&#305;%20khk/4.5.652%20m&#252;ste&#351;ar.pdf" TargetMode="External"/><Relationship Id="rId2" Type="http://schemas.openxmlformats.org/officeDocument/2006/relationships/hyperlink" Target="652%20say&#305;l&#305;%20khk/4.5.652bakan.pdf"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hyperlink" Target="652%20say&#305;l&#305;%20khk/4.5.652talimterbiye.pdf" TargetMode="External"/><Relationship Id="rId7" Type="http://schemas.openxmlformats.org/officeDocument/2006/relationships/image" Target="../media/image1.png"/><Relationship Id="rId2" Type="http://schemas.openxmlformats.org/officeDocument/2006/relationships/hyperlink" Target="652%20say&#305;l&#305;%20khk/4.5.652hizmet.pdf" TargetMode="External"/><Relationship Id="rId1" Type="http://schemas.openxmlformats.org/officeDocument/2006/relationships/slideLayout" Target="../slideLayouts/slideLayout2.xml"/><Relationship Id="rId6" Type="http://schemas.openxmlformats.org/officeDocument/2006/relationships/hyperlink" Target="652%20say&#305;l&#305;%20khk/4.5.652yurtd&#305;&#351;&#305;.pdf" TargetMode="External"/><Relationship Id="rId5" Type="http://schemas.openxmlformats.org/officeDocument/2006/relationships/hyperlink" Target="652%20say&#305;l&#305;%20khk/4.5.652ta&#351;ra.pdf" TargetMode="External"/><Relationship Id="rId4" Type="http://schemas.openxmlformats.org/officeDocument/2006/relationships/hyperlink" Target="652%20say&#305;l&#305;%20khk/4.5.652&#351;ura.pdf"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a:t>TÜRK EĞİTİM SİSTEMİNİN YAPISI</a:t>
            </a:r>
          </a:p>
        </p:txBody>
      </p:sp>
      <p:pic>
        <p:nvPicPr>
          <p:cNvPr id="5" name="Picture 4" descr="sunu">
            <a:extLst>
              <a:ext uri="{FF2B5EF4-FFF2-40B4-BE49-F238E27FC236}">
                <a16:creationId xmlns:a16="http://schemas.microsoft.com/office/drawing/2014/main" id="{4631CBB4-E464-4970-B32D-55C550DA801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187C539-B312-437D-93B4-3FF59B6D5577}"/>
              </a:ext>
            </a:extLst>
          </p:cNvPr>
          <p:cNvSpPr>
            <a:spLocks noGrp="1"/>
          </p:cNvSpPr>
          <p:nvPr>
            <p:ph type="title"/>
          </p:nvPr>
        </p:nvSpPr>
        <p:spPr>
          <a:xfrm>
            <a:off x="628650" y="1131094"/>
            <a:ext cx="7886700" cy="2096639"/>
          </a:xfrm>
        </p:spPr>
        <p:txBody>
          <a:bodyPr>
            <a:normAutofit fontScale="90000"/>
          </a:bodyPr>
          <a:lstStyle/>
          <a:p>
            <a:r>
              <a:rPr lang="tr-TR" b="1" dirty="0">
                <a:solidFill>
                  <a:srgbClr val="FF0000"/>
                </a:solidFill>
              </a:rPr>
              <a:t>DERS KİTABI</a:t>
            </a:r>
            <a:br>
              <a:rPr lang="tr-TR" dirty="0"/>
            </a:br>
            <a:r>
              <a:rPr lang="tr-TR" dirty="0"/>
              <a:t> </a:t>
            </a:r>
            <a:br>
              <a:rPr lang="tr-TR" dirty="0"/>
            </a:br>
            <a:r>
              <a:rPr lang="tr-TR" dirty="0"/>
              <a:t>YAZARLARI: CELAL GÜLŞEN VE NECMİ GÖKYER, TES VE OKUL YÖNETİMİ, ANI YAY.</a:t>
            </a:r>
            <a:br>
              <a:rPr lang="tr-TR" dirty="0"/>
            </a:br>
            <a:endParaRPr lang="tr-TR" dirty="0"/>
          </a:p>
        </p:txBody>
      </p:sp>
      <p:sp>
        <p:nvSpPr>
          <p:cNvPr id="3" name="İçerik Yer Tutucusu 2">
            <a:extLst>
              <a:ext uri="{FF2B5EF4-FFF2-40B4-BE49-F238E27FC236}">
                <a16:creationId xmlns:a16="http://schemas.microsoft.com/office/drawing/2014/main" id="{1B542FBB-F1D1-40CE-91D6-F28FEF616121}"/>
              </a:ext>
            </a:extLst>
          </p:cNvPr>
          <p:cNvSpPr>
            <a:spLocks noGrp="1"/>
          </p:cNvSpPr>
          <p:nvPr>
            <p:ph idx="1"/>
          </p:nvPr>
        </p:nvSpPr>
        <p:spPr>
          <a:xfrm>
            <a:off x="819978" y="3958258"/>
            <a:ext cx="7695372" cy="1531714"/>
          </a:xfrm>
        </p:spPr>
        <p:txBody>
          <a:bodyPr>
            <a:normAutofit/>
          </a:bodyPr>
          <a:lstStyle/>
          <a:p>
            <a:r>
              <a:rPr lang="tr-TR" dirty="0"/>
              <a:t>Okunması istenen bölüm : 2. Bölüm : Türk eğitim sisteminin yapısı, s.: 49- 88</a:t>
            </a:r>
          </a:p>
        </p:txBody>
      </p:sp>
    </p:spTree>
    <p:extLst>
      <p:ext uri="{BB962C8B-B14F-4D97-AF65-F5344CB8AC3E}">
        <p14:creationId xmlns:p14="http://schemas.microsoft.com/office/powerpoint/2010/main" val="859408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B359055-C52C-480B-8FD3-704BA5616334}"/>
              </a:ext>
            </a:extLst>
          </p:cNvPr>
          <p:cNvSpPr>
            <a:spLocks noGrp="1"/>
          </p:cNvSpPr>
          <p:nvPr>
            <p:ph type="title"/>
          </p:nvPr>
        </p:nvSpPr>
        <p:spPr/>
        <p:txBody>
          <a:bodyPr/>
          <a:lstStyle/>
          <a:p>
            <a:r>
              <a:rPr lang="tr-TR" dirty="0"/>
              <a:t>KAZANIMLAR</a:t>
            </a:r>
          </a:p>
        </p:txBody>
      </p:sp>
      <p:sp>
        <p:nvSpPr>
          <p:cNvPr id="3" name="İçerik Yer Tutucusu 2">
            <a:extLst>
              <a:ext uri="{FF2B5EF4-FFF2-40B4-BE49-F238E27FC236}">
                <a16:creationId xmlns:a16="http://schemas.microsoft.com/office/drawing/2014/main" id="{69B024D5-7709-481B-8509-BF989EED42D9}"/>
              </a:ext>
            </a:extLst>
          </p:cNvPr>
          <p:cNvSpPr>
            <a:spLocks noGrp="1"/>
          </p:cNvSpPr>
          <p:nvPr>
            <p:ph idx="1"/>
          </p:nvPr>
        </p:nvSpPr>
        <p:spPr/>
        <p:txBody>
          <a:bodyPr/>
          <a:lstStyle/>
          <a:p>
            <a:r>
              <a:rPr lang="tr-TR" dirty="0"/>
              <a:t>TES </a:t>
            </a:r>
            <a:r>
              <a:rPr lang="tr-TR" dirty="0" err="1"/>
              <a:t>nin</a:t>
            </a:r>
            <a:r>
              <a:rPr lang="tr-TR" dirty="0"/>
              <a:t>  örgütlenme biçimini tanır.</a:t>
            </a:r>
          </a:p>
          <a:p>
            <a:r>
              <a:rPr lang="tr-TR" dirty="0"/>
              <a:t>TES’ </a:t>
            </a:r>
            <a:r>
              <a:rPr lang="tr-TR" dirty="0" err="1"/>
              <a:t>ndeki</a:t>
            </a:r>
            <a:r>
              <a:rPr lang="tr-TR" dirty="0"/>
              <a:t>  öğretim kademeleri hakkında bilgi sahibi olur. </a:t>
            </a:r>
          </a:p>
          <a:p>
            <a:r>
              <a:rPr lang="tr-TR" dirty="0"/>
              <a:t>Türk eğitim sisteminin(TES) tarihsel gelişimi hakkında bilgi sahibi olur.</a:t>
            </a:r>
          </a:p>
          <a:p>
            <a:endParaRPr lang="tr-TR" dirty="0"/>
          </a:p>
        </p:txBody>
      </p:sp>
    </p:spTree>
    <p:extLst>
      <p:ext uri="{BB962C8B-B14F-4D97-AF65-F5344CB8AC3E}">
        <p14:creationId xmlns:p14="http://schemas.microsoft.com/office/powerpoint/2010/main" val="571426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0298CDE-6589-4B53-A4A5-CFFE1B9E8098}"/>
              </a:ext>
            </a:extLst>
          </p:cNvPr>
          <p:cNvSpPr>
            <a:spLocks noGrp="1"/>
          </p:cNvSpPr>
          <p:nvPr>
            <p:ph type="title"/>
          </p:nvPr>
        </p:nvSpPr>
        <p:spPr/>
        <p:txBody>
          <a:bodyPr>
            <a:normAutofit fontScale="90000"/>
          </a:bodyPr>
          <a:lstStyle/>
          <a:p>
            <a:r>
              <a:rPr lang="tr-TR" dirty="0"/>
              <a:t>TÜRK EĞİTİM SİSTEMİNİN TARİHSEL GELİŞİMİ</a:t>
            </a:r>
          </a:p>
        </p:txBody>
      </p:sp>
      <p:sp>
        <p:nvSpPr>
          <p:cNvPr id="3" name="İçerik Yer Tutucusu 2">
            <a:extLst>
              <a:ext uri="{FF2B5EF4-FFF2-40B4-BE49-F238E27FC236}">
                <a16:creationId xmlns:a16="http://schemas.microsoft.com/office/drawing/2014/main" id="{B31007EE-B602-4CC0-9BA0-CC96F068AE15}"/>
              </a:ext>
            </a:extLst>
          </p:cNvPr>
          <p:cNvSpPr>
            <a:spLocks noGrp="1"/>
          </p:cNvSpPr>
          <p:nvPr>
            <p:ph idx="1"/>
          </p:nvPr>
        </p:nvSpPr>
        <p:spPr/>
        <p:txBody>
          <a:bodyPr/>
          <a:lstStyle/>
          <a:p>
            <a:r>
              <a:rPr lang="tr-TR" dirty="0"/>
              <a:t>Türklerin eğitim sistemlerinin genel özellikleri</a:t>
            </a:r>
          </a:p>
          <a:p>
            <a:r>
              <a:rPr lang="tr-TR" dirty="0"/>
              <a:t>Türklerin Müslüman olmalarından sonraki TES genel özellikleri</a:t>
            </a:r>
          </a:p>
          <a:p>
            <a:endParaRPr lang="tr-TR" dirty="0"/>
          </a:p>
        </p:txBody>
      </p:sp>
    </p:spTree>
    <p:extLst>
      <p:ext uri="{BB962C8B-B14F-4D97-AF65-F5344CB8AC3E}">
        <p14:creationId xmlns:p14="http://schemas.microsoft.com/office/powerpoint/2010/main" val="3204365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Türk Millî Eğitim Sisteminin Genel Yapısı</a:t>
            </a:r>
          </a:p>
        </p:txBody>
      </p:sp>
      <p:sp>
        <p:nvSpPr>
          <p:cNvPr id="3" name="2 İçerik Yer Tutucusu"/>
          <p:cNvSpPr>
            <a:spLocks noGrp="1"/>
          </p:cNvSpPr>
          <p:nvPr>
            <p:ph idx="1"/>
          </p:nvPr>
        </p:nvSpPr>
        <p:spPr/>
        <p:txBody>
          <a:bodyPr/>
          <a:lstStyle/>
          <a:p>
            <a:r>
              <a:rPr lang="tr-TR" dirty="0"/>
              <a:t>Türkiye’de eğitim, devletin temel işlevlerinden birisi olup devletin denetimi ve gözetimi altında yapılmaktadır. </a:t>
            </a:r>
          </a:p>
          <a:p>
            <a:r>
              <a:rPr lang="tr-TR" dirty="0"/>
              <a:t>Millî Eğitim Bakanlığı merkez örgütü, taşra örgütü ve yurtdışı örgütü biçiminde yapılanmıştır.</a:t>
            </a:r>
          </a:p>
        </p:txBody>
      </p:sp>
      <p:pic>
        <p:nvPicPr>
          <p:cNvPr id="5" name="Picture 4" descr="sunu">
            <a:extLst>
              <a:ext uri="{FF2B5EF4-FFF2-40B4-BE49-F238E27FC236}">
                <a16:creationId xmlns:a16="http://schemas.microsoft.com/office/drawing/2014/main" id="{F81E1E01-6A14-4A55-A578-02FD5D61CD4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Türk Millî Eğitim Sisteminin Genel Yapısı</a:t>
            </a:r>
          </a:p>
        </p:txBody>
      </p:sp>
      <p:sp>
        <p:nvSpPr>
          <p:cNvPr id="3" name="2 İçerik Yer Tutucusu"/>
          <p:cNvSpPr>
            <a:spLocks noGrp="1"/>
          </p:cNvSpPr>
          <p:nvPr>
            <p:ph idx="1"/>
          </p:nvPr>
        </p:nvSpPr>
        <p:spPr/>
        <p:txBody>
          <a:bodyPr/>
          <a:lstStyle/>
          <a:p>
            <a:pPr>
              <a:buNone/>
            </a:pPr>
            <a:r>
              <a:rPr lang="tr-TR" dirty="0"/>
              <a:t>	</a:t>
            </a:r>
            <a:r>
              <a:rPr lang="tr-TR" u="sng" dirty="0"/>
              <a:t>Merkez örgütü</a:t>
            </a:r>
          </a:p>
          <a:p>
            <a:r>
              <a:rPr lang="tr-TR" dirty="0"/>
              <a:t>Millî Eğitim Bakanlığı yapısına bugünkü biçimini veren 14 Eylül 2011 tarihinde 28054 sayılı Resmî Gazete’de yayımlanan 652 Sayılı “Millî Eğitim Bakanlığının Teşkilat ve Görevleri Hakkında Kanun Hükmünde Kararname”dir. </a:t>
            </a:r>
          </a:p>
        </p:txBody>
      </p:sp>
      <p:pic>
        <p:nvPicPr>
          <p:cNvPr id="5" name="Picture 4" descr="sunu">
            <a:extLst>
              <a:ext uri="{FF2B5EF4-FFF2-40B4-BE49-F238E27FC236}">
                <a16:creationId xmlns:a16="http://schemas.microsoft.com/office/drawing/2014/main" id="{A5807786-3331-4CBF-93B0-A10697D4E1B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Türk Millî Eğitim Sisteminin Genel Yapısı</a:t>
            </a:r>
          </a:p>
        </p:txBody>
      </p:sp>
      <p:sp>
        <p:nvSpPr>
          <p:cNvPr id="3" name="2 İçerik Yer Tutucusu"/>
          <p:cNvSpPr>
            <a:spLocks noGrp="1"/>
          </p:cNvSpPr>
          <p:nvPr>
            <p:ph idx="1"/>
          </p:nvPr>
        </p:nvSpPr>
        <p:spPr/>
        <p:txBody>
          <a:bodyPr/>
          <a:lstStyle/>
          <a:p>
            <a:pPr>
              <a:buNone/>
            </a:pPr>
            <a:r>
              <a:rPr lang="tr-TR" u="sng" dirty="0"/>
              <a:t>Merkez Örgütü</a:t>
            </a:r>
          </a:p>
          <a:p>
            <a:endParaRPr lang="tr-TR" dirty="0"/>
          </a:p>
        </p:txBody>
      </p:sp>
      <p:pic>
        <p:nvPicPr>
          <p:cNvPr id="4" name="3 Resim" descr="meb_teskilat_semasi2016.png"/>
          <p:cNvPicPr>
            <a:picLocks noChangeAspect="1"/>
          </p:cNvPicPr>
          <p:nvPr/>
        </p:nvPicPr>
        <p:blipFill>
          <a:blip r:embed="rId2"/>
          <a:stretch>
            <a:fillRect/>
          </a:stretch>
        </p:blipFill>
        <p:spPr>
          <a:xfrm>
            <a:off x="0" y="2418862"/>
            <a:ext cx="9144000" cy="452803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Türk Millî Eğitim Sisteminin Genel Yapısı</a:t>
            </a:r>
          </a:p>
        </p:txBody>
      </p:sp>
      <p:sp>
        <p:nvSpPr>
          <p:cNvPr id="3" name="2 İçerik Yer Tutucusu"/>
          <p:cNvSpPr>
            <a:spLocks noGrp="1"/>
          </p:cNvSpPr>
          <p:nvPr>
            <p:ph idx="1"/>
          </p:nvPr>
        </p:nvSpPr>
        <p:spPr/>
        <p:txBody>
          <a:bodyPr/>
          <a:lstStyle/>
          <a:p>
            <a:r>
              <a:rPr lang="tr-TR" dirty="0">
                <a:hlinkClick r:id="rId2" action="ppaction://hlinkfile"/>
              </a:rPr>
              <a:t>Millî Eğitim Bakanlığının Görev ve Sorumlulukları</a:t>
            </a:r>
            <a:r>
              <a:rPr lang="tr-TR" dirty="0"/>
              <a:t> (1.-2. sayfa)</a:t>
            </a:r>
          </a:p>
          <a:p>
            <a:endParaRPr lang="tr-TR" dirty="0"/>
          </a:p>
        </p:txBody>
      </p:sp>
      <p:pic>
        <p:nvPicPr>
          <p:cNvPr id="5" name="Picture 4" descr="sunu">
            <a:extLst>
              <a:ext uri="{FF2B5EF4-FFF2-40B4-BE49-F238E27FC236}">
                <a16:creationId xmlns:a16="http://schemas.microsoft.com/office/drawing/2014/main" id="{CC261490-0E45-4E9A-B9F8-CDE22EAC624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Türk Millî Eğitim Sisteminin Genel Yapısı</a:t>
            </a:r>
          </a:p>
        </p:txBody>
      </p:sp>
      <p:sp>
        <p:nvSpPr>
          <p:cNvPr id="3" name="2 İçerik Yer Tutucusu"/>
          <p:cNvSpPr>
            <a:spLocks noGrp="1"/>
          </p:cNvSpPr>
          <p:nvPr>
            <p:ph idx="1"/>
          </p:nvPr>
        </p:nvSpPr>
        <p:spPr/>
        <p:txBody>
          <a:bodyPr/>
          <a:lstStyle/>
          <a:p>
            <a:r>
              <a:rPr lang="tr-TR" dirty="0">
                <a:hlinkClick r:id="rId2" action="ppaction://hlinkfile"/>
              </a:rPr>
              <a:t>Bakan</a:t>
            </a:r>
            <a:r>
              <a:rPr lang="tr-TR" dirty="0"/>
              <a:t> (2. sayfa)</a:t>
            </a:r>
          </a:p>
          <a:p>
            <a:r>
              <a:rPr lang="tr-TR" dirty="0">
                <a:hlinkClick r:id="rId3" action="ppaction://hlinkfile"/>
              </a:rPr>
              <a:t>Müsteşar/ Müsteşar Yardımcıları</a:t>
            </a:r>
            <a:r>
              <a:rPr lang="tr-TR" dirty="0"/>
              <a:t> (2. sayfa)</a:t>
            </a:r>
          </a:p>
        </p:txBody>
      </p:sp>
      <p:pic>
        <p:nvPicPr>
          <p:cNvPr id="5" name="Picture 4" descr="sunu">
            <a:extLst>
              <a:ext uri="{FF2B5EF4-FFF2-40B4-BE49-F238E27FC236}">
                <a16:creationId xmlns:a16="http://schemas.microsoft.com/office/drawing/2014/main" id="{B97C9081-6E26-467A-9750-65B5C7F1392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Türk Millî Eğitim Sisteminin Genel Yapısı</a:t>
            </a:r>
          </a:p>
        </p:txBody>
      </p:sp>
      <p:sp>
        <p:nvSpPr>
          <p:cNvPr id="3" name="2 İçerik Yer Tutucusu"/>
          <p:cNvSpPr>
            <a:spLocks noGrp="1"/>
          </p:cNvSpPr>
          <p:nvPr>
            <p:ph idx="1"/>
          </p:nvPr>
        </p:nvSpPr>
        <p:spPr/>
        <p:txBody>
          <a:bodyPr/>
          <a:lstStyle/>
          <a:p>
            <a:r>
              <a:rPr lang="tr-TR" dirty="0">
                <a:hlinkClick r:id="rId2" action="ppaction://hlinkfile"/>
              </a:rPr>
              <a:t>Hizmet Birimleri </a:t>
            </a:r>
            <a:r>
              <a:rPr lang="tr-TR" dirty="0"/>
              <a:t>(3. sayfa)</a:t>
            </a:r>
          </a:p>
          <a:p>
            <a:r>
              <a:rPr lang="tr-TR" dirty="0">
                <a:hlinkClick r:id="rId3" action="ppaction://hlinkfile"/>
              </a:rPr>
              <a:t>Talim ve Terbiye Kurulu Başkanlığı</a:t>
            </a:r>
            <a:r>
              <a:rPr lang="tr-TR" dirty="0"/>
              <a:t> (14. sayfa)</a:t>
            </a:r>
          </a:p>
          <a:p>
            <a:r>
              <a:rPr lang="tr-TR" dirty="0">
                <a:hlinkClick r:id="rId4" action="ppaction://hlinkfile"/>
              </a:rPr>
              <a:t>Millî Eğitim Şûrası</a:t>
            </a:r>
            <a:r>
              <a:rPr lang="tr-TR" dirty="0"/>
              <a:t> (14. sayfa)</a:t>
            </a:r>
          </a:p>
          <a:p>
            <a:r>
              <a:rPr lang="tr-TR" dirty="0">
                <a:hlinkClick r:id="rId5" action="ppaction://hlinkfile"/>
              </a:rPr>
              <a:t>Taşra Örgütü</a:t>
            </a:r>
            <a:r>
              <a:rPr lang="tr-TR" dirty="0"/>
              <a:t> (15. sayfa)</a:t>
            </a:r>
          </a:p>
          <a:p>
            <a:r>
              <a:rPr lang="tr-TR" dirty="0">
                <a:hlinkClick r:id="rId6" action="ppaction://hlinkfile"/>
              </a:rPr>
              <a:t>Yurtdışı Örgütü</a:t>
            </a:r>
            <a:r>
              <a:rPr lang="tr-TR" dirty="0"/>
              <a:t> (15. sayfa)</a:t>
            </a:r>
          </a:p>
        </p:txBody>
      </p:sp>
      <p:pic>
        <p:nvPicPr>
          <p:cNvPr id="5" name="Picture 4" descr="sunu">
            <a:extLst>
              <a:ext uri="{FF2B5EF4-FFF2-40B4-BE49-F238E27FC236}">
                <a16:creationId xmlns:a16="http://schemas.microsoft.com/office/drawing/2014/main" id="{A7F0D2C0-BB26-4898-A93E-3794F34FE8A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Öğretimin Basamaklandırılması</a:t>
            </a:r>
          </a:p>
        </p:txBody>
      </p:sp>
      <p:pic>
        <p:nvPicPr>
          <p:cNvPr id="4" name="3 İçerik Yer Tutucusu" descr="eğitim kademe.jpg"/>
          <p:cNvPicPr>
            <a:picLocks noGrp="1" noChangeAspect="1"/>
          </p:cNvPicPr>
          <p:nvPr>
            <p:ph idx="1"/>
          </p:nvPr>
        </p:nvPicPr>
        <p:blipFill>
          <a:blip r:embed="rId2"/>
          <a:stretch>
            <a:fillRect/>
          </a:stretch>
        </p:blipFill>
        <p:spPr>
          <a:xfrm>
            <a:off x="857224" y="1285860"/>
            <a:ext cx="7286676" cy="557214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Öğretimin Basamaklandırılması</a:t>
            </a:r>
          </a:p>
        </p:txBody>
      </p:sp>
      <p:sp>
        <p:nvSpPr>
          <p:cNvPr id="3" name="2 İçerik Yer Tutucusu"/>
          <p:cNvSpPr>
            <a:spLocks noGrp="1"/>
          </p:cNvSpPr>
          <p:nvPr>
            <p:ph idx="1"/>
          </p:nvPr>
        </p:nvSpPr>
        <p:spPr/>
        <p:txBody>
          <a:bodyPr>
            <a:normAutofit fontScale="92500"/>
          </a:bodyPr>
          <a:lstStyle/>
          <a:p>
            <a:r>
              <a:rPr lang="tr-TR" dirty="0"/>
              <a:t>Türk milli eğitim sistemi, </a:t>
            </a:r>
            <a:r>
              <a:rPr lang="tr-TR" dirty="0">
                <a:solidFill>
                  <a:srgbClr val="FF0000"/>
                </a:solidFill>
              </a:rPr>
              <a:t>örgün eğitim</a:t>
            </a:r>
            <a:r>
              <a:rPr lang="tr-TR" dirty="0"/>
              <a:t> ve </a:t>
            </a:r>
            <a:r>
              <a:rPr lang="tr-TR" dirty="0">
                <a:solidFill>
                  <a:srgbClr val="FF0000"/>
                </a:solidFill>
              </a:rPr>
              <a:t>yaygın eğitim </a:t>
            </a:r>
            <a:r>
              <a:rPr lang="tr-TR" dirty="0"/>
              <a:t>olmak üzere, iki ana bölümden kurulur. </a:t>
            </a:r>
          </a:p>
          <a:p>
            <a:r>
              <a:rPr lang="tr-TR" dirty="0">
                <a:solidFill>
                  <a:srgbClr val="FF0000"/>
                </a:solidFill>
              </a:rPr>
              <a:t>Örgün eğitim</a:t>
            </a:r>
            <a:r>
              <a:rPr lang="tr-TR" dirty="0"/>
              <a:t>, belirli yaş grubundaki ve aynı seviyedeki bireylere, amaca göre hazırlanmış programlarla okul çatısı altında yapılan düzenli eğitimdir. </a:t>
            </a:r>
          </a:p>
          <a:p>
            <a:r>
              <a:rPr lang="tr-TR" dirty="0">
                <a:solidFill>
                  <a:srgbClr val="FF0000"/>
                </a:solidFill>
              </a:rPr>
              <a:t>Örgün eğitim</a:t>
            </a:r>
            <a:r>
              <a:rPr lang="tr-TR" dirty="0"/>
              <a:t>, okul öncesi eğitimi, ilkokul, ortaöğretim ve yükseköğretim kurumlarını kapsar. </a:t>
            </a:r>
          </a:p>
          <a:p>
            <a:endParaRPr lang="tr-TR" dirty="0"/>
          </a:p>
        </p:txBody>
      </p:sp>
      <p:pic>
        <p:nvPicPr>
          <p:cNvPr id="5" name="Picture 4" descr="sunu">
            <a:extLst>
              <a:ext uri="{FF2B5EF4-FFF2-40B4-BE49-F238E27FC236}">
                <a16:creationId xmlns:a16="http://schemas.microsoft.com/office/drawing/2014/main" id="{536EE72E-2C00-4508-B73A-FEDF53CFDC1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Öğretimin Basamaklandırılması</a:t>
            </a:r>
          </a:p>
        </p:txBody>
      </p:sp>
      <p:sp>
        <p:nvSpPr>
          <p:cNvPr id="3" name="2 İçerik Yer Tutucusu"/>
          <p:cNvSpPr>
            <a:spLocks noGrp="1"/>
          </p:cNvSpPr>
          <p:nvPr>
            <p:ph idx="1"/>
          </p:nvPr>
        </p:nvSpPr>
        <p:spPr/>
        <p:txBody>
          <a:bodyPr>
            <a:normAutofit/>
          </a:bodyPr>
          <a:lstStyle/>
          <a:p>
            <a:pPr>
              <a:buNone/>
            </a:pPr>
            <a:r>
              <a:rPr lang="tr-TR" dirty="0"/>
              <a:t>Örgün Eğitim Kademeleri</a:t>
            </a:r>
          </a:p>
          <a:p>
            <a:pPr>
              <a:buNone/>
            </a:pPr>
            <a:r>
              <a:rPr lang="tr-TR" dirty="0"/>
              <a:t>	1. Okul öncesi eğitim</a:t>
            </a:r>
          </a:p>
          <a:p>
            <a:pPr>
              <a:buNone/>
            </a:pPr>
            <a:r>
              <a:rPr lang="tr-TR" dirty="0"/>
              <a:t>	2. İlk okul ve orta okul</a:t>
            </a:r>
          </a:p>
          <a:p>
            <a:pPr>
              <a:buNone/>
            </a:pPr>
            <a:r>
              <a:rPr lang="tr-TR" dirty="0"/>
              <a:t>	3. Ortaöğretim ve </a:t>
            </a:r>
          </a:p>
          <a:p>
            <a:pPr>
              <a:buNone/>
            </a:pPr>
            <a:r>
              <a:rPr lang="tr-TR" dirty="0"/>
              <a:t>	4. Yükseköğretim kurumlarını </a:t>
            </a:r>
          </a:p>
          <a:p>
            <a:pPr>
              <a:buNone/>
            </a:pPr>
            <a:r>
              <a:rPr lang="tr-TR" dirty="0"/>
              <a:t>	kapsamaktadır.</a:t>
            </a:r>
          </a:p>
          <a:p>
            <a:endParaRPr lang="tr-TR" dirty="0"/>
          </a:p>
        </p:txBody>
      </p:sp>
      <p:pic>
        <p:nvPicPr>
          <p:cNvPr id="5" name="Picture 4" descr="sunu">
            <a:extLst>
              <a:ext uri="{FF2B5EF4-FFF2-40B4-BE49-F238E27FC236}">
                <a16:creationId xmlns:a16="http://schemas.microsoft.com/office/drawing/2014/main" id="{930B0A97-152C-4C80-9373-7D8891E359B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Öğretimin Basamaklandırılması</a:t>
            </a:r>
          </a:p>
        </p:txBody>
      </p:sp>
      <p:sp>
        <p:nvSpPr>
          <p:cNvPr id="3" name="2 İçerik Yer Tutucusu"/>
          <p:cNvSpPr>
            <a:spLocks noGrp="1"/>
          </p:cNvSpPr>
          <p:nvPr>
            <p:ph idx="1"/>
          </p:nvPr>
        </p:nvSpPr>
        <p:spPr/>
        <p:txBody>
          <a:bodyPr>
            <a:normAutofit fontScale="92500"/>
          </a:bodyPr>
          <a:lstStyle/>
          <a:p>
            <a:pPr>
              <a:buNone/>
            </a:pPr>
            <a:r>
              <a:rPr lang="tr-TR" dirty="0"/>
              <a:t>	</a:t>
            </a:r>
            <a:r>
              <a:rPr lang="tr-TR" u="sng" dirty="0"/>
              <a:t>Okul Öncesi Eğitim</a:t>
            </a:r>
          </a:p>
          <a:p>
            <a:r>
              <a:rPr lang="tr-TR" dirty="0"/>
              <a:t>Okul öncesi eğitimin amacı, çocukların bedensel, zihinsel ve duygusal gelişimini destekleyerek olumlu davranışlar kazanmalarını, ilköğretime hazır hâle gelmelerini, koşulları yetersiz çevrelerden gelen gelen çocuklar için ortak bir yetişme ortamı yaratılmasını, </a:t>
            </a:r>
            <a:r>
              <a:rPr lang="tr-TR" dirty="0" err="1"/>
              <a:t>Türkçe’nin</a:t>
            </a:r>
            <a:r>
              <a:rPr lang="tr-TR" dirty="0"/>
              <a:t> güzel ve doğru konuşulmasını sağlamaktır.</a:t>
            </a:r>
          </a:p>
          <a:p>
            <a:r>
              <a:rPr lang="tr-TR" dirty="0"/>
              <a:t>Okul öncesi eğitim ülkemizde isteğe bağlıdır.</a:t>
            </a:r>
          </a:p>
        </p:txBody>
      </p:sp>
      <p:pic>
        <p:nvPicPr>
          <p:cNvPr id="5" name="Picture 4" descr="sunu">
            <a:extLst>
              <a:ext uri="{FF2B5EF4-FFF2-40B4-BE49-F238E27FC236}">
                <a16:creationId xmlns:a16="http://schemas.microsoft.com/office/drawing/2014/main" id="{1CF868AD-833D-4FA8-B386-5B11AA4DE6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Öğretimin Basamaklandırılması</a:t>
            </a:r>
          </a:p>
        </p:txBody>
      </p:sp>
      <p:sp>
        <p:nvSpPr>
          <p:cNvPr id="3" name="2 İçerik Yer Tutucusu"/>
          <p:cNvSpPr>
            <a:spLocks noGrp="1"/>
          </p:cNvSpPr>
          <p:nvPr>
            <p:ph idx="1"/>
          </p:nvPr>
        </p:nvSpPr>
        <p:spPr/>
        <p:txBody>
          <a:bodyPr>
            <a:normAutofit lnSpcReduction="10000"/>
          </a:bodyPr>
          <a:lstStyle/>
          <a:p>
            <a:pPr>
              <a:buNone/>
            </a:pPr>
            <a:r>
              <a:rPr lang="tr-TR" dirty="0"/>
              <a:t>	</a:t>
            </a:r>
            <a:r>
              <a:rPr lang="tr-TR" u="sng" dirty="0"/>
              <a:t>Okul Öncesi Eğitim</a:t>
            </a:r>
          </a:p>
          <a:p>
            <a:r>
              <a:rPr lang="tr-TR" dirty="0"/>
              <a:t>Ülkemizde okul öncesi eğitim kurumları, iki resmî kurum yapısından birine bağlı olarak  faaliyet gösterirler:</a:t>
            </a:r>
          </a:p>
          <a:p>
            <a:r>
              <a:rPr lang="tr-TR" dirty="0"/>
              <a:t>Sosyal Hizmetler ve Çocuk Esirgeme Kurumuna (SHÇEK) bağlı olarak faaliyetleri sürdüren eğitim kurumlarının alabileceği unvanlar kreş, çocuk yuvası, gündüz bakım evi şeklindedir. 0 aydan 66 aya kadar öğrenci kabul edebilirler.</a:t>
            </a:r>
          </a:p>
          <a:p>
            <a:endParaRPr lang="tr-TR" dirty="0"/>
          </a:p>
        </p:txBody>
      </p:sp>
      <p:pic>
        <p:nvPicPr>
          <p:cNvPr id="5" name="Picture 4" descr="sunu">
            <a:extLst>
              <a:ext uri="{FF2B5EF4-FFF2-40B4-BE49-F238E27FC236}">
                <a16:creationId xmlns:a16="http://schemas.microsoft.com/office/drawing/2014/main" id="{A75210D1-4483-43AB-A16D-8D9DA4AC98A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Öğretimin Basamaklandırılması</a:t>
            </a:r>
          </a:p>
        </p:txBody>
      </p:sp>
      <p:sp>
        <p:nvSpPr>
          <p:cNvPr id="3" name="2 İçerik Yer Tutucusu"/>
          <p:cNvSpPr>
            <a:spLocks noGrp="1"/>
          </p:cNvSpPr>
          <p:nvPr>
            <p:ph idx="1"/>
          </p:nvPr>
        </p:nvSpPr>
        <p:spPr/>
        <p:txBody>
          <a:bodyPr>
            <a:normAutofit fontScale="92500"/>
          </a:bodyPr>
          <a:lstStyle/>
          <a:p>
            <a:pPr>
              <a:buNone/>
            </a:pPr>
            <a:r>
              <a:rPr lang="tr-TR" dirty="0"/>
              <a:t>	</a:t>
            </a:r>
            <a:r>
              <a:rPr lang="tr-TR" u="sng" dirty="0"/>
              <a:t>Okul Öncesi Eğitim</a:t>
            </a:r>
          </a:p>
          <a:p>
            <a:r>
              <a:rPr lang="tr-TR" dirty="0"/>
              <a:t>Millî Eğitim Bakanlığına bağlı olan özel ya da resmî eğitim kurumları anaokulu ya da anasınıfı adı altında faaliyet gösterirler. Bu kurumlar 36 ay ve üstü çocukları kabul edebilirler. 36-66 ay arası çocukların eğitimi için açılan resmî ya da özel bağımsız okullara anaokulu adı verilir. 48-66 ay arasındaki çocukların eğitimi amacıyla açılan sınıflara ise anasınıfı denilmektedir.</a:t>
            </a:r>
          </a:p>
        </p:txBody>
      </p:sp>
      <p:pic>
        <p:nvPicPr>
          <p:cNvPr id="5" name="Picture 4" descr="sunu">
            <a:extLst>
              <a:ext uri="{FF2B5EF4-FFF2-40B4-BE49-F238E27FC236}">
                <a16:creationId xmlns:a16="http://schemas.microsoft.com/office/drawing/2014/main" id="{A8D679E5-476A-41CE-851A-F65FB289E45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Öğretimin Basamaklandırılması</a:t>
            </a:r>
          </a:p>
        </p:txBody>
      </p:sp>
      <p:sp>
        <p:nvSpPr>
          <p:cNvPr id="3" name="2 İçerik Yer Tutucusu"/>
          <p:cNvSpPr>
            <a:spLocks noGrp="1"/>
          </p:cNvSpPr>
          <p:nvPr>
            <p:ph idx="1"/>
          </p:nvPr>
        </p:nvSpPr>
        <p:spPr/>
        <p:txBody>
          <a:bodyPr/>
          <a:lstStyle/>
          <a:p>
            <a:pPr>
              <a:buNone/>
            </a:pPr>
            <a:r>
              <a:rPr lang="tr-TR" dirty="0"/>
              <a:t>	</a:t>
            </a:r>
            <a:r>
              <a:rPr lang="tr-TR" u="sng" dirty="0"/>
              <a:t>İlkokul</a:t>
            </a:r>
          </a:p>
          <a:p>
            <a:r>
              <a:rPr lang="tr-TR" dirty="0"/>
              <a:t>İlkokulun temel amacı, her çocuğun iyi birer yurttaş olabilmesi için gerekli olan temel bilgi, beceri, davranış ve alışkanlık kazanmasını, millî ahlâk ve anlayışa göre yetişmesini sağlamak; ilgi ve yetenekleri doğrultusunda hayata ve bir üst öğrenim basamağına hazırlamaktır. </a:t>
            </a:r>
          </a:p>
          <a:p>
            <a:endParaRPr lang="tr-TR" dirty="0"/>
          </a:p>
        </p:txBody>
      </p:sp>
      <p:pic>
        <p:nvPicPr>
          <p:cNvPr id="5" name="Picture 4" descr="sunu">
            <a:extLst>
              <a:ext uri="{FF2B5EF4-FFF2-40B4-BE49-F238E27FC236}">
                <a16:creationId xmlns:a16="http://schemas.microsoft.com/office/drawing/2014/main" id="{4A167F4A-0D79-4BE8-A193-66164D6171B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sunu">
            <a:extLst>
              <a:ext uri="{FF2B5EF4-FFF2-40B4-BE49-F238E27FC236}">
                <a16:creationId xmlns:a16="http://schemas.microsoft.com/office/drawing/2014/main" id="{A7992ACA-DBE0-4DEF-8A3D-C9DE6F0B20D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854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Öğretimin Basamaklandırılması</a:t>
            </a:r>
          </a:p>
        </p:txBody>
      </p:sp>
      <p:sp>
        <p:nvSpPr>
          <p:cNvPr id="3" name="2 İçerik Yer Tutucusu"/>
          <p:cNvSpPr>
            <a:spLocks noGrp="1"/>
          </p:cNvSpPr>
          <p:nvPr>
            <p:ph idx="1"/>
          </p:nvPr>
        </p:nvSpPr>
        <p:spPr/>
        <p:txBody>
          <a:bodyPr>
            <a:normAutofit lnSpcReduction="10000"/>
          </a:bodyPr>
          <a:lstStyle/>
          <a:p>
            <a:pPr>
              <a:buNone/>
            </a:pPr>
            <a:r>
              <a:rPr lang="tr-TR" dirty="0"/>
              <a:t>	</a:t>
            </a:r>
            <a:r>
              <a:rPr lang="tr-TR" u="sng" dirty="0"/>
              <a:t>İlkokul</a:t>
            </a:r>
          </a:p>
          <a:p>
            <a:r>
              <a:rPr lang="tr-TR" dirty="0"/>
              <a:t>İlkokul, 6 ile 10 yaş arasındaki çocukların eğitim ve öğretim sürecini kapsayan temel eğitim kurumudur. 2012 yılında yapılan düzenlemeyle 66 ayını dolduran çocuklar okula alınmaya başlamıştır. Daha sonra MEB, bir düzenleme daha yaparak 66-69 ay arasındaki çocukların velilerine bir yıl kayıt erteleme hakkı tanımıştır. </a:t>
            </a:r>
          </a:p>
          <a:p>
            <a:endParaRPr lang="tr-TR" dirty="0"/>
          </a:p>
        </p:txBody>
      </p:sp>
      <p:pic>
        <p:nvPicPr>
          <p:cNvPr id="5" name="Picture 4" descr="sunu">
            <a:extLst>
              <a:ext uri="{FF2B5EF4-FFF2-40B4-BE49-F238E27FC236}">
                <a16:creationId xmlns:a16="http://schemas.microsoft.com/office/drawing/2014/main" id="{49DC5C0C-9854-45DD-AD2C-267B919C545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Öğretimin Basamaklandırılması</a:t>
            </a:r>
          </a:p>
        </p:txBody>
      </p:sp>
      <p:sp>
        <p:nvSpPr>
          <p:cNvPr id="3" name="2 İçerik Yer Tutucusu"/>
          <p:cNvSpPr>
            <a:spLocks noGrp="1"/>
          </p:cNvSpPr>
          <p:nvPr>
            <p:ph idx="1"/>
          </p:nvPr>
        </p:nvSpPr>
        <p:spPr/>
        <p:txBody>
          <a:bodyPr/>
          <a:lstStyle/>
          <a:p>
            <a:pPr>
              <a:buNone/>
            </a:pPr>
            <a:r>
              <a:rPr lang="tr-TR" dirty="0"/>
              <a:t>	</a:t>
            </a:r>
            <a:r>
              <a:rPr lang="tr-TR" u="sng" dirty="0"/>
              <a:t>İlkokul</a:t>
            </a:r>
          </a:p>
          <a:p>
            <a:r>
              <a:rPr lang="tr-TR" dirty="0"/>
              <a:t>İlkokul kız ve erkek tüm çocuklar için zorunludur ve parasızdır.</a:t>
            </a:r>
          </a:p>
          <a:p>
            <a:r>
              <a:rPr lang="tr-TR" dirty="0"/>
              <a:t>İlkokul kurumları, 4 yıl süreli ilkokullar ile 4 yıl süreli ortaokullarla imam-hatip ortaokullarından oluşur.</a:t>
            </a:r>
          </a:p>
          <a:p>
            <a:endParaRPr lang="tr-TR" dirty="0"/>
          </a:p>
        </p:txBody>
      </p:sp>
      <p:pic>
        <p:nvPicPr>
          <p:cNvPr id="5" name="Picture 4" descr="sunu">
            <a:extLst>
              <a:ext uri="{FF2B5EF4-FFF2-40B4-BE49-F238E27FC236}">
                <a16:creationId xmlns:a16="http://schemas.microsoft.com/office/drawing/2014/main" id="{7375926D-8C23-4D34-A03F-DEBB86C5752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Öğretimin Basamaklandırılması</a:t>
            </a:r>
          </a:p>
        </p:txBody>
      </p:sp>
      <p:sp>
        <p:nvSpPr>
          <p:cNvPr id="3" name="2 İçerik Yer Tutucusu"/>
          <p:cNvSpPr>
            <a:spLocks noGrp="1"/>
          </p:cNvSpPr>
          <p:nvPr>
            <p:ph idx="1"/>
          </p:nvPr>
        </p:nvSpPr>
        <p:spPr/>
        <p:txBody>
          <a:bodyPr>
            <a:normAutofit lnSpcReduction="10000"/>
          </a:bodyPr>
          <a:lstStyle/>
          <a:p>
            <a:pPr>
              <a:buNone/>
            </a:pPr>
            <a:r>
              <a:rPr lang="tr-TR" dirty="0"/>
              <a:t>	</a:t>
            </a:r>
            <a:r>
              <a:rPr lang="tr-TR" u="sng" dirty="0"/>
              <a:t>Ortaöğretim</a:t>
            </a:r>
          </a:p>
          <a:p>
            <a:r>
              <a:rPr lang="tr-TR" dirty="0"/>
              <a:t>Ortaöğretimin amacı, öğrencilere asgari ortak bir genel kültür vermek, birey ve toplum sorunlarını tanıtmak ve çözüm yolları aramak; ülkenin sosyal, ekonomik ve kültürel kalkınmasına katkıda bulunma bilincini kazandırarak öğrencileri ilgi ve yetenekleri doğrultusunda yükseköğretime ve meslekî niteliklere hazırlamaktır.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Öğretimin Basamaklandırılması</a:t>
            </a:r>
          </a:p>
        </p:txBody>
      </p:sp>
      <p:sp>
        <p:nvSpPr>
          <p:cNvPr id="3" name="2 İçerik Yer Tutucusu"/>
          <p:cNvSpPr>
            <a:spLocks noGrp="1"/>
          </p:cNvSpPr>
          <p:nvPr>
            <p:ph idx="1"/>
          </p:nvPr>
        </p:nvSpPr>
        <p:spPr/>
        <p:txBody>
          <a:bodyPr/>
          <a:lstStyle/>
          <a:p>
            <a:pPr>
              <a:buNone/>
            </a:pPr>
            <a:r>
              <a:rPr lang="tr-TR" dirty="0"/>
              <a:t>	</a:t>
            </a:r>
            <a:r>
              <a:rPr lang="tr-TR" u="sng" dirty="0"/>
              <a:t>Ortaöğretim</a:t>
            </a:r>
          </a:p>
          <a:p>
            <a:r>
              <a:rPr lang="tr-TR" dirty="0"/>
              <a:t>Ortaöğretim, ilköğretime dayalı olarak 4 yıl süreli ve zorunludur. 10-14yaş arası için örgün öğrenim ile bu yaş grubu dışındaki yaş grupları ya da bu yaş gruplarından gönüllü olarak açık öğretime devam etmek isteyen kişiler için yaygın öğrenim veren genel, meslekî ve teknik öğretim kurumlardan oluşur.</a:t>
            </a:r>
          </a:p>
        </p:txBody>
      </p:sp>
      <p:pic>
        <p:nvPicPr>
          <p:cNvPr id="5" name="Picture 4" descr="sunu">
            <a:extLst>
              <a:ext uri="{FF2B5EF4-FFF2-40B4-BE49-F238E27FC236}">
                <a16:creationId xmlns:a16="http://schemas.microsoft.com/office/drawing/2014/main" id="{73E923E4-0786-42A0-874F-CBD2B77BD30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Öğretimin Basamaklandırılması</a:t>
            </a:r>
          </a:p>
        </p:txBody>
      </p:sp>
      <p:sp>
        <p:nvSpPr>
          <p:cNvPr id="3" name="2 İçerik Yer Tutucusu"/>
          <p:cNvSpPr>
            <a:spLocks noGrp="1"/>
          </p:cNvSpPr>
          <p:nvPr>
            <p:ph idx="1"/>
          </p:nvPr>
        </p:nvSpPr>
        <p:spPr/>
        <p:txBody>
          <a:bodyPr>
            <a:normAutofit lnSpcReduction="10000"/>
          </a:bodyPr>
          <a:lstStyle/>
          <a:p>
            <a:pPr>
              <a:buNone/>
            </a:pPr>
            <a:r>
              <a:rPr lang="tr-TR" dirty="0"/>
              <a:t>	</a:t>
            </a:r>
            <a:r>
              <a:rPr lang="tr-TR" u="sng" dirty="0"/>
              <a:t>Özel Eğitim</a:t>
            </a:r>
          </a:p>
          <a:p>
            <a:r>
              <a:rPr lang="tr-TR" dirty="0"/>
              <a:t>Özel eğitim ihtiyacı olan bireylerin, toplum içindeki rollerini gerçekleştiren, diğer insanlarla iyi ilişkiler kurmalarını kolaylaştıran, çevresine uyum göstererek işbirliği içinde çalışabilen mutlu bir vatandaş olarak kendi kendilerine yetebilen hâle gelmeleri için temel yaşam becerilerini geliştirmeye yönelik verilen eğitimdir.</a:t>
            </a:r>
          </a:p>
        </p:txBody>
      </p:sp>
      <p:pic>
        <p:nvPicPr>
          <p:cNvPr id="5" name="Picture 4" descr="sunu">
            <a:extLst>
              <a:ext uri="{FF2B5EF4-FFF2-40B4-BE49-F238E27FC236}">
                <a16:creationId xmlns:a16="http://schemas.microsoft.com/office/drawing/2014/main" id="{B6F8A2F0-4790-4C40-BE39-352599BD26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Öğretimin Basamaklandırılması</a:t>
            </a:r>
          </a:p>
        </p:txBody>
      </p:sp>
      <p:sp>
        <p:nvSpPr>
          <p:cNvPr id="3" name="2 İçerik Yer Tutucusu"/>
          <p:cNvSpPr>
            <a:spLocks noGrp="1"/>
          </p:cNvSpPr>
          <p:nvPr>
            <p:ph idx="1"/>
          </p:nvPr>
        </p:nvSpPr>
        <p:spPr/>
        <p:txBody>
          <a:bodyPr/>
          <a:lstStyle/>
          <a:p>
            <a:pPr>
              <a:buNone/>
            </a:pPr>
            <a:r>
              <a:rPr lang="tr-TR" dirty="0"/>
              <a:t>	</a:t>
            </a:r>
            <a:r>
              <a:rPr lang="tr-TR" u="sng" dirty="0"/>
              <a:t>Özel Eğitim</a:t>
            </a:r>
          </a:p>
          <a:p>
            <a:r>
              <a:rPr lang="tr-TR" dirty="0"/>
              <a:t>Zihinsel öğrenme yetersizliği, klinik bakıma gereksinim nedeniyle öğrenme yetersizliği, işitme, görme ve ortopedik yetersizlik, dil ve konuşma güçlüğü, duygusal uyum güçlüğü, otizm ya da sosyal uyum güçlüğü, üstün ya da özel yetenekli olanlar “özel eğitime muhtaç” bireyler olarak sınıflandırılmaktadır.</a:t>
            </a:r>
          </a:p>
        </p:txBody>
      </p:sp>
      <p:pic>
        <p:nvPicPr>
          <p:cNvPr id="5" name="Picture 4" descr="sunu">
            <a:extLst>
              <a:ext uri="{FF2B5EF4-FFF2-40B4-BE49-F238E27FC236}">
                <a16:creationId xmlns:a16="http://schemas.microsoft.com/office/drawing/2014/main" id="{F6604FC9-D6D3-4343-84F4-E455EB7A7BB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Öğretimin Basamaklandırılması</a:t>
            </a:r>
          </a:p>
        </p:txBody>
      </p:sp>
      <p:sp>
        <p:nvSpPr>
          <p:cNvPr id="3" name="2 İçerik Yer Tutucusu"/>
          <p:cNvSpPr>
            <a:spLocks noGrp="1"/>
          </p:cNvSpPr>
          <p:nvPr>
            <p:ph idx="1"/>
          </p:nvPr>
        </p:nvSpPr>
        <p:spPr/>
        <p:txBody>
          <a:bodyPr>
            <a:normAutofit fontScale="85000" lnSpcReduction="10000"/>
          </a:bodyPr>
          <a:lstStyle/>
          <a:p>
            <a:pPr>
              <a:buNone/>
            </a:pPr>
            <a:r>
              <a:rPr lang="tr-TR" dirty="0"/>
              <a:t>	</a:t>
            </a:r>
            <a:r>
              <a:rPr lang="tr-TR" u="sng" dirty="0"/>
              <a:t>Özel Öğretim</a:t>
            </a:r>
          </a:p>
          <a:p>
            <a:r>
              <a:rPr lang="tr-TR" dirty="0"/>
              <a:t>5580 sayılı yasa ile Bakanlığın gözetim ve denetiminde olmak kaydıyla özel öğretim kurumları açılabilir. </a:t>
            </a:r>
          </a:p>
          <a:p>
            <a:r>
              <a:rPr lang="tr-TR" dirty="0"/>
              <a:t>Her kademe ve türdeki özel okullar,  özel meslekî ve teknik kurslar, özel motorlu taşıt sürücü kursları, özel etüt merkezleri özel öğretim kurumları kapsamındadır.</a:t>
            </a:r>
          </a:p>
          <a:p>
            <a:r>
              <a:rPr lang="tr-TR" dirty="0"/>
              <a:t>Ancak 6528 sayılı yasa ile ortaöğretime ve yükseköğretime giriş sınavlarına hazırlık niteliğinde kurs ya da </a:t>
            </a:r>
            <a:r>
              <a:rPr lang="tr-TR" dirty="0" err="1"/>
              <a:t>dersane</a:t>
            </a:r>
            <a:r>
              <a:rPr lang="tr-TR" dirty="0"/>
              <a:t> açılmasının önü kapatılmıştır.</a:t>
            </a:r>
          </a:p>
        </p:txBody>
      </p:sp>
      <p:pic>
        <p:nvPicPr>
          <p:cNvPr id="5" name="Picture 4" descr="sunu">
            <a:extLst>
              <a:ext uri="{FF2B5EF4-FFF2-40B4-BE49-F238E27FC236}">
                <a16:creationId xmlns:a16="http://schemas.microsoft.com/office/drawing/2014/main" id="{519B5A1C-C46F-48FF-A4C5-713B4C3AC99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Öğretimin Basamaklandırılması</a:t>
            </a:r>
          </a:p>
        </p:txBody>
      </p:sp>
      <p:sp>
        <p:nvSpPr>
          <p:cNvPr id="3" name="2 İçerik Yer Tutucusu"/>
          <p:cNvSpPr>
            <a:spLocks noGrp="1"/>
          </p:cNvSpPr>
          <p:nvPr>
            <p:ph idx="1"/>
          </p:nvPr>
        </p:nvSpPr>
        <p:spPr/>
        <p:txBody>
          <a:bodyPr>
            <a:normAutofit lnSpcReduction="10000"/>
          </a:bodyPr>
          <a:lstStyle/>
          <a:p>
            <a:pPr>
              <a:buNone/>
            </a:pPr>
            <a:r>
              <a:rPr lang="tr-TR" dirty="0"/>
              <a:t>	</a:t>
            </a:r>
            <a:r>
              <a:rPr lang="tr-TR" u="sng" dirty="0"/>
              <a:t>Yükseköğretim</a:t>
            </a:r>
          </a:p>
          <a:p>
            <a:r>
              <a:rPr lang="tr-TR" dirty="0"/>
              <a:t>Yükseköğretim, bireyleri, ilgileri, yetenekleri ve toplumun ihtiyaç duyduğu doğrultuda yüksek nitelikli insan gücü olarak yetiştirmeyi amaçlar. Toplumun ve bireylerin refahının artmasını sağlayan ya da kamuoyunu aydınlatan bilimsel araştırmalar yapmak ve bu araştırmaların sonuçlarını yayınlamak da yine üniversitelerin amaçları arasındadır.</a:t>
            </a:r>
          </a:p>
        </p:txBody>
      </p:sp>
      <p:pic>
        <p:nvPicPr>
          <p:cNvPr id="5" name="Picture 4" descr="sunu">
            <a:extLst>
              <a:ext uri="{FF2B5EF4-FFF2-40B4-BE49-F238E27FC236}">
                <a16:creationId xmlns:a16="http://schemas.microsoft.com/office/drawing/2014/main" id="{4245FDF3-368E-4E3C-8BFD-8AAD7540673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Öğretimin Basamaklandırılması</a:t>
            </a:r>
          </a:p>
        </p:txBody>
      </p:sp>
      <p:sp>
        <p:nvSpPr>
          <p:cNvPr id="3" name="2 İçerik Yer Tutucusu"/>
          <p:cNvSpPr>
            <a:spLocks noGrp="1"/>
          </p:cNvSpPr>
          <p:nvPr>
            <p:ph idx="1"/>
          </p:nvPr>
        </p:nvSpPr>
        <p:spPr/>
        <p:txBody>
          <a:bodyPr>
            <a:normAutofit fontScale="92500" lnSpcReduction="10000"/>
          </a:bodyPr>
          <a:lstStyle/>
          <a:p>
            <a:pPr>
              <a:buNone/>
            </a:pPr>
            <a:r>
              <a:rPr lang="tr-TR" dirty="0"/>
              <a:t>	</a:t>
            </a:r>
            <a:r>
              <a:rPr lang="tr-TR" u="sng" dirty="0"/>
              <a:t>Yükseköğretim</a:t>
            </a:r>
          </a:p>
          <a:p>
            <a:r>
              <a:rPr lang="tr-TR" dirty="0"/>
              <a:t>Yükseköğretim, ortaöğretime dayalı en az 2 yıllık öğrenim veren, yüksek nitelikli insan gücünün oluşturulmasını amaç edinmiş, araştırmalar yoluyla bilim ve teknolojinin üretildiği akademik nitelikli öğretim kurumlarıdır. </a:t>
            </a:r>
          </a:p>
          <a:p>
            <a:r>
              <a:rPr lang="tr-TR" dirty="0"/>
              <a:t>Üniversiteler, fakülteler, enstitüler, yüksek okullar, meslek yüksek okulları, konservatuarlar, uygulama ve araştırma merkezleri yükseköğretim kurumlarıdır.</a:t>
            </a:r>
          </a:p>
        </p:txBody>
      </p:sp>
      <p:pic>
        <p:nvPicPr>
          <p:cNvPr id="5" name="Picture 4" descr="sunu">
            <a:extLst>
              <a:ext uri="{FF2B5EF4-FFF2-40B4-BE49-F238E27FC236}">
                <a16:creationId xmlns:a16="http://schemas.microsoft.com/office/drawing/2014/main" id="{D327183E-7D90-4348-BFC5-C3DFF05CF17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Öğretimin Basamaklandırılması</a:t>
            </a:r>
          </a:p>
        </p:txBody>
      </p:sp>
      <p:sp>
        <p:nvSpPr>
          <p:cNvPr id="3" name="2 İçerik Yer Tutucusu"/>
          <p:cNvSpPr>
            <a:spLocks noGrp="1"/>
          </p:cNvSpPr>
          <p:nvPr>
            <p:ph idx="1"/>
          </p:nvPr>
        </p:nvSpPr>
        <p:spPr/>
        <p:txBody>
          <a:bodyPr>
            <a:normAutofit fontScale="92500" lnSpcReduction="10000"/>
          </a:bodyPr>
          <a:lstStyle/>
          <a:p>
            <a:r>
              <a:rPr lang="tr-TR" dirty="0">
                <a:solidFill>
                  <a:srgbClr val="FF0000"/>
                </a:solidFill>
              </a:rPr>
              <a:t>Yaygın eğitim</a:t>
            </a:r>
            <a:r>
              <a:rPr lang="tr-TR" dirty="0"/>
              <a:t>, örgün eğitim sistemine hiç girmemiş, herhangi bir kademesinde bulunan veya bu kademelerden birinden ayrılmış olan bireylere ilgi ve gereksinme duydukları alanda örgün eğitim yanında veya dışında düzenlenen eğitim faaliyetlerinin tümünü kapsar.</a:t>
            </a:r>
          </a:p>
          <a:p>
            <a:r>
              <a:rPr lang="tr-TR" dirty="0">
                <a:solidFill>
                  <a:srgbClr val="FF0000"/>
                </a:solidFill>
              </a:rPr>
              <a:t>Yaygın eğitim</a:t>
            </a:r>
            <a:r>
              <a:rPr lang="tr-TR" dirty="0"/>
              <a:t>; halk eğitimi, çıraklık eğitimi ve uzaktan eğitim yoluyla gerçekleştirilmektedir.</a:t>
            </a:r>
          </a:p>
          <a:p>
            <a:r>
              <a:rPr lang="tr-TR" dirty="0">
                <a:solidFill>
                  <a:srgbClr val="FF0000"/>
                </a:solidFill>
              </a:rPr>
              <a:t>Yaygın eğitim</a:t>
            </a:r>
            <a:r>
              <a:rPr lang="tr-TR" dirty="0"/>
              <a:t>, örgün eğitim yanında veya dışında düzenlenen eğitim faaliyetlerinin tümünü kapsar. </a:t>
            </a:r>
          </a:p>
          <a:p>
            <a:endParaRPr lang="tr-TR" dirty="0"/>
          </a:p>
          <a:p>
            <a:endParaRPr lang="tr-TR" dirty="0"/>
          </a:p>
        </p:txBody>
      </p:sp>
      <p:pic>
        <p:nvPicPr>
          <p:cNvPr id="5" name="Picture 4" descr="sunu">
            <a:extLst>
              <a:ext uri="{FF2B5EF4-FFF2-40B4-BE49-F238E27FC236}">
                <a16:creationId xmlns:a16="http://schemas.microsoft.com/office/drawing/2014/main" id="{B71B9B4A-61BD-4698-A697-04BEFD698C6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Öğretimin Basamaklandırılması</a:t>
            </a:r>
          </a:p>
        </p:txBody>
      </p:sp>
      <p:sp>
        <p:nvSpPr>
          <p:cNvPr id="3" name="2 İçerik Yer Tutucusu"/>
          <p:cNvSpPr>
            <a:spLocks noGrp="1"/>
          </p:cNvSpPr>
          <p:nvPr>
            <p:ph idx="1"/>
          </p:nvPr>
        </p:nvSpPr>
        <p:spPr/>
        <p:txBody>
          <a:bodyPr>
            <a:normAutofit lnSpcReduction="10000"/>
          </a:bodyPr>
          <a:lstStyle/>
          <a:p>
            <a:r>
              <a:rPr lang="tr-TR" dirty="0"/>
              <a:t>Halk eğitimi merkezleri, çıraklık eğitimi merkezleri, pratik kız sanat okulları, olgunlaşma enstitüleri, endüstri pratik sanat okulları, meslekî eğitim merkezi, yetişkinler teknik eğitim merkezleri, özel kurslar, özel dershaneler, eğitim ve uygulama okulları (özel eğitim), meslek okulları (özel eğitim), meslekî eğitim merkezleri (özel eğitim), bilim ve sanat merkezleri (özel eğitim), açık ilköğretim okulu, açık öğretim lisesi.</a:t>
            </a:r>
          </a:p>
          <a:p>
            <a:endParaRPr lang="tr-TR" dirty="0"/>
          </a:p>
        </p:txBody>
      </p:sp>
      <p:pic>
        <p:nvPicPr>
          <p:cNvPr id="5" name="Picture 4" descr="sunu">
            <a:extLst>
              <a:ext uri="{FF2B5EF4-FFF2-40B4-BE49-F238E27FC236}">
                <a16:creationId xmlns:a16="http://schemas.microsoft.com/office/drawing/2014/main" id="{48A5B012-56AF-477E-8B13-4EB323D574D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Eğitimin Merkezden ve Yerinden Yönetimi</a:t>
            </a:r>
          </a:p>
        </p:txBody>
      </p:sp>
      <p:sp>
        <p:nvSpPr>
          <p:cNvPr id="3" name="2 İçerik Yer Tutucusu"/>
          <p:cNvSpPr>
            <a:spLocks noGrp="1"/>
          </p:cNvSpPr>
          <p:nvPr>
            <p:ph idx="1"/>
          </p:nvPr>
        </p:nvSpPr>
        <p:spPr/>
        <p:txBody>
          <a:bodyPr>
            <a:normAutofit/>
          </a:bodyPr>
          <a:lstStyle/>
          <a:p>
            <a:r>
              <a:rPr lang="tr-TR" dirty="0"/>
              <a:t>Eğitimin Yerinden Yönetimi: Eğitimi yönetme yetkesinin yasalarla tümüyle yerel yönetimlere ya da özel kesime devredilmesidir. </a:t>
            </a:r>
          </a:p>
          <a:p>
            <a:r>
              <a:rPr lang="tr-TR" dirty="0"/>
              <a:t>Eğitimin Merkezden Yönetimi: Ülkemizde olduğu gibi, eğitim sistemini yönetme hakkının Bakanlık merkez örgütünce kullanılmasıdır.</a:t>
            </a:r>
          </a:p>
          <a:p>
            <a:endParaRPr lang="tr-TR" dirty="0"/>
          </a:p>
        </p:txBody>
      </p:sp>
      <p:pic>
        <p:nvPicPr>
          <p:cNvPr id="5" name="Picture 4" descr="sunu">
            <a:extLst>
              <a:ext uri="{FF2B5EF4-FFF2-40B4-BE49-F238E27FC236}">
                <a16:creationId xmlns:a16="http://schemas.microsoft.com/office/drawing/2014/main" id="{E2D8E4D2-2308-4398-8F24-E524923F326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sunu">
            <a:extLst>
              <a:ext uri="{FF2B5EF4-FFF2-40B4-BE49-F238E27FC236}">
                <a16:creationId xmlns:a16="http://schemas.microsoft.com/office/drawing/2014/main" id="{DC0F02BA-E98A-424A-A917-A134E5A332A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854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Eğitimin Merkezden ve Yerinden Yönetimi</a:t>
            </a:r>
          </a:p>
        </p:txBody>
      </p:sp>
      <p:sp>
        <p:nvSpPr>
          <p:cNvPr id="3" name="2 İçerik Yer Tutucusu"/>
          <p:cNvSpPr>
            <a:spLocks noGrp="1"/>
          </p:cNvSpPr>
          <p:nvPr>
            <p:ph idx="1"/>
          </p:nvPr>
        </p:nvSpPr>
        <p:spPr/>
        <p:txBody>
          <a:bodyPr>
            <a:normAutofit/>
          </a:bodyPr>
          <a:lstStyle/>
          <a:p>
            <a:pPr>
              <a:buNone/>
            </a:pPr>
            <a:r>
              <a:rPr lang="tr-TR" dirty="0"/>
              <a:t>	</a:t>
            </a:r>
            <a:r>
              <a:rPr lang="tr-TR" u="sng" dirty="0"/>
              <a:t>Yerinden Yönetim Biçimleri</a:t>
            </a:r>
          </a:p>
          <a:p>
            <a:r>
              <a:rPr lang="tr-TR" dirty="0">
                <a:solidFill>
                  <a:srgbClr val="FF0000"/>
                </a:solidFill>
              </a:rPr>
              <a:t>Görevlendirme: </a:t>
            </a:r>
            <a:r>
              <a:rPr lang="tr-TR" dirty="0"/>
              <a:t>Yönetsel sorumlulukların merkezî yönetimden taşra yönetimlerine devri söz konusudur. Burada yerel yönetimlere tam bir özerklik verilmez; ancak buradaki temsilcilerine kendi başlarına daha fazla karar verebilme olanağı tanınmış olur.</a:t>
            </a:r>
          </a:p>
        </p:txBody>
      </p:sp>
      <p:pic>
        <p:nvPicPr>
          <p:cNvPr id="5" name="Picture 4" descr="sunu">
            <a:extLst>
              <a:ext uri="{FF2B5EF4-FFF2-40B4-BE49-F238E27FC236}">
                <a16:creationId xmlns:a16="http://schemas.microsoft.com/office/drawing/2014/main" id="{2116EAE2-7A4E-4FB5-8AC3-F6FBE2D8033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Eğitimin Merkezden ve Yerinden Yönetimi</a:t>
            </a:r>
          </a:p>
        </p:txBody>
      </p:sp>
      <p:sp>
        <p:nvSpPr>
          <p:cNvPr id="3" name="2 İçerik Yer Tutucusu"/>
          <p:cNvSpPr>
            <a:spLocks noGrp="1"/>
          </p:cNvSpPr>
          <p:nvPr>
            <p:ph idx="1"/>
          </p:nvPr>
        </p:nvSpPr>
        <p:spPr/>
        <p:txBody>
          <a:bodyPr>
            <a:normAutofit fontScale="85000" lnSpcReduction="10000"/>
          </a:bodyPr>
          <a:lstStyle/>
          <a:p>
            <a:pPr>
              <a:buNone/>
            </a:pPr>
            <a:r>
              <a:rPr lang="tr-TR" dirty="0"/>
              <a:t>	</a:t>
            </a:r>
            <a:r>
              <a:rPr lang="tr-TR" u="sng" dirty="0"/>
              <a:t>Yerinden Yönetim Biçimleri</a:t>
            </a:r>
          </a:p>
          <a:p>
            <a:r>
              <a:rPr lang="tr-TR" dirty="0">
                <a:solidFill>
                  <a:srgbClr val="FF0000"/>
                </a:solidFill>
              </a:rPr>
              <a:t>Yetki Devretme: </a:t>
            </a:r>
            <a:r>
              <a:rPr lang="tr-TR" dirty="0"/>
              <a:t>Görevlendirmenin aksine merkezî otoritenin, kontrolü dışında kalan etkinlikleri ve bunları yerine getirecek alt birimleri parasal ve yasal yönden desteklemesidir. Bu sistemde yerel yönetimler (bölgeler, il ve ilçeler), özerk ve bağımsızdırlar; onların yasal statüleri kendilerini merkezî hükümetten belirgin biçimde ayırır. Bölgeler, kendi otoritelerini özellikle kendilerine verilmiş ya da belirlenmiş işlevlerini yerine getirmek için kendi sınırlarını belirleyebilmektedirler.</a:t>
            </a:r>
          </a:p>
        </p:txBody>
      </p:sp>
      <p:pic>
        <p:nvPicPr>
          <p:cNvPr id="5" name="Picture 4" descr="sunu">
            <a:extLst>
              <a:ext uri="{FF2B5EF4-FFF2-40B4-BE49-F238E27FC236}">
                <a16:creationId xmlns:a16="http://schemas.microsoft.com/office/drawing/2014/main" id="{FC6979D9-DDD1-4F88-9F36-5248598CD05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Eğitimin Merkezden ve Yerinden Yönetimi</a:t>
            </a:r>
          </a:p>
        </p:txBody>
      </p:sp>
      <p:sp>
        <p:nvSpPr>
          <p:cNvPr id="3" name="2 İçerik Yer Tutucusu"/>
          <p:cNvSpPr>
            <a:spLocks noGrp="1"/>
          </p:cNvSpPr>
          <p:nvPr>
            <p:ph idx="1"/>
          </p:nvPr>
        </p:nvSpPr>
        <p:spPr/>
        <p:txBody>
          <a:bodyPr>
            <a:normAutofit fontScale="92500" lnSpcReduction="10000"/>
          </a:bodyPr>
          <a:lstStyle/>
          <a:p>
            <a:pPr>
              <a:buNone/>
            </a:pPr>
            <a:r>
              <a:rPr lang="tr-TR" dirty="0"/>
              <a:t>	</a:t>
            </a:r>
            <a:r>
              <a:rPr lang="tr-TR" u="sng" dirty="0"/>
              <a:t>Yerinden Yönetim Biçimleri</a:t>
            </a:r>
            <a:endParaRPr lang="tr-TR" dirty="0"/>
          </a:p>
          <a:p>
            <a:r>
              <a:rPr lang="tr-TR" dirty="0">
                <a:solidFill>
                  <a:srgbClr val="FF0000"/>
                </a:solidFill>
              </a:rPr>
              <a:t>Yetki Aktarma: </a:t>
            </a:r>
            <a:r>
              <a:rPr lang="tr-TR" dirty="0"/>
              <a:t>Özerk ve bağımsız, gelir toplama ve harcama yetkisine sahip olan ulus-altı yönetim birimlerinin yaratılmasıdır. Karar alma yetkisi merkezî ve bölgesel yönetimler arasında paylaştırılır. Bu tür örgütler, merkezî hükümet tarafından kontrol edilmektedir. Hükümet, buradaki bir temsilcisine belirli işlevleri ve görevleri aktarır; ama son sorumluluğu oranın en üst amirinde tutar. </a:t>
            </a:r>
          </a:p>
        </p:txBody>
      </p:sp>
      <p:pic>
        <p:nvPicPr>
          <p:cNvPr id="5" name="Picture 4" descr="sunu">
            <a:extLst>
              <a:ext uri="{FF2B5EF4-FFF2-40B4-BE49-F238E27FC236}">
                <a16:creationId xmlns:a16="http://schemas.microsoft.com/office/drawing/2014/main" id="{E7C89D3A-E5E6-4D69-AD6C-D074A5BE042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Eğitimin Merkezden ve Yerinden Yönetimi</a:t>
            </a:r>
          </a:p>
        </p:txBody>
      </p:sp>
      <p:sp>
        <p:nvSpPr>
          <p:cNvPr id="3" name="2 İçerik Yer Tutucusu"/>
          <p:cNvSpPr>
            <a:spLocks noGrp="1"/>
          </p:cNvSpPr>
          <p:nvPr>
            <p:ph idx="1"/>
          </p:nvPr>
        </p:nvSpPr>
        <p:spPr/>
        <p:txBody>
          <a:bodyPr/>
          <a:lstStyle/>
          <a:p>
            <a:pPr>
              <a:buNone/>
            </a:pPr>
            <a:r>
              <a:rPr lang="tr-TR" dirty="0"/>
              <a:t>	</a:t>
            </a:r>
            <a:r>
              <a:rPr lang="tr-TR" u="sng" dirty="0"/>
              <a:t>Yerinden Yönetim Biçimleri</a:t>
            </a:r>
            <a:endParaRPr lang="tr-TR" dirty="0"/>
          </a:p>
          <a:p>
            <a:r>
              <a:rPr lang="tr-TR" dirty="0">
                <a:solidFill>
                  <a:srgbClr val="FF0000"/>
                </a:solidFill>
              </a:rPr>
              <a:t>Özelleştirme: </a:t>
            </a:r>
            <a:r>
              <a:rPr lang="tr-TR" dirty="0"/>
              <a:t>Devlet, belirli işlevlerin yürütülmesini gönüllü örgütlere vakıf, dernek, sendika vb. kuruluşlara ya da özel bir girişimciye devreder.</a:t>
            </a:r>
          </a:p>
        </p:txBody>
      </p:sp>
      <p:pic>
        <p:nvPicPr>
          <p:cNvPr id="5" name="Picture 4" descr="sunu">
            <a:extLst>
              <a:ext uri="{FF2B5EF4-FFF2-40B4-BE49-F238E27FC236}">
                <a16:creationId xmlns:a16="http://schemas.microsoft.com/office/drawing/2014/main" id="{9762240F-6CD3-4783-9F6A-3CF68D75636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Eğitimin Merkezden ve Yerinden Yönetimi</a:t>
            </a:r>
          </a:p>
        </p:txBody>
      </p:sp>
      <p:sp>
        <p:nvSpPr>
          <p:cNvPr id="3" name="2 İçerik Yer Tutucusu"/>
          <p:cNvSpPr>
            <a:spLocks noGrp="1"/>
          </p:cNvSpPr>
          <p:nvPr>
            <p:ph idx="1"/>
          </p:nvPr>
        </p:nvSpPr>
        <p:spPr/>
        <p:txBody>
          <a:bodyPr>
            <a:normAutofit/>
          </a:bodyPr>
          <a:lstStyle/>
          <a:p>
            <a:pPr>
              <a:buNone/>
            </a:pPr>
            <a:endParaRPr lang="tr-TR" dirty="0"/>
          </a:p>
        </p:txBody>
      </p:sp>
      <p:pic>
        <p:nvPicPr>
          <p:cNvPr id="1027" name="Picture 3" descr="C:\Users\User\Desktop\yerelleşme-page0001.jpg"/>
          <p:cNvPicPr>
            <a:picLocks noChangeAspect="1" noChangeArrowheads="1"/>
          </p:cNvPicPr>
          <p:nvPr/>
        </p:nvPicPr>
        <p:blipFill>
          <a:blip r:embed="rId2"/>
          <a:srcRect/>
          <a:stretch>
            <a:fillRect/>
          </a:stretch>
        </p:blipFill>
        <p:spPr bwMode="auto">
          <a:xfrm>
            <a:off x="0" y="1357298"/>
            <a:ext cx="9144000" cy="5500703"/>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92500" lnSpcReduction="20000"/>
          </a:bodyPr>
          <a:lstStyle/>
          <a:p>
            <a:pPr>
              <a:buNone/>
            </a:pPr>
            <a:r>
              <a:rPr lang="tr-TR" dirty="0"/>
              <a:t>	</a:t>
            </a:r>
            <a:r>
              <a:rPr lang="tr-TR" dirty="0">
                <a:solidFill>
                  <a:srgbClr val="FF0000"/>
                </a:solidFill>
              </a:rPr>
              <a:t>Okul Öncesi Eğitim</a:t>
            </a:r>
          </a:p>
          <a:p>
            <a:pPr lvl="0"/>
            <a:r>
              <a:rPr lang="tr-TR" dirty="0"/>
              <a:t>1913 yılında yürürlüğe konulan İlköğretim Geçici Yasası'nda (Tedrisatı İptidaiye Kanunu Muvakkati) anaokulu ve anasınıfları yer aldı. </a:t>
            </a:r>
          </a:p>
          <a:p>
            <a:pPr lvl="0"/>
            <a:r>
              <a:rPr lang="tr-TR" dirty="0"/>
              <a:t>1915'te de Anaokulları Yönetmeliği yayımlandı. Yönetmelik, 4. maddesinde anaokulunu “...çocukların yaşlarına uygun olarak, yararlı oyun, gezi, el işleri, ilâhi, yurtseverlik şiiri ve doğa bilgisine ilişkin konuşmalar ile ruhsal ve bedensel gelişmelerine hizmet eden...” okul olarak tanımladı.  </a:t>
            </a:r>
          </a:p>
          <a:p>
            <a:endParaRPr lang="tr-TR" dirty="0"/>
          </a:p>
        </p:txBody>
      </p:sp>
      <p:pic>
        <p:nvPicPr>
          <p:cNvPr id="5" name="Picture 4" descr="sunu">
            <a:extLst>
              <a:ext uri="{FF2B5EF4-FFF2-40B4-BE49-F238E27FC236}">
                <a16:creationId xmlns:a16="http://schemas.microsoft.com/office/drawing/2014/main" id="{2AA50F51-0205-451D-8ECB-CD7ABC73AD1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92500" lnSpcReduction="20000"/>
          </a:bodyPr>
          <a:lstStyle/>
          <a:p>
            <a:pPr>
              <a:buNone/>
            </a:pPr>
            <a:r>
              <a:rPr lang="tr-TR" dirty="0"/>
              <a:t>	</a:t>
            </a:r>
            <a:r>
              <a:rPr lang="tr-TR" dirty="0">
                <a:solidFill>
                  <a:srgbClr val="FF0000"/>
                </a:solidFill>
              </a:rPr>
              <a:t>Okul Öncesi Eğitim</a:t>
            </a:r>
          </a:p>
          <a:p>
            <a:pPr lvl="0"/>
            <a:r>
              <a:rPr lang="tr-TR" dirty="0"/>
              <a:t>1961’de İlköğretim Genel Müdürlüğü, bir yandan anaokulu açmayı sürdürürken, bir yandan da ilkokulların içinde anasınıfları açtı. </a:t>
            </a:r>
          </a:p>
          <a:p>
            <a:pPr lvl="0"/>
            <a:r>
              <a:rPr lang="tr-TR" dirty="0"/>
              <a:t>1961’de Kız Teknik Öğretim Genel Müdürlüğü, kız enstitülerinde çocuk gelişimi öğrencilerinin uygulama yapmaları için anaokulları açtı. </a:t>
            </a:r>
          </a:p>
          <a:p>
            <a:pPr lvl="0"/>
            <a:r>
              <a:rPr lang="tr-TR" dirty="0"/>
              <a:t>2012’den itibaren 36-66 ay arasındaki çocukların anaokulunda veya uygulama sınıflarında, 48-66 ay arasındaki çocukların ise anasınıflarında eğitim almaları sağlanmıştır.</a:t>
            </a:r>
          </a:p>
          <a:p>
            <a:endParaRPr lang="tr-TR" dirty="0"/>
          </a:p>
          <a:p>
            <a:endParaRPr lang="tr-TR" dirty="0"/>
          </a:p>
        </p:txBody>
      </p:sp>
      <p:pic>
        <p:nvPicPr>
          <p:cNvPr id="5" name="Picture 4" descr="sunu">
            <a:extLst>
              <a:ext uri="{FF2B5EF4-FFF2-40B4-BE49-F238E27FC236}">
                <a16:creationId xmlns:a16="http://schemas.microsoft.com/office/drawing/2014/main" id="{3FABB0FE-8812-4086-BC92-6DAAE82B1F0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92500"/>
          </a:bodyPr>
          <a:lstStyle/>
          <a:p>
            <a:pPr lvl="0">
              <a:buNone/>
            </a:pPr>
            <a:r>
              <a:rPr lang="tr-TR" dirty="0">
                <a:solidFill>
                  <a:srgbClr val="FF0000"/>
                </a:solidFill>
              </a:rPr>
              <a:t>	İlkokul (Sübyan Mektebi)</a:t>
            </a:r>
          </a:p>
          <a:p>
            <a:pPr lvl="0"/>
            <a:r>
              <a:rPr lang="tr-TR" dirty="0"/>
              <a:t>Sultanların vakıflarınca açılan sübyan mektepleri, 1846’da Genel Okullar Bakanlığına (</a:t>
            </a:r>
            <a:r>
              <a:rPr lang="tr-TR" dirty="0" err="1"/>
              <a:t>Mekâtib</a:t>
            </a:r>
            <a:r>
              <a:rPr lang="tr-TR" dirty="0"/>
              <a:t>-i Umumiye Nazırlığı) bağlandı ve varlığını Cumhuriyet Dönemi'ne kadar sürdürdü. </a:t>
            </a:r>
          </a:p>
          <a:p>
            <a:pPr lvl="0"/>
            <a:r>
              <a:rPr lang="tr-TR" dirty="0"/>
              <a:t>Sübyan mektebi, halkın dinsel eğitim gereksinmesini karşılamak için, çoğunlukla mescitlerde, camilerde, camiye bitişik ek binalarda açılmıştı. </a:t>
            </a:r>
          </a:p>
        </p:txBody>
      </p:sp>
      <p:pic>
        <p:nvPicPr>
          <p:cNvPr id="5" name="Picture 4" descr="sunu">
            <a:extLst>
              <a:ext uri="{FF2B5EF4-FFF2-40B4-BE49-F238E27FC236}">
                <a16:creationId xmlns:a16="http://schemas.microsoft.com/office/drawing/2014/main" id="{FEC79F71-A36D-42E5-A8E3-40B993CBC4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92500" lnSpcReduction="10000"/>
          </a:bodyPr>
          <a:lstStyle/>
          <a:p>
            <a:pPr lvl="0">
              <a:buNone/>
            </a:pPr>
            <a:r>
              <a:rPr lang="tr-TR" dirty="0"/>
              <a:t>	</a:t>
            </a:r>
            <a:r>
              <a:rPr lang="tr-TR" dirty="0">
                <a:solidFill>
                  <a:srgbClr val="FF0000"/>
                </a:solidFill>
              </a:rPr>
              <a:t>İlkokul (Sübyan Mektebi)</a:t>
            </a:r>
          </a:p>
          <a:p>
            <a:r>
              <a:rPr lang="tr-TR" dirty="0"/>
              <a:t>Sübyan mekteplerinde çoğunlukla camilerin imamları, bazen de kızlar için açılanlarda da, okuryazar kadınlar öğretim yapardı. </a:t>
            </a:r>
          </a:p>
          <a:p>
            <a:pPr lvl="0"/>
            <a:r>
              <a:rPr lang="tr-TR" dirty="0"/>
              <a:t>1847'de sübyan mektepleri için bir yönetmelik yapıldı. Bu yönetmelikte, yedi yaşına basan çocukların sübyan mektebine alınacağı; çağ çocuklarının mektebe devamlarının zorunlu ve sübyan mektebinin süresinin dört yıl olduğu karara bağlanmıştı.</a:t>
            </a:r>
          </a:p>
          <a:p>
            <a:endParaRPr lang="tr-TR" dirty="0"/>
          </a:p>
        </p:txBody>
      </p:sp>
      <p:pic>
        <p:nvPicPr>
          <p:cNvPr id="5" name="Picture 4" descr="sunu">
            <a:extLst>
              <a:ext uri="{FF2B5EF4-FFF2-40B4-BE49-F238E27FC236}">
                <a16:creationId xmlns:a16="http://schemas.microsoft.com/office/drawing/2014/main" id="{CE08F21A-1014-4FB0-A027-7CE9C44112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a:t>
            </a:r>
            <a:r>
              <a:rPr lang="tr-TR" dirty="0" err="1"/>
              <a:t>Eğtim</a:t>
            </a:r>
            <a:endParaRPr lang="tr-TR" dirty="0"/>
          </a:p>
        </p:txBody>
      </p:sp>
      <p:sp>
        <p:nvSpPr>
          <p:cNvPr id="3" name="2 İçerik Yer Tutucusu"/>
          <p:cNvSpPr>
            <a:spLocks noGrp="1"/>
          </p:cNvSpPr>
          <p:nvPr>
            <p:ph idx="1"/>
          </p:nvPr>
        </p:nvSpPr>
        <p:spPr/>
        <p:txBody>
          <a:bodyPr>
            <a:normAutofit fontScale="92500" lnSpcReduction="10000"/>
          </a:bodyPr>
          <a:lstStyle/>
          <a:p>
            <a:pPr lvl="0">
              <a:buNone/>
            </a:pPr>
            <a:r>
              <a:rPr lang="tr-TR" dirty="0"/>
              <a:t>	</a:t>
            </a:r>
            <a:r>
              <a:rPr lang="tr-TR" dirty="0">
                <a:solidFill>
                  <a:srgbClr val="FF0000"/>
                </a:solidFill>
              </a:rPr>
              <a:t>İlkokul (İptidaî)</a:t>
            </a:r>
          </a:p>
          <a:p>
            <a:pPr lvl="0"/>
            <a:r>
              <a:rPr lang="tr-TR" dirty="0"/>
              <a:t>1862 yılında, İstanbul ile sınırlı ve sayısı çok az olan iptidaiye mekteplerinde, yeni yöntemle (</a:t>
            </a:r>
            <a:r>
              <a:rPr lang="tr-TR" dirty="0" err="1"/>
              <a:t>usûli</a:t>
            </a:r>
            <a:r>
              <a:rPr lang="tr-TR" dirty="0"/>
              <a:t> </a:t>
            </a:r>
            <a:r>
              <a:rPr lang="tr-TR" dirty="0" err="1"/>
              <a:t>cedîde</a:t>
            </a:r>
            <a:r>
              <a:rPr lang="tr-TR" dirty="0"/>
              <a:t>) öğretim yapılıyordu. İptidaiye mektebinin öğretim süresi dört yıldı. 1869 Genel Eğitim Tüzüğü, kızların altı-on, erkeklerin yedi-on bir yaşları arasında iptidaiye mektebine devamını zorunlu kıldı. Devamsız öğrencilerin ana babalarına ceza verilmesini öngörüyordu. Bu zorunluluklar 1876 Anayasası'nda da yer aldı. </a:t>
            </a:r>
          </a:p>
          <a:p>
            <a:endParaRPr lang="tr-TR" dirty="0"/>
          </a:p>
        </p:txBody>
      </p:sp>
      <p:pic>
        <p:nvPicPr>
          <p:cNvPr id="5" name="Picture 4" descr="sunu">
            <a:extLst>
              <a:ext uri="{FF2B5EF4-FFF2-40B4-BE49-F238E27FC236}">
                <a16:creationId xmlns:a16="http://schemas.microsoft.com/office/drawing/2014/main" id="{78D1A95D-38C6-4E88-8BEC-5258925D164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lstStyle/>
          <a:p>
            <a:pPr>
              <a:buNone/>
            </a:pPr>
            <a:r>
              <a:rPr lang="tr-TR" dirty="0"/>
              <a:t>	</a:t>
            </a:r>
            <a:r>
              <a:rPr lang="tr-TR" dirty="0">
                <a:solidFill>
                  <a:srgbClr val="FF0000"/>
                </a:solidFill>
              </a:rPr>
              <a:t>İlkokul (İptidaî)</a:t>
            </a:r>
          </a:p>
          <a:p>
            <a:r>
              <a:rPr lang="tr-TR" dirty="0"/>
              <a:t>Ayrıca Tüzük, kızlar için ayrı iptidaiye mekteplerinin açılmasını savunuyordu. İptidaiye mektebinin giderleri köy ya da mahalle halkınca karşılanıyordu. 1913'te iptidaiye mektebi, rüştiye ile birleştirildi. Altı yıllık genel ilkokul (</a:t>
            </a:r>
            <a:r>
              <a:rPr lang="tr-TR" dirty="0" err="1"/>
              <a:t>Mekâtib</a:t>
            </a:r>
            <a:r>
              <a:rPr lang="tr-TR" dirty="0"/>
              <a:t>-i İptidaiye-i Umumi) oluşturuldu.</a:t>
            </a:r>
          </a:p>
        </p:txBody>
      </p:sp>
      <p:pic>
        <p:nvPicPr>
          <p:cNvPr id="5" name="Picture 4" descr="sunu">
            <a:extLst>
              <a:ext uri="{FF2B5EF4-FFF2-40B4-BE49-F238E27FC236}">
                <a16:creationId xmlns:a16="http://schemas.microsoft.com/office/drawing/2014/main" id="{9619E5A7-0D25-434A-9A80-1DB9482785F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a:bodyPr>
          <a:lstStyle/>
          <a:p>
            <a:pPr lvl="0">
              <a:buNone/>
            </a:pPr>
            <a:r>
              <a:rPr lang="tr-TR" dirty="0"/>
              <a:t>	</a:t>
            </a:r>
            <a:r>
              <a:rPr lang="tr-TR" dirty="0">
                <a:solidFill>
                  <a:srgbClr val="FF0000"/>
                </a:solidFill>
              </a:rPr>
              <a:t>Rüştiye (Ortaokul)</a:t>
            </a:r>
          </a:p>
          <a:p>
            <a:pPr lvl="0"/>
            <a:r>
              <a:rPr lang="tr-TR" dirty="0"/>
              <a:t>Rüştiye, sübyan mektebinin üstünde açılan ilk sivil okuldu (1839). 1869 Genel Eğitim Tüzüğü, rüştiye okulunun öğretim süresini dört yıla çıkardı. İlk kız rüştiye okulu 1859'da açıldı. 1913'te rüştiye okulu dört yıllık iptidaiye okulu ile birleştirildi ve altı yıllık </a:t>
            </a:r>
            <a:r>
              <a:rPr lang="tr-TR" dirty="0" err="1"/>
              <a:t>iptidaiyenin</a:t>
            </a:r>
            <a:r>
              <a:rPr lang="tr-TR" dirty="0"/>
              <a:t> son iki yıllık devresini oluşturdu. </a:t>
            </a:r>
          </a:p>
          <a:p>
            <a:endParaRPr lang="tr-TR" dirty="0"/>
          </a:p>
        </p:txBody>
      </p:sp>
      <p:pic>
        <p:nvPicPr>
          <p:cNvPr id="5" name="Picture 4" descr="sunu">
            <a:extLst>
              <a:ext uri="{FF2B5EF4-FFF2-40B4-BE49-F238E27FC236}">
                <a16:creationId xmlns:a16="http://schemas.microsoft.com/office/drawing/2014/main" id="{49299981-6D24-401A-8945-EB4A0D87057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lnSpcReduction="10000"/>
          </a:bodyPr>
          <a:lstStyle/>
          <a:p>
            <a:pPr>
              <a:buNone/>
            </a:pPr>
            <a:r>
              <a:rPr lang="tr-TR" dirty="0"/>
              <a:t>	</a:t>
            </a:r>
            <a:r>
              <a:rPr lang="tr-TR" dirty="0">
                <a:solidFill>
                  <a:srgbClr val="FF0000"/>
                </a:solidFill>
              </a:rPr>
              <a:t>Rüştiye (Ortaokul)</a:t>
            </a:r>
          </a:p>
          <a:p>
            <a:r>
              <a:rPr lang="tr-TR" dirty="0"/>
              <a:t>Rüştiye okulunun giderleri ve öğretmenlerin maaşları, sübyan okulunun tersine köyce ya da mahallece değil, ilin eğitim bütçesinden karşılanacaktı. Rüştiye okullarına alınacak erkek çocuklar, bu okulu on dört yaş dolayında, başka bir deyişle erinlik (rüşt) çağında bitireceklerinden okula rüştiye denilmişti.</a:t>
            </a:r>
          </a:p>
        </p:txBody>
      </p:sp>
      <p:pic>
        <p:nvPicPr>
          <p:cNvPr id="5" name="Picture 4" descr="sunu">
            <a:extLst>
              <a:ext uri="{FF2B5EF4-FFF2-40B4-BE49-F238E27FC236}">
                <a16:creationId xmlns:a16="http://schemas.microsoft.com/office/drawing/2014/main" id="{99FDF9FA-5379-4F34-8E48-6616E2BF89A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lstStyle/>
          <a:p>
            <a:pPr lvl="0">
              <a:buNone/>
            </a:pPr>
            <a:r>
              <a:rPr lang="tr-TR" dirty="0"/>
              <a:t>	</a:t>
            </a:r>
            <a:r>
              <a:rPr lang="tr-TR" dirty="0">
                <a:solidFill>
                  <a:srgbClr val="FF0000"/>
                </a:solidFill>
              </a:rPr>
              <a:t>İlk Mektep (İlkokul)</a:t>
            </a:r>
          </a:p>
          <a:p>
            <a:pPr lvl="0"/>
            <a:r>
              <a:rPr lang="tr-TR" dirty="0"/>
              <a:t>Cumhuriyet Hükümeti, Osmanlı Devletinden 581'i kapalı 2345 iptidaiye mektebi devraldı. İlk mekteplerin öğretim süresi beş yıldı. Anayasa'ya göre çağ çocuklarının kız, erkek ilk mektebe devamı zorunluydu. İlk mektepler öğrencilere parasızdı. 1930’lu yıllarda ilk mektebin adı ilkokul oldu. </a:t>
            </a:r>
          </a:p>
          <a:p>
            <a:endParaRPr lang="tr-TR" dirty="0"/>
          </a:p>
        </p:txBody>
      </p:sp>
      <p:pic>
        <p:nvPicPr>
          <p:cNvPr id="5" name="Picture 4" descr="sunu">
            <a:extLst>
              <a:ext uri="{FF2B5EF4-FFF2-40B4-BE49-F238E27FC236}">
                <a16:creationId xmlns:a16="http://schemas.microsoft.com/office/drawing/2014/main" id="{9BD7177D-D7AD-4828-AA3E-330ECCAC2D9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92500" lnSpcReduction="10000"/>
          </a:bodyPr>
          <a:lstStyle/>
          <a:p>
            <a:pPr lvl="0">
              <a:buNone/>
            </a:pPr>
            <a:r>
              <a:rPr lang="tr-TR" dirty="0">
                <a:solidFill>
                  <a:srgbClr val="FF0000"/>
                </a:solidFill>
              </a:rPr>
              <a:t>	İlköğretim</a:t>
            </a:r>
          </a:p>
          <a:p>
            <a:pPr lvl="0"/>
            <a:r>
              <a:rPr lang="tr-TR" dirty="0"/>
              <a:t>1973'te yasalaşan 1739 sayılı Milli Eğitim Temel Kanunu, ilkokulun süresini sekiz yıla çıkardı ve adını temel eğitim okuluna dönüştürdü. Beş yıllık kalkınma planlarında yer almasına ve yayılması için gereken kaynağın ayrılmasına karşın, 1970’li yılların sık sık hükümet değiştiren karmaşık ortamında, temel eğitim uygulamaya konamadı. 1997’de sekiz yıllık zorunlu kesintisiz eğitime (5 yıllık ilkokul + 3 yıllık ortaokul) geçildi.</a:t>
            </a:r>
          </a:p>
          <a:p>
            <a:endParaRPr lang="tr-TR" dirty="0"/>
          </a:p>
        </p:txBody>
      </p:sp>
      <p:pic>
        <p:nvPicPr>
          <p:cNvPr id="5" name="Picture 4" descr="sunu">
            <a:extLst>
              <a:ext uri="{FF2B5EF4-FFF2-40B4-BE49-F238E27FC236}">
                <a16:creationId xmlns:a16="http://schemas.microsoft.com/office/drawing/2014/main" id="{6B63115B-30CE-4589-AF71-C1BA25421E8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lstStyle/>
          <a:p>
            <a:pPr lvl="0">
              <a:buNone/>
            </a:pPr>
            <a:r>
              <a:rPr lang="tr-TR" dirty="0">
                <a:solidFill>
                  <a:srgbClr val="FF0000"/>
                </a:solidFill>
              </a:rPr>
              <a:t>	Ortaokul</a:t>
            </a:r>
          </a:p>
          <a:p>
            <a:pPr lvl="0"/>
            <a:r>
              <a:rPr lang="tr-TR" dirty="0"/>
              <a:t>Ortaokul, kimi kez bağımsız, kimi kez ortaöğretimin ilk kısmı, kimi kez de ilköğretimin son kısmı olarak yer aldı. Ancak 30 Mart 2012 tarihinde yapılan değişiklikle ikinci kademe 4 yıl süreli ortaokul (5. 6. 7. ve 8. sınıf) olarak düzenlenmiştir. </a:t>
            </a:r>
          </a:p>
          <a:p>
            <a:endParaRPr lang="tr-TR" dirty="0"/>
          </a:p>
        </p:txBody>
      </p:sp>
      <p:pic>
        <p:nvPicPr>
          <p:cNvPr id="5" name="Picture 4" descr="sunu">
            <a:extLst>
              <a:ext uri="{FF2B5EF4-FFF2-40B4-BE49-F238E27FC236}">
                <a16:creationId xmlns:a16="http://schemas.microsoft.com/office/drawing/2014/main" id="{BD61F708-5177-473C-A0E1-BDE369A58CF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70000" lnSpcReduction="20000"/>
          </a:bodyPr>
          <a:lstStyle/>
          <a:p>
            <a:pPr>
              <a:buNone/>
            </a:pPr>
            <a:r>
              <a:rPr lang="tr-TR" dirty="0"/>
              <a:t>	</a:t>
            </a:r>
            <a:r>
              <a:rPr lang="tr-TR" dirty="0">
                <a:solidFill>
                  <a:srgbClr val="FF0000"/>
                </a:solidFill>
              </a:rPr>
              <a:t>Medrese</a:t>
            </a:r>
          </a:p>
          <a:p>
            <a:r>
              <a:rPr lang="tr-TR" sz="3500" dirty="0"/>
              <a:t>Medreseler Osmanlı'nın öğretmen, yargıç, meslek adamlarını (ilmiye sınıfını), memurlarını (</a:t>
            </a:r>
            <a:r>
              <a:rPr lang="tr-TR" sz="3500" dirty="0" err="1"/>
              <a:t>kalemiye</a:t>
            </a:r>
            <a:r>
              <a:rPr lang="tr-TR" sz="3500" dirty="0"/>
              <a:t> sınıfını),  yöneticilerini (mülkiye sınıfını) yetiştiren kaynaklardı. </a:t>
            </a:r>
          </a:p>
          <a:p>
            <a:pPr lvl="0"/>
            <a:r>
              <a:rPr lang="tr-TR" sz="3500" dirty="0"/>
              <a:t>21 Mayıs 1921'de de Millet Meclisi Hükümeti'nce medreselere ilişkin bir tüzük yapıldı. Millet Meclisi’nin Tüzüğü, İstanbul dışındaki taşra medreselerini düzenlemek için çıkartıldı. Bu tüzük, medreseyi altışar yıllık kısmı evvel, kısmı </a:t>
            </a:r>
            <a:r>
              <a:rPr lang="tr-TR" sz="3500" dirty="0" err="1"/>
              <a:t>sani</a:t>
            </a:r>
            <a:r>
              <a:rPr lang="tr-TR" sz="3500" dirty="0"/>
              <a:t> olmak üzere iki aşamaya ayırmıştı. </a:t>
            </a:r>
          </a:p>
          <a:p>
            <a:pPr lvl="0"/>
            <a:r>
              <a:rPr lang="tr-TR" sz="3500" dirty="0"/>
              <a:t>Medreselerin bu durumu Öğretim Birliği Yasası'nın çıkartıldığı Mart 1924 tarihine kadar sürdü. </a:t>
            </a:r>
          </a:p>
          <a:p>
            <a:endParaRPr lang="tr-TR" dirty="0"/>
          </a:p>
        </p:txBody>
      </p:sp>
      <p:pic>
        <p:nvPicPr>
          <p:cNvPr id="5" name="Picture 4" descr="sunu">
            <a:extLst>
              <a:ext uri="{FF2B5EF4-FFF2-40B4-BE49-F238E27FC236}">
                <a16:creationId xmlns:a16="http://schemas.microsoft.com/office/drawing/2014/main" id="{13E60506-AD28-482C-A599-461EA336EE5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85000" lnSpcReduction="10000"/>
          </a:bodyPr>
          <a:lstStyle/>
          <a:p>
            <a:pPr lvl="0">
              <a:buNone/>
            </a:pPr>
            <a:r>
              <a:rPr lang="tr-TR" dirty="0"/>
              <a:t>	</a:t>
            </a:r>
            <a:r>
              <a:rPr lang="tr-TR" dirty="0">
                <a:solidFill>
                  <a:srgbClr val="FF0000"/>
                </a:solidFill>
              </a:rPr>
              <a:t>İdadî- Sultanî (Ortaöğretim)</a:t>
            </a:r>
          </a:p>
          <a:p>
            <a:pPr lvl="0"/>
            <a:r>
              <a:rPr lang="tr-TR" dirty="0"/>
              <a:t>Başlangıçta medreselerden ve sübyan okullarını bitirenlerden öğrenci aldığı için ortaöğretim okulu sayılan Deniz Mühendis Okulu (1773), Kara Mühendis Okulu (1793), Askeri Tıp Okulu (1827), Harbiye Okulu (1834) sonradan rüştiye okulunu bitiren öğrencileri aldığı ya da kendi içinde rüştiye okulu denginde hazırlık sınıfları açtığı için yüksekokul sayıldı. </a:t>
            </a:r>
          </a:p>
          <a:p>
            <a:pPr lvl="0"/>
            <a:r>
              <a:rPr lang="tr-TR" dirty="0"/>
              <a:t>1869 Genel Eğitim Tüzüğü, ortaöğretim okulları olarak idadi ve sultaniyi getirmişti. Meslek okulları bu Tüzükte yer almamıştı. </a:t>
            </a:r>
          </a:p>
          <a:p>
            <a:endParaRPr lang="tr-TR" dirty="0"/>
          </a:p>
        </p:txBody>
      </p:sp>
      <p:pic>
        <p:nvPicPr>
          <p:cNvPr id="5" name="Picture 4" descr="sunu">
            <a:extLst>
              <a:ext uri="{FF2B5EF4-FFF2-40B4-BE49-F238E27FC236}">
                <a16:creationId xmlns:a16="http://schemas.microsoft.com/office/drawing/2014/main" id="{E4F5E66A-AD7E-4C01-9A30-094D1CF0A7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sunu">
            <a:extLst>
              <a:ext uri="{FF2B5EF4-FFF2-40B4-BE49-F238E27FC236}">
                <a16:creationId xmlns:a16="http://schemas.microsoft.com/office/drawing/2014/main" id="{6366AA97-B296-4920-BEE1-C9921F66011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854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85000" lnSpcReduction="20000"/>
          </a:bodyPr>
          <a:lstStyle/>
          <a:p>
            <a:pPr>
              <a:buNone/>
            </a:pPr>
            <a:r>
              <a:rPr lang="tr-TR" dirty="0"/>
              <a:t>	</a:t>
            </a:r>
            <a:r>
              <a:rPr lang="tr-TR" dirty="0">
                <a:solidFill>
                  <a:srgbClr val="FF0000"/>
                </a:solidFill>
              </a:rPr>
              <a:t>İdadî- Sultanî (Ortaöğretim)</a:t>
            </a:r>
          </a:p>
          <a:p>
            <a:r>
              <a:rPr lang="tr-TR" dirty="0"/>
              <a:t>Bu dönemde sultanilerin ödeneği Hükümet'in bütçesinden, öteki okullarınki ise illerin özel idare bütçesinden veriliyordu. </a:t>
            </a:r>
          </a:p>
          <a:p>
            <a:r>
              <a:rPr lang="tr-TR" dirty="0"/>
              <a:t>Cumhuriyet kurulunca, ortaöğretim için bir yönetmelik çıkarıldı. Sultaninin ikinci devresinin adı lise, birinci devresinin (idadinin) adı da ortaokul oldu. </a:t>
            </a:r>
          </a:p>
          <a:p>
            <a:r>
              <a:rPr lang="tr-TR" dirty="0"/>
              <a:t>Kızların daha az süreli öğrenim görmelerine son verilerek, kız ve erkekler için açılan lise ve ortaokulun öğrenim yılı eşitlendi (1924). </a:t>
            </a:r>
          </a:p>
          <a:p>
            <a:r>
              <a:rPr lang="tr-TR" dirty="0"/>
              <a:t>Yatısız ortaöğretim okullarında kız erkek ayırımı kaldırılarak karma öğretime geçildi (1926).</a:t>
            </a:r>
          </a:p>
        </p:txBody>
      </p:sp>
      <p:pic>
        <p:nvPicPr>
          <p:cNvPr id="5" name="Picture 4" descr="sunu">
            <a:extLst>
              <a:ext uri="{FF2B5EF4-FFF2-40B4-BE49-F238E27FC236}">
                <a16:creationId xmlns:a16="http://schemas.microsoft.com/office/drawing/2014/main" id="{4FD2B098-1931-4BD3-801B-0C43A513BCA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85000" lnSpcReduction="20000"/>
          </a:bodyPr>
          <a:lstStyle/>
          <a:p>
            <a:pPr lvl="0">
              <a:buNone/>
            </a:pPr>
            <a:r>
              <a:rPr lang="tr-TR" dirty="0"/>
              <a:t>	</a:t>
            </a:r>
            <a:r>
              <a:rPr lang="tr-TR" dirty="0">
                <a:solidFill>
                  <a:srgbClr val="FF0000"/>
                </a:solidFill>
              </a:rPr>
              <a:t>İdadî (Ortaöğretim)</a:t>
            </a:r>
          </a:p>
          <a:p>
            <a:pPr lvl="0"/>
            <a:r>
              <a:rPr lang="tr-TR" dirty="0"/>
              <a:t>Askeri tıp ve Harbiye okulunun hazırlık sınıfı için idadi adı kullanılmıştı. </a:t>
            </a:r>
          </a:p>
          <a:p>
            <a:pPr lvl="0"/>
            <a:r>
              <a:rPr lang="tr-TR" dirty="0"/>
              <a:t>1869 Genel Eğitim Tüzüğü, dört yıllık rüştiyenin üzerine üç yıllık idadiyi ayrı bir okul olarak getirdi. </a:t>
            </a:r>
          </a:p>
          <a:p>
            <a:pPr lvl="0"/>
            <a:r>
              <a:rPr lang="tr-TR" dirty="0"/>
              <a:t>1880'den sonra rüştiye ile birlikte bazı il merkezinde yedi yıllık; bazı büyük ilçe merkezlerinde de beş yıllık idadiler açıldı. </a:t>
            </a:r>
          </a:p>
          <a:p>
            <a:pPr lvl="0"/>
            <a:r>
              <a:rPr lang="tr-TR" dirty="0"/>
              <a:t>İlk kız idadisi İstanbul'da İkinci Meşrutiyet'ten sonra açıldı (1911). </a:t>
            </a:r>
          </a:p>
          <a:p>
            <a:pPr lvl="0"/>
            <a:r>
              <a:rPr lang="tr-TR" dirty="0"/>
              <a:t>1924'te lisenin birinci devresinin (idadi kısmının) adı ortaokul oldu. </a:t>
            </a:r>
          </a:p>
          <a:p>
            <a:endParaRPr lang="tr-TR" dirty="0"/>
          </a:p>
        </p:txBody>
      </p:sp>
      <p:pic>
        <p:nvPicPr>
          <p:cNvPr id="5" name="Picture 4" descr="sunu">
            <a:extLst>
              <a:ext uri="{FF2B5EF4-FFF2-40B4-BE49-F238E27FC236}">
                <a16:creationId xmlns:a16="http://schemas.microsoft.com/office/drawing/2014/main" id="{4348B9B0-BC23-46EE-80A8-8047CB3AB3C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85000" lnSpcReduction="20000"/>
          </a:bodyPr>
          <a:lstStyle/>
          <a:p>
            <a:pPr lvl="0">
              <a:buNone/>
            </a:pPr>
            <a:r>
              <a:rPr lang="tr-TR" dirty="0"/>
              <a:t>	</a:t>
            </a:r>
            <a:r>
              <a:rPr lang="tr-TR" dirty="0">
                <a:solidFill>
                  <a:srgbClr val="FF0000"/>
                </a:solidFill>
              </a:rPr>
              <a:t>Sultanî (Ortaöğretim)</a:t>
            </a:r>
          </a:p>
          <a:p>
            <a:pPr lvl="0"/>
            <a:r>
              <a:rPr lang="tr-TR" dirty="0"/>
              <a:t>1868'de Fransız örneğine uygun olarak kurulan Galatasaray Lisesi'nin adı Mektebi Sultani idi.</a:t>
            </a:r>
          </a:p>
          <a:p>
            <a:pPr lvl="0"/>
            <a:r>
              <a:rPr lang="tr-TR" dirty="0"/>
              <a:t>1869 Genel Eğitim Tüzüğüne göre, il merkezlerinde üç yıllık sultani açılacaktı. </a:t>
            </a:r>
          </a:p>
          <a:p>
            <a:pPr lvl="0"/>
            <a:r>
              <a:rPr lang="tr-TR" dirty="0"/>
              <a:t>İkinci Meşrutiyet'ten sonra illerde bulunan bazı idadilerin adı </a:t>
            </a:r>
            <a:r>
              <a:rPr lang="tr-TR" dirty="0" err="1"/>
              <a:t>sultaniyeye</a:t>
            </a:r>
            <a:r>
              <a:rPr lang="tr-TR" dirty="0"/>
              <a:t> çevrildi. Bunlar, genellikle yedi yıllık idadilerdi. </a:t>
            </a:r>
          </a:p>
          <a:p>
            <a:pPr lvl="0"/>
            <a:r>
              <a:rPr lang="tr-TR" dirty="0"/>
              <a:t>Kızlar için açılan </a:t>
            </a:r>
            <a:r>
              <a:rPr lang="tr-TR" dirty="0" err="1"/>
              <a:t>inassultanisi</a:t>
            </a:r>
            <a:r>
              <a:rPr lang="tr-TR" dirty="0"/>
              <a:t> ise (İstanbul'da) beş yıllıktı. </a:t>
            </a:r>
          </a:p>
          <a:p>
            <a:pPr lvl="0"/>
            <a:r>
              <a:rPr lang="tr-TR" dirty="0"/>
              <a:t>1923'te sultanilerin adı lise oldu. </a:t>
            </a:r>
          </a:p>
          <a:p>
            <a:endParaRPr lang="tr-TR" dirty="0"/>
          </a:p>
        </p:txBody>
      </p:sp>
      <p:pic>
        <p:nvPicPr>
          <p:cNvPr id="5" name="Picture 4" descr="sunu">
            <a:extLst>
              <a:ext uri="{FF2B5EF4-FFF2-40B4-BE49-F238E27FC236}">
                <a16:creationId xmlns:a16="http://schemas.microsoft.com/office/drawing/2014/main" id="{682E8831-9758-4950-8964-302F14A2660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92500" lnSpcReduction="10000"/>
          </a:bodyPr>
          <a:lstStyle/>
          <a:p>
            <a:pPr lvl="0">
              <a:buNone/>
            </a:pPr>
            <a:r>
              <a:rPr lang="tr-TR" dirty="0">
                <a:solidFill>
                  <a:srgbClr val="FF0000"/>
                </a:solidFill>
              </a:rPr>
              <a:t>***</a:t>
            </a:r>
          </a:p>
          <a:p>
            <a:pPr lvl="0"/>
            <a:r>
              <a:rPr lang="tr-TR" dirty="0"/>
              <a:t>Medreselerin ve Tanzimat’tan önce açılan askeri okulların ortaöğretim düzeyinde olduğu varsayılıyor. </a:t>
            </a:r>
          </a:p>
          <a:p>
            <a:pPr lvl="0"/>
            <a:r>
              <a:rPr lang="tr-TR" dirty="0"/>
              <a:t>1869 Genel Eğitim Tüzüğü, idadi ve sultaniyi ortaöğretim okulları olarak kurmuştu. </a:t>
            </a:r>
          </a:p>
          <a:p>
            <a:pPr lvl="0"/>
            <a:r>
              <a:rPr lang="tr-TR" dirty="0"/>
              <a:t>1926 Maarif Teşkilatına Dair Kanun, liseleri, ilköğretim okullarını, köy öğretmen okullarını ve bunlara denk olan meslekî ve teknik okulları ortaöğretim okulu olarak saymıştır. </a:t>
            </a:r>
          </a:p>
          <a:p>
            <a:endParaRPr lang="tr-TR" dirty="0"/>
          </a:p>
        </p:txBody>
      </p:sp>
      <p:pic>
        <p:nvPicPr>
          <p:cNvPr id="5" name="Picture 4" descr="sunu">
            <a:extLst>
              <a:ext uri="{FF2B5EF4-FFF2-40B4-BE49-F238E27FC236}">
                <a16:creationId xmlns:a16="http://schemas.microsoft.com/office/drawing/2014/main" id="{3721DD67-CDB6-4DD3-8959-E783D148A3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85000" lnSpcReduction="20000"/>
          </a:bodyPr>
          <a:lstStyle/>
          <a:p>
            <a:pPr lvl="0">
              <a:buNone/>
            </a:pPr>
            <a:r>
              <a:rPr lang="tr-TR" dirty="0"/>
              <a:t>	</a:t>
            </a:r>
            <a:r>
              <a:rPr lang="tr-TR" dirty="0">
                <a:solidFill>
                  <a:srgbClr val="FF0000"/>
                </a:solidFill>
              </a:rPr>
              <a:t>Köy Enstitüleri</a:t>
            </a:r>
          </a:p>
          <a:p>
            <a:pPr lvl="0"/>
            <a:r>
              <a:rPr lang="tr-TR" dirty="0"/>
              <a:t>Köyün canlandırılması için gereken </a:t>
            </a:r>
            <a:r>
              <a:rPr lang="tr-TR" dirty="0" err="1"/>
              <a:t>insangücünü</a:t>
            </a:r>
            <a:r>
              <a:rPr lang="tr-TR" dirty="0"/>
              <a:t> yetiştirmek amacıyla 1940'da kurulmaya başlanan köy enstitülerinin ömrü, kız ve erkek sanat enstitüleri kadar uzun olamadı. </a:t>
            </a:r>
          </a:p>
          <a:p>
            <a:pPr lvl="0"/>
            <a:r>
              <a:rPr lang="tr-TR" dirty="0"/>
              <a:t>Köy Enstitüsü uygulaması Hasan Ali Yücel'in 1946'da Milli Eğitim Bakanlığından ayrılmasına değin devam etmiştir. </a:t>
            </a:r>
          </a:p>
          <a:p>
            <a:pPr lvl="0"/>
            <a:r>
              <a:rPr lang="tr-TR" dirty="0"/>
              <a:t>1954'te yaşamına son verilen köy enstitülerinin amacı, nüfusun yüzde seksenini oluşturan köylüleri, çağdaş endüstri ve tarım teknolojileriyle donatarak köyün kalkınmasını sağlamaktı. </a:t>
            </a:r>
          </a:p>
          <a:p>
            <a:endParaRPr lang="tr-TR" dirty="0"/>
          </a:p>
        </p:txBody>
      </p:sp>
      <p:pic>
        <p:nvPicPr>
          <p:cNvPr id="5" name="Picture 4" descr="sunu">
            <a:extLst>
              <a:ext uri="{FF2B5EF4-FFF2-40B4-BE49-F238E27FC236}">
                <a16:creationId xmlns:a16="http://schemas.microsoft.com/office/drawing/2014/main" id="{244B1F51-866D-40F2-8712-382AF969050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85000" lnSpcReduction="10000"/>
          </a:bodyPr>
          <a:lstStyle/>
          <a:p>
            <a:pPr lvl="0">
              <a:buNone/>
            </a:pPr>
            <a:r>
              <a:rPr lang="tr-TR" dirty="0">
                <a:solidFill>
                  <a:srgbClr val="FF0000"/>
                </a:solidFill>
              </a:rPr>
              <a:t>	Ortaöğretim</a:t>
            </a:r>
          </a:p>
          <a:p>
            <a:pPr lvl="0"/>
            <a:r>
              <a:rPr lang="tr-TR" dirty="0"/>
              <a:t>30 Mart 2012 tarihinde eğitim sisteminde 4+4+4 şeklinde yapılan değişiklik ile üçüncü kademe 4 yıl süreli lise (9. 10. 11. ve 12. sınıf) olarak düzenlenmiştir. </a:t>
            </a:r>
          </a:p>
          <a:p>
            <a:pPr lvl="0"/>
            <a:r>
              <a:rPr lang="tr-TR" dirty="0"/>
              <a:t>Ortaokulu bitiren öğrenciler 2012–2013 öğretim yılından itibaren liselere devam etmek zorundadırlar. Lise eğitimine devam mecburi olup devam etmeyenlere mevcut idarî tedbirler uygulanacaktır. Ancak yeni düzenleme ile ortaokulu tamamlayanlar veya liseye devam edenler isterlerse zorunlu eğitimlerini yaygın lise öğretiminde (açık lise) tamamlayabileceklerdir.</a:t>
            </a:r>
          </a:p>
          <a:p>
            <a:endParaRPr lang="tr-TR" dirty="0"/>
          </a:p>
        </p:txBody>
      </p:sp>
      <p:pic>
        <p:nvPicPr>
          <p:cNvPr id="5" name="Picture 4" descr="sunu">
            <a:extLst>
              <a:ext uri="{FF2B5EF4-FFF2-40B4-BE49-F238E27FC236}">
                <a16:creationId xmlns:a16="http://schemas.microsoft.com/office/drawing/2014/main" id="{25FD7A48-19EA-425D-8830-4448A51B01F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lstStyle/>
          <a:p>
            <a:pPr>
              <a:buNone/>
            </a:pPr>
            <a:r>
              <a:rPr lang="tr-TR" dirty="0"/>
              <a:t>	</a:t>
            </a:r>
            <a:r>
              <a:rPr lang="tr-TR" dirty="0">
                <a:solidFill>
                  <a:srgbClr val="FF0000"/>
                </a:solidFill>
              </a:rPr>
              <a:t>Yükseköğretim</a:t>
            </a:r>
          </a:p>
          <a:p>
            <a:pPr lvl="0"/>
            <a:r>
              <a:rPr lang="tr-TR" dirty="0"/>
              <a:t>Tanzimat Dönemi'nde açılan Mülkiye Okulu (1859) ve Sivil Tıp Okulu (1867) ilk yükseköğretim okulları olarak sayılabilir. </a:t>
            </a:r>
          </a:p>
          <a:p>
            <a:endParaRPr lang="tr-TR" dirty="0"/>
          </a:p>
        </p:txBody>
      </p:sp>
      <p:pic>
        <p:nvPicPr>
          <p:cNvPr id="5" name="Picture 4" descr="sunu">
            <a:extLst>
              <a:ext uri="{FF2B5EF4-FFF2-40B4-BE49-F238E27FC236}">
                <a16:creationId xmlns:a16="http://schemas.microsoft.com/office/drawing/2014/main" id="{0D24F19E-93D9-4ED5-8DF3-C30813A90B3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lnSpcReduction="10000"/>
          </a:bodyPr>
          <a:lstStyle/>
          <a:p>
            <a:pPr lvl="0">
              <a:buNone/>
            </a:pPr>
            <a:r>
              <a:rPr lang="tr-TR" dirty="0"/>
              <a:t>	</a:t>
            </a:r>
            <a:r>
              <a:rPr lang="tr-TR" dirty="0">
                <a:solidFill>
                  <a:srgbClr val="FF0000"/>
                </a:solidFill>
              </a:rPr>
              <a:t>Yükseköğretim</a:t>
            </a:r>
          </a:p>
          <a:p>
            <a:pPr lvl="0"/>
            <a:r>
              <a:rPr lang="tr-TR" dirty="0"/>
              <a:t>1869 Genel Eğitim Tüzüğü, kurulacak olan Osmanlı Üniversitesi (</a:t>
            </a:r>
            <a:r>
              <a:rPr lang="tr-TR" dirty="0" err="1"/>
              <a:t>Darülfünûi</a:t>
            </a:r>
            <a:r>
              <a:rPr lang="tr-TR" dirty="0"/>
              <a:t> Osmani) için ayrıntılı ilke ve kurallar getirdi. </a:t>
            </a:r>
          </a:p>
          <a:p>
            <a:pPr lvl="0"/>
            <a:r>
              <a:rPr lang="tr-TR" dirty="0"/>
              <a:t>1870'te Üniversite'nin üç fakültesi vardı. Bunlar 1) Fen ve Yazın (Hikmet ve Edebiyat), 2) Hukuk Bilimi (İlmi Hukuk), 3) Doğal Bilimler ve Matematik (</a:t>
            </a:r>
            <a:r>
              <a:rPr lang="tr-TR" dirty="0" err="1"/>
              <a:t>Ulûmi</a:t>
            </a:r>
            <a:r>
              <a:rPr lang="tr-TR" dirty="0"/>
              <a:t> Tabiye ve Riyaziye) fakülteleriydi. </a:t>
            </a:r>
          </a:p>
          <a:p>
            <a:endParaRPr lang="tr-TR" dirty="0"/>
          </a:p>
        </p:txBody>
      </p:sp>
      <p:pic>
        <p:nvPicPr>
          <p:cNvPr id="5" name="Picture 4" descr="sunu">
            <a:extLst>
              <a:ext uri="{FF2B5EF4-FFF2-40B4-BE49-F238E27FC236}">
                <a16:creationId xmlns:a16="http://schemas.microsoft.com/office/drawing/2014/main" id="{5BA9058D-EF2E-4C2C-8550-A9F4EFCA770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lnSpcReduction="10000"/>
          </a:bodyPr>
          <a:lstStyle/>
          <a:p>
            <a:pPr lvl="0">
              <a:buNone/>
            </a:pPr>
            <a:r>
              <a:rPr lang="tr-TR" dirty="0"/>
              <a:t>	</a:t>
            </a:r>
            <a:r>
              <a:rPr lang="tr-TR" dirty="0">
                <a:solidFill>
                  <a:srgbClr val="FF0000"/>
                </a:solidFill>
              </a:rPr>
              <a:t>Yükseköğretim</a:t>
            </a:r>
          </a:p>
          <a:p>
            <a:pPr lvl="0"/>
            <a:r>
              <a:rPr lang="tr-TR" dirty="0"/>
              <a:t>Osmanlı Üniversitesi, ancak bir yıl yaşadı ve 1871'de kapatıldı; 1874'te Galatasaray Lisesi'nin içinde yeniden açıldı, ama yaşamını ancak 1882 yılına kadar sürdürebildi. </a:t>
            </a:r>
          </a:p>
          <a:p>
            <a:pPr lvl="0"/>
            <a:r>
              <a:rPr lang="tr-TR" dirty="0"/>
              <a:t>1900 yılında Sultan İkinci </a:t>
            </a:r>
            <a:r>
              <a:rPr lang="tr-TR" dirty="0" err="1"/>
              <a:t>Abdulhamid</a:t>
            </a:r>
            <a:r>
              <a:rPr lang="tr-TR" dirty="0"/>
              <a:t>, kendi adına bir üniversite açtı (</a:t>
            </a:r>
            <a:r>
              <a:rPr lang="tr-TR" dirty="0" err="1"/>
              <a:t>Darülfünûı</a:t>
            </a:r>
            <a:r>
              <a:rPr lang="tr-TR" dirty="0"/>
              <a:t> Şahane). </a:t>
            </a:r>
          </a:p>
          <a:p>
            <a:pPr lvl="0"/>
            <a:r>
              <a:rPr lang="tr-TR" dirty="0"/>
              <a:t>1912'de, Osmanlı Üniversitesi yönetimi ve öğretimi ile yeniden kuruldu. </a:t>
            </a:r>
          </a:p>
          <a:p>
            <a:endParaRPr lang="tr-TR" dirty="0"/>
          </a:p>
        </p:txBody>
      </p:sp>
      <p:pic>
        <p:nvPicPr>
          <p:cNvPr id="5" name="Picture 4" descr="sunu">
            <a:extLst>
              <a:ext uri="{FF2B5EF4-FFF2-40B4-BE49-F238E27FC236}">
                <a16:creationId xmlns:a16="http://schemas.microsoft.com/office/drawing/2014/main" id="{88469FC4-781E-4B1C-B4B2-4896F74F03A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a:bodyPr>
          <a:lstStyle/>
          <a:p>
            <a:pPr lvl="0">
              <a:buNone/>
            </a:pPr>
            <a:r>
              <a:rPr lang="tr-TR" dirty="0"/>
              <a:t>	</a:t>
            </a:r>
            <a:r>
              <a:rPr lang="tr-TR" dirty="0">
                <a:solidFill>
                  <a:srgbClr val="FF0000"/>
                </a:solidFill>
              </a:rPr>
              <a:t>Yükseköğretim</a:t>
            </a:r>
          </a:p>
          <a:p>
            <a:pPr lvl="0"/>
            <a:r>
              <a:rPr lang="tr-TR" dirty="0"/>
              <a:t>1923 yılında Cumhuriyet ilan edildiğinde bir </a:t>
            </a:r>
            <a:r>
              <a:rPr lang="tr-TR" dirty="0" err="1"/>
              <a:t>darülfünûn</a:t>
            </a:r>
            <a:r>
              <a:rPr lang="tr-TR" dirty="0"/>
              <a:t> ile dokuz fakülte ve yüksek okulda 2914 öğrenci ve 328 öğretim üyesi vardı. </a:t>
            </a:r>
          </a:p>
          <a:p>
            <a:pPr lvl="0"/>
            <a:r>
              <a:rPr lang="tr-TR" dirty="0"/>
              <a:t>Yüksekokul düzeyinde, 1923'te Harp Okulu, 1925'te Ankara Hukuk Okulu, 1927'de de Gazi Orta Öğretmen Okulu ve Eğitim Enstitüsü açıldı. </a:t>
            </a:r>
          </a:p>
          <a:p>
            <a:endParaRPr lang="tr-TR" dirty="0"/>
          </a:p>
        </p:txBody>
      </p:sp>
      <p:pic>
        <p:nvPicPr>
          <p:cNvPr id="5" name="Picture 4" descr="sunu">
            <a:extLst>
              <a:ext uri="{FF2B5EF4-FFF2-40B4-BE49-F238E27FC236}">
                <a16:creationId xmlns:a16="http://schemas.microsoft.com/office/drawing/2014/main" id="{406FBEF9-C915-467B-B9F4-ED064E3E4E1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lstStyle/>
          <a:p>
            <a:pPr>
              <a:buNone/>
            </a:pPr>
            <a:r>
              <a:rPr lang="tr-TR" dirty="0"/>
              <a:t>	</a:t>
            </a:r>
            <a:r>
              <a:rPr lang="tr-TR" dirty="0">
                <a:solidFill>
                  <a:srgbClr val="FF0000"/>
                </a:solidFill>
              </a:rPr>
              <a:t>Yükseköğretim</a:t>
            </a:r>
          </a:p>
          <a:p>
            <a:pPr lvl="0"/>
            <a:r>
              <a:rPr lang="tr-TR" dirty="0"/>
              <a:t>1933'te çıkarılan yasa (2252) ile İstanbul </a:t>
            </a:r>
            <a:r>
              <a:rPr lang="tr-TR" dirty="0" err="1"/>
              <a:t>Darülfünûnu</a:t>
            </a:r>
            <a:r>
              <a:rPr lang="tr-TR" dirty="0"/>
              <a:t> kaldırılarak İstanbul Üniversitesi kuruldu. 1935'te Dil ve Tarih Coğrafya Fakültesi, 1943'te Ankara Fen Fakültesi, 1945'te Ankara Tıp Fakültesi kurularak Ankara Üniversitesi'nin alt yapısı kuruldu. </a:t>
            </a:r>
          </a:p>
          <a:p>
            <a:endParaRPr lang="tr-TR" dirty="0"/>
          </a:p>
        </p:txBody>
      </p:sp>
      <p:pic>
        <p:nvPicPr>
          <p:cNvPr id="5" name="Picture 4" descr="sunu">
            <a:extLst>
              <a:ext uri="{FF2B5EF4-FFF2-40B4-BE49-F238E27FC236}">
                <a16:creationId xmlns:a16="http://schemas.microsoft.com/office/drawing/2014/main" id="{D1FF6865-7BFF-43B8-8DB5-D937CF9868A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92500" lnSpcReduction="20000"/>
          </a:bodyPr>
          <a:lstStyle/>
          <a:p>
            <a:pPr>
              <a:buNone/>
            </a:pPr>
            <a:r>
              <a:rPr lang="tr-TR" dirty="0"/>
              <a:t>	</a:t>
            </a:r>
            <a:r>
              <a:rPr lang="tr-TR" dirty="0">
                <a:solidFill>
                  <a:srgbClr val="FF0000"/>
                </a:solidFill>
              </a:rPr>
              <a:t>Yükseköğretim</a:t>
            </a:r>
          </a:p>
          <a:p>
            <a:r>
              <a:rPr lang="tr-TR" dirty="0"/>
              <a:t>1973 yılında çıkarılan yeni Üniversiteler Kanunu ile üniversiteler, 1961 Anayasası'nın gereklerine uyduruldu. </a:t>
            </a:r>
          </a:p>
          <a:p>
            <a:r>
              <a:rPr lang="tr-TR" dirty="0"/>
              <a:t>1750 sayılı yasa, üniversitelere mali özerkliğin dışında, geniş sınırlı bilimsel ve yönetsel özerklik getirmişti. </a:t>
            </a:r>
          </a:p>
          <a:p>
            <a:r>
              <a:rPr lang="tr-TR" dirty="0"/>
              <a:t>Üniversite Senatosu, rektörün başkanlığında, dekanlar ve her fakülteden seçimle gelen üyelerden oluşmaktaydı. Senato, bilim, yönetim ve öğretimde karar veren en üst kuruluştu. </a:t>
            </a:r>
          </a:p>
        </p:txBody>
      </p:sp>
      <p:pic>
        <p:nvPicPr>
          <p:cNvPr id="5" name="Picture 4" descr="sunu">
            <a:extLst>
              <a:ext uri="{FF2B5EF4-FFF2-40B4-BE49-F238E27FC236}">
                <a16:creationId xmlns:a16="http://schemas.microsoft.com/office/drawing/2014/main" id="{D6C49D71-582E-46B0-9EA5-9D55E148244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92500"/>
          </a:bodyPr>
          <a:lstStyle/>
          <a:p>
            <a:pPr>
              <a:buNone/>
            </a:pPr>
            <a:r>
              <a:rPr lang="tr-TR" dirty="0"/>
              <a:t>	</a:t>
            </a:r>
            <a:r>
              <a:rPr lang="tr-TR" dirty="0">
                <a:solidFill>
                  <a:srgbClr val="FF0000"/>
                </a:solidFill>
              </a:rPr>
              <a:t>Yükseköğretim</a:t>
            </a:r>
          </a:p>
          <a:p>
            <a:r>
              <a:rPr lang="tr-TR" dirty="0"/>
              <a:t>Her fakültenin seçimle gelen bir yönetim kurulu ve bunun üstünde öğretim üyelerinin tümünün katıldığı bir fakülte kurulu vardı. Fakültenin yönetim ve öğretimine ilişkin tüm sorunlar fakülte kurulunda tartışılarak karara bağlanırdı. </a:t>
            </a:r>
          </a:p>
          <a:p>
            <a:r>
              <a:rPr lang="tr-TR" dirty="0"/>
              <a:t>Fakültelerin bölümlerinin (kürsülerin) başkanları da bölümün öğretim üyelerince seçilirdi.</a:t>
            </a:r>
          </a:p>
          <a:p>
            <a:endParaRPr lang="tr-TR" dirty="0"/>
          </a:p>
        </p:txBody>
      </p:sp>
      <p:pic>
        <p:nvPicPr>
          <p:cNvPr id="5" name="Picture 4" descr="sunu">
            <a:extLst>
              <a:ext uri="{FF2B5EF4-FFF2-40B4-BE49-F238E27FC236}">
                <a16:creationId xmlns:a16="http://schemas.microsoft.com/office/drawing/2014/main" id="{2C1AE1C5-23FD-4D98-9632-AF6BC3B4770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85000" lnSpcReduction="10000"/>
          </a:bodyPr>
          <a:lstStyle/>
          <a:p>
            <a:pPr>
              <a:buNone/>
            </a:pPr>
            <a:r>
              <a:rPr lang="tr-TR" dirty="0"/>
              <a:t>	</a:t>
            </a:r>
            <a:r>
              <a:rPr lang="tr-TR" dirty="0">
                <a:solidFill>
                  <a:srgbClr val="FF0000"/>
                </a:solidFill>
              </a:rPr>
              <a:t>Yükseköğretim</a:t>
            </a:r>
          </a:p>
          <a:p>
            <a:pPr lvl="0"/>
            <a:r>
              <a:rPr lang="tr-TR" dirty="0"/>
              <a:t>6 Kasım 1981'de 1750 sayılı Üniversiteler Kanunu kaldırılarak 2547 sayılı Yükseköğretim Kanunu yürürlüğe konuldu. </a:t>
            </a:r>
          </a:p>
          <a:p>
            <a:pPr lvl="0"/>
            <a:r>
              <a:rPr lang="tr-TR" dirty="0"/>
              <a:t>Yasa, ortaöğretimin üzerine öğretim yapan tüm okulları, yükseköğretim adı altında toplayıp, yükseköğretime bütünlük getirdi. </a:t>
            </a:r>
          </a:p>
          <a:p>
            <a:pPr lvl="0"/>
            <a:r>
              <a:rPr lang="tr-TR" dirty="0"/>
              <a:t>Üyeleri değişik örgütlerden ve üniversiteden gelen, bir Yükseköğretim Kurulu (YÖK) oluşturuldu. </a:t>
            </a:r>
          </a:p>
          <a:p>
            <a:pPr lvl="0"/>
            <a:r>
              <a:rPr lang="tr-TR" dirty="0"/>
              <a:t>Yükseköğretim Kuruluna bağlı bir Yükseköğretim Denetleme Kurulu kuruldu. </a:t>
            </a:r>
          </a:p>
          <a:p>
            <a:endParaRPr lang="tr-TR" dirty="0"/>
          </a:p>
        </p:txBody>
      </p:sp>
      <p:pic>
        <p:nvPicPr>
          <p:cNvPr id="5" name="Picture 4" descr="sunu">
            <a:extLst>
              <a:ext uri="{FF2B5EF4-FFF2-40B4-BE49-F238E27FC236}">
                <a16:creationId xmlns:a16="http://schemas.microsoft.com/office/drawing/2014/main" id="{D24DB7F8-5730-4375-B30C-3B0AD76100A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85000" lnSpcReduction="10000"/>
          </a:bodyPr>
          <a:lstStyle/>
          <a:p>
            <a:pPr>
              <a:buNone/>
            </a:pPr>
            <a:r>
              <a:rPr lang="tr-TR" dirty="0"/>
              <a:t>	</a:t>
            </a:r>
            <a:r>
              <a:rPr lang="tr-TR" dirty="0">
                <a:solidFill>
                  <a:srgbClr val="FF0000"/>
                </a:solidFill>
              </a:rPr>
              <a:t>Yükseköğretim</a:t>
            </a:r>
          </a:p>
          <a:p>
            <a:pPr lvl="0"/>
            <a:r>
              <a:rPr lang="tr-TR" dirty="0"/>
              <a:t>Rektörlerden ve üniversite senatolarınca seçilen üyelerden oluşan bir Üniversitelerarası Kurul kuruldu. </a:t>
            </a:r>
          </a:p>
          <a:p>
            <a:r>
              <a:rPr lang="tr-TR" dirty="0"/>
              <a:t>Öğrenci Seçme ve Yerleştirme Merkezi, Yükseköğretim Kuruluna bağlandı. </a:t>
            </a:r>
          </a:p>
          <a:p>
            <a:r>
              <a:rPr lang="tr-TR" dirty="0"/>
              <a:t>Üniversitede aşağıdan yukarı doğru bilim başkanı, anabilim başkanı, bölüm başkanı, dekan, rektör ve Yükseköğretim Kurulu Başkanı olmak üzere bir yetki </a:t>
            </a:r>
            <a:r>
              <a:rPr lang="tr-TR" dirty="0" err="1"/>
              <a:t>sıradizini</a:t>
            </a:r>
            <a:r>
              <a:rPr lang="tr-TR" dirty="0"/>
              <a:t> (hiyerarşi) yaratıldı. </a:t>
            </a:r>
          </a:p>
          <a:p>
            <a:r>
              <a:rPr lang="tr-TR" dirty="0"/>
              <a:t>Fakültelerin kürsülerinin adı bölüme dönüştürülerek sayıları azaltıldı. Kürsülerin bir kesimi de bilim dalı oldu.</a:t>
            </a:r>
          </a:p>
        </p:txBody>
      </p:sp>
      <p:pic>
        <p:nvPicPr>
          <p:cNvPr id="5" name="Picture 4" descr="sunu">
            <a:extLst>
              <a:ext uri="{FF2B5EF4-FFF2-40B4-BE49-F238E27FC236}">
                <a16:creationId xmlns:a16="http://schemas.microsoft.com/office/drawing/2014/main" id="{66243A70-3D24-4DF5-8A1B-537B5BFEC1C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85000" lnSpcReduction="10000"/>
          </a:bodyPr>
          <a:lstStyle/>
          <a:p>
            <a:pPr>
              <a:buNone/>
            </a:pPr>
            <a:r>
              <a:rPr lang="tr-TR" dirty="0"/>
              <a:t>	</a:t>
            </a:r>
            <a:r>
              <a:rPr lang="tr-TR" dirty="0">
                <a:solidFill>
                  <a:srgbClr val="FF0000"/>
                </a:solidFill>
              </a:rPr>
              <a:t>Yükseköğretim</a:t>
            </a:r>
          </a:p>
          <a:p>
            <a:r>
              <a:rPr lang="tr-TR" dirty="0"/>
              <a:t>Asistanlık unvanı kaldırılarak yerine araştırma görevlisi unvanı getirildi. Yardımcı doçentlik unvanı getirildi. </a:t>
            </a:r>
          </a:p>
          <a:p>
            <a:r>
              <a:rPr lang="tr-TR" dirty="0"/>
              <a:t>Öğrencilerden harç alınması yasallaştırılarak yükseköğretim paralı oldu. </a:t>
            </a:r>
          </a:p>
          <a:p>
            <a:r>
              <a:rPr lang="tr-TR" dirty="0"/>
              <a:t>Öğretim elemanlarının suçlu sayılabilecekleri davranışlar genişletildi ve bunlara verilecek cezalar ağırlaştırıldı. </a:t>
            </a:r>
          </a:p>
          <a:p>
            <a:r>
              <a:rPr lang="tr-TR" dirty="0"/>
              <a:t>Üniversitelerin malî özerkliği yoktur; tüzel kişilikleri sınırlandırılmıştır. Bilimsel özerklik sınırlandırılmıştır.</a:t>
            </a:r>
          </a:p>
          <a:p>
            <a:endParaRPr lang="tr-TR" dirty="0"/>
          </a:p>
        </p:txBody>
      </p:sp>
      <p:pic>
        <p:nvPicPr>
          <p:cNvPr id="5" name="Picture 4" descr="sunu">
            <a:extLst>
              <a:ext uri="{FF2B5EF4-FFF2-40B4-BE49-F238E27FC236}">
                <a16:creationId xmlns:a16="http://schemas.microsoft.com/office/drawing/2014/main" id="{C8E02AEA-E655-4281-9DAC-F76324C0976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77500" lnSpcReduction="20000"/>
          </a:bodyPr>
          <a:lstStyle/>
          <a:p>
            <a:pPr lvl="0">
              <a:buNone/>
            </a:pPr>
            <a:r>
              <a:rPr lang="tr-TR" dirty="0">
                <a:solidFill>
                  <a:srgbClr val="FF0000"/>
                </a:solidFill>
              </a:rPr>
              <a:t>	Yükseköğretim</a:t>
            </a:r>
          </a:p>
          <a:p>
            <a:pPr lvl="0"/>
            <a:r>
              <a:rPr lang="tr-TR" dirty="0"/>
              <a:t>Türkiye öğretim basamaklarının en yükseği olan yükseköğretim basamağı, kendi içinde de dört basamağa ayrılır: </a:t>
            </a:r>
          </a:p>
          <a:p>
            <a:pPr lvl="0"/>
            <a:r>
              <a:rPr lang="tr-TR" dirty="0"/>
              <a:t>Ön lisans öğretim mesleklere ara </a:t>
            </a:r>
            <a:r>
              <a:rPr lang="tr-TR" dirty="0" err="1"/>
              <a:t>insangücü</a:t>
            </a:r>
            <a:r>
              <a:rPr lang="tr-TR" dirty="0"/>
              <a:t> yetiştirmeyi amaçlar. </a:t>
            </a:r>
          </a:p>
          <a:p>
            <a:pPr lvl="0"/>
            <a:r>
              <a:rPr lang="tr-TR" dirty="0"/>
              <a:t>Lisans öğretimi, üniversitelerde kazandırılan mesleklerin, bilim alanlarının ana gövdesini oluşturur. </a:t>
            </a:r>
          </a:p>
          <a:p>
            <a:pPr lvl="0"/>
            <a:r>
              <a:rPr lang="tr-TR" dirty="0"/>
              <a:t>Yüksek lisans yapan bir kişi, kendi alanında eğitim uzmanı ya da yüksek mühendis gibi bilimsel unvan alır. </a:t>
            </a:r>
          </a:p>
          <a:p>
            <a:pPr lvl="0"/>
            <a:r>
              <a:rPr lang="tr-TR" dirty="0"/>
              <a:t>Doktora öğrenimi, yardımcı doçentlik, doçentlik, profesörlük gibi akademik unvanları almak için ilk koşuldur. </a:t>
            </a:r>
          </a:p>
          <a:p>
            <a:endParaRPr lang="tr-TR" dirty="0"/>
          </a:p>
        </p:txBody>
      </p:sp>
      <p:pic>
        <p:nvPicPr>
          <p:cNvPr id="5" name="Picture 4" descr="sunu">
            <a:extLst>
              <a:ext uri="{FF2B5EF4-FFF2-40B4-BE49-F238E27FC236}">
                <a16:creationId xmlns:a16="http://schemas.microsoft.com/office/drawing/2014/main" id="{6261F047-F0EF-430E-8893-AB5C751AA28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77500" lnSpcReduction="20000"/>
          </a:bodyPr>
          <a:lstStyle/>
          <a:p>
            <a:pPr>
              <a:buNone/>
            </a:pPr>
            <a:r>
              <a:rPr lang="tr-TR" dirty="0"/>
              <a:t>	</a:t>
            </a:r>
            <a:r>
              <a:rPr lang="tr-TR" dirty="0">
                <a:solidFill>
                  <a:srgbClr val="FF0000"/>
                </a:solidFill>
              </a:rPr>
              <a:t>Yaygın Eğitim</a:t>
            </a:r>
          </a:p>
          <a:p>
            <a:pPr lvl="0"/>
            <a:r>
              <a:rPr lang="tr-TR" dirty="0"/>
              <a:t>1923'te Eğitim Bakanlığınca valiliklere gönderilen ve Eğitim Andı olarak anılan genelgede eğitim kuruluşlarının ve görevlilerin, halka eğitim etkinlikleri düzenlemesi istenmişti. Genelgeye dayanılarak bazı yerlerde Halk Mektebi ve gece kursları açılmıştı. </a:t>
            </a:r>
          </a:p>
          <a:p>
            <a:pPr lvl="0"/>
            <a:r>
              <a:rPr lang="tr-TR" dirty="0"/>
              <a:t>1926'da Bakanlık Merkez Örgütü'nde, İlköğretim Genel Müdürlüğü içinde "Halk Terbiyesi Şubesi" kuruldu. </a:t>
            </a:r>
          </a:p>
          <a:p>
            <a:pPr lvl="0"/>
            <a:r>
              <a:rPr lang="tr-TR" dirty="0"/>
              <a:t>1927'de Halk </a:t>
            </a:r>
            <a:r>
              <a:rPr lang="tr-TR" dirty="0" err="1"/>
              <a:t>Dersaneleri</a:t>
            </a:r>
            <a:r>
              <a:rPr lang="tr-TR" dirty="0"/>
              <a:t> Yönetmeliği, 1928 yılında da Millet Mektepleri Yönetmeliği çıkarılarak geniş çapta bir okuma yazma öğretimine girişildi; kız ve erkekler için akşam sanat okulları, gezici kurslar, pratik sanat okulları açıldı. </a:t>
            </a:r>
          </a:p>
          <a:p>
            <a:endParaRPr lang="tr-TR" dirty="0"/>
          </a:p>
          <a:p>
            <a:endParaRPr lang="tr-TR" dirty="0"/>
          </a:p>
        </p:txBody>
      </p:sp>
      <p:pic>
        <p:nvPicPr>
          <p:cNvPr id="5" name="Picture 4" descr="sunu">
            <a:extLst>
              <a:ext uri="{FF2B5EF4-FFF2-40B4-BE49-F238E27FC236}">
                <a16:creationId xmlns:a16="http://schemas.microsoft.com/office/drawing/2014/main" id="{4107F46F-377E-4DA3-9AA0-1ACDBD12CEC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77500" lnSpcReduction="20000"/>
          </a:bodyPr>
          <a:lstStyle/>
          <a:p>
            <a:pPr>
              <a:buNone/>
            </a:pPr>
            <a:r>
              <a:rPr lang="tr-TR" dirty="0"/>
              <a:t>	</a:t>
            </a:r>
            <a:r>
              <a:rPr lang="tr-TR" dirty="0">
                <a:solidFill>
                  <a:srgbClr val="FF0000"/>
                </a:solidFill>
              </a:rPr>
              <a:t>Yaygın Eğitim</a:t>
            </a:r>
          </a:p>
          <a:p>
            <a:pPr lvl="0"/>
            <a:r>
              <a:rPr lang="tr-TR" dirty="0"/>
              <a:t>1932'den sonra kurulmaya başlanan ve yurt düzeyine yayılan halkevleri ve halkodaları, yaygın eğitim alanında faaliyet gösteren kuruluşlardı. </a:t>
            </a:r>
          </a:p>
          <a:p>
            <a:pPr lvl="0"/>
            <a:r>
              <a:rPr lang="tr-TR" dirty="0"/>
              <a:t>1951'de kapatılıncaya dek en önemli ve kapsamlı birer yaygın eğitim merkezi olarak çalışmışlardı. </a:t>
            </a:r>
          </a:p>
          <a:p>
            <a:pPr lvl="0"/>
            <a:r>
              <a:rPr lang="tr-TR" dirty="0"/>
              <a:t>1942 yılında çıkarılan 4274 sayılı Köy Enstitüleri ve Köy İlkokulları Teşkilat Kanunu, halk eğitimini, köy enstitülerinin ve köy okullarının asıl görevi arasına sokmuştu. </a:t>
            </a:r>
          </a:p>
          <a:p>
            <a:pPr lvl="0"/>
            <a:r>
              <a:rPr lang="tr-TR" dirty="0"/>
              <a:t>1938-1939 yılından başlayarak 1940’lı yılların sonuna kadar köy erkek ve kadın kursları açılmış; köylülerden gönüllü olanlara, demircilik, marangozluk, yapıcılık, biçki dikiş gibi konularda bilgi ve beceri kazandırılmıştı. </a:t>
            </a:r>
          </a:p>
          <a:p>
            <a:endParaRPr lang="tr-TR" dirty="0"/>
          </a:p>
        </p:txBody>
      </p:sp>
      <p:pic>
        <p:nvPicPr>
          <p:cNvPr id="5" name="Picture 4" descr="sunu">
            <a:extLst>
              <a:ext uri="{FF2B5EF4-FFF2-40B4-BE49-F238E27FC236}">
                <a16:creationId xmlns:a16="http://schemas.microsoft.com/office/drawing/2014/main" id="{3D566DA4-CFC7-4F49-A163-9A471897F23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Osmanlıdan Günümüze Eğitim</a:t>
            </a:r>
          </a:p>
        </p:txBody>
      </p:sp>
      <p:sp>
        <p:nvSpPr>
          <p:cNvPr id="3" name="2 İçerik Yer Tutucusu"/>
          <p:cNvSpPr>
            <a:spLocks noGrp="1"/>
          </p:cNvSpPr>
          <p:nvPr>
            <p:ph idx="1"/>
          </p:nvPr>
        </p:nvSpPr>
        <p:spPr/>
        <p:txBody>
          <a:bodyPr>
            <a:normAutofit fontScale="92500"/>
          </a:bodyPr>
          <a:lstStyle/>
          <a:p>
            <a:pPr>
              <a:buNone/>
            </a:pPr>
            <a:r>
              <a:rPr lang="tr-TR" dirty="0"/>
              <a:t>	</a:t>
            </a:r>
            <a:r>
              <a:rPr lang="tr-TR" dirty="0">
                <a:solidFill>
                  <a:srgbClr val="FF0000"/>
                </a:solidFill>
              </a:rPr>
              <a:t>Yaygın Eğitim</a:t>
            </a:r>
          </a:p>
          <a:p>
            <a:pPr lvl="0"/>
            <a:r>
              <a:rPr lang="tr-TR" dirty="0"/>
              <a:t>1951'de bazı bakanlıkların temsilcilerinden oluşan Bakanlıklar arası Temel Eğitim ve Halk Eğitimi Komisyonu kurularak bir rapor hazırlanmış, 1956'da da halka kazandırılacak “Temel Eğitimin Örgütlenmesi”ne ilişkin UNESCO'dan bir uzmana rapor hazırlatılmıştı. Bu raporlara dayanılarak, 1960'da </a:t>
            </a:r>
            <a:r>
              <a:rPr lang="tr-TR" dirty="0" err="1"/>
              <a:t>Hasanoğlan'da</a:t>
            </a:r>
            <a:r>
              <a:rPr lang="tr-TR" dirty="0"/>
              <a:t> Ulusal Temel Eğitim Merkezi kurulmuştu. </a:t>
            </a:r>
          </a:p>
          <a:p>
            <a:endParaRPr lang="tr-TR" dirty="0"/>
          </a:p>
          <a:p>
            <a:endParaRPr lang="tr-TR" dirty="0"/>
          </a:p>
        </p:txBody>
      </p:sp>
      <p:pic>
        <p:nvPicPr>
          <p:cNvPr id="5" name="Picture 4" descr="sunu">
            <a:extLst>
              <a:ext uri="{FF2B5EF4-FFF2-40B4-BE49-F238E27FC236}">
                <a16:creationId xmlns:a16="http://schemas.microsoft.com/office/drawing/2014/main" id="{434F617A-7425-4234-A9CB-600B48E3614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Yararlanılan Kaynaklar</a:t>
            </a:r>
          </a:p>
        </p:txBody>
      </p:sp>
      <p:sp>
        <p:nvSpPr>
          <p:cNvPr id="3" name="2 İçerik Yer Tutucusu"/>
          <p:cNvSpPr>
            <a:spLocks noGrp="1"/>
          </p:cNvSpPr>
          <p:nvPr>
            <p:ph idx="1"/>
          </p:nvPr>
        </p:nvSpPr>
        <p:spPr/>
        <p:txBody>
          <a:bodyPr>
            <a:normAutofit fontScale="77500" lnSpcReduction="20000"/>
          </a:bodyPr>
          <a:lstStyle/>
          <a:p>
            <a:r>
              <a:rPr lang="tr-TR" dirty="0"/>
              <a:t>Akgün, İ. H. ve Şimşek, N. (2011). </a:t>
            </a:r>
            <a:r>
              <a:rPr lang="tr-TR" i="1" dirty="0"/>
              <a:t>Türkiye ve Amerika Birleşik Devletleri eğitim sistemlerinin karşılaştırılması</a:t>
            </a:r>
            <a:r>
              <a:rPr lang="tr-TR" dirty="0"/>
              <a:t>. 2nd </a:t>
            </a:r>
            <a:r>
              <a:rPr lang="tr-TR" dirty="0" err="1"/>
              <a:t>International</a:t>
            </a:r>
            <a:r>
              <a:rPr lang="tr-TR" dirty="0"/>
              <a:t> </a:t>
            </a:r>
            <a:r>
              <a:rPr lang="tr-TR" dirty="0" err="1"/>
              <a:t>Conference</a:t>
            </a:r>
            <a:r>
              <a:rPr lang="tr-TR" dirty="0"/>
              <a:t> on New </a:t>
            </a:r>
            <a:r>
              <a:rPr lang="tr-TR" dirty="0" err="1"/>
              <a:t>Trends</a:t>
            </a:r>
            <a:r>
              <a:rPr lang="tr-TR" dirty="0"/>
              <a:t> in </a:t>
            </a:r>
            <a:r>
              <a:rPr lang="tr-TR" dirty="0" err="1"/>
              <a:t>Education</a:t>
            </a:r>
            <a:r>
              <a:rPr lang="tr-TR" dirty="0"/>
              <a:t> </a:t>
            </a:r>
            <a:r>
              <a:rPr lang="tr-TR" dirty="0" err="1"/>
              <a:t>and</a:t>
            </a:r>
            <a:r>
              <a:rPr lang="tr-TR" dirty="0"/>
              <a:t> </a:t>
            </a:r>
            <a:r>
              <a:rPr lang="tr-TR" dirty="0" err="1"/>
              <a:t>Their</a:t>
            </a:r>
            <a:r>
              <a:rPr lang="tr-TR" dirty="0"/>
              <a:t> </a:t>
            </a:r>
            <a:r>
              <a:rPr lang="tr-TR" dirty="0" err="1"/>
              <a:t>Implications</a:t>
            </a:r>
            <a:r>
              <a:rPr lang="tr-TR" dirty="0"/>
              <a:t> 27-29 April, 2011 Antalya, </a:t>
            </a:r>
            <a:r>
              <a:rPr lang="tr-TR" dirty="0" err="1"/>
              <a:t>Turkey</a:t>
            </a:r>
            <a:r>
              <a:rPr lang="tr-TR" dirty="0"/>
              <a:t>.</a:t>
            </a:r>
          </a:p>
          <a:p>
            <a:r>
              <a:rPr lang="tr-TR" dirty="0"/>
              <a:t>Başaran, İ. E. ve </a:t>
            </a:r>
            <a:r>
              <a:rPr lang="tr-TR" dirty="0" err="1"/>
              <a:t>Çınkır</a:t>
            </a:r>
            <a:r>
              <a:rPr lang="tr-TR" dirty="0"/>
              <a:t>, Ş. (2013). </a:t>
            </a:r>
            <a:r>
              <a:rPr lang="tr-TR" i="1" dirty="0"/>
              <a:t>Türk eğitim sistemi ve okul yönetimi.</a:t>
            </a:r>
            <a:r>
              <a:rPr lang="tr-TR" dirty="0"/>
              <a:t> (4. Baskı). Ankara: Siyasal </a:t>
            </a:r>
            <a:r>
              <a:rPr lang="tr-TR" dirty="0" err="1"/>
              <a:t>Kitabevi</a:t>
            </a:r>
            <a:r>
              <a:rPr lang="tr-TR" dirty="0"/>
              <a:t>.</a:t>
            </a:r>
          </a:p>
          <a:p>
            <a:r>
              <a:rPr lang="tr-TR" dirty="0" err="1"/>
              <a:t>Öznalbant</a:t>
            </a:r>
            <a:r>
              <a:rPr lang="tr-TR" dirty="0"/>
              <a:t>, E. (2016). Türk eğitim sisteminin teşkilat yapısı, kademelendirilmesi ve yasal dayanakları. A. </a:t>
            </a:r>
            <a:r>
              <a:rPr lang="tr-TR" dirty="0" err="1"/>
              <a:t>Bakioğlu</a:t>
            </a:r>
            <a:r>
              <a:rPr lang="tr-TR" dirty="0"/>
              <a:t> (Ed.). </a:t>
            </a:r>
            <a:r>
              <a:rPr lang="tr-TR" i="1" dirty="0"/>
              <a:t>Türk eğitim sistemi ve okul yönetimi</a:t>
            </a:r>
            <a:r>
              <a:rPr lang="tr-TR" dirty="0"/>
              <a:t> (193-225). Ankara: Nobel Akademik Yayıncılık.</a:t>
            </a:r>
          </a:p>
          <a:p>
            <a:r>
              <a:rPr lang="tr-TR" dirty="0"/>
              <a:t>Sağlam, A. Ç. (2010). Yönetimde yerelleşme. H. B. </a:t>
            </a:r>
            <a:r>
              <a:rPr lang="tr-TR" dirty="0" err="1"/>
              <a:t>Memduhoğlu</a:t>
            </a:r>
            <a:r>
              <a:rPr lang="tr-TR" dirty="0"/>
              <a:t> ve K. Yılmaz (Ed.). </a:t>
            </a:r>
            <a:r>
              <a:rPr lang="tr-TR" i="1" dirty="0"/>
              <a:t>Yönetimde yeni yaklaşımlar </a:t>
            </a:r>
            <a:r>
              <a:rPr lang="tr-TR" dirty="0"/>
              <a:t>(97-109). Ankara: </a:t>
            </a:r>
            <a:r>
              <a:rPr lang="tr-TR" dirty="0" err="1"/>
              <a:t>Pegem</a:t>
            </a:r>
            <a:r>
              <a:rPr lang="tr-TR" dirty="0"/>
              <a:t> Akademi.</a:t>
            </a:r>
          </a:p>
          <a:p>
            <a:endParaRPr lang="tr-TR" dirty="0"/>
          </a:p>
        </p:txBody>
      </p:sp>
      <p:pic>
        <p:nvPicPr>
          <p:cNvPr id="5" name="Picture 4" descr="sunu">
            <a:extLst>
              <a:ext uri="{FF2B5EF4-FFF2-40B4-BE49-F238E27FC236}">
                <a16:creationId xmlns:a16="http://schemas.microsoft.com/office/drawing/2014/main" id="{20FF01A2-C047-406B-B5F2-B510782C2E8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3300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1366</TotalTime>
  <Words>3722</Words>
  <Application>Microsoft Office PowerPoint</Application>
  <PresentationFormat>Ekran Gösterisi (4:3)</PresentationFormat>
  <Paragraphs>261</Paragraphs>
  <Slides>68</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68</vt:i4>
      </vt:variant>
    </vt:vector>
  </HeadingPairs>
  <TitlesOfParts>
    <vt:vector size="71" baseType="lpstr">
      <vt:lpstr>Arial</vt:lpstr>
      <vt:lpstr>Calibri</vt:lpstr>
      <vt:lpstr>Ofis Teması</vt:lpstr>
      <vt:lpstr>TÜRK EĞİTİM SİSTEMİNİN YAPISI</vt:lpstr>
      <vt:lpstr>DERS KİTABI   YAZARLARI: CELAL GÜLŞEN VE NECMİ GÖKYER, TES VE OKUL YÖNETİMİ, ANI YAY. </vt:lpstr>
      <vt:lpstr>KAZANIMLAR</vt:lpstr>
      <vt:lpstr>TÜRK EĞİTİM SİSTEMİNİN TARİHSEL GELİŞİMİ</vt:lpstr>
      <vt:lpstr>Türk Millî Eğitim Sisteminin Genel Yapısı</vt:lpstr>
      <vt:lpstr>Türk Millî Eğitim Sisteminin Genel Yapısı</vt:lpstr>
      <vt:lpstr>Türk Millî Eğitim Sisteminin Genel Yapısı</vt:lpstr>
      <vt:lpstr>Türk Millî Eğitim Sisteminin Genel Yapısı</vt:lpstr>
      <vt:lpstr>Türk Millî Eğitim Sisteminin Genel Yapısı</vt:lpstr>
      <vt:lpstr>Türk Millî Eğitim Sisteminin Genel Yapısı</vt:lpstr>
      <vt:lpstr>Öğretimin Basamaklandırılması</vt:lpstr>
      <vt:lpstr>Öğretimin Basamaklandırılması</vt:lpstr>
      <vt:lpstr>Öğretimin Basamaklandırılması</vt:lpstr>
      <vt:lpstr>Öğretimin Basamaklandırılması</vt:lpstr>
      <vt:lpstr>Öğretimin Basamaklandırılması</vt:lpstr>
      <vt:lpstr>Öğretimin Basamaklandırılması</vt:lpstr>
      <vt:lpstr>Öğretimin Basamaklandırılması</vt:lpstr>
      <vt:lpstr>Öğretimin Basamaklandırılması</vt:lpstr>
      <vt:lpstr>Öğretimin Basamaklandırılması</vt:lpstr>
      <vt:lpstr>Öğretimin Basamaklandırılması</vt:lpstr>
      <vt:lpstr>Öğretimin Basamaklandırılması</vt:lpstr>
      <vt:lpstr>Öğretimin Basamaklandırılması</vt:lpstr>
      <vt:lpstr>Öğretimin Basamaklandırılması</vt:lpstr>
      <vt:lpstr>Öğretimin Basamaklandırılması</vt:lpstr>
      <vt:lpstr>Öğretimin Basamaklandırılması</vt:lpstr>
      <vt:lpstr>Öğretimin Basamaklandırılması</vt:lpstr>
      <vt:lpstr>Öğretimin Basamaklandırılması</vt:lpstr>
      <vt:lpstr>Öğretimin Basamaklandırılması</vt:lpstr>
      <vt:lpstr>Eğitimin Merkezden ve Yerinden Yönetimi</vt:lpstr>
      <vt:lpstr>Eğitimin Merkezden ve Yerinden Yönetimi</vt:lpstr>
      <vt:lpstr>Eğitimin Merkezden ve Yerinden Yönetimi</vt:lpstr>
      <vt:lpstr>Eğitimin Merkezden ve Yerinden Yönetimi</vt:lpstr>
      <vt:lpstr>Eğitimin Merkezden ve Yerinden Yönetimi</vt:lpstr>
      <vt:lpstr>Eğitimin Merkezden ve Yerinden Yönetimi</vt:lpstr>
      <vt:lpstr>Osmanlıdan Günümüze Eğitim</vt:lpstr>
      <vt:lpstr>Osmanlıdan Günümüze Eğitim</vt:lpstr>
      <vt:lpstr>Osmanlıdan Günümüze Eğitim</vt:lpstr>
      <vt:lpstr>Osmanlıdan Günümüze Eğitim</vt:lpstr>
      <vt:lpstr>Osmanlıdan Günümüze Eğtim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Osmanlıdan Günümüze Eğitim</vt:lpstr>
      <vt:lpstr>Yararlanılan Kaynaklar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TÜRK EĞİTİM SİSTEMİNİN YAPISI</dc:title>
  <dc:creator>inci �z</dc:creator>
  <cp:lastModifiedBy>mahmut keskin</cp:lastModifiedBy>
  <cp:revision>227</cp:revision>
  <dcterms:created xsi:type="dcterms:W3CDTF">2017-01-27T15:24:54Z</dcterms:created>
  <dcterms:modified xsi:type="dcterms:W3CDTF">2021-04-14T11:39:23Z</dcterms:modified>
</cp:coreProperties>
</file>