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4" r:id="rId2"/>
    <p:sldId id="365" r:id="rId3"/>
    <p:sldId id="345" r:id="rId4"/>
    <p:sldId id="348" r:id="rId5"/>
    <p:sldId id="356" r:id="rId6"/>
    <p:sldId id="347" r:id="rId7"/>
    <p:sldId id="351" r:id="rId8"/>
    <p:sldId id="352" r:id="rId9"/>
    <p:sldId id="353" r:id="rId10"/>
    <p:sldId id="354" r:id="rId11"/>
    <p:sldId id="355" r:id="rId12"/>
    <p:sldId id="357" r:id="rId13"/>
    <p:sldId id="358" r:id="rId14"/>
    <p:sldId id="359" r:id="rId15"/>
    <p:sldId id="361" r:id="rId16"/>
    <p:sldId id="362" r:id="rId17"/>
    <p:sldId id="360" r:id="rId18"/>
    <p:sldId id="363" r:id="rId19"/>
    <p:sldId id="268" r:id="rId20"/>
    <p:sldId id="343" r:id="rId21"/>
    <p:sldId id="344" r:id="rId22"/>
    <p:sldId id="346" r:id="rId23"/>
    <p:sldId id="349" r:id="rId24"/>
    <p:sldId id="350"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10D59B-ECEC-49BE-BB82-A509988F6E0E}" v="17" dt="2021-02-25T15:27:40.8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BAE975-6D83-40EB-8F3C-C0A2110C6651}"/>
              </a:ext>
            </a:extLst>
          </p:cNvPr>
          <p:cNvSpPr>
            <a:spLocks noGrp="1"/>
          </p:cNvSpPr>
          <p:nvPr>
            <p:ph type="ctrTitle"/>
          </p:nvPr>
        </p:nvSpPr>
        <p:spPr/>
        <p:txBody>
          <a:bodyPr/>
          <a:lstStyle/>
          <a:p>
            <a:r>
              <a:rPr lang="tr-TR" dirty="0"/>
              <a:t>OKUL İŞLETMESİ</a:t>
            </a:r>
          </a:p>
        </p:txBody>
      </p:sp>
      <p:sp>
        <p:nvSpPr>
          <p:cNvPr id="3" name="Alt Başlık 2">
            <a:extLst>
              <a:ext uri="{FF2B5EF4-FFF2-40B4-BE49-F238E27FC236}">
                <a16:creationId xmlns:a16="http://schemas.microsoft.com/office/drawing/2014/main" id="{11FDE1C6-E501-49F5-8B45-A18FBABA71EE}"/>
              </a:ext>
            </a:extLst>
          </p:cNvPr>
          <p:cNvSpPr>
            <a:spLocks noGrp="1"/>
          </p:cNvSpPr>
          <p:nvPr>
            <p:ph type="subTitle" idx="1"/>
          </p:nvPr>
        </p:nvSpPr>
        <p:spPr/>
        <p:txBody>
          <a:bodyPr/>
          <a:lstStyle/>
          <a:p>
            <a:r>
              <a:rPr lang="tr-TR"/>
              <a:t>AYFER KESKİN</a:t>
            </a:r>
          </a:p>
        </p:txBody>
      </p:sp>
    </p:spTree>
    <p:extLst>
      <p:ext uri="{BB962C8B-B14F-4D97-AF65-F5344CB8AC3E}">
        <p14:creationId xmlns:p14="http://schemas.microsoft.com/office/powerpoint/2010/main" val="1232038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AB1507-B5BE-415C-BA40-C1A5EF664B8D}"/>
              </a:ext>
            </a:extLst>
          </p:cNvPr>
          <p:cNvSpPr>
            <a:spLocks noGrp="1"/>
          </p:cNvSpPr>
          <p:nvPr>
            <p:ph type="title"/>
          </p:nvPr>
        </p:nvSpPr>
        <p:spPr/>
        <p:txBody>
          <a:bodyPr/>
          <a:lstStyle/>
          <a:p>
            <a:r>
              <a:rPr lang="tr-TR" dirty="0"/>
              <a:t>KAZANIMLAR</a:t>
            </a:r>
          </a:p>
        </p:txBody>
      </p:sp>
      <p:sp>
        <p:nvSpPr>
          <p:cNvPr id="3" name="İçerik Yer Tutucusu 2">
            <a:extLst>
              <a:ext uri="{FF2B5EF4-FFF2-40B4-BE49-F238E27FC236}">
                <a16:creationId xmlns:a16="http://schemas.microsoft.com/office/drawing/2014/main" id="{AA1B56CE-97FC-4166-87B1-D97DC87F882E}"/>
              </a:ext>
            </a:extLst>
          </p:cNvPr>
          <p:cNvSpPr>
            <a:spLocks noGrp="1"/>
          </p:cNvSpPr>
          <p:nvPr>
            <p:ph idx="1"/>
          </p:nvPr>
        </p:nvSpPr>
        <p:spPr/>
        <p:txBody>
          <a:bodyPr/>
          <a:lstStyle/>
          <a:p>
            <a:r>
              <a:rPr lang="tr-TR" dirty="0"/>
              <a:t>Bina ,tesis ve donanımlarının bakım ve onarım hakkında bilme</a:t>
            </a:r>
          </a:p>
          <a:p>
            <a:r>
              <a:rPr lang="tr-TR" dirty="0"/>
              <a:t>Sivil savunma işlerinin nasıl yürütüleceğini bilme</a:t>
            </a:r>
          </a:p>
          <a:p>
            <a:r>
              <a:rPr lang="tr-TR" dirty="0"/>
              <a:t>Taşınabilir mallara yapılacak işleri bilme</a:t>
            </a:r>
          </a:p>
        </p:txBody>
      </p:sp>
    </p:spTree>
    <p:extLst>
      <p:ext uri="{BB962C8B-B14F-4D97-AF65-F5344CB8AC3E}">
        <p14:creationId xmlns:p14="http://schemas.microsoft.com/office/powerpoint/2010/main" val="903045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normAutofit fontScale="92500"/>
          </a:bodyPr>
          <a:lstStyle/>
          <a:p>
            <a:pPr>
              <a:buNone/>
            </a:pPr>
            <a:r>
              <a:rPr lang="tr-TR" dirty="0">
                <a:solidFill>
                  <a:srgbClr val="FF0000"/>
                </a:solidFill>
              </a:rPr>
              <a:t>	1)Okul, Bina ve Tesislerin Bakım ve Onarım İşleri</a:t>
            </a:r>
          </a:p>
          <a:p>
            <a:r>
              <a:rPr lang="tr-TR" dirty="0"/>
              <a:t>Bu genelgenin esasını “Onarım ve tadilat teklifleri” konulu 1984/10 </a:t>
            </a:r>
            <a:r>
              <a:rPr lang="tr-TR" dirty="0" err="1"/>
              <a:t>nolu</a:t>
            </a:r>
            <a:r>
              <a:rPr lang="tr-TR" dirty="0"/>
              <a:t> genelge oluşturmaktadır. </a:t>
            </a:r>
          </a:p>
          <a:p>
            <a:r>
              <a:rPr lang="tr-TR" dirty="0"/>
              <a:t>Bu genelgede, okulun bakımı ve küçük onarımları, öncelikle okulun yer aldığı çevrenin kendi olanakları ile okul personeli ve öğrenciler tarafından yapılacağı belirtilmektedir.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normAutofit fontScale="77500" lnSpcReduction="20000"/>
          </a:bodyPr>
          <a:lstStyle/>
          <a:p>
            <a:pPr>
              <a:buNone/>
            </a:pPr>
            <a:r>
              <a:rPr lang="tr-TR" dirty="0"/>
              <a:t>	</a:t>
            </a:r>
            <a:r>
              <a:rPr lang="tr-TR" dirty="0">
                <a:solidFill>
                  <a:srgbClr val="FF0000"/>
                </a:solidFill>
              </a:rPr>
              <a:t>2)Okulda Yazı İşleri</a:t>
            </a:r>
          </a:p>
          <a:p>
            <a:r>
              <a:rPr lang="tr-TR" dirty="0"/>
              <a:t>Standart Dosya Planı üç bölümden oluşmakta olup 000-099 ve 600-999 sayısal aralığında ele alınan bölümler, kurum ve kuruluşların özellikle yardımcı hizmet, danışma ve denetim birimlerinin görüş ve önerileri doğrultusunda Devlet Arşivleri Genel Müdürlüğü tarafından; </a:t>
            </a:r>
          </a:p>
          <a:p>
            <a:r>
              <a:rPr lang="tr-TR" dirty="0"/>
              <a:t>100-599 sayısal aralığında ele alınan bölümler ise ana hizmet birimlerinin görüş ve önerileri doğrultusunda  kurum ve kuruluşların “Standart Dosya Planı” hazırlamakla görevli birimleri (Strateji Geliştirme Birimi) ve Devlet Arşivleri Genel Müdürlüğü tarafından ortak hazırlanmıştır.  </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lstStyle/>
          <a:p>
            <a:pPr>
              <a:buNone/>
            </a:pPr>
            <a:r>
              <a:rPr lang="tr-TR" dirty="0">
                <a:solidFill>
                  <a:srgbClr val="FF0000"/>
                </a:solidFill>
              </a:rPr>
              <a:t>	2)Okulda Yazı İşleri</a:t>
            </a:r>
          </a:p>
          <a:p>
            <a:pPr>
              <a:buNone/>
            </a:pPr>
            <a:r>
              <a:rPr lang="tr-TR" dirty="0"/>
              <a:t>	ÖRNEK:</a:t>
            </a:r>
          </a:p>
          <a:p>
            <a:r>
              <a:rPr lang="tr-TR" dirty="0"/>
              <a:t>Sayı: B.02.0.ARV.0.11.01.03-805.02.01-3473</a:t>
            </a:r>
          </a:p>
          <a:p>
            <a:pPr>
              <a:buNone/>
            </a:pPr>
            <a:r>
              <a:rPr lang="tr-TR" dirty="0"/>
              <a:t>                   Birim kodu               Dosya No  Kayıt No </a:t>
            </a:r>
          </a:p>
        </p:txBody>
      </p:sp>
      <p:sp>
        <p:nvSpPr>
          <p:cNvPr id="4" name="3 Oval"/>
          <p:cNvSpPr/>
          <p:nvPr/>
        </p:nvSpPr>
        <p:spPr>
          <a:xfrm>
            <a:off x="1714480" y="2786058"/>
            <a:ext cx="3714776" cy="5715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noFill/>
            </a:endParaRPr>
          </a:p>
        </p:txBody>
      </p:sp>
      <p:sp>
        <p:nvSpPr>
          <p:cNvPr id="5" name="4 Oval"/>
          <p:cNvSpPr/>
          <p:nvPr/>
        </p:nvSpPr>
        <p:spPr>
          <a:xfrm>
            <a:off x="5500694" y="2857496"/>
            <a:ext cx="1714512" cy="5000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noFill/>
            </a:endParaRPr>
          </a:p>
        </p:txBody>
      </p:sp>
      <p:sp>
        <p:nvSpPr>
          <p:cNvPr id="6" name="5 Oval"/>
          <p:cNvSpPr/>
          <p:nvPr/>
        </p:nvSpPr>
        <p:spPr>
          <a:xfrm>
            <a:off x="7215206" y="2857496"/>
            <a:ext cx="1000132" cy="4286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lstStyle/>
          <a:p>
            <a:pPr>
              <a:buNone/>
            </a:pPr>
            <a:r>
              <a:rPr lang="tr-TR" dirty="0"/>
              <a:t>	</a:t>
            </a:r>
            <a:r>
              <a:rPr lang="tr-TR" dirty="0">
                <a:solidFill>
                  <a:srgbClr val="FF0000"/>
                </a:solidFill>
              </a:rPr>
              <a:t>2)Okulda Yazı İşleri</a:t>
            </a:r>
          </a:p>
          <a:p>
            <a:endParaRPr lang="tr-TR" dirty="0"/>
          </a:p>
        </p:txBody>
      </p:sp>
      <p:graphicFrame>
        <p:nvGraphicFramePr>
          <p:cNvPr id="2050" name="Object 2"/>
          <p:cNvGraphicFramePr>
            <a:graphicFrameLocks noChangeAspect="1"/>
          </p:cNvGraphicFramePr>
          <p:nvPr/>
        </p:nvGraphicFramePr>
        <p:xfrm>
          <a:off x="1714480" y="2214554"/>
          <a:ext cx="5000660" cy="4643446"/>
        </p:xfrm>
        <a:graphic>
          <a:graphicData uri="http://schemas.openxmlformats.org/presentationml/2006/ole">
            <mc:AlternateContent xmlns:mc="http://schemas.openxmlformats.org/markup-compatibility/2006">
              <mc:Choice xmlns:v="urn:schemas-microsoft-com:vml" Requires="v">
                <p:oleObj spid="_x0000_s2050" name="Belge" r:id="rId2" imgW="7570985" imgH="10687579" progId="Word.Document.12">
                  <p:embed/>
                </p:oleObj>
              </mc:Choice>
              <mc:Fallback>
                <p:oleObj name="Belge" r:id="rId2" imgW="7570985" imgH="10687579" progId="Word.Document.12">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480" y="2214554"/>
                        <a:ext cx="5000660" cy="4643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5" name="4 İçerik Yer Tutucusu"/>
          <p:cNvSpPr>
            <a:spLocks noGrp="1"/>
          </p:cNvSpPr>
          <p:nvPr>
            <p:ph idx="1"/>
          </p:nvPr>
        </p:nvSpPr>
        <p:spPr/>
        <p:txBody>
          <a:bodyPr/>
          <a:lstStyle/>
          <a:p>
            <a:pPr>
              <a:buNone/>
            </a:pPr>
            <a:r>
              <a:rPr lang="tr-TR" dirty="0">
                <a:solidFill>
                  <a:srgbClr val="FF0000"/>
                </a:solidFill>
              </a:rPr>
              <a:t>	2)Okulda Yazı İşleri</a:t>
            </a:r>
            <a:endParaRPr lang="tr-TR" dirty="0"/>
          </a:p>
        </p:txBody>
      </p:sp>
      <p:graphicFrame>
        <p:nvGraphicFramePr>
          <p:cNvPr id="4098" name="Object 2"/>
          <p:cNvGraphicFramePr>
            <a:graphicFrameLocks noChangeAspect="1"/>
          </p:cNvGraphicFramePr>
          <p:nvPr/>
        </p:nvGraphicFramePr>
        <p:xfrm>
          <a:off x="1714480" y="2285992"/>
          <a:ext cx="5072098" cy="4572008"/>
        </p:xfrm>
        <a:graphic>
          <a:graphicData uri="http://schemas.openxmlformats.org/presentationml/2006/ole">
            <mc:AlternateContent xmlns:mc="http://schemas.openxmlformats.org/markup-compatibility/2006">
              <mc:Choice xmlns:v="urn:schemas-microsoft-com:vml" Requires="v">
                <p:oleObj spid="_x0000_s4098" name="Belge" r:id="rId2" imgW="7563443" imgH="10672485" progId="Word.Document.12">
                  <p:embed/>
                </p:oleObj>
              </mc:Choice>
              <mc:Fallback>
                <p:oleObj name="Belge" r:id="rId2" imgW="7563443" imgH="10672485" progId="Word.Document.12">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480" y="2285992"/>
                        <a:ext cx="5072098" cy="457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77500" lnSpcReduction="20000"/>
          </a:bodyPr>
          <a:lstStyle/>
          <a:p>
            <a:pPr>
              <a:buNone/>
            </a:pPr>
            <a:r>
              <a:rPr lang="tr-TR" dirty="0">
                <a:solidFill>
                  <a:srgbClr val="FF0000"/>
                </a:solidFill>
              </a:rPr>
              <a:t>	2)Okulda Yazı İşleri</a:t>
            </a:r>
          </a:p>
          <a:p>
            <a:pPr>
              <a:buNone/>
            </a:pPr>
            <a:r>
              <a:rPr lang="tr-TR" dirty="0">
                <a:solidFill>
                  <a:srgbClr val="FF0000"/>
                </a:solidFill>
              </a:rPr>
              <a:t>	</a:t>
            </a:r>
            <a:r>
              <a:rPr lang="tr-TR" dirty="0"/>
              <a:t>Resmî Yazışmalarda Uygulanacak Usul ve Esaslar Hakkında Yönetmeliğe göre resmî yazıların bölümleri:</a:t>
            </a:r>
          </a:p>
          <a:p>
            <a:r>
              <a:rPr lang="tr-TR" dirty="0"/>
              <a:t>Başlık</a:t>
            </a:r>
          </a:p>
          <a:p>
            <a:r>
              <a:rPr lang="tr-TR" dirty="0"/>
              <a:t>Sayı ve evrak kayıt numarası</a:t>
            </a:r>
          </a:p>
          <a:p>
            <a:r>
              <a:rPr lang="tr-TR" dirty="0"/>
              <a:t>Tarih</a:t>
            </a:r>
          </a:p>
          <a:p>
            <a:r>
              <a:rPr lang="tr-TR" dirty="0"/>
              <a:t>Konu</a:t>
            </a:r>
          </a:p>
          <a:p>
            <a:r>
              <a:rPr lang="tr-TR" dirty="0"/>
              <a:t>Gönderilen makam</a:t>
            </a:r>
          </a:p>
          <a:p>
            <a:r>
              <a:rPr lang="tr-TR" dirty="0"/>
              <a:t>İlgi</a:t>
            </a:r>
          </a:p>
          <a:p>
            <a:r>
              <a:rPr lang="tr-TR" dirty="0"/>
              <a:t>Metin</a:t>
            </a:r>
          </a:p>
          <a:p>
            <a:r>
              <a:rPr lang="tr-TR" dirty="0"/>
              <a:t>İmza</a:t>
            </a:r>
          </a:p>
          <a:p>
            <a:r>
              <a:rPr lang="tr-TR" dirty="0"/>
              <a:t>Onay</a:t>
            </a:r>
          </a:p>
          <a:p>
            <a:endParaRPr lang="tr-TR"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85000" lnSpcReduction="20000"/>
          </a:bodyPr>
          <a:lstStyle/>
          <a:p>
            <a:pPr>
              <a:buNone/>
            </a:pPr>
            <a:r>
              <a:rPr lang="tr-TR" dirty="0">
                <a:solidFill>
                  <a:srgbClr val="FF0000"/>
                </a:solidFill>
              </a:rPr>
              <a:t>	2)Okulda Yazı İşleri</a:t>
            </a:r>
          </a:p>
          <a:p>
            <a:pPr>
              <a:buNone/>
            </a:pPr>
            <a:r>
              <a:rPr lang="tr-TR" dirty="0">
                <a:solidFill>
                  <a:srgbClr val="FF0000"/>
                </a:solidFill>
              </a:rPr>
              <a:t>	</a:t>
            </a:r>
            <a:r>
              <a:rPr lang="tr-TR" dirty="0"/>
              <a:t>Resmî Yazışmalarda Uygulanacak Usul ve Esaslar Hakkında Yönetmeliğe göre resmî yazıların bölümleri:</a:t>
            </a:r>
          </a:p>
          <a:p>
            <a:r>
              <a:rPr lang="tr-TR" dirty="0"/>
              <a:t>Ekler</a:t>
            </a:r>
          </a:p>
          <a:p>
            <a:r>
              <a:rPr lang="tr-TR" dirty="0"/>
              <a:t>Dağıtım</a:t>
            </a:r>
          </a:p>
          <a:p>
            <a:r>
              <a:rPr lang="tr-TR" dirty="0"/>
              <a:t>Paraf</a:t>
            </a:r>
          </a:p>
          <a:p>
            <a:r>
              <a:rPr lang="tr-TR" dirty="0"/>
              <a:t>Adres</a:t>
            </a:r>
          </a:p>
          <a:p>
            <a:r>
              <a:rPr lang="tr-TR" dirty="0"/>
              <a:t>Gizli yazılar</a:t>
            </a:r>
          </a:p>
          <a:p>
            <a:r>
              <a:rPr lang="tr-TR" dirty="0"/>
              <a:t>İvedi ve günlü yazılar, tekit yazısı</a:t>
            </a:r>
          </a:p>
          <a:p>
            <a:r>
              <a:rPr lang="tr-TR" dirty="0"/>
              <a:t>Sayfa numarası</a:t>
            </a:r>
          </a:p>
          <a:p>
            <a:r>
              <a:rPr lang="tr-TR" dirty="0"/>
              <a:t>Aslına uygunluk onayı</a:t>
            </a:r>
          </a:p>
          <a:p>
            <a:endParaRPr lang="tr-TR" dirty="0">
              <a:solidFill>
                <a:srgbClr val="FF0000"/>
              </a:solidFill>
            </a:endParaRP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92500" lnSpcReduction="20000"/>
          </a:bodyPr>
          <a:lstStyle/>
          <a:p>
            <a:pPr>
              <a:buNone/>
            </a:pPr>
            <a:r>
              <a:rPr lang="tr-TR" dirty="0"/>
              <a:t>	</a:t>
            </a:r>
            <a:r>
              <a:rPr lang="tr-TR" dirty="0">
                <a:solidFill>
                  <a:srgbClr val="FF0000"/>
                </a:solidFill>
              </a:rPr>
              <a:t>3)Ayniyat İşlerinin Yapılması</a:t>
            </a:r>
          </a:p>
          <a:p>
            <a:r>
              <a:rPr lang="tr-TR" dirty="0"/>
              <a:t>Okullarda kullanmaya ve harcamaya elverişli taşınabilen demirbaş eşyalar ve tüketim maddeleri ile ilgili tüm hizmetler ayniyat işleri olarak görülür.</a:t>
            </a:r>
          </a:p>
          <a:p>
            <a:r>
              <a:rPr lang="tr-TR" dirty="0"/>
              <a:t>Okulda ayniyat işleri ayniyat mutemetleri tarafından yürütülmektedir. Mutemedi bulunmayan okullarda ayniyat işleri okul memuru, yoksa müdür yardımcısı veya ders öğretmenleri tarafından müdürün emir ve denetiminde yapılır.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92500" lnSpcReduction="20000"/>
          </a:bodyPr>
          <a:lstStyle/>
          <a:p>
            <a:pPr>
              <a:buNone/>
            </a:pPr>
            <a:r>
              <a:rPr lang="tr-TR" dirty="0">
                <a:solidFill>
                  <a:srgbClr val="FF0000"/>
                </a:solidFill>
              </a:rPr>
              <a:t>	3)Ayniyat İşlerinin Yapılması</a:t>
            </a:r>
          </a:p>
          <a:p>
            <a:r>
              <a:rPr lang="tr-TR" dirty="0"/>
              <a:t>Okullarda Ayniyat Yönetmeliği gereğince tutulması gereken demirbaş eşya ana defteri üç bölüme ayrılır ve ayrı tutulur.</a:t>
            </a:r>
          </a:p>
          <a:p>
            <a:r>
              <a:rPr lang="tr-TR" dirty="0"/>
              <a:t>a)Okulun ana demirbaş eşya ve kuruluşları ile demirbaş eşyadan ayılan gereçleri yazmaya yarayan</a:t>
            </a:r>
          </a:p>
          <a:p>
            <a:r>
              <a:rPr lang="tr-TR" dirty="0"/>
              <a:t>b)Ayniyat Yönetmeliğinin demirbaş tanımına giren okulun bütün ders aletlerini ve gereçlerini yazmaya yarayan</a:t>
            </a:r>
          </a:p>
          <a:p>
            <a:r>
              <a:rPr lang="tr-TR" dirty="0"/>
              <a:t>c)Okul kitaplığındaki kitapları yazmaya yarayan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85000" lnSpcReduction="10000"/>
          </a:bodyPr>
          <a:lstStyle/>
          <a:p>
            <a:pPr>
              <a:buNone/>
            </a:pPr>
            <a:r>
              <a:rPr lang="tr-TR" dirty="0"/>
              <a:t>	</a:t>
            </a:r>
            <a:r>
              <a:rPr lang="tr-TR" dirty="0">
                <a:solidFill>
                  <a:srgbClr val="FF0000"/>
                </a:solidFill>
              </a:rPr>
              <a:t>4)Kooperatif ve Kantin İşlerinin Yapılması</a:t>
            </a:r>
          </a:p>
          <a:p>
            <a:r>
              <a:rPr lang="tr-TR" dirty="0"/>
              <a:t>Okullarda kantinlerin kurulması, işletme ve denetimi ile ilgili işlemler Millî Eğitim Bakanlığı Okul Aile Birliği Yönetmeliği hükümlerine göre yürütülmektedir.</a:t>
            </a:r>
          </a:p>
          <a:p>
            <a:r>
              <a:rPr lang="tr-TR" dirty="0"/>
              <a:t>Okullarda kantin, açık alan, salon vb. yerlerin kiralama işlemleri, valilik/kaymakamlıkça görevlendirilecek il/ilçe millî eğitim müdür yardımcısı/şube müdürü başkanlığında okul müdürü, birlik başkanı, defterdarlık/mal müdürlüğü gerektiğinde özel idare müdürlüğü temsilcisinin katılımıyla oluşturulacak ihale komisyonunca yapılır.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85000" lnSpcReduction="20000"/>
          </a:bodyPr>
          <a:lstStyle/>
          <a:p>
            <a:pPr>
              <a:buNone/>
            </a:pPr>
            <a:r>
              <a:rPr lang="tr-TR" dirty="0"/>
              <a:t>	</a:t>
            </a:r>
            <a:r>
              <a:rPr lang="tr-TR" dirty="0">
                <a:solidFill>
                  <a:srgbClr val="FF0000"/>
                </a:solidFill>
              </a:rPr>
              <a:t>5)Döner Sermaye İşlerinin Yapılması</a:t>
            </a:r>
          </a:p>
          <a:p>
            <a:r>
              <a:rPr lang="tr-TR" dirty="0"/>
              <a:t>Okulların bünyesinde döner sermaye işletmesi kurulma amaçlarından bazıları şunlardır:</a:t>
            </a:r>
          </a:p>
          <a:p>
            <a:pPr>
              <a:buNone/>
            </a:pPr>
            <a:r>
              <a:rPr lang="tr-TR" dirty="0"/>
              <a:t>	a)Öğrenci ve kursiyerlerin, döner sermaye aracılığı ile alınan siparişler ve yapılan işler üzerinde çalışarak meslekleri ile ilgili konuları daha iyi öğrenmeleri ve öğrendiklerini da kalıcı bir biçimde pekiştirmelerine yardımcı olmak</a:t>
            </a:r>
          </a:p>
          <a:p>
            <a:pPr>
              <a:buNone/>
            </a:pPr>
            <a:r>
              <a:rPr lang="tr-TR" dirty="0"/>
              <a:t>	b)Eğitilmiş ara insan gücünün, iş hayatı şartlarında yetiştirilmesine katkı sağlamak</a:t>
            </a:r>
          </a:p>
          <a:p>
            <a:pPr>
              <a:buNone/>
            </a:pPr>
            <a:r>
              <a:rPr lang="tr-TR" dirty="0"/>
              <a:t>	c)Okullarda görev yapan meslekî ve teknik personele ek gelir yolları sağlamak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lnSpcReduction="10000"/>
          </a:bodyPr>
          <a:lstStyle/>
          <a:p>
            <a:pPr>
              <a:buNone/>
            </a:pPr>
            <a:r>
              <a:rPr lang="tr-TR" dirty="0"/>
              <a:t>	</a:t>
            </a:r>
            <a:r>
              <a:rPr lang="tr-TR" dirty="0">
                <a:solidFill>
                  <a:srgbClr val="FF0000"/>
                </a:solidFill>
              </a:rPr>
              <a:t>6)Bütçe ve Hesap İşlerinin Yapılması</a:t>
            </a:r>
          </a:p>
          <a:p>
            <a:r>
              <a:rPr lang="tr-TR" dirty="0"/>
              <a:t>Bütçe, belirli bir dönemdeki gelir ve gider tahminleri ile bunların uygulanmasına ilişkin hususları gösteren ve usulüne uygun olarak yürürlüğe konulan belgedir.</a:t>
            </a:r>
          </a:p>
          <a:p>
            <a:r>
              <a:rPr lang="tr-TR" dirty="0"/>
              <a:t>Okul bütçesi, bütün bir yıl içinde tahmin edilen gelir ve giderlerin yazıldığı bir belge ve maddî kaynakların sağlanmasına ve harcanmasına izin veren bir tasarıdır.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92500" lnSpcReduction="10000"/>
          </a:bodyPr>
          <a:lstStyle/>
          <a:p>
            <a:pPr>
              <a:buNone/>
            </a:pPr>
            <a:r>
              <a:rPr lang="tr-TR" dirty="0">
                <a:solidFill>
                  <a:srgbClr val="FF0000"/>
                </a:solidFill>
              </a:rPr>
              <a:t>	6)Bütçe ve Hesap İşlerinin Yapılması</a:t>
            </a:r>
          </a:p>
          <a:p>
            <a:pPr>
              <a:buNone/>
            </a:pPr>
            <a:r>
              <a:rPr lang="tr-TR" dirty="0">
                <a:solidFill>
                  <a:srgbClr val="FF0000"/>
                </a:solidFill>
              </a:rPr>
              <a:t>	</a:t>
            </a:r>
            <a:r>
              <a:rPr lang="tr-TR" dirty="0"/>
              <a:t>MEB’in parasal kaynakları:</a:t>
            </a:r>
          </a:p>
          <a:p>
            <a:r>
              <a:rPr lang="tr-TR" dirty="0"/>
              <a:t>Merkez’i yönetim bütçesinden ayrılan paylar</a:t>
            </a:r>
          </a:p>
          <a:p>
            <a:r>
              <a:rPr lang="tr-TR" dirty="0"/>
              <a:t>İl özel idare bütçesinden ayrılan kaynaklar</a:t>
            </a:r>
          </a:p>
          <a:p>
            <a:r>
              <a:rPr lang="tr-TR" dirty="0"/>
              <a:t>Çıraklık Meslekî ve Teknik Eğitimi Geliştirme ve Yaygınlaştırma Fonundan ayrılan kaynaklar (3308 sayılı Yasa gereği)</a:t>
            </a:r>
          </a:p>
          <a:p>
            <a:r>
              <a:rPr lang="tr-TR" dirty="0"/>
              <a:t>Eğitim, gençlik, spor ve sağlık hizmetleri vergisi (3418 sayılı Yasa gereği)</a:t>
            </a:r>
          </a:p>
          <a:p>
            <a:endParaRPr lang="tr-TR" dirty="0"/>
          </a:p>
          <a:p>
            <a:pPr>
              <a:buNone/>
            </a:pP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92500"/>
          </a:bodyPr>
          <a:lstStyle/>
          <a:p>
            <a:pPr>
              <a:buNone/>
            </a:pPr>
            <a:r>
              <a:rPr lang="tr-TR" dirty="0">
                <a:solidFill>
                  <a:srgbClr val="FF0000"/>
                </a:solidFill>
              </a:rPr>
              <a:t>	6)Bütçe ve Hesap İşlerinin Yapılması</a:t>
            </a:r>
          </a:p>
          <a:p>
            <a:pPr>
              <a:buNone/>
            </a:pPr>
            <a:r>
              <a:rPr lang="tr-TR" dirty="0"/>
              <a:t>	MEB’in parasal kaynakları:</a:t>
            </a:r>
          </a:p>
          <a:p>
            <a:r>
              <a:rPr lang="tr-TR" dirty="0"/>
              <a:t>Eğitime katkı payı (4306 sayılı Yasa gereği)</a:t>
            </a:r>
          </a:p>
          <a:p>
            <a:r>
              <a:rPr lang="tr-TR" dirty="0"/>
              <a:t>Döne sermaye işlemelerinden sağlanan gelirler</a:t>
            </a:r>
          </a:p>
          <a:p>
            <a:r>
              <a:rPr lang="tr-TR" dirty="0"/>
              <a:t>Kişi ve kuruluşların eğitime katkıları, bağışları</a:t>
            </a:r>
          </a:p>
          <a:p>
            <a:r>
              <a:rPr lang="tr-TR" dirty="0"/>
              <a:t>Yabancı ülke ve uluslararası kuruluşlardan sağlanan dış krediler, burslar ve bağışlar</a:t>
            </a:r>
          </a:p>
          <a:p>
            <a:r>
              <a:rPr lang="tr-TR" dirty="0"/>
              <a:t>Okul-aile birliği gelirleri</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77500" lnSpcReduction="20000"/>
          </a:bodyPr>
          <a:lstStyle/>
          <a:p>
            <a:pPr>
              <a:buNone/>
            </a:pPr>
            <a:r>
              <a:rPr lang="tr-TR" dirty="0"/>
              <a:t>	</a:t>
            </a:r>
            <a:r>
              <a:rPr lang="tr-TR" dirty="0">
                <a:solidFill>
                  <a:srgbClr val="FF0000"/>
                </a:solidFill>
              </a:rPr>
              <a:t>7)Sivil Savunma, Korunma, Güvenlik ve Temizlik İşlerinin Yapılması </a:t>
            </a:r>
          </a:p>
          <a:p>
            <a:pPr>
              <a:buNone/>
            </a:pPr>
            <a:r>
              <a:rPr lang="tr-TR" dirty="0"/>
              <a:t>	Okullarda bulundurulması gereken sivil savunma dosya ve içerikleri:</a:t>
            </a:r>
          </a:p>
          <a:p>
            <a:pPr>
              <a:buNone/>
            </a:pPr>
            <a:r>
              <a:rPr lang="tr-TR" dirty="0"/>
              <a:t>	a)Sivil savunma planı</a:t>
            </a:r>
          </a:p>
          <a:p>
            <a:pPr>
              <a:buNone/>
            </a:pPr>
            <a:r>
              <a:rPr lang="tr-TR" dirty="0"/>
              <a:t>	b)Koruyucu güvenlik özel talimatı</a:t>
            </a:r>
          </a:p>
          <a:p>
            <a:pPr>
              <a:buNone/>
            </a:pPr>
            <a:r>
              <a:rPr lang="tr-TR" dirty="0"/>
              <a:t>	c)Yangın dosyası</a:t>
            </a:r>
          </a:p>
          <a:p>
            <a:pPr>
              <a:buNone/>
            </a:pPr>
            <a:r>
              <a:rPr lang="tr-TR" dirty="0"/>
              <a:t>	d)Seferberlik ve savaş hallerinde eğitimin aksatılmadan devamını sağlayıcı detay plan</a:t>
            </a:r>
          </a:p>
          <a:p>
            <a:pPr>
              <a:buNone/>
            </a:pPr>
            <a:r>
              <a:rPr lang="tr-TR" dirty="0"/>
              <a:t>	e)Denetleme dosyası</a:t>
            </a:r>
          </a:p>
          <a:p>
            <a:pPr>
              <a:buNone/>
            </a:pPr>
            <a:r>
              <a:rPr lang="tr-TR" dirty="0"/>
              <a:t>	f)Eğitim ve tatbikat dosyası</a:t>
            </a:r>
          </a:p>
          <a:p>
            <a:pPr>
              <a:buNone/>
            </a:pPr>
            <a:r>
              <a:rPr lang="tr-TR" dirty="0"/>
              <a:t>	g)Deprem ve diğer doğal afetler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lstStyle/>
          <a:p>
            <a:pPr>
              <a:buNone/>
            </a:pPr>
            <a:r>
              <a:rPr lang="tr-TR" dirty="0">
                <a:solidFill>
                  <a:srgbClr val="FF0000"/>
                </a:solidFill>
              </a:rPr>
              <a:t>	7)Sivil Savunma, Korunma, Güvenlik ve Temizlik İşlerinin Yapılması</a:t>
            </a:r>
          </a:p>
          <a:p>
            <a:r>
              <a:rPr lang="tr-TR" dirty="0"/>
              <a:t>Okul içinde güvenlik önlemleri okul müdürü, nöbetçi öğretmen, öğretmenler ve diğer personel tarafından sağlanır.</a:t>
            </a:r>
          </a:p>
          <a:p>
            <a:r>
              <a:rPr lang="tr-TR" dirty="0"/>
              <a:t>Okulda temizlik işlerini yapmakla görevli olan personel genelde hizmetlilerdir.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Yararlanılan Kaynaklar</a:t>
            </a:r>
          </a:p>
        </p:txBody>
      </p:sp>
      <p:sp>
        <p:nvSpPr>
          <p:cNvPr id="3" name="2 İçerik Yer Tutucusu"/>
          <p:cNvSpPr>
            <a:spLocks noGrp="1"/>
          </p:cNvSpPr>
          <p:nvPr>
            <p:ph idx="1"/>
          </p:nvPr>
        </p:nvSpPr>
        <p:spPr/>
        <p:txBody>
          <a:bodyPr>
            <a:normAutofit fontScale="70000" lnSpcReduction="20000"/>
          </a:bodyPr>
          <a:lstStyle/>
          <a:p>
            <a:r>
              <a:rPr lang="tr-TR" dirty="0"/>
              <a:t>Bozkurt-Bostancı, A. (2014). Okul yönetiminde eğitim-öğretim işleri. H. B. </a:t>
            </a:r>
            <a:r>
              <a:rPr lang="tr-TR" dirty="0" err="1"/>
              <a:t>Memduhoğlu</a:t>
            </a:r>
            <a:r>
              <a:rPr lang="tr-TR" dirty="0"/>
              <a:t> ve K. Yılmaz (Ed.). </a:t>
            </a:r>
            <a:r>
              <a:rPr lang="tr-TR" i="1" dirty="0"/>
              <a:t>Türk eğitim sistemi ve okul yönetimi </a:t>
            </a:r>
            <a:r>
              <a:rPr lang="tr-TR" dirty="0"/>
              <a:t>(293-277). Ankara: </a:t>
            </a:r>
            <a:r>
              <a:rPr lang="tr-TR" dirty="0" err="1"/>
              <a:t>Pegem</a:t>
            </a:r>
            <a:r>
              <a:rPr lang="tr-TR" dirty="0"/>
              <a:t> Akademi.</a:t>
            </a:r>
          </a:p>
          <a:p>
            <a:r>
              <a:rPr lang="tr-TR" dirty="0"/>
              <a:t>Bülbül, T. (2014). Okul yönetiminde öğrenci işleri. H. B. </a:t>
            </a:r>
            <a:r>
              <a:rPr lang="tr-TR" dirty="0" err="1"/>
              <a:t>Memduhoğlu</a:t>
            </a:r>
            <a:r>
              <a:rPr lang="tr-TR" dirty="0"/>
              <a:t> ve K. Yılmaz (Ed.). </a:t>
            </a:r>
            <a:r>
              <a:rPr lang="tr-TR" i="1" dirty="0"/>
              <a:t>Türk eğitim sistemi ve okul yönetimi </a:t>
            </a:r>
            <a:r>
              <a:rPr lang="tr-TR" dirty="0"/>
              <a:t>(213-237). Ankara: </a:t>
            </a:r>
            <a:r>
              <a:rPr lang="tr-TR" dirty="0" err="1"/>
              <a:t>Pegem</a:t>
            </a:r>
            <a:r>
              <a:rPr lang="tr-TR" dirty="0"/>
              <a:t> Akademi.</a:t>
            </a:r>
          </a:p>
          <a:p>
            <a:r>
              <a:rPr lang="tr-TR" dirty="0"/>
              <a:t>MEB  Okul Öncesi Eğitim ve İlköğretim Kurumları Yönetmeliği.</a:t>
            </a:r>
          </a:p>
          <a:p>
            <a:r>
              <a:rPr lang="tr-TR" dirty="0"/>
              <a:t>MEB Ortaöğretim Kurumları Yönetmeliği.</a:t>
            </a:r>
          </a:p>
          <a:p>
            <a:r>
              <a:rPr lang="tr-TR" dirty="0" err="1"/>
              <a:t>Özdem</a:t>
            </a:r>
            <a:r>
              <a:rPr lang="tr-TR" dirty="0"/>
              <a:t>, G. (2014). Okul işletmesinin yönetimi. H. B. </a:t>
            </a:r>
            <a:r>
              <a:rPr lang="tr-TR" dirty="0" err="1"/>
              <a:t>Memduhoğlu</a:t>
            </a:r>
            <a:r>
              <a:rPr lang="tr-TR" dirty="0"/>
              <a:t> ve K. Yılmaz (Ed.). </a:t>
            </a:r>
            <a:r>
              <a:rPr lang="tr-TR" i="1" dirty="0"/>
              <a:t>Türk eğitim sistemi ve okul yönetimi </a:t>
            </a:r>
            <a:r>
              <a:rPr lang="tr-TR" dirty="0"/>
              <a:t>(279-301). Ankara: </a:t>
            </a:r>
            <a:r>
              <a:rPr lang="tr-TR" dirty="0" err="1"/>
              <a:t>Pegem</a:t>
            </a:r>
            <a:r>
              <a:rPr lang="tr-TR" dirty="0"/>
              <a:t> Akademi.</a:t>
            </a:r>
          </a:p>
          <a:p>
            <a:r>
              <a:rPr lang="tr-TR" dirty="0"/>
              <a:t>Tunç, B. (2014). Okul yönetiminde çalışan hizmetleri. H. B. </a:t>
            </a:r>
            <a:r>
              <a:rPr lang="tr-TR" dirty="0" err="1"/>
              <a:t>Memduhoğlu</a:t>
            </a:r>
            <a:r>
              <a:rPr lang="tr-TR" dirty="0"/>
              <a:t> ve K. Yılmaz (Ed.). </a:t>
            </a:r>
            <a:r>
              <a:rPr lang="tr-TR" i="1" dirty="0"/>
              <a:t>Türk eğitim sistemi ve okul yönetimi</a:t>
            </a:r>
            <a:r>
              <a:rPr lang="tr-TR" dirty="0"/>
              <a:t> (191-211). Ankara: </a:t>
            </a:r>
            <a:r>
              <a:rPr lang="tr-TR" dirty="0" err="1"/>
              <a:t>Pegem</a:t>
            </a:r>
            <a:r>
              <a:rPr lang="tr-TR" dirty="0"/>
              <a:t> Akademi.</a:t>
            </a:r>
          </a:p>
          <a:p>
            <a:endParaRPr lang="tr-TR" dirty="0"/>
          </a:p>
          <a:p>
            <a:endParaRPr lang="tr-TR" dirty="0"/>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normAutofit fontScale="92500" lnSpcReduction="10000"/>
          </a:bodyPr>
          <a:lstStyle/>
          <a:p>
            <a:r>
              <a:rPr lang="tr-TR" dirty="0">
                <a:solidFill>
                  <a:srgbClr val="FF0000"/>
                </a:solidFill>
              </a:rPr>
              <a:t>Okul işletmesi alanına giren işler:</a:t>
            </a:r>
          </a:p>
          <a:p>
            <a:pPr>
              <a:buNone/>
            </a:pPr>
            <a:r>
              <a:rPr lang="tr-TR" dirty="0"/>
              <a:t>	1)Okul, Bina ve Tesislerin Bakım ve Onarım İşleri</a:t>
            </a:r>
          </a:p>
          <a:p>
            <a:pPr>
              <a:buNone/>
            </a:pPr>
            <a:r>
              <a:rPr lang="tr-TR" dirty="0"/>
              <a:t>	2)Okulda Yazı İşleri</a:t>
            </a:r>
          </a:p>
          <a:p>
            <a:pPr>
              <a:buNone/>
            </a:pPr>
            <a:r>
              <a:rPr lang="tr-TR" dirty="0"/>
              <a:t>	3)Ayniyat İşlerinin Yapılması</a:t>
            </a:r>
          </a:p>
          <a:p>
            <a:pPr>
              <a:buNone/>
            </a:pPr>
            <a:r>
              <a:rPr lang="tr-TR" dirty="0"/>
              <a:t>	4)Kooperatif ve Kantin İşlerinin Yapılması</a:t>
            </a:r>
          </a:p>
          <a:p>
            <a:pPr>
              <a:buNone/>
            </a:pPr>
            <a:r>
              <a:rPr lang="tr-TR" dirty="0"/>
              <a:t>	5)Döner Sermaye İşlerinin Yapılması</a:t>
            </a:r>
          </a:p>
          <a:p>
            <a:pPr>
              <a:buNone/>
            </a:pPr>
            <a:r>
              <a:rPr lang="tr-TR" dirty="0"/>
              <a:t>	6)Bütçe ve Hesap İşlerinin Yapılması</a:t>
            </a:r>
          </a:p>
          <a:p>
            <a:pPr>
              <a:buNone/>
            </a:pPr>
            <a:r>
              <a:rPr lang="tr-TR" dirty="0"/>
              <a:t>	7)Sivil Savunma, Korunma, Güvenlik ve Temizlik İşlerinin Yapılması</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normAutofit fontScale="92500" lnSpcReduction="10000"/>
          </a:bodyPr>
          <a:lstStyle/>
          <a:p>
            <a:pPr>
              <a:buNone/>
            </a:pPr>
            <a:r>
              <a:rPr lang="tr-TR" dirty="0">
                <a:solidFill>
                  <a:srgbClr val="FF0000"/>
                </a:solidFill>
              </a:rPr>
              <a:t>	1)Okul, Bina ve Tesislerin Bakım ve Onarım İşleri</a:t>
            </a:r>
          </a:p>
          <a:p>
            <a:r>
              <a:rPr lang="tr-TR" dirty="0"/>
              <a:t>Okul, bina ve tesislerin bakım ve onarım işleriyle ilgili konular “Devlet Binaları İşletme, Bakım, Onarım Yönetmeliğinde geniş bir biçimde yer bulmuştur.</a:t>
            </a:r>
          </a:p>
          <a:p>
            <a:r>
              <a:rPr lang="tr-TR" dirty="0"/>
              <a:t>MEB’e bağlı okullarda, bakım, onarım ve tadilatlarla ilgili yapılması gereken iş ve işlemler her yıl Millî Eğitim Bakanlığı Yatırımlar ve Tesisler Dairesi Başkanlığı tarafından yayınlanan bir genelge ile okullara bildirilmektedir.</a:t>
            </a:r>
          </a:p>
          <a:p>
            <a:pPr>
              <a:buNone/>
            </a:pPr>
            <a:endParaRPr lang="tr-TR" dirty="0"/>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normAutofit fontScale="92500" lnSpcReduction="10000"/>
          </a:bodyPr>
          <a:lstStyle/>
          <a:p>
            <a:pPr>
              <a:buNone/>
            </a:pPr>
            <a:r>
              <a:rPr lang="tr-TR" dirty="0">
                <a:solidFill>
                  <a:srgbClr val="FF0000"/>
                </a:solidFill>
              </a:rPr>
              <a:t>	1)Okul, Bina ve Tesislerin Bakım ve Onarım İşleri</a:t>
            </a:r>
          </a:p>
          <a:p>
            <a:r>
              <a:rPr lang="tr-TR" dirty="0"/>
              <a:t>Okul ve çevre olanakları ile yapılamayacak onarım ve tadilat işleri için Millî Eğitim Müdürlüğüne onarım ve tadilat yapılması gereken kısımlarının açıkça belirtildiği  bir yazı yazılarak keşif yaptırılması istenmesi gerektiği belirtilmektedir.    </a:t>
            </a:r>
          </a:p>
          <a:p>
            <a:r>
              <a:rPr lang="tr-TR" dirty="0"/>
              <a:t>1739 sayılı Millî Eğitim Temel Yasası 51. madde: “Her derece ve türdeki eğitim kurumlarına ait bina ve tesisler çevrenin ihtiyaçlarına göre MEB’ce planlanır ve yaptırılır.”   </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OKUL İŞLETMESİNİN YÖNETİMİ</a:t>
            </a:r>
          </a:p>
        </p:txBody>
      </p:sp>
      <p:sp>
        <p:nvSpPr>
          <p:cNvPr id="3" name="2 İçerik Yer Tutucusu"/>
          <p:cNvSpPr>
            <a:spLocks noGrp="1"/>
          </p:cNvSpPr>
          <p:nvPr>
            <p:ph idx="1"/>
          </p:nvPr>
        </p:nvSpPr>
        <p:spPr/>
        <p:txBody>
          <a:bodyPr/>
          <a:lstStyle/>
          <a:p>
            <a:pPr>
              <a:buNone/>
            </a:pPr>
            <a:r>
              <a:rPr lang="tr-TR" dirty="0"/>
              <a:t>	</a:t>
            </a:r>
            <a:r>
              <a:rPr lang="tr-TR" dirty="0">
                <a:solidFill>
                  <a:srgbClr val="FF0000"/>
                </a:solidFill>
              </a:rPr>
              <a:t>2)Okulda Yazı İşleri</a:t>
            </a:r>
          </a:p>
          <a:p>
            <a:endParaRPr lang="tr-TR" dirty="0"/>
          </a:p>
          <a:p>
            <a:endParaRPr lang="tr-TR" dirty="0"/>
          </a:p>
          <a:p>
            <a:endParaRPr lang="tr-TR" dirty="0"/>
          </a:p>
          <a:p>
            <a:endParaRPr lang="tr-TR" dirty="0"/>
          </a:p>
          <a:p>
            <a:endParaRPr lang="tr-TR" dirty="0"/>
          </a:p>
          <a:p>
            <a:r>
              <a:rPr lang="tr-TR" dirty="0"/>
              <a:t>Şekil 1. Dosya No</a:t>
            </a:r>
          </a:p>
        </p:txBody>
      </p:sp>
      <p:pic>
        <p:nvPicPr>
          <p:cNvPr id="3074" name="Picture 2" descr="C:\Users\User\Desktop\Dosya No-page0001.jpg"/>
          <p:cNvPicPr>
            <a:picLocks noChangeAspect="1" noChangeArrowheads="1"/>
          </p:cNvPicPr>
          <p:nvPr/>
        </p:nvPicPr>
        <p:blipFill>
          <a:blip r:embed="rId2"/>
          <a:srcRect/>
          <a:stretch>
            <a:fillRect/>
          </a:stretch>
        </p:blipFill>
        <p:spPr bwMode="auto">
          <a:xfrm>
            <a:off x="642910" y="2143116"/>
            <a:ext cx="6242050" cy="3124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OKUL İŞLETMESİNİN YÖNETİMİ</a:t>
            </a:r>
          </a:p>
        </p:txBody>
      </p:sp>
      <p:sp>
        <p:nvSpPr>
          <p:cNvPr id="3" name="2 İçerik Yer Tutucusu"/>
          <p:cNvSpPr>
            <a:spLocks noGrp="1"/>
          </p:cNvSpPr>
          <p:nvPr>
            <p:ph idx="1"/>
          </p:nvPr>
        </p:nvSpPr>
        <p:spPr/>
        <p:txBody>
          <a:bodyPr>
            <a:normAutofit fontScale="92500"/>
          </a:bodyPr>
          <a:lstStyle/>
          <a:p>
            <a:pPr>
              <a:buNone/>
            </a:pPr>
            <a:r>
              <a:rPr lang="tr-TR" dirty="0">
                <a:solidFill>
                  <a:srgbClr val="FF0000"/>
                </a:solidFill>
              </a:rPr>
              <a:t>	2)Okulda Yazı İşleri</a:t>
            </a:r>
          </a:p>
          <a:p>
            <a:r>
              <a:rPr lang="tr-TR" dirty="0"/>
              <a:t>Birim (Haberleşme) kodu, yazının hazırlandığı kurum ve kuruluşun en alt birimine kadar belirlendiği kodlama olup 1991/17 sayılı Başbakanlık Genelgesi ile kullanılması mecburî kılınmıştır.</a:t>
            </a:r>
          </a:p>
          <a:p>
            <a:r>
              <a:rPr lang="tr-TR" dirty="0"/>
              <a:t>Dosya numarası, yazının konusunu ifade ettiği gibi, işlemi biten yazının ait olduğu dosyayı veya hangi dosyaya konulacağını göstermektedir.</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985</TotalTime>
  <Words>1321</Words>
  <Application>Microsoft Office PowerPoint</Application>
  <PresentationFormat>Ekran Gösterisi (4:3)</PresentationFormat>
  <Paragraphs>136</Paragraphs>
  <Slides>24</Slides>
  <Notes>0</Notes>
  <HiddenSlides>0</HiddenSlides>
  <MMClips>0</MMClips>
  <ScaleCrop>false</ScaleCrop>
  <HeadingPairs>
    <vt:vector size="8" baseType="variant">
      <vt:variant>
        <vt:lpstr>Kullanılan Yazı Tipleri</vt:lpstr>
      </vt:variant>
      <vt:variant>
        <vt:i4>2</vt:i4>
      </vt:variant>
      <vt:variant>
        <vt:lpstr>Tema</vt:lpstr>
      </vt:variant>
      <vt:variant>
        <vt:i4>1</vt:i4>
      </vt:variant>
      <vt:variant>
        <vt:lpstr>Eklenmiş OLE Hizmet Programları</vt:lpstr>
      </vt:variant>
      <vt:variant>
        <vt:i4>1</vt:i4>
      </vt:variant>
      <vt:variant>
        <vt:lpstr>Slayt Başlıkları</vt:lpstr>
      </vt:variant>
      <vt:variant>
        <vt:i4>24</vt:i4>
      </vt:variant>
    </vt:vector>
  </HeadingPairs>
  <TitlesOfParts>
    <vt:vector size="28" baseType="lpstr">
      <vt:lpstr>Arial</vt:lpstr>
      <vt:lpstr>Calibri</vt:lpstr>
      <vt:lpstr>Ofis Teması</vt:lpstr>
      <vt:lpstr>Belge</vt:lpstr>
      <vt:lpstr>OKUL İŞLETMESİ</vt:lpstr>
      <vt:lpstr>KAZANIMLAR</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OKUL İŞLETMESİNİN YÖNETİMİ</vt:lpstr>
      <vt:lpstr>Yararlanılan Kaynaklar</vt:lpstr>
      <vt:lpstr>OKUL İŞLETMESİNİN YÖNETİMİ</vt:lpstr>
      <vt:lpstr>OKUL İŞLETMESİNİN YÖNETİMİ</vt:lpstr>
      <vt:lpstr>OKUL İŞLETMESİNİN YÖNETİMİ</vt:lpstr>
      <vt:lpstr>OKUL İŞLETMESİNİN YÖNETİMİ</vt:lpstr>
      <vt:lpstr>OKUL İŞLETMESİNİN YÖNETİMİ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OKUL YÖNETİMİNDE ÇALIŞAN HİZMETLERİ  OKUL YÖNETİMİNDE ÖĞRENCİ İŞLERİ  OKUL YÖNETİMİNDE EĞİTİM-ÖĞRETİM İŞLERİ  OKUL İŞLETMESİNİN YÖNETİMİ</dc:title>
  <dc:creator>inci �z</dc:creator>
  <cp:lastModifiedBy>mahmut keskin</cp:lastModifiedBy>
  <cp:revision>326</cp:revision>
  <dcterms:created xsi:type="dcterms:W3CDTF">2017-01-31T01:33:59Z</dcterms:created>
  <dcterms:modified xsi:type="dcterms:W3CDTF">2021-02-25T15:32:34Z</dcterms:modified>
</cp:coreProperties>
</file>