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 id="2147483683" r:id="rId2"/>
  </p:sldMasterIdLst>
  <p:sldIdLst>
    <p:sldId id="256" r:id="rId3"/>
    <p:sldId id="298" r:id="rId4"/>
    <p:sldId id="263" r:id="rId5"/>
    <p:sldId id="270" r:id="rId6"/>
    <p:sldId id="280" r:id="rId7"/>
    <p:sldId id="283" r:id="rId8"/>
    <p:sldId id="264" r:id="rId9"/>
    <p:sldId id="267" r:id="rId10"/>
    <p:sldId id="275" r:id="rId11"/>
    <p:sldId id="284" r:id="rId12"/>
    <p:sldId id="285" r:id="rId13"/>
    <p:sldId id="286" r:id="rId14"/>
    <p:sldId id="281" r:id="rId15"/>
    <p:sldId id="282" r:id="rId16"/>
    <p:sldId id="278" r:id="rId17"/>
    <p:sldId id="277" r:id="rId18"/>
    <p:sldId id="276" r:id="rId19"/>
    <p:sldId id="273" r:id="rId20"/>
    <p:sldId id="274" r:id="rId21"/>
    <p:sldId id="287" r:id="rId22"/>
    <p:sldId id="288" r:id="rId23"/>
    <p:sldId id="289" r:id="rId24"/>
    <p:sldId id="290" r:id="rId25"/>
    <p:sldId id="291" r:id="rId26"/>
    <p:sldId id="292" r:id="rId27"/>
    <p:sldId id="293" r:id="rId28"/>
    <p:sldId id="294" r:id="rId29"/>
    <p:sldId id="295" r:id="rId30"/>
    <p:sldId id="296" r:id="rId31"/>
    <p:sldId id="29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5" autoAdjust="0"/>
    <p:restoredTop sz="94660"/>
  </p:normalViewPr>
  <p:slideViewPr>
    <p:cSldViewPr snapToGrid="0">
      <p:cViewPr varScale="1">
        <p:scale>
          <a:sx n="86" d="100"/>
          <a:sy n="86" d="100"/>
        </p:scale>
        <p:origin x="108"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D28A4F-C6B8-4891-AC25-CA86750C4FEA}" type="doc">
      <dgm:prSet loTypeId="urn:microsoft.com/office/officeart/2005/8/layout/hList6" loCatId="list" qsTypeId="urn:microsoft.com/office/officeart/2005/8/quickstyle/3d1" qsCatId="3D" csTypeId="urn:microsoft.com/office/officeart/2005/8/colors/accent3_2" csCatId="accent3" phldr="1"/>
      <dgm:spPr/>
      <dgm:t>
        <a:bodyPr/>
        <a:lstStyle/>
        <a:p>
          <a:endParaRPr lang="tr-TR"/>
        </a:p>
      </dgm:t>
    </dgm:pt>
    <dgm:pt modelId="{CC68C1AD-0B79-4110-8B17-AB97F1EAD197}">
      <dgm:prSet phldrT="[Metin]" custT="1"/>
      <dgm:spPr/>
      <dgm:t>
        <a:bodyPr/>
        <a:lstStyle/>
        <a:p>
          <a:pPr algn="l"/>
          <a:r>
            <a:rPr lang="tr-TR" sz="2000" dirty="0">
              <a:solidFill>
                <a:schemeClr val="bg1"/>
              </a:solidFill>
              <a:effectLst>
                <a:outerShdw blurRad="38100" dist="38100" dir="2700000" algn="tl">
                  <a:srgbClr val="000000">
                    <a:alpha val="43137"/>
                  </a:srgbClr>
                </a:outerShdw>
              </a:effectLst>
              <a:latin typeface="Cambria" pitchFamily="18" charset="0"/>
            </a:rPr>
            <a:t>Özel eğitim yaklaşık iki asırdır dünya tarihinde yer almaktadır. Özel gereksinimi olan bireyler kimi zaman destan yazdı, kimi zaman ölüme terk edildi.</a:t>
          </a:r>
        </a:p>
      </dgm:t>
    </dgm:pt>
    <dgm:pt modelId="{F04F595F-BFAC-4C7D-B22A-BE2D97290465}" type="parTrans" cxnId="{2F8F65CA-E01D-42C6-B8A8-45CD10F65C27}">
      <dgm:prSet/>
      <dgm:spPr/>
      <dgm:t>
        <a:bodyPr/>
        <a:lstStyle/>
        <a:p>
          <a:endParaRPr lang="tr-TR"/>
        </a:p>
      </dgm:t>
    </dgm:pt>
    <dgm:pt modelId="{FCD9CF9B-FECD-47BF-8457-63DA819D7F17}" type="sibTrans" cxnId="{2F8F65CA-E01D-42C6-B8A8-45CD10F65C27}">
      <dgm:prSet/>
      <dgm:spPr/>
      <dgm:t>
        <a:bodyPr/>
        <a:lstStyle/>
        <a:p>
          <a:endParaRPr lang="tr-TR"/>
        </a:p>
      </dgm:t>
    </dgm:pt>
    <dgm:pt modelId="{4E99C748-4404-4311-88A2-9A8CE2C095AD}">
      <dgm:prSet phldrT="[Metin]" custT="1"/>
      <dgm:spPr/>
      <dgm:t>
        <a:bodyPr/>
        <a:lstStyle/>
        <a:p>
          <a:pPr algn="l"/>
          <a:r>
            <a:rPr lang="tr-TR" sz="2000" dirty="0">
              <a:solidFill>
                <a:schemeClr val="bg1"/>
              </a:solidFill>
              <a:effectLst>
                <a:outerShdw blurRad="38100" dist="38100" dir="2700000" algn="tl">
                  <a:srgbClr val="000000">
                    <a:alpha val="43137"/>
                  </a:srgbClr>
                </a:outerShdw>
              </a:effectLst>
              <a:latin typeface="Cambria" pitchFamily="18" charset="0"/>
            </a:rPr>
            <a:t>İlkel toplumlarda kişinin varlığını sürdürebilmesi için “üretici, savaşçı, sihirbazlık” gibi nitelikler gerekirdi.</a:t>
          </a:r>
        </a:p>
      </dgm:t>
    </dgm:pt>
    <dgm:pt modelId="{C41C2EA3-65CB-4206-81EF-70A067A54F3C}" type="parTrans" cxnId="{954D1270-610D-4801-8E83-59895816E6A0}">
      <dgm:prSet/>
      <dgm:spPr/>
      <dgm:t>
        <a:bodyPr/>
        <a:lstStyle/>
        <a:p>
          <a:endParaRPr lang="tr-TR"/>
        </a:p>
      </dgm:t>
    </dgm:pt>
    <dgm:pt modelId="{1BF33A41-B7A5-4CDD-878B-088D3751D970}" type="sibTrans" cxnId="{954D1270-610D-4801-8E83-59895816E6A0}">
      <dgm:prSet/>
      <dgm:spPr/>
      <dgm:t>
        <a:bodyPr/>
        <a:lstStyle/>
        <a:p>
          <a:endParaRPr lang="tr-TR"/>
        </a:p>
      </dgm:t>
    </dgm:pt>
    <dgm:pt modelId="{FC457DC6-B991-446E-9DDA-158AEE152DFB}">
      <dgm:prSet custT="1"/>
      <dgm:spPr/>
      <dgm:t>
        <a:bodyPr/>
        <a:lstStyle/>
        <a:p>
          <a:pPr algn="l"/>
          <a:r>
            <a:rPr lang="tr-TR" sz="2000" dirty="0">
              <a:solidFill>
                <a:schemeClr val="bg1"/>
              </a:solidFill>
              <a:effectLst>
                <a:outerShdw blurRad="38100" dist="38100" dir="2700000" algn="tl">
                  <a:srgbClr val="000000">
                    <a:alpha val="43137"/>
                  </a:srgbClr>
                </a:outerShdw>
              </a:effectLst>
              <a:latin typeface="Cambria" pitchFamily="18" charset="0"/>
            </a:rPr>
            <a:t>Başkasına bağımlı düşen toplum sırttan atılması gereken bir ağırlık sayılırdı. İşte bu güçsüz, düşkün, sakat diye adlandırılan bireylerin ancak 1800’lerde özel gereksinimi olduğu kabul edildi.</a:t>
          </a:r>
        </a:p>
      </dgm:t>
    </dgm:pt>
    <dgm:pt modelId="{CC33327B-8FF3-4DA0-880A-0C92C97AC99B}" type="parTrans" cxnId="{3C61E96D-5428-4D46-94F2-76F894719BA9}">
      <dgm:prSet/>
      <dgm:spPr/>
      <dgm:t>
        <a:bodyPr/>
        <a:lstStyle/>
        <a:p>
          <a:endParaRPr lang="tr-TR"/>
        </a:p>
      </dgm:t>
    </dgm:pt>
    <dgm:pt modelId="{29B12DCE-6D62-4EFD-9D55-D97AE43BC556}" type="sibTrans" cxnId="{3C61E96D-5428-4D46-94F2-76F894719BA9}">
      <dgm:prSet/>
      <dgm:spPr/>
      <dgm:t>
        <a:bodyPr/>
        <a:lstStyle/>
        <a:p>
          <a:endParaRPr lang="tr-TR"/>
        </a:p>
      </dgm:t>
    </dgm:pt>
    <dgm:pt modelId="{BCE6AF5F-799B-4EA5-9684-B1E6E5B2FF2C}" type="pres">
      <dgm:prSet presAssocID="{9FD28A4F-C6B8-4891-AC25-CA86750C4FEA}" presName="Name0" presStyleCnt="0">
        <dgm:presLayoutVars>
          <dgm:dir/>
          <dgm:resizeHandles val="exact"/>
        </dgm:presLayoutVars>
      </dgm:prSet>
      <dgm:spPr/>
    </dgm:pt>
    <dgm:pt modelId="{C721184E-B3EC-4EA5-BEDD-D894217CF4BC}" type="pres">
      <dgm:prSet presAssocID="{CC68C1AD-0B79-4110-8B17-AB97F1EAD197}" presName="node" presStyleLbl="node1" presStyleIdx="0" presStyleCnt="3">
        <dgm:presLayoutVars>
          <dgm:bulletEnabled val="1"/>
        </dgm:presLayoutVars>
      </dgm:prSet>
      <dgm:spPr/>
    </dgm:pt>
    <dgm:pt modelId="{5A560C73-8C47-4EB7-9020-252F85D765FD}" type="pres">
      <dgm:prSet presAssocID="{FCD9CF9B-FECD-47BF-8457-63DA819D7F17}" presName="sibTrans" presStyleCnt="0"/>
      <dgm:spPr/>
    </dgm:pt>
    <dgm:pt modelId="{DFA0B6D3-BB95-4A7A-B35F-8BDD3ECD5D7E}" type="pres">
      <dgm:prSet presAssocID="{4E99C748-4404-4311-88A2-9A8CE2C095AD}" presName="node" presStyleLbl="node1" presStyleIdx="1" presStyleCnt="3">
        <dgm:presLayoutVars>
          <dgm:bulletEnabled val="1"/>
        </dgm:presLayoutVars>
      </dgm:prSet>
      <dgm:spPr/>
    </dgm:pt>
    <dgm:pt modelId="{5512DB71-F44D-4EC9-82F5-0F8AF5C90FA0}" type="pres">
      <dgm:prSet presAssocID="{1BF33A41-B7A5-4CDD-878B-088D3751D970}" presName="sibTrans" presStyleCnt="0"/>
      <dgm:spPr/>
    </dgm:pt>
    <dgm:pt modelId="{71312F47-7E55-42BA-B518-16E38D05618E}" type="pres">
      <dgm:prSet presAssocID="{FC457DC6-B991-446E-9DDA-158AEE152DFB}" presName="node" presStyleLbl="node1" presStyleIdx="2" presStyleCnt="3">
        <dgm:presLayoutVars>
          <dgm:bulletEnabled val="1"/>
        </dgm:presLayoutVars>
      </dgm:prSet>
      <dgm:spPr/>
    </dgm:pt>
  </dgm:ptLst>
  <dgm:cxnLst>
    <dgm:cxn modelId="{E08B9B31-196F-43F9-A035-028888C769FB}" type="presOf" srcId="{9FD28A4F-C6B8-4891-AC25-CA86750C4FEA}" destId="{BCE6AF5F-799B-4EA5-9684-B1E6E5B2FF2C}" srcOrd="0" destOrd="0" presId="urn:microsoft.com/office/officeart/2005/8/layout/hList6"/>
    <dgm:cxn modelId="{8E8E7F32-5972-4D0D-9004-1A4B70E517AF}" type="presOf" srcId="{CC68C1AD-0B79-4110-8B17-AB97F1EAD197}" destId="{C721184E-B3EC-4EA5-BEDD-D894217CF4BC}" srcOrd="0" destOrd="0" presId="urn:microsoft.com/office/officeart/2005/8/layout/hList6"/>
    <dgm:cxn modelId="{B617A33B-3C89-4FBB-B0D7-18AA35594082}" type="presOf" srcId="{4E99C748-4404-4311-88A2-9A8CE2C095AD}" destId="{DFA0B6D3-BB95-4A7A-B35F-8BDD3ECD5D7E}" srcOrd="0" destOrd="0" presId="urn:microsoft.com/office/officeart/2005/8/layout/hList6"/>
    <dgm:cxn modelId="{96B83062-CD79-4429-9FEF-3A1253CD48AA}" type="presOf" srcId="{FC457DC6-B991-446E-9DDA-158AEE152DFB}" destId="{71312F47-7E55-42BA-B518-16E38D05618E}" srcOrd="0" destOrd="0" presId="urn:microsoft.com/office/officeart/2005/8/layout/hList6"/>
    <dgm:cxn modelId="{3C61E96D-5428-4D46-94F2-76F894719BA9}" srcId="{9FD28A4F-C6B8-4891-AC25-CA86750C4FEA}" destId="{FC457DC6-B991-446E-9DDA-158AEE152DFB}" srcOrd="2" destOrd="0" parTransId="{CC33327B-8FF3-4DA0-880A-0C92C97AC99B}" sibTransId="{29B12DCE-6D62-4EFD-9D55-D97AE43BC556}"/>
    <dgm:cxn modelId="{954D1270-610D-4801-8E83-59895816E6A0}" srcId="{9FD28A4F-C6B8-4891-AC25-CA86750C4FEA}" destId="{4E99C748-4404-4311-88A2-9A8CE2C095AD}" srcOrd="1" destOrd="0" parTransId="{C41C2EA3-65CB-4206-81EF-70A067A54F3C}" sibTransId="{1BF33A41-B7A5-4CDD-878B-088D3751D970}"/>
    <dgm:cxn modelId="{2F8F65CA-E01D-42C6-B8A8-45CD10F65C27}" srcId="{9FD28A4F-C6B8-4891-AC25-CA86750C4FEA}" destId="{CC68C1AD-0B79-4110-8B17-AB97F1EAD197}" srcOrd="0" destOrd="0" parTransId="{F04F595F-BFAC-4C7D-B22A-BE2D97290465}" sibTransId="{FCD9CF9B-FECD-47BF-8457-63DA819D7F17}"/>
    <dgm:cxn modelId="{26BA3B1C-3D64-477C-8CA8-B27B05AC77C7}" type="presParOf" srcId="{BCE6AF5F-799B-4EA5-9684-B1E6E5B2FF2C}" destId="{C721184E-B3EC-4EA5-BEDD-D894217CF4BC}" srcOrd="0" destOrd="0" presId="urn:microsoft.com/office/officeart/2005/8/layout/hList6"/>
    <dgm:cxn modelId="{5CB63CA0-D739-40DF-8C8B-B7A8DD98EB99}" type="presParOf" srcId="{BCE6AF5F-799B-4EA5-9684-B1E6E5B2FF2C}" destId="{5A560C73-8C47-4EB7-9020-252F85D765FD}" srcOrd="1" destOrd="0" presId="urn:microsoft.com/office/officeart/2005/8/layout/hList6"/>
    <dgm:cxn modelId="{5D6F0562-D8D8-4BA5-9EF1-9429A72C6C42}" type="presParOf" srcId="{BCE6AF5F-799B-4EA5-9684-B1E6E5B2FF2C}" destId="{DFA0B6D3-BB95-4A7A-B35F-8BDD3ECD5D7E}" srcOrd="2" destOrd="0" presId="urn:microsoft.com/office/officeart/2005/8/layout/hList6"/>
    <dgm:cxn modelId="{246EDFFC-CBAF-4D08-BC62-6E258A7B1D2D}" type="presParOf" srcId="{BCE6AF5F-799B-4EA5-9684-B1E6E5B2FF2C}" destId="{5512DB71-F44D-4EC9-82F5-0F8AF5C90FA0}" srcOrd="3" destOrd="0" presId="urn:microsoft.com/office/officeart/2005/8/layout/hList6"/>
    <dgm:cxn modelId="{908BD8DD-6597-4925-8DE6-619D52D320D8}" type="presParOf" srcId="{BCE6AF5F-799B-4EA5-9684-B1E6E5B2FF2C}" destId="{71312F47-7E55-42BA-B518-16E38D05618E}"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750822-3E6F-46C2-9E62-B6C7BF1CBBCC}" type="doc">
      <dgm:prSet loTypeId="urn:microsoft.com/office/officeart/2005/8/layout/vProcess5" loCatId="process" qsTypeId="urn:microsoft.com/office/officeart/2005/8/quickstyle/3d1" qsCatId="3D" csTypeId="urn:microsoft.com/office/officeart/2005/8/colors/colorful5" csCatId="colorful" phldr="1"/>
      <dgm:spPr/>
      <dgm:t>
        <a:bodyPr/>
        <a:lstStyle/>
        <a:p>
          <a:endParaRPr lang="tr-TR"/>
        </a:p>
      </dgm:t>
    </dgm:pt>
    <dgm:pt modelId="{5D71A365-01A1-4327-A524-2AAB581C8E77}">
      <dgm:prSet phldrT="[Metin]" custT="1"/>
      <dgm:spPr/>
      <dgm:t>
        <a:bodyPr/>
        <a:lstStyle/>
        <a:p>
          <a:r>
            <a:rPr lang="tr-TR" sz="2000" dirty="0">
              <a:effectLst>
                <a:outerShdw blurRad="38100" dist="38100" dir="2700000" algn="tl">
                  <a:srgbClr val="000000">
                    <a:alpha val="43137"/>
                  </a:srgbClr>
                </a:outerShdw>
              </a:effectLst>
              <a:latin typeface="Cambria" pitchFamily="18" charset="0"/>
            </a:rPr>
            <a:t>Özel eğitimde okullaşma tarihçesi; öncelikle klinik çalışmaları ile başladı.</a:t>
          </a:r>
        </a:p>
      </dgm:t>
    </dgm:pt>
    <dgm:pt modelId="{44792A22-525D-4107-A430-EB49CF148B38}" type="parTrans" cxnId="{0FFD6BE6-81CE-4A16-92DA-3022E5A3CA7F}">
      <dgm:prSet/>
      <dgm:spPr/>
      <dgm:t>
        <a:bodyPr/>
        <a:lstStyle/>
        <a:p>
          <a:endParaRPr lang="tr-TR"/>
        </a:p>
      </dgm:t>
    </dgm:pt>
    <dgm:pt modelId="{EE91AD4F-5AE3-44FF-A00B-F0C46F89B7DA}" type="sibTrans" cxnId="{0FFD6BE6-81CE-4A16-92DA-3022E5A3CA7F}">
      <dgm:prSet/>
      <dgm:spPr/>
      <dgm:t>
        <a:bodyPr/>
        <a:lstStyle/>
        <a:p>
          <a:endParaRPr lang="tr-TR"/>
        </a:p>
      </dgm:t>
    </dgm:pt>
    <dgm:pt modelId="{AEAAE976-1F4E-46B1-A414-D69717A4DFC6}">
      <dgm:prSet phldrT="[Metin]" custT="1"/>
      <dgm:spPr/>
      <dgm:t>
        <a:bodyPr/>
        <a:lstStyle/>
        <a:p>
          <a:r>
            <a:rPr lang="tr-TR" sz="2000" dirty="0">
              <a:effectLst>
                <a:outerShdw blurRad="38100" dist="38100" dir="2700000" algn="tl">
                  <a:srgbClr val="000000">
                    <a:alpha val="43137"/>
                  </a:srgbClr>
                </a:outerShdw>
              </a:effectLst>
              <a:latin typeface="Cambria" pitchFamily="18" charset="0"/>
            </a:rPr>
            <a:t>Daha sonra yatılı okul ve ayrı okul düzenlemeleri</a:t>
          </a:r>
        </a:p>
      </dgm:t>
    </dgm:pt>
    <dgm:pt modelId="{A33AC8ED-8732-48A0-A4F4-5988C325FCAF}" type="parTrans" cxnId="{8A2D0DA3-28DF-4EBE-AF7C-0BFF74510165}">
      <dgm:prSet/>
      <dgm:spPr/>
      <dgm:t>
        <a:bodyPr/>
        <a:lstStyle/>
        <a:p>
          <a:endParaRPr lang="tr-TR"/>
        </a:p>
      </dgm:t>
    </dgm:pt>
    <dgm:pt modelId="{FBF1C2E8-DDAD-4AAB-8F6E-9315435ED42B}" type="sibTrans" cxnId="{8A2D0DA3-28DF-4EBE-AF7C-0BFF74510165}">
      <dgm:prSet/>
      <dgm:spPr/>
      <dgm:t>
        <a:bodyPr/>
        <a:lstStyle/>
        <a:p>
          <a:endParaRPr lang="tr-TR"/>
        </a:p>
      </dgm:t>
    </dgm:pt>
    <dgm:pt modelId="{FF0E7399-22D5-4D5E-9AC3-A9058951E426}">
      <dgm:prSet phldrT="[Metin]" custT="1"/>
      <dgm:spPr/>
      <dgm:t>
        <a:bodyPr/>
        <a:lstStyle/>
        <a:p>
          <a:r>
            <a:rPr lang="tr-TR" sz="2000" dirty="0">
              <a:effectLst>
                <a:outerShdw blurRad="38100" dist="38100" dir="2700000" algn="tl">
                  <a:srgbClr val="000000">
                    <a:alpha val="43137"/>
                  </a:srgbClr>
                </a:outerShdw>
              </a:effectLst>
              <a:latin typeface="Cambria" pitchFamily="18" charset="0"/>
            </a:rPr>
            <a:t>Bütünleşme çabaları, genel eğitim okullarına açılan özel sınıflar</a:t>
          </a:r>
        </a:p>
      </dgm:t>
    </dgm:pt>
    <dgm:pt modelId="{01098D15-CF85-4370-8140-FFB8FB3F93CB}" type="parTrans" cxnId="{0827E288-9B85-4290-8D7A-0F22A7796E57}">
      <dgm:prSet/>
      <dgm:spPr/>
      <dgm:t>
        <a:bodyPr/>
        <a:lstStyle/>
        <a:p>
          <a:endParaRPr lang="tr-TR"/>
        </a:p>
      </dgm:t>
    </dgm:pt>
    <dgm:pt modelId="{9F138E14-743C-4C97-824A-A7B985AC53A4}" type="sibTrans" cxnId="{0827E288-9B85-4290-8D7A-0F22A7796E57}">
      <dgm:prSet/>
      <dgm:spPr/>
      <dgm:t>
        <a:bodyPr/>
        <a:lstStyle/>
        <a:p>
          <a:endParaRPr lang="tr-TR"/>
        </a:p>
      </dgm:t>
    </dgm:pt>
    <dgm:pt modelId="{9B10EA63-A5B2-4A5E-82EC-CDE9F48128B7}">
      <dgm:prSet custT="1"/>
      <dgm:spPr/>
      <dgm:t>
        <a:bodyPr/>
        <a:lstStyle/>
        <a:p>
          <a:r>
            <a:rPr lang="tr-TR" sz="2000" dirty="0">
              <a:effectLst>
                <a:outerShdw blurRad="38100" dist="38100" dir="2700000" algn="tl">
                  <a:srgbClr val="000000">
                    <a:alpha val="43137"/>
                  </a:srgbClr>
                </a:outerShdw>
              </a:effectLst>
              <a:latin typeface="Cambria" pitchFamily="18" charset="0"/>
            </a:rPr>
            <a:t>Genel eğitim  sınıflarında yarı zamanlı ya da tam zamanlı eğitim</a:t>
          </a:r>
        </a:p>
      </dgm:t>
    </dgm:pt>
    <dgm:pt modelId="{10D6D297-6EB4-4027-85E0-0D164EE48BD6}" type="parTrans" cxnId="{405751BC-0899-4D4E-B30A-CEA09795D605}">
      <dgm:prSet/>
      <dgm:spPr/>
      <dgm:t>
        <a:bodyPr/>
        <a:lstStyle/>
        <a:p>
          <a:endParaRPr lang="tr-TR"/>
        </a:p>
      </dgm:t>
    </dgm:pt>
    <dgm:pt modelId="{DAEB2DAA-6310-4CB6-AE9E-50B638E05626}" type="sibTrans" cxnId="{405751BC-0899-4D4E-B30A-CEA09795D605}">
      <dgm:prSet/>
      <dgm:spPr/>
      <dgm:t>
        <a:bodyPr/>
        <a:lstStyle/>
        <a:p>
          <a:endParaRPr lang="tr-TR"/>
        </a:p>
      </dgm:t>
    </dgm:pt>
    <dgm:pt modelId="{841980FA-01B8-4431-9EA6-C311D691FE77}" type="pres">
      <dgm:prSet presAssocID="{7A750822-3E6F-46C2-9E62-B6C7BF1CBBCC}" presName="outerComposite" presStyleCnt="0">
        <dgm:presLayoutVars>
          <dgm:chMax val="5"/>
          <dgm:dir/>
          <dgm:resizeHandles val="exact"/>
        </dgm:presLayoutVars>
      </dgm:prSet>
      <dgm:spPr/>
    </dgm:pt>
    <dgm:pt modelId="{8ECA85F9-D562-4BD0-9809-67C57BE787AE}" type="pres">
      <dgm:prSet presAssocID="{7A750822-3E6F-46C2-9E62-B6C7BF1CBBCC}" presName="dummyMaxCanvas" presStyleCnt="0">
        <dgm:presLayoutVars/>
      </dgm:prSet>
      <dgm:spPr/>
    </dgm:pt>
    <dgm:pt modelId="{67540C0D-EC33-4795-A532-76ABC0300800}" type="pres">
      <dgm:prSet presAssocID="{7A750822-3E6F-46C2-9E62-B6C7BF1CBBCC}" presName="FourNodes_1" presStyleLbl="node1" presStyleIdx="0" presStyleCnt="4">
        <dgm:presLayoutVars>
          <dgm:bulletEnabled val="1"/>
        </dgm:presLayoutVars>
      </dgm:prSet>
      <dgm:spPr/>
    </dgm:pt>
    <dgm:pt modelId="{EF601429-C15A-4972-A74C-FFEC484B8AE0}" type="pres">
      <dgm:prSet presAssocID="{7A750822-3E6F-46C2-9E62-B6C7BF1CBBCC}" presName="FourNodes_2" presStyleLbl="node1" presStyleIdx="1" presStyleCnt="4">
        <dgm:presLayoutVars>
          <dgm:bulletEnabled val="1"/>
        </dgm:presLayoutVars>
      </dgm:prSet>
      <dgm:spPr/>
    </dgm:pt>
    <dgm:pt modelId="{068EB14C-A606-4559-B5C9-8C8AE50563BB}" type="pres">
      <dgm:prSet presAssocID="{7A750822-3E6F-46C2-9E62-B6C7BF1CBBCC}" presName="FourNodes_3" presStyleLbl="node1" presStyleIdx="2" presStyleCnt="4" custScaleX="111882">
        <dgm:presLayoutVars>
          <dgm:bulletEnabled val="1"/>
        </dgm:presLayoutVars>
      </dgm:prSet>
      <dgm:spPr/>
    </dgm:pt>
    <dgm:pt modelId="{456891C5-CE6E-4E1F-BDB9-D96B0ED5593F}" type="pres">
      <dgm:prSet presAssocID="{7A750822-3E6F-46C2-9E62-B6C7BF1CBBCC}" presName="FourNodes_4" presStyleLbl="node1" presStyleIdx="3" presStyleCnt="4" custScaleX="109402">
        <dgm:presLayoutVars>
          <dgm:bulletEnabled val="1"/>
        </dgm:presLayoutVars>
      </dgm:prSet>
      <dgm:spPr/>
    </dgm:pt>
    <dgm:pt modelId="{1BB41649-4734-424D-AA56-7034D033B577}" type="pres">
      <dgm:prSet presAssocID="{7A750822-3E6F-46C2-9E62-B6C7BF1CBBCC}" presName="FourConn_1-2" presStyleLbl="fgAccFollowNode1" presStyleIdx="0" presStyleCnt="3">
        <dgm:presLayoutVars>
          <dgm:bulletEnabled val="1"/>
        </dgm:presLayoutVars>
      </dgm:prSet>
      <dgm:spPr/>
    </dgm:pt>
    <dgm:pt modelId="{61C19594-0AB2-467A-8764-81D1467F7FC0}" type="pres">
      <dgm:prSet presAssocID="{7A750822-3E6F-46C2-9E62-B6C7BF1CBBCC}" presName="FourConn_2-3" presStyleLbl="fgAccFollowNode1" presStyleIdx="1" presStyleCnt="3">
        <dgm:presLayoutVars>
          <dgm:bulletEnabled val="1"/>
        </dgm:presLayoutVars>
      </dgm:prSet>
      <dgm:spPr/>
    </dgm:pt>
    <dgm:pt modelId="{7B89FBF4-35C6-4DFC-961A-FFB61005AD5E}" type="pres">
      <dgm:prSet presAssocID="{7A750822-3E6F-46C2-9E62-B6C7BF1CBBCC}" presName="FourConn_3-4" presStyleLbl="fgAccFollowNode1" presStyleIdx="2" presStyleCnt="3">
        <dgm:presLayoutVars>
          <dgm:bulletEnabled val="1"/>
        </dgm:presLayoutVars>
      </dgm:prSet>
      <dgm:spPr/>
    </dgm:pt>
    <dgm:pt modelId="{EFD54960-42FA-4E25-8E79-3928788DEFC3}" type="pres">
      <dgm:prSet presAssocID="{7A750822-3E6F-46C2-9E62-B6C7BF1CBBCC}" presName="FourNodes_1_text" presStyleLbl="node1" presStyleIdx="3" presStyleCnt="4">
        <dgm:presLayoutVars>
          <dgm:bulletEnabled val="1"/>
        </dgm:presLayoutVars>
      </dgm:prSet>
      <dgm:spPr/>
    </dgm:pt>
    <dgm:pt modelId="{DDA518C8-650A-4140-B71E-3A90CDC6D6D5}" type="pres">
      <dgm:prSet presAssocID="{7A750822-3E6F-46C2-9E62-B6C7BF1CBBCC}" presName="FourNodes_2_text" presStyleLbl="node1" presStyleIdx="3" presStyleCnt="4">
        <dgm:presLayoutVars>
          <dgm:bulletEnabled val="1"/>
        </dgm:presLayoutVars>
      </dgm:prSet>
      <dgm:spPr/>
    </dgm:pt>
    <dgm:pt modelId="{8057A7BC-AE92-4448-A7D5-916705BE1F22}" type="pres">
      <dgm:prSet presAssocID="{7A750822-3E6F-46C2-9E62-B6C7BF1CBBCC}" presName="FourNodes_3_text" presStyleLbl="node1" presStyleIdx="3" presStyleCnt="4">
        <dgm:presLayoutVars>
          <dgm:bulletEnabled val="1"/>
        </dgm:presLayoutVars>
      </dgm:prSet>
      <dgm:spPr/>
    </dgm:pt>
    <dgm:pt modelId="{5E873F11-A0C7-4C16-BE90-727FD1A45665}" type="pres">
      <dgm:prSet presAssocID="{7A750822-3E6F-46C2-9E62-B6C7BF1CBBCC}" presName="FourNodes_4_text" presStyleLbl="node1" presStyleIdx="3" presStyleCnt="4">
        <dgm:presLayoutVars>
          <dgm:bulletEnabled val="1"/>
        </dgm:presLayoutVars>
      </dgm:prSet>
      <dgm:spPr/>
    </dgm:pt>
  </dgm:ptLst>
  <dgm:cxnLst>
    <dgm:cxn modelId="{58D53803-2D5F-4AA3-9264-8D58ECC003E8}" type="presOf" srcId="{5D71A365-01A1-4327-A524-2AAB581C8E77}" destId="{EFD54960-42FA-4E25-8E79-3928788DEFC3}" srcOrd="1" destOrd="0" presId="urn:microsoft.com/office/officeart/2005/8/layout/vProcess5"/>
    <dgm:cxn modelId="{4710C71A-72BB-4760-A5E0-AF193914ACAE}" type="presOf" srcId="{AEAAE976-1F4E-46B1-A414-D69717A4DFC6}" destId="{DDA518C8-650A-4140-B71E-3A90CDC6D6D5}" srcOrd="1" destOrd="0" presId="urn:microsoft.com/office/officeart/2005/8/layout/vProcess5"/>
    <dgm:cxn modelId="{6F91A823-629B-4D15-9C41-513B73E2897F}" type="presOf" srcId="{9B10EA63-A5B2-4A5E-82EC-CDE9F48128B7}" destId="{456891C5-CE6E-4E1F-BDB9-D96B0ED5593F}" srcOrd="0" destOrd="0" presId="urn:microsoft.com/office/officeart/2005/8/layout/vProcess5"/>
    <dgm:cxn modelId="{B6673A29-A82C-4823-A7D7-B8BA08D1197D}" type="presOf" srcId="{FBF1C2E8-DDAD-4AAB-8F6E-9315435ED42B}" destId="{61C19594-0AB2-467A-8764-81D1467F7FC0}" srcOrd="0" destOrd="0" presId="urn:microsoft.com/office/officeart/2005/8/layout/vProcess5"/>
    <dgm:cxn modelId="{0827E288-9B85-4290-8D7A-0F22A7796E57}" srcId="{7A750822-3E6F-46C2-9E62-B6C7BF1CBBCC}" destId="{FF0E7399-22D5-4D5E-9AC3-A9058951E426}" srcOrd="2" destOrd="0" parTransId="{01098D15-CF85-4370-8140-FFB8FB3F93CB}" sibTransId="{9F138E14-743C-4C97-824A-A7B985AC53A4}"/>
    <dgm:cxn modelId="{A390DE8B-C6D1-4EBA-982A-D7F1EA5B2D99}" type="presOf" srcId="{FF0E7399-22D5-4D5E-9AC3-A9058951E426}" destId="{8057A7BC-AE92-4448-A7D5-916705BE1F22}" srcOrd="1" destOrd="0" presId="urn:microsoft.com/office/officeart/2005/8/layout/vProcess5"/>
    <dgm:cxn modelId="{8A2D0DA3-28DF-4EBE-AF7C-0BFF74510165}" srcId="{7A750822-3E6F-46C2-9E62-B6C7BF1CBBCC}" destId="{AEAAE976-1F4E-46B1-A414-D69717A4DFC6}" srcOrd="1" destOrd="0" parTransId="{A33AC8ED-8732-48A0-A4F4-5988C325FCAF}" sibTransId="{FBF1C2E8-DDAD-4AAB-8F6E-9315435ED42B}"/>
    <dgm:cxn modelId="{0C6160A7-3716-4427-8F52-00B60D68D247}" type="presOf" srcId="{9B10EA63-A5B2-4A5E-82EC-CDE9F48128B7}" destId="{5E873F11-A0C7-4C16-BE90-727FD1A45665}" srcOrd="1" destOrd="0" presId="urn:microsoft.com/office/officeart/2005/8/layout/vProcess5"/>
    <dgm:cxn modelId="{A6E047AB-8529-4D2A-8B28-1D4E3AAFF0AB}" type="presOf" srcId="{FF0E7399-22D5-4D5E-9AC3-A9058951E426}" destId="{068EB14C-A606-4559-B5C9-8C8AE50563BB}" srcOrd="0" destOrd="0" presId="urn:microsoft.com/office/officeart/2005/8/layout/vProcess5"/>
    <dgm:cxn modelId="{9B8E3DB5-EA9F-4B6D-B1E1-7400B1971F0E}" type="presOf" srcId="{7A750822-3E6F-46C2-9E62-B6C7BF1CBBCC}" destId="{841980FA-01B8-4431-9EA6-C311D691FE77}" srcOrd="0" destOrd="0" presId="urn:microsoft.com/office/officeart/2005/8/layout/vProcess5"/>
    <dgm:cxn modelId="{405751BC-0899-4D4E-B30A-CEA09795D605}" srcId="{7A750822-3E6F-46C2-9E62-B6C7BF1CBBCC}" destId="{9B10EA63-A5B2-4A5E-82EC-CDE9F48128B7}" srcOrd="3" destOrd="0" parTransId="{10D6D297-6EB4-4027-85E0-0D164EE48BD6}" sibTransId="{DAEB2DAA-6310-4CB6-AE9E-50B638E05626}"/>
    <dgm:cxn modelId="{1A8589C0-5DF7-45B2-969F-B3B2E364A4B9}" type="presOf" srcId="{AEAAE976-1F4E-46B1-A414-D69717A4DFC6}" destId="{EF601429-C15A-4972-A74C-FFEC484B8AE0}" srcOrd="0" destOrd="0" presId="urn:microsoft.com/office/officeart/2005/8/layout/vProcess5"/>
    <dgm:cxn modelId="{A9F869D0-8CF1-46A8-AA2E-0A9B98E802E1}" type="presOf" srcId="{5D71A365-01A1-4327-A524-2AAB581C8E77}" destId="{67540C0D-EC33-4795-A532-76ABC0300800}" srcOrd="0" destOrd="0" presId="urn:microsoft.com/office/officeart/2005/8/layout/vProcess5"/>
    <dgm:cxn modelId="{0FFD6BE6-81CE-4A16-92DA-3022E5A3CA7F}" srcId="{7A750822-3E6F-46C2-9E62-B6C7BF1CBBCC}" destId="{5D71A365-01A1-4327-A524-2AAB581C8E77}" srcOrd="0" destOrd="0" parTransId="{44792A22-525D-4107-A430-EB49CF148B38}" sibTransId="{EE91AD4F-5AE3-44FF-A00B-F0C46F89B7DA}"/>
    <dgm:cxn modelId="{00301EE8-CA64-40A5-AF29-936D2CED1112}" type="presOf" srcId="{EE91AD4F-5AE3-44FF-A00B-F0C46F89B7DA}" destId="{1BB41649-4734-424D-AA56-7034D033B577}" srcOrd="0" destOrd="0" presId="urn:microsoft.com/office/officeart/2005/8/layout/vProcess5"/>
    <dgm:cxn modelId="{7E6370EC-21E6-4B09-8C52-2FA93DEBD2A8}" type="presOf" srcId="{9F138E14-743C-4C97-824A-A7B985AC53A4}" destId="{7B89FBF4-35C6-4DFC-961A-FFB61005AD5E}" srcOrd="0" destOrd="0" presId="urn:microsoft.com/office/officeart/2005/8/layout/vProcess5"/>
    <dgm:cxn modelId="{55DA19A8-0C97-4860-A525-54259950D351}" type="presParOf" srcId="{841980FA-01B8-4431-9EA6-C311D691FE77}" destId="{8ECA85F9-D562-4BD0-9809-67C57BE787AE}" srcOrd="0" destOrd="0" presId="urn:microsoft.com/office/officeart/2005/8/layout/vProcess5"/>
    <dgm:cxn modelId="{705E48A7-DD63-4D87-B2DB-B109D124262F}" type="presParOf" srcId="{841980FA-01B8-4431-9EA6-C311D691FE77}" destId="{67540C0D-EC33-4795-A532-76ABC0300800}" srcOrd="1" destOrd="0" presId="urn:microsoft.com/office/officeart/2005/8/layout/vProcess5"/>
    <dgm:cxn modelId="{A4BF7393-081B-462B-9395-2184DA17F863}" type="presParOf" srcId="{841980FA-01B8-4431-9EA6-C311D691FE77}" destId="{EF601429-C15A-4972-A74C-FFEC484B8AE0}" srcOrd="2" destOrd="0" presId="urn:microsoft.com/office/officeart/2005/8/layout/vProcess5"/>
    <dgm:cxn modelId="{16DA7A68-BB28-4F26-951B-35DE76458DC2}" type="presParOf" srcId="{841980FA-01B8-4431-9EA6-C311D691FE77}" destId="{068EB14C-A606-4559-B5C9-8C8AE50563BB}" srcOrd="3" destOrd="0" presId="urn:microsoft.com/office/officeart/2005/8/layout/vProcess5"/>
    <dgm:cxn modelId="{44BF2C5D-C3DE-4916-8051-90A5D9B4F354}" type="presParOf" srcId="{841980FA-01B8-4431-9EA6-C311D691FE77}" destId="{456891C5-CE6E-4E1F-BDB9-D96B0ED5593F}" srcOrd="4" destOrd="0" presId="urn:microsoft.com/office/officeart/2005/8/layout/vProcess5"/>
    <dgm:cxn modelId="{150FC191-27D0-40FC-847C-740736EFFD77}" type="presParOf" srcId="{841980FA-01B8-4431-9EA6-C311D691FE77}" destId="{1BB41649-4734-424D-AA56-7034D033B577}" srcOrd="5" destOrd="0" presId="urn:microsoft.com/office/officeart/2005/8/layout/vProcess5"/>
    <dgm:cxn modelId="{7C534AF0-2855-46A9-BDCD-E0CD110EE33B}" type="presParOf" srcId="{841980FA-01B8-4431-9EA6-C311D691FE77}" destId="{61C19594-0AB2-467A-8764-81D1467F7FC0}" srcOrd="6" destOrd="0" presId="urn:microsoft.com/office/officeart/2005/8/layout/vProcess5"/>
    <dgm:cxn modelId="{732CB90D-2396-4631-AFB6-239C74809AB9}" type="presParOf" srcId="{841980FA-01B8-4431-9EA6-C311D691FE77}" destId="{7B89FBF4-35C6-4DFC-961A-FFB61005AD5E}" srcOrd="7" destOrd="0" presId="urn:microsoft.com/office/officeart/2005/8/layout/vProcess5"/>
    <dgm:cxn modelId="{04FE933E-74DF-4031-BE47-9A6A040FB76C}" type="presParOf" srcId="{841980FA-01B8-4431-9EA6-C311D691FE77}" destId="{EFD54960-42FA-4E25-8E79-3928788DEFC3}" srcOrd="8" destOrd="0" presId="urn:microsoft.com/office/officeart/2005/8/layout/vProcess5"/>
    <dgm:cxn modelId="{4DA57774-23CE-4E24-8FFF-60FF6146A57F}" type="presParOf" srcId="{841980FA-01B8-4431-9EA6-C311D691FE77}" destId="{DDA518C8-650A-4140-B71E-3A90CDC6D6D5}" srcOrd="9" destOrd="0" presId="urn:microsoft.com/office/officeart/2005/8/layout/vProcess5"/>
    <dgm:cxn modelId="{3DC4F00E-79F8-49F1-B780-CDAEDF4AF939}" type="presParOf" srcId="{841980FA-01B8-4431-9EA6-C311D691FE77}" destId="{8057A7BC-AE92-4448-A7D5-916705BE1F22}" srcOrd="10" destOrd="0" presId="urn:microsoft.com/office/officeart/2005/8/layout/vProcess5"/>
    <dgm:cxn modelId="{E43B3684-2C62-45E4-AABB-D69D02F4E22F}" type="presParOf" srcId="{841980FA-01B8-4431-9EA6-C311D691FE77}" destId="{5E873F11-A0C7-4C16-BE90-727FD1A45665}"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85D10B-6E77-42ED-94AF-42DC03101363}" type="doc">
      <dgm:prSet loTypeId="urn:microsoft.com/office/officeart/2005/8/layout/vList3#3" loCatId="list" qsTypeId="urn:microsoft.com/office/officeart/2005/8/quickstyle/3d1" qsCatId="3D" csTypeId="urn:microsoft.com/office/officeart/2005/8/colors/colorful2" csCatId="colorful" phldr="1"/>
      <dgm:spPr/>
    </dgm:pt>
    <dgm:pt modelId="{4624E6F6-7E22-446F-BD28-62CF8E603897}">
      <dgm:prSet phldrT="[Metin]" custT="1"/>
      <dgm:spPr/>
      <dgm:t>
        <a:bodyPr/>
        <a:lstStyle/>
        <a:p>
          <a:r>
            <a:rPr lang="tr-TR" sz="2400" dirty="0">
              <a:solidFill>
                <a:schemeClr val="bg1"/>
              </a:solidFill>
              <a:effectLst>
                <a:outerShdw blurRad="38100" dist="38100" dir="2700000" algn="tl">
                  <a:srgbClr val="000000">
                    <a:alpha val="43137"/>
                  </a:srgbClr>
                </a:outerShdw>
              </a:effectLst>
              <a:latin typeface="Cambria" pitchFamily="18" charset="0"/>
            </a:rPr>
            <a:t>En az kısıtlayıcı ortam</a:t>
          </a:r>
        </a:p>
      </dgm:t>
    </dgm:pt>
    <dgm:pt modelId="{1AC76C77-CE5B-4911-A8AE-C82EB16CEB85}" type="parTrans" cxnId="{65D942D2-4877-4AD7-BE8B-C09D8D55A66F}">
      <dgm:prSet/>
      <dgm:spPr/>
      <dgm:t>
        <a:bodyPr/>
        <a:lstStyle/>
        <a:p>
          <a:endParaRPr lang="tr-TR"/>
        </a:p>
      </dgm:t>
    </dgm:pt>
    <dgm:pt modelId="{FD899C87-B79B-49E9-BCD1-3FE4E56BAE10}" type="sibTrans" cxnId="{65D942D2-4877-4AD7-BE8B-C09D8D55A66F}">
      <dgm:prSet/>
      <dgm:spPr/>
      <dgm:t>
        <a:bodyPr/>
        <a:lstStyle/>
        <a:p>
          <a:endParaRPr lang="tr-TR"/>
        </a:p>
      </dgm:t>
    </dgm:pt>
    <dgm:pt modelId="{56AA00AD-5B4F-4E8C-B99A-E79C83133C36}">
      <dgm:prSet phldrT="[Metin]" custT="1"/>
      <dgm:spPr/>
      <dgm:t>
        <a:bodyPr/>
        <a:lstStyle/>
        <a:p>
          <a:r>
            <a:rPr lang="tr-TR" sz="2400" b="0" dirty="0">
              <a:solidFill>
                <a:schemeClr val="bg1"/>
              </a:solidFill>
              <a:effectLst>
                <a:outerShdw blurRad="38100" dist="38100" dir="2700000" algn="tl">
                  <a:srgbClr val="000000">
                    <a:alpha val="43137"/>
                  </a:srgbClr>
                </a:outerShdw>
              </a:effectLst>
              <a:latin typeface="Cambria" pitchFamily="18" charset="0"/>
            </a:rPr>
            <a:t>Gereksinime göre bireysel hizmet</a:t>
          </a:r>
        </a:p>
      </dgm:t>
    </dgm:pt>
    <dgm:pt modelId="{61D71A5C-1376-4F46-85A1-4BB24EC32F7C}" type="parTrans" cxnId="{268FF863-ADDA-469F-A5EB-7A05CB5F428A}">
      <dgm:prSet/>
      <dgm:spPr/>
      <dgm:t>
        <a:bodyPr/>
        <a:lstStyle/>
        <a:p>
          <a:endParaRPr lang="tr-TR"/>
        </a:p>
      </dgm:t>
    </dgm:pt>
    <dgm:pt modelId="{B9B8FCD9-F438-45D3-AABD-A3E25BE153C7}" type="sibTrans" cxnId="{268FF863-ADDA-469F-A5EB-7A05CB5F428A}">
      <dgm:prSet/>
      <dgm:spPr/>
      <dgm:t>
        <a:bodyPr/>
        <a:lstStyle/>
        <a:p>
          <a:endParaRPr lang="tr-TR"/>
        </a:p>
      </dgm:t>
    </dgm:pt>
    <dgm:pt modelId="{0EF65688-F9A4-4F27-A79C-5C3E3081C62C}">
      <dgm:prSet phldrT="[Metin]" custT="1"/>
      <dgm:spPr/>
      <dgm:t>
        <a:bodyPr/>
        <a:lstStyle/>
        <a:p>
          <a:r>
            <a:rPr lang="tr-TR" sz="2400" dirty="0">
              <a:solidFill>
                <a:schemeClr val="bg1"/>
              </a:solidFill>
              <a:effectLst>
                <a:outerShdw blurRad="38100" dist="38100" dir="2700000" algn="tl">
                  <a:srgbClr val="000000">
                    <a:alpha val="43137"/>
                  </a:srgbClr>
                </a:outerShdw>
              </a:effectLst>
              <a:latin typeface="Cambria" pitchFamily="18" charset="0"/>
            </a:rPr>
            <a:t>Destek hizmetler ve uzman personel </a:t>
          </a:r>
        </a:p>
      </dgm:t>
    </dgm:pt>
    <dgm:pt modelId="{2C8A650B-59EC-4FA4-BCE8-7F3F1F6062F9}" type="parTrans" cxnId="{73B2B35B-F53C-45FF-B800-A0114CEE85A2}">
      <dgm:prSet/>
      <dgm:spPr/>
      <dgm:t>
        <a:bodyPr/>
        <a:lstStyle/>
        <a:p>
          <a:endParaRPr lang="tr-TR"/>
        </a:p>
      </dgm:t>
    </dgm:pt>
    <dgm:pt modelId="{8E931D8E-0B91-4168-BB2B-9B699698ADB1}" type="sibTrans" cxnId="{73B2B35B-F53C-45FF-B800-A0114CEE85A2}">
      <dgm:prSet/>
      <dgm:spPr/>
      <dgm:t>
        <a:bodyPr/>
        <a:lstStyle/>
        <a:p>
          <a:endParaRPr lang="tr-TR"/>
        </a:p>
      </dgm:t>
    </dgm:pt>
    <dgm:pt modelId="{7C414B87-648E-4528-903B-BAE1F581C635}">
      <dgm:prSet custT="1"/>
      <dgm:spPr/>
      <dgm:t>
        <a:bodyPr/>
        <a:lstStyle/>
        <a:p>
          <a:r>
            <a:rPr lang="tr-TR" sz="2400" dirty="0">
              <a:solidFill>
                <a:schemeClr val="bg1"/>
              </a:solidFill>
              <a:effectLst>
                <a:outerShdw blurRad="38100" dist="38100" dir="2700000" algn="tl">
                  <a:srgbClr val="000000">
                    <a:alpha val="43137"/>
                  </a:srgbClr>
                </a:outerShdw>
              </a:effectLst>
              <a:latin typeface="Cambria" pitchFamily="18" charset="0"/>
            </a:rPr>
            <a:t>Erken</a:t>
          </a:r>
          <a:r>
            <a:rPr lang="tr-TR" sz="2400" baseline="0" dirty="0">
              <a:solidFill>
                <a:schemeClr val="bg1"/>
              </a:solidFill>
              <a:effectLst>
                <a:outerShdw blurRad="38100" dist="38100" dir="2700000" algn="tl">
                  <a:srgbClr val="000000">
                    <a:alpha val="43137"/>
                  </a:srgbClr>
                </a:outerShdw>
              </a:effectLst>
              <a:latin typeface="Cambria" pitchFamily="18" charset="0"/>
            </a:rPr>
            <a:t> çocuklukta özel eğitim</a:t>
          </a:r>
          <a:endParaRPr lang="tr-TR" sz="2400" dirty="0">
            <a:solidFill>
              <a:schemeClr val="bg1"/>
            </a:solidFill>
            <a:effectLst>
              <a:outerShdw blurRad="38100" dist="38100" dir="2700000" algn="tl">
                <a:srgbClr val="000000">
                  <a:alpha val="43137"/>
                </a:srgbClr>
              </a:outerShdw>
            </a:effectLst>
            <a:latin typeface="Cambria" pitchFamily="18" charset="0"/>
          </a:endParaRPr>
        </a:p>
      </dgm:t>
    </dgm:pt>
    <dgm:pt modelId="{EBEFCD6E-37A8-4C73-8C89-69192E760B43}" type="parTrans" cxnId="{70EB90D2-4269-4A45-B710-9901D6CE4E4D}">
      <dgm:prSet/>
      <dgm:spPr/>
      <dgm:t>
        <a:bodyPr/>
        <a:lstStyle/>
        <a:p>
          <a:endParaRPr lang="tr-TR"/>
        </a:p>
      </dgm:t>
    </dgm:pt>
    <dgm:pt modelId="{296D9591-58F2-4305-8495-4E52F2DE2523}" type="sibTrans" cxnId="{70EB90D2-4269-4A45-B710-9901D6CE4E4D}">
      <dgm:prSet/>
      <dgm:spPr/>
      <dgm:t>
        <a:bodyPr/>
        <a:lstStyle/>
        <a:p>
          <a:endParaRPr lang="tr-TR"/>
        </a:p>
      </dgm:t>
    </dgm:pt>
    <dgm:pt modelId="{DB3F1683-E62A-4A5B-A3C4-F5C9FB28F513}" type="pres">
      <dgm:prSet presAssocID="{0385D10B-6E77-42ED-94AF-42DC03101363}" presName="linearFlow" presStyleCnt="0">
        <dgm:presLayoutVars>
          <dgm:dir/>
          <dgm:resizeHandles val="exact"/>
        </dgm:presLayoutVars>
      </dgm:prSet>
      <dgm:spPr/>
    </dgm:pt>
    <dgm:pt modelId="{40EA2DC8-EDAE-408E-9F69-196E11DC1721}" type="pres">
      <dgm:prSet presAssocID="{4624E6F6-7E22-446F-BD28-62CF8E603897}" presName="composite" presStyleCnt="0"/>
      <dgm:spPr/>
    </dgm:pt>
    <dgm:pt modelId="{199B6229-D110-4103-A37A-802AEBDE298A}" type="pres">
      <dgm:prSet presAssocID="{4624E6F6-7E22-446F-BD28-62CF8E603897}" presName="imgShp" presStyleLbl="fgImgPlace1" presStyleIdx="0" presStyleCnt="4" custLinFactX="-19415" custLinFactNeighborX="-100000" custLinFactNeighborY="-132"/>
      <dgm:spPr>
        <a:prstGeom prst="cloud">
          <a:avLst/>
        </a:prstGeom>
      </dgm:spPr>
    </dgm:pt>
    <dgm:pt modelId="{ACB4CE88-8447-40AE-8DAD-F4BCCE63CD35}" type="pres">
      <dgm:prSet presAssocID="{4624E6F6-7E22-446F-BD28-62CF8E603897}" presName="txShp" presStyleLbl="node1" presStyleIdx="0" presStyleCnt="4" custScaleX="132227">
        <dgm:presLayoutVars>
          <dgm:bulletEnabled val="1"/>
        </dgm:presLayoutVars>
      </dgm:prSet>
      <dgm:spPr/>
    </dgm:pt>
    <dgm:pt modelId="{8EDCC2C5-D493-432E-ACA3-A3D2F6CD22F9}" type="pres">
      <dgm:prSet presAssocID="{FD899C87-B79B-49E9-BCD1-3FE4E56BAE10}" presName="spacing" presStyleCnt="0"/>
      <dgm:spPr/>
    </dgm:pt>
    <dgm:pt modelId="{854B10FA-0B7D-408C-BA6A-405EE404B503}" type="pres">
      <dgm:prSet presAssocID="{56AA00AD-5B4F-4E8C-B99A-E79C83133C36}" presName="composite" presStyleCnt="0"/>
      <dgm:spPr/>
    </dgm:pt>
    <dgm:pt modelId="{A2CCDBE1-F7E3-46F7-959D-A94291BB12A1}" type="pres">
      <dgm:prSet presAssocID="{56AA00AD-5B4F-4E8C-B99A-E79C83133C36}" presName="imgShp" presStyleLbl="fgImgPlace1" presStyleIdx="1" presStyleCnt="4" custLinFactX="-30394" custLinFactNeighborX="-100000" custLinFactNeighborY="1772"/>
      <dgm:spPr>
        <a:prstGeom prst="cloud">
          <a:avLst/>
        </a:prstGeom>
      </dgm:spPr>
    </dgm:pt>
    <dgm:pt modelId="{FF62A2C7-5B25-42B2-82E5-5967BE369847}" type="pres">
      <dgm:prSet presAssocID="{56AA00AD-5B4F-4E8C-B99A-E79C83133C36}" presName="txShp" presStyleLbl="node1" presStyleIdx="1" presStyleCnt="4" custScaleX="134820">
        <dgm:presLayoutVars>
          <dgm:bulletEnabled val="1"/>
        </dgm:presLayoutVars>
      </dgm:prSet>
      <dgm:spPr/>
    </dgm:pt>
    <dgm:pt modelId="{4DD5D7B0-7027-4308-BE0F-E906EC96CCB3}" type="pres">
      <dgm:prSet presAssocID="{B9B8FCD9-F438-45D3-AABD-A3E25BE153C7}" presName="spacing" presStyleCnt="0"/>
      <dgm:spPr/>
    </dgm:pt>
    <dgm:pt modelId="{22787C1B-FF64-4248-A574-F55D18CFFCFB}" type="pres">
      <dgm:prSet presAssocID="{0EF65688-F9A4-4F27-A79C-5C3E3081C62C}" presName="composite" presStyleCnt="0"/>
      <dgm:spPr/>
    </dgm:pt>
    <dgm:pt modelId="{F534B59B-08A3-41DF-8B61-B06DCF7222FD}" type="pres">
      <dgm:prSet presAssocID="{0EF65688-F9A4-4F27-A79C-5C3E3081C62C}" presName="imgShp" presStyleLbl="fgImgPlace1" presStyleIdx="2" presStyleCnt="4" custLinFactX="-30394" custLinFactNeighborX="-100000" custLinFactNeighborY="3676"/>
      <dgm:spPr>
        <a:prstGeom prst="cloud">
          <a:avLst/>
        </a:prstGeom>
      </dgm:spPr>
    </dgm:pt>
    <dgm:pt modelId="{B6369982-1A57-491F-B6F7-F7E6BB5DE4CF}" type="pres">
      <dgm:prSet presAssocID="{0EF65688-F9A4-4F27-A79C-5C3E3081C62C}" presName="txShp" presStyleLbl="node1" presStyleIdx="2" presStyleCnt="4" custScaleX="134820">
        <dgm:presLayoutVars>
          <dgm:bulletEnabled val="1"/>
        </dgm:presLayoutVars>
      </dgm:prSet>
      <dgm:spPr/>
    </dgm:pt>
    <dgm:pt modelId="{1248DEF8-A0E6-4459-9676-CEE8DF7E0C8C}" type="pres">
      <dgm:prSet presAssocID="{8E931D8E-0B91-4168-BB2B-9B699698ADB1}" presName="spacing" presStyleCnt="0"/>
      <dgm:spPr/>
    </dgm:pt>
    <dgm:pt modelId="{ECCD2674-7ED2-4827-BCD1-5FB23073A952}" type="pres">
      <dgm:prSet presAssocID="{7C414B87-648E-4528-903B-BAE1F581C635}" presName="composite" presStyleCnt="0"/>
      <dgm:spPr/>
    </dgm:pt>
    <dgm:pt modelId="{9251A3DC-7DDE-4FD4-A175-C604F3239000}" type="pres">
      <dgm:prSet presAssocID="{7C414B87-648E-4528-903B-BAE1F581C635}" presName="imgShp" presStyleLbl="fgImgPlace1" presStyleIdx="3" presStyleCnt="4" custLinFactX="-30395" custLinFactNeighborX="-100000" custLinFactNeighborY="5581"/>
      <dgm:spPr>
        <a:prstGeom prst="cloud">
          <a:avLst/>
        </a:prstGeom>
      </dgm:spPr>
    </dgm:pt>
    <dgm:pt modelId="{6C62A46D-33F9-42C6-B63E-66DED8D4DF70}" type="pres">
      <dgm:prSet presAssocID="{7C414B87-648E-4528-903B-BAE1F581C635}" presName="txShp" presStyleLbl="node1" presStyleIdx="3" presStyleCnt="4" custScaleX="134820">
        <dgm:presLayoutVars>
          <dgm:bulletEnabled val="1"/>
        </dgm:presLayoutVars>
      </dgm:prSet>
      <dgm:spPr/>
    </dgm:pt>
  </dgm:ptLst>
  <dgm:cxnLst>
    <dgm:cxn modelId="{73B2B35B-F53C-45FF-B800-A0114CEE85A2}" srcId="{0385D10B-6E77-42ED-94AF-42DC03101363}" destId="{0EF65688-F9A4-4F27-A79C-5C3E3081C62C}" srcOrd="2" destOrd="0" parTransId="{2C8A650B-59EC-4FA4-BCE8-7F3F1F6062F9}" sibTransId="{8E931D8E-0B91-4168-BB2B-9B699698ADB1}"/>
    <dgm:cxn modelId="{268FF863-ADDA-469F-A5EB-7A05CB5F428A}" srcId="{0385D10B-6E77-42ED-94AF-42DC03101363}" destId="{56AA00AD-5B4F-4E8C-B99A-E79C83133C36}" srcOrd="1" destOrd="0" parTransId="{61D71A5C-1376-4F46-85A1-4BB24EC32F7C}" sibTransId="{B9B8FCD9-F438-45D3-AABD-A3E25BE153C7}"/>
    <dgm:cxn modelId="{2D68DD4A-4D7C-45B7-A65E-FE307ACF0208}" type="presOf" srcId="{0385D10B-6E77-42ED-94AF-42DC03101363}" destId="{DB3F1683-E62A-4A5B-A3C4-F5C9FB28F513}" srcOrd="0" destOrd="0" presId="urn:microsoft.com/office/officeart/2005/8/layout/vList3#3"/>
    <dgm:cxn modelId="{70678A54-F8E7-443F-9673-24FFD8B07CBA}" type="presOf" srcId="{0EF65688-F9A4-4F27-A79C-5C3E3081C62C}" destId="{B6369982-1A57-491F-B6F7-F7E6BB5DE4CF}" srcOrd="0" destOrd="0" presId="urn:microsoft.com/office/officeart/2005/8/layout/vList3#3"/>
    <dgm:cxn modelId="{66A0F058-640A-423C-B535-0518FCE789A8}" type="presOf" srcId="{7C414B87-648E-4528-903B-BAE1F581C635}" destId="{6C62A46D-33F9-42C6-B63E-66DED8D4DF70}" srcOrd="0" destOrd="0" presId="urn:microsoft.com/office/officeart/2005/8/layout/vList3#3"/>
    <dgm:cxn modelId="{A6F0C1C1-EFAA-4E6E-BBB2-8CB75414F13C}" type="presOf" srcId="{4624E6F6-7E22-446F-BD28-62CF8E603897}" destId="{ACB4CE88-8447-40AE-8DAD-F4BCCE63CD35}" srcOrd="0" destOrd="0" presId="urn:microsoft.com/office/officeart/2005/8/layout/vList3#3"/>
    <dgm:cxn modelId="{96EA8DD1-60FB-4CEA-9011-7DCB60191A2F}" type="presOf" srcId="{56AA00AD-5B4F-4E8C-B99A-E79C83133C36}" destId="{FF62A2C7-5B25-42B2-82E5-5967BE369847}" srcOrd="0" destOrd="0" presId="urn:microsoft.com/office/officeart/2005/8/layout/vList3#3"/>
    <dgm:cxn modelId="{65D942D2-4877-4AD7-BE8B-C09D8D55A66F}" srcId="{0385D10B-6E77-42ED-94AF-42DC03101363}" destId="{4624E6F6-7E22-446F-BD28-62CF8E603897}" srcOrd="0" destOrd="0" parTransId="{1AC76C77-CE5B-4911-A8AE-C82EB16CEB85}" sibTransId="{FD899C87-B79B-49E9-BCD1-3FE4E56BAE10}"/>
    <dgm:cxn modelId="{70EB90D2-4269-4A45-B710-9901D6CE4E4D}" srcId="{0385D10B-6E77-42ED-94AF-42DC03101363}" destId="{7C414B87-648E-4528-903B-BAE1F581C635}" srcOrd="3" destOrd="0" parTransId="{EBEFCD6E-37A8-4C73-8C89-69192E760B43}" sibTransId="{296D9591-58F2-4305-8495-4E52F2DE2523}"/>
    <dgm:cxn modelId="{71AD3BF4-1A6F-41DA-921F-5ABA5C055CFA}" type="presParOf" srcId="{DB3F1683-E62A-4A5B-A3C4-F5C9FB28F513}" destId="{40EA2DC8-EDAE-408E-9F69-196E11DC1721}" srcOrd="0" destOrd="0" presId="urn:microsoft.com/office/officeart/2005/8/layout/vList3#3"/>
    <dgm:cxn modelId="{684DD9D4-FB71-4447-A302-CF010ADE969B}" type="presParOf" srcId="{40EA2DC8-EDAE-408E-9F69-196E11DC1721}" destId="{199B6229-D110-4103-A37A-802AEBDE298A}" srcOrd="0" destOrd="0" presId="urn:microsoft.com/office/officeart/2005/8/layout/vList3#3"/>
    <dgm:cxn modelId="{9264EBA6-43F9-43ED-AD2C-12ECDD8FD396}" type="presParOf" srcId="{40EA2DC8-EDAE-408E-9F69-196E11DC1721}" destId="{ACB4CE88-8447-40AE-8DAD-F4BCCE63CD35}" srcOrd="1" destOrd="0" presId="urn:microsoft.com/office/officeart/2005/8/layout/vList3#3"/>
    <dgm:cxn modelId="{7CCFC0BD-A72A-4D26-A511-EE47227CB0A2}" type="presParOf" srcId="{DB3F1683-E62A-4A5B-A3C4-F5C9FB28F513}" destId="{8EDCC2C5-D493-432E-ACA3-A3D2F6CD22F9}" srcOrd="1" destOrd="0" presId="urn:microsoft.com/office/officeart/2005/8/layout/vList3#3"/>
    <dgm:cxn modelId="{AF1EE6B7-3166-4EDE-905D-8FAD45730C33}" type="presParOf" srcId="{DB3F1683-E62A-4A5B-A3C4-F5C9FB28F513}" destId="{854B10FA-0B7D-408C-BA6A-405EE404B503}" srcOrd="2" destOrd="0" presId="urn:microsoft.com/office/officeart/2005/8/layout/vList3#3"/>
    <dgm:cxn modelId="{65EB23F1-FD2C-43CB-BD22-4D15D8F01543}" type="presParOf" srcId="{854B10FA-0B7D-408C-BA6A-405EE404B503}" destId="{A2CCDBE1-F7E3-46F7-959D-A94291BB12A1}" srcOrd="0" destOrd="0" presId="urn:microsoft.com/office/officeart/2005/8/layout/vList3#3"/>
    <dgm:cxn modelId="{C0CECE70-2333-4715-8672-1149F81F2CC0}" type="presParOf" srcId="{854B10FA-0B7D-408C-BA6A-405EE404B503}" destId="{FF62A2C7-5B25-42B2-82E5-5967BE369847}" srcOrd="1" destOrd="0" presId="urn:microsoft.com/office/officeart/2005/8/layout/vList3#3"/>
    <dgm:cxn modelId="{662EA5D9-CA50-4733-A27B-2A634F87F270}" type="presParOf" srcId="{DB3F1683-E62A-4A5B-A3C4-F5C9FB28F513}" destId="{4DD5D7B0-7027-4308-BE0F-E906EC96CCB3}" srcOrd="3" destOrd="0" presId="urn:microsoft.com/office/officeart/2005/8/layout/vList3#3"/>
    <dgm:cxn modelId="{D7906CA0-66EE-4389-829F-6BC68EDF85E9}" type="presParOf" srcId="{DB3F1683-E62A-4A5B-A3C4-F5C9FB28F513}" destId="{22787C1B-FF64-4248-A574-F55D18CFFCFB}" srcOrd="4" destOrd="0" presId="urn:microsoft.com/office/officeart/2005/8/layout/vList3#3"/>
    <dgm:cxn modelId="{CC7B9AF8-A6FD-4C9F-B4CA-47BE0A2EDE3C}" type="presParOf" srcId="{22787C1B-FF64-4248-A574-F55D18CFFCFB}" destId="{F534B59B-08A3-41DF-8B61-B06DCF7222FD}" srcOrd="0" destOrd="0" presId="urn:microsoft.com/office/officeart/2005/8/layout/vList3#3"/>
    <dgm:cxn modelId="{2885BB3E-1016-4BA9-9F63-90AAE8A09DC8}" type="presParOf" srcId="{22787C1B-FF64-4248-A574-F55D18CFFCFB}" destId="{B6369982-1A57-491F-B6F7-F7E6BB5DE4CF}" srcOrd="1" destOrd="0" presId="urn:microsoft.com/office/officeart/2005/8/layout/vList3#3"/>
    <dgm:cxn modelId="{7A502EAB-016D-442B-AF3A-814E6C99E323}" type="presParOf" srcId="{DB3F1683-E62A-4A5B-A3C4-F5C9FB28F513}" destId="{1248DEF8-A0E6-4459-9676-CEE8DF7E0C8C}" srcOrd="5" destOrd="0" presId="urn:microsoft.com/office/officeart/2005/8/layout/vList3#3"/>
    <dgm:cxn modelId="{D05ED960-8224-4472-BCA6-B401765AF8BF}" type="presParOf" srcId="{DB3F1683-E62A-4A5B-A3C4-F5C9FB28F513}" destId="{ECCD2674-7ED2-4827-BCD1-5FB23073A952}" srcOrd="6" destOrd="0" presId="urn:microsoft.com/office/officeart/2005/8/layout/vList3#3"/>
    <dgm:cxn modelId="{255FD220-E0FF-4EB0-B8BC-55AC8B27846A}" type="presParOf" srcId="{ECCD2674-7ED2-4827-BCD1-5FB23073A952}" destId="{9251A3DC-7DDE-4FD4-A175-C604F3239000}" srcOrd="0" destOrd="0" presId="urn:microsoft.com/office/officeart/2005/8/layout/vList3#3"/>
    <dgm:cxn modelId="{1981E2D1-915F-480A-B161-A410A6B749A7}" type="presParOf" srcId="{ECCD2674-7ED2-4827-BCD1-5FB23073A952}" destId="{6C62A46D-33F9-42C6-B63E-66DED8D4DF70}" srcOrd="1" destOrd="0" presId="urn:microsoft.com/office/officeart/2005/8/layout/vList3#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1184E-B3EC-4EA5-BEDD-D894217CF4BC}">
      <dsp:nvSpPr>
        <dsp:cNvPr id="0" name=""/>
        <dsp:cNvSpPr/>
      </dsp:nvSpPr>
      <dsp:spPr>
        <a:xfrm rot="16200000">
          <a:off x="-648263" y="649326"/>
          <a:ext cx="4064000" cy="2765346"/>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bg1"/>
              </a:solidFill>
              <a:effectLst>
                <a:outerShdw blurRad="38100" dist="38100" dir="2700000" algn="tl">
                  <a:srgbClr val="000000">
                    <a:alpha val="43137"/>
                  </a:srgbClr>
                </a:outerShdw>
              </a:effectLst>
              <a:latin typeface="Cambria" pitchFamily="18" charset="0"/>
            </a:rPr>
            <a:t>Özel eğitim yaklaşık iki asırdır dünya tarihinde yer almaktadır. Özel gereksinimi olan bireyler kimi zaman destan yazdı, kimi zaman ölüme terk edildi.</a:t>
          </a:r>
        </a:p>
      </dsp:txBody>
      <dsp:txXfrm rot="5400000">
        <a:off x="1064" y="812799"/>
        <a:ext cx="2765346" cy="2438400"/>
      </dsp:txXfrm>
    </dsp:sp>
    <dsp:sp modelId="{DFA0B6D3-BB95-4A7A-B35F-8BDD3ECD5D7E}">
      <dsp:nvSpPr>
        <dsp:cNvPr id="0" name=""/>
        <dsp:cNvSpPr/>
      </dsp:nvSpPr>
      <dsp:spPr>
        <a:xfrm rot="16200000">
          <a:off x="2324484" y="649326"/>
          <a:ext cx="4064000" cy="2765346"/>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bg1"/>
              </a:solidFill>
              <a:effectLst>
                <a:outerShdw blurRad="38100" dist="38100" dir="2700000" algn="tl">
                  <a:srgbClr val="000000">
                    <a:alpha val="43137"/>
                  </a:srgbClr>
                </a:outerShdw>
              </a:effectLst>
              <a:latin typeface="Cambria" pitchFamily="18" charset="0"/>
            </a:rPr>
            <a:t>İlkel toplumlarda kişinin varlığını sürdürebilmesi için “üretici, savaşçı, sihirbazlık” gibi nitelikler gerekirdi.</a:t>
          </a:r>
        </a:p>
      </dsp:txBody>
      <dsp:txXfrm rot="5400000">
        <a:off x="2973811" y="812799"/>
        <a:ext cx="2765346" cy="2438400"/>
      </dsp:txXfrm>
    </dsp:sp>
    <dsp:sp modelId="{71312F47-7E55-42BA-B518-16E38D05618E}">
      <dsp:nvSpPr>
        <dsp:cNvPr id="0" name=""/>
        <dsp:cNvSpPr/>
      </dsp:nvSpPr>
      <dsp:spPr>
        <a:xfrm rot="16200000">
          <a:off x="5297231" y="649326"/>
          <a:ext cx="4064000" cy="2765346"/>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bg1"/>
              </a:solidFill>
              <a:effectLst>
                <a:outerShdw blurRad="38100" dist="38100" dir="2700000" algn="tl">
                  <a:srgbClr val="000000">
                    <a:alpha val="43137"/>
                  </a:srgbClr>
                </a:outerShdw>
              </a:effectLst>
              <a:latin typeface="Cambria" pitchFamily="18" charset="0"/>
            </a:rPr>
            <a:t>Başkasına bağımlı düşen toplum sırttan atılması gereken bir ağırlık sayılırdı. İşte bu güçsüz, düşkün, sakat diye adlandırılan bireylerin ancak 1800’lerde özel gereksinimi olduğu kabul edildi.</a:t>
          </a:r>
        </a:p>
      </dsp:txBody>
      <dsp:txXfrm rot="5400000">
        <a:off x="5946558" y="812799"/>
        <a:ext cx="2765346" cy="2438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40C0D-EC33-4795-A532-76ABC0300800}">
      <dsp:nvSpPr>
        <dsp:cNvPr id="0" name=""/>
        <dsp:cNvSpPr/>
      </dsp:nvSpPr>
      <dsp:spPr>
        <a:xfrm>
          <a:off x="-144882" y="0"/>
          <a:ext cx="6163884" cy="871296"/>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effectLst>
                <a:outerShdw blurRad="38100" dist="38100" dir="2700000" algn="tl">
                  <a:srgbClr val="000000">
                    <a:alpha val="43137"/>
                  </a:srgbClr>
                </a:outerShdw>
              </a:effectLst>
              <a:latin typeface="Cambria" pitchFamily="18" charset="0"/>
            </a:rPr>
            <a:t>Özel eğitimde okullaşma tarihçesi; öncelikle klinik çalışmaları ile başladı.</a:t>
          </a:r>
        </a:p>
      </dsp:txBody>
      <dsp:txXfrm>
        <a:off x="-119363" y="25519"/>
        <a:ext cx="5150063" cy="820258"/>
      </dsp:txXfrm>
    </dsp:sp>
    <dsp:sp modelId="{EF601429-C15A-4972-A74C-FFEC484B8AE0}">
      <dsp:nvSpPr>
        <dsp:cNvPr id="0" name=""/>
        <dsp:cNvSpPr/>
      </dsp:nvSpPr>
      <dsp:spPr>
        <a:xfrm>
          <a:off x="371343" y="1029714"/>
          <a:ext cx="6163884" cy="871296"/>
        </a:xfrm>
        <a:prstGeom prst="roundRect">
          <a:avLst>
            <a:gd name="adj" fmla="val 10000"/>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effectLst>
                <a:outerShdw blurRad="38100" dist="38100" dir="2700000" algn="tl">
                  <a:srgbClr val="000000">
                    <a:alpha val="43137"/>
                  </a:srgbClr>
                </a:outerShdw>
              </a:effectLst>
              <a:latin typeface="Cambria" pitchFamily="18" charset="0"/>
            </a:rPr>
            <a:t>Daha sonra yatılı okul ve ayrı okul düzenlemeleri</a:t>
          </a:r>
        </a:p>
      </dsp:txBody>
      <dsp:txXfrm>
        <a:off x="396862" y="1055233"/>
        <a:ext cx="5030278" cy="820258"/>
      </dsp:txXfrm>
    </dsp:sp>
    <dsp:sp modelId="{068EB14C-A606-4559-B5C9-8C8AE50563BB}">
      <dsp:nvSpPr>
        <dsp:cNvPr id="0" name=""/>
        <dsp:cNvSpPr/>
      </dsp:nvSpPr>
      <dsp:spPr>
        <a:xfrm>
          <a:off x="513667" y="2059428"/>
          <a:ext cx="6896277" cy="871296"/>
        </a:xfrm>
        <a:prstGeom prst="roundRect">
          <a:avLst>
            <a:gd name="adj" fmla="val 10000"/>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effectLst>
                <a:outerShdw blurRad="38100" dist="38100" dir="2700000" algn="tl">
                  <a:srgbClr val="000000">
                    <a:alpha val="43137"/>
                  </a:srgbClr>
                </a:outerShdw>
              </a:effectLst>
              <a:latin typeface="Cambria" pitchFamily="18" charset="0"/>
            </a:rPr>
            <a:t>Bütünleşme çabaları, genel eğitim okullarına açılan özel sınıflar</a:t>
          </a:r>
        </a:p>
      </dsp:txBody>
      <dsp:txXfrm>
        <a:off x="539186" y="2084947"/>
        <a:ext cx="5642660" cy="820258"/>
      </dsp:txXfrm>
    </dsp:sp>
    <dsp:sp modelId="{456891C5-CE6E-4E1F-BDB9-D96B0ED5593F}">
      <dsp:nvSpPr>
        <dsp:cNvPr id="0" name=""/>
        <dsp:cNvSpPr/>
      </dsp:nvSpPr>
      <dsp:spPr>
        <a:xfrm>
          <a:off x="1106324" y="3089143"/>
          <a:ext cx="6743413" cy="871296"/>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kern="1200" dirty="0">
              <a:effectLst>
                <a:outerShdw blurRad="38100" dist="38100" dir="2700000" algn="tl">
                  <a:srgbClr val="000000">
                    <a:alpha val="43137"/>
                  </a:srgbClr>
                </a:outerShdw>
              </a:effectLst>
              <a:latin typeface="Cambria" pitchFamily="18" charset="0"/>
            </a:rPr>
            <a:t>Genel eğitim  sınıflarında yarı zamanlı ya da tam zamanlı eğitim</a:t>
          </a:r>
        </a:p>
      </dsp:txBody>
      <dsp:txXfrm>
        <a:off x="1131843" y="3114662"/>
        <a:ext cx="5508023" cy="820258"/>
      </dsp:txXfrm>
    </dsp:sp>
    <dsp:sp modelId="{1BB41649-4734-424D-AA56-7034D033B577}">
      <dsp:nvSpPr>
        <dsp:cNvPr id="0" name=""/>
        <dsp:cNvSpPr/>
      </dsp:nvSpPr>
      <dsp:spPr>
        <a:xfrm>
          <a:off x="5452659" y="667334"/>
          <a:ext cx="566342" cy="566342"/>
        </a:xfrm>
        <a:prstGeom prst="downArrow">
          <a:avLst>
            <a:gd name="adj1" fmla="val 55000"/>
            <a:gd name="adj2" fmla="val 45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tr-TR" sz="2500" kern="1200"/>
        </a:p>
      </dsp:txBody>
      <dsp:txXfrm>
        <a:off x="5580086" y="667334"/>
        <a:ext cx="311488" cy="426172"/>
      </dsp:txXfrm>
    </dsp:sp>
    <dsp:sp modelId="{61C19594-0AB2-467A-8764-81D1467F7FC0}">
      <dsp:nvSpPr>
        <dsp:cNvPr id="0" name=""/>
        <dsp:cNvSpPr/>
      </dsp:nvSpPr>
      <dsp:spPr>
        <a:xfrm>
          <a:off x="5968885" y="1697048"/>
          <a:ext cx="566342" cy="566342"/>
        </a:xfrm>
        <a:prstGeom prst="downArrow">
          <a:avLst>
            <a:gd name="adj1" fmla="val 55000"/>
            <a:gd name="adj2" fmla="val 45000"/>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tr-TR" sz="2500" kern="1200"/>
        </a:p>
      </dsp:txBody>
      <dsp:txXfrm>
        <a:off x="6096312" y="1697048"/>
        <a:ext cx="311488" cy="426172"/>
      </dsp:txXfrm>
    </dsp:sp>
    <dsp:sp modelId="{7B89FBF4-35C6-4DFC-961A-FFB61005AD5E}">
      <dsp:nvSpPr>
        <dsp:cNvPr id="0" name=""/>
        <dsp:cNvSpPr/>
      </dsp:nvSpPr>
      <dsp:spPr>
        <a:xfrm>
          <a:off x="6477405" y="2726762"/>
          <a:ext cx="566342" cy="566342"/>
        </a:xfrm>
        <a:prstGeom prst="downArrow">
          <a:avLst>
            <a:gd name="adj1" fmla="val 55000"/>
            <a:gd name="adj2" fmla="val 45000"/>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tr-TR" sz="2500" kern="1200"/>
        </a:p>
      </dsp:txBody>
      <dsp:txXfrm>
        <a:off x="6604832" y="2726762"/>
        <a:ext cx="311488" cy="4261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4CE88-8447-40AE-8DAD-F4BCCE63CD35}">
      <dsp:nvSpPr>
        <dsp:cNvPr id="0" name=""/>
        <dsp:cNvSpPr/>
      </dsp:nvSpPr>
      <dsp:spPr>
        <a:xfrm rot="10800000">
          <a:off x="451915" y="1597"/>
          <a:ext cx="6585001" cy="1043682"/>
        </a:xfrm>
        <a:prstGeom prst="homePlat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bg1"/>
              </a:solidFill>
              <a:effectLst>
                <a:outerShdw blurRad="38100" dist="38100" dir="2700000" algn="tl">
                  <a:srgbClr val="000000">
                    <a:alpha val="43137"/>
                  </a:srgbClr>
                </a:outerShdw>
              </a:effectLst>
              <a:latin typeface="Cambria" pitchFamily="18" charset="0"/>
            </a:rPr>
            <a:t>En az kısıtlayıcı ortam</a:t>
          </a:r>
        </a:p>
      </dsp:txBody>
      <dsp:txXfrm rot="10800000">
        <a:off x="712835" y="1597"/>
        <a:ext cx="6324081" cy="1043682"/>
      </dsp:txXfrm>
    </dsp:sp>
    <dsp:sp modelId="{199B6229-D110-4103-A37A-802AEBDE298A}">
      <dsp:nvSpPr>
        <dsp:cNvPr id="0" name=""/>
        <dsp:cNvSpPr/>
      </dsp:nvSpPr>
      <dsp:spPr>
        <a:xfrm>
          <a:off x="0" y="220"/>
          <a:ext cx="1043682" cy="1043682"/>
        </a:xfrm>
        <a:prstGeom prst="cloud">
          <a:avLst/>
        </a:prstGeom>
        <a:gradFill rotWithShape="0">
          <a:gsLst>
            <a:gs pos="0">
              <a:schemeClr val="accent2">
                <a:tint val="50000"/>
                <a:hueOff val="0"/>
                <a:satOff val="0"/>
                <a:lumOff val="0"/>
                <a:alphaOff val="0"/>
                <a:shade val="51000"/>
                <a:satMod val="130000"/>
              </a:schemeClr>
            </a:gs>
            <a:gs pos="80000">
              <a:schemeClr val="accent2">
                <a:tint val="50000"/>
                <a:hueOff val="0"/>
                <a:satOff val="0"/>
                <a:lumOff val="0"/>
                <a:alphaOff val="0"/>
                <a:shade val="93000"/>
                <a:satMod val="130000"/>
              </a:schemeClr>
            </a:gs>
            <a:gs pos="100000">
              <a:schemeClr val="accent2">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F62A2C7-5B25-42B2-82E5-5967BE369847}">
      <dsp:nvSpPr>
        <dsp:cNvPr id="0" name=""/>
        <dsp:cNvSpPr/>
      </dsp:nvSpPr>
      <dsp:spPr>
        <a:xfrm rot="10800000">
          <a:off x="387348" y="1356827"/>
          <a:ext cx="6714134" cy="1043682"/>
        </a:xfrm>
        <a:prstGeom prst="homePlate">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marL="0" lvl="0" indent="0" algn="ctr" defTabSz="1066800">
            <a:lnSpc>
              <a:spcPct val="90000"/>
            </a:lnSpc>
            <a:spcBef>
              <a:spcPct val="0"/>
            </a:spcBef>
            <a:spcAft>
              <a:spcPct val="35000"/>
            </a:spcAft>
            <a:buNone/>
          </a:pPr>
          <a:r>
            <a:rPr lang="tr-TR" sz="2400" b="0" kern="1200" dirty="0">
              <a:solidFill>
                <a:schemeClr val="bg1"/>
              </a:solidFill>
              <a:effectLst>
                <a:outerShdw blurRad="38100" dist="38100" dir="2700000" algn="tl">
                  <a:srgbClr val="000000">
                    <a:alpha val="43137"/>
                  </a:srgbClr>
                </a:outerShdw>
              </a:effectLst>
              <a:latin typeface="Cambria" pitchFamily="18" charset="0"/>
            </a:rPr>
            <a:t>Gereksinime göre bireysel hizmet</a:t>
          </a:r>
        </a:p>
      </dsp:txBody>
      <dsp:txXfrm rot="10800000">
        <a:off x="648268" y="1356827"/>
        <a:ext cx="6453214" cy="1043682"/>
      </dsp:txXfrm>
    </dsp:sp>
    <dsp:sp modelId="{A2CCDBE1-F7E3-46F7-959D-A94291BB12A1}">
      <dsp:nvSpPr>
        <dsp:cNvPr id="0" name=""/>
        <dsp:cNvSpPr/>
      </dsp:nvSpPr>
      <dsp:spPr>
        <a:xfrm>
          <a:off x="0" y="1375321"/>
          <a:ext cx="1043682" cy="1043682"/>
        </a:xfrm>
        <a:prstGeom prst="cloud">
          <a:avLst/>
        </a:prstGeom>
        <a:gradFill rotWithShape="0">
          <a:gsLst>
            <a:gs pos="0">
              <a:schemeClr val="accent2">
                <a:tint val="50000"/>
                <a:hueOff val="1667625"/>
                <a:satOff val="-1491"/>
                <a:lumOff val="4"/>
                <a:alphaOff val="0"/>
                <a:shade val="51000"/>
                <a:satMod val="130000"/>
              </a:schemeClr>
            </a:gs>
            <a:gs pos="80000">
              <a:schemeClr val="accent2">
                <a:tint val="50000"/>
                <a:hueOff val="1667625"/>
                <a:satOff val="-1491"/>
                <a:lumOff val="4"/>
                <a:alphaOff val="0"/>
                <a:shade val="93000"/>
                <a:satMod val="130000"/>
              </a:schemeClr>
            </a:gs>
            <a:gs pos="100000">
              <a:schemeClr val="accent2">
                <a:tint val="50000"/>
                <a:hueOff val="1667625"/>
                <a:satOff val="-1491"/>
                <a:lumOff val="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6369982-1A57-491F-B6F7-F7E6BB5DE4CF}">
      <dsp:nvSpPr>
        <dsp:cNvPr id="0" name=""/>
        <dsp:cNvSpPr/>
      </dsp:nvSpPr>
      <dsp:spPr>
        <a:xfrm rot="10800000">
          <a:off x="387348" y="2712057"/>
          <a:ext cx="6714134" cy="1043682"/>
        </a:xfrm>
        <a:prstGeom prst="homePlate">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bg1"/>
              </a:solidFill>
              <a:effectLst>
                <a:outerShdw blurRad="38100" dist="38100" dir="2700000" algn="tl">
                  <a:srgbClr val="000000">
                    <a:alpha val="43137"/>
                  </a:srgbClr>
                </a:outerShdw>
              </a:effectLst>
              <a:latin typeface="Cambria" pitchFamily="18" charset="0"/>
            </a:rPr>
            <a:t>Destek hizmetler ve uzman personel </a:t>
          </a:r>
        </a:p>
      </dsp:txBody>
      <dsp:txXfrm rot="10800000">
        <a:off x="648268" y="2712057"/>
        <a:ext cx="6453214" cy="1043682"/>
      </dsp:txXfrm>
    </dsp:sp>
    <dsp:sp modelId="{F534B59B-08A3-41DF-8B61-B06DCF7222FD}">
      <dsp:nvSpPr>
        <dsp:cNvPr id="0" name=""/>
        <dsp:cNvSpPr/>
      </dsp:nvSpPr>
      <dsp:spPr>
        <a:xfrm>
          <a:off x="0" y="2750423"/>
          <a:ext cx="1043682" cy="1043682"/>
        </a:xfrm>
        <a:prstGeom prst="cloud">
          <a:avLst/>
        </a:prstGeom>
        <a:gradFill rotWithShape="0">
          <a:gsLst>
            <a:gs pos="0">
              <a:schemeClr val="accent2">
                <a:tint val="50000"/>
                <a:hueOff val="3335250"/>
                <a:satOff val="-2982"/>
                <a:lumOff val="9"/>
                <a:alphaOff val="0"/>
                <a:shade val="51000"/>
                <a:satMod val="130000"/>
              </a:schemeClr>
            </a:gs>
            <a:gs pos="80000">
              <a:schemeClr val="accent2">
                <a:tint val="50000"/>
                <a:hueOff val="3335250"/>
                <a:satOff val="-2982"/>
                <a:lumOff val="9"/>
                <a:alphaOff val="0"/>
                <a:shade val="93000"/>
                <a:satMod val="130000"/>
              </a:schemeClr>
            </a:gs>
            <a:gs pos="100000">
              <a:schemeClr val="accent2">
                <a:tint val="50000"/>
                <a:hueOff val="3335250"/>
                <a:satOff val="-2982"/>
                <a:lumOff val="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C62A46D-33F9-42C6-B63E-66DED8D4DF70}">
      <dsp:nvSpPr>
        <dsp:cNvPr id="0" name=""/>
        <dsp:cNvSpPr/>
      </dsp:nvSpPr>
      <dsp:spPr>
        <a:xfrm rot="10800000">
          <a:off x="387348" y="4067287"/>
          <a:ext cx="6714134" cy="1043682"/>
        </a:xfrm>
        <a:prstGeom prst="homePlate">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bg1"/>
              </a:solidFill>
              <a:effectLst>
                <a:outerShdw blurRad="38100" dist="38100" dir="2700000" algn="tl">
                  <a:srgbClr val="000000">
                    <a:alpha val="43137"/>
                  </a:srgbClr>
                </a:outerShdw>
              </a:effectLst>
              <a:latin typeface="Cambria" pitchFamily="18" charset="0"/>
            </a:rPr>
            <a:t>Erken</a:t>
          </a:r>
          <a:r>
            <a:rPr lang="tr-TR" sz="2400" kern="1200" baseline="0" dirty="0">
              <a:solidFill>
                <a:schemeClr val="bg1"/>
              </a:solidFill>
              <a:effectLst>
                <a:outerShdw blurRad="38100" dist="38100" dir="2700000" algn="tl">
                  <a:srgbClr val="000000">
                    <a:alpha val="43137"/>
                  </a:srgbClr>
                </a:outerShdw>
              </a:effectLst>
              <a:latin typeface="Cambria" pitchFamily="18" charset="0"/>
            </a:rPr>
            <a:t> çocuklukta özel eğitim</a:t>
          </a:r>
          <a:endParaRPr lang="tr-TR" sz="24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648268" y="4067287"/>
        <a:ext cx="6453214" cy="1043682"/>
      </dsp:txXfrm>
    </dsp:sp>
    <dsp:sp modelId="{9251A3DC-7DDE-4FD4-A175-C604F3239000}">
      <dsp:nvSpPr>
        <dsp:cNvPr id="0" name=""/>
        <dsp:cNvSpPr/>
      </dsp:nvSpPr>
      <dsp:spPr>
        <a:xfrm>
          <a:off x="0" y="4068885"/>
          <a:ext cx="1043682" cy="1043682"/>
        </a:xfrm>
        <a:prstGeom prst="cloud">
          <a:avLst/>
        </a:prstGeom>
        <a:gradFill rotWithShape="0">
          <a:gsLst>
            <a:gs pos="0">
              <a:schemeClr val="accent2">
                <a:tint val="50000"/>
                <a:hueOff val="5002875"/>
                <a:satOff val="-4473"/>
                <a:lumOff val="13"/>
                <a:alphaOff val="0"/>
                <a:shade val="51000"/>
                <a:satMod val="130000"/>
              </a:schemeClr>
            </a:gs>
            <a:gs pos="80000">
              <a:schemeClr val="accent2">
                <a:tint val="50000"/>
                <a:hueOff val="5002875"/>
                <a:satOff val="-4473"/>
                <a:lumOff val="13"/>
                <a:alphaOff val="0"/>
                <a:shade val="93000"/>
                <a:satMod val="130000"/>
              </a:schemeClr>
            </a:gs>
            <a:gs pos="100000">
              <a:schemeClr val="accent2">
                <a:tint val="50000"/>
                <a:hueOff val="5002875"/>
                <a:satOff val="-4473"/>
                <a:lumOff val="1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3#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tr-TR"/>
              <a:t>Asıl başlık stili için tıklatın</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a:t>Asıl alt başlık stilini düzenlemek için tıklatın</a:t>
            </a:r>
            <a:endParaRPr lang="en-US" dirty="0"/>
          </a:p>
        </p:txBody>
      </p:sp>
    </p:spTree>
    <p:extLst>
      <p:ext uri="{BB962C8B-B14F-4D97-AF65-F5344CB8AC3E}">
        <p14:creationId xmlns:p14="http://schemas.microsoft.com/office/powerpoint/2010/main" val="18726840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tr-TR"/>
              <a:t>Asıl başlık stili için tıklatın</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a:t>Asıl alt başlık stilini düzenlemek için tıklatın</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370350468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364215328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179447752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508000" y="1411553"/>
            <a:ext cx="54864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97600" y="1411553"/>
            <a:ext cx="54864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83042489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508000" y="1411553"/>
            <a:ext cx="54864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94642" y="1411553"/>
            <a:ext cx="548935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2450600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Tree>
    <p:extLst>
      <p:ext uri="{BB962C8B-B14F-4D97-AF65-F5344CB8AC3E}">
        <p14:creationId xmlns:p14="http://schemas.microsoft.com/office/powerpoint/2010/main" val="363596546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51405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62492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tr-TR"/>
              <a:t>Asıl başlık stili için tıklatın</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290518946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tr-TR"/>
              <a:t>Asıl başlık stili için tıklatın</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tr-TR"/>
              <a:t>Asıl metin stillerini düzenlemek için tıklatın</a:t>
            </a:r>
          </a:p>
        </p:txBody>
      </p:sp>
    </p:spTree>
    <p:extLst>
      <p:ext uri="{BB962C8B-B14F-4D97-AF65-F5344CB8AC3E}">
        <p14:creationId xmlns:p14="http://schemas.microsoft.com/office/powerpoint/2010/main" val="964734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tr-TR"/>
              <a:t>Asıl başlık stili için tıklatın</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a:t>Asıl alt başlık stilini düzenlemek için tıklatın</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307261604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8"/>
            <a:ext cx="10363200" cy="1470025"/>
          </a:xfrm>
        </p:spPr>
        <p:txBody>
          <a:bodyPr/>
          <a:lstStyle/>
          <a:p>
            <a:r>
              <a:rPr lang="tr-TR"/>
              <a:t>Asıl başlık stili için tıklatın</a:t>
            </a: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F7AFFB9B-9FB8-469E-96F9-4D32314110B6}" type="datetimeFigureOut">
              <a:rPr lang="en-US" smtClean="0"/>
              <a:t>1/4/2021</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95936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EFBDC27-E420-4878-9EE6-7B9656D6442A}" type="datetimeFigureOut">
              <a:rPr lang="en-US" smtClean="0"/>
              <a:t>1/4/2021</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95624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3"/>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0F7F47CF-67C9-420C-80A5-E2069FF0C2DF}" type="datetimeFigureOut">
              <a:rPr lang="en-US" smtClean="0"/>
              <a:t>1/4/2021</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2225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AE22DC73-F065-42F5-A9F2-D90B2E42A0B3}" type="datetimeFigureOut">
              <a:rPr lang="en-US" smtClean="0"/>
              <a:t>1/4/2021</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17488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76BEA702-9B29-41CC-9BCC-3DF8A0D379FE}" type="datetimeFigureOut">
              <a:rPr lang="en-US" smtClean="0"/>
              <a:t>1/4/2021</a:t>
            </a:fld>
            <a:endParaRPr lang="en-US" dirty="0"/>
          </a:p>
        </p:txBody>
      </p:sp>
      <p:sp>
        <p:nvSpPr>
          <p:cNvPr id="8" name="Altbilgi Yer Tutucusu 7"/>
          <p:cNvSpPr>
            <a:spLocks noGrp="1"/>
          </p:cNvSpPr>
          <p:nvPr>
            <p:ph type="ftr" sz="quarter" idx="11"/>
          </p:nvPr>
        </p:nvSpPr>
        <p:spPr/>
        <p:txBody>
          <a:bodyPr/>
          <a:lstStyle/>
          <a:p>
            <a:endParaRPr lang="en-US" dirty="0"/>
          </a:p>
        </p:txBody>
      </p:sp>
      <p:sp>
        <p:nvSpPr>
          <p:cNvPr id="9" name="Slayt Numarası Yer Tutucusu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5858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097649AC-CB8F-4FF1-9A34-5861C74DD0A7}" type="datetimeFigureOut">
              <a:rPr lang="en-US" smtClean="0"/>
              <a:t>1/4/2021</a:t>
            </a:fld>
            <a:endParaRPr lang="en-US" dirty="0"/>
          </a:p>
        </p:txBody>
      </p:sp>
      <p:sp>
        <p:nvSpPr>
          <p:cNvPr id="4" name="Altbilgi Yer Tutucusu 3"/>
          <p:cNvSpPr>
            <a:spLocks noGrp="1"/>
          </p:cNvSpPr>
          <p:nvPr>
            <p:ph type="ftr" sz="quarter" idx="11"/>
          </p:nvPr>
        </p:nvSpPr>
        <p:spPr/>
        <p:txBody>
          <a:bodyPr/>
          <a:lstStyle/>
          <a:p>
            <a:endParaRPr lang="en-US" dirty="0"/>
          </a:p>
        </p:txBody>
      </p:sp>
      <p:sp>
        <p:nvSpPr>
          <p:cNvPr id="5" name="Slayt Numarası Yer Tutucusu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02095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EC5CECA-2D3A-4680-9B49-752200DE467C}" type="datetimeFigureOut">
              <a:rPr lang="en-US" smtClean="0"/>
              <a:t>1/4/2021</a:t>
            </a:fld>
            <a:endParaRPr lang="en-US" dirty="0"/>
          </a:p>
        </p:txBody>
      </p:sp>
      <p:sp>
        <p:nvSpPr>
          <p:cNvPr id="3" name="Altbilgi Yer Tutucusu 2"/>
          <p:cNvSpPr>
            <a:spLocks noGrp="1"/>
          </p:cNvSpPr>
          <p:nvPr>
            <p:ph type="ftr" sz="quarter" idx="11"/>
          </p:nvPr>
        </p:nvSpPr>
        <p:spPr/>
        <p:txBody>
          <a:bodyPr/>
          <a:lstStyle/>
          <a:p>
            <a:endParaRPr lang="en-US" dirty="0"/>
          </a:p>
        </p:txBody>
      </p:sp>
      <p:sp>
        <p:nvSpPr>
          <p:cNvPr id="4" name="Slayt Numarası Yer Tutucusu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781378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2"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50C3BFE2-83B7-4B0A-B9D3-AB28331082B3}" type="datetimeFigureOut">
              <a:rPr lang="en-US" smtClean="0"/>
              <a:t>1/4/2021</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2977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2EF78E3-FDA3-4D28-AAA2-0B81F349A39D}" type="datetimeFigureOut">
              <a:rPr lang="en-US" smtClean="0"/>
              <a:t>1/4/2021</a:t>
            </a:fld>
            <a:endParaRPr lang="en-US" dirty="0"/>
          </a:p>
        </p:txBody>
      </p:sp>
      <p:sp>
        <p:nvSpPr>
          <p:cNvPr id="6" name="Altbilgi Yer Tutucusu 5"/>
          <p:cNvSpPr>
            <a:spLocks noGrp="1"/>
          </p:cNvSpPr>
          <p:nvPr>
            <p:ph type="ftr" sz="quarter" idx="11"/>
          </p:nvPr>
        </p:nvSpPr>
        <p:spPr/>
        <p:txBody>
          <a:bodyPr/>
          <a:lstStyle/>
          <a:p>
            <a:endParaRPr lang="en-US" dirty="0"/>
          </a:p>
        </p:txBody>
      </p:sp>
      <p:sp>
        <p:nvSpPr>
          <p:cNvPr id="7" name="Slayt Numarası Yer Tutucusu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6986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35BB1C6-BF8F-4481-8AB2-603A1C8A906A}" type="datetimeFigureOut">
              <a:rPr lang="en-US" smtClean="0"/>
              <a:t>1/4/2021</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7354864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4639"/>
            <a:ext cx="36576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12800" y="274639"/>
            <a:ext cx="107696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8BDECAF-D3BE-4069-9C78-642ECCD01477}" type="datetimeFigureOut">
              <a:rPr lang="en-US" smtClean="0"/>
              <a:t>1/4/2021</a:t>
            </a:fld>
            <a:endParaRPr lang="en-US" dirty="0"/>
          </a:p>
        </p:txBody>
      </p:sp>
      <p:sp>
        <p:nvSpPr>
          <p:cNvPr id="5" name="Altbilgi Yer Tutucusu 4"/>
          <p:cNvSpPr>
            <a:spLocks noGrp="1"/>
          </p:cNvSpPr>
          <p:nvPr>
            <p:ph type="ftr" sz="quarter" idx="11"/>
          </p:nvPr>
        </p:nvSpPr>
        <p:spPr/>
        <p:txBody>
          <a:bodyPr/>
          <a:lstStyle/>
          <a:p>
            <a:endParaRPr lang="en-US" dirty="0"/>
          </a:p>
        </p:txBody>
      </p:sp>
      <p:sp>
        <p:nvSpPr>
          <p:cNvPr id="6" name="Slayt Numarası Yer Tutucusu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4587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21010642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tr-TR"/>
              <a:t>Asıl başlık stili için tıklatın</a:t>
            </a:r>
            <a:endParaRPr lang="en-US" dirty="0"/>
          </a:p>
        </p:txBody>
      </p:sp>
      <p:sp>
        <p:nvSpPr>
          <p:cNvPr id="3" name="Text Placeholder 2"/>
          <p:cNvSpPr>
            <a:spLocks noGrp="1"/>
          </p:cNvSpPr>
          <p:nvPr>
            <p:ph type="body" idx="1"/>
          </p:nvPr>
        </p:nvSpPr>
        <p:spPr>
          <a:xfrm>
            <a:off x="508000" y="1412875"/>
            <a:ext cx="11176000" cy="2135969"/>
          </a:xfrm>
          <a:prstGeom prst="rect">
            <a:avLst/>
          </a:prstGeom>
        </p:spPr>
        <p:txBody>
          <a:bodyPr vert="horz" lIns="0" tIns="0" rIns="0" bIns="0" rtlCol="0">
            <a:sp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Tree>
    <p:extLst>
      <p:ext uri="{BB962C8B-B14F-4D97-AF65-F5344CB8AC3E}">
        <p14:creationId xmlns:p14="http://schemas.microsoft.com/office/powerpoint/2010/main" val="225174722"/>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BB1C6-BF8F-4481-8AB2-603A1C8A906A}" type="datetimeFigureOut">
              <a:rPr lang="en-US" smtClean="0"/>
              <a:t>1/4/2021</a:t>
            </a:fld>
            <a:endParaRPr lang="en-US" dirty="0"/>
          </a:p>
        </p:txBody>
      </p:sp>
      <p:sp>
        <p:nvSpPr>
          <p:cNvPr id="5" name="Altbilgi Yer Tutucusu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ayt Numarası Yer Tutucusu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0691451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Autofit/>
          </a:bodyPr>
          <a:lstStyle/>
          <a:p>
            <a:r>
              <a:rPr lang="tr-TR" sz="6000" b="1" dirty="0">
                <a:latin typeface="Cambria" pitchFamily="18" charset="0"/>
              </a:rPr>
              <a:t>Özel Eğitimin Tarihçesi Ve Yasal Düzenlemeler</a:t>
            </a:r>
            <a:endParaRPr lang="tr-TR" sz="6000" dirty="0"/>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891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9C8A43-2313-416C-AF31-2F5BA7C62391}"/>
              </a:ext>
            </a:extLst>
          </p:cNvPr>
          <p:cNvSpPr>
            <a:spLocks noGrp="1"/>
          </p:cNvSpPr>
          <p:nvPr>
            <p:ph type="title"/>
          </p:nvPr>
        </p:nvSpPr>
        <p:spPr/>
        <p:txBody>
          <a:bodyPr/>
          <a:lstStyle/>
          <a:p>
            <a:r>
              <a:rPr lang="tr-TR" dirty="0"/>
              <a:t>KAZANIMLAR</a:t>
            </a:r>
          </a:p>
        </p:txBody>
      </p:sp>
      <p:sp>
        <p:nvSpPr>
          <p:cNvPr id="3" name="İçerik Yer Tutucusu 2">
            <a:extLst>
              <a:ext uri="{FF2B5EF4-FFF2-40B4-BE49-F238E27FC236}">
                <a16:creationId xmlns:a16="http://schemas.microsoft.com/office/drawing/2014/main" id="{B427F215-9736-46AD-801A-91F6F2D1FE21}"/>
              </a:ext>
            </a:extLst>
          </p:cNvPr>
          <p:cNvSpPr>
            <a:spLocks noGrp="1"/>
          </p:cNvSpPr>
          <p:nvPr>
            <p:ph idx="1"/>
          </p:nvPr>
        </p:nvSpPr>
        <p:spPr/>
        <p:txBody>
          <a:bodyPr>
            <a:normAutofit lnSpcReduction="10000"/>
          </a:bodyPr>
          <a:lstStyle/>
          <a:p>
            <a:r>
              <a:rPr lang="tr-TR" dirty="0"/>
              <a:t>Özel eğitimin Türk Eğitim Sistemi içindeki yeri ve önemini kavrar </a:t>
            </a:r>
          </a:p>
          <a:p>
            <a:r>
              <a:rPr lang="tr-TR" dirty="0"/>
              <a:t>• Özel eğitimle ilgili yasal düzenlemelere ilişkin görüş kazanır,</a:t>
            </a:r>
          </a:p>
          <a:p>
            <a:r>
              <a:rPr lang="tr-TR" dirty="0"/>
              <a:t>Özel eğitim hizmetlerinin yaygınlaştırılmasına ilişkin görüş kazanır, </a:t>
            </a:r>
          </a:p>
          <a:p>
            <a:r>
              <a:rPr lang="tr-TR" dirty="0"/>
              <a:t>Özel eğitim personelinin yetiştirilmesi için götürülen hizmetler konusunda bilgi edinir, </a:t>
            </a:r>
          </a:p>
          <a:p>
            <a:r>
              <a:rPr lang="tr-TR" dirty="0"/>
              <a:t>Özel </a:t>
            </a:r>
            <a:r>
              <a:rPr lang="tr-TR" dirty="0" err="1"/>
              <a:t>gereksinimli</a:t>
            </a:r>
            <a:r>
              <a:rPr lang="tr-TR" dirty="0"/>
              <a:t> bireylere sağlanan eğitim olanakları ve uygulamaları konusunda bilgi </a:t>
            </a:r>
            <a:r>
              <a:rPr lang="tr-TR"/>
              <a:t>edinirsiniz.</a:t>
            </a:r>
            <a:endParaRPr lang="tr-TR" dirty="0"/>
          </a:p>
        </p:txBody>
      </p:sp>
    </p:spTree>
    <p:extLst>
      <p:ext uri="{BB962C8B-B14F-4D97-AF65-F5344CB8AC3E}">
        <p14:creationId xmlns:p14="http://schemas.microsoft.com/office/powerpoint/2010/main" val="2404448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2783632" y="188641"/>
            <a:ext cx="7085484" cy="1329595"/>
          </a:xfrm>
        </p:spPr>
        <p:txBody>
          <a:bodyPr/>
          <a:lstStyle/>
          <a:p>
            <a:pPr algn="ctr"/>
            <a:r>
              <a:rPr lang="tr-TR" sz="3200" b="1" dirty="0">
                <a:latin typeface="Cambria" pitchFamily="18" charset="0"/>
              </a:rPr>
              <a:t>ÖZEL EĞİTİMİN DÜNÜ, BUGÜNÜ VE GELECEĞİNE İLİŞKİN EĞİLİMLER</a:t>
            </a:r>
          </a:p>
        </p:txBody>
      </p:sp>
      <p:graphicFrame>
        <p:nvGraphicFramePr>
          <p:cNvPr id="6" name="Diyagram 5"/>
          <p:cNvGraphicFramePr/>
          <p:nvPr/>
        </p:nvGraphicFramePr>
        <p:xfrm>
          <a:off x="1703512" y="2097887"/>
          <a:ext cx="871296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txBox="1">
            <a:spLocks noChangeArrowheads="1"/>
          </p:cNvSpPr>
          <p:nvPr/>
        </p:nvSpPr>
        <p:spPr>
          <a:xfrm>
            <a:off x="2063552" y="1484784"/>
            <a:ext cx="8382000" cy="387798"/>
          </a:xfrm>
          <a:prstGeom prst="rect">
            <a:avLst/>
          </a:prstGeom>
        </p:spPr>
        <p:txBody>
          <a:bodyPr vert="horz" wrap="square" lIns="0" tIns="0" rIns="0" bIns="0" rtlCol="0" anchor="t">
            <a:spAutoFit/>
          </a:bodyPr>
          <a:lstStyle/>
          <a:p>
            <a:pPr algn="ctr" defTabSz="914363">
              <a:lnSpc>
                <a:spcPct val="90000"/>
              </a:lnSpc>
              <a:spcBef>
                <a:spcPct val="0"/>
              </a:spcBef>
              <a:defRPr/>
            </a:pPr>
            <a:r>
              <a:rPr lang="tr-TR" sz="2800" b="1"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Özel Eğitimin Tarihçesi</a:t>
            </a:r>
          </a:p>
        </p:txBody>
      </p:sp>
      <p:pic>
        <p:nvPicPr>
          <p:cNvPr id="8"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7906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2783632" y="188641"/>
            <a:ext cx="7085484" cy="1329595"/>
          </a:xfrm>
        </p:spPr>
        <p:txBody>
          <a:bodyPr/>
          <a:lstStyle/>
          <a:p>
            <a:pPr algn="ctr"/>
            <a:r>
              <a:rPr lang="tr-TR" sz="3200" b="1" dirty="0">
                <a:latin typeface="Cambria" pitchFamily="18" charset="0"/>
              </a:rPr>
              <a:t>ÖZEL EĞİTİMİN DÜNÜ, BUGÜNÜ VE GELECEĞİNE İLİŞKİN EĞİLİMLER</a:t>
            </a:r>
          </a:p>
        </p:txBody>
      </p:sp>
      <p:sp>
        <p:nvSpPr>
          <p:cNvPr id="7" name="Rectangle 6"/>
          <p:cNvSpPr txBox="1">
            <a:spLocks noChangeArrowheads="1"/>
          </p:cNvSpPr>
          <p:nvPr/>
        </p:nvSpPr>
        <p:spPr>
          <a:xfrm>
            <a:off x="2063552" y="1340769"/>
            <a:ext cx="8382000" cy="775597"/>
          </a:xfrm>
          <a:prstGeom prst="rect">
            <a:avLst/>
          </a:prstGeom>
        </p:spPr>
        <p:txBody>
          <a:bodyPr vert="horz" wrap="square" lIns="0" tIns="0" rIns="0" bIns="0" rtlCol="0" anchor="t">
            <a:spAutoFit/>
          </a:bodyPr>
          <a:lstStyle/>
          <a:p>
            <a:pPr algn="ctr" defTabSz="914363">
              <a:lnSpc>
                <a:spcPct val="90000"/>
              </a:lnSpc>
              <a:spcBef>
                <a:spcPct val="0"/>
              </a:spcBef>
              <a:defRPr/>
            </a:pPr>
            <a:r>
              <a:rPr lang="tr-TR" sz="3200" b="1"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Özel Eğitimin Tarihçesi</a:t>
            </a:r>
          </a:p>
          <a:p>
            <a:pPr algn="ctr" defTabSz="914363">
              <a:lnSpc>
                <a:spcPct val="90000"/>
              </a:lnSpc>
              <a:spcBef>
                <a:spcPct val="0"/>
              </a:spcBef>
              <a:defRPr/>
            </a:pPr>
            <a:r>
              <a:rPr lang="tr-TR" sz="2400" b="1"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Okullaşma</a:t>
            </a:r>
          </a:p>
        </p:txBody>
      </p:sp>
      <p:graphicFrame>
        <p:nvGraphicFramePr>
          <p:cNvPr id="8" name="Diyagram 3"/>
          <p:cNvGraphicFramePr/>
          <p:nvPr>
            <p:extLst>
              <p:ext uri="{D42A27DB-BD31-4B8C-83A1-F6EECF244321}">
                <p14:modId xmlns:p14="http://schemas.microsoft.com/office/powerpoint/2010/main" val="3492289801"/>
              </p:ext>
            </p:extLst>
          </p:nvPr>
        </p:nvGraphicFramePr>
        <p:xfrm>
          <a:off x="2063552" y="2116366"/>
          <a:ext cx="7704856"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15562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37607" y="280851"/>
            <a:ext cx="10396882" cy="1151965"/>
          </a:xfrm>
        </p:spPr>
        <p:txBody>
          <a:bodyPr>
            <a:normAutofit/>
          </a:bodyPr>
          <a:lstStyle/>
          <a:p>
            <a:r>
              <a:rPr lang="tr-TR" sz="4800" dirty="0"/>
              <a:t>Dünyada özel eğitim</a:t>
            </a:r>
          </a:p>
        </p:txBody>
      </p:sp>
      <p:sp>
        <p:nvSpPr>
          <p:cNvPr id="3" name="Metin Yer Tutucusu 2"/>
          <p:cNvSpPr>
            <a:spLocks noGrp="1"/>
          </p:cNvSpPr>
          <p:nvPr>
            <p:ph type="body" sz="quarter" idx="10"/>
          </p:nvPr>
        </p:nvSpPr>
        <p:spPr>
          <a:xfrm>
            <a:off x="296242" y="1432816"/>
            <a:ext cx="11176000" cy="4171149"/>
          </a:xfrm>
        </p:spPr>
        <p:txBody>
          <a:bodyPr>
            <a:normAutofit fontScale="85000" lnSpcReduction="20000"/>
          </a:bodyPr>
          <a:lstStyle/>
          <a:p>
            <a:r>
              <a:rPr lang="tr-TR" sz="1800" cap="none" dirty="0">
                <a:solidFill>
                  <a:schemeClr val="tx1">
                    <a:lumMod val="65000"/>
                    <a:lumOff val="35000"/>
                  </a:schemeClr>
                </a:solidFill>
              </a:rPr>
              <a:t>Bireysel çabalar 16. yy ortalarından itibaren başlıyor. </a:t>
            </a:r>
          </a:p>
          <a:p>
            <a:r>
              <a:rPr lang="tr-TR" sz="1800" cap="none" dirty="0">
                <a:solidFill>
                  <a:schemeClr val="tx1">
                    <a:lumMod val="65000"/>
                    <a:lumOff val="35000"/>
                  </a:schemeClr>
                </a:solidFill>
              </a:rPr>
              <a:t>1555 yılında İspanyol bir rahip işitme yetersizliğine sahip iki bireyi eğitmeye çalışıyor. </a:t>
            </a:r>
          </a:p>
          <a:p>
            <a:r>
              <a:rPr lang="tr-TR" sz="1800" cap="none" dirty="0">
                <a:solidFill>
                  <a:schemeClr val="tx1">
                    <a:lumMod val="65000"/>
                    <a:lumOff val="35000"/>
                  </a:schemeClr>
                </a:solidFill>
              </a:rPr>
              <a:t>1620 yılında </a:t>
            </a:r>
            <a:r>
              <a:rPr lang="tr-TR" sz="1800" cap="none" dirty="0" err="1">
                <a:solidFill>
                  <a:schemeClr val="tx1">
                    <a:lumMod val="65000"/>
                    <a:lumOff val="35000"/>
                  </a:schemeClr>
                </a:solidFill>
              </a:rPr>
              <a:t>Juan</a:t>
            </a:r>
            <a:r>
              <a:rPr lang="tr-TR" sz="1800" cap="none" dirty="0">
                <a:solidFill>
                  <a:schemeClr val="tx1">
                    <a:lumMod val="65000"/>
                    <a:lumOff val="35000"/>
                  </a:schemeClr>
                </a:solidFill>
              </a:rPr>
              <a:t> Pablo </a:t>
            </a:r>
            <a:r>
              <a:rPr lang="tr-TR" sz="1800" cap="none" dirty="0" err="1">
                <a:solidFill>
                  <a:schemeClr val="tx1">
                    <a:lumMod val="65000"/>
                    <a:lumOff val="35000"/>
                  </a:schemeClr>
                </a:solidFill>
              </a:rPr>
              <a:t>Bonet</a:t>
            </a:r>
            <a:r>
              <a:rPr lang="tr-TR" sz="1800" cap="none" dirty="0">
                <a:solidFill>
                  <a:schemeClr val="tx1">
                    <a:lumMod val="65000"/>
                    <a:lumOff val="35000"/>
                  </a:schemeClr>
                </a:solidFill>
              </a:rPr>
              <a:t> bu konuda bir kitap yazıyor.</a:t>
            </a:r>
          </a:p>
          <a:p>
            <a:r>
              <a:rPr lang="tr-TR" sz="1800" cap="none" dirty="0">
                <a:solidFill>
                  <a:schemeClr val="tx1">
                    <a:lumMod val="65000"/>
                    <a:lumOff val="35000"/>
                  </a:schemeClr>
                </a:solidFill>
              </a:rPr>
              <a:t>Bu sırada Londra, İsviçre  Ve Fransa’da işitme yetersizliği olan bireylere yönelik okullar açılıyor.</a:t>
            </a:r>
          </a:p>
          <a:p>
            <a:r>
              <a:rPr lang="tr-TR" sz="1800" cap="none" dirty="0">
                <a:solidFill>
                  <a:schemeClr val="tx1">
                    <a:lumMod val="65000"/>
                    <a:lumOff val="35000"/>
                  </a:schemeClr>
                </a:solidFill>
              </a:rPr>
              <a:t>1797’de Jean-</a:t>
            </a:r>
            <a:r>
              <a:rPr lang="tr-TR" sz="1800" cap="none" dirty="0" err="1">
                <a:solidFill>
                  <a:schemeClr val="tx1">
                    <a:lumMod val="65000"/>
                    <a:lumOff val="35000"/>
                  </a:schemeClr>
                </a:solidFill>
              </a:rPr>
              <a:t>marc</a:t>
            </a:r>
            <a:r>
              <a:rPr lang="tr-TR" sz="1800" cap="none" dirty="0">
                <a:solidFill>
                  <a:schemeClr val="tx1">
                    <a:lumMod val="65000"/>
                    <a:lumOff val="35000"/>
                  </a:schemeClr>
                </a:solidFill>
              </a:rPr>
              <a:t>-</a:t>
            </a:r>
            <a:r>
              <a:rPr lang="tr-TR" sz="1800" cap="none" dirty="0" err="1">
                <a:solidFill>
                  <a:schemeClr val="tx1">
                    <a:lumMod val="65000"/>
                    <a:lumOff val="35000"/>
                  </a:schemeClr>
                </a:solidFill>
              </a:rPr>
              <a:t>gaspard</a:t>
            </a:r>
            <a:r>
              <a:rPr lang="tr-TR" sz="1800" cap="none" dirty="0">
                <a:solidFill>
                  <a:schemeClr val="tx1">
                    <a:lumMod val="65000"/>
                    <a:lumOff val="35000"/>
                  </a:schemeClr>
                </a:solidFill>
              </a:rPr>
              <a:t> </a:t>
            </a:r>
            <a:r>
              <a:rPr lang="tr-TR" sz="1800" cap="none" dirty="0" err="1">
                <a:solidFill>
                  <a:schemeClr val="tx1">
                    <a:lumMod val="65000"/>
                    <a:lumOff val="35000"/>
                  </a:schemeClr>
                </a:solidFill>
              </a:rPr>
              <a:t>Itard</a:t>
            </a:r>
            <a:r>
              <a:rPr lang="tr-TR" sz="1800" cap="none" dirty="0">
                <a:solidFill>
                  <a:schemeClr val="tx1">
                    <a:lumMod val="65000"/>
                    <a:lumOff val="35000"/>
                  </a:schemeClr>
                </a:solidFill>
              </a:rPr>
              <a:t> </a:t>
            </a:r>
            <a:r>
              <a:rPr lang="tr-TR" sz="1800" cap="none" dirty="0" err="1">
                <a:solidFill>
                  <a:schemeClr val="tx1">
                    <a:lumMod val="65000"/>
                    <a:lumOff val="35000"/>
                  </a:schemeClr>
                </a:solidFill>
              </a:rPr>
              <a:t>Aveyron’un</a:t>
            </a:r>
            <a:r>
              <a:rPr lang="tr-TR" sz="1800" cap="none" dirty="0">
                <a:solidFill>
                  <a:schemeClr val="tx1">
                    <a:lumMod val="65000"/>
                    <a:lumOff val="35000"/>
                  </a:schemeClr>
                </a:solidFill>
              </a:rPr>
              <a:t> Vahşi Çocuğu Victor</a:t>
            </a:r>
          </a:p>
          <a:p>
            <a:r>
              <a:rPr lang="tr-TR" sz="1800" cap="none" dirty="0" err="1">
                <a:solidFill>
                  <a:schemeClr val="tx1">
                    <a:lumMod val="65000"/>
                    <a:lumOff val="35000"/>
                  </a:schemeClr>
                </a:solidFill>
              </a:rPr>
              <a:t>Seguin</a:t>
            </a:r>
            <a:r>
              <a:rPr lang="tr-TR" sz="1800" cap="none" dirty="0">
                <a:solidFill>
                  <a:schemeClr val="tx1">
                    <a:lumMod val="65000"/>
                    <a:lumOff val="35000"/>
                  </a:schemeClr>
                </a:solidFill>
              </a:rPr>
              <a:t> 1876’da «</a:t>
            </a:r>
            <a:r>
              <a:rPr lang="tr-TR" sz="1800" cap="none" dirty="0" err="1">
                <a:solidFill>
                  <a:schemeClr val="tx1">
                    <a:lumMod val="65000"/>
                    <a:lumOff val="35000"/>
                  </a:schemeClr>
                </a:solidFill>
              </a:rPr>
              <a:t>Gerizekalılık</a:t>
            </a:r>
            <a:r>
              <a:rPr lang="tr-TR" sz="1800" cap="none" dirty="0">
                <a:solidFill>
                  <a:schemeClr val="tx1">
                    <a:lumMod val="65000"/>
                    <a:lumOff val="35000"/>
                  </a:schemeClr>
                </a:solidFill>
              </a:rPr>
              <a:t>: Ve Fizyolojik Yöntemle Tedavisi»</a:t>
            </a:r>
          </a:p>
          <a:p>
            <a:r>
              <a:rPr lang="tr-TR" cap="none" dirty="0">
                <a:solidFill>
                  <a:schemeClr val="tx1">
                    <a:lumMod val="65000"/>
                    <a:lumOff val="35000"/>
                  </a:schemeClr>
                </a:solidFill>
              </a:rPr>
              <a:t>Louis Braille «</a:t>
            </a:r>
            <a:r>
              <a:rPr lang="tr-TR" cap="none" dirty="0" err="1">
                <a:solidFill>
                  <a:schemeClr val="tx1">
                    <a:lumMod val="65000"/>
                    <a:lumOff val="35000"/>
                  </a:schemeClr>
                </a:solidFill>
              </a:rPr>
              <a:t>Braiile</a:t>
            </a:r>
            <a:r>
              <a:rPr lang="tr-TR" cap="none" dirty="0">
                <a:solidFill>
                  <a:schemeClr val="tx1">
                    <a:lumMod val="65000"/>
                    <a:lumOff val="35000"/>
                  </a:schemeClr>
                </a:solidFill>
              </a:rPr>
              <a:t> Alfabesini» geliştirmiştir.</a:t>
            </a:r>
          </a:p>
          <a:p>
            <a:r>
              <a:rPr lang="tr-TR" cap="none" dirty="0" err="1">
                <a:solidFill>
                  <a:schemeClr val="tx1">
                    <a:lumMod val="65000"/>
                    <a:lumOff val="35000"/>
                  </a:schemeClr>
                </a:solidFill>
              </a:rPr>
              <a:t>Alfred</a:t>
            </a:r>
            <a:r>
              <a:rPr lang="tr-TR" cap="none" dirty="0">
                <a:solidFill>
                  <a:schemeClr val="tx1">
                    <a:lumMod val="65000"/>
                    <a:lumOff val="35000"/>
                  </a:schemeClr>
                </a:solidFill>
              </a:rPr>
              <a:t> </a:t>
            </a:r>
            <a:r>
              <a:rPr lang="tr-TR" cap="none" dirty="0" err="1">
                <a:solidFill>
                  <a:schemeClr val="tx1">
                    <a:lumMod val="65000"/>
                    <a:lumOff val="35000"/>
                  </a:schemeClr>
                </a:solidFill>
              </a:rPr>
              <a:t>Binet</a:t>
            </a:r>
            <a:r>
              <a:rPr lang="tr-TR" cap="none" dirty="0">
                <a:solidFill>
                  <a:schemeClr val="tx1">
                    <a:lumMod val="65000"/>
                    <a:lumOff val="35000"/>
                  </a:schemeClr>
                </a:solidFill>
              </a:rPr>
              <a:t> zekayı ölçebilen ilk standart gelişimsel değerlendirme ölçeğini geliştirmiştir. Aynı zamanda «zeka yaşı kavramını» oluşturmuştur.</a:t>
            </a:r>
          </a:p>
          <a:p>
            <a:r>
              <a:rPr lang="tr-TR" cap="none" dirty="0" err="1">
                <a:solidFill>
                  <a:schemeClr val="tx1">
                    <a:lumMod val="65000"/>
                    <a:lumOff val="35000"/>
                  </a:schemeClr>
                </a:solidFill>
              </a:rPr>
              <a:t>Lewis</a:t>
            </a:r>
            <a:r>
              <a:rPr lang="tr-TR" cap="none" dirty="0">
                <a:solidFill>
                  <a:schemeClr val="tx1">
                    <a:lumMod val="65000"/>
                    <a:lumOff val="35000"/>
                  </a:schemeClr>
                </a:solidFill>
              </a:rPr>
              <a:t> </a:t>
            </a:r>
            <a:r>
              <a:rPr lang="tr-TR" cap="none" dirty="0" err="1">
                <a:solidFill>
                  <a:schemeClr val="tx1">
                    <a:lumMod val="65000"/>
                    <a:lumOff val="35000"/>
                  </a:schemeClr>
                </a:solidFill>
              </a:rPr>
              <a:t>Terman</a:t>
            </a:r>
            <a:r>
              <a:rPr lang="tr-TR" cap="none" dirty="0">
                <a:solidFill>
                  <a:schemeClr val="tx1">
                    <a:lumMod val="65000"/>
                    <a:lumOff val="35000"/>
                  </a:schemeClr>
                </a:solidFill>
              </a:rPr>
              <a:t> </a:t>
            </a:r>
            <a:r>
              <a:rPr lang="tr-TR" cap="none" dirty="0" err="1">
                <a:solidFill>
                  <a:schemeClr val="tx1">
                    <a:lumMod val="65000"/>
                    <a:lumOff val="35000"/>
                  </a:schemeClr>
                </a:solidFill>
              </a:rPr>
              <a:t>Binet’in</a:t>
            </a:r>
            <a:r>
              <a:rPr lang="tr-TR" cap="none" dirty="0">
                <a:solidFill>
                  <a:schemeClr val="tx1">
                    <a:lumMod val="65000"/>
                    <a:lumOff val="35000"/>
                  </a:schemeClr>
                </a:solidFill>
              </a:rPr>
              <a:t> geliştirdiği ölçeği 1916’da Stanford </a:t>
            </a:r>
            <a:r>
              <a:rPr lang="tr-TR" cap="none" dirty="0" err="1">
                <a:solidFill>
                  <a:schemeClr val="tx1">
                    <a:lumMod val="65000"/>
                    <a:lumOff val="35000"/>
                  </a:schemeClr>
                </a:solidFill>
              </a:rPr>
              <a:t>Binet</a:t>
            </a:r>
            <a:r>
              <a:rPr lang="tr-TR" cap="none" dirty="0">
                <a:solidFill>
                  <a:schemeClr val="tx1">
                    <a:lumMod val="65000"/>
                    <a:lumOff val="35000"/>
                  </a:schemeClr>
                </a:solidFill>
              </a:rPr>
              <a:t> Zeka Ölçeği olarak yayınlamıştır. Zeka bölümü ve IQ kavramını geliştirmiştir. Üstün yeteneklere yönelik çalışmaları mevcuttur.</a:t>
            </a:r>
          </a:p>
          <a:p>
            <a:r>
              <a:rPr lang="tr-TR" cap="none" dirty="0">
                <a:solidFill>
                  <a:schemeClr val="tx1">
                    <a:lumMod val="65000"/>
                    <a:lumOff val="35000"/>
                  </a:schemeClr>
                </a:solidFill>
              </a:rPr>
              <a:t>Maria </a:t>
            </a:r>
            <a:r>
              <a:rPr lang="tr-TR" cap="none" dirty="0" err="1">
                <a:solidFill>
                  <a:schemeClr val="tx1">
                    <a:lumMod val="65000"/>
                    <a:lumOff val="35000"/>
                  </a:schemeClr>
                </a:solidFill>
              </a:rPr>
              <a:t>Montessori</a:t>
            </a:r>
            <a:r>
              <a:rPr lang="tr-TR" cap="none" dirty="0">
                <a:solidFill>
                  <a:schemeClr val="tx1">
                    <a:lumMod val="65000"/>
                    <a:lumOff val="35000"/>
                  </a:schemeClr>
                </a:solidFill>
              </a:rPr>
              <a:t> İtalya’da tıp diploması alan ilk kadındır ve çocukların duyusal deneyim yoluyla en iyi öğrenmeleri gerçekleştirdiğini savunmuştur.</a:t>
            </a:r>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2440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Metin Yer Tutucusu 2"/>
          <p:cNvSpPr>
            <a:spLocks noGrp="1"/>
          </p:cNvSpPr>
          <p:nvPr>
            <p:ph type="body" sz="quarter" idx="10"/>
          </p:nvPr>
        </p:nvSpPr>
        <p:spPr/>
        <p:txBody>
          <a:bodyPr>
            <a:normAutofit fontScale="85000" lnSpcReduction="20000"/>
          </a:bodyPr>
          <a:lstStyle/>
          <a:p>
            <a:r>
              <a:rPr lang="tr-TR" dirty="0">
                <a:solidFill>
                  <a:srgbClr val="030303"/>
                </a:solidFill>
                <a:latin typeface="Roboto"/>
              </a:rPr>
              <a:t>Victor’un gizemli hikayesi 1800’de başlar. Fransa’daki </a:t>
            </a:r>
            <a:r>
              <a:rPr lang="tr-TR" dirty="0" err="1">
                <a:solidFill>
                  <a:srgbClr val="030303"/>
                </a:solidFill>
                <a:latin typeface="Roboto"/>
              </a:rPr>
              <a:t>Aveyron</a:t>
            </a:r>
            <a:r>
              <a:rPr lang="tr-TR" dirty="0">
                <a:solidFill>
                  <a:srgbClr val="030303"/>
                </a:solidFill>
                <a:latin typeface="Roboto"/>
              </a:rPr>
              <a:t>, bölgesinde 12 yaşındaki bir çocuk ormanda dolaşırken bulunmuştur. Çocuk çıplaktır, konuşamaz, üzerindeki yaralar çok küçük yaştan beri vahşi bir hayat yaşadığını göstermektedir. Yıkanmayı ve dokunulmayı şiddetle reddeder, insanlarla kontak kurmaz ve sık sık şiddet içeren tepkiler verir. Yıllarca yalnız yaşamak </a:t>
            </a:r>
            <a:r>
              <a:rPr lang="tr-TR" dirty="0" err="1">
                <a:solidFill>
                  <a:srgbClr val="030303"/>
                </a:solidFill>
                <a:latin typeface="Roboto"/>
              </a:rPr>
              <a:t>selektif</a:t>
            </a:r>
            <a:r>
              <a:rPr lang="tr-TR" dirty="0">
                <a:solidFill>
                  <a:srgbClr val="030303"/>
                </a:solidFill>
                <a:latin typeface="Roboto"/>
              </a:rPr>
              <a:t> duyma duyusunu inanılmaz ölçüde geliştirmiştir.</a:t>
            </a:r>
            <a:endParaRPr lang="tr-TR" dirty="0"/>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19015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Resim 3"/>
          <p:cNvPicPr>
            <a:picLocks noChangeAspect="1"/>
          </p:cNvPicPr>
          <p:nvPr/>
        </p:nvPicPr>
        <p:blipFill rotWithShape="1">
          <a:blip r:embed="rId2"/>
          <a:srcRect l="10151" t="21954" r="38311" b="12768"/>
          <a:stretch/>
        </p:blipFill>
        <p:spPr>
          <a:xfrm>
            <a:off x="2201200" y="685800"/>
            <a:ext cx="6859145" cy="4884542"/>
          </a:xfrm>
          <a:prstGeom prst="rect">
            <a:avLst/>
          </a:prstGeom>
        </p:spPr>
      </p:pic>
    </p:spTree>
    <p:extLst>
      <p:ext uri="{BB962C8B-B14F-4D97-AF65-F5344CB8AC3E}">
        <p14:creationId xmlns:p14="http://schemas.microsoft.com/office/powerpoint/2010/main" val="311127285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Resim 3"/>
          <p:cNvPicPr>
            <a:picLocks noChangeAspect="1"/>
          </p:cNvPicPr>
          <p:nvPr/>
        </p:nvPicPr>
        <p:blipFill rotWithShape="1">
          <a:blip r:embed="rId2"/>
          <a:srcRect l="11813" t="22438" r="38931" b="9641"/>
          <a:stretch/>
        </p:blipFill>
        <p:spPr>
          <a:xfrm>
            <a:off x="2528745" y="589492"/>
            <a:ext cx="6408713" cy="4968552"/>
          </a:xfrm>
          <a:prstGeom prst="rect">
            <a:avLst/>
          </a:prstGeom>
        </p:spPr>
      </p:pic>
    </p:spTree>
    <p:extLst>
      <p:ext uri="{BB962C8B-B14F-4D97-AF65-F5344CB8AC3E}">
        <p14:creationId xmlns:p14="http://schemas.microsoft.com/office/powerpoint/2010/main" val="78330094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1905000" y="230188"/>
            <a:ext cx="8382000" cy="498598"/>
          </a:xfrm>
        </p:spPr>
        <p:txBody>
          <a:bodyPr>
            <a:normAutofit fontScale="90000"/>
          </a:bodyPr>
          <a:lstStyle/>
          <a:p>
            <a:pPr algn="ctr"/>
            <a:r>
              <a:rPr lang="tr-TR" sz="3600" b="1" dirty="0">
                <a:latin typeface="Cambria" pitchFamily="18" charset="0"/>
              </a:rPr>
              <a:t>ÖZEL EĞİTİMDE YASAL DÜZENLEMELER</a:t>
            </a:r>
          </a:p>
        </p:txBody>
      </p:sp>
      <p:pic>
        <p:nvPicPr>
          <p:cNvPr id="5122" name="Picture 2" descr="C:\Users\Gizo\AppData\Local\Microsoft\Windows\Temporary Internet Files\Content.IE5\0F813GPK\MC900310998[1].wmf"/>
          <p:cNvPicPr>
            <a:picLocks noGrp="1" noChangeAspect="1" noChangeArrowheads="1"/>
          </p:cNvPicPr>
          <p:nvPr>
            <p:ph idx="1"/>
          </p:nvPr>
        </p:nvPicPr>
        <p:blipFill>
          <a:blip r:embed="rId2" cstate="print"/>
          <a:srcRect/>
          <a:stretch>
            <a:fillRect/>
          </a:stretch>
        </p:blipFill>
        <p:spPr bwMode="auto">
          <a:xfrm>
            <a:off x="7860494" y="1628776"/>
            <a:ext cx="285774" cy="277813"/>
          </a:xfrm>
          <a:prstGeom prst="rect">
            <a:avLst/>
          </a:prstGeom>
          <a:noFill/>
        </p:spPr>
      </p:pic>
      <p:pic>
        <p:nvPicPr>
          <p:cNvPr id="5124" name="Picture 4" descr="C:\Users\Gizo\AppData\Local\Microsoft\Windows\Temporary Internet Files\Content.IE5\0W83CKJ9\MC900198676[1].wmf"/>
          <p:cNvPicPr>
            <a:picLocks noChangeAspect="1" noChangeArrowheads="1"/>
          </p:cNvPicPr>
          <p:nvPr/>
        </p:nvPicPr>
        <p:blipFill>
          <a:blip r:embed="rId3" cstate="print"/>
          <a:srcRect/>
          <a:stretch>
            <a:fillRect/>
          </a:stretch>
        </p:blipFill>
        <p:spPr bwMode="auto">
          <a:xfrm>
            <a:off x="1520957" y="1482729"/>
            <a:ext cx="2880320" cy="2840277"/>
          </a:xfrm>
          <a:prstGeom prst="rect">
            <a:avLst/>
          </a:prstGeom>
          <a:noFill/>
        </p:spPr>
      </p:pic>
      <p:sp>
        <p:nvSpPr>
          <p:cNvPr id="8" name="Rectangle 2"/>
          <p:cNvSpPr txBox="1">
            <a:spLocks noChangeArrowheads="1"/>
          </p:cNvSpPr>
          <p:nvPr/>
        </p:nvSpPr>
        <p:spPr>
          <a:xfrm>
            <a:off x="4958408" y="1250951"/>
            <a:ext cx="5328592" cy="4124206"/>
          </a:xfrm>
          <a:prstGeom prst="rect">
            <a:avLst/>
          </a:prstGeom>
        </p:spPr>
        <p:txBody>
          <a:bodyPr vert="horz" lIns="0" tIns="0" rIns="0" bIns="0" rtlCol="0">
            <a:spAutoFit/>
          </a:bodyPr>
          <a:lstStyle/>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Ülkemizde özel eğitim hizmetlerinin başlangıcı 1800’lü yılların sonlarına uzanmaktadır.</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Osmanlı döneminde ilk sistemli çabaları eğitim Enderun Mektebi uygulaması</a:t>
            </a: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Asıl girişim 30 Eylül1889 </a:t>
            </a:r>
            <a:r>
              <a:rPr lang="tr-TR" sz="2000" dirty="0" err="1">
                <a:effectLst>
                  <a:outerShdw blurRad="38100" dist="38100" dir="2700000" algn="tl">
                    <a:srgbClr val="000000">
                      <a:alpha val="43137"/>
                    </a:srgbClr>
                  </a:outerShdw>
                </a:effectLst>
                <a:latin typeface="Cambria" pitchFamily="18" charset="0"/>
              </a:rPr>
              <a:t>Grati</a:t>
            </a:r>
            <a:r>
              <a:rPr lang="tr-TR" sz="2000" dirty="0">
                <a:effectLst>
                  <a:outerShdw blurRad="38100" dist="38100" dir="2700000" algn="tl">
                    <a:srgbClr val="000000">
                      <a:alpha val="43137"/>
                    </a:srgbClr>
                  </a:outerShdw>
                </a:effectLst>
                <a:latin typeface="Cambria" pitchFamily="18" charset="0"/>
              </a:rPr>
              <a:t> Efendi tarafından İstanbul Ticaret Mektebi’nin bir bölümünde işitme engelli çocuklara okul ile örgün eğitim sistemi içinde yer almaya başladı.  Ek olarak görme yetersizliği olan öğrencilere  bir bölüm açıldı. Cumhuriyetin ilk yıllarına kadar eğitim verildi. </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p:txBody>
      </p:sp>
      <p:pic>
        <p:nvPicPr>
          <p:cNvPr id="6"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777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r>
              <a:rPr lang="tr-TR" dirty="0"/>
              <a:t>Osmanlı İmparatorluğunda Sağır ve Dilsizler herhangi bir eğitimden uzak yaşarlardı. Bunlar için bir eğitim okulu açılması fikri ilk kez Avusturyalı Ferdinand </a:t>
            </a:r>
            <a:r>
              <a:rPr lang="tr-TR" dirty="0" err="1"/>
              <a:t>Grati</a:t>
            </a:r>
            <a:r>
              <a:rPr lang="tr-TR" dirty="0"/>
              <a:t> tarafından gündeme </a:t>
            </a:r>
            <a:r>
              <a:rPr lang="tr-TR" dirty="0" err="1"/>
              <a:t>getirlimiştir</a:t>
            </a:r>
            <a:r>
              <a:rPr lang="tr-TR" dirty="0"/>
              <a:t>. </a:t>
            </a:r>
            <a:r>
              <a:rPr lang="tr-TR" dirty="0" err="1"/>
              <a:t>Grati</a:t>
            </a:r>
            <a:r>
              <a:rPr lang="tr-TR" dirty="0"/>
              <a:t> Efendi, 1889 yılında Maarif Nezaretine bir kanun önerisi vererek Sağır ve Dilsizler için bir okul açılmasını önermişti. 20 Haziran 1889 tarihinde yapılan Vekiller Heyeti Toplantısında, Dilsiz çocukların talim ve terbiyesi için bir Okul kurulması uygun görülmüş ve ilk Dilsiz Mektebi 30 Eylül 1889 da </a:t>
            </a:r>
            <a:r>
              <a:rPr lang="tr-TR" dirty="0" err="1"/>
              <a:t>Cağaloğlunda</a:t>
            </a:r>
            <a:r>
              <a:rPr lang="tr-TR" dirty="0"/>
              <a:t> Hamidiye Ticaret Mektebi binası içinde açılmıştır.</a:t>
            </a:r>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791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prstClr val="black"/>
                </a:solidFill>
                <a:ea typeface="+mn-ea"/>
                <a:cs typeface="+mn-cs"/>
              </a:rPr>
              <a:t>OSMANLI'DA ENGELLİLERE YÖNELİK İLK OKUL</a:t>
            </a:r>
            <a:endParaRPr lang="tr-TR" dirty="0"/>
          </a:p>
        </p:txBody>
      </p:sp>
      <p:sp>
        <p:nvSpPr>
          <p:cNvPr id="3" name="İçerik Yer Tutucusu 2"/>
          <p:cNvSpPr>
            <a:spLocks noGrp="1"/>
          </p:cNvSpPr>
          <p:nvPr>
            <p:ph idx="1"/>
          </p:nvPr>
        </p:nvSpPr>
        <p:spPr/>
        <p:txBody>
          <a:bodyPr/>
          <a:lstStyle/>
          <a:p>
            <a:r>
              <a:rPr lang="tr-TR" dirty="0"/>
              <a:t>Osmanlı'da engellilere yönelik ilk okul, </a:t>
            </a:r>
            <a:r>
              <a:rPr lang="tr-TR" dirty="0" err="1"/>
              <a:t>II.Abdülhamid</a:t>
            </a:r>
            <a:r>
              <a:rPr lang="tr-TR" dirty="0"/>
              <a:t> </a:t>
            </a:r>
            <a:r>
              <a:rPr lang="tr-TR" dirty="0" err="1"/>
              <a:t>döneminde,yine</a:t>
            </a:r>
            <a:r>
              <a:rPr lang="tr-TR" dirty="0"/>
              <a:t> Abdülhamid'in açtığı İstanbul Ticaret Mektebi </a:t>
            </a:r>
            <a:r>
              <a:rPr lang="tr-TR" dirty="0" err="1"/>
              <a:t>Binasında,müdür</a:t>
            </a:r>
            <a:r>
              <a:rPr lang="tr-TR" dirty="0"/>
              <a:t> </a:t>
            </a:r>
            <a:r>
              <a:rPr lang="tr-TR" dirty="0" err="1"/>
              <a:t>Grati</a:t>
            </a:r>
            <a:r>
              <a:rPr lang="tr-TR" dirty="0"/>
              <a:t> Efendi'nin girişimiyle </a:t>
            </a:r>
            <a:r>
              <a:rPr lang="tr-TR" dirty="0" err="1"/>
              <a:t>açıldı.Grati</a:t>
            </a:r>
            <a:r>
              <a:rPr lang="tr-TR" dirty="0"/>
              <a:t> Efendi'yi teşvik eden de Abdülhamid'di. 30 öğrenciyle </a:t>
            </a:r>
            <a:r>
              <a:rPr lang="tr-TR" dirty="0" err="1"/>
              <a:t>başladı.Özel</a:t>
            </a:r>
            <a:r>
              <a:rPr lang="tr-TR" dirty="0"/>
              <a:t> </a:t>
            </a:r>
            <a:r>
              <a:rPr lang="tr-TR" dirty="0" err="1"/>
              <a:t>üniforma,alfabe</a:t>
            </a:r>
            <a:r>
              <a:rPr lang="tr-TR" dirty="0"/>
              <a:t> ve müfredatı vardı .</a:t>
            </a:r>
            <a:r>
              <a:rPr lang="tr-TR" dirty="0" err="1"/>
              <a:t>Grati</a:t>
            </a:r>
            <a:r>
              <a:rPr lang="tr-TR" dirty="0"/>
              <a:t> Efendi'ye okulun faaliyetlerine başlayabilmesi için Abdülhamid'in bilgisi ve onayıyla Maarif Nezareti tarafından 3 bin kuruş ödenek verilmiştir.</a:t>
            </a:r>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889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ENDERUN</a:t>
            </a:r>
          </a:p>
        </p:txBody>
      </p:sp>
      <p:sp>
        <p:nvSpPr>
          <p:cNvPr id="3" name="İçerik Yer Tutucusu 2"/>
          <p:cNvSpPr>
            <a:spLocks noGrp="1"/>
          </p:cNvSpPr>
          <p:nvPr>
            <p:ph idx="1"/>
          </p:nvPr>
        </p:nvSpPr>
        <p:spPr/>
        <p:txBody>
          <a:bodyPr/>
          <a:lstStyle/>
          <a:p>
            <a:r>
              <a:rPr lang="tr-TR" dirty="0"/>
              <a:t>Öte yandan Osmanlı Devleti döneminde ki "Enderun" üstün özel yeteneklerin dünyadaki ilk sistemli seçim, eğitim ve istihdam örneği olarak görülmektedir. Ülkemizdeki Üstün zekalı ve kabiliyetli çocuklar için oluşturulan bu sistem Osmanlıların yükselme ve yayılma dönemlerinin temel güçlerinden biri olmuştur.</a:t>
            </a:r>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67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396875" lvl="0" indent="-396875" defTabSz="914363">
              <a:lnSpc>
                <a:spcPct val="90000"/>
              </a:lnSpc>
              <a:spcBef>
                <a:spcPct val="20000"/>
              </a:spcBef>
              <a:buClrTx/>
              <a:buSzTx/>
              <a:buBlip>
                <a:blip r:embed="rId2"/>
              </a:buBlip>
              <a:defRPr/>
            </a:pPr>
            <a:r>
              <a:rPr lang="tr-TR" cap="none" dirty="0">
                <a:solidFill>
                  <a:prstClr val="black"/>
                </a:solidFill>
                <a:effectLst>
                  <a:outerShdw blurRad="38100" dist="38100" dir="2700000" algn="tl">
                    <a:srgbClr val="000000">
                      <a:alpha val="43137"/>
                    </a:srgbClr>
                  </a:outerShdw>
                </a:effectLst>
                <a:latin typeface="Cambria" pitchFamily="18" charset="0"/>
              </a:rPr>
              <a:t>1913 yılında Tedrisat-ı İptidaiye Kanunu ile Özel eğitim geliştirildi.</a:t>
            </a:r>
          </a:p>
          <a:p>
            <a:pPr marL="396875" lvl="0" indent="-396875" defTabSz="914363">
              <a:lnSpc>
                <a:spcPct val="90000"/>
              </a:lnSpc>
              <a:spcBef>
                <a:spcPct val="20000"/>
              </a:spcBef>
              <a:buClrTx/>
              <a:buSzTx/>
              <a:buBlip>
                <a:blip r:embed="rId2"/>
              </a:buBlip>
              <a:defRPr/>
            </a:pPr>
            <a:r>
              <a:rPr lang="tr-TR" cap="none" dirty="0">
                <a:solidFill>
                  <a:prstClr val="black"/>
                </a:solidFill>
                <a:effectLst>
                  <a:outerShdw blurRad="38100" dist="38100" dir="2700000" algn="tl">
                    <a:srgbClr val="000000">
                      <a:alpha val="43137"/>
                    </a:srgbClr>
                  </a:outerShdw>
                </a:effectLst>
                <a:latin typeface="Cambria" pitchFamily="18" charset="0"/>
              </a:rPr>
              <a:t>1921’de İzmir’ de Özel İzmir sağırlar – körler okulu 1924  Sağır Dilsiz ve Körler Okulu açılmış 1950’e kadar Sağlık Bakanlığına bağlı kalmıştır.  1951’ de MEB’e devredilmiştir.</a:t>
            </a:r>
          </a:p>
          <a:p>
            <a:endParaRPr lang="tr-TR" dirty="0"/>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450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HARİKA ÇOCUKLAR YASASI (İDİL BİRET SUNA KAN YASASI)</a:t>
            </a:r>
          </a:p>
        </p:txBody>
      </p:sp>
      <p:sp>
        <p:nvSpPr>
          <p:cNvPr id="3" name="İçerik Yer Tutucusu 2"/>
          <p:cNvSpPr>
            <a:spLocks noGrp="1"/>
          </p:cNvSpPr>
          <p:nvPr>
            <p:ph idx="1"/>
          </p:nvPr>
        </p:nvSpPr>
        <p:spPr/>
        <p:txBody>
          <a:bodyPr>
            <a:normAutofit fontScale="77500" lnSpcReduction="20000"/>
          </a:bodyPr>
          <a:lstStyle/>
          <a:p>
            <a:r>
              <a:rPr lang="tr-TR" cap="none" dirty="0">
                <a:latin typeface="Arial" pitchFamily="34" charset="0"/>
                <a:cs typeface="Arial" pitchFamily="34" charset="0"/>
              </a:rPr>
              <a:t>31 Ocak 1928 ‘ De Atatürk Desteğiyle Türk Maarif Cemiyeti Üstün Yetenekli Ve Çalışkan Öğrencileri Yurt İçinde Ve Dışında Eğitim Aldırdı.</a:t>
            </a:r>
          </a:p>
          <a:p>
            <a:r>
              <a:rPr lang="tr-TR" b="1" cap="none" dirty="0">
                <a:latin typeface="Arial" pitchFamily="34" charset="0"/>
                <a:cs typeface="Arial" pitchFamily="34" charset="0"/>
              </a:rPr>
              <a:t>Harika Çocuk Yasası Nedir?</a:t>
            </a:r>
            <a:endParaRPr lang="tr-TR" cap="none" dirty="0">
              <a:latin typeface="Arial" pitchFamily="34" charset="0"/>
              <a:cs typeface="Arial" pitchFamily="34" charset="0"/>
            </a:endParaRPr>
          </a:p>
          <a:p>
            <a:r>
              <a:rPr lang="tr-TR" b="1" cap="none" dirty="0">
                <a:latin typeface="Arial" pitchFamily="34" charset="0"/>
                <a:cs typeface="Arial" pitchFamily="34" charset="0"/>
              </a:rPr>
              <a:t>Harika Çocuklar Yasası</a:t>
            </a:r>
            <a:r>
              <a:rPr lang="tr-TR" cap="none" dirty="0">
                <a:latin typeface="Arial" pitchFamily="34" charset="0"/>
                <a:cs typeface="Arial" pitchFamily="34" charset="0"/>
              </a:rPr>
              <a:t>, </a:t>
            </a:r>
            <a:r>
              <a:rPr lang="tr-TR" b="1" cap="none" dirty="0">
                <a:latin typeface="Arial" pitchFamily="34" charset="0"/>
                <a:cs typeface="Arial" pitchFamily="34" charset="0"/>
              </a:rPr>
              <a:t>1948 </a:t>
            </a:r>
            <a:r>
              <a:rPr lang="tr-TR" cap="none" dirty="0">
                <a:latin typeface="Arial" pitchFamily="34" charset="0"/>
                <a:cs typeface="Arial" pitchFamily="34" charset="0"/>
              </a:rPr>
              <a:t>Yılında Müzik Alanında Özel Yetenekli Çocuklar Olan </a:t>
            </a:r>
            <a:r>
              <a:rPr lang="tr-TR" b="1" cap="none" dirty="0">
                <a:latin typeface="Arial" pitchFamily="34" charset="0"/>
                <a:cs typeface="Arial" pitchFamily="34" charset="0"/>
              </a:rPr>
              <a:t>İdil </a:t>
            </a:r>
            <a:r>
              <a:rPr lang="tr-TR" b="1" cap="none" dirty="0" err="1">
                <a:latin typeface="Arial" pitchFamily="34" charset="0"/>
                <a:cs typeface="Arial" pitchFamily="34" charset="0"/>
              </a:rPr>
              <a:t>Biret</a:t>
            </a:r>
            <a:r>
              <a:rPr lang="tr-TR" b="1" cap="none" dirty="0">
                <a:latin typeface="Arial" pitchFamily="34" charset="0"/>
                <a:cs typeface="Arial" pitchFamily="34" charset="0"/>
              </a:rPr>
              <a:t> Ve Suna Kan’</a:t>
            </a:r>
            <a:r>
              <a:rPr lang="tr-TR" cap="none" dirty="0">
                <a:latin typeface="Arial" pitchFamily="34" charset="0"/>
                <a:cs typeface="Arial" pitchFamily="34" charset="0"/>
              </a:rPr>
              <a:t>ın Yurt Dışına Devlet Bursu İle Gönderilip Yetiştirilmeleri İçin Özel Olarak Çıkarılan </a:t>
            </a:r>
            <a:r>
              <a:rPr lang="tr-TR" b="1" cap="none" dirty="0">
                <a:latin typeface="Arial" pitchFamily="34" charset="0"/>
                <a:cs typeface="Arial" pitchFamily="34" charset="0"/>
              </a:rPr>
              <a:t>5245 Sayılı </a:t>
            </a:r>
            <a:r>
              <a:rPr lang="tr-TR" cap="none" dirty="0">
                <a:latin typeface="Arial" pitchFamily="34" charset="0"/>
                <a:cs typeface="Arial" pitchFamily="34" charset="0"/>
              </a:rPr>
              <a:t>İle Bu Yasanın Daha Geniş Kapsamlısı Olan Ve Güzel Sanatların Her Alanında Özel Yetenekli Çocukların Belirlenip Devlet Bursuyla Yurt Dışında Eğitim Görmelerine Olanak Veren </a:t>
            </a:r>
            <a:r>
              <a:rPr lang="tr-TR" b="1" cap="none" dirty="0">
                <a:latin typeface="Arial" pitchFamily="34" charset="0"/>
                <a:cs typeface="Arial" pitchFamily="34" charset="0"/>
              </a:rPr>
              <a:t>1956 Tarihli 6660</a:t>
            </a:r>
            <a:r>
              <a:rPr lang="tr-TR" cap="none" dirty="0">
                <a:latin typeface="Arial" pitchFamily="34" charset="0"/>
                <a:cs typeface="Arial" pitchFamily="34" charset="0"/>
              </a:rPr>
              <a:t> Sayılı Yasanın Kamuoyunda Bilinen Adıdır.</a:t>
            </a:r>
            <a:r>
              <a:rPr lang="tr-TR" b="1" cap="none" dirty="0">
                <a:latin typeface="Arial" pitchFamily="34" charset="0"/>
                <a:cs typeface="Arial" pitchFamily="34" charset="0"/>
              </a:rPr>
              <a:t> “İdil </a:t>
            </a:r>
            <a:r>
              <a:rPr lang="tr-TR" b="1" cap="none" dirty="0" err="1">
                <a:latin typeface="Arial" pitchFamily="34" charset="0"/>
                <a:cs typeface="Arial" pitchFamily="34" charset="0"/>
              </a:rPr>
              <a:t>Biret</a:t>
            </a:r>
            <a:r>
              <a:rPr lang="tr-TR" b="1" cap="none" dirty="0">
                <a:latin typeface="Arial" pitchFamily="34" charset="0"/>
                <a:cs typeface="Arial" pitchFamily="34" charset="0"/>
              </a:rPr>
              <a:t> Yasası” Veya “İdil-suna Yasası” </a:t>
            </a:r>
            <a:r>
              <a:rPr lang="tr-TR" cap="none" dirty="0">
                <a:latin typeface="Arial" pitchFamily="34" charset="0"/>
                <a:cs typeface="Arial" pitchFamily="34" charset="0"/>
              </a:rPr>
              <a:t>Olarak Da Bilinir. Hâlen Yürürlükte Olan Ancak İşletilmeyen Bir Yasadır.</a:t>
            </a:r>
          </a:p>
          <a:p>
            <a:endParaRPr lang="tr-TR" cap="none" dirty="0">
              <a:latin typeface="Arial" pitchFamily="34" charset="0"/>
              <a:cs typeface="Arial" pitchFamily="34" charset="0"/>
            </a:endParaRPr>
          </a:p>
        </p:txBody>
      </p:sp>
      <p:pic>
        <p:nvPicPr>
          <p:cNvPr id="4"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129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1905000" y="230188"/>
            <a:ext cx="8382000" cy="498598"/>
          </a:xfrm>
        </p:spPr>
        <p:txBody>
          <a:bodyPr>
            <a:normAutofit fontScale="90000"/>
          </a:bodyPr>
          <a:lstStyle/>
          <a:p>
            <a:pPr algn="ctr"/>
            <a:r>
              <a:rPr lang="tr-TR" sz="3600" b="1" dirty="0">
                <a:latin typeface="Cambria" pitchFamily="18" charset="0"/>
              </a:rPr>
              <a:t>ÖZEL EĞİTİMDE YASAL DÜZENLEMELER</a:t>
            </a:r>
          </a:p>
        </p:txBody>
      </p:sp>
      <p:pic>
        <p:nvPicPr>
          <p:cNvPr id="5122" name="Picture 2" descr="C:\Users\Gizo\AppData\Local\Microsoft\Windows\Temporary Internet Files\Content.IE5\0F813GPK\MC900310998[1].wmf"/>
          <p:cNvPicPr>
            <a:picLocks noGrp="1" noChangeAspect="1" noChangeArrowheads="1"/>
          </p:cNvPicPr>
          <p:nvPr>
            <p:ph idx="1"/>
          </p:nvPr>
        </p:nvPicPr>
        <p:blipFill>
          <a:blip r:embed="rId2" cstate="print"/>
          <a:srcRect/>
          <a:stretch>
            <a:fillRect/>
          </a:stretch>
        </p:blipFill>
        <p:spPr bwMode="auto">
          <a:xfrm>
            <a:off x="7860494" y="1628776"/>
            <a:ext cx="285774" cy="277813"/>
          </a:xfrm>
          <a:prstGeom prst="rect">
            <a:avLst/>
          </a:prstGeom>
          <a:noFill/>
        </p:spPr>
      </p:pic>
      <p:pic>
        <p:nvPicPr>
          <p:cNvPr id="5124" name="Picture 4" descr="C:\Users\Gizo\AppData\Local\Microsoft\Windows\Temporary Internet Files\Content.IE5\0W83CKJ9\MC900198676[1].wmf"/>
          <p:cNvPicPr>
            <a:picLocks noChangeAspect="1" noChangeArrowheads="1"/>
          </p:cNvPicPr>
          <p:nvPr/>
        </p:nvPicPr>
        <p:blipFill>
          <a:blip r:embed="rId3" cstate="print"/>
          <a:srcRect/>
          <a:stretch>
            <a:fillRect/>
          </a:stretch>
        </p:blipFill>
        <p:spPr bwMode="auto">
          <a:xfrm>
            <a:off x="1520957" y="1482729"/>
            <a:ext cx="2880320" cy="2840277"/>
          </a:xfrm>
          <a:prstGeom prst="rect">
            <a:avLst/>
          </a:prstGeom>
          <a:noFill/>
        </p:spPr>
      </p:pic>
      <p:sp>
        <p:nvSpPr>
          <p:cNvPr id="8" name="Rectangle 2"/>
          <p:cNvSpPr txBox="1">
            <a:spLocks noChangeArrowheads="1"/>
          </p:cNvSpPr>
          <p:nvPr/>
        </p:nvSpPr>
        <p:spPr>
          <a:xfrm>
            <a:off x="4958408" y="1250951"/>
            <a:ext cx="5857638" cy="3570208"/>
          </a:xfrm>
          <a:prstGeom prst="rect">
            <a:avLst/>
          </a:prstGeom>
        </p:spPr>
        <p:txBody>
          <a:bodyPr vert="horz" wrap="square" lIns="0" tIns="0" rIns="0" bIns="0" rtlCol="0">
            <a:spAutoFit/>
          </a:bodyPr>
          <a:lstStyle/>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1952’de </a:t>
            </a:r>
            <a:r>
              <a:rPr lang="tr-TR" sz="2000" dirty="0" err="1">
                <a:effectLst>
                  <a:outerShdw blurRad="38100" dist="38100" dir="2700000" algn="tl">
                    <a:srgbClr val="000000">
                      <a:alpha val="43137"/>
                    </a:srgbClr>
                  </a:outerShdw>
                </a:effectLst>
                <a:latin typeface="Cambria" pitchFamily="18" charset="0"/>
              </a:rPr>
              <a:t>Mitat</a:t>
            </a:r>
            <a:r>
              <a:rPr lang="tr-TR" sz="2000" dirty="0">
                <a:effectLst>
                  <a:outerShdw blurRad="38100" dist="38100" dir="2700000" algn="tl">
                    <a:srgbClr val="000000">
                      <a:alpha val="43137"/>
                    </a:srgbClr>
                  </a:outerShdw>
                </a:effectLst>
                <a:latin typeface="Cambria" pitchFamily="18" charset="0"/>
              </a:rPr>
              <a:t> </a:t>
            </a:r>
            <a:r>
              <a:rPr lang="tr-TR" sz="2000" dirty="0" err="1">
                <a:effectLst>
                  <a:outerShdw blurRad="38100" dist="38100" dir="2700000" algn="tl">
                    <a:srgbClr val="000000">
                      <a:alpha val="43137"/>
                    </a:srgbClr>
                  </a:outerShdw>
                </a:effectLst>
                <a:latin typeface="Cambria" pitchFamily="18" charset="0"/>
              </a:rPr>
              <a:t>Enç</a:t>
            </a:r>
            <a:r>
              <a:rPr lang="tr-TR" sz="2000" dirty="0">
                <a:effectLst>
                  <a:outerShdw blurRad="38100" dist="38100" dir="2700000" algn="tl">
                    <a:srgbClr val="000000">
                      <a:alpha val="43137"/>
                    </a:srgbClr>
                  </a:outerShdw>
                </a:effectLst>
                <a:latin typeface="Cambria" pitchFamily="18" charset="0"/>
              </a:rPr>
              <a:t> Gazi Üniversitesi’nde Özel Eğitim Bölümü kurmuş, 1958-1960 yıllarında ODTÜ Eğitim Fakültesi kurucu dekanlığı görevini yürütmüş, 1965 yılında Ankara Üniversitesi’nde Özel Eğitim Bölümünü kurmuştur.</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1955 yılında Rehberlik ve Araştırma Merkezlerinin ilk denemeleri olan «Psikolojik Servis Merkezi» ilk kez Ankara’da açılmıştır. Aynı yıl Ankara’da özel eğitim sınıfları açılmıştır.</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p:txBody>
      </p:sp>
      <p:pic>
        <p:nvPicPr>
          <p:cNvPr id="6"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70906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1905000" y="230188"/>
            <a:ext cx="8382000" cy="498598"/>
          </a:xfrm>
        </p:spPr>
        <p:txBody>
          <a:bodyPr>
            <a:normAutofit fontScale="90000"/>
          </a:bodyPr>
          <a:lstStyle/>
          <a:p>
            <a:pPr algn="ctr"/>
            <a:r>
              <a:rPr lang="tr-TR" sz="3600" b="1" dirty="0">
                <a:latin typeface="Cambria" pitchFamily="18" charset="0"/>
              </a:rPr>
              <a:t>ÖZEL EĞİTİMDE YASAL DÜZENLEMELER</a:t>
            </a:r>
          </a:p>
        </p:txBody>
      </p:sp>
      <p:pic>
        <p:nvPicPr>
          <p:cNvPr id="5122" name="Picture 2" descr="C:\Users\Gizo\AppData\Local\Microsoft\Windows\Temporary Internet Files\Content.IE5\0F813GPK\MC900310998[1].wmf"/>
          <p:cNvPicPr>
            <a:picLocks noGrp="1" noChangeAspect="1" noChangeArrowheads="1"/>
          </p:cNvPicPr>
          <p:nvPr>
            <p:ph idx="1"/>
          </p:nvPr>
        </p:nvPicPr>
        <p:blipFill>
          <a:blip r:embed="rId2" cstate="print"/>
          <a:srcRect/>
          <a:stretch>
            <a:fillRect/>
          </a:stretch>
        </p:blipFill>
        <p:spPr bwMode="auto">
          <a:xfrm>
            <a:off x="7860494" y="1628776"/>
            <a:ext cx="285774" cy="277813"/>
          </a:xfrm>
          <a:prstGeom prst="rect">
            <a:avLst/>
          </a:prstGeom>
          <a:noFill/>
        </p:spPr>
      </p:pic>
      <p:pic>
        <p:nvPicPr>
          <p:cNvPr id="5124" name="Picture 4" descr="C:\Users\Gizo\AppData\Local\Microsoft\Windows\Temporary Internet Files\Content.IE5\0W83CKJ9\MC900198676[1].wmf"/>
          <p:cNvPicPr>
            <a:picLocks noChangeAspect="1" noChangeArrowheads="1"/>
          </p:cNvPicPr>
          <p:nvPr/>
        </p:nvPicPr>
        <p:blipFill>
          <a:blip r:embed="rId3" cstate="print"/>
          <a:srcRect/>
          <a:stretch>
            <a:fillRect/>
          </a:stretch>
        </p:blipFill>
        <p:spPr bwMode="auto">
          <a:xfrm>
            <a:off x="1520957" y="1482729"/>
            <a:ext cx="2880320" cy="2840277"/>
          </a:xfrm>
          <a:prstGeom prst="rect">
            <a:avLst/>
          </a:prstGeom>
          <a:noFill/>
        </p:spPr>
      </p:pic>
      <p:sp>
        <p:nvSpPr>
          <p:cNvPr id="8" name="Rectangle 2"/>
          <p:cNvSpPr txBox="1">
            <a:spLocks noChangeArrowheads="1"/>
          </p:cNvSpPr>
          <p:nvPr/>
        </p:nvSpPr>
        <p:spPr>
          <a:xfrm>
            <a:off x="4958408" y="1250951"/>
            <a:ext cx="5328592" cy="3631763"/>
          </a:xfrm>
          <a:prstGeom prst="rect">
            <a:avLst/>
          </a:prstGeom>
        </p:spPr>
        <p:txBody>
          <a:bodyPr vert="horz" lIns="0" tIns="0" rIns="0" bIns="0" rtlCol="0">
            <a:spAutoFit/>
          </a:bodyPr>
          <a:lstStyle/>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1980’de Özel Eğitim Genel Müdürlüğü kurulmuş, 1982’de dair Başkanlığına, 1983’te 179 sayılı Kanun Hükmünde Kararname ile Özel Eğitim ve Rehberlik Dairesi Başkanlığına,</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1992’de 3797 sayılı kanunla Özel Eğitim ve Rehberlik Danışma Hizmetleri Genel Müdürlüğüne dönüştürülmüştür.</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p:txBody>
      </p:sp>
    </p:spTree>
    <p:extLst>
      <p:ext uri="{BB962C8B-B14F-4D97-AF65-F5344CB8AC3E}">
        <p14:creationId xmlns:p14="http://schemas.microsoft.com/office/powerpoint/2010/main" val="245293333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1905000" y="230188"/>
            <a:ext cx="8382000" cy="498598"/>
          </a:xfrm>
        </p:spPr>
        <p:txBody>
          <a:bodyPr>
            <a:normAutofit fontScale="90000"/>
          </a:bodyPr>
          <a:lstStyle/>
          <a:p>
            <a:pPr algn="ctr"/>
            <a:r>
              <a:rPr lang="tr-TR" sz="3600" b="1" dirty="0">
                <a:latin typeface="Cambria" pitchFamily="18" charset="0"/>
              </a:rPr>
              <a:t>ÖZEL EĞİTİMDE YASAL DÜZENLEMELER</a:t>
            </a:r>
          </a:p>
        </p:txBody>
      </p:sp>
      <p:pic>
        <p:nvPicPr>
          <p:cNvPr id="5122" name="Picture 2" descr="C:\Users\Gizo\AppData\Local\Microsoft\Windows\Temporary Internet Files\Content.IE5\0F813GPK\MC900310998[1].wmf"/>
          <p:cNvPicPr>
            <a:picLocks noGrp="1" noChangeAspect="1" noChangeArrowheads="1"/>
          </p:cNvPicPr>
          <p:nvPr>
            <p:ph idx="1"/>
          </p:nvPr>
        </p:nvPicPr>
        <p:blipFill>
          <a:blip r:embed="rId2" cstate="print"/>
          <a:srcRect/>
          <a:stretch>
            <a:fillRect/>
          </a:stretch>
        </p:blipFill>
        <p:spPr bwMode="auto">
          <a:xfrm>
            <a:off x="7860494" y="1628776"/>
            <a:ext cx="285774" cy="277813"/>
          </a:xfrm>
          <a:prstGeom prst="rect">
            <a:avLst/>
          </a:prstGeom>
          <a:noFill/>
        </p:spPr>
      </p:pic>
      <p:pic>
        <p:nvPicPr>
          <p:cNvPr id="5124" name="Picture 4" descr="C:\Users\Gizo\AppData\Local\Microsoft\Windows\Temporary Internet Files\Content.IE5\0W83CKJ9\MC900198676[1].wmf"/>
          <p:cNvPicPr>
            <a:picLocks noChangeAspect="1" noChangeArrowheads="1"/>
          </p:cNvPicPr>
          <p:nvPr/>
        </p:nvPicPr>
        <p:blipFill>
          <a:blip r:embed="rId3" cstate="print"/>
          <a:srcRect/>
          <a:stretch>
            <a:fillRect/>
          </a:stretch>
        </p:blipFill>
        <p:spPr bwMode="auto">
          <a:xfrm>
            <a:off x="1351139" y="1767682"/>
            <a:ext cx="2880320" cy="2840277"/>
          </a:xfrm>
          <a:prstGeom prst="rect">
            <a:avLst/>
          </a:prstGeom>
          <a:noFill/>
        </p:spPr>
      </p:pic>
      <p:sp>
        <p:nvSpPr>
          <p:cNvPr id="8" name="Rectangle 2"/>
          <p:cNvSpPr txBox="1">
            <a:spLocks noChangeArrowheads="1"/>
          </p:cNvSpPr>
          <p:nvPr/>
        </p:nvSpPr>
        <p:spPr>
          <a:xfrm>
            <a:off x="4958408" y="1540067"/>
            <a:ext cx="5328592" cy="4247317"/>
          </a:xfrm>
          <a:prstGeom prst="rect">
            <a:avLst/>
          </a:prstGeom>
        </p:spPr>
        <p:txBody>
          <a:bodyPr vert="horz" lIns="0" tIns="0" rIns="0" bIns="0" rtlCol="0">
            <a:spAutoFit/>
          </a:bodyPr>
          <a:lstStyle/>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573 sayılı KHK ile özel eğitim esasları belirlenmiştir.</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Bu KHK’nin amacı birinci maddesinde belirtilmiştir:</a:t>
            </a:r>
          </a:p>
          <a:p>
            <a:pPr marL="396875" indent="-396875" defTabSz="914363">
              <a:lnSpc>
                <a:spcPct val="90000"/>
              </a:lnSpc>
              <a:spcBef>
                <a:spcPct val="20000"/>
              </a:spcBef>
              <a:buBlip>
                <a:blip r:embed="rId4"/>
              </a:buBlip>
              <a:defRPr/>
            </a:pPr>
            <a:r>
              <a:rPr lang="tr-TR" sz="2000" i="1" dirty="0">
                <a:effectLst>
                  <a:outerShdw blurRad="38100" dist="38100" dir="2700000" algn="tl">
                    <a:srgbClr val="000000">
                      <a:alpha val="43137"/>
                    </a:srgbClr>
                  </a:outerShdw>
                </a:effectLst>
                <a:latin typeface="Cambria" pitchFamily="18" charset="0"/>
              </a:rPr>
              <a:t>“özel eğitim gerektiren bireylerin Türk Milli Eğitiminin genel amaçları ve temel ilkeleri doğrultusunda, genel ve mesleki eğitim görme haklarını kullanabilmelerini sağlamaya yönelik esasları düzenlemek”</a:t>
            </a:r>
          </a:p>
          <a:p>
            <a:pPr marL="396875" indent="-396875" defTabSz="914363">
              <a:lnSpc>
                <a:spcPct val="90000"/>
              </a:lnSpc>
              <a:spcBef>
                <a:spcPct val="20000"/>
              </a:spcBef>
              <a:buBlip>
                <a:blip r:embed="rId4"/>
              </a:buBlip>
              <a:defRPr/>
            </a:pPr>
            <a:endParaRPr lang="tr-TR" sz="2000" i="1" dirty="0">
              <a:effectLst>
                <a:outerShdw blurRad="38100" dist="38100" dir="2700000" algn="tl">
                  <a:srgbClr val="000000">
                    <a:alpha val="43137"/>
                  </a:srgbClr>
                </a:outerShdw>
              </a:effectLst>
              <a:latin typeface="Cambria" pitchFamily="18" charset="0"/>
            </a:endParaRPr>
          </a:p>
          <a:p>
            <a:pPr marL="396875" indent="-396875" defTabSz="914363">
              <a:lnSpc>
                <a:spcPct val="90000"/>
              </a:lnSpc>
              <a:spcBef>
                <a:spcPct val="20000"/>
              </a:spcBef>
              <a:buBlip>
                <a:blip r:embed="rId4"/>
              </a:buBlip>
              <a:defRPr/>
            </a:pPr>
            <a:r>
              <a:rPr lang="tr-TR" sz="2000" dirty="0">
                <a:effectLst>
                  <a:outerShdw blurRad="38100" dist="38100" dir="2700000" algn="tl">
                    <a:srgbClr val="000000">
                      <a:alpha val="43137"/>
                    </a:srgbClr>
                  </a:outerShdw>
                </a:effectLst>
                <a:latin typeface="Cambria" pitchFamily="18" charset="0"/>
              </a:rPr>
              <a:t>Anayasamızın 42. maddesi: </a:t>
            </a:r>
            <a:r>
              <a:rPr lang="tr-TR" sz="2000" i="1" dirty="0">
                <a:effectLst>
                  <a:outerShdw blurRad="38100" dist="38100" dir="2700000" algn="tl">
                    <a:srgbClr val="000000">
                      <a:alpha val="43137"/>
                    </a:srgbClr>
                  </a:outerShdw>
                </a:effectLst>
                <a:latin typeface="Cambria" pitchFamily="18" charset="0"/>
              </a:rPr>
              <a:t>“kimse eğitim ve öğrenim hakkından yoksun bırakılamaz”</a:t>
            </a:r>
          </a:p>
          <a:p>
            <a:pPr marL="396875" indent="-396875" defTabSz="914363">
              <a:lnSpc>
                <a:spcPct val="90000"/>
              </a:lnSpc>
              <a:spcBef>
                <a:spcPct val="20000"/>
              </a:spcBef>
              <a:buBlip>
                <a:blip r:embed="rId4"/>
              </a:buBlip>
              <a:defRPr/>
            </a:pPr>
            <a:endParaRPr lang="tr-TR" sz="2000" dirty="0">
              <a:effectLst>
                <a:outerShdw blurRad="38100" dist="38100" dir="2700000" algn="tl">
                  <a:srgbClr val="000000">
                    <a:alpha val="43137"/>
                  </a:srgbClr>
                </a:outerShdw>
              </a:effectLst>
              <a:latin typeface="Cambria" pitchFamily="18" charset="0"/>
            </a:endParaRPr>
          </a:p>
        </p:txBody>
      </p:sp>
      <p:sp>
        <p:nvSpPr>
          <p:cNvPr id="6" name="Rectangle 6"/>
          <p:cNvSpPr txBox="1">
            <a:spLocks noChangeArrowheads="1"/>
          </p:cNvSpPr>
          <p:nvPr/>
        </p:nvSpPr>
        <p:spPr>
          <a:xfrm>
            <a:off x="1905000" y="968227"/>
            <a:ext cx="8382000" cy="332399"/>
          </a:xfrm>
          <a:prstGeom prst="rect">
            <a:avLst/>
          </a:prstGeom>
        </p:spPr>
        <p:txBody>
          <a:bodyPr vert="horz" wrap="square" lIns="0" tIns="0" rIns="0" bIns="0" rtlCol="0" anchor="t">
            <a:spAutoFit/>
          </a:bodyPr>
          <a:lstStyle/>
          <a:p>
            <a:pPr algn="ctr" defTabSz="914363">
              <a:lnSpc>
                <a:spcPct val="90000"/>
              </a:lnSpc>
              <a:spcBef>
                <a:spcPct val="0"/>
              </a:spcBef>
              <a:defRPr/>
            </a:pPr>
            <a:r>
              <a:rPr lang="tr-TR" sz="2400" b="1"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573 Kanun Hükmünde Kararname (1997)</a:t>
            </a:r>
          </a:p>
        </p:txBody>
      </p:sp>
      <p:pic>
        <p:nvPicPr>
          <p:cNvPr id="7"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93693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extLst>
              <p:ext uri="{D42A27DB-BD31-4B8C-83A1-F6EECF244321}">
                <p14:modId xmlns:p14="http://schemas.microsoft.com/office/powerpoint/2010/main" val="1884820984"/>
              </p:ext>
            </p:extLst>
          </p:nvPr>
        </p:nvGraphicFramePr>
        <p:xfrm>
          <a:off x="2193032" y="942189"/>
          <a:ext cx="748883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aşlık 1"/>
          <p:cNvSpPr txBox="1">
            <a:spLocks/>
          </p:cNvSpPr>
          <p:nvPr/>
        </p:nvSpPr>
        <p:spPr>
          <a:xfrm>
            <a:off x="2193032" y="254603"/>
            <a:ext cx="8382000" cy="443198"/>
          </a:xfrm>
          <a:prstGeom prst="rect">
            <a:avLst/>
          </a:prstGeom>
        </p:spPr>
        <p:txBody>
          <a:bodyPr/>
          <a:lstStyle/>
          <a:p>
            <a:pPr defTabSz="914363">
              <a:lnSpc>
                <a:spcPct val="90000"/>
              </a:lnSpc>
              <a:spcBef>
                <a:spcPct val="0"/>
              </a:spcBef>
              <a:defRPr/>
            </a:pPr>
            <a:r>
              <a:rPr lang="tr-TR" sz="32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Günümüzde Özel Eğitimde Geçen Kavramlar</a:t>
            </a:r>
          </a:p>
        </p:txBody>
      </p:sp>
    </p:spTree>
    <p:extLst>
      <p:ext uri="{BB962C8B-B14F-4D97-AF65-F5344CB8AC3E}">
        <p14:creationId xmlns:p14="http://schemas.microsoft.com/office/powerpoint/2010/main" val="205602604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extLst>
              <p:ext uri="{D42A27DB-BD31-4B8C-83A1-F6EECF244321}">
                <p14:modId xmlns:p14="http://schemas.microsoft.com/office/powerpoint/2010/main" val="3174637696"/>
              </p:ext>
            </p:extLst>
          </p:nvPr>
        </p:nvGraphicFramePr>
        <p:xfrm>
          <a:off x="2161686" y="982027"/>
          <a:ext cx="7848872" cy="4729976"/>
        </p:xfrm>
        <a:graphic>
          <a:graphicData uri="http://schemas.openxmlformats.org/drawingml/2006/table">
            <a:tbl>
              <a:tblPr/>
              <a:tblGrid>
                <a:gridCol w="1666354">
                  <a:extLst>
                    <a:ext uri="{9D8B030D-6E8A-4147-A177-3AD203B41FA5}">
                      <a16:colId xmlns:a16="http://schemas.microsoft.com/office/drawing/2014/main" val="20000"/>
                    </a:ext>
                  </a:extLst>
                </a:gridCol>
                <a:gridCol w="6182518">
                  <a:extLst>
                    <a:ext uri="{9D8B030D-6E8A-4147-A177-3AD203B41FA5}">
                      <a16:colId xmlns:a16="http://schemas.microsoft.com/office/drawing/2014/main" val="20001"/>
                    </a:ext>
                  </a:extLst>
                </a:gridCol>
              </a:tblGrid>
              <a:tr h="4314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Verdana" pitchFamily="34" charset="0"/>
                          <a:cs typeface="Times New Roman" pitchFamily="18" charset="0"/>
                        </a:rPr>
                        <a:t>Ortam</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a:ln>
                            <a:noFill/>
                          </a:ln>
                          <a:solidFill>
                            <a:schemeClr val="tx1"/>
                          </a:solidFill>
                          <a:effectLst/>
                          <a:latin typeface="Verdana" pitchFamily="34" charset="0"/>
                          <a:cs typeface="Times New Roman" pitchFamily="18" charset="0"/>
                        </a:rPr>
                        <a:t>   Tanım</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7164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a:ln>
                          <a:noFill/>
                        </a:ln>
                        <a:solidFill>
                          <a:schemeClr val="tx1"/>
                        </a:solidFill>
                        <a:effectLst/>
                        <a:latin typeface="Tahoma"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Normal sınıf</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Çocuk genel eğitim sınıfında. Öğretmen veya öğrenci bir uzmandan yardım alır (Gezici öğretmen gibi). Okul zamanının %21’inden az zamanında özel eğitim ve ilgili hizmetleri alırlar.</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7164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a:ln>
                          <a:noFill/>
                        </a:ln>
                        <a:solidFill>
                          <a:schemeClr val="tx1"/>
                        </a:solidFill>
                        <a:effectLst/>
                        <a:latin typeface="Tahoma"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Kaynak oda/destek eğitim odası</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Öğrenci genel eğitim sınıfına devam eder ama her gün belirli saatlerde veya haftada birkaç gün özel eğitim sınıfına gider. Okul zamanının en az %21, en fazla %60’ında özel eğitim ve ilgili hizmetleri alırlar. </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2"/>
                  </a:ext>
                </a:extLst>
              </a:tr>
              <a:tr h="7164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a:ln>
                          <a:noFill/>
                        </a:ln>
                        <a:solidFill>
                          <a:schemeClr val="tx1"/>
                        </a:solidFill>
                        <a:effectLst/>
                        <a:latin typeface="Tahoma"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Ayrı sınıf</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Öğrenci özel bir sınıfa devam eder ama genel eğitim sınıflarında yarı zamanlı öğretim alırlar. Günün %60’ından fazlasında genel eğitim sınıfının dışında özel eğitim alan öğrencileri kapsar.</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7164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a:ln>
                          <a:noFill/>
                        </a:ln>
                        <a:solidFill>
                          <a:schemeClr val="tx1"/>
                        </a:solidFill>
                        <a:effectLst/>
                        <a:latin typeface="Tahoma"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Ayrı okul</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Günlerinin %50’den fazlasında ayrı bir okulda özel eğitim ve ilişkili hizmetleri alırlar. Bu okullar sadece belirli bir yetersizlik kategorisindeki öğrencilere hizmet eden okullardır.</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4"/>
                  </a:ext>
                </a:extLst>
              </a:tr>
              <a:tr h="7164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a:ln>
                          <a:noFill/>
                        </a:ln>
                        <a:solidFill>
                          <a:schemeClr val="tx1"/>
                        </a:solidFill>
                        <a:effectLst/>
                        <a:latin typeface="Tahoma"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Yatılı okul</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Öğrenciler okuldaki zamanın %50’sinden fazlasında özel yatılı kurumlarda eğitim alırlar.</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7164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400" b="0" i="0" u="none" strike="noStrike" cap="none" normalizeH="0" baseline="0" dirty="0">
                        <a:ln>
                          <a:noFill/>
                        </a:ln>
                        <a:solidFill>
                          <a:schemeClr val="tx1"/>
                        </a:solidFill>
                        <a:effectLst/>
                        <a:latin typeface="Tahoma"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Ev / hastane</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dirty="0">
                          <a:ln>
                            <a:noFill/>
                          </a:ln>
                          <a:solidFill>
                            <a:schemeClr val="tx1"/>
                          </a:solidFill>
                          <a:effectLst/>
                          <a:latin typeface="Tahoma" pitchFamily="34" charset="0"/>
                          <a:cs typeface="Times New Roman" pitchFamily="18" charset="0"/>
                        </a:rPr>
                        <a:t>Öğrenciler hastane ya da ev programlarına yerleştirilir ve buralarda eğitim alırlar. </a:t>
                      </a:r>
                      <a:endParaRPr kumimoji="0" lang="tr-TR" sz="1400" b="0" i="0" u="none" strike="noStrike" cap="none" normalizeH="0" baseline="0" dirty="0">
                        <a:ln>
                          <a:noFill/>
                        </a:ln>
                        <a:solidFill>
                          <a:schemeClr val="tx1"/>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ECE7"/>
                    </a:solidFill>
                  </a:tcPr>
                </a:tc>
                <a:extLst>
                  <a:ext uri="{0D108BD9-81ED-4DB2-BD59-A6C34878D82A}">
                    <a16:rowId xmlns:a16="http://schemas.microsoft.com/office/drawing/2014/main" val="10006"/>
                  </a:ext>
                </a:extLst>
              </a:tr>
            </a:tbl>
          </a:graphicData>
        </a:graphic>
      </p:graphicFrame>
      <p:sp>
        <p:nvSpPr>
          <p:cNvPr id="3" name="2 Dikdörtgen"/>
          <p:cNvSpPr/>
          <p:nvPr/>
        </p:nvSpPr>
        <p:spPr>
          <a:xfrm>
            <a:off x="2004607" y="313874"/>
            <a:ext cx="7848872" cy="461665"/>
          </a:xfrm>
          <a:prstGeom prst="rect">
            <a:avLst/>
          </a:prstGeom>
        </p:spPr>
        <p:txBody>
          <a:bodyPr wrap="square">
            <a:spAutoFit/>
          </a:bodyPr>
          <a:lstStyle/>
          <a:p>
            <a:pPr algn="ctr">
              <a:buFont typeface="Wingdings 2" pitchFamily="18" charset="2"/>
              <a:buNone/>
              <a:defRPr/>
            </a:pPr>
            <a:r>
              <a:rPr lang="tr-TR" sz="2400" b="1" dirty="0">
                <a:solidFill>
                  <a:schemeClr val="accent4">
                    <a:lumMod val="75000"/>
                  </a:schemeClr>
                </a:solidFill>
                <a:effectLst>
                  <a:outerShdw blurRad="38100" dist="38100" dir="2700000" algn="tl">
                    <a:srgbClr val="000000">
                      <a:alpha val="43137"/>
                    </a:srgbClr>
                  </a:outerShdw>
                </a:effectLst>
              </a:rPr>
              <a:t>Özel Gereksinimli Bireylerin Eğitim Ortamları</a:t>
            </a:r>
            <a:endParaRPr lang="tr-TR" sz="2400" dirty="0">
              <a:solidFill>
                <a:schemeClr val="accent4">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0460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90046" y="1443841"/>
            <a:ext cx="6853954" cy="3693319"/>
          </a:xfrm>
          <a:prstGeom prst="rect">
            <a:avLst/>
          </a:prstGeom>
        </p:spPr>
        <p:txBody>
          <a:bodyPr wrap="square">
            <a:spAutoFit/>
          </a:bodyPr>
          <a:lstStyle/>
          <a:p>
            <a:r>
              <a:rPr lang="tr-TR" dirty="0"/>
              <a:t>Özel eğitim hizmetlerindeki gelişmeler, örgütlenme biçimleri, yasal düzenlemelerle sağlanan haklar ileri ülkelerde yeni ve çağdaş bir devlet kavramının doğuşuna yol açmıştır. Engellilerle engelsizler arasında sosyal haklar yönünden ortaya çıkan farklılıkları gidermek toplumun görevi olmaktadır. Engellilere sağlanan eğitim hizmetleri ve sosyal yardımlar, devletin ya da toplumun bağışı değil, onların insan olmalarından doğan hakları olarak kabul edilmektedir. 1982 yılında yürürlüğe konulan Türkiye Cumhuriyeti Anayasasında engellilerin üç temel hakkı ayrı ayrı belirlenerek devlet bu hakların yerine getirilmesi konusunda görevlendirilmiştir. T.C. Anayasası'nın "Eğitim ve Öğretim Hakkı ve Ödevini" düzenleyen bölümünde (Madde 42), özel eğitime gereksinimi bulunanların eğitimi konusunda gerekli tedbirlerin alınmasını, devlete görev olarak verilmiştir.</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6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063469" y="930584"/>
            <a:ext cx="9103540" cy="3416320"/>
          </a:xfrm>
          <a:prstGeom prst="rect">
            <a:avLst/>
          </a:prstGeom>
        </p:spPr>
        <p:txBody>
          <a:bodyPr wrap="square">
            <a:spAutoFit/>
          </a:bodyPr>
          <a:lstStyle/>
          <a:p>
            <a:r>
              <a:rPr lang="tr-TR" dirty="0"/>
              <a:t>Özel Eğitimle İlgili Yasal Düzenlemeler Özel </a:t>
            </a:r>
            <a:r>
              <a:rPr lang="tr-TR" dirty="0" err="1"/>
              <a:t>gereksinimli</a:t>
            </a:r>
            <a:r>
              <a:rPr lang="tr-TR" dirty="0"/>
              <a:t> çocuk ve gençlere eğitimde fırsat eşitliğinin sağlanması, Türk Milli Eğitim Sistemini düzenleyen genel esaslar doğrultusunda eğitilmeleri, iş ve meslek edinmeleri, çevre ve topluma uyum sağlamalarıyla ilgili esasları düzenlemek amacıyla birçok yasa, yönetmelik, tüzük ve genelgeler hazırlanmıştır. Bunlardan ilki ve en önemlisi 1983 yılında çıkarılan 2916 sayılı "Özel Eğitime Muhtaç Çocuklar Kanunu" olmuştur. Bu Kanun ve Kanunun emrettiği yönetmelikler o dönemin uygulamalarını yönlendirmiştir. Kanunda tanım ve ilkeler, özel eğitim kurumları ve görevleri, özel </a:t>
            </a:r>
            <a:r>
              <a:rPr lang="tr-TR" dirty="0" err="1"/>
              <a:t>gereksinimli</a:t>
            </a:r>
            <a:r>
              <a:rPr lang="tr-TR" dirty="0"/>
              <a:t> çocukları tespit, yerleştirme, izleme ve çeşitli hükümleri içeren bölümler yer almış, bu Kanun doğrultusunda "Rehberlik Hizmetleri Yönetmeliği", "Özel Okullar Yönetmeliği", "Eğitilebilir Çocuklar İş Okulu Yönetmeliği" gibi yönetmelikler yayımlanmıştır. Bu Kanunda özel eğitimin amaçlarının gerçekleştirilebilmesi, başarıya ulaşabilmesi amacıyla şu önemli ilkeler belirlenmiştir.</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413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78542" y="566443"/>
            <a:ext cx="10365897" cy="6364334"/>
          </a:xfrm>
          <a:prstGeom prst="rect">
            <a:avLst/>
          </a:prstGeom>
        </p:spPr>
        <p:txBody>
          <a:bodyPr wrap="square">
            <a:spAutoFit/>
          </a:bodyPr>
          <a:lstStyle/>
          <a:p>
            <a:r>
              <a:rPr lang="tr-TR" dirty="0"/>
              <a:t>• Her çocuğun eğitim hakkı vardır.</a:t>
            </a:r>
          </a:p>
          <a:p>
            <a:r>
              <a:rPr lang="tr-TR" dirty="0"/>
              <a:t> • Özel eğitim, genel eğitimin ayrılmaz bir parçasıdır. Bu ilke, birinci ilkenin devamı olarak kabul edilmeli ve toplumlar eğitimi bir bütün olarak düşünmelidirler. Farklılık engelli çocuğun gereksinimlerine yönelik yöntem ve araçların belirlenmesinde olmalıdır. </a:t>
            </a:r>
          </a:p>
          <a:p>
            <a:r>
              <a:rPr lang="tr-TR" dirty="0"/>
              <a:t>• Özel eğitime muhtaç her çocuk, özür tür ve derecesine bakılmaksızın özel eğitim hizmetlerinden yararlandırılmalıdır.</a:t>
            </a:r>
          </a:p>
          <a:p>
            <a:r>
              <a:rPr lang="tr-TR" dirty="0"/>
              <a:t> • Özel eğitimde bireysellik esastır. Bu aslında genel eğitim için de geçerlidir. Bireysel ayrılıkları dikkate almayan eğitim uygulamasının başarılı olma şansı yok denecek kadar azdır.</a:t>
            </a:r>
          </a:p>
          <a:p>
            <a:r>
              <a:rPr lang="tr-TR" dirty="0"/>
              <a:t> • Durum ve özellikleri uygun olan özel eğitime muhtaç çocukların, normal akranları arasında eğitilmesi esastır. Mümkün olduğu kadar engellilerle normallerin </a:t>
            </a:r>
            <a:r>
              <a:rPr lang="tr-TR" dirty="0" err="1"/>
              <a:t>birarada</a:t>
            </a:r>
            <a:r>
              <a:rPr lang="tr-TR" dirty="0"/>
              <a:t> eğitilmelerinin sağlanması, </a:t>
            </a:r>
            <a:r>
              <a:rPr lang="tr-TR" dirty="0" err="1"/>
              <a:t>birarada</a:t>
            </a:r>
            <a:r>
              <a:rPr lang="tr-TR" dirty="0"/>
              <a:t> yaşamayı öğrenmeleri bakımından da önemlidir. </a:t>
            </a:r>
          </a:p>
          <a:p>
            <a:r>
              <a:rPr lang="tr-TR" dirty="0"/>
              <a:t>• Özel eğitimde </a:t>
            </a:r>
            <a:r>
              <a:rPr lang="tr-TR" dirty="0" err="1"/>
              <a:t>erkenlik</a:t>
            </a:r>
            <a:r>
              <a:rPr lang="tr-TR" dirty="0"/>
              <a:t> esastır. Bireyin engelinin erken farkına varılması, tanının erken konması ve eğitime erken başlanması bireyin gelişimini olumlu yönde etkileyecektir. </a:t>
            </a:r>
          </a:p>
          <a:p>
            <a:r>
              <a:rPr lang="tr-TR" dirty="0"/>
              <a:t>• Özel eğitim hizmetleri, çocuğun engel ve özellikleri dikkate alınarak mümkün olduğu kadar çocuğun yakınına götürülecek biçimde planlanır. </a:t>
            </a:r>
          </a:p>
          <a:p>
            <a:r>
              <a:rPr lang="tr-TR" dirty="0"/>
              <a:t>• Özel eğitimde süreklilik esastır. Birey ister doğuştan, ister sonradan engelli hale gelsin, onun özel eğitim gereksinimi süreklilik gösterebilir. Okul öncesi, ilk, orta, yüksek öğretim düzeylerinde okul dışında yaşam boyu özel eğitim hizmetleri verilmelidir. </a:t>
            </a:r>
          </a:p>
          <a:p>
            <a:r>
              <a:rPr lang="tr-TR" dirty="0"/>
              <a:t>• Özel eğitimde tek elden planlama ve yürütme esastır. Özel eğitime muhtaç çocukların okul öncesi eğitim, ilk öğretim, ortaöğretim, mesleki ve yaygın eğitim hizmetleri Milli Eğitim Bakanlığı'nca planlanır, ilgili kuruluşlarca yürütülür. </a:t>
            </a:r>
          </a:p>
          <a:p>
            <a:r>
              <a:rPr lang="tr-TR" dirty="0"/>
              <a:t>• Özel eğitimde işbirliği ve eşgüdüm esastır.</a:t>
            </a:r>
          </a:p>
        </p:txBody>
      </p:sp>
    </p:spTree>
    <p:extLst>
      <p:ext uri="{BB962C8B-B14F-4D97-AF65-F5344CB8AC3E}">
        <p14:creationId xmlns:p14="http://schemas.microsoft.com/office/powerpoint/2010/main" val="1935607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20708" y="751344"/>
            <a:ext cx="8205324" cy="3693319"/>
          </a:xfrm>
          <a:prstGeom prst="rect">
            <a:avLst/>
          </a:prstGeom>
        </p:spPr>
        <p:txBody>
          <a:bodyPr wrap="square">
            <a:spAutoFit/>
          </a:bodyPr>
          <a:lstStyle/>
          <a:p>
            <a:r>
              <a:rPr lang="tr-TR" dirty="0"/>
              <a:t>2916 Sayılı Yasa, kapsamı ve belirlenen ilkeler ile özel eğitim hizmetlerinin nicelik ve nitelik yönünden gelişmesini sağlayacak gibi görünmekle birlikte uygulamalar da özel eğitim okul sayılarının (1995-1996 öğretim yılı Milli Eğitim Bakanlığı verilerine göre toplam 152) artmasından öteye çok fazla gidilememiş, okulların çoğunluğunun yatılı olması birçok sorunları da beraberinde getirmiş, pek çok engelli çocuk eğitim hizmetlerinden yararlanamamış, okuma yazma oranı engelsizlerde %90 dolayında ifade edilirken, engelliler arasında bu oran %2,57'yi aşmamıştır. Eğitimde süreklilik, </a:t>
            </a:r>
            <a:r>
              <a:rPr lang="tr-TR" dirty="0" err="1"/>
              <a:t>erkenlik</a:t>
            </a:r>
            <a:r>
              <a:rPr lang="tr-TR" dirty="0"/>
              <a:t>, engelsiz akranları ile birlikte eğitim, bireysellik, işbirliği ve eşgüdüm ilkeleri gereğince anlaşılıp uygulanamamıştır. Bu arada Türkiye'deki özel eğitimin durumunu, sorunlarını ve çözüm önerilerini kapsayan "I. Özel Eğitim Konseyi" 13-15 Mayıs 1991 tarihlerinde toplanmış, sekiz ayrı komisyon çalışmalarını </a:t>
            </a:r>
            <a:r>
              <a:rPr lang="tr-TR" dirty="0" err="1"/>
              <a:t>raporlaştırmıştır</a:t>
            </a:r>
            <a:r>
              <a:rPr lang="tr-TR" dirty="0"/>
              <a:t>. Bu Konsey Türkiye'de özel eğitim konusunda yapılmış oldukça kapsamlı ve şura nitelikli bir çalışmadır. Bu Konseyde uygulamayı olumlu yönde etkileyebilecek kararlar alınmıştır</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102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27094" y="631179"/>
            <a:ext cx="10147412" cy="4247317"/>
          </a:xfrm>
          <a:prstGeom prst="rect">
            <a:avLst/>
          </a:prstGeom>
        </p:spPr>
        <p:txBody>
          <a:bodyPr wrap="square">
            <a:spAutoFit/>
          </a:bodyPr>
          <a:lstStyle/>
          <a:p>
            <a:r>
              <a:rPr lang="tr-TR" dirty="0"/>
              <a:t>özel eğitim hizmetlerinin yaygınlaştırılmasına ve daha nitelikli hale getirilmesine katkıda bulunacak özelliklere sahip "Özel Eğitim Hakkında 573 sayılı Kanun Hükmünde Kararname" 30.5.1997 tarihinde kararlaştırılmış, 6 Haziran 1997'de yürürlüğe girmiştir. </a:t>
            </a:r>
          </a:p>
          <a:p>
            <a:r>
              <a:rPr lang="tr-TR" dirty="0"/>
              <a:t>Kararnamenin oluşturulmasında ABD ve İngiltere'deki yasal düzenlemelerden, yararlanıldığı görülmektedir. Ayrıca Kararnamede 2916 Sayılı Kanundaki ilkelere ek olarak önemli adımların atılmasına yol açabileceği gözüken şu ilkeler yer almıştır (4. madde.) </a:t>
            </a:r>
          </a:p>
          <a:p>
            <a:r>
              <a:rPr lang="tr-TR" dirty="0"/>
              <a:t>• Özel eğitim gerektiren bireylerin eğitsel performansları dikkate alınarak, amaç, muhteva ve öğretim süreçlerinde yapılacak uyarlamalarla diğer bireylerle birlikte eğitilmelerine öncelik verilir.</a:t>
            </a:r>
          </a:p>
          <a:p>
            <a:r>
              <a:rPr lang="tr-TR" dirty="0"/>
              <a:t> • Özel eğitim gerektiren bireyler için bireyselleştirilmiş eğitim planı geliştirilmesi ve eğitim programlarının bireyselleştirilerek uygulanması esastır. </a:t>
            </a:r>
          </a:p>
          <a:p>
            <a:r>
              <a:rPr lang="tr-TR" dirty="0"/>
              <a:t>• Ailelerin, özel eğitim sürecinin her boyutuna aktif katılmalarının sağlanması esastır. </a:t>
            </a:r>
          </a:p>
          <a:p>
            <a:r>
              <a:rPr lang="tr-TR" dirty="0"/>
              <a:t>• Özel eğitim politikalarının geliştirilmesinde, özel eğitim gerektiren bireylerin örgütlerinin görüşlerine önem verilir.</a:t>
            </a:r>
          </a:p>
          <a:p>
            <a:r>
              <a:rPr lang="tr-TR" dirty="0"/>
              <a:t> • Özel eğitim hizmetleri özel eğitim gerektiren bireylerin toplumla etkileşim ve karşılıklı uyum sağlama sürecini kapsayacak şekilde planlanır.</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175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86634" y="987229"/>
            <a:ext cx="7857366" cy="2862322"/>
          </a:xfrm>
          <a:prstGeom prst="rect">
            <a:avLst/>
          </a:prstGeom>
        </p:spPr>
        <p:txBody>
          <a:bodyPr wrap="square">
            <a:spAutoFit/>
          </a:bodyPr>
          <a:lstStyle/>
          <a:p>
            <a:r>
              <a:rPr lang="tr-TR" dirty="0"/>
              <a:t>Bu yasal düzenleme özel eğitime gereksinimi olan bireylerin tanılanmaları, nesnel eğitsel değerlendirilmeleri, uygun yerleştirme, eğitim ve öğretimlerinin, erken çocukluk dönemi, ilk, orta, mesleki, yükseköğretim ve yaygın eğitimlerinin sağlanması, uygun eğitim ortamlarının oluşturulması, kaynaştırma, eğitim programlarının bireyselleştirilmesi, gelişimlerinin değerlendirilmesi, rehberlik ve psikolojik danışma hizmetlerinin sağlanması ve ailelerin aktif katılımı konularında çağdaş hükümleri içermektedir. Bu Kanun Hükmünde Kararname ile ilgili hükümlerin en kısa zamanda uygulanabilmesi için ilgili Bakanlıkça gerekli yönetmeliklerin ivedilikle çıkartılması ve uygulayacak personelin eğitilmesi önemli görülmektedir.</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5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16701" y="631179"/>
            <a:ext cx="9718534" cy="4247317"/>
          </a:xfrm>
          <a:prstGeom prst="rect">
            <a:avLst/>
          </a:prstGeom>
        </p:spPr>
        <p:txBody>
          <a:bodyPr wrap="square">
            <a:spAutoFit/>
          </a:bodyPr>
          <a:lstStyle/>
          <a:p>
            <a:r>
              <a:rPr lang="tr-TR" dirty="0"/>
              <a:t>Özel Eğitim Personelinin Eğitimi Türkiye'de özel eğitim personelinin eğitimi konusu çok yenidir. İlk özel eğitim öğretmeni yetiştirme 1952-1953 ders yılında Gazi Eğitim Enstitüsü içinde açılan Özel Eğitim Şubesiyle başlamıştır. Bu eğitim, en az üç yıl ilkokul öğretmenliği deneyimi olan adaylar arasından seçilenlere verilen iki yıllık bir yüksek öğretim programıyla verilmekteydi. Ancak iki dönem mezun verdikten sonra Şube kapanmıştır. 1955'de ilk psikoloji kliniği, şimdiki Rehberlik ve Araştırma Merkezi kurulmuş, bu klinikte engelli çocukların tanılama ve değerlendirilmelerine yönelik ölçme aracı geliştirme ve eleman yetiştirme çalışmaları gerçekleştirilmiştir. 1965 yılında Ankara Üniversitesinde Eğitim Fakültesi kurulmuştur. Fakültenin bölümlerinden biri olan "Özel Eğitim </a:t>
            </a:r>
            <a:r>
              <a:rPr lang="tr-TR" dirty="0" err="1"/>
              <a:t>Bölümü"nde</a:t>
            </a:r>
            <a:r>
              <a:rPr lang="tr-TR" dirty="0"/>
              <a:t> özel eğitim uzmanı yetiştiren dört yıllık bir program uygulanmıştır. Ayrıca 1979 yılında özel eğitim kurumlarında çalışan normal okul öğretmenlerini alanda yeterli kılmak için "Özel Eğitim Sertifika Programları" düzenlenmiş, yüksek lisans ve doktora programlarıyla özel eğitim alanının gereksinim duyduğu elemanlar yetiştirilmiştir. Bu çalışmalar 1982 yılına kadar devam etmiştir. 1982 yılında Fakültenin adı Eğitim Bilimleri olarak değiştirilmiş, bölümler yeniden düzenlenirken Özel Eğitim Bölümü, Eğitimde Psikolojik Hizmetler Bölümü içinde Anabilim Dalı olarak yer almış, böylelikle alana eleman yetiştirilmesi engellenmiştir. 1995 yılında Özel Eğitim Bölümü yeniden kurulmuştur. </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311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77352" y="1859340"/>
            <a:ext cx="7266648" cy="3693319"/>
          </a:xfrm>
          <a:prstGeom prst="rect">
            <a:avLst/>
          </a:prstGeom>
        </p:spPr>
        <p:txBody>
          <a:bodyPr wrap="square">
            <a:spAutoFit/>
          </a:bodyPr>
          <a:lstStyle/>
          <a:p>
            <a:r>
              <a:rPr lang="tr-TR" dirty="0"/>
              <a:t>Özel Eğitim kurumlarının öğretmen gereksinimi 1983 yıllarına kadar normal okul öğretmenlerince karşılanmaya çalışılmış, bu öğretmenlerin büyük bir kısmı </a:t>
            </a:r>
            <a:r>
              <a:rPr lang="tr-TR" dirty="0" err="1"/>
              <a:t>hizmetiçi</a:t>
            </a:r>
            <a:r>
              <a:rPr lang="tr-TR" dirty="0"/>
              <a:t> eğitim ve sertifika programlarıyla yetiştirilmiştir. Özel eğitim öğretmeni yetiştirme işi ilk olarak Anadolu Üniversitesi Eğitim Fakültesi'nde Eğitim Bilimleri Bölümü bünyesinde "Özel Eğitim Öğretmenliği Programı" ile başlatılmıştır. Daha sonra 1990 yılında Özel Eğitim Bölümü kurulmuş, Bölümün bünyesinde Zihin Engellilerin Öğretmenliği ve İşitme Engelliler Öğretmenliği Programları açılmıştır. Özel Eğitim Öğretmenliği Programı ilk mezunlarını 1986-1987 öğretim yılında vermiştir. Anadolu Üniversitesinde gerçekleştirilen bu başlangıçtan sonra, ikinci olarak Gazi Üniversitesi Gazi Eğitim Fakültesi'nde “Özel Eğitim Öğretmenliği Programı” başlatılmıştır. Bu program, zihin ve görme engelliler öğretmenliği, alanlarında ilk mezunlarını vermiştir. </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445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505119" y="760651"/>
            <a:ext cx="7638881" cy="4801314"/>
          </a:xfrm>
          <a:prstGeom prst="rect">
            <a:avLst/>
          </a:prstGeom>
        </p:spPr>
        <p:txBody>
          <a:bodyPr wrap="square">
            <a:spAutoFit/>
          </a:bodyPr>
          <a:lstStyle/>
          <a:p>
            <a:r>
              <a:rPr lang="tr-TR" dirty="0"/>
              <a:t>Öte yandan 573 Sayılı “Özel Eğitim Hakkında Kanun Hükmünde Kararname” maddelerinde önemi vurgulanan tanılama-değerlendirme, eğitim programlarının bireyselleştirilmesi, kaynaştırma programlarının yaygınlaştırılması görüşleri bir yandan alanın ihtiyacı olan değişik personelin yetiştirilmesini gerekli kılmakta, diğer yandan 8 yıllık ilköğretim Yasası, normal okul öğretmeninin rollerini değiştirmekte ve öğretmen yetiştirme programlarının da yeniden düzenlenmesini gerektirmektedir. </a:t>
            </a:r>
          </a:p>
          <a:p>
            <a:r>
              <a:rPr lang="tr-TR" dirty="0"/>
              <a:t>657 Sayılı Devlet Memurları Kanununa göre çalışan kişilere engelli çocuklarının cihaz alımları, grup ve bireysel eğitimleri için belirli oranda ödeme yapılmaktadır. Sevindirici bir gelişme, bu olanakların Sosyal Sigortalar Kurumu ve </a:t>
            </a:r>
            <a:r>
              <a:rPr lang="tr-TR" dirty="0" err="1"/>
              <a:t>Bağ-Kur</a:t>
            </a:r>
            <a:r>
              <a:rPr lang="tr-TR" dirty="0"/>
              <a:t> çalışanları için de sağlanmış olmasıdır. Ancak bazı engel gruplarında bireysel cihazların alımı, bakım ve onarımı aileler için ekonomik yük olmaya devam etmektedir. O nedenle örneğin işitme engellilerin iletişim, sosyal ve akademik gelişmeleri için işitme cihazı çok önemlidir. İşitme cihazının tamamı Devlet tarafından ödenebilmelidir. 573 Sayılı Kanun Hükmünde Kararnamede her türlü araç gereç gereksiniminin Bakanlıkça karşılanacağı belirtilmektedir. Bu maddenin işlerlik kazanabilmesi için gerekli çalışmalar yapılmalıdır.</a:t>
            </a:r>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8118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411427" y="356050"/>
            <a:ext cx="6732573" cy="5632311"/>
          </a:xfrm>
          <a:prstGeom prst="rect">
            <a:avLst/>
          </a:prstGeom>
        </p:spPr>
        <p:txBody>
          <a:bodyPr wrap="square">
            <a:spAutoFit/>
          </a:bodyPr>
          <a:lstStyle/>
          <a:p>
            <a:r>
              <a:rPr lang="tr-TR" dirty="0"/>
              <a:t>Özet </a:t>
            </a:r>
          </a:p>
          <a:p>
            <a:r>
              <a:rPr lang="tr-TR" dirty="0"/>
              <a:t>• Özel eğitimin Türk eğitim sistemi içinde yer alması 1950’li yıllarda sağlanabilmiştir. </a:t>
            </a:r>
          </a:p>
          <a:p>
            <a:r>
              <a:rPr lang="tr-TR" dirty="0"/>
              <a:t>• Özel eğitim hizmetleri Türkiye’de erken bir dönemde 18. Yüzyılın ikinci yarısında başlamış olmasına karşın gelişimi geç ve güç olmuştur. • Özel eğitimle ilgili ilk ve en önemli yasal düzenleme 1983 yılında çıkarılan 2916 Sayılı “Özel Eğitime Muhtaç Çocuklar Kanunu” olmuştur. Bu Yasa, daha sonra çıkarılan Kararnamenin temelini oluşturmuştur. </a:t>
            </a:r>
          </a:p>
          <a:p>
            <a:r>
              <a:rPr lang="tr-TR" dirty="0"/>
              <a:t>6 Haziran 1997 tarihinde çıkarılan 573 sayılı “Özel Eğitim Hakkında Kanun Hükmünde Kararname” özel eğitim hizmetlerinin yaygınlaştırılmasına ve daha nitelikli hale getirilmesine katkıda bulunabilecek özelliklere sahip görünmektedir. </a:t>
            </a:r>
          </a:p>
          <a:p>
            <a:r>
              <a:rPr lang="tr-TR" dirty="0"/>
              <a:t>• Bu son yasal düzenleme, özel </a:t>
            </a:r>
            <a:r>
              <a:rPr lang="tr-TR" dirty="0" err="1"/>
              <a:t>gereksinimli</a:t>
            </a:r>
            <a:r>
              <a:rPr lang="tr-TR" dirty="0"/>
              <a:t> bireylerin eğitsel performansları dikkate alınarak bireysel planların oluşturulmasını ve diğer bireylerle birlikte eğitilmeleri için fırsatlar yaratılmasını, özel eğitime erken başlanılmasını, ailenin özel eğitim sürecine aktif katılımının sağlanmasını öngörmektedir. </a:t>
            </a:r>
          </a:p>
          <a:p>
            <a:r>
              <a:rPr lang="tr-TR" dirty="0"/>
              <a:t>• Özel eğitim alanına özgü ilk personel eğitimi 1952-1953 öğretim yılında Gazi Eğitim Enstitüsü içinde açılan Özel Eğitim Şubesinde başlatılmıştır</a:t>
            </a:r>
            <a:r>
              <a:rPr lang="tr-TR"/>
              <a:t>. </a:t>
            </a:r>
            <a:endParaRPr lang="tr-TR" dirty="0"/>
          </a:p>
        </p:txBody>
      </p:sp>
      <p:pic>
        <p:nvPicPr>
          <p:cNvPr id="3" name="Picture 4" descr="sunu">
            <a:extLst>
              <a:ext uri="{FF2B5EF4-FFF2-40B4-BE49-F238E27FC236}">
                <a16:creationId xmlns:a16="http://schemas.microsoft.com/office/drawing/2014/main" id="{727F9F2F-4C4D-4F30-84ED-5554732C81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51954"/>
            <a:ext cx="12191999" cy="11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55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609819"/>
      </p:ext>
    </p:extLst>
  </p:cSld>
  <p:clrMapOvr>
    <a:masterClrMapping/>
  </p:clrMapOvr>
</p:sld>
</file>

<file path=ppt/theme/theme1.xml><?xml version="1.0" encoding="utf-8"?>
<a:theme xmlns:a="http://schemas.openxmlformats.org/drawingml/2006/main" name="TS010286756">
  <a:themeElements>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TM04033927[[fn=Ana Olay]]</Template>
  <TotalTime>200</TotalTime>
  <Words>2754</Words>
  <Application>Microsoft Office PowerPoint</Application>
  <PresentationFormat>Geniş ekran</PresentationFormat>
  <Paragraphs>121</Paragraphs>
  <Slides>30</Slides>
  <Notes>0</Notes>
  <HiddenSlides>0</HiddenSlides>
  <MMClips>0</MMClips>
  <ScaleCrop>false</ScaleCrop>
  <HeadingPairs>
    <vt:vector size="6" baseType="variant">
      <vt:variant>
        <vt:lpstr>Kullanılan Yazı Tipleri</vt:lpstr>
      </vt:variant>
      <vt:variant>
        <vt:i4>9</vt:i4>
      </vt:variant>
      <vt:variant>
        <vt:lpstr>Tema</vt:lpstr>
      </vt:variant>
      <vt:variant>
        <vt:i4>2</vt:i4>
      </vt:variant>
      <vt:variant>
        <vt:lpstr>Slayt Başlıkları</vt:lpstr>
      </vt:variant>
      <vt:variant>
        <vt:i4>30</vt:i4>
      </vt:variant>
    </vt:vector>
  </HeadingPairs>
  <TitlesOfParts>
    <vt:vector size="41" baseType="lpstr">
      <vt:lpstr>Arial</vt:lpstr>
      <vt:lpstr>Calibri</vt:lpstr>
      <vt:lpstr>Cambria</vt:lpstr>
      <vt:lpstr>Roboto</vt:lpstr>
      <vt:lpstr>Tahoma</vt:lpstr>
      <vt:lpstr>Times New Roman</vt:lpstr>
      <vt:lpstr>Verdana</vt:lpstr>
      <vt:lpstr>Wingdings</vt:lpstr>
      <vt:lpstr>Wingdings 2</vt:lpstr>
      <vt:lpstr>TS010286756</vt:lpstr>
      <vt:lpstr>Ofis Teması</vt:lpstr>
      <vt:lpstr>Özel Eğitimin Tarihçesi Ve Yasal Düzenlemeler</vt:lpstr>
      <vt:lpstr>KAZANIMLAR</vt:lpstr>
      <vt:lpstr>ÖZEL EĞİTİMİN DÜNÜ, BUGÜNÜ VE GELECEĞİNE İLİŞKİN EĞİLİMLER</vt:lpstr>
      <vt:lpstr>ÖZEL EĞİTİMİN DÜNÜ, BUGÜNÜ VE GELECEĞİNE İLİŞKİN EĞİLİMLER</vt:lpstr>
      <vt:lpstr>Dünyada özel eğitim</vt:lpstr>
      <vt:lpstr>PowerPoint Sunusu</vt:lpstr>
      <vt:lpstr>PowerPoint Sunusu</vt:lpstr>
      <vt:lpstr>PowerPoint Sunusu</vt:lpstr>
      <vt:lpstr>ÖZEL EĞİTİMDE YASAL DÜZENLEMELER</vt:lpstr>
      <vt:lpstr>PowerPoint Sunusu</vt:lpstr>
      <vt:lpstr>OSMANLI'DA ENGELLİLERE YÖNELİK İLK OKUL</vt:lpstr>
      <vt:lpstr>ENDERUN</vt:lpstr>
      <vt:lpstr>PowerPoint Sunusu</vt:lpstr>
      <vt:lpstr>HARİKA ÇOCUKLAR YASASI (İDİL BİRET SUNA KAN YASASI)</vt:lpstr>
      <vt:lpstr>ÖZEL EĞİTİMDE YASAL DÜZENLEMELER</vt:lpstr>
      <vt:lpstr>ÖZEL EĞİTİMDE YASAL DÜZENLEMELER</vt:lpstr>
      <vt:lpstr>ÖZEL EĞİTİMDE YASAL DÜZENLEMELER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XXX</dc:creator>
  <cp:lastModifiedBy>mahmut keskin</cp:lastModifiedBy>
  <cp:revision>27</cp:revision>
  <dcterms:created xsi:type="dcterms:W3CDTF">2020-09-19T13:41:28Z</dcterms:created>
  <dcterms:modified xsi:type="dcterms:W3CDTF">2021-01-04T16:06:10Z</dcterms:modified>
</cp:coreProperties>
</file>