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2" r:id="rId4"/>
    <p:sldId id="263" r:id="rId5"/>
    <p:sldId id="264" r:id="rId6"/>
    <p:sldId id="265" r:id="rId7"/>
    <p:sldId id="266" r:id="rId8"/>
    <p:sldId id="267" r:id="rId9"/>
    <p:sldId id="268" r:id="rId10"/>
    <p:sldId id="269" r:id="rId11"/>
    <p:sldId id="272" r:id="rId12"/>
    <p:sldId id="279" r:id="rId13"/>
    <p:sldId id="278" r:id="rId14"/>
    <p:sldId id="277" r:id="rId15"/>
    <p:sldId id="276" r:id="rId16"/>
    <p:sldId id="274" r:id="rId17"/>
    <p:sldId id="273" r:id="rId18"/>
    <p:sldId id="270" r:id="rId19"/>
    <p:sldId id="271" r:id="rId20"/>
    <p:sldId id="280" r:id="rId21"/>
    <p:sldId id="281" r:id="rId22"/>
    <p:sldId id="282" r:id="rId23"/>
    <p:sldId id="284" r:id="rId24"/>
    <p:sldId id="283" r:id="rId25"/>
    <p:sldId id="285" r:id="rId26"/>
    <p:sldId id="286" r:id="rId27"/>
    <p:sldId id="287" r:id="rId28"/>
    <p:sldId id="289" r:id="rId29"/>
    <p:sldId id="290" r:id="rId30"/>
    <p:sldId id="291" r:id="rId31"/>
    <p:sldId id="292" r:id="rId32"/>
    <p:sldId id="293" r:id="rId33"/>
    <p:sldId id="294" r:id="rId3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5" d="100"/>
          <a:sy n="115" d="100"/>
        </p:scale>
        <p:origin x="-130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6 Düz Bağlayıcı"/>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28 Başlık"/>
          <p:cNvSpPr>
            <a:spLocks noGrp="1"/>
          </p:cNvSpPr>
          <p:nvPr>
            <p:ph type="ctrTitle"/>
          </p:nvPr>
        </p:nvSpPr>
        <p:spPr>
          <a:xfrm>
            <a:off x="381000" y="4853411"/>
            <a:ext cx="8458200" cy="1222375"/>
          </a:xfrm>
        </p:spPr>
        <p:txBody>
          <a:bodyPr anchor="t"/>
          <a:lstStyle/>
          <a:p>
            <a:r>
              <a:rPr kumimoji="0" lang="tr-TR" smtClean="0"/>
              <a:t>Asıl başlık stili için tıklatın</a:t>
            </a:r>
            <a:endParaRPr kumimoji="0" lang="en-US"/>
          </a:p>
        </p:txBody>
      </p:sp>
      <p:sp>
        <p:nvSpPr>
          <p:cNvPr id="9" name="8 Alt Başlık"/>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16" name="15 Veri Yer Tutucusu"/>
          <p:cNvSpPr>
            <a:spLocks noGrp="1"/>
          </p:cNvSpPr>
          <p:nvPr>
            <p:ph type="dt" sz="half" idx="10"/>
          </p:nvPr>
        </p:nvSpPr>
        <p:spPr/>
        <p:txBody>
          <a:bodyPr/>
          <a:lstStyle/>
          <a:p>
            <a:fld id="{CCCE7F4A-547F-4F0E-B26E-C885E7B2D885}" type="datetimeFigureOut">
              <a:rPr lang="tr-TR" smtClean="0"/>
              <a:pPr/>
              <a:t>27.12.2011</a:t>
            </a:fld>
            <a:endParaRPr lang="tr-TR"/>
          </a:p>
        </p:txBody>
      </p:sp>
      <p:sp>
        <p:nvSpPr>
          <p:cNvPr id="2" name="1 Altbilgi Yer Tutucusu"/>
          <p:cNvSpPr>
            <a:spLocks noGrp="1"/>
          </p:cNvSpPr>
          <p:nvPr>
            <p:ph type="ftr" sz="quarter" idx="11"/>
          </p:nvPr>
        </p:nvSpPr>
        <p:spPr/>
        <p:txBody>
          <a:bodyPr/>
          <a:lstStyle/>
          <a:p>
            <a:endParaRPr lang="tr-TR"/>
          </a:p>
        </p:txBody>
      </p:sp>
      <p:sp>
        <p:nvSpPr>
          <p:cNvPr id="15" name="14 Slayt Numarası Yer Tutucusu"/>
          <p:cNvSpPr>
            <a:spLocks noGrp="1"/>
          </p:cNvSpPr>
          <p:nvPr>
            <p:ph type="sldNum" sz="quarter" idx="12"/>
          </p:nvPr>
        </p:nvSpPr>
        <p:spPr>
          <a:xfrm>
            <a:off x="8229600" y="6473952"/>
            <a:ext cx="758952" cy="246888"/>
          </a:xfrm>
        </p:spPr>
        <p:txBody>
          <a:bodyPr/>
          <a:lstStyle/>
          <a:p>
            <a:fld id="{801C2157-F735-441E-8861-7804ACFCB2B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2" name="21 Başlık"/>
          <p:cNvSpPr>
            <a:spLocks noGrp="1"/>
          </p:cNvSpPr>
          <p:nvPr>
            <p:ph type="title"/>
          </p:nvPr>
        </p:nvSpPr>
        <p:spPr/>
        <p:txBody>
          <a:bodyPr/>
          <a:lstStyle/>
          <a:p>
            <a:r>
              <a:rPr kumimoji="0" lang="tr-TR" smtClean="0"/>
              <a:t>Asıl başlık stili için tıklatın</a:t>
            </a:r>
            <a:endParaRPr kumimoji="0" lang="en-US"/>
          </a:p>
        </p:txBody>
      </p:sp>
      <p:sp>
        <p:nvSpPr>
          <p:cNvPr id="27" name="26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5" name="24 Veri Yer Tutucusu"/>
          <p:cNvSpPr>
            <a:spLocks noGrp="1"/>
          </p:cNvSpPr>
          <p:nvPr>
            <p:ph type="dt" sz="half" idx="10"/>
          </p:nvPr>
        </p:nvSpPr>
        <p:spPr/>
        <p:txBody>
          <a:bodyPr/>
          <a:lstStyle/>
          <a:p>
            <a:fld id="{CCCE7F4A-547F-4F0E-B26E-C885E7B2D885}" type="datetimeFigureOut">
              <a:rPr lang="tr-TR" smtClean="0"/>
              <a:pPr/>
              <a:t>27.12.2011</a:t>
            </a:fld>
            <a:endParaRPr lang="tr-TR"/>
          </a:p>
        </p:txBody>
      </p:sp>
      <p:sp>
        <p:nvSpPr>
          <p:cNvPr id="19" name="18 Altbilgi Yer Tutucusu"/>
          <p:cNvSpPr>
            <a:spLocks noGrp="1"/>
          </p:cNvSpPr>
          <p:nvPr>
            <p:ph type="ftr" sz="quarter" idx="11"/>
          </p:nvPr>
        </p:nvSpPr>
        <p:spPr>
          <a:xfrm>
            <a:off x="3581400" y="76200"/>
            <a:ext cx="2895600" cy="288925"/>
          </a:xfrm>
        </p:spPr>
        <p:txBody>
          <a:bodyPr/>
          <a:lstStyle/>
          <a:p>
            <a:endParaRPr lang="tr-TR"/>
          </a:p>
        </p:txBody>
      </p:sp>
      <p:sp>
        <p:nvSpPr>
          <p:cNvPr id="16" name="15 Slayt Numarası Yer Tutucusu"/>
          <p:cNvSpPr>
            <a:spLocks noGrp="1"/>
          </p:cNvSpPr>
          <p:nvPr>
            <p:ph type="sldNum" sz="quarter" idx="12"/>
          </p:nvPr>
        </p:nvSpPr>
        <p:spPr>
          <a:xfrm>
            <a:off x="8229600" y="6473952"/>
            <a:ext cx="758952" cy="246888"/>
          </a:xfrm>
        </p:spPr>
        <p:txBody>
          <a:bodyPr/>
          <a:lstStyle/>
          <a:p>
            <a:fld id="{801C2157-F735-441E-8861-7804ACFCB2B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3">
        <a:schemeClr val="bg2"/>
      </p:bgRef>
    </p:bg>
    <p:spTree>
      <p:nvGrpSpPr>
        <p:cNvPr id="1" name=""/>
        <p:cNvGrpSpPr/>
        <p:nvPr/>
      </p:nvGrpSpPr>
      <p:grpSpPr>
        <a:xfrm>
          <a:off x="0" y="0"/>
          <a:ext cx="0" cy="0"/>
          <a:chOff x="0" y="0"/>
          <a:chExt cx="0" cy="0"/>
        </a:xfrm>
      </p:grpSpPr>
      <p:sp>
        <p:nvSpPr>
          <p:cNvPr id="7" name="6 Düz Bağlayıcı"/>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etin Yer Tutucusu"/>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19" name="18 Veri Yer Tutucusu"/>
          <p:cNvSpPr>
            <a:spLocks noGrp="1"/>
          </p:cNvSpPr>
          <p:nvPr>
            <p:ph type="dt" sz="half" idx="10"/>
          </p:nvPr>
        </p:nvSpPr>
        <p:spPr/>
        <p:txBody>
          <a:bodyPr/>
          <a:lstStyle/>
          <a:p>
            <a:fld id="{CCCE7F4A-547F-4F0E-B26E-C885E7B2D885}" type="datetimeFigureOut">
              <a:rPr lang="tr-TR" smtClean="0"/>
              <a:pPr/>
              <a:t>27.12.2011</a:t>
            </a:fld>
            <a:endParaRPr lang="tr-TR"/>
          </a:p>
        </p:txBody>
      </p:sp>
      <p:sp>
        <p:nvSpPr>
          <p:cNvPr id="11" name="10 Altbilgi Yer Tutucusu"/>
          <p:cNvSpPr>
            <a:spLocks noGrp="1"/>
          </p:cNvSpPr>
          <p:nvPr>
            <p:ph type="ftr" sz="quarter" idx="11"/>
          </p:nvPr>
        </p:nvSpPr>
        <p:spPr/>
        <p:txBody>
          <a:bodyPr/>
          <a:lstStyle/>
          <a:p>
            <a:endParaRPr lang="tr-TR"/>
          </a:p>
        </p:txBody>
      </p:sp>
      <p:sp>
        <p:nvSpPr>
          <p:cNvPr id="16" name="15 Slayt Numarası Yer Tutucusu"/>
          <p:cNvSpPr>
            <a:spLocks noGrp="1"/>
          </p:cNvSpPr>
          <p:nvPr>
            <p:ph type="sldNum" sz="quarter" idx="12"/>
          </p:nvPr>
        </p:nvSpPr>
        <p:spPr/>
        <p:txBody>
          <a:bodyPr/>
          <a:lstStyle/>
          <a:p>
            <a:fld id="{801C2157-F735-441E-8861-7804ACFCB2B1}" type="slidenum">
              <a:rPr lang="tr-TR" smtClean="0"/>
              <a:pPr/>
              <a:t>‹#›</a:t>
            </a:fld>
            <a:endParaRPr lang="tr-TR"/>
          </a:p>
        </p:txBody>
      </p:sp>
      <p:sp>
        <p:nvSpPr>
          <p:cNvPr id="8" name="7 Başlık"/>
          <p:cNvSpPr>
            <a:spLocks noGrp="1"/>
          </p:cNvSpPr>
          <p:nvPr>
            <p:ph type="title"/>
          </p:nvPr>
        </p:nvSpPr>
        <p:spPr>
          <a:xfrm>
            <a:off x="180475" y="2947085"/>
            <a:ext cx="8686800" cy="1184825"/>
          </a:xfrm>
        </p:spPr>
        <p:txBody>
          <a:bodyPr rtlCol="0" anchor="t"/>
          <a:lstStyle>
            <a:lvl1pPr algn="r">
              <a:defRPr/>
            </a:lvl1pPr>
          </a:lstStyle>
          <a:p>
            <a:r>
              <a:rPr kumimoji="0" lang="tr-TR" smtClean="0"/>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0" name="19 Başlık"/>
          <p:cNvSpPr>
            <a:spLocks noGrp="1"/>
          </p:cNvSpPr>
          <p:nvPr>
            <p:ph type="title"/>
          </p:nvPr>
        </p:nvSpPr>
        <p:spPr>
          <a:xfrm>
            <a:off x="301752" y="457200"/>
            <a:ext cx="8686800" cy="841248"/>
          </a:xfrm>
        </p:spPr>
        <p:txBody>
          <a:bodyPr/>
          <a:lstStyle/>
          <a:p>
            <a:r>
              <a:rPr kumimoji="0" lang="tr-TR" smtClean="0"/>
              <a:t>Asıl başlık stili için tıklatın</a:t>
            </a:r>
            <a:endParaRPr kumimoji="0" lang="en-US"/>
          </a:p>
        </p:txBody>
      </p:sp>
      <p:sp>
        <p:nvSpPr>
          <p:cNvPr id="14" name="13 İçerik Yer Tutucusu"/>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12 İçerik Yer Tutucusu"/>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1" name="20 Veri Yer Tutucusu"/>
          <p:cNvSpPr>
            <a:spLocks noGrp="1"/>
          </p:cNvSpPr>
          <p:nvPr>
            <p:ph type="dt" sz="half" idx="10"/>
          </p:nvPr>
        </p:nvSpPr>
        <p:spPr/>
        <p:txBody>
          <a:bodyPr/>
          <a:lstStyle/>
          <a:p>
            <a:fld id="{CCCE7F4A-547F-4F0E-B26E-C885E7B2D885}" type="datetimeFigureOut">
              <a:rPr lang="tr-TR" smtClean="0"/>
              <a:pPr/>
              <a:t>27.12.2011</a:t>
            </a:fld>
            <a:endParaRPr lang="tr-TR"/>
          </a:p>
        </p:txBody>
      </p:sp>
      <p:sp>
        <p:nvSpPr>
          <p:cNvPr id="10" name="9 Altbilgi Yer Tutucusu"/>
          <p:cNvSpPr>
            <a:spLocks noGrp="1"/>
          </p:cNvSpPr>
          <p:nvPr>
            <p:ph type="ftr" sz="quarter" idx="11"/>
          </p:nvPr>
        </p:nvSpPr>
        <p:spPr/>
        <p:txBody>
          <a:bodyPr/>
          <a:lstStyle/>
          <a:p>
            <a:endParaRPr lang="tr-TR"/>
          </a:p>
        </p:txBody>
      </p:sp>
      <p:sp>
        <p:nvSpPr>
          <p:cNvPr id="31" name="30 Slayt Numarası Yer Tutucusu"/>
          <p:cNvSpPr>
            <a:spLocks noGrp="1"/>
          </p:cNvSpPr>
          <p:nvPr>
            <p:ph type="sldNum" sz="quarter" idx="12"/>
          </p:nvPr>
        </p:nvSpPr>
        <p:spPr/>
        <p:txBody>
          <a:bodyPr/>
          <a:lstStyle/>
          <a:p>
            <a:fld id="{801C2157-F735-441E-8861-7804ACFCB2B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9" name="28 Başlık"/>
          <p:cNvSpPr>
            <a:spLocks noGrp="1"/>
          </p:cNvSpPr>
          <p:nvPr>
            <p:ph type="title"/>
          </p:nvPr>
        </p:nvSpPr>
        <p:spPr>
          <a:xfrm>
            <a:off x="304800" y="5410200"/>
            <a:ext cx="8610600" cy="882650"/>
          </a:xfrm>
        </p:spPr>
        <p:txBody>
          <a:bodyPr anchor="ctr"/>
          <a:lstStyle>
            <a:lvl1pPr>
              <a:defRPr/>
            </a:lvl1p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25" name="24 Metin Yer Tutucusu"/>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İçerik Yer Tutucusu"/>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8" name="27 İçerik Yer Tutucusu"/>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0" name="9 Veri Yer Tutucusu"/>
          <p:cNvSpPr>
            <a:spLocks noGrp="1"/>
          </p:cNvSpPr>
          <p:nvPr>
            <p:ph type="dt" sz="half" idx="10"/>
          </p:nvPr>
        </p:nvSpPr>
        <p:spPr/>
        <p:txBody>
          <a:bodyPr/>
          <a:lstStyle/>
          <a:p>
            <a:fld id="{CCCE7F4A-547F-4F0E-B26E-C885E7B2D885}" type="datetimeFigureOut">
              <a:rPr lang="tr-TR" smtClean="0"/>
              <a:pPr/>
              <a:t>27.12.2011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229600" y="6477000"/>
            <a:ext cx="762000" cy="246888"/>
          </a:xfrm>
        </p:spPr>
        <p:txBody>
          <a:bodyPr/>
          <a:lstStyle/>
          <a:p>
            <a:fld id="{801C2157-F735-441E-8861-7804ACFCB2B1}" type="slidenum">
              <a:rPr lang="tr-TR" smtClean="0"/>
              <a:pPr/>
              <a:t>‹#›</a:t>
            </a:fld>
            <a:endParaRPr lang="tr-TR"/>
          </a:p>
        </p:txBody>
      </p:sp>
      <p:sp>
        <p:nvSpPr>
          <p:cNvPr id="11" name="10 Düz Bağlayıcı"/>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30" name="29 Başlık"/>
          <p:cNvSpPr>
            <a:spLocks noGrp="1"/>
          </p:cNvSpPr>
          <p:nvPr>
            <p:ph type="title"/>
          </p:nvPr>
        </p:nvSpPr>
        <p:spPr>
          <a:xfrm>
            <a:off x="301752" y="457200"/>
            <a:ext cx="8686800" cy="841248"/>
          </a:xfrm>
        </p:spPr>
        <p:txBody>
          <a:bodyPr/>
          <a:lstStyle/>
          <a:p>
            <a:r>
              <a:rPr kumimoji="0" lang="tr-TR" smtClean="0"/>
              <a:t>Asıl başlık stili için tıklatın</a:t>
            </a:r>
            <a:endParaRPr kumimoji="0" lang="en-US"/>
          </a:p>
        </p:txBody>
      </p:sp>
      <p:sp>
        <p:nvSpPr>
          <p:cNvPr id="12" name="11 Veri Yer Tutucusu"/>
          <p:cNvSpPr>
            <a:spLocks noGrp="1"/>
          </p:cNvSpPr>
          <p:nvPr>
            <p:ph type="dt" sz="half" idx="10"/>
          </p:nvPr>
        </p:nvSpPr>
        <p:spPr/>
        <p:txBody>
          <a:bodyPr/>
          <a:lstStyle/>
          <a:p>
            <a:fld id="{CCCE7F4A-547F-4F0E-B26E-C885E7B2D885}" type="datetimeFigureOut">
              <a:rPr lang="tr-TR" smtClean="0"/>
              <a:pPr/>
              <a:t>27.12.2011</a:t>
            </a:fld>
            <a:endParaRPr lang="tr-TR"/>
          </a:p>
        </p:txBody>
      </p:sp>
      <p:sp>
        <p:nvSpPr>
          <p:cNvPr id="21" name="20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01C2157-F735-441E-8861-7804ACFCB2B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3" name="2 Veri Yer Tutucusu"/>
          <p:cNvSpPr>
            <a:spLocks noGrp="1"/>
          </p:cNvSpPr>
          <p:nvPr>
            <p:ph type="dt" sz="half" idx="10"/>
          </p:nvPr>
        </p:nvSpPr>
        <p:spPr/>
        <p:txBody>
          <a:bodyPr/>
          <a:lstStyle/>
          <a:p>
            <a:fld id="{CCCE7F4A-547F-4F0E-B26E-C885E7B2D885}" type="datetimeFigureOut">
              <a:rPr lang="tr-TR" smtClean="0"/>
              <a:pPr/>
              <a:t>27.12.2011</a:t>
            </a:fld>
            <a:endParaRPr lang="tr-TR"/>
          </a:p>
        </p:txBody>
      </p:sp>
      <p:sp>
        <p:nvSpPr>
          <p:cNvPr id="24" name="23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801C2157-F735-441E-8861-7804ACFCB2B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7 Düz Bağlayıcı"/>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Başlık"/>
          <p:cNvSpPr>
            <a:spLocks noGrp="1"/>
          </p:cNvSpPr>
          <p:nvPr>
            <p:ph type="title"/>
          </p:nvPr>
        </p:nvSpPr>
        <p:spPr>
          <a:xfrm>
            <a:off x="457200" y="5486400"/>
            <a:ext cx="8458200" cy="520700"/>
          </a:xfrm>
        </p:spPr>
        <p:txBody>
          <a:bodyPr anchor="ctr"/>
          <a:lstStyle>
            <a:lvl1pPr algn="l">
              <a:buNone/>
              <a:defRPr sz="2000" b="1"/>
            </a:lvl1pPr>
          </a:lstStyle>
          <a:p>
            <a:r>
              <a:rPr kumimoji="0" lang="tr-TR" smtClean="0"/>
              <a:t>Asıl başlık stili için tıklatın</a:t>
            </a:r>
            <a:endParaRPr kumimoji="0" lang="en-US"/>
          </a:p>
        </p:txBody>
      </p:sp>
      <p:sp>
        <p:nvSpPr>
          <p:cNvPr id="26" name="25 Metin Yer Tutucusu"/>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14" name="13 İçerik Yer Tutucusu"/>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5" name="24 Veri Yer Tutucusu"/>
          <p:cNvSpPr>
            <a:spLocks noGrp="1"/>
          </p:cNvSpPr>
          <p:nvPr>
            <p:ph type="dt" sz="half" idx="10"/>
          </p:nvPr>
        </p:nvSpPr>
        <p:spPr/>
        <p:txBody>
          <a:bodyPr/>
          <a:lstStyle/>
          <a:p>
            <a:fld id="{CCCE7F4A-547F-4F0E-B26E-C885E7B2D885}" type="datetimeFigureOut">
              <a:rPr lang="tr-TR" smtClean="0"/>
              <a:pPr/>
              <a:t>27.12.2011</a:t>
            </a:fld>
            <a:endParaRPr lang="tr-TR"/>
          </a:p>
        </p:txBody>
      </p:sp>
      <p:sp>
        <p:nvSpPr>
          <p:cNvPr id="29" name="28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801C2157-F735-441E-8861-7804ACFCB2B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3" name="12 Resim Yer Tutucusu"/>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tr-TR" smtClean="0"/>
              <a:t>Resim eklemek için simgeyi tıklatın</a:t>
            </a:r>
            <a:endParaRPr kumimoji="0" lang="en-US" dirty="0"/>
          </a:p>
        </p:txBody>
      </p:sp>
      <p:sp>
        <p:nvSpPr>
          <p:cNvPr id="7" name="6 Veri Yer Tutucusu"/>
          <p:cNvSpPr>
            <a:spLocks noGrp="1"/>
          </p:cNvSpPr>
          <p:nvPr>
            <p:ph type="dt" sz="half" idx="10"/>
          </p:nvPr>
        </p:nvSpPr>
        <p:spPr/>
        <p:txBody>
          <a:bodyPr/>
          <a:lstStyle/>
          <a:p>
            <a:fld id="{CCCE7F4A-547F-4F0E-B26E-C885E7B2D885}" type="datetimeFigureOut">
              <a:rPr lang="tr-TR" smtClean="0"/>
              <a:pPr/>
              <a:t>27.12.2011</a:t>
            </a:fld>
            <a:endParaRPr lang="tr-TR"/>
          </a:p>
        </p:txBody>
      </p:sp>
      <p:sp>
        <p:nvSpPr>
          <p:cNvPr id="5" name="4 Altbilgi Yer Tutucusu"/>
          <p:cNvSpPr>
            <a:spLocks noGrp="1"/>
          </p:cNvSpPr>
          <p:nvPr>
            <p:ph type="ftr" sz="quarter" idx="11"/>
          </p:nvPr>
        </p:nvSpPr>
        <p:spPr/>
        <p:txBody>
          <a:bodyPr/>
          <a:lstStyle/>
          <a:p>
            <a:endParaRPr lang="tr-TR"/>
          </a:p>
        </p:txBody>
      </p:sp>
      <p:sp>
        <p:nvSpPr>
          <p:cNvPr id="31" name="30 Slayt Numarası Yer Tutucusu"/>
          <p:cNvSpPr>
            <a:spLocks noGrp="1"/>
          </p:cNvSpPr>
          <p:nvPr>
            <p:ph type="sldNum" sz="quarter" idx="12"/>
          </p:nvPr>
        </p:nvSpPr>
        <p:spPr/>
        <p:txBody>
          <a:bodyPr/>
          <a:lstStyle/>
          <a:p>
            <a:fld id="{801C2157-F735-441E-8861-7804ACFCB2B1}" type="slidenum">
              <a:rPr lang="tr-TR" smtClean="0"/>
              <a:pPr/>
              <a:t>‹#›</a:t>
            </a:fld>
            <a:endParaRPr lang="tr-TR"/>
          </a:p>
        </p:txBody>
      </p:sp>
      <p:sp>
        <p:nvSpPr>
          <p:cNvPr id="17" name="16 Başlık"/>
          <p:cNvSpPr>
            <a:spLocks noGrp="1"/>
          </p:cNvSpPr>
          <p:nvPr>
            <p:ph type="title"/>
          </p:nvPr>
        </p:nvSpPr>
        <p:spPr>
          <a:xfrm>
            <a:off x="381000" y="4993760"/>
            <a:ext cx="5867400" cy="522288"/>
          </a:xfrm>
        </p:spPr>
        <p:txBody>
          <a:bodyPr anchor="ctr"/>
          <a:lstStyle>
            <a:lvl1pPr algn="l">
              <a:buNone/>
              <a:defRPr sz="2000" b="1"/>
            </a:lvl1pPr>
          </a:lstStyle>
          <a:p>
            <a:r>
              <a:rPr kumimoji="0" lang="tr-TR" smtClean="0"/>
              <a:t>Asıl başlık stili için tıklatın</a:t>
            </a:r>
            <a:endParaRPr kumimoji="0" lang="en-US"/>
          </a:p>
        </p:txBody>
      </p:sp>
      <p:sp>
        <p:nvSpPr>
          <p:cNvPr id="26" name="25 Metin Yer Tutucusu"/>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CCCE7F4A-547F-4F0E-B26E-C885E7B2D885}" type="datetimeFigureOut">
              <a:rPr lang="tr-TR" smtClean="0"/>
              <a:pPr/>
              <a:t>27.12.2011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01C2157-F735-441E-8861-7804ACFCB2B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58000" y="549276"/>
            <a:ext cx="1828800" cy="5851525"/>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549276"/>
            <a:ext cx="62484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CCCE7F4A-547F-4F0E-B26E-C885E7B2D885}" type="datetimeFigureOut">
              <a:rPr lang="tr-TR" smtClean="0"/>
              <a:pPr/>
              <a:t>27.12.2011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01C2157-F735-441E-8861-7804ACFCB2B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Düz Bağlayıcı"/>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Metin Yer Tutucusu"/>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1" name="10 Veri Yer Tutucusu"/>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CCCE7F4A-547F-4F0E-B26E-C885E7B2D885}" type="datetimeFigureOut">
              <a:rPr lang="tr-TR" smtClean="0"/>
              <a:pPr/>
              <a:t>27.12.2011</a:t>
            </a:fld>
            <a:endParaRPr lang="tr-TR"/>
          </a:p>
        </p:txBody>
      </p:sp>
      <p:sp>
        <p:nvSpPr>
          <p:cNvPr id="28" name="27 Altbilgi Yer Tutucusu"/>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tr-TR"/>
          </a:p>
        </p:txBody>
      </p:sp>
      <p:sp>
        <p:nvSpPr>
          <p:cNvPr id="5" name="4 Slayt Numarası Yer Tutucusu"/>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801C2157-F735-441E-8861-7804ACFCB2B1}" type="slidenum">
              <a:rPr lang="tr-TR" smtClean="0"/>
              <a:pPr/>
              <a:t>‹#›</a:t>
            </a:fld>
            <a:endParaRPr lang="tr-TR"/>
          </a:p>
        </p:txBody>
      </p:sp>
      <p:sp>
        <p:nvSpPr>
          <p:cNvPr id="10" name="9 Başlık Yer Tutucusu"/>
          <p:cNvSpPr>
            <a:spLocks noGrp="1"/>
          </p:cNvSpPr>
          <p:nvPr>
            <p:ph type="title"/>
          </p:nvPr>
        </p:nvSpPr>
        <p:spPr>
          <a:xfrm>
            <a:off x="304800" y="457200"/>
            <a:ext cx="8686800" cy="838200"/>
          </a:xfrm>
          <a:prstGeom prst="rect">
            <a:avLst/>
          </a:prstGeom>
        </p:spPr>
        <p:txBody>
          <a:bodyPr vert="horz" anchor="ctr">
            <a:normAutofit/>
          </a:bodyPr>
          <a:lstStyle/>
          <a:p>
            <a:r>
              <a:rPr kumimoji="0" lang="tr-TR" smtClean="0"/>
              <a:t>Asıl başlık stili için tıklatın</a:t>
            </a:r>
            <a:endParaRPr kumimoji="0" lang="en-US"/>
          </a:p>
        </p:txBody>
      </p:sp>
      <p:sp>
        <p:nvSpPr>
          <p:cNvPr id="9" name="8 Düz Bağlayıcı"/>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Düz Bağlayıcı"/>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381000" y="1412776"/>
            <a:ext cx="8458200" cy="3387824"/>
          </a:xfrm>
        </p:spPr>
        <p:txBody>
          <a:bodyPr>
            <a:noAutofit/>
          </a:bodyPr>
          <a:lstStyle/>
          <a:p>
            <a:pPr algn="ctr"/>
            <a:r>
              <a:rPr lang="tr-TR" sz="7200" dirty="0" smtClean="0">
                <a:latin typeface="Gabriola" pitchFamily="82" charset="0"/>
              </a:rPr>
              <a:t>ZEOLİTLER ve </a:t>
            </a:r>
          </a:p>
          <a:p>
            <a:pPr algn="ctr"/>
            <a:r>
              <a:rPr lang="tr-TR" sz="7200" dirty="0" smtClean="0">
                <a:latin typeface="Gabriola" pitchFamily="82" charset="0"/>
              </a:rPr>
              <a:t>ADSORBAN OLARAK </a:t>
            </a:r>
          </a:p>
          <a:p>
            <a:pPr algn="ctr"/>
            <a:r>
              <a:rPr lang="tr-TR" sz="7200" dirty="0" smtClean="0">
                <a:latin typeface="Gabriola" pitchFamily="82" charset="0"/>
              </a:rPr>
              <a:t>KULLANIMLARI</a:t>
            </a:r>
            <a:endParaRPr lang="tr-TR" sz="7200" dirty="0">
              <a:latin typeface="Gabriola" pitchFamily="82"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latin typeface="Times New Roman" pitchFamily="18" charset="0"/>
                <a:cs typeface="Times New Roman" pitchFamily="18" charset="0"/>
              </a:rPr>
              <a:t>ZEOLİTLER</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279861" y="1412890"/>
            <a:ext cx="8686800" cy="5112568"/>
          </a:xfrm>
        </p:spPr>
        <p:txBody>
          <a:bodyPr>
            <a:normAutofit fontScale="70000" lnSpcReduction="20000"/>
          </a:bodyPr>
          <a:lstStyle/>
          <a:p>
            <a:pPr algn="ctr">
              <a:buNone/>
            </a:pPr>
            <a:r>
              <a:rPr lang="tr-TR" sz="4000" dirty="0" smtClean="0">
                <a:latin typeface="Times New Roman" pitchFamily="18" charset="0"/>
                <a:cs typeface="Times New Roman" pitchFamily="18" charset="0"/>
              </a:rPr>
              <a:t>TARİHÇESİ</a:t>
            </a:r>
          </a:p>
          <a:p>
            <a:pPr>
              <a:buNone/>
            </a:pPr>
            <a:r>
              <a:rPr lang="tr-TR" dirty="0" smtClean="0">
                <a:latin typeface="Times New Roman" pitchFamily="18" charset="0"/>
                <a:cs typeface="Times New Roman" pitchFamily="18" charset="0"/>
              </a:rPr>
              <a:t>		</a:t>
            </a:r>
          </a:p>
          <a:p>
            <a:pPr>
              <a:buNone/>
            </a:pPr>
            <a:r>
              <a:rPr lang="tr-TR" dirty="0" smtClean="0">
                <a:latin typeface="Times New Roman" pitchFamily="18" charset="0"/>
                <a:cs typeface="Times New Roman" pitchFamily="18" charset="0"/>
              </a:rPr>
              <a:t>		Doğal zeolit minerali, ilk defa 1756 yılında </a:t>
            </a:r>
            <a:r>
              <a:rPr lang="tr-TR" dirty="0" err="1" smtClean="0">
                <a:latin typeface="Times New Roman" pitchFamily="18" charset="0"/>
                <a:cs typeface="Times New Roman" pitchFamily="18" charset="0"/>
              </a:rPr>
              <a:t>İsveç’li</a:t>
            </a:r>
            <a:r>
              <a:rPr lang="tr-TR" dirty="0" smtClean="0">
                <a:latin typeface="Times New Roman" pitchFamily="18" charset="0"/>
                <a:cs typeface="Times New Roman" pitchFamily="18" charset="0"/>
              </a:rPr>
              <a:t> mineralog </a:t>
            </a:r>
            <a:r>
              <a:rPr lang="tr-TR" dirty="0" err="1" smtClean="0">
                <a:latin typeface="Times New Roman" pitchFamily="18" charset="0"/>
                <a:cs typeface="Times New Roman" pitchFamily="18" charset="0"/>
              </a:rPr>
              <a:t>Freiherr</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Axel</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Fredrick</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Cronsted’in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Lappmark</a:t>
            </a:r>
            <a:r>
              <a:rPr lang="tr-TR" dirty="0" smtClean="0">
                <a:latin typeface="Times New Roman" pitchFamily="18" charset="0"/>
                <a:cs typeface="Times New Roman" pitchFamily="18" charset="0"/>
              </a:rPr>
              <a:t> bölgesindeki bakır madeninde yeni bir mineral bulmasıyla tanımlanmıştır. Bu yeni minerale, ısıtıldığı zaman yapısında bulunan suyun köpürerek küçük parçalara ayrılmasından dolayı, eski Yunancada </a:t>
            </a:r>
            <a:r>
              <a:rPr lang="tr-TR" i="1" dirty="0" smtClean="0">
                <a:latin typeface="Times New Roman" pitchFamily="18" charset="0"/>
                <a:cs typeface="Times New Roman" pitchFamily="18" charset="0"/>
              </a:rPr>
              <a:t>kaynayan taş </a:t>
            </a:r>
            <a:r>
              <a:rPr lang="tr-TR" dirty="0" smtClean="0">
                <a:latin typeface="Times New Roman" pitchFamily="18" charset="0"/>
                <a:cs typeface="Times New Roman" pitchFamily="18" charset="0"/>
              </a:rPr>
              <a:t>anlamına gelen zeolit adı verilmiştir (</a:t>
            </a:r>
            <a:r>
              <a:rPr lang="tr-TR" dirty="0" err="1" smtClean="0">
                <a:latin typeface="Times New Roman" pitchFamily="18" charset="0"/>
                <a:cs typeface="Times New Roman" pitchFamily="18" charset="0"/>
              </a:rPr>
              <a:t>Hanson</a:t>
            </a:r>
            <a:r>
              <a:rPr lang="tr-TR" dirty="0" smtClean="0">
                <a:latin typeface="Times New Roman" pitchFamily="18" charset="0"/>
                <a:cs typeface="Times New Roman" pitchFamily="18" charset="0"/>
              </a:rPr>
              <a:t> 1995).Yalnız volkanik kayaçların boşluklarında yer alan zeolitlere iki asır boyunca aksesuar mineralleri gözüyle bakılmış ve 1930 yılına kadar kristal yapısının ortaya konulması ile ilgili herhangi bir çalışma yapılmamıştır. Yirminci yüzyılın başlarında kristal yapılarının ve bazı kimyasal özelliklerinin belirlenmesiyle, zeolitlerin </a:t>
            </a:r>
            <a:r>
              <a:rPr lang="tr-TR" dirty="0" err="1" smtClean="0">
                <a:latin typeface="Times New Roman" pitchFamily="18" charset="0"/>
                <a:cs typeface="Times New Roman" pitchFamily="18" charset="0"/>
              </a:rPr>
              <a:t>adsorban</a:t>
            </a:r>
            <a:r>
              <a:rPr lang="tr-TR" dirty="0" smtClean="0">
                <a:latin typeface="Times New Roman" pitchFamily="18" charset="0"/>
                <a:cs typeface="Times New Roman" pitchFamily="18" charset="0"/>
              </a:rPr>
              <a:t> ve iyon değiştirici olarak kullanımına geçilmiştir. Yapılan bu çalışmalar neticesinde, suyu uçurulmuş zeolitlerin, kanal çaplarından küçük boyutlu molekülleri </a:t>
            </a:r>
            <a:r>
              <a:rPr lang="tr-TR" dirty="0" err="1" smtClean="0">
                <a:latin typeface="Times New Roman" pitchFamily="18" charset="0"/>
                <a:cs typeface="Times New Roman" pitchFamily="18" charset="0"/>
              </a:rPr>
              <a:t>absorplayabildiklari</a:t>
            </a:r>
            <a:r>
              <a:rPr lang="tr-TR" dirty="0" smtClean="0">
                <a:latin typeface="Times New Roman" pitchFamily="18" charset="0"/>
                <a:cs typeface="Times New Roman" pitchFamily="18" charset="0"/>
              </a:rPr>
              <a:t> tespit edilmiş ve bu özelliği nedeniyle zeolitlere, J.W. </a:t>
            </a:r>
            <a:r>
              <a:rPr lang="tr-TR" dirty="0" err="1" smtClean="0">
                <a:latin typeface="Times New Roman" pitchFamily="18" charset="0"/>
                <a:cs typeface="Times New Roman" pitchFamily="18" charset="0"/>
              </a:rPr>
              <a:t>Mc</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Bain</a:t>
            </a:r>
            <a:r>
              <a:rPr lang="tr-TR" dirty="0" smtClean="0">
                <a:latin typeface="Times New Roman" pitchFamily="18" charset="0"/>
                <a:cs typeface="Times New Roman" pitchFamily="18" charset="0"/>
              </a:rPr>
              <a:t> (1932) tarafından </a:t>
            </a:r>
            <a:r>
              <a:rPr lang="tr-TR" i="1" dirty="0" smtClean="0">
                <a:latin typeface="Times New Roman" pitchFamily="18" charset="0"/>
                <a:cs typeface="Times New Roman" pitchFamily="18" charset="0"/>
              </a:rPr>
              <a:t>moleküler elek </a:t>
            </a:r>
            <a:r>
              <a:rPr lang="tr-TR" dirty="0" smtClean="0">
                <a:latin typeface="Times New Roman" pitchFamily="18" charset="0"/>
                <a:cs typeface="Times New Roman" pitchFamily="18" charset="0"/>
              </a:rPr>
              <a:t>adı verilmiştir.</a:t>
            </a: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latin typeface="Times New Roman" pitchFamily="18" charset="0"/>
                <a:cs typeface="Times New Roman" pitchFamily="18" charset="0"/>
              </a:rPr>
              <a:t>ZEOLİTLER</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141321" y="1238317"/>
            <a:ext cx="9144000" cy="5445110"/>
          </a:xfrm>
        </p:spPr>
        <p:txBody>
          <a:bodyPr>
            <a:normAutofit fontScale="47500" lnSpcReduction="20000"/>
          </a:bodyPr>
          <a:lstStyle/>
          <a:p>
            <a:pPr algn="ctr">
              <a:buNone/>
            </a:pPr>
            <a:r>
              <a:rPr lang="tr-TR" sz="5100" b="1" dirty="0" smtClean="0">
                <a:latin typeface="Times New Roman" pitchFamily="18" charset="0"/>
                <a:cs typeface="Times New Roman" pitchFamily="18" charset="0"/>
              </a:rPr>
              <a:t>Tanımı ve Oluşumu</a:t>
            </a:r>
          </a:p>
          <a:p>
            <a:pPr algn="just">
              <a:buNone/>
            </a:pPr>
            <a:endParaRPr lang="tr-TR" sz="4000" b="1" dirty="0" smtClean="0">
              <a:latin typeface="Times New Roman" pitchFamily="18" charset="0"/>
              <a:cs typeface="Times New Roman" pitchFamily="18" charset="0"/>
            </a:endParaRPr>
          </a:p>
          <a:p>
            <a:pPr algn="just">
              <a:buNone/>
            </a:pPr>
            <a:r>
              <a:rPr lang="tr-TR" sz="4000" dirty="0" smtClean="0">
                <a:latin typeface="Times New Roman" pitchFamily="18" charset="0"/>
                <a:cs typeface="Times New Roman" pitchFamily="18" charset="0"/>
              </a:rPr>
              <a:t>		Zeolit mineralleri, alkali ve toprak alkali metallerin kristal yapıya sahip sulu alüminyum silikatlarıdır. 1950 yılından önce, çoğu zeolit oluşumlarının volkanik kayaçların, </a:t>
            </a:r>
            <a:r>
              <a:rPr lang="tr-TR" sz="4000" dirty="0" smtClean="0">
                <a:latin typeface="Times New Roman" pitchFamily="18" charset="0"/>
                <a:cs typeface="Times New Roman" pitchFamily="18" charset="0"/>
              </a:rPr>
              <a:t>özellikle </a:t>
            </a:r>
            <a:r>
              <a:rPr lang="tr-TR" sz="4000" dirty="0" err="1" smtClean="0">
                <a:latin typeface="Times New Roman" pitchFamily="18" charset="0"/>
                <a:cs typeface="Times New Roman" pitchFamily="18" charset="0"/>
              </a:rPr>
              <a:t>bazatların</a:t>
            </a:r>
            <a:r>
              <a:rPr lang="tr-TR" sz="4000" dirty="0" smtClean="0">
                <a:latin typeface="Times New Roman" pitchFamily="18" charset="0"/>
                <a:cs typeface="Times New Roman" pitchFamily="18" charset="0"/>
              </a:rPr>
              <a:t>, boşluklarında oluştuğu biliniyordu. Son yıllarda ise zeolitlerin, düşük dereceli metamorfik ve üçüncü zaman tortul kayaçların önemli mineralleri olduğu anlaşılmıştır. Tortul kayaçlar içersindeki zeolitler çok ince kristalli olduklarında, tortul kayaçları diğer </a:t>
            </a:r>
            <a:r>
              <a:rPr lang="tr-TR" sz="4000" dirty="0" err="1" smtClean="0">
                <a:latin typeface="Times New Roman" pitchFamily="18" charset="0"/>
                <a:cs typeface="Times New Roman" pitchFamily="18" charset="0"/>
              </a:rPr>
              <a:t>minrerallerden</a:t>
            </a:r>
            <a:r>
              <a:rPr lang="tr-TR" sz="4000" dirty="0" smtClean="0">
                <a:latin typeface="Times New Roman" pitchFamily="18" charset="0"/>
                <a:cs typeface="Times New Roman" pitchFamily="18" charset="0"/>
              </a:rPr>
              <a:t> ayırt edilmezler ve kayaç görünümünde önemli bir değişiklik oluşturmazlar. Bu nedenle zeolitçe zengin kayaç görünümleri ile tanımlanamazlar. Ancak son yıllarda X-ışınları difraksiyonu ile tortul kayaçları oluşturan ince kristalli minerallerin tanımlanması kolaylaştığı için sayısız zeolit yataklarının bulunması mümkün </a:t>
            </a:r>
            <a:r>
              <a:rPr lang="tr-TR" sz="4000" dirty="0" smtClean="0">
                <a:latin typeface="Times New Roman" pitchFamily="18" charset="0"/>
                <a:cs typeface="Times New Roman" pitchFamily="18" charset="0"/>
              </a:rPr>
              <a:t>olmuştur.</a:t>
            </a:r>
            <a:endParaRPr lang="tr-TR" sz="4000" dirty="0" smtClean="0">
              <a:latin typeface="Times New Roman" pitchFamily="18" charset="0"/>
              <a:cs typeface="Times New Roman" pitchFamily="18" charset="0"/>
            </a:endParaRPr>
          </a:p>
          <a:p>
            <a:pPr algn="just">
              <a:buNone/>
            </a:pPr>
            <a:r>
              <a:rPr lang="tr-TR" sz="4000" dirty="0" smtClean="0">
                <a:latin typeface="Times New Roman" pitchFamily="18" charset="0"/>
                <a:cs typeface="Times New Roman" pitchFamily="18" charset="0"/>
              </a:rPr>
              <a:t>		Zeolitler, değişik ortamlarda, diğer bütün silikat mineralleri gibi değişik şartlarda tortul kayaçları oluşturabilirler. Tortul zeolit kayaçlarını oluşturan belli başlı zeolit mineralleri; </a:t>
            </a:r>
            <a:r>
              <a:rPr lang="tr-TR" sz="4000" dirty="0" err="1" smtClean="0">
                <a:latin typeface="Times New Roman" pitchFamily="18" charset="0"/>
                <a:cs typeface="Times New Roman" pitchFamily="18" charset="0"/>
              </a:rPr>
              <a:t>analsim</a:t>
            </a:r>
            <a:r>
              <a:rPr lang="tr-TR" sz="4000" dirty="0" smtClean="0">
                <a:latin typeface="Times New Roman" pitchFamily="18" charset="0"/>
                <a:cs typeface="Times New Roman" pitchFamily="18" charset="0"/>
              </a:rPr>
              <a:t>, </a:t>
            </a:r>
            <a:r>
              <a:rPr lang="tr-TR" sz="4000" dirty="0" err="1" smtClean="0">
                <a:latin typeface="Times New Roman" pitchFamily="18" charset="0"/>
                <a:cs typeface="Times New Roman" pitchFamily="18" charset="0"/>
              </a:rPr>
              <a:t>şabazit</a:t>
            </a:r>
            <a:r>
              <a:rPr lang="tr-TR" sz="4000" dirty="0" smtClean="0">
                <a:latin typeface="Times New Roman" pitchFamily="18" charset="0"/>
                <a:cs typeface="Times New Roman" pitchFamily="18" charset="0"/>
              </a:rPr>
              <a:t>, </a:t>
            </a:r>
            <a:r>
              <a:rPr lang="tr-TR" sz="4000" dirty="0" err="1" smtClean="0">
                <a:latin typeface="Times New Roman" pitchFamily="18" charset="0"/>
                <a:cs typeface="Times New Roman" pitchFamily="18" charset="0"/>
              </a:rPr>
              <a:t>klinoptilolit</a:t>
            </a:r>
            <a:r>
              <a:rPr lang="tr-TR" sz="4000" dirty="0" smtClean="0">
                <a:latin typeface="Times New Roman" pitchFamily="18" charset="0"/>
                <a:cs typeface="Times New Roman" pitchFamily="18" charset="0"/>
              </a:rPr>
              <a:t>, </a:t>
            </a:r>
            <a:r>
              <a:rPr lang="tr-TR" sz="4000" dirty="0" err="1" smtClean="0">
                <a:latin typeface="Times New Roman" pitchFamily="18" charset="0"/>
                <a:cs typeface="Times New Roman" pitchFamily="18" charset="0"/>
              </a:rPr>
              <a:t>eriyonit</a:t>
            </a:r>
            <a:r>
              <a:rPr lang="tr-TR" sz="4000" dirty="0" smtClean="0">
                <a:latin typeface="Times New Roman" pitchFamily="18" charset="0"/>
                <a:cs typeface="Times New Roman" pitchFamily="18" charset="0"/>
              </a:rPr>
              <a:t>, </a:t>
            </a:r>
            <a:r>
              <a:rPr lang="tr-TR" sz="4000" dirty="0" err="1" smtClean="0">
                <a:latin typeface="Times New Roman" pitchFamily="18" charset="0"/>
                <a:cs typeface="Times New Roman" pitchFamily="18" charset="0"/>
              </a:rPr>
              <a:t>hölandit</a:t>
            </a:r>
            <a:r>
              <a:rPr lang="tr-TR" sz="4000" dirty="0" smtClean="0">
                <a:latin typeface="Times New Roman" pitchFamily="18" charset="0"/>
                <a:cs typeface="Times New Roman" pitchFamily="18" charset="0"/>
              </a:rPr>
              <a:t>, </a:t>
            </a:r>
            <a:r>
              <a:rPr lang="tr-TR" sz="4000" dirty="0" err="1" smtClean="0">
                <a:latin typeface="Times New Roman" pitchFamily="18" charset="0"/>
                <a:cs typeface="Times New Roman" pitchFamily="18" charset="0"/>
              </a:rPr>
              <a:t>mordenit</a:t>
            </a:r>
            <a:r>
              <a:rPr lang="tr-TR" sz="4000" dirty="0" smtClean="0">
                <a:latin typeface="Times New Roman" pitchFamily="18" charset="0"/>
                <a:cs typeface="Times New Roman" pitchFamily="18" charset="0"/>
              </a:rPr>
              <a:t> ve </a:t>
            </a:r>
            <a:r>
              <a:rPr lang="tr-TR" sz="4000" dirty="0" err="1" smtClean="0">
                <a:latin typeface="Times New Roman" pitchFamily="18" charset="0"/>
                <a:cs typeface="Times New Roman" pitchFamily="18" charset="0"/>
              </a:rPr>
              <a:t>flipsittir</a:t>
            </a:r>
            <a:r>
              <a:rPr lang="tr-TR" sz="4000" dirty="0" smtClean="0">
                <a:latin typeface="Times New Roman" pitchFamily="18" charset="0"/>
                <a:cs typeface="Times New Roman" pitchFamily="18" charset="0"/>
              </a:rPr>
              <a:t>. Bu minerallerden tortul kayaçlar içinde en çok bulunanlar </a:t>
            </a:r>
            <a:r>
              <a:rPr lang="tr-TR" sz="4000" dirty="0" err="1" smtClean="0">
                <a:latin typeface="Times New Roman" pitchFamily="18" charset="0"/>
                <a:cs typeface="Times New Roman" pitchFamily="18" charset="0"/>
              </a:rPr>
              <a:t>analsim</a:t>
            </a:r>
            <a:r>
              <a:rPr lang="tr-TR" sz="4000" dirty="0" smtClean="0">
                <a:latin typeface="Times New Roman" pitchFamily="18" charset="0"/>
                <a:cs typeface="Times New Roman" pitchFamily="18" charset="0"/>
              </a:rPr>
              <a:t> ve </a:t>
            </a:r>
            <a:r>
              <a:rPr lang="tr-TR" sz="4000" dirty="0" err="1" smtClean="0">
                <a:latin typeface="Times New Roman" pitchFamily="18" charset="0"/>
                <a:cs typeface="Times New Roman" pitchFamily="18" charset="0"/>
              </a:rPr>
              <a:t>klinoptilolittir</a:t>
            </a:r>
            <a:r>
              <a:rPr lang="tr-TR" sz="4000" dirty="0" smtClean="0">
                <a:latin typeface="Times New Roman" pitchFamily="18" charset="0"/>
                <a:cs typeface="Times New Roman" pitchFamily="18" charset="0"/>
              </a:rPr>
              <a:t>. Tortul kayaçlardaki zeolitlerin çoğu, tortulların gömülmesinden sonra </a:t>
            </a:r>
            <a:r>
              <a:rPr lang="tr-TR" sz="4000" dirty="0" err="1" smtClean="0">
                <a:latin typeface="Times New Roman" pitchFamily="18" charset="0"/>
                <a:cs typeface="Times New Roman" pitchFamily="18" charset="0"/>
              </a:rPr>
              <a:t>aliminasilikatların</a:t>
            </a:r>
            <a:r>
              <a:rPr lang="tr-TR" sz="4000" dirty="0" smtClean="0">
                <a:latin typeface="Times New Roman" pitchFamily="18" charset="0"/>
                <a:cs typeface="Times New Roman" pitchFamily="18" charset="0"/>
              </a:rPr>
              <a:t> gözenek suyu ile tepkimesi sonucu oluşurlar. Volkanik camların çoğu, zeolitlerin oluşmasına en uygun </a:t>
            </a:r>
            <a:r>
              <a:rPr lang="tr-TR" sz="4000" dirty="0" err="1" smtClean="0">
                <a:latin typeface="Times New Roman" pitchFamily="18" charset="0"/>
                <a:cs typeface="Times New Roman" pitchFamily="18" charset="0"/>
              </a:rPr>
              <a:t>alüminasilikatlardır</a:t>
            </a:r>
            <a:r>
              <a:rPr lang="tr-TR" sz="4000" dirty="0" smtClean="0">
                <a:latin typeface="Times New Roman" pitchFamily="18" charset="0"/>
                <a:cs typeface="Times New Roman" pitchFamily="18" charset="0"/>
              </a:rPr>
              <a:t>. Bunun dışında kil mineralleri feldspatlar, feldspatlar ve Al-Si jelleri uygun şartlarda zeolitlere dönüşebilirler.</a:t>
            </a:r>
          </a:p>
          <a:p>
            <a:pPr algn="ctr">
              <a:buNone/>
            </a:pP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latin typeface="Times New Roman" pitchFamily="18" charset="0"/>
                <a:cs typeface="Times New Roman" pitchFamily="18" charset="0"/>
              </a:rPr>
              <a:t>ZEOLİTLER</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279861" y="1412890"/>
            <a:ext cx="8686800" cy="5112568"/>
          </a:xfrm>
        </p:spPr>
        <p:txBody>
          <a:bodyPr>
            <a:normAutofit fontScale="70000" lnSpcReduction="20000"/>
          </a:bodyPr>
          <a:lstStyle/>
          <a:p>
            <a:pPr>
              <a:buNone/>
            </a:pPr>
            <a:r>
              <a:rPr lang="tr-TR" dirty="0" smtClean="0"/>
              <a:t>	</a:t>
            </a:r>
            <a:r>
              <a:rPr lang="tr-TR" dirty="0" smtClean="0">
                <a:latin typeface="Times New Roman" pitchFamily="18" charset="0"/>
                <a:cs typeface="Times New Roman" pitchFamily="18" charset="0"/>
              </a:rPr>
              <a:t>	</a:t>
            </a:r>
            <a:r>
              <a:rPr lang="tr-TR" b="1" dirty="0" smtClean="0">
                <a:latin typeface="Times New Roman" pitchFamily="18" charset="0"/>
                <a:cs typeface="Times New Roman" pitchFamily="18" charset="0"/>
              </a:rPr>
              <a:t>Doğal zeolit yataklarının oluşumu, ortamlarını göre 6 grupta toplanmıştır. Bunlar;</a:t>
            </a:r>
          </a:p>
          <a:p>
            <a:pPr>
              <a:buNone/>
            </a:pPr>
            <a:endParaRPr lang="tr-TR" dirty="0" smtClean="0">
              <a:latin typeface="Times New Roman" pitchFamily="18" charset="0"/>
              <a:cs typeface="Times New Roman" pitchFamily="18" charset="0"/>
            </a:endParaRPr>
          </a:p>
          <a:p>
            <a:pPr>
              <a:buNone/>
            </a:pPr>
            <a:r>
              <a:rPr lang="tr-TR" dirty="0" smtClean="0">
                <a:latin typeface="Times New Roman" pitchFamily="18" charset="0"/>
                <a:cs typeface="Times New Roman" pitchFamily="18" charset="0"/>
              </a:rPr>
              <a:t>		• Suyu tuzlu (kapalı) göllerde volkanik malzemenin birikip göl suyu ile reaksiyonu ile oluşan yataklar,</a:t>
            </a:r>
          </a:p>
          <a:p>
            <a:pPr>
              <a:buNone/>
            </a:pPr>
            <a:r>
              <a:rPr lang="tr-TR" dirty="0" smtClean="0">
                <a:latin typeface="Times New Roman" pitchFamily="18" charset="0"/>
                <a:cs typeface="Times New Roman" pitchFamily="18" charset="0"/>
              </a:rPr>
              <a:t>		• Tatlı veya tuzlu (açık) göllerde volkanik malzemenin birikip göl suyu ile kimyasal reaksiyonu sonucu oluşan yataklar,</a:t>
            </a:r>
          </a:p>
          <a:p>
            <a:pPr>
              <a:buNone/>
            </a:pPr>
            <a:r>
              <a:rPr lang="tr-TR" dirty="0" smtClean="0">
                <a:latin typeface="Times New Roman" pitchFamily="18" charset="0"/>
                <a:cs typeface="Times New Roman" pitchFamily="18" charset="0"/>
              </a:rPr>
              <a:t>		• Kıyıda veya derin denizel ortamlarda biriken volkanik malzemenin deniz suyu ile reaksiyonu sonucu oluşan yataklar,</a:t>
            </a:r>
          </a:p>
          <a:p>
            <a:pPr>
              <a:buNone/>
            </a:pPr>
            <a:r>
              <a:rPr lang="tr-TR" dirty="0" smtClean="0">
                <a:latin typeface="Times New Roman" pitchFamily="18" charset="0"/>
                <a:cs typeface="Times New Roman" pitchFamily="18" charset="0"/>
              </a:rPr>
              <a:t>		• Düşük ısılı gömülme </a:t>
            </a:r>
            <a:r>
              <a:rPr lang="tr-TR" dirty="0" err="1" smtClean="0">
                <a:latin typeface="Times New Roman" pitchFamily="18" charset="0"/>
                <a:cs typeface="Times New Roman" pitchFamily="18" charset="0"/>
              </a:rPr>
              <a:t>metamorfizması</a:t>
            </a:r>
            <a:r>
              <a:rPr lang="tr-TR" dirty="0" smtClean="0">
                <a:latin typeface="Times New Roman" pitchFamily="18" charset="0"/>
                <a:cs typeface="Times New Roman" pitchFamily="18" charset="0"/>
              </a:rPr>
              <a:t> sonucunda, Al-</a:t>
            </a:r>
            <a:r>
              <a:rPr lang="tr-TR" dirty="0" err="1" smtClean="0">
                <a:latin typeface="Times New Roman" pitchFamily="18" charset="0"/>
                <a:cs typeface="Times New Roman" pitchFamily="18" charset="0"/>
              </a:rPr>
              <a:t>Si’lu</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sedimanter</a:t>
            </a:r>
            <a:r>
              <a:rPr lang="tr-TR" dirty="0" smtClean="0">
                <a:latin typeface="Times New Roman" pitchFamily="18" charset="0"/>
                <a:cs typeface="Times New Roman" pitchFamily="18" charset="0"/>
              </a:rPr>
              <a:t> veya volkanik malzemelerden oluşan zeolit yatakları,</a:t>
            </a:r>
          </a:p>
          <a:p>
            <a:pPr>
              <a:buNone/>
            </a:pPr>
            <a:r>
              <a:rPr lang="tr-TR" dirty="0" smtClean="0">
                <a:latin typeface="Times New Roman" pitchFamily="18" charset="0"/>
                <a:cs typeface="Times New Roman" pitchFamily="18" charset="0"/>
              </a:rPr>
              <a:t>		• </a:t>
            </a:r>
            <a:r>
              <a:rPr lang="tr-TR" dirty="0" err="1" smtClean="0">
                <a:latin typeface="Times New Roman" pitchFamily="18" charset="0"/>
                <a:cs typeface="Times New Roman" pitchFamily="18" charset="0"/>
              </a:rPr>
              <a:t>Hidrotermal</a:t>
            </a:r>
            <a:r>
              <a:rPr lang="tr-TR" dirty="0" smtClean="0">
                <a:latin typeface="Times New Roman" pitchFamily="18" charset="0"/>
                <a:cs typeface="Times New Roman" pitchFamily="18" charset="0"/>
              </a:rPr>
              <a:t> veya sıcak kaynak sularının Al-</a:t>
            </a:r>
            <a:r>
              <a:rPr lang="tr-TR" dirty="0" err="1" smtClean="0">
                <a:latin typeface="Times New Roman" pitchFamily="18" charset="0"/>
                <a:cs typeface="Times New Roman" pitchFamily="18" charset="0"/>
              </a:rPr>
              <a:t>Si’lu</a:t>
            </a:r>
            <a:r>
              <a:rPr lang="tr-TR" dirty="0" smtClean="0">
                <a:latin typeface="Times New Roman" pitchFamily="18" charset="0"/>
                <a:cs typeface="Times New Roman" pitchFamily="18" charset="0"/>
              </a:rPr>
              <a:t> malzemeye etkisi sonucu bu malzemenin bozulması ile oluşan zeolit yatakları,</a:t>
            </a:r>
          </a:p>
          <a:p>
            <a:pPr>
              <a:buNone/>
            </a:pPr>
            <a:r>
              <a:rPr lang="tr-TR" dirty="0" smtClean="0">
                <a:latin typeface="Times New Roman" pitchFamily="18" charset="0"/>
                <a:cs typeface="Times New Roman" pitchFamily="18" charset="0"/>
              </a:rPr>
              <a:t>		• Genellikle ikinci zaman tortuları arasında görülen ve orijinlerinin volkanik olup olmadığının belirlenemediği denizel ve gölsel ortamlarda oluşan zeolit yatakları</a:t>
            </a:r>
          </a:p>
          <a:p>
            <a:pPr algn="ctr">
              <a:buNone/>
            </a:pP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latin typeface="Times New Roman" pitchFamily="18" charset="0"/>
                <a:cs typeface="Times New Roman" pitchFamily="18" charset="0"/>
              </a:rPr>
              <a:t>ZEOLİTLER</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268146" y="1196752"/>
            <a:ext cx="8686800" cy="2808198"/>
          </a:xfrm>
        </p:spPr>
        <p:txBody>
          <a:bodyPr>
            <a:normAutofit/>
          </a:bodyPr>
          <a:lstStyle/>
          <a:p>
            <a:pPr>
              <a:buNone/>
            </a:pPr>
            <a:r>
              <a:rPr lang="tr-TR" sz="2000" b="1" dirty="0" smtClean="0">
                <a:latin typeface="Times New Roman" pitchFamily="18" charset="0"/>
                <a:cs typeface="Times New Roman" pitchFamily="18" charset="0"/>
              </a:rPr>
              <a:t>	</a:t>
            </a:r>
            <a:r>
              <a:rPr lang="tr-TR" sz="2000" b="1" dirty="0" err="1" smtClean="0">
                <a:latin typeface="Times New Roman" pitchFamily="18" charset="0"/>
                <a:cs typeface="Times New Roman" pitchFamily="18" charset="0"/>
              </a:rPr>
              <a:t>Minerolojik</a:t>
            </a:r>
            <a:r>
              <a:rPr lang="tr-TR" sz="2000" b="1" dirty="0" smtClean="0">
                <a:latin typeface="Times New Roman" pitchFamily="18" charset="0"/>
                <a:cs typeface="Times New Roman" pitchFamily="18" charset="0"/>
              </a:rPr>
              <a:t> Özellikleri</a:t>
            </a:r>
            <a:endParaRPr lang="tr-TR" sz="2000" dirty="0" smtClean="0">
              <a:latin typeface="Times New Roman" pitchFamily="18" charset="0"/>
              <a:cs typeface="Times New Roman" pitchFamily="18" charset="0"/>
            </a:endParaRPr>
          </a:p>
          <a:p>
            <a:pPr>
              <a:buNone/>
            </a:pPr>
            <a:r>
              <a:rPr lang="tr-TR" sz="2000" b="1" dirty="0" smtClean="0">
                <a:latin typeface="Times New Roman" pitchFamily="18" charset="0"/>
                <a:cs typeface="Times New Roman" pitchFamily="18" charset="0"/>
              </a:rPr>
              <a:t>	Kristal yapısı</a:t>
            </a:r>
            <a:endParaRPr lang="tr-TR" sz="2000" dirty="0" smtClean="0">
              <a:latin typeface="Times New Roman" pitchFamily="18" charset="0"/>
              <a:cs typeface="Times New Roman" pitchFamily="18" charset="0"/>
            </a:endParaRPr>
          </a:p>
          <a:p>
            <a:pPr>
              <a:buNone/>
            </a:pPr>
            <a:r>
              <a:rPr lang="tr-TR" sz="2000" dirty="0" smtClean="0">
                <a:latin typeface="Times New Roman" pitchFamily="18" charset="0"/>
                <a:cs typeface="Times New Roman" pitchFamily="18" charset="0"/>
              </a:rPr>
              <a:t>		Zeolitler, kuvars ve </a:t>
            </a:r>
            <a:r>
              <a:rPr lang="tr-TR" sz="2000" dirty="0" err="1" smtClean="0">
                <a:latin typeface="Times New Roman" pitchFamily="18" charset="0"/>
                <a:cs typeface="Times New Roman" pitchFamily="18" charset="0"/>
              </a:rPr>
              <a:t>feldispatlar</a:t>
            </a:r>
            <a:r>
              <a:rPr lang="tr-TR" sz="2000" dirty="0" smtClean="0">
                <a:latin typeface="Times New Roman" pitchFamily="18" charset="0"/>
                <a:cs typeface="Times New Roman" pitchFamily="18" charset="0"/>
              </a:rPr>
              <a:t> gibi kristalinin en küçük yapı birimi SiO</a:t>
            </a:r>
            <a:r>
              <a:rPr lang="tr-TR" sz="1200" dirty="0" smtClean="0">
                <a:latin typeface="Times New Roman" pitchFamily="18" charset="0"/>
                <a:cs typeface="Times New Roman" pitchFamily="18" charset="0"/>
              </a:rPr>
              <a:t>4</a:t>
            </a:r>
            <a:r>
              <a:rPr lang="tr-TR" sz="2000" dirty="0" smtClean="0">
                <a:latin typeface="Times New Roman" pitchFamily="18" charset="0"/>
                <a:cs typeface="Times New Roman" pitchFamily="18" charset="0"/>
              </a:rPr>
              <a:t> ve AlO</a:t>
            </a:r>
            <a:r>
              <a:rPr lang="tr-TR" sz="1200" dirty="0" smtClean="0">
                <a:latin typeface="Times New Roman" pitchFamily="18" charset="0"/>
                <a:cs typeface="Times New Roman" pitchFamily="18" charset="0"/>
              </a:rPr>
              <a:t>4</a:t>
            </a:r>
            <a:r>
              <a:rPr lang="tr-TR" sz="2000" dirty="0" smtClean="0">
                <a:latin typeface="Times New Roman" pitchFamily="18" charset="0"/>
                <a:cs typeface="Times New Roman" pitchFamily="18" charset="0"/>
              </a:rPr>
              <a:t> (</a:t>
            </a:r>
            <a:r>
              <a:rPr lang="tr-TR" sz="2000" dirty="0" err="1" smtClean="0">
                <a:latin typeface="Times New Roman" pitchFamily="18" charset="0"/>
                <a:cs typeface="Times New Roman" pitchFamily="18" charset="0"/>
              </a:rPr>
              <a:t>tetraeder</a:t>
            </a:r>
            <a:r>
              <a:rPr lang="tr-TR" sz="2000" dirty="0" smtClean="0">
                <a:latin typeface="Times New Roman" pitchFamily="18" charset="0"/>
                <a:cs typeface="Times New Roman" pitchFamily="18" charset="0"/>
              </a:rPr>
              <a:t>) dörtyüzlülerinin üç boyutta sonsuz bağlanmaları ile oluşan temel silikat yapısına sahiptirler. Bu dörtyüzlünün merkezinde oksijenden çok daha küçük olan silisyum ve alüminyum iyonu ve köşelerde oksijen iyonları bulunur. Si ve Al </a:t>
            </a:r>
            <a:r>
              <a:rPr lang="tr-TR" sz="2000" dirty="0" err="1" smtClean="0">
                <a:latin typeface="Times New Roman" pitchFamily="18" charset="0"/>
                <a:cs typeface="Times New Roman" pitchFamily="18" charset="0"/>
              </a:rPr>
              <a:t>tetraederlerin</a:t>
            </a:r>
            <a:r>
              <a:rPr lang="tr-TR" sz="2000" dirty="0" smtClean="0">
                <a:latin typeface="Times New Roman" pitchFamily="18" charset="0"/>
                <a:cs typeface="Times New Roman" pitchFamily="18" charset="0"/>
              </a:rPr>
              <a:t> oluşturduğu birincil yapı üniteleri kristal yapısının temel öğesidir.</a:t>
            </a:r>
            <a:endParaRPr lang="tr-TR" sz="2000" dirty="0">
              <a:latin typeface="Times New Roman" pitchFamily="18" charset="0"/>
              <a:cs typeface="Times New Roman" pitchFamily="18" charset="0"/>
            </a:endParaRPr>
          </a:p>
        </p:txBody>
      </p:sp>
      <p:sp>
        <p:nvSpPr>
          <p:cNvPr id="7169" name="Rectangle 1"/>
          <p:cNvSpPr>
            <a:spLocks noChangeArrowheads="1"/>
          </p:cNvSpPr>
          <p:nvPr/>
        </p:nvSpPr>
        <p:spPr bwMode="auto">
          <a:xfrm>
            <a:off x="251520" y="4005064"/>
            <a:ext cx="2966005"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Birincil yapı üniteleri: </a:t>
            </a:r>
            <a:r>
              <a:rPr kumimoji="0" lang="tr-TR"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Tetraeder</a:t>
            </a:r>
            <a:endParaRPr kumimoji="0" lang="tr-TR"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2" cstate="print"/>
          <a:srcRect/>
          <a:stretch>
            <a:fillRect/>
          </a:stretch>
        </p:blipFill>
        <p:spPr bwMode="auto">
          <a:xfrm>
            <a:off x="251520" y="4437112"/>
            <a:ext cx="6347488" cy="2342381"/>
          </a:xfrm>
          <a:prstGeom prst="rect">
            <a:avLst/>
          </a:prstGeom>
          <a:noFill/>
          <a:ln w="9525">
            <a:noFill/>
            <a:miter lim="800000"/>
            <a:headEnd/>
            <a:tailEnd/>
          </a:ln>
        </p:spPr>
      </p:pic>
      <p:sp>
        <p:nvSpPr>
          <p:cNvPr id="7171" name="Oval 3"/>
          <p:cNvSpPr>
            <a:spLocks noChangeArrowheads="1"/>
          </p:cNvSpPr>
          <p:nvPr/>
        </p:nvSpPr>
        <p:spPr bwMode="auto">
          <a:xfrm>
            <a:off x="6948264" y="5013176"/>
            <a:ext cx="209550" cy="219075"/>
          </a:xfrm>
          <a:prstGeom prst="ellipse">
            <a:avLst/>
          </a:prstGeom>
          <a:solidFill>
            <a:srgbClr val="00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tr-TR"/>
          </a:p>
        </p:txBody>
      </p:sp>
      <p:sp>
        <p:nvSpPr>
          <p:cNvPr id="7" name="6 Dikdörtgen"/>
          <p:cNvSpPr/>
          <p:nvPr/>
        </p:nvSpPr>
        <p:spPr>
          <a:xfrm>
            <a:off x="7308304" y="4941168"/>
            <a:ext cx="1152110" cy="369332"/>
          </a:xfrm>
          <a:prstGeom prst="rect">
            <a:avLst/>
          </a:prstGeom>
        </p:spPr>
        <p:txBody>
          <a:bodyPr wrap="none">
            <a:spAutoFit/>
          </a:bodyPr>
          <a:lstStyle/>
          <a:p>
            <a:r>
              <a:rPr lang="tr-TR" dirty="0"/>
              <a:t>Si veya Al </a:t>
            </a:r>
          </a:p>
        </p:txBody>
      </p:sp>
      <p:sp>
        <p:nvSpPr>
          <p:cNvPr id="7172" name="Oval 4"/>
          <p:cNvSpPr>
            <a:spLocks noChangeArrowheads="1"/>
          </p:cNvSpPr>
          <p:nvPr/>
        </p:nvSpPr>
        <p:spPr bwMode="auto">
          <a:xfrm>
            <a:off x="6948264" y="5517232"/>
            <a:ext cx="209550" cy="21907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tr-TR"/>
          </a:p>
        </p:txBody>
      </p:sp>
      <p:sp>
        <p:nvSpPr>
          <p:cNvPr id="9" name="8 Dikdörtgen"/>
          <p:cNvSpPr/>
          <p:nvPr/>
        </p:nvSpPr>
        <p:spPr>
          <a:xfrm>
            <a:off x="7322121" y="5428598"/>
            <a:ext cx="904415" cy="369332"/>
          </a:xfrm>
          <a:prstGeom prst="rect">
            <a:avLst/>
          </a:prstGeom>
        </p:spPr>
        <p:txBody>
          <a:bodyPr wrap="none">
            <a:spAutoFit/>
          </a:bodyPr>
          <a:lstStyle/>
          <a:p>
            <a:r>
              <a:rPr lang="tr-TR" dirty="0"/>
              <a:t>Oksijen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latin typeface="Times New Roman" pitchFamily="18" charset="0"/>
                <a:cs typeface="Times New Roman" pitchFamily="18" charset="0"/>
              </a:rPr>
              <a:t>ZEOLİTLER</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279861" y="1604088"/>
            <a:ext cx="8686800" cy="2400975"/>
          </a:xfrm>
        </p:spPr>
        <p:txBody>
          <a:bodyPr>
            <a:normAutofit lnSpcReduction="10000"/>
          </a:bodyPr>
          <a:lstStyle/>
          <a:p>
            <a:pPr algn="just">
              <a:buNone/>
            </a:pPr>
            <a:r>
              <a:rPr lang="tr-TR" sz="2000" dirty="0" smtClean="0">
                <a:latin typeface="Times New Roman" pitchFamily="18" charset="0"/>
                <a:cs typeface="Times New Roman" pitchFamily="18" charset="0"/>
              </a:rPr>
              <a:t>		Bunların birleşmesi ile tek ve çift halkalı ikincil yapı üniteleri ve yüksek simetrili </a:t>
            </a:r>
            <a:r>
              <a:rPr lang="tr-TR" sz="2000" dirty="0" err="1" smtClean="0">
                <a:latin typeface="Times New Roman" pitchFamily="18" charset="0"/>
                <a:cs typeface="Times New Roman" pitchFamily="18" charset="0"/>
              </a:rPr>
              <a:t>poliederler</a:t>
            </a:r>
            <a:r>
              <a:rPr lang="tr-TR" sz="2000" dirty="0" smtClean="0">
                <a:latin typeface="Times New Roman" pitchFamily="18" charset="0"/>
                <a:cs typeface="Times New Roman" pitchFamily="18" charset="0"/>
              </a:rPr>
              <a:t> meydana gelir.</a:t>
            </a:r>
          </a:p>
          <a:p>
            <a:pPr algn="just">
              <a:buNone/>
            </a:pPr>
            <a:endParaRPr lang="tr-TR" sz="2000" dirty="0" smtClean="0">
              <a:latin typeface="Times New Roman" pitchFamily="18" charset="0"/>
              <a:cs typeface="Times New Roman" pitchFamily="18" charset="0"/>
            </a:endParaRPr>
          </a:p>
          <a:p>
            <a:pPr>
              <a:buNone/>
            </a:pPr>
            <a:r>
              <a:rPr lang="tr-TR" sz="2000" b="1" dirty="0" smtClean="0">
                <a:latin typeface="Times New Roman" pitchFamily="18" charset="0"/>
                <a:cs typeface="Times New Roman" pitchFamily="18" charset="0"/>
              </a:rPr>
              <a:t>		İkincil yapı üniteleri</a:t>
            </a:r>
            <a:endParaRPr lang="tr-TR" sz="2000" dirty="0" smtClean="0">
              <a:latin typeface="Times New Roman" pitchFamily="18" charset="0"/>
              <a:cs typeface="Times New Roman" pitchFamily="18" charset="0"/>
            </a:endParaRPr>
          </a:p>
          <a:p>
            <a:pPr>
              <a:buNone/>
            </a:pPr>
            <a:endParaRPr lang="tr-TR" sz="2000" dirty="0" smtClean="0">
              <a:latin typeface="Times New Roman" pitchFamily="18" charset="0"/>
              <a:cs typeface="Times New Roman" pitchFamily="18" charset="0"/>
            </a:endParaRPr>
          </a:p>
          <a:p>
            <a:pPr>
              <a:buNone/>
            </a:pPr>
            <a:endParaRPr lang="tr-TR" sz="2000" dirty="0" smtClean="0">
              <a:latin typeface="Times New Roman" pitchFamily="18" charset="0"/>
              <a:cs typeface="Times New Roman" pitchFamily="18" charset="0"/>
            </a:endParaRPr>
          </a:p>
          <a:p>
            <a:pPr>
              <a:buNone/>
            </a:pPr>
            <a:r>
              <a:rPr lang="tr-TR" sz="2000" dirty="0" smtClean="0">
                <a:latin typeface="Times New Roman" pitchFamily="18" charset="0"/>
                <a:cs typeface="Times New Roman" pitchFamily="18" charset="0"/>
              </a:rPr>
              <a:t>		 Tek ve çift halkalı üniteler</a:t>
            </a:r>
            <a:r>
              <a:rPr lang="tr-TR" sz="2000" dirty="0" smtClean="0"/>
              <a:t>                        </a:t>
            </a:r>
            <a:r>
              <a:rPr lang="tr-TR" sz="2000" dirty="0" smtClean="0">
                <a:latin typeface="Times New Roman" pitchFamily="18" charset="0"/>
                <a:cs typeface="Times New Roman" pitchFamily="18" charset="0"/>
              </a:rPr>
              <a:t>Yüksek simetrili </a:t>
            </a:r>
            <a:r>
              <a:rPr lang="tr-TR" sz="2000" dirty="0" err="1" smtClean="0">
                <a:latin typeface="Times New Roman" pitchFamily="18" charset="0"/>
                <a:cs typeface="Times New Roman" pitchFamily="18" charset="0"/>
              </a:rPr>
              <a:t>poliederler</a:t>
            </a:r>
            <a:endParaRPr lang="tr-TR" sz="2000" dirty="0" smtClean="0">
              <a:latin typeface="Times New Roman" pitchFamily="18" charset="0"/>
              <a:cs typeface="Times New Roman" pitchFamily="18" charset="0"/>
            </a:endParaRPr>
          </a:p>
          <a:p>
            <a:pPr>
              <a:buNone/>
            </a:pPr>
            <a:endParaRPr lang="tr-TR" sz="2000" dirty="0" smtClean="0">
              <a:latin typeface="Times New Roman" pitchFamily="18" charset="0"/>
              <a:cs typeface="Times New Roman" pitchFamily="18" charset="0"/>
            </a:endParaRPr>
          </a:p>
          <a:p>
            <a:pPr algn="just">
              <a:buNone/>
            </a:pPr>
            <a:endParaRPr lang="tr-TR" sz="2000" dirty="0">
              <a:latin typeface="Times New Roman" pitchFamily="18" charset="0"/>
              <a:cs typeface="Times New Roman" pitchFamily="18" charset="0"/>
            </a:endParaRPr>
          </a:p>
        </p:txBody>
      </p:sp>
      <p:pic>
        <p:nvPicPr>
          <p:cNvPr id="6145" name="Picture 1"/>
          <p:cNvPicPr>
            <a:picLocks noChangeAspect="1" noChangeArrowheads="1"/>
          </p:cNvPicPr>
          <p:nvPr/>
        </p:nvPicPr>
        <p:blipFill>
          <a:blip r:embed="rId2" cstate="print"/>
          <a:srcRect/>
          <a:stretch>
            <a:fillRect/>
          </a:stretch>
        </p:blipFill>
        <p:spPr bwMode="auto">
          <a:xfrm>
            <a:off x="0" y="4293096"/>
            <a:ext cx="4714875" cy="1895475"/>
          </a:xfrm>
          <a:prstGeom prst="rect">
            <a:avLst/>
          </a:prstGeom>
          <a:noFill/>
          <a:ln w="9525">
            <a:noFill/>
            <a:miter lim="800000"/>
            <a:headEnd/>
            <a:tailEnd/>
          </a:ln>
        </p:spPr>
      </p:pic>
      <p:pic>
        <p:nvPicPr>
          <p:cNvPr id="6146" name="Picture 2"/>
          <p:cNvPicPr>
            <a:picLocks noChangeAspect="1" noChangeArrowheads="1"/>
          </p:cNvPicPr>
          <p:nvPr/>
        </p:nvPicPr>
        <p:blipFill>
          <a:blip r:embed="rId3" cstate="print"/>
          <a:srcRect/>
          <a:stretch>
            <a:fillRect/>
          </a:stretch>
        </p:blipFill>
        <p:spPr bwMode="auto">
          <a:xfrm>
            <a:off x="4788024" y="4287394"/>
            <a:ext cx="4355976" cy="193394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latin typeface="Times New Roman" pitchFamily="18" charset="0"/>
                <a:cs typeface="Times New Roman" pitchFamily="18" charset="0"/>
              </a:rPr>
              <a:t>ZEOLİTLER</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279861" y="1412890"/>
            <a:ext cx="8686800" cy="719966"/>
          </a:xfrm>
        </p:spPr>
        <p:txBody>
          <a:bodyPr>
            <a:normAutofit/>
          </a:bodyPr>
          <a:lstStyle/>
          <a:p>
            <a:pPr algn="just">
              <a:buNone/>
            </a:pPr>
            <a:r>
              <a:rPr lang="tr-TR" sz="2000" dirty="0" smtClean="0"/>
              <a:t>		Bu </a:t>
            </a:r>
            <a:r>
              <a:rPr lang="tr-TR" sz="2000" dirty="0" err="1" smtClean="0"/>
              <a:t>polieder</a:t>
            </a:r>
            <a:r>
              <a:rPr lang="tr-TR" sz="2000" dirty="0" smtClean="0"/>
              <a:t> ikincil yapı ünitelerinin üç boyutta değişik şekillerde dizilmesi ile de mikro gözeneklere sahip zeolit iskeleti meydana gelir.</a:t>
            </a:r>
            <a:endParaRPr lang="tr-TR" sz="2000" dirty="0">
              <a:latin typeface="Times New Roman" pitchFamily="18" charset="0"/>
              <a:cs typeface="Times New Roman" pitchFamily="18" charset="0"/>
            </a:endParaRPr>
          </a:p>
        </p:txBody>
      </p:sp>
      <p:pic>
        <p:nvPicPr>
          <p:cNvPr id="5124" name="Picture 4"/>
          <p:cNvPicPr>
            <a:picLocks noChangeAspect="1" noChangeArrowheads="1"/>
          </p:cNvPicPr>
          <p:nvPr/>
        </p:nvPicPr>
        <p:blipFill>
          <a:blip r:embed="rId2" cstate="print"/>
          <a:srcRect/>
          <a:stretch>
            <a:fillRect/>
          </a:stretch>
        </p:blipFill>
        <p:spPr bwMode="auto">
          <a:xfrm>
            <a:off x="5146407" y="2708920"/>
            <a:ext cx="3997592" cy="4149080"/>
          </a:xfrm>
          <a:prstGeom prst="rect">
            <a:avLst/>
          </a:prstGeom>
          <a:noFill/>
          <a:ln w="9525">
            <a:solidFill>
              <a:schemeClr val="tx1"/>
            </a:solidFill>
            <a:miter lim="800000"/>
            <a:headEnd/>
            <a:tailEnd/>
          </a:ln>
        </p:spPr>
      </p:pic>
      <p:pic>
        <p:nvPicPr>
          <p:cNvPr id="5125" name="Picture 5"/>
          <p:cNvPicPr>
            <a:picLocks noChangeAspect="1" noChangeArrowheads="1"/>
          </p:cNvPicPr>
          <p:nvPr/>
        </p:nvPicPr>
        <p:blipFill>
          <a:blip r:embed="rId3" cstate="print"/>
          <a:srcRect/>
          <a:stretch>
            <a:fillRect/>
          </a:stretch>
        </p:blipFill>
        <p:spPr bwMode="auto">
          <a:xfrm>
            <a:off x="-1" y="2420888"/>
            <a:ext cx="5999011" cy="2016224"/>
          </a:xfrm>
          <a:prstGeom prst="rect">
            <a:avLst/>
          </a:prstGeom>
          <a:noFill/>
          <a:ln w="9525">
            <a:solidFill>
              <a:schemeClr val="tx1"/>
            </a:solidFill>
            <a:miter lim="800000"/>
            <a:headEnd/>
            <a:tailEnd/>
          </a:ln>
        </p:spPr>
      </p:pic>
      <p:sp>
        <p:nvSpPr>
          <p:cNvPr id="11" name="10 Dikdörtgen"/>
          <p:cNvSpPr/>
          <p:nvPr/>
        </p:nvSpPr>
        <p:spPr>
          <a:xfrm>
            <a:off x="107504" y="4509120"/>
            <a:ext cx="2727221" cy="369332"/>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none">
            <a:spAutoFit/>
          </a:bodyPr>
          <a:lstStyle/>
          <a:p>
            <a:r>
              <a:rPr lang="tr-TR" dirty="0"/>
              <a:t>Zeolit iskeletinin oluşumu </a:t>
            </a:r>
          </a:p>
        </p:txBody>
      </p:sp>
      <p:sp>
        <p:nvSpPr>
          <p:cNvPr id="12" name="11 Dikdörtgen"/>
          <p:cNvSpPr/>
          <p:nvPr/>
        </p:nvSpPr>
        <p:spPr>
          <a:xfrm>
            <a:off x="3059832" y="5445224"/>
            <a:ext cx="2016224" cy="1200329"/>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square">
            <a:spAutoFit/>
          </a:bodyPr>
          <a:lstStyle/>
          <a:p>
            <a:r>
              <a:rPr lang="tr-TR" dirty="0"/>
              <a:t>Zeolit kristal yapısını oluşturan dörtyüzlülerin zincir bağlanmaları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latin typeface="Times New Roman" pitchFamily="18" charset="0"/>
                <a:cs typeface="Times New Roman" pitchFamily="18" charset="0"/>
              </a:rPr>
              <a:t>ZEOLİTLER</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279861" y="1412890"/>
            <a:ext cx="8686800" cy="5112568"/>
          </a:xfrm>
        </p:spPr>
        <p:txBody>
          <a:bodyPr>
            <a:normAutofit/>
          </a:bodyPr>
          <a:lstStyle/>
          <a:p>
            <a:pPr algn="just">
              <a:buNone/>
            </a:pP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Poliederler</a:t>
            </a:r>
            <a:r>
              <a:rPr lang="tr-TR" sz="2400" dirty="0" smtClean="0">
                <a:latin typeface="Times New Roman" pitchFamily="18" charset="0"/>
                <a:cs typeface="Times New Roman" pitchFamily="18" charset="0"/>
              </a:rPr>
              <a:t> ve bunları birbirine bağlayan ikincil yapı üniteleri arasında yer alan bu mikro gözenekler, mikro pencereler ile birleşip bir, iki veya üç boyutlu boşluk sistemleri veya kanalları oluştururlar. Bu sebeple zeolit minerallerinin yoğunluğu oldukça düşüktür. Bu boşluk kanallarının oluşturduğu boşluk miktarı, toplam hacminin %20’si ile % 50’si arasındadır.</a:t>
            </a:r>
          </a:p>
          <a:p>
            <a:pPr algn="just">
              <a:buNone/>
            </a:pP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Poliederler</a:t>
            </a:r>
            <a:r>
              <a:rPr lang="tr-TR" sz="2400" dirty="0" smtClean="0">
                <a:latin typeface="Times New Roman" pitchFamily="18" charset="0"/>
                <a:cs typeface="Times New Roman" pitchFamily="18" charset="0"/>
              </a:rPr>
              <a:t> ve ikincil yapı ünitelerinin farklılığı veya aynı yapı ünitelerinin üç boyutlu olarak farklı şekilde bağlanmaları, değişik kristal yapısına sahip zeolit türlerin çıkmasına neden olur. Kristal yapısının bu şekilde değişmesi ise benzer kristal kimyasına sahip zeolit minerallerin fizikokimyasal özelliklerin değişmesine neden olur.</a:t>
            </a:r>
          </a:p>
          <a:p>
            <a:endParaRPr lang="tr-TR" dirty="0" smtClean="0"/>
          </a:p>
          <a:p>
            <a:pPr algn="ctr">
              <a:buNone/>
            </a:pP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latin typeface="Times New Roman" pitchFamily="18" charset="0"/>
                <a:cs typeface="Times New Roman" pitchFamily="18" charset="0"/>
              </a:rPr>
              <a:t>ZEOLİTLER</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279861" y="1412890"/>
            <a:ext cx="8686800" cy="5112568"/>
          </a:xfrm>
        </p:spPr>
        <p:txBody>
          <a:bodyPr>
            <a:normAutofit/>
          </a:bodyPr>
          <a:lstStyle/>
          <a:p>
            <a:pPr algn="just">
              <a:buNone/>
            </a:pPr>
            <a:r>
              <a:rPr lang="tr-TR" sz="2400" dirty="0" smtClean="0">
                <a:latin typeface="Times New Roman" pitchFamily="18" charset="0"/>
                <a:cs typeface="Times New Roman" pitchFamily="18" charset="0"/>
              </a:rPr>
              <a:t>		Zeolitlerin benzer yapıdaki diğer mineral gruplarından ayrılan en önemli özelliklerinden birisi de yapı içindeki kanallarda su moleküllerin kalmasıdır. Yapıda su moleküllerinin yer alabileceği birkaç boşluk vardır. Bu boşluklarda </a:t>
            </a:r>
            <a:r>
              <a:rPr lang="tr-TR" sz="2400" dirty="0" smtClean="0">
                <a:latin typeface="Times New Roman" pitchFamily="18" charset="0"/>
                <a:cs typeface="Times New Roman" pitchFamily="18" charset="0"/>
              </a:rPr>
              <a:t>sodyum, kalsiyum ve potasyum (</a:t>
            </a:r>
            <a:r>
              <a:rPr lang="tr-TR" sz="2400" dirty="0" err="1" smtClean="0">
                <a:latin typeface="Times New Roman" pitchFamily="18" charset="0"/>
                <a:cs typeface="Times New Roman" pitchFamily="18" charset="0"/>
              </a:rPr>
              <a:t>Na</a:t>
            </a: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Ca</a:t>
            </a:r>
            <a:r>
              <a:rPr lang="tr-TR" sz="2400" dirty="0" smtClean="0">
                <a:latin typeface="Times New Roman" pitchFamily="18" charset="0"/>
                <a:cs typeface="Times New Roman" pitchFamily="18" charset="0"/>
              </a:rPr>
              <a:t>++ ,K</a:t>
            </a:r>
            <a:r>
              <a:rPr lang="tr-TR" sz="2400" dirty="0" smtClean="0">
                <a:latin typeface="Times New Roman" pitchFamily="18" charset="0"/>
                <a:cs typeface="Times New Roman" pitchFamily="18" charset="0"/>
              </a:rPr>
              <a:t>+) </a:t>
            </a:r>
            <a:r>
              <a:rPr lang="tr-TR" sz="2400" dirty="0" smtClean="0">
                <a:latin typeface="Times New Roman" pitchFamily="18" charset="0"/>
                <a:cs typeface="Times New Roman" pitchFamily="18" charset="0"/>
              </a:rPr>
              <a:t>katyonları su molekülleri ile çevrilirler ve su molekülleri zayıf bağlarla hem artı yüklü katyonlara hem de silikat yapısına bağlıdırlar.</a:t>
            </a:r>
          </a:p>
          <a:p>
            <a:pPr algn="just">
              <a:buNone/>
            </a:pPr>
            <a:r>
              <a:rPr lang="tr-TR" sz="2400" dirty="0" smtClean="0">
                <a:latin typeface="Times New Roman" pitchFamily="18" charset="0"/>
                <a:cs typeface="Times New Roman" pitchFamily="18" charset="0"/>
              </a:rPr>
              <a:t>		Zeolitler ısıtıldıklarında 100–350 ºC su molekülleri yapıda değişiklik yapmadan belirli sıcaklıklarda sürekli şekilde ayrılırlar. Yapıda elektrik dengesini korumak için bazı katyonlar kanalların çeperlerinde veya kanal yakınlarında boşluklar içinde yer alırlar ve diğer katyonlarla yer değiştirirler.</a:t>
            </a:r>
            <a:endParaRPr lang="tr-TR"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latin typeface="Times New Roman" pitchFamily="18" charset="0"/>
                <a:cs typeface="Times New Roman" pitchFamily="18" charset="0"/>
              </a:rPr>
              <a:t>ZEOLİTLER</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279861" y="1288195"/>
            <a:ext cx="8686800" cy="2304142"/>
          </a:xfrm>
        </p:spPr>
        <p:txBody>
          <a:bodyPr>
            <a:normAutofit/>
          </a:bodyPr>
          <a:lstStyle/>
          <a:p>
            <a:pPr>
              <a:buNone/>
            </a:pPr>
            <a:r>
              <a:rPr lang="tr-TR" sz="2400" b="1" dirty="0" smtClean="0">
                <a:latin typeface="Times New Roman" pitchFamily="18" charset="0"/>
                <a:cs typeface="Times New Roman" pitchFamily="18" charset="0"/>
              </a:rPr>
              <a:t>	Fiziksel Özellikleri</a:t>
            </a:r>
            <a:endParaRPr lang="tr-TR" sz="2400" dirty="0" smtClean="0">
              <a:latin typeface="Times New Roman" pitchFamily="18" charset="0"/>
              <a:cs typeface="Times New Roman" pitchFamily="18" charset="0"/>
            </a:endParaRPr>
          </a:p>
          <a:p>
            <a:pPr>
              <a:buNone/>
            </a:pPr>
            <a:r>
              <a:rPr lang="tr-TR" sz="2000" b="1" dirty="0" smtClean="0">
                <a:latin typeface="Times New Roman" pitchFamily="18" charset="0"/>
                <a:cs typeface="Times New Roman" pitchFamily="18" charset="0"/>
              </a:rPr>
              <a:t> </a:t>
            </a:r>
            <a:endParaRPr lang="tr-TR" sz="2000" dirty="0" smtClean="0">
              <a:latin typeface="Times New Roman" pitchFamily="18" charset="0"/>
              <a:cs typeface="Times New Roman" pitchFamily="18" charset="0"/>
            </a:endParaRPr>
          </a:p>
          <a:p>
            <a:pPr algn="just">
              <a:buNone/>
            </a:pPr>
            <a:r>
              <a:rPr lang="tr-TR" sz="2000" dirty="0" smtClean="0">
                <a:latin typeface="Times New Roman" pitchFamily="18" charset="0"/>
                <a:cs typeface="Times New Roman" pitchFamily="18" charset="0"/>
              </a:rPr>
              <a:t>		Doğada 40 tür zeolit minerali, büyük miktarlarda ve oldukça saf rezervler halinde bulunmaktadır. Bunlardan sodyum ve kalsiyumlu olanlar çok daha yaygındır. Doğal zeolitlerin sahip olduğu fiziksel özellikler aşağıdaki tabloda yer almaktadır.</a:t>
            </a:r>
          </a:p>
          <a:p>
            <a:pPr algn="ctr">
              <a:buNone/>
            </a:pPr>
            <a:endParaRPr lang="tr-TR" dirty="0">
              <a:latin typeface="Times New Roman" pitchFamily="18" charset="0"/>
              <a:cs typeface="Times New Roman" pitchFamily="18" charset="0"/>
            </a:endParaRPr>
          </a:p>
        </p:txBody>
      </p:sp>
      <p:graphicFrame>
        <p:nvGraphicFramePr>
          <p:cNvPr id="4" name="3 Tablo"/>
          <p:cNvGraphicFramePr>
            <a:graphicFrameLocks noGrp="1"/>
          </p:cNvGraphicFramePr>
          <p:nvPr/>
        </p:nvGraphicFramePr>
        <p:xfrm>
          <a:off x="863645" y="3592337"/>
          <a:ext cx="7848872" cy="3161502"/>
        </p:xfrm>
        <a:graphic>
          <a:graphicData uri="http://schemas.openxmlformats.org/drawingml/2006/table">
            <a:tbl>
              <a:tblPr firstRow="1" bandRow="1">
                <a:tableStyleId>{5C22544A-7EE6-4342-B048-85BDC9FD1C3A}</a:tableStyleId>
              </a:tblPr>
              <a:tblGrid>
                <a:gridCol w="3168352"/>
                <a:gridCol w="4680520"/>
              </a:tblGrid>
              <a:tr h="421761">
                <a:tc>
                  <a:txBody>
                    <a:bodyPr/>
                    <a:lstStyle/>
                    <a:p>
                      <a:pPr>
                        <a:lnSpc>
                          <a:spcPct val="115000"/>
                        </a:lnSpc>
                        <a:spcAft>
                          <a:spcPts val="0"/>
                        </a:spcAft>
                      </a:pPr>
                      <a:r>
                        <a:rPr lang="tr-TR" sz="1800" b="1" dirty="0">
                          <a:solidFill>
                            <a:schemeClr val="tx1"/>
                          </a:solidFill>
                          <a:latin typeface="TimesNewRomanPS-BoldMT"/>
                          <a:ea typeface="Calibri"/>
                          <a:cs typeface="TimesNewRomanPS-BoldMT"/>
                        </a:rPr>
                        <a:t>YAPI</a:t>
                      </a:r>
                      <a:endParaRPr lang="tr-TR" sz="1800" dirty="0">
                        <a:solidFill>
                          <a:schemeClr val="tx1"/>
                        </a:solidFill>
                        <a:latin typeface="Calibri"/>
                        <a:ea typeface="Calibri"/>
                        <a:cs typeface="Times New Roman"/>
                      </a:endParaRPr>
                    </a:p>
                  </a:txBody>
                  <a:tcPr marL="68580" marR="68580" marT="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nSpc>
                          <a:spcPct val="115000"/>
                        </a:lnSpc>
                        <a:spcAft>
                          <a:spcPts val="0"/>
                        </a:spcAft>
                      </a:pPr>
                      <a:r>
                        <a:rPr lang="tr-TR" sz="1800" b="0" dirty="0">
                          <a:solidFill>
                            <a:schemeClr val="tx1"/>
                          </a:solidFill>
                          <a:latin typeface="TimesNewRomanPSMT"/>
                          <a:ea typeface="Calibri"/>
                          <a:cs typeface="TimesNewRomanPSMT"/>
                        </a:rPr>
                        <a:t>Işınsal, iğnemsi ve lifsi</a:t>
                      </a:r>
                      <a:endParaRPr lang="tr-TR" sz="1800" b="0" dirty="0">
                        <a:solidFill>
                          <a:schemeClr val="tx1"/>
                        </a:solidFill>
                        <a:latin typeface="Calibri"/>
                        <a:ea typeface="Calibri"/>
                        <a:cs typeface="Times New Roman"/>
                      </a:endParaRPr>
                    </a:p>
                  </a:txBody>
                  <a:tcPr marL="68580" marR="68580" marT="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421761">
                <a:tc>
                  <a:txBody>
                    <a:bodyPr/>
                    <a:lstStyle/>
                    <a:p>
                      <a:pPr>
                        <a:lnSpc>
                          <a:spcPct val="115000"/>
                        </a:lnSpc>
                        <a:spcAft>
                          <a:spcPts val="0"/>
                        </a:spcAft>
                      </a:pPr>
                      <a:r>
                        <a:rPr lang="tr-TR" sz="1800" b="1">
                          <a:latin typeface="TimesNewRomanPS-BoldMT"/>
                          <a:ea typeface="Calibri"/>
                          <a:cs typeface="TimesNewRomanPS-BoldMT"/>
                        </a:rPr>
                        <a:t>GÖRÜNÜM</a:t>
                      </a:r>
                      <a:endParaRPr lang="tr-TR" sz="1800">
                        <a:latin typeface="Calibri"/>
                        <a:ea typeface="Calibri"/>
                        <a:cs typeface="Times New Roman"/>
                      </a:endParaRPr>
                    </a:p>
                  </a:txBody>
                  <a:tcPr marL="68580" marR="68580" marT="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nSpc>
                          <a:spcPct val="115000"/>
                        </a:lnSpc>
                        <a:spcAft>
                          <a:spcPts val="0"/>
                        </a:spcAft>
                      </a:pPr>
                      <a:r>
                        <a:rPr lang="tr-TR" sz="1800" dirty="0">
                          <a:latin typeface="TimesNewRomanPSMT"/>
                          <a:ea typeface="Calibri"/>
                          <a:cs typeface="TimesNewRomanPSMT"/>
                        </a:rPr>
                        <a:t>Tebeşir görünümünde, hafif yumuşak tabakalı</a:t>
                      </a:r>
                      <a:endParaRPr lang="tr-TR" sz="1800" dirty="0">
                        <a:latin typeface="Calibri"/>
                        <a:ea typeface="Calibri"/>
                        <a:cs typeface="Times New Roman"/>
                      </a:endParaRPr>
                    </a:p>
                  </a:txBody>
                  <a:tcPr marL="68580" marR="68580" marT="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421761">
                <a:tc>
                  <a:txBody>
                    <a:bodyPr/>
                    <a:lstStyle/>
                    <a:p>
                      <a:pPr>
                        <a:lnSpc>
                          <a:spcPct val="115000"/>
                        </a:lnSpc>
                        <a:spcAft>
                          <a:spcPts val="0"/>
                        </a:spcAft>
                      </a:pPr>
                      <a:r>
                        <a:rPr lang="tr-TR" sz="1800" b="1">
                          <a:latin typeface="TimesNewRomanPS-BoldMT"/>
                          <a:ea typeface="Calibri"/>
                          <a:cs typeface="TimesNewRomanPS-BoldMT"/>
                        </a:rPr>
                        <a:t>RENK </a:t>
                      </a:r>
                      <a:endParaRPr lang="tr-TR" sz="1800">
                        <a:latin typeface="Calibri"/>
                        <a:ea typeface="Calibri"/>
                        <a:cs typeface="Times New Roman"/>
                      </a:endParaRPr>
                    </a:p>
                  </a:txBody>
                  <a:tcPr marL="68580" marR="68580" marT="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nSpc>
                          <a:spcPct val="115000"/>
                        </a:lnSpc>
                        <a:spcAft>
                          <a:spcPts val="0"/>
                        </a:spcAft>
                      </a:pPr>
                      <a:r>
                        <a:rPr lang="tr-TR" sz="1800">
                          <a:latin typeface="TimesNewRomanPSMT"/>
                          <a:ea typeface="Calibri"/>
                          <a:cs typeface="TimesNewRomanPSMT"/>
                        </a:rPr>
                        <a:t>Sarımsı kahverengi, açık yeşil</a:t>
                      </a:r>
                      <a:endParaRPr lang="tr-TR" sz="1800">
                        <a:latin typeface="Calibri"/>
                        <a:ea typeface="Calibri"/>
                        <a:cs typeface="Times New Roman"/>
                      </a:endParaRPr>
                    </a:p>
                  </a:txBody>
                  <a:tcPr marL="68580" marR="68580" marT="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421761">
                <a:tc>
                  <a:txBody>
                    <a:bodyPr/>
                    <a:lstStyle/>
                    <a:p>
                      <a:pPr>
                        <a:lnSpc>
                          <a:spcPct val="115000"/>
                        </a:lnSpc>
                        <a:spcAft>
                          <a:spcPts val="0"/>
                        </a:spcAft>
                      </a:pPr>
                      <a:r>
                        <a:rPr lang="tr-TR" sz="1800" b="1">
                          <a:latin typeface="TimesNewRomanPS-BoldMT"/>
                          <a:ea typeface="Calibri"/>
                          <a:cs typeface="TimesNewRomanPS-BoldMT"/>
                        </a:rPr>
                        <a:t>GÖZENEK BOYUTLARI</a:t>
                      </a:r>
                      <a:endParaRPr lang="tr-TR" sz="1800">
                        <a:latin typeface="Calibri"/>
                        <a:ea typeface="Calibri"/>
                        <a:cs typeface="Times New Roman"/>
                      </a:endParaRPr>
                    </a:p>
                  </a:txBody>
                  <a:tcPr marL="68580" marR="68580" marT="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nSpc>
                          <a:spcPct val="115000"/>
                        </a:lnSpc>
                        <a:spcAft>
                          <a:spcPts val="0"/>
                        </a:spcAft>
                      </a:pPr>
                      <a:r>
                        <a:rPr lang="tr-TR" sz="1800" dirty="0">
                          <a:latin typeface="TimesNewRomanPSMT"/>
                          <a:ea typeface="Calibri"/>
                          <a:cs typeface="TimesNewRomanPSMT"/>
                        </a:rPr>
                        <a:t>4-8 ºA</a:t>
                      </a:r>
                      <a:endParaRPr lang="tr-TR" sz="1800" dirty="0">
                        <a:latin typeface="Calibri"/>
                        <a:ea typeface="Calibri"/>
                        <a:cs typeface="Times New Roman"/>
                      </a:endParaRPr>
                    </a:p>
                  </a:txBody>
                  <a:tcPr marL="68580" marR="68580" marT="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421761">
                <a:tc>
                  <a:txBody>
                    <a:bodyPr/>
                    <a:lstStyle/>
                    <a:p>
                      <a:pPr>
                        <a:lnSpc>
                          <a:spcPct val="115000"/>
                        </a:lnSpc>
                        <a:spcAft>
                          <a:spcPts val="0"/>
                        </a:spcAft>
                      </a:pPr>
                      <a:r>
                        <a:rPr lang="tr-TR" sz="1800" b="1" dirty="0">
                          <a:latin typeface="TimesNewRomanPS-BoldMT"/>
                          <a:ea typeface="Calibri"/>
                          <a:cs typeface="TimesNewRomanPS-BoldMT"/>
                        </a:rPr>
                        <a:t>GÖZENEK HACMİ</a:t>
                      </a:r>
                      <a:endParaRPr lang="tr-TR" sz="1800" dirty="0">
                        <a:latin typeface="Calibri"/>
                        <a:ea typeface="Calibri"/>
                        <a:cs typeface="Times New Roman"/>
                      </a:endParaRPr>
                    </a:p>
                  </a:txBody>
                  <a:tcPr marL="68580" marR="68580" marT="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nSpc>
                          <a:spcPct val="115000"/>
                        </a:lnSpc>
                        <a:spcAft>
                          <a:spcPts val="0"/>
                        </a:spcAft>
                      </a:pPr>
                      <a:r>
                        <a:rPr lang="tr-TR" sz="1800" dirty="0">
                          <a:latin typeface="TimesNewRomanPSMT"/>
                          <a:ea typeface="Calibri"/>
                          <a:cs typeface="TimesNewRomanPSMT"/>
                        </a:rPr>
                        <a:t>%15-50</a:t>
                      </a:r>
                      <a:endParaRPr lang="tr-TR" sz="1800" dirty="0">
                        <a:latin typeface="Calibri"/>
                        <a:ea typeface="Calibri"/>
                        <a:cs typeface="Times New Roman"/>
                      </a:endParaRPr>
                    </a:p>
                  </a:txBody>
                  <a:tcPr marL="68580" marR="68580" marT="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421761">
                <a:tc>
                  <a:txBody>
                    <a:bodyPr/>
                    <a:lstStyle/>
                    <a:p>
                      <a:pPr>
                        <a:lnSpc>
                          <a:spcPct val="115000"/>
                        </a:lnSpc>
                        <a:spcAft>
                          <a:spcPts val="0"/>
                        </a:spcAft>
                      </a:pPr>
                      <a:r>
                        <a:rPr lang="tr-TR" sz="1800" b="1" dirty="0">
                          <a:latin typeface="TimesNewRomanPS-BoldMT"/>
                          <a:ea typeface="Calibri"/>
                          <a:cs typeface="TimesNewRomanPS-BoldMT"/>
                        </a:rPr>
                        <a:t>YOĞUNLUK </a:t>
                      </a:r>
                      <a:endParaRPr lang="tr-TR" sz="1800" dirty="0">
                        <a:latin typeface="Calibri"/>
                        <a:ea typeface="Calibri"/>
                        <a:cs typeface="Times New Roman"/>
                      </a:endParaRPr>
                    </a:p>
                  </a:txBody>
                  <a:tcPr marL="68580" marR="68580" marT="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nSpc>
                          <a:spcPct val="115000"/>
                        </a:lnSpc>
                        <a:spcAft>
                          <a:spcPts val="0"/>
                        </a:spcAft>
                      </a:pPr>
                      <a:r>
                        <a:rPr lang="tr-TR" sz="1800" dirty="0">
                          <a:latin typeface="TimesNewRomanPSMT"/>
                          <a:ea typeface="Calibri"/>
                          <a:cs typeface="TimesNewRomanPSMT"/>
                        </a:rPr>
                        <a:t>2.0-2.4 g/cm³</a:t>
                      </a:r>
                      <a:endParaRPr lang="tr-TR" sz="1800" dirty="0">
                        <a:latin typeface="Calibri"/>
                        <a:ea typeface="Calibri"/>
                        <a:cs typeface="Times New Roman"/>
                      </a:endParaRPr>
                    </a:p>
                  </a:txBody>
                  <a:tcPr marL="68580" marR="68580" marT="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421761">
                <a:tc>
                  <a:txBody>
                    <a:bodyPr/>
                    <a:lstStyle/>
                    <a:p>
                      <a:pPr>
                        <a:lnSpc>
                          <a:spcPct val="115000"/>
                        </a:lnSpc>
                        <a:spcAft>
                          <a:spcPts val="0"/>
                        </a:spcAft>
                      </a:pPr>
                      <a:r>
                        <a:rPr lang="tr-TR" sz="1800" b="1" dirty="0">
                          <a:latin typeface="TimesNewRomanPS-BoldMT"/>
                          <a:ea typeface="Calibri"/>
                          <a:cs typeface="TimesNewRomanPS-BoldMT"/>
                        </a:rPr>
                        <a:t>SERTLİK</a:t>
                      </a:r>
                      <a:endParaRPr lang="tr-TR" sz="1800" dirty="0">
                        <a:latin typeface="Calibri"/>
                        <a:ea typeface="Calibri"/>
                        <a:cs typeface="Times New Roman"/>
                      </a:endParaRPr>
                    </a:p>
                  </a:txBody>
                  <a:tcPr marL="68580" marR="68580" marT="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nSpc>
                          <a:spcPct val="115000"/>
                        </a:lnSpc>
                        <a:spcAft>
                          <a:spcPts val="0"/>
                        </a:spcAft>
                      </a:pPr>
                      <a:r>
                        <a:rPr lang="tr-TR" sz="1800" dirty="0">
                          <a:latin typeface="TimesNewRomanPSMT"/>
                          <a:ea typeface="Calibri"/>
                          <a:cs typeface="TimesNewRomanPSMT"/>
                        </a:rPr>
                        <a:t>3.5-5.5</a:t>
                      </a:r>
                      <a:endParaRPr lang="tr-TR" sz="1800" dirty="0">
                        <a:latin typeface="Calibri"/>
                        <a:ea typeface="Calibri"/>
                        <a:cs typeface="Times New Roman"/>
                      </a:endParaRPr>
                    </a:p>
                  </a:txBody>
                  <a:tcPr marL="68580" marR="68580" marT="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latin typeface="Times New Roman" pitchFamily="18" charset="0"/>
                <a:cs typeface="Times New Roman" pitchFamily="18" charset="0"/>
              </a:rPr>
              <a:t>ZEOLİTLER</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279861" y="1412890"/>
            <a:ext cx="8686800" cy="503942"/>
          </a:xfrm>
        </p:spPr>
        <p:txBody>
          <a:bodyPr>
            <a:normAutofit/>
          </a:bodyPr>
          <a:lstStyle/>
          <a:p>
            <a:pPr algn="just">
              <a:buNone/>
            </a:pPr>
            <a:r>
              <a:rPr lang="tr-TR" sz="2400" dirty="0" smtClean="0">
                <a:latin typeface="Times New Roman" pitchFamily="18" charset="0"/>
                <a:cs typeface="Times New Roman" pitchFamily="18" charset="0"/>
              </a:rPr>
              <a:t>	Endüstriyel kullanımı olan zeolit türleri ve özellikleri </a:t>
            </a:r>
            <a:endParaRPr lang="tr-TR" sz="2400" dirty="0">
              <a:latin typeface="Times New Roman" pitchFamily="18" charset="0"/>
              <a:cs typeface="Times New Roman" pitchFamily="18" charset="0"/>
            </a:endParaRPr>
          </a:p>
        </p:txBody>
      </p:sp>
      <p:graphicFrame>
        <p:nvGraphicFramePr>
          <p:cNvPr id="4" name="3 Tablo"/>
          <p:cNvGraphicFramePr>
            <a:graphicFrameLocks noGrp="1"/>
          </p:cNvGraphicFramePr>
          <p:nvPr/>
        </p:nvGraphicFramePr>
        <p:xfrm>
          <a:off x="683568" y="1988840"/>
          <a:ext cx="7704856" cy="4732020"/>
        </p:xfrm>
        <a:graphic>
          <a:graphicData uri="http://schemas.openxmlformats.org/drawingml/2006/table">
            <a:tbl>
              <a:tblPr/>
              <a:tblGrid>
                <a:gridCol w="2567728"/>
                <a:gridCol w="2568564"/>
                <a:gridCol w="2568564"/>
              </a:tblGrid>
              <a:tr h="278431">
                <a:tc>
                  <a:txBody>
                    <a:bodyPr/>
                    <a:lstStyle/>
                    <a:p>
                      <a:pPr>
                        <a:lnSpc>
                          <a:spcPct val="115000"/>
                        </a:lnSpc>
                        <a:spcAft>
                          <a:spcPts val="0"/>
                        </a:spcAft>
                      </a:pPr>
                      <a:r>
                        <a:rPr lang="tr-TR" sz="1800" b="1" dirty="0">
                          <a:latin typeface="TimesNewRomanPS-BoldMT"/>
                          <a:ea typeface="Calibri"/>
                          <a:cs typeface="TimesNewRomanPS-BoldMT"/>
                        </a:rPr>
                        <a:t>Zeolit Türleri</a:t>
                      </a:r>
                      <a:endParaRPr lang="tr-TR"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800" b="1">
                          <a:latin typeface="TimesNewRomanPS-BoldMT"/>
                          <a:ea typeface="Calibri"/>
                          <a:cs typeface="TimesNewRomanPS-BoldMT"/>
                        </a:rPr>
                        <a:t>Gözenek Boyutu(°A)</a:t>
                      </a:r>
                      <a:endParaRPr lang="tr-TR"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800" b="1" dirty="0">
                          <a:latin typeface="TimesNewRomanPS-BoldMT"/>
                          <a:ea typeface="Calibri"/>
                          <a:cs typeface="TimesNewRomanPS-BoldMT"/>
                        </a:rPr>
                        <a:t>SiO2/Al2O3 </a:t>
                      </a:r>
                      <a:r>
                        <a:rPr lang="tr-TR" sz="1800" b="1" dirty="0" err="1">
                          <a:latin typeface="TimesNewRomanPS-BoldMT"/>
                          <a:ea typeface="Calibri"/>
                          <a:cs typeface="TimesNewRomanPS-BoldMT"/>
                        </a:rPr>
                        <a:t>Mol</a:t>
                      </a:r>
                      <a:r>
                        <a:rPr lang="tr-TR" sz="1800" b="1" dirty="0">
                          <a:latin typeface="TimesNewRomanPS-BoldMT"/>
                          <a:ea typeface="Calibri"/>
                          <a:cs typeface="TimesNewRomanPS-BoldMT"/>
                        </a:rPr>
                        <a:t> Oranı</a:t>
                      </a:r>
                      <a:endParaRPr lang="tr-TR"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98033">
                <a:tc>
                  <a:txBody>
                    <a:bodyPr/>
                    <a:lstStyle/>
                    <a:p>
                      <a:pPr>
                        <a:lnSpc>
                          <a:spcPct val="115000"/>
                        </a:lnSpc>
                        <a:spcAft>
                          <a:spcPts val="0"/>
                        </a:spcAft>
                      </a:pPr>
                      <a:r>
                        <a:rPr lang="tr-TR" sz="1800" b="1" dirty="0">
                          <a:latin typeface="TimesNewRomanPS-BoldMT"/>
                          <a:ea typeface="Calibri"/>
                          <a:cs typeface="TimesNewRomanPS-BoldMT"/>
                        </a:rPr>
                        <a:t>Doğal Zeolitler</a:t>
                      </a:r>
                      <a:endParaRPr lang="tr-TR" sz="1800" dirty="0">
                        <a:latin typeface="Calibri"/>
                        <a:ea typeface="Calibri"/>
                        <a:cs typeface="Times New Roman"/>
                      </a:endParaRPr>
                    </a:p>
                    <a:p>
                      <a:pPr>
                        <a:lnSpc>
                          <a:spcPct val="115000"/>
                        </a:lnSpc>
                        <a:spcAft>
                          <a:spcPts val="0"/>
                        </a:spcAft>
                      </a:pPr>
                      <a:r>
                        <a:rPr lang="tr-TR" sz="1800" dirty="0" err="1">
                          <a:latin typeface="TimesNewRomanPSMT"/>
                          <a:ea typeface="Calibri"/>
                          <a:cs typeface="TimesNewRomanPSMT"/>
                        </a:rPr>
                        <a:t>Mordenit</a:t>
                      </a:r>
                      <a:endParaRPr lang="tr-TR" sz="1800" dirty="0">
                        <a:latin typeface="Calibri"/>
                        <a:ea typeface="Calibri"/>
                        <a:cs typeface="Times New Roman"/>
                      </a:endParaRPr>
                    </a:p>
                    <a:p>
                      <a:pPr>
                        <a:lnSpc>
                          <a:spcPct val="115000"/>
                        </a:lnSpc>
                        <a:spcAft>
                          <a:spcPts val="0"/>
                        </a:spcAft>
                      </a:pPr>
                      <a:r>
                        <a:rPr lang="tr-TR" sz="1800" dirty="0" err="1">
                          <a:latin typeface="TimesNewRomanPSMT"/>
                          <a:ea typeface="Calibri"/>
                          <a:cs typeface="TimesNewRomanPSMT"/>
                        </a:rPr>
                        <a:t>Şabazit</a:t>
                      </a:r>
                      <a:endParaRPr lang="tr-TR" sz="1800" dirty="0">
                        <a:latin typeface="Calibri"/>
                        <a:ea typeface="Calibri"/>
                        <a:cs typeface="Times New Roman"/>
                      </a:endParaRPr>
                    </a:p>
                    <a:p>
                      <a:pPr>
                        <a:lnSpc>
                          <a:spcPct val="115000"/>
                        </a:lnSpc>
                        <a:spcAft>
                          <a:spcPts val="0"/>
                        </a:spcAft>
                      </a:pPr>
                      <a:r>
                        <a:rPr lang="tr-TR" sz="1800" dirty="0" err="1">
                          <a:latin typeface="TimesNewRomanPSMT"/>
                          <a:ea typeface="Calibri"/>
                          <a:cs typeface="TimesNewRomanPSMT"/>
                        </a:rPr>
                        <a:t>Eriyonit</a:t>
                      </a:r>
                      <a:endParaRPr lang="tr-TR" sz="1800" dirty="0">
                        <a:latin typeface="Calibri"/>
                        <a:ea typeface="Calibri"/>
                        <a:cs typeface="Times New Roman"/>
                      </a:endParaRPr>
                    </a:p>
                    <a:p>
                      <a:pPr>
                        <a:lnSpc>
                          <a:spcPct val="115000"/>
                        </a:lnSpc>
                        <a:spcAft>
                          <a:spcPts val="0"/>
                        </a:spcAft>
                      </a:pPr>
                      <a:r>
                        <a:rPr lang="tr-TR" sz="1800" dirty="0" err="1">
                          <a:latin typeface="TimesNewRomanPSMT"/>
                          <a:ea typeface="Calibri"/>
                          <a:cs typeface="TimesNewRomanPSMT"/>
                        </a:rPr>
                        <a:t>Klinoptilolit</a:t>
                      </a:r>
                      <a:endParaRPr lang="tr-TR" sz="1800" dirty="0">
                        <a:latin typeface="Calibri"/>
                        <a:ea typeface="Calibri"/>
                        <a:cs typeface="Times New Roman"/>
                      </a:endParaRPr>
                    </a:p>
                    <a:p>
                      <a:pPr>
                        <a:lnSpc>
                          <a:spcPct val="115000"/>
                        </a:lnSpc>
                        <a:spcAft>
                          <a:spcPts val="0"/>
                        </a:spcAft>
                      </a:pPr>
                      <a:r>
                        <a:rPr lang="tr-TR" sz="1800" b="1" dirty="0">
                          <a:latin typeface="TimesNewRomanPS-BoldMT"/>
                          <a:ea typeface="Calibri"/>
                          <a:cs typeface="TimesNewRomanPS-BoldMT"/>
                        </a:rPr>
                        <a:t>Yapay Zeolitler</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KA</a:t>
                      </a:r>
                      <a:endParaRPr lang="tr-TR" sz="1800" dirty="0">
                        <a:latin typeface="Calibri"/>
                        <a:ea typeface="Calibri"/>
                        <a:cs typeface="Times New Roman"/>
                      </a:endParaRPr>
                    </a:p>
                    <a:p>
                      <a:pPr>
                        <a:lnSpc>
                          <a:spcPct val="115000"/>
                        </a:lnSpc>
                        <a:spcAft>
                          <a:spcPts val="0"/>
                        </a:spcAft>
                      </a:pPr>
                      <a:r>
                        <a:rPr lang="tr-TR" sz="1800" dirty="0" err="1">
                          <a:latin typeface="TimesNewRomanPSMT"/>
                          <a:ea typeface="Calibri"/>
                          <a:cs typeface="TimesNewRomanPSMT"/>
                        </a:rPr>
                        <a:t>NaA</a:t>
                      </a:r>
                      <a:r>
                        <a:rPr lang="tr-TR" sz="1800" dirty="0">
                          <a:latin typeface="TimesNewRomanPSMT"/>
                          <a:ea typeface="Calibri"/>
                          <a:cs typeface="TimesNewRomanPSMT"/>
                        </a:rPr>
                        <a:t> (Kristal yapıları</a:t>
                      </a:r>
                      <a:endParaRPr lang="tr-TR" sz="1800" dirty="0">
                        <a:latin typeface="Calibri"/>
                        <a:ea typeface="Calibri"/>
                        <a:cs typeface="Times New Roman"/>
                      </a:endParaRPr>
                    </a:p>
                    <a:p>
                      <a:pPr>
                        <a:lnSpc>
                          <a:spcPct val="115000"/>
                        </a:lnSpc>
                        <a:spcAft>
                          <a:spcPts val="0"/>
                        </a:spcAft>
                      </a:pPr>
                      <a:r>
                        <a:rPr lang="tr-TR" sz="1800" dirty="0" err="1">
                          <a:latin typeface="TimesNewRomanPSMT"/>
                          <a:ea typeface="Calibri"/>
                          <a:cs typeface="TimesNewRomanPSMT"/>
                        </a:rPr>
                        <a:t>CaA</a:t>
                      </a:r>
                      <a:r>
                        <a:rPr lang="tr-TR" sz="1800" dirty="0">
                          <a:latin typeface="TimesNewRomanPSMT"/>
                          <a:ea typeface="Calibri"/>
                          <a:cs typeface="TimesNewRomanPSMT"/>
                        </a:rPr>
                        <a:t> aynıdır)</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X (Kristal yapıları</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Y aynıdır)</a:t>
                      </a:r>
                      <a:endParaRPr lang="tr-TR" sz="1800" dirty="0">
                        <a:latin typeface="Calibri"/>
                        <a:ea typeface="Calibri"/>
                        <a:cs typeface="Times New Roman"/>
                      </a:endParaRPr>
                    </a:p>
                    <a:p>
                      <a:pPr>
                        <a:lnSpc>
                          <a:spcPct val="115000"/>
                        </a:lnSpc>
                        <a:spcAft>
                          <a:spcPts val="0"/>
                        </a:spcAft>
                      </a:pPr>
                      <a:r>
                        <a:rPr lang="tr-TR" sz="1800" dirty="0" err="1">
                          <a:latin typeface="TimesNewRomanPSMT"/>
                          <a:ea typeface="Calibri"/>
                          <a:cs typeface="TimesNewRomanPSMT"/>
                        </a:rPr>
                        <a:t>Mordenit</a:t>
                      </a:r>
                      <a:r>
                        <a:rPr lang="tr-TR" sz="1800" dirty="0">
                          <a:latin typeface="TimesNewRomanPSMT"/>
                          <a:ea typeface="Calibri"/>
                          <a:cs typeface="TimesNewRomanPSMT"/>
                        </a:rPr>
                        <a:t> (</a:t>
                      </a:r>
                      <a:r>
                        <a:rPr lang="tr-TR" sz="1800" dirty="0" err="1">
                          <a:latin typeface="TimesNewRomanPSMT"/>
                          <a:ea typeface="Calibri"/>
                          <a:cs typeface="TimesNewRomanPSMT"/>
                        </a:rPr>
                        <a:t>Zeolan</a:t>
                      </a:r>
                      <a:r>
                        <a:rPr lang="tr-TR" sz="1800" dirty="0">
                          <a:latin typeface="TimesNewRomanPSMT"/>
                          <a:ea typeface="Calibri"/>
                          <a:cs typeface="TimesNewRomanPSMT"/>
                        </a:rPr>
                        <a:t>)</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ZSM</a:t>
                      </a:r>
                      <a:endParaRPr lang="tr-TR" sz="1800" dirty="0">
                        <a:latin typeface="Calibri"/>
                        <a:ea typeface="Calibri"/>
                        <a:cs typeface="Times New Roman"/>
                      </a:endParaRPr>
                    </a:p>
                    <a:p>
                      <a:pPr>
                        <a:lnSpc>
                          <a:spcPct val="115000"/>
                        </a:lnSpc>
                        <a:spcAft>
                          <a:spcPts val="0"/>
                        </a:spcAft>
                      </a:pPr>
                      <a:r>
                        <a:rPr lang="tr-TR" sz="1800" dirty="0" err="1">
                          <a:latin typeface="TimesNewRomanPSMT"/>
                          <a:ea typeface="Calibri"/>
                          <a:cs typeface="TimesNewRomanPSMT"/>
                        </a:rPr>
                        <a:t>Omega</a:t>
                      </a:r>
                      <a:endParaRPr lang="tr-TR"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800" dirty="0">
                        <a:latin typeface="TimesNewRomanPSMT"/>
                        <a:ea typeface="Calibri"/>
                        <a:cs typeface="TimesNewRomanPSMT"/>
                      </a:endParaRPr>
                    </a:p>
                    <a:p>
                      <a:pPr>
                        <a:lnSpc>
                          <a:spcPct val="115000"/>
                        </a:lnSpc>
                        <a:spcAft>
                          <a:spcPts val="0"/>
                        </a:spcAft>
                      </a:pPr>
                      <a:r>
                        <a:rPr lang="tr-TR" sz="1800" dirty="0">
                          <a:latin typeface="TimesNewRomanPSMT"/>
                          <a:ea typeface="Calibri"/>
                          <a:cs typeface="TimesNewRomanPSMT"/>
                        </a:rPr>
                        <a:t>(6.7x7.0)</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(3.6x3.7)</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(3.6x5.2)</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(4.4x7.2)(4.1x4.7)</a:t>
                      </a:r>
                      <a:endParaRPr lang="tr-TR" sz="1800" dirty="0">
                        <a:latin typeface="Calibri"/>
                        <a:ea typeface="Calibri"/>
                        <a:cs typeface="Times New Roman"/>
                      </a:endParaRPr>
                    </a:p>
                    <a:p>
                      <a:pPr>
                        <a:lnSpc>
                          <a:spcPct val="115000"/>
                        </a:lnSpc>
                        <a:spcAft>
                          <a:spcPts val="0"/>
                        </a:spcAft>
                      </a:pPr>
                      <a:endParaRPr lang="tr-TR" sz="1800" dirty="0" smtClean="0">
                        <a:latin typeface="TimesNewRomanPSMT"/>
                        <a:ea typeface="Calibri"/>
                        <a:cs typeface="TimesNewRomanPSMT"/>
                      </a:endParaRPr>
                    </a:p>
                    <a:p>
                      <a:pPr>
                        <a:lnSpc>
                          <a:spcPct val="115000"/>
                        </a:lnSpc>
                        <a:spcAft>
                          <a:spcPts val="0"/>
                        </a:spcAft>
                      </a:pPr>
                      <a:r>
                        <a:rPr lang="tr-TR" sz="1800" dirty="0" smtClean="0">
                          <a:latin typeface="TimesNewRomanPSMT"/>
                          <a:ea typeface="Calibri"/>
                          <a:cs typeface="TimesNewRomanPSMT"/>
                        </a:rPr>
                        <a:t>3</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4</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5</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7.4</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7.4</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(6.7x7.0)</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(5.4x5.6)</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a:t>
                      </a:r>
                      <a:endParaRPr lang="tr-TR"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800" dirty="0">
                        <a:latin typeface="TimesNewRomanPSMT"/>
                        <a:ea typeface="Calibri"/>
                        <a:cs typeface="TimesNewRomanPSMT"/>
                      </a:endParaRPr>
                    </a:p>
                    <a:p>
                      <a:pPr>
                        <a:lnSpc>
                          <a:spcPct val="115000"/>
                        </a:lnSpc>
                        <a:spcAft>
                          <a:spcPts val="0"/>
                        </a:spcAft>
                      </a:pPr>
                      <a:r>
                        <a:rPr lang="tr-TR" sz="1800" dirty="0">
                          <a:latin typeface="TimesNewRomanPSMT"/>
                          <a:ea typeface="Calibri"/>
                          <a:cs typeface="TimesNewRomanPSMT"/>
                        </a:rPr>
                        <a:t>8.2-10</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3.2-6.0</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5.8-7.4</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8.5-10.5</a:t>
                      </a:r>
                      <a:endParaRPr lang="tr-TR" sz="1800" dirty="0">
                        <a:latin typeface="Calibri"/>
                        <a:ea typeface="Calibri"/>
                        <a:cs typeface="Times New Roman"/>
                      </a:endParaRPr>
                    </a:p>
                    <a:p>
                      <a:pPr>
                        <a:lnSpc>
                          <a:spcPct val="115000"/>
                        </a:lnSpc>
                        <a:spcAft>
                          <a:spcPts val="0"/>
                        </a:spcAft>
                      </a:pPr>
                      <a:endParaRPr lang="tr-TR" sz="1800" dirty="0" smtClean="0">
                        <a:latin typeface="TimesNewRomanPSMT"/>
                        <a:ea typeface="Calibri"/>
                        <a:cs typeface="TimesNewRomanPSMT"/>
                      </a:endParaRPr>
                    </a:p>
                    <a:p>
                      <a:pPr>
                        <a:lnSpc>
                          <a:spcPct val="115000"/>
                        </a:lnSpc>
                        <a:spcAft>
                          <a:spcPts val="0"/>
                        </a:spcAft>
                      </a:pPr>
                      <a:r>
                        <a:rPr lang="tr-TR" sz="1800" dirty="0" smtClean="0">
                          <a:latin typeface="TimesNewRomanPSMT"/>
                          <a:ea typeface="Calibri"/>
                          <a:cs typeface="TimesNewRomanPSMT"/>
                        </a:rPr>
                        <a:t>2.0</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2.0</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2.0</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10</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30</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6.8</a:t>
                      </a:r>
                      <a:endParaRPr lang="tr-TR"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latin typeface="Times New Roman" pitchFamily="18" charset="0"/>
                <a:cs typeface="Times New Roman" pitchFamily="18" charset="0"/>
              </a:rPr>
              <a:t>ZEOLİTLER</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279861" y="1412890"/>
            <a:ext cx="8686800" cy="5112568"/>
          </a:xfrm>
        </p:spPr>
        <p:txBody>
          <a:bodyPr>
            <a:normAutofit/>
          </a:bodyPr>
          <a:lstStyle/>
          <a:p>
            <a:pPr>
              <a:buNone/>
            </a:pPr>
            <a:r>
              <a:rPr lang="tr-TR" sz="2400" b="1" dirty="0" smtClean="0">
                <a:latin typeface="Times New Roman" pitchFamily="18" charset="0"/>
                <a:cs typeface="Times New Roman" pitchFamily="18" charset="0"/>
              </a:rPr>
              <a:t>		Fizikokimyasal Özellikler</a:t>
            </a:r>
            <a:endParaRPr lang="tr-TR" sz="2400" dirty="0" smtClean="0">
              <a:latin typeface="Times New Roman" pitchFamily="18" charset="0"/>
              <a:cs typeface="Times New Roman" pitchFamily="18" charset="0"/>
            </a:endParaRPr>
          </a:p>
          <a:p>
            <a:pPr>
              <a:buNone/>
            </a:pPr>
            <a:endParaRPr lang="tr-TR" sz="2400" dirty="0" smtClean="0">
              <a:latin typeface="Times New Roman" pitchFamily="18" charset="0"/>
              <a:cs typeface="Times New Roman" pitchFamily="18" charset="0"/>
            </a:endParaRPr>
          </a:p>
          <a:p>
            <a:pPr>
              <a:buNone/>
            </a:pPr>
            <a:r>
              <a:rPr lang="tr-TR" sz="2400" dirty="0" smtClean="0">
                <a:latin typeface="Times New Roman" pitchFamily="18" charset="0"/>
                <a:cs typeface="Times New Roman" pitchFamily="18" charset="0"/>
              </a:rPr>
              <a:t>		Zeolit minerallerinin fizikokimyasal özelliklerinin </a:t>
            </a:r>
            <a:r>
              <a:rPr lang="tr-TR" sz="2400" dirty="0" err="1" smtClean="0">
                <a:latin typeface="Times New Roman" pitchFamily="18" charset="0"/>
                <a:cs typeface="Times New Roman" pitchFamily="18" charset="0"/>
              </a:rPr>
              <a:t>başlıcaları</a:t>
            </a:r>
            <a:r>
              <a:rPr lang="tr-TR" sz="2400" dirty="0" smtClean="0">
                <a:latin typeface="Times New Roman" pitchFamily="18" charset="0"/>
                <a:cs typeface="Times New Roman" pitchFamily="18" charset="0"/>
              </a:rPr>
              <a:t> yüksek iç yüzey alanı, </a:t>
            </a:r>
            <a:r>
              <a:rPr lang="tr-TR" sz="2400" dirty="0" smtClean="0">
                <a:effectLst>
                  <a:outerShdw blurRad="38100" dist="38100" dir="2700000" algn="tl">
                    <a:srgbClr val="000000">
                      <a:alpha val="43137"/>
                    </a:srgbClr>
                  </a:outerShdw>
                </a:effectLst>
                <a:latin typeface="Times New Roman" pitchFamily="18" charset="0"/>
                <a:cs typeface="Times New Roman" pitchFamily="18" charset="0"/>
              </a:rPr>
              <a:t>iyon değiştirme, </a:t>
            </a:r>
            <a:r>
              <a:rPr lang="tr-TR" sz="2400" dirty="0" err="1" smtClean="0">
                <a:effectLst>
                  <a:outerShdw blurRad="38100" dist="38100" dir="2700000" algn="tl">
                    <a:srgbClr val="000000">
                      <a:alpha val="43137"/>
                    </a:srgbClr>
                  </a:outerShdw>
                </a:effectLst>
                <a:latin typeface="Times New Roman" pitchFamily="18" charset="0"/>
                <a:cs typeface="Times New Roman" pitchFamily="18" charset="0"/>
              </a:rPr>
              <a:t>adsorpsiyon</a:t>
            </a:r>
            <a:r>
              <a:rPr lang="tr-TR" sz="24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tr-TR" sz="2400" dirty="0" err="1" smtClean="0">
                <a:effectLst>
                  <a:outerShdw blurRad="38100" dist="38100" dir="2700000" algn="tl">
                    <a:srgbClr val="000000">
                      <a:alpha val="43137"/>
                    </a:srgbClr>
                  </a:outerShdw>
                </a:effectLst>
                <a:latin typeface="Times New Roman" pitchFamily="18" charset="0"/>
                <a:cs typeface="Times New Roman" pitchFamily="18" charset="0"/>
              </a:rPr>
              <a:t>dehidratasyon</a:t>
            </a:r>
            <a:r>
              <a:rPr lang="tr-TR" sz="2400" dirty="0" smtClean="0">
                <a:latin typeface="Times New Roman" pitchFamily="18" charset="0"/>
                <a:cs typeface="Times New Roman" pitchFamily="18" charset="0"/>
              </a:rPr>
              <a:t> olarak sıralanabilir. Her zeolit minerali için farklılıklar gösteren bu özellikler zeolitin iskelet yapısı ile kanal veya boşluk sistemlerinin </a:t>
            </a:r>
            <a:r>
              <a:rPr lang="tr-TR" sz="2400" dirty="0" err="1" smtClean="0">
                <a:latin typeface="Times New Roman" pitchFamily="18" charset="0"/>
                <a:cs typeface="Times New Roman" pitchFamily="18" charset="0"/>
              </a:rPr>
              <a:t>katyonik</a:t>
            </a:r>
            <a:r>
              <a:rPr lang="tr-TR" sz="2400" dirty="0" smtClean="0">
                <a:latin typeface="Times New Roman" pitchFamily="18" charset="0"/>
                <a:cs typeface="Times New Roman" pitchFamily="18" charset="0"/>
              </a:rPr>
              <a:t> birleşiminin bir sonucudur. Ticari uygulamalarda da bu özelliklerinin bir veya birkaçından yararlanılmaktadır.</a:t>
            </a:r>
            <a:endParaRPr lang="tr-TR" sz="24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latin typeface="Times New Roman" pitchFamily="18" charset="0"/>
                <a:cs typeface="Times New Roman" pitchFamily="18" charset="0"/>
              </a:rPr>
              <a:t>ZEOLİTLER</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279861" y="1412890"/>
            <a:ext cx="8686800" cy="5112568"/>
          </a:xfrm>
        </p:spPr>
        <p:txBody>
          <a:bodyPr>
            <a:normAutofit/>
          </a:bodyPr>
          <a:lstStyle/>
          <a:p>
            <a:pPr>
              <a:buNone/>
            </a:pPr>
            <a:r>
              <a:rPr lang="tr-TR" sz="2000" b="1" dirty="0" smtClean="0">
                <a:latin typeface="Times New Roman" pitchFamily="18" charset="0"/>
                <a:cs typeface="Times New Roman" pitchFamily="18" charset="0"/>
              </a:rPr>
              <a:t>		</a:t>
            </a:r>
            <a:r>
              <a:rPr lang="tr-TR" sz="2400" b="1" dirty="0" smtClean="0">
                <a:latin typeface="Times New Roman" pitchFamily="18" charset="0"/>
                <a:cs typeface="Times New Roman" pitchFamily="18" charset="0"/>
              </a:rPr>
              <a:t>İyon değiştirme</a:t>
            </a:r>
            <a:endParaRPr lang="tr-TR" sz="2400" dirty="0" smtClean="0">
              <a:latin typeface="Times New Roman" pitchFamily="18" charset="0"/>
              <a:cs typeface="Times New Roman" pitchFamily="18" charset="0"/>
            </a:endParaRPr>
          </a:p>
          <a:p>
            <a:pPr algn="just">
              <a:buNone/>
            </a:pPr>
            <a:r>
              <a:rPr lang="tr-TR" sz="2000" dirty="0" smtClean="0">
                <a:latin typeface="Times New Roman" pitchFamily="18" charset="0"/>
                <a:cs typeface="Times New Roman" pitchFamily="18" charset="0"/>
              </a:rPr>
              <a:t>		İyon değiştirme katı bir cisim ile sıvı arasındaki iyon alışverişi olarak tanımlanabilir. Doğal zeolitlerde iyon değişimi bir çözeltideki veya eriyikteki iyonlarla doğal zeolitin alümina silikat yapısındaki katyonların değiştirmesi işlemidir. Zeolitler de </a:t>
            </a:r>
            <a:r>
              <a:rPr lang="tr-TR" sz="2000" dirty="0" err="1" smtClean="0">
                <a:latin typeface="Times New Roman" pitchFamily="18" charset="0"/>
                <a:cs typeface="Times New Roman" pitchFamily="18" charset="0"/>
              </a:rPr>
              <a:t>tetraedelerden</a:t>
            </a:r>
            <a:r>
              <a:rPr lang="tr-TR" sz="2000" dirty="0" smtClean="0">
                <a:latin typeface="Times New Roman" pitchFamily="18" charset="0"/>
                <a:cs typeface="Times New Roman" pitchFamily="18" charset="0"/>
              </a:rPr>
              <a:t> oluşmuş iskelete zayıf bağlarla bağlanmış olan katyonlarla kolaylıkla yer değiştirebilirler. Zeolitin iyon değiştirme kapasiteleri 3–4 </a:t>
            </a:r>
            <a:r>
              <a:rPr lang="tr-TR" sz="2000" dirty="0" err="1" smtClean="0">
                <a:latin typeface="Times New Roman" pitchFamily="18" charset="0"/>
                <a:cs typeface="Times New Roman" pitchFamily="18" charset="0"/>
              </a:rPr>
              <a:t>meq</a:t>
            </a:r>
            <a:r>
              <a:rPr lang="tr-TR" sz="2000" dirty="0" smtClean="0">
                <a:latin typeface="Times New Roman" pitchFamily="18" charset="0"/>
                <a:cs typeface="Times New Roman" pitchFamily="18" charset="0"/>
              </a:rPr>
              <a:t>/</a:t>
            </a:r>
            <a:r>
              <a:rPr lang="tr-TR" sz="2000" dirty="0" err="1" smtClean="0">
                <a:latin typeface="Times New Roman" pitchFamily="18" charset="0"/>
                <a:cs typeface="Times New Roman" pitchFamily="18" charset="0"/>
              </a:rPr>
              <a:t>g’a</a:t>
            </a:r>
            <a:r>
              <a:rPr lang="tr-TR" sz="2000" dirty="0" smtClean="0">
                <a:latin typeface="Times New Roman" pitchFamily="18" charset="0"/>
                <a:cs typeface="Times New Roman" pitchFamily="18" charset="0"/>
              </a:rPr>
              <a:t> çıkarılabilir. </a:t>
            </a:r>
          </a:p>
          <a:p>
            <a:pPr algn="just">
              <a:buNone/>
            </a:pPr>
            <a:r>
              <a:rPr lang="tr-TR" sz="2000" dirty="0" smtClean="0">
                <a:latin typeface="Times New Roman" pitchFamily="18" charset="0"/>
                <a:cs typeface="Times New Roman" pitchFamily="18" charset="0"/>
              </a:rPr>
              <a:t>		İyon değiştirme kapasitesi, iskelet yapısındaki +4 değerlikli Si yerine +3 değerlikli Al miktarının bir fonksiyonudur. Diğer bir ifadeyle Al miktarı arttıkça daha fazla yük eksikliği ortaya çıkacak sonuçta da yapıdaki alkali ve toprak alkali elementlerinin miktarı artacaktır.</a:t>
            </a:r>
          </a:p>
          <a:p>
            <a:pPr algn="just">
              <a:buNone/>
            </a:pPr>
            <a:r>
              <a:rPr lang="tr-TR" sz="2000" dirty="0" smtClean="0">
                <a:latin typeface="Times New Roman" pitchFamily="18" charset="0"/>
                <a:cs typeface="Times New Roman" pitchFamily="18" charset="0"/>
              </a:rPr>
              <a:t>		İyon değiştirme kapasitesine etki eden faktörlerin başında; katyon türlerinin cinsi, tane boyut dağılımı, değerlilik, sıcaklık, çözeltideki katyon ve anyon türlerin konsantrasyonu ve minerallerin cinsi gelmektedir.</a:t>
            </a:r>
            <a:endParaRPr lang="tr-TR" sz="20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latin typeface="Times New Roman" pitchFamily="18" charset="0"/>
                <a:cs typeface="Times New Roman" pitchFamily="18" charset="0"/>
              </a:rPr>
              <a:t>ZEOLİTLER</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279861" y="1412890"/>
            <a:ext cx="8686800" cy="431934"/>
          </a:xfrm>
        </p:spPr>
        <p:txBody>
          <a:bodyPr>
            <a:normAutofit lnSpcReduction="10000"/>
          </a:bodyPr>
          <a:lstStyle/>
          <a:p>
            <a:pPr algn="ctr">
              <a:buNone/>
            </a:pPr>
            <a:r>
              <a:rPr lang="tr-TR" sz="2400" dirty="0" smtClean="0">
                <a:latin typeface="Times New Roman" pitchFamily="18" charset="0"/>
                <a:cs typeface="Times New Roman" pitchFamily="18" charset="0"/>
              </a:rPr>
              <a:t>Bazı zeolit grubu minerallerin ortalama iyon değiştirme özellikleri</a:t>
            </a:r>
          </a:p>
          <a:p>
            <a:pPr algn="ctr">
              <a:buNone/>
            </a:pPr>
            <a:endParaRPr lang="tr-TR" dirty="0">
              <a:latin typeface="Times New Roman" pitchFamily="18" charset="0"/>
              <a:cs typeface="Times New Roman" pitchFamily="18" charset="0"/>
            </a:endParaRPr>
          </a:p>
        </p:txBody>
      </p:sp>
      <p:graphicFrame>
        <p:nvGraphicFramePr>
          <p:cNvPr id="4" name="3 Tablo"/>
          <p:cNvGraphicFramePr>
            <a:graphicFrameLocks noGrp="1"/>
          </p:cNvGraphicFramePr>
          <p:nvPr/>
        </p:nvGraphicFramePr>
        <p:xfrm>
          <a:off x="683568" y="2083092"/>
          <a:ext cx="7920881" cy="3684027"/>
        </p:xfrm>
        <a:graphic>
          <a:graphicData uri="http://schemas.openxmlformats.org/drawingml/2006/table">
            <a:tbl>
              <a:tblPr/>
              <a:tblGrid>
                <a:gridCol w="2088232"/>
                <a:gridCol w="3384376"/>
                <a:gridCol w="2448273"/>
              </a:tblGrid>
              <a:tr h="912541">
                <a:tc>
                  <a:txBody>
                    <a:bodyPr/>
                    <a:lstStyle/>
                    <a:p>
                      <a:pPr algn="ctr">
                        <a:lnSpc>
                          <a:spcPct val="115000"/>
                        </a:lnSpc>
                        <a:spcAft>
                          <a:spcPts val="0"/>
                        </a:spcAft>
                      </a:pPr>
                      <a:r>
                        <a:rPr lang="tr-TR" sz="1800" b="1" dirty="0">
                          <a:latin typeface="TimesNewRomanPS-BoldMT"/>
                          <a:ea typeface="Calibri"/>
                          <a:cs typeface="TimesNewRomanPS-BoldMT"/>
                        </a:rPr>
                        <a:t>MİNERAL</a:t>
                      </a:r>
                      <a:endParaRPr lang="tr-TR"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800" b="1" dirty="0">
                          <a:latin typeface="TimesNewRomanPS-BoldMT"/>
                          <a:ea typeface="Calibri"/>
                          <a:cs typeface="TimesNewRomanPS-BoldMT"/>
                        </a:rPr>
                        <a:t>KİMYASAL BİLEŞİM</a:t>
                      </a:r>
                      <a:endParaRPr lang="tr-TR"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800" b="1" dirty="0">
                          <a:latin typeface="TimesNewRomanPS-BoldMT"/>
                          <a:ea typeface="Calibri"/>
                          <a:cs typeface="TimesNewRomanPS-BoldMT"/>
                        </a:rPr>
                        <a:t>İYON DEĞİŞTİRME</a:t>
                      </a:r>
                      <a:endParaRPr lang="tr-TR" sz="1800" dirty="0">
                        <a:latin typeface="Calibri"/>
                        <a:ea typeface="Calibri"/>
                        <a:cs typeface="Times New Roman"/>
                      </a:endParaRPr>
                    </a:p>
                    <a:p>
                      <a:pPr algn="ctr">
                        <a:lnSpc>
                          <a:spcPct val="115000"/>
                        </a:lnSpc>
                        <a:spcAft>
                          <a:spcPts val="0"/>
                        </a:spcAft>
                      </a:pPr>
                      <a:r>
                        <a:rPr lang="tr-TR" sz="1800" b="1" dirty="0">
                          <a:latin typeface="TimesNewRomanPS-BoldMT"/>
                          <a:ea typeface="Calibri"/>
                          <a:cs typeface="TimesNewRomanPS-BoldMT"/>
                        </a:rPr>
                        <a:t>ÖZELLLLİĞİ</a:t>
                      </a:r>
                      <a:endParaRPr lang="tr-TR" sz="1800" dirty="0">
                        <a:latin typeface="Calibri"/>
                        <a:ea typeface="Calibri"/>
                        <a:cs typeface="Times New Roman"/>
                      </a:endParaRPr>
                    </a:p>
                    <a:p>
                      <a:pPr algn="ctr">
                        <a:lnSpc>
                          <a:spcPct val="115000"/>
                        </a:lnSpc>
                        <a:spcAft>
                          <a:spcPts val="0"/>
                        </a:spcAft>
                      </a:pPr>
                      <a:r>
                        <a:rPr lang="tr-TR" sz="1800" b="1" dirty="0">
                          <a:latin typeface="TimesNewRomanPS-BoldMT"/>
                          <a:ea typeface="Calibri"/>
                          <a:cs typeface="TimesNewRomanPS-BoldMT"/>
                        </a:rPr>
                        <a:t>(</a:t>
                      </a:r>
                      <a:r>
                        <a:rPr lang="tr-TR" sz="1800" b="1" dirty="0" err="1">
                          <a:latin typeface="TimesNewRomanPS-BoldMT"/>
                          <a:ea typeface="Calibri"/>
                          <a:cs typeface="TimesNewRomanPS-BoldMT"/>
                        </a:rPr>
                        <a:t>meq</a:t>
                      </a:r>
                      <a:r>
                        <a:rPr lang="tr-TR" sz="1800" b="1" dirty="0">
                          <a:latin typeface="TimesNewRomanPS-BoldMT"/>
                          <a:ea typeface="Calibri"/>
                          <a:cs typeface="TimesNewRomanPS-BoldMT"/>
                        </a:rPr>
                        <a:t>/g)</a:t>
                      </a:r>
                      <a:endParaRPr lang="tr-TR"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37623">
                <a:tc>
                  <a:txBody>
                    <a:bodyPr/>
                    <a:lstStyle/>
                    <a:p>
                      <a:pPr>
                        <a:lnSpc>
                          <a:spcPct val="115000"/>
                        </a:lnSpc>
                        <a:spcAft>
                          <a:spcPts val="0"/>
                        </a:spcAft>
                      </a:pPr>
                      <a:r>
                        <a:rPr lang="tr-TR" sz="1800" dirty="0" err="1">
                          <a:latin typeface="TimesNewRomanPSMT"/>
                          <a:ea typeface="Calibri"/>
                          <a:cs typeface="TimesNewRomanPSMT"/>
                        </a:rPr>
                        <a:t>Analsim</a:t>
                      </a:r>
                      <a:endParaRPr lang="tr-TR" sz="1800" dirty="0">
                        <a:latin typeface="Calibri"/>
                        <a:ea typeface="Calibri"/>
                        <a:cs typeface="Times New Roman"/>
                      </a:endParaRPr>
                    </a:p>
                    <a:p>
                      <a:pPr>
                        <a:lnSpc>
                          <a:spcPct val="115000"/>
                        </a:lnSpc>
                        <a:spcAft>
                          <a:spcPts val="0"/>
                        </a:spcAft>
                      </a:pPr>
                      <a:r>
                        <a:rPr lang="tr-TR" sz="1800" dirty="0" err="1">
                          <a:latin typeface="TimesNewRomanPSMT"/>
                          <a:ea typeface="Calibri"/>
                          <a:cs typeface="TimesNewRomanPSMT"/>
                        </a:rPr>
                        <a:t>Lavmonit</a:t>
                      </a:r>
                      <a:endParaRPr lang="tr-TR" sz="1800" dirty="0">
                        <a:latin typeface="Calibri"/>
                        <a:ea typeface="Calibri"/>
                        <a:cs typeface="Times New Roman"/>
                      </a:endParaRPr>
                    </a:p>
                    <a:p>
                      <a:pPr>
                        <a:lnSpc>
                          <a:spcPct val="115000"/>
                        </a:lnSpc>
                        <a:spcAft>
                          <a:spcPts val="0"/>
                        </a:spcAft>
                      </a:pPr>
                      <a:r>
                        <a:rPr lang="tr-TR" sz="1800" dirty="0" err="1">
                          <a:latin typeface="TimesNewRomanPSMT"/>
                          <a:ea typeface="Calibri"/>
                          <a:cs typeface="TimesNewRomanPSMT"/>
                        </a:rPr>
                        <a:t>Natrolit</a:t>
                      </a:r>
                      <a:endParaRPr lang="tr-TR" sz="1800" dirty="0">
                        <a:latin typeface="Calibri"/>
                        <a:ea typeface="Calibri"/>
                        <a:cs typeface="Times New Roman"/>
                      </a:endParaRPr>
                    </a:p>
                    <a:p>
                      <a:pPr>
                        <a:lnSpc>
                          <a:spcPct val="115000"/>
                        </a:lnSpc>
                        <a:spcAft>
                          <a:spcPts val="0"/>
                        </a:spcAft>
                      </a:pPr>
                      <a:r>
                        <a:rPr lang="tr-TR" sz="1800" dirty="0" err="1">
                          <a:latin typeface="TimesNewRomanPSMT"/>
                          <a:ea typeface="Calibri"/>
                          <a:cs typeface="TimesNewRomanPSMT"/>
                        </a:rPr>
                        <a:t>Mordenit</a:t>
                      </a:r>
                      <a:endParaRPr lang="tr-TR" sz="1800" dirty="0">
                        <a:latin typeface="Calibri"/>
                        <a:ea typeface="Calibri"/>
                        <a:cs typeface="Times New Roman"/>
                      </a:endParaRPr>
                    </a:p>
                    <a:p>
                      <a:pPr>
                        <a:lnSpc>
                          <a:spcPct val="115000"/>
                        </a:lnSpc>
                        <a:spcAft>
                          <a:spcPts val="0"/>
                        </a:spcAft>
                      </a:pPr>
                      <a:r>
                        <a:rPr lang="tr-TR" sz="1800" dirty="0" err="1">
                          <a:latin typeface="TimesNewRomanPSMT"/>
                          <a:ea typeface="Calibri"/>
                          <a:cs typeface="TimesNewRomanPSMT"/>
                        </a:rPr>
                        <a:t>Flipst</a:t>
                      </a:r>
                      <a:endParaRPr lang="tr-TR" sz="1800" dirty="0">
                        <a:latin typeface="Calibri"/>
                        <a:ea typeface="Calibri"/>
                        <a:cs typeface="Times New Roman"/>
                      </a:endParaRPr>
                    </a:p>
                    <a:p>
                      <a:pPr>
                        <a:lnSpc>
                          <a:spcPct val="115000"/>
                        </a:lnSpc>
                        <a:spcAft>
                          <a:spcPts val="0"/>
                        </a:spcAft>
                      </a:pPr>
                      <a:r>
                        <a:rPr lang="tr-TR" sz="1800" dirty="0" err="1">
                          <a:latin typeface="TimesNewRomanPSMT"/>
                          <a:ea typeface="Calibri"/>
                          <a:cs typeface="TimesNewRomanPSMT"/>
                        </a:rPr>
                        <a:t>Eriyonit</a:t>
                      </a:r>
                      <a:endParaRPr lang="tr-TR" sz="1800" dirty="0">
                        <a:latin typeface="Calibri"/>
                        <a:ea typeface="Calibri"/>
                        <a:cs typeface="Times New Roman"/>
                      </a:endParaRPr>
                    </a:p>
                    <a:p>
                      <a:pPr>
                        <a:lnSpc>
                          <a:spcPct val="115000"/>
                        </a:lnSpc>
                        <a:spcAft>
                          <a:spcPts val="0"/>
                        </a:spcAft>
                      </a:pPr>
                      <a:r>
                        <a:rPr lang="tr-TR" sz="1800" dirty="0" err="1">
                          <a:latin typeface="TimesNewRomanPSMT"/>
                          <a:ea typeface="Calibri"/>
                          <a:cs typeface="TimesNewRomanPSMT"/>
                        </a:rPr>
                        <a:t>Şabazit</a:t>
                      </a:r>
                      <a:endParaRPr lang="tr-TR" sz="1800" dirty="0">
                        <a:latin typeface="Calibri"/>
                        <a:ea typeface="Calibri"/>
                        <a:cs typeface="Times New Roman"/>
                      </a:endParaRPr>
                    </a:p>
                    <a:p>
                      <a:pPr>
                        <a:lnSpc>
                          <a:spcPct val="115000"/>
                        </a:lnSpc>
                        <a:spcAft>
                          <a:spcPts val="0"/>
                        </a:spcAft>
                      </a:pPr>
                      <a:r>
                        <a:rPr lang="tr-TR" sz="1800" dirty="0" err="1">
                          <a:latin typeface="TimesNewRomanPSMT"/>
                          <a:ea typeface="Calibri"/>
                          <a:cs typeface="TimesNewRomanPSMT"/>
                        </a:rPr>
                        <a:t>Klinoptlolit</a:t>
                      </a:r>
                      <a:endParaRPr lang="tr-TR"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800" dirty="0">
                          <a:latin typeface="TimesNewRomanPSMT"/>
                          <a:ea typeface="Calibri"/>
                          <a:cs typeface="TimesNewRomanPSMT"/>
                        </a:rPr>
                        <a:t>Na</a:t>
                      </a:r>
                      <a:r>
                        <a:rPr lang="tr-TR" sz="1200" dirty="0">
                          <a:latin typeface="TimesNewRomanPSMT"/>
                          <a:ea typeface="Calibri"/>
                          <a:cs typeface="TimesNewRomanPSMT"/>
                        </a:rPr>
                        <a:t>16</a:t>
                      </a:r>
                      <a:r>
                        <a:rPr lang="tr-TR" sz="1800" dirty="0">
                          <a:latin typeface="TimesNewRomanPSMT"/>
                          <a:ea typeface="Calibri"/>
                          <a:cs typeface="TimesNewRomanPSMT"/>
                        </a:rPr>
                        <a:t>(Al</a:t>
                      </a:r>
                      <a:r>
                        <a:rPr lang="tr-TR" sz="1200" dirty="0">
                          <a:latin typeface="TimesNewRomanPSMT"/>
                          <a:ea typeface="Calibri"/>
                          <a:cs typeface="TimesNewRomanPSMT"/>
                        </a:rPr>
                        <a:t>16</a:t>
                      </a:r>
                      <a:r>
                        <a:rPr lang="tr-TR" sz="1800" dirty="0">
                          <a:latin typeface="TimesNewRomanPSMT"/>
                          <a:ea typeface="Calibri"/>
                          <a:cs typeface="TimesNewRomanPSMT"/>
                        </a:rPr>
                        <a:t>Si</a:t>
                      </a:r>
                      <a:r>
                        <a:rPr lang="tr-TR" sz="1200" dirty="0">
                          <a:latin typeface="TimesNewRomanPSMT"/>
                          <a:ea typeface="Calibri"/>
                          <a:cs typeface="TimesNewRomanPSMT"/>
                        </a:rPr>
                        <a:t>32</a:t>
                      </a:r>
                      <a:r>
                        <a:rPr lang="tr-TR" sz="1800" dirty="0">
                          <a:latin typeface="TimesNewRomanPSMT"/>
                          <a:ea typeface="Calibri"/>
                          <a:cs typeface="TimesNewRomanPSMT"/>
                        </a:rPr>
                        <a:t>O</a:t>
                      </a:r>
                      <a:r>
                        <a:rPr lang="tr-TR" sz="1200" dirty="0">
                          <a:latin typeface="TimesNewRomanPSMT"/>
                          <a:ea typeface="Calibri"/>
                          <a:cs typeface="TimesNewRomanPSMT"/>
                        </a:rPr>
                        <a:t>96</a:t>
                      </a:r>
                      <a:r>
                        <a:rPr lang="tr-TR" sz="1800" dirty="0">
                          <a:latin typeface="TimesNewRomanPSMT"/>
                          <a:ea typeface="Calibri"/>
                          <a:cs typeface="TimesNewRomanPSMT"/>
                        </a:rPr>
                        <a:t>).16H</a:t>
                      </a:r>
                      <a:r>
                        <a:rPr lang="tr-TR" sz="1200" dirty="0">
                          <a:latin typeface="TimesNewRomanPSMT"/>
                          <a:ea typeface="Calibri"/>
                          <a:cs typeface="TimesNewRomanPSMT"/>
                        </a:rPr>
                        <a:t>2</a:t>
                      </a:r>
                      <a:r>
                        <a:rPr lang="tr-TR" sz="1800" dirty="0">
                          <a:latin typeface="TimesNewRomanPSMT"/>
                          <a:ea typeface="Calibri"/>
                          <a:cs typeface="TimesNewRomanPSMT"/>
                        </a:rPr>
                        <a:t>O</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Ca</a:t>
                      </a:r>
                      <a:r>
                        <a:rPr lang="tr-TR" sz="1200" dirty="0">
                          <a:latin typeface="TimesNewRomanPSMT"/>
                          <a:ea typeface="Calibri"/>
                          <a:cs typeface="TimesNewRomanPSMT"/>
                        </a:rPr>
                        <a:t>4</a:t>
                      </a:r>
                      <a:r>
                        <a:rPr lang="tr-TR" sz="1800" dirty="0">
                          <a:latin typeface="TimesNewRomanPSMT"/>
                          <a:ea typeface="Calibri"/>
                          <a:cs typeface="TimesNewRomanPSMT"/>
                        </a:rPr>
                        <a:t>(Al</a:t>
                      </a:r>
                      <a:r>
                        <a:rPr lang="tr-TR" sz="1200" dirty="0">
                          <a:latin typeface="TimesNewRomanPSMT"/>
                          <a:ea typeface="Calibri"/>
                          <a:cs typeface="TimesNewRomanPSMT"/>
                        </a:rPr>
                        <a:t>8</a:t>
                      </a:r>
                      <a:r>
                        <a:rPr lang="tr-TR" sz="1800" dirty="0">
                          <a:latin typeface="TimesNewRomanPSMT"/>
                          <a:ea typeface="Calibri"/>
                          <a:cs typeface="TimesNewRomanPSMT"/>
                        </a:rPr>
                        <a:t>Si</a:t>
                      </a:r>
                      <a:r>
                        <a:rPr lang="tr-TR" sz="1200" dirty="0">
                          <a:latin typeface="TimesNewRomanPSMT"/>
                          <a:ea typeface="Calibri"/>
                          <a:cs typeface="TimesNewRomanPSMT"/>
                        </a:rPr>
                        <a:t>46</a:t>
                      </a:r>
                      <a:r>
                        <a:rPr lang="tr-TR" sz="1800" dirty="0">
                          <a:latin typeface="TimesNewRomanPSMT"/>
                          <a:ea typeface="Calibri"/>
                          <a:cs typeface="TimesNewRomanPSMT"/>
                        </a:rPr>
                        <a:t>O</a:t>
                      </a:r>
                      <a:r>
                        <a:rPr lang="tr-TR" sz="1200" dirty="0">
                          <a:latin typeface="TimesNewRomanPSMT"/>
                          <a:ea typeface="Calibri"/>
                          <a:cs typeface="TimesNewRomanPSMT"/>
                        </a:rPr>
                        <a:t>1o8</a:t>
                      </a:r>
                      <a:r>
                        <a:rPr lang="tr-TR" sz="1800" dirty="0">
                          <a:latin typeface="TimesNewRomanPSMT"/>
                          <a:ea typeface="Calibri"/>
                          <a:cs typeface="TimesNewRomanPSMT"/>
                        </a:rPr>
                        <a:t>).16H</a:t>
                      </a:r>
                      <a:r>
                        <a:rPr lang="tr-TR" sz="1200" dirty="0">
                          <a:latin typeface="TimesNewRomanPSMT"/>
                          <a:ea typeface="Calibri"/>
                          <a:cs typeface="TimesNewRomanPSMT"/>
                        </a:rPr>
                        <a:t>2</a:t>
                      </a:r>
                      <a:r>
                        <a:rPr lang="tr-TR" sz="1800" dirty="0">
                          <a:latin typeface="TimesNewRomanPSMT"/>
                          <a:ea typeface="Calibri"/>
                          <a:cs typeface="TimesNewRomanPSMT"/>
                        </a:rPr>
                        <a:t>O</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Na</a:t>
                      </a:r>
                      <a:r>
                        <a:rPr lang="tr-TR" sz="1200" dirty="0">
                          <a:latin typeface="TimesNewRomanPSMT"/>
                          <a:ea typeface="Calibri"/>
                          <a:cs typeface="TimesNewRomanPSMT"/>
                        </a:rPr>
                        <a:t>16</a:t>
                      </a:r>
                      <a:r>
                        <a:rPr lang="tr-TR" sz="1800" dirty="0">
                          <a:latin typeface="TimesNewRomanPSMT"/>
                          <a:ea typeface="Calibri"/>
                          <a:cs typeface="TimesNewRomanPSMT"/>
                        </a:rPr>
                        <a:t>(Al</a:t>
                      </a:r>
                      <a:r>
                        <a:rPr lang="tr-TR" sz="1200" dirty="0">
                          <a:latin typeface="TimesNewRomanPSMT"/>
                          <a:ea typeface="Calibri"/>
                          <a:cs typeface="TimesNewRomanPSMT"/>
                        </a:rPr>
                        <a:t>16</a:t>
                      </a:r>
                      <a:r>
                        <a:rPr lang="tr-TR" sz="1800" dirty="0">
                          <a:latin typeface="TimesNewRomanPSMT"/>
                          <a:ea typeface="Calibri"/>
                          <a:cs typeface="TimesNewRomanPSMT"/>
                        </a:rPr>
                        <a:t>Si</a:t>
                      </a:r>
                      <a:r>
                        <a:rPr lang="tr-TR" sz="1200" dirty="0">
                          <a:latin typeface="TimesNewRomanPSMT"/>
                          <a:ea typeface="Calibri"/>
                          <a:cs typeface="TimesNewRomanPSMT"/>
                        </a:rPr>
                        <a:t>24</a:t>
                      </a:r>
                      <a:r>
                        <a:rPr lang="tr-TR" sz="1800" dirty="0">
                          <a:latin typeface="TimesNewRomanPSMT"/>
                          <a:ea typeface="Calibri"/>
                          <a:cs typeface="TimesNewRomanPSMT"/>
                        </a:rPr>
                        <a:t>O</a:t>
                      </a:r>
                      <a:r>
                        <a:rPr lang="tr-TR" sz="1200" dirty="0">
                          <a:latin typeface="TimesNewRomanPSMT"/>
                          <a:ea typeface="Calibri"/>
                          <a:cs typeface="TimesNewRomanPSMT"/>
                        </a:rPr>
                        <a:t>80</a:t>
                      </a:r>
                      <a:r>
                        <a:rPr lang="tr-TR" sz="1800" dirty="0">
                          <a:latin typeface="TimesNewRomanPSMT"/>
                          <a:ea typeface="Calibri"/>
                          <a:cs typeface="TimesNewRomanPSMT"/>
                        </a:rPr>
                        <a:t>).12H</a:t>
                      </a:r>
                      <a:r>
                        <a:rPr lang="tr-TR" sz="1200" dirty="0">
                          <a:latin typeface="TimesNewRomanPSMT"/>
                          <a:ea typeface="Calibri"/>
                          <a:cs typeface="TimesNewRomanPSMT"/>
                        </a:rPr>
                        <a:t>2</a:t>
                      </a:r>
                      <a:r>
                        <a:rPr lang="tr-TR" sz="1800" dirty="0">
                          <a:latin typeface="TimesNewRomanPSMT"/>
                          <a:ea typeface="Calibri"/>
                          <a:cs typeface="TimesNewRomanPSMT"/>
                        </a:rPr>
                        <a:t>O</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Na</a:t>
                      </a:r>
                      <a:r>
                        <a:rPr lang="tr-TR" sz="1200" dirty="0">
                          <a:latin typeface="TimesNewRomanPSMT"/>
                          <a:ea typeface="Calibri"/>
                          <a:cs typeface="TimesNewRomanPSMT"/>
                        </a:rPr>
                        <a:t>8</a:t>
                      </a:r>
                      <a:r>
                        <a:rPr lang="tr-TR" sz="1800" dirty="0">
                          <a:latin typeface="TimesNewRomanPSMT"/>
                          <a:ea typeface="Calibri"/>
                          <a:cs typeface="TimesNewRomanPSMT"/>
                        </a:rPr>
                        <a:t>(Al</a:t>
                      </a:r>
                      <a:r>
                        <a:rPr lang="tr-TR" sz="1200" dirty="0">
                          <a:latin typeface="TimesNewRomanPSMT"/>
                          <a:ea typeface="Calibri"/>
                          <a:cs typeface="TimesNewRomanPSMT"/>
                        </a:rPr>
                        <a:t>8</a:t>
                      </a:r>
                      <a:r>
                        <a:rPr lang="tr-TR" sz="1800" dirty="0">
                          <a:latin typeface="TimesNewRomanPSMT"/>
                          <a:ea typeface="Calibri"/>
                          <a:cs typeface="TimesNewRomanPSMT"/>
                        </a:rPr>
                        <a:t>Si</a:t>
                      </a:r>
                      <a:r>
                        <a:rPr lang="tr-TR" sz="1200" dirty="0">
                          <a:latin typeface="TimesNewRomanPSMT"/>
                          <a:ea typeface="Calibri"/>
                          <a:cs typeface="TimesNewRomanPSMT"/>
                        </a:rPr>
                        <a:t>40</a:t>
                      </a:r>
                      <a:r>
                        <a:rPr lang="tr-TR" sz="1800" dirty="0">
                          <a:latin typeface="TimesNewRomanPSMT"/>
                          <a:ea typeface="Calibri"/>
                          <a:cs typeface="TimesNewRomanPSMT"/>
                        </a:rPr>
                        <a:t>O</a:t>
                      </a:r>
                      <a:r>
                        <a:rPr lang="tr-TR" sz="1200" dirty="0">
                          <a:latin typeface="TimesNewRomanPSMT"/>
                          <a:ea typeface="Calibri"/>
                          <a:cs typeface="TimesNewRomanPSMT"/>
                        </a:rPr>
                        <a:t>96</a:t>
                      </a:r>
                      <a:r>
                        <a:rPr lang="tr-TR" sz="1800" dirty="0">
                          <a:latin typeface="TimesNewRomanPSMT"/>
                          <a:ea typeface="Calibri"/>
                          <a:cs typeface="TimesNewRomanPSMT"/>
                        </a:rPr>
                        <a:t>).24H</a:t>
                      </a:r>
                      <a:r>
                        <a:rPr lang="tr-TR" sz="1200" dirty="0">
                          <a:latin typeface="TimesNewRomanPSMT"/>
                          <a:ea typeface="Calibri"/>
                          <a:cs typeface="TimesNewRomanPSMT"/>
                        </a:rPr>
                        <a:t>2</a:t>
                      </a:r>
                      <a:r>
                        <a:rPr lang="tr-TR" sz="1800" dirty="0">
                          <a:latin typeface="TimesNewRomanPSMT"/>
                          <a:ea typeface="Calibri"/>
                          <a:cs typeface="TimesNewRomanPSMT"/>
                        </a:rPr>
                        <a:t>O</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a:t>
                      </a:r>
                      <a:r>
                        <a:rPr lang="tr-TR" sz="1800" dirty="0" err="1">
                          <a:latin typeface="TimesNewRomanPSMT"/>
                          <a:ea typeface="Calibri"/>
                          <a:cs typeface="TimesNewRomanPSMT"/>
                        </a:rPr>
                        <a:t>Na</a:t>
                      </a:r>
                      <a:r>
                        <a:rPr lang="tr-TR" sz="1800" dirty="0">
                          <a:latin typeface="TimesNewRomanPSMT"/>
                          <a:ea typeface="Calibri"/>
                          <a:cs typeface="TimesNewRomanPSMT"/>
                        </a:rPr>
                        <a:t>,K)10(Al</a:t>
                      </a:r>
                      <a:r>
                        <a:rPr lang="tr-TR" sz="1200" dirty="0">
                          <a:latin typeface="TimesNewRomanPSMT"/>
                          <a:ea typeface="Calibri"/>
                          <a:cs typeface="TimesNewRomanPSMT"/>
                        </a:rPr>
                        <a:t>10</a:t>
                      </a:r>
                      <a:r>
                        <a:rPr lang="tr-TR" sz="1800" dirty="0">
                          <a:latin typeface="TimesNewRomanPSMT"/>
                          <a:ea typeface="Calibri"/>
                          <a:cs typeface="TimesNewRomanPSMT"/>
                        </a:rPr>
                        <a:t>Si</a:t>
                      </a:r>
                      <a:r>
                        <a:rPr lang="tr-TR" sz="1200" dirty="0">
                          <a:latin typeface="TimesNewRomanPSMT"/>
                          <a:ea typeface="Calibri"/>
                          <a:cs typeface="TimesNewRomanPSMT"/>
                        </a:rPr>
                        <a:t>22</a:t>
                      </a:r>
                      <a:r>
                        <a:rPr lang="tr-TR" sz="1800" dirty="0">
                          <a:latin typeface="TimesNewRomanPSMT"/>
                          <a:ea typeface="Calibri"/>
                          <a:cs typeface="TimesNewRomanPSMT"/>
                        </a:rPr>
                        <a:t>O</a:t>
                      </a:r>
                      <a:r>
                        <a:rPr lang="tr-TR" sz="1200" dirty="0">
                          <a:latin typeface="TimesNewRomanPSMT"/>
                          <a:ea typeface="Calibri"/>
                          <a:cs typeface="TimesNewRomanPSMT"/>
                        </a:rPr>
                        <a:t>64</a:t>
                      </a:r>
                      <a:r>
                        <a:rPr lang="tr-TR" sz="1800" dirty="0">
                          <a:latin typeface="TimesNewRomanPSMT"/>
                          <a:ea typeface="Calibri"/>
                          <a:cs typeface="TimesNewRomanPSMT"/>
                        </a:rPr>
                        <a:t>).24H</a:t>
                      </a:r>
                      <a:r>
                        <a:rPr lang="tr-TR" sz="1200" dirty="0">
                          <a:latin typeface="TimesNewRomanPSMT"/>
                          <a:ea typeface="Calibri"/>
                          <a:cs typeface="TimesNewRomanPSMT"/>
                        </a:rPr>
                        <a:t>2</a:t>
                      </a:r>
                      <a:r>
                        <a:rPr lang="tr-TR" sz="1800" dirty="0">
                          <a:latin typeface="TimesNewRomanPSMT"/>
                          <a:ea typeface="Calibri"/>
                          <a:cs typeface="TimesNewRomanPSMT"/>
                        </a:rPr>
                        <a:t>O</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a:t>
                      </a:r>
                      <a:r>
                        <a:rPr lang="tr-TR" sz="1800" dirty="0" err="1">
                          <a:latin typeface="TimesNewRomanPSMT"/>
                          <a:ea typeface="Calibri"/>
                          <a:cs typeface="TimesNewRomanPSMT"/>
                        </a:rPr>
                        <a:t>Na</a:t>
                      </a:r>
                      <a:r>
                        <a:rPr lang="tr-TR" sz="1800" dirty="0">
                          <a:latin typeface="TimesNewRomanPSMT"/>
                          <a:ea typeface="Calibri"/>
                          <a:cs typeface="TimesNewRomanPSMT"/>
                        </a:rPr>
                        <a:t>,K,</a:t>
                      </a:r>
                      <a:r>
                        <a:rPr lang="tr-TR" sz="1800" dirty="0" err="1">
                          <a:latin typeface="TimesNewRomanPSMT"/>
                          <a:ea typeface="Calibri"/>
                          <a:cs typeface="TimesNewRomanPSMT"/>
                        </a:rPr>
                        <a:t>Ca</a:t>
                      </a:r>
                      <a:r>
                        <a:rPr lang="tr-TR" sz="1800" dirty="0">
                          <a:latin typeface="TimesNewRomanPSMT"/>
                          <a:ea typeface="Calibri"/>
                          <a:cs typeface="TimesNewRomanPSMT"/>
                        </a:rPr>
                        <a:t>)9(Al</a:t>
                      </a:r>
                      <a:r>
                        <a:rPr lang="tr-TR" sz="1200" dirty="0">
                          <a:latin typeface="TimesNewRomanPSMT"/>
                          <a:ea typeface="Calibri"/>
                          <a:cs typeface="TimesNewRomanPSMT"/>
                        </a:rPr>
                        <a:t>9</a:t>
                      </a:r>
                      <a:r>
                        <a:rPr lang="tr-TR" sz="1800" dirty="0">
                          <a:latin typeface="TimesNewRomanPSMT"/>
                          <a:ea typeface="Calibri"/>
                          <a:cs typeface="TimesNewRomanPSMT"/>
                        </a:rPr>
                        <a:t>Si</a:t>
                      </a:r>
                      <a:r>
                        <a:rPr lang="tr-TR" sz="1200" dirty="0">
                          <a:latin typeface="TimesNewRomanPSMT"/>
                          <a:ea typeface="Calibri"/>
                          <a:cs typeface="TimesNewRomanPSMT"/>
                        </a:rPr>
                        <a:t>27</a:t>
                      </a:r>
                      <a:r>
                        <a:rPr lang="tr-TR" sz="1800" dirty="0">
                          <a:latin typeface="TimesNewRomanPSMT"/>
                          <a:ea typeface="Calibri"/>
                          <a:cs typeface="TimesNewRomanPSMT"/>
                        </a:rPr>
                        <a:t>O</a:t>
                      </a:r>
                      <a:r>
                        <a:rPr lang="tr-TR" sz="1200" dirty="0">
                          <a:latin typeface="TimesNewRomanPSMT"/>
                          <a:ea typeface="Calibri"/>
                          <a:cs typeface="TimesNewRomanPSMT"/>
                        </a:rPr>
                        <a:t>72</a:t>
                      </a:r>
                      <a:r>
                        <a:rPr lang="tr-TR" sz="1800" dirty="0">
                          <a:latin typeface="TimesNewRomanPSMT"/>
                          <a:ea typeface="Calibri"/>
                          <a:cs typeface="TimesNewRomanPSMT"/>
                        </a:rPr>
                        <a:t>).27H</a:t>
                      </a:r>
                      <a:r>
                        <a:rPr lang="tr-TR" sz="1200" dirty="0">
                          <a:latin typeface="TimesNewRomanPSMT"/>
                          <a:ea typeface="Calibri"/>
                          <a:cs typeface="TimesNewRomanPSMT"/>
                        </a:rPr>
                        <a:t>2</a:t>
                      </a:r>
                      <a:r>
                        <a:rPr lang="tr-TR" sz="1800" dirty="0">
                          <a:latin typeface="TimesNewRomanPSMT"/>
                          <a:ea typeface="Calibri"/>
                          <a:cs typeface="TimesNewRomanPSMT"/>
                        </a:rPr>
                        <a:t>O</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a:t>
                      </a:r>
                      <a:r>
                        <a:rPr lang="tr-TR" sz="1800" dirty="0" err="1">
                          <a:latin typeface="TimesNewRomanPSMT"/>
                          <a:ea typeface="Calibri"/>
                          <a:cs typeface="TimesNewRomanPSMT"/>
                        </a:rPr>
                        <a:t>Ca</a:t>
                      </a:r>
                      <a:r>
                        <a:rPr lang="tr-TR" sz="1800" dirty="0">
                          <a:latin typeface="TimesNewRomanPSMT"/>
                          <a:ea typeface="Calibri"/>
                          <a:cs typeface="TimesNewRomanPSMT"/>
                        </a:rPr>
                        <a:t>,</a:t>
                      </a:r>
                      <a:r>
                        <a:rPr lang="tr-TR" sz="1800" dirty="0" err="1">
                          <a:latin typeface="TimesNewRomanPSMT"/>
                          <a:ea typeface="Calibri"/>
                          <a:cs typeface="TimesNewRomanPSMT"/>
                        </a:rPr>
                        <a:t>Na</a:t>
                      </a:r>
                      <a:r>
                        <a:rPr lang="tr-TR" sz="1800" dirty="0">
                          <a:latin typeface="TimesNewRomanPSMT"/>
                          <a:ea typeface="Calibri"/>
                          <a:cs typeface="TimesNewRomanPSMT"/>
                        </a:rPr>
                        <a:t>)6(Al</a:t>
                      </a:r>
                      <a:r>
                        <a:rPr lang="tr-TR" sz="1200" dirty="0">
                          <a:latin typeface="TimesNewRomanPSMT"/>
                          <a:ea typeface="Calibri"/>
                          <a:cs typeface="TimesNewRomanPSMT"/>
                        </a:rPr>
                        <a:t>12</a:t>
                      </a:r>
                      <a:r>
                        <a:rPr lang="tr-TR" sz="1800" dirty="0">
                          <a:latin typeface="TimesNewRomanPSMT"/>
                          <a:ea typeface="Calibri"/>
                          <a:cs typeface="TimesNewRomanPSMT"/>
                        </a:rPr>
                        <a:t>Si</a:t>
                      </a:r>
                      <a:r>
                        <a:rPr lang="tr-TR" sz="1200" dirty="0">
                          <a:latin typeface="TimesNewRomanPSMT"/>
                          <a:ea typeface="Calibri"/>
                          <a:cs typeface="TimesNewRomanPSMT"/>
                        </a:rPr>
                        <a:t>24</a:t>
                      </a:r>
                      <a:r>
                        <a:rPr lang="tr-TR" sz="1800" dirty="0">
                          <a:latin typeface="TimesNewRomanPSMT"/>
                          <a:ea typeface="Calibri"/>
                          <a:cs typeface="TimesNewRomanPSMT"/>
                        </a:rPr>
                        <a:t>O</a:t>
                      </a:r>
                      <a:r>
                        <a:rPr lang="tr-TR" sz="1200" dirty="0">
                          <a:latin typeface="TimesNewRomanPSMT"/>
                          <a:ea typeface="Calibri"/>
                          <a:cs typeface="TimesNewRomanPSMT"/>
                        </a:rPr>
                        <a:t>72</a:t>
                      </a:r>
                      <a:r>
                        <a:rPr lang="tr-TR" sz="1800" dirty="0">
                          <a:latin typeface="TimesNewRomanPSMT"/>
                          <a:ea typeface="Calibri"/>
                          <a:cs typeface="TimesNewRomanPSMT"/>
                        </a:rPr>
                        <a:t>).40H</a:t>
                      </a:r>
                      <a:r>
                        <a:rPr lang="tr-TR" sz="1200" dirty="0">
                          <a:latin typeface="TimesNewRomanPSMT"/>
                          <a:ea typeface="Calibri"/>
                          <a:cs typeface="TimesNewRomanPSMT"/>
                        </a:rPr>
                        <a:t>2</a:t>
                      </a:r>
                      <a:r>
                        <a:rPr lang="tr-TR" sz="1800" dirty="0">
                          <a:latin typeface="TimesNewRomanPSMT"/>
                          <a:ea typeface="Calibri"/>
                          <a:cs typeface="TimesNewRomanPSMT"/>
                        </a:rPr>
                        <a:t>O</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(K</a:t>
                      </a:r>
                      <a:r>
                        <a:rPr lang="tr-TR" sz="1200" dirty="0">
                          <a:latin typeface="TimesNewRomanPSMT"/>
                          <a:ea typeface="Calibri"/>
                          <a:cs typeface="TimesNewRomanPSMT"/>
                        </a:rPr>
                        <a:t>4</a:t>
                      </a:r>
                      <a:r>
                        <a:rPr lang="tr-TR" sz="1800" dirty="0">
                          <a:latin typeface="TimesNewRomanPSMT"/>
                          <a:ea typeface="Calibri"/>
                          <a:cs typeface="TimesNewRomanPSMT"/>
                        </a:rPr>
                        <a:t>Na</a:t>
                      </a:r>
                      <a:r>
                        <a:rPr lang="tr-TR" sz="1200" dirty="0">
                          <a:latin typeface="TimesNewRomanPSMT"/>
                          <a:ea typeface="Calibri"/>
                          <a:cs typeface="TimesNewRomanPSMT"/>
                        </a:rPr>
                        <a:t>4</a:t>
                      </a:r>
                      <a:r>
                        <a:rPr lang="tr-TR" sz="1800" dirty="0">
                          <a:latin typeface="TimesNewRomanPSMT"/>
                          <a:ea typeface="Calibri"/>
                          <a:cs typeface="TimesNewRomanPSMT"/>
                        </a:rPr>
                        <a:t>)(Al</a:t>
                      </a:r>
                      <a:r>
                        <a:rPr lang="tr-TR" sz="1200" dirty="0">
                          <a:latin typeface="TimesNewRomanPSMT"/>
                          <a:ea typeface="Calibri"/>
                          <a:cs typeface="TimesNewRomanPSMT"/>
                        </a:rPr>
                        <a:t>8</a:t>
                      </a:r>
                      <a:r>
                        <a:rPr lang="tr-TR" sz="1800" dirty="0">
                          <a:latin typeface="TimesNewRomanPSMT"/>
                          <a:ea typeface="Calibri"/>
                          <a:cs typeface="TimesNewRomanPSMT"/>
                        </a:rPr>
                        <a:t>Si</a:t>
                      </a:r>
                      <a:r>
                        <a:rPr lang="tr-TR" sz="1200" dirty="0">
                          <a:latin typeface="TimesNewRomanPSMT"/>
                          <a:ea typeface="Calibri"/>
                          <a:cs typeface="TimesNewRomanPSMT"/>
                        </a:rPr>
                        <a:t>40</a:t>
                      </a:r>
                      <a:r>
                        <a:rPr lang="tr-TR" sz="1800" dirty="0">
                          <a:latin typeface="TimesNewRomanPSMT"/>
                          <a:ea typeface="Calibri"/>
                          <a:cs typeface="TimesNewRomanPSMT"/>
                        </a:rPr>
                        <a:t>O</a:t>
                      </a:r>
                      <a:r>
                        <a:rPr lang="tr-TR" sz="1200" dirty="0">
                          <a:latin typeface="TimesNewRomanPSMT"/>
                          <a:ea typeface="Calibri"/>
                          <a:cs typeface="TimesNewRomanPSMT"/>
                        </a:rPr>
                        <a:t>96</a:t>
                      </a:r>
                      <a:r>
                        <a:rPr lang="tr-TR" sz="1800" dirty="0">
                          <a:latin typeface="TimesNewRomanPSMT"/>
                          <a:ea typeface="Calibri"/>
                          <a:cs typeface="TimesNewRomanPSMT"/>
                        </a:rPr>
                        <a:t>).24H</a:t>
                      </a:r>
                      <a:r>
                        <a:rPr lang="tr-TR" sz="1200" dirty="0">
                          <a:latin typeface="TimesNewRomanPSMT"/>
                          <a:ea typeface="Calibri"/>
                          <a:cs typeface="TimesNewRomanPSMT"/>
                        </a:rPr>
                        <a:t>2</a:t>
                      </a:r>
                      <a:r>
                        <a:rPr lang="tr-TR" sz="1800" dirty="0">
                          <a:latin typeface="TimesNewRomanPSMT"/>
                          <a:ea typeface="Calibri"/>
                          <a:cs typeface="TimesNewRomanPSMT"/>
                        </a:rPr>
                        <a:t>O</a:t>
                      </a:r>
                      <a:endParaRPr lang="tr-TR"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800" dirty="0">
                          <a:latin typeface="TimesNewRomanPSMT"/>
                          <a:ea typeface="Calibri"/>
                          <a:cs typeface="TimesNewRomanPSMT"/>
                        </a:rPr>
                        <a:t>4.54</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4.25</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5.26</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2.29</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3.87</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3.12</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3.81</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2.54</a:t>
                      </a:r>
                      <a:endParaRPr lang="tr-TR"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latin typeface="Times New Roman" pitchFamily="18" charset="0"/>
                <a:cs typeface="Times New Roman" pitchFamily="18" charset="0"/>
              </a:rPr>
              <a:t>ZEOLİTLER</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279861" y="1412890"/>
            <a:ext cx="8686800" cy="5112568"/>
          </a:xfrm>
        </p:spPr>
        <p:txBody>
          <a:bodyPr>
            <a:normAutofit fontScale="62500" lnSpcReduction="20000"/>
          </a:bodyPr>
          <a:lstStyle/>
          <a:p>
            <a:pPr>
              <a:buNone/>
            </a:pPr>
            <a:r>
              <a:rPr lang="tr-TR" b="1" dirty="0" smtClean="0"/>
              <a:t>		</a:t>
            </a:r>
            <a:r>
              <a:rPr lang="tr-TR" b="1" dirty="0" err="1" smtClean="0">
                <a:latin typeface="Times New Roman" pitchFamily="18" charset="0"/>
                <a:cs typeface="Times New Roman" pitchFamily="18" charset="0"/>
              </a:rPr>
              <a:t>Adsorplama</a:t>
            </a:r>
            <a:endParaRPr lang="tr-TR" dirty="0" smtClean="0">
              <a:latin typeface="Times New Roman" pitchFamily="18" charset="0"/>
              <a:cs typeface="Times New Roman" pitchFamily="18" charset="0"/>
            </a:endParaRPr>
          </a:p>
          <a:p>
            <a:pPr>
              <a:buNone/>
            </a:pPr>
            <a:r>
              <a:rPr lang="tr-TR" dirty="0" smtClean="0">
                <a:latin typeface="Times New Roman" pitchFamily="18" charset="0"/>
                <a:cs typeface="Times New Roman" pitchFamily="18" charset="0"/>
              </a:rPr>
              <a:t>		</a:t>
            </a:r>
          </a:p>
          <a:p>
            <a:pPr>
              <a:buNone/>
            </a:pPr>
            <a:r>
              <a:rPr lang="tr-TR" dirty="0" smtClean="0">
                <a:latin typeface="Times New Roman" pitchFamily="18" charset="0"/>
                <a:cs typeface="Times New Roman" pitchFamily="18" charset="0"/>
              </a:rPr>
              <a:t>		Zeolitlerin en önemli özelliklerinden biri bal peteğine benzeyen mikro gözenekli bir yapıya sahip olmasıdır. Mikro pencerelerle birleşerek bir boşluk ve kanal sistemi oluşturan bu mikro gözenekler, normal oda sıcaklığında su molekülleri ile doludur. </a:t>
            </a:r>
            <a:r>
              <a:rPr lang="tr-TR" dirty="0" err="1" smtClean="0">
                <a:latin typeface="Times New Roman" pitchFamily="18" charset="0"/>
                <a:cs typeface="Times New Roman" pitchFamily="18" charset="0"/>
              </a:rPr>
              <a:t>Zeolitik</a:t>
            </a:r>
            <a:r>
              <a:rPr lang="tr-TR" dirty="0" smtClean="0">
                <a:latin typeface="Times New Roman" pitchFamily="18" charset="0"/>
                <a:cs typeface="Times New Roman" pitchFamily="18" charset="0"/>
              </a:rPr>
              <a:t> su olarak adlandırılan bu su molekülleri, zeolitler ısıtıldığında yapıdan uzaklaşırlar. Genellikle 350–400º</a:t>
            </a:r>
            <a:r>
              <a:rPr lang="tr-TR" dirty="0" err="1" smtClean="0">
                <a:latin typeface="Times New Roman" pitchFamily="18" charset="0"/>
                <a:cs typeface="Times New Roman" pitchFamily="18" charset="0"/>
              </a:rPr>
              <a:t>C’de</a:t>
            </a:r>
            <a:r>
              <a:rPr lang="tr-TR" dirty="0" smtClean="0">
                <a:latin typeface="Times New Roman" pitchFamily="18" charset="0"/>
                <a:cs typeface="Times New Roman" pitchFamily="18" charset="0"/>
              </a:rPr>
              <a:t> ısıtılarak buharlaştırılan suyun kristal yapıda bıraktığı boşluklar, bu boşluğa sığabilecek büyüklükteki gaz ve sıvı molekülleri ile doldurulabilir. Ancak zeolitlerin, homojen bir mikro pencere ve kanal giriş çapına sahip olmaları nedeniyle, bir gaz veya sıvı karışımından sadece bu pencereden geçebilecek büyüklükteki moleküller </a:t>
            </a:r>
            <a:r>
              <a:rPr lang="tr-TR" dirty="0" err="1" smtClean="0">
                <a:latin typeface="Times New Roman" pitchFamily="18" charset="0"/>
                <a:cs typeface="Times New Roman" pitchFamily="18" charset="0"/>
              </a:rPr>
              <a:t>adsorplanır</a:t>
            </a:r>
            <a:r>
              <a:rPr lang="tr-TR" dirty="0" smtClean="0">
                <a:latin typeface="Times New Roman" pitchFamily="18" charset="0"/>
                <a:cs typeface="Times New Roman" pitchFamily="18" charset="0"/>
              </a:rPr>
              <a:t>. Daha büyük olanlar bu gözeneklerin dışında kalır. Bu özelliklerinden dolayı zeolitlere </a:t>
            </a:r>
            <a:r>
              <a:rPr lang="tr-TR" i="1" dirty="0" smtClean="0">
                <a:latin typeface="Times New Roman" pitchFamily="18" charset="0"/>
                <a:cs typeface="Times New Roman" pitchFamily="18" charset="0"/>
              </a:rPr>
              <a:t>moleküler elek </a:t>
            </a:r>
            <a:r>
              <a:rPr lang="tr-TR" dirty="0" smtClean="0">
                <a:latin typeface="Times New Roman" pitchFamily="18" charset="0"/>
                <a:cs typeface="Times New Roman" pitchFamily="18" charset="0"/>
              </a:rPr>
              <a:t>adı verilir. Zeolitlerde </a:t>
            </a:r>
            <a:r>
              <a:rPr lang="tr-TR" dirty="0" err="1" smtClean="0">
                <a:latin typeface="Times New Roman" pitchFamily="18" charset="0"/>
                <a:cs typeface="Times New Roman" pitchFamily="18" charset="0"/>
              </a:rPr>
              <a:t>adsorpsiyon</a:t>
            </a:r>
            <a:r>
              <a:rPr lang="tr-TR" dirty="0" smtClean="0">
                <a:latin typeface="Times New Roman" pitchFamily="18" charset="0"/>
                <a:cs typeface="Times New Roman" pitchFamily="18" charset="0"/>
              </a:rPr>
              <a:t> olayı bir yüzey tutunmasından çok mikro gözeneklerin doldurulmasıdır. </a:t>
            </a:r>
            <a:r>
              <a:rPr lang="tr-TR" dirty="0" err="1" smtClean="0">
                <a:latin typeface="Times New Roman" pitchFamily="18" charset="0"/>
                <a:cs typeface="Times New Roman" pitchFamily="18" charset="0"/>
              </a:rPr>
              <a:t>Adsorpsiyon</a:t>
            </a:r>
            <a:r>
              <a:rPr lang="tr-TR" dirty="0" smtClean="0">
                <a:latin typeface="Times New Roman" pitchFamily="18" charset="0"/>
                <a:cs typeface="Times New Roman" pitchFamily="18" charset="0"/>
              </a:rPr>
              <a:t> olayını denetleyen mikro gözeneklerin alanı, birkaç yüz m²/g mertebesindedir. Zeolitler kuru ağırlıklarının %30’una kadar gaz veya sıvı molekülünü </a:t>
            </a:r>
            <a:r>
              <a:rPr lang="tr-TR" dirty="0" err="1" smtClean="0">
                <a:latin typeface="Times New Roman" pitchFamily="18" charset="0"/>
                <a:cs typeface="Times New Roman" pitchFamily="18" charset="0"/>
              </a:rPr>
              <a:t>adsorplayabilir</a:t>
            </a:r>
            <a:r>
              <a:rPr lang="tr-TR" dirty="0" smtClean="0">
                <a:latin typeface="Times New Roman" pitchFamily="18" charset="0"/>
                <a:cs typeface="Times New Roman" pitchFamily="18" charset="0"/>
              </a:rPr>
              <a:t>. Zeolitlerin adsorpsiyonu; sıcaklık, basınç, gazın cinsi, </a:t>
            </a:r>
            <a:r>
              <a:rPr lang="tr-TR" dirty="0" err="1" smtClean="0">
                <a:latin typeface="Times New Roman" pitchFamily="18" charset="0"/>
                <a:cs typeface="Times New Roman" pitchFamily="18" charset="0"/>
              </a:rPr>
              <a:t>dehidratasyon</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desorpsiyon</a:t>
            </a:r>
            <a:r>
              <a:rPr lang="tr-TR" dirty="0" smtClean="0">
                <a:latin typeface="Times New Roman" pitchFamily="18" charset="0"/>
                <a:cs typeface="Times New Roman" pitchFamily="18" charset="0"/>
              </a:rPr>
              <a:t> şartları, zeolitin kimyası ve partikül büyüklüğünden etkilenir. </a:t>
            </a:r>
            <a:endParaRPr lang="tr-TR"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latin typeface="Times New Roman" pitchFamily="18" charset="0"/>
                <a:cs typeface="Times New Roman" pitchFamily="18" charset="0"/>
              </a:rPr>
              <a:t>ZEOLİTLER</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279861" y="1304821"/>
            <a:ext cx="8686800" cy="5445110"/>
          </a:xfrm>
        </p:spPr>
        <p:txBody>
          <a:bodyPr>
            <a:normAutofit fontScale="62500" lnSpcReduction="20000"/>
          </a:bodyPr>
          <a:lstStyle/>
          <a:p>
            <a:pPr>
              <a:buNone/>
            </a:pPr>
            <a:r>
              <a:rPr lang="tr-TR" b="1" dirty="0" smtClean="0"/>
              <a:t>		</a:t>
            </a:r>
            <a:r>
              <a:rPr lang="tr-TR" sz="3500" b="1" dirty="0" err="1" smtClean="0">
                <a:latin typeface="Times New Roman" pitchFamily="18" charset="0"/>
                <a:cs typeface="Times New Roman" pitchFamily="18" charset="0"/>
              </a:rPr>
              <a:t>Dehidratasyon</a:t>
            </a:r>
            <a:endParaRPr lang="tr-TR" sz="3500" dirty="0" smtClean="0">
              <a:latin typeface="Times New Roman" pitchFamily="18" charset="0"/>
              <a:cs typeface="Times New Roman" pitchFamily="18" charset="0"/>
            </a:endParaRPr>
          </a:p>
          <a:p>
            <a:pPr>
              <a:buNone/>
            </a:pPr>
            <a:endParaRPr lang="tr-TR" sz="3500" dirty="0" smtClean="0">
              <a:latin typeface="Times New Roman" pitchFamily="18" charset="0"/>
              <a:cs typeface="Times New Roman" pitchFamily="18" charset="0"/>
            </a:endParaRPr>
          </a:p>
          <a:p>
            <a:pPr>
              <a:buNone/>
            </a:pPr>
            <a:r>
              <a:rPr lang="tr-TR" sz="3500" dirty="0" smtClean="0">
                <a:latin typeface="Times New Roman" pitchFamily="18" charset="0"/>
                <a:cs typeface="Times New Roman" pitchFamily="18" charset="0"/>
              </a:rPr>
              <a:t>		Zeolitler ısıtıldıklarında, yapılarındaki </a:t>
            </a:r>
            <a:r>
              <a:rPr lang="tr-TR" sz="3500" dirty="0" err="1" smtClean="0">
                <a:latin typeface="Times New Roman" pitchFamily="18" charset="0"/>
                <a:cs typeface="Times New Roman" pitchFamily="18" charset="0"/>
              </a:rPr>
              <a:t>zeolitik</a:t>
            </a:r>
            <a:r>
              <a:rPr lang="tr-TR" sz="3500" dirty="0" smtClean="0">
                <a:latin typeface="Times New Roman" pitchFamily="18" charset="0"/>
                <a:cs typeface="Times New Roman" pitchFamily="18" charset="0"/>
              </a:rPr>
              <a:t> suyu verebilmekte (</a:t>
            </a:r>
            <a:r>
              <a:rPr lang="tr-TR" sz="3500" dirty="0" err="1" smtClean="0">
                <a:latin typeface="Times New Roman" pitchFamily="18" charset="0"/>
                <a:cs typeface="Times New Roman" pitchFamily="18" charset="0"/>
              </a:rPr>
              <a:t>dehidratasyon</a:t>
            </a:r>
            <a:r>
              <a:rPr lang="tr-TR" sz="3500" dirty="0" smtClean="0">
                <a:latin typeface="Times New Roman" pitchFamily="18" charset="0"/>
                <a:cs typeface="Times New Roman" pitchFamily="18" charset="0"/>
              </a:rPr>
              <a:t>) ve soğutulduklarında bu suyu tekrar geri alabilmektedirler (</a:t>
            </a:r>
            <a:r>
              <a:rPr lang="tr-TR" sz="3500" dirty="0" err="1" smtClean="0">
                <a:latin typeface="Times New Roman" pitchFamily="18" charset="0"/>
                <a:cs typeface="Times New Roman" pitchFamily="18" charset="0"/>
              </a:rPr>
              <a:t>rehidratasyon</a:t>
            </a:r>
            <a:r>
              <a:rPr lang="tr-TR" sz="3500" dirty="0" smtClean="0">
                <a:latin typeface="Times New Roman" pitchFamily="18" charset="0"/>
                <a:cs typeface="Times New Roman" pitchFamily="18" charset="0"/>
              </a:rPr>
              <a:t>). 100º</a:t>
            </a:r>
            <a:r>
              <a:rPr lang="tr-TR" sz="3500" dirty="0" err="1" smtClean="0">
                <a:latin typeface="Times New Roman" pitchFamily="18" charset="0"/>
                <a:cs typeface="Times New Roman" pitchFamily="18" charset="0"/>
              </a:rPr>
              <a:t>C’nin</a:t>
            </a:r>
            <a:r>
              <a:rPr lang="tr-TR" sz="3500" dirty="0" smtClean="0">
                <a:latin typeface="Times New Roman" pitchFamily="18" charset="0"/>
                <a:cs typeface="Times New Roman" pitchFamily="18" charset="0"/>
              </a:rPr>
              <a:t> üzerinde gerçekleşen </a:t>
            </a:r>
            <a:r>
              <a:rPr lang="tr-TR" sz="3500" dirty="0" err="1" smtClean="0">
                <a:latin typeface="Times New Roman" pitchFamily="18" charset="0"/>
                <a:cs typeface="Times New Roman" pitchFamily="18" charset="0"/>
              </a:rPr>
              <a:t>dehidratasyon</a:t>
            </a:r>
            <a:r>
              <a:rPr lang="tr-TR" sz="3500" dirty="0" smtClean="0">
                <a:latin typeface="Times New Roman" pitchFamily="18" charset="0"/>
                <a:cs typeface="Times New Roman" pitchFamily="18" charset="0"/>
              </a:rPr>
              <a:t> esnasında, davranışlarına göre zeolitler iki gruba ayrılırlar. Bunlar;</a:t>
            </a:r>
          </a:p>
          <a:p>
            <a:pPr>
              <a:buNone/>
            </a:pPr>
            <a:r>
              <a:rPr lang="tr-TR" sz="3500" dirty="0" smtClean="0">
                <a:latin typeface="Times New Roman" pitchFamily="18" charset="0"/>
                <a:cs typeface="Times New Roman" pitchFamily="18" charset="0"/>
              </a:rPr>
              <a:t>		• Kristal yapılarında belirgin değişiklik göstermeyen, buna karşın sıcaklığa bağlı olarak devamlı bir ağırlık kaybına uğrayanlar (doğal zeolitlerden </a:t>
            </a:r>
            <a:r>
              <a:rPr lang="tr-TR" sz="3500" dirty="0" err="1" smtClean="0">
                <a:latin typeface="Times New Roman" pitchFamily="18" charset="0"/>
                <a:cs typeface="Times New Roman" pitchFamily="18" charset="0"/>
              </a:rPr>
              <a:t>şabazit</a:t>
            </a:r>
            <a:r>
              <a:rPr lang="tr-TR" sz="3500" dirty="0" smtClean="0">
                <a:latin typeface="Times New Roman" pitchFamily="18" charset="0"/>
                <a:cs typeface="Times New Roman" pitchFamily="18" charset="0"/>
              </a:rPr>
              <a:t>, </a:t>
            </a:r>
            <a:r>
              <a:rPr lang="tr-TR" sz="3500" dirty="0" err="1" smtClean="0">
                <a:latin typeface="Times New Roman" pitchFamily="18" charset="0"/>
                <a:cs typeface="Times New Roman" pitchFamily="18" charset="0"/>
              </a:rPr>
              <a:t>mordenit</a:t>
            </a:r>
            <a:r>
              <a:rPr lang="tr-TR" sz="3500" dirty="0" smtClean="0">
                <a:latin typeface="Times New Roman" pitchFamily="18" charset="0"/>
                <a:cs typeface="Times New Roman" pitchFamily="18" charset="0"/>
              </a:rPr>
              <a:t>, </a:t>
            </a:r>
            <a:r>
              <a:rPr lang="tr-TR" sz="3500" dirty="0" err="1" smtClean="0">
                <a:latin typeface="Times New Roman" pitchFamily="18" charset="0"/>
                <a:cs typeface="Times New Roman" pitchFamily="18" charset="0"/>
              </a:rPr>
              <a:t>eriyonit</a:t>
            </a:r>
            <a:r>
              <a:rPr lang="tr-TR" sz="3500" dirty="0" smtClean="0">
                <a:latin typeface="Times New Roman" pitchFamily="18" charset="0"/>
                <a:cs typeface="Times New Roman" pitchFamily="18" charset="0"/>
              </a:rPr>
              <a:t> ve </a:t>
            </a:r>
            <a:r>
              <a:rPr lang="tr-TR" sz="3500" dirty="0" err="1" smtClean="0">
                <a:latin typeface="Times New Roman" pitchFamily="18" charset="0"/>
                <a:cs typeface="Times New Roman" pitchFamily="18" charset="0"/>
              </a:rPr>
              <a:t>klinoptilolit’in</a:t>
            </a:r>
            <a:r>
              <a:rPr lang="tr-TR" sz="3500" dirty="0" smtClean="0">
                <a:latin typeface="Times New Roman" pitchFamily="18" charset="0"/>
                <a:cs typeface="Times New Roman" pitchFamily="18" charset="0"/>
              </a:rPr>
              <a:t> 700-800º</a:t>
            </a:r>
            <a:r>
              <a:rPr lang="tr-TR" sz="3500" dirty="0" err="1" smtClean="0">
                <a:latin typeface="Times New Roman" pitchFamily="18" charset="0"/>
                <a:cs typeface="Times New Roman" pitchFamily="18" charset="0"/>
              </a:rPr>
              <a:t>C’ye</a:t>
            </a:r>
            <a:r>
              <a:rPr lang="tr-TR" sz="3500" dirty="0" smtClean="0">
                <a:latin typeface="Times New Roman" pitchFamily="18" charset="0"/>
                <a:cs typeface="Times New Roman" pitchFamily="18" charset="0"/>
              </a:rPr>
              <a:t> kadar kristal yapılarında önemli bir değişiklik gözlenmez).</a:t>
            </a:r>
          </a:p>
          <a:p>
            <a:pPr>
              <a:buNone/>
            </a:pPr>
            <a:r>
              <a:rPr lang="tr-TR" sz="3500" dirty="0" smtClean="0">
                <a:latin typeface="Times New Roman" pitchFamily="18" charset="0"/>
                <a:cs typeface="Times New Roman" pitchFamily="18" charset="0"/>
              </a:rPr>
              <a:t>		• Kristal yapı değişimi ile birlikte sıcaklığa karşı sürekli ağırlık kaybı gösterenler (</a:t>
            </a:r>
            <a:r>
              <a:rPr lang="tr-TR" sz="3500" dirty="0" err="1" smtClean="0">
                <a:latin typeface="Times New Roman" pitchFamily="18" charset="0"/>
                <a:cs typeface="Times New Roman" pitchFamily="18" charset="0"/>
              </a:rPr>
              <a:t>natrolit</a:t>
            </a:r>
            <a:r>
              <a:rPr lang="tr-TR" sz="3500" dirty="0" smtClean="0">
                <a:latin typeface="Times New Roman" pitchFamily="18" charset="0"/>
                <a:cs typeface="Times New Roman" pitchFamily="18" charset="0"/>
              </a:rPr>
              <a:t> grubu mineraller, 300º</a:t>
            </a:r>
            <a:r>
              <a:rPr lang="tr-TR" sz="3500" dirty="0" err="1" smtClean="0">
                <a:latin typeface="Times New Roman" pitchFamily="18" charset="0"/>
                <a:cs typeface="Times New Roman" pitchFamily="18" charset="0"/>
              </a:rPr>
              <a:t>C’nin</a:t>
            </a:r>
            <a:r>
              <a:rPr lang="tr-TR" sz="3500" dirty="0" smtClean="0">
                <a:latin typeface="Times New Roman" pitchFamily="18" charset="0"/>
                <a:cs typeface="Times New Roman" pitchFamily="18" charset="0"/>
              </a:rPr>
              <a:t> altında </a:t>
            </a:r>
            <a:r>
              <a:rPr lang="tr-TR" sz="3500" dirty="0" err="1" smtClean="0">
                <a:latin typeface="Times New Roman" pitchFamily="18" charset="0"/>
                <a:cs typeface="Times New Roman" pitchFamily="18" charset="0"/>
              </a:rPr>
              <a:t>dehidrate</a:t>
            </a:r>
            <a:r>
              <a:rPr lang="tr-TR" sz="3500" dirty="0" smtClean="0">
                <a:latin typeface="Times New Roman" pitchFamily="18" charset="0"/>
                <a:cs typeface="Times New Roman" pitchFamily="18" charset="0"/>
              </a:rPr>
              <a:t> edildiklerinde tekrar su moleküllerini </a:t>
            </a:r>
            <a:r>
              <a:rPr lang="tr-TR" sz="3500" dirty="0" err="1" smtClean="0">
                <a:latin typeface="Times New Roman" pitchFamily="18" charset="0"/>
                <a:cs typeface="Times New Roman" pitchFamily="18" charset="0"/>
              </a:rPr>
              <a:t>adsorbe</a:t>
            </a:r>
            <a:r>
              <a:rPr lang="tr-TR" sz="3500" dirty="0" smtClean="0">
                <a:latin typeface="Times New Roman" pitchFamily="18" charset="0"/>
                <a:cs typeface="Times New Roman" pitchFamily="18" charset="0"/>
              </a:rPr>
              <a:t> edebilirler. Daha yüksek sıcaklıklarda yapısal değişiklik nedeniyle bu minerallerin </a:t>
            </a:r>
            <a:r>
              <a:rPr lang="tr-TR" sz="3500" dirty="0" err="1" smtClean="0">
                <a:latin typeface="Times New Roman" pitchFamily="18" charset="0"/>
                <a:cs typeface="Times New Roman" pitchFamily="18" charset="0"/>
              </a:rPr>
              <a:t>zeolitik</a:t>
            </a:r>
            <a:r>
              <a:rPr lang="tr-TR" sz="3500" dirty="0" smtClean="0">
                <a:latin typeface="Times New Roman" pitchFamily="18" charset="0"/>
                <a:cs typeface="Times New Roman" pitchFamily="18" charset="0"/>
              </a:rPr>
              <a:t> karakterleri bozulur).</a:t>
            </a:r>
          </a:p>
          <a:p>
            <a:pPr>
              <a:buNone/>
            </a:pPr>
            <a:r>
              <a:rPr lang="tr-TR" sz="3500" dirty="0" smtClean="0">
                <a:latin typeface="Times New Roman" pitchFamily="18" charset="0"/>
                <a:cs typeface="Times New Roman" pitchFamily="18" charset="0"/>
              </a:rPr>
              <a:t>		Teknolojik uygulamalarda, zeolit minerallerinin </a:t>
            </a:r>
            <a:r>
              <a:rPr lang="tr-TR" sz="3500" dirty="0" err="1" smtClean="0">
                <a:latin typeface="Times New Roman" pitchFamily="18" charset="0"/>
                <a:cs typeface="Times New Roman" pitchFamily="18" charset="0"/>
              </a:rPr>
              <a:t>dehidratasyon</a:t>
            </a:r>
            <a:r>
              <a:rPr lang="tr-TR" sz="3500" dirty="0" smtClean="0">
                <a:latin typeface="Times New Roman" pitchFamily="18" charset="0"/>
                <a:cs typeface="Times New Roman" pitchFamily="18" charset="0"/>
              </a:rPr>
              <a:t> özelliklerinden yararlanıldığında ısıl kararlılıklarının bilinmesi gerekir. </a:t>
            </a:r>
            <a:endParaRPr lang="tr-TR" sz="3500"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04800" y="174558"/>
            <a:ext cx="8686800" cy="838200"/>
          </a:xfrm>
        </p:spPr>
        <p:txBody>
          <a:bodyPr/>
          <a:lstStyle/>
          <a:p>
            <a:pPr algn="ctr"/>
            <a:r>
              <a:rPr lang="tr-TR" dirty="0" smtClean="0">
                <a:latin typeface="Times New Roman" pitchFamily="18" charset="0"/>
                <a:cs typeface="Times New Roman" pitchFamily="18" charset="0"/>
              </a:rPr>
              <a:t>ZEOLİTLER</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402170" y="229749"/>
            <a:ext cx="3381681" cy="5805264"/>
          </a:xfrm>
        </p:spPr>
        <p:txBody>
          <a:bodyPr>
            <a:normAutofit lnSpcReduction="10000"/>
          </a:bodyPr>
          <a:lstStyle/>
          <a:p>
            <a:pPr>
              <a:buNone/>
            </a:pPr>
            <a:r>
              <a:rPr lang="tr-TR" sz="1900" b="1" dirty="0" smtClean="0"/>
              <a:t>		Dünyada durum</a:t>
            </a:r>
            <a:endParaRPr lang="tr-TR" sz="1900" dirty="0" smtClean="0"/>
          </a:p>
          <a:p>
            <a:pPr>
              <a:buNone/>
            </a:pPr>
            <a:r>
              <a:rPr lang="tr-TR" sz="1900" dirty="0" smtClean="0"/>
              <a:t>		Dünya zeolit rezervlerini tam olarak tespit edilmiş rakamlarla vermek mümkün değildir. Dünyada zeolit oluşumları 1950’li yıllardan sonra tespit edilmeye başlanmış ve hemen hemen tüm kıtalarda yaygın olduğu görülmüştür. Yeryüzünde, </a:t>
            </a:r>
            <a:r>
              <a:rPr lang="tr-TR" sz="1900" dirty="0" err="1" smtClean="0"/>
              <a:t>sedimanter</a:t>
            </a:r>
            <a:r>
              <a:rPr lang="tr-TR" sz="1900" dirty="0" smtClean="0"/>
              <a:t> kayaçlarda en fazla </a:t>
            </a:r>
            <a:r>
              <a:rPr lang="tr-TR" sz="1900" dirty="0" err="1" smtClean="0"/>
              <a:t>klinoptilolit</a:t>
            </a:r>
            <a:r>
              <a:rPr lang="tr-TR" sz="1900" dirty="0" smtClean="0"/>
              <a:t> oluşumları mevcut olmakla birlikte en az onun kadar ticari değeri olan </a:t>
            </a:r>
            <a:r>
              <a:rPr lang="tr-TR" sz="1900" dirty="0" err="1" smtClean="0"/>
              <a:t>mordenit</a:t>
            </a:r>
            <a:r>
              <a:rPr lang="tr-TR" sz="1900" dirty="0" smtClean="0"/>
              <a:t>, </a:t>
            </a:r>
            <a:r>
              <a:rPr lang="tr-TR" sz="1900" dirty="0" err="1" smtClean="0"/>
              <a:t>filipsit</a:t>
            </a:r>
            <a:r>
              <a:rPr lang="tr-TR" sz="1900" dirty="0" smtClean="0"/>
              <a:t>, </a:t>
            </a:r>
            <a:r>
              <a:rPr lang="tr-TR" sz="1900" dirty="0" err="1" smtClean="0"/>
              <a:t>şabazit</a:t>
            </a:r>
            <a:r>
              <a:rPr lang="tr-TR" sz="1900" dirty="0" smtClean="0"/>
              <a:t>, </a:t>
            </a:r>
            <a:r>
              <a:rPr lang="tr-TR" sz="1900" dirty="0" err="1" smtClean="0"/>
              <a:t>eriyonit</a:t>
            </a:r>
            <a:r>
              <a:rPr lang="tr-TR" sz="1900" dirty="0" smtClean="0"/>
              <a:t> ve </a:t>
            </a:r>
            <a:r>
              <a:rPr lang="tr-TR" sz="1900" dirty="0" err="1" smtClean="0"/>
              <a:t>analsim</a:t>
            </a:r>
            <a:r>
              <a:rPr lang="tr-TR" sz="1900" dirty="0" smtClean="0"/>
              <a:t> minerallerine de oldukça sık rastlanmaktadır. Dünya zeolit oluşumları Tablo verilmiştir.</a:t>
            </a:r>
          </a:p>
          <a:p>
            <a:pPr algn="ctr">
              <a:buNone/>
            </a:pPr>
            <a:endParaRPr lang="tr-TR" dirty="0">
              <a:latin typeface="Times New Roman" pitchFamily="18" charset="0"/>
              <a:cs typeface="Times New Roman" pitchFamily="18" charset="0"/>
            </a:endParaRPr>
          </a:p>
        </p:txBody>
      </p:sp>
      <p:graphicFrame>
        <p:nvGraphicFramePr>
          <p:cNvPr id="4" name="3 Tablo"/>
          <p:cNvGraphicFramePr>
            <a:graphicFrameLocks noGrp="1"/>
          </p:cNvGraphicFramePr>
          <p:nvPr/>
        </p:nvGraphicFramePr>
        <p:xfrm>
          <a:off x="2827182" y="950171"/>
          <a:ext cx="6300192" cy="5888736"/>
        </p:xfrm>
        <a:graphic>
          <a:graphicData uri="http://schemas.openxmlformats.org/drawingml/2006/table">
            <a:tbl>
              <a:tblPr/>
              <a:tblGrid>
                <a:gridCol w="808714"/>
                <a:gridCol w="1080120"/>
                <a:gridCol w="4411358"/>
              </a:tblGrid>
              <a:tr h="234026">
                <a:tc>
                  <a:txBody>
                    <a:bodyPr/>
                    <a:lstStyle/>
                    <a:p>
                      <a:pPr>
                        <a:lnSpc>
                          <a:spcPct val="115000"/>
                        </a:lnSpc>
                        <a:spcAft>
                          <a:spcPts val="0"/>
                        </a:spcAft>
                      </a:pPr>
                      <a:r>
                        <a:rPr lang="tr-TR" sz="1400" b="1" dirty="0">
                          <a:latin typeface="TimesNewRomanPS-BoldMT"/>
                          <a:ea typeface="Calibri"/>
                          <a:cs typeface="TimesNewRomanPS-BoldMT"/>
                        </a:rPr>
                        <a:t>KITA</a:t>
                      </a:r>
                      <a:endParaRPr lang="tr-TR" sz="1400" dirty="0">
                        <a:latin typeface="Calibri"/>
                        <a:ea typeface="Calibri"/>
                        <a:cs typeface="Times New Roman"/>
                      </a:endParaRPr>
                    </a:p>
                  </a:txBody>
                  <a:tcPr marL="35183" marR="35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0"/>
                        </a:spcAft>
                      </a:pPr>
                      <a:r>
                        <a:rPr lang="tr-TR" sz="1400" b="1" dirty="0">
                          <a:latin typeface="TimesNewRomanPS-BoldMT"/>
                          <a:ea typeface="Calibri"/>
                          <a:cs typeface="TimesNewRomanPS-BoldMT"/>
                        </a:rPr>
                        <a:t>ÜLKE</a:t>
                      </a:r>
                      <a:endParaRPr lang="tr-TR" sz="1400" dirty="0">
                        <a:latin typeface="Calibri"/>
                        <a:ea typeface="Calibri"/>
                        <a:cs typeface="Times New Roman"/>
                      </a:endParaRPr>
                    </a:p>
                  </a:txBody>
                  <a:tcPr marL="35183" marR="35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0"/>
                        </a:spcAft>
                      </a:pPr>
                      <a:r>
                        <a:rPr lang="tr-TR" sz="1400" b="1">
                          <a:latin typeface="TimesNewRomanPS-BoldMT"/>
                          <a:ea typeface="Calibri"/>
                          <a:cs typeface="TimesNewRomanPS-BoldMT"/>
                        </a:rPr>
                        <a:t>TÜRÜ</a:t>
                      </a:r>
                      <a:endParaRPr lang="tr-TR" sz="1400">
                        <a:latin typeface="Calibri"/>
                        <a:ea typeface="Calibri"/>
                        <a:cs typeface="Times New Roman"/>
                      </a:endParaRPr>
                    </a:p>
                  </a:txBody>
                  <a:tcPr marL="35183" marR="35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r h="3744416">
                <a:tc>
                  <a:txBody>
                    <a:bodyPr/>
                    <a:lstStyle/>
                    <a:p>
                      <a:pPr>
                        <a:lnSpc>
                          <a:spcPct val="115000"/>
                        </a:lnSpc>
                        <a:spcAft>
                          <a:spcPts val="0"/>
                        </a:spcAft>
                      </a:pPr>
                      <a:r>
                        <a:rPr lang="tr-TR" sz="1400" dirty="0">
                          <a:latin typeface="TimesNewRomanPSMT"/>
                          <a:ea typeface="Calibri"/>
                          <a:cs typeface="TimesNewRomanPSMT"/>
                        </a:rPr>
                        <a:t>AVRUPA</a:t>
                      </a:r>
                      <a:endParaRPr lang="tr-TR" sz="1400" dirty="0">
                        <a:latin typeface="Calibri"/>
                        <a:ea typeface="Calibri"/>
                        <a:cs typeface="Times New Roman"/>
                      </a:endParaRPr>
                    </a:p>
                  </a:txBody>
                  <a:tcPr marL="35183" marR="35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0"/>
                        </a:spcAft>
                      </a:pPr>
                      <a:r>
                        <a:rPr lang="tr-TR" sz="1400" dirty="0">
                          <a:latin typeface="TimesNewRomanPSMT"/>
                          <a:ea typeface="Calibri"/>
                          <a:cs typeface="TimesNewRomanPSMT"/>
                        </a:rPr>
                        <a:t>Belçika</a:t>
                      </a:r>
                      <a:endParaRPr lang="tr-TR" sz="1400" dirty="0">
                        <a:latin typeface="Calibri"/>
                        <a:ea typeface="Calibri"/>
                        <a:cs typeface="Times New Roman"/>
                      </a:endParaRPr>
                    </a:p>
                    <a:p>
                      <a:pPr>
                        <a:lnSpc>
                          <a:spcPct val="115000"/>
                        </a:lnSpc>
                        <a:spcAft>
                          <a:spcPts val="0"/>
                        </a:spcAft>
                      </a:pPr>
                      <a:r>
                        <a:rPr lang="tr-TR" sz="1400" dirty="0">
                          <a:latin typeface="TimesNewRomanPSMT"/>
                          <a:ea typeface="Calibri"/>
                          <a:cs typeface="TimesNewRomanPSMT"/>
                        </a:rPr>
                        <a:t>Bulgaristan</a:t>
                      </a:r>
                      <a:endParaRPr lang="tr-TR" sz="1400" dirty="0">
                        <a:latin typeface="Calibri"/>
                        <a:ea typeface="Calibri"/>
                        <a:cs typeface="Times New Roman"/>
                      </a:endParaRPr>
                    </a:p>
                    <a:p>
                      <a:pPr>
                        <a:lnSpc>
                          <a:spcPct val="115000"/>
                        </a:lnSpc>
                        <a:spcAft>
                          <a:spcPts val="0"/>
                        </a:spcAft>
                      </a:pPr>
                      <a:r>
                        <a:rPr lang="tr-TR" sz="1200" dirty="0">
                          <a:latin typeface="TimesNewRomanPSMT"/>
                          <a:ea typeface="Calibri"/>
                          <a:cs typeface="TimesNewRomanPSMT"/>
                        </a:rPr>
                        <a:t>Çekoslovakya</a:t>
                      </a:r>
                      <a:endParaRPr lang="tr-TR" sz="1200" dirty="0">
                        <a:latin typeface="Calibri"/>
                        <a:ea typeface="Calibri"/>
                        <a:cs typeface="Times New Roman"/>
                      </a:endParaRPr>
                    </a:p>
                    <a:p>
                      <a:pPr>
                        <a:lnSpc>
                          <a:spcPct val="115000"/>
                        </a:lnSpc>
                        <a:spcAft>
                          <a:spcPts val="0"/>
                        </a:spcAft>
                      </a:pPr>
                      <a:r>
                        <a:rPr lang="tr-TR" sz="1400" dirty="0">
                          <a:latin typeface="TimesNewRomanPSMT"/>
                          <a:ea typeface="Calibri"/>
                          <a:cs typeface="TimesNewRomanPSMT"/>
                        </a:rPr>
                        <a:t>Danimarka</a:t>
                      </a:r>
                      <a:endParaRPr lang="tr-TR" sz="1400" dirty="0">
                        <a:latin typeface="Calibri"/>
                        <a:ea typeface="Calibri"/>
                        <a:cs typeface="Times New Roman"/>
                      </a:endParaRPr>
                    </a:p>
                    <a:p>
                      <a:pPr>
                        <a:lnSpc>
                          <a:spcPct val="115000"/>
                        </a:lnSpc>
                        <a:spcAft>
                          <a:spcPts val="0"/>
                        </a:spcAft>
                      </a:pPr>
                      <a:r>
                        <a:rPr lang="tr-TR" sz="1400" dirty="0">
                          <a:latin typeface="TimesNewRomanPSMT"/>
                          <a:ea typeface="Calibri"/>
                          <a:cs typeface="TimesNewRomanPSMT"/>
                        </a:rPr>
                        <a:t>Finlandiya</a:t>
                      </a:r>
                      <a:endParaRPr lang="tr-TR" sz="1400" dirty="0">
                        <a:latin typeface="Calibri"/>
                        <a:ea typeface="Calibri"/>
                        <a:cs typeface="Times New Roman"/>
                      </a:endParaRPr>
                    </a:p>
                    <a:p>
                      <a:pPr>
                        <a:lnSpc>
                          <a:spcPct val="115000"/>
                        </a:lnSpc>
                        <a:spcAft>
                          <a:spcPts val="0"/>
                        </a:spcAft>
                      </a:pPr>
                      <a:r>
                        <a:rPr lang="tr-TR" sz="1400" dirty="0">
                          <a:latin typeface="TimesNewRomanPSMT"/>
                          <a:ea typeface="Calibri"/>
                          <a:cs typeface="TimesNewRomanPSMT"/>
                        </a:rPr>
                        <a:t>Fransa</a:t>
                      </a:r>
                      <a:endParaRPr lang="tr-TR" sz="1400" dirty="0">
                        <a:latin typeface="Calibri"/>
                        <a:ea typeface="Calibri"/>
                        <a:cs typeface="Times New Roman"/>
                      </a:endParaRPr>
                    </a:p>
                    <a:p>
                      <a:pPr>
                        <a:lnSpc>
                          <a:spcPct val="115000"/>
                        </a:lnSpc>
                        <a:spcAft>
                          <a:spcPts val="0"/>
                        </a:spcAft>
                      </a:pPr>
                      <a:r>
                        <a:rPr lang="tr-TR" sz="1400" dirty="0">
                          <a:latin typeface="TimesNewRomanPSMT"/>
                          <a:ea typeface="Calibri"/>
                          <a:cs typeface="TimesNewRomanPSMT"/>
                        </a:rPr>
                        <a:t>Almanya</a:t>
                      </a:r>
                      <a:endParaRPr lang="tr-TR" sz="1400" dirty="0">
                        <a:latin typeface="Calibri"/>
                        <a:ea typeface="Calibri"/>
                        <a:cs typeface="Times New Roman"/>
                      </a:endParaRPr>
                    </a:p>
                    <a:p>
                      <a:pPr>
                        <a:lnSpc>
                          <a:spcPct val="115000"/>
                        </a:lnSpc>
                        <a:spcAft>
                          <a:spcPts val="0"/>
                        </a:spcAft>
                      </a:pPr>
                      <a:r>
                        <a:rPr lang="tr-TR" sz="1400" dirty="0">
                          <a:latin typeface="TimesNewRomanPSMT"/>
                          <a:ea typeface="Calibri"/>
                          <a:cs typeface="TimesNewRomanPSMT"/>
                        </a:rPr>
                        <a:t>İngiltere</a:t>
                      </a:r>
                      <a:endParaRPr lang="tr-TR" sz="1400" dirty="0">
                        <a:latin typeface="Calibri"/>
                        <a:ea typeface="Calibri"/>
                        <a:cs typeface="Times New Roman"/>
                      </a:endParaRPr>
                    </a:p>
                    <a:p>
                      <a:pPr>
                        <a:lnSpc>
                          <a:spcPct val="115000"/>
                        </a:lnSpc>
                        <a:spcAft>
                          <a:spcPts val="0"/>
                        </a:spcAft>
                      </a:pPr>
                      <a:r>
                        <a:rPr lang="tr-TR" sz="1400" dirty="0">
                          <a:latin typeface="TimesNewRomanPSMT"/>
                          <a:ea typeface="Calibri"/>
                          <a:cs typeface="TimesNewRomanPSMT"/>
                        </a:rPr>
                        <a:t>Macaristan</a:t>
                      </a:r>
                      <a:endParaRPr lang="tr-TR" sz="1400" dirty="0">
                        <a:latin typeface="Calibri"/>
                        <a:ea typeface="Calibri"/>
                        <a:cs typeface="Times New Roman"/>
                      </a:endParaRPr>
                    </a:p>
                    <a:p>
                      <a:pPr>
                        <a:lnSpc>
                          <a:spcPct val="115000"/>
                        </a:lnSpc>
                        <a:spcAft>
                          <a:spcPts val="0"/>
                        </a:spcAft>
                      </a:pPr>
                      <a:r>
                        <a:rPr lang="tr-TR" sz="1400" dirty="0">
                          <a:latin typeface="TimesNewRomanPSMT"/>
                          <a:ea typeface="Calibri"/>
                          <a:cs typeface="TimesNewRomanPSMT"/>
                        </a:rPr>
                        <a:t>İtalya</a:t>
                      </a:r>
                      <a:endParaRPr lang="tr-TR" sz="1400" dirty="0">
                        <a:latin typeface="Calibri"/>
                        <a:ea typeface="Calibri"/>
                        <a:cs typeface="Times New Roman"/>
                      </a:endParaRPr>
                    </a:p>
                    <a:p>
                      <a:pPr>
                        <a:lnSpc>
                          <a:spcPct val="115000"/>
                        </a:lnSpc>
                        <a:spcAft>
                          <a:spcPts val="0"/>
                        </a:spcAft>
                      </a:pPr>
                      <a:r>
                        <a:rPr lang="tr-TR" sz="1400" dirty="0">
                          <a:latin typeface="TimesNewRomanPSMT"/>
                          <a:ea typeface="Calibri"/>
                          <a:cs typeface="TimesNewRomanPSMT"/>
                        </a:rPr>
                        <a:t>Polonya</a:t>
                      </a:r>
                      <a:endParaRPr lang="tr-TR" sz="1400" dirty="0">
                        <a:latin typeface="Calibri"/>
                        <a:ea typeface="Calibri"/>
                        <a:cs typeface="Times New Roman"/>
                      </a:endParaRPr>
                    </a:p>
                    <a:p>
                      <a:pPr>
                        <a:lnSpc>
                          <a:spcPct val="115000"/>
                        </a:lnSpc>
                        <a:spcAft>
                          <a:spcPts val="0"/>
                        </a:spcAft>
                      </a:pPr>
                      <a:r>
                        <a:rPr lang="tr-TR" sz="1400" dirty="0">
                          <a:latin typeface="TimesNewRomanPSMT"/>
                          <a:ea typeface="Calibri"/>
                          <a:cs typeface="TimesNewRomanPSMT"/>
                        </a:rPr>
                        <a:t>Romanya</a:t>
                      </a:r>
                      <a:endParaRPr lang="tr-TR" sz="1400" dirty="0">
                        <a:latin typeface="Calibri"/>
                        <a:ea typeface="Calibri"/>
                        <a:cs typeface="Times New Roman"/>
                      </a:endParaRPr>
                    </a:p>
                    <a:p>
                      <a:pPr>
                        <a:lnSpc>
                          <a:spcPct val="115000"/>
                        </a:lnSpc>
                        <a:spcAft>
                          <a:spcPts val="0"/>
                        </a:spcAft>
                      </a:pPr>
                      <a:r>
                        <a:rPr lang="tr-TR" sz="1400" dirty="0">
                          <a:latin typeface="TimesNewRomanPSMT"/>
                          <a:ea typeface="Calibri"/>
                          <a:cs typeface="TimesNewRomanPSMT"/>
                        </a:rPr>
                        <a:t>Eski Rusya</a:t>
                      </a:r>
                      <a:endParaRPr lang="tr-TR" sz="1400" dirty="0">
                        <a:latin typeface="Calibri"/>
                        <a:ea typeface="Calibri"/>
                        <a:cs typeface="Times New Roman"/>
                      </a:endParaRPr>
                    </a:p>
                    <a:p>
                      <a:pPr>
                        <a:lnSpc>
                          <a:spcPct val="115000"/>
                        </a:lnSpc>
                        <a:spcAft>
                          <a:spcPts val="0"/>
                        </a:spcAft>
                      </a:pPr>
                      <a:r>
                        <a:rPr lang="tr-TR" sz="1400" dirty="0">
                          <a:latin typeface="TimesNewRomanPSMT"/>
                          <a:ea typeface="Calibri"/>
                          <a:cs typeface="TimesNewRomanPSMT"/>
                        </a:rPr>
                        <a:t>İspanya</a:t>
                      </a:r>
                      <a:endParaRPr lang="tr-TR" sz="1400" dirty="0">
                        <a:latin typeface="Calibri"/>
                        <a:ea typeface="Calibri"/>
                        <a:cs typeface="Times New Roman"/>
                      </a:endParaRPr>
                    </a:p>
                    <a:p>
                      <a:pPr>
                        <a:lnSpc>
                          <a:spcPct val="115000"/>
                        </a:lnSpc>
                        <a:spcAft>
                          <a:spcPts val="0"/>
                        </a:spcAft>
                      </a:pPr>
                      <a:r>
                        <a:rPr lang="tr-TR" sz="1400" dirty="0">
                          <a:latin typeface="TimesNewRomanPSMT"/>
                          <a:ea typeface="Calibri"/>
                          <a:cs typeface="TimesNewRomanPSMT"/>
                        </a:rPr>
                        <a:t>İsviçre</a:t>
                      </a:r>
                      <a:endParaRPr lang="tr-TR" sz="1400" dirty="0">
                        <a:latin typeface="Calibri"/>
                        <a:ea typeface="Calibri"/>
                        <a:cs typeface="Times New Roman"/>
                      </a:endParaRPr>
                    </a:p>
                    <a:p>
                      <a:pPr>
                        <a:lnSpc>
                          <a:spcPct val="115000"/>
                        </a:lnSpc>
                        <a:spcAft>
                          <a:spcPts val="0"/>
                        </a:spcAft>
                      </a:pPr>
                      <a:r>
                        <a:rPr lang="tr-TR" sz="1400" dirty="0">
                          <a:latin typeface="TimesNewRomanPSMT"/>
                          <a:ea typeface="Calibri"/>
                          <a:cs typeface="TimesNewRomanPSMT"/>
                        </a:rPr>
                        <a:t>Yugoslavya</a:t>
                      </a:r>
                      <a:endParaRPr lang="tr-TR" sz="1400" dirty="0">
                        <a:latin typeface="Calibri"/>
                        <a:ea typeface="Calibri"/>
                        <a:cs typeface="Times New Roman"/>
                      </a:endParaRPr>
                    </a:p>
                  </a:txBody>
                  <a:tcPr marL="35183" marR="35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0"/>
                        </a:spcAft>
                      </a:pPr>
                      <a:r>
                        <a:rPr lang="tr-TR" sz="1400" dirty="0" err="1">
                          <a:latin typeface="TimesNewRomanPSMT"/>
                          <a:ea typeface="Calibri"/>
                          <a:cs typeface="TimesNewRomanPSMT"/>
                        </a:rPr>
                        <a:t>Lamontit</a:t>
                      </a:r>
                      <a:r>
                        <a:rPr lang="tr-TR" sz="1400" dirty="0">
                          <a:latin typeface="TimesNewRomanPSMT"/>
                          <a:ea typeface="Calibri"/>
                          <a:cs typeface="TimesNewRomanPSMT"/>
                        </a:rPr>
                        <a:t> (1)</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Klinoptilolit</a:t>
                      </a:r>
                      <a:r>
                        <a:rPr lang="tr-TR" sz="1400" dirty="0">
                          <a:latin typeface="TimesNewRomanPSMT"/>
                          <a:ea typeface="Calibri"/>
                          <a:cs typeface="TimesNewRomanPSMT"/>
                        </a:rPr>
                        <a:t> [2] (3), </a:t>
                      </a:r>
                      <a:r>
                        <a:rPr lang="tr-TR" sz="1400" dirty="0" err="1">
                          <a:latin typeface="TimesNewRomanPSMT"/>
                          <a:ea typeface="Calibri"/>
                          <a:cs typeface="TimesNewRomanPSMT"/>
                        </a:rPr>
                        <a:t>Mordenit</a:t>
                      </a:r>
                      <a:r>
                        <a:rPr lang="tr-TR" sz="1400" dirty="0">
                          <a:latin typeface="TimesNewRomanPSMT"/>
                          <a:ea typeface="Calibri"/>
                          <a:cs typeface="TimesNewRomanPSMT"/>
                        </a:rPr>
                        <a:t>(1),</a:t>
                      </a:r>
                      <a:r>
                        <a:rPr lang="tr-TR" sz="1400" dirty="0" err="1">
                          <a:latin typeface="TimesNewRomanPSMT"/>
                          <a:ea typeface="Calibri"/>
                          <a:cs typeface="TimesNewRomanPSMT"/>
                        </a:rPr>
                        <a:t>Analsim</a:t>
                      </a:r>
                      <a:r>
                        <a:rPr lang="tr-TR" sz="1400" dirty="0">
                          <a:latin typeface="TimesNewRomanPSMT"/>
                          <a:ea typeface="Calibri"/>
                          <a:cs typeface="TimesNewRomanPSMT"/>
                        </a:rPr>
                        <a:t>(1),</a:t>
                      </a:r>
                      <a:r>
                        <a:rPr lang="tr-TR" sz="1400" dirty="0" err="1">
                          <a:latin typeface="TimesNewRomanPSMT"/>
                          <a:ea typeface="Calibri"/>
                          <a:cs typeface="TimesNewRomanPSMT"/>
                        </a:rPr>
                        <a:t>Natrolit</a:t>
                      </a:r>
                      <a:r>
                        <a:rPr lang="tr-TR" sz="1400" dirty="0">
                          <a:latin typeface="TimesNewRomanPSMT"/>
                          <a:ea typeface="Calibri"/>
                          <a:cs typeface="TimesNewRomanPSMT"/>
                        </a:rPr>
                        <a:t> (1)</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Klinoptilolit</a:t>
                      </a:r>
                      <a:r>
                        <a:rPr lang="tr-TR" sz="1400" dirty="0">
                          <a:latin typeface="TimesNewRomanPSMT"/>
                          <a:ea typeface="Calibri"/>
                          <a:cs typeface="TimesNewRomanPSMT"/>
                        </a:rPr>
                        <a:t> [1] (1)</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Klinpotilolit</a:t>
                      </a:r>
                      <a:r>
                        <a:rPr lang="tr-TR" sz="1400" dirty="0">
                          <a:latin typeface="TimesNewRomanPSMT"/>
                          <a:ea typeface="Calibri"/>
                          <a:cs typeface="TimesNewRomanPSMT"/>
                        </a:rPr>
                        <a:t> (1)</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Lamontit</a:t>
                      </a:r>
                      <a:r>
                        <a:rPr lang="tr-TR" sz="1400" dirty="0">
                          <a:latin typeface="TimesNewRomanPSMT"/>
                          <a:ea typeface="Calibri"/>
                          <a:cs typeface="TimesNewRomanPSMT"/>
                        </a:rPr>
                        <a:t>(1)</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Klinoptilolit</a:t>
                      </a:r>
                      <a:r>
                        <a:rPr lang="tr-TR" sz="1400" dirty="0">
                          <a:latin typeface="TimesNewRomanPSMT"/>
                          <a:ea typeface="Calibri"/>
                          <a:cs typeface="TimesNewRomanPSMT"/>
                        </a:rPr>
                        <a:t> (3)</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Şabazit</a:t>
                      </a:r>
                      <a:r>
                        <a:rPr lang="tr-TR" sz="1400" dirty="0">
                          <a:latin typeface="TimesNewRomanPSMT"/>
                          <a:ea typeface="Calibri"/>
                          <a:cs typeface="TimesNewRomanPSMT"/>
                        </a:rPr>
                        <a:t> [2]</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Analsim</a:t>
                      </a:r>
                      <a:r>
                        <a:rPr lang="tr-TR" sz="1400" dirty="0">
                          <a:latin typeface="TimesNewRomanPSMT"/>
                          <a:ea typeface="Calibri"/>
                          <a:cs typeface="TimesNewRomanPSMT"/>
                        </a:rPr>
                        <a:t> (1), </a:t>
                      </a:r>
                      <a:r>
                        <a:rPr lang="tr-TR" sz="1400" dirty="0" err="1">
                          <a:latin typeface="TimesNewRomanPSMT"/>
                          <a:ea typeface="Calibri"/>
                          <a:cs typeface="TimesNewRomanPSMT"/>
                        </a:rPr>
                        <a:t>Klinoptilolit</a:t>
                      </a:r>
                      <a:r>
                        <a:rPr lang="tr-TR" sz="1400" dirty="0">
                          <a:latin typeface="TimesNewRomanPSMT"/>
                          <a:ea typeface="Calibri"/>
                          <a:cs typeface="TimesNewRomanPSMT"/>
                        </a:rPr>
                        <a:t> (1)</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Lamontit</a:t>
                      </a:r>
                      <a:r>
                        <a:rPr lang="tr-TR" sz="1400" dirty="0">
                          <a:latin typeface="TimesNewRomanPSMT"/>
                          <a:ea typeface="Calibri"/>
                          <a:cs typeface="TimesNewRomanPSMT"/>
                        </a:rPr>
                        <a:t>(1),</a:t>
                      </a:r>
                      <a:r>
                        <a:rPr lang="tr-TR" sz="1400" dirty="0" err="1">
                          <a:latin typeface="TimesNewRomanPSMT"/>
                          <a:ea typeface="Calibri"/>
                          <a:cs typeface="TimesNewRomanPSMT"/>
                        </a:rPr>
                        <a:t>Klinoptilolit</a:t>
                      </a:r>
                      <a:r>
                        <a:rPr lang="tr-TR" sz="1400" dirty="0">
                          <a:latin typeface="TimesNewRomanPSMT"/>
                          <a:ea typeface="Calibri"/>
                          <a:cs typeface="TimesNewRomanPSMT"/>
                        </a:rPr>
                        <a:t> [2],</a:t>
                      </a:r>
                      <a:r>
                        <a:rPr lang="tr-TR" sz="1400" dirty="0" err="1">
                          <a:latin typeface="TimesNewRomanPSMT"/>
                          <a:ea typeface="Calibri"/>
                          <a:cs typeface="TimesNewRomanPSMT"/>
                        </a:rPr>
                        <a:t>Mordenit</a:t>
                      </a:r>
                      <a:r>
                        <a:rPr lang="tr-TR" sz="1400" dirty="0">
                          <a:latin typeface="TimesNewRomanPSMT"/>
                          <a:ea typeface="Calibri"/>
                          <a:cs typeface="TimesNewRomanPSMT"/>
                        </a:rPr>
                        <a:t>(1)</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Şabazit</a:t>
                      </a:r>
                      <a:r>
                        <a:rPr lang="tr-TR" sz="1400" dirty="0">
                          <a:latin typeface="TimesNewRomanPSMT"/>
                          <a:ea typeface="Calibri"/>
                          <a:cs typeface="TimesNewRomanPSMT"/>
                        </a:rPr>
                        <a:t>[3](3),</a:t>
                      </a:r>
                      <a:r>
                        <a:rPr lang="tr-TR" sz="1400" dirty="0" err="1">
                          <a:latin typeface="TimesNewRomanPSMT"/>
                          <a:ea typeface="Calibri"/>
                          <a:cs typeface="TimesNewRomanPSMT"/>
                        </a:rPr>
                        <a:t>Flipsit</a:t>
                      </a:r>
                      <a:r>
                        <a:rPr lang="tr-TR" sz="1400" dirty="0">
                          <a:latin typeface="TimesNewRomanPSMT"/>
                          <a:ea typeface="Calibri"/>
                          <a:cs typeface="TimesNewRomanPSMT"/>
                        </a:rPr>
                        <a:t>[3](3),</a:t>
                      </a:r>
                      <a:r>
                        <a:rPr lang="tr-TR" sz="1400" dirty="0" err="1">
                          <a:latin typeface="TimesNewRomanPSMT"/>
                          <a:ea typeface="Calibri"/>
                          <a:cs typeface="TimesNewRomanPSMT"/>
                        </a:rPr>
                        <a:t>Analsim</a:t>
                      </a:r>
                      <a:r>
                        <a:rPr lang="tr-TR" sz="1400" dirty="0">
                          <a:latin typeface="TimesNewRomanPSMT"/>
                          <a:ea typeface="Calibri"/>
                          <a:cs typeface="TimesNewRomanPSMT"/>
                        </a:rPr>
                        <a:t>(1)</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Klinoptilolit</a:t>
                      </a:r>
                      <a:r>
                        <a:rPr lang="tr-TR" sz="1400" dirty="0">
                          <a:latin typeface="TimesNewRomanPSMT"/>
                          <a:ea typeface="Calibri"/>
                          <a:cs typeface="TimesNewRomanPSMT"/>
                        </a:rPr>
                        <a:t>[2]</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Klinoptilolit</a:t>
                      </a:r>
                      <a:r>
                        <a:rPr lang="tr-TR" sz="1400" dirty="0">
                          <a:latin typeface="TimesNewRomanPSMT"/>
                          <a:ea typeface="Calibri"/>
                          <a:cs typeface="TimesNewRomanPSMT"/>
                        </a:rPr>
                        <a:t>[2]</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Klinoptilolit</a:t>
                      </a:r>
                      <a:r>
                        <a:rPr lang="tr-TR" sz="1400" dirty="0">
                          <a:latin typeface="TimesNewRomanPSMT"/>
                          <a:ea typeface="Calibri"/>
                          <a:cs typeface="TimesNewRomanPSMT"/>
                        </a:rPr>
                        <a:t>[3](3),</a:t>
                      </a:r>
                      <a:r>
                        <a:rPr lang="tr-TR" sz="1400" dirty="0" err="1">
                          <a:latin typeface="TimesNewRomanPSMT"/>
                          <a:ea typeface="Calibri"/>
                          <a:cs typeface="TimesNewRomanPSMT"/>
                        </a:rPr>
                        <a:t>Mordenit</a:t>
                      </a:r>
                      <a:r>
                        <a:rPr lang="tr-TR" sz="1400" dirty="0">
                          <a:latin typeface="TimesNewRomanPSMT"/>
                          <a:ea typeface="Calibri"/>
                          <a:cs typeface="TimesNewRomanPSMT"/>
                        </a:rPr>
                        <a:t>[2],</a:t>
                      </a:r>
                      <a:r>
                        <a:rPr lang="tr-TR" sz="1400" dirty="0" err="1">
                          <a:latin typeface="TimesNewRomanPSMT"/>
                          <a:ea typeface="Calibri"/>
                          <a:cs typeface="TimesNewRomanPSMT"/>
                        </a:rPr>
                        <a:t>Şabazit</a:t>
                      </a:r>
                      <a:r>
                        <a:rPr lang="tr-TR" sz="1400" dirty="0">
                          <a:latin typeface="TimesNewRomanPSMT"/>
                          <a:ea typeface="Calibri"/>
                          <a:cs typeface="TimesNewRomanPSMT"/>
                        </a:rPr>
                        <a:t>(1),</a:t>
                      </a:r>
                      <a:r>
                        <a:rPr lang="tr-TR" sz="1400" dirty="0" err="1">
                          <a:latin typeface="TimesNewRomanPSMT"/>
                          <a:ea typeface="Calibri"/>
                          <a:cs typeface="TimesNewRomanPSMT"/>
                        </a:rPr>
                        <a:t>Analsim</a:t>
                      </a:r>
                      <a:r>
                        <a:rPr lang="tr-TR" sz="1400" dirty="0">
                          <a:latin typeface="TimesNewRomanPSMT"/>
                          <a:ea typeface="Calibri"/>
                          <a:cs typeface="TimesNewRomanPSMT"/>
                        </a:rPr>
                        <a:t>(1)</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Lamondit</a:t>
                      </a:r>
                      <a:r>
                        <a:rPr lang="tr-TR" sz="1400" dirty="0">
                          <a:latin typeface="TimesNewRomanPSMT"/>
                          <a:ea typeface="Calibri"/>
                          <a:cs typeface="TimesNewRomanPSMT"/>
                        </a:rPr>
                        <a:t>(2)</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Klinoptilolit</a:t>
                      </a:r>
                      <a:r>
                        <a:rPr lang="tr-TR" sz="1400" dirty="0">
                          <a:latin typeface="TimesNewRomanPSMT"/>
                          <a:ea typeface="Calibri"/>
                          <a:cs typeface="TimesNewRomanPSMT"/>
                        </a:rPr>
                        <a:t>(1),</a:t>
                      </a:r>
                      <a:r>
                        <a:rPr lang="tr-TR" sz="1400" dirty="0" err="1">
                          <a:latin typeface="TimesNewRomanPSMT"/>
                          <a:ea typeface="Calibri"/>
                          <a:cs typeface="TimesNewRomanPSMT"/>
                        </a:rPr>
                        <a:t>Mordenit</a:t>
                      </a:r>
                      <a:r>
                        <a:rPr lang="tr-TR" sz="1400" dirty="0">
                          <a:latin typeface="TimesNewRomanPSMT"/>
                          <a:ea typeface="Calibri"/>
                          <a:cs typeface="TimesNewRomanPSMT"/>
                        </a:rPr>
                        <a:t>(1)</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Klinoptilolit</a:t>
                      </a:r>
                      <a:r>
                        <a:rPr lang="tr-TR" sz="1400" dirty="0">
                          <a:latin typeface="TimesNewRomanPSMT"/>
                          <a:ea typeface="Calibri"/>
                          <a:cs typeface="TimesNewRomanPSMT"/>
                        </a:rPr>
                        <a:t>(1),</a:t>
                      </a:r>
                      <a:r>
                        <a:rPr lang="tr-TR" sz="1400" dirty="0" err="1">
                          <a:latin typeface="TimesNewRomanPSMT"/>
                          <a:ea typeface="Calibri"/>
                          <a:cs typeface="TimesNewRomanPSMT"/>
                        </a:rPr>
                        <a:t>Lamontit</a:t>
                      </a:r>
                      <a:r>
                        <a:rPr lang="tr-TR" sz="1400" dirty="0">
                          <a:latin typeface="TimesNewRomanPSMT"/>
                          <a:ea typeface="Calibri"/>
                          <a:cs typeface="TimesNewRomanPSMT"/>
                        </a:rPr>
                        <a:t>(1)</a:t>
                      </a:r>
                      <a:endParaRPr lang="tr-TR" sz="1400" dirty="0">
                        <a:latin typeface="Calibri"/>
                        <a:ea typeface="Calibri"/>
                        <a:cs typeface="Times New Roman"/>
                      </a:endParaRPr>
                    </a:p>
                  </a:txBody>
                  <a:tcPr marL="35183" marR="35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r h="1638182">
                <a:tc>
                  <a:txBody>
                    <a:bodyPr/>
                    <a:lstStyle/>
                    <a:p>
                      <a:pPr>
                        <a:lnSpc>
                          <a:spcPct val="115000"/>
                        </a:lnSpc>
                        <a:spcAft>
                          <a:spcPts val="0"/>
                        </a:spcAft>
                      </a:pPr>
                      <a:r>
                        <a:rPr lang="tr-TR" sz="1400" dirty="0">
                          <a:latin typeface="TimesNewRomanPSMT"/>
                          <a:ea typeface="Calibri"/>
                          <a:cs typeface="TimesNewRomanPSMT"/>
                        </a:rPr>
                        <a:t>AFRİKA</a:t>
                      </a:r>
                      <a:endParaRPr lang="tr-TR" sz="1400" dirty="0">
                        <a:latin typeface="Calibri"/>
                        <a:ea typeface="Calibri"/>
                        <a:cs typeface="Times New Roman"/>
                      </a:endParaRPr>
                    </a:p>
                  </a:txBody>
                  <a:tcPr marL="35183" marR="35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0"/>
                        </a:spcAft>
                      </a:pPr>
                      <a:r>
                        <a:rPr lang="tr-TR" sz="1400">
                          <a:latin typeface="TimesNewRomanPSMT"/>
                          <a:ea typeface="Calibri"/>
                          <a:cs typeface="TimesNewRomanPSMT"/>
                        </a:rPr>
                        <a:t>Angola</a:t>
                      </a:r>
                      <a:endParaRPr lang="tr-TR" sz="1400">
                        <a:latin typeface="Calibri"/>
                        <a:ea typeface="Calibri"/>
                        <a:cs typeface="Times New Roman"/>
                      </a:endParaRPr>
                    </a:p>
                    <a:p>
                      <a:pPr>
                        <a:lnSpc>
                          <a:spcPct val="115000"/>
                        </a:lnSpc>
                        <a:spcAft>
                          <a:spcPts val="0"/>
                        </a:spcAft>
                      </a:pPr>
                      <a:r>
                        <a:rPr lang="tr-TR" sz="1400">
                          <a:latin typeface="TimesNewRomanPSMT"/>
                          <a:ea typeface="Calibri"/>
                          <a:cs typeface="TimesNewRomanPSMT"/>
                        </a:rPr>
                        <a:t>Botswana</a:t>
                      </a:r>
                      <a:endParaRPr lang="tr-TR" sz="1400">
                        <a:latin typeface="Calibri"/>
                        <a:ea typeface="Calibri"/>
                        <a:cs typeface="Times New Roman"/>
                      </a:endParaRPr>
                    </a:p>
                    <a:p>
                      <a:pPr>
                        <a:lnSpc>
                          <a:spcPct val="115000"/>
                        </a:lnSpc>
                        <a:spcAft>
                          <a:spcPts val="0"/>
                        </a:spcAft>
                      </a:pPr>
                      <a:r>
                        <a:rPr lang="tr-TR" sz="1400">
                          <a:latin typeface="TimesNewRomanPSMT"/>
                          <a:ea typeface="Calibri"/>
                          <a:cs typeface="TimesNewRomanPSMT"/>
                        </a:rPr>
                        <a:t>Kongo</a:t>
                      </a:r>
                      <a:endParaRPr lang="tr-TR" sz="1400">
                        <a:latin typeface="Calibri"/>
                        <a:ea typeface="Calibri"/>
                        <a:cs typeface="Times New Roman"/>
                      </a:endParaRPr>
                    </a:p>
                    <a:p>
                      <a:pPr>
                        <a:lnSpc>
                          <a:spcPct val="115000"/>
                        </a:lnSpc>
                        <a:spcAft>
                          <a:spcPts val="0"/>
                        </a:spcAft>
                      </a:pPr>
                      <a:r>
                        <a:rPr lang="tr-TR" sz="1400">
                          <a:latin typeface="TimesNewRomanPSMT"/>
                          <a:ea typeface="Calibri"/>
                          <a:cs typeface="TimesNewRomanPSMT"/>
                        </a:rPr>
                        <a:t>Mısır</a:t>
                      </a:r>
                      <a:endParaRPr lang="tr-TR" sz="1400">
                        <a:latin typeface="Calibri"/>
                        <a:ea typeface="Calibri"/>
                        <a:cs typeface="Times New Roman"/>
                      </a:endParaRPr>
                    </a:p>
                    <a:p>
                      <a:pPr>
                        <a:lnSpc>
                          <a:spcPct val="115000"/>
                        </a:lnSpc>
                        <a:spcAft>
                          <a:spcPts val="0"/>
                        </a:spcAft>
                      </a:pPr>
                      <a:r>
                        <a:rPr lang="tr-TR" sz="1400">
                          <a:latin typeface="TimesNewRomanPSMT"/>
                          <a:ea typeface="Calibri"/>
                          <a:cs typeface="TimesNewRomanPSMT"/>
                        </a:rPr>
                        <a:t>Kenya</a:t>
                      </a:r>
                      <a:endParaRPr lang="tr-TR" sz="1400">
                        <a:latin typeface="Calibri"/>
                        <a:ea typeface="Calibri"/>
                        <a:cs typeface="Times New Roman"/>
                      </a:endParaRPr>
                    </a:p>
                    <a:p>
                      <a:pPr>
                        <a:lnSpc>
                          <a:spcPct val="115000"/>
                        </a:lnSpc>
                        <a:spcAft>
                          <a:spcPts val="0"/>
                        </a:spcAft>
                      </a:pPr>
                      <a:r>
                        <a:rPr lang="tr-TR" sz="1400">
                          <a:latin typeface="TimesNewRomanPSMT"/>
                          <a:ea typeface="Calibri"/>
                          <a:cs typeface="TimesNewRomanPSMT"/>
                        </a:rPr>
                        <a:t>Kuzey Afrika</a:t>
                      </a:r>
                      <a:endParaRPr lang="tr-TR" sz="1400">
                        <a:latin typeface="Calibri"/>
                        <a:ea typeface="Calibri"/>
                        <a:cs typeface="Times New Roman"/>
                      </a:endParaRPr>
                    </a:p>
                    <a:p>
                      <a:pPr>
                        <a:lnSpc>
                          <a:spcPct val="115000"/>
                        </a:lnSpc>
                        <a:spcAft>
                          <a:spcPts val="0"/>
                        </a:spcAft>
                      </a:pPr>
                      <a:r>
                        <a:rPr lang="tr-TR" sz="1400">
                          <a:latin typeface="TimesNewRomanPSMT"/>
                          <a:ea typeface="Calibri"/>
                          <a:cs typeface="TimesNewRomanPSMT"/>
                        </a:rPr>
                        <a:t>Tanzanya</a:t>
                      </a:r>
                      <a:endParaRPr lang="tr-TR" sz="1400">
                        <a:latin typeface="Calibri"/>
                        <a:ea typeface="Calibri"/>
                        <a:cs typeface="Times New Roman"/>
                      </a:endParaRPr>
                    </a:p>
                  </a:txBody>
                  <a:tcPr marL="35183" marR="35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0"/>
                        </a:spcAft>
                      </a:pPr>
                      <a:r>
                        <a:rPr lang="tr-TR" sz="1400" dirty="0" err="1">
                          <a:latin typeface="TimesNewRomanPSMT"/>
                          <a:ea typeface="Calibri"/>
                          <a:cs typeface="TimesNewRomanPSMT"/>
                        </a:rPr>
                        <a:t>Klinoptilolit</a:t>
                      </a:r>
                      <a:r>
                        <a:rPr lang="tr-TR" sz="1400" dirty="0">
                          <a:latin typeface="TimesNewRomanPSMT"/>
                          <a:ea typeface="Calibri"/>
                          <a:cs typeface="TimesNewRomanPSMT"/>
                        </a:rPr>
                        <a:t>(1)</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Klinoptilolit</a:t>
                      </a:r>
                      <a:r>
                        <a:rPr lang="tr-TR" sz="1400" dirty="0">
                          <a:latin typeface="TimesNewRomanPSMT"/>
                          <a:ea typeface="Calibri"/>
                          <a:cs typeface="TimesNewRomanPSMT"/>
                        </a:rPr>
                        <a:t>(2)</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Analsim</a:t>
                      </a:r>
                      <a:r>
                        <a:rPr lang="tr-TR" sz="1400" dirty="0">
                          <a:latin typeface="TimesNewRomanPSMT"/>
                          <a:ea typeface="Calibri"/>
                          <a:cs typeface="TimesNewRomanPSMT"/>
                        </a:rPr>
                        <a:t>[1]</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Hölandit</a:t>
                      </a:r>
                      <a:r>
                        <a:rPr lang="tr-TR" sz="1400" dirty="0">
                          <a:latin typeface="TimesNewRomanPSMT"/>
                          <a:ea typeface="Calibri"/>
                          <a:cs typeface="TimesNewRomanPSMT"/>
                        </a:rPr>
                        <a:t>(1)</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Filipsit</a:t>
                      </a:r>
                      <a:r>
                        <a:rPr lang="tr-TR" sz="1400" dirty="0">
                          <a:latin typeface="TimesNewRomanPSMT"/>
                          <a:ea typeface="Calibri"/>
                          <a:cs typeface="TimesNewRomanPSMT"/>
                        </a:rPr>
                        <a:t>[1](1),</a:t>
                      </a:r>
                      <a:r>
                        <a:rPr lang="tr-TR" sz="1400" dirty="0" err="1">
                          <a:latin typeface="TimesNewRomanPSMT"/>
                          <a:ea typeface="Calibri"/>
                          <a:cs typeface="TimesNewRomanPSMT"/>
                        </a:rPr>
                        <a:t>Eriyonit</a:t>
                      </a:r>
                      <a:r>
                        <a:rPr lang="tr-TR" sz="1400" dirty="0">
                          <a:latin typeface="TimesNewRomanPSMT"/>
                          <a:ea typeface="Calibri"/>
                          <a:cs typeface="TimesNewRomanPSMT"/>
                        </a:rPr>
                        <a:t>[1](1)</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Analsim</a:t>
                      </a:r>
                      <a:r>
                        <a:rPr lang="tr-TR" sz="1400" dirty="0">
                          <a:latin typeface="TimesNewRomanPSMT"/>
                          <a:ea typeface="Calibri"/>
                          <a:cs typeface="TimesNewRomanPSMT"/>
                        </a:rPr>
                        <a:t>[1](1),</a:t>
                      </a:r>
                      <a:r>
                        <a:rPr lang="tr-TR" sz="1400" dirty="0" err="1">
                          <a:latin typeface="TimesNewRomanPSMT"/>
                          <a:ea typeface="Calibri"/>
                          <a:cs typeface="TimesNewRomanPSMT"/>
                        </a:rPr>
                        <a:t>Mordenit</a:t>
                      </a:r>
                      <a:r>
                        <a:rPr lang="tr-TR" sz="1400" dirty="0">
                          <a:latin typeface="TimesNewRomanPSMT"/>
                          <a:ea typeface="Calibri"/>
                          <a:cs typeface="TimesNewRomanPSMT"/>
                        </a:rPr>
                        <a:t>(1) </a:t>
                      </a:r>
                      <a:r>
                        <a:rPr lang="tr-TR" sz="1400" dirty="0" err="1">
                          <a:latin typeface="TimesNewRomanPSMT"/>
                          <a:ea typeface="Calibri"/>
                          <a:cs typeface="TimesNewRomanPSMT"/>
                        </a:rPr>
                        <a:t>Klinoptilolit</a:t>
                      </a:r>
                      <a:r>
                        <a:rPr lang="tr-TR" sz="1400" dirty="0">
                          <a:latin typeface="TimesNewRomanPSMT"/>
                          <a:ea typeface="Calibri"/>
                          <a:cs typeface="TimesNewRomanPSMT"/>
                        </a:rPr>
                        <a:t>[1]</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Eriyonot</a:t>
                      </a:r>
                      <a:r>
                        <a:rPr lang="tr-TR" sz="1400" dirty="0">
                          <a:latin typeface="TimesNewRomanPSMT"/>
                          <a:ea typeface="Calibri"/>
                          <a:cs typeface="TimesNewRomanPSMT"/>
                        </a:rPr>
                        <a:t>[1],</a:t>
                      </a:r>
                      <a:r>
                        <a:rPr lang="tr-TR" sz="1400" dirty="0" err="1">
                          <a:latin typeface="TimesNewRomanPSMT"/>
                          <a:ea typeface="Calibri"/>
                          <a:cs typeface="TimesNewRomanPSMT"/>
                        </a:rPr>
                        <a:t>Şabazit</a:t>
                      </a:r>
                      <a:r>
                        <a:rPr lang="tr-TR" sz="1400" dirty="0">
                          <a:latin typeface="TimesNewRomanPSMT"/>
                          <a:ea typeface="Calibri"/>
                          <a:cs typeface="TimesNewRomanPSMT"/>
                        </a:rPr>
                        <a:t>(1),</a:t>
                      </a:r>
                      <a:r>
                        <a:rPr lang="tr-TR" sz="1400" dirty="0" err="1">
                          <a:latin typeface="TimesNewRomanPSMT"/>
                          <a:ea typeface="Calibri"/>
                          <a:cs typeface="TimesNewRomanPSMT"/>
                        </a:rPr>
                        <a:t>Filipsit</a:t>
                      </a:r>
                      <a:r>
                        <a:rPr lang="tr-TR" sz="1400" dirty="0">
                          <a:latin typeface="TimesNewRomanPSMT"/>
                          <a:ea typeface="Calibri"/>
                          <a:cs typeface="TimesNewRomanPSMT"/>
                        </a:rPr>
                        <a:t>[1]</a:t>
                      </a:r>
                      <a:r>
                        <a:rPr lang="tr-TR" sz="1400" dirty="0" err="1">
                          <a:latin typeface="TimesNewRomanPSMT"/>
                          <a:ea typeface="Calibri"/>
                          <a:cs typeface="TimesNewRomanPSMT"/>
                        </a:rPr>
                        <a:t>Analsim</a:t>
                      </a:r>
                      <a:r>
                        <a:rPr lang="tr-TR" sz="1400" dirty="0">
                          <a:latin typeface="TimesNewRomanPSMT"/>
                          <a:ea typeface="Calibri"/>
                          <a:cs typeface="TimesNewRomanPSMT"/>
                        </a:rPr>
                        <a:t>[1], </a:t>
                      </a:r>
                      <a:r>
                        <a:rPr lang="tr-TR" sz="1200" dirty="0" err="1">
                          <a:latin typeface="TimesNewRomanPSMT"/>
                          <a:ea typeface="Calibri"/>
                          <a:cs typeface="TimesNewRomanPSMT"/>
                        </a:rPr>
                        <a:t>Klinoptilolit</a:t>
                      </a:r>
                      <a:r>
                        <a:rPr lang="tr-TR" sz="1200" dirty="0">
                          <a:latin typeface="TimesNewRomanPSMT"/>
                          <a:ea typeface="Calibri"/>
                          <a:cs typeface="TimesNewRomanPSMT"/>
                        </a:rPr>
                        <a:t>(1)</a:t>
                      </a:r>
                      <a:endParaRPr lang="tr-TR" sz="1200" dirty="0">
                        <a:latin typeface="Calibri"/>
                        <a:ea typeface="Calibri"/>
                        <a:cs typeface="Times New Roman"/>
                      </a:endParaRPr>
                    </a:p>
                  </a:txBody>
                  <a:tcPr marL="35183" marR="35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bl>
          </a:graphicData>
        </a:graphic>
      </p:graphicFrame>
      <p:sp>
        <p:nvSpPr>
          <p:cNvPr id="5" name="2 İçerik Yer Tutucusu"/>
          <p:cNvSpPr txBox="1">
            <a:spLocks/>
          </p:cNvSpPr>
          <p:nvPr/>
        </p:nvSpPr>
        <p:spPr>
          <a:xfrm>
            <a:off x="0" y="5849888"/>
            <a:ext cx="2771799" cy="1008112"/>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a:normAutofit fontScale="85000" lnSpcReduction="20000"/>
          </a:bodyPr>
          <a:lstStyle/>
          <a:p>
            <a:pPr marL="342900" marR="0" lvl="0" indent="-342900" algn="l" defTabSz="914400" rtl="0" eaLnBrk="1" fontAlgn="auto" latinLnBrk="0" hangingPunct="1">
              <a:lnSpc>
                <a:spcPct val="100000"/>
              </a:lnSpc>
              <a:spcBef>
                <a:spcPts val="0"/>
              </a:spcBef>
              <a:spcAft>
                <a:spcPts val="0"/>
              </a:spcAft>
              <a:buClr>
                <a:schemeClr val="accent1"/>
              </a:buClr>
              <a:buSzPct val="70000"/>
              <a:buFont typeface="Wingdings 2"/>
              <a:buNone/>
              <a:tabLst/>
              <a:defRPr/>
            </a:pPr>
            <a:r>
              <a:rPr kumimoji="0" lang="tr-TR" sz="3200" b="0" i="0" u="none" strike="noStrike" kern="1200" cap="none" spc="0" normalizeH="0" baseline="0" noProof="0" dirty="0" smtClean="0">
                <a:ln>
                  <a:noFill/>
                </a:ln>
                <a:solidFill>
                  <a:schemeClr val="tx2"/>
                </a:solidFill>
                <a:effectLst/>
                <a:uLnTx/>
                <a:uFillTx/>
                <a:latin typeface="+mn-lt"/>
                <a:ea typeface="+mn-ea"/>
                <a:cs typeface="+mn-cs"/>
              </a:rPr>
              <a:t>	</a:t>
            </a:r>
            <a:r>
              <a:rPr kumimoji="0" lang="tr-TR" sz="1600" b="1" i="0" u="none" strike="noStrike" kern="1200" cap="none" spc="0" normalizeH="0" baseline="0" noProof="0" dirty="0" smtClean="0">
                <a:ln>
                  <a:noFill/>
                </a:ln>
                <a:solidFill>
                  <a:schemeClr val="tx2"/>
                </a:solidFill>
                <a:effectLst/>
                <a:uLnTx/>
                <a:uFillTx/>
                <a:latin typeface="+mn-lt"/>
                <a:ea typeface="+mn-ea"/>
                <a:cs typeface="+mn-cs"/>
              </a:rPr>
              <a:t>( ) Oluşum sayısı</a:t>
            </a:r>
          </a:p>
          <a:p>
            <a:pPr marL="342900" marR="0" lvl="0" indent="-342900" algn="l" defTabSz="914400" rtl="0" eaLnBrk="1" fontAlgn="auto" latinLnBrk="0" hangingPunct="1">
              <a:lnSpc>
                <a:spcPct val="100000"/>
              </a:lnSpc>
              <a:spcBef>
                <a:spcPct val="20000"/>
              </a:spcBef>
              <a:spcAft>
                <a:spcPts val="0"/>
              </a:spcAft>
              <a:buClr>
                <a:schemeClr val="accent1"/>
              </a:buClr>
              <a:buSzPct val="70000"/>
              <a:buFont typeface="Wingdings 2"/>
              <a:buNone/>
              <a:tabLst/>
              <a:defRPr/>
            </a:pPr>
            <a:r>
              <a:rPr kumimoji="0" lang="tr-TR" sz="1600" b="1" i="0" u="none" strike="noStrike" kern="1200" cap="none" spc="0" normalizeH="0" baseline="0" noProof="0" dirty="0" smtClean="0">
                <a:ln>
                  <a:noFill/>
                </a:ln>
                <a:solidFill>
                  <a:schemeClr val="tx2"/>
                </a:solidFill>
                <a:effectLst/>
                <a:uLnTx/>
                <a:uFillTx/>
                <a:latin typeface="+mn-lt"/>
                <a:ea typeface="+mn-ea"/>
                <a:cs typeface="+mn-cs"/>
              </a:rPr>
              <a:t>	[ ] işletilen veya büyüklük ve kalite açısından işletilebilir nitelikte olan maden sayısı</a:t>
            </a:r>
          </a:p>
          <a:p>
            <a:pPr marL="342900" marR="0" lvl="0" indent="-342900" algn="ctr" defTabSz="914400" rtl="0" eaLnBrk="1" fontAlgn="auto" latinLnBrk="0" hangingPunct="1">
              <a:lnSpc>
                <a:spcPct val="100000"/>
              </a:lnSpc>
              <a:spcBef>
                <a:spcPct val="20000"/>
              </a:spcBef>
              <a:spcAft>
                <a:spcPts val="0"/>
              </a:spcAft>
              <a:buClr>
                <a:schemeClr val="accent1"/>
              </a:buClr>
              <a:buSzPct val="70000"/>
              <a:buFont typeface="Wingdings 2"/>
              <a:buNone/>
              <a:tabLst/>
              <a:defRPr/>
            </a:pPr>
            <a:endParaRPr kumimoji="0" lang="tr-TR" sz="3200" b="0" i="0" u="none" strike="noStrike" kern="1200" cap="none" spc="0" normalizeH="0" baseline="0" noProof="0" dirty="0">
              <a:ln>
                <a:noFill/>
              </a:ln>
              <a:solidFill>
                <a:schemeClr val="tx2"/>
              </a:solidFill>
              <a:effectLst/>
              <a:uLnTx/>
              <a:uFillTx/>
              <a:latin typeface="Times New Roman" pitchFamily="18" charset="0"/>
              <a:ea typeface="+mn-ea"/>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latin typeface="Times New Roman" pitchFamily="18" charset="0"/>
                <a:cs typeface="Times New Roman" pitchFamily="18" charset="0"/>
              </a:rPr>
              <a:t>ZEOLİTLER</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323528" y="6296231"/>
            <a:ext cx="8180571" cy="603334"/>
          </a:xfrm>
        </p:spPr>
        <p:txBody>
          <a:bodyPr>
            <a:normAutofit fontScale="77500" lnSpcReduction="20000"/>
          </a:bodyPr>
          <a:lstStyle/>
          <a:p>
            <a:pPr>
              <a:spcBef>
                <a:spcPts val="0"/>
              </a:spcBef>
              <a:buNone/>
            </a:pPr>
            <a:r>
              <a:rPr lang="tr-TR" dirty="0" smtClean="0"/>
              <a:t>	</a:t>
            </a:r>
            <a:r>
              <a:rPr lang="tr-TR" sz="1600" b="1" dirty="0" smtClean="0"/>
              <a:t>( ) Oluşum sayısı</a:t>
            </a:r>
          </a:p>
          <a:p>
            <a:pPr>
              <a:buNone/>
            </a:pPr>
            <a:r>
              <a:rPr lang="tr-TR" sz="1600" b="1" dirty="0" smtClean="0"/>
              <a:t>	[ ] işletilen veya büyüklük ve kalite açısından işletilebilir nitelikte olan maden sayısı</a:t>
            </a:r>
          </a:p>
          <a:p>
            <a:pPr algn="ctr">
              <a:buNone/>
            </a:pPr>
            <a:endParaRPr lang="tr-TR" dirty="0">
              <a:latin typeface="Times New Roman" pitchFamily="18" charset="0"/>
              <a:cs typeface="Times New Roman" pitchFamily="18" charset="0"/>
            </a:endParaRPr>
          </a:p>
        </p:txBody>
      </p:sp>
      <p:graphicFrame>
        <p:nvGraphicFramePr>
          <p:cNvPr id="4" name="3 Tablo"/>
          <p:cNvGraphicFramePr>
            <a:graphicFrameLocks noGrp="1"/>
          </p:cNvGraphicFramePr>
          <p:nvPr/>
        </p:nvGraphicFramePr>
        <p:xfrm>
          <a:off x="733560" y="1102614"/>
          <a:ext cx="7776864" cy="5398008"/>
        </p:xfrm>
        <a:graphic>
          <a:graphicData uri="http://schemas.openxmlformats.org/drawingml/2006/table">
            <a:tbl>
              <a:tblPr/>
              <a:tblGrid>
                <a:gridCol w="1942542"/>
                <a:gridCol w="1353080"/>
                <a:gridCol w="4481242"/>
              </a:tblGrid>
              <a:tr h="212751">
                <a:tc>
                  <a:txBody>
                    <a:bodyPr/>
                    <a:lstStyle/>
                    <a:p>
                      <a:pPr>
                        <a:lnSpc>
                          <a:spcPct val="115000"/>
                        </a:lnSpc>
                        <a:spcAft>
                          <a:spcPts val="0"/>
                        </a:spcAft>
                      </a:pPr>
                      <a:r>
                        <a:rPr lang="tr-TR" sz="1400" b="1" dirty="0">
                          <a:latin typeface="TimesNewRomanPS-BoldMT"/>
                          <a:ea typeface="Calibri"/>
                          <a:cs typeface="TimesNewRomanPS-BoldMT"/>
                        </a:rPr>
                        <a:t>KITA</a:t>
                      </a:r>
                      <a:endParaRPr lang="tr-TR" sz="1400" dirty="0">
                        <a:latin typeface="Calibri"/>
                        <a:ea typeface="Calibri"/>
                        <a:cs typeface="Times New Roman"/>
                      </a:endParaRPr>
                    </a:p>
                  </a:txBody>
                  <a:tcPr marL="35183" marR="35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0"/>
                        </a:spcAft>
                      </a:pPr>
                      <a:r>
                        <a:rPr lang="tr-TR" sz="1400" b="1">
                          <a:latin typeface="TimesNewRomanPS-BoldMT"/>
                          <a:ea typeface="Calibri"/>
                          <a:cs typeface="TimesNewRomanPS-BoldMT"/>
                        </a:rPr>
                        <a:t>ÜLKE</a:t>
                      </a:r>
                      <a:endParaRPr lang="tr-TR" sz="1400">
                        <a:latin typeface="Calibri"/>
                        <a:ea typeface="Calibri"/>
                        <a:cs typeface="Times New Roman"/>
                      </a:endParaRPr>
                    </a:p>
                  </a:txBody>
                  <a:tcPr marL="35183" marR="35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0"/>
                        </a:spcAft>
                      </a:pPr>
                      <a:r>
                        <a:rPr lang="tr-TR" sz="1400" b="1">
                          <a:latin typeface="TimesNewRomanPS-BoldMT"/>
                          <a:ea typeface="Calibri"/>
                          <a:cs typeface="TimesNewRomanPS-BoldMT"/>
                        </a:rPr>
                        <a:t>TÜRÜ</a:t>
                      </a:r>
                      <a:endParaRPr lang="tr-TR" sz="1400">
                        <a:latin typeface="Calibri"/>
                        <a:ea typeface="Calibri"/>
                        <a:cs typeface="Times New Roman"/>
                      </a:endParaRPr>
                    </a:p>
                  </a:txBody>
                  <a:tcPr marL="35183" marR="35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r h="2127509">
                <a:tc>
                  <a:txBody>
                    <a:bodyPr/>
                    <a:lstStyle/>
                    <a:p>
                      <a:pPr>
                        <a:lnSpc>
                          <a:spcPct val="115000"/>
                        </a:lnSpc>
                        <a:spcAft>
                          <a:spcPts val="0"/>
                        </a:spcAft>
                      </a:pPr>
                      <a:r>
                        <a:rPr lang="tr-TR" sz="1400" dirty="0">
                          <a:latin typeface="TimesNewRomanPSMT"/>
                          <a:ea typeface="Calibri"/>
                          <a:cs typeface="TimesNewRomanPSMT"/>
                        </a:rPr>
                        <a:t>ASYA VE</a:t>
                      </a:r>
                      <a:endParaRPr lang="tr-TR" sz="1400" dirty="0">
                        <a:latin typeface="Calibri"/>
                        <a:ea typeface="Calibri"/>
                        <a:cs typeface="Times New Roman"/>
                      </a:endParaRPr>
                    </a:p>
                    <a:p>
                      <a:pPr>
                        <a:lnSpc>
                          <a:spcPct val="115000"/>
                        </a:lnSpc>
                        <a:spcAft>
                          <a:spcPts val="0"/>
                        </a:spcAft>
                      </a:pPr>
                      <a:r>
                        <a:rPr lang="tr-TR" sz="1400" dirty="0">
                          <a:latin typeface="TimesNewRomanPSMT"/>
                          <a:ea typeface="Calibri"/>
                          <a:cs typeface="TimesNewRomanPSMT"/>
                        </a:rPr>
                        <a:t>AVUSTRALYA</a:t>
                      </a:r>
                      <a:endParaRPr lang="tr-TR" sz="1400" dirty="0">
                        <a:latin typeface="Calibri"/>
                        <a:ea typeface="Calibri"/>
                        <a:cs typeface="Times New Roman"/>
                      </a:endParaRPr>
                    </a:p>
                  </a:txBody>
                  <a:tcPr marL="35183" marR="35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0"/>
                        </a:spcAft>
                      </a:pPr>
                      <a:r>
                        <a:rPr lang="tr-TR" sz="1400" dirty="0">
                          <a:latin typeface="TimesNewRomanPSMT"/>
                          <a:ea typeface="Calibri"/>
                          <a:cs typeface="TimesNewRomanPSMT"/>
                        </a:rPr>
                        <a:t>İran</a:t>
                      </a:r>
                      <a:endParaRPr lang="tr-TR" sz="1400" dirty="0">
                        <a:latin typeface="Calibri"/>
                        <a:ea typeface="Calibri"/>
                        <a:cs typeface="Times New Roman"/>
                      </a:endParaRPr>
                    </a:p>
                    <a:p>
                      <a:pPr>
                        <a:lnSpc>
                          <a:spcPct val="115000"/>
                        </a:lnSpc>
                        <a:spcAft>
                          <a:spcPts val="0"/>
                        </a:spcAft>
                      </a:pPr>
                      <a:r>
                        <a:rPr lang="tr-TR" sz="1400" dirty="0">
                          <a:latin typeface="TimesNewRomanPSMT"/>
                          <a:ea typeface="Calibri"/>
                          <a:cs typeface="TimesNewRomanPSMT"/>
                        </a:rPr>
                        <a:t>İsrail</a:t>
                      </a:r>
                      <a:endParaRPr lang="tr-TR" sz="1400" dirty="0">
                        <a:latin typeface="Calibri"/>
                        <a:ea typeface="Calibri"/>
                        <a:cs typeface="Times New Roman"/>
                      </a:endParaRPr>
                    </a:p>
                    <a:p>
                      <a:pPr>
                        <a:lnSpc>
                          <a:spcPct val="115000"/>
                        </a:lnSpc>
                        <a:spcAft>
                          <a:spcPts val="0"/>
                        </a:spcAft>
                      </a:pPr>
                      <a:r>
                        <a:rPr lang="tr-TR" sz="1400" dirty="0">
                          <a:latin typeface="TimesNewRomanPSMT"/>
                          <a:ea typeface="Calibri"/>
                          <a:cs typeface="TimesNewRomanPSMT"/>
                        </a:rPr>
                        <a:t>Pakistan</a:t>
                      </a:r>
                      <a:endParaRPr lang="tr-TR" sz="1400" dirty="0">
                        <a:latin typeface="Calibri"/>
                        <a:ea typeface="Calibri"/>
                        <a:cs typeface="Times New Roman"/>
                      </a:endParaRPr>
                    </a:p>
                    <a:p>
                      <a:pPr>
                        <a:lnSpc>
                          <a:spcPct val="115000"/>
                        </a:lnSpc>
                        <a:spcAft>
                          <a:spcPts val="0"/>
                        </a:spcAft>
                      </a:pPr>
                      <a:r>
                        <a:rPr lang="tr-TR" sz="1400" dirty="0">
                          <a:latin typeface="TimesNewRomanPSMT"/>
                          <a:ea typeface="Calibri"/>
                          <a:cs typeface="TimesNewRomanPSMT"/>
                        </a:rPr>
                        <a:t>Avustralya</a:t>
                      </a:r>
                      <a:endParaRPr lang="tr-TR" sz="1400" dirty="0">
                        <a:latin typeface="Calibri"/>
                        <a:ea typeface="Calibri"/>
                        <a:cs typeface="Times New Roman"/>
                      </a:endParaRPr>
                    </a:p>
                    <a:p>
                      <a:pPr>
                        <a:lnSpc>
                          <a:spcPct val="115000"/>
                        </a:lnSpc>
                        <a:spcAft>
                          <a:spcPts val="0"/>
                        </a:spcAft>
                      </a:pPr>
                      <a:r>
                        <a:rPr lang="tr-TR" sz="1400" dirty="0">
                          <a:latin typeface="TimesNewRomanPSMT"/>
                          <a:ea typeface="Calibri"/>
                          <a:cs typeface="TimesNewRomanPSMT"/>
                        </a:rPr>
                        <a:t>Çin</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Formaza</a:t>
                      </a:r>
                      <a:endParaRPr lang="tr-TR" sz="1400" dirty="0">
                        <a:latin typeface="Calibri"/>
                        <a:ea typeface="Calibri"/>
                        <a:cs typeface="Times New Roman"/>
                      </a:endParaRPr>
                    </a:p>
                    <a:p>
                      <a:pPr>
                        <a:lnSpc>
                          <a:spcPct val="115000"/>
                        </a:lnSpc>
                        <a:spcAft>
                          <a:spcPts val="0"/>
                        </a:spcAft>
                      </a:pPr>
                      <a:r>
                        <a:rPr lang="tr-TR" sz="1400" dirty="0">
                          <a:latin typeface="TimesNewRomanPSMT"/>
                          <a:ea typeface="Calibri"/>
                          <a:cs typeface="TimesNewRomanPSMT"/>
                        </a:rPr>
                        <a:t>Japonya</a:t>
                      </a:r>
                      <a:endParaRPr lang="tr-TR" sz="1400" dirty="0">
                        <a:latin typeface="Calibri"/>
                        <a:ea typeface="Calibri"/>
                        <a:cs typeface="Times New Roman"/>
                      </a:endParaRPr>
                    </a:p>
                    <a:p>
                      <a:pPr>
                        <a:lnSpc>
                          <a:spcPct val="115000"/>
                        </a:lnSpc>
                        <a:spcAft>
                          <a:spcPts val="0"/>
                        </a:spcAft>
                      </a:pPr>
                      <a:r>
                        <a:rPr lang="tr-TR" sz="1400" dirty="0">
                          <a:latin typeface="TimesNewRomanPSMT"/>
                          <a:ea typeface="Calibri"/>
                          <a:cs typeface="TimesNewRomanPSMT"/>
                        </a:rPr>
                        <a:t>Kore</a:t>
                      </a:r>
                      <a:endParaRPr lang="tr-TR" sz="1400" dirty="0">
                        <a:latin typeface="Calibri"/>
                        <a:ea typeface="Calibri"/>
                        <a:cs typeface="Times New Roman"/>
                      </a:endParaRPr>
                    </a:p>
                    <a:p>
                      <a:pPr>
                        <a:lnSpc>
                          <a:spcPct val="115000"/>
                        </a:lnSpc>
                        <a:spcAft>
                          <a:spcPts val="0"/>
                        </a:spcAft>
                      </a:pPr>
                      <a:r>
                        <a:rPr lang="tr-TR" sz="1400" dirty="0">
                          <a:latin typeface="TimesNewRomanPSMT"/>
                          <a:ea typeface="Calibri"/>
                          <a:cs typeface="TimesNewRomanPSMT"/>
                        </a:rPr>
                        <a:t>Yeni Zelanda</a:t>
                      </a:r>
                      <a:endParaRPr lang="tr-TR" sz="1400" dirty="0">
                        <a:latin typeface="Calibri"/>
                        <a:ea typeface="Calibri"/>
                        <a:cs typeface="Times New Roman"/>
                      </a:endParaRPr>
                    </a:p>
                    <a:p>
                      <a:pPr>
                        <a:lnSpc>
                          <a:spcPct val="115000"/>
                        </a:lnSpc>
                        <a:spcAft>
                          <a:spcPts val="0"/>
                        </a:spcAft>
                      </a:pPr>
                      <a:r>
                        <a:rPr lang="tr-TR" sz="1400" dirty="0">
                          <a:latin typeface="TimesNewRomanPSMT"/>
                          <a:ea typeface="Calibri"/>
                          <a:cs typeface="TimesNewRomanPSMT"/>
                        </a:rPr>
                        <a:t>Okyanusya</a:t>
                      </a:r>
                      <a:endParaRPr lang="tr-TR" sz="1400" dirty="0">
                        <a:latin typeface="Calibri"/>
                        <a:ea typeface="Calibri"/>
                        <a:cs typeface="Times New Roman"/>
                      </a:endParaRPr>
                    </a:p>
                  </a:txBody>
                  <a:tcPr marL="35183" marR="35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0"/>
                        </a:spcAft>
                      </a:pPr>
                      <a:r>
                        <a:rPr lang="tr-TR" sz="1400" dirty="0" err="1">
                          <a:latin typeface="TimesNewRomanPSMT"/>
                          <a:ea typeface="Calibri"/>
                          <a:cs typeface="TimesNewRomanPSMT"/>
                        </a:rPr>
                        <a:t>Klinoptilolit</a:t>
                      </a:r>
                      <a:r>
                        <a:rPr lang="tr-TR" sz="1400" dirty="0">
                          <a:latin typeface="TimesNewRomanPSMT"/>
                          <a:ea typeface="Calibri"/>
                          <a:cs typeface="TimesNewRomanPSMT"/>
                        </a:rPr>
                        <a:t>[1]</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Klinoptilolit</a:t>
                      </a:r>
                      <a:r>
                        <a:rPr lang="tr-TR" sz="1400" dirty="0">
                          <a:latin typeface="TimesNewRomanPSMT"/>
                          <a:ea typeface="Calibri"/>
                          <a:cs typeface="TimesNewRomanPSMT"/>
                        </a:rPr>
                        <a:t>(2)</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Analsim</a:t>
                      </a:r>
                      <a:r>
                        <a:rPr lang="tr-TR" sz="1400" dirty="0">
                          <a:latin typeface="TimesNewRomanPSMT"/>
                          <a:ea typeface="Calibri"/>
                          <a:cs typeface="TimesNewRomanPSMT"/>
                        </a:rPr>
                        <a:t>(1)</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Klinoptilolit</a:t>
                      </a:r>
                      <a:r>
                        <a:rPr lang="tr-TR" sz="1400" dirty="0">
                          <a:latin typeface="TimesNewRomanPSMT"/>
                          <a:ea typeface="Calibri"/>
                          <a:cs typeface="TimesNewRomanPSMT"/>
                        </a:rPr>
                        <a:t>(2),(1)</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Klinoptilolit</a:t>
                      </a:r>
                      <a:r>
                        <a:rPr lang="tr-TR" sz="1400" dirty="0">
                          <a:latin typeface="TimesNewRomanPSMT"/>
                          <a:ea typeface="Calibri"/>
                          <a:cs typeface="TimesNewRomanPSMT"/>
                        </a:rPr>
                        <a:t>[2]</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Klinoptilolit</a:t>
                      </a:r>
                      <a:r>
                        <a:rPr lang="tr-TR" sz="1400" dirty="0">
                          <a:latin typeface="TimesNewRomanPSMT"/>
                          <a:ea typeface="Calibri"/>
                          <a:cs typeface="TimesNewRomanPSMT"/>
                        </a:rPr>
                        <a:t>[1],</a:t>
                      </a:r>
                      <a:r>
                        <a:rPr lang="tr-TR" sz="1400" dirty="0" err="1">
                          <a:latin typeface="TimesNewRomanPSMT"/>
                          <a:ea typeface="Calibri"/>
                          <a:cs typeface="TimesNewRomanPSMT"/>
                        </a:rPr>
                        <a:t>Lamontid</a:t>
                      </a:r>
                      <a:r>
                        <a:rPr lang="tr-TR" sz="1400" dirty="0">
                          <a:latin typeface="TimesNewRomanPSMT"/>
                          <a:ea typeface="Calibri"/>
                          <a:cs typeface="TimesNewRomanPSMT"/>
                        </a:rPr>
                        <a:t>(1),</a:t>
                      </a:r>
                      <a:r>
                        <a:rPr lang="tr-TR" sz="1400" dirty="0" err="1">
                          <a:latin typeface="TimesNewRomanPSMT"/>
                          <a:ea typeface="Calibri"/>
                          <a:cs typeface="TimesNewRomanPSMT"/>
                        </a:rPr>
                        <a:t>Analsim</a:t>
                      </a:r>
                      <a:r>
                        <a:rPr lang="tr-TR" sz="1400" dirty="0">
                          <a:latin typeface="TimesNewRomanPSMT"/>
                          <a:ea typeface="Calibri"/>
                          <a:cs typeface="TimesNewRomanPSMT"/>
                        </a:rPr>
                        <a:t>(1)</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Klinoptilolit</a:t>
                      </a:r>
                      <a:r>
                        <a:rPr lang="tr-TR" sz="1400" dirty="0">
                          <a:latin typeface="TimesNewRomanPSMT"/>
                          <a:ea typeface="Calibri"/>
                          <a:cs typeface="TimesNewRomanPSMT"/>
                        </a:rPr>
                        <a:t>[3],</a:t>
                      </a:r>
                      <a:r>
                        <a:rPr lang="tr-TR" sz="1400" dirty="0" err="1">
                          <a:latin typeface="TimesNewRomanPSMT"/>
                          <a:ea typeface="Calibri"/>
                          <a:cs typeface="TimesNewRomanPSMT"/>
                        </a:rPr>
                        <a:t>Mordenit</a:t>
                      </a:r>
                      <a:r>
                        <a:rPr lang="tr-TR" sz="1400" dirty="0">
                          <a:latin typeface="TimesNewRomanPSMT"/>
                          <a:ea typeface="Calibri"/>
                          <a:cs typeface="TimesNewRomanPSMT"/>
                        </a:rPr>
                        <a:t>[3],</a:t>
                      </a:r>
                      <a:r>
                        <a:rPr lang="tr-TR" sz="1400" dirty="0" err="1">
                          <a:latin typeface="TimesNewRomanPSMT"/>
                          <a:ea typeface="Calibri"/>
                          <a:cs typeface="TimesNewRomanPSMT"/>
                        </a:rPr>
                        <a:t>Analsim</a:t>
                      </a:r>
                      <a:r>
                        <a:rPr lang="tr-TR" sz="1400" dirty="0">
                          <a:latin typeface="TimesNewRomanPSMT"/>
                          <a:ea typeface="Calibri"/>
                          <a:cs typeface="TimesNewRomanPSMT"/>
                        </a:rPr>
                        <a:t>(2),</a:t>
                      </a:r>
                      <a:r>
                        <a:rPr lang="tr-TR" sz="1400" dirty="0" err="1">
                          <a:latin typeface="TimesNewRomanPSMT"/>
                          <a:ea typeface="Calibri"/>
                          <a:cs typeface="TimesNewRomanPSMT"/>
                        </a:rPr>
                        <a:t>Lamontit</a:t>
                      </a:r>
                      <a:r>
                        <a:rPr lang="tr-TR" sz="1400" dirty="0">
                          <a:latin typeface="TimesNewRomanPSMT"/>
                          <a:ea typeface="Calibri"/>
                          <a:cs typeface="TimesNewRomanPSMT"/>
                        </a:rPr>
                        <a:t>(3)</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Klinoptilolit</a:t>
                      </a:r>
                      <a:r>
                        <a:rPr lang="tr-TR" sz="1400" dirty="0">
                          <a:latin typeface="TimesNewRomanPSMT"/>
                          <a:ea typeface="Calibri"/>
                          <a:cs typeface="TimesNewRomanPSMT"/>
                        </a:rPr>
                        <a:t>[2]</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Analsim</a:t>
                      </a:r>
                      <a:r>
                        <a:rPr lang="tr-TR" sz="1400" dirty="0">
                          <a:latin typeface="TimesNewRomanPSMT"/>
                          <a:ea typeface="Calibri"/>
                          <a:cs typeface="TimesNewRomanPSMT"/>
                        </a:rPr>
                        <a:t>(2), </a:t>
                      </a:r>
                      <a:r>
                        <a:rPr lang="tr-TR" sz="1400" dirty="0" err="1">
                          <a:latin typeface="TimesNewRomanPSMT"/>
                          <a:ea typeface="Calibri"/>
                          <a:cs typeface="TimesNewRomanPSMT"/>
                        </a:rPr>
                        <a:t>Klinoptilolit</a:t>
                      </a:r>
                      <a:r>
                        <a:rPr lang="tr-TR" sz="1400" dirty="0">
                          <a:latin typeface="TimesNewRomanPSMT"/>
                          <a:ea typeface="Calibri"/>
                          <a:cs typeface="TimesNewRomanPSMT"/>
                        </a:rPr>
                        <a:t>[2], </a:t>
                      </a:r>
                      <a:r>
                        <a:rPr lang="tr-TR" sz="1400" dirty="0" err="1">
                          <a:latin typeface="TimesNewRomanPSMT"/>
                          <a:ea typeface="Calibri"/>
                          <a:cs typeface="TimesNewRomanPSMT"/>
                        </a:rPr>
                        <a:t>Mordenit</a:t>
                      </a:r>
                      <a:r>
                        <a:rPr lang="tr-TR" sz="1400" dirty="0">
                          <a:latin typeface="TimesNewRomanPSMT"/>
                          <a:ea typeface="Calibri"/>
                          <a:cs typeface="TimesNewRomanPSMT"/>
                        </a:rPr>
                        <a:t> [1],</a:t>
                      </a:r>
                      <a:r>
                        <a:rPr lang="tr-TR" sz="1400" dirty="0" err="1">
                          <a:latin typeface="TimesNewRomanPSMT"/>
                          <a:ea typeface="Calibri"/>
                          <a:cs typeface="TimesNewRomanPSMT"/>
                        </a:rPr>
                        <a:t>Lamontit</a:t>
                      </a:r>
                      <a:r>
                        <a:rPr lang="tr-TR" sz="1400" dirty="0">
                          <a:latin typeface="TimesNewRomanPSMT"/>
                          <a:ea typeface="Calibri"/>
                          <a:cs typeface="TimesNewRomanPSMT"/>
                        </a:rPr>
                        <a:t>[1]</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Lamontit</a:t>
                      </a:r>
                      <a:r>
                        <a:rPr lang="tr-TR" sz="1400" dirty="0">
                          <a:latin typeface="TimesNewRomanPSMT"/>
                          <a:ea typeface="Calibri"/>
                          <a:cs typeface="TimesNewRomanPSMT"/>
                        </a:rPr>
                        <a:t> (1), </a:t>
                      </a:r>
                      <a:r>
                        <a:rPr lang="tr-TR" sz="1400" dirty="0" err="1">
                          <a:latin typeface="TimesNewRomanPSMT"/>
                          <a:ea typeface="Calibri"/>
                          <a:cs typeface="TimesNewRomanPSMT"/>
                        </a:rPr>
                        <a:t>Klinoptilolit</a:t>
                      </a:r>
                      <a:r>
                        <a:rPr lang="tr-TR" sz="1400" dirty="0">
                          <a:latin typeface="TimesNewRomanPSMT"/>
                          <a:ea typeface="Calibri"/>
                          <a:cs typeface="TimesNewRomanPSMT"/>
                        </a:rPr>
                        <a:t>(1)</a:t>
                      </a:r>
                      <a:endParaRPr lang="tr-TR" sz="1400" dirty="0">
                        <a:latin typeface="Calibri"/>
                        <a:ea typeface="Calibri"/>
                        <a:cs typeface="Times New Roman"/>
                      </a:endParaRPr>
                    </a:p>
                  </a:txBody>
                  <a:tcPr marL="35183" marR="35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r h="425502">
                <a:tc>
                  <a:txBody>
                    <a:bodyPr/>
                    <a:lstStyle/>
                    <a:p>
                      <a:pPr>
                        <a:lnSpc>
                          <a:spcPct val="115000"/>
                        </a:lnSpc>
                        <a:spcAft>
                          <a:spcPts val="0"/>
                        </a:spcAft>
                      </a:pPr>
                      <a:r>
                        <a:rPr lang="tr-TR" sz="1400">
                          <a:latin typeface="TimesNewRomanPSMT"/>
                          <a:ea typeface="Calibri"/>
                          <a:cs typeface="TimesNewRomanPSMT"/>
                        </a:rPr>
                        <a:t>GÜNEY AMERİKA</a:t>
                      </a:r>
                      <a:endParaRPr lang="tr-TR" sz="1400">
                        <a:latin typeface="Calibri"/>
                        <a:ea typeface="Calibri"/>
                        <a:cs typeface="Times New Roman"/>
                      </a:endParaRPr>
                    </a:p>
                  </a:txBody>
                  <a:tcPr marL="35183" marR="35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0"/>
                        </a:spcAft>
                      </a:pPr>
                      <a:r>
                        <a:rPr lang="tr-TR" sz="1400">
                          <a:latin typeface="TimesNewRomanPSMT"/>
                          <a:ea typeface="Calibri"/>
                          <a:cs typeface="TimesNewRomanPSMT"/>
                        </a:rPr>
                        <a:t>Arjantin</a:t>
                      </a:r>
                      <a:endParaRPr lang="tr-TR" sz="1400">
                        <a:latin typeface="Calibri"/>
                        <a:ea typeface="Calibri"/>
                        <a:cs typeface="Times New Roman"/>
                      </a:endParaRPr>
                    </a:p>
                    <a:p>
                      <a:pPr>
                        <a:lnSpc>
                          <a:spcPct val="115000"/>
                        </a:lnSpc>
                        <a:spcAft>
                          <a:spcPts val="0"/>
                        </a:spcAft>
                      </a:pPr>
                      <a:r>
                        <a:rPr lang="tr-TR" sz="1400">
                          <a:latin typeface="TimesNewRomanPSMT"/>
                          <a:ea typeface="Calibri"/>
                          <a:cs typeface="TimesNewRomanPSMT"/>
                        </a:rPr>
                        <a:t>Şili</a:t>
                      </a:r>
                      <a:endParaRPr lang="tr-TR" sz="1400">
                        <a:latin typeface="Calibri"/>
                        <a:ea typeface="Calibri"/>
                        <a:cs typeface="Times New Roman"/>
                      </a:endParaRPr>
                    </a:p>
                  </a:txBody>
                  <a:tcPr marL="35183" marR="35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0"/>
                        </a:spcAft>
                      </a:pPr>
                      <a:r>
                        <a:rPr lang="tr-TR" sz="1400" dirty="0" err="1">
                          <a:latin typeface="TimesNewRomanPSMT"/>
                          <a:ea typeface="Calibri"/>
                          <a:cs typeface="TimesNewRomanPSMT"/>
                        </a:rPr>
                        <a:t>Klinoptilolit</a:t>
                      </a:r>
                      <a:r>
                        <a:rPr lang="tr-TR" sz="1400" dirty="0">
                          <a:latin typeface="TimesNewRomanPSMT"/>
                          <a:ea typeface="Calibri"/>
                          <a:cs typeface="TimesNewRomanPSMT"/>
                        </a:rPr>
                        <a:t>[2],</a:t>
                      </a:r>
                      <a:r>
                        <a:rPr lang="tr-TR" sz="1400" dirty="0" err="1">
                          <a:latin typeface="TimesNewRomanPSMT"/>
                          <a:ea typeface="Calibri"/>
                          <a:cs typeface="TimesNewRomanPSMT"/>
                        </a:rPr>
                        <a:t>Analsim</a:t>
                      </a:r>
                      <a:r>
                        <a:rPr lang="tr-TR" sz="1400" dirty="0">
                          <a:latin typeface="TimesNewRomanPSMT"/>
                          <a:ea typeface="Calibri"/>
                          <a:cs typeface="TimesNewRomanPSMT"/>
                        </a:rPr>
                        <a:t>(2),</a:t>
                      </a:r>
                      <a:r>
                        <a:rPr lang="tr-TR" sz="1400" dirty="0" err="1">
                          <a:latin typeface="TimesNewRomanPSMT"/>
                          <a:ea typeface="Calibri"/>
                          <a:cs typeface="TimesNewRomanPSMT"/>
                        </a:rPr>
                        <a:t>Lamontit</a:t>
                      </a:r>
                      <a:r>
                        <a:rPr lang="tr-TR" sz="1400" dirty="0">
                          <a:latin typeface="TimesNewRomanPSMT"/>
                          <a:ea typeface="Calibri"/>
                          <a:cs typeface="TimesNewRomanPSMT"/>
                        </a:rPr>
                        <a:t>(1)</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Klinoptilolit</a:t>
                      </a:r>
                      <a:r>
                        <a:rPr lang="tr-TR" sz="1400" dirty="0">
                          <a:latin typeface="TimesNewRomanPSMT"/>
                          <a:ea typeface="Calibri"/>
                          <a:cs typeface="TimesNewRomanPSMT"/>
                        </a:rPr>
                        <a:t>(1)</a:t>
                      </a:r>
                      <a:endParaRPr lang="tr-TR" sz="1400" dirty="0">
                        <a:latin typeface="Calibri"/>
                        <a:ea typeface="Calibri"/>
                        <a:cs typeface="Times New Roman"/>
                      </a:endParaRPr>
                    </a:p>
                  </a:txBody>
                  <a:tcPr marL="35183" marR="35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r h="1702007">
                <a:tc>
                  <a:txBody>
                    <a:bodyPr/>
                    <a:lstStyle/>
                    <a:p>
                      <a:pPr>
                        <a:lnSpc>
                          <a:spcPct val="115000"/>
                        </a:lnSpc>
                        <a:spcAft>
                          <a:spcPts val="0"/>
                        </a:spcAft>
                      </a:pPr>
                      <a:r>
                        <a:rPr lang="tr-TR" sz="1400" dirty="0">
                          <a:latin typeface="TimesNewRomanPSMT"/>
                          <a:ea typeface="Calibri"/>
                          <a:cs typeface="TimesNewRomanPSMT"/>
                        </a:rPr>
                        <a:t>KUZEY AMERİKA</a:t>
                      </a:r>
                      <a:endParaRPr lang="tr-TR" sz="1400" dirty="0">
                        <a:latin typeface="Calibri"/>
                        <a:ea typeface="Calibri"/>
                        <a:cs typeface="Times New Roman"/>
                      </a:endParaRPr>
                    </a:p>
                  </a:txBody>
                  <a:tcPr marL="35183" marR="35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0"/>
                        </a:spcAft>
                      </a:pPr>
                      <a:r>
                        <a:rPr lang="tr-TR" sz="1400">
                          <a:latin typeface="TimesNewRomanPSMT"/>
                          <a:ea typeface="Calibri"/>
                          <a:cs typeface="TimesNewRomanPSMT"/>
                        </a:rPr>
                        <a:t>A.B.D.</a:t>
                      </a:r>
                      <a:endParaRPr lang="tr-TR" sz="1400">
                        <a:latin typeface="Calibri"/>
                        <a:ea typeface="Calibri"/>
                        <a:cs typeface="Times New Roman"/>
                      </a:endParaRPr>
                    </a:p>
                    <a:p>
                      <a:pPr>
                        <a:lnSpc>
                          <a:spcPct val="115000"/>
                        </a:lnSpc>
                        <a:spcAft>
                          <a:spcPts val="0"/>
                        </a:spcAft>
                      </a:pPr>
                      <a:r>
                        <a:rPr lang="tr-TR" sz="1400">
                          <a:latin typeface="TimesNewRomanPSMT"/>
                          <a:ea typeface="Calibri"/>
                          <a:cs typeface="TimesNewRomanPSMT"/>
                        </a:rPr>
                        <a:t>Kanada</a:t>
                      </a:r>
                      <a:endParaRPr lang="tr-TR" sz="1400">
                        <a:latin typeface="Calibri"/>
                        <a:ea typeface="Calibri"/>
                        <a:cs typeface="Times New Roman"/>
                      </a:endParaRPr>
                    </a:p>
                    <a:p>
                      <a:pPr>
                        <a:lnSpc>
                          <a:spcPct val="115000"/>
                        </a:lnSpc>
                        <a:spcAft>
                          <a:spcPts val="0"/>
                        </a:spcAft>
                      </a:pPr>
                      <a:r>
                        <a:rPr lang="tr-TR" sz="1400">
                          <a:latin typeface="TimesNewRomanPSMT"/>
                          <a:ea typeface="Calibri"/>
                          <a:cs typeface="TimesNewRomanPSMT"/>
                        </a:rPr>
                        <a:t>Küba</a:t>
                      </a:r>
                      <a:endParaRPr lang="tr-TR" sz="1400">
                        <a:latin typeface="Calibri"/>
                        <a:ea typeface="Calibri"/>
                        <a:cs typeface="Times New Roman"/>
                      </a:endParaRPr>
                    </a:p>
                    <a:p>
                      <a:pPr>
                        <a:lnSpc>
                          <a:spcPct val="115000"/>
                        </a:lnSpc>
                        <a:spcAft>
                          <a:spcPts val="0"/>
                        </a:spcAft>
                      </a:pPr>
                      <a:r>
                        <a:rPr lang="tr-TR" sz="1400">
                          <a:latin typeface="TimesNewRomanPSMT"/>
                          <a:ea typeface="Calibri"/>
                          <a:cs typeface="TimesNewRomanPSMT"/>
                        </a:rPr>
                        <a:t>Guatemala</a:t>
                      </a:r>
                      <a:endParaRPr lang="tr-TR" sz="1400">
                        <a:latin typeface="Calibri"/>
                        <a:ea typeface="Calibri"/>
                        <a:cs typeface="Times New Roman"/>
                      </a:endParaRPr>
                    </a:p>
                    <a:p>
                      <a:pPr>
                        <a:lnSpc>
                          <a:spcPct val="115000"/>
                        </a:lnSpc>
                        <a:spcAft>
                          <a:spcPts val="0"/>
                        </a:spcAft>
                      </a:pPr>
                      <a:r>
                        <a:rPr lang="tr-TR" sz="1400">
                          <a:latin typeface="TimesNewRomanPSMT"/>
                          <a:ea typeface="Calibri"/>
                          <a:cs typeface="TimesNewRomanPSMT"/>
                        </a:rPr>
                        <a:t>Meksika</a:t>
                      </a:r>
                      <a:endParaRPr lang="tr-TR" sz="1400">
                        <a:latin typeface="Calibri"/>
                        <a:ea typeface="Calibri"/>
                        <a:cs typeface="Times New Roman"/>
                      </a:endParaRPr>
                    </a:p>
                    <a:p>
                      <a:pPr>
                        <a:lnSpc>
                          <a:spcPct val="115000"/>
                        </a:lnSpc>
                        <a:spcAft>
                          <a:spcPts val="0"/>
                        </a:spcAft>
                      </a:pPr>
                      <a:r>
                        <a:rPr lang="tr-TR" sz="1400">
                          <a:latin typeface="TimesNewRomanPSMT"/>
                          <a:ea typeface="Calibri"/>
                          <a:cs typeface="TimesNewRomanPSMT"/>
                        </a:rPr>
                        <a:t>Panama</a:t>
                      </a:r>
                      <a:endParaRPr lang="tr-TR" sz="1400">
                        <a:latin typeface="Calibri"/>
                        <a:ea typeface="Calibri"/>
                        <a:cs typeface="Times New Roman"/>
                      </a:endParaRPr>
                    </a:p>
                    <a:p>
                      <a:pPr>
                        <a:lnSpc>
                          <a:spcPct val="115000"/>
                        </a:lnSpc>
                        <a:spcAft>
                          <a:spcPts val="0"/>
                        </a:spcAft>
                      </a:pPr>
                      <a:r>
                        <a:rPr lang="tr-TR" sz="1400">
                          <a:latin typeface="TimesNewRomanPSMT"/>
                          <a:ea typeface="Calibri"/>
                          <a:cs typeface="TimesNewRomanPSMT"/>
                        </a:rPr>
                        <a:t>Batı Hint Adaları</a:t>
                      </a:r>
                      <a:endParaRPr lang="tr-TR" sz="1400">
                        <a:latin typeface="Calibri"/>
                        <a:ea typeface="Calibri"/>
                        <a:cs typeface="Times New Roman"/>
                      </a:endParaRPr>
                    </a:p>
                  </a:txBody>
                  <a:tcPr marL="35183" marR="35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0"/>
                        </a:spcAft>
                      </a:pPr>
                      <a:r>
                        <a:rPr lang="tr-TR" sz="1400" dirty="0" err="1">
                          <a:latin typeface="TimesNewRomanPSMT"/>
                          <a:ea typeface="Calibri"/>
                          <a:cs typeface="TimesNewRomanPSMT"/>
                        </a:rPr>
                        <a:t>Klinoptilolit</a:t>
                      </a:r>
                      <a:r>
                        <a:rPr lang="tr-TR" sz="1400" dirty="0">
                          <a:latin typeface="TimesNewRomanPSMT"/>
                          <a:ea typeface="Calibri"/>
                          <a:cs typeface="TimesNewRomanPSMT"/>
                        </a:rPr>
                        <a:t>[12],</a:t>
                      </a:r>
                      <a:r>
                        <a:rPr lang="tr-TR" sz="1400" dirty="0" err="1">
                          <a:latin typeface="TimesNewRomanPSMT"/>
                          <a:ea typeface="Calibri"/>
                          <a:cs typeface="TimesNewRomanPSMT"/>
                        </a:rPr>
                        <a:t>Şabazit</a:t>
                      </a:r>
                      <a:r>
                        <a:rPr lang="tr-TR" sz="1400" dirty="0">
                          <a:latin typeface="TimesNewRomanPSMT"/>
                          <a:ea typeface="Calibri"/>
                          <a:cs typeface="TimesNewRomanPSMT"/>
                        </a:rPr>
                        <a:t>[4],</a:t>
                      </a:r>
                      <a:r>
                        <a:rPr lang="tr-TR" sz="1400" dirty="0" err="1">
                          <a:latin typeface="TimesNewRomanPSMT"/>
                          <a:ea typeface="Calibri"/>
                          <a:cs typeface="TimesNewRomanPSMT"/>
                        </a:rPr>
                        <a:t>Eriyoni</a:t>
                      </a:r>
                      <a:r>
                        <a:rPr lang="tr-TR" sz="1400" dirty="0">
                          <a:latin typeface="TimesNewRomanPSMT"/>
                          <a:ea typeface="Calibri"/>
                          <a:cs typeface="TimesNewRomanPSMT"/>
                        </a:rPr>
                        <a:t>[2],</a:t>
                      </a:r>
                      <a:r>
                        <a:rPr lang="tr-TR" sz="1400" dirty="0" err="1">
                          <a:latin typeface="TimesNewRomanPSMT"/>
                          <a:ea typeface="Calibri"/>
                          <a:cs typeface="TimesNewRomanPSMT"/>
                        </a:rPr>
                        <a:t>Mordenit</a:t>
                      </a:r>
                      <a:r>
                        <a:rPr lang="tr-TR" sz="1400" dirty="0">
                          <a:latin typeface="TimesNewRomanPSMT"/>
                          <a:ea typeface="Calibri"/>
                          <a:cs typeface="TimesNewRomanPSMT"/>
                        </a:rPr>
                        <a:t>[1]</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Lamontit</a:t>
                      </a:r>
                      <a:r>
                        <a:rPr lang="tr-TR" sz="1400" dirty="0">
                          <a:latin typeface="TimesNewRomanPSMT"/>
                          <a:ea typeface="Calibri"/>
                          <a:cs typeface="TimesNewRomanPSMT"/>
                        </a:rPr>
                        <a:t>(2), </a:t>
                      </a:r>
                      <a:r>
                        <a:rPr lang="tr-TR" sz="1400" dirty="0" err="1">
                          <a:latin typeface="TimesNewRomanPSMT"/>
                          <a:ea typeface="Calibri"/>
                          <a:cs typeface="TimesNewRomanPSMT"/>
                        </a:rPr>
                        <a:t>Klinoptilolit</a:t>
                      </a:r>
                      <a:r>
                        <a:rPr lang="tr-TR" sz="1400" dirty="0">
                          <a:latin typeface="TimesNewRomanPSMT"/>
                          <a:ea typeface="Calibri"/>
                          <a:cs typeface="TimesNewRomanPSMT"/>
                        </a:rPr>
                        <a:t>(1)</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Klinoptilolit</a:t>
                      </a:r>
                      <a:r>
                        <a:rPr lang="tr-TR" sz="1400" dirty="0">
                          <a:latin typeface="TimesNewRomanPSMT"/>
                          <a:ea typeface="Calibri"/>
                          <a:cs typeface="TimesNewRomanPSMT"/>
                        </a:rPr>
                        <a:t>[2],</a:t>
                      </a:r>
                      <a:r>
                        <a:rPr lang="tr-TR" sz="1400" dirty="0" err="1">
                          <a:latin typeface="TimesNewRomanPSMT"/>
                          <a:ea typeface="Calibri"/>
                          <a:cs typeface="TimesNewRomanPSMT"/>
                        </a:rPr>
                        <a:t>Mordenit</a:t>
                      </a:r>
                      <a:r>
                        <a:rPr lang="tr-TR" sz="1400" dirty="0">
                          <a:latin typeface="TimesNewRomanPSMT"/>
                          <a:ea typeface="Calibri"/>
                          <a:cs typeface="TimesNewRomanPSMT"/>
                        </a:rPr>
                        <a:t>[1]</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Klinoptilolit</a:t>
                      </a:r>
                      <a:r>
                        <a:rPr lang="tr-TR" sz="1400" dirty="0">
                          <a:latin typeface="TimesNewRomanPSMT"/>
                          <a:ea typeface="Calibri"/>
                          <a:cs typeface="TimesNewRomanPSMT"/>
                        </a:rPr>
                        <a:t>[2]</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Klinoptilolit</a:t>
                      </a:r>
                      <a:r>
                        <a:rPr lang="tr-TR" sz="1400" dirty="0">
                          <a:latin typeface="TimesNewRomanPSMT"/>
                          <a:ea typeface="Calibri"/>
                          <a:cs typeface="TimesNewRomanPSMT"/>
                        </a:rPr>
                        <a:t>[2](2),</a:t>
                      </a:r>
                      <a:r>
                        <a:rPr lang="tr-TR" sz="1400" dirty="0" err="1">
                          <a:latin typeface="TimesNewRomanPSMT"/>
                          <a:ea typeface="Calibri"/>
                          <a:cs typeface="TimesNewRomanPSMT"/>
                        </a:rPr>
                        <a:t>Mordenit</a:t>
                      </a:r>
                      <a:r>
                        <a:rPr lang="tr-TR" sz="1400" dirty="0">
                          <a:latin typeface="TimesNewRomanPSMT"/>
                          <a:ea typeface="Calibri"/>
                          <a:cs typeface="TimesNewRomanPSMT"/>
                        </a:rPr>
                        <a:t>[1],</a:t>
                      </a:r>
                      <a:r>
                        <a:rPr lang="tr-TR" sz="1400" dirty="0" err="1">
                          <a:latin typeface="TimesNewRomanPSMT"/>
                          <a:ea typeface="Calibri"/>
                          <a:cs typeface="TimesNewRomanPSMT"/>
                        </a:rPr>
                        <a:t>Analsim</a:t>
                      </a:r>
                      <a:r>
                        <a:rPr lang="tr-TR" sz="1400" dirty="0">
                          <a:latin typeface="TimesNewRomanPSMT"/>
                          <a:ea typeface="Calibri"/>
                          <a:cs typeface="TimesNewRomanPSMT"/>
                        </a:rPr>
                        <a:t>(1),</a:t>
                      </a:r>
                      <a:r>
                        <a:rPr lang="tr-TR" sz="1400" dirty="0" err="1">
                          <a:latin typeface="TimesNewRomanPSMT"/>
                          <a:ea typeface="Calibri"/>
                          <a:cs typeface="TimesNewRomanPSMT"/>
                        </a:rPr>
                        <a:t>Eriyonit</a:t>
                      </a:r>
                      <a:r>
                        <a:rPr lang="tr-TR" sz="1400" dirty="0">
                          <a:latin typeface="TimesNewRomanPSMT"/>
                          <a:ea typeface="Calibri"/>
                          <a:cs typeface="TimesNewRomanPSMT"/>
                        </a:rPr>
                        <a:t>(1),</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Flipsit</a:t>
                      </a:r>
                      <a:r>
                        <a:rPr lang="tr-TR" sz="1400" dirty="0">
                          <a:latin typeface="TimesNewRomanPSMT"/>
                          <a:ea typeface="Calibri"/>
                          <a:cs typeface="TimesNewRomanPSMT"/>
                        </a:rPr>
                        <a:t>(1)</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Klinoptilolit</a:t>
                      </a:r>
                      <a:r>
                        <a:rPr lang="tr-TR" sz="1400" dirty="0">
                          <a:latin typeface="TimesNewRomanPSMT"/>
                          <a:ea typeface="Calibri"/>
                          <a:cs typeface="TimesNewRomanPSMT"/>
                        </a:rPr>
                        <a:t>(1)</a:t>
                      </a:r>
                      <a:endParaRPr lang="tr-TR" sz="1400" dirty="0">
                        <a:latin typeface="Calibri"/>
                        <a:ea typeface="Calibri"/>
                        <a:cs typeface="Times New Roman"/>
                      </a:endParaRPr>
                    </a:p>
                    <a:p>
                      <a:pPr>
                        <a:lnSpc>
                          <a:spcPct val="115000"/>
                        </a:lnSpc>
                        <a:spcAft>
                          <a:spcPts val="0"/>
                        </a:spcAft>
                      </a:pPr>
                      <a:r>
                        <a:rPr lang="tr-TR" sz="1400" dirty="0" err="1">
                          <a:latin typeface="TimesNewRomanPSMT"/>
                          <a:ea typeface="Calibri"/>
                          <a:cs typeface="TimesNewRomanPSMT"/>
                        </a:rPr>
                        <a:t>Warakit</a:t>
                      </a:r>
                      <a:r>
                        <a:rPr lang="tr-TR" sz="1400" dirty="0">
                          <a:latin typeface="TimesNewRomanPSMT"/>
                          <a:ea typeface="Calibri"/>
                          <a:cs typeface="TimesNewRomanPSMT"/>
                        </a:rPr>
                        <a:t>(1), </a:t>
                      </a:r>
                      <a:r>
                        <a:rPr lang="tr-TR" sz="1400" dirty="0" err="1">
                          <a:latin typeface="TimesNewRomanPSMT"/>
                          <a:ea typeface="Calibri"/>
                          <a:cs typeface="TimesNewRomanPSMT"/>
                        </a:rPr>
                        <a:t>Klinoptilolit</a:t>
                      </a:r>
                      <a:r>
                        <a:rPr lang="tr-TR" sz="1400" dirty="0">
                          <a:latin typeface="TimesNewRomanPSMT"/>
                          <a:ea typeface="Calibri"/>
                          <a:cs typeface="TimesNewRomanPSMT"/>
                        </a:rPr>
                        <a:t>(1)</a:t>
                      </a:r>
                      <a:endParaRPr lang="tr-TR" sz="1400" dirty="0">
                        <a:latin typeface="Calibri"/>
                        <a:ea typeface="Calibri"/>
                        <a:cs typeface="Times New Roman"/>
                      </a:endParaRPr>
                    </a:p>
                  </a:txBody>
                  <a:tcPr marL="35183" marR="35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r h="212751">
                <a:tc>
                  <a:txBody>
                    <a:bodyPr/>
                    <a:lstStyle/>
                    <a:p>
                      <a:pPr>
                        <a:lnSpc>
                          <a:spcPct val="115000"/>
                        </a:lnSpc>
                        <a:spcAft>
                          <a:spcPts val="0"/>
                        </a:spcAft>
                      </a:pPr>
                      <a:r>
                        <a:rPr lang="tr-TR" sz="1400" dirty="0">
                          <a:latin typeface="TimesNewRomanPSMT"/>
                          <a:ea typeface="Calibri"/>
                          <a:cs typeface="TimesNewRomanPSMT"/>
                        </a:rPr>
                        <a:t>ANTARTİKA</a:t>
                      </a:r>
                      <a:endParaRPr lang="tr-TR" sz="1400" dirty="0">
                        <a:latin typeface="Calibri"/>
                        <a:ea typeface="Calibri"/>
                        <a:cs typeface="Times New Roman"/>
                      </a:endParaRPr>
                    </a:p>
                  </a:txBody>
                  <a:tcPr marL="35183" marR="35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0"/>
                        </a:spcAft>
                      </a:pPr>
                      <a:endParaRPr lang="tr-TR" sz="1400" dirty="0">
                        <a:latin typeface="TimesNewRomanPSMT"/>
                        <a:ea typeface="Calibri"/>
                        <a:cs typeface="TimesNewRomanPSMT"/>
                      </a:endParaRPr>
                    </a:p>
                  </a:txBody>
                  <a:tcPr marL="35183" marR="35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0"/>
                        </a:spcAft>
                      </a:pPr>
                      <a:r>
                        <a:rPr lang="tr-TR" sz="1400" dirty="0" err="1">
                          <a:latin typeface="TimesNewRomanPSMT"/>
                          <a:ea typeface="Calibri"/>
                          <a:cs typeface="TimesNewRomanPSMT"/>
                        </a:rPr>
                        <a:t>Lamontit</a:t>
                      </a:r>
                      <a:r>
                        <a:rPr lang="tr-TR" sz="1400" dirty="0">
                          <a:latin typeface="TimesNewRomanPSMT"/>
                          <a:ea typeface="Calibri"/>
                          <a:cs typeface="TimesNewRomanPSMT"/>
                        </a:rPr>
                        <a:t>(1),</a:t>
                      </a:r>
                      <a:r>
                        <a:rPr lang="tr-TR" sz="1400" dirty="0" err="1">
                          <a:latin typeface="TimesNewRomanPSMT"/>
                          <a:ea typeface="Calibri"/>
                          <a:cs typeface="TimesNewRomanPSMT"/>
                        </a:rPr>
                        <a:t>Filipsit</a:t>
                      </a:r>
                      <a:r>
                        <a:rPr lang="tr-TR" sz="1400" dirty="0">
                          <a:latin typeface="TimesNewRomanPSMT"/>
                          <a:ea typeface="Calibri"/>
                          <a:cs typeface="TimesNewRomanPSMT"/>
                        </a:rPr>
                        <a:t>(1)</a:t>
                      </a:r>
                      <a:endParaRPr lang="tr-TR" sz="1400" dirty="0">
                        <a:latin typeface="Calibri"/>
                        <a:ea typeface="Calibri"/>
                        <a:cs typeface="Times New Roman"/>
                      </a:endParaRPr>
                    </a:p>
                  </a:txBody>
                  <a:tcPr marL="35183" marR="35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latin typeface="Times New Roman" pitchFamily="18" charset="0"/>
                <a:cs typeface="Times New Roman" pitchFamily="18" charset="0"/>
              </a:rPr>
              <a:t>ZEOLİTLER</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324544" y="1152492"/>
            <a:ext cx="9361040" cy="2160240"/>
          </a:xfrm>
        </p:spPr>
        <p:txBody>
          <a:bodyPr>
            <a:normAutofit fontScale="92500" lnSpcReduction="10000"/>
          </a:bodyPr>
          <a:lstStyle/>
          <a:p>
            <a:pPr>
              <a:buNone/>
            </a:pPr>
            <a:r>
              <a:rPr lang="tr-TR" sz="2000" b="1" dirty="0" smtClean="0"/>
              <a:t>		</a:t>
            </a:r>
            <a:r>
              <a:rPr lang="tr-TR" sz="2000" b="1" dirty="0" smtClean="0">
                <a:latin typeface="Times New Roman" pitchFamily="18" charset="0"/>
                <a:cs typeface="Times New Roman" pitchFamily="18" charset="0"/>
              </a:rPr>
              <a:t>Türkiye’de durum</a:t>
            </a:r>
            <a:endParaRPr lang="tr-TR" sz="2000" dirty="0" smtClean="0">
              <a:latin typeface="Times New Roman" pitchFamily="18" charset="0"/>
              <a:cs typeface="Times New Roman" pitchFamily="18" charset="0"/>
            </a:endParaRPr>
          </a:p>
          <a:p>
            <a:pPr algn="just">
              <a:buNone/>
            </a:pPr>
            <a:r>
              <a:rPr lang="tr-TR" sz="2000" dirty="0" smtClean="0">
                <a:latin typeface="Times New Roman" pitchFamily="18" charset="0"/>
                <a:cs typeface="Times New Roman" pitchFamily="18" charset="0"/>
              </a:rPr>
              <a:t>		Ülkemizde ilk defa 1971 yılında Gölpazarı-Göynük civarında </a:t>
            </a:r>
            <a:r>
              <a:rPr lang="tr-TR" sz="2000" dirty="0" err="1" smtClean="0">
                <a:latin typeface="Times New Roman" pitchFamily="18" charset="0"/>
                <a:cs typeface="Times New Roman" pitchFamily="18" charset="0"/>
              </a:rPr>
              <a:t>analsim</a:t>
            </a:r>
            <a:r>
              <a:rPr lang="tr-TR" sz="2000" dirty="0" smtClean="0">
                <a:latin typeface="Times New Roman" pitchFamily="18" charset="0"/>
                <a:cs typeface="Times New Roman" pitchFamily="18" charset="0"/>
              </a:rPr>
              <a:t> oluşumları saptanmıştır. Daha sonra Ankara’nın batısında </a:t>
            </a:r>
            <a:r>
              <a:rPr lang="tr-TR" sz="2000" dirty="0" err="1" smtClean="0">
                <a:latin typeface="Times New Roman" pitchFamily="18" charset="0"/>
                <a:cs typeface="Times New Roman" pitchFamily="18" charset="0"/>
              </a:rPr>
              <a:t>analsim</a:t>
            </a:r>
            <a:r>
              <a:rPr lang="tr-TR" sz="2000" dirty="0" smtClean="0">
                <a:latin typeface="Times New Roman" pitchFamily="18" charset="0"/>
                <a:cs typeface="Times New Roman" pitchFamily="18" charset="0"/>
              </a:rPr>
              <a:t> ve </a:t>
            </a:r>
            <a:r>
              <a:rPr lang="tr-TR" sz="2000" dirty="0" err="1" smtClean="0">
                <a:latin typeface="Times New Roman" pitchFamily="18" charset="0"/>
                <a:cs typeface="Times New Roman" pitchFamily="18" charset="0"/>
              </a:rPr>
              <a:t>klinoptilolit</a:t>
            </a:r>
            <a:r>
              <a:rPr lang="tr-TR" sz="2000" dirty="0" smtClean="0">
                <a:latin typeface="Times New Roman" pitchFamily="18" charset="0"/>
                <a:cs typeface="Times New Roman" pitchFamily="18" charset="0"/>
              </a:rPr>
              <a:t> yatakları bulunmuştur. </a:t>
            </a:r>
            <a:r>
              <a:rPr lang="tr-TR" sz="2000" dirty="0" err="1" smtClean="0">
                <a:latin typeface="Times New Roman" pitchFamily="18" charset="0"/>
                <a:cs typeface="Times New Roman" pitchFamily="18" charset="0"/>
              </a:rPr>
              <a:t>Volkano</a:t>
            </a:r>
            <a:r>
              <a:rPr lang="tr-TR" sz="2000" dirty="0" smtClean="0">
                <a:latin typeface="Times New Roman" pitchFamily="18" charset="0"/>
                <a:cs typeface="Times New Roman" pitchFamily="18" charset="0"/>
              </a:rPr>
              <a:t> tortu oluşumlarının gözlenebildiği ülkemizde daha çok </a:t>
            </a:r>
            <a:r>
              <a:rPr lang="tr-TR" sz="2000" dirty="0" err="1" smtClean="0">
                <a:latin typeface="Times New Roman" pitchFamily="18" charset="0"/>
                <a:cs typeface="Times New Roman" pitchFamily="18" charset="0"/>
              </a:rPr>
              <a:t>klinoptilolit</a:t>
            </a:r>
            <a:r>
              <a:rPr lang="tr-TR" sz="2000" dirty="0" smtClean="0">
                <a:latin typeface="Times New Roman" pitchFamily="18" charset="0"/>
                <a:cs typeface="Times New Roman" pitchFamily="18" charset="0"/>
              </a:rPr>
              <a:t> ve </a:t>
            </a:r>
            <a:r>
              <a:rPr lang="tr-TR" sz="2000" dirty="0" err="1" smtClean="0">
                <a:latin typeface="Times New Roman" pitchFamily="18" charset="0"/>
                <a:cs typeface="Times New Roman" pitchFamily="18" charset="0"/>
              </a:rPr>
              <a:t>analsim</a:t>
            </a:r>
            <a:r>
              <a:rPr lang="tr-TR" sz="2000" dirty="0" smtClean="0">
                <a:latin typeface="Times New Roman" pitchFamily="18" charset="0"/>
                <a:cs typeface="Times New Roman" pitchFamily="18" charset="0"/>
              </a:rPr>
              <a:t> türleri yoğunlukta olup, diğer türlere çok az rastlanılmıştır.</a:t>
            </a:r>
          </a:p>
          <a:p>
            <a:pPr algn="just">
              <a:buNone/>
            </a:pPr>
            <a:r>
              <a:rPr lang="tr-TR" sz="2000" b="1" dirty="0" smtClean="0">
                <a:latin typeface="Times New Roman" pitchFamily="18" charset="0"/>
                <a:cs typeface="Times New Roman" pitchFamily="18" charset="0"/>
              </a:rPr>
              <a:t>		</a:t>
            </a:r>
          </a:p>
          <a:p>
            <a:pPr algn="just">
              <a:buNone/>
            </a:pPr>
            <a:r>
              <a:rPr lang="tr-TR" sz="2000" b="1" dirty="0" smtClean="0">
                <a:latin typeface="Times New Roman" pitchFamily="18" charset="0"/>
                <a:cs typeface="Times New Roman" pitchFamily="18" charset="0"/>
              </a:rPr>
              <a:t>		</a:t>
            </a:r>
            <a:endParaRPr lang="tr-TR" sz="1800" dirty="0" smtClean="0">
              <a:latin typeface="Times New Roman" pitchFamily="18" charset="0"/>
              <a:cs typeface="Times New Roman" pitchFamily="18" charset="0"/>
            </a:endParaRPr>
          </a:p>
          <a:p>
            <a:pPr algn="just">
              <a:buNone/>
            </a:pPr>
            <a:endParaRPr lang="tr-TR" sz="1800" dirty="0" smtClean="0">
              <a:latin typeface="Times New Roman" pitchFamily="18" charset="0"/>
              <a:cs typeface="Times New Roman" pitchFamily="18" charset="0"/>
            </a:endParaRPr>
          </a:p>
          <a:p>
            <a:pPr algn="just">
              <a:buNone/>
            </a:pPr>
            <a:endParaRPr lang="tr-TR" sz="1800" dirty="0" smtClean="0">
              <a:latin typeface="Times New Roman" pitchFamily="18" charset="0"/>
              <a:cs typeface="Times New Roman" pitchFamily="18" charset="0"/>
            </a:endParaRPr>
          </a:p>
          <a:p>
            <a:pPr algn="ctr">
              <a:buNone/>
            </a:pPr>
            <a:endParaRPr lang="tr-TR" dirty="0">
              <a:latin typeface="Times New Roman" pitchFamily="18" charset="0"/>
              <a:cs typeface="Times New Roman" pitchFamily="18" charset="0"/>
            </a:endParaRPr>
          </a:p>
        </p:txBody>
      </p:sp>
      <p:sp>
        <p:nvSpPr>
          <p:cNvPr id="6" name="5 Metin kutusu"/>
          <p:cNvSpPr txBox="1"/>
          <p:nvPr/>
        </p:nvSpPr>
        <p:spPr>
          <a:xfrm>
            <a:off x="0" y="2637026"/>
            <a:ext cx="4896544" cy="4524315"/>
          </a:xfrm>
          <a:prstGeom prst="rect">
            <a:avLst/>
          </a:prstGeom>
          <a:noFill/>
        </p:spPr>
        <p:txBody>
          <a:bodyPr wrap="square" rtlCol="0">
            <a:spAutoFit/>
          </a:bodyPr>
          <a:lstStyle/>
          <a:p>
            <a:pPr algn="just">
              <a:buNone/>
            </a:pPr>
            <a:r>
              <a:rPr lang="tr-TR" dirty="0"/>
              <a:t>	</a:t>
            </a:r>
            <a:r>
              <a:rPr lang="tr-TR" b="1" dirty="0" smtClean="0">
                <a:latin typeface="Times New Roman" pitchFamily="18" charset="0"/>
                <a:cs typeface="Times New Roman" pitchFamily="18" charset="0"/>
              </a:rPr>
              <a:t>Rezervler</a:t>
            </a:r>
            <a:endParaRPr lang="tr-TR" dirty="0" smtClean="0">
              <a:latin typeface="Times New Roman" pitchFamily="18" charset="0"/>
              <a:cs typeface="Times New Roman" pitchFamily="18" charset="0"/>
            </a:endParaRPr>
          </a:p>
          <a:p>
            <a:pPr algn="just">
              <a:buNone/>
            </a:pP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Türkiye’de detaylı etüdü yapılmış tek zeolit sahası Manisa-Gördes civarındaki M.T. A. ruhsatlı sahadır. Sahada 18 milyon ton görünür zeolit rezervi ve 20 milyon ton </a:t>
            </a:r>
            <a:r>
              <a:rPr lang="tr-TR" dirty="0" err="1" smtClean="0">
                <a:latin typeface="Times New Roman" pitchFamily="18" charset="0"/>
                <a:cs typeface="Times New Roman" pitchFamily="18" charset="0"/>
              </a:rPr>
              <a:t>zeolitik</a:t>
            </a:r>
            <a:r>
              <a:rPr lang="tr-TR" dirty="0" smtClean="0">
                <a:latin typeface="Times New Roman" pitchFamily="18" charset="0"/>
                <a:cs typeface="Times New Roman" pitchFamily="18" charset="0"/>
              </a:rPr>
              <a:t> tüf rezervi tespit edilmiştir.</a:t>
            </a:r>
          </a:p>
          <a:p>
            <a:pPr algn="just">
              <a:buNone/>
            </a:pPr>
            <a:r>
              <a:rPr lang="tr-TR" dirty="0" smtClean="0">
                <a:latin typeface="Times New Roman" pitchFamily="18" charset="0"/>
                <a:cs typeface="Times New Roman" pitchFamily="18" charset="0"/>
              </a:rPr>
              <a:t>	Balıkesir-Bigadiç bölgesinde ise, Türkiye’nin en önemli zeolit oluşumları tespit edilmiş olup kolaylıkla işletilebilir nitelikte yaklaşık 500 milyon ton rezerv tahmin edilmektedir. Diğer bölgelerde detaylı bir çalışma yapılmamış olup ülkemiz genelinde toplam rezervin de 50 milyar ton civarında bulunduğu tahmin edilmektedir.</a:t>
            </a:r>
          </a:p>
          <a:p>
            <a:pPr algn="just">
              <a:buNone/>
            </a:pPr>
            <a:r>
              <a:rPr lang="tr-TR" dirty="0" smtClean="0">
                <a:latin typeface="Times New Roman" pitchFamily="18" charset="0"/>
                <a:cs typeface="Times New Roman" pitchFamily="18" charset="0"/>
              </a:rPr>
              <a:t>	</a:t>
            </a:r>
          </a:p>
          <a:p>
            <a:endParaRPr lang="tr-TR" dirty="0"/>
          </a:p>
        </p:txBody>
      </p:sp>
      <p:pic>
        <p:nvPicPr>
          <p:cNvPr id="32770" name="Picture 2" descr="http://gordeszeolit.com/attachments/Image/maden_5.JPG"/>
          <p:cNvPicPr>
            <a:picLocks noChangeAspect="1" noChangeArrowheads="1"/>
          </p:cNvPicPr>
          <p:nvPr/>
        </p:nvPicPr>
        <p:blipFill>
          <a:blip r:embed="rId2" cstate="print"/>
          <a:srcRect/>
          <a:stretch>
            <a:fillRect/>
          </a:stretch>
        </p:blipFill>
        <p:spPr bwMode="auto">
          <a:xfrm>
            <a:off x="4923728" y="3566022"/>
            <a:ext cx="4211959" cy="3158969"/>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latin typeface="Times New Roman" pitchFamily="18" charset="0"/>
                <a:cs typeface="Times New Roman" pitchFamily="18" charset="0"/>
              </a:rPr>
              <a:t>ZEOLİTLER</a:t>
            </a:r>
            <a:endParaRPr lang="tr-TR" dirty="0">
              <a:latin typeface="Times New Roman" pitchFamily="18" charset="0"/>
              <a:cs typeface="Times New Roman" pitchFamily="18" charset="0"/>
            </a:endParaRPr>
          </a:p>
        </p:txBody>
      </p:sp>
      <p:sp>
        <p:nvSpPr>
          <p:cNvPr id="4" name="3 Metin kutusu"/>
          <p:cNvSpPr txBox="1"/>
          <p:nvPr/>
        </p:nvSpPr>
        <p:spPr>
          <a:xfrm>
            <a:off x="179512" y="1196752"/>
            <a:ext cx="8784976" cy="646331"/>
          </a:xfrm>
          <a:prstGeom prst="rect">
            <a:avLst/>
          </a:prstGeom>
          <a:noFill/>
        </p:spPr>
        <p:txBody>
          <a:bodyPr wrap="square" rtlCol="0">
            <a:spAutoFit/>
          </a:bodyPr>
          <a:lstStyle/>
          <a:p>
            <a:pPr algn="just"/>
            <a:r>
              <a:rPr lang="tr-TR" dirty="0"/>
              <a:t>	</a:t>
            </a:r>
            <a:r>
              <a:rPr lang="tr-TR" dirty="0" smtClean="0">
                <a:latin typeface="Times New Roman" pitchFamily="18" charset="0"/>
                <a:cs typeface="Times New Roman" pitchFamily="18" charset="0"/>
              </a:rPr>
              <a:t>Türkiye’de </a:t>
            </a:r>
            <a:r>
              <a:rPr lang="tr-TR" dirty="0">
                <a:latin typeface="Times New Roman" pitchFamily="18" charset="0"/>
                <a:cs typeface="Times New Roman" pitchFamily="18" charset="0"/>
              </a:rPr>
              <a:t>tespit edilmiş olan zeolit yatakları ve türleri aşağıda verilmiştir.</a:t>
            </a:r>
          </a:p>
          <a:p>
            <a:r>
              <a:rPr lang="tr-TR" dirty="0"/>
              <a:t> </a:t>
            </a:r>
          </a:p>
        </p:txBody>
      </p:sp>
      <p:graphicFrame>
        <p:nvGraphicFramePr>
          <p:cNvPr id="5" name="4 Tablo"/>
          <p:cNvGraphicFramePr>
            <a:graphicFrameLocks noGrp="1"/>
          </p:cNvGraphicFramePr>
          <p:nvPr/>
        </p:nvGraphicFramePr>
        <p:xfrm>
          <a:off x="179512" y="1988840"/>
          <a:ext cx="8856984" cy="4320480"/>
        </p:xfrm>
        <a:graphic>
          <a:graphicData uri="http://schemas.openxmlformats.org/drawingml/2006/table">
            <a:tbl>
              <a:tblPr/>
              <a:tblGrid>
                <a:gridCol w="4824536"/>
                <a:gridCol w="4032448"/>
              </a:tblGrid>
              <a:tr h="332345">
                <a:tc>
                  <a:txBody>
                    <a:bodyPr/>
                    <a:lstStyle/>
                    <a:p>
                      <a:pPr>
                        <a:lnSpc>
                          <a:spcPct val="115000"/>
                        </a:lnSpc>
                        <a:spcAft>
                          <a:spcPts val="0"/>
                        </a:spcAft>
                      </a:pPr>
                      <a:r>
                        <a:rPr lang="tr-TR" sz="1800" b="1" dirty="0">
                          <a:latin typeface="Times New Roman" pitchFamily="18" charset="0"/>
                          <a:ea typeface="Calibri"/>
                          <a:cs typeface="Times New Roman" pitchFamily="18" charset="0"/>
                        </a:rPr>
                        <a:t>ZEOLİT YATAKLARI</a:t>
                      </a:r>
                      <a:endParaRPr lang="tr-TR" sz="18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800" b="1" dirty="0">
                          <a:latin typeface="Times New Roman" pitchFamily="18" charset="0"/>
                          <a:ea typeface="Calibri"/>
                          <a:cs typeface="Times New Roman" pitchFamily="18" charset="0"/>
                        </a:rPr>
                        <a:t>TÜRLERİ</a:t>
                      </a:r>
                      <a:endParaRPr lang="tr-TR" sz="18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8135">
                <a:tc>
                  <a:txBody>
                    <a:bodyPr/>
                    <a:lstStyle/>
                    <a:p>
                      <a:pPr>
                        <a:lnSpc>
                          <a:spcPct val="115000"/>
                        </a:lnSpc>
                        <a:spcAft>
                          <a:spcPts val="0"/>
                        </a:spcAft>
                      </a:pPr>
                      <a:r>
                        <a:rPr lang="tr-TR" sz="1800" dirty="0">
                          <a:latin typeface="Times New Roman" pitchFamily="18" charset="0"/>
                          <a:ea typeface="Calibri"/>
                          <a:cs typeface="Times New Roman" pitchFamily="18" charset="0"/>
                        </a:rPr>
                        <a:t>Bahçecik, Gölpazarı, Göynük</a:t>
                      </a:r>
                    </a:p>
                    <a:p>
                      <a:pPr>
                        <a:lnSpc>
                          <a:spcPct val="115000"/>
                        </a:lnSpc>
                        <a:spcAft>
                          <a:spcPts val="0"/>
                        </a:spcAft>
                      </a:pPr>
                      <a:r>
                        <a:rPr lang="tr-TR" sz="1800" dirty="0">
                          <a:latin typeface="Times New Roman" pitchFamily="18" charset="0"/>
                          <a:ea typeface="Calibri"/>
                          <a:cs typeface="Times New Roman" pitchFamily="18" charset="0"/>
                        </a:rPr>
                        <a:t>Polatlı, Mülk, Oğlakçı, Ayaş</a:t>
                      </a:r>
                    </a:p>
                    <a:p>
                      <a:pPr>
                        <a:lnSpc>
                          <a:spcPct val="115000"/>
                        </a:lnSpc>
                        <a:spcAft>
                          <a:spcPts val="0"/>
                        </a:spcAft>
                      </a:pPr>
                      <a:r>
                        <a:rPr lang="tr-TR" sz="1800" dirty="0">
                          <a:latin typeface="Times New Roman" pitchFamily="18" charset="0"/>
                          <a:ea typeface="Calibri"/>
                          <a:cs typeface="Times New Roman" pitchFamily="18" charset="0"/>
                        </a:rPr>
                        <a:t>Nallıhan, </a:t>
                      </a:r>
                      <a:r>
                        <a:rPr lang="tr-TR" sz="1800" dirty="0" err="1">
                          <a:latin typeface="Times New Roman" pitchFamily="18" charset="0"/>
                          <a:ea typeface="Calibri"/>
                          <a:cs typeface="Times New Roman" pitchFamily="18" charset="0"/>
                        </a:rPr>
                        <a:t>Çayırhan</a:t>
                      </a:r>
                      <a:r>
                        <a:rPr lang="tr-TR" sz="1800" dirty="0">
                          <a:latin typeface="Times New Roman" pitchFamily="18" charset="0"/>
                          <a:ea typeface="Calibri"/>
                          <a:cs typeface="Times New Roman" pitchFamily="18" charset="0"/>
                        </a:rPr>
                        <a:t>, Beypazarı, Mihalıççık</a:t>
                      </a:r>
                    </a:p>
                    <a:p>
                      <a:pPr>
                        <a:lnSpc>
                          <a:spcPct val="115000"/>
                        </a:lnSpc>
                        <a:spcAft>
                          <a:spcPts val="0"/>
                        </a:spcAft>
                      </a:pPr>
                      <a:r>
                        <a:rPr lang="tr-TR" sz="1800" dirty="0">
                          <a:latin typeface="Times New Roman" pitchFamily="18" charset="0"/>
                          <a:ea typeface="Calibri"/>
                          <a:cs typeface="Times New Roman" pitchFamily="18" charset="0"/>
                        </a:rPr>
                        <a:t>Kalecik, Çandır, Şabanözü, </a:t>
                      </a:r>
                      <a:r>
                        <a:rPr lang="tr-TR" sz="1800" dirty="0" err="1">
                          <a:latin typeface="Times New Roman" pitchFamily="18" charset="0"/>
                          <a:ea typeface="Calibri"/>
                          <a:cs typeface="Times New Roman" pitchFamily="18" charset="0"/>
                        </a:rPr>
                        <a:t>Hasayaz</a:t>
                      </a:r>
                      <a:endParaRPr lang="tr-TR" sz="1800" dirty="0">
                        <a:latin typeface="Times New Roman" pitchFamily="18" charset="0"/>
                        <a:ea typeface="Calibri"/>
                        <a:cs typeface="Times New Roman" pitchFamily="18" charset="0"/>
                      </a:endParaRPr>
                    </a:p>
                    <a:p>
                      <a:pPr>
                        <a:lnSpc>
                          <a:spcPct val="115000"/>
                        </a:lnSpc>
                        <a:spcAft>
                          <a:spcPts val="0"/>
                        </a:spcAft>
                      </a:pPr>
                      <a:r>
                        <a:rPr lang="tr-TR" sz="1800" dirty="0">
                          <a:latin typeface="Times New Roman" pitchFamily="18" charset="0"/>
                          <a:ea typeface="Calibri"/>
                          <a:cs typeface="Times New Roman" pitchFamily="18" charset="0"/>
                        </a:rPr>
                        <a:t>Balıkesir, Bigadiç</a:t>
                      </a:r>
                    </a:p>
                    <a:p>
                      <a:pPr>
                        <a:lnSpc>
                          <a:spcPct val="115000"/>
                        </a:lnSpc>
                        <a:spcAft>
                          <a:spcPts val="0"/>
                        </a:spcAft>
                      </a:pPr>
                      <a:r>
                        <a:rPr lang="tr-TR" sz="1800" dirty="0">
                          <a:latin typeface="Times New Roman" pitchFamily="18" charset="0"/>
                          <a:ea typeface="Calibri"/>
                          <a:cs typeface="Times New Roman" pitchFamily="18" charset="0"/>
                        </a:rPr>
                        <a:t>Emet, Yukarı </a:t>
                      </a:r>
                      <a:r>
                        <a:rPr lang="tr-TR" sz="1800" dirty="0" err="1">
                          <a:latin typeface="Times New Roman" pitchFamily="18" charset="0"/>
                          <a:ea typeface="Calibri"/>
                          <a:cs typeface="Times New Roman" pitchFamily="18" charset="0"/>
                        </a:rPr>
                        <a:t>Yoncaağaç</a:t>
                      </a:r>
                      <a:endParaRPr lang="tr-TR" sz="1800" dirty="0">
                        <a:latin typeface="Times New Roman" pitchFamily="18" charset="0"/>
                        <a:ea typeface="Calibri"/>
                        <a:cs typeface="Times New Roman" pitchFamily="18" charset="0"/>
                      </a:endParaRPr>
                    </a:p>
                    <a:p>
                      <a:pPr>
                        <a:lnSpc>
                          <a:spcPct val="115000"/>
                        </a:lnSpc>
                        <a:spcAft>
                          <a:spcPts val="0"/>
                        </a:spcAft>
                      </a:pPr>
                      <a:r>
                        <a:rPr lang="tr-TR" sz="1800" dirty="0">
                          <a:latin typeface="Times New Roman" pitchFamily="18" charset="0"/>
                          <a:ea typeface="Calibri"/>
                          <a:cs typeface="Times New Roman" pitchFamily="18" charset="0"/>
                        </a:rPr>
                        <a:t>Kütahya-Şaphane</a:t>
                      </a:r>
                    </a:p>
                    <a:p>
                      <a:pPr>
                        <a:lnSpc>
                          <a:spcPct val="115000"/>
                        </a:lnSpc>
                        <a:spcAft>
                          <a:spcPts val="0"/>
                        </a:spcAft>
                      </a:pPr>
                      <a:r>
                        <a:rPr lang="tr-TR" sz="1800" dirty="0">
                          <a:latin typeface="Times New Roman" pitchFamily="18" charset="0"/>
                          <a:ea typeface="Calibri"/>
                          <a:cs typeface="Times New Roman" pitchFamily="18" charset="0"/>
                        </a:rPr>
                        <a:t>Gediz-Hisarcık</a:t>
                      </a:r>
                    </a:p>
                    <a:p>
                      <a:pPr>
                        <a:lnSpc>
                          <a:spcPct val="115000"/>
                        </a:lnSpc>
                        <a:spcAft>
                          <a:spcPts val="0"/>
                        </a:spcAft>
                      </a:pPr>
                      <a:r>
                        <a:rPr lang="tr-TR" sz="1800" dirty="0">
                          <a:latin typeface="Times New Roman" pitchFamily="18" charset="0"/>
                          <a:ea typeface="Calibri"/>
                          <a:cs typeface="Times New Roman" pitchFamily="18" charset="0"/>
                        </a:rPr>
                        <a:t>Manisa-Gördes</a:t>
                      </a:r>
                    </a:p>
                    <a:p>
                      <a:pPr>
                        <a:lnSpc>
                          <a:spcPct val="115000"/>
                        </a:lnSpc>
                        <a:spcAft>
                          <a:spcPts val="0"/>
                        </a:spcAft>
                      </a:pPr>
                      <a:r>
                        <a:rPr lang="tr-TR" sz="1800" dirty="0">
                          <a:latin typeface="Times New Roman" pitchFamily="18" charset="0"/>
                          <a:ea typeface="Calibri"/>
                          <a:cs typeface="Times New Roman" pitchFamily="18" charset="0"/>
                        </a:rPr>
                        <a:t>İzmir-Urla</a:t>
                      </a:r>
                    </a:p>
                    <a:p>
                      <a:pPr>
                        <a:lnSpc>
                          <a:spcPct val="115000"/>
                        </a:lnSpc>
                        <a:spcAft>
                          <a:spcPts val="0"/>
                        </a:spcAft>
                      </a:pPr>
                      <a:r>
                        <a:rPr lang="tr-TR" sz="1800" dirty="0">
                          <a:latin typeface="Times New Roman" pitchFamily="18" charset="0"/>
                          <a:ea typeface="Calibri"/>
                          <a:cs typeface="Times New Roman" pitchFamily="18" charset="0"/>
                        </a:rPr>
                        <a:t>Kapadokya Bölgesi (</a:t>
                      </a:r>
                      <a:r>
                        <a:rPr lang="tr-TR" sz="1800" dirty="0" err="1">
                          <a:latin typeface="Times New Roman" pitchFamily="18" charset="0"/>
                          <a:ea typeface="Calibri"/>
                          <a:cs typeface="Times New Roman" pitchFamily="18" charset="0"/>
                        </a:rPr>
                        <a:t>Tuzköy</a:t>
                      </a:r>
                      <a:r>
                        <a:rPr lang="tr-TR" sz="1800" dirty="0">
                          <a:latin typeface="Times New Roman" pitchFamily="18" charset="0"/>
                          <a:ea typeface="Calibri"/>
                          <a:cs typeface="Times New Roman" pitchFamily="18" charset="0"/>
                        </a:rPr>
                        <a:t>-Kayseri)</a:t>
                      </a:r>
                    </a:p>
                    <a:p>
                      <a:pPr>
                        <a:lnSpc>
                          <a:spcPct val="115000"/>
                        </a:lnSpc>
                        <a:spcAft>
                          <a:spcPts val="0"/>
                        </a:spcAft>
                      </a:pPr>
                      <a:r>
                        <a:rPr lang="tr-TR" sz="1800" dirty="0">
                          <a:latin typeface="Times New Roman" pitchFamily="18" charset="0"/>
                          <a:ea typeface="Calibri"/>
                          <a:cs typeface="Times New Roman" pitchFamily="18" charset="0"/>
                        </a:rPr>
                        <a:t>Konya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800" dirty="0" err="1">
                          <a:latin typeface="Times New Roman" pitchFamily="18" charset="0"/>
                          <a:ea typeface="Calibri"/>
                          <a:cs typeface="Times New Roman" pitchFamily="18" charset="0"/>
                        </a:rPr>
                        <a:t>Analsim</a:t>
                      </a:r>
                      <a:endParaRPr lang="tr-TR" sz="1800" dirty="0">
                        <a:latin typeface="Times New Roman" pitchFamily="18" charset="0"/>
                        <a:ea typeface="Calibri"/>
                        <a:cs typeface="Times New Roman" pitchFamily="18" charset="0"/>
                      </a:endParaRPr>
                    </a:p>
                    <a:p>
                      <a:pPr>
                        <a:lnSpc>
                          <a:spcPct val="115000"/>
                        </a:lnSpc>
                        <a:spcAft>
                          <a:spcPts val="0"/>
                        </a:spcAft>
                      </a:pPr>
                      <a:r>
                        <a:rPr lang="tr-TR" sz="1800" dirty="0" err="1">
                          <a:latin typeface="Times New Roman" pitchFamily="18" charset="0"/>
                          <a:ea typeface="Calibri"/>
                          <a:cs typeface="Times New Roman" pitchFamily="18" charset="0"/>
                        </a:rPr>
                        <a:t>Analsim</a:t>
                      </a:r>
                      <a:endParaRPr lang="tr-TR" sz="1800" dirty="0">
                        <a:latin typeface="Times New Roman" pitchFamily="18" charset="0"/>
                        <a:ea typeface="Calibri"/>
                        <a:cs typeface="Times New Roman" pitchFamily="18" charset="0"/>
                      </a:endParaRPr>
                    </a:p>
                    <a:p>
                      <a:pPr>
                        <a:lnSpc>
                          <a:spcPct val="115000"/>
                        </a:lnSpc>
                        <a:spcAft>
                          <a:spcPts val="0"/>
                        </a:spcAft>
                      </a:pPr>
                      <a:r>
                        <a:rPr lang="tr-TR" sz="1800" dirty="0" err="1">
                          <a:latin typeface="Times New Roman" pitchFamily="18" charset="0"/>
                          <a:ea typeface="Calibri"/>
                          <a:cs typeface="Times New Roman" pitchFamily="18" charset="0"/>
                        </a:rPr>
                        <a:t>Analsim</a:t>
                      </a:r>
                      <a:endParaRPr lang="tr-TR" sz="1800" dirty="0">
                        <a:latin typeface="Times New Roman" pitchFamily="18" charset="0"/>
                        <a:ea typeface="Calibri"/>
                        <a:cs typeface="Times New Roman" pitchFamily="18" charset="0"/>
                      </a:endParaRPr>
                    </a:p>
                    <a:p>
                      <a:pPr>
                        <a:lnSpc>
                          <a:spcPct val="115000"/>
                        </a:lnSpc>
                        <a:spcAft>
                          <a:spcPts val="0"/>
                        </a:spcAft>
                      </a:pPr>
                      <a:r>
                        <a:rPr lang="tr-TR" sz="1800" dirty="0" err="1">
                          <a:latin typeface="Times New Roman" pitchFamily="18" charset="0"/>
                          <a:ea typeface="Calibri"/>
                          <a:cs typeface="Times New Roman" pitchFamily="18" charset="0"/>
                        </a:rPr>
                        <a:t>Analsim</a:t>
                      </a:r>
                      <a:endParaRPr lang="tr-TR" sz="1800" dirty="0">
                        <a:latin typeface="Times New Roman" pitchFamily="18" charset="0"/>
                        <a:ea typeface="Calibri"/>
                        <a:cs typeface="Times New Roman" pitchFamily="18" charset="0"/>
                      </a:endParaRPr>
                    </a:p>
                    <a:p>
                      <a:pPr>
                        <a:lnSpc>
                          <a:spcPct val="115000"/>
                        </a:lnSpc>
                        <a:spcAft>
                          <a:spcPts val="0"/>
                        </a:spcAft>
                      </a:pPr>
                      <a:r>
                        <a:rPr lang="tr-TR" sz="1800" dirty="0" err="1">
                          <a:latin typeface="Times New Roman" pitchFamily="18" charset="0"/>
                          <a:ea typeface="Calibri"/>
                          <a:cs typeface="Times New Roman" pitchFamily="18" charset="0"/>
                        </a:rPr>
                        <a:t>Klinoptilolit</a:t>
                      </a:r>
                      <a:endParaRPr lang="tr-TR" sz="1800" dirty="0">
                        <a:latin typeface="Times New Roman" pitchFamily="18" charset="0"/>
                        <a:ea typeface="Calibri"/>
                        <a:cs typeface="Times New Roman" pitchFamily="18" charset="0"/>
                      </a:endParaRPr>
                    </a:p>
                    <a:p>
                      <a:pPr>
                        <a:lnSpc>
                          <a:spcPct val="115000"/>
                        </a:lnSpc>
                        <a:spcAft>
                          <a:spcPts val="0"/>
                        </a:spcAft>
                      </a:pPr>
                      <a:r>
                        <a:rPr lang="tr-TR" sz="1800" dirty="0" err="1">
                          <a:latin typeface="Times New Roman" pitchFamily="18" charset="0"/>
                          <a:ea typeface="Calibri"/>
                          <a:cs typeface="Times New Roman" pitchFamily="18" charset="0"/>
                        </a:rPr>
                        <a:t>Klinoptilolit</a:t>
                      </a:r>
                      <a:endParaRPr lang="tr-TR" sz="1800" dirty="0">
                        <a:latin typeface="Times New Roman" pitchFamily="18" charset="0"/>
                        <a:ea typeface="Calibri"/>
                        <a:cs typeface="Times New Roman" pitchFamily="18" charset="0"/>
                      </a:endParaRPr>
                    </a:p>
                    <a:p>
                      <a:pPr>
                        <a:lnSpc>
                          <a:spcPct val="115000"/>
                        </a:lnSpc>
                        <a:spcAft>
                          <a:spcPts val="0"/>
                        </a:spcAft>
                      </a:pPr>
                      <a:r>
                        <a:rPr lang="tr-TR" sz="1800" dirty="0" err="1">
                          <a:latin typeface="Times New Roman" pitchFamily="18" charset="0"/>
                          <a:ea typeface="Calibri"/>
                          <a:cs typeface="Times New Roman" pitchFamily="18" charset="0"/>
                        </a:rPr>
                        <a:t>Klinoptilolit</a:t>
                      </a:r>
                      <a:endParaRPr lang="tr-TR" sz="1800" dirty="0">
                        <a:latin typeface="Times New Roman" pitchFamily="18" charset="0"/>
                        <a:ea typeface="Calibri"/>
                        <a:cs typeface="Times New Roman" pitchFamily="18" charset="0"/>
                      </a:endParaRPr>
                    </a:p>
                    <a:p>
                      <a:pPr>
                        <a:lnSpc>
                          <a:spcPct val="115000"/>
                        </a:lnSpc>
                        <a:spcAft>
                          <a:spcPts val="0"/>
                        </a:spcAft>
                      </a:pPr>
                      <a:r>
                        <a:rPr lang="tr-TR" sz="1800" dirty="0" err="1">
                          <a:latin typeface="Times New Roman" pitchFamily="18" charset="0"/>
                          <a:ea typeface="Calibri"/>
                          <a:cs typeface="Times New Roman" pitchFamily="18" charset="0"/>
                        </a:rPr>
                        <a:t>Klinoptilolit</a:t>
                      </a:r>
                      <a:endParaRPr lang="tr-TR" sz="1800" dirty="0">
                        <a:latin typeface="Times New Roman" pitchFamily="18" charset="0"/>
                        <a:ea typeface="Calibri"/>
                        <a:cs typeface="Times New Roman" pitchFamily="18" charset="0"/>
                      </a:endParaRPr>
                    </a:p>
                    <a:p>
                      <a:pPr>
                        <a:lnSpc>
                          <a:spcPct val="115000"/>
                        </a:lnSpc>
                        <a:spcAft>
                          <a:spcPts val="0"/>
                        </a:spcAft>
                      </a:pPr>
                      <a:r>
                        <a:rPr lang="tr-TR" sz="1800" dirty="0" err="1">
                          <a:latin typeface="Times New Roman" pitchFamily="18" charset="0"/>
                          <a:ea typeface="Calibri"/>
                          <a:cs typeface="Times New Roman" pitchFamily="18" charset="0"/>
                        </a:rPr>
                        <a:t>Klinoptilolit</a:t>
                      </a:r>
                      <a:endParaRPr lang="tr-TR" sz="1800" dirty="0">
                        <a:latin typeface="Times New Roman" pitchFamily="18" charset="0"/>
                        <a:ea typeface="Calibri"/>
                        <a:cs typeface="Times New Roman" pitchFamily="18" charset="0"/>
                      </a:endParaRPr>
                    </a:p>
                    <a:p>
                      <a:pPr>
                        <a:lnSpc>
                          <a:spcPct val="115000"/>
                        </a:lnSpc>
                        <a:spcAft>
                          <a:spcPts val="0"/>
                        </a:spcAft>
                      </a:pPr>
                      <a:r>
                        <a:rPr lang="tr-TR" sz="1800" dirty="0" err="1">
                          <a:latin typeface="Times New Roman" pitchFamily="18" charset="0"/>
                          <a:ea typeface="Calibri"/>
                          <a:cs typeface="Times New Roman" pitchFamily="18" charset="0"/>
                        </a:rPr>
                        <a:t>Klinoptilolit</a:t>
                      </a:r>
                      <a:endParaRPr lang="tr-TR" sz="1800" dirty="0">
                        <a:latin typeface="Times New Roman" pitchFamily="18" charset="0"/>
                        <a:ea typeface="Calibri"/>
                        <a:cs typeface="Times New Roman" pitchFamily="18" charset="0"/>
                      </a:endParaRPr>
                    </a:p>
                    <a:p>
                      <a:pPr>
                        <a:lnSpc>
                          <a:spcPct val="115000"/>
                        </a:lnSpc>
                        <a:spcAft>
                          <a:spcPts val="0"/>
                        </a:spcAft>
                      </a:pPr>
                      <a:r>
                        <a:rPr lang="tr-TR" sz="1800" dirty="0" err="1">
                          <a:latin typeface="Times New Roman" pitchFamily="18" charset="0"/>
                          <a:ea typeface="Calibri"/>
                          <a:cs typeface="Times New Roman" pitchFamily="18" charset="0"/>
                        </a:rPr>
                        <a:t>Klinoptilolit</a:t>
                      </a:r>
                      <a:r>
                        <a:rPr lang="tr-TR" sz="1800" dirty="0">
                          <a:latin typeface="Times New Roman" pitchFamily="18" charset="0"/>
                          <a:ea typeface="Calibri"/>
                          <a:cs typeface="Times New Roman" pitchFamily="18" charset="0"/>
                        </a:rPr>
                        <a:t>,</a:t>
                      </a:r>
                      <a:r>
                        <a:rPr lang="tr-TR" sz="1800" dirty="0" err="1">
                          <a:latin typeface="Times New Roman" pitchFamily="18" charset="0"/>
                          <a:ea typeface="Calibri"/>
                          <a:cs typeface="Times New Roman" pitchFamily="18" charset="0"/>
                        </a:rPr>
                        <a:t>Şabazit</a:t>
                      </a:r>
                      <a:r>
                        <a:rPr lang="tr-TR" sz="1800" dirty="0">
                          <a:latin typeface="Times New Roman" pitchFamily="18" charset="0"/>
                          <a:ea typeface="Calibri"/>
                          <a:cs typeface="Times New Roman" pitchFamily="18" charset="0"/>
                        </a:rPr>
                        <a:t>,</a:t>
                      </a:r>
                      <a:r>
                        <a:rPr lang="tr-TR" sz="1800" dirty="0" err="1">
                          <a:latin typeface="Times New Roman" pitchFamily="18" charset="0"/>
                          <a:ea typeface="Calibri"/>
                          <a:cs typeface="Times New Roman" pitchFamily="18" charset="0"/>
                        </a:rPr>
                        <a:t>Mordenit</a:t>
                      </a:r>
                      <a:r>
                        <a:rPr lang="tr-TR" sz="1800" dirty="0">
                          <a:latin typeface="Times New Roman" pitchFamily="18" charset="0"/>
                          <a:ea typeface="Calibri"/>
                          <a:cs typeface="Times New Roman" pitchFamily="18" charset="0"/>
                        </a:rPr>
                        <a:t>,</a:t>
                      </a:r>
                      <a:r>
                        <a:rPr lang="tr-TR" sz="1800" dirty="0" err="1">
                          <a:latin typeface="Times New Roman" pitchFamily="18" charset="0"/>
                          <a:ea typeface="Calibri"/>
                          <a:cs typeface="Times New Roman" pitchFamily="18" charset="0"/>
                        </a:rPr>
                        <a:t>Erionit</a:t>
                      </a:r>
                      <a:endParaRPr lang="tr-TR" sz="1800" dirty="0">
                        <a:latin typeface="Times New Roman" pitchFamily="18" charset="0"/>
                        <a:ea typeface="Calibri"/>
                        <a:cs typeface="Times New Roman" pitchFamily="18" charset="0"/>
                      </a:endParaRPr>
                    </a:p>
                    <a:p>
                      <a:pPr>
                        <a:lnSpc>
                          <a:spcPct val="115000"/>
                        </a:lnSpc>
                        <a:spcAft>
                          <a:spcPts val="0"/>
                        </a:spcAft>
                      </a:pPr>
                      <a:r>
                        <a:rPr lang="tr-TR" sz="1800" dirty="0" err="1">
                          <a:latin typeface="Times New Roman" pitchFamily="18" charset="0"/>
                          <a:ea typeface="Calibri"/>
                          <a:cs typeface="Times New Roman" pitchFamily="18" charset="0"/>
                        </a:rPr>
                        <a:t>Eriyonit</a:t>
                      </a:r>
                      <a:r>
                        <a:rPr lang="tr-TR" sz="1800" dirty="0">
                          <a:latin typeface="Times New Roman" pitchFamily="18" charset="0"/>
                          <a:ea typeface="Calibri"/>
                          <a:cs typeface="Times New Roman" pitchFamily="18" charset="0"/>
                        </a:rPr>
                        <a:t>,</a:t>
                      </a:r>
                      <a:r>
                        <a:rPr lang="tr-TR" sz="1800" dirty="0" err="1">
                          <a:latin typeface="Times New Roman" pitchFamily="18" charset="0"/>
                          <a:ea typeface="Calibri"/>
                          <a:cs typeface="Times New Roman" pitchFamily="18" charset="0"/>
                        </a:rPr>
                        <a:t>Hölandit</a:t>
                      </a:r>
                      <a:r>
                        <a:rPr lang="tr-TR" sz="1800" dirty="0">
                          <a:latin typeface="Times New Roman" pitchFamily="18" charset="0"/>
                          <a:ea typeface="Calibri"/>
                          <a:cs typeface="Times New Roman" pitchFamily="18" charset="0"/>
                        </a:rPr>
                        <a:t>,</a:t>
                      </a:r>
                      <a:r>
                        <a:rPr lang="tr-TR" sz="1800" dirty="0" err="1">
                          <a:latin typeface="Times New Roman" pitchFamily="18" charset="0"/>
                          <a:ea typeface="Calibri"/>
                          <a:cs typeface="Times New Roman" pitchFamily="18" charset="0"/>
                        </a:rPr>
                        <a:t>Lömantit</a:t>
                      </a:r>
                      <a:endParaRPr lang="tr-TR" sz="18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latin typeface="Times New Roman" pitchFamily="18" charset="0"/>
                <a:cs typeface="Times New Roman" pitchFamily="18" charset="0"/>
              </a:rPr>
              <a:t>ZEOLİTLER</a:t>
            </a:r>
            <a:endParaRPr lang="tr-TR" dirty="0">
              <a:latin typeface="Times New Roman" pitchFamily="18" charset="0"/>
              <a:cs typeface="Times New Roman" pitchFamily="18" charset="0"/>
            </a:endParaRPr>
          </a:p>
        </p:txBody>
      </p:sp>
      <p:sp>
        <p:nvSpPr>
          <p:cNvPr id="4" name="3 Metin kutusu"/>
          <p:cNvSpPr txBox="1"/>
          <p:nvPr/>
        </p:nvSpPr>
        <p:spPr>
          <a:xfrm>
            <a:off x="179512" y="1196752"/>
            <a:ext cx="8784976" cy="646331"/>
          </a:xfrm>
          <a:prstGeom prst="rect">
            <a:avLst/>
          </a:prstGeom>
          <a:noFill/>
        </p:spPr>
        <p:txBody>
          <a:bodyPr wrap="square" rtlCol="0">
            <a:spAutoFit/>
          </a:bodyPr>
          <a:lstStyle/>
          <a:p>
            <a:pPr algn="ctr"/>
            <a:r>
              <a:rPr lang="tr-TR" b="1" dirty="0" smtClean="0"/>
              <a:t>Türkiye Zeolit Maden Yatakları Haritası</a:t>
            </a:r>
            <a:endParaRPr lang="tr-TR" dirty="0">
              <a:latin typeface="Times New Roman" pitchFamily="18" charset="0"/>
              <a:cs typeface="Times New Roman" pitchFamily="18" charset="0"/>
            </a:endParaRPr>
          </a:p>
          <a:p>
            <a:r>
              <a:rPr lang="tr-TR" dirty="0"/>
              <a:t> </a:t>
            </a:r>
          </a:p>
        </p:txBody>
      </p:sp>
      <p:pic>
        <p:nvPicPr>
          <p:cNvPr id="35842" name="Picture 2" descr="http://www.berkaymadencilik.com.tr/zeolit.jpg"/>
          <p:cNvPicPr>
            <a:picLocks noChangeAspect="1" noChangeArrowheads="1"/>
          </p:cNvPicPr>
          <p:nvPr/>
        </p:nvPicPr>
        <p:blipFill>
          <a:blip r:embed="rId2" cstate="print"/>
          <a:srcRect/>
          <a:stretch>
            <a:fillRect/>
          </a:stretch>
        </p:blipFill>
        <p:spPr bwMode="auto">
          <a:xfrm>
            <a:off x="1" y="2081422"/>
            <a:ext cx="9144000" cy="4264176"/>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latin typeface="Times New Roman" pitchFamily="18" charset="0"/>
                <a:cs typeface="Times New Roman" pitchFamily="18" charset="0"/>
              </a:rPr>
              <a:t>ZEOLİTLER</a:t>
            </a:r>
            <a:endParaRPr lang="tr-TR" dirty="0">
              <a:latin typeface="Times New Roman" pitchFamily="18" charset="0"/>
              <a:cs typeface="Times New Roman" pitchFamily="18" charset="0"/>
            </a:endParaRPr>
          </a:p>
        </p:txBody>
      </p:sp>
      <p:sp>
        <p:nvSpPr>
          <p:cNvPr id="4" name="3 Metin kutusu"/>
          <p:cNvSpPr txBox="1"/>
          <p:nvPr/>
        </p:nvSpPr>
        <p:spPr>
          <a:xfrm>
            <a:off x="179512" y="1196752"/>
            <a:ext cx="4104456" cy="5909310"/>
          </a:xfrm>
          <a:prstGeom prst="rect">
            <a:avLst/>
          </a:prstGeom>
          <a:noFill/>
        </p:spPr>
        <p:txBody>
          <a:bodyPr wrap="square" rtlCol="0">
            <a:spAutoFit/>
          </a:bodyPr>
          <a:lstStyle/>
          <a:p>
            <a:r>
              <a:rPr lang="tr-TR" dirty="0"/>
              <a:t>	</a:t>
            </a:r>
            <a:r>
              <a:rPr lang="tr-TR" b="1" dirty="0">
                <a:latin typeface="Times New Roman" pitchFamily="18" charset="0"/>
                <a:cs typeface="Times New Roman" pitchFamily="18" charset="0"/>
              </a:rPr>
              <a:t>Üretim Yöntemi ve Teknolojisi</a:t>
            </a:r>
            <a:endParaRPr lang="tr-TR" dirty="0">
              <a:latin typeface="Times New Roman" pitchFamily="18" charset="0"/>
              <a:cs typeface="Times New Roman" pitchFamily="18" charset="0"/>
            </a:endParaRPr>
          </a:p>
          <a:p>
            <a:r>
              <a:rPr lang="tr-TR" b="1" dirty="0">
                <a:latin typeface="Times New Roman" pitchFamily="18" charset="0"/>
                <a:cs typeface="Times New Roman" pitchFamily="18" charset="0"/>
              </a:rPr>
              <a:t> </a:t>
            </a:r>
            <a:endParaRPr lang="tr-TR" dirty="0">
              <a:latin typeface="Times New Roman" pitchFamily="18" charset="0"/>
              <a:cs typeface="Times New Roman" pitchFamily="18" charset="0"/>
            </a:endParaRPr>
          </a:p>
          <a:p>
            <a:r>
              <a:rPr lang="tr-TR" dirty="0">
                <a:latin typeface="Times New Roman" pitchFamily="18" charset="0"/>
                <a:cs typeface="Times New Roman" pitchFamily="18" charset="0"/>
              </a:rPr>
              <a:t>	Bilinen yataklarda işletme yöntemi, açık ocak işletmeciliğidir. Diğer minerallerle karşılaştırıldığında zeolit madenciliği oldukça basittir. Zeolit </a:t>
            </a:r>
            <a:r>
              <a:rPr lang="tr-TR" dirty="0" smtClean="0">
                <a:latin typeface="Times New Roman" pitchFamily="18" charset="0"/>
                <a:cs typeface="Times New Roman" pitchFamily="18" charset="0"/>
              </a:rPr>
              <a:t>içeren </a:t>
            </a:r>
            <a:r>
              <a:rPr lang="tr-TR" dirty="0">
                <a:latin typeface="Times New Roman" pitchFamily="18" charset="0"/>
                <a:cs typeface="Times New Roman" pitchFamily="18" charset="0"/>
              </a:rPr>
              <a:t>formasyonlar, yüzeye yakın olmaları nedeniyle toprak örtüsü fazla olmadığında dekupaj nadiren yapılmaktadır. Cevher, genellikle yumuşak olduğundan patlatmaya gerek duyulmadan çıkarılır. Maden sahasında kırılıp elendikten sonra çuval veya yığın halinde tüketim yerine sevk edilir. Zeolit cevherleri, özellikle bir zenginleştirme işlemine tabi tutulmamaktadır. Ancak kuvars, </a:t>
            </a:r>
            <a:r>
              <a:rPr lang="tr-TR" dirty="0" err="1">
                <a:latin typeface="Times New Roman" pitchFamily="18" charset="0"/>
                <a:cs typeface="Times New Roman" pitchFamily="18" charset="0"/>
              </a:rPr>
              <a:t>feldispat</a:t>
            </a:r>
            <a:r>
              <a:rPr lang="tr-TR" dirty="0">
                <a:latin typeface="Times New Roman" pitchFamily="18" charset="0"/>
                <a:cs typeface="Times New Roman" pitchFamily="18" charset="0"/>
              </a:rPr>
              <a:t>, kil mineralleri, mika ve kalsit içerebilen düşük kalite zeolit mineralleri, kırma ve eleme işlemleri sırasında zenginleştirilir</a:t>
            </a:r>
            <a:r>
              <a:rPr lang="tr-TR" dirty="0" smtClean="0">
                <a:latin typeface="Times New Roman" pitchFamily="18" charset="0"/>
                <a:cs typeface="Times New Roman" pitchFamily="18" charset="0"/>
              </a:rPr>
              <a:t>.</a:t>
            </a:r>
          </a:p>
          <a:p>
            <a:endParaRPr lang="tr-TR" dirty="0">
              <a:latin typeface="Times New Roman" pitchFamily="18" charset="0"/>
              <a:cs typeface="Times New Roman" pitchFamily="18" charset="0"/>
            </a:endParaRPr>
          </a:p>
          <a:p>
            <a:r>
              <a:rPr lang="tr-TR" dirty="0">
                <a:latin typeface="Times New Roman" pitchFamily="18" charset="0"/>
                <a:cs typeface="Times New Roman" pitchFamily="18" charset="0"/>
              </a:rPr>
              <a:t>	</a:t>
            </a:r>
            <a:endParaRPr lang="tr-TR" dirty="0"/>
          </a:p>
        </p:txBody>
      </p:sp>
      <p:pic>
        <p:nvPicPr>
          <p:cNvPr id="34818" name="Picture 2" descr="http://gordeszeolit.com/attachments/Image/maden_eks.JPG"/>
          <p:cNvPicPr>
            <a:picLocks noChangeAspect="1" noChangeArrowheads="1"/>
          </p:cNvPicPr>
          <p:nvPr/>
        </p:nvPicPr>
        <p:blipFill>
          <a:blip r:embed="rId2" cstate="print"/>
          <a:srcRect/>
          <a:stretch>
            <a:fillRect/>
          </a:stretch>
        </p:blipFill>
        <p:spPr bwMode="auto">
          <a:xfrm>
            <a:off x="4187957" y="2132856"/>
            <a:ext cx="4956043" cy="3717032"/>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1310212"/>
            <a:ext cx="9036496" cy="3456384"/>
          </a:xfrm>
        </p:spPr>
        <p:txBody>
          <a:bodyPr>
            <a:normAutofit/>
          </a:bodyPr>
          <a:lstStyle/>
          <a:p>
            <a:pPr algn="just">
              <a:buNone/>
            </a:pPr>
            <a:r>
              <a:rPr lang="tr-TR" dirty="0" smtClean="0">
                <a:latin typeface="Times New Roman" pitchFamily="18" charset="0"/>
                <a:cs typeface="Times New Roman" pitchFamily="18" charset="0"/>
              </a:rPr>
              <a:t>		</a:t>
            </a:r>
            <a:r>
              <a:rPr lang="tr-TR" sz="2000" dirty="0" smtClean="0">
                <a:latin typeface="Times New Roman" pitchFamily="18" charset="0"/>
                <a:cs typeface="Times New Roman" pitchFamily="18" charset="0"/>
              </a:rPr>
              <a:t>Zeolitlerin kullanım alanlarına göre ufalanabilmeleri ve belirli boyutlarda gruplanabilmeleri büyük önem taşımaktadır. Zeolitler, iyon değiştirici olarak kullanılacakları zaman; 20–50 mesh (0,84–0,50mm), 30–40 mesh (0,60–0,40mm), 30–80 mesh (0,60–0,17mm ) gibi yakın boyut gruplarına sınıflandırılmaları gerekmektedir. </a:t>
            </a:r>
            <a:r>
              <a:rPr lang="tr-TR" sz="2000" dirty="0" err="1" smtClean="0">
                <a:latin typeface="Times New Roman" pitchFamily="18" charset="0"/>
                <a:cs typeface="Times New Roman" pitchFamily="18" charset="0"/>
              </a:rPr>
              <a:t>Adsorpsiyon</a:t>
            </a:r>
            <a:r>
              <a:rPr lang="tr-TR" sz="2000" dirty="0" smtClean="0">
                <a:latin typeface="Times New Roman" pitchFamily="18" charset="0"/>
                <a:cs typeface="Times New Roman" pitchFamily="18" charset="0"/>
              </a:rPr>
              <a:t> amacıyla kullanılacakları zaman; 35mesh (0,50mm), 50mesh (0,30mm), 80mesh (0,17mm) ve 100mesh (0,14mm)’</a:t>
            </a:r>
            <a:r>
              <a:rPr lang="tr-TR" sz="2000" dirty="0" err="1" smtClean="0">
                <a:latin typeface="Times New Roman" pitchFamily="18" charset="0"/>
                <a:cs typeface="Times New Roman" pitchFamily="18" charset="0"/>
              </a:rPr>
              <a:t>lik</a:t>
            </a:r>
            <a:r>
              <a:rPr lang="tr-TR" sz="2000" dirty="0" smtClean="0">
                <a:latin typeface="Times New Roman" pitchFamily="18" charset="0"/>
                <a:cs typeface="Times New Roman" pitchFamily="18" charset="0"/>
              </a:rPr>
              <a:t> eleklerle sınıflandırılarak kullanılırlar. Dolgu malzemesi olarak kullanılacakları zaman ise; boyutlar daha da küçülerek </a:t>
            </a:r>
            <a:r>
              <a:rPr lang="tr-TR" sz="2000" dirty="0" err="1" smtClean="0">
                <a:latin typeface="Times New Roman" pitchFamily="18" charset="0"/>
                <a:cs typeface="Times New Roman" pitchFamily="18" charset="0"/>
              </a:rPr>
              <a:t>mikronize</a:t>
            </a:r>
            <a:r>
              <a:rPr lang="tr-TR" sz="2000" dirty="0" smtClean="0">
                <a:latin typeface="Times New Roman" pitchFamily="18" charset="0"/>
                <a:cs typeface="Times New Roman" pitchFamily="18" charset="0"/>
              </a:rPr>
              <a:t> boyutlara inilmektedir. </a:t>
            </a:r>
          </a:p>
          <a:p>
            <a:pPr>
              <a:buNone/>
            </a:pPr>
            <a:endParaRPr lang="tr-TR" dirty="0" smtClean="0"/>
          </a:p>
        </p:txBody>
      </p:sp>
      <p:pic>
        <p:nvPicPr>
          <p:cNvPr id="37890" name="Picture 2" descr="maden-1.jpg"/>
          <p:cNvPicPr>
            <a:picLocks noChangeAspect="1" noChangeArrowheads="1"/>
          </p:cNvPicPr>
          <p:nvPr/>
        </p:nvPicPr>
        <p:blipFill>
          <a:blip r:embed="rId2" cstate="print"/>
          <a:srcRect/>
          <a:stretch>
            <a:fillRect/>
          </a:stretch>
        </p:blipFill>
        <p:spPr bwMode="auto">
          <a:xfrm>
            <a:off x="179512" y="4509120"/>
            <a:ext cx="2664297" cy="1901443"/>
          </a:xfrm>
          <a:prstGeom prst="rect">
            <a:avLst/>
          </a:prstGeom>
          <a:noFill/>
        </p:spPr>
      </p:pic>
      <p:pic>
        <p:nvPicPr>
          <p:cNvPr id="37892" name="Picture 4" descr="http://gordeszeolit.com/attachments/Image/maden_2.JPG"/>
          <p:cNvPicPr>
            <a:picLocks noChangeAspect="1" noChangeArrowheads="1"/>
          </p:cNvPicPr>
          <p:nvPr/>
        </p:nvPicPr>
        <p:blipFill>
          <a:blip r:embed="rId3" cstate="print"/>
          <a:srcRect/>
          <a:stretch>
            <a:fillRect/>
          </a:stretch>
        </p:blipFill>
        <p:spPr bwMode="auto">
          <a:xfrm>
            <a:off x="2987824" y="4221088"/>
            <a:ext cx="3323861" cy="2492896"/>
          </a:xfrm>
          <a:prstGeom prst="rect">
            <a:avLst/>
          </a:prstGeom>
          <a:noFill/>
        </p:spPr>
      </p:pic>
      <p:pic>
        <p:nvPicPr>
          <p:cNvPr id="37893" name="Picture 5" descr="220px-zeolitesusgov"/>
          <p:cNvPicPr>
            <a:picLocks noChangeAspect="1" noChangeArrowheads="1"/>
          </p:cNvPicPr>
          <p:nvPr/>
        </p:nvPicPr>
        <p:blipFill>
          <a:blip r:embed="rId4" cstate="print"/>
          <a:srcRect/>
          <a:stretch>
            <a:fillRect/>
          </a:stretch>
        </p:blipFill>
        <p:spPr bwMode="auto">
          <a:xfrm>
            <a:off x="6444208" y="4509120"/>
            <a:ext cx="2555776" cy="1918425"/>
          </a:xfrm>
          <a:prstGeom prst="rect">
            <a:avLst/>
          </a:prstGeom>
          <a:noFill/>
          <a:ln w="9525">
            <a:noFill/>
            <a:miter lim="800000"/>
            <a:headEnd/>
            <a:tailEnd/>
          </a:ln>
        </p:spPr>
      </p:pic>
      <p:sp>
        <p:nvSpPr>
          <p:cNvPr id="7" name="1 Başlık"/>
          <p:cNvSpPr>
            <a:spLocks noGrp="1"/>
          </p:cNvSpPr>
          <p:nvPr>
            <p:ph type="title"/>
          </p:nvPr>
        </p:nvSpPr>
        <p:spPr>
          <a:xfrm>
            <a:off x="304800" y="457200"/>
            <a:ext cx="8686800" cy="838200"/>
          </a:xfrm>
        </p:spPr>
        <p:txBody>
          <a:bodyPr/>
          <a:lstStyle/>
          <a:p>
            <a:pPr algn="ctr"/>
            <a:r>
              <a:rPr lang="tr-TR" dirty="0" smtClean="0">
                <a:latin typeface="Times New Roman" pitchFamily="18" charset="0"/>
                <a:cs typeface="Times New Roman" pitchFamily="18" charset="0"/>
              </a:rPr>
              <a:t>ZEOLİTLER</a:t>
            </a: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latin typeface="Times New Roman" pitchFamily="18" charset="0"/>
                <a:cs typeface="Times New Roman" pitchFamily="18" charset="0"/>
              </a:rPr>
              <a:t>ZEOLİTLER</a:t>
            </a:r>
            <a:endParaRPr lang="tr-TR" dirty="0">
              <a:latin typeface="Times New Roman" pitchFamily="18" charset="0"/>
              <a:cs typeface="Times New Roman" pitchFamily="18" charset="0"/>
            </a:endParaRPr>
          </a:p>
        </p:txBody>
      </p:sp>
      <p:sp>
        <p:nvSpPr>
          <p:cNvPr id="4" name="3 Metin kutusu"/>
          <p:cNvSpPr txBox="1"/>
          <p:nvPr/>
        </p:nvSpPr>
        <p:spPr>
          <a:xfrm>
            <a:off x="179512" y="1196752"/>
            <a:ext cx="8784976" cy="3139321"/>
          </a:xfrm>
          <a:prstGeom prst="rect">
            <a:avLst/>
          </a:prstGeom>
          <a:noFill/>
        </p:spPr>
        <p:txBody>
          <a:bodyPr wrap="square" rtlCol="0">
            <a:spAutoFit/>
          </a:bodyPr>
          <a:lstStyle/>
          <a:p>
            <a:r>
              <a:rPr lang="tr-TR" dirty="0"/>
              <a:t>	</a:t>
            </a:r>
            <a:r>
              <a:rPr lang="tr-TR" b="1" dirty="0">
                <a:latin typeface="Times New Roman" pitchFamily="18" charset="0"/>
                <a:cs typeface="Times New Roman" pitchFamily="18" charset="0"/>
              </a:rPr>
              <a:t>Kullanım </a:t>
            </a:r>
            <a:r>
              <a:rPr lang="tr-TR" b="1" dirty="0" smtClean="0">
                <a:latin typeface="Times New Roman" pitchFamily="18" charset="0"/>
                <a:cs typeface="Times New Roman" pitchFamily="18" charset="0"/>
              </a:rPr>
              <a:t>Alanları</a:t>
            </a:r>
          </a:p>
          <a:p>
            <a:endParaRPr lang="tr-TR" dirty="0">
              <a:latin typeface="Times New Roman" pitchFamily="18" charset="0"/>
              <a:cs typeface="Times New Roman" pitchFamily="18" charset="0"/>
            </a:endParaRPr>
          </a:p>
          <a:p>
            <a:r>
              <a:rPr lang="tr-TR" dirty="0">
                <a:latin typeface="Times New Roman" pitchFamily="18" charset="0"/>
                <a:cs typeface="Times New Roman" pitchFamily="18" charset="0"/>
              </a:rPr>
              <a:t>	Zeolitlerin endüstriyel alanlarda kullanabilirliği 1940’lı yıllarda ortaya konulmasına rağmen, tali mineral olarak volkanik kayaçların boşluk ve çatlaklarında bulunduğunun bilinmesi kullanımlarını sınırlamıştır. Ancak 1950’li yıllardan sonra denizel ve gölsel tüflerin de zeolit içerdiklerinin saptanması ile doğal zeolitlerin kullanım alanları hızla genişlemiştir</a:t>
            </a:r>
            <a:r>
              <a:rPr lang="tr-TR" dirty="0" smtClean="0">
                <a:latin typeface="Times New Roman" pitchFamily="18" charset="0"/>
                <a:cs typeface="Times New Roman" pitchFamily="18" charset="0"/>
              </a:rPr>
              <a:t>.</a:t>
            </a:r>
          </a:p>
          <a:p>
            <a:endParaRPr lang="tr-TR" dirty="0">
              <a:latin typeface="Times New Roman" pitchFamily="18" charset="0"/>
              <a:cs typeface="Times New Roman" pitchFamily="18" charset="0"/>
            </a:endParaRPr>
          </a:p>
          <a:p>
            <a:r>
              <a:rPr lang="tr-TR" dirty="0">
                <a:latin typeface="Times New Roman" pitchFamily="18" charset="0"/>
                <a:cs typeface="Times New Roman" pitchFamily="18" charset="0"/>
              </a:rPr>
              <a:t>	Zeolitler; iyon değişim işlemlerinde gösterdikleri yüksek seçicilik, asit ortam dayanımları, </a:t>
            </a:r>
            <a:r>
              <a:rPr lang="tr-TR" dirty="0" err="1">
                <a:latin typeface="Times New Roman" pitchFamily="18" charset="0"/>
                <a:cs typeface="Times New Roman" pitchFamily="18" charset="0"/>
              </a:rPr>
              <a:t>adsorpsiyon</a:t>
            </a:r>
            <a:r>
              <a:rPr lang="tr-TR" dirty="0">
                <a:latin typeface="Times New Roman" pitchFamily="18" charset="0"/>
                <a:cs typeface="Times New Roman" pitchFamily="18" charset="0"/>
              </a:rPr>
              <a:t> ve moleküler elek özellikleri, düşük kullanım maliyetleri silis içeriği açık renkli olma, hafiflik ve küçük kristalin gözenek yapısı gibi özellikleri nedeniyle, günümüzde birçok endüstriyel proseste başarı ile kullanılmaktadır.</a:t>
            </a:r>
          </a:p>
        </p:txBody>
      </p:sp>
      <p:pic>
        <p:nvPicPr>
          <p:cNvPr id="33795" name="Picture 3" descr="http://gordeszeolit.com/attachments/Image/AGRO-CLINO.jpg"/>
          <p:cNvPicPr>
            <a:picLocks noChangeAspect="1" noChangeArrowheads="1"/>
          </p:cNvPicPr>
          <p:nvPr/>
        </p:nvPicPr>
        <p:blipFill>
          <a:blip r:embed="rId2" cstate="print"/>
          <a:srcRect b="2180"/>
          <a:stretch>
            <a:fillRect/>
          </a:stretch>
        </p:blipFill>
        <p:spPr bwMode="auto">
          <a:xfrm>
            <a:off x="2311890" y="5219916"/>
            <a:ext cx="2224163" cy="1634893"/>
          </a:xfrm>
          <a:prstGeom prst="rect">
            <a:avLst/>
          </a:prstGeom>
          <a:noFill/>
        </p:spPr>
      </p:pic>
      <p:pic>
        <p:nvPicPr>
          <p:cNvPr id="33796" name="Picture 4" descr="http://gordeszeolit.com/attachments/Image/zeta1.jpg"/>
          <p:cNvPicPr>
            <a:picLocks noChangeAspect="1" noChangeArrowheads="1"/>
          </p:cNvPicPr>
          <p:nvPr/>
        </p:nvPicPr>
        <p:blipFill>
          <a:blip r:embed="rId3" cstate="print"/>
          <a:srcRect/>
          <a:stretch>
            <a:fillRect/>
          </a:stretch>
        </p:blipFill>
        <p:spPr bwMode="auto">
          <a:xfrm>
            <a:off x="4663329" y="5229200"/>
            <a:ext cx="2167557" cy="1628800"/>
          </a:xfrm>
          <a:prstGeom prst="rect">
            <a:avLst/>
          </a:prstGeom>
          <a:noFill/>
        </p:spPr>
      </p:pic>
      <p:pic>
        <p:nvPicPr>
          <p:cNvPr id="33797" name="Picture 5" descr="http://gordeszeolit.com/attachments/Image/zeolit.jpg"/>
          <p:cNvPicPr>
            <a:picLocks noChangeAspect="1" noChangeArrowheads="1"/>
          </p:cNvPicPr>
          <p:nvPr/>
        </p:nvPicPr>
        <p:blipFill>
          <a:blip r:embed="rId4" cstate="print"/>
          <a:srcRect/>
          <a:stretch>
            <a:fillRect/>
          </a:stretch>
        </p:blipFill>
        <p:spPr bwMode="auto">
          <a:xfrm>
            <a:off x="6948264" y="5240280"/>
            <a:ext cx="2195736" cy="1617719"/>
          </a:xfrm>
          <a:prstGeom prst="rect">
            <a:avLst/>
          </a:prstGeom>
          <a:noFill/>
        </p:spPr>
      </p:pic>
      <p:pic>
        <p:nvPicPr>
          <p:cNvPr id="33794" name="Picture 2" descr="http://gordeszeolit.com/attachments/Image/natmin9000.jpg"/>
          <p:cNvPicPr>
            <a:picLocks noChangeAspect="1" noChangeArrowheads="1"/>
          </p:cNvPicPr>
          <p:nvPr/>
        </p:nvPicPr>
        <p:blipFill>
          <a:blip r:embed="rId5" cstate="print"/>
          <a:srcRect/>
          <a:stretch>
            <a:fillRect/>
          </a:stretch>
        </p:blipFill>
        <p:spPr bwMode="auto">
          <a:xfrm>
            <a:off x="0" y="5208025"/>
            <a:ext cx="2195736" cy="1649975"/>
          </a:xfrm>
          <a:prstGeom prst="rect">
            <a:avLst/>
          </a:prstGeom>
          <a:noFill/>
        </p:spPr>
      </p:pic>
      <p:sp>
        <p:nvSpPr>
          <p:cNvPr id="10" name="9 Dikdörtgen"/>
          <p:cNvSpPr/>
          <p:nvPr/>
        </p:nvSpPr>
        <p:spPr>
          <a:xfrm>
            <a:off x="49878" y="4639205"/>
            <a:ext cx="1923091" cy="584775"/>
          </a:xfrm>
          <a:prstGeom prst="rect">
            <a:avLst/>
          </a:prstGeom>
        </p:spPr>
        <p:txBody>
          <a:bodyPr wrap="none">
            <a:spAutoFit/>
          </a:bodyPr>
          <a:lstStyle/>
          <a:p>
            <a:pPr algn="ctr"/>
            <a:r>
              <a:rPr lang="tr-TR" sz="1600" b="1" dirty="0" smtClean="0">
                <a:latin typeface="Times New Roman" pitchFamily="18" charset="0"/>
                <a:cs typeface="Times New Roman" pitchFamily="18" charset="0"/>
              </a:rPr>
              <a:t>YEM </a:t>
            </a:r>
          </a:p>
          <a:p>
            <a:pPr algn="ctr"/>
            <a:r>
              <a:rPr lang="tr-TR" sz="1600" b="1" dirty="0" smtClean="0">
                <a:latin typeface="Times New Roman" pitchFamily="18" charset="0"/>
                <a:cs typeface="Times New Roman" pitchFamily="18" charset="0"/>
              </a:rPr>
              <a:t>KATKI MADDESİ </a:t>
            </a:r>
            <a:endParaRPr lang="tr-TR" sz="1600" dirty="0">
              <a:latin typeface="Times New Roman" pitchFamily="18" charset="0"/>
              <a:cs typeface="Times New Roman" pitchFamily="18" charset="0"/>
            </a:endParaRPr>
          </a:p>
        </p:txBody>
      </p:sp>
      <p:sp>
        <p:nvSpPr>
          <p:cNvPr id="11" name="10 Dikdörtgen"/>
          <p:cNvSpPr/>
          <p:nvPr/>
        </p:nvSpPr>
        <p:spPr>
          <a:xfrm>
            <a:off x="2483768" y="4653136"/>
            <a:ext cx="1758815" cy="584775"/>
          </a:xfrm>
          <a:prstGeom prst="rect">
            <a:avLst/>
          </a:prstGeom>
        </p:spPr>
        <p:txBody>
          <a:bodyPr wrap="none">
            <a:spAutoFit/>
          </a:bodyPr>
          <a:lstStyle/>
          <a:p>
            <a:pPr algn="ctr"/>
            <a:r>
              <a:rPr lang="tr-TR" sz="1600" b="1" dirty="0" smtClean="0">
                <a:latin typeface="Times New Roman" pitchFamily="18" charset="0"/>
                <a:cs typeface="Times New Roman" pitchFamily="18" charset="0"/>
              </a:rPr>
              <a:t>TARIMSAL</a:t>
            </a:r>
          </a:p>
          <a:p>
            <a:pPr algn="ctr"/>
            <a:r>
              <a:rPr lang="tr-TR" sz="1600" b="1" dirty="0" smtClean="0">
                <a:latin typeface="Times New Roman" pitchFamily="18" charset="0"/>
                <a:cs typeface="Times New Roman" pitchFamily="18" charset="0"/>
              </a:rPr>
              <a:t> UYGULAMADA</a:t>
            </a:r>
            <a:endParaRPr lang="tr-TR" sz="1600" dirty="0">
              <a:latin typeface="Times New Roman" pitchFamily="18" charset="0"/>
              <a:cs typeface="Times New Roman" pitchFamily="18" charset="0"/>
            </a:endParaRPr>
          </a:p>
        </p:txBody>
      </p:sp>
      <p:sp>
        <p:nvSpPr>
          <p:cNvPr id="12" name="11 Dikdörtgen"/>
          <p:cNvSpPr/>
          <p:nvPr/>
        </p:nvSpPr>
        <p:spPr>
          <a:xfrm>
            <a:off x="4788024" y="4653136"/>
            <a:ext cx="1934953" cy="584775"/>
          </a:xfrm>
          <a:prstGeom prst="rect">
            <a:avLst/>
          </a:prstGeom>
        </p:spPr>
        <p:txBody>
          <a:bodyPr wrap="none">
            <a:spAutoFit/>
          </a:bodyPr>
          <a:lstStyle/>
          <a:p>
            <a:r>
              <a:rPr lang="tr-TR" sz="1600" b="1" dirty="0" smtClean="0">
                <a:latin typeface="Times New Roman" pitchFamily="18" charset="0"/>
                <a:cs typeface="Times New Roman" pitchFamily="18" charset="0"/>
              </a:rPr>
              <a:t>HAYVAN ALTLIĞI</a:t>
            </a:r>
          </a:p>
          <a:p>
            <a:r>
              <a:rPr lang="tr-TR" sz="1600" b="1" dirty="0" smtClean="0">
                <a:latin typeface="Times New Roman" pitchFamily="18" charset="0"/>
                <a:cs typeface="Times New Roman" pitchFamily="18" charset="0"/>
              </a:rPr>
              <a:t> KULLANIMINDA</a:t>
            </a:r>
            <a:endParaRPr lang="tr-TR" sz="1600" dirty="0">
              <a:latin typeface="Times New Roman" pitchFamily="18" charset="0"/>
              <a:cs typeface="Times New Roman" pitchFamily="18" charset="0"/>
            </a:endParaRPr>
          </a:p>
        </p:txBody>
      </p:sp>
      <p:sp>
        <p:nvSpPr>
          <p:cNvPr id="13" name="12 Dikdörtgen"/>
          <p:cNvSpPr/>
          <p:nvPr/>
        </p:nvSpPr>
        <p:spPr>
          <a:xfrm>
            <a:off x="7524328" y="4869160"/>
            <a:ext cx="1277888" cy="615553"/>
          </a:xfrm>
          <a:prstGeom prst="rect">
            <a:avLst/>
          </a:prstGeom>
        </p:spPr>
        <p:txBody>
          <a:bodyPr wrap="square">
            <a:spAutoFit/>
          </a:bodyPr>
          <a:lstStyle/>
          <a:p>
            <a:r>
              <a:rPr lang="tr-TR" sz="1600" b="1" dirty="0" smtClean="0"/>
              <a:t>ARITMADA</a:t>
            </a:r>
            <a:r>
              <a:rPr lang="tr-TR" b="1" dirty="0" smtClean="0"/>
              <a:t/>
            </a:r>
            <a:br>
              <a:rPr lang="tr-TR" b="1" dirty="0" smtClean="0"/>
            </a:br>
            <a:endParaRPr lang="tr-T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04800" y="1196752"/>
            <a:ext cx="7939608" cy="5400600"/>
          </a:xfrm>
        </p:spPr>
        <p:txBody>
          <a:bodyPr>
            <a:normAutofit fontScale="25000" lnSpcReduction="20000"/>
          </a:bodyPr>
          <a:lstStyle/>
          <a:p>
            <a:pPr>
              <a:buNone/>
            </a:pPr>
            <a:r>
              <a:rPr lang="tr-TR" sz="6400" dirty="0" smtClean="0"/>
              <a:t>	</a:t>
            </a:r>
            <a:r>
              <a:rPr lang="tr-TR" sz="7200" dirty="0" smtClean="0">
                <a:latin typeface="Times New Roman" pitchFamily="18" charset="0"/>
                <a:cs typeface="Times New Roman" pitchFamily="18" charset="0"/>
              </a:rPr>
              <a:t>Zeolitlerin kullanım alanları başlıca 4 grupta toplanabilir. Bunlar:</a:t>
            </a:r>
          </a:p>
          <a:p>
            <a:pPr>
              <a:buNone/>
            </a:pPr>
            <a:r>
              <a:rPr lang="tr-TR" sz="7200" dirty="0" smtClean="0">
                <a:latin typeface="Times New Roman" pitchFamily="18" charset="0"/>
                <a:cs typeface="Times New Roman" pitchFamily="18" charset="0"/>
              </a:rPr>
              <a:t> </a:t>
            </a:r>
          </a:p>
          <a:p>
            <a:pPr>
              <a:buNone/>
            </a:pPr>
            <a:r>
              <a:rPr lang="tr-TR" sz="7200" dirty="0" smtClean="0">
                <a:latin typeface="Times New Roman" pitchFamily="18" charset="0"/>
                <a:cs typeface="Times New Roman" pitchFamily="18" charset="0"/>
              </a:rPr>
              <a:t>	1. </a:t>
            </a:r>
            <a:r>
              <a:rPr lang="tr-TR" sz="7200" dirty="0" err="1" smtClean="0">
                <a:latin typeface="Times New Roman" pitchFamily="18" charset="0"/>
                <a:cs typeface="Times New Roman" pitchFamily="18" charset="0"/>
              </a:rPr>
              <a:t>Adsorban</a:t>
            </a:r>
            <a:r>
              <a:rPr lang="tr-TR" sz="7200" dirty="0" smtClean="0">
                <a:latin typeface="Times New Roman" pitchFamily="18" charset="0"/>
                <a:cs typeface="Times New Roman" pitchFamily="18" charset="0"/>
              </a:rPr>
              <a:t> olarak</a:t>
            </a:r>
          </a:p>
          <a:p>
            <a:pPr>
              <a:buNone/>
            </a:pPr>
            <a:r>
              <a:rPr lang="tr-TR" sz="7200" dirty="0" smtClean="0">
                <a:latin typeface="Times New Roman" pitchFamily="18" charset="0"/>
                <a:cs typeface="Times New Roman" pitchFamily="18" charset="0"/>
              </a:rPr>
              <a:t>	• Baca gazlarının temizlenmesinde</a:t>
            </a:r>
          </a:p>
          <a:p>
            <a:pPr>
              <a:buNone/>
            </a:pPr>
            <a:r>
              <a:rPr lang="tr-TR" sz="7200" dirty="0" smtClean="0">
                <a:latin typeface="Times New Roman" pitchFamily="18" charset="0"/>
                <a:cs typeface="Times New Roman" pitchFamily="18" charset="0"/>
              </a:rPr>
              <a:t>	• Oksijen üretiminde</a:t>
            </a:r>
          </a:p>
          <a:p>
            <a:pPr>
              <a:buNone/>
            </a:pPr>
            <a:r>
              <a:rPr lang="tr-TR" sz="7200" dirty="0" smtClean="0">
                <a:latin typeface="Times New Roman" pitchFamily="18" charset="0"/>
                <a:cs typeface="Times New Roman" pitchFamily="18" charset="0"/>
              </a:rPr>
              <a:t>	• Doğal gazlarının saflaştırılmasında</a:t>
            </a:r>
          </a:p>
          <a:p>
            <a:pPr>
              <a:buNone/>
            </a:pPr>
            <a:r>
              <a:rPr lang="tr-TR" sz="7200" dirty="0" smtClean="0">
                <a:latin typeface="Times New Roman" pitchFamily="18" charset="0"/>
                <a:cs typeface="Times New Roman" pitchFamily="18" charset="0"/>
              </a:rPr>
              <a:t>	• Petrol sızıntılarının temizlenmesinde</a:t>
            </a:r>
          </a:p>
          <a:p>
            <a:pPr>
              <a:buNone/>
            </a:pPr>
            <a:r>
              <a:rPr lang="tr-TR" sz="7200" dirty="0" smtClean="0">
                <a:latin typeface="Times New Roman" pitchFamily="18" charset="0"/>
                <a:cs typeface="Times New Roman" pitchFamily="18" charset="0"/>
              </a:rPr>
              <a:t>	• Kömürün gazlaştırılmasında</a:t>
            </a:r>
          </a:p>
          <a:p>
            <a:pPr>
              <a:buNone/>
            </a:pPr>
            <a:r>
              <a:rPr lang="tr-TR" sz="7200" dirty="0" smtClean="0">
                <a:latin typeface="Times New Roman" pitchFamily="18" charset="0"/>
                <a:cs typeface="Times New Roman" pitchFamily="18" charset="0"/>
              </a:rPr>
              <a:t>	• Tarım ve hayvancılık sektöründe</a:t>
            </a:r>
          </a:p>
          <a:p>
            <a:pPr>
              <a:buNone/>
            </a:pPr>
            <a:r>
              <a:rPr lang="tr-TR" sz="7200" dirty="0" smtClean="0">
                <a:latin typeface="Times New Roman" pitchFamily="18" charset="0"/>
                <a:cs typeface="Times New Roman" pitchFamily="18" charset="0"/>
              </a:rPr>
              <a:t>	• Güneş enerjisinden yararlanmada</a:t>
            </a:r>
          </a:p>
          <a:p>
            <a:pPr>
              <a:buNone/>
            </a:pPr>
            <a:r>
              <a:rPr lang="tr-TR" sz="7200" dirty="0" smtClean="0">
                <a:latin typeface="Times New Roman" pitchFamily="18" charset="0"/>
                <a:cs typeface="Times New Roman" pitchFamily="18" charset="0"/>
              </a:rPr>
              <a:t>	• Petrol ürünlerinin üretiminde</a:t>
            </a:r>
          </a:p>
          <a:p>
            <a:pPr>
              <a:buNone/>
            </a:pPr>
            <a:r>
              <a:rPr lang="tr-TR" sz="7200" dirty="0" smtClean="0">
                <a:latin typeface="Times New Roman" pitchFamily="18" charset="0"/>
                <a:cs typeface="Times New Roman" pitchFamily="18" charset="0"/>
              </a:rPr>
              <a:t>	• Organik atıkların muamelesinde</a:t>
            </a:r>
          </a:p>
          <a:p>
            <a:pPr>
              <a:buNone/>
            </a:pPr>
            <a:r>
              <a:rPr lang="tr-TR" sz="7200" dirty="0" smtClean="0">
                <a:latin typeface="Times New Roman" pitchFamily="18" charset="0"/>
                <a:cs typeface="Times New Roman" pitchFamily="18" charset="0"/>
              </a:rPr>
              <a:t> </a:t>
            </a:r>
          </a:p>
          <a:p>
            <a:pPr>
              <a:buNone/>
            </a:pPr>
            <a:r>
              <a:rPr lang="tr-TR" sz="7200" dirty="0" smtClean="0">
                <a:latin typeface="Times New Roman" pitchFamily="18" charset="0"/>
                <a:cs typeface="Times New Roman" pitchFamily="18" charset="0"/>
              </a:rPr>
              <a:t>	2. İyon değiştirici olarak</a:t>
            </a:r>
          </a:p>
          <a:p>
            <a:pPr>
              <a:buNone/>
            </a:pPr>
            <a:r>
              <a:rPr lang="tr-TR" sz="7200" dirty="0" smtClean="0">
                <a:latin typeface="Times New Roman" pitchFamily="18" charset="0"/>
                <a:cs typeface="Times New Roman" pitchFamily="18" charset="0"/>
              </a:rPr>
              <a:t>	• Radyo aktif atıkların temizlenmesinde</a:t>
            </a:r>
          </a:p>
          <a:p>
            <a:pPr>
              <a:buNone/>
            </a:pPr>
            <a:r>
              <a:rPr lang="tr-TR" sz="7200" dirty="0" smtClean="0">
                <a:latin typeface="Times New Roman" pitchFamily="18" charset="0"/>
                <a:cs typeface="Times New Roman" pitchFamily="18" charset="0"/>
              </a:rPr>
              <a:t>	• </a:t>
            </a:r>
            <a:r>
              <a:rPr lang="tr-TR" sz="7200" dirty="0" err="1" smtClean="0">
                <a:latin typeface="Times New Roman" pitchFamily="18" charset="0"/>
                <a:cs typeface="Times New Roman" pitchFamily="18" charset="0"/>
              </a:rPr>
              <a:t>Atıksuların</a:t>
            </a:r>
            <a:r>
              <a:rPr lang="tr-TR" sz="7200" dirty="0" smtClean="0">
                <a:latin typeface="Times New Roman" pitchFamily="18" charset="0"/>
                <a:cs typeface="Times New Roman" pitchFamily="18" charset="0"/>
              </a:rPr>
              <a:t> temizlenmesinde</a:t>
            </a:r>
          </a:p>
          <a:p>
            <a:pPr>
              <a:buNone/>
            </a:pPr>
            <a:r>
              <a:rPr lang="tr-TR" sz="7200" dirty="0" smtClean="0">
                <a:latin typeface="Times New Roman" pitchFamily="18" charset="0"/>
                <a:cs typeface="Times New Roman" pitchFamily="18" charset="0"/>
              </a:rPr>
              <a:t>	• Gübreleme ve toprak hazırlama işlemlerinde</a:t>
            </a:r>
          </a:p>
          <a:p>
            <a:pPr>
              <a:buNone/>
            </a:pPr>
            <a:r>
              <a:rPr lang="tr-TR" sz="7200" dirty="0" smtClean="0">
                <a:latin typeface="Times New Roman" pitchFamily="18" charset="0"/>
                <a:cs typeface="Times New Roman" pitchFamily="18" charset="0"/>
              </a:rPr>
              <a:t>	• Toprak kirliliğinin kontrolünde</a:t>
            </a:r>
          </a:p>
          <a:p>
            <a:pPr>
              <a:buNone/>
            </a:pPr>
            <a:r>
              <a:rPr lang="tr-TR" sz="7200" dirty="0" smtClean="0">
                <a:latin typeface="Times New Roman" pitchFamily="18" charset="0"/>
                <a:cs typeface="Times New Roman" pitchFamily="18" charset="0"/>
              </a:rPr>
              <a:t>	• Deterjan katkı maddesi olarak</a:t>
            </a:r>
          </a:p>
          <a:p>
            <a:pPr>
              <a:buNone/>
            </a:pPr>
            <a:r>
              <a:rPr lang="tr-TR" sz="4800" dirty="0" smtClean="0"/>
              <a:t> </a:t>
            </a:r>
          </a:p>
          <a:p>
            <a:pPr>
              <a:buNone/>
            </a:pPr>
            <a:endParaRPr lang="tr-TR" dirty="0"/>
          </a:p>
        </p:txBody>
      </p:sp>
      <p:sp>
        <p:nvSpPr>
          <p:cNvPr id="5" name="1 Başlık"/>
          <p:cNvSpPr>
            <a:spLocks noGrp="1"/>
          </p:cNvSpPr>
          <p:nvPr>
            <p:ph type="title"/>
          </p:nvPr>
        </p:nvSpPr>
        <p:spPr>
          <a:xfrm>
            <a:off x="304800" y="457200"/>
            <a:ext cx="8686800" cy="838200"/>
          </a:xfrm>
        </p:spPr>
        <p:txBody>
          <a:bodyPr/>
          <a:lstStyle/>
          <a:p>
            <a:pPr algn="ctr"/>
            <a:r>
              <a:rPr lang="tr-TR" dirty="0" smtClean="0">
                <a:latin typeface="Times New Roman" pitchFamily="18" charset="0"/>
                <a:cs typeface="Times New Roman" pitchFamily="18" charset="0"/>
              </a:rPr>
              <a:t>ZEOLİTLER</a:t>
            </a:r>
            <a:endParaRPr lang="tr-TR" dirty="0">
              <a:latin typeface="Times New Roman" pitchFamily="18" charset="0"/>
              <a:cs typeface="Times New Roman" pitchFamily="18" charset="0"/>
            </a:endParaRPr>
          </a:p>
        </p:txBody>
      </p:sp>
      <p:pic>
        <p:nvPicPr>
          <p:cNvPr id="4" name="Picture 2" descr="http://gordeszeolit.com/attachments/Image/k__y_1.JPG"/>
          <p:cNvPicPr>
            <a:picLocks noChangeAspect="1" noChangeArrowheads="1"/>
          </p:cNvPicPr>
          <p:nvPr/>
        </p:nvPicPr>
        <p:blipFill>
          <a:blip r:embed="rId2" cstate="print"/>
          <a:srcRect/>
          <a:stretch>
            <a:fillRect/>
          </a:stretch>
        </p:blipFill>
        <p:spPr bwMode="auto">
          <a:xfrm>
            <a:off x="5292080" y="1719541"/>
            <a:ext cx="3851919" cy="5138459"/>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8520" y="955675"/>
            <a:ext cx="4051176" cy="578693"/>
          </a:xfrm>
        </p:spPr>
        <p:txBody>
          <a:bodyPr>
            <a:normAutofit fontScale="55000" lnSpcReduction="20000"/>
          </a:bodyPr>
          <a:lstStyle/>
          <a:p>
            <a:pPr>
              <a:buNone/>
            </a:pPr>
            <a:r>
              <a:rPr lang="tr-TR" sz="6400" dirty="0" smtClean="0"/>
              <a:t>	</a:t>
            </a:r>
            <a:r>
              <a:rPr lang="tr-TR" sz="3300" dirty="0" smtClean="0"/>
              <a:t>Zeolitlerin kullanım alanları  </a:t>
            </a:r>
          </a:p>
          <a:p>
            <a:pPr>
              <a:buNone/>
            </a:pPr>
            <a:endParaRPr lang="tr-TR" dirty="0"/>
          </a:p>
        </p:txBody>
      </p:sp>
      <p:sp>
        <p:nvSpPr>
          <p:cNvPr id="4" name="2 İçerik Yer Tutucusu"/>
          <p:cNvSpPr txBox="1">
            <a:spLocks/>
          </p:cNvSpPr>
          <p:nvPr/>
        </p:nvSpPr>
        <p:spPr>
          <a:xfrm>
            <a:off x="0" y="1093959"/>
            <a:ext cx="5220072" cy="4525963"/>
          </a:xfrm>
          <a:prstGeom prst="rect">
            <a:avLst/>
          </a:prstGeom>
        </p:spPr>
        <p:txBody>
          <a:bodyPr vert="horz">
            <a:normAutofit fontScale="55000" lnSpcReduction="20000"/>
          </a:bodyPr>
          <a:lstStyle/>
          <a:p>
            <a:pPr marL="342900" marR="0" lvl="0" indent="-342900" algn="l" defTabSz="914400" rtl="0" eaLnBrk="1" fontAlgn="auto" latinLnBrk="0" hangingPunct="1">
              <a:lnSpc>
                <a:spcPct val="100000"/>
              </a:lnSpc>
              <a:spcBef>
                <a:spcPct val="20000"/>
              </a:spcBef>
              <a:spcAft>
                <a:spcPts val="0"/>
              </a:spcAft>
              <a:buClr>
                <a:schemeClr val="accent1"/>
              </a:buClr>
              <a:buSzPct val="70000"/>
              <a:tabLst/>
              <a:defRPr/>
            </a:pPr>
            <a:r>
              <a:rPr kumimoji="0" lang="tr-TR" sz="4800" b="0" i="0" u="none" strike="noStrike" kern="1200" cap="none" spc="0" normalizeH="0" baseline="0" noProof="0" dirty="0" smtClean="0">
                <a:ln>
                  <a:noFill/>
                </a:ln>
                <a:solidFill>
                  <a:schemeClr val="tx2"/>
                </a:solidFill>
                <a:effectLst/>
                <a:uLnTx/>
                <a:uFillTx/>
                <a:latin typeface="+mn-lt"/>
                <a:ea typeface="+mn-ea"/>
                <a:cs typeface="+mn-cs"/>
              </a:rPr>
              <a:t> </a:t>
            </a:r>
            <a:endParaRPr kumimoji="0" lang="tr-TR" sz="3800" b="0" i="0" u="none" strike="noStrike" kern="1200" cap="none" spc="0" normalizeH="0" baseline="0" noProof="0" dirty="0" smtClean="0">
              <a:ln>
                <a:noFill/>
              </a:ln>
              <a:solidFill>
                <a:schemeClr val="tx2"/>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
                <a:schemeClr val="accent1"/>
              </a:buClr>
              <a:buSzPct val="70000"/>
              <a:tabLst/>
              <a:defRPr/>
            </a:pPr>
            <a:r>
              <a:rPr kumimoji="0" lang="tr-TR" sz="3800" b="0" i="0" u="none" strike="noStrike" kern="1200" cap="none" spc="0" normalizeH="0" baseline="0" noProof="0" dirty="0" smtClean="0">
                <a:ln>
                  <a:noFill/>
                </a:ln>
                <a:solidFill>
                  <a:schemeClr val="tx2"/>
                </a:solidFill>
                <a:effectLst/>
                <a:uLnTx/>
                <a:uFillTx/>
                <a:latin typeface="Times New Roman" pitchFamily="18" charset="0"/>
                <a:cs typeface="Times New Roman" pitchFamily="18" charset="0"/>
              </a:rPr>
              <a:t>	3. Katalizör olarak</a:t>
            </a:r>
          </a:p>
          <a:p>
            <a:pPr marL="342900" marR="0" lvl="0" indent="-342900" algn="l" defTabSz="914400" rtl="0" eaLnBrk="1" fontAlgn="auto" latinLnBrk="0" hangingPunct="1">
              <a:lnSpc>
                <a:spcPct val="100000"/>
              </a:lnSpc>
              <a:spcBef>
                <a:spcPct val="20000"/>
              </a:spcBef>
              <a:spcAft>
                <a:spcPts val="0"/>
              </a:spcAft>
              <a:buClr>
                <a:schemeClr val="accent1"/>
              </a:buClr>
              <a:buSzPct val="70000"/>
              <a:buFont typeface="Wingdings 2"/>
              <a:buChar char=""/>
              <a:tabLst/>
              <a:defRPr/>
            </a:pPr>
            <a:endParaRPr kumimoji="0" lang="tr-TR" sz="3800" b="0" i="0" u="none" strike="noStrike" kern="1200" cap="none" spc="0" normalizeH="0" baseline="0" noProof="0" dirty="0" smtClean="0">
              <a:ln>
                <a:noFill/>
              </a:ln>
              <a:solidFill>
                <a:schemeClr val="tx2"/>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
                <a:schemeClr val="accent1"/>
              </a:buClr>
              <a:buSzPct val="70000"/>
              <a:tabLst/>
              <a:defRPr/>
            </a:pPr>
            <a:r>
              <a:rPr kumimoji="0" lang="tr-TR" sz="3800" b="0" i="0" u="none" strike="noStrike" kern="1200" cap="none" spc="0" normalizeH="0" baseline="0" noProof="0" dirty="0" smtClean="0">
                <a:ln>
                  <a:noFill/>
                </a:ln>
                <a:solidFill>
                  <a:schemeClr val="tx2"/>
                </a:solidFill>
                <a:effectLst/>
                <a:uLnTx/>
                <a:uFillTx/>
                <a:latin typeface="Times New Roman" pitchFamily="18" charset="0"/>
                <a:cs typeface="Times New Roman" pitchFamily="18" charset="0"/>
              </a:rPr>
              <a:t>	4. Diğer uygulamalar</a:t>
            </a:r>
          </a:p>
          <a:p>
            <a:pPr marL="342900" marR="0" lvl="0" indent="-342900" algn="l" defTabSz="914400" rtl="0" eaLnBrk="1" fontAlgn="auto" latinLnBrk="0" hangingPunct="1">
              <a:lnSpc>
                <a:spcPct val="100000"/>
              </a:lnSpc>
              <a:spcBef>
                <a:spcPct val="20000"/>
              </a:spcBef>
              <a:spcAft>
                <a:spcPts val="0"/>
              </a:spcAft>
              <a:buClr>
                <a:schemeClr val="accent1"/>
              </a:buClr>
              <a:buSzPct val="70000"/>
              <a:tabLst/>
              <a:defRPr/>
            </a:pPr>
            <a:r>
              <a:rPr kumimoji="0" lang="tr-TR" sz="3800" b="0" i="0" u="none" strike="noStrike" kern="1200" cap="none" spc="0" normalizeH="0" baseline="0" noProof="0" dirty="0" smtClean="0">
                <a:ln>
                  <a:noFill/>
                </a:ln>
                <a:solidFill>
                  <a:schemeClr val="tx2"/>
                </a:solidFill>
                <a:effectLst/>
                <a:uLnTx/>
                <a:uFillTx/>
                <a:latin typeface="Times New Roman" pitchFamily="18" charset="0"/>
                <a:cs typeface="Times New Roman" pitchFamily="18" charset="0"/>
              </a:rPr>
              <a:t>	• Hayvan yemlerinde katkı maddesi olarak</a:t>
            </a:r>
          </a:p>
          <a:p>
            <a:pPr marL="342900" marR="0" lvl="0" indent="-342900" algn="l" defTabSz="914400" rtl="0" eaLnBrk="1" fontAlgn="auto" latinLnBrk="0" hangingPunct="1">
              <a:lnSpc>
                <a:spcPct val="100000"/>
              </a:lnSpc>
              <a:spcBef>
                <a:spcPct val="20000"/>
              </a:spcBef>
              <a:spcAft>
                <a:spcPts val="0"/>
              </a:spcAft>
              <a:buClr>
                <a:schemeClr val="accent1"/>
              </a:buClr>
              <a:buSzPct val="70000"/>
              <a:tabLst/>
              <a:defRPr/>
            </a:pPr>
            <a:r>
              <a:rPr kumimoji="0" lang="tr-TR" sz="3800" b="0" i="0" u="none" strike="noStrike" kern="1200" cap="none" spc="0" normalizeH="0" baseline="0" noProof="0" dirty="0" smtClean="0">
                <a:ln>
                  <a:noFill/>
                </a:ln>
                <a:solidFill>
                  <a:schemeClr val="tx2"/>
                </a:solidFill>
                <a:effectLst/>
                <a:uLnTx/>
                <a:uFillTx/>
                <a:latin typeface="Times New Roman" pitchFamily="18" charset="0"/>
                <a:cs typeface="Times New Roman" pitchFamily="18" charset="0"/>
              </a:rPr>
              <a:t>	• Kâğıt endüstrisinde</a:t>
            </a:r>
          </a:p>
          <a:p>
            <a:pPr marL="342900" marR="0" lvl="0" indent="-342900" algn="l" defTabSz="914400" rtl="0" eaLnBrk="1" fontAlgn="auto" latinLnBrk="0" hangingPunct="1">
              <a:lnSpc>
                <a:spcPct val="100000"/>
              </a:lnSpc>
              <a:spcBef>
                <a:spcPct val="20000"/>
              </a:spcBef>
              <a:spcAft>
                <a:spcPts val="0"/>
              </a:spcAft>
              <a:buClr>
                <a:schemeClr val="accent1"/>
              </a:buClr>
              <a:buSzPct val="70000"/>
              <a:tabLst/>
              <a:defRPr/>
            </a:pPr>
            <a:r>
              <a:rPr kumimoji="0" lang="tr-TR" sz="3800" b="0" i="0" u="none" strike="noStrike" kern="1200" cap="none" spc="0" normalizeH="0" baseline="0" noProof="0" dirty="0" smtClean="0">
                <a:ln>
                  <a:noFill/>
                </a:ln>
                <a:solidFill>
                  <a:schemeClr val="tx2"/>
                </a:solidFill>
                <a:effectLst/>
                <a:uLnTx/>
                <a:uFillTx/>
                <a:latin typeface="Times New Roman" pitchFamily="18" charset="0"/>
                <a:cs typeface="Times New Roman" pitchFamily="18" charset="0"/>
              </a:rPr>
              <a:t>	• Yapı taşı olarak</a:t>
            </a:r>
          </a:p>
          <a:p>
            <a:pPr marL="342900" marR="0" lvl="0" indent="-342900" algn="l" defTabSz="914400" rtl="0" eaLnBrk="1" fontAlgn="auto" latinLnBrk="0" hangingPunct="1">
              <a:lnSpc>
                <a:spcPct val="100000"/>
              </a:lnSpc>
              <a:spcBef>
                <a:spcPct val="20000"/>
              </a:spcBef>
              <a:spcAft>
                <a:spcPts val="0"/>
              </a:spcAft>
              <a:buClr>
                <a:schemeClr val="accent1"/>
              </a:buClr>
              <a:buSzPct val="70000"/>
              <a:tabLst/>
              <a:defRPr/>
            </a:pPr>
            <a:r>
              <a:rPr kumimoji="0" lang="tr-TR" sz="3800" b="0" i="0" u="none" strike="noStrike" kern="1200" cap="none" spc="0" normalizeH="0" baseline="0" noProof="0" dirty="0" smtClean="0">
                <a:ln>
                  <a:noFill/>
                </a:ln>
                <a:solidFill>
                  <a:schemeClr val="tx2"/>
                </a:solidFill>
                <a:effectLst/>
                <a:uLnTx/>
                <a:uFillTx/>
                <a:latin typeface="Times New Roman" pitchFamily="18" charset="0"/>
                <a:cs typeface="Times New Roman" pitchFamily="18" charset="0"/>
              </a:rPr>
              <a:t>	• </a:t>
            </a:r>
            <a:r>
              <a:rPr kumimoji="0" lang="tr-TR" sz="3800" b="0" i="0" u="none" strike="noStrike" kern="1200" cap="none" spc="0" normalizeH="0" baseline="0" noProof="0" dirty="0" err="1" smtClean="0">
                <a:ln>
                  <a:noFill/>
                </a:ln>
                <a:solidFill>
                  <a:schemeClr val="tx2"/>
                </a:solidFill>
                <a:effectLst/>
                <a:uLnTx/>
                <a:uFillTx/>
                <a:latin typeface="Times New Roman" pitchFamily="18" charset="0"/>
                <a:cs typeface="Times New Roman" pitchFamily="18" charset="0"/>
              </a:rPr>
              <a:t>Puzzolan</a:t>
            </a:r>
            <a:r>
              <a:rPr kumimoji="0" lang="tr-TR" sz="3800" b="0" i="0" u="none" strike="noStrike" kern="1200" cap="none" spc="0" normalizeH="0" baseline="0" noProof="0" dirty="0" smtClean="0">
                <a:ln>
                  <a:noFill/>
                </a:ln>
                <a:solidFill>
                  <a:schemeClr val="tx2"/>
                </a:solidFill>
                <a:effectLst/>
                <a:uLnTx/>
                <a:uFillTx/>
                <a:latin typeface="Times New Roman" pitchFamily="18" charset="0"/>
                <a:cs typeface="Times New Roman" pitchFamily="18" charset="0"/>
              </a:rPr>
              <a:t> çimentosu üretiminde</a:t>
            </a:r>
          </a:p>
          <a:p>
            <a:pPr marL="342900" marR="0" lvl="0" indent="-342900" algn="l" defTabSz="914400" rtl="0" eaLnBrk="1" fontAlgn="auto" latinLnBrk="0" hangingPunct="1">
              <a:lnSpc>
                <a:spcPct val="100000"/>
              </a:lnSpc>
              <a:spcBef>
                <a:spcPct val="20000"/>
              </a:spcBef>
              <a:spcAft>
                <a:spcPts val="0"/>
              </a:spcAft>
              <a:buClr>
                <a:schemeClr val="accent1"/>
              </a:buClr>
              <a:buSzPct val="70000"/>
              <a:tabLst/>
              <a:defRPr/>
            </a:pPr>
            <a:r>
              <a:rPr kumimoji="0" lang="tr-TR" sz="3800" b="0" i="0" u="none" strike="noStrike" kern="1200" cap="none" spc="0" normalizeH="0" baseline="0" noProof="0" dirty="0" smtClean="0">
                <a:ln>
                  <a:noFill/>
                </a:ln>
                <a:solidFill>
                  <a:schemeClr val="tx2"/>
                </a:solidFill>
                <a:effectLst/>
                <a:uLnTx/>
                <a:uFillTx/>
                <a:latin typeface="Times New Roman" pitchFamily="18" charset="0"/>
                <a:cs typeface="Times New Roman" pitchFamily="18" charset="0"/>
              </a:rPr>
              <a:t>	• Hafif yapı malzemesi olarak</a:t>
            </a:r>
          </a:p>
          <a:p>
            <a:pPr marL="342900" marR="0" lvl="0" indent="-342900" algn="l" defTabSz="914400" rtl="0" eaLnBrk="1" fontAlgn="auto" latinLnBrk="0" hangingPunct="1">
              <a:lnSpc>
                <a:spcPct val="100000"/>
              </a:lnSpc>
              <a:spcBef>
                <a:spcPct val="20000"/>
              </a:spcBef>
              <a:spcAft>
                <a:spcPts val="0"/>
              </a:spcAft>
              <a:buClr>
                <a:schemeClr val="accent1"/>
              </a:buClr>
              <a:buSzPct val="70000"/>
              <a:tabLst/>
              <a:defRPr/>
            </a:pPr>
            <a:r>
              <a:rPr kumimoji="0" lang="tr-TR" sz="3800" b="0" i="0" u="none" strike="noStrike" kern="1200" cap="none" spc="0" normalizeH="0" baseline="0" noProof="0" dirty="0" smtClean="0">
                <a:ln>
                  <a:noFill/>
                </a:ln>
                <a:solidFill>
                  <a:schemeClr val="tx2"/>
                </a:solidFill>
                <a:effectLst/>
                <a:uLnTx/>
                <a:uFillTx/>
                <a:latin typeface="Times New Roman" pitchFamily="18" charset="0"/>
                <a:cs typeface="Times New Roman" pitchFamily="18" charset="0"/>
              </a:rPr>
              <a:t>	• Sağlık sektöründe</a:t>
            </a:r>
          </a:p>
          <a:p>
            <a:pPr marL="342900" marR="0" lvl="0" indent="-342900" algn="l" defTabSz="914400" rtl="0" eaLnBrk="1" fontAlgn="auto" latinLnBrk="0" hangingPunct="1">
              <a:lnSpc>
                <a:spcPct val="100000"/>
              </a:lnSpc>
              <a:spcBef>
                <a:spcPct val="20000"/>
              </a:spcBef>
              <a:spcAft>
                <a:spcPts val="0"/>
              </a:spcAft>
              <a:buClr>
                <a:schemeClr val="accent1"/>
              </a:buClr>
              <a:buSzPct val="70000"/>
              <a:tabLst/>
              <a:defRPr/>
            </a:pPr>
            <a:r>
              <a:rPr kumimoji="0" lang="tr-TR" sz="3800" b="0" i="0" u="none" strike="noStrike" kern="1200" cap="none" spc="0" normalizeH="0" baseline="0" noProof="0" dirty="0" smtClean="0">
                <a:ln>
                  <a:noFill/>
                </a:ln>
                <a:solidFill>
                  <a:schemeClr val="tx2"/>
                </a:solidFill>
                <a:effectLst/>
                <a:uLnTx/>
                <a:uFillTx/>
                <a:latin typeface="Times New Roman" pitchFamily="18" charset="0"/>
                <a:cs typeface="Times New Roman" pitchFamily="18" charset="0"/>
              </a:rPr>
              <a:t>	• Maden yataklarının aranması</a:t>
            </a:r>
          </a:p>
          <a:p>
            <a:pPr marL="342900" marR="0" lvl="0" indent="-342900" algn="l" defTabSz="914400" rtl="0" eaLnBrk="1" fontAlgn="auto" latinLnBrk="0" hangingPunct="1">
              <a:lnSpc>
                <a:spcPct val="100000"/>
              </a:lnSpc>
              <a:spcBef>
                <a:spcPct val="20000"/>
              </a:spcBef>
              <a:spcAft>
                <a:spcPts val="0"/>
              </a:spcAft>
              <a:buClr>
                <a:schemeClr val="accent1"/>
              </a:buClr>
              <a:buSzPct val="70000"/>
              <a:tabLst/>
              <a:defRPr/>
            </a:pPr>
            <a:r>
              <a:rPr kumimoji="0" lang="tr-TR" sz="3800" b="0" i="0" u="none" strike="noStrike" kern="1200" cap="none" spc="0" normalizeH="0" baseline="0" noProof="0" dirty="0" smtClean="0">
                <a:ln>
                  <a:noFill/>
                </a:ln>
                <a:solidFill>
                  <a:schemeClr val="tx2"/>
                </a:solidFill>
                <a:effectLst/>
                <a:uLnTx/>
                <a:uFillTx/>
                <a:latin typeface="Times New Roman" pitchFamily="18" charset="0"/>
                <a:cs typeface="Times New Roman" pitchFamily="18" charset="0"/>
              </a:rPr>
              <a:t>	• </a:t>
            </a:r>
            <a:r>
              <a:rPr kumimoji="0" lang="tr-TR" sz="3800" b="0" i="0" u="none" strike="noStrike" kern="1200" cap="none" spc="0" normalizeH="0" baseline="0" noProof="0" dirty="0" err="1" smtClean="0">
                <a:ln>
                  <a:noFill/>
                </a:ln>
                <a:solidFill>
                  <a:schemeClr val="tx2"/>
                </a:solidFill>
                <a:effectLst/>
                <a:uLnTx/>
                <a:uFillTx/>
                <a:latin typeface="Times New Roman" pitchFamily="18" charset="0"/>
                <a:cs typeface="Times New Roman" pitchFamily="18" charset="0"/>
              </a:rPr>
              <a:t>Metalurji</a:t>
            </a:r>
            <a:endParaRPr kumimoji="0" lang="tr-TR" sz="3800" b="0" i="0" u="none" strike="noStrike" kern="1200" cap="none" spc="0" normalizeH="0" baseline="0" noProof="0" dirty="0" smtClean="0">
              <a:ln>
                <a:noFill/>
              </a:ln>
              <a:solidFill>
                <a:schemeClr val="tx2"/>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
                <a:schemeClr val="accent1"/>
              </a:buClr>
              <a:buSzPct val="70000"/>
              <a:buFont typeface="Wingdings 2"/>
              <a:buNone/>
              <a:tabLst/>
              <a:defRPr/>
            </a:pPr>
            <a:endParaRPr kumimoji="0" lang="tr-TR" sz="3200" b="0" i="0" u="none" strike="noStrike" kern="1200" cap="none" spc="0" normalizeH="0" baseline="0" noProof="0" dirty="0">
              <a:ln>
                <a:noFill/>
              </a:ln>
              <a:solidFill>
                <a:schemeClr val="tx2"/>
              </a:solidFill>
              <a:effectLst/>
              <a:uLnTx/>
              <a:uFillTx/>
              <a:latin typeface="+mn-lt"/>
              <a:ea typeface="+mn-ea"/>
              <a:cs typeface="+mn-cs"/>
            </a:endParaRPr>
          </a:p>
        </p:txBody>
      </p:sp>
      <p:sp>
        <p:nvSpPr>
          <p:cNvPr id="5" name="1 Başlık"/>
          <p:cNvSpPr>
            <a:spLocks noGrp="1"/>
          </p:cNvSpPr>
          <p:nvPr>
            <p:ph type="title"/>
          </p:nvPr>
        </p:nvSpPr>
        <p:spPr>
          <a:xfrm>
            <a:off x="304800" y="457200"/>
            <a:ext cx="8686800" cy="838200"/>
          </a:xfrm>
        </p:spPr>
        <p:txBody>
          <a:bodyPr/>
          <a:lstStyle/>
          <a:p>
            <a:pPr algn="ctr"/>
            <a:r>
              <a:rPr lang="tr-TR" dirty="0" smtClean="0">
                <a:latin typeface="Times New Roman" pitchFamily="18" charset="0"/>
                <a:cs typeface="Times New Roman" pitchFamily="18" charset="0"/>
              </a:rPr>
              <a:t>ZEOLİTLER</a:t>
            </a:r>
            <a:endParaRPr lang="tr-TR" dirty="0">
              <a:latin typeface="Times New Roman" pitchFamily="18" charset="0"/>
              <a:cs typeface="Times New Roman" pitchFamily="18" charset="0"/>
            </a:endParaRPr>
          </a:p>
        </p:txBody>
      </p:sp>
      <p:pic>
        <p:nvPicPr>
          <p:cNvPr id="39940" name="Picture 4" descr="http://gordeszeolit.com/attachments/Image/__NEK.jpg"/>
          <p:cNvPicPr>
            <a:picLocks noChangeAspect="1" noChangeArrowheads="1"/>
          </p:cNvPicPr>
          <p:nvPr/>
        </p:nvPicPr>
        <p:blipFill>
          <a:blip r:embed="rId2" cstate="print"/>
          <a:srcRect/>
          <a:stretch>
            <a:fillRect/>
          </a:stretch>
        </p:blipFill>
        <p:spPr bwMode="auto">
          <a:xfrm>
            <a:off x="467544" y="5013176"/>
            <a:ext cx="4440082" cy="1844824"/>
          </a:xfrm>
          <a:prstGeom prst="rect">
            <a:avLst/>
          </a:prstGeom>
          <a:noFill/>
        </p:spPr>
      </p:pic>
      <p:pic>
        <p:nvPicPr>
          <p:cNvPr id="39942" name="Picture 6" descr="http://gordeszeolit.com/attachments/Image/SDC12860.JPG"/>
          <p:cNvPicPr>
            <a:picLocks noChangeAspect="1" noChangeArrowheads="1"/>
          </p:cNvPicPr>
          <p:nvPr/>
        </p:nvPicPr>
        <p:blipFill>
          <a:blip r:embed="rId3" cstate="print"/>
          <a:srcRect/>
          <a:stretch>
            <a:fillRect/>
          </a:stretch>
        </p:blipFill>
        <p:spPr bwMode="auto">
          <a:xfrm>
            <a:off x="6012160" y="147460"/>
            <a:ext cx="3131840" cy="4175786"/>
          </a:xfrm>
          <a:prstGeom prst="rect">
            <a:avLst/>
          </a:prstGeom>
          <a:noFill/>
        </p:spPr>
      </p:pic>
      <p:pic>
        <p:nvPicPr>
          <p:cNvPr id="9218" name="Picture 2" descr="http://gordeszeolit.com/attachments/Image/TAVUK.jpg"/>
          <p:cNvPicPr>
            <a:picLocks noChangeAspect="1" noChangeArrowheads="1"/>
          </p:cNvPicPr>
          <p:nvPr/>
        </p:nvPicPr>
        <p:blipFill>
          <a:blip r:embed="rId4" cstate="print"/>
          <a:srcRect/>
          <a:stretch>
            <a:fillRect/>
          </a:stretch>
        </p:blipFill>
        <p:spPr bwMode="auto">
          <a:xfrm>
            <a:off x="5352516" y="4437112"/>
            <a:ext cx="3791484" cy="2420888"/>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İçerik Yer Tutucusu"/>
          <p:cNvSpPr txBox="1">
            <a:spLocks/>
          </p:cNvSpPr>
          <p:nvPr/>
        </p:nvSpPr>
        <p:spPr>
          <a:xfrm>
            <a:off x="245902" y="1412776"/>
            <a:ext cx="8748464" cy="4813995"/>
          </a:xfrm>
          <a:prstGeom prst="rect">
            <a:avLst/>
          </a:prstGeom>
        </p:spPr>
        <p:txBody>
          <a:bodyPr vert="horz">
            <a:noAutofit/>
          </a:bodyPr>
          <a:lstStyle/>
          <a:p>
            <a:pPr marL="342900" marR="0" lvl="0" indent="-342900" algn="l" defTabSz="914400" rtl="0" eaLnBrk="1" fontAlgn="auto" latinLnBrk="0" hangingPunct="1">
              <a:lnSpc>
                <a:spcPct val="100000"/>
              </a:lnSpc>
              <a:spcBef>
                <a:spcPct val="20000"/>
              </a:spcBef>
              <a:spcAft>
                <a:spcPts val="0"/>
              </a:spcAft>
              <a:buClr>
                <a:schemeClr val="accent1"/>
              </a:buClr>
              <a:buSzPct val="70000"/>
              <a:tabLst/>
              <a:defRPr/>
            </a:pPr>
            <a:r>
              <a:rPr kumimoji="0" lang="tr-TR" sz="2000" b="0" i="0" u="none" strike="noStrike" kern="1200" cap="none" spc="0" normalizeH="0" baseline="0" noProof="0" dirty="0" smtClean="0">
                <a:ln>
                  <a:noFill/>
                </a:ln>
                <a:solidFill>
                  <a:schemeClr val="tx2"/>
                </a:solidFill>
                <a:effectLst/>
                <a:uLnTx/>
                <a:uFillTx/>
                <a:latin typeface="Times New Roman" pitchFamily="18" charset="0"/>
                <a:cs typeface="Times New Roman" pitchFamily="18" charset="0"/>
              </a:rPr>
              <a:t> </a:t>
            </a:r>
          </a:p>
          <a:p>
            <a:r>
              <a:rPr lang="tr-TR" sz="2000" b="1" dirty="0" smtClean="0">
                <a:latin typeface="Times New Roman" pitchFamily="18" charset="0"/>
                <a:cs typeface="Times New Roman" pitchFamily="18" charset="0"/>
              </a:rPr>
              <a:t>	</a:t>
            </a:r>
            <a:r>
              <a:rPr lang="tr-TR" sz="2000" b="1" dirty="0" err="1" smtClean="0">
                <a:latin typeface="Times New Roman" pitchFamily="18" charset="0"/>
                <a:cs typeface="Times New Roman" pitchFamily="18" charset="0"/>
              </a:rPr>
              <a:t>Adsorban</a:t>
            </a:r>
            <a:r>
              <a:rPr lang="tr-TR" sz="2000" b="1" dirty="0" smtClean="0">
                <a:latin typeface="Times New Roman" pitchFamily="18" charset="0"/>
                <a:cs typeface="Times New Roman" pitchFamily="18" charset="0"/>
              </a:rPr>
              <a:t> </a:t>
            </a:r>
            <a:r>
              <a:rPr lang="tr-TR" sz="2000" b="1" dirty="0">
                <a:latin typeface="Times New Roman" pitchFamily="18" charset="0"/>
                <a:cs typeface="Times New Roman" pitchFamily="18" charset="0"/>
              </a:rPr>
              <a:t>olarak kullanımı</a:t>
            </a:r>
            <a:endParaRPr lang="tr-TR" sz="2000" dirty="0">
              <a:latin typeface="Times New Roman" pitchFamily="18" charset="0"/>
              <a:cs typeface="Times New Roman" pitchFamily="18" charset="0"/>
            </a:endParaRPr>
          </a:p>
          <a:p>
            <a:r>
              <a:rPr lang="tr-TR" sz="2000" b="1" dirty="0">
                <a:latin typeface="Times New Roman" pitchFamily="18" charset="0"/>
                <a:cs typeface="Times New Roman" pitchFamily="18" charset="0"/>
              </a:rPr>
              <a:t> </a:t>
            </a:r>
            <a:endParaRPr lang="tr-TR" sz="2000" dirty="0">
              <a:latin typeface="Times New Roman" pitchFamily="18" charset="0"/>
              <a:cs typeface="Times New Roman" pitchFamily="18" charset="0"/>
            </a:endParaRPr>
          </a:p>
          <a:p>
            <a:pPr algn="just"/>
            <a:r>
              <a:rPr lang="tr-TR" sz="2000" dirty="0">
                <a:latin typeface="Times New Roman" pitchFamily="18" charset="0"/>
                <a:cs typeface="Times New Roman" pitchFamily="18" charset="0"/>
              </a:rPr>
              <a:t>	Zeolitlerin </a:t>
            </a:r>
            <a:r>
              <a:rPr lang="tr-TR" sz="2000" dirty="0" err="1">
                <a:latin typeface="Times New Roman" pitchFamily="18" charset="0"/>
                <a:cs typeface="Times New Roman" pitchFamily="18" charset="0"/>
              </a:rPr>
              <a:t>adsorban</a:t>
            </a:r>
            <a:r>
              <a:rPr lang="tr-TR" sz="2000" dirty="0">
                <a:latin typeface="Times New Roman" pitchFamily="18" charset="0"/>
                <a:cs typeface="Times New Roman" pitchFamily="18" charset="0"/>
              </a:rPr>
              <a:t> olarak kullanım alanları, arıtma ve ayırma olmak üzere başlıca iki grupta toplanabilir. Arıtma, gaz ya da sıvı bir akımın içinde bulunması istenmeyen safsızlıkların tutulması olarak tanımlanabilir. Genel olarak arıtılacak akım içerisindeki safsızlıkların oranı % 3 ya da daha az olmalıdır. Ayırma işleminde ise; </a:t>
            </a:r>
            <a:r>
              <a:rPr lang="tr-TR" sz="2000" dirty="0" err="1">
                <a:latin typeface="Times New Roman" pitchFamily="18" charset="0"/>
                <a:cs typeface="Times New Roman" pitchFamily="18" charset="0"/>
              </a:rPr>
              <a:t>adsorplanan</a:t>
            </a:r>
            <a:r>
              <a:rPr lang="tr-TR" sz="2000" dirty="0">
                <a:latin typeface="Times New Roman" pitchFamily="18" charset="0"/>
                <a:cs typeface="Times New Roman" pitchFamily="18" charset="0"/>
              </a:rPr>
              <a:t> madde, karışımın önemli bir bölümünü oluşturur ve genel olarak %3-50 oranında bulunur. </a:t>
            </a:r>
          </a:p>
          <a:p>
            <a:pPr algn="just"/>
            <a:r>
              <a:rPr lang="tr-TR" sz="2000" dirty="0">
                <a:latin typeface="Times New Roman" pitchFamily="18" charset="0"/>
                <a:cs typeface="Times New Roman" pitchFamily="18" charset="0"/>
              </a:rPr>
              <a:t>	Arıtma ve uygulamaları, </a:t>
            </a:r>
            <a:r>
              <a:rPr lang="tr-TR" sz="2000" dirty="0" smtClean="0">
                <a:latin typeface="Times New Roman" pitchFamily="18" charset="0"/>
                <a:cs typeface="Times New Roman" pitchFamily="18" charset="0"/>
              </a:rPr>
              <a:t>zeolitlerin </a:t>
            </a:r>
            <a:r>
              <a:rPr lang="tr-TR" sz="2000" dirty="0">
                <a:latin typeface="Times New Roman" pitchFamily="18" charset="0"/>
                <a:cs typeface="Times New Roman" pitchFamily="18" charset="0"/>
              </a:rPr>
              <a:t>polar ya da polarize olabilen moleküllere karşı gösterdiği yüksek </a:t>
            </a:r>
            <a:r>
              <a:rPr lang="tr-TR" sz="2000" dirty="0" err="1">
                <a:latin typeface="Times New Roman" pitchFamily="18" charset="0"/>
                <a:cs typeface="Times New Roman" pitchFamily="18" charset="0"/>
              </a:rPr>
              <a:t>adsorplama</a:t>
            </a:r>
            <a:r>
              <a:rPr lang="tr-TR" sz="2000" dirty="0">
                <a:latin typeface="Times New Roman" pitchFamily="18" charset="0"/>
                <a:cs typeface="Times New Roman" pitchFamily="18" charset="0"/>
              </a:rPr>
              <a:t> kapasitesi ve seçicilik özelliğine; ayırma işlemleri ise, zeolitlerin molekül eleme özelliğine dayanır. Hava içerisindeki oksijen ile azotun birbirlerinden ayrılması, bu moleküllerin boyutları arasındaki farklılıktan değil, azotun </a:t>
            </a:r>
            <a:r>
              <a:rPr lang="tr-TR" sz="2000" dirty="0" err="1">
                <a:latin typeface="Times New Roman" pitchFamily="18" charset="0"/>
                <a:cs typeface="Times New Roman" pitchFamily="18" charset="0"/>
              </a:rPr>
              <a:t>kuadrupol</a:t>
            </a:r>
            <a:r>
              <a:rPr lang="tr-TR" sz="2000" dirty="0">
                <a:latin typeface="Times New Roman" pitchFamily="18" charset="0"/>
                <a:cs typeface="Times New Roman" pitchFamily="18" charset="0"/>
              </a:rPr>
              <a:t> momentin zeolit içerisindeki katyonlarla etkileşmesi sonucu, zeolitin azota karşı seçici olmasını </a:t>
            </a:r>
            <a:r>
              <a:rPr lang="tr-TR" sz="2000" dirty="0" smtClean="0">
                <a:latin typeface="Times New Roman" pitchFamily="18" charset="0"/>
                <a:cs typeface="Times New Roman" pitchFamily="18" charset="0"/>
              </a:rPr>
              <a:t>sağlamasındandır.</a:t>
            </a:r>
            <a:endParaRPr lang="tr-TR" sz="2000" dirty="0">
              <a:latin typeface="Times New Roman" pitchFamily="18" charset="0"/>
              <a:cs typeface="Times New Roman" pitchFamily="18" charset="0"/>
            </a:endParaRPr>
          </a:p>
        </p:txBody>
      </p:sp>
      <p:sp>
        <p:nvSpPr>
          <p:cNvPr id="5" name="1 Başlık"/>
          <p:cNvSpPr>
            <a:spLocks noGrp="1"/>
          </p:cNvSpPr>
          <p:nvPr>
            <p:ph type="title"/>
          </p:nvPr>
        </p:nvSpPr>
        <p:spPr>
          <a:xfrm>
            <a:off x="0" y="457200"/>
            <a:ext cx="9144000" cy="838200"/>
          </a:xfrm>
        </p:spPr>
        <p:txBody>
          <a:bodyPr>
            <a:normAutofit/>
          </a:bodyPr>
          <a:lstStyle/>
          <a:p>
            <a:pPr algn="ctr"/>
            <a:r>
              <a:rPr lang="tr-TR" sz="2800" b="1" dirty="0" smtClean="0">
                <a:latin typeface="Times New Roman" pitchFamily="18" charset="0"/>
                <a:cs typeface="Times New Roman" pitchFamily="18" charset="0"/>
              </a:rPr>
              <a:t>ZEOLİTLER’İN </a:t>
            </a:r>
            <a:r>
              <a:rPr lang="tr-TR" sz="2800" b="1" dirty="0" err="1" smtClean="0">
                <a:latin typeface="Times New Roman" pitchFamily="18" charset="0"/>
                <a:cs typeface="Times New Roman" pitchFamily="18" charset="0"/>
              </a:rPr>
              <a:t>Adsorban</a:t>
            </a:r>
            <a:r>
              <a:rPr lang="tr-TR" sz="2800" b="1" dirty="0" smtClean="0">
                <a:latin typeface="Times New Roman" pitchFamily="18" charset="0"/>
                <a:cs typeface="Times New Roman" pitchFamily="18" charset="0"/>
              </a:rPr>
              <a:t> olarak </a:t>
            </a:r>
            <a:r>
              <a:rPr lang="tr-TR" sz="2800" b="1" dirty="0" err="1" smtClean="0">
                <a:latin typeface="Times New Roman" pitchFamily="18" charset="0"/>
                <a:cs typeface="Times New Roman" pitchFamily="18" charset="0"/>
              </a:rPr>
              <a:t>kullanIMI</a:t>
            </a:r>
            <a:endParaRPr lang="tr-TR" sz="28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İçerik Yer Tutucusu"/>
          <p:cNvSpPr txBox="1">
            <a:spLocks/>
          </p:cNvSpPr>
          <p:nvPr/>
        </p:nvSpPr>
        <p:spPr>
          <a:xfrm>
            <a:off x="245902" y="922309"/>
            <a:ext cx="8748464" cy="4813995"/>
          </a:xfrm>
          <a:prstGeom prst="rect">
            <a:avLst/>
          </a:prstGeom>
        </p:spPr>
        <p:txBody>
          <a:bodyPr vert="horz">
            <a:noAutofit/>
          </a:bodyPr>
          <a:lstStyle/>
          <a:p>
            <a:pPr marL="342900" marR="0" lvl="0" indent="-342900" algn="just" defTabSz="914400" rtl="0" eaLnBrk="1" fontAlgn="auto" latinLnBrk="0" hangingPunct="1">
              <a:lnSpc>
                <a:spcPct val="100000"/>
              </a:lnSpc>
              <a:spcBef>
                <a:spcPct val="20000"/>
              </a:spcBef>
              <a:spcAft>
                <a:spcPts val="0"/>
              </a:spcAft>
              <a:buClr>
                <a:schemeClr val="accent1"/>
              </a:buClr>
              <a:buSzPct val="70000"/>
              <a:tabLst/>
              <a:defRPr/>
            </a:pPr>
            <a:r>
              <a:rPr kumimoji="0" lang="tr-TR" sz="2000" b="0" i="0" u="none" strike="noStrike" kern="1200" cap="none" spc="0" normalizeH="0" baseline="0" noProof="0" dirty="0" smtClean="0">
                <a:ln>
                  <a:noFill/>
                </a:ln>
                <a:solidFill>
                  <a:schemeClr val="tx2"/>
                </a:solidFill>
                <a:effectLst/>
                <a:uLnTx/>
                <a:uFillTx/>
                <a:latin typeface="Times New Roman" pitchFamily="18" charset="0"/>
                <a:cs typeface="Times New Roman" pitchFamily="18" charset="0"/>
              </a:rPr>
              <a:t> </a:t>
            </a:r>
          </a:p>
          <a:p>
            <a:pPr algn="just"/>
            <a:r>
              <a:rPr lang="tr-TR" sz="2000" b="1" dirty="0" smtClean="0">
                <a:latin typeface="Times New Roman" pitchFamily="18" charset="0"/>
                <a:cs typeface="Times New Roman" pitchFamily="18" charset="0"/>
              </a:rPr>
              <a:t>	Baca gazlarının temizlenmesinde</a:t>
            </a:r>
            <a:endParaRPr lang="tr-TR" sz="2000" dirty="0" smtClean="0">
              <a:latin typeface="Times New Roman" pitchFamily="18" charset="0"/>
              <a:cs typeface="Times New Roman" pitchFamily="18" charset="0"/>
            </a:endParaRPr>
          </a:p>
          <a:p>
            <a:pPr algn="just"/>
            <a:r>
              <a:rPr lang="tr-TR" sz="2000" b="1" dirty="0" smtClean="0">
                <a:latin typeface="Times New Roman" pitchFamily="18" charset="0"/>
                <a:cs typeface="Times New Roman" pitchFamily="18" charset="0"/>
              </a:rPr>
              <a:t> </a:t>
            </a:r>
            <a:endParaRPr lang="tr-TR" sz="2000" dirty="0" smtClean="0">
              <a:latin typeface="Times New Roman" pitchFamily="18" charset="0"/>
              <a:cs typeface="Times New Roman" pitchFamily="18" charset="0"/>
            </a:endParaRPr>
          </a:p>
          <a:p>
            <a:pPr algn="just"/>
            <a:r>
              <a:rPr lang="tr-TR" sz="2000" dirty="0" smtClean="0">
                <a:latin typeface="Times New Roman" pitchFamily="18" charset="0"/>
                <a:cs typeface="Times New Roman" pitchFamily="18" charset="0"/>
              </a:rPr>
              <a:t>	Kömür ve petrol tesislerindeki bacalardan çıkan </a:t>
            </a:r>
            <a:r>
              <a:rPr lang="tr-TR" sz="2000" dirty="0" err="1" smtClean="0">
                <a:latin typeface="Times New Roman" pitchFamily="18" charset="0"/>
                <a:cs typeface="Times New Roman" pitchFamily="18" charset="0"/>
              </a:rPr>
              <a:t>kükürtdioksit</a:t>
            </a:r>
            <a:r>
              <a:rPr lang="tr-TR" sz="2000" dirty="0" smtClean="0">
                <a:latin typeface="Times New Roman" pitchFamily="18" charset="0"/>
                <a:cs typeface="Times New Roman" pitchFamily="18" charset="0"/>
              </a:rPr>
              <a:t> </a:t>
            </a:r>
            <a:r>
              <a:rPr lang="tr-TR" sz="2000" dirty="0" smtClean="0">
                <a:latin typeface="Times New Roman" pitchFamily="18" charset="0"/>
                <a:cs typeface="Times New Roman" pitchFamily="18" charset="0"/>
              </a:rPr>
              <a:t>ve diğer kirletici gazlar (</a:t>
            </a:r>
            <a:r>
              <a:rPr lang="tr-TR" sz="2000" dirty="0" err="1" smtClean="0">
                <a:latin typeface="Times New Roman" pitchFamily="18" charset="0"/>
                <a:cs typeface="Times New Roman" pitchFamily="18" charset="0"/>
              </a:rPr>
              <a:t>NOx</a:t>
            </a:r>
            <a:r>
              <a:rPr lang="tr-TR" sz="2000" dirty="0" smtClean="0">
                <a:latin typeface="Times New Roman" pitchFamily="18" charset="0"/>
                <a:cs typeface="Times New Roman" pitchFamily="18" charset="0"/>
              </a:rPr>
              <a:t>, CO</a:t>
            </a:r>
            <a:r>
              <a:rPr lang="tr-TR" sz="1200" dirty="0" smtClean="0">
                <a:latin typeface="Times New Roman" pitchFamily="18" charset="0"/>
                <a:cs typeface="Times New Roman" pitchFamily="18" charset="0"/>
              </a:rPr>
              <a:t>2</a:t>
            </a:r>
            <a:r>
              <a:rPr lang="tr-TR" sz="2000" dirty="0" smtClean="0">
                <a:latin typeface="Times New Roman" pitchFamily="18" charset="0"/>
                <a:cs typeface="Times New Roman" pitchFamily="18" charset="0"/>
              </a:rPr>
              <a:t> ve hidrokarbonlar) zeolitlerin </a:t>
            </a:r>
            <a:r>
              <a:rPr lang="tr-TR" sz="2000" dirty="0" err="1" smtClean="0">
                <a:latin typeface="Times New Roman" pitchFamily="18" charset="0"/>
                <a:cs typeface="Times New Roman" pitchFamily="18" charset="0"/>
              </a:rPr>
              <a:t>adsorplayıcı</a:t>
            </a:r>
            <a:r>
              <a:rPr lang="tr-TR" sz="2000" dirty="0" smtClean="0">
                <a:latin typeface="Times New Roman" pitchFamily="18" charset="0"/>
                <a:cs typeface="Times New Roman" pitchFamily="18" charset="0"/>
              </a:rPr>
              <a:t> özelliği ile ayrılabilmektedir. </a:t>
            </a:r>
            <a:r>
              <a:rPr lang="tr-TR" sz="2000" dirty="0" err="1" smtClean="0">
                <a:latin typeface="Times New Roman" pitchFamily="18" charset="0"/>
                <a:cs typeface="Times New Roman" pitchFamily="18" charset="0"/>
              </a:rPr>
              <a:t>Mordenit</a:t>
            </a:r>
            <a:r>
              <a:rPr lang="tr-TR" sz="2000" dirty="0" smtClean="0">
                <a:latin typeface="Times New Roman" pitchFamily="18" charset="0"/>
                <a:cs typeface="Times New Roman" pitchFamily="18" charset="0"/>
              </a:rPr>
              <a:t> ve </a:t>
            </a:r>
            <a:r>
              <a:rPr lang="tr-TR" sz="2000" dirty="0" err="1" smtClean="0">
                <a:latin typeface="Times New Roman" pitchFamily="18" charset="0"/>
                <a:cs typeface="Times New Roman" pitchFamily="18" charset="0"/>
              </a:rPr>
              <a:t>klinoptilolitin</a:t>
            </a:r>
            <a:r>
              <a:rPr lang="tr-TR" sz="2000" dirty="0" smtClean="0">
                <a:latin typeface="Times New Roman" pitchFamily="18" charset="0"/>
                <a:cs typeface="Times New Roman" pitchFamily="18" charset="0"/>
              </a:rPr>
              <a:t>, bu alanda çok iyi sonuçlar verdiği yapılan çalışmalarla ortaya konmuştur. Bu işlemde, 1g zeolit statik şartlarda 200mg; dinamik şartlarda ise; 40mg </a:t>
            </a:r>
            <a:r>
              <a:rPr lang="tr-TR" sz="2000" dirty="0" err="1" smtClean="0">
                <a:latin typeface="Times New Roman" pitchFamily="18" charset="0"/>
                <a:cs typeface="Times New Roman" pitchFamily="18" charset="0"/>
              </a:rPr>
              <a:t>kükürtdioksiti</a:t>
            </a:r>
            <a:r>
              <a:rPr lang="tr-TR" sz="2000" dirty="0" smtClean="0">
                <a:latin typeface="Times New Roman" pitchFamily="18" charset="0"/>
                <a:cs typeface="Times New Roman" pitchFamily="18" charset="0"/>
              </a:rPr>
              <a:t> </a:t>
            </a:r>
            <a:r>
              <a:rPr lang="tr-TR" sz="2000" dirty="0" smtClean="0">
                <a:latin typeface="Times New Roman" pitchFamily="18" charset="0"/>
                <a:cs typeface="Times New Roman" pitchFamily="18" charset="0"/>
              </a:rPr>
              <a:t>tercihli olarak </a:t>
            </a:r>
            <a:r>
              <a:rPr lang="tr-TR" sz="2000" dirty="0" err="1" smtClean="0">
                <a:latin typeface="Times New Roman" pitchFamily="18" charset="0"/>
                <a:cs typeface="Times New Roman" pitchFamily="18" charset="0"/>
              </a:rPr>
              <a:t>adsorplamaktadır</a:t>
            </a:r>
            <a:r>
              <a:rPr lang="tr-TR" sz="2000" dirty="0" smtClean="0">
                <a:latin typeface="Times New Roman" pitchFamily="18" charset="0"/>
                <a:cs typeface="Times New Roman" pitchFamily="18" charset="0"/>
              </a:rPr>
              <a:t>. Bunlar, özellikle düşük </a:t>
            </a:r>
            <a:r>
              <a:rPr lang="tr-TR" sz="2000" dirty="0" err="1" smtClean="0">
                <a:latin typeface="Times New Roman" pitchFamily="18" charset="0"/>
                <a:cs typeface="Times New Roman" pitchFamily="18" charset="0"/>
              </a:rPr>
              <a:t>pH</a:t>
            </a:r>
            <a:r>
              <a:rPr lang="tr-TR" sz="2000" dirty="0" smtClean="0">
                <a:latin typeface="Times New Roman" pitchFamily="18" charset="0"/>
                <a:cs typeface="Times New Roman" pitchFamily="18" charset="0"/>
              </a:rPr>
              <a:t> ve yüksek sıcaklık şartları için uygundurlar.</a:t>
            </a:r>
          </a:p>
          <a:p>
            <a:pPr algn="just"/>
            <a:endParaRPr lang="tr-TR" sz="2000" dirty="0" smtClean="0">
              <a:latin typeface="Times New Roman" pitchFamily="18" charset="0"/>
              <a:cs typeface="Times New Roman" pitchFamily="18" charset="0"/>
            </a:endParaRPr>
          </a:p>
          <a:p>
            <a:pPr algn="just"/>
            <a:r>
              <a:rPr lang="tr-TR" sz="2000" b="1" dirty="0" smtClean="0">
                <a:latin typeface="Times New Roman" pitchFamily="18" charset="0"/>
                <a:cs typeface="Times New Roman" pitchFamily="18" charset="0"/>
              </a:rPr>
              <a:t>	Oksijen üretiminde</a:t>
            </a:r>
            <a:endParaRPr lang="tr-TR" sz="2000" dirty="0" smtClean="0">
              <a:latin typeface="Times New Roman" pitchFamily="18" charset="0"/>
              <a:cs typeface="Times New Roman" pitchFamily="18" charset="0"/>
            </a:endParaRPr>
          </a:p>
          <a:p>
            <a:pPr algn="just"/>
            <a:r>
              <a:rPr lang="tr-TR" sz="2000" dirty="0" smtClean="0">
                <a:latin typeface="Times New Roman" pitchFamily="18" charset="0"/>
                <a:cs typeface="Times New Roman" pitchFamily="18" charset="0"/>
              </a:rPr>
              <a:t>	Yaşam için gerekli olan oksijenin azalmasına, yüzyılımızın sorunlarından olan hava ve su kirliliği neden olmaktadır. Akarsu ve göllerdeki oksijen eksikliği, bu ortamlarda yaşayan balık ve bitkilerin yok olmasına neden olurken; kapalı bir mekândaki oksijen azlığı, insan sağlığını tehdit etmektedir. Bu durumlarda, zeolitlerin azotu seçimli olarak </a:t>
            </a:r>
            <a:r>
              <a:rPr lang="tr-TR" sz="2000" dirty="0" err="1" smtClean="0">
                <a:latin typeface="Times New Roman" pitchFamily="18" charset="0"/>
                <a:cs typeface="Times New Roman" pitchFamily="18" charset="0"/>
              </a:rPr>
              <a:t>adsorplama</a:t>
            </a:r>
            <a:r>
              <a:rPr lang="tr-TR" sz="2000" dirty="0" smtClean="0">
                <a:latin typeface="Times New Roman" pitchFamily="18" charset="0"/>
                <a:cs typeface="Times New Roman" pitchFamily="18" charset="0"/>
              </a:rPr>
              <a:t> özelliklerinden yaralanarak, bu ortamlara oksijence zenginleştirilmiş hava sağlanabilmektedir. Oksijen üretiminde daha çok sentetik zeolitlerden yararlanılmakla birlikte, doğal zeolitlerden özellikle </a:t>
            </a:r>
            <a:r>
              <a:rPr lang="tr-TR" sz="2000" dirty="0" err="1" smtClean="0">
                <a:latin typeface="Times New Roman" pitchFamily="18" charset="0"/>
                <a:cs typeface="Times New Roman" pitchFamily="18" charset="0"/>
              </a:rPr>
              <a:t>mordenit</a:t>
            </a:r>
            <a:r>
              <a:rPr lang="tr-TR" sz="2000" dirty="0" smtClean="0">
                <a:latin typeface="Times New Roman" pitchFamily="18" charset="0"/>
                <a:cs typeface="Times New Roman" pitchFamily="18" charset="0"/>
              </a:rPr>
              <a:t> ve bazı </a:t>
            </a:r>
            <a:r>
              <a:rPr lang="tr-TR" sz="2000" dirty="0" err="1" smtClean="0">
                <a:latin typeface="Times New Roman" pitchFamily="18" charset="0"/>
                <a:cs typeface="Times New Roman" pitchFamily="18" charset="0"/>
              </a:rPr>
              <a:t>klinotilolitlerle</a:t>
            </a:r>
            <a:r>
              <a:rPr lang="tr-TR" sz="2000" dirty="0" smtClean="0">
                <a:latin typeface="Times New Roman" pitchFamily="18" charset="0"/>
                <a:cs typeface="Times New Roman" pitchFamily="18" charset="0"/>
              </a:rPr>
              <a:t> </a:t>
            </a:r>
            <a:r>
              <a:rPr lang="tr-TR" sz="2000" dirty="0" err="1" smtClean="0">
                <a:latin typeface="Times New Roman" pitchFamily="18" charset="0"/>
                <a:cs typeface="Times New Roman" pitchFamily="18" charset="0"/>
              </a:rPr>
              <a:t>şabazit</a:t>
            </a:r>
            <a:r>
              <a:rPr lang="tr-TR" sz="2000" dirty="0" smtClean="0">
                <a:latin typeface="Times New Roman" pitchFamily="18" charset="0"/>
                <a:cs typeface="Times New Roman" pitchFamily="18" charset="0"/>
              </a:rPr>
              <a:t> de kullanılabilir görülmektedir.</a:t>
            </a:r>
          </a:p>
          <a:p>
            <a:endParaRPr lang="tr-TR" sz="2000" dirty="0"/>
          </a:p>
        </p:txBody>
      </p:sp>
      <p:sp>
        <p:nvSpPr>
          <p:cNvPr id="5" name="1 Başlık"/>
          <p:cNvSpPr>
            <a:spLocks noGrp="1"/>
          </p:cNvSpPr>
          <p:nvPr>
            <p:ph type="title"/>
          </p:nvPr>
        </p:nvSpPr>
        <p:spPr>
          <a:xfrm>
            <a:off x="0" y="457200"/>
            <a:ext cx="9144000" cy="838200"/>
          </a:xfrm>
        </p:spPr>
        <p:txBody>
          <a:bodyPr>
            <a:normAutofit/>
          </a:bodyPr>
          <a:lstStyle/>
          <a:p>
            <a:pPr algn="ctr"/>
            <a:r>
              <a:rPr lang="tr-TR" sz="2800" b="1" dirty="0" smtClean="0">
                <a:latin typeface="Times New Roman" pitchFamily="18" charset="0"/>
                <a:cs typeface="Times New Roman" pitchFamily="18" charset="0"/>
              </a:rPr>
              <a:t>ZEOLİTLER’İN </a:t>
            </a:r>
            <a:r>
              <a:rPr lang="tr-TR" sz="2800" b="1" dirty="0" err="1" smtClean="0">
                <a:latin typeface="Times New Roman" pitchFamily="18" charset="0"/>
                <a:cs typeface="Times New Roman" pitchFamily="18" charset="0"/>
              </a:rPr>
              <a:t>Adsorban</a:t>
            </a:r>
            <a:r>
              <a:rPr lang="tr-TR" sz="2800" b="1" dirty="0" smtClean="0">
                <a:latin typeface="Times New Roman" pitchFamily="18" charset="0"/>
                <a:cs typeface="Times New Roman" pitchFamily="18" charset="0"/>
              </a:rPr>
              <a:t> olarak </a:t>
            </a:r>
            <a:r>
              <a:rPr lang="tr-TR" sz="2800" b="1" dirty="0" err="1" smtClean="0">
                <a:latin typeface="Times New Roman" pitchFamily="18" charset="0"/>
                <a:cs typeface="Times New Roman" pitchFamily="18" charset="0"/>
              </a:rPr>
              <a:t>kullanIMI</a:t>
            </a:r>
            <a:endParaRPr lang="tr-TR" sz="28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İçerik Yer Tutucusu"/>
          <p:cNvSpPr txBox="1">
            <a:spLocks/>
          </p:cNvSpPr>
          <p:nvPr/>
        </p:nvSpPr>
        <p:spPr>
          <a:xfrm>
            <a:off x="245902" y="1221578"/>
            <a:ext cx="8748464" cy="1224136"/>
          </a:xfrm>
          <a:prstGeom prst="rect">
            <a:avLst/>
          </a:prstGeom>
        </p:spPr>
        <p:txBody>
          <a:bodyPr vert="horz">
            <a:noAutofit/>
          </a:bodyPr>
          <a:lstStyle/>
          <a:p>
            <a:r>
              <a:rPr kumimoji="0" lang="tr-TR" sz="2000" b="0" i="0" u="none" strike="noStrike" kern="1200" cap="none" spc="0" normalizeH="0" baseline="0" noProof="0" dirty="0" smtClean="0">
                <a:ln>
                  <a:noFill/>
                </a:ln>
                <a:solidFill>
                  <a:schemeClr val="tx2"/>
                </a:solidFill>
                <a:effectLst/>
                <a:uLnTx/>
                <a:uFillTx/>
                <a:latin typeface="Times New Roman" pitchFamily="18" charset="0"/>
                <a:cs typeface="Times New Roman" pitchFamily="18" charset="0"/>
              </a:rPr>
              <a:t> 	</a:t>
            </a:r>
            <a:r>
              <a:rPr lang="tr-TR" noProof="0" dirty="0" smtClean="0">
                <a:latin typeface="Times New Roman" pitchFamily="18" charset="0"/>
                <a:cs typeface="Times New Roman" pitchFamily="18" charset="0"/>
              </a:rPr>
              <a:t>Aşağıdaki tabloda</a:t>
            </a:r>
            <a:r>
              <a:rPr lang="tr-TR" dirty="0" smtClean="0">
                <a:latin typeface="Times New Roman" pitchFamily="18" charset="0"/>
                <a:cs typeface="Times New Roman" pitchFamily="18" charset="0"/>
              </a:rPr>
              <a:t> çeşitli zeolitlerin O</a:t>
            </a:r>
            <a:r>
              <a:rPr lang="tr-TR" sz="12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 üretme kapasiteleri gösterilmiştir. Görüleceği gibi oksijen üretilen hacim en fazla </a:t>
            </a:r>
            <a:r>
              <a:rPr lang="tr-TR" dirty="0" err="1" smtClean="0">
                <a:latin typeface="Times New Roman" pitchFamily="18" charset="0"/>
                <a:cs typeface="Times New Roman" pitchFamily="18" charset="0"/>
              </a:rPr>
              <a:t>Itado</a:t>
            </a:r>
            <a:r>
              <a:rPr lang="tr-TR" dirty="0" smtClean="0">
                <a:latin typeface="Times New Roman" pitchFamily="18" charset="0"/>
                <a:cs typeface="Times New Roman" pitchFamily="18" charset="0"/>
              </a:rPr>
              <a:t> (Japonya) </a:t>
            </a:r>
            <a:r>
              <a:rPr lang="tr-TR" dirty="0" err="1" smtClean="0">
                <a:latin typeface="Times New Roman" pitchFamily="18" charset="0"/>
                <a:cs typeface="Times New Roman" pitchFamily="18" charset="0"/>
              </a:rPr>
              <a:t>mordeniti</a:t>
            </a:r>
            <a:r>
              <a:rPr lang="tr-TR" dirty="0" smtClean="0">
                <a:latin typeface="Times New Roman" pitchFamily="18" charset="0"/>
                <a:cs typeface="Times New Roman" pitchFamily="18" charset="0"/>
              </a:rPr>
              <a:t> ile sentetik </a:t>
            </a:r>
            <a:r>
              <a:rPr lang="tr-TR" dirty="0" err="1" smtClean="0">
                <a:latin typeface="Times New Roman" pitchFamily="18" charset="0"/>
                <a:cs typeface="Times New Roman" pitchFamily="18" charset="0"/>
              </a:rPr>
              <a:t>zeolanda</a:t>
            </a:r>
            <a:r>
              <a:rPr lang="tr-TR" dirty="0" smtClean="0">
                <a:latin typeface="Times New Roman" pitchFamily="18" charset="0"/>
                <a:cs typeface="Times New Roman" pitchFamily="18" charset="0"/>
              </a:rPr>
              <a:t> olmaktadır. </a:t>
            </a:r>
            <a:r>
              <a:rPr lang="tr-TR" dirty="0" err="1" smtClean="0">
                <a:latin typeface="Times New Roman" pitchFamily="18" charset="0"/>
                <a:cs typeface="Times New Roman" pitchFamily="18" charset="0"/>
              </a:rPr>
              <a:t>Şabazit</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klinoptilolit</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mordenit</a:t>
            </a:r>
            <a:r>
              <a:rPr lang="tr-TR" dirty="0" smtClean="0">
                <a:latin typeface="Times New Roman" pitchFamily="18" charset="0"/>
                <a:cs typeface="Times New Roman" pitchFamily="18" charset="0"/>
              </a:rPr>
              <a:t> doğal zeolitlerin oksijen oluşturma kapasitelerinin </a:t>
            </a:r>
            <a:r>
              <a:rPr lang="tr-TR" dirty="0" err="1" smtClean="0">
                <a:latin typeface="Times New Roman" pitchFamily="18" charset="0"/>
                <a:cs typeface="Times New Roman" pitchFamily="18" charset="0"/>
              </a:rPr>
              <a:t>NaA</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CaA</a:t>
            </a:r>
            <a:r>
              <a:rPr lang="tr-TR" dirty="0" smtClean="0">
                <a:latin typeface="Times New Roman" pitchFamily="18" charset="0"/>
                <a:cs typeface="Times New Roman" pitchFamily="18" charset="0"/>
              </a:rPr>
              <a:t> sentetik zeolitlerinden fazla olduğu belirtilmiştir.</a:t>
            </a:r>
            <a:endParaRPr lang="tr-TR" dirty="0">
              <a:latin typeface="Times New Roman" pitchFamily="18" charset="0"/>
              <a:cs typeface="Times New Roman" pitchFamily="18" charset="0"/>
            </a:endParaRPr>
          </a:p>
        </p:txBody>
      </p:sp>
      <p:sp>
        <p:nvSpPr>
          <p:cNvPr id="5" name="1 Başlık"/>
          <p:cNvSpPr>
            <a:spLocks noGrp="1"/>
          </p:cNvSpPr>
          <p:nvPr>
            <p:ph type="title"/>
          </p:nvPr>
        </p:nvSpPr>
        <p:spPr>
          <a:xfrm>
            <a:off x="0" y="457200"/>
            <a:ext cx="9144000" cy="838200"/>
          </a:xfrm>
        </p:spPr>
        <p:txBody>
          <a:bodyPr>
            <a:normAutofit/>
          </a:bodyPr>
          <a:lstStyle/>
          <a:p>
            <a:pPr algn="ctr"/>
            <a:r>
              <a:rPr lang="tr-TR" sz="2800" b="1" dirty="0" smtClean="0">
                <a:latin typeface="Times New Roman" pitchFamily="18" charset="0"/>
                <a:cs typeface="Times New Roman" pitchFamily="18" charset="0"/>
              </a:rPr>
              <a:t>ZEOLİTLER’İN </a:t>
            </a:r>
            <a:r>
              <a:rPr lang="tr-TR" sz="2800" b="1" dirty="0" err="1" smtClean="0">
                <a:latin typeface="Times New Roman" pitchFamily="18" charset="0"/>
                <a:cs typeface="Times New Roman" pitchFamily="18" charset="0"/>
              </a:rPr>
              <a:t>Adsorban</a:t>
            </a:r>
            <a:r>
              <a:rPr lang="tr-TR" sz="2800" b="1" dirty="0" smtClean="0">
                <a:latin typeface="Times New Roman" pitchFamily="18" charset="0"/>
                <a:cs typeface="Times New Roman" pitchFamily="18" charset="0"/>
              </a:rPr>
              <a:t> olarak </a:t>
            </a:r>
            <a:r>
              <a:rPr lang="tr-TR" sz="2800" b="1" dirty="0" err="1" smtClean="0">
                <a:latin typeface="Times New Roman" pitchFamily="18" charset="0"/>
                <a:cs typeface="Times New Roman" pitchFamily="18" charset="0"/>
              </a:rPr>
              <a:t>kullanIMI</a:t>
            </a:r>
            <a:endParaRPr lang="tr-TR" sz="2800" b="1" dirty="0">
              <a:latin typeface="Times New Roman" pitchFamily="18" charset="0"/>
              <a:cs typeface="Times New Roman" pitchFamily="18" charset="0"/>
            </a:endParaRPr>
          </a:p>
        </p:txBody>
      </p:sp>
      <p:graphicFrame>
        <p:nvGraphicFramePr>
          <p:cNvPr id="6" name="5 Tablo"/>
          <p:cNvGraphicFramePr>
            <a:graphicFrameLocks noGrp="1"/>
          </p:cNvGraphicFramePr>
          <p:nvPr/>
        </p:nvGraphicFramePr>
        <p:xfrm>
          <a:off x="1533733" y="2636912"/>
          <a:ext cx="6336704" cy="4101084"/>
        </p:xfrm>
        <a:graphic>
          <a:graphicData uri="http://schemas.openxmlformats.org/drawingml/2006/table">
            <a:tbl>
              <a:tblPr/>
              <a:tblGrid>
                <a:gridCol w="4140460"/>
                <a:gridCol w="2196244"/>
              </a:tblGrid>
              <a:tr h="276954">
                <a:tc>
                  <a:txBody>
                    <a:bodyPr/>
                    <a:lstStyle/>
                    <a:p>
                      <a:pPr>
                        <a:lnSpc>
                          <a:spcPct val="115000"/>
                        </a:lnSpc>
                        <a:spcAft>
                          <a:spcPts val="0"/>
                        </a:spcAft>
                      </a:pPr>
                      <a:r>
                        <a:rPr lang="tr-TR" sz="1800" b="1" dirty="0">
                          <a:latin typeface="TimesNewRomanPS-BoldMT"/>
                          <a:ea typeface="Calibri"/>
                          <a:cs typeface="TimesNewRomanPS-BoldMT"/>
                        </a:rPr>
                        <a:t>ZEOLİT (Kurutma 500 ºC)</a:t>
                      </a:r>
                      <a:endParaRPr lang="tr-TR"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800" b="1" dirty="0">
                          <a:latin typeface="TimesNewRomanPS-BoldMT"/>
                          <a:ea typeface="Calibri"/>
                          <a:cs typeface="TimesNewRomanPS-BoldMT"/>
                        </a:rPr>
                        <a:t>O</a:t>
                      </a:r>
                      <a:r>
                        <a:rPr lang="tr-TR" sz="1200" b="1" dirty="0">
                          <a:latin typeface="TimesNewRomanPS-BoldMT"/>
                          <a:ea typeface="Calibri"/>
                          <a:cs typeface="TimesNewRomanPS-BoldMT"/>
                        </a:rPr>
                        <a:t>2</a:t>
                      </a:r>
                      <a:r>
                        <a:rPr lang="tr-TR" sz="1800" b="1" dirty="0">
                          <a:latin typeface="TimesNewRomanPS-BoldMT"/>
                          <a:ea typeface="Calibri"/>
                          <a:cs typeface="TimesNewRomanPS-BoldMT"/>
                        </a:rPr>
                        <a:t> Üretimi (cm³/g)</a:t>
                      </a:r>
                      <a:endParaRPr lang="tr-TR"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23446">
                <a:tc>
                  <a:txBody>
                    <a:bodyPr/>
                    <a:lstStyle/>
                    <a:p>
                      <a:pPr>
                        <a:lnSpc>
                          <a:spcPct val="115000"/>
                        </a:lnSpc>
                        <a:spcAft>
                          <a:spcPts val="0"/>
                        </a:spcAft>
                      </a:pPr>
                      <a:r>
                        <a:rPr lang="tr-TR" sz="1800" dirty="0" err="1">
                          <a:latin typeface="TimesNewRomanPSMT"/>
                          <a:ea typeface="Calibri"/>
                          <a:cs typeface="TimesNewRomanPSMT"/>
                        </a:rPr>
                        <a:t>Mordenit</a:t>
                      </a:r>
                      <a:r>
                        <a:rPr lang="tr-TR" sz="1800" dirty="0">
                          <a:latin typeface="TimesNewRomanPSMT"/>
                          <a:ea typeface="Calibri"/>
                          <a:cs typeface="TimesNewRomanPSMT"/>
                        </a:rPr>
                        <a:t> (</a:t>
                      </a:r>
                      <a:r>
                        <a:rPr lang="tr-TR" sz="1800" dirty="0" err="1">
                          <a:latin typeface="TimesNewRomanPSMT"/>
                          <a:ea typeface="Calibri"/>
                          <a:cs typeface="TimesNewRomanPSMT"/>
                        </a:rPr>
                        <a:t>Itado</a:t>
                      </a:r>
                      <a:r>
                        <a:rPr lang="tr-TR" sz="1800" dirty="0">
                          <a:latin typeface="TimesNewRomanPSMT"/>
                          <a:ea typeface="Calibri"/>
                          <a:cs typeface="TimesNewRomanPSMT"/>
                        </a:rPr>
                        <a:t>)</a:t>
                      </a:r>
                      <a:endParaRPr lang="tr-TR" sz="1800" dirty="0">
                        <a:latin typeface="Calibri"/>
                        <a:ea typeface="Calibri"/>
                        <a:cs typeface="Times New Roman"/>
                      </a:endParaRPr>
                    </a:p>
                    <a:p>
                      <a:pPr>
                        <a:lnSpc>
                          <a:spcPct val="115000"/>
                        </a:lnSpc>
                        <a:spcAft>
                          <a:spcPts val="0"/>
                        </a:spcAft>
                      </a:pPr>
                      <a:r>
                        <a:rPr lang="tr-TR" sz="1800" dirty="0" err="1">
                          <a:latin typeface="TimesNewRomanPSMT"/>
                          <a:ea typeface="Calibri"/>
                          <a:cs typeface="TimesNewRomanPSMT"/>
                        </a:rPr>
                        <a:t>Klinoptilolit</a:t>
                      </a:r>
                      <a:r>
                        <a:rPr lang="tr-TR" sz="1800" dirty="0">
                          <a:latin typeface="TimesNewRomanPSMT"/>
                          <a:ea typeface="Calibri"/>
                          <a:cs typeface="TimesNewRomanPSMT"/>
                        </a:rPr>
                        <a:t> (İtalya)</a:t>
                      </a:r>
                      <a:endParaRPr lang="tr-TR" sz="1800" dirty="0">
                        <a:latin typeface="Calibri"/>
                        <a:ea typeface="Calibri"/>
                        <a:cs typeface="Times New Roman"/>
                      </a:endParaRPr>
                    </a:p>
                    <a:p>
                      <a:pPr>
                        <a:lnSpc>
                          <a:spcPct val="115000"/>
                        </a:lnSpc>
                        <a:spcAft>
                          <a:spcPts val="0"/>
                        </a:spcAft>
                      </a:pPr>
                      <a:r>
                        <a:rPr lang="tr-TR" sz="1800" dirty="0" err="1">
                          <a:latin typeface="TimesNewRomanPSMT"/>
                          <a:ea typeface="Calibri"/>
                          <a:cs typeface="TimesNewRomanPSMT"/>
                        </a:rPr>
                        <a:t>Mordenit</a:t>
                      </a:r>
                      <a:r>
                        <a:rPr lang="tr-TR" sz="1800" dirty="0">
                          <a:latin typeface="TimesNewRomanPSMT"/>
                          <a:ea typeface="Calibri"/>
                          <a:cs typeface="TimesNewRomanPSMT"/>
                        </a:rPr>
                        <a:t> (</a:t>
                      </a:r>
                      <a:r>
                        <a:rPr lang="tr-TR" sz="1800" dirty="0" err="1">
                          <a:latin typeface="TimesNewRomanPSMT"/>
                          <a:ea typeface="Calibri"/>
                          <a:cs typeface="TimesNewRomanPSMT"/>
                        </a:rPr>
                        <a:t>Ten’ei</a:t>
                      </a:r>
                      <a:r>
                        <a:rPr lang="tr-TR" sz="1800" dirty="0">
                          <a:latin typeface="TimesNewRomanPSMT"/>
                          <a:ea typeface="Calibri"/>
                          <a:cs typeface="TimesNewRomanPSMT"/>
                        </a:rPr>
                        <a:t>)</a:t>
                      </a:r>
                      <a:endParaRPr lang="tr-TR" sz="1800" dirty="0">
                        <a:latin typeface="Calibri"/>
                        <a:ea typeface="Calibri"/>
                        <a:cs typeface="Times New Roman"/>
                      </a:endParaRPr>
                    </a:p>
                    <a:p>
                      <a:pPr>
                        <a:lnSpc>
                          <a:spcPct val="115000"/>
                        </a:lnSpc>
                        <a:spcAft>
                          <a:spcPts val="0"/>
                        </a:spcAft>
                      </a:pPr>
                      <a:r>
                        <a:rPr lang="tr-TR" sz="1800" dirty="0" err="1">
                          <a:latin typeface="TimesNewRomanPSMT"/>
                          <a:ea typeface="Calibri"/>
                          <a:cs typeface="TimesNewRomanPSMT"/>
                        </a:rPr>
                        <a:t>Şabazit</a:t>
                      </a:r>
                      <a:r>
                        <a:rPr lang="tr-TR" sz="1800" dirty="0">
                          <a:latin typeface="TimesNewRomanPSMT"/>
                          <a:ea typeface="Calibri"/>
                          <a:cs typeface="TimesNewRomanPSMT"/>
                        </a:rPr>
                        <a:t> (U.S.A)</a:t>
                      </a:r>
                      <a:endParaRPr lang="tr-TR" sz="1800" dirty="0">
                        <a:latin typeface="Calibri"/>
                        <a:ea typeface="Calibri"/>
                        <a:cs typeface="Times New Roman"/>
                      </a:endParaRPr>
                    </a:p>
                    <a:p>
                      <a:pPr>
                        <a:lnSpc>
                          <a:spcPct val="115000"/>
                        </a:lnSpc>
                        <a:spcAft>
                          <a:spcPts val="0"/>
                        </a:spcAft>
                      </a:pPr>
                      <a:r>
                        <a:rPr lang="tr-TR" sz="1800" dirty="0" err="1">
                          <a:latin typeface="TimesNewRomanPSMT"/>
                          <a:ea typeface="Calibri"/>
                          <a:cs typeface="TimesNewRomanPSMT"/>
                        </a:rPr>
                        <a:t>Mordenit</a:t>
                      </a:r>
                      <a:r>
                        <a:rPr lang="tr-TR" sz="1800" dirty="0">
                          <a:latin typeface="TimesNewRomanPSMT"/>
                          <a:ea typeface="Calibri"/>
                          <a:cs typeface="TimesNewRomanPSMT"/>
                        </a:rPr>
                        <a:t> (U.S.A)</a:t>
                      </a:r>
                      <a:endParaRPr lang="tr-TR" sz="1800" dirty="0">
                        <a:latin typeface="Calibri"/>
                        <a:ea typeface="Calibri"/>
                        <a:cs typeface="Times New Roman"/>
                      </a:endParaRPr>
                    </a:p>
                    <a:p>
                      <a:pPr>
                        <a:lnSpc>
                          <a:spcPct val="115000"/>
                        </a:lnSpc>
                        <a:spcAft>
                          <a:spcPts val="0"/>
                        </a:spcAft>
                      </a:pPr>
                      <a:r>
                        <a:rPr lang="tr-TR" sz="1800" dirty="0" err="1">
                          <a:latin typeface="TimesNewRomanPSMT"/>
                          <a:ea typeface="Calibri"/>
                          <a:cs typeface="TimesNewRomanPSMT"/>
                        </a:rPr>
                        <a:t>Mordenit</a:t>
                      </a:r>
                      <a:r>
                        <a:rPr lang="tr-TR" sz="1800" dirty="0">
                          <a:latin typeface="TimesNewRomanPSMT"/>
                          <a:ea typeface="Calibri"/>
                          <a:cs typeface="TimesNewRomanPSMT"/>
                        </a:rPr>
                        <a:t> (U.S.A)</a:t>
                      </a:r>
                      <a:endParaRPr lang="tr-TR" sz="1800" dirty="0">
                        <a:latin typeface="Calibri"/>
                        <a:ea typeface="Calibri"/>
                        <a:cs typeface="Times New Roman"/>
                      </a:endParaRPr>
                    </a:p>
                    <a:p>
                      <a:pPr>
                        <a:lnSpc>
                          <a:spcPct val="115000"/>
                        </a:lnSpc>
                        <a:spcAft>
                          <a:spcPts val="0"/>
                        </a:spcAft>
                      </a:pPr>
                      <a:r>
                        <a:rPr lang="tr-TR" sz="1800" dirty="0" err="1">
                          <a:latin typeface="TimesNewRomanPSMT"/>
                          <a:ea typeface="Calibri"/>
                          <a:cs typeface="TimesNewRomanPSMT"/>
                        </a:rPr>
                        <a:t>Klinoptilolit</a:t>
                      </a:r>
                      <a:r>
                        <a:rPr lang="tr-TR" sz="1800" dirty="0">
                          <a:latin typeface="TimesNewRomanPSMT"/>
                          <a:ea typeface="Calibri"/>
                          <a:cs typeface="TimesNewRomanPSMT"/>
                        </a:rPr>
                        <a:t> (U.S.A)</a:t>
                      </a:r>
                      <a:endParaRPr lang="tr-TR" sz="1800" dirty="0">
                        <a:latin typeface="Calibri"/>
                        <a:ea typeface="Calibri"/>
                        <a:cs typeface="Times New Roman"/>
                      </a:endParaRPr>
                    </a:p>
                    <a:p>
                      <a:pPr>
                        <a:lnSpc>
                          <a:spcPct val="115000"/>
                        </a:lnSpc>
                        <a:spcAft>
                          <a:spcPts val="0"/>
                        </a:spcAft>
                      </a:pPr>
                      <a:r>
                        <a:rPr lang="tr-TR" sz="1800" dirty="0" err="1">
                          <a:latin typeface="TimesNewRomanPSMT"/>
                          <a:ea typeface="Calibri"/>
                          <a:cs typeface="TimesNewRomanPSMT"/>
                        </a:rPr>
                        <a:t>Klinoptilolit</a:t>
                      </a:r>
                      <a:r>
                        <a:rPr lang="tr-TR" sz="1800" dirty="0">
                          <a:latin typeface="TimesNewRomanPSMT"/>
                          <a:ea typeface="Calibri"/>
                          <a:cs typeface="TimesNewRomanPSMT"/>
                        </a:rPr>
                        <a:t> (U.S.A)</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Sentetik Zeolit (KA)</a:t>
                      </a:r>
                      <a:endParaRPr lang="tr-TR" sz="1800" dirty="0">
                        <a:latin typeface="Calibri"/>
                        <a:ea typeface="Calibri"/>
                        <a:cs typeface="Times New Roman"/>
                      </a:endParaRPr>
                    </a:p>
                    <a:p>
                      <a:pPr>
                        <a:lnSpc>
                          <a:spcPct val="115000"/>
                        </a:lnSpc>
                        <a:spcAft>
                          <a:spcPts val="0"/>
                        </a:spcAft>
                      </a:pPr>
                      <a:r>
                        <a:rPr lang="tr-TR" sz="1800" dirty="0" err="1">
                          <a:latin typeface="TimesNewRomanPSMT"/>
                          <a:ea typeface="Calibri"/>
                          <a:cs typeface="TimesNewRomanPSMT"/>
                        </a:rPr>
                        <a:t>Senteik</a:t>
                      </a:r>
                      <a:r>
                        <a:rPr lang="tr-TR" sz="1800" dirty="0">
                          <a:latin typeface="TimesNewRomanPSMT"/>
                          <a:ea typeface="Calibri"/>
                          <a:cs typeface="TimesNewRomanPSMT"/>
                        </a:rPr>
                        <a:t> Zeolit (</a:t>
                      </a:r>
                      <a:r>
                        <a:rPr lang="tr-TR" sz="1800" dirty="0" err="1">
                          <a:latin typeface="TimesNewRomanPSMT"/>
                          <a:ea typeface="Calibri"/>
                          <a:cs typeface="TimesNewRomanPSMT"/>
                        </a:rPr>
                        <a:t>NaA</a:t>
                      </a:r>
                      <a:r>
                        <a:rPr lang="tr-TR" sz="1800" dirty="0">
                          <a:latin typeface="TimesNewRomanPSMT"/>
                          <a:ea typeface="Calibri"/>
                          <a:cs typeface="TimesNewRomanPSMT"/>
                        </a:rPr>
                        <a:t>)</a:t>
                      </a:r>
                      <a:endParaRPr lang="tr-TR" sz="1800" dirty="0">
                        <a:latin typeface="Calibri"/>
                        <a:ea typeface="Calibri"/>
                        <a:cs typeface="Times New Roman"/>
                      </a:endParaRPr>
                    </a:p>
                    <a:p>
                      <a:pPr>
                        <a:lnSpc>
                          <a:spcPct val="115000"/>
                        </a:lnSpc>
                        <a:spcAft>
                          <a:spcPts val="0"/>
                        </a:spcAft>
                      </a:pPr>
                      <a:r>
                        <a:rPr lang="tr-TR" sz="1800" dirty="0" err="1">
                          <a:latin typeface="TimesNewRomanPSMT"/>
                          <a:ea typeface="Calibri"/>
                          <a:cs typeface="TimesNewRomanPSMT"/>
                        </a:rPr>
                        <a:t>Senteik</a:t>
                      </a:r>
                      <a:r>
                        <a:rPr lang="tr-TR" sz="1800" dirty="0">
                          <a:latin typeface="TimesNewRomanPSMT"/>
                          <a:ea typeface="Calibri"/>
                          <a:cs typeface="TimesNewRomanPSMT"/>
                        </a:rPr>
                        <a:t> Zeolit (</a:t>
                      </a:r>
                      <a:r>
                        <a:rPr lang="tr-TR" sz="1800" dirty="0" err="1">
                          <a:latin typeface="TimesNewRomanPSMT"/>
                          <a:ea typeface="Calibri"/>
                          <a:cs typeface="TimesNewRomanPSMT"/>
                        </a:rPr>
                        <a:t>CaA</a:t>
                      </a:r>
                      <a:r>
                        <a:rPr lang="tr-TR" sz="1800" dirty="0">
                          <a:latin typeface="TimesNewRomanPSMT"/>
                          <a:ea typeface="Calibri"/>
                          <a:cs typeface="TimesNewRomanPSMT"/>
                        </a:rPr>
                        <a:t>)</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Sentetik Zeolit (</a:t>
                      </a:r>
                      <a:r>
                        <a:rPr lang="tr-TR" sz="1800" dirty="0" err="1">
                          <a:latin typeface="TimesNewRomanPSMT"/>
                          <a:ea typeface="Calibri"/>
                          <a:cs typeface="TimesNewRomanPSMT"/>
                        </a:rPr>
                        <a:t>Zeolam</a:t>
                      </a:r>
                      <a:r>
                        <a:rPr lang="tr-TR" sz="1800" dirty="0">
                          <a:latin typeface="TimesNewRomanPSMT"/>
                          <a:ea typeface="Calibri"/>
                          <a:cs typeface="TimesNewRomanPSMT"/>
                        </a:rPr>
                        <a:t>)</a:t>
                      </a:r>
                      <a:endParaRPr lang="tr-TR"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800" dirty="0">
                          <a:latin typeface="TimesNewRomanPSMT"/>
                          <a:ea typeface="Calibri"/>
                          <a:cs typeface="TimesNewRomanPSMT"/>
                        </a:rPr>
                        <a:t>2.44</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1.21</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1.40</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1.49</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1.10</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0.69</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1.53</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0.62</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0.00</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0.92</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1.39</a:t>
                      </a:r>
                      <a:endParaRPr lang="tr-TR" sz="1800" dirty="0">
                        <a:latin typeface="Calibri"/>
                        <a:ea typeface="Calibri"/>
                        <a:cs typeface="Times New Roman"/>
                      </a:endParaRPr>
                    </a:p>
                    <a:p>
                      <a:pPr>
                        <a:lnSpc>
                          <a:spcPct val="115000"/>
                        </a:lnSpc>
                        <a:spcAft>
                          <a:spcPts val="0"/>
                        </a:spcAft>
                      </a:pPr>
                      <a:r>
                        <a:rPr lang="tr-TR" sz="1800" dirty="0">
                          <a:latin typeface="TimesNewRomanPSMT"/>
                          <a:ea typeface="Calibri"/>
                          <a:cs typeface="TimesNewRomanPSMT"/>
                        </a:rPr>
                        <a:t>2.30</a:t>
                      </a:r>
                      <a:endParaRPr lang="tr-TR"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İçerik Yer Tutucusu"/>
          <p:cNvSpPr txBox="1">
            <a:spLocks/>
          </p:cNvSpPr>
          <p:nvPr/>
        </p:nvSpPr>
        <p:spPr>
          <a:xfrm>
            <a:off x="245902" y="1412776"/>
            <a:ext cx="8748464" cy="5040560"/>
          </a:xfrm>
          <a:prstGeom prst="rect">
            <a:avLst/>
          </a:prstGeom>
        </p:spPr>
        <p:txBody>
          <a:bodyPr vert="horz">
            <a:noAutofit/>
          </a:bodyPr>
          <a:lstStyle/>
          <a:p>
            <a:pPr algn="just"/>
            <a:r>
              <a:rPr kumimoji="0" lang="tr-TR" sz="2000" b="0" i="0" u="none" strike="noStrike" kern="1200" cap="none" spc="0" normalizeH="0" baseline="0" noProof="0" dirty="0" smtClean="0">
                <a:ln>
                  <a:noFill/>
                </a:ln>
                <a:solidFill>
                  <a:schemeClr val="tx2"/>
                </a:solidFill>
                <a:effectLst/>
                <a:uLnTx/>
                <a:uFillTx/>
                <a:latin typeface="Times New Roman" pitchFamily="18" charset="0"/>
                <a:cs typeface="Times New Roman" pitchFamily="18" charset="0"/>
              </a:rPr>
              <a:t> </a:t>
            </a:r>
            <a:r>
              <a:rPr lang="tr-TR" sz="2000" b="1" dirty="0" smtClean="0"/>
              <a:t> 	</a:t>
            </a:r>
            <a:r>
              <a:rPr lang="tr-TR" sz="2000" b="1" dirty="0" smtClean="0">
                <a:latin typeface="Times New Roman" pitchFamily="18" charset="0"/>
                <a:cs typeface="Times New Roman" pitchFamily="18" charset="0"/>
              </a:rPr>
              <a:t>Doğal gazlarının saflaştırılması</a:t>
            </a:r>
            <a:endParaRPr lang="tr-TR" sz="2000" dirty="0" smtClean="0">
              <a:latin typeface="Times New Roman" pitchFamily="18" charset="0"/>
              <a:cs typeface="Times New Roman" pitchFamily="18" charset="0"/>
            </a:endParaRPr>
          </a:p>
          <a:p>
            <a:pPr algn="just"/>
            <a:r>
              <a:rPr lang="tr-TR" sz="2000" dirty="0" smtClean="0">
                <a:latin typeface="Times New Roman" pitchFamily="18" charset="0"/>
                <a:cs typeface="Times New Roman" pitchFamily="18" charset="0"/>
              </a:rPr>
              <a:t>	Zeolitler, 1968’den beri kirli ve saf olmayan doğal gazlardan CO</a:t>
            </a:r>
            <a:r>
              <a:rPr lang="tr-TR" sz="1200" dirty="0" smtClean="0">
                <a:latin typeface="Times New Roman" pitchFamily="18" charset="0"/>
                <a:cs typeface="Times New Roman" pitchFamily="18" charset="0"/>
              </a:rPr>
              <a:t>2</a:t>
            </a:r>
            <a:r>
              <a:rPr lang="tr-TR" sz="2000" dirty="0" smtClean="0">
                <a:latin typeface="Times New Roman" pitchFamily="18" charset="0"/>
                <a:cs typeface="Times New Roman" pitchFamily="18" charset="0"/>
              </a:rPr>
              <a:t> uzaklaştırılmasında kullanılmaktadır. </a:t>
            </a:r>
          </a:p>
          <a:p>
            <a:pPr algn="just"/>
            <a:r>
              <a:rPr lang="tr-TR" sz="2000" dirty="0" smtClean="0">
                <a:latin typeface="Times New Roman" pitchFamily="18" charset="0"/>
                <a:cs typeface="Times New Roman" pitchFamily="18" charset="0"/>
              </a:rPr>
              <a:t>	Doğal gazın, zeolitler gibi büyük </a:t>
            </a:r>
            <a:r>
              <a:rPr lang="tr-TR" sz="2000" dirty="0" err="1" smtClean="0">
                <a:latin typeface="Times New Roman" pitchFamily="18" charset="0"/>
                <a:cs typeface="Times New Roman" pitchFamily="18" charset="0"/>
              </a:rPr>
              <a:t>poroziteye</a:t>
            </a:r>
            <a:r>
              <a:rPr lang="tr-TR" sz="2000" dirty="0" smtClean="0">
                <a:latin typeface="Times New Roman" pitchFamily="18" charset="0"/>
                <a:cs typeface="Times New Roman" pitchFamily="18" charset="0"/>
              </a:rPr>
              <a:t> sahip </a:t>
            </a:r>
            <a:r>
              <a:rPr lang="tr-TR" sz="2000" dirty="0" err="1" smtClean="0">
                <a:latin typeface="Times New Roman" pitchFamily="18" charset="0"/>
                <a:cs typeface="Times New Roman" pitchFamily="18" charset="0"/>
              </a:rPr>
              <a:t>adsorbantlar</a:t>
            </a:r>
            <a:r>
              <a:rPr lang="tr-TR" sz="2000" dirty="0" smtClean="0">
                <a:latin typeface="Times New Roman" pitchFamily="18" charset="0"/>
                <a:cs typeface="Times New Roman" pitchFamily="18" charset="0"/>
              </a:rPr>
              <a:t> üzerinde </a:t>
            </a:r>
            <a:r>
              <a:rPr lang="tr-TR" sz="2000" dirty="0" err="1" smtClean="0">
                <a:latin typeface="Times New Roman" pitchFamily="18" charset="0"/>
                <a:cs typeface="Times New Roman" pitchFamily="18" charset="0"/>
              </a:rPr>
              <a:t>adsorplanması</a:t>
            </a:r>
            <a:r>
              <a:rPr lang="tr-TR" sz="2000" dirty="0" smtClean="0">
                <a:latin typeface="Times New Roman" pitchFamily="18" charset="0"/>
                <a:cs typeface="Times New Roman" pitchFamily="18" charset="0"/>
              </a:rPr>
              <a:t> ile doğal gazla çalışan araçların yakıt depolarının kapasitelerinde bir artış meydana gelir. Sıkılaştırılma ile doldurulmuş gaz deposunun içine zeolit ilavesi, yüksek basınçlarda zeolitin </a:t>
            </a:r>
            <a:r>
              <a:rPr lang="tr-TR" sz="2000" dirty="0" smtClean="0">
                <a:latin typeface="Times New Roman" pitchFamily="18" charset="0"/>
                <a:cs typeface="Times New Roman" pitchFamily="18" charset="0"/>
              </a:rPr>
              <a:t>metan </a:t>
            </a:r>
            <a:r>
              <a:rPr lang="tr-TR" sz="2000" dirty="0" err="1" smtClean="0">
                <a:latin typeface="Times New Roman" pitchFamily="18" charset="0"/>
                <a:cs typeface="Times New Roman" pitchFamily="18" charset="0"/>
              </a:rPr>
              <a:t>adsorplama</a:t>
            </a:r>
            <a:r>
              <a:rPr lang="tr-TR" sz="2000" dirty="0" smtClean="0">
                <a:latin typeface="Times New Roman" pitchFamily="18" charset="0"/>
                <a:cs typeface="Times New Roman" pitchFamily="18" charset="0"/>
              </a:rPr>
              <a:t> özelliği nedeniyle depo kapasitesinde bir artış meydana getirir. Bununla beraber, şimdilik bu tip depolama sistemleri benzinle karşılaştırıldığında pek uygun gözükmemektedir.</a:t>
            </a:r>
          </a:p>
          <a:p>
            <a:pPr algn="just"/>
            <a:r>
              <a:rPr lang="tr-TR" sz="2000" dirty="0" smtClean="0">
                <a:latin typeface="Times New Roman" pitchFamily="18" charset="0"/>
                <a:cs typeface="Times New Roman" pitchFamily="18" charset="0"/>
              </a:rPr>
              <a:t> </a:t>
            </a:r>
          </a:p>
          <a:p>
            <a:pPr algn="just"/>
            <a:r>
              <a:rPr lang="tr-TR" sz="2000" b="1" dirty="0" smtClean="0">
                <a:latin typeface="Times New Roman" pitchFamily="18" charset="0"/>
                <a:cs typeface="Times New Roman" pitchFamily="18" charset="0"/>
              </a:rPr>
              <a:t>	Petrol sızıntılarının temizlenmesinde</a:t>
            </a:r>
            <a:endParaRPr lang="tr-TR" sz="2000" dirty="0" smtClean="0">
              <a:latin typeface="Times New Roman" pitchFamily="18" charset="0"/>
              <a:cs typeface="Times New Roman" pitchFamily="18" charset="0"/>
            </a:endParaRPr>
          </a:p>
          <a:p>
            <a:pPr algn="just"/>
            <a:r>
              <a:rPr lang="tr-TR" sz="2000" dirty="0" smtClean="0">
                <a:latin typeface="Times New Roman" pitchFamily="18" charset="0"/>
                <a:cs typeface="Times New Roman" pitchFamily="18" charset="0"/>
              </a:rPr>
              <a:t>	Kirlilik kontrolü uygulamalarında aktifleşmiş zeolit, genleştirilmiş perlit, sodyum karbonat, tartarik asit ve %20 </a:t>
            </a:r>
            <a:r>
              <a:rPr lang="tr-TR" sz="2000" dirty="0" err="1" smtClean="0">
                <a:latin typeface="Times New Roman" pitchFamily="18" charset="0"/>
                <a:cs typeface="Times New Roman" pitchFamily="18" charset="0"/>
              </a:rPr>
              <a:t>metilsiloksan</a:t>
            </a:r>
            <a:r>
              <a:rPr lang="tr-TR" sz="2000" dirty="0" smtClean="0">
                <a:latin typeface="Times New Roman" pitchFamily="18" charset="0"/>
                <a:cs typeface="Times New Roman" pitchFamily="18" charset="0"/>
              </a:rPr>
              <a:t> içeren bir bağlayıcı ile </a:t>
            </a:r>
            <a:r>
              <a:rPr lang="tr-TR" sz="2000" dirty="0" err="1" smtClean="0">
                <a:latin typeface="Times New Roman" pitchFamily="18" charset="0"/>
                <a:cs typeface="Times New Roman" pitchFamily="18" charset="0"/>
              </a:rPr>
              <a:t>peletlenmiş</a:t>
            </a:r>
            <a:r>
              <a:rPr lang="tr-TR" sz="2000" dirty="0" smtClean="0">
                <a:latin typeface="Times New Roman" pitchFamily="18" charset="0"/>
                <a:cs typeface="Times New Roman" pitchFamily="18" charset="0"/>
              </a:rPr>
              <a:t> halde kullanılmaktadır. Özgül ağırlığı 0,5 g/cm³ ve yağ </a:t>
            </a:r>
            <a:r>
              <a:rPr lang="tr-TR" sz="2000" dirty="0" err="1" smtClean="0">
                <a:latin typeface="Times New Roman" pitchFamily="18" charset="0"/>
                <a:cs typeface="Times New Roman" pitchFamily="18" charset="0"/>
              </a:rPr>
              <a:t>adsorplama</a:t>
            </a:r>
            <a:r>
              <a:rPr lang="tr-TR" sz="2000" dirty="0" smtClean="0">
                <a:latin typeface="Times New Roman" pitchFamily="18" charset="0"/>
                <a:cs typeface="Times New Roman" pitchFamily="18" charset="0"/>
              </a:rPr>
              <a:t> kapasitesi 0,97g olan bu malzeme, 200 saatten fazla suda yüzebilmekte ve yüzeydeki petrolü </a:t>
            </a:r>
            <a:r>
              <a:rPr lang="tr-TR" sz="2000" dirty="0" err="1" smtClean="0">
                <a:latin typeface="Times New Roman" pitchFamily="18" charset="0"/>
                <a:cs typeface="Times New Roman" pitchFamily="18" charset="0"/>
              </a:rPr>
              <a:t>adsorplamaktadır</a:t>
            </a:r>
            <a:r>
              <a:rPr lang="tr-TR" sz="2000" dirty="0" smtClean="0">
                <a:latin typeface="Times New Roman" pitchFamily="18" charset="0"/>
                <a:cs typeface="Times New Roman" pitchFamily="18" charset="0"/>
              </a:rPr>
              <a:t>.</a:t>
            </a:r>
            <a:endParaRPr lang="tr-TR" sz="2000" dirty="0">
              <a:latin typeface="Times New Roman" pitchFamily="18" charset="0"/>
              <a:cs typeface="Times New Roman" pitchFamily="18" charset="0"/>
            </a:endParaRPr>
          </a:p>
        </p:txBody>
      </p:sp>
      <p:sp>
        <p:nvSpPr>
          <p:cNvPr id="5" name="1 Başlık"/>
          <p:cNvSpPr>
            <a:spLocks noGrp="1"/>
          </p:cNvSpPr>
          <p:nvPr>
            <p:ph type="title"/>
          </p:nvPr>
        </p:nvSpPr>
        <p:spPr>
          <a:xfrm>
            <a:off x="0" y="457200"/>
            <a:ext cx="9144000" cy="838200"/>
          </a:xfrm>
        </p:spPr>
        <p:txBody>
          <a:bodyPr>
            <a:normAutofit/>
          </a:bodyPr>
          <a:lstStyle/>
          <a:p>
            <a:pPr algn="ctr"/>
            <a:r>
              <a:rPr lang="tr-TR" sz="2800" b="1" dirty="0" smtClean="0">
                <a:latin typeface="Times New Roman" pitchFamily="18" charset="0"/>
                <a:cs typeface="Times New Roman" pitchFamily="18" charset="0"/>
              </a:rPr>
              <a:t>ZEOLİTLER’İN </a:t>
            </a:r>
            <a:r>
              <a:rPr lang="tr-TR" sz="2800" b="1" dirty="0" err="1" smtClean="0">
                <a:latin typeface="Times New Roman" pitchFamily="18" charset="0"/>
                <a:cs typeface="Times New Roman" pitchFamily="18" charset="0"/>
              </a:rPr>
              <a:t>Adsorban</a:t>
            </a:r>
            <a:r>
              <a:rPr lang="tr-TR" sz="2800" b="1" dirty="0" smtClean="0">
                <a:latin typeface="Times New Roman" pitchFamily="18" charset="0"/>
                <a:cs typeface="Times New Roman" pitchFamily="18" charset="0"/>
              </a:rPr>
              <a:t> olarak </a:t>
            </a:r>
            <a:r>
              <a:rPr lang="tr-TR" sz="2800" b="1" dirty="0" err="1" smtClean="0">
                <a:latin typeface="Times New Roman" pitchFamily="18" charset="0"/>
                <a:cs typeface="Times New Roman" pitchFamily="18" charset="0"/>
              </a:rPr>
              <a:t>kullanIMI</a:t>
            </a:r>
            <a:endParaRPr lang="tr-TR" sz="2800" b="1" dirty="0">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İçerik Yer Tutucusu"/>
          <p:cNvSpPr txBox="1">
            <a:spLocks/>
          </p:cNvSpPr>
          <p:nvPr/>
        </p:nvSpPr>
        <p:spPr>
          <a:xfrm>
            <a:off x="251520" y="1196752"/>
            <a:ext cx="8748464" cy="4813995"/>
          </a:xfrm>
          <a:prstGeom prst="rect">
            <a:avLst/>
          </a:prstGeom>
        </p:spPr>
        <p:txBody>
          <a:bodyPr vert="horz">
            <a:noAutofit/>
          </a:bodyPr>
          <a:lstStyle/>
          <a:p>
            <a:pPr marL="342900" marR="0" lvl="0" indent="-342900" algn="l" defTabSz="914400" rtl="0" eaLnBrk="1" fontAlgn="auto" latinLnBrk="0" hangingPunct="1">
              <a:lnSpc>
                <a:spcPct val="100000"/>
              </a:lnSpc>
              <a:spcBef>
                <a:spcPct val="20000"/>
              </a:spcBef>
              <a:spcAft>
                <a:spcPts val="0"/>
              </a:spcAft>
              <a:buClr>
                <a:schemeClr val="accent1"/>
              </a:buClr>
              <a:buSzPct val="70000"/>
              <a:tabLst/>
              <a:defRPr/>
            </a:pPr>
            <a:r>
              <a:rPr kumimoji="0" lang="tr-TR" sz="2000" b="0" i="0" u="none" strike="noStrike" kern="1200" cap="none" spc="0" normalizeH="0" baseline="0" noProof="0" dirty="0" smtClean="0">
                <a:ln>
                  <a:noFill/>
                </a:ln>
                <a:solidFill>
                  <a:schemeClr val="tx2"/>
                </a:solidFill>
                <a:effectLst/>
                <a:uLnTx/>
                <a:uFillTx/>
                <a:latin typeface="Times New Roman" pitchFamily="18" charset="0"/>
                <a:cs typeface="Times New Roman" pitchFamily="18" charset="0"/>
              </a:rPr>
              <a:t> </a:t>
            </a:r>
          </a:p>
          <a:p>
            <a:r>
              <a:rPr lang="tr-TR" sz="2000" b="1" dirty="0" smtClean="0">
                <a:latin typeface="Times New Roman" pitchFamily="18" charset="0"/>
                <a:cs typeface="Times New Roman" pitchFamily="18" charset="0"/>
              </a:rPr>
              <a:t>	</a:t>
            </a:r>
            <a:r>
              <a:rPr lang="tr-TR" b="1" dirty="0" smtClean="0">
                <a:latin typeface="Times New Roman" pitchFamily="18" charset="0"/>
                <a:cs typeface="Times New Roman" pitchFamily="18" charset="0"/>
              </a:rPr>
              <a:t>Kömürün gazlaştırılmasında</a:t>
            </a:r>
            <a:endParaRPr lang="tr-TR" dirty="0" smtClean="0">
              <a:latin typeface="Times New Roman" pitchFamily="18" charset="0"/>
              <a:cs typeface="Times New Roman" pitchFamily="18" charset="0"/>
            </a:endParaRPr>
          </a:p>
          <a:p>
            <a:r>
              <a:rPr lang="tr-TR" dirty="0" smtClean="0">
                <a:latin typeface="Times New Roman" pitchFamily="18" charset="0"/>
                <a:cs typeface="Times New Roman" pitchFamily="18" charset="0"/>
              </a:rPr>
              <a:t>	Enerji ihtiyacının gün geçtikçe artması, kaliteli ve kolay işletilebilir rezervlerin azalması çok derinlerde bulunan veya kükürtçe zengin kömür yataklarının işletilmesini zorunlu kılmaktadır. Bu tür yataklarda kömür, yeraltında yakılarak gazlaştırılır ve elektrik enerjisine çevrilir. Bu alanda zeolitler, kömürün yeraltında yakılabilmesi için gerekli oksijen üretilmesinde ve yanma sırasında </a:t>
            </a:r>
            <a:r>
              <a:rPr lang="tr-TR" dirty="0" err="1" smtClean="0">
                <a:latin typeface="Times New Roman" pitchFamily="18" charset="0"/>
                <a:cs typeface="Times New Roman" pitchFamily="18" charset="0"/>
              </a:rPr>
              <a:t>kükürtdioksit</a:t>
            </a:r>
            <a:r>
              <a:rPr lang="tr-TR" dirty="0" smtClean="0">
                <a:latin typeface="Times New Roman" pitchFamily="18" charset="0"/>
                <a:cs typeface="Times New Roman" pitchFamily="18" charset="0"/>
              </a:rPr>
              <a:t> in </a:t>
            </a:r>
            <a:r>
              <a:rPr lang="tr-TR" dirty="0" smtClean="0">
                <a:latin typeface="Times New Roman" pitchFamily="18" charset="0"/>
                <a:cs typeface="Times New Roman" pitchFamily="18" charset="0"/>
              </a:rPr>
              <a:t>yanında patlayıcı özellikteki azot-oksit ve hidrokarbonlar temizlenmesinde kullanılabilmektedir; ancak yaygın değildir.</a:t>
            </a:r>
          </a:p>
          <a:p>
            <a:r>
              <a:rPr lang="tr-TR" dirty="0" smtClean="0">
                <a:latin typeface="Times New Roman" pitchFamily="18" charset="0"/>
                <a:cs typeface="Times New Roman" pitchFamily="18" charset="0"/>
              </a:rPr>
              <a:t> </a:t>
            </a:r>
          </a:p>
          <a:p>
            <a:r>
              <a:rPr lang="tr-TR" b="1" dirty="0" smtClean="0">
                <a:latin typeface="Times New Roman" pitchFamily="18" charset="0"/>
                <a:cs typeface="Times New Roman" pitchFamily="18" charset="0"/>
              </a:rPr>
              <a:t>	Tarım ve hayvancılık sektöründe</a:t>
            </a:r>
            <a:endParaRPr lang="tr-TR" dirty="0" smtClean="0">
              <a:latin typeface="Times New Roman" pitchFamily="18" charset="0"/>
              <a:cs typeface="Times New Roman" pitchFamily="18" charset="0"/>
            </a:endParaRPr>
          </a:p>
          <a:p>
            <a:r>
              <a:rPr lang="tr-TR" dirty="0" smtClean="0">
                <a:latin typeface="Times New Roman" pitchFamily="18" charset="0"/>
                <a:cs typeface="Times New Roman" pitchFamily="18" charset="0"/>
              </a:rPr>
              <a:t>	Tarımsal mücadelede, doğal zeolitlerden ilaç taşıyıcı olarak yararlanılmaktadır. </a:t>
            </a:r>
            <a:r>
              <a:rPr lang="tr-TR" dirty="0" err="1" smtClean="0">
                <a:latin typeface="Times New Roman" pitchFamily="18" charset="0"/>
                <a:cs typeface="Times New Roman" pitchFamily="18" charset="0"/>
              </a:rPr>
              <a:t>Zeolitli</a:t>
            </a:r>
            <a:r>
              <a:rPr lang="tr-TR" dirty="0" smtClean="0">
                <a:latin typeface="Times New Roman" pitchFamily="18" charset="0"/>
                <a:cs typeface="Times New Roman" pitchFamily="18" charset="0"/>
              </a:rPr>
              <a:t> tüfler gübrelerin kötü kokusunu gidermede ve nem içeriğini kontrol etmede ve asit volkanik toprakların </a:t>
            </a:r>
            <a:r>
              <a:rPr lang="tr-TR" dirty="0" err="1" smtClean="0">
                <a:latin typeface="Times New Roman" pitchFamily="18" charset="0"/>
                <a:cs typeface="Times New Roman" pitchFamily="18" charset="0"/>
              </a:rPr>
              <a:t>pH’nın</a:t>
            </a:r>
            <a:r>
              <a:rPr lang="tr-TR" dirty="0" smtClean="0">
                <a:latin typeface="Times New Roman" pitchFamily="18" charset="0"/>
                <a:cs typeface="Times New Roman" pitchFamily="18" charset="0"/>
              </a:rPr>
              <a:t> yükseltilmesinde yıllardan beri kullanılmaktadır.</a:t>
            </a:r>
          </a:p>
          <a:p>
            <a:r>
              <a:rPr lang="tr-TR" dirty="0" smtClean="0">
                <a:latin typeface="Times New Roman" pitchFamily="18" charset="0"/>
                <a:cs typeface="Times New Roman" pitchFamily="18" charset="0"/>
              </a:rPr>
              <a:t> </a:t>
            </a:r>
          </a:p>
          <a:p>
            <a:r>
              <a:rPr lang="tr-TR" b="1" dirty="0" smtClean="0">
                <a:latin typeface="Times New Roman" pitchFamily="18" charset="0"/>
                <a:cs typeface="Times New Roman" pitchFamily="18" charset="0"/>
              </a:rPr>
              <a:t>	Güneş enerjisinden yararlanmada</a:t>
            </a:r>
            <a:endParaRPr lang="tr-TR" dirty="0" smtClean="0">
              <a:latin typeface="Times New Roman" pitchFamily="18" charset="0"/>
              <a:cs typeface="Times New Roman" pitchFamily="18" charset="0"/>
            </a:endParaRPr>
          </a:p>
          <a:p>
            <a:r>
              <a:rPr lang="tr-TR" dirty="0" smtClean="0">
                <a:latin typeface="Times New Roman" pitchFamily="18" charset="0"/>
                <a:cs typeface="Times New Roman" pitchFamily="18" charset="0"/>
              </a:rPr>
              <a:t>	Zeolitlerin sıcaklığa bağlı olarak su alıp verme özelliklerinden yararlanılarak </a:t>
            </a:r>
            <a:r>
              <a:rPr lang="tr-TR" dirty="0" err="1" smtClean="0">
                <a:latin typeface="Times New Roman" pitchFamily="18" charset="0"/>
                <a:cs typeface="Times New Roman" pitchFamily="18" charset="0"/>
              </a:rPr>
              <a:t>klinoptilolit</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şabazit</a:t>
            </a:r>
            <a:r>
              <a:rPr lang="tr-TR" dirty="0" smtClean="0">
                <a:latin typeface="Times New Roman" pitchFamily="18" charset="0"/>
                <a:cs typeface="Times New Roman" pitchFamily="18" charset="0"/>
              </a:rPr>
              <a:t> üzerinde yapılan uygulamalarda, küçük yapıların ısıtılması ve soğutulması işlemlerinde, başka bir ifadeyle zeolitlerin güneş enerjisi transferinde ısı değiştirici olarak kullanılmasının mümkün olduğu belirlenmiştir.</a:t>
            </a:r>
            <a:endParaRPr lang="tr-TR" dirty="0">
              <a:latin typeface="Times New Roman" pitchFamily="18" charset="0"/>
              <a:cs typeface="Times New Roman" pitchFamily="18" charset="0"/>
            </a:endParaRPr>
          </a:p>
        </p:txBody>
      </p:sp>
      <p:sp>
        <p:nvSpPr>
          <p:cNvPr id="5" name="1 Başlık"/>
          <p:cNvSpPr>
            <a:spLocks noGrp="1"/>
          </p:cNvSpPr>
          <p:nvPr>
            <p:ph type="title"/>
          </p:nvPr>
        </p:nvSpPr>
        <p:spPr>
          <a:xfrm>
            <a:off x="0" y="457200"/>
            <a:ext cx="9144000" cy="838200"/>
          </a:xfrm>
        </p:spPr>
        <p:txBody>
          <a:bodyPr>
            <a:normAutofit/>
          </a:bodyPr>
          <a:lstStyle/>
          <a:p>
            <a:pPr algn="ctr"/>
            <a:r>
              <a:rPr lang="tr-TR" sz="2800" b="1" dirty="0" smtClean="0">
                <a:latin typeface="Times New Roman" pitchFamily="18" charset="0"/>
                <a:cs typeface="Times New Roman" pitchFamily="18" charset="0"/>
              </a:rPr>
              <a:t>ZEOLİTLER’İN </a:t>
            </a:r>
            <a:r>
              <a:rPr lang="tr-TR" sz="2800" b="1" dirty="0" err="1" smtClean="0">
                <a:latin typeface="Times New Roman" pitchFamily="18" charset="0"/>
                <a:cs typeface="Times New Roman" pitchFamily="18" charset="0"/>
              </a:rPr>
              <a:t>Adsorban</a:t>
            </a:r>
            <a:r>
              <a:rPr lang="tr-TR" sz="2800" b="1" dirty="0" smtClean="0">
                <a:latin typeface="Times New Roman" pitchFamily="18" charset="0"/>
                <a:cs typeface="Times New Roman" pitchFamily="18" charset="0"/>
              </a:rPr>
              <a:t> olarak </a:t>
            </a:r>
            <a:r>
              <a:rPr lang="tr-TR" sz="2800" b="1" dirty="0" err="1" smtClean="0">
                <a:latin typeface="Times New Roman" pitchFamily="18" charset="0"/>
                <a:cs typeface="Times New Roman" pitchFamily="18" charset="0"/>
              </a:rPr>
              <a:t>kullanIMI</a:t>
            </a:r>
            <a:endParaRPr lang="tr-TR" sz="2800" b="1" dirty="0">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İçerik Yer Tutucusu"/>
          <p:cNvSpPr txBox="1">
            <a:spLocks/>
          </p:cNvSpPr>
          <p:nvPr/>
        </p:nvSpPr>
        <p:spPr>
          <a:xfrm>
            <a:off x="245902" y="1412776"/>
            <a:ext cx="8748464" cy="4813995"/>
          </a:xfrm>
          <a:prstGeom prst="rect">
            <a:avLst/>
          </a:prstGeom>
        </p:spPr>
        <p:txBody>
          <a:bodyPr vert="horz">
            <a:noAutofit/>
          </a:bodyPr>
          <a:lstStyle/>
          <a:p>
            <a:r>
              <a:rPr kumimoji="0" lang="tr-TR" sz="2000" b="0" i="0" u="none" strike="noStrike" kern="1200" cap="none" spc="0" normalizeH="0" baseline="0" noProof="0" dirty="0" smtClean="0">
                <a:ln>
                  <a:noFill/>
                </a:ln>
                <a:solidFill>
                  <a:schemeClr val="tx2"/>
                </a:solidFill>
                <a:effectLst/>
                <a:uLnTx/>
                <a:uFillTx/>
                <a:latin typeface="Times New Roman" pitchFamily="18" charset="0"/>
                <a:cs typeface="Times New Roman" pitchFamily="18" charset="0"/>
              </a:rPr>
              <a:t> 	</a:t>
            </a:r>
            <a:r>
              <a:rPr lang="tr-TR" sz="2000" b="1" dirty="0" smtClean="0">
                <a:latin typeface="Times New Roman" pitchFamily="18" charset="0"/>
                <a:cs typeface="Times New Roman" pitchFamily="18" charset="0"/>
              </a:rPr>
              <a:t>Petrol ürünlerinin üretiminde</a:t>
            </a:r>
            <a:endParaRPr lang="tr-TR" sz="2000" dirty="0" smtClean="0">
              <a:latin typeface="Times New Roman" pitchFamily="18" charset="0"/>
              <a:cs typeface="Times New Roman" pitchFamily="18" charset="0"/>
            </a:endParaRPr>
          </a:p>
          <a:p>
            <a:r>
              <a:rPr lang="tr-TR" sz="2000" dirty="0" smtClean="0">
                <a:latin typeface="Times New Roman" pitchFamily="18" charset="0"/>
                <a:cs typeface="Times New Roman" pitchFamily="18" charset="0"/>
              </a:rPr>
              <a:t>	Burada genellikle </a:t>
            </a:r>
            <a:r>
              <a:rPr lang="tr-TR" sz="2000" dirty="0" err="1" smtClean="0">
                <a:latin typeface="Times New Roman" pitchFamily="18" charset="0"/>
                <a:cs typeface="Times New Roman" pitchFamily="18" charset="0"/>
              </a:rPr>
              <a:t>adsorpsiyon</a:t>
            </a:r>
            <a:r>
              <a:rPr lang="tr-TR" sz="2000" dirty="0" smtClean="0">
                <a:latin typeface="Times New Roman" pitchFamily="18" charset="0"/>
                <a:cs typeface="Times New Roman" pitchFamily="18" charset="0"/>
              </a:rPr>
              <a:t> kapasiteleri ve etkin gözenek çapları doğal zeolitlere göre daha yüksek olan sentetik zeolitler kullanılmakla birlikte, petrol ve gaz içeren alanların aranması ve </a:t>
            </a:r>
            <a:r>
              <a:rPr lang="tr-TR" sz="2000" dirty="0" err="1" smtClean="0">
                <a:latin typeface="Times New Roman" pitchFamily="18" charset="0"/>
                <a:cs typeface="Times New Roman" pitchFamily="18" charset="0"/>
              </a:rPr>
              <a:t>paleoortam</a:t>
            </a:r>
            <a:r>
              <a:rPr lang="tr-TR" sz="2000" dirty="0" smtClean="0">
                <a:latin typeface="Times New Roman" pitchFamily="18" charset="0"/>
                <a:cs typeface="Times New Roman" pitchFamily="18" charset="0"/>
              </a:rPr>
              <a:t> koşullarının belirlenmesinde önemli bilgiler veren doğal zeolitler, petrol ve gaz üretimi ile bunların </a:t>
            </a:r>
            <a:r>
              <a:rPr lang="tr-TR" sz="2000" dirty="0" err="1" smtClean="0">
                <a:latin typeface="Times New Roman" pitchFamily="18" charset="0"/>
                <a:cs typeface="Times New Roman" pitchFamily="18" charset="0"/>
              </a:rPr>
              <a:t>rafinasyonunda</a:t>
            </a:r>
            <a:r>
              <a:rPr lang="tr-TR" sz="2000" dirty="0" smtClean="0">
                <a:latin typeface="Times New Roman" pitchFamily="18" charset="0"/>
                <a:cs typeface="Times New Roman" pitchFamily="18" charset="0"/>
              </a:rPr>
              <a:t> bazı özel uygulamalarda kullanılabilmektedir. Tabii gazlarda su ve CO</a:t>
            </a:r>
            <a:r>
              <a:rPr lang="tr-TR" sz="1200" dirty="0" smtClean="0">
                <a:latin typeface="Times New Roman" pitchFamily="18" charset="0"/>
                <a:cs typeface="Times New Roman" pitchFamily="18" charset="0"/>
              </a:rPr>
              <a:t>2</a:t>
            </a:r>
            <a:r>
              <a:rPr lang="tr-TR" sz="2000" dirty="0" smtClean="0">
                <a:latin typeface="Times New Roman" pitchFamily="18" charset="0"/>
                <a:cs typeface="Times New Roman" pitchFamily="18" charset="0"/>
              </a:rPr>
              <a:t>; </a:t>
            </a:r>
            <a:r>
              <a:rPr lang="tr-TR" sz="2000" dirty="0" err="1" smtClean="0">
                <a:latin typeface="Times New Roman" pitchFamily="18" charset="0"/>
                <a:cs typeface="Times New Roman" pitchFamily="18" charset="0"/>
              </a:rPr>
              <a:t>mordenit</a:t>
            </a:r>
            <a:r>
              <a:rPr lang="tr-TR" sz="2000" dirty="0" smtClean="0">
                <a:latin typeface="Times New Roman" pitchFamily="18" charset="0"/>
                <a:cs typeface="Times New Roman" pitchFamily="18" charset="0"/>
              </a:rPr>
              <a:t>, </a:t>
            </a:r>
            <a:r>
              <a:rPr lang="tr-TR" sz="2000" dirty="0" err="1" smtClean="0">
                <a:latin typeface="Times New Roman" pitchFamily="18" charset="0"/>
                <a:cs typeface="Times New Roman" pitchFamily="18" charset="0"/>
              </a:rPr>
              <a:t>şabazit</a:t>
            </a:r>
            <a:r>
              <a:rPr lang="tr-TR" sz="2000" dirty="0" smtClean="0">
                <a:latin typeface="Times New Roman" pitchFamily="18" charset="0"/>
                <a:cs typeface="Times New Roman" pitchFamily="18" charset="0"/>
              </a:rPr>
              <a:t> ve </a:t>
            </a:r>
            <a:r>
              <a:rPr lang="tr-TR" sz="2000" dirty="0" err="1" smtClean="0">
                <a:latin typeface="Times New Roman" pitchFamily="18" charset="0"/>
                <a:cs typeface="Times New Roman" pitchFamily="18" charset="0"/>
              </a:rPr>
              <a:t>klinoptilolit</a:t>
            </a:r>
            <a:r>
              <a:rPr lang="tr-TR" sz="2000" dirty="0" smtClean="0">
                <a:latin typeface="Times New Roman" pitchFamily="18" charset="0"/>
                <a:cs typeface="Times New Roman" pitchFamily="18" charset="0"/>
              </a:rPr>
              <a:t> kullanılarak ayrılmaktadır. Ayrıca doğal zeolitlerden petrol </a:t>
            </a:r>
            <a:r>
              <a:rPr lang="tr-TR" sz="2000" dirty="0" err="1" smtClean="0">
                <a:latin typeface="Times New Roman" pitchFamily="18" charset="0"/>
                <a:cs typeface="Times New Roman" pitchFamily="18" charset="0"/>
              </a:rPr>
              <a:t>rafinasyonunda</a:t>
            </a:r>
            <a:r>
              <a:rPr lang="tr-TR" sz="2000" dirty="0" smtClean="0">
                <a:latin typeface="Times New Roman" pitchFamily="18" charset="0"/>
                <a:cs typeface="Times New Roman" pitchFamily="18" charset="0"/>
              </a:rPr>
              <a:t> yararlanılabilecek nitelikte katalizörler üretilmiştir.</a:t>
            </a:r>
          </a:p>
          <a:p>
            <a:r>
              <a:rPr lang="tr-TR" sz="2000" dirty="0" smtClean="0">
                <a:latin typeface="Times New Roman" pitchFamily="18" charset="0"/>
                <a:cs typeface="Times New Roman" pitchFamily="18" charset="0"/>
              </a:rPr>
              <a:t> </a:t>
            </a:r>
          </a:p>
          <a:p>
            <a:r>
              <a:rPr lang="tr-TR" sz="2000" b="1" dirty="0" smtClean="0">
                <a:latin typeface="Times New Roman" pitchFamily="18" charset="0"/>
                <a:cs typeface="Times New Roman" pitchFamily="18" charset="0"/>
              </a:rPr>
              <a:t>	Organik atıkların muamelesinde</a:t>
            </a:r>
            <a:endParaRPr lang="tr-TR" sz="2000" dirty="0" smtClean="0">
              <a:latin typeface="Times New Roman" pitchFamily="18" charset="0"/>
              <a:cs typeface="Times New Roman" pitchFamily="18" charset="0"/>
            </a:endParaRPr>
          </a:p>
          <a:p>
            <a:r>
              <a:rPr lang="tr-TR" sz="2000" dirty="0" smtClean="0">
                <a:latin typeface="Times New Roman" pitchFamily="18" charset="0"/>
                <a:cs typeface="Times New Roman" pitchFamily="18" charset="0"/>
              </a:rPr>
              <a:t>	Bu alanda kullanılan zeolitler, dışkılardan yayılan kötü kokuların giderilmesini nem içeriklerinin kontrolü ve dışkıların oksijensiz ortamda çürümesi ile oluşan metan gazının diğer gazlardan ayrılmasını sağlamaktadır. Koku giderimi ve nem içeriğinin kontrolü ile hayvan barınaklarında sağlıklı ortamlar elde edilmektedir</a:t>
            </a:r>
            <a:endParaRPr lang="tr-TR" sz="2000" dirty="0">
              <a:latin typeface="Times New Roman" pitchFamily="18" charset="0"/>
              <a:cs typeface="Times New Roman" pitchFamily="18" charset="0"/>
            </a:endParaRPr>
          </a:p>
        </p:txBody>
      </p:sp>
      <p:sp>
        <p:nvSpPr>
          <p:cNvPr id="5" name="1 Başlık"/>
          <p:cNvSpPr>
            <a:spLocks noGrp="1"/>
          </p:cNvSpPr>
          <p:nvPr>
            <p:ph type="title"/>
          </p:nvPr>
        </p:nvSpPr>
        <p:spPr>
          <a:xfrm>
            <a:off x="0" y="457200"/>
            <a:ext cx="9144000" cy="838200"/>
          </a:xfrm>
        </p:spPr>
        <p:txBody>
          <a:bodyPr>
            <a:normAutofit/>
          </a:bodyPr>
          <a:lstStyle/>
          <a:p>
            <a:pPr algn="ctr"/>
            <a:r>
              <a:rPr lang="tr-TR" sz="2800" b="1" dirty="0" smtClean="0">
                <a:latin typeface="Times New Roman" pitchFamily="18" charset="0"/>
                <a:cs typeface="Times New Roman" pitchFamily="18" charset="0"/>
              </a:rPr>
              <a:t>ZEOLİTLER’İN </a:t>
            </a:r>
            <a:r>
              <a:rPr lang="tr-TR" sz="2800" b="1" dirty="0" err="1" smtClean="0">
                <a:latin typeface="Times New Roman" pitchFamily="18" charset="0"/>
                <a:cs typeface="Times New Roman" pitchFamily="18" charset="0"/>
              </a:rPr>
              <a:t>Adsorban</a:t>
            </a:r>
            <a:r>
              <a:rPr lang="tr-TR" sz="2800" b="1" dirty="0" smtClean="0">
                <a:latin typeface="Times New Roman" pitchFamily="18" charset="0"/>
                <a:cs typeface="Times New Roman" pitchFamily="18" charset="0"/>
              </a:rPr>
              <a:t> olarak </a:t>
            </a:r>
            <a:r>
              <a:rPr lang="tr-TR" sz="2800" b="1" dirty="0" err="1" smtClean="0">
                <a:latin typeface="Times New Roman" pitchFamily="18" charset="0"/>
                <a:cs typeface="Times New Roman" pitchFamily="18" charset="0"/>
              </a:rPr>
              <a:t>kullanIMI</a:t>
            </a:r>
            <a:endParaRPr lang="tr-TR" sz="2800" b="1" dirty="0">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İçerik Yer Tutucusu"/>
          <p:cNvSpPr txBox="1">
            <a:spLocks/>
          </p:cNvSpPr>
          <p:nvPr/>
        </p:nvSpPr>
        <p:spPr>
          <a:xfrm>
            <a:off x="245902" y="1412776"/>
            <a:ext cx="8748464" cy="4813995"/>
          </a:xfrm>
          <a:prstGeom prst="rect">
            <a:avLst/>
          </a:prstGeom>
        </p:spPr>
        <p:txBody>
          <a:bodyPr vert="horz">
            <a:noAutofit/>
          </a:bodyPr>
          <a:lstStyle/>
          <a:p>
            <a:pPr algn="ctr"/>
            <a:r>
              <a:rPr lang="tr-TR" sz="2400" dirty="0" smtClean="0">
                <a:latin typeface="Times New Roman" pitchFamily="18" charset="0"/>
                <a:cs typeface="Times New Roman" pitchFamily="18" charset="0"/>
              </a:rPr>
              <a:t>SONUÇ</a:t>
            </a:r>
          </a:p>
          <a:p>
            <a:pPr algn="just"/>
            <a:endParaRPr lang="tr-TR" sz="2400" dirty="0" smtClean="0">
              <a:latin typeface="Times New Roman" pitchFamily="18" charset="0"/>
              <a:cs typeface="Times New Roman" pitchFamily="18" charset="0"/>
            </a:endParaRPr>
          </a:p>
          <a:p>
            <a:pPr algn="just"/>
            <a:r>
              <a:rPr lang="tr-TR" sz="2400" dirty="0" smtClean="0">
                <a:latin typeface="Times New Roman" pitchFamily="18" charset="0"/>
                <a:cs typeface="Times New Roman" pitchFamily="18" charset="0"/>
              </a:rPr>
              <a:t>	Önemli rezerv potansiyeline sahip olan ülkemizde, başlatılan çalışmalarla tespit edilen rezervlerinin, kullanım alanlarının ve teknolojik özelliklerinin geniş bir şekilde araştırılması gereklidir. 	</a:t>
            </a:r>
          </a:p>
          <a:p>
            <a:pPr algn="just"/>
            <a:r>
              <a:rPr lang="tr-TR" sz="2400" dirty="0" smtClean="0">
                <a:latin typeface="Times New Roman" pitchFamily="18" charset="0"/>
                <a:cs typeface="Times New Roman" pitchFamily="18" charset="0"/>
              </a:rPr>
              <a:t>	</a:t>
            </a:r>
          </a:p>
          <a:p>
            <a:pPr algn="just"/>
            <a:r>
              <a:rPr lang="tr-TR" sz="2400" dirty="0" smtClean="0">
                <a:latin typeface="Times New Roman" pitchFamily="18" charset="0"/>
                <a:cs typeface="Times New Roman" pitchFamily="18" charset="0"/>
              </a:rPr>
              <a:t>	Böylece, doğal zeolit potansiyelimizin ülke ekonomisine katkı sağlamasının yanı sıra, ülkemizde tarım ve hayvancılık ile ciddi boyutlarda insanlığı tehdit eden çevre kirliliğini önlemek amacıyla kullanılmasıyla da büyük yararlar sağlayacaktır.</a:t>
            </a:r>
            <a:endParaRPr lang="tr-TR" sz="2400" dirty="0">
              <a:latin typeface="Times New Roman" pitchFamily="18" charset="0"/>
              <a:cs typeface="Times New Roman" pitchFamily="18" charset="0"/>
            </a:endParaRPr>
          </a:p>
        </p:txBody>
      </p:sp>
      <p:sp>
        <p:nvSpPr>
          <p:cNvPr id="5" name="1 Başlık"/>
          <p:cNvSpPr>
            <a:spLocks noGrp="1"/>
          </p:cNvSpPr>
          <p:nvPr>
            <p:ph type="title"/>
          </p:nvPr>
        </p:nvSpPr>
        <p:spPr>
          <a:xfrm>
            <a:off x="0" y="457200"/>
            <a:ext cx="9144000" cy="838200"/>
          </a:xfrm>
        </p:spPr>
        <p:txBody>
          <a:bodyPr>
            <a:normAutofit/>
          </a:bodyPr>
          <a:lstStyle/>
          <a:p>
            <a:pPr algn="ctr"/>
            <a:r>
              <a:rPr lang="tr-TR" sz="2800" b="1" dirty="0" smtClean="0">
                <a:latin typeface="Times New Roman" pitchFamily="18" charset="0"/>
                <a:cs typeface="Times New Roman" pitchFamily="18" charset="0"/>
              </a:rPr>
              <a:t>ZEOLİTLER’İN </a:t>
            </a:r>
            <a:r>
              <a:rPr lang="tr-TR" sz="2800" b="1" dirty="0" err="1" smtClean="0">
                <a:latin typeface="Times New Roman" pitchFamily="18" charset="0"/>
                <a:cs typeface="Times New Roman" pitchFamily="18" charset="0"/>
              </a:rPr>
              <a:t>Adsorban</a:t>
            </a:r>
            <a:r>
              <a:rPr lang="tr-TR" sz="2800" b="1" dirty="0" smtClean="0">
                <a:latin typeface="Times New Roman" pitchFamily="18" charset="0"/>
                <a:cs typeface="Times New Roman" pitchFamily="18" charset="0"/>
              </a:rPr>
              <a:t> olarak </a:t>
            </a:r>
            <a:r>
              <a:rPr lang="tr-TR" sz="2800" b="1" dirty="0" err="1" smtClean="0">
                <a:latin typeface="Times New Roman" pitchFamily="18" charset="0"/>
                <a:cs typeface="Times New Roman" pitchFamily="18" charset="0"/>
              </a:rPr>
              <a:t>kullanIMI</a:t>
            </a:r>
            <a:endParaRPr lang="tr-TR" sz="2800" b="1"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ezinti">
  <a:themeElements>
    <a:clrScheme name="Gezinti">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Gezinti">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Gezinti">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267</TotalTime>
  <Words>681</Words>
  <Application>Microsoft Office PowerPoint</Application>
  <PresentationFormat>Ekran Gösterisi (4:3)</PresentationFormat>
  <Paragraphs>437</Paragraphs>
  <Slides>33</Slides>
  <Notes>0</Notes>
  <HiddenSlides>0</HiddenSlides>
  <MMClips>0</MMClips>
  <ScaleCrop>false</ScaleCrop>
  <HeadingPairs>
    <vt:vector size="4" baseType="variant">
      <vt:variant>
        <vt:lpstr>Tema</vt:lpstr>
      </vt:variant>
      <vt:variant>
        <vt:i4>1</vt:i4>
      </vt:variant>
      <vt:variant>
        <vt:lpstr>Slayt Başlıkları</vt:lpstr>
      </vt:variant>
      <vt:variant>
        <vt:i4>33</vt:i4>
      </vt:variant>
    </vt:vector>
  </HeadingPairs>
  <TitlesOfParts>
    <vt:vector size="34" baseType="lpstr">
      <vt:lpstr>Gezinti</vt:lpstr>
      <vt:lpstr>Slayt 1</vt:lpstr>
      <vt:lpstr>ZEOLİTLER</vt:lpstr>
      <vt:lpstr>ZEOLİTLER</vt:lpstr>
      <vt:lpstr>ZEOLİTLER</vt:lpstr>
      <vt:lpstr>ZEOLİTLER</vt:lpstr>
      <vt:lpstr>ZEOLİTLER</vt:lpstr>
      <vt:lpstr>ZEOLİTLER</vt:lpstr>
      <vt:lpstr>ZEOLİTLER</vt:lpstr>
      <vt:lpstr>ZEOLİTLER</vt:lpstr>
      <vt:lpstr>ZEOLİTLER</vt:lpstr>
      <vt:lpstr>ZEOLİTLER</vt:lpstr>
      <vt:lpstr>ZEOLİTLER</vt:lpstr>
      <vt:lpstr>ZEOLİTLER</vt:lpstr>
      <vt:lpstr>ZEOLİTLER</vt:lpstr>
      <vt:lpstr>ZEOLİTLER</vt:lpstr>
      <vt:lpstr>ZEOLİTLER</vt:lpstr>
      <vt:lpstr>ZEOLİTLER</vt:lpstr>
      <vt:lpstr>ZEOLİTLER</vt:lpstr>
      <vt:lpstr>ZEOLİTLER</vt:lpstr>
      <vt:lpstr>ZEOLİTLER</vt:lpstr>
      <vt:lpstr>ZEOLİTLER</vt:lpstr>
      <vt:lpstr>ZEOLİTLER</vt:lpstr>
      <vt:lpstr>ZEOLİTLER</vt:lpstr>
      <vt:lpstr>ZEOLİTLER</vt:lpstr>
      <vt:lpstr>ZEOLİTLER</vt:lpstr>
      <vt:lpstr>ZEOLİTLER</vt:lpstr>
      <vt:lpstr>ZEOLİTLER’İN Adsorban olarak kullanIMI</vt:lpstr>
      <vt:lpstr>ZEOLİTLER’İN Adsorban olarak kullanIMI</vt:lpstr>
      <vt:lpstr>ZEOLİTLER’İN Adsorban olarak kullanIMI</vt:lpstr>
      <vt:lpstr>ZEOLİTLER’İN Adsorban olarak kullanIMI</vt:lpstr>
      <vt:lpstr>ZEOLİTLER’İN Adsorban olarak kullanIMI</vt:lpstr>
      <vt:lpstr>ZEOLİTLER’İN Adsorban olarak kullanIMI</vt:lpstr>
      <vt:lpstr>ZEOLİTLER’İN Adsorban olarak kullanIMI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EV</dc:creator>
  <cp:lastModifiedBy>EV</cp:lastModifiedBy>
  <cp:revision>34</cp:revision>
  <dcterms:created xsi:type="dcterms:W3CDTF">2011-12-26T20:45:44Z</dcterms:created>
  <dcterms:modified xsi:type="dcterms:W3CDTF">2011-12-27T10:29:02Z</dcterms:modified>
</cp:coreProperties>
</file>