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63" r:id="rId5"/>
    <p:sldId id="264" r:id="rId6"/>
    <p:sldId id="265" r:id="rId7"/>
    <p:sldId id="266" r:id="rId8"/>
    <p:sldId id="267" r:id="rId9"/>
    <p:sldId id="268" r:id="rId10"/>
    <p:sldId id="269" r:id="rId11"/>
    <p:sldId id="260" r:id="rId12"/>
    <p:sldId id="261" r:id="rId13"/>
    <p:sldId id="262" r:id="rId14"/>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7" d="100"/>
          <a:sy n="67" d="100"/>
        </p:scale>
        <p:origin x="75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tr-TR" smtClean="0"/>
              <a:t>Asıl başlık stili için tıklatın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D6ED92ED-E533-4E7D-AFAB-264F5DA45397}" type="datetimeFigureOut">
              <a:rPr lang="tr-TR" smtClean="0"/>
              <a:t>18.3.2020</a:t>
            </a:fld>
            <a:endParaRPr lang="tr-TR"/>
          </a:p>
        </p:txBody>
      </p:sp>
      <p:sp>
        <p:nvSpPr>
          <p:cNvPr id="5" name="Footer Placeholder 4"/>
          <p:cNvSpPr>
            <a:spLocks noGrp="1"/>
          </p:cNvSpPr>
          <p:nvPr>
            <p:ph type="ftr" sz="quarter" idx="11"/>
          </p:nvPr>
        </p:nvSpPr>
        <p:spPr/>
        <p:txBody>
          <a:bodyPr/>
          <a:lstStyle/>
          <a:p>
            <a:endParaRPr lang="tr-T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5FA5010A-0C30-42B2-8C3E-93C8714F7288}" type="slidenum">
              <a:rPr lang="tr-TR" smtClean="0"/>
              <a:t>‹#›</a:t>
            </a:fld>
            <a:endParaRPr lang="tr-TR"/>
          </a:p>
        </p:txBody>
      </p:sp>
    </p:spTree>
    <p:extLst>
      <p:ext uri="{BB962C8B-B14F-4D97-AF65-F5344CB8AC3E}">
        <p14:creationId xmlns:p14="http://schemas.microsoft.com/office/powerpoint/2010/main" val="10527269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tr-TR" smtClean="0"/>
              <a:t>Asıl başlık stili için tıklatın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D6ED92ED-E533-4E7D-AFAB-264F5DA45397}" type="datetimeFigureOut">
              <a:rPr lang="tr-TR" smtClean="0"/>
              <a:t>18.3.2020</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FA5010A-0C30-42B2-8C3E-93C8714F7288}" type="slidenum">
              <a:rPr lang="tr-TR" smtClean="0"/>
              <a:t>‹#›</a:t>
            </a:fld>
            <a:endParaRPr lang="tr-TR"/>
          </a:p>
        </p:txBody>
      </p:sp>
    </p:spTree>
    <p:extLst>
      <p:ext uri="{BB962C8B-B14F-4D97-AF65-F5344CB8AC3E}">
        <p14:creationId xmlns:p14="http://schemas.microsoft.com/office/powerpoint/2010/main" val="38233442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D6ED92ED-E533-4E7D-AFAB-264F5DA45397}" type="datetimeFigureOut">
              <a:rPr lang="tr-TR" smtClean="0"/>
              <a:t>18.3.2020</a:t>
            </a:fld>
            <a:endParaRPr lang="tr-TR"/>
          </a:p>
        </p:txBody>
      </p:sp>
      <p:sp>
        <p:nvSpPr>
          <p:cNvPr id="5" name="Footer Placeholder 4"/>
          <p:cNvSpPr>
            <a:spLocks noGrp="1"/>
          </p:cNvSpPr>
          <p:nvPr>
            <p:ph type="ftr" sz="quarter" idx="11"/>
          </p:nvPr>
        </p:nvSpPr>
        <p:spPr/>
        <p:txBody>
          <a:bodyPr/>
          <a:lstStyle/>
          <a:p>
            <a:endParaRPr lang="tr-T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5FA5010A-0C30-42B2-8C3E-93C8714F7288}" type="slidenum">
              <a:rPr lang="tr-TR" smtClean="0"/>
              <a:t>‹#›</a:t>
            </a:fld>
            <a:endParaRPr lang="tr-TR"/>
          </a:p>
        </p:txBody>
      </p:sp>
    </p:spTree>
    <p:extLst>
      <p:ext uri="{BB962C8B-B14F-4D97-AF65-F5344CB8AC3E}">
        <p14:creationId xmlns:p14="http://schemas.microsoft.com/office/powerpoint/2010/main" val="589071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D6ED92ED-E533-4E7D-AFAB-264F5DA45397}" type="datetimeFigureOut">
              <a:rPr lang="tr-TR" smtClean="0"/>
              <a:t>18.3.2020</a:t>
            </a:fld>
            <a:endParaRPr lang="tr-TR"/>
          </a:p>
        </p:txBody>
      </p:sp>
      <p:sp>
        <p:nvSpPr>
          <p:cNvPr id="6" name="Footer Placeholder 5"/>
          <p:cNvSpPr>
            <a:spLocks noGrp="1"/>
          </p:cNvSpPr>
          <p:nvPr>
            <p:ph type="ftr" sz="quarter" idx="11"/>
          </p:nvPr>
        </p:nvSpPr>
        <p:spPr/>
        <p:txBody>
          <a:bodyPr/>
          <a:lstStyle/>
          <a:p>
            <a:endParaRPr lang="tr-T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5FA5010A-0C30-42B2-8C3E-93C8714F7288}" type="slidenum">
              <a:rPr lang="tr-TR" smtClean="0"/>
              <a:t>‹#›</a:t>
            </a:fld>
            <a:endParaRPr lang="tr-TR"/>
          </a:p>
        </p:txBody>
      </p:sp>
    </p:spTree>
    <p:extLst>
      <p:ext uri="{BB962C8B-B14F-4D97-AF65-F5344CB8AC3E}">
        <p14:creationId xmlns:p14="http://schemas.microsoft.com/office/powerpoint/2010/main" val="27747736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D6ED92ED-E533-4E7D-AFAB-264F5DA45397}" type="datetimeFigureOut">
              <a:rPr lang="tr-TR" smtClean="0"/>
              <a:t>18.3.2020</a:t>
            </a:fld>
            <a:endParaRPr lang="tr-TR"/>
          </a:p>
        </p:txBody>
      </p:sp>
      <p:sp>
        <p:nvSpPr>
          <p:cNvPr id="8" name="Footer Placeholder 7"/>
          <p:cNvSpPr>
            <a:spLocks noGrp="1"/>
          </p:cNvSpPr>
          <p:nvPr>
            <p:ph type="ftr" sz="quarter" idx="11"/>
          </p:nvPr>
        </p:nvSpPr>
        <p:spPr/>
        <p:txBody>
          <a:bodyPr/>
          <a:lstStyle/>
          <a:p>
            <a:endParaRPr lang="tr-T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5FA5010A-0C30-42B2-8C3E-93C8714F7288}" type="slidenum">
              <a:rPr lang="tr-TR" smtClean="0"/>
              <a:t>‹#›</a:t>
            </a:fld>
            <a:endParaRPr lang="tr-TR"/>
          </a:p>
        </p:txBody>
      </p:sp>
    </p:spTree>
    <p:extLst>
      <p:ext uri="{BB962C8B-B14F-4D97-AF65-F5344CB8AC3E}">
        <p14:creationId xmlns:p14="http://schemas.microsoft.com/office/powerpoint/2010/main" val="26714964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D6ED92ED-E533-4E7D-AFAB-264F5DA45397}" type="datetimeFigureOut">
              <a:rPr lang="tr-TR" smtClean="0"/>
              <a:t>18.3.2020</a:t>
            </a:fld>
            <a:endParaRPr lang="tr-TR"/>
          </a:p>
        </p:txBody>
      </p:sp>
      <p:sp>
        <p:nvSpPr>
          <p:cNvPr id="4" name="Footer Placeholder 3"/>
          <p:cNvSpPr>
            <a:spLocks noGrp="1"/>
          </p:cNvSpPr>
          <p:nvPr>
            <p:ph type="ftr" sz="quarter" idx="11"/>
          </p:nvPr>
        </p:nvSpPr>
        <p:spPr/>
        <p:txBody>
          <a:bodyPr/>
          <a:lstStyle/>
          <a:p>
            <a:endParaRPr lang="tr-T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5FA5010A-0C30-42B2-8C3E-93C8714F7288}" type="slidenum">
              <a:rPr lang="tr-TR" smtClean="0"/>
              <a:t>‹#›</a:t>
            </a:fld>
            <a:endParaRPr lang="tr-TR"/>
          </a:p>
        </p:txBody>
      </p:sp>
    </p:spTree>
    <p:extLst>
      <p:ext uri="{BB962C8B-B14F-4D97-AF65-F5344CB8AC3E}">
        <p14:creationId xmlns:p14="http://schemas.microsoft.com/office/powerpoint/2010/main" val="28801748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ED92ED-E533-4E7D-AFAB-264F5DA45397}" type="datetimeFigureOut">
              <a:rPr lang="tr-TR" smtClean="0"/>
              <a:t>18.3.2020</a:t>
            </a:fld>
            <a:endParaRPr lang="tr-TR"/>
          </a:p>
        </p:txBody>
      </p:sp>
      <p:sp>
        <p:nvSpPr>
          <p:cNvPr id="3" name="Footer Placeholder 2"/>
          <p:cNvSpPr>
            <a:spLocks noGrp="1"/>
          </p:cNvSpPr>
          <p:nvPr>
            <p:ph type="ftr" sz="quarter" idx="11"/>
          </p:nvPr>
        </p:nvSpPr>
        <p:spPr/>
        <p:txBody>
          <a:bodyPr/>
          <a:lstStyle/>
          <a:p>
            <a:endParaRPr lang="tr-T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5FA5010A-0C30-42B2-8C3E-93C8714F7288}" type="slidenum">
              <a:rPr lang="tr-TR" smtClean="0"/>
              <a:t>‹#›</a:t>
            </a:fld>
            <a:endParaRPr lang="tr-TR"/>
          </a:p>
        </p:txBody>
      </p:sp>
    </p:spTree>
    <p:extLst>
      <p:ext uri="{BB962C8B-B14F-4D97-AF65-F5344CB8AC3E}">
        <p14:creationId xmlns:p14="http://schemas.microsoft.com/office/powerpoint/2010/main" val="36935248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tr-TR" smtClean="0"/>
              <a:t>Asıl başlık stili için tıklatın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D6ED92ED-E533-4E7D-AFAB-264F5DA45397}" type="datetimeFigureOut">
              <a:rPr lang="tr-TR" smtClean="0"/>
              <a:t>18.3.2020</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5FA5010A-0C30-42B2-8C3E-93C8714F7288}" type="slidenum">
              <a:rPr lang="tr-TR" smtClean="0"/>
              <a:t>‹#›</a:t>
            </a:fld>
            <a:endParaRPr lang="tr-TR"/>
          </a:p>
        </p:txBody>
      </p:sp>
    </p:spTree>
    <p:extLst>
      <p:ext uri="{BB962C8B-B14F-4D97-AF65-F5344CB8AC3E}">
        <p14:creationId xmlns:p14="http://schemas.microsoft.com/office/powerpoint/2010/main" val="42536308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D6ED92ED-E533-4E7D-AFAB-264F5DA45397}" type="datetimeFigureOut">
              <a:rPr lang="tr-TR" smtClean="0"/>
              <a:t>18.3.2020</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FA5010A-0C30-42B2-8C3E-93C8714F7288}" type="slidenum">
              <a:rPr lang="tr-TR" smtClean="0"/>
              <a:t>‹#›</a:t>
            </a:fld>
            <a:endParaRPr lang="tr-TR"/>
          </a:p>
        </p:txBody>
      </p:sp>
    </p:spTree>
    <p:extLst>
      <p:ext uri="{BB962C8B-B14F-4D97-AF65-F5344CB8AC3E}">
        <p14:creationId xmlns:p14="http://schemas.microsoft.com/office/powerpoint/2010/main" val="16743867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D6ED92ED-E533-4E7D-AFAB-264F5DA45397}" type="datetimeFigureOut">
              <a:rPr lang="tr-TR" smtClean="0"/>
              <a:t>18.3.2020</a:t>
            </a:fld>
            <a:endParaRPr lang="tr-TR"/>
          </a:p>
        </p:txBody>
      </p:sp>
      <p:sp>
        <p:nvSpPr>
          <p:cNvPr id="5" name="Footer Placeholder 4"/>
          <p:cNvSpPr>
            <a:spLocks noGrp="1"/>
          </p:cNvSpPr>
          <p:nvPr>
            <p:ph type="ftr" sz="quarter" idx="11"/>
          </p:nvPr>
        </p:nvSpPr>
        <p:spPr/>
        <p:txBody>
          <a:bodyPr/>
          <a:lstStyle/>
          <a:p>
            <a:endParaRPr lang="tr-T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5FA5010A-0C30-42B2-8C3E-93C8714F7288}" type="slidenum">
              <a:rPr lang="tr-TR" smtClean="0"/>
              <a:t>‹#›</a:t>
            </a:fld>
            <a:endParaRPr lang="tr-TR"/>
          </a:p>
        </p:txBody>
      </p:sp>
    </p:spTree>
    <p:extLst>
      <p:ext uri="{BB962C8B-B14F-4D97-AF65-F5344CB8AC3E}">
        <p14:creationId xmlns:p14="http://schemas.microsoft.com/office/powerpoint/2010/main" val="20722270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smtClean="0"/>
              <a:t>Asıl başlık stili için tıklatın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D6ED92ED-E533-4E7D-AFAB-264F5DA45397}" type="datetimeFigureOut">
              <a:rPr lang="tr-TR" smtClean="0"/>
              <a:t>18.3.2020</a:t>
            </a:fld>
            <a:endParaRPr lang="tr-TR"/>
          </a:p>
        </p:txBody>
      </p:sp>
      <p:sp>
        <p:nvSpPr>
          <p:cNvPr id="5" name="Footer Placeholder 4"/>
          <p:cNvSpPr>
            <a:spLocks noGrp="1"/>
          </p:cNvSpPr>
          <p:nvPr>
            <p:ph type="ftr" sz="quarter" idx="11"/>
          </p:nvPr>
        </p:nvSpPr>
        <p:spPr/>
        <p:txBody>
          <a:bodyPr/>
          <a:lstStyle/>
          <a:p>
            <a:endParaRPr lang="tr-T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5FA5010A-0C30-42B2-8C3E-93C8714F7288}" type="slidenum">
              <a:rPr lang="tr-TR" smtClean="0"/>
              <a:t>‹#›</a:t>
            </a:fld>
            <a:endParaRPr lang="tr-T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6281246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düzenlemek için tıklatın</a:t>
            </a:r>
          </a:p>
        </p:txBody>
      </p:sp>
      <p:sp>
        <p:nvSpPr>
          <p:cNvPr id="5" name="Date Placeholder 4"/>
          <p:cNvSpPr>
            <a:spLocks noGrp="1"/>
          </p:cNvSpPr>
          <p:nvPr>
            <p:ph type="dt" sz="half" idx="10"/>
          </p:nvPr>
        </p:nvSpPr>
        <p:spPr/>
        <p:txBody>
          <a:bodyPr/>
          <a:lstStyle/>
          <a:p>
            <a:fld id="{D6ED92ED-E533-4E7D-AFAB-264F5DA45397}" type="datetimeFigureOut">
              <a:rPr lang="tr-TR" smtClean="0"/>
              <a:t>18.3.2020</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FA5010A-0C30-42B2-8C3E-93C8714F7288}" type="slidenum">
              <a:rPr lang="tr-TR" smtClean="0"/>
              <a:t>‹#›</a:t>
            </a:fld>
            <a:endParaRPr lang="tr-TR"/>
          </a:p>
        </p:txBody>
      </p:sp>
    </p:spTree>
    <p:extLst>
      <p:ext uri="{BB962C8B-B14F-4D97-AF65-F5344CB8AC3E}">
        <p14:creationId xmlns:p14="http://schemas.microsoft.com/office/powerpoint/2010/main" val="42895530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smtClean="0"/>
              <a:t>Asıl başlık stili için tıklatın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düzenlemek için tıklatın</a:t>
            </a:r>
          </a:p>
        </p:txBody>
      </p:sp>
      <p:sp>
        <p:nvSpPr>
          <p:cNvPr id="5" name="Date Placeholder 4"/>
          <p:cNvSpPr>
            <a:spLocks noGrp="1"/>
          </p:cNvSpPr>
          <p:nvPr>
            <p:ph type="dt" sz="half" idx="10"/>
          </p:nvPr>
        </p:nvSpPr>
        <p:spPr/>
        <p:txBody>
          <a:bodyPr/>
          <a:lstStyle/>
          <a:p>
            <a:fld id="{D6ED92ED-E533-4E7D-AFAB-264F5DA45397}" type="datetimeFigureOut">
              <a:rPr lang="tr-TR" smtClean="0"/>
              <a:t>18.3.2020</a:t>
            </a:fld>
            <a:endParaRPr lang="tr-TR"/>
          </a:p>
        </p:txBody>
      </p:sp>
      <p:sp>
        <p:nvSpPr>
          <p:cNvPr id="6" name="Footer Placeholder 5"/>
          <p:cNvSpPr>
            <a:spLocks noGrp="1"/>
          </p:cNvSpPr>
          <p:nvPr>
            <p:ph type="ftr" sz="quarter" idx="11"/>
          </p:nvPr>
        </p:nvSpPr>
        <p:spPr/>
        <p:txBody>
          <a:bodyPr/>
          <a:lstStyle/>
          <a:p>
            <a:endParaRPr lang="tr-T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FA5010A-0C30-42B2-8C3E-93C8714F7288}" type="slidenum">
              <a:rPr lang="tr-TR" smtClean="0"/>
              <a:t>‹#›</a:t>
            </a:fld>
            <a:endParaRPr lang="tr-T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4863938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tr-TR" smtClean="0"/>
              <a:t>Asıl başlık stili için tıklatın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düzenlemek için tıklatın</a:t>
            </a:r>
          </a:p>
        </p:txBody>
      </p:sp>
      <p:sp>
        <p:nvSpPr>
          <p:cNvPr id="5" name="Date Placeholder 4"/>
          <p:cNvSpPr>
            <a:spLocks noGrp="1"/>
          </p:cNvSpPr>
          <p:nvPr>
            <p:ph type="dt" sz="half" idx="10"/>
          </p:nvPr>
        </p:nvSpPr>
        <p:spPr/>
        <p:txBody>
          <a:bodyPr/>
          <a:lstStyle/>
          <a:p>
            <a:fld id="{D6ED92ED-E533-4E7D-AFAB-264F5DA45397}" type="datetimeFigureOut">
              <a:rPr lang="tr-TR" smtClean="0"/>
              <a:t>18.3.2020</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FA5010A-0C30-42B2-8C3E-93C8714F7288}" type="slidenum">
              <a:rPr lang="tr-TR" smtClean="0"/>
              <a:t>‹#›</a:t>
            </a:fld>
            <a:endParaRPr lang="tr-TR"/>
          </a:p>
        </p:txBody>
      </p:sp>
    </p:spTree>
    <p:extLst>
      <p:ext uri="{BB962C8B-B14F-4D97-AF65-F5344CB8AC3E}">
        <p14:creationId xmlns:p14="http://schemas.microsoft.com/office/powerpoint/2010/main" val="12090023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D6ED92ED-E533-4E7D-AFAB-264F5DA45397}" type="datetimeFigureOut">
              <a:rPr lang="tr-TR" smtClean="0"/>
              <a:t>18.3.2020</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FA5010A-0C30-42B2-8C3E-93C8714F7288}" type="slidenum">
              <a:rPr lang="tr-TR" smtClean="0"/>
              <a:t>‹#›</a:t>
            </a:fld>
            <a:endParaRPr lang="tr-TR"/>
          </a:p>
        </p:txBody>
      </p:sp>
    </p:spTree>
    <p:extLst>
      <p:ext uri="{BB962C8B-B14F-4D97-AF65-F5344CB8AC3E}">
        <p14:creationId xmlns:p14="http://schemas.microsoft.com/office/powerpoint/2010/main" val="23521247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D6ED92ED-E533-4E7D-AFAB-264F5DA45397}" type="datetimeFigureOut">
              <a:rPr lang="tr-TR" smtClean="0"/>
              <a:t>18.3.2020</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FA5010A-0C30-42B2-8C3E-93C8714F7288}" type="slidenum">
              <a:rPr lang="tr-TR" smtClean="0"/>
              <a:t>‹#›</a:t>
            </a:fld>
            <a:endParaRPr lang="tr-TR"/>
          </a:p>
        </p:txBody>
      </p:sp>
    </p:spTree>
    <p:extLst>
      <p:ext uri="{BB962C8B-B14F-4D97-AF65-F5344CB8AC3E}">
        <p14:creationId xmlns:p14="http://schemas.microsoft.com/office/powerpoint/2010/main" val="29255581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D6ED92ED-E533-4E7D-AFAB-264F5DA45397}" type="datetimeFigureOut">
              <a:rPr lang="tr-TR" smtClean="0"/>
              <a:t>18.3.2020</a:t>
            </a:fld>
            <a:endParaRPr lang="tr-T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tr-T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5FA5010A-0C30-42B2-8C3E-93C8714F7288}" type="slidenum">
              <a:rPr lang="tr-TR" smtClean="0"/>
              <a:t>‹#›</a:t>
            </a:fld>
            <a:endParaRPr lang="tr-TR"/>
          </a:p>
        </p:txBody>
      </p:sp>
    </p:spTree>
    <p:extLst>
      <p:ext uri="{BB962C8B-B14F-4D97-AF65-F5344CB8AC3E}">
        <p14:creationId xmlns:p14="http://schemas.microsoft.com/office/powerpoint/2010/main" val="9764348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b="1" dirty="0" smtClean="0"/>
              <a:t>KOMPOSTLAMA TEKNİKLERİ</a:t>
            </a:r>
            <a:endParaRPr lang="tr-TR" b="1" dirty="0"/>
          </a:p>
        </p:txBody>
      </p:sp>
      <p:sp>
        <p:nvSpPr>
          <p:cNvPr id="3" name="Alt Başlık 2"/>
          <p:cNvSpPr>
            <a:spLocks noGrp="1"/>
          </p:cNvSpPr>
          <p:nvPr>
            <p:ph type="subTitle" idx="1"/>
          </p:nvPr>
        </p:nvSpPr>
        <p:spPr/>
        <p:txBody>
          <a:bodyPr>
            <a:normAutofit/>
          </a:bodyPr>
          <a:lstStyle/>
          <a:p>
            <a:r>
              <a:rPr lang="tr-TR" sz="3200" b="1" dirty="0" smtClean="0">
                <a:solidFill>
                  <a:srgbClr val="FF0000"/>
                </a:solidFill>
              </a:rPr>
              <a:t>KOMPOSTLAMA TANIM VE TARİHÇE</a:t>
            </a:r>
            <a:endParaRPr lang="tr-TR" sz="3200" b="1" dirty="0">
              <a:solidFill>
                <a:srgbClr val="FF0000"/>
              </a:solidFill>
            </a:endParaRPr>
          </a:p>
        </p:txBody>
      </p:sp>
    </p:spTree>
    <p:extLst>
      <p:ext uri="{BB962C8B-B14F-4D97-AF65-F5344CB8AC3E}">
        <p14:creationId xmlns:p14="http://schemas.microsoft.com/office/powerpoint/2010/main" val="16973269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39 Resim" descr="1-1.jpg"/>
          <p:cNvPicPr/>
          <p:nvPr/>
        </p:nvPicPr>
        <p:blipFill>
          <a:blip r:embed="rId2"/>
          <a:stretch>
            <a:fillRect/>
          </a:stretch>
        </p:blipFill>
        <p:spPr>
          <a:xfrm>
            <a:off x="6501774" y="1643051"/>
            <a:ext cx="4166227" cy="3642215"/>
          </a:xfrm>
          <a:prstGeom prst="rect">
            <a:avLst/>
          </a:prstGeom>
        </p:spPr>
      </p:pic>
      <p:sp>
        <p:nvSpPr>
          <p:cNvPr id="8" name="7 Dikdörtgen"/>
          <p:cNvSpPr/>
          <p:nvPr/>
        </p:nvSpPr>
        <p:spPr>
          <a:xfrm>
            <a:off x="1738282" y="714356"/>
            <a:ext cx="5000660" cy="60007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tr-TR" sz="2200" dirty="0"/>
              <a:t>İnsan popülasyonu hızla artmaktadır. Çevresel döngü sürecini olumsuz yönde etkilemekte,</a:t>
            </a:r>
          </a:p>
          <a:p>
            <a:pPr algn="just"/>
            <a:r>
              <a:rPr lang="tr-TR" sz="2200" dirty="0"/>
              <a:t>Ciddi bir çevre tahribatına neden olmaktadır. </a:t>
            </a:r>
          </a:p>
          <a:p>
            <a:pPr algn="just"/>
            <a:endParaRPr lang="tr-TR" sz="2200" dirty="0"/>
          </a:p>
          <a:p>
            <a:pPr algn="just"/>
            <a:r>
              <a:rPr lang="tr-TR" sz="2200" dirty="0"/>
              <a:t>Çevre kirliliğinde katı atıklar, önemli bir paya sahiptir. </a:t>
            </a:r>
          </a:p>
          <a:p>
            <a:pPr algn="just"/>
            <a:endParaRPr lang="tr-TR" sz="2200" dirty="0"/>
          </a:p>
          <a:p>
            <a:pPr algn="just"/>
            <a:r>
              <a:rPr lang="tr-TR" sz="2200" dirty="0"/>
              <a:t>Katı atıkların çevre ile uyumlu bir şekilde entegre yönetimi; bir başka deyişle, atıkların dengeli bir ürüne dönüştürülerek doğada tekrar kullanılması entegre atık yönetiminin öncelikli hedefleri arasında yer almaktadır. </a:t>
            </a:r>
          </a:p>
        </p:txBody>
      </p:sp>
      <p:sp>
        <p:nvSpPr>
          <p:cNvPr id="24577" name="Rectangle 1"/>
          <p:cNvSpPr>
            <a:spLocks noChangeArrowheads="1"/>
          </p:cNvSpPr>
          <p:nvPr/>
        </p:nvSpPr>
        <p:spPr bwMode="auto">
          <a:xfrm>
            <a:off x="1738283" y="71414"/>
            <a:ext cx="2639953" cy="52322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algn="just" fontAlgn="base">
              <a:spcBef>
                <a:spcPct val="0"/>
              </a:spcBef>
              <a:spcAft>
                <a:spcPct val="0"/>
              </a:spcAft>
            </a:pPr>
            <a:r>
              <a:rPr lang="tr-TR" sz="2800" b="1" dirty="0">
                <a:latin typeface="Times New Roman" pitchFamily="18" charset="0"/>
                <a:ea typeface="Calibri" pitchFamily="34" charset="0"/>
                <a:cs typeface="Times New Roman" pitchFamily="18" charset="0"/>
              </a:rPr>
              <a:t>1.Atık Y</a:t>
            </a:r>
            <a:r>
              <a:rPr lang="tr-TR" sz="2800" b="1" dirty="0">
                <a:latin typeface="Calibri"/>
                <a:ea typeface="Calibri" pitchFamily="34" charset="0"/>
                <a:cs typeface="Times New Roman" pitchFamily="18" charset="0"/>
              </a:rPr>
              <a:t>ö</a:t>
            </a:r>
            <a:r>
              <a:rPr lang="tr-TR" sz="2800" b="1" dirty="0">
                <a:latin typeface="Times New Roman" pitchFamily="18" charset="0"/>
                <a:ea typeface="Calibri" pitchFamily="34" charset="0"/>
                <a:cs typeface="Times New Roman" pitchFamily="18" charset="0"/>
              </a:rPr>
              <a:t>netimi</a:t>
            </a:r>
            <a:endParaRPr lang="tr-TR" sz="4000" dirty="0">
              <a:latin typeface="Arial" pitchFamily="34" charset="0"/>
              <a:cs typeface="Arial" pitchFamily="34" charset="0"/>
            </a:endParaRPr>
          </a:p>
        </p:txBody>
      </p:sp>
    </p:spTree>
    <p:extLst>
      <p:ext uri="{BB962C8B-B14F-4D97-AF65-F5344CB8AC3E}">
        <p14:creationId xmlns:p14="http://schemas.microsoft.com/office/powerpoint/2010/main" val="11554827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Resim" descr="kompost sözlük.jpg"/>
          <p:cNvPicPr>
            <a:picLocks noChangeAspect="1"/>
          </p:cNvPicPr>
          <p:nvPr/>
        </p:nvPicPr>
        <p:blipFill>
          <a:blip r:embed="rId2" cstate="print"/>
          <a:stretch>
            <a:fillRect/>
          </a:stretch>
        </p:blipFill>
        <p:spPr>
          <a:xfrm>
            <a:off x="1524000" y="2153"/>
            <a:ext cx="9144000" cy="6853695"/>
          </a:xfrm>
          <a:prstGeom prst="rect">
            <a:avLst/>
          </a:prstGeom>
        </p:spPr>
      </p:pic>
      <p:pic>
        <p:nvPicPr>
          <p:cNvPr id="7" name="6 Resim" descr="image002.jpg"/>
          <p:cNvPicPr>
            <a:picLocks noChangeAspect="1"/>
          </p:cNvPicPr>
          <p:nvPr/>
        </p:nvPicPr>
        <p:blipFill>
          <a:blip r:embed="rId3" cstate="print"/>
          <a:stretch>
            <a:fillRect/>
          </a:stretch>
        </p:blipFill>
        <p:spPr>
          <a:xfrm>
            <a:off x="2063552" y="5127452"/>
            <a:ext cx="4838700" cy="1685925"/>
          </a:xfrm>
          <a:prstGeom prst="rect">
            <a:avLst/>
          </a:prstGeom>
        </p:spPr>
      </p:pic>
      <p:pic>
        <p:nvPicPr>
          <p:cNvPr id="1026" name="Picture 2"/>
          <p:cNvPicPr>
            <a:picLocks noChangeAspect="1" noChangeArrowheads="1"/>
          </p:cNvPicPr>
          <p:nvPr/>
        </p:nvPicPr>
        <p:blipFill>
          <a:blip r:embed="rId4" cstate="print"/>
          <a:srcRect/>
          <a:stretch>
            <a:fillRect/>
          </a:stretch>
        </p:blipFill>
        <p:spPr bwMode="auto">
          <a:xfrm>
            <a:off x="1775521" y="3068960"/>
            <a:ext cx="5544617" cy="2016224"/>
          </a:xfrm>
          <a:prstGeom prst="rect">
            <a:avLst/>
          </a:prstGeom>
          <a:noFill/>
          <a:ln w="9525">
            <a:noFill/>
            <a:miter lim="800000"/>
            <a:headEnd/>
            <a:tailEnd/>
          </a:ln>
        </p:spPr>
      </p:pic>
      <p:sp>
        <p:nvSpPr>
          <p:cNvPr id="8" name="7 Dikdörtgen"/>
          <p:cNvSpPr/>
          <p:nvPr/>
        </p:nvSpPr>
        <p:spPr>
          <a:xfrm>
            <a:off x="7200900" y="571500"/>
            <a:ext cx="3467100" cy="61436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tr-TR" dirty="0"/>
              <a:t>Humus ve Kompost Latince ”toprak” veya ”alt, sığ” kökünden türemiştir. Humus, kompostun alabileceği son durumdur, yani içinde çürüme sürecini devam ettirecek azot, fosfor bileşikleri kalmamıştır. </a:t>
            </a:r>
          </a:p>
          <a:p>
            <a:pPr algn="just"/>
            <a:endParaRPr lang="tr-TR" dirty="0"/>
          </a:p>
          <a:p>
            <a:pPr algn="just"/>
            <a:r>
              <a:rPr lang="tr-TR" dirty="0"/>
              <a:t>Kompost ise, etrafındaki bitkilere çeşitli vadelerde farklı besin maddeleri sunan, bu nedenle bol miktarda canlıya ev sahipliği yapan, dolayısıyla çürüme işlemi az da olsa hâlâ devam eden ”canlı” bir oluşumdur. Toprağa serdikten sonra toprak ekosistemine karışır, topraktaki biyolojik süreçleri destekleyerek çeşitliliği artırır ve zamanla humusa dönüşür.</a:t>
            </a:r>
          </a:p>
        </p:txBody>
      </p:sp>
      <p:sp>
        <p:nvSpPr>
          <p:cNvPr id="9" name="Rectangle 1"/>
          <p:cNvSpPr>
            <a:spLocks noChangeArrowheads="1"/>
          </p:cNvSpPr>
          <p:nvPr/>
        </p:nvSpPr>
        <p:spPr bwMode="auto">
          <a:xfrm>
            <a:off x="4381489" y="1500174"/>
            <a:ext cx="1851789" cy="52322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algn="just" fontAlgn="base">
              <a:spcBef>
                <a:spcPct val="0"/>
              </a:spcBef>
              <a:spcAft>
                <a:spcPct val="0"/>
              </a:spcAft>
            </a:pPr>
            <a:r>
              <a:rPr lang="tr-TR" sz="2800" b="1" dirty="0">
                <a:solidFill>
                  <a:srgbClr val="FF0000"/>
                </a:solidFill>
                <a:latin typeface="Times New Roman" pitchFamily="18" charset="0"/>
                <a:ea typeface="Calibri" pitchFamily="34" charset="0"/>
                <a:cs typeface="Times New Roman" pitchFamily="18" charset="0"/>
              </a:rPr>
              <a:t>2.Kompost</a:t>
            </a:r>
            <a:endParaRPr lang="tr-TR" sz="4000" dirty="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4657376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Dikdörtgen"/>
          <p:cNvSpPr/>
          <p:nvPr/>
        </p:nvSpPr>
        <p:spPr>
          <a:xfrm>
            <a:off x="2351584" y="908721"/>
            <a:ext cx="7848872" cy="5632311"/>
          </a:xfrm>
          <a:prstGeom prst="rect">
            <a:avLst/>
          </a:prstGeom>
        </p:spPr>
        <p:txBody>
          <a:bodyPr wrap="square">
            <a:spAutoFit/>
          </a:bodyPr>
          <a:lstStyle/>
          <a:p>
            <a:pPr marL="68263" indent="-68263">
              <a:buSzPct val="120000"/>
              <a:tabLst>
                <a:tab pos="92075" algn="l"/>
              </a:tabLst>
            </a:pPr>
            <a:r>
              <a:rPr lang="tr-TR" sz="4000" b="1" dirty="0" err="1">
                <a:solidFill>
                  <a:srgbClr val="336600"/>
                </a:solidFill>
              </a:rPr>
              <a:t>Kompostlaştırma</a:t>
            </a:r>
            <a:r>
              <a:rPr lang="tr-TR" sz="4000" b="1" dirty="0">
                <a:solidFill>
                  <a:srgbClr val="336600"/>
                </a:solidFill>
              </a:rPr>
              <a:t>,</a:t>
            </a:r>
            <a:r>
              <a:rPr lang="tr-TR" sz="4000" dirty="0"/>
              <a:t> organik atıkların </a:t>
            </a:r>
            <a:r>
              <a:rPr lang="tr-TR" sz="4000" b="1" dirty="0" err="1">
                <a:solidFill>
                  <a:srgbClr val="336600"/>
                </a:solidFill>
              </a:rPr>
              <a:t>kompost</a:t>
            </a:r>
            <a:r>
              <a:rPr lang="tr-TR" sz="4000" dirty="0"/>
              <a:t> olarak adlandırılan humusa benzer bir materyal haline dönüştürülmesi amacıyla kullanılan biyolojik proses olarak tanımlanmaktadır.</a:t>
            </a:r>
          </a:p>
          <a:p>
            <a:pPr marL="68263" indent="-68263">
              <a:buSzPct val="120000"/>
              <a:tabLst>
                <a:tab pos="92075" algn="l"/>
              </a:tabLst>
            </a:pPr>
            <a:r>
              <a:rPr lang="tr-TR" sz="4000" dirty="0"/>
              <a:t>Katı atıkların ayrışması aerobik ya da anaerobik olabilir.</a:t>
            </a:r>
            <a:endParaRPr lang="en-US" sz="4000" dirty="0"/>
          </a:p>
        </p:txBody>
      </p:sp>
    </p:spTree>
    <p:extLst>
      <p:ext uri="{BB962C8B-B14F-4D97-AF65-F5344CB8AC3E}">
        <p14:creationId xmlns:p14="http://schemas.microsoft.com/office/powerpoint/2010/main" val="37335415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2 İçerik Yer Tutucusu"/>
          <p:cNvSpPr>
            <a:spLocks noGrp="1"/>
          </p:cNvSpPr>
          <p:nvPr>
            <p:ph idx="4294967295"/>
          </p:nvPr>
        </p:nvSpPr>
        <p:spPr>
          <a:xfrm>
            <a:off x="2566989" y="260351"/>
            <a:ext cx="7597775" cy="6264275"/>
          </a:xfrm>
        </p:spPr>
        <p:txBody>
          <a:bodyPr>
            <a:normAutofit/>
          </a:bodyPr>
          <a:lstStyle/>
          <a:p>
            <a:pPr marL="457200" indent="-457200" algn="ctr">
              <a:buNone/>
              <a:defRPr/>
            </a:pPr>
            <a:r>
              <a:rPr lang="tr-TR" sz="2400" b="1" dirty="0" err="1">
                <a:solidFill>
                  <a:srgbClr val="C00000"/>
                </a:solidFill>
              </a:rPr>
              <a:t>Kompostlaştırma</a:t>
            </a:r>
            <a:r>
              <a:rPr lang="tr-TR" sz="2400" b="1" dirty="0">
                <a:solidFill>
                  <a:srgbClr val="C00000"/>
                </a:solidFill>
              </a:rPr>
              <a:t> (Aerobik Arıtma </a:t>
            </a:r>
            <a:r>
              <a:rPr lang="tr-TR" sz="2400" b="1" dirty="0">
                <a:solidFill>
                  <a:schemeClr val="accent1">
                    <a:tint val="88000"/>
                    <a:satMod val="150000"/>
                  </a:schemeClr>
                </a:solidFill>
              </a:rPr>
              <a:t>)</a:t>
            </a:r>
          </a:p>
          <a:p>
            <a:pPr marL="457200" indent="-457200" algn="just">
              <a:buNone/>
              <a:defRPr/>
            </a:pPr>
            <a:endParaRPr lang="tr-TR" sz="1200" b="1" dirty="0"/>
          </a:p>
          <a:p>
            <a:pPr marL="457200" indent="-457200" algn="just">
              <a:buNone/>
              <a:defRPr/>
            </a:pPr>
            <a:r>
              <a:rPr lang="tr-TR" dirty="0" err="1">
                <a:latin typeface="+mj-lt"/>
              </a:rPr>
              <a:t>Kompost</a:t>
            </a:r>
            <a:r>
              <a:rPr lang="tr-TR" dirty="0">
                <a:latin typeface="+mj-lt"/>
              </a:rPr>
              <a:t>, üretilen organik maddenin tekrar kullanıma sunulmak üzere yapılan geri dönüşüm faaliyetinin faydalı son ürünüdür. </a:t>
            </a:r>
          </a:p>
          <a:p>
            <a:pPr marL="457200" indent="-457200" algn="just">
              <a:buNone/>
              <a:defRPr/>
            </a:pPr>
            <a:endParaRPr lang="tr-TR" dirty="0">
              <a:latin typeface="+mj-lt"/>
            </a:endParaRPr>
          </a:p>
          <a:p>
            <a:pPr marL="457200" indent="-457200" algn="just">
              <a:buNone/>
              <a:defRPr/>
            </a:pPr>
            <a:r>
              <a:rPr lang="tr-TR" dirty="0" err="1">
                <a:latin typeface="+mj-lt"/>
              </a:rPr>
              <a:t>Kompostlaştırma</a:t>
            </a:r>
            <a:r>
              <a:rPr lang="tr-TR" dirty="0">
                <a:latin typeface="+mj-lt"/>
              </a:rPr>
              <a:t>, katı atıklardaki ayrışabilir (parçalanabilir) organik bileşenlerin (yiyecek atıkları, kağıt ve bahçe atıklarının bir kısmı) kontrollü şartlar altında humus veya benzeri nitelikteki ürüne dönüştürüldüğü biyokimyasal ayrıştırma sürecidir. </a:t>
            </a:r>
          </a:p>
        </p:txBody>
      </p:sp>
      <p:pic>
        <p:nvPicPr>
          <p:cNvPr id="22533" name="Picture 5"/>
          <p:cNvPicPr>
            <a:picLocks noChangeAspect="1" noChangeArrowheads="1"/>
          </p:cNvPicPr>
          <p:nvPr/>
        </p:nvPicPr>
        <p:blipFill>
          <a:blip r:embed="rId2" cstate="print"/>
          <a:srcRect/>
          <a:stretch>
            <a:fillRect/>
          </a:stretch>
        </p:blipFill>
        <p:spPr bwMode="auto">
          <a:xfrm>
            <a:off x="7752184" y="3573016"/>
            <a:ext cx="2808312" cy="2808312"/>
          </a:xfrm>
          <a:prstGeom prst="rect">
            <a:avLst/>
          </a:prstGeom>
          <a:ln>
            <a:noFill/>
          </a:ln>
          <a:effectLst>
            <a:softEdge rad="112500"/>
          </a:effectLst>
        </p:spPr>
      </p:pic>
      <p:pic>
        <p:nvPicPr>
          <p:cNvPr id="22534" name="Picture 6"/>
          <p:cNvPicPr>
            <a:picLocks noChangeAspect="1" noChangeArrowheads="1"/>
          </p:cNvPicPr>
          <p:nvPr/>
        </p:nvPicPr>
        <p:blipFill>
          <a:blip r:embed="rId3" cstate="print"/>
          <a:srcRect/>
          <a:stretch>
            <a:fillRect/>
          </a:stretch>
        </p:blipFill>
        <p:spPr bwMode="auto">
          <a:xfrm>
            <a:off x="4223792" y="3645024"/>
            <a:ext cx="3600400" cy="2736304"/>
          </a:xfrm>
          <a:prstGeom prst="rect">
            <a:avLst/>
          </a:prstGeom>
          <a:ln>
            <a:noFill/>
          </a:ln>
          <a:effectLst>
            <a:softEdge rad="112500"/>
          </a:effectLst>
        </p:spPr>
      </p:pic>
      <p:pic>
        <p:nvPicPr>
          <p:cNvPr id="22535" name="Picture 7"/>
          <p:cNvPicPr>
            <a:picLocks noChangeAspect="1" noChangeArrowheads="1"/>
          </p:cNvPicPr>
          <p:nvPr/>
        </p:nvPicPr>
        <p:blipFill>
          <a:blip r:embed="rId4" cstate="print"/>
          <a:srcRect/>
          <a:stretch>
            <a:fillRect/>
          </a:stretch>
        </p:blipFill>
        <p:spPr bwMode="auto">
          <a:xfrm>
            <a:off x="1631504" y="5157193"/>
            <a:ext cx="2520280" cy="1650943"/>
          </a:xfrm>
          <a:prstGeom prst="rect">
            <a:avLst/>
          </a:prstGeom>
          <a:ln>
            <a:noFill/>
          </a:ln>
          <a:effectLst>
            <a:softEdge rad="112500"/>
          </a:effectLst>
        </p:spPr>
      </p:pic>
      <p:pic>
        <p:nvPicPr>
          <p:cNvPr id="22536" name="Picture 8"/>
          <p:cNvPicPr>
            <a:picLocks noChangeAspect="1" noChangeArrowheads="1"/>
          </p:cNvPicPr>
          <p:nvPr/>
        </p:nvPicPr>
        <p:blipFill>
          <a:blip r:embed="rId5" cstate="print"/>
          <a:srcRect/>
          <a:stretch>
            <a:fillRect/>
          </a:stretch>
        </p:blipFill>
        <p:spPr bwMode="auto">
          <a:xfrm>
            <a:off x="1631504" y="3140969"/>
            <a:ext cx="2520280" cy="1934615"/>
          </a:xfrm>
          <a:prstGeom prst="rect">
            <a:avLst/>
          </a:prstGeom>
          <a:ln>
            <a:noFill/>
          </a:ln>
          <a:effectLst>
            <a:softEdge rad="112500"/>
          </a:effectLst>
        </p:spPr>
      </p:pic>
    </p:spTree>
    <p:extLst>
      <p:ext uri="{BB962C8B-B14F-4D97-AF65-F5344CB8AC3E}">
        <p14:creationId xmlns:p14="http://schemas.microsoft.com/office/powerpoint/2010/main" val="12612402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eb.deu.edu.tr/atiksu/ana52/camana-43.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7568" y="476672"/>
            <a:ext cx="7920880" cy="57606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0161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eb.deu.edu.tr/atiksu/ana52/camana-44.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5560" y="476672"/>
            <a:ext cx="8034577" cy="55446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45670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eb.deu.edu.tr/atiksu/ana52/camana-47.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3552" y="332656"/>
            <a:ext cx="7920880" cy="56531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67341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919536" y="620688"/>
            <a:ext cx="8229600" cy="5158926"/>
          </a:xfrm>
        </p:spPr>
        <p:txBody>
          <a:bodyPr>
            <a:normAutofit/>
          </a:bodyPr>
          <a:lstStyle/>
          <a:p>
            <a:pPr algn="ctr"/>
            <a:r>
              <a:rPr lang="tr-TR" sz="2800" dirty="0" err="1"/>
              <a:t>Kompostlaştırma</a:t>
            </a:r>
            <a:r>
              <a:rPr lang="tr-TR" sz="2800" dirty="0"/>
              <a:t> aerobik ve anaerobik şartlarda oluşmasına rağmen, aerobik </a:t>
            </a:r>
            <a:r>
              <a:rPr lang="tr-TR" sz="2800" dirty="0" err="1"/>
              <a:t>kompost</a:t>
            </a:r>
            <a:r>
              <a:rPr lang="tr-TR" sz="2800" dirty="0"/>
              <a:t> oluşumu aşağıdaki nedenlerden dolayı tercih edilir. </a:t>
            </a:r>
            <a:br>
              <a:rPr lang="tr-TR" sz="2800" dirty="0"/>
            </a:br>
            <a:r>
              <a:rPr lang="tr-TR" sz="2800" dirty="0"/>
              <a:t/>
            </a:r>
            <a:br>
              <a:rPr lang="tr-TR" sz="2800" dirty="0"/>
            </a:br>
            <a:r>
              <a:rPr lang="tr-TR" sz="2800" b="1" dirty="0">
                <a:solidFill>
                  <a:srgbClr val="FF0000"/>
                </a:solidFill>
              </a:rPr>
              <a:t>Aerobik </a:t>
            </a:r>
            <a:r>
              <a:rPr lang="tr-TR" sz="2800" b="1" dirty="0" err="1">
                <a:solidFill>
                  <a:srgbClr val="FF0000"/>
                </a:solidFill>
              </a:rPr>
              <a:t>kompostlaştırmada</a:t>
            </a:r>
            <a:r>
              <a:rPr lang="tr-TR" sz="2800" b="1" dirty="0">
                <a:solidFill>
                  <a:srgbClr val="FF0000"/>
                </a:solidFill>
              </a:rPr>
              <a:t>;</a:t>
            </a:r>
            <a:r>
              <a:rPr lang="tr-TR" sz="2800" b="1" dirty="0"/>
              <a:t/>
            </a:r>
            <a:br>
              <a:rPr lang="tr-TR" sz="2800" b="1" dirty="0"/>
            </a:br>
            <a:r>
              <a:rPr lang="tr-TR" sz="2800" dirty="0"/>
              <a:t/>
            </a:r>
            <a:br>
              <a:rPr lang="tr-TR" sz="2800" dirty="0"/>
            </a:br>
            <a:r>
              <a:rPr lang="tr-TR" sz="2800" dirty="0"/>
              <a:t>1.Kötü </a:t>
            </a:r>
            <a:r>
              <a:rPr lang="tr-TR" sz="2800" dirty="0"/>
              <a:t>koku oluşumu azdır</a:t>
            </a:r>
            <a:r>
              <a:rPr lang="tr-TR" sz="2800" dirty="0"/>
              <a:t>.</a:t>
            </a:r>
            <a:r>
              <a:rPr lang="tr-TR" sz="2800" dirty="0"/>
              <a:t/>
            </a:r>
            <a:br>
              <a:rPr lang="tr-TR" sz="2800" dirty="0"/>
            </a:br>
            <a:r>
              <a:rPr lang="tr-TR" sz="2800" dirty="0"/>
              <a:t>2.</a:t>
            </a:r>
            <a:r>
              <a:rPr lang="tr-TR" sz="2800" dirty="0" err="1"/>
              <a:t>Fermentasyon</a:t>
            </a:r>
            <a:r>
              <a:rPr lang="tr-TR" sz="2800" dirty="0"/>
              <a:t> </a:t>
            </a:r>
            <a:r>
              <a:rPr lang="tr-TR" sz="2800" dirty="0"/>
              <a:t>süresi kısadır</a:t>
            </a:r>
            <a:r>
              <a:rPr lang="tr-TR" sz="2800" dirty="0"/>
              <a:t>.</a:t>
            </a:r>
            <a:r>
              <a:rPr lang="tr-TR" sz="2800" dirty="0"/>
              <a:t/>
            </a:r>
            <a:br>
              <a:rPr lang="tr-TR" sz="2800" dirty="0"/>
            </a:br>
            <a:r>
              <a:rPr lang="tr-TR" sz="2800" dirty="0"/>
              <a:t>3.Patojen </a:t>
            </a:r>
            <a:r>
              <a:rPr lang="tr-TR" sz="2800" dirty="0"/>
              <a:t>mikroorganizmalar ölür.</a:t>
            </a:r>
            <a:br>
              <a:rPr lang="tr-TR" sz="2800" dirty="0"/>
            </a:br>
            <a:endParaRPr lang="tr-TR" sz="2800" dirty="0"/>
          </a:p>
        </p:txBody>
      </p:sp>
    </p:spTree>
    <p:extLst>
      <p:ext uri="{BB962C8B-B14F-4D97-AF65-F5344CB8AC3E}">
        <p14:creationId xmlns:p14="http://schemas.microsoft.com/office/powerpoint/2010/main" val="14291112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2 İçerik Yer Tutucusu"/>
          <p:cNvSpPr>
            <a:spLocks noGrp="1"/>
          </p:cNvSpPr>
          <p:nvPr>
            <p:ph idx="4294967295"/>
          </p:nvPr>
        </p:nvSpPr>
        <p:spPr>
          <a:xfrm>
            <a:off x="1919537" y="260351"/>
            <a:ext cx="8245227" cy="6264275"/>
          </a:xfrm>
        </p:spPr>
        <p:txBody>
          <a:bodyPr>
            <a:normAutofit fontScale="92500" lnSpcReduction="20000"/>
          </a:bodyPr>
          <a:lstStyle/>
          <a:p>
            <a:pPr marL="457200" indent="-457200" algn="just">
              <a:lnSpc>
                <a:spcPct val="150000"/>
              </a:lnSpc>
              <a:buNone/>
              <a:defRPr/>
            </a:pPr>
            <a:r>
              <a:rPr lang="tr-TR" sz="2400" dirty="0" err="1"/>
              <a:t>Kompostlaştırma</a:t>
            </a:r>
            <a:r>
              <a:rPr lang="tr-TR" sz="2400" dirty="0"/>
              <a:t> ile başlıca aşağıdaki hedeflere ulaşılması beklenir:</a:t>
            </a:r>
          </a:p>
          <a:p>
            <a:pPr marL="273050" indent="-273050" algn="just">
              <a:lnSpc>
                <a:spcPct val="150000"/>
              </a:lnSpc>
              <a:buFont typeface="Wingdings" pitchFamily="2" charset="2"/>
              <a:buChar char="Ø"/>
              <a:defRPr/>
            </a:pPr>
            <a:r>
              <a:rPr lang="tr-TR" sz="2400" dirty="0"/>
              <a:t>Biyolojik olarak ayrışabilir organik maddelerin, kararlı bir ürüne dönüştürülmesi ve atık hacminin azaltılması,</a:t>
            </a:r>
          </a:p>
          <a:p>
            <a:pPr marL="273050" indent="-273050" algn="just">
              <a:lnSpc>
                <a:spcPct val="150000"/>
              </a:lnSpc>
              <a:buFont typeface="Wingdings" pitchFamily="2" charset="2"/>
              <a:buChar char="Ø"/>
              <a:defRPr/>
            </a:pPr>
            <a:r>
              <a:rPr lang="tr-TR" sz="2400" dirty="0"/>
              <a:t>Katı atık içinde bulunabilecek patojen, sinek yumurtası v.b. istenmeyen organizmaların yok edilmesi,</a:t>
            </a:r>
          </a:p>
          <a:p>
            <a:pPr marL="273050" indent="-273050" algn="just">
              <a:lnSpc>
                <a:spcPct val="150000"/>
              </a:lnSpc>
              <a:buFont typeface="Wingdings" pitchFamily="2" charset="2"/>
              <a:buChar char="Ø"/>
              <a:defRPr/>
            </a:pPr>
            <a:r>
              <a:rPr lang="tr-TR" sz="2400" dirty="0"/>
              <a:t>Mevcut veya oluşabilecek koku probleminin ortadan kaldırılması,</a:t>
            </a:r>
          </a:p>
          <a:p>
            <a:pPr marL="273050" indent="-273050" algn="just">
              <a:lnSpc>
                <a:spcPct val="150000"/>
              </a:lnSpc>
              <a:buFont typeface="Wingdings" pitchFamily="2" charset="2"/>
              <a:buChar char="Ø"/>
              <a:defRPr/>
            </a:pPr>
            <a:r>
              <a:rPr lang="tr-TR" sz="2400" dirty="0"/>
              <a:t>Maksimum makro </a:t>
            </a:r>
            <a:r>
              <a:rPr lang="tr-TR" sz="2400" dirty="0" err="1"/>
              <a:t>nütrient</a:t>
            </a:r>
            <a:r>
              <a:rPr lang="tr-TR" sz="2400" dirty="0"/>
              <a:t> (N, P, K) ve mikro besi elementleri (</a:t>
            </a:r>
            <a:r>
              <a:rPr lang="tr-TR" sz="2400" dirty="0" err="1"/>
              <a:t>Zn</a:t>
            </a:r>
            <a:r>
              <a:rPr lang="tr-TR" sz="2400" dirty="0"/>
              <a:t>) içeriğinin muhafaza edilmesi,</a:t>
            </a:r>
          </a:p>
          <a:p>
            <a:pPr marL="273050" indent="-273050" algn="just">
              <a:lnSpc>
                <a:spcPct val="150000"/>
              </a:lnSpc>
              <a:buFont typeface="Wingdings" pitchFamily="2" charset="2"/>
              <a:buChar char="Ø"/>
              <a:defRPr/>
            </a:pPr>
            <a:r>
              <a:rPr lang="tr-TR" sz="2400" dirty="0"/>
              <a:t>Gübre değeri olan ve toprak şartlandırıcısı olarak kullanılabilecek bir ürün elde edilmesi</a:t>
            </a:r>
            <a:r>
              <a:rPr lang="tr-TR" sz="2000" dirty="0"/>
              <a:t>.</a:t>
            </a:r>
          </a:p>
        </p:txBody>
      </p:sp>
    </p:spTree>
    <p:extLst>
      <p:ext uri="{BB962C8B-B14F-4D97-AF65-F5344CB8AC3E}">
        <p14:creationId xmlns:p14="http://schemas.microsoft.com/office/powerpoint/2010/main" val="21841724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809720" y="142852"/>
            <a:ext cx="3971924" cy="1143000"/>
          </a:xfrm>
        </p:spPr>
        <p:txBody>
          <a:bodyPr>
            <a:normAutofit/>
          </a:bodyPr>
          <a:lstStyle/>
          <a:p>
            <a:r>
              <a:rPr lang="tr-TR" sz="2800" b="1" dirty="0"/>
              <a:t>3.Kompost Tarihçesi</a:t>
            </a:r>
            <a:endParaRPr lang="tr-TR" sz="2800" dirty="0"/>
          </a:p>
        </p:txBody>
      </p:sp>
      <p:sp>
        <p:nvSpPr>
          <p:cNvPr id="4" name="3 Dikdörtgen"/>
          <p:cNvSpPr/>
          <p:nvPr/>
        </p:nvSpPr>
        <p:spPr>
          <a:xfrm>
            <a:off x="1738282" y="1484784"/>
            <a:ext cx="4929222" cy="4154984"/>
          </a:xfrm>
          <a:prstGeom prst="rect">
            <a:avLst/>
          </a:prstGeom>
        </p:spPr>
        <p:txBody>
          <a:bodyPr wrap="square">
            <a:spAutoFit/>
          </a:bodyPr>
          <a:lstStyle/>
          <a:p>
            <a:pPr algn="just"/>
            <a:r>
              <a:rPr lang="tr-TR" sz="2200" dirty="0"/>
              <a:t>Kompostun tarihi binlerce yıl öncesine dayansa da, büyük ölçekli ilk kompostlaştırma çalışmaları 1924-1931yıllarında, Indone (Hindistan) da Alberts Howard ve onun Indone Prosesine atfedilmiştir. </a:t>
            </a:r>
          </a:p>
          <a:p>
            <a:pPr algn="just"/>
            <a:endParaRPr lang="tr-TR" sz="2200" dirty="0"/>
          </a:p>
          <a:p>
            <a:pPr algn="just"/>
            <a:r>
              <a:rPr lang="tr-TR" sz="2200" dirty="0"/>
              <a:t>Poses başlangıçta anaerobik işletilmiş fakat sonraları aerobik olarak modifiye edilerek Bangalore prosesi olarak isimlendirilmiştir. </a:t>
            </a:r>
          </a:p>
        </p:txBody>
      </p:sp>
      <p:pic>
        <p:nvPicPr>
          <p:cNvPr id="5" name="4 Resim" descr="6a010536ca58b3970b01348935c61a970c.jpg"/>
          <p:cNvPicPr>
            <a:picLocks noChangeAspect="1"/>
          </p:cNvPicPr>
          <p:nvPr/>
        </p:nvPicPr>
        <p:blipFill>
          <a:blip r:embed="rId2" cstate="print"/>
          <a:stretch>
            <a:fillRect/>
          </a:stretch>
        </p:blipFill>
        <p:spPr>
          <a:xfrm>
            <a:off x="6753580" y="2571744"/>
            <a:ext cx="3914420" cy="2657456"/>
          </a:xfrm>
          <a:prstGeom prst="rect">
            <a:avLst/>
          </a:prstGeom>
        </p:spPr>
      </p:pic>
    </p:spTree>
    <p:extLst>
      <p:ext uri="{BB962C8B-B14F-4D97-AF65-F5344CB8AC3E}">
        <p14:creationId xmlns:p14="http://schemas.microsoft.com/office/powerpoint/2010/main" val="30951441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1809720" y="1094979"/>
            <a:ext cx="8429684" cy="449353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eaLnBrk="0" fontAlgn="base" hangingPunct="0">
              <a:spcBef>
                <a:spcPct val="0"/>
              </a:spcBef>
              <a:spcAft>
                <a:spcPct val="0"/>
              </a:spcAft>
            </a:pPr>
            <a:r>
              <a:rPr lang="tr-TR" sz="2200" dirty="0">
                <a:latin typeface="Calibri" pitchFamily="34" charset="0"/>
                <a:ea typeface="Calibri" pitchFamily="34" charset="0"/>
                <a:cs typeface="Times New Roman" pitchFamily="18" charset="0"/>
              </a:rPr>
              <a:t>Kompostun tarım, bahçe ve orman alanlarında çeşitli kullanımları vardır. </a:t>
            </a:r>
          </a:p>
          <a:p>
            <a:pPr algn="just" eaLnBrk="0" fontAlgn="base" hangingPunct="0">
              <a:spcBef>
                <a:spcPct val="0"/>
              </a:spcBef>
              <a:spcAft>
                <a:spcPct val="0"/>
              </a:spcAft>
            </a:pPr>
            <a:r>
              <a:rPr lang="tr-TR" sz="2200" dirty="0">
                <a:latin typeface="Calibri" pitchFamily="34" charset="0"/>
                <a:ea typeface="Calibri" pitchFamily="34" charset="0"/>
                <a:cs typeface="Times New Roman" pitchFamily="18" charset="0"/>
              </a:rPr>
              <a:t>Tarla ürünleri, </a:t>
            </a:r>
          </a:p>
          <a:p>
            <a:pPr algn="just" eaLnBrk="0" fontAlgn="base" hangingPunct="0">
              <a:spcBef>
                <a:spcPct val="0"/>
              </a:spcBef>
              <a:spcAft>
                <a:spcPct val="0"/>
              </a:spcAft>
            </a:pPr>
            <a:r>
              <a:rPr lang="tr-TR" sz="2200" dirty="0">
                <a:latin typeface="Calibri" pitchFamily="34" charset="0"/>
                <a:ea typeface="Calibri" pitchFamily="34" charset="0"/>
                <a:cs typeface="Times New Roman" pitchFamily="18" charset="0"/>
              </a:rPr>
              <a:t>Orman fideleri, </a:t>
            </a:r>
          </a:p>
          <a:p>
            <a:pPr algn="just" eaLnBrk="0" fontAlgn="base" hangingPunct="0">
              <a:spcBef>
                <a:spcPct val="0"/>
              </a:spcBef>
              <a:spcAft>
                <a:spcPct val="0"/>
              </a:spcAft>
            </a:pPr>
            <a:r>
              <a:rPr lang="tr-TR" sz="2200" dirty="0">
                <a:latin typeface="Calibri" pitchFamily="34" charset="0"/>
                <a:ea typeface="Calibri" pitchFamily="34" charset="0"/>
                <a:cs typeface="Times New Roman" pitchFamily="18" charset="0"/>
              </a:rPr>
              <a:t>Sera ürünleri ve seralarda yetiştirilen fidanlık bitkileri, </a:t>
            </a:r>
          </a:p>
          <a:p>
            <a:pPr algn="just" eaLnBrk="0" fontAlgn="base" hangingPunct="0">
              <a:spcBef>
                <a:spcPct val="0"/>
              </a:spcBef>
              <a:spcAft>
                <a:spcPct val="0"/>
              </a:spcAft>
            </a:pPr>
            <a:r>
              <a:rPr lang="tr-TR" sz="2200" dirty="0">
                <a:latin typeface="Calibri" pitchFamily="34" charset="0"/>
                <a:ea typeface="Calibri" pitchFamily="34" charset="0"/>
                <a:cs typeface="Times New Roman" pitchFamily="18" charset="0"/>
              </a:rPr>
              <a:t>Çiçekler ve şifalı bitkilerin üretimi.</a:t>
            </a:r>
          </a:p>
          <a:p>
            <a:pPr algn="just" eaLnBrk="0" fontAlgn="base" hangingPunct="0">
              <a:spcBef>
                <a:spcPct val="0"/>
              </a:spcBef>
              <a:spcAft>
                <a:spcPct val="0"/>
              </a:spcAft>
            </a:pPr>
            <a:r>
              <a:rPr lang="tr-TR" sz="2200" dirty="0">
                <a:latin typeface="Calibri" pitchFamily="34" charset="0"/>
                <a:ea typeface="Calibri" pitchFamily="34" charset="0"/>
                <a:cs typeface="Times New Roman" pitchFamily="18" charset="0"/>
              </a:rPr>
              <a:t> </a:t>
            </a:r>
          </a:p>
          <a:p>
            <a:pPr algn="just" eaLnBrk="0" fontAlgn="base" hangingPunct="0">
              <a:spcBef>
                <a:spcPct val="0"/>
              </a:spcBef>
              <a:spcAft>
                <a:spcPct val="0"/>
              </a:spcAft>
            </a:pPr>
            <a:r>
              <a:rPr lang="tr-TR" sz="2200" dirty="0">
                <a:latin typeface="Calibri" pitchFamily="34" charset="0"/>
                <a:ea typeface="Calibri" pitchFamily="34" charset="0"/>
                <a:cs typeface="Times New Roman" pitchFamily="18" charset="0"/>
              </a:rPr>
              <a:t>Kullanım Alanları</a:t>
            </a:r>
          </a:p>
          <a:p>
            <a:pPr algn="just" eaLnBrk="0" fontAlgn="base" hangingPunct="0">
              <a:spcBef>
                <a:spcPct val="0"/>
              </a:spcBef>
              <a:spcAft>
                <a:spcPct val="0"/>
              </a:spcAft>
            </a:pPr>
            <a:r>
              <a:rPr lang="tr-TR" sz="2200" dirty="0">
                <a:latin typeface="Calibri" pitchFamily="34" charset="0"/>
                <a:ea typeface="Calibri" pitchFamily="34" charset="0"/>
                <a:cs typeface="Times New Roman" pitchFamily="18" charset="0"/>
              </a:rPr>
              <a:t>Terk edilmiş maden ocakları, </a:t>
            </a:r>
          </a:p>
          <a:p>
            <a:pPr algn="just" eaLnBrk="0" fontAlgn="base" hangingPunct="0">
              <a:spcBef>
                <a:spcPct val="0"/>
              </a:spcBef>
              <a:spcAft>
                <a:spcPct val="0"/>
              </a:spcAft>
            </a:pPr>
            <a:r>
              <a:rPr lang="tr-TR" sz="2200" dirty="0">
                <a:latin typeface="Calibri" pitchFamily="34" charset="0"/>
                <a:ea typeface="Calibri" pitchFamily="34" charset="0"/>
                <a:cs typeface="Times New Roman" pitchFamily="18" charset="0"/>
              </a:rPr>
              <a:t>Bahçe düzenlemelerinde; </a:t>
            </a:r>
          </a:p>
          <a:p>
            <a:pPr algn="just" eaLnBrk="0" fontAlgn="base" hangingPunct="0">
              <a:spcBef>
                <a:spcPct val="0"/>
              </a:spcBef>
              <a:spcAft>
                <a:spcPct val="0"/>
              </a:spcAft>
            </a:pPr>
            <a:r>
              <a:rPr lang="tr-TR" sz="2200" dirty="0">
                <a:latin typeface="Calibri" pitchFamily="34" charset="0"/>
                <a:ea typeface="Calibri" pitchFamily="34" charset="0"/>
                <a:cs typeface="Times New Roman" pitchFamily="18" charset="0"/>
              </a:rPr>
              <a:t>Erozyon etkisinde ve fazla eğimli olan bölgelerde; </a:t>
            </a:r>
          </a:p>
          <a:p>
            <a:pPr algn="just" eaLnBrk="0" fontAlgn="base" hangingPunct="0">
              <a:spcBef>
                <a:spcPct val="0"/>
              </a:spcBef>
              <a:spcAft>
                <a:spcPct val="0"/>
              </a:spcAft>
            </a:pPr>
            <a:r>
              <a:rPr lang="tr-TR" sz="2200" dirty="0">
                <a:latin typeface="Calibri" pitchFamily="34" charset="0"/>
                <a:ea typeface="Calibri" pitchFamily="34" charset="0"/>
                <a:cs typeface="Times New Roman" pitchFamily="18" charset="0"/>
              </a:rPr>
              <a:t>Doldurulması gereken arazilerde örtü toprağı olarak </a:t>
            </a:r>
          </a:p>
          <a:p>
            <a:pPr algn="just" eaLnBrk="0" fontAlgn="base" hangingPunct="0">
              <a:spcBef>
                <a:spcPct val="0"/>
              </a:spcBef>
              <a:spcAft>
                <a:spcPct val="0"/>
              </a:spcAft>
            </a:pPr>
            <a:r>
              <a:rPr lang="tr-TR" sz="2200" dirty="0">
                <a:latin typeface="Calibri" pitchFamily="34" charset="0"/>
                <a:ea typeface="Calibri" pitchFamily="34" charset="0"/>
                <a:cs typeface="Times New Roman" pitchFamily="18" charset="0"/>
              </a:rPr>
              <a:t>Kompostun haşere yabani ot üremelerini engelleyecek işlemlerden geçirilmelidir. </a:t>
            </a:r>
            <a:endParaRPr lang="tr-TR" sz="2200" dirty="0">
              <a:latin typeface="Arial" pitchFamily="34" charset="0"/>
              <a:cs typeface="Arial" pitchFamily="34" charset="0"/>
            </a:endParaRPr>
          </a:p>
        </p:txBody>
      </p:sp>
      <p:sp>
        <p:nvSpPr>
          <p:cNvPr id="21505" name="Rectangle 1"/>
          <p:cNvSpPr>
            <a:spLocks noChangeArrowheads="1"/>
          </p:cNvSpPr>
          <p:nvPr/>
        </p:nvSpPr>
        <p:spPr bwMode="auto">
          <a:xfrm>
            <a:off x="1881158" y="214290"/>
            <a:ext cx="7339894" cy="52322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r>
              <a:rPr lang="tr-TR" sz="2800" b="1" dirty="0">
                <a:latin typeface="Calibri" pitchFamily="34" charset="0"/>
                <a:ea typeface="Times New Roman" pitchFamily="18" charset="0"/>
                <a:cs typeface="Times New Roman" pitchFamily="18" charset="0"/>
              </a:rPr>
              <a:t>4. </a:t>
            </a:r>
            <a:r>
              <a:rPr lang="tr-TR" sz="2800" b="1" dirty="0">
                <a:latin typeface="Times New Roman" pitchFamily="18" charset="0"/>
                <a:ea typeface="Calibri" pitchFamily="34" charset="0"/>
                <a:cs typeface="Times New Roman" pitchFamily="18" charset="0"/>
              </a:rPr>
              <a:t>Kompostun Faydaları ve Kullanım Alanları </a:t>
            </a:r>
            <a:endParaRPr lang="tr-TR" sz="4000" dirty="0">
              <a:latin typeface="Arial" pitchFamily="34" charset="0"/>
              <a:cs typeface="Arial" pitchFamily="34" charset="0"/>
            </a:endParaRPr>
          </a:p>
        </p:txBody>
      </p:sp>
    </p:spTree>
    <p:extLst>
      <p:ext uri="{BB962C8B-B14F-4D97-AF65-F5344CB8AC3E}">
        <p14:creationId xmlns:p14="http://schemas.microsoft.com/office/powerpoint/2010/main" val="6884741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981200" y="-18256"/>
            <a:ext cx="8229600" cy="1143000"/>
          </a:xfrm>
        </p:spPr>
        <p:txBody>
          <a:bodyPr>
            <a:normAutofit/>
          </a:bodyPr>
          <a:lstStyle/>
          <a:p>
            <a:r>
              <a:rPr lang="tr-TR" dirty="0"/>
              <a:t>Kompost Kalitesi</a:t>
            </a:r>
          </a:p>
        </p:txBody>
      </p:sp>
      <p:pic>
        <p:nvPicPr>
          <p:cNvPr id="3" name="Resim 2">
            <a:extLst>
              <a:ext uri="{FF2B5EF4-FFF2-40B4-BE49-F238E27FC236}">
                <a16:creationId xmlns:a16="http://schemas.microsoft.com/office/drawing/2014/main" xmlns="" id="{F056047A-3FFF-4F8A-BB04-EE94B3E05DD6}"/>
              </a:ext>
            </a:extLst>
          </p:cNvPr>
          <p:cNvPicPr>
            <a:picLocks noChangeAspect="1"/>
          </p:cNvPicPr>
          <p:nvPr/>
        </p:nvPicPr>
        <p:blipFill>
          <a:blip r:embed="rId2"/>
          <a:stretch>
            <a:fillRect/>
          </a:stretch>
        </p:blipFill>
        <p:spPr>
          <a:xfrm>
            <a:off x="2559038" y="1447800"/>
            <a:ext cx="6661163" cy="4876800"/>
          </a:xfrm>
          <a:prstGeom prst="rect">
            <a:avLst/>
          </a:prstGeom>
        </p:spPr>
      </p:pic>
      <p:sp>
        <p:nvSpPr>
          <p:cNvPr id="7" name="4 Dikdörtgen">
            <a:extLst>
              <a:ext uri="{FF2B5EF4-FFF2-40B4-BE49-F238E27FC236}">
                <a16:creationId xmlns:a16="http://schemas.microsoft.com/office/drawing/2014/main" xmlns="" id="{8B3C1E75-4E2A-4940-A34D-2B2FA2A13EB3}"/>
              </a:ext>
            </a:extLst>
          </p:cNvPr>
          <p:cNvSpPr/>
          <p:nvPr/>
        </p:nvSpPr>
        <p:spPr>
          <a:xfrm>
            <a:off x="2286000" y="6139934"/>
            <a:ext cx="6030416" cy="369332"/>
          </a:xfrm>
          <a:prstGeom prst="rect">
            <a:avLst/>
          </a:prstGeom>
        </p:spPr>
        <p:txBody>
          <a:bodyPr wrap="square">
            <a:spAutoFit/>
          </a:bodyPr>
          <a:lstStyle/>
          <a:p>
            <a:r>
              <a:rPr lang="tr-TR" dirty="0"/>
              <a:t>Kompostun Sınıflandırılması ve İlgili Kullanım Alanları</a:t>
            </a:r>
          </a:p>
        </p:txBody>
      </p:sp>
    </p:spTree>
    <p:extLst>
      <p:ext uri="{BB962C8B-B14F-4D97-AF65-F5344CB8AC3E}">
        <p14:creationId xmlns:p14="http://schemas.microsoft.com/office/powerpoint/2010/main" val="2861517174"/>
      </p:ext>
    </p:extLst>
  </p:cSld>
  <p:clrMapOvr>
    <a:masterClrMapping/>
  </p:clrMapOvr>
</p:sld>
</file>

<file path=ppt/theme/theme1.xml><?xml version="1.0" encoding="utf-8"?>
<a:theme xmlns:a="http://schemas.openxmlformats.org/drawingml/2006/main" name="Duman">
  <a:themeElements>
    <a:clrScheme name="Duma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Duma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uma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4</TotalTime>
  <Words>465</Words>
  <Application>Microsoft Office PowerPoint</Application>
  <PresentationFormat>Geniş ekran</PresentationFormat>
  <Paragraphs>46</Paragraphs>
  <Slides>13</Slides>
  <Notes>0</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13</vt:i4>
      </vt:variant>
    </vt:vector>
  </HeadingPairs>
  <TitlesOfParts>
    <vt:vector size="20" baseType="lpstr">
      <vt:lpstr>Arial</vt:lpstr>
      <vt:lpstr>Calibri</vt:lpstr>
      <vt:lpstr>Century Gothic</vt:lpstr>
      <vt:lpstr>Times New Roman</vt:lpstr>
      <vt:lpstr>Wingdings</vt:lpstr>
      <vt:lpstr>Wingdings 3</vt:lpstr>
      <vt:lpstr>Duman</vt:lpstr>
      <vt:lpstr>KOMPOSTLAMA TEKNİKLERİ</vt:lpstr>
      <vt:lpstr>PowerPoint Sunusu</vt:lpstr>
      <vt:lpstr>PowerPoint Sunusu</vt:lpstr>
      <vt:lpstr>PowerPoint Sunusu</vt:lpstr>
      <vt:lpstr>PowerPoint Sunusu</vt:lpstr>
      <vt:lpstr>PowerPoint Sunusu</vt:lpstr>
      <vt:lpstr>PowerPoint Sunusu</vt:lpstr>
      <vt:lpstr>PowerPoint Sunusu</vt:lpstr>
      <vt:lpstr>Kompostlaştırma aerobik ve anaerobik şartlarda oluşmasına rağmen, aerobik kompost oluşumu aşağıdaki nedenlerden dolayı tercih edilir.   Aerobik kompostlaştırmada;  1.Kötü koku oluşumu azdır. 2.Fermentasyon süresi kısadır. 3.Patojen mikroorganizmalar ölür. </vt:lpstr>
      <vt:lpstr>PowerPoint Sunusu</vt:lpstr>
      <vt:lpstr>3.Kompost Tarihçesi</vt:lpstr>
      <vt:lpstr>PowerPoint Sunusu</vt:lpstr>
      <vt:lpstr>Kompost Kalitesi</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KOMPOSTLAMA TEKNİKLERİ</dc:title>
  <dc:creator>koksalkuleyin@outlook.com</dc:creator>
  <cp:lastModifiedBy>koksalkuleyin@outlook.com</cp:lastModifiedBy>
  <cp:revision>1</cp:revision>
  <dcterms:created xsi:type="dcterms:W3CDTF">2020-03-18T11:14:54Z</dcterms:created>
  <dcterms:modified xsi:type="dcterms:W3CDTF">2020-03-18T11:19:03Z</dcterms:modified>
</cp:coreProperties>
</file>