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42"/>
  </p:notesMasterIdLst>
  <p:sldIdLst>
    <p:sldId id="256" r:id="rId2"/>
    <p:sldId id="294" r:id="rId3"/>
    <p:sldId id="257" r:id="rId4"/>
    <p:sldId id="258" r:id="rId5"/>
    <p:sldId id="259" r:id="rId6"/>
    <p:sldId id="260" r:id="rId7"/>
    <p:sldId id="262" r:id="rId8"/>
    <p:sldId id="263" r:id="rId9"/>
    <p:sldId id="264" r:id="rId10"/>
    <p:sldId id="265" r:id="rId11"/>
    <p:sldId id="261" r:id="rId12"/>
    <p:sldId id="266" r:id="rId13"/>
    <p:sldId id="267" r:id="rId14"/>
    <p:sldId id="268" r:id="rId15"/>
    <p:sldId id="269" r:id="rId16"/>
    <p:sldId id="270" r:id="rId17"/>
    <p:sldId id="293" r:id="rId18"/>
    <p:sldId id="271" r:id="rId19"/>
    <p:sldId id="272" r:id="rId20"/>
    <p:sldId id="273" r:id="rId21"/>
    <p:sldId id="274" r:id="rId22"/>
    <p:sldId id="275" r:id="rId23"/>
    <p:sldId id="276" r:id="rId24"/>
    <p:sldId id="277" r:id="rId25"/>
    <p:sldId id="278" r:id="rId26"/>
    <p:sldId id="279" r:id="rId27"/>
    <p:sldId id="295"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94434" autoAdjust="0"/>
  </p:normalViewPr>
  <p:slideViewPr>
    <p:cSldViewPr snapToGrid="0">
      <p:cViewPr varScale="1">
        <p:scale>
          <a:sx n="67" d="100"/>
          <a:sy n="67" d="100"/>
        </p:scale>
        <p:origin x="69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336650-59BC-4AF6-9B52-CB2A20AE6CF9}" type="datetimeFigureOut">
              <a:rPr lang="tr-TR" smtClean="0"/>
              <a:t>15.10.2017</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B38DD3-987D-40FC-865D-8AE89447636A}" type="slidenum">
              <a:rPr lang="tr-TR" smtClean="0"/>
              <a:t>‹#›</a:t>
            </a:fld>
            <a:endParaRPr lang="tr-TR"/>
          </a:p>
        </p:txBody>
      </p:sp>
    </p:spTree>
    <p:extLst>
      <p:ext uri="{BB962C8B-B14F-4D97-AF65-F5344CB8AC3E}">
        <p14:creationId xmlns:p14="http://schemas.microsoft.com/office/powerpoint/2010/main" val="4155741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EB38DD3-987D-40FC-865D-8AE89447636A}" type="slidenum">
              <a:rPr lang="tr-TR" smtClean="0"/>
              <a:t>19</a:t>
            </a:fld>
            <a:endParaRPr lang="tr-TR"/>
          </a:p>
        </p:txBody>
      </p:sp>
    </p:spTree>
    <p:extLst>
      <p:ext uri="{BB962C8B-B14F-4D97-AF65-F5344CB8AC3E}">
        <p14:creationId xmlns:p14="http://schemas.microsoft.com/office/powerpoint/2010/main" val="4052187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EB38DD3-987D-40FC-865D-8AE89447636A}" type="slidenum">
              <a:rPr lang="tr-TR" smtClean="0"/>
              <a:t>20</a:t>
            </a:fld>
            <a:endParaRPr lang="tr-TR"/>
          </a:p>
        </p:txBody>
      </p:sp>
    </p:spTree>
    <p:extLst>
      <p:ext uri="{BB962C8B-B14F-4D97-AF65-F5344CB8AC3E}">
        <p14:creationId xmlns:p14="http://schemas.microsoft.com/office/powerpoint/2010/main" val="42007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85D7EDEA-FF4D-4762-9441-20F4F4D156DF}" type="datetimeFigureOut">
              <a:rPr lang="tr-TR" smtClean="0"/>
              <a:t>15.10.2017</a:t>
            </a:fld>
            <a:endParaRPr lang="tr-TR"/>
          </a:p>
        </p:txBody>
      </p:sp>
      <p:sp>
        <p:nvSpPr>
          <p:cNvPr id="5" name="Footer Placeholder 4"/>
          <p:cNvSpPr>
            <a:spLocks noGrp="1"/>
          </p:cNvSpPr>
          <p:nvPr>
            <p:ph type="ftr" sz="quarter" idx="11"/>
          </p:nvPr>
        </p:nvSpPr>
        <p:spPr>
          <a:xfrm>
            <a:off x="5332412" y="5883275"/>
            <a:ext cx="4324044" cy="365125"/>
          </a:xfrm>
        </p:spPr>
        <p:txBody>
          <a:bodyPr/>
          <a:lstStyle/>
          <a:p>
            <a:endParaRPr lang="tr-TR"/>
          </a:p>
        </p:txBody>
      </p:sp>
      <p:sp>
        <p:nvSpPr>
          <p:cNvPr id="6" name="Slide Number Placeholder 5"/>
          <p:cNvSpPr>
            <a:spLocks noGrp="1"/>
          </p:cNvSpPr>
          <p:nvPr>
            <p:ph type="sldNum" sz="quarter" idx="12"/>
          </p:nvPr>
        </p:nvSpPr>
        <p:spPr/>
        <p:txBody>
          <a:bodyPr/>
          <a:lstStyle/>
          <a:p>
            <a:fld id="{83BDE7B6-6DD4-4D81-A39C-9176DD946FF2}" type="slidenum">
              <a:rPr lang="tr-TR" smtClean="0"/>
              <a:t>‹#›</a:t>
            </a:fld>
            <a:endParaRPr lang="tr-TR"/>
          </a:p>
        </p:txBody>
      </p:sp>
    </p:spTree>
    <p:extLst>
      <p:ext uri="{BB962C8B-B14F-4D97-AF65-F5344CB8AC3E}">
        <p14:creationId xmlns:p14="http://schemas.microsoft.com/office/powerpoint/2010/main" val="2080545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nchor="ct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85D7EDEA-FF4D-4762-9441-20F4F4D156DF}" type="datetimeFigureOut">
              <a:rPr lang="tr-TR" smtClean="0"/>
              <a:t>15.10.2017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a:xfrm>
            <a:off x="10951856" y="5867131"/>
            <a:ext cx="551167" cy="365125"/>
          </a:xfrm>
        </p:spPr>
        <p:txBody>
          <a:bodyPr/>
          <a:lstStyle/>
          <a:p>
            <a:fld id="{83BDE7B6-6DD4-4D81-A39C-9176DD946FF2}" type="slidenum">
              <a:rPr lang="tr-TR" smtClean="0"/>
              <a:t>‹#›</a:t>
            </a:fld>
            <a:endParaRPr lang="tr-TR"/>
          </a:p>
        </p:txBody>
      </p:sp>
    </p:spTree>
    <p:extLst>
      <p:ext uri="{BB962C8B-B14F-4D97-AF65-F5344CB8AC3E}">
        <p14:creationId xmlns:p14="http://schemas.microsoft.com/office/powerpoint/2010/main" val="195201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85D7EDEA-FF4D-4762-9441-20F4F4D156DF}" type="datetimeFigureOut">
              <a:rPr lang="tr-TR" smtClean="0"/>
              <a:t>15.10.2017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3BDE7B6-6DD4-4D81-A39C-9176DD946FF2}" type="slidenum">
              <a:rPr lang="tr-TR" smtClean="0"/>
              <a:t>‹#›</a:t>
            </a:fld>
            <a:endParaRPr lang="tr-TR"/>
          </a:p>
        </p:txBody>
      </p:sp>
    </p:spTree>
    <p:extLst>
      <p:ext uri="{BB962C8B-B14F-4D97-AF65-F5344CB8AC3E}">
        <p14:creationId xmlns:p14="http://schemas.microsoft.com/office/powerpoint/2010/main" val="1865046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85D7EDEA-FF4D-4762-9441-20F4F4D156DF}" type="datetimeFigureOut">
              <a:rPr lang="tr-TR" smtClean="0"/>
              <a:t>15.10.2017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3BDE7B6-6DD4-4D81-A39C-9176DD946FF2}" type="slidenum">
              <a:rPr lang="tr-TR" smtClean="0"/>
              <a:t>‹#›</a:t>
            </a:fld>
            <a:endParaRPr lang="tr-TR"/>
          </a:p>
        </p:txBody>
      </p:sp>
    </p:spTree>
    <p:extLst>
      <p:ext uri="{BB962C8B-B14F-4D97-AF65-F5344CB8AC3E}">
        <p14:creationId xmlns:p14="http://schemas.microsoft.com/office/powerpoint/2010/main" val="3453954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85D7EDEA-FF4D-4762-9441-20F4F4D156DF}" type="datetimeFigureOut">
              <a:rPr lang="tr-TR" smtClean="0"/>
              <a:t>15.10.2017</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3BDE7B6-6DD4-4D81-A39C-9176DD946FF2}" type="slidenum">
              <a:rPr lang="tr-TR" smtClean="0"/>
              <a:t>‹#›</a:t>
            </a:fld>
            <a:endParaRPr lang="tr-TR"/>
          </a:p>
        </p:txBody>
      </p:sp>
    </p:spTree>
    <p:extLst>
      <p:ext uri="{BB962C8B-B14F-4D97-AF65-F5344CB8AC3E}">
        <p14:creationId xmlns:p14="http://schemas.microsoft.com/office/powerpoint/2010/main" val="1728505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85D7EDEA-FF4D-4762-9441-20F4F4D156DF}" type="datetimeFigureOut">
              <a:rPr lang="tr-TR" smtClean="0"/>
              <a:t>15.10.2017</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3BDE7B6-6DD4-4D81-A39C-9176DD946FF2}" type="slidenum">
              <a:rPr lang="tr-TR" smtClean="0"/>
              <a:t>‹#›</a:t>
            </a:fld>
            <a:endParaRPr lang="tr-TR"/>
          </a:p>
        </p:txBody>
      </p:sp>
    </p:spTree>
    <p:extLst>
      <p:ext uri="{BB962C8B-B14F-4D97-AF65-F5344CB8AC3E}">
        <p14:creationId xmlns:p14="http://schemas.microsoft.com/office/powerpoint/2010/main" val="42589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D7EDEA-FF4D-4762-9441-20F4F4D156DF}" type="datetimeFigureOut">
              <a:rPr lang="tr-TR" smtClean="0"/>
              <a:t>15.10.2017</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3BDE7B6-6DD4-4D81-A39C-9176DD946FF2}" type="slidenum">
              <a:rPr lang="tr-TR" smtClean="0"/>
              <a:t>‹#›</a:t>
            </a:fld>
            <a:endParaRPr lang="tr-TR"/>
          </a:p>
        </p:txBody>
      </p:sp>
    </p:spTree>
    <p:extLst>
      <p:ext uri="{BB962C8B-B14F-4D97-AF65-F5344CB8AC3E}">
        <p14:creationId xmlns:p14="http://schemas.microsoft.com/office/powerpoint/2010/main" val="3255402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85D7EDEA-FF4D-4762-9441-20F4F4D156DF}" type="datetimeFigureOut">
              <a:rPr lang="tr-TR" smtClean="0"/>
              <a:t>15.10.2017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3BDE7B6-6DD4-4D81-A39C-9176DD946FF2}" type="slidenum">
              <a:rPr lang="tr-TR" smtClean="0"/>
              <a:t>‹#›</a:t>
            </a:fld>
            <a:endParaRPr lang="tr-TR"/>
          </a:p>
        </p:txBody>
      </p:sp>
    </p:spTree>
    <p:extLst>
      <p:ext uri="{BB962C8B-B14F-4D97-AF65-F5344CB8AC3E}">
        <p14:creationId xmlns:p14="http://schemas.microsoft.com/office/powerpoint/2010/main" val="2223393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tr-TR" smtClean="0"/>
              <a:t>Asıl başlık stili için tıklatın</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85D7EDEA-FF4D-4762-9441-20F4F4D156DF}" type="datetimeFigureOut">
              <a:rPr lang="tr-TR" smtClean="0"/>
              <a:t>15.10.2017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3BDE7B6-6DD4-4D81-A39C-9176DD946FF2}" type="slidenum">
              <a:rPr lang="tr-TR" smtClean="0"/>
              <a:t>‹#›</a:t>
            </a:fld>
            <a:endParaRPr lang="tr-TR"/>
          </a:p>
        </p:txBody>
      </p:sp>
    </p:spTree>
    <p:extLst>
      <p:ext uri="{BB962C8B-B14F-4D97-AF65-F5344CB8AC3E}">
        <p14:creationId xmlns:p14="http://schemas.microsoft.com/office/powerpoint/2010/main" val="3686972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85D7EDEA-FF4D-4762-9441-20F4F4D156DF}" type="datetimeFigureOut">
              <a:rPr lang="tr-TR" smtClean="0"/>
              <a:t>15.10.2017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3BDE7B6-6DD4-4D81-A39C-9176DD946FF2}" type="slidenum">
              <a:rPr lang="tr-TR" smtClean="0"/>
              <a:t>‹#›</a:t>
            </a:fld>
            <a:endParaRPr lang="tr-TR"/>
          </a:p>
        </p:txBody>
      </p:sp>
    </p:spTree>
    <p:extLst>
      <p:ext uri="{BB962C8B-B14F-4D97-AF65-F5344CB8AC3E}">
        <p14:creationId xmlns:p14="http://schemas.microsoft.com/office/powerpoint/2010/main" val="958098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85D7EDEA-FF4D-4762-9441-20F4F4D156DF}" type="datetimeFigureOut">
              <a:rPr lang="tr-TR" smtClean="0"/>
              <a:t>15.10.2017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3BDE7B6-6DD4-4D81-A39C-9176DD946FF2}" type="slidenum">
              <a:rPr lang="tr-TR" smtClean="0"/>
              <a:t>‹#›</a:t>
            </a:fld>
            <a:endParaRPr lang="tr-TR"/>
          </a:p>
        </p:txBody>
      </p:sp>
    </p:spTree>
    <p:extLst>
      <p:ext uri="{BB962C8B-B14F-4D97-AF65-F5344CB8AC3E}">
        <p14:creationId xmlns:p14="http://schemas.microsoft.com/office/powerpoint/2010/main" val="1418255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85D7EDEA-FF4D-4762-9441-20F4F4D156DF}" type="datetimeFigureOut">
              <a:rPr lang="tr-TR" smtClean="0"/>
              <a:t>15.10.2017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3BDE7B6-6DD4-4D81-A39C-9176DD946FF2}" type="slidenum">
              <a:rPr lang="tr-TR" smtClean="0"/>
              <a:t>‹#›</a:t>
            </a:fld>
            <a:endParaRPr lang="tr-TR"/>
          </a:p>
        </p:txBody>
      </p:sp>
    </p:spTree>
    <p:extLst>
      <p:ext uri="{BB962C8B-B14F-4D97-AF65-F5344CB8AC3E}">
        <p14:creationId xmlns:p14="http://schemas.microsoft.com/office/powerpoint/2010/main" val="25413384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85D7EDEA-FF4D-4762-9441-20F4F4D156DF}" type="datetimeFigureOut">
              <a:rPr lang="tr-TR" smtClean="0"/>
              <a:t>15.10.2017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3BDE7B6-6DD4-4D81-A39C-9176DD946FF2}" type="slidenum">
              <a:rPr lang="tr-TR" smtClean="0"/>
              <a:t>‹#›</a:t>
            </a:fld>
            <a:endParaRPr lang="tr-TR"/>
          </a:p>
        </p:txBody>
      </p:sp>
    </p:spTree>
    <p:extLst>
      <p:ext uri="{BB962C8B-B14F-4D97-AF65-F5344CB8AC3E}">
        <p14:creationId xmlns:p14="http://schemas.microsoft.com/office/powerpoint/2010/main" val="5925441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tr-TR" smtClean="0"/>
              <a:t>Asıl metin stillerini düzenlemek için tıklatın</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85D7EDEA-FF4D-4762-9441-20F4F4D156DF}" type="datetimeFigureOut">
              <a:rPr lang="tr-TR" smtClean="0"/>
              <a:t>15.10.2017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3BDE7B6-6DD4-4D81-A39C-9176DD946FF2}" type="slidenum">
              <a:rPr lang="tr-TR" smtClean="0"/>
              <a:t>‹#›</a:t>
            </a:fld>
            <a:endParaRPr lang="tr-TR"/>
          </a:p>
        </p:txBody>
      </p:sp>
    </p:spTree>
    <p:extLst>
      <p:ext uri="{BB962C8B-B14F-4D97-AF65-F5344CB8AC3E}">
        <p14:creationId xmlns:p14="http://schemas.microsoft.com/office/powerpoint/2010/main" val="24756097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tr-TR" smtClean="0"/>
              <a:t>Asıl metin stillerini düzenlemek için tıklatın</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85D7EDEA-FF4D-4762-9441-20F4F4D156DF}" type="datetimeFigureOut">
              <a:rPr lang="tr-TR" smtClean="0"/>
              <a:t>15.10.2017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3BDE7B6-6DD4-4D81-A39C-9176DD946FF2}" type="slidenum">
              <a:rPr lang="tr-TR" smtClean="0"/>
              <a:t>‹#›</a:t>
            </a:fld>
            <a:endParaRPr lang="tr-TR"/>
          </a:p>
        </p:txBody>
      </p:sp>
    </p:spTree>
    <p:extLst>
      <p:ext uri="{BB962C8B-B14F-4D97-AF65-F5344CB8AC3E}">
        <p14:creationId xmlns:p14="http://schemas.microsoft.com/office/powerpoint/2010/main" val="9924993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85D7EDEA-FF4D-4762-9441-20F4F4D156DF}" type="datetimeFigureOut">
              <a:rPr lang="tr-TR" smtClean="0"/>
              <a:t>15.10.2017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3BDE7B6-6DD4-4D81-A39C-9176DD946FF2}" type="slidenum">
              <a:rPr lang="tr-TR" smtClean="0"/>
              <a:t>‹#›</a:t>
            </a:fld>
            <a:endParaRPr lang="tr-TR"/>
          </a:p>
        </p:txBody>
      </p:sp>
    </p:spTree>
    <p:extLst>
      <p:ext uri="{BB962C8B-B14F-4D97-AF65-F5344CB8AC3E}">
        <p14:creationId xmlns:p14="http://schemas.microsoft.com/office/powerpoint/2010/main" val="32614662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85D7EDEA-FF4D-4762-9441-20F4F4D156DF}" type="datetimeFigureOut">
              <a:rPr lang="tr-TR" smtClean="0"/>
              <a:t>15.10.2017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3BDE7B6-6DD4-4D81-A39C-9176DD946FF2}" type="slidenum">
              <a:rPr lang="tr-TR" smtClean="0"/>
              <a:t>‹#›</a:t>
            </a:fld>
            <a:endParaRPr lang="tr-TR"/>
          </a:p>
        </p:txBody>
      </p:sp>
    </p:spTree>
    <p:extLst>
      <p:ext uri="{BB962C8B-B14F-4D97-AF65-F5344CB8AC3E}">
        <p14:creationId xmlns:p14="http://schemas.microsoft.com/office/powerpoint/2010/main" val="1027800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5D7EDEA-FF4D-4762-9441-20F4F4D156DF}" type="datetimeFigureOut">
              <a:rPr lang="tr-TR" smtClean="0"/>
              <a:t>15.10.2017</a:t>
            </a:fld>
            <a:endParaRPr lang="tr-TR"/>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3BDE7B6-6DD4-4D81-A39C-9176DD946FF2}" type="slidenum">
              <a:rPr lang="tr-TR" smtClean="0"/>
              <a:t>‹#›</a:t>
            </a:fld>
            <a:endParaRPr lang="tr-TR"/>
          </a:p>
        </p:txBody>
      </p:sp>
    </p:spTree>
    <p:extLst>
      <p:ext uri="{BB962C8B-B14F-4D97-AF65-F5344CB8AC3E}">
        <p14:creationId xmlns:p14="http://schemas.microsoft.com/office/powerpoint/2010/main" val="356093153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261534"/>
            <a:ext cx="8520637" cy="2616199"/>
          </a:xfrm>
        </p:spPr>
        <p:txBody>
          <a:bodyPr/>
          <a:lstStyle/>
          <a:p>
            <a:r>
              <a:rPr lang="tr-TR" dirty="0" smtClean="0"/>
              <a:t>BİLİMSEL ARAŞTIRMA YÖNTEMLERİ VE ETİK II</a:t>
            </a:r>
            <a:endParaRPr lang="tr-TR" dirty="0"/>
          </a:p>
        </p:txBody>
      </p:sp>
      <p:sp>
        <p:nvSpPr>
          <p:cNvPr id="3" name="Alt Başlık 2"/>
          <p:cNvSpPr>
            <a:spLocks noGrp="1"/>
          </p:cNvSpPr>
          <p:nvPr>
            <p:ph type="subTitle" idx="1"/>
          </p:nvPr>
        </p:nvSpPr>
        <p:spPr>
          <a:xfrm>
            <a:off x="253184" y="4753505"/>
            <a:ext cx="8267453" cy="1388534"/>
          </a:xfrm>
        </p:spPr>
        <p:txBody>
          <a:bodyPr>
            <a:normAutofit/>
          </a:bodyPr>
          <a:lstStyle/>
          <a:p>
            <a:r>
              <a:rPr lang="tr-TR" sz="3600" dirty="0">
                <a:solidFill>
                  <a:srgbClr val="FF0000"/>
                </a:solidFill>
              </a:rPr>
              <a:t>BİLİMSEL YAYINLARDA ETİK İLKELER</a:t>
            </a:r>
          </a:p>
        </p:txBody>
      </p:sp>
      <p:pic>
        <p:nvPicPr>
          <p:cNvPr id="4" name="Resim 3"/>
          <p:cNvPicPr>
            <a:picLocks noChangeAspect="1"/>
          </p:cNvPicPr>
          <p:nvPr/>
        </p:nvPicPr>
        <p:blipFill>
          <a:blip r:embed="rId2"/>
          <a:stretch>
            <a:fillRect/>
          </a:stretch>
        </p:blipFill>
        <p:spPr>
          <a:xfrm>
            <a:off x="8520637" y="385762"/>
            <a:ext cx="3671363" cy="6243637"/>
          </a:xfrm>
          <a:prstGeom prst="rect">
            <a:avLst/>
          </a:prstGeom>
        </p:spPr>
      </p:pic>
    </p:spTree>
    <p:extLst>
      <p:ext uri="{BB962C8B-B14F-4D97-AF65-F5344CB8AC3E}">
        <p14:creationId xmlns:p14="http://schemas.microsoft.com/office/powerpoint/2010/main" val="730655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98573" y="366711"/>
            <a:ext cx="10018713" cy="3124201"/>
          </a:xfrm>
        </p:spPr>
        <p:txBody>
          <a:bodyPr/>
          <a:lstStyle/>
          <a:p>
            <a:r>
              <a:rPr lang="tr-TR" dirty="0" smtClean="0"/>
              <a:t>İnsanları </a:t>
            </a:r>
            <a:r>
              <a:rPr lang="tr-TR" dirty="0" smtClean="0">
                <a:solidFill>
                  <a:srgbClr val="FF0000"/>
                </a:solidFill>
              </a:rPr>
              <a:t>yasa</a:t>
            </a:r>
            <a:r>
              <a:rPr lang="tr-TR" dirty="0" smtClean="0"/>
              <a:t> ve </a:t>
            </a:r>
            <a:r>
              <a:rPr lang="tr-TR" dirty="0" smtClean="0">
                <a:solidFill>
                  <a:srgbClr val="FF0000"/>
                </a:solidFill>
              </a:rPr>
              <a:t>ceza </a:t>
            </a:r>
            <a:r>
              <a:rPr lang="tr-TR" dirty="0" smtClean="0"/>
              <a:t>ile yönetirseniz, onlar bir daha yanlış yapmayacaklar, ancak şeref ve utanma duygularına da sahip olmayacaklardır. Ancak insanları </a:t>
            </a:r>
            <a:r>
              <a:rPr lang="tr-TR" dirty="0" smtClean="0">
                <a:solidFill>
                  <a:srgbClr val="FF0000"/>
                </a:solidFill>
              </a:rPr>
              <a:t>erdemle</a:t>
            </a:r>
            <a:r>
              <a:rPr lang="tr-TR" dirty="0" smtClean="0"/>
              <a:t> ve </a:t>
            </a:r>
            <a:r>
              <a:rPr lang="tr-TR" dirty="0" smtClean="0">
                <a:solidFill>
                  <a:srgbClr val="FF0000"/>
                </a:solidFill>
              </a:rPr>
              <a:t>ahlak kuralları </a:t>
            </a:r>
            <a:r>
              <a:rPr lang="tr-TR" dirty="0" smtClean="0"/>
              <a:t>ile yönetirseniz, o zaman onlar hem şeref ve utanma duygusuna sahip olacaklar, hem de doğruyu yapmaya çalışacaklardır.  </a:t>
            </a:r>
          </a:p>
          <a:p>
            <a:r>
              <a:rPr lang="tr-TR" dirty="0" smtClean="0"/>
              <a:t>KONFÜÇYÜS</a:t>
            </a:r>
          </a:p>
        </p:txBody>
      </p:sp>
      <p:pic>
        <p:nvPicPr>
          <p:cNvPr id="5" name="Resim 4"/>
          <p:cNvPicPr>
            <a:picLocks noChangeAspect="1"/>
          </p:cNvPicPr>
          <p:nvPr/>
        </p:nvPicPr>
        <p:blipFill>
          <a:blip r:embed="rId2"/>
          <a:stretch>
            <a:fillRect/>
          </a:stretch>
        </p:blipFill>
        <p:spPr>
          <a:xfrm>
            <a:off x="2085975" y="3662362"/>
            <a:ext cx="6800850" cy="2931401"/>
          </a:xfrm>
          <a:prstGeom prst="rect">
            <a:avLst/>
          </a:prstGeom>
        </p:spPr>
      </p:pic>
    </p:spTree>
    <p:extLst>
      <p:ext uri="{BB962C8B-B14F-4D97-AF65-F5344CB8AC3E}">
        <p14:creationId xmlns:p14="http://schemas.microsoft.com/office/powerpoint/2010/main" val="2307683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solidFill>
                  <a:srgbClr val="FF0000"/>
                </a:solidFill>
              </a:rPr>
              <a:t>BİLİMSEL YAYINLARDA ETİK İLKELER</a:t>
            </a:r>
            <a:endParaRPr lang="tr-TR" dirty="0">
              <a:solidFill>
                <a:srgbClr val="FF0000"/>
              </a:solidFill>
            </a:endParaRPr>
          </a:p>
        </p:txBody>
      </p:sp>
      <p:sp>
        <p:nvSpPr>
          <p:cNvPr id="3" name="İçerik Yer Tutucusu 2"/>
          <p:cNvSpPr>
            <a:spLocks noGrp="1"/>
          </p:cNvSpPr>
          <p:nvPr>
            <p:ph idx="1"/>
          </p:nvPr>
        </p:nvSpPr>
        <p:spPr>
          <a:xfrm>
            <a:off x="1484310" y="1943101"/>
            <a:ext cx="10018713" cy="3848100"/>
          </a:xfrm>
        </p:spPr>
        <p:txBody>
          <a:bodyPr>
            <a:normAutofit/>
          </a:bodyPr>
          <a:lstStyle/>
          <a:p>
            <a:r>
              <a:rPr lang="tr-TR" dirty="0" smtClean="0"/>
              <a:t>Son </a:t>
            </a:r>
            <a:r>
              <a:rPr lang="tr-TR" dirty="0"/>
              <a:t>yıllarda günlük yaşamımıza giderek yerleşen bir sözcük </a:t>
            </a:r>
            <a:r>
              <a:rPr lang="tr-TR" dirty="0"/>
              <a:t>“Etik</a:t>
            </a:r>
            <a:r>
              <a:rPr lang="tr-TR" dirty="0" smtClean="0"/>
              <a:t>”</a:t>
            </a:r>
            <a:r>
              <a:rPr lang="tr-TR" dirty="0" smtClean="0"/>
              <a:t>. </a:t>
            </a:r>
            <a:r>
              <a:rPr lang="tr-TR" dirty="0" smtClean="0"/>
              <a:t>Ne </a:t>
            </a:r>
            <a:r>
              <a:rPr lang="tr-TR" dirty="0"/>
              <a:t>yazık </a:t>
            </a:r>
            <a:r>
              <a:rPr lang="tr-TR" dirty="0" smtClean="0"/>
              <a:t>ki, </a:t>
            </a:r>
            <a:r>
              <a:rPr lang="tr-TR" dirty="0" smtClean="0"/>
              <a:t>birçok </a:t>
            </a:r>
            <a:r>
              <a:rPr lang="tr-TR" dirty="0"/>
              <a:t>örnekte olduğu gibi, bu </a:t>
            </a:r>
            <a:r>
              <a:rPr lang="tr-TR" dirty="0" smtClean="0"/>
              <a:t>sözcükte günümüzde gerçek </a:t>
            </a:r>
            <a:r>
              <a:rPr lang="tr-TR" dirty="0"/>
              <a:t>içeriğinden soyutlayarak </a:t>
            </a:r>
            <a:r>
              <a:rPr lang="tr-TR" dirty="0" smtClean="0"/>
              <a:t>kullanılmaktadır. Bunun sonucu olarak da </a:t>
            </a:r>
            <a:r>
              <a:rPr lang="tr-TR" dirty="0"/>
              <a:t>düzen-dışı</a:t>
            </a:r>
            <a:r>
              <a:rPr lang="tr-TR" dirty="0" smtClean="0"/>
              <a:t>, ahlak-dışı, din-dışı, gelenek-dışı, yasa-dışı </a:t>
            </a:r>
            <a:r>
              <a:rPr lang="tr-TR" dirty="0"/>
              <a:t>her durumun “</a:t>
            </a:r>
            <a:r>
              <a:rPr lang="tr-TR" dirty="0" smtClean="0"/>
              <a:t>etik-dışı” olduğunu </a:t>
            </a:r>
            <a:r>
              <a:rPr lang="tr-TR" dirty="0" smtClean="0"/>
              <a:t>söyleyerek kökenlerini</a:t>
            </a:r>
            <a:r>
              <a:rPr lang="tr-TR" dirty="0" smtClean="0"/>
              <a:t>, nedenlerini </a:t>
            </a:r>
            <a:r>
              <a:rPr lang="tr-TR" dirty="0"/>
              <a:t>ve çözümlerini geri plana atma </a:t>
            </a:r>
            <a:r>
              <a:rPr lang="tr-TR" dirty="0" smtClean="0"/>
              <a:t>kolaycılığı </a:t>
            </a:r>
            <a:r>
              <a:rPr lang="tr-TR" dirty="0" smtClean="0"/>
              <a:t>gelişmiştir. </a:t>
            </a:r>
            <a:endParaRPr lang="tr-TR" dirty="0" smtClean="0"/>
          </a:p>
          <a:p>
            <a:r>
              <a:rPr lang="tr-TR" dirty="0" smtClean="0"/>
              <a:t>Gerçekte </a:t>
            </a:r>
            <a:r>
              <a:rPr lang="tr-TR" dirty="0"/>
              <a:t>etik, bilimsel </a:t>
            </a:r>
            <a:r>
              <a:rPr lang="tr-TR" dirty="0" smtClean="0"/>
              <a:t>ve akademik </a:t>
            </a:r>
            <a:r>
              <a:rPr lang="tr-TR" dirty="0"/>
              <a:t>yaşamın en önemli temel taşlarından birisi olarak ilgilenilmesi</a:t>
            </a:r>
            <a:r>
              <a:rPr lang="tr-TR" dirty="0" smtClean="0"/>
              <a:t>, incelenmesi,  dikkate alınması </a:t>
            </a:r>
            <a:r>
              <a:rPr lang="tr-TR" dirty="0"/>
              <a:t>ve öğretilmesi gereken bir </a:t>
            </a:r>
            <a:r>
              <a:rPr lang="tr-TR" dirty="0" smtClean="0"/>
              <a:t>kavramdır</a:t>
            </a:r>
            <a:r>
              <a:rPr lang="tr-TR" dirty="0"/>
              <a:t>.</a:t>
            </a:r>
          </a:p>
        </p:txBody>
      </p:sp>
    </p:spTree>
    <p:extLst>
      <p:ext uri="{BB962C8B-B14F-4D97-AF65-F5344CB8AC3E}">
        <p14:creationId xmlns:p14="http://schemas.microsoft.com/office/powerpoint/2010/main" val="404617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4310" y="484095"/>
            <a:ext cx="10018713" cy="5307106"/>
          </a:xfrm>
        </p:spPr>
        <p:txBody>
          <a:bodyPr>
            <a:normAutofit/>
          </a:bodyPr>
          <a:lstStyle/>
          <a:p>
            <a:pPr algn="just"/>
            <a:r>
              <a:rPr lang="tr-TR" sz="3200" dirty="0" smtClean="0"/>
              <a:t>Etik, </a:t>
            </a:r>
            <a:r>
              <a:rPr lang="tr-TR" sz="3200" dirty="0"/>
              <a:t>bir çalışma faaliyetinde bulunan insanların ahlak ilkelerini</a:t>
            </a:r>
            <a:r>
              <a:rPr lang="tr-TR" sz="3200" dirty="0" smtClean="0"/>
              <a:t>, davranış biçimlerini, görevlerini </a:t>
            </a:r>
            <a:r>
              <a:rPr lang="tr-TR" sz="3200" dirty="0"/>
              <a:t>ve zorunluluklarını belirleyen kurallar zinciri olarak </a:t>
            </a:r>
            <a:r>
              <a:rPr lang="tr-TR" sz="3200" dirty="0" smtClean="0"/>
              <a:t>tanımlanabilir. </a:t>
            </a:r>
            <a:r>
              <a:rPr lang="tr-TR" sz="3200" dirty="0" smtClean="0">
                <a:solidFill>
                  <a:srgbClr val="FF0000"/>
                </a:solidFill>
              </a:rPr>
              <a:t>Etik, yasalardan </a:t>
            </a:r>
            <a:r>
              <a:rPr lang="tr-TR" sz="3200" dirty="0">
                <a:solidFill>
                  <a:srgbClr val="FF0000"/>
                </a:solidFill>
              </a:rPr>
              <a:t>farklı olarak, çoğunlukla yazılı ve kesin koşullar </a:t>
            </a:r>
            <a:r>
              <a:rPr lang="tr-TR" sz="3200" dirty="0" smtClean="0">
                <a:solidFill>
                  <a:srgbClr val="FF0000"/>
                </a:solidFill>
              </a:rPr>
              <a:t>içermez. </a:t>
            </a:r>
            <a:r>
              <a:rPr lang="tr-TR" sz="3200" dirty="0" smtClean="0"/>
              <a:t>Zamana, değişen koşullara, toplumsal </a:t>
            </a:r>
            <a:r>
              <a:rPr lang="tr-TR" sz="3200" dirty="0"/>
              <a:t>gereksinim ve bilimsel gelişmelere bağlı olarak </a:t>
            </a:r>
            <a:r>
              <a:rPr lang="tr-TR" sz="3200" dirty="0" smtClean="0"/>
              <a:t>değişimler gösterebilir. Ancak </a:t>
            </a:r>
            <a:r>
              <a:rPr lang="tr-TR" sz="3200" dirty="0"/>
              <a:t>temelindeki </a:t>
            </a:r>
            <a:r>
              <a:rPr lang="tr-TR" sz="3200" b="1" dirty="0"/>
              <a:t>“iyilik etme</a:t>
            </a:r>
            <a:r>
              <a:rPr lang="tr-TR" sz="3200" b="1" dirty="0" smtClean="0"/>
              <a:t>”, ”</a:t>
            </a:r>
            <a:r>
              <a:rPr lang="tr-TR" sz="3200" b="1" dirty="0"/>
              <a:t>kötülük etmeme</a:t>
            </a:r>
            <a:r>
              <a:rPr lang="tr-TR" sz="3200" b="1" dirty="0" smtClean="0"/>
              <a:t>”, ”</a:t>
            </a:r>
            <a:r>
              <a:rPr lang="tr-TR" sz="3200" b="1" dirty="0"/>
              <a:t>adil davranma” </a:t>
            </a:r>
            <a:r>
              <a:rPr lang="tr-TR" sz="3200" dirty="0"/>
              <a:t>gibi </a:t>
            </a:r>
            <a:r>
              <a:rPr lang="tr-TR" sz="3200" dirty="0" smtClean="0"/>
              <a:t>ana belirleyiciler </a:t>
            </a:r>
            <a:r>
              <a:rPr lang="tr-TR" sz="3200" dirty="0"/>
              <a:t>değişmez.</a:t>
            </a:r>
          </a:p>
        </p:txBody>
      </p:sp>
    </p:spTree>
    <p:extLst>
      <p:ext uri="{BB962C8B-B14F-4D97-AF65-F5344CB8AC3E}">
        <p14:creationId xmlns:p14="http://schemas.microsoft.com/office/powerpoint/2010/main" val="4091636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4310" y="514351"/>
            <a:ext cx="10018713" cy="6043612"/>
          </a:xfrm>
        </p:spPr>
        <p:txBody>
          <a:bodyPr>
            <a:normAutofit lnSpcReduction="10000"/>
          </a:bodyPr>
          <a:lstStyle/>
          <a:p>
            <a:pPr algn="just"/>
            <a:r>
              <a:rPr lang="tr-TR" dirty="0"/>
              <a:t>Bilimsel araştırmalar ve onların doğal sonuçları olan bilimsel yayınlar üzerinde </a:t>
            </a:r>
            <a:r>
              <a:rPr lang="tr-TR" dirty="0" smtClean="0"/>
              <a:t>son yıllarda </a:t>
            </a:r>
            <a:r>
              <a:rPr lang="tr-TR" dirty="0"/>
              <a:t>çok önemli etik sorunlar belirmiş ve toplumun her kesiminin ilgisini üzerinde </a:t>
            </a:r>
            <a:r>
              <a:rPr lang="tr-TR" dirty="0" smtClean="0"/>
              <a:t>toplamıştır. Akademik </a:t>
            </a:r>
            <a:r>
              <a:rPr lang="tr-TR" dirty="0"/>
              <a:t>yaşamda ilerleme için araştırma ve bilimsel yayın </a:t>
            </a:r>
            <a:r>
              <a:rPr lang="tr-TR" dirty="0" smtClean="0"/>
              <a:t>zorunluluklarının getirilmesi </a:t>
            </a:r>
            <a:r>
              <a:rPr lang="tr-TR" dirty="0"/>
              <a:t>bu yayınların doğruluk düzeylerinin de saptanması </a:t>
            </a:r>
            <a:r>
              <a:rPr lang="tr-TR" dirty="0" smtClean="0"/>
              <a:t>problemini </a:t>
            </a:r>
            <a:r>
              <a:rPr lang="tr-TR" dirty="0"/>
              <a:t>doğurmuştur</a:t>
            </a:r>
            <a:r>
              <a:rPr lang="tr-TR" dirty="0" smtClean="0"/>
              <a:t>. Bilimsel bir </a:t>
            </a:r>
            <a:r>
              <a:rPr lang="tr-TR" dirty="0"/>
              <a:t>yayının ve onun dayanağı olan araştırmanın doğruluk düzeyi sadece </a:t>
            </a:r>
            <a:r>
              <a:rPr lang="tr-TR" dirty="0" smtClean="0"/>
              <a:t>dergi editörlerini, akademik </a:t>
            </a:r>
            <a:r>
              <a:rPr lang="tr-TR" dirty="0"/>
              <a:t>yöneticileri</a:t>
            </a:r>
            <a:r>
              <a:rPr lang="tr-TR" dirty="0" smtClean="0"/>
              <a:t>, bilimsel </a:t>
            </a:r>
            <a:r>
              <a:rPr lang="tr-TR" dirty="0"/>
              <a:t>okuyucuları değil tüm </a:t>
            </a:r>
            <a:r>
              <a:rPr lang="tr-TR" dirty="0" smtClean="0"/>
              <a:t>toplumu ilgilendirmektedir. Çünkü, yalan veya </a:t>
            </a:r>
            <a:r>
              <a:rPr lang="tr-TR" dirty="0"/>
              <a:t>yanlış bir bildiri toplum tarafından sağlanan </a:t>
            </a:r>
            <a:r>
              <a:rPr lang="tr-TR" dirty="0" smtClean="0"/>
              <a:t>araştırma fonlarının </a:t>
            </a:r>
            <a:r>
              <a:rPr lang="tr-TR" dirty="0"/>
              <a:t>ziyan edilmesini</a:t>
            </a:r>
            <a:r>
              <a:rPr lang="tr-TR" dirty="0" smtClean="0"/>
              <a:t>, bilim </a:t>
            </a:r>
            <a:r>
              <a:rPr lang="tr-TR" dirty="0"/>
              <a:t>çevrelerinin </a:t>
            </a:r>
            <a:r>
              <a:rPr lang="tr-TR" dirty="0" smtClean="0"/>
              <a:t>dolayısıyla tüm </a:t>
            </a:r>
            <a:r>
              <a:rPr lang="tr-TR" dirty="0"/>
              <a:t>toplumun yanıltılmasını ve </a:t>
            </a:r>
            <a:r>
              <a:rPr lang="tr-TR" dirty="0" smtClean="0"/>
              <a:t>bilimin ilerlemesi </a:t>
            </a:r>
            <a:r>
              <a:rPr lang="tr-TR" dirty="0"/>
              <a:t>ile insanlığın bu ilerlemeden yararlanmasını geciktirmektedir. Örnek olarak bir </a:t>
            </a:r>
            <a:r>
              <a:rPr lang="tr-TR" dirty="0" smtClean="0"/>
              <a:t>ilaç konusunda </a:t>
            </a:r>
            <a:r>
              <a:rPr lang="tr-TR" dirty="0"/>
              <a:t>yapılan yanıltıcı bir yayını ele alabiliriz</a:t>
            </a:r>
            <a:r>
              <a:rPr lang="tr-TR" dirty="0" smtClean="0"/>
              <a:t>. Bu </a:t>
            </a:r>
            <a:r>
              <a:rPr lang="tr-TR" dirty="0"/>
              <a:t>çalışma için toplum çeşitli </a:t>
            </a:r>
            <a:r>
              <a:rPr lang="tr-TR" dirty="0" smtClean="0"/>
              <a:t>kaynaklardan büyük </a:t>
            </a:r>
            <a:r>
              <a:rPr lang="tr-TR" dirty="0"/>
              <a:t>maddi destekler </a:t>
            </a:r>
            <a:r>
              <a:rPr lang="tr-TR" dirty="0" smtClean="0"/>
              <a:t>vermektedir. O </a:t>
            </a:r>
            <a:r>
              <a:rPr lang="tr-TR" dirty="0"/>
              <a:t>alanda çalışan birçok kişinin maaşları ve diğer </a:t>
            </a:r>
            <a:r>
              <a:rPr lang="tr-TR" dirty="0" smtClean="0"/>
              <a:t>ödemeleri gene </a:t>
            </a:r>
            <a:r>
              <a:rPr lang="tr-TR" dirty="0"/>
              <a:t>toplum tarafından sağlanmaktadır</a:t>
            </a:r>
            <a:r>
              <a:rPr lang="tr-TR" dirty="0" smtClean="0"/>
              <a:t>. İlacın </a:t>
            </a:r>
            <a:r>
              <a:rPr lang="tr-TR" dirty="0"/>
              <a:t>yanlış tanıtılması ile bilimsel çevreler yanılacak </a:t>
            </a:r>
            <a:r>
              <a:rPr lang="tr-TR" dirty="0" smtClean="0"/>
              <a:t>ve sonuçta </a:t>
            </a:r>
            <a:r>
              <a:rPr lang="tr-TR" dirty="0"/>
              <a:t>o ilacın denendiği veya uygulandığı birçok kişi kötü yönde etkilenecektir</a:t>
            </a:r>
            <a:r>
              <a:rPr lang="tr-TR" dirty="0" smtClean="0"/>
              <a:t>. Böyle yanıltıcı bir </a:t>
            </a:r>
            <a:r>
              <a:rPr lang="tr-TR" dirty="0"/>
              <a:t>yayının o kişi</a:t>
            </a:r>
            <a:r>
              <a:rPr lang="tr-TR" dirty="0" smtClean="0"/>
              <a:t>, kurum </a:t>
            </a:r>
            <a:r>
              <a:rPr lang="tr-TR" dirty="0"/>
              <a:t>ve ülke için getireceği olumsuz yankılar da yabana atılamaz.</a:t>
            </a:r>
          </a:p>
        </p:txBody>
      </p:sp>
    </p:spTree>
    <p:extLst>
      <p:ext uri="{BB962C8B-B14F-4D97-AF65-F5344CB8AC3E}">
        <p14:creationId xmlns:p14="http://schemas.microsoft.com/office/powerpoint/2010/main" val="3806840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4310" y="514351"/>
            <a:ext cx="10018713" cy="5276850"/>
          </a:xfrm>
        </p:spPr>
        <p:txBody>
          <a:bodyPr>
            <a:noAutofit/>
          </a:bodyPr>
          <a:lstStyle/>
          <a:p>
            <a:pPr algn="just"/>
            <a:r>
              <a:rPr lang="tr-TR" sz="3600" dirty="0"/>
              <a:t>Bilimsel yanıltmanın genelde 2 biçimi olduğu bilinmektedir</a:t>
            </a:r>
            <a:r>
              <a:rPr lang="tr-TR" sz="3600" dirty="0" smtClean="0"/>
              <a:t>. ”</a:t>
            </a:r>
            <a:r>
              <a:rPr lang="tr-TR" sz="3600" dirty="0"/>
              <a:t>Özensiz araştırma” </a:t>
            </a:r>
            <a:r>
              <a:rPr lang="tr-TR" sz="3600" dirty="0" smtClean="0"/>
              <a:t>veya “disiplinsiz </a:t>
            </a:r>
            <a:r>
              <a:rPr lang="tr-TR" sz="3600" dirty="0"/>
              <a:t>araştırma” adı verilen şeklinde aslında kötü niyetli olmayan ancak </a:t>
            </a:r>
            <a:r>
              <a:rPr lang="tr-TR" sz="3600" dirty="0" smtClean="0"/>
              <a:t>bilimsel metodolojiye </a:t>
            </a:r>
            <a:r>
              <a:rPr lang="tr-TR" sz="3600" dirty="0"/>
              <a:t>uymayarak yanlış sonuçlara ulaşan araştırmacılar tanımlanmaktadır</a:t>
            </a:r>
            <a:r>
              <a:rPr lang="tr-TR" sz="3600" dirty="0" smtClean="0"/>
              <a:t>. Bilerek yapılan yanıltıcı </a:t>
            </a:r>
            <a:r>
              <a:rPr lang="tr-TR" sz="3600" dirty="0"/>
              <a:t>yayınlar için ise “bilimsel sahtekarlık</a:t>
            </a:r>
            <a:r>
              <a:rPr lang="tr-TR" sz="3600" dirty="0" smtClean="0"/>
              <a:t>”, ”</a:t>
            </a:r>
            <a:r>
              <a:rPr lang="tr-TR" sz="3600" dirty="0"/>
              <a:t>bilimsel yalancılık</a:t>
            </a:r>
            <a:r>
              <a:rPr lang="tr-TR" sz="3600" dirty="0" smtClean="0"/>
              <a:t>”, ”</a:t>
            </a:r>
            <a:r>
              <a:rPr lang="tr-TR" sz="3600" dirty="0"/>
              <a:t>bilimsel saptırma” </a:t>
            </a:r>
            <a:r>
              <a:rPr lang="tr-TR" sz="3600" dirty="0" smtClean="0"/>
              <a:t>gibi başlıklar </a:t>
            </a:r>
            <a:r>
              <a:rPr lang="tr-TR" sz="3600" dirty="0"/>
              <a:t>kullanılmaktadır</a:t>
            </a:r>
            <a:r>
              <a:rPr lang="tr-TR" sz="3600" dirty="0" smtClean="0"/>
              <a:t>. Ancak </a:t>
            </a:r>
            <a:r>
              <a:rPr lang="tr-TR" sz="3600" dirty="0"/>
              <a:t>her iki durumda da bilim çevreleri ve </a:t>
            </a:r>
            <a:r>
              <a:rPr lang="tr-TR" sz="3600" dirty="0" smtClean="0"/>
              <a:t>toplum </a:t>
            </a:r>
            <a:r>
              <a:rPr lang="tr-TR" sz="3600" dirty="0"/>
              <a:t>yanıltılmakta </a:t>
            </a:r>
            <a:r>
              <a:rPr lang="tr-TR" sz="3600" dirty="0" smtClean="0"/>
              <a:t>ve zarar </a:t>
            </a:r>
            <a:r>
              <a:rPr lang="tr-TR" sz="3600" dirty="0"/>
              <a:t>görmektedir</a:t>
            </a:r>
          </a:p>
        </p:txBody>
      </p:sp>
    </p:spTree>
    <p:extLst>
      <p:ext uri="{BB962C8B-B14F-4D97-AF65-F5344CB8AC3E}">
        <p14:creationId xmlns:p14="http://schemas.microsoft.com/office/powerpoint/2010/main" val="2321367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4310" y="557213"/>
            <a:ext cx="10018713" cy="5233987"/>
          </a:xfrm>
        </p:spPr>
        <p:txBody>
          <a:bodyPr>
            <a:normAutofit/>
          </a:bodyPr>
          <a:lstStyle/>
          <a:p>
            <a:pPr algn="just"/>
            <a:r>
              <a:rPr lang="tr-TR" sz="2800" dirty="0"/>
              <a:t>Araştırmalar ülkelerde üniversite, kamu veya özel kuruluşların bütçeleri </a:t>
            </a:r>
            <a:r>
              <a:rPr lang="tr-TR" sz="2800" dirty="0" smtClean="0"/>
              <a:t>tarafından desteklenmektedir</a:t>
            </a:r>
            <a:r>
              <a:rPr lang="tr-TR" sz="2800" dirty="0"/>
              <a:t>. Destekleyen kuruluşlar destekledikleri araştırıcı veya araştırıcıların </a:t>
            </a:r>
            <a:r>
              <a:rPr lang="tr-TR" sz="2800" dirty="0" smtClean="0"/>
              <a:t>bilimsel ve </a:t>
            </a:r>
            <a:r>
              <a:rPr lang="tr-TR" sz="2800" dirty="0"/>
              <a:t>profesyonel çalışma standartlarına eksiksiz riayet edeceklerine olan güven esasına </a:t>
            </a:r>
            <a:r>
              <a:rPr lang="tr-TR" sz="2800" dirty="0" smtClean="0"/>
              <a:t>göre destek </a:t>
            </a:r>
            <a:r>
              <a:rPr lang="tr-TR" sz="2800" dirty="0"/>
              <a:t>verirler. Her ülkede başta ülkenin en üst düzey bilimsel koordinasyon kurumları </a:t>
            </a:r>
            <a:r>
              <a:rPr lang="tr-TR" sz="2800" dirty="0" smtClean="0"/>
              <a:t>olmak üzere </a:t>
            </a:r>
            <a:r>
              <a:rPr lang="tr-TR" sz="2800" dirty="0"/>
              <a:t>(TÜBİTAK ve TÜBA gibi), üniversiteler ve üniversite dışı bilimsel kuruluşlar </a:t>
            </a:r>
            <a:r>
              <a:rPr lang="tr-TR" sz="2800" dirty="0" smtClean="0"/>
              <a:t>bünyelerinde sürdürülen </a:t>
            </a:r>
            <a:r>
              <a:rPr lang="tr-TR" sz="2800" dirty="0"/>
              <a:t>araştırmalarda bilimsel araştırma etiği genel standartlarının yürürlükte </a:t>
            </a:r>
            <a:r>
              <a:rPr lang="tr-TR" sz="2800" dirty="0" smtClean="0"/>
              <a:t>olduğundan emin </a:t>
            </a:r>
            <a:r>
              <a:rPr lang="tr-TR" sz="2800" dirty="0"/>
              <a:t>olmak ve denetimi sürdürme sorumluluğunu taşımaktadırlar.</a:t>
            </a:r>
          </a:p>
        </p:txBody>
      </p:sp>
    </p:spTree>
    <p:extLst>
      <p:ext uri="{BB962C8B-B14F-4D97-AF65-F5344CB8AC3E}">
        <p14:creationId xmlns:p14="http://schemas.microsoft.com/office/powerpoint/2010/main" val="991712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4310" y="657225"/>
            <a:ext cx="10018713" cy="5133975"/>
          </a:xfrm>
        </p:spPr>
        <p:txBody>
          <a:bodyPr>
            <a:normAutofit/>
          </a:bodyPr>
          <a:lstStyle/>
          <a:p>
            <a:pPr algn="just"/>
            <a:r>
              <a:rPr lang="tr-TR" sz="2800" dirty="0"/>
              <a:t>Bilim dünyasında emek verenlerin gelenekleri, belirli standartlar ve değer ölçülerinin </a:t>
            </a:r>
            <a:r>
              <a:rPr lang="tr-TR" sz="2800" dirty="0" smtClean="0"/>
              <a:t>yanı sıra objektif </a:t>
            </a:r>
            <a:r>
              <a:rPr lang="tr-TR" sz="2800" dirty="0"/>
              <a:t>olma, dürüstlük, açık sözlülük ve mesleki yönden üstün ahlaklı olma </a:t>
            </a:r>
            <a:r>
              <a:rPr lang="tr-TR" sz="2800" dirty="0" smtClean="0"/>
              <a:t>özelliklerini taşımalarını </a:t>
            </a:r>
            <a:r>
              <a:rPr lang="tr-TR" sz="2800" dirty="0"/>
              <a:t>gerektirir. Yüzyıllardır, bilim adamları birbirlerine inanmak durumunda </a:t>
            </a:r>
            <a:r>
              <a:rPr lang="tr-TR" sz="2800" dirty="0" smtClean="0"/>
              <a:t>kalmışlardır ve </a:t>
            </a:r>
            <a:r>
              <a:rPr lang="tr-TR" sz="2800" dirty="0"/>
              <a:t>herhangi birinin dürüst olmayan bir davranışı ortaya çıktıktan sonra o kişinin veya </a:t>
            </a:r>
            <a:r>
              <a:rPr lang="tr-TR" sz="2800" dirty="0" smtClean="0"/>
              <a:t>grubunun araştırmaları </a:t>
            </a:r>
            <a:r>
              <a:rPr lang="tr-TR" sz="2800" dirty="0"/>
              <a:t>bilim dünyasında tüm değerini kaybetmiştir. Bu nedenle, bilimsel yanıltma </a:t>
            </a:r>
            <a:r>
              <a:rPr lang="tr-TR" sz="2800" dirty="0" smtClean="0"/>
              <a:t>veya aldatmacaların </a:t>
            </a:r>
            <a:r>
              <a:rPr lang="tr-TR" sz="2800" dirty="0"/>
              <a:t>iyi değerlendirilmesi, doğru tanınması ve gereken tedbirlerin </a:t>
            </a:r>
            <a:r>
              <a:rPr lang="tr-TR" sz="2800" dirty="0" smtClean="0"/>
              <a:t>zamanında alınması </a:t>
            </a:r>
            <a:r>
              <a:rPr lang="tr-TR" sz="2800" dirty="0"/>
              <a:t>büyük bir önem taşımaktadır.</a:t>
            </a:r>
          </a:p>
        </p:txBody>
      </p:sp>
    </p:spTree>
    <p:extLst>
      <p:ext uri="{BB962C8B-B14F-4D97-AF65-F5344CB8AC3E}">
        <p14:creationId xmlns:p14="http://schemas.microsoft.com/office/powerpoint/2010/main" val="920208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4310" y="1000126"/>
            <a:ext cx="10018713" cy="2171700"/>
          </a:xfrm>
        </p:spPr>
        <p:txBody>
          <a:bodyPr>
            <a:normAutofit fontScale="85000" lnSpcReduction="10000"/>
          </a:bodyPr>
          <a:lstStyle/>
          <a:p>
            <a:pPr algn="just"/>
            <a:r>
              <a:rPr lang="tr-TR" sz="3200" dirty="0"/>
              <a:t>Bilimsel yanıltma (</a:t>
            </a:r>
            <a:r>
              <a:rPr lang="tr-TR" sz="3200" dirty="0" err="1"/>
              <a:t>scientific</a:t>
            </a:r>
            <a:r>
              <a:rPr lang="tr-TR" sz="3200" dirty="0"/>
              <a:t> </a:t>
            </a:r>
            <a:r>
              <a:rPr lang="tr-TR" sz="3200" dirty="0" err="1"/>
              <a:t>misconduct</a:t>
            </a:r>
            <a:r>
              <a:rPr lang="tr-TR" sz="3200" dirty="0"/>
              <a:t>) araştırmanın değerini veya güvenirliğini </a:t>
            </a:r>
            <a:r>
              <a:rPr lang="tr-TR" sz="3200" dirty="0" smtClean="0"/>
              <a:t>azaltan her </a:t>
            </a:r>
            <a:r>
              <a:rPr lang="tr-TR" sz="3200" dirty="0"/>
              <a:t>türlü girişim olarak tanımlanmaktadır. Ancak, bu tanımı yaparken disiplinsiz ve </a:t>
            </a:r>
            <a:r>
              <a:rPr lang="tr-TR" sz="3200" dirty="0" smtClean="0"/>
              <a:t>düzensiz araştırma </a:t>
            </a:r>
            <a:r>
              <a:rPr lang="tr-TR" sz="3200" dirty="0"/>
              <a:t>(</a:t>
            </a:r>
            <a:r>
              <a:rPr lang="tr-TR" sz="3200" dirty="0" err="1"/>
              <a:t>sloppy</a:t>
            </a:r>
            <a:r>
              <a:rPr lang="tr-TR" sz="3200" dirty="0"/>
              <a:t> </a:t>
            </a:r>
            <a:r>
              <a:rPr lang="tr-TR" sz="3200" dirty="0" err="1"/>
              <a:t>research</a:t>
            </a:r>
            <a:r>
              <a:rPr lang="tr-TR" sz="3200" dirty="0"/>
              <a:t>) kavramı ile bilimsel yalancılık/yanıltma (</a:t>
            </a:r>
            <a:r>
              <a:rPr lang="tr-TR" sz="3200" dirty="0" err="1"/>
              <a:t>fraud</a:t>
            </a:r>
            <a:r>
              <a:rPr lang="tr-TR" sz="3200" dirty="0"/>
              <a:t>) </a:t>
            </a:r>
            <a:r>
              <a:rPr lang="tr-TR" sz="3200" dirty="0" smtClean="0"/>
              <a:t>kavramını birbirinden </a:t>
            </a:r>
            <a:r>
              <a:rPr lang="tr-TR" sz="3200" dirty="0"/>
              <a:t>ayırmak gerekir</a:t>
            </a:r>
            <a:r>
              <a:rPr lang="tr-TR" dirty="0"/>
              <a:t>.</a:t>
            </a:r>
          </a:p>
        </p:txBody>
      </p:sp>
      <p:pic>
        <p:nvPicPr>
          <p:cNvPr id="2" name="Resim 1"/>
          <p:cNvPicPr>
            <a:picLocks noChangeAspect="1"/>
          </p:cNvPicPr>
          <p:nvPr/>
        </p:nvPicPr>
        <p:blipFill>
          <a:blip r:embed="rId2"/>
          <a:stretch>
            <a:fillRect/>
          </a:stretch>
        </p:blipFill>
        <p:spPr>
          <a:xfrm>
            <a:off x="2571749" y="3171826"/>
            <a:ext cx="7100887" cy="3398940"/>
          </a:xfrm>
          <a:prstGeom prst="rect">
            <a:avLst/>
          </a:prstGeom>
        </p:spPr>
      </p:pic>
    </p:spTree>
    <p:extLst>
      <p:ext uri="{BB962C8B-B14F-4D97-AF65-F5344CB8AC3E}">
        <p14:creationId xmlns:p14="http://schemas.microsoft.com/office/powerpoint/2010/main" val="3595652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a:t>DİSİPLİNSİZ ARAŞTIRMA (SLOPPY RESEARCH)</a:t>
            </a:r>
            <a:br>
              <a:rPr lang="tr-TR" dirty="0"/>
            </a:br>
            <a:endParaRPr lang="tr-TR" dirty="0"/>
          </a:p>
        </p:txBody>
      </p:sp>
      <p:sp>
        <p:nvSpPr>
          <p:cNvPr id="3" name="İçerik Yer Tutucusu 2"/>
          <p:cNvSpPr>
            <a:spLocks noGrp="1"/>
          </p:cNvSpPr>
          <p:nvPr>
            <p:ph idx="1"/>
          </p:nvPr>
        </p:nvSpPr>
        <p:spPr>
          <a:xfrm>
            <a:off x="1484310" y="1728788"/>
            <a:ext cx="10302877" cy="4686300"/>
          </a:xfrm>
        </p:spPr>
        <p:txBody>
          <a:bodyPr>
            <a:noAutofit/>
          </a:bodyPr>
          <a:lstStyle/>
          <a:p>
            <a:pPr algn="just"/>
            <a:r>
              <a:rPr lang="tr-TR" sz="2800" dirty="0" smtClean="0"/>
              <a:t>Disiplinsiz </a:t>
            </a:r>
            <a:r>
              <a:rPr lang="tr-TR" sz="2800" dirty="0"/>
              <a:t>ve düzensiz araştırma yapan bir araştırıcı, araştırma planlanmasını, uygun </a:t>
            </a:r>
            <a:r>
              <a:rPr lang="tr-TR" sz="2800" dirty="0" smtClean="0"/>
              <a:t>metot seçimini</a:t>
            </a:r>
            <a:r>
              <a:rPr lang="tr-TR" sz="2800" dirty="0"/>
              <a:t>, </a:t>
            </a:r>
            <a:r>
              <a:rPr lang="tr-TR" sz="2800" dirty="0" smtClean="0"/>
              <a:t>metotları </a:t>
            </a:r>
            <a:r>
              <a:rPr lang="tr-TR" sz="2800" dirty="0"/>
              <a:t>uygulamasını, sonuçların analizini ve yorumunu bilmemektedir. Araştırıcı</a:t>
            </a:r>
            <a:r>
              <a:rPr lang="tr-TR" sz="2800" dirty="0" smtClean="0"/>
              <a:t>, “</a:t>
            </a:r>
            <a:r>
              <a:rPr lang="tr-TR" sz="2800" dirty="0"/>
              <a:t>iyi niyetli” olarak yaptığı yanlışlarının “farkında değildir ve yanlışlarını bilmemesi </a:t>
            </a:r>
            <a:r>
              <a:rPr lang="tr-TR" sz="2800" dirty="0" smtClean="0"/>
              <a:t>sonucunda güvenilir </a:t>
            </a:r>
            <a:r>
              <a:rPr lang="tr-TR" sz="2800" dirty="0"/>
              <a:t>olmayan sonuçlar üretmektedir. Bu şekilde ve bilgisizce yanlış sonuç </a:t>
            </a:r>
            <a:r>
              <a:rPr lang="tr-TR" sz="2800" dirty="0" smtClean="0"/>
              <a:t>üreten araştırıcılar </a:t>
            </a:r>
            <a:r>
              <a:rPr lang="tr-TR" sz="2800" dirty="0"/>
              <a:t>uyarılmalı, kendilerine araştırma eğitimi verilmeli, araştırma disiplini </a:t>
            </a:r>
            <a:r>
              <a:rPr lang="tr-TR" sz="2800" dirty="0" smtClean="0"/>
              <a:t>öğretilmeli ve </a:t>
            </a:r>
            <a:r>
              <a:rPr lang="tr-TR" sz="2800" dirty="0"/>
              <a:t>yaptıkları araştırmalar </a:t>
            </a:r>
            <a:r>
              <a:rPr lang="tr-TR" sz="2800" dirty="0" smtClean="0"/>
              <a:t>yakinen </a:t>
            </a:r>
            <a:r>
              <a:rPr lang="tr-TR" sz="2800" dirty="0"/>
              <a:t>takip edilmelidir. Bu özellikteki bilimsel yanıltmalar iyi </a:t>
            </a:r>
            <a:r>
              <a:rPr lang="tr-TR" sz="2800" dirty="0" smtClean="0"/>
              <a:t>ve disiplinli </a:t>
            </a:r>
            <a:r>
              <a:rPr lang="tr-TR" sz="2800" dirty="0"/>
              <a:t>bir araştırma eğitimi sonucu düzeltilebilir ve bu tür araştırıcılar olumlu bir </a:t>
            </a:r>
            <a:r>
              <a:rPr lang="tr-TR" sz="2800" dirty="0" smtClean="0"/>
              <a:t>yaklaşımla bilime </a:t>
            </a:r>
            <a:r>
              <a:rPr lang="tr-TR" sz="2800" dirty="0"/>
              <a:t>kazandırılabilmektedir .</a:t>
            </a:r>
          </a:p>
        </p:txBody>
      </p:sp>
    </p:spTree>
    <p:extLst>
      <p:ext uri="{BB962C8B-B14F-4D97-AF65-F5344CB8AC3E}">
        <p14:creationId xmlns:p14="http://schemas.microsoft.com/office/powerpoint/2010/main" val="2042183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71563" y="685800"/>
            <a:ext cx="10431461" cy="1752599"/>
          </a:xfrm>
        </p:spPr>
        <p:txBody>
          <a:bodyPr>
            <a:normAutofit fontScale="90000"/>
          </a:bodyPr>
          <a:lstStyle/>
          <a:p>
            <a:r>
              <a:rPr lang="tr-TR" b="1" dirty="0"/>
              <a:t>b) BİLİMSEL YANILTMA VEYA YALANCILIK (SCIENTIFIC FRAUD)</a:t>
            </a:r>
            <a:br>
              <a:rPr lang="tr-TR" b="1" dirty="0"/>
            </a:br>
            <a:endParaRPr lang="tr-TR" dirty="0"/>
          </a:p>
        </p:txBody>
      </p:sp>
      <p:sp>
        <p:nvSpPr>
          <p:cNvPr id="3" name="İçerik Yer Tutucusu 2"/>
          <p:cNvSpPr>
            <a:spLocks noGrp="1"/>
          </p:cNvSpPr>
          <p:nvPr>
            <p:ph idx="1"/>
          </p:nvPr>
        </p:nvSpPr>
        <p:spPr>
          <a:xfrm>
            <a:off x="4672013" y="2009774"/>
            <a:ext cx="7329487" cy="4576763"/>
          </a:xfrm>
        </p:spPr>
        <p:txBody>
          <a:bodyPr>
            <a:normAutofit/>
          </a:bodyPr>
          <a:lstStyle/>
          <a:p>
            <a:pPr algn="just"/>
            <a:r>
              <a:rPr lang="tr-TR" dirty="0" smtClean="0"/>
              <a:t>Bilimsel </a:t>
            </a:r>
            <a:r>
              <a:rPr lang="tr-TR" dirty="0"/>
              <a:t>yanıltma, saptırma veya yalancılık (</a:t>
            </a:r>
            <a:r>
              <a:rPr lang="tr-TR" dirty="0" err="1"/>
              <a:t>Fraud</a:t>
            </a:r>
            <a:r>
              <a:rPr lang="tr-TR" dirty="0"/>
              <a:t>) ise araştırıcının bilinçli olarak ve amaçlı </a:t>
            </a:r>
            <a:r>
              <a:rPr lang="tr-TR" dirty="0" smtClean="0"/>
              <a:t>bir yaklaşımla </a:t>
            </a:r>
            <a:r>
              <a:rPr lang="tr-TR" dirty="0"/>
              <a:t>çalışmanın </a:t>
            </a:r>
            <a:r>
              <a:rPr lang="tr-TR" dirty="0" smtClean="0"/>
              <a:t>metot </a:t>
            </a:r>
            <a:r>
              <a:rPr lang="tr-TR" dirty="0"/>
              <a:t>veya sonuçlarını “kötü niyetle” saptırması ve değiştirmesi </a:t>
            </a:r>
            <a:r>
              <a:rPr lang="tr-TR" dirty="0" smtClean="0"/>
              <a:t>olarak </a:t>
            </a:r>
            <a:r>
              <a:rPr lang="tr-TR" dirty="0"/>
              <a:t>tanımlanmaktadır. Bilimsel yalancılığın hiçbir </a:t>
            </a:r>
            <a:r>
              <a:rPr lang="tr-TR" dirty="0" smtClean="0"/>
              <a:t>özrü </a:t>
            </a:r>
            <a:r>
              <a:rPr lang="tr-TR" dirty="0"/>
              <a:t>yoktur. Birey şüphe üzerine uygun </a:t>
            </a:r>
            <a:r>
              <a:rPr lang="tr-TR" dirty="0" smtClean="0"/>
              <a:t>ve objektif </a:t>
            </a:r>
            <a:r>
              <a:rPr lang="tr-TR" dirty="0"/>
              <a:t>yöntemlerle incelenmeye alınmalı ve bilimsel yalancılık deliller ile kesinleşecek </a:t>
            </a:r>
            <a:r>
              <a:rPr lang="tr-TR" dirty="0" smtClean="0"/>
              <a:t>olursa kendisine </a:t>
            </a:r>
            <a:r>
              <a:rPr lang="tr-TR" dirty="0"/>
              <a:t>gereken ceza muhakkak verilmelidir </a:t>
            </a:r>
            <a:r>
              <a:rPr lang="tr-TR" dirty="0" smtClean="0"/>
              <a:t>.</a:t>
            </a:r>
          </a:p>
          <a:p>
            <a:pPr algn="just"/>
            <a:r>
              <a:rPr lang="tr-TR" dirty="0"/>
              <a:t>Bilimsel yanıltma </a:t>
            </a:r>
            <a:r>
              <a:rPr lang="tr-TR" b="1" dirty="0"/>
              <a:t>(</a:t>
            </a:r>
            <a:r>
              <a:rPr lang="tr-TR" b="1" dirty="0" err="1"/>
              <a:t>Scientific</a:t>
            </a:r>
            <a:r>
              <a:rPr lang="tr-TR" b="1" dirty="0"/>
              <a:t> </a:t>
            </a:r>
            <a:r>
              <a:rPr lang="tr-TR" b="1" dirty="0" err="1"/>
              <a:t>Misconduct</a:t>
            </a:r>
            <a:r>
              <a:rPr lang="tr-TR" b="1" dirty="0"/>
              <a:t>) </a:t>
            </a:r>
            <a:r>
              <a:rPr lang="tr-TR" dirty="0"/>
              <a:t>temelde 3 grupta toplanmaktadır </a:t>
            </a:r>
            <a:r>
              <a:rPr lang="tr-TR" dirty="0" smtClean="0"/>
              <a:t>:</a:t>
            </a:r>
            <a:endParaRPr lang="tr-TR" dirty="0" smtClean="0"/>
          </a:p>
        </p:txBody>
      </p:sp>
      <p:pic>
        <p:nvPicPr>
          <p:cNvPr id="4" name="Resim 3"/>
          <p:cNvPicPr>
            <a:picLocks noChangeAspect="1"/>
          </p:cNvPicPr>
          <p:nvPr/>
        </p:nvPicPr>
        <p:blipFill>
          <a:blip r:embed="rId2"/>
          <a:stretch>
            <a:fillRect/>
          </a:stretch>
        </p:blipFill>
        <p:spPr>
          <a:xfrm>
            <a:off x="1267618" y="1906189"/>
            <a:ext cx="3404395" cy="4783931"/>
          </a:xfrm>
          <a:prstGeom prst="rect">
            <a:avLst/>
          </a:prstGeom>
        </p:spPr>
      </p:pic>
    </p:spTree>
    <p:extLst>
      <p:ext uri="{BB962C8B-B14F-4D97-AF65-F5344CB8AC3E}">
        <p14:creationId xmlns:p14="http://schemas.microsoft.com/office/powerpoint/2010/main" val="2010962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4310" y="342900"/>
            <a:ext cx="6788153" cy="6243637"/>
          </a:xfrm>
        </p:spPr>
        <p:txBody>
          <a:bodyPr>
            <a:normAutofit/>
          </a:bodyPr>
          <a:lstStyle/>
          <a:p>
            <a:r>
              <a:rPr lang="tr-TR" b="1" dirty="0"/>
              <a:t>1. Bilimsel korsanlık (</a:t>
            </a:r>
            <a:r>
              <a:rPr lang="tr-TR" b="1" dirty="0" err="1"/>
              <a:t>piracy</a:t>
            </a:r>
            <a:r>
              <a:rPr lang="tr-TR" b="1" dirty="0"/>
              <a:t>): </a:t>
            </a:r>
            <a:r>
              <a:rPr lang="tr-TR" dirty="0"/>
              <a:t>Başka araştırıcıların verilerini (yazı, şekil, grafik, </a:t>
            </a:r>
            <a:r>
              <a:rPr lang="tr-TR" dirty="0" err="1"/>
              <a:t>v.b</a:t>
            </a:r>
            <a:r>
              <a:rPr lang="tr-TR" dirty="0"/>
              <a:t>.) kendi </a:t>
            </a:r>
            <a:r>
              <a:rPr lang="tr-TR" dirty="0" smtClean="0"/>
              <a:t>izni olmadan </a:t>
            </a:r>
            <a:r>
              <a:rPr lang="tr-TR" dirty="0"/>
              <a:t>almak, ve kişinin kendi çalışmasının herhangi bir bölümüne yerleştirmesidir.</a:t>
            </a:r>
          </a:p>
          <a:p>
            <a:r>
              <a:rPr lang="tr-TR" b="1" dirty="0"/>
              <a:t>2. </a:t>
            </a:r>
            <a:r>
              <a:rPr lang="tr-TR" b="1" dirty="0" err="1"/>
              <a:t>Plagiarism</a:t>
            </a:r>
            <a:r>
              <a:rPr lang="tr-TR" b="1" dirty="0"/>
              <a:t> (Bilimsel Aşırma): </a:t>
            </a:r>
            <a:r>
              <a:rPr lang="tr-TR" dirty="0"/>
              <a:t>Başkalarının fikir, yazı ve çalışmalarının bir kısmını </a:t>
            </a:r>
            <a:r>
              <a:rPr lang="tr-TR" dirty="0" smtClean="0"/>
              <a:t>veya tamamını </a:t>
            </a:r>
            <a:r>
              <a:rPr lang="tr-TR" dirty="0"/>
              <a:t>kaynak kişilere gereken şekilde atıf yapmadan (</a:t>
            </a:r>
            <a:r>
              <a:rPr lang="tr-TR" dirty="0" err="1"/>
              <a:t>sitasyon</a:t>
            </a:r>
            <a:r>
              <a:rPr lang="tr-TR" dirty="0"/>
              <a:t> kullanmadan) </a:t>
            </a:r>
            <a:r>
              <a:rPr lang="tr-TR" dirty="0" smtClean="0"/>
              <a:t>bireyin kendisininki </a:t>
            </a:r>
            <a:r>
              <a:rPr lang="tr-TR" dirty="0"/>
              <a:t>gibi göstermesi, sunması, söylemesi veya yayınlamasıdır.</a:t>
            </a:r>
          </a:p>
          <a:p>
            <a:r>
              <a:rPr lang="tr-TR" b="1" dirty="0"/>
              <a:t>3. Uydurma, Yalan Yazma veya Yoktan Var Etme: </a:t>
            </a:r>
            <a:r>
              <a:rPr lang="tr-TR" dirty="0"/>
              <a:t>Verilerin “saptırılması” veya </a:t>
            </a:r>
            <a:r>
              <a:rPr lang="tr-TR" dirty="0" smtClean="0"/>
              <a:t>var olmayan </a:t>
            </a:r>
            <a:r>
              <a:rPr lang="tr-TR" dirty="0" smtClean="0"/>
              <a:t>bilgilerin/verilerin </a:t>
            </a:r>
            <a:r>
              <a:rPr lang="tr-TR" dirty="0"/>
              <a:t>“yoktan var edilmesi” (</a:t>
            </a:r>
            <a:r>
              <a:rPr lang="tr-TR" dirty="0" err="1"/>
              <a:t>İngilizce’de</a:t>
            </a:r>
            <a:r>
              <a:rPr lang="tr-TR" dirty="0"/>
              <a:t> </a:t>
            </a:r>
            <a:r>
              <a:rPr lang="tr-TR" dirty="0" err="1"/>
              <a:t>fabrication</a:t>
            </a:r>
            <a:r>
              <a:rPr lang="tr-TR" dirty="0"/>
              <a:t>, </a:t>
            </a:r>
            <a:r>
              <a:rPr lang="tr-TR" dirty="0" err="1"/>
              <a:t>falsification</a:t>
            </a:r>
            <a:r>
              <a:rPr lang="tr-TR" dirty="0"/>
              <a:t> “</a:t>
            </a:r>
            <a:r>
              <a:rPr lang="tr-TR" dirty="0" err="1"/>
              <a:t>desk</a:t>
            </a:r>
            <a:r>
              <a:rPr lang="tr-TR" dirty="0"/>
              <a:t> - </a:t>
            </a:r>
            <a:r>
              <a:rPr lang="tr-TR" dirty="0" err="1" smtClean="0"/>
              <a:t>research</a:t>
            </a:r>
            <a:r>
              <a:rPr lang="tr-TR" dirty="0" smtClean="0"/>
              <a:t>” veya </a:t>
            </a:r>
            <a:r>
              <a:rPr lang="tr-TR" dirty="0"/>
              <a:t>“</a:t>
            </a:r>
            <a:r>
              <a:rPr lang="tr-TR" dirty="0" err="1"/>
              <a:t>dry</a:t>
            </a:r>
            <a:r>
              <a:rPr lang="tr-TR" dirty="0"/>
              <a:t> - </a:t>
            </a:r>
            <a:r>
              <a:rPr lang="tr-TR" dirty="0" err="1"/>
              <a:t>lab</a:t>
            </a:r>
            <a:r>
              <a:rPr lang="tr-TR" dirty="0"/>
              <a:t>”, olarak isimlendirilir).</a:t>
            </a:r>
          </a:p>
        </p:txBody>
      </p:sp>
      <p:pic>
        <p:nvPicPr>
          <p:cNvPr id="2" name="Resim 1"/>
          <p:cNvPicPr>
            <a:picLocks noChangeAspect="1"/>
          </p:cNvPicPr>
          <p:nvPr/>
        </p:nvPicPr>
        <p:blipFill>
          <a:blip r:embed="rId2"/>
          <a:stretch>
            <a:fillRect/>
          </a:stretch>
        </p:blipFill>
        <p:spPr>
          <a:xfrm>
            <a:off x="8272463" y="1197768"/>
            <a:ext cx="3810000" cy="4533900"/>
          </a:xfrm>
          <a:prstGeom prst="rect">
            <a:avLst/>
          </a:prstGeom>
        </p:spPr>
      </p:pic>
    </p:spTree>
    <p:extLst>
      <p:ext uri="{BB962C8B-B14F-4D97-AF65-F5344CB8AC3E}">
        <p14:creationId xmlns:p14="http://schemas.microsoft.com/office/powerpoint/2010/main" val="3326266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84311" y="685801"/>
            <a:ext cx="10018713" cy="1100138"/>
          </a:xfrm>
        </p:spPr>
        <p:txBody>
          <a:bodyPr>
            <a:normAutofit fontScale="90000"/>
          </a:bodyPr>
          <a:lstStyle/>
          <a:p>
            <a:r>
              <a:rPr lang="tr-TR" dirty="0"/>
              <a:t>Bilimsel Yanıltma Biçimleri</a:t>
            </a:r>
            <a:br>
              <a:rPr lang="tr-TR" dirty="0"/>
            </a:br>
            <a:endParaRPr lang="tr-TR" dirty="0"/>
          </a:p>
        </p:txBody>
      </p:sp>
      <p:sp>
        <p:nvSpPr>
          <p:cNvPr id="3" name="İçerik Yer Tutucusu 2"/>
          <p:cNvSpPr>
            <a:spLocks noGrp="1"/>
          </p:cNvSpPr>
          <p:nvPr>
            <p:ph idx="1"/>
          </p:nvPr>
        </p:nvSpPr>
        <p:spPr>
          <a:xfrm>
            <a:off x="1484310" y="1628775"/>
            <a:ext cx="10018713" cy="4829175"/>
          </a:xfrm>
        </p:spPr>
        <p:txBody>
          <a:bodyPr>
            <a:noAutofit/>
          </a:bodyPr>
          <a:lstStyle/>
          <a:p>
            <a:r>
              <a:rPr lang="tr-TR" dirty="0" smtClean="0"/>
              <a:t>I</a:t>
            </a:r>
            <a:r>
              <a:rPr lang="tr-TR" dirty="0"/>
              <a:t>. Yazarlık Hakkı Sorunları (Sorumsuz Yazarlık)</a:t>
            </a:r>
          </a:p>
          <a:p>
            <a:r>
              <a:rPr lang="tr-TR" dirty="0"/>
              <a:t>II. Korsanlık (</a:t>
            </a:r>
            <a:r>
              <a:rPr lang="tr-TR" dirty="0" err="1"/>
              <a:t>plajerizm</a:t>
            </a:r>
            <a:r>
              <a:rPr lang="tr-TR" dirty="0"/>
              <a:t>)</a:t>
            </a:r>
          </a:p>
          <a:p>
            <a:r>
              <a:rPr lang="tr-TR" dirty="0"/>
              <a:t>III. </a:t>
            </a:r>
            <a:r>
              <a:rPr lang="tr-TR" dirty="0" err="1"/>
              <a:t>Uydurmacılık</a:t>
            </a:r>
            <a:r>
              <a:rPr lang="tr-TR" dirty="0"/>
              <a:t> (fabrikasyon)</a:t>
            </a:r>
          </a:p>
          <a:p>
            <a:r>
              <a:rPr lang="tr-TR" dirty="0"/>
              <a:t>IV. Çoklu yayın (</a:t>
            </a:r>
            <a:r>
              <a:rPr lang="tr-TR" dirty="0" err="1"/>
              <a:t>duplikasyon</a:t>
            </a:r>
            <a:r>
              <a:rPr lang="tr-TR" dirty="0"/>
              <a:t>)</a:t>
            </a:r>
          </a:p>
          <a:p>
            <a:r>
              <a:rPr lang="tr-TR" dirty="0"/>
              <a:t>V. Bölerek yayınlama (</a:t>
            </a:r>
            <a:r>
              <a:rPr lang="tr-TR" dirty="0" err="1"/>
              <a:t>salamizasyon</a:t>
            </a:r>
            <a:r>
              <a:rPr lang="tr-TR" dirty="0"/>
              <a:t>)</a:t>
            </a:r>
          </a:p>
          <a:p>
            <a:r>
              <a:rPr lang="tr-TR" dirty="0"/>
              <a:t>VI. İnsan-hayvan etiğine saygısızlık</a:t>
            </a:r>
          </a:p>
          <a:p>
            <a:r>
              <a:rPr lang="tr-TR" dirty="0"/>
              <a:t>VII. Kaynakların taraflı seçilmesi</a:t>
            </a:r>
          </a:p>
          <a:p>
            <a:r>
              <a:rPr lang="tr-TR" dirty="0"/>
              <a:t>VIII. Taraflı yayın (çıkar çatışması)</a:t>
            </a:r>
          </a:p>
        </p:txBody>
      </p:sp>
    </p:spTree>
    <p:extLst>
      <p:ext uri="{BB962C8B-B14F-4D97-AF65-F5344CB8AC3E}">
        <p14:creationId xmlns:p14="http://schemas.microsoft.com/office/powerpoint/2010/main" val="360527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84311" y="685801"/>
            <a:ext cx="10018713" cy="700088"/>
          </a:xfrm>
        </p:spPr>
        <p:txBody>
          <a:bodyPr>
            <a:normAutofit fontScale="90000"/>
          </a:bodyPr>
          <a:lstStyle/>
          <a:p>
            <a:r>
              <a:rPr lang="tr-TR" b="1" dirty="0"/>
              <a:t>I. Yazarlık Hakkı Sorunları </a:t>
            </a:r>
            <a:endParaRPr lang="tr-TR" dirty="0"/>
          </a:p>
        </p:txBody>
      </p:sp>
      <p:sp>
        <p:nvSpPr>
          <p:cNvPr id="3" name="İçerik Yer Tutucusu 2"/>
          <p:cNvSpPr>
            <a:spLocks noGrp="1"/>
          </p:cNvSpPr>
          <p:nvPr>
            <p:ph idx="1"/>
          </p:nvPr>
        </p:nvSpPr>
        <p:spPr>
          <a:xfrm>
            <a:off x="1155697" y="1385889"/>
            <a:ext cx="10617203" cy="5114924"/>
          </a:xfrm>
        </p:spPr>
        <p:txBody>
          <a:bodyPr>
            <a:normAutofit fontScale="92500" lnSpcReduction="10000"/>
          </a:bodyPr>
          <a:lstStyle/>
          <a:p>
            <a:pPr algn="just"/>
            <a:r>
              <a:rPr lang="tr-TR" dirty="0" smtClean="0"/>
              <a:t>Ülkemizde </a:t>
            </a:r>
            <a:r>
              <a:rPr lang="tr-TR" dirty="0"/>
              <a:t>en sık görülen bilimsel yanıltma biçimlerinden </a:t>
            </a:r>
            <a:r>
              <a:rPr lang="tr-TR" dirty="0" smtClean="0"/>
              <a:t>birisi budur. Bilimsel </a:t>
            </a:r>
            <a:r>
              <a:rPr lang="tr-TR" dirty="0"/>
              <a:t>bir yayında yazarlık hakkı olmayanların isimlerinin yazar olarak </a:t>
            </a:r>
            <a:r>
              <a:rPr lang="tr-TR" dirty="0" smtClean="0"/>
              <a:t>gösterilmesi, hakkı </a:t>
            </a:r>
            <a:r>
              <a:rPr lang="tr-TR" dirty="0"/>
              <a:t>olanların yazarlar listesine alınmaması gibi durumlara sıklıkla rastlanmaktadır</a:t>
            </a:r>
            <a:r>
              <a:rPr lang="tr-TR" dirty="0" smtClean="0"/>
              <a:t>. Genelde</a:t>
            </a:r>
            <a:r>
              <a:rPr lang="tr-TR" dirty="0"/>
              <a:t> </a:t>
            </a:r>
            <a:r>
              <a:rPr lang="tr-TR" dirty="0" smtClean="0"/>
              <a:t>bir </a:t>
            </a:r>
            <a:r>
              <a:rPr lang="tr-TR" dirty="0"/>
              <a:t>bilimsel yayında, yazar listesinin neresinde olursa olsun, tüm yazarlar </a:t>
            </a:r>
            <a:r>
              <a:rPr lang="tr-TR" dirty="0" smtClean="0"/>
              <a:t>çalışmanın tümünden </a:t>
            </a:r>
            <a:r>
              <a:rPr lang="tr-TR" dirty="0"/>
              <a:t>sorumludurlar. Birçok dergi tüm yazarlardan bu yönde sorumluluğa </a:t>
            </a:r>
            <a:r>
              <a:rPr lang="tr-TR" dirty="0" smtClean="0"/>
              <a:t>katıldıklarına dair </a:t>
            </a:r>
            <a:r>
              <a:rPr lang="tr-TR" dirty="0"/>
              <a:t>imza alınmasını şart koşmaktadır. Sağlıkla ilgili dergilerin editörlerinin ortak </a:t>
            </a:r>
            <a:r>
              <a:rPr lang="tr-TR" dirty="0" smtClean="0"/>
              <a:t>tutumunu belirleyen </a:t>
            </a:r>
            <a:r>
              <a:rPr lang="tr-TR" dirty="0" err="1"/>
              <a:t>Vancouver</a:t>
            </a:r>
            <a:r>
              <a:rPr lang="tr-TR" dirty="0"/>
              <a:t> Anlaşmasına göre bir bilimsel yayında yazarlar arasında yer </a:t>
            </a:r>
            <a:r>
              <a:rPr lang="tr-TR" dirty="0" smtClean="0"/>
              <a:t>alabilmek için </a:t>
            </a:r>
            <a:r>
              <a:rPr lang="tr-TR" dirty="0"/>
              <a:t>aşağıdaki koşulların sağlanması gereklidir </a:t>
            </a:r>
            <a:r>
              <a:rPr lang="tr-TR" dirty="0" smtClean="0"/>
              <a:t>:</a:t>
            </a:r>
            <a:endParaRPr lang="tr-TR" dirty="0"/>
          </a:p>
          <a:p>
            <a:pPr algn="just"/>
            <a:r>
              <a:rPr lang="tr-TR" dirty="0"/>
              <a:t>a) çalışmanın planlanması</a:t>
            </a:r>
            <a:r>
              <a:rPr lang="tr-TR" dirty="0" smtClean="0"/>
              <a:t>, tasarımı, analizi </a:t>
            </a:r>
            <a:r>
              <a:rPr lang="tr-TR" dirty="0"/>
              <a:t>veya yorumlanmasına katkıda bulunmak,</a:t>
            </a:r>
          </a:p>
          <a:p>
            <a:pPr algn="just"/>
            <a:r>
              <a:rPr lang="tr-TR" dirty="0"/>
              <a:t>b) yayını hazırlamak veya önemli oranda düşünsel katkı yaparak düzeltmek,</a:t>
            </a:r>
          </a:p>
          <a:p>
            <a:pPr algn="just"/>
            <a:r>
              <a:rPr lang="tr-TR" dirty="0"/>
              <a:t>c) yayınlanacak son biçime onay vermek.</a:t>
            </a:r>
          </a:p>
          <a:p>
            <a:pPr marL="0" indent="0" algn="just">
              <a:buNone/>
            </a:pPr>
            <a:r>
              <a:rPr lang="tr-TR" dirty="0"/>
              <a:t>Yazarlar her üç faaliyeti de yerine getirmelidir</a:t>
            </a:r>
            <a:r>
              <a:rPr lang="tr-TR" dirty="0" smtClean="0"/>
              <a:t>. Sadece </a:t>
            </a:r>
            <a:r>
              <a:rPr lang="tr-TR" dirty="0"/>
              <a:t>verileri toplamak</a:t>
            </a:r>
            <a:r>
              <a:rPr lang="tr-TR" dirty="0" smtClean="0"/>
              <a:t>, fonları</a:t>
            </a:r>
            <a:r>
              <a:rPr lang="tr-TR" dirty="0"/>
              <a:t> </a:t>
            </a:r>
            <a:r>
              <a:rPr lang="tr-TR" dirty="0" smtClean="0"/>
              <a:t>sağlamak, bölüm </a:t>
            </a:r>
            <a:r>
              <a:rPr lang="tr-TR" dirty="0"/>
              <a:t>başkanı olmak</a:t>
            </a:r>
            <a:r>
              <a:rPr lang="tr-TR" dirty="0" smtClean="0"/>
              <a:t>, çalışma </a:t>
            </a:r>
            <a:r>
              <a:rPr lang="tr-TR" dirty="0"/>
              <a:t>grubunu denetlemek gibi görevler yazarlık için </a:t>
            </a:r>
            <a:r>
              <a:rPr lang="tr-TR" dirty="0" smtClean="0"/>
              <a:t>yeterli sayılmamaktadır.</a:t>
            </a:r>
            <a:endParaRPr lang="tr-TR" dirty="0"/>
          </a:p>
        </p:txBody>
      </p:sp>
    </p:spTree>
    <p:extLst>
      <p:ext uri="{BB962C8B-B14F-4D97-AF65-F5344CB8AC3E}">
        <p14:creationId xmlns:p14="http://schemas.microsoft.com/office/powerpoint/2010/main" val="115539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4310" y="514350"/>
            <a:ext cx="10018713" cy="5557837"/>
          </a:xfrm>
        </p:spPr>
        <p:txBody>
          <a:bodyPr>
            <a:normAutofit/>
          </a:bodyPr>
          <a:lstStyle/>
          <a:p>
            <a:pPr algn="just"/>
            <a:r>
              <a:rPr lang="tr-TR" sz="2800" dirty="0"/>
              <a:t>Yazarlık haklarının gerçekte </a:t>
            </a:r>
            <a:r>
              <a:rPr lang="tr-TR" sz="2800" dirty="0" smtClean="0"/>
              <a:t>hakketmeyen </a:t>
            </a:r>
            <a:r>
              <a:rPr lang="tr-TR" sz="2800" dirty="0"/>
              <a:t>kişilere verilmesinin (ikram yazarlığı) </a:t>
            </a:r>
            <a:r>
              <a:rPr lang="tr-TR" sz="2800" dirty="0" smtClean="0"/>
              <a:t>nedenleri arasında </a:t>
            </a:r>
            <a:r>
              <a:rPr lang="tr-TR" sz="2800" dirty="0"/>
              <a:t>akademik yükseltmelerde ve diğer faaliyetlerde yardım beklentisi</a:t>
            </a:r>
            <a:r>
              <a:rPr lang="tr-TR" sz="2800" dirty="0" smtClean="0"/>
              <a:t>, önemli isimlerin yazarlar </a:t>
            </a:r>
            <a:r>
              <a:rPr lang="tr-TR" sz="2800" dirty="0"/>
              <a:t>arasına katılmasının yayının kabul şansını ve ilgi çekmesini arttırması </a:t>
            </a:r>
            <a:r>
              <a:rPr lang="tr-TR" sz="2800" dirty="0" smtClean="0"/>
              <a:t>olasılığı sayılabilir. Bazı </a:t>
            </a:r>
            <a:r>
              <a:rPr lang="tr-TR" sz="2800" dirty="0"/>
              <a:t>durumlarda yazarlar yayın ve atıf (</a:t>
            </a:r>
            <a:r>
              <a:rPr lang="tr-TR" sz="2800" dirty="0" err="1"/>
              <a:t>sitasyon</a:t>
            </a:r>
            <a:r>
              <a:rPr lang="tr-TR" sz="2800" dirty="0"/>
              <a:t>) sayılarını arttırmak için </a:t>
            </a:r>
            <a:r>
              <a:rPr lang="tr-TR" sz="2800" dirty="0" smtClean="0"/>
              <a:t>karşılıklı anlaşarak </a:t>
            </a:r>
            <a:r>
              <a:rPr lang="tr-TR" sz="2800" dirty="0"/>
              <a:t>birbirlerini yazar listelerine eklemektedir</a:t>
            </a:r>
            <a:r>
              <a:rPr lang="tr-TR" sz="2800" dirty="0" smtClean="0"/>
              <a:t>. Her </a:t>
            </a:r>
            <a:r>
              <a:rPr lang="tr-TR" sz="2800" dirty="0"/>
              <a:t>ne amaçla yapılmış olursa olsun</a:t>
            </a:r>
            <a:r>
              <a:rPr lang="tr-TR" sz="2800" dirty="0" smtClean="0"/>
              <a:t>, hakkı</a:t>
            </a:r>
            <a:r>
              <a:rPr lang="tr-TR" sz="2800" dirty="0"/>
              <a:t> </a:t>
            </a:r>
            <a:r>
              <a:rPr lang="tr-TR" sz="2800" dirty="0" smtClean="0"/>
              <a:t>olmayan </a:t>
            </a:r>
            <a:r>
              <a:rPr lang="tr-TR" sz="2800" dirty="0"/>
              <a:t>kişilerin yazarlar arasına katılmasının ve yayında hakkı olan kişilerin de </a:t>
            </a:r>
            <a:r>
              <a:rPr lang="tr-TR" sz="2800" dirty="0" smtClean="0"/>
              <a:t>katılmamasının bilimsel </a:t>
            </a:r>
            <a:r>
              <a:rPr lang="tr-TR" sz="2800" dirty="0"/>
              <a:t>ahlak ve adalet kavramlarıyla </a:t>
            </a:r>
            <a:r>
              <a:rPr lang="tr-TR" sz="2800" dirty="0" smtClean="0"/>
              <a:t>uyuşmamaktadır.</a:t>
            </a:r>
            <a:endParaRPr lang="tr-TR" sz="2800" dirty="0"/>
          </a:p>
        </p:txBody>
      </p:sp>
    </p:spTree>
    <p:extLst>
      <p:ext uri="{BB962C8B-B14F-4D97-AF65-F5344CB8AC3E}">
        <p14:creationId xmlns:p14="http://schemas.microsoft.com/office/powerpoint/2010/main" val="1360343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84310" y="428625"/>
            <a:ext cx="10018713" cy="671513"/>
          </a:xfrm>
        </p:spPr>
        <p:txBody>
          <a:bodyPr>
            <a:normAutofit fontScale="90000"/>
          </a:bodyPr>
          <a:lstStyle/>
          <a:p>
            <a:r>
              <a:rPr lang="tr-TR" b="1" dirty="0" err="1"/>
              <a:t>II.Korsanlık</a:t>
            </a:r>
            <a:r>
              <a:rPr lang="tr-TR" b="1" dirty="0"/>
              <a:t> (</a:t>
            </a:r>
            <a:r>
              <a:rPr lang="tr-TR" b="1" dirty="0" err="1"/>
              <a:t>plajerizm</a:t>
            </a:r>
            <a:r>
              <a:rPr lang="tr-TR" b="1" dirty="0"/>
              <a:t>) : </a:t>
            </a:r>
            <a:endParaRPr lang="tr-TR" dirty="0"/>
          </a:p>
        </p:txBody>
      </p:sp>
      <p:sp>
        <p:nvSpPr>
          <p:cNvPr id="3" name="İçerik Yer Tutucusu 2"/>
          <p:cNvSpPr>
            <a:spLocks noGrp="1"/>
          </p:cNvSpPr>
          <p:nvPr>
            <p:ph idx="1"/>
          </p:nvPr>
        </p:nvSpPr>
        <p:spPr>
          <a:xfrm>
            <a:off x="5800725" y="1100138"/>
            <a:ext cx="6000750" cy="5491163"/>
          </a:xfrm>
        </p:spPr>
        <p:txBody>
          <a:bodyPr>
            <a:normAutofit/>
          </a:bodyPr>
          <a:lstStyle/>
          <a:p>
            <a:pPr algn="just"/>
            <a:r>
              <a:rPr lang="tr-TR" dirty="0" smtClean="0"/>
              <a:t>Daha </a:t>
            </a:r>
            <a:r>
              <a:rPr lang="tr-TR" dirty="0"/>
              <a:t>önce yayınlanmış bir yayının tümünü veya bir kısmını </a:t>
            </a:r>
            <a:r>
              <a:rPr lang="tr-TR" dirty="0" smtClean="0"/>
              <a:t>kaynak göstermeden </a:t>
            </a:r>
            <a:r>
              <a:rPr lang="tr-TR" dirty="0"/>
              <a:t>alarak kendi yayını gibi yeniden yayınlamak olan bu yanıltma biçimi en </a:t>
            </a:r>
            <a:r>
              <a:rPr lang="tr-TR" dirty="0" smtClean="0"/>
              <a:t>ciddi bilimsel </a:t>
            </a:r>
            <a:r>
              <a:rPr lang="tr-TR" dirty="0"/>
              <a:t>etik saptırmalarından birisini oluşturmaktadır</a:t>
            </a:r>
            <a:r>
              <a:rPr lang="tr-TR" dirty="0" smtClean="0"/>
              <a:t>. Geçmişte </a:t>
            </a:r>
            <a:r>
              <a:rPr lang="tr-TR" dirty="0"/>
              <a:t>kaynaklara ulaşılabilmenin </a:t>
            </a:r>
            <a:r>
              <a:rPr lang="tr-TR" dirty="0" smtClean="0"/>
              <a:t>zor olduğu </a:t>
            </a:r>
            <a:r>
              <a:rPr lang="tr-TR" dirty="0"/>
              <a:t>dönemlerde daha yaygın olan bu uygulama elektronik araçlarla hemen her dilde </a:t>
            </a:r>
            <a:r>
              <a:rPr lang="tr-TR" dirty="0" smtClean="0"/>
              <a:t>yayınlara kolayca </a:t>
            </a:r>
            <a:r>
              <a:rPr lang="tr-TR" dirty="0" err="1"/>
              <a:t>erişilebilinen</a:t>
            </a:r>
            <a:r>
              <a:rPr lang="tr-TR" dirty="0"/>
              <a:t> günümüzde </a:t>
            </a:r>
            <a:r>
              <a:rPr lang="tr-TR" dirty="0" smtClean="0"/>
              <a:t>azalmaktadır </a:t>
            </a:r>
            <a:r>
              <a:rPr lang="tr-TR" dirty="0" smtClean="0"/>
              <a:t>.</a:t>
            </a:r>
            <a:endParaRPr lang="tr-TR" dirty="0"/>
          </a:p>
        </p:txBody>
      </p:sp>
      <p:pic>
        <p:nvPicPr>
          <p:cNvPr id="4" name="Resim 3"/>
          <p:cNvPicPr>
            <a:picLocks noChangeAspect="1"/>
          </p:cNvPicPr>
          <p:nvPr/>
        </p:nvPicPr>
        <p:blipFill>
          <a:blip r:embed="rId2"/>
          <a:stretch>
            <a:fillRect/>
          </a:stretch>
        </p:blipFill>
        <p:spPr>
          <a:xfrm>
            <a:off x="427035" y="1335724"/>
            <a:ext cx="5356904" cy="3964939"/>
          </a:xfrm>
          <a:prstGeom prst="rect">
            <a:avLst/>
          </a:prstGeom>
        </p:spPr>
      </p:pic>
    </p:spTree>
    <p:extLst>
      <p:ext uri="{BB962C8B-B14F-4D97-AF65-F5344CB8AC3E}">
        <p14:creationId xmlns:p14="http://schemas.microsoft.com/office/powerpoint/2010/main" val="3486467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686050" y="800101"/>
            <a:ext cx="8816973" cy="4991100"/>
          </a:xfrm>
        </p:spPr>
        <p:txBody>
          <a:bodyPr/>
          <a:lstStyle/>
          <a:p>
            <a:r>
              <a:rPr lang="tr-TR" dirty="0"/>
              <a:t>Gene de yakın yıllarda günlük gazetelerimize de yansıyan bir örnekte, tanınmış bir uluslararası dergide yayınlanan bir derleme makalenin kaynak gösterilmeden hemen aynen Türkçe bir dergiye aktarıldığı gözlenmiştir. Doğal olarak bu korsanlık örneği birçok okuyucu tarafından kolayca yakalanmış ve sorumlular hakkında soruşturmalar açılmıştır.</a:t>
            </a:r>
          </a:p>
          <a:p>
            <a:endParaRPr lang="tr-TR" dirty="0"/>
          </a:p>
        </p:txBody>
      </p:sp>
    </p:spTree>
    <p:extLst>
      <p:ext uri="{BB962C8B-B14F-4D97-AF65-F5344CB8AC3E}">
        <p14:creationId xmlns:p14="http://schemas.microsoft.com/office/powerpoint/2010/main" val="762790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84311" y="685801"/>
            <a:ext cx="10018713" cy="628650"/>
          </a:xfrm>
        </p:spPr>
        <p:txBody>
          <a:bodyPr>
            <a:normAutofit fontScale="90000"/>
          </a:bodyPr>
          <a:lstStyle/>
          <a:p>
            <a:r>
              <a:rPr lang="tr-TR" b="1" dirty="0"/>
              <a:t>III. </a:t>
            </a:r>
            <a:r>
              <a:rPr lang="tr-TR" b="1" dirty="0" err="1"/>
              <a:t>Uydurmacılık</a:t>
            </a:r>
            <a:r>
              <a:rPr lang="tr-TR" b="1" dirty="0"/>
              <a:t> (fabrikasyon) </a:t>
            </a:r>
            <a:r>
              <a:rPr lang="tr-TR" dirty="0"/>
              <a:t>: </a:t>
            </a:r>
          </a:p>
        </p:txBody>
      </p:sp>
      <p:sp>
        <p:nvSpPr>
          <p:cNvPr id="3" name="İçerik Yer Tutucusu 2"/>
          <p:cNvSpPr>
            <a:spLocks noGrp="1"/>
          </p:cNvSpPr>
          <p:nvPr>
            <p:ph idx="1"/>
          </p:nvPr>
        </p:nvSpPr>
        <p:spPr>
          <a:xfrm>
            <a:off x="1484310" y="1585913"/>
            <a:ext cx="10018713" cy="4205288"/>
          </a:xfrm>
        </p:spPr>
        <p:txBody>
          <a:bodyPr>
            <a:normAutofit/>
          </a:bodyPr>
          <a:lstStyle/>
          <a:p>
            <a:r>
              <a:rPr lang="tr-TR" dirty="0" smtClean="0"/>
              <a:t>En </a:t>
            </a:r>
            <a:r>
              <a:rPr lang="tr-TR" dirty="0"/>
              <a:t>ciddi bilimsel yanıltma türlerinden birisi </a:t>
            </a:r>
            <a:r>
              <a:rPr lang="tr-TR" dirty="0" smtClean="0"/>
              <a:t>olan </a:t>
            </a:r>
            <a:r>
              <a:rPr lang="tr-TR" dirty="0" err="1" smtClean="0"/>
              <a:t>uydurmacılık</a:t>
            </a:r>
            <a:r>
              <a:rPr lang="tr-TR" dirty="0" smtClean="0"/>
              <a:t> </a:t>
            </a:r>
            <a:r>
              <a:rPr lang="tr-TR" dirty="0"/>
              <a:t>gerçekte olmayan verileri ve sonuçları yayınlamak olarak tanımlanabilir</a:t>
            </a:r>
            <a:r>
              <a:rPr lang="tr-TR" dirty="0" smtClean="0"/>
              <a:t>. Ne</a:t>
            </a:r>
            <a:r>
              <a:rPr lang="tr-TR" dirty="0"/>
              <a:t> </a:t>
            </a:r>
            <a:r>
              <a:rPr lang="tr-TR" dirty="0" smtClean="0"/>
              <a:t>yazık </a:t>
            </a:r>
            <a:r>
              <a:rPr lang="tr-TR" dirty="0"/>
              <a:t>ki bu önemli sahtekarlık biçimine en ciddi merkezlerde ve yayın </a:t>
            </a:r>
            <a:r>
              <a:rPr lang="tr-TR" dirty="0" smtClean="0"/>
              <a:t>organlarında rastlanabilmektedir. Nitekim </a:t>
            </a:r>
            <a:r>
              <a:rPr lang="tr-TR" dirty="0"/>
              <a:t>yakın yıllarda Harvard Üniversitesi’nde ve dünyanın en </a:t>
            </a:r>
            <a:r>
              <a:rPr lang="tr-TR" dirty="0" smtClean="0"/>
              <a:t>önde gelen </a:t>
            </a:r>
            <a:r>
              <a:rPr lang="tr-TR" dirty="0"/>
              <a:t>kardiyologlarından birisinin laboratuvarında çalışan bir araştırıcının, gene dünyanın </a:t>
            </a:r>
            <a:r>
              <a:rPr lang="tr-TR" dirty="0" smtClean="0"/>
              <a:t>en saygın </a:t>
            </a:r>
            <a:r>
              <a:rPr lang="tr-TR" dirty="0"/>
              <a:t>tıp dergisi olan New </a:t>
            </a:r>
            <a:r>
              <a:rPr lang="tr-TR" dirty="0" err="1"/>
              <a:t>England</a:t>
            </a:r>
            <a:r>
              <a:rPr lang="tr-TR" dirty="0"/>
              <a:t> </a:t>
            </a:r>
            <a:r>
              <a:rPr lang="tr-TR" dirty="0" err="1"/>
              <a:t>Journal</a:t>
            </a:r>
            <a:r>
              <a:rPr lang="tr-TR" dirty="0"/>
              <a:t> of </a:t>
            </a:r>
            <a:r>
              <a:rPr lang="tr-TR" dirty="0" err="1"/>
              <a:t>Medicine’de</a:t>
            </a:r>
            <a:r>
              <a:rPr lang="tr-TR" dirty="0"/>
              <a:t> yayınladığı bir dizi </a:t>
            </a:r>
            <a:r>
              <a:rPr lang="tr-TR" dirty="0" smtClean="0"/>
              <a:t>makalenin uydurma </a:t>
            </a:r>
            <a:r>
              <a:rPr lang="tr-TR" dirty="0"/>
              <a:t>verilere dayandığı</a:t>
            </a:r>
            <a:r>
              <a:rPr lang="tr-TR" dirty="0" smtClean="0"/>
              <a:t>, hastalarda </a:t>
            </a:r>
            <a:r>
              <a:rPr lang="tr-TR" dirty="0"/>
              <a:t>yapıldığı yazılan deneylerin gerçekte </a:t>
            </a:r>
            <a:r>
              <a:rPr lang="tr-TR" dirty="0" smtClean="0"/>
              <a:t>laboratuvarda bilgisayar </a:t>
            </a:r>
            <a:r>
              <a:rPr lang="tr-TR" dirty="0"/>
              <a:t>ortamında uydurulduğu anlaşılmış ve bu yayınlar tüm sonuçlarıyla </a:t>
            </a:r>
            <a:r>
              <a:rPr lang="tr-TR" dirty="0" smtClean="0"/>
              <a:t>bilim literatüründen </a:t>
            </a:r>
            <a:r>
              <a:rPr lang="tr-TR" dirty="0"/>
              <a:t>geri </a:t>
            </a:r>
            <a:r>
              <a:rPr lang="tr-TR" dirty="0" smtClean="0"/>
              <a:t>çekilmiştir. </a:t>
            </a:r>
            <a:endParaRPr lang="tr-TR" dirty="0"/>
          </a:p>
        </p:txBody>
      </p:sp>
    </p:spTree>
    <p:extLst>
      <p:ext uri="{BB962C8B-B14F-4D97-AF65-F5344CB8AC3E}">
        <p14:creationId xmlns:p14="http://schemas.microsoft.com/office/powerpoint/2010/main" val="3686526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4310" y="1285875"/>
            <a:ext cx="10018713" cy="4505325"/>
          </a:xfrm>
        </p:spPr>
        <p:txBody>
          <a:bodyPr>
            <a:normAutofit/>
          </a:bodyPr>
          <a:lstStyle/>
          <a:p>
            <a:r>
              <a:rPr lang="tr-TR" dirty="0"/>
              <a:t>Kişileri yalan ve uyduruk yayınlar yapmaya zorlayan koşulların kısmen </a:t>
            </a:r>
            <a:r>
              <a:rPr lang="tr-TR" dirty="0" smtClean="0"/>
              <a:t>akademik ortamdaki </a:t>
            </a:r>
            <a:r>
              <a:rPr lang="tr-TR" dirty="0"/>
              <a:t>“yayın yapma baskısı” olduğu açıktır</a:t>
            </a:r>
            <a:r>
              <a:rPr lang="tr-TR" dirty="0" smtClean="0"/>
              <a:t>. Yeterli </a:t>
            </a:r>
            <a:r>
              <a:rPr lang="tr-TR" dirty="0"/>
              <a:t>araştırma </a:t>
            </a:r>
            <a:r>
              <a:rPr lang="tr-TR" dirty="0" smtClean="0"/>
              <a:t>olanakları bulamayan, akademik </a:t>
            </a:r>
            <a:r>
              <a:rPr lang="tr-TR" dirty="0"/>
              <a:t>rekabet sürecinde geri kalmak istemeyen ve üstlerince </a:t>
            </a:r>
            <a:r>
              <a:rPr lang="tr-TR" dirty="0" smtClean="0"/>
              <a:t>yeterli araştırma eğitimi </a:t>
            </a:r>
            <a:r>
              <a:rPr lang="tr-TR" dirty="0"/>
              <a:t>verilerek denetlenmeyen bazı kişilerin bu yollara sapma olasılığı artmaktadır</a:t>
            </a:r>
            <a:r>
              <a:rPr lang="tr-TR" dirty="0" smtClean="0"/>
              <a:t>. Ancak uyduruk </a:t>
            </a:r>
            <a:r>
              <a:rPr lang="tr-TR" dirty="0"/>
              <a:t>yayınlar sadece bilimsel çevreleri değil tüm toplumu yanıltabilirler ve bilimin </a:t>
            </a:r>
            <a:r>
              <a:rPr lang="tr-TR" dirty="0" smtClean="0"/>
              <a:t>tüm insanlığın </a:t>
            </a:r>
            <a:r>
              <a:rPr lang="tr-TR" dirty="0"/>
              <a:t>refahını amaçlayan yüzyıllar boyunca gelişmiş “doğruyu bulma” </a:t>
            </a:r>
            <a:r>
              <a:rPr lang="tr-TR" dirty="0" smtClean="0"/>
              <a:t>geleneğini zedeleyebilirler</a:t>
            </a:r>
            <a:r>
              <a:rPr lang="tr-TR" dirty="0"/>
              <a:t>.</a:t>
            </a:r>
          </a:p>
        </p:txBody>
      </p:sp>
    </p:spTree>
    <p:extLst>
      <p:ext uri="{BB962C8B-B14F-4D97-AF65-F5344CB8AC3E}">
        <p14:creationId xmlns:p14="http://schemas.microsoft.com/office/powerpoint/2010/main" val="3611864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84311" y="685800"/>
            <a:ext cx="10018713" cy="785813"/>
          </a:xfrm>
        </p:spPr>
        <p:txBody>
          <a:bodyPr/>
          <a:lstStyle/>
          <a:p>
            <a:r>
              <a:rPr lang="tr-TR" dirty="0"/>
              <a:t>IV. Çoklu Yayın (</a:t>
            </a:r>
            <a:r>
              <a:rPr lang="tr-TR" dirty="0" err="1"/>
              <a:t>duplikasyon</a:t>
            </a:r>
            <a:r>
              <a:rPr lang="tr-TR" dirty="0"/>
              <a:t>) : </a:t>
            </a:r>
          </a:p>
        </p:txBody>
      </p:sp>
      <p:sp>
        <p:nvSpPr>
          <p:cNvPr id="3" name="İçerik Yer Tutucusu 2"/>
          <p:cNvSpPr>
            <a:spLocks noGrp="1"/>
          </p:cNvSpPr>
          <p:nvPr>
            <p:ph idx="1"/>
          </p:nvPr>
        </p:nvSpPr>
        <p:spPr>
          <a:xfrm>
            <a:off x="1500185" y="1471613"/>
            <a:ext cx="10018713" cy="4571999"/>
          </a:xfrm>
        </p:spPr>
        <p:txBody>
          <a:bodyPr>
            <a:normAutofit fontScale="92500"/>
          </a:bodyPr>
          <a:lstStyle/>
          <a:p>
            <a:pPr algn="just"/>
            <a:r>
              <a:rPr lang="tr-TR" dirty="0" smtClean="0"/>
              <a:t>Aynı </a:t>
            </a:r>
            <a:r>
              <a:rPr lang="tr-TR" dirty="0"/>
              <a:t>verilerin ve sonuçların birden fazla yayında </a:t>
            </a:r>
            <a:r>
              <a:rPr lang="tr-TR" dirty="0" smtClean="0"/>
              <a:t>verilmesi anlamına </a:t>
            </a:r>
            <a:r>
              <a:rPr lang="tr-TR" dirty="0"/>
              <a:t>gelen bu yanıltma türü basit gibi görünse de gerçekte ciddi boyutlara ulaşabilen </a:t>
            </a:r>
            <a:r>
              <a:rPr lang="tr-TR" dirty="0" smtClean="0"/>
              <a:t>bir uygulamadır. Aynı </a:t>
            </a:r>
            <a:r>
              <a:rPr lang="tr-TR" dirty="0"/>
              <a:t>makaleyi değişik dillerde yayınlamak da bu gruba girmektedir</a:t>
            </a:r>
            <a:r>
              <a:rPr lang="tr-TR" dirty="0" smtClean="0"/>
              <a:t>. Aslında birçok </a:t>
            </a:r>
            <a:r>
              <a:rPr lang="tr-TR" dirty="0"/>
              <a:t>dergi yayınladıkları makaleler için yazarlardan imzalı belgeler aldıklarından, </a:t>
            </a:r>
            <a:r>
              <a:rPr lang="tr-TR" dirty="0" smtClean="0"/>
              <a:t>bu uygulama </a:t>
            </a:r>
            <a:r>
              <a:rPr lang="tr-TR" dirty="0"/>
              <a:t>“telif hakkı ihlali” olarak yasal sorumluluklar da getirmektedir</a:t>
            </a:r>
            <a:r>
              <a:rPr lang="tr-TR" dirty="0" smtClean="0"/>
              <a:t>. Orijinal bir makalenin </a:t>
            </a:r>
            <a:r>
              <a:rPr lang="tr-TR" dirty="0"/>
              <a:t>kısa özetinin</a:t>
            </a:r>
            <a:r>
              <a:rPr lang="tr-TR" dirty="0" smtClean="0"/>
              <a:t>, ilk </a:t>
            </a:r>
            <a:r>
              <a:rPr lang="tr-TR" dirty="0"/>
              <a:t>makaleyi basan dergini editöründen izin alınarak, başka </a:t>
            </a:r>
            <a:r>
              <a:rPr lang="tr-TR" dirty="0" smtClean="0"/>
              <a:t>bir kaynakta </a:t>
            </a:r>
            <a:r>
              <a:rPr lang="tr-TR" dirty="0"/>
              <a:t>veya dilde yayınlanması mümkün olabilir</a:t>
            </a:r>
            <a:r>
              <a:rPr lang="tr-TR" dirty="0" smtClean="0"/>
              <a:t>. ancak </a:t>
            </a:r>
            <a:r>
              <a:rPr lang="tr-TR" dirty="0"/>
              <a:t>makalenin tümüyle</a:t>
            </a:r>
            <a:r>
              <a:rPr lang="tr-TR" dirty="0" smtClean="0"/>
              <a:t>, hangi dillerde olursa </a:t>
            </a:r>
            <a:r>
              <a:rPr lang="tr-TR" dirty="0"/>
              <a:t>olsun</a:t>
            </a:r>
            <a:r>
              <a:rPr lang="tr-TR" dirty="0" smtClean="0"/>
              <a:t>, birden </a:t>
            </a:r>
            <a:r>
              <a:rPr lang="tr-TR" dirty="0"/>
              <a:t>fazla yerde yayınlanması etik bir </a:t>
            </a:r>
            <a:r>
              <a:rPr lang="tr-TR" dirty="0" smtClean="0"/>
              <a:t>sapmadır. Çoğunlukla adayın  yayın </a:t>
            </a:r>
            <a:r>
              <a:rPr lang="tr-TR" dirty="0"/>
              <a:t>listesini kabarık göstermeye yönelik bu uygulama ile makaleleri </a:t>
            </a:r>
            <a:r>
              <a:rPr lang="tr-TR" dirty="0" smtClean="0"/>
              <a:t>değerlendiren editörler, aynı </a:t>
            </a:r>
            <a:r>
              <a:rPr lang="tr-TR" dirty="0"/>
              <a:t>makaleyi yazan</a:t>
            </a:r>
            <a:r>
              <a:rPr lang="tr-TR" dirty="0" smtClean="0"/>
              <a:t>, inceleyen, düzelten </a:t>
            </a:r>
            <a:r>
              <a:rPr lang="tr-TR" dirty="0"/>
              <a:t>dergi sorumluları</a:t>
            </a:r>
            <a:r>
              <a:rPr lang="tr-TR" dirty="0" smtClean="0"/>
              <a:t>, makaleleri </a:t>
            </a:r>
            <a:r>
              <a:rPr lang="tr-TR" dirty="0" err="1" smtClean="0"/>
              <a:t>indeksleyen</a:t>
            </a:r>
            <a:r>
              <a:rPr lang="tr-TR" dirty="0" smtClean="0"/>
              <a:t> kuruluşlar, tümüyle </a:t>
            </a:r>
            <a:r>
              <a:rPr lang="tr-TR" dirty="0"/>
              <a:t>aynı makaleleri gözden geçirmek zorunda kalan okuyucular ve </a:t>
            </a:r>
            <a:r>
              <a:rPr lang="tr-TR" dirty="0" err="1" smtClean="0"/>
              <a:t>sarfedilen</a:t>
            </a:r>
            <a:r>
              <a:rPr lang="tr-TR" dirty="0" smtClean="0"/>
              <a:t> kağıtlar </a:t>
            </a:r>
            <a:r>
              <a:rPr lang="tr-TR" dirty="0"/>
              <a:t>nedeniyle ormanlar zarar görmektedir.</a:t>
            </a:r>
          </a:p>
        </p:txBody>
      </p:sp>
    </p:spTree>
    <p:extLst>
      <p:ext uri="{BB962C8B-B14F-4D97-AF65-F5344CB8AC3E}">
        <p14:creationId xmlns:p14="http://schemas.microsoft.com/office/powerpoint/2010/main" val="4187265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84311" y="685801"/>
            <a:ext cx="10018713" cy="757238"/>
          </a:xfrm>
        </p:spPr>
        <p:txBody>
          <a:bodyPr/>
          <a:lstStyle/>
          <a:p>
            <a:r>
              <a:rPr lang="tr-TR" b="1" dirty="0"/>
              <a:t>V. Bölerek Yayınlama (</a:t>
            </a:r>
            <a:r>
              <a:rPr lang="tr-TR" b="1" dirty="0" err="1"/>
              <a:t>salamizasyon</a:t>
            </a:r>
            <a:r>
              <a:rPr lang="tr-TR" b="1" dirty="0"/>
              <a:t>) : </a:t>
            </a:r>
            <a:endParaRPr lang="tr-TR" dirty="0"/>
          </a:p>
        </p:txBody>
      </p:sp>
      <p:sp>
        <p:nvSpPr>
          <p:cNvPr id="3" name="İçerik Yer Tutucusu 2"/>
          <p:cNvSpPr>
            <a:spLocks noGrp="1"/>
          </p:cNvSpPr>
          <p:nvPr>
            <p:ph idx="1"/>
          </p:nvPr>
        </p:nvSpPr>
        <p:spPr>
          <a:xfrm>
            <a:off x="1484310" y="1743075"/>
            <a:ext cx="10018714" cy="4514850"/>
          </a:xfrm>
        </p:spPr>
        <p:txBody>
          <a:bodyPr>
            <a:normAutofit/>
          </a:bodyPr>
          <a:lstStyle/>
          <a:p>
            <a:pPr algn="just"/>
            <a:r>
              <a:rPr lang="tr-TR" sz="2800" dirty="0" smtClean="0"/>
              <a:t>Bir </a:t>
            </a:r>
            <a:r>
              <a:rPr lang="tr-TR" sz="2800" dirty="0"/>
              <a:t>önceki yanıltma biçimine benzeyen bu </a:t>
            </a:r>
            <a:r>
              <a:rPr lang="tr-TR" sz="2800" dirty="0" smtClean="0"/>
              <a:t>yöntemde yazarlar </a:t>
            </a:r>
            <a:r>
              <a:rPr lang="tr-TR" sz="2800" dirty="0"/>
              <a:t>tek bir çalışmadan çıkan sonuçları yapay olarak bölerek birden fazla yayın </a:t>
            </a:r>
            <a:r>
              <a:rPr lang="tr-TR" sz="2800" dirty="0" smtClean="0"/>
              <a:t>çıkarma çabasına </a:t>
            </a:r>
            <a:r>
              <a:rPr lang="tr-TR" sz="2800" dirty="0"/>
              <a:t>girmişlerdir</a:t>
            </a:r>
            <a:r>
              <a:rPr lang="tr-TR" sz="2800" dirty="0" smtClean="0"/>
              <a:t>. Örneğin</a:t>
            </a:r>
            <a:r>
              <a:rPr lang="tr-TR" sz="2800" dirty="0"/>
              <a:t>, aynı hasta grubunda yapılan birden fazla ölçüm, tek </a:t>
            </a:r>
            <a:r>
              <a:rPr lang="tr-TR" sz="2800" dirty="0" smtClean="0"/>
              <a:t>bir makalede </a:t>
            </a:r>
            <a:r>
              <a:rPr lang="tr-TR" sz="2800" dirty="0"/>
              <a:t>verilecekken, </a:t>
            </a:r>
            <a:r>
              <a:rPr lang="tr-TR" sz="2800" dirty="0" smtClean="0"/>
              <a:t>her biri </a:t>
            </a:r>
            <a:r>
              <a:rPr lang="tr-TR" sz="2800" dirty="0"/>
              <a:t>ayrı ayrı makale biçimine dönüştürülerek aynı veya </a:t>
            </a:r>
            <a:r>
              <a:rPr lang="tr-TR" sz="2800" dirty="0" smtClean="0"/>
              <a:t>farklı dergilere </a:t>
            </a:r>
            <a:r>
              <a:rPr lang="tr-TR" sz="2800" dirty="0"/>
              <a:t>gönderilmektedir</a:t>
            </a:r>
            <a:r>
              <a:rPr lang="tr-TR" sz="2800" dirty="0" smtClean="0"/>
              <a:t>. Günümüzde </a:t>
            </a:r>
            <a:r>
              <a:rPr lang="tr-TR" sz="2800" dirty="0"/>
              <a:t>elektronik indeksler aracılığı ile kolayca </a:t>
            </a:r>
            <a:r>
              <a:rPr lang="tr-TR" sz="2800" dirty="0" smtClean="0"/>
              <a:t>saptanabilen </a:t>
            </a:r>
            <a:r>
              <a:rPr lang="tr-TR" sz="2800" dirty="0"/>
              <a:t>bu yanıltma türü de bir önceki (çoklu yayın) gibi birçok kişiyi etkileyen yanlış </a:t>
            </a:r>
            <a:r>
              <a:rPr lang="tr-TR" sz="2800" dirty="0" smtClean="0"/>
              <a:t>bir uygulamadır</a:t>
            </a:r>
            <a:r>
              <a:rPr lang="tr-TR" sz="2800" dirty="0"/>
              <a:t>.</a:t>
            </a:r>
          </a:p>
        </p:txBody>
      </p:sp>
    </p:spTree>
    <p:extLst>
      <p:ext uri="{BB962C8B-B14F-4D97-AF65-F5344CB8AC3E}">
        <p14:creationId xmlns:p14="http://schemas.microsoft.com/office/powerpoint/2010/main" val="3421621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84311" y="685801"/>
            <a:ext cx="10018713" cy="700088"/>
          </a:xfrm>
        </p:spPr>
        <p:txBody>
          <a:bodyPr>
            <a:normAutofit fontScale="90000"/>
          </a:bodyPr>
          <a:lstStyle/>
          <a:p>
            <a:r>
              <a:rPr lang="tr-TR" b="1" dirty="0"/>
              <a:t>VI. İnsan-hayvan Etiğine Saygısızlık : </a:t>
            </a:r>
            <a:endParaRPr lang="tr-TR" dirty="0"/>
          </a:p>
        </p:txBody>
      </p:sp>
      <p:sp>
        <p:nvSpPr>
          <p:cNvPr id="3" name="İçerik Yer Tutucusu 2"/>
          <p:cNvSpPr>
            <a:spLocks noGrp="1"/>
          </p:cNvSpPr>
          <p:nvPr>
            <p:ph idx="1"/>
          </p:nvPr>
        </p:nvSpPr>
        <p:spPr>
          <a:xfrm>
            <a:off x="1484310" y="1514475"/>
            <a:ext cx="10018713" cy="5072063"/>
          </a:xfrm>
        </p:spPr>
        <p:txBody>
          <a:bodyPr>
            <a:normAutofit fontScale="92500" lnSpcReduction="20000"/>
          </a:bodyPr>
          <a:lstStyle/>
          <a:p>
            <a:r>
              <a:rPr lang="tr-TR" dirty="0" smtClean="0"/>
              <a:t>Günümüzde </a:t>
            </a:r>
            <a:r>
              <a:rPr lang="tr-TR" dirty="0"/>
              <a:t>gerek insanlar gerekse de </a:t>
            </a:r>
            <a:r>
              <a:rPr lang="tr-TR" dirty="0" smtClean="0"/>
              <a:t>hayvanlar üzerinde </a:t>
            </a:r>
            <a:r>
              <a:rPr lang="tr-TR" dirty="0"/>
              <a:t>yapılacak araştırmalar etik kurulların izni ve denetimine bağlıdır</a:t>
            </a:r>
            <a:r>
              <a:rPr lang="tr-TR" dirty="0" smtClean="0"/>
              <a:t>. Ülkemizde </a:t>
            </a:r>
            <a:r>
              <a:rPr lang="tr-TR" dirty="0"/>
              <a:t>ilk </a:t>
            </a:r>
            <a:r>
              <a:rPr lang="tr-TR" dirty="0" smtClean="0"/>
              <a:t>Etik Kurul </a:t>
            </a:r>
            <a:r>
              <a:rPr lang="tr-TR" dirty="0"/>
              <a:t>1988 yılında Hacettepe Üniversitesi Tıp Fakültesi’nde kurulmuş, 1993 yılında </a:t>
            </a:r>
            <a:r>
              <a:rPr lang="tr-TR" dirty="0" smtClean="0"/>
              <a:t>Sağlık Bakanlığı </a:t>
            </a:r>
            <a:r>
              <a:rPr lang="tr-TR" dirty="0"/>
              <a:t>tarafından çıkarılan İlaç Araştırmaları Yönetmeliği ile her araştırma </a:t>
            </a:r>
            <a:r>
              <a:rPr lang="tr-TR" dirty="0" smtClean="0"/>
              <a:t>kuruluşunda yerel </a:t>
            </a:r>
            <a:r>
              <a:rPr lang="tr-TR" dirty="0"/>
              <a:t>etik kurullar kurulması zorunluluğu getirilmiştir</a:t>
            </a:r>
            <a:r>
              <a:rPr lang="tr-TR" dirty="0" smtClean="0"/>
              <a:t>. Sağlık </a:t>
            </a:r>
            <a:r>
              <a:rPr lang="tr-TR" dirty="0"/>
              <a:t>Bakanlığı’nda da Merkezi </a:t>
            </a:r>
            <a:r>
              <a:rPr lang="tr-TR" dirty="0" smtClean="0"/>
              <a:t>Etik Kurul </a:t>
            </a:r>
            <a:r>
              <a:rPr lang="tr-TR" dirty="0"/>
              <a:t>oluşturulmuştur</a:t>
            </a:r>
            <a:r>
              <a:rPr lang="tr-TR" dirty="0" smtClean="0"/>
              <a:t>. Hacettepe </a:t>
            </a:r>
            <a:r>
              <a:rPr lang="tr-TR" dirty="0"/>
              <a:t>Tıp Fakültesi Etik Kurulu insanlar üzerinde yapılacak </a:t>
            </a:r>
            <a:r>
              <a:rPr lang="tr-TR" dirty="0" smtClean="0"/>
              <a:t>her türlü </a:t>
            </a:r>
            <a:r>
              <a:rPr lang="tr-TR" dirty="0"/>
              <a:t>araştırmanın protokolünü ve belgelerini inceleyerek çalışmanın yapılabilmesi </a:t>
            </a:r>
            <a:r>
              <a:rPr lang="tr-TR" dirty="0" smtClean="0"/>
              <a:t>izninin vermekte</a:t>
            </a:r>
            <a:r>
              <a:rPr lang="tr-TR" dirty="0"/>
              <a:t>, çalışmanın gidişini izlemekte ve sonuç raporlarını incelemektedir</a:t>
            </a:r>
            <a:r>
              <a:rPr lang="tr-TR" dirty="0" smtClean="0"/>
              <a:t>. Benzer şekilde Hayvan </a:t>
            </a:r>
            <a:r>
              <a:rPr lang="tr-TR" dirty="0"/>
              <a:t>Etik </a:t>
            </a:r>
            <a:r>
              <a:rPr lang="tr-TR" dirty="0" smtClean="0"/>
              <a:t>Kurulu'nda </a:t>
            </a:r>
            <a:r>
              <a:rPr lang="tr-TR" dirty="0"/>
              <a:t>hayvanlar üzerinde yapılacak araştırmaları denetlemektedir</a:t>
            </a:r>
            <a:r>
              <a:rPr lang="tr-TR" dirty="0" smtClean="0"/>
              <a:t>. Bu</a:t>
            </a:r>
            <a:r>
              <a:rPr lang="tr-TR" dirty="0"/>
              <a:t> </a:t>
            </a:r>
            <a:r>
              <a:rPr lang="tr-TR" dirty="0" smtClean="0"/>
              <a:t>kurulların </a:t>
            </a:r>
            <a:r>
              <a:rPr lang="tr-TR" dirty="0"/>
              <a:t>temel amaçları arasında deneklerin haklarını korumak</a:t>
            </a:r>
            <a:r>
              <a:rPr lang="tr-TR" dirty="0" smtClean="0"/>
              <a:t>, zarar görmemelerini sağlamak, yapılacak </a:t>
            </a:r>
            <a:r>
              <a:rPr lang="tr-TR" dirty="0"/>
              <a:t>araştırma hakkında bilgilendirilmelerinden emin olmak</a:t>
            </a:r>
            <a:r>
              <a:rPr lang="tr-TR" dirty="0" smtClean="0"/>
              <a:t>, zarar görürlerse bunun </a:t>
            </a:r>
            <a:r>
              <a:rPr lang="tr-TR" dirty="0"/>
              <a:t>tedavisi ve karşılanması koşullarını garantiye almak bulunmaktadır</a:t>
            </a:r>
            <a:r>
              <a:rPr lang="tr-TR" dirty="0" smtClean="0"/>
              <a:t>. Çok </a:t>
            </a:r>
            <a:r>
              <a:rPr lang="tr-TR" dirty="0"/>
              <a:t>önemli </a:t>
            </a:r>
            <a:r>
              <a:rPr lang="tr-TR" dirty="0" smtClean="0"/>
              <a:t>bir nokta </a:t>
            </a:r>
            <a:r>
              <a:rPr lang="tr-TR" dirty="0"/>
              <a:t>günümüzde tüm saygın dergilerin yayın için gönderilen makalelerde kabul şartı </a:t>
            </a:r>
            <a:r>
              <a:rPr lang="tr-TR" dirty="0" smtClean="0"/>
              <a:t>olarak etik </a:t>
            </a:r>
            <a:r>
              <a:rPr lang="tr-TR" dirty="0"/>
              <a:t>kurul onayını aramaları olmuştur</a:t>
            </a:r>
            <a:r>
              <a:rPr lang="tr-TR" dirty="0" smtClean="0"/>
              <a:t>. Etik </a:t>
            </a:r>
            <a:r>
              <a:rPr lang="tr-TR" dirty="0"/>
              <a:t>kuruldan onay alındığı belirtilmeden ve </a:t>
            </a:r>
            <a:r>
              <a:rPr lang="tr-TR" dirty="0" smtClean="0"/>
              <a:t>bazen bu onayın </a:t>
            </a:r>
            <a:r>
              <a:rPr lang="tr-TR" dirty="0"/>
              <a:t>belgesi sağlanmadan insan veya hayvan üzerinde yapılmış </a:t>
            </a:r>
            <a:r>
              <a:rPr lang="tr-TR" dirty="0" smtClean="0"/>
              <a:t>araştırmaların yayınlanması </a:t>
            </a:r>
            <a:r>
              <a:rPr lang="tr-TR" dirty="0"/>
              <a:t>olanağı kalmamıştır.</a:t>
            </a:r>
          </a:p>
        </p:txBody>
      </p:sp>
    </p:spTree>
    <p:extLst>
      <p:ext uri="{BB962C8B-B14F-4D97-AF65-F5344CB8AC3E}">
        <p14:creationId xmlns:p14="http://schemas.microsoft.com/office/powerpoint/2010/main" val="3070621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84311" y="685800"/>
            <a:ext cx="10018713" cy="785813"/>
          </a:xfrm>
        </p:spPr>
        <p:txBody>
          <a:bodyPr/>
          <a:lstStyle/>
          <a:p>
            <a:r>
              <a:rPr lang="tr-TR" b="1" dirty="0"/>
              <a:t>VII. Kaynakların Taraflı Seçilmesi : </a:t>
            </a:r>
            <a:endParaRPr lang="tr-TR" dirty="0"/>
          </a:p>
        </p:txBody>
      </p:sp>
      <p:sp>
        <p:nvSpPr>
          <p:cNvPr id="3" name="İçerik Yer Tutucusu 2"/>
          <p:cNvSpPr>
            <a:spLocks noGrp="1"/>
          </p:cNvSpPr>
          <p:nvPr>
            <p:ph idx="1"/>
          </p:nvPr>
        </p:nvSpPr>
        <p:spPr>
          <a:xfrm>
            <a:off x="1484310" y="1714501"/>
            <a:ext cx="10018713" cy="4714874"/>
          </a:xfrm>
        </p:spPr>
        <p:txBody>
          <a:bodyPr>
            <a:normAutofit/>
          </a:bodyPr>
          <a:lstStyle/>
          <a:p>
            <a:pPr algn="just"/>
            <a:r>
              <a:rPr lang="tr-TR" sz="2800" dirty="0" smtClean="0"/>
              <a:t>Araştırıcıların </a:t>
            </a:r>
            <a:r>
              <a:rPr lang="tr-TR" sz="2800" dirty="0"/>
              <a:t>bilinçli veya </a:t>
            </a:r>
            <a:r>
              <a:rPr lang="tr-TR" sz="2800" dirty="0" smtClean="0"/>
              <a:t>bilinçsiz </a:t>
            </a:r>
            <a:r>
              <a:rPr lang="tr-TR" sz="2800" dirty="0"/>
              <a:t>olarak sıklıkla </a:t>
            </a:r>
            <a:r>
              <a:rPr lang="tr-TR" sz="2800" dirty="0" smtClean="0"/>
              <a:t>yaptığı bir </a:t>
            </a:r>
            <a:r>
              <a:rPr lang="tr-TR" sz="2800" dirty="0"/>
              <a:t>bilimsel yanıltma biçimi de budur</a:t>
            </a:r>
            <a:r>
              <a:rPr lang="tr-TR" sz="2800" dirty="0" smtClean="0"/>
              <a:t>. Genelde </a:t>
            </a:r>
            <a:r>
              <a:rPr lang="tr-TR" sz="2800" dirty="0"/>
              <a:t>makalelerin “Tartışma” </a:t>
            </a:r>
            <a:r>
              <a:rPr lang="tr-TR" sz="2800" dirty="0" smtClean="0"/>
              <a:t>bölümlerinde makalenin </a:t>
            </a:r>
            <a:r>
              <a:rPr lang="tr-TR" sz="2800" dirty="0"/>
              <a:t>konusu ile ilgili destekleyici veya aksi yöndeki makaleler kaynak </a:t>
            </a:r>
            <a:r>
              <a:rPr lang="tr-TR" sz="2800" dirty="0" smtClean="0"/>
              <a:t>olarak verilmelidir. Eğer </a:t>
            </a:r>
            <a:r>
              <a:rPr lang="tr-TR" sz="2800" dirty="0"/>
              <a:t>yazarlar sadece kendi sonuçlarını destekleyen kaynakları gösterip </a:t>
            </a:r>
            <a:r>
              <a:rPr lang="tr-TR" sz="2800" dirty="0" smtClean="0"/>
              <a:t>ters yöndeki </a:t>
            </a:r>
            <a:r>
              <a:rPr lang="tr-TR" sz="2800" dirty="0"/>
              <a:t>makaleleri kaynak olarak vermezlerse bu taraflı bir sunuş olur</a:t>
            </a:r>
            <a:r>
              <a:rPr lang="tr-TR" sz="2800" dirty="0" smtClean="0"/>
              <a:t>. Burada </a:t>
            </a:r>
            <a:r>
              <a:rPr lang="tr-TR" sz="2800" dirty="0"/>
              <a:t>en </a:t>
            </a:r>
            <a:r>
              <a:rPr lang="tr-TR" sz="2800" dirty="0" smtClean="0"/>
              <a:t>önemli görev </a:t>
            </a:r>
            <a:r>
              <a:rPr lang="tr-TR" sz="2800" dirty="0"/>
              <a:t>makaleyi değerlendiren konu uzmanı hakemlere düşmektedir</a:t>
            </a:r>
            <a:r>
              <a:rPr lang="tr-TR" sz="2800" dirty="0" smtClean="0"/>
              <a:t>. Okuyucuların </a:t>
            </a:r>
            <a:r>
              <a:rPr lang="tr-TR" sz="2800" dirty="0"/>
              <a:t>tümünün </a:t>
            </a:r>
            <a:r>
              <a:rPr lang="tr-TR" sz="2800" dirty="0" smtClean="0"/>
              <a:t>o konuda </a:t>
            </a:r>
            <a:r>
              <a:rPr lang="tr-TR" sz="2800" dirty="0"/>
              <a:t>uzman olmaları beklenemeyeceğine göre, hakemler yazıdaki taraflılığı </a:t>
            </a:r>
            <a:r>
              <a:rPr lang="tr-TR" sz="2800" dirty="0" smtClean="0"/>
              <a:t>saptayıp editörü </a:t>
            </a:r>
            <a:r>
              <a:rPr lang="tr-TR" sz="2800" dirty="0"/>
              <a:t>uyarmalıdırlar</a:t>
            </a:r>
          </a:p>
        </p:txBody>
      </p:sp>
    </p:spTree>
    <p:extLst>
      <p:ext uri="{BB962C8B-B14F-4D97-AF65-F5344CB8AC3E}">
        <p14:creationId xmlns:p14="http://schemas.microsoft.com/office/powerpoint/2010/main" val="1877422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84311" y="685801"/>
            <a:ext cx="10018713" cy="800100"/>
          </a:xfrm>
        </p:spPr>
        <p:txBody>
          <a:bodyPr/>
          <a:lstStyle/>
          <a:p>
            <a:r>
              <a:rPr lang="tr-TR" b="1" dirty="0"/>
              <a:t>VIII. Taraflı Yayın (Çıkar Çatışması) : </a:t>
            </a:r>
            <a:endParaRPr lang="tr-TR" dirty="0"/>
          </a:p>
        </p:txBody>
      </p:sp>
      <p:sp>
        <p:nvSpPr>
          <p:cNvPr id="3" name="İçerik Yer Tutucusu 2"/>
          <p:cNvSpPr>
            <a:spLocks noGrp="1"/>
          </p:cNvSpPr>
          <p:nvPr>
            <p:ph idx="1"/>
          </p:nvPr>
        </p:nvSpPr>
        <p:spPr>
          <a:xfrm>
            <a:off x="1484310" y="1657351"/>
            <a:ext cx="10018713" cy="4133850"/>
          </a:xfrm>
        </p:spPr>
        <p:txBody>
          <a:bodyPr>
            <a:normAutofit lnSpcReduction="10000"/>
          </a:bodyPr>
          <a:lstStyle/>
          <a:p>
            <a:pPr algn="just"/>
            <a:r>
              <a:rPr lang="tr-TR" dirty="0" smtClean="0"/>
              <a:t>Günümüzde </a:t>
            </a:r>
            <a:r>
              <a:rPr lang="tr-TR" dirty="0"/>
              <a:t>bilimsel çalışmalar için çok büyük </a:t>
            </a:r>
            <a:r>
              <a:rPr lang="tr-TR" dirty="0" smtClean="0"/>
              <a:t>mali kaynaklar gerekmektedir. Giderek </a:t>
            </a:r>
            <a:r>
              <a:rPr lang="tr-TR" dirty="0"/>
              <a:t>araştırmaların ticari şirketler tarafından </a:t>
            </a:r>
            <a:r>
              <a:rPr lang="tr-TR" dirty="0" smtClean="0"/>
              <a:t>desteklendiği görülmektedir. Böyle </a:t>
            </a:r>
            <a:r>
              <a:rPr lang="tr-TR" dirty="0"/>
              <a:t>bir destekle gerçekleştirilen çalışmaların bilimsel tarafsızlık </a:t>
            </a:r>
            <a:r>
              <a:rPr lang="tr-TR" dirty="0" smtClean="0"/>
              <a:t>içinde yürütüldüğü </a:t>
            </a:r>
            <a:r>
              <a:rPr lang="tr-TR" dirty="0"/>
              <a:t>ve sonlandırıldığı</a:t>
            </a:r>
            <a:r>
              <a:rPr lang="tr-TR" dirty="0" smtClean="0"/>
              <a:t>, araştırıcılara herhangi bir </a:t>
            </a:r>
            <a:r>
              <a:rPr lang="tr-TR" dirty="0"/>
              <a:t>çıkar sağlanmadığı konusu </a:t>
            </a:r>
            <a:r>
              <a:rPr lang="tr-TR" dirty="0" smtClean="0"/>
              <a:t>açıklığa kavuşturulmalıdır. Saygın </a:t>
            </a:r>
            <a:r>
              <a:rPr lang="tr-TR" dirty="0"/>
              <a:t>dergiler yazarlardan araştırmayı destekleyen ticari kuruluşlar </a:t>
            </a:r>
            <a:r>
              <a:rPr lang="tr-TR" dirty="0" smtClean="0"/>
              <a:t>ile aralarında </a:t>
            </a:r>
            <a:r>
              <a:rPr lang="tr-TR" dirty="0"/>
              <a:t>hiçbir çıkar ilişkisi olmadığını belirten yazılı belgeler istemektedir</a:t>
            </a:r>
            <a:r>
              <a:rPr lang="tr-TR" dirty="0" smtClean="0"/>
              <a:t>. Ne </a:t>
            </a:r>
            <a:r>
              <a:rPr lang="tr-TR" dirty="0"/>
              <a:t>yazık ki </a:t>
            </a:r>
            <a:r>
              <a:rPr lang="tr-TR" dirty="0" smtClean="0"/>
              <a:t>bu konu </a:t>
            </a:r>
            <a:r>
              <a:rPr lang="tr-TR" dirty="0"/>
              <a:t>ülkemizde oldukça ihmal edilmiş bir görünümdedir ve araştırmacılara çeşitli </a:t>
            </a:r>
            <a:r>
              <a:rPr lang="tr-TR" dirty="0" smtClean="0"/>
              <a:t>olanaklar sağlanması </a:t>
            </a:r>
            <a:r>
              <a:rPr lang="tr-TR" dirty="0"/>
              <a:t>olağan sayılmaktadır</a:t>
            </a:r>
            <a:r>
              <a:rPr lang="tr-TR" dirty="0" smtClean="0"/>
              <a:t>. Bunlar </a:t>
            </a:r>
            <a:r>
              <a:rPr lang="tr-TR" dirty="0"/>
              <a:t>arasında çalışmanın yurtiçi veya </a:t>
            </a:r>
            <a:r>
              <a:rPr lang="tr-TR" dirty="0" smtClean="0"/>
              <a:t>yurtdışında sunulması </a:t>
            </a:r>
            <a:r>
              <a:rPr lang="tr-TR" dirty="0"/>
              <a:t>için kolaylıklar</a:t>
            </a:r>
            <a:r>
              <a:rPr lang="tr-TR" dirty="0" smtClean="0"/>
              <a:t>, sonuçların </a:t>
            </a:r>
            <a:r>
              <a:rPr lang="tr-TR" dirty="0"/>
              <a:t>sunuma-yayına hazırlanmasında </a:t>
            </a:r>
            <a:r>
              <a:rPr lang="tr-TR" dirty="0" smtClean="0"/>
              <a:t>yardımlar, bölümlere laboratuvarlara- derneklere </a:t>
            </a:r>
            <a:r>
              <a:rPr lang="tr-TR" dirty="0"/>
              <a:t>katkılar sayılabilir.</a:t>
            </a:r>
          </a:p>
        </p:txBody>
      </p:sp>
    </p:spTree>
    <p:extLst>
      <p:ext uri="{BB962C8B-B14F-4D97-AF65-F5344CB8AC3E}">
        <p14:creationId xmlns:p14="http://schemas.microsoft.com/office/powerpoint/2010/main" val="28429951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4310" y="628651"/>
            <a:ext cx="10018713" cy="5162550"/>
          </a:xfrm>
        </p:spPr>
        <p:txBody>
          <a:bodyPr>
            <a:normAutofit fontScale="92500"/>
          </a:bodyPr>
          <a:lstStyle/>
          <a:p>
            <a:pPr algn="just"/>
            <a:r>
              <a:rPr lang="tr-TR" dirty="0"/>
              <a:t>Bilimsel yanıltmanın hemen her ülkede var olduğu düşünülmektedir</a:t>
            </a:r>
            <a:r>
              <a:rPr lang="tr-TR" dirty="0" smtClean="0"/>
              <a:t>. Genelde </a:t>
            </a:r>
            <a:r>
              <a:rPr lang="tr-TR" dirty="0"/>
              <a:t>araştırıcı </a:t>
            </a:r>
            <a:r>
              <a:rPr lang="tr-TR" dirty="0" smtClean="0"/>
              <a:t>ve  öğrenciler </a:t>
            </a:r>
            <a:r>
              <a:rPr lang="tr-TR" dirty="0"/>
              <a:t>arasında yapılan anketlerde bazı bilim dallarında % 40’lara varan oranlarda </a:t>
            </a:r>
            <a:r>
              <a:rPr lang="tr-TR" dirty="0" smtClean="0"/>
              <a:t>bilimsel yanıltma </a:t>
            </a:r>
            <a:r>
              <a:rPr lang="tr-TR" dirty="0"/>
              <a:t>yapıldığı </a:t>
            </a:r>
            <a:r>
              <a:rPr lang="tr-TR" dirty="0" smtClean="0"/>
              <a:t>bildirilmiştir. Ancak </a:t>
            </a:r>
            <a:r>
              <a:rPr lang="tr-TR" dirty="0"/>
              <a:t>yakalanan ve bir şekilde kanıtlanarak </a:t>
            </a:r>
            <a:r>
              <a:rPr lang="tr-TR" dirty="0" smtClean="0"/>
              <a:t>suçluların cezalandırıldığı </a:t>
            </a:r>
            <a:r>
              <a:rPr lang="tr-TR" dirty="0"/>
              <a:t>durumlar çok daha azdır</a:t>
            </a:r>
            <a:r>
              <a:rPr lang="tr-TR" dirty="0" smtClean="0"/>
              <a:t>. Bu </a:t>
            </a:r>
            <a:r>
              <a:rPr lang="tr-TR" dirty="0"/>
              <a:t>konuda dergi editörlerine büyük </a:t>
            </a:r>
            <a:r>
              <a:rPr lang="tr-TR" dirty="0" smtClean="0"/>
              <a:t>sorumluluklar düşmektedir. Yayın </a:t>
            </a:r>
            <a:r>
              <a:rPr lang="tr-TR" dirty="0"/>
              <a:t>için gönderilen makalelerin özenli bir değerlendirmeden </a:t>
            </a:r>
            <a:r>
              <a:rPr lang="tr-TR" dirty="0" smtClean="0"/>
              <a:t>geçirilmesi, konularında </a:t>
            </a:r>
            <a:r>
              <a:rPr lang="tr-TR" dirty="0"/>
              <a:t>uzman hakemlere danışılması, yazarların önceki yayın ve araştırma </a:t>
            </a:r>
            <a:r>
              <a:rPr lang="tr-TR" dirty="0" smtClean="0"/>
              <a:t>faaliyetlerinin incelenmesi </a:t>
            </a:r>
            <a:r>
              <a:rPr lang="tr-TR" dirty="0"/>
              <a:t>gerekebilir</a:t>
            </a:r>
            <a:r>
              <a:rPr lang="tr-TR" dirty="0" smtClean="0"/>
              <a:t>. </a:t>
            </a:r>
            <a:r>
              <a:rPr lang="tr-TR" dirty="0"/>
              <a:t>Editör çalışmanın özelliğine göre araştırmacıların eğitim ve </a:t>
            </a:r>
            <a:r>
              <a:rPr lang="tr-TR" dirty="0" smtClean="0"/>
              <a:t>uzmanlık </a:t>
            </a:r>
            <a:r>
              <a:rPr lang="tr-TR" dirty="0"/>
              <a:t>düzeylerini, çalışmanın o merkezde, eldeki olanaklarla ve belirtilen zaman dilim içinde </a:t>
            </a:r>
            <a:r>
              <a:rPr lang="tr-TR" dirty="0" smtClean="0"/>
              <a:t>yapılmış olmasının </a:t>
            </a:r>
            <a:r>
              <a:rPr lang="tr-TR" dirty="0"/>
              <a:t>olasılığını saptamalıdır</a:t>
            </a:r>
            <a:r>
              <a:rPr lang="tr-TR" dirty="0" smtClean="0"/>
              <a:t>. Literatüre </a:t>
            </a:r>
            <a:r>
              <a:rPr lang="tr-TR" dirty="0"/>
              <a:t>tümüyle ters veya tümüyle uygun çalışmalar </a:t>
            </a:r>
            <a:r>
              <a:rPr lang="tr-TR" dirty="0" smtClean="0"/>
              <a:t>dikkat çekicidir. Farklı </a:t>
            </a:r>
            <a:r>
              <a:rPr lang="tr-TR" dirty="0"/>
              <a:t>uzmanlık alanlarını içeren araştırmalarda yazarlar arasında o dallara </a:t>
            </a:r>
            <a:r>
              <a:rPr lang="tr-TR" dirty="0" smtClean="0"/>
              <a:t>uygun kişilerin </a:t>
            </a:r>
            <a:r>
              <a:rPr lang="tr-TR" dirty="0"/>
              <a:t>bulunup bulunmadığı incelenmelidir</a:t>
            </a:r>
            <a:r>
              <a:rPr lang="tr-TR" dirty="0" smtClean="0"/>
              <a:t>. İstatistiksel </a:t>
            </a:r>
            <a:r>
              <a:rPr lang="tr-TR" dirty="0"/>
              <a:t>analizlerin uzman istatistikçiler </a:t>
            </a:r>
            <a:r>
              <a:rPr lang="tr-TR" dirty="0" smtClean="0"/>
              <a:t>yardımı ile </a:t>
            </a:r>
            <a:r>
              <a:rPr lang="tr-TR" dirty="0"/>
              <a:t>yapılması veya denetlenmesi gereklidir</a:t>
            </a:r>
            <a:r>
              <a:rPr lang="tr-TR" dirty="0" smtClean="0"/>
              <a:t>. Son </a:t>
            </a:r>
            <a:r>
              <a:rPr lang="tr-TR" dirty="0"/>
              <a:t>yıllarda birçok dergi istatistik bakımdan </a:t>
            </a:r>
            <a:r>
              <a:rPr lang="tr-TR" dirty="0" smtClean="0"/>
              <a:t>yazıları değerlendiren </a:t>
            </a:r>
            <a:r>
              <a:rPr lang="tr-TR" dirty="0"/>
              <a:t>özel editörlere başvurmaktadır.</a:t>
            </a:r>
          </a:p>
        </p:txBody>
      </p:sp>
    </p:spTree>
    <p:extLst>
      <p:ext uri="{BB962C8B-B14F-4D97-AF65-F5344CB8AC3E}">
        <p14:creationId xmlns:p14="http://schemas.microsoft.com/office/powerpoint/2010/main" val="40800550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4310" y="300039"/>
            <a:ext cx="10018713" cy="5491162"/>
          </a:xfrm>
        </p:spPr>
        <p:txBody>
          <a:bodyPr>
            <a:normAutofit/>
          </a:bodyPr>
          <a:lstStyle/>
          <a:p>
            <a:r>
              <a:rPr lang="tr-TR" dirty="0"/>
              <a:t>Bilimsel yanıltmanın saptanması ve duyurulmasında okurlara da </a:t>
            </a:r>
            <a:r>
              <a:rPr lang="tr-TR" dirty="0" smtClean="0"/>
              <a:t>önemli sorumluluklar düşmektedir. Kuşkulu </a:t>
            </a:r>
            <a:r>
              <a:rPr lang="tr-TR" dirty="0"/>
              <a:t>bir yayınla karşılaşan okuyucu bu konuyu daha derinlemesine </a:t>
            </a:r>
            <a:r>
              <a:rPr lang="tr-TR" dirty="0" smtClean="0"/>
              <a:t>inceleyerek editöre </a:t>
            </a:r>
            <a:r>
              <a:rPr lang="tr-TR" dirty="0"/>
              <a:t>mektup yazmalıdır</a:t>
            </a:r>
            <a:r>
              <a:rPr lang="tr-TR" dirty="0" smtClean="0"/>
              <a:t>. Bu </a:t>
            </a:r>
            <a:r>
              <a:rPr lang="tr-TR" dirty="0"/>
              <a:t>bilimsel dürüstlüğün </a:t>
            </a:r>
            <a:r>
              <a:rPr lang="tr-TR" dirty="0" smtClean="0"/>
              <a:t>bir koşuludur. Çünkü </a:t>
            </a:r>
            <a:r>
              <a:rPr lang="tr-TR" dirty="0"/>
              <a:t>yanlış veya yanıltıcı </a:t>
            </a:r>
            <a:r>
              <a:rPr lang="tr-TR" dirty="0" smtClean="0"/>
              <a:t>bir yayın</a:t>
            </a:r>
            <a:r>
              <a:rPr lang="tr-TR" dirty="0"/>
              <a:t>, daha önce de açıklandığı gibi, tüm insanlığı yanıltma potansiyeline sahiptir.</a:t>
            </a:r>
          </a:p>
          <a:p>
            <a:r>
              <a:rPr lang="tr-TR" dirty="0"/>
              <a:t>Yanıltıcı yayınların saptanması ve bilim kamuoyuna duyurulması, kişiler </a:t>
            </a:r>
            <a:r>
              <a:rPr lang="tr-TR" dirty="0" smtClean="0"/>
              <a:t>yanı sıra kurumları </a:t>
            </a:r>
            <a:r>
              <a:rPr lang="tr-TR" dirty="0"/>
              <a:t>ve ülkeleri de yaralayabilmektedir</a:t>
            </a:r>
            <a:r>
              <a:rPr lang="tr-TR" dirty="0" smtClean="0"/>
              <a:t>. Son </a:t>
            </a:r>
            <a:r>
              <a:rPr lang="tr-TR" dirty="0"/>
              <a:t>yıllarda ülkemizden uluslararası </a:t>
            </a:r>
            <a:r>
              <a:rPr lang="tr-TR" dirty="0" smtClean="0"/>
              <a:t>forumlara yansıyan </a:t>
            </a:r>
            <a:r>
              <a:rPr lang="tr-TR" dirty="0"/>
              <a:t>bilimsel yanıltma örnekleri çıkmıştır (15).Saygın dergilerde </a:t>
            </a:r>
            <a:r>
              <a:rPr lang="tr-TR" dirty="0" smtClean="0"/>
              <a:t>su yüzüne </a:t>
            </a:r>
            <a:r>
              <a:rPr lang="tr-TR" dirty="0"/>
              <a:t>çıkan bu </a:t>
            </a:r>
            <a:r>
              <a:rPr lang="tr-TR" dirty="0" smtClean="0"/>
              <a:t>olaylar ülkemizden </a:t>
            </a:r>
            <a:r>
              <a:rPr lang="tr-TR" dirty="0"/>
              <a:t>giden makale örneklerine karşı editörlerde</a:t>
            </a:r>
            <a:r>
              <a:rPr lang="tr-TR" dirty="0" smtClean="0"/>
              <a:t>, okurlarda </a:t>
            </a:r>
            <a:r>
              <a:rPr lang="tr-TR" dirty="0"/>
              <a:t>ve bilim kamuoyunda </a:t>
            </a:r>
            <a:r>
              <a:rPr lang="tr-TR" dirty="0" smtClean="0"/>
              <a:t>olumsuz bir </a:t>
            </a:r>
            <a:r>
              <a:rPr lang="tr-TR" dirty="0"/>
              <a:t>imaj doğmasına neden olmuştur.</a:t>
            </a:r>
          </a:p>
        </p:txBody>
      </p:sp>
    </p:spTree>
    <p:extLst>
      <p:ext uri="{BB962C8B-B14F-4D97-AF65-F5344CB8AC3E}">
        <p14:creationId xmlns:p14="http://schemas.microsoft.com/office/powerpoint/2010/main" val="19825328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84311" y="685800"/>
            <a:ext cx="10018713" cy="785813"/>
          </a:xfrm>
        </p:spPr>
        <p:txBody>
          <a:bodyPr/>
          <a:lstStyle/>
          <a:p>
            <a:r>
              <a:rPr lang="tr-TR" dirty="0">
                <a:solidFill>
                  <a:srgbClr val="FF0000"/>
                </a:solidFill>
              </a:rPr>
              <a:t>BİLİMSEL YANILTMA NEDENLERİ</a:t>
            </a:r>
          </a:p>
        </p:txBody>
      </p:sp>
      <p:pic>
        <p:nvPicPr>
          <p:cNvPr id="4" name="Resim 3"/>
          <p:cNvPicPr>
            <a:picLocks noChangeAspect="1"/>
          </p:cNvPicPr>
          <p:nvPr/>
        </p:nvPicPr>
        <p:blipFill>
          <a:blip r:embed="rId2"/>
          <a:stretch>
            <a:fillRect/>
          </a:stretch>
        </p:blipFill>
        <p:spPr>
          <a:xfrm>
            <a:off x="1914521" y="1371600"/>
            <a:ext cx="9158291" cy="5151539"/>
          </a:xfrm>
          <a:prstGeom prst="rect">
            <a:avLst/>
          </a:prstGeom>
        </p:spPr>
      </p:pic>
    </p:spTree>
    <p:extLst>
      <p:ext uri="{BB962C8B-B14F-4D97-AF65-F5344CB8AC3E}">
        <p14:creationId xmlns:p14="http://schemas.microsoft.com/office/powerpoint/2010/main" val="33844246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84311" y="685801"/>
            <a:ext cx="10018713" cy="914400"/>
          </a:xfrm>
        </p:spPr>
        <p:txBody>
          <a:bodyPr>
            <a:normAutofit/>
          </a:bodyPr>
          <a:lstStyle/>
          <a:p>
            <a:r>
              <a:rPr lang="tr-TR" b="1" dirty="0"/>
              <a:t>BİLİMSEL YANILTMA </a:t>
            </a:r>
            <a:r>
              <a:rPr lang="tr-TR" b="1" dirty="0" smtClean="0"/>
              <a:t>NEDENLERİ</a:t>
            </a:r>
            <a:endParaRPr lang="tr-TR" dirty="0"/>
          </a:p>
        </p:txBody>
      </p:sp>
      <p:sp>
        <p:nvSpPr>
          <p:cNvPr id="3" name="İçerik Yer Tutucusu 2"/>
          <p:cNvSpPr>
            <a:spLocks noGrp="1"/>
          </p:cNvSpPr>
          <p:nvPr>
            <p:ph idx="1"/>
          </p:nvPr>
        </p:nvSpPr>
        <p:spPr>
          <a:xfrm>
            <a:off x="1484310" y="1600201"/>
            <a:ext cx="10018713" cy="4190999"/>
          </a:xfrm>
        </p:spPr>
        <p:txBody>
          <a:bodyPr>
            <a:normAutofit/>
          </a:bodyPr>
          <a:lstStyle/>
          <a:p>
            <a:pPr algn="just"/>
            <a:r>
              <a:rPr lang="tr-TR" dirty="0" smtClean="0"/>
              <a:t>Bilimsel </a:t>
            </a:r>
            <a:r>
              <a:rPr lang="tr-TR" dirty="0"/>
              <a:t>dürüstlüğün dışına çıkılmasına etki eden faktörler çok çeşitli olmakla birlikte, </a:t>
            </a:r>
            <a:r>
              <a:rPr lang="tr-TR" dirty="0" smtClean="0"/>
              <a:t>bireyin yetersiz </a:t>
            </a:r>
            <a:r>
              <a:rPr lang="tr-TR" dirty="0"/>
              <a:t>araştırma eğitimi veya araştırma disiplini almamış olması başta gelen </a:t>
            </a:r>
            <a:r>
              <a:rPr lang="tr-TR" dirty="0" smtClean="0"/>
              <a:t>nedenler arasındadır</a:t>
            </a:r>
            <a:r>
              <a:rPr lang="tr-TR" dirty="0"/>
              <a:t>. Kişisel olarak kurumda veya akademik ortamda hızlı yükselme hırsı, </a:t>
            </a:r>
            <a:r>
              <a:rPr lang="tr-TR" dirty="0" smtClean="0"/>
              <a:t>başkalarının kendisinin </a:t>
            </a:r>
            <a:r>
              <a:rPr lang="tr-TR" dirty="0"/>
              <a:t>olumlu ve başarılı tanımalarını arzulama duygusu, ismini sık sık yayınlarda </a:t>
            </a:r>
            <a:r>
              <a:rPr lang="tr-TR" dirty="0" smtClean="0"/>
              <a:t>görme arzusu </a:t>
            </a:r>
            <a:r>
              <a:rPr lang="tr-TR" dirty="0"/>
              <a:t>(Hollywood Sendromu), kurumun veya bölümün aşırı ve oransız baskısı (</a:t>
            </a:r>
            <a:r>
              <a:rPr lang="tr-TR" dirty="0" smtClean="0"/>
              <a:t>projelerinin destekli </a:t>
            </a:r>
            <a:r>
              <a:rPr lang="tr-TR" dirty="0"/>
              <a:t>olmasını isteme </a:t>
            </a:r>
            <a:r>
              <a:rPr lang="tr-TR" dirty="0" err="1"/>
              <a:t>v.b</a:t>
            </a:r>
            <a:r>
              <a:rPr lang="tr-TR" dirty="0"/>
              <a:t>.), “fazla yayın = fazla prestij” duygusu, parasal kazanç hırsı </a:t>
            </a:r>
            <a:r>
              <a:rPr lang="tr-TR" dirty="0" smtClean="0"/>
              <a:t>ve nadiren </a:t>
            </a:r>
            <a:r>
              <a:rPr lang="tr-TR" dirty="0"/>
              <a:t>de psikiyatrik kişisel bozuklukların bilimsel yanıltma ve yalancılıkta etken </a:t>
            </a:r>
            <a:r>
              <a:rPr lang="tr-TR" dirty="0" smtClean="0"/>
              <a:t>olabilecek faktörler </a:t>
            </a:r>
            <a:r>
              <a:rPr lang="tr-TR" dirty="0"/>
              <a:t>arasındadır .</a:t>
            </a:r>
          </a:p>
        </p:txBody>
      </p:sp>
    </p:spTree>
    <p:extLst>
      <p:ext uri="{BB962C8B-B14F-4D97-AF65-F5344CB8AC3E}">
        <p14:creationId xmlns:p14="http://schemas.microsoft.com/office/powerpoint/2010/main" val="19106334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4310" y="757239"/>
            <a:ext cx="10018713" cy="5033962"/>
          </a:xfrm>
        </p:spPr>
        <p:txBody>
          <a:bodyPr>
            <a:normAutofit/>
          </a:bodyPr>
          <a:lstStyle/>
          <a:p>
            <a:r>
              <a:rPr lang="tr-TR" sz="3200" dirty="0"/>
              <a:t>Bilimsel yalancılığın önlenmesinde üç genel yaklaşımın yararlı ve önemli olduğu </a:t>
            </a:r>
            <a:r>
              <a:rPr lang="tr-TR" sz="3200" dirty="0" smtClean="0"/>
              <a:t>üzerinde durulmaktadır </a:t>
            </a:r>
            <a:r>
              <a:rPr lang="tr-TR" sz="3200" dirty="0"/>
              <a:t>:</a:t>
            </a:r>
          </a:p>
          <a:p>
            <a:r>
              <a:rPr lang="tr-TR" sz="3200" dirty="0"/>
              <a:t>I. Araştırıcıların eğitimi ve öğretimi</a:t>
            </a:r>
          </a:p>
          <a:p>
            <a:r>
              <a:rPr lang="tr-TR" sz="3200" dirty="0"/>
              <a:t>II. Araştırıcılar üzerinde baskıları azaltmaya yönelik tedbirlerin alınması, ve</a:t>
            </a:r>
          </a:p>
          <a:p>
            <a:r>
              <a:rPr lang="tr-TR" sz="3200" dirty="0"/>
              <a:t>III. Araştırıcılar üzerinde mali baskıların azaltılması.</a:t>
            </a:r>
          </a:p>
        </p:txBody>
      </p:sp>
    </p:spTree>
    <p:extLst>
      <p:ext uri="{BB962C8B-B14F-4D97-AF65-F5344CB8AC3E}">
        <p14:creationId xmlns:p14="http://schemas.microsoft.com/office/powerpoint/2010/main" val="5148643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84311" y="685800"/>
            <a:ext cx="10018713" cy="1057275"/>
          </a:xfrm>
        </p:spPr>
        <p:txBody>
          <a:bodyPr>
            <a:normAutofit fontScale="90000"/>
          </a:bodyPr>
          <a:lstStyle/>
          <a:p>
            <a:r>
              <a:rPr lang="tr-TR" b="1" dirty="0"/>
              <a:t>I. EĞİTİM VE ÖĞRETİM</a:t>
            </a:r>
            <a:br>
              <a:rPr lang="tr-TR" b="1" dirty="0"/>
            </a:br>
            <a:endParaRPr lang="tr-TR" dirty="0"/>
          </a:p>
        </p:txBody>
      </p:sp>
      <p:sp>
        <p:nvSpPr>
          <p:cNvPr id="3" name="İçerik Yer Tutucusu 2"/>
          <p:cNvSpPr>
            <a:spLocks noGrp="1"/>
          </p:cNvSpPr>
          <p:nvPr>
            <p:ph idx="1"/>
          </p:nvPr>
        </p:nvSpPr>
        <p:spPr>
          <a:xfrm>
            <a:off x="1484310" y="1543051"/>
            <a:ext cx="10018713" cy="4248150"/>
          </a:xfrm>
        </p:spPr>
        <p:txBody>
          <a:bodyPr>
            <a:normAutofit/>
          </a:bodyPr>
          <a:lstStyle/>
          <a:p>
            <a:r>
              <a:rPr lang="tr-TR" dirty="0" smtClean="0"/>
              <a:t>1. Üniversite </a:t>
            </a:r>
            <a:r>
              <a:rPr lang="tr-TR" dirty="0"/>
              <a:t>ve diğer eğitim kurumlarında mezuniyet - öncesi ve mezuniyet </a:t>
            </a:r>
            <a:r>
              <a:rPr lang="tr-TR" dirty="0" smtClean="0"/>
              <a:t>– sonrası dönemde </a:t>
            </a:r>
            <a:r>
              <a:rPr lang="tr-TR" dirty="0"/>
              <a:t>ve özellikle araştırma yapan gruplara etik standartların öğretilmesi gerekmektedir.</a:t>
            </a:r>
          </a:p>
          <a:p>
            <a:r>
              <a:rPr lang="tr-TR" dirty="0"/>
              <a:t>Bu konuda temel sorumluluk kurumlardaki işverenlerde olmalıdır ve her kurumun </a:t>
            </a:r>
            <a:r>
              <a:rPr lang="tr-TR" dirty="0" smtClean="0"/>
              <a:t>“İyi Araştırma İ</a:t>
            </a:r>
            <a:r>
              <a:rPr lang="en-US" dirty="0" err="1" smtClean="0"/>
              <a:t>daresi</a:t>
            </a:r>
            <a:r>
              <a:rPr lang="en-US" dirty="0" smtClean="0"/>
              <a:t>” </a:t>
            </a:r>
            <a:r>
              <a:rPr lang="en-US" dirty="0"/>
              <a:t>(Good Research Management, GRM) </a:t>
            </a:r>
            <a:r>
              <a:rPr lang="en-US" dirty="0" err="1"/>
              <a:t>konusunda</a:t>
            </a:r>
            <a:r>
              <a:rPr lang="en-US" dirty="0"/>
              <a:t> </a:t>
            </a:r>
            <a:r>
              <a:rPr lang="en-US" dirty="0" err="1"/>
              <a:t>kendi</a:t>
            </a:r>
            <a:r>
              <a:rPr lang="en-US" dirty="0"/>
              <a:t> </a:t>
            </a:r>
            <a:r>
              <a:rPr lang="en-US" dirty="0" err="1"/>
              <a:t>prensiplerini</a:t>
            </a:r>
            <a:r>
              <a:rPr lang="en-US" dirty="0"/>
              <a:t> </a:t>
            </a:r>
            <a:r>
              <a:rPr lang="en-US" dirty="0" err="1"/>
              <a:t>saptaması</a:t>
            </a:r>
            <a:r>
              <a:rPr lang="en-US" dirty="0"/>
              <a:t> </a:t>
            </a:r>
            <a:r>
              <a:rPr lang="en-US" dirty="0" err="1"/>
              <a:t>gerekir</a:t>
            </a:r>
            <a:r>
              <a:rPr lang="en-US" dirty="0"/>
              <a:t>.</a:t>
            </a:r>
          </a:p>
          <a:p>
            <a:r>
              <a:rPr lang="tr-TR" dirty="0"/>
              <a:t>İyi Araştırma İdaresi (GRM) konusunda her kurum evrensel ölçülerde araştırma </a:t>
            </a:r>
            <a:r>
              <a:rPr lang="tr-TR" dirty="0" smtClean="0"/>
              <a:t>metodolojisi, veri </a:t>
            </a:r>
            <a:r>
              <a:rPr lang="tr-TR" dirty="0"/>
              <a:t>toplama ve saklama, veri analizi ile yorum ve yayın konularında standartları </a:t>
            </a:r>
            <a:r>
              <a:rPr lang="tr-TR" dirty="0" smtClean="0"/>
              <a:t>öğretmeli, uygulamalı </a:t>
            </a:r>
            <a:r>
              <a:rPr lang="tr-TR" dirty="0"/>
              <a:t>ve denetimini yapmalıdır .</a:t>
            </a:r>
          </a:p>
        </p:txBody>
      </p:sp>
    </p:spTree>
    <p:extLst>
      <p:ext uri="{BB962C8B-B14F-4D97-AF65-F5344CB8AC3E}">
        <p14:creationId xmlns:p14="http://schemas.microsoft.com/office/powerpoint/2010/main" val="9191861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41460" y="285751"/>
            <a:ext cx="10018713" cy="5986462"/>
          </a:xfrm>
        </p:spPr>
        <p:txBody>
          <a:bodyPr>
            <a:normAutofit/>
          </a:bodyPr>
          <a:lstStyle/>
          <a:p>
            <a:pPr algn="just"/>
            <a:r>
              <a:rPr lang="tr-TR" dirty="0"/>
              <a:t>2. Her genç araştırıcının yeterince danışmanlık alabilmesine özen gösterilmesi ve </a:t>
            </a:r>
            <a:r>
              <a:rPr lang="tr-TR" dirty="0" smtClean="0"/>
              <a:t>danışmanların sorumluluğuna </a:t>
            </a:r>
            <a:r>
              <a:rPr lang="tr-TR" dirty="0"/>
              <a:t>çok sayıda araştırıcı adayı verilmemesi uygundur. </a:t>
            </a:r>
            <a:endParaRPr lang="tr-TR" dirty="0" smtClean="0"/>
          </a:p>
          <a:p>
            <a:pPr algn="just"/>
            <a:r>
              <a:rPr lang="tr-TR" dirty="0" smtClean="0"/>
              <a:t>3</a:t>
            </a:r>
            <a:r>
              <a:rPr lang="tr-TR" dirty="0"/>
              <a:t>. Araştırma verilerinin her zaman incelenmeye hazır, düzenli ve eksiksiz, kurumca </a:t>
            </a:r>
            <a:r>
              <a:rPr lang="tr-TR" dirty="0" smtClean="0"/>
              <a:t>tasdikli defterlere </a:t>
            </a:r>
            <a:r>
              <a:rPr lang="tr-TR" dirty="0"/>
              <a:t>yazılması ve defterler ile </a:t>
            </a:r>
            <a:r>
              <a:rPr lang="tr-TR" dirty="0" smtClean="0"/>
              <a:t>dokümanların </a:t>
            </a:r>
            <a:r>
              <a:rPr lang="tr-TR" dirty="0"/>
              <a:t>Avrupa Birliği Etik Kurul Standartlarına </a:t>
            </a:r>
            <a:r>
              <a:rPr lang="tr-TR" dirty="0" smtClean="0"/>
              <a:t>göre en </a:t>
            </a:r>
            <a:r>
              <a:rPr lang="tr-TR" dirty="0"/>
              <a:t>az beş yıl süreyle saklanmasının gereği üzerinde önemle durulmalıdır</a:t>
            </a:r>
            <a:r>
              <a:rPr lang="tr-TR" dirty="0" smtClean="0"/>
              <a:t>.</a:t>
            </a:r>
          </a:p>
          <a:p>
            <a:pPr algn="just"/>
            <a:r>
              <a:rPr lang="tr-TR" dirty="0"/>
              <a:t>4. Veri analizleri ve istatiksel hesaplar ile danışmanlık hizmetlerinin konunun </a:t>
            </a:r>
            <a:r>
              <a:rPr lang="tr-TR" dirty="0" smtClean="0"/>
              <a:t>uzmanlarınca yapılmasına </a:t>
            </a:r>
            <a:r>
              <a:rPr lang="tr-TR" dirty="0"/>
              <a:t>özen gösterilmelidir. Araştırıcılara erken dönemde özellikle bilimsel etik </a:t>
            </a:r>
            <a:r>
              <a:rPr lang="tr-TR" dirty="0" smtClean="0"/>
              <a:t>ve istatistik </a:t>
            </a:r>
            <a:r>
              <a:rPr lang="tr-TR" dirty="0"/>
              <a:t>konularında etraflı bir eğitim verilmelidir.</a:t>
            </a:r>
          </a:p>
        </p:txBody>
      </p:sp>
    </p:spTree>
    <p:extLst>
      <p:ext uri="{BB962C8B-B14F-4D97-AF65-F5344CB8AC3E}">
        <p14:creationId xmlns:p14="http://schemas.microsoft.com/office/powerpoint/2010/main" val="12894947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4310" y="985839"/>
            <a:ext cx="10018713" cy="4805362"/>
          </a:xfrm>
        </p:spPr>
        <p:txBody>
          <a:bodyPr>
            <a:normAutofit fontScale="92500"/>
          </a:bodyPr>
          <a:lstStyle/>
          <a:p>
            <a:r>
              <a:rPr lang="tr-TR" dirty="0"/>
              <a:t>5. Araştırmaların yayına gönderilmeden önce verilerinin tamamının üst düzeyde </a:t>
            </a:r>
            <a:r>
              <a:rPr lang="tr-TR" dirty="0" smtClean="0"/>
              <a:t>ve araştırmanın </a:t>
            </a:r>
            <a:r>
              <a:rPr lang="tr-TR" dirty="0"/>
              <a:t>yürütülmesinden sorumlu üyeler tarafından incelenmesi </a:t>
            </a:r>
            <a:r>
              <a:rPr lang="tr-TR" dirty="0" smtClean="0"/>
              <a:t>gerekmektedir. Yayında </a:t>
            </a:r>
            <a:r>
              <a:rPr lang="tr-TR" dirty="0"/>
              <a:t>ismi olan her birey çalışmayı etraflıca ve titizlikle okumalı, kanıtlayıcı bilgileri (</a:t>
            </a:r>
            <a:r>
              <a:rPr lang="tr-TR" dirty="0" err="1" smtClean="0"/>
              <a:t>Author’s</a:t>
            </a:r>
            <a:r>
              <a:rPr lang="tr-TR" dirty="0"/>
              <a:t> </a:t>
            </a:r>
            <a:r>
              <a:rPr lang="tr-TR" dirty="0" err="1" smtClean="0"/>
              <a:t>Copyright</a:t>
            </a:r>
            <a:r>
              <a:rPr lang="tr-TR" dirty="0" smtClean="0"/>
              <a:t> </a:t>
            </a:r>
            <a:r>
              <a:rPr lang="tr-TR" dirty="0"/>
              <a:t>Form) imzalamalı ve ilk yazara yayın hakkı için yetki vermelidir. Yayınlarda </a:t>
            </a:r>
            <a:r>
              <a:rPr lang="tr-TR" dirty="0" smtClean="0"/>
              <a:t>uygun </a:t>
            </a:r>
            <a:r>
              <a:rPr lang="tr-TR" dirty="0" err="1" smtClean="0"/>
              <a:t>sitasyonlar</a:t>
            </a:r>
            <a:r>
              <a:rPr lang="tr-TR" dirty="0" smtClean="0"/>
              <a:t> </a:t>
            </a:r>
            <a:r>
              <a:rPr lang="tr-TR" dirty="0"/>
              <a:t>açık bir ifadeyle yapılmalı ve yayınların seçimine titizlikle dikkat edilmeli ve </a:t>
            </a:r>
            <a:r>
              <a:rPr lang="tr-TR" dirty="0" smtClean="0"/>
              <a:t>kaynak araştırıcının </a:t>
            </a:r>
            <a:r>
              <a:rPr lang="tr-TR" dirty="0"/>
              <a:t>dosyasında bulunmalı ve incelenmiş olmalıdır.</a:t>
            </a:r>
          </a:p>
          <a:p>
            <a:r>
              <a:rPr lang="tr-TR" dirty="0"/>
              <a:t>6. Araştırma verilerinin yayınlarda ve </a:t>
            </a:r>
            <a:r>
              <a:rPr lang="tr-TR" dirty="0" smtClean="0"/>
              <a:t>metot </a:t>
            </a:r>
            <a:r>
              <a:rPr lang="tr-TR" dirty="0"/>
              <a:t>kayıtlarında diğer araştırıcılar tarafından </a:t>
            </a:r>
            <a:r>
              <a:rPr lang="tr-TR" dirty="0" smtClean="0"/>
              <a:t>da kolaylıkla </a:t>
            </a:r>
            <a:r>
              <a:rPr lang="tr-TR" dirty="0"/>
              <a:t>tekrarlanabilmesine ve bağımsız denetime imkan verebilecek şekilde çok </a:t>
            </a:r>
            <a:r>
              <a:rPr lang="tr-TR" dirty="0" smtClean="0"/>
              <a:t>etraflı sunulması </a:t>
            </a:r>
            <a:r>
              <a:rPr lang="tr-TR" dirty="0"/>
              <a:t>gerekir.</a:t>
            </a:r>
          </a:p>
          <a:p>
            <a:r>
              <a:rPr lang="tr-TR" dirty="0"/>
              <a:t>Ayrıca, araştırma yürüten kurumlarda yüksek bilimsel denetim ve değerlendirme </a:t>
            </a:r>
            <a:r>
              <a:rPr lang="tr-TR" dirty="0" smtClean="0"/>
              <a:t>kriterlerinin saptanmasının </a:t>
            </a:r>
            <a:r>
              <a:rPr lang="tr-TR" dirty="0"/>
              <a:t>uygulanan araştırmaların kalitesini olumlu etkileyeceği ve bilimsel </a:t>
            </a:r>
            <a:r>
              <a:rPr lang="tr-TR" dirty="0" smtClean="0"/>
              <a:t>yanıltmaları engellemede </a:t>
            </a:r>
            <a:r>
              <a:rPr lang="tr-TR" dirty="0"/>
              <a:t>önemli rol oynayacağı düşünülmelidir .</a:t>
            </a:r>
          </a:p>
        </p:txBody>
      </p:sp>
    </p:spTree>
    <p:extLst>
      <p:ext uri="{BB962C8B-B14F-4D97-AF65-F5344CB8AC3E}">
        <p14:creationId xmlns:p14="http://schemas.microsoft.com/office/powerpoint/2010/main" val="37924780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57238" y="428625"/>
            <a:ext cx="11244261" cy="1814514"/>
          </a:xfrm>
        </p:spPr>
        <p:txBody>
          <a:bodyPr>
            <a:normAutofit fontScale="90000"/>
          </a:bodyPr>
          <a:lstStyle/>
          <a:p>
            <a:r>
              <a:rPr lang="tr-TR" dirty="0"/>
              <a:t>II. BİLİMSEL YALANCILIĞA NEDEN OLABİLECEK BAZI BASKILARIN AZALTILMASINA</a:t>
            </a:r>
            <a:br>
              <a:rPr lang="tr-TR" dirty="0"/>
            </a:br>
            <a:r>
              <a:rPr lang="tr-TR" dirty="0"/>
              <a:t>YÖNELİK TEDBİRLER :</a:t>
            </a:r>
            <a:br>
              <a:rPr lang="tr-TR" dirty="0"/>
            </a:br>
            <a:endParaRPr lang="tr-TR" dirty="0"/>
          </a:p>
        </p:txBody>
      </p:sp>
      <p:sp>
        <p:nvSpPr>
          <p:cNvPr id="3" name="İçerik Yer Tutucusu 2"/>
          <p:cNvSpPr>
            <a:spLocks noGrp="1"/>
          </p:cNvSpPr>
          <p:nvPr>
            <p:ph idx="1"/>
          </p:nvPr>
        </p:nvSpPr>
        <p:spPr>
          <a:xfrm>
            <a:off x="1484310" y="2128839"/>
            <a:ext cx="10018713" cy="3662362"/>
          </a:xfrm>
        </p:spPr>
        <p:txBody>
          <a:bodyPr>
            <a:normAutofit lnSpcReduction="10000"/>
          </a:bodyPr>
          <a:lstStyle/>
          <a:p>
            <a:r>
              <a:rPr lang="tr-TR" dirty="0" smtClean="0"/>
              <a:t>1</a:t>
            </a:r>
            <a:r>
              <a:rPr lang="tr-TR" dirty="0"/>
              <a:t>. Yayın yapma konusunda genç araştırıcılara “gereksiz” baskıdan kaçınılmalıdır. </a:t>
            </a:r>
            <a:r>
              <a:rPr lang="tr-TR" dirty="0" smtClean="0"/>
              <a:t>Bilimde gelişim </a:t>
            </a:r>
            <a:r>
              <a:rPr lang="tr-TR" dirty="0"/>
              <a:t>için yayının önemi hiç tartışılmaz iken genç araştırıcıların akademik </a:t>
            </a:r>
            <a:r>
              <a:rPr lang="tr-TR" dirty="0" smtClean="0"/>
              <a:t>yükseltmelerinde “ölçüt</a:t>
            </a:r>
            <a:r>
              <a:rPr lang="tr-TR" dirty="0"/>
              <a:t>” olarak yayınları alındığında konu bir “baskı” unsuru olabilmektedir. Bu </a:t>
            </a:r>
            <a:r>
              <a:rPr lang="tr-TR" dirty="0" smtClean="0"/>
              <a:t>nedenle, özellikle </a:t>
            </a:r>
            <a:r>
              <a:rPr lang="tr-TR" dirty="0"/>
              <a:t>araştırmaya yeni başlayan gençlere spekülatif konuların proje olarak verilmesi </a:t>
            </a:r>
            <a:r>
              <a:rPr lang="tr-TR" dirty="0" smtClean="0"/>
              <a:t>yerine, kurulu </a:t>
            </a:r>
            <a:r>
              <a:rPr lang="tr-TR" dirty="0"/>
              <a:t>teknikleri kullanarak uygun bir zaman birimi içinde sonuç alabilecekleri </a:t>
            </a:r>
            <a:r>
              <a:rPr lang="tr-TR" dirty="0" smtClean="0"/>
              <a:t>araştırmalara özendirilmeleri gerçekçi </a:t>
            </a:r>
            <a:r>
              <a:rPr lang="tr-TR" dirty="0"/>
              <a:t>bir yaklaşım olacaktır. Araştırıcı daha kariyerinin ilk </a:t>
            </a:r>
            <a:r>
              <a:rPr lang="tr-TR" dirty="0" smtClean="0"/>
              <a:t>döneminde gereksiz </a:t>
            </a:r>
            <a:r>
              <a:rPr lang="tr-TR" dirty="0"/>
              <a:t>baskıdan kurtarılmalı ve sonuç alabileceği araştırma projeleri ile bilimsel </a:t>
            </a:r>
            <a:r>
              <a:rPr lang="tr-TR" dirty="0" smtClean="0"/>
              <a:t>çalışmalarına başlama </a:t>
            </a:r>
            <a:r>
              <a:rPr lang="tr-TR" dirty="0"/>
              <a:t>imkanı elde edebilmelidir .</a:t>
            </a:r>
          </a:p>
        </p:txBody>
      </p:sp>
    </p:spTree>
    <p:extLst>
      <p:ext uri="{BB962C8B-B14F-4D97-AF65-F5344CB8AC3E}">
        <p14:creationId xmlns:p14="http://schemas.microsoft.com/office/powerpoint/2010/main" val="24697181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4310" y="957263"/>
            <a:ext cx="10018713" cy="4833937"/>
          </a:xfrm>
        </p:spPr>
        <p:txBody>
          <a:bodyPr>
            <a:normAutofit/>
          </a:bodyPr>
          <a:lstStyle/>
          <a:p>
            <a:r>
              <a:rPr lang="tr-TR" dirty="0"/>
              <a:t>2. Kurumlarda araştırıcılara ve genç adaylara yayın sayılarının değil, yayınlarının </a:t>
            </a:r>
            <a:r>
              <a:rPr lang="tr-TR" dirty="0" smtClean="0"/>
              <a:t>kalitesini (nitelik</a:t>
            </a:r>
            <a:r>
              <a:rPr lang="tr-TR" dirty="0"/>
              <a:t>) çok önemli olduğunun eğitiminin verilmesi gereği ve önemi üzerinde </a:t>
            </a:r>
            <a:r>
              <a:rPr lang="tr-TR" dirty="0" smtClean="0"/>
              <a:t>durulmalıdır. Bu </a:t>
            </a:r>
            <a:r>
              <a:rPr lang="tr-TR" dirty="0"/>
              <a:t>sorumluluk adayların danışmanlarına ve bilim dalı başkanlarına aittir.</a:t>
            </a:r>
          </a:p>
          <a:p>
            <a:r>
              <a:rPr lang="tr-TR" dirty="0"/>
              <a:t>3. Akademik yükseltmelerde adayın kendince “önemli” gördüğü yayınları belirlemesi ve </a:t>
            </a:r>
            <a:r>
              <a:rPr lang="tr-TR" dirty="0" smtClean="0"/>
              <a:t>jüriye sunması </a:t>
            </a:r>
            <a:r>
              <a:rPr lang="tr-TR" dirty="0"/>
              <a:t>istenebilir. Birçok batı Avrupa ülkelerinde ve Amerikan üniversitelerinde bu </a:t>
            </a:r>
            <a:r>
              <a:rPr lang="tr-TR" dirty="0" smtClean="0"/>
              <a:t>yöntem akademik </a:t>
            </a:r>
            <a:r>
              <a:rPr lang="tr-TR" dirty="0"/>
              <a:t>yükseltmelerde başarıyla uygulanmaktadır.</a:t>
            </a:r>
          </a:p>
        </p:txBody>
      </p:sp>
    </p:spTree>
    <p:extLst>
      <p:ext uri="{BB962C8B-B14F-4D97-AF65-F5344CB8AC3E}">
        <p14:creationId xmlns:p14="http://schemas.microsoft.com/office/powerpoint/2010/main" val="17473378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84311" y="685801"/>
            <a:ext cx="10018713" cy="1314450"/>
          </a:xfrm>
        </p:spPr>
        <p:txBody>
          <a:bodyPr>
            <a:normAutofit fontScale="90000"/>
          </a:bodyPr>
          <a:lstStyle/>
          <a:p>
            <a:r>
              <a:rPr lang="tr-TR" b="1" dirty="0"/>
              <a:t>III. ARAŞTIRICILAR ÜZERİNDEKİ MALİ BASKILARIN AZALTILMASI VE DÜZENLENMESİ :</a:t>
            </a:r>
            <a:br>
              <a:rPr lang="tr-TR" b="1" dirty="0"/>
            </a:br>
            <a:endParaRPr lang="tr-TR" dirty="0"/>
          </a:p>
        </p:txBody>
      </p:sp>
      <p:sp>
        <p:nvSpPr>
          <p:cNvPr id="3" name="İçerik Yer Tutucusu 2"/>
          <p:cNvSpPr>
            <a:spLocks noGrp="1"/>
          </p:cNvSpPr>
          <p:nvPr>
            <p:ph idx="1"/>
          </p:nvPr>
        </p:nvSpPr>
        <p:spPr>
          <a:xfrm>
            <a:off x="1484310" y="1828801"/>
            <a:ext cx="10018713" cy="3962400"/>
          </a:xfrm>
        </p:spPr>
        <p:txBody>
          <a:bodyPr>
            <a:normAutofit/>
          </a:bodyPr>
          <a:lstStyle/>
          <a:p>
            <a:r>
              <a:rPr lang="tr-TR" dirty="0" smtClean="0"/>
              <a:t>Özellikle </a:t>
            </a:r>
            <a:r>
              <a:rPr lang="tr-TR" dirty="0"/>
              <a:t>firmaların kurumlar içindeki </a:t>
            </a:r>
            <a:r>
              <a:rPr lang="tr-TR" dirty="0" smtClean="0"/>
              <a:t>araştırmalara </a:t>
            </a:r>
            <a:r>
              <a:rPr lang="nb-NO" dirty="0" smtClean="0"/>
              <a:t>verdikleri </a:t>
            </a:r>
            <a:r>
              <a:rPr lang="nb-NO" dirty="0"/>
              <a:t>mali desteklerin ve bütün sözleşmelerin kurumun mali ve idari </a:t>
            </a:r>
            <a:r>
              <a:rPr lang="nb-NO" dirty="0" smtClean="0"/>
              <a:t>organlarınca</a:t>
            </a:r>
            <a:r>
              <a:rPr lang="tr-TR" dirty="0" smtClean="0"/>
              <a:t> denetimi </a:t>
            </a:r>
            <a:r>
              <a:rPr lang="tr-TR" dirty="0"/>
              <a:t>altında ve bilgisi dahilinde olmasına özen gösterilmelidir. Bütün mali </a:t>
            </a:r>
            <a:r>
              <a:rPr lang="tr-TR" dirty="0" smtClean="0"/>
              <a:t>desteklerin kurumun </a:t>
            </a:r>
            <a:r>
              <a:rPr lang="tr-TR" dirty="0"/>
              <a:t>etik ve idari yetkili gruplarınca onaylanması gerekmektedir. Bir ünite, grup </a:t>
            </a:r>
            <a:r>
              <a:rPr lang="tr-TR" dirty="0" smtClean="0"/>
              <a:t>veya araştırmacıya </a:t>
            </a:r>
            <a:r>
              <a:rPr lang="tr-TR" dirty="0"/>
              <a:t>yapılan ödemeler bilim dalı başkanı, anabilim dalı başkanı ve uygun </a:t>
            </a:r>
            <a:r>
              <a:rPr lang="tr-TR" dirty="0" smtClean="0"/>
              <a:t>kurum sorumlusu </a:t>
            </a:r>
            <a:r>
              <a:rPr lang="tr-TR" dirty="0"/>
              <a:t>(dekan, </a:t>
            </a:r>
            <a:r>
              <a:rPr lang="tr-TR" dirty="0" err="1"/>
              <a:t>v.b</a:t>
            </a:r>
            <a:r>
              <a:rPr lang="tr-TR" dirty="0"/>
              <a:t>.) dosyasında kayıtlı olmalıdır .</a:t>
            </a:r>
          </a:p>
        </p:txBody>
      </p:sp>
    </p:spTree>
    <p:extLst>
      <p:ext uri="{BB962C8B-B14F-4D97-AF65-F5344CB8AC3E}">
        <p14:creationId xmlns:p14="http://schemas.microsoft.com/office/powerpoint/2010/main" val="38590668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84311" y="685800"/>
            <a:ext cx="10545764" cy="1128713"/>
          </a:xfrm>
        </p:spPr>
        <p:txBody>
          <a:bodyPr>
            <a:normAutofit fontScale="90000"/>
          </a:bodyPr>
          <a:lstStyle/>
          <a:p>
            <a:r>
              <a:rPr lang="tr-TR" sz="3600" b="1" dirty="0"/>
              <a:t>BİLİMSEL YANILTMA (MISCONDUCT) YAPANLARLA İLGİLİ</a:t>
            </a:r>
            <a:br>
              <a:rPr lang="tr-TR" sz="3600" b="1" dirty="0"/>
            </a:br>
            <a:r>
              <a:rPr lang="tr-TR" sz="3600" b="1" dirty="0"/>
              <a:t>SORUŞTURMA PRENSİPLERİ</a:t>
            </a:r>
            <a:r>
              <a:rPr lang="tr-TR" b="1" dirty="0"/>
              <a:t/>
            </a:r>
            <a:br>
              <a:rPr lang="tr-TR" b="1" dirty="0"/>
            </a:br>
            <a:endParaRPr lang="tr-TR" dirty="0"/>
          </a:p>
        </p:txBody>
      </p:sp>
      <p:sp>
        <p:nvSpPr>
          <p:cNvPr id="3" name="İçerik Yer Tutucusu 2"/>
          <p:cNvSpPr>
            <a:spLocks noGrp="1"/>
          </p:cNvSpPr>
          <p:nvPr>
            <p:ph idx="1"/>
          </p:nvPr>
        </p:nvSpPr>
        <p:spPr>
          <a:xfrm>
            <a:off x="1484311" y="1624012"/>
            <a:ext cx="10018713" cy="4833938"/>
          </a:xfrm>
        </p:spPr>
        <p:txBody>
          <a:bodyPr>
            <a:normAutofit lnSpcReduction="10000"/>
          </a:bodyPr>
          <a:lstStyle/>
          <a:p>
            <a:pPr algn="just"/>
            <a:r>
              <a:rPr lang="tr-TR" dirty="0" smtClean="0"/>
              <a:t>Herhangi </a:t>
            </a:r>
            <a:r>
              <a:rPr lang="tr-TR" dirty="0"/>
              <a:t>bir iddia varlığında gereken yasal girişimler kurum içinde başlatılmalı, </a:t>
            </a:r>
            <a:r>
              <a:rPr lang="tr-TR" dirty="0" smtClean="0"/>
              <a:t>soruşturmalar tam </a:t>
            </a:r>
            <a:r>
              <a:rPr lang="tr-TR" dirty="0"/>
              <a:t>bir gizlilik içinde ve çok hızlı bir şekilde yürütülmelidir. Soruşturma, </a:t>
            </a:r>
            <a:r>
              <a:rPr lang="tr-TR" dirty="0" smtClean="0"/>
              <a:t>araştırıcının saygınlığını </a:t>
            </a:r>
            <a:r>
              <a:rPr lang="tr-TR" dirty="0"/>
              <a:t>ve haysiyetini zedelemeyecek şekilde olmalıdır . Araştırıcının bilimsel yanıltma </a:t>
            </a:r>
            <a:r>
              <a:rPr lang="tr-TR" dirty="0" smtClean="0"/>
              <a:t>ve saptırma </a:t>
            </a:r>
            <a:r>
              <a:rPr lang="tr-TR" dirty="0"/>
              <a:t>yaptığı belirlenecek olursa yasal cezai hükümler muhakkak uygulanmalıdır. </a:t>
            </a:r>
            <a:r>
              <a:rPr lang="tr-TR" dirty="0" smtClean="0"/>
              <a:t>Örneğin, 1983 </a:t>
            </a:r>
            <a:r>
              <a:rPr lang="tr-TR" dirty="0"/>
              <a:t>yılında </a:t>
            </a:r>
            <a:r>
              <a:rPr lang="tr-TR" dirty="0" err="1"/>
              <a:t>Darsee</a:t>
            </a:r>
            <a:r>
              <a:rPr lang="tr-TR" dirty="0"/>
              <a:t> davasında olduğu gibi araştırıcının saptırma ve yalan ifadeler </a:t>
            </a:r>
            <a:r>
              <a:rPr lang="tr-TR" dirty="0" smtClean="0"/>
              <a:t>kullandığı verileri </a:t>
            </a:r>
            <a:r>
              <a:rPr lang="tr-TR" dirty="0"/>
              <a:t>tespit edilen bütün yayınları uluslararası literatürden daha önce yayınlandığı </a:t>
            </a:r>
            <a:r>
              <a:rPr lang="tr-TR" dirty="0" smtClean="0"/>
              <a:t>aynı mecmuaların </a:t>
            </a:r>
            <a:r>
              <a:rPr lang="tr-TR" dirty="0"/>
              <a:t>aynı bölümlerinde ilan edilerek bilim dünyasından geri çekilmiştir (</a:t>
            </a:r>
            <a:r>
              <a:rPr lang="tr-TR" dirty="0" err="1"/>
              <a:t>Retraction</a:t>
            </a:r>
            <a:r>
              <a:rPr lang="tr-TR" dirty="0" smtClean="0"/>
              <a:t>). Böylece </a:t>
            </a:r>
            <a:r>
              <a:rPr lang="tr-TR" dirty="0"/>
              <a:t>yanıltma ihtiva eden bir yayının sonuçlarının başkalarına ve hastalara zarar </a:t>
            </a:r>
            <a:r>
              <a:rPr lang="tr-TR" dirty="0" smtClean="0"/>
              <a:t>vermesi önlenmiş </a:t>
            </a:r>
            <a:r>
              <a:rPr lang="tr-TR" dirty="0"/>
              <a:t>olmaktadır. Bu kural ve yalancılık yapıldığı ispatlanan her bilimsel </a:t>
            </a:r>
            <a:r>
              <a:rPr lang="tr-TR" dirty="0" smtClean="0"/>
              <a:t>makaleye uygulanmalıdır</a:t>
            </a:r>
            <a:r>
              <a:rPr lang="tr-TR" dirty="0"/>
              <a:t>. Yayının bilimsel literatürden ve bütün indekslerden Editör tarafından </a:t>
            </a:r>
            <a:r>
              <a:rPr lang="tr-TR" dirty="0" smtClean="0"/>
              <a:t>geri çekilmesi </a:t>
            </a:r>
            <a:r>
              <a:rPr lang="tr-TR" dirty="0"/>
              <a:t>(</a:t>
            </a:r>
            <a:r>
              <a:rPr lang="tr-TR" dirty="0" err="1"/>
              <a:t>Retraction</a:t>
            </a:r>
            <a:r>
              <a:rPr lang="tr-TR" dirty="0"/>
              <a:t>) bir bilim insanına bilim dünyasının verilebileceği en ağır ceza şeklidir.</a:t>
            </a:r>
          </a:p>
        </p:txBody>
      </p:sp>
    </p:spTree>
    <p:extLst>
      <p:ext uri="{BB962C8B-B14F-4D97-AF65-F5344CB8AC3E}">
        <p14:creationId xmlns:p14="http://schemas.microsoft.com/office/powerpoint/2010/main" val="4102816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4310" y="371475"/>
            <a:ext cx="10018713" cy="5419725"/>
          </a:xfrm>
        </p:spPr>
        <p:txBody>
          <a:bodyPr>
            <a:normAutofit fontScale="92500"/>
          </a:bodyPr>
          <a:lstStyle/>
          <a:p>
            <a:pPr algn="just"/>
            <a:r>
              <a:rPr lang="tr-TR" dirty="0"/>
              <a:t>Herhangi bir kurumda bilimsel araştırma sürecinde yanıltma, yalancılık veya </a:t>
            </a:r>
            <a:r>
              <a:rPr lang="tr-TR" dirty="0" smtClean="0"/>
              <a:t>saptırma şüphesiyle </a:t>
            </a:r>
            <a:r>
              <a:rPr lang="tr-TR" dirty="0"/>
              <a:t>soruşturma açılması kararı verilmiş ise, ülkemizin de üyesi bulunduğu “</a:t>
            </a:r>
            <a:r>
              <a:rPr lang="tr-TR" dirty="0" smtClean="0"/>
              <a:t>Avrupa Bilimsel </a:t>
            </a:r>
            <a:r>
              <a:rPr lang="tr-TR" dirty="0"/>
              <a:t>Dürüstlük ve Doğruluk </a:t>
            </a:r>
            <a:r>
              <a:rPr lang="tr-TR" dirty="0" err="1"/>
              <a:t>Komitesi”nin</a:t>
            </a:r>
            <a:r>
              <a:rPr lang="tr-TR" dirty="0"/>
              <a:t> bu konuda belirlediği esaslar şunlardır :</a:t>
            </a:r>
          </a:p>
          <a:p>
            <a:pPr algn="just"/>
            <a:r>
              <a:rPr lang="tr-TR" dirty="0"/>
              <a:t>a. Soruşturma, yazılı bir şikayet üzerine şüpheli bilimsel yanıltma veya yalancılığın yer </a:t>
            </a:r>
            <a:r>
              <a:rPr lang="tr-TR" dirty="0" smtClean="0"/>
              <a:t>aldığı kurum </a:t>
            </a:r>
            <a:r>
              <a:rPr lang="tr-TR" dirty="0"/>
              <a:t>içinde yapılmalıdır.</a:t>
            </a:r>
          </a:p>
          <a:p>
            <a:pPr algn="just"/>
            <a:r>
              <a:rPr lang="tr-TR" dirty="0"/>
              <a:t>b. Soruşturma Komisyonu birden fazla üyeden oluşmalıdır ve soruşturma büyük bir </a:t>
            </a:r>
            <a:r>
              <a:rPr lang="tr-TR" dirty="0" smtClean="0"/>
              <a:t>gizlilik içinde </a:t>
            </a:r>
            <a:r>
              <a:rPr lang="tr-TR" dirty="0"/>
              <a:t>yürütülmelidir. Suçlanan kişiler, öğretim üye ve elemanları suçları ispatlanana </a:t>
            </a:r>
            <a:r>
              <a:rPr lang="tr-TR" dirty="0" smtClean="0"/>
              <a:t>kadar “dürüst </a:t>
            </a:r>
            <a:r>
              <a:rPr lang="tr-TR" dirty="0"/>
              <a:t>ve suçsuz” olarak kabul edilmelidirler.</a:t>
            </a:r>
          </a:p>
          <a:p>
            <a:pPr algn="just"/>
            <a:r>
              <a:rPr lang="tr-TR" dirty="0"/>
              <a:t>c. Soruşturma Komisyonu tüm soruşturma, mülakat ve araştırmalarını en hızlı bir </a:t>
            </a:r>
            <a:r>
              <a:rPr lang="tr-TR" dirty="0" smtClean="0"/>
              <a:t>şekilde (tercihan </a:t>
            </a:r>
            <a:r>
              <a:rPr lang="tr-TR" dirty="0"/>
              <a:t>en fazla 3 ay) tamamlayarak yine en kısa sürede ilgili kurum yetkilisine </a:t>
            </a:r>
            <a:r>
              <a:rPr lang="tr-TR" dirty="0" smtClean="0"/>
              <a:t>soruşturma dosyasını </a:t>
            </a:r>
            <a:r>
              <a:rPr lang="tr-TR" dirty="0"/>
              <a:t>sunmalıdırlar. Suçlamaların ve suçlanan kişilerin bireysel haklarının </a:t>
            </a:r>
            <a:r>
              <a:rPr lang="tr-TR" dirty="0" smtClean="0"/>
              <a:t>yıpranmaması için </a:t>
            </a:r>
            <a:r>
              <a:rPr lang="tr-TR" dirty="0"/>
              <a:t>dosya en fazla 3 ila 4 ay içinde sonuçlandırılmalıdır.</a:t>
            </a:r>
          </a:p>
        </p:txBody>
      </p:sp>
    </p:spTree>
    <p:extLst>
      <p:ext uri="{BB962C8B-B14F-4D97-AF65-F5344CB8AC3E}">
        <p14:creationId xmlns:p14="http://schemas.microsoft.com/office/powerpoint/2010/main" val="13534801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4310" y="614363"/>
            <a:ext cx="10018713" cy="5176837"/>
          </a:xfrm>
        </p:spPr>
        <p:txBody>
          <a:bodyPr>
            <a:normAutofit/>
          </a:bodyPr>
          <a:lstStyle/>
          <a:p>
            <a:pPr algn="just"/>
            <a:r>
              <a:rPr lang="tr-TR" dirty="0"/>
              <a:t>Yazılı İhbar üzerine yönetimce oluşturulan Soruşturma Komisyonları bir akademisyeni </a:t>
            </a:r>
            <a:r>
              <a:rPr lang="tr-TR" dirty="0" smtClean="0"/>
              <a:t>suçlu buldukları </a:t>
            </a:r>
            <a:r>
              <a:rPr lang="tr-TR" dirty="0"/>
              <a:t>taktirde etraflı ve gerekçeli raporlarını kurum yöneticilerine, şikayeti </a:t>
            </a:r>
            <a:r>
              <a:rPr lang="tr-TR" dirty="0" smtClean="0"/>
              <a:t>başlatan araştırıcılara </a:t>
            </a:r>
            <a:r>
              <a:rPr lang="tr-TR" dirty="0"/>
              <a:t>ve kişiye vermekle sorumludur.</a:t>
            </a:r>
          </a:p>
          <a:p>
            <a:pPr algn="just"/>
            <a:r>
              <a:rPr lang="tr-TR" dirty="0"/>
              <a:t>“Bilimsel yanıltma ve yalancılık “ belgelerle kesinleştikten sonra soruşturmacıların </a:t>
            </a:r>
            <a:r>
              <a:rPr lang="tr-TR" dirty="0" smtClean="0"/>
              <a:t>veya </a:t>
            </a:r>
            <a:r>
              <a:rPr lang="sv-SE" dirty="0" smtClean="0"/>
              <a:t>soruşturma </a:t>
            </a:r>
            <a:r>
              <a:rPr lang="sv-SE" dirty="0"/>
              <a:t>sisteminin gereği olarak uygun tıp literatüründe “anonim” nitelikte veya </a:t>
            </a:r>
            <a:r>
              <a:rPr lang="sv-SE" dirty="0" smtClean="0"/>
              <a:t>editorial</a:t>
            </a:r>
            <a:r>
              <a:rPr lang="tr-TR" dirty="0" smtClean="0"/>
              <a:t> türde </a:t>
            </a:r>
            <a:r>
              <a:rPr lang="tr-TR" dirty="0"/>
              <a:t>bir yazı ile olayın bilim dünyasına duyurulması gerekmektedir.</a:t>
            </a:r>
          </a:p>
          <a:p>
            <a:pPr algn="just"/>
            <a:r>
              <a:rPr lang="tr-TR" dirty="0"/>
              <a:t>Bu yaptırımları harfiyen uygulamayı gerçekleştirme güvencesinde yaşayan İskandinav </a:t>
            </a:r>
            <a:r>
              <a:rPr lang="tr-TR" dirty="0" smtClean="0"/>
              <a:t>Ülkeleri, Batı </a:t>
            </a:r>
            <a:r>
              <a:rPr lang="tr-TR" dirty="0"/>
              <a:t>Avrupa ülkeleri Amerika Birleşik Devletleri ve Kanada’daki öğretim üye ve </a:t>
            </a:r>
            <a:r>
              <a:rPr lang="tr-TR" dirty="0" smtClean="0"/>
              <a:t>elemanları suçları </a:t>
            </a:r>
            <a:r>
              <a:rPr lang="tr-TR" dirty="0"/>
              <a:t>hukuken kesinleştikten sonra cezai yaptırımlar fiilen işleme geçmeden önce </a:t>
            </a:r>
            <a:r>
              <a:rPr lang="tr-TR" dirty="0" smtClean="0"/>
              <a:t>bağlı bulundukları </a:t>
            </a:r>
            <a:r>
              <a:rPr lang="tr-TR" dirty="0"/>
              <a:t>kurumdan resmen ayrılmayı tercih etmektedir .</a:t>
            </a:r>
          </a:p>
        </p:txBody>
      </p:sp>
    </p:spTree>
    <p:extLst>
      <p:ext uri="{BB962C8B-B14F-4D97-AF65-F5344CB8AC3E}">
        <p14:creationId xmlns:p14="http://schemas.microsoft.com/office/powerpoint/2010/main" val="31254806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4310" y="414339"/>
            <a:ext cx="10018713" cy="5376862"/>
          </a:xfrm>
        </p:spPr>
        <p:txBody>
          <a:bodyPr>
            <a:normAutofit/>
          </a:bodyPr>
          <a:lstStyle/>
          <a:p>
            <a:pPr algn="just"/>
            <a:r>
              <a:rPr lang="tr-TR" dirty="0"/>
              <a:t>İnsan davranışı içinde bu gibi sapmalara meydan vermeyerek bilimsel etik, bilimsel </a:t>
            </a:r>
            <a:r>
              <a:rPr lang="tr-TR" dirty="0" smtClean="0"/>
              <a:t>ahlak ve </a:t>
            </a:r>
            <a:r>
              <a:rPr lang="tr-TR" dirty="0"/>
              <a:t>doğru araştırma yöntemlerini araştırıcılara mezuniyet - öncesi ve sonrası </a:t>
            </a:r>
            <a:r>
              <a:rPr lang="tr-TR" dirty="0" smtClean="0"/>
              <a:t>dönemlerde öğretmeli </a:t>
            </a:r>
            <a:r>
              <a:rPr lang="tr-TR" dirty="0"/>
              <a:t>ve denetimini yakından yapmalıyız. Akademik ve mali baskılarla bilimsellikten </a:t>
            </a:r>
            <a:r>
              <a:rPr lang="tr-TR" dirty="0" smtClean="0"/>
              <a:t>sapma gösterebilecek </a:t>
            </a:r>
            <a:r>
              <a:rPr lang="tr-TR" dirty="0"/>
              <a:t>bireyleri belirlemeli, kendilerini eğitmeli ve bu faktörlerin en aza </a:t>
            </a:r>
            <a:r>
              <a:rPr lang="tr-TR" dirty="0" smtClean="0"/>
              <a:t>indirilmesine çaba </a:t>
            </a:r>
            <a:r>
              <a:rPr lang="tr-TR" dirty="0"/>
              <a:t>göstermeliyiz. Akademik yükseltme ve değerlendirmelerde evrensel ölçütler </a:t>
            </a:r>
            <a:r>
              <a:rPr lang="tr-TR" dirty="0" smtClean="0"/>
              <a:t>kullanmalı</a:t>
            </a:r>
            <a:r>
              <a:rPr lang="tr-TR" dirty="0"/>
              <a:t> </a:t>
            </a:r>
            <a:r>
              <a:rPr lang="tr-TR" dirty="0" smtClean="0"/>
              <a:t>ve </a:t>
            </a:r>
            <a:r>
              <a:rPr lang="tr-TR" dirty="0"/>
              <a:t>bilimsel çalışma örneklemelerini adaylardan talep etmeliyiz. Soruşturmalar, </a:t>
            </a:r>
            <a:r>
              <a:rPr lang="tr-TR" dirty="0" smtClean="0"/>
              <a:t>bilimsel yanıltma </a:t>
            </a:r>
            <a:r>
              <a:rPr lang="tr-TR" dirty="0"/>
              <a:t>yaptığı konusunda bir iddia varlığında araştırıcının kişiliğini ve onurunu </a:t>
            </a:r>
            <a:r>
              <a:rPr lang="tr-TR" dirty="0" smtClean="0"/>
              <a:t>zedelemeden tam </a:t>
            </a:r>
            <a:r>
              <a:rPr lang="tr-TR" dirty="0"/>
              <a:t>bir gizlilik içinde ve kurumca yürütülmelidir.</a:t>
            </a:r>
          </a:p>
        </p:txBody>
      </p:sp>
    </p:spTree>
    <p:extLst>
      <p:ext uri="{BB962C8B-B14F-4D97-AF65-F5344CB8AC3E}">
        <p14:creationId xmlns:p14="http://schemas.microsoft.com/office/powerpoint/2010/main" val="23354034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YARARLANILAN KAYNAKLAR</a:t>
            </a:r>
            <a:endParaRPr lang="tr-TR" dirty="0"/>
          </a:p>
        </p:txBody>
      </p:sp>
      <p:sp>
        <p:nvSpPr>
          <p:cNvPr id="3" name="İçerik Yer Tutucusu 2"/>
          <p:cNvSpPr>
            <a:spLocks noGrp="1"/>
          </p:cNvSpPr>
          <p:nvPr>
            <p:ph idx="1"/>
          </p:nvPr>
        </p:nvSpPr>
        <p:spPr/>
        <p:txBody>
          <a:bodyPr/>
          <a:lstStyle/>
          <a:p>
            <a:r>
              <a:rPr lang="tr-TR" b="1" dirty="0"/>
              <a:t>BİLİMSEL YAYINLARDA ETİK </a:t>
            </a:r>
            <a:r>
              <a:rPr lang="tr-TR" b="1" dirty="0" smtClean="0"/>
              <a:t>İLKELER, </a:t>
            </a:r>
            <a:r>
              <a:rPr lang="tr-TR" dirty="0" smtClean="0"/>
              <a:t>Emin KANSU </a:t>
            </a:r>
            <a:r>
              <a:rPr lang="tr-TR" dirty="0"/>
              <a:t>SAĞLIK BİLİMLERİNDE SÜRELİ YAYINCILIK </a:t>
            </a:r>
            <a:r>
              <a:rPr lang="tr-TR" dirty="0" smtClean="0"/>
              <a:t>– 2008</a:t>
            </a:r>
          </a:p>
          <a:p>
            <a:r>
              <a:rPr lang="tr-TR" b="1" dirty="0"/>
              <a:t>Bilimsel Araştırma ve Yayınlarda Etik </a:t>
            </a:r>
            <a:r>
              <a:rPr lang="tr-TR" b="1" dirty="0" smtClean="0"/>
              <a:t>İlkeler, </a:t>
            </a:r>
            <a:r>
              <a:rPr lang="tr-TR" b="1" dirty="0"/>
              <a:t> </a:t>
            </a:r>
            <a:r>
              <a:rPr lang="tr-TR" b="1" dirty="0" err="1" smtClean="0"/>
              <a:t>Prof.Dr.Şevket</a:t>
            </a:r>
            <a:r>
              <a:rPr lang="tr-TR" b="1" smtClean="0"/>
              <a:t> RUACAN </a:t>
            </a:r>
          </a:p>
          <a:p>
            <a:pPr marL="0" indent="0">
              <a:buNone/>
            </a:pPr>
            <a:r>
              <a:rPr lang="tr-TR" b="1" smtClean="0"/>
              <a:t>Hacettepe </a:t>
            </a:r>
            <a:r>
              <a:rPr lang="tr-TR" b="1" dirty="0"/>
              <a:t>üniversitesi</a:t>
            </a:r>
            <a:endParaRPr lang="tr-TR" dirty="0"/>
          </a:p>
        </p:txBody>
      </p:sp>
    </p:spTree>
    <p:extLst>
      <p:ext uri="{BB962C8B-B14F-4D97-AF65-F5344CB8AC3E}">
        <p14:creationId xmlns:p14="http://schemas.microsoft.com/office/powerpoint/2010/main" val="2323684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aks">
  <a:themeElements>
    <a:clrScheme name="Paralaks">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aks">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aks">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TM03457496[[fn=Paralaks]]</Template>
  <TotalTime>137</TotalTime>
  <Words>3539</Words>
  <Application>Microsoft Office PowerPoint</Application>
  <PresentationFormat>Geniş ekran</PresentationFormat>
  <Paragraphs>95</Paragraphs>
  <Slides>40</Slides>
  <Notes>2</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40</vt:i4>
      </vt:variant>
    </vt:vector>
  </HeadingPairs>
  <TitlesOfParts>
    <vt:vector size="44" baseType="lpstr">
      <vt:lpstr>Arial</vt:lpstr>
      <vt:lpstr>Calibri</vt:lpstr>
      <vt:lpstr>Corbel</vt:lpstr>
      <vt:lpstr>Paralaks</vt:lpstr>
      <vt:lpstr>BİLİMSEL ARAŞTIRMA YÖNTEMLERİ VE ETİK II</vt:lpstr>
      <vt:lpstr>PowerPoint Sunusu</vt:lpstr>
      <vt:lpstr>BİLİMSEL YAYINLARDA ETİK İLKELER</vt:lpstr>
      <vt:lpstr>PowerPoint Sunusu</vt:lpstr>
      <vt:lpstr>PowerPoint Sunusu</vt:lpstr>
      <vt:lpstr>PowerPoint Sunusu</vt:lpstr>
      <vt:lpstr>PowerPoint Sunusu</vt:lpstr>
      <vt:lpstr>PowerPoint Sunusu</vt:lpstr>
      <vt:lpstr>PowerPoint Sunusu</vt:lpstr>
      <vt:lpstr>DİSİPLİNSİZ ARAŞTIRMA (SLOPPY RESEARCH) </vt:lpstr>
      <vt:lpstr>b) BİLİMSEL YANILTMA VEYA YALANCILIK (SCIENTIFIC FRAUD) </vt:lpstr>
      <vt:lpstr>PowerPoint Sunusu</vt:lpstr>
      <vt:lpstr>Bilimsel Yanıltma Biçimleri </vt:lpstr>
      <vt:lpstr>I. Yazarlık Hakkı Sorunları </vt:lpstr>
      <vt:lpstr>PowerPoint Sunusu</vt:lpstr>
      <vt:lpstr>II.Korsanlık (plajerizm) : </vt:lpstr>
      <vt:lpstr>PowerPoint Sunusu</vt:lpstr>
      <vt:lpstr>III. Uydurmacılık (fabrikasyon) : </vt:lpstr>
      <vt:lpstr>PowerPoint Sunusu</vt:lpstr>
      <vt:lpstr>IV. Çoklu Yayın (duplikasyon) : </vt:lpstr>
      <vt:lpstr>V. Bölerek Yayınlama (salamizasyon) : </vt:lpstr>
      <vt:lpstr>VI. İnsan-hayvan Etiğine Saygısızlık : </vt:lpstr>
      <vt:lpstr>VII. Kaynakların Taraflı Seçilmesi : </vt:lpstr>
      <vt:lpstr>VIII. Taraflı Yayın (Çıkar Çatışması) : </vt:lpstr>
      <vt:lpstr>PowerPoint Sunusu</vt:lpstr>
      <vt:lpstr>PowerPoint Sunusu</vt:lpstr>
      <vt:lpstr>BİLİMSEL YANILTMA NEDENLERİ</vt:lpstr>
      <vt:lpstr>BİLİMSEL YANILTMA NEDENLERİ</vt:lpstr>
      <vt:lpstr>PowerPoint Sunusu</vt:lpstr>
      <vt:lpstr>I. EĞİTİM VE ÖĞRETİM </vt:lpstr>
      <vt:lpstr>PowerPoint Sunusu</vt:lpstr>
      <vt:lpstr>PowerPoint Sunusu</vt:lpstr>
      <vt:lpstr>II. BİLİMSEL YALANCILIĞA NEDEN OLABİLECEK BAZI BASKILARIN AZALTILMASINA YÖNELİK TEDBİRLER : </vt:lpstr>
      <vt:lpstr>PowerPoint Sunusu</vt:lpstr>
      <vt:lpstr>III. ARAŞTIRICILAR ÜZERİNDEKİ MALİ BASKILARIN AZALTILMASI VE DÜZENLENMESİ : </vt:lpstr>
      <vt:lpstr>BİLİMSEL YANILTMA (MISCONDUCT) YAPANLARLA İLGİLİ SORUŞTURMA PRENSİPLERİ </vt:lpstr>
      <vt:lpstr>PowerPoint Sunusu</vt:lpstr>
      <vt:lpstr>PowerPoint Sunusu</vt:lpstr>
      <vt:lpstr>PowerPoint Sunusu</vt:lpstr>
      <vt:lpstr>YARARLANILAN KAYNAKLAR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BİLİMSEL ARAŞTIRMA YÖNTEMLERİ VE ETİK II</dc:title>
  <dc:creator>user</dc:creator>
  <cp:lastModifiedBy>user</cp:lastModifiedBy>
  <cp:revision>34</cp:revision>
  <dcterms:created xsi:type="dcterms:W3CDTF">2017-10-15T10:25:30Z</dcterms:created>
  <dcterms:modified xsi:type="dcterms:W3CDTF">2017-10-15T15:27:57Z</dcterms:modified>
</cp:coreProperties>
</file>