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DF2683-33B7-4E38-ADB6-225D37680B4D}" type="datetimeFigureOut">
              <a:rPr lang="tr-TR" smtClean="0"/>
              <a:t>9.03.2021</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13119F-099B-4C8F-81DF-BA406297D1D2}" type="slidenum">
              <a:rPr lang="tr-TR" smtClean="0"/>
              <a:t>‹#›</a:t>
            </a:fld>
            <a:endParaRPr lang="tr-TR"/>
          </a:p>
        </p:txBody>
      </p:sp>
    </p:spTree>
    <p:extLst>
      <p:ext uri="{BB962C8B-B14F-4D97-AF65-F5344CB8AC3E}">
        <p14:creationId xmlns:p14="http://schemas.microsoft.com/office/powerpoint/2010/main" val="3341175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smtClean="0"/>
          </a:p>
        </p:txBody>
      </p:sp>
      <p:sp>
        <p:nvSpPr>
          <p:cNvPr id="5124"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64F33E3-4A69-47FE-B353-E5E3D7EB5D30}"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7830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26DCEE5-C5CA-4491-93B5-D4D5FF09480B}"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7171"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62235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A2B3DF-6619-40C9-B83B-6633A45D5FC8}"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9219"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3803858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147E580-BDBC-486E-92C3-18B1A65DDF22}"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11267"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3962158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395332-6969-40FD-85F6-E8958CC36138}"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1331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2121560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4B7D4A-C643-4A43-B158-B223B562C881}"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15363"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3323682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9FEDF6E-DD5D-4909-8B3E-B7D3FCA4517F}"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1843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935425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6DE54A-F42E-4802-81EB-D784B099A793}"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20483"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1656088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7EC35A-423A-483A-9251-4BCD4E9089E1}"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2355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3996528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F766972-F0CC-4D40-91C1-FBE9DF1D1B23}"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25603"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3777211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FA71713-A3FC-47E2-8636-414A140969A9}"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27651"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126161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45B6EC0-AFA0-41AC-811C-0BC423A168A1}"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29699"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244677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8349BC-D7E2-4C39-8B69-02DDF23F980C}"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31747"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666938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F1C6CC7-E31D-4970-BD6F-AD2F31F034B3}"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3379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800141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896B238-3CEE-4E7B-97F4-2ECFDF801800}" type="slidenum">
              <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tr-TR" altLang="tr-T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
        <p:nvSpPr>
          <p:cNvPr id="36867"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1583103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54C98A66-EB43-4F83-A10A-F0839B7221E3}"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B82FF8C7-9038-45A6-92F0-ECE3E92ADD12}"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236786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E8CB3330-7BA4-4FAD-89A2-F748872BBBBA}"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AD2C9AB5-2DF6-476E-B44D-09633D6AB0DB}"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2338677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8FD17862-821A-48FD-BE44-7889CDB5CFBE}"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3C30BD06-CBE2-458D-BA69-2284F573436F}"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429130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785EC19F-619E-42B0-8964-CB3773CC3B3C}"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8D3F6897-A6D8-4CC1-B957-D0B5369C9D27}"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1894775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66F13DEE-6C88-426D-8D4C-8A044333908C}"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B2597C46-A6CB-42B4-9106-D4A4999F3D82}"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80766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9BDCAFF2-7A57-4750-8753-5F627A0FC057}"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DD7D63F9-5E11-4BA9-9B99-4C46EBA48DAF}"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93728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DF1ACE01-D15C-4206-AA14-1D44F16383BB}"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2771EC2A-B936-4DDA-BB38-459AED704ACC}"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2326038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C6BB1F92-FB3F-4289-A4D5-E2C28D578846}"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A81157C8-A0C2-4C62-9905-23BB28235773}"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371318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143E2ADC-43C5-47E1-A18F-EA083D19F636}"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3B69175A-1C73-4D13-B505-5A602A51F5EF}"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456819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90699FE6-255C-467C-B027-8CEC43C77AB1}"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CD56F903-46DD-4A75-8A4B-D28FA125711B}"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2764818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10D87ED6-B852-468A-8F0F-3B9D1201DACC}"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fontAlgn="base">
              <a:spcBef>
                <a:spcPct val="0"/>
              </a:spcBef>
              <a:spcAft>
                <a:spcPct val="0"/>
              </a:spcAft>
              <a:defRPr/>
            </a:pPr>
            <a:fld id="{FF919FE1-7C4E-4B44-BCE8-9BF41378F00F}"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3176732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381000"/>
            <a:ext cx="10972800" cy="13716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981200"/>
            <a:ext cx="10972800" cy="4114800"/>
          </a:xfrm>
        </p:spPr>
        <p:txBody>
          <a:bodyPr/>
          <a:lstStyle/>
          <a:p>
            <a:pPr lvl="0"/>
            <a:endParaRPr lang="tr-TR" noProof="0" smtClean="0"/>
          </a:p>
        </p:txBody>
      </p:sp>
      <p:sp>
        <p:nvSpPr>
          <p:cNvPr id="4" name="Rectangle 4"/>
          <p:cNvSpPr>
            <a:spLocks noGrp="1" noChangeArrowheads="1"/>
          </p:cNvSpPr>
          <p:nvPr>
            <p:ph type="dt" sz="half" idx="10"/>
          </p:nvPr>
        </p:nvSpPr>
        <p:spPr/>
        <p:txBody>
          <a:bodyPr/>
          <a:lstStyle>
            <a:lvl1pPr>
              <a:defRPr/>
            </a:lvl1pPr>
          </a:lstStyle>
          <a:p>
            <a:pPr>
              <a:defRPr/>
            </a:pPr>
            <a:endParaRPr lang="tr-TR">
              <a:solidFill>
                <a:prstClr val="black">
                  <a:tint val="75000"/>
                </a:prstClr>
              </a:solidFill>
            </a:endParaRPr>
          </a:p>
        </p:txBody>
      </p:sp>
      <p:sp>
        <p:nvSpPr>
          <p:cNvPr id="5" name="Rectangle 5"/>
          <p:cNvSpPr>
            <a:spLocks noGrp="1" noChangeArrowheads="1"/>
          </p:cNvSpPr>
          <p:nvPr>
            <p:ph type="ftr" sz="quarter" idx="11"/>
          </p:nvPr>
        </p:nvSpPr>
        <p:spPr/>
        <p:txBody>
          <a:bodyPr/>
          <a:lstStyle>
            <a:lvl1pPr>
              <a:defRPr/>
            </a:lvl1pPr>
          </a:lstStyle>
          <a:p>
            <a:pPr>
              <a:defRPr/>
            </a:pPr>
            <a:r>
              <a:rPr lang="tr-TR" smtClean="0">
                <a:solidFill>
                  <a:prstClr val="black">
                    <a:tint val="75000"/>
                  </a:prstClr>
                </a:solidFill>
              </a:rPr>
              <a:t>17-23 EYLÜL 2008 ANKARA                                                                                                           </a:t>
            </a:r>
            <a:endParaRPr lang="tr-TR">
              <a:solidFill>
                <a:prstClr val="black">
                  <a:tint val="75000"/>
                </a:prstClr>
              </a:solidFill>
            </a:endParaRPr>
          </a:p>
        </p:txBody>
      </p:sp>
      <p:sp>
        <p:nvSpPr>
          <p:cNvPr id="6"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A7F2C3CB-D4AD-454B-9414-85ACA812C775}"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3463824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A332ADD9-5FD2-489B-BB17-2112FE76D732}" type="datetimeFigureOut">
              <a:rPr lang="tr-TR" smtClean="0">
                <a:solidFill>
                  <a:prstClr val="black">
                    <a:tint val="75000"/>
                  </a:prstClr>
                </a:solidFill>
              </a:rPr>
              <a:pPr>
                <a:defRPr/>
              </a:pPr>
              <a:t>9.03.2021</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EB3378E9-EE03-464C-A1C5-E846BE5F9DAF}" type="slidenum">
              <a:rPr lang="tr-TR" altLang="tr-TR" smtClean="0"/>
              <a:pPr fontAlgn="base">
                <a:spcBef>
                  <a:spcPct val="0"/>
                </a:spcBef>
                <a:spcAft>
                  <a:spcPct val="0"/>
                </a:spcAft>
                <a:defRPr/>
              </a:pPr>
              <a:t>‹#›</a:t>
            </a:fld>
            <a:endParaRPr lang="tr-TR" altLang="tr-TR"/>
          </a:p>
        </p:txBody>
      </p:sp>
    </p:spTree>
    <p:extLst>
      <p:ext uri="{BB962C8B-B14F-4D97-AF65-F5344CB8AC3E}">
        <p14:creationId xmlns:p14="http://schemas.microsoft.com/office/powerpoint/2010/main" val="1308967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52625" y="2286001"/>
            <a:ext cx="8472488" cy="2214563"/>
          </a:xfrm>
          <a:solidFill>
            <a:schemeClr val="bg1">
              <a:lumMod val="75000"/>
            </a:schemeClr>
          </a:solidFill>
        </p:spPr>
        <p:txBody>
          <a:bodyPr/>
          <a:lstStyle/>
          <a:p>
            <a:pPr eaLnBrk="1" hangingPunct="1">
              <a:defRPr/>
            </a:pPr>
            <a:r>
              <a:rPr lang="tr-TR" dirty="0" smtClean="0"/>
              <a:t/>
            </a:r>
            <a:br>
              <a:rPr lang="tr-TR" dirty="0" smtClean="0"/>
            </a:br>
            <a:r>
              <a:rPr lang="tr-TR" dirty="0" smtClean="0"/>
              <a:t/>
            </a:r>
            <a:br>
              <a:rPr lang="tr-TR" dirty="0" smtClean="0"/>
            </a:br>
            <a:r>
              <a:rPr lang="tr-TR" dirty="0" smtClean="0"/>
              <a:t>HESAPLARIN İŞLEYİŞ KURALLARI</a:t>
            </a:r>
            <a:br>
              <a:rPr lang="tr-TR" dirty="0" smtClean="0"/>
            </a:br>
            <a:r>
              <a:rPr lang="tr-TR" dirty="0" smtClean="0"/>
              <a:t/>
            </a:r>
            <a:br>
              <a:rPr lang="tr-TR" dirty="0" smtClean="0"/>
            </a:br>
            <a:endParaRPr lang="tr-TR" dirty="0" smtClean="0"/>
          </a:p>
        </p:txBody>
      </p:sp>
      <p:sp>
        <p:nvSpPr>
          <p:cNvPr id="4099" name="4 İçerik Yer Tutucusu"/>
          <p:cNvSpPr>
            <a:spLocks noGrp="1"/>
          </p:cNvSpPr>
          <p:nvPr>
            <p:ph idx="1"/>
          </p:nvPr>
        </p:nvSpPr>
        <p:spPr>
          <a:xfrm>
            <a:off x="1809750" y="500064"/>
            <a:ext cx="8229600" cy="142875"/>
          </a:xfrm>
        </p:spPr>
        <p:txBody>
          <a:bodyPr/>
          <a:lstStyle/>
          <a:p>
            <a:pPr>
              <a:buFont typeface="Wingdings" panose="05000000000000000000" pitchFamily="2" charset="2"/>
              <a:buNone/>
            </a:pPr>
            <a:r>
              <a:rPr lang="tr-TR" altLang="tr-TR" smtClean="0"/>
              <a:t> </a:t>
            </a:r>
          </a:p>
        </p:txBody>
      </p:sp>
    </p:spTree>
    <p:extLst>
      <p:ext uri="{BB962C8B-B14F-4D97-AF65-F5344CB8AC3E}">
        <p14:creationId xmlns:p14="http://schemas.microsoft.com/office/powerpoint/2010/main" val="1302070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1952626" y="1149351"/>
            <a:ext cx="8429625" cy="5078413"/>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buClr>
                <a:srgbClr val="C00000"/>
              </a:buClr>
              <a:buFont typeface="Wingdings" pitchFamily="2" charset="2"/>
              <a:buChar char="ü"/>
              <a:defRPr/>
            </a:pPr>
            <a:r>
              <a:rPr lang="tr-TR" sz="3600" dirty="0">
                <a:solidFill>
                  <a:prstClr val="black"/>
                </a:solidFill>
                <a:latin typeface="Calibri"/>
              </a:rPr>
              <a:t>	Bu grupta yer alan hesaplar bilançodaki konumlarına göre; aktif hesaplar – pasif hesaplar olarak ikiye ayrılır. </a:t>
            </a:r>
          </a:p>
          <a:p>
            <a:pPr eaLnBrk="0" fontAlgn="base" hangingPunct="0">
              <a:spcBef>
                <a:spcPct val="0"/>
              </a:spcBef>
              <a:spcAft>
                <a:spcPct val="0"/>
              </a:spcAft>
              <a:buClr>
                <a:srgbClr val="C00000"/>
              </a:buClr>
              <a:buFont typeface="Wingdings" pitchFamily="2" charset="2"/>
              <a:buChar char="ü"/>
              <a:defRPr/>
            </a:pPr>
            <a:r>
              <a:rPr lang="tr-TR" sz="3600" dirty="0">
                <a:solidFill>
                  <a:prstClr val="black"/>
                </a:solidFill>
                <a:latin typeface="Calibri"/>
              </a:rPr>
              <a:t>	Aktif hesaplar, işletmenin sahip olduğu varlıkları izlediklerinden  “varlık hesapları”, </a:t>
            </a:r>
          </a:p>
          <a:p>
            <a:pPr eaLnBrk="0" fontAlgn="base" hangingPunct="0">
              <a:spcBef>
                <a:spcPct val="0"/>
              </a:spcBef>
              <a:spcAft>
                <a:spcPct val="0"/>
              </a:spcAft>
              <a:buClr>
                <a:srgbClr val="C00000"/>
              </a:buClr>
              <a:buFont typeface="Wingdings" pitchFamily="2" charset="2"/>
              <a:buChar char="ü"/>
              <a:defRPr/>
            </a:pPr>
            <a:r>
              <a:rPr lang="tr-TR" sz="3600" dirty="0">
                <a:solidFill>
                  <a:prstClr val="black"/>
                </a:solidFill>
                <a:latin typeface="Calibri"/>
              </a:rPr>
              <a:t>	Pasif hesaplar ise bunların sağlandığı kaynakları izlediklerinden, “kaynak hesapları” olarak da,</a:t>
            </a:r>
          </a:p>
          <a:p>
            <a:pPr eaLnBrk="0" fontAlgn="base" hangingPunct="0">
              <a:spcBef>
                <a:spcPct val="0"/>
              </a:spcBef>
              <a:spcAft>
                <a:spcPct val="0"/>
              </a:spcAft>
              <a:defRPr/>
            </a:pPr>
            <a:r>
              <a:rPr lang="tr-TR" sz="3600" dirty="0">
                <a:solidFill>
                  <a:prstClr val="black"/>
                </a:solidFill>
                <a:latin typeface="Calibri"/>
              </a:rPr>
              <a:t> isimlendirilir.</a:t>
            </a:r>
            <a:endParaRPr lang="tr-TR" sz="3600" b="1" dirty="0">
              <a:solidFill>
                <a:prstClr val="black"/>
              </a:solidFill>
              <a:latin typeface="Calibri"/>
            </a:endParaRPr>
          </a:p>
        </p:txBody>
      </p:sp>
      <p:sp>
        <p:nvSpPr>
          <p:cNvPr id="4"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BİLANÇO HESAPLARI</a:t>
            </a:r>
          </a:p>
        </p:txBody>
      </p:sp>
    </p:spTree>
    <p:extLst>
      <p:ext uri="{BB962C8B-B14F-4D97-AF65-F5344CB8AC3E}">
        <p14:creationId xmlns:p14="http://schemas.microsoft.com/office/powerpoint/2010/main" val="16129847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2095500" y="1566863"/>
            <a:ext cx="8072438" cy="2862262"/>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600" dirty="0">
                <a:solidFill>
                  <a:prstClr val="black"/>
                </a:solidFill>
                <a:latin typeface="Calibri"/>
              </a:rPr>
              <a:t>İşletmenin öz sermayesinde meydana gelen artış ve eksilişleri izlemek üzere açılan sonuç hesapları, kendi içerisinde gelir hesapları ve gider hesapları olmak üzere ikiye ayrılır.</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GELİR TABLOSU HESAPLARI</a:t>
            </a:r>
          </a:p>
        </p:txBody>
      </p:sp>
    </p:spTree>
    <p:extLst>
      <p:ext uri="{BB962C8B-B14F-4D97-AF65-F5344CB8AC3E}">
        <p14:creationId xmlns:p14="http://schemas.microsoft.com/office/powerpoint/2010/main" val="857403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2166937" y="2420889"/>
            <a:ext cx="8072438" cy="2585323"/>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600" dirty="0">
                <a:solidFill>
                  <a:prstClr val="black"/>
                </a:solidFill>
                <a:latin typeface="Calibri"/>
              </a:rPr>
              <a:t>Nazım Hesaplar olarak adlandırılır ve işletmenin ihtiyacına göre oluşturulur</a:t>
            </a:r>
            <a:r>
              <a:rPr lang="tr-TR" sz="3600" dirty="0">
                <a:solidFill>
                  <a:prstClr val="black"/>
                </a:solidFill>
                <a:latin typeface="Calibri"/>
              </a:rPr>
              <a:t>.</a:t>
            </a:r>
          </a:p>
          <a:p>
            <a:pPr eaLnBrk="0" fontAlgn="base" hangingPunct="0">
              <a:spcBef>
                <a:spcPct val="0"/>
              </a:spcBef>
              <a:spcAft>
                <a:spcPct val="0"/>
              </a:spcAft>
              <a:defRPr/>
            </a:pPr>
            <a:endParaRPr lang="tr-TR" sz="3600" dirty="0">
              <a:solidFill>
                <a:prstClr val="black"/>
              </a:solidFill>
              <a:latin typeface="Calibri"/>
            </a:endParaRPr>
          </a:p>
          <a:p>
            <a:pPr eaLnBrk="0" fontAlgn="base" hangingPunct="0">
              <a:spcBef>
                <a:spcPct val="50000"/>
              </a:spcBef>
              <a:spcAft>
                <a:spcPct val="0"/>
              </a:spcAft>
              <a:defRPr/>
            </a:pPr>
            <a:endParaRPr lang="tr-TR" sz="3600" dirty="0">
              <a:solidFill>
                <a:prstClr val="black"/>
              </a:solidFill>
              <a:latin typeface="Calibri"/>
            </a:endParaRP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BİLGİ HESAPLARI</a:t>
            </a:r>
          </a:p>
        </p:txBody>
      </p:sp>
    </p:spTree>
    <p:extLst>
      <p:ext uri="{BB962C8B-B14F-4D97-AF65-F5344CB8AC3E}">
        <p14:creationId xmlns:p14="http://schemas.microsoft.com/office/powerpoint/2010/main" val="161280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2024064" y="1143000"/>
            <a:ext cx="8358187" cy="5016500"/>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200" dirty="0">
                <a:solidFill>
                  <a:prstClr val="black"/>
                </a:solidFill>
                <a:latin typeface="Calibri"/>
              </a:rPr>
              <a:t>Varlık hesapları işletmenin sahip olduğu </a:t>
            </a:r>
            <a:r>
              <a:rPr lang="tr-TR" sz="3200" dirty="0">
                <a:solidFill>
                  <a:srgbClr val="FF0000"/>
                </a:solidFill>
                <a:latin typeface="Calibri"/>
              </a:rPr>
              <a:t>mevcutlar ile alacaklarının </a:t>
            </a:r>
            <a:r>
              <a:rPr lang="tr-TR" sz="3200" dirty="0">
                <a:solidFill>
                  <a:prstClr val="black"/>
                </a:solidFill>
                <a:latin typeface="Calibri"/>
              </a:rPr>
              <a:t>izlendiği hesaplardır. Bu hesaplarda  kural olarak   ilk kayıt  hesabın borcuna  yapılır.</a:t>
            </a:r>
          </a:p>
          <a:p>
            <a:pPr eaLnBrk="0" fontAlgn="base" hangingPunct="0">
              <a:spcBef>
                <a:spcPct val="0"/>
              </a:spcBef>
              <a:spcAft>
                <a:spcPct val="0"/>
              </a:spcAft>
              <a:defRPr/>
            </a:pPr>
            <a:endParaRPr lang="tr-TR" sz="3200" dirty="0">
              <a:solidFill>
                <a:prstClr val="black"/>
              </a:solidFill>
              <a:latin typeface="Calibri"/>
            </a:endParaRPr>
          </a:p>
          <a:p>
            <a:pPr eaLnBrk="0" fontAlgn="base" hangingPunct="0">
              <a:spcBef>
                <a:spcPct val="0"/>
              </a:spcBef>
              <a:spcAft>
                <a:spcPct val="0"/>
              </a:spcAft>
              <a:defRPr/>
            </a:pPr>
            <a:r>
              <a:rPr lang="tr-TR" sz="3200" dirty="0">
                <a:solidFill>
                  <a:prstClr val="black"/>
                </a:solidFill>
                <a:latin typeface="Calibri"/>
              </a:rPr>
              <a:t>Varlıklarda, yani mevcut ve alacaklarda bir artış olması halinde, söz konusu mevcut veya alacağın izlendiği hesap borçlanır. Örneğin peşin mal satışı işleminde kasaya para girişi olacağı için, Kasa Hesabı borçlandırılır.</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VARLIK HESAPLARI</a:t>
            </a:r>
          </a:p>
        </p:txBody>
      </p:sp>
    </p:spTree>
    <p:extLst>
      <p:ext uri="{BB962C8B-B14F-4D97-AF65-F5344CB8AC3E}">
        <p14:creationId xmlns:p14="http://schemas.microsoft.com/office/powerpoint/2010/main" val="4132579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1952626" y="1000126"/>
            <a:ext cx="8429625" cy="5324475"/>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buFont typeface="Wingdings" pitchFamily="2" charset="2"/>
              <a:buChar char="ü"/>
              <a:defRPr/>
            </a:pPr>
            <a:r>
              <a:rPr lang="tr-TR" sz="3200" dirty="0">
                <a:solidFill>
                  <a:prstClr val="black"/>
                </a:solidFill>
                <a:latin typeface="Calibri"/>
              </a:rPr>
              <a:t>Varlıklarda, yani mevcut ve alacaklarda bir azalış olması halinde söz konusu mevcut veya alacağın izlendiği hesap </a:t>
            </a:r>
            <a:r>
              <a:rPr lang="tr-TR" sz="3200" dirty="0" err="1">
                <a:solidFill>
                  <a:prstClr val="black"/>
                </a:solidFill>
                <a:latin typeface="Calibri"/>
              </a:rPr>
              <a:t>alacaklanır</a:t>
            </a:r>
            <a:r>
              <a:rPr lang="tr-TR" sz="3200" dirty="0">
                <a:solidFill>
                  <a:prstClr val="black"/>
                </a:solidFill>
                <a:latin typeface="Calibri"/>
              </a:rPr>
              <a:t>. </a:t>
            </a:r>
          </a:p>
          <a:p>
            <a:pPr eaLnBrk="0" fontAlgn="base" hangingPunct="0">
              <a:spcBef>
                <a:spcPct val="0"/>
              </a:spcBef>
              <a:spcAft>
                <a:spcPct val="0"/>
              </a:spcAft>
              <a:buFont typeface="Wingdings" pitchFamily="2" charset="2"/>
              <a:buChar char="ü"/>
              <a:defRPr/>
            </a:pPr>
            <a:endParaRPr lang="tr-TR" sz="3200" dirty="0">
              <a:solidFill>
                <a:prstClr val="black"/>
              </a:solidFill>
              <a:latin typeface="Calibri"/>
            </a:endParaRPr>
          </a:p>
          <a:p>
            <a:pPr eaLnBrk="0" fontAlgn="base" hangingPunct="0">
              <a:spcBef>
                <a:spcPct val="0"/>
              </a:spcBef>
              <a:spcAft>
                <a:spcPct val="0"/>
              </a:spcAft>
              <a:buFont typeface="Wingdings" pitchFamily="2" charset="2"/>
              <a:buChar char="ü"/>
              <a:defRPr/>
            </a:pPr>
            <a:r>
              <a:rPr lang="tr-TR" sz="3200" dirty="0">
                <a:solidFill>
                  <a:prstClr val="black"/>
                </a:solidFill>
                <a:latin typeface="Calibri"/>
              </a:rPr>
              <a:t>Örneğin satıcılara olan borcun banka hesabındaki paradan ödenmesi işleminde bankadaki parada azalma olacağından Bankalar Hesabı alacaklandırılır.</a:t>
            </a:r>
          </a:p>
          <a:p>
            <a:pPr eaLnBrk="0" fontAlgn="base" hangingPunct="0">
              <a:spcBef>
                <a:spcPct val="0"/>
              </a:spcBef>
              <a:spcAft>
                <a:spcPct val="0"/>
              </a:spcAft>
              <a:defRPr/>
            </a:pPr>
            <a:endParaRPr lang="tr-TR" sz="1200" b="1" dirty="0">
              <a:solidFill>
                <a:prstClr val="black"/>
              </a:solidFill>
              <a:latin typeface="Calibri"/>
            </a:endParaRPr>
          </a:p>
          <a:p>
            <a:pPr algn="ctr" eaLnBrk="0" fontAlgn="base" hangingPunct="0">
              <a:spcBef>
                <a:spcPct val="0"/>
              </a:spcBef>
              <a:spcAft>
                <a:spcPct val="0"/>
              </a:spcAft>
              <a:defRPr/>
            </a:pPr>
            <a:r>
              <a:rPr lang="tr-TR" sz="3600" b="1" dirty="0">
                <a:solidFill>
                  <a:srgbClr val="C00000"/>
                </a:solidFill>
                <a:latin typeface="Calibri"/>
              </a:rPr>
              <a:t>Varlıklardaki artışlar; ilgili hesaba borç, </a:t>
            </a:r>
          </a:p>
          <a:p>
            <a:pPr algn="ctr" eaLnBrk="0" fontAlgn="base" hangingPunct="0">
              <a:spcBef>
                <a:spcPct val="0"/>
              </a:spcBef>
              <a:spcAft>
                <a:spcPct val="0"/>
              </a:spcAft>
              <a:defRPr/>
            </a:pPr>
            <a:r>
              <a:rPr lang="tr-TR" sz="3600" b="1" dirty="0">
                <a:solidFill>
                  <a:srgbClr val="C00000"/>
                </a:solidFill>
                <a:latin typeface="Calibri"/>
              </a:rPr>
              <a:t>azalışlar alacak yazılır.</a:t>
            </a:r>
          </a:p>
        </p:txBody>
      </p:sp>
      <p:sp>
        <p:nvSpPr>
          <p:cNvPr id="3" name="1 Başlık"/>
          <p:cNvSpPr txBox="1">
            <a:spLocks/>
          </p:cNvSpPr>
          <p:nvPr/>
        </p:nvSpPr>
        <p:spPr bwMode="auto">
          <a:xfrm>
            <a:off x="1881189" y="142876"/>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VARLIK HESAPLARI</a:t>
            </a:r>
          </a:p>
        </p:txBody>
      </p:sp>
    </p:spTree>
    <p:extLst>
      <p:ext uri="{BB962C8B-B14F-4D97-AF65-F5344CB8AC3E}">
        <p14:creationId xmlns:p14="http://schemas.microsoft.com/office/powerpoint/2010/main" val="4176211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DD9C3"/>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095500" y="428625"/>
            <a:ext cx="8229600" cy="1143000"/>
          </a:xfrm>
          <a:solidFill>
            <a:schemeClr val="bg1">
              <a:lumMod val="95000"/>
            </a:schemeClr>
          </a:solidFill>
        </p:spPr>
        <p:txBody>
          <a:bodyPr/>
          <a:lstStyle/>
          <a:p>
            <a:pPr eaLnBrk="1" hangingPunct="1">
              <a:defRPr/>
            </a:pPr>
            <a:r>
              <a:rPr lang="tr-TR" sz="3600" b="1"/>
              <a:t>AKTİF HESAPLAR</a:t>
            </a:r>
          </a:p>
        </p:txBody>
      </p:sp>
      <p:graphicFrame>
        <p:nvGraphicFramePr>
          <p:cNvPr id="863235" name="Group 3"/>
          <p:cNvGraphicFramePr>
            <a:graphicFrameLocks noGrp="1"/>
          </p:cNvGraphicFramePr>
          <p:nvPr>
            <p:ph type="tbl" idx="1"/>
          </p:nvPr>
        </p:nvGraphicFramePr>
        <p:xfrm>
          <a:off x="2209800" y="1981201"/>
          <a:ext cx="7772400" cy="4657725"/>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829124">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Borç                        ……………..HESABI                Alacak</a:t>
                      </a:r>
                    </a:p>
                  </a:txBody>
                  <a:tcPr marT="45724" marB="45724"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0"/>
                  </a:ext>
                </a:extLst>
              </a:tr>
              <a:tr h="382860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tr-TR" sz="3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tr-TR" sz="3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 )</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393" name="Rectangle 14"/>
          <p:cNvSpPr>
            <a:spLocks noChangeArrowheads="1"/>
          </p:cNvSpPr>
          <p:nvPr/>
        </p:nvSpPr>
        <p:spPr bwMode="auto">
          <a:xfrm>
            <a:off x="3200400" y="2971800"/>
            <a:ext cx="2514600" cy="5334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tr-TR" altLang="tr-TR" sz="2400" b="1">
                <a:solidFill>
                  <a:srgbClr val="A50021"/>
                </a:solidFill>
                <a:latin typeface="Arial" panose="020B0604020202020204" pitchFamily="34" charset="0"/>
              </a:rPr>
              <a:t>ARTIŞ</a:t>
            </a:r>
          </a:p>
        </p:txBody>
      </p:sp>
      <p:sp>
        <p:nvSpPr>
          <p:cNvPr id="16394" name="Rectangle 15"/>
          <p:cNvSpPr>
            <a:spLocks noChangeArrowheads="1"/>
          </p:cNvSpPr>
          <p:nvPr/>
        </p:nvSpPr>
        <p:spPr bwMode="auto">
          <a:xfrm>
            <a:off x="6705600" y="2971800"/>
            <a:ext cx="2514600" cy="5334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tr-TR" altLang="tr-TR" sz="2400" b="1">
                <a:solidFill>
                  <a:srgbClr val="800080"/>
                </a:solidFill>
                <a:latin typeface="Arial" panose="020B0604020202020204" pitchFamily="34" charset="0"/>
              </a:rPr>
              <a:t>AZALIŞ</a:t>
            </a:r>
          </a:p>
        </p:txBody>
      </p:sp>
      <p:sp>
        <p:nvSpPr>
          <p:cNvPr id="16395" name="Rectangle 16"/>
          <p:cNvSpPr>
            <a:spLocks noChangeArrowheads="1"/>
          </p:cNvSpPr>
          <p:nvPr/>
        </p:nvSpPr>
        <p:spPr bwMode="auto">
          <a:xfrm>
            <a:off x="6096000" y="5181600"/>
            <a:ext cx="3962400" cy="5334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tr-TR" altLang="tr-TR" sz="2400" b="1">
                <a:solidFill>
                  <a:srgbClr val="EEECE1"/>
                </a:solidFill>
                <a:latin typeface="Arial" panose="020B0604020202020204" pitchFamily="34" charset="0"/>
              </a:rPr>
              <a:t>BORÇ KALANI (VARLIK)</a:t>
            </a:r>
          </a:p>
        </p:txBody>
      </p:sp>
    </p:spTree>
    <p:extLst>
      <p:ext uri="{BB962C8B-B14F-4D97-AF65-F5344CB8AC3E}">
        <p14:creationId xmlns:p14="http://schemas.microsoft.com/office/powerpoint/2010/main" val="6234833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1738314" y="928689"/>
            <a:ext cx="8569325" cy="5508625"/>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200" dirty="0">
                <a:solidFill>
                  <a:prstClr val="black"/>
                </a:solidFill>
                <a:latin typeface="Calibri"/>
              </a:rPr>
              <a:t>Kaynak hesapları, işletmenin sahip olduğu varlıkların sağlandığı öz ve yabancı kaynaklardaki değişimlerin izlendiği hesaplardır. Kaynaklarla ilgili hesaplara ilk kayıt, kural olarak ilgili hesabın alacağına yazılır.</a:t>
            </a:r>
          </a:p>
          <a:p>
            <a:pPr eaLnBrk="0" fontAlgn="base" hangingPunct="0">
              <a:spcBef>
                <a:spcPct val="0"/>
              </a:spcBef>
              <a:spcAft>
                <a:spcPct val="0"/>
              </a:spcAft>
              <a:defRPr/>
            </a:pPr>
            <a:endParaRPr lang="tr-TR" sz="3200" dirty="0">
              <a:solidFill>
                <a:prstClr val="black"/>
              </a:solidFill>
              <a:latin typeface="Calibri"/>
            </a:endParaRPr>
          </a:p>
          <a:p>
            <a:pPr eaLnBrk="0" fontAlgn="base" hangingPunct="0">
              <a:spcBef>
                <a:spcPct val="0"/>
              </a:spcBef>
              <a:spcAft>
                <a:spcPct val="0"/>
              </a:spcAft>
              <a:defRPr/>
            </a:pPr>
            <a:r>
              <a:rPr lang="tr-TR" sz="3200" dirty="0">
                <a:solidFill>
                  <a:prstClr val="black"/>
                </a:solidFill>
                <a:latin typeface="Calibri"/>
              </a:rPr>
              <a:t>Kaynaklarda, yani, öz sermaye ve borçlarda bir artış olması halinde, söz konusu öz sermaye veya borcun izlendiği hesap </a:t>
            </a:r>
            <a:r>
              <a:rPr lang="tr-TR" sz="3200" dirty="0" err="1">
                <a:solidFill>
                  <a:prstClr val="black"/>
                </a:solidFill>
                <a:latin typeface="Calibri"/>
              </a:rPr>
              <a:t>alacaklanır</a:t>
            </a:r>
            <a:r>
              <a:rPr lang="tr-TR" sz="3200" dirty="0">
                <a:solidFill>
                  <a:prstClr val="black"/>
                </a:solidFill>
                <a:latin typeface="Calibri"/>
              </a:rPr>
              <a:t>. Örneğin; İşletmeye senetli bir mal alımı halinde Borç Senetleri Hesabı alacaklandırılır.</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KAYNAK HESAPLARI</a:t>
            </a:r>
          </a:p>
        </p:txBody>
      </p:sp>
    </p:spTree>
    <p:extLst>
      <p:ext uri="{BB962C8B-B14F-4D97-AF65-F5344CB8AC3E}">
        <p14:creationId xmlns:p14="http://schemas.microsoft.com/office/powerpoint/2010/main" val="1184015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1738314" y="1071563"/>
            <a:ext cx="8569325" cy="4648200"/>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200" dirty="0">
                <a:solidFill>
                  <a:prstClr val="black"/>
                </a:solidFill>
                <a:latin typeface="Calibri"/>
              </a:rPr>
              <a:t>Öz sermaye veya borçlarda bir azalma olması halinde söz konusu öz sermaye veya borcun izlendiği hesap borçlanır. Örneğin, Borç Senetleri Hesabında kayıtlı olan bir senedin vadesinde ödenmesi halinde Borç Senetleri Hesabı borçlandırılır.</a:t>
            </a:r>
          </a:p>
          <a:p>
            <a:pPr eaLnBrk="0" fontAlgn="base" hangingPunct="0">
              <a:spcBef>
                <a:spcPct val="0"/>
              </a:spcBef>
              <a:spcAft>
                <a:spcPct val="0"/>
              </a:spcAft>
              <a:defRPr/>
            </a:pPr>
            <a:endParaRPr lang="tr-TR" sz="3200" dirty="0">
              <a:solidFill>
                <a:prstClr val="black"/>
              </a:solidFill>
              <a:latin typeface="Calibri"/>
            </a:endParaRPr>
          </a:p>
          <a:p>
            <a:pPr algn="ctr" eaLnBrk="0" fontAlgn="base" hangingPunct="0">
              <a:spcBef>
                <a:spcPct val="0"/>
              </a:spcBef>
              <a:spcAft>
                <a:spcPct val="0"/>
              </a:spcAft>
              <a:defRPr/>
            </a:pPr>
            <a:r>
              <a:rPr lang="tr-TR" sz="3600" b="1" dirty="0">
                <a:solidFill>
                  <a:srgbClr val="C00000"/>
                </a:solidFill>
                <a:latin typeface="Calibri"/>
              </a:rPr>
              <a:t>Kaynaklardaki artışlar; ilgili hesaba alacak, azalışlar borç yazılır.</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KAYNAK HESAPLARI</a:t>
            </a:r>
          </a:p>
        </p:txBody>
      </p:sp>
    </p:spTree>
    <p:extLst>
      <p:ext uri="{BB962C8B-B14F-4D97-AF65-F5344CB8AC3E}">
        <p14:creationId xmlns:p14="http://schemas.microsoft.com/office/powerpoint/2010/main" val="2158034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DD9C3"/>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981200" y="485775"/>
            <a:ext cx="8229600" cy="1143000"/>
          </a:xfrm>
          <a:solidFill>
            <a:schemeClr val="bg1">
              <a:lumMod val="95000"/>
            </a:schemeClr>
          </a:solidFill>
        </p:spPr>
        <p:txBody>
          <a:bodyPr/>
          <a:lstStyle/>
          <a:p>
            <a:pPr eaLnBrk="1" hangingPunct="1">
              <a:defRPr/>
            </a:pPr>
            <a:r>
              <a:rPr lang="tr-TR" sz="3600" b="1" dirty="0"/>
              <a:t>PASİF  HESAPLAR</a:t>
            </a:r>
          </a:p>
        </p:txBody>
      </p:sp>
      <p:graphicFrame>
        <p:nvGraphicFramePr>
          <p:cNvPr id="869379" name="Group 3"/>
          <p:cNvGraphicFramePr>
            <a:graphicFrameLocks noGrp="1"/>
          </p:cNvGraphicFramePr>
          <p:nvPr>
            <p:ph type="tbl" idx="1"/>
          </p:nvPr>
        </p:nvGraphicFramePr>
        <p:xfrm>
          <a:off x="2209800" y="1981201"/>
          <a:ext cx="7772400" cy="4657725"/>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829124">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Borç                        ……………..HESABI                Alacak</a:t>
                      </a:r>
                    </a:p>
                  </a:txBody>
                  <a:tcPr marT="45724" marB="45724"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0"/>
                  </a:ext>
                </a:extLst>
              </a:tr>
              <a:tr h="382860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r>
                        <a:rPr kumimoji="0" lang="tr-TR" sz="32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 -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24" marB="45724"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tr-TR" sz="32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 )</a:t>
                      </a:r>
                    </a:p>
                  </a:txBody>
                  <a:tcPr marT="45724" marB="45724"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513" name="Rectangle 14"/>
          <p:cNvSpPr>
            <a:spLocks noChangeArrowheads="1"/>
          </p:cNvSpPr>
          <p:nvPr/>
        </p:nvSpPr>
        <p:spPr bwMode="auto">
          <a:xfrm>
            <a:off x="7010400" y="2971800"/>
            <a:ext cx="2514600" cy="5334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tr-TR" altLang="tr-TR" sz="2400" b="1">
                <a:solidFill>
                  <a:srgbClr val="A50021"/>
                </a:solidFill>
                <a:latin typeface="Arial" panose="020B0604020202020204" pitchFamily="34" charset="0"/>
              </a:rPr>
              <a:t>ARTIŞ</a:t>
            </a:r>
          </a:p>
        </p:txBody>
      </p:sp>
      <p:sp>
        <p:nvSpPr>
          <p:cNvPr id="21514" name="Rectangle 15"/>
          <p:cNvSpPr>
            <a:spLocks noChangeArrowheads="1"/>
          </p:cNvSpPr>
          <p:nvPr/>
        </p:nvSpPr>
        <p:spPr bwMode="auto">
          <a:xfrm>
            <a:off x="3200400" y="3048000"/>
            <a:ext cx="2514600" cy="5334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tr-TR" altLang="tr-TR" sz="2400" b="1">
                <a:solidFill>
                  <a:srgbClr val="800080"/>
                </a:solidFill>
                <a:latin typeface="Arial" panose="020B0604020202020204" pitchFamily="34" charset="0"/>
              </a:rPr>
              <a:t>AZALIŞ</a:t>
            </a:r>
          </a:p>
        </p:txBody>
      </p:sp>
      <p:sp>
        <p:nvSpPr>
          <p:cNvPr id="21515" name="Rectangle 16"/>
          <p:cNvSpPr>
            <a:spLocks noChangeArrowheads="1"/>
          </p:cNvSpPr>
          <p:nvPr/>
        </p:nvSpPr>
        <p:spPr bwMode="auto">
          <a:xfrm>
            <a:off x="2133600" y="5181600"/>
            <a:ext cx="3962400" cy="8382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tr-TR" altLang="tr-TR" sz="2400" b="1">
                <a:solidFill>
                  <a:srgbClr val="EEECE1"/>
                </a:solidFill>
                <a:latin typeface="Arial" panose="020B0604020202020204" pitchFamily="34" charset="0"/>
              </a:rPr>
              <a:t>ALACAK  KALANI </a:t>
            </a:r>
          </a:p>
          <a:p>
            <a:pPr algn="ctr" fontAlgn="base">
              <a:spcBef>
                <a:spcPct val="0"/>
              </a:spcBef>
              <a:spcAft>
                <a:spcPct val="0"/>
              </a:spcAft>
              <a:buNone/>
            </a:pPr>
            <a:r>
              <a:rPr lang="tr-TR" altLang="tr-TR" sz="2400" b="1">
                <a:solidFill>
                  <a:srgbClr val="EEECE1"/>
                </a:solidFill>
                <a:latin typeface="Arial" panose="020B0604020202020204" pitchFamily="34" charset="0"/>
              </a:rPr>
              <a:t>(YABANCI KAYNAK)</a:t>
            </a:r>
          </a:p>
        </p:txBody>
      </p:sp>
    </p:spTree>
    <p:extLst>
      <p:ext uri="{BB962C8B-B14F-4D97-AF65-F5344CB8AC3E}">
        <p14:creationId xmlns:p14="http://schemas.microsoft.com/office/powerpoint/2010/main" val="1994902506"/>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1881188" y="1168400"/>
            <a:ext cx="8501062" cy="4832350"/>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2800" dirty="0">
                <a:solidFill>
                  <a:prstClr val="black"/>
                </a:solidFill>
                <a:latin typeface="Calibri"/>
              </a:rPr>
              <a:t>İşletmenin yaptığı işlemlerden bazıları dışarıdan işletmeye bir kaynak akımına, bazıları da işletmeden dışarıya bir kaynak akımına neden olabilir. Öz kaynağı artıran akımlara “</a:t>
            </a:r>
            <a:r>
              <a:rPr lang="tr-TR" sz="2800" b="1" dirty="0">
                <a:solidFill>
                  <a:srgbClr val="C00000"/>
                </a:solidFill>
                <a:latin typeface="Calibri"/>
              </a:rPr>
              <a:t>gelir</a:t>
            </a:r>
            <a:r>
              <a:rPr lang="tr-TR" sz="2800" dirty="0">
                <a:solidFill>
                  <a:prstClr val="black"/>
                </a:solidFill>
                <a:latin typeface="Calibri"/>
              </a:rPr>
              <a:t>”, azaltan akımlara da “</a:t>
            </a:r>
            <a:r>
              <a:rPr lang="tr-TR" sz="2800" b="1" dirty="0">
                <a:solidFill>
                  <a:srgbClr val="C00000"/>
                </a:solidFill>
                <a:latin typeface="Calibri"/>
              </a:rPr>
              <a:t>gider</a:t>
            </a:r>
            <a:r>
              <a:rPr lang="tr-TR" sz="2800" dirty="0">
                <a:solidFill>
                  <a:prstClr val="black"/>
                </a:solidFill>
                <a:latin typeface="Calibri"/>
              </a:rPr>
              <a:t>” denir.  </a:t>
            </a:r>
          </a:p>
          <a:p>
            <a:pPr eaLnBrk="0" fontAlgn="base" hangingPunct="0">
              <a:spcBef>
                <a:spcPct val="0"/>
              </a:spcBef>
              <a:spcAft>
                <a:spcPct val="0"/>
              </a:spcAft>
              <a:defRPr/>
            </a:pPr>
            <a:endParaRPr lang="tr-TR" sz="2800" dirty="0">
              <a:solidFill>
                <a:prstClr val="black"/>
              </a:solidFill>
              <a:latin typeface="Calibri"/>
            </a:endParaRPr>
          </a:p>
          <a:p>
            <a:pPr eaLnBrk="0" fontAlgn="base" hangingPunct="0">
              <a:spcBef>
                <a:spcPct val="0"/>
              </a:spcBef>
              <a:spcAft>
                <a:spcPct val="0"/>
              </a:spcAft>
              <a:defRPr/>
            </a:pPr>
            <a:r>
              <a:rPr lang="tr-TR" sz="2800" dirty="0">
                <a:solidFill>
                  <a:prstClr val="black"/>
                </a:solidFill>
                <a:latin typeface="Calibri"/>
              </a:rPr>
              <a:t>İşletme esas sermayesini  izlemekle görevli olan sermaye hesabının kalanının, her gelir veya gider yaratan  işlem  ile azaltılıp çoğaltılması işlemlerinin doğurduğu sonuçların saptanıp analiz edilmesini imkansız kılar. Bunun yerine, </a:t>
            </a:r>
            <a:r>
              <a:rPr lang="tr-TR" sz="2800" b="1" dirty="0">
                <a:solidFill>
                  <a:srgbClr val="800080"/>
                </a:solidFill>
                <a:latin typeface="Calibri"/>
              </a:rPr>
              <a:t>öz sermayedeki artışları izlemek üzere  gelir hesapları</a:t>
            </a:r>
            <a:r>
              <a:rPr lang="tr-TR" sz="2800" dirty="0">
                <a:solidFill>
                  <a:prstClr val="black"/>
                </a:solidFill>
                <a:latin typeface="Calibri"/>
              </a:rPr>
              <a:t>; </a:t>
            </a:r>
            <a:r>
              <a:rPr lang="tr-TR" sz="2800" b="1" dirty="0">
                <a:solidFill>
                  <a:srgbClr val="C00000"/>
                </a:solidFill>
                <a:latin typeface="Calibri"/>
              </a:rPr>
              <a:t>azalışları izlemek üzere de gider hesapları </a:t>
            </a:r>
            <a:r>
              <a:rPr lang="tr-TR" sz="2800" dirty="0">
                <a:solidFill>
                  <a:prstClr val="black"/>
                </a:solidFill>
                <a:latin typeface="Calibri"/>
              </a:rPr>
              <a:t>kullanılır.</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SONUÇ HESAPLARI</a:t>
            </a:r>
          </a:p>
        </p:txBody>
      </p:sp>
    </p:spTree>
    <p:extLst>
      <p:ext uri="{BB962C8B-B14F-4D97-AF65-F5344CB8AC3E}">
        <p14:creationId xmlns:p14="http://schemas.microsoft.com/office/powerpoint/2010/main" val="2204175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1774826" y="927101"/>
            <a:ext cx="8569325" cy="5216525"/>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2800" dirty="0">
                <a:solidFill>
                  <a:prstClr val="black"/>
                </a:solidFill>
                <a:latin typeface="Calibri"/>
              </a:rPr>
              <a:t>Sonuç hesapları, öz sermayedeki artış ve eksilişleri izlemekle kullandıklarından, sermaye hesabına paralel şekilde çalışır. </a:t>
            </a:r>
            <a:r>
              <a:rPr lang="tr-TR" sz="2800" dirty="0">
                <a:solidFill>
                  <a:srgbClr val="FF0000"/>
                </a:solidFill>
                <a:latin typeface="Calibri"/>
              </a:rPr>
              <a:t>Sermaye hesaplarının çalışmasına ilişkin temel kural sonuç hesapları içinde geçerlidir.</a:t>
            </a:r>
          </a:p>
          <a:p>
            <a:pPr eaLnBrk="0" fontAlgn="base" hangingPunct="0">
              <a:spcBef>
                <a:spcPct val="0"/>
              </a:spcBef>
              <a:spcAft>
                <a:spcPct val="0"/>
              </a:spcAft>
              <a:defRPr/>
            </a:pPr>
            <a:endParaRPr lang="tr-TR" sz="2800" dirty="0">
              <a:solidFill>
                <a:prstClr val="black"/>
              </a:solidFill>
              <a:latin typeface="Calibri"/>
            </a:endParaRPr>
          </a:p>
          <a:p>
            <a:pPr eaLnBrk="0" fontAlgn="base" hangingPunct="0">
              <a:spcBef>
                <a:spcPct val="0"/>
              </a:spcBef>
              <a:spcAft>
                <a:spcPct val="0"/>
              </a:spcAft>
              <a:defRPr/>
            </a:pPr>
            <a:r>
              <a:rPr lang="tr-TR" sz="2800" dirty="0">
                <a:solidFill>
                  <a:prstClr val="black"/>
                </a:solidFill>
                <a:latin typeface="Calibri"/>
              </a:rPr>
              <a:t>İşletmede bir </a:t>
            </a:r>
            <a:r>
              <a:rPr lang="tr-TR" sz="2800" dirty="0">
                <a:solidFill>
                  <a:srgbClr val="FF0000"/>
                </a:solidFill>
                <a:latin typeface="Calibri"/>
              </a:rPr>
              <a:t>gelir doğduğu zaman</a:t>
            </a:r>
            <a:r>
              <a:rPr lang="tr-TR" sz="2800" dirty="0">
                <a:solidFill>
                  <a:prstClr val="black"/>
                </a:solidFill>
                <a:latin typeface="Calibri"/>
              </a:rPr>
              <a:t>, öz sermaye  arttığından, </a:t>
            </a:r>
            <a:r>
              <a:rPr lang="tr-TR" sz="2800" dirty="0">
                <a:solidFill>
                  <a:srgbClr val="FF0000"/>
                </a:solidFill>
                <a:latin typeface="Calibri"/>
              </a:rPr>
              <a:t>ilgili gelir hesabının alacağına yazılır</a:t>
            </a:r>
            <a:r>
              <a:rPr lang="tr-TR" sz="2800" dirty="0">
                <a:solidFill>
                  <a:prstClr val="black"/>
                </a:solidFill>
                <a:latin typeface="Calibri"/>
              </a:rPr>
              <a:t>. Bu gelirde bir azalma olursa o zaman da hesap borçlanır.</a:t>
            </a:r>
          </a:p>
          <a:p>
            <a:pPr eaLnBrk="0" fontAlgn="base" hangingPunct="0">
              <a:spcBef>
                <a:spcPct val="0"/>
              </a:spcBef>
              <a:spcAft>
                <a:spcPct val="0"/>
              </a:spcAft>
              <a:defRPr/>
            </a:pPr>
            <a:endParaRPr lang="tr-TR" sz="2800" dirty="0">
              <a:solidFill>
                <a:prstClr val="black"/>
              </a:solidFill>
              <a:latin typeface="Calibri"/>
            </a:endParaRPr>
          </a:p>
          <a:p>
            <a:pPr eaLnBrk="0" fontAlgn="base" hangingPunct="0">
              <a:spcBef>
                <a:spcPct val="0"/>
              </a:spcBef>
              <a:spcAft>
                <a:spcPct val="0"/>
              </a:spcAft>
              <a:defRPr/>
            </a:pPr>
            <a:r>
              <a:rPr lang="tr-TR" sz="2800" dirty="0">
                <a:solidFill>
                  <a:prstClr val="black"/>
                </a:solidFill>
                <a:latin typeface="Calibri"/>
              </a:rPr>
              <a:t>İşletmede bir </a:t>
            </a:r>
            <a:r>
              <a:rPr lang="tr-TR" sz="2800" dirty="0">
                <a:solidFill>
                  <a:srgbClr val="FF0000"/>
                </a:solidFill>
                <a:latin typeface="Calibri"/>
              </a:rPr>
              <a:t>gider doğduğu zaman</a:t>
            </a:r>
            <a:r>
              <a:rPr lang="tr-TR" sz="2800" dirty="0">
                <a:solidFill>
                  <a:prstClr val="black"/>
                </a:solidFill>
                <a:latin typeface="Calibri"/>
              </a:rPr>
              <a:t>, öz sermaye  azaldığından, </a:t>
            </a:r>
            <a:r>
              <a:rPr lang="tr-TR" sz="2800" dirty="0">
                <a:solidFill>
                  <a:srgbClr val="FF0000"/>
                </a:solidFill>
                <a:latin typeface="Calibri"/>
              </a:rPr>
              <a:t>ilgili gider hesabı  borçlanır. </a:t>
            </a:r>
            <a:r>
              <a:rPr lang="tr-TR" sz="2800" dirty="0">
                <a:solidFill>
                  <a:prstClr val="black"/>
                </a:solidFill>
                <a:latin typeface="Calibri"/>
              </a:rPr>
              <a:t>Bu giderlerde bir azalma olursa o zaman da hesap </a:t>
            </a:r>
            <a:r>
              <a:rPr lang="tr-TR" sz="2800" dirty="0" err="1">
                <a:solidFill>
                  <a:prstClr val="black"/>
                </a:solidFill>
                <a:latin typeface="Calibri"/>
              </a:rPr>
              <a:t>alacaklanır</a:t>
            </a:r>
            <a:r>
              <a:rPr lang="tr-TR" sz="2800" dirty="0">
                <a:solidFill>
                  <a:prstClr val="black"/>
                </a:solidFill>
                <a:latin typeface="Calibri"/>
              </a:rPr>
              <a:t>.</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SONUÇ HESAPLARI</a:t>
            </a:r>
          </a:p>
        </p:txBody>
      </p:sp>
    </p:spTree>
    <p:extLst>
      <p:ext uri="{BB962C8B-B14F-4D97-AF65-F5344CB8AC3E}">
        <p14:creationId xmlns:p14="http://schemas.microsoft.com/office/powerpoint/2010/main" val="179108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1738314" y="1000126"/>
            <a:ext cx="8569325" cy="5508625"/>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200" dirty="0">
                <a:solidFill>
                  <a:prstClr val="black"/>
                </a:solidFill>
                <a:latin typeface="Calibri"/>
              </a:rPr>
              <a:t>Bütün bu sonuç hesapları, </a:t>
            </a:r>
            <a:r>
              <a:rPr lang="tr-TR" sz="3200" dirty="0">
                <a:solidFill>
                  <a:srgbClr val="FF0000"/>
                </a:solidFill>
                <a:latin typeface="Calibri"/>
              </a:rPr>
              <a:t>dönem bitiminde, Kar ve Zarar hesabına devredilerek kapatılır. </a:t>
            </a:r>
            <a:r>
              <a:rPr lang="tr-TR" sz="3200" dirty="0">
                <a:solidFill>
                  <a:srgbClr val="4BACC6">
                    <a:lumMod val="75000"/>
                  </a:srgbClr>
                </a:solidFill>
                <a:latin typeface="Calibri"/>
              </a:rPr>
              <a:t>Giderler </a:t>
            </a:r>
            <a:r>
              <a:rPr lang="tr-TR" sz="3200" dirty="0">
                <a:solidFill>
                  <a:prstClr val="black"/>
                </a:solidFill>
                <a:latin typeface="Calibri"/>
              </a:rPr>
              <a:t>Kar ve Zarar Hesabının </a:t>
            </a:r>
            <a:r>
              <a:rPr lang="tr-TR" sz="3200" dirty="0">
                <a:solidFill>
                  <a:srgbClr val="4BACC6">
                    <a:lumMod val="75000"/>
                  </a:srgbClr>
                </a:solidFill>
                <a:latin typeface="Calibri"/>
              </a:rPr>
              <a:t>borcunu</a:t>
            </a:r>
            <a:r>
              <a:rPr lang="tr-TR" sz="3200" dirty="0">
                <a:solidFill>
                  <a:prstClr val="black"/>
                </a:solidFill>
                <a:latin typeface="Calibri"/>
              </a:rPr>
              <a:t>, </a:t>
            </a:r>
            <a:r>
              <a:rPr lang="tr-TR" sz="3200" dirty="0">
                <a:solidFill>
                  <a:srgbClr val="4BACC6">
                    <a:lumMod val="75000"/>
                  </a:srgbClr>
                </a:solidFill>
                <a:latin typeface="Calibri"/>
              </a:rPr>
              <a:t>gelirler</a:t>
            </a:r>
            <a:r>
              <a:rPr lang="tr-TR" sz="3200" dirty="0">
                <a:solidFill>
                  <a:prstClr val="black"/>
                </a:solidFill>
                <a:latin typeface="Calibri"/>
              </a:rPr>
              <a:t> ise </a:t>
            </a:r>
            <a:r>
              <a:rPr lang="tr-TR" sz="3200" dirty="0">
                <a:solidFill>
                  <a:srgbClr val="4BACC6">
                    <a:lumMod val="75000"/>
                  </a:srgbClr>
                </a:solidFill>
                <a:latin typeface="Calibri"/>
              </a:rPr>
              <a:t>alacağını</a:t>
            </a:r>
            <a:r>
              <a:rPr lang="tr-TR" sz="3200" dirty="0">
                <a:solidFill>
                  <a:prstClr val="black"/>
                </a:solidFill>
                <a:latin typeface="Calibri"/>
              </a:rPr>
              <a:t>  oluşturur. </a:t>
            </a:r>
          </a:p>
          <a:p>
            <a:pPr eaLnBrk="0" fontAlgn="base" hangingPunct="0">
              <a:spcBef>
                <a:spcPct val="0"/>
              </a:spcBef>
              <a:spcAft>
                <a:spcPct val="0"/>
              </a:spcAft>
              <a:defRPr/>
            </a:pPr>
            <a:r>
              <a:rPr lang="tr-TR" sz="3200" dirty="0">
                <a:solidFill>
                  <a:srgbClr val="C00000"/>
                </a:solidFill>
                <a:latin typeface="Calibri"/>
              </a:rPr>
              <a:t>Gelirler &gt; giderler </a:t>
            </a:r>
            <a:r>
              <a:rPr lang="tr-TR" sz="3200" dirty="0">
                <a:solidFill>
                  <a:prstClr val="black"/>
                </a:solidFill>
                <a:latin typeface="Calibri"/>
              </a:rPr>
              <a:t>ise aradaki fark Gelir tablosunda ve Bilançoda “</a:t>
            </a:r>
            <a:r>
              <a:rPr lang="tr-TR" sz="3200" dirty="0">
                <a:solidFill>
                  <a:srgbClr val="C00000"/>
                </a:solidFill>
                <a:latin typeface="Calibri"/>
              </a:rPr>
              <a:t>Kar</a:t>
            </a:r>
            <a:r>
              <a:rPr lang="tr-TR" sz="3200" dirty="0">
                <a:solidFill>
                  <a:prstClr val="black"/>
                </a:solidFill>
                <a:latin typeface="Calibri"/>
              </a:rPr>
              <a:t>” olarak, </a:t>
            </a:r>
            <a:r>
              <a:rPr lang="tr-TR" sz="3200" b="1" dirty="0">
                <a:solidFill>
                  <a:srgbClr val="7030A0"/>
                </a:solidFill>
                <a:latin typeface="Calibri"/>
              </a:rPr>
              <a:t>gelirler&lt; giderler </a:t>
            </a:r>
            <a:r>
              <a:rPr lang="tr-TR" sz="3200" dirty="0">
                <a:solidFill>
                  <a:prstClr val="black"/>
                </a:solidFill>
                <a:latin typeface="Calibri"/>
              </a:rPr>
              <a:t>ise “</a:t>
            </a:r>
            <a:r>
              <a:rPr lang="tr-TR" sz="3200" dirty="0">
                <a:solidFill>
                  <a:srgbClr val="7030A0"/>
                </a:solidFill>
                <a:latin typeface="Calibri"/>
              </a:rPr>
              <a:t>Zarar</a:t>
            </a:r>
            <a:r>
              <a:rPr lang="tr-TR" sz="3200" dirty="0">
                <a:solidFill>
                  <a:prstClr val="black"/>
                </a:solidFill>
                <a:latin typeface="Calibri"/>
              </a:rPr>
              <a:t>” olarak yer alır.</a:t>
            </a:r>
          </a:p>
          <a:p>
            <a:pPr eaLnBrk="0" fontAlgn="base" hangingPunct="0">
              <a:spcBef>
                <a:spcPct val="0"/>
              </a:spcBef>
              <a:spcAft>
                <a:spcPct val="0"/>
              </a:spcAft>
              <a:defRPr/>
            </a:pPr>
            <a:r>
              <a:rPr lang="tr-TR" sz="3200" dirty="0">
                <a:solidFill>
                  <a:prstClr val="black"/>
                </a:solidFill>
                <a:latin typeface="Calibri"/>
              </a:rPr>
              <a:t>Kar, bir işletmenin öz sermayesindeki artışı, zarar ise azalışı ifade ettiğinden, öz sermayedeki bir artış ilgili gelir hesabına alacak yazılır. Öz sermayedeki bir azalış ise ilgili gider hesabına borç yazılır.</a:t>
            </a:r>
            <a:r>
              <a:rPr lang="tr-TR" sz="3200" b="1" dirty="0">
                <a:solidFill>
                  <a:prstClr val="black"/>
                </a:solidFill>
                <a:latin typeface="Calibri"/>
              </a:rPr>
              <a:t>	</a:t>
            </a:r>
            <a:endParaRPr lang="tr-TR" sz="3200" dirty="0">
              <a:solidFill>
                <a:prstClr val="black"/>
              </a:solidFill>
              <a:latin typeface="Calibri"/>
            </a:endParaRP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SONUÇ HESAPLARI</a:t>
            </a:r>
          </a:p>
        </p:txBody>
      </p:sp>
    </p:spTree>
    <p:extLst>
      <p:ext uri="{BB962C8B-B14F-4D97-AF65-F5344CB8AC3E}">
        <p14:creationId xmlns:p14="http://schemas.microsoft.com/office/powerpoint/2010/main" val="4107657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2238375" y="1714501"/>
            <a:ext cx="7854950" cy="3140075"/>
          </a:xfrm>
          <a:prstGeom prst="rect">
            <a:avLst/>
          </a:prstGeom>
          <a:noFill/>
          <a:ln w="12700" cap="sq">
            <a:noFill/>
            <a:miter lim="800000"/>
            <a:headEnd type="none" w="sm" len="sm"/>
            <a:tailEnd type="none" w="sm" len="sm"/>
          </a:ln>
        </p:spPr>
        <p:txBody>
          <a:bodyPr>
            <a:spAutoFit/>
          </a:bodyPr>
          <a:lstStyle/>
          <a:p>
            <a:pPr eaLnBrk="0" fontAlgn="base" hangingPunct="0">
              <a:spcBef>
                <a:spcPct val="50000"/>
              </a:spcBef>
              <a:spcAft>
                <a:spcPct val="0"/>
              </a:spcAft>
              <a:defRPr/>
            </a:pPr>
            <a:r>
              <a:rPr lang="tr-TR" sz="3600" dirty="0">
                <a:solidFill>
                  <a:prstClr val="black"/>
                </a:solidFill>
                <a:latin typeface="Calibri"/>
              </a:rPr>
              <a:t>Bir gider doğduğunda ilgili gider hesabı borçlanır, bir gelir doğduğunda ilgili gelir hesabı </a:t>
            </a:r>
            <a:r>
              <a:rPr lang="tr-TR" sz="3600" dirty="0" err="1">
                <a:solidFill>
                  <a:prstClr val="black"/>
                </a:solidFill>
                <a:latin typeface="Calibri"/>
              </a:rPr>
              <a:t>alacaklanır</a:t>
            </a:r>
            <a:r>
              <a:rPr lang="tr-TR" sz="3600" dirty="0">
                <a:solidFill>
                  <a:prstClr val="black"/>
                </a:solidFill>
                <a:latin typeface="Calibri"/>
              </a:rPr>
              <a:t>. </a:t>
            </a:r>
          </a:p>
          <a:p>
            <a:pPr eaLnBrk="0" fontAlgn="base" hangingPunct="0">
              <a:spcBef>
                <a:spcPct val="50000"/>
              </a:spcBef>
              <a:spcAft>
                <a:spcPct val="0"/>
              </a:spcAft>
              <a:defRPr/>
            </a:pPr>
            <a:r>
              <a:rPr lang="tr-TR" sz="3600" dirty="0">
                <a:solidFill>
                  <a:prstClr val="black"/>
                </a:solidFill>
                <a:latin typeface="Calibri"/>
              </a:rPr>
              <a:t>Sonuç hesapları dönem sonlarında Kar ve Zarar Hesabına aktarılarak kapatılır.</a:t>
            </a:r>
          </a:p>
        </p:txBody>
      </p:sp>
      <p:sp>
        <p:nvSpPr>
          <p:cNvPr id="3" name="1 Başlık"/>
          <p:cNvSpPr txBox="1">
            <a:spLocks/>
          </p:cNvSpPr>
          <p:nvPr/>
        </p:nvSpPr>
        <p:spPr bwMode="auto">
          <a:xfrm>
            <a:off x="1881189" y="203201"/>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SONUÇ HESAPLARI</a:t>
            </a:r>
          </a:p>
        </p:txBody>
      </p:sp>
    </p:spTree>
    <p:extLst>
      <p:ext uri="{BB962C8B-B14F-4D97-AF65-F5344CB8AC3E}">
        <p14:creationId xmlns:p14="http://schemas.microsoft.com/office/powerpoint/2010/main" val="1270296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1809751" y="1071564"/>
            <a:ext cx="8569325" cy="5508625"/>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defRPr/>
            </a:pPr>
            <a:r>
              <a:rPr lang="tr-TR" sz="3200" dirty="0">
                <a:solidFill>
                  <a:prstClr val="black"/>
                </a:solidFill>
                <a:latin typeface="Calibri"/>
              </a:rPr>
              <a:t>Nazım Hesaplar, bir işletmenin yükümlülüklerini, hak doğurabilecek işlemlerini, ve muhasebe disiplini altında izlemek istediği bilgileri kaydettiği hesaplardır. </a:t>
            </a:r>
          </a:p>
          <a:p>
            <a:pPr eaLnBrk="0" fontAlgn="base" hangingPunct="0">
              <a:spcBef>
                <a:spcPct val="0"/>
              </a:spcBef>
              <a:spcAft>
                <a:spcPct val="0"/>
              </a:spcAft>
              <a:defRPr/>
            </a:pPr>
            <a:endParaRPr lang="tr-TR" sz="3200" dirty="0">
              <a:solidFill>
                <a:prstClr val="black"/>
              </a:solidFill>
              <a:latin typeface="Calibri"/>
            </a:endParaRPr>
          </a:p>
          <a:p>
            <a:pPr eaLnBrk="0" fontAlgn="base" hangingPunct="0">
              <a:spcBef>
                <a:spcPct val="0"/>
              </a:spcBef>
              <a:spcAft>
                <a:spcPct val="0"/>
              </a:spcAft>
              <a:defRPr/>
            </a:pPr>
            <a:r>
              <a:rPr lang="tr-TR" sz="3200" dirty="0">
                <a:solidFill>
                  <a:prstClr val="black"/>
                </a:solidFill>
                <a:latin typeface="Calibri"/>
              </a:rPr>
              <a:t>Nazım hesaplara yapılan kayıtlar, yapıldıkları anda gerçek bir varlık ve kaynağı temsil etmedikleri için;</a:t>
            </a:r>
          </a:p>
          <a:p>
            <a:pPr eaLnBrk="0" fontAlgn="base" hangingPunct="0">
              <a:spcBef>
                <a:spcPct val="0"/>
              </a:spcBef>
              <a:spcAft>
                <a:spcPct val="0"/>
              </a:spcAft>
              <a:defRPr/>
            </a:pPr>
            <a:endParaRPr lang="tr-TR" sz="3200" dirty="0">
              <a:solidFill>
                <a:prstClr val="black"/>
              </a:solidFill>
              <a:latin typeface="Calibri"/>
            </a:endParaRPr>
          </a:p>
          <a:p>
            <a:pPr eaLnBrk="0" fontAlgn="base" hangingPunct="0">
              <a:spcBef>
                <a:spcPct val="0"/>
              </a:spcBef>
              <a:spcAft>
                <a:spcPct val="0"/>
              </a:spcAft>
              <a:buFontTx/>
              <a:buChar char="•"/>
              <a:defRPr/>
            </a:pPr>
            <a:r>
              <a:rPr lang="tr-TR" sz="3200" b="1" dirty="0">
                <a:solidFill>
                  <a:srgbClr val="C00000"/>
                </a:solidFill>
                <a:latin typeface="Calibri"/>
              </a:rPr>
              <a:t> Nazım hesaplar varlık, kaynak ve sonuç hesapları ile karşılaştırılmaz.</a:t>
            </a:r>
          </a:p>
          <a:p>
            <a:pPr eaLnBrk="0" fontAlgn="base" hangingPunct="0">
              <a:spcBef>
                <a:spcPct val="0"/>
              </a:spcBef>
              <a:spcAft>
                <a:spcPct val="0"/>
              </a:spcAft>
              <a:defRPr/>
            </a:pPr>
            <a:endParaRPr lang="tr-TR" sz="3200" dirty="0">
              <a:solidFill>
                <a:prstClr val="black"/>
              </a:solidFill>
              <a:latin typeface="Calibri"/>
            </a:endParaRPr>
          </a:p>
        </p:txBody>
      </p:sp>
      <p:sp>
        <p:nvSpPr>
          <p:cNvPr id="3" name="1 Başlık"/>
          <p:cNvSpPr txBox="1">
            <a:spLocks/>
          </p:cNvSpPr>
          <p:nvPr/>
        </p:nvSpPr>
        <p:spPr bwMode="auto">
          <a:xfrm>
            <a:off x="1881189" y="214314"/>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NAZIM HESAPLARI</a:t>
            </a:r>
          </a:p>
        </p:txBody>
      </p:sp>
    </p:spTree>
    <p:extLst>
      <p:ext uri="{BB962C8B-B14F-4D97-AF65-F5344CB8AC3E}">
        <p14:creationId xmlns:p14="http://schemas.microsoft.com/office/powerpoint/2010/main" val="1918691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774826" y="746126"/>
            <a:ext cx="8569325" cy="3540125"/>
          </a:xfrm>
          <a:prstGeom prst="rect">
            <a:avLst/>
          </a:prstGeom>
          <a:noFill/>
          <a:ln w="12700" cap="sq">
            <a:noFill/>
            <a:miter lim="800000"/>
            <a:headEnd type="none" w="sm" len="sm"/>
            <a:tailEnd type="none" w="sm" len="sm"/>
          </a:ln>
        </p:spPr>
        <p:txBody>
          <a:bodyPr>
            <a:spAutoFit/>
          </a:bodyPr>
          <a:lstStyle/>
          <a:p>
            <a:pPr eaLnBrk="0" fontAlgn="base" hangingPunct="0">
              <a:spcBef>
                <a:spcPct val="50000"/>
              </a:spcBef>
              <a:spcAft>
                <a:spcPct val="0"/>
              </a:spcAft>
              <a:defRPr/>
            </a:pPr>
            <a:r>
              <a:rPr lang="tr-TR" sz="3200" dirty="0">
                <a:solidFill>
                  <a:prstClr val="black"/>
                </a:solidFill>
                <a:latin typeface="Calibri"/>
              </a:rPr>
              <a:t>Nazım hesaplar gurubunda yer alan hesapların kalanları bilançoda varlık ve kaynaklar dışında ayrıca gösterilir. Bilançoya varlıklar ile kaynaklar yazıldıktan ve toplamları alındıktan sonra nazım hesaplar kaydedilir. Ya da, bilançonun doğru yorumlanabilmesi için  bu hesaplardaki bilgilerden gerekli olanlar “bilanço dipnotları” </a:t>
            </a:r>
            <a:r>
              <a:rPr lang="tr-TR" sz="3200" dirty="0" err="1">
                <a:solidFill>
                  <a:prstClr val="black"/>
                </a:solidFill>
                <a:latin typeface="Calibri"/>
              </a:rPr>
              <a:t>nda</a:t>
            </a:r>
            <a:r>
              <a:rPr lang="tr-TR" sz="3200" dirty="0">
                <a:solidFill>
                  <a:prstClr val="black"/>
                </a:solidFill>
                <a:latin typeface="Calibri"/>
              </a:rPr>
              <a:t> gösterilir.</a:t>
            </a:r>
          </a:p>
        </p:txBody>
      </p:sp>
      <p:sp>
        <p:nvSpPr>
          <p:cNvPr id="113667" name="Text Box 3"/>
          <p:cNvSpPr txBox="1">
            <a:spLocks noChangeArrowheads="1"/>
          </p:cNvSpPr>
          <p:nvPr/>
        </p:nvSpPr>
        <p:spPr bwMode="auto">
          <a:xfrm>
            <a:off x="1881189" y="4357688"/>
            <a:ext cx="8351837" cy="1816100"/>
          </a:xfrm>
          <a:prstGeom prst="rect">
            <a:avLst/>
          </a:prstGeom>
          <a:solidFill>
            <a:schemeClr val="accent1">
              <a:lumMod val="20000"/>
              <a:lumOff val="80000"/>
            </a:schemeClr>
          </a:solidFill>
          <a:ln w="12700" cap="sq">
            <a:solidFill>
              <a:schemeClr val="tx1"/>
            </a:solidFill>
            <a:miter lim="800000"/>
            <a:headEnd type="none" w="sm" len="sm"/>
            <a:tailEnd type="none" w="sm" len="sm"/>
          </a:ln>
        </p:spPr>
        <p:txBody>
          <a:bodyPr>
            <a:spAutoFit/>
          </a:bodyPr>
          <a:lstStyle/>
          <a:p>
            <a:pPr eaLnBrk="0" fontAlgn="base" hangingPunct="0">
              <a:spcBef>
                <a:spcPct val="0"/>
              </a:spcBef>
              <a:spcAft>
                <a:spcPct val="0"/>
              </a:spcAft>
              <a:buFont typeface="Wingdings" pitchFamily="2" charset="2"/>
              <a:buChar char="ü"/>
              <a:defRPr/>
            </a:pPr>
            <a:r>
              <a:rPr lang="tr-TR" sz="2800" b="1" dirty="0">
                <a:solidFill>
                  <a:srgbClr val="C00000"/>
                </a:solidFill>
                <a:latin typeface="Calibri"/>
              </a:rPr>
              <a:t>Nazım hesaplarda izlenecek işlemler iki veya daha fazla nazım hesap arasında muhasebeleştirilir.</a:t>
            </a:r>
          </a:p>
          <a:p>
            <a:pPr eaLnBrk="0" fontAlgn="base" hangingPunct="0">
              <a:spcBef>
                <a:spcPct val="0"/>
              </a:spcBef>
              <a:spcAft>
                <a:spcPct val="0"/>
              </a:spcAft>
              <a:defRPr/>
            </a:pPr>
            <a:r>
              <a:rPr lang="tr-TR" sz="2800" b="1" dirty="0">
                <a:solidFill>
                  <a:srgbClr val="C00000"/>
                </a:solidFill>
                <a:latin typeface="Calibri"/>
              </a:rPr>
              <a:t>  </a:t>
            </a:r>
          </a:p>
          <a:p>
            <a:pPr eaLnBrk="0" fontAlgn="base" hangingPunct="0">
              <a:spcBef>
                <a:spcPct val="0"/>
              </a:spcBef>
              <a:spcAft>
                <a:spcPct val="0"/>
              </a:spcAft>
              <a:buFont typeface="Wingdings" pitchFamily="2" charset="2"/>
              <a:buChar char="ü"/>
              <a:defRPr/>
            </a:pPr>
            <a:r>
              <a:rPr lang="tr-TR" sz="2800" b="1" dirty="0">
                <a:solidFill>
                  <a:srgbClr val="C00000"/>
                </a:solidFill>
                <a:latin typeface="Calibri"/>
              </a:rPr>
              <a:t>Nazım hesaplar diğer hesaplarla karşılaştırılmaz.</a:t>
            </a:r>
            <a:endParaRPr lang="tr-TR" sz="2800" dirty="0">
              <a:solidFill>
                <a:srgbClr val="C00000"/>
              </a:solidFill>
              <a:latin typeface="Calibri"/>
            </a:endParaRPr>
          </a:p>
        </p:txBody>
      </p:sp>
      <p:sp>
        <p:nvSpPr>
          <p:cNvPr id="4" name="1 Başlık"/>
          <p:cNvSpPr txBox="1">
            <a:spLocks/>
          </p:cNvSpPr>
          <p:nvPr/>
        </p:nvSpPr>
        <p:spPr bwMode="auto">
          <a:xfrm>
            <a:off x="1881189" y="214314"/>
            <a:ext cx="8643937" cy="511175"/>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4000" dirty="0">
                <a:solidFill>
                  <a:prstClr val="white">
                    <a:lumMod val="95000"/>
                  </a:prstClr>
                </a:solidFill>
                <a:latin typeface="Calibri"/>
              </a:rPr>
              <a:t>NAZIM HESAPLARI</a:t>
            </a:r>
          </a:p>
        </p:txBody>
      </p:sp>
    </p:spTree>
    <p:extLst>
      <p:ext uri="{BB962C8B-B14F-4D97-AF65-F5344CB8AC3E}">
        <p14:creationId xmlns:p14="http://schemas.microsoft.com/office/powerpoint/2010/main" val="2950247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881188" y="214314"/>
            <a:ext cx="8229600" cy="511175"/>
          </a:xfrm>
        </p:spPr>
        <p:txBody>
          <a:bodyPr/>
          <a:lstStyle/>
          <a:p>
            <a:pPr>
              <a:defRPr/>
            </a:pPr>
            <a:r>
              <a:rPr lang="tr-TR" sz="3600" dirty="0">
                <a:solidFill>
                  <a:schemeClr val="bg1">
                    <a:lumMod val="95000"/>
                  </a:schemeClr>
                </a:solidFill>
              </a:rPr>
              <a:t>HESAPLARIN İŞLEYİŞ KURALLARI- ÖZET</a:t>
            </a:r>
          </a:p>
        </p:txBody>
      </p:sp>
      <p:sp>
        <p:nvSpPr>
          <p:cNvPr id="34819" name="2 İçerik Yer Tutucusu"/>
          <p:cNvSpPr>
            <a:spLocks noGrp="1"/>
          </p:cNvSpPr>
          <p:nvPr>
            <p:ph idx="1"/>
          </p:nvPr>
        </p:nvSpPr>
        <p:spPr>
          <a:xfrm>
            <a:off x="1666875" y="785813"/>
            <a:ext cx="8929688" cy="5429250"/>
          </a:xfrm>
        </p:spPr>
        <p:txBody>
          <a:bodyPr/>
          <a:lstStyle/>
          <a:p>
            <a:pPr>
              <a:buClr>
                <a:srgbClr val="C00000"/>
              </a:buClr>
              <a:buFont typeface="Wingdings" panose="05000000000000000000" pitchFamily="2" charset="2"/>
              <a:buChar char="ü"/>
            </a:pPr>
            <a:r>
              <a:rPr lang="tr-TR" altLang="tr-TR" sz="2800" b="1" u="sng">
                <a:solidFill>
                  <a:srgbClr val="002060"/>
                </a:solidFill>
              </a:rPr>
              <a:t>VARLIK HS</a:t>
            </a:r>
            <a:r>
              <a:rPr lang="tr-TR" altLang="tr-TR" sz="2800">
                <a:solidFill>
                  <a:srgbClr val="C00000"/>
                </a:solidFill>
              </a:rPr>
              <a:t>:Varlıklardaki artışlar; ilgili hesaba borç, azalışlar alacak yazılır.</a:t>
            </a:r>
          </a:p>
          <a:p>
            <a:pPr>
              <a:buClr>
                <a:srgbClr val="C00000"/>
              </a:buClr>
              <a:buFont typeface="Wingdings" panose="05000000000000000000" pitchFamily="2" charset="2"/>
              <a:buChar char="ü"/>
            </a:pPr>
            <a:r>
              <a:rPr lang="tr-TR" altLang="tr-TR" sz="2800" b="1" u="sng">
                <a:solidFill>
                  <a:srgbClr val="002060"/>
                </a:solidFill>
              </a:rPr>
              <a:t>KAYNAK HS</a:t>
            </a:r>
            <a:r>
              <a:rPr lang="tr-TR" altLang="tr-TR" sz="2800">
                <a:solidFill>
                  <a:srgbClr val="C00000"/>
                </a:solidFill>
              </a:rPr>
              <a:t>: Kaynaklardaki artışlar; ilgili hesaba alacak, azalışlar borç yazılır.</a:t>
            </a:r>
          </a:p>
          <a:p>
            <a:pPr>
              <a:buClr>
                <a:srgbClr val="C00000"/>
              </a:buClr>
              <a:buFont typeface="Wingdings" panose="05000000000000000000" pitchFamily="2" charset="2"/>
              <a:buChar char="ü"/>
            </a:pPr>
            <a:r>
              <a:rPr lang="tr-TR" altLang="tr-TR" sz="2800" b="1" u="sng">
                <a:solidFill>
                  <a:srgbClr val="002060"/>
                </a:solidFill>
              </a:rPr>
              <a:t>SONUÇ HS</a:t>
            </a:r>
            <a:r>
              <a:rPr lang="tr-TR" altLang="tr-TR" sz="2800">
                <a:solidFill>
                  <a:srgbClr val="C00000"/>
                </a:solidFill>
              </a:rPr>
              <a:t>: Bir gider ortaya çıktığında ilgili </a:t>
            </a:r>
            <a:r>
              <a:rPr lang="tr-TR" altLang="tr-TR" sz="2800" i="1">
                <a:solidFill>
                  <a:srgbClr val="C00000"/>
                </a:solidFill>
              </a:rPr>
              <a:t>gider hesabı borçlanır</a:t>
            </a:r>
            <a:r>
              <a:rPr lang="tr-TR" altLang="tr-TR" sz="2800">
                <a:solidFill>
                  <a:srgbClr val="C00000"/>
                </a:solidFill>
              </a:rPr>
              <a:t>, bir gelir ortaya çıktığında ilgili </a:t>
            </a:r>
            <a:r>
              <a:rPr lang="tr-TR" altLang="tr-TR" sz="2800" i="1">
                <a:solidFill>
                  <a:srgbClr val="C00000"/>
                </a:solidFill>
              </a:rPr>
              <a:t>gelir hesabı alacaklanır</a:t>
            </a:r>
            <a:r>
              <a:rPr lang="tr-TR" altLang="tr-TR" sz="2800">
                <a:solidFill>
                  <a:srgbClr val="C00000"/>
                </a:solidFill>
              </a:rPr>
              <a:t>. Sonuç hesapları dönem sonunda K/Z hesabına aktarılarak </a:t>
            </a:r>
            <a:r>
              <a:rPr lang="tr-TR" altLang="tr-TR" sz="2800" b="1">
                <a:solidFill>
                  <a:srgbClr val="C00000"/>
                </a:solidFill>
              </a:rPr>
              <a:t>dönem kar/zararı </a:t>
            </a:r>
            <a:r>
              <a:rPr lang="tr-TR" altLang="tr-TR" sz="2800">
                <a:solidFill>
                  <a:srgbClr val="C00000"/>
                </a:solidFill>
              </a:rPr>
              <a:t>tespit edilir.</a:t>
            </a:r>
          </a:p>
          <a:p>
            <a:pPr>
              <a:buClr>
                <a:srgbClr val="C00000"/>
              </a:buClr>
              <a:buFont typeface="Wingdings" panose="05000000000000000000" pitchFamily="2" charset="2"/>
              <a:buChar char="ü"/>
            </a:pPr>
            <a:r>
              <a:rPr lang="tr-TR" altLang="tr-TR" sz="2800" b="1" u="sng">
                <a:solidFill>
                  <a:srgbClr val="002060"/>
                </a:solidFill>
              </a:rPr>
              <a:t>NAZIM HS</a:t>
            </a:r>
            <a:r>
              <a:rPr lang="tr-TR" altLang="tr-TR" sz="2800">
                <a:solidFill>
                  <a:srgbClr val="C00000"/>
                </a:solidFill>
              </a:rPr>
              <a:t>: </a:t>
            </a:r>
          </a:p>
          <a:p>
            <a:pPr lvl="1">
              <a:buClr>
                <a:srgbClr val="C00000"/>
              </a:buClr>
              <a:buFont typeface="Wingdings" panose="05000000000000000000" pitchFamily="2" charset="2"/>
              <a:buChar char="§"/>
            </a:pPr>
            <a:r>
              <a:rPr lang="tr-TR" altLang="tr-TR" sz="2400">
                <a:solidFill>
                  <a:srgbClr val="C00000"/>
                </a:solidFill>
              </a:rPr>
              <a:t>Nazım hesaplar varlık, kaynak ve sonuç hesapları ile karşılaştırılmaz.</a:t>
            </a:r>
          </a:p>
          <a:p>
            <a:pPr lvl="1">
              <a:buClr>
                <a:srgbClr val="C00000"/>
              </a:buClr>
              <a:buFont typeface="Wingdings" panose="05000000000000000000" pitchFamily="2" charset="2"/>
              <a:buChar char="§"/>
            </a:pPr>
            <a:r>
              <a:rPr lang="tr-TR" altLang="tr-TR" sz="2400">
                <a:solidFill>
                  <a:srgbClr val="C00000"/>
                </a:solidFill>
              </a:rPr>
              <a:t>Nazım hesaplarda izlenecek işlemler iki veya daha fazla nazım hesap arasında muhasebeleştirilir.</a:t>
            </a:r>
          </a:p>
        </p:txBody>
      </p:sp>
    </p:spTree>
    <p:extLst>
      <p:ext uri="{BB962C8B-B14F-4D97-AF65-F5344CB8AC3E}">
        <p14:creationId xmlns:p14="http://schemas.microsoft.com/office/powerpoint/2010/main" val="1488257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aphicFrame>
        <p:nvGraphicFramePr>
          <p:cNvPr id="627992" name="Group 280"/>
          <p:cNvGraphicFramePr>
            <a:graphicFrameLocks noGrp="1"/>
          </p:cNvGraphicFramePr>
          <p:nvPr/>
        </p:nvGraphicFramePr>
        <p:xfrm>
          <a:off x="1738313" y="1071563"/>
          <a:ext cx="8643936" cy="5489574"/>
        </p:xfrm>
        <a:graphic>
          <a:graphicData uri="http://schemas.openxmlformats.org/drawingml/2006/table">
            <a:tbl>
              <a:tblPr/>
              <a:tblGrid>
                <a:gridCol w="1714500">
                  <a:extLst>
                    <a:ext uri="{9D8B030D-6E8A-4147-A177-3AD203B41FA5}">
                      <a16:colId xmlns:a16="http://schemas.microsoft.com/office/drawing/2014/main" val="20000"/>
                    </a:ext>
                  </a:extLst>
                </a:gridCol>
                <a:gridCol w="1071562">
                  <a:extLst>
                    <a:ext uri="{9D8B030D-6E8A-4147-A177-3AD203B41FA5}">
                      <a16:colId xmlns:a16="http://schemas.microsoft.com/office/drawing/2014/main" val="20001"/>
                    </a:ext>
                  </a:extLst>
                </a:gridCol>
                <a:gridCol w="1214437">
                  <a:extLst>
                    <a:ext uri="{9D8B030D-6E8A-4147-A177-3AD203B41FA5}">
                      <a16:colId xmlns:a16="http://schemas.microsoft.com/office/drawing/2014/main" val="20002"/>
                    </a:ext>
                  </a:extLst>
                </a:gridCol>
                <a:gridCol w="1071562">
                  <a:extLst>
                    <a:ext uri="{9D8B030D-6E8A-4147-A177-3AD203B41FA5}">
                      <a16:colId xmlns:a16="http://schemas.microsoft.com/office/drawing/2014/main" val="20003"/>
                    </a:ext>
                  </a:extLst>
                </a:gridCol>
                <a:gridCol w="1071562">
                  <a:extLst>
                    <a:ext uri="{9D8B030D-6E8A-4147-A177-3AD203B41FA5}">
                      <a16:colId xmlns:a16="http://schemas.microsoft.com/office/drawing/2014/main" val="20004"/>
                    </a:ext>
                  </a:extLst>
                </a:gridCol>
                <a:gridCol w="2500313">
                  <a:extLst>
                    <a:ext uri="{9D8B030D-6E8A-4147-A177-3AD203B41FA5}">
                      <a16:colId xmlns:a16="http://schemas.microsoft.com/office/drawing/2014/main" val="20005"/>
                    </a:ext>
                  </a:extLst>
                </a:gridCol>
              </a:tblGrid>
              <a:tr h="849543">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    İşlem</a:t>
                      </a: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Bilanço Hesapları</a:t>
                      </a:r>
                      <a:endParaRPr kumimoji="0" lang="tr-TR" sz="2200" b="1"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hMerge="1">
                  <a:txBody>
                    <a:bodyPr/>
                    <a:lstStyle/>
                    <a:p>
                      <a:endParaRPr lang="tr-TR"/>
                    </a:p>
                  </a:txBody>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smtClean="0">
                          <a:ln>
                            <a:noFill/>
                          </a:ln>
                          <a:solidFill>
                            <a:srgbClr val="000000"/>
                          </a:solidFill>
                          <a:effectLst/>
                          <a:latin typeface="+mn-lt"/>
                          <a:cs typeface="Times New Roman" pitchFamily="18" charset="0"/>
                        </a:rPr>
                        <a:t>Gelir-Gider Hesapları</a:t>
                      </a:r>
                      <a:endParaRPr kumimoji="0" lang="tr-TR" sz="2200" b="1"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hMerge="1">
                  <a:txBody>
                    <a:bodyPr/>
                    <a:lstStyle/>
                    <a:p>
                      <a:endParaRPr lang="tr-TR"/>
                    </a:p>
                  </a:txBody>
                  <a:tcPr/>
                </a:tc>
                <a:tc row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Kar veya Zarar Hesabı</a:t>
                      </a:r>
                      <a:endParaRPr kumimoji="0" lang="tr-TR" sz="2200" b="1"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extLst>
                  <a:ext uri="{0D108BD9-81ED-4DB2-BD59-A6C34878D82A}">
                    <a16:rowId xmlns:a16="http://schemas.microsoft.com/office/drawing/2014/main" val="10000"/>
                  </a:ext>
                </a:extLst>
              </a:tr>
              <a:tr h="762106">
                <a:tc vMerge="1">
                  <a:txBody>
                    <a:bodyPr/>
                    <a:lstStyle/>
                    <a:p>
                      <a:endParaRPr lang="tr-TR"/>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smtClean="0">
                          <a:ln>
                            <a:noFill/>
                          </a:ln>
                          <a:solidFill>
                            <a:srgbClr val="000000"/>
                          </a:solidFill>
                          <a:effectLst/>
                          <a:latin typeface="+mn-lt"/>
                          <a:cs typeface="Times New Roman" pitchFamily="18" charset="0"/>
                        </a:rPr>
                        <a:t>Aktif </a:t>
                      </a:r>
                      <a:endParaRPr kumimoji="0" lang="tr-TR" sz="22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smtClean="0">
                          <a:ln>
                            <a:noFill/>
                          </a:ln>
                          <a:solidFill>
                            <a:srgbClr val="000000"/>
                          </a:solidFill>
                          <a:effectLst/>
                          <a:latin typeface="+mn-lt"/>
                          <a:cs typeface="Times New Roman" pitchFamily="18" charset="0"/>
                        </a:rPr>
                        <a:t>Pasif</a:t>
                      </a:r>
                      <a:endParaRPr kumimoji="0" lang="tr-TR" sz="22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smtClean="0">
                          <a:ln>
                            <a:noFill/>
                          </a:ln>
                          <a:solidFill>
                            <a:srgbClr val="000000"/>
                          </a:solidFill>
                          <a:effectLst/>
                          <a:latin typeface="+mn-lt"/>
                          <a:cs typeface="Times New Roman" pitchFamily="18" charset="0"/>
                        </a:rPr>
                        <a:t>Gider Hes.</a:t>
                      </a:r>
                      <a:endParaRPr kumimoji="0" lang="tr-TR" sz="22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smtClean="0">
                          <a:ln>
                            <a:noFill/>
                          </a:ln>
                          <a:solidFill>
                            <a:srgbClr val="000000"/>
                          </a:solidFill>
                          <a:effectLst/>
                          <a:latin typeface="+mn-lt"/>
                          <a:cs typeface="Times New Roman" pitchFamily="18" charset="0"/>
                        </a:rPr>
                        <a:t>Gelir Hes.</a:t>
                      </a:r>
                      <a:endParaRPr kumimoji="0" lang="tr-TR" sz="22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vMerge="1">
                  <a:txBody>
                    <a:bodyPr/>
                    <a:lstStyle/>
                    <a:p>
                      <a:endParaRPr lang="tr-TR"/>
                    </a:p>
                  </a:txBody>
                  <a:tcPr/>
                </a:tc>
                <a:extLst>
                  <a:ext uri="{0D108BD9-81ED-4DB2-BD59-A6C34878D82A}">
                    <a16:rowId xmlns:a16="http://schemas.microsoft.com/office/drawing/2014/main" val="10001"/>
                  </a:ext>
                </a:extLst>
              </a:tr>
              <a:tr h="512124">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İlk açılış</a:t>
                      </a:r>
                      <a:endParaRPr kumimoji="0" lang="tr-TR" sz="22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000000"/>
                          </a:solidFill>
                          <a:effectLst/>
                          <a:latin typeface="+mn-lt"/>
                          <a:cs typeface="Times New Roman" pitchFamily="18" charset="0"/>
                        </a:rPr>
                        <a:t>Borç</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smtClean="0">
                          <a:ln>
                            <a:noFill/>
                          </a:ln>
                          <a:solidFill>
                            <a:srgbClr val="000000"/>
                          </a:solidFill>
                          <a:effectLst/>
                          <a:latin typeface="+mn-lt"/>
                          <a:cs typeface="Times New Roman" pitchFamily="18" charset="0"/>
                        </a:rPr>
                        <a:t>Alacak</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C00000"/>
                          </a:solidFill>
                          <a:effectLst/>
                          <a:latin typeface="+mn-lt"/>
                        </a:rPr>
                        <a:t>Borç-Alacak</a:t>
                      </a: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AE4F2"/>
                    </a:solidFill>
                  </a:tcPr>
                </a:tc>
                <a:extLst>
                  <a:ext uri="{0D108BD9-81ED-4DB2-BD59-A6C34878D82A}">
                    <a16:rowId xmlns:a16="http://schemas.microsoft.com/office/drawing/2014/main" val="10002"/>
                  </a:ext>
                </a:extLst>
              </a:tr>
              <a:tr h="7621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Borç kaydı</a:t>
                      </a:r>
                      <a:endParaRPr kumimoji="0" lang="tr-TR" sz="22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Artırır</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Azaltır</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Artırır</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Azaltır</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C00000"/>
                          </a:solidFill>
                          <a:effectLst/>
                          <a:latin typeface="+mn-lt"/>
                        </a:rPr>
                        <a:t>Karı Azaltır, Zararı artırır.</a:t>
                      </a: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AE4F2"/>
                    </a:solidFill>
                  </a:tcPr>
                </a:tc>
                <a:extLst>
                  <a:ext uri="{0D108BD9-81ED-4DB2-BD59-A6C34878D82A}">
                    <a16:rowId xmlns:a16="http://schemas.microsoft.com/office/drawing/2014/main" val="10003"/>
                  </a:ext>
                </a:extLst>
              </a:tr>
              <a:tr h="7621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Alacak kaydı</a:t>
                      </a:r>
                      <a:endParaRPr kumimoji="0" lang="tr-TR" sz="22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Azaltır</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Artırır</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Azaltır</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Artırır</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C00000"/>
                          </a:solidFill>
                          <a:effectLst/>
                          <a:latin typeface="+mn-lt"/>
                        </a:rPr>
                        <a:t>Karı artırır, zararı azaltır</a:t>
                      </a: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AE4F2"/>
                    </a:solidFill>
                  </a:tcPr>
                </a:tc>
                <a:extLst>
                  <a:ext uri="{0D108BD9-81ED-4DB2-BD59-A6C34878D82A}">
                    <a16:rowId xmlns:a16="http://schemas.microsoft.com/office/drawing/2014/main" val="10004"/>
                  </a:ext>
                </a:extLst>
              </a:tr>
              <a:tr h="75636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Borç bakiyesi</a:t>
                      </a:r>
                      <a:endParaRPr kumimoji="0" lang="tr-TR" sz="22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Mevcut Varlıklar</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Gider &gt;</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Gelir   =</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C00000"/>
                          </a:solidFill>
                          <a:effectLst/>
                          <a:latin typeface="+mn-lt"/>
                          <a:cs typeface="Times New Roman" pitchFamily="18" charset="0"/>
                        </a:rPr>
                        <a:t>Zarar</a:t>
                      </a:r>
                      <a:endParaRPr kumimoji="0" lang="tr-TR" sz="2200" b="1" i="0" u="none" strike="noStrike" cap="none" normalizeH="0" baseline="0" dirty="0" smtClean="0">
                        <a:ln>
                          <a:noFill/>
                        </a:ln>
                        <a:solidFill>
                          <a:srgbClr val="C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AE4F2"/>
                    </a:solidFill>
                  </a:tcPr>
                </a:tc>
                <a:extLst>
                  <a:ext uri="{0D108BD9-81ED-4DB2-BD59-A6C34878D82A}">
                    <a16:rowId xmlns:a16="http://schemas.microsoft.com/office/drawing/2014/main" val="10005"/>
                  </a:ext>
                </a:extLst>
              </a:tr>
              <a:tr h="108522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000000"/>
                          </a:solidFill>
                          <a:effectLst/>
                          <a:latin typeface="+mn-lt"/>
                          <a:cs typeface="Times New Roman" pitchFamily="18" charset="0"/>
                        </a:rPr>
                        <a:t>Alacak bakiyesi</a:t>
                      </a:r>
                      <a:endParaRPr kumimoji="0" lang="tr-TR" sz="22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Mevcut Kaynaklar</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mn-lt"/>
                          <a:cs typeface="Times New Roman" pitchFamily="18" charset="0"/>
                        </a:rPr>
                        <a:t>Gider &lt;</a:t>
                      </a:r>
                      <a:endParaRPr kumimoji="0" lang="tr-TR" sz="2000" b="0" i="0" u="none" strike="noStrike" cap="none" normalizeH="0" baseline="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0000"/>
                          </a:solidFill>
                          <a:effectLst/>
                          <a:latin typeface="+mn-lt"/>
                          <a:cs typeface="Times New Roman" pitchFamily="18" charset="0"/>
                        </a:rPr>
                        <a:t>Gelir    =</a:t>
                      </a:r>
                      <a:endParaRPr kumimoji="0" lang="tr-TR" sz="2000" b="0" i="0" u="none" strike="noStrike" cap="none" normalizeH="0" baseline="0" dirty="0" smtClean="0">
                        <a:ln>
                          <a:noFill/>
                        </a:ln>
                        <a:solidFill>
                          <a:srgbClr val="0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3F5F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smtClean="0">
                          <a:ln>
                            <a:noFill/>
                          </a:ln>
                          <a:solidFill>
                            <a:srgbClr val="C00000"/>
                          </a:solidFill>
                          <a:effectLst/>
                          <a:latin typeface="+mn-lt"/>
                          <a:cs typeface="Times New Roman" pitchFamily="18" charset="0"/>
                        </a:rPr>
                        <a:t>Kar</a:t>
                      </a:r>
                      <a:endParaRPr kumimoji="0" lang="tr-TR" sz="2200" b="1" i="0" u="none" strike="noStrike" cap="none" normalizeH="0" baseline="0" dirty="0" smtClean="0">
                        <a:ln>
                          <a:noFill/>
                        </a:ln>
                        <a:solidFill>
                          <a:srgbClr val="C00000"/>
                        </a:solidFill>
                        <a:effectLst/>
                        <a:latin typeface="+mn-lt"/>
                      </a:endParaRPr>
                    </a:p>
                  </a:txBody>
                  <a:tcPr marL="91439" marR="91439" marT="45726" marB="45726"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DAE4F2"/>
                    </a:solidFill>
                  </a:tcPr>
                </a:tc>
                <a:extLst>
                  <a:ext uri="{0D108BD9-81ED-4DB2-BD59-A6C34878D82A}">
                    <a16:rowId xmlns:a16="http://schemas.microsoft.com/office/drawing/2014/main" val="10006"/>
                  </a:ext>
                </a:extLst>
              </a:tr>
            </a:tbl>
          </a:graphicData>
        </a:graphic>
      </p:graphicFrame>
      <p:sp>
        <p:nvSpPr>
          <p:cNvPr id="4" name="1 Başlık"/>
          <p:cNvSpPr txBox="1">
            <a:spLocks/>
          </p:cNvSpPr>
          <p:nvPr/>
        </p:nvSpPr>
        <p:spPr bwMode="auto">
          <a:xfrm>
            <a:off x="1881188" y="357189"/>
            <a:ext cx="8229600" cy="357187"/>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tr-TR" sz="3200" dirty="0">
                <a:solidFill>
                  <a:srgbClr val="C00000"/>
                </a:solidFill>
                <a:latin typeface="Calibri"/>
              </a:rPr>
              <a:t>HESAPLARIN İŞLEYİŞ KURALLARI- ÖZET</a:t>
            </a:r>
          </a:p>
        </p:txBody>
      </p:sp>
    </p:spTree>
    <p:extLst>
      <p:ext uri="{BB962C8B-B14F-4D97-AF65-F5344CB8AC3E}">
        <p14:creationId xmlns:p14="http://schemas.microsoft.com/office/powerpoint/2010/main" val="31768593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27992"/>
                                        </p:tgtEl>
                                        <p:attrNameLst>
                                          <p:attrName>style.visibility</p:attrName>
                                        </p:attrNameLst>
                                      </p:cBhvr>
                                      <p:to>
                                        <p:strVal val="visible"/>
                                      </p:to>
                                    </p:set>
                                    <p:animEffect transition="in" filter="blinds(horizontal)">
                                      <p:cBhvr>
                                        <p:cTn id="7" dur="500"/>
                                        <p:tgtEl>
                                          <p:spTgt spid="627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891</Words>
  <Application>Microsoft Office PowerPoint</Application>
  <PresentationFormat>Geniş ekran</PresentationFormat>
  <Paragraphs>151</Paragraphs>
  <Slides>18</Slides>
  <Notes>15</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18</vt:i4>
      </vt:variant>
    </vt:vector>
  </HeadingPairs>
  <TitlesOfParts>
    <vt:vector size="24" baseType="lpstr">
      <vt:lpstr>Arial</vt:lpstr>
      <vt:lpstr>Calibri</vt:lpstr>
      <vt:lpstr>Tahoma</vt:lpstr>
      <vt:lpstr>Times New Roman</vt:lpstr>
      <vt:lpstr>Wingdings</vt:lpstr>
      <vt:lpstr>Ofis Teması</vt:lpstr>
      <vt:lpstr>  HESAPLARIN İŞLEYİŞ KURALLARI  </vt:lpstr>
      <vt:lpstr>PowerPoint Sunusu</vt:lpstr>
      <vt:lpstr>PowerPoint Sunusu</vt:lpstr>
      <vt:lpstr>PowerPoint Sunusu</vt:lpstr>
      <vt:lpstr>PowerPoint Sunusu</vt:lpstr>
      <vt:lpstr>PowerPoint Sunusu</vt:lpstr>
      <vt:lpstr>AKTİF HESAPLAR</vt:lpstr>
      <vt:lpstr>PowerPoint Sunusu</vt:lpstr>
      <vt:lpstr>PowerPoint Sunusu</vt:lpstr>
      <vt:lpstr>PASİF  HESAPLAR</vt:lpstr>
      <vt:lpstr>PowerPoint Sunusu</vt:lpstr>
      <vt:lpstr>PowerPoint Sunusu</vt:lpstr>
      <vt:lpstr>PowerPoint Sunusu</vt:lpstr>
      <vt:lpstr>PowerPoint Sunusu</vt:lpstr>
      <vt:lpstr>PowerPoint Sunusu</vt:lpstr>
      <vt:lpstr>PowerPoint Sunusu</vt:lpstr>
      <vt:lpstr>HESAPLARIN İŞLEYİŞ KURALLARI- ÖZET</vt:lpstr>
      <vt:lpstr>PowerPoint Sunusu</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HESAPLARIN İŞLEYİŞ KURALLARI  </dc:title>
  <dc:creator>Ali</dc:creator>
  <cp:lastModifiedBy>Ali</cp:lastModifiedBy>
  <cp:revision>1</cp:revision>
  <dcterms:created xsi:type="dcterms:W3CDTF">2021-03-09T12:13:48Z</dcterms:created>
  <dcterms:modified xsi:type="dcterms:W3CDTF">2021-03-09T12:14:14Z</dcterms:modified>
</cp:coreProperties>
</file>