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0083800" cy="7562850"/>
  <p:notesSz cx="10083800" cy="75628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35" autoAdjust="0"/>
    <p:restoredTop sz="94660"/>
  </p:normalViewPr>
  <p:slideViewPr>
    <p:cSldViewPr>
      <p:cViewPr varScale="1">
        <p:scale>
          <a:sx n="78" d="100"/>
          <a:sy n="78" d="100"/>
        </p:scale>
        <p:origin x="124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4483"/>
            <a:ext cx="857123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5196"/>
            <a:ext cx="705866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73D86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73D86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73D86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73D86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73D86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73D86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2412" y="252476"/>
            <a:ext cx="9586912" cy="2720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66991" y="2011045"/>
            <a:ext cx="3171190" cy="788035"/>
          </a:xfrm>
          <a:custGeom>
            <a:avLst/>
            <a:gdLst/>
            <a:ahLst/>
            <a:cxnLst/>
            <a:rect l="l" t="t" r="r" b="b"/>
            <a:pathLst>
              <a:path w="3171190" h="788035">
                <a:moveTo>
                  <a:pt x="3171062" y="0"/>
                </a:moveTo>
                <a:lnTo>
                  <a:pt x="3164078" y="0"/>
                </a:lnTo>
                <a:lnTo>
                  <a:pt x="3030474" y="22098"/>
                </a:lnTo>
                <a:lnTo>
                  <a:pt x="2894583" y="46736"/>
                </a:lnTo>
                <a:lnTo>
                  <a:pt x="2756280" y="73787"/>
                </a:lnTo>
                <a:lnTo>
                  <a:pt x="2613279" y="100837"/>
                </a:lnTo>
                <a:lnTo>
                  <a:pt x="2467990" y="132842"/>
                </a:lnTo>
                <a:lnTo>
                  <a:pt x="2318004" y="164846"/>
                </a:lnTo>
                <a:lnTo>
                  <a:pt x="2165604" y="201803"/>
                </a:lnTo>
                <a:lnTo>
                  <a:pt x="2008631" y="238633"/>
                </a:lnTo>
                <a:lnTo>
                  <a:pt x="1725040" y="310007"/>
                </a:lnTo>
                <a:lnTo>
                  <a:pt x="1448434" y="374015"/>
                </a:lnTo>
                <a:lnTo>
                  <a:pt x="1183639" y="433070"/>
                </a:lnTo>
                <a:lnTo>
                  <a:pt x="928115" y="489712"/>
                </a:lnTo>
                <a:lnTo>
                  <a:pt x="684402" y="538988"/>
                </a:lnTo>
                <a:lnTo>
                  <a:pt x="447675" y="583311"/>
                </a:lnTo>
                <a:lnTo>
                  <a:pt x="220344" y="625094"/>
                </a:lnTo>
                <a:lnTo>
                  <a:pt x="0" y="662051"/>
                </a:lnTo>
                <a:lnTo>
                  <a:pt x="152400" y="684149"/>
                </a:lnTo>
                <a:lnTo>
                  <a:pt x="297687" y="703834"/>
                </a:lnTo>
                <a:lnTo>
                  <a:pt x="438276" y="721106"/>
                </a:lnTo>
                <a:lnTo>
                  <a:pt x="576579" y="735838"/>
                </a:lnTo>
                <a:lnTo>
                  <a:pt x="710183" y="750570"/>
                </a:lnTo>
                <a:lnTo>
                  <a:pt x="963294" y="770255"/>
                </a:lnTo>
                <a:lnTo>
                  <a:pt x="1085214" y="777621"/>
                </a:lnTo>
                <a:lnTo>
                  <a:pt x="1204722" y="782574"/>
                </a:lnTo>
                <a:lnTo>
                  <a:pt x="1429765" y="787527"/>
                </a:lnTo>
                <a:lnTo>
                  <a:pt x="1537461" y="787527"/>
                </a:lnTo>
                <a:lnTo>
                  <a:pt x="1746123" y="782574"/>
                </a:lnTo>
                <a:lnTo>
                  <a:pt x="1844548" y="777621"/>
                </a:lnTo>
                <a:lnTo>
                  <a:pt x="1940686" y="770255"/>
                </a:lnTo>
                <a:lnTo>
                  <a:pt x="2032000" y="762889"/>
                </a:lnTo>
                <a:lnTo>
                  <a:pt x="2123439" y="753110"/>
                </a:lnTo>
                <a:lnTo>
                  <a:pt x="2296922" y="728472"/>
                </a:lnTo>
                <a:lnTo>
                  <a:pt x="2461005" y="698881"/>
                </a:lnTo>
                <a:lnTo>
                  <a:pt x="2615691" y="664464"/>
                </a:lnTo>
                <a:lnTo>
                  <a:pt x="2690622" y="644779"/>
                </a:lnTo>
                <a:lnTo>
                  <a:pt x="2763265" y="625094"/>
                </a:lnTo>
                <a:lnTo>
                  <a:pt x="2903981" y="580771"/>
                </a:lnTo>
                <a:lnTo>
                  <a:pt x="3037585" y="531622"/>
                </a:lnTo>
                <a:lnTo>
                  <a:pt x="3166490" y="479933"/>
                </a:lnTo>
                <a:lnTo>
                  <a:pt x="3171062" y="477393"/>
                </a:lnTo>
                <a:lnTo>
                  <a:pt x="3171062" y="0"/>
                </a:lnTo>
                <a:close/>
              </a:path>
            </a:pathLst>
          </a:custGeom>
          <a:solidFill>
            <a:srgbClr val="C5E7FB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887726" y="1869440"/>
            <a:ext cx="6112510" cy="937894"/>
          </a:xfrm>
          <a:custGeom>
            <a:avLst/>
            <a:gdLst/>
            <a:ahLst/>
            <a:cxnLst/>
            <a:rect l="l" t="t" r="r" b="b"/>
            <a:pathLst>
              <a:path w="6112509" h="937894">
                <a:moveTo>
                  <a:pt x="939800" y="0"/>
                </a:moveTo>
                <a:lnTo>
                  <a:pt x="754634" y="0"/>
                </a:lnTo>
                <a:lnTo>
                  <a:pt x="581151" y="4952"/>
                </a:lnTo>
                <a:lnTo>
                  <a:pt x="419481" y="12319"/>
                </a:lnTo>
                <a:lnTo>
                  <a:pt x="269494" y="24637"/>
                </a:lnTo>
                <a:lnTo>
                  <a:pt x="128905" y="39370"/>
                </a:lnTo>
                <a:lnTo>
                  <a:pt x="0" y="59054"/>
                </a:lnTo>
                <a:lnTo>
                  <a:pt x="180467" y="81279"/>
                </a:lnTo>
                <a:lnTo>
                  <a:pt x="367919" y="105917"/>
                </a:lnTo>
                <a:lnTo>
                  <a:pt x="562483" y="137922"/>
                </a:lnTo>
                <a:lnTo>
                  <a:pt x="764032" y="172338"/>
                </a:lnTo>
                <a:lnTo>
                  <a:pt x="972565" y="214122"/>
                </a:lnTo>
                <a:lnTo>
                  <a:pt x="1188212" y="258445"/>
                </a:lnTo>
                <a:lnTo>
                  <a:pt x="1413256" y="307721"/>
                </a:lnTo>
                <a:lnTo>
                  <a:pt x="1642872" y="364236"/>
                </a:lnTo>
                <a:lnTo>
                  <a:pt x="2057781" y="465200"/>
                </a:lnTo>
                <a:lnTo>
                  <a:pt x="2451481" y="553847"/>
                </a:lnTo>
                <a:lnTo>
                  <a:pt x="2821813" y="635000"/>
                </a:lnTo>
                <a:lnTo>
                  <a:pt x="3002279" y="669416"/>
                </a:lnTo>
                <a:lnTo>
                  <a:pt x="3173476" y="703961"/>
                </a:lnTo>
                <a:lnTo>
                  <a:pt x="3342132" y="735964"/>
                </a:lnTo>
                <a:lnTo>
                  <a:pt x="3506216" y="763015"/>
                </a:lnTo>
                <a:lnTo>
                  <a:pt x="3665601" y="790066"/>
                </a:lnTo>
                <a:lnTo>
                  <a:pt x="3820287" y="814704"/>
                </a:lnTo>
                <a:lnTo>
                  <a:pt x="3970274" y="834389"/>
                </a:lnTo>
                <a:lnTo>
                  <a:pt x="4115562" y="854075"/>
                </a:lnTo>
                <a:lnTo>
                  <a:pt x="4394454" y="888491"/>
                </a:lnTo>
                <a:lnTo>
                  <a:pt x="4528058" y="900811"/>
                </a:lnTo>
                <a:lnTo>
                  <a:pt x="4781296" y="920496"/>
                </a:lnTo>
                <a:lnTo>
                  <a:pt x="4903089" y="927862"/>
                </a:lnTo>
                <a:lnTo>
                  <a:pt x="5137531" y="937767"/>
                </a:lnTo>
                <a:lnTo>
                  <a:pt x="5355463" y="937767"/>
                </a:lnTo>
                <a:lnTo>
                  <a:pt x="5561710" y="932814"/>
                </a:lnTo>
                <a:lnTo>
                  <a:pt x="5660135" y="927862"/>
                </a:lnTo>
                <a:lnTo>
                  <a:pt x="5756275" y="920496"/>
                </a:lnTo>
                <a:lnTo>
                  <a:pt x="5850001" y="910716"/>
                </a:lnTo>
                <a:lnTo>
                  <a:pt x="6028182" y="891032"/>
                </a:lnTo>
                <a:lnTo>
                  <a:pt x="6112509" y="878713"/>
                </a:lnTo>
                <a:lnTo>
                  <a:pt x="5978906" y="861440"/>
                </a:lnTo>
                <a:lnTo>
                  <a:pt x="5840603" y="844169"/>
                </a:lnTo>
                <a:lnTo>
                  <a:pt x="5552313" y="802386"/>
                </a:lnTo>
                <a:lnTo>
                  <a:pt x="5247640" y="750697"/>
                </a:lnTo>
                <a:lnTo>
                  <a:pt x="4926583" y="694054"/>
                </a:lnTo>
                <a:lnTo>
                  <a:pt x="4586732" y="625221"/>
                </a:lnTo>
                <a:lnTo>
                  <a:pt x="4228083" y="548894"/>
                </a:lnTo>
                <a:lnTo>
                  <a:pt x="3850767" y="460248"/>
                </a:lnTo>
                <a:lnTo>
                  <a:pt x="3452368" y="364236"/>
                </a:lnTo>
                <a:lnTo>
                  <a:pt x="3295269" y="327405"/>
                </a:lnTo>
                <a:lnTo>
                  <a:pt x="3142996" y="290449"/>
                </a:lnTo>
                <a:lnTo>
                  <a:pt x="2847594" y="226440"/>
                </a:lnTo>
                <a:lnTo>
                  <a:pt x="2704719" y="199389"/>
                </a:lnTo>
                <a:lnTo>
                  <a:pt x="2566416" y="172338"/>
                </a:lnTo>
                <a:lnTo>
                  <a:pt x="2430399" y="147700"/>
                </a:lnTo>
                <a:lnTo>
                  <a:pt x="2296795" y="125602"/>
                </a:lnTo>
                <a:lnTo>
                  <a:pt x="2167890" y="105917"/>
                </a:lnTo>
                <a:lnTo>
                  <a:pt x="2038985" y="88646"/>
                </a:lnTo>
                <a:lnTo>
                  <a:pt x="1795272" y="56641"/>
                </a:lnTo>
                <a:lnTo>
                  <a:pt x="1563243" y="34544"/>
                </a:lnTo>
                <a:lnTo>
                  <a:pt x="1345311" y="17272"/>
                </a:lnTo>
                <a:lnTo>
                  <a:pt x="1136650" y="4952"/>
                </a:lnTo>
                <a:lnTo>
                  <a:pt x="939800" y="0"/>
                </a:lnTo>
                <a:close/>
              </a:path>
            </a:pathLst>
          </a:custGeom>
          <a:solidFill>
            <a:srgbClr val="C5E7FB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118485" y="1868297"/>
            <a:ext cx="6712584" cy="869315"/>
          </a:xfrm>
          <a:custGeom>
            <a:avLst/>
            <a:gdLst/>
            <a:ahLst/>
            <a:cxnLst/>
            <a:rect l="l" t="t" r="r" b="b"/>
            <a:pathLst>
              <a:path w="6712584" h="869314">
                <a:moveTo>
                  <a:pt x="0" y="100837"/>
                </a:moveTo>
                <a:lnTo>
                  <a:pt x="21208" y="95884"/>
                </a:lnTo>
                <a:lnTo>
                  <a:pt x="84454" y="83692"/>
                </a:lnTo>
                <a:lnTo>
                  <a:pt x="192277" y="66420"/>
                </a:lnTo>
                <a:lnTo>
                  <a:pt x="262509" y="56514"/>
                </a:lnTo>
                <a:lnTo>
                  <a:pt x="344550" y="46735"/>
                </a:lnTo>
                <a:lnTo>
                  <a:pt x="435990" y="39369"/>
                </a:lnTo>
                <a:lnTo>
                  <a:pt x="541527" y="32003"/>
                </a:lnTo>
                <a:lnTo>
                  <a:pt x="656336" y="24510"/>
                </a:lnTo>
                <a:lnTo>
                  <a:pt x="785240" y="19684"/>
                </a:lnTo>
                <a:lnTo>
                  <a:pt x="925829" y="17144"/>
                </a:lnTo>
                <a:lnTo>
                  <a:pt x="1078229" y="14731"/>
                </a:lnTo>
                <a:lnTo>
                  <a:pt x="1242314" y="17144"/>
                </a:lnTo>
                <a:lnTo>
                  <a:pt x="1418081" y="22097"/>
                </a:lnTo>
                <a:lnTo>
                  <a:pt x="1607819" y="32003"/>
                </a:lnTo>
                <a:lnTo>
                  <a:pt x="1809495" y="44195"/>
                </a:lnTo>
                <a:lnTo>
                  <a:pt x="2022728" y="64007"/>
                </a:lnTo>
                <a:lnTo>
                  <a:pt x="2250059" y="86105"/>
                </a:lnTo>
                <a:lnTo>
                  <a:pt x="2491486" y="113156"/>
                </a:lnTo>
                <a:lnTo>
                  <a:pt x="2744597" y="145160"/>
                </a:lnTo>
                <a:lnTo>
                  <a:pt x="3011804" y="184530"/>
                </a:lnTo>
                <a:lnTo>
                  <a:pt x="3290697" y="228853"/>
                </a:lnTo>
                <a:lnTo>
                  <a:pt x="3583686" y="280542"/>
                </a:lnTo>
                <a:lnTo>
                  <a:pt x="3890644" y="342010"/>
                </a:lnTo>
                <a:lnTo>
                  <a:pt x="4211828" y="408558"/>
                </a:lnTo>
                <a:lnTo>
                  <a:pt x="4546981" y="482345"/>
                </a:lnTo>
                <a:lnTo>
                  <a:pt x="4896231" y="566038"/>
                </a:lnTo>
                <a:lnTo>
                  <a:pt x="5259450" y="657097"/>
                </a:lnTo>
                <a:lnTo>
                  <a:pt x="5636768" y="757935"/>
                </a:lnTo>
                <a:lnTo>
                  <a:pt x="6028182" y="868806"/>
                </a:lnTo>
              </a:path>
              <a:path w="6712584" h="869314">
                <a:moveTo>
                  <a:pt x="3065653" y="718565"/>
                </a:moveTo>
                <a:lnTo>
                  <a:pt x="3171190" y="689101"/>
                </a:lnTo>
                <a:lnTo>
                  <a:pt x="3459480" y="612775"/>
                </a:lnTo>
                <a:lnTo>
                  <a:pt x="3658616" y="561085"/>
                </a:lnTo>
                <a:lnTo>
                  <a:pt x="3888359" y="504443"/>
                </a:lnTo>
                <a:lnTo>
                  <a:pt x="4143883" y="442975"/>
                </a:lnTo>
                <a:lnTo>
                  <a:pt x="4418075" y="376554"/>
                </a:lnTo>
                <a:lnTo>
                  <a:pt x="4708651" y="312546"/>
                </a:lnTo>
                <a:lnTo>
                  <a:pt x="5006340" y="248538"/>
                </a:lnTo>
                <a:lnTo>
                  <a:pt x="5311013" y="189483"/>
                </a:lnTo>
                <a:lnTo>
                  <a:pt x="5613399" y="132841"/>
                </a:lnTo>
                <a:lnTo>
                  <a:pt x="5763387" y="108203"/>
                </a:lnTo>
                <a:lnTo>
                  <a:pt x="5908674" y="83692"/>
                </a:lnTo>
                <a:lnTo>
                  <a:pt x="6053963" y="64007"/>
                </a:lnTo>
                <a:lnTo>
                  <a:pt x="6194679" y="44195"/>
                </a:lnTo>
                <a:lnTo>
                  <a:pt x="6332855" y="29463"/>
                </a:lnTo>
                <a:lnTo>
                  <a:pt x="6464172" y="17144"/>
                </a:lnTo>
                <a:lnTo>
                  <a:pt x="6590665" y="7365"/>
                </a:lnTo>
                <a:lnTo>
                  <a:pt x="6712584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33362" y="1851025"/>
            <a:ext cx="9617710" cy="1466850"/>
          </a:xfrm>
          <a:custGeom>
            <a:avLst/>
            <a:gdLst/>
            <a:ahLst/>
            <a:cxnLst/>
            <a:rect l="l" t="t" r="r" b="b"/>
            <a:pathLst>
              <a:path w="9617710" h="1466850">
                <a:moveTo>
                  <a:pt x="1715452" y="0"/>
                </a:moveTo>
                <a:lnTo>
                  <a:pt x="1546542" y="0"/>
                </a:lnTo>
                <a:lnTo>
                  <a:pt x="1386903" y="4952"/>
                </a:lnTo>
                <a:lnTo>
                  <a:pt x="1236789" y="12318"/>
                </a:lnTo>
                <a:lnTo>
                  <a:pt x="1095946" y="24637"/>
                </a:lnTo>
                <a:lnTo>
                  <a:pt x="964526" y="36956"/>
                </a:lnTo>
                <a:lnTo>
                  <a:pt x="840143" y="54101"/>
                </a:lnTo>
                <a:lnTo>
                  <a:pt x="727494" y="71374"/>
                </a:lnTo>
                <a:lnTo>
                  <a:pt x="621893" y="91059"/>
                </a:lnTo>
                <a:lnTo>
                  <a:pt x="528027" y="113156"/>
                </a:lnTo>
                <a:lnTo>
                  <a:pt x="438848" y="132841"/>
                </a:lnTo>
                <a:lnTo>
                  <a:pt x="361403" y="155066"/>
                </a:lnTo>
                <a:lnTo>
                  <a:pt x="227634" y="196850"/>
                </a:lnTo>
                <a:lnTo>
                  <a:pt x="173659" y="216535"/>
                </a:lnTo>
                <a:lnTo>
                  <a:pt x="56324" y="265811"/>
                </a:lnTo>
                <a:lnTo>
                  <a:pt x="0" y="295401"/>
                </a:lnTo>
                <a:lnTo>
                  <a:pt x="0" y="1466850"/>
                </a:lnTo>
                <a:lnTo>
                  <a:pt x="9612439" y="1466850"/>
                </a:lnTo>
                <a:lnTo>
                  <a:pt x="9617138" y="1459484"/>
                </a:lnTo>
                <a:lnTo>
                  <a:pt x="9617138" y="627634"/>
                </a:lnTo>
                <a:lnTo>
                  <a:pt x="9612439" y="630047"/>
                </a:lnTo>
                <a:lnTo>
                  <a:pt x="9523158" y="667003"/>
                </a:lnTo>
                <a:lnTo>
                  <a:pt x="9434004" y="701420"/>
                </a:lnTo>
                <a:lnTo>
                  <a:pt x="9340151" y="733425"/>
                </a:lnTo>
                <a:lnTo>
                  <a:pt x="9243885" y="763015"/>
                </a:lnTo>
                <a:lnTo>
                  <a:pt x="9145333" y="792479"/>
                </a:lnTo>
                <a:lnTo>
                  <a:pt x="9042082" y="819530"/>
                </a:lnTo>
                <a:lnTo>
                  <a:pt x="8936545" y="841755"/>
                </a:lnTo>
                <a:lnTo>
                  <a:pt x="8826182" y="863853"/>
                </a:lnTo>
                <a:lnTo>
                  <a:pt x="8711247" y="883538"/>
                </a:lnTo>
                <a:lnTo>
                  <a:pt x="8591486" y="898270"/>
                </a:lnTo>
                <a:lnTo>
                  <a:pt x="8467153" y="913129"/>
                </a:lnTo>
                <a:lnTo>
                  <a:pt x="8204263" y="932814"/>
                </a:lnTo>
                <a:lnTo>
                  <a:pt x="8063547" y="937640"/>
                </a:lnTo>
                <a:lnTo>
                  <a:pt x="7918005" y="937640"/>
                </a:lnTo>
                <a:lnTo>
                  <a:pt x="7765478" y="935227"/>
                </a:lnTo>
                <a:lnTo>
                  <a:pt x="7605839" y="930275"/>
                </a:lnTo>
                <a:lnTo>
                  <a:pt x="7441628" y="922909"/>
                </a:lnTo>
                <a:lnTo>
                  <a:pt x="7270305" y="910589"/>
                </a:lnTo>
                <a:lnTo>
                  <a:pt x="7089584" y="893444"/>
                </a:lnTo>
                <a:lnTo>
                  <a:pt x="6901878" y="873760"/>
                </a:lnTo>
                <a:lnTo>
                  <a:pt x="6707060" y="849122"/>
                </a:lnTo>
                <a:lnTo>
                  <a:pt x="6505257" y="822070"/>
                </a:lnTo>
                <a:lnTo>
                  <a:pt x="6294056" y="790066"/>
                </a:lnTo>
                <a:lnTo>
                  <a:pt x="6073457" y="753110"/>
                </a:lnTo>
                <a:lnTo>
                  <a:pt x="5845873" y="711326"/>
                </a:lnTo>
                <a:lnTo>
                  <a:pt x="5606478" y="664463"/>
                </a:lnTo>
                <a:lnTo>
                  <a:pt x="5359971" y="615314"/>
                </a:lnTo>
                <a:lnTo>
                  <a:pt x="5101907" y="558673"/>
                </a:lnTo>
                <a:lnTo>
                  <a:pt x="4836731" y="499617"/>
                </a:lnTo>
                <a:lnTo>
                  <a:pt x="4559744" y="435610"/>
                </a:lnTo>
                <a:lnTo>
                  <a:pt x="4271073" y="364236"/>
                </a:lnTo>
                <a:lnTo>
                  <a:pt x="3984815" y="295401"/>
                </a:lnTo>
                <a:lnTo>
                  <a:pt x="3707955" y="236219"/>
                </a:lnTo>
                <a:lnTo>
                  <a:pt x="3442652" y="182117"/>
                </a:lnTo>
                <a:lnTo>
                  <a:pt x="3189287" y="137794"/>
                </a:lnTo>
                <a:lnTo>
                  <a:pt x="2947606" y="100964"/>
                </a:lnTo>
                <a:lnTo>
                  <a:pt x="2715196" y="68961"/>
                </a:lnTo>
                <a:lnTo>
                  <a:pt x="2494597" y="44323"/>
                </a:lnTo>
                <a:lnTo>
                  <a:pt x="2285809" y="24637"/>
                </a:lnTo>
                <a:lnTo>
                  <a:pt x="2083879" y="12318"/>
                </a:lnTo>
                <a:lnTo>
                  <a:pt x="1896173" y="2412"/>
                </a:lnTo>
                <a:lnTo>
                  <a:pt x="17154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225" y="343915"/>
            <a:ext cx="8861348" cy="1367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9002" y="2966466"/>
            <a:ext cx="8165795" cy="2087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073D86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33450"/>
            <a:ext cx="322681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25567" y="6997875"/>
            <a:ext cx="231775" cy="182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073D86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8305" y="736219"/>
            <a:ext cx="53619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pc="-5" dirty="0" smtClean="0"/>
              <a:t>FİNANSAL YÖNETİM</a:t>
            </a:r>
            <a:endParaRPr spc="-5" dirty="0"/>
          </a:p>
        </p:txBody>
      </p:sp>
      <p:sp>
        <p:nvSpPr>
          <p:cNvPr id="4" name="Dikdörtgen 3"/>
          <p:cNvSpPr/>
          <p:nvPr/>
        </p:nvSpPr>
        <p:spPr>
          <a:xfrm>
            <a:off x="2374900" y="3552825"/>
            <a:ext cx="579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spc="-10" dirty="0" smtClean="0">
                <a:solidFill>
                  <a:srgbClr val="333333"/>
                </a:solidFill>
                <a:latin typeface="Candara"/>
                <a:cs typeface="Candara"/>
              </a:rPr>
              <a:t>SERMAYE </a:t>
            </a:r>
            <a:r>
              <a:rPr lang="tr-TR" sz="2800" b="1" spc="-15" dirty="0">
                <a:solidFill>
                  <a:srgbClr val="333333"/>
                </a:solidFill>
                <a:latin typeface="Candara"/>
                <a:cs typeface="Candara"/>
              </a:rPr>
              <a:t>PİYASASI</a:t>
            </a:r>
            <a:r>
              <a:rPr lang="tr-TR" sz="2800" b="1" spc="75" dirty="0">
                <a:solidFill>
                  <a:srgbClr val="333333"/>
                </a:solidFill>
                <a:latin typeface="Candara"/>
                <a:cs typeface="Candara"/>
              </a:rPr>
              <a:t> </a:t>
            </a:r>
            <a:r>
              <a:rPr lang="tr-TR" sz="2800" b="1" spc="-10" dirty="0">
                <a:solidFill>
                  <a:srgbClr val="333333"/>
                </a:solidFill>
                <a:latin typeface="Candara"/>
                <a:cs typeface="Candara"/>
              </a:rPr>
              <a:t>KURUMLARI</a:t>
            </a:r>
            <a:endParaRPr lang="tr-T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973695" cy="1611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12509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Sermaye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piyasası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kurumları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 arz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edenlerle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 talep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edenler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arasındaki fon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değişimi</a:t>
            </a:r>
            <a:r>
              <a:rPr sz="2600" spc="-4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sürecinin</a:t>
            </a:r>
            <a:endParaRPr sz="2600">
              <a:latin typeface="Candara"/>
              <a:cs typeface="Candara"/>
            </a:endParaRPr>
          </a:p>
          <a:p>
            <a:pPr marL="314325" marR="5080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gerçekleştirilmesi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veya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bu sürecin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daha etkili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 şekilde  yürütülmesini sağlayan</a:t>
            </a:r>
            <a:r>
              <a:rPr sz="26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kurumlardır.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2499" y="638048"/>
            <a:ext cx="7176134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Sermaye </a:t>
            </a:r>
            <a:r>
              <a:rPr sz="4900" spc="-5" dirty="0"/>
              <a:t>Piyasası</a:t>
            </a:r>
            <a:r>
              <a:rPr sz="4900" spc="-40" dirty="0"/>
              <a:t> </a:t>
            </a:r>
            <a:r>
              <a:rPr sz="4900" spc="-5" dirty="0"/>
              <a:t>Kurumları</a:t>
            </a:r>
            <a:endParaRPr sz="4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02458"/>
            <a:ext cx="6577965" cy="364236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14325" marR="5080" indent="-302260">
              <a:lnSpc>
                <a:spcPts val="2310"/>
              </a:lnSpc>
              <a:spcBef>
                <a:spcPts val="650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Sermaye piyasası kurumlarının başlıcaları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aşağıda 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sıralanmıştır:·</a:t>
            </a:r>
            <a:endParaRPr sz="2400">
              <a:latin typeface="Candara"/>
              <a:cs typeface="Candara"/>
            </a:endParaRPr>
          </a:p>
          <a:p>
            <a:pPr marL="648335" lvl="1" indent="-304165">
              <a:lnSpc>
                <a:spcPct val="100000"/>
              </a:lnSpc>
              <a:spcBef>
                <a:spcPts val="2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Kollektif </a:t>
            </a:r>
            <a:r>
              <a:rPr sz="2200" spc="-10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r>
              <a:rPr sz="22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Kuruluşları</a:t>
            </a:r>
            <a:endParaRPr sz="2200">
              <a:latin typeface="Candara"/>
              <a:cs typeface="Candara"/>
            </a:endParaRPr>
          </a:p>
          <a:p>
            <a:pPr marL="956310" lvl="2" indent="-252095">
              <a:lnSpc>
                <a:spcPct val="100000"/>
              </a:lnSpc>
              <a:spcBef>
                <a:spcPts val="5"/>
              </a:spcBef>
              <a:buClr>
                <a:srgbClr val="30B6FC"/>
              </a:buClr>
              <a:buFont typeface="Symbol"/>
              <a:buChar char=""/>
              <a:tabLst>
                <a:tab pos="956944" algn="l"/>
              </a:tabLst>
            </a:pPr>
            <a:r>
              <a:rPr sz="2000" spc="-5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r>
              <a:rPr sz="2000" spc="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073D86"/>
                </a:solidFill>
                <a:latin typeface="Candara"/>
                <a:cs typeface="Candara"/>
              </a:rPr>
              <a:t>Fonları</a:t>
            </a:r>
            <a:endParaRPr sz="2000">
              <a:latin typeface="Candara"/>
              <a:cs typeface="Candara"/>
            </a:endParaRPr>
          </a:p>
          <a:p>
            <a:pPr marL="956310" lvl="2" indent="-252095">
              <a:lnSpc>
                <a:spcPts val="2395"/>
              </a:lnSpc>
              <a:buClr>
                <a:srgbClr val="30B6FC"/>
              </a:buClr>
              <a:buFont typeface="Symbol"/>
              <a:buChar char=""/>
              <a:tabLst>
                <a:tab pos="956944" algn="l"/>
              </a:tabLst>
            </a:pPr>
            <a:r>
              <a:rPr sz="2000" spc="-5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r>
              <a:rPr sz="2000" spc="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073D86"/>
                </a:solidFill>
                <a:latin typeface="Candara"/>
                <a:cs typeface="Candara"/>
              </a:rPr>
              <a:t>Ortaklıkları·</a:t>
            </a:r>
            <a:endParaRPr sz="2000">
              <a:latin typeface="Candara"/>
              <a:cs typeface="Candara"/>
            </a:endParaRPr>
          </a:p>
          <a:p>
            <a:pPr marL="648335" lvl="1" indent="-304165">
              <a:lnSpc>
                <a:spcPts val="2635"/>
              </a:lnSpc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Aracı</a:t>
            </a:r>
            <a:r>
              <a:rPr sz="2200" spc="-3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Kurumlar·</a:t>
            </a:r>
            <a:endParaRPr sz="2200">
              <a:latin typeface="Candara"/>
              <a:cs typeface="Candara"/>
            </a:endParaRPr>
          </a:p>
          <a:p>
            <a:pPr marL="648335" lvl="1" indent="-304165">
              <a:lnSpc>
                <a:spcPct val="100000"/>
              </a:lnSpc>
              <a:spcBef>
                <a:spcPts val="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Bağımsız Denetim</a:t>
            </a:r>
            <a:r>
              <a:rPr sz="22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Kuruluşları·</a:t>
            </a:r>
            <a:endParaRPr sz="2200">
              <a:latin typeface="Candara"/>
              <a:cs typeface="Candara"/>
            </a:endParaRPr>
          </a:p>
          <a:p>
            <a:pPr marL="648335" lvl="1" indent="-304165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Portföy </a:t>
            </a:r>
            <a:r>
              <a:rPr sz="2200" spc="-10" dirty="0">
                <a:solidFill>
                  <a:srgbClr val="073D86"/>
                </a:solidFill>
                <a:latin typeface="Candara"/>
                <a:cs typeface="Candara"/>
              </a:rPr>
              <a:t>Yönetim</a:t>
            </a:r>
            <a:r>
              <a:rPr sz="22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Şirketleri·</a:t>
            </a:r>
            <a:endParaRPr sz="2200">
              <a:latin typeface="Candara"/>
              <a:cs typeface="Candara"/>
            </a:endParaRPr>
          </a:p>
          <a:p>
            <a:pPr marL="648335" lvl="1" indent="-304165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20" dirty="0">
                <a:solidFill>
                  <a:srgbClr val="073D86"/>
                </a:solidFill>
                <a:latin typeface="Candara"/>
                <a:cs typeface="Candara"/>
              </a:rPr>
              <a:t>Takas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Saklama</a:t>
            </a:r>
            <a:r>
              <a:rPr sz="220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Kuruluşları·</a:t>
            </a:r>
            <a:endParaRPr sz="2200">
              <a:latin typeface="Candara"/>
              <a:cs typeface="Candara"/>
            </a:endParaRPr>
          </a:p>
          <a:p>
            <a:pPr marL="648335" lvl="1" indent="-304165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Derecelendirme</a:t>
            </a:r>
            <a:r>
              <a:rPr sz="2200" spc="-3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Kuruluşları·</a:t>
            </a:r>
            <a:endParaRPr sz="2200">
              <a:latin typeface="Candara"/>
              <a:cs typeface="Candara"/>
            </a:endParaRPr>
          </a:p>
          <a:p>
            <a:pPr marL="648335" lvl="1" indent="-304165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Borsalar</a:t>
            </a:r>
            <a:endParaRPr sz="22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2499" y="638048"/>
            <a:ext cx="7176134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Sermaye </a:t>
            </a:r>
            <a:r>
              <a:rPr sz="4900" spc="-5" dirty="0"/>
              <a:t>Piyasası</a:t>
            </a:r>
            <a:r>
              <a:rPr sz="4900" spc="-40" dirty="0"/>
              <a:t> </a:t>
            </a:r>
            <a:r>
              <a:rPr sz="4900" spc="-5" dirty="0"/>
              <a:t>Kurumları</a:t>
            </a:r>
            <a:endParaRPr sz="4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759700" cy="2087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508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Sermaye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Piyasası Kurulu (SPK), 1981 yılında 2499</a:t>
            </a:r>
            <a:r>
              <a:rPr sz="2600" spc="-1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sayılı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Sermaye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Piyasası Kanunu ile</a:t>
            </a:r>
            <a:r>
              <a:rPr sz="2600" spc="-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kurulmuştur.</a:t>
            </a:r>
            <a:endParaRPr sz="2600">
              <a:latin typeface="Candara"/>
              <a:cs typeface="Candara"/>
            </a:endParaRPr>
          </a:p>
          <a:p>
            <a:pPr marL="314325" marR="3098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SPK,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yetkilerini;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kendi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sorumluluğu altında bağımsız  olarak kullanan,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idari 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finansal özerkliğe sahip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düzenleyici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kamu</a:t>
            </a:r>
            <a:r>
              <a:rPr sz="26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kurumudur.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3120" marR="5080" indent="-230759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Sermaye </a:t>
            </a:r>
            <a:r>
              <a:rPr dirty="0"/>
              <a:t>Piyasası</a:t>
            </a:r>
            <a:r>
              <a:rPr spc="-65" dirty="0"/>
              <a:t> </a:t>
            </a:r>
            <a:r>
              <a:rPr dirty="0"/>
              <a:t>Kurulu’nun  Oluşumu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471409" cy="335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19431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Kurul’un temel görevi; sermaye piyasasının güven,  açıklık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kararlılık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içinde çalışmasını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</a:t>
            </a:r>
            <a:r>
              <a:rPr sz="26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tasarruf</a:t>
            </a:r>
            <a:endParaRPr sz="2600">
              <a:latin typeface="Candara"/>
              <a:cs typeface="Candara"/>
            </a:endParaRPr>
          </a:p>
          <a:p>
            <a:pPr marL="314325" marR="313690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sahiplerinin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diğer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 ifade ile yatırımcıların hak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yararlarının korunmasını</a:t>
            </a:r>
            <a:r>
              <a:rPr sz="26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sağlamaktır.</a:t>
            </a:r>
            <a:endParaRPr sz="2600">
              <a:latin typeface="Candara"/>
              <a:cs typeface="Candara"/>
            </a:endParaRPr>
          </a:p>
          <a:p>
            <a:pPr marL="314325" marR="544195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Merkezi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Ankara’da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olan Kurul’un İstanbul’da bir  temsilciliği</a:t>
            </a:r>
            <a:r>
              <a:rPr sz="2600" spc="-3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bulunmaktadır.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Kurul, Bakanlar Kurulu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kararı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ile atanan yedi üyeden  oluşur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0775" marR="5080" indent="-336232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Sermaye </a:t>
            </a:r>
            <a:r>
              <a:rPr dirty="0"/>
              <a:t>Piyasası Kurulu’nun </a:t>
            </a:r>
            <a:r>
              <a:rPr spc="-55" dirty="0"/>
              <a:t>Temel  </a:t>
            </a:r>
            <a:r>
              <a:rPr dirty="0"/>
              <a:t>Görevi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849234" cy="3038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147447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1018540" algn="l"/>
                <a:tab pos="1019175" algn="l"/>
              </a:tabLst>
            </a:pPr>
            <a:r>
              <a:rPr dirty="0"/>
              <a:t>	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Sermaye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piyasalarının işleyiş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kurallarını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belirlemek,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Piyasadan fon kullanan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şirketlerin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belli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kurallara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uygun  olarak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iyi şekilde yararlanmalarını sağlamak,</a:t>
            </a:r>
            <a:r>
              <a:rPr sz="26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·</a:t>
            </a:r>
            <a:endParaRPr sz="2600">
              <a:latin typeface="Candara"/>
              <a:cs typeface="Candara"/>
            </a:endParaRPr>
          </a:p>
          <a:p>
            <a:pPr marL="314325" marR="17780" indent="-302260">
              <a:lnSpc>
                <a:spcPct val="100000"/>
              </a:lnSpc>
              <a:spcBef>
                <a:spcPts val="620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Sermaye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piyasasına yatırım yapan tasarruf sahiplerinin  hak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yararlarını</a:t>
            </a:r>
            <a:r>
              <a:rPr sz="2600" spc="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korumak,</a:t>
            </a:r>
            <a:endParaRPr sz="2600">
              <a:latin typeface="Candara"/>
              <a:cs typeface="Candara"/>
            </a:endParaRPr>
          </a:p>
          <a:p>
            <a:pPr marL="1018540" indent="-1006475">
              <a:lnSpc>
                <a:spcPct val="100000"/>
              </a:lnSpc>
              <a:spcBef>
                <a:spcPts val="630"/>
              </a:spcBef>
              <a:buClr>
                <a:srgbClr val="30B6FC"/>
              </a:buClr>
              <a:buFont typeface="Symbol"/>
              <a:buChar char=""/>
              <a:tabLst>
                <a:tab pos="1018540" algn="l"/>
                <a:tab pos="1019175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Piyasaların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adil ve etkin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çalışmasını</a:t>
            </a:r>
            <a:r>
              <a:rPr sz="2600" spc="-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sağlamaktır.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1695" marR="5080" indent="-310324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Sermaye </a:t>
            </a:r>
            <a:r>
              <a:rPr dirty="0"/>
              <a:t>Piyasası Kurulu’nun </a:t>
            </a:r>
            <a:r>
              <a:rPr spc="-55" dirty="0"/>
              <a:t>Temel  </a:t>
            </a:r>
            <a:r>
              <a:rPr spc="-5" dirty="0"/>
              <a:t>Amaçları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26842"/>
            <a:ext cx="7967980" cy="34347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14325" marR="817244" indent="-302260">
              <a:lnSpc>
                <a:spcPts val="2810"/>
              </a:lnSpc>
              <a:spcBef>
                <a:spcPts val="45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Kurul, gözetimi kapsamındaki şirketler tarafından  piyasaya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verilen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bilgilerin doğruluğunu</a:t>
            </a:r>
            <a:r>
              <a:rPr sz="2600" spc="-5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gözetir.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ts val="2810"/>
              </a:lnSpc>
              <a:spcBef>
                <a:spcPts val="620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  <a:tab pos="708914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“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Men</a:t>
            </a:r>
            <a:r>
              <a:rPr sz="2600" spc="5" dirty="0">
                <a:solidFill>
                  <a:srgbClr val="3333CC"/>
                </a:solidFill>
                <a:latin typeface="Candara"/>
                <a:cs typeface="Candara"/>
              </a:rPr>
              <a:t>k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ul</a:t>
            </a:r>
            <a:r>
              <a:rPr sz="2600" spc="10" dirty="0">
                <a:solidFill>
                  <a:srgbClr val="3333CC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kıy</a:t>
            </a:r>
            <a:r>
              <a:rPr sz="2600" spc="5" dirty="0">
                <a:solidFill>
                  <a:srgbClr val="3333CC"/>
                </a:solidFill>
                <a:latin typeface="Candara"/>
                <a:cs typeface="Candara"/>
              </a:rPr>
              <a:t>m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etler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i halka arz olun</a:t>
            </a:r>
            <a:r>
              <a:rPr sz="2600" spc="10" dirty="0">
                <a:solidFill>
                  <a:srgbClr val="3333CC"/>
                </a:solidFill>
                <a:latin typeface="Candara"/>
                <a:cs typeface="Candara"/>
              </a:rPr>
              <a:t>m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uş</a:t>
            </a:r>
            <a:r>
              <a:rPr sz="2600" spc="-25" dirty="0">
                <a:solidFill>
                  <a:srgbClr val="3333CC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şirketle</a:t>
            </a:r>
            <a:r>
              <a:rPr sz="2600" spc="-55" dirty="0">
                <a:solidFill>
                  <a:srgbClr val="3333CC"/>
                </a:solidFill>
                <a:latin typeface="Candara"/>
                <a:cs typeface="Candara"/>
              </a:rPr>
              <a:t>r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”	olarak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isimlendirilen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şirketlerin, ortak sayısı 250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veya</a:t>
            </a:r>
            <a:r>
              <a:rPr sz="26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daha</a:t>
            </a:r>
            <a:endParaRPr sz="2600">
              <a:latin typeface="Candara"/>
              <a:cs typeface="Candara"/>
            </a:endParaRPr>
          </a:p>
          <a:p>
            <a:pPr marL="314325">
              <a:lnSpc>
                <a:spcPts val="2610"/>
              </a:lnSpc>
              <a:tabLst>
                <a:tab pos="2323465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fazladır</a:t>
            </a: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 bu	şirketler Kurulun gözetimi</a:t>
            </a:r>
            <a:r>
              <a:rPr sz="2600" spc="-5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kapsamındaki</a:t>
            </a:r>
            <a:endParaRPr sz="2600">
              <a:latin typeface="Candara"/>
              <a:cs typeface="Candara"/>
            </a:endParaRPr>
          </a:p>
          <a:p>
            <a:pPr marL="314325">
              <a:lnSpc>
                <a:spcPts val="2965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şirketlerdir.</a:t>
            </a:r>
            <a:endParaRPr sz="2600">
              <a:latin typeface="Candara"/>
              <a:cs typeface="Candara"/>
            </a:endParaRPr>
          </a:p>
          <a:p>
            <a:pPr marL="314325" marR="840740" indent="-302260" algn="just">
              <a:lnSpc>
                <a:spcPts val="2810"/>
              </a:lnSpc>
              <a:spcBef>
                <a:spcPts val="665"/>
              </a:spcBef>
              <a:buClr>
                <a:srgbClr val="30B6FC"/>
              </a:buClr>
              <a:buFont typeface="Symbol"/>
              <a:buChar char=""/>
              <a:tabLst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Yanlış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yanıltıcı bilgilendirme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varsa Kurul aşağıdaki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yöntemleri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kullanarak idari veya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cezai yaptırımlar  uygular: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2385" marR="5080" indent="-38303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Sermaye </a:t>
            </a:r>
            <a:r>
              <a:rPr dirty="0"/>
              <a:t>Piyasası Kurulu’nun Gözetim  </a:t>
            </a:r>
            <a:r>
              <a:rPr spc="-5" dirty="0"/>
              <a:t>Alanı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942580" cy="2007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Kurul’un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denetleme 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inceleme yapan uzmanları;</a:t>
            </a:r>
            <a:endParaRPr sz="2600">
              <a:latin typeface="Candara"/>
              <a:cs typeface="Candara"/>
            </a:endParaRPr>
          </a:p>
          <a:p>
            <a:pPr marL="314325" marR="353060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işlemlerin yapıldığı yerde inceleme yapma, istedikleri  bütün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dokümanları kendilerine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sunulması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</a:t>
            </a:r>
            <a:r>
              <a:rPr sz="26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istenen</a:t>
            </a:r>
            <a:endParaRPr sz="2600">
              <a:latin typeface="Candara"/>
              <a:cs typeface="Candara"/>
            </a:endParaRPr>
          </a:p>
          <a:p>
            <a:pPr marL="314325" marR="5080">
              <a:lnSpc>
                <a:spcPct val="100000"/>
              </a:lnSpc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dokümanlardan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 kopyasını alma, bilgi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verecek kişileri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çağırarak görüşme yapma yetkilerine</a:t>
            </a:r>
            <a:r>
              <a:rPr sz="26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sahiptir.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2385" marR="5080" indent="-38303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Sermaye </a:t>
            </a:r>
            <a:r>
              <a:rPr dirty="0"/>
              <a:t>Piyasası Kurulu’nun Gözetim  </a:t>
            </a:r>
            <a:r>
              <a:rPr spc="-5" dirty="0"/>
              <a:t>Alanı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703820" cy="1611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508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Kollektif yatırım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kuruluşları,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tahvil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hisse senedi gibi  sermaye piyasası araçlarından oluşan</a:t>
            </a:r>
            <a:r>
              <a:rPr sz="2600" spc="-3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portföyler</a:t>
            </a:r>
            <a:endParaRPr sz="2600">
              <a:latin typeface="Candara"/>
              <a:cs typeface="Candara"/>
            </a:endParaRPr>
          </a:p>
          <a:p>
            <a:pPr marL="314325" marR="173355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oluşturmakta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tasarruf sahiplerinin bu portföylere  ortak olmalarını</a:t>
            </a:r>
            <a:r>
              <a:rPr sz="2600" spc="-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sağlamaktadırlar.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6214" y="638048"/>
            <a:ext cx="714755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Kollektif </a:t>
            </a:r>
            <a:r>
              <a:rPr sz="4900" spc="-15" dirty="0"/>
              <a:t>Yatırım</a:t>
            </a:r>
            <a:r>
              <a:rPr sz="4900" spc="25" dirty="0"/>
              <a:t> </a:t>
            </a:r>
            <a:r>
              <a:rPr sz="4900" spc="-5" dirty="0"/>
              <a:t>Kuruluşları</a:t>
            </a:r>
            <a:endParaRPr sz="4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684134" cy="2404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508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Bu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kuruluşlar,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profesyonel bir anlayışla oluşturdukları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yönettikleri portföylere ortak olan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profesyonel  bir şekilde portföy yönetme bilgi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olanağına sahip  olmayan tasarruf sahiplerine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daha düşük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 risk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düzeyinde daha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yüksek bir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getiri</a:t>
            </a: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sağlama</a:t>
            </a:r>
            <a:endParaRPr sz="2600">
              <a:latin typeface="Candara"/>
              <a:cs typeface="Candara"/>
            </a:endParaRPr>
          </a:p>
          <a:p>
            <a:pPr marL="314325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amacındadırlar.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6214" y="638048"/>
            <a:ext cx="714755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Kollektif </a:t>
            </a:r>
            <a:r>
              <a:rPr sz="4900" spc="-15" dirty="0"/>
              <a:t>Yatırım</a:t>
            </a:r>
            <a:r>
              <a:rPr sz="4900" spc="25" dirty="0"/>
              <a:t> </a:t>
            </a:r>
            <a:r>
              <a:rPr sz="4900" spc="-5" dirty="0"/>
              <a:t>Kuruluşları</a:t>
            </a:r>
            <a:endParaRPr sz="4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7990"/>
            <a:ext cx="7878445" cy="346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marR="5080" indent="-302260">
              <a:lnSpc>
                <a:spcPct val="100000"/>
              </a:lnSpc>
              <a:spcBef>
                <a:spcPts val="100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Bireysel yatırımcılar tasarruflarını; ihraççı şirketlerden, aracı 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kuruluşlardan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ya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da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menkul kıymet borsalarından menkul  kıymet satın alarak bir şekilde yatırıma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dönüştürebilirler.</a:t>
            </a:r>
            <a:endParaRPr sz="2400">
              <a:latin typeface="Candara"/>
              <a:cs typeface="Candara"/>
            </a:endParaRPr>
          </a:p>
          <a:p>
            <a:pPr marL="314325" marR="82550" indent="-30226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Ancak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menkul kıymetlere yatırım yapmak bilgi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uzmanlık  gerektirmektedir.</a:t>
            </a:r>
            <a:endParaRPr sz="2400">
              <a:latin typeface="Candara"/>
              <a:cs typeface="Candara"/>
            </a:endParaRPr>
          </a:p>
          <a:p>
            <a:pPr marL="314325" indent="-30226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Ayrıca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bireysel tasarruflar genelde yeterli bir tutarda</a:t>
            </a:r>
            <a:endParaRPr sz="2400">
              <a:latin typeface="Candara"/>
              <a:cs typeface="Candara"/>
            </a:endParaRPr>
          </a:p>
          <a:p>
            <a:pPr marL="314325" marR="125095">
              <a:lnSpc>
                <a:spcPct val="100000"/>
              </a:lnSpc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olmadığı için sınırlı bir yatırımla oluşturulan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yeteri kadar  çeşitlendirilemeyen bu portföyler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de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riskli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portföyler</a:t>
            </a:r>
            <a:endParaRPr sz="2400">
              <a:latin typeface="Candara"/>
              <a:cs typeface="Candara"/>
            </a:endParaRPr>
          </a:p>
          <a:p>
            <a:pPr marL="314325">
              <a:lnSpc>
                <a:spcPct val="100000"/>
              </a:lnSpc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olmaktadır.</a:t>
            </a:r>
            <a:endParaRPr sz="24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6214" y="638048"/>
            <a:ext cx="714755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Kollektif </a:t>
            </a:r>
            <a:r>
              <a:rPr sz="4900" spc="-15" dirty="0"/>
              <a:t>Yatırım</a:t>
            </a:r>
            <a:r>
              <a:rPr sz="4900" spc="25" dirty="0"/>
              <a:t> </a:t>
            </a:r>
            <a:r>
              <a:rPr sz="4900" spc="-5" dirty="0"/>
              <a:t>Kuruluşları</a:t>
            </a:r>
            <a:endParaRPr sz="4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853680" cy="2879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3746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Riskli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portföyler, bireysel yatırımcıların uygun bir getiri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elde edememelerinin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yanı sıra anaparalarının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da  kaybedilmesine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neden olabilir.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Bu sorunlardan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kaçınma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gereksinimi,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kollektif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yatırım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kuruluşları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olarak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adlandırılan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yatırım fonları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yatırım  ortaklıklarının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var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olma gerekçelerinin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önemlisi  olarak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kabul</a:t>
            </a: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edilebilir.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6214" y="638048"/>
            <a:ext cx="714755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Kollektif </a:t>
            </a:r>
            <a:r>
              <a:rPr sz="4900" spc="-15" dirty="0"/>
              <a:t>Yatırım</a:t>
            </a:r>
            <a:r>
              <a:rPr sz="4900" spc="25" dirty="0"/>
              <a:t> </a:t>
            </a:r>
            <a:r>
              <a:rPr sz="4900" spc="-5" dirty="0"/>
              <a:t>Kuruluşları</a:t>
            </a:r>
            <a:endParaRPr sz="4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739380" cy="2007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508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Kollektif yatırım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kuruluşları,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yasal yapılarına göre ayrı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bağımsız birer tüzel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kişilik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olarak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kurulduklarında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“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yatırım 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ortaklığı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” adı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alırlarken; başka bir tüzel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kişilik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tarafından bir sözleşme çerçevesinde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kurulduklarında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ise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“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fonu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” adı</a:t>
            </a:r>
            <a:r>
              <a:rPr sz="2600" spc="-4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almaktadırlar.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5879" y="343915"/>
            <a:ext cx="64312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Kollektif </a:t>
            </a:r>
            <a:r>
              <a:rPr spc="-15" dirty="0"/>
              <a:t>Yatırım</a:t>
            </a:r>
            <a:r>
              <a:rPr spc="-35" dirty="0"/>
              <a:t> </a:t>
            </a:r>
            <a:r>
              <a:rPr dirty="0"/>
              <a:t>Kuruluşları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988934" cy="327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36766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3333CC"/>
                </a:solidFill>
                <a:latin typeface="Candara"/>
                <a:cs typeface="Candara"/>
              </a:rPr>
              <a:t>Yatırım 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ortaklıkları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portföyü işletmek  amacıyla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anonim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şirket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şeklinde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hisse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senetlerini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halka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arz etmek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üzere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kurulan</a:t>
            </a:r>
            <a:r>
              <a:rPr sz="2600" spc="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kuruluşlardır.</a:t>
            </a:r>
            <a:endParaRPr sz="2600">
              <a:latin typeface="Candara"/>
              <a:cs typeface="Candara"/>
            </a:endParaRPr>
          </a:p>
          <a:p>
            <a:pPr marL="314325" marR="5080" indent="-302260" algn="just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ortaklıklarının temel fonksiyonu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küçük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tasarruf  sahiplerinin birikimlerini bir havuzda toplayarak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değişik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kıymetlerden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oluşacak bir portföye yatırmak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bu yolla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elde ettikleri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kazancı ortaklarına</a:t>
            </a:r>
            <a:r>
              <a:rPr sz="2600" spc="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payları</a:t>
            </a:r>
            <a:endParaRPr sz="2600">
              <a:latin typeface="Candara"/>
              <a:cs typeface="Candara"/>
            </a:endParaRPr>
          </a:p>
          <a:p>
            <a:pPr marL="314325" algn="just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oranında</a:t>
            </a:r>
            <a:r>
              <a:rPr sz="26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dağıtmaktır.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5752" y="638048"/>
            <a:ext cx="489267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5" dirty="0"/>
              <a:t>Yatırım</a:t>
            </a:r>
            <a:r>
              <a:rPr sz="4900" spc="-50" dirty="0"/>
              <a:t> </a:t>
            </a:r>
            <a:r>
              <a:rPr sz="4900" spc="-5" dirty="0"/>
              <a:t>Ortaklıkları</a:t>
            </a:r>
            <a:endParaRPr sz="4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5130" marR="508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405765" algn="l"/>
                <a:tab pos="406400" algn="l"/>
              </a:tabLst>
            </a:pPr>
            <a:r>
              <a:rPr spc="-10" dirty="0"/>
              <a:t>Yatırım </a:t>
            </a:r>
            <a:r>
              <a:rPr dirty="0"/>
              <a:t>ortaklıklarının </a:t>
            </a:r>
            <a:r>
              <a:rPr spc="-5" dirty="0"/>
              <a:t>diğer </a:t>
            </a:r>
            <a:r>
              <a:rPr dirty="0"/>
              <a:t>şirketlerden (ortaklıklardan)  farklıdır.</a:t>
            </a:r>
          </a:p>
          <a:p>
            <a:pPr marL="40513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405765" algn="l"/>
                <a:tab pos="406400" algn="l"/>
              </a:tabLst>
            </a:pPr>
            <a:r>
              <a:rPr dirty="0"/>
              <a:t>Çünkü, </a:t>
            </a:r>
            <a:r>
              <a:rPr dirty="0">
                <a:solidFill>
                  <a:srgbClr val="3333CC"/>
                </a:solidFill>
              </a:rPr>
              <a:t>faaliyet </a:t>
            </a:r>
            <a:r>
              <a:rPr spc="-5" dirty="0">
                <a:solidFill>
                  <a:srgbClr val="3333CC"/>
                </a:solidFill>
              </a:rPr>
              <a:t>alanları</a:t>
            </a:r>
            <a:r>
              <a:rPr spc="-5" dirty="0"/>
              <a:t>; </a:t>
            </a:r>
            <a:r>
              <a:rPr dirty="0"/>
              <a:t>yalnızca sermaye</a:t>
            </a:r>
            <a:r>
              <a:rPr spc="-40" dirty="0"/>
              <a:t> </a:t>
            </a:r>
            <a:r>
              <a:rPr dirty="0"/>
              <a:t>piyasası</a:t>
            </a:r>
          </a:p>
          <a:p>
            <a:pPr marL="405130" marR="387350">
              <a:lnSpc>
                <a:spcPct val="100000"/>
              </a:lnSpc>
            </a:pPr>
            <a:r>
              <a:rPr dirty="0"/>
              <a:t>araçları ile altın </a:t>
            </a:r>
            <a:r>
              <a:rPr spc="-5" dirty="0"/>
              <a:t>ve diğer kıymetli </a:t>
            </a:r>
            <a:r>
              <a:rPr dirty="0"/>
              <a:t>madenlerden oluşan  bir portföyün işletilmesi şeklinde</a:t>
            </a:r>
            <a:r>
              <a:rPr spc="-105" dirty="0"/>
              <a:t> </a:t>
            </a:r>
            <a:r>
              <a:rPr dirty="0">
                <a:solidFill>
                  <a:srgbClr val="3333CC"/>
                </a:solidFill>
              </a:rPr>
              <a:t>sınırlandırılmıştır</a:t>
            </a:r>
            <a:r>
              <a:rPr dirty="0"/>
              <a:t>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5752" y="638048"/>
            <a:ext cx="489267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5" dirty="0"/>
              <a:t>Yatırım</a:t>
            </a:r>
            <a:r>
              <a:rPr sz="4900" spc="-50" dirty="0"/>
              <a:t> </a:t>
            </a:r>
            <a:r>
              <a:rPr sz="4900" spc="-5" dirty="0"/>
              <a:t>Ortaklıkları</a:t>
            </a:r>
            <a:endParaRPr sz="4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782559" cy="335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18605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ortaklıkları, 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kapalı 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uçlu yatırım fonu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olarak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da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ifade</a:t>
            </a:r>
            <a:r>
              <a:rPr sz="26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edilmektedir.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Kapalı uçlu yatırım fonları, ülkemizdeki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ilgili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yasal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düzenlemelerde 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yatırım ortaklığı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adı altında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yatırım  fonlarından farklı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 şekilde</a:t>
            </a:r>
            <a:r>
              <a:rPr sz="2600" spc="-5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düzenlenmiştir.</a:t>
            </a:r>
            <a:endParaRPr sz="2600">
              <a:latin typeface="Candara"/>
              <a:cs typeface="Candara"/>
            </a:endParaRPr>
          </a:p>
          <a:p>
            <a:pPr marL="314325" marR="66294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ortaklıkları, kapalı uçludur. Çünkü, yatırım  ortaklıkların ortak sayısı sınırlıdır. Oysa,</a:t>
            </a:r>
            <a:r>
              <a:rPr sz="2600" spc="-6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endParaRPr sz="2600">
              <a:latin typeface="Candara"/>
              <a:cs typeface="Candara"/>
            </a:endParaRPr>
          </a:p>
          <a:p>
            <a:pPr marL="314325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fonlarının ortak sayısı ile ilgili bir sınır</a:t>
            </a:r>
            <a:r>
              <a:rPr sz="2600" spc="-6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yoktur.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5752" y="638048"/>
            <a:ext cx="489267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5" dirty="0"/>
              <a:t>Yatırım</a:t>
            </a:r>
            <a:r>
              <a:rPr sz="4900" spc="-50" dirty="0"/>
              <a:t> </a:t>
            </a:r>
            <a:r>
              <a:rPr sz="4900" spc="-5" dirty="0"/>
              <a:t>Ortaklıkları</a:t>
            </a:r>
            <a:endParaRPr sz="4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525384" cy="2483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73660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fonları, 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portföyü oluşturmak  amacıyla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kurulan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mal</a:t>
            </a:r>
            <a:r>
              <a:rPr sz="2600" b="1" spc="-35" dirty="0">
                <a:solidFill>
                  <a:srgbClr val="3333CC"/>
                </a:solidFill>
                <a:latin typeface="Candara"/>
                <a:cs typeface="Candara"/>
              </a:rPr>
              <a:t>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varlıkları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dır.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Tasarruf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sahipleri, fonlar tarafından çıkarılan</a:t>
            </a:r>
            <a:r>
              <a:rPr sz="2600" spc="-14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3333CC"/>
                </a:solidFill>
                <a:latin typeface="Candara"/>
                <a:cs typeface="Candara"/>
              </a:rPr>
              <a:t>katılma  </a:t>
            </a:r>
            <a:r>
              <a:rPr sz="2600" dirty="0">
                <a:solidFill>
                  <a:srgbClr val="3333CC"/>
                </a:solidFill>
                <a:latin typeface="Candara"/>
                <a:cs typeface="Candara"/>
              </a:rPr>
              <a:t>belgeleri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ni satın alarak 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kıymetlere</a:t>
            </a:r>
            <a:r>
              <a:rPr sz="26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endParaRPr sz="2600">
              <a:latin typeface="Candara"/>
              <a:cs typeface="Candara"/>
            </a:endParaRPr>
          </a:p>
          <a:p>
            <a:pPr marL="314325" marR="537210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yapma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böylece fonun oluşturduğu portföyün  gelirinden yararlanma olanağına</a:t>
            </a:r>
            <a:r>
              <a:rPr sz="2600" spc="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kavuşmaktadır.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32201" y="638048"/>
            <a:ext cx="381571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5" dirty="0"/>
              <a:t>Yatırım</a:t>
            </a:r>
            <a:r>
              <a:rPr sz="4900" spc="-50" dirty="0"/>
              <a:t> </a:t>
            </a:r>
            <a:r>
              <a:rPr sz="4900" spc="-10" dirty="0"/>
              <a:t>Fonları</a:t>
            </a:r>
            <a:endParaRPr sz="49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885828"/>
            <a:ext cx="7929880" cy="26993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73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fonları;</a:t>
            </a:r>
            <a:endParaRPr sz="26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90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riskin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 dağıtılması,</a:t>
            </a:r>
            <a:endParaRPr sz="24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profesyonel</a:t>
            </a:r>
            <a:r>
              <a:rPr sz="24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yönetim,</a:t>
            </a:r>
            <a:endParaRPr sz="24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menkul kıymet portföyü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işletmek,</a:t>
            </a:r>
            <a:endParaRPr sz="24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inançlı mülkiyet</a:t>
            </a:r>
            <a:r>
              <a:rPr sz="2400" spc="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ve</a:t>
            </a:r>
            <a:endParaRPr sz="24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mal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varlığının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korunması ilkelerine göre</a:t>
            </a:r>
            <a:r>
              <a:rPr sz="24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yönetilmelidirler.</a:t>
            </a:r>
            <a:endParaRPr sz="24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53053" y="638048"/>
            <a:ext cx="381571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5" dirty="0"/>
              <a:t>Yatırım</a:t>
            </a:r>
            <a:r>
              <a:rPr sz="4900" spc="-50" dirty="0"/>
              <a:t> </a:t>
            </a:r>
            <a:r>
              <a:rPr sz="4900" spc="-10" dirty="0"/>
              <a:t>Fonları</a:t>
            </a:r>
            <a:endParaRPr sz="49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908925" cy="2087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28257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ortaklıkları, 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portföyü işletmek  amacıyla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anonim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şirket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şeklinde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hisse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senetlerini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halka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arz etmek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üzere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kurulan</a:t>
            </a:r>
            <a:r>
              <a:rPr sz="2600" spc="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kuruluşlardır.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fonları ise, 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portföyü oluşturmak  amacıyla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kurulan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mal</a:t>
            </a:r>
            <a:r>
              <a:rPr sz="2600" b="1" spc="-35" dirty="0">
                <a:solidFill>
                  <a:srgbClr val="3333CC"/>
                </a:solidFill>
                <a:latin typeface="Candara"/>
                <a:cs typeface="Candara"/>
              </a:rPr>
              <a:t>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varlıkları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dır.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1850" marR="5080" indent="-19558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Yatırım </a:t>
            </a:r>
            <a:r>
              <a:rPr dirty="0"/>
              <a:t>Ortaklıkları ile </a:t>
            </a:r>
            <a:r>
              <a:rPr spc="-10" dirty="0"/>
              <a:t>Yatırım </a:t>
            </a:r>
            <a:r>
              <a:rPr spc="-5" dirty="0"/>
              <a:t>Fonları  Arasındaki </a:t>
            </a:r>
            <a:r>
              <a:rPr dirty="0"/>
              <a:t>Farklar-</a:t>
            </a:r>
            <a:r>
              <a:rPr spc="-10" dirty="0"/>
              <a:t> </a:t>
            </a:r>
            <a:r>
              <a:rPr dirty="0"/>
              <a:t>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885430" cy="2483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ortaklıklarında, tasarruf sahipleri</a:t>
            </a:r>
            <a:r>
              <a:rPr sz="2600" spc="-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yatırım</a:t>
            </a:r>
            <a:endParaRPr sz="2600">
              <a:latin typeface="Candara"/>
              <a:cs typeface="Candara"/>
            </a:endParaRPr>
          </a:p>
          <a:p>
            <a:pPr marL="314325" marR="5080" algn="just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ortaklıklarının halka arzedilmiş olan </a:t>
            </a:r>
            <a:r>
              <a:rPr sz="2600" spc="-15" dirty="0">
                <a:solidFill>
                  <a:srgbClr val="073D86"/>
                </a:solidFill>
                <a:latin typeface="Candara"/>
                <a:cs typeface="Candara"/>
              </a:rPr>
              <a:t>“</a:t>
            </a:r>
            <a:r>
              <a:rPr sz="2600" b="1" spc="-15" dirty="0">
                <a:solidFill>
                  <a:srgbClr val="3333CC"/>
                </a:solidFill>
                <a:latin typeface="Candara"/>
                <a:cs typeface="Candara"/>
              </a:rPr>
              <a:t>hisse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senetleri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”ni 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satın alarak yatırım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yaparlar.</a:t>
            </a:r>
            <a:endParaRPr sz="2600">
              <a:latin typeface="Candara"/>
              <a:cs typeface="Candara"/>
            </a:endParaRPr>
          </a:p>
          <a:p>
            <a:pPr marL="314325" marR="182880" indent="-302260" algn="just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960" algn="l"/>
              </a:tabLst>
            </a:pPr>
            <a:r>
              <a:rPr sz="2600" spc="-10" dirty="0">
                <a:solidFill>
                  <a:srgbClr val="073D86"/>
                </a:solidFill>
                <a:latin typeface="Candara"/>
                <a:cs typeface="Candara"/>
              </a:rPr>
              <a:t>Yatırım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fonlarında ise, tasarruf sahipleri yatırım fonlar  tarafından çıkarılan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“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katılma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belgeleri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”ni satın alarak  yatırım</a:t>
            </a:r>
            <a:r>
              <a:rPr sz="26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yaparlar.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1370" marR="5080" indent="-192532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Yatırım </a:t>
            </a:r>
            <a:r>
              <a:rPr dirty="0"/>
              <a:t>Ortaklıkları ile </a:t>
            </a:r>
            <a:r>
              <a:rPr spc="-10" dirty="0"/>
              <a:t>Yatırım </a:t>
            </a:r>
            <a:r>
              <a:rPr spc="-5" dirty="0"/>
              <a:t>Fonları  Arasındaki Farklar</a:t>
            </a:r>
            <a:r>
              <a:rPr spc="10" dirty="0"/>
              <a:t> </a:t>
            </a:r>
            <a:r>
              <a:rPr spc="-5" dirty="0"/>
              <a:t>-2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772400" cy="1691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20256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Aracı kurumlar,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sermaye piyasasında fon sunanlar ile  fon ihtiyacı olanlar arasındaki</a:t>
            </a:r>
            <a:r>
              <a:rPr sz="26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köprüdür.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Fonların,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sermaye gereksinimi olanlara aktarılmasında  aracılık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 ederler.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81908" y="638048"/>
            <a:ext cx="391667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Aracı</a:t>
            </a:r>
            <a:r>
              <a:rPr sz="4900" spc="-55" dirty="0"/>
              <a:t> </a:t>
            </a:r>
            <a:r>
              <a:rPr sz="4900" spc="-5" dirty="0"/>
              <a:t>Kurumlar</a:t>
            </a:r>
            <a:endParaRPr sz="49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966466"/>
            <a:ext cx="7959725" cy="327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84455" indent="-30226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kıymetlerin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ihraç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edilmesi 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satışında yapılan  aracılık faaliyetlerine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birincil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piyasa aracılık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faaliyetleri </a:t>
            </a:r>
            <a:r>
              <a:rPr sz="2600" b="1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denir.</a:t>
            </a:r>
            <a:endParaRPr sz="2600">
              <a:latin typeface="Candara"/>
              <a:cs typeface="Candara"/>
            </a:endParaRPr>
          </a:p>
          <a:p>
            <a:pPr marL="314325" marR="5080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İhraç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edilmiş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menkul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kıymetlerin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alınıp satılmasında, bir  başka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ifade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ile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el değiştirmesinde,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alıcı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satıcı 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emirlerinin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yerine getirilmesi amacıyla</a:t>
            </a:r>
            <a:r>
              <a:rPr sz="26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yürütülen</a:t>
            </a:r>
            <a:endParaRPr sz="2600">
              <a:latin typeface="Candara"/>
              <a:cs typeface="Candara"/>
            </a:endParaRPr>
          </a:p>
          <a:p>
            <a:pPr marL="314325" marR="1403985">
              <a:lnSpc>
                <a:spcPct val="100000"/>
              </a:lnSpc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aracılık faaliyetlerine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de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ikincil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piyasa </a:t>
            </a:r>
            <a:r>
              <a:rPr sz="2600" b="1" spc="-5" dirty="0">
                <a:solidFill>
                  <a:srgbClr val="3333CC"/>
                </a:solidFill>
                <a:latin typeface="Candara"/>
                <a:cs typeface="Candara"/>
              </a:rPr>
              <a:t>aracılık  </a:t>
            </a:r>
            <a:r>
              <a:rPr sz="2600" b="1" dirty="0">
                <a:solidFill>
                  <a:srgbClr val="3333CC"/>
                </a:solidFill>
                <a:latin typeface="Candara"/>
                <a:cs typeface="Candara"/>
              </a:rPr>
              <a:t>faaliyetleri</a:t>
            </a:r>
            <a:r>
              <a:rPr sz="2600" b="1" spc="-40" dirty="0">
                <a:solidFill>
                  <a:srgbClr val="3333CC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denir.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1236" y="638048"/>
            <a:ext cx="391667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Aracı</a:t>
            </a:r>
            <a:r>
              <a:rPr sz="4900" spc="-55" dirty="0"/>
              <a:t> </a:t>
            </a:r>
            <a:r>
              <a:rPr sz="4900" spc="-5" dirty="0"/>
              <a:t>Kurumlar</a:t>
            </a:r>
            <a:endParaRPr sz="4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137" y="2887573"/>
            <a:ext cx="6654165" cy="310007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7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Aracı</a:t>
            </a:r>
            <a:r>
              <a:rPr sz="26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kurumlar,</a:t>
            </a:r>
            <a:endParaRPr sz="2600">
              <a:latin typeface="Candara"/>
              <a:cs typeface="Candara"/>
            </a:endParaRPr>
          </a:p>
          <a:p>
            <a:pPr marL="314325" indent="-302260">
              <a:lnSpc>
                <a:spcPct val="100000"/>
              </a:lnSpc>
              <a:spcBef>
                <a:spcPts val="625"/>
              </a:spcBef>
              <a:buClr>
                <a:srgbClr val="30B6FC"/>
              </a:buClr>
              <a:buFont typeface="Symbol"/>
              <a:buChar char=""/>
              <a:tabLst>
                <a:tab pos="314325" algn="l"/>
                <a:tab pos="314960" algn="l"/>
              </a:tabLst>
            </a:pP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birincil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600" dirty="0">
                <a:solidFill>
                  <a:srgbClr val="073D86"/>
                </a:solidFill>
                <a:latin typeface="Candara"/>
                <a:cs typeface="Candara"/>
              </a:rPr>
              <a:t>ikincil aracılık faaliyetlerinin</a:t>
            </a:r>
            <a:r>
              <a:rPr sz="2600" spc="-4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073D86"/>
                </a:solidFill>
                <a:latin typeface="Candara"/>
                <a:cs typeface="Candara"/>
              </a:rPr>
              <a:t>dışında;</a:t>
            </a:r>
            <a:endParaRPr sz="26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8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yatırım konularında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danışmanlık,</a:t>
            </a:r>
            <a:endParaRPr sz="24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ana para, faiz, temettü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v.b.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gelirlerin</a:t>
            </a:r>
            <a:r>
              <a:rPr sz="24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tahsili,</a:t>
            </a:r>
            <a:endParaRPr sz="2400">
              <a:latin typeface="Candara"/>
              <a:cs typeface="Candara"/>
            </a:endParaRPr>
          </a:p>
          <a:p>
            <a:pPr marL="648335" lvl="1" indent="-30226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portföy</a:t>
            </a:r>
            <a:r>
              <a:rPr sz="24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yönetimi,</a:t>
            </a:r>
            <a:endParaRPr sz="2400">
              <a:latin typeface="Candara"/>
              <a:cs typeface="Candara"/>
            </a:endParaRPr>
          </a:p>
          <a:p>
            <a:pPr marL="648335" marR="41275" lvl="1" indent="-30226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648335" algn="l"/>
                <a:tab pos="64897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repo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ve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ters repo işlemleri gibi faaliyetlerde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de 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bulunabilmektedirler.</a:t>
            </a:r>
            <a:endParaRPr sz="24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1236" y="638048"/>
            <a:ext cx="3916679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0" dirty="0"/>
              <a:t>Aracı</a:t>
            </a:r>
            <a:r>
              <a:rPr sz="4900" spc="-55" dirty="0"/>
              <a:t> </a:t>
            </a:r>
            <a:r>
              <a:rPr sz="4900" spc="-5" dirty="0"/>
              <a:t>Kurumlar</a:t>
            </a:r>
            <a:endParaRPr sz="4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</TotalTime>
  <Words>877</Words>
  <Application>Microsoft Office PowerPoint</Application>
  <PresentationFormat>Özel</PresentationFormat>
  <Paragraphs>123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8" baseType="lpstr">
      <vt:lpstr>Arial</vt:lpstr>
      <vt:lpstr>Calibri</vt:lpstr>
      <vt:lpstr>Candara</vt:lpstr>
      <vt:lpstr>Symbol</vt:lpstr>
      <vt:lpstr>Office Theme</vt:lpstr>
      <vt:lpstr>FİNANSAL YÖNETİM</vt:lpstr>
      <vt:lpstr>Sermaye Piyasası Kurumları</vt:lpstr>
      <vt:lpstr>Sermaye Piyasası Kurumları</vt:lpstr>
      <vt:lpstr>Sermaye Piyasası Kurulu’nun  Oluşumu</vt:lpstr>
      <vt:lpstr>Sermaye Piyasası Kurulu’nun Temel  Görevi</vt:lpstr>
      <vt:lpstr>Sermaye Piyasası Kurulu’nun Temel  Amaçları</vt:lpstr>
      <vt:lpstr>Sermaye Piyasası Kurulu’nun Gözetim  Alanı</vt:lpstr>
      <vt:lpstr>Sermaye Piyasası Kurulu’nun Gözetim  Alanı</vt:lpstr>
      <vt:lpstr>Kollektif Yatırım Kuruluşları</vt:lpstr>
      <vt:lpstr>Kollektif Yatırım Kuruluşları</vt:lpstr>
      <vt:lpstr>Kollektif Yatırım Kuruluşları</vt:lpstr>
      <vt:lpstr>Kollektif Yatırım Kuruluşları</vt:lpstr>
      <vt:lpstr>Kollektif Yatırım Kuruluşları</vt:lpstr>
      <vt:lpstr>Yatırım Ortaklıkları</vt:lpstr>
      <vt:lpstr>Yatırım Ortaklıkları</vt:lpstr>
      <vt:lpstr>Yatırım Ortaklıkları</vt:lpstr>
      <vt:lpstr>Yatırım Fonları</vt:lpstr>
      <vt:lpstr>Yatırım Fonları</vt:lpstr>
      <vt:lpstr>Yatırım Ortaklıkları ile Yatırım Fonları  Arasındaki Farklar- 1</vt:lpstr>
      <vt:lpstr>Yatırım Ortaklıkları ile Yatırım Fonları  Arasındaki Farklar -2</vt:lpstr>
      <vt:lpstr>Aracı Kurumlar</vt:lpstr>
      <vt:lpstr>Aracı Kurumlar</vt:lpstr>
      <vt:lpstr>Aracı Kurumlar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Ders Adı (44 punto, kalın, ortalı)‏</dc:title>
  <dc:creator>ank uni</dc:creator>
  <cp:lastModifiedBy>Ali</cp:lastModifiedBy>
  <cp:revision>2</cp:revision>
  <dcterms:created xsi:type="dcterms:W3CDTF">2020-09-27T20:52:41Z</dcterms:created>
  <dcterms:modified xsi:type="dcterms:W3CDTF">2020-09-29T10:59:36Z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2020-09-27T00:00:00Z</vt:filetime>
  </property>
</Properties>
</file>