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32" r:id="rId2"/>
    <p:sldId id="333" r:id="rId3"/>
    <p:sldId id="334" r:id="rId4"/>
    <p:sldId id="335" r:id="rId5"/>
    <p:sldId id="336" r:id="rId6"/>
    <p:sldId id="337" r:id="rId7"/>
    <p:sldId id="338" r:id="rId8"/>
    <p:sldId id="339" r:id="rId9"/>
    <p:sldId id="340" r:id="rId10"/>
    <p:sldId id="341" r:id="rId11"/>
    <p:sldId id="342" r:id="rId12"/>
    <p:sldId id="343" r:id="rId13"/>
    <p:sldId id="344" r:id="rId14"/>
    <p:sldId id="345" r:id="rId15"/>
    <p:sldId id="346" r:id="rId16"/>
    <p:sldId id="347" r:id="rId17"/>
    <p:sldId id="348" r:id="rId18"/>
    <p:sldId id="349" r:id="rId19"/>
    <p:sldId id="350" r:id="rId20"/>
    <p:sldId id="351" r:id="rId21"/>
    <p:sldId id="352" r:id="rId22"/>
    <p:sldId id="353" r:id="rId23"/>
    <p:sldId id="354" r:id="rId24"/>
    <p:sldId id="355" r:id="rId25"/>
    <p:sldId id="356" r:id="rId2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0" d="100"/>
          <a:sy n="90" d="100"/>
        </p:scale>
        <p:origin x="57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3FA43B1-A848-4306-947D-A8C7880B4A13}"/>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06F1E3F8-F2CF-4515-AEB7-F5D491D9E2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A54A836C-61FC-4BB8-9220-71823F9B8C72}"/>
              </a:ext>
            </a:extLst>
          </p:cNvPr>
          <p:cNvSpPr>
            <a:spLocks noGrp="1"/>
          </p:cNvSpPr>
          <p:nvPr>
            <p:ph type="dt" sz="half" idx="10"/>
          </p:nvPr>
        </p:nvSpPr>
        <p:spPr/>
        <p:txBody>
          <a:bodyPr/>
          <a:lstStyle/>
          <a:p>
            <a:fld id="{9869E0D0-1EE3-4E2C-948A-616974A12904}" type="datetimeFigureOut">
              <a:rPr lang="tr-TR" smtClean="0"/>
              <a:t>25.10.2019</a:t>
            </a:fld>
            <a:endParaRPr lang="tr-TR"/>
          </a:p>
        </p:txBody>
      </p:sp>
      <p:sp>
        <p:nvSpPr>
          <p:cNvPr id="5" name="Alt Bilgi Yer Tutucusu 4">
            <a:extLst>
              <a:ext uri="{FF2B5EF4-FFF2-40B4-BE49-F238E27FC236}">
                <a16:creationId xmlns:a16="http://schemas.microsoft.com/office/drawing/2014/main" id="{E9A8638C-08B3-459D-AEA0-1234E57F806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7BB9B58F-E557-44C4-83EA-D86B9FC75474}"/>
              </a:ext>
            </a:extLst>
          </p:cNvPr>
          <p:cNvSpPr>
            <a:spLocks noGrp="1"/>
          </p:cNvSpPr>
          <p:nvPr>
            <p:ph type="sldNum" sz="quarter" idx="12"/>
          </p:nvPr>
        </p:nvSpPr>
        <p:spPr/>
        <p:txBody>
          <a:bodyPr/>
          <a:lstStyle/>
          <a:p>
            <a:fld id="{BB5A8BAA-7FA6-47F9-9474-A54DF57D49D1}" type="slidenum">
              <a:rPr lang="tr-TR" smtClean="0"/>
              <a:t>‹#›</a:t>
            </a:fld>
            <a:endParaRPr lang="tr-TR"/>
          </a:p>
        </p:txBody>
      </p:sp>
    </p:spTree>
    <p:extLst>
      <p:ext uri="{BB962C8B-B14F-4D97-AF65-F5344CB8AC3E}">
        <p14:creationId xmlns:p14="http://schemas.microsoft.com/office/powerpoint/2010/main" val="2130160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38B52D5-4C99-4BF9-865F-E7648EA97346}"/>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15E92B22-0A08-4E3E-8D8A-A17CF1CBFBE5}"/>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18231C3-A7B1-457B-B0D5-9383DD9838F7}"/>
              </a:ext>
            </a:extLst>
          </p:cNvPr>
          <p:cNvSpPr>
            <a:spLocks noGrp="1"/>
          </p:cNvSpPr>
          <p:nvPr>
            <p:ph type="dt" sz="half" idx="10"/>
          </p:nvPr>
        </p:nvSpPr>
        <p:spPr/>
        <p:txBody>
          <a:bodyPr/>
          <a:lstStyle/>
          <a:p>
            <a:fld id="{9869E0D0-1EE3-4E2C-948A-616974A12904}" type="datetimeFigureOut">
              <a:rPr lang="tr-TR" smtClean="0"/>
              <a:t>25.10.2019</a:t>
            </a:fld>
            <a:endParaRPr lang="tr-TR"/>
          </a:p>
        </p:txBody>
      </p:sp>
      <p:sp>
        <p:nvSpPr>
          <p:cNvPr id="5" name="Alt Bilgi Yer Tutucusu 4">
            <a:extLst>
              <a:ext uri="{FF2B5EF4-FFF2-40B4-BE49-F238E27FC236}">
                <a16:creationId xmlns:a16="http://schemas.microsoft.com/office/drawing/2014/main" id="{EDE24402-1FE2-428C-B188-764FC093597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F9BF212-E470-43B9-972B-C2968536A57C}"/>
              </a:ext>
            </a:extLst>
          </p:cNvPr>
          <p:cNvSpPr>
            <a:spLocks noGrp="1"/>
          </p:cNvSpPr>
          <p:nvPr>
            <p:ph type="sldNum" sz="quarter" idx="12"/>
          </p:nvPr>
        </p:nvSpPr>
        <p:spPr/>
        <p:txBody>
          <a:bodyPr/>
          <a:lstStyle/>
          <a:p>
            <a:fld id="{BB5A8BAA-7FA6-47F9-9474-A54DF57D49D1}" type="slidenum">
              <a:rPr lang="tr-TR" smtClean="0"/>
              <a:t>‹#›</a:t>
            </a:fld>
            <a:endParaRPr lang="tr-TR"/>
          </a:p>
        </p:txBody>
      </p:sp>
    </p:spTree>
    <p:extLst>
      <p:ext uri="{BB962C8B-B14F-4D97-AF65-F5344CB8AC3E}">
        <p14:creationId xmlns:p14="http://schemas.microsoft.com/office/powerpoint/2010/main" val="4014093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203D3CF-CA49-46FE-ADB8-3938DEBA512E}"/>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79F0DBF0-2105-467A-9C68-6C020767E1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35A71D84-E800-4B20-B72D-1D6057FCB652}"/>
              </a:ext>
            </a:extLst>
          </p:cNvPr>
          <p:cNvSpPr>
            <a:spLocks noGrp="1"/>
          </p:cNvSpPr>
          <p:nvPr>
            <p:ph type="dt" sz="half" idx="10"/>
          </p:nvPr>
        </p:nvSpPr>
        <p:spPr/>
        <p:txBody>
          <a:bodyPr/>
          <a:lstStyle/>
          <a:p>
            <a:fld id="{9869E0D0-1EE3-4E2C-948A-616974A12904}" type="datetimeFigureOut">
              <a:rPr lang="tr-TR" smtClean="0"/>
              <a:t>25.10.2019</a:t>
            </a:fld>
            <a:endParaRPr lang="tr-TR"/>
          </a:p>
        </p:txBody>
      </p:sp>
      <p:sp>
        <p:nvSpPr>
          <p:cNvPr id="5" name="Alt Bilgi Yer Tutucusu 4">
            <a:extLst>
              <a:ext uri="{FF2B5EF4-FFF2-40B4-BE49-F238E27FC236}">
                <a16:creationId xmlns:a16="http://schemas.microsoft.com/office/drawing/2014/main" id="{354ED803-6091-44BB-9CDB-00C7BB39FE0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28EAD3B-7678-41D6-A01F-1CF42A97745B}"/>
              </a:ext>
            </a:extLst>
          </p:cNvPr>
          <p:cNvSpPr>
            <a:spLocks noGrp="1"/>
          </p:cNvSpPr>
          <p:nvPr>
            <p:ph type="sldNum" sz="quarter" idx="12"/>
          </p:nvPr>
        </p:nvSpPr>
        <p:spPr/>
        <p:txBody>
          <a:bodyPr/>
          <a:lstStyle/>
          <a:p>
            <a:fld id="{BB5A8BAA-7FA6-47F9-9474-A54DF57D49D1}" type="slidenum">
              <a:rPr lang="tr-TR" smtClean="0"/>
              <a:t>‹#›</a:t>
            </a:fld>
            <a:endParaRPr lang="tr-TR"/>
          </a:p>
        </p:txBody>
      </p:sp>
    </p:spTree>
    <p:extLst>
      <p:ext uri="{BB962C8B-B14F-4D97-AF65-F5344CB8AC3E}">
        <p14:creationId xmlns:p14="http://schemas.microsoft.com/office/powerpoint/2010/main" val="728655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12FB597-8249-4B74-9851-E5EC443800A3}"/>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75F9D152-3856-45BA-9254-25BF3245E29A}"/>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7D998340-7812-4708-BA80-653F14A16767}"/>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DBAAEBA2-794D-4289-B12C-C257B6FA7B49}"/>
              </a:ext>
            </a:extLst>
          </p:cNvPr>
          <p:cNvSpPr>
            <a:spLocks noGrp="1"/>
          </p:cNvSpPr>
          <p:nvPr>
            <p:ph type="dt" sz="half" idx="10"/>
          </p:nvPr>
        </p:nvSpPr>
        <p:spPr/>
        <p:txBody>
          <a:bodyPr/>
          <a:lstStyle/>
          <a:p>
            <a:fld id="{9869E0D0-1EE3-4E2C-948A-616974A12904}" type="datetimeFigureOut">
              <a:rPr lang="tr-TR" smtClean="0"/>
              <a:t>25.10.2019</a:t>
            </a:fld>
            <a:endParaRPr lang="tr-TR"/>
          </a:p>
        </p:txBody>
      </p:sp>
      <p:sp>
        <p:nvSpPr>
          <p:cNvPr id="6" name="Alt Bilgi Yer Tutucusu 5">
            <a:extLst>
              <a:ext uri="{FF2B5EF4-FFF2-40B4-BE49-F238E27FC236}">
                <a16:creationId xmlns:a16="http://schemas.microsoft.com/office/drawing/2014/main" id="{65BB1267-DABF-45A0-9857-3BBDD18A70E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0D77348-5D88-47CA-95AE-311D010EF54F}"/>
              </a:ext>
            </a:extLst>
          </p:cNvPr>
          <p:cNvSpPr>
            <a:spLocks noGrp="1"/>
          </p:cNvSpPr>
          <p:nvPr>
            <p:ph type="sldNum" sz="quarter" idx="12"/>
          </p:nvPr>
        </p:nvSpPr>
        <p:spPr/>
        <p:txBody>
          <a:bodyPr/>
          <a:lstStyle/>
          <a:p>
            <a:fld id="{BB5A8BAA-7FA6-47F9-9474-A54DF57D49D1}" type="slidenum">
              <a:rPr lang="tr-TR" smtClean="0"/>
              <a:t>‹#›</a:t>
            </a:fld>
            <a:endParaRPr lang="tr-TR"/>
          </a:p>
        </p:txBody>
      </p:sp>
    </p:spTree>
    <p:extLst>
      <p:ext uri="{BB962C8B-B14F-4D97-AF65-F5344CB8AC3E}">
        <p14:creationId xmlns:p14="http://schemas.microsoft.com/office/powerpoint/2010/main" val="2967129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54155A1-74AC-4A2F-BCCF-A8EC89F4FEDE}"/>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F269EF5-C199-4F77-A82A-26FC0E2BB4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71B0BE93-04B4-41E8-AC13-8D361E54C4AA}"/>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CB687BD6-94AE-49F4-BF68-15D76EA419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23A29D04-728D-4821-8B40-55D42D9AD9A8}"/>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CEA71253-FC2E-42B2-A2C4-8766E3206B3C}"/>
              </a:ext>
            </a:extLst>
          </p:cNvPr>
          <p:cNvSpPr>
            <a:spLocks noGrp="1"/>
          </p:cNvSpPr>
          <p:nvPr>
            <p:ph type="dt" sz="half" idx="10"/>
          </p:nvPr>
        </p:nvSpPr>
        <p:spPr/>
        <p:txBody>
          <a:bodyPr/>
          <a:lstStyle/>
          <a:p>
            <a:fld id="{9869E0D0-1EE3-4E2C-948A-616974A12904}" type="datetimeFigureOut">
              <a:rPr lang="tr-TR" smtClean="0"/>
              <a:t>25.10.2019</a:t>
            </a:fld>
            <a:endParaRPr lang="tr-TR"/>
          </a:p>
        </p:txBody>
      </p:sp>
      <p:sp>
        <p:nvSpPr>
          <p:cNvPr id="8" name="Alt Bilgi Yer Tutucusu 7">
            <a:extLst>
              <a:ext uri="{FF2B5EF4-FFF2-40B4-BE49-F238E27FC236}">
                <a16:creationId xmlns:a16="http://schemas.microsoft.com/office/drawing/2014/main" id="{3D078111-7369-415D-9B06-466CC0EF7CED}"/>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ADC4562F-C67A-4A84-A613-2BB9D64E7580}"/>
              </a:ext>
            </a:extLst>
          </p:cNvPr>
          <p:cNvSpPr>
            <a:spLocks noGrp="1"/>
          </p:cNvSpPr>
          <p:nvPr>
            <p:ph type="sldNum" sz="quarter" idx="12"/>
          </p:nvPr>
        </p:nvSpPr>
        <p:spPr/>
        <p:txBody>
          <a:bodyPr/>
          <a:lstStyle/>
          <a:p>
            <a:fld id="{BB5A8BAA-7FA6-47F9-9474-A54DF57D49D1}" type="slidenum">
              <a:rPr lang="tr-TR" smtClean="0"/>
              <a:t>‹#›</a:t>
            </a:fld>
            <a:endParaRPr lang="tr-TR"/>
          </a:p>
        </p:txBody>
      </p:sp>
    </p:spTree>
    <p:extLst>
      <p:ext uri="{BB962C8B-B14F-4D97-AF65-F5344CB8AC3E}">
        <p14:creationId xmlns:p14="http://schemas.microsoft.com/office/powerpoint/2010/main" val="1873545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1500AAA-4701-45CD-ADCA-68384D72EEF4}"/>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596F7691-9B6B-46D2-A373-B0A6F1281B32}"/>
              </a:ext>
            </a:extLst>
          </p:cNvPr>
          <p:cNvSpPr>
            <a:spLocks noGrp="1"/>
          </p:cNvSpPr>
          <p:nvPr>
            <p:ph type="dt" sz="half" idx="10"/>
          </p:nvPr>
        </p:nvSpPr>
        <p:spPr/>
        <p:txBody>
          <a:bodyPr/>
          <a:lstStyle/>
          <a:p>
            <a:fld id="{9869E0D0-1EE3-4E2C-948A-616974A12904}" type="datetimeFigureOut">
              <a:rPr lang="tr-TR" smtClean="0"/>
              <a:t>25.10.2019</a:t>
            </a:fld>
            <a:endParaRPr lang="tr-TR"/>
          </a:p>
        </p:txBody>
      </p:sp>
      <p:sp>
        <p:nvSpPr>
          <p:cNvPr id="4" name="Alt Bilgi Yer Tutucusu 3">
            <a:extLst>
              <a:ext uri="{FF2B5EF4-FFF2-40B4-BE49-F238E27FC236}">
                <a16:creationId xmlns:a16="http://schemas.microsoft.com/office/drawing/2014/main" id="{7459443F-6CEE-4B2E-8797-6788DFEFB484}"/>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C81B8696-ACC0-46A7-B8CD-E35C3023E5B8}"/>
              </a:ext>
            </a:extLst>
          </p:cNvPr>
          <p:cNvSpPr>
            <a:spLocks noGrp="1"/>
          </p:cNvSpPr>
          <p:nvPr>
            <p:ph type="sldNum" sz="quarter" idx="12"/>
          </p:nvPr>
        </p:nvSpPr>
        <p:spPr/>
        <p:txBody>
          <a:bodyPr/>
          <a:lstStyle/>
          <a:p>
            <a:fld id="{BB5A8BAA-7FA6-47F9-9474-A54DF57D49D1}" type="slidenum">
              <a:rPr lang="tr-TR" smtClean="0"/>
              <a:t>‹#›</a:t>
            </a:fld>
            <a:endParaRPr lang="tr-TR"/>
          </a:p>
        </p:txBody>
      </p:sp>
    </p:spTree>
    <p:extLst>
      <p:ext uri="{BB962C8B-B14F-4D97-AF65-F5344CB8AC3E}">
        <p14:creationId xmlns:p14="http://schemas.microsoft.com/office/powerpoint/2010/main" val="1940047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1B6A5FF4-E6E4-4744-80A8-E2982C3351D3}"/>
              </a:ext>
            </a:extLst>
          </p:cNvPr>
          <p:cNvSpPr>
            <a:spLocks noGrp="1"/>
          </p:cNvSpPr>
          <p:nvPr>
            <p:ph type="dt" sz="half" idx="10"/>
          </p:nvPr>
        </p:nvSpPr>
        <p:spPr/>
        <p:txBody>
          <a:bodyPr/>
          <a:lstStyle/>
          <a:p>
            <a:fld id="{9869E0D0-1EE3-4E2C-948A-616974A12904}" type="datetimeFigureOut">
              <a:rPr lang="tr-TR" smtClean="0"/>
              <a:t>25.10.2019</a:t>
            </a:fld>
            <a:endParaRPr lang="tr-TR"/>
          </a:p>
        </p:txBody>
      </p:sp>
      <p:sp>
        <p:nvSpPr>
          <p:cNvPr id="3" name="Alt Bilgi Yer Tutucusu 2">
            <a:extLst>
              <a:ext uri="{FF2B5EF4-FFF2-40B4-BE49-F238E27FC236}">
                <a16:creationId xmlns:a16="http://schemas.microsoft.com/office/drawing/2014/main" id="{A8518421-C46B-4BCD-9D87-4C440C061254}"/>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614136F0-47EC-4303-BCE3-E25C7C7CD857}"/>
              </a:ext>
            </a:extLst>
          </p:cNvPr>
          <p:cNvSpPr>
            <a:spLocks noGrp="1"/>
          </p:cNvSpPr>
          <p:nvPr>
            <p:ph type="sldNum" sz="quarter" idx="12"/>
          </p:nvPr>
        </p:nvSpPr>
        <p:spPr/>
        <p:txBody>
          <a:bodyPr/>
          <a:lstStyle/>
          <a:p>
            <a:fld id="{BB5A8BAA-7FA6-47F9-9474-A54DF57D49D1}" type="slidenum">
              <a:rPr lang="tr-TR" smtClean="0"/>
              <a:t>‹#›</a:t>
            </a:fld>
            <a:endParaRPr lang="tr-TR"/>
          </a:p>
        </p:txBody>
      </p:sp>
    </p:spTree>
    <p:extLst>
      <p:ext uri="{BB962C8B-B14F-4D97-AF65-F5344CB8AC3E}">
        <p14:creationId xmlns:p14="http://schemas.microsoft.com/office/powerpoint/2010/main" val="4276495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29EC15D-DC1C-444A-8ED2-0BB75E4C821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5E191F8E-C345-4D01-800C-7F1D816D2E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411E81B1-C1F9-4418-9B1D-C3D014ECC1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D2031D98-023E-4712-BB40-4FD844138C57}"/>
              </a:ext>
            </a:extLst>
          </p:cNvPr>
          <p:cNvSpPr>
            <a:spLocks noGrp="1"/>
          </p:cNvSpPr>
          <p:nvPr>
            <p:ph type="dt" sz="half" idx="10"/>
          </p:nvPr>
        </p:nvSpPr>
        <p:spPr/>
        <p:txBody>
          <a:bodyPr/>
          <a:lstStyle/>
          <a:p>
            <a:fld id="{9869E0D0-1EE3-4E2C-948A-616974A12904}" type="datetimeFigureOut">
              <a:rPr lang="tr-TR" smtClean="0"/>
              <a:t>25.10.2019</a:t>
            </a:fld>
            <a:endParaRPr lang="tr-TR"/>
          </a:p>
        </p:txBody>
      </p:sp>
      <p:sp>
        <p:nvSpPr>
          <p:cNvPr id="6" name="Alt Bilgi Yer Tutucusu 5">
            <a:extLst>
              <a:ext uri="{FF2B5EF4-FFF2-40B4-BE49-F238E27FC236}">
                <a16:creationId xmlns:a16="http://schemas.microsoft.com/office/drawing/2014/main" id="{EBB1E142-C4A5-4E28-94E2-BECE05C823E1}"/>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814F8B45-AA6B-4A69-956D-148680813077}"/>
              </a:ext>
            </a:extLst>
          </p:cNvPr>
          <p:cNvSpPr>
            <a:spLocks noGrp="1"/>
          </p:cNvSpPr>
          <p:nvPr>
            <p:ph type="sldNum" sz="quarter" idx="12"/>
          </p:nvPr>
        </p:nvSpPr>
        <p:spPr/>
        <p:txBody>
          <a:bodyPr/>
          <a:lstStyle/>
          <a:p>
            <a:fld id="{BB5A8BAA-7FA6-47F9-9474-A54DF57D49D1}" type="slidenum">
              <a:rPr lang="tr-TR" smtClean="0"/>
              <a:t>‹#›</a:t>
            </a:fld>
            <a:endParaRPr lang="tr-TR"/>
          </a:p>
        </p:txBody>
      </p:sp>
    </p:spTree>
    <p:extLst>
      <p:ext uri="{BB962C8B-B14F-4D97-AF65-F5344CB8AC3E}">
        <p14:creationId xmlns:p14="http://schemas.microsoft.com/office/powerpoint/2010/main" val="3482872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544BB88-A4E0-46D5-8167-5169B222F593}"/>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7DECFD6C-6306-4C62-AD86-239F002FA2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558DAF14-1F2C-4727-96A2-470BEC4D8A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81666492-B4E6-45F1-B55D-8A0C09794990}"/>
              </a:ext>
            </a:extLst>
          </p:cNvPr>
          <p:cNvSpPr>
            <a:spLocks noGrp="1"/>
          </p:cNvSpPr>
          <p:nvPr>
            <p:ph type="dt" sz="half" idx="10"/>
          </p:nvPr>
        </p:nvSpPr>
        <p:spPr/>
        <p:txBody>
          <a:bodyPr/>
          <a:lstStyle/>
          <a:p>
            <a:fld id="{9869E0D0-1EE3-4E2C-948A-616974A12904}" type="datetimeFigureOut">
              <a:rPr lang="tr-TR" smtClean="0"/>
              <a:t>25.10.2019</a:t>
            </a:fld>
            <a:endParaRPr lang="tr-TR"/>
          </a:p>
        </p:txBody>
      </p:sp>
      <p:sp>
        <p:nvSpPr>
          <p:cNvPr id="6" name="Alt Bilgi Yer Tutucusu 5">
            <a:extLst>
              <a:ext uri="{FF2B5EF4-FFF2-40B4-BE49-F238E27FC236}">
                <a16:creationId xmlns:a16="http://schemas.microsoft.com/office/drawing/2014/main" id="{50CD50AE-4B04-4CA8-B607-CFCE8BA1E6B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5E9B2F9-6F23-4B77-BD48-27B8C7003CD3}"/>
              </a:ext>
            </a:extLst>
          </p:cNvPr>
          <p:cNvSpPr>
            <a:spLocks noGrp="1"/>
          </p:cNvSpPr>
          <p:nvPr>
            <p:ph type="sldNum" sz="quarter" idx="12"/>
          </p:nvPr>
        </p:nvSpPr>
        <p:spPr/>
        <p:txBody>
          <a:bodyPr/>
          <a:lstStyle/>
          <a:p>
            <a:fld id="{BB5A8BAA-7FA6-47F9-9474-A54DF57D49D1}" type="slidenum">
              <a:rPr lang="tr-TR" smtClean="0"/>
              <a:t>‹#›</a:t>
            </a:fld>
            <a:endParaRPr lang="tr-TR"/>
          </a:p>
        </p:txBody>
      </p:sp>
    </p:spTree>
    <p:extLst>
      <p:ext uri="{BB962C8B-B14F-4D97-AF65-F5344CB8AC3E}">
        <p14:creationId xmlns:p14="http://schemas.microsoft.com/office/powerpoint/2010/main" val="3093983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914A83C-CC9C-4DFA-9C45-64983FF892BC}"/>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6E89D4E6-39E9-49C4-ADBA-28F9CAD58ED4}"/>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27539AA-7EA9-4B97-8E9C-6C250C0036EB}"/>
              </a:ext>
            </a:extLst>
          </p:cNvPr>
          <p:cNvSpPr>
            <a:spLocks noGrp="1"/>
          </p:cNvSpPr>
          <p:nvPr>
            <p:ph type="dt" sz="half" idx="10"/>
          </p:nvPr>
        </p:nvSpPr>
        <p:spPr/>
        <p:txBody>
          <a:bodyPr/>
          <a:lstStyle/>
          <a:p>
            <a:fld id="{9869E0D0-1EE3-4E2C-948A-616974A12904}" type="datetimeFigureOut">
              <a:rPr lang="tr-TR" smtClean="0"/>
              <a:t>25.10.2019</a:t>
            </a:fld>
            <a:endParaRPr lang="tr-TR"/>
          </a:p>
        </p:txBody>
      </p:sp>
      <p:sp>
        <p:nvSpPr>
          <p:cNvPr id="5" name="Alt Bilgi Yer Tutucusu 4">
            <a:extLst>
              <a:ext uri="{FF2B5EF4-FFF2-40B4-BE49-F238E27FC236}">
                <a16:creationId xmlns:a16="http://schemas.microsoft.com/office/drawing/2014/main" id="{DBBFE209-C339-43A4-9769-BE3E79830B7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98C8F82-51E1-482B-A917-3395B8350397}"/>
              </a:ext>
            </a:extLst>
          </p:cNvPr>
          <p:cNvSpPr>
            <a:spLocks noGrp="1"/>
          </p:cNvSpPr>
          <p:nvPr>
            <p:ph type="sldNum" sz="quarter" idx="12"/>
          </p:nvPr>
        </p:nvSpPr>
        <p:spPr/>
        <p:txBody>
          <a:bodyPr/>
          <a:lstStyle/>
          <a:p>
            <a:fld id="{BB5A8BAA-7FA6-47F9-9474-A54DF57D49D1}" type="slidenum">
              <a:rPr lang="tr-TR" smtClean="0"/>
              <a:t>‹#›</a:t>
            </a:fld>
            <a:endParaRPr lang="tr-TR"/>
          </a:p>
        </p:txBody>
      </p:sp>
    </p:spTree>
    <p:extLst>
      <p:ext uri="{BB962C8B-B14F-4D97-AF65-F5344CB8AC3E}">
        <p14:creationId xmlns:p14="http://schemas.microsoft.com/office/powerpoint/2010/main" val="1844769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416DDC50-A948-4880-8883-5DEE6846EA0D}"/>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1776DB0A-2D1E-43B8-A02D-2D7B9C8A1EC7}"/>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5582723-FB1D-4627-92C6-B0C47687B26F}"/>
              </a:ext>
            </a:extLst>
          </p:cNvPr>
          <p:cNvSpPr>
            <a:spLocks noGrp="1"/>
          </p:cNvSpPr>
          <p:nvPr>
            <p:ph type="dt" sz="half" idx="10"/>
          </p:nvPr>
        </p:nvSpPr>
        <p:spPr/>
        <p:txBody>
          <a:bodyPr/>
          <a:lstStyle/>
          <a:p>
            <a:fld id="{9869E0D0-1EE3-4E2C-948A-616974A12904}" type="datetimeFigureOut">
              <a:rPr lang="tr-TR" smtClean="0"/>
              <a:t>25.10.2019</a:t>
            </a:fld>
            <a:endParaRPr lang="tr-TR"/>
          </a:p>
        </p:txBody>
      </p:sp>
      <p:sp>
        <p:nvSpPr>
          <p:cNvPr id="5" name="Alt Bilgi Yer Tutucusu 4">
            <a:extLst>
              <a:ext uri="{FF2B5EF4-FFF2-40B4-BE49-F238E27FC236}">
                <a16:creationId xmlns:a16="http://schemas.microsoft.com/office/drawing/2014/main" id="{2E621794-978D-4D58-9E19-2D03B2476E4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BACE0CF-BFAC-4D80-8B19-2D30442E8ED2}"/>
              </a:ext>
            </a:extLst>
          </p:cNvPr>
          <p:cNvSpPr>
            <a:spLocks noGrp="1"/>
          </p:cNvSpPr>
          <p:nvPr>
            <p:ph type="sldNum" sz="quarter" idx="12"/>
          </p:nvPr>
        </p:nvSpPr>
        <p:spPr/>
        <p:txBody>
          <a:bodyPr/>
          <a:lstStyle/>
          <a:p>
            <a:fld id="{BB5A8BAA-7FA6-47F9-9474-A54DF57D49D1}" type="slidenum">
              <a:rPr lang="tr-TR" smtClean="0"/>
              <a:t>‹#›</a:t>
            </a:fld>
            <a:endParaRPr lang="tr-TR"/>
          </a:p>
        </p:txBody>
      </p:sp>
    </p:spTree>
    <p:extLst>
      <p:ext uri="{BB962C8B-B14F-4D97-AF65-F5344CB8AC3E}">
        <p14:creationId xmlns:p14="http://schemas.microsoft.com/office/powerpoint/2010/main" val="2251793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5FE5F93A-D44A-4B98-8673-BCCE793A1A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793910A-7516-4355-8838-464D633139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1A02821-61D7-4348-8A14-151574C29E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69E0D0-1EE3-4E2C-948A-616974A12904}" type="datetimeFigureOut">
              <a:rPr lang="tr-TR" smtClean="0"/>
              <a:t>25.10.2019</a:t>
            </a:fld>
            <a:endParaRPr lang="tr-TR"/>
          </a:p>
        </p:txBody>
      </p:sp>
      <p:sp>
        <p:nvSpPr>
          <p:cNvPr id="5" name="Alt Bilgi Yer Tutucusu 4">
            <a:extLst>
              <a:ext uri="{FF2B5EF4-FFF2-40B4-BE49-F238E27FC236}">
                <a16:creationId xmlns:a16="http://schemas.microsoft.com/office/drawing/2014/main" id="{C259DC9A-CC01-41EB-884D-7268888D0A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70D01355-F53A-4E85-924E-EDF3AC703A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5A8BAA-7FA6-47F9-9474-A54DF57D49D1}" type="slidenum">
              <a:rPr lang="tr-TR" smtClean="0"/>
              <a:t>‹#›</a:t>
            </a:fld>
            <a:endParaRPr lang="tr-TR"/>
          </a:p>
        </p:txBody>
      </p:sp>
    </p:spTree>
    <p:extLst>
      <p:ext uri="{BB962C8B-B14F-4D97-AF65-F5344CB8AC3E}">
        <p14:creationId xmlns:p14="http://schemas.microsoft.com/office/powerpoint/2010/main" val="23244749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r>
              <a:rPr lang="tr-TR" b="1" dirty="0"/>
              <a:t>Banka Muhasebesi</a:t>
            </a:r>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sp>
        <p:nvSpPr>
          <p:cNvPr id="3" name="Dikdörtgen 2">
            <a:extLst>
              <a:ext uri="{FF2B5EF4-FFF2-40B4-BE49-F238E27FC236}">
                <a16:creationId xmlns:a16="http://schemas.microsoft.com/office/drawing/2014/main" id="{3E2F93E3-D44E-4A47-AFE7-68020086A0FC}"/>
              </a:ext>
            </a:extLst>
          </p:cNvPr>
          <p:cNvSpPr/>
          <p:nvPr/>
        </p:nvSpPr>
        <p:spPr>
          <a:xfrm>
            <a:off x="876300" y="1342647"/>
            <a:ext cx="10439400" cy="4524315"/>
          </a:xfrm>
          <a:prstGeom prst="rect">
            <a:avLst/>
          </a:prstGeom>
        </p:spPr>
        <p:txBody>
          <a:bodyPr wrap="square">
            <a:spAutoFit/>
          </a:bodyPr>
          <a:lstStyle/>
          <a:p>
            <a:pPr algn="just"/>
            <a:r>
              <a:rPr lang="tr-TR" b="1" dirty="0"/>
              <a:t>Gelir Tablosu ve </a:t>
            </a:r>
            <a:r>
              <a:rPr lang="tr-TR" b="1" dirty="0" err="1"/>
              <a:t>Özkaynaklarda</a:t>
            </a:r>
            <a:r>
              <a:rPr lang="tr-TR" b="1" dirty="0"/>
              <a:t> Muhasebeleştirilen Gelir Gider Kalemlerine İlişkin Tablo</a:t>
            </a:r>
          </a:p>
          <a:p>
            <a:pPr algn="just"/>
            <a:endParaRPr lang="tr-TR" dirty="0"/>
          </a:p>
          <a:p>
            <a:pPr algn="just"/>
            <a:r>
              <a:rPr lang="tr-TR" dirty="0"/>
              <a:t>Gelir tablosu, bankanın belirli bir hesap döneminde elde ettiği tüm hasılat ve gelirler ile katlandığı tüm maliyet ve giderleri sınıflandırılmış olarak gösteren ve dönem faaliyet sonuçlarını kâr veya zarar olarak özetleyen tablodur. </a:t>
            </a:r>
          </a:p>
          <a:p>
            <a:pPr algn="just"/>
            <a:endParaRPr lang="tr-TR" dirty="0"/>
          </a:p>
          <a:p>
            <a:pPr algn="just"/>
            <a:r>
              <a:rPr lang="tr-TR" dirty="0"/>
              <a:t>Bütün gelir ve giderler, tahakkuk tarihleri itibarıyla kayda alınır ve tahakkuk ettikleri hesap dönemine ait gelir tablosunda gösterilir.</a:t>
            </a:r>
          </a:p>
          <a:p>
            <a:pPr algn="just"/>
            <a:endParaRPr lang="tr-TR" dirty="0"/>
          </a:p>
          <a:p>
            <a:pPr algn="just"/>
            <a:r>
              <a:rPr lang="tr-TR" dirty="0"/>
              <a:t>Gelirler, varlıklardaki artışa veya yükümlülüklerdeki azalışa bağlı olarak elde edilebilir iktisadi faydalarda güvenilir bir şekilde ölçülebilen bir artış olduğunda, gelir tablosunda muhasebeleştirilir. Gelirlerin kayda alınması, varlıklardaki artış veya yükümlülüklerdeki azalışlarla eş zamanlı olarak gerçekleştirilir.</a:t>
            </a:r>
          </a:p>
          <a:p>
            <a:pPr algn="just"/>
            <a:endParaRPr lang="tr-TR" dirty="0"/>
          </a:p>
          <a:p>
            <a:pPr algn="just"/>
            <a:r>
              <a:rPr lang="tr-TR" dirty="0"/>
              <a:t>Giderler, varlıklardaki azalış veya yükümlülüklerdeki artışa bağlı olarak elde edilebilir iktisadi faydalarda güvenilir bir şekilde ölçülebilen bir azalış olduğunda, gelir tablosunda muhasebeleştirilir. Giderlerin muhasebeleştirilmesi, yükümlülüklerdeki artış veya varlıklardaki azalışlarla eş zamanlı olarak gerçekleştirilir.</a:t>
            </a:r>
          </a:p>
        </p:txBody>
      </p:sp>
    </p:spTree>
    <p:extLst>
      <p:ext uri="{BB962C8B-B14F-4D97-AF65-F5344CB8AC3E}">
        <p14:creationId xmlns:p14="http://schemas.microsoft.com/office/powerpoint/2010/main" val="1957403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pic>
        <p:nvPicPr>
          <p:cNvPr id="6" name="Resim 5">
            <a:extLst>
              <a:ext uri="{FF2B5EF4-FFF2-40B4-BE49-F238E27FC236}">
                <a16:creationId xmlns:a16="http://schemas.microsoft.com/office/drawing/2014/main" id="{2943D924-2F3F-4D9B-8A2F-EBBD55EA1A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460" y="-1"/>
            <a:ext cx="4774737" cy="7028121"/>
          </a:xfrm>
          <a:prstGeom prst="rect">
            <a:avLst/>
          </a:prstGeom>
        </p:spPr>
      </p:pic>
      <p:pic>
        <p:nvPicPr>
          <p:cNvPr id="8" name="Resim 7">
            <a:extLst>
              <a:ext uri="{FF2B5EF4-FFF2-40B4-BE49-F238E27FC236}">
                <a16:creationId xmlns:a16="http://schemas.microsoft.com/office/drawing/2014/main" id="{E77AA2D2-85CE-42B4-8FBD-AAE45E39E6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12197" y="85059"/>
            <a:ext cx="7209000" cy="6858000"/>
          </a:xfrm>
          <a:prstGeom prst="rect">
            <a:avLst/>
          </a:prstGeom>
        </p:spPr>
      </p:pic>
    </p:spTree>
    <p:extLst>
      <p:ext uri="{BB962C8B-B14F-4D97-AF65-F5344CB8AC3E}">
        <p14:creationId xmlns:p14="http://schemas.microsoft.com/office/powerpoint/2010/main" val="3981225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pic>
        <p:nvPicPr>
          <p:cNvPr id="5" name="Resim 4">
            <a:extLst>
              <a:ext uri="{FF2B5EF4-FFF2-40B4-BE49-F238E27FC236}">
                <a16:creationId xmlns:a16="http://schemas.microsoft.com/office/drawing/2014/main" id="{076BF374-8451-4335-A3A4-2552B62036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1277" y="0"/>
            <a:ext cx="5360590" cy="6858000"/>
          </a:xfrm>
          <a:prstGeom prst="rect">
            <a:avLst/>
          </a:prstGeom>
        </p:spPr>
      </p:pic>
    </p:spTree>
    <p:extLst>
      <p:ext uri="{BB962C8B-B14F-4D97-AF65-F5344CB8AC3E}">
        <p14:creationId xmlns:p14="http://schemas.microsoft.com/office/powerpoint/2010/main" val="1659094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r>
              <a:rPr lang="tr-TR" b="1" dirty="0"/>
              <a:t>Banka Muhasebesi</a:t>
            </a:r>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sp>
        <p:nvSpPr>
          <p:cNvPr id="3" name="Dikdörtgen 2">
            <a:extLst>
              <a:ext uri="{FF2B5EF4-FFF2-40B4-BE49-F238E27FC236}">
                <a16:creationId xmlns:a16="http://schemas.microsoft.com/office/drawing/2014/main" id="{3E2F93E3-D44E-4A47-AFE7-68020086A0FC}"/>
              </a:ext>
            </a:extLst>
          </p:cNvPr>
          <p:cNvSpPr/>
          <p:nvPr/>
        </p:nvSpPr>
        <p:spPr>
          <a:xfrm>
            <a:off x="876300" y="1342647"/>
            <a:ext cx="10439400" cy="3693319"/>
          </a:xfrm>
          <a:prstGeom prst="rect">
            <a:avLst/>
          </a:prstGeom>
        </p:spPr>
        <p:txBody>
          <a:bodyPr wrap="square">
            <a:spAutoFit/>
          </a:bodyPr>
          <a:lstStyle/>
          <a:p>
            <a:pPr algn="just"/>
            <a:r>
              <a:rPr lang="tr-TR" b="1" dirty="0"/>
              <a:t>Nakit Akış Tablosu</a:t>
            </a:r>
          </a:p>
          <a:p>
            <a:pPr algn="just"/>
            <a:r>
              <a:rPr lang="tr-TR" dirty="0"/>
              <a:t>Nakit akış tablosu, belirli bir muhasebe döneminde bankaların nakit ve nakit benzeri varlıklarında meydana gelen değişiklikleri ifade eden nakit akışlarını (nakit tahsilat ve ödemelerini), kaynakları ve kullanım yerleri bakımın dan bankacılık faaliyetleri, yatırım faaliyetleri ve finansman faaliyetleri itibarıyla sınıflandırarak gösteren tablodur. Nakit akış tablosu, bankanın nakit ve nakde eşdeğer varlık yaratma kabiliyetinin, bunların tutarının, zamanlamasının ve kesinliğinin değerlendirilmesine yönelik finansal bilgileri içerir ve bu tablonun düzenlenmesinde nakit esası benimsenir.</a:t>
            </a:r>
          </a:p>
          <a:p>
            <a:pPr algn="just"/>
            <a:endParaRPr lang="tr-TR" dirty="0"/>
          </a:p>
          <a:p>
            <a:pPr algn="just"/>
            <a:r>
              <a:rPr lang="tr-TR" b="1" dirty="0" err="1"/>
              <a:t>Özkaynak</a:t>
            </a:r>
            <a:r>
              <a:rPr lang="tr-TR" b="1" dirty="0"/>
              <a:t> Değişim Tablosu</a:t>
            </a:r>
          </a:p>
          <a:p>
            <a:pPr algn="just"/>
            <a:r>
              <a:rPr lang="tr-TR" dirty="0" err="1"/>
              <a:t>Özkaynak</a:t>
            </a:r>
            <a:r>
              <a:rPr lang="tr-TR" dirty="0"/>
              <a:t> değişim tablosu, ana ve katkı sermaye kalemlerinin her birinin dönem başı bakiyesini, dönem içinde söz konusu kalemlerde meydana gelen artışları veya azalışları ve dönem sonu kalanını ayrı ayrı gösterecek biçimde düzenlenir. Karşılaştırılabilirliği sağlamak bakımından, cari dönem hareketlerini yanı sıra önceki dönem hareketleri ayrı bir bölüm şeklinde gösterilir.</a:t>
            </a:r>
          </a:p>
        </p:txBody>
      </p:sp>
    </p:spTree>
    <p:extLst>
      <p:ext uri="{BB962C8B-B14F-4D97-AF65-F5344CB8AC3E}">
        <p14:creationId xmlns:p14="http://schemas.microsoft.com/office/powerpoint/2010/main" val="903796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r>
              <a:rPr lang="tr-TR" b="1" dirty="0"/>
              <a:t>Banka Muhasebesi</a:t>
            </a:r>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sp>
        <p:nvSpPr>
          <p:cNvPr id="3" name="Dikdörtgen 2">
            <a:extLst>
              <a:ext uri="{FF2B5EF4-FFF2-40B4-BE49-F238E27FC236}">
                <a16:creationId xmlns:a16="http://schemas.microsoft.com/office/drawing/2014/main" id="{3E2F93E3-D44E-4A47-AFE7-68020086A0FC}"/>
              </a:ext>
            </a:extLst>
          </p:cNvPr>
          <p:cNvSpPr/>
          <p:nvPr/>
        </p:nvSpPr>
        <p:spPr>
          <a:xfrm>
            <a:off x="876300" y="1342647"/>
            <a:ext cx="10439400" cy="5355312"/>
          </a:xfrm>
          <a:prstGeom prst="rect">
            <a:avLst/>
          </a:prstGeom>
        </p:spPr>
        <p:txBody>
          <a:bodyPr wrap="square">
            <a:spAutoFit/>
          </a:bodyPr>
          <a:lstStyle/>
          <a:p>
            <a:pPr algn="just"/>
            <a:r>
              <a:rPr lang="tr-TR" b="1" dirty="0"/>
              <a:t>Yıl Sonu ve Ara Dönem Finansal Raporlar</a:t>
            </a:r>
          </a:p>
          <a:p>
            <a:pPr algn="just"/>
            <a:r>
              <a:rPr lang="tr-TR" dirty="0"/>
              <a:t>Bankalar tarafından söz konusu yönetmelik ve ilgili tebliğlerde belirtilen biçim ve içerikte hazırlanan yıl sonuna ilişkin finansal tablolar, bağımsız denetim raporu ve bunların ekinde yer alacak BDDK tarafından açıklanması gerekli görülen ilave bilgiler yıl sonu finansal raporunu; kâr dağıtım tablosu hariç olmak üzere ilgili ara döneme ilişkin finansal tablolar, bağımsız denetim raporu ve bunların ekinde yer alacak banka yönetim kurulu başkanı ve genel müdürünün ara dönem faaliyetlerine ilişkin değerlendirmelerini içerecek ara dönem faaliyet raporu ile BDDK tarafından açıklanması gerekli görülen ilave bilgiler ara dönem finansal raporunu oluşturur.</a:t>
            </a:r>
          </a:p>
          <a:p>
            <a:pPr algn="just"/>
            <a:endParaRPr lang="tr-TR" dirty="0"/>
          </a:p>
          <a:p>
            <a:pPr algn="just"/>
            <a:r>
              <a:rPr lang="tr-TR" b="1" dirty="0"/>
              <a:t>Yönetim Kurulunun Sorumluluğu</a:t>
            </a:r>
          </a:p>
          <a:p>
            <a:pPr algn="just"/>
            <a:r>
              <a:rPr lang="tr-TR" dirty="0"/>
              <a:t>Yönetim kurulu, söz konusu yönetmelikte belirlenen usul ve esaslara uygun olarak faaliyetlerin muhasebeleştirilmesi, finansal tabloların hazırlanması, onaylanması, denetlenmesi, yetkili mercilere sunulması ve yayımlanması dâhil finansal raporlama sistemini, görev, yetki ve sorumlulukları belirlemek, bilgi sistemlerini yeterli hale getirmek ve uygulamayı gözetmekle yükümlüdür. Bu yükümlülüğe bağlı olarak yönetim kurulu, muhasebe ve raporlama sistemiyle ilgili olarak; temel politikaların belirlenmesi, iş tanımlarının, görev, yetki ve sorumlulukların iş akış şemasına uygun olarak açık bir şekilde yapılması, iç ve dış bilgi akış sisteminin yeterli hale getirilmesi, yetki ve sorumlulukların açık bir şekilde belirlenmesi ve bununla ilgili uygulamanın gözetilmesi hususlarında gerekli tedbirleri almakla sorumludur.</a:t>
            </a:r>
          </a:p>
          <a:p>
            <a:pPr algn="just"/>
            <a:endParaRPr lang="tr-TR" dirty="0"/>
          </a:p>
          <a:p>
            <a:pPr algn="just"/>
            <a:endParaRPr lang="tr-TR" dirty="0"/>
          </a:p>
        </p:txBody>
      </p:sp>
    </p:spTree>
    <p:extLst>
      <p:ext uri="{BB962C8B-B14F-4D97-AF65-F5344CB8AC3E}">
        <p14:creationId xmlns:p14="http://schemas.microsoft.com/office/powerpoint/2010/main" val="2987478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r>
              <a:rPr lang="tr-TR" b="1" dirty="0"/>
              <a:t>Banka Muhasebesi</a:t>
            </a:r>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sp>
        <p:nvSpPr>
          <p:cNvPr id="3" name="Dikdörtgen 2">
            <a:extLst>
              <a:ext uri="{FF2B5EF4-FFF2-40B4-BE49-F238E27FC236}">
                <a16:creationId xmlns:a16="http://schemas.microsoft.com/office/drawing/2014/main" id="{3E2F93E3-D44E-4A47-AFE7-68020086A0FC}"/>
              </a:ext>
            </a:extLst>
          </p:cNvPr>
          <p:cNvSpPr/>
          <p:nvPr/>
        </p:nvSpPr>
        <p:spPr>
          <a:xfrm>
            <a:off x="876300" y="1342647"/>
            <a:ext cx="10439400" cy="4524315"/>
          </a:xfrm>
          <a:prstGeom prst="rect">
            <a:avLst/>
          </a:prstGeom>
        </p:spPr>
        <p:txBody>
          <a:bodyPr wrap="square">
            <a:spAutoFit/>
          </a:bodyPr>
          <a:lstStyle/>
          <a:p>
            <a:r>
              <a:rPr lang="tr-TR" b="1" dirty="0"/>
              <a:t>Banka Tekdüzen Hesap Planı</a:t>
            </a:r>
          </a:p>
          <a:p>
            <a:r>
              <a:rPr lang="tr-TR" dirty="0"/>
              <a:t>Bankacılık işlemleri, Muhasebe Uygulama Yönetmeliği kapsamında belli başlı işlemlerdeki standartları belirleyen tebliğler ve Tekdüzen Hesap Planı ve </a:t>
            </a:r>
            <a:r>
              <a:rPr lang="tr-TR" dirty="0" err="1"/>
              <a:t>İzahnamesi</a:t>
            </a:r>
            <a:r>
              <a:rPr lang="tr-TR" dirty="0"/>
              <a:t> Hakkındaki Tebliğ hükümleri çerçevesinde muhasebeleştirilir.</a:t>
            </a:r>
          </a:p>
          <a:p>
            <a:endParaRPr lang="tr-TR" dirty="0"/>
          </a:p>
          <a:p>
            <a:r>
              <a:rPr lang="tr-TR" dirty="0"/>
              <a:t>Tekdüzen Hesap Planı, aşağıda belirtilen gruplardan oluşur;</a:t>
            </a:r>
          </a:p>
          <a:p>
            <a:r>
              <a:rPr lang="tr-TR" dirty="0"/>
              <a:t>0 DÖNEN DEĞERLER</a:t>
            </a:r>
          </a:p>
          <a:p>
            <a:r>
              <a:rPr lang="tr-TR" dirty="0"/>
              <a:t>1 KREDİLER</a:t>
            </a:r>
          </a:p>
          <a:p>
            <a:r>
              <a:rPr lang="tr-TR" dirty="0"/>
              <a:t>2 YATIRIM AMAÇLI DEĞERLER VE DİĞER AKTİFLER</a:t>
            </a:r>
          </a:p>
          <a:p>
            <a:r>
              <a:rPr lang="tr-TR" dirty="0"/>
              <a:t>3 MEVDUAT VE DİĞER YABANCI KAYNAKLAR</a:t>
            </a:r>
          </a:p>
          <a:p>
            <a:r>
              <a:rPr lang="tr-TR" dirty="0"/>
              <a:t>4 ÖZKAYNAKLAR</a:t>
            </a:r>
          </a:p>
          <a:p>
            <a:r>
              <a:rPr lang="tr-TR" dirty="0"/>
              <a:t>5 FAİZ GELİRLERİ</a:t>
            </a:r>
          </a:p>
          <a:p>
            <a:r>
              <a:rPr lang="tr-TR" dirty="0"/>
              <a:t>6 FAİZ GİDERLERİ</a:t>
            </a:r>
          </a:p>
          <a:p>
            <a:r>
              <a:rPr lang="tr-TR" dirty="0"/>
              <a:t>7 FAİZ DIŞI GELİRLER</a:t>
            </a:r>
          </a:p>
          <a:p>
            <a:r>
              <a:rPr lang="tr-TR" dirty="0"/>
              <a:t>8 FAİZ DIŞI GİDERLER</a:t>
            </a:r>
          </a:p>
          <a:p>
            <a:r>
              <a:rPr lang="tr-TR" dirty="0"/>
              <a:t>9 BİLANÇO DIŞI HESAPLAR</a:t>
            </a:r>
          </a:p>
        </p:txBody>
      </p:sp>
    </p:spTree>
    <p:extLst>
      <p:ext uri="{BB962C8B-B14F-4D97-AF65-F5344CB8AC3E}">
        <p14:creationId xmlns:p14="http://schemas.microsoft.com/office/powerpoint/2010/main" val="11148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r>
              <a:rPr lang="tr-TR" b="1" dirty="0"/>
              <a:t>Banka Muhasebesi</a:t>
            </a:r>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pic>
        <p:nvPicPr>
          <p:cNvPr id="6" name="Resim 5">
            <a:extLst>
              <a:ext uri="{FF2B5EF4-FFF2-40B4-BE49-F238E27FC236}">
                <a16:creationId xmlns:a16="http://schemas.microsoft.com/office/drawing/2014/main" id="{F89A6567-9D02-4BBD-80CD-1B213AF614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300" y="1527313"/>
            <a:ext cx="7687748" cy="3143689"/>
          </a:xfrm>
          <a:prstGeom prst="rect">
            <a:avLst/>
          </a:prstGeom>
        </p:spPr>
      </p:pic>
    </p:spTree>
    <p:extLst>
      <p:ext uri="{BB962C8B-B14F-4D97-AF65-F5344CB8AC3E}">
        <p14:creationId xmlns:p14="http://schemas.microsoft.com/office/powerpoint/2010/main" val="612977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r>
              <a:rPr lang="tr-TR" b="1" dirty="0"/>
              <a:t>Banka Muhasebesi</a:t>
            </a:r>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sp>
        <p:nvSpPr>
          <p:cNvPr id="3" name="Dikdörtgen 2">
            <a:extLst>
              <a:ext uri="{FF2B5EF4-FFF2-40B4-BE49-F238E27FC236}">
                <a16:creationId xmlns:a16="http://schemas.microsoft.com/office/drawing/2014/main" id="{3E2F93E3-D44E-4A47-AFE7-68020086A0FC}"/>
              </a:ext>
            </a:extLst>
          </p:cNvPr>
          <p:cNvSpPr/>
          <p:nvPr/>
        </p:nvSpPr>
        <p:spPr>
          <a:xfrm>
            <a:off x="876300" y="1342647"/>
            <a:ext cx="10439400" cy="2308324"/>
          </a:xfrm>
          <a:prstGeom prst="rect">
            <a:avLst/>
          </a:prstGeom>
        </p:spPr>
        <p:txBody>
          <a:bodyPr wrap="square">
            <a:spAutoFit/>
          </a:bodyPr>
          <a:lstStyle/>
          <a:p>
            <a:pPr algn="just"/>
            <a:r>
              <a:rPr lang="tr-TR" dirty="0"/>
              <a:t>Her grup içerisinde yer alan hesaplar, Türk parası ve yabancı para olmak üzere ikiye ayrılmıştır. Yabancı para olarak belirtilen hesaplar, bankanın yabancı para işlemlerinden doğan tutarların kaydedildiği hesaplardır. Bu hesaplardaki yabancı para bakiyeler, dönem sonlarında değerlemeye tabi tutularak ilgili hesaplara intikal ettirilir. Yabancı para hesaplardan ve işlemlerden sağlanan yabancı para faiz, komisyon ve gelirler, işlem tarihindeki kurdan Türk parasına çevrilir ve ilgili yabancı para kâr/zarar hesaplarına kaydedilir.</a:t>
            </a:r>
          </a:p>
          <a:p>
            <a:pPr algn="just"/>
            <a:endParaRPr lang="tr-TR" dirty="0"/>
          </a:p>
          <a:p>
            <a:r>
              <a:rPr lang="tr-TR" dirty="0"/>
              <a:t>Defteri kebir hesaplarının son hanesi çift numaralı ise Türk </a:t>
            </a:r>
            <a:r>
              <a:rPr lang="tr-TR" dirty="0" err="1"/>
              <a:t>Parası’nı</a:t>
            </a:r>
            <a:r>
              <a:rPr lang="tr-TR" dirty="0"/>
              <a:t>, tek numaralı ise yabancı para ile çalışan hesapları ifade eder.</a:t>
            </a:r>
          </a:p>
        </p:txBody>
      </p:sp>
    </p:spTree>
    <p:extLst>
      <p:ext uri="{BB962C8B-B14F-4D97-AF65-F5344CB8AC3E}">
        <p14:creationId xmlns:p14="http://schemas.microsoft.com/office/powerpoint/2010/main" val="449120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r>
              <a:rPr lang="tr-TR" b="1" dirty="0"/>
              <a:t>Banka Muhasebesi</a:t>
            </a:r>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sp>
        <p:nvSpPr>
          <p:cNvPr id="3" name="Dikdörtgen 2">
            <a:extLst>
              <a:ext uri="{FF2B5EF4-FFF2-40B4-BE49-F238E27FC236}">
                <a16:creationId xmlns:a16="http://schemas.microsoft.com/office/drawing/2014/main" id="{3E2F93E3-D44E-4A47-AFE7-68020086A0FC}"/>
              </a:ext>
            </a:extLst>
          </p:cNvPr>
          <p:cNvSpPr/>
          <p:nvPr/>
        </p:nvSpPr>
        <p:spPr>
          <a:xfrm>
            <a:off x="876300" y="1342647"/>
            <a:ext cx="10439400" cy="3970318"/>
          </a:xfrm>
          <a:prstGeom prst="rect">
            <a:avLst/>
          </a:prstGeom>
        </p:spPr>
        <p:txBody>
          <a:bodyPr wrap="square">
            <a:spAutoFit/>
          </a:bodyPr>
          <a:lstStyle/>
          <a:p>
            <a:r>
              <a:rPr lang="tr-TR" b="1" dirty="0"/>
              <a:t>Bankalarda Yapılan İşlemler</a:t>
            </a:r>
          </a:p>
          <a:p>
            <a:r>
              <a:rPr lang="tr-TR" dirty="0"/>
              <a:t>Bankacılık işlemleri dört ana başlık altında toplandı ve sırasıyla açıklandı. Bankacılık işlemleri;</a:t>
            </a:r>
          </a:p>
          <a:p>
            <a:endParaRPr lang="tr-TR" dirty="0"/>
          </a:p>
          <a:p>
            <a:r>
              <a:rPr lang="tr-TR" b="1" dirty="0"/>
              <a:t>1. Kaynak (Fon) Sağlama İşlemleri</a:t>
            </a:r>
          </a:p>
          <a:p>
            <a:r>
              <a:rPr lang="tr-TR" dirty="0"/>
              <a:t>a. Mevduat toplama</a:t>
            </a:r>
          </a:p>
          <a:p>
            <a:r>
              <a:rPr lang="tr-TR" dirty="0"/>
              <a:t>b. Repo işlemleri</a:t>
            </a:r>
          </a:p>
          <a:p>
            <a:r>
              <a:rPr lang="tr-TR" dirty="0"/>
              <a:t>c. Tahvil ihracı yoluyla borçlanma</a:t>
            </a:r>
          </a:p>
          <a:p>
            <a:r>
              <a:rPr lang="tr-TR" dirty="0"/>
              <a:t>d. Merkez bankasından borçlanma</a:t>
            </a:r>
          </a:p>
          <a:p>
            <a:endParaRPr lang="tr-TR" b="1" dirty="0"/>
          </a:p>
          <a:p>
            <a:r>
              <a:rPr lang="tr-TR" b="1" dirty="0"/>
              <a:t>2. Kredi Verme (Plasman) İşlemleri</a:t>
            </a:r>
          </a:p>
          <a:p>
            <a:r>
              <a:rPr lang="tr-TR" dirty="0"/>
              <a:t>a. </a:t>
            </a:r>
            <a:r>
              <a:rPr lang="tr-TR" dirty="0" err="1"/>
              <a:t>İskonto</a:t>
            </a:r>
            <a:r>
              <a:rPr lang="tr-TR" dirty="0"/>
              <a:t> işlemleri</a:t>
            </a:r>
          </a:p>
          <a:p>
            <a:r>
              <a:rPr lang="tr-TR" dirty="0"/>
              <a:t>b. İştira işlemleri</a:t>
            </a:r>
          </a:p>
          <a:p>
            <a:r>
              <a:rPr lang="tr-TR" dirty="0"/>
              <a:t>c. Nakdi krediler</a:t>
            </a:r>
          </a:p>
          <a:p>
            <a:r>
              <a:rPr lang="tr-TR" dirty="0"/>
              <a:t>d. </a:t>
            </a:r>
            <a:r>
              <a:rPr lang="tr-TR" dirty="0" err="1"/>
              <a:t>Gayrinakdi</a:t>
            </a:r>
            <a:r>
              <a:rPr lang="tr-TR" dirty="0"/>
              <a:t> krediler</a:t>
            </a:r>
          </a:p>
        </p:txBody>
      </p:sp>
    </p:spTree>
    <p:extLst>
      <p:ext uri="{BB962C8B-B14F-4D97-AF65-F5344CB8AC3E}">
        <p14:creationId xmlns:p14="http://schemas.microsoft.com/office/powerpoint/2010/main" val="3689209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r>
              <a:rPr lang="tr-TR" b="1" dirty="0"/>
              <a:t>Banka Muhasebesi</a:t>
            </a:r>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sp>
        <p:nvSpPr>
          <p:cNvPr id="3" name="Dikdörtgen 2">
            <a:extLst>
              <a:ext uri="{FF2B5EF4-FFF2-40B4-BE49-F238E27FC236}">
                <a16:creationId xmlns:a16="http://schemas.microsoft.com/office/drawing/2014/main" id="{3E2F93E3-D44E-4A47-AFE7-68020086A0FC}"/>
              </a:ext>
            </a:extLst>
          </p:cNvPr>
          <p:cNvSpPr/>
          <p:nvPr/>
        </p:nvSpPr>
        <p:spPr>
          <a:xfrm>
            <a:off x="876300" y="1342647"/>
            <a:ext cx="10439400" cy="3139321"/>
          </a:xfrm>
          <a:prstGeom prst="rect">
            <a:avLst/>
          </a:prstGeom>
        </p:spPr>
        <p:txBody>
          <a:bodyPr wrap="square">
            <a:spAutoFit/>
          </a:bodyPr>
          <a:lstStyle/>
          <a:p>
            <a:r>
              <a:rPr lang="tr-TR" b="1" dirty="0"/>
              <a:t>3. Mali İşlemler</a:t>
            </a:r>
          </a:p>
          <a:p>
            <a:r>
              <a:rPr lang="tr-TR" dirty="0"/>
              <a:t>a. Menkul kıymet emisyonuna aracılık</a:t>
            </a:r>
          </a:p>
          <a:p>
            <a:r>
              <a:rPr lang="tr-TR" dirty="0"/>
              <a:t>b. Menkul kıymetlerin alım ve satımına aracılık</a:t>
            </a:r>
          </a:p>
          <a:p>
            <a:r>
              <a:rPr lang="tr-TR" dirty="0"/>
              <a:t>c. Kambiyo işlemleri</a:t>
            </a:r>
          </a:p>
          <a:p>
            <a:r>
              <a:rPr lang="tr-TR" dirty="0"/>
              <a:t>d. Türev ürünler</a:t>
            </a:r>
          </a:p>
          <a:p>
            <a:endParaRPr lang="tr-TR" b="1" dirty="0"/>
          </a:p>
          <a:p>
            <a:r>
              <a:rPr lang="tr-TR" b="1" dirty="0"/>
              <a:t>4. Hizmet İşlemleri</a:t>
            </a:r>
          </a:p>
          <a:p>
            <a:r>
              <a:rPr lang="nb-NO" dirty="0"/>
              <a:t>a. Ticari senet ve belgelerin tahsili</a:t>
            </a:r>
          </a:p>
          <a:p>
            <a:r>
              <a:rPr lang="tr-TR" dirty="0"/>
              <a:t>b. Havale, çek, akreditif işlemleri</a:t>
            </a:r>
          </a:p>
          <a:p>
            <a:r>
              <a:rPr lang="tr-TR" dirty="0"/>
              <a:t>c. Saklama hizmeti</a:t>
            </a:r>
          </a:p>
          <a:p>
            <a:r>
              <a:rPr lang="tr-TR" dirty="0"/>
              <a:t>d. Kasa kiralama hizmeti</a:t>
            </a:r>
          </a:p>
        </p:txBody>
      </p:sp>
    </p:spTree>
    <p:extLst>
      <p:ext uri="{BB962C8B-B14F-4D97-AF65-F5344CB8AC3E}">
        <p14:creationId xmlns:p14="http://schemas.microsoft.com/office/powerpoint/2010/main" val="4005442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r>
              <a:rPr lang="tr-TR" b="1" dirty="0"/>
              <a:t>Banka Muhasebesi</a:t>
            </a:r>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sp>
        <p:nvSpPr>
          <p:cNvPr id="3" name="Dikdörtgen 2">
            <a:extLst>
              <a:ext uri="{FF2B5EF4-FFF2-40B4-BE49-F238E27FC236}">
                <a16:creationId xmlns:a16="http://schemas.microsoft.com/office/drawing/2014/main" id="{3E2F93E3-D44E-4A47-AFE7-68020086A0FC}"/>
              </a:ext>
            </a:extLst>
          </p:cNvPr>
          <p:cNvSpPr/>
          <p:nvPr/>
        </p:nvSpPr>
        <p:spPr>
          <a:xfrm>
            <a:off x="876300" y="1342647"/>
            <a:ext cx="10439400" cy="3970318"/>
          </a:xfrm>
          <a:prstGeom prst="rect">
            <a:avLst/>
          </a:prstGeom>
        </p:spPr>
        <p:txBody>
          <a:bodyPr wrap="square">
            <a:spAutoFit/>
          </a:bodyPr>
          <a:lstStyle/>
          <a:p>
            <a:pPr algn="just"/>
            <a:r>
              <a:rPr lang="tr-TR" b="1" dirty="0"/>
              <a:t>Kaynak (Fon) Sağlama İşlemleri</a:t>
            </a:r>
          </a:p>
          <a:p>
            <a:pPr algn="just"/>
            <a:r>
              <a:rPr lang="tr-TR" dirty="0"/>
              <a:t>Esas faaliyet konusu para ticareti olan bankalar; en basit haliyle fon fazlası olanlardan topladığı paraları fon ihtiyacı olanlara aktarma işlemlerine aracılık yaparlar. Bankalar fon kullandırma işlemini yaparken öncelikle öz kaynaklarını ikinci olarak da yabancı kaynaklarını kullanırlar.</a:t>
            </a:r>
          </a:p>
          <a:p>
            <a:pPr algn="just"/>
            <a:endParaRPr lang="tr-TR" dirty="0"/>
          </a:p>
          <a:p>
            <a:r>
              <a:rPr lang="tr-TR" dirty="0"/>
              <a:t>Ticari bankalarda fonlar </a:t>
            </a:r>
            <a:r>
              <a:rPr lang="tr-TR" dirty="0" err="1"/>
              <a:t>özkaynaklardan</a:t>
            </a:r>
            <a:r>
              <a:rPr lang="tr-TR" dirty="0"/>
              <a:t> veya yabancı kaynaklardan sağlanmaktadır. Bankaların mali bünyelerinde bulunan </a:t>
            </a:r>
            <a:r>
              <a:rPr lang="tr-TR" dirty="0" err="1"/>
              <a:t>özsermayeleri</a:t>
            </a:r>
            <a:r>
              <a:rPr lang="tr-TR" dirty="0"/>
              <a:t>, kendi kaynaklarından sağladıkları fonları; yabancı sermayeleri ise borçlanmak suretiyle üçüncü şahıslara ait kaynaklardan sağlanan fonları ifade etmektedir.</a:t>
            </a:r>
          </a:p>
          <a:p>
            <a:endParaRPr lang="tr-TR" dirty="0"/>
          </a:p>
          <a:p>
            <a:r>
              <a:rPr lang="tr-TR" dirty="0"/>
              <a:t>Bankalar temel işlevini yerine getirirken daha çok yabancı kaynak </a:t>
            </a:r>
            <a:r>
              <a:rPr lang="tr-TR" dirty="0" err="1"/>
              <a:t>kullanmaktadır.Ancak</a:t>
            </a:r>
            <a:r>
              <a:rPr lang="tr-TR" dirty="0"/>
              <a:t> bankalar yasal olarak belirlenen sınırlar dahilinde, yükümlülüklerini belli oranda karşılayabilecek </a:t>
            </a:r>
            <a:r>
              <a:rPr lang="tr-TR" dirty="0" err="1"/>
              <a:t>özkaynağı</a:t>
            </a:r>
            <a:r>
              <a:rPr lang="tr-TR" dirty="0"/>
              <a:t> bulundurmak zorundadır. Banka </a:t>
            </a:r>
            <a:r>
              <a:rPr lang="tr-TR" dirty="0" err="1"/>
              <a:t>özkaynakları</a:t>
            </a:r>
            <a:r>
              <a:rPr lang="tr-TR" dirty="0"/>
              <a:t> sermaye sahibi kişi ve kurumların koyduğu kaynaklar (ödenmiş sermaye), bu kaynaklardan türeyen ek kaynaklar (yedek akçeler, dönem karı veya zararı) ve yeniden değerleme değer artış fonlarından oluşmaktadır</a:t>
            </a:r>
          </a:p>
        </p:txBody>
      </p:sp>
    </p:spTree>
    <p:extLst>
      <p:ext uri="{BB962C8B-B14F-4D97-AF65-F5344CB8AC3E}">
        <p14:creationId xmlns:p14="http://schemas.microsoft.com/office/powerpoint/2010/main" val="2393282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r>
              <a:rPr lang="tr-TR" b="1" dirty="0"/>
              <a:t>Banka Muhasebesi</a:t>
            </a:r>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sp>
        <p:nvSpPr>
          <p:cNvPr id="3" name="Dikdörtgen 2">
            <a:extLst>
              <a:ext uri="{FF2B5EF4-FFF2-40B4-BE49-F238E27FC236}">
                <a16:creationId xmlns:a16="http://schemas.microsoft.com/office/drawing/2014/main" id="{3E2F93E3-D44E-4A47-AFE7-68020086A0FC}"/>
              </a:ext>
            </a:extLst>
          </p:cNvPr>
          <p:cNvSpPr/>
          <p:nvPr/>
        </p:nvSpPr>
        <p:spPr>
          <a:xfrm>
            <a:off x="876300" y="1342647"/>
            <a:ext cx="10439400" cy="1754326"/>
          </a:xfrm>
          <a:prstGeom prst="rect">
            <a:avLst/>
          </a:prstGeom>
        </p:spPr>
        <p:txBody>
          <a:bodyPr wrap="square">
            <a:spAutoFit/>
          </a:bodyPr>
          <a:lstStyle/>
          <a:p>
            <a:pPr algn="just"/>
            <a:r>
              <a:rPr lang="tr-TR" b="1" dirty="0"/>
              <a:t>Kaynak (Fon) Sağlama İşlemleri</a:t>
            </a:r>
          </a:p>
          <a:p>
            <a:r>
              <a:rPr lang="tr-TR" dirty="0"/>
              <a:t>Bankaların kaynakları incelendiğinde en önemli kaynakları aşağıdaki gibi sıralanabilir;</a:t>
            </a:r>
          </a:p>
          <a:p>
            <a:pPr marL="285750" indent="-285750">
              <a:buFont typeface="Arial" panose="020B0604020202020204" pitchFamily="34" charset="0"/>
              <a:buChar char="•"/>
            </a:pPr>
            <a:r>
              <a:rPr lang="tr-TR" dirty="0"/>
              <a:t>Mevduat,</a:t>
            </a:r>
          </a:p>
          <a:p>
            <a:pPr marL="285750" indent="-285750">
              <a:buFont typeface="Arial" panose="020B0604020202020204" pitchFamily="34" charset="0"/>
              <a:buChar char="•"/>
            </a:pPr>
            <a:r>
              <a:rPr lang="tr-TR" dirty="0"/>
              <a:t>Bankalar arası piyasadan borçlar,</a:t>
            </a:r>
          </a:p>
          <a:p>
            <a:pPr marL="285750" indent="-285750">
              <a:buFont typeface="Arial" panose="020B0604020202020204" pitchFamily="34" charset="0"/>
              <a:buChar char="•"/>
            </a:pPr>
            <a:r>
              <a:rPr lang="tr-TR" dirty="0"/>
              <a:t>Repo işlemlerinden sağlanan fonlar,</a:t>
            </a:r>
          </a:p>
          <a:p>
            <a:pPr marL="285750" indent="-285750">
              <a:buFont typeface="Arial" panose="020B0604020202020204" pitchFamily="34" charset="0"/>
              <a:buChar char="•"/>
            </a:pPr>
            <a:r>
              <a:rPr lang="tr-TR" dirty="0"/>
              <a:t>Diğerleri.</a:t>
            </a:r>
          </a:p>
        </p:txBody>
      </p:sp>
    </p:spTree>
    <p:extLst>
      <p:ext uri="{BB962C8B-B14F-4D97-AF65-F5344CB8AC3E}">
        <p14:creationId xmlns:p14="http://schemas.microsoft.com/office/powerpoint/2010/main" val="33619988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r>
              <a:rPr lang="tr-TR" b="1" dirty="0"/>
              <a:t>Banka Muhasebesi</a:t>
            </a:r>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sp>
        <p:nvSpPr>
          <p:cNvPr id="3" name="Dikdörtgen 2">
            <a:extLst>
              <a:ext uri="{FF2B5EF4-FFF2-40B4-BE49-F238E27FC236}">
                <a16:creationId xmlns:a16="http://schemas.microsoft.com/office/drawing/2014/main" id="{3E2F93E3-D44E-4A47-AFE7-68020086A0FC}"/>
              </a:ext>
            </a:extLst>
          </p:cNvPr>
          <p:cNvSpPr/>
          <p:nvPr/>
        </p:nvSpPr>
        <p:spPr>
          <a:xfrm>
            <a:off x="876300" y="1342647"/>
            <a:ext cx="10439400" cy="3970318"/>
          </a:xfrm>
          <a:prstGeom prst="rect">
            <a:avLst/>
          </a:prstGeom>
        </p:spPr>
        <p:txBody>
          <a:bodyPr wrap="square">
            <a:spAutoFit/>
          </a:bodyPr>
          <a:lstStyle/>
          <a:p>
            <a:pPr algn="just"/>
            <a:r>
              <a:rPr lang="tr-TR" b="1" dirty="0"/>
              <a:t>Mevduat</a:t>
            </a:r>
          </a:p>
          <a:p>
            <a:pPr algn="just"/>
            <a:endParaRPr lang="tr-TR" b="1" dirty="0"/>
          </a:p>
          <a:p>
            <a:pPr algn="just"/>
            <a:r>
              <a:rPr lang="tr-TR" b="1" dirty="0"/>
              <a:t>Mevduat Tanımı</a:t>
            </a:r>
          </a:p>
          <a:p>
            <a:pPr algn="just"/>
            <a:r>
              <a:rPr lang="tr-TR" dirty="0"/>
              <a:t>Günümüzde bir ekonomide üretimin arttırılabilmesi, dolayısıyla ekonomik yaşamın canlanabilmesinde yatırımların teşvik edilmesi etkin bir politika aracı olmaktadır. Yatırımların finansmanında önemli ölçüde mali kaynağa ihtiyaç duyulmaktadır. İşte bu noktada bankalar önemli bir rol oynarlar ve tasarruf sahiplerinin birikimlerini ülke ekonomisinin gerekli kıldığı alanlara aktarırlar. Dolayısıyla bankalara yatırılan paralar bir ekonomi için etkin bir kaynak niteliğindedir. İşte tasarruf sahiplerinin bu birikimlerine, diğer bir deyişle istenildiği anda veya belirli bir vadenin sonunda çekilmek üzere bankalara yatırılan paralara “mevduat” denir.</a:t>
            </a:r>
          </a:p>
          <a:p>
            <a:pPr algn="just"/>
            <a:endParaRPr lang="tr-TR" dirty="0"/>
          </a:p>
          <a:p>
            <a:pPr algn="just"/>
            <a:r>
              <a:rPr lang="tr-TR" dirty="0"/>
              <a:t>Mevduat konusu kanunlarla düzenlenmiştir. Mevduatın kaydına ve izlenmesine yarayan hesaplara, bankacılık dilinde mevduat hesapları, tevdiat hesapları, alacaklı cari hesaplar, tasarruf hesapları gibi çeşitli isimler verilmiştir. Her ne isimde izlenirse izlensin hesapların ortak özelliği, devamlı alacak bakiyesi vermeleridir. Çünkü bu hesaplar para yatırıldığında açılan hesaplardır ve tasarruf sahibi en fazla yatırdığı para kadar çekebilir.</a:t>
            </a:r>
          </a:p>
        </p:txBody>
      </p:sp>
    </p:spTree>
    <p:extLst>
      <p:ext uri="{BB962C8B-B14F-4D97-AF65-F5344CB8AC3E}">
        <p14:creationId xmlns:p14="http://schemas.microsoft.com/office/powerpoint/2010/main" val="554634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r>
              <a:rPr lang="tr-TR" b="1" dirty="0"/>
              <a:t>Banka Muhasebesi</a:t>
            </a:r>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sp>
        <p:nvSpPr>
          <p:cNvPr id="3" name="Dikdörtgen 2">
            <a:extLst>
              <a:ext uri="{FF2B5EF4-FFF2-40B4-BE49-F238E27FC236}">
                <a16:creationId xmlns:a16="http://schemas.microsoft.com/office/drawing/2014/main" id="{3E2F93E3-D44E-4A47-AFE7-68020086A0FC}"/>
              </a:ext>
            </a:extLst>
          </p:cNvPr>
          <p:cNvSpPr/>
          <p:nvPr/>
        </p:nvSpPr>
        <p:spPr>
          <a:xfrm>
            <a:off x="876300" y="1342647"/>
            <a:ext cx="10439400" cy="4247317"/>
          </a:xfrm>
          <a:prstGeom prst="rect">
            <a:avLst/>
          </a:prstGeom>
        </p:spPr>
        <p:txBody>
          <a:bodyPr wrap="square">
            <a:spAutoFit/>
          </a:bodyPr>
          <a:lstStyle/>
          <a:p>
            <a:r>
              <a:rPr lang="tr-TR" b="1" dirty="0"/>
              <a:t>Mevduat Türleri</a:t>
            </a:r>
          </a:p>
          <a:p>
            <a:r>
              <a:rPr lang="tr-TR" dirty="0"/>
              <a:t>Bankalar mevduat hesaplarını Türkiye Cumhuriyet Merkez Bankası (TCMB) tarafından tespit edilen vade ve sınıflara göre sınıflandırmak ve tasarruf mevduatını diğer mevduat hesaplarından ayırmak zorundadır. Bu kapsamda, Türk lirası ve yabancı para cinsinden açılan mevduat hesapları vadelerine ve hesap sahiplerinin niteliğine göre farklı gruplarda incelenirler.</a:t>
            </a:r>
          </a:p>
          <a:p>
            <a:endParaRPr lang="tr-TR" dirty="0"/>
          </a:p>
          <a:p>
            <a:r>
              <a:rPr lang="tr-TR" b="1" dirty="0"/>
              <a:t>Mevduatın Açıldığı Para Cinsine Göre Türleri</a:t>
            </a:r>
          </a:p>
          <a:p>
            <a:pPr marL="342900" indent="-342900">
              <a:buFont typeface="+mj-lt"/>
              <a:buAutoNum type="arabicPeriod"/>
            </a:pPr>
            <a:r>
              <a:rPr lang="tr-TR" b="1" dirty="0"/>
              <a:t>TL Cinsinden: </a:t>
            </a:r>
            <a:r>
              <a:rPr lang="tr-TR" dirty="0"/>
              <a:t>Hesap kodunun son hanesi çift olanlar TL hesabı olduğunun</a:t>
            </a:r>
          </a:p>
          <a:p>
            <a:r>
              <a:rPr lang="tr-TR" dirty="0"/>
              <a:t>göstergesidir.</a:t>
            </a:r>
          </a:p>
          <a:p>
            <a:pPr marL="342900" indent="-342900">
              <a:buFont typeface="+mj-lt"/>
              <a:buAutoNum type="arabicPeriod" startAt="2"/>
            </a:pPr>
            <a:r>
              <a:rPr lang="tr-TR" b="1" dirty="0"/>
              <a:t>Döviz Cinsinden: </a:t>
            </a:r>
            <a:r>
              <a:rPr lang="tr-TR" dirty="0"/>
              <a:t>Hesap kodunun son hanesi tek olanlar döviz hesabı</a:t>
            </a:r>
          </a:p>
          <a:p>
            <a:r>
              <a:rPr lang="tr-TR" dirty="0"/>
              <a:t>olduğunun göstergesidir.</a:t>
            </a:r>
          </a:p>
          <a:p>
            <a:endParaRPr lang="tr-TR" dirty="0"/>
          </a:p>
          <a:p>
            <a:r>
              <a:rPr lang="tr-TR" b="1" dirty="0"/>
              <a:t>Mevduat Sahibinin Yerleşik Olduğu Yere Göre Mevduat Türleri</a:t>
            </a:r>
          </a:p>
          <a:p>
            <a:pPr marL="285750" indent="-285750">
              <a:buFont typeface="Arial" panose="020B0604020202020204" pitchFamily="34" charset="0"/>
              <a:buChar char="•"/>
            </a:pPr>
            <a:r>
              <a:rPr lang="tr-TR" dirty="0"/>
              <a:t>Yurt içinde yerleşik</a:t>
            </a:r>
          </a:p>
          <a:p>
            <a:pPr marL="285750" indent="-285750">
              <a:buFont typeface="Arial" panose="020B0604020202020204" pitchFamily="34" charset="0"/>
              <a:buChar char="•"/>
            </a:pPr>
            <a:r>
              <a:rPr lang="tr-TR" dirty="0"/>
              <a:t>Yurt dışında yerleşik</a:t>
            </a:r>
          </a:p>
        </p:txBody>
      </p:sp>
    </p:spTree>
    <p:extLst>
      <p:ext uri="{BB962C8B-B14F-4D97-AF65-F5344CB8AC3E}">
        <p14:creationId xmlns:p14="http://schemas.microsoft.com/office/powerpoint/2010/main" val="3774256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r>
              <a:rPr lang="tr-TR" b="1" dirty="0"/>
              <a:t>Banka Muhasebesi</a:t>
            </a:r>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sp>
        <p:nvSpPr>
          <p:cNvPr id="3" name="Dikdörtgen 2">
            <a:extLst>
              <a:ext uri="{FF2B5EF4-FFF2-40B4-BE49-F238E27FC236}">
                <a16:creationId xmlns:a16="http://schemas.microsoft.com/office/drawing/2014/main" id="{3E2F93E3-D44E-4A47-AFE7-68020086A0FC}"/>
              </a:ext>
            </a:extLst>
          </p:cNvPr>
          <p:cNvSpPr/>
          <p:nvPr/>
        </p:nvSpPr>
        <p:spPr>
          <a:xfrm>
            <a:off x="876300" y="1342647"/>
            <a:ext cx="10439400" cy="5078313"/>
          </a:xfrm>
          <a:prstGeom prst="rect">
            <a:avLst/>
          </a:prstGeom>
        </p:spPr>
        <p:txBody>
          <a:bodyPr wrap="square">
            <a:spAutoFit/>
          </a:bodyPr>
          <a:lstStyle/>
          <a:p>
            <a:r>
              <a:rPr lang="tr-TR" b="1" dirty="0"/>
              <a:t>Mevduatın Vade Açısından Türleri</a:t>
            </a:r>
          </a:p>
          <a:p>
            <a:r>
              <a:rPr lang="tr-TR" b="1" dirty="0"/>
              <a:t>Vadesiz Mevduat</a:t>
            </a:r>
            <a:r>
              <a:rPr lang="tr-TR" dirty="0"/>
              <a:t>: Bankanın izni aranmaksızın hesap sahibi tarafından istenildiği zaman kısmen veya tamamen geri çekilebilen, herhangi bir ihbar veya vade koşulu taşımayan ve faiz tahakkukları yıl sonunda veya hesabın</a:t>
            </a:r>
          </a:p>
          <a:p>
            <a:r>
              <a:rPr lang="tr-TR" dirty="0"/>
              <a:t>kapatılmasında yapılan mevduattır.</a:t>
            </a:r>
          </a:p>
          <a:p>
            <a:endParaRPr lang="tr-TR" dirty="0"/>
          </a:p>
          <a:p>
            <a:r>
              <a:rPr lang="tr-TR" b="1" dirty="0"/>
              <a:t>Vadeli Mevduat: </a:t>
            </a:r>
            <a:r>
              <a:rPr lang="tr-TR" dirty="0"/>
              <a:t>Mevduat sahibinin yatırdığı parayı sözleşmede belirlenen süre içerisinde çekemediği; bankanın ise bu sürenin sonunda veya ara ödemeli olarak faiz vermeyi taahhüt ettiği mevduat türüdür. Vadesinden önce paranın çekilmesi halinde faiz ödemesi yapılmaz.</a:t>
            </a:r>
          </a:p>
          <a:p>
            <a:endParaRPr lang="tr-TR" dirty="0"/>
          </a:p>
          <a:p>
            <a:r>
              <a:rPr lang="tr-TR" dirty="0"/>
              <a:t>Vade süreleri aşağıdaki gibi belirlenmiştir.</a:t>
            </a:r>
          </a:p>
          <a:p>
            <a:pPr marL="285750" indent="-285750">
              <a:buFont typeface="Arial" panose="020B0604020202020204" pitchFamily="34" charset="0"/>
              <a:buChar char="•"/>
            </a:pPr>
            <a:r>
              <a:rPr lang="tr-TR" dirty="0"/>
              <a:t>1 aya kadar vadeli (1 ay dahil)</a:t>
            </a:r>
          </a:p>
          <a:p>
            <a:pPr marL="285750" indent="-285750">
              <a:buFont typeface="Arial" panose="020B0604020202020204" pitchFamily="34" charset="0"/>
              <a:buChar char="•"/>
            </a:pPr>
            <a:r>
              <a:rPr lang="tr-TR" dirty="0"/>
              <a:t>3 aya kadar vadeli (3 ay dahil)</a:t>
            </a:r>
          </a:p>
          <a:p>
            <a:pPr marL="285750" indent="-285750">
              <a:buFont typeface="Arial" panose="020B0604020202020204" pitchFamily="34" charset="0"/>
              <a:buChar char="•"/>
            </a:pPr>
            <a:r>
              <a:rPr lang="tr-TR" dirty="0"/>
              <a:t>6 aya kadar vadeli (6 ay dahil)</a:t>
            </a:r>
          </a:p>
          <a:p>
            <a:pPr marL="285750" indent="-285750">
              <a:buFont typeface="Arial" panose="020B0604020202020204" pitchFamily="34" charset="0"/>
              <a:buChar char="•"/>
            </a:pPr>
            <a:r>
              <a:rPr lang="sv-SE" dirty="0"/>
              <a:t>1 yıla kadar vadeli</a:t>
            </a:r>
            <a:endParaRPr lang="tr-TR" dirty="0"/>
          </a:p>
          <a:p>
            <a:pPr marL="285750" indent="-285750">
              <a:buFont typeface="Arial" panose="020B0604020202020204" pitchFamily="34" charset="0"/>
              <a:buChar char="•"/>
            </a:pPr>
            <a:r>
              <a:rPr lang="tr-TR" dirty="0"/>
              <a:t>1 yıl ve daha uzun vadeli</a:t>
            </a:r>
          </a:p>
          <a:p>
            <a:r>
              <a:rPr lang="tr-TR" b="1" dirty="0"/>
              <a:t>İhbarlı Mevduat</a:t>
            </a:r>
            <a:r>
              <a:rPr lang="tr-TR" dirty="0"/>
              <a:t>: Çekileceği tarihten 7 gün önce yazılı bir ihbar verilmek suretiyle çekilebilen mevduattır.</a:t>
            </a:r>
          </a:p>
          <a:p>
            <a:r>
              <a:rPr lang="tr-TR" b="1" dirty="0"/>
              <a:t>Birikimli Mevduat</a:t>
            </a:r>
            <a:r>
              <a:rPr lang="tr-TR" dirty="0"/>
              <a:t>: Asgari 5 yıl vade ile açılan, sözleşme ile belirlenen aylık veya üç aylık sürelerde hesaba para yatırmaya imkan veren mevduattır.</a:t>
            </a:r>
          </a:p>
        </p:txBody>
      </p:sp>
    </p:spTree>
    <p:extLst>
      <p:ext uri="{BB962C8B-B14F-4D97-AF65-F5344CB8AC3E}">
        <p14:creationId xmlns:p14="http://schemas.microsoft.com/office/powerpoint/2010/main" val="2637657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r>
              <a:rPr lang="tr-TR" b="1" dirty="0"/>
              <a:t>Banka Muhasebesi</a:t>
            </a:r>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sp>
        <p:nvSpPr>
          <p:cNvPr id="3" name="Dikdörtgen 2">
            <a:extLst>
              <a:ext uri="{FF2B5EF4-FFF2-40B4-BE49-F238E27FC236}">
                <a16:creationId xmlns:a16="http://schemas.microsoft.com/office/drawing/2014/main" id="{3E2F93E3-D44E-4A47-AFE7-68020086A0FC}"/>
              </a:ext>
            </a:extLst>
          </p:cNvPr>
          <p:cNvSpPr/>
          <p:nvPr/>
        </p:nvSpPr>
        <p:spPr>
          <a:xfrm>
            <a:off x="876300" y="1342647"/>
            <a:ext cx="10439400" cy="3970318"/>
          </a:xfrm>
          <a:prstGeom prst="rect">
            <a:avLst/>
          </a:prstGeom>
        </p:spPr>
        <p:txBody>
          <a:bodyPr wrap="square">
            <a:spAutoFit/>
          </a:bodyPr>
          <a:lstStyle/>
          <a:p>
            <a:r>
              <a:rPr lang="tr-TR" dirty="0"/>
              <a:t>Mevduatın türleri T.C. Merkez Bankası tarafından 29 Mart 2002 tarihinde 24710 sayılı Resmi </a:t>
            </a:r>
            <a:r>
              <a:rPr lang="tr-TR" dirty="0" err="1"/>
              <a:t>Gazete’de</a:t>
            </a:r>
            <a:r>
              <a:rPr lang="tr-TR" dirty="0"/>
              <a:t> yayımlanan </a:t>
            </a:r>
            <a:r>
              <a:rPr lang="tr-TR" b="1" dirty="0"/>
              <a:t>“Mevduatın Vade ve Türleri ile Katılma Hesaplarının Vadeleri Hakkında </a:t>
            </a:r>
            <a:r>
              <a:rPr lang="tr-TR" b="1" dirty="0" err="1"/>
              <a:t>Tebliğ”</a:t>
            </a:r>
            <a:r>
              <a:rPr lang="tr-TR" dirty="0" err="1"/>
              <a:t>de</a:t>
            </a:r>
            <a:r>
              <a:rPr lang="tr-TR" dirty="0"/>
              <a:t> aşağıdaki şekilde belirlenmiştir.</a:t>
            </a:r>
          </a:p>
          <a:p>
            <a:pPr marL="285750" indent="-285750">
              <a:buFont typeface="Arial" panose="020B0604020202020204" pitchFamily="34" charset="0"/>
              <a:buChar char="•"/>
            </a:pPr>
            <a:r>
              <a:rPr lang="tr-TR" dirty="0"/>
              <a:t>Tasarruf Mevduatı</a:t>
            </a:r>
          </a:p>
          <a:p>
            <a:pPr marL="285750" indent="-285750">
              <a:buFont typeface="Arial" panose="020B0604020202020204" pitchFamily="34" charset="0"/>
              <a:buChar char="•"/>
            </a:pPr>
            <a:r>
              <a:rPr lang="tr-TR" dirty="0"/>
              <a:t>Resmi Kuruluşlar Mevduatı</a:t>
            </a:r>
          </a:p>
          <a:p>
            <a:pPr marL="285750" indent="-285750">
              <a:buFont typeface="Arial" panose="020B0604020202020204" pitchFamily="34" charset="0"/>
              <a:buChar char="•"/>
            </a:pPr>
            <a:r>
              <a:rPr lang="tr-TR" dirty="0"/>
              <a:t>Ticari Kuruluşlar Mevduatı</a:t>
            </a:r>
          </a:p>
          <a:p>
            <a:pPr marL="285750" indent="-285750">
              <a:buFont typeface="Arial" panose="020B0604020202020204" pitchFamily="34" charset="0"/>
              <a:buChar char="•"/>
            </a:pPr>
            <a:r>
              <a:rPr lang="tr-TR" dirty="0"/>
              <a:t>Bankalar arası Mevduat</a:t>
            </a:r>
          </a:p>
          <a:p>
            <a:pPr marL="285750" indent="-285750">
              <a:buFont typeface="Arial" panose="020B0604020202020204" pitchFamily="34" charset="0"/>
              <a:buChar char="•"/>
            </a:pPr>
            <a:r>
              <a:rPr lang="tr-TR" dirty="0"/>
              <a:t>Diğer Kuruluşlar Mevduatı</a:t>
            </a:r>
          </a:p>
          <a:p>
            <a:pPr marL="285750" indent="-285750">
              <a:buFont typeface="Arial" panose="020B0604020202020204" pitchFamily="34" charset="0"/>
              <a:buChar char="•"/>
            </a:pPr>
            <a:r>
              <a:rPr lang="tr-TR" dirty="0"/>
              <a:t>Döviz Tevdiat Hesabı</a:t>
            </a:r>
          </a:p>
          <a:p>
            <a:pPr marL="285750" indent="-285750">
              <a:buFont typeface="Arial" panose="020B0604020202020204" pitchFamily="34" charset="0"/>
              <a:buChar char="•"/>
            </a:pPr>
            <a:endParaRPr lang="tr-TR" dirty="0"/>
          </a:p>
          <a:p>
            <a:r>
              <a:rPr lang="tr-TR" b="1" dirty="0"/>
              <a:t>Mevduat İle İlgili Ortak İşlemler</a:t>
            </a:r>
          </a:p>
          <a:p>
            <a:pPr marL="342900" indent="-342900">
              <a:buFont typeface="+mj-lt"/>
              <a:buAutoNum type="arabicPeriod"/>
            </a:pPr>
            <a:r>
              <a:rPr lang="tr-TR" dirty="0"/>
              <a:t>Hesabın Açılması</a:t>
            </a:r>
          </a:p>
          <a:p>
            <a:pPr marL="342900" indent="-342900">
              <a:buFont typeface="+mj-lt"/>
              <a:buAutoNum type="arabicPeriod"/>
            </a:pPr>
            <a:r>
              <a:rPr lang="tr-TR" dirty="0"/>
              <a:t>Hesaptan Para Çekilmesi</a:t>
            </a:r>
          </a:p>
          <a:p>
            <a:pPr marL="342900" indent="-342900">
              <a:buFont typeface="+mj-lt"/>
              <a:buAutoNum type="arabicPeriod"/>
            </a:pPr>
            <a:r>
              <a:rPr lang="tr-TR" dirty="0"/>
              <a:t>Mevduat Faiz Tahakkuku ve Reeskontu</a:t>
            </a:r>
          </a:p>
        </p:txBody>
      </p:sp>
    </p:spTree>
    <p:extLst>
      <p:ext uri="{BB962C8B-B14F-4D97-AF65-F5344CB8AC3E}">
        <p14:creationId xmlns:p14="http://schemas.microsoft.com/office/powerpoint/2010/main" val="1146074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r>
              <a:rPr lang="tr-TR" b="1" dirty="0"/>
              <a:t>Banka Muhasebesi</a:t>
            </a:r>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sp>
        <p:nvSpPr>
          <p:cNvPr id="3" name="Dikdörtgen 2">
            <a:extLst>
              <a:ext uri="{FF2B5EF4-FFF2-40B4-BE49-F238E27FC236}">
                <a16:creationId xmlns:a16="http://schemas.microsoft.com/office/drawing/2014/main" id="{3E2F93E3-D44E-4A47-AFE7-68020086A0FC}"/>
              </a:ext>
            </a:extLst>
          </p:cNvPr>
          <p:cNvSpPr/>
          <p:nvPr/>
        </p:nvSpPr>
        <p:spPr>
          <a:xfrm>
            <a:off x="876300" y="1342647"/>
            <a:ext cx="10439400" cy="4247317"/>
          </a:xfrm>
          <a:prstGeom prst="rect">
            <a:avLst/>
          </a:prstGeom>
        </p:spPr>
        <p:txBody>
          <a:bodyPr wrap="square">
            <a:spAutoFit/>
          </a:bodyPr>
          <a:lstStyle/>
          <a:p>
            <a:r>
              <a:rPr lang="tr-TR" dirty="0"/>
              <a:t>Mevduat Faiz Tahakkuku ve Reeskontu</a:t>
            </a:r>
          </a:p>
          <a:p>
            <a:endParaRPr lang="tr-TR" dirty="0"/>
          </a:p>
          <a:p>
            <a:r>
              <a:rPr lang="tr-TR" dirty="0"/>
              <a:t>Yılın son günü henüz vadesi gelmemiş mevduat hesaplarının açıldığı gün ile yılsonu arasındaki günler için hesaplanır. Vadesiz mevduat hesaplarına faiz yılda bir kez aralık ayı sonunda tahakkuk ettirilerek anaparaya eklenir. Vadeli mevduatta ise faiz esas olarak vade sonunda ödenir. Ancak dönem içinde faiz ödemeli olarak açılmış olan mevduat hesaplarına sözleşme doğrultusunda ödeme yapılır.</a:t>
            </a:r>
          </a:p>
          <a:p>
            <a:endParaRPr lang="tr-TR" dirty="0"/>
          </a:p>
          <a:p>
            <a:r>
              <a:rPr lang="tr-TR" dirty="0"/>
              <a:t>Vadesiz mevduat hesaplarına faiz yılda bir kez aralık ayı sonunda tahakkuk ettirilerek anaparaya eklenir. Vadeli mevduatta ise faiz esas olarak vade sonunda ödenir. Ancak dönem içinde faiz ödemeli olarak açılmış olan mevduat hesaplarına sözleşme doğrultusunda ödeme yapılır.</a:t>
            </a:r>
          </a:p>
          <a:p>
            <a:endParaRPr lang="tr-TR" dirty="0"/>
          </a:p>
          <a:p>
            <a:r>
              <a:rPr lang="tr-TR" dirty="0"/>
              <a:t>Yılın son günü vadesi henüz gelmemiş vadeli mevduat hesaplarının açıldığı gün ile yıl sonu arasındaki günler için hesaplanan faizler;</a:t>
            </a:r>
          </a:p>
          <a:p>
            <a:endParaRPr lang="tr-TR" dirty="0"/>
          </a:p>
          <a:p>
            <a:endParaRPr lang="tr-TR" dirty="0"/>
          </a:p>
        </p:txBody>
      </p:sp>
    </p:spTree>
    <p:extLst>
      <p:ext uri="{BB962C8B-B14F-4D97-AF65-F5344CB8AC3E}">
        <p14:creationId xmlns:p14="http://schemas.microsoft.com/office/powerpoint/2010/main" val="40587973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r>
              <a:rPr lang="tr-TR" b="1" dirty="0"/>
              <a:t>Banka Muhasebesi</a:t>
            </a:r>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sp>
        <p:nvSpPr>
          <p:cNvPr id="3" name="Dikdörtgen 2">
            <a:extLst>
              <a:ext uri="{FF2B5EF4-FFF2-40B4-BE49-F238E27FC236}">
                <a16:creationId xmlns:a16="http://schemas.microsoft.com/office/drawing/2014/main" id="{3E2F93E3-D44E-4A47-AFE7-68020086A0FC}"/>
              </a:ext>
            </a:extLst>
          </p:cNvPr>
          <p:cNvSpPr/>
          <p:nvPr/>
        </p:nvSpPr>
        <p:spPr>
          <a:xfrm>
            <a:off x="876300" y="1342647"/>
            <a:ext cx="10439400" cy="1754326"/>
          </a:xfrm>
          <a:prstGeom prst="rect">
            <a:avLst/>
          </a:prstGeom>
        </p:spPr>
        <p:txBody>
          <a:bodyPr wrap="square">
            <a:spAutoFit/>
          </a:bodyPr>
          <a:lstStyle/>
          <a:p>
            <a:r>
              <a:rPr lang="tr-TR" b="1" dirty="0"/>
              <a:t>360 000 Yılsonu Reeskontu</a:t>
            </a:r>
            <a:endParaRPr lang="tr-TR" dirty="0"/>
          </a:p>
          <a:p>
            <a:r>
              <a:rPr lang="tr-TR" dirty="0"/>
              <a:t>Yılın son günü vadesi henüz gelmemiş vadeli mevduat hesaplarının açıldığı gün ile yıl sonu arasındaki günler için hesaplanan faizler;</a:t>
            </a:r>
          </a:p>
          <a:p>
            <a:endParaRPr lang="tr-TR" dirty="0"/>
          </a:p>
          <a:p>
            <a:endParaRPr lang="tr-TR" dirty="0"/>
          </a:p>
          <a:p>
            <a:endParaRPr lang="tr-TR" dirty="0"/>
          </a:p>
        </p:txBody>
      </p:sp>
      <p:pic>
        <p:nvPicPr>
          <p:cNvPr id="5" name="Resim 4">
            <a:extLst>
              <a:ext uri="{FF2B5EF4-FFF2-40B4-BE49-F238E27FC236}">
                <a16:creationId xmlns:a16="http://schemas.microsoft.com/office/drawing/2014/main" id="{53C65FDF-2A4E-46FB-A6A1-D6350F7156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4968" y="2304893"/>
            <a:ext cx="7802064" cy="2248214"/>
          </a:xfrm>
          <a:prstGeom prst="rect">
            <a:avLst/>
          </a:prstGeom>
        </p:spPr>
      </p:pic>
      <p:sp>
        <p:nvSpPr>
          <p:cNvPr id="6" name="Dikdörtgen 5">
            <a:extLst>
              <a:ext uri="{FF2B5EF4-FFF2-40B4-BE49-F238E27FC236}">
                <a16:creationId xmlns:a16="http://schemas.microsoft.com/office/drawing/2014/main" id="{C0C7625E-4479-43A7-A49A-52C3F973FF84}"/>
              </a:ext>
            </a:extLst>
          </p:cNvPr>
          <p:cNvSpPr/>
          <p:nvPr/>
        </p:nvSpPr>
        <p:spPr>
          <a:xfrm>
            <a:off x="876300" y="4524098"/>
            <a:ext cx="10053970" cy="646331"/>
          </a:xfrm>
          <a:prstGeom prst="rect">
            <a:avLst/>
          </a:prstGeom>
        </p:spPr>
        <p:txBody>
          <a:bodyPr wrap="square">
            <a:spAutoFit/>
          </a:bodyPr>
          <a:lstStyle/>
          <a:p>
            <a:r>
              <a:rPr lang="tr-TR" dirty="0">
                <a:latin typeface="Arial" panose="020B0604020202020204" pitchFamily="34" charset="0"/>
              </a:rPr>
              <a:t>şeklinde </a:t>
            </a:r>
            <a:r>
              <a:rPr lang="tr-TR" dirty="0">
                <a:latin typeface="ArialMT"/>
              </a:rPr>
              <a:t>kaydedilir ve iptal edilmeyerek reeskont edilen mevduat faizlerinden </a:t>
            </a:r>
            <a:r>
              <a:rPr lang="tr-TR" dirty="0">
                <a:latin typeface="Arial" panose="020B0604020202020204" pitchFamily="34" charset="0"/>
              </a:rPr>
              <a:t>Gelir Vergisi kesintisi yapılmaz. Vade </a:t>
            </a:r>
            <a:r>
              <a:rPr lang="tr-TR" dirty="0">
                <a:latin typeface="ArialMT"/>
              </a:rPr>
              <a:t>sonunda da </a:t>
            </a:r>
            <a:r>
              <a:rPr lang="tr-TR" dirty="0">
                <a:latin typeface="Arial" panose="020B0604020202020204" pitchFamily="34" charset="0"/>
              </a:rPr>
              <a:t>reeskont hesabı </a:t>
            </a:r>
            <a:r>
              <a:rPr lang="tr-TR" dirty="0">
                <a:latin typeface="ArialMT"/>
              </a:rPr>
              <a:t>tamamen </a:t>
            </a:r>
            <a:r>
              <a:rPr lang="tr-TR" dirty="0">
                <a:latin typeface="Arial" panose="020B0604020202020204" pitchFamily="34" charset="0"/>
              </a:rPr>
              <a:t>kapatılır.</a:t>
            </a:r>
            <a:endParaRPr lang="tr-TR" dirty="0"/>
          </a:p>
        </p:txBody>
      </p:sp>
    </p:spTree>
    <p:extLst>
      <p:ext uri="{BB962C8B-B14F-4D97-AF65-F5344CB8AC3E}">
        <p14:creationId xmlns:p14="http://schemas.microsoft.com/office/powerpoint/2010/main" val="681222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r>
              <a:rPr lang="tr-TR" b="1" dirty="0"/>
              <a:t>Banka Muhasebesi</a:t>
            </a:r>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sp>
        <p:nvSpPr>
          <p:cNvPr id="3" name="Dikdörtgen 2">
            <a:extLst>
              <a:ext uri="{FF2B5EF4-FFF2-40B4-BE49-F238E27FC236}">
                <a16:creationId xmlns:a16="http://schemas.microsoft.com/office/drawing/2014/main" id="{3E2F93E3-D44E-4A47-AFE7-68020086A0FC}"/>
              </a:ext>
            </a:extLst>
          </p:cNvPr>
          <p:cNvSpPr/>
          <p:nvPr/>
        </p:nvSpPr>
        <p:spPr>
          <a:xfrm>
            <a:off x="876300" y="1342647"/>
            <a:ext cx="10439400" cy="923330"/>
          </a:xfrm>
          <a:prstGeom prst="rect">
            <a:avLst/>
          </a:prstGeom>
        </p:spPr>
        <p:txBody>
          <a:bodyPr wrap="square">
            <a:spAutoFit/>
          </a:bodyPr>
          <a:lstStyle/>
          <a:p>
            <a:r>
              <a:rPr lang="pt-BR" b="1" dirty="0"/>
              <a:t>360 005 Ara Dönem Reeskontarı</a:t>
            </a:r>
          </a:p>
          <a:p>
            <a:r>
              <a:rPr lang="tr-TR" dirty="0"/>
              <a:t>Aylık dönemlerde vadeli ve vadesiz mevduat hesaplarına döneme ilişkin</a:t>
            </a:r>
          </a:p>
          <a:p>
            <a:r>
              <a:rPr lang="tr-TR" dirty="0"/>
              <a:t>hesaplanan faiz tutarı ise,</a:t>
            </a:r>
          </a:p>
        </p:txBody>
      </p:sp>
      <p:sp>
        <p:nvSpPr>
          <p:cNvPr id="6" name="Dikdörtgen 5">
            <a:extLst>
              <a:ext uri="{FF2B5EF4-FFF2-40B4-BE49-F238E27FC236}">
                <a16:creationId xmlns:a16="http://schemas.microsoft.com/office/drawing/2014/main" id="{C0C7625E-4479-43A7-A49A-52C3F973FF84}"/>
              </a:ext>
            </a:extLst>
          </p:cNvPr>
          <p:cNvSpPr/>
          <p:nvPr/>
        </p:nvSpPr>
        <p:spPr>
          <a:xfrm>
            <a:off x="876300" y="4524098"/>
            <a:ext cx="10053970" cy="369332"/>
          </a:xfrm>
          <a:prstGeom prst="rect">
            <a:avLst/>
          </a:prstGeom>
        </p:spPr>
        <p:txBody>
          <a:bodyPr wrap="square">
            <a:spAutoFit/>
          </a:bodyPr>
          <a:lstStyle/>
          <a:p>
            <a:r>
              <a:rPr lang="tr-TR" dirty="0"/>
              <a:t>kaydedilerek; ertesi ayın ilk iş gününde ters mahsupla reeskont işlemi iptal edilir.</a:t>
            </a:r>
          </a:p>
        </p:txBody>
      </p:sp>
      <p:pic>
        <p:nvPicPr>
          <p:cNvPr id="8" name="Resim 7">
            <a:extLst>
              <a:ext uri="{FF2B5EF4-FFF2-40B4-BE49-F238E27FC236}">
                <a16:creationId xmlns:a16="http://schemas.microsoft.com/office/drawing/2014/main" id="{4DE2595D-248C-48A6-A7CB-2126A621A1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4968" y="2177555"/>
            <a:ext cx="7802064" cy="2438740"/>
          </a:xfrm>
          <a:prstGeom prst="rect">
            <a:avLst/>
          </a:prstGeom>
        </p:spPr>
      </p:pic>
    </p:spTree>
    <p:extLst>
      <p:ext uri="{BB962C8B-B14F-4D97-AF65-F5344CB8AC3E}">
        <p14:creationId xmlns:p14="http://schemas.microsoft.com/office/powerpoint/2010/main" val="1714679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r>
              <a:rPr lang="tr-TR" b="1" dirty="0"/>
              <a:t>Banka Muhasebesi</a:t>
            </a:r>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sp>
        <p:nvSpPr>
          <p:cNvPr id="3" name="Dikdörtgen 2">
            <a:extLst>
              <a:ext uri="{FF2B5EF4-FFF2-40B4-BE49-F238E27FC236}">
                <a16:creationId xmlns:a16="http://schemas.microsoft.com/office/drawing/2014/main" id="{3E2F93E3-D44E-4A47-AFE7-68020086A0FC}"/>
              </a:ext>
            </a:extLst>
          </p:cNvPr>
          <p:cNvSpPr/>
          <p:nvPr/>
        </p:nvSpPr>
        <p:spPr>
          <a:xfrm>
            <a:off x="876300" y="1342647"/>
            <a:ext cx="10439400" cy="4524315"/>
          </a:xfrm>
          <a:prstGeom prst="rect">
            <a:avLst/>
          </a:prstGeom>
        </p:spPr>
        <p:txBody>
          <a:bodyPr wrap="square">
            <a:spAutoFit/>
          </a:bodyPr>
          <a:lstStyle/>
          <a:p>
            <a:r>
              <a:rPr lang="tr-TR" b="1" dirty="0"/>
              <a:t>Tasarruf Mevduatı İle ilgili İşlemler ve Muhasebesi</a:t>
            </a:r>
          </a:p>
          <a:p>
            <a:r>
              <a:rPr lang="tr-TR" dirty="0"/>
              <a:t>Tasarruf mevduatı, mevduat bankaları nezdinde açtırılan, gerçek kişilere ait ve münhasıran çek keşide edilmesi dışında ticari işlemlere konu olmayan mevduat hesaplarını ifade eder.</a:t>
            </a:r>
          </a:p>
          <a:p>
            <a:endParaRPr lang="tr-TR" dirty="0"/>
          </a:p>
          <a:p>
            <a:r>
              <a:rPr lang="tr-TR" dirty="0"/>
              <a:t>Gerçek kişilerin ticarethaneleri adına açtırdıkları hesaplar tasarruf mevduatı değildirler. Vadesiz tasarruf mevduat hesapları, hesap sahibinin istediği her an para yatırıp çekebileceği hesaplardır.</a:t>
            </a:r>
          </a:p>
          <a:p>
            <a:endParaRPr lang="tr-TR" dirty="0"/>
          </a:p>
          <a:p>
            <a:r>
              <a:rPr lang="tr-TR" b="1" dirty="0"/>
              <a:t>Vadesiz Tasarruf Mevduat İşlemleri</a:t>
            </a:r>
          </a:p>
          <a:p>
            <a:r>
              <a:rPr lang="es-ES" b="1" dirty="0"/>
              <a:t>Hesap Açma ve Hesaba Para Yatırma</a:t>
            </a:r>
          </a:p>
          <a:p>
            <a:r>
              <a:rPr lang="tr-TR" dirty="0"/>
              <a:t>Tasarruf mevduatı açılırken açılış işlemleri tamamlandıktan sonra müşteriye bir hesap numarası ile hesap cüzdanı verilir. Hesabın açıldığı gün ve daha sonraki günlerde hesaba para yatırılması aynı şekilde muhasebeleştirilir.</a:t>
            </a:r>
          </a:p>
          <a:p>
            <a:endParaRPr lang="tr-TR" dirty="0"/>
          </a:p>
          <a:p>
            <a:r>
              <a:rPr lang="tr-TR" dirty="0"/>
              <a:t>Hesap sahibi veya üçüncü bir şahıs tarafından hesaba para yatırılması durumunda yatırılan para hesaba alacak kaydedilir ve cüzdana işlenir. Bu işlemden ötürü iki nüsha fiş düzenlenir, biri dekont olarak müşteriye verilir diğeri kasa tahsil fişi olarak şubede muhafaza edilir.</a:t>
            </a:r>
          </a:p>
        </p:txBody>
      </p:sp>
    </p:spTree>
    <p:extLst>
      <p:ext uri="{BB962C8B-B14F-4D97-AF65-F5344CB8AC3E}">
        <p14:creationId xmlns:p14="http://schemas.microsoft.com/office/powerpoint/2010/main" val="1801316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r>
              <a:rPr lang="tr-TR" b="1" dirty="0"/>
              <a:t>Banka Muhasebesi</a:t>
            </a:r>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sp>
        <p:nvSpPr>
          <p:cNvPr id="3" name="Dikdörtgen 2">
            <a:extLst>
              <a:ext uri="{FF2B5EF4-FFF2-40B4-BE49-F238E27FC236}">
                <a16:creationId xmlns:a16="http://schemas.microsoft.com/office/drawing/2014/main" id="{3E2F93E3-D44E-4A47-AFE7-68020086A0FC}"/>
              </a:ext>
            </a:extLst>
          </p:cNvPr>
          <p:cNvSpPr/>
          <p:nvPr/>
        </p:nvSpPr>
        <p:spPr>
          <a:xfrm>
            <a:off x="876300" y="1342647"/>
            <a:ext cx="10439400" cy="923330"/>
          </a:xfrm>
          <a:prstGeom prst="rect">
            <a:avLst/>
          </a:prstGeom>
        </p:spPr>
        <p:txBody>
          <a:bodyPr wrap="square">
            <a:spAutoFit/>
          </a:bodyPr>
          <a:lstStyle/>
          <a:p>
            <a:r>
              <a:rPr lang="tr-TR" b="1" dirty="0"/>
              <a:t>Örnek: </a:t>
            </a:r>
            <a:r>
              <a:rPr lang="tr-TR" dirty="0"/>
              <a:t>BNK Bankası Kadıköy şubesine başvuran Kemal Tekin 15.000 TL yatırmak suretiyle vadesiz tasarruf mevduatı açtırmak istemiştir. Gerekli işlemler tamamlandıktan sonra gerekli tahsilat yapılarak 1478 no.lu hesap açılmıştır.</a:t>
            </a:r>
          </a:p>
        </p:txBody>
      </p:sp>
      <p:pic>
        <p:nvPicPr>
          <p:cNvPr id="6" name="Resim 5">
            <a:extLst>
              <a:ext uri="{FF2B5EF4-FFF2-40B4-BE49-F238E27FC236}">
                <a16:creationId xmlns:a16="http://schemas.microsoft.com/office/drawing/2014/main" id="{7B2DFB4F-4AB9-4BE6-83B6-9F25EF9BB6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8784" y="2358238"/>
            <a:ext cx="7754432" cy="2800741"/>
          </a:xfrm>
          <a:prstGeom prst="rect">
            <a:avLst/>
          </a:prstGeom>
        </p:spPr>
      </p:pic>
    </p:spTree>
    <p:extLst>
      <p:ext uri="{BB962C8B-B14F-4D97-AF65-F5344CB8AC3E}">
        <p14:creationId xmlns:p14="http://schemas.microsoft.com/office/powerpoint/2010/main" val="28756642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r>
              <a:rPr lang="tr-TR" b="1" dirty="0"/>
              <a:t>Banka Muhasebesi</a:t>
            </a:r>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sp>
        <p:nvSpPr>
          <p:cNvPr id="3" name="Dikdörtgen 2">
            <a:extLst>
              <a:ext uri="{FF2B5EF4-FFF2-40B4-BE49-F238E27FC236}">
                <a16:creationId xmlns:a16="http://schemas.microsoft.com/office/drawing/2014/main" id="{3E2F93E3-D44E-4A47-AFE7-68020086A0FC}"/>
              </a:ext>
            </a:extLst>
          </p:cNvPr>
          <p:cNvSpPr/>
          <p:nvPr/>
        </p:nvSpPr>
        <p:spPr>
          <a:xfrm>
            <a:off x="876300" y="1342647"/>
            <a:ext cx="10439400" cy="1477328"/>
          </a:xfrm>
          <a:prstGeom prst="rect">
            <a:avLst/>
          </a:prstGeom>
        </p:spPr>
        <p:txBody>
          <a:bodyPr wrap="square">
            <a:spAutoFit/>
          </a:bodyPr>
          <a:lstStyle/>
          <a:p>
            <a:r>
              <a:rPr lang="tr-TR" b="1" dirty="0"/>
              <a:t>Hesaptan Para Çekilmesi</a:t>
            </a:r>
          </a:p>
          <a:p>
            <a:r>
              <a:rPr lang="tr-TR" dirty="0"/>
              <a:t>Hesap sahibi vadesiz tasarruf mevduatı hesabından istediği zaman para çekebilir.</a:t>
            </a:r>
          </a:p>
          <a:p>
            <a:endParaRPr lang="tr-TR" b="1" dirty="0"/>
          </a:p>
          <a:p>
            <a:r>
              <a:rPr lang="tr-TR" b="1" dirty="0"/>
              <a:t>Örnek; </a:t>
            </a:r>
            <a:r>
              <a:rPr lang="tr-TR" dirty="0"/>
              <a:t>Kemal Tekin 1478 no.lu hesabının bulunduğu Kadıköy şubesinden 5.000 TL çekmek istediğini bildirmiş ve dekont düzenlenerek 5.000 TL kendisine ödenmiştir.</a:t>
            </a:r>
          </a:p>
        </p:txBody>
      </p:sp>
      <p:pic>
        <p:nvPicPr>
          <p:cNvPr id="7" name="Resim 6">
            <a:extLst>
              <a:ext uri="{FF2B5EF4-FFF2-40B4-BE49-F238E27FC236}">
                <a16:creationId xmlns:a16="http://schemas.microsoft.com/office/drawing/2014/main" id="{61B8BB9B-F300-4386-A51C-9148D50D3D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9231" y="2852495"/>
            <a:ext cx="7973538" cy="2019582"/>
          </a:xfrm>
          <a:prstGeom prst="rect">
            <a:avLst/>
          </a:prstGeom>
        </p:spPr>
      </p:pic>
    </p:spTree>
    <p:extLst>
      <p:ext uri="{BB962C8B-B14F-4D97-AF65-F5344CB8AC3E}">
        <p14:creationId xmlns:p14="http://schemas.microsoft.com/office/powerpoint/2010/main" val="1757037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r>
              <a:rPr lang="tr-TR" b="1" dirty="0"/>
              <a:t>Banka Muhasebesi</a:t>
            </a:r>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sp>
        <p:nvSpPr>
          <p:cNvPr id="3" name="Dikdörtgen 2">
            <a:extLst>
              <a:ext uri="{FF2B5EF4-FFF2-40B4-BE49-F238E27FC236}">
                <a16:creationId xmlns:a16="http://schemas.microsoft.com/office/drawing/2014/main" id="{3E2F93E3-D44E-4A47-AFE7-68020086A0FC}"/>
              </a:ext>
            </a:extLst>
          </p:cNvPr>
          <p:cNvSpPr/>
          <p:nvPr/>
        </p:nvSpPr>
        <p:spPr>
          <a:xfrm>
            <a:off x="876300" y="1342647"/>
            <a:ext cx="10439400" cy="2862322"/>
          </a:xfrm>
          <a:prstGeom prst="rect">
            <a:avLst/>
          </a:prstGeom>
        </p:spPr>
        <p:txBody>
          <a:bodyPr wrap="square">
            <a:spAutoFit/>
          </a:bodyPr>
          <a:lstStyle/>
          <a:p>
            <a:r>
              <a:rPr lang="tr-TR" b="1" dirty="0"/>
              <a:t>Bankanın Başka Bir Şubesindeki Hesaba Para Kabul Edilmesi</a:t>
            </a:r>
          </a:p>
          <a:p>
            <a:r>
              <a:rPr lang="tr-TR" dirty="0"/>
              <a:t>Bir müşteri bir bankanın herhangi bir şubesine giderek başka bir şubedeki hesabına para yatırmak isteyebilir. Bu işlemin muhasebeleştirilmesi farklılık gösterir. Söz konusu müşterinin bankanın başka bir şubesine para yatırması durumunda, parayı diğer şube adına tahsil eden şube, hesabın bulunduğu şubeye alacak kaydedilmek üzere 290 Şubeler Cari Hesabını kullanır.</a:t>
            </a:r>
          </a:p>
          <a:p>
            <a:endParaRPr lang="tr-TR" dirty="0"/>
          </a:p>
          <a:p>
            <a:r>
              <a:rPr lang="tr-TR" b="1" dirty="0"/>
              <a:t>Örnek; </a:t>
            </a:r>
            <a:r>
              <a:rPr lang="tr-TR" dirty="0"/>
              <a:t>BNK Bankası’nın Kadıköy şubesinde 1478 no.lu tasarruf mevduat hesabı olan Kemal Tekin, aynı bankanın </a:t>
            </a:r>
            <a:r>
              <a:rPr lang="tr-TR" dirty="0" err="1"/>
              <a:t>Kuyubaşı</a:t>
            </a:r>
            <a:r>
              <a:rPr lang="tr-TR" dirty="0"/>
              <a:t> şubesine giderek hesabına geçirilmek üzere 4.000 TL yatırmıştır. </a:t>
            </a:r>
          </a:p>
          <a:p>
            <a:endParaRPr lang="tr-TR" dirty="0"/>
          </a:p>
          <a:p>
            <a:pPr marL="285750" indent="-285750">
              <a:buFont typeface="Arial" panose="020B0604020202020204" pitchFamily="34" charset="0"/>
              <a:buChar char="•"/>
            </a:pPr>
            <a:r>
              <a:rPr lang="tr-TR" dirty="0"/>
              <a:t>Parayı tahsil eden </a:t>
            </a:r>
            <a:r>
              <a:rPr lang="tr-TR" dirty="0" err="1"/>
              <a:t>Kuyubaşı</a:t>
            </a:r>
            <a:r>
              <a:rPr lang="tr-TR" dirty="0"/>
              <a:t> şubesinin kayıtları;</a:t>
            </a:r>
          </a:p>
        </p:txBody>
      </p:sp>
      <p:pic>
        <p:nvPicPr>
          <p:cNvPr id="9" name="Resim 8">
            <a:extLst>
              <a:ext uri="{FF2B5EF4-FFF2-40B4-BE49-F238E27FC236}">
                <a16:creationId xmlns:a16="http://schemas.microsoft.com/office/drawing/2014/main" id="{27DECB44-7DC5-47AD-B42B-B1627FBEB3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0678" y="4463767"/>
            <a:ext cx="7830643" cy="2029108"/>
          </a:xfrm>
          <a:prstGeom prst="rect">
            <a:avLst/>
          </a:prstGeom>
        </p:spPr>
      </p:pic>
    </p:spTree>
    <p:extLst>
      <p:ext uri="{BB962C8B-B14F-4D97-AF65-F5344CB8AC3E}">
        <p14:creationId xmlns:p14="http://schemas.microsoft.com/office/powerpoint/2010/main" val="25187221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r>
              <a:rPr lang="tr-TR" b="1" dirty="0"/>
              <a:t>Banka Muhasebesi</a:t>
            </a:r>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sp>
        <p:nvSpPr>
          <p:cNvPr id="3" name="Dikdörtgen 2">
            <a:extLst>
              <a:ext uri="{FF2B5EF4-FFF2-40B4-BE49-F238E27FC236}">
                <a16:creationId xmlns:a16="http://schemas.microsoft.com/office/drawing/2014/main" id="{3E2F93E3-D44E-4A47-AFE7-68020086A0FC}"/>
              </a:ext>
            </a:extLst>
          </p:cNvPr>
          <p:cNvSpPr/>
          <p:nvPr/>
        </p:nvSpPr>
        <p:spPr>
          <a:xfrm>
            <a:off x="876300" y="1342647"/>
            <a:ext cx="10439400" cy="369332"/>
          </a:xfrm>
          <a:prstGeom prst="rect">
            <a:avLst/>
          </a:prstGeom>
        </p:spPr>
        <p:txBody>
          <a:bodyPr wrap="square">
            <a:spAutoFit/>
          </a:bodyPr>
          <a:lstStyle/>
          <a:p>
            <a:pPr marL="285750" indent="-285750">
              <a:buFont typeface="Arial" panose="020B0604020202020204" pitchFamily="34" charset="0"/>
              <a:buChar char="•"/>
            </a:pPr>
            <a:r>
              <a:rPr lang="tr-TR" dirty="0"/>
              <a:t>Kadıköy şubesinin kaydı;</a:t>
            </a:r>
          </a:p>
        </p:txBody>
      </p:sp>
      <p:pic>
        <p:nvPicPr>
          <p:cNvPr id="6" name="Resim 5">
            <a:extLst>
              <a:ext uri="{FF2B5EF4-FFF2-40B4-BE49-F238E27FC236}">
                <a16:creationId xmlns:a16="http://schemas.microsoft.com/office/drawing/2014/main" id="{43C53C19-D8BA-48E5-8686-ED8393EDDD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4915" y="1690688"/>
            <a:ext cx="8202170" cy="2324424"/>
          </a:xfrm>
          <a:prstGeom prst="rect">
            <a:avLst/>
          </a:prstGeom>
        </p:spPr>
      </p:pic>
    </p:spTree>
    <p:extLst>
      <p:ext uri="{BB962C8B-B14F-4D97-AF65-F5344CB8AC3E}">
        <p14:creationId xmlns:p14="http://schemas.microsoft.com/office/powerpoint/2010/main" val="36696503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68A698-3C3F-45F8-B6A5-6FD241CAB0BB}"/>
              </a:ext>
            </a:extLst>
          </p:cNvPr>
          <p:cNvSpPr>
            <a:spLocks noGrp="1"/>
          </p:cNvSpPr>
          <p:nvPr>
            <p:ph type="title"/>
          </p:nvPr>
        </p:nvSpPr>
        <p:spPr>
          <a:xfrm>
            <a:off x="838200" y="365125"/>
            <a:ext cx="10515600" cy="1325563"/>
          </a:xfrm>
        </p:spPr>
        <p:txBody>
          <a:bodyPr/>
          <a:lstStyle/>
          <a:p>
            <a:r>
              <a:rPr lang="tr-TR" b="1" dirty="0"/>
              <a:t>Banka Muhasebesi</a:t>
            </a:r>
            <a:endParaRPr lang="tr-TR" dirty="0"/>
          </a:p>
        </p:txBody>
      </p:sp>
      <p:pic>
        <p:nvPicPr>
          <p:cNvPr id="4" name="İçerik Yer Tutucusu 3">
            <a:extLst>
              <a:ext uri="{FF2B5EF4-FFF2-40B4-BE49-F238E27FC236}">
                <a16:creationId xmlns:a16="http://schemas.microsoft.com/office/drawing/2014/main" id="{D46A94CC-2E85-49DF-ABAA-2690F024CD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1353800" y="6023253"/>
            <a:ext cx="600740" cy="600740"/>
          </a:xfrm>
          <a:prstGeom prst="rect">
            <a:avLst/>
          </a:prstGeom>
        </p:spPr>
      </p:pic>
      <p:sp>
        <p:nvSpPr>
          <p:cNvPr id="3" name="Dikdörtgen 2">
            <a:extLst>
              <a:ext uri="{FF2B5EF4-FFF2-40B4-BE49-F238E27FC236}">
                <a16:creationId xmlns:a16="http://schemas.microsoft.com/office/drawing/2014/main" id="{3E2F93E3-D44E-4A47-AFE7-68020086A0FC}"/>
              </a:ext>
            </a:extLst>
          </p:cNvPr>
          <p:cNvSpPr/>
          <p:nvPr/>
        </p:nvSpPr>
        <p:spPr>
          <a:xfrm>
            <a:off x="876300" y="1342647"/>
            <a:ext cx="10439400" cy="369332"/>
          </a:xfrm>
          <a:prstGeom prst="rect">
            <a:avLst/>
          </a:prstGeom>
        </p:spPr>
        <p:txBody>
          <a:bodyPr wrap="square">
            <a:spAutoFit/>
          </a:bodyPr>
          <a:lstStyle/>
          <a:p>
            <a:pPr marL="285750" indent="-285750">
              <a:buFont typeface="Arial" panose="020B0604020202020204" pitchFamily="34" charset="0"/>
              <a:buChar char="•"/>
            </a:pPr>
            <a:r>
              <a:rPr lang="tr-TR" dirty="0"/>
              <a:t>Genel müdürlük (</a:t>
            </a:r>
            <a:r>
              <a:rPr lang="tr-TR" dirty="0" err="1"/>
              <a:t>ranbursman</a:t>
            </a:r>
            <a:r>
              <a:rPr lang="tr-TR" dirty="0"/>
              <a:t> merkezi) kaydı;</a:t>
            </a:r>
          </a:p>
        </p:txBody>
      </p:sp>
      <p:pic>
        <p:nvPicPr>
          <p:cNvPr id="7" name="Resim 6">
            <a:extLst>
              <a:ext uri="{FF2B5EF4-FFF2-40B4-BE49-F238E27FC236}">
                <a16:creationId xmlns:a16="http://schemas.microsoft.com/office/drawing/2014/main" id="{7CF70F87-D09F-485B-B375-AAAAD39675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0652" y="1711979"/>
            <a:ext cx="8030696" cy="2267266"/>
          </a:xfrm>
          <a:prstGeom prst="rect">
            <a:avLst/>
          </a:prstGeom>
        </p:spPr>
      </p:pic>
    </p:spTree>
    <p:extLst>
      <p:ext uri="{BB962C8B-B14F-4D97-AF65-F5344CB8AC3E}">
        <p14:creationId xmlns:p14="http://schemas.microsoft.com/office/powerpoint/2010/main" val="390268495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2006</Words>
  <Application>Microsoft Office PowerPoint</Application>
  <PresentationFormat>Geniş ekran</PresentationFormat>
  <Paragraphs>178</Paragraphs>
  <Slides>25</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25</vt:i4>
      </vt:variant>
    </vt:vector>
  </HeadingPairs>
  <TitlesOfParts>
    <vt:vector size="30" baseType="lpstr">
      <vt:lpstr>Arial</vt:lpstr>
      <vt:lpstr>ArialMT</vt:lpstr>
      <vt:lpstr>Calibri</vt:lpstr>
      <vt:lpstr>Calibri Light</vt:lpstr>
      <vt:lpstr>Office Teması</vt:lpstr>
      <vt:lpstr>Banka Muhasebesi</vt:lpstr>
      <vt:lpstr>PowerPoint Sunusu</vt:lpstr>
      <vt:lpstr>PowerPoint Sunusu</vt:lpstr>
      <vt:lpstr>Banka Muhasebesi</vt:lpstr>
      <vt:lpstr>Banka Muhasebesi</vt:lpstr>
      <vt:lpstr>Banka Muhasebesi</vt:lpstr>
      <vt:lpstr>Banka Muhasebesi</vt:lpstr>
      <vt:lpstr>Banka Muhasebesi</vt:lpstr>
      <vt:lpstr>Banka Muhasebesi</vt:lpstr>
      <vt:lpstr>Banka Muhasebesi</vt:lpstr>
      <vt:lpstr>Banka Muhasebesi</vt:lpstr>
      <vt:lpstr>Banka Muhasebesi</vt:lpstr>
      <vt:lpstr>Banka Muhasebesi</vt:lpstr>
      <vt:lpstr>Banka Muhasebesi</vt:lpstr>
      <vt:lpstr>Banka Muhasebesi</vt:lpstr>
      <vt:lpstr>Banka Muhasebesi</vt:lpstr>
      <vt:lpstr>Banka Muhasebesi</vt:lpstr>
      <vt:lpstr>Banka Muhasebesi</vt:lpstr>
      <vt:lpstr>Banka Muhasebesi</vt:lpstr>
      <vt:lpstr>Banka Muhasebesi</vt:lpstr>
      <vt:lpstr>Banka Muhasebesi</vt:lpstr>
      <vt:lpstr>Banka Muhasebesi</vt:lpstr>
      <vt:lpstr>Banka Muhasebesi</vt:lpstr>
      <vt:lpstr>Banka Muhasebesi</vt:lpstr>
      <vt:lpstr>Banka Muhasebesi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Banka Muhasebesi</dc:title>
  <dc:creator>İbrahim Özaytürk</dc:creator>
  <cp:lastModifiedBy>İbrahim Özaytürk</cp:lastModifiedBy>
  <cp:revision>1</cp:revision>
  <dcterms:created xsi:type="dcterms:W3CDTF">2019-10-25T12:46:34Z</dcterms:created>
  <dcterms:modified xsi:type="dcterms:W3CDTF">2019-10-25T12:46:50Z</dcterms:modified>
</cp:coreProperties>
</file>