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8" r:id="rId4"/>
    <p:sldMasterId id="2147483700" r:id="rId5"/>
    <p:sldMasterId id="2147483716" r:id="rId6"/>
    <p:sldMasterId id="2147483732" r:id="rId7"/>
  </p:sldMasterIdLst>
  <p:handoutMasterIdLst>
    <p:handoutMasterId r:id="rId87"/>
  </p:handoutMasterIdLst>
  <p:sldIdLst>
    <p:sldId id="256" r:id="rId8"/>
    <p:sldId id="257" r:id="rId9"/>
    <p:sldId id="258" r:id="rId10"/>
    <p:sldId id="259" r:id="rId11"/>
    <p:sldId id="260" r:id="rId12"/>
    <p:sldId id="261" r:id="rId13"/>
    <p:sldId id="262" r:id="rId14"/>
    <p:sldId id="264" r:id="rId15"/>
    <p:sldId id="263" r:id="rId16"/>
    <p:sldId id="265"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66" r:id="rId34"/>
    <p:sldId id="268" r:id="rId35"/>
    <p:sldId id="271" r:id="rId36"/>
    <p:sldId id="269" r:id="rId37"/>
    <p:sldId id="270" r:id="rId38"/>
    <p:sldId id="293" r:id="rId39"/>
    <p:sldId id="294" r:id="rId40"/>
    <p:sldId id="295" r:id="rId41"/>
    <p:sldId id="296" r:id="rId42"/>
    <p:sldId id="297" r:id="rId43"/>
    <p:sldId id="298" r:id="rId44"/>
    <p:sldId id="272" r:id="rId45"/>
    <p:sldId id="273" r:id="rId46"/>
    <p:sldId id="274" r:id="rId47"/>
    <p:sldId id="299" r:id="rId48"/>
    <p:sldId id="300" r:id="rId49"/>
    <p:sldId id="275" r:id="rId50"/>
    <p:sldId id="302" r:id="rId51"/>
    <p:sldId id="303" r:id="rId52"/>
    <p:sldId id="304" r:id="rId53"/>
    <p:sldId id="305" r:id="rId54"/>
    <p:sldId id="306"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276" r:id="rId85"/>
    <p:sldId id="301" r:id="rId8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81" d="100"/>
          <a:sy n="81" d="100"/>
        </p:scale>
        <p:origin x="-102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25.2.2020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869354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745664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468229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638588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778880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solidFill>
                  <a:srgbClr val="000000"/>
                </a:solidFill>
              </a:rPr>
              <a:pPr/>
              <a:t>‹#›</a:t>
            </a:fld>
            <a:endParaRPr lang="tr-TR" altLang="tr-TR">
              <a:solidFill>
                <a:srgbClr val="000000"/>
              </a:solidFill>
            </a:endParaRP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481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733029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736806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007313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762013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092345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tr-TR" altLang="en-US" noProof="0" smtClean="0"/>
              <a:t>Asıl başlık stili için tıklatın</a:t>
            </a:r>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tr-TR" altLang="en-US" noProof="0" smtClean="0"/>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pPr>
              <a:defRPr/>
            </a:pPr>
            <a:fld id="{10CCFB84-0A6E-4BFC-B23D-2CDD599386B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088543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F91B4A-8CC9-434E-9507-0A72053A6A3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061988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8801F7-F51C-4304-927F-286AE29A7455}"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3095529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1CA0A6-86CB-4CA7-971F-EE918F84B2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6222013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815997C-FB32-45F9-BE3E-44D2C11EAC8D}"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2192275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5BBD3AC-8B87-40BA-B0A1-B2DCD6180DE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922126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7A6CA2E-117C-4C53-8584-B61318C461E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7352982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00B483-37B5-48D7-AFA6-743D28B99C6E}"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642854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77CC9B-1EE1-46E8-A326-B7A384BB85A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220679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4B5FBC-2737-4E84-965A-618F41526C3C}"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6651094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7813"/>
            <a:ext cx="2057400" cy="5853112"/>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7813"/>
            <a:ext cx="6019800" cy="585311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881BAD-AC51-42D5-BBBD-5FC8C959C7C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2824336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41763"/>
            <a:ext cx="8229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B067E9-A8E8-4965-BDE6-4DD93AEFD42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903994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4E4260-AD61-4B5A-B38F-69BB001B62F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2146434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2DD9628-DA20-44CB-87F2-1224A509B84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5761105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E41F7-E4E7-4DC6-B34C-1DA1993D7B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2491408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615554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62210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5991061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9283832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267544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solidFill>
                  <a:srgbClr val="000000"/>
                </a:solidFill>
              </a:rPr>
              <a:pPr/>
              <a:t>‹#›</a:t>
            </a:fld>
            <a:endParaRPr lang="tr-TR" altLang="tr-TR">
              <a:solidFill>
                <a:srgbClr val="000000"/>
              </a:solidFill>
            </a:endParaRP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3217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2538805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5660906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0149517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4390298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solidFill>
                <a:srgbClr val="000000"/>
              </a:solidFill>
            </a:endParaRP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0314206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OverObj">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41763"/>
            <a:ext cx="8229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457200" y="6243638"/>
            <a:ext cx="2133600" cy="457200"/>
          </a:xfrm>
        </p:spPr>
        <p:txBody>
          <a:bodyPr/>
          <a:lstStyle>
            <a:lvl1pPr>
              <a:defRPr/>
            </a:lvl1pPr>
          </a:lstStyle>
          <a:p>
            <a:endParaRPr lang="tr-TR" altLang="en-US"/>
          </a:p>
        </p:txBody>
      </p:sp>
      <p:sp>
        <p:nvSpPr>
          <p:cNvPr id="6" name="Altbilgi Yer Tutucusu 5"/>
          <p:cNvSpPr>
            <a:spLocks noGrp="1"/>
          </p:cNvSpPr>
          <p:nvPr>
            <p:ph type="ftr" sz="quarter" idx="11"/>
          </p:nvPr>
        </p:nvSpPr>
        <p:spPr>
          <a:xfrm>
            <a:off x="3124200" y="6248400"/>
            <a:ext cx="2895600" cy="457200"/>
          </a:xfrm>
        </p:spPr>
        <p:txBody>
          <a:bodyPr/>
          <a:lstStyle>
            <a:lvl1pPr>
              <a:defRPr/>
            </a:lvl1pPr>
          </a:lstStyle>
          <a:p>
            <a:endParaRPr lang="tr-TR" altLang="en-US"/>
          </a:p>
        </p:txBody>
      </p:sp>
      <p:sp>
        <p:nvSpPr>
          <p:cNvPr id="7" name="Slayt Numarası Yer Tutucusu 6"/>
          <p:cNvSpPr>
            <a:spLocks noGrp="1"/>
          </p:cNvSpPr>
          <p:nvPr>
            <p:ph type="sldNum" sz="quarter" idx="12"/>
          </p:nvPr>
        </p:nvSpPr>
        <p:spPr>
          <a:xfrm>
            <a:off x="6553200" y="6243638"/>
            <a:ext cx="2133600" cy="457200"/>
          </a:xfrm>
        </p:spPr>
        <p:txBody>
          <a:bodyPr/>
          <a:lstStyle>
            <a:lvl1pPr>
              <a:defRPr/>
            </a:lvl1pPr>
          </a:lstStyle>
          <a:p>
            <a:fld id="{F63532B9-76F3-428A-9C8D-37CADB5CE8DE}" type="slidenum">
              <a:rPr lang="tr-TR" altLang="en-US"/>
              <a:pPr/>
              <a:t>‹#›</a:t>
            </a:fld>
            <a:endParaRPr lang="tr-TR" altLang="en-US"/>
          </a:p>
        </p:txBody>
      </p:sp>
    </p:spTree>
    <p:extLst>
      <p:ext uri="{BB962C8B-B14F-4D97-AF65-F5344CB8AC3E}">
        <p14:creationId xmlns:p14="http://schemas.microsoft.com/office/powerpoint/2010/main" val="23119072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457200" y="6243638"/>
            <a:ext cx="2133600" cy="457200"/>
          </a:xfrm>
        </p:spPr>
        <p:txBody>
          <a:bodyPr/>
          <a:lstStyle>
            <a:lvl1pPr>
              <a:defRPr/>
            </a:lvl1pPr>
          </a:lstStyle>
          <a:p>
            <a:endParaRPr lang="tr-TR" altLang="en-US"/>
          </a:p>
        </p:txBody>
      </p:sp>
      <p:sp>
        <p:nvSpPr>
          <p:cNvPr id="6" name="Altbilgi Yer Tutucusu 5"/>
          <p:cNvSpPr>
            <a:spLocks noGrp="1"/>
          </p:cNvSpPr>
          <p:nvPr>
            <p:ph type="ftr" sz="quarter" idx="11"/>
          </p:nvPr>
        </p:nvSpPr>
        <p:spPr>
          <a:xfrm>
            <a:off x="3124200" y="6248400"/>
            <a:ext cx="2895600" cy="457200"/>
          </a:xfrm>
        </p:spPr>
        <p:txBody>
          <a:bodyPr/>
          <a:lstStyle>
            <a:lvl1pPr>
              <a:defRPr/>
            </a:lvl1pPr>
          </a:lstStyle>
          <a:p>
            <a:endParaRPr lang="tr-TR" altLang="en-US"/>
          </a:p>
        </p:txBody>
      </p:sp>
      <p:sp>
        <p:nvSpPr>
          <p:cNvPr id="7" name="Slayt Numarası Yer Tutucusu 6"/>
          <p:cNvSpPr>
            <a:spLocks noGrp="1"/>
          </p:cNvSpPr>
          <p:nvPr>
            <p:ph type="sldNum" sz="quarter" idx="12"/>
          </p:nvPr>
        </p:nvSpPr>
        <p:spPr>
          <a:xfrm>
            <a:off x="6553200" y="6243638"/>
            <a:ext cx="2133600" cy="457200"/>
          </a:xfrm>
        </p:spPr>
        <p:txBody>
          <a:bodyPr/>
          <a:lstStyle>
            <a:lvl1pPr>
              <a:defRPr/>
            </a:lvl1pPr>
          </a:lstStyle>
          <a:p>
            <a:fld id="{4D6C90E3-1D18-4E00-9310-2A9C1B4412A0}" type="slidenum">
              <a:rPr lang="tr-TR" altLang="en-US"/>
              <a:pPr/>
              <a:t>‹#›</a:t>
            </a:fld>
            <a:endParaRPr lang="tr-TR" altLang="en-US"/>
          </a:p>
        </p:txBody>
      </p:sp>
    </p:spTree>
    <p:extLst>
      <p:ext uri="{BB962C8B-B14F-4D97-AF65-F5344CB8AC3E}">
        <p14:creationId xmlns:p14="http://schemas.microsoft.com/office/powerpoint/2010/main" val="8110087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5"/>
          <p:cNvSpPr>
            <a:spLocks noGrp="1"/>
          </p:cNvSpPr>
          <p:nvPr>
            <p:ph type="dt" sz="half" idx="10"/>
          </p:nvPr>
        </p:nvSpPr>
        <p:spPr>
          <a:xfrm>
            <a:off x="457200" y="6243638"/>
            <a:ext cx="2133600" cy="457200"/>
          </a:xfrm>
        </p:spPr>
        <p:txBody>
          <a:bodyPr/>
          <a:lstStyle>
            <a:lvl1pPr>
              <a:defRPr/>
            </a:lvl1pPr>
          </a:lstStyle>
          <a:p>
            <a:endParaRPr lang="tr-TR" altLang="en-US"/>
          </a:p>
        </p:txBody>
      </p:sp>
      <p:sp>
        <p:nvSpPr>
          <p:cNvPr id="7" name="Altbilgi Yer Tutucusu 6"/>
          <p:cNvSpPr>
            <a:spLocks noGrp="1"/>
          </p:cNvSpPr>
          <p:nvPr>
            <p:ph type="ftr" sz="quarter" idx="11"/>
          </p:nvPr>
        </p:nvSpPr>
        <p:spPr>
          <a:xfrm>
            <a:off x="3124200" y="6248400"/>
            <a:ext cx="2895600" cy="457200"/>
          </a:xfrm>
        </p:spPr>
        <p:txBody>
          <a:bodyPr/>
          <a:lstStyle>
            <a:lvl1pPr>
              <a:defRPr/>
            </a:lvl1pPr>
          </a:lstStyle>
          <a:p>
            <a:endParaRPr lang="tr-TR" altLang="en-US"/>
          </a:p>
        </p:txBody>
      </p:sp>
      <p:sp>
        <p:nvSpPr>
          <p:cNvPr id="8" name="Slayt Numarası Yer Tutucusu 7"/>
          <p:cNvSpPr>
            <a:spLocks noGrp="1"/>
          </p:cNvSpPr>
          <p:nvPr>
            <p:ph type="sldNum" sz="quarter" idx="12"/>
          </p:nvPr>
        </p:nvSpPr>
        <p:spPr>
          <a:xfrm>
            <a:off x="6553200" y="6243638"/>
            <a:ext cx="2133600" cy="457200"/>
          </a:xfrm>
        </p:spPr>
        <p:txBody>
          <a:bodyPr/>
          <a:lstStyle>
            <a:lvl1pPr>
              <a:defRPr/>
            </a:lvl1pPr>
          </a:lstStyle>
          <a:p>
            <a:fld id="{630AF2EC-9AFF-4C9E-B8A4-C8B5E63F5056}" type="slidenum">
              <a:rPr lang="tr-TR" altLang="en-US"/>
              <a:pPr/>
              <a:t>‹#›</a:t>
            </a:fld>
            <a:endParaRPr lang="tr-TR" altLang="en-US"/>
          </a:p>
        </p:txBody>
      </p:sp>
    </p:spTree>
    <p:extLst>
      <p:ext uri="{BB962C8B-B14F-4D97-AF65-F5344CB8AC3E}">
        <p14:creationId xmlns:p14="http://schemas.microsoft.com/office/powerpoint/2010/main" val="4898238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endParaRPr lang="tr-TR"/>
          </a:p>
        </p:txBody>
      </p:sp>
      <p:sp>
        <p:nvSpPr>
          <p:cNvPr id="5" name="Veri Yer Tutucusu 4"/>
          <p:cNvSpPr>
            <a:spLocks noGrp="1"/>
          </p:cNvSpPr>
          <p:nvPr>
            <p:ph type="dt" sz="half" idx="10"/>
          </p:nvPr>
        </p:nvSpPr>
        <p:spPr>
          <a:xfrm>
            <a:off x="457200" y="6243638"/>
            <a:ext cx="2133600" cy="457200"/>
          </a:xfrm>
        </p:spPr>
        <p:txBody>
          <a:bodyPr/>
          <a:lstStyle>
            <a:lvl1pPr>
              <a:defRPr/>
            </a:lvl1pPr>
          </a:lstStyle>
          <a:p>
            <a:endParaRPr lang="tr-TR" altLang="en-US"/>
          </a:p>
        </p:txBody>
      </p:sp>
      <p:sp>
        <p:nvSpPr>
          <p:cNvPr id="6" name="Altbilgi Yer Tutucusu 5"/>
          <p:cNvSpPr>
            <a:spLocks noGrp="1"/>
          </p:cNvSpPr>
          <p:nvPr>
            <p:ph type="ftr" sz="quarter" idx="11"/>
          </p:nvPr>
        </p:nvSpPr>
        <p:spPr>
          <a:xfrm>
            <a:off x="3124200" y="6248400"/>
            <a:ext cx="2895600" cy="457200"/>
          </a:xfrm>
        </p:spPr>
        <p:txBody>
          <a:bodyPr/>
          <a:lstStyle>
            <a:lvl1pPr>
              <a:defRPr/>
            </a:lvl1pPr>
          </a:lstStyle>
          <a:p>
            <a:endParaRPr lang="tr-TR" altLang="en-US"/>
          </a:p>
        </p:txBody>
      </p:sp>
      <p:sp>
        <p:nvSpPr>
          <p:cNvPr id="7" name="Slayt Numarası Yer Tutucusu 6"/>
          <p:cNvSpPr>
            <a:spLocks noGrp="1"/>
          </p:cNvSpPr>
          <p:nvPr>
            <p:ph type="sldNum" sz="quarter" idx="12"/>
          </p:nvPr>
        </p:nvSpPr>
        <p:spPr>
          <a:xfrm>
            <a:off x="6553200" y="6243638"/>
            <a:ext cx="2133600" cy="457200"/>
          </a:xfrm>
        </p:spPr>
        <p:txBody>
          <a:bodyPr/>
          <a:lstStyle>
            <a:lvl1pPr>
              <a:defRPr/>
            </a:lvl1pPr>
          </a:lstStyle>
          <a:p>
            <a:fld id="{4522A7E2-7058-4B84-B5CC-EEE2C5947091}" type="slidenum">
              <a:rPr lang="tr-TR" altLang="en-US"/>
              <a:pPr/>
              <a:t>‹#›</a:t>
            </a:fld>
            <a:endParaRPr lang="tr-TR" altLang="en-US"/>
          </a:p>
        </p:txBody>
      </p:sp>
    </p:spTree>
    <p:extLst>
      <p:ext uri="{BB962C8B-B14F-4D97-AF65-F5344CB8AC3E}">
        <p14:creationId xmlns:p14="http://schemas.microsoft.com/office/powerpoint/2010/main" val="39852904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tr-TR" altLang="en-US" noProof="0" smtClean="0"/>
              <a:t>Asıl başlık stili için tıklatın</a:t>
            </a:r>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tr-TR" altLang="en-US" noProof="0" smtClean="0"/>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pPr>
              <a:defRPr/>
            </a:pPr>
            <a:fld id="{10CCFB84-0A6E-4BFC-B23D-2CDD599386B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2197972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F91B4A-8CC9-434E-9507-0A72053A6A3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8101312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8801F7-F51C-4304-927F-286AE29A7455}"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922939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1CA0A6-86CB-4CA7-971F-EE918F84B2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7870730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815997C-FB32-45F9-BE3E-44D2C11EAC8D}"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164839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5BBD3AC-8B87-40BA-B0A1-B2DCD6180DE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1530126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7A6CA2E-117C-4C53-8584-B61318C461E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483555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00B483-37B5-48D7-AFA6-743D28B99C6E}"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3648332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77CC9B-1EE1-46E8-A326-B7A384BB85A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0228493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4B5FBC-2737-4E84-965A-618F41526C3C}"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891144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7813"/>
            <a:ext cx="2057400" cy="5853112"/>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7813"/>
            <a:ext cx="6019800" cy="585311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881BAD-AC51-42D5-BBBD-5FC8C959C7C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0228471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41763"/>
            <a:ext cx="8229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B067E9-A8E8-4965-BDE6-4DD93AEFD42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53060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4E4260-AD61-4B5A-B38F-69BB001B62F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2737988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2DD9628-DA20-44CB-87F2-1224A509B84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3326399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E41F7-E4E7-4DC6-B34C-1DA1993D7B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6382321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tr-TR" altLang="en-US" noProof="0" smtClean="0"/>
              <a:t>Asıl başlık stili için tıklatın</a:t>
            </a:r>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tr-TR" altLang="en-US" noProof="0" smtClean="0"/>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pPr>
              <a:defRPr/>
            </a:pPr>
            <a:fld id="{10CCFB84-0A6E-4BFC-B23D-2CDD599386B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0729682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F91B4A-8CC9-434E-9507-0A72053A6A3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193167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8801F7-F51C-4304-927F-286AE29A7455}"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023395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1CA0A6-86CB-4CA7-971F-EE918F84B2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8213223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815997C-FB32-45F9-BE3E-44D2C11EAC8D}"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7115936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5BBD3AC-8B87-40BA-B0A1-B2DCD6180DE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8545990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7A6CA2E-117C-4C53-8584-B61318C461E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6383379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00B483-37B5-48D7-AFA6-743D28B99C6E}"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2210932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77CC9B-1EE1-46E8-A326-B7A384BB85A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3493902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4B5FBC-2737-4E84-965A-618F41526C3C}"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0157936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7813"/>
            <a:ext cx="2057400" cy="5853112"/>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7813"/>
            <a:ext cx="6019800" cy="585311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881BAD-AC51-42D5-BBBD-5FC8C959C7C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5728239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41763"/>
            <a:ext cx="8229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B067E9-A8E8-4965-BDE6-4DD93AEFD42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9966075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4E4260-AD61-4B5A-B38F-69BB001B62F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8168018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2DD9628-DA20-44CB-87F2-1224A509B84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5399132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E41F7-E4E7-4DC6-B34C-1DA1993D7B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679965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tr-TR" altLang="en-US" noProof="0" smtClean="0"/>
              <a:t>Asıl başlık stili için tıklatın</a:t>
            </a:r>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tr-TR" altLang="en-US" noProof="0" smtClean="0"/>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pPr>
              <a:defRPr/>
            </a:pPr>
            <a:fld id="{10CCFB84-0A6E-4BFC-B23D-2CDD599386B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42653352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F91B4A-8CC9-434E-9507-0A72053A6A3B}"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1352026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8801F7-F51C-4304-927F-286AE29A7455}"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7463491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1CA0A6-86CB-4CA7-971F-EE918F84B2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5804508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815997C-FB32-45F9-BE3E-44D2C11EAC8D}"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6100169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5BBD3AC-8B87-40BA-B0A1-B2DCD6180DE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315934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7A6CA2E-117C-4C53-8584-B61318C461E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8762378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00B483-37B5-48D7-AFA6-743D28B99C6E}"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5979467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77CC9B-1EE1-46E8-A326-B7A384BB85A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1326134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4B5FBC-2737-4E84-965A-618F41526C3C}"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0764919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7813"/>
            <a:ext cx="2057400" cy="5853112"/>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7813"/>
            <a:ext cx="6019800" cy="585311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881BAD-AC51-42D5-BBBD-5FC8C959C7C4}"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14919303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8229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57200" y="3941763"/>
            <a:ext cx="8229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B067E9-A8E8-4965-BDE6-4DD93AEFD42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641241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4E4260-AD61-4B5A-B38F-69BB001B62F7}"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2694682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2DD9628-DA20-44CB-87F2-1224A509B848}"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23688548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E41F7-E4E7-4DC6-B34C-1DA1993D7BA1}" type="slidenum">
              <a:rPr lang="tr-TR" altLang="en-US">
                <a:solidFill>
                  <a:srgbClr val="000000"/>
                </a:solidFill>
              </a:rPr>
              <a:pPr>
                <a:defRPr/>
              </a:pPr>
              <a:t>‹#›</a:t>
            </a:fld>
            <a:endParaRPr lang="tr-TR" altLang="en-US">
              <a:solidFill>
                <a:srgbClr val="000000"/>
              </a:solidFill>
            </a:endParaRPr>
          </a:p>
        </p:txBody>
      </p:sp>
    </p:spTree>
    <p:extLst>
      <p:ext uri="{BB962C8B-B14F-4D97-AF65-F5344CB8AC3E}">
        <p14:creationId xmlns:p14="http://schemas.microsoft.com/office/powerpoint/2010/main" val="3975975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6" Type="http://schemas.openxmlformats.org/officeDocument/2006/relationships/theme" Target="../theme/theme7.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solidFill>
                <a:srgbClr val="000000"/>
              </a:solidFill>
            </a:endParaRP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solidFill>
                <a:srgbClr val="000000"/>
              </a:solidFill>
            </a:endParaRP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40612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tıklatın</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tr-TR" altLang="en-US">
              <a:solidFill>
                <a:srgbClr val="000000"/>
              </a:solidFill>
              <a:cs typeface="Arial" charset="0"/>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tr-TR" altLang="en-US">
              <a:solidFill>
                <a:srgbClr val="000000"/>
              </a:solidFill>
              <a:cs typeface="Arial" charset="0"/>
            </a:endParaRPr>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2F175C88-4467-4CB6-AE10-85A73A9427AD}" type="slidenum">
              <a:rPr lang="tr-TR" altLang="en-US">
                <a:solidFill>
                  <a:srgbClr val="000000"/>
                </a:solidFill>
                <a:cs typeface="Arial" charset="0"/>
              </a:rPr>
              <a:pPr>
                <a:defRPr/>
              </a:pPr>
              <a:t>‹#›</a:t>
            </a:fld>
            <a:endParaRPr lang="tr-TR" altLang="en-US">
              <a:solidFill>
                <a:srgbClr val="000000"/>
              </a:solidFill>
              <a:cs typeface="Arial" charset="0"/>
            </a:endParaRPr>
          </a:p>
        </p:txBody>
      </p:sp>
      <p:sp>
        <p:nvSpPr>
          <p:cNvPr id="1031" name="Freeform 7"/>
          <p:cNvSpPr>
            <a:spLocks noChangeArrowheads="1"/>
          </p:cNvSpPr>
          <p:nvPr/>
        </p:nvSpPr>
        <p:spPr bwMode="auto">
          <a:xfrm>
            <a:off x="381000" y="228600"/>
            <a:ext cx="8229600" cy="609600"/>
          </a:xfrm>
          <a:custGeom>
            <a:avLst/>
            <a:gdLst>
              <a:gd name="T0" fmla="*/ 0 w 1000"/>
              <a:gd name="T1" fmla="*/ 3716121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Tree>
    <p:extLst>
      <p:ext uri="{BB962C8B-B14F-4D97-AF65-F5344CB8AC3E}">
        <p14:creationId xmlns:p14="http://schemas.microsoft.com/office/powerpoint/2010/main" val="19451059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solidFill>
                <a:srgbClr val="000000"/>
              </a:solidFill>
            </a:endParaRP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solidFill>
                <a:srgbClr val="000000"/>
              </a:solidFill>
            </a:endParaRP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0468101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48" r:id="rId12"/>
    <p:sldLayoutId id="2147483749" r:id="rId13"/>
    <p:sldLayoutId id="2147483750" r:id="rId14"/>
    <p:sldLayoutId id="2147483751" r:id="rId15"/>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tıklatın</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tr-TR" altLang="en-US">
              <a:solidFill>
                <a:srgbClr val="000000"/>
              </a:solidFill>
              <a:cs typeface="Arial" charset="0"/>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tr-TR" altLang="en-US">
              <a:solidFill>
                <a:srgbClr val="000000"/>
              </a:solidFill>
              <a:cs typeface="Arial" charset="0"/>
            </a:endParaRPr>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2F175C88-4467-4CB6-AE10-85A73A9427AD}" type="slidenum">
              <a:rPr lang="tr-TR" altLang="en-US">
                <a:solidFill>
                  <a:srgbClr val="000000"/>
                </a:solidFill>
                <a:cs typeface="Arial" charset="0"/>
              </a:rPr>
              <a:pPr>
                <a:defRPr/>
              </a:pPr>
              <a:t>‹#›</a:t>
            </a:fld>
            <a:endParaRPr lang="tr-TR" altLang="en-US">
              <a:solidFill>
                <a:srgbClr val="000000"/>
              </a:solidFill>
              <a:cs typeface="Arial" charset="0"/>
            </a:endParaRPr>
          </a:p>
        </p:txBody>
      </p:sp>
      <p:sp>
        <p:nvSpPr>
          <p:cNvPr id="1031" name="Freeform 7"/>
          <p:cNvSpPr>
            <a:spLocks noChangeArrowheads="1"/>
          </p:cNvSpPr>
          <p:nvPr/>
        </p:nvSpPr>
        <p:spPr bwMode="auto">
          <a:xfrm>
            <a:off x="381000" y="228600"/>
            <a:ext cx="8229600" cy="609600"/>
          </a:xfrm>
          <a:custGeom>
            <a:avLst/>
            <a:gdLst>
              <a:gd name="T0" fmla="*/ 0 w 1000"/>
              <a:gd name="T1" fmla="*/ 3716121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Tree>
    <p:extLst>
      <p:ext uri="{BB962C8B-B14F-4D97-AF65-F5344CB8AC3E}">
        <p14:creationId xmlns:p14="http://schemas.microsoft.com/office/powerpoint/2010/main" val="334852926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tıklatın</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tr-TR" altLang="en-US">
              <a:solidFill>
                <a:srgbClr val="000000"/>
              </a:solidFill>
              <a:cs typeface="Arial" charset="0"/>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tr-TR" altLang="en-US">
              <a:solidFill>
                <a:srgbClr val="000000"/>
              </a:solidFill>
              <a:cs typeface="Arial" charset="0"/>
            </a:endParaRPr>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2F175C88-4467-4CB6-AE10-85A73A9427AD}" type="slidenum">
              <a:rPr lang="tr-TR" altLang="en-US">
                <a:solidFill>
                  <a:srgbClr val="000000"/>
                </a:solidFill>
                <a:cs typeface="Arial" charset="0"/>
              </a:rPr>
              <a:pPr>
                <a:defRPr/>
              </a:pPr>
              <a:t>‹#›</a:t>
            </a:fld>
            <a:endParaRPr lang="tr-TR" altLang="en-US">
              <a:solidFill>
                <a:srgbClr val="000000"/>
              </a:solidFill>
              <a:cs typeface="Arial" charset="0"/>
            </a:endParaRPr>
          </a:p>
        </p:txBody>
      </p:sp>
      <p:sp>
        <p:nvSpPr>
          <p:cNvPr id="1031" name="Freeform 7"/>
          <p:cNvSpPr>
            <a:spLocks noChangeArrowheads="1"/>
          </p:cNvSpPr>
          <p:nvPr/>
        </p:nvSpPr>
        <p:spPr bwMode="auto">
          <a:xfrm>
            <a:off x="381000" y="228600"/>
            <a:ext cx="8229600" cy="609600"/>
          </a:xfrm>
          <a:custGeom>
            <a:avLst/>
            <a:gdLst>
              <a:gd name="T0" fmla="*/ 0 w 1000"/>
              <a:gd name="T1" fmla="*/ 3716121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Tree>
    <p:extLst>
      <p:ext uri="{BB962C8B-B14F-4D97-AF65-F5344CB8AC3E}">
        <p14:creationId xmlns:p14="http://schemas.microsoft.com/office/powerpoint/2010/main" val="187269024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tıklatın</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tr-TR" altLang="en-US">
              <a:solidFill>
                <a:srgbClr val="000000"/>
              </a:solidFill>
              <a:cs typeface="Arial" charset="0"/>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tr-TR" altLang="en-US">
              <a:solidFill>
                <a:srgbClr val="000000"/>
              </a:solidFill>
              <a:cs typeface="Arial" charset="0"/>
            </a:endParaRPr>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2F175C88-4467-4CB6-AE10-85A73A9427AD}" type="slidenum">
              <a:rPr lang="tr-TR" altLang="en-US">
                <a:solidFill>
                  <a:srgbClr val="000000"/>
                </a:solidFill>
                <a:cs typeface="Arial" charset="0"/>
              </a:rPr>
              <a:pPr>
                <a:defRPr/>
              </a:pPr>
              <a:t>‹#›</a:t>
            </a:fld>
            <a:endParaRPr lang="tr-TR" altLang="en-US">
              <a:solidFill>
                <a:srgbClr val="000000"/>
              </a:solidFill>
              <a:cs typeface="Arial" charset="0"/>
            </a:endParaRPr>
          </a:p>
        </p:txBody>
      </p:sp>
      <p:sp>
        <p:nvSpPr>
          <p:cNvPr id="1031" name="Freeform 7"/>
          <p:cNvSpPr>
            <a:spLocks noChangeArrowheads="1"/>
          </p:cNvSpPr>
          <p:nvPr/>
        </p:nvSpPr>
        <p:spPr bwMode="auto">
          <a:xfrm>
            <a:off x="381000" y="228600"/>
            <a:ext cx="8229600" cy="609600"/>
          </a:xfrm>
          <a:custGeom>
            <a:avLst/>
            <a:gdLst>
              <a:gd name="T0" fmla="*/ 0 w 1000"/>
              <a:gd name="T1" fmla="*/ 3716121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000" smtClean="0">
              <a:solidFill>
                <a:srgbClr val="000000"/>
              </a:solidFill>
              <a:latin typeface="Arial" charset="0"/>
              <a:cs typeface="Arial" charset="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Tree>
    <p:extLst>
      <p:ext uri="{BB962C8B-B14F-4D97-AF65-F5344CB8AC3E}">
        <p14:creationId xmlns:p14="http://schemas.microsoft.com/office/powerpoint/2010/main" val="333470735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6.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1.png"/><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6.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7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2.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0.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0.xml"/><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50.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0.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9.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0.xml"/></Relationships>
</file>

<file path=ppt/slides/_rels/slide7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9.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50.xml"/></Relationships>
</file>

<file path=ppt/slides/_rels/slide75.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4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FİZYOTERAPİ VE REHABİLİTASYON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BİLİMLERİ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Dr. </a:t>
            </a: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Üyesi Ali Erman KENT</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3600" b="1" dirty="0" smtClean="0">
                <a:solidFill>
                  <a:srgbClr val="000000"/>
                </a:solidFill>
                <a:latin typeface="Times New Roman" panose="02020603050405020304" pitchFamily="18" charset="0"/>
                <a:cs typeface="Times New Roman" panose="02020603050405020304" pitchFamily="18" charset="0"/>
              </a:rPr>
              <a:t>Dolaşım Sistemi Fizyolojisi ve Kalp Hastalıkları</a:t>
            </a:r>
            <a:endParaRPr lang="tr-TR" altLang="tr-TR" sz="3600" dirty="0">
              <a:latin typeface="Times New Roman" panose="02020603050405020304" pitchFamily="18" charset="0"/>
              <a:cs typeface="Times New Roman" panose="02020603050405020304" pitchFamily="18" charset="0"/>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tr-TR" altLang="tr-TR" sz="3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smtClean="0">
                <a:latin typeface="Times New Roman" panose="02020603050405020304" pitchFamily="18" charset="0"/>
                <a:cs typeface="Times New Roman" panose="02020603050405020304" pitchFamily="18" charset="0"/>
              </a:rPr>
              <a:t>Kardiyak pompa (sistol-diyastol)</a:t>
            </a:r>
          </a:p>
          <a:p>
            <a:r>
              <a:rPr lang="tr-TR" sz="2400" dirty="0" err="1" smtClean="0">
                <a:latin typeface="Times New Roman" panose="02020603050405020304" pitchFamily="18" charset="0"/>
                <a:cs typeface="Times New Roman" panose="02020603050405020304" pitchFamily="18" charset="0"/>
              </a:rPr>
              <a:t>Arteryal</a:t>
            </a:r>
            <a:r>
              <a:rPr lang="tr-TR" sz="2400" dirty="0" smtClean="0">
                <a:latin typeface="Times New Roman" panose="02020603050405020304" pitchFamily="18" charset="0"/>
                <a:cs typeface="Times New Roman" panose="02020603050405020304" pitchFamily="18" charset="0"/>
              </a:rPr>
              <a:t> ve </a:t>
            </a:r>
            <a:r>
              <a:rPr lang="tr-TR" sz="2400" dirty="0" err="1" smtClean="0">
                <a:latin typeface="Times New Roman" panose="02020603050405020304" pitchFamily="18" charset="0"/>
                <a:cs typeface="Times New Roman" panose="02020603050405020304" pitchFamily="18" charset="0"/>
              </a:rPr>
              <a:t>venöz</a:t>
            </a:r>
            <a:r>
              <a:rPr lang="tr-TR" sz="2400" dirty="0" smtClean="0">
                <a:latin typeface="Times New Roman" panose="02020603050405020304" pitchFamily="18" charset="0"/>
                <a:cs typeface="Times New Roman" panose="02020603050405020304" pitchFamily="18" charset="0"/>
              </a:rPr>
              <a:t> sistem</a:t>
            </a:r>
          </a:p>
          <a:p>
            <a:r>
              <a:rPr lang="tr-TR" sz="2400" dirty="0" smtClean="0">
                <a:latin typeface="Times New Roman" panose="02020603050405020304" pitchFamily="18" charset="0"/>
                <a:cs typeface="Times New Roman" panose="02020603050405020304" pitchFamily="18" charset="0"/>
              </a:rPr>
              <a:t>Dolaşım sisteminin amacı </a:t>
            </a:r>
          </a:p>
          <a:p>
            <a:pPr lvl="1"/>
            <a:r>
              <a:rPr lang="tr-TR" sz="2400" dirty="0" smtClean="0">
                <a:latin typeface="Times New Roman" panose="02020603050405020304" pitchFamily="18" charset="0"/>
                <a:cs typeface="Times New Roman" panose="02020603050405020304" pitchFamily="18" charset="0"/>
              </a:rPr>
              <a:t>Solunum </a:t>
            </a:r>
          </a:p>
          <a:p>
            <a:pPr lvl="1"/>
            <a:r>
              <a:rPr lang="tr-TR" sz="2400" dirty="0" smtClean="0">
                <a:latin typeface="Times New Roman" panose="02020603050405020304" pitchFamily="18" charset="0"/>
                <a:cs typeface="Times New Roman" panose="02020603050405020304" pitchFamily="18" charset="0"/>
              </a:rPr>
              <a:t>Beslenme  </a:t>
            </a:r>
          </a:p>
          <a:p>
            <a:pPr lvl="1"/>
            <a:r>
              <a:rPr lang="tr-TR" sz="2400" dirty="0" smtClean="0">
                <a:latin typeface="Times New Roman" panose="02020603050405020304" pitchFamily="18" charset="0"/>
                <a:cs typeface="Times New Roman" panose="02020603050405020304" pitchFamily="18" charset="0"/>
              </a:rPr>
              <a:t>Atılım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8805" y="2060848"/>
            <a:ext cx="2789497" cy="290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18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buClr>
                <a:srgbClr val="CC9900"/>
              </a:buClr>
              <a:buSzPct val="65000"/>
              <a:buFont typeface="Wingdings" pitchFamily="2" charset="2"/>
              <a:buChar char="n"/>
            </a:pPr>
            <a:r>
              <a:rPr lang="tr-TR" altLang="zh-CN" sz="2400" kern="0" dirty="0">
                <a:solidFill>
                  <a:srgbClr val="000000"/>
                </a:solidFill>
              </a:rPr>
              <a:t>Kalp, gerçekte iki ayrı pompadan oluşur: </a:t>
            </a:r>
          </a:p>
          <a:p>
            <a:pPr lvl="0">
              <a:buClr>
                <a:srgbClr val="CC9900"/>
              </a:buClr>
              <a:buSzPct val="65000"/>
              <a:buFont typeface="Wingdings" pitchFamily="2" charset="2"/>
              <a:buChar char="n"/>
            </a:pPr>
            <a:r>
              <a:rPr lang="tr-TR" altLang="zh-CN" sz="2400" kern="0" dirty="0">
                <a:solidFill>
                  <a:srgbClr val="000000"/>
                </a:solidFill>
              </a:rPr>
              <a:t>akciğerlere kan pompalayan sağ kalp </a:t>
            </a:r>
          </a:p>
          <a:p>
            <a:pPr lvl="0">
              <a:buClr>
                <a:srgbClr val="CC9900"/>
              </a:buClr>
              <a:buSzPct val="65000"/>
              <a:buFont typeface="Wingdings" pitchFamily="2" charset="2"/>
              <a:buChar char="n"/>
            </a:pPr>
            <a:r>
              <a:rPr lang="tr-TR" altLang="zh-CN" sz="2400" kern="0" dirty="0">
                <a:solidFill>
                  <a:srgbClr val="000000"/>
                </a:solidFill>
              </a:rPr>
              <a:t>ve çevre organlara kan pompalayan sol kalp. </a:t>
            </a:r>
            <a:endParaRPr lang="tr-TR" altLang="tr-TR" sz="2400" kern="0" dirty="0">
              <a:solidFill>
                <a:srgbClr val="000000"/>
              </a:solidFill>
            </a:endParaRPr>
          </a:p>
          <a:p>
            <a:endParaRPr lang="tr-TR" dirty="0"/>
          </a:p>
        </p:txBody>
      </p:sp>
      <p:pic>
        <p:nvPicPr>
          <p:cNvPr id="4" name="Picture 5" descr="imagesCA2516Z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5" y="3427700"/>
            <a:ext cx="4896544" cy="2708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07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buClr>
                <a:srgbClr val="CC9900"/>
              </a:buClr>
              <a:buSzPct val="65000"/>
              <a:buFont typeface="Wingdings" pitchFamily="2" charset="2"/>
              <a:buChar char="n"/>
            </a:pPr>
            <a:r>
              <a:rPr lang="tr-TR" altLang="zh-CN" sz="2000" kern="0" dirty="0">
                <a:solidFill>
                  <a:srgbClr val="000000"/>
                </a:solidFill>
                <a:latin typeface="Times New Roman" panose="02020603050405020304" pitchFamily="18" charset="0"/>
                <a:cs typeface="Times New Roman" panose="02020603050405020304" pitchFamily="18" charset="0"/>
              </a:rPr>
              <a:t>Bunların her biri, bir </a:t>
            </a:r>
            <a:r>
              <a:rPr lang="tr-TR" altLang="zh-CN" sz="2000" kern="0" dirty="0" err="1">
                <a:solidFill>
                  <a:srgbClr val="000000"/>
                </a:solidFill>
                <a:latin typeface="Times New Roman" panose="02020603050405020304" pitchFamily="18" charset="0"/>
                <a:cs typeface="Times New Roman" panose="02020603050405020304" pitchFamily="18" charset="0"/>
              </a:rPr>
              <a:t>atriyum</a:t>
            </a:r>
            <a:r>
              <a:rPr lang="tr-TR" altLang="zh-CN" sz="2000" kern="0" dirty="0">
                <a:solidFill>
                  <a:srgbClr val="000000"/>
                </a:solidFill>
                <a:latin typeface="Times New Roman" panose="02020603050405020304" pitchFamily="18" charset="0"/>
                <a:cs typeface="Times New Roman" panose="02020603050405020304" pitchFamily="18" charset="0"/>
              </a:rPr>
              <a:t> ve bir </a:t>
            </a:r>
            <a:r>
              <a:rPr lang="tr-TR" altLang="zh-CN" sz="2000" kern="0" dirty="0" err="1">
                <a:solidFill>
                  <a:srgbClr val="000000"/>
                </a:solidFill>
                <a:latin typeface="Times New Roman" panose="02020603050405020304" pitchFamily="18" charset="0"/>
                <a:cs typeface="Times New Roman" panose="02020603050405020304" pitchFamily="18" charset="0"/>
              </a:rPr>
              <a:t>ventrikülden</a:t>
            </a:r>
            <a:r>
              <a:rPr lang="tr-TR" altLang="zh-CN" sz="2000" kern="0" dirty="0">
                <a:solidFill>
                  <a:srgbClr val="000000"/>
                </a:solidFill>
                <a:latin typeface="Times New Roman" panose="02020603050405020304" pitchFamily="18" charset="0"/>
                <a:cs typeface="Times New Roman" panose="02020603050405020304" pitchFamily="18" charset="0"/>
              </a:rPr>
              <a:t> oluşan iki bölmeli bir atom pompasıdır. </a:t>
            </a:r>
          </a:p>
          <a:p>
            <a:pPr lvl="0">
              <a:buClr>
                <a:srgbClr val="CC9900"/>
              </a:buClr>
              <a:buSzPct val="65000"/>
              <a:buFont typeface="Wingdings" pitchFamily="2" charset="2"/>
              <a:buChar char="n"/>
            </a:pPr>
            <a:r>
              <a:rPr lang="tr-TR" altLang="zh-CN" sz="2000" kern="0" dirty="0" err="1">
                <a:solidFill>
                  <a:srgbClr val="000000"/>
                </a:solidFill>
                <a:latin typeface="Times New Roman" panose="02020603050405020304" pitchFamily="18" charset="0"/>
                <a:cs typeface="Times New Roman" panose="02020603050405020304" pitchFamily="18" charset="0"/>
              </a:rPr>
              <a:t>Atriyum</a:t>
            </a:r>
            <a:r>
              <a:rPr lang="tr-TR" altLang="zh-CN" sz="2000" kern="0" dirty="0">
                <a:solidFill>
                  <a:srgbClr val="000000"/>
                </a:solidFill>
                <a:latin typeface="Times New Roman" panose="02020603050405020304" pitchFamily="18" charset="0"/>
                <a:cs typeface="Times New Roman" panose="02020603050405020304" pitchFamily="18" charset="0"/>
              </a:rPr>
              <a:t>, </a:t>
            </a:r>
            <a:r>
              <a:rPr lang="tr-TR" altLang="zh-CN" sz="2000" kern="0" dirty="0" err="1">
                <a:solidFill>
                  <a:srgbClr val="000000"/>
                </a:solidFill>
                <a:latin typeface="Times New Roman" panose="02020603050405020304" pitchFamily="18" charset="0"/>
                <a:cs typeface="Times New Roman" panose="02020603050405020304" pitchFamily="18" charset="0"/>
              </a:rPr>
              <a:t>ventrikül</a:t>
            </a:r>
            <a:r>
              <a:rPr lang="tr-TR" altLang="zh-CN" sz="2000" kern="0" dirty="0">
                <a:solidFill>
                  <a:srgbClr val="000000"/>
                </a:solidFill>
                <a:latin typeface="Times New Roman" panose="02020603050405020304" pitchFamily="18" charset="0"/>
                <a:cs typeface="Times New Roman" panose="02020603050405020304" pitchFamily="18" charset="0"/>
              </a:rPr>
              <a:t> için zayıf bir hazırlayıcı pompa (ön pompa) işlevi görür</a:t>
            </a:r>
          </a:p>
          <a:p>
            <a:pPr lvl="0">
              <a:buClr>
                <a:srgbClr val="CC9900"/>
              </a:buClr>
              <a:buSzPct val="65000"/>
              <a:buFont typeface="Wingdings" pitchFamily="2" charset="2"/>
              <a:buChar char="n"/>
            </a:pPr>
            <a:r>
              <a:rPr lang="tr-TR" altLang="zh-CN" sz="2000" kern="0" dirty="0">
                <a:solidFill>
                  <a:srgbClr val="000000"/>
                </a:solidFill>
                <a:latin typeface="Times New Roman" panose="02020603050405020304" pitchFamily="18" charset="0"/>
                <a:cs typeface="Times New Roman" panose="02020603050405020304" pitchFamily="18" charset="0"/>
              </a:rPr>
              <a:t>başlıca görevi kanı </a:t>
            </a:r>
            <a:r>
              <a:rPr lang="tr-TR" altLang="zh-CN" sz="2000" kern="0" dirty="0" err="1">
                <a:solidFill>
                  <a:srgbClr val="000000"/>
                </a:solidFill>
                <a:latin typeface="Times New Roman" panose="02020603050405020304" pitchFamily="18" charset="0"/>
                <a:cs typeface="Times New Roman" panose="02020603050405020304" pitchFamily="18" charset="0"/>
              </a:rPr>
              <a:t>ventrikül</a:t>
            </a:r>
            <a:r>
              <a:rPr lang="tr-TR" altLang="zh-CN" sz="2000" kern="0" dirty="0">
                <a:solidFill>
                  <a:srgbClr val="000000"/>
                </a:solidFill>
                <a:latin typeface="Times New Roman" panose="02020603050405020304" pitchFamily="18" charset="0"/>
                <a:cs typeface="Times New Roman" panose="02020603050405020304" pitchFamily="18" charset="0"/>
              </a:rPr>
              <a:t> içine yöneltmektir</a:t>
            </a:r>
          </a:p>
          <a:p>
            <a:pPr lvl="0">
              <a:buClr>
                <a:srgbClr val="CC9900"/>
              </a:buClr>
              <a:buSzPct val="65000"/>
              <a:buFont typeface="Wingdings" pitchFamily="2" charset="2"/>
              <a:buChar char="n"/>
            </a:pPr>
            <a:r>
              <a:rPr lang="tr-TR" altLang="zh-CN" sz="2000" kern="0" dirty="0" err="1">
                <a:solidFill>
                  <a:srgbClr val="000000"/>
                </a:solidFill>
                <a:latin typeface="Times New Roman" panose="02020603050405020304" pitchFamily="18" charset="0"/>
                <a:cs typeface="Times New Roman" panose="02020603050405020304" pitchFamily="18" charset="0"/>
              </a:rPr>
              <a:t>Ventrikül</a:t>
            </a:r>
            <a:r>
              <a:rPr lang="tr-TR" altLang="zh-CN" sz="2000" kern="0" dirty="0">
                <a:solidFill>
                  <a:srgbClr val="000000"/>
                </a:solidFill>
                <a:latin typeface="Times New Roman" panose="02020603050405020304" pitchFamily="18" charset="0"/>
                <a:cs typeface="Times New Roman" panose="02020603050405020304" pitchFamily="18" charset="0"/>
              </a:rPr>
              <a:t> ise, kanı ya </a:t>
            </a:r>
            <a:r>
              <a:rPr lang="tr-TR" altLang="zh-CN" sz="2000" kern="0" dirty="0" err="1">
                <a:solidFill>
                  <a:srgbClr val="000000"/>
                </a:solidFill>
                <a:latin typeface="Times New Roman" panose="02020603050405020304" pitchFamily="18" charset="0"/>
                <a:cs typeface="Times New Roman" panose="02020603050405020304" pitchFamily="18" charset="0"/>
              </a:rPr>
              <a:t>pulmoner</a:t>
            </a:r>
            <a:r>
              <a:rPr lang="tr-TR" altLang="zh-CN" sz="2000" kern="0" dirty="0">
                <a:solidFill>
                  <a:srgbClr val="000000"/>
                </a:solidFill>
                <a:latin typeface="Times New Roman" panose="02020603050405020304" pitchFamily="18" charset="0"/>
                <a:cs typeface="Times New Roman" panose="02020603050405020304" pitchFamily="18" charset="0"/>
              </a:rPr>
              <a:t> yada </a:t>
            </a:r>
            <a:r>
              <a:rPr lang="tr-TR" altLang="zh-CN" sz="2000" kern="0" dirty="0" err="1">
                <a:solidFill>
                  <a:srgbClr val="000000"/>
                </a:solidFill>
                <a:latin typeface="Times New Roman" panose="02020603050405020304" pitchFamily="18" charset="0"/>
                <a:cs typeface="Times New Roman" panose="02020603050405020304" pitchFamily="18" charset="0"/>
              </a:rPr>
              <a:t>periferik</a:t>
            </a:r>
            <a:r>
              <a:rPr lang="tr-TR" altLang="zh-CN" sz="2000" kern="0" dirty="0">
                <a:solidFill>
                  <a:srgbClr val="000000"/>
                </a:solidFill>
                <a:latin typeface="Times New Roman" panose="02020603050405020304" pitchFamily="18" charset="0"/>
                <a:cs typeface="Times New Roman" panose="02020603050405020304" pitchFamily="18" charset="0"/>
              </a:rPr>
              <a:t> dolaşıma iten ana kuvveti sağlar.</a:t>
            </a:r>
            <a:endParaRPr lang="tr-TR" altLang="tr-TR" sz="2000" kern="0" dirty="0">
              <a:solidFill>
                <a:srgbClr val="000000"/>
              </a:solidFill>
              <a:latin typeface="Times New Roman" panose="02020603050405020304" pitchFamily="18" charset="0"/>
              <a:cs typeface="Times New Roman" panose="02020603050405020304" pitchFamily="18" charset="0"/>
            </a:endParaRPr>
          </a:p>
          <a:p>
            <a:endParaRPr lang="tr-TR" dirty="0"/>
          </a:p>
        </p:txBody>
      </p:sp>
      <p:pic>
        <p:nvPicPr>
          <p:cNvPr id="1026" name="Picture 2" descr="C:\Users\asus-pc\Desktop\kardiyak reh. YL\sss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933056"/>
            <a:ext cx="2343150"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885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Kalp Döngüsü </a:t>
            </a:r>
          </a:p>
        </p:txBody>
      </p:sp>
      <p:sp>
        <p:nvSpPr>
          <p:cNvPr id="3" name="İçerik Yer Tutucusu 2"/>
          <p:cNvSpPr>
            <a:spLocks noGrp="1"/>
          </p:cNvSpPr>
          <p:nvPr>
            <p:ph idx="1"/>
          </p:nvPr>
        </p:nvSpPr>
        <p:spPr/>
        <p:txBody>
          <a:bodyPr/>
          <a:lstStyle/>
          <a:p>
            <a:pPr lvl="0">
              <a:lnSpc>
                <a:spcPct val="90000"/>
              </a:lnSpc>
              <a:buClr>
                <a:srgbClr val="CC9900"/>
              </a:buClr>
              <a:buSzPct val="65000"/>
              <a:buFont typeface="Wingdings" pitchFamily="2" charset="2"/>
              <a:buChar char="n"/>
            </a:pPr>
            <a:r>
              <a:rPr lang="tr-TR" altLang="zh-CN" sz="1800" kern="0" dirty="0">
                <a:solidFill>
                  <a:srgbClr val="000000"/>
                </a:solidFill>
              </a:rPr>
              <a:t>Bir kalp atımının başlangıcından, bir sonraki kalp atımının başlangıcına kadar gerçekleşen kalp olaylarına kalp döngüsü (kardiyak </a:t>
            </a:r>
            <a:r>
              <a:rPr lang="tr-TR" altLang="zh-CN" sz="1800" kern="0" dirty="0" err="1">
                <a:solidFill>
                  <a:srgbClr val="000000"/>
                </a:solidFill>
              </a:rPr>
              <a:t>siklus</a:t>
            </a:r>
            <a:r>
              <a:rPr lang="tr-TR" altLang="zh-CN" sz="1800" kern="0" dirty="0">
                <a:solidFill>
                  <a:srgbClr val="000000"/>
                </a:solidFill>
              </a:rPr>
              <a:t>) adı verilir </a:t>
            </a:r>
          </a:p>
          <a:p>
            <a:pPr lvl="0">
              <a:lnSpc>
                <a:spcPct val="90000"/>
              </a:lnSpc>
              <a:buClr>
                <a:srgbClr val="CC9900"/>
              </a:buClr>
              <a:buSzPct val="65000"/>
              <a:buFont typeface="Wingdings" pitchFamily="2" charset="2"/>
              <a:buChar char="n"/>
            </a:pPr>
            <a:r>
              <a:rPr lang="tr-TR" altLang="zh-CN" sz="1800" kern="0" dirty="0" err="1">
                <a:solidFill>
                  <a:srgbClr val="000000"/>
                </a:solidFill>
              </a:rPr>
              <a:t>Atriyumlardan</a:t>
            </a:r>
            <a:r>
              <a:rPr lang="tr-TR" altLang="zh-CN" sz="1800" kern="0" dirty="0">
                <a:solidFill>
                  <a:srgbClr val="000000"/>
                </a:solidFill>
              </a:rPr>
              <a:t> </a:t>
            </a:r>
            <a:r>
              <a:rPr lang="tr-TR" altLang="zh-CN" sz="1800" kern="0" dirty="0" err="1">
                <a:solidFill>
                  <a:srgbClr val="000000"/>
                </a:solidFill>
              </a:rPr>
              <a:t>ventriküllere</a:t>
            </a:r>
            <a:r>
              <a:rPr lang="tr-TR" altLang="zh-CN" sz="1800" kern="0" dirty="0">
                <a:solidFill>
                  <a:srgbClr val="000000"/>
                </a:solidFill>
              </a:rPr>
              <a:t> geçişi sağlayan ileti sisteminin özel düzeni sayesinde kalp uyarısı, </a:t>
            </a:r>
            <a:r>
              <a:rPr lang="tr-TR" altLang="zh-CN" sz="1800" kern="0" dirty="0" err="1">
                <a:solidFill>
                  <a:srgbClr val="000000"/>
                </a:solidFill>
              </a:rPr>
              <a:t>atriyumlardan</a:t>
            </a:r>
            <a:r>
              <a:rPr lang="tr-TR" altLang="zh-CN" sz="1800" kern="0" dirty="0">
                <a:solidFill>
                  <a:srgbClr val="000000"/>
                </a:solidFill>
              </a:rPr>
              <a:t> </a:t>
            </a:r>
            <a:r>
              <a:rPr lang="tr-TR" altLang="zh-CN" sz="1800" kern="0" dirty="0" err="1">
                <a:solidFill>
                  <a:srgbClr val="000000"/>
                </a:solidFill>
              </a:rPr>
              <a:t>ventriküllere</a:t>
            </a:r>
            <a:r>
              <a:rPr lang="tr-TR" altLang="zh-CN" sz="1800" kern="0" dirty="0">
                <a:solidFill>
                  <a:srgbClr val="000000"/>
                </a:solidFill>
              </a:rPr>
              <a:t> 1/10 saniyeden daha uzun süren bir gecikme ile geçer</a:t>
            </a:r>
          </a:p>
          <a:p>
            <a:pPr lvl="0">
              <a:lnSpc>
                <a:spcPct val="90000"/>
              </a:lnSpc>
              <a:buClr>
                <a:srgbClr val="CC9900"/>
              </a:buClr>
              <a:buSzPct val="65000"/>
              <a:buFont typeface="Wingdings" pitchFamily="2" charset="2"/>
              <a:buChar char="n"/>
            </a:pPr>
            <a:r>
              <a:rPr lang="tr-TR" altLang="zh-CN" sz="1800" kern="0" dirty="0">
                <a:solidFill>
                  <a:srgbClr val="000000"/>
                </a:solidFill>
              </a:rPr>
              <a:t>Bu gecikme, </a:t>
            </a:r>
            <a:r>
              <a:rPr lang="tr-TR" altLang="zh-CN" sz="1800" kern="0" dirty="0" err="1">
                <a:solidFill>
                  <a:srgbClr val="000000"/>
                </a:solidFill>
              </a:rPr>
              <a:t>atriyumların</a:t>
            </a:r>
            <a:r>
              <a:rPr lang="tr-TR" altLang="zh-CN" sz="1800" kern="0" dirty="0">
                <a:solidFill>
                  <a:srgbClr val="000000"/>
                </a:solidFill>
              </a:rPr>
              <a:t> </a:t>
            </a:r>
            <a:r>
              <a:rPr lang="tr-TR" altLang="zh-CN" sz="1800" kern="0" dirty="0" err="1">
                <a:solidFill>
                  <a:srgbClr val="000000"/>
                </a:solidFill>
              </a:rPr>
              <a:t>ventriküllerden</a:t>
            </a:r>
            <a:r>
              <a:rPr lang="tr-TR" altLang="zh-CN" sz="1800" kern="0" dirty="0">
                <a:solidFill>
                  <a:srgbClr val="000000"/>
                </a:solidFill>
              </a:rPr>
              <a:t> önce kasılarak, kuvvetli </a:t>
            </a:r>
            <a:r>
              <a:rPr lang="tr-TR" altLang="zh-CN" sz="1800" kern="0" dirty="0" err="1">
                <a:solidFill>
                  <a:srgbClr val="000000"/>
                </a:solidFill>
              </a:rPr>
              <a:t>ventrikül</a:t>
            </a:r>
            <a:r>
              <a:rPr lang="tr-TR" altLang="zh-CN" sz="1800" kern="0" dirty="0">
                <a:solidFill>
                  <a:srgbClr val="000000"/>
                </a:solidFill>
              </a:rPr>
              <a:t> kasılmasından önce kanı </a:t>
            </a:r>
            <a:r>
              <a:rPr lang="tr-TR" altLang="zh-CN" sz="1800" kern="0" dirty="0" err="1">
                <a:solidFill>
                  <a:srgbClr val="000000"/>
                </a:solidFill>
              </a:rPr>
              <a:t>ventriküllere</a:t>
            </a:r>
            <a:r>
              <a:rPr lang="tr-TR" altLang="zh-CN" sz="1800" kern="0" dirty="0">
                <a:solidFill>
                  <a:srgbClr val="000000"/>
                </a:solidFill>
              </a:rPr>
              <a:t> pompalamasını sağlar </a:t>
            </a:r>
            <a:endParaRPr lang="tr-TR" altLang="tr-TR" sz="1800" kern="0" dirty="0">
              <a:solidFill>
                <a:srgbClr val="000000"/>
              </a:solidFill>
            </a:endParaRPr>
          </a:p>
          <a:p>
            <a:endParaRPr lang="tr-TR" dirty="0"/>
          </a:p>
        </p:txBody>
      </p:sp>
      <p:pic>
        <p:nvPicPr>
          <p:cNvPr id="4" name="Picture 5" descr="imagesCAVZYC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564" y="3739660"/>
            <a:ext cx="2732732" cy="218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4031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Kalbin İleti Sistemi</a:t>
            </a:r>
            <a:endParaRPr lang="tr-T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3768" y="2132856"/>
            <a:ext cx="4968552" cy="291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37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Kalp Kası</a:t>
            </a:r>
            <a:endParaRPr lang="tr-TR" dirty="0"/>
          </a:p>
        </p:txBody>
      </p:sp>
      <p:sp>
        <p:nvSpPr>
          <p:cNvPr id="3" name="İçerik Yer Tutucusu 2"/>
          <p:cNvSpPr>
            <a:spLocks noGrp="1"/>
          </p:cNvSpPr>
          <p:nvPr>
            <p:ph idx="1"/>
          </p:nvPr>
        </p:nvSpPr>
        <p:spPr/>
        <p:txBody>
          <a:bodyPr/>
          <a:lstStyle/>
          <a:p>
            <a:r>
              <a:rPr lang="tr-TR" sz="2400" dirty="0" err="1" smtClean="0">
                <a:latin typeface="Times New Roman" panose="02020603050405020304" pitchFamily="18" charset="0"/>
                <a:cs typeface="Times New Roman" panose="02020603050405020304" pitchFamily="18" charset="0"/>
              </a:rPr>
              <a:t>Pericardium</a:t>
            </a:r>
            <a:r>
              <a:rPr lang="tr-TR" sz="2400" dirty="0" smtClean="0">
                <a:latin typeface="Times New Roman" panose="02020603050405020304" pitchFamily="18" charset="0"/>
                <a:cs typeface="Times New Roman" panose="02020603050405020304" pitchFamily="18" charset="0"/>
              </a:rPr>
              <a:t> </a:t>
            </a:r>
          </a:p>
          <a:p>
            <a:r>
              <a:rPr lang="tr-TR" sz="2400" dirty="0" err="1" smtClean="0">
                <a:latin typeface="Times New Roman" panose="02020603050405020304" pitchFamily="18" charset="0"/>
                <a:cs typeface="Times New Roman" panose="02020603050405020304" pitchFamily="18" charset="0"/>
              </a:rPr>
              <a:t>Myocardium</a:t>
            </a:r>
            <a:endParaRPr lang="tr-TR" sz="2400" dirty="0" smtClean="0">
              <a:latin typeface="Times New Roman" panose="02020603050405020304" pitchFamily="18" charset="0"/>
              <a:cs typeface="Times New Roman" panose="02020603050405020304" pitchFamily="18" charset="0"/>
            </a:endParaRPr>
          </a:p>
          <a:p>
            <a:r>
              <a:rPr lang="tr-TR" sz="2400" dirty="0" err="1" smtClean="0">
                <a:latin typeface="Times New Roman" panose="02020603050405020304" pitchFamily="18" charset="0"/>
                <a:cs typeface="Times New Roman" panose="02020603050405020304" pitchFamily="18" charset="0"/>
              </a:rPr>
              <a:t>Endocardium</a:t>
            </a:r>
            <a:endParaRPr lang="tr-TR" sz="2400" dirty="0">
              <a:latin typeface="Times New Roman" panose="02020603050405020304" pitchFamily="18" charset="0"/>
              <a:cs typeface="Times New Roman" panose="02020603050405020304" pitchFamily="18" charset="0"/>
            </a:endParaRPr>
          </a:p>
        </p:txBody>
      </p:sp>
      <p:pic>
        <p:nvPicPr>
          <p:cNvPr id="2050" name="Picture 2" descr="C:\Users\asus-pc\Desktop\kardiyak reh. YL\ind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988840"/>
            <a:ext cx="3907135" cy="2926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449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KALP HASTALIKLARI</a:t>
            </a:r>
            <a:endParaRPr lang="tr-TR" dirty="0"/>
          </a:p>
        </p:txBody>
      </p:sp>
      <p:sp>
        <p:nvSpPr>
          <p:cNvPr id="3" name="İçerik Yer Tutucusu 2"/>
          <p:cNvSpPr>
            <a:spLocks noGrp="1"/>
          </p:cNvSpPr>
          <p:nvPr>
            <p:ph idx="1"/>
          </p:nvPr>
        </p:nvSpPr>
        <p:spPr/>
        <p:txBody>
          <a:bodyPr/>
          <a:lstStyle/>
          <a:p>
            <a:r>
              <a:rPr lang="tr-TR" dirty="0" err="1" smtClean="0"/>
              <a:t>Konjenital</a:t>
            </a:r>
            <a:r>
              <a:rPr lang="tr-TR" dirty="0" smtClean="0"/>
              <a:t> </a:t>
            </a:r>
          </a:p>
          <a:p>
            <a:r>
              <a:rPr lang="tr-TR" dirty="0" err="1" smtClean="0"/>
              <a:t>Edinsel</a:t>
            </a:r>
            <a:r>
              <a:rPr lang="tr-TR" dirty="0" smtClean="0"/>
              <a:t> </a:t>
            </a:r>
            <a:endParaRPr lang="tr-TR" dirty="0"/>
          </a:p>
        </p:txBody>
      </p:sp>
    </p:spTree>
    <p:extLst>
      <p:ext uri="{BB962C8B-B14F-4D97-AF65-F5344CB8AC3E}">
        <p14:creationId xmlns:p14="http://schemas.microsoft.com/office/powerpoint/2010/main" val="158211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spcAft>
                <a:spcPts val="0"/>
              </a:spcAft>
            </a:pPr>
            <a:r>
              <a:rPr lang="tr-TR" sz="3600" b="1" dirty="0" err="1">
                <a:latin typeface="Times New Roman"/>
                <a:ea typeface="Times New Roman"/>
              </a:rPr>
              <a:t>KONJENiTAL</a:t>
            </a:r>
            <a:r>
              <a:rPr lang="tr-TR" sz="3600" b="1" dirty="0">
                <a:latin typeface="Times New Roman"/>
                <a:ea typeface="Times New Roman"/>
              </a:rPr>
              <a:t> KALP HASTALIKLARI</a:t>
            </a:r>
            <a:r>
              <a:rPr lang="tr-TR" sz="3600" dirty="0">
                <a:latin typeface="Times New Roman"/>
                <a:ea typeface="Times New Roman"/>
              </a:rPr>
              <a:t> </a:t>
            </a:r>
            <a:endParaRPr lang="tr-TR" dirty="0"/>
          </a:p>
        </p:txBody>
      </p:sp>
      <p:sp>
        <p:nvSpPr>
          <p:cNvPr id="4" name="İçerik Yer Tutucusu 3"/>
          <p:cNvSpPr>
            <a:spLocks noGrp="1"/>
          </p:cNvSpPr>
          <p:nvPr>
            <p:ph sz="half" idx="1"/>
          </p:nvPr>
        </p:nvSpPr>
        <p:spPr/>
        <p:txBody>
          <a:bodyPr/>
          <a:lstStyle/>
          <a:p>
            <a:pPr>
              <a:spcAft>
                <a:spcPts val="0"/>
              </a:spcAft>
            </a:pPr>
            <a:r>
              <a:rPr lang="tr-TR" sz="2400" b="1" dirty="0" err="1">
                <a:latin typeface="Times New Roman"/>
                <a:ea typeface="Times New Roman"/>
              </a:rPr>
              <a:t>Siyanozlu</a:t>
            </a:r>
            <a:r>
              <a:rPr lang="tr-TR" sz="2400" b="1" dirty="0">
                <a:latin typeface="Times New Roman"/>
                <a:ea typeface="Times New Roman"/>
              </a:rPr>
              <a:t> </a:t>
            </a:r>
            <a:r>
              <a:rPr lang="tr-TR" sz="2400" b="1" dirty="0" err="1">
                <a:latin typeface="Times New Roman"/>
                <a:ea typeface="Times New Roman"/>
              </a:rPr>
              <a:t>konjenital</a:t>
            </a:r>
            <a:r>
              <a:rPr lang="tr-TR" sz="2400" b="1" dirty="0">
                <a:latin typeface="Times New Roman"/>
                <a:ea typeface="Times New Roman"/>
              </a:rPr>
              <a:t> kalp hastalıkları </a:t>
            </a:r>
          </a:p>
          <a:p>
            <a:pPr lvl="0">
              <a:spcAft>
                <a:spcPts val="0"/>
              </a:spcAft>
              <a:buFont typeface="Wingdings"/>
              <a:buChar char=""/>
              <a:tabLst>
                <a:tab pos="457200" algn="l"/>
              </a:tabLst>
            </a:pPr>
            <a:r>
              <a:rPr lang="tr-TR" sz="2400" dirty="0" err="1">
                <a:latin typeface="Times New Roman"/>
                <a:ea typeface="Times New Roman"/>
              </a:rPr>
              <a:t>Fallot</a:t>
            </a:r>
            <a:r>
              <a:rPr lang="tr-TR" sz="2400" dirty="0">
                <a:latin typeface="Times New Roman"/>
                <a:ea typeface="Times New Roman"/>
              </a:rPr>
              <a:t> </a:t>
            </a:r>
            <a:r>
              <a:rPr lang="tr-TR" sz="2400" dirty="0" err="1">
                <a:latin typeface="Times New Roman"/>
                <a:ea typeface="Times New Roman"/>
              </a:rPr>
              <a:t>tetrolojisi</a:t>
            </a:r>
            <a:r>
              <a:rPr lang="tr-TR" sz="2400" dirty="0">
                <a:latin typeface="Times New Roman"/>
                <a:ea typeface="Times New Roman"/>
              </a:rPr>
              <a:t> </a:t>
            </a:r>
          </a:p>
          <a:p>
            <a:pPr lvl="0">
              <a:spcAft>
                <a:spcPts val="0"/>
              </a:spcAft>
              <a:buFont typeface="Wingdings"/>
              <a:buChar char=""/>
              <a:tabLst>
                <a:tab pos="457200" algn="l"/>
              </a:tabLst>
            </a:pPr>
            <a:r>
              <a:rPr lang="tr-TR" sz="2400" dirty="0">
                <a:latin typeface="Times New Roman"/>
                <a:ea typeface="Times New Roman"/>
              </a:rPr>
              <a:t>Büyük arterlerin </a:t>
            </a:r>
            <a:r>
              <a:rPr lang="tr-TR" sz="2400" dirty="0" err="1">
                <a:latin typeface="Times New Roman"/>
                <a:ea typeface="Times New Roman"/>
              </a:rPr>
              <a:t>transpozisyonu</a:t>
            </a:r>
            <a:r>
              <a:rPr lang="tr-TR" sz="2400" dirty="0">
                <a:latin typeface="Times New Roman"/>
                <a:ea typeface="Times New Roman"/>
              </a:rPr>
              <a:t> </a:t>
            </a:r>
          </a:p>
          <a:p>
            <a:pPr lvl="0">
              <a:spcAft>
                <a:spcPts val="0"/>
              </a:spcAft>
              <a:buFont typeface="Wingdings"/>
              <a:buChar char=""/>
              <a:tabLst>
                <a:tab pos="457200" algn="l"/>
              </a:tabLst>
            </a:pPr>
            <a:r>
              <a:rPr lang="tr-TR" sz="2400" dirty="0" err="1">
                <a:latin typeface="Times New Roman"/>
                <a:ea typeface="Times New Roman"/>
              </a:rPr>
              <a:t>Tirüküspit</a:t>
            </a:r>
            <a:r>
              <a:rPr lang="tr-TR" sz="2400" dirty="0">
                <a:latin typeface="Times New Roman"/>
                <a:ea typeface="Times New Roman"/>
              </a:rPr>
              <a:t> </a:t>
            </a:r>
            <a:r>
              <a:rPr lang="tr-TR" sz="2400" dirty="0" err="1">
                <a:latin typeface="Times New Roman"/>
                <a:ea typeface="Times New Roman"/>
              </a:rPr>
              <a:t>atrezisi</a:t>
            </a:r>
            <a:r>
              <a:rPr lang="tr-TR" sz="2400" dirty="0">
                <a:latin typeface="Times New Roman"/>
                <a:ea typeface="Times New Roman"/>
              </a:rPr>
              <a:t> </a:t>
            </a:r>
          </a:p>
          <a:p>
            <a:pPr lvl="0">
              <a:spcAft>
                <a:spcPts val="0"/>
              </a:spcAft>
              <a:buFont typeface="Wingdings"/>
              <a:buChar char=""/>
              <a:tabLst>
                <a:tab pos="457200" algn="l"/>
              </a:tabLst>
            </a:pPr>
            <a:r>
              <a:rPr lang="tr-TR" sz="2400" dirty="0" err="1">
                <a:latin typeface="Times New Roman"/>
                <a:ea typeface="Times New Roman"/>
              </a:rPr>
              <a:t>Pulmoner</a:t>
            </a:r>
            <a:r>
              <a:rPr lang="tr-TR" sz="2400" dirty="0">
                <a:latin typeface="Times New Roman"/>
                <a:ea typeface="Times New Roman"/>
              </a:rPr>
              <a:t> </a:t>
            </a:r>
            <a:r>
              <a:rPr lang="tr-TR" sz="2400" dirty="0" err="1">
                <a:latin typeface="Times New Roman"/>
                <a:ea typeface="Times New Roman"/>
              </a:rPr>
              <a:t>atrezi</a:t>
            </a:r>
            <a:r>
              <a:rPr lang="tr-TR" sz="2400" dirty="0">
                <a:latin typeface="Times New Roman"/>
                <a:ea typeface="Times New Roman"/>
              </a:rPr>
              <a:t> </a:t>
            </a:r>
          </a:p>
          <a:p>
            <a:pPr lvl="0">
              <a:spcAft>
                <a:spcPts val="0"/>
              </a:spcAft>
              <a:buFont typeface="Wingdings"/>
              <a:buChar char=""/>
              <a:tabLst>
                <a:tab pos="457200" algn="l"/>
              </a:tabLst>
            </a:pPr>
            <a:r>
              <a:rPr lang="tr-TR" sz="2400" dirty="0" err="1">
                <a:latin typeface="Times New Roman"/>
                <a:ea typeface="Times New Roman"/>
              </a:rPr>
              <a:t>Truncus</a:t>
            </a:r>
            <a:r>
              <a:rPr lang="tr-TR" sz="2400" dirty="0">
                <a:latin typeface="Times New Roman"/>
                <a:ea typeface="Times New Roman"/>
              </a:rPr>
              <a:t> </a:t>
            </a:r>
            <a:r>
              <a:rPr lang="tr-TR" sz="2400" dirty="0" err="1">
                <a:latin typeface="Times New Roman"/>
                <a:ea typeface="Times New Roman"/>
              </a:rPr>
              <a:t>arteriosus</a:t>
            </a:r>
            <a:r>
              <a:rPr lang="tr-TR" sz="2400" dirty="0">
                <a:latin typeface="Times New Roman"/>
                <a:ea typeface="Times New Roman"/>
              </a:rPr>
              <a:t> </a:t>
            </a:r>
            <a:endParaRPr lang="tr-TR" sz="2400" dirty="0" smtClean="0">
              <a:latin typeface="Times New Roman"/>
              <a:ea typeface="Times New Roman"/>
            </a:endParaRPr>
          </a:p>
          <a:p>
            <a:pPr lvl="0">
              <a:spcAft>
                <a:spcPts val="0"/>
              </a:spcAft>
              <a:buFont typeface="Wingdings"/>
              <a:buChar char=""/>
              <a:tabLst>
                <a:tab pos="457200" algn="l"/>
              </a:tabLst>
            </a:pPr>
            <a:r>
              <a:rPr lang="tr-TR" sz="2400" dirty="0" smtClean="0">
                <a:latin typeface="Times New Roman"/>
                <a:ea typeface="Times New Roman"/>
              </a:rPr>
              <a:t>Kompleks </a:t>
            </a:r>
            <a:r>
              <a:rPr lang="tr-TR" sz="2400" dirty="0">
                <a:latin typeface="Times New Roman"/>
                <a:ea typeface="Times New Roman"/>
              </a:rPr>
              <a:t>anomaliler </a:t>
            </a:r>
            <a:endParaRPr lang="tr-TR" sz="2400" dirty="0"/>
          </a:p>
        </p:txBody>
      </p:sp>
      <p:sp>
        <p:nvSpPr>
          <p:cNvPr id="5" name="İçerik Yer Tutucusu 4"/>
          <p:cNvSpPr>
            <a:spLocks noGrp="1"/>
          </p:cNvSpPr>
          <p:nvPr>
            <p:ph sz="half" idx="2"/>
          </p:nvPr>
        </p:nvSpPr>
        <p:spPr/>
        <p:txBody>
          <a:bodyPr/>
          <a:lstStyle/>
          <a:p>
            <a:pPr>
              <a:spcAft>
                <a:spcPts val="0"/>
              </a:spcAft>
            </a:pPr>
            <a:r>
              <a:rPr lang="tr-TR" sz="2400" b="1" dirty="0" err="1">
                <a:latin typeface="Times New Roman"/>
                <a:ea typeface="Times New Roman"/>
              </a:rPr>
              <a:t>Siyanozsuz</a:t>
            </a:r>
            <a:r>
              <a:rPr lang="tr-TR" sz="2400" b="1" dirty="0">
                <a:latin typeface="Times New Roman"/>
                <a:ea typeface="Times New Roman"/>
              </a:rPr>
              <a:t> </a:t>
            </a:r>
            <a:r>
              <a:rPr lang="tr-TR" sz="2400" b="1" dirty="0" err="1">
                <a:latin typeface="Times New Roman"/>
                <a:ea typeface="Times New Roman"/>
              </a:rPr>
              <a:t>konjenital</a:t>
            </a:r>
            <a:r>
              <a:rPr lang="tr-TR" sz="2400" b="1" dirty="0">
                <a:latin typeface="Times New Roman"/>
                <a:ea typeface="Times New Roman"/>
              </a:rPr>
              <a:t> kalp hastalıkları </a:t>
            </a:r>
          </a:p>
          <a:p>
            <a:pPr lvl="0">
              <a:spcAft>
                <a:spcPts val="0"/>
              </a:spcAft>
              <a:buFont typeface="Wingdings"/>
              <a:buChar char=""/>
              <a:tabLst>
                <a:tab pos="457200" algn="l"/>
              </a:tabLst>
            </a:pPr>
            <a:r>
              <a:rPr lang="tr-TR" sz="2400" dirty="0" err="1">
                <a:latin typeface="Times New Roman"/>
                <a:ea typeface="Times New Roman"/>
              </a:rPr>
              <a:t>Vetriküler</a:t>
            </a:r>
            <a:r>
              <a:rPr lang="tr-TR" sz="2400" dirty="0">
                <a:latin typeface="Times New Roman"/>
                <a:ea typeface="Times New Roman"/>
              </a:rPr>
              <a:t> </a:t>
            </a:r>
            <a:r>
              <a:rPr lang="tr-TR" sz="2400" dirty="0" err="1">
                <a:latin typeface="Times New Roman"/>
                <a:ea typeface="Times New Roman"/>
              </a:rPr>
              <a:t>Septal</a:t>
            </a:r>
            <a:r>
              <a:rPr lang="tr-TR" sz="2400" dirty="0">
                <a:latin typeface="Times New Roman"/>
                <a:ea typeface="Times New Roman"/>
              </a:rPr>
              <a:t> </a:t>
            </a:r>
            <a:r>
              <a:rPr lang="tr-TR" sz="2400" dirty="0" err="1">
                <a:latin typeface="Times New Roman"/>
                <a:ea typeface="Times New Roman"/>
              </a:rPr>
              <a:t>Defekt</a:t>
            </a:r>
            <a:r>
              <a:rPr lang="tr-TR" sz="2400" dirty="0">
                <a:latin typeface="Times New Roman"/>
                <a:ea typeface="Times New Roman"/>
              </a:rPr>
              <a:t> (VSD) </a:t>
            </a:r>
          </a:p>
          <a:p>
            <a:pPr lvl="0">
              <a:spcAft>
                <a:spcPts val="0"/>
              </a:spcAft>
              <a:buFont typeface="Wingdings"/>
              <a:buChar char=""/>
              <a:tabLst>
                <a:tab pos="457200" algn="l"/>
              </a:tabLst>
            </a:pPr>
            <a:r>
              <a:rPr lang="tr-TR" sz="2400" dirty="0">
                <a:latin typeface="Times New Roman"/>
                <a:ea typeface="Times New Roman"/>
              </a:rPr>
              <a:t>Patent </a:t>
            </a:r>
            <a:r>
              <a:rPr lang="tr-TR" sz="2400" dirty="0" err="1">
                <a:latin typeface="Times New Roman"/>
                <a:ea typeface="Times New Roman"/>
              </a:rPr>
              <a:t>Ductus</a:t>
            </a:r>
            <a:r>
              <a:rPr lang="tr-TR" sz="2400" dirty="0">
                <a:latin typeface="Times New Roman"/>
                <a:ea typeface="Times New Roman"/>
              </a:rPr>
              <a:t> </a:t>
            </a:r>
            <a:r>
              <a:rPr lang="tr-TR" sz="2400" dirty="0" err="1">
                <a:latin typeface="Times New Roman"/>
                <a:ea typeface="Times New Roman"/>
              </a:rPr>
              <a:t>Arteriozus</a:t>
            </a:r>
            <a:r>
              <a:rPr lang="tr-TR" sz="2400" dirty="0">
                <a:latin typeface="Times New Roman"/>
                <a:ea typeface="Times New Roman"/>
              </a:rPr>
              <a:t> (PDA) </a:t>
            </a:r>
          </a:p>
          <a:p>
            <a:pPr lvl="0">
              <a:spcAft>
                <a:spcPts val="0"/>
              </a:spcAft>
              <a:buFont typeface="Wingdings"/>
              <a:buChar char=""/>
              <a:tabLst>
                <a:tab pos="457200" algn="l"/>
              </a:tabLst>
            </a:pPr>
            <a:r>
              <a:rPr lang="tr-TR" sz="2400" dirty="0" err="1">
                <a:latin typeface="Times New Roman"/>
                <a:ea typeface="Times New Roman"/>
              </a:rPr>
              <a:t>Artrial</a:t>
            </a:r>
            <a:r>
              <a:rPr lang="tr-TR" sz="2400" dirty="0">
                <a:latin typeface="Times New Roman"/>
                <a:ea typeface="Times New Roman"/>
              </a:rPr>
              <a:t> </a:t>
            </a:r>
            <a:r>
              <a:rPr lang="tr-TR" sz="2400" dirty="0" err="1">
                <a:latin typeface="Times New Roman"/>
                <a:ea typeface="Times New Roman"/>
              </a:rPr>
              <a:t>Septal</a:t>
            </a:r>
            <a:r>
              <a:rPr lang="tr-TR" sz="2400" dirty="0">
                <a:latin typeface="Times New Roman"/>
                <a:ea typeface="Times New Roman"/>
              </a:rPr>
              <a:t> </a:t>
            </a:r>
            <a:r>
              <a:rPr lang="tr-TR" sz="2400" dirty="0" err="1">
                <a:latin typeface="Times New Roman"/>
                <a:ea typeface="Times New Roman"/>
              </a:rPr>
              <a:t>Defekt</a:t>
            </a:r>
            <a:r>
              <a:rPr lang="tr-TR" sz="2400" dirty="0">
                <a:latin typeface="Times New Roman"/>
                <a:ea typeface="Times New Roman"/>
              </a:rPr>
              <a:t> (ASD) </a:t>
            </a:r>
          </a:p>
          <a:p>
            <a:pPr lvl="0">
              <a:spcAft>
                <a:spcPts val="0"/>
              </a:spcAft>
              <a:buFont typeface="Wingdings"/>
              <a:buChar char=""/>
              <a:tabLst>
                <a:tab pos="457200" algn="l"/>
              </a:tabLst>
            </a:pPr>
            <a:r>
              <a:rPr lang="tr-TR" sz="2400" dirty="0" err="1">
                <a:latin typeface="Times New Roman"/>
                <a:ea typeface="Times New Roman"/>
              </a:rPr>
              <a:t>Pulmoner</a:t>
            </a:r>
            <a:r>
              <a:rPr lang="tr-TR" sz="2400" dirty="0">
                <a:latin typeface="Times New Roman"/>
                <a:ea typeface="Times New Roman"/>
              </a:rPr>
              <a:t> </a:t>
            </a:r>
            <a:r>
              <a:rPr lang="tr-TR" sz="2400" dirty="0" err="1">
                <a:latin typeface="Times New Roman"/>
                <a:ea typeface="Times New Roman"/>
              </a:rPr>
              <a:t>stenoz</a:t>
            </a:r>
            <a:r>
              <a:rPr lang="tr-TR" sz="2400" dirty="0">
                <a:latin typeface="Times New Roman"/>
                <a:ea typeface="Times New Roman"/>
              </a:rPr>
              <a:t> </a:t>
            </a:r>
          </a:p>
          <a:p>
            <a:pPr lvl="0">
              <a:spcAft>
                <a:spcPts val="0"/>
              </a:spcAft>
              <a:buFont typeface="Wingdings"/>
              <a:buChar char=""/>
              <a:tabLst>
                <a:tab pos="457200" algn="l"/>
              </a:tabLst>
            </a:pPr>
            <a:r>
              <a:rPr lang="tr-TR" sz="2400" dirty="0">
                <a:latin typeface="Times New Roman"/>
                <a:ea typeface="Times New Roman"/>
              </a:rPr>
              <a:t>Aort </a:t>
            </a:r>
            <a:r>
              <a:rPr lang="tr-TR" sz="2400" dirty="0" err="1">
                <a:latin typeface="Times New Roman"/>
                <a:ea typeface="Times New Roman"/>
              </a:rPr>
              <a:t>stenozu</a:t>
            </a:r>
            <a:r>
              <a:rPr lang="tr-TR" sz="2400" dirty="0">
                <a:latin typeface="Times New Roman"/>
                <a:ea typeface="Times New Roman"/>
              </a:rPr>
              <a:t> </a:t>
            </a:r>
          </a:p>
          <a:p>
            <a:pPr lvl="0">
              <a:spcAft>
                <a:spcPts val="0"/>
              </a:spcAft>
              <a:buFont typeface="Wingdings"/>
              <a:buChar char=""/>
              <a:tabLst>
                <a:tab pos="457200" algn="l"/>
              </a:tabLst>
            </a:pPr>
            <a:r>
              <a:rPr lang="tr-TR" sz="2400" dirty="0">
                <a:latin typeface="Times New Roman"/>
                <a:ea typeface="Times New Roman"/>
              </a:rPr>
              <a:t>Aort </a:t>
            </a:r>
            <a:r>
              <a:rPr lang="tr-TR" sz="2400" dirty="0" err="1">
                <a:latin typeface="Times New Roman"/>
                <a:ea typeface="Times New Roman"/>
              </a:rPr>
              <a:t>koarktasyonu</a:t>
            </a:r>
            <a:r>
              <a:rPr lang="tr-TR" sz="2400" dirty="0">
                <a:latin typeface="Times New Roman"/>
                <a:ea typeface="Times New Roman"/>
              </a:rPr>
              <a:t> </a:t>
            </a:r>
          </a:p>
          <a:p>
            <a:pPr lvl="0">
              <a:spcAft>
                <a:spcPts val="0"/>
              </a:spcAft>
              <a:buFont typeface="Wingdings"/>
              <a:buChar char=""/>
              <a:tabLst>
                <a:tab pos="457200" algn="l"/>
              </a:tabLst>
            </a:pPr>
            <a:r>
              <a:rPr lang="tr-TR" sz="2400" dirty="0">
                <a:latin typeface="Times New Roman"/>
                <a:ea typeface="Times New Roman"/>
              </a:rPr>
              <a:t>Mitral </a:t>
            </a:r>
            <a:r>
              <a:rPr lang="tr-TR" sz="2400" dirty="0" err="1">
                <a:latin typeface="Times New Roman"/>
                <a:ea typeface="Times New Roman"/>
              </a:rPr>
              <a:t>stenoz</a:t>
            </a:r>
            <a:r>
              <a:rPr lang="tr-TR" sz="2400" dirty="0">
                <a:latin typeface="Times New Roman"/>
                <a:ea typeface="Times New Roman"/>
              </a:rPr>
              <a:t> </a:t>
            </a:r>
          </a:p>
          <a:p>
            <a:endParaRPr lang="tr-TR" sz="2400" dirty="0"/>
          </a:p>
        </p:txBody>
      </p:sp>
    </p:spTree>
    <p:extLst>
      <p:ext uri="{BB962C8B-B14F-4D97-AF65-F5344CB8AC3E}">
        <p14:creationId xmlns:p14="http://schemas.microsoft.com/office/powerpoint/2010/main" val="360535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tr-TR" altLang="tr-TR" sz="3600" b="1" smtClean="0">
                <a:latin typeface="Times New Roman" pitchFamily="18" charset="0"/>
              </a:rPr>
              <a:t>Mitral Stenozu</a:t>
            </a:r>
            <a:endParaRPr lang="tr-TR" altLang="tr-TR" smtClean="0"/>
          </a:p>
        </p:txBody>
      </p:sp>
      <p:sp>
        <p:nvSpPr>
          <p:cNvPr id="5123" name="Rectangle 3"/>
          <p:cNvSpPr>
            <a:spLocks noGrp="1" noChangeArrowheads="1"/>
          </p:cNvSpPr>
          <p:nvPr>
            <p:ph type="body" sz="half" idx="1"/>
          </p:nvPr>
        </p:nvSpPr>
        <p:spPr/>
        <p:txBody>
          <a:bodyPr/>
          <a:lstStyle/>
          <a:p>
            <a:pPr eaLnBrk="1" hangingPunct="1">
              <a:lnSpc>
                <a:spcPct val="90000"/>
              </a:lnSpc>
            </a:pPr>
            <a:endParaRPr lang="tr-TR" altLang="tr-TR" sz="2400" smtClean="0">
              <a:latin typeface="Times New Roman" pitchFamily="18" charset="0"/>
            </a:endParaRPr>
          </a:p>
        </p:txBody>
      </p:sp>
      <p:pic>
        <p:nvPicPr>
          <p:cNvPr id="5124" name="Picture 5" descr="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419475" y="2276475"/>
            <a:ext cx="3673475" cy="35623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997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title"/>
          </p:nvPr>
        </p:nvSpPr>
        <p:spPr/>
        <p:txBody>
          <a:bodyPr/>
          <a:lstStyle/>
          <a:p>
            <a:pPr eaLnBrk="1" hangingPunct="1"/>
            <a:endParaRPr lang="tr-TR" altLang="tr-TR" smtClean="0"/>
          </a:p>
        </p:txBody>
      </p:sp>
      <p:sp>
        <p:nvSpPr>
          <p:cNvPr id="6147" name="Rectangle 3"/>
          <p:cNvSpPr>
            <a:spLocks noGrp="1" noChangeArrowheads="1"/>
          </p:cNvSpPr>
          <p:nvPr>
            <p:ph type="body" sz="half" idx="1"/>
          </p:nvPr>
        </p:nvSpPr>
        <p:spPr/>
        <p:txBody>
          <a:bodyPr/>
          <a:lstStyle/>
          <a:p>
            <a:pPr eaLnBrk="1" hangingPunct="1"/>
            <a:r>
              <a:rPr lang="tr-TR" altLang="tr-TR" sz="2000" smtClean="0">
                <a:latin typeface="Times New Roman" pitchFamily="18" charset="0"/>
              </a:rPr>
              <a:t>Mitral kapak, sol ventriküle geçen kanın tekrar sol atriuma dönmesini engeller. </a:t>
            </a:r>
          </a:p>
          <a:p>
            <a:pPr eaLnBrk="1" hangingPunct="1"/>
            <a:r>
              <a:rPr lang="tr-TR" altLang="tr-TR" sz="2000" smtClean="0">
                <a:latin typeface="Times New Roman" pitchFamily="18" charset="0"/>
              </a:rPr>
              <a:t>Romatizmal hastalıklar sonrasında mitral kapakçıklarda büzüşme, yapışma, kasılma meydana gelir </a:t>
            </a:r>
          </a:p>
          <a:p>
            <a:pPr eaLnBrk="1" hangingPunct="1"/>
            <a:r>
              <a:rPr lang="tr-TR" altLang="tr-TR" sz="2000" smtClean="0">
                <a:latin typeface="Times New Roman" pitchFamily="18" charset="0"/>
              </a:rPr>
              <a:t>Tüm bu olaylar sonucu mitral açıklığı küçülür. Sol atriumdan kan yeterli miktarda sol ventriküle geçemez.</a:t>
            </a:r>
            <a:endParaRPr lang="tr-TR" altLang="tr-TR" sz="2600" smtClean="0"/>
          </a:p>
        </p:txBody>
      </p:sp>
      <p:pic>
        <p:nvPicPr>
          <p:cNvPr id="6148" name="Picture 9"/>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87900" y="2133600"/>
            <a:ext cx="3887788" cy="2890838"/>
          </a:xfrm>
          <a:noFill/>
        </p:spPr>
      </p:pic>
    </p:spTree>
    <p:extLst>
      <p:ext uri="{BB962C8B-B14F-4D97-AF65-F5344CB8AC3E}">
        <p14:creationId xmlns:p14="http://schemas.microsoft.com/office/powerpoint/2010/main" val="714770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endParaRPr lang="tr-TR" altLang="tr-TR" smtClean="0"/>
          </a:p>
        </p:txBody>
      </p:sp>
      <p:sp>
        <p:nvSpPr>
          <p:cNvPr id="7171" name="Rectangle 3"/>
          <p:cNvSpPr>
            <a:spLocks noGrp="1" noChangeArrowheads="1"/>
          </p:cNvSpPr>
          <p:nvPr>
            <p:ph type="body" sz="half" idx="1"/>
          </p:nvPr>
        </p:nvSpPr>
        <p:spPr/>
        <p:txBody>
          <a:bodyPr/>
          <a:lstStyle/>
          <a:p>
            <a:pPr eaLnBrk="1" hangingPunct="1"/>
            <a:r>
              <a:rPr lang="tr-TR" altLang="tr-TR" sz="2400" smtClean="0">
                <a:latin typeface="Times New Roman" pitchFamily="18" charset="0"/>
              </a:rPr>
              <a:t>Mitral stenoz; romatizmal hastalıklar, sifiliz ve endokarditler, kapak kalsifikasyonları, arteroskleroz sonucunda gelişebilir veya konjenital olabilir </a:t>
            </a:r>
          </a:p>
        </p:txBody>
      </p:sp>
      <p:pic>
        <p:nvPicPr>
          <p:cNvPr id="7172" name="Picture 6" descr="imagesCAC40CN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348038" y="3392488"/>
            <a:ext cx="3529012" cy="25860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148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tr-TR" altLang="tr-TR" sz="3800" smtClean="0"/>
              <a:t/>
            </a:r>
            <a:br>
              <a:rPr lang="tr-TR" altLang="tr-TR" sz="3800" smtClean="0"/>
            </a:br>
            <a:r>
              <a:rPr lang="tr-TR" altLang="tr-TR" sz="3600" b="1" smtClean="0">
                <a:latin typeface="Times New Roman" pitchFamily="18" charset="0"/>
              </a:rPr>
              <a:t>Belirtiler ve Bulgular</a:t>
            </a:r>
            <a:r>
              <a:rPr lang="tr-TR" altLang="tr-TR" sz="3800" b="1" smtClean="0"/>
              <a:t> </a:t>
            </a:r>
            <a:r>
              <a:rPr lang="tr-TR" altLang="tr-TR" sz="3800" smtClean="0"/>
              <a:t/>
            </a:r>
            <a:br>
              <a:rPr lang="tr-TR" altLang="tr-TR" sz="3800" smtClean="0"/>
            </a:br>
            <a:endParaRPr lang="tr-TR" altLang="tr-TR" sz="3800" smtClean="0"/>
          </a:p>
        </p:txBody>
      </p:sp>
      <p:sp>
        <p:nvSpPr>
          <p:cNvPr id="8195" name="Rectangle 3"/>
          <p:cNvSpPr>
            <a:spLocks noGrp="1" noChangeArrowheads="1"/>
          </p:cNvSpPr>
          <p:nvPr>
            <p:ph type="body" sz="half" idx="1"/>
          </p:nvPr>
        </p:nvSpPr>
        <p:spPr/>
        <p:txBody>
          <a:bodyPr/>
          <a:lstStyle/>
          <a:p>
            <a:pPr eaLnBrk="1" hangingPunct="1">
              <a:lnSpc>
                <a:spcPct val="90000"/>
              </a:lnSpc>
            </a:pPr>
            <a:r>
              <a:rPr lang="tr-TR" altLang="tr-TR" sz="1800" b="1" i="1" smtClean="0">
                <a:latin typeface="Times New Roman" pitchFamily="18" charset="0"/>
              </a:rPr>
              <a:t>İlk semptom, efor dispnesidir.</a:t>
            </a:r>
            <a:r>
              <a:rPr lang="tr-TR" altLang="tr-TR" sz="1800" smtClean="0">
                <a:latin typeface="Times New Roman" pitchFamily="18" charset="0"/>
              </a:rPr>
              <a:t> </a:t>
            </a:r>
          </a:p>
          <a:p>
            <a:pPr eaLnBrk="1" hangingPunct="1">
              <a:lnSpc>
                <a:spcPct val="90000"/>
              </a:lnSpc>
            </a:pPr>
            <a:r>
              <a:rPr lang="tr-TR" altLang="tr-TR" sz="1800" smtClean="0">
                <a:latin typeface="Times New Roman" pitchFamily="18" charset="0"/>
              </a:rPr>
              <a:t>Yorgunluk, </a:t>
            </a:r>
          </a:p>
          <a:p>
            <a:pPr eaLnBrk="1" hangingPunct="1">
              <a:lnSpc>
                <a:spcPct val="90000"/>
              </a:lnSpc>
            </a:pPr>
            <a:r>
              <a:rPr lang="tr-TR" altLang="tr-TR" sz="1800" smtClean="0">
                <a:latin typeface="Times New Roman" pitchFamily="18" charset="0"/>
              </a:rPr>
              <a:t>Kuru öksürük</a:t>
            </a:r>
          </a:p>
          <a:p>
            <a:pPr eaLnBrk="1" hangingPunct="1">
              <a:lnSpc>
                <a:spcPct val="90000"/>
              </a:lnSpc>
            </a:pPr>
            <a:r>
              <a:rPr lang="tr-TR" altLang="tr-TR" sz="1800" smtClean="0">
                <a:latin typeface="Times New Roman" pitchFamily="18" charset="0"/>
              </a:rPr>
              <a:t>ortopne, </a:t>
            </a:r>
          </a:p>
          <a:p>
            <a:pPr eaLnBrk="1" hangingPunct="1">
              <a:lnSpc>
                <a:spcPct val="90000"/>
              </a:lnSpc>
            </a:pPr>
            <a:r>
              <a:rPr lang="tr-TR" altLang="tr-TR" sz="1800" smtClean="0">
                <a:latin typeface="Times New Roman" pitchFamily="18" charset="0"/>
              </a:rPr>
              <a:t>emboli, </a:t>
            </a:r>
          </a:p>
          <a:p>
            <a:pPr eaLnBrk="1" hangingPunct="1">
              <a:lnSpc>
                <a:spcPct val="90000"/>
              </a:lnSpc>
            </a:pPr>
            <a:r>
              <a:rPr lang="tr-TR" altLang="tr-TR" sz="1800" smtClean="0">
                <a:latin typeface="Times New Roman" pitchFamily="18" charset="0"/>
              </a:rPr>
              <a:t>sol atrium dilatasyonu, </a:t>
            </a:r>
          </a:p>
          <a:p>
            <a:pPr eaLnBrk="1" hangingPunct="1">
              <a:lnSpc>
                <a:spcPct val="90000"/>
              </a:lnSpc>
            </a:pPr>
            <a:r>
              <a:rPr lang="tr-TR" altLang="tr-TR" sz="1800" smtClean="0">
                <a:latin typeface="Times New Roman" pitchFamily="18" charset="0"/>
              </a:rPr>
              <a:t>sol ventrikül hipertrofisi</a:t>
            </a:r>
          </a:p>
          <a:p>
            <a:pPr eaLnBrk="1" hangingPunct="1">
              <a:lnSpc>
                <a:spcPct val="90000"/>
              </a:lnSpc>
            </a:pPr>
            <a:r>
              <a:rPr lang="tr-TR" altLang="tr-TR" sz="1800" smtClean="0">
                <a:latin typeface="Times New Roman" pitchFamily="18" charset="0"/>
              </a:rPr>
              <a:t>Ekstremitelerde ısı kaybı ve renk değişiklikleri, </a:t>
            </a:r>
          </a:p>
          <a:p>
            <a:pPr eaLnBrk="1" hangingPunct="1">
              <a:lnSpc>
                <a:spcPct val="90000"/>
              </a:lnSpc>
            </a:pPr>
            <a:r>
              <a:rPr lang="tr-TR" altLang="tr-TR" sz="1800" smtClean="0">
                <a:latin typeface="Times New Roman" pitchFamily="18" charset="0"/>
              </a:rPr>
              <a:t>Dudak, yanak, burnunda hafif mor bir renk (siyanoz) oluşur </a:t>
            </a:r>
          </a:p>
          <a:p>
            <a:pPr eaLnBrk="1" hangingPunct="1">
              <a:lnSpc>
                <a:spcPct val="90000"/>
              </a:lnSpc>
            </a:pPr>
            <a:r>
              <a:rPr lang="tr-TR" altLang="tr-TR" sz="1800" smtClean="0">
                <a:latin typeface="Times New Roman" pitchFamily="18" charset="0"/>
              </a:rPr>
              <a:t>Göğüste basınç hissi</a:t>
            </a:r>
          </a:p>
          <a:p>
            <a:pPr eaLnBrk="1" hangingPunct="1">
              <a:lnSpc>
                <a:spcPct val="90000"/>
              </a:lnSpc>
            </a:pPr>
            <a:r>
              <a:rPr lang="tr-TR" altLang="tr-TR" sz="1800" smtClean="0">
                <a:latin typeface="Times New Roman" pitchFamily="18" charset="0"/>
              </a:rPr>
              <a:t>Taşikardi </a:t>
            </a:r>
          </a:p>
        </p:txBody>
      </p:sp>
      <p:pic>
        <p:nvPicPr>
          <p:cNvPr id="8196" name="Picture 10" descr="imagesCAX0OOLZ"/>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34013" y="1770063"/>
            <a:ext cx="2466975" cy="1847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7" name="Picture 11" descr="untitled"/>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651500" y="4365625"/>
            <a:ext cx="2257425"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8" name="Rectangle 12"/>
          <p:cNvSpPr>
            <a:spLocks noChangeArrowheads="1"/>
          </p:cNvSpPr>
          <p:nvPr/>
        </p:nvSpPr>
        <p:spPr bwMode="auto">
          <a:xfrm>
            <a:off x="3276600" y="2781300"/>
            <a:ext cx="14922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1"/>
              </a:buClr>
              <a:buSzPct val="65000"/>
              <a:buFont typeface="Wingdings" pitchFamily="2" charset="2"/>
              <a:buChar char="n"/>
              <a:defRPr sz="3000">
                <a:solidFill>
                  <a:schemeClr val="tx1"/>
                </a:solidFill>
                <a:latin typeface="Arial" charset="0"/>
                <a:cs typeface="Arial" charset="0"/>
              </a:defRPr>
            </a:lvl1pPr>
            <a:lvl2pPr marL="742950" indent="-285750" eaLnBrk="0" hangingPunct="0">
              <a:spcBef>
                <a:spcPct val="20000"/>
              </a:spcBef>
              <a:buClr>
                <a:schemeClr val="accent2"/>
              </a:buClr>
              <a:buSzPct val="60000"/>
              <a:buFont typeface="Wingdings" pitchFamily="2" charset="2"/>
              <a:buChar char="q"/>
              <a:defRPr sz="2600">
                <a:solidFill>
                  <a:schemeClr val="tx1"/>
                </a:solidFill>
                <a:latin typeface="Arial" charset="0"/>
                <a:cs typeface="Arial" charset="0"/>
              </a:defRPr>
            </a:lvl2pPr>
            <a:lvl3pPr marL="1143000" indent="-228600" eaLnBrk="0" hangingPunct="0">
              <a:spcBef>
                <a:spcPct val="20000"/>
              </a:spcBef>
              <a:buClr>
                <a:schemeClr val="accent1"/>
              </a:buClr>
              <a:buSzPct val="65000"/>
              <a:buFont typeface="Wingdings" pitchFamily="2" charset="2"/>
              <a:buChar char="n"/>
              <a:defRPr sz="2200">
                <a:solidFill>
                  <a:schemeClr val="tx1"/>
                </a:solidFill>
                <a:latin typeface="Arial" charset="0"/>
                <a:cs typeface="Arial" charset="0"/>
              </a:defRPr>
            </a:lvl3pPr>
            <a:lvl4pPr marL="1600200" indent="-228600" eaLnBrk="0" hangingPunct="0">
              <a:spcBef>
                <a:spcPct val="20000"/>
              </a:spcBef>
              <a:buClr>
                <a:schemeClr val="accent2"/>
              </a:buClr>
              <a:buSzPct val="70000"/>
              <a:buFont typeface="Wingdings" pitchFamily="2" charset="2"/>
              <a:buChar char="q"/>
              <a:defRPr sz="2000">
                <a:solidFill>
                  <a:schemeClr val="tx1"/>
                </a:solidFill>
                <a:latin typeface="Arial" charset="0"/>
                <a:cs typeface="Arial" charset="0"/>
              </a:defRPr>
            </a:lvl4pPr>
            <a:lvl5pPr marL="2057400" indent="-228600" eaLnBrk="0" hangingPunct="0">
              <a:spcBef>
                <a:spcPct val="20000"/>
              </a:spcBef>
              <a:buClr>
                <a:schemeClr val="accent1"/>
              </a:buClr>
              <a:buSzPct val="75000"/>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Arial" charset="0"/>
                <a:cs typeface="Arial" charset="0"/>
              </a:defRPr>
            </a:lvl9pPr>
          </a:lstStyle>
          <a:p>
            <a:pPr eaLnBrk="1" hangingPunct="1">
              <a:spcBef>
                <a:spcPct val="0"/>
              </a:spcBef>
              <a:buClrTx/>
              <a:buSzTx/>
              <a:buFontTx/>
              <a:buNone/>
            </a:pPr>
            <a:r>
              <a:rPr lang="tr-TR" altLang="tr-TR" sz="1400" smtClean="0">
                <a:solidFill>
                  <a:srgbClr val="000000"/>
                </a:solidFill>
              </a:rPr>
              <a:t>İleri derece darlıklarda</a:t>
            </a:r>
          </a:p>
        </p:txBody>
      </p:sp>
      <p:sp>
        <p:nvSpPr>
          <p:cNvPr id="8199" name="Line 13"/>
          <p:cNvSpPr>
            <a:spLocks noChangeShapeType="1"/>
          </p:cNvSpPr>
          <p:nvPr/>
        </p:nvSpPr>
        <p:spPr bwMode="auto">
          <a:xfrm>
            <a:off x="1763713" y="2708275"/>
            <a:ext cx="12239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8200" name="Line 14"/>
          <p:cNvSpPr>
            <a:spLocks noChangeShapeType="1"/>
          </p:cNvSpPr>
          <p:nvPr/>
        </p:nvSpPr>
        <p:spPr bwMode="auto">
          <a:xfrm>
            <a:off x="1619250" y="2997200"/>
            <a:ext cx="10080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8201" name="Line 15"/>
          <p:cNvSpPr>
            <a:spLocks noChangeShapeType="1"/>
          </p:cNvSpPr>
          <p:nvPr/>
        </p:nvSpPr>
        <p:spPr bwMode="auto">
          <a:xfrm flipV="1">
            <a:off x="2916238" y="3068638"/>
            <a:ext cx="287337"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
        <p:nvSpPr>
          <p:cNvPr id="8202" name="Line 16"/>
          <p:cNvSpPr>
            <a:spLocks noChangeShapeType="1"/>
          </p:cNvSpPr>
          <p:nvPr/>
        </p:nvSpPr>
        <p:spPr bwMode="auto">
          <a:xfrm flipV="1">
            <a:off x="3203575" y="3284538"/>
            <a:ext cx="215900"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2000" smtClean="0">
              <a:solidFill>
                <a:srgbClr val="000000"/>
              </a:solidFill>
              <a:latin typeface="Arial" charset="0"/>
              <a:cs typeface="Arial" charset="0"/>
            </a:endParaRPr>
          </a:p>
        </p:txBody>
      </p:sp>
    </p:spTree>
    <p:extLst>
      <p:ext uri="{BB962C8B-B14F-4D97-AF65-F5344CB8AC3E}">
        <p14:creationId xmlns:p14="http://schemas.microsoft.com/office/powerpoint/2010/main" val="2443678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endParaRPr lang="tr-TR" altLang="tr-TR" smtClean="0"/>
          </a:p>
        </p:txBody>
      </p:sp>
      <p:sp>
        <p:nvSpPr>
          <p:cNvPr id="9219" name="Rectangle 3"/>
          <p:cNvSpPr>
            <a:spLocks noGrp="1" noChangeArrowheads="1"/>
          </p:cNvSpPr>
          <p:nvPr>
            <p:ph type="body" sz="half" idx="1"/>
          </p:nvPr>
        </p:nvSpPr>
        <p:spPr/>
        <p:txBody>
          <a:bodyPr/>
          <a:lstStyle/>
          <a:p>
            <a:pPr eaLnBrk="1" hangingPunct="1"/>
            <a:r>
              <a:rPr lang="tr-TR" altLang="tr-TR" sz="2600" smtClean="0">
                <a:latin typeface="Times New Roman" pitchFamily="18" charset="0"/>
              </a:rPr>
              <a:t>Tıbbi ve cerrahi tedavi uygulanır. </a:t>
            </a:r>
          </a:p>
          <a:p>
            <a:pPr eaLnBrk="1" hangingPunct="1">
              <a:buFont typeface="Wingdings" pitchFamily="2" charset="2"/>
              <a:buNone/>
            </a:pPr>
            <a:endParaRPr lang="tr-TR" altLang="tr-TR" sz="2600" smtClean="0">
              <a:latin typeface="Times New Roman" pitchFamily="18" charset="0"/>
            </a:endParaRPr>
          </a:p>
        </p:txBody>
      </p:sp>
      <p:pic>
        <p:nvPicPr>
          <p:cNvPr id="9220" name="Picture 6" descr="mmmm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95513" y="2376488"/>
            <a:ext cx="5832475" cy="29622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599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tr-TR" altLang="tr-TR" sz="3600" b="1" smtClean="0">
                <a:latin typeface="Times New Roman" pitchFamily="18" charset="0"/>
              </a:rPr>
              <a:t>Mitral Yetmezliği</a:t>
            </a:r>
            <a:r>
              <a:rPr lang="tr-TR" altLang="tr-TR" smtClean="0"/>
              <a:t> </a:t>
            </a:r>
          </a:p>
        </p:txBody>
      </p:sp>
      <p:sp>
        <p:nvSpPr>
          <p:cNvPr id="10243" name="Rectangle 3"/>
          <p:cNvSpPr>
            <a:spLocks noGrp="1" noChangeArrowheads="1"/>
          </p:cNvSpPr>
          <p:nvPr>
            <p:ph type="body" sz="half" idx="1"/>
          </p:nvPr>
        </p:nvSpPr>
        <p:spPr/>
        <p:txBody>
          <a:bodyPr/>
          <a:lstStyle/>
          <a:p>
            <a:pPr eaLnBrk="1" hangingPunct="1"/>
            <a:r>
              <a:rPr lang="tr-TR" altLang="tr-TR" sz="2000" smtClean="0">
                <a:latin typeface="Times New Roman" pitchFamily="18" charset="0"/>
              </a:rPr>
              <a:t>Mitral kapakta sertleşme veya yırtılma meydana gelmesi sonucu, mitral kapak tam olarak kapanamaz. </a:t>
            </a:r>
          </a:p>
          <a:p>
            <a:pPr eaLnBrk="1" hangingPunct="1"/>
            <a:r>
              <a:rPr lang="tr-TR" altLang="tr-TR" sz="2000" smtClean="0">
                <a:latin typeface="Times New Roman" pitchFamily="18" charset="0"/>
              </a:rPr>
              <a:t>Bu nedenle ventriküle dolan kanın basıncı artar. </a:t>
            </a:r>
          </a:p>
          <a:p>
            <a:pPr eaLnBrk="1" hangingPunct="1"/>
            <a:r>
              <a:rPr lang="tr-TR" altLang="tr-TR" sz="2000" smtClean="0">
                <a:latin typeface="Times New Roman" pitchFamily="18" charset="0"/>
              </a:rPr>
              <a:t>Sonuç olarak sol ventrikülde dilatasyon meydana gelir ve yetmezlik oluşur </a:t>
            </a:r>
          </a:p>
        </p:txBody>
      </p:sp>
      <p:pic>
        <p:nvPicPr>
          <p:cNvPr id="10244"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00563" y="1557338"/>
            <a:ext cx="4038600" cy="3178175"/>
          </a:xfrm>
          <a:noFill/>
        </p:spPr>
      </p:pic>
    </p:spTree>
    <p:extLst>
      <p:ext uri="{BB962C8B-B14F-4D97-AF65-F5344CB8AC3E}">
        <p14:creationId xmlns:p14="http://schemas.microsoft.com/office/powerpoint/2010/main" val="7519131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tr-TR" altLang="tr-TR" sz="3800" smtClean="0"/>
              <a:t/>
            </a:r>
            <a:br>
              <a:rPr lang="tr-TR" altLang="tr-TR" sz="3800" smtClean="0"/>
            </a:br>
            <a:r>
              <a:rPr lang="tr-TR" altLang="tr-TR" sz="3200" b="1" smtClean="0">
                <a:latin typeface="Times New Roman" pitchFamily="18" charset="0"/>
              </a:rPr>
              <a:t>Belirtiler ve Bulgular </a:t>
            </a:r>
            <a:r>
              <a:rPr lang="tr-TR" altLang="tr-TR" sz="3200" smtClean="0">
                <a:latin typeface="Times New Roman" pitchFamily="18" charset="0"/>
              </a:rPr>
              <a:t/>
            </a:r>
            <a:br>
              <a:rPr lang="tr-TR" altLang="tr-TR" sz="3200" smtClean="0">
                <a:latin typeface="Times New Roman" pitchFamily="18" charset="0"/>
              </a:rPr>
            </a:br>
            <a:endParaRPr lang="tr-TR" altLang="tr-TR" sz="3200" smtClean="0">
              <a:latin typeface="Times New Roman" pitchFamily="18" charset="0"/>
            </a:endParaRPr>
          </a:p>
        </p:txBody>
      </p:sp>
      <p:sp>
        <p:nvSpPr>
          <p:cNvPr id="11267" name="Rectangle 3"/>
          <p:cNvSpPr>
            <a:spLocks noGrp="1" noChangeArrowheads="1"/>
          </p:cNvSpPr>
          <p:nvPr>
            <p:ph type="body" sz="half" idx="1"/>
          </p:nvPr>
        </p:nvSpPr>
        <p:spPr/>
        <p:txBody>
          <a:bodyPr/>
          <a:lstStyle/>
          <a:p>
            <a:pPr eaLnBrk="1" hangingPunct="1"/>
            <a:r>
              <a:rPr lang="tr-TR" altLang="tr-TR" sz="2400" smtClean="0">
                <a:latin typeface="Times New Roman" pitchFamily="18" charset="0"/>
              </a:rPr>
              <a:t>Pulmoner hipertansiyon, </a:t>
            </a:r>
          </a:p>
          <a:p>
            <a:pPr eaLnBrk="1" hangingPunct="1"/>
            <a:r>
              <a:rPr lang="tr-TR" altLang="tr-TR" sz="2400" smtClean="0">
                <a:latin typeface="Times New Roman" pitchFamily="18" charset="0"/>
              </a:rPr>
              <a:t>Kalpte üfürüm (Steteskopla duyulur.) </a:t>
            </a:r>
          </a:p>
          <a:p>
            <a:pPr eaLnBrk="1" hangingPunct="1"/>
            <a:r>
              <a:rPr lang="tr-TR" altLang="tr-TR" sz="2400" smtClean="0">
                <a:latin typeface="Times New Roman" pitchFamily="18" charset="0"/>
              </a:rPr>
              <a:t>Çarpıntı, </a:t>
            </a:r>
          </a:p>
          <a:p>
            <a:pPr eaLnBrk="1" hangingPunct="1"/>
            <a:r>
              <a:rPr lang="tr-TR" altLang="tr-TR" sz="2400" smtClean="0">
                <a:latin typeface="Times New Roman" pitchFamily="18" charset="0"/>
              </a:rPr>
              <a:t>Yorgunluk, </a:t>
            </a:r>
          </a:p>
          <a:p>
            <a:pPr eaLnBrk="1" hangingPunct="1"/>
            <a:r>
              <a:rPr lang="tr-TR" altLang="tr-TR" sz="2400" smtClean="0">
                <a:latin typeface="Times New Roman" pitchFamily="18" charset="0"/>
              </a:rPr>
              <a:t>Göğüs ağrısı, </a:t>
            </a:r>
          </a:p>
          <a:p>
            <a:pPr eaLnBrk="1" hangingPunct="1"/>
            <a:r>
              <a:rPr lang="tr-TR" altLang="tr-TR" sz="2400" smtClean="0">
                <a:latin typeface="Times New Roman" pitchFamily="18" charset="0"/>
              </a:rPr>
              <a:t>Efor dispnesi, </a:t>
            </a:r>
          </a:p>
          <a:p>
            <a:pPr eaLnBrk="1" hangingPunct="1"/>
            <a:endParaRPr lang="tr-TR" altLang="tr-TR" sz="2400" smtClean="0">
              <a:latin typeface="Times New Roman" pitchFamily="18" charset="0"/>
            </a:endParaRPr>
          </a:p>
        </p:txBody>
      </p:sp>
      <p:pic>
        <p:nvPicPr>
          <p:cNvPr id="11268" name="Picture 5" descr="kkkk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35600" y="1412875"/>
            <a:ext cx="2828925" cy="37909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638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tr-TR" altLang="tr-TR" sz="4000" b="1" smtClean="0">
                <a:latin typeface="Times New Roman" pitchFamily="18" charset="0"/>
              </a:rPr>
              <a:t>Triküspit Stenozu</a:t>
            </a:r>
            <a:endParaRPr lang="tr-TR" altLang="tr-TR" smtClean="0"/>
          </a:p>
        </p:txBody>
      </p:sp>
      <p:sp>
        <p:nvSpPr>
          <p:cNvPr id="12291" name="Rectangle 3"/>
          <p:cNvSpPr>
            <a:spLocks noGrp="1" noChangeArrowheads="1"/>
          </p:cNvSpPr>
          <p:nvPr>
            <p:ph type="body" sz="half" idx="1"/>
          </p:nvPr>
        </p:nvSpPr>
        <p:spPr/>
        <p:txBody>
          <a:bodyPr/>
          <a:lstStyle/>
          <a:p>
            <a:pPr eaLnBrk="1" hangingPunct="1"/>
            <a:endParaRPr lang="tr-TR" altLang="tr-TR" sz="2400" smtClean="0">
              <a:latin typeface="Times New Roman" pitchFamily="18" charset="0"/>
            </a:endParaRPr>
          </a:p>
        </p:txBody>
      </p:sp>
      <p:pic>
        <p:nvPicPr>
          <p:cNvPr id="12292" name="Picture 5" descr="imagesCAMKBSK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492500" y="3040063"/>
            <a:ext cx="3167063" cy="30702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224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pPr eaLnBrk="1" hangingPunct="1"/>
            <a:endParaRPr lang="tr-TR" altLang="tr-TR" smtClean="0"/>
          </a:p>
        </p:txBody>
      </p:sp>
      <p:sp>
        <p:nvSpPr>
          <p:cNvPr id="13315" name="Rectangle 3"/>
          <p:cNvSpPr>
            <a:spLocks noGrp="1" noChangeArrowheads="1"/>
          </p:cNvSpPr>
          <p:nvPr>
            <p:ph type="body" sz="half" idx="1"/>
          </p:nvPr>
        </p:nvSpPr>
        <p:spPr/>
        <p:txBody>
          <a:bodyPr/>
          <a:lstStyle/>
          <a:p>
            <a:pPr eaLnBrk="1" hangingPunct="1"/>
            <a:r>
              <a:rPr lang="tr-TR" altLang="tr-TR" sz="2400" smtClean="0">
                <a:latin typeface="Times New Roman" pitchFamily="18" charset="0"/>
              </a:rPr>
              <a:t>Triküspit stenozunda, yeterli miktarda kan sağ ventriküle geçemez. </a:t>
            </a:r>
          </a:p>
          <a:p>
            <a:pPr eaLnBrk="1" hangingPunct="1"/>
            <a:r>
              <a:rPr lang="tr-TR" altLang="tr-TR" sz="2400" smtClean="0">
                <a:latin typeface="Times New Roman" pitchFamily="18" charset="0"/>
              </a:rPr>
              <a:t>Sağ atriumda biriken kan, sağ atriumun basıncının artmasına neden olur. </a:t>
            </a:r>
          </a:p>
          <a:p>
            <a:pPr eaLnBrk="1" hangingPunct="1"/>
            <a:r>
              <a:rPr lang="tr-TR" altLang="tr-TR" sz="2400" smtClean="0">
                <a:latin typeface="Times New Roman" pitchFamily="18" charset="0"/>
              </a:rPr>
              <a:t>Artan basıncın etkisiyle atrium dilate olur </a:t>
            </a:r>
          </a:p>
        </p:txBody>
      </p:sp>
      <p:pic>
        <p:nvPicPr>
          <p:cNvPr id="13316" name="Picture 6" descr="imagesCA25YK3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263" y="1844675"/>
            <a:ext cx="3816350" cy="305593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2111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tr-TR" altLang="tr-TR" smtClean="0"/>
          </a:p>
        </p:txBody>
      </p:sp>
      <p:sp>
        <p:nvSpPr>
          <p:cNvPr id="14339" name="Rectangle 3"/>
          <p:cNvSpPr>
            <a:spLocks noGrp="1" noChangeArrowheads="1"/>
          </p:cNvSpPr>
          <p:nvPr>
            <p:ph type="body" idx="1"/>
          </p:nvPr>
        </p:nvSpPr>
        <p:spPr/>
        <p:txBody>
          <a:bodyPr/>
          <a:lstStyle/>
          <a:p>
            <a:pPr eaLnBrk="1" hangingPunct="1"/>
            <a:r>
              <a:rPr lang="tr-TR" altLang="tr-TR" sz="2400" smtClean="0">
                <a:latin typeface="Times New Roman" pitchFamily="18" charset="0"/>
              </a:rPr>
              <a:t>En önemli etken romatizmal hastalıklardır. </a:t>
            </a:r>
          </a:p>
          <a:p>
            <a:pPr eaLnBrk="1" hangingPunct="1"/>
            <a:r>
              <a:rPr lang="tr-TR" altLang="tr-TR" sz="2400" smtClean="0">
                <a:latin typeface="Times New Roman" pitchFamily="18" charset="0"/>
              </a:rPr>
              <a:t>Konjenital olarak gelişebilir</a:t>
            </a:r>
          </a:p>
          <a:p>
            <a:pPr eaLnBrk="1" hangingPunct="1">
              <a:buFont typeface="Wingdings" pitchFamily="2" charset="2"/>
              <a:buNone/>
            </a:pPr>
            <a:r>
              <a:rPr lang="tr-TR" altLang="tr-TR" sz="2400" b="1" smtClean="0">
                <a:latin typeface="Times New Roman" pitchFamily="18" charset="0"/>
              </a:rPr>
              <a:t>Tedavi edilmezse;</a:t>
            </a:r>
          </a:p>
          <a:p>
            <a:pPr eaLnBrk="1" hangingPunct="1"/>
            <a:r>
              <a:rPr lang="tr-TR" altLang="tr-TR" sz="2400" smtClean="0">
                <a:latin typeface="Times New Roman" pitchFamily="18" charset="0"/>
              </a:rPr>
              <a:t>Karaciğer sirozu, pulmoner emboli, </a:t>
            </a:r>
          </a:p>
          <a:p>
            <a:pPr eaLnBrk="1" hangingPunct="1"/>
            <a:r>
              <a:rPr lang="tr-TR" altLang="tr-TR" sz="2400" smtClean="0">
                <a:latin typeface="Times New Roman" pitchFamily="18" charset="0"/>
              </a:rPr>
              <a:t>Enfeksiyonlar gelişebilir</a:t>
            </a:r>
            <a:r>
              <a:rPr lang="tr-TR" altLang="tr-TR" smtClean="0"/>
              <a:t> </a:t>
            </a:r>
          </a:p>
          <a:p>
            <a:pPr eaLnBrk="1" hangingPunct="1"/>
            <a:endParaRPr lang="tr-TR" altLang="tr-TR" sz="2400" smtClean="0">
              <a:latin typeface="Times New Roman" pitchFamily="18" charset="0"/>
            </a:endParaRPr>
          </a:p>
          <a:p>
            <a:pPr eaLnBrk="1" hangingPunct="1"/>
            <a:endParaRPr lang="tr-TR" altLang="tr-TR" sz="2400" smtClean="0">
              <a:latin typeface="Times New Roman" pitchFamily="18" charset="0"/>
            </a:endParaRPr>
          </a:p>
        </p:txBody>
      </p:sp>
    </p:spTree>
    <p:extLst>
      <p:ext uri="{BB962C8B-B14F-4D97-AF65-F5344CB8AC3E}">
        <p14:creationId xmlns:p14="http://schemas.microsoft.com/office/powerpoint/2010/main" val="34134485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tr-TR" altLang="tr-TR" sz="3800" smtClean="0"/>
              <a:t/>
            </a:r>
            <a:br>
              <a:rPr lang="tr-TR" altLang="tr-TR" sz="3800" smtClean="0"/>
            </a:br>
            <a:r>
              <a:rPr lang="tr-TR" altLang="tr-TR" sz="3200" b="1" smtClean="0">
                <a:latin typeface="Times New Roman" pitchFamily="18" charset="0"/>
              </a:rPr>
              <a:t>Belirti ve bulgular </a:t>
            </a:r>
            <a:r>
              <a:rPr lang="tr-TR" altLang="tr-TR" sz="3200" smtClean="0">
                <a:latin typeface="Times New Roman" pitchFamily="18" charset="0"/>
              </a:rPr>
              <a:t/>
            </a:r>
            <a:br>
              <a:rPr lang="tr-TR" altLang="tr-TR" sz="3200" smtClean="0">
                <a:latin typeface="Times New Roman" pitchFamily="18" charset="0"/>
              </a:rPr>
            </a:br>
            <a:endParaRPr lang="tr-TR" altLang="tr-TR" sz="3200" smtClean="0">
              <a:latin typeface="Times New Roman" pitchFamily="18" charset="0"/>
            </a:endParaRPr>
          </a:p>
        </p:txBody>
      </p:sp>
      <p:sp>
        <p:nvSpPr>
          <p:cNvPr id="15363" name="Rectangle 3"/>
          <p:cNvSpPr>
            <a:spLocks noGrp="1" noChangeArrowheads="1"/>
          </p:cNvSpPr>
          <p:nvPr>
            <p:ph type="body" sz="half" idx="1"/>
          </p:nvPr>
        </p:nvSpPr>
        <p:spPr/>
        <p:txBody>
          <a:bodyPr/>
          <a:lstStyle/>
          <a:p>
            <a:pPr eaLnBrk="1" hangingPunct="1">
              <a:lnSpc>
                <a:spcPct val="90000"/>
              </a:lnSpc>
            </a:pPr>
            <a:endParaRPr lang="tr-TR" altLang="tr-TR" smtClean="0"/>
          </a:p>
          <a:p>
            <a:pPr eaLnBrk="1" hangingPunct="1">
              <a:lnSpc>
                <a:spcPct val="90000"/>
              </a:lnSpc>
            </a:pPr>
            <a:r>
              <a:rPr lang="tr-TR" altLang="tr-TR" sz="2400" smtClean="0">
                <a:latin typeface="Times New Roman" pitchFamily="18" charset="0"/>
              </a:rPr>
              <a:t>Hepatomegali </a:t>
            </a:r>
          </a:p>
          <a:p>
            <a:pPr eaLnBrk="1" hangingPunct="1">
              <a:lnSpc>
                <a:spcPct val="90000"/>
              </a:lnSpc>
            </a:pPr>
            <a:r>
              <a:rPr lang="tr-TR" altLang="tr-TR" sz="2400" smtClean="0">
                <a:latin typeface="Times New Roman" pitchFamily="18" charset="0"/>
              </a:rPr>
              <a:t>ödem, </a:t>
            </a:r>
          </a:p>
          <a:p>
            <a:pPr eaLnBrk="1" hangingPunct="1">
              <a:lnSpc>
                <a:spcPct val="90000"/>
              </a:lnSpc>
            </a:pPr>
            <a:r>
              <a:rPr lang="tr-TR" altLang="tr-TR" sz="2400" smtClean="0">
                <a:latin typeface="Times New Roman" pitchFamily="18" charset="0"/>
              </a:rPr>
              <a:t>Bilirubin seviyesinde yükselme. (Bu hastaların teninde koyu sarı bir renk hakimdir.) </a:t>
            </a:r>
          </a:p>
          <a:p>
            <a:pPr eaLnBrk="1" hangingPunct="1">
              <a:lnSpc>
                <a:spcPct val="90000"/>
              </a:lnSpc>
            </a:pPr>
            <a:r>
              <a:rPr lang="tr-TR" altLang="tr-TR" sz="2400" smtClean="0">
                <a:latin typeface="Times New Roman" pitchFamily="18" charset="0"/>
              </a:rPr>
              <a:t>Boyun venlerinde dilatasyon, </a:t>
            </a:r>
          </a:p>
          <a:p>
            <a:pPr eaLnBrk="1" hangingPunct="1">
              <a:lnSpc>
                <a:spcPct val="90000"/>
              </a:lnSpc>
            </a:pPr>
            <a:r>
              <a:rPr lang="tr-TR" altLang="tr-TR" sz="2400" smtClean="0">
                <a:latin typeface="Times New Roman" pitchFamily="18" charset="0"/>
              </a:rPr>
              <a:t>Üzerine baskı yapılan juguler venlerde dolgunluk görülür </a:t>
            </a:r>
          </a:p>
          <a:p>
            <a:pPr eaLnBrk="1" hangingPunct="1">
              <a:lnSpc>
                <a:spcPct val="90000"/>
              </a:lnSpc>
            </a:pPr>
            <a:endParaRPr lang="tr-TR" altLang="tr-TR" sz="2400" smtClean="0">
              <a:latin typeface="Times New Roman" pitchFamily="18" charset="0"/>
            </a:endParaRPr>
          </a:p>
        </p:txBody>
      </p:sp>
      <p:pic>
        <p:nvPicPr>
          <p:cNvPr id="15364" name="Picture 5" descr="jjjj"/>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76825" y="1989138"/>
            <a:ext cx="3671888" cy="36147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56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altLang="tr-TR" sz="3600" b="1" smtClean="0">
                <a:latin typeface="Times New Roman" pitchFamily="18" charset="0"/>
              </a:rPr>
              <a:t>Triküspit Yetmezliği</a:t>
            </a:r>
            <a:r>
              <a:rPr lang="tr-TR" altLang="tr-TR" smtClean="0"/>
              <a:t> </a:t>
            </a:r>
          </a:p>
        </p:txBody>
      </p:sp>
      <p:sp>
        <p:nvSpPr>
          <p:cNvPr id="16387" name="Rectangle 3"/>
          <p:cNvSpPr>
            <a:spLocks noGrp="1" noChangeArrowheads="1"/>
          </p:cNvSpPr>
          <p:nvPr>
            <p:ph type="body" sz="half" idx="1"/>
          </p:nvPr>
        </p:nvSpPr>
        <p:spPr/>
        <p:txBody>
          <a:bodyPr/>
          <a:lstStyle/>
          <a:p>
            <a:pPr eaLnBrk="1" hangingPunct="1"/>
            <a:r>
              <a:rPr lang="tr-TR" altLang="tr-TR" sz="2400" smtClean="0">
                <a:latin typeface="Times New Roman" pitchFamily="18" charset="0"/>
              </a:rPr>
              <a:t>Triküspit, kapağın tam olarak kapanamamasına bağlı olarak kanın sağ ventrikülde göllenmesi ile oluşan bir tablodur </a:t>
            </a:r>
          </a:p>
        </p:txBody>
      </p:sp>
      <p:pic>
        <p:nvPicPr>
          <p:cNvPr id="16388" name="Picture 9" descr="tt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99088" y="1412875"/>
            <a:ext cx="3300412" cy="4032250"/>
          </a:xfrm>
        </p:spPr>
      </p:pic>
    </p:spTree>
    <p:extLst>
      <p:ext uri="{BB962C8B-B14F-4D97-AF65-F5344CB8AC3E}">
        <p14:creationId xmlns:p14="http://schemas.microsoft.com/office/powerpoint/2010/main" val="1693104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tr-TR" altLang="tr-TR" smtClean="0"/>
              <a:t>Nedenleri</a:t>
            </a:r>
          </a:p>
        </p:txBody>
      </p:sp>
      <p:sp>
        <p:nvSpPr>
          <p:cNvPr id="17411" name="Rectangle 3"/>
          <p:cNvSpPr>
            <a:spLocks noGrp="1" noChangeArrowheads="1"/>
          </p:cNvSpPr>
          <p:nvPr>
            <p:ph type="body" idx="1"/>
          </p:nvPr>
        </p:nvSpPr>
        <p:spPr/>
        <p:txBody>
          <a:bodyPr/>
          <a:lstStyle/>
          <a:p>
            <a:pPr eaLnBrk="1" hangingPunct="1"/>
            <a:r>
              <a:rPr lang="tr-TR" altLang="tr-TR" sz="2800" smtClean="0">
                <a:latin typeface="Times New Roman" pitchFamily="18" charset="0"/>
              </a:rPr>
              <a:t>Romatizmal endokardit</a:t>
            </a:r>
          </a:p>
          <a:p>
            <a:pPr eaLnBrk="1" hangingPunct="1"/>
            <a:r>
              <a:rPr lang="tr-TR" altLang="tr-TR" sz="2800" smtClean="0">
                <a:latin typeface="Times New Roman" pitchFamily="18" charset="0"/>
              </a:rPr>
              <a:t>kapağı tutan kasların fonksiyonel bozukluğu</a:t>
            </a:r>
          </a:p>
          <a:p>
            <a:pPr eaLnBrk="1" hangingPunct="1"/>
            <a:r>
              <a:rPr lang="tr-TR" altLang="tr-TR" sz="2800" smtClean="0">
                <a:latin typeface="Times New Roman" pitchFamily="18" charset="0"/>
              </a:rPr>
              <a:t>pulmoner hipertansiyon</a:t>
            </a:r>
          </a:p>
          <a:p>
            <a:pPr eaLnBrk="1" hangingPunct="1"/>
            <a:r>
              <a:rPr lang="tr-TR" altLang="tr-TR" sz="2800" smtClean="0">
                <a:latin typeface="Times New Roman" pitchFamily="18" charset="0"/>
              </a:rPr>
              <a:t>sağ ventrikül genişlemesi gibi nedenlerle gelişebilir </a:t>
            </a:r>
          </a:p>
          <a:p>
            <a:pPr eaLnBrk="1" hangingPunct="1"/>
            <a:endParaRPr lang="tr-TR" altLang="tr-TR" sz="2800" smtClean="0">
              <a:latin typeface="Times New Roman" pitchFamily="18" charset="0"/>
            </a:endParaRPr>
          </a:p>
        </p:txBody>
      </p:sp>
    </p:spTree>
    <p:extLst>
      <p:ext uri="{BB962C8B-B14F-4D97-AF65-F5344CB8AC3E}">
        <p14:creationId xmlns:p14="http://schemas.microsoft.com/office/powerpoint/2010/main" val="2290073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p:txBody>
          <a:bodyPr/>
          <a:lstStyle/>
          <a:p>
            <a:pPr eaLnBrk="1" hangingPunct="1"/>
            <a:r>
              <a:rPr lang="tr-TR" altLang="tr-TR" smtClean="0"/>
              <a:t>Belirtileri</a:t>
            </a:r>
          </a:p>
        </p:txBody>
      </p:sp>
      <p:sp>
        <p:nvSpPr>
          <p:cNvPr id="37891" name="Rectangle 3"/>
          <p:cNvSpPr>
            <a:spLocks noGrp="1" noChangeArrowheads="1"/>
          </p:cNvSpPr>
          <p:nvPr>
            <p:ph type="body" sz="half" idx="1"/>
          </p:nvPr>
        </p:nvSpPr>
        <p:spPr/>
        <p:txBody>
          <a:bodyPr/>
          <a:lstStyle/>
          <a:p>
            <a:pPr eaLnBrk="1" hangingPunct="1">
              <a:defRPr/>
            </a:pPr>
            <a:endParaRPr lang="tr-TR" altLang="tr-TR" sz="2200" dirty="0" smtClean="0"/>
          </a:p>
          <a:p>
            <a:pPr eaLnBrk="1" hangingPunct="1">
              <a:defRPr/>
            </a:pPr>
            <a:r>
              <a:rPr lang="tr-TR" altLang="tr-TR" sz="2000" dirty="0" err="1" smtClean="0">
                <a:latin typeface="Times New Roman" pitchFamily="18" charset="0"/>
              </a:rPr>
              <a:t>Hepatomegali</a:t>
            </a:r>
            <a:endParaRPr lang="tr-TR" altLang="tr-TR" sz="2000" dirty="0" smtClean="0">
              <a:latin typeface="Times New Roman" pitchFamily="18" charset="0"/>
            </a:endParaRPr>
          </a:p>
          <a:p>
            <a:pPr eaLnBrk="1" hangingPunct="1">
              <a:defRPr/>
            </a:pPr>
            <a:r>
              <a:rPr lang="tr-TR" altLang="tr-TR" sz="2000" b="1" i="1" dirty="0" smtClean="0">
                <a:latin typeface="Times New Roman" pitchFamily="18" charset="0"/>
              </a:rPr>
              <a:t>Parmaklarda </a:t>
            </a:r>
            <a:r>
              <a:rPr lang="tr-TR" altLang="tr-TR" sz="2000" b="1" i="1" dirty="0" err="1" smtClean="0">
                <a:latin typeface="Times New Roman" pitchFamily="18" charset="0"/>
              </a:rPr>
              <a:t>çomaklaşma</a:t>
            </a:r>
            <a:r>
              <a:rPr lang="tr-TR" altLang="tr-TR" sz="2000" dirty="0" smtClean="0">
                <a:latin typeface="Times New Roman" pitchFamily="18" charset="0"/>
              </a:rPr>
              <a:t> </a:t>
            </a:r>
          </a:p>
          <a:p>
            <a:pPr eaLnBrk="1" hangingPunct="1">
              <a:defRPr/>
            </a:pPr>
            <a:r>
              <a:rPr lang="tr-TR" altLang="tr-TR" sz="2000" dirty="0" smtClean="0">
                <a:latin typeface="Times New Roman" pitchFamily="18" charset="0"/>
              </a:rPr>
              <a:t>Üfürüm, </a:t>
            </a:r>
          </a:p>
          <a:p>
            <a:pPr eaLnBrk="1" hangingPunct="1">
              <a:defRPr/>
            </a:pPr>
            <a:r>
              <a:rPr lang="tr-TR" altLang="tr-TR" sz="2000" b="1" i="1" dirty="0" smtClean="0">
                <a:latin typeface="Times New Roman" pitchFamily="18" charset="0"/>
              </a:rPr>
              <a:t>Boyun </a:t>
            </a:r>
            <a:r>
              <a:rPr lang="tr-TR" altLang="tr-TR" sz="2000" b="1" i="1" dirty="0" err="1" smtClean="0">
                <a:latin typeface="Times New Roman" pitchFamily="18" charset="0"/>
              </a:rPr>
              <a:t>venlerinde</a:t>
            </a:r>
            <a:r>
              <a:rPr lang="tr-TR" altLang="tr-TR" sz="2000" b="1" i="1" dirty="0" smtClean="0">
                <a:latin typeface="Times New Roman" pitchFamily="18" charset="0"/>
              </a:rPr>
              <a:t> dolgunluk, </a:t>
            </a:r>
          </a:p>
          <a:p>
            <a:pPr eaLnBrk="1" hangingPunct="1">
              <a:defRPr/>
            </a:pPr>
            <a:r>
              <a:rPr lang="tr-TR" altLang="tr-TR" sz="2000" b="1" i="1" dirty="0" smtClean="0">
                <a:latin typeface="Times New Roman" pitchFamily="18" charset="0"/>
              </a:rPr>
              <a:t>Hastanın dudaklarında morarma, yaygın </a:t>
            </a:r>
            <a:r>
              <a:rPr lang="tr-TR" altLang="tr-TR" sz="2000" b="1" i="1" dirty="0" err="1" smtClean="0">
                <a:latin typeface="Times New Roman" pitchFamily="18" charset="0"/>
              </a:rPr>
              <a:t>siyanoz</a:t>
            </a:r>
            <a:r>
              <a:rPr lang="tr-TR" altLang="tr-TR" sz="2000" b="1" i="1" dirty="0" smtClean="0">
                <a:latin typeface="Times New Roman" pitchFamily="18" charset="0"/>
              </a:rPr>
              <a:t>, </a:t>
            </a:r>
          </a:p>
          <a:p>
            <a:pPr eaLnBrk="1" hangingPunct="1">
              <a:defRPr/>
            </a:pPr>
            <a:r>
              <a:rPr lang="tr-TR" altLang="tr-TR" sz="2000" dirty="0" smtClean="0">
                <a:latin typeface="Times New Roman" pitchFamily="18" charset="0"/>
              </a:rPr>
              <a:t>Sarılık, </a:t>
            </a:r>
          </a:p>
          <a:p>
            <a:pPr eaLnBrk="1" hangingPunct="1">
              <a:defRPr/>
            </a:pPr>
            <a:r>
              <a:rPr lang="tr-TR" altLang="tr-TR" sz="2000" dirty="0" smtClean="0">
                <a:latin typeface="Times New Roman" pitchFamily="18" charset="0"/>
              </a:rPr>
              <a:t>Ödem, </a:t>
            </a:r>
          </a:p>
          <a:p>
            <a:pPr eaLnBrk="1" hangingPunct="1">
              <a:defRPr/>
            </a:pPr>
            <a:r>
              <a:rPr lang="tr-TR" altLang="tr-TR" sz="2000" dirty="0" err="1" smtClean="0">
                <a:latin typeface="Times New Roman" pitchFamily="18" charset="0"/>
              </a:rPr>
              <a:t>Gastrointestinal</a:t>
            </a:r>
            <a:r>
              <a:rPr lang="tr-TR" altLang="tr-TR" sz="2000" dirty="0" smtClean="0">
                <a:latin typeface="Times New Roman" pitchFamily="18" charset="0"/>
              </a:rPr>
              <a:t> sistemde kanamalar görülür. </a:t>
            </a:r>
          </a:p>
          <a:p>
            <a:pPr marL="0" indent="0" eaLnBrk="1" hangingPunct="1">
              <a:buFont typeface="Wingdings" pitchFamily="2" charset="2"/>
              <a:buNone/>
              <a:defRPr/>
            </a:pPr>
            <a:endParaRPr lang="tr-TR" altLang="tr-TR" sz="2000" dirty="0" smtClean="0">
              <a:latin typeface="Times New Roman" pitchFamily="18" charset="0"/>
            </a:endParaRPr>
          </a:p>
        </p:txBody>
      </p:sp>
      <p:pic>
        <p:nvPicPr>
          <p:cNvPr id="18436" name="Picture 9" descr="ççç"/>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05413" y="1912938"/>
            <a:ext cx="2924175" cy="1562100"/>
          </a:xfrm>
          <a:noFill/>
          <a:extLst>
            <a:ext uri="{909E8E84-426E-40DD-AFC4-6F175D3DCCD1}">
              <a14:hiddenFill xmlns:a14="http://schemas.microsoft.com/office/drawing/2010/main">
                <a:solidFill>
                  <a:srgbClr val="FFFFFF"/>
                </a:solidFill>
              </a14:hiddenFill>
            </a:ext>
          </a:extLst>
        </p:spPr>
      </p:pic>
      <p:pic>
        <p:nvPicPr>
          <p:cNvPr id="18437" name="Picture 10" descr="imagesCAFAV44I"/>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353050" y="4156075"/>
            <a:ext cx="2619375" cy="17430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7010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tr-TR" altLang="tr-TR" sz="3600" b="1" smtClean="0">
                <a:latin typeface="Times New Roman" pitchFamily="18" charset="0"/>
              </a:rPr>
              <a:t>Aort Yetmezliği</a:t>
            </a:r>
            <a:r>
              <a:rPr lang="tr-TR" altLang="tr-TR" smtClean="0"/>
              <a:t> </a:t>
            </a:r>
          </a:p>
        </p:txBody>
      </p:sp>
      <p:sp>
        <p:nvSpPr>
          <p:cNvPr id="19459" name="Rectangle 3"/>
          <p:cNvSpPr>
            <a:spLocks noGrp="1" noChangeArrowheads="1"/>
          </p:cNvSpPr>
          <p:nvPr>
            <p:ph type="body" sz="half" idx="1"/>
          </p:nvPr>
        </p:nvSpPr>
        <p:spPr/>
        <p:txBody>
          <a:bodyPr/>
          <a:lstStyle/>
          <a:p>
            <a:pPr eaLnBrk="1" hangingPunct="1"/>
            <a:r>
              <a:rPr lang="tr-TR" altLang="tr-TR" sz="1800" smtClean="0">
                <a:latin typeface="Times New Roman" pitchFamily="18" charset="0"/>
              </a:rPr>
              <a:t>Sol ventrikülden aorta geçen kanın bir kısmı, semilunar kapakların görevini yapamaması sonucu diastolde sol ventriküle tekrar döner. </a:t>
            </a:r>
          </a:p>
          <a:p>
            <a:pPr eaLnBrk="1" hangingPunct="1"/>
            <a:r>
              <a:rPr lang="tr-TR" altLang="tr-TR" sz="1800" smtClean="0">
                <a:latin typeface="Times New Roman" pitchFamily="18" charset="0"/>
              </a:rPr>
              <a:t>İleri derece yetmezliklerde diastolde ventriküle dönen kan, mitral kapağa çarpar. </a:t>
            </a:r>
          </a:p>
          <a:p>
            <a:pPr eaLnBrk="1" hangingPunct="1"/>
            <a:r>
              <a:rPr lang="tr-TR" altLang="tr-TR" sz="1800" smtClean="0">
                <a:latin typeface="Times New Roman" pitchFamily="18" charset="0"/>
              </a:rPr>
              <a:t>Çarpan kan, mitral kapağı geriye iter ve mitral darlığa yol açar. </a:t>
            </a:r>
          </a:p>
          <a:p>
            <a:pPr eaLnBrk="1" hangingPunct="1"/>
            <a:r>
              <a:rPr lang="tr-TR" altLang="tr-TR" sz="1800" smtClean="0">
                <a:latin typeface="Times New Roman" pitchFamily="18" charset="0"/>
              </a:rPr>
              <a:t>Mitral kapağın görevini yapmasının engellenmesi ile sol ventrikülün yükü daha fazla artar. </a:t>
            </a:r>
          </a:p>
        </p:txBody>
      </p:sp>
      <p:pic>
        <p:nvPicPr>
          <p:cNvPr id="19460" name="Picture 7"/>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806950" y="3941763"/>
            <a:ext cx="3719513" cy="2189162"/>
          </a:xfrm>
          <a:noFill/>
        </p:spPr>
      </p:pic>
      <p:pic>
        <p:nvPicPr>
          <p:cNvPr id="19461" name="Picture 10" descr="imagesCA25YK3O"/>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076825" y="836613"/>
            <a:ext cx="3471863" cy="2779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345376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tr-TR" altLang="tr-TR" sz="3800" smtClean="0"/>
              <a:t/>
            </a:r>
            <a:br>
              <a:rPr lang="tr-TR" altLang="tr-TR" sz="3800" smtClean="0"/>
            </a:br>
            <a:r>
              <a:rPr lang="tr-TR" altLang="tr-TR" sz="3600" b="1" smtClean="0">
                <a:latin typeface="Times New Roman" pitchFamily="18" charset="0"/>
              </a:rPr>
              <a:t>Belirtiler ve Bulgular </a:t>
            </a:r>
            <a:r>
              <a:rPr lang="tr-TR" altLang="tr-TR" sz="3600" smtClean="0">
                <a:latin typeface="Times New Roman" pitchFamily="18" charset="0"/>
              </a:rPr>
              <a:t/>
            </a:r>
            <a:br>
              <a:rPr lang="tr-TR" altLang="tr-TR" sz="3600" smtClean="0">
                <a:latin typeface="Times New Roman" pitchFamily="18" charset="0"/>
              </a:rPr>
            </a:br>
            <a:endParaRPr lang="tr-TR" altLang="tr-TR" sz="3600" smtClean="0">
              <a:latin typeface="Times New Roman" pitchFamily="18" charset="0"/>
            </a:endParaRPr>
          </a:p>
        </p:txBody>
      </p:sp>
      <p:sp>
        <p:nvSpPr>
          <p:cNvPr id="20483" name="Rectangle 3"/>
          <p:cNvSpPr>
            <a:spLocks noGrp="1" noChangeArrowheads="1"/>
          </p:cNvSpPr>
          <p:nvPr>
            <p:ph type="body" idx="1"/>
          </p:nvPr>
        </p:nvSpPr>
        <p:spPr/>
        <p:txBody>
          <a:bodyPr/>
          <a:lstStyle/>
          <a:p>
            <a:pPr eaLnBrk="1" hangingPunct="1"/>
            <a:endParaRPr lang="tr-TR" altLang="tr-TR" smtClean="0"/>
          </a:p>
          <a:p>
            <a:pPr eaLnBrk="1" hangingPunct="1"/>
            <a:r>
              <a:rPr lang="tr-TR" altLang="tr-TR" sz="2000" smtClean="0">
                <a:latin typeface="Times New Roman" pitchFamily="18" charset="0"/>
              </a:rPr>
              <a:t>Efor dispnesi, </a:t>
            </a:r>
          </a:p>
          <a:p>
            <a:pPr eaLnBrk="1" hangingPunct="1"/>
            <a:r>
              <a:rPr lang="tr-TR" altLang="tr-TR" sz="2000" smtClean="0">
                <a:latin typeface="Times New Roman" pitchFamily="18" charset="0"/>
              </a:rPr>
              <a:t>Paroksismal dispne, </a:t>
            </a:r>
          </a:p>
          <a:p>
            <a:pPr eaLnBrk="1" hangingPunct="1"/>
            <a:r>
              <a:rPr lang="tr-TR" altLang="tr-TR" sz="2000" smtClean="0">
                <a:latin typeface="Times New Roman" pitchFamily="18" charset="0"/>
              </a:rPr>
              <a:t>Ortopne, </a:t>
            </a:r>
          </a:p>
          <a:p>
            <a:pPr eaLnBrk="1" hangingPunct="1"/>
            <a:r>
              <a:rPr lang="tr-TR" altLang="tr-TR" sz="2000" smtClean="0">
                <a:latin typeface="Times New Roman" pitchFamily="18" charset="0"/>
              </a:rPr>
              <a:t>Çarpıntı (Hastanın başı nabızla paralel olarak sallanır.), </a:t>
            </a:r>
          </a:p>
          <a:p>
            <a:pPr eaLnBrk="1" hangingPunct="1"/>
            <a:r>
              <a:rPr lang="tr-TR" altLang="tr-TR" sz="2000" smtClean="0">
                <a:latin typeface="Times New Roman" pitchFamily="18" charset="0"/>
              </a:rPr>
              <a:t>Akciğer ödemi, </a:t>
            </a:r>
          </a:p>
          <a:p>
            <a:pPr eaLnBrk="1" hangingPunct="1"/>
            <a:r>
              <a:rPr lang="tr-TR" altLang="tr-TR" sz="2000" smtClean="0">
                <a:latin typeface="Times New Roman" pitchFamily="18" charset="0"/>
              </a:rPr>
              <a:t>Anjina pektoris, </a:t>
            </a:r>
          </a:p>
          <a:p>
            <a:pPr eaLnBrk="1" hangingPunct="1"/>
            <a:r>
              <a:rPr lang="tr-TR" altLang="tr-TR" sz="2000" smtClean="0">
                <a:latin typeface="Times New Roman" pitchFamily="18" charset="0"/>
              </a:rPr>
              <a:t>Ten renginde solukluk, </a:t>
            </a:r>
          </a:p>
          <a:p>
            <a:pPr eaLnBrk="1" hangingPunct="1"/>
            <a:r>
              <a:rPr lang="tr-TR" altLang="tr-TR" sz="2000" smtClean="0">
                <a:latin typeface="Times New Roman" pitchFamily="18" charset="0"/>
              </a:rPr>
              <a:t>Sol kalp yetmezliğinin ilerleyen zamanlarında sağ kalp yetmezliği, </a:t>
            </a:r>
          </a:p>
          <a:p>
            <a:pPr eaLnBrk="1" hangingPunct="1"/>
            <a:r>
              <a:rPr lang="tr-TR" altLang="tr-TR" sz="2000" smtClean="0">
                <a:latin typeface="Times New Roman" pitchFamily="18" charset="0"/>
              </a:rPr>
              <a:t>Hastada diastol sırasında üfürüm gelişebilir. </a:t>
            </a:r>
          </a:p>
          <a:p>
            <a:pPr eaLnBrk="1" hangingPunct="1"/>
            <a:endParaRPr lang="tr-TR" altLang="tr-TR" sz="2000" smtClean="0">
              <a:latin typeface="Times New Roman" pitchFamily="18" charset="0"/>
            </a:endParaRPr>
          </a:p>
        </p:txBody>
      </p:sp>
    </p:spTree>
    <p:extLst>
      <p:ext uri="{BB962C8B-B14F-4D97-AF65-F5344CB8AC3E}">
        <p14:creationId xmlns:p14="http://schemas.microsoft.com/office/powerpoint/2010/main" val="18435412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tr-TR" altLang="tr-TR" sz="3200" b="1" dirty="0" err="1" smtClean="0">
                <a:latin typeface="Times New Roman" pitchFamily="18" charset="0"/>
              </a:rPr>
              <a:t>Ventriküler</a:t>
            </a:r>
            <a:r>
              <a:rPr lang="tr-TR" altLang="tr-TR" sz="3200" b="1" dirty="0" smtClean="0">
                <a:latin typeface="Times New Roman" pitchFamily="18" charset="0"/>
              </a:rPr>
              <a:t> </a:t>
            </a:r>
            <a:r>
              <a:rPr lang="tr-TR" altLang="tr-TR" sz="3200" b="1" dirty="0" err="1" smtClean="0">
                <a:latin typeface="Times New Roman" pitchFamily="18" charset="0"/>
              </a:rPr>
              <a:t>Septal</a:t>
            </a:r>
            <a:r>
              <a:rPr lang="tr-TR" altLang="tr-TR" sz="3200" b="1" dirty="0" smtClean="0">
                <a:latin typeface="Times New Roman" pitchFamily="18" charset="0"/>
              </a:rPr>
              <a:t> </a:t>
            </a:r>
            <a:r>
              <a:rPr lang="tr-TR" altLang="tr-TR" sz="3200" b="1" dirty="0" err="1" smtClean="0">
                <a:latin typeface="Times New Roman" pitchFamily="18" charset="0"/>
              </a:rPr>
              <a:t>Defekt</a:t>
            </a:r>
            <a:r>
              <a:rPr lang="tr-TR" altLang="tr-TR" sz="3200" b="1" dirty="0" smtClean="0">
                <a:latin typeface="Times New Roman" pitchFamily="18" charset="0"/>
              </a:rPr>
              <a:t> (VSD)</a:t>
            </a:r>
            <a:r>
              <a:rPr lang="tr-TR" altLang="tr-TR" dirty="0" smtClean="0"/>
              <a:t> </a:t>
            </a:r>
          </a:p>
        </p:txBody>
      </p:sp>
      <p:sp>
        <p:nvSpPr>
          <p:cNvPr id="26627" name="Rectangle 3"/>
          <p:cNvSpPr>
            <a:spLocks noGrp="1" noChangeArrowheads="1"/>
          </p:cNvSpPr>
          <p:nvPr>
            <p:ph type="body" sz="half" idx="1"/>
          </p:nvPr>
        </p:nvSpPr>
        <p:spPr/>
        <p:txBody>
          <a:bodyPr/>
          <a:lstStyle/>
          <a:p>
            <a:pPr eaLnBrk="1" hangingPunct="1">
              <a:lnSpc>
                <a:spcPct val="90000"/>
              </a:lnSpc>
            </a:pPr>
            <a:r>
              <a:rPr lang="tr-TR" altLang="tr-TR" sz="1800" dirty="0" err="1" smtClean="0">
                <a:latin typeface="Times New Roman" pitchFamily="18" charset="0"/>
              </a:rPr>
              <a:t>Ventriküller</a:t>
            </a:r>
            <a:r>
              <a:rPr lang="tr-TR" altLang="tr-TR" sz="1800" dirty="0" smtClean="0">
                <a:latin typeface="Times New Roman" pitchFamily="18" charset="0"/>
              </a:rPr>
              <a:t> arasında çeşitli büyüklükte </a:t>
            </a:r>
            <a:r>
              <a:rPr lang="tr-TR" altLang="tr-TR" sz="1800" dirty="0" err="1" smtClean="0">
                <a:latin typeface="Times New Roman" pitchFamily="18" charset="0"/>
              </a:rPr>
              <a:t>defektler</a:t>
            </a:r>
            <a:r>
              <a:rPr lang="tr-TR" altLang="tr-TR" sz="1800" dirty="0" smtClean="0">
                <a:latin typeface="Times New Roman" pitchFamily="18" charset="0"/>
              </a:rPr>
              <a:t> (delikler) mevcuttur. </a:t>
            </a:r>
          </a:p>
          <a:p>
            <a:pPr eaLnBrk="1" hangingPunct="1">
              <a:lnSpc>
                <a:spcPct val="90000"/>
              </a:lnSpc>
            </a:pPr>
            <a:r>
              <a:rPr lang="tr-TR" altLang="tr-TR" sz="1800" dirty="0" err="1" smtClean="0">
                <a:latin typeface="Times New Roman" pitchFamily="18" charset="0"/>
              </a:rPr>
              <a:t>Defektlerin</a:t>
            </a:r>
            <a:r>
              <a:rPr lang="tr-TR" altLang="tr-TR" sz="1800" dirty="0" smtClean="0">
                <a:latin typeface="Times New Roman" pitchFamily="18" charset="0"/>
              </a:rPr>
              <a:t> büyüklüğüne göre vakaların ciddiyeti artar. </a:t>
            </a:r>
          </a:p>
          <a:p>
            <a:pPr eaLnBrk="1" hangingPunct="1">
              <a:lnSpc>
                <a:spcPct val="90000"/>
              </a:lnSpc>
            </a:pPr>
            <a:r>
              <a:rPr lang="tr-TR" altLang="tr-TR" sz="1800" dirty="0" smtClean="0">
                <a:latin typeface="Times New Roman" pitchFamily="18" charset="0"/>
              </a:rPr>
              <a:t>Çok küçük </a:t>
            </a:r>
            <a:r>
              <a:rPr lang="tr-TR" altLang="tr-TR" sz="1800" dirty="0" err="1" smtClean="0">
                <a:latin typeface="Times New Roman" pitchFamily="18" charset="0"/>
              </a:rPr>
              <a:t>defektli</a:t>
            </a:r>
            <a:r>
              <a:rPr lang="tr-TR" altLang="tr-TR" sz="1800" dirty="0" smtClean="0">
                <a:latin typeface="Times New Roman" pitchFamily="18" charset="0"/>
              </a:rPr>
              <a:t> hastalar çoğunlukla tedaviye ihtiyaç hissetmeden senelerce yaşarlar. </a:t>
            </a:r>
          </a:p>
          <a:p>
            <a:pPr eaLnBrk="1" hangingPunct="1">
              <a:lnSpc>
                <a:spcPct val="90000"/>
              </a:lnSpc>
            </a:pPr>
            <a:r>
              <a:rPr lang="tr-TR" altLang="tr-TR" sz="1800" dirty="0" err="1" smtClean="0">
                <a:latin typeface="Times New Roman" pitchFamily="18" charset="0"/>
              </a:rPr>
              <a:t>Ventriküler</a:t>
            </a:r>
            <a:r>
              <a:rPr lang="tr-TR" altLang="tr-TR" sz="1800" dirty="0" smtClean="0">
                <a:latin typeface="Times New Roman" pitchFamily="18" charset="0"/>
              </a:rPr>
              <a:t> düzeyde </a:t>
            </a:r>
            <a:r>
              <a:rPr lang="tr-TR" altLang="tr-TR" sz="1800" dirty="0" err="1" smtClean="0">
                <a:latin typeface="Times New Roman" pitchFamily="18" charset="0"/>
              </a:rPr>
              <a:t>septum</a:t>
            </a:r>
            <a:r>
              <a:rPr lang="tr-TR" altLang="tr-TR" sz="1800" dirty="0" smtClean="0">
                <a:latin typeface="Times New Roman" pitchFamily="18" charset="0"/>
              </a:rPr>
              <a:t> </a:t>
            </a:r>
            <a:r>
              <a:rPr lang="tr-TR" altLang="tr-TR" sz="1800" dirty="0" err="1" smtClean="0">
                <a:latin typeface="Times New Roman" pitchFamily="18" charset="0"/>
              </a:rPr>
              <a:t>defekti</a:t>
            </a:r>
            <a:r>
              <a:rPr lang="tr-TR" altLang="tr-TR" sz="1800" dirty="0" smtClean="0">
                <a:latin typeface="Times New Roman" pitchFamily="18" charset="0"/>
              </a:rPr>
              <a:t> sonucu, sol </a:t>
            </a:r>
            <a:r>
              <a:rPr lang="tr-TR" altLang="tr-TR" sz="1800" dirty="0" err="1" smtClean="0">
                <a:latin typeface="Times New Roman" pitchFamily="18" charset="0"/>
              </a:rPr>
              <a:t>ventrikül</a:t>
            </a:r>
            <a:r>
              <a:rPr lang="tr-TR" altLang="tr-TR" sz="1800" dirty="0" smtClean="0">
                <a:latin typeface="Times New Roman" pitchFamily="18" charset="0"/>
              </a:rPr>
              <a:t> (temiz kan) kanının bir kısmı sağ </a:t>
            </a:r>
            <a:r>
              <a:rPr lang="tr-TR" altLang="tr-TR" sz="1800" dirty="0" err="1" smtClean="0">
                <a:latin typeface="Times New Roman" pitchFamily="18" charset="0"/>
              </a:rPr>
              <a:t>ventriküle</a:t>
            </a:r>
            <a:r>
              <a:rPr lang="tr-TR" altLang="tr-TR" sz="1800" dirty="0" smtClean="0">
                <a:latin typeface="Times New Roman" pitchFamily="18" charset="0"/>
              </a:rPr>
              <a:t> geçer. </a:t>
            </a:r>
          </a:p>
          <a:p>
            <a:pPr eaLnBrk="1" hangingPunct="1">
              <a:lnSpc>
                <a:spcPct val="90000"/>
              </a:lnSpc>
            </a:pPr>
            <a:r>
              <a:rPr lang="tr-TR" altLang="tr-TR" sz="1800" dirty="0" err="1" smtClean="0">
                <a:latin typeface="Times New Roman" pitchFamily="18" charset="0"/>
              </a:rPr>
              <a:t>Ventrikülde</a:t>
            </a:r>
            <a:r>
              <a:rPr lang="tr-TR" altLang="tr-TR" sz="1800" dirty="0" smtClean="0">
                <a:latin typeface="Times New Roman" pitchFamily="18" charset="0"/>
              </a:rPr>
              <a:t> basıncın artmasıyla temiz kan tekrar akciğerlere gönderilir ve </a:t>
            </a:r>
            <a:r>
              <a:rPr lang="tr-TR" altLang="tr-TR" sz="1800" dirty="0" err="1" smtClean="0">
                <a:latin typeface="Times New Roman" pitchFamily="18" charset="0"/>
              </a:rPr>
              <a:t>pulmoner</a:t>
            </a:r>
            <a:r>
              <a:rPr lang="tr-TR" altLang="tr-TR" sz="1800" dirty="0" smtClean="0">
                <a:latin typeface="Times New Roman" pitchFamily="18" charset="0"/>
              </a:rPr>
              <a:t> akım aşırı derecede artar. </a:t>
            </a:r>
          </a:p>
        </p:txBody>
      </p:sp>
      <p:pic>
        <p:nvPicPr>
          <p:cNvPr id="26628"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1484313"/>
            <a:ext cx="4038600" cy="3994150"/>
          </a:xfrm>
          <a:noFill/>
        </p:spPr>
      </p:pic>
    </p:spTree>
    <p:extLst>
      <p:ext uri="{BB962C8B-B14F-4D97-AF65-F5344CB8AC3E}">
        <p14:creationId xmlns:p14="http://schemas.microsoft.com/office/powerpoint/2010/main" val="12787309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endParaRPr lang="tr-TR"/>
          </a:p>
        </p:txBody>
      </p:sp>
      <p:sp>
        <p:nvSpPr>
          <p:cNvPr id="6" name="İçerik Yer Tutucusu 5"/>
          <p:cNvSpPr>
            <a:spLocks noGrp="1"/>
          </p:cNvSpPr>
          <p:nvPr>
            <p:ph idx="1"/>
          </p:nvPr>
        </p:nvSpPr>
        <p:spPr/>
        <p:txBody>
          <a:bodyPr/>
          <a:lstStyle/>
          <a:p>
            <a:pPr lvl="0">
              <a:lnSpc>
                <a:spcPct val="90000"/>
              </a:lnSpc>
              <a:buClr>
                <a:srgbClr val="CC9900"/>
              </a:buClr>
              <a:buSzPct val="65000"/>
              <a:buNone/>
            </a:pPr>
            <a:r>
              <a:rPr lang="tr-TR" altLang="tr-TR" sz="2400" b="1" kern="0" dirty="0">
                <a:solidFill>
                  <a:srgbClr val="000000"/>
                </a:solidFill>
                <a:latin typeface="Times New Roman" pitchFamily="18" charset="0"/>
              </a:rPr>
              <a:t>Belirtiler ve Bulgular: </a:t>
            </a:r>
            <a:r>
              <a:rPr lang="tr-TR" altLang="tr-TR" sz="2400" kern="0" dirty="0">
                <a:solidFill>
                  <a:srgbClr val="000000"/>
                </a:solidFill>
                <a:latin typeface="Times New Roman" pitchFamily="18" charset="0"/>
              </a:rPr>
              <a:t>Küçük </a:t>
            </a:r>
            <a:r>
              <a:rPr lang="tr-TR" altLang="tr-TR" sz="2400" kern="0" dirty="0" err="1">
                <a:solidFill>
                  <a:srgbClr val="000000"/>
                </a:solidFill>
                <a:latin typeface="Times New Roman" pitchFamily="18" charset="0"/>
              </a:rPr>
              <a:t>defekler</a:t>
            </a:r>
            <a:r>
              <a:rPr lang="tr-TR" altLang="tr-TR" sz="2400" kern="0" dirty="0">
                <a:solidFill>
                  <a:srgbClr val="000000"/>
                </a:solidFill>
                <a:latin typeface="Times New Roman" pitchFamily="18" charset="0"/>
              </a:rPr>
              <a:t> </a:t>
            </a:r>
            <a:r>
              <a:rPr lang="tr-TR" altLang="tr-TR" sz="2400" kern="0" dirty="0" err="1">
                <a:solidFill>
                  <a:srgbClr val="000000"/>
                </a:solidFill>
                <a:latin typeface="Times New Roman" pitchFamily="18" charset="0"/>
              </a:rPr>
              <a:t>asemptomatiktir</a:t>
            </a:r>
            <a:r>
              <a:rPr lang="tr-TR" altLang="tr-TR" sz="2400" kern="0" dirty="0">
                <a:solidFill>
                  <a:srgbClr val="000000"/>
                </a:solidFill>
                <a:latin typeface="Times New Roman" pitchFamily="18" charset="0"/>
              </a:rPr>
              <a:t>. Büyük </a:t>
            </a:r>
            <a:r>
              <a:rPr lang="tr-TR" altLang="tr-TR" sz="2400" kern="0" dirty="0" err="1">
                <a:solidFill>
                  <a:srgbClr val="000000"/>
                </a:solidFill>
                <a:latin typeface="Times New Roman" pitchFamily="18" charset="0"/>
              </a:rPr>
              <a:t>defektlerde</a:t>
            </a:r>
            <a:r>
              <a:rPr lang="tr-TR" altLang="tr-TR" sz="2400" kern="0" dirty="0">
                <a:solidFill>
                  <a:srgbClr val="000000"/>
                </a:solidFill>
                <a:latin typeface="Times New Roman" pitchFamily="18" charset="0"/>
              </a:rPr>
              <a:t> semptomlar görülebilmektedir. Bunlar; </a:t>
            </a:r>
          </a:p>
          <a:p>
            <a:pPr lvl="0">
              <a:lnSpc>
                <a:spcPct val="90000"/>
              </a:lnSpc>
              <a:buClr>
                <a:srgbClr val="CC9900"/>
              </a:buClr>
              <a:buSzPct val="65000"/>
              <a:buFont typeface="Wingdings" pitchFamily="2" charset="2"/>
              <a:buChar char="n"/>
            </a:pPr>
            <a:endParaRPr lang="tr-TR" altLang="tr-TR" sz="2400" kern="0" dirty="0">
              <a:solidFill>
                <a:srgbClr val="000000"/>
              </a:solidFill>
              <a:latin typeface="Times New Roman" pitchFamily="18" charset="0"/>
            </a:endParaRPr>
          </a:p>
          <a:p>
            <a:pPr lvl="0">
              <a:lnSpc>
                <a:spcPct val="90000"/>
              </a:lnSpc>
              <a:buClr>
                <a:srgbClr val="CC9900"/>
              </a:buClr>
              <a:buSzPct val="65000"/>
              <a:buFont typeface="Wingdings" pitchFamily="2" charset="2"/>
              <a:buChar char="n"/>
            </a:pPr>
            <a:r>
              <a:rPr lang="tr-TR" altLang="tr-TR" sz="2400" kern="0" dirty="0">
                <a:solidFill>
                  <a:srgbClr val="000000"/>
                </a:solidFill>
                <a:latin typeface="Times New Roman" pitchFamily="18" charset="0"/>
              </a:rPr>
              <a:t>Çabuk yorulma, </a:t>
            </a:r>
          </a:p>
          <a:p>
            <a:pPr lvl="0">
              <a:lnSpc>
                <a:spcPct val="90000"/>
              </a:lnSpc>
              <a:buClr>
                <a:srgbClr val="CC9900"/>
              </a:buClr>
              <a:buSzPct val="65000"/>
              <a:buFont typeface="Wingdings" pitchFamily="2" charset="2"/>
              <a:buChar char="n"/>
            </a:pPr>
            <a:r>
              <a:rPr lang="tr-TR" altLang="tr-TR" sz="2400" kern="0" dirty="0" err="1">
                <a:solidFill>
                  <a:srgbClr val="000000"/>
                </a:solidFill>
                <a:latin typeface="Times New Roman" pitchFamily="18" charset="0"/>
              </a:rPr>
              <a:t>Dispne</a:t>
            </a:r>
            <a:r>
              <a:rPr lang="tr-TR" altLang="tr-TR" sz="2400" kern="0" dirty="0">
                <a:solidFill>
                  <a:srgbClr val="000000"/>
                </a:solidFill>
                <a:latin typeface="Times New Roman" pitchFamily="18" charset="0"/>
              </a:rPr>
              <a:t>, </a:t>
            </a:r>
          </a:p>
          <a:p>
            <a:pPr lvl="0">
              <a:lnSpc>
                <a:spcPct val="90000"/>
              </a:lnSpc>
              <a:buClr>
                <a:srgbClr val="CC9900"/>
              </a:buClr>
              <a:buSzPct val="65000"/>
              <a:buFont typeface="Wingdings" pitchFamily="2" charset="2"/>
              <a:buChar char="n"/>
            </a:pPr>
            <a:r>
              <a:rPr lang="tr-TR" altLang="tr-TR" sz="2400" kern="0" dirty="0">
                <a:solidFill>
                  <a:srgbClr val="000000"/>
                </a:solidFill>
                <a:latin typeface="Times New Roman" pitchFamily="18" charset="0"/>
              </a:rPr>
              <a:t>Aşırı terleme, </a:t>
            </a:r>
          </a:p>
          <a:p>
            <a:pPr lvl="0">
              <a:lnSpc>
                <a:spcPct val="90000"/>
              </a:lnSpc>
              <a:buClr>
                <a:srgbClr val="CC9900"/>
              </a:buClr>
              <a:buSzPct val="65000"/>
              <a:buFont typeface="Wingdings" pitchFamily="2" charset="2"/>
              <a:buChar char="n"/>
            </a:pPr>
            <a:r>
              <a:rPr lang="tr-TR" altLang="tr-TR" sz="2400" kern="0" dirty="0">
                <a:solidFill>
                  <a:srgbClr val="000000"/>
                </a:solidFill>
                <a:latin typeface="Times New Roman" pitchFamily="18" charset="0"/>
              </a:rPr>
              <a:t>Gelişme geriliği, </a:t>
            </a:r>
          </a:p>
          <a:p>
            <a:pPr lvl="0">
              <a:lnSpc>
                <a:spcPct val="90000"/>
              </a:lnSpc>
              <a:buClr>
                <a:srgbClr val="CC9900"/>
              </a:buClr>
              <a:buSzPct val="65000"/>
              <a:buFont typeface="Wingdings" pitchFamily="2" charset="2"/>
              <a:buChar char="n"/>
            </a:pPr>
            <a:r>
              <a:rPr lang="tr-TR" altLang="tr-TR" sz="2400" kern="0" dirty="0">
                <a:solidFill>
                  <a:srgbClr val="000000"/>
                </a:solidFill>
                <a:latin typeface="Times New Roman" pitchFamily="18" charset="0"/>
              </a:rPr>
              <a:t>Sık alt solunum yolları enfeksiyonları görülür. </a:t>
            </a:r>
          </a:p>
          <a:p>
            <a:pPr lvl="0">
              <a:lnSpc>
                <a:spcPct val="90000"/>
              </a:lnSpc>
              <a:buClr>
                <a:srgbClr val="CC9900"/>
              </a:buClr>
              <a:buSzPct val="65000"/>
              <a:buFont typeface="Wingdings" pitchFamily="2" charset="2"/>
              <a:buChar char="n"/>
            </a:pPr>
            <a:endParaRPr lang="tr-TR" altLang="tr-TR" sz="2400" kern="0" dirty="0">
              <a:solidFill>
                <a:srgbClr val="000000"/>
              </a:solidFill>
              <a:latin typeface="Times New Roman" pitchFamily="18" charset="0"/>
            </a:endParaRPr>
          </a:p>
          <a:p>
            <a:endParaRPr lang="tr-TR" dirty="0"/>
          </a:p>
        </p:txBody>
      </p:sp>
    </p:spTree>
    <p:extLst>
      <p:ext uri="{BB962C8B-B14F-4D97-AF65-F5344CB8AC3E}">
        <p14:creationId xmlns:p14="http://schemas.microsoft.com/office/powerpoint/2010/main" val="245747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nSpc>
                <a:spcPct val="90000"/>
              </a:lnSpc>
              <a:buClr>
                <a:srgbClr val="CC9900"/>
              </a:buClr>
              <a:buSzPct val="65000"/>
              <a:buNone/>
            </a:pPr>
            <a:r>
              <a:rPr lang="tr-TR" altLang="tr-TR" sz="2400" b="1" kern="0" dirty="0">
                <a:solidFill>
                  <a:srgbClr val="000000"/>
                </a:solidFill>
                <a:latin typeface="Times New Roman" pitchFamily="18" charset="0"/>
              </a:rPr>
              <a:t>Tanı Yöntemleri: </a:t>
            </a:r>
            <a:r>
              <a:rPr lang="tr-TR" altLang="tr-TR" sz="2400" kern="0" dirty="0">
                <a:solidFill>
                  <a:srgbClr val="000000"/>
                </a:solidFill>
                <a:latin typeface="Times New Roman" pitchFamily="18" charset="0"/>
              </a:rPr>
              <a:t>Göğüs </a:t>
            </a:r>
            <a:r>
              <a:rPr lang="tr-TR" altLang="tr-TR" sz="2400" kern="0" dirty="0" err="1">
                <a:solidFill>
                  <a:srgbClr val="000000"/>
                </a:solidFill>
                <a:latin typeface="Times New Roman" pitchFamily="18" charset="0"/>
              </a:rPr>
              <a:t>grafileri</a:t>
            </a:r>
            <a:r>
              <a:rPr lang="tr-TR" altLang="tr-TR" sz="2400" kern="0" dirty="0">
                <a:solidFill>
                  <a:srgbClr val="000000"/>
                </a:solidFill>
                <a:latin typeface="Times New Roman" pitchFamily="18" charset="0"/>
              </a:rPr>
              <a:t>, EKG, kalp </a:t>
            </a:r>
            <a:r>
              <a:rPr lang="tr-TR" altLang="tr-TR" sz="2400" kern="0" dirty="0" err="1">
                <a:solidFill>
                  <a:srgbClr val="000000"/>
                </a:solidFill>
                <a:latin typeface="Times New Roman" pitchFamily="18" charset="0"/>
              </a:rPr>
              <a:t>kateterizasyonu</a:t>
            </a:r>
            <a:r>
              <a:rPr lang="tr-TR" altLang="tr-TR" sz="2400" kern="0" dirty="0">
                <a:solidFill>
                  <a:srgbClr val="000000"/>
                </a:solidFill>
                <a:latin typeface="Times New Roman" pitchFamily="18" charset="0"/>
              </a:rPr>
              <a:t>, sol </a:t>
            </a:r>
            <a:r>
              <a:rPr lang="tr-TR" altLang="tr-TR" sz="2400" kern="0" dirty="0" err="1">
                <a:solidFill>
                  <a:srgbClr val="000000"/>
                </a:solidFill>
                <a:latin typeface="Times New Roman" pitchFamily="18" charset="0"/>
              </a:rPr>
              <a:t>anjiokardiogram</a:t>
            </a:r>
            <a:r>
              <a:rPr lang="tr-TR" altLang="tr-TR" sz="2400" kern="0" dirty="0">
                <a:solidFill>
                  <a:srgbClr val="000000"/>
                </a:solidFill>
                <a:latin typeface="Times New Roman" pitchFamily="18" charset="0"/>
              </a:rPr>
              <a:t> yapılır. </a:t>
            </a:r>
          </a:p>
          <a:p>
            <a:pPr lvl="0">
              <a:lnSpc>
                <a:spcPct val="90000"/>
              </a:lnSpc>
              <a:buClr>
                <a:srgbClr val="CC9900"/>
              </a:buClr>
              <a:buSzPct val="65000"/>
              <a:buFont typeface="Wingdings" pitchFamily="2" charset="2"/>
              <a:buChar char="n"/>
            </a:pPr>
            <a:endParaRPr lang="tr-TR" altLang="tr-TR" sz="2400" b="1" kern="0" dirty="0">
              <a:solidFill>
                <a:srgbClr val="000000"/>
              </a:solidFill>
              <a:latin typeface="Times New Roman" pitchFamily="18" charset="0"/>
            </a:endParaRPr>
          </a:p>
          <a:p>
            <a:pPr lvl="0">
              <a:lnSpc>
                <a:spcPct val="90000"/>
              </a:lnSpc>
              <a:buClr>
                <a:srgbClr val="CC9900"/>
              </a:buClr>
              <a:buSzPct val="65000"/>
              <a:buNone/>
            </a:pPr>
            <a:r>
              <a:rPr lang="tr-TR" altLang="tr-TR" sz="2400" b="1" kern="0" dirty="0">
                <a:solidFill>
                  <a:srgbClr val="000000"/>
                </a:solidFill>
                <a:latin typeface="Times New Roman" pitchFamily="18" charset="0"/>
              </a:rPr>
              <a:t>Komplikasyonlar: </a:t>
            </a:r>
            <a:r>
              <a:rPr lang="tr-TR" altLang="tr-TR" sz="2400" kern="0" dirty="0">
                <a:solidFill>
                  <a:srgbClr val="000000"/>
                </a:solidFill>
                <a:latin typeface="Times New Roman" pitchFamily="18" charset="0"/>
              </a:rPr>
              <a:t>Kapanmayan VSD vakalarında anemi, enfeksiyonlar, kalp yetersizliği ve gelişme gerilikleri görülür. </a:t>
            </a:r>
          </a:p>
          <a:p>
            <a:pPr lvl="0">
              <a:lnSpc>
                <a:spcPct val="90000"/>
              </a:lnSpc>
              <a:buClr>
                <a:srgbClr val="CC9900"/>
              </a:buClr>
              <a:buSzPct val="65000"/>
              <a:buFont typeface="Wingdings" pitchFamily="2" charset="2"/>
              <a:buChar char="n"/>
            </a:pPr>
            <a:endParaRPr lang="tr-TR" altLang="tr-TR" sz="2400" kern="0" dirty="0">
              <a:solidFill>
                <a:srgbClr val="000000"/>
              </a:solidFill>
              <a:latin typeface="Times New Roman" pitchFamily="18" charset="0"/>
            </a:endParaRPr>
          </a:p>
          <a:p>
            <a:pPr lvl="0">
              <a:lnSpc>
                <a:spcPct val="90000"/>
              </a:lnSpc>
              <a:buClr>
                <a:srgbClr val="CC9900"/>
              </a:buClr>
              <a:buSzPct val="65000"/>
              <a:buNone/>
            </a:pPr>
            <a:r>
              <a:rPr lang="tr-TR" altLang="tr-TR" sz="2400" b="1" kern="0" dirty="0">
                <a:solidFill>
                  <a:srgbClr val="000000"/>
                </a:solidFill>
                <a:latin typeface="Times New Roman" pitchFamily="18" charset="0"/>
              </a:rPr>
              <a:t>Tedavi: </a:t>
            </a:r>
            <a:r>
              <a:rPr lang="tr-TR" altLang="tr-TR" sz="2400" kern="0" dirty="0">
                <a:solidFill>
                  <a:srgbClr val="000000"/>
                </a:solidFill>
                <a:latin typeface="Times New Roman" pitchFamily="18" charset="0"/>
              </a:rPr>
              <a:t>Küçük </a:t>
            </a:r>
            <a:r>
              <a:rPr lang="tr-TR" altLang="tr-TR" sz="2400" kern="0" dirty="0" err="1">
                <a:solidFill>
                  <a:srgbClr val="000000"/>
                </a:solidFill>
                <a:latin typeface="Times New Roman" pitchFamily="18" charset="0"/>
              </a:rPr>
              <a:t>defeklerde</a:t>
            </a:r>
            <a:r>
              <a:rPr lang="tr-TR" altLang="tr-TR" sz="2400" kern="0" dirty="0">
                <a:solidFill>
                  <a:srgbClr val="000000"/>
                </a:solidFill>
                <a:latin typeface="Times New Roman" pitchFamily="18" charset="0"/>
              </a:rPr>
              <a:t> tedavi gerekmez. Büyük </a:t>
            </a:r>
            <a:r>
              <a:rPr lang="tr-TR" altLang="tr-TR" sz="2400" kern="0" dirty="0" err="1">
                <a:solidFill>
                  <a:srgbClr val="000000"/>
                </a:solidFill>
                <a:latin typeface="Times New Roman" pitchFamily="18" charset="0"/>
              </a:rPr>
              <a:t>defeklerde</a:t>
            </a:r>
            <a:r>
              <a:rPr lang="tr-TR" altLang="tr-TR" sz="2400" kern="0" dirty="0">
                <a:solidFill>
                  <a:srgbClr val="000000"/>
                </a:solidFill>
                <a:latin typeface="Times New Roman" pitchFamily="18" charset="0"/>
              </a:rPr>
              <a:t> önce enfeksiyonlar ve yetmezlik kontrol altına alınır, eğer başarılı olunursa delik ilk yıllarda küçülebilmektedir. Aksi durumlarda tedavi cerrahidir. </a:t>
            </a:r>
          </a:p>
          <a:p>
            <a:endParaRPr lang="tr-TR" dirty="0"/>
          </a:p>
        </p:txBody>
      </p:sp>
    </p:spTree>
    <p:extLst>
      <p:ext uri="{BB962C8B-B14F-4D97-AF65-F5344CB8AC3E}">
        <p14:creationId xmlns:p14="http://schemas.microsoft.com/office/powerpoint/2010/main" val="3692602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nSpc>
                <a:spcPct val="90000"/>
              </a:lnSpc>
              <a:buClr>
                <a:srgbClr val="CC9900"/>
              </a:buClr>
              <a:buSzPct val="65000"/>
              <a:buNone/>
            </a:pPr>
            <a:r>
              <a:rPr lang="tr-TR" altLang="tr-TR" b="1" kern="0" dirty="0" err="1" smtClean="0">
                <a:solidFill>
                  <a:srgbClr val="000000"/>
                </a:solidFill>
                <a:latin typeface="Times New Roman" pitchFamily="18" charset="0"/>
              </a:rPr>
              <a:t>Atrial</a:t>
            </a:r>
            <a:r>
              <a:rPr lang="tr-TR" altLang="tr-TR" b="1" kern="0" dirty="0" smtClean="0">
                <a:solidFill>
                  <a:srgbClr val="000000"/>
                </a:solidFill>
                <a:latin typeface="Times New Roman" pitchFamily="18" charset="0"/>
              </a:rPr>
              <a:t> </a:t>
            </a:r>
            <a:r>
              <a:rPr lang="tr-TR" altLang="tr-TR" b="1" kern="0" dirty="0" err="1" smtClean="0">
                <a:solidFill>
                  <a:srgbClr val="000000"/>
                </a:solidFill>
                <a:latin typeface="Times New Roman" pitchFamily="18" charset="0"/>
              </a:rPr>
              <a:t>Septal</a:t>
            </a:r>
            <a:r>
              <a:rPr lang="tr-TR" altLang="tr-TR" b="1" kern="0" dirty="0" smtClean="0">
                <a:solidFill>
                  <a:srgbClr val="000000"/>
                </a:solidFill>
                <a:latin typeface="Times New Roman" pitchFamily="18" charset="0"/>
              </a:rPr>
              <a:t> </a:t>
            </a:r>
            <a:r>
              <a:rPr lang="tr-TR" altLang="tr-TR" b="1" kern="0" dirty="0" err="1" smtClean="0">
                <a:solidFill>
                  <a:srgbClr val="000000"/>
                </a:solidFill>
                <a:latin typeface="Times New Roman" pitchFamily="18" charset="0"/>
              </a:rPr>
              <a:t>Defekt</a:t>
            </a:r>
            <a:r>
              <a:rPr lang="tr-TR" altLang="tr-TR" b="1" kern="0" dirty="0" smtClean="0">
                <a:solidFill>
                  <a:srgbClr val="000000"/>
                </a:solidFill>
                <a:latin typeface="Times New Roman" pitchFamily="18" charset="0"/>
              </a:rPr>
              <a:t> (ASD):</a:t>
            </a:r>
          </a:p>
          <a:p>
            <a:pPr lvl="0">
              <a:lnSpc>
                <a:spcPct val="90000"/>
              </a:lnSpc>
              <a:buClr>
                <a:srgbClr val="CC9900"/>
              </a:buClr>
              <a:buSzPct val="65000"/>
              <a:buFont typeface="Wingdings" pitchFamily="2" charset="2"/>
              <a:buChar char="n"/>
            </a:pPr>
            <a:r>
              <a:rPr lang="tr-TR" altLang="tr-TR" sz="2000" kern="0" dirty="0" err="1" smtClean="0">
                <a:solidFill>
                  <a:srgbClr val="000000"/>
                </a:solidFill>
                <a:latin typeface="Times New Roman" pitchFamily="18" charset="0"/>
              </a:rPr>
              <a:t>Arterioventriküler</a:t>
            </a:r>
            <a:r>
              <a:rPr lang="tr-TR" altLang="tr-TR" sz="2000" kern="0" dirty="0" smtClean="0">
                <a:solidFill>
                  <a:srgbClr val="000000"/>
                </a:solidFill>
                <a:latin typeface="Times New Roman" pitchFamily="18" charset="0"/>
              </a:rPr>
              <a:t> kanalın gelişim bozukluğu sonucu, </a:t>
            </a:r>
            <a:r>
              <a:rPr lang="tr-TR" altLang="tr-TR" sz="2000" kern="0" dirty="0" err="1" smtClean="0">
                <a:solidFill>
                  <a:srgbClr val="000000"/>
                </a:solidFill>
                <a:latin typeface="Times New Roman" pitchFamily="18" charset="0"/>
              </a:rPr>
              <a:t>arterioventriküler</a:t>
            </a:r>
            <a:r>
              <a:rPr lang="tr-TR" altLang="tr-TR" sz="2000" kern="0" dirty="0" smtClean="0">
                <a:solidFill>
                  <a:srgbClr val="000000"/>
                </a:solidFill>
                <a:latin typeface="Times New Roman" pitchFamily="18" charset="0"/>
              </a:rPr>
              <a:t> </a:t>
            </a:r>
            <a:r>
              <a:rPr lang="tr-TR" altLang="tr-TR" sz="2000" kern="0" dirty="0" err="1" smtClean="0">
                <a:solidFill>
                  <a:srgbClr val="000000"/>
                </a:solidFill>
                <a:latin typeface="Times New Roman" pitchFamily="18" charset="0"/>
              </a:rPr>
              <a:t>septumda</a:t>
            </a:r>
            <a:r>
              <a:rPr lang="tr-TR" altLang="tr-TR" sz="2000" kern="0" dirty="0" smtClean="0">
                <a:solidFill>
                  <a:srgbClr val="000000"/>
                </a:solidFill>
                <a:latin typeface="Times New Roman" pitchFamily="18" charset="0"/>
              </a:rPr>
              <a:t> ve </a:t>
            </a:r>
            <a:r>
              <a:rPr lang="tr-TR" altLang="tr-TR" sz="2000" kern="0" dirty="0" err="1" smtClean="0">
                <a:solidFill>
                  <a:srgbClr val="000000"/>
                </a:solidFill>
                <a:latin typeface="Times New Roman" pitchFamily="18" charset="0"/>
              </a:rPr>
              <a:t>arterioventriküler</a:t>
            </a:r>
            <a:r>
              <a:rPr lang="tr-TR" altLang="tr-TR" sz="2000" kern="0" dirty="0" smtClean="0">
                <a:solidFill>
                  <a:srgbClr val="000000"/>
                </a:solidFill>
                <a:latin typeface="Times New Roman" pitchFamily="18" charset="0"/>
              </a:rPr>
              <a:t> kapaklarda bir ya da birden fazla </a:t>
            </a:r>
            <a:r>
              <a:rPr lang="tr-TR" altLang="tr-TR" sz="2000" kern="0" dirty="0" err="1" smtClean="0">
                <a:solidFill>
                  <a:srgbClr val="000000"/>
                </a:solidFill>
                <a:latin typeface="Times New Roman" pitchFamily="18" charset="0"/>
              </a:rPr>
              <a:t>defekt</a:t>
            </a:r>
            <a:r>
              <a:rPr lang="tr-TR" altLang="tr-TR" sz="2000" kern="0" dirty="0" smtClean="0">
                <a:solidFill>
                  <a:srgbClr val="000000"/>
                </a:solidFill>
                <a:latin typeface="Times New Roman" pitchFamily="18" charset="0"/>
              </a:rPr>
              <a:t> (delik) oluşur</a:t>
            </a:r>
          </a:p>
          <a:p>
            <a:pPr lvl="0">
              <a:lnSpc>
                <a:spcPct val="90000"/>
              </a:lnSpc>
              <a:buClr>
                <a:srgbClr val="CC9900"/>
              </a:buClr>
              <a:buSzPct val="65000"/>
              <a:buFont typeface="Wingdings" pitchFamily="2" charset="2"/>
              <a:buChar char="n"/>
            </a:pPr>
            <a:r>
              <a:rPr lang="tr-TR" altLang="tr-TR" sz="2000" kern="0" dirty="0" err="1" smtClean="0">
                <a:solidFill>
                  <a:srgbClr val="000000"/>
                </a:solidFill>
                <a:latin typeface="Times New Roman" pitchFamily="18" charset="0"/>
              </a:rPr>
              <a:t>Atriumlar</a:t>
            </a:r>
            <a:r>
              <a:rPr lang="tr-TR" altLang="tr-TR" sz="2000" kern="0" dirty="0" smtClean="0">
                <a:solidFill>
                  <a:srgbClr val="000000"/>
                </a:solidFill>
                <a:latin typeface="Times New Roman" pitchFamily="18" charset="0"/>
              </a:rPr>
              <a:t> arasında bulunan </a:t>
            </a:r>
            <a:r>
              <a:rPr lang="tr-TR" altLang="tr-TR" sz="2000" kern="0" dirty="0" err="1" smtClean="0">
                <a:solidFill>
                  <a:srgbClr val="000000"/>
                </a:solidFill>
                <a:latin typeface="Times New Roman" pitchFamily="18" charset="0"/>
              </a:rPr>
              <a:t>defektten</a:t>
            </a:r>
            <a:r>
              <a:rPr lang="tr-TR" altLang="tr-TR" sz="2000" kern="0" dirty="0" smtClean="0">
                <a:solidFill>
                  <a:srgbClr val="000000"/>
                </a:solidFill>
                <a:latin typeface="Times New Roman" pitchFamily="18" charset="0"/>
              </a:rPr>
              <a:t>, sol </a:t>
            </a:r>
            <a:r>
              <a:rPr lang="tr-TR" altLang="tr-TR" sz="2000" kern="0" dirty="0" err="1" smtClean="0">
                <a:solidFill>
                  <a:srgbClr val="000000"/>
                </a:solidFill>
                <a:latin typeface="Times New Roman" pitchFamily="18" charset="0"/>
              </a:rPr>
              <a:t>atriumdaki</a:t>
            </a:r>
            <a:r>
              <a:rPr lang="tr-TR" altLang="tr-TR" sz="2000" kern="0" dirty="0" smtClean="0">
                <a:solidFill>
                  <a:srgbClr val="000000"/>
                </a:solidFill>
                <a:latin typeface="Times New Roman" pitchFamily="18" charset="0"/>
              </a:rPr>
              <a:t> temiz kanın bir miktarı sağ </a:t>
            </a:r>
            <a:r>
              <a:rPr lang="tr-TR" altLang="tr-TR" sz="2000" kern="0" dirty="0" err="1" smtClean="0">
                <a:solidFill>
                  <a:srgbClr val="000000"/>
                </a:solidFill>
                <a:latin typeface="Times New Roman" pitchFamily="18" charset="0"/>
              </a:rPr>
              <a:t>atriuma</a:t>
            </a:r>
            <a:r>
              <a:rPr lang="tr-TR" altLang="tr-TR" sz="2000" kern="0" dirty="0" smtClean="0">
                <a:solidFill>
                  <a:srgbClr val="000000"/>
                </a:solidFill>
                <a:latin typeface="Times New Roman" pitchFamily="18" charset="0"/>
              </a:rPr>
              <a:t> kaçar, bu kaçan kan sağ </a:t>
            </a:r>
            <a:r>
              <a:rPr lang="tr-TR" altLang="tr-TR" sz="2000" kern="0" dirty="0" err="1" smtClean="0">
                <a:solidFill>
                  <a:srgbClr val="000000"/>
                </a:solidFill>
                <a:latin typeface="Times New Roman" pitchFamily="18" charset="0"/>
              </a:rPr>
              <a:t>ventrikül</a:t>
            </a:r>
            <a:r>
              <a:rPr lang="tr-TR" altLang="tr-TR" sz="2000" kern="0" dirty="0" smtClean="0">
                <a:solidFill>
                  <a:srgbClr val="000000"/>
                </a:solidFill>
                <a:latin typeface="Times New Roman" pitchFamily="18" charset="0"/>
              </a:rPr>
              <a:t> tarafından akciğerlere pompalanır. Böylece </a:t>
            </a:r>
            <a:r>
              <a:rPr lang="tr-TR" altLang="tr-TR" sz="2000" kern="0" dirty="0" err="1" smtClean="0">
                <a:solidFill>
                  <a:srgbClr val="000000"/>
                </a:solidFill>
                <a:latin typeface="Times New Roman" pitchFamily="18" charset="0"/>
              </a:rPr>
              <a:t>pulmoner</a:t>
            </a:r>
            <a:r>
              <a:rPr lang="tr-TR" altLang="tr-TR" sz="2000" kern="0" dirty="0" smtClean="0">
                <a:solidFill>
                  <a:srgbClr val="000000"/>
                </a:solidFill>
                <a:latin typeface="Times New Roman" pitchFamily="18" charset="0"/>
              </a:rPr>
              <a:t> kan akımı sistemik kan akımının iki katı olur </a:t>
            </a:r>
          </a:p>
          <a:p>
            <a:endParaRPr lang="tr-TR" dirty="0"/>
          </a:p>
        </p:txBody>
      </p:sp>
      <p:pic>
        <p:nvPicPr>
          <p:cNvPr id="6" name="Picture 5" descr="aaa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9215" y="3933056"/>
            <a:ext cx="1890180" cy="2304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742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nSpc>
                <a:spcPct val="80000"/>
              </a:lnSpc>
              <a:buClr>
                <a:srgbClr val="CC9900"/>
              </a:buClr>
              <a:buSzPct val="65000"/>
              <a:buFont typeface="Wingdings" pitchFamily="2" charset="2"/>
              <a:buChar char="n"/>
            </a:pPr>
            <a:r>
              <a:rPr lang="tr-TR" altLang="tr-TR" sz="2400" b="1" kern="0" dirty="0">
                <a:solidFill>
                  <a:srgbClr val="000000"/>
                </a:solidFill>
                <a:latin typeface="Times New Roman" pitchFamily="18" charset="0"/>
              </a:rPr>
              <a:t>Belirtiler ve Bulgular: </a:t>
            </a:r>
            <a:r>
              <a:rPr lang="tr-TR" altLang="tr-TR" sz="2000" kern="0" dirty="0" err="1">
                <a:solidFill>
                  <a:srgbClr val="000000"/>
                </a:solidFill>
                <a:latin typeface="Times New Roman" pitchFamily="18" charset="0"/>
              </a:rPr>
              <a:t>ASD’li</a:t>
            </a:r>
            <a:r>
              <a:rPr lang="tr-TR" altLang="tr-TR" sz="2000" kern="0" dirty="0">
                <a:solidFill>
                  <a:srgbClr val="000000"/>
                </a:solidFill>
                <a:latin typeface="Times New Roman" pitchFamily="18" charset="0"/>
              </a:rPr>
              <a:t> çocuklar çok defa </a:t>
            </a:r>
            <a:r>
              <a:rPr lang="tr-TR" altLang="tr-TR" sz="2000" kern="0" dirty="0" err="1">
                <a:solidFill>
                  <a:srgbClr val="000000"/>
                </a:solidFill>
                <a:latin typeface="Times New Roman" pitchFamily="18" charset="0"/>
              </a:rPr>
              <a:t>asemptomatiktir</a:t>
            </a:r>
            <a:r>
              <a:rPr lang="tr-TR" altLang="tr-TR" sz="2000" kern="0" dirty="0">
                <a:solidFill>
                  <a:srgbClr val="000000"/>
                </a:solidFill>
                <a:latin typeface="Times New Roman" pitchFamily="18" charset="0"/>
              </a:rPr>
              <a:t>. Gelişme geriliği ve kalp yetmezliği nadir görülür. Dinlemede üfürüm bulgusu vardır. </a:t>
            </a:r>
          </a:p>
          <a:p>
            <a:pPr lvl="0">
              <a:lnSpc>
                <a:spcPct val="80000"/>
              </a:lnSpc>
              <a:buClr>
                <a:srgbClr val="CC9900"/>
              </a:buClr>
              <a:buSzPct val="65000"/>
              <a:buFont typeface="Wingdings" pitchFamily="2" charset="2"/>
              <a:buChar char="n"/>
            </a:pPr>
            <a:endParaRPr lang="tr-TR" altLang="tr-TR" sz="2000" kern="0" dirty="0">
              <a:solidFill>
                <a:srgbClr val="000000"/>
              </a:solidFill>
              <a:latin typeface="Times New Roman" pitchFamily="18" charset="0"/>
            </a:endParaRPr>
          </a:p>
          <a:p>
            <a:pPr lvl="0">
              <a:lnSpc>
                <a:spcPct val="80000"/>
              </a:lnSpc>
              <a:buClr>
                <a:srgbClr val="CC9900"/>
              </a:buClr>
              <a:buSzPct val="65000"/>
              <a:buFont typeface="Wingdings" pitchFamily="2" charset="2"/>
              <a:buChar char="n"/>
            </a:pPr>
            <a:r>
              <a:rPr lang="tr-TR" altLang="tr-TR" sz="2400" b="1" kern="0" dirty="0">
                <a:solidFill>
                  <a:srgbClr val="000000"/>
                </a:solidFill>
                <a:latin typeface="Times New Roman" pitchFamily="18" charset="0"/>
              </a:rPr>
              <a:t>Komplikasyonlar: </a:t>
            </a:r>
            <a:r>
              <a:rPr lang="tr-TR" altLang="tr-TR" sz="2000" kern="0" dirty="0">
                <a:solidFill>
                  <a:srgbClr val="000000"/>
                </a:solidFill>
                <a:latin typeface="Times New Roman" pitchFamily="18" charset="0"/>
              </a:rPr>
              <a:t>Çocuklukta çok fazla komplikasyon görülmez. Yirmili yaşlarda </a:t>
            </a:r>
            <a:r>
              <a:rPr lang="tr-TR" altLang="tr-TR" sz="2000" kern="0" dirty="0" err="1">
                <a:solidFill>
                  <a:srgbClr val="000000"/>
                </a:solidFill>
                <a:latin typeface="Times New Roman" pitchFamily="18" charset="0"/>
              </a:rPr>
              <a:t>pulmoner</a:t>
            </a:r>
            <a:r>
              <a:rPr lang="tr-TR" altLang="tr-TR" sz="2000" kern="0" dirty="0">
                <a:solidFill>
                  <a:srgbClr val="000000"/>
                </a:solidFill>
                <a:latin typeface="Times New Roman" pitchFamily="18" charset="0"/>
              </a:rPr>
              <a:t> arter basıncında artma, otuzlu yaşlardan sonra kalp yetmezliği gibi komplikasyonlar ortaya çıkar. </a:t>
            </a:r>
          </a:p>
          <a:p>
            <a:pPr lvl="0">
              <a:lnSpc>
                <a:spcPct val="80000"/>
              </a:lnSpc>
              <a:buClr>
                <a:srgbClr val="CC9900"/>
              </a:buClr>
              <a:buSzPct val="65000"/>
              <a:buFont typeface="Wingdings" pitchFamily="2" charset="2"/>
              <a:buChar char="n"/>
            </a:pPr>
            <a:endParaRPr lang="tr-TR" altLang="tr-TR" sz="2000" kern="0" dirty="0">
              <a:solidFill>
                <a:srgbClr val="000000"/>
              </a:solidFill>
              <a:latin typeface="Times New Roman" pitchFamily="18" charset="0"/>
            </a:endParaRPr>
          </a:p>
          <a:p>
            <a:pPr lvl="0">
              <a:lnSpc>
                <a:spcPct val="80000"/>
              </a:lnSpc>
              <a:buClr>
                <a:srgbClr val="CC9900"/>
              </a:buClr>
              <a:buSzPct val="65000"/>
              <a:buFont typeface="Wingdings" pitchFamily="2" charset="2"/>
              <a:buChar char="n"/>
            </a:pPr>
            <a:r>
              <a:rPr lang="tr-TR" altLang="tr-TR" sz="2400" b="1" kern="0" dirty="0">
                <a:solidFill>
                  <a:srgbClr val="000000"/>
                </a:solidFill>
                <a:latin typeface="Times New Roman" pitchFamily="18" charset="0"/>
              </a:rPr>
              <a:t>Tanı Yöntemleri: </a:t>
            </a:r>
            <a:r>
              <a:rPr lang="tr-TR" altLang="tr-TR" sz="2000" kern="0" dirty="0">
                <a:solidFill>
                  <a:srgbClr val="000000"/>
                </a:solidFill>
                <a:latin typeface="Times New Roman" pitchFamily="18" charset="0"/>
              </a:rPr>
              <a:t>Fizik muayene</a:t>
            </a:r>
            <a:r>
              <a:rPr lang="tr-TR" altLang="tr-TR" sz="2000" b="1" kern="0" dirty="0">
                <a:solidFill>
                  <a:srgbClr val="000000"/>
                </a:solidFill>
                <a:latin typeface="Times New Roman" pitchFamily="18" charset="0"/>
              </a:rPr>
              <a:t>, </a:t>
            </a:r>
            <a:r>
              <a:rPr lang="tr-TR" altLang="tr-TR" sz="2000" kern="0" dirty="0" err="1">
                <a:solidFill>
                  <a:srgbClr val="000000"/>
                </a:solidFill>
                <a:latin typeface="Times New Roman" pitchFamily="18" charset="0"/>
              </a:rPr>
              <a:t>anemnez</a:t>
            </a:r>
            <a:r>
              <a:rPr lang="tr-TR" altLang="tr-TR" sz="2000" kern="0" dirty="0">
                <a:solidFill>
                  <a:srgbClr val="000000"/>
                </a:solidFill>
                <a:latin typeface="Times New Roman" pitchFamily="18" charset="0"/>
              </a:rPr>
              <a:t>, göğüs </a:t>
            </a:r>
            <a:r>
              <a:rPr lang="tr-TR" altLang="tr-TR" sz="2000" kern="0" dirty="0" err="1">
                <a:solidFill>
                  <a:srgbClr val="000000"/>
                </a:solidFill>
                <a:latin typeface="Times New Roman" pitchFamily="18" charset="0"/>
              </a:rPr>
              <a:t>grafileri</a:t>
            </a:r>
            <a:r>
              <a:rPr lang="tr-TR" altLang="tr-TR" sz="2000" kern="0" dirty="0">
                <a:solidFill>
                  <a:srgbClr val="000000"/>
                </a:solidFill>
                <a:latin typeface="Times New Roman" pitchFamily="18" charset="0"/>
              </a:rPr>
              <a:t>, EKG tanı koymada yardımcı olur. </a:t>
            </a:r>
          </a:p>
          <a:p>
            <a:pPr lvl="0">
              <a:lnSpc>
                <a:spcPct val="80000"/>
              </a:lnSpc>
              <a:buClr>
                <a:srgbClr val="CC9900"/>
              </a:buClr>
              <a:buSzPct val="65000"/>
              <a:buFont typeface="Wingdings" pitchFamily="2" charset="2"/>
              <a:buChar char="n"/>
            </a:pPr>
            <a:endParaRPr lang="tr-TR" altLang="tr-TR" sz="2000" kern="0" dirty="0">
              <a:solidFill>
                <a:srgbClr val="000000"/>
              </a:solidFill>
              <a:latin typeface="Times New Roman" pitchFamily="18" charset="0"/>
            </a:endParaRPr>
          </a:p>
          <a:p>
            <a:pPr lvl="0">
              <a:lnSpc>
                <a:spcPct val="80000"/>
              </a:lnSpc>
              <a:buClr>
                <a:srgbClr val="CC9900"/>
              </a:buClr>
              <a:buSzPct val="65000"/>
              <a:buFont typeface="Wingdings" pitchFamily="2" charset="2"/>
              <a:buChar char="n"/>
            </a:pPr>
            <a:r>
              <a:rPr lang="tr-TR" altLang="tr-TR" sz="2400" b="1" kern="0" dirty="0">
                <a:solidFill>
                  <a:srgbClr val="000000"/>
                </a:solidFill>
                <a:latin typeface="Times New Roman" pitchFamily="18" charset="0"/>
              </a:rPr>
              <a:t>Tedavi: </a:t>
            </a:r>
            <a:r>
              <a:rPr lang="tr-TR" altLang="tr-TR" sz="2000" kern="0" dirty="0" err="1">
                <a:solidFill>
                  <a:srgbClr val="000000"/>
                </a:solidFill>
                <a:latin typeface="Times New Roman" pitchFamily="18" charset="0"/>
              </a:rPr>
              <a:t>ASD’li</a:t>
            </a:r>
            <a:r>
              <a:rPr lang="tr-TR" altLang="tr-TR" sz="2000" kern="0" dirty="0">
                <a:solidFill>
                  <a:srgbClr val="000000"/>
                </a:solidFill>
                <a:latin typeface="Times New Roman" pitchFamily="18" charset="0"/>
              </a:rPr>
              <a:t> çocuklarda </a:t>
            </a:r>
            <a:r>
              <a:rPr lang="tr-TR" altLang="tr-TR" sz="2000" kern="0" dirty="0" err="1">
                <a:solidFill>
                  <a:srgbClr val="000000"/>
                </a:solidFill>
                <a:latin typeface="Times New Roman" pitchFamily="18" charset="0"/>
              </a:rPr>
              <a:t>defektin</a:t>
            </a:r>
            <a:r>
              <a:rPr lang="tr-TR" altLang="tr-TR" sz="2000" kern="0" dirty="0">
                <a:solidFill>
                  <a:srgbClr val="000000"/>
                </a:solidFill>
                <a:latin typeface="Times New Roman" pitchFamily="18" charset="0"/>
              </a:rPr>
              <a:t> okul öncesi ameliyatla kapatılması önerilir. Ameliyat açık kalp yöntemi ile yapılır. </a:t>
            </a:r>
          </a:p>
          <a:p>
            <a:pPr lvl="0">
              <a:lnSpc>
                <a:spcPct val="80000"/>
              </a:lnSpc>
              <a:buClr>
                <a:srgbClr val="CC9900"/>
              </a:buClr>
              <a:buSzPct val="65000"/>
              <a:buFont typeface="Wingdings" pitchFamily="2" charset="2"/>
              <a:buChar char="n"/>
            </a:pPr>
            <a:endParaRPr lang="tr-TR" altLang="tr-TR" sz="2000" kern="0" dirty="0">
              <a:solidFill>
                <a:srgbClr val="000000"/>
              </a:solidFill>
              <a:latin typeface="Times New Roman" pitchFamily="18" charset="0"/>
            </a:endParaRPr>
          </a:p>
          <a:p>
            <a:endParaRPr lang="tr-TR" dirty="0"/>
          </a:p>
        </p:txBody>
      </p:sp>
    </p:spTree>
    <p:extLst>
      <p:ext uri="{BB962C8B-B14F-4D97-AF65-F5344CB8AC3E}">
        <p14:creationId xmlns:p14="http://schemas.microsoft.com/office/powerpoint/2010/main" val="3352828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tr-TR" altLang="tr-TR" sz="3200" b="1" smtClean="0">
                <a:latin typeface="Times New Roman" pitchFamily="18" charset="0"/>
              </a:rPr>
              <a:t>Patent Ductus Arteriozus (PDA)</a:t>
            </a:r>
            <a:r>
              <a:rPr lang="tr-TR" altLang="tr-TR" smtClean="0"/>
              <a:t> </a:t>
            </a:r>
          </a:p>
        </p:txBody>
      </p:sp>
      <p:sp>
        <p:nvSpPr>
          <p:cNvPr id="29699" name="Rectangle 3"/>
          <p:cNvSpPr>
            <a:spLocks noGrp="1" noChangeArrowheads="1"/>
          </p:cNvSpPr>
          <p:nvPr>
            <p:ph type="body" sz="half" idx="1"/>
          </p:nvPr>
        </p:nvSpPr>
        <p:spPr>
          <a:xfrm>
            <a:off x="395288" y="1125538"/>
            <a:ext cx="4111625" cy="5256212"/>
          </a:xfrm>
        </p:spPr>
        <p:txBody>
          <a:bodyPr/>
          <a:lstStyle/>
          <a:p>
            <a:pPr eaLnBrk="1" hangingPunct="1">
              <a:lnSpc>
                <a:spcPct val="90000"/>
              </a:lnSpc>
            </a:pPr>
            <a:r>
              <a:rPr lang="tr-TR" altLang="tr-TR" sz="1800" smtClean="0">
                <a:latin typeface="Times New Roman" pitchFamily="18" charset="0"/>
              </a:rPr>
              <a:t>Ductus arteriosusun, (kalpten çıkan iki büyük atardamar arasındaki açıklık) doğumdan sonra kapanmaması sonucu oluşan bir anomalidir</a:t>
            </a:r>
          </a:p>
          <a:p>
            <a:pPr eaLnBrk="1" hangingPunct="1">
              <a:lnSpc>
                <a:spcPct val="90000"/>
              </a:lnSpc>
            </a:pPr>
            <a:r>
              <a:rPr lang="tr-TR" altLang="tr-TR" sz="1800" smtClean="0">
                <a:latin typeface="Times New Roman" pitchFamily="18" charset="0"/>
              </a:rPr>
              <a:t>Ductus arteriosus, fetal hayatta aort büyüklüğündedir. Fetal yaşamın sonuna doğru fonksiyonunu kaybetmeye ve küçülmeye başlar</a:t>
            </a:r>
          </a:p>
          <a:p>
            <a:pPr eaLnBrk="1" hangingPunct="1">
              <a:lnSpc>
                <a:spcPct val="90000"/>
              </a:lnSpc>
            </a:pPr>
            <a:r>
              <a:rPr lang="tr-TR" altLang="tr-TR" sz="1800" smtClean="0">
                <a:latin typeface="Times New Roman" pitchFamily="18" charset="0"/>
              </a:rPr>
              <a:t>Normal şartlarda doğumdan hemen sonra kapanır. Ductus arteriosusun kapanmaması halinde sol ventrikül hem sistemik dolaşıma yeterli kanı sağlamak hem de aradaki delik nedeniyle pulmoner artere kan kaçışını karşılamak üzere çok çalışır</a:t>
            </a:r>
          </a:p>
          <a:p>
            <a:pPr eaLnBrk="1" hangingPunct="1">
              <a:lnSpc>
                <a:spcPct val="90000"/>
              </a:lnSpc>
            </a:pPr>
            <a:r>
              <a:rPr lang="tr-TR" altLang="tr-TR" sz="1800" smtClean="0">
                <a:latin typeface="Times New Roman" pitchFamily="18" charset="0"/>
              </a:rPr>
              <a:t>Buna bağlı olarak sol atrium ve sol ventrikül genişler hipertrofiye uğrar. Hastalık tablosunda da buna bağlı olarak bir çok patoloji görülür. </a:t>
            </a:r>
          </a:p>
        </p:txBody>
      </p:sp>
      <p:pic>
        <p:nvPicPr>
          <p:cNvPr id="29700"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24450" y="1052513"/>
            <a:ext cx="3663950" cy="4897437"/>
          </a:xfrm>
          <a:noFill/>
        </p:spPr>
      </p:pic>
    </p:spTree>
    <p:extLst>
      <p:ext uri="{BB962C8B-B14F-4D97-AF65-F5344CB8AC3E}">
        <p14:creationId xmlns:p14="http://schemas.microsoft.com/office/powerpoint/2010/main" val="13200353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tr-TR" altLang="tr-TR" smtClean="0"/>
          </a:p>
        </p:txBody>
      </p:sp>
      <p:sp>
        <p:nvSpPr>
          <p:cNvPr id="30723" name="Rectangle 3"/>
          <p:cNvSpPr>
            <a:spLocks noGrp="1" noChangeArrowheads="1"/>
          </p:cNvSpPr>
          <p:nvPr>
            <p:ph type="body" idx="1"/>
          </p:nvPr>
        </p:nvSpPr>
        <p:spPr/>
        <p:txBody>
          <a:bodyPr/>
          <a:lstStyle/>
          <a:p>
            <a:pPr eaLnBrk="1" hangingPunct="1"/>
            <a:r>
              <a:rPr lang="tr-TR" altLang="tr-TR" sz="2400" b="1" smtClean="0">
                <a:latin typeface="Times New Roman" pitchFamily="18" charset="0"/>
              </a:rPr>
              <a:t>Belirtiler ve Bulgular: </a:t>
            </a:r>
            <a:r>
              <a:rPr lang="tr-TR" altLang="tr-TR" sz="2400" smtClean="0">
                <a:latin typeface="Times New Roman" pitchFamily="18" charset="0"/>
              </a:rPr>
              <a:t>Küçük ductus (delik) vakaları asemptomatiktir. Ductusun büyük olduğu vakarda görülen semptomlar;</a:t>
            </a:r>
          </a:p>
          <a:p>
            <a:pPr eaLnBrk="1" hangingPunct="1"/>
            <a:r>
              <a:rPr lang="tr-TR" altLang="tr-TR" sz="2400" smtClean="0">
                <a:latin typeface="Times New Roman" pitchFamily="18" charset="0"/>
              </a:rPr>
              <a:t>Sık solunum yolu enfeksiyonları, </a:t>
            </a:r>
          </a:p>
          <a:p>
            <a:pPr eaLnBrk="1" hangingPunct="1"/>
            <a:r>
              <a:rPr lang="tr-TR" altLang="tr-TR" sz="2400" smtClean="0">
                <a:latin typeface="Times New Roman" pitchFamily="18" charset="0"/>
              </a:rPr>
              <a:t>Fiziki gelişimde gerilik, </a:t>
            </a:r>
          </a:p>
          <a:p>
            <a:pPr eaLnBrk="1" hangingPunct="1"/>
            <a:r>
              <a:rPr lang="tr-TR" altLang="tr-TR" sz="2400" smtClean="0">
                <a:latin typeface="Times New Roman" pitchFamily="18" charset="0"/>
              </a:rPr>
              <a:t>Fizik muayenede üfürüm, </a:t>
            </a:r>
          </a:p>
          <a:p>
            <a:pPr eaLnBrk="1" hangingPunct="1"/>
            <a:r>
              <a:rPr lang="tr-TR" altLang="tr-TR" sz="2400" smtClean="0">
                <a:latin typeface="Times New Roman" pitchFamily="18" charset="0"/>
              </a:rPr>
              <a:t>Geniş nabız basıncı. </a:t>
            </a:r>
          </a:p>
          <a:p>
            <a:pPr eaLnBrk="1" hangingPunct="1">
              <a:buFont typeface="Wingdings" pitchFamily="2" charset="2"/>
              <a:buNone/>
            </a:pPr>
            <a:endParaRPr lang="tr-TR" altLang="tr-TR" sz="2400" b="1" smtClean="0">
              <a:latin typeface="Times New Roman" pitchFamily="18" charset="0"/>
            </a:endParaRPr>
          </a:p>
          <a:p>
            <a:pPr eaLnBrk="1" hangingPunct="1">
              <a:buFont typeface="Wingdings" pitchFamily="2" charset="2"/>
              <a:buNone/>
            </a:pPr>
            <a:r>
              <a:rPr lang="tr-TR" altLang="tr-TR" sz="2400" b="1" smtClean="0">
                <a:latin typeface="Times New Roman" pitchFamily="18" charset="0"/>
              </a:rPr>
              <a:t>Tedavi: </a:t>
            </a:r>
            <a:r>
              <a:rPr lang="tr-TR" altLang="tr-TR" sz="2400" smtClean="0">
                <a:latin typeface="Times New Roman" pitchFamily="18" charset="0"/>
              </a:rPr>
              <a:t>Başlangıçta tıbbi tedavi yapılır.Yanıt vermeyen vakalarda cerrahi tedavi yapılır. </a:t>
            </a:r>
          </a:p>
          <a:p>
            <a:pPr eaLnBrk="1" hangingPunct="1">
              <a:buFont typeface="Wingdings" pitchFamily="2" charset="2"/>
              <a:buNone/>
            </a:pPr>
            <a:endParaRPr lang="tr-TR" altLang="tr-TR" sz="2400" smtClean="0">
              <a:latin typeface="Times New Roman" pitchFamily="18" charset="0"/>
            </a:endParaRPr>
          </a:p>
        </p:txBody>
      </p:sp>
    </p:spTree>
    <p:extLst>
      <p:ext uri="{BB962C8B-B14F-4D97-AF65-F5344CB8AC3E}">
        <p14:creationId xmlns:p14="http://schemas.microsoft.com/office/powerpoint/2010/main" val="13015875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tr-TR" altLang="tr-TR" sz="4000" b="1" smtClean="0">
                <a:latin typeface="Times New Roman" pitchFamily="18" charset="0"/>
              </a:rPr>
              <a:t>Pulmoner Stenoz (Pulmoner Darlık)</a:t>
            </a:r>
            <a:r>
              <a:rPr lang="tr-TR" altLang="tr-TR" smtClean="0"/>
              <a:t> </a:t>
            </a:r>
          </a:p>
        </p:txBody>
      </p:sp>
      <p:sp>
        <p:nvSpPr>
          <p:cNvPr id="31747" name="Rectangle 3"/>
          <p:cNvSpPr>
            <a:spLocks noGrp="1" noChangeArrowheads="1"/>
          </p:cNvSpPr>
          <p:nvPr>
            <p:ph type="body" sz="half" idx="1"/>
          </p:nvPr>
        </p:nvSpPr>
        <p:spPr/>
        <p:txBody>
          <a:bodyPr/>
          <a:lstStyle/>
          <a:p>
            <a:pPr eaLnBrk="1" hangingPunct="1"/>
            <a:r>
              <a:rPr lang="tr-TR" altLang="tr-TR" sz="2000" smtClean="0">
                <a:latin typeface="Times New Roman" pitchFamily="18" charset="0"/>
              </a:rPr>
              <a:t>Pulmoner arter veya bu damarın kapağındaki darlıktır</a:t>
            </a:r>
          </a:p>
          <a:p>
            <a:pPr eaLnBrk="1" hangingPunct="1"/>
            <a:r>
              <a:rPr lang="tr-TR" altLang="tr-TR" sz="2000" smtClean="0">
                <a:latin typeface="Times New Roman" pitchFamily="18" charset="0"/>
              </a:rPr>
              <a:t>Sağ ventrikül dar olan pulmoner arterden veya kapaktan kanı akciğerlere gönderebilmek için daha fazla çalışmak zorunda kalır</a:t>
            </a:r>
          </a:p>
          <a:p>
            <a:pPr eaLnBrk="1" hangingPunct="1"/>
            <a:r>
              <a:rPr lang="tr-TR" altLang="tr-TR" sz="2000" smtClean="0">
                <a:latin typeface="Times New Roman" pitchFamily="18" charset="0"/>
              </a:rPr>
              <a:t>Yeterli kan gidemediği için sağ ventikülde genişleme meydana gelir</a:t>
            </a:r>
          </a:p>
        </p:txBody>
      </p:sp>
      <p:pic>
        <p:nvPicPr>
          <p:cNvPr id="31748"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47813" y="3568700"/>
            <a:ext cx="6119812" cy="2554288"/>
          </a:xfrm>
          <a:noFill/>
        </p:spPr>
      </p:pic>
    </p:spTree>
    <p:extLst>
      <p:ext uri="{BB962C8B-B14F-4D97-AF65-F5344CB8AC3E}">
        <p14:creationId xmlns:p14="http://schemas.microsoft.com/office/powerpoint/2010/main" val="26350272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tr-TR" altLang="tr-TR" smtClean="0"/>
          </a:p>
        </p:txBody>
      </p:sp>
      <p:sp>
        <p:nvSpPr>
          <p:cNvPr id="32771" name="Rectangle 3"/>
          <p:cNvSpPr>
            <a:spLocks noGrp="1" noChangeArrowheads="1"/>
          </p:cNvSpPr>
          <p:nvPr>
            <p:ph type="body" idx="1"/>
          </p:nvPr>
        </p:nvSpPr>
        <p:spPr/>
        <p:txBody>
          <a:bodyPr/>
          <a:lstStyle/>
          <a:p>
            <a:pPr eaLnBrk="1" hangingPunct="1"/>
            <a:r>
              <a:rPr lang="tr-TR" altLang="tr-TR" sz="2000" b="1" smtClean="0">
                <a:latin typeface="Times New Roman" pitchFamily="18" charset="0"/>
              </a:rPr>
              <a:t>Belirtiler ve Bulgular: </a:t>
            </a:r>
            <a:r>
              <a:rPr lang="tr-TR" altLang="tr-TR" sz="2000" smtClean="0">
                <a:latin typeface="Times New Roman" pitchFamily="18" charset="0"/>
              </a:rPr>
              <a:t>Genel olarak bu çocukların fiziki gelişimleri iyidir. Darlığın fazla olduğu durumlarda görülen belirtiler; </a:t>
            </a:r>
          </a:p>
          <a:p>
            <a:pPr eaLnBrk="1" hangingPunct="1">
              <a:buFont typeface="Wingdings" pitchFamily="2" charset="2"/>
              <a:buNone/>
            </a:pPr>
            <a:endParaRPr lang="tr-TR" altLang="tr-TR" sz="2000" smtClean="0">
              <a:latin typeface="Times New Roman" pitchFamily="18" charset="0"/>
            </a:endParaRPr>
          </a:p>
          <a:p>
            <a:pPr eaLnBrk="1" hangingPunct="1"/>
            <a:r>
              <a:rPr lang="tr-TR" altLang="tr-TR" sz="2000" smtClean="0">
                <a:latin typeface="Times New Roman" pitchFamily="18" charset="0"/>
              </a:rPr>
              <a:t>Çabuk yorulma, </a:t>
            </a:r>
          </a:p>
          <a:p>
            <a:pPr eaLnBrk="1" hangingPunct="1"/>
            <a:r>
              <a:rPr lang="tr-TR" altLang="tr-TR" sz="2000" smtClean="0">
                <a:latin typeface="Times New Roman" pitchFamily="18" charset="0"/>
              </a:rPr>
              <a:t>Egzersizle yorulma, </a:t>
            </a:r>
          </a:p>
          <a:p>
            <a:pPr eaLnBrk="1" hangingPunct="1"/>
            <a:r>
              <a:rPr lang="tr-TR" altLang="tr-TR" sz="2000" smtClean="0">
                <a:latin typeface="Times New Roman" pitchFamily="18" charset="0"/>
              </a:rPr>
              <a:t>Siyanoz, </a:t>
            </a:r>
          </a:p>
          <a:p>
            <a:pPr eaLnBrk="1" hangingPunct="1"/>
            <a:r>
              <a:rPr lang="tr-TR" altLang="tr-TR" sz="2000" smtClean="0">
                <a:latin typeface="Times New Roman" pitchFamily="18" charset="0"/>
              </a:rPr>
              <a:t>Dispne, </a:t>
            </a:r>
          </a:p>
          <a:p>
            <a:pPr eaLnBrk="1" hangingPunct="1"/>
            <a:r>
              <a:rPr lang="tr-TR" altLang="tr-TR" sz="2000" smtClean="0">
                <a:latin typeface="Times New Roman" pitchFamily="18" charset="0"/>
              </a:rPr>
              <a:t>Bazen göğüs ağrısı ve senkop, </a:t>
            </a:r>
          </a:p>
          <a:p>
            <a:pPr eaLnBrk="1" hangingPunct="1"/>
            <a:r>
              <a:rPr lang="tr-TR" altLang="tr-TR" sz="2000" smtClean="0">
                <a:latin typeface="Times New Roman" pitchFamily="18" charset="0"/>
              </a:rPr>
              <a:t>Üfürümdür. </a:t>
            </a:r>
          </a:p>
          <a:p>
            <a:pPr eaLnBrk="1" hangingPunct="1">
              <a:buFont typeface="Wingdings" pitchFamily="2" charset="2"/>
              <a:buNone/>
            </a:pPr>
            <a:r>
              <a:rPr lang="tr-TR" altLang="tr-TR" sz="2000" b="1" smtClean="0">
                <a:latin typeface="Times New Roman" pitchFamily="18" charset="0"/>
              </a:rPr>
              <a:t>Tedavi: </a:t>
            </a:r>
            <a:r>
              <a:rPr lang="tr-TR" altLang="tr-TR" sz="2000" smtClean="0">
                <a:latin typeface="Times New Roman" pitchFamily="18" charset="0"/>
              </a:rPr>
              <a:t>Cerrahi tedavi uygulanır. Balon dilatasyonu tercih edilen yöntemdir. </a:t>
            </a:r>
          </a:p>
          <a:p>
            <a:pPr eaLnBrk="1" hangingPunct="1"/>
            <a:endParaRPr lang="tr-TR" altLang="tr-TR" sz="2000" smtClean="0">
              <a:latin typeface="Times New Roman" pitchFamily="18" charset="0"/>
            </a:endParaRPr>
          </a:p>
          <a:p>
            <a:pPr eaLnBrk="1" hangingPunct="1"/>
            <a:endParaRPr lang="tr-TR" altLang="tr-TR" sz="2000" smtClean="0">
              <a:latin typeface="Times New Roman" pitchFamily="18" charset="0"/>
            </a:endParaRPr>
          </a:p>
        </p:txBody>
      </p:sp>
    </p:spTree>
    <p:extLst>
      <p:ext uri="{BB962C8B-B14F-4D97-AF65-F5344CB8AC3E}">
        <p14:creationId xmlns:p14="http://schemas.microsoft.com/office/powerpoint/2010/main" val="5184367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tr-TR" altLang="tr-TR" sz="3600" b="1" smtClean="0">
                <a:latin typeface="Times New Roman" pitchFamily="18" charset="0"/>
              </a:rPr>
              <a:t>Aort Stenozu (Aort Darlığı)</a:t>
            </a:r>
            <a:r>
              <a:rPr lang="tr-TR" altLang="tr-TR" smtClean="0"/>
              <a:t> </a:t>
            </a:r>
          </a:p>
        </p:txBody>
      </p:sp>
      <p:sp>
        <p:nvSpPr>
          <p:cNvPr id="33795" name="Rectangle 3"/>
          <p:cNvSpPr>
            <a:spLocks noGrp="1" noChangeArrowheads="1"/>
          </p:cNvSpPr>
          <p:nvPr>
            <p:ph type="body" sz="half" idx="1"/>
          </p:nvPr>
        </p:nvSpPr>
        <p:spPr/>
        <p:txBody>
          <a:bodyPr/>
          <a:lstStyle/>
          <a:p>
            <a:pPr eaLnBrk="1" hangingPunct="1">
              <a:lnSpc>
                <a:spcPct val="90000"/>
              </a:lnSpc>
            </a:pPr>
            <a:r>
              <a:rPr lang="tr-TR" altLang="tr-TR" sz="2000" smtClean="0">
                <a:latin typeface="Times New Roman" pitchFamily="18" charset="0"/>
              </a:rPr>
              <a:t>Sol ventrikülden kanın atılımını engelleyen darlık nedeniyle oluşan patolojileri kapsar. </a:t>
            </a:r>
          </a:p>
          <a:p>
            <a:pPr eaLnBrk="1" hangingPunct="1">
              <a:lnSpc>
                <a:spcPct val="90000"/>
              </a:lnSpc>
            </a:pPr>
            <a:r>
              <a:rPr lang="tr-TR" altLang="tr-TR" sz="2000" smtClean="0">
                <a:latin typeface="Times New Roman" pitchFamily="18" charset="0"/>
              </a:rPr>
              <a:t>Sol ventrikülün çıkış yolundaki obsrüksiyon, en çok aort kapağı hizasında görülür. </a:t>
            </a:r>
          </a:p>
          <a:p>
            <a:pPr eaLnBrk="1" hangingPunct="1">
              <a:lnSpc>
                <a:spcPct val="90000"/>
              </a:lnSpc>
            </a:pPr>
            <a:r>
              <a:rPr lang="tr-TR" altLang="tr-TR" sz="2000" smtClean="0">
                <a:latin typeface="Times New Roman" pitchFamily="18" charset="0"/>
              </a:rPr>
              <a:t>Sol ventrikül kanı gönderebilmek için daha çok çalışır ve bu nedenlede hipertrofiye uğrar. </a:t>
            </a:r>
          </a:p>
        </p:txBody>
      </p:sp>
      <p:pic>
        <p:nvPicPr>
          <p:cNvPr id="33796"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835150" y="3657600"/>
            <a:ext cx="5976938" cy="2379663"/>
          </a:xfrm>
          <a:noFill/>
        </p:spPr>
      </p:pic>
    </p:spTree>
    <p:extLst>
      <p:ext uri="{BB962C8B-B14F-4D97-AF65-F5344CB8AC3E}">
        <p14:creationId xmlns:p14="http://schemas.microsoft.com/office/powerpoint/2010/main" val="23936817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tr-TR" altLang="tr-TR" smtClean="0"/>
          </a:p>
        </p:txBody>
      </p:sp>
      <p:sp>
        <p:nvSpPr>
          <p:cNvPr id="34819" name="Rectangle 3"/>
          <p:cNvSpPr>
            <a:spLocks noGrp="1" noChangeArrowheads="1"/>
          </p:cNvSpPr>
          <p:nvPr>
            <p:ph type="body" idx="1"/>
          </p:nvPr>
        </p:nvSpPr>
        <p:spPr/>
        <p:txBody>
          <a:bodyPr/>
          <a:lstStyle/>
          <a:p>
            <a:pPr eaLnBrk="1" hangingPunct="1">
              <a:lnSpc>
                <a:spcPct val="80000"/>
              </a:lnSpc>
            </a:pPr>
            <a:r>
              <a:rPr lang="tr-TR" altLang="tr-TR" sz="2400" smtClean="0">
                <a:latin typeface="Times New Roman" pitchFamily="18" charset="0"/>
              </a:rPr>
              <a:t>Küçük yaşlarda hastalık genellikle asemptomatiktir. Yaş ilerledikçe darlığa bağlı olarak kapaklarda kalınlaşma ve kireçlemeler oluşur. </a:t>
            </a:r>
          </a:p>
          <a:p>
            <a:pPr eaLnBrk="1" hangingPunct="1">
              <a:lnSpc>
                <a:spcPct val="80000"/>
              </a:lnSpc>
              <a:buFont typeface="Wingdings" pitchFamily="2" charset="2"/>
              <a:buNone/>
            </a:pPr>
            <a:r>
              <a:rPr lang="tr-TR" altLang="tr-TR" sz="2400" b="1" smtClean="0">
                <a:latin typeface="Times New Roman" pitchFamily="18" charset="0"/>
              </a:rPr>
              <a:t>Belirtiler ve Bulgular:</a:t>
            </a:r>
            <a:endParaRPr lang="tr-TR" altLang="tr-TR" sz="2400" smtClean="0">
              <a:latin typeface="Times New Roman" pitchFamily="18" charset="0"/>
            </a:endParaRPr>
          </a:p>
          <a:p>
            <a:pPr eaLnBrk="1" hangingPunct="1">
              <a:lnSpc>
                <a:spcPct val="80000"/>
              </a:lnSpc>
            </a:pPr>
            <a:r>
              <a:rPr lang="tr-TR" altLang="tr-TR" sz="2400" smtClean="0">
                <a:latin typeface="Times New Roman" pitchFamily="18" charset="0"/>
              </a:rPr>
              <a:t>Üfürüm, </a:t>
            </a:r>
          </a:p>
          <a:p>
            <a:pPr eaLnBrk="1" hangingPunct="1">
              <a:lnSpc>
                <a:spcPct val="80000"/>
              </a:lnSpc>
            </a:pPr>
            <a:r>
              <a:rPr lang="tr-TR" altLang="tr-TR" sz="2400" smtClean="0">
                <a:latin typeface="Times New Roman" pitchFamily="18" charset="0"/>
              </a:rPr>
              <a:t>Egzersizle yorgunluk, </a:t>
            </a:r>
          </a:p>
          <a:p>
            <a:pPr eaLnBrk="1" hangingPunct="1">
              <a:lnSpc>
                <a:spcPct val="80000"/>
              </a:lnSpc>
            </a:pPr>
            <a:r>
              <a:rPr lang="tr-TR" altLang="tr-TR" sz="2400" smtClean="0">
                <a:latin typeface="Times New Roman" pitchFamily="18" charset="0"/>
              </a:rPr>
              <a:t>Vertigo </a:t>
            </a:r>
          </a:p>
          <a:p>
            <a:pPr eaLnBrk="1" hangingPunct="1">
              <a:lnSpc>
                <a:spcPct val="80000"/>
              </a:lnSpc>
            </a:pPr>
            <a:r>
              <a:rPr lang="tr-TR" altLang="tr-TR" sz="2400" smtClean="0">
                <a:latin typeface="Times New Roman" pitchFamily="18" charset="0"/>
              </a:rPr>
              <a:t>Senkop görülür. </a:t>
            </a:r>
          </a:p>
          <a:p>
            <a:pPr eaLnBrk="1" hangingPunct="1">
              <a:lnSpc>
                <a:spcPct val="80000"/>
              </a:lnSpc>
            </a:pPr>
            <a:endParaRPr lang="tr-TR" altLang="tr-TR" sz="2400" smtClean="0">
              <a:latin typeface="Times New Roman" pitchFamily="18" charset="0"/>
            </a:endParaRPr>
          </a:p>
        </p:txBody>
      </p:sp>
    </p:spTree>
    <p:extLst>
      <p:ext uri="{BB962C8B-B14F-4D97-AF65-F5344CB8AC3E}">
        <p14:creationId xmlns:p14="http://schemas.microsoft.com/office/powerpoint/2010/main" val="8521709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3600" b="1" kern="0" dirty="0" err="1">
                <a:solidFill>
                  <a:srgbClr val="006633"/>
                </a:solidFill>
                <a:latin typeface="Times New Roman" pitchFamily="18" charset="0"/>
              </a:rPr>
              <a:t>Fallot</a:t>
            </a:r>
            <a:r>
              <a:rPr lang="tr-TR" altLang="tr-TR" sz="3600" b="1" kern="0" dirty="0">
                <a:solidFill>
                  <a:srgbClr val="006633"/>
                </a:solidFill>
                <a:latin typeface="Times New Roman" pitchFamily="18" charset="0"/>
              </a:rPr>
              <a:t> </a:t>
            </a:r>
            <a:r>
              <a:rPr lang="tr-TR" altLang="tr-TR" sz="3600" b="1" kern="0" dirty="0" err="1">
                <a:solidFill>
                  <a:srgbClr val="006633"/>
                </a:solidFill>
                <a:latin typeface="Times New Roman" pitchFamily="18" charset="0"/>
              </a:rPr>
              <a:t>Tetralojisi</a:t>
            </a:r>
            <a:r>
              <a:rPr lang="tr-TR" altLang="tr-TR" sz="4200" kern="0" dirty="0">
                <a:solidFill>
                  <a:srgbClr val="006633"/>
                </a:solidFill>
                <a:latin typeface="Garamond"/>
              </a:rPr>
              <a:t> </a:t>
            </a:r>
            <a:endParaRPr lang="tr-TR" dirty="0"/>
          </a:p>
        </p:txBody>
      </p:sp>
      <p:sp>
        <p:nvSpPr>
          <p:cNvPr id="3" name="İçerik Yer Tutucusu 2"/>
          <p:cNvSpPr>
            <a:spLocks noGrp="1"/>
          </p:cNvSpPr>
          <p:nvPr>
            <p:ph idx="1"/>
          </p:nvPr>
        </p:nvSpPr>
        <p:spPr/>
        <p:txBody>
          <a:bodyPr/>
          <a:lstStyle/>
          <a:p>
            <a:pPr marL="571500" lvl="0" indent="-571500">
              <a:buClr>
                <a:srgbClr val="CC9900"/>
              </a:buClr>
              <a:buSzPct val="65000"/>
              <a:buFont typeface="Wingdings" pitchFamily="2" charset="2"/>
              <a:buChar char="n"/>
            </a:pPr>
            <a:r>
              <a:rPr lang="tr-TR" altLang="tr-TR" sz="2400" b="1" i="1" kern="0" dirty="0">
                <a:solidFill>
                  <a:srgbClr val="000000"/>
                </a:solidFill>
                <a:latin typeface="Times New Roman" pitchFamily="18" charset="0"/>
              </a:rPr>
              <a:t>Bu, en sık rastlanılan </a:t>
            </a:r>
            <a:r>
              <a:rPr lang="tr-TR" altLang="tr-TR" sz="2400" b="1" i="1" kern="0" dirty="0" err="1">
                <a:solidFill>
                  <a:srgbClr val="000000"/>
                </a:solidFill>
                <a:latin typeface="Times New Roman" pitchFamily="18" charset="0"/>
              </a:rPr>
              <a:t>siyanozlu</a:t>
            </a:r>
            <a:r>
              <a:rPr lang="tr-TR" altLang="tr-TR" sz="2400" b="1" i="1" kern="0" dirty="0">
                <a:solidFill>
                  <a:srgbClr val="000000"/>
                </a:solidFill>
                <a:latin typeface="Times New Roman" pitchFamily="18" charset="0"/>
              </a:rPr>
              <a:t> </a:t>
            </a:r>
            <a:r>
              <a:rPr lang="tr-TR" altLang="tr-TR" sz="2400" b="1" i="1" kern="0" dirty="0" err="1">
                <a:solidFill>
                  <a:srgbClr val="000000"/>
                </a:solidFill>
                <a:latin typeface="Times New Roman" pitchFamily="18" charset="0"/>
              </a:rPr>
              <a:t>konjenital</a:t>
            </a:r>
            <a:r>
              <a:rPr lang="tr-TR" altLang="tr-TR" sz="2400" b="1" i="1" kern="0" dirty="0">
                <a:solidFill>
                  <a:srgbClr val="000000"/>
                </a:solidFill>
                <a:latin typeface="Times New Roman" pitchFamily="18" charset="0"/>
              </a:rPr>
              <a:t> kalp hastalığıdır</a:t>
            </a:r>
          </a:p>
          <a:p>
            <a:pPr marL="571500" lvl="0" indent="-571500">
              <a:buClr>
                <a:srgbClr val="CC9900"/>
              </a:buClr>
              <a:buSzPct val="65000"/>
              <a:buFont typeface="Wingdings" pitchFamily="2" charset="2"/>
              <a:buChar char="n"/>
            </a:pPr>
            <a:r>
              <a:rPr lang="tr-TR" altLang="tr-TR" sz="2400" kern="0" dirty="0">
                <a:solidFill>
                  <a:srgbClr val="000000"/>
                </a:solidFill>
                <a:latin typeface="Times New Roman" pitchFamily="18" charset="0"/>
              </a:rPr>
              <a:t>% 60-70 sıklıkta görülür</a:t>
            </a:r>
          </a:p>
          <a:p>
            <a:pPr marL="571500" lvl="0" indent="-571500">
              <a:buClr>
                <a:srgbClr val="CC9900"/>
              </a:buClr>
              <a:buSzPct val="65000"/>
              <a:buFont typeface="Wingdings" pitchFamily="2" charset="2"/>
              <a:buChar char="n"/>
            </a:pPr>
            <a:r>
              <a:rPr lang="tr-TR" altLang="tr-TR" sz="2400" kern="0" dirty="0">
                <a:solidFill>
                  <a:srgbClr val="000000"/>
                </a:solidFill>
                <a:latin typeface="Times New Roman" pitchFamily="18" charset="0"/>
              </a:rPr>
              <a:t>Hastalığı oluşturan dört patolojinin bir arada bulunması nedeniyle </a:t>
            </a:r>
            <a:r>
              <a:rPr lang="tr-TR" altLang="tr-TR" sz="2400" kern="0" dirty="0" err="1">
                <a:solidFill>
                  <a:srgbClr val="000000"/>
                </a:solidFill>
                <a:latin typeface="Times New Roman" pitchFamily="18" charset="0"/>
              </a:rPr>
              <a:t>tetraloji</a:t>
            </a:r>
            <a:r>
              <a:rPr lang="tr-TR" altLang="tr-TR" sz="2400" kern="0" dirty="0">
                <a:solidFill>
                  <a:srgbClr val="000000"/>
                </a:solidFill>
                <a:latin typeface="Times New Roman" pitchFamily="18" charset="0"/>
              </a:rPr>
              <a:t> adını alır.</a:t>
            </a:r>
          </a:p>
          <a:p>
            <a:endParaRPr lang="tr-TR" dirty="0"/>
          </a:p>
        </p:txBody>
      </p:sp>
    </p:spTree>
    <p:extLst>
      <p:ext uri="{BB962C8B-B14F-4D97-AF65-F5344CB8AC3E}">
        <p14:creationId xmlns:p14="http://schemas.microsoft.com/office/powerpoint/2010/main" val="1869161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endParaRPr lang="tr-TR"/>
          </a:p>
        </p:txBody>
      </p:sp>
      <p:sp>
        <p:nvSpPr>
          <p:cNvPr id="5" name="İçerik Yer Tutucusu 4"/>
          <p:cNvSpPr>
            <a:spLocks noGrp="1"/>
          </p:cNvSpPr>
          <p:nvPr>
            <p:ph sz="half" idx="1"/>
          </p:nvPr>
        </p:nvSpPr>
        <p:spPr/>
        <p:txBody>
          <a:bodyPr/>
          <a:lstStyle/>
          <a:p>
            <a:pPr marL="571500" lvl="0" indent="-571500">
              <a:buClr>
                <a:srgbClr val="CC9900"/>
              </a:buClr>
              <a:buSzPct val="65000"/>
              <a:buNone/>
            </a:pPr>
            <a:r>
              <a:rPr lang="tr-TR" altLang="tr-TR" sz="2400" b="1" kern="0" dirty="0">
                <a:solidFill>
                  <a:srgbClr val="000000"/>
                </a:solidFill>
                <a:latin typeface="Times New Roman" pitchFamily="18" charset="0"/>
              </a:rPr>
              <a:t>Bu patolojiler;</a:t>
            </a:r>
            <a:r>
              <a:rPr lang="tr-TR" altLang="tr-TR" sz="2000" b="1" kern="0" dirty="0">
                <a:solidFill>
                  <a:srgbClr val="000000"/>
                </a:solidFill>
                <a:latin typeface="Times New Roman" pitchFamily="18" charset="0"/>
              </a:rPr>
              <a:t> </a:t>
            </a:r>
          </a:p>
          <a:p>
            <a:pPr marL="571500" lvl="0" indent="-571500">
              <a:buClr>
                <a:srgbClr val="CC9900"/>
              </a:buClr>
              <a:buSzPct val="65000"/>
              <a:buFont typeface="Wingdings" pitchFamily="2" charset="2"/>
              <a:buAutoNum type="arabicPeriod"/>
            </a:pPr>
            <a:r>
              <a:rPr lang="tr-TR" altLang="tr-TR" sz="2000" kern="0" dirty="0" err="1">
                <a:solidFill>
                  <a:srgbClr val="000000"/>
                </a:solidFill>
                <a:latin typeface="Times New Roman" pitchFamily="18" charset="0"/>
              </a:rPr>
              <a:t>Pulmoner</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stenoz</a:t>
            </a:r>
            <a:r>
              <a:rPr lang="tr-TR" altLang="tr-TR" sz="2000" kern="0" dirty="0">
                <a:solidFill>
                  <a:srgbClr val="000000"/>
                </a:solidFill>
                <a:latin typeface="Times New Roman" pitchFamily="18" charset="0"/>
              </a:rPr>
              <a:t> (akciğer atardamarı yolunun darlığı) </a:t>
            </a:r>
          </a:p>
          <a:p>
            <a:pPr marL="571500" lvl="0" indent="-571500">
              <a:buClr>
                <a:srgbClr val="CC9900"/>
              </a:buClr>
              <a:buSzPct val="65000"/>
              <a:buFont typeface="Wingdings" pitchFamily="2" charset="2"/>
              <a:buAutoNum type="arabicPeriod"/>
            </a:pPr>
            <a:r>
              <a:rPr lang="tr-TR" altLang="tr-TR" sz="2000" kern="0" dirty="0">
                <a:solidFill>
                  <a:srgbClr val="000000"/>
                </a:solidFill>
                <a:latin typeface="Times New Roman" pitchFamily="18" charset="0"/>
              </a:rPr>
              <a:t>Sağ </a:t>
            </a:r>
            <a:r>
              <a:rPr lang="tr-TR" altLang="tr-TR" sz="2000" kern="0" dirty="0" err="1">
                <a:solidFill>
                  <a:srgbClr val="000000"/>
                </a:solidFill>
                <a:latin typeface="Times New Roman" pitchFamily="18" charset="0"/>
              </a:rPr>
              <a:t>ventrikülün</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hipertrofisi</a:t>
            </a:r>
            <a:r>
              <a:rPr lang="tr-TR" altLang="tr-TR" sz="2000" kern="0" dirty="0">
                <a:solidFill>
                  <a:srgbClr val="000000"/>
                </a:solidFill>
                <a:latin typeface="Times New Roman" pitchFamily="18" charset="0"/>
              </a:rPr>
              <a:t> (genişlemesi) </a:t>
            </a:r>
          </a:p>
          <a:p>
            <a:pPr marL="571500" lvl="0" indent="-571500">
              <a:buClr>
                <a:srgbClr val="CC9900"/>
              </a:buClr>
              <a:buSzPct val="65000"/>
              <a:buFont typeface="Wingdings" pitchFamily="2" charset="2"/>
              <a:buAutoNum type="arabicPeriod"/>
            </a:pPr>
            <a:r>
              <a:rPr lang="tr-TR" altLang="tr-TR" sz="2000" kern="0" dirty="0">
                <a:solidFill>
                  <a:srgbClr val="000000"/>
                </a:solidFill>
                <a:latin typeface="Times New Roman" pitchFamily="18" charset="0"/>
              </a:rPr>
              <a:t>Aortun VSD üstüne doğru yer değiştirmesi</a:t>
            </a:r>
          </a:p>
          <a:p>
            <a:pPr marL="571500" lvl="0" indent="-571500">
              <a:buClr>
                <a:srgbClr val="CC9900"/>
              </a:buClr>
              <a:buSzPct val="65000"/>
              <a:buFont typeface="Wingdings" pitchFamily="2" charset="2"/>
              <a:buAutoNum type="arabicPeriod"/>
            </a:pPr>
            <a:r>
              <a:rPr lang="tr-TR" altLang="tr-TR" sz="2000" kern="0" dirty="0" err="1">
                <a:solidFill>
                  <a:srgbClr val="000000"/>
                </a:solidFill>
                <a:latin typeface="Times New Roman" pitchFamily="18" charset="0"/>
              </a:rPr>
              <a:t>Ventrikül</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septum</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defektidir</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vetriküller</a:t>
            </a:r>
            <a:r>
              <a:rPr lang="tr-TR" altLang="tr-TR" sz="2000" kern="0" dirty="0">
                <a:solidFill>
                  <a:srgbClr val="000000"/>
                </a:solidFill>
                <a:latin typeface="Times New Roman" pitchFamily="18" charset="0"/>
              </a:rPr>
              <a:t> arasında açıklık) </a:t>
            </a:r>
          </a:p>
          <a:p>
            <a:pPr marL="571500" lvl="0" indent="-571500">
              <a:buClr>
                <a:srgbClr val="CC9900"/>
              </a:buClr>
              <a:buSzPct val="65000"/>
              <a:buFont typeface="Wingdings" pitchFamily="2" charset="2"/>
              <a:buChar char="n"/>
            </a:pPr>
            <a:endParaRPr lang="tr-TR" altLang="tr-TR" sz="2600" kern="0" dirty="0">
              <a:solidFill>
                <a:srgbClr val="000000"/>
              </a:solidFill>
            </a:endParaRPr>
          </a:p>
          <a:p>
            <a:endParaRPr lang="tr-TR" dirty="0"/>
          </a:p>
        </p:txBody>
      </p:sp>
      <p:sp>
        <p:nvSpPr>
          <p:cNvPr id="6" name="İçerik Yer Tutucusu 5"/>
          <p:cNvSpPr>
            <a:spLocks noGrp="1"/>
          </p:cNvSpPr>
          <p:nvPr>
            <p:ph sz="half" idx="2"/>
          </p:nvPr>
        </p:nvSpPr>
        <p:spPr/>
        <p:txBody>
          <a:bodyPr/>
          <a:lstStyle/>
          <a:p>
            <a:endParaRPr lang="tr-TR"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00808"/>
            <a:ext cx="3909144" cy="3383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4821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altLang="tr-TR" sz="3200" b="1" kern="0" dirty="0">
                <a:solidFill>
                  <a:srgbClr val="006633"/>
                </a:solidFill>
                <a:latin typeface="Times New Roman" pitchFamily="18" charset="0"/>
              </a:rPr>
              <a:t>Büyük Damarların (Arter) </a:t>
            </a:r>
            <a:r>
              <a:rPr lang="tr-TR" altLang="tr-TR" sz="3200" b="1" kern="0" dirty="0" err="1">
                <a:solidFill>
                  <a:srgbClr val="006633"/>
                </a:solidFill>
                <a:latin typeface="Times New Roman" pitchFamily="18" charset="0"/>
              </a:rPr>
              <a:t>Transpozisyonu</a:t>
            </a:r>
            <a:r>
              <a:rPr lang="tr-TR" altLang="tr-TR" sz="3800" kern="0" dirty="0">
                <a:solidFill>
                  <a:srgbClr val="006633"/>
                </a:solidFill>
                <a:latin typeface="Garamond"/>
              </a:rPr>
              <a:t> </a:t>
            </a:r>
            <a:endParaRPr lang="tr-TR" dirty="0"/>
          </a:p>
        </p:txBody>
      </p:sp>
      <p:sp>
        <p:nvSpPr>
          <p:cNvPr id="6" name="İçerik Yer Tutucusu 5"/>
          <p:cNvSpPr>
            <a:spLocks noGrp="1"/>
          </p:cNvSpPr>
          <p:nvPr>
            <p:ph idx="1"/>
          </p:nvPr>
        </p:nvSpPr>
        <p:spPr/>
        <p:txBody>
          <a:bodyPr/>
          <a:lstStyle/>
          <a:p>
            <a:pPr lvl="0">
              <a:buClr>
                <a:srgbClr val="CC9900"/>
              </a:buClr>
              <a:buSzPct val="65000"/>
              <a:buFont typeface="Wingdings" pitchFamily="2" charset="2"/>
              <a:buChar char="n"/>
            </a:pPr>
            <a:r>
              <a:rPr lang="tr-TR" altLang="tr-TR" sz="2000" kern="0" dirty="0">
                <a:solidFill>
                  <a:srgbClr val="000000"/>
                </a:solidFill>
                <a:latin typeface="Times New Roman" pitchFamily="18" charset="0"/>
              </a:rPr>
              <a:t>Aort ve </a:t>
            </a:r>
            <a:r>
              <a:rPr lang="tr-TR" altLang="tr-TR" sz="2000" kern="0" dirty="0" err="1">
                <a:solidFill>
                  <a:srgbClr val="000000"/>
                </a:solidFill>
                <a:latin typeface="Times New Roman" pitchFamily="18" charset="0"/>
              </a:rPr>
              <a:t>pulmoner</a:t>
            </a:r>
            <a:r>
              <a:rPr lang="tr-TR" altLang="tr-TR" sz="2000" kern="0" dirty="0">
                <a:solidFill>
                  <a:srgbClr val="000000"/>
                </a:solidFill>
                <a:latin typeface="Times New Roman" pitchFamily="18" charset="0"/>
              </a:rPr>
              <a:t> arter çıkış yolları değişmiştir</a:t>
            </a:r>
          </a:p>
          <a:p>
            <a:pPr lvl="0">
              <a:buClr>
                <a:srgbClr val="CC9900"/>
              </a:buClr>
              <a:buSzPct val="65000"/>
              <a:buFont typeface="Wingdings" pitchFamily="2" charset="2"/>
              <a:buChar char="n"/>
            </a:pPr>
            <a:r>
              <a:rPr lang="tr-TR" altLang="tr-TR" sz="2000" kern="0" dirty="0">
                <a:solidFill>
                  <a:srgbClr val="000000"/>
                </a:solidFill>
                <a:latin typeface="Times New Roman" pitchFamily="18" charset="0"/>
              </a:rPr>
              <a:t>Aort sağ </a:t>
            </a:r>
            <a:r>
              <a:rPr lang="tr-TR" altLang="tr-TR" sz="2000" kern="0" dirty="0" err="1">
                <a:solidFill>
                  <a:srgbClr val="000000"/>
                </a:solidFill>
                <a:latin typeface="Times New Roman" pitchFamily="18" charset="0"/>
              </a:rPr>
              <a:t>ventrikülden</a:t>
            </a:r>
            <a:r>
              <a:rPr lang="tr-TR" altLang="tr-TR" sz="2000" kern="0" dirty="0">
                <a:solidFill>
                  <a:srgbClr val="000000"/>
                </a:solidFill>
                <a:latin typeface="Times New Roman" pitchFamily="18" charset="0"/>
              </a:rPr>
              <a:t>, </a:t>
            </a:r>
            <a:r>
              <a:rPr lang="tr-TR" altLang="tr-TR" sz="2000" kern="0" dirty="0" err="1">
                <a:solidFill>
                  <a:srgbClr val="000000"/>
                </a:solidFill>
                <a:latin typeface="Times New Roman" pitchFamily="18" charset="0"/>
              </a:rPr>
              <a:t>pulmoner</a:t>
            </a:r>
            <a:r>
              <a:rPr lang="tr-TR" altLang="tr-TR" sz="2000" kern="0" dirty="0">
                <a:solidFill>
                  <a:srgbClr val="000000"/>
                </a:solidFill>
                <a:latin typeface="Times New Roman" pitchFamily="18" charset="0"/>
              </a:rPr>
              <a:t> arter sol </a:t>
            </a:r>
            <a:r>
              <a:rPr lang="tr-TR" altLang="tr-TR" sz="2000" kern="0" dirty="0" err="1">
                <a:solidFill>
                  <a:srgbClr val="000000"/>
                </a:solidFill>
                <a:latin typeface="Times New Roman" pitchFamily="18" charset="0"/>
              </a:rPr>
              <a:t>ventrikülden</a:t>
            </a:r>
            <a:r>
              <a:rPr lang="tr-TR" altLang="tr-TR" sz="2000" kern="0" dirty="0">
                <a:solidFill>
                  <a:srgbClr val="000000"/>
                </a:solidFill>
                <a:latin typeface="Times New Roman" pitchFamily="18" charset="0"/>
              </a:rPr>
              <a:t> çıkar. </a:t>
            </a:r>
          </a:p>
          <a:p>
            <a:pPr lvl="0">
              <a:buClr>
                <a:srgbClr val="CC9900"/>
              </a:buClr>
              <a:buSzPct val="65000"/>
              <a:buFont typeface="Wingdings" pitchFamily="2" charset="2"/>
              <a:buChar char="n"/>
            </a:pPr>
            <a:r>
              <a:rPr lang="tr-TR" altLang="tr-TR" sz="2000" kern="0" dirty="0">
                <a:solidFill>
                  <a:srgbClr val="000000"/>
                </a:solidFill>
                <a:latin typeface="Times New Roman" pitchFamily="18" charset="0"/>
              </a:rPr>
              <a:t>Böylece vücuttan gelen oksijeni azalmış kan sağ </a:t>
            </a:r>
            <a:r>
              <a:rPr lang="tr-TR" altLang="tr-TR" sz="2000" kern="0" dirty="0" err="1">
                <a:solidFill>
                  <a:srgbClr val="000000"/>
                </a:solidFill>
                <a:latin typeface="Times New Roman" pitchFamily="18" charset="0"/>
              </a:rPr>
              <a:t>atrium</a:t>
            </a:r>
            <a:r>
              <a:rPr lang="tr-TR" altLang="tr-TR" sz="2000" kern="0" dirty="0">
                <a:solidFill>
                  <a:srgbClr val="000000"/>
                </a:solidFill>
                <a:latin typeface="Times New Roman" pitchFamily="18" charset="0"/>
              </a:rPr>
              <a:t>, sağ </a:t>
            </a:r>
            <a:r>
              <a:rPr lang="tr-TR" altLang="tr-TR" sz="2000" kern="0" dirty="0" err="1">
                <a:solidFill>
                  <a:srgbClr val="000000"/>
                </a:solidFill>
                <a:latin typeface="Times New Roman" pitchFamily="18" charset="0"/>
              </a:rPr>
              <a:t>ventrikül</a:t>
            </a:r>
            <a:r>
              <a:rPr lang="tr-TR" altLang="tr-TR" sz="2000" kern="0" dirty="0">
                <a:solidFill>
                  <a:srgbClr val="000000"/>
                </a:solidFill>
                <a:latin typeface="Times New Roman" pitchFamily="18" charset="0"/>
              </a:rPr>
              <a:t> ve aort yoluyla yine vücuda döner. </a:t>
            </a:r>
          </a:p>
          <a:p>
            <a:pPr lvl="0">
              <a:buClr>
                <a:srgbClr val="CC9900"/>
              </a:buClr>
              <a:buSzPct val="65000"/>
              <a:buFont typeface="Wingdings" pitchFamily="2" charset="2"/>
              <a:buChar char="n"/>
            </a:pPr>
            <a:r>
              <a:rPr lang="tr-TR" altLang="tr-TR" sz="2000" kern="0" dirty="0">
                <a:solidFill>
                  <a:srgbClr val="000000"/>
                </a:solidFill>
                <a:latin typeface="Times New Roman" pitchFamily="18" charset="0"/>
              </a:rPr>
              <a:t>Yani kirli kan akciğerlerde temizlenememekte, vücutta hep kirli kan dolaşmaktadır </a:t>
            </a:r>
          </a:p>
          <a:p>
            <a:endParaRPr lang="tr-TR" dirty="0"/>
          </a:p>
        </p:txBody>
      </p:sp>
      <p:pic>
        <p:nvPicPr>
          <p:cNvPr id="3074" name="Picture 2" descr="C:\Users\asus-pc\Desktop\kardiyak reh. YL\bb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717032"/>
            <a:ext cx="3096344" cy="1733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176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tr-TR" altLang="tr-TR" sz="3600" b="1" smtClean="0">
                <a:latin typeface="Times New Roman" pitchFamily="18" charset="0"/>
              </a:rPr>
              <a:t>Triküspit Atrezisi</a:t>
            </a:r>
            <a:r>
              <a:rPr lang="tr-TR" altLang="tr-TR" smtClean="0"/>
              <a:t> </a:t>
            </a:r>
          </a:p>
        </p:txBody>
      </p:sp>
      <p:sp>
        <p:nvSpPr>
          <p:cNvPr id="41987" name="Rectangle 3"/>
          <p:cNvSpPr>
            <a:spLocks noGrp="1" noChangeArrowheads="1"/>
          </p:cNvSpPr>
          <p:nvPr>
            <p:ph type="body" sz="half" idx="1"/>
          </p:nvPr>
        </p:nvSpPr>
        <p:spPr/>
        <p:txBody>
          <a:bodyPr/>
          <a:lstStyle/>
          <a:p>
            <a:pPr eaLnBrk="1" hangingPunct="1"/>
            <a:r>
              <a:rPr lang="tr-TR" altLang="tr-TR" sz="2000" smtClean="0">
                <a:latin typeface="Times New Roman" pitchFamily="18" charset="0"/>
              </a:rPr>
              <a:t>Triküspit normal gelişmemiştir</a:t>
            </a:r>
          </a:p>
          <a:p>
            <a:pPr eaLnBrk="1" hangingPunct="1"/>
            <a:r>
              <a:rPr lang="tr-TR" altLang="tr-TR" sz="2000" smtClean="0">
                <a:latin typeface="Times New Roman" pitchFamily="18" charset="0"/>
              </a:rPr>
              <a:t>Bazen sağ ventrikül de gelişmemiş olabilir. Bu durumda kalpte tek ventrikül vardır</a:t>
            </a:r>
          </a:p>
          <a:p>
            <a:pPr eaLnBrk="1" hangingPunct="1"/>
            <a:r>
              <a:rPr lang="tr-TR" altLang="tr-TR" sz="2000" smtClean="0">
                <a:latin typeface="Times New Roman" pitchFamily="18" charset="0"/>
              </a:rPr>
              <a:t>Triküspit kapakçığı olmadığı için kalbe gelen venöz kan, sağ ventriküle giremez ve atriumlar arasındaki bir açıklıktan sol atriuma geçerek akciğerlerden gelen temiz kana karışır</a:t>
            </a:r>
          </a:p>
          <a:p>
            <a:pPr eaLnBrk="1" hangingPunct="1"/>
            <a:r>
              <a:rPr lang="tr-TR" altLang="tr-TR" sz="2000" smtClean="0">
                <a:latin typeface="Times New Roman" pitchFamily="18" charset="0"/>
              </a:rPr>
              <a:t>Karışan kan, sol ventriküle geçer. </a:t>
            </a:r>
          </a:p>
        </p:txBody>
      </p:sp>
      <p:pic>
        <p:nvPicPr>
          <p:cNvPr id="41988" name="Picture 5" descr="imagesCAVMYR9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3800" y="1762125"/>
            <a:ext cx="4140200" cy="35909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9273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tr-TR" altLang="tr-TR" smtClean="0"/>
          </a:p>
        </p:txBody>
      </p:sp>
      <p:sp>
        <p:nvSpPr>
          <p:cNvPr id="43011" name="Rectangle 3"/>
          <p:cNvSpPr>
            <a:spLocks noGrp="1" noChangeArrowheads="1"/>
          </p:cNvSpPr>
          <p:nvPr>
            <p:ph type="body" idx="1"/>
          </p:nvPr>
        </p:nvSpPr>
        <p:spPr/>
        <p:txBody>
          <a:bodyPr/>
          <a:lstStyle/>
          <a:p>
            <a:pPr eaLnBrk="1" hangingPunct="1">
              <a:buFont typeface="Wingdings" pitchFamily="2" charset="2"/>
              <a:buNone/>
            </a:pPr>
            <a:r>
              <a:rPr lang="tr-TR" altLang="tr-TR" sz="2800" b="1" smtClean="0">
                <a:latin typeface="Times New Roman" pitchFamily="18" charset="0"/>
              </a:rPr>
              <a:t>Belirtiler ve Bulgular </a:t>
            </a:r>
            <a:endParaRPr lang="tr-TR" altLang="tr-TR" sz="2800" smtClean="0">
              <a:latin typeface="Times New Roman" pitchFamily="18" charset="0"/>
            </a:endParaRPr>
          </a:p>
          <a:p>
            <a:pPr eaLnBrk="1" hangingPunct="1"/>
            <a:r>
              <a:rPr lang="tr-TR" altLang="tr-TR" sz="2400" smtClean="0">
                <a:latin typeface="Times New Roman" pitchFamily="18" charset="0"/>
              </a:rPr>
              <a:t>Siyanoz </a:t>
            </a:r>
          </a:p>
          <a:p>
            <a:pPr eaLnBrk="1" hangingPunct="1"/>
            <a:r>
              <a:rPr lang="tr-TR" altLang="tr-TR" sz="2400" smtClean="0">
                <a:latin typeface="Times New Roman" pitchFamily="18" charset="0"/>
              </a:rPr>
              <a:t>Dispne </a:t>
            </a:r>
          </a:p>
          <a:p>
            <a:pPr eaLnBrk="1" hangingPunct="1"/>
            <a:r>
              <a:rPr lang="tr-TR" altLang="tr-TR" sz="2400" smtClean="0">
                <a:latin typeface="Times New Roman" pitchFamily="18" charset="0"/>
              </a:rPr>
              <a:t>Çomak parmak</a:t>
            </a:r>
          </a:p>
          <a:p>
            <a:pPr eaLnBrk="1" hangingPunct="1"/>
            <a:r>
              <a:rPr lang="tr-TR" altLang="tr-TR" sz="2400" smtClean="0">
                <a:latin typeface="Times New Roman" pitchFamily="18" charset="0"/>
              </a:rPr>
              <a:t>Hipoksi görülür</a:t>
            </a:r>
          </a:p>
          <a:p>
            <a:pPr eaLnBrk="1" hangingPunct="1"/>
            <a:endParaRPr lang="tr-TR" altLang="tr-TR" sz="2400" smtClean="0">
              <a:latin typeface="Times New Roman" pitchFamily="18" charset="0"/>
            </a:endParaRPr>
          </a:p>
        </p:txBody>
      </p:sp>
    </p:spTree>
    <p:extLst>
      <p:ext uri="{BB962C8B-B14F-4D97-AF65-F5344CB8AC3E}">
        <p14:creationId xmlns:p14="http://schemas.microsoft.com/office/powerpoint/2010/main" val="2006547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Edinsel</a:t>
            </a:r>
            <a:r>
              <a:rPr lang="tr-TR" dirty="0" smtClean="0"/>
              <a:t> Kalp Hastalıkları</a:t>
            </a:r>
            <a:endParaRPr lang="tr-TR" dirty="0"/>
          </a:p>
        </p:txBody>
      </p:sp>
      <p:sp>
        <p:nvSpPr>
          <p:cNvPr id="3" name="İçerik Yer Tutucusu 2"/>
          <p:cNvSpPr>
            <a:spLocks noGrp="1"/>
          </p:cNvSpPr>
          <p:nvPr>
            <p:ph idx="1"/>
          </p:nvPr>
        </p:nvSpPr>
        <p:spPr/>
        <p:txBody>
          <a:bodyPr/>
          <a:lstStyle/>
          <a:p>
            <a:r>
              <a:rPr lang="tr-TR" sz="2400" dirty="0" err="1" smtClean="0"/>
              <a:t>Ateriyosklerotik</a:t>
            </a:r>
            <a:r>
              <a:rPr lang="tr-TR" sz="2400" dirty="0" smtClean="0"/>
              <a:t> kalp </a:t>
            </a:r>
            <a:r>
              <a:rPr lang="tr-TR" sz="2400" dirty="0" err="1" smtClean="0"/>
              <a:t>hast</a:t>
            </a:r>
            <a:r>
              <a:rPr lang="tr-TR" sz="2400" dirty="0" smtClean="0"/>
              <a:t>.</a:t>
            </a:r>
          </a:p>
          <a:p>
            <a:r>
              <a:rPr lang="tr-TR" sz="2400" dirty="0" err="1" smtClean="0"/>
              <a:t>Hipertansif</a:t>
            </a:r>
            <a:r>
              <a:rPr lang="tr-TR" sz="2400" dirty="0" smtClean="0"/>
              <a:t> kalp </a:t>
            </a:r>
            <a:r>
              <a:rPr lang="tr-TR" sz="2400" dirty="0" err="1" smtClean="0"/>
              <a:t>hast</a:t>
            </a:r>
            <a:r>
              <a:rPr lang="tr-TR" sz="2400" dirty="0" smtClean="0"/>
              <a:t>.</a:t>
            </a:r>
          </a:p>
          <a:p>
            <a:r>
              <a:rPr lang="tr-TR" sz="2400" dirty="0" err="1" smtClean="0"/>
              <a:t>Romatizmal</a:t>
            </a:r>
            <a:r>
              <a:rPr lang="tr-TR" sz="2400" dirty="0" smtClean="0"/>
              <a:t> kalp </a:t>
            </a:r>
            <a:r>
              <a:rPr lang="tr-TR" sz="2400" dirty="0" err="1" smtClean="0"/>
              <a:t>hast</a:t>
            </a:r>
            <a:r>
              <a:rPr lang="tr-TR" sz="2400" dirty="0" smtClean="0"/>
              <a:t>.</a:t>
            </a:r>
          </a:p>
          <a:p>
            <a:r>
              <a:rPr lang="tr-TR" sz="2400" dirty="0" err="1" smtClean="0"/>
              <a:t>Kardiyomyopatiler</a:t>
            </a:r>
            <a:endParaRPr lang="tr-TR" sz="2400" dirty="0" smtClean="0"/>
          </a:p>
          <a:p>
            <a:r>
              <a:rPr lang="tr-TR" sz="2400" dirty="0" err="1" smtClean="0"/>
              <a:t>Metabolik</a:t>
            </a:r>
            <a:r>
              <a:rPr lang="tr-TR" sz="2400" dirty="0" smtClean="0"/>
              <a:t> </a:t>
            </a:r>
            <a:r>
              <a:rPr lang="tr-TR" sz="2400" dirty="0" smtClean="0"/>
              <a:t>kalp </a:t>
            </a:r>
            <a:r>
              <a:rPr lang="tr-TR" sz="2400" dirty="0" err="1" smtClean="0"/>
              <a:t>hast</a:t>
            </a:r>
            <a:r>
              <a:rPr lang="tr-TR" sz="2400" dirty="0" smtClean="0"/>
              <a:t>.</a:t>
            </a:r>
          </a:p>
          <a:p>
            <a:r>
              <a:rPr lang="tr-TR" sz="2400" dirty="0" err="1" smtClean="0"/>
              <a:t>Aritmojenik</a:t>
            </a:r>
            <a:r>
              <a:rPr lang="tr-TR" sz="2400" dirty="0" smtClean="0"/>
              <a:t> kalp </a:t>
            </a:r>
            <a:r>
              <a:rPr lang="tr-TR" sz="2400" dirty="0" err="1" smtClean="0"/>
              <a:t>hast</a:t>
            </a:r>
            <a:r>
              <a:rPr lang="tr-TR" sz="2400" dirty="0" smtClean="0"/>
              <a:t>.</a:t>
            </a:r>
          </a:p>
          <a:p>
            <a:r>
              <a:rPr lang="tr-TR" sz="2400" dirty="0" err="1" smtClean="0"/>
              <a:t>Bakteriyal</a:t>
            </a:r>
            <a:r>
              <a:rPr lang="tr-TR" sz="2400" dirty="0" smtClean="0"/>
              <a:t>/</a:t>
            </a:r>
            <a:r>
              <a:rPr lang="tr-TR" sz="2400" dirty="0" err="1" smtClean="0"/>
              <a:t>viral</a:t>
            </a:r>
            <a:r>
              <a:rPr lang="tr-TR" sz="2400" dirty="0" smtClean="0"/>
              <a:t> kalp </a:t>
            </a:r>
            <a:r>
              <a:rPr lang="tr-TR" sz="2400" dirty="0" err="1" smtClean="0"/>
              <a:t>hast</a:t>
            </a:r>
            <a:r>
              <a:rPr lang="tr-TR" sz="2400" dirty="0" smtClean="0"/>
              <a:t>. (</a:t>
            </a:r>
            <a:r>
              <a:rPr lang="tr-TR" sz="2400" dirty="0" err="1" smtClean="0"/>
              <a:t>myokardit</a:t>
            </a:r>
            <a:r>
              <a:rPr lang="tr-TR" sz="2400" dirty="0" smtClean="0"/>
              <a:t> ve </a:t>
            </a:r>
            <a:r>
              <a:rPr lang="tr-TR" sz="2400" dirty="0" err="1" smtClean="0"/>
              <a:t>perikarditler</a:t>
            </a:r>
            <a:r>
              <a:rPr lang="tr-TR" sz="2400" dirty="0" smtClean="0"/>
              <a:t>)</a:t>
            </a:r>
            <a:endParaRPr lang="tr-TR" sz="2400" dirty="0"/>
          </a:p>
        </p:txBody>
      </p:sp>
    </p:spTree>
    <p:extLst>
      <p:ext uri="{BB962C8B-B14F-4D97-AF65-F5344CB8AC3E}">
        <p14:creationId xmlns:p14="http://schemas.microsoft.com/office/powerpoint/2010/main" val="5256288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tr-TR" altLang="tr-TR"/>
              <a:t>KALP YETMEZLİĞİ</a:t>
            </a:r>
          </a:p>
        </p:txBody>
      </p:sp>
      <p:sp>
        <p:nvSpPr>
          <p:cNvPr id="91139" name="Rectangle 3"/>
          <p:cNvSpPr>
            <a:spLocks noGrp="1" noChangeArrowheads="1"/>
          </p:cNvSpPr>
          <p:nvPr>
            <p:ph type="body" sz="half" idx="1"/>
          </p:nvPr>
        </p:nvSpPr>
        <p:spPr/>
        <p:txBody>
          <a:bodyPr/>
          <a:lstStyle/>
          <a:p>
            <a:r>
              <a:rPr lang="tr-TR" altLang="tr-TR" sz="2400" dirty="0"/>
              <a:t>Kalp yetmezliği, kalbe gelen kanı, kalbin tekrar dokulara ihtiyacı olduğu miktarda iletememesi durumudur</a:t>
            </a:r>
          </a:p>
          <a:p>
            <a:r>
              <a:rPr lang="tr-TR" altLang="tr-TR" sz="2400" dirty="0"/>
              <a:t>Kalp yetmezliği, </a:t>
            </a:r>
            <a:r>
              <a:rPr lang="tr-TR" altLang="tr-TR" sz="2400" dirty="0" smtClean="0"/>
              <a:t>sol </a:t>
            </a:r>
            <a:r>
              <a:rPr lang="tr-TR" altLang="tr-TR" sz="2400" dirty="0"/>
              <a:t>kalp yetmezliği </a:t>
            </a:r>
            <a:r>
              <a:rPr lang="tr-TR" altLang="tr-TR" sz="2400" dirty="0" smtClean="0"/>
              <a:t>ve sağ </a:t>
            </a:r>
            <a:r>
              <a:rPr lang="tr-TR" altLang="tr-TR" sz="2400" dirty="0"/>
              <a:t>kalp yetmezliği </a:t>
            </a:r>
            <a:r>
              <a:rPr lang="tr-TR" altLang="tr-TR" sz="2400" dirty="0" smtClean="0"/>
              <a:t> </a:t>
            </a:r>
            <a:r>
              <a:rPr lang="tr-TR" altLang="tr-TR" sz="2400" dirty="0"/>
              <a:t>olarak ikiye ayrılır </a:t>
            </a:r>
          </a:p>
        </p:txBody>
      </p:sp>
      <p:pic>
        <p:nvPicPr>
          <p:cNvPr id="91141"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700338" y="3663950"/>
            <a:ext cx="3743325" cy="2744788"/>
          </a:xfrm>
          <a:noFill/>
          <a:ln/>
        </p:spPr>
      </p:pic>
    </p:spTree>
    <p:extLst>
      <p:ext uri="{BB962C8B-B14F-4D97-AF65-F5344CB8AC3E}">
        <p14:creationId xmlns:p14="http://schemas.microsoft.com/office/powerpoint/2010/main" val="38142558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tr-TR" altLang="tr-TR" sz="3200" b="1" dirty="0">
                <a:latin typeface="Times New Roman" pitchFamily="18" charset="0"/>
              </a:rPr>
              <a:t>Sol Kalp </a:t>
            </a:r>
            <a:r>
              <a:rPr lang="tr-TR" altLang="tr-TR" sz="3200" b="1" dirty="0" smtClean="0">
                <a:latin typeface="Times New Roman" pitchFamily="18" charset="0"/>
              </a:rPr>
              <a:t>Yetmezliği</a:t>
            </a:r>
            <a:endParaRPr lang="tr-TR" altLang="tr-TR" sz="3800" dirty="0"/>
          </a:p>
        </p:txBody>
      </p:sp>
      <p:sp>
        <p:nvSpPr>
          <p:cNvPr id="93187" name="Rectangle 3"/>
          <p:cNvSpPr>
            <a:spLocks noGrp="1" noChangeArrowheads="1"/>
          </p:cNvSpPr>
          <p:nvPr>
            <p:ph type="body" sz="half" idx="1"/>
          </p:nvPr>
        </p:nvSpPr>
        <p:spPr/>
        <p:txBody>
          <a:bodyPr/>
          <a:lstStyle/>
          <a:p>
            <a:r>
              <a:rPr lang="tr-TR" altLang="tr-TR" sz="2000" dirty="0"/>
              <a:t>Sol </a:t>
            </a:r>
            <a:r>
              <a:rPr lang="tr-TR" altLang="tr-TR" sz="2000" dirty="0" err="1"/>
              <a:t>ventrikül</a:t>
            </a:r>
            <a:r>
              <a:rPr lang="tr-TR" altLang="tr-TR" sz="2000" dirty="0"/>
              <a:t>, </a:t>
            </a:r>
            <a:r>
              <a:rPr lang="tr-TR" altLang="tr-TR" sz="2000" dirty="0" err="1"/>
              <a:t>arterial</a:t>
            </a:r>
            <a:r>
              <a:rPr lang="tr-TR" altLang="tr-TR" sz="2000" dirty="0"/>
              <a:t> kanı kullanılmak üzere vücuda gönderir. Sol </a:t>
            </a:r>
            <a:r>
              <a:rPr lang="tr-TR" altLang="tr-TR" sz="2000" dirty="0" err="1"/>
              <a:t>ventrikülün</a:t>
            </a:r>
            <a:r>
              <a:rPr lang="tr-TR" altLang="tr-TR" sz="2000" dirty="0"/>
              <a:t> bu görevini yerine getirememesi haline, sol kalp yetmezliği denir</a:t>
            </a:r>
            <a:r>
              <a:rPr lang="tr-TR" altLang="tr-TR" sz="2600" dirty="0"/>
              <a:t> </a:t>
            </a:r>
          </a:p>
          <a:p>
            <a:r>
              <a:rPr lang="tr-TR" altLang="tr-TR" sz="2000" dirty="0" err="1"/>
              <a:t>Romatizmal</a:t>
            </a:r>
            <a:r>
              <a:rPr lang="tr-TR" altLang="tr-TR" sz="2000" dirty="0"/>
              <a:t> kalp hastalıkları, aort yetmezliği, aort </a:t>
            </a:r>
            <a:r>
              <a:rPr lang="tr-TR" altLang="tr-TR" sz="2000" dirty="0" err="1"/>
              <a:t>stenozu</a:t>
            </a:r>
            <a:r>
              <a:rPr lang="tr-TR" altLang="tr-TR" sz="2000" dirty="0"/>
              <a:t>, mitral kapak yetmezliği, koroner arter </a:t>
            </a:r>
            <a:r>
              <a:rPr lang="tr-TR" altLang="tr-TR" sz="2000" dirty="0" smtClean="0"/>
              <a:t>tıkanıklığı </a:t>
            </a:r>
            <a:endParaRPr lang="tr-TR" altLang="tr-TR" sz="2000" dirty="0"/>
          </a:p>
          <a:p>
            <a:endParaRPr lang="tr-TR" altLang="tr-TR" sz="2000" dirty="0"/>
          </a:p>
        </p:txBody>
      </p:sp>
      <p:pic>
        <p:nvPicPr>
          <p:cNvPr id="93189"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11638" y="1412875"/>
            <a:ext cx="4932362" cy="3473450"/>
          </a:xfrm>
          <a:noFill/>
          <a:ln/>
        </p:spPr>
      </p:pic>
    </p:spTree>
    <p:extLst>
      <p:ext uri="{BB962C8B-B14F-4D97-AF65-F5344CB8AC3E}">
        <p14:creationId xmlns:p14="http://schemas.microsoft.com/office/powerpoint/2010/main" val="30901747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68313" y="0"/>
            <a:ext cx="8229600" cy="1139825"/>
          </a:xfrm>
        </p:spPr>
        <p:txBody>
          <a:bodyPr/>
          <a:lstStyle/>
          <a:p>
            <a:r>
              <a:rPr lang="tr-TR" altLang="tr-TR" sz="3800"/>
              <a:t/>
            </a:r>
            <a:br>
              <a:rPr lang="tr-TR" altLang="tr-TR" sz="3800"/>
            </a:br>
            <a:r>
              <a:rPr lang="tr-TR" altLang="tr-TR" sz="3200" b="1"/>
              <a:t>Belirtiler ve Bulgular</a:t>
            </a:r>
            <a:r>
              <a:rPr lang="tr-TR" altLang="tr-TR" sz="3800" b="1"/>
              <a:t> </a:t>
            </a:r>
            <a:r>
              <a:rPr lang="tr-TR" altLang="tr-TR" sz="3800"/>
              <a:t/>
            </a:r>
            <a:br>
              <a:rPr lang="tr-TR" altLang="tr-TR" sz="3800"/>
            </a:br>
            <a:endParaRPr lang="tr-TR" altLang="tr-TR" sz="3800"/>
          </a:p>
        </p:txBody>
      </p:sp>
      <p:sp>
        <p:nvSpPr>
          <p:cNvPr id="95235" name="Rectangle 3"/>
          <p:cNvSpPr>
            <a:spLocks noGrp="1" noChangeArrowheads="1"/>
          </p:cNvSpPr>
          <p:nvPr>
            <p:ph type="body" sz="half" idx="1"/>
          </p:nvPr>
        </p:nvSpPr>
        <p:spPr>
          <a:xfrm>
            <a:off x="395288" y="1341438"/>
            <a:ext cx="4100512" cy="4789487"/>
          </a:xfrm>
        </p:spPr>
        <p:txBody>
          <a:bodyPr/>
          <a:lstStyle/>
          <a:p>
            <a:pPr>
              <a:lnSpc>
                <a:spcPct val="80000"/>
              </a:lnSpc>
              <a:buFont typeface="Wingdings" pitchFamily="2" charset="2"/>
              <a:buNone/>
            </a:pPr>
            <a:endParaRPr lang="tr-TR" altLang="tr-TR" sz="1700" dirty="0"/>
          </a:p>
          <a:p>
            <a:pPr>
              <a:lnSpc>
                <a:spcPct val="80000"/>
              </a:lnSpc>
            </a:pPr>
            <a:r>
              <a:rPr lang="tr-TR" altLang="tr-TR" sz="2000" dirty="0" err="1"/>
              <a:t>Dispne</a:t>
            </a:r>
            <a:r>
              <a:rPr lang="tr-TR" altLang="tr-TR" sz="2000" dirty="0"/>
              <a:t>, hastalığın ilk bulgusudur. Önceleri hareket etmekle oluşur ve hastanın istirahati ile geçer. </a:t>
            </a:r>
          </a:p>
          <a:p>
            <a:pPr>
              <a:lnSpc>
                <a:spcPct val="80000"/>
              </a:lnSpc>
            </a:pPr>
            <a:r>
              <a:rPr lang="tr-TR" altLang="tr-TR" sz="2000" dirty="0" err="1"/>
              <a:t>Ortopne</a:t>
            </a:r>
            <a:r>
              <a:rPr lang="tr-TR" altLang="tr-TR" sz="2000" dirty="0"/>
              <a:t>, </a:t>
            </a:r>
          </a:p>
          <a:p>
            <a:pPr>
              <a:lnSpc>
                <a:spcPct val="80000"/>
              </a:lnSpc>
            </a:pPr>
            <a:r>
              <a:rPr lang="tr-TR" altLang="tr-TR" sz="2000" dirty="0"/>
              <a:t>Yorgunluk, </a:t>
            </a:r>
          </a:p>
          <a:p>
            <a:pPr>
              <a:lnSpc>
                <a:spcPct val="80000"/>
              </a:lnSpc>
            </a:pPr>
            <a:r>
              <a:rPr lang="tr-TR" altLang="tr-TR" sz="2000" dirty="0"/>
              <a:t>Kuru öksürük, </a:t>
            </a:r>
          </a:p>
          <a:p>
            <a:pPr>
              <a:lnSpc>
                <a:spcPct val="80000"/>
              </a:lnSpc>
            </a:pPr>
            <a:r>
              <a:rPr lang="tr-TR" altLang="tr-TR" sz="2000" dirty="0"/>
              <a:t>Akciğer ödemi, </a:t>
            </a:r>
          </a:p>
          <a:p>
            <a:pPr>
              <a:lnSpc>
                <a:spcPct val="80000"/>
              </a:lnSpc>
            </a:pPr>
            <a:r>
              <a:rPr lang="tr-TR" altLang="tr-TR" sz="2000" dirty="0"/>
              <a:t>Akciğer ödemine bağlı kanlı köpüklü balgam, </a:t>
            </a:r>
          </a:p>
          <a:p>
            <a:pPr>
              <a:lnSpc>
                <a:spcPct val="80000"/>
              </a:lnSpc>
            </a:pPr>
            <a:r>
              <a:rPr lang="tr-TR" altLang="tr-TR" sz="2000" dirty="0"/>
              <a:t>Taşikardi, </a:t>
            </a:r>
          </a:p>
          <a:p>
            <a:pPr>
              <a:lnSpc>
                <a:spcPct val="80000"/>
              </a:lnSpc>
            </a:pPr>
            <a:r>
              <a:rPr lang="tr-TR" altLang="tr-TR" sz="2000" dirty="0"/>
              <a:t>Terleme, </a:t>
            </a:r>
          </a:p>
          <a:p>
            <a:pPr>
              <a:lnSpc>
                <a:spcPct val="80000"/>
              </a:lnSpc>
            </a:pPr>
            <a:r>
              <a:rPr lang="tr-TR" altLang="tr-TR" sz="2000" dirty="0" err="1"/>
              <a:t>Paroksismal</a:t>
            </a:r>
            <a:r>
              <a:rPr lang="tr-TR" altLang="tr-TR" sz="2000" dirty="0"/>
              <a:t> </a:t>
            </a:r>
            <a:r>
              <a:rPr lang="tr-TR" altLang="tr-TR" sz="2000" dirty="0" err="1"/>
              <a:t>dispne</a:t>
            </a:r>
            <a:r>
              <a:rPr lang="tr-TR" altLang="tr-TR" sz="2000" dirty="0"/>
              <a:t> </a:t>
            </a:r>
            <a:r>
              <a:rPr lang="tr-TR" altLang="tr-TR" sz="2000" dirty="0" smtClean="0"/>
              <a:t>nöbeti</a:t>
            </a:r>
            <a:endParaRPr lang="tr-TR" altLang="tr-TR" sz="2000" dirty="0"/>
          </a:p>
          <a:p>
            <a:pPr>
              <a:lnSpc>
                <a:spcPct val="80000"/>
              </a:lnSpc>
            </a:pPr>
            <a:endParaRPr lang="tr-TR" altLang="tr-TR" sz="2000" dirty="0"/>
          </a:p>
        </p:txBody>
      </p:sp>
      <p:pic>
        <p:nvPicPr>
          <p:cNvPr id="95237"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64163" y="1268413"/>
            <a:ext cx="2595562" cy="4530725"/>
          </a:xfrm>
          <a:noFill/>
          <a:ln/>
        </p:spPr>
      </p:pic>
    </p:spTree>
    <p:extLst>
      <p:ext uri="{BB962C8B-B14F-4D97-AF65-F5344CB8AC3E}">
        <p14:creationId xmlns:p14="http://schemas.microsoft.com/office/powerpoint/2010/main" val="2937805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68313" y="260350"/>
            <a:ext cx="8229600" cy="1139825"/>
          </a:xfrm>
        </p:spPr>
        <p:txBody>
          <a:bodyPr/>
          <a:lstStyle/>
          <a:p>
            <a:r>
              <a:rPr lang="tr-TR" altLang="tr-TR" sz="3800"/>
              <a:t/>
            </a:r>
            <a:br>
              <a:rPr lang="tr-TR" altLang="tr-TR" sz="3800"/>
            </a:br>
            <a:r>
              <a:rPr lang="tr-TR" altLang="tr-TR" sz="3200" b="1">
                <a:latin typeface="Times New Roman" pitchFamily="18" charset="0"/>
              </a:rPr>
              <a:t>Komplikasyonları    </a:t>
            </a:r>
            <a:r>
              <a:rPr lang="tr-TR" altLang="tr-TR" sz="3200">
                <a:latin typeface="Times New Roman" pitchFamily="18" charset="0"/>
              </a:rPr>
              <a:t>         </a:t>
            </a:r>
            <a:r>
              <a:rPr lang="tr-TR" altLang="tr-TR" sz="3200" b="1">
                <a:latin typeface="Times New Roman" pitchFamily="18" charset="0"/>
              </a:rPr>
              <a:t>Tanı Yöntemleri</a:t>
            </a:r>
            <a:r>
              <a:rPr lang="tr-TR" altLang="tr-TR" sz="3800" b="1"/>
              <a:t> </a:t>
            </a:r>
          </a:p>
        </p:txBody>
      </p:sp>
      <p:sp>
        <p:nvSpPr>
          <p:cNvPr id="97283" name="Rectangle 3"/>
          <p:cNvSpPr>
            <a:spLocks noGrp="1" noChangeArrowheads="1"/>
          </p:cNvSpPr>
          <p:nvPr>
            <p:ph type="body" sz="half" idx="1"/>
          </p:nvPr>
        </p:nvSpPr>
        <p:spPr/>
        <p:txBody>
          <a:bodyPr/>
          <a:lstStyle/>
          <a:p>
            <a:r>
              <a:rPr lang="tr-TR" altLang="tr-TR" sz="2000"/>
              <a:t>En önemli komplikasyonu kronik kalp yetmezliğidir. </a:t>
            </a:r>
          </a:p>
          <a:p>
            <a:r>
              <a:rPr lang="tr-TR" altLang="tr-TR" sz="2000"/>
              <a:t>Akciğer ödemi, </a:t>
            </a:r>
          </a:p>
          <a:p>
            <a:r>
              <a:rPr lang="tr-TR" altLang="tr-TR" sz="2000"/>
              <a:t>Aritmi meydana gelebilir </a:t>
            </a:r>
          </a:p>
          <a:p>
            <a:endParaRPr lang="tr-TR" altLang="tr-TR" sz="2000"/>
          </a:p>
        </p:txBody>
      </p:sp>
      <p:sp>
        <p:nvSpPr>
          <p:cNvPr id="97284" name="Rectangle 4"/>
          <p:cNvSpPr>
            <a:spLocks noGrp="1" noChangeArrowheads="1"/>
          </p:cNvSpPr>
          <p:nvPr>
            <p:ph type="body" sz="half" idx="2"/>
          </p:nvPr>
        </p:nvSpPr>
        <p:spPr/>
        <p:txBody>
          <a:bodyPr/>
          <a:lstStyle/>
          <a:p>
            <a:r>
              <a:rPr lang="tr-TR" altLang="tr-TR" sz="2000"/>
              <a:t>Fizik muayene, anemnez, laboratuvar tetkikleri,eforlu elektrokardiogram, anjiokardiyografi bilgisayarlı tomografi, kalp kateterizasyonu yapılalak tanı konur</a:t>
            </a:r>
          </a:p>
        </p:txBody>
      </p:sp>
    </p:spTree>
    <p:extLst>
      <p:ext uri="{BB962C8B-B14F-4D97-AF65-F5344CB8AC3E}">
        <p14:creationId xmlns:p14="http://schemas.microsoft.com/office/powerpoint/2010/main" val="25623421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tr-TR" altLang="tr-TR" sz="3200" b="1" dirty="0">
                <a:latin typeface="Times New Roman" pitchFamily="18" charset="0"/>
              </a:rPr>
              <a:t>Sağ Kalp </a:t>
            </a:r>
            <a:r>
              <a:rPr lang="tr-TR" altLang="tr-TR" sz="3200" b="1" dirty="0" smtClean="0">
                <a:latin typeface="Times New Roman" pitchFamily="18" charset="0"/>
              </a:rPr>
              <a:t>Yetmezliği</a:t>
            </a:r>
            <a:endParaRPr lang="tr-TR" altLang="tr-TR" sz="3800" dirty="0"/>
          </a:p>
        </p:txBody>
      </p:sp>
      <p:sp>
        <p:nvSpPr>
          <p:cNvPr id="101379" name="Rectangle 3"/>
          <p:cNvSpPr>
            <a:spLocks noGrp="1" noChangeArrowheads="1"/>
          </p:cNvSpPr>
          <p:nvPr>
            <p:ph type="body" sz="half" idx="1"/>
          </p:nvPr>
        </p:nvSpPr>
        <p:spPr/>
        <p:txBody>
          <a:bodyPr/>
          <a:lstStyle/>
          <a:p>
            <a:r>
              <a:rPr lang="tr-TR" altLang="tr-TR" sz="2000" dirty="0"/>
              <a:t>Sağ kalp yetmezliği, çoğunlukla sol kalp yetmezliğine bağlı olarak gelişir</a:t>
            </a:r>
          </a:p>
          <a:p>
            <a:r>
              <a:rPr lang="tr-TR" altLang="tr-TR" sz="2000" dirty="0" err="1" smtClean="0"/>
              <a:t>sekonder</a:t>
            </a:r>
            <a:r>
              <a:rPr lang="tr-TR" altLang="tr-TR" sz="2000" dirty="0" smtClean="0"/>
              <a:t> </a:t>
            </a:r>
            <a:r>
              <a:rPr lang="tr-TR" altLang="tr-TR" sz="2000" dirty="0"/>
              <a:t>bir hastalıktır. </a:t>
            </a:r>
            <a:endParaRPr lang="tr-TR" altLang="tr-TR" sz="2000" dirty="0" smtClean="0"/>
          </a:p>
          <a:p>
            <a:r>
              <a:rPr lang="tr-TR" altLang="tr-TR" sz="2000" dirty="0"/>
              <a:t>Aritmiler ve ileti bozuklukları, alkol, sigara gibi kötü alışkanlıklar ve bazı ilaç grupları, kapak yetmezlikleri sonucu kanın </a:t>
            </a:r>
            <a:r>
              <a:rPr lang="tr-TR" altLang="tr-TR" sz="2000" dirty="0" err="1"/>
              <a:t>ventriküllere</a:t>
            </a:r>
            <a:r>
              <a:rPr lang="tr-TR" altLang="tr-TR" sz="2000" dirty="0"/>
              <a:t> göllenmesi, virüs ve bakteri enfeksiyonları kronik kalp yetmezliğinin nedenleridir </a:t>
            </a:r>
          </a:p>
          <a:p>
            <a:endParaRPr lang="tr-TR" altLang="tr-TR" sz="2000" dirty="0"/>
          </a:p>
        </p:txBody>
      </p:sp>
      <p:pic>
        <p:nvPicPr>
          <p:cNvPr id="101381" name="Picture 5" descr="sağ"/>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339752" y="4509120"/>
            <a:ext cx="3817094" cy="2135721"/>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5235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68313" y="260350"/>
            <a:ext cx="8229600" cy="1139825"/>
          </a:xfrm>
        </p:spPr>
        <p:txBody>
          <a:bodyPr/>
          <a:lstStyle/>
          <a:p>
            <a:r>
              <a:rPr lang="tr-TR" altLang="tr-TR" sz="3800"/>
              <a:t/>
            </a:r>
            <a:br>
              <a:rPr lang="tr-TR" altLang="tr-TR" sz="3800"/>
            </a:br>
            <a:r>
              <a:rPr lang="tr-TR" altLang="tr-TR" sz="3600" b="1">
                <a:latin typeface="Times New Roman" pitchFamily="18" charset="0"/>
              </a:rPr>
              <a:t>Belirtiler ve Bulgular</a:t>
            </a:r>
            <a:r>
              <a:rPr lang="tr-TR" altLang="tr-TR" sz="3800" b="1"/>
              <a:t> </a:t>
            </a:r>
            <a:r>
              <a:rPr lang="tr-TR" altLang="tr-TR" sz="3800"/>
              <a:t/>
            </a:r>
            <a:br>
              <a:rPr lang="tr-TR" altLang="tr-TR" sz="3800"/>
            </a:br>
            <a:endParaRPr lang="tr-TR" altLang="tr-TR" sz="3800"/>
          </a:p>
        </p:txBody>
      </p:sp>
      <p:sp>
        <p:nvSpPr>
          <p:cNvPr id="122883" name="Rectangle 3"/>
          <p:cNvSpPr>
            <a:spLocks noGrp="1" noChangeArrowheads="1"/>
          </p:cNvSpPr>
          <p:nvPr>
            <p:ph type="body" sz="half" idx="1"/>
          </p:nvPr>
        </p:nvSpPr>
        <p:spPr/>
        <p:txBody>
          <a:bodyPr/>
          <a:lstStyle/>
          <a:p>
            <a:endParaRPr lang="tr-TR" altLang="tr-TR" sz="2200" dirty="0"/>
          </a:p>
          <a:p>
            <a:r>
              <a:rPr lang="tr-TR" altLang="tr-TR" sz="2000" dirty="0"/>
              <a:t>Sağ kalp yetmezliğinin en önemli belirtisi, </a:t>
            </a:r>
            <a:r>
              <a:rPr lang="tr-TR" altLang="tr-TR" sz="2000" b="1" dirty="0"/>
              <a:t>ödemdir. </a:t>
            </a:r>
            <a:r>
              <a:rPr lang="tr-TR" altLang="tr-TR" sz="2000" dirty="0"/>
              <a:t>Ödem, çoğunlukla alt </a:t>
            </a:r>
            <a:r>
              <a:rPr lang="tr-TR" altLang="tr-TR" sz="2000" dirty="0" err="1"/>
              <a:t>ekstremitede</a:t>
            </a:r>
            <a:r>
              <a:rPr lang="tr-TR" altLang="tr-TR" sz="2000" dirty="0"/>
              <a:t> (bacaklarda</a:t>
            </a:r>
            <a:r>
              <a:rPr lang="tr-TR" altLang="tr-TR" sz="2000" dirty="0" smtClean="0"/>
              <a:t>) </a:t>
            </a:r>
          </a:p>
          <a:p>
            <a:r>
              <a:rPr lang="tr-TR" altLang="tr-TR" sz="2000" dirty="0" smtClean="0"/>
              <a:t>Karaciğer </a:t>
            </a:r>
            <a:r>
              <a:rPr lang="tr-TR" altLang="tr-TR" sz="2000" dirty="0"/>
              <a:t>ve dalakta (</a:t>
            </a:r>
            <a:r>
              <a:rPr lang="tr-TR" altLang="tr-TR" sz="2000" dirty="0" err="1"/>
              <a:t>hepatomegali</a:t>
            </a:r>
            <a:r>
              <a:rPr lang="tr-TR" altLang="tr-TR" sz="2000" dirty="0"/>
              <a:t> ve </a:t>
            </a:r>
            <a:r>
              <a:rPr lang="tr-TR" altLang="tr-TR" sz="2000" dirty="0" err="1"/>
              <a:t>splenomegali</a:t>
            </a:r>
            <a:r>
              <a:rPr lang="tr-TR" altLang="tr-TR" sz="2000" dirty="0"/>
              <a:t>) büyüme olur. </a:t>
            </a:r>
          </a:p>
          <a:p>
            <a:r>
              <a:rPr lang="tr-TR" altLang="tr-TR" sz="2000" dirty="0"/>
              <a:t>Artmış olan </a:t>
            </a:r>
            <a:r>
              <a:rPr lang="tr-TR" altLang="tr-TR" sz="2000" dirty="0" err="1"/>
              <a:t>venöz</a:t>
            </a:r>
            <a:r>
              <a:rPr lang="tr-TR" altLang="tr-TR" sz="2000" dirty="0"/>
              <a:t> akıma bağlı olarak karaciğerin yükü artar.  </a:t>
            </a:r>
          </a:p>
          <a:p>
            <a:endParaRPr lang="tr-TR" altLang="tr-TR" sz="2000" dirty="0"/>
          </a:p>
        </p:txBody>
      </p:sp>
      <p:pic>
        <p:nvPicPr>
          <p:cNvPr id="122885"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87900" y="2112963"/>
            <a:ext cx="3744913" cy="3492500"/>
          </a:xfrm>
          <a:noFill/>
          <a:ln/>
        </p:spPr>
      </p:pic>
    </p:spTree>
    <p:extLst>
      <p:ext uri="{BB962C8B-B14F-4D97-AF65-F5344CB8AC3E}">
        <p14:creationId xmlns:p14="http://schemas.microsoft.com/office/powerpoint/2010/main" val="4853513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tr-TR" altLang="tr-TR" sz="3600" b="1">
                <a:latin typeface="Times New Roman" pitchFamily="18" charset="0"/>
              </a:rPr>
              <a:t>Koroner Skleroz</a:t>
            </a:r>
            <a:r>
              <a:rPr lang="tr-TR" altLang="tr-TR"/>
              <a:t> </a:t>
            </a:r>
          </a:p>
        </p:txBody>
      </p:sp>
      <p:sp>
        <p:nvSpPr>
          <p:cNvPr id="114691" name="Rectangle 3"/>
          <p:cNvSpPr>
            <a:spLocks noGrp="1" noChangeArrowheads="1"/>
          </p:cNvSpPr>
          <p:nvPr>
            <p:ph type="body" idx="1"/>
          </p:nvPr>
        </p:nvSpPr>
        <p:spPr/>
        <p:txBody>
          <a:bodyPr/>
          <a:lstStyle/>
          <a:p>
            <a:r>
              <a:rPr lang="tr-TR" altLang="tr-TR" sz="2000"/>
              <a:t>Koroner damarlar, aort başlangıcından çıkarak tüm kalbe dağılan ve kalp kasının beslenmesini sağlayan damarlardır</a:t>
            </a:r>
          </a:p>
          <a:p>
            <a:r>
              <a:rPr lang="tr-TR" altLang="tr-TR" sz="2000"/>
              <a:t>Koroner ateroskleroz, çoğunlukla kendi tabakalarındaki kalınlaşma ve buna bağlı olarak miyokart tabakasının beslenememesi ile seyreden bir tablodur</a:t>
            </a:r>
          </a:p>
          <a:p>
            <a:r>
              <a:rPr lang="tr-TR" altLang="tr-TR" sz="2000"/>
              <a:t>Koroner sklerozun tam olarak neden geliştiği bilinmemektedir. Fakat araştırmalar, çeşitli risk faktörlerinin koroner skleroza neden olduğunu göstermektedir. </a:t>
            </a:r>
          </a:p>
          <a:p>
            <a:endParaRPr lang="tr-TR" altLang="tr-TR" sz="2000"/>
          </a:p>
        </p:txBody>
      </p:sp>
    </p:spTree>
    <p:extLst>
      <p:ext uri="{BB962C8B-B14F-4D97-AF65-F5344CB8AC3E}">
        <p14:creationId xmlns:p14="http://schemas.microsoft.com/office/powerpoint/2010/main" val="33785133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tr-TR" altLang="tr-TR" sz="3800" b="1" dirty="0"/>
              <a:t>Koroner </a:t>
            </a:r>
            <a:r>
              <a:rPr lang="tr-TR" altLang="tr-TR" sz="3800" b="1" dirty="0" err="1"/>
              <a:t>arteroskleroza</a:t>
            </a:r>
            <a:r>
              <a:rPr lang="tr-TR" altLang="tr-TR" sz="3800" b="1" dirty="0"/>
              <a:t> neden olan risk faktörleri: </a:t>
            </a:r>
          </a:p>
        </p:txBody>
      </p:sp>
      <p:sp>
        <p:nvSpPr>
          <p:cNvPr id="115715" name="Rectangle 3"/>
          <p:cNvSpPr>
            <a:spLocks noGrp="1" noChangeArrowheads="1"/>
          </p:cNvSpPr>
          <p:nvPr>
            <p:ph type="body" idx="1"/>
          </p:nvPr>
        </p:nvSpPr>
        <p:spPr/>
        <p:txBody>
          <a:bodyPr/>
          <a:lstStyle/>
          <a:p>
            <a:r>
              <a:rPr lang="tr-TR" altLang="tr-TR" sz="2400"/>
              <a:t>Kanda bazı lipitlerin çoğalması veya azlığı, </a:t>
            </a:r>
          </a:p>
          <a:p>
            <a:r>
              <a:rPr lang="tr-TR" altLang="tr-TR" sz="2400"/>
              <a:t>Hipertansiyon, </a:t>
            </a:r>
          </a:p>
          <a:p>
            <a:r>
              <a:rPr lang="tr-TR" altLang="tr-TR" sz="2400"/>
              <a:t>Diabet, </a:t>
            </a:r>
          </a:p>
          <a:p>
            <a:r>
              <a:rPr lang="tr-TR" altLang="tr-TR" sz="2400"/>
              <a:t>Sigara, </a:t>
            </a:r>
          </a:p>
          <a:p>
            <a:r>
              <a:rPr lang="tr-TR" altLang="tr-TR" sz="2400"/>
              <a:t>Cinsiyet (erkeklerde daha fazla), </a:t>
            </a:r>
          </a:p>
          <a:p>
            <a:r>
              <a:rPr lang="tr-TR" altLang="tr-TR" sz="2400"/>
              <a:t>Yaş, </a:t>
            </a:r>
          </a:p>
          <a:p>
            <a:r>
              <a:rPr lang="tr-TR" altLang="tr-TR" sz="2400"/>
              <a:t>Obezite,</a:t>
            </a:r>
          </a:p>
          <a:p>
            <a:r>
              <a:rPr lang="tr-TR" altLang="tr-TR" sz="2400"/>
              <a:t>Yaşam Tarzı</a:t>
            </a:r>
          </a:p>
          <a:p>
            <a:r>
              <a:rPr lang="tr-TR" altLang="tr-TR" sz="2400"/>
              <a:t>Stres </a:t>
            </a:r>
          </a:p>
          <a:p>
            <a:endParaRPr lang="tr-TR" altLang="tr-TR" sz="2400"/>
          </a:p>
        </p:txBody>
      </p:sp>
    </p:spTree>
    <p:extLst>
      <p:ext uri="{BB962C8B-B14F-4D97-AF65-F5344CB8AC3E}">
        <p14:creationId xmlns:p14="http://schemas.microsoft.com/office/powerpoint/2010/main" val="2873168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a:lstStyle/>
          <a:p>
            <a:r>
              <a:rPr lang="tr-TR" altLang="tr-TR" sz="3800"/>
              <a:t/>
            </a:r>
            <a:br>
              <a:rPr lang="tr-TR" altLang="tr-TR" sz="3800"/>
            </a:br>
            <a:r>
              <a:rPr lang="tr-TR" altLang="tr-TR" sz="3800" b="1"/>
              <a:t>Belirtiler ve Bulgular </a:t>
            </a:r>
            <a:r>
              <a:rPr lang="tr-TR" altLang="tr-TR" sz="3800"/>
              <a:t/>
            </a:r>
            <a:br>
              <a:rPr lang="tr-TR" altLang="tr-TR" sz="3800"/>
            </a:br>
            <a:endParaRPr lang="tr-TR" altLang="tr-TR" sz="3800"/>
          </a:p>
        </p:txBody>
      </p:sp>
      <p:sp>
        <p:nvSpPr>
          <p:cNvPr id="116743" name="Rectangle 7"/>
          <p:cNvSpPr>
            <a:spLocks noGrp="1" noChangeArrowheads="1"/>
          </p:cNvSpPr>
          <p:nvPr>
            <p:ph type="body" idx="1"/>
          </p:nvPr>
        </p:nvSpPr>
        <p:spPr/>
        <p:txBody>
          <a:bodyPr/>
          <a:lstStyle/>
          <a:p>
            <a:r>
              <a:rPr lang="tr-TR" altLang="tr-TR" sz="2400" dirty="0"/>
              <a:t>Göğüs ağrısı, (Kalp bölgesinde, kalp kasının beslenememesine bağlı olarak ağrı vardır) </a:t>
            </a:r>
          </a:p>
          <a:p>
            <a:r>
              <a:rPr lang="tr-TR" altLang="tr-TR" sz="2400" dirty="0" smtClean="0"/>
              <a:t>Baş </a:t>
            </a:r>
            <a:r>
              <a:rPr lang="tr-TR" altLang="tr-TR" sz="2400" dirty="0"/>
              <a:t>ağrısı, </a:t>
            </a:r>
          </a:p>
          <a:p>
            <a:r>
              <a:rPr lang="tr-TR" altLang="tr-TR" sz="2400" dirty="0"/>
              <a:t>Sürekli yorgunluk, </a:t>
            </a:r>
          </a:p>
          <a:p>
            <a:r>
              <a:rPr lang="tr-TR" altLang="tr-TR" sz="2400" dirty="0"/>
              <a:t>İştahsızlık, </a:t>
            </a:r>
          </a:p>
          <a:p>
            <a:r>
              <a:rPr lang="tr-TR" altLang="tr-TR" sz="2400" dirty="0"/>
              <a:t>Uykusuzluk şikayetleri vardır </a:t>
            </a:r>
          </a:p>
          <a:p>
            <a:endParaRPr lang="tr-TR" altLang="tr-TR" sz="2400" dirty="0"/>
          </a:p>
        </p:txBody>
      </p:sp>
    </p:spTree>
    <p:extLst>
      <p:ext uri="{BB962C8B-B14F-4D97-AF65-F5344CB8AC3E}">
        <p14:creationId xmlns:p14="http://schemas.microsoft.com/office/powerpoint/2010/main" val="24946719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tr-TR" altLang="tr-TR" sz="3600" b="1" dirty="0"/>
              <a:t>KORONER DAMAR HASTALIKLARI</a:t>
            </a:r>
          </a:p>
        </p:txBody>
      </p:sp>
      <p:sp>
        <p:nvSpPr>
          <p:cNvPr id="103427" name="Rectangle 3"/>
          <p:cNvSpPr>
            <a:spLocks noGrp="1" noChangeArrowheads="1"/>
          </p:cNvSpPr>
          <p:nvPr>
            <p:ph type="body" idx="1"/>
          </p:nvPr>
        </p:nvSpPr>
        <p:spPr/>
        <p:txBody>
          <a:bodyPr/>
          <a:lstStyle/>
          <a:p>
            <a:r>
              <a:rPr lang="tr-TR" altLang="tr-TR"/>
              <a:t>Myokart İnfarktüsü</a:t>
            </a:r>
          </a:p>
          <a:p>
            <a:r>
              <a:rPr lang="tr-TR" altLang="tr-TR"/>
              <a:t>Anjina Pektoris</a:t>
            </a:r>
          </a:p>
          <a:p>
            <a:r>
              <a:rPr lang="tr-TR" altLang="tr-TR"/>
              <a:t>Korpulmonale</a:t>
            </a:r>
          </a:p>
          <a:p>
            <a:r>
              <a:rPr lang="tr-TR" altLang="tr-TR"/>
              <a:t>Koroner Skleroz</a:t>
            </a:r>
          </a:p>
        </p:txBody>
      </p:sp>
    </p:spTree>
    <p:extLst>
      <p:ext uri="{BB962C8B-B14F-4D97-AF65-F5344CB8AC3E}">
        <p14:creationId xmlns:p14="http://schemas.microsoft.com/office/powerpoint/2010/main" val="32952877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tr-TR" altLang="zh-CN" b="1"/>
              <a:t>MI (MYOCARD INFARKTÜSÜ)</a:t>
            </a:r>
            <a:endParaRPr lang="tr-TR" altLang="tr-TR" b="1"/>
          </a:p>
        </p:txBody>
      </p:sp>
      <p:sp>
        <p:nvSpPr>
          <p:cNvPr id="48131" name="Rectangle 3"/>
          <p:cNvSpPr>
            <a:spLocks noGrp="1" noChangeArrowheads="1"/>
          </p:cNvSpPr>
          <p:nvPr>
            <p:ph type="body" sz="half" idx="1"/>
          </p:nvPr>
        </p:nvSpPr>
        <p:spPr/>
        <p:txBody>
          <a:bodyPr/>
          <a:lstStyle/>
          <a:p>
            <a:r>
              <a:rPr lang="tr-TR" altLang="zh-CN" sz="2000"/>
              <a:t>Myocardın belirli bölgesine gelen kan akımının  tamamen kesilmesi veya ileri derecede azalmasına yol açan bir koroner arterin tıkanması veya uzun süren spazmı sonucunda kalp kası hücrelerinin oksijensiz kalmasıdır </a:t>
            </a:r>
          </a:p>
          <a:p>
            <a:r>
              <a:rPr lang="tr-TR" altLang="tr-TR" sz="2000"/>
              <a:t>Bu tıkanma ile birlikte o koroner arterin beslediği myokard dokusunda önce iskemi sonra da nekroz gelişir. </a:t>
            </a:r>
          </a:p>
          <a:p>
            <a:endParaRPr lang="tr-TR" altLang="tr-TR" sz="2000"/>
          </a:p>
        </p:txBody>
      </p:sp>
      <p:pic>
        <p:nvPicPr>
          <p:cNvPr id="48133" name="Picture 5" descr="MI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3800" y="1700213"/>
            <a:ext cx="3600450" cy="3209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836974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tr-TR" altLang="zh-CN" sz="3600">
                <a:latin typeface="Times New Roman" pitchFamily="18" charset="0"/>
              </a:rPr>
              <a:t>Nedenleri :</a:t>
            </a:r>
            <a:endParaRPr lang="tr-TR" altLang="tr-TR" sz="3600">
              <a:latin typeface="Times New Roman" pitchFamily="18" charset="0"/>
            </a:endParaRPr>
          </a:p>
        </p:txBody>
      </p:sp>
      <p:sp>
        <p:nvSpPr>
          <p:cNvPr id="50179" name="Rectangle 3"/>
          <p:cNvSpPr>
            <a:spLocks noGrp="1" noChangeArrowheads="1"/>
          </p:cNvSpPr>
          <p:nvPr>
            <p:ph type="body" sz="half" idx="1"/>
          </p:nvPr>
        </p:nvSpPr>
        <p:spPr/>
        <p:txBody>
          <a:bodyPr/>
          <a:lstStyle/>
          <a:p>
            <a:r>
              <a:rPr lang="tr-TR" altLang="zh-CN" sz="2000"/>
              <a:t>%80 Trombüs                                                              </a:t>
            </a:r>
          </a:p>
          <a:p>
            <a:r>
              <a:rPr lang="tr-TR" altLang="zh-CN" sz="2000"/>
              <a:t>Atenom  plağı</a:t>
            </a:r>
          </a:p>
          <a:p>
            <a:r>
              <a:rPr lang="tr-TR" altLang="zh-CN" sz="2000"/>
              <a:t>Emboli</a:t>
            </a:r>
          </a:p>
          <a:p>
            <a:r>
              <a:rPr lang="tr-TR" altLang="zh-CN" sz="2000"/>
              <a:t>İntimal şişme (damar içi katmanı)</a:t>
            </a:r>
          </a:p>
          <a:p>
            <a:r>
              <a:rPr lang="tr-TR" altLang="zh-CN" sz="2000"/>
              <a:t>Subintimal kanama</a:t>
            </a:r>
          </a:p>
          <a:p>
            <a:pPr>
              <a:buFont typeface="Wingdings" pitchFamily="2" charset="2"/>
              <a:buNone/>
            </a:pPr>
            <a:r>
              <a:rPr lang="tr-TR" altLang="zh-CN" sz="2000"/>
              <a:t> </a:t>
            </a:r>
            <a:endParaRPr lang="tr-TR" altLang="tr-TR" sz="2000"/>
          </a:p>
        </p:txBody>
      </p:sp>
      <p:pic>
        <p:nvPicPr>
          <p:cNvPr id="50181" name="Picture 5" descr="M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63938" y="768350"/>
            <a:ext cx="4968875" cy="3973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36928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tr-TR" altLang="tr-TR"/>
              <a:t>Risk Faktörleri</a:t>
            </a:r>
          </a:p>
        </p:txBody>
      </p:sp>
      <p:sp>
        <p:nvSpPr>
          <p:cNvPr id="90115" name="Rectangle 3"/>
          <p:cNvSpPr>
            <a:spLocks noGrp="1" noChangeArrowheads="1"/>
          </p:cNvSpPr>
          <p:nvPr>
            <p:ph type="body" idx="1"/>
          </p:nvPr>
        </p:nvSpPr>
        <p:spPr/>
        <p:txBody>
          <a:bodyPr/>
          <a:lstStyle/>
          <a:p>
            <a:pPr>
              <a:lnSpc>
                <a:spcPct val="80000"/>
              </a:lnSpc>
            </a:pPr>
            <a:r>
              <a:rPr lang="tr-TR" altLang="tr-TR" sz="2100"/>
              <a:t>Yaş </a:t>
            </a:r>
          </a:p>
          <a:p>
            <a:pPr>
              <a:lnSpc>
                <a:spcPct val="80000"/>
              </a:lnSpc>
            </a:pPr>
            <a:r>
              <a:rPr lang="tr-TR" altLang="tr-TR" sz="2100"/>
              <a:t>Cinsiyet </a:t>
            </a:r>
          </a:p>
          <a:p>
            <a:pPr>
              <a:lnSpc>
                <a:spcPct val="80000"/>
              </a:lnSpc>
            </a:pPr>
            <a:r>
              <a:rPr lang="tr-TR" altLang="tr-TR" sz="2100"/>
              <a:t>Kalıtım</a:t>
            </a:r>
          </a:p>
          <a:p>
            <a:pPr>
              <a:lnSpc>
                <a:spcPct val="80000"/>
              </a:lnSpc>
            </a:pPr>
            <a:r>
              <a:rPr lang="tr-TR" altLang="tr-TR" sz="2100"/>
              <a:t>Anormal glikoz toleransı</a:t>
            </a:r>
          </a:p>
          <a:p>
            <a:pPr>
              <a:lnSpc>
                <a:spcPct val="80000"/>
              </a:lnSpc>
            </a:pPr>
            <a:r>
              <a:rPr lang="tr-TR" altLang="tr-TR" sz="2100"/>
              <a:t>Irk</a:t>
            </a:r>
          </a:p>
          <a:p>
            <a:pPr>
              <a:lnSpc>
                <a:spcPct val="80000"/>
              </a:lnSpc>
            </a:pPr>
            <a:r>
              <a:rPr lang="tr-TR" altLang="tr-TR" sz="2100"/>
              <a:t>Hipertansiyon</a:t>
            </a:r>
          </a:p>
          <a:p>
            <a:pPr>
              <a:lnSpc>
                <a:spcPct val="80000"/>
              </a:lnSpc>
            </a:pPr>
            <a:r>
              <a:rPr lang="tr-TR" altLang="tr-TR" sz="2100"/>
              <a:t>Sigara</a:t>
            </a:r>
          </a:p>
          <a:p>
            <a:pPr>
              <a:lnSpc>
                <a:spcPct val="80000"/>
              </a:lnSpc>
            </a:pPr>
            <a:r>
              <a:rPr lang="tr-TR" altLang="tr-TR" sz="2100"/>
              <a:t>Serum kolesterol ve trigliserid düzeyleri</a:t>
            </a:r>
          </a:p>
          <a:p>
            <a:pPr>
              <a:lnSpc>
                <a:spcPct val="80000"/>
              </a:lnSpc>
            </a:pPr>
            <a:r>
              <a:rPr lang="tr-TR" altLang="tr-TR" sz="2100"/>
              <a:t>Gut</a:t>
            </a:r>
          </a:p>
          <a:p>
            <a:pPr>
              <a:lnSpc>
                <a:spcPct val="80000"/>
              </a:lnSpc>
            </a:pPr>
            <a:r>
              <a:rPr lang="tr-TR" altLang="tr-TR" sz="2100"/>
              <a:t>Hipotroidizm</a:t>
            </a:r>
          </a:p>
          <a:p>
            <a:pPr>
              <a:lnSpc>
                <a:spcPct val="80000"/>
              </a:lnSpc>
            </a:pPr>
            <a:r>
              <a:rPr lang="tr-TR" altLang="tr-TR" sz="2100"/>
              <a:t>Sedanter yaşam</a:t>
            </a:r>
          </a:p>
          <a:p>
            <a:pPr>
              <a:lnSpc>
                <a:spcPct val="80000"/>
              </a:lnSpc>
            </a:pPr>
            <a:r>
              <a:rPr lang="tr-TR" altLang="tr-TR" sz="2100"/>
              <a:t>Düzensiz fizik aktivite </a:t>
            </a:r>
          </a:p>
          <a:p>
            <a:pPr>
              <a:lnSpc>
                <a:spcPct val="80000"/>
              </a:lnSpc>
            </a:pPr>
            <a:r>
              <a:rPr lang="tr-TR" altLang="tr-TR" sz="2100"/>
              <a:t>İleri derecede damar hastalıkları</a:t>
            </a:r>
          </a:p>
          <a:p>
            <a:pPr>
              <a:lnSpc>
                <a:spcPct val="80000"/>
              </a:lnSpc>
              <a:buFont typeface="Wingdings" pitchFamily="2" charset="2"/>
              <a:buNone/>
            </a:pPr>
            <a:endParaRPr lang="tr-TR" altLang="tr-TR" sz="2100"/>
          </a:p>
        </p:txBody>
      </p:sp>
    </p:spTree>
    <p:extLst>
      <p:ext uri="{BB962C8B-B14F-4D97-AF65-F5344CB8AC3E}">
        <p14:creationId xmlns:p14="http://schemas.microsoft.com/office/powerpoint/2010/main" val="4262573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tr-TR" altLang="zh-CN" sz="3600" b="1">
                <a:latin typeface="Times New Roman" pitchFamily="18" charset="0"/>
              </a:rPr>
              <a:t>Semptomları</a:t>
            </a:r>
            <a:r>
              <a:rPr lang="tr-TR" altLang="zh-CN" sz="3600">
                <a:latin typeface="Times New Roman" pitchFamily="18" charset="0"/>
              </a:rPr>
              <a:t>:</a:t>
            </a:r>
            <a:endParaRPr lang="tr-TR" altLang="tr-TR" sz="3600">
              <a:latin typeface="Times New Roman" pitchFamily="18" charset="0"/>
            </a:endParaRPr>
          </a:p>
        </p:txBody>
      </p:sp>
      <p:sp>
        <p:nvSpPr>
          <p:cNvPr id="52227" name="Rectangle 3"/>
          <p:cNvSpPr>
            <a:spLocks noGrp="1" noChangeArrowheads="1"/>
          </p:cNvSpPr>
          <p:nvPr>
            <p:ph type="body" sz="half" idx="1"/>
          </p:nvPr>
        </p:nvSpPr>
        <p:spPr>
          <a:xfrm>
            <a:off x="468313" y="1125538"/>
            <a:ext cx="4038600" cy="4530725"/>
          </a:xfrm>
        </p:spPr>
        <p:txBody>
          <a:bodyPr/>
          <a:lstStyle/>
          <a:p>
            <a:pPr>
              <a:lnSpc>
                <a:spcPct val="90000"/>
              </a:lnSpc>
            </a:pPr>
            <a:r>
              <a:rPr lang="tr-TR" altLang="zh-CN" sz="2000" dirty="0" err="1"/>
              <a:t>İnfarktüsden</a:t>
            </a:r>
            <a:r>
              <a:rPr lang="tr-TR" altLang="zh-CN" sz="2000" dirty="0"/>
              <a:t> önceki devrede </a:t>
            </a:r>
            <a:r>
              <a:rPr lang="tr-TR" altLang="zh-CN" sz="2000" dirty="0" err="1" smtClean="0"/>
              <a:t>vakalın</a:t>
            </a:r>
            <a:r>
              <a:rPr lang="tr-TR" altLang="zh-CN" sz="2000" dirty="0" smtClean="0"/>
              <a:t> </a:t>
            </a:r>
            <a:r>
              <a:rPr lang="tr-TR" altLang="zh-CN" sz="2000" dirty="0"/>
              <a:t>çoğunda en azından hafif göğüs ağrısı nöbetleri olur </a:t>
            </a:r>
          </a:p>
          <a:p>
            <a:pPr>
              <a:lnSpc>
                <a:spcPct val="90000"/>
              </a:lnSpc>
            </a:pPr>
            <a:r>
              <a:rPr lang="tr-TR" altLang="zh-CN" sz="2000" dirty="0" err="1"/>
              <a:t>İnfarktüs</a:t>
            </a:r>
            <a:r>
              <a:rPr lang="tr-TR" altLang="zh-CN" sz="2000" dirty="0"/>
              <a:t> sırasındaki ağrı hasta tarafından şimdiye kadar hissettiği en şiddetli ağrı olarak tarif edilir </a:t>
            </a:r>
          </a:p>
          <a:p>
            <a:pPr>
              <a:lnSpc>
                <a:spcPct val="90000"/>
              </a:lnSpc>
            </a:pPr>
            <a:r>
              <a:rPr lang="tr-TR" altLang="zh-CN" sz="2000" dirty="0"/>
              <a:t>Derin </a:t>
            </a:r>
            <a:r>
              <a:rPr lang="tr-TR" altLang="zh-CN" sz="2000" dirty="0" err="1"/>
              <a:t>visseral</a:t>
            </a:r>
            <a:r>
              <a:rPr lang="tr-TR" altLang="zh-CN" sz="2000" dirty="0"/>
              <a:t> bir ağrı </a:t>
            </a:r>
            <a:r>
              <a:rPr lang="tr-TR" altLang="zh-CN" sz="2000" dirty="0" err="1"/>
              <a:t>olup,ağır,sıkıştırma,ezici</a:t>
            </a:r>
            <a:r>
              <a:rPr lang="tr-TR" altLang="zh-CN" sz="2000" dirty="0"/>
              <a:t> gibi kelimelerle tarif edilir </a:t>
            </a:r>
          </a:p>
          <a:p>
            <a:pPr>
              <a:lnSpc>
                <a:spcPct val="90000"/>
              </a:lnSpc>
            </a:pPr>
            <a:r>
              <a:rPr lang="tr-TR" altLang="zh-CN" sz="2000" dirty="0"/>
              <a:t>Ağrı uzun zaman sürer</a:t>
            </a:r>
          </a:p>
          <a:p>
            <a:pPr>
              <a:lnSpc>
                <a:spcPct val="90000"/>
              </a:lnSpc>
            </a:pPr>
            <a:r>
              <a:rPr lang="tr-TR" altLang="zh-CN" sz="2000" dirty="0"/>
              <a:t>Tipik ağrı göğsün ve </a:t>
            </a:r>
            <a:r>
              <a:rPr lang="tr-TR" altLang="zh-CN" sz="2000" dirty="0" err="1"/>
              <a:t>epigastriumun</a:t>
            </a:r>
            <a:r>
              <a:rPr lang="tr-TR" altLang="zh-CN" sz="2000" dirty="0"/>
              <a:t> ortasında olur</a:t>
            </a:r>
          </a:p>
          <a:p>
            <a:pPr>
              <a:lnSpc>
                <a:spcPct val="90000"/>
              </a:lnSpc>
            </a:pPr>
            <a:r>
              <a:rPr lang="tr-TR" altLang="zh-CN" sz="2000" dirty="0"/>
              <a:t>Bazen </a:t>
            </a:r>
            <a:r>
              <a:rPr lang="tr-TR" altLang="zh-CN" sz="2000" dirty="0" err="1"/>
              <a:t>kollara,sırta,çene</a:t>
            </a:r>
            <a:r>
              <a:rPr lang="tr-TR" altLang="zh-CN" sz="2000" dirty="0"/>
              <a:t> ve ortasında hissedilir </a:t>
            </a:r>
            <a:endParaRPr lang="tr-TR" altLang="tr-TR" sz="2000" dirty="0"/>
          </a:p>
        </p:txBody>
      </p:sp>
      <p:pic>
        <p:nvPicPr>
          <p:cNvPr id="52231" name="Picture 7" descr="kkkkk"/>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436096" y="1340768"/>
            <a:ext cx="2664296" cy="1995938"/>
          </a:xfrm>
          <a:extLst>
            <a:ext uri="{909E8E84-426E-40DD-AFC4-6F175D3DCCD1}">
              <a14:hiddenFill xmlns:a14="http://schemas.microsoft.com/office/drawing/2010/main">
                <a:solidFill>
                  <a:srgbClr val="FFFFFF"/>
                </a:solidFill>
              </a14:hiddenFill>
            </a:ext>
          </a:extLst>
        </p:spPr>
      </p:pic>
      <p:pic>
        <p:nvPicPr>
          <p:cNvPr id="52232" name="Picture 8" descr="kkkkkkk"/>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003800" y="3860800"/>
            <a:ext cx="3240088" cy="2276475"/>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591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3" name="Rectangle 7"/>
          <p:cNvSpPr>
            <a:spLocks noGrp="1" noChangeArrowheads="1"/>
          </p:cNvSpPr>
          <p:nvPr>
            <p:ph type="title"/>
          </p:nvPr>
        </p:nvSpPr>
        <p:spPr/>
        <p:txBody>
          <a:bodyPr/>
          <a:lstStyle/>
          <a:p>
            <a:endParaRPr lang="tr-TR" altLang="tr-TR"/>
          </a:p>
        </p:txBody>
      </p:sp>
      <p:sp>
        <p:nvSpPr>
          <p:cNvPr id="55299" name="Rectangle 3"/>
          <p:cNvSpPr>
            <a:spLocks noGrp="1" noChangeArrowheads="1"/>
          </p:cNvSpPr>
          <p:nvPr>
            <p:ph type="body" sz="half" idx="1"/>
          </p:nvPr>
        </p:nvSpPr>
        <p:spPr/>
        <p:txBody>
          <a:bodyPr/>
          <a:lstStyle/>
          <a:p>
            <a:pPr>
              <a:lnSpc>
                <a:spcPct val="80000"/>
              </a:lnSpc>
            </a:pPr>
            <a:r>
              <a:rPr lang="tr-TR" altLang="zh-CN" sz="2000"/>
              <a:t>Ağrı sıklıkla bulantı,kusma, baş dönmesi ile birlikte görülü</a:t>
            </a:r>
          </a:p>
          <a:p>
            <a:pPr>
              <a:lnSpc>
                <a:spcPct val="80000"/>
              </a:lnSpc>
            </a:pPr>
            <a:r>
              <a:rPr lang="tr-TR" altLang="zh-CN" sz="2000"/>
              <a:t>Ağrı ile birlikte hastada bradikardi,taşikardi ve senkop görülebilir </a:t>
            </a:r>
          </a:p>
          <a:p>
            <a:pPr>
              <a:lnSpc>
                <a:spcPct val="80000"/>
              </a:lnSpc>
            </a:pPr>
            <a:r>
              <a:rPr lang="tr-TR" altLang="tr-TR" sz="2000"/>
              <a:t>Hastalar terlemiş, heyecanlı, ölüm korkusu içinde olurlar. </a:t>
            </a:r>
          </a:p>
          <a:p>
            <a:pPr>
              <a:lnSpc>
                <a:spcPct val="80000"/>
              </a:lnSpc>
            </a:pPr>
            <a:r>
              <a:rPr lang="tr-TR" altLang="tr-TR" sz="2000"/>
              <a:t>Ayrıca hastalar ağrı ile birlikte bulantı, kusma, baş dönmesi, fenalık hissi ifade ederler</a:t>
            </a:r>
          </a:p>
          <a:p>
            <a:pPr>
              <a:lnSpc>
                <a:spcPct val="80000"/>
              </a:lnSpc>
            </a:pPr>
            <a:r>
              <a:rPr lang="tr-TR" altLang="tr-TR" sz="2000"/>
              <a:t>MI geçiren hastanın fizik muayenesinde başlangıçta taşikardi, hafif ateş yükselmesi görülür</a:t>
            </a:r>
          </a:p>
          <a:p>
            <a:pPr>
              <a:lnSpc>
                <a:spcPct val="80000"/>
              </a:lnSpc>
            </a:pPr>
            <a:r>
              <a:rPr lang="tr-TR" altLang="tr-TR" sz="2000"/>
              <a:t>Başlangıçta tansiyon yüksektir, sonra düşer. </a:t>
            </a:r>
          </a:p>
          <a:p>
            <a:pPr>
              <a:lnSpc>
                <a:spcPct val="80000"/>
              </a:lnSpc>
            </a:pPr>
            <a:endParaRPr lang="tr-TR" altLang="tr-TR" sz="2000"/>
          </a:p>
        </p:txBody>
      </p:sp>
      <p:pic>
        <p:nvPicPr>
          <p:cNvPr id="55302" name="Picture 6" descr="kkkkkkkkkk"/>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076825" y="1989138"/>
            <a:ext cx="3671888" cy="3527425"/>
          </a:xfrm>
        </p:spPr>
      </p:pic>
    </p:spTree>
    <p:extLst>
      <p:ext uri="{BB962C8B-B14F-4D97-AF65-F5344CB8AC3E}">
        <p14:creationId xmlns:p14="http://schemas.microsoft.com/office/powerpoint/2010/main" val="19849647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tr-TR" altLang="tr-TR"/>
              <a:t>Patofizyoloji </a:t>
            </a:r>
          </a:p>
        </p:txBody>
      </p:sp>
      <p:sp>
        <p:nvSpPr>
          <p:cNvPr id="57347" name="Rectangle 3"/>
          <p:cNvSpPr>
            <a:spLocks noGrp="1" noChangeArrowheads="1"/>
          </p:cNvSpPr>
          <p:nvPr>
            <p:ph type="body" sz="half" idx="1"/>
          </p:nvPr>
        </p:nvSpPr>
        <p:spPr/>
        <p:txBody>
          <a:bodyPr/>
          <a:lstStyle/>
          <a:p>
            <a:r>
              <a:rPr lang="tr-TR" altLang="tr-TR" sz="2000"/>
              <a:t>İnfarktüs sonrası gelişen morfolojik değişiklikler şöyle özetlenebilir;</a:t>
            </a:r>
          </a:p>
          <a:p>
            <a:r>
              <a:rPr lang="tr-TR" altLang="tr-TR" sz="2000"/>
              <a:t>İlk 12 saatte kalp dokusu normal görülür</a:t>
            </a:r>
          </a:p>
          <a:p>
            <a:r>
              <a:rPr lang="tr-TR" altLang="tr-TR" sz="2000"/>
              <a:t>18-24 saatte enfarkt alanı anemik ve gri kahverengi görünümdedir. Normalde myokard kırmızı kahverengi görünümdedir</a:t>
            </a:r>
          </a:p>
          <a:p>
            <a:r>
              <a:rPr lang="tr-TR" altLang="tr-TR" sz="2000"/>
              <a:t>2-4 günde nekrotik alan kesin olarak belirlenir</a:t>
            </a:r>
          </a:p>
          <a:p>
            <a:endParaRPr lang="tr-TR" altLang="tr-TR" sz="2000"/>
          </a:p>
        </p:txBody>
      </p:sp>
      <p:pic>
        <p:nvPicPr>
          <p:cNvPr id="57349" name="Picture 5" descr="kkkkkk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1844675"/>
            <a:ext cx="4176712" cy="33845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5190121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endParaRPr lang="tr-TR" altLang="tr-TR"/>
          </a:p>
        </p:txBody>
      </p:sp>
      <p:sp>
        <p:nvSpPr>
          <p:cNvPr id="60419" name="Rectangle 3"/>
          <p:cNvSpPr>
            <a:spLocks noGrp="1" noChangeArrowheads="1"/>
          </p:cNvSpPr>
          <p:nvPr>
            <p:ph type="body" sz="half" idx="1"/>
          </p:nvPr>
        </p:nvSpPr>
        <p:spPr/>
        <p:txBody>
          <a:bodyPr/>
          <a:lstStyle/>
          <a:p>
            <a:pPr>
              <a:lnSpc>
                <a:spcPct val="80000"/>
              </a:lnSpc>
            </a:pPr>
            <a:r>
              <a:rPr lang="tr-TR" altLang="tr-TR" sz="2000"/>
              <a:t>MI en çok sol ventrikülün ön duvarında apekse yakın bölgede gelişir</a:t>
            </a:r>
          </a:p>
          <a:p>
            <a:pPr>
              <a:lnSpc>
                <a:spcPct val="80000"/>
              </a:lnSpc>
            </a:pPr>
            <a:r>
              <a:rPr lang="tr-TR" altLang="tr-TR" sz="2000"/>
              <a:t>MI’nün ikinci derecede sık görüldüğü bölge sol ventrikülün arka duvarında mitral kapağa yakın olan bölgededir. </a:t>
            </a:r>
          </a:p>
          <a:p>
            <a:pPr>
              <a:lnSpc>
                <a:spcPct val="80000"/>
              </a:lnSpc>
            </a:pPr>
            <a:r>
              <a:rPr lang="tr-TR" altLang="tr-TR" sz="2000"/>
              <a:t>MI kalbin sağ tarafında %5 gibi düşük bir oranda görülür. </a:t>
            </a:r>
          </a:p>
          <a:p>
            <a:pPr>
              <a:lnSpc>
                <a:spcPct val="80000"/>
              </a:lnSpc>
            </a:pPr>
            <a:r>
              <a:rPr lang="tr-TR" altLang="tr-TR" sz="2000"/>
              <a:t>MI’nün sol tarafta daha fazla görülmesi, kalbin sol tarafının yükünün daha fazla olması ve bu taraftaki koronerlerin daha yüksek kan basıncının etkisi altında kalmaları ile açıklanabilir. </a:t>
            </a:r>
          </a:p>
        </p:txBody>
      </p:sp>
      <p:pic>
        <p:nvPicPr>
          <p:cNvPr id="60422" name="Picture 6" descr="imagesfsss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463" y="1412875"/>
            <a:ext cx="3816350" cy="4256088"/>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6114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tr-TR" altLang="zh-CN" sz="3600" b="1">
                <a:latin typeface="Times New Roman" pitchFamily="18" charset="0"/>
              </a:rPr>
              <a:t>MI tanı yöntemleri:</a:t>
            </a:r>
            <a:r>
              <a:rPr lang="tr-TR" altLang="zh-CN"/>
              <a:t> </a:t>
            </a:r>
            <a:endParaRPr lang="tr-TR" altLang="tr-TR"/>
          </a:p>
        </p:txBody>
      </p:sp>
      <p:sp>
        <p:nvSpPr>
          <p:cNvPr id="59395" name="Rectangle 3"/>
          <p:cNvSpPr>
            <a:spLocks noGrp="1" noChangeArrowheads="1"/>
          </p:cNvSpPr>
          <p:nvPr>
            <p:ph type="body" idx="1"/>
          </p:nvPr>
        </p:nvSpPr>
        <p:spPr/>
        <p:txBody>
          <a:bodyPr/>
          <a:lstStyle/>
          <a:p>
            <a:r>
              <a:rPr lang="tr-TR" altLang="zh-CN" sz="2800"/>
              <a:t>EKG değişiklikleri</a:t>
            </a:r>
          </a:p>
          <a:p>
            <a:r>
              <a:rPr lang="tr-TR" altLang="zh-CN" sz="2800"/>
              <a:t>Serum-enzim değişiklikleri</a:t>
            </a:r>
          </a:p>
          <a:p>
            <a:r>
              <a:rPr lang="tr-TR" altLang="zh-CN" sz="2800"/>
              <a:t>Koroner anjiografi</a:t>
            </a:r>
          </a:p>
          <a:p>
            <a:r>
              <a:rPr lang="tr-TR" altLang="zh-CN" sz="2800"/>
              <a:t>Anjina pectoris varlığı</a:t>
            </a:r>
            <a:endParaRPr lang="tr-TR" altLang="tr-TR" sz="2800"/>
          </a:p>
        </p:txBody>
      </p:sp>
    </p:spTree>
    <p:extLst>
      <p:ext uri="{BB962C8B-B14F-4D97-AF65-F5344CB8AC3E}">
        <p14:creationId xmlns:p14="http://schemas.microsoft.com/office/powerpoint/2010/main" val="3554960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tr-TR" altLang="tr-TR"/>
              <a:t>Elektrokardiyografik Bulgular</a:t>
            </a:r>
          </a:p>
        </p:txBody>
      </p:sp>
      <p:sp>
        <p:nvSpPr>
          <p:cNvPr id="63491" name="Rectangle 3"/>
          <p:cNvSpPr>
            <a:spLocks noGrp="1" noChangeArrowheads="1"/>
          </p:cNvSpPr>
          <p:nvPr>
            <p:ph type="body" sz="half" idx="1"/>
          </p:nvPr>
        </p:nvSpPr>
        <p:spPr/>
        <p:txBody>
          <a:bodyPr/>
          <a:lstStyle/>
          <a:p>
            <a:r>
              <a:rPr lang="tr-TR" altLang="tr-TR" sz="2000"/>
              <a:t>MI’de EKG bulguları çok değerli bilgiler verir. QRS, ST ve T anormallikleri iletim bozuklukları, aritmiler görülebilir</a:t>
            </a:r>
          </a:p>
        </p:txBody>
      </p:sp>
      <p:pic>
        <p:nvPicPr>
          <p:cNvPr id="63495" name="Picture 7" descr="ek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84663" y="1341438"/>
            <a:ext cx="4679950" cy="3816350"/>
          </a:xfrm>
        </p:spPr>
      </p:pic>
    </p:spTree>
    <p:extLst>
      <p:ext uri="{BB962C8B-B14F-4D97-AF65-F5344CB8AC3E}">
        <p14:creationId xmlns:p14="http://schemas.microsoft.com/office/powerpoint/2010/main" val="27982497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endParaRPr lang="tr-TR" altLang="tr-TR"/>
          </a:p>
        </p:txBody>
      </p:sp>
      <p:sp>
        <p:nvSpPr>
          <p:cNvPr id="67587" name="Rectangle 3"/>
          <p:cNvSpPr>
            <a:spLocks noGrp="1" noChangeArrowheads="1"/>
          </p:cNvSpPr>
          <p:nvPr>
            <p:ph type="body" sz="half" idx="1"/>
          </p:nvPr>
        </p:nvSpPr>
        <p:spPr/>
        <p:txBody>
          <a:bodyPr/>
          <a:lstStyle/>
          <a:p>
            <a:r>
              <a:rPr lang="tr-TR" altLang="tr-TR" sz="2000"/>
              <a:t>Akut MI döneminde EKG’de ST segmenti ve T dalgası yükselir ve sivrileşir</a:t>
            </a:r>
          </a:p>
          <a:p>
            <a:r>
              <a:rPr lang="tr-TR" altLang="tr-TR" sz="2000"/>
              <a:t>hastalığın gelişme döneminde ST izoelektrik çizgiye yaklaşırken T negatifleşir</a:t>
            </a:r>
          </a:p>
          <a:p>
            <a:r>
              <a:rPr lang="tr-TR" altLang="tr-TR" sz="2000"/>
              <a:t>Ayrıca EKG’de patolojik olarak Q dalgası oluşur ve bu dalga genellikle hayat boyu kalır.</a:t>
            </a:r>
          </a:p>
        </p:txBody>
      </p:sp>
      <p:pic>
        <p:nvPicPr>
          <p:cNvPr id="67590" name="Picture 6" descr="s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03875" y="333375"/>
            <a:ext cx="2946400" cy="3455988"/>
          </a:xfrm>
          <a:extLst>
            <a:ext uri="{909E8E84-426E-40DD-AFC4-6F175D3DCCD1}">
              <a14:hiddenFill xmlns:a14="http://schemas.microsoft.com/office/drawing/2010/main">
                <a:solidFill>
                  <a:srgbClr val="FFFFFF"/>
                </a:solidFill>
              </a14:hiddenFill>
            </a:ext>
          </a:extLst>
        </p:spPr>
      </p:pic>
      <p:pic>
        <p:nvPicPr>
          <p:cNvPr id="67591" name="Picture 7" descr="imagesCAS34LV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581" y="4076700"/>
            <a:ext cx="2016125" cy="19891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4653136"/>
            <a:ext cx="2164761" cy="1988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9799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tr-TR" altLang="tr-TR"/>
              <a:t>Kalp Akciğer Röntgeni</a:t>
            </a:r>
          </a:p>
        </p:txBody>
      </p:sp>
      <p:sp>
        <p:nvSpPr>
          <p:cNvPr id="69635" name="Rectangle 3"/>
          <p:cNvSpPr>
            <a:spLocks noGrp="1" noChangeArrowheads="1"/>
          </p:cNvSpPr>
          <p:nvPr>
            <p:ph type="body" sz="half" idx="1"/>
          </p:nvPr>
        </p:nvSpPr>
        <p:spPr/>
        <p:txBody>
          <a:bodyPr/>
          <a:lstStyle/>
          <a:p>
            <a:r>
              <a:rPr lang="tr-TR" altLang="tr-TR" sz="2000"/>
              <a:t>MI ve angina pektoriste rötgen genellikle normaldir. Ancak, pulmoner konjesyon belirtileri koroner arter kalsifikasyonu, mitral yetmezliği bulunan vakalarda, sol atriyum büyüklüğü belirtileri görülebilir</a:t>
            </a:r>
          </a:p>
        </p:txBody>
      </p:sp>
      <p:pic>
        <p:nvPicPr>
          <p:cNvPr id="69639" name="Picture 7" descr="imagesCA8L0H8Q"/>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95513" y="2879725"/>
            <a:ext cx="4032250" cy="3063875"/>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6477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tr-TR" altLang="tr-TR"/>
              <a:t>Kalp Enzimleri</a:t>
            </a:r>
          </a:p>
        </p:txBody>
      </p:sp>
      <p:sp>
        <p:nvSpPr>
          <p:cNvPr id="71683" name="Rectangle 3"/>
          <p:cNvSpPr>
            <a:spLocks noGrp="1" noChangeArrowheads="1"/>
          </p:cNvSpPr>
          <p:nvPr>
            <p:ph type="body" idx="1"/>
          </p:nvPr>
        </p:nvSpPr>
        <p:spPr/>
        <p:txBody>
          <a:bodyPr/>
          <a:lstStyle/>
          <a:p>
            <a:r>
              <a:rPr lang="tr-TR" altLang="tr-TR" sz="2400"/>
              <a:t>Myokard kası Serum Glutamik Oksaloasetik Transaminaz (SGOT), Serum Laktik Dehidrogenase (SLDH), Kreatinin Fosfokinaz (CPK) ve Alfa Hidroksibutirat Dehidrogenaz (HBDH) gibi bazı enzimler yönünden zengindir ve bunlar kalp kası hasar görünce sistemik dolaşıma karışarak kandaki düzeyleri yükselir</a:t>
            </a:r>
          </a:p>
          <a:p>
            <a:endParaRPr lang="tr-TR" altLang="tr-TR" sz="2400"/>
          </a:p>
        </p:txBody>
      </p:sp>
    </p:spTree>
    <p:extLst>
      <p:ext uri="{BB962C8B-B14F-4D97-AF65-F5344CB8AC3E}">
        <p14:creationId xmlns:p14="http://schemas.microsoft.com/office/powerpoint/2010/main" val="30757173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marL="800100" indent="-800100"/>
            <a:r>
              <a:rPr lang="tr-TR" altLang="zh-CN" sz="3600" b="1"/>
              <a:t>ANJİOGRAFİ</a:t>
            </a:r>
            <a:endParaRPr lang="tr-TR" altLang="tr-TR" sz="3600" b="1"/>
          </a:p>
        </p:txBody>
      </p:sp>
      <p:sp>
        <p:nvSpPr>
          <p:cNvPr id="74755" name="Rectangle 3"/>
          <p:cNvSpPr>
            <a:spLocks noGrp="1" noChangeArrowheads="1"/>
          </p:cNvSpPr>
          <p:nvPr>
            <p:ph type="body" sz="half" idx="1"/>
          </p:nvPr>
        </p:nvSpPr>
        <p:spPr/>
        <p:txBody>
          <a:bodyPr/>
          <a:lstStyle/>
          <a:p>
            <a:r>
              <a:rPr lang="tr-TR" altLang="zh-CN" sz="2200"/>
              <a:t>Koroner arterlerin değerlendirilmesinde kullanılır</a:t>
            </a:r>
          </a:p>
          <a:p>
            <a:r>
              <a:rPr lang="tr-TR" altLang="zh-CN" sz="2200"/>
              <a:t>Bir kateterle femoral veya brakial arterden girilip sırasıyla ingunial aorta , abdominal aorta,coroner ostiuma ulaşılır</a:t>
            </a:r>
          </a:p>
          <a:p>
            <a:r>
              <a:rPr lang="tr-TR" altLang="zh-CN" sz="2200"/>
              <a:t>Burada bir radyopak madde verilir. Tıkanık bölge belirlenir</a:t>
            </a:r>
            <a:endParaRPr lang="tr-TR" altLang="tr-TR" sz="2200"/>
          </a:p>
        </p:txBody>
      </p:sp>
      <p:pic>
        <p:nvPicPr>
          <p:cNvPr id="74757" name="Picture 5" descr="anjj"/>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08525" y="1773238"/>
            <a:ext cx="4435475" cy="3457575"/>
          </a:xfrm>
        </p:spPr>
      </p:pic>
    </p:spTree>
    <p:extLst>
      <p:ext uri="{BB962C8B-B14F-4D97-AF65-F5344CB8AC3E}">
        <p14:creationId xmlns:p14="http://schemas.microsoft.com/office/powerpoint/2010/main" val="39086709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tr-TR" altLang="zh-CN"/>
              <a:t>Cerrahi Yaklaşım Olarak </a:t>
            </a:r>
            <a:endParaRPr lang="tr-TR" altLang="tr-TR"/>
          </a:p>
        </p:txBody>
      </p:sp>
      <p:sp>
        <p:nvSpPr>
          <p:cNvPr id="76803" name="Rectangle 3"/>
          <p:cNvSpPr>
            <a:spLocks noGrp="1" noChangeArrowheads="1"/>
          </p:cNvSpPr>
          <p:nvPr>
            <p:ph type="body" idx="1"/>
          </p:nvPr>
        </p:nvSpPr>
        <p:spPr/>
        <p:txBody>
          <a:bodyPr/>
          <a:lstStyle/>
          <a:p>
            <a:r>
              <a:rPr lang="tr-TR" altLang="tr-TR" sz="2400"/>
              <a:t>Anjioplasti</a:t>
            </a:r>
          </a:p>
          <a:p>
            <a:r>
              <a:rPr lang="tr-TR" altLang="tr-TR" sz="2400"/>
              <a:t>By Pass</a:t>
            </a:r>
          </a:p>
          <a:p>
            <a:r>
              <a:rPr lang="tr-TR" altLang="tr-TR" sz="2400"/>
              <a:t>Aterektomi</a:t>
            </a:r>
          </a:p>
          <a:p>
            <a:r>
              <a:rPr lang="tr-TR" altLang="tr-TR" sz="2400"/>
              <a:t>Stent uygulanır</a:t>
            </a:r>
          </a:p>
        </p:txBody>
      </p:sp>
    </p:spTree>
    <p:extLst>
      <p:ext uri="{BB962C8B-B14F-4D97-AF65-F5344CB8AC3E}">
        <p14:creationId xmlns:p14="http://schemas.microsoft.com/office/powerpoint/2010/main" val="362270073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tr-TR" altLang="zh-CN" sz="3200" b="1">
                <a:latin typeface="Times New Roman" pitchFamily="18" charset="0"/>
              </a:rPr>
              <a:t>ANJİOPLASTİ</a:t>
            </a:r>
            <a:r>
              <a:rPr lang="tr-TR" altLang="zh-CN">
                <a:latin typeface="Times New Roman" pitchFamily="18" charset="0"/>
              </a:rPr>
              <a:t> </a:t>
            </a:r>
            <a:endParaRPr lang="tr-TR" altLang="tr-TR">
              <a:latin typeface="Times New Roman" pitchFamily="18" charset="0"/>
            </a:endParaRPr>
          </a:p>
        </p:txBody>
      </p:sp>
      <p:sp>
        <p:nvSpPr>
          <p:cNvPr id="77827" name="Rectangle 3"/>
          <p:cNvSpPr>
            <a:spLocks noGrp="1" noChangeArrowheads="1"/>
          </p:cNvSpPr>
          <p:nvPr>
            <p:ph type="body" sz="half" idx="1"/>
          </p:nvPr>
        </p:nvSpPr>
        <p:spPr/>
        <p:txBody>
          <a:bodyPr/>
          <a:lstStyle/>
          <a:p>
            <a:r>
              <a:rPr lang="tr-TR" altLang="zh-CN" sz="2000"/>
              <a:t>Daralan damar düz ise , 3 damardan az yerde tıkanma varsa ve tıkanıklık distaldeyse  yapılır </a:t>
            </a:r>
          </a:p>
          <a:p>
            <a:r>
              <a:rPr lang="tr-TR" altLang="zh-CN" sz="2000"/>
              <a:t>Kateterin ucunda bir balon vardır. Kateter yerleştirilip  balon şişirilir(5-10 sn) içinde distale olan kan akımı balon sebebiyle kesildiği için ğöğüs ağrısı hissedilir </a:t>
            </a:r>
          </a:p>
          <a:p>
            <a:r>
              <a:rPr lang="tr-TR" altLang="zh-CN" sz="2000"/>
              <a:t>Genel anestezi yapılmaz,hasta uyanıktır. Koroner arterlerin mekanik olarak açılmasını sağlar </a:t>
            </a:r>
            <a:endParaRPr lang="tr-TR" altLang="tr-TR" sz="2000"/>
          </a:p>
        </p:txBody>
      </p:sp>
      <p:pic>
        <p:nvPicPr>
          <p:cNvPr id="77829" name="Picture 5" descr="anjjjj"/>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08104" y="1266654"/>
            <a:ext cx="2592909" cy="2151234"/>
          </a:xfrm>
          <a:extLst>
            <a:ext uri="{909E8E84-426E-40DD-AFC4-6F175D3DCCD1}">
              <a14:hiddenFill xmlns:a14="http://schemas.microsoft.com/office/drawing/2010/main">
                <a:solidFill>
                  <a:srgbClr val="FFFFFF"/>
                </a:solidFill>
              </a14:hiddenFill>
            </a:ext>
          </a:extLst>
        </p:spPr>
      </p:pic>
      <p:pic>
        <p:nvPicPr>
          <p:cNvPr id="77830" name="Picture 6" descr="sssss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3906838"/>
            <a:ext cx="3579812" cy="172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76039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tr-TR" altLang="zh-CN" sz="3600">
                <a:latin typeface="Times New Roman" pitchFamily="18" charset="0"/>
              </a:rPr>
              <a:t>BY PASS</a:t>
            </a:r>
            <a:r>
              <a:rPr lang="tr-TR" altLang="zh-CN"/>
              <a:t> </a:t>
            </a:r>
            <a:endParaRPr lang="tr-TR" altLang="tr-TR"/>
          </a:p>
        </p:txBody>
      </p:sp>
      <p:sp>
        <p:nvSpPr>
          <p:cNvPr id="79875" name="Rectangle 3"/>
          <p:cNvSpPr>
            <a:spLocks noGrp="1" noChangeArrowheads="1"/>
          </p:cNvSpPr>
          <p:nvPr>
            <p:ph type="body" sz="half" idx="1"/>
          </p:nvPr>
        </p:nvSpPr>
        <p:spPr/>
        <p:txBody>
          <a:bodyPr/>
          <a:lstStyle/>
          <a:p>
            <a:r>
              <a:rPr lang="tr-TR" altLang="zh-CN" sz="2000" dirty="0" smtClean="0"/>
              <a:t>3 </a:t>
            </a:r>
            <a:r>
              <a:rPr lang="tr-TR" altLang="zh-CN" sz="2000" dirty="0"/>
              <a:t>yerden fazla yerde fazla yerde tıkanma varsa ve tıkanıklık </a:t>
            </a:r>
            <a:r>
              <a:rPr lang="tr-TR" altLang="zh-CN" sz="2000" dirty="0" err="1"/>
              <a:t>proksimalde</a:t>
            </a:r>
            <a:r>
              <a:rPr lang="tr-TR" altLang="zh-CN" sz="2000" dirty="0"/>
              <a:t> ise tercih edilir </a:t>
            </a:r>
          </a:p>
          <a:p>
            <a:r>
              <a:rPr lang="tr-TR" altLang="zh-CN" sz="2000" dirty="0"/>
              <a:t>Daralan yere köprü yapılarak </a:t>
            </a:r>
            <a:r>
              <a:rPr lang="tr-TR" altLang="zh-CN" sz="2000" dirty="0" err="1"/>
              <a:t>kolleteral</a:t>
            </a:r>
            <a:r>
              <a:rPr lang="tr-TR" altLang="zh-CN" sz="2000" dirty="0"/>
              <a:t> geçiş sağlanır </a:t>
            </a:r>
            <a:endParaRPr lang="tr-TR" altLang="tr-TR" sz="2000" dirty="0"/>
          </a:p>
        </p:txBody>
      </p:sp>
      <p:pic>
        <p:nvPicPr>
          <p:cNvPr id="79877" name="Picture 5" descr="by ps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56100" y="1125538"/>
            <a:ext cx="4333875" cy="3470275"/>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80978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tr-TR" altLang="zh-CN" sz="3600">
                <a:latin typeface="Times New Roman" pitchFamily="18" charset="0"/>
              </a:rPr>
              <a:t>ATEREKTOMİ</a:t>
            </a:r>
            <a:r>
              <a:rPr lang="tr-TR" altLang="zh-CN"/>
              <a:t> </a:t>
            </a:r>
            <a:endParaRPr lang="tr-TR" altLang="tr-TR"/>
          </a:p>
        </p:txBody>
      </p:sp>
      <p:sp>
        <p:nvSpPr>
          <p:cNvPr id="81923" name="Rectangle 3"/>
          <p:cNvSpPr>
            <a:spLocks noGrp="1" noChangeArrowheads="1"/>
          </p:cNvSpPr>
          <p:nvPr>
            <p:ph type="body" sz="half" idx="1"/>
          </p:nvPr>
        </p:nvSpPr>
        <p:spPr/>
        <p:txBody>
          <a:bodyPr/>
          <a:lstStyle/>
          <a:p>
            <a:r>
              <a:rPr lang="tr-TR" altLang="zh-CN" sz="2000"/>
              <a:t>Koroner arteri tıkayan plaka kateter yardımı ile koroner artere ulaştırılan küçük bıçaklarla traş edilir. Kan akımı sağlanır</a:t>
            </a:r>
            <a:r>
              <a:rPr lang="tr-TR" altLang="zh-CN" sz="2600"/>
              <a:t> </a:t>
            </a:r>
            <a:endParaRPr lang="tr-TR" altLang="tr-TR" sz="2600"/>
          </a:p>
        </p:txBody>
      </p:sp>
      <p:pic>
        <p:nvPicPr>
          <p:cNvPr id="81925" name="Picture 5" descr="a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492500" y="2852738"/>
            <a:ext cx="2170113" cy="3209925"/>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67584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tr-TR" altLang="zh-CN" sz="3600">
                <a:latin typeface="Times New Roman" pitchFamily="18" charset="0"/>
              </a:rPr>
              <a:t>STENT </a:t>
            </a:r>
            <a:endParaRPr lang="tr-TR" altLang="tr-TR" sz="3600">
              <a:latin typeface="Times New Roman" pitchFamily="18" charset="0"/>
            </a:endParaRPr>
          </a:p>
        </p:txBody>
      </p:sp>
      <p:sp>
        <p:nvSpPr>
          <p:cNvPr id="83971" name="Rectangle 3"/>
          <p:cNvSpPr>
            <a:spLocks noGrp="1" noChangeArrowheads="1"/>
          </p:cNvSpPr>
          <p:nvPr>
            <p:ph type="body" sz="half" idx="1"/>
          </p:nvPr>
        </p:nvSpPr>
        <p:spPr/>
        <p:txBody>
          <a:bodyPr/>
          <a:lstStyle/>
          <a:p>
            <a:r>
              <a:rPr lang="tr-TR" altLang="zh-CN" sz="2000"/>
              <a:t>Balon kateter üzerindeki paslanmaz çelik kafes kullanılır</a:t>
            </a:r>
          </a:p>
          <a:p>
            <a:r>
              <a:rPr lang="tr-TR" altLang="zh-CN" sz="2000"/>
              <a:t>Tıkalı koroner artere ulaşan cerrah balonu şişirir böylece çelik kafes damar çeperini genişletir</a:t>
            </a:r>
          </a:p>
          <a:p>
            <a:r>
              <a:rPr lang="tr-TR" altLang="zh-CN" sz="2000"/>
              <a:t>Balon indirilerek kafes orda bırakılır. Böylece kan akımı sağlanır </a:t>
            </a:r>
            <a:endParaRPr lang="tr-TR" altLang="tr-TR" sz="2000"/>
          </a:p>
        </p:txBody>
      </p:sp>
      <p:pic>
        <p:nvPicPr>
          <p:cNvPr id="83973" name="Picture 5" descr="stt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27538" y="1441450"/>
            <a:ext cx="4716462" cy="4108450"/>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6969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tr-TR" altLang="zh-CN" sz="3600" b="1">
                <a:latin typeface="Times New Roman" pitchFamily="18" charset="0"/>
              </a:rPr>
              <a:t>PACE-MAKER</a:t>
            </a:r>
            <a:r>
              <a:rPr lang="tr-TR" altLang="zh-CN"/>
              <a:t> </a:t>
            </a:r>
            <a:endParaRPr lang="tr-TR" altLang="tr-TR"/>
          </a:p>
        </p:txBody>
      </p:sp>
      <p:sp>
        <p:nvSpPr>
          <p:cNvPr id="86019" name="Rectangle 3"/>
          <p:cNvSpPr>
            <a:spLocks noGrp="1" noChangeArrowheads="1"/>
          </p:cNvSpPr>
          <p:nvPr>
            <p:ph type="body" sz="half" idx="1"/>
          </p:nvPr>
        </p:nvSpPr>
        <p:spPr/>
        <p:txBody>
          <a:bodyPr/>
          <a:lstStyle/>
          <a:p>
            <a:r>
              <a:rPr lang="tr-TR" altLang="zh-CN" sz="2000"/>
              <a:t>Kalp kasının kasılması için gerekli olan elektriksel uyarımı yapay olarak sağlayan cihazlara ‘pacemaker’ denir. Kalp pili olarak bilinir. Endokardial veya epikardial pacemaker takılmış hastalar 1 günlük takipten sonra hastaneden çıkarılır. Çıkmadan önce hastaya pacemaker çalışmasını bozabilecek dış etkenlerden uzak kalması öğretilir. </a:t>
            </a:r>
            <a:endParaRPr lang="tr-TR" altLang="tr-TR" sz="2000"/>
          </a:p>
        </p:txBody>
      </p:sp>
      <p:pic>
        <p:nvPicPr>
          <p:cNvPr id="86021" name="Picture 5" descr="peac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843213" y="3716338"/>
            <a:ext cx="2967037" cy="2376487"/>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7419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p:txBody>
          <a:bodyPr/>
          <a:lstStyle/>
          <a:p>
            <a:endParaRPr lang="tr-TR" altLang="tr-TR"/>
          </a:p>
        </p:txBody>
      </p:sp>
      <p:sp>
        <p:nvSpPr>
          <p:cNvPr id="88069" name="Rectangle 5"/>
          <p:cNvSpPr>
            <a:spLocks noGrp="1" noChangeArrowheads="1"/>
          </p:cNvSpPr>
          <p:nvPr>
            <p:ph type="body" sz="half" idx="1"/>
          </p:nvPr>
        </p:nvSpPr>
        <p:spPr/>
        <p:txBody>
          <a:bodyPr/>
          <a:lstStyle/>
          <a:p>
            <a:r>
              <a:rPr lang="tr-TR" altLang="zh-CN" sz="2000"/>
              <a:t>Hastalar günde 1-2 kez kalp hızını nabızdan kontrol etmeli,hızlanma,yavaşlama veya düzensizlik saptadıkları zaman ayırıcı senkop,baş dönmesi ,göğüs ağrısı gibi yeni semptomlar ortaya çıkmışsa hemen en yakın sağlık merkezine başvurmalıdır </a:t>
            </a:r>
            <a:endParaRPr lang="tr-TR" altLang="tr-TR" sz="2000"/>
          </a:p>
        </p:txBody>
      </p:sp>
      <p:pic>
        <p:nvPicPr>
          <p:cNvPr id="88071" name="Picture 7" descr="untitle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32363" y="1773238"/>
            <a:ext cx="3313112" cy="2909887"/>
          </a:xfr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782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tr-TR" altLang="zh-CN" sz="3200" b="1"/>
              <a:t>ANJİNA PECTORİS</a:t>
            </a:r>
            <a:r>
              <a:rPr lang="tr-TR" altLang="zh-CN"/>
              <a:t> </a:t>
            </a:r>
            <a:endParaRPr lang="tr-TR" altLang="tr-TR"/>
          </a:p>
        </p:txBody>
      </p:sp>
      <p:sp>
        <p:nvSpPr>
          <p:cNvPr id="104451" name="Rectangle 3"/>
          <p:cNvSpPr>
            <a:spLocks noGrp="1" noChangeArrowheads="1"/>
          </p:cNvSpPr>
          <p:nvPr>
            <p:ph type="body" sz="half" idx="1"/>
          </p:nvPr>
        </p:nvSpPr>
        <p:spPr>
          <a:xfrm>
            <a:off x="395288" y="1125538"/>
            <a:ext cx="4100512" cy="5005387"/>
          </a:xfrm>
        </p:spPr>
        <p:txBody>
          <a:bodyPr/>
          <a:lstStyle/>
          <a:p>
            <a:pPr>
              <a:lnSpc>
                <a:spcPct val="80000"/>
              </a:lnSpc>
            </a:pPr>
            <a:r>
              <a:rPr lang="tr-TR" altLang="zh-CN" sz="2000"/>
              <a:t>Anjina pektoris, kalp kasının iskemisine bağlı olarak göğüste hissedilen ağrı ve rahatsızlık semptomudur </a:t>
            </a:r>
          </a:p>
          <a:p>
            <a:pPr>
              <a:lnSpc>
                <a:spcPct val="80000"/>
              </a:lnSpc>
            </a:pPr>
            <a:r>
              <a:rPr lang="tr-TR" altLang="zh-CN" sz="2000"/>
              <a:t>Baskılayıcı künt bir ağrıdır.nefes almada güçlük olur,hiçbir şekilde ağrı dinmez</a:t>
            </a:r>
          </a:p>
          <a:p>
            <a:pPr>
              <a:lnSpc>
                <a:spcPct val="80000"/>
              </a:lnSpc>
            </a:pPr>
            <a:r>
              <a:rPr lang="tr-TR" altLang="zh-CN" sz="2000"/>
              <a:t>Anjina sıklıkla sternum altında lokalizedir. Üst eksremitede yayıldığı tarafın bileklerine ve ele dağılabilir </a:t>
            </a:r>
          </a:p>
          <a:p>
            <a:pPr>
              <a:lnSpc>
                <a:spcPct val="80000"/>
              </a:lnSpc>
            </a:pPr>
            <a:r>
              <a:rPr lang="tr-TR" altLang="zh-CN" sz="2000"/>
              <a:t>Ağrı nadiren boyun ve çeneyi tutabilir. Bu ağrılar sıkıştırıcı tarzda, göğüste basınç hissi uyandıran ağrılardır. Hastalar ağrıyı, "göğsüme biri oturmuş gibi ağırlık var." olarak ifade ederler </a:t>
            </a:r>
          </a:p>
          <a:p>
            <a:pPr>
              <a:lnSpc>
                <a:spcPct val="80000"/>
              </a:lnSpc>
            </a:pPr>
            <a:endParaRPr lang="tr-TR" altLang="tr-TR" sz="2000"/>
          </a:p>
        </p:txBody>
      </p:sp>
      <p:pic>
        <p:nvPicPr>
          <p:cNvPr id="104453"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268413"/>
            <a:ext cx="4321175" cy="3240087"/>
          </a:xfrm>
          <a:noFill/>
          <a:ln/>
        </p:spPr>
      </p:pic>
    </p:spTree>
    <p:extLst>
      <p:ext uri="{BB962C8B-B14F-4D97-AF65-F5344CB8AC3E}">
        <p14:creationId xmlns:p14="http://schemas.microsoft.com/office/powerpoint/2010/main" val="268210885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p:nvPr>
        </p:nvSpPr>
        <p:spPr/>
        <p:txBody>
          <a:bodyPr/>
          <a:lstStyle/>
          <a:p>
            <a:endParaRPr lang="tr-TR" altLang="tr-TR"/>
          </a:p>
        </p:txBody>
      </p:sp>
      <p:sp>
        <p:nvSpPr>
          <p:cNvPr id="107523" name="Rectangle 3"/>
          <p:cNvSpPr>
            <a:spLocks noGrp="1" noChangeArrowheads="1"/>
          </p:cNvSpPr>
          <p:nvPr>
            <p:ph type="body" sz="half" idx="1"/>
          </p:nvPr>
        </p:nvSpPr>
        <p:spPr/>
        <p:txBody>
          <a:bodyPr/>
          <a:lstStyle/>
          <a:p>
            <a:r>
              <a:rPr lang="tr-TR" altLang="tr-TR" sz="1800"/>
              <a:t>Anjina pektorisin en önemli nedenleri; sigara, ateroskleroz, koroner arter spazmı, yüksek kolesterol ve ileri yaştır. </a:t>
            </a:r>
          </a:p>
          <a:p>
            <a:r>
              <a:rPr lang="tr-TR" altLang="tr-TR" sz="1800"/>
              <a:t>Aşırı yenilen yemek, ağrıyı başlatabilir. Çünkü yemeğin sindirilmesi kalbin iş yükünü artırır</a:t>
            </a:r>
          </a:p>
          <a:p>
            <a:r>
              <a:rPr lang="tr-TR" altLang="tr-TR" sz="1800"/>
              <a:t>Ayrıca anjina; üzüntü, heyecan, stres gibi nedenlerden de ortaya çıkabilir </a:t>
            </a:r>
          </a:p>
        </p:txBody>
      </p:sp>
      <p:pic>
        <p:nvPicPr>
          <p:cNvPr id="107526"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60763" y="3357563"/>
            <a:ext cx="2560637" cy="2773362"/>
          </a:xfrm>
          <a:noFill/>
          <a:ln/>
        </p:spPr>
      </p:pic>
    </p:spTree>
    <p:extLst>
      <p:ext uri="{BB962C8B-B14F-4D97-AF65-F5344CB8AC3E}">
        <p14:creationId xmlns:p14="http://schemas.microsoft.com/office/powerpoint/2010/main" val="18103625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endParaRPr lang="tr-TR" altLang="tr-TR"/>
          </a:p>
        </p:txBody>
      </p:sp>
      <p:sp>
        <p:nvSpPr>
          <p:cNvPr id="105475" name="Rectangle 3"/>
          <p:cNvSpPr>
            <a:spLocks noGrp="1" noChangeArrowheads="1"/>
          </p:cNvSpPr>
          <p:nvPr>
            <p:ph type="body" idx="1"/>
          </p:nvPr>
        </p:nvSpPr>
        <p:spPr/>
        <p:txBody>
          <a:bodyPr/>
          <a:lstStyle/>
          <a:p>
            <a:r>
              <a:rPr lang="tr-TR" altLang="zh-CN" sz="2800" b="1" i="1" u="sng"/>
              <a:t>Anjina çeşitleri</a:t>
            </a:r>
            <a:r>
              <a:rPr lang="tr-TR" altLang="zh-CN" sz="2800" i="1"/>
              <a:t>:</a:t>
            </a:r>
          </a:p>
          <a:p>
            <a:pPr>
              <a:buFont typeface="Wingdings" pitchFamily="2" charset="2"/>
              <a:buNone/>
            </a:pPr>
            <a:r>
              <a:rPr lang="tr-TR" altLang="zh-CN" sz="2400" i="1"/>
              <a:t>Stabil anjina pectoris</a:t>
            </a:r>
            <a:r>
              <a:rPr lang="tr-TR" altLang="zh-CN" sz="2400"/>
              <a:t>:Artan eforla oluşan göğüs ağrısı</a:t>
            </a:r>
            <a:endParaRPr lang="tr-TR" altLang="zh-CN" sz="2400" i="1"/>
          </a:p>
          <a:p>
            <a:pPr>
              <a:buFont typeface="Wingdings" pitchFamily="2" charset="2"/>
              <a:buNone/>
            </a:pPr>
            <a:r>
              <a:rPr lang="tr-TR" altLang="zh-CN" sz="2400" i="1"/>
              <a:t>Unstabil anjina pectoris:</a:t>
            </a:r>
            <a:r>
              <a:rPr lang="tr-TR" altLang="zh-CN" sz="2400"/>
              <a:t>Zamanı belli olmayan göğüs ağrı</a:t>
            </a:r>
            <a:endParaRPr lang="tr-TR" altLang="zh-CN" sz="2400" i="1"/>
          </a:p>
          <a:p>
            <a:pPr>
              <a:buFont typeface="Wingdings" pitchFamily="2" charset="2"/>
              <a:buNone/>
            </a:pPr>
            <a:r>
              <a:rPr lang="tr-TR" altLang="zh-CN" sz="2400" i="1"/>
              <a:t>Printmetal anjina pectoris:</a:t>
            </a:r>
            <a:r>
              <a:rPr lang="tr-TR" altLang="zh-CN" sz="2400"/>
              <a:t>Hasta ne zaman olacağını bilir.</a:t>
            </a:r>
            <a:endParaRPr lang="tr-TR" altLang="tr-TR" sz="2400"/>
          </a:p>
        </p:txBody>
      </p:sp>
    </p:spTree>
    <p:extLst>
      <p:ext uri="{BB962C8B-B14F-4D97-AF65-F5344CB8AC3E}">
        <p14:creationId xmlns:p14="http://schemas.microsoft.com/office/powerpoint/2010/main" val="33991904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tr-TR" altLang="tr-TR" sz="3800"/>
              <a:t/>
            </a:r>
            <a:br>
              <a:rPr lang="tr-TR" altLang="tr-TR" sz="3800"/>
            </a:br>
            <a:r>
              <a:rPr lang="tr-TR" altLang="tr-TR" sz="3200" b="1">
                <a:latin typeface="Times New Roman" pitchFamily="18" charset="0"/>
              </a:rPr>
              <a:t>Belirtiler ve Bulgular</a:t>
            </a:r>
            <a:r>
              <a:rPr lang="tr-TR" altLang="tr-TR" sz="3800" b="1"/>
              <a:t> </a:t>
            </a:r>
            <a:r>
              <a:rPr lang="tr-TR" altLang="tr-TR" sz="3800"/>
              <a:t/>
            </a:r>
            <a:br>
              <a:rPr lang="tr-TR" altLang="tr-TR" sz="3800"/>
            </a:br>
            <a:endParaRPr lang="tr-TR" altLang="tr-TR" sz="3800"/>
          </a:p>
        </p:txBody>
      </p:sp>
      <p:sp>
        <p:nvSpPr>
          <p:cNvPr id="109571" name="Rectangle 3"/>
          <p:cNvSpPr>
            <a:spLocks noGrp="1" noChangeArrowheads="1"/>
          </p:cNvSpPr>
          <p:nvPr>
            <p:ph type="body" sz="half" idx="1"/>
          </p:nvPr>
        </p:nvSpPr>
        <p:spPr/>
        <p:txBody>
          <a:bodyPr/>
          <a:lstStyle/>
          <a:p>
            <a:pPr>
              <a:lnSpc>
                <a:spcPct val="90000"/>
              </a:lnSpc>
            </a:pPr>
            <a:endParaRPr lang="tr-TR" altLang="tr-TR" sz="2600"/>
          </a:p>
          <a:p>
            <a:pPr>
              <a:lnSpc>
                <a:spcPct val="90000"/>
              </a:lnSpc>
            </a:pPr>
            <a:r>
              <a:rPr lang="tr-TR" altLang="tr-TR" sz="1800"/>
              <a:t>İstirahat durumunda geçen ağrı </a:t>
            </a:r>
          </a:p>
          <a:p>
            <a:pPr>
              <a:lnSpc>
                <a:spcPct val="90000"/>
              </a:lnSpc>
            </a:pPr>
            <a:r>
              <a:rPr lang="tr-TR" altLang="tr-TR" sz="1800"/>
              <a:t>Stres, yorgunluk, heyecan gibi durumlarda sol kola, bazen sağ kola, boyuna, sırta ve karın üst kadranına yayılan kramp tarzında ağrı ve baskı bulunur. </a:t>
            </a:r>
          </a:p>
          <a:p>
            <a:pPr>
              <a:lnSpc>
                <a:spcPct val="90000"/>
              </a:lnSpc>
            </a:pPr>
            <a:r>
              <a:rPr lang="tr-TR" altLang="tr-TR" sz="1800"/>
              <a:t>Şiddetli kramplarda hasta, hava açlığı ve ölüm korkusu hisseder</a:t>
            </a:r>
          </a:p>
          <a:p>
            <a:pPr>
              <a:lnSpc>
                <a:spcPct val="90000"/>
              </a:lnSpc>
            </a:pPr>
            <a:endParaRPr lang="tr-TR" altLang="tr-TR" sz="1800"/>
          </a:p>
          <a:p>
            <a:pPr>
              <a:lnSpc>
                <a:spcPct val="90000"/>
              </a:lnSpc>
              <a:buFont typeface="Wingdings" pitchFamily="2" charset="2"/>
              <a:buNone/>
            </a:pPr>
            <a:endParaRPr lang="tr-TR" altLang="tr-TR" sz="2600"/>
          </a:p>
          <a:p>
            <a:pPr>
              <a:lnSpc>
                <a:spcPct val="90000"/>
              </a:lnSpc>
            </a:pPr>
            <a:r>
              <a:rPr lang="tr-TR" altLang="tr-TR" sz="2000" b="1"/>
              <a:t>Komplikasyonlar:</a:t>
            </a:r>
            <a:r>
              <a:rPr lang="tr-TR" altLang="tr-TR" sz="2400" b="1"/>
              <a:t> </a:t>
            </a:r>
            <a:r>
              <a:rPr lang="tr-TR" altLang="tr-TR" sz="2000"/>
              <a:t>Miyokart infarktüsü (MI) ve ani ölümlerdir </a:t>
            </a:r>
          </a:p>
          <a:p>
            <a:pPr>
              <a:lnSpc>
                <a:spcPct val="90000"/>
              </a:lnSpc>
            </a:pPr>
            <a:endParaRPr lang="tr-TR" altLang="tr-TR" sz="2000"/>
          </a:p>
          <a:p>
            <a:pPr>
              <a:lnSpc>
                <a:spcPct val="90000"/>
              </a:lnSpc>
            </a:pPr>
            <a:endParaRPr lang="tr-TR" altLang="tr-TR" sz="1800"/>
          </a:p>
        </p:txBody>
      </p:sp>
      <p:pic>
        <p:nvPicPr>
          <p:cNvPr id="109573"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35488" y="1412875"/>
            <a:ext cx="4608512" cy="3373438"/>
          </a:xfrm>
          <a:noFill/>
          <a:ln/>
        </p:spPr>
      </p:pic>
    </p:spTree>
    <p:extLst>
      <p:ext uri="{BB962C8B-B14F-4D97-AF65-F5344CB8AC3E}">
        <p14:creationId xmlns:p14="http://schemas.microsoft.com/office/powerpoint/2010/main" val="305785049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200" b="1" kern="0" dirty="0" err="1">
                <a:solidFill>
                  <a:srgbClr val="006633"/>
                </a:solidFill>
                <a:latin typeface="Garamond"/>
              </a:rPr>
              <a:t>Korpulmonale</a:t>
            </a:r>
            <a:endParaRPr lang="tr-TR" dirty="0"/>
          </a:p>
        </p:txBody>
      </p:sp>
      <p:sp>
        <p:nvSpPr>
          <p:cNvPr id="3" name="İçerik Yer Tutucusu 2"/>
          <p:cNvSpPr>
            <a:spLocks noGrp="1"/>
          </p:cNvSpPr>
          <p:nvPr>
            <p:ph idx="1"/>
          </p:nvPr>
        </p:nvSpPr>
        <p:spPr/>
        <p:txBody>
          <a:bodyPr/>
          <a:lstStyle/>
          <a:p>
            <a:pPr lvl="0">
              <a:lnSpc>
                <a:spcPct val="90000"/>
              </a:lnSpc>
              <a:buClr>
                <a:srgbClr val="CC9900"/>
              </a:buClr>
              <a:buSzPct val="65000"/>
              <a:buFont typeface="Wingdings" pitchFamily="2" charset="2"/>
              <a:buChar char="n"/>
            </a:pPr>
            <a:r>
              <a:rPr lang="tr-TR" altLang="tr-TR" sz="2000" kern="0" dirty="0" err="1">
                <a:solidFill>
                  <a:srgbClr val="000000"/>
                </a:solidFill>
              </a:rPr>
              <a:t>Korpulmonale</a:t>
            </a:r>
            <a:r>
              <a:rPr lang="tr-TR" altLang="tr-TR" sz="2000" kern="0" dirty="0">
                <a:solidFill>
                  <a:srgbClr val="000000"/>
                </a:solidFill>
              </a:rPr>
              <a:t>, akciğerlerin veya akciğer atardamarlarının hastalığı sonucu oluşan kalp hastalığıdır </a:t>
            </a:r>
          </a:p>
          <a:p>
            <a:pPr lvl="0">
              <a:lnSpc>
                <a:spcPct val="90000"/>
              </a:lnSpc>
              <a:buClr>
                <a:srgbClr val="CC9900"/>
              </a:buClr>
              <a:buSzPct val="65000"/>
              <a:buFont typeface="Wingdings" pitchFamily="2" charset="2"/>
              <a:buChar char="n"/>
            </a:pPr>
            <a:r>
              <a:rPr lang="tr-TR" altLang="tr-TR" sz="2000" kern="0" dirty="0" err="1">
                <a:solidFill>
                  <a:srgbClr val="000000"/>
                </a:solidFill>
              </a:rPr>
              <a:t>Korpulmonaleye</a:t>
            </a:r>
            <a:r>
              <a:rPr lang="tr-TR" altLang="tr-TR" sz="2000" kern="0" dirty="0">
                <a:solidFill>
                  <a:srgbClr val="000000"/>
                </a:solidFill>
              </a:rPr>
              <a:t> neden olan en önemli mekanizma </a:t>
            </a:r>
            <a:r>
              <a:rPr lang="tr-TR" altLang="tr-TR" sz="2000" kern="0" dirty="0" err="1">
                <a:solidFill>
                  <a:srgbClr val="000000"/>
                </a:solidFill>
              </a:rPr>
              <a:t>pulmoner</a:t>
            </a:r>
            <a:r>
              <a:rPr lang="tr-TR" altLang="tr-TR" sz="2000" kern="0" dirty="0">
                <a:solidFill>
                  <a:srgbClr val="000000"/>
                </a:solidFill>
              </a:rPr>
              <a:t> hipertansiyondur </a:t>
            </a:r>
          </a:p>
          <a:p>
            <a:pPr lvl="0">
              <a:lnSpc>
                <a:spcPct val="90000"/>
              </a:lnSpc>
              <a:buClr>
                <a:srgbClr val="CC9900"/>
              </a:buClr>
              <a:buSzPct val="65000"/>
              <a:buFont typeface="Wingdings" pitchFamily="2" charset="2"/>
              <a:buChar char="n"/>
            </a:pPr>
            <a:r>
              <a:rPr lang="tr-TR" altLang="tr-TR" sz="2000" kern="0" dirty="0" err="1">
                <a:solidFill>
                  <a:srgbClr val="000000"/>
                </a:solidFill>
              </a:rPr>
              <a:t>Korpulmonale</a:t>
            </a:r>
            <a:r>
              <a:rPr lang="tr-TR" altLang="tr-TR" sz="2000" kern="0" dirty="0">
                <a:solidFill>
                  <a:srgbClr val="000000"/>
                </a:solidFill>
              </a:rPr>
              <a:t> genellikle kronik bir hastalık olmasına rağmen akut olarak da gelişebilir</a:t>
            </a:r>
          </a:p>
          <a:p>
            <a:pPr lvl="0">
              <a:lnSpc>
                <a:spcPct val="90000"/>
              </a:lnSpc>
              <a:buClr>
                <a:srgbClr val="CC9900"/>
              </a:buClr>
              <a:buSzPct val="65000"/>
              <a:buFont typeface="Wingdings" pitchFamily="2" charset="2"/>
              <a:buChar char="n"/>
            </a:pPr>
            <a:r>
              <a:rPr lang="tr-TR" altLang="tr-TR" sz="2000" kern="0" dirty="0">
                <a:solidFill>
                  <a:srgbClr val="000000"/>
                </a:solidFill>
              </a:rPr>
              <a:t>Akut </a:t>
            </a:r>
            <a:r>
              <a:rPr lang="tr-TR" altLang="tr-TR" sz="2000" kern="0" dirty="0" err="1">
                <a:solidFill>
                  <a:srgbClr val="000000"/>
                </a:solidFill>
              </a:rPr>
              <a:t>korpulmonale</a:t>
            </a:r>
            <a:r>
              <a:rPr lang="tr-TR" altLang="tr-TR" sz="2000" kern="0" dirty="0">
                <a:solidFill>
                  <a:srgbClr val="000000"/>
                </a:solidFill>
              </a:rPr>
              <a:t>, </a:t>
            </a:r>
            <a:r>
              <a:rPr lang="tr-TR" altLang="tr-TR" sz="2000" kern="0" dirty="0" err="1">
                <a:solidFill>
                  <a:srgbClr val="000000"/>
                </a:solidFill>
              </a:rPr>
              <a:t>pulmoner</a:t>
            </a:r>
            <a:r>
              <a:rPr lang="tr-TR" altLang="tr-TR" sz="2000" kern="0" dirty="0">
                <a:solidFill>
                  <a:srgbClr val="000000"/>
                </a:solidFill>
              </a:rPr>
              <a:t> </a:t>
            </a:r>
            <a:r>
              <a:rPr lang="tr-TR" altLang="tr-TR" sz="2000" kern="0" dirty="0" err="1">
                <a:solidFill>
                  <a:srgbClr val="000000"/>
                </a:solidFill>
              </a:rPr>
              <a:t>embolizasyon</a:t>
            </a:r>
            <a:r>
              <a:rPr lang="tr-TR" altLang="tr-TR" sz="2000" kern="0" dirty="0">
                <a:solidFill>
                  <a:srgbClr val="000000"/>
                </a:solidFill>
              </a:rPr>
              <a:t> sonucu </a:t>
            </a:r>
            <a:r>
              <a:rPr lang="tr-TR" altLang="tr-TR" sz="2000" kern="0" dirty="0" err="1">
                <a:solidFill>
                  <a:srgbClr val="000000"/>
                </a:solidFill>
              </a:rPr>
              <a:t>pulmoner</a:t>
            </a:r>
            <a:r>
              <a:rPr lang="tr-TR" altLang="tr-TR" sz="2000" kern="0" dirty="0">
                <a:solidFill>
                  <a:srgbClr val="000000"/>
                </a:solidFill>
              </a:rPr>
              <a:t> dolaşımın bozulması, sağ </a:t>
            </a:r>
            <a:r>
              <a:rPr lang="tr-TR" altLang="tr-TR" sz="2000" kern="0" dirty="0" err="1">
                <a:solidFill>
                  <a:srgbClr val="000000"/>
                </a:solidFill>
              </a:rPr>
              <a:t>ventrikülün</a:t>
            </a:r>
            <a:r>
              <a:rPr lang="tr-TR" altLang="tr-TR" sz="2000" kern="0" dirty="0">
                <a:solidFill>
                  <a:srgbClr val="000000"/>
                </a:solidFill>
              </a:rPr>
              <a:t> yükünün artması ve kalp atımının azalmasıyla seyreder</a:t>
            </a:r>
          </a:p>
          <a:p>
            <a:pPr lvl="0">
              <a:lnSpc>
                <a:spcPct val="90000"/>
              </a:lnSpc>
              <a:buClr>
                <a:srgbClr val="CC9900"/>
              </a:buClr>
              <a:buSzPct val="65000"/>
              <a:buFont typeface="Wingdings" pitchFamily="2" charset="2"/>
              <a:buChar char="n"/>
            </a:pPr>
            <a:r>
              <a:rPr lang="tr-TR" altLang="tr-TR" sz="2000" kern="0" dirty="0">
                <a:solidFill>
                  <a:srgbClr val="000000"/>
                </a:solidFill>
              </a:rPr>
              <a:t>Kronik </a:t>
            </a:r>
            <a:r>
              <a:rPr lang="tr-TR" altLang="tr-TR" sz="2000" kern="0" dirty="0" err="1">
                <a:solidFill>
                  <a:srgbClr val="000000"/>
                </a:solidFill>
              </a:rPr>
              <a:t>korpulmonale</a:t>
            </a:r>
            <a:r>
              <a:rPr lang="tr-TR" altLang="tr-TR" sz="2000" kern="0" dirty="0">
                <a:solidFill>
                  <a:srgbClr val="000000"/>
                </a:solidFill>
              </a:rPr>
              <a:t> ise daha uzun süreli akciğer hastalıkları (bronşit, amfizem, akciğer tüberkülozu gibi) ve akciğer atardamarının kalınlaşması, tıkanması, kan akımının engellenmesi sonucu oluşabilir </a:t>
            </a:r>
          </a:p>
          <a:p>
            <a:endParaRPr lang="tr-TR" dirty="0"/>
          </a:p>
        </p:txBody>
      </p:sp>
    </p:spTree>
    <p:extLst>
      <p:ext uri="{BB962C8B-B14F-4D97-AF65-F5344CB8AC3E}">
        <p14:creationId xmlns:p14="http://schemas.microsoft.com/office/powerpoint/2010/main" val="36936986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914400" y="0"/>
            <a:ext cx="8229600" cy="1139825"/>
          </a:xfrm>
        </p:spPr>
        <p:txBody>
          <a:bodyPr/>
          <a:lstStyle/>
          <a:p>
            <a:r>
              <a:rPr lang="tr-TR" altLang="tr-TR" sz="3800"/>
              <a:t/>
            </a:r>
            <a:br>
              <a:rPr lang="tr-TR" altLang="tr-TR" sz="3800"/>
            </a:br>
            <a:r>
              <a:rPr lang="tr-TR" altLang="tr-TR" sz="3800" b="1"/>
              <a:t>Belirtiler ve Bulgular </a:t>
            </a:r>
            <a:r>
              <a:rPr lang="tr-TR" altLang="tr-TR" sz="3800"/>
              <a:t/>
            </a:r>
            <a:br>
              <a:rPr lang="tr-TR" altLang="tr-TR" sz="3800"/>
            </a:br>
            <a:endParaRPr lang="tr-TR" altLang="tr-TR" sz="3800"/>
          </a:p>
        </p:txBody>
      </p:sp>
      <p:sp>
        <p:nvSpPr>
          <p:cNvPr id="112644" name="Rectangle 4"/>
          <p:cNvSpPr>
            <a:spLocks noGrp="1" noChangeArrowheads="1"/>
          </p:cNvSpPr>
          <p:nvPr>
            <p:ph type="body" sz="half" idx="1"/>
          </p:nvPr>
        </p:nvSpPr>
        <p:spPr/>
        <p:txBody>
          <a:bodyPr/>
          <a:lstStyle/>
          <a:p>
            <a:r>
              <a:rPr lang="tr-TR" altLang="tr-TR" sz="2000" b="1" i="1"/>
              <a:t>Akut korpulmonalede ortaya çıkan en önemli semptomlar;</a:t>
            </a:r>
          </a:p>
          <a:p>
            <a:endParaRPr lang="tr-TR" altLang="tr-TR" sz="1800" b="1" i="1"/>
          </a:p>
          <a:p>
            <a:r>
              <a:rPr lang="tr-TR" altLang="tr-TR" sz="1800"/>
              <a:t>Pembe köpüklü balgam, </a:t>
            </a:r>
          </a:p>
          <a:p>
            <a:r>
              <a:rPr lang="tr-TR" altLang="tr-TR" sz="1800"/>
              <a:t>Dispne, </a:t>
            </a:r>
          </a:p>
          <a:p>
            <a:r>
              <a:rPr lang="tr-TR" altLang="tr-TR" sz="1800"/>
              <a:t>Öksürük, </a:t>
            </a:r>
          </a:p>
          <a:p>
            <a:r>
              <a:rPr lang="tr-TR" altLang="tr-TR" sz="1800"/>
              <a:t>Hiperventilasyon (hızlı solunum), </a:t>
            </a:r>
          </a:p>
          <a:p>
            <a:r>
              <a:rPr lang="tr-TR" altLang="tr-TR" sz="1800"/>
              <a:t>Pulmoner hipertansiyon, </a:t>
            </a:r>
          </a:p>
          <a:p>
            <a:r>
              <a:rPr lang="tr-TR" altLang="tr-TR" sz="1800"/>
              <a:t>Sağ kalp dilatasyonu (genişleme) ve kalp debisinin düşmesidir</a:t>
            </a:r>
            <a:r>
              <a:rPr lang="tr-TR" altLang="tr-TR" sz="2600"/>
              <a:t> </a:t>
            </a:r>
          </a:p>
          <a:p>
            <a:endParaRPr lang="tr-TR" altLang="tr-TR" sz="2600"/>
          </a:p>
          <a:p>
            <a:endParaRPr lang="tr-TR" altLang="tr-TR" sz="2600"/>
          </a:p>
        </p:txBody>
      </p:sp>
      <p:sp>
        <p:nvSpPr>
          <p:cNvPr id="112645" name="Rectangle 5"/>
          <p:cNvSpPr>
            <a:spLocks noGrp="1" noChangeArrowheads="1"/>
          </p:cNvSpPr>
          <p:nvPr>
            <p:ph type="body" sz="half" idx="2"/>
          </p:nvPr>
        </p:nvSpPr>
        <p:spPr/>
        <p:txBody>
          <a:bodyPr/>
          <a:lstStyle/>
          <a:p>
            <a:r>
              <a:rPr lang="tr-TR" altLang="tr-TR" sz="2000" b="1" i="1"/>
              <a:t>Kronik korpulmonale belirtileri ;</a:t>
            </a:r>
            <a:r>
              <a:rPr lang="tr-TR" altLang="tr-TR" sz="2000"/>
              <a:t> </a:t>
            </a:r>
          </a:p>
          <a:p>
            <a:endParaRPr lang="tr-TR" altLang="tr-TR" sz="1800"/>
          </a:p>
          <a:p>
            <a:r>
              <a:rPr lang="tr-TR" altLang="tr-TR" sz="1800"/>
              <a:t>Dispne, </a:t>
            </a:r>
          </a:p>
          <a:p>
            <a:r>
              <a:rPr lang="tr-TR" altLang="tr-TR" sz="1800"/>
              <a:t>Yorgunluk, kuvvetsizlik, </a:t>
            </a:r>
          </a:p>
          <a:p>
            <a:r>
              <a:rPr lang="tr-TR" altLang="tr-TR" sz="1800"/>
              <a:t>Siyanoz, </a:t>
            </a:r>
          </a:p>
          <a:p>
            <a:r>
              <a:rPr lang="tr-TR" altLang="tr-TR" sz="1800"/>
              <a:t>Ödem, </a:t>
            </a:r>
          </a:p>
          <a:p>
            <a:r>
              <a:rPr lang="tr-TR" altLang="tr-TR" sz="1800"/>
              <a:t>Hepatomegali (karaciğerin büyümesi), </a:t>
            </a:r>
          </a:p>
          <a:p>
            <a:r>
              <a:rPr lang="tr-TR" altLang="tr-TR" sz="1800"/>
              <a:t>Ayak bileği ödemi vardır. </a:t>
            </a:r>
          </a:p>
          <a:p>
            <a:endParaRPr lang="tr-TR" altLang="tr-TR" sz="1800"/>
          </a:p>
          <a:p>
            <a:endParaRPr lang="tr-TR" altLang="tr-TR" sz="1800"/>
          </a:p>
        </p:txBody>
      </p:sp>
    </p:spTree>
    <p:extLst>
      <p:ext uri="{BB962C8B-B14F-4D97-AF65-F5344CB8AC3E}">
        <p14:creationId xmlns:p14="http://schemas.microsoft.com/office/powerpoint/2010/main" val="3256799783"/>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1_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3.xml><?xml version="1.0" encoding="utf-8"?>
<a:theme xmlns:a="http://schemas.openxmlformats.org/drawingml/2006/main" name="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5.xml><?xml version="1.0" encoding="utf-8"?>
<a:theme xmlns:a="http://schemas.openxmlformats.org/drawingml/2006/main" name="1_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445</TotalTime>
  <Words>2846</Words>
  <Application>Microsoft Office PowerPoint</Application>
  <PresentationFormat>Ekran Gösterisi (4:3)</PresentationFormat>
  <Paragraphs>403</Paragraphs>
  <Slides>79</Slides>
  <Notes>0</Notes>
  <HiddenSlides>0</HiddenSlides>
  <MMClips>0</MMClips>
  <ScaleCrop>false</ScaleCrop>
  <HeadingPairs>
    <vt:vector size="4" baseType="variant">
      <vt:variant>
        <vt:lpstr>Tema</vt:lpstr>
      </vt:variant>
      <vt:variant>
        <vt:i4>7</vt:i4>
      </vt:variant>
      <vt:variant>
        <vt:lpstr>Slayt Başlıkları</vt:lpstr>
      </vt:variant>
      <vt:variant>
        <vt:i4>79</vt:i4>
      </vt:variant>
    </vt:vector>
  </HeadingPairs>
  <TitlesOfParts>
    <vt:vector size="86" baseType="lpstr">
      <vt:lpstr>sunum_sablon (1)</vt:lpstr>
      <vt:lpstr>1_sunum_sablon (1)</vt:lpstr>
      <vt:lpstr>Kenar Çizgili</vt:lpstr>
      <vt:lpstr>2_sunum_sablon (1)</vt:lpstr>
      <vt:lpstr>1_Kenar Çizgili</vt:lpstr>
      <vt:lpstr>2_Kenar Çizgili</vt:lpstr>
      <vt:lpstr>3_Kenar Çizgili</vt:lpstr>
      <vt:lpstr>PowerPoint Sunusu</vt:lpstr>
      <vt:lpstr>Dolaşım Sistemi Fizyolojisi ve Kalp Hastalıkları</vt:lpstr>
      <vt:lpstr>PowerPoint Sunusu</vt:lpstr>
      <vt:lpstr>PowerPoint Sunusu</vt:lpstr>
      <vt:lpstr>PowerPoint Sunusu</vt:lpstr>
      <vt:lpstr>Kalp Döngüsü </vt:lpstr>
      <vt:lpstr>Kalbin İleti Sistemi</vt:lpstr>
      <vt:lpstr>Kalp Kası</vt:lpstr>
      <vt:lpstr>KALP HASTALIKLARI</vt:lpstr>
      <vt:lpstr>KONJENiTAL KALP HASTALIKLARI </vt:lpstr>
      <vt:lpstr>Mitral Stenozu</vt:lpstr>
      <vt:lpstr>PowerPoint Sunusu</vt:lpstr>
      <vt:lpstr>PowerPoint Sunusu</vt:lpstr>
      <vt:lpstr> Belirtiler ve Bulgular  </vt:lpstr>
      <vt:lpstr>PowerPoint Sunusu</vt:lpstr>
      <vt:lpstr>Mitral Yetmezliği </vt:lpstr>
      <vt:lpstr> Belirtiler ve Bulgular  </vt:lpstr>
      <vt:lpstr>Triküspit Stenozu</vt:lpstr>
      <vt:lpstr>PowerPoint Sunusu</vt:lpstr>
      <vt:lpstr>PowerPoint Sunusu</vt:lpstr>
      <vt:lpstr> Belirti ve bulgular  </vt:lpstr>
      <vt:lpstr>Triküspit Yetmezliği </vt:lpstr>
      <vt:lpstr>Nedenleri</vt:lpstr>
      <vt:lpstr>Belirtileri</vt:lpstr>
      <vt:lpstr>Aort Yetmezliği </vt:lpstr>
      <vt:lpstr> Belirtiler ve Bulgular  </vt:lpstr>
      <vt:lpstr>Ventriküler Septal Defekt (VSD) </vt:lpstr>
      <vt:lpstr>PowerPoint Sunusu</vt:lpstr>
      <vt:lpstr>PowerPoint Sunusu</vt:lpstr>
      <vt:lpstr>PowerPoint Sunusu</vt:lpstr>
      <vt:lpstr>PowerPoint Sunusu</vt:lpstr>
      <vt:lpstr>Patent Ductus Arteriozus (PDA) </vt:lpstr>
      <vt:lpstr>PowerPoint Sunusu</vt:lpstr>
      <vt:lpstr>Pulmoner Stenoz (Pulmoner Darlık) </vt:lpstr>
      <vt:lpstr>PowerPoint Sunusu</vt:lpstr>
      <vt:lpstr>Aort Stenozu (Aort Darlığı) </vt:lpstr>
      <vt:lpstr>PowerPoint Sunusu</vt:lpstr>
      <vt:lpstr>Fallot Tetralojisi </vt:lpstr>
      <vt:lpstr>PowerPoint Sunusu</vt:lpstr>
      <vt:lpstr>Büyük Damarların (Arter) Transpozisyonu </vt:lpstr>
      <vt:lpstr>Triküspit Atrezisi </vt:lpstr>
      <vt:lpstr>PowerPoint Sunusu</vt:lpstr>
      <vt:lpstr>Edinsel Kalp Hastalıkları</vt:lpstr>
      <vt:lpstr>KALP YETMEZLİĞİ</vt:lpstr>
      <vt:lpstr>Sol Kalp Yetmezliği</vt:lpstr>
      <vt:lpstr> Belirtiler ve Bulgular  </vt:lpstr>
      <vt:lpstr> Komplikasyonları             Tanı Yöntemleri </vt:lpstr>
      <vt:lpstr>Sağ Kalp Yetmezliği</vt:lpstr>
      <vt:lpstr> Belirtiler ve Bulgular  </vt:lpstr>
      <vt:lpstr>Koroner Skleroz </vt:lpstr>
      <vt:lpstr>Koroner arteroskleroza neden olan risk faktörleri: </vt:lpstr>
      <vt:lpstr> Belirtiler ve Bulgular  </vt:lpstr>
      <vt:lpstr>KORONER DAMAR HASTALIKLARI</vt:lpstr>
      <vt:lpstr>MI (MYOCARD INFARKTÜSÜ)</vt:lpstr>
      <vt:lpstr>Nedenleri :</vt:lpstr>
      <vt:lpstr>Risk Faktörleri</vt:lpstr>
      <vt:lpstr>Semptomları:</vt:lpstr>
      <vt:lpstr>PowerPoint Sunusu</vt:lpstr>
      <vt:lpstr>Patofizyoloji </vt:lpstr>
      <vt:lpstr>PowerPoint Sunusu</vt:lpstr>
      <vt:lpstr>MI tanı yöntemleri: </vt:lpstr>
      <vt:lpstr>Elektrokardiyografik Bulgular</vt:lpstr>
      <vt:lpstr>PowerPoint Sunusu</vt:lpstr>
      <vt:lpstr>Kalp Akciğer Röntgeni</vt:lpstr>
      <vt:lpstr>Kalp Enzimleri</vt:lpstr>
      <vt:lpstr>ANJİOGRAFİ</vt:lpstr>
      <vt:lpstr>Cerrahi Yaklaşım Olarak </vt:lpstr>
      <vt:lpstr>ANJİOPLASTİ </vt:lpstr>
      <vt:lpstr>BY PASS </vt:lpstr>
      <vt:lpstr>ATEREKTOMİ </vt:lpstr>
      <vt:lpstr>STENT </vt:lpstr>
      <vt:lpstr>PACE-MAKER </vt:lpstr>
      <vt:lpstr>PowerPoint Sunusu</vt:lpstr>
      <vt:lpstr>ANJİNA PECTORİS </vt:lpstr>
      <vt:lpstr>PowerPoint Sunusu</vt:lpstr>
      <vt:lpstr>PowerPoint Sunusu</vt:lpstr>
      <vt:lpstr> Belirtiler ve Bulgular  </vt:lpstr>
      <vt:lpstr>Korpulmonale</vt:lpstr>
      <vt:lpstr> Belirtiler ve Bulgular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asus-pc</dc:creator>
  <cp:lastModifiedBy>asus-pc</cp:lastModifiedBy>
  <cp:revision>33</cp:revision>
  <cp:lastPrinted>1601-01-01T00:00:00Z</cp:lastPrinted>
  <dcterms:created xsi:type="dcterms:W3CDTF">2020-01-14T07:15:53Z</dcterms:created>
  <dcterms:modified xsi:type="dcterms:W3CDTF">2020-02-25T08:21:19Z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