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487" r:id="rId3"/>
    <p:sldId id="516" r:id="rId4"/>
    <p:sldId id="520" r:id="rId5"/>
    <p:sldId id="521" r:id="rId6"/>
    <p:sldId id="522" r:id="rId7"/>
    <p:sldId id="581" r:id="rId8"/>
    <p:sldId id="523" r:id="rId9"/>
    <p:sldId id="565" r:id="rId10"/>
    <p:sldId id="566" r:id="rId11"/>
    <p:sldId id="567" r:id="rId12"/>
    <p:sldId id="568" r:id="rId13"/>
    <p:sldId id="569" r:id="rId14"/>
    <p:sldId id="570" r:id="rId15"/>
    <p:sldId id="571" r:id="rId16"/>
    <p:sldId id="572" r:id="rId17"/>
    <p:sldId id="573" r:id="rId18"/>
    <p:sldId id="587" r:id="rId19"/>
    <p:sldId id="524" r:id="rId20"/>
    <p:sldId id="550" r:id="rId21"/>
    <p:sldId id="551" r:id="rId22"/>
    <p:sldId id="552" r:id="rId23"/>
    <p:sldId id="583" r:id="rId24"/>
    <p:sldId id="553" r:id="rId25"/>
    <p:sldId id="557" r:id="rId26"/>
    <p:sldId id="554" r:id="rId27"/>
    <p:sldId id="556" r:id="rId28"/>
    <p:sldId id="558" r:id="rId29"/>
    <p:sldId id="584" r:id="rId30"/>
    <p:sldId id="559" r:id="rId31"/>
    <p:sldId id="560" r:id="rId32"/>
    <p:sldId id="561" r:id="rId33"/>
    <p:sldId id="562" r:id="rId34"/>
    <p:sldId id="529" r:id="rId35"/>
    <p:sldId id="519" r:id="rId36"/>
    <p:sldId id="530" r:id="rId37"/>
    <p:sldId id="531" r:id="rId38"/>
    <p:sldId id="532" r:id="rId39"/>
    <p:sldId id="533" r:id="rId40"/>
    <p:sldId id="535" r:id="rId41"/>
    <p:sldId id="536" r:id="rId42"/>
    <p:sldId id="537" r:id="rId43"/>
    <p:sldId id="539" r:id="rId44"/>
    <p:sldId id="586" r:id="rId45"/>
    <p:sldId id="574" r:id="rId46"/>
    <p:sldId id="576" r:id="rId47"/>
    <p:sldId id="577" r:id="rId48"/>
    <p:sldId id="578" r:id="rId49"/>
    <p:sldId id="579" r:id="rId50"/>
    <p:sldId id="580" r:id="rId51"/>
    <p:sldId id="585" r:id="rId52"/>
    <p:sldId id="582" r:id="rId53"/>
    <p:sldId id="515" r:id="rId54"/>
  </p:sldIdLst>
  <p:sldSz cx="12192000" cy="6858000"/>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DBD1F2-E0F6-4906-8877-19398CEEBE73}" type="datetimeFigureOut">
              <a:rPr lang="tr-TR" smtClean="0"/>
              <a:t>14.12.2020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C796EC-553B-42D1-A752-2EA63B687C55}" type="slidenum">
              <a:rPr lang="tr-TR" smtClean="0"/>
              <a:t>‹#›</a:t>
            </a:fld>
            <a:endParaRPr lang="tr-TR"/>
          </a:p>
        </p:txBody>
      </p:sp>
    </p:spTree>
    <p:extLst>
      <p:ext uri="{BB962C8B-B14F-4D97-AF65-F5344CB8AC3E}">
        <p14:creationId xmlns:p14="http://schemas.microsoft.com/office/powerpoint/2010/main" val="1671086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514350" indent="-514350">
              <a:buFont typeface="+mj-lt"/>
              <a:buAutoNum type="arabicPeriod"/>
            </a:pPr>
            <a:r>
              <a:rPr lang="tr-TR" sz="1200" dirty="0" smtClean="0">
                <a:latin typeface="Times New Roman" panose="02020603050405020304" pitchFamily="18" charset="0"/>
                <a:cs typeface="Times New Roman" panose="02020603050405020304" pitchFamily="18" charset="0"/>
              </a:rPr>
              <a:t>Çocukla karşılıkla oturun. Elinize taktığınız bebek kuklası ile oynatarak yemek yiyor, su içiyor gibi (ham ham ham, </a:t>
            </a:r>
            <a:r>
              <a:rPr lang="tr-TR" sz="1200" dirty="0" err="1" smtClean="0">
                <a:latin typeface="Times New Roman" panose="02020603050405020304" pitchFamily="18" charset="0"/>
                <a:cs typeface="Times New Roman" panose="02020603050405020304" pitchFamily="18" charset="0"/>
              </a:rPr>
              <a:t>mam</a:t>
            </a:r>
            <a:r>
              <a:rPr lang="tr-TR" sz="1200" dirty="0" smtClean="0">
                <a:latin typeface="Times New Roman" panose="02020603050405020304" pitchFamily="18" charset="0"/>
                <a:cs typeface="Times New Roman" panose="02020603050405020304" pitchFamily="18" charset="0"/>
              </a:rPr>
              <a:t> </a:t>
            </a:r>
            <a:r>
              <a:rPr lang="tr-TR" sz="1200" dirty="0" err="1" smtClean="0">
                <a:latin typeface="Times New Roman" panose="02020603050405020304" pitchFamily="18" charset="0"/>
                <a:cs typeface="Times New Roman" panose="02020603050405020304" pitchFamily="18" charset="0"/>
              </a:rPr>
              <a:t>mam</a:t>
            </a:r>
            <a:r>
              <a:rPr lang="tr-TR" sz="1200" dirty="0" smtClean="0">
                <a:latin typeface="Times New Roman" panose="02020603050405020304" pitchFamily="18" charset="0"/>
                <a:cs typeface="Times New Roman" panose="02020603050405020304" pitchFamily="18" charset="0"/>
              </a:rPr>
              <a:t> </a:t>
            </a:r>
            <a:r>
              <a:rPr lang="tr-TR" sz="1200" dirty="0" err="1" smtClean="0">
                <a:latin typeface="Times New Roman" panose="02020603050405020304" pitchFamily="18" charset="0"/>
                <a:cs typeface="Times New Roman" panose="02020603050405020304" pitchFamily="18" charset="0"/>
              </a:rPr>
              <a:t>mam</a:t>
            </a:r>
            <a:r>
              <a:rPr lang="tr-TR" sz="1200" dirty="0" smtClean="0">
                <a:latin typeface="Times New Roman" panose="02020603050405020304" pitchFamily="18" charset="0"/>
                <a:cs typeface="Times New Roman" panose="02020603050405020304" pitchFamily="18" charset="0"/>
              </a:rPr>
              <a:t>, </a:t>
            </a:r>
            <a:r>
              <a:rPr lang="tr-TR" sz="1200" dirty="0" err="1" smtClean="0">
                <a:latin typeface="Times New Roman" panose="02020603050405020304" pitchFamily="18" charset="0"/>
                <a:cs typeface="Times New Roman" panose="02020603050405020304" pitchFamily="18" charset="0"/>
              </a:rPr>
              <a:t>lık</a:t>
            </a:r>
            <a:r>
              <a:rPr lang="tr-TR" sz="1200" dirty="0" smtClean="0">
                <a:latin typeface="Times New Roman" panose="02020603050405020304" pitchFamily="18" charset="0"/>
                <a:cs typeface="Times New Roman" panose="02020603050405020304" pitchFamily="18" charset="0"/>
              </a:rPr>
              <a:t>, </a:t>
            </a:r>
            <a:r>
              <a:rPr lang="tr-TR" sz="1200" dirty="0" err="1" smtClean="0">
                <a:latin typeface="Times New Roman" panose="02020603050405020304" pitchFamily="18" charset="0"/>
                <a:cs typeface="Times New Roman" panose="02020603050405020304" pitchFamily="18" charset="0"/>
              </a:rPr>
              <a:t>lık</a:t>
            </a:r>
            <a:r>
              <a:rPr lang="tr-TR" sz="1200" dirty="0" smtClean="0">
                <a:latin typeface="Times New Roman" panose="02020603050405020304" pitchFamily="18" charset="0"/>
                <a:cs typeface="Times New Roman" panose="02020603050405020304" pitchFamily="18" charset="0"/>
              </a:rPr>
              <a:t>, </a:t>
            </a:r>
            <a:r>
              <a:rPr lang="tr-TR" sz="1200" dirty="0" err="1" smtClean="0">
                <a:latin typeface="Times New Roman" panose="02020603050405020304" pitchFamily="18" charset="0"/>
                <a:cs typeface="Times New Roman" panose="02020603050405020304" pitchFamily="18" charset="0"/>
              </a:rPr>
              <a:t>lık</a:t>
            </a:r>
            <a:r>
              <a:rPr lang="tr-TR" sz="1200" dirty="0" smtClean="0">
                <a:latin typeface="Times New Roman" panose="02020603050405020304" pitchFamily="18" charset="0"/>
                <a:cs typeface="Times New Roman" panose="02020603050405020304" pitchFamily="18" charset="0"/>
              </a:rPr>
              <a:t>, lıkır, lıkır) gibi sesler çıkararak çocuğu sesleri fark etmesini sağlayın</a:t>
            </a:r>
          </a:p>
          <a:p>
            <a:pPr marL="514350" indent="-514350">
              <a:buFont typeface="+mj-lt"/>
              <a:buAutoNum type="arabicPeriod"/>
            </a:pPr>
            <a:endParaRPr lang="tr-TR" sz="12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tr-TR" sz="1200" dirty="0" smtClean="0">
                <a:latin typeface="Times New Roman" panose="02020603050405020304" pitchFamily="18" charset="0"/>
                <a:cs typeface="Times New Roman" panose="02020603050405020304" pitchFamily="18" charset="0"/>
              </a:rPr>
              <a:t>Çocukla karşılıkla oturun. Çocuğun önüne su bardağı ve yiyecek oyuncakları koyarak kuklaya çıkardığı sese göre (ham ham dediğinde yiyecek, </a:t>
            </a:r>
            <a:r>
              <a:rPr lang="tr-TR" sz="1200" dirty="0" err="1" smtClean="0">
                <a:latin typeface="Times New Roman" panose="02020603050405020304" pitchFamily="18" charset="0"/>
                <a:cs typeface="Times New Roman" panose="02020603050405020304" pitchFamily="18" charset="0"/>
              </a:rPr>
              <a:t>lık</a:t>
            </a:r>
            <a:r>
              <a:rPr lang="tr-TR" sz="1200" dirty="0" smtClean="0">
                <a:latin typeface="Times New Roman" panose="02020603050405020304" pitchFamily="18" charset="0"/>
                <a:cs typeface="Times New Roman" panose="02020603050405020304" pitchFamily="18" charset="0"/>
              </a:rPr>
              <a:t> </a:t>
            </a:r>
            <a:r>
              <a:rPr lang="tr-TR" sz="1200" dirty="0" err="1" smtClean="0">
                <a:latin typeface="Times New Roman" panose="02020603050405020304" pitchFamily="18" charset="0"/>
                <a:cs typeface="Times New Roman" panose="02020603050405020304" pitchFamily="18" charset="0"/>
              </a:rPr>
              <a:t>lık</a:t>
            </a:r>
            <a:r>
              <a:rPr lang="tr-TR" sz="1200" dirty="0" smtClean="0">
                <a:latin typeface="Times New Roman" panose="02020603050405020304" pitchFamily="18" charset="0"/>
                <a:cs typeface="Times New Roman" panose="02020603050405020304" pitchFamily="18" charset="0"/>
              </a:rPr>
              <a:t> dediğinde su bardağını) vererek oyuncakla oynamasını sağlayın</a:t>
            </a:r>
          </a:p>
          <a:p>
            <a:pPr marL="514350" indent="-514350">
              <a:buFont typeface="+mj-lt"/>
              <a:buAutoNum type="arabicPeriod"/>
            </a:pPr>
            <a:endParaRPr lang="tr-TR" sz="12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tr-TR" sz="1200" dirty="0" smtClean="0">
                <a:latin typeface="Times New Roman" panose="02020603050405020304" pitchFamily="18" charset="0"/>
                <a:cs typeface="Times New Roman" panose="02020603050405020304" pitchFamily="18" charset="0"/>
              </a:rPr>
              <a:t>Çocuğa kukla oyuncağı ile farklı sesler çıkararak oyun içinde önceden çıkardığı sesleri üretir. Çocuğa benzer sesler çıkarması için fırsat verin.</a:t>
            </a:r>
          </a:p>
          <a:p>
            <a:endParaRPr lang="tr-TR" dirty="0"/>
          </a:p>
        </p:txBody>
      </p:sp>
      <p:sp>
        <p:nvSpPr>
          <p:cNvPr id="4" name="Slayt Numarası Yer Tutucusu 3"/>
          <p:cNvSpPr>
            <a:spLocks noGrp="1"/>
          </p:cNvSpPr>
          <p:nvPr>
            <p:ph type="sldNum" sz="quarter" idx="10"/>
          </p:nvPr>
        </p:nvSpPr>
        <p:spPr/>
        <p:txBody>
          <a:bodyPr/>
          <a:lstStyle/>
          <a:p>
            <a:fld id="{4266B640-843D-45AF-8569-0C499AEDB23D}" type="slidenum">
              <a:rPr lang="tr-TR" smtClean="0"/>
              <a:t>48</a:t>
            </a:fld>
            <a:endParaRPr lang="tr-TR"/>
          </a:p>
        </p:txBody>
      </p:sp>
    </p:spTree>
    <p:extLst>
      <p:ext uri="{BB962C8B-B14F-4D97-AF65-F5344CB8AC3E}">
        <p14:creationId xmlns:p14="http://schemas.microsoft.com/office/powerpoint/2010/main" val="2257579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tr-TR"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Çocuk ile odadayken babanın ya da annenin dışarı çıkmasını, birkaç dakika sonra kapıyı çalmasını isteyin. Bu sırada çocuğun kapıya arkasının dönük olması gerekir. Kapı çaldığında çocuğun oyununa ara verip sesin geldiği yöne bakıyorsa ‘aferin, evet kapı çaldı’ gibi ifadelerle kapıyı göstererek çocuğun davranışını pekiştirin. Babadan içeri girmesini isteyin. Eğer sesi çocuk sesi fark etmediyse ‘dinleyelim bakalım ses buradan mı geliyor’ ifadesiyle çocuğa görsel bir ipucu sağlayın. Bebekle beraber kapıyı açarak davranışını pekiştirin.</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latin typeface="Times New Roman" panose="02020603050405020304" pitchFamily="18" charset="0"/>
                <a:cs typeface="Times New Roman" panose="02020603050405020304" pitchFamily="18" charset="0"/>
              </a:rPr>
              <a:t>2- Çocuk ile odadayken babanın ya da annenin dışarı çıkmasını, birkaç dakika sonra kapıyı çalmasını isteyin. Kapı çaldığında çocuğun oyununa ara verip sesin geldiği yöne bakıyorsa ‘aferin, evet kapı çaldı’ gibi ifadelerle kapıyı göstererek çocuğun davranışını pekiştirin. Babayı odaya alın. Daha sonra çocuğun görmeyeceği bir yerdeki cep telefonunu çaldırın. Telefon çaldığında çocuk dikkatini önceki uygulamadan tanıdığı kapı sesi yerine cep telefonuna yöneltirse ‘’aferin, evet telefon çalıyor’’ gibi ifadelerle davranışı pekiştirin. Sesi ayırt etmekte zorlanırsa görsel ipucu vererek telefonu işaret edin. Ardından  telefonu çaldırarak bu kez de çocukla telefonun yanına gidin ve telefon sesini ayırt etmesini sağlayın </a:t>
            </a:r>
          </a:p>
          <a:p>
            <a:endParaRPr lang="tr-TR" dirty="0"/>
          </a:p>
        </p:txBody>
      </p:sp>
      <p:sp>
        <p:nvSpPr>
          <p:cNvPr id="4" name="Slayt Numarası Yer Tutucusu 3"/>
          <p:cNvSpPr>
            <a:spLocks noGrp="1"/>
          </p:cNvSpPr>
          <p:nvPr>
            <p:ph type="sldNum" sz="quarter" idx="10"/>
          </p:nvPr>
        </p:nvSpPr>
        <p:spPr/>
        <p:txBody>
          <a:bodyPr/>
          <a:lstStyle/>
          <a:p>
            <a:fld id="{4266B640-843D-45AF-8569-0C499AEDB23D}" type="slidenum">
              <a:rPr lang="tr-TR" smtClean="0"/>
              <a:t>49</a:t>
            </a:fld>
            <a:endParaRPr lang="tr-TR"/>
          </a:p>
        </p:txBody>
      </p:sp>
    </p:spTree>
    <p:extLst>
      <p:ext uri="{BB962C8B-B14F-4D97-AF65-F5344CB8AC3E}">
        <p14:creationId xmlns:p14="http://schemas.microsoft.com/office/powerpoint/2010/main" val="3540200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latin typeface="Times New Roman" panose="02020603050405020304" pitchFamily="18" charset="0"/>
                <a:cs typeface="Times New Roman" panose="02020603050405020304" pitchFamily="18" charset="0"/>
              </a:rPr>
              <a:t>Çocukla birlikte yere veya etkinlik masasına oturun. Çocuğun dikkatini oyuncak arabaya çekin. Hadi araba sürelim gibi ifadelerle çocuğun etkinliğe katılmasını sağlayın. Arabayı elinize alıp zeminde/masada sürerken daha alçak sesle ‘</a:t>
            </a:r>
            <a:r>
              <a:rPr lang="tr-TR" sz="1200" dirty="0" err="1" smtClean="0">
                <a:latin typeface="Times New Roman" panose="02020603050405020304" pitchFamily="18" charset="0"/>
                <a:cs typeface="Times New Roman" panose="02020603050405020304" pitchFamily="18" charset="0"/>
              </a:rPr>
              <a:t>aaaaaaaa</a:t>
            </a:r>
            <a:r>
              <a:rPr lang="tr-TR" sz="1200" dirty="0" smtClean="0">
                <a:latin typeface="Times New Roman" panose="02020603050405020304" pitchFamily="18" charset="0"/>
                <a:cs typeface="Times New Roman" panose="02020603050405020304" pitchFamily="18" charset="0"/>
              </a:rPr>
              <a:t>’ ifadesini kullanın. Ardından arabayı kolunuzla yukarı kaldırarak daha yüksek bir sesle ‘</a:t>
            </a:r>
            <a:r>
              <a:rPr lang="tr-TR" sz="1200" dirty="0" err="1" smtClean="0">
                <a:latin typeface="Times New Roman" panose="02020603050405020304" pitchFamily="18" charset="0"/>
                <a:cs typeface="Times New Roman" panose="02020603050405020304" pitchFamily="18" charset="0"/>
              </a:rPr>
              <a:t>aaaaaaaaa</a:t>
            </a:r>
            <a:r>
              <a:rPr lang="tr-TR" sz="1200" dirty="0" smtClean="0">
                <a:latin typeface="Times New Roman" panose="02020603050405020304" pitchFamily="18" charset="0"/>
                <a:cs typeface="Times New Roman" panose="02020603050405020304" pitchFamily="18" charset="0"/>
              </a:rPr>
              <a:t>’ ifadesini kullanın. Ardından arabayı çocuğa verin ve benzer şekilde denemeler yapması için çocuğu teşvik edin.</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latin typeface="Times New Roman" panose="02020603050405020304" pitchFamily="18" charset="0"/>
                <a:cs typeface="Times New Roman" panose="02020603050405020304" pitchFamily="18" charset="0"/>
              </a:rPr>
              <a:t>2- Arabayı sürmesi için çocuğa verin. Aynı anda ‘şimdi beni dinle, ben söyleyeceğim sen süreceksin’ ifadesini kullanın. Çocuk oyuna başladıktan sonra yüksek sesle ‘</a:t>
            </a:r>
            <a:r>
              <a:rPr lang="tr-TR" sz="1200" dirty="0" err="1" smtClean="0">
                <a:latin typeface="Times New Roman" panose="02020603050405020304" pitchFamily="18" charset="0"/>
                <a:cs typeface="Times New Roman" panose="02020603050405020304" pitchFamily="18" charset="0"/>
              </a:rPr>
              <a:t>aaaaaaaaa</a:t>
            </a:r>
            <a:r>
              <a:rPr lang="tr-TR" sz="1200" dirty="0" smtClean="0">
                <a:latin typeface="Times New Roman" panose="02020603050405020304" pitchFamily="18" charset="0"/>
                <a:cs typeface="Times New Roman" panose="02020603050405020304" pitchFamily="18" charset="0"/>
              </a:rPr>
              <a:t>’ ifadesini kullanın. Çocuğun kolunu yukarı kaldırıp arabayı yüksekten sürmesini bekleyin. Çocuğun yükselen sesi fark edemediği  durumlarda, arabayı tutan kolunu kaldırıp model olarak yüksek sesle ‘</a:t>
            </a:r>
            <a:r>
              <a:rPr lang="tr-TR" sz="1200" dirty="0" err="1" smtClean="0">
                <a:latin typeface="Times New Roman" panose="02020603050405020304" pitchFamily="18" charset="0"/>
                <a:cs typeface="Times New Roman" panose="02020603050405020304" pitchFamily="18" charset="0"/>
              </a:rPr>
              <a:t>aaaaaaa</a:t>
            </a:r>
            <a:r>
              <a:rPr lang="tr-TR" sz="1200" dirty="0" smtClean="0">
                <a:latin typeface="Times New Roman" panose="02020603050405020304" pitchFamily="18" charset="0"/>
                <a:cs typeface="Times New Roman" panose="02020603050405020304" pitchFamily="18" charset="0"/>
              </a:rPr>
              <a:t>’ ifadesini tekrarlayın.  </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latin typeface="Times New Roman" panose="02020603050405020304" pitchFamily="18" charset="0"/>
                <a:cs typeface="Times New Roman" panose="02020603050405020304" pitchFamily="18" charset="0"/>
              </a:rPr>
              <a:t>3- Çocuğa ‘şimdi de sen söyleyeceksin ben süreceğim’ ifadesiyle etkinliğin amacını açıklayın. Arabayı önce alçaktan sürün, çocuğun alçak sesle ‘</a:t>
            </a:r>
            <a:r>
              <a:rPr lang="tr-TR" sz="1200" dirty="0" err="1" smtClean="0">
                <a:latin typeface="Times New Roman" panose="02020603050405020304" pitchFamily="18" charset="0"/>
                <a:cs typeface="Times New Roman" panose="02020603050405020304" pitchFamily="18" charset="0"/>
              </a:rPr>
              <a:t>aaaaaa</a:t>
            </a:r>
            <a:r>
              <a:rPr lang="tr-TR" sz="1200" dirty="0" smtClean="0">
                <a:latin typeface="Times New Roman" panose="02020603050405020304" pitchFamily="18" charset="0"/>
                <a:cs typeface="Times New Roman" panose="02020603050405020304" pitchFamily="18" charset="0"/>
              </a:rPr>
              <a:t>’ ifadesini kullanmasını bekleyin, ardından arabayı yüksekten sürmeye başlayan. Çocuğun yüksek sesle ‘</a:t>
            </a:r>
            <a:r>
              <a:rPr lang="tr-TR" sz="1200" dirty="0" err="1" smtClean="0">
                <a:latin typeface="Times New Roman" panose="02020603050405020304" pitchFamily="18" charset="0"/>
                <a:cs typeface="Times New Roman" panose="02020603050405020304" pitchFamily="18" charset="0"/>
              </a:rPr>
              <a:t>aaaaaaaaa</a:t>
            </a:r>
            <a:r>
              <a:rPr lang="tr-TR" sz="1200" dirty="0" smtClean="0">
                <a:latin typeface="Times New Roman" panose="02020603050405020304" pitchFamily="18" charset="0"/>
                <a:cs typeface="Times New Roman" panose="02020603050405020304" pitchFamily="18" charset="0"/>
              </a:rPr>
              <a:t>’ ifadesini kullanmayı bekleyin. Çocuk uygun tepkiyi vermezse model olun ve arabayı sürerken uygun sesler çıkarın</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latin typeface="Times New Roman" panose="02020603050405020304" pitchFamily="18" charset="0"/>
                <a:cs typeface="Times New Roman" panose="02020603050405020304" pitchFamily="18" charset="0"/>
              </a:rPr>
              <a:t>4- Bir süre sonra oyuncağı değiştirip uçağı kullanın. Başlangıçta uçağı alçak ve yüksekten sürerek alçak ve yüksek ‘</a:t>
            </a:r>
            <a:r>
              <a:rPr lang="tr-TR" sz="1200" dirty="0" err="1" smtClean="0">
                <a:latin typeface="Times New Roman" panose="02020603050405020304" pitchFamily="18" charset="0"/>
                <a:cs typeface="Times New Roman" panose="02020603050405020304" pitchFamily="18" charset="0"/>
              </a:rPr>
              <a:t>uuuuuu</a:t>
            </a:r>
            <a:r>
              <a:rPr lang="tr-TR" sz="1200" dirty="0" smtClean="0">
                <a:latin typeface="Times New Roman" panose="02020603050405020304" pitchFamily="18" charset="0"/>
                <a:cs typeface="Times New Roman" panose="02020603050405020304" pitchFamily="18" charset="0"/>
              </a:rPr>
              <a:t>’ ifadesiyle çocuğa model olun. Ardından oyuncağı çocuğa verin. Şimdi sen sür bakalım nasıl sesler çıkaracak ifadesiyle çocuğu teşvik </a:t>
            </a:r>
            <a:r>
              <a:rPr lang="tr-TR" sz="1200" dirty="0" err="1" smtClean="0">
                <a:latin typeface="Times New Roman" panose="02020603050405020304" pitchFamily="18" charset="0"/>
                <a:cs typeface="Times New Roman" panose="02020603050405020304" pitchFamily="18" charset="0"/>
              </a:rPr>
              <a:t>edin.Çocuun</a:t>
            </a:r>
            <a:r>
              <a:rPr lang="tr-TR" sz="1200" dirty="0" smtClean="0">
                <a:latin typeface="Times New Roman" panose="02020603050405020304" pitchFamily="18" charset="0"/>
                <a:cs typeface="Times New Roman" panose="02020603050405020304" pitchFamily="18" charset="0"/>
              </a:rPr>
              <a:t> alçak ve yüksek sesleri ne derece yorumladığını gözlemleyin.</a:t>
            </a:r>
          </a:p>
          <a:p>
            <a:pPr marL="0" marR="0" indent="0" algn="l" defTabSz="914400" rtl="0" eaLnBrk="1" fontAlgn="auto" latinLnBrk="0" hangingPunct="1">
              <a:lnSpc>
                <a:spcPct val="100000"/>
              </a:lnSpc>
              <a:spcBef>
                <a:spcPts val="0"/>
              </a:spcBef>
              <a:spcAft>
                <a:spcPts val="0"/>
              </a:spcAft>
              <a:buClrTx/>
              <a:buSzTx/>
              <a:buFontTx/>
              <a:buNone/>
              <a:tabLst/>
              <a:defRPr/>
            </a:pPr>
            <a:endParaRPr lang="tr-TR" sz="1200" dirty="0" smtClean="0">
              <a:latin typeface="Times New Roman" panose="02020603050405020304" pitchFamily="18" charset="0"/>
              <a:cs typeface="Times New Roman" panose="02020603050405020304" pitchFamily="18" charset="0"/>
            </a:endParaRPr>
          </a:p>
          <a:p>
            <a:endParaRPr lang="tr-TR" dirty="0"/>
          </a:p>
        </p:txBody>
      </p:sp>
      <p:sp>
        <p:nvSpPr>
          <p:cNvPr id="4" name="Slayt Numarası Yer Tutucusu 3"/>
          <p:cNvSpPr>
            <a:spLocks noGrp="1"/>
          </p:cNvSpPr>
          <p:nvPr>
            <p:ph type="sldNum" sz="quarter" idx="10"/>
          </p:nvPr>
        </p:nvSpPr>
        <p:spPr/>
        <p:txBody>
          <a:bodyPr/>
          <a:lstStyle/>
          <a:p>
            <a:fld id="{4266B640-843D-45AF-8569-0C499AEDB23D}" type="slidenum">
              <a:rPr lang="tr-TR" smtClean="0"/>
              <a:t>50</a:t>
            </a:fld>
            <a:endParaRPr lang="tr-TR"/>
          </a:p>
        </p:txBody>
      </p:sp>
    </p:spTree>
    <p:extLst>
      <p:ext uri="{BB962C8B-B14F-4D97-AF65-F5344CB8AC3E}">
        <p14:creationId xmlns:p14="http://schemas.microsoft.com/office/powerpoint/2010/main" val="2178992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446475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16723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831851" y="1709739"/>
            <a:ext cx="105156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306792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609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6197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1307957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840317" y="365126"/>
            <a:ext cx="105156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840318" y="2505075"/>
            <a:ext cx="5158316"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6172200" y="2505075"/>
            <a:ext cx="518371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513630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935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3170723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336916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4249993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67157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609600" y="274639"/>
            <a:ext cx="80264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fld id="{EA9A2C6D-8B4E-46EF-AD1C-560BB23482BB}" type="datetimeFigureOut">
              <a:rPr lang="tr-TR" smtClean="0"/>
              <a:t>14.12.2020</a:t>
            </a:fld>
            <a:endParaRPr 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722210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EA9A2C6D-8B4E-46EF-AD1C-560BB23482BB}" type="datetimeFigureOut">
              <a:rPr lang="tr-TR" smtClean="0"/>
              <a:t>14.12.2020</a:t>
            </a:fld>
            <a:endParaRPr 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A1175F4-839C-473B-BE1C-B71F6AC928BB}" type="slidenum">
              <a:rPr lang="tr-TR" smtClean="0"/>
              <a:t>‹#›</a:t>
            </a:fld>
            <a:endParaRPr lang="tr-TR"/>
          </a:p>
        </p:txBody>
      </p:sp>
    </p:spTree>
    <p:extLst>
      <p:ext uri="{BB962C8B-B14F-4D97-AF65-F5344CB8AC3E}">
        <p14:creationId xmlns:p14="http://schemas.microsoft.com/office/powerpoint/2010/main" val="2055418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5400" b="1" dirty="0" smtClean="0">
                <a:latin typeface="Times New Roman" panose="02020603050405020304" pitchFamily="18" charset="0"/>
                <a:cs typeface="Times New Roman" panose="02020603050405020304" pitchFamily="18" charset="0"/>
              </a:rPr>
              <a:t>ÖZEL EĞİTİMDE İŞİTSEL ALGI UYGULAMALARI</a:t>
            </a:r>
            <a:endParaRPr lang="tr-TR" sz="5400"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r>
              <a:rPr lang="tr-TR" sz="2000" dirty="0" smtClean="0"/>
              <a:t>Dr. </a:t>
            </a:r>
            <a:r>
              <a:rPr lang="tr-TR" sz="2000" dirty="0" err="1" smtClean="0"/>
              <a:t>Öğr</a:t>
            </a:r>
            <a:r>
              <a:rPr lang="tr-TR" sz="2000" dirty="0" smtClean="0"/>
              <a:t>. Üyesi Ali Erman KENT</a:t>
            </a:r>
            <a:endParaRPr lang="tr-TR" sz="2000" dirty="0"/>
          </a:p>
        </p:txBody>
      </p:sp>
    </p:spTree>
    <p:extLst>
      <p:ext uri="{BB962C8B-B14F-4D97-AF65-F5344CB8AC3E}">
        <p14:creationId xmlns:p14="http://schemas.microsoft.com/office/powerpoint/2010/main" val="24292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3717" y="316201"/>
            <a:ext cx="10972800" cy="1143000"/>
          </a:xfrm>
        </p:spPr>
        <p:txBody>
          <a:bodyPr/>
          <a:lstStyle/>
          <a:p>
            <a:endParaRPr lang="tr-TR" b="1"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İşitsel algı; işitsel yolakların, ses-nesne/olay ilişkisi kurarak işitsel uyaranlara karşı bir cevap ortaya </a:t>
            </a:r>
            <a:r>
              <a:rPr lang="tr-TR" sz="2000" dirty="0" smtClean="0">
                <a:latin typeface="Times New Roman" panose="02020603050405020304" pitchFamily="18" charset="0"/>
                <a:cs typeface="Times New Roman" panose="02020603050405020304" pitchFamily="18" charset="0"/>
              </a:rPr>
              <a:t>koymasıdır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İlerleyen süreçte sesin </a:t>
            </a:r>
            <a:r>
              <a:rPr lang="tr-TR" sz="2000" dirty="0">
                <a:latin typeface="Times New Roman" panose="02020603050405020304" pitchFamily="18" charset="0"/>
                <a:cs typeface="Times New Roman" panose="02020603050405020304" pitchFamily="18" charset="0"/>
              </a:rPr>
              <a:t>sadece </a:t>
            </a:r>
            <a:r>
              <a:rPr lang="tr-TR" sz="2000" dirty="0" smtClean="0">
                <a:latin typeface="Times New Roman" panose="02020603050405020304" pitchFamily="18" charset="0"/>
                <a:cs typeface="Times New Roman" panose="02020603050405020304" pitchFamily="18" charset="0"/>
              </a:rPr>
              <a:t>duyulması </a:t>
            </a:r>
            <a:r>
              <a:rPr lang="tr-TR" sz="2000" dirty="0">
                <a:latin typeface="Times New Roman" panose="02020603050405020304" pitchFamily="18" charset="0"/>
                <a:cs typeface="Times New Roman" panose="02020603050405020304" pitchFamily="18" charset="0"/>
              </a:rPr>
              <a:t>değil; ilişkili olduğu nesne ve/veya olaylar ile </a:t>
            </a:r>
            <a:r>
              <a:rPr lang="tr-TR" sz="2000" dirty="0" smtClean="0">
                <a:latin typeface="Times New Roman" panose="02020603050405020304" pitchFamily="18" charset="0"/>
                <a:cs typeface="Times New Roman" panose="02020603050405020304" pitchFamily="18" charset="0"/>
              </a:rPr>
              <a:t>anlamlandırılmasıdır</a:t>
            </a:r>
            <a:endParaRPr lang="tr-TR" sz="2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0" y="2816628"/>
            <a:ext cx="2993621" cy="2993621"/>
          </a:xfrm>
          <a:prstGeom prst="rect">
            <a:avLst/>
          </a:prstGeom>
        </p:spPr>
      </p:pic>
    </p:spTree>
    <p:extLst>
      <p:ext uri="{BB962C8B-B14F-4D97-AF65-F5344CB8AC3E}">
        <p14:creationId xmlns:p14="http://schemas.microsoft.com/office/powerpoint/2010/main" val="27099209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Bu </a:t>
            </a:r>
            <a:r>
              <a:rPr lang="tr-TR" sz="2000" dirty="0" smtClean="0">
                <a:latin typeface="Times New Roman" panose="02020603050405020304" pitchFamily="18" charset="0"/>
                <a:cs typeface="Times New Roman" panose="02020603050405020304" pitchFamily="18" charset="0"/>
              </a:rPr>
              <a:t>süreç; </a:t>
            </a:r>
            <a:r>
              <a:rPr lang="tr-TR" sz="2000" dirty="0">
                <a:latin typeface="Times New Roman" panose="02020603050405020304" pitchFamily="18" charset="0"/>
                <a:cs typeface="Times New Roman" panose="02020603050405020304" pitchFamily="18" charset="0"/>
              </a:rPr>
              <a:t>ses kaynağından gelen işitsel uyaranların işitsel </a:t>
            </a:r>
            <a:r>
              <a:rPr lang="tr-TR" sz="2000" dirty="0" smtClean="0">
                <a:latin typeface="Times New Roman" panose="02020603050405020304" pitchFamily="18" charset="0"/>
                <a:cs typeface="Times New Roman" panose="02020603050405020304" pitchFamily="18" charset="0"/>
              </a:rPr>
              <a:t>yollarda </a:t>
            </a:r>
            <a:r>
              <a:rPr lang="tr-TR" sz="2000" dirty="0" err="1">
                <a:latin typeface="Times New Roman" panose="02020603050405020304" pitchFamily="18" charset="0"/>
                <a:cs typeface="Times New Roman" panose="02020603050405020304" pitchFamily="18" charset="0"/>
              </a:rPr>
              <a:t>işlemlenip</a:t>
            </a:r>
            <a:r>
              <a:rPr lang="tr-TR" sz="2000" dirty="0">
                <a:latin typeface="Times New Roman" panose="02020603050405020304" pitchFamily="18" charset="0"/>
                <a:cs typeface="Times New Roman" panose="02020603050405020304" pitchFamily="18" charset="0"/>
              </a:rPr>
              <a:t> iletilerek, ortam ile ilgili ipuçları ve daha önceden edinilmiş deneyimsel bilgiler ile birleştirilerek zihinde oluşturulan işitsel bir </a:t>
            </a:r>
            <a:r>
              <a:rPr lang="tr-TR" sz="2000" dirty="0" smtClean="0">
                <a:latin typeface="Times New Roman" panose="02020603050405020304" pitchFamily="18" charset="0"/>
                <a:cs typeface="Times New Roman" panose="02020603050405020304" pitchFamily="18" charset="0"/>
              </a:rPr>
              <a:t>şemadır</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İletişimde </a:t>
            </a:r>
            <a:r>
              <a:rPr lang="tr-TR" sz="2000" dirty="0">
                <a:latin typeface="Times New Roman" panose="02020603050405020304" pitchFamily="18" charset="0"/>
                <a:cs typeface="Times New Roman" panose="02020603050405020304" pitchFamily="18" charset="0"/>
              </a:rPr>
              <a:t>bu işitsel algı döngüsünün en kısa sürede olabilmesi ve duyusal-deneyimsel bilgilerden en iyi düzeyde yararlanılabilmesi için, birey çok sayıda ve çeşitlilikte </a:t>
            </a:r>
            <a:r>
              <a:rPr lang="tr-TR" sz="2000" dirty="0" err="1">
                <a:latin typeface="Times New Roman" panose="02020603050405020304" pitchFamily="18" charset="0"/>
                <a:cs typeface="Times New Roman" panose="02020603050405020304" pitchFamily="18" charset="0"/>
              </a:rPr>
              <a:t>işlemlemeyi</a:t>
            </a:r>
            <a:r>
              <a:rPr lang="tr-TR" sz="2000" dirty="0">
                <a:latin typeface="Times New Roman" panose="02020603050405020304" pitchFamily="18" charset="0"/>
                <a:cs typeface="Times New Roman" panose="02020603050405020304" pitchFamily="18" charset="0"/>
              </a:rPr>
              <a:t> koordine edebilmelidir.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8500" y="3657757"/>
            <a:ext cx="3801451" cy="2136214"/>
          </a:xfrm>
          <a:prstGeom prst="rect">
            <a:avLst/>
          </a:prstGeom>
        </p:spPr>
      </p:pic>
    </p:spTree>
    <p:extLst>
      <p:ext uri="{BB962C8B-B14F-4D97-AF65-F5344CB8AC3E}">
        <p14:creationId xmlns:p14="http://schemas.microsoft.com/office/powerpoint/2010/main" val="84719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a:t> </a:t>
            </a:r>
            <a:r>
              <a:rPr lang="tr-TR" dirty="0" smtClean="0"/>
              <a:t>                                                    Beynimiz</a:t>
            </a:r>
          </a:p>
          <a:p>
            <a:pPr marL="0" indent="0">
              <a:buNone/>
            </a:pPr>
            <a:endParaRPr lang="tr-TR" dirty="0" smtClean="0"/>
          </a:p>
          <a:p>
            <a:endParaRPr lang="tr-TR" dirty="0" smtClean="0"/>
          </a:p>
          <a:p>
            <a:r>
              <a:rPr lang="tr-TR" dirty="0" smtClean="0"/>
              <a:t>Nasıl işitiyoruz</a:t>
            </a:r>
          </a:p>
          <a:p>
            <a:endParaRPr lang="tr-TR" dirty="0"/>
          </a:p>
          <a:p>
            <a:endParaRPr lang="tr-TR" dirty="0" smtClean="0"/>
          </a:p>
          <a:p>
            <a:endParaRPr lang="tr-TR" dirty="0"/>
          </a:p>
          <a:p>
            <a:pPr marL="0" indent="0">
              <a:buNone/>
            </a:pPr>
            <a:r>
              <a:rPr lang="tr-TR" dirty="0" smtClean="0"/>
              <a:t>                                                       Kulağımız</a:t>
            </a:r>
            <a:endParaRPr lang="tr-TR" dirty="0"/>
          </a:p>
        </p:txBody>
      </p:sp>
      <p:cxnSp>
        <p:nvCxnSpPr>
          <p:cNvPr id="5" name="Düz Ok Bağlayıcısı 4"/>
          <p:cNvCxnSpPr/>
          <p:nvPr/>
        </p:nvCxnSpPr>
        <p:spPr>
          <a:xfrm flipV="1">
            <a:off x="5087888" y="2420888"/>
            <a:ext cx="1296144" cy="9361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a:off x="5087888" y="3645024"/>
            <a:ext cx="1584176" cy="15841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descr="C:\Users\asus-pc\Desktop\günışığım sunum\bey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777" y="565832"/>
            <a:ext cx="1567061" cy="15670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sus-pc\Desktop\günışığım sunum\A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081" y="3068762"/>
            <a:ext cx="2752725"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039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İŞİTME</a:t>
            </a:r>
            <a:endParaRPr lang="tr-TR" b="1" dirty="0"/>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Dış kulak</a:t>
            </a:r>
          </a:p>
          <a:p>
            <a:endParaRPr lang="tr-TR" sz="2000" dirty="0">
              <a:latin typeface="Times New Roman" panose="02020603050405020304" pitchFamily="18" charset="0"/>
              <a:cs typeface="Times New Roman" panose="02020603050405020304" pitchFamily="18" charset="0"/>
            </a:endParaRP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Orta kulak </a:t>
            </a:r>
          </a:p>
          <a:p>
            <a:endParaRPr lang="tr-TR" sz="2000" dirty="0">
              <a:latin typeface="Times New Roman" panose="02020603050405020304" pitchFamily="18" charset="0"/>
              <a:cs typeface="Times New Roman" panose="02020603050405020304" pitchFamily="18" charset="0"/>
            </a:endParaRPr>
          </a:p>
          <a:p>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İç kulak</a:t>
            </a:r>
            <a:endParaRPr lang="tr-TR" sz="2000" dirty="0">
              <a:latin typeface="Times New Roman" panose="02020603050405020304" pitchFamily="18" charset="0"/>
              <a:cs typeface="Times New Roman" panose="02020603050405020304" pitchFamily="18" charset="0"/>
            </a:endParaRPr>
          </a:p>
        </p:txBody>
      </p:sp>
      <p:pic>
        <p:nvPicPr>
          <p:cNvPr id="7" name="Picture 2" descr="C:\Users\asus-pc\Desktop\günışığım sunum\dış o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8508" y="1794734"/>
            <a:ext cx="4315207" cy="24783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Documents and Settings\burak\Belgelerim\Resimlerim\Resim\Resim 045.jp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294716" y="1857736"/>
            <a:ext cx="2901142" cy="4010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Yuvarlatılmış Dikdörtgen 3"/>
          <p:cNvSpPr/>
          <p:nvPr/>
        </p:nvSpPr>
        <p:spPr>
          <a:xfrm>
            <a:off x="8761614" y="902089"/>
            <a:ext cx="2294313" cy="827275"/>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SANTRAL</a:t>
            </a:r>
            <a:endParaRPr lang="tr-TR" dirty="0"/>
          </a:p>
        </p:txBody>
      </p:sp>
    </p:spTree>
    <p:extLst>
      <p:ext uri="{BB962C8B-B14F-4D97-AF65-F5344CB8AC3E}">
        <p14:creationId xmlns:p14="http://schemas.microsoft.com/office/powerpoint/2010/main" val="539810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b="1" dirty="0"/>
          </a:p>
        </p:txBody>
      </p:sp>
      <p:sp>
        <p:nvSpPr>
          <p:cNvPr id="3" name="İçerik Yer Tutucusu 2"/>
          <p:cNvSpPr>
            <a:spLocks noGrp="1"/>
          </p:cNvSpPr>
          <p:nvPr>
            <p:ph idx="1"/>
          </p:nvPr>
        </p:nvSpPr>
        <p:spPr/>
        <p:txBody>
          <a:bodyPr/>
          <a:lstStyle/>
          <a:p>
            <a:r>
              <a:rPr lang="tr-TR" dirty="0" smtClean="0"/>
              <a:t>Dil ve konuşma gelişimindeki en önemli etken İŞİTME!!!</a:t>
            </a:r>
            <a:endParaRPr lang="tr-TR" dirty="0"/>
          </a:p>
        </p:txBody>
      </p:sp>
      <p:pic>
        <p:nvPicPr>
          <p:cNvPr id="1026" name="Picture 2" descr="C:\Users\asus-pc\Desktop\kulagimizdaki_isitme_teknolojisi-1764x7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2829" y="3501008"/>
            <a:ext cx="5134767" cy="2037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169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endParaRPr lang="tr-TR"/>
          </a:p>
        </p:txBody>
      </p:sp>
      <p:sp>
        <p:nvSpPr>
          <p:cNvPr id="3" name="İçerik Yer Tutucusu 2"/>
          <p:cNvSpPr>
            <a:spLocks noGrp="1"/>
          </p:cNvSpPr>
          <p:nvPr>
            <p:ph sz="half" idx="1"/>
          </p:nvPr>
        </p:nvSpPr>
        <p:spPr/>
        <p:txBody>
          <a:bodyPr/>
          <a:lstStyle/>
          <a:p>
            <a:r>
              <a:rPr lang="tr-TR" sz="1800" dirty="0">
                <a:latin typeface="Times New Roman" panose="02020603050405020304" pitchFamily="18" charset="0"/>
                <a:cs typeface="Times New Roman" panose="02020603050405020304" pitchFamily="18" charset="0"/>
              </a:rPr>
              <a:t>İ</a:t>
            </a:r>
            <a:r>
              <a:rPr lang="tr-TR" sz="1800" dirty="0" smtClean="0">
                <a:latin typeface="Times New Roman" panose="02020603050405020304" pitchFamily="18" charset="0"/>
                <a:cs typeface="Times New Roman" panose="02020603050405020304" pitchFamily="18" charset="0"/>
              </a:rPr>
              <a:t>şitsel </a:t>
            </a:r>
            <a:r>
              <a:rPr lang="tr-TR" sz="1800" dirty="0">
                <a:latin typeface="Times New Roman" panose="02020603050405020304" pitchFamily="18" charset="0"/>
                <a:cs typeface="Times New Roman" panose="02020603050405020304" pitchFamily="18" charset="0"/>
              </a:rPr>
              <a:t>becerilerin gelişimine bakıldığında doğumdan haftalar önce işitsel uyaranlar alınmaya </a:t>
            </a:r>
            <a:r>
              <a:rPr lang="tr-TR" sz="1800" dirty="0" smtClean="0">
                <a:latin typeface="Times New Roman" panose="02020603050405020304" pitchFamily="18" charset="0"/>
                <a:cs typeface="Times New Roman" panose="02020603050405020304" pitchFamily="18" charset="0"/>
              </a:rPr>
              <a:t>başlar. </a:t>
            </a:r>
          </a:p>
          <a:p>
            <a:r>
              <a:rPr lang="tr-TR" sz="1800" dirty="0" smtClean="0">
                <a:latin typeface="Times New Roman" panose="02020603050405020304" pitchFamily="18" charset="0"/>
                <a:cs typeface="Times New Roman" panose="02020603050405020304" pitchFamily="18" charset="0"/>
              </a:rPr>
              <a:t>İşitsel </a:t>
            </a:r>
            <a:r>
              <a:rPr lang="tr-TR" sz="1800" dirty="0">
                <a:latin typeface="Times New Roman" panose="02020603050405020304" pitchFamily="18" charset="0"/>
                <a:cs typeface="Times New Roman" panose="02020603050405020304" pitchFamily="18" charset="0"/>
              </a:rPr>
              <a:t>algı ve </a:t>
            </a:r>
            <a:r>
              <a:rPr lang="tr-TR" sz="1800" dirty="0" err="1">
                <a:latin typeface="Times New Roman" panose="02020603050405020304" pitchFamily="18" charset="0"/>
                <a:cs typeface="Times New Roman" panose="02020603050405020304" pitchFamily="18" charset="0"/>
              </a:rPr>
              <a:t>işlemleme</a:t>
            </a:r>
            <a:r>
              <a:rPr lang="tr-TR" sz="1800" dirty="0">
                <a:latin typeface="Times New Roman" panose="02020603050405020304" pitchFamily="18" charset="0"/>
                <a:cs typeface="Times New Roman" panose="02020603050405020304" pitchFamily="18" charset="0"/>
              </a:rPr>
              <a:t> becerilerinin gelişimi doğrudan konuşma ve dil gelişimi ile ilişkilidir. </a:t>
            </a:r>
            <a:endParaRPr lang="tr-TR" sz="1800" dirty="0" smtClean="0">
              <a:latin typeface="Times New Roman" panose="02020603050405020304" pitchFamily="18" charset="0"/>
              <a:cs typeface="Times New Roman" panose="02020603050405020304" pitchFamily="18" charset="0"/>
            </a:endParaRPr>
          </a:p>
          <a:p>
            <a:r>
              <a:rPr lang="tr-TR" sz="1800" dirty="0" smtClean="0">
                <a:latin typeface="Times New Roman" panose="02020603050405020304" pitchFamily="18" charset="0"/>
                <a:cs typeface="Times New Roman" panose="02020603050405020304" pitchFamily="18" charset="0"/>
              </a:rPr>
              <a:t>Normal </a:t>
            </a:r>
            <a:r>
              <a:rPr lang="tr-TR" sz="1800" dirty="0">
                <a:latin typeface="Times New Roman" panose="02020603050405020304" pitchFamily="18" charset="0"/>
                <a:cs typeface="Times New Roman" panose="02020603050405020304" pitchFamily="18" charset="0"/>
              </a:rPr>
              <a:t>bir dil ve konuşma gelişimi büyük oranda </a:t>
            </a:r>
            <a:r>
              <a:rPr lang="tr-TR" sz="1800" dirty="0" err="1">
                <a:latin typeface="Times New Roman" panose="02020603050405020304" pitchFamily="18" charset="0"/>
                <a:cs typeface="Times New Roman" panose="02020603050405020304" pitchFamily="18" charset="0"/>
              </a:rPr>
              <a:t>infantın</a:t>
            </a:r>
            <a:r>
              <a:rPr lang="tr-TR" sz="1800" dirty="0">
                <a:latin typeface="Times New Roman" panose="02020603050405020304" pitchFamily="18" charset="0"/>
                <a:cs typeface="Times New Roman" panose="02020603050405020304" pitchFamily="18" charset="0"/>
              </a:rPr>
              <a:t> işitsel becerileri edinimi ve işitsel uyarana </a:t>
            </a:r>
            <a:r>
              <a:rPr lang="tr-TR" sz="1800" dirty="0" err="1">
                <a:latin typeface="Times New Roman" panose="02020603050405020304" pitchFamily="18" charset="0"/>
                <a:cs typeface="Times New Roman" panose="02020603050405020304" pitchFamily="18" charset="0"/>
              </a:rPr>
              <a:t>maruziyeti</a:t>
            </a:r>
            <a:r>
              <a:rPr lang="tr-TR" sz="1800" dirty="0">
                <a:latin typeface="Times New Roman" panose="02020603050405020304" pitchFamily="18" charset="0"/>
                <a:cs typeface="Times New Roman" panose="02020603050405020304" pitchFamily="18" charset="0"/>
              </a:rPr>
              <a:t> ile olmaktadır. </a:t>
            </a:r>
            <a:endParaRPr lang="tr-TR" sz="1800" dirty="0" smtClean="0">
              <a:latin typeface="Times New Roman" panose="02020603050405020304" pitchFamily="18" charset="0"/>
              <a:cs typeface="Times New Roman" panose="02020603050405020304" pitchFamily="18" charset="0"/>
            </a:endParaRPr>
          </a:p>
          <a:p>
            <a:r>
              <a:rPr lang="tr-TR" sz="1800" dirty="0" smtClean="0">
                <a:latin typeface="Times New Roman" panose="02020603050405020304" pitchFamily="18" charset="0"/>
                <a:cs typeface="Times New Roman" panose="02020603050405020304" pitchFamily="18" charset="0"/>
              </a:rPr>
              <a:t>Hücreler </a:t>
            </a:r>
            <a:r>
              <a:rPr lang="tr-TR" sz="1800" dirty="0">
                <a:latin typeface="Times New Roman" panose="02020603050405020304" pitchFamily="18" charset="0"/>
                <a:cs typeface="Times New Roman" panose="02020603050405020304" pitchFamily="18" charset="0"/>
              </a:rPr>
              <a:t>ve hücreler arasındaki bağlantılar çevresel uyaranlar sayesinde büyür gelişir. </a:t>
            </a:r>
            <a:endParaRPr lang="tr-TR" sz="1800" dirty="0" smtClean="0">
              <a:latin typeface="Times New Roman" panose="02020603050405020304" pitchFamily="18" charset="0"/>
              <a:cs typeface="Times New Roman" panose="02020603050405020304" pitchFamily="18" charset="0"/>
            </a:endParaRPr>
          </a:p>
          <a:p>
            <a:r>
              <a:rPr lang="tr-TR" sz="1800" dirty="0">
                <a:latin typeface="Times New Roman" panose="02020603050405020304" pitchFamily="18" charset="0"/>
                <a:cs typeface="Times New Roman" panose="02020603050405020304" pitchFamily="18" charset="0"/>
              </a:rPr>
              <a:t>N</a:t>
            </a:r>
            <a:r>
              <a:rPr lang="tr-TR" sz="1800" dirty="0" smtClean="0">
                <a:latin typeface="Times New Roman" panose="02020603050405020304" pitchFamily="18" charset="0"/>
                <a:cs typeface="Times New Roman" panose="02020603050405020304" pitchFamily="18" charset="0"/>
              </a:rPr>
              <a:t>e </a:t>
            </a:r>
            <a:r>
              <a:rPr lang="tr-TR" sz="1800" dirty="0">
                <a:latin typeface="Times New Roman" panose="02020603050405020304" pitchFamily="18" charset="0"/>
                <a:cs typeface="Times New Roman" panose="02020603050405020304" pitchFamily="18" charset="0"/>
              </a:rPr>
              <a:t>kadar çok deneyim çeşitliliği ve duyusal girdi olursa hücreler ve bağlantıları o kadar gelişme </a:t>
            </a:r>
            <a:r>
              <a:rPr lang="tr-TR" sz="1800" dirty="0" smtClean="0">
                <a:latin typeface="Times New Roman" panose="02020603050405020304" pitchFamily="18" charset="0"/>
                <a:cs typeface="Times New Roman" panose="02020603050405020304" pitchFamily="18" charset="0"/>
              </a:rPr>
              <a:t>gösterir</a:t>
            </a:r>
            <a:endParaRPr lang="tr-TR" sz="1800" dirty="0">
              <a:latin typeface="Times New Roman" panose="02020603050405020304" pitchFamily="18" charset="0"/>
              <a:cs typeface="Times New Roman" panose="02020603050405020304" pitchFamily="18" charset="0"/>
            </a:endParaRPr>
          </a:p>
        </p:txBody>
      </p:sp>
      <p:pic>
        <p:nvPicPr>
          <p:cNvPr id="6" name="Picture 2" descr="C:\Users\asus-pc\Desktop\günışığım sunum\nöral.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02045" y="1974590"/>
            <a:ext cx="4905425" cy="2747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830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Öncelikle </a:t>
            </a:r>
            <a:r>
              <a:rPr lang="tr-TR" b="1" dirty="0" smtClean="0"/>
              <a:t>İşitme Testleri</a:t>
            </a: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tr-TR" sz="2800" dirty="0" err="1">
                <a:latin typeface="Times New Roman" panose="02020603050405020304" pitchFamily="18" charset="0"/>
                <a:cs typeface="Times New Roman" panose="02020603050405020304" pitchFamily="18" charset="0"/>
              </a:rPr>
              <a:t>Yenidoğan</a:t>
            </a:r>
            <a:r>
              <a:rPr lang="tr-TR" sz="2800" dirty="0">
                <a:latin typeface="Times New Roman" panose="02020603050405020304" pitchFamily="18" charset="0"/>
                <a:cs typeface="Times New Roman" panose="02020603050405020304" pitchFamily="18" charset="0"/>
              </a:rPr>
              <a:t> işitme taraması</a:t>
            </a:r>
          </a:p>
          <a:p>
            <a:r>
              <a:rPr lang="tr-TR" sz="2800" dirty="0">
                <a:latin typeface="Times New Roman" panose="02020603050405020304" pitchFamily="18" charset="0"/>
                <a:cs typeface="Times New Roman" panose="02020603050405020304" pitchFamily="18" charset="0"/>
              </a:rPr>
              <a:t>Objektif Testler</a:t>
            </a:r>
          </a:p>
          <a:p>
            <a:r>
              <a:rPr lang="tr-TR" sz="2800" dirty="0" err="1">
                <a:latin typeface="Times New Roman" panose="02020603050405020304" pitchFamily="18" charset="0"/>
                <a:cs typeface="Times New Roman" panose="02020603050405020304" pitchFamily="18" charset="0"/>
              </a:rPr>
              <a:t>Subjektif</a:t>
            </a:r>
            <a:r>
              <a:rPr lang="tr-TR" sz="2800" dirty="0">
                <a:latin typeface="Times New Roman" panose="02020603050405020304" pitchFamily="18" charset="0"/>
                <a:cs typeface="Times New Roman" panose="02020603050405020304" pitchFamily="18" charset="0"/>
              </a:rPr>
              <a:t> testler</a:t>
            </a:r>
          </a:p>
        </p:txBody>
      </p:sp>
      <p:pic>
        <p:nvPicPr>
          <p:cNvPr id="2050" name="Picture 2" descr="C:\Users\asus-pc\Desktop\günışığım sunum\işime t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8897" y="1268761"/>
            <a:ext cx="2524125" cy="18192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sus-pc\Desktop\günışığım sunum\ab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081" y="393305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sus-pc\Desktop\günışığım sunum\ody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8250" y="3733031"/>
            <a:ext cx="21336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242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b="1" dirty="0" smtClean="0"/>
              <a:t>Hangi durumlarda </a:t>
            </a:r>
            <a:r>
              <a:rPr lang="tr-TR" b="1" dirty="0" smtClean="0"/>
              <a:t>işitme-konuşma </a:t>
            </a:r>
            <a:r>
              <a:rPr lang="tr-TR" b="1" dirty="0" smtClean="0"/>
              <a:t>bozukluğu???</a:t>
            </a:r>
            <a:endParaRPr lang="tr-TR" b="1" dirty="0"/>
          </a:p>
        </p:txBody>
      </p:sp>
      <p:sp>
        <p:nvSpPr>
          <p:cNvPr id="5" name="Alt Başlık 4"/>
          <p:cNvSpPr>
            <a:spLocks noGrp="1"/>
          </p:cNvSpPr>
          <p:nvPr>
            <p:ph type="subTitle" idx="1"/>
          </p:nvPr>
        </p:nvSpPr>
        <p:spPr/>
        <p:txBody>
          <a:bodyPr/>
          <a:lstStyle/>
          <a:p>
            <a:endParaRPr lang="tr-TR"/>
          </a:p>
        </p:txBody>
      </p:sp>
    </p:spTree>
    <p:extLst>
      <p:ext uri="{BB962C8B-B14F-4D97-AF65-F5344CB8AC3E}">
        <p14:creationId xmlns:p14="http://schemas.microsoft.com/office/powerpoint/2010/main" val="20244833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b="1" dirty="0">
                <a:solidFill>
                  <a:prstClr val="black"/>
                </a:solidFill>
              </a:rPr>
              <a:t>3-4 </a:t>
            </a:r>
            <a:r>
              <a:rPr lang="tr-TR" b="1" dirty="0" smtClean="0">
                <a:solidFill>
                  <a:prstClr val="black"/>
                </a:solidFill>
              </a:rPr>
              <a:t>Aylık</a:t>
            </a:r>
            <a:r>
              <a:rPr lang="tr-TR" dirty="0">
                <a:solidFill>
                  <a:prstClr val="black"/>
                </a:solidFill>
              </a:rPr>
              <a:t/>
            </a:r>
            <a:br>
              <a:rPr lang="tr-TR" dirty="0">
                <a:solidFill>
                  <a:prstClr val="black"/>
                </a:solidFill>
              </a:rPr>
            </a:br>
            <a:endParaRPr lang="tr-TR" dirty="0"/>
          </a:p>
        </p:txBody>
      </p:sp>
      <p:sp>
        <p:nvSpPr>
          <p:cNvPr id="3" name="İçerik Yer Tutucusu 2"/>
          <p:cNvSpPr>
            <a:spLocks noGrp="1"/>
          </p:cNvSpPr>
          <p:nvPr>
            <p:ph idx="1"/>
          </p:nvPr>
        </p:nvSpPr>
        <p:spPr/>
        <p:txBody>
          <a:bodyPr>
            <a:normAutofit/>
          </a:bodyPr>
          <a:lstStyle/>
          <a:p>
            <a:r>
              <a:rPr lang="tr-TR" sz="2800" dirty="0">
                <a:solidFill>
                  <a:prstClr val="black"/>
                </a:solidFill>
                <a:latin typeface="Times New Roman" panose="02020603050405020304" pitchFamily="18" charset="0"/>
                <a:cs typeface="Times New Roman" panose="02020603050405020304" pitchFamily="18" charset="0"/>
              </a:rPr>
              <a:t>Çevresindeki seslere, kişilere veya oyuncaklara ilgi göstermeme</a:t>
            </a:r>
            <a:endParaRPr lang="tr-TR" sz="2800" dirty="0">
              <a:latin typeface="Times New Roman" panose="02020603050405020304" pitchFamily="18" charset="0"/>
              <a:cs typeface="Times New Roman" panose="02020603050405020304" pitchFamily="18" charset="0"/>
            </a:endParaRPr>
          </a:p>
        </p:txBody>
      </p:sp>
      <p:pic>
        <p:nvPicPr>
          <p:cNvPr id="2050" name="Picture 2" descr="C:\Users\asus-pc\Desktop\günışığım sunum\3-4 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897" y="2990184"/>
            <a:ext cx="4262015" cy="2836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778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b="1" dirty="0">
                <a:solidFill>
                  <a:prstClr val="black"/>
                </a:solidFill>
              </a:rPr>
              <a:t>6-9 ay </a:t>
            </a:r>
            <a:r>
              <a:rPr lang="tr-TR" b="1" dirty="0" smtClean="0">
                <a:solidFill>
                  <a:prstClr val="black"/>
                </a:solidFill>
              </a:rPr>
              <a:t>arası</a:t>
            </a:r>
            <a:r>
              <a:rPr lang="tr-TR" dirty="0">
                <a:solidFill>
                  <a:prstClr val="black"/>
                </a:solidFill>
              </a:rPr>
              <a:t/>
            </a:r>
            <a:br>
              <a:rPr lang="tr-TR" dirty="0">
                <a:solidFill>
                  <a:prstClr val="black"/>
                </a:solidFill>
              </a:rPr>
            </a:br>
            <a:endParaRPr lang="tr-TR" dirty="0"/>
          </a:p>
        </p:txBody>
      </p:sp>
      <p:sp>
        <p:nvSpPr>
          <p:cNvPr id="3" name="İçerik Yer Tutucusu 2"/>
          <p:cNvSpPr>
            <a:spLocks noGrp="1"/>
          </p:cNvSpPr>
          <p:nvPr>
            <p:ph idx="1"/>
          </p:nvPr>
        </p:nvSpPr>
        <p:spPr/>
        <p:txBody>
          <a:bodyPr>
            <a:normAutofit/>
          </a:bodyPr>
          <a:lstStyle/>
          <a:p>
            <a:r>
              <a:rPr lang="tr-TR" sz="2800" dirty="0" err="1">
                <a:solidFill>
                  <a:prstClr val="black"/>
                </a:solidFill>
                <a:latin typeface="Times New Roman" panose="02020603050405020304" pitchFamily="18" charset="0"/>
                <a:cs typeface="Times New Roman" panose="02020603050405020304" pitchFamily="18" charset="0"/>
              </a:rPr>
              <a:t>Babıldamanın</a:t>
            </a:r>
            <a:r>
              <a:rPr lang="tr-TR" sz="2800" dirty="0">
                <a:solidFill>
                  <a:prstClr val="black"/>
                </a:solidFill>
                <a:latin typeface="Times New Roman" panose="02020603050405020304" pitchFamily="18" charset="0"/>
                <a:cs typeface="Times New Roman" panose="02020603050405020304" pitchFamily="18" charset="0"/>
              </a:rPr>
              <a:t> olmaması</a:t>
            </a:r>
            <a:endParaRPr lang="tr-TR" sz="2800" dirty="0">
              <a:latin typeface="Times New Roman" panose="02020603050405020304" pitchFamily="18" charset="0"/>
              <a:cs typeface="Times New Roman" panose="02020603050405020304" pitchFamily="18" charset="0"/>
            </a:endParaRPr>
          </a:p>
        </p:txBody>
      </p:sp>
      <p:pic>
        <p:nvPicPr>
          <p:cNvPr id="3074" name="Picture 2" descr="C:\Users\asus-pc\Desktop\günışığım sunum\babılda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896" y="3068961"/>
            <a:ext cx="3473862" cy="2311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643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lvl="0"/>
            <a:r>
              <a:rPr lang="tr-TR" b="1" dirty="0">
                <a:solidFill>
                  <a:prstClr val="black"/>
                </a:solidFill>
              </a:rPr>
              <a:t>1 </a:t>
            </a:r>
            <a:r>
              <a:rPr lang="tr-TR" b="1" dirty="0" smtClean="0">
                <a:solidFill>
                  <a:prstClr val="black"/>
                </a:solidFill>
              </a:rPr>
              <a:t>yaşında</a:t>
            </a:r>
            <a:endParaRPr lang="tr-TR" b="1" dirty="0"/>
          </a:p>
        </p:txBody>
      </p:sp>
      <p:sp>
        <p:nvSpPr>
          <p:cNvPr id="3" name="İçerik Yer Tutucusu 2"/>
          <p:cNvSpPr>
            <a:spLocks noGrp="1"/>
          </p:cNvSpPr>
          <p:nvPr>
            <p:ph idx="1"/>
          </p:nvPr>
        </p:nvSpPr>
        <p:spPr/>
        <p:txBody>
          <a:bodyPr>
            <a:normAutofit/>
          </a:bodyPr>
          <a:lstStyle/>
          <a:p>
            <a:r>
              <a:rPr lang="tr-TR" sz="2400" dirty="0">
                <a:solidFill>
                  <a:prstClr val="black"/>
                </a:solidFill>
                <a:latin typeface="Times New Roman" panose="02020603050405020304" pitchFamily="18" charset="0"/>
                <a:cs typeface="Times New Roman" panose="02020603050405020304" pitchFamily="18" charset="0"/>
              </a:rPr>
              <a:t>İsmini anlamıyor, </a:t>
            </a:r>
            <a:r>
              <a:rPr lang="tr-TR" sz="2400" dirty="0" smtClean="0">
                <a:solidFill>
                  <a:prstClr val="black"/>
                </a:solidFill>
                <a:latin typeface="Times New Roman" panose="02020603050405020304" pitchFamily="18" charset="0"/>
                <a:cs typeface="Times New Roman" panose="02020603050405020304" pitchFamily="18" charset="0"/>
              </a:rPr>
              <a:t>hayır-evet ve </a:t>
            </a:r>
            <a:r>
              <a:rPr lang="tr-TR" sz="2400" dirty="0">
                <a:solidFill>
                  <a:prstClr val="black"/>
                </a:solidFill>
                <a:latin typeface="Times New Roman" panose="02020603050405020304" pitchFamily="18" charset="0"/>
                <a:cs typeface="Times New Roman" panose="02020603050405020304" pitchFamily="18" charset="0"/>
              </a:rPr>
              <a:t>bazı komutları anlamıyorsa</a:t>
            </a:r>
          </a:p>
          <a:p>
            <a:pPr marL="0" indent="0">
              <a:buNone/>
            </a:pPr>
            <a:endParaRPr lang="tr-TR" sz="2400" dirty="0">
              <a:solidFill>
                <a:prstClr val="black"/>
              </a:solidFill>
              <a:latin typeface="Times New Roman" panose="02020603050405020304" pitchFamily="18" charset="0"/>
              <a:cs typeface="Times New Roman" panose="02020603050405020304" pitchFamily="18" charset="0"/>
            </a:endParaRPr>
          </a:p>
          <a:p>
            <a:pPr lvl="0"/>
            <a:r>
              <a:rPr lang="tr-TR" sz="2400" dirty="0">
                <a:solidFill>
                  <a:prstClr val="black"/>
                </a:solidFill>
                <a:latin typeface="Times New Roman" panose="02020603050405020304" pitchFamily="18" charset="0"/>
                <a:cs typeface="Times New Roman" panose="02020603050405020304" pitchFamily="18" charset="0"/>
              </a:rPr>
              <a:t>Jestleri kullanmıyorsa (</a:t>
            </a:r>
            <a:r>
              <a:rPr lang="tr-TR" sz="2400" dirty="0" err="1">
                <a:solidFill>
                  <a:prstClr val="black"/>
                </a:solidFill>
                <a:latin typeface="Times New Roman" panose="02020603050405020304" pitchFamily="18" charset="0"/>
                <a:cs typeface="Times New Roman" panose="02020603050405020304" pitchFamily="18" charset="0"/>
              </a:rPr>
              <a:t>baybay</a:t>
            </a:r>
            <a:r>
              <a:rPr lang="tr-TR" sz="2400" dirty="0">
                <a:solidFill>
                  <a:prstClr val="black"/>
                </a:solidFill>
                <a:latin typeface="Times New Roman" panose="02020603050405020304" pitchFamily="18" charset="0"/>
                <a:cs typeface="Times New Roman" panose="02020603050405020304" pitchFamily="18" charset="0"/>
              </a:rPr>
              <a:t>)</a:t>
            </a:r>
          </a:p>
          <a:p>
            <a:endParaRPr lang="tr-TR" sz="2400" dirty="0">
              <a:solidFill>
                <a:prstClr val="black"/>
              </a:solidFill>
              <a:latin typeface="Times New Roman" panose="02020603050405020304" pitchFamily="18" charset="0"/>
              <a:cs typeface="Times New Roman" panose="02020603050405020304" pitchFamily="18" charset="0"/>
            </a:endParaRPr>
          </a:p>
          <a:p>
            <a:r>
              <a:rPr lang="tr-TR" sz="2400" dirty="0">
                <a:solidFill>
                  <a:prstClr val="black"/>
                </a:solidFill>
                <a:latin typeface="Times New Roman" panose="02020603050405020304" pitchFamily="18" charset="0"/>
                <a:cs typeface="Times New Roman" panose="02020603050405020304" pitchFamily="18" charset="0"/>
              </a:rPr>
              <a:t>15 ay civarında en az 1-3 kelime üretmediyse</a:t>
            </a:r>
          </a:p>
          <a:p>
            <a:pPr lvl="0"/>
            <a:r>
              <a:rPr lang="tr-TR" sz="2400" dirty="0">
                <a:solidFill>
                  <a:prstClr val="black"/>
                </a:solidFill>
                <a:latin typeface="Times New Roman" panose="02020603050405020304" pitchFamily="18" charset="0"/>
                <a:cs typeface="Times New Roman" panose="02020603050405020304" pitchFamily="18" charset="0"/>
              </a:rPr>
              <a:t>18 ay en az 6-10 kelime üretmediyse (beklenen 20)</a:t>
            </a:r>
          </a:p>
          <a:p>
            <a:pPr lvl="0"/>
            <a:r>
              <a:rPr lang="tr-TR" sz="2400" dirty="0">
                <a:solidFill>
                  <a:prstClr val="black"/>
                </a:solidFill>
                <a:latin typeface="Times New Roman" panose="02020603050405020304" pitchFamily="18" charset="0"/>
                <a:cs typeface="Times New Roman" panose="02020603050405020304" pitchFamily="18" charset="0"/>
              </a:rPr>
              <a:t>1 basamaklı komutları yerine getiremiyorsa </a:t>
            </a:r>
          </a:p>
          <a:p>
            <a:endParaRPr lang="tr-TR" dirty="0">
              <a:solidFill>
                <a:prstClr val="black"/>
              </a:solidFill>
            </a:endParaRPr>
          </a:p>
          <a:p>
            <a:pPr lvl="0"/>
            <a:endParaRPr lang="tr-TR" dirty="0">
              <a:solidFill>
                <a:prstClr val="black"/>
              </a:solidFill>
            </a:endParaRPr>
          </a:p>
          <a:p>
            <a:endParaRPr lang="tr-TR" dirty="0"/>
          </a:p>
        </p:txBody>
      </p:sp>
      <p:pic>
        <p:nvPicPr>
          <p:cNvPr id="4099" name="Picture 3" descr="C:\Users\asus-pc\Desktop\günışığım sunum\isme tepk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6240" y="4797152"/>
            <a:ext cx="1944216" cy="1716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481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7913" y="282951"/>
            <a:ext cx="10972800" cy="1143000"/>
          </a:xfrm>
        </p:spPr>
        <p:txBody>
          <a:bodyPr>
            <a:normAutofit/>
          </a:bodyPr>
          <a:lstStyle/>
          <a:p>
            <a:r>
              <a:rPr lang="tr-TR" b="1" dirty="0">
                <a:solidFill>
                  <a:prstClr val="black"/>
                </a:solidFill>
              </a:rPr>
              <a:t>2 </a:t>
            </a:r>
            <a:r>
              <a:rPr lang="tr-TR" b="1" dirty="0" smtClean="0">
                <a:solidFill>
                  <a:prstClr val="black"/>
                </a:solidFill>
              </a:rPr>
              <a:t>yaşında</a:t>
            </a:r>
            <a:endParaRPr lang="tr-TR" b="1" dirty="0"/>
          </a:p>
        </p:txBody>
      </p:sp>
      <p:sp>
        <p:nvSpPr>
          <p:cNvPr id="3" name="İçerik Yer Tutucusu 2"/>
          <p:cNvSpPr>
            <a:spLocks noGrp="1"/>
          </p:cNvSpPr>
          <p:nvPr>
            <p:ph idx="1"/>
          </p:nvPr>
        </p:nvSpPr>
        <p:spPr/>
        <p:txBody>
          <a:bodyPr/>
          <a:lstStyle/>
          <a:p>
            <a:r>
              <a:rPr lang="tr-TR" sz="2400" dirty="0">
                <a:solidFill>
                  <a:prstClr val="black"/>
                </a:solidFill>
                <a:latin typeface="Times New Roman" panose="02020603050405020304" pitchFamily="18" charset="0"/>
                <a:cs typeface="Times New Roman" panose="02020603050405020304" pitchFamily="18" charset="0"/>
              </a:rPr>
              <a:t>2 basamaklı konutları yerine </a:t>
            </a:r>
            <a:r>
              <a:rPr lang="tr-TR" sz="2400" dirty="0" smtClean="0">
                <a:solidFill>
                  <a:prstClr val="black"/>
                </a:solidFill>
                <a:latin typeface="Times New Roman" panose="02020603050405020304" pitchFamily="18" charset="0"/>
                <a:cs typeface="Times New Roman" panose="02020603050405020304" pitchFamily="18" charset="0"/>
              </a:rPr>
              <a:t>getiremiyorsa (top at)</a:t>
            </a:r>
            <a:endParaRPr lang="tr-TR" sz="2400" dirty="0">
              <a:solidFill>
                <a:prstClr val="black"/>
              </a:solidFill>
              <a:latin typeface="Times New Roman" panose="02020603050405020304" pitchFamily="18" charset="0"/>
              <a:cs typeface="Times New Roman" panose="02020603050405020304" pitchFamily="18" charset="0"/>
            </a:endParaRPr>
          </a:p>
          <a:p>
            <a:pPr lvl="0"/>
            <a:r>
              <a:rPr lang="tr-TR" sz="2400" dirty="0">
                <a:solidFill>
                  <a:prstClr val="black"/>
                </a:solidFill>
                <a:latin typeface="Times New Roman" panose="02020603050405020304" pitchFamily="18" charset="0"/>
                <a:cs typeface="Times New Roman" panose="02020603050405020304" pitchFamily="18" charset="0"/>
              </a:rPr>
              <a:t>Eylemleri de içeren en az 100 kelimesi yoksa</a:t>
            </a:r>
          </a:p>
          <a:p>
            <a:pPr lvl="0"/>
            <a:r>
              <a:rPr lang="tr-TR" sz="2400" dirty="0">
                <a:solidFill>
                  <a:prstClr val="black"/>
                </a:solidFill>
                <a:latin typeface="Times New Roman" panose="02020603050405020304" pitchFamily="18" charset="0"/>
                <a:cs typeface="Times New Roman" panose="02020603050405020304" pitchFamily="18" charset="0"/>
              </a:rPr>
              <a:t>2 kelimeyi yan yana kombine edemiyorsa</a:t>
            </a:r>
          </a:p>
          <a:p>
            <a:r>
              <a:rPr lang="tr-TR" sz="2400" dirty="0">
                <a:solidFill>
                  <a:prstClr val="black"/>
                </a:solidFill>
                <a:latin typeface="Times New Roman" panose="02020603050405020304" pitchFamily="18" charset="0"/>
                <a:cs typeface="Times New Roman" panose="02020603050405020304" pitchFamily="18" charset="0"/>
              </a:rPr>
              <a:t>27 aya kadar iki kelimeli cümle kuramıyorsa (beklenen 18-22 ay arası)</a:t>
            </a:r>
          </a:p>
          <a:p>
            <a:pPr lvl="0"/>
            <a:r>
              <a:rPr lang="tr-TR" sz="2400" dirty="0">
                <a:solidFill>
                  <a:prstClr val="black"/>
                </a:solidFill>
                <a:latin typeface="Times New Roman" panose="02020603050405020304" pitchFamily="18" charset="0"/>
                <a:cs typeface="Times New Roman" panose="02020603050405020304" pitchFamily="18" charset="0"/>
              </a:rPr>
              <a:t>–</a:t>
            </a:r>
            <a:r>
              <a:rPr lang="tr-TR" sz="2400" dirty="0" err="1">
                <a:solidFill>
                  <a:prstClr val="black"/>
                </a:solidFill>
                <a:latin typeface="Times New Roman" panose="02020603050405020304" pitchFamily="18" charset="0"/>
                <a:cs typeface="Times New Roman" panose="02020603050405020304" pitchFamily="18" charset="0"/>
              </a:rPr>
              <a:t>mış</a:t>
            </a:r>
            <a:r>
              <a:rPr lang="tr-TR" sz="2400" dirty="0">
                <a:solidFill>
                  <a:prstClr val="black"/>
                </a:solidFill>
                <a:latin typeface="Times New Roman" panose="02020603050405020304" pitchFamily="18" charset="0"/>
                <a:cs typeface="Times New Roman" panose="02020603050405020304" pitchFamily="18" charset="0"/>
              </a:rPr>
              <a:t> </a:t>
            </a:r>
            <a:r>
              <a:rPr lang="tr-TR" sz="2400" dirty="0" err="1">
                <a:solidFill>
                  <a:prstClr val="black"/>
                </a:solidFill>
                <a:latin typeface="Times New Roman" panose="02020603050405020304" pitchFamily="18" charset="0"/>
                <a:cs typeface="Times New Roman" panose="02020603050405020304" pitchFamily="18" charset="0"/>
              </a:rPr>
              <a:t>li</a:t>
            </a:r>
            <a:r>
              <a:rPr lang="tr-TR" sz="2400" dirty="0">
                <a:solidFill>
                  <a:prstClr val="black"/>
                </a:solidFill>
                <a:latin typeface="Times New Roman" panose="02020603050405020304" pitchFamily="18" charset="0"/>
                <a:cs typeface="Times New Roman" panose="02020603050405020304" pitchFamily="18" charset="0"/>
              </a:rPr>
              <a:t>- </a:t>
            </a:r>
            <a:r>
              <a:rPr lang="tr-TR" sz="2400" dirty="0" err="1">
                <a:solidFill>
                  <a:prstClr val="black"/>
                </a:solidFill>
                <a:latin typeface="Times New Roman" panose="02020603050405020304" pitchFamily="18" charset="0"/>
                <a:cs typeface="Times New Roman" panose="02020603050405020304" pitchFamily="18" charset="0"/>
              </a:rPr>
              <a:t>miş</a:t>
            </a:r>
            <a:r>
              <a:rPr lang="tr-TR" sz="2400" dirty="0">
                <a:solidFill>
                  <a:prstClr val="black"/>
                </a:solidFill>
                <a:latin typeface="Times New Roman" panose="02020603050405020304" pitchFamily="18" charset="0"/>
                <a:cs typeface="Times New Roman" panose="02020603050405020304" pitchFamily="18" charset="0"/>
              </a:rPr>
              <a:t> </a:t>
            </a:r>
            <a:r>
              <a:rPr lang="tr-TR" sz="2400" dirty="0" err="1">
                <a:solidFill>
                  <a:prstClr val="black"/>
                </a:solidFill>
                <a:latin typeface="Times New Roman" panose="02020603050405020304" pitchFamily="18" charset="0"/>
                <a:cs typeface="Times New Roman" panose="02020603050405020304" pitchFamily="18" charset="0"/>
              </a:rPr>
              <a:t>li</a:t>
            </a:r>
            <a:r>
              <a:rPr lang="tr-TR" sz="2400" dirty="0">
                <a:solidFill>
                  <a:prstClr val="black"/>
                </a:solidFill>
                <a:latin typeface="Times New Roman" panose="02020603050405020304" pitchFamily="18" charset="0"/>
                <a:cs typeface="Times New Roman" panose="02020603050405020304" pitchFamily="18" charset="0"/>
              </a:rPr>
              <a:t> oyunlar oynayamıyorsa</a:t>
            </a:r>
          </a:p>
          <a:p>
            <a:endParaRPr lang="tr-TR" dirty="0">
              <a:solidFill>
                <a:prstClr val="black"/>
              </a:solidFill>
            </a:endParaRPr>
          </a:p>
          <a:p>
            <a:pPr lvl="0"/>
            <a:endParaRPr lang="tr-TR" dirty="0">
              <a:solidFill>
                <a:prstClr val="black"/>
              </a:solidFill>
            </a:endParaRPr>
          </a:p>
          <a:p>
            <a:endParaRPr lang="tr-TR" dirty="0"/>
          </a:p>
        </p:txBody>
      </p:sp>
      <p:pic>
        <p:nvPicPr>
          <p:cNvPr id="4" name="Picture 2" descr="C:\Users\asus-pc\Desktop\günışığım sunum\ismine ba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6240" y="3861048"/>
            <a:ext cx="1944216"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226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63552" y="260648"/>
            <a:ext cx="8229600" cy="1143000"/>
          </a:xfrm>
        </p:spPr>
        <p:txBody>
          <a:bodyPr>
            <a:normAutofit fontScale="90000"/>
          </a:bodyPr>
          <a:lstStyle/>
          <a:p>
            <a:pPr lvl="0"/>
            <a:r>
              <a:rPr lang="tr-TR" sz="4900" b="1" dirty="0">
                <a:solidFill>
                  <a:prstClr val="black"/>
                </a:solidFill>
              </a:rPr>
              <a:t/>
            </a:r>
            <a:br>
              <a:rPr lang="tr-TR" sz="4900" b="1" dirty="0">
                <a:solidFill>
                  <a:prstClr val="black"/>
                </a:solidFill>
              </a:rPr>
            </a:br>
            <a:r>
              <a:rPr lang="tr-TR" sz="4900" b="1" dirty="0">
                <a:solidFill>
                  <a:prstClr val="black"/>
                </a:solidFill>
              </a:rPr>
              <a:t>3 yaşında</a:t>
            </a:r>
            <a:r>
              <a:rPr lang="tr-TR" dirty="0">
                <a:solidFill>
                  <a:prstClr val="black"/>
                </a:solidFill>
              </a:rPr>
              <a:t/>
            </a:r>
            <a:br>
              <a:rPr lang="tr-TR" dirty="0">
                <a:solidFill>
                  <a:prstClr val="black"/>
                </a:solidFill>
              </a:rPr>
            </a:br>
            <a:endParaRPr lang="tr-TR" dirty="0"/>
          </a:p>
        </p:txBody>
      </p:sp>
      <p:sp>
        <p:nvSpPr>
          <p:cNvPr id="3" name="İçerik Yer Tutucusu 2"/>
          <p:cNvSpPr>
            <a:spLocks noGrp="1"/>
          </p:cNvSpPr>
          <p:nvPr>
            <p:ph idx="1"/>
          </p:nvPr>
        </p:nvSpPr>
        <p:spPr/>
        <p:txBody>
          <a:bodyPr/>
          <a:lstStyle/>
          <a:p>
            <a:r>
              <a:rPr lang="tr-TR" sz="2400" dirty="0">
                <a:solidFill>
                  <a:prstClr val="black"/>
                </a:solidFill>
                <a:latin typeface="Times New Roman" panose="02020603050405020304" pitchFamily="18" charset="0"/>
                <a:cs typeface="Times New Roman" panose="02020603050405020304" pitchFamily="18" charset="0"/>
              </a:rPr>
              <a:t>4 kelimelik cümle kuramıyorsa</a:t>
            </a:r>
          </a:p>
          <a:p>
            <a:pPr lvl="0"/>
            <a:r>
              <a:rPr lang="tr-TR" sz="2400" dirty="0">
                <a:solidFill>
                  <a:prstClr val="black"/>
                </a:solidFill>
                <a:latin typeface="Times New Roman" panose="02020603050405020304" pitchFamily="18" charset="0"/>
                <a:cs typeface="Times New Roman" panose="02020603050405020304" pitchFamily="18" charset="0"/>
              </a:rPr>
              <a:t>Ne nerede kim niçin sorularını anlamıyorsa</a:t>
            </a:r>
          </a:p>
          <a:p>
            <a:r>
              <a:rPr lang="tr-TR" sz="2400" dirty="0">
                <a:solidFill>
                  <a:prstClr val="black"/>
                </a:solidFill>
                <a:latin typeface="Times New Roman" panose="02020603050405020304" pitchFamily="18" charset="0"/>
                <a:cs typeface="Times New Roman" panose="02020603050405020304" pitchFamily="18" charset="0"/>
              </a:rPr>
              <a:t>Soru soramıyorsa</a:t>
            </a:r>
          </a:p>
          <a:p>
            <a:pPr lvl="0"/>
            <a:endParaRPr lang="tr-TR" dirty="0">
              <a:solidFill>
                <a:prstClr val="black"/>
              </a:solidFill>
            </a:endParaRPr>
          </a:p>
          <a:p>
            <a:endParaRPr lang="tr-TR" dirty="0"/>
          </a:p>
        </p:txBody>
      </p:sp>
      <p:pic>
        <p:nvPicPr>
          <p:cNvPr id="5122" name="Picture 2" descr="C:\Users\asus-pc\Desktop\günışığım sunum\sor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664" y="3501009"/>
            <a:ext cx="4464496" cy="2096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6254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solidFill>
                  <a:prstClr val="black"/>
                </a:solidFill>
              </a:rPr>
              <a:t>4 </a:t>
            </a:r>
            <a:r>
              <a:rPr lang="tr-TR" b="1" dirty="0" smtClean="0">
                <a:solidFill>
                  <a:prstClr val="black"/>
                </a:solidFill>
              </a:rPr>
              <a:t>yaşında</a:t>
            </a:r>
            <a:endParaRPr lang="tr-TR" b="1" dirty="0"/>
          </a:p>
        </p:txBody>
      </p:sp>
      <p:sp>
        <p:nvSpPr>
          <p:cNvPr id="3" name="İçerik Yer Tutucusu 2"/>
          <p:cNvSpPr>
            <a:spLocks noGrp="1"/>
          </p:cNvSpPr>
          <p:nvPr>
            <p:ph idx="1"/>
          </p:nvPr>
        </p:nvSpPr>
        <p:spPr/>
        <p:txBody>
          <a:bodyPr/>
          <a:lstStyle/>
          <a:p>
            <a:r>
              <a:rPr lang="tr-TR" sz="2400" dirty="0">
                <a:solidFill>
                  <a:prstClr val="black"/>
                </a:solidFill>
                <a:latin typeface="Times New Roman" panose="02020603050405020304" pitchFamily="18" charset="0"/>
                <a:cs typeface="Times New Roman" panose="02020603050405020304" pitchFamily="18" charset="0"/>
              </a:rPr>
              <a:t>Üç basamaklı komutları yerine getiremezse</a:t>
            </a:r>
          </a:p>
          <a:p>
            <a:pPr lvl="0"/>
            <a:r>
              <a:rPr lang="tr-TR" sz="2400" dirty="0">
                <a:solidFill>
                  <a:prstClr val="black"/>
                </a:solidFill>
                <a:latin typeface="Times New Roman" panose="02020603050405020304" pitchFamily="18" charset="0"/>
                <a:cs typeface="Times New Roman" panose="02020603050405020304" pitchFamily="18" charset="0"/>
              </a:rPr>
              <a:t>4-5 kelimelik cümle kuramıyorsa</a:t>
            </a:r>
          </a:p>
          <a:p>
            <a:r>
              <a:rPr lang="tr-TR" sz="2400" dirty="0">
                <a:solidFill>
                  <a:prstClr val="black"/>
                </a:solidFill>
                <a:latin typeface="Times New Roman" panose="02020603050405020304" pitchFamily="18" charset="0"/>
                <a:cs typeface="Times New Roman" panose="02020603050405020304" pitchFamily="18" charset="0"/>
              </a:rPr>
              <a:t>Konuşmasında tekrarlamalar veya fark edilebilir çekinmesi varsa</a:t>
            </a:r>
          </a:p>
          <a:p>
            <a:pPr lvl="0"/>
            <a:r>
              <a:rPr lang="tr-TR" sz="2400" dirty="0">
                <a:solidFill>
                  <a:prstClr val="black"/>
                </a:solidFill>
                <a:latin typeface="Times New Roman" panose="02020603050405020304" pitchFamily="18" charset="0"/>
                <a:cs typeface="Times New Roman" panose="02020603050405020304" pitchFamily="18" charset="0"/>
              </a:rPr>
              <a:t>Konuşması anlaşılmıyorsa</a:t>
            </a:r>
          </a:p>
          <a:p>
            <a:endParaRPr lang="tr-TR" dirty="0">
              <a:solidFill>
                <a:prstClr val="black"/>
              </a:solidFill>
            </a:endParaRPr>
          </a:p>
          <a:p>
            <a:pPr lvl="0"/>
            <a:endParaRPr lang="tr-TR" dirty="0">
              <a:solidFill>
                <a:prstClr val="black"/>
              </a:solidFill>
            </a:endParaRPr>
          </a:p>
          <a:p>
            <a:endParaRPr lang="tr-TR" dirty="0"/>
          </a:p>
        </p:txBody>
      </p:sp>
      <p:pic>
        <p:nvPicPr>
          <p:cNvPr id="1026" name="Picture 2" descr="C:\Users\asus-pc\Desktop\günışığım sunum\mas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005065"/>
            <a:ext cx="2876550" cy="159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088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sz="4900" b="1" dirty="0">
                <a:solidFill>
                  <a:prstClr val="black"/>
                </a:solidFill>
              </a:rPr>
              <a:t/>
            </a:r>
            <a:br>
              <a:rPr lang="tr-TR" sz="4900" b="1" dirty="0">
                <a:solidFill>
                  <a:prstClr val="black"/>
                </a:solidFill>
              </a:rPr>
            </a:br>
            <a:r>
              <a:rPr lang="tr-TR" sz="4900" b="1" dirty="0">
                <a:solidFill>
                  <a:prstClr val="black"/>
                </a:solidFill>
              </a:rPr>
              <a:t>5 yaşında</a:t>
            </a:r>
            <a:r>
              <a:rPr lang="tr-TR" dirty="0">
                <a:solidFill>
                  <a:prstClr val="black"/>
                </a:solidFill>
              </a:rPr>
              <a:t/>
            </a:r>
            <a:br>
              <a:rPr lang="tr-TR" dirty="0">
                <a:solidFill>
                  <a:prstClr val="black"/>
                </a:solidFill>
              </a:rPr>
            </a:br>
            <a:endParaRPr lang="tr-TR" dirty="0"/>
          </a:p>
        </p:txBody>
      </p:sp>
      <p:sp>
        <p:nvSpPr>
          <p:cNvPr id="3" name="İçerik Yer Tutucusu 2"/>
          <p:cNvSpPr>
            <a:spLocks noGrp="1"/>
          </p:cNvSpPr>
          <p:nvPr>
            <p:ph idx="1"/>
          </p:nvPr>
        </p:nvSpPr>
        <p:spPr/>
        <p:txBody>
          <a:bodyPr>
            <a:normAutofit/>
          </a:bodyPr>
          <a:lstStyle/>
          <a:p>
            <a:r>
              <a:rPr lang="tr-TR" sz="2400" dirty="0">
                <a:solidFill>
                  <a:prstClr val="black"/>
                </a:solidFill>
                <a:latin typeface="Times New Roman" panose="02020603050405020304" pitchFamily="18" charset="0"/>
                <a:cs typeface="Times New Roman" panose="02020603050405020304" pitchFamily="18" charset="0"/>
              </a:rPr>
              <a:t>Bir hikayeyi anlatamıyorsa</a:t>
            </a:r>
          </a:p>
          <a:p>
            <a:r>
              <a:rPr lang="tr-TR" sz="2400" dirty="0">
                <a:solidFill>
                  <a:prstClr val="black"/>
                </a:solidFill>
                <a:latin typeface="Times New Roman" panose="02020603050405020304" pitchFamily="18" charset="0"/>
                <a:cs typeface="Times New Roman" panose="02020603050405020304" pitchFamily="18" charset="0"/>
              </a:rPr>
              <a:t>Kelime dağarcığının gelişiminde sınırlılık gösteriyorsa</a:t>
            </a:r>
          </a:p>
          <a:p>
            <a:endParaRPr lang="tr-TR" sz="2400" dirty="0">
              <a:solidFill>
                <a:prstClr val="black"/>
              </a:solidFill>
              <a:latin typeface="Times New Roman" panose="02020603050405020304" pitchFamily="18" charset="0"/>
              <a:cs typeface="Times New Roman" panose="02020603050405020304" pitchFamily="18" charset="0"/>
            </a:endParaRPr>
          </a:p>
          <a:p>
            <a:endParaRPr lang="tr-TR" sz="2400" dirty="0">
              <a:solidFill>
                <a:prstClr val="black"/>
              </a:solidFill>
              <a:latin typeface="Times New Roman" panose="02020603050405020304" pitchFamily="18"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p:txBody>
      </p:sp>
      <p:pic>
        <p:nvPicPr>
          <p:cNvPr id="2050" name="Picture 2" descr="C:\Users\asus-pc\Desktop\günışığım sunum\keli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5047" y="3212977"/>
            <a:ext cx="2381250" cy="231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73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lvl="0"/>
            <a:r>
              <a:rPr lang="tr-TR" sz="4900" b="1" dirty="0">
                <a:solidFill>
                  <a:prstClr val="black"/>
                </a:solidFill>
              </a:rPr>
              <a:t>7 yaşında</a:t>
            </a:r>
            <a:r>
              <a:rPr lang="tr-TR" dirty="0">
                <a:solidFill>
                  <a:prstClr val="black"/>
                </a:solidFill>
              </a:rPr>
              <a:t/>
            </a:r>
            <a:br>
              <a:rPr lang="tr-TR" dirty="0">
                <a:solidFill>
                  <a:prstClr val="black"/>
                </a:solidFill>
              </a:rPr>
            </a:br>
            <a:endParaRPr lang="tr-TR" dirty="0"/>
          </a:p>
        </p:txBody>
      </p:sp>
      <p:sp>
        <p:nvSpPr>
          <p:cNvPr id="3" name="İçerik Yer Tutucusu 2"/>
          <p:cNvSpPr>
            <a:spLocks noGrp="1"/>
          </p:cNvSpPr>
          <p:nvPr>
            <p:ph idx="1"/>
          </p:nvPr>
        </p:nvSpPr>
        <p:spPr/>
        <p:txBody>
          <a:bodyPr/>
          <a:lstStyle/>
          <a:p>
            <a:r>
              <a:rPr lang="tr-TR" sz="2400" dirty="0">
                <a:solidFill>
                  <a:prstClr val="black"/>
                </a:solidFill>
                <a:latin typeface="Times New Roman" panose="02020603050405020304" pitchFamily="18" charset="0"/>
                <a:cs typeface="Times New Roman" panose="02020603050405020304" pitchFamily="18" charset="0"/>
              </a:rPr>
              <a:t>Üst düzeyde bir hikaye anlatamıyorsa</a:t>
            </a:r>
          </a:p>
          <a:p>
            <a:pPr lvl="0"/>
            <a:r>
              <a:rPr lang="tr-TR" sz="2400" dirty="0">
                <a:solidFill>
                  <a:prstClr val="black"/>
                </a:solidFill>
                <a:latin typeface="Times New Roman" panose="02020603050405020304" pitchFamily="18" charset="0"/>
                <a:cs typeface="Times New Roman" panose="02020603050405020304" pitchFamily="18" charset="0"/>
              </a:rPr>
              <a:t>Okulda başarısız bir performans gösteriyorsa</a:t>
            </a:r>
          </a:p>
          <a:p>
            <a:pPr lvl="0"/>
            <a:r>
              <a:rPr lang="tr-TR" sz="2400" dirty="0">
                <a:solidFill>
                  <a:prstClr val="black"/>
                </a:solidFill>
                <a:latin typeface="Times New Roman" panose="02020603050405020304" pitchFamily="18" charset="0"/>
                <a:cs typeface="Times New Roman" panose="02020603050405020304" pitchFamily="18" charset="0"/>
              </a:rPr>
              <a:t>İfade edici ve alıcı dil gelişimi arasında belirgin bir fark varsa</a:t>
            </a:r>
          </a:p>
          <a:p>
            <a:pPr lvl="0"/>
            <a:endParaRPr lang="tr-TR" sz="2400" dirty="0">
              <a:solidFill>
                <a:prstClr val="black"/>
              </a:solidFill>
              <a:latin typeface="Times New Roman" panose="02020603050405020304" pitchFamily="18" charset="0"/>
              <a:cs typeface="Times New Roman" panose="02020603050405020304" pitchFamily="18" charset="0"/>
            </a:endParaRPr>
          </a:p>
          <a:p>
            <a:pPr marL="0" indent="0">
              <a:buNone/>
            </a:pPr>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833" y="3433763"/>
            <a:ext cx="3255963"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6369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b="1" dirty="0" smtClean="0"/>
              <a:t>İŞİTME </a:t>
            </a:r>
            <a:r>
              <a:rPr lang="tr-TR" b="1" dirty="0"/>
              <a:t>KAYBI DERECELERİ</a:t>
            </a:r>
            <a:r>
              <a:rPr lang="tr-TR" dirty="0"/>
              <a:t/>
            </a:r>
            <a:br>
              <a:rPr lang="tr-TR" dirty="0"/>
            </a:br>
            <a:endParaRPr lang="tr-TR" dirty="0"/>
          </a:p>
        </p:txBody>
      </p:sp>
      <p:sp>
        <p:nvSpPr>
          <p:cNvPr id="3" name="İçerik Yer Tutucusu 2"/>
          <p:cNvSpPr>
            <a:spLocks noGrp="1"/>
          </p:cNvSpPr>
          <p:nvPr>
            <p:ph idx="1"/>
          </p:nvPr>
        </p:nvSpPr>
        <p:spPr/>
        <p:txBody>
          <a:bodyPr/>
          <a:lstStyle/>
          <a:p>
            <a:r>
              <a:rPr lang="tr-TR" sz="2800" dirty="0" smtClean="0">
                <a:latin typeface="Times New Roman" panose="02020603050405020304" pitchFamily="18" charset="0"/>
                <a:cs typeface="Times New Roman" panose="02020603050405020304" pitchFamily="18" charset="0"/>
              </a:rPr>
              <a:t>0-15</a:t>
            </a:r>
            <a:r>
              <a:rPr lang="tr-TR" sz="2800" dirty="0">
                <a:latin typeface="Times New Roman" panose="02020603050405020304" pitchFamily="18" charset="0"/>
                <a:cs typeface="Times New Roman" panose="02020603050405020304" pitchFamily="18" charset="0"/>
              </a:rPr>
              <a:t>: normal</a:t>
            </a:r>
          </a:p>
          <a:p>
            <a:r>
              <a:rPr lang="tr-TR" sz="2800" dirty="0">
                <a:latin typeface="Times New Roman" panose="02020603050405020304" pitchFamily="18" charset="0"/>
                <a:cs typeface="Times New Roman" panose="02020603050405020304" pitchFamily="18" charset="0"/>
              </a:rPr>
              <a:t>1</a:t>
            </a:r>
            <a:r>
              <a:rPr lang="tr-TR" sz="2800" dirty="0" smtClean="0">
                <a:latin typeface="Times New Roman" panose="02020603050405020304" pitchFamily="18" charset="0"/>
                <a:cs typeface="Times New Roman" panose="02020603050405020304" pitchFamily="18" charset="0"/>
              </a:rPr>
              <a:t>6-25</a:t>
            </a:r>
            <a:r>
              <a:rPr lang="tr-TR" sz="2800" dirty="0">
                <a:latin typeface="Times New Roman" panose="02020603050405020304" pitchFamily="18" charset="0"/>
                <a:cs typeface="Times New Roman" panose="02020603050405020304" pitchFamily="18" charset="0"/>
              </a:rPr>
              <a:t>: çok hafif</a:t>
            </a:r>
          </a:p>
          <a:p>
            <a:r>
              <a:rPr lang="tr-TR" sz="2800" dirty="0" smtClean="0">
                <a:latin typeface="Times New Roman" panose="02020603050405020304" pitchFamily="18" charset="0"/>
                <a:cs typeface="Times New Roman" panose="02020603050405020304" pitchFamily="18" charset="0"/>
              </a:rPr>
              <a:t>26-40</a:t>
            </a:r>
            <a:r>
              <a:rPr lang="tr-TR" sz="2800" dirty="0">
                <a:latin typeface="Times New Roman" panose="02020603050405020304" pitchFamily="18" charset="0"/>
                <a:cs typeface="Times New Roman" panose="02020603050405020304" pitchFamily="18" charset="0"/>
              </a:rPr>
              <a:t>: hafif</a:t>
            </a:r>
          </a:p>
          <a:p>
            <a:r>
              <a:rPr lang="tr-TR" sz="2800" dirty="0" smtClean="0">
                <a:latin typeface="Times New Roman" panose="02020603050405020304" pitchFamily="18" charset="0"/>
                <a:cs typeface="Times New Roman" panose="02020603050405020304" pitchFamily="18" charset="0"/>
              </a:rPr>
              <a:t>41-55</a:t>
            </a:r>
            <a:r>
              <a:rPr lang="tr-TR" sz="2800" dirty="0">
                <a:latin typeface="Times New Roman" panose="02020603050405020304" pitchFamily="18" charset="0"/>
                <a:cs typeface="Times New Roman" panose="02020603050405020304" pitchFamily="18" charset="0"/>
              </a:rPr>
              <a:t>: orta</a:t>
            </a:r>
          </a:p>
          <a:p>
            <a:r>
              <a:rPr lang="tr-TR" sz="2800" dirty="0" smtClean="0">
                <a:latin typeface="Times New Roman" panose="02020603050405020304" pitchFamily="18" charset="0"/>
                <a:cs typeface="Times New Roman" panose="02020603050405020304" pitchFamily="18" charset="0"/>
              </a:rPr>
              <a:t>56-70</a:t>
            </a:r>
            <a:r>
              <a:rPr lang="tr-TR" sz="2800" dirty="0">
                <a:latin typeface="Times New Roman" panose="02020603050405020304" pitchFamily="18" charset="0"/>
                <a:cs typeface="Times New Roman" panose="02020603050405020304" pitchFamily="18" charset="0"/>
              </a:rPr>
              <a:t>: orta-ileri</a:t>
            </a:r>
          </a:p>
          <a:p>
            <a:r>
              <a:rPr lang="tr-TR" sz="2800" dirty="0" smtClean="0">
                <a:latin typeface="Times New Roman" panose="02020603050405020304" pitchFamily="18" charset="0"/>
                <a:cs typeface="Times New Roman" panose="02020603050405020304" pitchFamily="18" charset="0"/>
              </a:rPr>
              <a:t>71-90</a:t>
            </a:r>
            <a:r>
              <a:rPr lang="tr-TR" sz="2800" dirty="0">
                <a:latin typeface="Times New Roman" panose="02020603050405020304" pitchFamily="18" charset="0"/>
                <a:cs typeface="Times New Roman" panose="02020603050405020304" pitchFamily="18" charset="0"/>
              </a:rPr>
              <a:t>: ileri</a:t>
            </a:r>
          </a:p>
          <a:p>
            <a:r>
              <a:rPr lang="tr-TR" sz="2800" dirty="0" smtClean="0">
                <a:latin typeface="Times New Roman" panose="02020603050405020304" pitchFamily="18" charset="0"/>
                <a:cs typeface="Times New Roman" panose="02020603050405020304" pitchFamily="18" charset="0"/>
              </a:rPr>
              <a:t>91 </a:t>
            </a:r>
            <a:r>
              <a:rPr lang="tr-TR" sz="2800" dirty="0">
                <a:latin typeface="Times New Roman" panose="02020603050405020304" pitchFamily="18" charset="0"/>
                <a:cs typeface="Times New Roman" panose="02020603050405020304" pitchFamily="18" charset="0"/>
              </a:rPr>
              <a:t>+  : çok ileri</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5913" y="1729046"/>
            <a:ext cx="4379224" cy="3690851"/>
          </a:xfrm>
          <a:prstGeom prst="rect">
            <a:avLst/>
          </a:prstGeom>
        </p:spPr>
      </p:pic>
    </p:spTree>
    <p:extLst>
      <p:ext uri="{BB962C8B-B14F-4D97-AF65-F5344CB8AC3E}">
        <p14:creationId xmlns:p14="http://schemas.microsoft.com/office/powerpoint/2010/main" val="3106737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Konuşma Muzu</a:t>
            </a:r>
            <a:endParaRPr lang="tr-TR" b="1" dirty="0"/>
          </a:p>
        </p:txBody>
      </p:sp>
      <p:sp>
        <p:nvSpPr>
          <p:cNvPr id="3" name="İçerik Yer Tutucusu 2"/>
          <p:cNvSpPr>
            <a:spLocks noGrp="1"/>
          </p:cNvSpPr>
          <p:nvPr>
            <p:ph idx="1"/>
          </p:nvPr>
        </p:nvSpPr>
        <p:spPr/>
        <p:txBody>
          <a:bodyPr/>
          <a:lstStyle/>
          <a:p>
            <a:endParaRPr lang="tr-TR" dirty="0" smtClean="0"/>
          </a:p>
          <a:p>
            <a:r>
              <a:rPr lang="tr-TR" dirty="0" smtClean="0"/>
              <a:t>Şiddet</a:t>
            </a:r>
            <a:endParaRPr lang="tr-TR" dirty="0"/>
          </a:p>
          <a:p>
            <a:endParaRPr lang="tr-TR" dirty="0"/>
          </a:p>
          <a:p>
            <a:endParaRPr lang="tr-TR" dirty="0" smtClean="0"/>
          </a:p>
          <a:p>
            <a:endParaRPr lang="tr-TR" dirty="0" smtClean="0"/>
          </a:p>
          <a:p>
            <a:endParaRPr lang="tr-TR" dirty="0"/>
          </a:p>
          <a:p>
            <a:endParaRPr lang="tr-TR" dirty="0" smtClean="0"/>
          </a:p>
          <a:p>
            <a:r>
              <a:rPr lang="tr-TR" dirty="0" smtClean="0"/>
              <a:t>Frekans</a:t>
            </a:r>
            <a:endParaRPr lang="tr-TR" dirty="0"/>
          </a:p>
        </p:txBody>
      </p:sp>
      <p:cxnSp>
        <p:nvCxnSpPr>
          <p:cNvPr id="5" name="Düz Ok Bağlayıcısı 4"/>
          <p:cNvCxnSpPr/>
          <p:nvPr/>
        </p:nvCxnSpPr>
        <p:spPr>
          <a:xfrm>
            <a:off x="3791744" y="5432497"/>
            <a:ext cx="158417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Dirsek Bağlayıcısı 6"/>
          <p:cNvCxnSpPr/>
          <p:nvPr/>
        </p:nvCxnSpPr>
        <p:spPr>
          <a:xfrm>
            <a:off x="3791744" y="2492896"/>
            <a:ext cx="1584176" cy="432048"/>
          </a:xfrm>
          <a:prstGeom prst="bentConnector3">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 name="Resim 3"/>
          <p:cNvPicPr>
            <a:picLocks noChangeAspect="1"/>
          </p:cNvPicPr>
          <p:nvPr/>
        </p:nvPicPr>
        <p:blipFill>
          <a:blip r:embed="rId2"/>
          <a:stretch>
            <a:fillRect/>
          </a:stretch>
        </p:blipFill>
        <p:spPr>
          <a:xfrm>
            <a:off x="5653649" y="1202710"/>
            <a:ext cx="5928751" cy="4336201"/>
          </a:xfrm>
          <a:prstGeom prst="rect">
            <a:avLst/>
          </a:prstGeom>
        </p:spPr>
      </p:pic>
      <p:sp>
        <p:nvSpPr>
          <p:cNvPr id="8" name="Yuvarlatılmış Dikdörtgen 7"/>
          <p:cNvSpPr/>
          <p:nvPr/>
        </p:nvSpPr>
        <p:spPr>
          <a:xfrm>
            <a:off x="482138" y="407324"/>
            <a:ext cx="3241964" cy="13882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000" dirty="0">
                <a:solidFill>
                  <a:schemeClr val="tx1"/>
                </a:solidFill>
              </a:rPr>
              <a:t>Ortalama bir konuşma şiddeti için ses kaynağına 1 metre mesafede </a:t>
            </a:r>
            <a:r>
              <a:rPr lang="tr-TR" sz="1000" dirty="0" smtClean="0">
                <a:solidFill>
                  <a:schemeClr val="tx1"/>
                </a:solidFill>
              </a:rPr>
              <a:t>yaklaşık </a:t>
            </a:r>
            <a:r>
              <a:rPr lang="tr-TR" sz="1000" dirty="0">
                <a:solidFill>
                  <a:schemeClr val="tx1"/>
                </a:solidFill>
              </a:rPr>
              <a:t>45 </a:t>
            </a:r>
            <a:r>
              <a:rPr lang="tr-TR" sz="1000" dirty="0" err="1">
                <a:solidFill>
                  <a:schemeClr val="tx1"/>
                </a:solidFill>
              </a:rPr>
              <a:t>dB</a:t>
            </a:r>
            <a:r>
              <a:rPr lang="tr-TR" sz="1000" dirty="0">
                <a:solidFill>
                  <a:schemeClr val="tx1"/>
                </a:solidFill>
              </a:rPr>
              <a:t> </a:t>
            </a:r>
            <a:r>
              <a:rPr lang="tr-TR" sz="1000" dirty="0" smtClean="0">
                <a:solidFill>
                  <a:schemeClr val="tx1"/>
                </a:solidFill>
              </a:rPr>
              <a:t> </a:t>
            </a:r>
            <a:r>
              <a:rPr lang="tr-TR" sz="1000" dirty="0">
                <a:solidFill>
                  <a:schemeClr val="tx1"/>
                </a:solidFill>
              </a:rPr>
              <a:t>olarak hesaplanmıştır. </a:t>
            </a:r>
            <a:r>
              <a:rPr lang="tr-TR" sz="1000" dirty="0" err="1">
                <a:solidFill>
                  <a:schemeClr val="tx1"/>
                </a:solidFill>
              </a:rPr>
              <a:t>Fonemik</a:t>
            </a:r>
            <a:r>
              <a:rPr lang="tr-TR" sz="1000" dirty="0">
                <a:solidFill>
                  <a:schemeClr val="tx1"/>
                </a:solidFill>
              </a:rPr>
              <a:t> düzeyde de farklılıklar mevcuttur. Örneğin; ünlü fonemlerin şiddeti ünsüz fonemlere göre daha güçlüdür</a:t>
            </a:r>
          </a:p>
        </p:txBody>
      </p:sp>
      <p:sp>
        <p:nvSpPr>
          <p:cNvPr id="9" name="Oval 8"/>
          <p:cNvSpPr/>
          <p:nvPr/>
        </p:nvSpPr>
        <p:spPr>
          <a:xfrm>
            <a:off x="423949" y="3840480"/>
            <a:ext cx="2876204" cy="15920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a:solidFill>
                  <a:schemeClr val="tx1"/>
                </a:solidFill>
              </a:rPr>
              <a:t>Frekansa göre akustik enerji kapasitesine bakıldığında en fazla enerji içeren 1000 Hz altındaki </a:t>
            </a:r>
            <a:r>
              <a:rPr lang="tr-TR" sz="1000" dirty="0" smtClean="0">
                <a:solidFill>
                  <a:schemeClr val="tx1"/>
                </a:solidFill>
              </a:rPr>
              <a:t>frekanslardadır</a:t>
            </a:r>
            <a:endParaRPr lang="tr-TR" sz="1000" dirty="0">
              <a:solidFill>
                <a:schemeClr val="tx1"/>
              </a:solidFill>
            </a:endParaRPr>
          </a:p>
        </p:txBody>
      </p:sp>
    </p:spTree>
    <p:extLst>
      <p:ext uri="{BB962C8B-B14F-4D97-AF65-F5344CB8AC3E}">
        <p14:creationId xmlns:p14="http://schemas.microsoft.com/office/powerpoint/2010/main" val="34592215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
            </a:r>
            <a:br>
              <a:rPr lang="tr-TR" b="1" dirty="0" smtClean="0"/>
            </a:br>
            <a:r>
              <a:rPr lang="tr-TR" sz="4000" b="1" dirty="0" smtClean="0">
                <a:latin typeface="Times New Roman" panose="02020603050405020304" pitchFamily="18" charset="0"/>
                <a:cs typeface="Times New Roman" panose="02020603050405020304" pitchFamily="18" charset="0"/>
              </a:rPr>
              <a:t>İŞİTME </a:t>
            </a:r>
            <a:r>
              <a:rPr lang="tr-TR" sz="4000" b="1" dirty="0">
                <a:latin typeface="Times New Roman" panose="02020603050405020304" pitchFamily="18" charset="0"/>
                <a:cs typeface="Times New Roman" panose="02020603050405020304" pitchFamily="18" charset="0"/>
              </a:rPr>
              <a:t>KAYBININ DERECESİNE GÖRE ETKİLENİM ÖZELLİKLERİ</a:t>
            </a:r>
            <a:r>
              <a:rPr lang="tr-TR" dirty="0"/>
              <a:t/>
            </a:r>
            <a:br>
              <a:rPr lang="tr-TR" dirty="0"/>
            </a:br>
            <a:endParaRPr lang="tr-TR" dirty="0"/>
          </a:p>
        </p:txBody>
      </p:sp>
      <p:sp>
        <p:nvSpPr>
          <p:cNvPr id="3" name="İçerik Yer Tutucusu 2"/>
          <p:cNvSpPr>
            <a:spLocks noGrp="1"/>
          </p:cNvSpPr>
          <p:nvPr>
            <p:ph idx="1"/>
          </p:nvPr>
        </p:nvSpPr>
        <p:spPr/>
        <p:txBody>
          <a:bodyPr/>
          <a:lstStyle/>
          <a:p>
            <a:endParaRPr lang="tr-TR" dirty="0"/>
          </a:p>
          <a:p>
            <a:pPr marL="0" indent="0">
              <a:buNone/>
            </a:pPr>
            <a:r>
              <a:rPr lang="tr-TR" sz="2400" dirty="0" smtClean="0">
                <a:solidFill>
                  <a:srgbClr val="FF0000"/>
                </a:solidFill>
                <a:latin typeface="Times New Roman" panose="02020603050405020304" pitchFamily="18" charset="0"/>
                <a:cs typeface="Times New Roman" panose="02020603050405020304" pitchFamily="18" charset="0"/>
              </a:rPr>
              <a:t>İşitme </a:t>
            </a:r>
            <a:r>
              <a:rPr lang="tr-TR" sz="2400" dirty="0">
                <a:solidFill>
                  <a:srgbClr val="FF0000"/>
                </a:solidFill>
                <a:latin typeface="Times New Roman" panose="02020603050405020304" pitchFamily="18" charset="0"/>
                <a:cs typeface="Times New Roman" panose="02020603050405020304" pitchFamily="18" charset="0"/>
              </a:rPr>
              <a:t>kaybının derecesi işitme kayıplı bireylerin :</a:t>
            </a:r>
          </a:p>
          <a:p>
            <a:r>
              <a:rPr lang="tr-TR" sz="2400" dirty="0" smtClean="0">
                <a:latin typeface="Times New Roman" panose="02020603050405020304" pitchFamily="18" charset="0"/>
                <a:cs typeface="Times New Roman" panose="02020603050405020304" pitchFamily="18" charset="0"/>
              </a:rPr>
              <a:t>Konuşmayı </a:t>
            </a:r>
            <a:r>
              <a:rPr lang="tr-TR" sz="2400" dirty="0">
                <a:latin typeface="Times New Roman" panose="02020603050405020304" pitchFamily="18" charset="0"/>
                <a:cs typeface="Times New Roman" panose="02020603050405020304" pitchFamily="18" charset="0"/>
              </a:rPr>
              <a:t>anlama becerileri</a:t>
            </a:r>
          </a:p>
          <a:p>
            <a:r>
              <a:rPr lang="tr-TR" sz="2400" dirty="0" smtClean="0">
                <a:latin typeface="Times New Roman" panose="02020603050405020304" pitchFamily="18" charset="0"/>
                <a:cs typeface="Times New Roman" panose="02020603050405020304" pitchFamily="18" charset="0"/>
              </a:rPr>
              <a:t>İletişim </a:t>
            </a:r>
            <a:r>
              <a:rPr lang="tr-TR" sz="2400" dirty="0">
                <a:latin typeface="Times New Roman" panose="02020603050405020304" pitchFamily="18" charset="0"/>
                <a:cs typeface="Times New Roman" panose="02020603050405020304" pitchFamily="18" charset="0"/>
              </a:rPr>
              <a:t>becerileri </a:t>
            </a:r>
          </a:p>
          <a:p>
            <a:r>
              <a:rPr lang="tr-TR" sz="2400" dirty="0" smtClean="0">
                <a:latin typeface="Times New Roman" panose="02020603050405020304" pitchFamily="18" charset="0"/>
                <a:cs typeface="Times New Roman" panose="02020603050405020304" pitchFamily="18" charset="0"/>
              </a:rPr>
              <a:t>Gelişim </a:t>
            </a:r>
            <a:r>
              <a:rPr lang="tr-TR" sz="2400" dirty="0">
                <a:latin typeface="Times New Roman" panose="02020603050405020304" pitchFamily="18" charset="0"/>
                <a:cs typeface="Times New Roman" panose="02020603050405020304" pitchFamily="18" charset="0"/>
              </a:rPr>
              <a:t>alanları </a:t>
            </a:r>
          </a:p>
          <a:p>
            <a:pPr marL="0" indent="0">
              <a:buNone/>
            </a:pPr>
            <a:r>
              <a:rPr lang="tr-TR" sz="2400" dirty="0" smtClean="0">
                <a:latin typeface="Times New Roman" panose="02020603050405020304" pitchFamily="18" charset="0"/>
                <a:cs typeface="Times New Roman" panose="02020603050405020304" pitchFamily="18" charset="0"/>
              </a:rPr>
              <a:t>                               üzerinde </a:t>
            </a:r>
            <a:r>
              <a:rPr lang="tr-TR" sz="2400" dirty="0">
                <a:latin typeface="Times New Roman" panose="02020603050405020304" pitchFamily="18" charset="0"/>
                <a:cs typeface="Times New Roman" panose="02020603050405020304" pitchFamily="18" charset="0"/>
              </a:rPr>
              <a:t>belirleyici bir faktördür.</a:t>
            </a:r>
          </a:p>
        </p:txBody>
      </p:sp>
    </p:spTree>
    <p:extLst>
      <p:ext uri="{BB962C8B-B14F-4D97-AF65-F5344CB8AC3E}">
        <p14:creationId xmlns:p14="http://schemas.microsoft.com/office/powerpoint/2010/main" val="3171837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sz="3200" b="1" dirty="0" smtClean="0">
                <a:latin typeface="Times New Roman" panose="02020603050405020304" pitchFamily="18" charset="0"/>
                <a:cs typeface="Times New Roman" panose="02020603050405020304" pitchFamily="18" charset="0"/>
              </a:rPr>
              <a:t>ÇOK </a:t>
            </a:r>
            <a:r>
              <a:rPr lang="tr-TR" sz="3200" b="1" dirty="0">
                <a:latin typeface="Times New Roman" panose="02020603050405020304" pitchFamily="18" charset="0"/>
                <a:cs typeface="Times New Roman" panose="02020603050405020304" pitchFamily="18" charset="0"/>
              </a:rPr>
              <a:t>HAFİF DERECEDEKİ İŞİTME </a:t>
            </a:r>
            <a:r>
              <a:rPr lang="tr-TR" sz="3200" b="1" dirty="0" smtClean="0">
                <a:latin typeface="Times New Roman" panose="02020603050405020304" pitchFamily="18" charset="0"/>
                <a:cs typeface="Times New Roman" panose="02020603050405020304" pitchFamily="18" charset="0"/>
              </a:rPr>
              <a:t>KAYIPLARI</a:t>
            </a:r>
            <a:br>
              <a:rPr lang="tr-TR" sz="3200" b="1" dirty="0" smtClean="0">
                <a:latin typeface="Times New Roman" panose="02020603050405020304" pitchFamily="18" charset="0"/>
                <a:cs typeface="Times New Roman" panose="02020603050405020304" pitchFamily="18" charset="0"/>
              </a:rPr>
            </a:br>
            <a:r>
              <a:rPr lang="tr-TR" sz="3200" b="1" dirty="0" smtClean="0">
                <a:latin typeface="Times New Roman" panose="02020603050405020304" pitchFamily="18" charset="0"/>
                <a:cs typeface="Times New Roman" panose="02020603050405020304" pitchFamily="18" charset="0"/>
              </a:rPr>
              <a:t>(16 </a:t>
            </a:r>
            <a:r>
              <a:rPr lang="tr-TR" sz="3200" b="1" dirty="0">
                <a:latin typeface="Times New Roman" panose="02020603050405020304" pitchFamily="18" charset="0"/>
                <a:cs typeface="Times New Roman" panose="02020603050405020304" pitchFamily="18" charset="0"/>
              </a:rPr>
              <a:t>-25 </a:t>
            </a:r>
            <a:r>
              <a:rPr lang="tr-TR" sz="3200" b="1" dirty="0" err="1">
                <a:latin typeface="Times New Roman" panose="02020603050405020304" pitchFamily="18" charset="0"/>
                <a:cs typeface="Times New Roman" panose="02020603050405020304" pitchFamily="18" charset="0"/>
              </a:rPr>
              <a:t>dB</a:t>
            </a:r>
            <a:r>
              <a:rPr lang="tr-TR" sz="3200" b="1" dirty="0">
                <a:latin typeface="Times New Roman" panose="02020603050405020304" pitchFamily="18" charset="0"/>
                <a:cs typeface="Times New Roman" panose="02020603050405020304" pitchFamily="18" charset="0"/>
              </a:rPr>
              <a:t> )</a:t>
            </a:r>
            <a:r>
              <a:rPr lang="tr-TR" sz="3200" dirty="0"/>
              <a:t/>
            </a:r>
            <a:br>
              <a:rPr lang="tr-TR" sz="3200" dirty="0"/>
            </a:br>
            <a:endParaRPr lang="tr-TR" sz="3200" dirty="0"/>
          </a:p>
        </p:txBody>
      </p:sp>
      <p:sp>
        <p:nvSpPr>
          <p:cNvPr id="3" name="İçerik Yer Tutucusu 2"/>
          <p:cNvSpPr>
            <a:spLocks noGrp="1"/>
          </p:cNvSpPr>
          <p:nvPr>
            <p:ph idx="1"/>
          </p:nvPr>
        </p:nvSpPr>
        <p:spPr/>
        <p:txBody>
          <a:bodyPr/>
          <a:lstStyle/>
          <a:p>
            <a:pPr marL="0" indent="0">
              <a:buNone/>
            </a:pPr>
            <a:r>
              <a:rPr lang="tr-TR" sz="2400" dirty="0" smtClean="0">
                <a:latin typeface="Times New Roman" panose="02020603050405020304" pitchFamily="18" charset="0"/>
                <a:cs typeface="Times New Roman" panose="02020603050405020304" pitchFamily="18" charset="0"/>
              </a:rPr>
              <a:t>İşitme </a:t>
            </a:r>
            <a:r>
              <a:rPr lang="tr-TR" sz="2400" dirty="0">
                <a:latin typeface="Times New Roman" panose="02020603050405020304" pitchFamily="18" charset="0"/>
                <a:cs typeface="Times New Roman" panose="02020603050405020304" pitchFamily="18" charset="0"/>
              </a:rPr>
              <a:t>testi yapılmadan fark edilmesi </a:t>
            </a:r>
            <a:r>
              <a:rPr lang="tr-TR" sz="2400" dirty="0" smtClean="0">
                <a:latin typeface="Times New Roman" panose="02020603050405020304" pitchFamily="18" charset="0"/>
                <a:cs typeface="Times New Roman" panose="02020603050405020304" pitchFamily="18" charset="0"/>
              </a:rPr>
              <a:t>zor</a:t>
            </a:r>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Mesafenin </a:t>
            </a:r>
            <a:r>
              <a:rPr lang="tr-TR" sz="2400" dirty="0">
                <a:latin typeface="Times New Roman" panose="02020603050405020304" pitchFamily="18" charset="0"/>
                <a:cs typeface="Times New Roman" panose="02020603050405020304" pitchFamily="18" charset="0"/>
              </a:rPr>
              <a:t>uzaması</a:t>
            </a:r>
          </a:p>
          <a:p>
            <a:r>
              <a:rPr lang="tr-TR" sz="2400" dirty="0" smtClean="0">
                <a:latin typeface="Times New Roman" panose="02020603050405020304" pitchFamily="18" charset="0"/>
                <a:cs typeface="Times New Roman" panose="02020603050405020304" pitchFamily="18" charset="0"/>
              </a:rPr>
              <a:t>Konuşma </a:t>
            </a:r>
            <a:r>
              <a:rPr lang="tr-TR" sz="2400" dirty="0">
                <a:latin typeface="Times New Roman" panose="02020603050405020304" pitchFamily="18" charset="0"/>
                <a:cs typeface="Times New Roman" panose="02020603050405020304" pitchFamily="18" charset="0"/>
              </a:rPr>
              <a:t>şiddetinin azalması</a:t>
            </a:r>
          </a:p>
          <a:p>
            <a:r>
              <a:rPr lang="tr-TR" sz="2400" dirty="0" smtClean="0">
                <a:latin typeface="Times New Roman" panose="02020603050405020304" pitchFamily="18" charset="0"/>
                <a:cs typeface="Times New Roman" panose="02020603050405020304" pitchFamily="18" charset="0"/>
              </a:rPr>
              <a:t>Gürültü </a:t>
            </a:r>
            <a:r>
              <a:rPr lang="tr-TR" sz="2400" dirty="0" smtClean="0">
                <a:latin typeface="Times New Roman" panose="02020603050405020304" pitchFamily="18" charset="0"/>
                <a:cs typeface="Times New Roman" panose="02020603050405020304" pitchFamily="18" charset="0"/>
              </a:rPr>
              <a:t>ortamlar </a:t>
            </a:r>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Grup </a:t>
            </a:r>
            <a:r>
              <a:rPr lang="tr-TR" sz="2400" dirty="0">
                <a:latin typeface="Times New Roman" panose="02020603050405020304" pitchFamily="18" charset="0"/>
                <a:cs typeface="Times New Roman" panose="02020603050405020304" pitchFamily="18" charset="0"/>
              </a:rPr>
              <a:t>içi </a:t>
            </a:r>
            <a:r>
              <a:rPr lang="tr-TR" sz="2400" dirty="0" smtClean="0">
                <a:latin typeface="Times New Roman" panose="02020603050405020304" pitchFamily="18" charset="0"/>
                <a:cs typeface="Times New Roman" panose="02020603050405020304" pitchFamily="18" charset="0"/>
              </a:rPr>
              <a:t>aktiviteler </a:t>
            </a: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                              Kendine </a:t>
            </a:r>
            <a:r>
              <a:rPr lang="tr-TR" sz="2400" dirty="0">
                <a:latin typeface="Times New Roman" panose="02020603050405020304" pitchFamily="18" charset="0"/>
                <a:cs typeface="Times New Roman" panose="02020603050405020304" pitchFamily="18" charset="0"/>
              </a:rPr>
              <a:t>güven ve iletişim problemi</a:t>
            </a:r>
          </a:p>
          <a:p>
            <a:endParaRPr lang="tr-TR" dirty="0"/>
          </a:p>
        </p:txBody>
      </p:sp>
      <p:pic>
        <p:nvPicPr>
          <p:cNvPr id="4" name="Picture 2" descr="C:\Users\Deniz\Desktop\httplisteningandspokenlanguage.orgSpeechBanan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892934" y="1417638"/>
            <a:ext cx="3553692" cy="3225822"/>
          </a:xfrm>
          <a:prstGeom prst="rect">
            <a:avLst/>
          </a:prstGeom>
        </p:spPr>
      </p:pic>
    </p:spTree>
    <p:extLst>
      <p:ext uri="{BB962C8B-B14F-4D97-AF65-F5344CB8AC3E}">
        <p14:creationId xmlns:p14="http://schemas.microsoft.com/office/powerpoint/2010/main" val="2261224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pPr marL="0" indent="0">
              <a:buNone/>
            </a:pPr>
            <a:r>
              <a:rPr lang="tr-TR" dirty="0">
                <a:solidFill>
                  <a:srgbClr val="FF0000"/>
                </a:solidFill>
                <a:latin typeface="Calibri" panose="020F0502020204030204" pitchFamily="34" charset="0"/>
                <a:cs typeface="Calibri" panose="020F0502020204030204" pitchFamily="34" charset="0"/>
              </a:rPr>
              <a:t>NELER YAPILIR </a:t>
            </a:r>
            <a:r>
              <a:rPr lang="tr-TR" dirty="0" smtClean="0">
                <a:solidFill>
                  <a:srgbClr val="FF0000"/>
                </a:solidFill>
                <a:latin typeface="Calibri" panose="020F0502020204030204" pitchFamily="34" charset="0"/>
                <a:cs typeface="Calibri" panose="020F0502020204030204" pitchFamily="34" charset="0"/>
              </a:rPr>
              <a:t>?</a:t>
            </a:r>
            <a:endParaRPr lang="tr-TR" dirty="0">
              <a:solidFill>
                <a:srgbClr val="FF0000"/>
              </a:solidFill>
              <a:latin typeface="Calibri" panose="020F0502020204030204" pitchFamily="34" charset="0"/>
              <a:cs typeface="Calibri" panose="020F0502020204030204" pitchFamily="34" charset="0"/>
            </a:endParaRPr>
          </a:p>
          <a:p>
            <a:r>
              <a:rPr lang="tr-TR" sz="2400" dirty="0" err="1" smtClean="0">
                <a:latin typeface="Times New Roman" panose="02020603050405020304" pitchFamily="18" charset="0"/>
                <a:cs typeface="Times New Roman" panose="02020603050405020304" pitchFamily="18" charset="0"/>
              </a:rPr>
              <a:t>Kbb</a:t>
            </a:r>
            <a:r>
              <a:rPr lang="tr-TR" sz="2400" dirty="0" smtClean="0">
                <a:latin typeface="Times New Roman" panose="02020603050405020304" pitchFamily="18" charset="0"/>
                <a:cs typeface="Times New Roman" panose="02020603050405020304" pitchFamily="18" charset="0"/>
              </a:rPr>
              <a:t> muayenesi-</a:t>
            </a:r>
            <a:r>
              <a:rPr lang="tr-TR" sz="2400" dirty="0" err="1" smtClean="0">
                <a:latin typeface="Times New Roman" panose="02020603050405020304" pitchFamily="18" charset="0"/>
                <a:cs typeface="Times New Roman" panose="02020603050405020304" pitchFamily="18" charset="0"/>
              </a:rPr>
              <a:t>odyolog</a:t>
            </a:r>
            <a:r>
              <a:rPr lang="tr-TR" sz="2400" dirty="0" smtClean="0">
                <a:latin typeface="Times New Roman" panose="02020603050405020304" pitchFamily="18" charset="0"/>
                <a:cs typeface="Times New Roman" panose="02020603050405020304" pitchFamily="18" charset="0"/>
              </a:rPr>
              <a:t> görüşü</a:t>
            </a:r>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İşitme </a:t>
            </a:r>
            <a:r>
              <a:rPr lang="tr-TR" sz="2400" dirty="0">
                <a:latin typeface="Times New Roman" panose="02020603050405020304" pitchFamily="18" charset="0"/>
                <a:cs typeface="Times New Roman" panose="02020603050405020304" pitchFamily="18" charset="0"/>
              </a:rPr>
              <a:t>kaybının </a:t>
            </a:r>
            <a:r>
              <a:rPr lang="tr-TR" sz="2400" dirty="0" smtClean="0">
                <a:latin typeface="Times New Roman" panose="02020603050405020304" pitchFamily="18" charset="0"/>
                <a:cs typeface="Times New Roman" panose="02020603050405020304" pitchFamily="18" charset="0"/>
              </a:rPr>
              <a:t>konfigürasyonu</a:t>
            </a:r>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Çocuk </a:t>
            </a:r>
            <a:r>
              <a:rPr lang="tr-TR" sz="2400" dirty="0">
                <a:latin typeface="Times New Roman" panose="02020603050405020304" pitchFamily="18" charset="0"/>
                <a:cs typeface="Times New Roman" panose="02020603050405020304" pitchFamily="18" charset="0"/>
              </a:rPr>
              <a:t>ile ailesinin </a:t>
            </a:r>
            <a:r>
              <a:rPr lang="tr-TR" sz="2400" dirty="0" smtClean="0">
                <a:latin typeface="Times New Roman" panose="02020603050405020304" pitchFamily="18" charset="0"/>
                <a:cs typeface="Times New Roman" panose="02020603050405020304" pitchFamily="18" charset="0"/>
              </a:rPr>
              <a:t>istekliliği</a:t>
            </a: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                         Dikkate </a:t>
            </a:r>
            <a:r>
              <a:rPr lang="tr-TR" sz="2400" dirty="0">
                <a:latin typeface="Times New Roman" panose="02020603050405020304" pitchFamily="18" charset="0"/>
                <a:cs typeface="Times New Roman" panose="02020603050405020304" pitchFamily="18" charset="0"/>
              </a:rPr>
              <a:t>alınarak işitme cihazı önerilebilir.</a:t>
            </a:r>
          </a:p>
          <a:p>
            <a:r>
              <a:rPr lang="tr-TR" sz="2400" dirty="0" smtClean="0">
                <a:latin typeface="Times New Roman" panose="02020603050405020304" pitchFamily="18" charset="0"/>
                <a:cs typeface="Times New Roman" panose="02020603050405020304" pitchFamily="18" charset="0"/>
              </a:rPr>
              <a:t>Sınıftaki </a:t>
            </a:r>
            <a:r>
              <a:rPr lang="tr-TR" sz="2400" dirty="0">
                <a:latin typeface="Times New Roman" panose="02020603050405020304" pitchFamily="18" charset="0"/>
                <a:cs typeface="Times New Roman" panose="02020603050405020304" pitchFamily="18" charset="0"/>
              </a:rPr>
              <a:t>oturma planı düzenlenebilir </a:t>
            </a:r>
          </a:p>
          <a:p>
            <a:r>
              <a:rPr lang="tr-TR" sz="2400" dirty="0" smtClean="0">
                <a:latin typeface="Times New Roman" panose="02020603050405020304" pitchFamily="18" charset="0"/>
                <a:cs typeface="Times New Roman" panose="02020603050405020304" pitchFamily="18" charset="0"/>
              </a:rPr>
              <a:t>Kalabalık </a:t>
            </a:r>
            <a:r>
              <a:rPr lang="tr-TR" sz="2400" dirty="0">
                <a:latin typeface="Times New Roman" panose="02020603050405020304" pitchFamily="18" charset="0"/>
                <a:cs typeface="Times New Roman" panose="02020603050405020304" pitchFamily="18" charset="0"/>
              </a:rPr>
              <a:t>ve gürültülü sınıflarda FM sistem </a:t>
            </a:r>
            <a:r>
              <a:rPr lang="tr-TR" sz="2400" dirty="0" smtClean="0">
                <a:latin typeface="Times New Roman" panose="02020603050405020304" pitchFamily="18" charset="0"/>
                <a:cs typeface="Times New Roman" panose="02020603050405020304" pitchFamily="18" charset="0"/>
              </a:rPr>
              <a:t>önerilebilir</a:t>
            </a:r>
            <a:endParaRPr lang="tr-TR" sz="2400" dirty="0">
              <a:latin typeface="Times New Roman" panose="02020603050405020304" pitchFamily="18" charset="0"/>
              <a:cs typeface="Times New Roman" panose="02020603050405020304" pitchFamily="18" charset="0"/>
            </a:endParaRP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179" y="394112"/>
            <a:ext cx="3183080" cy="2412178"/>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0322" y="3863182"/>
            <a:ext cx="3012078" cy="1806982"/>
          </a:xfrm>
          <a:prstGeom prst="rect">
            <a:avLst/>
          </a:prstGeom>
        </p:spPr>
      </p:pic>
    </p:spTree>
    <p:extLst>
      <p:ext uri="{BB962C8B-B14F-4D97-AF65-F5344CB8AC3E}">
        <p14:creationId xmlns:p14="http://schemas.microsoft.com/office/powerpoint/2010/main" val="1483279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b="1" dirty="0" smtClean="0"/>
              <a:t>İşitme </a:t>
            </a:r>
            <a:r>
              <a:rPr lang="tr-TR" b="1" dirty="0"/>
              <a:t>C</a:t>
            </a:r>
            <a:r>
              <a:rPr lang="tr-TR" b="1" dirty="0" smtClean="0"/>
              <a:t>ihazı</a:t>
            </a:r>
            <a:r>
              <a:rPr lang="tr-TR" dirty="0"/>
              <a:t/>
            </a:r>
            <a:br>
              <a:rPr lang="tr-TR" dirty="0"/>
            </a:br>
            <a:endParaRPr lang="tr-TR" dirty="0"/>
          </a:p>
        </p:txBody>
      </p:sp>
      <p:sp>
        <p:nvSpPr>
          <p:cNvPr id="3" name="İçerik Yer Tutucusu 2"/>
          <p:cNvSpPr>
            <a:spLocks noGrp="1"/>
          </p:cNvSpPr>
          <p:nvPr>
            <p:ph idx="1"/>
          </p:nvPr>
        </p:nvSpPr>
        <p:spPr/>
        <p:txBody>
          <a:bodyPr/>
          <a:lstStyle/>
          <a:p>
            <a:r>
              <a:rPr lang="tr-TR" sz="2000" dirty="0" smtClean="0"/>
              <a:t>İşitme </a:t>
            </a:r>
            <a:r>
              <a:rPr lang="tr-TR" sz="2000" dirty="0"/>
              <a:t>cihazları sesi toplayıp, </a:t>
            </a:r>
            <a:r>
              <a:rPr lang="tr-TR" sz="2000" dirty="0" err="1" smtClean="0"/>
              <a:t>amplifiye</a:t>
            </a:r>
            <a:r>
              <a:rPr lang="tr-TR" sz="2000" dirty="0" smtClean="0"/>
              <a:t> ederek</a:t>
            </a:r>
            <a:r>
              <a:rPr lang="tr-TR" sz="2000" dirty="0"/>
              <a:t>, iç kulağa ileten elektronik </a:t>
            </a:r>
            <a:r>
              <a:rPr lang="tr-TR" sz="2000" dirty="0" smtClean="0"/>
              <a:t>cihazlardır</a:t>
            </a:r>
            <a:endParaRPr lang="tr-TR" sz="2000" dirty="0"/>
          </a:p>
          <a:p>
            <a:r>
              <a:rPr lang="tr-TR" sz="2000" dirty="0" smtClean="0"/>
              <a:t>İşitme </a:t>
            </a:r>
            <a:r>
              <a:rPr lang="tr-TR" sz="2000" dirty="0"/>
              <a:t>Cihazı tipleri değişiklik göstermesine rağmen, bütün cihazlar benzer bileşenlerden oluşur. </a:t>
            </a:r>
            <a:endParaRPr lang="tr-TR" sz="2000" dirty="0" smtClean="0"/>
          </a:p>
          <a:p>
            <a:pPr marL="0" indent="0">
              <a:buNone/>
            </a:pPr>
            <a:r>
              <a:rPr lang="tr-TR" sz="2000" dirty="0" smtClean="0"/>
              <a:t>Bu </a:t>
            </a:r>
            <a:r>
              <a:rPr lang="tr-TR" sz="2000" dirty="0"/>
              <a:t>bileşenler;</a:t>
            </a:r>
          </a:p>
          <a:p>
            <a:r>
              <a:rPr lang="tr-TR" sz="2000" dirty="0"/>
              <a:t>M</a:t>
            </a:r>
            <a:r>
              <a:rPr lang="tr-TR" sz="2000" dirty="0" smtClean="0"/>
              <a:t>ikrofon</a:t>
            </a:r>
            <a:endParaRPr lang="tr-TR" sz="2000" dirty="0"/>
          </a:p>
          <a:p>
            <a:r>
              <a:rPr lang="tr-TR" sz="2000" dirty="0"/>
              <a:t>A</a:t>
            </a:r>
            <a:r>
              <a:rPr lang="tr-TR" sz="2000" dirty="0" smtClean="0"/>
              <a:t>mplifikatör</a:t>
            </a:r>
            <a:endParaRPr lang="tr-TR" sz="2000" dirty="0"/>
          </a:p>
          <a:p>
            <a:r>
              <a:rPr lang="tr-TR" sz="2000" dirty="0" err="1"/>
              <a:t>R</a:t>
            </a:r>
            <a:r>
              <a:rPr lang="tr-TR" sz="2000" dirty="0" err="1" smtClean="0"/>
              <a:t>eceiver</a:t>
            </a:r>
            <a:r>
              <a:rPr lang="tr-TR" sz="2000" dirty="0" smtClean="0"/>
              <a:t>(minyatür </a:t>
            </a:r>
            <a:r>
              <a:rPr lang="tr-TR" sz="2000" dirty="0"/>
              <a:t>hoparlör)</a:t>
            </a:r>
          </a:p>
          <a:p>
            <a:r>
              <a:rPr lang="tr-TR" sz="2000" dirty="0"/>
              <a:t>B</a:t>
            </a:r>
            <a:r>
              <a:rPr lang="tr-TR" sz="2000" dirty="0" smtClean="0"/>
              <a:t>atarya</a:t>
            </a:r>
            <a:endParaRPr lang="tr-TR" sz="2000" dirty="0"/>
          </a:p>
          <a:p>
            <a:r>
              <a:rPr lang="tr-TR" sz="2000" dirty="0" smtClean="0"/>
              <a:t>Bazı </a:t>
            </a:r>
            <a:r>
              <a:rPr lang="tr-TR" sz="2000" dirty="0"/>
              <a:t>işitme cihazı tiplerinde de kulak kalıpları ( yada </a:t>
            </a:r>
            <a:r>
              <a:rPr lang="tr-TR" sz="2000" dirty="0" err="1"/>
              <a:t>eardome</a:t>
            </a:r>
            <a:r>
              <a:rPr lang="tr-TR" sz="2000" dirty="0"/>
              <a:t>) bulunur.</a:t>
            </a:r>
          </a:p>
          <a:p>
            <a:endParaRPr lang="tr-TR" dirty="0"/>
          </a:p>
        </p:txBody>
      </p:sp>
      <p:pic>
        <p:nvPicPr>
          <p:cNvPr id="4" name="Resim 3"/>
          <p:cNvPicPr>
            <a:picLocks noChangeAspect="1"/>
          </p:cNvPicPr>
          <p:nvPr/>
        </p:nvPicPr>
        <p:blipFill>
          <a:blip r:embed="rId2"/>
          <a:stretch>
            <a:fillRect/>
          </a:stretch>
        </p:blipFill>
        <p:spPr>
          <a:xfrm>
            <a:off x="9401011" y="2651758"/>
            <a:ext cx="2181389" cy="1903231"/>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241" y="2651758"/>
            <a:ext cx="2341418" cy="1774356"/>
          </a:xfrm>
          <a:prstGeom prst="rect">
            <a:avLst/>
          </a:prstGeom>
        </p:spPr>
      </p:pic>
    </p:spTree>
    <p:extLst>
      <p:ext uri="{BB962C8B-B14F-4D97-AF65-F5344CB8AC3E}">
        <p14:creationId xmlns:p14="http://schemas.microsoft.com/office/powerpoint/2010/main" val="434911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dirty="0" smtClean="0">
                <a:latin typeface="Times New Roman" panose="02020603050405020304" pitchFamily="18" charset="0"/>
                <a:cs typeface="Times New Roman" panose="02020603050405020304" pitchFamily="18" charset="0"/>
              </a:rPr>
              <a:t/>
            </a:r>
            <a:br>
              <a:rPr lang="tr-TR" sz="4000" dirty="0" smtClean="0">
                <a:latin typeface="Times New Roman" panose="02020603050405020304" pitchFamily="18" charset="0"/>
                <a:cs typeface="Times New Roman" panose="02020603050405020304" pitchFamily="18" charset="0"/>
              </a:rPr>
            </a:br>
            <a:r>
              <a:rPr lang="tr-TR" sz="3600" b="1" dirty="0" smtClean="0">
                <a:latin typeface="Times New Roman" panose="02020603050405020304" pitchFamily="18" charset="0"/>
                <a:cs typeface="Times New Roman" panose="02020603050405020304" pitchFamily="18" charset="0"/>
              </a:rPr>
              <a:t>HAFİF </a:t>
            </a:r>
            <a:r>
              <a:rPr lang="tr-TR" sz="3600" b="1" dirty="0">
                <a:latin typeface="Times New Roman" panose="02020603050405020304" pitchFamily="18" charset="0"/>
                <a:cs typeface="Times New Roman" panose="02020603050405020304" pitchFamily="18" charset="0"/>
              </a:rPr>
              <a:t>DERECEDE İŞİTME KAYIPLARI </a:t>
            </a:r>
            <a:r>
              <a:rPr lang="tr-TR" sz="3600" b="1" dirty="0" smtClean="0">
                <a:latin typeface="Times New Roman" panose="02020603050405020304" pitchFamily="18" charset="0"/>
                <a:cs typeface="Times New Roman" panose="02020603050405020304" pitchFamily="18" charset="0"/>
              </a:rPr>
              <a:t/>
            </a:r>
            <a:br>
              <a:rPr lang="tr-TR" sz="3600" b="1" dirty="0" smtClean="0">
                <a:latin typeface="Times New Roman" panose="02020603050405020304" pitchFamily="18" charset="0"/>
                <a:cs typeface="Times New Roman" panose="02020603050405020304" pitchFamily="18" charset="0"/>
              </a:rPr>
            </a:br>
            <a:r>
              <a:rPr lang="tr-TR" sz="3600" b="1" dirty="0" smtClean="0">
                <a:latin typeface="Times New Roman" panose="02020603050405020304" pitchFamily="18" charset="0"/>
                <a:cs typeface="Times New Roman" panose="02020603050405020304" pitchFamily="18" charset="0"/>
              </a:rPr>
              <a:t>(</a:t>
            </a:r>
            <a:r>
              <a:rPr lang="tr-TR" sz="3600" b="1" dirty="0">
                <a:latin typeface="Times New Roman" panose="02020603050405020304" pitchFamily="18" charset="0"/>
                <a:cs typeface="Times New Roman" panose="02020603050405020304" pitchFamily="18" charset="0"/>
              </a:rPr>
              <a:t>26 -40 </a:t>
            </a:r>
            <a:r>
              <a:rPr lang="tr-TR" sz="3600" b="1" dirty="0" err="1">
                <a:latin typeface="Times New Roman" panose="02020603050405020304" pitchFamily="18" charset="0"/>
                <a:cs typeface="Times New Roman" panose="02020603050405020304" pitchFamily="18" charset="0"/>
              </a:rPr>
              <a:t>dB</a:t>
            </a:r>
            <a:r>
              <a:rPr lang="tr-TR" sz="3600" b="1" dirty="0">
                <a:latin typeface="Times New Roman" panose="02020603050405020304" pitchFamily="18" charset="0"/>
                <a:cs typeface="Times New Roman" panose="02020603050405020304" pitchFamily="18" charset="0"/>
              </a:rPr>
              <a:t>)</a:t>
            </a:r>
            <a:r>
              <a:rPr lang="tr-TR" dirty="0"/>
              <a:t/>
            </a:r>
            <a:br>
              <a:rPr lang="tr-TR" dirty="0"/>
            </a:br>
            <a:endParaRPr lang="tr-TR" dirty="0"/>
          </a:p>
        </p:txBody>
      </p:sp>
      <p:sp>
        <p:nvSpPr>
          <p:cNvPr id="3" name="İçerik Yer Tutucusu 2"/>
          <p:cNvSpPr>
            <a:spLocks noGrp="1"/>
          </p:cNvSpPr>
          <p:nvPr>
            <p:ph idx="1"/>
          </p:nvPr>
        </p:nvSpPr>
        <p:spPr/>
        <p:txBody>
          <a:bodyPr/>
          <a:lstStyle/>
          <a:p>
            <a:r>
              <a:rPr lang="tr-TR" sz="2400" dirty="0" smtClean="0">
                <a:latin typeface="Times New Roman" panose="02020603050405020304" pitchFamily="18" charset="0"/>
                <a:cs typeface="Times New Roman" panose="02020603050405020304" pitchFamily="18" charset="0"/>
              </a:rPr>
              <a:t>Ortamın </a:t>
            </a:r>
            <a:r>
              <a:rPr lang="tr-TR" sz="2400" dirty="0">
                <a:latin typeface="Times New Roman" panose="02020603050405020304" pitchFamily="18" charset="0"/>
                <a:cs typeface="Times New Roman" panose="02020603050405020304" pitchFamily="18" charset="0"/>
              </a:rPr>
              <a:t>gürültülü olması ve uzak mesafeli konuşmalardan olumsuz etkilenirler</a:t>
            </a:r>
          </a:p>
          <a:p>
            <a:r>
              <a:rPr lang="tr-TR" sz="2400" dirty="0" smtClean="0">
                <a:latin typeface="Times New Roman" panose="02020603050405020304" pitchFamily="18" charset="0"/>
                <a:cs typeface="Times New Roman" panose="02020603050405020304" pitchFamily="18" charset="0"/>
              </a:rPr>
              <a:t>30 </a:t>
            </a:r>
            <a:r>
              <a:rPr lang="tr-TR" sz="2400" dirty="0" err="1" smtClean="0">
                <a:latin typeface="Times New Roman" panose="02020603050405020304" pitchFamily="18" charset="0"/>
                <a:cs typeface="Times New Roman" panose="02020603050405020304" pitchFamily="18" charset="0"/>
              </a:rPr>
              <a:t>dB</a:t>
            </a:r>
            <a:r>
              <a:rPr lang="tr-TR" sz="2400" dirty="0" smtClean="0">
                <a:latin typeface="Times New Roman" panose="02020603050405020304" pitchFamily="18" charset="0"/>
                <a:cs typeface="Times New Roman" panose="02020603050405020304" pitchFamily="18" charset="0"/>
              </a:rPr>
              <a:t> kaybı </a:t>
            </a:r>
            <a:r>
              <a:rPr lang="tr-TR" sz="2400" dirty="0">
                <a:latin typeface="Times New Roman" panose="02020603050405020304" pitchFamily="18" charset="0"/>
                <a:cs typeface="Times New Roman" panose="02020603050405020304" pitchFamily="18" charset="0"/>
              </a:rPr>
              <a:t>olan bir çocuk konuşmaların yaklaşık  % </a:t>
            </a:r>
            <a:r>
              <a:rPr lang="tr-TR" sz="2400" dirty="0" smtClean="0">
                <a:latin typeface="Times New Roman" panose="02020603050405020304" pitchFamily="18" charset="0"/>
                <a:cs typeface="Times New Roman" panose="02020603050405020304" pitchFamily="18" charset="0"/>
              </a:rPr>
              <a:t>25-40’ını kaçırır </a:t>
            </a:r>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35 </a:t>
            </a:r>
            <a:r>
              <a:rPr lang="tr-TR" sz="2400" dirty="0">
                <a:latin typeface="Times New Roman" panose="02020603050405020304" pitchFamily="18" charset="0"/>
                <a:cs typeface="Times New Roman" panose="02020603050405020304" pitchFamily="18" charset="0"/>
              </a:rPr>
              <a:t>–40 </a:t>
            </a:r>
            <a:r>
              <a:rPr lang="tr-TR" sz="2400" dirty="0" err="1">
                <a:latin typeface="Times New Roman" panose="02020603050405020304" pitchFamily="18" charset="0"/>
                <a:cs typeface="Times New Roman" panose="02020603050405020304" pitchFamily="18" charset="0"/>
              </a:rPr>
              <a:t>dB</a:t>
            </a:r>
            <a:r>
              <a:rPr lang="tr-TR" sz="2400" dirty="0">
                <a:latin typeface="Times New Roman" panose="02020603050405020304" pitchFamily="18" charset="0"/>
                <a:cs typeface="Times New Roman" panose="02020603050405020304" pitchFamily="18" charset="0"/>
              </a:rPr>
              <a:t>  kayıp konuşmacının görüş hizasında olunmadığı durumlarda konuşmaların %50’ si kaçırılabilir. </a:t>
            </a:r>
          </a:p>
          <a:p>
            <a:endParaRPr lang="tr-TR" dirty="0"/>
          </a:p>
        </p:txBody>
      </p:sp>
      <p:pic>
        <p:nvPicPr>
          <p:cNvPr id="4" name="Picture 2" descr="C:\Users\Deniz\Desktop\httplisteningandspokenlanguage.orgSpeechBanan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73492" y="3142211"/>
            <a:ext cx="3076614" cy="2792760"/>
          </a:xfrm>
          <a:prstGeom prst="rect">
            <a:avLst/>
          </a:prstGeom>
        </p:spPr>
      </p:pic>
    </p:spTree>
    <p:extLst>
      <p:ext uri="{BB962C8B-B14F-4D97-AF65-F5344CB8AC3E}">
        <p14:creationId xmlns:p14="http://schemas.microsoft.com/office/powerpoint/2010/main" val="2016118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rgbClr val="FF0000"/>
                </a:solidFill>
                <a:latin typeface="Calibri" panose="020F0502020204030204" pitchFamily="34" charset="0"/>
                <a:cs typeface="Calibri" panose="020F0502020204030204" pitchFamily="34" charset="0"/>
              </a:rPr>
              <a:t>NELER YAPILIR </a:t>
            </a:r>
            <a:r>
              <a:rPr lang="tr-TR" dirty="0" smtClean="0">
                <a:solidFill>
                  <a:srgbClr val="FF0000"/>
                </a:solidFill>
                <a:latin typeface="Calibri" panose="020F0502020204030204" pitchFamily="34" charset="0"/>
                <a:cs typeface="Calibri" panose="020F0502020204030204" pitchFamily="34" charset="0"/>
              </a:rPr>
              <a:t>?</a:t>
            </a:r>
            <a:endParaRPr lang="tr-TR" dirty="0">
              <a:solidFill>
                <a:srgbClr val="FF0000"/>
              </a:solidFill>
              <a:latin typeface="Calibri" panose="020F0502020204030204" pitchFamily="34" charset="0"/>
              <a:cs typeface="Calibri" panose="020F0502020204030204" pitchFamily="34" charset="0"/>
            </a:endParaRPr>
          </a:p>
          <a:p>
            <a:r>
              <a:rPr lang="tr-TR" sz="2400" dirty="0" smtClean="0">
                <a:latin typeface="Times New Roman" panose="02020603050405020304" pitchFamily="18" charset="0"/>
                <a:cs typeface="Times New Roman" panose="02020603050405020304" pitchFamily="18" charset="0"/>
              </a:rPr>
              <a:t>İşitme </a:t>
            </a:r>
            <a:r>
              <a:rPr lang="tr-TR" sz="2400" dirty="0">
                <a:latin typeface="Times New Roman" panose="02020603050405020304" pitchFamily="18" charset="0"/>
                <a:cs typeface="Times New Roman" panose="02020603050405020304" pitchFamily="18" charset="0"/>
              </a:rPr>
              <a:t>cihazı kullanılması gerekli ve yararlıdır.</a:t>
            </a:r>
          </a:p>
          <a:p>
            <a:r>
              <a:rPr lang="tr-TR" sz="2400" dirty="0" smtClean="0">
                <a:latin typeface="Times New Roman" panose="02020603050405020304" pitchFamily="18" charset="0"/>
                <a:cs typeface="Times New Roman" panose="02020603050405020304" pitchFamily="18" charset="0"/>
              </a:rPr>
              <a:t>Okul </a:t>
            </a:r>
            <a:r>
              <a:rPr lang="tr-TR" sz="2400" dirty="0">
                <a:latin typeface="Times New Roman" panose="02020603050405020304" pitchFamily="18" charset="0"/>
                <a:cs typeface="Times New Roman" panose="02020603050405020304" pitchFamily="18" charset="0"/>
              </a:rPr>
              <a:t>dönemindeki çocuklarda; </a:t>
            </a:r>
          </a:p>
          <a:p>
            <a:pPr marL="0" indent="0">
              <a:buNone/>
            </a:pPr>
            <a:r>
              <a:rPr lang="tr-TR" sz="2400" dirty="0" smtClean="0">
                <a:latin typeface="Times New Roman" panose="02020603050405020304" pitchFamily="18" charset="0"/>
                <a:cs typeface="Times New Roman" panose="02020603050405020304" pitchFamily="18" charset="0"/>
              </a:rPr>
              <a:t>			sınıf </a:t>
            </a:r>
            <a:r>
              <a:rPr lang="tr-TR" sz="2400" dirty="0">
                <a:latin typeface="Times New Roman" panose="02020603050405020304" pitchFamily="18" charset="0"/>
                <a:cs typeface="Times New Roman" panose="02020603050405020304" pitchFamily="18" charset="0"/>
              </a:rPr>
              <a:t>öğretmeni,</a:t>
            </a:r>
          </a:p>
          <a:p>
            <a:pPr marL="0" indent="0">
              <a:buNone/>
            </a:pPr>
            <a:r>
              <a:rPr lang="tr-TR" sz="2400" dirty="0" smtClean="0">
                <a:latin typeface="Times New Roman" panose="02020603050405020304" pitchFamily="18" charset="0"/>
                <a:cs typeface="Times New Roman" panose="02020603050405020304" pitchFamily="18" charset="0"/>
              </a:rPr>
              <a:t>			sınıf  </a:t>
            </a:r>
            <a:r>
              <a:rPr lang="tr-TR" sz="2400" dirty="0">
                <a:latin typeface="Times New Roman" panose="02020603050405020304" pitchFamily="18" charset="0"/>
                <a:cs typeface="Times New Roman" panose="02020603050405020304" pitchFamily="18" charset="0"/>
              </a:rPr>
              <a:t>içindeki diğer çocuklar, </a:t>
            </a:r>
          </a:p>
          <a:p>
            <a:pPr marL="0" indent="0">
              <a:buNone/>
            </a:pPr>
            <a:r>
              <a:rPr lang="tr-TR" sz="2400" dirty="0" smtClean="0">
                <a:latin typeface="Times New Roman" panose="02020603050405020304" pitchFamily="18" charset="0"/>
                <a:cs typeface="Times New Roman" panose="02020603050405020304" pitchFamily="18" charset="0"/>
              </a:rPr>
              <a:t>işitme </a:t>
            </a:r>
            <a:r>
              <a:rPr lang="tr-TR" sz="2400" dirty="0">
                <a:latin typeface="Times New Roman" panose="02020603050405020304" pitchFamily="18" charset="0"/>
                <a:cs typeface="Times New Roman" panose="02020603050405020304" pitchFamily="18" charset="0"/>
              </a:rPr>
              <a:t>kaybı etkileri ve yaklaşım prensipleri hakkında bilgilendirilmeli.</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3142" y="766690"/>
            <a:ext cx="3873731" cy="2935562"/>
          </a:xfrm>
          <a:prstGeom prst="rect">
            <a:avLst/>
          </a:prstGeom>
        </p:spPr>
      </p:pic>
    </p:spTree>
    <p:extLst>
      <p:ext uri="{BB962C8B-B14F-4D97-AF65-F5344CB8AC3E}">
        <p14:creationId xmlns:p14="http://schemas.microsoft.com/office/powerpoint/2010/main" val="3465519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sz="3600" b="1" dirty="0" smtClean="0">
                <a:latin typeface="Times New Roman" panose="02020603050405020304" pitchFamily="18" charset="0"/>
                <a:cs typeface="Times New Roman" panose="02020603050405020304" pitchFamily="18" charset="0"/>
              </a:rPr>
              <a:t>ORTA </a:t>
            </a:r>
            <a:r>
              <a:rPr lang="tr-TR" sz="3600" b="1" dirty="0">
                <a:latin typeface="Times New Roman" panose="02020603050405020304" pitchFamily="18" charset="0"/>
                <a:cs typeface="Times New Roman" panose="02020603050405020304" pitchFamily="18" charset="0"/>
              </a:rPr>
              <a:t>–ORTA İLERİ DERECE İŞİTME KAYIPLARI </a:t>
            </a:r>
            <a:r>
              <a:rPr lang="tr-TR" sz="3600" b="1" dirty="0" smtClean="0">
                <a:latin typeface="Times New Roman" panose="02020603050405020304" pitchFamily="18" charset="0"/>
                <a:cs typeface="Times New Roman" panose="02020603050405020304" pitchFamily="18" charset="0"/>
              </a:rPr>
              <a:t/>
            </a:r>
            <a:br>
              <a:rPr lang="tr-TR" sz="3600" b="1" dirty="0" smtClean="0">
                <a:latin typeface="Times New Roman" panose="02020603050405020304" pitchFamily="18" charset="0"/>
                <a:cs typeface="Times New Roman" panose="02020603050405020304" pitchFamily="18" charset="0"/>
              </a:rPr>
            </a:br>
            <a:r>
              <a:rPr lang="tr-TR" sz="3600" b="1" dirty="0" smtClean="0">
                <a:latin typeface="Times New Roman" panose="02020603050405020304" pitchFamily="18" charset="0"/>
                <a:cs typeface="Times New Roman" panose="02020603050405020304" pitchFamily="18" charset="0"/>
              </a:rPr>
              <a:t>( </a:t>
            </a:r>
            <a:r>
              <a:rPr lang="tr-TR" sz="3600" b="1" dirty="0">
                <a:latin typeface="Times New Roman" panose="02020603050405020304" pitchFamily="18" charset="0"/>
                <a:cs typeface="Times New Roman" panose="02020603050405020304" pitchFamily="18" charset="0"/>
              </a:rPr>
              <a:t>41-70 </a:t>
            </a:r>
            <a:r>
              <a:rPr lang="tr-TR" sz="3600" b="1" dirty="0" err="1">
                <a:latin typeface="Times New Roman" panose="02020603050405020304" pitchFamily="18" charset="0"/>
                <a:cs typeface="Times New Roman" panose="02020603050405020304" pitchFamily="18" charset="0"/>
              </a:rPr>
              <a:t>dB</a:t>
            </a:r>
            <a:r>
              <a:rPr lang="tr-TR" sz="3600" b="1" dirty="0">
                <a:latin typeface="Times New Roman" panose="02020603050405020304" pitchFamily="18" charset="0"/>
                <a:cs typeface="Times New Roman" panose="02020603050405020304" pitchFamily="18" charset="0"/>
              </a:rPr>
              <a:t> )</a:t>
            </a:r>
            <a:r>
              <a:rPr lang="tr-TR" dirty="0"/>
              <a:t/>
            </a:r>
            <a:br>
              <a:rPr lang="tr-TR" dirty="0"/>
            </a:br>
            <a:endParaRPr lang="tr-TR" dirty="0"/>
          </a:p>
        </p:txBody>
      </p:sp>
      <p:sp>
        <p:nvSpPr>
          <p:cNvPr id="3" name="İçerik Yer Tutucusu 2"/>
          <p:cNvSpPr>
            <a:spLocks noGrp="1"/>
          </p:cNvSpPr>
          <p:nvPr>
            <p:ph idx="1"/>
          </p:nvPr>
        </p:nvSpPr>
        <p:spPr/>
        <p:txBody>
          <a:bodyPr/>
          <a:lstStyle/>
          <a:p>
            <a:r>
              <a:rPr lang="tr-TR" sz="2400" dirty="0" smtClean="0">
                <a:solidFill>
                  <a:schemeClr val="accent2"/>
                </a:solidFill>
                <a:latin typeface="Times New Roman" panose="02020603050405020304" pitchFamily="18" charset="0"/>
                <a:cs typeface="Times New Roman" panose="02020603050405020304" pitchFamily="18" charset="0"/>
              </a:rPr>
              <a:t>40 </a:t>
            </a:r>
            <a:r>
              <a:rPr lang="tr-TR" sz="2400" dirty="0" err="1">
                <a:solidFill>
                  <a:schemeClr val="accent2"/>
                </a:solidFill>
                <a:latin typeface="Times New Roman" panose="02020603050405020304" pitchFamily="18" charset="0"/>
                <a:cs typeface="Times New Roman" panose="02020603050405020304" pitchFamily="18" charset="0"/>
              </a:rPr>
              <a:t>dB</a:t>
            </a:r>
            <a:r>
              <a:rPr lang="tr-TR" sz="2400" dirty="0">
                <a:solidFill>
                  <a:schemeClr val="accent2"/>
                </a:solidFill>
                <a:latin typeface="Times New Roman" panose="02020603050405020304" pitchFamily="18" charset="0"/>
                <a:cs typeface="Times New Roman" panose="02020603050405020304" pitchFamily="18" charset="0"/>
              </a:rPr>
              <a:t>’ </a:t>
            </a:r>
            <a:r>
              <a:rPr lang="tr-TR" sz="2400" dirty="0" err="1">
                <a:solidFill>
                  <a:schemeClr val="accent2"/>
                </a:solidFill>
                <a:latin typeface="Times New Roman" panose="02020603050405020304" pitchFamily="18" charset="0"/>
                <a:cs typeface="Times New Roman" panose="02020603050405020304" pitchFamily="18" charset="0"/>
              </a:rPr>
              <a:t>lik</a:t>
            </a:r>
            <a:r>
              <a:rPr lang="tr-TR" sz="2400" dirty="0">
                <a:solidFill>
                  <a:schemeClr val="accent2"/>
                </a:solidFill>
                <a:latin typeface="Times New Roman" panose="02020603050405020304" pitchFamily="18" charset="0"/>
                <a:cs typeface="Times New Roman" panose="02020603050405020304" pitchFamily="18" charset="0"/>
              </a:rPr>
              <a:t> bir işitme kaybında çocuk </a:t>
            </a:r>
            <a:endParaRPr lang="tr-TR" sz="2400" dirty="0" smtClean="0">
              <a:solidFill>
                <a:schemeClr val="accent2"/>
              </a:solidFill>
              <a:latin typeface="Times New Roman" panose="02020603050405020304" pitchFamily="18" charset="0"/>
              <a:cs typeface="Times New Roman" panose="02020603050405020304" pitchFamily="18" charset="0"/>
            </a:endParaRPr>
          </a:p>
          <a:p>
            <a:pPr marL="0" indent="0">
              <a:buNone/>
            </a:pPr>
            <a:r>
              <a:rPr lang="tr-TR" sz="2400" dirty="0" smtClean="0">
                <a:latin typeface="Times New Roman" panose="02020603050405020304" pitchFamily="18" charset="0"/>
                <a:cs typeface="Times New Roman" panose="02020603050405020304" pitchFamily="18" charset="0"/>
              </a:rPr>
              <a:t>İşitme </a:t>
            </a:r>
            <a:r>
              <a:rPr lang="tr-TR" sz="2400" dirty="0">
                <a:latin typeface="Times New Roman" panose="02020603050405020304" pitchFamily="18" charset="0"/>
                <a:cs typeface="Times New Roman" panose="02020603050405020304" pitchFamily="18" charset="0"/>
              </a:rPr>
              <a:t>cihazı olmadan, konuşma seslerinin yaklaşık % 50-80’ ini </a:t>
            </a:r>
          </a:p>
          <a:p>
            <a:endParaRPr lang="tr-TR" sz="2400" dirty="0" smtClean="0">
              <a:latin typeface="Times New Roman" panose="02020603050405020304" pitchFamily="18" charset="0"/>
              <a:cs typeface="Times New Roman" panose="02020603050405020304" pitchFamily="18" charset="0"/>
            </a:endParaRPr>
          </a:p>
          <a:p>
            <a:r>
              <a:rPr lang="tr-TR" sz="2400" dirty="0" smtClean="0">
                <a:solidFill>
                  <a:srgbClr val="00B050"/>
                </a:solidFill>
                <a:latin typeface="Times New Roman" panose="02020603050405020304" pitchFamily="18" charset="0"/>
                <a:cs typeface="Times New Roman" panose="02020603050405020304" pitchFamily="18" charset="0"/>
              </a:rPr>
              <a:t>50 </a:t>
            </a:r>
            <a:r>
              <a:rPr lang="tr-TR" sz="2400" dirty="0" err="1">
                <a:solidFill>
                  <a:srgbClr val="00B050"/>
                </a:solidFill>
                <a:latin typeface="Times New Roman" panose="02020603050405020304" pitchFamily="18" charset="0"/>
                <a:cs typeface="Times New Roman" panose="02020603050405020304" pitchFamily="18" charset="0"/>
              </a:rPr>
              <a:t>dB</a:t>
            </a:r>
            <a:r>
              <a:rPr lang="tr-TR" sz="2400" dirty="0">
                <a:solidFill>
                  <a:srgbClr val="00B050"/>
                </a:solidFill>
                <a:latin typeface="Times New Roman" panose="02020603050405020304" pitchFamily="18" charset="0"/>
                <a:cs typeface="Times New Roman" panose="02020603050405020304" pitchFamily="18" charset="0"/>
              </a:rPr>
              <a:t>’ </a:t>
            </a:r>
            <a:r>
              <a:rPr lang="tr-TR" sz="2400" dirty="0" err="1">
                <a:solidFill>
                  <a:srgbClr val="00B050"/>
                </a:solidFill>
                <a:latin typeface="Times New Roman" panose="02020603050405020304" pitchFamily="18" charset="0"/>
                <a:cs typeface="Times New Roman" panose="02020603050405020304" pitchFamily="18" charset="0"/>
              </a:rPr>
              <a:t>lik</a:t>
            </a:r>
            <a:r>
              <a:rPr lang="tr-TR" sz="2400" dirty="0">
                <a:solidFill>
                  <a:srgbClr val="00B050"/>
                </a:solidFill>
                <a:latin typeface="Times New Roman" panose="02020603050405020304" pitchFamily="18" charset="0"/>
                <a:cs typeface="Times New Roman" panose="02020603050405020304" pitchFamily="18" charset="0"/>
              </a:rPr>
              <a:t> işitme kaybında </a:t>
            </a:r>
            <a:r>
              <a:rPr lang="tr-TR" sz="2400" dirty="0" smtClean="0">
                <a:solidFill>
                  <a:srgbClr val="00B050"/>
                </a:solidFill>
                <a:latin typeface="Times New Roman" panose="02020603050405020304" pitchFamily="18" charset="0"/>
                <a:cs typeface="Times New Roman" panose="02020603050405020304" pitchFamily="18" charset="0"/>
              </a:rPr>
              <a:t> </a:t>
            </a:r>
            <a:endParaRPr lang="tr-TR" sz="2400" dirty="0">
              <a:solidFill>
                <a:srgbClr val="00B050"/>
              </a:solidFill>
              <a:latin typeface="Times New Roman" panose="02020603050405020304" pitchFamily="18" charset="0"/>
              <a:cs typeface="Times New Roman" panose="02020603050405020304" pitchFamily="18" charset="0"/>
            </a:endParaRPr>
          </a:p>
          <a:p>
            <a:pPr marL="0" indent="0">
              <a:buNone/>
            </a:pPr>
            <a:r>
              <a:rPr lang="tr-TR" sz="2400" dirty="0" smtClean="0">
                <a:latin typeface="Times New Roman" panose="02020603050405020304" pitchFamily="18" charset="0"/>
                <a:cs typeface="Times New Roman" panose="02020603050405020304" pitchFamily="18" charset="0"/>
              </a:rPr>
              <a:t>Yaklaşık </a:t>
            </a:r>
            <a:r>
              <a:rPr lang="tr-TR" sz="2400" dirty="0">
                <a:latin typeface="Times New Roman" panose="02020603050405020304" pitchFamily="18" charset="0"/>
                <a:cs typeface="Times New Roman" panose="02020603050405020304" pitchFamily="18" charset="0"/>
              </a:rPr>
              <a:t>% 80-100’ünü </a:t>
            </a:r>
          </a:p>
          <a:p>
            <a:endParaRPr lang="tr-TR" sz="2400" dirty="0" smtClean="0">
              <a:latin typeface="Times New Roman" panose="02020603050405020304" pitchFamily="18" charset="0"/>
              <a:cs typeface="Times New Roman" panose="02020603050405020304" pitchFamily="18" charset="0"/>
            </a:endParaRPr>
          </a:p>
          <a:p>
            <a:r>
              <a:rPr lang="tr-TR" sz="2400" dirty="0" smtClean="0">
                <a:solidFill>
                  <a:srgbClr val="FF0000"/>
                </a:solidFill>
                <a:latin typeface="Times New Roman" panose="02020603050405020304" pitchFamily="18" charset="0"/>
                <a:cs typeface="Times New Roman" panose="02020603050405020304" pitchFamily="18" charset="0"/>
              </a:rPr>
              <a:t>55 </a:t>
            </a:r>
            <a:r>
              <a:rPr lang="tr-TR" sz="2400" dirty="0" err="1">
                <a:solidFill>
                  <a:srgbClr val="FF0000"/>
                </a:solidFill>
                <a:latin typeface="Times New Roman" panose="02020603050405020304" pitchFamily="18" charset="0"/>
                <a:cs typeface="Times New Roman" panose="02020603050405020304" pitchFamily="18" charset="0"/>
              </a:rPr>
              <a:t>dB</a:t>
            </a:r>
            <a:r>
              <a:rPr lang="tr-TR" sz="2400" dirty="0">
                <a:solidFill>
                  <a:srgbClr val="FF0000"/>
                </a:solidFill>
                <a:latin typeface="Times New Roman" panose="02020603050405020304" pitchFamily="18" charset="0"/>
                <a:cs typeface="Times New Roman" panose="02020603050405020304" pitchFamily="18" charset="0"/>
              </a:rPr>
              <a:t>’ </a:t>
            </a:r>
            <a:r>
              <a:rPr lang="tr-TR" sz="2400" dirty="0" err="1">
                <a:solidFill>
                  <a:srgbClr val="FF0000"/>
                </a:solidFill>
                <a:latin typeface="Times New Roman" panose="02020603050405020304" pitchFamily="18" charset="0"/>
                <a:cs typeface="Times New Roman" panose="02020603050405020304" pitchFamily="18" charset="0"/>
              </a:rPr>
              <a:t>lik</a:t>
            </a:r>
            <a:r>
              <a:rPr lang="tr-TR" sz="2400" dirty="0">
                <a:solidFill>
                  <a:srgbClr val="FF0000"/>
                </a:solidFill>
                <a:latin typeface="Times New Roman" panose="02020603050405020304" pitchFamily="18" charset="0"/>
                <a:cs typeface="Times New Roman" panose="02020603050405020304" pitchFamily="18" charset="0"/>
              </a:rPr>
              <a:t> işitme kaybında </a:t>
            </a:r>
            <a:r>
              <a:rPr lang="tr-TR" sz="2400" dirty="0" smtClean="0">
                <a:solidFill>
                  <a:srgbClr val="FF0000"/>
                </a:solidFill>
                <a:latin typeface="Times New Roman" panose="02020603050405020304" pitchFamily="18" charset="0"/>
                <a:cs typeface="Times New Roman" panose="02020603050405020304" pitchFamily="18" charset="0"/>
              </a:rPr>
              <a:t> </a:t>
            </a:r>
            <a:endParaRPr lang="tr-TR" sz="2400" dirty="0">
              <a:solidFill>
                <a:srgbClr val="FF0000"/>
              </a:solidFill>
              <a:latin typeface="Times New Roman" panose="02020603050405020304" pitchFamily="18" charset="0"/>
              <a:cs typeface="Times New Roman" panose="02020603050405020304" pitchFamily="18" charset="0"/>
            </a:endParaRPr>
          </a:p>
          <a:p>
            <a:pPr marL="0" indent="0">
              <a:buNone/>
            </a:pPr>
            <a:r>
              <a:rPr lang="tr-TR" sz="2400" dirty="0" smtClean="0">
                <a:latin typeface="Times New Roman" panose="02020603050405020304" pitchFamily="18" charset="0"/>
                <a:cs typeface="Times New Roman" panose="02020603050405020304" pitchFamily="18" charset="0"/>
              </a:rPr>
              <a:t>Tamamına </a:t>
            </a:r>
            <a:r>
              <a:rPr lang="tr-TR" sz="2400" dirty="0">
                <a:latin typeface="Times New Roman" panose="02020603050405020304" pitchFamily="18" charset="0"/>
                <a:cs typeface="Times New Roman" panose="02020603050405020304" pitchFamily="18" charset="0"/>
              </a:rPr>
              <a:t>yakınını kaçırabilir</a:t>
            </a:r>
          </a:p>
          <a:p>
            <a:endParaRPr lang="tr-TR" dirty="0"/>
          </a:p>
        </p:txBody>
      </p:sp>
    </p:spTree>
    <p:extLst>
      <p:ext uri="{BB962C8B-B14F-4D97-AF65-F5344CB8AC3E}">
        <p14:creationId xmlns:p14="http://schemas.microsoft.com/office/powerpoint/2010/main" val="3823555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pPr marL="0" indent="0">
              <a:buNone/>
            </a:pPr>
            <a:r>
              <a:rPr lang="tr-TR" dirty="0">
                <a:solidFill>
                  <a:srgbClr val="FF0000"/>
                </a:solidFill>
                <a:latin typeface="Calibri" panose="020F0502020204030204" pitchFamily="34" charset="0"/>
                <a:cs typeface="Calibri" panose="020F0502020204030204" pitchFamily="34" charset="0"/>
              </a:rPr>
              <a:t>NELER YAPILIR </a:t>
            </a:r>
            <a:r>
              <a:rPr lang="tr-TR" dirty="0" smtClean="0">
                <a:solidFill>
                  <a:srgbClr val="FF0000"/>
                </a:solidFill>
                <a:latin typeface="Calibri" panose="020F0502020204030204" pitchFamily="34" charset="0"/>
                <a:cs typeface="Calibri" panose="020F0502020204030204" pitchFamily="34" charset="0"/>
              </a:rPr>
              <a:t>?</a:t>
            </a:r>
            <a:endParaRPr lang="tr-TR" dirty="0">
              <a:solidFill>
                <a:srgbClr val="FF0000"/>
              </a:solidFill>
              <a:latin typeface="Calibri" panose="020F0502020204030204" pitchFamily="34" charset="0"/>
              <a:cs typeface="Calibri" panose="020F0502020204030204" pitchFamily="34" charset="0"/>
            </a:endParaRPr>
          </a:p>
          <a:p>
            <a:r>
              <a:rPr lang="tr-TR" sz="2400" dirty="0" smtClean="0">
                <a:latin typeface="Times New Roman" panose="02020603050405020304" pitchFamily="18" charset="0"/>
                <a:cs typeface="Times New Roman" panose="02020603050405020304" pitchFamily="18" charset="0"/>
              </a:rPr>
              <a:t>İşitme </a:t>
            </a:r>
            <a:r>
              <a:rPr lang="tr-TR" sz="2400" dirty="0">
                <a:latin typeface="Times New Roman" panose="02020603050405020304" pitchFamily="18" charset="0"/>
                <a:cs typeface="Times New Roman" panose="02020603050405020304" pitchFamily="18" charset="0"/>
              </a:rPr>
              <a:t>cihazı kullanımı mutlaka gereklidir.</a:t>
            </a:r>
          </a:p>
          <a:p>
            <a:r>
              <a:rPr lang="tr-TR" sz="2400" dirty="0" smtClean="0">
                <a:latin typeface="Times New Roman" panose="02020603050405020304" pitchFamily="18" charset="0"/>
                <a:cs typeface="Times New Roman" panose="02020603050405020304" pitchFamily="18" charset="0"/>
              </a:rPr>
              <a:t>Çocuk </a:t>
            </a:r>
            <a:r>
              <a:rPr lang="tr-TR" sz="2400" dirty="0">
                <a:latin typeface="Times New Roman" panose="02020603050405020304" pitchFamily="18" charset="0"/>
                <a:cs typeface="Times New Roman" panose="02020603050405020304" pitchFamily="18" charset="0"/>
              </a:rPr>
              <a:t>ve ailesi; </a:t>
            </a:r>
          </a:p>
          <a:p>
            <a:pPr marL="0" indent="0">
              <a:buNone/>
            </a:pPr>
            <a:r>
              <a:rPr lang="tr-TR" sz="2400" dirty="0" smtClean="0">
                <a:latin typeface="Times New Roman" panose="02020603050405020304" pitchFamily="18" charset="0"/>
                <a:cs typeface="Times New Roman" panose="02020603050405020304" pitchFamily="18" charset="0"/>
              </a:rPr>
              <a:t>		işitsel </a:t>
            </a:r>
            <a:r>
              <a:rPr lang="tr-TR" sz="2400" dirty="0">
                <a:latin typeface="Times New Roman" panose="02020603050405020304" pitchFamily="18" charset="0"/>
                <a:cs typeface="Times New Roman" panose="02020603050405020304" pitchFamily="18" charset="0"/>
              </a:rPr>
              <a:t>rehabilitasyon </a:t>
            </a:r>
          </a:p>
          <a:p>
            <a:pPr marL="0" indent="0">
              <a:buNone/>
            </a:pPr>
            <a:r>
              <a:rPr lang="tr-TR" sz="2400" dirty="0" smtClean="0">
                <a:latin typeface="Times New Roman" panose="02020603050405020304" pitchFamily="18" charset="0"/>
                <a:cs typeface="Times New Roman" panose="02020603050405020304" pitchFamily="18" charset="0"/>
              </a:rPr>
              <a:t>		danışmanlık </a:t>
            </a:r>
            <a:r>
              <a:rPr lang="tr-TR" sz="2400" dirty="0">
                <a:latin typeface="Times New Roman" panose="02020603050405020304" pitchFamily="18" charset="0"/>
                <a:cs typeface="Times New Roman" panose="02020603050405020304" pitchFamily="18" charset="0"/>
              </a:rPr>
              <a:t>programları almalıdır</a:t>
            </a:r>
          </a:p>
          <a:p>
            <a:r>
              <a:rPr lang="tr-TR" sz="2400" dirty="0" smtClean="0">
                <a:latin typeface="Times New Roman" panose="02020603050405020304" pitchFamily="18" charset="0"/>
                <a:cs typeface="Times New Roman" panose="02020603050405020304" pitchFamily="18" charset="0"/>
              </a:rPr>
              <a:t>Sınıf </a:t>
            </a:r>
            <a:r>
              <a:rPr lang="tr-TR" sz="2400" dirty="0">
                <a:latin typeface="Times New Roman" panose="02020603050405020304" pitchFamily="18" charset="0"/>
                <a:cs typeface="Times New Roman" panose="02020603050405020304" pitchFamily="18" charset="0"/>
              </a:rPr>
              <a:t>öğretmeninin bilgilendirilmesi </a:t>
            </a:r>
          </a:p>
          <a:p>
            <a:pPr marL="0" indent="0">
              <a:buNone/>
            </a:pPr>
            <a:r>
              <a:rPr lang="tr-TR" sz="2400" dirty="0" smtClean="0">
                <a:latin typeface="Times New Roman" panose="02020603050405020304" pitchFamily="18" charset="0"/>
                <a:cs typeface="Times New Roman" panose="02020603050405020304" pitchFamily="18" charset="0"/>
              </a:rPr>
              <a:t>		sınıf </a:t>
            </a:r>
            <a:r>
              <a:rPr lang="tr-TR" sz="2400" dirty="0">
                <a:latin typeface="Times New Roman" panose="02020603050405020304" pitchFamily="18" charset="0"/>
                <a:cs typeface="Times New Roman" panose="02020603050405020304" pitchFamily="18" charset="0"/>
              </a:rPr>
              <a:t>içinde tercihli oturma </a:t>
            </a:r>
          </a:p>
          <a:p>
            <a:pPr marL="0" indent="0">
              <a:buNone/>
            </a:pPr>
            <a:r>
              <a:rPr lang="tr-TR" sz="2400" dirty="0" smtClean="0">
                <a:latin typeface="Times New Roman" panose="02020603050405020304" pitchFamily="18" charset="0"/>
                <a:cs typeface="Times New Roman" panose="02020603050405020304" pitchFamily="18" charset="0"/>
              </a:rPr>
              <a:t>		yardımcı </a:t>
            </a:r>
            <a:r>
              <a:rPr lang="tr-TR" sz="2400" dirty="0">
                <a:latin typeface="Times New Roman" panose="02020603050405020304" pitchFamily="18" charset="0"/>
                <a:cs typeface="Times New Roman" panose="02020603050405020304" pitchFamily="18" charset="0"/>
              </a:rPr>
              <a:t>dinleme cihazlarının kullanılması</a:t>
            </a:r>
          </a:p>
          <a:p>
            <a:pPr marL="0" indent="0">
              <a:buNone/>
            </a:pPr>
            <a:r>
              <a:rPr lang="tr-TR" sz="2400" dirty="0">
                <a:latin typeface="Times New Roman" panose="02020603050405020304" pitchFamily="18" charset="0"/>
                <a:cs typeface="Times New Roman" panose="02020603050405020304" pitchFamily="18" charset="0"/>
              </a:rPr>
              <a:t>İşitme cihazından alınacak faydayı destekler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0769" y="2967468"/>
            <a:ext cx="3767885" cy="326709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7724" y="806334"/>
            <a:ext cx="2911235" cy="2264294"/>
          </a:xfrm>
          <a:prstGeom prst="rect">
            <a:avLst/>
          </a:prstGeom>
        </p:spPr>
      </p:pic>
    </p:spTree>
    <p:extLst>
      <p:ext uri="{BB962C8B-B14F-4D97-AF65-F5344CB8AC3E}">
        <p14:creationId xmlns:p14="http://schemas.microsoft.com/office/powerpoint/2010/main" val="557355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sz="4000" b="1" dirty="0" smtClean="0">
                <a:latin typeface="Times New Roman" panose="02020603050405020304" pitchFamily="18" charset="0"/>
                <a:cs typeface="Times New Roman" panose="02020603050405020304" pitchFamily="18" charset="0"/>
              </a:rPr>
              <a:t>İLERİ </a:t>
            </a:r>
            <a:r>
              <a:rPr lang="tr-TR" sz="4000" b="1" dirty="0">
                <a:latin typeface="Times New Roman" panose="02020603050405020304" pitchFamily="18" charset="0"/>
                <a:cs typeface="Times New Roman" panose="02020603050405020304" pitchFamily="18" charset="0"/>
              </a:rPr>
              <a:t>DERECEDE İŞİTME KAYBI </a:t>
            </a:r>
            <a:r>
              <a:rPr lang="tr-TR" sz="4000" b="1" dirty="0" smtClean="0">
                <a:latin typeface="Times New Roman" panose="02020603050405020304" pitchFamily="18" charset="0"/>
                <a:cs typeface="Times New Roman" panose="02020603050405020304" pitchFamily="18" charset="0"/>
              </a:rPr>
              <a:t/>
            </a:r>
            <a:br>
              <a:rPr lang="tr-TR" sz="4000" b="1" dirty="0" smtClean="0">
                <a:latin typeface="Times New Roman" panose="02020603050405020304" pitchFamily="18" charset="0"/>
                <a:cs typeface="Times New Roman" panose="02020603050405020304" pitchFamily="18" charset="0"/>
              </a:rPr>
            </a:br>
            <a:r>
              <a:rPr lang="tr-TR" sz="4000" b="1" dirty="0" smtClean="0">
                <a:latin typeface="Times New Roman" panose="02020603050405020304" pitchFamily="18" charset="0"/>
                <a:cs typeface="Times New Roman" panose="02020603050405020304" pitchFamily="18" charset="0"/>
              </a:rPr>
              <a:t>(</a:t>
            </a:r>
            <a:r>
              <a:rPr lang="tr-TR" sz="4000" b="1" dirty="0">
                <a:latin typeface="Times New Roman" panose="02020603050405020304" pitchFamily="18" charset="0"/>
                <a:cs typeface="Times New Roman" panose="02020603050405020304" pitchFamily="18" charset="0"/>
              </a:rPr>
              <a:t>71-90 </a:t>
            </a:r>
            <a:r>
              <a:rPr lang="tr-TR" sz="4000" b="1" dirty="0" err="1">
                <a:latin typeface="Times New Roman" panose="02020603050405020304" pitchFamily="18" charset="0"/>
                <a:cs typeface="Times New Roman" panose="02020603050405020304" pitchFamily="18" charset="0"/>
              </a:rPr>
              <a:t>dB</a:t>
            </a:r>
            <a:r>
              <a:rPr lang="tr-TR" sz="4000" b="1" dirty="0">
                <a:latin typeface="Times New Roman" panose="02020603050405020304" pitchFamily="18" charset="0"/>
                <a:cs typeface="Times New Roman" panose="02020603050405020304" pitchFamily="18" charset="0"/>
              </a:rPr>
              <a:t> )</a:t>
            </a:r>
            <a:r>
              <a:rPr lang="tr-TR" dirty="0"/>
              <a:t/>
            </a:r>
            <a:br>
              <a:rPr lang="tr-TR" dirty="0"/>
            </a:br>
            <a:endParaRPr lang="tr-TR" dirty="0"/>
          </a:p>
        </p:txBody>
      </p:sp>
      <p:sp>
        <p:nvSpPr>
          <p:cNvPr id="3" name="İçerik Yer Tutucusu 2"/>
          <p:cNvSpPr>
            <a:spLocks noGrp="1"/>
          </p:cNvSpPr>
          <p:nvPr>
            <p:ph sz="half" idx="1"/>
          </p:nvPr>
        </p:nvSpPr>
        <p:spPr/>
        <p:txBody>
          <a:bodyPr/>
          <a:lstStyle/>
          <a:p>
            <a:r>
              <a:rPr lang="tr-TR" sz="2400" dirty="0" smtClean="0">
                <a:latin typeface="Times New Roman" panose="02020603050405020304" pitchFamily="18" charset="0"/>
                <a:cs typeface="Times New Roman" panose="02020603050405020304" pitchFamily="18" charset="0"/>
              </a:rPr>
              <a:t>Sadece </a:t>
            </a:r>
            <a:r>
              <a:rPr lang="tr-TR" sz="2400" dirty="0">
                <a:latin typeface="Times New Roman" panose="02020603050405020304" pitchFamily="18" charset="0"/>
                <a:cs typeface="Times New Roman" panose="02020603050405020304" pitchFamily="18" charset="0"/>
              </a:rPr>
              <a:t>şiddetli sesleri duyar </a:t>
            </a: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Sesleri titreşim </a:t>
            </a:r>
            <a:r>
              <a:rPr lang="tr-TR" sz="2400" dirty="0" err="1">
                <a:latin typeface="Times New Roman" panose="02020603050405020304" pitchFamily="18" charset="0"/>
                <a:cs typeface="Times New Roman" panose="02020603050405020304" pitchFamily="18" charset="0"/>
              </a:rPr>
              <a:t>olarakta</a:t>
            </a:r>
            <a:r>
              <a:rPr lang="tr-TR" sz="2400" dirty="0">
                <a:latin typeface="Times New Roman" panose="02020603050405020304" pitchFamily="18" charset="0"/>
                <a:cs typeface="Times New Roman" panose="02020603050405020304" pitchFamily="18" charset="0"/>
              </a:rPr>
              <a:t> hisseder)</a:t>
            </a:r>
          </a:p>
          <a:p>
            <a:r>
              <a:rPr lang="tr-TR" sz="2400" dirty="0" smtClean="0">
                <a:latin typeface="Times New Roman" panose="02020603050405020304" pitchFamily="18" charset="0"/>
                <a:cs typeface="Times New Roman" panose="02020603050405020304" pitchFamily="18" charset="0"/>
              </a:rPr>
              <a:t>İşitme </a:t>
            </a:r>
            <a:r>
              <a:rPr lang="tr-TR" sz="2400" dirty="0">
                <a:latin typeface="Times New Roman" panose="02020603050405020304" pitchFamily="18" charset="0"/>
                <a:cs typeface="Times New Roman" panose="02020603050405020304" pitchFamily="18" charset="0"/>
              </a:rPr>
              <a:t>cihazı ile sadece çevresel sesleri ve konuşma seslerini fark edebilir.</a:t>
            </a:r>
          </a:p>
          <a:p>
            <a:r>
              <a:rPr lang="tr-TR" sz="2400" dirty="0" err="1" smtClean="0">
                <a:latin typeface="Times New Roman" panose="02020603050405020304" pitchFamily="18" charset="0"/>
                <a:cs typeface="Times New Roman" panose="02020603050405020304" pitchFamily="18" charset="0"/>
              </a:rPr>
              <a:t>Koklear</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İmplant</a:t>
            </a:r>
            <a:r>
              <a:rPr lang="tr-TR" sz="2400" dirty="0" smtClean="0">
                <a:latin typeface="Times New Roman" panose="02020603050405020304" pitchFamily="18" charset="0"/>
                <a:cs typeface="Times New Roman" panose="02020603050405020304" pitchFamily="18" charset="0"/>
              </a:rPr>
              <a:t> adayı </a:t>
            </a:r>
            <a:r>
              <a:rPr lang="tr-TR" sz="2400" dirty="0">
                <a:latin typeface="Times New Roman" panose="02020603050405020304" pitchFamily="18" charset="0"/>
                <a:cs typeface="Times New Roman" panose="02020603050405020304" pitchFamily="18" charset="0"/>
              </a:rPr>
              <a:t>olarak değerlendirmeye alınmalıdır.</a:t>
            </a:r>
          </a:p>
          <a:p>
            <a:r>
              <a:rPr lang="tr-TR" sz="2400" dirty="0" smtClean="0">
                <a:latin typeface="Times New Roman" panose="02020603050405020304" pitchFamily="18" charset="0"/>
                <a:cs typeface="Times New Roman" panose="02020603050405020304" pitchFamily="18" charset="0"/>
              </a:rPr>
              <a:t>Konuşma </a:t>
            </a:r>
            <a:r>
              <a:rPr lang="tr-TR" sz="2400" dirty="0">
                <a:latin typeface="Times New Roman" panose="02020603050405020304" pitchFamily="18" charset="0"/>
                <a:cs typeface="Times New Roman" panose="02020603050405020304" pitchFamily="18" charset="0"/>
              </a:rPr>
              <a:t>önemli ölçüde bozulur</a:t>
            </a:r>
          </a:p>
          <a:p>
            <a:r>
              <a:rPr lang="tr-TR" sz="2400" dirty="0" smtClean="0">
                <a:latin typeface="Times New Roman" panose="02020603050405020304" pitchFamily="18" charset="0"/>
                <a:cs typeface="Times New Roman" panose="02020603050405020304" pitchFamily="18" charset="0"/>
              </a:rPr>
              <a:t>Herhangi </a:t>
            </a:r>
            <a:r>
              <a:rPr lang="tr-TR" sz="2400" dirty="0">
                <a:latin typeface="Times New Roman" panose="02020603050405020304" pitchFamily="18" charset="0"/>
                <a:cs typeface="Times New Roman" panose="02020603050405020304" pitchFamily="18" charset="0"/>
              </a:rPr>
              <a:t>bir cihaz kullanılmazsa; öğrenme güçlüğü ve kısıtlı kelime haznesi görülür.</a:t>
            </a:r>
          </a:p>
          <a:p>
            <a:endParaRPr lang="tr-TR" dirty="0"/>
          </a:p>
        </p:txBody>
      </p:sp>
      <p:pic>
        <p:nvPicPr>
          <p:cNvPr id="6" name="İçerik Yer Tutucusu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689273" y="906087"/>
            <a:ext cx="3763436" cy="3022509"/>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8911" y="4116938"/>
            <a:ext cx="3670762" cy="1783990"/>
          </a:xfrm>
          <a:prstGeom prst="rect">
            <a:avLst/>
          </a:prstGeom>
        </p:spPr>
      </p:pic>
    </p:spTree>
    <p:extLst>
      <p:ext uri="{BB962C8B-B14F-4D97-AF65-F5344CB8AC3E}">
        <p14:creationId xmlns:p14="http://schemas.microsoft.com/office/powerpoint/2010/main" val="591838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Koklear</a:t>
            </a:r>
            <a:r>
              <a:rPr lang="tr-TR" b="1" dirty="0" smtClean="0"/>
              <a:t> </a:t>
            </a:r>
            <a:r>
              <a:rPr lang="tr-TR" b="1" dirty="0" err="1" smtClean="0"/>
              <a:t>İmplant</a:t>
            </a:r>
            <a:endParaRPr lang="tr-TR" b="1" dirty="0"/>
          </a:p>
        </p:txBody>
      </p:sp>
      <p:sp>
        <p:nvSpPr>
          <p:cNvPr id="5" name="İçerik Yer Tutucusu 4"/>
          <p:cNvSpPr>
            <a:spLocks noGrp="1"/>
          </p:cNvSpPr>
          <p:nvPr>
            <p:ph sz="half" idx="1"/>
          </p:nvPr>
        </p:nvSpPr>
        <p:spPr/>
        <p:txBody>
          <a:bodyPr/>
          <a:lstStyle/>
          <a:p>
            <a:r>
              <a:rPr lang="tr-TR" sz="2000" dirty="0" smtClean="0">
                <a:latin typeface="Times New Roman" panose="02020603050405020304" pitchFamily="18" charset="0"/>
                <a:cs typeface="Times New Roman" panose="02020603050405020304" pitchFamily="18" charset="0"/>
              </a:rPr>
              <a:t>İleri </a:t>
            </a:r>
            <a:r>
              <a:rPr lang="tr-TR" sz="2000" dirty="0">
                <a:latin typeface="Times New Roman" panose="02020603050405020304" pitchFamily="18" charset="0"/>
                <a:cs typeface="Times New Roman" panose="02020603050405020304" pitchFamily="18" charset="0"/>
              </a:rPr>
              <a:t>veya çok ileri derecede işitme kaybı olan hastalarda işitsel sistemin elektriksel olarak uyarılmasını sağlayan sistemdir</a:t>
            </a:r>
          </a:p>
          <a:p>
            <a:r>
              <a:rPr lang="tr-TR" sz="2000" dirty="0" smtClean="0">
                <a:latin typeface="Times New Roman" panose="02020603050405020304" pitchFamily="18" charset="0"/>
                <a:cs typeface="Times New Roman" panose="02020603050405020304" pitchFamily="18" charset="0"/>
              </a:rPr>
              <a:t>Kİ </a:t>
            </a:r>
            <a:r>
              <a:rPr lang="tr-TR" sz="2000" dirty="0">
                <a:latin typeface="Times New Roman" panose="02020603050405020304" pitchFamily="18" charset="0"/>
                <a:cs typeface="Times New Roman" panose="02020603050405020304" pitchFamily="18" charset="0"/>
              </a:rPr>
              <a:t>da bir işitme cihazıdır. Ancak bir parçası cerrahi işlem ile işitme sisteminin yani </a:t>
            </a:r>
            <a:r>
              <a:rPr lang="tr-TR" sz="2000" dirty="0" err="1">
                <a:latin typeface="Times New Roman" panose="02020603050405020304" pitchFamily="18" charset="0"/>
                <a:cs typeface="Times New Roman" panose="02020603050405020304" pitchFamily="18" charset="0"/>
              </a:rPr>
              <a:t>kokleanın</a:t>
            </a:r>
            <a:r>
              <a:rPr lang="tr-TR" sz="2000" dirty="0">
                <a:latin typeface="Times New Roman" panose="02020603050405020304" pitchFamily="18" charset="0"/>
                <a:cs typeface="Times New Roman" panose="02020603050405020304" pitchFamily="18" charset="0"/>
              </a:rPr>
              <a:t> bir bölümüne yerleştirilir. İşitme cihazlarında diğerlerine göre işitme yetersizliği olan bireyler için en uygun işitmeyi sağlayan sistemdir.</a:t>
            </a:r>
          </a:p>
          <a:p>
            <a:r>
              <a:rPr lang="tr-TR" sz="2000" dirty="0">
                <a:latin typeface="Times New Roman" panose="02020603050405020304" pitchFamily="18" charset="0"/>
                <a:cs typeface="Times New Roman" panose="02020603050405020304" pitchFamily="18" charset="0"/>
              </a:rPr>
              <a:t>Çocuk ve erişkinlerde normal işitmeye yakın işitme duyusu  sağladığı için en yaygın olarak kullanılır.</a:t>
            </a:r>
          </a:p>
          <a:p>
            <a:endParaRPr lang="tr-TR" dirty="0"/>
          </a:p>
        </p:txBody>
      </p:sp>
      <p:pic>
        <p:nvPicPr>
          <p:cNvPr id="10" name="Resim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3534" y="1413483"/>
            <a:ext cx="2519371" cy="1881130"/>
          </a:xfrm>
          <a:prstGeom prst="rect">
            <a:avLst/>
          </a:prstGeom>
        </p:spPr>
      </p:pic>
      <p:pic>
        <p:nvPicPr>
          <p:cNvPr id="12" name="İçerik Yer Tutucusu 1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78617" y="3863182"/>
            <a:ext cx="2857500" cy="2095500"/>
          </a:xfrm>
        </p:spPr>
      </p:pic>
    </p:spTree>
    <p:extLst>
      <p:ext uri="{BB962C8B-B14F-4D97-AF65-F5344CB8AC3E}">
        <p14:creationId xmlns:p14="http://schemas.microsoft.com/office/powerpoint/2010/main" val="2944338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solidFill>
                  <a:srgbClr val="FF0000"/>
                </a:solidFill>
                <a:latin typeface="Calibri" panose="020F0502020204030204" pitchFamily="34" charset="0"/>
                <a:cs typeface="Calibri" panose="020F0502020204030204" pitchFamily="34" charset="0"/>
              </a:rPr>
              <a:t>NELER YAPILIR </a:t>
            </a:r>
            <a:r>
              <a:rPr lang="tr-TR" dirty="0" smtClean="0">
                <a:solidFill>
                  <a:srgbClr val="FF0000"/>
                </a:solidFill>
                <a:latin typeface="Calibri" panose="020F0502020204030204" pitchFamily="34" charset="0"/>
                <a:cs typeface="Calibri" panose="020F0502020204030204" pitchFamily="34" charset="0"/>
              </a:rPr>
              <a:t>?</a:t>
            </a:r>
          </a:p>
          <a:p>
            <a:endParaRPr lang="tr-TR" dirty="0"/>
          </a:p>
          <a:p>
            <a:r>
              <a:rPr lang="tr-TR" sz="2400" dirty="0" smtClean="0">
                <a:latin typeface="Times New Roman" panose="02020603050405020304" pitchFamily="18" charset="0"/>
                <a:cs typeface="Times New Roman" panose="02020603050405020304" pitchFamily="18" charset="0"/>
              </a:rPr>
              <a:t>Bu </a:t>
            </a:r>
            <a:r>
              <a:rPr lang="tr-TR" sz="2400" dirty="0">
                <a:latin typeface="Times New Roman" panose="02020603050405020304" pitchFamily="18" charset="0"/>
                <a:cs typeface="Times New Roman" panose="02020603050405020304" pitchFamily="18" charset="0"/>
              </a:rPr>
              <a:t>çocuklar en erken dönemde </a:t>
            </a:r>
            <a:r>
              <a:rPr lang="tr-TR" sz="2400" dirty="0" err="1">
                <a:latin typeface="Times New Roman" panose="02020603050405020304" pitchFamily="18" charset="0"/>
                <a:cs typeface="Times New Roman" panose="02020603050405020304" pitchFamily="18" charset="0"/>
              </a:rPr>
              <a:t>cihazlandırıldıktan</a:t>
            </a:r>
            <a:r>
              <a:rPr lang="tr-TR" sz="2400" dirty="0">
                <a:latin typeface="Times New Roman" panose="02020603050405020304" pitchFamily="18" charset="0"/>
                <a:cs typeface="Times New Roman" panose="02020603050405020304" pitchFamily="18" charset="0"/>
              </a:rPr>
              <a:t> sonra ,</a:t>
            </a:r>
          </a:p>
          <a:p>
            <a:pPr marL="0" indent="0">
              <a:buNone/>
            </a:pPr>
            <a:r>
              <a:rPr lang="tr-TR" sz="2400" dirty="0" smtClean="0">
                <a:latin typeface="Times New Roman" panose="02020603050405020304" pitchFamily="18" charset="0"/>
                <a:cs typeface="Times New Roman" panose="02020603050405020304" pitchFamily="18" charset="0"/>
              </a:rPr>
              <a:t>		işitme</a:t>
            </a:r>
            <a:r>
              <a:rPr lang="tr-TR" sz="2400" dirty="0">
                <a:latin typeface="Times New Roman" panose="02020603050405020304" pitchFamily="18" charset="0"/>
                <a:cs typeface="Times New Roman" panose="02020603050405020304" pitchFamily="18" charset="0"/>
              </a:rPr>
              <a:t>, konuşma ve dil becerilerini, tüm gelişim </a:t>
            </a:r>
            <a:r>
              <a:rPr lang="tr-TR" sz="2400" dirty="0" smtClean="0">
                <a:latin typeface="Times New Roman" panose="02020603050405020304" pitchFamily="18" charset="0"/>
                <a:cs typeface="Times New Roman" panose="02020603050405020304" pitchFamily="18" charset="0"/>
              </a:rPr>
              <a:t>alanlarını destekleyici </a:t>
            </a:r>
            <a:r>
              <a:rPr lang="tr-TR" sz="2400" dirty="0">
                <a:latin typeface="Times New Roman" panose="02020603050405020304" pitchFamily="18" charset="0"/>
                <a:cs typeface="Times New Roman" panose="02020603050405020304" pitchFamily="18" charset="0"/>
              </a:rPr>
              <a:t>eğitim programlarına dahil edilmelidir.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4669" y="4050581"/>
            <a:ext cx="3640975" cy="1742263"/>
          </a:xfrm>
          <a:prstGeom prst="rect">
            <a:avLst/>
          </a:prstGeom>
        </p:spPr>
      </p:pic>
    </p:spTree>
    <p:extLst>
      <p:ext uri="{BB962C8B-B14F-4D97-AF65-F5344CB8AC3E}">
        <p14:creationId xmlns:p14="http://schemas.microsoft.com/office/powerpoint/2010/main" val="1654076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sz="3600" b="1" dirty="0" smtClean="0">
                <a:latin typeface="Times New Roman" panose="02020603050405020304" pitchFamily="18" charset="0"/>
                <a:cs typeface="Times New Roman" panose="02020603050405020304" pitchFamily="18" charset="0"/>
              </a:rPr>
              <a:t>ÇOK </a:t>
            </a:r>
            <a:r>
              <a:rPr lang="tr-TR" sz="3600" b="1" dirty="0">
                <a:latin typeface="Times New Roman" panose="02020603050405020304" pitchFamily="18" charset="0"/>
                <a:cs typeface="Times New Roman" panose="02020603050405020304" pitchFamily="18" charset="0"/>
              </a:rPr>
              <a:t>İLERİ DERECEDEKİ İŞİTME KAYIPLARI (91 </a:t>
            </a:r>
            <a:r>
              <a:rPr lang="tr-TR" sz="3600" b="1" dirty="0" err="1">
                <a:latin typeface="Times New Roman" panose="02020603050405020304" pitchFamily="18" charset="0"/>
                <a:cs typeface="Times New Roman" panose="02020603050405020304" pitchFamily="18" charset="0"/>
              </a:rPr>
              <a:t>dB</a:t>
            </a:r>
            <a:r>
              <a:rPr lang="tr-TR" sz="3600" b="1" dirty="0">
                <a:latin typeface="Times New Roman" panose="02020603050405020304" pitchFamily="18" charset="0"/>
                <a:cs typeface="Times New Roman" panose="02020603050405020304" pitchFamily="18" charset="0"/>
              </a:rPr>
              <a:t> ve üzeri )</a:t>
            </a:r>
            <a:r>
              <a:rPr lang="tr-TR" dirty="0"/>
              <a:t/>
            </a:r>
            <a:br>
              <a:rPr lang="tr-TR" dirty="0"/>
            </a:br>
            <a:endParaRPr lang="tr-TR" dirty="0"/>
          </a:p>
        </p:txBody>
      </p:sp>
      <p:sp>
        <p:nvSpPr>
          <p:cNvPr id="3" name="İçerik Yer Tutucusu 2"/>
          <p:cNvSpPr>
            <a:spLocks noGrp="1"/>
          </p:cNvSpPr>
          <p:nvPr>
            <p:ph idx="1"/>
          </p:nvPr>
        </p:nvSpPr>
        <p:spPr/>
        <p:txBody>
          <a:bodyPr/>
          <a:lstStyle/>
          <a:p>
            <a:pPr marL="0" indent="0">
              <a:buNone/>
            </a:pPr>
            <a:endParaRPr lang="tr-TR" dirty="0"/>
          </a:p>
          <a:p>
            <a:r>
              <a:rPr lang="tr-TR" sz="2400" dirty="0" smtClean="0">
                <a:latin typeface="Times New Roman" panose="02020603050405020304" pitchFamily="18" charset="0"/>
                <a:cs typeface="Times New Roman" panose="02020603050405020304" pitchFamily="18" charset="0"/>
              </a:rPr>
              <a:t>Sesten </a:t>
            </a:r>
            <a:r>
              <a:rPr lang="tr-TR" sz="2400" dirty="0">
                <a:latin typeface="Times New Roman" panose="02020603050405020304" pitchFamily="18" charset="0"/>
                <a:cs typeface="Times New Roman" panose="02020603050405020304" pitchFamily="18" charset="0"/>
              </a:rPr>
              <a:t>çok titreşimlerin fark edildiği kayıplardır.</a:t>
            </a:r>
          </a:p>
          <a:p>
            <a:r>
              <a:rPr lang="tr-TR" sz="2400" dirty="0" smtClean="0">
                <a:latin typeface="Times New Roman" panose="02020603050405020304" pitchFamily="18" charset="0"/>
                <a:cs typeface="Times New Roman" panose="02020603050405020304" pitchFamily="18" charset="0"/>
              </a:rPr>
              <a:t>Sesleri </a:t>
            </a:r>
            <a:r>
              <a:rPr lang="tr-TR" sz="2400" dirty="0">
                <a:latin typeface="Times New Roman" panose="02020603050405020304" pitchFamily="18" charset="0"/>
                <a:cs typeface="Times New Roman" panose="02020603050405020304" pitchFamily="18" charset="0"/>
              </a:rPr>
              <a:t>fark edebilmeleri işitme cihazına bağlıdır.</a:t>
            </a:r>
          </a:p>
          <a:p>
            <a:r>
              <a:rPr lang="tr-TR" sz="2400" dirty="0" smtClean="0">
                <a:latin typeface="Times New Roman" panose="02020603050405020304" pitchFamily="18" charset="0"/>
                <a:cs typeface="Times New Roman" panose="02020603050405020304" pitchFamily="18" charset="0"/>
              </a:rPr>
              <a:t>En </a:t>
            </a:r>
            <a:r>
              <a:rPr lang="tr-TR" sz="2400" dirty="0">
                <a:latin typeface="Times New Roman" panose="02020603050405020304" pitchFamily="18" charset="0"/>
                <a:cs typeface="Times New Roman" panose="02020603050405020304" pitchFamily="18" charset="0"/>
              </a:rPr>
              <a:t>az 3 ay işitme cihazlı takip </a:t>
            </a:r>
            <a:r>
              <a:rPr lang="tr-TR" sz="2400" dirty="0" smtClean="0">
                <a:latin typeface="Times New Roman" panose="02020603050405020304" pitchFamily="18" charset="0"/>
                <a:cs typeface="Times New Roman" panose="02020603050405020304" pitchFamily="18" charset="0"/>
              </a:rPr>
              <a:t>edilip, </a:t>
            </a:r>
            <a:r>
              <a:rPr lang="tr-TR" sz="2400" dirty="0" err="1">
                <a:latin typeface="Times New Roman" panose="02020603050405020304" pitchFamily="18" charset="0"/>
                <a:cs typeface="Times New Roman" panose="02020603050405020304" pitchFamily="18" charset="0"/>
              </a:rPr>
              <a:t>k</a:t>
            </a:r>
            <a:r>
              <a:rPr lang="tr-TR" sz="2400" dirty="0" err="1" smtClean="0">
                <a:latin typeface="Times New Roman" panose="02020603050405020304" pitchFamily="18" charset="0"/>
                <a:cs typeface="Times New Roman" panose="02020603050405020304" pitchFamily="18" charset="0"/>
              </a:rPr>
              <a:t>oklear</a:t>
            </a:r>
            <a:r>
              <a:rPr lang="tr-TR" sz="2400" dirty="0" smtClean="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implant</a:t>
            </a:r>
            <a:r>
              <a:rPr lang="tr-TR" sz="2400" dirty="0">
                <a:latin typeface="Times New Roman" panose="02020603050405020304" pitchFamily="18" charset="0"/>
                <a:cs typeface="Times New Roman" panose="02020603050405020304" pitchFamily="18" charset="0"/>
              </a:rPr>
              <a:t> prosedürlerine başlanmalıdır.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1224" y="4091866"/>
            <a:ext cx="3230187" cy="1776603"/>
          </a:xfrm>
          <a:prstGeom prst="rect">
            <a:avLst/>
          </a:prstGeom>
        </p:spPr>
      </p:pic>
    </p:spTree>
    <p:extLst>
      <p:ext uri="{BB962C8B-B14F-4D97-AF65-F5344CB8AC3E}">
        <p14:creationId xmlns:p14="http://schemas.microsoft.com/office/powerpoint/2010/main" val="3629250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609600" y="1625139"/>
            <a:ext cx="10972800" cy="4525963"/>
          </a:xfrm>
        </p:spPr>
        <p:txBody>
          <a:bodyPr/>
          <a:lstStyle/>
          <a:p>
            <a:pPr marL="0" indent="0">
              <a:buNone/>
            </a:pPr>
            <a:r>
              <a:rPr lang="tr-TR" dirty="0">
                <a:solidFill>
                  <a:srgbClr val="FF0000"/>
                </a:solidFill>
                <a:latin typeface="Calibri" panose="020F0502020204030204" pitchFamily="34" charset="0"/>
                <a:cs typeface="Calibri" panose="020F0502020204030204" pitchFamily="34" charset="0"/>
              </a:rPr>
              <a:t>NELER YAPILIR ?</a:t>
            </a:r>
          </a:p>
          <a:p>
            <a:endParaRPr lang="tr-TR" dirty="0"/>
          </a:p>
          <a:p>
            <a:r>
              <a:rPr lang="tr-TR" sz="2400" dirty="0" smtClean="0">
                <a:latin typeface="Times New Roman" panose="02020603050405020304" pitchFamily="18" charset="0"/>
                <a:cs typeface="Times New Roman" panose="02020603050405020304" pitchFamily="18" charset="0"/>
              </a:rPr>
              <a:t>İletişim </a:t>
            </a:r>
            <a:r>
              <a:rPr lang="tr-TR" sz="2400" dirty="0">
                <a:latin typeface="Times New Roman" panose="02020603050405020304" pitchFamily="18" charset="0"/>
                <a:cs typeface="Times New Roman" panose="02020603050405020304" pitchFamily="18" charset="0"/>
              </a:rPr>
              <a:t>becerileri kazandırmaya ve tüm gelişim alanları desteklemeye yönelik yoğun bireysel ve grup eğitimlerine katılmaları gerekmektedir. </a:t>
            </a:r>
          </a:p>
          <a:p>
            <a:r>
              <a:rPr lang="tr-TR" sz="2400" dirty="0" smtClean="0">
                <a:latin typeface="Times New Roman" panose="02020603050405020304" pitchFamily="18" charset="0"/>
                <a:cs typeface="Times New Roman" panose="02020603050405020304" pitchFamily="18" charset="0"/>
              </a:rPr>
              <a:t>Bu </a:t>
            </a:r>
            <a:r>
              <a:rPr lang="tr-TR" sz="2400" dirty="0">
                <a:latin typeface="Times New Roman" panose="02020603050405020304" pitchFamily="18" charset="0"/>
                <a:cs typeface="Times New Roman" panose="02020603050405020304" pitchFamily="18" charset="0"/>
              </a:rPr>
              <a:t>çocukların eğitimlerinde ,işitsel ve görsel bilginin yanı sıra dudak okuma ve işaret dili de kullanılabilmektedir. </a:t>
            </a:r>
          </a:p>
          <a:p>
            <a:endParaRPr lang="tr-TR" dirty="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9527" y="4303730"/>
            <a:ext cx="3042459" cy="1455864"/>
          </a:xfrm>
          <a:prstGeom prst="rect">
            <a:avLst/>
          </a:prstGeom>
        </p:spPr>
      </p:pic>
    </p:spTree>
    <p:extLst>
      <p:ext uri="{BB962C8B-B14F-4D97-AF65-F5344CB8AC3E}">
        <p14:creationId xmlns:p14="http://schemas.microsoft.com/office/powerpoint/2010/main" val="3308855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latin typeface="Calibri" panose="020F0502020204030204" pitchFamily="34" charset="0"/>
                <a:cs typeface="Calibri" panose="020F0502020204030204" pitchFamily="34" charset="0"/>
              </a:rPr>
              <a:t>İLERİ DERECEDEKİ İŞİTME KAYBINDAN İTİBAREN CI ADAYI OLARAK DEĞERLENDİRİLMELİDİR</a:t>
            </a:r>
          </a:p>
        </p:txBody>
      </p:sp>
      <p:pic>
        <p:nvPicPr>
          <p:cNvPr id="4" name="Resim 3"/>
          <p:cNvPicPr>
            <a:picLocks noChangeAspect="1"/>
          </p:cNvPicPr>
          <p:nvPr/>
        </p:nvPicPr>
        <p:blipFill>
          <a:blip r:embed="rId2"/>
          <a:stretch>
            <a:fillRect/>
          </a:stretch>
        </p:blipFill>
        <p:spPr>
          <a:xfrm>
            <a:off x="6096000" y="3339490"/>
            <a:ext cx="3873451" cy="2257200"/>
          </a:xfrm>
          <a:prstGeom prst="rect">
            <a:avLst/>
          </a:prstGeom>
        </p:spPr>
      </p:pic>
    </p:spTree>
    <p:extLst>
      <p:ext uri="{BB962C8B-B14F-4D97-AF65-F5344CB8AC3E}">
        <p14:creationId xmlns:p14="http://schemas.microsoft.com/office/powerpoint/2010/main" val="3271039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sz="4000" b="1" dirty="0" smtClean="0">
                <a:latin typeface="Calibri" panose="020F0502020204030204" pitchFamily="34" charset="0"/>
                <a:cs typeface="Calibri" panose="020F0502020204030204" pitchFamily="34" charset="0"/>
              </a:rPr>
              <a:t>İŞİTSEL ALGI</a:t>
            </a:r>
            <a:endParaRPr lang="tr-TR" sz="4000" b="1" dirty="0">
              <a:latin typeface="Calibri" panose="020F0502020204030204" pitchFamily="34" charset="0"/>
              <a:cs typeface="Calibri" panose="020F0502020204030204" pitchFamily="34" charset="0"/>
            </a:endParaRPr>
          </a:p>
        </p:txBody>
      </p:sp>
      <p:sp>
        <p:nvSpPr>
          <p:cNvPr id="5" name="İçerik Yer Tutucusu 4"/>
          <p:cNvSpPr>
            <a:spLocks noGrp="1"/>
          </p:cNvSpPr>
          <p:nvPr>
            <p:ph sz="half" idx="1"/>
          </p:nvPr>
        </p:nvSpPr>
        <p:spPr/>
        <p:txBody>
          <a:bodyPr/>
          <a:lstStyle/>
          <a:p>
            <a:r>
              <a:rPr lang="tr-TR" sz="2800" dirty="0" smtClean="0">
                <a:solidFill>
                  <a:srgbClr val="002060"/>
                </a:solidFill>
              </a:rPr>
              <a:t>İŞİTME</a:t>
            </a:r>
          </a:p>
          <a:p>
            <a:endParaRPr lang="tr-TR" sz="2800" dirty="0">
              <a:solidFill>
                <a:srgbClr val="002060"/>
              </a:solidFill>
            </a:endParaRPr>
          </a:p>
          <a:p>
            <a:r>
              <a:rPr lang="tr-TR" sz="2800" dirty="0" smtClean="0">
                <a:solidFill>
                  <a:srgbClr val="002060"/>
                </a:solidFill>
              </a:rPr>
              <a:t>ANLAMA</a:t>
            </a:r>
          </a:p>
          <a:p>
            <a:endParaRPr lang="tr-TR" sz="2800" dirty="0">
              <a:solidFill>
                <a:srgbClr val="002060"/>
              </a:solidFill>
            </a:endParaRPr>
          </a:p>
          <a:p>
            <a:r>
              <a:rPr lang="tr-TR" sz="2800" dirty="0" smtClean="0">
                <a:solidFill>
                  <a:srgbClr val="002060"/>
                </a:solidFill>
              </a:rPr>
              <a:t>KONUŞMA</a:t>
            </a:r>
            <a:endParaRPr lang="tr-TR" sz="2800" dirty="0">
              <a:solidFill>
                <a:srgbClr val="002060"/>
              </a:solidFill>
            </a:endParaRPr>
          </a:p>
        </p:txBody>
      </p:sp>
      <p:sp>
        <p:nvSpPr>
          <p:cNvPr id="6" name="İçerik Yer Tutucusu 5"/>
          <p:cNvSpPr>
            <a:spLocks noGrp="1"/>
          </p:cNvSpPr>
          <p:nvPr>
            <p:ph sz="half" idx="2"/>
          </p:nvPr>
        </p:nvSpPr>
        <p:spPr/>
        <p:txBody>
          <a:bodyPr/>
          <a:lstStyle/>
          <a:p>
            <a:r>
              <a:rPr lang="tr-TR" sz="2400" dirty="0" smtClean="0">
                <a:latin typeface="Times New Roman" panose="02020603050405020304" pitchFamily="18" charset="0"/>
                <a:cs typeface="Times New Roman" panose="02020603050405020304" pitchFamily="18" charset="0"/>
              </a:rPr>
              <a:t>Bu </a:t>
            </a:r>
            <a:r>
              <a:rPr lang="tr-TR" sz="2400" dirty="0">
                <a:latin typeface="Times New Roman" panose="02020603050405020304" pitchFamily="18" charset="0"/>
                <a:cs typeface="Times New Roman" panose="02020603050405020304" pitchFamily="18" charset="0"/>
              </a:rPr>
              <a:t>organizasyon için </a:t>
            </a:r>
            <a:r>
              <a:rPr lang="tr-TR" sz="2400" dirty="0">
                <a:solidFill>
                  <a:srgbClr val="FF0000"/>
                </a:solidFill>
                <a:latin typeface="Times New Roman" panose="02020603050405020304" pitchFamily="18" charset="0"/>
                <a:cs typeface="Times New Roman" panose="02020603050405020304" pitchFamily="18" charset="0"/>
              </a:rPr>
              <a:t>fark etme, </a:t>
            </a:r>
            <a:r>
              <a:rPr lang="tr-TR" sz="2400" dirty="0" err="1">
                <a:solidFill>
                  <a:srgbClr val="FF0000"/>
                </a:solidFill>
                <a:latin typeface="Times New Roman" panose="02020603050405020304" pitchFamily="18" charset="0"/>
                <a:cs typeface="Times New Roman" panose="02020603050405020304" pitchFamily="18" charset="0"/>
              </a:rPr>
              <a:t>ayırdetme</a:t>
            </a:r>
            <a:r>
              <a:rPr lang="tr-TR" sz="2400" dirty="0">
                <a:solidFill>
                  <a:srgbClr val="FF0000"/>
                </a:solidFill>
                <a:latin typeface="Times New Roman" panose="02020603050405020304" pitchFamily="18" charset="0"/>
                <a:cs typeface="Times New Roman" panose="02020603050405020304" pitchFamily="18" charset="0"/>
              </a:rPr>
              <a:t>, tanıma, dikkat, hafıza, </a:t>
            </a:r>
            <a:r>
              <a:rPr lang="tr-TR" sz="2400" dirty="0" smtClean="0">
                <a:solidFill>
                  <a:srgbClr val="FF0000"/>
                </a:solidFill>
                <a:latin typeface="Times New Roman" panose="02020603050405020304" pitchFamily="18" charset="0"/>
                <a:cs typeface="Times New Roman" panose="02020603050405020304" pitchFamily="18" charset="0"/>
              </a:rPr>
              <a:t>algılama</a:t>
            </a:r>
            <a:r>
              <a:rPr lang="tr-TR" sz="2400"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becerileri </a:t>
            </a:r>
            <a:r>
              <a:rPr lang="tr-TR" sz="2400" dirty="0">
                <a:latin typeface="Times New Roman" panose="02020603050405020304" pitchFamily="18" charset="0"/>
                <a:cs typeface="Times New Roman" panose="02020603050405020304" pitchFamily="18" charset="0"/>
              </a:rPr>
              <a:t>gerekmektedir.</a:t>
            </a:r>
          </a:p>
          <a:p>
            <a:endParaRPr lang="tr-TR" dirty="0"/>
          </a:p>
        </p:txBody>
      </p:sp>
      <p:sp>
        <p:nvSpPr>
          <p:cNvPr id="2" name="Oval 1"/>
          <p:cNvSpPr/>
          <p:nvPr/>
        </p:nvSpPr>
        <p:spPr>
          <a:xfrm>
            <a:off x="3100647" y="1238596"/>
            <a:ext cx="2128058" cy="1429789"/>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latin typeface="Times New Roman" panose="02020603050405020304" pitchFamily="18" charset="0"/>
                <a:cs typeface="Times New Roman" panose="02020603050405020304" pitchFamily="18" charset="0"/>
              </a:rPr>
              <a:t>İ</a:t>
            </a:r>
            <a:r>
              <a:rPr lang="tr-TR" dirty="0" smtClean="0">
                <a:latin typeface="Times New Roman" panose="02020603050405020304" pitchFamily="18" charset="0"/>
                <a:cs typeface="Times New Roman" panose="02020603050405020304" pitchFamily="18" charset="0"/>
              </a:rPr>
              <a:t>zole </a:t>
            </a:r>
            <a:r>
              <a:rPr lang="tr-TR" dirty="0">
                <a:latin typeface="Times New Roman" panose="02020603050405020304" pitchFamily="18" charset="0"/>
                <a:cs typeface="Times New Roman" panose="02020603050405020304" pitchFamily="18" charset="0"/>
              </a:rPr>
              <a:t>konuşma sesleri</a:t>
            </a:r>
            <a:endParaRPr lang="tr-TR" dirty="0"/>
          </a:p>
        </p:txBody>
      </p:sp>
      <p:sp>
        <p:nvSpPr>
          <p:cNvPr id="3" name="Dikdörtgen 2"/>
          <p:cNvSpPr/>
          <p:nvPr/>
        </p:nvSpPr>
        <p:spPr>
          <a:xfrm>
            <a:off x="3599411" y="3250276"/>
            <a:ext cx="1147156" cy="210312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latin typeface="Times New Roman" panose="02020603050405020304" pitchFamily="18" charset="0"/>
                <a:cs typeface="Times New Roman" panose="02020603050405020304" pitchFamily="18" charset="0"/>
              </a:rPr>
              <a:t>Hız,</a:t>
            </a:r>
          </a:p>
          <a:p>
            <a:pPr algn="ctr"/>
            <a:r>
              <a:rPr lang="tr-TR" dirty="0">
                <a:latin typeface="Times New Roman" panose="02020603050405020304" pitchFamily="18" charset="0"/>
                <a:cs typeface="Times New Roman" panose="02020603050405020304" pitchFamily="18" charset="0"/>
              </a:rPr>
              <a:t>R</a:t>
            </a:r>
            <a:r>
              <a:rPr lang="tr-TR" dirty="0" smtClean="0">
                <a:latin typeface="Times New Roman" panose="02020603050405020304" pitchFamily="18" charset="0"/>
                <a:cs typeface="Times New Roman" panose="02020603050405020304" pitchFamily="18" charset="0"/>
              </a:rPr>
              <a:t>itim</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Tonlama</a:t>
            </a:r>
            <a:endParaRPr lang="tr-TR" dirty="0"/>
          </a:p>
        </p:txBody>
      </p:sp>
    </p:spTree>
    <p:extLst>
      <p:ext uri="{BB962C8B-B14F-4D97-AF65-F5344CB8AC3E}">
        <p14:creationId xmlns:p14="http://schemas.microsoft.com/office/powerpoint/2010/main" val="3449085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FARK ETME</a:t>
            </a:r>
            <a:endParaRPr lang="tr-TR" b="1" dirty="0"/>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İşitsel algının ilk basamağı, sesin farkında olmadır.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Bu </a:t>
            </a:r>
            <a:r>
              <a:rPr lang="tr-TR" sz="2400" dirty="0">
                <a:latin typeface="Times New Roman" panose="02020603050405020304" pitchFamily="18" charset="0"/>
                <a:cs typeface="Times New Roman" panose="02020603050405020304" pitchFamily="18" charset="0"/>
              </a:rPr>
              <a:t>beceri işitme keskinliği ve işitsel sinyalin şiddeti ile ilgilidir.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246" y="3474720"/>
            <a:ext cx="3811035" cy="2377180"/>
          </a:xfrm>
          <a:prstGeom prst="rect">
            <a:avLst/>
          </a:prstGeom>
        </p:spPr>
      </p:pic>
    </p:spTree>
    <p:extLst>
      <p:ext uri="{BB962C8B-B14F-4D97-AF65-F5344CB8AC3E}">
        <p14:creationId xmlns:p14="http://schemas.microsoft.com/office/powerpoint/2010/main" val="3258769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Basamaklara Göre </a:t>
            </a:r>
            <a:endParaRPr lang="tr-TR" b="1" dirty="0"/>
          </a:p>
        </p:txBody>
      </p:sp>
      <p:sp>
        <p:nvSpPr>
          <p:cNvPr id="3" name="İçerik Yer Tutucusu 2"/>
          <p:cNvSpPr>
            <a:spLocks noGrp="1"/>
          </p:cNvSpPr>
          <p:nvPr>
            <p:ph idx="1"/>
          </p:nvPr>
        </p:nvSpPr>
        <p:spPr/>
        <p:txBody>
          <a:bodyPr>
            <a:normAutofit/>
          </a:bodyPr>
          <a:lstStyle/>
          <a:p>
            <a:r>
              <a:rPr lang="tr-TR" sz="2400" dirty="0">
                <a:latin typeface="Times New Roman" panose="02020603050405020304" pitchFamily="18" charset="0"/>
                <a:cs typeface="Times New Roman" panose="02020603050405020304" pitchFamily="18" charset="0"/>
              </a:rPr>
              <a:t>Fark etme düzeyinde</a:t>
            </a:r>
          </a:p>
          <a:p>
            <a:pPr lvl="1"/>
            <a:r>
              <a:rPr lang="tr-TR" sz="2400" dirty="0">
                <a:latin typeface="Times New Roman" panose="02020603050405020304" pitchFamily="18" charset="0"/>
                <a:cs typeface="Times New Roman" panose="02020603050405020304" pitchFamily="18" charset="0"/>
              </a:rPr>
              <a:t>Sesi fark etme</a:t>
            </a:r>
          </a:p>
          <a:p>
            <a:pPr lvl="1"/>
            <a:r>
              <a:rPr lang="tr-TR" sz="2400" dirty="0">
                <a:latin typeface="Times New Roman" panose="02020603050405020304" pitchFamily="18" charset="0"/>
                <a:cs typeface="Times New Roman" panose="02020603050405020304" pitchFamily="18" charset="0"/>
              </a:rPr>
              <a:t>Sese yönlenme</a:t>
            </a:r>
          </a:p>
          <a:p>
            <a:pPr lvl="1"/>
            <a:r>
              <a:rPr lang="tr-TR" sz="2400" dirty="0">
                <a:latin typeface="Times New Roman" panose="02020603050405020304" pitchFamily="18" charset="0"/>
                <a:cs typeface="Times New Roman" panose="02020603050405020304" pitchFamily="18" charset="0"/>
              </a:rPr>
              <a:t>Ses kaynağını arama</a:t>
            </a:r>
          </a:p>
          <a:p>
            <a:pPr lvl="1"/>
            <a:r>
              <a:rPr lang="tr-TR" sz="2400" dirty="0">
                <a:latin typeface="Times New Roman" panose="02020603050405020304" pitchFamily="18" charset="0"/>
                <a:cs typeface="Times New Roman" panose="02020603050405020304" pitchFamily="18" charset="0"/>
              </a:rPr>
              <a:t>Sese dikkatini yöneltme</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7920" y="2420389"/>
            <a:ext cx="3072938" cy="3072938"/>
          </a:xfrm>
          <a:prstGeom prst="rect">
            <a:avLst/>
          </a:prstGeom>
        </p:spPr>
      </p:pic>
    </p:spTree>
    <p:extLst>
      <p:ext uri="{BB962C8B-B14F-4D97-AF65-F5344CB8AC3E}">
        <p14:creationId xmlns:p14="http://schemas.microsoft.com/office/powerpoint/2010/main" val="18470040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Sesi </a:t>
            </a:r>
            <a:r>
              <a:rPr lang="tr-TR" b="1" dirty="0"/>
              <a:t>F</a:t>
            </a:r>
            <a:r>
              <a:rPr lang="tr-TR" b="1" dirty="0" smtClean="0"/>
              <a:t>ark </a:t>
            </a:r>
            <a:r>
              <a:rPr lang="tr-TR" b="1" dirty="0"/>
              <a:t>E</a:t>
            </a:r>
            <a:r>
              <a:rPr lang="tr-TR" b="1" dirty="0" smtClean="0"/>
              <a:t>tme</a:t>
            </a:r>
            <a:endParaRPr lang="tr-TR" b="1" dirty="0"/>
          </a:p>
        </p:txBody>
      </p:sp>
      <p:sp>
        <p:nvSpPr>
          <p:cNvPr id="3" name="İçerik Yer Tutucusu 2"/>
          <p:cNvSpPr>
            <a:spLocks noGrp="1"/>
          </p:cNvSpPr>
          <p:nvPr>
            <p:ph idx="1"/>
          </p:nvPr>
        </p:nvSpPr>
        <p:spPr/>
        <p:txBody>
          <a:bodyPr>
            <a:normAutofit/>
          </a:bodyPr>
          <a:lstStyle/>
          <a:p>
            <a:r>
              <a:rPr lang="tr-TR" sz="2400" dirty="0">
                <a:latin typeface="Times New Roman" panose="02020603050405020304" pitchFamily="18" charset="0"/>
                <a:cs typeface="Times New Roman" panose="02020603050405020304" pitchFamily="18" charset="0"/>
              </a:rPr>
              <a:t>Çocuk bir oyunla veya aktivite ile meşgulken sesi duyduğunda aktiviteyi bırakması veya sessiz konumdayken hareketlenmesi </a:t>
            </a:r>
          </a:p>
          <a:p>
            <a:r>
              <a:rPr lang="tr-TR" sz="2400" dirty="0">
                <a:latin typeface="Times New Roman" panose="02020603050405020304" pitchFamily="18" charset="0"/>
                <a:cs typeface="Times New Roman" panose="02020603050405020304" pitchFamily="18" charset="0"/>
              </a:rPr>
              <a:t>Emmeyi bırakması</a:t>
            </a:r>
          </a:p>
          <a:p>
            <a:r>
              <a:rPr lang="tr-TR" sz="2400" dirty="0">
                <a:latin typeface="Times New Roman" panose="02020603050405020304" pitchFamily="18" charset="0"/>
                <a:cs typeface="Times New Roman" panose="02020603050405020304" pitchFamily="18" charset="0"/>
              </a:rPr>
              <a:t>Ağlarken kısa süreli susması</a:t>
            </a:r>
          </a:p>
          <a:p>
            <a:r>
              <a:rPr lang="tr-TR" sz="2400" dirty="0">
                <a:latin typeface="Times New Roman" panose="02020603050405020304" pitchFamily="18" charset="0"/>
                <a:cs typeface="Times New Roman" panose="02020603050405020304" pitchFamily="18" charset="0"/>
              </a:rPr>
              <a:t>Gözlerini kırpması</a:t>
            </a:r>
          </a:p>
          <a:p>
            <a:pPr lvl="1"/>
            <a:r>
              <a:rPr lang="tr-TR" sz="2400" dirty="0">
                <a:latin typeface="Times New Roman" panose="02020603050405020304" pitchFamily="18" charset="0"/>
                <a:cs typeface="Times New Roman" panose="02020603050405020304" pitchFamily="18" charset="0"/>
              </a:rPr>
              <a:t>Farklı ses şiddeti ve frekanslarda yapılması uygundur</a:t>
            </a:r>
          </a:p>
        </p:txBody>
      </p:sp>
    </p:spTree>
    <p:extLst>
      <p:ext uri="{BB962C8B-B14F-4D97-AF65-F5344CB8AC3E}">
        <p14:creationId xmlns:p14="http://schemas.microsoft.com/office/powerpoint/2010/main" val="39938189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900" b="1" dirty="0"/>
              <a:t>Sese Yönlenme</a:t>
            </a:r>
            <a:r>
              <a:rPr lang="tr-TR" dirty="0"/>
              <a:t/>
            </a:r>
            <a:br>
              <a:rPr lang="tr-TR" dirty="0"/>
            </a:br>
            <a:endParaRPr lang="tr-TR" dirty="0"/>
          </a:p>
        </p:txBody>
      </p:sp>
      <p:sp>
        <p:nvSpPr>
          <p:cNvPr id="3" name="İçerik Yer Tutucusu 2"/>
          <p:cNvSpPr>
            <a:spLocks noGrp="1"/>
          </p:cNvSpPr>
          <p:nvPr>
            <p:ph sz="half" idx="1"/>
          </p:nvPr>
        </p:nvSpPr>
        <p:spPr/>
        <p:txBody>
          <a:bodyPr>
            <a:normAutofit/>
          </a:bodyPr>
          <a:lstStyle/>
          <a:p>
            <a:r>
              <a:rPr lang="tr-TR" sz="2400" dirty="0">
                <a:latin typeface="Times New Roman" panose="02020603050405020304" pitchFamily="18" charset="0"/>
                <a:cs typeface="Times New Roman" panose="02020603050405020304" pitchFamily="18" charset="0"/>
              </a:rPr>
              <a:t>İşitsel dikkatin en alt seviyesidir</a:t>
            </a:r>
          </a:p>
          <a:p>
            <a:r>
              <a:rPr lang="tr-TR" sz="2400" dirty="0">
                <a:latin typeface="Times New Roman" panose="02020603050405020304" pitchFamily="18" charset="0"/>
                <a:cs typeface="Times New Roman" panose="02020603050405020304" pitchFamily="18" charset="0"/>
              </a:rPr>
              <a:t>4-6. aylarda gözlenir</a:t>
            </a:r>
          </a:p>
          <a:p>
            <a:r>
              <a:rPr lang="tr-TR" sz="2400" dirty="0">
                <a:latin typeface="Times New Roman" panose="02020603050405020304" pitchFamily="18" charset="0"/>
                <a:cs typeface="Times New Roman" panose="02020603050405020304" pitchFamily="18" charset="0"/>
              </a:rPr>
              <a:t>Çocuğun görme alanı dışında farklı yönlerden gele uyarılara yönelmesi</a:t>
            </a:r>
          </a:p>
        </p:txBody>
      </p:sp>
      <p:sp>
        <p:nvSpPr>
          <p:cNvPr id="4" name="İçerik Yer Tutucusu 3"/>
          <p:cNvSpPr>
            <a:spLocks noGrp="1"/>
          </p:cNvSpPr>
          <p:nvPr>
            <p:ph sz="half" idx="2"/>
          </p:nvPr>
        </p:nvSpPr>
        <p:spPr/>
        <p:txBody>
          <a:bodyPr/>
          <a:lstStyle/>
          <a:p>
            <a:r>
              <a:rPr lang="tr-TR" sz="2400" dirty="0">
                <a:latin typeface="Times New Roman" panose="02020603050405020304" pitchFamily="18" charset="0"/>
                <a:cs typeface="Times New Roman" panose="02020603050405020304" pitchFamily="18" charset="0"/>
              </a:rPr>
              <a:t>Elleriyle göstermesi</a:t>
            </a:r>
          </a:p>
          <a:p>
            <a:r>
              <a:rPr lang="tr-TR" sz="2400" dirty="0">
                <a:latin typeface="Times New Roman" panose="02020603050405020304" pitchFamily="18" charset="0"/>
                <a:cs typeface="Times New Roman" panose="02020603050405020304" pitchFamily="18" charset="0"/>
              </a:rPr>
              <a:t>Merak etmesi</a:t>
            </a:r>
          </a:p>
          <a:p>
            <a:r>
              <a:rPr lang="tr-TR" sz="2400" dirty="0">
                <a:latin typeface="Times New Roman" panose="02020603050405020304" pitchFamily="18" charset="0"/>
                <a:cs typeface="Times New Roman" panose="02020603050405020304" pitchFamily="18" charset="0"/>
              </a:rPr>
              <a:t>Heyecanlanması</a:t>
            </a:r>
          </a:p>
          <a:p>
            <a:r>
              <a:rPr lang="tr-TR" sz="2400" b="1" dirty="0">
                <a:latin typeface="Times New Roman" panose="02020603050405020304" pitchFamily="18" charset="0"/>
                <a:cs typeface="Times New Roman" panose="02020603050405020304" pitchFamily="18" charset="0"/>
              </a:rPr>
              <a:t>Ses çıkartma (yaşı büyüdükçe ses kaynağını buldukça, model alarak o sesi çıkartması istenir)</a:t>
            </a:r>
          </a:p>
          <a:p>
            <a:endParaRPr lang="tr-TR" dirty="0"/>
          </a:p>
        </p:txBody>
      </p:sp>
    </p:spTree>
    <p:extLst>
      <p:ext uri="{BB962C8B-B14F-4D97-AF65-F5344CB8AC3E}">
        <p14:creationId xmlns:p14="http://schemas.microsoft.com/office/powerpoint/2010/main" val="3502011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Sese </a:t>
            </a:r>
            <a:r>
              <a:rPr lang="tr-TR" b="1" dirty="0" smtClean="0"/>
              <a:t>Dikkatini </a:t>
            </a:r>
            <a:r>
              <a:rPr lang="tr-TR" b="1" dirty="0"/>
              <a:t>Y</a:t>
            </a:r>
            <a:r>
              <a:rPr lang="tr-TR" b="1" dirty="0" smtClean="0"/>
              <a:t>öneltme</a:t>
            </a:r>
            <a:r>
              <a:rPr lang="tr-TR" dirty="0"/>
              <a:t/>
            </a:r>
            <a:br>
              <a:rPr lang="tr-TR" dirty="0"/>
            </a:br>
            <a:endParaRPr lang="tr-TR" dirty="0"/>
          </a:p>
        </p:txBody>
      </p:sp>
      <p:sp>
        <p:nvSpPr>
          <p:cNvPr id="3" name="İçerik Yer Tutucusu 2"/>
          <p:cNvSpPr>
            <a:spLocks noGrp="1"/>
          </p:cNvSpPr>
          <p:nvPr>
            <p:ph idx="1"/>
          </p:nvPr>
        </p:nvSpPr>
        <p:spPr/>
        <p:txBody>
          <a:bodyPr>
            <a:normAutofit/>
          </a:bodyPr>
          <a:lstStyle/>
          <a:p>
            <a:pPr marL="0" indent="0">
              <a:buNone/>
            </a:pPr>
            <a:endParaRPr lang="tr-TR" sz="2400" dirty="0"/>
          </a:p>
          <a:p>
            <a:r>
              <a:rPr lang="tr-TR" sz="2400" dirty="0">
                <a:latin typeface="Times New Roman" panose="02020603050405020304" pitchFamily="18" charset="0"/>
                <a:cs typeface="Times New Roman" panose="02020603050405020304" pitchFamily="18" charset="0"/>
              </a:rPr>
              <a:t>Çocuğun dinlemesi için fırsat verilmeli</a:t>
            </a:r>
          </a:p>
          <a:p>
            <a:pPr lvl="1"/>
            <a:r>
              <a:rPr lang="tr-TR" sz="2400" dirty="0">
                <a:latin typeface="Times New Roman" panose="02020603050405020304" pitchFamily="18" charset="0"/>
                <a:cs typeface="Times New Roman" panose="02020603050405020304" pitchFamily="18" charset="0"/>
              </a:rPr>
              <a:t>Oyuncaklara vurma</a:t>
            </a:r>
          </a:p>
          <a:p>
            <a:pPr lvl="1"/>
            <a:r>
              <a:rPr lang="tr-TR" sz="2400" dirty="0">
                <a:latin typeface="Times New Roman" panose="02020603050405020304" pitchFamily="18" charset="0"/>
                <a:cs typeface="Times New Roman" panose="02020603050405020304" pitchFamily="18" charset="0"/>
              </a:rPr>
              <a:t>Suyu açıp kapatma</a:t>
            </a:r>
          </a:p>
          <a:p>
            <a:pPr lvl="1"/>
            <a:r>
              <a:rPr lang="tr-TR" sz="2400" dirty="0">
                <a:latin typeface="Times New Roman" panose="02020603050405020304" pitchFamily="18" charset="0"/>
                <a:cs typeface="Times New Roman" panose="02020603050405020304" pitchFamily="18" charset="0"/>
              </a:rPr>
              <a:t>Ev ortamında, çocuğun başlatıp sonlandırdığı sesler</a:t>
            </a:r>
          </a:p>
        </p:txBody>
      </p:sp>
      <p:pic>
        <p:nvPicPr>
          <p:cNvPr id="9218" name="Picture 2" descr="C:\Users\asus-pc\Desktop\günışığım sunum\vurmal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5759" y="4050442"/>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asus-pc\Desktop\günışığım sunum\muslu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2896" y="1784913"/>
            <a:ext cx="1840922" cy="1840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6421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Ayırt </a:t>
            </a:r>
            <a:r>
              <a:rPr lang="tr-TR" b="1" dirty="0" smtClean="0"/>
              <a:t>Etme </a:t>
            </a:r>
            <a:r>
              <a:rPr lang="tr-TR" b="1" dirty="0"/>
              <a:t>ve T</a:t>
            </a:r>
            <a:r>
              <a:rPr lang="tr-TR" b="1" dirty="0" smtClean="0"/>
              <a:t>anıma </a:t>
            </a:r>
            <a:r>
              <a:rPr lang="tr-TR" b="1" dirty="0"/>
              <a:t>D</a:t>
            </a:r>
            <a:r>
              <a:rPr lang="tr-TR" b="1" dirty="0" smtClean="0"/>
              <a:t>üzeyinde</a:t>
            </a:r>
            <a:r>
              <a:rPr lang="tr-TR" dirty="0"/>
              <a:t/>
            </a:r>
            <a:br>
              <a:rPr lang="tr-TR" dirty="0"/>
            </a:br>
            <a:endParaRPr lang="tr-TR" dirty="0"/>
          </a:p>
        </p:txBody>
      </p:sp>
      <p:sp>
        <p:nvSpPr>
          <p:cNvPr id="3" name="İçerik Yer Tutucusu 2"/>
          <p:cNvSpPr>
            <a:spLocks noGrp="1"/>
          </p:cNvSpPr>
          <p:nvPr>
            <p:ph idx="1"/>
          </p:nvPr>
        </p:nvSpPr>
        <p:spPr>
          <a:xfrm>
            <a:off x="609600" y="1417639"/>
            <a:ext cx="10972800" cy="4708526"/>
          </a:xfrm>
        </p:spPr>
        <p:txBody>
          <a:bodyPr/>
          <a:lstStyle/>
          <a:p>
            <a:r>
              <a:rPr lang="tr-TR" sz="2400" dirty="0">
                <a:latin typeface="Times New Roman" panose="02020603050405020304" pitchFamily="18" charset="0"/>
                <a:cs typeface="Times New Roman" panose="02020603050405020304" pitchFamily="18" charset="0"/>
              </a:rPr>
              <a:t>Sesler arası farklılığı anlama</a:t>
            </a:r>
          </a:p>
          <a:p>
            <a:r>
              <a:rPr lang="tr-TR" sz="2400" dirty="0">
                <a:latin typeface="Times New Roman" panose="02020603050405020304" pitchFamily="18" charset="0"/>
                <a:cs typeface="Times New Roman" panose="02020603050405020304" pitchFamily="18" charset="0"/>
              </a:rPr>
              <a:t>Ses – nesne ilişkisini kurabilme</a:t>
            </a:r>
          </a:p>
          <a:p>
            <a:endParaRPr lang="tr-TR" sz="2400" dirty="0" smtClean="0">
              <a:latin typeface="Times New Roman" panose="02020603050405020304" pitchFamily="18"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Seslere </a:t>
            </a:r>
            <a:r>
              <a:rPr lang="tr-TR" sz="2400" dirty="0">
                <a:latin typeface="Times New Roman" panose="02020603050405020304" pitchFamily="18" charset="0"/>
                <a:cs typeface="Times New Roman" panose="02020603050405020304" pitchFamily="18" charset="0"/>
              </a:rPr>
              <a:t>eklenecek süre ve ritmik karakter farklılıkları ile ayırt etme çalışmaları </a:t>
            </a:r>
            <a:r>
              <a:rPr lang="tr-TR" sz="2400" dirty="0" smtClean="0">
                <a:latin typeface="Times New Roman" panose="02020603050405020304" pitchFamily="18" charset="0"/>
                <a:cs typeface="Times New Roman" panose="02020603050405020304" pitchFamily="18" charset="0"/>
              </a:rPr>
              <a:t>yapılır</a:t>
            </a:r>
          </a:p>
          <a:p>
            <a:r>
              <a:rPr lang="tr-TR" sz="2400" dirty="0">
                <a:latin typeface="Times New Roman" panose="02020603050405020304" pitchFamily="18" charset="0"/>
                <a:cs typeface="Times New Roman" panose="02020603050405020304" pitchFamily="18" charset="0"/>
              </a:rPr>
              <a:t>Konuşma ayırt </a:t>
            </a:r>
            <a:r>
              <a:rPr lang="tr-TR" sz="2400" dirty="0" smtClean="0">
                <a:latin typeface="Times New Roman" panose="02020603050405020304" pitchFamily="18" charset="0"/>
                <a:cs typeface="Times New Roman" panose="02020603050405020304" pitchFamily="18" charset="0"/>
              </a:rPr>
              <a:t>etme; </a:t>
            </a:r>
            <a:r>
              <a:rPr lang="tr-TR" sz="2400" dirty="0">
                <a:latin typeface="Times New Roman" panose="02020603050405020304" pitchFamily="18" charset="0"/>
                <a:cs typeface="Times New Roman" panose="02020603050405020304" pitchFamily="18" charset="0"/>
              </a:rPr>
              <a:t>fonemlerin, hecelerin, sözcüklerin vs. birbirinden </a:t>
            </a:r>
            <a:r>
              <a:rPr lang="tr-TR" sz="2400" dirty="0" smtClean="0">
                <a:latin typeface="Times New Roman" panose="02020603050405020304" pitchFamily="18" charset="0"/>
                <a:cs typeface="Times New Roman" panose="02020603050405020304" pitchFamily="18" charset="0"/>
              </a:rPr>
              <a:t>ayırt edilmesidir</a:t>
            </a:r>
            <a:r>
              <a:rPr lang="tr-TR" sz="2400" dirty="0">
                <a:latin typeface="Times New Roman" panose="02020603050405020304" pitchFamily="18" charset="0"/>
                <a:cs typeface="Times New Roman" panose="02020603050405020304" pitchFamily="18" charset="0"/>
              </a:rPr>
              <a:t>. </a:t>
            </a:r>
          </a:p>
          <a:p>
            <a:endParaRPr lang="tr-TR" sz="2400" dirty="0" smtClean="0">
              <a:latin typeface="Times New Roman" panose="02020603050405020304" pitchFamily="18" charset="0"/>
              <a:cs typeface="Times New Roman" panose="02020603050405020304" pitchFamily="18" charset="0"/>
            </a:endParaRPr>
          </a:p>
          <a:p>
            <a:endParaRPr lang="tr-TR" dirty="0"/>
          </a:p>
        </p:txBody>
      </p:sp>
      <p:sp>
        <p:nvSpPr>
          <p:cNvPr id="5" name="Yuvarlatılmış Dikdörtgen 4"/>
          <p:cNvSpPr/>
          <p:nvPr/>
        </p:nvSpPr>
        <p:spPr>
          <a:xfrm>
            <a:off x="6018415" y="1562793"/>
            <a:ext cx="3208713" cy="131341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a:t>Tanıma duyulan nesneyi işaret etmek veya isimlendirmek gibi doğrudan adlandırmaya yöneliktir.</a:t>
            </a:r>
            <a:endParaRPr lang="tr-TR" dirty="0"/>
          </a:p>
        </p:txBody>
      </p:sp>
    </p:spTree>
    <p:extLst>
      <p:ext uri="{BB962C8B-B14F-4D97-AF65-F5344CB8AC3E}">
        <p14:creationId xmlns:p14="http://schemas.microsoft.com/office/powerpoint/2010/main" val="37874168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Dikkat</a:t>
            </a:r>
            <a:endParaRPr lang="tr-TR" b="1" dirty="0"/>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Konuşmacıya, mesaja odaklanan dikkat </a:t>
            </a:r>
            <a:r>
              <a:rPr lang="tr-TR" sz="2400" dirty="0" smtClean="0">
                <a:latin typeface="Times New Roman" panose="02020603050405020304" pitchFamily="18" charset="0"/>
                <a:cs typeface="Times New Roman" panose="02020603050405020304" pitchFamily="18" charset="0"/>
              </a:rPr>
              <a:t>konuşma </a:t>
            </a:r>
            <a:r>
              <a:rPr lang="tr-TR" sz="2400" dirty="0">
                <a:latin typeface="Times New Roman" panose="02020603050405020304" pitchFamily="18" charset="0"/>
                <a:cs typeface="Times New Roman" panose="02020603050405020304" pitchFamily="18" charset="0"/>
              </a:rPr>
              <a:t>algısının temel unsurudur.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Dinleyicinin </a:t>
            </a:r>
            <a:r>
              <a:rPr lang="tr-TR" sz="2400" dirty="0">
                <a:latin typeface="Times New Roman" panose="02020603050405020304" pitchFamily="18" charset="0"/>
                <a:cs typeface="Times New Roman" panose="02020603050405020304" pitchFamily="18" charset="0"/>
              </a:rPr>
              <a:t>dikkatinin derecesi ve niteliği konuşmanın algısında </a:t>
            </a:r>
            <a:r>
              <a:rPr lang="tr-TR" sz="2400" dirty="0" smtClean="0">
                <a:latin typeface="Times New Roman" panose="02020603050405020304" pitchFamily="18" charset="0"/>
                <a:cs typeface="Times New Roman" panose="02020603050405020304" pitchFamily="18" charset="0"/>
              </a:rPr>
              <a:t>temel </a:t>
            </a:r>
            <a:r>
              <a:rPr lang="tr-TR" sz="2400" dirty="0">
                <a:latin typeface="Times New Roman" panose="02020603050405020304" pitchFamily="18" charset="0"/>
                <a:cs typeface="Times New Roman" panose="02020603050405020304" pitchFamily="18" charset="0"/>
              </a:rPr>
              <a:t>değişikliklere yol açabilir.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1183" y="3314873"/>
            <a:ext cx="3654723" cy="2412595"/>
          </a:xfrm>
          <a:prstGeom prst="rect">
            <a:avLst/>
          </a:prstGeom>
        </p:spPr>
      </p:pic>
    </p:spTree>
    <p:extLst>
      <p:ext uri="{BB962C8B-B14F-4D97-AF65-F5344CB8AC3E}">
        <p14:creationId xmlns:p14="http://schemas.microsoft.com/office/powerpoint/2010/main" val="2677135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Hafıza</a:t>
            </a:r>
            <a:endParaRPr lang="tr-TR" b="1" dirty="0"/>
          </a:p>
        </p:txBody>
      </p:sp>
      <p:sp>
        <p:nvSpPr>
          <p:cNvPr id="3" name="İçerik Yer Tutucusu 2"/>
          <p:cNvSpPr>
            <a:spLocks noGrp="1"/>
          </p:cNvSpPr>
          <p:nvPr>
            <p:ph idx="1"/>
          </p:nvPr>
        </p:nvSpPr>
        <p:spPr/>
        <p:txBody>
          <a:bodyPr/>
          <a:lstStyle/>
          <a:p>
            <a:r>
              <a:rPr lang="tr-TR" sz="2400" dirty="0" smtClean="0">
                <a:latin typeface="Times New Roman" panose="02020603050405020304" pitchFamily="18" charset="0"/>
                <a:cs typeface="Times New Roman" panose="02020603050405020304" pitchFamily="18" charset="0"/>
              </a:rPr>
              <a:t>İşitsel</a:t>
            </a: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bilgiyi depolayıp iletişim döngüsünde tekrar kullanmak üzere geri </a:t>
            </a:r>
            <a:r>
              <a:rPr lang="tr-TR" sz="2400" dirty="0" smtClean="0">
                <a:latin typeface="Times New Roman" panose="02020603050405020304" pitchFamily="18" charset="0"/>
                <a:cs typeface="Times New Roman" panose="02020603050405020304" pitchFamily="18" charset="0"/>
              </a:rPr>
              <a:t>çağırmak</a:t>
            </a:r>
            <a:endParaRPr lang="tr-TR" sz="2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7282" y="2959331"/>
            <a:ext cx="3662868" cy="2610196"/>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8825" y="2769975"/>
            <a:ext cx="3173277" cy="3173277"/>
          </a:xfrm>
          <a:prstGeom prst="rect">
            <a:avLst/>
          </a:prstGeom>
        </p:spPr>
      </p:pic>
    </p:spTree>
    <p:extLst>
      <p:ext uri="{BB962C8B-B14F-4D97-AF65-F5344CB8AC3E}">
        <p14:creationId xmlns:p14="http://schemas.microsoft.com/office/powerpoint/2010/main" val="11068700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Anlama</a:t>
            </a:r>
            <a:endParaRPr lang="tr-TR" b="1" dirty="0"/>
          </a:p>
        </p:txBody>
      </p:sp>
      <p:sp>
        <p:nvSpPr>
          <p:cNvPr id="3" name="İçerik Yer Tutucusu 2"/>
          <p:cNvSpPr>
            <a:spLocks noGrp="1"/>
          </p:cNvSpPr>
          <p:nvPr>
            <p:ph idx="1"/>
          </p:nvPr>
        </p:nvSpPr>
        <p:spPr/>
        <p:txBody>
          <a:bodyPr/>
          <a:lstStyle/>
          <a:p>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şitsel </a:t>
            </a:r>
            <a:r>
              <a:rPr lang="tr-TR" sz="2800" dirty="0">
                <a:latin typeface="Times New Roman" panose="02020603050405020304" pitchFamily="18" charset="0"/>
                <a:cs typeface="Times New Roman" panose="02020603050405020304" pitchFamily="18" charset="0"/>
              </a:rPr>
              <a:t>mesajın bütünüyle anlaşılması anlamına gelmektedir</a:t>
            </a:r>
            <a:r>
              <a:rPr lang="tr-TR" sz="2800" dirty="0" smtClean="0">
                <a:latin typeface="Times New Roman" panose="02020603050405020304" pitchFamily="18" charset="0"/>
                <a:cs typeface="Times New Roman" panose="02020603050405020304" pitchFamily="18" charset="0"/>
              </a:rPr>
              <a:t>.</a:t>
            </a:r>
          </a:p>
          <a:p>
            <a:pPr marL="0" indent="0">
              <a:buNone/>
            </a:pPr>
            <a:r>
              <a:rPr lang="tr-TR" sz="2800" dirty="0" smtClean="0">
                <a:latin typeface="Times New Roman" panose="02020603050405020304" pitchFamily="18" charset="0"/>
                <a:cs typeface="Times New Roman" panose="02020603050405020304" pitchFamily="18" charset="0"/>
              </a:rPr>
              <a:t> </a:t>
            </a:r>
          </a:p>
          <a:p>
            <a:pPr marL="0" indent="0">
              <a:buNone/>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Bozukluğu durumunda</a:t>
            </a:r>
            <a:endParaRPr lang="tr-TR" sz="2800" dirty="0">
              <a:latin typeface="Times New Roman" panose="02020603050405020304" pitchFamily="18" charset="0"/>
              <a:cs typeface="Times New Roman" panose="02020603050405020304" pitchFamily="18" charset="0"/>
            </a:endParaRPr>
          </a:p>
          <a:p>
            <a:endParaRPr lang="tr-TR" dirty="0"/>
          </a:p>
        </p:txBody>
      </p:sp>
      <p:sp>
        <p:nvSpPr>
          <p:cNvPr id="4" name="Yuvarlatılmış Dikdörtgen 3"/>
          <p:cNvSpPr/>
          <p:nvPr/>
        </p:nvSpPr>
        <p:spPr>
          <a:xfrm>
            <a:off x="781396" y="4763193"/>
            <a:ext cx="2236123" cy="1122218"/>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dirty="0">
                <a:latin typeface="Times New Roman" panose="02020603050405020304" pitchFamily="18" charset="0"/>
                <a:cs typeface="Times New Roman" panose="02020603050405020304" pitchFamily="18" charset="0"/>
              </a:rPr>
              <a:t>Sınıfta ön sırada oturduğunda daha hızlı öğrenme söz konusudur.</a:t>
            </a:r>
          </a:p>
        </p:txBody>
      </p:sp>
      <p:sp>
        <p:nvSpPr>
          <p:cNvPr id="5" name="Oval 4"/>
          <p:cNvSpPr/>
          <p:nvPr/>
        </p:nvSpPr>
        <p:spPr>
          <a:xfrm>
            <a:off x="8617527" y="2161309"/>
            <a:ext cx="3574473" cy="130509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dirty="0">
                <a:latin typeface="Times New Roman" panose="02020603050405020304" pitchFamily="18" charset="0"/>
                <a:cs typeface="Times New Roman" panose="02020603050405020304" pitchFamily="18" charset="0"/>
              </a:rPr>
              <a:t>Verilen ödevleri öğretmen anlatırken not almada güçlük görülür.</a:t>
            </a:r>
          </a:p>
        </p:txBody>
      </p:sp>
      <p:sp>
        <p:nvSpPr>
          <p:cNvPr id="6" name="Dikdörtgen 5"/>
          <p:cNvSpPr/>
          <p:nvPr/>
        </p:nvSpPr>
        <p:spPr>
          <a:xfrm>
            <a:off x="4807527" y="4513494"/>
            <a:ext cx="2576946" cy="162929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dirty="0">
                <a:latin typeface="Times New Roman" panose="02020603050405020304" pitchFamily="18" charset="0"/>
                <a:cs typeface="Times New Roman" panose="02020603050405020304" pitchFamily="18" charset="0"/>
              </a:rPr>
              <a:t>Dinleme güçlüğü olduğu için ve kendini ifade edemediği için genellikle agresif olurlar. Kendilerini oyun ortamından soyutlarlar.</a:t>
            </a:r>
          </a:p>
        </p:txBody>
      </p:sp>
      <p:sp>
        <p:nvSpPr>
          <p:cNvPr id="7" name="Yuvarlatılmış Dikdörtgen 6"/>
          <p:cNvSpPr/>
          <p:nvPr/>
        </p:nvSpPr>
        <p:spPr>
          <a:xfrm>
            <a:off x="8553796" y="3711633"/>
            <a:ext cx="2685011" cy="1612669"/>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tr-TR" dirty="0">
                <a:latin typeface="Times New Roman" panose="02020603050405020304" pitchFamily="18" charset="0"/>
                <a:cs typeface="Times New Roman" panose="02020603050405020304" pitchFamily="18" charset="0"/>
              </a:rPr>
              <a:t>Teke tek öğrenme hızı normal, grupta öğrenme hızı zayıftır.</a:t>
            </a:r>
          </a:p>
        </p:txBody>
      </p:sp>
      <p:cxnSp>
        <p:nvCxnSpPr>
          <p:cNvPr id="9" name="Düz Ok Bağlayıcısı 8"/>
          <p:cNvCxnSpPr/>
          <p:nvPr/>
        </p:nvCxnSpPr>
        <p:spPr>
          <a:xfrm flipV="1">
            <a:off x="4921135" y="2668385"/>
            <a:ext cx="2909454" cy="3491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p:cNvCxnSpPr/>
          <p:nvPr/>
        </p:nvCxnSpPr>
        <p:spPr>
          <a:xfrm>
            <a:off x="5128953" y="3200400"/>
            <a:ext cx="2593571" cy="6627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a:off x="4671753" y="3200083"/>
            <a:ext cx="565265" cy="11308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p:cNvCxnSpPr/>
          <p:nvPr/>
        </p:nvCxnSpPr>
        <p:spPr>
          <a:xfrm flipH="1">
            <a:off x="2161309" y="3408218"/>
            <a:ext cx="332509" cy="1088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113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b="1" dirty="0" smtClean="0">
                <a:latin typeface="Calibri" panose="020F0502020204030204" pitchFamily="34" charset="0"/>
                <a:cs typeface="Calibri" panose="020F0502020204030204" pitchFamily="34" charset="0"/>
              </a:rPr>
              <a:t>Konuşmayı Anlama</a:t>
            </a:r>
            <a:endParaRPr lang="tr-TR" sz="4000" b="1" dirty="0">
              <a:latin typeface="Calibri" panose="020F0502020204030204" pitchFamily="34" charset="0"/>
              <a:cs typeface="Calibri" panose="020F0502020204030204" pitchFamily="34" charset="0"/>
            </a:endParaRPr>
          </a:p>
        </p:txBody>
      </p:sp>
      <p:sp>
        <p:nvSpPr>
          <p:cNvPr id="4" name="İçerik Yer Tutucusu 3"/>
          <p:cNvSpPr>
            <a:spLocks noGrp="1"/>
          </p:cNvSpPr>
          <p:nvPr>
            <p:ph sz="half" idx="1"/>
          </p:nvPr>
        </p:nvSpPr>
        <p:spPr/>
        <p:txBody>
          <a:bodyPr/>
          <a:lstStyle/>
          <a:p>
            <a:r>
              <a:rPr lang="tr-TR" sz="2000" dirty="0">
                <a:latin typeface="Times New Roman" panose="02020603050405020304" pitchFamily="18" charset="0"/>
                <a:cs typeface="Times New Roman" panose="02020603050405020304" pitchFamily="18" charset="0"/>
              </a:rPr>
              <a:t>İşitsel-konuşma algısında ise işitsel uyaran, herhangi bir ses kaynağından daha karmaşık olan konuşma uyaranıdır.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Bu </a:t>
            </a:r>
            <a:r>
              <a:rPr lang="tr-TR" sz="2000" dirty="0">
                <a:latin typeface="Times New Roman" panose="02020603050405020304" pitchFamily="18" charset="0"/>
                <a:cs typeface="Times New Roman" panose="02020603050405020304" pitchFamily="18" charset="0"/>
              </a:rPr>
              <a:t>defa işitsel algıyı sağlayan bilgilere; dil yapıları, iletişimin bağlamı, dilin tüm bileşenleri (fonoloji, morfoloji, sentaks, semantik, pragmatik) de eklenir ve algı için tüm bunlar dikkate alınmalıdır. </a:t>
            </a:r>
            <a:endParaRPr lang="tr-TR" dirty="0"/>
          </a:p>
        </p:txBody>
      </p:sp>
      <p:sp>
        <p:nvSpPr>
          <p:cNvPr id="5" name="İçerik Yer Tutucusu 4"/>
          <p:cNvSpPr>
            <a:spLocks noGrp="1"/>
          </p:cNvSpPr>
          <p:nvPr>
            <p:ph sz="half" idx="2"/>
          </p:nvPr>
        </p:nvSpPr>
        <p:spPr/>
        <p:txBody>
          <a:bodyPr/>
          <a:lstStyle/>
          <a:p>
            <a:pPr lvl="0"/>
            <a:r>
              <a:rPr lang="tr-TR" sz="2000" dirty="0">
                <a:solidFill>
                  <a:srgbClr val="000000"/>
                </a:solidFill>
                <a:latin typeface="Times New Roman" panose="02020603050405020304" pitchFamily="18" charset="0"/>
                <a:cs typeface="Times New Roman" panose="02020603050405020304" pitchFamily="18" charset="0"/>
              </a:rPr>
              <a:t>Başka bir deyişle, uyaran artık konuşma gibi dilsel bir uyaran ise; sadece işitsel algı için gerekenden çok daha karmaşık ve özel olan bilgi ve beceriler gerekmektedir. </a:t>
            </a:r>
            <a:endParaRPr lang="tr-TR" sz="2000" dirty="0" smtClean="0">
              <a:solidFill>
                <a:srgbClr val="000000"/>
              </a:solidFill>
              <a:latin typeface="Times New Roman" panose="02020603050405020304" pitchFamily="18" charset="0"/>
              <a:cs typeface="Times New Roman" panose="02020603050405020304" pitchFamily="18" charset="0"/>
            </a:endParaRPr>
          </a:p>
          <a:p>
            <a:pPr lvl="0"/>
            <a:r>
              <a:rPr lang="tr-TR" sz="2000" dirty="0" smtClean="0">
                <a:solidFill>
                  <a:srgbClr val="000000"/>
                </a:solidFill>
                <a:latin typeface="Times New Roman" panose="02020603050405020304" pitchFamily="18" charset="0"/>
                <a:cs typeface="Times New Roman" panose="02020603050405020304" pitchFamily="18" charset="0"/>
              </a:rPr>
              <a:t>Bu </a:t>
            </a:r>
            <a:r>
              <a:rPr lang="tr-TR" sz="2000" dirty="0">
                <a:solidFill>
                  <a:srgbClr val="000000"/>
                </a:solidFill>
                <a:latin typeface="Times New Roman" panose="02020603050405020304" pitchFamily="18" charset="0"/>
                <a:cs typeface="Times New Roman" panose="02020603050405020304" pitchFamily="18" charset="0"/>
              </a:rPr>
              <a:t>bilgi ve beceriler iletişimin </a:t>
            </a:r>
            <a:r>
              <a:rPr lang="tr-TR" sz="2000" dirty="0" err="1">
                <a:solidFill>
                  <a:srgbClr val="000000"/>
                </a:solidFill>
                <a:latin typeface="Times New Roman" panose="02020603050405020304" pitchFamily="18" charset="0"/>
                <a:cs typeface="Times New Roman" panose="02020603050405020304" pitchFamily="18" charset="0"/>
              </a:rPr>
              <a:t>segmental</a:t>
            </a:r>
            <a:r>
              <a:rPr lang="tr-TR" sz="2000" dirty="0">
                <a:solidFill>
                  <a:srgbClr val="000000"/>
                </a:solidFill>
                <a:latin typeface="Times New Roman" panose="02020603050405020304" pitchFamily="18" charset="0"/>
                <a:cs typeface="Times New Roman" panose="02020603050405020304" pitchFamily="18" charset="0"/>
              </a:rPr>
              <a:t> (izole konuşma sesleri) ve </a:t>
            </a:r>
            <a:r>
              <a:rPr lang="tr-TR" sz="2000" dirty="0" err="1">
                <a:solidFill>
                  <a:srgbClr val="000000"/>
                </a:solidFill>
                <a:latin typeface="Times New Roman" panose="02020603050405020304" pitchFamily="18" charset="0"/>
                <a:cs typeface="Times New Roman" panose="02020603050405020304" pitchFamily="18" charset="0"/>
              </a:rPr>
              <a:t>suprasegmental</a:t>
            </a:r>
            <a:r>
              <a:rPr lang="tr-TR" sz="2000" dirty="0">
                <a:solidFill>
                  <a:srgbClr val="000000"/>
                </a:solidFill>
                <a:latin typeface="Times New Roman" panose="02020603050405020304" pitchFamily="18" charset="0"/>
                <a:cs typeface="Times New Roman" panose="02020603050405020304" pitchFamily="18" charset="0"/>
              </a:rPr>
              <a:t> (hız, ritim, tonlama) özelliklerine bağlıdır. </a:t>
            </a:r>
          </a:p>
          <a:p>
            <a:endParaRPr lang="tr-TR" dirty="0"/>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2119" y="4403148"/>
            <a:ext cx="2095500" cy="1543050"/>
          </a:xfrm>
          <a:prstGeom prst="rect">
            <a:avLst/>
          </a:prstGeom>
        </p:spPr>
      </p:pic>
    </p:spTree>
    <p:extLst>
      <p:ext uri="{BB962C8B-B14F-4D97-AF65-F5344CB8AC3E}">
        <p14:creationId xmlns:p14="http://schemas.microsoft.com/office/powerpoint/2010/main" val="1016888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ctrTitle"/>
          </p:nvPr>
        </p:nvSpPr>
        <p:spPr/>
        <p:txBody>
          <a:bodyPr/>
          <a:lstStyle/>
          <a:p>
            <a:r>
              <a:rPr lang="tr-TR" b="1" dirty="0" smtClean="0"/>
              <a:t>BEBEKLİK DÖNEMİ ETKİNLİKLERİ</a:t>
            </a:r>
            <a:endParaRPr lang="tr-TR" b="1" dirty="0"/>
          </a:p>
        </p:txBody>
      </p:sp>
      <p:sp>
        <p:nvSpPr>
          <p:cNvPr id="5" name="Alt Başlık 4"/>
          <p:cNvSpPr>
            <a:spLocks noGrp="1"/>
          </p:cNvSpPr>
          <p:nvPr>
            <p:ph type="subTitle" idx="1"/>
          </p:nvPr>
        </p:nvSpPr>
        <p:spPr/>
        <p:txBody>
          <a:bodyPr/>
          <a:lstStyle/>
          <a:p>
            <a:endParaRPr lang="tr-TR"/>
          </a:p>
        </p:txBody>
      </p:sp>
    </p:spTree>
    <p:extLst>
      <p:ext uri="{BB962C8B-B14F-4D97-AF65-F5344CB8AC3E}">
        <p14:creationId xmlns:p14="http://schemas.microsoft.com/office/powerpoint/2010/main" val="29580313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smtClean="0"/>
              <a:t>Cee</a:t>
            </a:r>
            <a:r>
              <a:rPr lang="tr-TR" b="1" dirty="0" smtClean="0"/>
              <a:t> oyunu</a:t>
            </a:r>
            <a:endParaRPr lang="tr-TR" b="1" dirty="0"/>
          </a:p>
        </p:txBody>
      </p:sp>
      <p:sp>
        <p:nvSpPr>
          <p:cNvPr id="3" name="İçerik Yer Tutucusu 2"/>
          <p:cNvSpPr>
            <a:spLocks noGrp="1"/>
          </p:cNvSpPr>
          <p:nvPr>
            <p:ph idx="1"/>
          </p:nvPr>
        </p:nvSpPr>
        <p:spPr/>
        <p:txBody>
          <a:bodyPr>
            <a:normAutofit/>
          </a:bodyPr>
          <a:lstStyle/>
          <a:p>
            <a:pPr marL="0" indent="0">
              <a:buNone/>
            </a:pPr>
            <a:r>
              <a:rPr lang="tr-TR" sz="2400" dirty="0">
                <a:latin typeface="Times New Roman" panose="02020603050405020304" pitchFamily="18" charset="0"/>
                <a:cs typeface="Times New Roman" panose="02020603050405020304" pitchFamily="18" charset="0"/>
              </a:rPr>
              <a:t>Yaş grubu: 0 – 2 yaş</a:t>
            </a:r>
          </a:p>
          <a:p>
            <a:pPr marL="0" indent="0">
              <a:buNone/>
            </a:pPr>
            <a:r>
              <a:rPr lang="tr-TR" sz="2400" dirty="0">
                <a:latin typeface="Times New Roman" panose="02020603050405020304" pitchFamily="18" charset="0"/>
                <a:cs typeface="Times New Roman" panose="02020603050405020304" pitchFamily="18" charset="0"/>
              </a:rPr>
              <a:t>Amaç: ses kaynağını arama</a:t>
            </a:r>
          </a:p>
          <a:p>
            <a:pPr marL="0" indent="0">
              <a:buNone/>
            </a:pPr>
            <a:r>
              <a:rPr lang="tr-TR" sz="2400" dirty="0">
                <a:latin typeface="Times New Roman" panose="02020603050405020304" pitchFamily="18" charset="0"/>
                <a:cs typeface="Times New Roman" panose="02020603050405020304" pitchFamily="18" charset="0"/>
              </a:rPr>
              <a:t>Materyal: Bir örtü</a:t>
            </a:r>
          </a:p>
          <a:p>
            <a:pPr marL="0" indent="0">
              <a:buNone/>
            </a:pPr>
            <a:r>
              <a:rPr lang="tr-TR" sz="2400" dirty="0">
                <a:latin typeface="Times New Roman" panose="02020603050405020304" pitchFamily="18" charset="0"/>
                <a:cs typeface="Times New Roman" panose="02020603050405020304" pitchFamily="18" charset="0"/>
              </a:rPr>
              <a:t>Uygulama: Yüzünüzü elinizle ya da bir örtü ile kapatarak çocuğa ismi veya konuşma uyaranı ile seslenin. Çocukta sese yönelme ya da ses kaynağını arama davranışı görüldüğünde ‘</a:t>
            </a:r>
            <a:r>
              <a:rPr lang="tr-TR" sz="2400" dirty="0" err="1">
                <a:latin typeface="Times New Roman" panose="02020603050405020304" pitchFamily="18" charset="0"/>
                <a:cs typeface="Times New Roman" panose="02020603050405020304" pitchFamily="18" charset="0"/>
              </a:rPr>
              <a:t>ceee</a:t>
            </a:r>
            <a:r>
              <a:rPr lang="tr-TR" sz="2400" dirty="0">
                <a:latin typeface="Times New Roman" panose="02020603050405020304" pitchFamily="18" charset="0"/>
                <a:cs typeface="Times New Roman" panose="02020603050405020304" pitchFamily="18" charset="0"/>
              </a:rPr>
              <a:t>’ deyip yüzünüzü açın</a:t>
            </a:r>
          </a:p>
          <a:p>
            <a:pPr marL="0" indent="0">
              <a:buNone/>
            </a:pPr>
            <a:endParaRPr lang="tr-TR" sz="2000" dirty="0"/>
          </a:p>
        </p:txBody>
      </p:sp>
      <p:pic>
        <p:nvPicPr>
          <p:cNvPr id="2050" name="Picture 2" descr="C:\Users\asus-pc\Desktop\günışığım sunum\c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210" y="4037932"/>
            <a:ext cx="2088232"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5424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t>Ses nerden geliyor?</a:t>
            </a:r>
            <a:endParaRPr lang="tr-TR" b="1" dirty="0"/>
          </a:p>
        </p:txBody>
      </p:sp>
      <p:sp>
        <p:nvSpPr>
          <p:cNvPr id="3" name="İçerik Yer Tutucusu 2"/>
          <p:cNvSpPr>
            <a:spLocks noGrp="1"/>
          </p:cNvSpPr>
          <p:nvPr>
            <p:ph idx="1"/>
          </p:nvPr>
        </p:nvSpPr>
        <p:spPr/>
        <p:txBody>
          <a:bodyPr/>
          <a:lstStyle/>
          <a:p>
            <a:r>
              <a:rPr lang="tr-TR" sz="2400" dirty="0">
                <a:latin typeface="Times New Roman" panose="02020603050405020304" pitchFamily="18" charset="0"/>
                <a:cs typeface="Times New Roman" panose="02020603050405020304" pitchFamily="18" charset="0"/>
              </a:rPr>
              <a:t>Yaş grubu: 0 – 2 yaş</a:t>
            </a:r>
          </a:p>
          <a:p>
            <a:r>
              <a:rPr lang="tr-TR" sz="2400" dirty="0">
                <a:latin typeface="Times New Roman" panose="02020603050405020304" pitchFamily="18" charset="0"/>
                <a:cs typeface="Times New Roman" panose="02020603050405020304" pitchFamily="18" charset="0"/>
              </a:rPr>
              <a:t>Amaç: ses kaynağını bulma</a:t>
            </a:r>
          </a:p>
          <a:p>
            <a:r>
              <a:rPr lang="tr-TR" sz="2400" dirty="0">
                <a:latin typeface="Times New Roman" panose="02020603050405020304" pitchFamily="18" charset="0"/>
                <a:cs typeface="Times New Roman" panose="02020603050405020304" pitchFamily="18" charset="0"/>
              </a:rPr>
              <a:t>Materyal : bir örtü ve çocuğun ilgisini çeken ses çıkaran bir oyuncak</a:t>
            </a:r>
          </a:p>
          <a:p>
            <a:r>
              <a:rPr lang="tr-TR" sz="2400" dirty="0">
                <a:latin typeface="Times New Roman" panose="02020603050405020304" pitchFamily="18" charset="0"/>
                <a:cs typeface="Times New Roman" panose="02020603050405020304" pitchFamily="18" charset="0"/>
              </a:rPr>
              <a:t>Uygulama : oyuncağı örtünün altına koyun. Çocukta sese yönelme davranışı gördüğünüzde oyuncağı örtünün altından çıkarıp gösterin</a:t>
            </a:r>
          </a:p>
          <a:p>
            <a:endParaRPr lang="tr-TR" dirty="0"/>
          </a:p>
        </p:txBody>
      </p:sp>
      <p:pic>
        <p:nvPicPr>
          <p:cNvPr id="3074" name="Picture 2" descr="C:\Users\asus-pc\Desktop\günışığım sunum\ses bul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3199" y="3484531"/>
            <a:ext cx="2316868" cy="2316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32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Bebeğim ‘ham ham’ der</a:t>
            </a:r>
            <a:endParaRPr lang="tr-TR" b="1" dirty="0"/>
          </a:p>
        </p:txBody>
      </p:sp>
      <p:sp>
        <p:nvSpPr>
          <p:cNvPr id="3" name="İçerik Yer Tutucusu 2"/>
          <p:cNvSpPr>
            <a:spLocks noGrp="1"/>
          </p:cNvSpPr>
          <p:nvPr>
            <p:ph idx="1"/>
          </p:nvPr>
        </p:nvSpPr>
        <p:spPr/>
        <p:txBody>
          <a:bodyPr>
            <a:normAutofit/>
          </a:bodyPr>
          <a:lstStyle/>
          <a:p>
            <a:r>
              <a:rPr lang="tr-TR" sz="2400" dirty="0">
                <a:latin typeface="Times New Roman" panose="02020603050405020304" pitchFamily="18" charset="0"/>
                <a:cs typeface="Times New Roman" panose="02020603050405020304" pitchFamily="18" charset="0"/>
              </a:rPr>
              <a:t>Yaş grubu: 6 – 11 ay</a:t>
            </a:r>
          </a:p>
          <a:p>
            <a:r>
              <a:rPr lang="tr-TR" sz="2400" dirty="0">
                <a:latin typeface="Times New Roman" panose="02020603050405020304" pitchFamily="18" charset="0"/>
                <a:cs typeface="Times New Roman" panose="02020603050405020304" pitchFamily="18" charset="0"/>
              </a:rPr>
              <a:t>Uzun dönemli amaç: </a:t>
            </a:r>
            <a:r>
              <a:rPr lang="tr-TR" sz="2400" dirty="0" err="1">
                <a:latin typeface="Times New Roman" panose="02020603050405020304" pitchFamily="18" charset="0"/>
                <a:cs typeface="Times New Roman" panose="02020603050405020304" pitchFamily="18" charset="0"/>
              </a:rPr>
              <a:t>hecesel</a:t>
            </a:r>
            <a:r>
              <a:rPr lang="tr-TR" sz="2400" dirty="0">
                <a:latin typeface="Times New Roman" panose="02020603050405020304" pitchFamily="18" charset="0"/>
                <a:cs typeface="Times New Roman" panose="02020603050405020304" pitchFamily="18" charset="0"/>
              </a:rPr>
              <a:t> üretimler yapar</a:t>
            </a:r>
          </a:p>
          <a:p>
            <a:r>
              <a:rPr lang="tr-TR" sz="2400" dirty="0">
                <a:latin typeface="Times New Roman" panose="02020603050405020304" pitchFamily="18" charset="0"/>
                <a:cs typeface="Times New Roman" panose="02020603050405020304" pitchFamily="18" charset="0"/>
              </a:rPr>
              <a:t>Kısa dönemli amaçlar: </a:t>
            </a:r>
          </a:p>
          <a:p>
            <a:pPr marL="0" indent="0">
              <a:buNone/>
            </a:pPr>
            <a:r>
              <a:rPr lang="tr-TR" sz="2400" b="1" dirty="0">
                <a:latin typeface="Times New Roman" panose="02020603050405020304" pitchFamily="18" charset="0"/>
                <a:cs typeface="Times New Roman" panose="02020603050405020304" pitchFamily="18" charset="0"/>
              </a:rPr>
              <a:t>-</a:t>
            </a:r>
            <a:r>
              <a:rPr lang="tr-TR" sz="2400" b="1" dirty="0" err="1">
                <a:latin typeface="Times New Roman" panose="02020603050405020304" pitchFamily="18" charset="0"/>
                <a:cs typeface="Times New Roman" panose="02020603050405020304" pitchFamily="18" charset="0"/>
              </a:rPr>
              <a:t>hecesel</a:t>
            </a:r>
            <a:r>
              <a:rPr lang="tr-TR" sz="2400" b="1" dirty="0">
                <a:latin typeface="Times New Roman" panose="02020603050405020304" pitchFamily="18" charset="0"/>
                <a:cs typeface="Times New Roman" panose="02020603050405020304" pitchFamily="18" charset="0"/>
              </a:rPr>
              <a:t> üretimleri fark eder</a:t>
            </a:r>
          </a:p>
          <a:p>
            <a:pPr marL="0" indent="0">
              <a:buNone/>
            </a:pPr>
            <a:r>
              <a:rPr lang="tr-TR" sz="2400" b="1" dirty="0">
                <a:latin typeface="Times New Roman" panose="02020603050405020304" pitchFamily="18" charset="0"/>
                <a:cs typeface="Times New Roman" panose="02020603050405020304" pitchFamily="18" charset="0"/>
              </a:rPr>
              <a:t>-</a:t>
            </a:r>
            <a:r>
              <a:rPr lang="tr-TR" sz="2400" b="1" dirty="0" err="1">
                <a:latin typeface="Times New Roman" panose="02020603050405020304" pitchFamily="18" charset="0"/>
                <a:cs typeface="Times New Roman" panose="02020603050405020304" pitchFamily="18" charset="0"/>
              </a:rPr>
              <a:t>hecesel</a:t>
            </a:r>
            <a:r>
              <a:rPr lang="tr-TR" sz="2400" b="1" dirty="0">
                <a:latin typeface="Times New Roman" panose="02020603050405020304" pitchFamily="18" charset="0"/>
                <a:cs typeface="Times New Roman" panose="02020603050405020304" pitchFamily="18" charset="0"/>
              </a:rPr>
              <a:t> üretimleri ayırt eder</a:t>
            </a:r>
          </a:p>
          <a:p>
            <a:pPr marL="0" indent="0">
              <a:buNone/>
            </a:pPr>
            <a:r>
              <a:rPr lang="tr-TR" sz="2400" b="1" dirty="0">
                <a:latin typeface="Times New Roman" panose="02020603050405020304" pitchFamily="18" charset="0"/>
                <a:cs typeface="Times New Roman" panose="02020603050405020304" pitchFamily="18" charset="0"/>
              </a:rPr>
              <a:t>-</a:t>
            </a:r>
            <a:r>
              <a:rPr lang="tr-TR" sz="2400" b="1" dirty="0" err="1">
                <a:latin typeface="Times New Roman" panose="02020603050405020304" pitchFamily="18" charset="0"/>
                <a:cs typeface="Times New Roman" panose="02020603050405020304" pitchFamily="18" charset="0"/>
              </a:rPr>
              <a:t>hecesel</a:t>
            </a:r>
            <a:r>
              <a:rPr lang="tr-TR" sz="2400" b="1" dirty="0">
                <a:latin typeface="Times New Roman" panose="02020603050405020304" pitchFamily="18" charset="0"/>
                <a:cs typeface="Times New Roman" panose="02020603050405020304" pitchFamily="18" charset="0"/>
              </a:rPr>
              <a:t> üretimleri tanır</a:t>
            </a:r>
          </a:p>
          <a:p>
            <a:pPr marL="0" indent="0">
              <a:buNone/>
            </a:pPr>
            <a:r>
              <a:rPr lang="tr-TR" sz="2400" b="1" dirty="0">
                <a:latin typeface="Times New Roman" panose="02020603050405020304" pitchFamily="18" charset="0"/>
                <a:cs typeface="Times New Roman" panose="02020603050405020304" pitchFamily="18" charset="0"/>
              </a:rPr>
              <a:t>-</a:t>
            </a:r>
            <a:r>
              <a:rPr lang="tr-TR" sz="2400" b="1" dirty="0" err="1">
                <a:latin typeface="Times New Roman" panose="02020603050405020304" pitchFamily="18" charset="0"/>
                <a:cs typeface="Times New Roman" panose="02020603050405020304" pitchFamily="18" charset="0"/>
              </a:rPr>
              <a:t>hecesel</a:t>
            </a:r>
            <a:r>
              <a:rPr lang="tr-TR" sz="2400" b="1" dirty="0">
                <a:latin typeface="Times New Roman" panose="02020603050405020304" pitchFamily="18" charset="0"/>
                <a:cs typeface="Times New Roman" panose="02020603050405020304" pitchFamily="18" charset="0"/>
              </a:rPr>
              <a:t> üretimlere benzer sesler çıkartır</a:t>
            </a:r>
          </a:p>
          <a:p>
            <a:r>
              <a:rPr lang="tr-TR" sz="2400" dirty="0">
                <a:latin typeface="Times New Roman" panose="02020603050405020304" pitchFamily="18" charset="0"/>
                <a:cs typeface="Times New Roman" panose="02020603050405020304" pitchFamily="18" charset="0"/>
              </a:rPr>
              <a:t>Materyal: Ağzı delik yapılmış bir kukla</a:t>
            </a:r>
          </a:p>
          <a:p>
            <a:pPr marL="0" indent="0">
              <a:buNone/>
            </a:pPr>
            <a:r>
              <a:rPr lang="tr-TR" sz="2400" dirty="0">
                <a:latin typeface="Times New Roman" panose="02020603050405020304" pitchFamily="18" charset="0"/>
                <a:cs typeface="Times New Roman" panose="02020603050405020304" pitchFamily="18" charset="0"/>
              </a:rPr>
              <a:t> </a:t>
            </a:r>
          </a:p>
        </p:txBody>
      </p:sp>
      <p:pic>
        <p:nvPicPr>
          <p:cNvPr id="12290" name="Picture 2" descr="C:\Users\asus-pc\Desktop\günışığım sunum\kuk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8209" y="285293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4123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4900" b="1" dirty="0"/>
              <a:t>Çevresel sesler</a:t>
            </a:r>
            <a:r>
              <a:rPr lang="tr-TR" dirty="0"/>
              <a:t/>
            </a:r>
            <a:br>
              <a:rPr lang="tr-TR" dirty="0"/>
            </a:br>
            <a:endParaRPr lang="tr-TR" dirty="0"/>
          </a:p>
        </p:txBody>
      </p:sp>
      <p:sp>
        <p:nvSpPr>
          <p:cNvPr id="3" name="İçerik Yer Tutucusu 2"/>
          <p:cNvSpPr>
            <a:spLocks noGrp="1"/>
          </p:cNvSpPr>
          <p:nvPr>
            <p:ph idx="1"/>
          </p:nvPr>
        </p:nvSpPr>
        <p:spPr/>
        <p:txBody>
          <a:bodyPr/>
          <a:lstStyle/>
          <a:p>
            <a:pPr marL="0" indent="0">
              <a:buNone/>
            </a:pPr>
            <a:r>
              <a:rPr lang="tr-TR" sz="2400" dirty="0">
                <a:latin typeface="Times New Roman" panose="02020603050405020304" pitchFamily="18" charset="0"/>
                <a:cs typeface="Times New Roman" panose="02020603050405020304" pitchFamily="18" charset="0"/>
              </a:rPr>
              <a:t>Yaş grubu: 0-1 yaş</a:t>
            </a:r>
          </a:p>
          <a:p>
            <a:pPr marL="0" indent="0">
              <a:buNone/>
            </a:pPr>
            <a:r>
              <a:rPr lang="tr-TR" sz="2400" dirty="0">
                <a:latin typeface="Times New Roman" panose="02020603050405020304" pitchFamily="18" charset="0"/>
                <a:cs typeface="Times New Roman" panose="02020603050405020304" pitchFamily="18" charset="0"/>
              </a:rPr>
              <a:t>Amaçlar: Çevresel sesleri fark eder, ayırt eder, tanır, yorumlar</a:t>
            </a:r>
          </a:p>
          <a:p>
            <a:pPr marL="0" indent="0">
              <a:buNone/>
            </a:pPr>
            <a:r>
              <a:rPr lang="tr-TR" sz="2400" dirty="0">
                <a:latin typeface="Times New Roman" panose="02020603050405020304" pitchFamily="18" charset="0"/>
                <a:cs typeface="Times New Roman" panose="02020603050405020304" pitchFamily="18" charset="0"/>
              </a:rPr>
              <a:t>Materyal: Günlük yaşamda kullanılan telefon, elektrik süpürgesi, kapı zili, radyo </a:t>
            </a:r>
            <a:r>
              <a:rPr lang="tr-TR" sz="2400" dirty="0" err="1">
                <a:latin typeface="Times New Roman" panose="02020603050405020304" pitchFamily="18" charset="0"/>
                <a:cs typeface="Times New Roman" panose="02020603050405020304" pitchFamily="18" charset="0"/>
              </a:rPr>
              <a:t>v.b</a:t>
            </a:r>
            <a:r>
              <a:rPr lang="tr-TR" sz="2400" dirty="0">
                <a:latin typeface="Times New Roman" panose="02020603050405020304" pitchFamily="18" charset="0"/>
                <a:cs typeface="Times New Roman" panose="02020603050405020304" pitchFamily="18" charset="0"/>
              </a:rPr>
              <a:t>.</a:t>
            </a:r>
          </a:p>
          <a:p>
            <a:pPr marL="0" indent="0">
              <a:buNone/>
            </a:pPr>
            <a:endParaRPr lang="tr-TR" sz="24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tr-TR" sz="2400" dirty="0">
                <a:latin typeface="Times New Roman" panose="02020603050405020304" pitchFamily="18" charset="0"/>
                <a:cs typeface="Times New Roman" panose="02020603050405020304" pitchFamily="18" charset="0"/>
              </a:rPr>
              <a:t>Kapıyı çalma oyunu</a:t>
            </a:r>
          </a:p>
          <a:p>
            <a:pPr marL="514350" indent="-514350">
              <a:buFont typeface="+mj-lt"/>
              <a:buAutoNum type="arabicPeriod"/>
            </a:pPr>
            <a:r>
              <a:rPr lang="tr-TR" sz="2400" dirty="0">
                <a:latin typeface="Times New Roman" panose="02020603050405020304" pitchFamily="18" charset="0"/>
                <a:cs typeface="Times New Roman" panose="02020603050405020304" pitchFamily="18" charset="0"/>
              </a:rPr>
              <a:t>Telefon sesini bulma oyunu</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dirty="0" smtClean="0"/>
              <a:t>  </a:t>
            </a:r>
            <a:endParaRPr lang="tr-TR" dirty="0"/>
          </a:p>
        </p:txBody>
      </p:sp>
      <p:pic>
        <p:nvPicPr>
          <p:cNvPr id="14339" name="Picture 3" descr="C:\Users\asus-pc\Desktop\günışığım sunum\kağpıyı.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6120" y="3212976"/>
            <a:ext cx="3096344" cy="151967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Users\asus-pc\Desktop\günışığım sunum\teli bu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4241" y="4565652"/>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014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Alçak – Yüksek </a:t>
            </a:r>
            <a:r>
              <a:rPr lang="tr-TR" b="1" dirty="0"/>
              <a:t>S</a:t>
            </a:r>
            <a:r>
              <a:rPr lang="tr-TR" b="1" dirty="0" smtClean="0"/>
              <a:t>es</a:t>
            </a:r>
            <a:endParaRPr lang="tr-TR" b="1" dirty="0"/>
          </a:p>
        </p:txBody>
      </p:sp>
      <p:sp>
        <p:nvSpPr>
          <p:cNvPr id="3" name="İçerik Yer Tutucusu 2"/>
          <p:cNvSpPr>
            <a:spLocks noGrp="1"/>
          </p:cNvSpPr>
          <p:nvPr>
            <p:ph idx="1"/>
          </p:nvPr>
        </p:nvSpPr>
        <p:spPr/>
        <p:txBody>
          <a:bodyPr/>
          <a:lstStyle/>
          <a:p>
            <a:pPr marL="0" indent="0">
              <a:buNone/>
            </a:pPr>
            <a:r>
              <a:rPr lang="tr-TR" sz="2400" dirty="0">
                <a:latin typeface="Times New Roman" panose="02020603050405020304" pitchFamily="18" charset="0"/>
                <a:cs typeface="Times New Roman" panose="02020603050405020304" pitchFamily="18" charset="0"/>
              </a:rPr>
              <a:t>Yaş grubu: 0 – 1 yaş</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Amaçlar: Alçak-yüksek sesi fark eder, ayırt eder, tanır, yorumlar</a:t>
            </a:r>
          </a:p>
          <a:p>
            <a:pPr marL="0" indent="0">
              <a:buNone/>
            </a:pPr>
            <a:r>
              <a:rPr lang="tr-TR" sz="2400" dirty="0">
                <a:latin typeface="Times New Roman" panose="02020603050405020304" pitchFamily="18" charset="0"/>
                <a:cs typeface="Times New Roman" panose="02020603050405020304" pitchFamily="18" charset="0"/>
              </a:rPr>
              <a:t>Materyal: uçak, araba vb. oyuncaklar</a:t>
            </a:r>
          </a:p>
          <a:p>
            <a:pPr marL="0" indent="0">
              <a:buNone/>
            </a:pPr>
            <a:endParaRPr lang="tr-TR" dirty="0"/>
          </a:p>
        </p:txBody>
      </p:sp>
      <p:pic>
        <p:nvPicPr>
          <p:cNvPr id="15362" name="Picture 2" descr="C:\Users\asus-pc\Desktop\günışığım sunum\uçççç.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976" y="3843934"/>
            <a:ext cx="2376264"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9344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Konuşma Seslerini Fark Etme</a:t>
            </a:r>
            <a:endParaRPr lang="tr-TR" b="1" dirty="0"/>
          </a:p>
        </p:txBody>
      </p:sp>
      <p:sp>
        <p:nvSpPr>
          <p:cNvPr id="3" name="İçerik Yer Tutucusu 2"/>
          <p:cNvSpPr>
            <a:spLocks noGrp="1"/>
          </p:cNvSpPr>
          <p:nvPr>
            <p:ph idx="1"/>
          </p:nvPr>
        </p:nvSpPr>
        <p:spPr/>
        <p:txBody>
          <a:bodyPr>
            <a:normAutofit/>
          </a:bodyPr>
          <a:lstStyle/>
          <a:p>
            <a:pPr marL="0" indent="0">
              <a:buNone/>
            </a:pPr>
            <a:r>
              <a:rPr lang="tr-TR" sz="2000" dirty="0"/>
              <a:t>Yaş grubu: 0 – 2 Yaş</a:t>
            </a:r>
          </a:p>
          <a:p>
            <a:pPr marL="0" indent="0">
              <a:buNone/>
            </a:pPr>
            <a:endParaRPr lang="tr-TR" sz="2000" dirty="0"/>
          </a:p>
          <a:p>
            <a:pPr marL="0" indent="0">
              <a:buNone/>
            </a:pPr>
            <a:r>
              <a:rPr lang="tr-TR" sz="2000" dirty="0"/>
              <a:t>Materyal: /a/ sesi: araba - /i/ sesi: at</a:t>
            </a:r>
          </a:p>
          <a:p>
            <a:pPr marL="0" indent="0">
              <a:buNone/>
            </a:pPr>
            <a:r>
              <a:rPr lang="tr-TR" sz="2000" dirty="0"/>
              <a:t>/u/ sesi: uçak - /s/ sesi: yılan - /ş/ sesi: bebek</a:t>
            </a:r>
          </a:p>
          <a:p>
            <a:pPr marL="0" indent="0">
              <a:buNone/>
            </a:pPr>
            <a:endParaRPr lang="tr-TR" sz="2000" dirty="0"/>
          </a:p>
        </p:txBody>
      </p:sp>
      <p:pic>
        <p:nvPicPr>
          <p:cNvPr id="1026" name="Picture 2" descr="C:\Users\asus-pc\Desktop\günışığım sunum\arab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6161" y="2204864"/>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C:\Users\asus-pc\Desktop\günışığım sunum\l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3712" y="3645024"/>
            <a:ext cx="3528392" cy="2642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4715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Dinlediğiniz için </a:t>
            </a:r>
            <a:r>
              <a:rPr lang="tr-TR" dirty="0" smtClean="0"/>
              <a:t>teşekkürler </a:t>
            </a:r>
            <a:r>
              <a:rPr lang="tr-TR" dirty="0" smtClean="0">
                <a:sym typeface="Wingdings" panose="05000000000000000000" pitchFamily="2" charset="2"/>
              </a:rPr>
              <a:t></a:t>
            </a:r>
            <a:r>
              <a:rPr lang="tr-TR" dirty="0"/>
              <a:t/>
            </a:r>
            <a:br>
              <a:rPr lang="tr-TR" dirty="0"/>
            </a:br>
            <a:endParaRPr lang="tr-TR" dirty="0"/>
          </a:p>
        </p:txBody>
      </p:sp>
      <p:pic>
        <p:nvPicPr>
          <p:cNvPr id="13314" name="Picture 2" descr="C:\Users\asus-pc\Desktop\günışığım sunum\karikatür.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63752" y="1556792"/>
            <a:ext cx="5040560" cy="4472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4204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smtClean="0"/>
              <a:t> </a:t>
            </a:r>
          </a:p>
          <a:p>
            <a:pPr marL="0" indent="0">
              <a:buNone/>
            </a:pPr>
            <a:endParaRPr lang="tr-TR" dirty="0"/>
          </a:p>
          <a:p>
            <a:pPr marL="0" indent="0">
              <a:buNone/>
            </a:pPr>
            <a:r>
              <a:rPr lang="tr-TR" dirty="0" smtClean="0"/>
              <a:t>Dinlediğiniz için teşekkürler…</a:t>
            </a:r>
            <a:endParaRPr lang="tr-TR" dirty="0"/>
          </a:p>
        </p:txBody>
      </p:sp>
    </p:spTree>
    <p:extLst>
      <p:ext uri="{BB962C8B-B14F-4D97-AF65-F5344CB8AC3E}">
        <p14:creationId xmlns:p14="http://schemas.microsoft.com/office/powerpoint/2010/main" val="2056546932"/>
      </p:ext>
    </p:extLst>
  </p:cSld>
  <p:clrMapOvr>
    <a:masterClrMapping/>
  </p:clrMapOvr>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4098475-80CE-4C0E-8666-468BE98C6DFC}" vid="{48A5A7B3-2A56-4590-B17C-721EB52848B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4684</TotalTime>
  <Words>2101</Words>
  <Application>Microsoft Office PowerPoint</Application>
  <PresentationFormat>Geniş ekran</PresentationFormat>
  <Paragraphs>296</Paragraphs>
  <Slides>53</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53</vt:i4>
      </vt:variant>
    </vt:vector>
  </HeadingPairs>
  <TitlesOfParts>
    <vt:vector size="58" baseType="lpstr">
      <vt:lpstr>Arial</vt:lpstr>
      <vt:lpstr>Calibri</vt:lpstr>
      <vt:lpstr>Times New Roman</vt:lpstr>
      <vt:lpstr>Wingdings</vt:lpstr>
      <vt:lpstr>Tema1</vt:lpstr>
      <vt:lpstr>ÖZEL EĞİTİMDE İŞİTSEL ALGI UYGULAMALARI</vt:lpstr>
      <vt:lpstr>PowerPoint Sunusu</vt:lpstr>
      <vt:lpstr>PowerPoint Sunusu</vt:lpstr>
      <vt:lpstr>PowerPoint Sunusu</vt:lpstr>
      <vt:lpstr>İŞİTME</vt:lpstr>
      <vt:lpstr>PowerPoint Sunusu</vt:lpstr>
      <vt:lpstr>PowerPoint Sunusu</vt:lpstr>
      <vt:lpstr>Öncelikle İşitme Testleri </vt:lpstr>
      <vt:lpstr>Hangi durumlarda işitme-konuşma bozukluğu???</vt:lpstr>
      <vt:lpstr>3-4 Aylık </vt:lpstr>
      <vt:lpstr>6-9 ay arası </vt:lpstr>
      <vt:lpstr>1 yaşında</vt:lpstr>
      <vt:lpstr>2 yaşında</vt:lpstr>
      <vt:lpstr> 3 yaşında </vt:lpstr>
      <vt:lpstr>4 yaşında</vt:lpstr>
      <vt:lpstr> 5 yaşında </vt:lpstr>
      <vt:lpstr>7 yaşında </vt:lpstr>
      <vt:lpstr> İŞİTME KAYBI DERECELERİ </vt:lpstr>
      <vt:lpstr>Konuşma Muzu</vt:lpstr>
      <vt:lpstr> İŞİTME KAYBININ DERECESİNE GÖRE ETKİLENİM ÖZELLİKLERİ </vt:lpstr>
      <vt:lpstr> ÇOK HAFİF DERECEDEKİ İŞİTME KAYIPLARI (16 -25 dB ) </vt:lpstr>
      <vt:lpstr>PowerPoint Sunusu</vt:lpstr>
      <vt:lpstr> İşitme Cihazı </vt:lpstr>
      <vt:lpstr> HAFİF DERECEDE İŞİTME KAYIPLARI  (26 -40 dB) </vt:lpstr>
      <vt:lpstr>PowerPoint Sunusu</vt:lpstr>
      <vt:lpstr> ORTA –ORTA İLERİ DERECE İŞİTME KAYIPLARI  ( 41-70 dB ) </vt:lpstr>
      <vt:lpstr>PowerPoint Sunusu</vt:lpstr>
      <vt:lpstr> İLERİ DERECEDE İŞİTME KAYBI  (71-90 dB ) </vt:lpstr>
      <vt:lpstr>Koklear İmplant</vt:lpstr>
      <vt:lpstr>PowerPoint Sunusu</vt:lpstr>
      <vt:lpstr> ÇOK İLERİ DERECEDEKİ İŞİTME KAYIPLARI (91 dB ve üzeri ) </vt:lpstr>
      <vt:lpstr>PowerPoint Sunusu</vt:lpstr>
      <vt:lpstr>PowerPoint Sunusu</vt:lpstr>
      <vt:lpstr>İŞİTSEL ALGI</vt:lpstr>
      <vt:lpstr>FARK ETME</vt:lpstr>
      <vt:lpstr>Basamaklara Göre </vt:lpstr>
      <vt:lpstr>Sesi Fark Etme</vt:lpstr>
      <vt:lpstr>Sese Yönlenme </vt:lpstr>
      <vt:lpstr>Sese Dikkatini Yöneltme </vt:lpstr>
      <vt:lpstr>Ayırt Etme ve Tanıma Düzeyinde </vt:lpstr>
      <vt:lpstr>Dikkat</vt:lpstr>
      <vt:lpstr>Hafıza</vt:lpstr>
      <vt:lpstr>Anlama</vt:lpstr>
      <vt:lpstr>Konuşmayı Anlama</vt:lpstr>
      <vt:lpstr>BEBEKLİK DÖNEMİ ETKİNLİKLERİ</vt:lpstr>
      <vt:lpstr>Cee oyunu</vt:lpstr>
      <vt:lpstr>Ses nerden geliyor?</vt:lpstr>
      <vt:lpstr>Bebeğim ‘ham ham’ der</vt:lpstr>
      <vt:lpstr>Çevresel sesler </vt:lpstr>
      <vt:lpstr>Alçak – Yüksek Ses</vt:lpstr>
      <vt:lpstr>Konuşma Seslerini Fark Etme</vt:lpstr>
      <vt:lpstr>Dinlediğiniz için teşekkürler  </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İşİTme sİsTemİ anaTOmİ ve FİzyOlOjİsİ</dc:title>
  <dc:creator>bilgisayarart@outlook.com</dc:creator>
  <cp:lastModifiedBy>bilgisayarart@outlook.com</cp:lastModifiedBy>
  <cp:revision>187</cp:revision>
  <dcterms:created xsi:type="dcterms:W3CDTF">2020-08-26T10:56:40Z</dcterms:created>
  <dcterms:modified xsi:type="dcterms:W3CDTF">2020-12-14T11:49:02Z</dcterms:modified>
</cp:coreProperties>
</file>