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486" r:id="rId3"/>
    <p:sldId id="487" r:id="rId4"/>
    <p:sldId id="488" r:id="rId5"/>
    <p:sldId id="489" r:id="rId6"/>
    <p:sldId id="539" r:id="rId7"/>
    <p:sldId id="490" r:id="rId8"/>
    <p:sldId id="513" r:id="rId9"/>
    <p:sldId id="514" r:id="rId10"/>
    <p:sldId id="491" r:id="rId11"/>
    <p:sldId id="537" r:id="rId12"/>
    <p:sldId id="538" r:id="rId13"/>
    <p:sldId id="492" r:id="rId14"/>
    <p:sldId id="493" r:id="rId15"/>
    <p:sldId id="494" r:id="rId16"/>
    <p:sldId id="495" r:id="rId17"/>
    <p:sldId id="540" r:id="rId18"/>
    <p:sldId id="541" r:id="rId19"/>
    <p:sldId id="497" r:id="rId20"/>
    <p:sldId id="496" r:id="rId21"/>
    <p:sldId id="498" r:id="rId22"/>
    <p:sldId id="499" r:id="rId23"/>
    <p:sldId id="500" r:id="rId24"/>
    <p:sldId id="501" r:id="rId25"/>
    <p:sldId id="503" r:id="rId26"/>
    <p:sldId id="518" r:id="rId27"/>
    <p:sldId id="519" r:id="rId28"/>
    <p:sldId id="520" r:id="rId29"/>
    <p:sldId id="521" r:id="rId30"/>
    <p:sldId id="522" r:id="rId31"/>
    <p:sldId id="516" r:id="rId32"/>
    <p:sldId id="523" r:id="rId33"/>
    <p:sldId id="524" r:id="rId34"/>
    <p:sldId id="525" r:id="rId35"/>
    <p:sldId id="526" r:id="rId36"/>
    <p:sldId id="543" r:id="rId37"/>
    <p:sldId id="517" r:id="rId38"/>
    <p:sldId id="544" r:id="rId39"/>
    <p:sldId id="545" r:id="rId40"/>
    <p:sldId id="546" r:id="rId41"/>
    <p:sldId id="547" r:id="rId42"/>
    <p:sldId id="548" r:id="rId43"/>
    <p:sldId id="549" r:id="rId44"/>
    <p:sldId id="550" r:id="rId45"/>
    <p:sldId id="551" r:id="rId46"/>
    <p:sldId id="552" r:id="rId47"/>
    <p:sldId id="553" r:id="rId48"/>
    <p:sldId id="554" r:id="rId49"/>
    <p:sldId id="555" r:id="rId50"/>
    <p:sldId id="556" r:id="rId51"/>
    <p:sldId id="557" r:id="rId52"/>
    <p:sldId id="558" r:id="rId53"/>
    <p:sldId id="562" r:id="rId54"/>
    <p:sldId id="559" r:id="rId55"/>
    <p:sldId id="560" r:id="rId56"/>
    <p:sldId id="561" r:id="rId57"/>
    <p:sldId id="563" r:id="rId58"/>
    <p:sldId id="564" r:id="rId59"/>
    <p:sldId id="565" r:id="rId60"/>
    <p:sldId id="566" r:id="rId61"/>
    <p:sldId id="567" r:id="rId62"/>
    <p:sldId id="568" r:id="rId63"/>
    <p:sldId id="515" r:id="rId64"/>
  </p:sldIdLst>
  <p:sldSz cx="12192000" cy="6858000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6475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23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792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795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3630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93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072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16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9993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157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2210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09600" y="122239"/>
            <a:ext cx="10972800" cy="60086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1C9FB-2B7B-4744-A5FE-17252578C6B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743875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A9A2C6D-8B4E-46EF-AD1C-560BB23482BB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54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saglik.sozlugu.org/modiolus/" TargetMode="External"/><Relationship Id="rId2" Type="http://schemas.openxmlformats.org/officeDocument/2006/relationships/hyperlink" Target="http://saglik.sozlugu.org/cochle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İÇKULAK ANATOMİ VE FİZYOLOJİSİ</a:t>
            </a:r>
            <a:endParaRPr lang="tr-T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z="2000" dirty="0" smtClean="0"/>
              <a:t>Dr. </a:t>
            </a:r>
            <a:r>
              <a:rPr lang="tr-TR" sz="2000" dirty="0" err="1" smtClean="0"/>
              <a:t>Öğr</a:t>
            </a:r>
            <a:r>
              <a:rPr lang="tr-TR" sz="2000" dirty="0" smtClean="0"/>
              <a:t>. Üyesi Ali Erman KENT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429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İç Kulak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310" y="1860853"/>
            <a:ext cx="4732020" cy="3771900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478"/>
            <a:ext cx="3142557" cy="280674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746803"/>
            <a:ext cx="4796443" cy="231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4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İç Kulak Anatomisi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İç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petröz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kemiğin derinliğine saklamıştır.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şitme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denge organlarını barındırır.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uvarlak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oval pencereler yolu ile orta kulak ile,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vestibüler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aquaduktuslar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yolu ile de kafa içi ile bağlantılıdır.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Kemik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zar olmak üzere iki kısımdan oluşur.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Kemik labirent vücudun en sert kemiğidir. 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258" y="3049991"/>
            <a:ext cx="3429433" cy="292136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568" y="4314622"/>
            <a:ext cx="3220519" cy="1811542"/>
          </a:xfrm>
          <a:prstGeom prst="rect">
            <a:avLst/>
          </a:prstGeom>
        </p:spPr>
      </p:pic>
      <p:sp>
        <p:nvSpPr>
          <p:cNvPr id="6" name="Yuvarlatılmış Dikdörtgen 5"/>
          <p:cNvSpPr/>
          <p:nvPr/>
        </p:nvSpPr>
        <p:spPr>
          <a:xfrm>
            <a:off x="9252065" y="274639"/>
            <a:ext cx="2468880" cy="1554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dirty="0" err="1">
                <a:solidFill>
                  <a:schemeClr val="tx1"/>
                </a:solidFill>
              </a:rPr>
              <a:t>Anson</a:t>
            </a:r>
            <a:r>
              <a:rPr lang="tr-TR" sz="1000" dirty="0">
                <a:solidFill>
                  <a:schemeClr val="tx1"/>
                </a:solidFill>
              </a:rPr>
              <a:t> iç kulağın bu kompleks yapısını şu sözlerle özetlemiştir: “ Binlerce küçük parçadan yapılmasına karşın birkaç damla büyüklüğünde yer işgal eder. Bir kale gibi, kemikten kalın bir sur içine saklanmıştır. ”</a:t>
            </a:r>
          </a:p>
        </p:txBody>
      </p:sp>
    </p:spTree>
    <p:extLst>
      <p:ext uri="{BB962C8B-B14F-4D97-AF65-F5344CB8AC3E}">
        <p14:creationId xmlns:p14="http://schemas.microsoft.com/office/powerpoint/2010/main" val="270992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Kemik Labirent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Kemik labirent üç parçadan oluşur: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Ön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labirent (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Vestibül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Arka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labirent (yarım daire kanalları)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25" y="1600201"/>
            <a:ext cx="5950572" cy="3384247"/>
          </a:xfrm>
          <a:prstGeom prst="rect">
            <a:avLst/>
          </a:prstGeom>
        </p:spPr>
      </p:pic>
      <p:sp>
        <p:nvSpPr>
          <p:cNvPr id="5" name="Yuvarlatılmış Dikdörtgen 4"/>
          <p:cNvSpPr/>
          <p:nvPr/>
        </p:nvSpPr>
        <p:spPr>
          <a:xfrm>
            <a:off x="432262" y="4006735"/>
            <a:ext cx="3857105" cy="142147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/>
              <a:t>İşitme ile ilgili olan bölüm </a:t>
            </a:r>
            <a:r>
              <a:rPr lang="tr-TR" dirty="0" err="1" smtClean="0"/>
              <a:t>koklea’dır</a:t>
            </a:r>
            <a:r>
              <a:rPr lang="tr-TR" dirty="0"/>
              <a:t>. Denge organı </a:t>
            </a:r>
            <a:r>
              <a:rPr lang="tr-TR" dirty="0" err="1"/>
              <a:t>vestibul</a:t>
            </a:r>
            <a:r>
              <a:rPr lang="tr-TR" dirty="0"/>
              <a:t> ve yarım daire kanallarıdır.</a:t>
            </a:r>
          </a:p>
        </p:txBody>
      </p:sp>
    </p:spTree>
    <p:extLst>
      <p:ext uri="{BB962C8B-B14F-4D97-AF65-F5344CB8AC3E}">
        <p14:creationId xmlns:p14="http://schemas.microsoft.com/office/powerpoint/2010/main" val="18077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Zar (</a:t>
            </a:r>
            <a:r>
              <a:rPr lang="tr-TR" b="1" dirty="0" err="1"/>
              <a:t>Membranöz</a:t>
            </a:r>
            <a:r>
              <a:rPr lang="tr-TR" b="1" dirty="0"/>
              <a:t>) </a:t>
            </a:r>
            <a:r>
              <a:rPr lang="tr-TR" b="1" dirty="0" smtClean="0"/>
              <a:t>labirent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Zar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labirent kemik labirenti aynen taklit eder.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Ancak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 yapılar kemik labirenti tamamen doldurmaz. Onun ancak 1/3 kısmını işgal eder.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Zar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kemik labirentler arasında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´ dan zengin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perilenf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zar labirentin içinde ise K+ iyonlarından zengin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endolenf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bulunur.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Zar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labirentte kabaca üç parçadan oluşur: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Koklea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estibülde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 alan iki otolit organı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makula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utrikul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rka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labirentteki üç yarım daire kanalı.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656" y="3017520"/>
            <a:ext cx="4983634" cy="283432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485" y="4638503"/>
            <a:ext cx="1898059" cy="142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8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5" descr="labyr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4926"/>
            <a:ext cx="9144000" cy="6823075"/>
          </a:xfrm>
          <a:noFill/>
        </p:spPr>
      </p:pic>
      <p:sp>
        <p:nvSpPr>
          <p:cNvPr id="88067" name="Text Box 7"/>
          <p:cNvSpPr txBox="1">
            <a:spLocks noChangeArrowheads="1"/>
          </p:cNvSpPr>
          <p:nvPr/>
        </p:nvSpPr>
        <p:spPr bwMode="auto">
          <a:xfrm>
            <a:off x="7804150" y="1028700"/>
            <a:ext cx="27574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 dirty="0" err="1"/>
              <a:t>Anterior</a:t>
            </a:r>
            <a:r>
              <a:rPr lang="tr-TR" altLang="tr-TR" sz="1600" dirty="0"/>
              <a:t> </a:t>
            </a:r>
            <a:r>
              <a:rPr lang="tr-TR" altLang="tr-TR" sz="1600" dirty="0" err="1"/>
              <a:t>semicircular</a:t>
            </a:r>
            <a:r>
              <a:rPr lang="tr-TR" altLang="tr-TR" sz="1600" dirty="0"/>
              <a:t> </a:t>
            </a:r>
            <a:r>
              <a:rPr lang="tr-TR" altLang="tr-TR" sz="1600" dirty="0" err="1"/>
              <a:t>canal</a:t>
            </a:r>
            <a:endParaRPr lang="tr-TR" altLang="tr-TR" sz="1600" dirty="0"/>
          </a:p>
        </p:txBody>
      </p:sp>
      <p:sp>
        <p:nvSpPr>
          <p:cNvPr id="88068" name="Text Box 8"/>
          <p:cNvSpPr txBox="1">
            <a:spLocks noChangeArrowheads="1"/>
          </p:cNvSpPr>
          <p:nvPr/>
        </p:nvSpPr>
        <p:spPr bwMode="auto">
          <a:xfrm>
            <a:off x="8020050" y="1604963"/>
            <a:ext cx="24511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/>
              <a:t>Ampulla (superior canal)</a:t>
            </a:r>
          </a:p>
        </p:txBody>
      </p:sp>
      <p:sp>
        <p:nvSpPr>
          <p:cNvPr id="88069" name="Text Box 9"/>
          <p:cNvSpPr txBox="1">
            <a:spLocks noChangeArrowheads="1"/>
          </p:cNvSpPr>
          <p:nvPr/>
        </p:nvSpPr>
        <p:spPr bwMode="auto">
          <a:xfrm>
            <a:off x="7948613" y="2363788"/>
            <a:ext cx="2292350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600"/>
              <a:t>Ampulla (lateral canal)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tr-TR" altLang="tr-TR" sz="1600">
              <a:solidFill>
                <a:schemeClr val="tx2"/>
              </a:solidFill>
            </a:endParaRPr>
          </a:p>
        </p:txBody>
      </p:sp>
      <p:sp>
        <p:nvSpPr>
          <p:cNvPr id="88070" name="Text Box 10"/>
          <p:cNvSpPr txBox="1">
            <a:spLocks noChangeArrowheads="1"/>
          </p:cNvSpPr>
          <p:nvPr/>
        </p:nvSpPr>
        <p:spPr bwMode="auto">
          <a:xfrm>
            <a:off x="8091489" y="2973388"/>
            <a:ext cx="1006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/>
              <a:t>Sacculus</a:t>
            </a:r>
          </a:p>
        </p:txBody>
      </p:sp>
      <p:sp>
        <p:nvSpPr>
          <p:cNvPr id="88071" name="Text Box 11"/>
          <p:cNvSpPr txBox="1">
            <a:spLocks noChangeArrowheads="1"/>
          </p:cNvSpPr>
          <p:nvPr/>
        </p:nvSpPr>
        <p:spPr bwMode="auto">
          <a:xfrm>
            <a:off x="9675814" y="2684464"/>
            <a:ext cx="10048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/>
              <a:t>Cochlear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/>
              <a:t> duct</a:t>
            </a:r>
          </a:p>
        </p:txBody>
      </p:sp>
      <p:sp>
        <p:nvSpPr>
          <p:cNvPr id="88072" name="Text Box 12"/>
          <p:cNvSpPr txBox="1">
            <a:spLocks noChangeArrowheads="1"/>
          </p:cNvSpPr>
          <p:nvPr/>
        </p:nvSpPr>
        <p:spPr bwMode="auto">
          <a:xfrm>
            <a:off x="9964738" y="3849688"/>
            <a:ext cx="184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3900">
              <a:solidFill>
                <a:schemeClr val="tx2"/>
              </a:solidFill>
            </a:endParaRPr>
          </a:p>
        </p:txBody>
      </p:sp>
      <p:sp>
        <p:nvSpPr>
          <p:cNvPr id="88073" name="Text Box 13"/>
          <p:cNvSpPr txBox="1">
            <a:spLocks noChangeArrowheads="1"/>
          </p:cNvSpPr>
          <p:nvPr/>
        </p:nvSpPr>
        <p:spPr bwMode="auto">
          <a:xfrm>
            <a:off x="9326564" y="4437063"/>
            <a:ext cx="13414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/>
              <a:t>Helicotrema</a:t>
            </a:r>
          </a:p>
        </p:txBody>
      </p:sp>
      <p:sp>
        <p:nvSpPr>
          <p:cNvPr id="88074" name="Text Box 14"/>
          <p:cNvSpPr txBox="1">
            <a:spLocks noChangeArrowheads="1"/>
          </p:cNvSpPr>
          <p:nvPr/>
        </p:nvSpPr>
        <p:spPr bwMode="auto">
          <a:xfrm>
            <a:off x="3935413" y="4292601"/>
            <a:ext cx="140335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600" dirty="0" err="1"/>
              <a:t>Lateral</a:t>
            </a:r>
            <a:r>
              <a:rPr lang="tr-TR" altLang="tr-TR" sz="1600" dirty="0"/>
              <a:t> </a:t>
            </a:r>
            <a:r>
              <a:rPr lang="tr-TR" altLang="tr-TR" sz="1600" dirty="0" err="1"/>
              <a:t>canal</a:t>
            </a:r>
            <a:endParaRPr lang="tr-TR" altLang="tr-TR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600" dirty="0">
              <a:solidFill>
                <a:schemeClr val="tx2"/>
              </a:solidFill>
            </a:endParaRPr>
          </a:p>
        </p:txBody>
      </p:sp>
      <p:sp>
        <p:nvSpPr>
          <p:cNvPr id="88075" name="Text Box 15"/>
          <p:cNvSpPr txBox="1">
            <a:spLocks noChangeArrowheads="1"/>
          </p:cNvSpPr>
          <p:nvPr/>
        </p:nvSpPr>
        <p:spPr bwMode="auto">
          <a:xfrm>
            <a:off x="1827213" y="5853113"/>
            <a:ext cx="15986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/>
              <a:t>Posterior canal</a:t>
            </a:r>
          </a:p>
        </p:txBody>
      </p:sp>
      <p:sp>
        <p:nvSpPr>
          <p:cNvPr id="88076" name="Text Box 16"/>
          <p:cNvSpPr txBox="1">
            <a:spLocks noChangeArrowheads="1"/>
          </p:cNvSpPr>
          <p:nvPr/>
        </p:nvSpPr>
        <p:spPr bwMode="auto">
          <a:xfrm>
            <a:off x="2063750" y="6165850"/>
            <a:ext cx="2546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/>
              <a:t>Ampulla (posterior canal)</a:t>
            </a:r>
          </a:p>
        </p:txBody>
      </p:sp>
      <p:sp>
        <p:nvSpPr>
          <p:cNvPr id="88077" name="Text Box 17"/>
          <p:cNvSpPr txBox="1">
            <a:spLocks noChangeArrowheads="1"/>
          </p:cNvSpPr>
          <p:nvPr/>
        </p:nvSpPr>
        <p:spPr bwMode="auto">
          <a:xfrm>
            <a:off x="4419600" y="5603876"/>
            <a:ext cx="13335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600"/>
              <a:t>Oval window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600">
              <a:solidFill>
                <a:schemeClr val="tx2"/>
              </a:solidFill>
            </a:endParaRPr>
          </a:p>
        </p:txBody>
      </p:sp>
      <p:sp>
        <p:nvSpPr>
          <p:cNvPr id="88078" name="Text Box 18"/>
          <p:cNvSpPr txBox="1">
            <a:spLocks noChangeArrowheads="1"/>
          </p:cNvSpPr>
          <p:nvPr/>
        </p:nvSpPr>
        <p:spPr bwMode="auto">
          <a:xfrm>
            <a:off x="4564063" y="6396038"/>
            <a:ext cx="1477962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600"/>
              <a:t>Round window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600">
              <a:solidFill>
                <a:schemeClr val="tx2"/>
              </a:solidFill>
            </a:endParaRPr>
          </a:p>
        </p:txBody>
      </p:sp>
      <p:sp>
        <p:nvSpPr>
          <p:cNvPr id="88079" name="Text Box 19"/>
          <p:cNvSpPr txBox="1">
            <a:spLocks noChangeArrowheads="1"/>
          </p:cNvSpPr>
          <p:nvPr/>
        </p:nvSpPr>
        <p:spPr bwMode="auto">
          <a:xfrm>
            <a:off x="6527800" y="6237289"/>
            <a:ext cx="1709738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600"/>
              <a:t>Vestibular duct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600"/>
              <a:t>(scala vestibuli)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600">
              <a:solidFill>
                <a:schemeClr val="tx2"/>
              </a:solidFill>
            </a:endParaRPr>
          </a:p>
        </p:txBody>
      </p:sp>
      <p:sp>
        <p:nvSpPr>
          <p:cNvPr id="88080" name="Text Box 20"/>
          <p:cNvSpPr txBox="1">
            <a:spLocks noChangeArrowheads="1"/>
          </p:cNvSpPr>
          <p:nvPr/>
        </p:nvSpPr>
        <p:spPr bwMode="auto">
          <a:xfrm>
            <a:off x="8875714" y="5876925"/>
            <a:ext cx="17922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/>
              <a:t>Tympanic duct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/>
              <a:t>(scala tympani)</a:t>
            </a:r>
          </a:p>
        </p:txBody>
      </p:sp>
      <p:sp>
        <p:nvSpPr>
          <p:cNvPr id="88081" name="Text Box 21"/>
          <p:cNvSpPr txBox="1">
            <a:spLocks noChangeArrowheads="1"/>
          </p:cNvSpPr>
          <p:nvPr/>
        </p:nvSpPr>
        <p:spPr bwMode="auto">
          <a:xfrm>
            <a:off x="5375276" y="4221163"/>
            <a:ext cx="962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 dirty="0" err="1"/>
              <a:t>Utricule</a:t>
            </a:r>
            <a:endParaRPr lang="tr-TR" altLang="tr-TR" sz="1600" dirty="0"/>
          </a:p>
        </p:txBody>
      </p:sp>
    </p:spTree>
    <p:extLst>
      <p:ext uri="{BB962C8B-B14F-4D97-AF65-F5344CB8AC3E}">
        <p14:creationId xmlns:p14="http://schemas.microsoft.com/office/powerpoint/2010/main" val="222978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Koklea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Koklea; 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skala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vestibüli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skala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timpani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skala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olmak üzere üç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tübüler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kompartmandan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oluşur.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7" y="2657836"/>
            <a:ext cx="2857500" cy="227647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640" y="3459909"/>
            <a:ext cx="3986093" cy="1923290"/>
          </a:xfrm>
          <a:prstGeom prst="rect">
            <a:avLst/>
          </a:prstGeom>
        </p:spPr>
      </p:pic>
      <p:sp>
        <p:nvSpPr>
          <p:cNvPr id="4" name="Yuvarlatılmış Dikdörtgen 3"/>
          <p:cNvSpPr/>
          <p:nvPr/>
        </p:nvSpPr>
        <p:spPr>
          <a:xfrm>
            <a:off x="8411234" y="2549164"/>
            <a:ext cx="2877449" cy="16957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Skala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vestibüli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skala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timpani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içerisinde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perilenf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bulunur. 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Skala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endolenf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içeren kapalı bir kanal olarak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apikalde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sonlanır.</a:t>
            </a:r>
          </a:p>
        </p:txBody>
      </p:sp>
      <p:sp>
        <p:nvSpPr>
          <p:cNvPr id="6" name="Oval 5"/>
          <p:cNvSpPr/>
          <p:nvPr/>
        </p:nvSpPr>
        <p:spPr>
          <a:xfrm>
            <a:off x="3433157" y="4414058"/>
            <a:ext cx="1895302" cy="17121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tr-TR" altLang="tr-TR" sz="900" dirty="0"/>
              <a:t>Scala </a:t>
            </a:r>
            <a:r>
              <a:rPr lang="tr-TR" altLang="tr-TR" sz="900" dirty="0" err="1" smtClean="0"/>
              <a:t>media</a:t>
            </a:r>
            <a:r>
              <a:rPr lang="tr-TR" altLang="tr-TR" sz="900" dirty="0" smtClean="0"/>
              <a:t>; Scala </a:t>
            </a:r>
            <a:r>
              <a:rPr lang="tr-TR" altLang="tr-TR" sz="900" dirty="0" err="1"/>
              <a:t>vestibuli’den</a:t>
            </a:r>
            <a:r>
              <a:rPr lang="tr-TR" altLang="tr-TR" sz="900" dirty="0"/>
              <a:t> </a:t>
            </a:r>
            <a:r>
              <a:rPr lang="tr-TR" altLang="tr-TR" sz="900" dirty="0" err="1"/>
              <a:t>Reisser</a:t>
            </a:r>
            <a:r>
              <a:rPr lang="tr-TR" altLang="tr-TR" sz="900" dirty="0"/>
              <a:t> </a:t>
            </a:r>
            <a:r>
              <a:rPr lang="tr-TR" altLang="tr-TR" sz="900" dirty="0" err="1" smtClean="0"/>
              <a:t>membranı</a:t>
            </a:r>
            <a:r>
              <a:rPr lang="tr-TR" altLang="tr-TR" sz="900" dirty="0" smtClean="0"/>
              <a:t>, Scala </a:t>
            </a:r>
            <a:r>
              <a:rPr lang="tr-TR" altLang="tr-TR" sz="900" dirty="0" err="1"/>
              <a:t>tympani’den</a:t>
            </a:r>
            <a:r>
              <a:rPr lang="tr-TR" altLang="tr-TR" sz="900" dirty="0"/>
              <a:t> basiller </a:t>
            </a:r>
            <a:r>
              <a:rPr lang="tr-TR" altLang="tr-TR" sz="900" dirty="0" err="1"/>
              <a:t>membran</a:t>
            </a:r>
            <a:r>
              <a:rPr lang="tr-TR" altLang="tr-TR" sz="900" dirty="0"/>
              <a:t> ile ayrılır.</a:t>
            </a:r>
          </a:p>
        </p:txBody>
      </p:sp>
    </p:spTree>
    <p:extLst>
      <p:ext uri="{BB962C8B-B14F-4D97-AF65-F5344CB8AC3E}">
        <p14:creationId xmlns:p14="http://schemas.microsoft.com/office/powerpoint/2010/main" val="7192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Modiolus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 </a:t>
            </a:r>
            <a:r>
              <a:rPr lang="tr-TR" sz="2000" b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modiolus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adı verilen koni şeklinde bir yapı </a:t>
            </a:r>
            <a:r>
              <a:rPr lang="tr-TR" sz="20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0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Kokleanın</a:t>
            </a:r>
            <a:r>
              <a:rPr lang="tr-TR" sz="20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ekseni) ve 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etrafında arkadan öne, içten dışa doğru 2,5 kez kıvrılan bir </a:t>
            </a:r>
            <a:r>
              <a:rPr lang="tr-TR" sz="20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kanaldır (</a:t>
            </a:r>
            <a:r>
              <a:rPr lang="tr-TR" sz="20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kanalis</a:t>
            </a:r>
            <a:r>
              <a:rPr lang="tr-TR" sz="20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spiralis</a:t>
            </a:r>
            <a:r>
              <a:rPr lang="tr-TR" sz="20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</a:t>
            </a:r>
            <a:r>
              <a:rPr lang="tr-TR" sz="20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tr-TR" sz="2000" b="1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Kokleanın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tr-TR" sz="2000" b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modiolus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kanalis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spiralis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tr-TR" sz="2000" b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lamina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spiralis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ossea</a:t>
            </a:r>
            <a:r>
              <a:rPr lang="tr-TR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olmak üzere üç parçası vardır. bulunur.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932" y="3316084"/>
            <a:ext cx="5636028" cy="2201573"/>
          </a:xfrm>
          <a:prstGeom prst="rect">
            <a:avLst/>
          </a:prstGeom>
        </p:spPr>
      </p:pic>
      <p:sp>
        <p:nvSpPr>
          <p:cNvPr id="5" name="Yuvarlatılmış Dikdörtgen 4"/>
          <p:cNvSpPr/>
          <p:nvPr/>
        </p:nvSpPr>
        <p:spPr>
          <a:xfrm>
            <a:off x="989215" y="3325091"/>
            <a:ext cx="3059083" cy="7232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dirty="0" smtClean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 </a:t>
            </a:r>
            <a:r>
              <a:rPr lang="tr-TR" sz="1000" dirty="0" err="1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tympani</a:t>
            </a:r>
            <a:r>
              <a:rPr lang="tr-TR" sz="1000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</a:t>
            </a:r>
            <a:r>
              <a:rPr lang="tr-TR" sz="1000" dirty="0" err="1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sz="1000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000" dirty="0" err="1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vestibuli'nin</a:t>
            </a:r>
            <a:r>
              <a:rPr lang="tr-TR" sz="1000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000" dirty="0" err="1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cochlea</a:t>
            </a:r>
            <a:r>
              <a:rPr lang="tr-TR" sz="1000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tepesinde birleşme deliği</a:t>
            </a:r>
            <a:endParaRPr lang="tr-T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Düz Ok Bağlayıcısı 6"/>
          <p:cNvCxnSpPr/>
          <p:nvPr/>
        </p:nvCxnSpPr>
        <p:spPr>
          <a:xfrm>
            <a:off x="4148051" y="3686694"/>
            <a:ext cx="1712422" cy="623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966960" y="2477194"/>
            <a:ext cx="1995055" cy="19202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Moidiolustan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mambranın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 kenarına kenar uzanan raf biçiminde bir kemik çıkıntıdır.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kanallarla doludur. Bu kanalların içinden sinir lifleri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Corti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organına </a:t>
            </a:r>
            <a:r>
              <a:rPr lang="tr-T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gider</a:t>
            </a:r>
            <a:endParaRPr lang="tr-T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2" name="Dirsek Bağlayıcısı 11"/>
          <p:cNvCxnSpPr/>
          <p:nvPr/>
        </p:nvCxnSpPr>
        <p:spPr>
          <a:xfrm rot="5400000">
            <a:off x="9682250" y="3722023"/>
            <a:ext cx="236913" cy="166255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H="1">
            <a:off x="6384175" y="2236124"/>
            <a:ext cx="2319250" cy="20366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Yuvarlatılmış Dikdörtgen 5"/>
          <p:cNvSpPr/>
          <p:nvPr/>
        </p:nvSpPr>
        <p:spPr>
          <a:xfrm>
            <a:off x="867294" y="4700846"/>
            <a:ext cx="3009207" cy="107234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tr-TR" altLang="tr-TR" sz="1000" dirty="0" err="1"/>
              <a:t>Lamina</a:t>
            </a:r>
            <a:r>
              <a:rPr lang="tr-TR" altLang="tr-TR" sz="1000" dirty="0"/>
              <a:t> </a:t>
            </a:r>
            <a:r>
              <a:rPr lang="tr-TR" altLang="tr-TR" sz="1000" dirty="0" err="1"/>
              <a:t>spiralis</a:t>
            </a:r>
            <a:r>
              <a:rPr lang="tr-TR" altLang="tr-TR" sz="1000" dirty="0"/>
              <a:t> </a:t>
            </a:r>
            <a:r>
              <a:rPr lang="tr-TR" altLang="tr-TR" sz="1000" dirty="0" err="1"/>
              <a:t>ossea’nın</a:t>
            </a:r>
            <a:r>
              <a:rPr lang="tr-TR" altLang="tr-TR" sz="1000" dirty="0"/>
              <a:t> serbest kenarı ile </a:t>
            </a:r>
            <a:r>
              <a:rPr lang="tr-TR" altLang="tr-TR" sz="1000" dirty="0" err="1"/>
              <a:t>canalis</a:t>
            </a:r>
            <a:r>
              <a:rPr lang="tr-TR" altLang="tr-TR" sz="1000" dirty="0"/>
              <a:t> </a:t>
            </a:r>
            <a:r>
              <a:rPr lang="tr-TR" altLang="tr-TR" sz="1000" dirty="0" err="1"/>
              <a:t>spiralis</a:t>
            </a:r>
            <a:r>
              <a:rPr lang="tr-TR" altLang="tr-TR" sz="1000" dirty="0"/>
              <a:t> </a:t>
            </a:r>
            <a:r>
              <a:rPr lang="tr-TR" altLang="tr-TR" sz="1000" dirty="0" err="1"/>
              <a:t>cochlea’nın</a:t>
            </a:r>
            <a:r>
              <a:rPr lang="tr-TR" altLang="tr-TR" sz="1000" dirty="0"/>
              <a:t> dış yan duvarı arasında </a:t>
            </a:r>
            <a:r>
              <a:rPr lang="tr-TR" altLang="tr-TR" sz="1000" dirty="0" err="1"/>
              <a:t>basillar</a:t>
            </a:r>
            <a:r>
              <a:rPr lang="tr-TR" altLang="tr-TR" sz="1000" dirty="0"/>
              <a:t> </a:t>
            </a:r>
            <a:r>
              <a:rPr lang="tr-TR" altLang="tr-TR" sz="1000" dirty="0" err="1"/>
              <a:t>lamina</a:t>
            </a:r>
            <a:r>
              <a:rPr lang="tr-TR" altLang="tr-TR" sz="1000" dirty="0"/>
              <a:t> adı verilen bir zar bulunur. </a:t>
            </a:r>
          </a:p>
          <a:p>
            <a:pPr eaLnBrk="1" hangingPunct="1"/>
            <a:r>
              <a:rPr lang="tr-TR" altLang="tr-TR" sz="1000" dirty="0"/>
              <a:t>Bu zar üzerinde de </a:t>
            </a:r>
            <a:r>
              <a:rPr lang="tr-TR" altLang="tr-TR" sz="1000" dirty="0" err="1"/>
              <a:t>Corti</a:t>
            </a:r>
            <a:r>
              <a:rPr lang="tr-TR" altLang="tr-TR" sz="1000" dirty="0"/>
              <a:t> organı (</a:t>
            </a:r>
            <a:r>
              <a:rPr lang="tr-TR" altLang="tr-TR" sz="1000" dirty="0" err="1"/>
              <a:t>organum</a:t>
            </a:r>
            <a:r>
              <a:rPr lang="tr-TR" altLang="tr-TR" sz="1000" dirty="0"/>
              <a:t> spirale) adı verilen işitme organı bulunur.</a:t>
            </a:r>
          </a:p>
        </p:txBody>
      </p:sp>
    </p:spTree>
    <p:extLst>
      <p:ext uri="{BB962C8B-B14F-4D97-AF65-F5344CB8AC3E}">
        <p14:creationId xmlns:p14="http://schemas.microsoft.com/office/powerpoint/2010/main" val="301459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1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Modiolus</a:t>
            </a: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merkezindeki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perforasyonlardan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vestibulokohlear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(VIII) sinirin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ganglionu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olan ve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modiolus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boyunca ilerleyen spiral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ganglion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sinir lifleri geçer. 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526" y="2635133"/>
            <a:ext cx="4317298" cy="324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Duktus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koklearis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üçgen 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biçimindedir. </a:t>
            </a: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tr-TR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Reissner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membranı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membrane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kemik 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spiral </a:t>
            </a:r>
            <a:r>
              <a:rPr lang="tr-TR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laminadan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oluşur. </a:t>
            </a:r>
            <a:endParaRPr lang="tr-TR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6150" y="95401"/>
            <a:ext cx="1976250" cy="15048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424" y="2377440"/>
            <a:ext cx="2631702" cy="2179926"/>
          </a:xfrm>
          <a:prstGeom prst="rect">
            <a:avLst/>
          </a:prstGeom>
        </p:spPr>
      </p:pic>
      <p:sp>
        <p:nvSpPr>
          <p:cNvPr id="7" name="Yuvarlatılmış Dikdörtgen 6"/>
          <p:cNvSpPr/>
          <p:nvPr/>
        </p:nvSpPr>
        <p:spPr>
          <a:xfrm>
            <a:off x="1428343" y="3318769"/>
            <a:ext cx="3059084" cy="2477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Kohlear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duktus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yani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kohlear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membranöz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labirent, skala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vestibuli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skala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timpani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arasında yer alan skala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media’yı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oluşturacak şekilde uzanır. 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yapı işitme duyusunun </a:t>
            </a:r>
            <a:r>
              <a:rPr lang="tr-T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sensörlerini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barındırır. </a:t>
            </a:r>
          </a:p>
        </p:txBody>
      </p:sp>
      <p:pic>
        <p:nvPicPr>
          <p:cNvPr id="8" name="Picture 5" descr="14301-004-4B6F34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196" y="2577490"/>
            <a:ext cx="4178502" cy="348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80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İç Kulakta Bulunan Sıvılar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Perilenfa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Kemik labirent ile zar labirent arasındaki boşluğu dolduran sıvıdır. </a:t>
            </a:r>
          </a:p>
          <a:p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Önde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vestibuli’ye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burdan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helikotrema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aracılığı ile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tympani’ye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açılır.</a:t>
            </a:r>
          </a:p>
          <a:p>
            <a:r>
              <a:rPr lang="tr-TR" altLang="tr-TR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Endolenfa</a:t>
            </a:r>
            <a:r>
              <a:rPr lang="tr-TR" altLang="tr-TR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zar labirentin içerisini doldurur. </a:t>
            </a:r>
          </a:p>
          <a:p>
            <a:endParaRPr lang="tr-TR" dirty="0"/>
          </a:p>
        </p:txBody>
      </p:sp>
      <p:pic>
        <p:nvPicPr>
          <p:cNvPr id="4" name="Picture 5" descr="au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862" y="3002555"/>
            <a:ext cx="6733309" cy="2661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2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Koklea’nın 2 önemli görevi vardır:</a:t>
            </a:r>
          </a:p>
          <a:p>
            <a:pPr lvl="1"/>
            <a:r>
              <a:rPr lang="tr-TR" alt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İLETİM: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Akustik enerjinin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organındaki tüy hücrelerine kadar taşınması</a:t>
            </a:r>
          </a:p>
          <a:p>
            <a:pPr lvl="1"/>
            <a:r>
              <a:rPr lang="tr-TR" alt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DÖNÜŞÜM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organındaki tüy hücrelerinin gelen mekanik iletim dalgasını kimyasal veya elektriksel gerilimlere dönüştürüp, işitme sinirlerine iletmesi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618" y="3526411"/>
            <a:ext cx="3986093" cy="192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5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Reissner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membranı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skala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skala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vestibüliyi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birbirinden ayırır.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333" y="2565193"/>
            <a:ext cx="4201391" cy="3480152"/>
          </a:xfrm>
          <a:prstGeom prst="rect">
            <a:avLst/>
          </a:prstGeom>
        </p:spPr>
      </p:pic>
      <p:sp>
        <p:nvSpPr>
          <p:cNvPr id="6" name="Sağ Ok 5"/>
          <p:cNvSpPr/>
          <p:nvPr/>
        </p:nvSpPr>
        <p:spPr>
          <a:xfrm>
            <a:off x="1496291" y="3125585"/>
            <a:ext cx="4189614" cy="2028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Reisner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membranı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suya geçirgendir. Fakat büyük moleküllerin geçişine engel olur. Bu şekilde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perilenfdeki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büyük moleküllü hücrelerin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endolenfe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geçmesi önlenir.</a:t>
            </a:r>
          </a:p>
        </p:txBody>
      </p:sp>
    </p:spTree>
    <p:extLst>
      <p:ext uri="{BB962C8B-B14F-4D97-AF65-F5344CB8AC3E}">
        <p14:creationId xmlns:p14="http://schemas.microsoft.com/office/powerpoint/2010/main" val="52996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Bazillar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ise skala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skala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timpaniyi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birbirinden ayırır.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Bazillar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membranda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Cladius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Boettcher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hücreleri,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Corti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organı,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Hensen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Deiters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Pillar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hücreleri, iç sınır hücreleri, dış titrek tüylü hücreler, iç titrek tüylü hücreler, iç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sulkus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spiral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limbustaki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interdental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 ve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tectorial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vardır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3" y="3294083"/>
            <a:ext cx="3097876" cy="2566074"/>
          </a:xfrm>
          <a:prstGeom prst="rect">
            <a:avLst/>
          </a:prstGeom>
        </p:spPr>
      </p:pic>
      <p:sp>
        <p:nvSpPr>
          <p:cNvPr id="6" name="Yuvarlatılmış Dikdörtgen 5"/>
          <p:cNvSpPr/>
          <p:nvPr/>
        </p:nvSpPr>
        <p:spPr>
          <a:xfrm>
            <a:off x="6096000" y="3237916"/>
            <a:ext cx="2036618" cy="11222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dirty="0">
                <a:solidFill>
                  <a:schemeClr val="tx1"/>
                </a:solidFill>
              </a:rPr>
              <a:t>K</a:t>
            </a:r>
            <a:r>
              <a:rPr lang="tr-TR" sz="1000" dirty="0" smtClean="0">
                <a:solidFill>
                  <a:schemeClr val="tx1"/>
                </a:solidFill>
              </a:rPr>
              <a:t>emik 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spiral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laminanın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 tarafında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modiolus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bağlantılı spiral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ganglionun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içinde yer aldığı, </a:t>
            </a:r>
            <a:r>
              <a:rPr lang="tr-TR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Rosenthal</a:t>
            </a:r>
            <a:r>
              <a:rPr lang="tr-T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kanalı vardır</a:t>
            </a:r>
            <a:r>
              <a:rPr lang="tr-T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555" y="4636476"/>
            <a:ext cx="2822566" cy="1489688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088" y="2961573"/>
            <a:ext cx="2066192" cy="191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40318" y="91440"/>
            <a:ext cx="4305260" cy="789709"/>
          </a:xfrm>
        </p:spPr>
        <p:txBody>
          <a:bodyPr/>
          <a:lstStyle/>
          <a:p>
            <a:r>
              <a:rPr lang="tr-TR" b="1" dirty="0" err="1" smtClean="0"/>
              <a:t>Bazillar</a:t>
            </a:r>
            <a:r>
              <a:rPr lang="tr-TR" b="1" dirty="0" smtClean="0"/>
              <a:t> </a:t>
            </a:r>
            <a:r>
              <a:rPr lang="tr-TR" b="1" dirty="0" err="1" smtClean="0"/>
              <a:t>Membran</a:t>
            </a:r>
            <a:endParaRPr lang="tr-TR" b="1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half" idx="2"/>
          </p:nvPr>
        </p:nvSpPr>
        <p:spPr>
          <a:xfrm>
            <a:off x="840318" y="1020820"/>
            <a:ext cx="4729209" cy="423282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İşitme fonksiyonunda önemli görevi olan bağ dokusundan oluşan bir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membrandır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nsanlarda 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uzunluğu 31.5 mm olarak kabul edilmektedir. </a:t>
            </a: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Genişliği 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bazal turdan başlayarak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apikale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doğru artar. </a:t>
            </a:r>
            <a:b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Bazal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hareketleri ile frekans ve 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 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şiddeti analizi gerçekleşir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Bazal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dış tarafında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Cladius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Boettcher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hücreleri 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 </a:t>
            </a:r>
            <a:r>
              <a:rPr lang="tr-TR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corti</a:t>
            </a:r>
            <a:r>
              <a:rPr lang="tr-TR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organı 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bulunur.</a:t>
            </a:r>
            <a:endParaRPr lang="tr-TR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tr-TR" sz="3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848" y="1020820"/>
            <a:ext cx="48768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0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4853900" cy="465513"/>
          </a:xfrm>
        </p:spPr>
        <p:txBody>
          <a:bodyPr/>
          <a:lstStyle/>
          <a:p>
            <a:r>
              <a:rPr lang="tr-TR" b="1" dirty="0" err="1"/>
              <a:t>Corti</a:t>
            </a:r>
            <a:r>
              <a:rPr lang="tr-TR" b="1" dirty="0"/>
              <a:t> </a:t>
            </a:r>
            <a:r>
              <a:rPr lang="tr-TR" b="1" dirty="0" smtClean="0"/>
              <a:t>organı</a:t>
            </a:r>
            <a:endParaRPr lang="tr-TR" b="1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half" idx="2"/>
          </p:nvPr>
        </p:nvSpPr>
        <p:spPr>
          <a:xfrm>
            <a:off x="840317" y="1064028"/>
            <a:ext cx="6325253" cy="5137267"/>
          </a:xfrm>
        </p:spPr>
        <p:txBody>
          <a:bodyPr/>
          <a:lstStyle/>
          <a:p>
            <a:pPr marL="342900" lvl="0" indent="-342900">
              <a:buFontTx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İşitme fonksiyonunda görev alan en önemli yapıdır. </a:t>
            </a: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Ductus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cochlearis’in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alt duvarında,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membrana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basillaris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üzerinde yer alır.</a:t>
            </a:r>
          </a:p>
          <a:p>
            <a:pPr marL="342900" lvl="0" indent="-342900">
              <a:buFontTx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Ductus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cochlearis’in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bütün kıvrımlarını takip ederek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cupula’ya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kadar uzanır.</a:t>
            </a:r>
          </a:p>
          <a:p>
            <a:pPr marL="342900" lvl="0" indent="-342900">
              <a:buFontTx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Burada duyu ve destek hücreleri vardır.</a:t>
            </a:r>
          </a:p>
          <a:p>
            <a:pPr marL="342900" lvl="0" indent="-342900">
              <a:buFontTx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Duyu hücreleri dış ve iç tüylü hücreler olmak üzere iki gruba ayrılır. Aralarında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corti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tüneli vardır. Bu tünelin içi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cortilenfa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doludur.</a:t>
            </a:r>
          </a:p>
          <a:p>
            <a:pPr marL="342900" lvl="0" indent="-342900">
              <a:buFontTx/>
              <a:buChar char="•"/>
            </a:pP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824" y="3106217"/>
            <a:ext cx="3679848" cy="2762770"/>
          </a:xfrm>
          <a:prstGeom prst="rect">
            <a:avLst/>
          </a:prstGeom>
        </p:spPr>
      </p:pic>
      <p:pic>
        <p:nvPicPr>
          <p:cNvPr id="7" name="İçerik Yer Tutucusu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4686" y="784936"/>
            <a:ext cx="3494740" cy="188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80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Perilenfteki mekanik titreşimleri sinir liflerini uyaran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elektriki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akımlara dönüştürür (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transduksiyon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lvl="0"/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Corti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organı birçok yapıdan oluşur. Bunları dıştan içe doğru şu şekilde sıralayabiliriz: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Hensen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hücreleri, dış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corti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tüneli, 3-4 sıra tüylü hücre dizisi, parmaksı çıkıntıları olan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Deiters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hücreleri,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Nuel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aralıkları, dış tüy hücreleri, iç tüy hücreleri, iç parmaksı hücreler, iç sınır hücreleri. </a:t>
            </a:r>
          </a:p>
          <a:p>
            <a:pPr lvl="0"/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Corti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organı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kanal boyunca aynı biçimde kalmaz ve bazal turdan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apikal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tura doğru bazı değişiklikler ortaya çıkar. Örneğin iç ve dış titrek tüylü hücrelerin uzunlukları,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corti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organının genişliği,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hensen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hücrelerinin yüksekliği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apikale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doğru giderek artar.</a:t>
            </a:r>
          </a:p>
          <a:p>
            <a:endParaRPr lang="tr-TR" dirty="0"/>
          </a:p>
        </p:txBody>
      </p:sp>
      <p:pic>
        <p:nvPicPr>
          <p:cNvPr id="7" name="İçerik Yer Tutucusu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2791" y="4122551"/>
            <a:ext cx="3971376" cy="224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93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İç tüylü hücreler tek sıralı iken dış tüylü hücreler 3 sıralıdır. Bu hücrelerin tabanları ile ilişkili olan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sinir sonlanmaları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ganglion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spirale’deki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nöronların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periferik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uzantılarına aittir.</a:t>
            </a:r>
          </a:p>
          <a:p>
            <a:pPr>
              <a:lnSpc>
                <a:spcPct val="90000"/>
              </a:lnSpc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İç tüylü hücreler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ganglion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spirale’deki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tip I nöronlar ile, dış tüy hücreleri ise tip II nöronlar ile bağlantıdadır.</a:t>
            </a:r>
          </a:p>
          <a:p>
            <a:pPr>
              <a:lnSpc>
                <a:spcPct val="90000"/>
              </a:lnSpc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nöronların santral uzantıları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n.cochlearis’i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oluşturur. </a:t>
            </a:r>
          </a:p>
          <a:p>
            <a:endParaRPr lang="tr-TR" dirty="0"/>
          </a:p>
        </p:txBody>
      </p:sp>
      <p:pic>
        <p:nvPicPr>
          <p:cNvPr id="4" name="Picture 5" descr="aud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917" y="3402780"/>
            <a:ext cx="5309062" cy="231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74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Destek </a:t>
            </a:r>
            <a:r>
              <a:rPr lang="tr-TR" b="1" dirty="0" smtClean="0"/>
              <a:t>hücreleri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Bunların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içinde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hensen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hücreleri,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deiters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hücreleri ve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pillar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(sütun) hücreler bulunur.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09" y="2736700"/>
            <a:ext cx="3792857" cy="304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2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89947" y="357447"/>
            <a:ext cx="4380075" cy="530226"/>
          </a:xfrm>
        </p:spPr>
        <p:txBody>
          <a:bodyPr/>
          <a:lstStyle/>
          <a:p>
            <a:r>
              <a:rPr lang="tr-TR" b="1" dirty="0" err="1"/>
              <a:t>Sensöriyel</a:t>
            </a:r>
            <a:r>
              <a:rPr lang="tr-TR" b="1" dirty="0"/>
              <a:t> </a:t>
            </a:r>
            <a:r>
              <a:rPr lang="tr-TR" b="1" dirty="0" smtClean="0"/>
              <a:t>hücreler</a:t>
            </a:r>
            <a:endParaRPr lang="tr-TR" b="1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>
          <a:xfrm>
            <a:off x="840318" y="1055716"/>
            <a:ext cx="3932767" cy="4813272"/>
          </a:xfrm>
        </p:spPr>
        <p:txBody>
          <a:bodyPr/>
          <a:lstStyle/>
          <a:p>
            <a:pPr marL="342900" lvl="0" indent="-342900">
              <a:buFontTx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Titrek tüylere sahiptirler; bunlara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sterosilia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denir. </a:t>
            </a: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Sterosilialar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iç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hemde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dış titrek tüylü hücrelerin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apikal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kısmında bulunurlar. </a:t>
            </a: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Uzunlukları 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bazal turdan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apikal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tura gittikçe artar. </a:t>
            </a: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Ayrıca 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içten dışa doğru da uzunlukları artar. </a:t>
            </a:r>
            <a:endParaRPr lang="tr-TR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 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titrek tüylü hücrelerin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sterosiliaları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dıştakilere göre iki kez daha kalındır ve küp şeklindedir.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475" y="3345974"/>
            <a:ext cx="3388923" cy="2402062"/>
          </a:xfrm>
          <a:prstGeom prst="rect">
            <a:avLst/>
          </a:prstGeom>
        </p:spPr>
      </p:pic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30" y="259613"/>
            <a:ext cx="3805121" cy="285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9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4912089" cy="623455"/>
          </a:xfrm>
        </p:spPr>
        <p:txBody>
          <a:bodyPr/>
          <a:lstStyle/>
          <a:p>
            <a:r>
              <a:rPr lang="tr-TR" b="1" dirty="0"/>
              <a:t>Dış titrek tüylü </a:t>
            </a:r>
            <a:r>
              <a:rPr lang="tr-TR" b="1" dirty="0" smtClean="0"/>
              <a:t>hücreler </a:t>
            </a:r>
            <a:endParaRPr lang="tr-TR" b="1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40318" y="1346662"/>
            <a:ext cx="4263697" cy="4580313"/>
          </a:xfrm>
        </p:spPr>
        <p:txBody>
          <a:bodyPr/>
          <a:lstStyle/>
          <a:p>
            <a:pPr marL="342900" lvl="0" indent="-342900">
              <a:buFontTx/>
              <a:buChar char="•"/>
            </a:pP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hücreler silindirik ya da testi biçiminde </a:t>
            </a: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olabilirler,</a:t>
            </a:r>
          </a:p>
          <a:p>
            <a:pPr marL="342900" lvl="0" indent="-342900">
              <a:buFontTx/>
              <a:buChar char="•"/>
            </a:pP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1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orti</a:t>
            </a: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organı </a:t>
            </a: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içinde bulunan, </a:t>
            </a:r>
            <a:r>
              <a:rPr lang="tr-TR" sz="1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deiters</a:t>
            </a: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hücrelerine ve bunların parmaksı çıkıntılarına bağlıdır. </a:t>
            </a:r>
            <a:endParaRPr lang="tr-TR" sz="1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Sayıları 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insanda 13400 olarak kabul edilmektedir. </a:t>
            </a:r>
            <a:endParaRPr lang="tr-TR" sz="1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 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titrek tüylü hücreler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retiküler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lamina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içinde bulunurlar ve içten dışa doğru dizilmiştir. </a:t>
            </a:r>
            <a:endParaRPr lang="tr-TR" sz="1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Boyları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apekse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doğru artar. </a:t>
            </a:r>
            <a:endParaRPr lang="tr-TR" dirty="0"/>
          </a:p>
        </p:txBody>
      </p:sp>
      <p:pic>
        <p:nvPicPr>
          <p:cNvPr id="5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645" y="457200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6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56449" y="216131"/>
            <a:ext cx="5236286" cy="756458"/>
          </a:xfrm>
        </p:spPr>
        <p:txBody>
          <a:bodyPr/>
          <a:lstStyle/>
          <a:p>
            <a:r>
              <a:rPr lang="tr-TR" b="1" dirty="0"/>
              <a:t>İ</a:t>
            </a:r>
            <a:r>
              <a:rPr lang="tr-TR" b="1" dirty="0" smtClean="0"/>
              <a:t>ç </a:t>
            </a:r>
            <a:r>
              <a:rPr lang="tr-TR" b="1" dirty="0"/>
              <a:t>titrek tüylü </a:t>
            </a:r>
            <a:r>
              <a:rPr lang="tr-TR" b="1" dirty="0" smtClean="0"/>
              <a:t>hücreler </a:t>
            </a:r>
            <a:endParaRPr lang="tr-TR" b="1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half" idx="2"/>
          </p:nvPr>
        </p:nvSpPr>
        <p:spPr>
          <a:xfrm>
            <a:off x="840318" y="1305098"/>
            <a:ext cx="5036780" cy="4106487"/>
          </a:xfrm>
        </p:spPr>
        <p:txBody>
          <a:bodyPr/>
          <a:lstStyle/>
          <a:p>
            <a:pPr marL="342900" lvl="0" indent="-342900">
              <a:buFontTx/>
              <a:buChar char="•"/>
            </a:pP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hücreler </a:t>
            </a: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bazı 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özellikleri ile dış titrek tüylü hücrelerden ayrılır. </a:t>
            </a:r>
            <a:endParaRPr lang="tr-TR" sz="1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katlı hücre dizileri biçiminde yerleşmişlerdir ve destek hücreleri ile çevrilidirler. </a:t>
            </a:r>
            <a:endParaRPr lang="tr-TR" sz="1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Çekirdekleri 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hücrenin ortasında ve yuvarlaktır</a:t>
            </a:r>
            <a:r>
              <a:rPr lang="tr-TR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18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Tx/>
              <a:buChar char="•"/>
            </a:pPr>
            <a:r>
              <a:rPr lang="tr-TR" sz="1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 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tüylü hücreler, iç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falangeal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hücrelerin oluşturduğu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matriks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içine gömülü iken, dış tüylü hücreler ise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Deiter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hücreleri tarafından desteklenmektedir </a:t>
            </a:r>
          </a:p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720" y="521029"/>
            <a:ext cx="4681728" cy="351129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432" y="4032325"/>
            <a:ext cx="3958980" cy="206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Tektoriyal</a:t>
            </a:r>
            <a:r>
              <a:rPr lang="tr-TR" b="1" dirty="0"/>
              <a:t> </a:t>
            </a:r>
            <a:r>
              <a:rPr lang="tr-TR" b="1" dirty="0" err="1" smtClean="0"/>
              <a:t>Membran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Esas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itibariyle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fibröz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metaryelden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yapılmıştır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 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Tektoriyal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dış tarafı, marjinal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denilen gevşek bir madde ile sonlanır.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Tektoriyal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Corti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organı seviyesinde dış titrek tüylü hücreleri örter.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80" y="3545872"/>
            <a:ext cx="4796443" cy="231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1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Spiral </a:t>
            </a:r>
            <a:r>
              <a:rPr lang="tr-TR" b="1" dirty="0" err="1" smtClean="0"/>
              <a:t>Ganglion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 smtClean="0">
                <a:hlinkClick r:id="rId2"/>
              </a:rPr>
              <a:t>Koklea</a:t>
            </a:r>
            <a:r>
              <a:rPr lang="tr-TR" sz="2000" dirty="0" err="1" smtClean="0"/>
              <a:t>‘nın</a:t>
            </a:r>
            <a:r>
              <a:rPr lang="tr-TR" sz="2000" dirty="0"/>
              <a:t> </a:t>
            </a:r>
            <a:r>
              <a:rPr lang="tr-TR" sz="2000" dirty="0" err="1">
                <a:hlinkClick r:id="rId3"/>
              </a:rPr>
              <a:t>modiolus</a:t>
            </a:r>
            <a:r>
              <a:rPr lang="tr-TR" sz="2000" dirty="0" err="1"/>
              <a:t>‘u</a:t>
            </a:r>
            <a:r>
              <a:rPr lang="tr-TR" sz="2000" dirty="0"/>
              <a:t> içinde yerleşik, nervus </a:t>
            </a:r>
            <a:r>
              <a:rPr lang="tr-TR" sz="2000" dirty="0" err="1"/>
              <a:t>vestibulocochlearis’in</a:t>
            </a:r>
            <a:r>
              <a:rPr lang="tr-TR" sz="2000" dirty="0"/>
              <a:t> </a:t>
            </a:r>
            <a:r>
              <a:rPr lang="tr-TR" sz="2000" dirty="0" err="1"/>
              <a:t>koklear</a:t>
            </a:r>
            <a:r>
              <a:rPr lang="tr-TR" sz="2000" dirty="0"/>
              <a:t> bölümü (nervus </a:t>
            </a:r>
            <a:r>
              <a:rPr lang="tr-TR" sz="2000" dirty="0" err="1"/>
              <a:t>cochlearis</a:t>
            </a:r>
            <a:r>
              <a:rPr lang="tr-TR" sz="2000" dirty="0"/>
              <a:t>)’nün </a:t>
            </a:r>
            <a:r>
              <a:rPr lang="tr-TR" sz="2000" dirty="0" err="1" smtClean="0"/>
              <a:t>ganglionu</a:t>
            </a:r>
            <a:r>
              <a:rPr lang="tr-TR" sz="2000" dirty="0" smtClean="0"/>
              <a:t> (sinir yumağı)</a:t>
            </a:r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33" y="3178509"/>
            <a:ext cx="3352454" cy="268196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72047"/>
            <a:ext cx="4796443" cy="231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4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Nervus </a:t>
            </a:r>
            <a:r>
              <a:rPr lang="tr-TR" b="1" dirty="0" err="1" smtClean="0"/>
              <a:t>Vestibulokoklearis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Beyin sapının ön yüzünde </a:t>
            </a:r>
            <a:r>
              <a:rPr lang="tr-TR" sz="2000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pons</a:t>
            </a:r>
            <a:r>
              <a:rPr lang="tr-TR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</a:t>
            </a:r>
            <a:r>
              <a:rPr lang="tr-TR" sz="2000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medulla</a:t>
            </a:r>
            <a:r>
              <a:rPr lang="tr-TR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oblongata</a:t>
            </a:r>
            <a:r>
              <a:rPr lang="tr-TR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arasındaki oluktan çıkan, denge duyusu ile ilgili nervus </a:t>
            </a:r>
            <a:r>
              <a:rPr lang="tr-TR" sz="2000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vestibularis</a:t>
            </a:r>
            <a:r>
              <a:rPr lang="tr-TR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işitme duyusu ile ilgili nervus </a:t>
            </a:r>
            <a:r>
              <a:rPr lang="tr-TR" sz="2000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cochlearis</a:t>
            </a:r>
            <a:r>
              <a:rPr lang="tr-TR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olmak üzere iki bölüme ayrılan sinir; sekizinci kafa siniri; denge ve işitme siniri; </a:t>
            </a:r>
            <a:r>
              <a:rPr lang="tr-TR" sz="2000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vestibülokoklear</a:t>
            </a:r>
            <a:r>
              <a:rPr lang="tr-TR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sinir 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46" y="3009207"/>
            <a:ext cx="3430016" cy="281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5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Özetle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Kulakta işitme ve denge ile ilgili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iki önemli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duyu organı bulunur:</a:t>
            </a:r>
          </a:p>
          <a:p>
            <a:pPr marL="0" indent="0">
              <a:buNone/>
            </a:pP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İşitme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ilgili olanlar: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Dış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kulak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Orta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kulak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İç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kulağın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kohleası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Denge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ilgili olanlar: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Yarım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daire kanalları</a:t>
            </a:r>
          </a:p>
          <a:p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Utrikulus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Sakkulus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547" y="2369241"/>
            <a:ext cx="3122475" cy="24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60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Yarım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daire kanalları →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Döngüsel hızlanmayı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rotasyonel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akselerasyon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Utrikulus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Yatay yönde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doğrusal hızlanmayı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lineer akselerasyon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Sakkulus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Dikey 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yönde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hızlanmayı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saptarlar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539" y="2926597"/>
            <a:ext cx="3583486" cy="291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93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Kulak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kepçesi ses dalgalarını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dış 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kulak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kanalına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iletir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Kulak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kanalı dış kulaktan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kulak 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zarı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’na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timpan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zarı) kadar ilerler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Orta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kulak, östaki borusu (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odituvar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aracılığıyla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nasofarinkse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dışa açılır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Östaki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borusu yutma, çiğneme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sırasında açılır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kulak zarının iki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tarafındaki basıncı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dengede tutar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Orta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kulakta 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malleus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inkus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stapes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kemikleri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yerleşmiştir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826" y="3578197"/>
            <a:ext cx="3331750" cy="23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71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6"/>
          <p:cNvSpPr>
            <a:spLocks noGrp="1"/>
          </p:cNvSpPr>
          <p:nvPr>
            <p:ph type="body" sz="half" idx="2"/>
          </p:nvPr>
        </p:nvSpPr>
        <p:spPr>
          <a:xfrm>
            <a:off x="840318" y="837796"/>
            <a:ext cx="3932767" cy="5031192"/>
          </a:xfrm>
        </p:spPr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Malleusun uzun kolu kulak zarına, kısa kolu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inkusa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bağlanır ve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başı ile eklem yapar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tabanı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annular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bağla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oval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pencere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 duvarına bağlanmıştır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tensör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timpani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stapedius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aynı şekilde orta kulağa yerleşmiştir</a:t>
            </a:r>
          </a:p>
          <a:p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tensor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timpani’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kasılması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malleus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n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kemiğinin uzun kolunu mediale doğru çeker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kulak zarı titreşimini azaltır</a:t>
            </a:r>
          </a:p>
          <a:p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stapedius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kasılması ise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taban parçasını oval pencereden geri çeker</a:t>
            </a:r>
            <a:endParaRPr lang="tr-TR" sz="2000" dirty="0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5773" y="837796"/>
            <a:ext cx="5129414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21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5673" y="1618925"/>
            <a:ext cx="6895455" cy="433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044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İç Kulak Fizyolojisi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Hatırlatma;</a:t>
            </a:r>
          </a:p>
          <a:p>
            <a:pPr lvl="0"/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 kulak denge ve işitme sisteminin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sensörlerine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 sahipliği yapar. </a:t>
            </a:r>
            <a:endParaRPr lang="tr-TR" sz="1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 kulak, buraya ulaşan akustik uyarının spektral ve zamansal analizini yapmakla sorumludur. </a:t>
            </a:r>
          </a:p>
          <a:p>
            <a:pPr lvl="0"/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skala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vestibüli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skala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timpani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skala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olmak üzere üç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tübüler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kompartmandan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oluşur</a:t>
            </a: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Kohlea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özellikle gelen akustik uyarının frekans bileşenlerini ayrıştırmak,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amplitüdlerini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belirlemek ve temel zamansal öğelerini ortaya koymak için tasarlanmıştır. </a:t>
            </a:r>
          </a:p>
          <a:p>
            <a:pPr lvl="0"/>
            <a:endParaRPr lang="tr-TR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tr-TR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922" y="3679827"/>
            <a:ext cx="48768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Baziler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Reissner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membranı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kohleayı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uzunluğu boyunca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skalaya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ayırır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i-F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Üstteki </a:t>
            </a:r>
            <a:r>
              <a:rPr lang="fi-FI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skala vestibuli </a:t>
            </a:r>
            <a:r>
              <a:rPr lang="fi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fi-F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alttaki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skala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timpani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perilenfa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içerir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105" y="3113610"/>
            <a:ext cx="4796443" cy="231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59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vestibuli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tabanında 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üzenginin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taban parçası ile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kapatılmış olan 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oval pencere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sonlanır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timpani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orta kulağın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medialinde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yer alan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esnek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sekonder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timpanik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kapatılmış olan 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yuvarlak pencere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sonlanır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kohleanın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orta odası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olup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zarsı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labirent ile devam eder, diğer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iki odayla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bağlantısı yoktur ve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endolenfa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içerir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14301-004-4B6F34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0472" y="3325090"/>
            <a:ext cx="3191708" cy="2659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3991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4838" y="638291"/>
            <a:ext cx="3788899" cy="4873625"/>
          </a:xfrm>
          <a:prstGeom prst="rect">
            <a:avLst/>
          </a:prstGeom>
        </p:spPr>
      </p:pic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>
          <a:xfrm>
            <a:off x="840318" y="839585"/>
            <a:ext cx="3932767" cy="5029403"/>
          </a:xfrm>
        </p:spPr>
        <p:txBody>
          <a:bodyPr/>
          <a:lstStyle/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Korti organı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bazal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üzerine yerleşmiş ve tüy hücrelerini içeren bir yapıdır</a:t>
            </a: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Tüy hücre uzantıları, zara benzer bir yapı olan </a:t>
            </a:r>
            <a:r>
              <a:rPr lang="tr-T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retiküler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lamina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delerler</a:t>
            </a: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Tüy hücre sıraları ince,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visköz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fakat esnek bir </a:t>
            </a:r>
            <a:r>
              <a:rPr lang="tr-T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tektorial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örtülüdür</a:t>
            </a:r>
          </a:p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Dış tüy hücreleri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 yaptığı 3 sıra tünelin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lateralinde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iç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tüy hücreleri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sıra tünelin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medialinde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yer alır</a:t>
            </a: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insan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kohleasında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20 000 dış tüy hücresi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3 500 iç tüy hücresi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46647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1341" y="810491"/>
            <a:ext cx="3424533" cy="4873625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56943" y="810491"/>
            <a:ext cx="3623617" cy="4592781"/>
          </a:xfrm>
        </p:spPr>
        <p:txBody>
          <a:bodyPr/>
          <a:lstStyle/>
          <a:p>
            <a:r>
              <a:rPr lang="tr-TR" sz="1800" dirty="0" smtClean="0"/>
              <a:t>Tüy </a:t>
            </a:r>
            <a:r>
              <a:rPr lang="tr-TR" sz="1800" dirty="0"/>
              <a:t>hücrelerinden çıkan </a:t>
            </a:r>
            <a:r>
              <a:rPr lang="tr-TR" sz="1800" dirty="0" err="1"/>
              <a:t>afferent</a:t>
            </a:r>
            <a:endParaRPr lang="tr-TR" sz="1800" dirty="0"/>
          </a:p>
          <a:p>
            <a:r>
              <a:rPr lang="tr-TR" sz="1800" dirty="0"/>
              <a:t>nöronların hücre gövdeleri </a:t>
            </a:r>
            <a:r>
              <a:rPr lang="tr-TR" sz="1800" b="1" dirty="0" err="1"/>
              <a:t>modiolus</a:t>
            </a:r>
            <a:endParaRPr lang="tr-TR" sz="1800" b="1" dirty="0"/>
          </a:p>
          <a:p>
            <a:r>
              <a:rPr lang="tr-TR" sz="1800" dirty="0"/>
              <a:t>içinde yer alan </a:t>
            </a:r>
            <a:r>
              <a:rPr lang="tr-TR" sz="1800" b="1" dirty="0"/>
              <a:t>spiral </a:t>
            </a:r>
            <a:r>
              <a:rPr lang="tr-TR" sz="1800" b="1" dirty="0" err="1"/>
              <a:t>gangliona</a:t>
            </a:r>
            <a:endParaRPr lang="tr-TR" sz="1800" b="1" dirty="0"/>
          </a:p>
          <a:p>
            <a:r>
              <a:rPr lang="tr-TR" sz="1800" dirty="0"/>
              <a:t>yerleşmiştir</a:t>
            </a:r>
          </a:p>
          <a:p>
            <a:r>
              <a:rPr lang="tr-TR" sz="1800" dirty="0" smtClean="0"/>
              <a:t>Bu </a:t>
            </a:r>
            <a:r>
              <a:rPr lang="tr-TR" sz="1800" dirty="0" err="1"/>
              <a:t>afferent</a:t>
            </a:r>
            <a:r>
              <a:rPr lang="tr-TR" sz="1800" dirty="0"/>
              <a:t> nöronların %90-95 </a:t>
            </a:r>
            <a:r>
              <a:rPr lang="tr-TR" sz="1800" b="1" dirty="0"/>
              <a:t>iç </a:t>
            </a:r>
            <a:r>
              <a:rPr lang="tr-TR" sz="1800" b="1" dirty="0" smtClean="0"/>
              <a:t>tüy hücrelerini </a:t>
            </a:r>
            <a:r>
              <a:rPr lang="tr-TR" sz="1800" dirty="0"/>
              <a:t>sadece %5-10’nu, </a:t>
            </a:r>
            <a:r>
              <a:rPr lang="tr-TR" sz="1800" b="1" dirty="0"/>
              <a:t>dış </a:t>
            </a:r>
            <a:r>
              <a:rPr lang="tr-TR" sz="1800" b="1" dirty="0" smtClean="0"/>
              <a:t>tüy hücrelerini </a:t>
            </a:r>
            <a:r>
              <a:rPr lang="tr-TR" sz="1800" dirty="0" err="1"/>
              <a:t>innerve</a:t>
            </a:r>
            <a:r>
              <a:rPr lang="tr-TR" sz="1800" dirty="0"/>
              <a:t> eder</a:t>
            </a:r>
          </a:p>
          <a:p>
            <a:r>
              <a:rPr lang="tr-TR" sz="1800" dirty="0" smtClean="0"/>
              <a:t>Nöron </a:t>
            </a:r>
            <a:r>
              <a:rPr lang="tr-TR" sz="1800" dirty="0"/>
              <a:t>aksonları </a:t>
            </a:r>
            <a:r>
              <a:rPr lang="tr-TR" sz="1800" b="1" dirty="0" err="1"/>
              <a:t>vestibulokohlear</a:t>
            </a:r>
            <a:r>
              <a:rPr lang="tr-TR" sz="1800" b="1" dirty="0"/>
              <a:t> </a:t>
            </a:r>
            <a:r>
              <a:rPr lang="tr-TR" sz="1800" b="1" dirty="0" smtClean="0"/>
              <a:t>sinirin </a:t>
            </a:r>
            <a:r>
              <a:rPr lang="tr-TR" sz="1800" b="1" dirty="0" err="1" smtClean="0"/>
              <a:t>kohlear</a:t>
            </a:r>
            <a:r>
              <a:rPr lang="tr-TR" sz="1800" b="1" dirty="0" smtClean="0"/>
              <a:t> </a:t>
            </a:r>
            <a:r>
              <a:rPr lang="tr-TR" sz="1800" dirty="0"/>
              <a:t>dalını oluşturur ve </a:t>
            </a:r>
            <a:r>
              <a:rPr lang="tr-TR" sz="1800" dirty="0" err="1" smtClean="0"/>
              <a:t>m.oblangatada</a:t>
            </a:r>
            <a:r>
              <a:rPr lang="tr-TR" sz="1800" dirty="0"/>
              <a:t> </a:t>
            </a:r>
            <a:r>
              <a:rPr lang="tr-TR" sz="1800" b="1" dirty="0" err="1" smtClean="0"/>
              <a:t>dorsal</a:t>
            </a:r>
            <a:r>
              <a:rPr lang="tr-TR" sz="1800" b="1" dirty="0" smtClean="0"/>
              <a:t> </a:t>
            </a:r>
            <a:r>
              <a:rPr lang="tr-TR" sz="1800" dirty="0"/>
              <a:t>ve </a:t>
            </a:r>
            <a:r>
              <a:rPr lang="tr-TR" sz="1800" b="1" dirty="0" err="1"/>
              <a:t>ventral</a:t>
            </a:r>
            <a:r>
              <a:rPr lang="tr-TR" sz="1800" b="1" dirty="0"/>
              <a:t> </a:t>
            </a:r>
            <a:r>
              <a:rPr lang="tr-TR" sz="1800" b="1" dirty="0" err="1" smtClean="0"/>
              <a:t>kohlear</a:t>
            </a:r>
            <a:r>
              <a:rPr lang="tr-TR" sz="1800" b="1" dirty="0"/>
              <a:t> </a:t>
            </a:r>
            <a:r>
              <a:rPr lang="tr-TR" sz="1800" b="1" dirty="0" smtClean="0"/>
              <a:t>çekirdekler</a:t>
            </a:r>
            <a:r>
              <a:rPr lang="tr-TR" sz="1800" dirty="0" smtClean="0"/>
              <a:t>de </a:t>
            </a:r>
            <a:r>
              <a:rPr lang="tr-TR" sz="1800" dirty="0"/>
              <a:t>sonlanır</a:t>
            </a:r>
          </a:p>
        </p:txBody>
      </p:sp>
    </p:spTree>
    <p:extLst>
      <p:ext uri="{BB962C8B-B14F-4D97-AF65-F5344CB8AC3E}">
        <p14:creationId xmlns:p14="http://schemas.microsoft.com/office/powerpoint/2010/main" val="642869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Koklea’nın Uyarılması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Sağlam bir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koklea’nın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çevresindeki </a:t>
            </a:r>
            <a:r>
              <a:rPr lang="tr-TR" alt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kemik dokuların 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titreşmesi ile uyarılmasının 2 yolu vardır:</a:t>
            </a:r>
          </a:p>
          <a:p>
            <a:pPr lvl="1"/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Kafatası kemiklerinin titreşmesinin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kapsülü titreştirmesi</a:t>
            </a:r>
          </a:p>
          <a:p>
            <a:pPr lvl="1"/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Osseotimpanik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yol ile kafatasının titreşip orta kulak kemikçiklerini titreştirmesi</a:t>
            </a:r>
          </a:p>
          <a:p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971" y="3389357"/>
            <a:ext cx="2141134" cy="239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735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Hava yolundan uyarım</a:t>
            </a:r>
          </a:p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Hava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gelen ses uyaranı kulak zarını hareket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ettirir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ulak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zarı içe doğru hareket ettiğinde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tabanı da oval pencereye doğru hareket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eder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dışa doğru hareket ettiğinde ise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tabanı da aynı şekilde dışa doğru hareket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eder  </a:t>
            </a:r>
          </a:p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görevi yuvarlak pencere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membranı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stapesin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her hareketine aynı şiddette ve ters yönde hareket ederek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duktus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sıvısının hareketine olanak sağlar.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73279"/>
            <a:ext cx="2757055" cy="218813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021" y="3559549"/>
            <a:ext cx="2252925" cy="241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082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Kohlea’da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sesin iletimi ile ilgili birkaç teori vardır bunların ilki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Helmholtz’un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yer teorisidir.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Helmholtz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frekans için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üzerinde belli bir bölge vardır ve gelen uyarılar sadece o noktayı titreştirir demiştir.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935" y="2904346"/>
            <a:ext cx="4946504" cy="294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3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lvl="0" indent="-342900">
              <a:buFontTx/>
              <a:buChar char="•"/>
            </a:pP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Rutherford ise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tümüyle titreştiğini işitme siniri ile her frekansta aynı sayıda deşarj aldığını ve uyaranların beyinde ayırt edildiğini öne sürmüştür. </a:t>
            </a:r>
          </a:p>
          <a:p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421" y="799840"/>
            <a:ext cx="3023784" cy="482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896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son </a:t>
            </a:r>
            <a:r>
              <a:rPr 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Von</a:t>
            </a:r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Bekesy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ayrıntıları 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işleyeceğimiz </a:t>
            </a:r>
            <a:r>
              <a:rPr lang="tr-TR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ilerleyen dalga teorisini 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atmıştır.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465" y="2840803"/>
            <a:ext cx="4415444" cy="300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57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tabanı ile skala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vestibuliye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ardından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kohleaya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iletilen ses enerjisi ilk olarak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perilenfi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harekete geçirir.  Bu safhadan sonra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kohleanın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iki önemli görevi başlar. Bunlardan birincisi iletimdir. Yani akustik enerjinin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organındaki tüy hücrelerine kadar taşınmasıdır. 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47" y="2554420"/>
            <a:ext cx="5444837" cy="351048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31" y="3404556"/>
            <a:ext cx="4796443" cy="231428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702" y="274638"/>
            <a:ext cx="1595698" cy="127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0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6"/>
          <p:cNvSpPr>
            <a:spLocks noGrp="1"/>
          </p:cNvSpPr>
          <p:nvPr>
            <p:ph type="body" sz="half" idx="2"/>
          </p:nvPr>
        </p:nvSpPr>
        <p:spPr>
          <a:xfrm>
            <a:off x="840318" y="556953"/>
            <a:ext cx="3932767" cy="5312035"/>
          </a:xfrm>
        </p:spPr>
        <p:txBody>
          <a:bodyPr/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İkincisi ise dönüşümdür. Yani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organındaki tüy hücrelerine gelen mekanik iletim dalgasının kimyasal veya elektriksel gerilimlere dönüştürülüp, işitme sinirine verilmesi hadisesidir. Bu dönüşüm, sesin perdesi,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tınısı,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 ayırımı, şiddeti gibi fiziksel özelliklerinin kaybolmayacağı bir biçimde olur ve ses enerjisindeki bu özellikler, oluşacak elektriksel gerilimlerle şifrelenerek, santral sinir sistemin gönderilirler.</a:t>
            </a:r>
          </a:p>
          <a:p>
            <a:endParaRPr lang="tr-TR" dirty="0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14" y="4281772"/>
            <a:ext cx="2841766" cy="1837041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298" y="615142"/>
            <a:ext cx="4614414" cy="458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070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İlerleyen Dalga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Bekesy’ye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göre, skalalardan herhangi birine uygulanan işitsel titreşimler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basiler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membranda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yer değişimlerine yol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açmaktadir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 durum ilerleyen dalga teorisi olarak adlandırılmaktadır.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495" y="2351363"/>
            <a:ext cx="2335955" cy="370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495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Sesin frekansı kulak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zarı-kemikçik-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tabanı salınımları sayısıdır ve bu periyodik titreşim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bütününe tabandan başlayan dalgalar olarak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iletilir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0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071" y="3170614"/>
            <a:ext cx="4737994" cy="217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515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Stapes’deki hareket iç kulakta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vestibuli’de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yer alan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perilenfa’nın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titreşimine neden olur.</a:t>
            </a:r>
          </a:p>
          <a:p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 enerjisi ile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stapesin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vestibuli’ye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doğru hareketi,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perilenfada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 dalgalanma hareketi meydana getirir.</a:t>
            </a:r>
          </a:p>
          <a:p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dalgalanma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vestibuli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tympani’nin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birleştiği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helicotrema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adı verilen bölgeye ilerlerken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vestibuli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tympani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 basınç farkı oluşturur.</a:t>
            </a:r>
          </a:p>
          <a:p>
            <a:endParaRPr lang="tr-TR" dirty="0"/>
          </a:p>
        </p:txBody>
      </p:sp>
      <p:pic>
        <p:nvPicPr>
          <p:cNvPr id="5" name="Picture 5" descr="sekil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81" y="3584617"/>
            <a:ext cx="3790604" cy="2541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08194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dalga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bazal ucundan başlayarak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apekse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doğru ilerler. 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015" y="2024468"/>
            <a:ext cx="5279448" cy="3954490"/>
          </a:xfrm>
          <a:prstGeom prst="rect">
            <a:avLst/>
          </a:prstGeom>
        </p:spPr>
      </p:pic>
      <p:pic>
        <p:nvPicPr>
          <p:cNvPr id="5" name="Picture 6" descr="9907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82" y="2613487"/>
            <a:ext cx="2609350" cy="277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2924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Bazal-</a:t>
            </a:r>
            <a:r>
              <a:rPr lang="tr-TR" dirty="0" err="1"/>
              <a:t>Apeks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Kemik tüneller bazalden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apekse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daralmakta fakat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yapışma alanı olan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modiolus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duvar arası mesafe artmaktadır. Bu da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liflerin boylarının bazalden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apekse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kadar artmasına olanak sağlar.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Öyle ki en bazaldeki 0,04 mm olan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 boyu en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apekste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mm’ye, yani 12 katına çıkar. 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137" y="2987247"/>
            <a:ext cx="4713317" cy="303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989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bir taraftan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liflerin çapları, yani kalınlıkları bazalden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apekse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kadar azaldığı için sertlikleri de azalır. </a:t>
            </a:r>
          </a:p>
          <a:p>
            <a:pPr lvl="0"/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Bazal ve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apeks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arasında yaklaşık 100 kat bir sertlik farkı vardır. </a:t>
            </a:r>
          </a:p>
          <a:p>
            <a:pPr lvl="0"/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Böylece akustik dalgaların rezonans güçlendirme prensibine göre yüksek frekanstaki sesler kısa ve sert lifleri, düşük frekanslı sesler de ince ve uzun lifleri titreştirir.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640975"/>
            <a:ext cx="3854580" cy="248518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78" y="3746805"/>
            <a:ext cx="4205452" cy="195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77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İlerleyen dalganın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üzerinde maksimum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amplitüd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oluşturduğu yer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organı üzerinde yer alan tüylü hücreler için ana uyarılma noktasıdır.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başka deyişle ilerleyen dalga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boyunca gelişerek ve büyüyerek ilerler, ta ki maksimum büyüklüğüne ulaşıncaya kadar. Bu maksimum noktasından sonra dalga aniden söner, çünkü enerjisini tüketir.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Buna göre ilerleyen dalganın sadece bir adet en yüksek uyarımı yaptığı tepe noktası vardır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599" y="3942044"/>
            <a:ext cx="2811344" cy="218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443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rezonans karakteristiği şu şekilde de teyit edilebilir, kemikçikler ve yuvarlak pencere iletimi olmadan kemik yolu ile de iletim olur, hangi yolla ileti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kohleaya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ulaşırsa ulaşsın,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mambranın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impedans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gradientine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bağlı olarak ilerleyen dalga her zaman bazalden </a:t>
            </a:r>
            <a:r>
              <a:rPr lang="tr-TR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apekse</a:t>
            </a:r>
            <a:r>
              <a:rPr lang="tr-T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doğru ilerler.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824" y="3030595"/>
            <a:ext cx="5657416" cy="229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32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kadar büyük frekanslı bir dalga girerse, bazal membranın özelliği dolayısıyla o kadar çabuk maksimum noktasına ulaşacak ve çabuk sönümlenecektir. </a:t>
            </a:r>
            <a:endParaRPr lang="tr-T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Aynı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büyük dalgaların sahile varmadan patlamasına karşın küçük dalgalar sahile varana kadar ilerler, büyür ve maksimum yüksekliğine daha uzun mesafede ulaşır. Bu benzetme bize, düşük frekanslı dalgaların neden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apekse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kadar ilerlediğini ve maksimum kırılma noktasının geç oluştuğunu anlamamızı sağlar.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75" y="3632662"/>
            <a:ext cx="3760808" cy="172701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969" y="3303454"/>
            <a:ext cx="3451423" cy="268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5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Baziller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üzerinde ilerleyen dalganın maksimum kırılma noktasının anlaşılmasında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membranın sertliğini ölçmek için,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Bekesy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1940 ve 50’lilerde bazı modellemeler yapmıştır ve bu sayede 1961’de Nobel ödülü kazanmıştır. </a:t>
            </a:r>
            <a:endParaRPr lang="tr-T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Fizik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bilgilerimizi tekrar hatırlarsak bir cismin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dansitesi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(yoğunluğu) veya sertliği arttıkça doğal vibrasyon frekansı da artar. Önce de bahsedildiği gibi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membranın bazal bölgeleri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apikal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bölgelerine göre daha serttir ve bu sertlik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apikale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gittikçe orantılı olarak azalır. Bazal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bazalden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apikale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giderek genişler ve kalınlaşır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353" y="4031673"/>
            <a:ext cx="3760808" cy="172701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198" y="3696928"/>
            <a:ext cx="4205452" cy="195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1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 smtClean="0"/>
              <a:t>Enerji Dönüşümü ve Elektriksel Olaylar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TÜY HÜCRELERİNİ HATIRLAYALIM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Tüy Hücrelerinin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tabanları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nöronlarla yakın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temastadır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Hücrelerin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apikal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uçlarından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çubuğa benzeyen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30-150 tane uzantı veya tüy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çıkar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Kohleadaki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tüy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hücrelerinde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stereosilia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 verilen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uzantılar bulunur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Kinosilium </a:t>
            </a: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hareketsiz fakat gerçek bir </a:t>
            </a: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sili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adır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150" y="1417638"/>
            <a:ext cx="2862850" cy="350797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849" y="3615719"/>
            <a:ext cx="2419301" cy="213605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6" y="3951459"/>
            <a:ext cx="3639416" cy="231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751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Enerji Dönüşümü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İlerleyen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dalga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boyunca ilerlerken, tüylü hücreler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relatif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olarak tektoryal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membrana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doğru hareket eder. Bu en büyük etkisini doğal olarak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membranın en çok etkilendiği yerde göstereceği bir makaslama hareketi, yani tektoryal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membranın birbirine yaklaşması meydana getirir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Basiller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hareketi sırasında üstündeki tüylü hücreler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tektorial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membrana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çarparak mekanik enerjiyi elektrokimyasal enerjiye dönüştürürler. Bu da sinir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impulsları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işitme merkezine iletilir</a:t>
            </a:r>
            <a:r>
              <a:rPr 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Bazal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menteşe şeklindeki yapısı, dış tüylü hücreleri iç tüylü hücrelere göre çok daha kolay olarak uyarılabilir bir hale getirmektedir.</a:t>
            </a:r>
            <a:endParaRPr lang="tr-TR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83" y="3812025"/>
            <a:ext cx="4707278" cy="1682115"/>
          </a:xfrm>
          <a:prstGeom prst="rect">
            <a:avLst/>
          </a:prstGeom>
        </p:spPr>
      </p:pic>
      <p:pic>
        <p:nvPicPr>
          <p:cNvPr id="5" name="İçerik Yer Tutucusu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4703" y="3925807"/>
            <a:ext cx="4978834" cy="156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1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</a:t>
            </a:r>
            <a:r>
              <a:rPr lang="tr-TR" dirty="0" smtClean="0"/>
              <a:t>lektriksel </a:t>
            </a:r>
            <a:r>
              <a:rPr lang="tr-TR" dirty="0"/>
              <a:t>Olaylar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organı bileşenlerinin mekanik özellikleri spektrum analizini olanaklı kılar ve ses uyaranına bağlı gelişen dalga ve tüylü hücrelerin uyarılması ile de mekanik enerji elektrokimyasal enerjiye dönüştürülür. </a:t>
            </a:r>
            <a:endParaRPr lang="tr-T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Baziller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skala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vestibuli’ye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doğru yer değiştirmesiyle tüylü hücreler aktive olurlar,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skala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timpani’ye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doğru yer değiştirdiğinde tüylü hücrelerin elektriksel aktiviteleri engellenmiş olur. </a:t>
            </a:r>
          </a:p>
          <a:p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44" y="3122311"/>
            <a:ext cx="4876800" cy="26289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81" y="3410917"/>
            <a:ext cx="271462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8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İşitme siniri uyarımı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treocilialar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kinosilyuma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hareket eder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İyon kanalları açılır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tüy hücreleri gövdesi boyunca ilerler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Hücrede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depolarizasyon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Kalsiyum kanalları açılır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Nörotransmitter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salınır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Aksiyon potansiyeli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615" y="1417638"/>
            <a:ext cx="5949356" cy="404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149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Tüy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hücre zar potansiyeli –60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mV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kadardır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Stereosilia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kinosiliuma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doğru itildiğinde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potansiyel –50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mV’a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kadar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yükselir (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depolarizasyon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Uzantıların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yaptığı bu bant zıt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yöne itildiğinde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ise hücre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hiperpolarize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olur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048" y="3228492"/>
            <a:ext cx="4429978" cy="289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64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Titrek tüylerin içinde meydana gelen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elektriki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olaylar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kenara bırakılırsa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transdüksiyon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olayının meydana gelişi,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yani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hareketleri ile sinir enerjisinin oluşması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kokleada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bulunan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tane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ekstrasellüler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büyük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elektriki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potansiyelin fonksiyonu ile bağlantılıdır.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elektriki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potansiyeller şunlardır.</a:t>
            </a:r>
          </a:p>
          <a:p>
            <a:pPr marL="0" indent="0">
              <a:buNone/>
            </a:pP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Endolenfatik potansiyel (EP)</a:t>
            </a:r>
          </a:p>
          <a:p>
            <a:pPr marL="0" indent="0">
              <a:buNone/>
            </a:pP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mikrofonik (KM)</a:t>
            </a:r>
          </a:p>
          <a:p>
            <a:pPr marL="0" indent="0">
              <a:buNone/>
            </a:pP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Sumasyon potansiyeli (SM)</a:t>
            </a:r>
          </a:p>
          <a:p>
            <a:pPr marL="0" indent="0">
              <a:buNone/>
            </a:pP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Tüm sinir aksiyon potansiyeli (TSAP) yada bileşik aksiyon potansiyeli (BAP)</a:t>
            </a:r>
          </a:p>
        </p:txBody>
      </p:sp>
    </p:spTree>
    <p:extLst>
      <p:ext uri="{BB962C8B-B14F-4D97-AF65-F5344CB8AC3E}">
        <p14:creationId xmlns:p14="http://schemas.microsoft.com/office/powerpoint/2010/main" val="15341484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Endolenfatik potansiyel (EP)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80-100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mv’luk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 doğru akım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akımdır ve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kokleadaki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stria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vaskülaristen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kaynaklanır. EP,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transdüksiyon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olayı için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mutlaka gereklidir.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EP’nin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kaynağının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stria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vaskülaris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olduğu kabul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edilmekle birlikte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enerjisinin nasıl meydana geldiği konusu hala araştırma konusudur.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Endolenfin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oluşmasındaki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bozukluklar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EP’yi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etkiler ve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presbiakuzi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denen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işitme kayıplarına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neden olur.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809" y="3441786"/>
            <a:ext cx="2896631" cy="268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556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latin typeface="ArialMT"/>
              </a:rPr>
              <a:t>Koklear</a:t>
            </a:r>
            <a:r>
              <a:rPr lang="tr-TR" dirty="0">
                <a:latin typeface="ArialMT"/>
              </a:rPr>
              <a:t> Mikrofonik (KM)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oklea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içinde veya oval pencere kenarında ölçülen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Alternatif Akım akımdır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Büyük ölçüde dış titrek tüylü hücrelere ve bunların meydana getirdiği K+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iyonu akımına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bağlıdır.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hareketleri ve ses uyaranları ile direkt ilişkidedir. </a:t>
            </a:r>
            <a:endParaRPr lang="tr-T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Dış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titrek tüylü hücrelerin tahribinde KM kaybolur.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KM dalga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şekli büyük ölçüde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hareketinin aynısıdır.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518" y="3233650"/>
            <a:ext cx="3543439" cy="265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446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Sumasyon </a:t>
            </a:r>
            <a:r>
              <a:rPr lang="tr-TR" dirty="0" smtClean="0"/>
              <a:t>Potansiyeli (SP)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mikrofoniğe karşın SP, ses uyaranı karşısında tüylü hücrelerde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ortaya çıkan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direkt akım potansiyelleri olarak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bilinmektedir. </a:t>
            </a:r>
          </a:p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Kaynaklarda yaygın olarak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dış saçlı hücreler tarafından oluşturulduğu düşünülmektedir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Sumasyon potansiyeli, ses uyaranı sırasında skala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timpani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skala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arasındaki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basınç değişimleri sonucu,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hareketlerindeki asimetriyi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yansıtırlar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Endolenfatik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basınç değişikliklerini yansıttıkları için klinikte en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çok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endolenfatik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hidrops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teşhisinde ve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intraoperatif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olarak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endolenfatik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basınç değişikliklerinin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izlenmesinde kullanılırlar.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254" y="3863182"/>
            <a:ext cx="28575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141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Tüm Sinir Aksiyon Potansiyeli (TSAP)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Tüm sinir aksiyon potansiyeli (bileşik aksiyon potansiyeli) çok sayıda tüylü hücrenin aynı anda uyarılması sonucunda ortaya çıkmaktadır. </a:t>
            </a:r>
          </a:p>
          <a:p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Ekstrakohlear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ölçümlerde görülür ki bileşik aksiyon potansiyeli tüylü hücrelerin uyarımı sonucu oluşan tüm aksiyon potansiyellerinin toplamıdır. </a:t>
            </a:r>
            <a:endParaRPr lang="tr-T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TSAP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yada BAP (bileşik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aksiyon potansiyeli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işitme siniri liflerinden ölçülür. Yuvarlak pencere yanına, kafatasına,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dış kulak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yoluna yada sinirin kendisine konan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elektrodlar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ölçülür. </a:t>
            </a:r>
            <a:endParaRPr lang="tr-T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 zamanlarda SP/TSAP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amplitüdlerinin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karşılaştırılması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Meniere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Hastalığı tanısının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desteklenmesi hedeflenmiştir.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Tüm sinir aksiyon potansiyelinin N1 ve N2 olarak adlandırılan iki ana negatif bileşeni vardır. Bu bileşenlerin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amplitüdleri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ses uyaran şiddeti arttıkça artar. </a:t>
            </a:r>
          </a:p>
          <a:p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8087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Dinlediğiniz için teşekkürler…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65469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" id="{A4098475-80CE-4C0E-8666-468BE98C6DFC}" vid="{48A5A7B3-2A56-4590-B17C-721EB52848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2967</TotalTime>
  <Words>2929</Words>
  <Application>Microsoft Office PowerPoint</Application>
  <PresentationFormat>Geniş ekran</PresentationFormat>
  <Paragraphs>248</Paragraphs>
  <Slides>63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63</vt:i4>
      </vt:variant>
    </vt:vector>
  </HeadingPairs>
  <TitlesOfParts>
    <vt:vector size="69" baseType="lpstr">
      <vt:lpstr>Arial</vt:lpstr>
      <vt:lpstr>ArialMT</vt:lpstr>
      <vt:lpstr>Comic Sans MS</vt:lpstr>
      <vt:lpstr>Times New Roman</vt:lpstr>
      <vt:lpstr>Wingdings</vt:lpstr>
      <vt:lpstr>Tema1</vt:lpstr>
      <vt:lpstr>İÇKULAK ANATOMİ VE FİZYOLOJİSİ</vt:lpstr>
      <vt:lpstr>İç Kulak</vt:lpstr>
      <vt:lpstr>İç Kulak Anatomisi</vt:lpstr>
      <vt:lpstr>Kemik Labirent</vt:lpstr>
      <vt:lpstr>Zar (Membranöz) labirent </vt:lpstr>
      <vt:lpstr>PowerPoint Sunusu</vt:lpstr>
      <vt:lpstr>Koklea</vt:lpstr>
      <vt:lpstr>Modiolus</vt:lpstr>
      <vt:lpstr>PowerPoint Sunusu</vt:lpstr>
      <vt:lpstr>PowerPoint Sunusu</vt:lpstr>
      <vt:lpstr>İç Kulakta Bulunan Sıvılar</vt:lpstr>
      <vt:lpstr>PowerPoint Sunusu</vt:lpstr>
      <vt:lpstr>PowerPoint Sunusu</vt:lpstr>
      <vt:lpstr>PowerPoint Sunusu</vt:lpstr>
      <vt:lpstr>Bazillar Membran</vt:lpstr>
      <vt:lpstr>Corti organı</vt:lpstr>
      <vt:lpstr>PowerPoint Sunusu</vt:lpstr>
      <vt:lpstr>PowerPoint Sunusu</vt:lpstr>
      <vt:lpstr>Destek hücreleri </vt:lpstr>
      <vt:lpstr>Sensöriyel hücreler</vt:lpstr>
      <vt:lpstr>Dış titrek tüylü hücreler </vt:lpstr>
      <vt:lpstr>İç titrek tüylü hücreler </vt:lpstr>
      <vt:lpstr>Tektoriyal Membran</vt:lpstr>
      <vt:lpstr>Spiral Ganglion </vt:lpstr>
      <vt:lpstr>Nervus Vestibulokoklearis</vt:lpstr>
      <vt:lpstr>Özetle </vt:lpstr>
      <vt:lpstr>Özet</vt:lpstr>
      <vt:lpstr>Özet</vt:lpstr>
      <vt:lpstr>PowerPoint Sunusu</vt:lpstr>
      <vt:lpstr>PowerPoint Sunusu</vt:lpstr>
      <vt:lpstr>İç Kulak Fizyolojisi</vt:lpstr>
      <vt:lpstr>PowerPoint Sunusu</vt:lpstr>
      <vt:lpstr>PowerPoint Sunusu</vt:lpstr>
      <vt:lpstr>PowerPoint Sunusu</vt:lpstr>
      <vt:lpstr>PowerPoint Sunusu</vt:lpstr>
      <vt:lpstr>Koklea’nın Uyarılması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İlerleyen Dalga</vt:lpstr>
      <vt:lpstr>PowerPoint Sunusu</vt:lpstr>
      <vt:lpstr>PowerPoint Sunusu</vt:lpstr>
      <vt:lpstr>PowerPoint Sunusu</vt:lpstr>
      <vt:lpstr>Bazal-Apeks</vt:lpstr>
      <vt:lpstr>PowerPoint Sunusu</vt:lpstr>
      <vt:lpstr>PowerPoint Sunusu</vt:lpstr>
      <vt:lpstr>PowerPoint Sunusu</vt:lpstr>
      <vt:lpstr>PowerPoint Sunusu</vt:lpstr>
      <vt:lpstr>PowerPoint Sunusu</vt:lpstr>
      <vt:lpstr>Enerji Dönüşümü ve Elektriksel Olaylar</vt:lpstr>
      <vt:lpstr>Enerji Dönüşümü</vt:lpstr>
      <vt:lpstr>Elektriksel Olaylar</vt:lpstr>
      <vt:lpstr>İşitme siniri uyarımı</vt:lpstr>
      <vt:lpstr>PowerPoint Sunusu</vt:lpstr>
      <vt:lpstr>PowerPoint Sunusu</vt:lpstr>
      <vt:lpstr>Endolenfatik potansiyel (EP) </vt:lpstr>
      <vt:lpstr>Koklear Mikrofonik (KM)</vt:lpstr>
      <vt:lpstr>Sumasyon Potansiyeli (SP)</vt:lpstr>
      <vt:lpstr>Tüm Sinir Aksiyon Potansiyeli (TSAP)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İşİTme sİsTemİ anaTOmİ ve FİzyOlOjİsİ</dc:title>
  <dc:creator>bilgisayarart@outlook.com</dc:creator>
  <cp:lastModifiedBy>ERMAN</cp:lastModifiedBy>
  <cp:revision>156</cp:revision>
  <dcterms:created xsi:type="dcterms:W3CDTF">2020-08-26T10:56:40Z</dcterms:created>
  <dcterms:modified xsi:type="dcterms:W3CDTF">2020-11-20T11:49:37Z</dcterms:modified>
</cp:coreProperties>
</file>