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46"/>
  </p:notesMasterIdLst>
  <p:sldIdLst>
    <p:sldId id="256" r:id="rId2"/>
    <p:sldId id="636" r:id="rId3"/>
    <p:sldId id="640" r:id="rId4"/>
    <p:sldId id="642" r:id="rId5"/>
    <p:sldId id="643" r:id="rId6"/>
    <p:sldId id="666" r:id="rId7"/>
    <p:sldId id="650" r:id="rId8"/>
    <p:sldId id="665" r:id="rId9"/>
    <p:sldId id="649" r:id="rId10"/>
    <p:sldId id="659" r:id="rId11"/>
    <p:sldId id="663" r:id="rId12"/>
    <p:sldId id="660" r:id="rId13"/>
    <p:sldId id="664" r:id="rId14"/>
    <p:sldId id="669" r:id="rId15"/>
    <p:sldId id="671" r:id="rId16"/>
    <p:sldId id="670" r:id="rId17"/>
    <p:sldId id="673" r:id="rId18"/>
    <p:sldId id="672" r:id="rId19"/>
    <p:sldId id="654" r:id="rId20"/>
    <p:sldId id="655" r:id="rId21"/>
    <p:sldId id="656" r:id="rId22"/>
    <p:sldId id="657" r:id="rId23"/>
    <p:sldId id="658" r:id="rId24"/>
    <p:sldId id="661" r:id="rId25"/>
    <p:sldId id="667" r:id="rId26"/>
    <p:sldId id="687" r:id="rId27"/>
    <p:sldId id="689" r:id="rId28"/>
    <p:sldId id="690" r:id="rId29"/>
    <p:sldId id="668" r:id="rId30"/>
    <p:sldId id="680" r:id="rId31"/>
    <p:sldId id="685" r:id="rId32"/>
    <p:sldId id="681" r:id="rId33"/>
    <p:sldId id="684" r:id="rId34"/>
    <p:sldId id="682" r:id="rId35"/>
    <p:sldId id="686" r:id="rId36"/>
    <p:sldId id="683" r:id="rId37"/>
    <p:sldId id="651" r:id="rId38"/>
    <p:sldId id="662" r:id="rId39"/>
    <p:sldId id="674" r:id="rId40"/>
    <p:sldId id="675" r:id="rId41"/>
    <p:sldId id="676" r:id="rId42"/>
    <p:sldId id="677" r:id="rId43"/>
    <p:sldId id="678" r:id="rId44"/>
    <p:sldId id="679" r:id="rId45"/>
  </p:sldIdLst>
  <p:sldSz cx="12192000" cy="6858000"/>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18199D-A205-4487-B048-1C2A5A7892B3}" type="datetimeFigureOut">
              <a:rPr lang="tr-TR" smtClean="0"/>
              <a:t>3.01.2022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1EC0E3-9ED7-4C88-A5E1-B0A7BEB5A02E}" type="slidenum">
              <a:rPr lang="tr-TR" smtClean="0"/>
              <a:t>‹#›</a:t>
            </a:fld>
            <a:endParaRPr lang="tr-TR"/>
          </a:p>
        </p:txBody>
      </p:sp>
    </p:spTree>
    <p:extLst>
      <p:ext uri="{BB962C8B-B14F-4D97-AF65-F5344CB8AC3E}">
        <p14:creationId xmlns:p14="http://schemas.microsoft.com/office/powerpoint/2010/main" val="360057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34639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679647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972863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1193789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757817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33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422162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2265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474115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4289840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fld id="{EA9A2C6D-8B4E-46EF-AD1C-560BB23482BB}" type="datetimeFigureOut">
              <a:rPr lang="tr-TR" smtClean="0"/>
              <a:t>3.01.2022</a:t>
            </a:fld>
            <a:endParaRPr 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46971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898642476"/>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0283248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452948355"/>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030536449"/>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243157940"/>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1786381324"/>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407815579"/>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840789964"/>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147656370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66079882"/>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2655572521"/>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513560041"/>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294937155"/>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34650716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142689051"/>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124614042"/>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894344507"/>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527750409"/>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1722764217"/>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027764856"/>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2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2390668226"/>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3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3556409358"/>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448006430"/>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5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2655717270"/>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6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1388604487"/>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03484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03484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8" name="Metin Yer Tutucusu 14"/>
          <p:cNvSpPr>
            <a:spLocks noGrp="1"/>
          </p:cNvSpPr>
          <p:nvPr>
            <p:ph type="body" sz="quarter" idx="10"/>
          </p:nvPr>
        </p:nvSpPr>
        <p:spPr>
          <a:xfrm>
            <a:off x="415635" y="0"/>
            <a:ext cx="10983191" cy="904009"/>
          </a:xfrm>
        </p:spPr>
        <p:txBody>
          <a:bodyPr/>
          <a:lstStyle>
            <a:lvl1pPr marL="0" indent="0" algn="ctr">
              <a:lnSpc>
                <a:spcPct val="150000"/>
              </a:lnSpc>
              <a:buNone/>
              <a:defRPr>
                <a:solidFill>
                  <a:schemeClr val="bg1"/>
                </a:solidFill>
              </a:defRPr>
            </a:lvl1pPr>
            <a:lvl2pPr marL="457200" indent="0">
              <a:buNone/>
              <a:defRPr/>
            </a:lvl2pPr>
          </a:lstStyle>
          <a:p>
            <a:pPr lvl="0"/>
            <a:endParaRPr lang="tr-TR" dirty="0"/>
          </a:p>
        </p:txBody>
      </p:sp>
    </p:spTree>
    <p:extLst>
      <p:ext uri="{BB962C8B-B14F-4D97-AF65-F5344CB8AC3E}">
        <p14:creationId xmlns:p14="http://schemas.microsoft.com/office/powerpoint/2010/main" val="200367579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EA9A2C6D-8B4E-46EF-AD1C-560BB23482BB}" type="datetimeFigureOut">
              <a:rPr lang="tr-TR" smtClean="0"/>
              <a:t>3.01.2022</a:t>
            </a:fld>
            <a:endParaRPr 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A1175F4-839C-473B-BE1C-B71F6AC928BB}" type="slidenum">
              <a:rPr lang="tr-TR" smtClean="0"/>
              <a:t>‹#›</a:t>
            </a:fld>
            <a:endParaRPr lang="tr-TR"/>
          </a:p>
        </p:txBody>
      </p:sp>
    </p:spTree>
    <p:extLst>
      <p:ext uri="{BB962C8B-B14F-4D97-AF65-F5344CB8AC3E}">
        <p14:creationId xmlns:p14="http://schemas.microsoft.com/office/powerpoint/2010/main" val="298868993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4.xml"/><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9.emf"/><Relationship Id="rId1" Type="http://schemas.openxmlformats.org/officeDocument/2006/relationships/slideLayout" Target="../slideLayouts/slideLayout4.xml"/><Relationship Id="rId4" Type="http://schemas.openxmlformats.org/officeDocument/2006/relationships/image" Target="../media/image30.emf"/></Relationships>
</file>

<file path=ppt/slides/_rels/slide21.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44.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5400" b="1" dirty="0" smtClean="0">
                <a:latin typeface="Times New Roman" panose="02020603050405020304" pitchFamily="18" charset="0"/>
                <a:cs typeface="Times New Roman" panose="02020603050405020304" pitchFamily="18" charset="0"/>
              </a:rPr>
              <a:t>İŞİTME ÖLÇÜM YÖNTEMLERİ</a:t>
            </a:r>
            <a:endParaRPr lang="tr-TR" sz="5400"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r>
              <a:rPr lang="tr-TR" sz="2000" dirty="0" smtClean="0"/>
              <a:t>Dr. </a:t>
            </a:r>
            <a:r>
              <a:rPr lang="tr-TR" sz="2000" dirty="0" err="1" smtClean="0"/>
              <a:t>Öğr</a:t>
            </a:r>
            <a:r>
              <a:rPr lang="tr-TR" sz="2000" dirty="0" smtClean="0"/>
              <a:t>. Üyesi Ali Erman KENT</a:t>
            </a:r>
            <a:endParaRPr lang="tr-TR" sz="2000" dirty="0"/>
          </a:p>
        </p:txBody>
      </p:sp>
    </p:spTree>
    <p:extLst>
      <p:ext uri="{BB962C8B-B14F-4D97-AF65-F5344CB8AC3E}">
        <p14:creationId xmlns:p14="http://schemas.microsoft.com/office/powerpoint/2010/main" val="24292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609600" y="274638"/>
            <a:ext cx="10972800" cy="215813"/>
          </a:xfrm>
        </p:spPr>
        <p:txBody>
          <a:bodyPr/>
          <a:lstStyle/>
          <a:p>
            <a:endParaRPr lang="tr-TR" dirty="0"/>
          </a:p>
        </p:txBody>
      </p:sp>
      <p:sp>
        <p:nvSpPr>
          <p:cNvPr id="6" name="İçerik Yer Tutucusu 5"/>
          <p:cNvSpPr>
            <a:spLocks noGrp="1"/>
          </p:cNvSpPr>
          <p:nvPr>
            <p:ph idx="1"/>
          </p:nvPr>
        </p:nvSpPr>
        <p:spPr>
          <a:xfrm>
            <a:off x="609600" y="897775"/>
            <a:ext cx="10972800" cy="5228389"/>
          </a:xfrm>
        </p:spPr>
        <p:txBody>
          <a:bodyPr/>
          <a:lstStyle/>
          <a:p>
            <a:pPr marL="0" indent="0">
              <a:buNone/>
            </a:pPr>
            <a:r>
              <a:rPr lang="tr-TR" sz="1400" dirty="0">
                <a:solidFill>
                  <a:srgbClr val="000000"/>
                </a:solidFill>
                <a:latin typeface="Times New Roman" panose="02020603050405020304" pitchFamily="18" charset="0"/>
                <a:cs typeface="Times New Roman" panose="02020603050405020304" pitchFamily="18" charset="0"/>
              </a:rPr>
              <a:t>1.Hava Yolu İşitme Eşikleri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	</a:t>
            </a:r>
            <a:r>
              <a:rPr lang="tr-TR" sz="1400" dirty="0" smtClean="0">
                <a:solidFill>
                  <a:srgbClr val="000000"/>
                </a:solidFill>
                <a:latin typeface="Times New Roman" panose="02020603050405020304" pitchFamily="18" charset="0"/>
                <a:cs typeface="Times New Roman" panose="02020603050405020304" pitchFamily="18" charset="0"/>
              </a:rPr>
              <a:t>İşitme </a:t>
            </a:r>
            <a:r>
              <a:rPr lang="tr-TR" sz="1400" dirty="0">
                <a:solidFill>
                  <a:srgbClr val="000000"/>
                </a:solidFill>
                <a:latin typeface="Times New Roman" panose="02020603050405020304" pitchFamily="18" charset="0"/>
                <a:cs typeface="Times New Roman" panose="02020603050405020304" pitchFamily="18" charset="0"/>
              </a:rPr>
              <a:t>eşiği ortalaması </a:t>
            </a:r>
          </a:p>
          <a:p>
            <a:endParaRPr lang="tr-TR" sz="1400" dirty="0">
              <a:solidFill>
                <a:srgbClr val="000000"/>
              </a:solidFill>
              <a:latin typeface="Times New Roman" panose="02020603050405020304" pitchFamily="18" charset="0"/>
              <a:cs typeface="Times New Roman" panose="02020603050405020304" pitchFamily="18" charset="0"/>
            </a:endParaRPr>
          </a:p>
          <a:p>
            <a:pPr marL="0" indent="0">
              <a:buNone/>
            </a:pPr>
            <a:r>
              <a:rPr lang="tr-TR" sz="1400" dirty="0">
                <a:solidFill>
                  <a:srgbClr val="000000"/>
                </a:solidFill>
                <a:latin typeface="Times New Roman" panose="02020603050405020304" pitchFamily="18" charset="0"/>
                <a:cs typeface="Times New Roman" panose="02020603050405020304" pitchFamily="18" charset="0"/>
              </a:rPr>
              <a:t>2.Kemik Yolu İşitme </a:t>
            </a:r>
            <a:r>
              <a:rPr lang="tr-TR" sz="1400" dirty="0" smtClean="0">
                <a:solidFill>
                  <a:srgbClr val="000000"/>
                </a:solidFill>
                <a:latin typeface="Times New Roman" panose="02020603050405020304" pitchFamily="18" charset="0"/>
                <a:cs typeface="Times New Roman" panose="02020603050405020304" pitchFamily="18" charset="0"/>
              </a:rPr>
              <a:t>Eşikleri </a:t>
            </a:r>
            <a:endParaRPr lang="tr-TR" sz="1400" dirty="0">
              <a:solidFill>
                <a:srgbClr val="000000"/>
              </a:solidFill>
              <a:latin typeface="Times New Roman" panose="02020603050405020304" pitchFamily="18" charset="0"/>
              <a:cs typeface="Times New Roman" panose="02020603050405020304" pitchFamily="18" charset="0"/>
            </a:endParaRPr>
          </a:p>
          <a:p>
            <a:pPr marL="0" indent="0">
              <a:buNone/>
            </a:pPr>
            <a:r>
              <a:rPr lang="tr-TR" sz="1400" dirty="0">
                <a:solidFill>
                  <a:srgbClr val="000000"/>
                </a:solidFill>
                <a:latin typeface="Times New Roman" panose="02020603050405020304" pitchFamily="18" charset="0"/>
                <a:cs typeface="Times New Roman" panose="02020603050405020304" pitchFamily="18" charset="0"/>
              </a:rPr>
              <a:t>3.Weber Testi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4.Serbest Alan İşitme Eşikleri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5.Konuşma Odyometresi Sonuçları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	</a:t>
            </a:r>
            <a:r>
              <a:rPr lang="tr-TR" sz="1400" dirty="0" smtClean="0">
                <a:solidFill>
                  <a:srgbClr val="000000"/>
                </a:solidFill>
                <a:latin typeface="Times New Roman" panose="02020603050405020304" pitchFamily="18" charset="0"/>
                <a:cs typeface="Times New Roman" panose="02020603050405020304" pitchFamily="18" charset="0"/>
              </a:rPr>
              <a:t>Konuşmayı </a:t>
            </a:r>
            <a:r>
              <a:rPr lang="tr-TR" sz="1400" dirty="0">
                <a:solidFill>
                  <a:srgbClr val="000000"/>
                </a:solidFill>
                <a:latin typeface="Times New Roman" panose="02020603050405020304" pitchFamily="18" charset="0"/>
                <a:cs typeface="Times New Roman" panose="02020603050405020304" pitchFamily="18" charset="0"/>
              </a:rPr>
              <a:t>alma eşiği </a:t>
            </a:r>
            <a:endParaRPr lang="tr-TR" sz="1400"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tr-TR" sz="1400" dirty="0">
                <a:solidFill>
                  <a:srgbClr val="000000"/>
                </a:solidFill>
                <a:latin typeface="Times New Roman" panose="02020603050405020304" pitchFamily="18" charset="0"/>
                <a:cs typeface="Times New Roman" panose="02020603050405020304" pitchFamily="18" charset="0"/>
              </a:rPr>
              <a:t>	</a:t>
            </a:r>
            <a:r>
              <a:rPr lang="tr-TR" sz="1400" dirty="0" smtClean="0">
                <a:solidFill>
                  <a:srgbClr val="000000"/>
                </a:solidFill>
                <a:latin typeface="Times New Roman" panose="02020603050405020304" pitchFamily="18" charset="0"/>
                <a:cs typeface="Times New Roman" panose="02020603050405020304" pitchFamily="18" charset="0"/>
              </a:rPr>
              <a:t>Konuşmayı </a:t>
            </a:r>
            <a:r>
              <a:rPr lang="tr-TR" sz="1400" dirty="0" err="1">
                <a:solidFill>
                  <a:srgbClr val="000000"/>
                </a:solidFill>
                <a:latin typeface="Times New Roman" panose="02020603050405020304" pitchFamily="18" charset="0"/>
                <a:cs typeface="Times New Roman" panose="02020603050405020304" pitchFamily="18" charset="0"/>
              </a:rPr>
              <a:t>ayırdetme</a:t>
            </a:r>
            <a:r>
              <a:rPr lang="tr-TR" sz="1400" dirty="0">
                <a:solidFill>
                  <a:srgbClr val="000000"/>
                </a:solidFill>
                <a:latin typeface="Times New Roman" panose="02020603050405020304" pitchFamily="18" charset="0"/>
                <a:cs typeface="Times New Roman" panose="02020603050405020304" pitchFamily="18" charset="0"/>
              </a:rPr>
              <a:t> oranı (</a:t>
            </a:r>
            <a:r>
              <a:rPr lang="tr-TR" sz="1400" dirty="0" err="1">
                <a:solidFill>
                  <a:srgbClr val="000000"/>
                </a:solidFill>
                <a:latin typeface="Times New Roman" panose="02020603050405020304" pitchFamily="18" charset="0"/>
                <a:cs typeface="Times New Roman" panose="02020603050405020304" pitchFamily="18" charset="0"/>
              </a:rPr>
              <a:t>Discrimination</a:t>
            </a:r>
            <a:r>
              <a:rPr lang="tr-TR" sz="1400" dirty="0">
                <a:solidFill>
                  <a:srgbClr val="000000"/>
                </a:solidFill>
                <a:latin typeface="Times New Roman" panose="02020603050405020304" pitchFamily="18" charset="0"/>
                <a:cs typeface="Times New Roman" panose="02020603050405020304" pitchFamily="18" charset="0"/>
              </a:rPr>
              <a:t>) </a:t>
            </a:r>
          </a:p>
          <a:p>
            <a:pPr marL="0" indent="0">
              <a:buNone/>
            </a:pPr>
            <a:r>
              <a:rPr lang="tr-TR" sz="1400" dirty="0" smtClean="0">
                <a:solidFill>
                  <a:srgbClr val="000000"/>
                </a:solidFill>
                <a:latin typeface="Times New Roman" panose="02020603050405020304" pitchFamily="18" charset="0"/>
                <a:cs typeface="Times New Roman" panose="02020603050405020304" pitchFamily="18" charset="0"/>
              </a:rPr>
              <a:t>	</a:t>
            </a:r>
            <a:r>
              <a:rPr lang="fi-FI" sz="1400" dirty="0" smtClean="0">
                <a:solidFill>
                  <a:srgbClr val="000000"/>
                </a:solidFill>
                <a:latin typeface="Times New Roman" panose="02020603050405020304" pitchFamily="18" charset="0"/>
                <a:cs typeface="Times New Roman" panose="02020603050405020304" pitchFamily="18" charset="0"/>
              </a:rPr>
              <a:t>En </a:t>
            </a:r>
            <a:r>
              <a:rPr lang="fi-FI" sz="1400" dirty="0">
                <a:solidFill>
                  <a:srgbClr val="000000"/>
                </a:solidFill>
                <a:latin typeface="Times New Roman" panose="02020603050405020304" pitchFamily="18" charset="0"/>
                <a:cs typeface="Times New Roman" panose="02020603050405020304" pitchFamily="18" charset="0"/>
              </a:rPr>
              <a:t>rahat ses seviyesi </a:t>
            </a:r>
          </a:p>
          <a:p>
            <a:pPr marL="0" indent="0">
              <a:buNone/>
            </a:pPr>
            <a:r>
              <a:rPr lang="tr-TR" sz="1400" dirty="0" smtClean="0">
                <a:solidFill>
                  <a:srgbClr val="000000"/>
                </a:solidFill>
                <a:latin typeface="Times New Roman" panose="02020603050405020304" pitchFamily="18" charset="0"/>
                <a:cs typeface="Times New Roman" panose="02020603050405020304" pitchFamily="18" charset="0"/>
              </a:rPr>
              <a:t>	Rahatsız </a:t>
            </a:r>
            <a:r>
              <a:rPr lang="tr-TR" sz="1400" dirty="0">
                <a:solidFill>
                  <a:srgbClr val="000000"/>
                </a:solidFill>
                <a:latin typeface="Times New Roman" panose="02020603050405020304" pitchFamily="18" charset="0"/>
                <a:cs typeface="Times New Roman" panose="02020603050405020304" pitchFamily="18" charset="0"/>
              </a:rPr>
              <a:t>edici ses seviyesi </a:t>
            </a:r>
          </a:p>
          <a:p>
            <a:endParaRPr lang="tr-TR" sz="1400" dirty="0">
              <a:solidFill>
                <a:srgbClr val="000000"/>
              </a:solidFill>
              <a:latin typeface="Times New Roman" panose="02020603050405020304" pitchFamily="18" charset="0"/>
              <a:cs typeface="Times New Roman" panose="02020603050405020304" pitchFamily="18" charset="0"/>
            </a:endParaRPr>
          </a:p>
          <a:p>
            <a:pPr marL="0" indent="0">
              <a:buNone/>
            </a:pPr>
            <a:r>
              <a:rPr lang="tr-TR" sz="1400" dirty="0">
                <a:solidFill>
                  <a:srgbClr val="000000"/>
                </a:solidFill>
                <a:latin typeface="Times New Roman" panose="02020603050405020304" pitchFamily="18" charset="0"/>
                <a:cs typeface="Times New Roman" panose="02020603050405020304" pitchFamily="18" charset="0"/>
              </a:rPr>
              <a:t>6.Elektroakustik </a:t>
            </a:r>
            <a:r>
              <a:rPr lang="tr-TR" sz="1400" dirty="0" err="1">
                <a:solidFill>
                  <a:srgbClr val="000000"/>
                </a:solidFill>
                <a:latin typeface="Times New Roman" panose="02020603050405020304" pitchFamily="18" charset="0"/>
                <a:cs typeface="Times New Roman" panose="02020603050405020304" pitchFamily="18" charset="0"/>
              </a:rPr>
              <a:t>İmpedansmetre</a:t>
            </a:r>
            <a:r>
              <a:rPr lang="tr-TR" sz="1400" dirty="0">
                <a:solidFill>
                  <a:srgbClr val="000000"/>
                </a:solidFill>
                <a:latin typeface="Times New Roman" panose="02020603050405020304" pitchFamily="18" charset="0"/>
                <a:cs typeface="Times New Roman" panose="02020603050405020304" pitchFamily="18" charset="0"/>
              </a:rPr>
              <a:t>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	</a:t>
            </a:r>
            <a:r>
              <a:rPr lang="tr-TR" sz="1400" dirty="0" smtClean="0">
                <a:solidFill>
                  <a:srgbClr val="000000"/>
                </a:solidFill>
                <a:latin typeface="Times New Roman" panose="02020603050405020304" pitchFamily="18" charset="0"/>
                <a:cs typeface="Times New Roman" panose="02020603050405020304" pitchFamily="18" charset="0"/>
              </a:rPr>
              <a:t>Orta </a:t>
            </a:r>
            <a:r>
              <a:rPr lang="tr-TR" sz="1400" dirty="0">
                <a:solidFill>
                  <a:srgbClr val="000000"/>
                </a:solidFill>
                <a:latin typeface="Times New Roman" panose="02020603050405020304" pitchFamily="18" charset="0"/>
                <a:cs typeface="Times New Roman" panose="02020603050405020304" pitchFamily="18" charset="0"/>
              </a:rPr>
              <a:t>kulak basıncı ve Geçirgenlik(</a:t>
            </a:r>
            <a:r>
              <a:rPr lang="tr-TR" sz="1400" dirty="0" err="1">
                <a:solidFill>
                  <a:srgbClr val="000000"/>
                </a:solidFill>
                <a:latin typeface="Times New Roman" panose="02020603050405020304" pitchFamily="18" charset="0"/>
                <a:cs typeface="Times New Roman" panose="02020603050405020304" pitchFamily="18" charset="0"/>
              </a:rPr>
              <a:t>Compliance</a:t>
            </a:r>
            <a:r>
              <a:rPr lang="tr-TR" sz="1400" dirty="0">
                <a:solidFill>
                  <a:srgbClr val="000000"/>
                </a:solidFill>
                <a:latin typeface="Times New Roman" panose="02020603050405020304" pitchFamily="18" charset="0"/>
                <a:cs typeface="Times New Roman" panose="02020603050405020304" pitchFamily="18" charset="0"/>
              </a:rPr>
              <a:t>) miktarı </a:t>
            </a:r>
          </a:p>
          <a:p>
            <a:pPr marL="0" indent="0">
              <a:buNone/>
            </a:pPr>
            <a:r>
              <a:rPr lang="tr-TR" sz="1400" dirty="0" smtClean="0">
                <a:solidFill>
                  <a:srgbClr val="000000"/>
                </a:solidFill>
                <a:latin typeface="Times New Roman" panose="02020603050405020304" pitchFamily="18" charset="0"/>
                <a:cs typeface="Times New Roman" panose="02020603050405020304" pitchFamily="18" charset="0"/>
              </a:rPr>
              <a:t>	Akustik </a:t>
            </a:r>
            <a:r>
              <a:rPr lang="tr-TR" sz="1400" dirty="0">
                <a:solidFill>
                  <a:srgbClr val="000000"/>
                </a:solidFill>
                <a:latin typeface="Times New Roman" panose="02020603050405020304" pitchFamily="18" charset="0"/>
                <a:cs typeface="Times New Roman" panose="02020603050405020304" pitchFamily="18" charset="0"/>
              </a:rPr>
              <a:t>refleks </a:t>
            </a:r>
          </a:p>
          <a:p>
            <a:endParaRPr lang="tr-TR" sz="1400" dirty="0">
              <a:solidFill>
                <a:srgbClr val="000000"/>
              </a:solidFill>
              <a:latin typeface="Times New Roman" panose="02020603050405020304" pitchFamily="18" charset="0"/>
              <a:cs typeface="Times New Roman" panose="02020603050405020304" pitchFamily="18" charset="0"/>
            </a:endParaRPr>
          </a:p>
          <a:p>
            <a:pPr marL="0" indent="0">
              <a:buNone/>
            </a:pPr>
            <a:r>
              <a:rPr lang="tr-TR" sz="1400" dirty="0">
                <a:solidFill>
                  <a:srgbClr val="000000"/>
                </a:solidFill>
                <a:latin typeface="Times New Roman" panose="02020603050405020304" pitchFamily="18" charset="0"/>
                <a:cs typeface="Times New Roman" panose="02020603050405020304" pitchFamily="18" charset="0"/>
              </a:rPr>
              <a:t>7.Otoakustik Emisyonlar </a:t>
            </a:r>
          </a:p>
          <a:p>
            <a:pPr marL="0" indent="0">
              <a:buNone/>
            </a:pPr>
            <a:r>
              <a:rPr lang="tr-TR" sz="1400" dirty="0" smtClean="0">
                <a:solidFill>
                  <a:srgbClr val="000000"/>
                </a:solidFill>
                <a:latin typeface="Times New Roman" panose="02020603050405020304" pitchFamily="18" charset="0"/>
                <a:cs typeface="Times New Roman" panose="02020603050405020304" pitchFamily="18" charset="0"/>
              </a:rPr>
              <a:t>	</a:t>
            </a:r>
            <a:r>
              <a:rPr lang="tr-TR" sz="1400" dirty="0" err="1" smtClean="0">
                <a:solidFill>
                  <a:srgbClr val="000000"/>
                </a:solidFill>
                <a:latin typeface="Times New Roman" panose="02020603050405020304" pitchFamily="18" charset="0"/>
                <a:cs typeface="Times New Roman" panose="02020603050405020304" pitchFamily="18" charset="0"/>
              </a:rPr>
              <a:t>Transient</a:t>
            </a:r>
            <a:r>
              <a:rPr lang="tr-TR" sz="1400" dirty="0" smtClean="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Otoacoustic</a:t>
            </a:r>
            <a:r>
              <a:rPr lang="tr-TR" sz="1400" dirty="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Emissions</a:t>
            </a:r>
            <a:r>
              <a:rPr lang="tr-TR" sz="1400" dirty="0">
                <a:solidFill>
                  <a:srgbClr val="000000"/>
                </a:solidFill>
                <a:latin typeface="Times New Roman" panose="02020603050405020304" pitchFamily="18" charset="0"/>
                <a:cs typeface="Times New Roman" panose="02020603050405020304" pitchFamily="18" charset="0"/>
              </a:rPr>
              <a:t> ( TOAE) </a:t>
            </a:r>
          </a:p>
          <a:p>
            <a:pPr marL="0" indent="0">
              <a:buNone/>
            </a:pPr>
            <a:r>
              <a:rPr lang="tr-TR" sz="1400" dirty="0" smtClean="0">
                <a:solidFill>
                  <a:srgbClr val="000000"/>
                </a:solidFill>
                <a:latin typeface="Times New Roman" panose="02020603050405020304" pitchFamily="18" charset="0"/>
                <a:cs typeface="Times New Roman" panose="02020603050405020304" pitchFamily="18" charset="0"/>
              </a:rPr>
              <a:t>	</a:t>
            </a:r>
            <a:r>
              <a:rPr lang="tr-TR" sz="1400" dirty="0" err="1" smtClean="0">
                <a:solidFill>
                  <a:srgbClr val="000000"/>
                </a:solidFill>
                <a:latin typeface="Times New Roman" panose="02020603050405020304" pitchFamily="18" charset="0"/>
                <a:cs typeface="Times New Roman" panose="02020603050405020304" pitchFamily="18" charset="0"/>
              </a:rPr>
              <a:t>Distortion</a:t>
            </a:r>
            <a:r>
              <a:rPr lang="tr-TR" sz="1400" dirty="0" smtClean="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Products</a:t>
            </a:r>
            <a:r>
              <a:rPr lang="tr-TR" sz="1400" dirty="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Otoacoustic</a:t>
            </a:r>
            <a:r>
              <a:rPr lang="tr-TR" sz="1400" dirty="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Emissions</a:t>
            </a:r>
            <a:r>
              <a:rPr lang="tr-TR" sz="1400" dirty="0">
                <a:solidFill>
                  <a:srgbClr val="000000"/>
                </a:solidFill>
                <a:latin typeface="Times New Roman" panose="02020603050405020304" pitchFamily="18" charset="0"/>
                <a:cs typeface="Times New Roman" panose="02020603050405020304" pitchFamily="18" charset="0"/>
              </a:rPr>
              <a:t> ( DPOAE) </a:t>
            </a:r>
          </a:p>
          <a:p>
            <a:pPr marL="0" indent="0">
              <a:buNone/>
            </a:pPr>
            <a:r>
              <a:rPr lang="tr-TR" sz="1400" dirty="0">
                <a:solidFill>
                  <a:srgbClr val="000000"/>
                </a:solidFill>
                <a:latin typeface="Times New Roman" panose="02020603050405020304" pitchFamily="18" charset="0"/>
                <a:cs typeface="Times New Roman" panose="02020603050405020304" pitchFamily="18" charset="0"/>
              </a:rPr>
              <a:t>8.İşitsel Uyarılmış Cevap Odyometresi (Auditory </a:t>
            </a:r>
            <a:r>
              <a:rPr lang="tr-TR" sz="1400" dirty="0" err="1">
                <a:solidFill>
                  <a:srgbClr val="000000"/>
                </a:solidFill>
                <a:latin typeface="Times New Roman" panose="02020603050405020304" pitchFamily="18" charset="0"/>
                <a:cs typeface="Times New Roman" panose="02020603050405020304" pitchFamily="18" charset="0"/>
              </a:rPr>
              <a:t>Evoked</a:t>
            </a:r>
            <a:r>
              <a:rPr lang="tr-TR" sz="1400" dirty="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Response</a:t>
            </a:r>
            <a:r>
              <a:rPr lang="tr-TR" sz="1400" dirty="0">
                <a:solidFill>
                  <a:srgbClr val="000000"/>
                </a:solidFill>
                <a:latin typeface="Times New Roman" panose="02020603050405020304" pitchFamily="18" charset="0"/>
                <a:cs typeface="Times New Roman" panose="02020603050405020304" pitchFamily="18" charset="0"/>
              </a:rPr>
              <a:t> </a:t>
            </a:r>
            <a:r>
              <a:rPr lang="tr-TR" sz="1400" dirty="0" err="1">
                <a:solidFill>
                  <a:srgbClr val="000000"/>
                </a:solidFill>
                <a:latin typeface="Times New Roman" panose="02020603050405020304" pitchFamily="18" charset="0"/>
                <a:cs typeface="Times New Roman" panose="02020603050405020304" pitchFamily="18" charset="0"/>
              </a:rPr>
              <a:t>Audiometer</a:t>
            </a:r>
            <a:r>
              <a:rPr lang="tr-TR" sz="1400" dirty="0">
                <a:solidFill>
                  <a:srgbClr val="000000"/>
                </a:solidFill>
                <a:latin typeface="Times New Roman" panose="02020603050405020304" pitchFamily="18" charset="0"/>
                <a:cs typeface="Times New Roman" panose="02020603050405020304" pitchFamily="18" charset="0"/>
              </a:rPr>
              <a:t>) </a:t>
            </a:r>
            <a:endParaRPr lang="tr-TR" sz="1400" dirty="0">
              <a:latin typeface="Times New Roman" panose="02020603050405020304" pitchFamily="18" charset="0"/>
              <a:cs typeface="Times New Roman" panose="02020603050405020304" pitchFamily="18" charset="0"/>
            </a:endParaRPr>
          </a:p>
        </p:txBody>
      </p:sp>
      <p:pic>
        <p:nvPicPr>
          <p:cNvPr id="8" name="Resim 7"/>
          <p:cNvPicPr>
            <a:picLocks noChangeAspect="1"/>
          </p:cNvPicPr>
          <p:nvPr/>
        </p:nvPicPr>
        <p:blipFill>
          <a:blip r:embed="rId2"/>
          <a:stretch>
            <a:fillRect/>
          </a:stretch>
        </p:blipFill>
        <p:spPr>
          <a:xfrm>
            <a:off x="7689210" y="1030778"/>
            <a:ext cx="3309427" cy="2144683"/>
          </a:xfrm>
          <a:prstGeom prst="rect">
            <a:avLst/>
          </a:prstGeom>
        </p:spPr>
      </p:pic>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805" y="2906510"/>
            <a:ext cx="2028825" cy="1352550"/>
          </a:xfrm>
          <a:prstGeom prst="rect">
            <a:avLst/>
          </a:prstGeom>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1988" y="3433155"/>
            <a:ext cx="2063287" cy="2063287"/>
          </a:xfrm>
          <a:prstGeom prst="rect">
            <a:avLst/>
          </a:prstGeom>
        </p:spPr>
      </p:pic>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805" y="4622686"/>
            <a:ext cx="2320290" cy="1123020"/>
          </a:xfrm>
          <a:prstGeom prst="rect">
            <a:avLst/>
          </a:prstGeom>
        </p:spPr>
      </p:pic>
      <p:pic>
        <p:nvPicPr>
          <p:cNvPr id="9" name="İçerik Yer Tutucusu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1383" y="829801"/>
            <a:ext cx="1873047" cy="1873047"/>
          </a:xfrm>
          <a:prstGeom prst="rect">
            <a:avLst/>
          </a:prstGeom>
        </p:spPr>
      </p:pic>
    </p:spTree>
    <p:extLst>
      <p:ext uri="{BB962C8B-B14F-4D97-AF65-F5344CB8AC3E}">
        <p14:creationId xmlns:p14="http://schemas.microsoft.com/office/powerpoint/2010/main" val="1270466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MyriadPro-Bold"/>
              </a:rPr>
              <a:t>Test Ortamı – Sessiz Kabinler</a:t>
            </a:r>
            <a:endParaRPr lang="tr-TR" dirty="0"/>
          </a:p>
        </p:txBody>
      </p:sp>
      <p:sp>
        <p:nvSpPr>
          <p:cNvPr id="3" name="İçerik Yer Tutucusu 2"/>
          <p:cNvSpPr>
            <a:spLocks noGrp="1"/>
          </p:cNvSpPr>
          <p:nvPr>
            <p:ph sz="half" idx="1"/>
          </p:nvPr>
        </p:nvSpPr>
        <p:spPr/>
        <p:txBody>
          <a:bodyPr/>
          <a:lstStyle/>
          <a:p>
            <a:r>
              <a:rPr lang="tr-TR" sz="1800" dirty="0" err="1">
                <a:latin typeface="Times New Roman" panose="02020603050405020304" pitchFamily="18" charset="0"/>
                <a:cs typeface="Times New Roman" panose="02020603050405020304" pitchFamily="18" charset="0"/>
              </a:rPr>
              <a:t>Odyolojik</a:t>
            </a:r>
            <a:r>
              <a:rPr lang="tr-TR" sz="1800" dirty="0">
                <a:latin typeface="Times New Roman" panose="02020603050405020304" pitchFamily="18" charset="0"/>
                <a:cs typeface="Times New Roman" panose="02020603050405020304" pitchFamily="18" charset="0"/>
              </a:rPr>
              <a:t> değerlendirmelerin yapılabilmesi </a:t>
            </a:r>
            <a:r>
              <a:rPr lang="tr-TR" sz="1800" dirty="0" smtClean="0">
                <a:latin typeface="Times New Roman" panose="02020603050405020304" pitchFamily="18" charset="0"/>
                <a:cs typeface="Times New Roman" panose="02020603050405020304" pitchFamily="18" charset="0"/>
              </a:rPr>
              <a:t>için </a:t>
            </a:r>
            <a:r>
              <a:rPr lang="tr-TR" sz="1800" b="1" dirty="0" smtClean="0">
                <a:latin typeface="Times New Roman" panose="02020603050405020304" pitchFamily="18" charset="0"/>
                <a:cs typeface="Times New Roman" panose="02020603050405020304" pitchFamily="18" charset="0"/>
              </a:rPr>
              <a:t>sessiz kabinlere </a:t>
            </a:r>
            <a:r>
              <a:rPr lang="tr-TR" sz="1800" dirty="0" smtClean="0">
                <a:latin typeface="Times New Roman" panose="02020603050405020304" pitchFamily="18" charset="0"/>
                <a:cs typeface="Times New Roman" panose="02020603050405020304" pitchFamily="18" charset="0"/>
              </a:rPr>
              <a:t>ihtiyaç </a:t>
            </a:r>
            <a:r>
              <a:rPr lang="tr-TR" sz="1800" dirty="0">
                <a:latin typeface="Times New Roman" panose="02020603050405020304" pitchFamily="18" charset="0"/>
                <a:cs typeface="Times New Roman" panose="02020603050405020304" pitchFamily="18" charset="0"/>
              </a:rPr>
              <a:t>duyulmaktadır.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Bu </a:t>
            </a:r>
            <a:r>
              <a:rPr lang="tr-TR" sz="1800" dirty="0">
                <a:latin typeface="Times New Roman" panose="02020603050405020304" pitchFamily="18" charset="0"/>
                <a:cs typeface="Times New Roman" panose="02020603050405020304" pitchFamily="18" charset="0"/>
              </a:rPr>
              <a:t>kabinlerde </a:t>
            </a:r>
            <a:r>
              <a:rPr lang="tr-TR" sz="1800" dirty="0" smtClean="0">
                <a:latin typeface="Times New Roman" panose="02020603050405020304" pitchFamily="18" charset="0"/>
                <a:cs typeface="Times New Roman" panose="02020603050405020304" pitchFamily="18" charset="0"/>
              </a:rPr>
              <a:t>güvenilir </a:t>
            </a:r>
            <a:r>
              <a:rPr lang="tr-TR" sz="1800" dirty="0">
                <a:latin typeface="Times New Roman" panose="02020603050405020304" pitchFamily="18" charset="0"/>
                <a:cs typeface="Times New Roman" panose="02020603050405020304" pitchFamily="18" charset="0"/>
              </a:rPr>
              <a:t>testler yapabilmek </a:t>
            </a:r>
            <a:r>
              <a:rPr lang="tr-TR" sz="1800" dirty="0" smtClean="0">
                <a:latin typeface="Times New Roman" panose="02020603050405020304" pitchFamily="18" charset="0"/>
                <a:cs typeface="Times New Roman" panose="02020603050405020304" pitchFamily="18" charset="0"/>
              </a:rPr>
              <a:t>için </a:t>
            </a:r>
            <a:r>
              <a:rPr lang="tr-TR" sz="1800" dirty="0">
                <a:latin typeface="Times New Roman" panose="02020603050405020304" pitchFamily="18" charset="0"/>
                <a:cs typeface="Times New Roman" panose="02020603050405020304" pitchFamily="18" charset="0"/>
              </a:rPr>
              <a:t>belli standartları sağlaması gerekmektedir.</a:t>
            </a:r>
          </a:p>
          <a:p>
            <a:r>
              <a:rPr lang="tr-TR" sz="1800" dirty="0">
                <a:latin typeface="Times New Roman" panose="02020603050405020304" pitchFamily="18" charset="0"/>
                <a:cs typeface="Times New Roman" panose="02020603050405020304" pitchFamily="18" charset="0"/>
              </a:rPr>
              <a:t>Yapılan testin doğru ve </a:t>
            </a:r>
            <a:r>
              <a:rPr lang="tr-TR" sz="1800" dirty="0" smtClean="0">
                <a:latin typeface="Times New Roman" panose="02020603050405020304" pitchFamily="18" charset="0"/>
                <a:cs typeface="Times New Roman" panose="02020603050405020304" pitchFamily="18" charset="0"/>
              </a:rPr>
              <a:t>güvenilir </a:t>
            </a:r>
            <a:r>
              <a:rPr lang="tr-TR" sz="1800" dirty="0">
                <a:latin typeface="Times New Roman" panose="02020603050405020304" pitchFamily="18" charset="0"/>
                <a:cs typeface="Times New Roman" panose="02020603050405020304" pitchFamily="18" charset="0"/>
              </a:rPr>
              <a:t>olması </a:t>
            </a:r>
            <a:r>
              <a:rPr lang="tr-TR" sz="1800" dirty="0" smtClean="0">
                <a:latin typeface="Times New Roman" panose="02020603050405020304" pitchFamily="18" charset="0"/>
                <a:cs typeface="Times New Roman" panose="02020603050405020304" pitchFamily="18" charset="0"/>
              </a:rPr>
              <a:t>için </a:t>
            </a:r>
            <a:r>
              <a:rPr lang="tr-TR" sz="1800" dirty="0">
                <a:latin typeface="Times New Roman" panose="02020603050405020304" pitchFamily="18" charset="0"/>
                <a:cs typeface="Times New Roman" panose="02020603050405020304" pitchFamily="18" charset="0"/>
              </a:rPr>
              <a:t>iyi </a:t>
            </a:r>
            <a:r>
              <a:rPr lang="tr-TR" sz="1800" dirty="0" smtClean="0">
                <a:latin typeface="Times New Roman" panose="02020603050405020304" pitchFamily="18" charset="0"/>
                <a:cs typeface="Times New Roman" panose="02020603050405020304" pitchFamily="18" charset="0"/>
              </a:rPr>
              <a:t>yetişmiş bir </a:t>
            </a:r>
            <a:r>
              <a:rPr lang="tr-TR" sz="1800" dirty="0">
                <a:latin typeface="Times New Roman" panose="02020603050405020304" pitchFamily="18" charset="0"/>
                <a:cs typeface="Times New Roman" panose="02020603050405020304" pitchFamily="18" charset="0"/>
              </a:rPr>
              <a:t>kullanıcı, akustik </a:t>
            </a:r>
            <a:r>
              <a:rPr lang="tr-TR" sz="1800" dirty="0" smtClean="0">
                <a:latin typeface="Times New Roman" panose="02020603050405020304" pitchFamily="18" charset="0"/>
                <a:cs typeface="Times New Roman" panose="02020603050405020304" pitchFamily="18" charset="0"/>
              </a:rPr>
              <a:t>açıdan </a:t>
            </a:r>
            <a:r>
              <a:rPr lang="tr-TR" sz="1800" dirty="0">
                <a:latin typeface="Times New Roman" panose="02020603050405020304" pitchFamily="18" charset="0"/>
                <a:cs typeface="Times New Roman" panose="02020603050405020304" pitchFamily="18" charset="0"/>
              </a:rPr>
              <a:t>uygun bir ortam ve </a:t>
            </a:r>
            <a:r>
              <a:rPr lang="tr-TR" sz="1800" dirty="0" smtClean="0">
                <a:latin typeface="Times New Roman" panose="02020603050405020304" pitchFamily="18" charset="0"/>
                <a:cs typeface="Times New Roman" panose="02020603050405020304" pitchFamily="18" charset="0"/>
              </a:rPr>
              <a:t>doğru </a:t>
            </a:r>
            <a:r>
              <a:rPr lang="tr-TR" sz="1800" dirty="0">
                <a:latin typeface="Times New Roman" panose="02020603050405020304" pitchFamily="18" charset="0"/>
                <a:cs typeface="Times New Roman" panose="02020603050405020304" pitchFamily="18" charset="0"/>
              </a:rPr>
              <a:t>ç</a:t>
            </a:r>
            <a:r>
              <a:rPr lang="tr-TR" sz="1800" dirty="0" smtClean="0">
                <a:latin typeface="Times New Roman" panose="02020603050405020304" pitchFamily="18" charset="0"/>
                <a:cs typeface="Times New Roman" panose="02020603050405020304" pitchFamily="18" charset="0"/>
              </a:rPr>
              <a:t>alışan </a:t>
            </a:r>
            <a:r>
              <a:rPr lang="tr-TR" sz="1800" dirty="0">
                <a:latin typeface="Times New Roman" panose="02020603050405020304" pitchFamily="18" charset="0"/>
                <a:cs typeface="Times New Roman" panose="02020603050405020304" pitchFamily="18" charset="0"/>
              </a:rPr>
              <a:t>bir test cihazı gerekmektedir.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Akustik acıdan uygun </a:t>
            </a:r>
            <a:r>
              <a:rPr lang="tr-TR" sz="1800" dirty="0">
                <a:latin typeface="Times New Roman" panose="02020603050405020304" pitchFamily="18" charset="0"/>
                <a:cs typeface="Times New Roman" panose="02020603050405020304" pitchFamily="18" charset="0"/>
              </a:rPr>
              <a:t>bir ortam </a:t>
            </a:r>
            <a:r>
              <a:rPr lang="tr-TR" sz="1800" dirty="0" smtClean="0">
                <a:latin typeface="Times New Roman" panose="02020603050405020304" pitchFamily="18" charset="0"/>
                <a:cs typeface="Times New Roman" panose="02020603050405020304" pitchFamily="18" charset="0"/>
              </a:rPr>
              <a:t>için </a:t>
            </a:r>
            <a:r>
              <a:rPr lang="tr-TR" sz="1800" dirty="0">
                <a:latin typeface="Times New Roman" panose="02020603050405020304" pitchFamily="18" charset="0"/>
                <a:cs typeface="Times New Roman" panose="02020603050405020304" pitchFamily="18" charset="0"/>
              </a:rPr>
              <a:t>sessiz kabinlerin gerekli </a:t>
            </a:r>
            <a:r>
              <a:rPr lang="tr-TR" sz="1800" dirty="0" smtClean="0">
                <a:latin typeface="Times New Roman" panose="02020603050405020304" pitchFamily="18" charset="0"/>
                <a:cs typeface="Times New Roman" panose="02020603050405020304" pitchFamily="18" charset="0"/>
              </a:rPr>
              <a:t>standartları </a:t>
            </a:r>
            <a:r>
              <a:rPr lang="tr-TR" sz="1800" dirty="0" smtClean="0">
                <a:latin typeface="Times New Roman" panose="02020603050405020304" pitchFamily="18" charset="0"/>
                <a:cs typeface="Times New Roman" panose="02020603050405020304" pitchFamily="18" charset="0"/>
              </a:rPr>
              <a:t>sağlaması </a:t>
            </a:r>
            <a:r>
              <a:rPr lang="tr-TR" sz="1800" dirty="0">
                <a:latin typeface="Times New Roman" panose="02020603050405020304" pitchFamily="18" charset="0"/>
                <a:cs typeface="Times New Roman" panose="02020603050405020304" pitchFamily="18" charset="0"/>
              </a:rPr>
              <a:t>gerekmektedir.</a:t>
            </a:r>
          </a:p>
        </p:txBody>
      </p:sp>
      <p:pic>
        <p:nvPicPr>
          <p:cNvPr id="7" name="İçerik Yer Tutucusu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30590" y="1824645"/>
            <a:ext cx="2908993" cy="2908993"/>
          </a:xfrm>
        </p:spPr>
      </p:pic>
    </p:spTree>
    <p:extLst>
      <p:ext uri="{BB962C8B-B14F-4D97-AF65-F5344CB8AC3E}">
        <p14:creationId xmlns:p14="http://schemas.microsoft.com/office/powerpoint/2010/main" val="858502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Duvarlar, tavanlar zemin ve kapılar genellikle ses yutucu materyal ile doldurulmuş metal plakalardan oluşan 4-inch(10 cm) kalınlığındaki panellerden yapılmalıdır. </a:t>
            </a:r>
          </a:p>
          <a:p>
            <a:r>
              <a:rPr lang="tr-TR" sz="2000" dirty="0" smtClean="0">
                <a:latin typeface="Times New Roman" panose="02020603050405020304" pitchFamily="18" charset="0"/>
                <a:cs typeface="Times New Roman" panose="02020603050405020304" pitchFamily="18" charset="0"/>
              </a:rPr>
              <a:t>Odadaki </a:t>
            </a:r>
            <a:r>
              <a:rPr lang="tr-TR" sz="2000" dirty="0" err="1" smtClean="0">
                <a:latin typeface="Times New Roman" panose="02020603050405020304" pitchFamily="18" charset="0"/>
                <a:cs typeface="Times New Roman" panose="02020603050405020304" pitchFamily="18" charset="0"/>
              </a:rPr>
              <a:t>reverberasyonu</a:t>
            </a:r>
            <a:r>
              <a:rPr lang="tr-TR" sz="2000" dirty="0" smtClean="0">
                <a:latin typeface="Times New Roman" panose="02020603050405020304" pitchFamily="18" charset="0"/>
                <a:cs typeface="Times New Roman" panose="02020603050405020304" pitchFamily="18" charset="0"/>
              </a:rPr>
              <a:t> en aza indirmek için sessiz odaların yüzeyleri delikli metallerle kaplanmalıdır </a:t>
            </a:r>
          </a:p>
          <a:p>
            <a:r>
              <a:rPr lang="tr-TR" sz="2000" dirty="0" smtClean="0">
                <a:latin typeface="Times New Roman" panose="02020603050405020304" pitchFamily="18" charset="0"/>
                <a:cs typeface="Times New Roman" panose="02020603050405020304" pitchFamily="18" charset="0"/>
              </a:rPr>
              <a:t>Kabinde </a:t>
            </a:r>
            <a:r>
              <a:rPr lang="tr-TR" sz="2000" dirty="0" err="1" smtClean="0">
                <a:latin typeface="Times New Roman" panose="02020603050405020304" pitchFamily="18" charset="0"/>
                <a:cs typeface="Times New Roman" panose="02020603050405020304" pitchFamily="18" charset="0"/>
              </a:rPr>
              <a:t>klinisyenin</a:t>
            </a:r>
            <a:r>
              <a:rPr lang="tr-TR" sz="2000" dirty="0" smtClean="0">
                <a:latin typeface="Times New Roman" panose="02020603050405020304" pitchFamily="18" charset="0"/>
                <a:cs typeface="Times New Roman" panose="02020603050405020304" pitchFamily="18" charset="0"/>
              </a:rPr>
              <a:t> test yapılan kişiyi gözlemlemesini sağlayan pencerede de yalıtım olmalıdır. </a:t>
            </a:r>
          </a:p>
          <a:p>
            <a:endParaRPr lang="tr-TR" dirty="0"/>
          </a:p>
        </p:txBody>
      </p:sp>
      <p:pic>
        <p:nvPicPr>
          <p:cNvPr id="4" name="Resim 3"/>
          <p:cNvPicPr>
            <a:picLocks noChangeAspect="1"/>
          </p:cNvPicPr>
          <p:nvPr/>
        </p:nvPicPr>
        <p:blipFill>
          <a:blip r:embed="rId2"/>
          <a:stretch>
            <a:fillRect/>
          </a:stretch>
        </p:blipFill>
        <p:spPr>
          <a:xfrm>
            <a:off x="4189614" y="3250275"/>
            <a:ext cx="2717733" cy="2722889"/>
          </a:xfrm>
          <a:prstGeom prst="rect">
            <a:avLst/>
          </a:prstGeom>
        </p:spPr>
      </p:pic>
    </p:spTree>
    <p:extLst>
      <p:ext uri="{BB962C8B-B14F-4D97-AF65-F5344CB8AC3E}">
        <p14:creationId xmlns:p14="http://schemas.microsoft.com/office/powerpoint/2010/main" val="3765226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609600" y="1591888"/>
            <a:ext cx="10972800" cy="4525963"/>
          </a:xfrm>
        </p:spPr>
        <p:txBody>
          <a:bodyPr/>
          <a:lstStyle/>
          <a:p>
            <a:r>
              <a:rPr lang="tr-TR" sz="2000" dirty="0" smtClean="0">
                <a:latin typeface="Times New Roman" panose="02020603050405020304" pitchFamily="18" charset="0"/>
                <a:cs typeface="Times New Roman" panose="02020603050405020304" pitchFamily="18" charset="0"/>
              </a:rPr>
              <a:t>Test </a:t>
            </a:r>
            <a:r>
              <a:rPr lang="tr-TR" sz="2000" dirty="0">
                <a:latin typeface="Times New Roman" panose="02020603050405020304" pitchFamily="18" charset="0"/>
                <a:cs typeface="Times New Roman" panose="02020603050405020304" pitchFamily="18" charset="0"/>
              </a:rPr>
              <a:t>odaları </a:t>
            </a:r>
            <a:r>
              <a:rPr lang="tr-TR" sz="2000" b="1" dirty="0">
                <a:latin typeface="Times New Roman" panose="02020603050405020304" pitchFamily="18" charset="0"/>
                <a:cs typeface="Times New Roman" panose="02020603050405020304" pitchFamily="18" charset="0"/>
              </a:rPr>
              <a:t>tek odalar </a:t>
            </a:r>
            <a:r>
              <a:rPr lang="tr-TR" sz="2000" dirty="0">
                <a:latin typeface="Times New Roman" panose="02020603050405020304" pitchFamily="18" charset="0"/>
                <a:cs typeface="Times New Roman" panose="02020603050405020304" pitchFamily="18" charset="0"/>
              </a:rPr>
              <a:t>yada </a:t>
            </a:r>
            <a:r>
              <a:rPr lang="tr-TR" sz="2000" b="1" dirty="0">
                <a:latin typeface="Times New Roman" panose="02020603050405020304" pitchFamily="18" charset="0"/>
                <a:cs typeface="Times New Roman" panose="02020603050405020304" pitchFamily="18" charset="0"/>
              </a:rPr>
              <a:t>iki odalı </a:t>
            </a:r>
            <a:r>
              <a:rPr lang="tr-TR" sz="2000" dirty="0" smtClean="0">
                <a:latin typeface="Times New Roman" panose="02020603050405020304" pitchFamily="18" charset="0"/>
                <a:cs typeface="Times New Roman" panose="02020603050405020304" pitchFamily="18" charset="0"/>
              </a:rPr>
              <a:t>olarak </a:t>
            </a:r>
            <a:r>
              <a:rPr lang="tr-TR" sz="2000" dirty="0">
                <a:latin typeface="Times New Roman" panose="02020603050405020304" pitchFamily="18" charset="0"/>
                <a:cs typeface="Times New Roman" panose="02020603050405020304" pitchFamily="18" charset="0"/>
              </a:rPr>
              <a:t>sınıflandırılmaktadır. </a:t>
            </a:r>
          </a:p>
          <a:p>
            <a:r>
              <a:rPr lang="tr-TR" sz="2000" dirty="0" smtClean="0">
                <a:latin typeface="Times New Roman" panose="02020603050405020304" pitchFamily="18" charset="0"/>
                <a:cs typeface="Times New Roman" panose="02020603050405020304" pitchFamily="18" charset="0"/>
              </a:rPr>
              <a:t>Tek </a:t>
            </a:r>
            <a:r>
              <a:rPr lang="tr-TR" sz="2000" dirty="0">
                <a:latin typeface="Times New Roman" panose="02020603050405020304" pitchFamily="18" charset="0"/>
                <a:cs typeface="Times New Roman" panose="02020603050405020304" pitchFamily="18" charset="0"/>
              </a:rPr>
              <a:t>odalarda; hasta odanın içinde, odyometre ve </a:t>
            </a:r>
            <a:r>
              <a:rPr lang="tr-TR" sz="2000" dirty="0" err="1">
                <a:latin typeface="Times New Roman" panose="02020603050405020304" pitchFamily="18" charset="0"/>
                <a:cs typeface="Times New Roman" panose="02020603050405020304" pitchFamily="18" charset="0"/>
              </a:rPr>
              <a:t>klinisyen</a:t>
            </a:r>
            <a:r>
              <a:rPr lang="tr-TR" sz="2000" dirty="0">
                <a:latin typeface="Times New Roman" panose="02020603050405020304" pitchFamily="18" charset="0"/>
                <a:cs typeface="Times New Roman" panose="02020603050405020304" pitchFamily="18" charset="0"/>
              </a:rPr>
              <a:t> dışarıda </a:t>
            </a:r>
          </a:p>
          <a:p>
            <a:r>
              <a:rPr lang="tr-TR" sz="2000" dirty="0" smtClean="0">
                <a:latin typeface="Times New Roman" panose="02020603050405020304" pitchFamily="18" charset="0"/>
                <a:cs typeface="Times New Roman" panose="02020603050405020304" pitchFamily="18" charset="0"/>
              </a:rPr>
              <a:t>İki odalı; </a:t>
            </a:r>
            <a:r>
              <a:rPr lang="tr-TR" sz="2000" dirty="0">
                <a:latin typeface="Times New Roman" panose="02020603050405020304" pitchFamily="18" charset="0"/>
                <a:cs typeface="Times New Roman" panose="02020603050405020304" pitchFamily="18" charset="0"/>
              </a:rPr>
              <a:t>hasta odası ve kontrol odasından oluşmaktadır. </a:t>
            </a:r>
          </a:p>
          <a:p>
            <a:endParaRPr lang="tr-TR" dirty="0"/>
          </a:p>
        </p:txBody>
      </p:sp>
      <p:pic>
        <p:nvPicPr>
          <p:cNvPr id="4" name="Resim 3"/>
          <p:cNvPicPr>
            <a:picLocks noChangeAspect="1"/>
          </p:cNvPicPr>
          <p:nvPr/>
        </p:nvPicPr>
        <p:blipFill>
          <a:blip r:embed="rId2"/>
          <a:stretch>
            <a:fillRect/>
          </a:stretch>
        </p:blipFill>
        <p:spPr>
          <a:xfrm>
            <a:off x="5503564" y="3424842"/>
            <a:ext cx="3329250" cy="2090602"/>
          </a:xfrm>
          <a:prstGeom prst="rect">
            <a:avLst/>
          </a:prstGeom>
        </p:spPr>
      </p:pic>
      <p:pic>
        <p:nvPicPr>
          <p:cNvPr id="5" name="Resim 4"/>
          <p:cNvPicPr>
            <a:picLocks noChangeAspect="1"/>
          </p:cNvPicPr>
          <p:nvPr/>
        </p:nvPicPr>
        <p:blipFill>
          <a:blip r:embed="rId3"/>
          <a:stretch>
            <a:fillRect/>
          </a:stretch>
        </p:blipFill>
        <p:spPr>
          <a:xfrm>
            <a:off x="1882515" y="3424842"/>
            <a:ext cx="2348134" cy="2352589"/>
          </a:xfrm>
          <a:prstGeom prst="rect">
            <a:avLst/>
          </a:prstGeom>
        </p:spPr>
      </p:pic>
    </p:spTree>
    <p:extLst>
      <p:ext uri="{BB962C8B-B14F-4D97-AF65-F5344CB8AC3E}">
        <p14:creationId xmlns:p14="http://schemas.microsoft.com/office/powerpoint/2010/main" val="399317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endParaRPr lang="tr-TR"/>
          </a:p>
        </p:txBody>
      </p:sp>
      <p:sp>
        <p:nvSpPr>
          <p:cNvPr id="7" name="İçerik Yer Tutucusu 6"/>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Hasta </a:t>
            </a:r>
            <a:r>
              <a:rPr lang="tr-TR" sz="2000" dirty="0">
                <a:latin typeface="Times New Roman" panose="02020603050405020304" pitchFamily="18" charset="0"/>
                <a:cs typeface="Times New Roman" panose="02020603050405020304" pitchFamily="18" charset="0"/>
              </a:rPr>
              <a:t>odası mümkün olduğu kadar geniş olmalıdır. Bu durum özellikle serbest alan testleri ve pediatrik değerlendirme için önem kazanmaktadır. </a:t>
            </a:r>
          </a:p>
          <a:p>
            <a:r>
              <a:rPr lang="tr-TR" sz="2000" dirty="0" smtClean="0">
                <a:latin typeface="Times New Roman" panose="02020603050405020304" pitchFamily="18" charset="0"/>
                <a:cs typeface="Times New Roman" panose="02020603050405020304" pitchFamily="18" charset="0"/>
              </a:rPr>
              <a:t>Serbest </a:t>
            </a:r>
            <a:r>
              <a:rPr lang="tr-TR" sz="2000" dirty="0">
                <a:latin typeface="Times New Roman" panose="02020603050405020304" pitchFamily="18" charset="0"/>
                <a:cs typeface="Times New Roman" panose="02020603050405020304" pitchFamily="18" charset="0"/>
              </a:rPr>
              <a:t>alanda </a:t>
            </a:r>
            <a:r>
              <a:rPr lang="tr-TR" sz="2000" b="1" dirty="0">
                <a:latin typeface="Times New Roman" panose="02020603050405020304" pitchFamily="18" charset="0"/>
                <a:cs typeface="Times New Roman" panose="02020603050405020304" pitchFamily="18" charset="0"/>
              </a:rPr>
              <a:t>hasta </a:t>
            </a:r>
            <a:r>
              <a:rPr lang="tr-TR" sz="2000" dirty="0" smtClean="0">
                <a:latin typeface="Times New Roman" panose="02020603050405020304" pitchFamily="18" charset="0"/>
                <a:cs typeface="Times New Roman" panose="02020603050405020304" pitchFamily="18" charset="0"/>
              </a:rPr>
              <a:t>hoparlörlere </a:t>
            </a:r>
            <a:r>
              <a:rPr lang="tr-TR" sz="2000" b="1" dirty="0">
                <a:latin typeface="Times New Roman" panose="02020603050405020304" pitchFamily="18" charset="0"/>
                <a:cs typeface="Times New Roman" panose="02020603050405020304" pitchFamily="18" charset="0"/>
              </a:rPr>
              <a:t>45˚lik </a:t>
            </a:r>
            <a:r>
              <a:rPr lang="tr-TR" sz="2000" dirty="0">
                <a:latin typeface="Times New Roman" panose="02020603050405020304" pitchFamily="18" charset="0"/>
                <a:cs typeface="Times New Roman" panose="02020603050405020304" pitchFamily="18" charset="0"/>
              </a:rPr>
              <a:t>açıyla ve </a:t>
            </a:r>
            <a:r>
              <a:rPr lang="tr-TR" sz="2000" b="1" dirty="0">
                <a:latin typeface="Times New Roman" panose="02020603050405020304" pitchFamily="18" charset="0"/>
                <a:cs typeface="Times New Roman" panose="02020603050405020304" pitchFamily="18" charset="0"/>
              </a:rPr>
              <a:t>1m </a:t>
            </a:r>
            <a:r>
              <a:rPr lang="tr-TR" sz="2000" dirty="0">
                <a:latin typeface="Times New Roman" panose="02020603050405020304" pitchFamily="18" charset="0"/>
                <a:cs typeface="Times New Roman" panose="02020603050405020304" pitchFamily="18" charset="0"/>
              </a:rPr>
              <a:t>mesafede olacak şekilde oturtulmalıdır. </a:t>
            </a:r>
          </a:p>
          <a:p>
            <a:endParaRPr lang="tr-TR" dirty="0"/>
          </a:p>
        </p:txBody>
      </p:sp>
      <p:pic>
        <p:nvPicPr>
          <p:cNvPr id="5" name="İçerik Yer Tutucusu 4"/>
          <p:cNvPicPr>
            <a:picLocks noGrp="1" noChangeAspect="1"/>
          </p:cNvPicPr>
          <p:nvPr>
            <p:ph sz="half" idx="4294967295"/>
          </p:nvPr>
        </p:nvPicPr>
        <p:blipFill>
          <a:blip r:embed="rId2"/>
          <a:stretch>
            <a:fillRect/>
          </a:stretch>
        </p:blipFill>
        <p:spPr>
          <a:xfrm>
            <a:off x="1553557" y="3601834"/>
            <a:ext cx="5384800" cy="2052638"/>
          </a:xfrm>
          <a:prstGeom prst="rect">
            <a:avLst/>
          </a:prstGeom>
        </p:spPr>
      </p:pic>
      <p:pic>
        <p:nvPicPr>
          <p:cNvPr id="9" name="Resim 8"/>
          <p:cNvPicPr>
            <a:picLocks noChangeAspect="1"/>
          </p:cNvPicPr>
          <p:nvPr/>
        </p:nvPicPr>
        <p:blipFill>
          <a:blip r:embed="rId3"/>
          <a:stretch>
            <a:fillRect/>
          </a:stretch>
        </p:blipFill>
        <p:spPr>
          <a:xfrm>
            <a:off x="8437666" y="3069561"/>
            <a:ext cx="2964375" cy="1970100"/>
          </a:xfrm>
          <a:prstGeom prst="rect">
            <a:avLst/>
          </a:prstGeom>
        </p:spPr>
      </p:pic>
      <p:cxnSp>
        <p:nvCxnSpPr>
          <p:cNvPr id="10" name="Düz Ok Bağlayıcısı 9"/>
          <p:cNvCxnSpPr/>
          <p:nvPr/>
        </p:nvCxnSpPr>
        <p:spPr>
          <a:xfrm>
            <a:off x="6733309" y="2709949"/>
            <a:ext cx="1263535" cy="5320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0258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Odyometri</a:t>
            </a:r>
            <a:endParaRPr lang="tr-TR" dirty="0"/>
          </a:p>
        </p:txBody>
      </p:sp>
      <p:sp>
        <p:nvSpPr>
          <p:cNvPr id="3" name="İçerik Yer Tutucusu 2"/>
          <p:cNvSpPr>
            <a:spLocks noGrp="1"/>
          </p:cNvSpPr>
          <p:nvPr>
            <p:ph idx="1"/>
          </p:nvPr>
        </p:nvSpPr>
        <p:spPr/>
        <p:txBody>
          <a:bodyPr/>
          <a:lstStyle/>
          <a:p>
            <a:pPr>
              <a:buFont typeface="Arial" panose="020B0604020202020204" pitchFamily="34" charset="0"/>
              <a:buChar char="•"/>
            </a:pPr>
            <a:r>
              <a:rPr lang="tr-TR" sz="2800" b="1" dirty="0" smtClean="0"/>
              <a:t>Saf </a:t>
            </a:r>
            <a:r>
              <a:rPr lang="tr-TR" sz="2800" b="1" dirty="0"/>
              <a:t>ses </a:t>
            </a:r>
            <a:r>
              <a:rPr lang="tr-TR" sz="2800" b="1" dirty="0" err="1"/>
              <a:t>odyometrisi</a:t>
            </a:r>
            <a:r>
              <a:rPr lang="tr-TR" sz="2800" b="1" dirty="0"/>
              <a:t> </a:t>
            </a:r>
            <a:r>
              <a:rPr lang="tr-TR" sz="2800" b="1" dirty="0" smtClean="0"/>
              <a:t>(</a:t>
            </a:r>
            <a:r>
              <a:rPr lang="tr-TR" sz="2800" b="1" dirty="0" err="1" smtClean="0"/>
              <a:t>Tonal</a:t>
            </a:r>
            <a:r>
              <a:rPr lang="tr-TR" sz="2800" b="1" dirty="0" smtClean="0"/>
              <a:t>)</a:t>
            </a:r>
            <a:endParaRPr lang="tr-TR" sz="2800" b="1" dirty="0"/>
          </a:p>
          <a:p>
            <a:endParaRPr lang="tr-TR" dirty="0" smtClean="0"/>
          </a:p>
          <a:p>
            <a:endParaRPr lang="tr-TR" dirty="0"/>
          </a:p>
          <a:p>
            <a:endParaRPr lang="tr-TR" dirty="0" smtClean="0"/>
          </a:p>
          <a:p>
            <a:endParaRPr lang="tr-TR" dirty="0"/>
          </a:p>
          <a:p>
            <a:r>
              <a:rPr lang="tr-TR" sz="2800" b="1" dirty="0" smtClean="0"/>
              <a:t>Konuşma </a:t>
            </a:r>
            <a:r>
              <a:rPr lang="tr-TR" sz="2800" b="1" dirty="0" err="1"/>
              <a:t>odyometrisi</a:t>
            </a:r>
            <a:r>
              <a:rPr lang="tr-TR" sz="2800" b="1" dirty="0"/>
              <a:t> </a:t>
            </a:r>
            <a:r>
              <a:rPr lang="tr-TR" sz="2800" b="1" smtClean="0"/>
              <a:t>(Vokal)</a:t>
            </a:r>
            <a:endParaRPr lang="tr-TR" sz="2800" b="1" dirty="0"/>
          </a:p>
          <a:p>
            <a:endParaRPr lang="tr-TR" dirty="0"/>
          </a:p>
        </p:txBody>
      </p:sp>
      <p:pic>
        <p:nvPicPr>
          <p:cNvPr id="4" name="Resim 3"/>
          <p:cNvPicPr>
            <a:picLocks noChangeAspect="1"/>
          </p:cNvPicPr>
          <p:nvPr/>
        </p:nvPicPr>
        <p:blipFill>
          <a:blip r:embed="rId2"/>
          <a:stretch>
            <a:fillRect/>
          </a:stretch>
        </p:blipFill>
        <p:spPr>
          <a:xfrm>
            <a:off x="7547957" y="1814298"/>
            <a:ext cx="4165576" cy="2699513"/>
          </a:xfrm>
          <a:prstGeom prst="rect">
            <a:avLst/>
          </a:prstGeom>
        </p:spPr>
      </p:pic>
      <p:sp>
        <p:nvSpPr>
          <p:cNvPr id="5" name="Yuvarlatılmış Dikdörtgen 4"/>
          <p:cNvSpPr/>
          <p:nvPr/>
        </p:nvSpPr>
        <p:spPr>
          <a:xfrm>
            <a:off x="1246909" y="2294313"/>
            <a:ext cx="4849091" cy="119703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dirty="0" smtClean="0">
                <a:latin typeface="Times New Roman" panose="02020603050405020304" pitchFamily="18" charset="0"/>
                <a:cs typeface="Times New Roman" panose="02020603050405020304" pitchFamily="18" charset="0"/>
              </a:rPr>
              <a:t>•</a:t>
            </a:r>
            <a:r>
              <a:rPr lang="tr-TR" sz="1400" dirty="0">
                <a:latin typeface="Times New Roman" panose="02020603050405020304" pitchFamily="18" charset="0"/>
                <a:cs typeface="Times New Roman" panose="02020603050405020304" pitchFamily="18" charset="0"/>
              </a:rPr>
              <a:t>İşitmeyi değerlendirmede kullanılan en temel ölçümdür. </a:t>
            </a:r>
          </a:p>
          <a:p>
            <a:r>
              <a:rPr lang="tr-TR" sz="1400" dirty="0">
                <a:latin typeface="Times New Roman" panose="02020603050405020304" pitchFamily="18" charset="0"/>
                <a:cs typeface="Times New Roman" panose="02020603050405020304" pitchFamily="18" charset="0"/>
              </a:rPr>
              <a:t>•Bu ölçümde amaç, özellikle iletişim için önemli olan frekanslarda işitme eşiklerini, işitme duyarlılığını belirlemektir. </a:t>
            </a:r>
          </a:p>
        </p:txBody>
      </p:sp>
      <p:sp>
        <p:nvSpPr>
          <p:cNvPr id="6" name="Dikdörtgen 5"/>
          <p:cNvSpPr/>
          <p:nvPr/>
        </p:nvSpPr>
        <p:spPr>
          <a:xfrm>
            <a:off x="989215" y="598516"/>
            <a:ext cx="1787236" cy="100168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latin typeface="Times New Roman" panose="02020603050405020304" pitchFamily="18" charset="0"/>
                <a:cs typeface="Times New Roman" panose="02020603050405020304" pitchFamily="18" charset="0"/>
              </a:rPr>
              <a:t>Saf Ses Hava Yolu </a:t>
            </a:r>
            <a:r>
              <a:rPr lang="tr-TR" sz="1200" dirty="0" smtClean="0">
                <a:latin typeface="Times New Roman" panose="02020603050405020304" pitchFamily="18" charset="0"/>
                <a:cs typeface="Times New Roman" panose="02020603050405020304" pitchFamily="18" charset="0"/>
              </a:rPr>
              <a:t>Testi</a:t>
            </a:r>
          </a:p>
          <a:p>
            <a:pPr algn="ctr"/>
            <a:r>
              <a:rPr lang="fi-FI" sz="1200" dirty="0">
                <a:latin typeface="Times New Roman" panose="02020603050405020304" pitchFamily="18" charset="0"/>
                <a:cs typeface="Times New Roman" panose="02020603050405020304" pitchFamily="18" charset="0"/>
              </a:rPr>
              <a:t>Saf Ses Kemik Yolu Testi</a:t>
            </a:r>
            <a:endParaRPr lang="tr-TR" sz="1200" dirty="0">
              <a:latin typeface="Times New Roman" panose="02020603050405020304" pitchFamily="18" charset="0"/>
              <a:cs typeface="Times New Roman" panose="02020603050405020304" pitchFamily="18" charset="0"/>
            </a:endParaRPr>
          </a:p>
        </p:txBody>
      </p:sp>
      <p:sp>
        <p:nvSpPr>
          <p:cNvPr id="7" name="Yuvarlatılmış Dikdörtgen 6"/>
          <p:cNvSpPr/>
          <p:nvPr/>
        </p:nvSpPr>
        <p:spPr>
          <a:xfrm>
            <a:off x="241070" y="4979007"/>
            <a:ext cx="2759826" cy="132972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tr-TR" sz="1100" dirty="0">
                <a:latin typeface="Times New Roman" panose="02020603050405020304" pitchFamily="18" charset="0"/>
                <a:cs typeface="Times New Roman" panose="02020603050405020304" pitchFamily="18" charset="0"/>
              </a:rPr>
              <a:t>İ</a:t>
            </a:r>
            <a:r>
              <a:rPr lang="tr-TR" sz="1100" dirty="0" smtClean="0">
                <a:latin typeface="Times New Roman" panose="02020603050405020304" pitchFamily="18" charset="0"/>
                <a:cs typeface="Times New Roman" panose="02020603050405020304" pitchFamily="18" charset="0"/>
              </a:rPr>
              <a:t>letişim </a:t>
            </a:r>
            <a:r>
              <a:rPr lang="tr-TR" sz="1100" dirty="0">
                <a:latin typeface="Times New Roman" panose="02020603050405020304" pitchFamily="18" charset="0"/>
                <a:cs typeface="Times New Roman" panose="02020603050405020304" pitchFamily="18" charset="0"/>
              </a:rPr>
              <a:t>sorunlarını anlamada saf seslerden daha fazla bilgi sağlar. </a:t>
            </a:r>
          </a:p>
          <a:p>
            <a:pPr marL="171450" indent="-171450">
              <a:buFont typeface="Arial" panose="020B0604020202020204" pitchFamily="34" charset="0"/>
              <a:buChar char="•"/>
            </a:pPr>
            <a:r>
              <a:rPr lang="tr-TR" sz="1100" dirty="0" smtClean="0">
                <a:latin typeface="Times New Roman" panose="02020603050405020304" pitchFamily="18" charset="0"/>
                <a:cs typeface="Times New Roman" panose="02020603050405020304" pitchFamily="18" charset="0"/>
              </a:rPr>
              <a:t>İşitme </a:t>
            </a:r>
            <a:r>
              <a:rPr lang="tr-TR" sz="1100" dirty="0">
                <a:latin typeface="Times New Roman" panose="02020603050405020304" pitchFamily="18" charset="0"/>
                <a:cs typeface="Times New Roman" panose="02020603050405020304" pitchFamily="18" charset="0"/>
              </a:rPr>
              <a:t>sisteminin konuşmayı </a:t>
            </a:r>
            <a:r>
              <a:rPr lang="tr-TR" sz="1100" dirty="0" err="1">
                <a:latin typeface="Times New Roman" panose="02020603050405020304" pitchFamily="18" charset="0"/>
                <a:cs typeface="Times New Roman" panose="02020603050405020304" pitchFamily="18" charset="0"/>
              </a:rPr>
              <a:t>işlemleme</a:t>
            </a:r>
            <a:r>
              <a:rPr lang="tr-TR" sz="1100" dirty="0">
                <a:latin typeface="Times New Roman" panose="02020603050405020304" pitchFamily="18" charset="0"/>
                <a:cs typeface="Times New Roman" panose="02020603050405020304" pitchFamily="18" charset="0"/>
              </a:rPr>
              <a:t> yeteneğini araştırmada tanısal bir araç olarak kullanılabilir </a:t>
            </a:r>
          </a:p>
        </p:txBody>
      </p:sp>
      <p:sp>
        <p:nvSpPr>
          <p:cNvPr id="9" name="Dikdörtgen 8"/>
          <p:cNvSpPr/>
          <p:nvPr/>
        </p:nvSpPr>
        <p:spPr>
          <a:xfrm>
            <a:off x="6096000" y="4615483"/>
            <a:ext cx="2061557" cy="1409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tr-TR" sz="1100" dirty="0">
                <a:solidFill>
                  <a:srgbClr val="000000"/>
                </a:solidFill>
                <a:latin typeface="Times New Roman" panose="02020603050405020304" pitchFamily="18" charset="0"/>
                <a:cs typeface="Times New Roman" panose="02020603050405020304" pitchFamily="18" charset="0"/>
              </a:rPr>
              <a:t>Konuşmayı alma eşiği </a:t>
            </a:r>
            <a:endParaRPr lang="tr-TR" sz="1100"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tr-TR" sz="1100" dirty="0">
                <a:solidFill>
                  <a:srgbClr val="000000"/>
                </a:solidFill>
                <a:latin typeface="Times New Roman" panose="02020603050405020304" pitchFamily="18" charset="0"/>
                <a:cs typeface="Times New Roman" panose="02020603050405020304" pitchFamily="18" charset="0"/>
              </a:rPr>
              <a:t>Konuşmayı </a:t>
            </a:r>
            <a:r>
              <a:rPr lang="tr-TR" sz="1100" dirty="0" err="1">
                <a:solidFill>
                  <a:srgbClr val="000000"/>
                </a:solidFill>
                <a:latin typeface="Times New Roman" panose="02020603050405020304" pitchFamily="18" charset="0"/>
                <a:cs typeface="Times New Roman" panose="02020603050405020304" pitchFamily="18" charset="0"/>
              </a:rPr>
              <a:t>f</a:t>
            </a:r>
            <a:r>
              <a:rPr lang="tr-TR" sz="1100" dirty="0" err="1" smtClean="0">
                <a:solidFill>
                  <a:srgbClr val="000000"/>
                </a:solidFill>
                <a:latin typeface="Times New Roman" panose="02020603050405020304" pitchFamily="18" charset="0"/>
                <a:cs typeface="Times New Roman" panose="02020603050405020304" pitchFamily="18" charset="0"/>
              </a:rPr>
              <a:t>arketme</a:t>
            </a:r>
            <a:r>
              <a:rPr lang="tr-TR" sz="1100" dirty="0" smtClean="0">
                <a:solidFill>
                  <a:srgbClr val="000000"/>
                </a:solidFill>
                <a:latin typeface="Times New Roman" panose="02020603050405020304" pitchFamily="18" charset="0"/>
                <a:cs typeface="Times New Roman" panose="02020603050405020304" pitchFamily="18" charset="0"/>
              </a:rPr>
              <a:t> eşiği </a:t>
            </a:r>
            <a:endParaRPr lang="tr-TR" sz="1100" dirty="0">
              <a:solidFill>
                <a:srgbClr val="000000"/>
              </a:solidFill>
              <a:latin typeface="Times New Roman" panose="02020603050405020304" pitchFamily="18" charset="0"/>
              <a:cs typeface="Times New Roman" panose="02020603050405020304" pitchFamily="18" charset="0"/>
            </a:endParaRPr>
          </a:p>
          <a:p>
            <a:pPr marL="0" indent="0">
              <a:buNone/>
            </a:pPr>
            <a:r>
              <a:rPr lang="tr-TR" sz="1100" dirty="0" smtClean="0">
                <a:solidFill>
                  <a:srgbClr val="000000"/>
                </a:solidFill>
                <a:latin typeface="Times New Roman" panose="02020603050405020304" pitchFamily="18" charset="0"/>
                <a:cs typeface="Times New Roman" panose="02020603050405020304" pitchFamily="18" charset="0"/>
              </a:rPr>
              <a:t>Konuşmayı </a:t>
            </a:r>
            <a:r>
              <a:rPr lang="tr-TR" sz="1100" dirty="0" err="1" smtClean="0">
                <a:solidFill>
                  <a:srgbClr val="000000"/>
                </a:solidFill>
                <a:latin typeface="Times New Roman" panose="02020603050405020304" pitchFamily="18" charset="0"/>
                <a:cs typeface="Times New Roman" panose="02020603050405020304" pitchFamily="18" charset="0"/>
              </a:rPr>
              <a:t>ayırdetme</a:t>
            </a:r>
            <a:r>
              <a:rPr lang="tr-TR" sz="1100" dirty="0" smtClean="0">
                <a:solidFill>
                  <a:srgbClr val="000000"/>
                </a:solidFill>
                <a:latin typeface="Times New Roman" panose="02020603050405020304" pitchFamily="18" charset="0"/>
                <a:cs typeface="Times New Roman" panose="02020603050405020304" pitchFamily="18" charset="0"/>
              </a:rPr>
              <a:t> oranı </a:t>
            </a:r>
            <a:endParaRPr lang="tr-TR" sz="1100" dirty="0">
              <a:solidFill>
                <a:srgbClr val="000000"/>
              </a:solidFill>
              <a:latin typeface="Times New Roman" panose="02020603050405020304" pitchFamily="18" charset="0"/>
              <a:cs typeface="Times New Roman" panose="02020603050405020304" pitchFamily="18" charset="0"/>
            </a:endParaRPr>
          </a:p>
          <a:p>
            <a:pPr marL="0" indent="0">
              <a:buNone/>
            </a:pPr>
            <a:r>
              <a:rPr lang="fi-FI" sz="1100" dirty="0" smtClean="0">
                <a:solidFill>
                  <a:srgbClr val="000000"/>
                </a:solidFill>
                <a:latin typeface="Times New Roman" panose="02020603050405020304" pitchFamily="18" charset="0"/>
                <a:cs typeface="Times New Roman" panose="02020603050405020304" pitchFamily="18" charset="0"/>
              </a:rPr>
              <a:t>En </a:t>
            </a:r>
            <a:r>
              <a:rPr lang="fi-FI" sz="1100" dirty="0">
                <a:solidFill>
                  <a:srgbClr val="000000"/>
                </a:solidFill>
                <a:latin typeface="Times New Roman" panose="02020603050405020304" pitchFamily="18" charset="0"/>
                <a:cs typeface="Times New Roman" panose="02020603050405020304" pitchFamily="18" charset="0"/>
              </a:rPr>
              <a:t>rahat ses seviyesi </a:t>
            </a:r>
          </a:p>
          <a:p>
            <a:pPr marL="0" indent="0">
              <a:buNone/>
            </a:pPr>
            <a:r>
              <a:rPr lang="tr-TR" sz="1100" dirty="0" smtClean="0">
                <a:solidFill>
                  <a:srgbClr val="000000"/>
                </a:solidFill>
                <a:latin typeface="Times New Roman" panose="02020603050405020304" pitchFamily="18" charset="0"/>
                <a:cs typeface="Times New Roman" panose="02020603050405020304" pitchFamily="18" charset="0"/>
              </a:rPr>
              <a:t>Rahatsız </a:t>
            </a:r>
            <a:r>
              <a:rPr lang="tr-TR" sz="1100" dirty="0">
                <a:solidFill>
                  <a:srgbClr val="000000"/>
                </a:solidFill>
                <a:latin typeface="Times New Roman" panose="02020603050405020304" pitchFamily="18" charset="0"/>
                <a:cs typeface="Times New Roman" panose="02020603050405020304" pitchFamily="18" charset="0"/>
              </a:rPr>
              <a:t>edici ses seviyesi </a:t>
            </a:r>
          </a:p>
        </p:txBody>
      </p:sp>
    </p:spTree>
    <p:extLst>
      <p:ext uri="{BB962C8B-B14F-4D97-AF65-F5344CB8AC3E}">
        <p14:creationId xmlns:p14="http://schemas.microsoft.com/office/powerpoint/2010/main" val="42482075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latin typeface="Times New Roman" panose="02020603050405020304" pitchFamily="18" charset="0"/>
                <a:cs typeface="Times New Roman" panose="02020603050405020304" pitchFamily="18" charset="0"/>
              </a:rPr>
              <a:t>Saf Ses İşitme Testine Başlangıç</a:t>
            </a:r>
          </a:p>
        </p:txBody>
      </p:sp>
      <p:sp>
        <p:nvSpPr>
          <p:cNvPr id="3" name="İçerik Yer Tutucusu 2"/>
          <p:cNvSpPr>
            <a:spLocks noGrp="1"/>
          </p:cNvSpPr>
          <p:nvPr>
            <p:ph idx="1"/>
          </p:nvPr>
        </p:nvSpPr>
        <p:spPr/>
        <p:txBody>
          <a:bodyPr/>
          <a:lstStyle/>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HASTA POZİSYONU</a:t>
            </a:r>
          </a:p>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HASTA YÖNERGESİ</a:t>
            </a:r>
          </a:p>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KULAKLIK TİPİ</a:t>
            </a:r>
          </a:p>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KULAK SEÇİMİ</a:t>
            </a:r>
          </a:p>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SİNYAL </a:t>
            </a:r>
          </a:p>
          <a:p>
            <a:pPr lvl="0" fontAlgn="auto">
              <a:spcAft>
                <a:spcPts val="0"/>
              </a:spcAft>
              <a:buFont typeface="Arial" pitchFamily="34" charset="0"/>
              <a:buChar char="•"/>
            </a:pPr>
            <a:r>
              <a:rPr lang="tr-TR" sz="2800" b="1" dirty="0">
                <a:solidFill>
                  <a:prstClr val="black"/>
                </a:solidFill>
                <a:latin typeface="Times New Roman" panose="02020603050405020304" pitchFamily="18" charset="0"/>
                <a:cs typeface="Times New Roman" panose="02020603050405020304" pitchFamily="18" charset="0"/>
              </a:rPr>
              <a:t>EŞİK BELİRLEME </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9679" y="1417638"/>
            <a:ext cx="2135418" cy="1421024"/>
          </a:xfrm>
          <a:prstGeom prst="rect">
            <a:avLst/>
          </a:prstGeom>
        </p:spPr>
      </p:pic>
      <p:pic>
        <p:nvPicPr>
          <p:cNvPr id="5" name="Resim 4"/>
          <p:cNvPicPr>
            <a:picLocks noChangeAspect="1"/>
          </p:cNvPicPr>
          <p:nvPr/>
        </p:nvPicPr>
        <p:blipFill>
          <a:blip r:embed="rId3"/>
          <a:stretch>
            <a:fillRect/>
          </a:stretch>
        </p:blipFill>
        <p:spPr>
          <a:xfrm>
            <a:off x="6096000" y="3293932"/>
            <a:ext cx="2252925" cy="1138500"/>
          </a:xfrm>
          <a:prstGeom prst="rect">
            <a:avLst/>
          </a:prstGeom>
        </p:spPr>
      </p:pic>
      <p:sp>
        <p:nvSpPr>
          <p:cNvPr id="6" name="Yuvarlatılmış Dikdörtgen 5"/>
          <p:cNvSpPr/>
          <p:nvPr/>
        </p:nvSpPr>
        <p:spPr>
          <a:xfrm>
            <a:off x="5012575" y="4967012"/>
            <a:ext cx="2352501" cy="10969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err="1">
                <a:latin typeface="Times New Roman" panose="02020603050405020304" pitchFamily="18" charset="0"/>
                <a:cs typeface="Times New Roman" panose="02020603050405020304" pitchFamily="18" charset="0"/>
              </a:rPr>
              <a:t>Ascending</a:t>
            </a:r>
            <a:r>
              <a:rPr lang="tr-TR" sz="1000" dirty="0">
                <a:latin typeface="Times New Roman" panose="02020603050405020304" pitchFamily="18" charset="0"/>
                <a:cs typeface="Times New Roman" panose="02020603050405020304" pitchFamily="18" charset="0"/>
              </a:rPr>
              <a:t> </a:t>
            </a:r>
            <a:r>
              <a:rPr lang="tr-TR" sz="1000" dirty="0" err="1">
                <a:latin typeface="Times New Roman" panose="02020603050405020304" pitchFamily="18" charset="0"/>
                <a:cs typeface="Times New Roman" panose="02020603050405020304" pitchFamily="18" charset="0"/>
              </a:rPr>
              <a:t>metod</a:t>
            </a:r>
            <a:r>
              <a:rPr lang="tr-TR" sz="1000" dirty="0">
                <a:latin typeface="Times New Roman" panose="02020603050405020304" pitchFamily="18" charset="0"/>
                <a:cs typeface="Times New Roman" panose="02020603050405020304" pitchFamily="18" charset="0"/>
              </a:rPr>
              <a:t> (Aşağıdan-Yukarı)</a:t>
            </a:r>
          </a:p>
          <a:p>
            <a:pPr algn="ctr"/>
            <a:r>
              <a:rPr lang="tr-TR" sz="1000" dirty="0" err="1">
                <a:latin typeface="Times New Roman" panose="02020603050405020304" pitchFamily="18" charset="0"/>
                <a:cs typeface="Times New Roman" panose="02020603050405020304" pitchFamily="18" charset="0"/>
              </a:rPr>
              <a:t>Descending</a:t>
            </a:r>
            <a:r>
              <a:rPr lang="tr-TR" sz="1000" dirty="0">
                <a:latin typeface="Times New Roman" panose="02020603050405020304" pitchFamily="18" charset="0"/>
                <a:cs typeface="Times New Roman" panose="02020603050405020304" pitchFamily="18" charset="0"/>
              </a:rPr>
              <a:t> </a:t>
            </a:r>
            <a:r>
              <a:rPr lang="tr-TR" sz="1000" dirty="0" err="1">
                <a:latin typeface="Times New Roman" panose="02020603050405020304" pitchFamily="18" charset="0"/>
                <a:cs typeface="Times New Roman" panose="02020603050405020304" pitchFamily="18" charset="0"/>
              </a:rPr>
              <a:t>metod</a:t>
            </a:r>
            <a:r>
              <a:rPr lang="tr-TR" sz="1000" dirty="0">
                <a:latin typeface="Times New Roman" panose="02020603050405020304" pitchFamily="18" charset="0"/>
                <a:cs typeface="Times New Roman" panose="02020603050405020304" pitchFamily="18" charset="0"/>
              </a:rPr>
              <a:t> (Yukarıdan- Aşağı)</a:t>
            </a:r>
          </a:p>
        </p:txBody>
      </p:sp>
      <p:cxnSp>
        <p:nvCxnSpPr>
          <p:cNvPr id="10" name="Dirsek Bağlayıcısı 9"/>
          <p:cNvCxnSpPr/>
          <p:nvPr/>
        </p:nvCxnSpPr>
        <p:spPr>
          <a:xfrm>
            <a:off x="4247804" y="4432432"/>
            <a:ext cx="581891" cy="556953"/>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356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MyriadPro-Bold"/>
              </a:rPr>
              <a:t>Kulaklıklar</a:t>
            </a:r>
            <a:endParaRPr lang="tr-TR" dirty="0"/>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1929818" y="3026993"/>
            <a:ext cx="2252925" cy="1138500"/>
          </a:xfrm>
          <a:prstGeom prst="rect">
            <a:avLst/>
          </a:prstGeom>
        </p:spPr>
      </p:pic>
      <p:pic>
        <p:nvPicPr>
          <p:cNvPr id="5" name="Resim 4"/>
          <p:cNvPicPr>
            <a:picLocks noChangeAspect="1"/>
          </p:cNvPicPr>
          <p:nvPr/>
        </p:nvPicPr>
        <p:blipFill>
          <a:blip r:embed="rId3"/>
          <a:stretch>
            <a:fillRect/>
          </a:stretch>
        </p:blipFill>
        <p:spPr>
          <a:xfrm>
            <a:off x="7755775" y="2799979"/>
            <a:ext cx="2529600" cy="1989900"/>
          </a:xfrm>
          <a:prstGeom prst="rect">
            <a:avLst/>
          </a:prstGeom>
        </p:spPr>
      </p:pic>
      <p:sp>
        <p:nvSpPr>
          <p:cNvPr id="6" name="Yukarı Ok Belirtme Çizgisi 5"/>
          <p:cNvSpPr/>
          <p:nvPr/>
        </p:nvSpPr>
        <p:spPr>
          <a:xfrm>
            <a:off x="4779819" y="4165493"/>
            <a:ext cx="2975956" cy="1770611"/>
          </a:xfrm>
          <a:prstGeom prst="up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latin typeface="MinionPro-Regular"/>
              </a:rPr>
              <a:t>Hava yolu işitme eşiklerini bulma işleminde kullanılır</a:t>
            </a:r>
            <a:endParaRPr lang="tr-TR" dirty="0"/>
          </a:p>
        </p:txBody>
      </p:sp>
      <p:sp>
        <p:nvSpPr>
          <p:cNvPr id="7" name="Yuvarlatılmış Dikdörtgen 6"/>
          <p:cNvSpPr/>
          <p:nvPr/>
        </p:nvSpPr>
        <p:spPr>
          <a:xfrm>
            <a:off x="1554480" y="2186247"/>
            <a:ext cx="1953491" cy="532015"/>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Supra-aural</a:t>
            </a:r>
            <a:endParaRPr lang="tr-TR" dirty="0"/>
          </a:p>
        </p:txBody>
      </p:sp>
      <p:sp>
        <p:nvSpPr>
          <p:cNvPr id="8" name="Yuvarlatılmış Dikdörtgen 7"/>
          <p:cNvSpPr/>
          <p:nvPr/>
        </p:nvSpPr>
        <p:spPr>
          <a:xfrm>
            <a:off x="8071658" y="2036618"/>
            <a:ext cx="1745673" cy="47382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İnsert</a:t>
            </a:r>
            <a:endParaRPr lang="tr-TR" dirty="0"/>
          </a:p>
        </p:txBody>
      </p:sp>
    </p:spTree>
    <p:extLst>
      <p:ext uri="{BB962C8B-B14F-4D97-AF65-F5344CB8AC3E}">
        <p14:creationId xmlns:p14="http://schemas.microsoft.com/office/powerpoint/2010/main" val="12932906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sz="3200" b="1" dirty="0"/>
              <a:t>Hava Yolu İşitme Eşikleri </a:t>
            </a:r>
            <a:br>
              <a:rPr lang="tr-TR" sz="3200" b="1" dirty="0"/>
            </a:br>
            <a:endParaRPr lang="tr-TR" sz="3200" dirty="0"/>
          </a:p>
        </p:txBody>
      </p:sp>
      <p:sp>
        <p:nvSpPr>
          <p:cNvPr id="10" name="İçerik Yer Tutucusu 9"/>
          <p:cNvSpPr>
            <a:spLocks noGrp="1"/>
          </p:cNvSpPr>
          <p:nvPr>
            <p:ph sz="half" idx="1"/>
          </p:nvPr>
        </p:nvSpPr>
        <p:spPr/>
        <p:txBody>
          <a:bodyPr/>
          <a:lstStyle/>
          <a:p>
            <a:pPr lvl="0"/>
            <a:r>
              <a:rPr lang="tr-TR" sz="2000" b="1" dirty="0">
                <a:solidFill>
                  <a:srgbClr val="000000"/>
                </a:solidFill>
                <a:latin typeface="Times New Roman" panose="02020603050405020304" pitchFamily="18" charset="0"/>
              </a:rPr>
              <a:t>Standart kulaklıklar kullanılarak, dış kulak yolundan verilen işitsel uyarıların </a:t>
            </a:r>
            <a:r>
              <a:rPr lang="tr-TR" sz="2000" b="1" dirty="0" smtClean="0">
                <a:solidFill>
                  <a:srgbClr val="000000"/>
                </a:solidFill>
                <a:latin typeface="Times New Roman" panose="02020603050405020304" pitchFamily="18" charset="0"/>
              </a:rPr>
              <a:t>(Saf </a:t>
            </a:r>
            <a:r>
              <a:rPr lang="tr-TR" sz="2000" b="1" dirty="0">
                <a:solidFill>
                  <a:srgbClr val="000000"/>
                </a:solidFill>
                <a:latin typeface="Times New Roman" panose="02020603050405020304" pitchFamily="18" charset="0"/>
              </a:rPr>
              <a:t>ses), işitilebildiği en düşük şiddet (İşitme eşiği) saptanarak tespit edilir. </a:t>
            </a:r>
          </a:p>
          <a:p>
            <a:pPr lvl="0"/>
            <a:r>
              <a:rPr lang="tr-TR" sz="2000" dirty="0">
                <a:solidFill>
                  <a:srgbClr val="000000"/>
                </a:solidFill>
                <a:latin typeface="Times New Roman" panose="02020603050405020304" pitchFamily="18" charset="0"/>
              </a:rPr>
              <a:t>Hastaya verilen işitsel uyaranın rahat fark edilebilmesi için, 1000 </a:t>
            </a:r>
            <a:r>
              <a:rPr lang="tr-TR" sz="2000" dirty="0" err="1">
                <a:solidFill>
                  <a:srgbClr val="000000"/>
                </a:solidFill>
                <a:latin typeface="Times New Roman" panose="02020603050405020304" pitchFamily="18" charset="0"/>
              </a:rPr>
              <a:t>Hz’den</a:t>
            </a:r>
            <a:r>
              <a:rPr lang="tr-TR" sz="2000" dirty="0">
                <a:solidFill>
                  <a:srgbClr val="000000"/>
                </a:solidFill>
                <a:latin typeface="Times New Roman" panose="02020603050405020304" pitchFamily="18" charset="0"/>
              </a:rPr>
              <a:t> başlanır. </a:t>
            </a:r>
          </a:p>
          <a:p>
            <a:pPr lvl="0"/>
            <a:r>
              <a:rPr lang="tr-TR" sz="2000" dirty="0">
                <a:solidFill>
                  <a:srgbClr val="000000"/>
                </a:solidFill>
                <a:latin typeface="Times New Roman" panose="02020603050405020304" pitchFamily="18" charset="0"/>
              </a:rPr>
              <a:t>Standart ölçümlerde çoğunlukla, 125 Hz - 6000 Hz arasındaki frekanslarda işitme eşikleri tespit edilir. </a:t>
            </a:r>
          </a:p>
          <a:p>
            <a:pPr lvl="0"/>
            <a:r>
              <a:rPr lang="tr-TR" sz="2000" dirty="0">
                <a:solidFill>
                  <a:srgbClr val="000000"/>
                </a:solidFill>
                <a:latin typeface="Times New Roman" panose="02020603050405020304" pitchFamily="18" charset="0"/>
              </a:rPr>
              <a:t>Hava yolu işitme eşikleri, işitme sisteminin kulak kepçesi ile iç kulak arasındaki yapılarının ( dış kulak yolu ve orta kulak) değerlendirilmesi açısından son derece önemli bilgiler vermektedir </a:t>
            </a:r>
            <a:endParaRPr lang="tr-TR" sz="2000" dirty="0">
              <a:solidFill>
                <a:srgbClr val="000000"/>
              </a:solidFill>
            </a:endParaRPr>
          </a:p>
          <a:p>
            <a:endParaRPr lang="tr-TR" dirty="0"/>
          </a:p>
        </p:txBody>
      </p:sp>
      <p:pic>
        <p:nvPicPr>
          <p:cNvPr id="12" name="İçerik Yer Tutucusu 11"/>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223759" y="1417638"/>
            <a:ext cx="2612967" cy="1959725"/>
          </a:xfrm>
        </p:spPr>
      </p:pic>
      <p:cxnSp>
        <p:nvCxnSpPr>
          <p:cNvPr id="14" name="Düz Ok Bağlayıcısı 13"/>
          <p:cNvCxnSpPr/>
          <p:nvPr/>
        </p:nvCxnSpPr>
        <p:spPr>
          <a:xfrm flipV="1">
            <a:off x="5544589" y="1961804"/>
            <a:ext cx="1263535" cy="83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İçerik Yer Tutucusu 5"/>
          <p:cNvPicPr>
            <a:picLocks noChangeAspect="1"/>
          </p:cNvPicPr>
          <p:nvPr/>
        </p:nvPicPr>
        <p:blipFill>
          <a:blip r:embed="rId3"/>
          <a:stretch>
            <a:fillRect/>
          </a:stretch>
        </p:blipFill>
        <p:spPr bwMode="auto">
          <a:xfrm>
            <a:off x="7464830" y="3863182"/>
            <a:ext cx="3327596" cy="191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329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9" name="İçerik Yer Tutucusu 8"/>
          <p:cNvPicPr>
            <a:picLocks noGrp="1" noChangeAspect="1"/>
          </p:cNvPicPr>
          <p:nvPr>
            <p:ph sz="half" idx="2"/>
          </p:nvPr>
        </p:nvPicPr>
        <p:blipFill>
          <a:blip r:embed="rId2"/>
          <a:stretch>
            <a:fillRect/>
          </a:stretch>
        </p:blipFill>
        <p:spPr>
          <a:xfrm>
            <a:off x="6524292" y="1565913"/>
            <a:ext cx="2917394" cy="2846011"/>
          </a:xfrm>
          <a:prstGeom prst="rect">
            <a:avLst/>
          </a:prstGeom>
        </p:spPr>
      </p:pic>
      <p:pic>
        <p:nvPicPr>
          <p:cNvPr id="7" name="İçerik Yer Tutucusu 4"/>
          <p:cNvPicPr>
            <a:picLocks noGrp="1" noChangeAspect="1"/>
          </p:cNvPicPr>
          <p:nvPr>
            <p:ph sz="half" idx="1"/>
          </p:nvPr>
        </p:nvPicPr>
        <p:blipFill>
          <a:blip r:embed="rId3"/>
          <a:stretch>
            <a:fillRect/>
          </a:stretch>
        </p:blipFill>
        <p:spPr>
          <a:xfrm>
            <a:off x="954877" y="1128771"/>
            <a:ext cx="3359485" cy="2520517"/>
          </a:xfrm>
          <a:prstGeom prst="rect">
            <a:avLst/>
          </a:prstGeom>
        </p:spPr>
      </p:pic>
      <p:pic>
        <p:nvPicPr>
          <p:cNvPr id="8" name="Resim 7"/>
          <p:cNvPicPr>
            <a:picLocks noChangeAspect="1"/>
          </p:cNvPicPr>
          <p:nvPr/>
        </p:nvPicPr>
        <p:blipFill>
          <a:blip r:embed="rId4"/>
          <a:stretch>
            <a:fillRect/>
          </a:stretch>
        </p:blipFill>
        <p:spPr>
          <a:xfrm>
            <a:off x="2338492" y="3915295"/>
            <a:ext cx="3002168" cy="2252433"/>
          </a:xfrm>
          <a:prstGeom prst="rect">
            <a:avLst/>
          </a:prstGeom>
        </p:spPr>
      </p:pic>
      <p:pic>
        <p:nvPicPr>
          <p:cNvPr id="10" name="Resim 9"/>
          <p:cNvPicPr>
            <a:picLocks noChangeAspect="1"/>
          </p:cNvPicPr>
          <p:nvPr/>
        </p:nvPicPr>
        <p:blipFill>
          <a:blip r:embed="rId5"/>
          <a:stretch>
            <a:fillRect/>
          </a:stretch>
        </p:blipFill>
        <p:spPr>
          <a:xfrm>
            <a:off x="6994864" y="4560199"/>
            <a:ext cx="1976250" cy="1692900"/>
          </a:xfrm>
          <a:prstGeom prst="rect">
            <a:avLst/>
          </a:prstGeom>
        </p:spPr>
      </p:pic>
      <p:sp>
        <p:nvSpPr>
          <p:cNvPr id="11" name="Sol Ok 10"/>
          <p:cNvSpPr/>
          <p:nvPr/>
        </p:nvSpPr>
        <p:spPr>
          <a:xfrm>
            <a:off x="9651076" y="2834640"/>
            <a:ext cx="2000540" cy="1512916"/>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t>Oyun </a:t>
            </a:r>
            <a:r>
              <a:rPr lang="tr-TR" b="1" dirty="0"/>
              <a:t>Odyometresi </a:t>
            </a:r>
            <a:endParaRPr lang="tr-TR" dirty="0"/>
          </a:p>
        </p:txBody>
      </p:sp>
    </p:spTree>
    <p:extLst>
      <p:ext uri="{BB962C8B-B14F-4D97-AF65-F5344CB8AC3E}">
        <p14:creationId xmlns:p14="http://schemas.microsoft.com/office/powerpoint/2010/main" val="29149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sz="3600" b="1" dirty="0" smtClean="0">
                <a:latin typeface="Times New Roman" panose="02020603050405020304" pitchFamily="18" charset="0"/>
                <a:cs typeface="Times New Roman" panose="02020603050405020304" pitchFamily="18" charset="0"/>
              </a:rPr>
              <a:t>Saf Ses Ortalaması </a:t>
            </a:r>
            <a:br>
              <a:rPr lang="tr-TR" sz="3600" b="1" dirty="0" smtClean="0">
                <a:latin typeface="Times New Roman" panose="02020603050405020304" pitchFamily="18" charset="0"/>
                <a:cs typeface="Times New Roman" panose="02020603050405020304" pitchFamily="18" charset="0"/>
              </a:rPr>
            </a:br>
            <a:r>
              <a:rPr lang="tr-TR" sz="3600" b="1" dirty="0" smtClean="0">
                <a:latin typeface="Times New Roman" panose="02020603050405020304" pitchFamily="18" charset="0"/>
                <a:cs typeface="Times New Roman" panose="02020603050405020304" pitchFamily="18" charset="0"/>
              </a:rPr>
              <a:t>SSO </a:t>
            </a:r>
            <a:r>
              <a:rPr lang="tr-TR" sz="3600" b="1" dirty="0">
                <a:latin typeface="Times New Roman" panose="02020603050405020304" pitchFamily="18" charset="0"/>
                <a:cs typeface="Times New Roman" panose="02020603050405020304" pitchFamily="18" charset="0"/>
              </a:rPr>
              <a:t>(</a:t>
            </a:r>
            <a:r>
              <a:rPr lang="tr-TR" sz="3600" b="1" dirty="0" err="1">
                <a:latin typeface="Times New Roman" panose="02020603050405020304" pitchFamily="18" charset="0"/>
                <a:cs typeface="Times New Roman" panose="02020603050405020304" pitchFamily="18" charset="0"/>
              </a:rPr>
              <a:t>Pure</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Tone</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Average</a:t>
            </a:r>
            <a:r>
              <a:rPr lang="tr-TR" sz="3600" b="1" dirty="0">
                <a:latin typeface="Times New Roman" panose="02020603050405020304" pitchFamily="18" charset="0"/>
                <a:cs typeface="Times New Roman" panose="02020603050405020304" pitchFamily="18" charset="0"/>
              </a:rPr>
              <a:t>-PTA)</a:t>
            </a:r>
          </a:p>
        </p:txBody>
      </p:sp>
      <p:sp>
        <p:nvSpPr>
          <p:cNvPr id="6" name="İçerik Yer Tutucusu 5"/>
          <p:cNvSpPr>
            <a:spLocks noGrp="1"/>
          </p:cNvSpPr>
          <p:nvPr>
            <p:ph sz="half" idx="2"/>
          </p:nvPr>
        </p:nvSpPr>
        <p:spPr/>
        <p:txBody>
          <a:bodyPr/>
          <a:lstStyle/>
          <a:p>
            <a:pPr marL="0" indent="0">
              <a:buNone/>
            </a:pPr>
            <a:r>
              <a:rPr lang="tr-TR" sz="1800" b="1" dirty="0" smtClean="0">
                <a:solidFill>
                  <a:srgbClr val="000000"/>
                </a:solidFill>
                <a:latin typeface="Times New Roman" panose="02020603050405020304" pitchFamily="18" charset="0"/>
              </a:rPr>
              <a:t>İşitme </a:t>
            </a:r>
            <a:r>
              <a:rPr lang="tr-TR" sz="1800" b="1" dirty="0">
                <a:solidFill>
                  <a:srgbClr val="000000"/>
                </a:solidFill>
                <a:latin typeface="Times New Roman" panose="02020603050405020304" pitchFamily="18" charset="0"/>
              </a:rPr>
              <a:t>eşiği ortalaması: </a:t>
            </a:r>
            <a:r>
              <a:rPr lang="tr-TR" sz="1800" dirty="0">
                <a:solidFill>
                  <a:srgbClr val="000000"/>
                </a:solidFill>
                <a:latin typeface="Times New Roman" panose="02020603050405020304" pitchFamily="18" charset="0"/>
              </a:rPr>
              <a:t>İşitme eşikleri saptandıktan sonra, 500 Hz, 1000 Hz </a:t>
            </a:r>
            <a:r>
              <a:rPr lang="tr-TR" sz="1800" dirty="0" smtClean="0">
                <a:solidFill>
                  <a:srgbClr val="000000"/>
                </a:solidFill>
                <a:latin typeface="Times New Roman" panose="02020603050405020304" pitchFamily="18" charset="0"/>
              </a:rPr>
              <a:t>,</a:t>
            </a:r>
            <a:r>
              <a:rPr lang="tr-TR" sz="1800" dirty="0">
                <a:solidFill>
                  <a:srgbClr val="000000"/>
                </a:solidFill>
                <a:latin typeface="Times New Roman" panose="02020603050405020304" pitchFamily="18" charset="0"/>
              </a:rPr>
              <a:t> </a:t>
            </a:r>
            <a:r>
              <a:rPr lang="tr-TR" sz="1800" dirty="0" smtClean="0">
                <a:solidFill>
                  <a:srgbClr val="000000"/>
                </a:solidFill>
                <a:latin typeface="Times New Roman" panose="02020603050405020304" pitchFamily="18" charset="0"/>
              </a:rPr>
              <a:t>2000 Hz ve 4000 </a:t>
            </a:r>
            <a:r>
              <a:rPr lang="tr-TR" sz="1800" dirty="0">
                <a:solidFill>
                  <a:srgbClr val="000000"/>
                </a:solidFill>
                <a:latin typeface="Times New Roman" panose="02020603050405020304" pitchFamily="18" charset="0"/>
              </a:rPr>
              <a:t>Hz’lerdeki işitme eşikleri toplanarak ortalamaları alınır. </a:t>
            </a:r>
            <a:endParaRPr lang="tr-TR" sz="1800" dirty="0" smtClean="0">
              <a:solidFill>
                <a:srgbClr val="000000"/>
              </a:solidFill>
              <a:latin typeface="Times New Roman" panose="02020603050405020304" pitchFamily="18" charset="0"/>
            </a:endParaRPr>
          </a:p>
          <a:p>
            <a:pPr marL="0" indent="0">
              <a:buNone/>
            </a:pPr>
            <a:r>
              <a:rPr lang="tr-TR" sz="1800" dirty="0" smtClean="0">
                <a:solidFill>
                  <a:srgbClr val="000000"/>
                </a:solidFill>
                <a:latin typeface="Times New Roman" panose="02020603050405020304" pitchFamily="18" charset="0"/>
              </a:rPr>
              <a:t>Saf </a:t>
            </a:r>
            <a:r>
              <a:rPr lang="tr-TR" sz="1800" dirty="0">
                <a:solidFill>
                  <a:srgbClr val="000000"/>
                </a:solidFill>
                <a:latin typeface="Times New Roman" panose="02020603050405020304" pitchFamily="18" charset="0"/>
              </a:rPr>
              <a:t>ses ortalaması olarak da adlandırılır. </a:t>
            </a:r>
            <a:endParaRPr lang="tr-TR" sz="1800" dirty="0" smtClean="0">
              <a:solidFill>
                <a:srgbClr val="000000"/>
              </a:solidFill>
              <a:latin typeface="Times New Roman" panose="02020603050405020304" pitchFamily="18" charset="0"/>
            </a:endParaRPr>
          </a:p>
          <a:p>
            <a:pPr marL="0" indent="0">
              <a:buNone/>
            </a:pPr>
            <a:r>
              <a:rPr lang="tr-TR" sz="1800" dirty="0" smtClean="0">
                <a:solidFill>
                  <a:srgbClr val="000000"/>
                </a:solidFill>
                <a:latin typeface="Times New Roman" panose="02020603050405020304" pitchFamily="18" charset="0"/>
              </a:rPr>
              <a:t>Bu </a:t>
            </a:r>
            <a:r>
              <a:rPr lang="tr-TR" sz="1800" dirty="0">
                <a:solidFill>
                  <a:srgbClr val="000000"/>
                </a:solidFill>
                <a:latin typeface="Times New Roman" panose="02020603050405020304" pitchFamily="18" charset="0"/>
              </a:rPr>
              <a:t>frekansların tercih edilme nedeni; günlük yaşamda kullandığımız konuşma seslerinin, daha çok bu frekanslar içinde yer almasıdır. </a:t>
            </a:r>
            <a:endParaRPr lang="tr-TR" sz="1800" dirty="0" smtClean="0">
              <a:solidFill>
                <a:srgbClr val="000000"/>
              </a:solidFill>
              <a:latin typeface="Times New Roman" panose="02020603050405020304" pitchFamily="18" charset="0"/>
            </a:endParaRPr>
          </a:p>
          <a:p>
            <a:pPr marL="0" indent="0">
              <a:buNone/>
            </a:pPr>
            <a:r>
              <a:rPr lang="tr-TR" sz="1800" dirty="0" smtClean="0">
                <a:solidFill>
                  <a:srgbClr val="000000"/>
                </a:solidFill>
                <a:latin typeface="Times New Roman" panose="02020603050405020304" pitchFamily="18" charset="0"/>
              </a:rPr>
              <a:t>Elde </a:t>
            </a:r>
            <a:r>
              <a:rPr lang="tr-TR" sz="1800" dirty="0">
                <a:solidFill>
                  <a:srgbClr val="000000"/>
                </a:solidFill>
                <a:latin typeface="Times New Roman" panose="02020603050405020304" pitchFamily="18" charset="0"/>
              </a:rPr>
              <a:t>edilen saf ses ortalaması değeri işitme kaybının derecesini belirlemektedir </a:t>
            </a:r>
          </a:p>
          <a:p>
            <a:endParaRPr lang="tr-TR" dirty="0"/>
          </a:p>
        </p:txBody>
      </p:sp>
      <p:pic>
        <p:nvPicPr>
          <p:cNvPr id="7"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78660" y="1855657"/>
            <a:ext cx="3797300" cy="3200400"/>
          </a:xfrm>
          <a:prstGeom prst="rect">
            <a:avLst/>
          </a:prstGeom>
        </p:spPr>
      </p:pic>
    </p:spTree>
    <p:extLst>
      <p:ext uri="{BB962C8B-B14F-4D97-AF65-F5344CB8AC3E}">
        <p14:creationId xmlns:p14="http://schemas.microsoft.com/office/powerpoint/2010/main" val="1053035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Konuşma Testleri</a:t>
            </a:r>
            <a:endParaRPr lang="tr-TR" b="1" dirty="0"/>
          </a:p>
        </p:txBody>
      </p:sp>
      <p:sp>
        <p:nvSpPr>
          <p:cNvPr id="3" name="İçerik Yer Tutucusu 2"/>
          <p:cNvSpPr>
            <a:spLocks noGrp="1"/>
          </p:cNvSpPr>
          <p:nvPr>
            <p:ph sz="half" idx="1"/>
          </p:nvPr>
        </p:nvSpPr>
        <p:spPr/>
        <p:txBody>
          <a:bodyPr/>
          <a:lstStyle/>
          <a:p>
            <a:pPr lvl="0" algn="just"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İnsan sesini </a:t>
            </a:r>
            <a:r>
              <a:rPr lang="tr-TR" sz="2000" dirty="0" err="1">
                <a:solidFill>
                  <a:prstClr val="black"/>
                </a:solidFill>
                <a:latin typeface="Times New Roman" panose="02020603050405020304" pitchFamily="18" charset="0"/>
                <a:cs typeface="Times New Roman" panose="02020603050405020304" pitchFamily="18" charset="0"/>
              </a:rPr>
              <a:t>stimülüs</a:t>
            </a:r>
            <a:r>
              <a:rPr lang="tr-TR" sz="2000" dirty="0">
                <a:solidFill>
                  <a:prstClr val="black"/>
                </a:solidFill>
                <a:latin typeface="Times New Roman" panose="02020603050405020304" pitchFamily="18" charset="0"/>
                <a:cs typeface="Times New Roman" panose="02020603050405020304" pitchFamily="18" charset="0"/>
              </a:rPr>
              <a:t> olarak kullanarak, bu yolla </a:t>
            </a:r>
            <a:r>
              <a:rPr lang="tr-TR" sz="2000" dirty="0" err="1">
                <a:solidFill>
                  <a:prstClr val="black"/>
                </a:solidFill>
                <a:latin typeface="Times New Roman" panose="02020603050405020304" pitchFamily="18" charset="0"/>
                <a:cs typeface="Times New Roman" panose="02020603050405020304" pitchFamily="18" charset="0"/>
              </a:rPr>
              <a:t>odyometrik</a:t>
            </a:r>
            <a:r>
              <a:rPr lang="tr-TR" sz="2000" dirty="0">
                <a:solidFill>
                  <a:prstClr val="black"/>
                </a:solidFill>
                <a:latin typeface="Times New Roman" panose="02020603050405020304" pitchFamily="18" charset="0"/>
                <a:cs typeface="Times New Roman" panose="02020603050405020304" pitchFamily="18" charset="0"/>
              </a:rPr>
              <a:t> değerlendirme yapmaya yarayan teste Konuşma (Speech) </a:t>
            </a:r>
            <a:r>
              <a:rPr lang="tr-TR" sz="2000" dirty="0" err="1">
                <a:solidFill>
                  <a:prstClr val="black"/>
                </a:solidFill>
                <a:latin typeface="Times New Roman" panose="02020603050405020304" pitchFamily="18" charset="0"/>
                <a:cs typeface="Times New Roman" panose="02020603050405020304" pitchFamily="18" charset="0"/>
              </a:rPr>
              <a:t>Odyometrisi</a:t>
            </a:r>
            <a:r>
              <a:rPr lang="tr-TR" sz="2000" dirty="0">
                <a:solidFill>
                  <a:prstClr val="black"/>
                </a:solidFill>
                <a:latin typeface="Times New Roman" panose="02020603050405020304" pitchFamily="18" charset="0"/>
                <a:cs typeface="Times New Roman" panose="02020603050405020304" pitchFamily="18" charset="0"/>
              </a:rPr>
              <a:t> denir.</a:t>
            </a:r>
          </a:p>
          <a:p>
            <a:pPr lvl="0" algn="just"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Tonal sesler, </a:t>
            </a:r>
            <a:r>
              <a:rPr lang="tr-TR" sz="2000" dirty="0" err="1">
                <a:solidFill>
                  <a:prstClr val="black"/>
                </a:solidFill>
                <a:latin typeface="Times New Roman" panose="02020603050405020304" pitchFamily="18" charset="0"/>
                <a:cs typeface="Times New Roman" panose="02020603050405020304" pitchFamily="18" charset="0"/>
              </a:rPr>
              <a:t>odyometride</a:t>
            </a:r>
            <a:r>
              <a:rPr lang="tr-TR" sz="2000" dirty="0">
                <a:solidFill>
                  <a:prstClr val="black"/>
                </a:solidFill>
                <a:latin typeface="Times New Roman" panose="02020603050405020304" pitchFamily="18" charset="0"/>
                <a:cs typeface="Times New Roman" panose="02020603050405020304" pitchFamily="18" charset="0"/>
              </a:rPr>
              <a:t> yapay seslerdir ve doğada bulunmazlar. </a:t>
            </a:r>
            <a:endParaRPr lang="tr-TR" sz="2000" dirty="0" smtClean="0">
              <a:solidFill>
                <a:prstClr val="black"/>
              </a:solidFill>
              <a:latin typeface="Times New Roman" panose="02020603050405020304" pitchFamily="18" charset="0"/>
              <a:cs typeface="Times New Roman" panose="02020603050405020304" pitchFamily="18" charset="0"/>
            </a:endParaRPr>
          </a:p>
          <a:p>
            <a:pPr lvl="0" algn="just" fontAlgn="auto">
              <a:spcAft>
                <a:spcPts val="0"/>
              </a:spcAft>
              <a:buFont typeface="Arial" pitchFamily="34" charset="0"/>
              <a:buChar char="•"/>
            </a:pPr>
            <a:r>
              <a:rPr lang="tr-TR" sz="2000" dirty="0" smtClean="0">
                <a:solidFill>
                  <a:prstClr val="black"/>
                </a:solidFill>
                <a:latin typeface="Times New Roman" panose="02020603050405020304" pitchFamily="18" charset="0"/>
                <a:cs typeface="Times New Roman" panose="02020603050405020304" pitchFamily="18" charset="0"/>
              </a:rPr>
              <a:t>Kulağın </a:t>
            </a:r>
            <a:r>
              <a:rPr lang="tr-TR" sz="2000" dirty="0">
                <a:solidFill>
                  <a:prstClr val="black"/>
                </a:solidFill>
                <a:latin typeface="Times New Roman" panose="02020603050405020304" pitchFamily="18" charset="0"/>
                <a:cs typeface="Times New Roman" panose="02020603050405020304" pitchFamily="18" charset="0"/>
              </a:rPr>
              <a:t>ise en önemli görevi; insan sesini duymak ve onu değerlendirmektir. </a:t>
            </a:r>
            <a:endParaRPr lang="tr-TR" sz="2000" dirty="0" smtClean="0">
              <a:solidFill>
                <a:prstClr val="black"/>
              </a:solidFill>
              <a:latin typeface="Times New Roman" panose="02020603050405020304" pitchFamily="18" charset="0"/>
              <a:cs typeface="Times New Roman" panose="02020603050405020304" pitchFamily="18" charset="0"/>
            </a:endParaRPr>
          </a:p>
          <a:p>
            <a:pPr lvl="0" algn="just"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İ</a:t>
            </a:r>
            <a:r>
              <a:rPr lang="tr-TR" sz="2000" dirty="0" smtClean="0">
                <a:solidFill>
                  <a:prstClr val="black"/>
                </a:solidFill>
                <a:latin typeface="Times New Roman" panose="02020603050405020304" pitchFamily="18" charset="0"/>
                <a:cs typeface="Times New Roman" panose="02020603050405020304" pitchFamily="18" charset="0"/>
              </a:rPr>
              <a:t>nsan </a:t>
            </a:r>
            <a:r>
              <a:rPr lang="tr-TR" sz="2000" dirty="0">
                <a:solidFill>
                  <a:prstClr val="black"/>
                </a:solidFill>
                <a:latin typeface="Times New Roman" panose="02020603050405020304" pitchFamily="18" charset="0"/>
                <a:cs typeface="Times New Roman" panose="02020603050405020304" pitchFamily="18" charset="0"/>
              </a:rPr>
              <a:t>sesini sonar </a:t>
            </a:r>
            <a:r>
              <a:rPr lang="tr-TR" sz="2000" dirty="0" err="1">
                <a:solidFill>
                  <a:prstClr val="black"/>
                </a:solidFill>
                <a:latin typeface="Times New Roman" panose="02020603050405020304" pitchFamily="18" charset="0"/>
                <a:cs typeface="Times New Roman" panose="02020603050405020304" pitchFamily="18" charset="0"/>
              </a:rPr>
              <a:t>stimülüs</a:t>
            </a:r>
            <a:r>
              <a:rPr lang="tr-TR" sz="2000" dirty="0">
                <a:solidFill>
                  <a:prstClr val="black"/>
                </a:solidFill>
                <a:latin typeface="Times New Roman" panose="02020603050405020304" pitchFamily="18" charset="0"/>
                <a:cs typeface="Times New Roman" panose="02020603050405020304" pitchFamily="18" charset="0"/>
              </a:rPr>
              <a:t>  olarak kullanmak ve insan sesi karşısında kulağın durumunu saptamak, işitmesi ölçülen kişinin  kulağının fonksiyonu hakkında gerçek bilgi verir. </a:t>
            </a:r>
          </a:p>
          <a:p>
            <a:endParaRPr lang="tr-TR" dirty="0"/>
          </a:p>
        </p:txBody>
      </p:sp>
      <p:sp>
        <p:nvSpPr>
          <p:cNvPr id="4" name="İçerik Yer Tutucusu 3"/>
          <p:cNvSpPr>
            <a:spLocks noGrp="1"/>
          </p:cNvSpPr>
          <p:nvPr>
            <p:ph sz="half" idx="2"/>
          </p:nvPr>
        </p:nvSpPr>
        <p:spPr/>
        <p:txBody>
          <a:bodyPr/>
          <a:lstStyle/>
          <a:p>
            <a:pPr lvl="0"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Konuşmayı Alma Eşiği (Speech </a:t>
            </a:r>
            <a:r>
              <a:rPr lang="tr-TR" sz="2000" dirty="0" err="1">
                <a:solidFill>
                  <a:prstClr val="black"/>
                </a:solidFill>
                <a:latin typeface="Times New Roman" panose="02020603050405020304" pitchFamily="18" charset="0"/>
                <a:cs typeface="Times New Roman" panose="02020603050405020304" pitchFamily="18" charset="0"/>
              </a:rPr>
              <a:t>reception</a:t>
            </a:r>
            <a:r>
              <a:rPr lang="tr-TR" sz="2000" dirty="0">
                <a:solidFill>
                  <a:prstClr val="black"/>
                </a:solidFill>
                <a:latin typeface="Times New Roman" panose="02020603050405020304" pitchFamily="18" charset="0"/>
                <a:cs typeface="Times New Roman" panose="02020603050405020304" pitchFamily="18" charset="0"/>
              </a:rPr>
              <a:t> </a:t>
            </a:r>
            <a:r>
              <a:rPr lang="tr-TR" sz="2000" dirty="0" err="1">
                <a:solidFill>
                  <a:prstClr val="black"/>
                </a:solidFill>
                <a:latin typeface="Times New Roman" panose="02020603050405020304" pitchFamily="18" charset="0"/>
                <a:cs typeface="Times New Roman" panose="02020603050405020304" pitchFamily="18" charset="0"/>
              </a:rPr>
              <a:t>thereshold</a:t>
            </a:r>
            <a:r>
              <a:rPr lang="tr-TR" sz="2000" dirty="0">
                <a:solidFill>
                  <a:prstClr val="black"/>
                </a:solidFill>
                <a:latin typeface="Times New Roman" panose="02020603050405020304" pitchFamily="18" charset="0"/>
                <a:cs typeface="Times New Roman" panose="02020603050405020304" pitchFamily="18" charset="0"/>
              </a:rPr>
              <a:t>-SRT</a:t>
            </a:r>
            <a:r>
              <a:rPr lang="tr-TR" sz="2000" dirty="0" smtClean="0">
                <a:solidFill>
                  <a:prstClr val="black"/>
                </a:solidFill>
                <a:latin typeface="Times New Roman" panose="02020603050405020304" pitchFamily="18" charset="0"/>
                <a:cs typeface="Times New Roman" panose="02020603050405020304" pitchFamily="18" charset="0"/>
              </a:rPr>
              <a:t>)</a:t>
            </a:r>
          </a:p>
          <a:p>
            <a:pPr lvl="0" fontAlgn="auto">
              <a:spcAft>
                <a:spcPts val="0"/>
              </a:spcAft>
              <a:buFont typeface="Arial" pitchFamily="34" charset="0"/>
              <a:buChar char="•"/>
            </a:pPr>
            <a:r>
              <a:rPr lang="en-US" sz="2000" dirty="0">
                <a:solidFill>
                  <a:prstClr val="black"/>
                </a:solidFill>
                <a:latin typeface="Times New Roman" panose="02020603050405020304" pitchFamily="18" charset="0"/>
                <a:cs typeface="Times New Roman" panose="02020603050405020304" pitchFamily="18" charset="0"/>
              </a:rPr>
              <a:t>Konuşmayı </a:t>
            </a:r>
            <a:r>
              <a:rPr lang="en-US" sz="2000" dirty="0" err="1">
                <a:solidFill>
                  <a:prstClr val="black"/>
                </a:solidFill>
                <a:latin typeface="Times New Roman" panose="02020603050405020304" pitchFamily="18" charset="0"/>
                <a:cs typeface="Times New Roman" panose="02020603050405020304" pitchFamily="18" charset="0"/>
              </a:rPr>
              <a:t>Farketme</a:t>
            </a:r>
            <a:r>
              <a:rPr lang="en-US" sz="2000" dirty="0">
                <a:solidFill>
                  <a:prstClr val="black"/>
                </a:solidFill>
                <a:latin typeface="Times New Roman" panose="02020603050405020304" pitchFamily="18" charset="0"/>
                <a:cs typeface="Times New Roman" panose="02020603050405020304" pitchFamily="18" charset="0"/>
              </a:rPr>
              <a:t> </a:t>
            </a:r>
            <a:r>
              <a:rPr lang="en-US" sz="2000" dirty="0" err="1">
                <a:solidFill>
                  <a:prstClr val="black"/>
                </a:solidFill>
                <a:latin typeface="Times New Roman" panose="02020603050405020304" pitchFamily="18" charset="0"/>
                <a:cs typeface="Times New Roman" panose="02020603050405020304" pitchFamily="18" charset="0"/>
              </a:rPr>
              <a:t>Eşiği</a:t>
            </a:r>
            <a:r>
              <a:rPr lang="en-US" sz="2000" dirty="0">
                <a:solidFill>
                  <a:prstClr val="black"/>
                </a:solidFill>
                <a:latin typeface="Times New Roman" panose="02020603050405020304" pitchFamily="18" charset="0"/>
                <a:cs typeface="Times New Roman" panose="02020603050405020304" pitchFamily="18" charset="0"/>
              </a:rPr>
              <a:t> </a:t>
            </a:r>
            <a:r>
              <a:rPr lang="en-US" sz="2000" dirty="0" smtClean="0">
                <a:solidFill>
                  <a:prstClr val="black"/>
                </a:solidFill>
                <a:latin typeface="Times New Roman" panose="02020603050405020304" pitchFamily="18" charset="0"/>
                <a:cs typeface="Times New Roman" panose="02020603050405020304" pitchFamily="18" charset="0"/>
              </a:rPr>
              <a:t>(</a:t>
            </a:r>
            <a:r>
              <a:rPr lang="tr-TR" sz="2000" dirty="0" smtClean="0">
                <a:solidFill>
                  <a:prstClr val="black"/>
                </a:solidFill>
                <a:latin typeface="Times New Roman" panose="02020603050405020304" pitchFamily="18" charset="0"/>
                <a:cs typeface="Times New Roman" panose="02020603050405020304" pitchFamily="18" charset="0"/>
              </a:rPr>
              <a:t>S</a:t>
            </a:r>
            <a:r>
              <a:rPr lang="en-US" sz="2000" dirty="0" err="1" smtClean="0">
                <a:solidFill>
                  <a:prstClr val="black"/>
                </a:solidFill>
                <a:latin typeface="Times New Roman" panose="02020603050405020304" pitchFamily="18" charset="0"/>
                <a:cs typeface="Times New Roman" panose="02020603050405020304" pitchFamily="18" charset="0"/>
              </a:rPr>
              <a:t>peech</a:t>
            </a:r>
            <a:r>
              <a:rPr lang="en-US" sz="2000" dirty="0" smtClean="0">
                <a:solidFill>
                  <a:prstClr val="black"/>
                </a:solidFill>
                <a:latin typeface="Times New Roman" panose="02020603050405020304" pitchFamily="18" charset="0"/>
                <a:cs typeface="Times New Roman" panose="02020603050405020304" pitchFamily="18" charset="0"/>
              </a:rPr>
              <a:t> Awareness Threshold</a:t>
            </a:r>
            <a:r>
              <a:rPr lang="tr-TR" sz="2000" dirty="0" smtClean="0">
                <a:solidFill>
                  <a:prstClr val="black"/>
                </a:solidFill>
                <a:latin typeface="Times New Roman" panose="02020603050405020304" pitchFamily="18" charset="0"/>
                <a:cs typeface="Times New Roman" panose="02020603050405020304" pitchFamily="18" charset="0"/>
              </a:rPr>
              <a:t>-SAT</a:t>
            </a:r>
            <a:r>
              <a:rPr lang="en-US" sz="2000" dirty="0" smtClean="0">
                <a:solidFill>
                  <a:prstClr val="black"/>
                </a:solidFill>
                <a:latin typeface="Times New Roman" panose="02020603050405020304" pitchFamily="18" charset="0"/>
                <a:cs typeface="Times New Roman" panose="02020603050405020304" pitchFamily="18" charset="0"/>
              </a:rPr>
              <a:t>)</a:t>
            </a:r>
            <a:endParaRPr lang="tr-TR" sz="2000" dirty="0" smtClean="0">
              <a:solidFill>
                <a:prstClr val="black"/>
              </a:solidFill>
              <a:latin typeface="Times New Roman" panose="02020603050405020304" pitchFamily="18" charset="0"/>
              <a:cs typeface="Times New Roman" panose="02020603050405020304" pitchFamily="18" charset="0"/>
            </a:endParaRPr>
          </a:p>
          <a:p>
            <a:pPr lvl="0" fontAlgn="auto">
              <a:spcAft>
                <a:spcPts val="0"/>
              </a:spcAft>
              <a:buFont typeface="Arial" pitchFamily="34" charset="0"/>
              <a:buChar char="•"/>
            </a:pPr>
            <a:r>
              <a:rPr lang="tr-TR" sz="2000" dirty="0" smtClean="0">
                <a:solidFill>
                  <a:prstClr val="black"/>
                </a:solidFill>
                <a:latin typeface="Times New Roman" panose="02020603050405020304" pitchFamily="18" charset="0"/>
                <a:cs typeface="Times New Roman" panose="02020603050405020304" pitchFamily="18" charset="0"/>
              </a:rPr>
              <a:t>Konuşmayı </a:t>
            </a:r>
            <a:r>
              <a:rPr lang="tr-TR" sz="2000" dirty="0">
                <a:solidFill>
                  <a:prstClr val="black"/>
                </a:solidFill>
                <a:latin typeface="Times New Roman" panose="02020603050405020304" pitchFamily="18" charset="0"/>
                <a:cs typeface="Times New Roman" panose="02020603050405020304" pitchFamily="18" charset="0"/>
              </a:rPr>
              <a:t>Ayırt Etme (Speech </a:t>
            </a:r>
            <a:r>
              <a:rPr lang="tr-TR" sz="2000" dirty="0" err="1">
                <a:solidFill>
                  <a:prstClr val="black"/>
                </a:solidFill>
                <a:latin typeface="Times New Roman" panose="02020603050405020304" pitchFamily="18" charset="0"/>
                <a:cs typeface="Times New Roman" panose="02020603050405020304" pitchFamily="18" charset="0"/>
              </a:rPr>
              <a:t>Discrimination</a:t>
            </a:r>
            <a:r>
              <a:rPr lang="tr-TR" sz="2000" dirty="0">
                <a:solidFill>
                  <a:prstClr val="black"/>
                </a:solidFill>
                <a:latin typeface="Times New Roman" panose="02020603050405020304" pitchFamily="18" charset="0"/>
                <a:cs typeface="Times New Roman" panose="02020603050405020304" pitchFamily="18" charset="0"/>
              </a:rPr>
              <a:t> </a:t>
            </a:r>
            <a:r>
              <a:rPr lang="tr-TR" sz="2000" dirty="0" err="1" smtClean="0">
                <a:solidFill>
                  <a:prstClr val="black"/>
                </a:solidFill>
                <a:latin typeface="Times New Roman" panose="02020603050405020304" pitchFamily="18" charset="0"/>
                <a:cs typeface="Times New Roman" panose="02020603050405020304" pitchFamily="18" charset="0"/>
              </a:rPr>
              <a:t>Score</a:t>
            </a:r>
            <a:r>
              <a:rPr lang="tr-TR" sz="2000" dirty="0" smtClean="0">
                <a:solidFill>
                  <a:prstClr val="black"/>
                </a:solidFill>
                <a:latin typeface="Times New Roman" panose="02020603050405020304" pitchFamily="18" charset="0"/>
                <a:cs typeface="Times New Roman" panose="02020603050405020304" pitchFamily="18" charset="0"/>
              </a:rPr>
              <a:t>-SDS</a:t>
            </a:r>
            <a:r>
              <a:rPr lang="tr-TR" sz="2000" dirty="0">
                <a:solidFill>
                  <a:prstClr val="black"/>
                </a:solidFill>
                <a:latin typeface="Times New Roman" panose="02020603050405020304" pitchFamily="18" charset="0"/>
                <a:cs typeface="Times New Roman" panose="02020603050405020304" pitchFamily="18" charset="0"/>
              </a:rPr>
              <a:t>)</a:t>
            </a:r>
          </a:p>
          <a:p>
            <a:pPr lvl="0"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En Rahat Dinleme Eşiği (</a:t>
            </a:r>
            <a:r>
              <a:rPr lang="tr-TR" sz="2000" dirty="0" err="1">
                <a:solidFill>
                  <a:prstClr val="black"/>
                </a:solidFill>
                <a:latin typeface="Times New Roman" panose="02020603050405020304" pitchFamily="18" charset="0"/>
                <a:cs typeface="Times New Roman" panose="02020603050405020304" pitchFamily="18" charset="0"/>
              </a:rPr>
              <a:t>Most</a:t>
            </a:r>
            <a:r>
              <a:rPr lang="tr-TR" sz="2000" dirty="0">
                <a:solidFill>
                  <a:prstClr val="black"/>
                </a:solidFill>
                <a:latin typeface="Times New Roman" panose="02020603050405020304" pitchFamily="18" charset="0"/>
                <a:cs typeface="Times New Roman" panose="02020603050405020304" pitchFamily="18" charset="0"/>
              </a:rPr>
              <a:t> </a:t>
            </a:r>
            <a:r>
              <a:rPr lang="tr-TR" sz="2000" dirty="0" err="1">
                <a:solidFill>
                  <a:prstClr val="black"/>
                </a:solidFill>
                <a:latin typeface="Times New Roman" panose="02020603050405020304" pitchFamily="18" charset="0"/>
                <a:cs typeface="Times New Roman" panose="02020603050405020304" pitchFamily="18" charset="0"/>
              </a:rPr>
              <a:t>Comfortable</a:t>
            </a:r>
            <a:r>
              <a:rPr lang="tr-TR" sz="2000" dirty="0">
                <a:solidFill>
                  <a:prstClr val="black"/>
                </a:solidFill>
                <a:latin typeface="Times New Roman" panose="02020603050405020304" pitchFamily="18" charset="0"/>
                <a:cs typeface="Times New Roman" panose="02020603050405020304" pitchFamily="18" charset="0"/>
              </a:rPr>
              <a:t> </a:t>
            </a:r>
            <a:r>
              <a:rPr lang="tr-TR" sz="2000" dirty="0" err="1" smtClean="0">
                <a:solidFill>
                  <a:prstClr val="black"/>
                </a:solidFill>
                <a:latin typeface="Times New Roman" panose="02020603050405020304" pitchFamily="18" charset="0"/>
                <a:cs typeface="Times New Roman" panose="02020603050405020304" pitchFamily="18" charset="0"/>
              </a:rPr>
              <a:t>Loudness</a:t>
            </a:r>
            <a:r>
              <a:rPr lang="tr-TR" sz="2000" dirty="0" smtClean="0">
                <a:solidFill>
                  <a:prstClr val="black"/>
                </a:solidFill>
                <a:latin typeface="Times New Roman" panose="02020603050405020304" pitchFamily="18" charset="0"/>
                <a:cs typeface="Times New Roman" panose="02020603050405020304" pitchFamily="18" charset="0"/>
              </a:rPr>
              <a:t>-MCL</a:t>
            </a:r>
            <a:r>
              <a:rPr lang="tr-TR" sz="2000" dirty="0">
                <a:solidFill>
                  <a:prstClr val="black"/>
                </a:solidFill>
                <a:latin typeface="Times New Roman" panose="02020603050405020304" pitchFamily="18" charset="0"/>
                <a:cs typeface="Times New Roman" panose="02020603050405020304" pitchFamily="18" charset="0"/>
              </a:rPr>
              <a:t>)</a:t>
            </a:r>
          </a:p>
          <a:p>
            <a:pPr lvl="0" fontAlgn="auto">
              <a:spcAft>
                <a:spcPts val="0"/>
              </a:spcAft>
              <a:buFont typeface="Arial" pitchFamily="34" charset="0"/>
              <a:buChar char="•"/>
            </a:pPr>
            <a:r>
              <a:rPr lang="tr-TR" sz="2000" dirty="0">
                <a:solidFill>
                  <a:prstClr val="black"/>
                </a:solidFill>
                <a:latin typeface="Times New Roman" panose="02020603050405020304" pitchFamily="18" charset="0"/>
                <a:cs typeface="Times New Roman" panose="02020603050405020304" pitchFamily="18" charset="0"/>
              </a:rPr>
              <a:t>Rahatsız Edici Seviye (</a:t>
            </a:r>
            <a:r>
              <a:rPr lang="tr-TR" sz="2000" dirty="0" err="1">
                <a:solidFill>
                  <a:prstClr val="black"/>
                </a:solidFill>
                <a:latin typeface="Times New Roman" panose="02020603050405020304" pitchFamily="18" charset="0"/>
                <a:cs typeface="Times New Roman" panose="02020603050405020304" pitchFamily="18" charset="0"/>
              </a:rPr>
              <a:t>Uncomfortable</a:t>
            </a:r>
            <a:r>
              <a:rPr lang="tr-TR" sz="2000" dirty="0">
                <a:solidFill>
                  <a:prstClr val="black"/>
                </a:solidFill>
                <a:latin typeface="Times New Roman" panose="02020603050405020304" pitchFamily="18" charset="0"/>
                <a:cs typeface="Times New Roman" panose="02020603050405020304" pitchFamily="18" charset="0"/>
              </a:rPr>
              <a:t> </a:t>
            </a:r>
            <a:r>
              <a:rPr lang="tr-TR" sz="2000" dirty="0" smtClean="0">
                <a:solidFill>
                  <a:prstClr val="black"/>
                </a:solidFill>
                <a:latin typeface="Times New Roman" panose="02020603050405020304" pitchFamily="18" charset="0"/>
                <a:cs typeface="Times New Roman" panose="02020603050405020304" pitchFamily="18" charset="0"/>
              </a:rPr>
              <a:t>Level-UCL</a:t>
            </a:r>
            <a:r>
              <a:rPr lang="tr-TR" sz="2000" dirty="0">
                <a:solidFill>
                  <a:prstClr val="black"/>
                </a:solidFill>
                <a:latin typeface="Times New Roman" panose="02020603050405020304" pitchFamily="18"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414965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smtClean="0">
                <a:latin typeface="Times New Roman" panose="02020603050405020304" pitchFamily="18" charset="0"/>
                <a:cs typeface="Times New Roman" panose="02020603050405020304" pitchFamily="18" charset="0"/>
              </a:rPr>
              <a:t/>
            </a:r>
            <a:br>
              <a:rPr lang="tr-TR" sz="3600"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Konuşmayı </a:t>
            </a:r>
            <a:r>
              <a:rPr lang="en-US" sz="3600" b="1" dirty="0">
                <a:latin typeface="Times New Roman" panose="02020603050405020304" pitchFamily="18" charset="0"/>
                <a:cs typeface="Times New Roman" panose="02020603050405020304" pitchFamily="18" charset="0"/>
              </a:rPr>
              <a:t>Alma </a:t>
            </a:r>
            <a:r>
              <a:rPr lang="en-US" sz="3600" b="1" dirty="0" err="1">
                <a:latin typeface="Times New Roman" panose="02020603050405020304" pitchFamily="18" charset="0"/>
                <a:cs typeface="Times New Roman" panose="02020603050405020304" pitchFamily="18" charset="0"/>
              </a:rPr>
              <a:t>Eşiği</a:t>
            </a:r>
            <a:r>
              <a:rPr lang="en-US" sz="3600" b="1" dirty="0">
                <a:latin typeface="Times New Roman" panose="02020603050405020304" pitchFamily="18" charset="0"/>
                <a:cs typeface="Times New Roman" panose="02020603050405020304" pitchFamily="18" charset="0"/>
              </a:rPr>
              <a:t> (Speech reception </a:t>
            </a:r>
            <a:r>
              <a:rPr lang="en-US" sz="3600" b="1" dirty="0" err="1">
                <a:latin typeface="Times New Roman" panose="02020603050405020304" pitchFamily="18" charset="0"/>
                <a:cs typeface="Times New Roman" panose="02020603050405020304" pitchFamily="18" charset="0"/>
              </a:rPr>
              <a:t>thereshold</a:t>
            </a:r>
            <a:r>
              <a:rPr lang="en-US" sz="3600" b="1" dirty="0">
                <a:latin typeface="Times New Roman" panose="02020603050405020304" pitchFamily="18" charset="0"/>
                <a:cs typeface="Times New Roman" panose="02020603050405020304" pitchFamily="18" charset="0"/>
              </a:rPr>
              <a:t>-SRT)</a:t>
            </a:r>
            <a:r>
              <a:rPr lang="en-US" dirty="0"/>
              <a:t/>
            </a:r>
            <a:br>
              <a:rPr lang="en-US" dirty="0"/>
            </a:br>
            <a:endParaRPr lang="tr-TR" dirty="0"/>
          </a:p>
        </p:txBody>
      </p:sp>
      <p:sp>
        <p:nvSpPr>
          <p:cNvPr id="3" name="İçerik Yer Tutucusu 2"/>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PTA </a:t>
            </a:r>
            <a:r>
              <a:rPr lang="tr-TR" sz="2000" dirty="0">
                <a:latin typeface="Times New Roman" panose="02020603050405020304" pitchFamily="18" charset="0"/>
                <a:cs typeface="Times New Roman" panose="02020603050405020304" pitchFamily="18" charset="0"/>
              </a:rPr>
              <a:t>ile </a:t>
            </a:r>
            <a:r>
              <a:rPr lang="tr-TR" sz="2000" dirty="0" smtClean="0">
                <a:latin typeface="Times New Roman" panose="02020603050405020304" pitchFamily="18" charset="0"/>
                <a:cs typeface="Times New Roman" panose="02020603050405020304" pitchFamily="18" charset="0"/>
              </a:rPr>
              <a:t>birbirinin </a:t>
            </a:r>
            <a:r>
              <a:rPr lang="tr-TR" sz="2000" dirty="0">
                <a:latin typeface="Times New Roman" panose="02020603050405020304" pitchFamily="18" charset="0"/>
                <a:cs typeface="Times New Roman" panose="02020603050405020304" pitchFamily="18" charset="0"/>
              </a:rPr>
              <a:t>sağlaması gibidir.</a:t>
            </a:r>
          </a:p>
          <a:p>
            <a:r>
              <a:rPr lang="tr-TR" sz="2000" dirty="0" smtClean="0">
                <a:latin typeface="Times New Roman" panose="02020603050405020304" pitchFamily="18" charset="0"/>
                <a:cs typeface="Times New Roman" panose="02020603050405020304" pitchFamily="18" charset="0"/>
              </a:rPr>
              <a:t>Hastanın </a:t>
            </a:r>
            <a:r>
              <a:rPr lang="tr-TR" sz="2000" dirty="0">
                <a:latin typeface="Times New Roman" panose="02020603050405020304" pitchFamily="18" charset="0"/>
                <a:cs typeface="Times New Roman" panose="02020603050405020304" pitchFamily="18" charset="0"/>
              </a:rPr>
              <a:t>konuşmayı duyup anlayabildiği en düşük ses seviyesidir.</a:t>
            </a:r>
          </a:p>
          <a:p>
            <a:r>
              <a:rPr lang="tr-TR" sz="2000" dirty="0" smtClean="0">
                <a:latin typeface="Times New Roman" panose="02020603050405020304" pitchFamily="18" charset="0"/>
                <a:cs typeface="Times New Roman" panose="02020603050405020304" pitchFamily="18" charset="0"/>
              </a:rPr>
              <a:t>3 </a:t>
            </a:r>
            <a:r>
              <a:rPr lang="tr-TR" sz="2000" dirty="0">
                <a:latin typeface="Times New Roman" panose="02020603050405020304" pitchFamily="18" charset="0"/>
                <a:cs typeface="Times New Roman" panose="02020603050405020304" pitchFamily="18" charset="0"/>
              </a:rPr>
              <a:t>heceli fonetik dengeli kelimeler uyaran olarak kullanılır.</a:t>
            </a:r>
          </a:p>
          <a:p>
            <a:r>
              <a:rPr lang="tr-TR" sz="2000" dirty="0" err="1" smtClean="0">
                <a:latin typeface="Times New Roman" panose="02020603050405020304" pitchFamily="18" charset="0"/>
                <a:cs typeface="Times New Roman" panose="02020603050405020304" pitchFamily="18" charset="0"/>
              </a:rPr>
              <a:t>Descending</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metot ile testin uygulanması tercih edilir.</a:t>
            </a:r>
          </a:p>
          <a:p>
            <a:r>
              <a:rPr lang="tr-TR" sz="2000" dirty="0" smtClean="0">
                <a:latin typeface="Times New Roman" panose="02020603050405020304" pitchFamily="18" charset="0"/>
                <a:cs typeface="Times New Roman" panose="02020603050405020304" pitchFamily="18" charset="0"/>
              </a:rPr>
              <a:t>5 </a:t>
            </a:r>
            <a:r>
              <a:rPr lang="tr-TR" sz="2000" dirty="0">
                <a:latin typeface="Times New Roman" panose="02020603050405020304" pitchFamily="18" charset="0"/>
                <a:cs typeface="Times New Roman" panose="02020603050405020304" pitchFamily="18" charset="0"/>
              </a:rPr>
              <a:t>’te 3 doğru cevap eşik olarak kabul edilir.</a:t>
            </a:r>
          </a:p>
          <a:p>
            <a:r>
              <a:rPr lang="tr-TR" sz="2000" dirty="0" smtClean="0">
                <a:latin typeface="Times New Roman" panose="02020603050405020304" pitchFamily="18" charset="0"/>
                <a:cs typeface="Times New Roman" panose="02020603050405020304" pitchFamily="18" charset="0"/>
              </a:rPr>
              <a:t>PTA </a:t>
            </a:r>
            <a:r>
              <a:rPr lang="tr-TR" sz="2000" dirty="0">
                <a:latin typeface="Times New Roman" panose="02020603050405020304" pitchFamily="18" charset="0"/>
                <a:cs typeface="Times New Roman" panose="02020603050405020304" pitchFamily="18" charset="0"/>
              </a:rPr>
              <a:t>ile SRT arasında ±10 </a:t>
            </a:r>
            <a:r>
              <a:rPr lang="tr-TR" sz="2000" dirty="0" err="1">
                <a:latin typeface="Times New Roman" panose="02020603050405020304" pitchFamily="18" charset="0"/>
                <a:cs typeface="Times New Roman" panose="02020603050405020304" pitchFamily="18" charset="0"/>
              </a:rPr>
              <a:t>dB’lik</a:t>
            </a:r>
            <a:r>
              <a:rPr lang="tr-TR" sz="2000" dirty="0">
                <a:latin typeface="Times New Roman" panose="02020603050405020304" pitchFamily="18" charset="0"/>
                <a:cs typeface="Times New Roman" panose="02020603050405020304" pitchFamily="18" charset="0"/>
              </a:rPr>
              <a:t> uyum olmalıdır.</a:t>
            </a:r>
          </a:p>
        </p:txBody>
      </p:sp>
      <p:pic>
        <p:nvPicPr>
          <p:cNvPr id="5" name="İçerik Yer Tutucusu 4"/>
          <p:cNvPicPr>
            <a:picLocks noGrp="1" noChangeAspect="1"/>
          </p:cNvPicPr>
          <p:nvPr>
            <p:ph sz="half" idx="2"/>
          </p:nvPr>
        </p:nvPicPr>
        <p:blipFill>
          <a:blip r:embed="rId2"/>
          <a:stretch>
            <a:fillRect/>
          </a:stretch>
        </p:blipFill>
        <p:spPr>
          <a:xfrm>
            <a:off x="6513484" y="1872143"/>
            <a:ext cx="5384800" cy="2602163"/>
          </a:xfrm>
          <a:prstGeom prst="rect">
            <a:avLst/>
          </a:prstGeom>
        </p:spPr>
      </p:pic>
    </p:spTree>
    <p:extLst>
      <p:ext uri="{BB962C8B-B14F-4D97-AF65-F5344CB8AC3E}">
        <p14:creationId xmlns:p14="http://schemas.microsoft.com/office/powerpoint/2010/main" val="35701825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sz="3600" b="1" dirty="0">
                <a:latin typeface="Times New Roman" panose="02020603050405020304" pitchFamily="18" charset="0"/>
                <a:cs typeface="Times New Roman" panose="02020603050405020304" pitchFamily="18" charset="0"/>
              </a:rPr>
              <a:t>Konuşmayı </a:t>
            </a:r>
            <a:r>
              <a:rPr lang="en-US" sz="3600" b="1" dirty="0" err="1">
                <a:latin typeface="Times New Roman" panose="02020603050405020304" pitchFamily="18" charset="0"/>
                <a:cs typeface="Times New Roman" panose="02020603050405020304" pitchFamily="18" charset="0"/>
              </a:rPr>
              <a:t>Farketme</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Eşiği</a:t>
            </a:r>
            <a:r>
              <a:rPr lang="en-US" sz="3600" b="1" dirty="0">
                <a:latin typeface="Times New Roman" panose="02020603050405020304" pitchFamily="18" charset="0"/>
                <a:cs typeface="Times New Roman" panose="02020603050405020304" pitchFamily="18" charset="0"/>
              </a:rPr>
              <a:t> </a:t>
            </a:r>
            <a:r>
              <a:rPr lang="en-US" sz="3600" b="1" dirty="0" smtClean="0">
                <a:latin typeface="Times New Roman" panose="02020603050405020304" pitchFamily="18" charset="0"/>
                <a:cs typeface="Times New Roman" panose="02020603050405020304" pitchFamily="18" charset="0"/>
              </a:rPr>
              <a:t>(Speech Awareness Threshold</a:t>
            </a:r>
            <a:r>
              <a:rPr lang="tr-TR" sz="3600" b="1" dirty="0" smtClean="0">
                <a:latin typeface="Times New Roman" panose="02020603050405020304" pitchFamily="18" charset="0"/>
                <a:cs typeface="Times New Roman" panose="02020603050405020304" pitchFamily="18" charset="0"/>
              </a:rPr>
              <a:t>-SAT</a:t>
            </a:r>
            <a:r>
              <a:rPr lang="en-US" sz="3600" b="1" dirty="0" smtClean="0">
                <a:latin typeface="Times New Roman" panose="02020603050405020304" pitchFamily="18" charset="0"/>
                <a:cs typeface="Times New Roman" panose="02020603050405020304" pitchFamily="18" charset="0"/>
              </a:rPr>
              <a:t>)</a:t>
            </a:r>
            <a:endParaRPr lang="tr-TR" sz="36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Dinleyicinin </a:t>
            </a:r>
            <a:r>
              <a:rPr lang="tr-TR" sz="2000" dirty="0">
                <a:latin typeface="Times New Roman" panose="02020603050405020304" pitchFamily="18" charset="0"/>
                <a:cs typeface="Times New Roman" panose="02020603050405020304" pitchFamily="18" charset="0"/>
              </a:rPr>
              <a:t>konuşmanın %50’sinin varlığını </a:t>
            </a:r>
            <a:r>
              <a:rPr lang="tr-TR" sz="2000" dirty="0" err="1">
                <a:latin typeface="Times New Roman" panose="02020603050405020304" pitchFamily="18" charset="0"/>
                <a:cs typeface="Times New Roman" panose="02020603050405020304" pitchFamily="18" charset="0"/>
              </a:rPr>
              <a:t>farkedebildiği</a:t>
            </a:r>
            <a:r>
              <a:rPr lang="tr-TR" sz="2000" dirty="0">
                <a:latin typeface="Times New Roman" panose="02020603050405020304" pitchFamily="18" charset="0"/>
                <a:cs typeface="Times New Roman" panose="02020603050405020304" pitchFamily="18" charset="0"/>
              </a:rPr>
              <a:t> en düşük seviyedir.</a:t>
            </a:r>
          </a:p>
          <a:p>
            <a:r>
              <a:rPr lang="tr-TR" sz="2000" dirty="0" err="1" smtClean="0">
                <a:latin typeface="Times New Roman" panose="02020603050405020304" pitchFamily="18" charset="0"/>
                <a:cs typeface="Times New Roman" panose="02020603050405020304" pitchFamily="18" charset="0"/>
              </a:rPr>
              <a:t>SRT’nin</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elde edilemediği durumlarda kullanılır.</a:t>
            </a:r>
          </a:p>
          <a:p>
            <a:r>
              <a:rPr lang="tr-TR" sz="2000" dirty="0" smtClean="0">
                <a:latin typeface="Times New Roman" panose="02020603050405020304" pitchFamily="18" charset="0"/>
                <a:cs typeface="Times New Roman" panose="02020603050405020304" pitchFamily="18" charset="0"/>
              </a:rPr>
              <a:t>Bazı </a:t>
            </a:r>
            <a:r>
              <a:rPr lang="tr-TR" sz="2000" dirty="0">
                <a:latin typeface="Times New Roman" panose="02020603050405020304" pitchFamily="18" charset="0"/>
                <a:cs typeface="Times New Roman" panose="02020603050405020304" pitchFamily="18" charset="0"/>
              </a:rPr>
              <a:t>çok ileri ve ileri derece </a:t>
            </a:r>
            <a:r>
              <a:rPr lang="tr-TR" sz="2000" dirty="0" err="1">
                <a:latin typeface="Times New Roman" panose="02020603050405020304" pitchFamily="18" charset="0"/>
                <a:cs typeface="Times New Roman" panose="02020603050405020304" pitchFamily="18" charset="0"/>
              </a:rPr>
              <a:t>İK’da</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mental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retardasyonlu</a:t>
            </a:r>
            <a:r>
              <a:rPr lang="tr-TR" sz="2000" dirty="0">
                <a:latin typeface="Times New Roman" panose="02020603050405020304" pitchFamily="18" charset="0"/>
                <a:cs typeface="Times New Roman" panose="02020603050405020304" pitchFamily="18" charset="0"/>
              </a:rPr>
              <a:t> hastalarda ya da test edilemeyen küçük çocukların değerlendirilmesinde kullanılır.</a:t>
            </a:r>
          </a:p>
        </p:txBody>
      </p:sp>
      <p:pic>
        <p:nvPicPr>
          <p:cNvPr id="5" name="İçerik Yer Tutucus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982690" y="1858255"/>
            <a:ext cx="4383579" cy="2465763"/>
          </a:xfrm>
        </p:spPr>
      </p:pic>
    </p:spTree>
    <p:extLst>
      <p:ext uri="{BB962C8B-B14F-4D97-AF65-F5344CB8AC3E}">
        <p14:creationId xmlns:p14="http://schemas.microsoft.com/office/powerpoint/2010/main" val="32590503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600" b="1" dirty="0" smtClean="0">
                <a:latin typeface="Times New Roman" panose="02020603050405020304" pitchFamily="18" charset="0"/>
                <a:cs typeface="Times New Roman" panose="02020603050405020304" pitchFamily="18" charset="0"/>
              </a:rPr>
              <a:t>Konuşmayı </a:t>
            </a:r>
            <a:r>
              <a:rPr lang="tr-TR" sz="3600" b="1" dirty="0">
                <a:latin typeface="Times New Roman" panose="02020603050405020304" pitchFamily="18" charset="0"/>
                <a:cs typeface="Times New Roman" panose="02020603050405020304" pitchFamily="18" charset="0"/>
              </a:rPr>
              <a:t>Ayırt Etme (Speech </a:t>
            </a:r>
            <a:r>
              <a:rPr lang="tr-TR" sz="3600" b="1" dirty="0" err="1">
                <a:latin typeface="Times New Roman" panose="02020603050405020304" pitchFamily="18" charset="0"/>
                <a:cs typeface="Times New Roman" panose="02020603050405020304" pitchFamily="18" charset="0"/>
              </a:rPr>
              <a:t>Discrimination</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Score</a:t>
            </a:r>
            <a:r>
              <a:rPr lang="tr-TR" sz="3600" b="1" dirty="0">
                <a:latin typeface="Times New Roman" panose="02020603050405020304" pitchFamily="18" charset="0"/>
                <a:cs typeface="Times New Roman" panose="02020603050405020304" pitchFamily="18" charset="0"/>
              </a:rPr>
              <a:t>-SDS)</a:t>
            </a:r>
            <a:r>
              <a:rPr lang="tr-TR" dirty="0"/>
              <a:t/>
            </a:r>
            <a:br>
              <a:rPr lang="tr-TR" dirty="0"/>
            </a:br>
            <a:endParaRPr lang="tr-TR" dirty="0"/>
          </a:p>
        </p:txBody>
      </p:sp>
      <p:sp>
        <p:nvSpPr>
          <p:cNvPr id="3" name="İçerik Yer Tutucusu 2"/>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SD </a:t>
            </a:r>
            <a:r>
              <a:rPr lang="tr-TR" sz="2000" dirty="0">
                <a:latin typeface="Times New Roman" panose="02020603050405020304" pitchFamily="18" charset="0"/>
                <a:cs typeface="Times New Roman" panose="02020603050405020304" pitchFamily="18" charset="0"/>
              </a:rPr>
              <a:t>testi eşik üstünde yapılır.</a:t>
            </a:r>
          </a:p>
          <a:p>
            <a:r>
              <a:rPr lang="tr-TR" sz="2000" dirty="0" smtClean="0">
                <a:latin typeface="Times New Roman" panose="02020603050405020304" pitchFamily="18" charset="0"/>
                <a:cs typeface="Times New Roman" panose="02020603050405020304" pitchFamily="18" charset="0"/>
              </a:rPr>
              <a:t>İşitme </a:t>
            </a:r>
            <a:r>
              <a:rPr lang="tr-TR" sz="2000" dirty="0">
                <a:latin typeface="Times New Roman" panose="02020603050405020304" pitchFamily="18" charset="0"/>
                <a:cs typeface="Times New Roman" panose="02020603050405020304" pitchFamily="18" charset="0"/>
              </a:rPr>
              <a:t>kaybı konuşulanların anlaşılmasını da azaltır.</a:t>
            </a:r>
          </a:p>
          <a:p>
            <a:r>
              <a:rPr lang="tr-TR" sz="2000" dirty="0" smtClean="0">
                <a:latin typeface="Times New Roman" panose="02020603050405020304" pitchFamily="18" charset="0"/>
                <a:cs typeface="Times New Roman" panose="02020603050405020304" pitchFamily="18" charset="0"/>
              </a:rPr>
              <a:t>SRT eşiği+25-40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 ile (hastanın duyabildiği en rahat ses seviyesi) tek heceli kelimeler kullanılarak yapılır.</a:t>
            </a:r>
          </a:p>
          <a:p>
            <a:r>
              <a:rPr lang="tr-TR" sz="2000" dirty="0" smtClean="0">
                <a:latin typeface="Times New Roman" panose="02020603050405020304" pitchFamily="18" charset="0"/>
                <a:cs typeface="Times New Roman" panose="02020603050405020304" pitchFamily="18" charset="0"/>
              </a:rPr>
              <a:t>50 </a:t>
            </a:r>
            <a:r>
              <a:rPr lang="tr-TR" sz="2000" dirty="0">
                <a:latin typeface="Times New Roman" panose="02020603050405020304" pitchFamily="18" charset="0"/>
                <a:cs typeface="Times New Roman" panose="02020603050405020304" pitchFamily="18" charset="0"/>
              </a:rPr>
              <a:t>kelimelik listeler okunur rutinde 25 kelimelik liste</a:t>
            </a:r>
          </a:p>
          <a:p>
            <a:r>
              <a:rPr lang="tr-TR" sz="2000" dirty="0" smtClean="0">
                <a:latin typeface="Times New Roman" panose="02020603050405020304" pitchFamily="18" charset="0"/>
                <a:cs typeface="Times New Roman" panose="02020603050405020304" pitchFamily="18" charset="0"/>
              </a:rPr>
              <a:t>Her </a:t>
            </a:r>
            <a:r>
              <a:rPr lang="tr-TR" sz="2000" dirty="0">
                <a:latin typeface="Times New Roman" panose="02020603050405020304" pitchFamily="18" charset="0"/>
                <a:cs typeface="Times New Roman" panose="02020603050405020304" pitchFamily="18" charset="0"/>
              </a:rPr>
              <a:t>doğru tekrar edilen kelime 4 puan</a:t>
            </a:r>
          </a:p>
          <a:p>
            <a:r>
              <a:rPr lang="tr-TR" sz="2000" dirty="0" smtClean="0">
                <a:latin typeface="Times New Roman" panose="02020603050405020304" pitchFamily="18" charset="0"/>
                <a:cs typeface="Times New Roman" panose="02020603050405020304" pitchFamily="18" charset="0"/>
              </a:rPr>
              <a:t>Toplam </a:t>
            </a:r>
            <a:r>
              <a:rPr lang="tr-TR" sz="2000" dirty="0">
                <a:latin typeface="Times New Roman" panose="02020603050405020304" pitchFamily="18" charset="0"/>
                <a:cs typeface="Times New Roman" panose="02020603050405020304" pitchFamily="18" charset="0"/>
              </a:rPr>
              <a:t>SD skoru %100</a:t>
            </a:r>
          </a:p>
          <a:p>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88-100 normal sınır %88’in altı patolojik</a:t>
            </a:r>
          </a:p>
        </p:txBody>
      </p:sp>
      <p:pic>
        <p:nvPicPr>
          <p:cNvPr id="5" name="İçerik Yer Tutucusu 4"/>
          <p:cNvPicPr>
            <a:picLocks noGrp="1" noChangeAspect="1"/>
          </p:cNvPicPr>
          <p:nvPr>
            <p:ph sz="half" idx="2"/>
          </p:nvPr>
        </p:nvPicPr>
        <p:blipFill>
          <a:blip r:embed="rId2"/>
          <a:stretch>
            <a:fillRect/>
          </a:stretch>
        </p:blipFill>
        <p:spPr>
          <a:xfrm>
            <a:off x="6979724" y="1600200"/>
            <a:ext cx="3820551" cy="4525963"/>
          </a:xfrm>
          <a:prstGeom prst="rect">
            <a:avLst/>
          </a:prstGeom>
        </p:spPr>
      </p:pic>
    </p:spTree>
    <p:extLst>
      <p:ext uri="{BB962C8B-B14F-4D97-AF65-F5344CB8AC3E}">
        <p14:creationId xmlns:p14="http://schemas.microsoft.com/office/powerpoint/2010/main" val="941041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600" b="1" dirty="0" smtClean="0">
                <a:latin typeface="Times New Roman" panose="02020603050405020304" pitchFamily="18" charset="0"/>
                <a:cs typeface="Times New Roman" panose="02020603050405020304" pitchFamily="18" charset="0"/>
              </a:rPr>
              <a:t>En </a:t>
            </a:r>
            <a:r>
              <a:rPr lang="tr-TR" sz="3600" b="1" dirty="0">
                <a:latin typeface="Times New Roman" panose="02020603050405020304" pitchFamily="18" charset="0"/>
                <a:cs typeface="Times New Roman" panose="02020603050405020304" pitchFamily="18" charset="0"/>
              </a:rPr>
              <a:t>Rahat Dinleme Eşiği (</a:t>
            </a:r>
            <a:r>
              <a:rPr lang="tr-TR" sz="3600" b="1" dirty="0" err="1">
                <a:latin typeface="Times New Roman" panose="02020603050405020304" pitchFamily="18" charset="0"/>
                <a:cs typeface="Times New Roman" panose="02020603050405020304" pitchFamily="18" charset="0"/>
              </a:rPr>
              <a:t>Most</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Comfortable</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Loudness</a:t>
            </a:r>
            <a:r>
              <a:rPr lang="tr-TR" sz="3600" b="1" dirty="0">
                <a:latin typeface="Times New Roman" panose="02020603050405020304" pitchFamily="18" charset="0"/>
                <a:cs typeface="Times New Roman" panose="02020603050405020304" pitchFamily="18" charset="0"/>
              </a:rPr>
              <a:t>-MCL)</a:t>
            </a:r>
            <a:r>
              <a:rPr lang="tr-TR" dirty="0"/>
              <a:t/>
            </a:r>
            <a:br>
              <a:rPr lang="tr-TR" dirty="0"/>
            </a:br>
            <a:endParaRPr lang="tr-TR" dirty="0"/>
          </a:p>
        </p:txBody>
      </p:sp>
      <p:pic>
        <p:nvPicPr>
          <p:cNvPr id="5" name="İçerik Yer Tutucusu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01535" y="2026454"/>
            <a:ext cx="5384800" cy="2243666"/>
          </a:xfrm>
        </p:spPr>
      </p:pic>
      <p:sp>
        <p:nvSpPr>
          <p:cNvPr id="4" name="İçerik Yer Tutucusu 3"/>
          <p:cNvSpPr>
            <a:spLocks noGrp="1"/>
          </p:cNvSpPr>
          <p:nvPr>
            <p:ph sz="half" idx="2"/>
          </p:nvPr>
        </p:nvSpPr>
        <p:spPr/>
        <p:txBody>
          <a:bodyPr/>
          <a:lstStyle/>
          <a:p>
            <a:r>
              <a:rPr lang="tr-TR" sz="2400" dirty="0">
                <a:latin typeface="Times New Roman" panose="02020603050405020304" pitchFamily="18" charset="0"/>
                <a:cs typeface="Times New Roman" panose="02020603050405020304" pitchFamily="18" charset="0"/>
              </a:rPr>
              <a:t>Hastanın, konuşma sesini </a:t>
            </a:r>
            <a:r>
              <a:rPr lang="tr-TR" sz="2400" dirty="0" smtClean="0">
                <a:latin typeface="Times New Roman" panose="02020603050405020304" pitchFamily="18" charset="0"/>
                <a:cs typeface="Times New Roman" panose="02020603050405020304" pitchFamily="18" charset="0"/>
              </a:rPr>
              <a:t>en rahat </a:t>
            </a:r>
            <a:r>
              <a:rPr lang="tr-TR" sz="2400" dirty="0">
                <a:latin typeface="Times New Roman" panose="02020603050405020304" pitchFamily="18" charset="0"/>
                <a:cs typeface="Times New Roman" panose="02020603050405020304" pitchFamily="18" charset="0"/>
              </a:rPr>
              <a:t>duyduğu ses seviyesinin tespit </a:t>
            </a:r>
            <a:r>
              <a:rPr lang="tr-TR" sz="2400" dirty="0" smtClean="0">
                <a:latin typeface="Times New Roman" panose="02020603050405020304" pitchFamily="18" charset="0"/>
                <a:cs typeface="Times New Roman" panose="02020603050405020304" pitchFamily="18" charset="0"/>
              </a:rPr>
              <a:t>edilmesidir</a:t>
            </a:r>
          </a:p>
          <a:p>
            <a:r>
              <a:rPr lang="tr-TR" sz="2400" dirty="0" smtClean="0">
                <a:latin typeface="Times New Roman" panose="02020603050405020304" pitchFamily="18" charset="0"/>
                <a:cs typeface="Times New Roman" panose="02020603050405020304" pitchFamily="18" charset="0"/>
              </a:rPr>
              <a:t>Yaklaşık </a:t>
            </a:r>
            <a:r>
              <a:rPr lang="tr-TR" sz="2400" dirty="0">
                <a:latin typeface="Times New Roman" panose="02020603050405020304" pitchFamily="18" charset="0"/>
                <a:cs typeface="Times New Roman" panose="02020603050405020304" pitchFamily="18" charset="0"/>
              </a:rPr>
              <a:t>SRT+40 </a:t>
            </a:r>
            <a:r>
              <a:rPr lang="tr-TR" sz="2400" dirty="0" err="1">
                <a:latin typeface="Times New Roman" panose="02020603050405020304" pitchFamily="18" charset="0"/>
                <a:cs typeface="Times New Roman" panose="02020603050405020304" pitchFamily="18" charset="0"/>
              </a:rPr>
              <a:t>dB</a:t>
            </a:r>
            <a:r>
              <a:rPr lang="tr-TR" sz="2400" dirty="0">
                <a:latin typeface="Times New Roman" panose="02020603050405020304" pitchFamily="18" charset="0"/>
                <a:cs typeface="Times New Roman" panose="02020603050405020304" pitchFamily="18" charset="0"/>
              </a:rPr>
              <a:t> şiddetindedir</a:t>
            </a:r>
            <a:r>
              <a:rPr lang="tr-TR" sz="2400" dirty="0" smtClean="0">
                <a:latin typeface="Times New Roman" panose="02020603050405020304" pitchFamily="18" charset="0"/>
                <a:cs typeface="Times New Roman" panose="02020603050405020304" pitchFamily="18" charset="0"/>
              </a:rPr>
              <a:t>.</a:t>
            </a:r>
          </a:p>
          <a:p>
            <a:r>
              <a:rPr lang="tr-TR" sz="2400" dirty="0">
                <a:latin typeface="Times New Roman" panose="02020603050405020304" pitchFamily="18" charset="0"/>
                <a:cs typeface="Times New Roman" panose="02020603050405020304" pitchFamily="18" charset="0"/>
              </a:rPr>
              <a:t>İşitme cihazı seçiminde gerekli </a:t>
            </a:r>
            <a:r>
              <a:rPr lang="tr-TR" sz="2400" dirty="0" err="1" smtClean="0">
                <a:latin typeface="Times New Roman" panose="02020603050405020304" pitchFamily="18" charset="0"/>
                <a:cs typeface="Times New Roman" panose="02020603050405020304" pitchFamily="18" charset="0"/>
              </a:rPr>
              <a:t>amplifikasyon</a:t>
            </a:r>
            <a:r>
              <a:rPr lang="tr-TR" sz="2400" dirty="0" smtClean="0">
                <a:latin typeface="Times New Roman" panose="02020603050405020304" pitchFamily="18" charset="0"/>
                <a:cs typeface="Times New Roman" panose="02020603050405020304" pitchFamily="18" charset="0"/>
              </a:rPr>
              <a:t> miktarının </a:t>
            </a:r>
            <a:r>
              <a:rPr lang="tr-TR" sz="2400" dirty="0">
                <a:latin typeface="Times New Roman" panose="02020603050405020304" pitchFamily="18" charset="0"/>
                <a:cs typeface="Times New Roman" panose="02020603050405020304" pitchFamily="18" charset="0"/>
              </a:rPr>
              <a:t>tahmin edilmesinde, en rahat ses seviyesi önemli bir parametre olarak kullanılır.</a:t>
            </a:r>
          </a:p>
        </p:txBody>
      </p:sp>
    </p:spTree>
    <p:extLst>
      <p:ext uri="{BB962C8B-B14F-4D97-AF65-F5344CB8AC3E}">
        <p14:creationId xmlns:p14="http://schemas.microsoft.com/office/powerpoint/2010/main" val="2068128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sz="3600" b="1" dirty="0">
                <a:latin typeface="Times New Roman" panose="02020603050405020304" pitchFamily="18" charset="0"/>
                <a:cs typeface="Times New Roman" panose="02020603050405020304" pitchFamily="18" charset="0"/>
              </a:rPr>
              <a:t>Rahatsız Edici Seviye (</a:t>
            </a:r>
            <a:r>
              <a:rPr lang="tr-TR" sz="3600" b="1" dirty="0" err="1">
                <a:latin typeface="Times New Roman" panose="02020603050405020304" pitchFamily="18" charset="0"/>
                <a:cs typeface="Times New Roman" panose="02020603050405020304" pitchFamily="18" charset="0"/>
              </a:rPr>
              <a:t>Uncomfortable</a:t>
            </a:r>
            <a:r>
              <a:rPr lang="tr-TR" sz="3600" b="1" dirty="0">
                <a:latin typeface="Times New Roman" panose="02020603050405020304" pitchFamily="18" charset="0"/>
                <a:cs typeface="Times New Roman" panose="02020603050405020304" pitchFamily="18" charset="0"/>
              </a:rPr>
              <a:t> Level-UCL)</a:t>
            </a:r>
            <a:br>
              <a:rPr lang="tr-TR" sz="3600" b="1" dirty="0">
                <a:latin typeface="Times New Roman" panose="02020603050405020304" pitchFamily="18" charset="0"/>
                <a:cs typeface="Times New Roman" panose="02020603050405020304" pitchFamily="18" charset="0"/>
              </a:rPr>
            </a:br>
            <a:r>
              <a:rPr lang="tr-TR" dirty="0"/>
              <a:t/>
            </a:r>
            <a:br>
              <a:rPr lang="tr-TR" dirty="0"/>
            </a:br>
            <a:endParaRPr lang="tr-TR" dirty="0"/>
          </a:p>
        </p:txBody>
      </p:sp>
      <p:sp>
        <p:nvSpPr>
          <p:cNvPr id="3" name="İçerik Yer Tutucusu 2"/>
          <p:cNvSpPr>
            <a:spLocks noGrp="1"/>
          </p:cNvSpPr>
          <p:nvPr>
            <p:ph sz="half" idx="1"/>
          </p:nvPr>
        </p:nvSpPr>
        <p:spPr/>
        <p:txBody>
          <a:bodyPr/>
          <a:lstStyle/>
          <a:p>
            <a:r>
              <a:rPr lang="tr-TR" sz="2000" dirty="0" err="1" smtClean="0">
                <a:latin typeface="Times New Roman" panose="02020603050405020304" pitchFamily="18" charset="0"/>
                <a:cs typeface="Times New Roman" panose="02020603050405020304" pitchFamily="18" charset="0"/>
              </a:rPr>
              <a:t>Tolere</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edilebilen konuşma sesinin üst sınırıdır.</a:t>
            </a:r>
          </a:p>
          <a:p>
            <a:r>
              <a:rPr lang="tr-TR" sz="2000" dirty="0" smtClean="0">
                <a:latin typeface="Times New Roman" panose="02020603050405020304" pitchFamily="18" charset="0"/>
                <a:cs typeface="Times New Roman" panose="02020603050405020304" pitchFamily="18" charset="0"/>
              </a:rPr>
              <a:t>Hastaya </a:t>
            </a:r>
            <a:r>
              <a:rPr lang="tr-TR" sz="2000" dirty="0">
                <a:latin typeface="Times New Roman" panose="02020603050405020304" pitchFamily="18" charset="0"/>
                <a:cs typeface="Times New Roman" panose="02020603050405020304" pitchFamily="18" charset="0"/>
              </a:rPr>
              <a:t>sürekli konuşarak rahatsız olduğu yükseklikte haber vermesinin söylenmesi ile belirlenir.</a:t>
            </a:r>
          </a:p>
          <a:p>
            <a:r>
              <a:rPr lang="tr-TR" sz="2000" dirty="0" smtClean="0">
                <a:latin typeface="Times New Roman" panose="02020603050405020304" pitchFamily="18" charset="0"/>
                <a:cs typeface="Times New Roman" panose="02020603050405020304" pitchFamily="18" charset="0"/>
              </a:rPr>
              <a:t>Hastanın </a:t>
            </a:r>
            <a:r>
              <a:rPr lang="tr-TR" sz="2000" dirty="0">
                <a:latin typeface="Times New Roman" panose="02020603050405020304" pitchFamily="18" charset="0"/>
                <a:cs typeface="Times New Roman" panose="02020603050405020304" pitchFamily="18" charset="0"/>
              </a:rPr>
              <a:t>yüz ifadesinin gözlenmesi önemlidir.</a:t>
            </a:r>
          </a:p>
          <a:p>
            <a:r>
              <a:rPr lang="tr-TR" sz="2000" dirty="0" smtClean="0">
                <a:latin typeface="Times New Roman" panose="02020603050405020304" pitchFamily="18" charset="0"/>
                <a:cs typeface="Times New Roman" panose="02020603050405020304" pitchFamily="18" charset="0"/>
              </a:rPr>
              <a:t>Normal </a:t>
            </a:r>
            <a:r>
              <a:rPr lang="tr-TR" sz="2000" dirty="0">
                <a:latin typeface="Times New Roman" panose="02020603050405020304" pitchFamily="18" charset="0"/>
                <a:cs typeface="Times New Roman" panose="02020603050405020304" pitchFamily="18" charset="0"/>
              </a:rPr>
              <a:t>kulak 115-120 </a:t>
            </a:r>
            <a:r>
              <a:rPr lang="tr-TR" sz="2000" dirty="0" err="1">
                <a:latin typeface="Times New Roman" panose="02020603050405020304" pitchFamily="18" charset="0"/>
                <a:cs typeface="Times New Roman" panose="02020603050405020304" pitchFamily="18" charset="0"/>
              </a:rPr>
              <a:t>dB</a:t>
            </a:r>
            <a:r>
              <a:rPr lang="tr-TR" sz="2000" dirty="0">
                <a:latin typeface="Times New Roman" panose="02020603050405020304" pitchFamily="18" charset="0"/>
                <a:cs typeface="Times New Roman" panose="02020603050405020304" pitchFamily="18" charset="0"/>
              </a:rPr>
              <a:t>’‘i </a:t>
            </a:r>
            <a:r>
              <a:rPr lang="tr-TR" sz="2000" dirty="0" err="1">
                <a:latin typeface="Times New Roman" panose="02020603050405020304" pitchFamily="18" charset="0"/>
                <a:cs typeface="Times New Roman" panose="02020603050405020304" pitchFamily="18" charset="0"/>
              </a:rPr>
              <a:t>tolere</a:t>
            </a:r>
            <a:r>
              <a:rPr lang="tr-TR" sz="2000" dirty="0">
                <a:latin typeface="Times New Roman" panose="02020603050405020304" pitchFamily="18" charset="0"/>
                <a:cs typeface="Times New Roman" panose="02020603050405020304" pitchFamily="18" charset="0"/>
              </a:rPr>
              <a:t> edebilir</a:t>
            </a:r>
            <a:r>
              <a:rPr lang="tr-TR" sz="2000" dirty="0" smtClean="0">
                <a:latin typeface="Times New Roman" panose="02020603050405020304" pitchFamily="18" charset="0"/>
                <a:cs typeface="Times New Roman" panose="02020603050405020304" pitchFamily="18" charset="0"/>
              </a:rPr>
              <a:t>.</a:t>
            </a:r>
          </a:p>
          <a:p>
            <a:r>
              <a:rPr lang="tr-TR" sz="2000" dirty="0">
                <a:latin typeface="Times New Roman" panose="02020603050405020304" pitchFamily="18" charset="0"/>
                <a:cs typeface="Times New Roman" panose="02020603050405020304" pitchFamily="18" charset="0"/>
              </a:rPr>
              <a:t>Özellikle </a:t>
            </a:r>
            <a:r>
              <a:rPr lang="tr-TR" sz="2000" dirty="0" err="1">
                <a:latin typeface="Times New Roman" panose="02020603050405020304" pitchFamily="18" charset="0"/>
                <a:cs typeface="Times New Roman" panose="02020603050405020304" pitchFamily="18" charset="0"/>
              </a:rPr>
              <a:t>koklear</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patolojisi bulunan </a:t>
            </a:r>
            <a:r>
              <a:rPr lang="tr-TR" sz="2000" dirty="0">
                <a:latin typeface="Times New Roman" panose="02020603050405020304" pitchFamily="18" charset="0"/>
                <a:cs typeface="Times New Roman" panose="02020603050405020304" pitchFamily="18" charset="0"/>
              </a:rPr>
              <a:t>hastalar için, diğer test parametreleri ile birlikte, çok önemli bir ayırıcı tanı kriteridir.</a:t>
            </a:r>
          </a:p>
        </p:txBody>
      </p:sp>
      <p:pic>
        <p:nvPicPr>
          <p:cNvPr id="5" name="İçerik Yer Tutucus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15707" y="1677111"/>
            <a:ext cx="3967929" cy="2903201"/>
          </a:xfrm>
        </p:spPr>
      </p:pic>
    </p:spTree>
    <p:extLst>
      <p:ext uri="{BB962C8B-B14F-4D97-AF65-F5344CB8AC3E}">
        <p14:creationId xmlns:p14="http://schemas.microsoft.com/office/powerpoint/2010/main" val="2355636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MyriadPro-Bold"/>
              </a:rPr>
              <a:t>Kemik Vibratörler</a:t>
            </a:r>
            <a:endParaRPr lang="tr-TR" dirty="0"/>
          </a:p>
        </p:txBody>
      </p:sp>
      <p:pic>
        <p:nvPicPr>
          <p:cNvPr id="4" name="İçerik Yer Tutucusu 3"/>
          <p:cNvPicPr>
            <a:picLocks noGrp="1" noChangeAspect="1"/>
          </p:cNvPicPr>
          <p:nvPr>
            <p:ph idx="1"/>
          </p:nvPr>
        </p:nvPicPr>
        <p:blipFill>
          <a:blip r:embed="rId2"/>
          <a:stretch>
            <a:fillRect/>
          </a:stretch>
        </p:blipFill>
        <p:spPr>
          <a:xfrm>
            <a:off x="1521229" y="3298691"/>
            <a:ext cx="2352926" cy="1647151"/>
          </a:xfrm>
          <a:prstGeom prst="rect">
            <a:avLst/>
          </a:prstGeom>
        </p:spPr>
      </p:pic>
      <p:pic>
        <p:nvPicPr>
          <p:cNvPr id="5" name="Resim 4"/>
          <p:cNvPicPr>
            <a:picLocks noChangeAspect="1"/>
          </p:cNvPicPr>
          <p:nvPr/>
        </p:nvPicPr>
        <p:blipFill>
          <a:blip r:embed="rId3"/>
          <a:stretch>
            <a:fillRect/>
          </a:stretch>
        </p:blipFill>
        <p:spPr>
          <a:xfrm>
            <a:off x="4246330" y="3008516"/>
            <a:ext cx="2252925" cy="2227500"/>
          </a:xfrm>
          <a:prstGeom prst="rect">
            <a:avLst/>
          </a:prstGeom>
        </p:spPr>
      </p:pic>
      <p:pic>
        <p:nvPicPr>
          <p:cNvPr id="6" name="Resim 5"/>
          <p:cNvPicPr>
            <a:picLocks noChangeAspect="1"/>
          </p:cNvPicPr>
          <p:nvPr/>
        </p:nvPicPr>
        <p:blipFill>
          <a:blip r:embed="rId4"/>
          <a:stretch>
            <a:fillRect/>
          </a:stretch>
        </p:blipFill>
        <p:spPr>
          <a:xfrm>
            <a:off x="7436537" y="2978763"/>
            <a:ext cx="1857675" cy="1831500"/>
          </a:xfrm>
          <a:prstGeom prst="rect">
            <a:avLst/>
          </a:prstGeom>
        </p:spPr>
      </p:pic>
      <p:sp>
        <p:nvSpPr>
          <p:cNvPr id="7" name="Dikdörtgen 6"/>
          <p:cNvSpPr/>
          <p:nvPr/>
        </p:nvSpPr>
        <p:spPr>
          <a:xfrm>
            <a:off x="2697692" y="1681765"/>
            <a:ext cx="6180301" cy="103649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latin typeface="Times New Roman" panose="02020603050405020304" pitchFamily="18" charset="0"/>
                <a:cs typeface="Times New Roman" panose="02020603050405020304" pitchFamily="18" charset="0"/>
              </a:rPr>
              <a:t>Kemik </a:t>
            </a:r>
            <a:r>
              <a:rPr lang="tr-TR" sz="1600" dirty="0" err="1">
                <a:latin typeface="Times New Roman" panose="02020603050405020304" pitchFamily="18" charset="0"/>
                <a:cs typeface="Times New Roman" panose="02020603050405020304" pitchFamily="18" charset="0"/>
              </a:rPr>
              <a:t>vibratorler</a:t>
            </a:r>
            <a:r>
              <a:rPr lang="tr-TR" sz="1600" dirty="0">
                <a:latin typeface="Times New Roman" panose="02020603050405020304" pitchFamily="18" charset="0"/>
                <a:cs typeface="Times New Roman" panose="02020603050405020304" pitchFamily="18" charset="0"/>
              </a:rPr>
              <a:t> kafatası kemiğine temas ettiğinde </a:t>
            </a:r>
            <a:r>
              <a:rPr lang="tr-TR" sz="1600" dirty="0" smtClean="0">
                <a:latin typeface="Times New Roman" panose="02020603050405020304" pitchFamily="18" charset="0"/>
                <a:cs typeface="Times New Roman" panose="02020603050405020304" pitchFamily="18" charset="0"/>
              </a:rPr>
              <a:t>kuvvet uygulayarak </a:t>
            </a:r>
            <a:r>
              <a:rPr lang="tr-TR" sz="1600" dirty="0">
                <a:latin typeface="Times New Roman" panose="02020603050405020304" pitchFamily="18" charset="0"/>
                <a:cs typeface="Times New Roman" panose="02020603050405020304" pitchFamily="18" charset="0"/>
              </a:rPr>
              <a:t>titreşim oluşturabilecek şekilde </a:t>
            </a:r>
            <a:r>
              <a:rPr lang="tr-TR" sz="1600" dirty="0" smtClean="0">
                <a:latin typeface="Times New Roman" panose="02020603050405020304" pitchFamily="18" charset="0"/>
                <a:cs typeface="Times New Roman" panose="02020603050405020304" pitchFamily="18" charset="0"/>
              </a:rPr>
              <a:t>dizayn edilmiştir</a:t>
            </a:r>
            <a:endParaRPr lang="tr-TR" sz="1600" dirty="0">
              <a:latin typeface="Times New Roman" panose="02020603050405020304" pitchFamily="18" charset="0"/>
              <a:cs typeface="Times New Roman" panose="02020603050405020304" pitchFamily="18" charset="0"/>
            </a:endParaRPr>
          </a:p>
        </p:txBody>
      </p:sp>
      <p:sp>
        <p:nvSpPr>
          <p:cNvPr id="8" name="Oval 7"/>
          <p:cNvSpPr/>
          <p:nvPr/>
        </p:nvSpPr>
        <p:spPr>
          <a:xfrm>
            <a:off x="7165571" y="5087389"/>
            <a:ext cx="1471353" cy="764771"/>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Mastoid</a:t>
            </a:r>
            <a:endParaRPr lang="tr-TR" dirty="0"/>
          </a:p>
        </p:txBody>
      </p:sp>
      <p:cxnSp>
        <p:nvCxnSpPr>
          <p:cNvPr id="12" name="Düz Ok Bağlayıcısı 11"/>
          <p:cNvCxnSpPr/>
          <p:nvPr/>
        </p:nvCxnSpPr>
        <p:spPr>
          <a:xfrm flipH="1" flipV="1">
            <a:off x="5577840" y="4455622"/>
            <a:ext cx="1587731" cy="7803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424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000000"/>
                </a:solidFill>
                <a:latin typeface="Times New Roman" panose="02020603050405020304" pitchFamily="18" charset="0"/>
              </a:rPr>
              <a:t>Kemik Yolu İşitme Eşikleri </a:t>
            </a:r>
            <a:endParaRPr lang="tr-TR" dirty="0"/>
          </a:p>
        </p:txBody>
      </p:sp>
      <p:sp>
        <p:nvSpPr>
          <p:cNvPr id="3" name="İçerik Yer Tutucusu 2"/>
          <p:cNvSpPr>
            <a:spLocks noGrp="1"/>
          </p:cNvSpPr>
          <p:nvPr>
            <p:ph sz="half" idx="1"/>
          </p:nvPr>
        </p:nvSpPr>
        <p:spPr/>
        <p:txBody>
          <a:bodyPr/>
          <a:lstStyle/>
          <a:p>
            <a:r>
              <a:rPr lang="tr-TR" sz="2000" dirty="0" err="1">
                <a:solidFill>
                  <a:srgbClr val="000000"/>
                </a:solidFill>
                <a:latin typeface="Times New Roman" panose="02020603050405020304" pitchFamily="18" charset="0"/>
              </a:rPr>
              <a:t>Mastoid</a:t>
            </a:r>
            <a:r>
              <a:rPr lang="tr-TR" sz="2000" dirty="0">
                <a:solidFill>
                  <a:srgbClr val="000000"/>
                </a:solidFill>
                <a:latin typeface="Times New Roman" panose="02020603050405020304" pitchFamily="18" charset="0"/>
              </a:rPr>
              <a:t> kemik üzerine yerleştirilen ve odyometreden verilen saf sesi taşıyan, standart bir vibratör aracılığı ile yapılan bu ölçümde, uyaran doğrudan kemik yapı aracılığı ile iç kulağa iletilir. Elde edilen cevap, iç kulağın </a:t>
            </a:r>
            <a:r>
              <a:rPr lang="tr-TR" sz="2000" dirty="0" smtClean="0">
                <a:solidFill>
                  <a:srgbClr val="000000"/>
                </a:solidFill>
                <a:latin typeface="Times New Roman" panose="02020603050405020304" pitchFamily="18" charset="0"/>
              </a:rPr>
              <a:t>cevabıdır</a:t>
            </a:r>
            <a:endParaRPr lang="tr-TR" sz="2000" dirty="0"/>
          </a:p>
        </p:txBody>
      </p:sp>
      <p:pic>
        <p:nvPicPr>
          <p:cNvPr id="5" name="İçerik Yer Tutucusu 4"/>
          <p:cNvPicPr>
            <a:picLocks noGrp="1" noChangeAspect="1"/>
          </p:cNvPicPr>
          <p:nvPr>
            <p:ph sz="half" idx="2"/>
          </p:nvPr>
        </p:nvPicPr>
        <p:blipFill>
          <a:blip r:embed="rId2"/>
          <a:stretch>
            <a:fillRect/>
          </a:stretch>
        </p:blipFill>
        <p:spPr>
          <a:xfrm>
            <a:off x="7905404" y="1600201"/>
            <a:ext cx="2745338" cy="1732149"/>
          </a:xfrm>
          <a:prstGeom prst="rect">
            <a:avLst/>
          </a:prstGeom>
        </p:spPr>
      </p:pic>
      <p:pic>
        <p:nvPicPr>
          <p:cNvPr id="4" name="Resim 3"/>
          <p:cNvPicPr>
            <a:picLocks noChangeAspect="1"/>
          </p:cNvPicPr>
          <p:nvPr/>
        </p:nvPicPr>
        <p:blipFill>
          <a:blip r:embed="rId3"/>
          <a:stretch>
            <a:fillRect/>
          </a:stretch>
        </p:blipFill>
        <p:spPr>
          <a:xfrm>
            <a:off x="1756453" y="4243312"/>
            <a:ext cx="2333834" cy="1633786"/>
          </a:xfrm>
          <a:prstGeom prst="rect">
            <a:avLst/>
          </a:prstGeom>
        </p:spPr>
      </p:pic>
      <p:pic>
        <p:nvPicPr>
          <p:cNvPr id="6" name="Resim 5"/>
          <p:cNvPicPr>
            <a:picLocks noChangeAspect="1"/>
          </p:cNvPicPr>
          <p:nvPr/>
        </p:nvPicPr>
        <p:blipFill>
          <a:blip r:embed="rId4"/>
          <a:stretch>
            <a:fillRect/>
          </a:stretch>
        </p:blipFill>
        <p:spPr>
          <a:xfrm>
            <a:off x="5994400" y="3883943"/>
            <a:ext cx="2401594" cy="1993155"/>
          </a:xfrm>
          <a:prstGeom prst="rect">
            <a:avLst/>
          </a:prstGeom>
        </p:spPr>
      </p:pic>
    </p:spTree>
    <p:extLst>
      <p:ext uri="{BB962C8B-B14F-4D97-AF65-F5344CB8AC3E}">
        <p14:creationId xmlns:p14="http://schemas.microsoft.com/office/powerpoint/2010/main" val="1626629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r>
              <a:rPr lang="tr-TR" sz="2000" dirty="0">
                <a:solidFill>
                  <a:srgbClr val="000000"/>
                </a:solidFill>
                <a:latin typeface="Times New Roman" panose="02020603050405020304" pitchFamily="18" charset="0"/>
              </a:rPr>
              <a:t>Hava yolu işitme eşikleri ile kemik yolu işitme eşikleri arasında 5 </a:t>
            </a:r>
            <a:r>
              <a:rPr lang="tr-TR" sz="2000" dirty="0" err="1">
                <a:solidFill>
                  <a:srgbClr val="000000"/>
                </a:solidFill>
                <a:latin typeface="Times New Roman" panose="02020603050405020304" pitchFamily="18" charset="0"/>
              </a:rPr>
              <a:t>dB’i</a:t>
            </a:r>
            <a:r>
              <a:rPr lang="tr-TR" sz="2000" dirty="0">
                <a:solidFill>
                  <a:srgbClr val="000000"/>
                </a:solidFill>
                <a:latin typeface="Times New Roman" panose="02020603050405020304" pitchFamily="18" charset="0"/>
              </a:rPr>
              <a:t> aşan farklar varsa ve kemik yolu işitme eşikleri normal sınırlarda yer alıyorsa, işitme kaybının </a:t>
            </a:r>
            <a:r>
              <a:rPr lang="tr-TR" sz="2000" b="1" dirty="0">
                <a:solidFill>
                  <a:srgbClr val="000000"/>
                </a:solidFill>
                <a:latin typeface="Times New Roman" panose="02020603050405020304" pitchFamily="18" charset="0"/>
              </a:rPr>
              <a:t>“iletim tipi işitme kaybı” </a:t>
            </a:r>
            <a:r>
              <a:rPr lang="tr-TR" sz="2000" dirty="0">
                <a:solidFill>
                  <a:srgbClr val="000000"/>
                </a:solidFill>
                <a:latin typeface="Times New Roman" panose="02020603050405020304" pitchFamily="18" charset="0"/>
              </a:rPr>
              <a:t>olduğu söylenebilir. </a:t>
            </a:r>
            <a:endParaRPr lang="tr-TR" sz="2000" dirty="0"/>
          </a:p>
        </p:txBody>
      </p:sp>
      <p:pic>
        <p:nvPicPr>
          <p:cNvPr id="5" name="İçerik Yer Tutucusu 4"/>
          <p:cNvPicPr>
            <a:picLocks noGrp="1" noChangeAspect="1"/>
          </p:cNvPicPr>
          <p:nvPr>
            <p:ph sz="half" idx="2"/>
          </p:nvPr>
        </p:nvPicPr>
        <p:blipFill>
          <a:blip r:embed="rId2"/>
          <a:stretch>
            <a:fillRect/>
          </a:stretch>
        </p:blipFill>
        <p:spPr>
          <a:xfrm>
            <a:off x="6347229" y="1417638"/>
            <a:ext cx="5384800" cy="4174247"/>
          </a:xfrm>
          <a:prstGeom prst="rect">
            <a:avLst/>
          </a:prstGeom>
        </p:spPr>
      </p:pic>
    </p:spTree>
    <p:extLst>
      <p:ext uri="{BB962C8B-B14F-4D97-AF65-F5344CB8AC3E}">
        <p14:creationId xmlns:p14="http://schemas.microsoft.com/office/powerpoint/2010/main" val="32685360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İçerik Yer Tutucusu 3"/>
          <p:cNvSpPr>
            <a:spLocks noGrp="1"/>
          </p:cNvSpPr>
          <p:nvPr>
            <p:ph sz="half" idx="2"/>
          </p:nvPr>
        </p:nvSpPr>
        <p:spPr/>
        <p:txBody>
          <a:bodyPr/>
          <a:lstStyle/>
          <a:p>
            <a:r>
              <a:rPr lang="tr-TR" sz="2000" dirty="0">
                <a:solidFill>
                  <a:srgbClr val="000000"/>
                </a:solidFill>
                <a:latin typeface="Times New Roman" panose="02020603050405020304" pitchFamily="18" charset="0"/>
              </a:rPr>
              <a:t>Hava yolu işitme eşikleri normal sınırların dışına çıkmış ve kemik yolu işime eşikleri, hava yolu işitme eşikleri ile çakışık (aynı) elde edilmişse, işitme kaybının </a:t>
            </a:r>
            <a:r>
              <a:rPr lang="tr-TR" sz="2000" b="1" dirty="0">
                <a:solidFill>
                  <a:srgbClr val="000000"/>
                </a:solidFill>
                <a:latin typeface="Times New Roman" panose="02020603050405020304" pitchFamily="18" charset="0"/>
              </a:rPr>
              <a:t>“</a:t>
            </a:r>
            <a:r>
              <a:rPr lang="tr-TR" sz="2000" b="1" dirty="0" err="1">
                <a:solidFill>
                  <a:srgbClr val="000000"/>
                </a:solidFill>
                <a:latin typeface="Times New Roman" panose="02020603050405020304" pitchFamily="18" charset="0"/>
              </a:rPr>
              <a:t>sensörinöral</a:t>
            </a:r>
            <a:r>
              <a:rPr lang="tr-TR" sz="2000" b="1" dirty="0">
                <a:solidFill>
                  <a:srgbClr val="000000"/>
                </a:solidFill>
                <a:latin typeface="Times New Roman" panose="02020603050405020304" pitchFamily="18" charset="0"/>
              </a:rPr>
              <a:t> işitme kaybı” </a:t>
            </a:r>
            <a:r>
              <a:rPr lang="tr-TR" sz="2000" dirty="0">
                <a:solidFill>
                  <a:srgbClr val="000000"/>
                </a:solidFill>
                <a:latin typeface="Times New Roman" panose="02020603050405020304" pitchFamily="18" charset="0"/>
              </a:rPr>
              <a:t>olduğu söylenebilir. </a:t>
            </a:r>
            <a:endParaRPr lang="tr-TR" sz="2000" dirty="0"/>
          </a:p>
        </p:txBody>
      </p:sp>
      <p:pic>
        <p:nvPicPr>
          <p:cNvPr id="7" name="İçerik Yer Tutucusu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25734" y="2193881"/>
            <a:ext cx="4868253" cy="2527747"/>
          </a:xfrm>
        </p:spPr>
      </p:pic>
    </p:spTree>
    <p:extLst>
      <p:ext uri="{BB962C8B-B14F-4D97-AF65-F5344CB8AC3E}">
        <p14:creationId xmlns:p14="http://schemas.microsoft.com/office/powerpoint/2010/main" val="23310517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r>
              <a:rPr lang="tr-TR" sz="2000" dirty="0">
                <a:solidFill>
                  <a:srgbClr val="000000"/>
                </a:solidFill>
                <a:latin typeface="Times New Roman" panose="02020603050405020304" pitchFamily="18" charset="0"/>
              </a:rPr>
              <a:t>Kemik yolu işitme eşikleri normal değerlerin dışına çıkmış ve hava yolu işitme eşikleri ile arasında 5 </a:t>
            </a:r>
            <a:r>
              <a:rPr lang="tr-TR" sz="2000" dirty="0" err="1">
                <a:solidFill>
                  <a:srgbClr val="000000"/>
                </a:solidFill>
                <a:latin typeface="Times New Roman" panose="02020603050405020304" pitchFamily="18" charset="0"/>
              </a:rPr>
              <a:t>dB’i</a:t>
            </a:r>
            <a:r>
              <a:rPr lang="tr-TR" sz="2000" dirty="0">
                <a:solidFill>
                  <a:srgbClr val="000000"/>
                </a:solidFill>
                <a:latin typeface="Times New Roman" panose="02020603050405020304" pitchFamily="18" charset="0"/>
              </a:rPr>
              <a:t> aşan aralık varsa, </a:t>
            </a:r>
            <a:r>
              <a:rPr lang="tr-TR" sz="2000" b="1" dirty="0">
                <a:solidFill>
                  <a:srgbClr val="000000"/>
                </a:solidFill>
                <a:latin typeface="Times New Roman" panose="02020603050405020304" pitchFamily="18" charset="0"/>
              </a:rPr>
              <a:t>“</a:t>
            </a:r>
            <a:r>
              <a:rPr lang="tr-TR" sz="2000" b="1" dirty="0" err="1">
                <a:solidFill>
                  <a:srgbClr val="000000"/>
                </a:solidFill>
                <a:latin typeface="Times New Roman" panose="02020603050405020304" pitchFamily="18" charset="0"/>
              </a:rPr>
              <a:t>mikst</a:t>
            </a:r>
            <a:r>
              <a:rPr lang="tr-TR" sz="2000" b="1" dirty="0">
                <a:solidFill>
                  <a:srgbClr val="000000"/>
                </a:solidFill>
                <a:latin typeface="Times New Roman" panose="02020603050405020304" pitchFamily="18" charset="0"/>
              </a:rPr>
              <a:t> tip işitme kaybı” </a:t>
            </a:r>
            <a:r>
              <a:rPr lang="tr-TR" sz="2000" dirty="0">
                <a:solidFill>
                  <a:srgbClr val="000000"/>
                </a:solidFill>
                <a:latin typeface="Times New Roman" panose="02020603050405020304" pitchFamily="18" charset="0"/>
              </a:rPr>
              <a:t>olarak tanımlanır </a:t>
            </a:r>
            <a:endParaRPr lang="tr-TR" sz="2000" dirty="0"/>
          </a:p>
        </p:txBody>
      </p:sp>
      <p:pic>
        <p:nvPicPr>
          <p:cNvPr id="5" name="İçerik Yer Tutucusu 4"/>
          <p:cNvPicPr>
            <a:picLocks noGrp="1" noChangeAspect="1"/>
          </p:cNvPicPr>
          <p:nvPr>
            <p:ph sz="half" idx="2"/>
          </p:nvPr>
        </p:nvPicPr>
        <p:blipFill>
          <a:blip r:embed="rId2"/>
          <a:stretch>
            <a:fillRect/>
          </a:stretch>
        </p:blipFill>
        <p:spPr>
          <a:xfrm>
            <a:off x="6297352" y="1530062"/>
            <a:ext cx="5384800" cy="4134225"/>
          </a:xfrm>
          <a:prstGeom prst="rect">
            <a:avLst/>
          </a:prstGeom>
        </p:spPr>
      </p:pic>
    </p:spTree>
    <p:extLst>
      <p:ext uri="{BB962C8B-B14F-4D97-AF65-F5344CB8AC3E}">
        <p14:creationId xmlns:p14="http://schemas.microsoft.com/office/powerpoint/2010/main" val="3344235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Diyapozon</a:t>
            </a:r>
            <a:r>
              <a:rPr lang="tr-TR" b="1" dirty="0" smtClean="0"/>
              <a:t> Testleri</a:t>
            </a:r>
            <a:endParaRPr lang="tr-TR" b="1" dirty="0"/>
          </a:p>
        </p:txBody>
      </p:sp>
      <p:sp>
        <p:nvSpPr>
          <p:cNvPr id="3" name="İçerik Yer Tutucusu 2"/>
          <p:cNvSpPr>
            <a:spLocks noGrp="1"/>
          </p:cNvSpPr>
          <p:nvPr>
            <p:ph sz="half" idx="1"/>
          </p:nvPr>
        </p:nvSpPr>
        <p:spPr/>
        <p:txBody>
          <a:bodyPr/>
          <a:lstStyle/>
          <a:p>
            <a:r>
              <a:rPr lang="tr-TR" sz="2800" dirty="0" err="1" smtClean="0">
                <a:latin typeface="Times New Roman" panose="02020603050405020304" pitchFamily="18" charset="0"/>
                <a:cs typeface="Times New Roman" panose="02020603050405020304" pitchFamily="18" charset="0"/>
              </a:rPr>
              <a:t>Weber</a:t>
            </a:r>
            <a:r>
              <a:rPr lang="tr-TR" sz="2800" dirty="0" smtClean="0">
                <a:latin typeface="Times New Roman" panose="02020603050405020304" pitchFamily="18" charset="0"/>
                <a:cs typeface="Times New Roman" panose="02020603050405020304" pitchFamily="18" charset="0"/>
              </a:rPr>
              <a:t> Testi</a:t>
            </a:r>
          </a:p>
          <a:p>
            <a:r>
              <a:rPr lang="tr-TR" sz="2800" dirty="0" smtClean="0">
                <a:latin typeface="Times New Roman" panose="02020603050405020304" pitchFamily="18" charset="0"/>
                <a:cs typeface="Times New Roman" panose="02020603050405020304" pitchFamily="18" charset="0"/>
              </a:rPr>
              <a:t>Rinne Testi</a:t>
            </a:r>
          </a:p>
          <a:p>
            <a:r>
              <a:rPr lang="tr-TR" sz="2800" dirty="0">
                <a:latin typeface="Times New Roman" panose="02020603050405020304" pitchFamily="18" charset="0"/>
                <a:cs typeface="Times New Roman" panose="02020603050405020304" pitchFamily="18" charset="0"/>
              </a:rPr>
              <a:t>Schwabach </a:t>
            </a:r>
            <a:r>
              <a:rPr lang="tr-TR" sz="2800" dirty="0" smtClean="0">
                <a:latin typeface="Times New Roman" panose="02020603050405020304" pitchFamily="18" charset="0"/>
                <a:cs typeface="Times New Roman" panose="02020603050405020304" pitchFamily="18" charset="0"/>
              </a:rPr>
              <a:t>Testi</a:t>
            </a:r>
          </a:p>
          <a:p>
            <a:r>
              <a:rPr lang="tr-TR" sz="2800" dirty="0" smtClean="0">
                <a:latin typeface="Times New Roman" panose="02020603050405020304" pitchFamily="18" charset="0"/>
                <a:cs typeface="Times New Roman" panose="02020603050405020304" pitchFamily="18" charset="0"/>
              </a:rPr>
              <a:t>Gelle Testi</a:t>
            </a:r>
          </a:p>
          <a:p>
            <a:r>
              <a:rPr lang="tr-TR" sz="2800" dirty="0" smtClean="0">
                <a:latin typeface="Times New Roman" panose="02020603050405020304" pitchFamily="18" charset="0"/>
                <a:cs typeface="Times New Roman" panose="02020603050405020304" pitchFamily="18" charset="0"/>
              </a:rPr>
              <a:t>Bing Testi</a:t>
            </a:r>
            <a:endParaRPr lang="tr-TR" sz="2800"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444874" y="1388544"/>
            <a:ext cx="3137526" cy="2904980"/>
          </a:xfrm>
        </p:spPr>
      </p:pic>
      <p:sp>
        <p:nvSpPr>
          <p:cNvPr id="4" name="Yuvarlatılmış Dikdörtgen 3"/>
          <p:cNvSpPr/>
          <p:nvPr/>
        </p:nvSpPr>
        <p:spPr>
          <a:xfrm>
            <a:off x="3302000" y="4372494"/>
            <a:ext cx="3682538" cy="137991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err="1" smtClean="0"/>
              <a:t>Diapozonun</a:t>
            </a:r>
            <a:r>
              <a:rPr lang="tr-TR" sz="1000" dirty="0" smtClean="0"/>
              <a:t> </a:t>
            </a:r>
            <a:r>
              <a:rPr lang="tr-TR" sz="1000" dirty="0"/>
              <a:t>sapı </a:t>
            </a:r>
            <a:r>
              <a:rPr lang="tr-TR" sz="1000" dirty="0" err="1"/>
              <a:t>mastod</a:t>
            </a:r>
            <a:r>
              <a:rPr lang="tr-TR" sz="1000" dirty="0"/>
              <a:t> kemik üzerindeyken dış kulak yolu parmakla tıkanır ve tekrar açılır. Normal kulakta ve </a:t>
            </a:r>
            <a:r>
              <a:rPr lang="tr-TR" sz="1000" dirty="0" err="1"/>
              <a:t>sensörinöral</a:t>
            </a:r>
            <a:r>
              <a:rPr lang="tr-TR" sz="1000" dirty="0"/>
              <a:t> işitme </a:t>
            </a:r>
            <a:r>
              <a:rPr lang="tr-TR" sz="1000" dirty="0" smtClean="0"/>
              <a:t>kaybı olan </a:t>
            </a:r>
            <a:r>
              <a:rPr lang="tr-TR" sz="1000" dirty="0"/>
              <a:t>kulaklarda dış kulak yolu tıkandığında </a:t>
            </a:r>
            <a:r>
              <a:rPr lang="tr-TR" sz="1000" dirty="0" err="1"/>
              <a:t>diapozonun</a:t>
            </a:r>
            <a:r>
              <a:rPr lang="tr-TR" sz="1000" dirty="0"/>
              <a:t> sesi artar. Ancak iletim tipi işitme kaybı olan hastalarda ses değişikliği olmaz.</a:t>
            </a:r>
          </a:p>
        </p:txBody>
      </p:sp>
      <p:cxnSp>
        <p:nvCxnSpPr>
          <p:cNvPr id="9" name="Dirsek Bağlayıcısı 8"/>
          <p:cNvCxnSpPr/>
          <p:nvPr/>
        </p:nvCxnSpPr>
        <p:spPr>
          <a:xfrm>
            <a:off x="1986742" y="4293524"/>
            <a:ext cx="1064029" cy="860367"/>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043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Weber</a:t>
            </a:r>
            <a:r>
              <a:rPr lang="tr-TR" b="1" dirty="0" smtClean="0"/>
              <a:t> Testi</a:t>
            </a:r>
            <a:endParaRPr lang="tr-TR" b="1" dirty="0"/>
          </a:p>
        </p:txBody>
      </p:sp>
      <p:pic>
        <p:nvPicPr>
          <p:cNvPr id="5" name="İçerik Yer Tutucusu 4"/>
          <p:cNvPicPr>
            <a:picLocks noGrp="1" noChangeAspect="1"/>
          </p:cNvPicPr>
          <p:nvPr>
            <p:ph sz="half" idx="1"/>
          </p:nvPr>
        </p:nvPicPr>
        <p:blipFill>
          <a:blip r:embed="rId2"/>
          <a:stretch>
            <a:fillRect/>
          </a:stretch>
        </p:blipFill>
        <p:spPr>
          <a:xfrm>
            <a:off x="711200" y="1479470"/>
            <a:ext cx="5384800" cy="4035902"/>
          </a:xfrm>
          <a:prstGeom prst="rect">
            <a:avLst/>
          </a:prstGeom>
        </p:spPr>
      </p:pic>
      <p:pic>
        <p:nvPicPr>
          <p:cNvPr id="6" name="İçerik Yer Tutucusu 5"/>
          <p:cNvPicPr>
            <a:picLocks noGrp="1" noChangeAspect="1"/>
          </p:cNvPicPr>
          <p:nvPr>
            <p:ph sz="half" idx="2"/>
          </p:nvPr>
        </p:nvPicPr>
        <p:blipFill>
          <a:blip r:embed="rId3"/>
          <a:stretch>
            <a:fillRect/>
          </a:stretch>
        </p:blipFill>
        <p:spPr>
          <a:xfrm>
            <a:off x="7697586" y="145657"/>
            <a:ext cx="4558146" cy="3351764"/>
          </a:xfrm>
          <a:prstGeom prst="rect">
            <a:avLst/>
          </a:prstGeom>
        </p:spPr>
      </p:pic>
      <p:pic>
        <p:nvPicPr>
          <p:cNvPr id="7" name="Picture 4" descr="nody"/>
          <p:cNvPicPr>
            <a:picLocks noChangeAspect="1" noChangeArrowheads="1"/>
          </p:cNvPicPr>
          <p:nvPr/>
        </p:nvPicPr>
        <p:blipFill>
          <a:blip r:embed="rId4" cstate="print">
            <a:lum bright="-36000" contrast="48000"/>
            <a:extLst>
              <a:ext uri="{28A0092B-C50C-407E-A947-70E740481C1C}">
                <a14:useLocalDpi xmlns:a14="http://schemas.microsoft.com/office/drawing/2010/main" val="0"/>
              </a:ext>
            </a:extLst>
          </a:blip>
          <a:srcRect/>
          <a:stretch>
            <a:fillRect/>
          </a:stretch>
        </p:blipFill>
        <p:spPr>
          <a:xfrm>
            <a:off x="8294007" y="3279833"/>
            <a:ext cx="3011303" cy="25149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675673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b="1" dirty="0" smtClean="0"/>
              <a:t>Rinne </a:t>
            </a:r>
            <a:r>
              <a:rPr lang="tr-TR" b="1" dirty="0"/>
              <a:t>Testi</a:t>
            </a:r>
            <a:r>
              <a:rPr lang="tr-TR" dirty="0"/>
              <a:t/>
            </a:r>
            <a:br>
              <a:rPr lang="tr-TR" dirty="0"/>
            </a:br>
            <a:endParaRPr lang="tr-TR" dirty="0"/>
          </a:p>
        </p:txBody>
      </p:sp>
      <p:sp>
        <p:nvSpPr>
          <p:cNvPr id="3" name="İçerik Yer Tutucusu 2"/>
          <p:cNvSpPr>
            <a:spLocks noGrp="1"/>
          </p:cNvSpPr>
          <p:nvPr>
            <p:ph sz="half" idx="1"/>
          </p:nvPr>
        </p:nvSpPr>
        <p:spPr/>
        <p:txBody>
          <a:bodyPr/>
          <a:lstStyle/>
          <a:p>
            <a:r>
              <a:rPr lang="tr-TR" sz="1800" dirty="0" smtClean="0">
                <a:latin typeface="Times New Roman" panose="02020603050405020304" pitchFamily="18" charset="0"/>
                <a:cs typeface="Times New Roman" panose="02020603050405020304" pitchFamily="18" charset="0"/>
              </a:rPr>
              <a:t>Titreşmekte </a:t>
            </a:r>
            <a:r>
              <a:rPr lang="tr-TR" sz="1800" dirty="0">
                <a:latin typeface="Times New Roman" panose="02020603050405020304" pitchFamily="18" charset="0"/>
                <a:cs typeface="Times New Roman" panose="02020603050405020304" pitchFamily="18" charset="0"/>
              </a:rPr>
              <a:t>olan </a:t>
            </a:r>
            <a:r>
              <a:rPr lang="tr-TR" sz="1800" dirty="0" err="1">
                <a:latin typeface="Times New Roman" panose="02020603050405020304" pitchFamily="18" charset="0"/>
                <a:cs typeface="Times New Roman" panose="02020603050405020304" pitchFamily="18" charset="0"/>
              </a:rPr>
              <a:t>diapozon</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mastoid</a:t>
            </a:r>
            <a:r>
              <a:rPr lang="tr-TR" sz="1800" dirty="0">
                <a:latin typeface="Times New Roman" panose="02020603050405020304" pitchFamily="18" charset="0"/>
                <a:cs typeface="Times New Roman" panose="02020603050405020304" pitchFamily="18" charset="0"/>
              </a:rPr>
              <a:t> çıkıntısına konur. Bu şekilde kemik yolu ile olan iletim ölçülür. Titreşimli </a:t>
            </a:r>
            <a:r>
              <a:rPr lang="tr-TR" sz="1800" dirty="0" err="1">
                <a:latin typeface="Times New Roman" panose="02020603050405020304" pitchFamily="18" charset="0"/>
                <a:cs typeface="Times New Roman" panose="02020603050405020304" pitchFamily="18" charset="0"/>
              </a:rPr>
              <a:t>diyapozonun</a:t>
            </a:r>
            <a:r>
              <a:rPr lang="tr-TR" sz="1800" dirty="0">
                <a:latin typeface="Times New Roman" panose="02020603050405020304" pitchFamily="18" charset="0"/>
                <a:cs typeface="Times New Roman" panose="02020603050405020304" pitchFamily="18" charset="0"/>
              </a:rPr>
              <a:t> tekli ucu hasta işittiği sesin bittiğini söyleyene kadar </a:t>
            </a:r>
            <a:r>
              <a:rPr lang="tr-TR" sz="1800" dirty="0" err="1">
                <a:latin typeface="Times New Roman" panose="02020603050405020304" pitchFamily="18" charset="0"/>
                <a:cs typeface="Times New Roman" panose="02020603050405020304" pitchFamily="18" charset="0"/>
              </a:rPr>
              <a:t>mastoid</a:t>
            </a:r>
            <a:r>
              <a:rPr lang="tr-TR" sz="1800" dirty="0">
                <a:latin typeface="Times New Roman" panose="02020603050405020304" pitchFamily="18" charset="0"/>
                <a:cs typeface="Times New Roman" panose="02020603050405020304" pitchFamily="18" charset="0"/>
              </a:rPr>
              <a:t> bölgeye dokundurulur, bu safhada ses kemik yolu ile dış ve orta kulağı atlayarak doğrudan </a:t>
            </a:r>
            <a:r>
              <a:rPr lang="tr-TR" sz="1800" dirty="0" err="1">
                <a:latin typeface="Times New Roman" panose="02020603050405020304" pitchFamily="18" charset="0"/>
                <a:cs typeface="Times New Roman" panose="02020603050405020304" pitchFamily="18" charset="0"/>
              </a:rPr>
              <a:t>kokleaya</a:t>
            </a:r>
            <a:r>
              <a:rPr lang="tr-TR" sz="1800" dirty="0">
                <a:latin typeface="Times New Roman" panose="02020603050405020304" pitchFamily="18" charset="0"/>
                <a:cs typeface="Times New Roman" panose="02020603050405020304" pitchFamily="18" charset="0"/>
              </a:rPr>
              <a:t> iletilir</a:t>
            </a:r>
            <a:r>
              <a:rPr lang="tr-TR" sz="1800" dirty="0" smtClean="0">
                <a:latin typeface="Times New Roman" panose="02020603050405020304" pitchFamily="18" charset="0"/>
                <a:cs typeface="Times New Roman" panose="02020603050405020304" pitchFamily="18" charset="0"/>
              </a:rPr>
              <a:t>.</a:t>
            </a:r>
            <a:endParaRPr lang="tr-TR" sz="1800" dirty="0">
              <a:latin typeface="Times New Roman" panose="02020603050405020304" pitchFamily="18" charset="0"/>
              <a:cs typeface="Times New Roman" panose="02020603050405020304" pitchFamily="18" charset="0"/>
            </a:endParaRPr>
          </a:p>
        </p:txBody>
      </p:sp>
      <p:sp>
        <p:nvSpPr>
          <p:cNvPr id="4" name="İçerik Yer Tutucusu 3"/>
          <p:cNvSpPr>
            <a:spLocks noGrp="1"/>
          </p:cNvSpPr>
          <p:nvPr>
            <p:ph sz="half" idx="2"/>
          </p:nvPr>
        </p:nvSpPr>
        <p:spPr/>
        <p:txBody>
          <a:bodyPr/>
          <a:lstStyle/>
          <a:p>
            <a:pPr lvl="0"/>
            <a:r>
              <a:rPr lang="tr-TR" sz="1800" dirty="0">
                <a:solidFill>
                  <a:srgbClr val="000000"/>
                </a:solidFill>
                <a:latin typeface="Times New Roman" panose="02020603050405020304" pitchFamily="18" charset="0"/>
                <a:cs typeface="Times New Roman" panose="02020603050405020304" pitchFamily="18" charset="0"/>
              </a:rPr>
              <a:t>Hastaya; daha fazla titreşimi hissetmediği zaman, bunu bildirmesi istenir. </a:t>
            </a:r>
            <a:endParaRPr lang="tr-TR" sz="1800" dirty="0" smtClean="0">
              <a:solidFill>
                <a:srgbClr val="000000"/>
              </a:solidFill>
              <a:latin typeface="Times New Roman" panose="02020603050405020304" pitchFamily="18" charset="0"/>
              <a:cs typeface="Times New Roman" panose="02020603050405020304" pitchFamily="18" charset="0"/>
            </a:endParaRPr>
          </a:p>
          <a:p>
            <a:pPr lvl="0"/>
            <a:r>
              <a:rPr lang="tr-TR" sz="1800" dirty="0" err="1" smtClean="0">
                <a:solidFill>
                  <a:srgbClr val="000000"/>
                </a:solidFill>
                <a:latin typeface="Times New Roman" panose="02020603050405020304" pitchFamily="18" charset="0"/>
                <a:cs typeface="Times New Roman" panose="02020603050405020304" pitchFamily="18" charset="0"/>
              </a:rPr>
              <a:t>Mastoid</a:t>
            </a:r>
            <a:r>
              <a:rPr lang="tr-TR" sz="1800" dirty="0" smtClean="0">
                <a:solidFill>
                  <a:srgbClr val="000000"/>
                </a:solidFill>
                <a:latin typeface="Times New Roman" panose="02020603050405020304" pitchFamily="18" charset="0"/>
                <a:cs typeface="Times New Roman" panose="02020603050405020304" pitchFamily="18" charset="0"/>
              </a:rPr>
              <a:t> </a:t>
            </a:r>
            <a:r>
              <a:rPr lang="tr-TR" sz="1800" dirty="0">
                <a:solidFill>
                  <a:srgbClr val="000000"/>
                </a:solidFill>
                <a:latin typeface="Times New Roman" panose="02020603050405020304" pitchFamily="18" charset="0"/>
                <a:cs typeface="Times New Roman" panose="02020603050405020304" pitchFamily="18" charset="0"/>
              </a:rPr>
              <a:t>çıkıntı üzerinde titreşim hissedilmediği anda, </a:t>
            </a:r>
            <a:r>
              <a:rPr lang="tr-TR" sz="1800" dirty="0" err="1">
                <a:solidFill>
                  <a:srgbClr val="000000"/>
                </a:solidFill>
                <a:latin typeface="Times New Roman" panose="02020603050405020304" pitchFamily="18" charset="0"/>
                <a:cs typeface="Times New Roman" panose="02020603050405020304" pitchFamily="18" charset="0"/>
              </a:rPr>
              <a:t>diapozon</a:t>
            </a:r>
            <a:r>
              <a:rPr lang="tr-TR" sz="1800" dirty="0">
                <a:solidFill>
                  <a:srgbClr val="000000"/>
                </a:solidFill>
                <a:latin typeface="Times New Roman" panose="02020603050405020304" pitchFamily="18" charset="0"/>
                <a:cs typeface="Times New Roman" panose="02020603050405020304" pitchFamily="18" charset="0"/>
              </a:rPr>
              <a:t> dış kulak yolunun 1 cm kadar önüne konur. </a:t>
            </a:r>
            <a:endParaRPr lang="tr-TR" sz="1800" dirty="0" smtClean="0">
              <a:solidFill>
                <a:srgbClr val="000000"/>
              </a:solidFill>
              <a:latin typeface="Times New Roman" panose="02020603050405020304" pitchFamily="18" charset="0"/>
              <a:cs typeface="Times New Roman" panose="02020603050405020304" pitchFamily="18" charset="0"/>
            </a:endParaRPr>
          </a:p>
          <a:p>
            <a:pPr lvl="0"/>
            <a:r>
              <a:rPr lang="tr-TR" sz="1800" dirty="0">
                <a:solidFill>
                  <a:srgbClr val="000000"/>
                </a:solidFill>
                <a:latin typeface="Times New Roman" panose="02020603050405020304" pitchFamily="18" charset="0"/>
                <a:cs typeface="Times New Roman" panose="02020603050405020304" pitchFamily="18" charset="0"/>
              </a:rPr>
              <a:t>Hastanın </a:t>
            </a:r>
            <a:r>
              <a:rPr lang="tr-TR" sz="1800" dirty="0" err="1">
                <a:solidFill>
                  <a:srgbClr val="000000"/>
                </a:solidFill>
                <a:latin typeface="Times New Roman" panose="02020603050405020304" pitchFamily="18" charset="0"/>
                <a:cs typeface="Times New Roman" panose="02020603050405020304" pitchFamily="18" charset="0"/>
              </a:rPr>
              <a:t>diapozon</a:t>
            </a:r>
            <a:r>
              <a:rPr lang="tr-TR" sz="1800" dirty="0">
                <a:solidFill>
                  <a:srgbClr val="000000"/>
                </a:solidFill>
                <a:latin typeface="Times New Roman" panose="02020603050405020304" pitchFamily="18" charset="0"/>
                <a:cs typeface="Times New Roman" panose="02020603050405020304" pitchFamily="18" charset="0"/>
              </a:rPr>
              <a:t> sesini hava yolu ve kemik yolu ile kaç saniye süre ile işittiği takip edilir.</a:t>
            </a:r>
            <a:endParaRPr lang="tr-TR" sz="1800" dirty="0" smtClean="0">
              <a:solidFill>
                <a:srgbClr val="000000"/>
              </a:solidFill>
              <a:latin typeface="Times New Roman" panose="02020603050405020304" pitchFamily="18" charset="0"/>
              <a:cs typeface="Times New Roman" panose="02020603050405020304" pitchFamily="18" charset="0"/>
            </a:endParaRPr>
          </a:p>
          <a:p>
            <a:pPr lvl="0"/>
            <a:r>
              <a:rPr lang="tr-TR" sz="1800" dirty="0">
                <a:latin typeface="Times New Roman" panose="02020603050405020304" pitchFamily="18" charset="0"/>
                <a:cs typeface="Times New Roman" panose="02020603050405020304" pitchFamily="18" charset="0"/>
              </a:rPr>
              <a:t>Normal işiten bir kulakta hava yolu ile olan iletim, kemik yolu ile olan iletimin ortalama iki katıdır. Buna göre; normal işitmeye sahip olan bir kişinin, dış kulak yolundan </a:t>
            </a:r>
            <a:r>
              <a:rPr lang="tr-TR" sz="1800" dirty="0" err="1">
                <a:latin typeface="Times New Roman" panose="02020603050405020304" pitchFamily="18" charset="0"/>
                <a:cs typeface="Times New Roman" panose="02020603050405020304" pitchFamily="18" charset="0"/>
              </a:rPr>
              <a:t>diapozon</a:t>
            </a:r>
            <a:r>
              <a:rPr lang="tr-TR" sz="1800" dirty="0">
                <a:latin typeface="Times New Roman" panose="02020603050405020304" pitchFamily="18" charset="0"/>
                <a:cs typeface="Times New Roman" panose="02020603050405020304" pitchFamily="18" charset="0"/>
              </a:rPr>
              <a:t> sesini, </a:t>
            </a:r>
            <a:r>
              <a:rPr lang="tr-TR" sz="1800" dirty="0" err="1">
                <a:latin typeface="Times New Roman" panose="02020603050405020304" pitchFamily="18" charset="0"/>
                <a:cs typeface="Times New Roman" panose="02020603050405020304" pitchFamily="18" charset="0"/>
              </a:rPr>
              <a:t>mastoid</a:t>
            </a:r>
            <a:r>
              <a:rPr lang="tr-TR" sz="1800" dirty="0">
                <a:latin typeface="Times New Roman" panose="02020603050405020304" pitchFamily="18" charset="0"/>
                <a:cs typeface="Times New Roman" panose="02020603050405020304" pitchFamily="18" charset="0"/>
              </a:rPr>
              <a:t> üzerinde duyduğu süre kadar duyması gerekir. Buna Rinne Pozitif denir.</a:t>
            </a:r>
          </a:p>
        </p:txBody>
      </p:sp>
      <p:pic>
        <p:nvPicPr>
          <p:cNvPr id="5" name="Resim 4"/>
          <p:cNvPicPr>
            <a:picLocks noChangeAspect="1"/>
          </p:cNvPicPr>
          <p:nvPr/>
        </p:nvPicPr>
        <p:blipFill>
          <a:blip r:embed="rId2"/>
          <a:stretch>
            <a:fillRect/>
          </a:stretch>
        </p:blipFill>
        <p:spPr>
          <a:xfrm>
            <a:off x="1827500" y="3713711"/>
            <a:ext cx="2219325" cy="2057400"/>
          </a:xfrm>
          <a:prstGeom prst="rect">
            <a:avLst/>
          </a:prstGeom>
        </p:spPr>
      </p:pic>
    </p:spTree>
    <p:extLst>
      <p:ext uri="{BB962C8B-B14F-4D97-AF65-F5344CB8AC3E}">
        <p14:creationId xmlns:p14="http://schemas.microsoft.com/office/powerpoint/2010/main" val="16284081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r>
            <a:br>
              <a:rPr lang="tr-TR" dirty="0" smtClean="0"/>
            </a:br>
            <a:r>
              <a:rPr lang="tr-TR" b="1" dirty="0" err="1" smtClean="0"/>
              <a:t>Schwabach</a:t>
            </a:r>
            <a:r>
              <a:rPr lang="tr-TR" b="1" dirty="0" smtClean="0"/>
              <a:t> </a:t>
            </a:r>
            <a:r>
              <a:rPr lang="tr-TR" b="1" dirty="0"/>
              <a:t>Testi</a:t>
            </a:r>
            <a:r>
              <a:rPr lang="tr-TR" dirty="0"/>
              <a:t/>
            </a:r>
            <a:br>
              <a:rPr lang="tr-TR" dirty="0"/>
            </a:br>
            <a:endParaRPr lang="tr-TR" dirty="0"/>
          </a:p>
        </p:txBody>
      </p:sp>
      <p:sp>
        <p:nvSpPr>
          <p:cNvPr id="3" name="İçerik Yer Tutucusu 2"/>
          <p:cNvSpPr>
            <a:spLocks noGrp="1"/>
          </p:cNvSpPr>
          <p:nvPr>
            <p:ph sz="half" idx="1"/>
          </p:nvPr>
        </p:nvSpPr>
        <p:spPr/>
        <p:txBody>
          <a:bodyPr/>
          <a:lstStyle/>
          <a:p>
            <a:r>
              <a:rPr lang="tr-TR" sz="2000" dirty="0">
                <a:latin typeface="Times New Roman" panose="02020603050405020304" pitchFamily="18" charset="0"/>
                <a:cs typeface="Times New Roman" panose="02020603050405020304" pitchFamily="18" charset="0"/>
              </a:rPr>
              <a:t>Kemik yolu iletiminin normale göre azalıp azalmadığını incelemeye dayalı bir testtir.</a:t>
            </a:r>
          </a:p>
          <a:p>
            <a:r>
              <a:rPr lang="tr-TR" sz="2000" dirty="0">
                <a:latin typeface="Times New Roman" panose="02020603050405020304" pitchFamily="18" charset="0"/>
                <a:cs typeface="Times New Roman" panose="02020603050405020304" pitchFamily="18" charset="0"/>
              </a:rPr>
              <a:t>Hastanın </a:t>
            </a:r>
            <a:r>
              <a:rPr lang="tr-TR" sz="2000" dirty="0" err="1">
                <a:latin typeface="Times New Roman" panose="02020603050405020304" pitchFamily="18" charset="0"/>
                <a:cs typeface="Times New Roman" panose="02020603050405020304" pitchFamily="18" charset="0"/>
              </a:rPr>
              <a:t>mastoid</a:t>
            </a:r>
            <a:r>
              <a:rPr lang="tr-TR" sz="2000" dirty="0">
                <a:latin typeface="Times New Roman" panose="02020603050405020304" pitchFamily="18" charset="0"/>
                <a:cs typeface="Times New Roman" panose="02020603050405020304" pitchFamily="18" charset="0"/>
              </a:rPr>
              <a:t> çıkıntısı üzerine </a:t>
            </a:r>
            <a:r>
              <a:rPr lang="tr-TR" sz="2000" dirty="0" err="1">
                <a:latin typeface="Times New Roman" panose="02020603050405020304" pitchFamily="18" charset="0"/>
                <a:cs typeface="Times New Roman" panose="02020603050405020304" pitchFamily="18" charset="0"/>
              </a:rPr>
              <a:t>diapozonun</a:t>
            </a:r>
            <a:r>
              <a:rPr lang="tr-TR" sz="2000" dirty="0">
                <a:latin typeface="Times New Roman" panose="02020603050405020304" pitchFamily="18" charset="0"/>
                <a:cs typeface="Times New Roman" panose="02020603050405020304" pitchFamily="18" charset="0"/>
              </a:rPr>
              <a:t> konulup kemik yolundan kaç saniye duyduğu tespit edilir ve normal işitmeye sahip kişinin kemik yolu işitme süresiyle karşılaştırılması esasına dayanan </a:t>
            </a:r>
            <a:r>
              <a:rPr lang="tr-TR" sz="2000" dirty="0" smtClean="0">
                <a:latin typeface="Times New Roman" panose="02020603050405020304" pitchFamily="18" charset="0"/>
                <a:cs typeface="Times New Roman" panose="02020603050405020304" pitchFamily="18" charset="0"/>
              </a:rPr>
              <a:t>testtir</a:t>
            </a:r>
          </a:p>
          <a:p>
            <a:r>
              <a:rPr lang="de-DE" sz="2000" b="1" dirty="0" smtClean="0">
                <a:latin typeface="Times New Roman" panose="02020603050405020304" pitchFamily="18" charset="0"/>
                <a:cs typeface="Times New Roman" panose="02020603050405020304" pitchFamily="18" charset="0"/>
              </a:rPr>
              <a:t>Schwabach normal</a:t>
            </a:r>
            <a:endParaRPr lang="de-DE" sz="2000" b="1" dirty="0">
              <a:latin typeface="Times New Roman" panose="02020603050405020304" pitchFamily="18" charset="0"/>
              <a:cs typeface="Times New Roman" panose="02020603050405020304" pitchFamily="18" charset="0"/>
            </a:endParaRPr>
          </a:p>
          <a:p>
            <a:pPr marL="0" indent="0">
              <a:buNone/>
            </a:pPr>
            <a:endParaRPr lang="de-DE" sz="2000" dirty="0" smtClean="0">
              <a:latin typeface="Times New Roman" panose="02020603050405020304" pitchFamily="18" charset="0"/>
              <a:cs typeface="Times New Roman" panose="02020603050405020304" pitchFamily="18" charset="0"/>
            </a:endParaRPr>
          </a:p>
          <a:p>
            <a:r>
              <a:rPr lang="de-DE" sz="2000" b="1" dirty="0" smtClean="0">
                <a:latin typeface="Times New Roman" panose="02020603050405020304" pitchFamily="18" charset="0"/>
                <a:cs typeface="Times New Roman" panose="02020603050405020304" pitchFamily="18" charset="0"/>
              </a:rPr>
              <a:t>Schwabach </a:t>
            </a:r>
            <a:r>
              <a:rPr lang="de-DE" sz="2000" b="1" dirty="0" err="1" smtClean="0">
                <a:latin typeface="Times New Roman" panose="02020603050405020304" pitchFamily="18" charset="0"/>
                <a:cs typeface="Times New Roman" panose="02020603050405020304" pitchFamily="18" charset="0"/>
              </a:rPr>
              <a:t>uzamış</a:t>
            </a:r>
            <a:endParaRPr lang="tr-TR" sz="2000" b="1" dirty="0" smtClean="0">
              <a:latin typeface="Times New Roman" panose="02020603050405020304" pitchFamily="18" charset="0"/>
              <a:cs typeface="Times New Roman" panose="02020603050405020304" pitchFamily="18" charset="0"/>
            </a:endParaRPr>
          </a:p>
          <a:p>
            <a:endParaRPr lang="tr-TR" sz="2000" b="1" dirty="0">
              <a:latin typeface="Times New Roman" panose="02020603050405020304" pitchFamily="18" charset="0"/>
              <a:cs typeface="Times New Roman" panose="02020603050405020304" pitchFamily="18" charset="0"/>
            </a:endParaRPr>
          </a:p>
          <a:p>
            <a:r>
              <a:rPr lang="tr-TR" sz="2000" b="1" dirty="0" err="1" smtClean="0">
                <a:latin typeface="Times New Roman" panose="02020603050405020304" pitchFamily="18" charset="0"/>
                <a:cs typeface="Times New Roman" panose="02020603050405020304" pitchFamily="18" charset="0"/>
              </a:rPr>
              <a:t>Schwabach</a:t>
            </a:r>
            <a:r>
              <a:rPr lang="tr-TR" sz="2000" b="1" dirty="0" smtClean="0">
                <a:latin typeface="Times New Roman" panose="02020603050405020304" pitchFamily="18" charset="0"/>
                <a:cs typeface="Times New Roman" panose="02020603050405020304" pitchFamily="18" charset="0"/>
              </a:rPr>
              <a:t> kısalmış</a:t>
            </a:r>
            <a:endParaRPr lang="tr-TR" sz="2000" b="1" dirty="0">
              <a:latin typeface="Times New Roman" panose="02020603050405020304" pitchFamily="18" charset="0"/>
              <a:cs typeface="Times New Roman" panose="02020603050405020304" pitchFamily="18" charset="0"/>
            </a:endParaRPr>
          </a:p>
          <a:p>
            <a:endParaRPr lang="tr-TR" sz="2000" b="1"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7084857" y="1880163"/>
            <a:ext cx="3534104" cy="2251262"/>
          </a:xfrm>
          <a:prstGeom prst="rect">
            <a:avLst/>
          </a:prstGeom>
        </p:spPr>
      </p:pic>
    </p:spTree>
    <p:extLst>
      <p:ext uri="{BB962C8B-B14F-4D97-AF65-F5344CB8AC3E}">
        <p14:creationId xmlns:p14="http://schemas.microsoft.com/office/powerpoint/2010/main" val="9770430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Gelle Testi</a:t>
            </a:r>
            <a:endParaRPr lang="tr-TR" b="1" dirty="0"/>
          </a:p>
        </p:txBody>
      </p:sp>
      <p:sp>
        <p:nvSpPr>
          <p:cNvPr id="3" name="İçerik Yer Tutucusu 2"/>
          <p:cNvSpPr>
            <a:spLocks noGrp="1"/>
          </p:cNvSpPr>
          <p:nvPr>
            <p:ph sz="half" idx="1"/>
          </p:nvPr>
        </p:nvSpPr>
        <p:spPr/>
        <p:txBody>
          <a:bodyPr/>
          <a:lstStyle/>
          <a:p>
            <a:r>
              <a:rPr lang="tr-TR" sz="2000" dirty="0" err="1">
                <a:latin typeface="Times New Roman" panose="02020603050405020304" pitchFamily="18" charset="0"/>
                <a:cs typeface="Times New Roman" panose="02020603050405020304" pitchFamily="18" charset="0"/>
              </a:rPr>
              <a:t>T</a:t>
            </a:r>
            <a:r>
              <a:rPr lang="tr-TR" sz="2000" dirty="0" err="1" smtClean="0">
                <a:latin typeface="Times New Roman" panose="02020603050405020304" pitchFamily="18" charset="0"/>
                <a:cs typeface="Times New Roman" panose="02020603050405020304" pitchFamily="18" charset="0"/>
              </a:rPr>
              <a:t>impanik</a:t>
            </a:r>
            <a:r>
              <a:rPr lang="tr-TR" sz="2000" dirty="0" smtClean="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membran</a:t>
            </a:r>
            <a:r>
              <a:rPr lang="tr-TR" sz="2000" dirty="0">
                <a:latin typeface="Times New Roman" panose="02020603050405020304" pitchFamily="18" charset="0"/>
                <a:cs typeface="Times New Roman" panose="02020603050405020304" pitchFamily="18" charset="0"/>
              </a:rPr>
              <a:t> ve kemik zincirinin hareketliliğini göstermek için yapılan bir </a:t>
            </a:r>
            <a:r>
              <a:rPr lang="tr-TR" sz="2000" dirty="0" smtClean="0">
                <a:latin typeface="Times New Roman" panose="02020603050405020304" pitchFamily="18" charset="0"/>
                <a:cs typeface="Times New Roman" panose="02020603050405020304" pitchFamily="18" charset="0"/>
              </a:rPr>
              <a:t>testtir </a:t>
            </a:r>
          </a:p>
          <a:p>
            <a:r>
              <a:rPr lang="tr-TR" sz="2000" dirty="0" err="1" smtClean="0">
                <a:latin typeface="Times New Roman" panose="02020603050405020304" pitchFamily="18" charset="0"/>
                <a:cs typeface="Times New Roman" panose="02020603050405020304" pitchFamily="18" charset="0"/>
              </a:rPr>
              <a:t>Otoskleroz</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tanısında yardımcı bir yöntemdir. </a:t>
            </a:r>
            <a:endParaRPr lang="tr-TR" sz="2000" dirty="0" smtClean="0">
              <a:latin typeface="Times New Roman" panose="02020603050405020304" pitchFamily="18" charset="0"/>
              <a:cs typeface="Times New Roman" panose="02020603050405020304" pitchFamily="18" charset="0"/>
            </a:endParaRPr>
          </a:p>
          <a:p>
            <a:r>
              <a:rPr lang="tr-TR" sz="2000" dirty="0" err="1">
                <a:latin typeface="Times New Roman" panose="02020603050405020304" pitchFamily="18" charset="0"/>
                <a:cs typeface="Times New Roman" panose="02020603050405020304" pitchFamily="18" charset="0"/>
              </a:rPr>
              <a:t>D</a:t>
            </a:r>
            <a:r>
              <a:rPr lang="tr-TR" sz="2000" dirty="0" err="1" smtClean="0">
                <a:latin typeface="Times New Roman" panose="02020603050405020304" pitchFamily="18" charset="0"/>
                <a:cs typeface="Times New Roman" panose="02020603050405020304" pitchFamily="18" charset="0"/>
              </a:rPr>
              <a:t>iapozon</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titreştirilerek </a:t>
            </a:r>
            <a:r>
              <a:rPr lang="tr-TR" sz="2000" dirty="0" err="1">
                <a:latin typeface="Times New Roman" panose="02020603050405020304" pitchFamily="18" charset="0"/>
                <a:cs typeface="Times New Roman" panose="02020603050405020304" pitchFamily="18" charset="0"/>
              </a:rPr>
              <a:t>mastoid</a:t>
            </a:r>
            <a:r>
              <a:rPr lang="tr-TR" sz="2000" dirty="0">
                <a:latin typeface="Times New Roman" panose="02020603050405020304" pitchFamily="18" charset="0"/>
                <a:cs typeface="Times New Roman" panose="02020603050405020304" pitchFamily="18" charset="0"/>
              </a:rPr>
              <a:t> çıkıntı üzerine konur. Bu sırada </a:t>
            </a:r>
            <a:r>
              <a:rPr lang="tr-TR" sz="2000" dirty="0" err="1">
                <a:latin typeface="Times New Roman" panose="02020603050405020304" pitchFamily="18" charset="0"/>
                <a:cs typeface="Times New Roman" panose="02020603050405020304" pitchFamily="18" charset="0"/>
              </a:rPr>
              <a:t>pnömotik</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otoskopla</a:t>
            </a:r>
            <a:r>
              <a:rPr lang="tr-TR" sz="2000" dirty="0">
                <a:latin typeface="Times New Roman" panose="02020603050405020304" pitchFamily="18" charset="0"/>
                <a:cs typeface="Times New Roman" panose="02020603050405020304" pitchFamily="18" charset="0"/>
              </a:rPr>
              <a:t> dış kulak yoluna pozitif basınç </a:t>
            </a:r>
            <a:r>
              <a:rPr lang="tr-TR" sz="2000" dirty="0" smtClean="0">
                <a:latin typeface="Times New Roman" panose="02020603050405020304" pitchFamily="18" charset="0"/>
                <a:cs typeface="Times New Roman" panose="02020603050405020304" pitchFamily="18" charset="0"/>
              </a:rPr>
              <a:t>verilir </a:t>
            </a:r>
            <a:r>
              <a:rPr lang="tr-TR" sz="2000" dirty="0">
                <a:latin typeface="Times New Roman" panose="02020603050405020304" pitchFamily="18" charset="0"/>
                <a:cs typeface="Times New Roman" panose="02020603050405020304" pitchFamily="18" charset="0"/>
              </a:rPr>
              <a:t>ve tekrar normal basınca getirilir. </a:t>
            </a:r>
            <a:endParaRPr lang="tr-TR" sz="2000" dirty="0" smtClean="0">
              <a:latin typeface="Times New Roman" panose="02020603050405020304" pitchFamily="18" charset="0"/>
              <a:cs typeface="Times New Roman" panose="02020603050405020304" pitchFamily="18" charset="0"/>
            </a:endParaRPr>
          </a:p>
          <a:p>
            <a:r>
              <a:rPr lang="tr-TR" sz="2000" dirty="0" err="1" smtClean="0">
                <a:latin typeface="Times New Roman" panose="02020603050405020304" pitchFamily="18" charset="0"/>
                <a:cs typeface="Times New Roman" panose="02020603050405020304" pitchFamily="18" charset="0"/>
              </a:rPr>
              <a:t>Timpanik</a:t>
            </a:r>
            <a:r>
              <a:rPr lang="tr-TR" sz="2000" dirty="0" smtClean="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membran</a:t>
            </a:r>
            <a:r>
              <a:rPr lang="tr-TR" sz="2000" dirty="0">
                <a:latin typeface="Times New Roman" panose="02020603050405020304" pitchFamily="18" charset="0"/>
                <a:cs typeface="Times New Roman" panose="02020603050405020304" pitchFamily="18" charset="0"/>
              </a:rPr>
              <a:t> ve kemik zinciri </a:t>
            </a:r>
            <a:r>
              <a:rPr lang="tr-TR" sz="2000" dirty="0" err="1" smtClean="0">
                <a:latin typeface="Times New Roman" panose="02020603050405020304" pitchFamily="18" charset="0"/>
                <a:cs typeface="Times New Roman" panose="02020603050405020304" pitchFamily="18" charset="0"/>
              </a:rPr>
              <a:t>normalhareketli</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olan bir kişide pozitif basınç verildiğinde </a:t>
            </a:r>
            <a:r>
              <a:rPr lang="tr-TR" sz="2000" dirty="0" err="1">
                <a:latin typeface="Times New Roman" panose="02020603050405020304" pitchFamily="18" charset="0"/>
                <a:cs typeface="Times New Roman" panose="02020603050405020304" pitchFamily="18" charset="0"/>
              </a:rPr>
              <a:t>diapozon</a:t>
            </a:r>
            <a:r>
              <a:rPr lang="tr-TR" sz="2000" dirty="0">
                <a:latin typeface="Times New Roman" panose="02020603050405020304" pitchFamily="18" charset="0"/>
                <a:cs typeface="Times New Roman" panose="02020603050405020304" pitchFamily="18" charset="0"/>
              </a:rPr>
              <a:t> sesi azalır. Ancak basınç normale döndüğünde ses artar.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Eğer </a:t>
            </a:r>
            <a:r>
              <a:rPr lang="tr-TR" sz="2000" dirty="0">
                <a:latin typeface="Times New Roman" panose="02020603050405020304" pitchFamily="18" charset="0"/>
                <a:cs typeface="Times New Roman" panose="02020603050405020304" pitchFamily="18" charset="0"/>
              </a:rPr>
              <a:t>kemik zincir </a:t>
            </a:r>
            <a:r>
              <a:rPr lang="tr-TR" sz="2000" dirty="0" err="1">
                <a:latin typeface="Times New Roman" panose="02020603050405020304" pitchFamily="18" charset="0"/>
                <a:cs typeface="Times New Roman" panose="02020603050405020304" pitchFamily="18" charset="0"/>
              </a:rPr>
              <a:t>fiksasyonu</a:t>
            </a:r>
            <a:r>
              <a:rPr lang="tr-TR" sz="2000" dirty="0">
                <a:latin typeface="Times New Roman" panose="02020603050405020304" pitchFamily="18" charset="0"/>
                <a:cs typeface="Times New Roman" panose="02020603050405020304" pitchFamily="18" charset="0"/>
              </a:rPr>
              <a:t> varsa </a:t>
            </a:r>
            <a:r>
              <a:rPr lang="tr-TR" sz="2000" dirty="0" err="1">
                <a:latin typeface="Times New Roman" panose="02020603050405020304" pitchFamily="18" charset="0"/>
                <a:cs typeface="Times New Roman" panose="02020603050405020304" pitchFamily="18" charset="0"/>
              </a:rPr>
              <a:t>diapozon</a:t>
            </a:r>
            <a:r>
              <a:rPr lang="tr-TR" sz="2000" dirty="0">
                <a:latin typeface="Times New Roman" panose="02020603050405020304" pitchFamily="18" charset="0"/>
                <a:cs typeface="Times New Roman" panose="02020603050405020304" pitchFamily="18" charset="0"/>
              </a:rPr>
              <a:t> sesindeki bu azalış ve artışlar olmayacaktır.</a:t>
            </a:r>
          </a:p>
        </p:txBody>
      </p:sp>
      <p:pic>
        <p:nvPicPr>
          <p:cNvPr id="5" name="İçerik Yer Tutucusu 4"/>
          <p:cNvPicPr>
            <a:picLocks noGrp="1" noChangeAspect="1"/>
          </p:cNvPicPr>
          <p:nvPr>
            <p:ph sz="half" idx="2"/>
          </p:nvPr>
        </p:nvPicPr>
        <p:blipFill>
          <a:blip r:embed="rId2"/>
          <a:stretch>
            <a:fillRect/>
          </a:stretch>
        </p:blipFill>
        <p:spPr>
          <a:xfrm>
            <a:off x="7101480" y="2495305"/>
            <a:ext cx="3534106" cy="2251263"/>
          </a:xfrm>
          <a:prstGeom prst="rect">
            <a:avLst/>
          </a:prstGeom>
        </p:spPr>
      </p:pic>
    </p:spTree>
    <p:extLst>
      <p:ext uri="{BB962C8B-B14F-4D97-AF65-F5344CB8AC3E}">
        <p14:creationId xmlns:p14="http://schemas.microsoft.com/office/powerpoint/2010/main" val="122078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İşitme Testind</a:t>
            </a:r>
            <a:r>
              <a:rPr lang="tr-TR" b="1" dirty="0" smtClean="0"/>
              <a:t>e </a:t>
            </a:r>
            <a:r>
              <a:rPr lang="tr-TR" b="1" dirty="0" smtClean="0"/>
              <a:t>Maskeleme</a:t>
            </a:r>
            <a:endParaRPr lang="tr-TR" b="1" dirty="0"/>
          </a:p>
        </p:txBody>
      </p:sp>
      <p:sp>
        <p:nvSpPr>
          <p:cNvPr id="3" name="İçerik Yer Tutucusu 2"/>
          <p:cNvSpPr>
            <a:spLocks noGrp="1"/>
          </p:cNvSpPr>
          <p:nvPr>
            <p:ph sz="half" idx="1"/>
          </p:nvPr>
        </p:nvSpPr>
        <p:spPr/>
        <p:txBody>
          <a:bodyPr/>
          <a:lstStyle/>
          <a:p>
            <a:r>
              <a:rPr lang="tr-TR" sz="2000" dirty="0" smtClean="0">
                <a:latin typeface="Times New Roman" panose="02020603050405020304" pitchFamily="18" charset="0"/>
                <a:cs typeface="Times New Roman" panose="02020603050405020304" pitchFamily="18" charset="0"/>
              </a:rPr>
              <a:t>İkinci bir uyaran vererek test edilmeyen kulakta eşik kayması yaratmaktır</a:t>
            </a:r>
          </a:p>
          <a:p>
            <a:r>
              <a:rPr lang="tr-TR" sz="2000" dirty="0" smtClean="0">
                <a:latin typeface="Times New Roman" panose="02020603050405020304" pitchFamily="18" charset="0"/>
                <a:cs typeface="Times New Roman" panose="02020603050405020304" pitchFamily="18" charset="0"/>
              </a:rPr>
              <a:t>Test edilen kulağa verilen uyaranın test edilmeyen kulak tarafından duyulmasını engellemek için test edilmeyen kulak başka bir uyaranla meşgul edilir</a:t>
            </a:r>
            <a:endParaRPr lang="tr-TR" sz="2000" dirty="0">
              <a:latin typeface="Times New Roman" panose="02020603050405020304" pitchFamily="18" charset="0"/>
              <a:cs typeface="Times New Roman" panose="02020603050405020304" pitchFamily="18" charset="0"/>
            </a:endParaRPr>
          </a:p>
        </p:txBody>
      </p:sp>
      <p:sp>
        <p:nvSpPr>
          <p:cNvPr id="4" name="İçerik Yer Tutucusu 3"/>
          <p:cNvSpPr>
            <a:spLocks noGrp="1"/>
          </p:cNvSpPr>
          <p:nvPr>
            <p:ph sz="half" idx="2"/>
          </p:nvPr>
        </p:nvSpPr>
        <p:spPr/>
        <p:txBody>
          <a:bodyPr/>
          <a:lstStyle/>
          <a:p>
            <a:r>
              <a:rPr lang="tr-TR" sz="2000" dirty="0" smtClean="0">
                <a:latin typeface="Times New Roman" panose="02020603050405020304" pitchFamily="18" charset="0"/>
                <a:cs typeface="Times New Roman" panose="02020603050405020304" pitchFamily="18" charset="0"/>
              </a:rPr>
              <a:t>Maskelenecek uyaran saf ses uyaran ise Dar Bant gürültü, konuşma sesi ise konuşma gürültüsü kullanılır</a:t>
            </a:r>
          </a:p>
          <a:p>
            <a:endParaRPr lang="tr-TR" sz="2000" dirty="0">
              <a:latin typeface="Times New Roman" panose="02020603050405020304" pitchFamily="18" charset="0"/>
              <a:cs typeface="Times New Roman" panose="02020603050405020304" pitchFamily="18" charset="0"/>
            </a:endParaRPr>
          </a:p>
        </p:txBody>
      </p:sp>
      <p:pic>
        <p:nvPicPr>
          <p:cNvPr id="8" name="Picture 7" descr="etkili mas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197600" y="3374967"/>
            <a:ext cx="4036276" cy="2348124"/>
          </a:xfrm>
          <a:prstGeom prst="rect">
            <a:avLst/>
          </a:prstGeom>
        </p:spPr>
      </p:pic>
    </p:spTree>
    <p:extLst>
      <p:ext uri="{BB962C8B-B14F-4D97-AF65-F5344CB8AC3E}">
        <p14:creationId xmlns:p14="http://schemas.microsoft.com/office/powerpoint/2010/main" val="14661650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endParaRPr lang="tr-TR"/>
          </a:p>
        </p:txBody>
      </p:sp>
      <p:sp>
        <p:nvSpPr>
          <p:cNvPr id="6" name="İçerik Yer Tutucusu 5"/>
          <p:cNvSpPr>
            <a:spLocks noGrp="1"/>
          </p:cNvSpPr>
          <p:nvPr>
            <p:ph idx="1"/>
          </p:nvPr>
        </p:nvSpPr>
        <p:spPr/>
        <p:txBody>
          <a:bodyPr/>
          <a:lstStyle/>
          <a:p>
            <a:pPr marL="0" indent="0">
              <a:buNone/>
            </a:pPr>
            <a:r>
              <a:rPr lang="tr-TR" sz="2000" dirty="0" smtClean="0">
                <a:latin typeface="Times New Roman" panose="02020603050405020304" pitchFamily="18" charset="0"/>
                <a:cs typeface="Times New Roman" panose="02020603050405020304" pitchFamily="18" charset="0"/>
              </a:rPr>
              <a:t>Saf ses odyometresinde maskelemenin gerekli olduğu durumlar;</a:t>
            </a:r>
          </a:p>
          <a:p>
            <a:r>
              <a:rPr lang="tr-TR" sz="2000" dirty="0" smtClean="0">
                <a:latin typeface="Times New Roman" panose="02020603050405020304" pitchFamily="18" charset="0"/>
                <a:cs typeface="Times New Roman" panose="02020603050405020304" pitchFamily="18" charset="0"/>
              </a:rPr>
              <a:t>Hava yolu maskeleme</a:t>
            </a:r>
          </a:p>
          <a:p>
            <a:r>
              <a:rPr lang="tr-TR" sz="2000" dirty="0" smtClean="0">
                <a:latin typeface="Times New Roman" panose="02020603050405020304" pitchFamily="18" charset="0"/>
                <a:cs typeface="Times New Roman" panose="02020603050405020304" pitchFamily="18" charset="0"/>
              </a:rPr>
              <a:t>Kemik yolu maskeleme</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7191" y="2367375"/>
            <a:ext cx="6245479" cy="2196312"/>
          </a:xfrm>
          <a:prstGeom prst="rect">
            <a:avLst/>
          </a:prstGeom>
        </p:spPr>
      </p:pic>
      <p:sp>
        <p:nvSpPr>
          <p:cNvPr id="8" name="Yuvarlatılmış Dikdörtgen 7"/>
          <p:cNvSpPr/>
          <p:nvPr/>
        </p:nvSpPr>
        <p:spPr>
          <a:xfrm>
            <a:off x="5697958" y="5079077"/>
            <a:ext cx="3258589" cy="80633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İnteraural </a:t>
            </a:r>
            <a:r>
              <a:rPr lang="tr-TR" b="1" dirty="0" err="1"/>
              <a:t>A</a:t>
            </a:r>
            <a:r>
              <a:rPr lang="tr-TR" b="1" dirty="0" err="1" smtClean="0"/>
              <a:t>ttenuasyon</a:t>
            </a:r>
            <a:endParaRPr lang="tr-TR" dirty="0"/>
          </a:p>
        </p:txBody>
      </p:sp>
      <p:sp>
        <p:nvSpPr>
          <p:cNvPr id="9" name="Oval 8"/>
          <p:cNvSpPr/>
          <p:nvPr/>
        </p:nvSpPr>
        <p:spPr>
          <a:xfrm>
            <a:off x="6038706" y="2018240"/>
            <a:ext cx="2011680" cy="69826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i="1" dirty="0" err="1"/>
              <a:t>crossover</a:t>
            </a:r>
            <a:endParaRPr lang="tr-TR" dirty="0"/>
          </a:p>
        </p:txBody>
      </p:sp>
      <p:sp>
        <p:nvSpPr>
          <p:cNvPr id="10" name="Dikdörtgen 9"/>
          <p:cNvSpPr/>
          <p:nvPr/>
        </p:nvSpPr>
        <p:spPr>
          <a:xfrm>
            <a:off x="9634003" y="2309185"/>
            <a:ext cx="1812175" cy="81464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i="1"/>
              <a:t>crosshearing</a:t>
            </a:r>
            <a:endParaRPr lang="tr-TR"/>
          </a:p>
        </p:txBody>
      </p:sp>
    </p:spTree>
    <p:extLst>
      <p:ext uri="{BB962C8B-B14F-4D97-AF65-F5344CB8AC3E}">
        <p14:creationId xmlns:p14="http://schemas.microsoft.com/office/powerpoint/2010/main" val="38224986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İnteraural </a:t>
            </a:r>
            <a:r>
              <a:rPr lang="tr-TR" b="1" dirty="0" err="1"/>
              <a:t>Attenuasyon</a:t>
            </a:r>
            <a:endParaRPr lang="tr-TR" b="1" dirty="0"/>
          </a:p>
        </p:txBody>
      </p:sp>
      <p:pic>
        <p:nvPicPr>
          <p:cNvPr id="5" name="İçerik Yer Tutucus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10107" y="3206904"/>
            <a:ext cx="3871198" cy="3012821"/>
          </a:xfrm>
        </p:spPr>
      </p:pic>
      <p:pic>
        <p:nvPicPr>
          <p:cNvPr id="6" name="İçerik Yer Tutucusu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22618" y="1592707"/>
            <a:ext cx="3934180" cy="3228395"/>
          </a:xfrm>
        </p:spPr>
      </p:pic>
      <p:pic>
        <p:nvPicPr>
          <p:cNvPr id="8" name="Resi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9424" y="2793077"/>
            <a:ext cx="3549605" cy="2762536"/>
          </a:xfrm>
          <a:prstGeom prst="rect">
            <a:avLst/>
          </a:prstGeom>
        </p:spPr>
      </p:pic>
    </p:spTree>
    <p:extLst>
      <p:ext uri="{BB962C8B-B14F-4D97-AF65-F5344CB8AC3E}">
        <p14:creationId xmlns:p14="http://schemas.microsoft.com/office/powerpoint/2010/main" val="1537242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Hava Yolu Maskeleme</a:t>
            </a:r>
            <a:endParaRPr lang="tr-TR" b="1" dirty="0"/>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Test edilen frekansta </a:t>
            </a:r>
            <a:r>
              <a:rPr lang="tr-TR" sz="2000" b="1" dirty="0" smtClean="0">
                <a:latin typeface="Times New Roman" panose="02020603050405020304" pitchFamily="18" charset="0"/>
                <a:cs typeface="Times New Roman" panose="02020603050405020304" pitchFamily="18" charset="0"/>
              </a:rPr>
              <a:t>iyi kulağın kemik yolu eşiği ile kötü kulağın hava yolu eşiği arasında 40 </a:t>
            </a:r>
            <a:r>
              <a:rPr lang="tr-TR" sz="2000" b="1" dirty="0" err="1" smtClean="0">
                <a:latin typeface="Times New Roman" panose="02020603050405020304" pitchFamily="18" charset="0"/>
                <a:cs typeface="Times New Roman" panose="02020603050405020304" pitchFamily="18" charset="0"/>
              </a:rPr>
              <a:t>db</a:t>
            </a:r>
            <a:r>
              <a:rPr lang="tr-TR" sz="2000" b="1" dirty="0" smtClean="0">
                <a:latin typeface="Times New Roman" panose="02020603050405020304" pitchFamily="18" charset="0"/>
                <a:cs typeface="Times New Roman" panose="02020603050405020304" pitchFamily="18" charset="0"/>
              </a:rPr>
              <a:t> ve üzerinde fark olması </a:t>
            </a:r>
            <a:r>
              <a:rPr lang="tr-TR" sz="2000" dirty="0" smtClean="0">
                <a:latin typeface="Times New Roman" panose="02020603050405020304" pitchFamily="18" charset="0"/>
                <a:cs typeface="Times New Roman" panose="02020603050405020304" pitchFamily="18" charset="0"/>
              </a:rPr>
              <a:t>durumunda kötü kulağın hava yolu eşiğine maskeli bakılır</a:t>
            </a:r>
          </a:p>
          <a:p>
            <a:r>
              <a:rPr lang="tr-TR" sz="2000" dirty="0" smtClean="0">
                <a:latin typeface="Times New Roman" panose="02020603050405020304" pitchFamily="18" charset="0"/>
                <a:cs typeface="Times New Roman" panose="02020603050405020304" pitchFamily="18" charset="0"/>
              </a:rPr>
              <a:t>Amaç verilen uyaranın iyi </a:t>
            </a:r>
            <a:r>
              <a:rPr lang="tr-TR" sz="2000" dirty="0" err="1" smtClean="0">
                <a:latin typeface="Times New Roman" panose="02020603050405020304" pitchFamily="18" charset="0"/>
                <a:cs typeface="Times New Roman" panose="02020603050405020304" pitchFamily="18" charset="0"/>
              </a:rPr>
              <a:t>koklea</a:t>
            </a:r>
            <a:r>
              <a:rPr lang="tr-TR" sz="2000" dirty="0" smtClean="0">
                <a:latin typeface="Times New Roman" panose="02020603050405020304" pitchFamily="18" charset="0"/>
                <a:cs typeface="Times New Roman" panose="02020603050405020304" pitchFamily="18" charset="0"/>
              </a:rPr>
              <a:t> tarafından duyulmasını engellemektir</a:t>
            </a:r>
          </a:p>
          <a:p>
            <a:r>
              <a:rPr lang="tr-TR" sz="2000" dirty="0" smtClean="0">
                <a:latin typeface="Times New Roman" panose="02020603050405020304" pitchFamily="18" charset="0"/>
                <a:cs typeface="Times New Roman" panose="02020603050405020304" pitchFamily="18" charset="0"/>
              </a:rPr>
              <a:t>Maske başlangıç seviyesi : Test edilmeyen kulağın hava yolu işitme eşiği +15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şeklinde belirlenir</a:t>
            </a:r>
            <a:endParaRPr lang="tr-TR" sz="2000" dirty="0">
              <a:latin typeface="Times New Roman" panose="02020603050405020304" pitchFamily="18" charset="0"/>
              <a:cs typeface="Times New Roman" panose="02020603050405020304" pitchFamily="18" charset="0"/>
            </a:endParaRPr>
          </a:p>
        </p:txBody>
      </p:sp>
      <p:pic>
        <p:nvPicPr>
          <p:cNvPr id="4" name="Picture 4" descr="hava karşı kemik"/>
          <p:cNvPicPr>
            <a:picLocks noChangeAspect="1" noChangeArrowheads="1"/>
          </p:cNvPicPr>
          <p:nvPr/>
        </p:nvPicPr>
        <p:blipFill>
          <a:blip r:embed="rId2">
            <a:extLst>
              <a:ext uri="{28A0092B-C50C-407E-A947-70E740481C1C}">
                <a14:useLocalDpi xmlns:a14="http://schemas.microsoft.com/office/drawing/2010/main" val="0"/>
              </a:ext>
            </a:extLst>
          </a:blip>
          <a:srcRect l="6299" t="11719" r="44949" b="16643"/>
          <a:stretch>
            <a:fillRect/>
          </a:stretch>
        </p:blipFill>
        <p:spPr bwMode="auto">
          <a:xfrm>
            <a:off x="6209161" y="3438472"/>
            <a:ext cx="5176952" cy="245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6594" y="3682434"/>
            <a:ext cx="2944106" cy="2208080"/>
          </a:xfrm>
          <a:prstGeom prst="rect">
            <a:avLst/>
          </a:prstGeom>
        </p:spPr>
      </p:pic>
    </p:spTree>
    <p:extLst>
      <p:ext uri="{BB962C8B-B14F-4D97-AF65-F5344CB8AC3E}">
        <p14:creationId xmlns:p14="http://schemas.microsoft.com/office/powerpoint/2010/main" val="2643383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Test Yöntemi</a:t>
            </a:r>
            <a:endParaRPr lang="tr-TR" b="1"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07972" y="1211939"/>
            <a:ext cx="5783407" cy="4572441"/>
          </a:xfrm>
        </p:spPr>
      </p:pic>
    </p:spTree>
    <p:extLst>
      <p:ext uri="{BB962C8B-B14F-4D97-AF65-F5344CB8AC3E}">
        <p14:creationId xmlns:p14="http://schemas.microsoft.com/office/powerpoint/2010/main" val="1763750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Kemik Yolu Maskeleme</a:t>
            </a:r>
            <a:endParaRPr lang="tr-TR" b="1" dirty="0"/>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Test edilen frekansta, maskesiz kemik yolu eşiği ile hava yolu eşiği arasında 10 </a:t>
            </a:r>
            <a:r>
              <a:rPr lang="tr-TR" sz="2000" dirty="0" err="1" smtClean="0">
                <a:latin typeface="Times New Roman" panose="02020603050405020304" pitchFamily="18" charset="0"/>
                <a:cs typeface="Times New Roman" panose="02020603050405020304" pitchFamily="18" charset="0"/>
              </a:rPr>
              <a:t>dB’den</a:t>
            </a:r>
            <a:r>
              <a:rPr lang="tr-TR" sz="2000" dirty="0" smtClean="0">
                <a:latin typeface="Times New Roman" panose="02020603050405020304" pitchFamily="18" charset="0"/>
                <a:cs typeface="Times New Roman" panose="02020603050405020304" pitchFamily="18" charset="0"/>
              </a:rPr>
              <a:t> fazla fark olması durumunda kemik eşiğine maskeli bakılır</a:t>
            </a:r>
          </a:p>
          <a:p>
            <a:r>
              <a:rPr lang="tr-TR" sz="2000" dirty="0" smtClean="0">
                <a:latin typeface="Times New Roman" panose="02020603050405020304" pitchFamily="18" charset="0"/>
                <a:cs typeface="Times New Roman" panose="02020603050405020304" pitchFamily="18" charset="0"/>
              </a:rPr>
              <a:t>Ayrıca her iki hava yolu eşikleri ile maskesiz kemik yolu eşiği arasında 10 </a:t>
            </a:r>
            <a:r>
              <a:rPr lang="tr-TR" sz="2000" dirty="0" err="1" smtClean="0">
                <a:latin typeface="Times New Roman" panose="02020603050405020304" pitchFamily="18" charset="0"/>
                <a:cs typeface="Times New Roman" panose="02020603050405020304" pitchFamily="18" charset="0"/>
              </a:rPr>
              <a:t>dB’den</a:t>
            </a:r>
            <a:r>
              <a:rPr lang="tr-TR" sz="2000" dirty="0" smtClean="0">
                <a:latin typeface="Times New Roman" panose="02020603050405020304" pitchFamily="18" charset="0"/>
                <a:cs typeface="Times New Roman" panose="02020603050405020304" pitchFamily="18" charset="0"/>
              </a:rPr>
              <a:t> fazla fark olması </a:t>
            </a:r>
          </a:p>
          <a:p>
            <a:r>
              <a:rPr lang="tr-TR" sz="2000" dirty="0" smtClean="0">
                <a:latin typeface="Times New Roman" panose="02020603050405020304" pitchFamily="18" charset="0"/>
                <a:cs typeface="Times New Roman" panose="02020603050405020304" pitchFamily="18" charset="0"/>
              </a:rPr>
              <a:t>Amaç, kemik yolundan verilen uyaranın karşı </a:t>
            </a:r>
            <a:r>
              <a:rPr lang="tr-TR" sz="2000" dirty="0" err="1" smtClean="0">
                <a:latin typeface="Times New Roman" panose="02020603050405020304" pitchFamily="18" charset="0"/>
                <a:cs typeface="Times New Roman" panose="02020603050405020304" pitchFamily="18" charset="0"/>
              </a:rPr>
              <a:t>koklea</a:t>
            </a:r>
            <a:r>
              <a:rPr lang="tr-TR" sz="2000" dirty="0" smtClean="0">
                <a:latin typeface="Times New Roman" panose="02020603050405020304" pitchFamily="18" charset="0"/>
                <a:cs typeface="Times New Roman" panose="02020603050405020304" pitchFamily="18" charset="0"/>
              </a:rPr>
              <a:t> tarafından duyulmasını engellemek ve kulağın gerçek kemik eşiğini belirlemektir</a:t>
            </a:r>
          </a:p>
          <a:p>
            <a:r>
              <a:rPr lang="tr-TR" sz="2000" dirty="0" smtClean="0">
                <a:latin typeface="Times New Roman" panose="02020603050405020304" pitchFamily="18" charset="0"/>
                <a:cs typeface="Times New Roman" panose="02020603050405020304" pitchFamily="18" charset="0"/>
              </a:rPr>
              <a:t>Maske başlangıç seviyesi: test edilmeyen kulağın hava eşiği + 10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 </a:t>
            </a:r>
            <a:r>
              <a:rPr lang="tr-TR" sz="2000" dirty="0" err="1" smtClean="0">
                <a:latin typeface="Times New Roman" panose="02020603050405020304" pitchFamily="18" charset="0"/>
                <a:cs typeface="Times New Roman" panose="02020603050405020304" pitchFamily="18" charset="0"/>
              </a:rPr>
              <a:t>oklüzyon</a:t>
            </a:r>
            <a:r>
              <a:rPr lang="tr-TR" sz="2000" dirty="0" smtClean="0">
                <a:latin typeface="Times New Roman" panose="02020603050405020304" pitchFamily="18" charset="0"/>
                <a:cs typeface="Times New Roman" panose="02020603050405020304" pitchFamily="18" charset="0"/>
              </a:rPr>
              <a:t> etkisi </a:t>
            </a:r>
            <a:endParaRPr lang="tr-TR" sz="2000" dirty="0">
              <a:latin typeface="Times New Roman" panose="02020603050405020304" pitchFamily="18" charset="0"/>
              <a:cs typeface="Times New Roman" panose="02020603050405020304" pitchFamily="18" charset="0"/>
            </a:endParaRPr>
          </a:p>
        </p:txBody>
      </p:sp>
      <p:sp>
        <p:nvSpPr>
          <p:cNvPr id="4" name="Oval 3"/>
          <p:cNvSpPr/>
          <p:nvPr/>
        </p:nvSpPr>
        <p:spPr>
          <a:xfrm>
            <a:off x="8179724" y="3682538"/>
            <a:ext cx="2419003" cy="124690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200" dirty="0">
                <a:latin typeface="Times New Roman" panose="02020603050405020304" pitchFamily="18" charset="0"/>
                <a:cs typeface="Times New Roman" panose="02020603050405020304" pitchFamily="18" charset="0"/>
              </a:rPr>
              <a:t>1000 Hz </a:t>
            </a:r>
            <a:r>
              <a:rPr lang="tr-TR" sz="1200" dirty="0" smtClean="0">
                <a:latin typeface="Times New Roman" panose="02020603050405020304" pitchFamily="18" charset="0"/>
                <a:cs typeface="Times New Roman" panose="02020603050405020304" pitchFamily="18" charset="0"/>
              </a:rPr>
              <a:t>de 10 </a:t>
            </a:r>
            <a:r>
              <a:rPr lang="tr-TR" sz="1200" dirty="0" err="1" smtClean="0">
                <a:latin typeface="Times New Roman" panose="02020603050405020304" pitchFamily="18" charset="0"/>
                <a:cs typeface="Times New Roman" panose="02020603050405020304" pitchFamily="18" charset="0"/>
              </a:rPr>
              <a:t>dB</a:t>
            </a:r>
            <a:endParaRPr lang="tr-TR" sz="1200" dirty="0" smtClean="0">
              <a:latin typeface="Times New Roman" panose="02020603050405020304" pitchFamily="18" charset="0"/>
              <a:cs typeface="Times New Roman" panose="02020603050405020304" pitchFamily="18" charset="0"/>
            </a:endParaRPr>
          </a:p>
          <a:p>
            <a:r>
              <a:rPr lang="tr-TR" sz="1200" dirty="0" smtClean="0">
                <a:latin typeface="Times New Roman" panose="02020603050405020304" pitchFamily="18" charset="0"/>
                <a:cs typeface="Times New Roman" panose="02020603050405020304" pitchFamily="18" charset="0"/>
              </a:rPr>
              <a:t>250 </a:t>
            </a:r>
            <a:r>
              <a:rPr lang="tr-TR" sz="1200" dirty="0">
                <a:latin typeface="Times New Roman" panose="02020603050405020304" pitchFamily="18" charset="0"/>
                <a:cs typeface="Times New Roman" panose="02020603050405020304" pitchFamily="18" charset="0"/>
              </a:rPr>
              <a:t>ve 500 Hz de 15 </a:t>
            </a:r>
            <a:r>
              <a:rPr lang="tr-TR" sz="1200" dirty="0" err="1">
                <a:latin typeface="Times New Roman" panose="02020603050405020304" pitchFamily="18" charset="0"/>
                <a:cs typeface="Times New Roman" panose="02020603050405020304" pitchFamily="18" charset="0"/>
              </a:rPr>
              <a:t>dB</a:t>
            </a:r>
            <a:r>
              <a:rPr lang="tr-TR" sz="1200" dirty="0">
                <a:latin typeface="Times New Roman" panose="02020603050405020304" pitchFamily="18" charset="0"/>
                <a:cs typeface="Times New Roman" panose="02020603050405020304" pitchFamily="18" charset="0"/>
              </a:rPr>
              <a:t> </a:t>
            </a:r>
            <a:r>
              <a:rPr lang="tr-TR" sz="1200" dirty="0" smtClean="0">
                <a:latin typeface="Times New Roman" panose="02020603050405020304" pitchFamily="18" charset="0"/>
                <a:cs typeface="Times New Roman" panose="02020603050405020304" pitchFamily="18" charset="0"/>
              </a:rPr>
              <a:t>ek </a:t>
            </a:r>
            <a:r>
              <a:rPr lang="tr-TR" sz="1200" dirty="0">
                <a:latin typeface="Times New Roman" panose="02020603050405020304" pitchFamily="18" charset="0"/>
                <a:cs typeface="Times New Roman" panose="02020603050405020304" pitchFamily="18" charset="0"/>
              </a:rPr>
              <a:t>maskeleme</a:t>
            </a:r>
          </a:p>
        </p:txBody>
      </p:sp>
      <p:sp>
        <p:nvSpPr>
          <p:cNvPr id="5" name="Sağ Ok 4"/>
          <p:cNvSpPr/>
          <p:nvPr/>
        </p:nvSpPr>
        <p:spPr>
          <a:xfrm>
            <a:off x="4380807" y="3682538"/>
            <a:ext cx="2901142" cy="136328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smtClean="0">
                <a:latin typeface="Times New Roman" panose="02020603050405020304" pitchFamily="18" charset="0"/>
                <a:cs typeface="Times New Roman" panose="02020603050405020304" pitchFamily="18" charset="0"/>
              </a:rPr>
              <a:t>Alçak frekanslarda maske verilen kulak kanalı kulaklıkla tıkandığı için </a:t>
            </a:r>
            <a:r>
              <a:rPr lang="tr-TR" sz="1000" dirty="0" err="1" smtClean="0">
                <a:latin typeface="Times New Roman" panose="02020603050405020304" pitchFamily="18" charset="0"/>
                <a:cs typeface="Times New Roman" panose="02020603050405020304" pitchFamily="18" charset="0"/>
              </a:rPr>
              <a:t>oklüzyon</a:t>
            </a:r>
            <a:r>
              <a:rPr lang="tr-TR" sz="1000" dirty="0" smtClean="0">
                <a:latin typeface="Times New Roman" panose="02020603050405020304" pitchFamily="18" charset="0"/>
                <a:cs typeface="Times New Roman" panose="02020603050405020304" pitchFamily="18" charset="0"/>
              </a:rPr>
              <a:t> etkisi ortaya çıkar </a:t>
            </a:r>
            <a:endParaRPr lang="tr-TR" sz="1000" dirty="0">
              <a:latin typeface="Times New Roman" panose="02020603050405020304" pitchFamily="18" charset="0"/>
              <a:cs typeface="Times New Roman" panose="02020603050405020304" pitchFamily="18" charset="0"/>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339" y="4305992"/>
            <a:ext cx="3181350" cy="1438275"/>
          </a:xfrm>
          <a:prstGeom prst="rect">
            <a:avLst/>
          </a:prstGeom>
        </p:spPr>
      </p:pic>
    </p:spTree>
    <p:extLst>
      <p:ext uri="{BB962C8B-B14F-4D97-AF65-F5344CB8AC3E}">
        <p14:creationId xmlns:p14="http://schemas.microsoft.com/office/powerpoint/2010/main" val="12546846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4721" y="1417638"/>
            <a:ext cx="6076949" cy="4727696"/>
          </a:xfrm>
          <a:prstGeom prst="rect">
            <a:avLst/>
          </a:prstGeom>
        </p:spPr>
      </p:pic>
    </p:spTree>
    <p:extLst>
      <p:ext uri="{BB962C8B-B14F-4D97-AF65-F5344CB8AC3E}">
        <p14:creationId xmlns:p14="http://schemas.microsoft.com/office/powerpoint/2010/main" val="8115560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smtClean="0">
                <a:latin typeface="Times New Roman" panose="02020603050405020304" pitchFamily="18" charset="0"/>
                <a:cs typeface="Times New Roman" panose="02020603050405020304" pitchFamily="18" charset="0"/>
              </a:rPr>
              <a:t>Konuşma Testlerinde Maskeleme</a:t>
            </a:r>
            <a:endParaRPr lang="tr-TR" sz="40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İki kulağın konuşmayı alma eşikleri (KAE) arasında 30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ve daha fazla fark varsa, kötü kulağın </a:t>
            </a:r>
            <a:r>
              <a:rPr lang="tr-TR" sz="2000" dirty="0" err="1" smtClean="0">
                <a:latin typeface="Times New Roman" panose="02020603050405020304" pitchFamily="18" charset="0"/>
                <a:cs typeface="Times New Roman" panose="02020603050405020304" pitchFamily="18" charset="0"/>
              </a:rPr>
              <a:t>KAE’sine</a:t>
            </a:r>
            <a:r>
              <a:rPr lang="tr-TR" sz="2000" dirty="0" smtClean="0">
                <a:latin typeface="Times New Roman" panose="02020603050405020304" pitchFamily="18" charset="0"/>
                <a:cs typeface="Times New Roman" panose="02020603050405020304" pitchFamily="18" charset="0"/>
              </a:rPr>
              <a:t> iyi kulak maskelenerek bakılır</a:t>
            </a:r>
          </a:p>
          <a:p>
            <a:r>
              <a:rPr lang="tr-TR" sz="2000" dirty="0" smtClean="0">
                <a:latin typeface="Times New Roman" panose="02020603050405020304" pitchFamily="18" charset="0"/>
                <a:cs typeface="Times New Roman" panose="02020603050405020304" pitchFamily="18" charset="0"/>
              </a:rPr>
              <a:t>Ayrıca iyi kulağın 500, 1000 ve 2000 Hz kemik eşiklerinin en az bir tanesi ile kötü kulağın KAE arasında 40 </a:t>
            </a:r>
            <a:r>
              <a:rPr lang="tr-TR" sz="2000" dirty="0" err="1" smtClean="0">
                <a:latin typeface="Times New Roman" panose="02020603050405020304" pitchFamily="18" charset="0"/>
                <a:cs typeface="Times New Roman" panose="02020603050405020304" pitchFamily="18" charset="0"/>
              </a:rPr>
              <a:t>dB</a:t>
            </a:r>
            <a:r>
              <a:rPr lang="tr-TR" sz="2000" dirty="0" smtClean="0">
                <a:latin typeface="Times New Roman" panose="02020603050405020304" pitchFamily="18" charset="0"/>
                <a:cs typeface="Times New Roman" panose="02020603050405020304" pitchFamily="18" charset="0"/>
              </a:rPr>
              <a:t> ve daha fazla fark varsa maskeli bakılır</a:t>
            </a:r>
          </a:p>
          <a:p>
            <a:r>
              <a:rPr lang="tr-TR" sz="2000" dirty="0" smtClean="0">
                <a:latin typeface="Times New Roman" panose="02020603050405020304" pitchFamily="18" charset="0"/>
                <a:cs typeface="Times New Roman" panose="02020603050405020304" pitchFamily="18" charset="0"/>
              </a:rPr>
              <a:t>Maske başlangıç seviyesi: iyi kulağın KAE + 15 </a:t>
            </a:r>
            <a:r>
              <a:rPr lang="tr-TR" sz="2000" dirty="0" err="1" smtClean="0">
                <a:latin typeface="Times New Roman" panose="02020603050405020304" pitchFamily="18" charset="0"/>
                <a:cs typeface="Times New Roman" panose="02020603050405020304" pitchFamily="18" charset="0"/>
              </a:rPr>
              <a:t>dB</a:t>
            </a:r>
            <a:endParaRPr lang="tr-TR" sz="2000"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6633556" y="3359987"/>
            <a:ext cx="4209530" cy="2589499"/>
          </a:xfrm>
          <a:prstGeom prst="rect">
            <a:avLst/>
          </a:prstGeom>
        </p:spPr>
      </p:pic>
    </p:spTree>
    <p:extLst>
      <p:ext uri="{BB962C8B-B14F-4D97-AF65-F5344CB8AC3E}">
        <p14:creationId xmlns:p14="http://schemas.microsoft.com/office/powerpoint/2010/main" val="25617746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Hoparlörler</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Hava yolu eşiklerini tespit etmekte kullanılan </a:t>
            </a:r>
            <a:r>
              <a:rPr lang="tr-TR" sz="2000" dirty="0" err="1" smtClean="0">
                <a:latin typeface="Times New Roman" panose="02020603050405020304" pitchFamily="18" charset="0"/>
                <a:cs typeface="Times New Roman" panose="02020603050405020304" pitchFamily="18" charset="0"/>
              </a:rPr>
              <a:t>transducer</a:t>
            </a:r>
            <a:r>
              <a:rPr lang="tr-TR" sz="2000" dirty="0" smtClean="0">
                <a:latin typeface="Times New Roman" panose="02020603050405020304" pitchFamily="18" charset="0"/>
                <a:cs typeface="Times New Roman" panose="02020603050405020304" pitchFamily="18" charset="0"/>
              </a:rPr>
              <a:t> çeşitlerinden </a:t>
            </a:r>
            <a:r>
              <a:rPr lang="tr-TR" sz="2000" dirty="0">
                <a:latin typeface="Times New Roman" panose="02020603050405020304" pitchFamily="18" charset="0"/>
                <a:cs typeface="Times New Roman" panose="02020603050405020304" pitchFamily="18" charset="0"/>
              </a:rPr>
              <a:t>biridir.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Hoparlör </a:t>
            </a:r>
            <a:r>
              <a:rPr lang="tr-TR" sz="2000" dirty="0">
                <a:latin typeface="Times New Roman" panose="02020603050405020304" pitchFamily="18" charset="0"/>
                <a:cs typeface="Times New Roman" panose="02020603050405020304" pitchFamily="18" charset="0"/>
              </a:rPr>
              <a:t>ile tespit edilen eşikler </a:t>
            </a:r>
            <a:r>
              <a:rPr lang="tr-TR" sz="2000" dirty="0" smtClean="0">
                <a:latin typeface="Times New Roman" panose="02020603050405020304" pitchFamily="18" charset="0"/>
                <a:cs typeface="Times New Roman" panose="02020603050405020304" pitchFamily="18" charset="0"/>
              </a:rPr>
              <a:t>serbest saha </a:t>
            </a:r>
            <a:r>
              <a:rPr lang="tr-TR" sz="2000" dirty="0">
                <a:latin typeface="Times New Roman" panose="02020603050405020304" pitchFamily="18" charset="0"/>
                <a:cs typeface="Times New Roman" panose="02020603050405020304" pitchFamily="18" charset="0"/>
              </a:rPr>
              <a:t>eşikleri olarak adlandırılır.</a:t>
            </a:r>
          </a:p>
        </p:txBody>
      </p:sp>
      <p:pic>
        <p:nvPicPr>
          <p:cNvPr id="5" name="Resim 4"/>
          <p:cNvPicPr>
            <a:picLocks noChangeAspect="1"/>
          </p:cNvPicPr>
          <p:nvPr/>
        </p:nvPicPr>
        <p:blipFill>
          <a:blip r:embed="rId2"/>
          <a:stretch>
            <a:fillRect/>
          </a:stretch>
        </p:blipFill>
        <p:spPr>
          <a:xfrm>
            <a:off x="7514954" y="3518449"/>
            <a:ext cx="2964375" cy="1970100"/>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2343" y="3239583"/>
            <a:ext cx="3222447" cy="2527831"/>
          </a:xfrm>
          <a:prstGeom prst="rect">
            <a:avLst/>
          </a:prstGeom>
        </p:spPr>
      </p:pic>
    </p:spTree>
    <p:extLst>
      <p:ext uri="{BB962C8B-B14F-4D97-AF65-F5344CB8AC3E}">
        <p14:creationId xmlns:p14="http://schemas.microsoft.com/office/powerpoint/2010/main" val="15545589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000000"/>
                </a:solidFill>
                <a:latin typeface="Times New Roman" panose="02020603050405020304" pitchFamily="18" charset="0"/>
              </a:rPr>
              <a:t>Serbest Alan İşitme </a:t>
            </a:r>
            <a:r>
              <a:rPr lang="tr-TR" b="1" dirty="0" smtClean="0">
                <a:solidFill>
                  <a:srgbClr val="000000"/>
                </a:solidFill>
                <a:latin typeface="Times New Roman" panose="02020603050405020304" pitchFamily="18" charset="0"/>
              </a:rPr>
              <a:t>Eşikleri</a:t>
            </a:r>
            <a:endParaRPr lang="tr-TR" dirty="0"/>
          </a:p>
        </p:txBody>
      </p:sp>
      <p:sp>
        <p:nvSpPr>
          <p:cNvPr id="3" name="İçerik Yer Tutucusu 2"/>
          <p:cNvSpPr>
            <a:spLocks noGrp="1"/>
          </p:cNvSpPr>
          <p:nvPr>
            <p:ph sz="half" idx="1"/>
          </p:nvPr>
        </p:nvSpPr>
        <p:spPr/>
        <p:txBody>
          <a:bodyPr/>
          <a:lstStyle/>
          <a:p>
            <a:r>
              <a:rPr lang="tr-TR" sz="1800" dirty="0" smtClean="0">
                <a:latin typeface="Times New Roman" panose="02020603050405020304" pitchFamily="18" charset="0"/>
                <a:cs typeface="Times New Roman" panose="02020603050405020304" pitchFamily="18" charset="0"/>
              </a:rPr>
              <a:t>Çok </a:t>
            </a:r>
            <a:r>
              <a:rPr lang="tr-TR" sz="1800" dirty="0">
                <a:latin typeface="Times New Roman" panose="02020603050405020304" pitchFamily="18" charset="0"/>
                <a:cs typeface="Times New Roman" panose="02020603050405020304" pitchFamily="18" charset="0"/>
              </a:rPr>
              <a:t>küçük yaşlardaki veya ek sorunları (</a:t>
            </a:r>
            <a:r>
              <a:rPr lang="tr-TR" sz="1800" dirty="0" err="1">
                <a:latin typeface="Times New Roman" panose="02020603050405020304" pitchFamily="18" charset="0"/>
                <a:cs typeface="Times New Roman" panose="02020603050405020304" pitchFamily="18" charset="0"/>
              </a:rPr>
              <a:t>hiperaktif</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mental</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retarde</a:t>
            </a:r>
            <a:r>
              <a:rPr lang="tr-TR" sz="1800" dirty="0">
                <a:latin typeface="Times New Roman" panose="02020603050405020304" pitchFamily="18" charset="0"/>
                <a:cs typeface="Times New Roman" panose="02020603050405020304" pitchFamily="18" charset="0"/>
              </a:rPr>
              <a:t>, otistik çocuklar gibi) bulunan çocukların, işitme eşiklerinin saptanması için, standartlara uygun olarak kalibrasyonu yapılmış odyometrelerle bağlantılı hoparlörler kullanılarak yapılan bir testtir.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Çocuk</a:t>
            </a:r>
            <a:r>
              <a:rPr lang="tr-TR" sz="1800" dirty="0">
                <a:latin typeface="Times New Roman" panose="02020603050405020304" pitchFamily="18" charset="0"/>
                <a:cs typeface="Times New Roman" panose="02020603050405020304" pitchFamily="18" charset="0"/>
              </a:rPr>
              <a:t>, sessiz odada hoparlörlere 45 derecelik açı oluşturacak şekilde bir masada oturmakta, aile bireylerinden biri (anne veya baba) tedirgin olmaması için çocuğa eşlik etmektedir. </a:t>
            </a:r>
            <a:endParaRPr lang="tr-TR" sz="1800" dirty="0" smtClean="0">
              <a:latin typeface="Times New Roman" panose="02020603050405020304" pitchFamily="18" charset="0"/>
              <a:cs typeface="Times New Roman" panose="02020603050405020304" pitchFamily="18" charset="0"/>
            </a:endParaRPr>
          </a:p>
          <a:p>
            <a:r>
              <a:rPr lang="tr-TR" sz="1800" dirty="0" smtClean="0">
                <a:latin typeface="Times New Roman" panose="02020603050405020304" pitchFamily="18" charset="0"/>
                <a:cs typeface="Times New Roman" panose="02020603050405020304" pitchFamily="18" charset="0"/>
              </a:rPr>
              <a:t>Çocuk</a:t>
            </a:r>
            <a:r>
              <a:rPr lang="tr-TR" sz="1800" dirty="0">
                <a:latin typeface="Times New Roman" panose="02020603050405020304" pitchFamily="18" charset="0"/>
                <a:cs typeface="Times New Roman" panose="02020603050405020304" pitchFamily="18" charset="0"/>
              </a:rPr>
              <a:t>, masada bulunan oyuncaklarla oyun oynarken, beklemediği bir zamanda verilen işitsel uyaran karşısındaki tepkileri gözlemlenerek değerlendirme yapılır.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8690" y="3863182"/>
            <a:ext cx="1858256" cy="1858256"/>
          </a:xfrm>
          <a:prstGeom prst="rect">
            <a:avLst/>
          </a:prstGeom>
        </p:spPr>
      </p:pic>
      <p:pic>
        <p:nvPicPr>
          <p:cNvPr id="7" name="İçerik Yer Tutucusu 6"/>
          <p:cNvPicPr>
            <a:picLocks noGrp="1" noChangeAspect="1"/>
          </p:cNvPicPr>
          <p:nvPr>
            <p:ph sz="half" idx="2"/>
          </p:nvPr>
        </p:nvPicPr>
        <p:blipFill>
          <a:blip r:embed="rId3"/>
          <a:stretch>
            <a:fillRect/>
          </a:stretch>
        </p:blipFill>
        <p:spPr>
          <a:xfrm>
            <a:off x="7356763" y="1256020"/>
            <a:ext cx="2849793" cy="2233930"/>
          </a:xfrm>
          <a:prstGeom prst="rect">
            <a:avLst/>
          </a:prstGeom>
        </p:spPr>
      </p:pic>
    </p:spTree>
    <p:extLst>
      <p:ext uri="{BB962C8B-B14F-4D97-AF65-F5344CB8AC3E}">
        <p14:creationId xmlns:p14="http://schemas.microsoft.com/office/powerpoint/2010/main" val="23600992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000000"/>
                </a:solidFill>
                <a:latin typeface="Times New Roman" panose="02020603050405020304" pitchFamily="18" charset="0"/>
              </a:rPr>
              <a:t>Serbest Alan İşitme Eşikleri</a:t>
            </a:r>
            <a:endParaRPr lang="tr-TR"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Ölçüm hoparlörlerin bulunduğu odada kulaklık kullanmadan yapıldığı için, elde edilen cevaplar, iyi olan kulağın </a:t>
            </a:r>
            <a:r>
              <a:rPr lang="tr-TR" sz="2000" dirty="0" smtClean="0">
                <a:latin typeface="Times New Roman" panose="02020603050405020304" pitchFamily="18" charset="0"/>
                <a:cs typeface="Times New Roman" panose="02020603050405020304" pitchFamily="18" charset="0"/>
              </a:rPr>
              <a:t>cevaplarıdır. </a:t>
            </a:r>
          </a:p>
          <a:p>
            <a:r>
              <a:rPr lang="tr-TR" sz="2000" dirty="0" smtClean="0">
                <a:latin typeface="Times New Roman" panose="02020603050405020304" pitchFamily="18" charset="0"/>
                <a:cs typeface="Times New Roman" panose="02020603050405020304" pitchFamily="18" charset="0"/>
              </a:rPr>
              <a:t>Serbest </a:t>
            </a:r>
            <a:r>
              <a:rPr lang="tr-TR" sz="2000" dirty="0">
                <a:latin typeface="Times New Roman" panose="02020603050405020304" pitchFamily="18" charset="0"/>
                <a:cs typeface="Times New Roman" panose="02020603050405020304" pitchFamily="18" charset="0"/>
              </a:rPr>
              <a:t>alan cevapları, yalnızca küçük yaşlardaki çocukların işitme eşiklerinin saptanmasında kullanılmaz. </a:t>
            </a:r>
            <a:endParaRPr lang="tr-TR" sz="2000" dirty="0" smtClean="0">
              <a:latin typeface="Times New Roman" panose="02020603050405020304" pitchFamily="18" charset="0"/>
              <a:cs typeface="Times New Roman" panose="02020603050405020304" pitchFamily="18" charset="0"/>
            </a:endParaRPr>
          </a:p>
          <a:p>
            <a:r>
              <a:rPr lang="tr-TR" sz="2000" dirty="0" smtClean="0">
                <a:latin typeface="Times New Roman" panose="02020603050405020304" pitchFamily="18" charset="0"/>
                <a:cs typeface="Times New Roman" panose="02020603050405020304" pitchFamily="18" charset="0"/>
              </a:rPr>
              <a:t>İşitme </a:t>
            </a:r>
            <a:r>
              <a:rPr lang="tr-TR" sz="2000" dirty="0">
                <a:latin typeface="Times New Roman" panose="02020603050405020304" pitchFamily="18" charset="0"/>
                <a:cs typeface="Times New Roman" panose="02020603050405020304" pitchFamily="18" charset="0"/>
              </a:rPr>
              <a:t>cihazı kullanan kişilerin işitme cihazından elde ettikleri kazancı tespit etmek veya </a:t>
            </a:r>
            <a:r>
              <a:rPr lang="tr-TR" sz="2000" dirty="0" err="1">
                <a:latin typeface="Times New Roman" panose="02020603050405020304" pitchFamily="18" charset="0"/>
                <a:cs typeface="Times New Roman" panose="02020603050405020304" pitchFamily="18" charset="0"/>
              </a:rPr>
              <a:t>koklear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implant</a:t>
            </a:r>
            <a:r>
              <a:rPr lang="tr-TR" sz="2000" dirty="0">
                <a:latin typeface="Times New Roman" panose="02020603050405020304" pitchFamily="18" charset="0"/>
                <a:cs typeface="Times New Roman" panose="02020603050405020304" pitchFamily="18" charset="0"/>
              </a:rPr>
              <a:t> uygulanmış kişilerin, </a:t>
            </a:r>
            <a:r>
              <a:rPr lang="tr-TR" sz="2000" dirty="0" err="1">
                <a:latin typeface="Times New Roman" panose="02020603050405020304" pitchFamily="18" charset="0"/>
                <a:cs typeface="Times New Roman" panose="02020603050405020304" pitchFamily="18" charset="0"/>
              </a:rPr>
              <a:t>implant</a:t>
            </a:r>
            <a:r>
              <a:rPr lang="tr-TR" sz="2000" dirty="0">
                <a:latin typeface="Times New Roman" panose="02020603050405020304" pitchFamily="18" charset="0"/>
                <a:cs typeface="Times New Roman" panose="02020603050405020304" pitchFamily="18" charset="0"/>
              </a:rPr>
              <a:t> kullanımından elde ettikleri kazancı görmek ve uygulanan konuşma programlarının sonuçlarını takip etmek amacı ile de kullanılmaktadır</a:t>
            </a:r>
          </a:p>
        </p:txBody>
      </p:sp>
      <p:pic>
        <p:nvPicPr>
          <p:cNvPr id="6" name="Resim 5"/>
          <p:cNvPicPr>
            <a:picLocks noChangeAspect="1"/>
          </p:cNvPicPr>
          <p:nvPr/>
        </p:nvPicPr>
        <p:blipFill>
          <a:blip r:embed="rId2"/>
          <a:stretch>
            <a:fillRect/>
          </a:stretch>
        </p:blipFill>
        <p:spPr>
          <a:xfrm>
            <a:off x="1084813" y="4164675"/>
            <a:ext cx="2728998" cy="2035985"/>
          </a:xfrm>
          <a:prstGeom prst="rect">
            <a:avLst/>
          </a:prstGeom>
        </p:spPr>
      </p:pic>
      <p:pic>
        <p:nvPicPr>
          <p:cNvPr id="7" name="Resim 6"/>
          <p:cNvPicPr>
            <a:picLocks noChangeAspect="1"/>
          </p:cNvPicPr>
          <p:nvPr/>
        </p:nvPicPr>
        <p:blipFill>
          <a:blip r:embed="rId3"/>
          <a:stretch>
            <a:fillRect/>
          </a:stretch>
        </p:blipFill>
        <p:spPr>
          <a:xfrm>
            <a:off x="7311046" y="4164675"/>
            <a:ext cx="2594994" cy="1977795"/>
          </a:xfrm>
          <a:prstGeom prst="rect">
            <a:avLst/>
          </a:prstGeom>
        </p:spPr>
      </p:pic>
    </p:spTree>
    <p:extLst>
      <p:ext uri="{BB962C8B-B14F-4D97-AF65-F5344CB8AC3E}">
        <p14:creationId xmlns:p14="http://schemas.microsoft.com/office/powerpoint/2010/main" val="1783881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sz="3600" b="1" dirty="0"/>
              <a:t>Davranış </a:t>
            </a:r>
            <a:r>
              <a:rPr lang="en-US" sz="3600" b="1" dirty="0" err="1"/>
              <a:t>Gözlem</a:t>
            </a:r>
            <a:r>
              <a:rPr lang="en-US" sz="3600" b="1" dirty="0"/>
              <a:t> </a:t>
            </a:r>
            <a:r>
              <a:rPr lang="en-US" sz="3600" b="1" dirty="0" err="1"/>
              <a:t>Odyometrisi</a:t>
            </a:r>
            <a:r>
              <a:rPr lang="en-US" sz="3600" b="1" dirty="0"/>
              <a:t> (Behavioral Observation Audiometry; BOA)</a:t>
            </a:r>
            <a:endParaRPr lang="tr-TR" sz="3600" b="1" dirty="0"/>
          </a:p>
        </p:txBody>
      </p:sp>
      <p:sp>
        <p:nvSpPr>
          <p:cNvPr id="3" name="İçerik Yer Tutucusu 2"/>
          <p:cNvSpPr>
            <a:spLocks noGrp="1"/>
          </p:cNvSpPr>
          <p:nvPr>
            <p:ph idx="1"/>
          </p:nvPr>
        </p:nvSpPr>
        <p:spPr/>
        <p:txBody>
          <a:bodyPr/>
          <a:lstStyle/>
          <a:p>
            <a:r>
              <a:rPr lang="tr-TR" sz="2000" dirty="0">
                <a:latin typeface="Times New Roman" panose="02020603050405020304" pitchFamily="18" charset="0"/>
                <a:cs typeface="Times New Roman" panose="02020603050405020304" pitchFamily="18" charset="0"/>
              </a:rPr>
              <a:t>İşitsel uyarana cevap olarak bebeğin verdiği istemsiz davranımların gözlenmesi temeline dayanır.</a:t>
            </a:r>
          </a:p>
          <a:p>
            <a:r>
              <a:rPr lang="tr-TR" sz="2000" dirty="0" smtClean="0">
                <a:latin typeface="Times New Roman" panose="02020603050405020304" pitchFamily="18" charset="0"/>
                <a:cs typeface="Times New Roman" panose="02020603050405020304" pitchFamily="18" charset="0"/>
              </a:rPr>
              <a:t>Davranış </a:t>
            </a:r>
            <a:r>
              <a:rPr lang="tr-TR" sz="2000" dirty="0">
                <a:latin typeface="Times New Roman" panose="02020603050405020304" pitchFamily="18" charset="0"/>
                <a:cs typeface="Times New Roman" panose="02020603050405020304" pitchFamily="18" charset="0"/>
              </a:rPr>
              <a:t>gözlem </a:t>
            </a:r>
            <a:r>
              <a:rPr lang="tr-TR" sz="2000" dirty="0" err="1">
                <a:latin typeface="Times New Roman" panose="02020603050405020304" pitchFamily="18" charset="0"/>
                <a:cs typeface="Times New Roman" panose="02020603050405020304" pitchFamily="18" charset="0"/>
              </a:rPr>
              <a:t>odyometrisi</a:t>
            </a:r>
            <a:r>
              <a:rPr lang="tr-TR" sz="2000" dirty="0">
                <a:latin typeface="Times New Roman" panose="02020603050405020304" pitchFamily="18" charset="0"/>
                <a:cs typeface="Times New Roman" panose="02020603050405020304" pitchFamily="18" charset="0"/>
              </a:rPr>
              <a:t> 0–6 ay arasında kullanılan bir yöntemdir.</a:t>
            </a:r>
          </a:p>
          <a:p>
            <a:r>
              <a:rPr lang="tr-TR" sz="2000" dirty="0" smtClean="0">
                <a:latin typeface="Times New Roman" panose="02020603050405020304" pitchFamily="18" charset="0"/>
                <a:cs typeface="Times New Roman" panose="02020603050405020304" pitchFamily="18" charset="0"/>
              </a:rPr>
              <a:t>Bebek</a:t>
            </a:r>
            <a:r>
              <a:rPr lang="tr-TR" sz="2000" dirty="0">
                <a:latin typeface="Times New Roman" panose="02020603050405020304" pitchFamily="18" charset="0"/>
                <a:cs typeface="Times New Roman" panose="02020603050405020304" pitchFamily="18" charset="0"/>
              </a:rPr>
              <a:t>, annesinin kucağında, rahat pozisyonda, uyku sonrası teste alınmalıdır.</a:t>
            </a:r>
          </a:p>
        </p:txBody>
      </p:sp>
      <p:sp>
        <p:nvSpPr>
          <p:cNvPr id="4" name="Yuvarlatılmış Dikdörtgen 3"/>
          <p:cNvSpPr/>
          <p:nvPr/>
        </p:nvSpPr>
        <p:spPr>
          <a:xfrm>
            <a:off x="7955280" y="4513495"/>
            <a:ext cx="2144683" cy="1612669"/>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latin typeface="Times New Roman" panose="02020603050405020304" pitchFamily="18" charset="0"/>
                <a:cs typeface="Times New Roman" panose="02020603050405020304" pitchFamily="18" charset="0"/>
              </a:rPr>
              <a:t>–solunum değişiklikleri,</a:t>
            </a:r>
          </a:p>
          <a:p>
            <a:pPr algn="ctr"/>
            <a:r>
              <a:rPr lang="tr-TR" sz="1200" dirty="0">
                <a:latin typeface="Times New Roman" panose="02020603050405020304" pitchFamily="18" charset="0"/>
                <a:cs typeface="Times New Roman" panose="02020603050405020304" pitchFamily="18" charset="0"/>
              </a:rPr>
              <a:t>–uzuv hareketliliği,</a:t>
            </a:r>
          </a:p>
          <a:p>
            <a:pPr algn="ctr"/>
            <a:r>
              <a:rPr lang="tr-TR" sz="1200" dirty="0">
                <a:latin typeface="Times New Roman" panose="02020603050405020304" pitchFamily="18" charset="0"/>
                <a:cs typeface="Times New Roman" panose="02020603050405020304" pitchFamily="18" charset="0"/>
              </a:rPr>
              <a:t>–göz kırpma,</a:t>
            </a:r>
          </a:p>
          <a:p>
            <a:pPr algn="ctr"/>
            <a:r>
              <a:rPr lang="tr-TR" sz="1200" dirty="0">
                <a:latin typeface="Times New Roman" panose="02020603050405020304" pitchFamily="18" charset="0"/>
                <a:cs typeface="Times New Roman" panose="02020603050405020304" pitchFamily="18" charset="0"/>
              </a:rPr>
              <a:t>–kıpırdanma davranımları gözlenir.</a:t>
            </a:r>
          </a:p>
        </p:txBody>
      </p:sp>
      <p:pic>
        <p:nvPicPr>
          <p:cNvPr id="5" name="Resim 4"/>
          <p:cNvPicPr>
            <a:picLocks noChangeAspect="1"/>
          </p:cNvPicPr>
          <p:nvPr/>
        </p:nvPicPr>
        <p:blipFill>
          <a:blip r:embed="rId2"/>
          <a:stretch>
            <a:fillRect/>
          </a:stretch>
        </p:blipFill>
        <p:spPr>
          <a:xfrm>
            <a:off x="4347557" y="3434644"/>
            <a:ext cx="3074253" cy="2357209"/>
          </a:xfrm>
          <a:prstGeom prst="rect">
            <a:avLst/>
          </a:prstGeom>
        </p:spPr>
      </p:pic>
      <p:sp>
        <p:nvSpPr>
          <p:cNvPr id="6" name="Oval 5"/>
          <p:cNvSpPr/>
          <p:nvPr/>
        </p:nvSpPr>
        <p:spPr>
          <a:xfrm>
            <a:off x="1511461" y="3167149"/>
            <a:ext cx="2468880" cy="16292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a:latin typeface="Times New Roman" panose="02020603050405020304" pitchFamily="18" charset="0"/>
                <a:cs typeface="Times New Roman" panose="02020603050405020304" pitchFamily="18" charset="0"/>
              </a:rPr>
              <a:t>•Eşik cevabı için en belirleyici ve güvenilir davranım emme refleksidir.</a:t>
            </a:r>
          </a:p>
          <a:p>
            <a:pPr algn="ctr"/>
            <a:r>
              <a:rPr lang="tr-TR" sz="1000" dirty="0">
                <a:latin typeface="Times New Roman" panose="02020603050405020304" pitchFamily="18" charset="0"/>
                <a:cs typeface="Times New Roman" panose="02020603050405020304" pitchFamily="18" charset="0"/>
              </a:rPr>
              <a:t>•Uyarana karşı bebekler emmeyi başlatabilir, kesebilir, emme hızını değiştirebilir.</a:t>
            </a:r>
          </a:p>
        </p:txBody>
      </p:sp>
    </p:spTree>
    <p:extLst>
      <p:ext uri="{BB962C8B-B14F-4D97-AF65-F5344CB8AC3E}">
        <p14:creationId xmlns:p14="http://schemas.microsoft.com/office/powerpoint/2010/main" val="14401791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Davranış Gözlem </a:t>
            </a:r>
            <a:r>
              <a:rPr lang="tr-TR" b="1" dirty="0" err="1"/>
              <a:t>Odyometrisi</a:t>
            </a:r>
            <a:r>
              <a:rPr lang="tr-TR" b="1" dirty="0"/>
              <a:t> </a:t>
            </a:r>
          </a:p>
        </p:txBody>
      </p:sp>
      <p:sp>
        <p:nvSpPr>
          <p:cNvPr id="3" name="İçerik Yer Tutucusu 2"/>
          <p:cNvSpPr>
            <a:spLocks noGrp="1"/>
          </p:cNvSpPr>
          <p:nvPr>
            <p:ph idx="1"/>
          </p:nvPr>
        </p:nvSpPr>
        <p:spPr/>
        <p:txBody>
          <a:bodyPr/>
          <a:lstStyle/>
          <a:p>
            <a:pPr marL="0" indent="0">
              <a:buNone/>
            </a:pPr>
            <a:r>
              <a:rPr lang="tr-TR" sz="2000" dirty="0" smtClean="0">
                <a:latin typeface="Times New Roman" panose="02020603050405020304" pitchFamily="18" charset="0"/>
                <a:cs typeface="Times New Roman" panose="02020603050405020304" pitchFamily="18" charset="0"/>
              </a:rPr>
              <a:t>Konuşma </a:t>
            </a:r>
            <a:r>
              <a:rPr lang="tr-TR" sz="2000" dirty="0">
                <a:latin typeface="Times New Roman" panose="02020603050405020304" pitchFamily="18" charset="0"/>
                <a:cs typeface="Times New Roman" panose="02020603050405020304" pitchFamily="18" charset="0"/>
              </a:rPr>
              <a:t>sesleri ile eşiklerin doğrulanması yapılmalıdır.</a:t>
            </a:r>
          </a:p>
          <a:p>
            <a:pPr marL="0" indent="0">
              <a:buNone/>
            </a:pPr>
            <a:r>
              <a:rPr lang="tr-TR" sz="2000" dirty="0" smtClean="0">
                <a:latin typeface="Times New Roman" panose="02020603050405020304" pitchFamily="18" charset="0"/>
                <a:cs typeface="Times New Roman" panose="02020603050405020304" pitchFamily="18" charset="0"/>
              </a:rPr>
              <a:t>Bu </a:t>
            </a:r>
            <a:r>
              <a:rPr lang="tr-TR" sz="2000" dirty="0">
                <a:latin typeface="Times New Roman" panose="02020603050405020304" pitchFamily="18" charset="0"/>
                <a:cs typeface="Times New Roman" panose="02020603050405020304" pitchFamily="18" charset="0"/>
              </a:rPr>
              <a:t>amaca yönelik olarak;</a:t>
            </a:r>
          </a:p>
          <a:p>
            <a:r>
              <a:rPr lang="tr-TR" sz="2000" dirty="0" smtClean="0">
                <a:latin typeface="Times New Roman" panose="02020603050405020304" pitchFamily="18" charset="0"/>
                <a:cs typeface="Times New Roman" panose="02020603050405020304" pitchFamily="18" charset="0"/>
              </a:rPr>
              <a:t>alçak </a:t>
            </a:r>
            <a:r>
              <a:rPr lang="tr-TR" sz="2000" dirty="0">
                <a:latin typeface="Times New Roman" panose="02020603050405020304" pitchFamily="18" charset="0"/>
                <a:cs typeface="Times New Roman" panose="02020603050405020304" pitchFamily="18" charset="0"/>
              </a:rPr>
              <a:t>frekanslar için /-</a:t>
            </a:r>
            <a:r>
              <a:rPr lang="tr-TR" sz="2000" dirty="0" err="1">
                <a:latin typeface="Times New Roman" panose="02020603050405020304" pitchFamily="18" charset="0"/>
                <a:cs typeface="Times New Roman" panose="02020603050405020304" pitchFamily="18" charset="0"/>
              </a:rPr>
              <a:t>ba</a:t>
            </a:r>
            <a:r>
              <a:rPr lang="tr-TR" sz="2000" dirty="0">
                <a:latin typeface="Times New Roman" panose="02020603050405020304" pitchFamily="18" charset="0"/>
                <a:cs typeface="Times New Roman" panose="02020603050405020304" pitchFamily="18" charset="0"/>
              </a:rPr>
              <a:t>/,</a:t>
            </a:r>
          </a:p>
          <a:p>
            <a:r>
              <a:rPr lang="tr-TR" sz="2000" dirty="0" smtClean="0">
                <a:latin typeface="Times New Roman" panose="02020603050405020304" pitchFamily="18" charset="0"/>
                <a:cs typeface="Times New Roman" panose="02020603050405020304" pitchFamily="18" charset="0"/>
              </a:rPr>
              <a:t>orta-yüksek </a:t>
            </a:r>
            <a:r>
              <a:rPr lang="tr-TR" sz="2000" dirty="0">
                <a:latin typeface="Times New Roman" panose="02020603050405020304" pitchFamily="18" charset="0"/>
                <a:cs typeface="Times New Roman" panose="02020603050405020304" pitchFamily="18" charset="0"/>
              </a:rPr>
              <a:t>frekanslar için /-</a:t>
            </a:r>
            <a:r>
              <a:rPr lang="tr-TR" sz="2000" dirty="0" err="1">
                <a:latin typeface="Times New Roman" panose="02020603050405020304" pitchFamily="18" charset="0"/>
                <a:cs typeface="Times New Roman" panose="02020603050405020304" pitchFamily="18" charset="0"/>
              </a:rPr>
              <a:t>sh</a:t>
            </a:r>
            <a:r>
              <a:rPr lang="tr-TR" sz="2000" dirty="0">
                <a:latin typeface="Times New Roman" panose="02020603050405020304" pitchFamily="18" charset="0"/>
                <a:cs typeface="Times New Roman" panose="02020603050405020304" pitchFamily="18" charset="0"/>
              </a:rPr>
              <a:t>/,</a:t>
            </a:r>
          </a:p>
          <a:p>
            <a:r>
              <a:rPr lang="tr-TR" sz="2000" dirty="0" smtClean="0">
                <a:latin typeface="Times New Roman" panose="02020603050405020304" pitchFamily="18" charset="0"/>
                <a:cs typeface="Times New Roman" panose="02020603050405020304" pitchFamily="18" charset="0"/>
              </a:rPr>
              <a:t>yüksek </a:t>
            </a:r>
            <a:r>
              <a:rPr lang="tr-TR" sz="2000" dirty="0">
                <a:latin typeface="Times New Roman" panose="02020603050405020304" pitchFamily="18" charset="0"/>
                <a:cs typeface="Times New Roman" panose="02020603050405020304" pitchFamily="18" charset="0"/>
              </a:rPr>
              <a:t>frekanslar için /-s/ sesleri kullanılır.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2601" y="2382881"/>
            <a:ext cx="3774137" cy="2960601"/>
          </a:xfrm>
          <a:prstGeom prst="rect">
            <a:avLst/>
          </a:prstGeom>
        </p:spPr>
      </p:pic>
    </p:spTree>
    <p:extLst>
      <p:ext uri="{BB962C8B-B14F-4D97-AF65-F5344CB8AC3E}">
        <p14:creationId xmlns:p14="http://schemas.microsoft.com/office/powerpoint/2010/main" val="34377508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latin typeface="Times New Roman" panose="02020603050405020304" pitchFamily="18" charset="0"/>
                <a:cs typeface="Times New Roman" panose="02020603050405020304" pitchFamily="18" charset="0"/>
              </a:rPr>
              <a:t>Görsel </a:t>
            </a:r>
            <a:r>
              <a:rPr lang="tr-TR" sz="3600" b="1" dirty="0" err="1">
                <a:latin typeface="Times New Roman" panose="02020603050405020304" pitchFamily="18" charset="0"/>
                <a:cs typeface="Times New Roman" panose="02020603050405020304" pitchFamily="18" charset="0"/>
              </a:rPr>
              <a:t>Pekiştireç</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Odyometrisi</a:t>
            </a:r>
            <a:r>
              <a:rPr lang="tr-TR" sz="3600" b="1" dirty="0">
                <a:latin typeface="Times New Roman" panose="02020603050405020304" pitchFamily="18" charset="0"/>
                <a:cs typeface="Times New Roman" panose="02020603050405020304" pitchFamily="18" charset="0"/>
              </a:rPr>
              <a:t> (Visual </a:t>
            </a:r>
            <a:r>
              <a:rPr lang="tr-TR" sz="3600" b="1" dirty="0" err="1">
                <a:latin typeface="Times New Roman" panose="02020603050405020304" pitchFamily="18" charset="0"/>
                <a:cs typeface="Times New Roman" panose="02020603050405020304" pitchFamily="18" charset="0"/>
              </a:rPr>
              <a:t>Reinforcement</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Audiometry</a:t>
            </a:r>
            <a:r>
              <a:rPr lang="tr-TR" sz="3600" b="1" dirty="0">
                <a:latin typeface="Times New Roman" panose="02020603050405020304" pitchFamily="18" charset="0"/>
                <a:cs typeface="Times New Roman" panose="02020603050405020304" pitchFamily="18" charset="0"/>
              </a:rPr>
              <a:t>; VRA)</a:t>
            </a: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Bebekler </a:t>
            </a:r>
            <a:r>
              <a:rPr lang="tr-TR" sz="2000" dirty="0">
                <a:latin typeface="Times New Roman" panose="02020603050405020304" pitchFamily="18" charset="0"/>
                <a:cs typeface="Times New Roman" panose="02020603050405020304" pitchFamily="18" charset="0"/>
              </a:rPr>
              <a:t>6. aydan sonra motor davranımlarının da gelişmesiyle işitsel uyarana daha kolay yanıt vermeye başlarlar.</a:t>
            </a:r>
          </a:p>
          <a:p>
            <a:r>
              <a:rPr lang="tr-TR" sz="2000" dirty="0" smtClean="0">
                <a:latin typeface="Times New Roman" panose="02020603050405020304" pitchFamily="18" charset="0"/>
                <a:cs typeface="Times New Roman" panose="02020603050405020304" pitchFamily="18" charset="0"/>
              </a:rPr>
              <a:t>Görsel </a:t>
            </a:r>
            <a:r>
              <a:rPr lang="tr-TR" sz="2000" dirty="0" err="1">
                <a:latin typeface="Times New Roman" panose="02020603050405020304" pitchFamily="18" charset="0"/>
                <a:cs typeface="Times New Roman" panose="02020603050405020304" pitchFamily="18" charset="0"/>
              </a:rPr>
              <a:t>pekiştireç</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odyometrisi</a:t>
            </a:r>
            <a:r>
              <a:rPr lang="tr-TR" sz="2000" dirty="0">
                <a:latin typeface="Times New Roman" panose="02020603050405020304" pitchFamily="18" charset="0"/>
                <a:cs typeface="Times New Roman" panose="02020603050405020304" pitchFamily="18" charset="0"/>
              </a:rPr>
              <a:t> 6–36.aylar arasında kullanılır</a:t>
            </a:r>
          </a:p>
        </p:txBody>
      </p:sp>
      <p:pic>
        <p:nvPicPr>
          <p:cNvPr id="4" name="Resim 3"/>
          <p:cNvPicPr>
            <a:picLocks noChangeAspect="1"/>
          </p:cNvPicPr>
          <p:nvPr/>
        </p:nvPicPr>
        <p:blipFill>
          <a:blip r:embed="rId2"/>
          <a:stretch>
            <a:fillRect/>
          </a:stretch>
        </p:blipFill>
        <p:spPr>
          <a:xfrm>
            <a:off x="3433157" y="2959340"/>
            <a:ext cx="4286347" cy="2848672"/>
          </a:xfrm>
          <a:prstGeom prst="rect">
            <a:avLst/>
          </a:prstGeom>
        </p:spPr>
      </p:pic>
    </p:spTree>
    <p:extLst>
      <p:ext uri="{BB962C8B-B14F-4D97-AF65-F5344CB8AC3E}">
        <p14:creationId xmlns:p14="http://schemas.microsoft.com/office/powerpoint/2010/main" val="148804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smtClean="0">
                <a:latin typeface="Times New Roman" panose="02020603050405020304" pitchFamily="18" charset="0"/>
                <a:cs typeface="Times New Roman" panose="02020603050405020304" pitchFamily="18" charset="0"/>
              </a:rPr>
              <a:t>Oyun Odyometresi (Play </a:t>
            </a:r>
            <a:r>
              <a:rPr lang="tr-TR" sz="3600" b="1" dirty="0" err="1" smtClean="0">
                <a:latin typeface="Times New Roman" panose="02020603050405020304" pitchFamily="18" charset="0"/>
                <a:cs typeface="Times New Roman" panose="02020603050405020304" pitchFamily="18" charset="0"/>
              </a:rPr>
              <a:t>Audiometry</a:t>
            </a:r>
            <a:r>
              <a:rPr lang="tr-TR" sz="3600" b="1" dirty="0" smtClean="0">
                <a:latin typeface="Times New Roman" panose="02020603050405020304" pitchFamily="18" charset="0"/>
                <a:cs typeface="Times New Roman" panose="02020603050405020304" pitchFamily="18" charset="0"/>
              </a:rPr>
              <a:t>)</a:t>
            </a:r>
            <a:endParaRPr lang="tr-TR" sz="36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r>
              <a:rPr lang="tr-TR" sz="2000" dirty="0" smtClean="0">
                <a:latin typeface="Times New Roman" panose="02020603050405020304" pitchFamily="18" charset="0"/>
                <a:cs typeface="Times New Roman" panose="02020603050405020304" pitchFamily="18" charset="0"/>
              </a:rPr>
              <a:t>Oyun </a:t>
            </a:r>
            <a:r>
              <a:rPr lang="tr-TR" sz="2000" dirty="0" err="1">
                <a:latin typeface="Times New Roman" panose="02020603050405020304" pitchFamily="18" charset="0"/>
                <a:cs typeface="Times New Roman" panose="02020603050405020304" pitchFamily="18" charset="0"/>
              </a:rPr>
              <a:t>odyometrisi</a:t>
            </a:r>
            <a:r>
              <a:rPr lang="tr-TR" sz="2000" dirty="0">
                <a:latin typeface="Times New Roman" panose="02020603050405020304" pitchFamily="18" charset="0"/>
                <a:cs typeface="Times New Roman" panose="02020603050405020304" pitchFamily="18" charset="0"/>
              </a:rPr>
              <a:t>, 3 yaştan büyük ve normal gelişimi olan çocuklar için, akustik uyarını her duyduğunda belirli bir motor hareket yapmasının (sepete küp atmak gibi) istendiği işitme test yöntemidir.</a:t>
            </a:r>
          </a:p>
          <a:p>
            <a:r>
              <a:rPr lang="tr-TR" sz="2000" dirty="0" smtClean="0">
                <a:latin typeface="Times New Roman" panose="02020603050405020304" pitchFamily="18" charset="0"/>
                <a:cs typeface="Times New Roman" panose="02020603050405020304" pitchFamily="18" charset="0"/>
              </a:rPr>
              <a:t>İşitsel </a:t>
            </a:r>
            <a:r>
              <a:rPr lang="tr-TR" sz="2000" dirty="0">
                <a:latin typeface="Times New Roman" panose="02020603050405020304" pitchFamily="18" charset="0"/>
                <a:cs typeface="Times New Roman" panose="02020603050405020304" pitchFamily="18" charset="0"/>
              </a:rPr>
              <a:t>uyarana beklenen cevap, sepete küp atmak, küpleri üst üste dizmek, bir oyuncağa mandal takmak, resim parçalarını bir araya getirmek şeklinde olabilir.</a:t>
            </a:r>
          </a:p>
        </p:txBody>
      </p:sp>
      <p:pic>
        <p:nvPicPr>
          <p:cNvPr id="4" name="Resim 3"/>
          <p:cNvPicPr>
            <a:picLocks noChangeAspect="1"/>
          </p:cNvPicPr>
          <p:nvPr/>
        </p:nvPicPr>
        <p:blipFill>
          <a:blip r:embed="rId2"/>
          <a:stretch>
            <a:fillRect/>
          </a:stretch>
        </p:blipFill>
        <p:spPr>
          <a:xfrm>
            <a:off x="912926" y="3535446"/>
            <a:ext cx="2252925" cy="219780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9396" y="3661978"/>
            <a:ext cx="3435927" cy="1944735"/>
          </a:xfrm>
          <a:prstGeom prst="rect">
            <a:avLst/>
          </a:prstGeom>
        </p:spPr>
      </p:pic>
      <p:pic>
        <p:nvPicPr>
          <p:cNvPr id="6" name="Resim 5"/>
          <p:cNvPicPr>
            <a:picLocks noChangeAspect="1"/>
          </p:cNvPicPr>
          <p:nvPr/>
        </p:nvPicPr>
        <p:blipFill>
          <a:blip r:embed="rId4"/>
          <a:stretch>
            <a:fillRect/>
          </a:stretch>
        </p:blipFill>
        <p:spPr>
          <a:xfrm>
            <a:off x="8370916" y="3535446"/>
            <a:ext cx="2538506" cy="2174541"/>
          </a:xfrm>
          <a:prstGeom prst="rect">
            <a:avLst/>
          </a:prstGeom>
        </p:spPr>
      </p:pic>
    </p:spTree>
    <p:extLst>
      <p:ext uri="{BB962C8B-B14F-4D97-AF65-F5344CB8AC3E}">
        <p14:creationId xmlns:p14="http://schemas.microsoft.com/office/powerpoint/2010/main" val="13950114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2535384" y="1778910"/>
            <a:ext cx="6218986" cy="3517379"/>
          </a:xfrm>
          <a:prstGeom prst="rect">
            <a:avLst/>
          </a:prstGeom>
        </p:spPr>
      </p:pic>
    </p:spTree>
    <p:extLst>
      <p:ext uri="{BB962C8B-B14F-4D97-AF65-F5344CB8AC3E}">
        <p14:creationId xmlns:p14="http://schemas.microsoft.com/office/powerpoint/2010/main" val="2446453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5726</TotalTime>
  <Words>1998</Words>
  <Application>Microsoft Office PowerPoint</Application>
  <PresentationFormat>Geniş ekran</PresentationFormat>
  <Paragraphs>213</Paragraphs>
  <Slides>44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44</vt:i4>
      </vt:variant>
    </vt:vector>
  </HeadingPairs>
  <TitlesOfParts>
    <vt:vector size="50" baseType="lpstr">
      <vt:lpstr>Arial</vt:lpstr>
      <vt:lpstr>Calibri</vt:lpstr>
      <vt:lpstr>MinionPro-Regular</vt:lpstr>
      <vt:lpstr>MyriadPro-Bold</vt:lpstr>
      <vt:lpstr>Times New Roman</vt:lpstr>
      <vt:lpstr>Tema1</vt:lpstr>
      <vt:lpstr>İŞİTME ÖLÇÜM YÖNTEMLERİ</vt:lpstr>
      <vt:lpstr>PowerPoint Sunusu</vt:lpstr>
      <vt:lpstr>Test Ortamı – Sessiz Kabinler</vt:lpstr>
      <vt:lpstr>PowerPoint Sunusu</vt:lpstr>
      <vt:lpstr>PowerPoint Sunusu</vt:lpstr>
      <vt:lpstr>PowerPoint Sunusu</vt:lpstr>
      <vt:lpstr>Odyometri</vt:lpstr>
      <vt:lpstr>Saf Ses İşitme Testine Başlangıç</vt:lpstr>
      <vt:lpstr>Kulaklıklar</vt:lpstr>
      <vt:lpstr>Hava Yolu İşitme Eşikleri  </vt:lpstr>
      <vt:lpstr>PowerPoint Sunusu</vt:lpstr>
      <vt:lpstr>Saf Ses Ortalaması  SSO (Pure Tone Average-PTA)</vt:lpstr>
      <vt:lpstr>Konuşma Testleri</vt:lpstr>
      <vt:lpstr> Konuşmayı Alma Eşiği (Speech reception thereshold-SRT) </vt:lpstr>
      <vt:lpstr>Konuşmayı Farketme Eşiği (Speech Awareness Threshold-SAT)</vt:lpstr>
      <vt:lpstr> Konuşmayı Ayırt Etme (Speech Discrimination Score-SDS) </vt:lpstr>
      <vt:lpstr> En Rahat Dinleme Eşiği (Most Comfortable Loudness-MCL) </vt:lpstr>
      <vt:lpstr> Rahatsız Edici Seviye (Uncomfortable Level-UCL)  </vt:lpstr>
      <vt:lpstr>Kemik Vibratörler</vt:lpstr>
      <vt:lpstr>Kemik Yolu İşitme Eşikleri </vt:lpstr>
      <vt:lpstr>PowerPoint Sunusu</vt:lpstr>
      <vt:lpstr>PowerPoint Sunusu</vt:lpstr>
      <vt:lpstr>PowerPoint Sunusu</vt:lpstr>
      <vt:lpstr>Diyapozon Testleri</vt:lpstr>
      <vt:lpstr>Weber Testi</vt:lpstr>
      <vt:lpstr> Rinne Testi </vt:lpstr>
      <vt:lpstr> Schwabach Testi </vt:lpstr>
      <vt:lpstr>Gelle Testi</vt:lpstr>
      <vt:lpstr>İşitme Testinde Maskeleme</vt:lpstr>
      <vt:lpstr>PowerPoint Sunusu</vt:lpstr>
      <vt:lpstr>İnteraural Attenuasyon</vt:lpstr>
      <vt:lpstr>Hava Yolu Maskeleme</vt:lpstr>
      <vt:lpstr>Test Yöntemi</vt:lpstr>
      <vt:lpstr>Kemik Yolu Maskeleme</vt:lpstr>
      <vt:lpstr>PowerPoint Sunusu</vt:lpstr>
      <vt:lpstr>Konuşma Testlerinde Maskeleme</vt:lpstr>
      <vt:lpstr>Hoparlörler</vt:lpstr>
      <vt:lpstr>Serbest Alan İşitme Eşikleri</vt:lpstr>
      <vt:lpstr>Serbest Alan İşitme Eşikleri</vt:lpstr>
      <vt:lpstr>Davranış Gözlem Odyometrisi (Behavioral Observation Audiometry; BOA)</vt:lpstr>
      <vt:lpstr>Davranış Gözlem Odyometrisi </vt:lpstr>
      <vt:lpstr>Görsel Pekiştireç Odyometrisi (Visual Reinforcement Audiometry; VRA)</vt:lpstr>
      <vt:lpstr>Oyun Odyometresi (Play Audiometry)</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İşİTme sİsTemİ anaTOmİ ve FİzyOlOjİsİ</dc:title>
  <dc:creator>bilgisayarart@outlook.com</dc:creator>
  <cp:lastModifiedBy>Düzeltme</cp:lastModifiedBy>
  <cp:revision>251</cp:revision>
  <dcterms:created xsi:type="dcterms:W3CDTF">2020-08-26T10:56:40Z</dcterms:created>
  <dcterms:modified xsi:type="dcterms:W3CDTF">2022-01-03T10:13:31Z</dcterms:modified>
</cp:coreProperties>
</file>