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331" r:id="rId3"/>
    <p:sldId id="257" r:id="rId4"/>
    <p:sldId id="335" r:id="rId5"/>
    <p:sldId id="336" r:id="rId6"/>
    <p:sldId id="258" r:id="rId7"/>
    <p:sldId id="259" r:id="rId8"/>
    <p:sldId id="363" r:id="rId9"/>
    <p:sldId id="260" r:id="rId10"/>
    <p:sldId id="261" r:id="rId11"/>
    <p:sldId id="262" r:id="rId12"/>
    <p:sldId id="263" r:id="rId13"/>
    <p:sldId id="264" r:id="rId14"/>
    <p:sldId id="265" r:id="rId15"/>
    <p:sldId id="266" r:id="rId16"/>
    <p:sldId id="328" r:id="rId17"/>
    <p:sldId id="327" r:id="rId18"/>
    <p:sldId id="267" r:id="rId19"/>
    <p:sldId id="268" r:id="rId20"/>
    <p:sldId id="269" r:id="rId21"/>
    <p:sldId id="270" r:id="rId22"/>
    <p:sldId id="271" r:id="rId23"/>
    <p:sldId id="324" r:id="rId24"/>
    <p:sldId id="325" r:id="rId25"/>
    <p:sldId id="326" r:id="rId26"/>
    <p:sldId id="272" r:id="rId27"/>
    <p:sldId id="273" r:id="rId28"/>
    <p:sldId id="274" r:id="rId29"/>
    <p:sldId id="275" r:id="rId30"/>
    <p:sldId id="277" r:id="rId31"/>
    <p:sldId id="278" r:id="rId32"/>
    <p:sldId id="279" r:id="rId33"/>
    <p:sldId id="280" r:id="rId34"/>
    <p:sldId id="281" r:id="rId35"/>
    <p:sldId id="282" r:id="rId36"/>
    <p:sldId id="283" r:id="rId37"/>
    <p:sldId id="284" r:id="rId38"/>
    <p:sldId id="285" r:id="rId39"/>
    <p:sldId id="286" r:id="rId40"/>
    <p:sldId id="287" r:id="rId41"/>
    <p:sldId id="288" r:id="rId42"/>
    <p:sldId id="289" r:id="rId43"/>
    <p:sldId id="290" r:id="rId44"/>
    <p:sldId id="291" r:id="rId45"/>
    <p:sldId id="292" r:id="rId46"/>
    <p:sldId id="293" r:id="rId47"/>
    <p:sldId id="294" r:id="rId48"/>
    <p:sldId id="295" r:id="rId49"/>
    <p:sldId id="296" r:id="rId50"/>
    <p:sldId id="297" r:id="rId51"/>
    <p:sldId id="298" r:id="rId52"/>
    <p:sldId id="299" r:id="rId53"/>
    <p:sldId id="300" r:id="rId54"/>
    <p:sldId id="301" r:id="rId55"/>
    <p:sldId id="302" r:id="rId56"/>
    <p:sldId id="303" r:id="rId57"/>
    <p:sldId id="305" r:id="rId58"/>
    <p:sldId id="337" r:id="rId59"/>
    <p:sldId id="338" r:id="rId60"/>
    <p:sldId id="339" r:id="rId61"/>
    <p:sldId id="340" r:id="rId62"/>
    <p:sldId id="341" r:id="rId63"/>
    <p:sldId id="342" r:id="rId64"/>
    <p:sldId id="343" r:id="rId65"/>
    <p:sldId id="344" r:id="rId66"/>
    <p:sldId id="345" r:id="rId67"/>
    <p:sldId id="361" r:id="rId68"/>
    <p:sldId id="346" r:id="rId69"/>
    <p:sldId id="347" r:id="rId70"/>
    <p:sldId id="348" r:id="rId71"/>
    <p:sldId id="349" r:id="rId72"/>
    <p:sldId id="362" r:id="rId73"/>
    <p:sldId id="351" r:id="rId74"/>
    <p:sldId id="352" r:id="rId75"/>
    <p:sldId id="353" r:id="rId76"/>
    <p:sldId id="360" r:id="rId77"/>
    <p:sldId id="359" r:id="rId78"/>
    <p:sldId id="358" r:id="rId79"/>
    <p:sldId id="321" r:id="rId80"/>
    <p:sldId id="334" r:id="rId81"/>
  </p:sldIdLst>
  <p:sldSz cx="12192000" cy="6858000"/>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9" d="100"/>
          <a:sy n="109" d="100"/>
        </p:scale>
        <p:origin x="63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theme" Target="theme/theme1.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61" Type="http://schemas.openxmlformats.org/officeDocument/2006/relationships/slide" Target="slides/slide59.xml"/><Relationship Id="rId8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A46AE1E-5BCF-475C-94A8-94E15DD80AAC}" type="doc">
      <dgm:prSet loTypeId="urn:microsoft.com/office/officeart/2005/8/layout/radial5" loCatId="cycle" qsTypeId="urn:microsoft.com/office/officeart/2005/8/quickstyle/simple1" qsCatId="simple" csTypeId="urn:microsoft.com/office/officeart/2005/8/colors/accent1_2" csCatId="accent1" phldr="1"/>
      <dgm:spPr/>
      <dgm:t>
        <a:bodyPr/>
        <a:lstStyle/>
        <a:p>
          <a:endParaRPr lang="tr-TR"/>
        </a:p>
      </dgm:t>
    </dgm:pt>
    <dgm:pt modelId="{5826775C-807B-4EEF-99D2-715B7F4C765A}">
      <dgm:prSet phldrT="[Metin]"/>
      <dgm:spPr/>
      <dgm:t>
        <a:bodyPr/>
        <a:lstStyle/>
        <a:p>
          <a:r>
            <a:rPr lang="tr-TR" dirty="0" smtClean="0"/>
            <a:t>Odyoloji </a:t>
          </a:r>
          <a:endParaRPr lang="tr-TR" dirty="0"/>
        </a:p>
      </dgm:t>
    </dgm:pt>
    <dgm:pt modelId="{13C8DD4F-CD79-4C39-9B47-75736E4D94E9}" type="parTrans" cxnId="{9630C56F-AA36-40F1-9CB9-7016B4CD87F2}">
      <dgm:prSet/>
      <dgm:spPr/>
      <dgm:t>
        <a:bodyPr/>
        <a:lstStyle/>
        <a:p>
          <a:endParaRPr lang="tr-TR"/>
        </a:p>
      </dgm:t>
    </dgm:pt>
    <dgm:pt modelId="{EF308276-5CC7-4E3D-B395-265D442830EF}" type="sibTrans" cxnId="{9630C56F-AA36-40F1-9CB9-7016B4CD87F2}">
      <dgm:prSet/>
      <dgm:spPr/>
      <dgm:t>
        <a:bodyPr/>
        <a:lstStyle/>
        <a:p>
          <a:endParaRPr lang="tr-TR"/>
        </a:p>
      </dgm:t>
    </dgm:pt>
    <dgm:pt modelId="{B57E31BE-0BAD-4DDD-A1C2-AFD88419E85F}">
      <dgm:prSet phldrT="[Metin]"/>
      <dgm:spPr/>
      <dgm:t>
        <a:bodyPr/>
        <a:lstStyle/>
        <a:p>
          <a:r>
            <a:rPr lang="tr-TR" dirty="0" err="1" smtClean="0"/>
            <a:t>Kbb</a:t>
          </a:r>
          <a:r>
            <a:rPr lang="tr-TR" dirty="0" smtClean="0"/>
            <a:t> </a:t>
          </a:r>
          <a:endParaRPr lang="tr-TR" dirty="0"/>
        </a:p>
      </dgm:t>
    </dgm:pt>
    <dgm:pt modelId="{1BFAA962-5920-41E6-9935-E75D8F51DAAC}" type="parTrans" cxnId="{DD4EE8F3-6F91-47BA-8033-F9C23E960E1C}">
      <dgm:prSet/>
      <dgm:spPr/>
      <dgm:t>
        <a:bodyPr/>
        <a:lstStyle/>
        <a:p>
          <a:endParaRPr lang="tr-TR"/>
        </a:p>
      </dgm:t>
    </dgm:pt>
    <dgm:pt modelId="{70C1D655-0BAB-4BBF-908E-2593F6BAB413}" type="sibTrans" cxnId="{DD4EE8F3-6F91-47BA-8033-F9C23E960E1C}">
      <dgm:prSet/>
      <dgm:spPr/>
      <dgm:t>
        <a:bodyPr/>
        <a:lstStyle/>
        <a:p>
          <a:endParaRPr lang="tr-TR"/>
        </a:p>
      </dgm:t>
    </dgm:pt>
    <dgm:pt modelId="{1D7E1BF4-3B86-4F25-8F69-708938A09748}">
      <dgm:prSet phldrT="[Metin]"/>
      <dgm:spPr/>
      <dgm:t>
        <a:bodyPr/>
        <a:lstStyle/>
        <a:p>
          <a:r>
            <a:rPr lang="tr-TR" dirty="0" smtClean="0"/>
            <a:t>DKT</a:t>
          </a:r>
          <a:endParaRPr lang="tr-TR" dirty="0"/>
        </a:p>
      </dgm:t>
    </dgm:pt>
    <dgm:pt modelId="{9C6B15C3-6F2B-4909-8D2C-C6917753FB8B}" type="parTrans" cxnId="{E799D0F8-5711-4368-921E-254FF1557EFF}">
      <dgm:prSet/>
      <dgm:spPr/>
      <dgm:t>
        <a:bodyPr/>
        <a:lstStyle/>
        <a:p>
          <a:endParaRPr lang="tr-TR"/>
        </a:p>
      </dgm:t>
    </dgm:pt>
    <dgm:pt modelId="{C1579A9E-AB8D-4078-BFE5-0AD9938C2FC4}" type="sibTrans" cxnId="{E799D0F8-5711-4368-921E-254FF1557EFF}">
      <dgm:prSet/>
      <dgm:spPr/>
      <dgm:t>
        <a:bodyPr/>
        <a:lstStyle/>
        <a:p>
          <a:endParaRPr lang="tr-TR"/>
        </a:p>
      </dgm:t>
    </dgm:pt>
    <dgm:pt modelId="{1380C764-1A88-4108-B010-7AD87FCDA866}">
      <dgm:prSet phldrT="[Metin]"/>
      <dgm:spPr/>
      <dgm:t>
        <a:bodyPr/>
        <a:lstStyle/>
        <a:p>
          <a:r>
            <a:rPr lang="tr-TR" dirty="0" smtClean="0"/>
            <a:t>fizyoterapi</a:t>
          </a:r>
          <a:endParaRPr lang="tr-TR" dirty="0"/>
        </a:p>
      </dgm:t>
    </dgm:pt>
    <dgm:pt modelId="{B6BB47DB-16D7-4F65-AA98-D760075AA273}" type="parTrans" cxnId="{D9BD1E1F-86DE-434B-B805-AB95C4620638}">
      <dgm:prSet/>
      <dgm:spPr/>
      <dgm:t>
        <a:bodyPr/>
        <a:lstStyle/>
        <a:p>
          <a:endParaRPr lang="tr-TR"/>
        </a:p>
      </dgm:t>
    </dgm:pt>
    <dgm:pt modelId="{08A35B99-7F05-4555-AC92-140B2143DEC8}" type="sibTrans" cxnId="{D9BD1E1F-86DE-434B-B805-AB95C4620638}">
      <dgm:prSet/>
      <dgm:spPr/>
      <dgm:t>
        <a:bodyPr/>
        <a:lstStyle/>
        <a:p>
          <a:endParaRPr lang="tr-TR"/>
        </a:p>
      </dgm:t>
    </dgm:pt>
    <dgm:pt modelId="{52360A6A-D457-46D7-BF3D-BF4DF748D052}">
      <dgm:prSet phldrT="[Metin]"/>
      <dgm:spPr/>
      <dgm:t>
        <a:bodyPr/>
        <a:lstStyle/>
        <a:p>
          <a:r>
            <a:rPr lang="tr-TR" dirty="0" smtClean="0"/>
            <a:t>Nöroloji</a:t>
          </a:r>
          <a:endParaRPr lang="tr-TR" dirty="0"/>
        </a:p>
      </dgm:t>
    </dgm:pt>
    <dgm:pt modelId="{15F8A01A-A6DB-4583-95E7-9456BE272BE7}" type="parTrans" cxnId="{262E988E-F755-41FC-833E-0355F0EF127A}">
      <dgm:prSet/>
      <dgm:spPr/>
      <dgm:t>
        <a:bodyPr/>
        <a:lstStyle/>
        <a:p>
          <a:endParaRPr lang="tr-TR"/>
        </a:p>
      </dgm:t>
    </dgm:pt>
    <dgm:pt modelId="{D8650ABD-D2C9-4CDC-A9AB-6C049140966B}" type="sibTrans" cxnId="{262E988E-F755-41FC-833E-0355F0EF127A}">
      <dgm:prSet/>
      <dgm:spPr/>
      <dgm:t>
        <a:bodyPr/>
        <a:lstStyle/>
        <a:p>
          <a:endParaRPr lang="tr-TR"/>
        </a:p>
      </dgm:t>
    </dgm:pt>
    <dgm:pt modelId="{A1367F43-55E1-4737-B697-27F10D9E7BEB}">
      <dgm:prSet phldrT="[Metin]"/>
      <dgm:spPr/>
      <dgm:t>
        <a:bodyPr/>
        <a:lstStyle/>
        <a:p>
          <a:r>
            <a:rPr lang="tr-TR" dirty="0" smtClean="0"/>
            <a:t>Pediatri</a:t>
          </a:r>
          <a:endParaRPr lang="tr-TR" dirty="0"/>
        </a:p>
      </dgm:t>
    </dgm:pt>
    <dgm:pt modelId="{46B945A6-578C-4704-B904-C9833866447A}" type="parTrans" cxnId="{C3A7E1CC-70F5-46FA-8C2B-E84FD09CD768}">
      <dgm:prSet/>
      <dgm:spPr/>
      <dgm:t>
        <a:bodyPr/>
        <a:lstStyle/>
        <a:p>
          <a:endParaRPr lang="tr-TR"/>
        </a:p>
      </dgm:t>
    </dgm:pt>
    <dgm:pt modelId="{4299FCCE-6D0F-4B0E-962D-69E3AED2A01A}" type="sibTrans" cxnId="{C3A7E1CC-70F5-46FA-8C2B-E84FD09CD768}">
      <dgm:prSet/>
      <dgm:spPr/>
      <dgm:t>
        <a:bodyPr/>
        <a:lstStyle/>
        <a:p>
          <a:endParaRPr lang="tr-TR"/>
        </a:p>
      </dgm:t>
    </dgm:pt>
    <dgm:pt modelId="{73AC574B-461D-4EA7-9F2A-F366348542AC}">
      <dgm:prSet phldrT="[Metin]"/>
      <dgm:spPr/>
      <dgm:t>
        <a:bodyPr/>
        <a:lstStyle/>
        <a:p>
          <a:r>
            <a:rPr lang="tr-TR" dirty="0" smtClean="0"/>
            <a:t>Çocuk ruh sağlığı</a:t>
          </a:r>
          <a:endParaRPr lang="tr-TR" dirty="0"/>
        </a:p>
      </dgm:t>
    </dgm:pt>
    <dgm:pt modelId="{9F7E057B-DBAC-40E9-B71A-FE870D108576}" type="parTrans" cxnId="{21BC9C19-356D-496A-91BB-D13B5DFBB93B}">
      <dgm:prSet/>
      <dgm:spPr/>
      <dgm:t>
        <a:bodyPr/>
        <a:lstStyle/>
        <a:p>
          <a:endParaRPr lang="tr-TR"/>
        </a:p>
      </dgm:t>
    </dgm:pt>
    <dgm:pt modelId="{5BF9EFD4-4ED6-4657-872A-8463857A3094}" type="sibTrans" cxnId="{21BC9C19-356D-496A-91BB-D13B5DFBB93B}">
      <dgm:prSet/>
      <dgm:spPr/>
      <dgm:t>
        <a:bodyPr/>
        <a:lstStyle/>
        <a:p>
          <a:endParaRPr lang="tr-TR"/>
        </a:p>
      </dgm:t>
    </dgm:pt>
    <dgm:pt modelId="{C1E38927-F8A4-44DB-9468-ACAFF7C35B21}" type="pres">
      <dgm:prSet presAssocID="{BA46AE1E-5BCF-475C-94A8-94E15DD80AAC}" presName="Name0" presStyleCnt="0">
        <dgm:presLayoutVars>
          <dgm:chMax val="1"/>
          <dgm:dir/>
          <dgm:animLvl val="ctr"/>
          <dgm:resizeHandles val="exact"/>
        </dgm:presLayoutVars>
      </dgm:prSet>
      <dgm:spPr/>
      <dgm:t>
        <a:bodyPr/>
        <a:lstStyle/>
        <a:p>
          <a:endParaRPr lang="tr-TR"/>
        </a:p>
      </dgm:t>
    </dgm:pt>
    <dgm:pt modelId="{89E817C9-A98D-485F-A643-0BC6E9173F85}" type="pres">
      <dgm:prSet presAssocID="{5826775C-807B-4EEF-99D2-715B7F4C765A}" presName="centerShape" presStyleLbl="node0" presStyleIdx="0" presStyleCnt="1"/>
      <dgm:spPr/>
      <dgm:t>
        <a:bodyPr/>
        <a:lstStyle/>
        <a:p>
          <a:endParaRPr lang="tr-TR"/>
        </a:p>
      </dgm:t>
    </dgm:pt>
    <dgm:pt modelId="{FCA8FB17-4684-4EF8-80B7-A0356B14612E}" type="pres">
      <dgm:prSet presAssocID="{1BFAA962-5920-41E6-9935-E75D8F51DAAC}" presName="parTrans" presStyleLbl="sibTrans2D1" presStyleIdx="0" presStyleCnt="6"/>
      <dgm:spPr/>
      <dgm:t>
        <a:bodyPr/>
        <a:lstStyle/>
        <a:p>
          <a:endParaRPr lang="tr-TR"/>
        </a:p>
      </dgm:t>
    </dgm:pt>
    <dgm:pt modelId="{FC7AB0A0-CC9E-4AA7-AEA0-643197C81FCF}" type="pres">
      <dgm:prSet presAssocID="{1BFAA962-5920-41E6-9935-E75D8F51DAAC}" presName="connectorText" presStyleLbl="sibTrans2D1" presStyleIdx="0" presStyleCnt="6"/>
      <dgm:spPr/>
      <dgm:t>
        <a:bodyPr/>
        <a:lstStyle/>
        <a:p>
          <a:endParaRPr lang="tr-TR"/>
        </a:p>
      </dgm:t>
    </dgm:pt>
    <dgm:pt modelId="{DFC9B990-D7F1-4E89-9232-F2B641E4C237}" type="pres">
      <dgm:prSet presAssocID="{B57E31BE-0BAD-4DDD-A1C2-AFD88419E85F}" presName="node" presStyleLbl="node1" presStyleIdx="0" presStyleCnt="6">
        <dgm:presLayoutVars>
          <dgm:bulletEnabled val="1"/>
        </dgm:presLayoutVars>
      </dgm:prSet>
      <dgm:spPr/>
      <dgm:t>
        <a:bodyPr/>
        <a:lstStyle/>
        <a:p>
          <a:endParaRPr lang="tr-TR"/>
        </a:p>
      </dgm:t>
    </dgm:pt>
    <dgm:pt modelId="{64F8208C-AF49-4A12-855D-551CE6FEFE56}" type="pres">
      <dgm:prSet presAssocID="{9C6B15C3-6F2B-4909-8D2C-C6917753FB8B}" presName="parTrans" presStyleLbl="sibTrans2D1" presStyleIdx="1" presStyleCnt="6"/>
      <dgm:spPr/>
      <dgm:t>
        <a:bodyPr/>
        <a:lstStyle/>
        <a:p>
          <a:endParaRPr lang="tr-TR"/>
        </a:p>
      </dgm:t>
    </dgm:pt>
    <dgm:pt modelId="{FBE75AF2-B905-43A8-9777-054670FBB9C4}" type="pres">
      <dgm:prSet presAssocID="{9C6B15C3-6F2B-4909-8D2C-C6917753FB8B}" presName="connectorText" presStyleLbl="sibTrans2D1" presStyleIdx="1" presStyleCnt="6"/>
      <dgm:spPr/>
      <dgm:t>
        <a:bodyPr/>
        <a:lstStyle/>
        <a:p>
          <a:endParaRPr lang="tr-TR"/>
        </a:p>
      </dgm:t>
    </dgm:pt>
    <dgm:pt modelId="{EC937C18-D1BB-4EE0-9F30-FF5C2BFD1C7F}" type="pres">
      <dgm:prSet presAssocID="{1D7E1BF4-3B86-4F25-8F69-708938A09748}" presName="node" presStyleLbl="node1" presStyleIdx="1" presStyleCnt="6">
        <dgm:presLayoutVars>
          <dgm:bulletEnabled val="1"/>
        </dgm:presLayoutVars>
      </dgm:prSet>
      <dgm:spPr/>
      <dgm:t>
        <a:bodyPr/>
        <a:lstStyle/>
        <a:p>
          <a:endParaRPr lang="tr-TR"/>
        </a:p>
      </dgm:t>
    </dgm:pt>
    <dgm:pt modelId="{29580B6E-A002-4806-B97B-F14A71F2E2A9}" type="pres">
      <dgm:prSet presAssocID="{B6BB47DB-16D7-4F65-AA98-D760075AA273}" presName="parTrans" presStyleLbl="sibTrans2D1" presStyleIdx="2" presStyleCnt="6"/>
      <dgm:spPr/>
      <dgm:t>
        <a:bodyPr/>
        <a:lstStyle/>
        <a:p>
          <a:endParaRPr lang="tr-TR"/>
        </a:p>
      </dgm:t>
    </dgm:pt>
    <dgm:pt modelId="{788ABC38-9193-4D22-A56E-05E60BF08EB6}" type="pres">
      <dgm:prSet presAssocID="{B6BB47DB-16D7-4F65-AA98-D760075AA273}" presName="connectorText" presStyleLbl="sibTrans2D1" presStyleIdx="2" presStyleCnt="6"/>
      <dgm:spPr/>
      <dgm:t>
        <a:bodyPr/>
        <a:lstStyle/>
        <a:p>
          <a:endParaRPr lang="tr-TR"/>
        </a:p>
      </dgm:t>
    </dgm:pt>
    <dgm:pt modelId="{86E4FB26-C83C-43B1-ABEE-E314EB710C8D}" type="pres">
      <dgm:prSet presAssocID="{1380C764-1A88-4108-B010-7AD87FCDA866}" presName="node" presStyleLbl="node1" presStyleIdx="2" presStyleCnt="6">
        <dgm:presLayoutVars>
          <dgm:bulletEnabled val="1"/>
        </dgm:presLayoutVars>
      </dgm:prSet>
      <dgm:spPr/>
      <dgm:t>
        <a:bodyPr/>
        <a:lstStyle/>
        <a:p>
          <a:endParaRPr lang="tr-TR"/>
        </a:p>
      </dgm:t>
    </dgm:pt>
    <dgm:pt modelId="{7E2F1096-CC43-4A6E-8767-F375CB5738F5}" type="pres">
      <dgm:prSet presAssocID="{15F8A01A-A6DB-4583-95E7-9456BE272BE7}" presName="parTrans" presStyleLbl="sibTrans2D1" presStyleIdx="3" presStyleCnt="6"/>
      <dgm:spPr/>
      <dgm:t>
        <a:bodyPr/>
        <a:lstStyle/>
        <a:p>
          <a:endParaRPr lang="tr-TR"/>
        </a:p>
      </dgm:t>
    </dgm:pt>
    <dgm:pt modelId="{4D0A24C4-0660-44AF-85D1-1B30412C3EC4}" type="pres">
      <dgm:prSet presAssocID="{15F8A01A-A6DB-4583-95E7-9456BE272BE7}" presName="connectorText" presStyleLbl="sibTrans2D1" presStyleIdx="3" presStyleCnt="6"/>
      <dgm:spPr/>
      <dgm:t>
        <a:bodyPr/>
        <a:lstStyle/>
        <a:p>
          <a:endParaRPr lang="tr-TR"/>
        </a:p>
      </dgm:t>
    </dgm:pt>
    <dgm:pt modelId="{263ACB6D-5DAB-4068-988D-57949E52FB11}" type="pres">
      <dgm:prSet presAssocID="{52360A6A-D457-46D7-BF3D-BF4DF748D052}" presName="node" presStyleLbl="node1" presStyleIdx="3" presStyleCnt="6">
        <dgm:presLayoutVars>
          <dgm:bulletEnabled val="1"/>
        </dgm:presLayoutVars>
      </dgm:prSet>
      <dgm:spPr/>
      <dgm:t>
        <a:bodyPr/>
        <a:lstStyle/>
        <a:p>
          <a:endParaRPr lang="tr-TR"/>
        </a:p>
      </dgm:t>
    </dgm:pt>
    <dgm:pt modelId="{EE31BE59-5DF8-4941-B3C8-A699AD8914D2}" type="pres">
      <dgm:prSet presAssocID="{46B945A6-578C-4704-B904-C9833866447A}" presName="parTrans" presStyleLbl="sibTrans2D1" presStyleIdx="4" presStyleCnt="6"/>
      <dgm:spPr/>
      <dgm:t>
        <a:bodyPr/>
        <a:lstStyle/>
        <a:p>
          <a:endParaRPr lang="tr-TR"/>
        </a:p>
      </dgm:t>
    </dgm:pt>
    <dgm:pt modelId="{CF0AED90-6FE7-4FA6-873D-289BFD5C9D0C}" type="pres">
      <dgm:prSet presAssocID="{46B945A6-578C-4704-B904-C9833866447A}" presName="connectorText" presStyleLbl="sibTrans2D1" presStyleIdx="4" presStyleCnt="6"/>
      <dgm:spPr/>
      <dgm:t>
        <a:bodyPr/>
        <a:lstStyle/>
        <a:p>
          <a:endParaRPr lang="tr-TR"/>
        </a:p>
      </dgm:t>
    </dgm:pt>
    <dgm:pt modelId="{14215E6D-23DE-41EC-A2A0-2CF1E35D986C}" type="pres">
      <dgm:prSet presAssocID="{A1367F43-55E1-4737-B697-27F10D9E7BEB}" presName="node" presStyleLbl="node1" presStyleIdx="4" presStyleCnt="6">
        <dgm:presLayoutVars>
          <dgm:bulletEnabled val="1"/>
        </dgm:presLayoutVars>
      </dgm:prSet>
      <dgm:spPr/>
      <dgm:t>
        <a:bodyPr/>
        <a:lstStyle/>
        <a:p>
          <a:endParaRPr lang="tr-TR"/>
        </a:p>
      </dgm:t>
    </dgm:pt>
    <dgm:pt modelId="{24F2B68F-ABB8-4A1A-A6ED-7C8CCD977C59}" type="pres">
      <dgm:prSet presAssocID="{9F7E057B-DBAC-40E9-B71A-FE870D108576}" presName="parTrans" presStyleLbl="sibTrans2D1" presStyleIdx="5" presStyleCnt="6"/>
      <dgm:spPr/>
      <dgm:t>
        <a:bodyPr/>
        <a:lstStyle/>
        <a:p>
          <a:endParaRPr lang="tr-TR"/>
        </a:p>
      </dgm:t>
    </dgm:pt>
    <dgm:pt modelId="{838AF046-C1B8-4CF0-B3C5-05C81D559578}" type="pres">
      <dgm:prSet presAssocID="{9F7E057B-DBAC-40E9-B71A-FE870D108576}" presName="connectorText" presStyleLbl="sibTrans2D1" presStyleIdx="5" presStyleCnt="6"/>
      <dgm:spPr/>
      <dgm:t>
        <a:bodyPr/>
        <a:lstStyle/>
        <a:p>
          <a:endParaRPr lang="tr-TR"/>
        </a:p>
      </dgm:t>
    </dgm:pt>
    <dgm:pt modelId="{DCCAD41E-A4A7-445C-905C-451678F10467}" type="pres">
      <dgm:prSet presAssocID="{73AC574B-461D-4EA7-9F2A-F366348542AC}" presName="node" presStyleLbl="node1" presStyleIdx="5" presStyleCnt="6">
        <dgm:presLayoutVars>
          <dgm:bulletEnabled val="1"/>
        </dgm:presLayoutVars>
      </dgm:prSet>
      <dgm:spPr/>
      <dgm:t>
        <a:bodyPr/>
        <a:lstStyle/>
        <a:p>
          <a:endParaRPr lang="tr-TR"/>
        </a:p>
      </dgm:t>
    </dgm:pt>
  </dgm:ptLst>
  <dgm:cxnLst>
    <dgm:cxn modelId="{0A642EC5-F16A-404A-A7F1-9CBD2A155961}" type="presOf" srcId="{46B945A6-578C-4704-B904-C9833866447A}" destId="{EE31BE59-5DF8-4941-B3C8-A699AD8914D2}" srcOrd="0" destOrd="0" presId="urn:microsoft.com/office/officeart/2005/8/layout/radial5"/>
    <dgm:cxn modelId="{33AE1823-B1EB-4D94-9D62-DCBC5C10CB9F}" type="presOf" srcId="{5826775C-807B-4EEF-99D2-715B7F4C765A}" destId="{89E817C9-A98D-485F-A643-0BC6E9173F85}" srcOrd="0" destOrd="0" presId="urn:microsoft.com/office/officeart/2005/8/layout/radial5"/>
    <dgm:cxn modelId="{262E988E-F755-41FC-833E-0355F0EF127A}" srcId="{5826775C-807B-4EEF-99D2-715B7F4C765A}" destId="{52360A6A-D457-46D7-BF3D-BF4DF748D052}" srcOrd="3" destOrd="0" parTransId="{15F8A01A-A6DB-4583-95E7-9456BE272BE7}" sibTransId="{D8650ABD-D2C9-4CDC-A9AB-6C049140966B}"/>
    <dgm:cxn modelId="{83181824-7463-4A28-8F51-DB1AF1830DC6}" type="presOf" srcId="{52360A6A-D457-46D7-BF3D-BF4DF748D052}" destId="{263ACB6D-5DAB-4068-988D-57949E52FB11}" srcOrd="0" destOrd="0" presId="urn:microsoft.com/office/officeart/2005/8/layout/radial5"/>
    <dgm:cxn modelId="{4FB8FD28-DFA5-4F4E-BEC1-B9FAE6C0BE06}" type="presOf" srcId="{1380C764-1A88-4108-B010-7AD87FCDA866}" destId="{86E4FB26-C83C-43B1-ABEE-E314EB710C8D}" srcOrd="0" destOrd="0" presId="urn:microsoft.com/office/officeart/2005/8/layout/radial5"/>
    <dgm:cxn modelId="{30DB3AB2-FE9B-401C-8FEA-03C04D4C998C}" type="presOf" srcId="{BA46AE1E-5BCF-475C-94A8-94E15DD80AAC}" destId="{C1E38927-F8A4-44DB-9468-ACAFF7C35B21}" srcOrd="0" destOrd="0" presId="urn:microsoft.com/office/officeart/2005/8/layout/radial5"/>
    <dgm:cxn modelId="{15258610-D58B-4C0B-ACAC-581432A0BDF3}" type="presOf" srcId="{1BFAA962-5920-41E6-9935-E75D8F51DAAC}" destId="{FC7AB0A0-CC9E-4AA7-AEA0-643197C81FCF}" srcOrd="1" destOrd="0" presId="urn:microsoft.com/office/officeart/2005/8/layout/radial5"/>
    <dgm:cxn modelId="{38F96F42-12B9-470A-BE2D-052360DD6460}" type="presOf" srcId="{9F7E057B-DBAC-40E9-B71A-FE870D108576}" destId="{838AF046-C1B8-4CF0-B3C5-05C81D559578}" srcOrd="1" destOrd="0" presId="urn:microsoft.com/office/officeart/2005/8/layout/radial5"/>
    <dgm:cxn modelId="{9630C56F-AA36-40F1-9CB9-7016B4CD87F2}" srcId="{BA46AE1E-5BCF-475C-94A8-94E15DD80AAC}" destId="{5826775C-807B-4EEF-99D2-715B7F4C765A}" srcOrd="0" destOrd="0" parTransId="{13C8DD4F-CD79-4C39-9B47-75736E4D94E9}" sibTransId="{EF308276-5CC7-4E3D-B395-265D442830EF}"/>
    <dgm:cxn modelId="{9EB79AAB-C666-4EDF-8394-FA3494C2FDB8}" type="presOf" srcId="{15F8A01A-A6DB-4583-95E7-9456BE272BE7}" destId="{7E2F1096-CC43-4A6E-8767-F375CB5738F5}" srcOrd="0" destOrd="0" presId="urn:microsoft.com/office/officeart/2005/8/layout/radial5"/>
    <dgm:cxn modelId="{C3A7E1CC-70F5-46FA-8C2B-E84FD09CD768}" srcId="{5826775C-807B-4EEF-99D2-715B7F4C765A}" destId="{A1367F43-55E1-4737-B697-27F10D9E7BEB}" srcOrd="4" destOrd="0" parTransId="{46B945A6-578C-4704-B904-C9833866447A}" sibTransId="{4299FCCE-6D0F-4B0E-962D-69E3AED2A01A}"/>
    <dgm:cxn modelId="{837505B4-98E7-4EC9-8979-DEA81C8D1FCF}" type="presOf" srcId="{46B945A6-578C-4704-B904-C9833866447A}" destId="{CF0AED90-6FE7-4FA6-873D-289BFD5C9D0C}" srcOrd="1" destOrd="0" presId="urn:microsoft.com/office/officeart/2005/8/layout/radial5"/>
    <dgm:cxn modelId="{FF14D01D-1334-45F3-A0AA-1C822B0B3907}" type="presOf" srcId="{15F8A01A-A6DB-4583-95E7-9456BE272BE7}" destId="{4D0A24C4-0660-44AF-85D1-1B30412C3EC4}" srcOrd="1" destOrd="0" presId="urn:microsoft.com/office/officeart/2005/8/layout/radial5"/>
    <dgm:cxn modelId="{951BF55D-0287-49D0-8AF5-4668CDE73748}" type="presOf" srcId="{73AC574B-461D-4EA7-9F2A-F366348542AC}" destId="{DCCAD41E-A4A7-445C-905C-451678F10467}" srcOrd="0" destOrd="0" presId="urn:microsoft.com/office/officeart/2005/8/layout/radial5"/>
    <dgm:cxn modelId="{3741B6BC-D18E-4BD5-9B7D-F967AA364954}" type="presOf" srcId="{9C6B15C3-6F2B-4909-8D2C-C6917753FB8B}" destId="{64F8208C-AF49-4A12-855D-551CE6FEFE56}" srcOrd="0" destOrd="0" presId="urn:microsoft.com/office/officeart/2005/8/layout/radial5"/>
    <dgm:cxn modelId="{1FF315E7-370E-4754-8988-900852AE4846}" type="presOf" srcId="{B6BB47DB-16D7-4F65-AA98-D760075AA273}" destId="{788ABC38-9193-4D22-A56E-05E60BF08EB6}" srcOrd="1" destOrd="0" presId="urn:microsoft.com/office/officeart/2005/8/layout/radial5"/>
    <dgm:cxn modelId="{1B8C469C-8777-4C2F-BDF5-C964489615C4}" type="presOf" srcId="{B57E31BE-0BAD-4DDD-A1C2-AFD88419E85F}" destId="{DFC9B990-D7F1-4E89-9232-F2B641E4C237}" srcOrd="0" destOrd="0" presId="urn:microsoft.com/office/officeart/2005/8/layout/radial5"/>
    <dgm:cxn modelId="{E799D0F8-5711-4368-921E-254FF1557EFF}" srcId="{5826775C-807B-4EEF-99D2-715B7F4C765A}" destId="{1D7E1BF4-3B86-4F25-8F69-708938A09748}" srcOrd="1" destOrd="0" parTransId="{9C6B15C3-6F2B-4909-8D2C-C6917753FB8B}" sibTransId="{C1579A9E-AB8D-4078-BFE5-0AD9938C2FC4}"/>
    <dgm:cxn modelId="{66A6ED7F-320C-4112-AC29-275E5992EAA7}" type="presOf" srcId="{1D7E1BF4-3B86-4F25-8F69-708938A09748}" destId="{EC937C18-D1BB-4EE0-9F30-FF5C2BFD1C7F}" srcOrd="0" destOrd="0" presId="urn:microsoft.com/office/officeart/2005/8/layout/radial5"/>
    <dgm:cxn modelId="{73ACB03F-07F3-48BC-AF55-BA2D6BDE7E37}" type="presOf" srcId="{B6BB47DB-16D7-4F65-AA98-D760075AA273}" destId="{29580B6E-A002-4806-B97B-F14A71F2E2A9}" srcOrd="0" destOrd="0" presId="urn:microsoft.com/office/officeart/2005/8/layout/radial5"/>
    <dgm:cxn modelId="{379C4F18-0A73-4D5D-83DE-9B216AA893FE}" type="presOf" srcId="{9F7E057B-DBAC-40E9-B71A-FE870D108576}" destId="{24F2B68F-ABB8-4A1A-A6ED-7C8CCD977C59}" srcOrd="0" destOrd="0" presId="urn:microsoft.com/office/officeart/2005/8/layout/radial5"/>
    <dgm:cxn modelId="{21BC9C19-356D-496A-91BB-D13B5DFBB93B}" srcId="{5826775C-807B-4EEF-99D2-715B7F4C765A}" destId="{73AC574B-461D-4EA7-9F2A-F366348542AC}" srcOrd="5" destOrd="0" parTransId="{9F7E057B-DBAC-40E9-B71A-FE870D108576}" sibTransId="{5BF9EFD4-4ED6-4657-872A-8463857A3094}"/>
    <dgm:cxn modelId="{DD4EE8F3-6F91-47BA-8033-F9C23E960E1C}" srcId="{5826775C-807B-4EEF-99D2-715B7F4C765A}" destId="{B57E31BE-0BAD-4DDD-A1C2-AFD88419E85F}" srcOrd="0" destOrd="0" parTransId="{1BFAA962-5920-41E6-9935-E75D8F51DAAC}" sibTransId="{70C1D655-0BAB-4BBF-908E-2593F6BAB413}"/>
    <dgm:cxn modelId="{011F37A7-41D2-472C-A8F7-A0E9B74B2C57}" type="presOf" srcId="{A1367F43-55E1-4737-B697-27F10D9E7BEB}" destId="{14215E6D-23DE-41EC-A2A0-2CF1E35D986C}" srcOrd="0" destOrd="0" presId="urn:microsoft.com/office/officeart/2005/8/layout/radial5"/>
    <dgm:cxn modelId="{D9BD1E1F-86DE-434B-B805-AB95C4620638}" srcId="{5826775C-807B-4EEF-99D2-715B7F4C765A}" destId="{1380C764-1A88-4108-B010-7AD87FCDA866}" srcOrd="2" destOrd="0" parTransId="{B6BB47DB-16D7-4F65-AA98-D760075AA273}" sibTransId="{08A35B99-7F05-4555-AC92-140B2143DEC8}"/>
    <dgm:cxn modelId="{3C2F4DA0-CE8B-4B3D-A1E3-80ED4DB51454}" type="presOf" srcId="{9C6B15C3-6F2B-4909-8D2C-C6917753FB8B}" destId="{FBE75AF2-B905-43A8-9777-054670FBB9C4}" srcOrd="1" destOrd="0" presId="urn:microsoft.com/office/officeart/2005/8/layout/radial5"/>
    <dgm:cxn modelId="{7B412AA1-AF9E-407B-83C3-8567C4D54350}" type="presOf" srcId="{1BFAA962-5920-41E6-9935-E75D8F51DAAC}" destId="{FCA8FB17-4684-4EF8-80B7-A0356B14612E}" srcOrd="0" destOrd="0" presId="urn:microsoft.com/office/officeart/2005/8/layout/radial5"/>
    <dgm:cxn modelId="{F9D5DAC5-9E5E-480C-8435-68FA2D1768D5}" type="presParOf" srcId="{C1E38927-F8A4-44DB-9468-ACAFF7C35B21}" destId="{89E817C9-A98D-485F-A643-0BC6E9173F85}" srcOrd="0" destOrd="0" presId="urn:microsoft.com/office/officeart/2005/8/layout/radial5"/>
    <dgm:cxn modelId="{CDAA9A9C-3D9C-4154-B9FA-1020747CF9F8}" type="presParOf" srcId="{C1E38927-F8A4-44DB-9468-ACAFF7C35B21}" destId="{FCA8FB17-4684-4EF8-80B7-A0356B14612E}" srcOrd="1" destOrd="0" presId="urn:microsoft.com/office/officeart/2005/8/layout/radial5"/>
    <dgm:cxn modelId="{A8436D21-6336-4160-B3A8-F4B2644579A7}" type="presParOf" srcId="{FCA8FB17-4684-4EF8-80B7-A0356B14612E}" destId="{FC7AB0A0-CC9E-4AA7-AEA0-643197C81FCF}" srcOrd="0" destOrd="0" presId="urn:microsoft.com/office/officeart/2005/8/layout/radial5"/>
    <dgm:cxn modelId="{73F7145E-CBFB-4DB8-A03D-FE53B756D26E}" type="presParOf" srcId="{C1E38927-F8A4-44DB-9468-ACAFF7C35B21}" destId="{DFC9B990-D7F1-4E89-9232-F2B641E4C237}" srcOrd="2" destOrd="0" presId="urn:microsoft.com/office/officeart/2005/8/layout/radial5"/>
    <dgm:cxn modelId="{340AA038-109A-431E-BE45-FF6D1EE2CF4A}" type="presParOf" srcId="{C1E38927-F8A4-44DB-9468-ACAFF7C35B21}" destId="{64F8208C-AF49-4A12-855D-551CE6FEFE56}" srcOrd="3" destOrd="0" presId="urn:microsoft.com/office/officeart/2005/8/layout/radial5"/>
    <dgm:cxn modelId="{458B116E-1A8D-44C2-9A51-354853F4E6EC}" type="presParOf" srcId="{64F8208C-AF49-4A12-855D-551CE6FEFE56}" destId="{FBE75AF2-B905-43A8-9777-054670FBB9C4}" srcOrd="0" destOrd="0" presId="urn:microsoft.com/office/officeart/2005/8/layout/radial5"/>
    <dgm:cxn modelId="{6E621455-A5FD-4154-AED2-3A28D9A9407D}" type="presParOf" srcId="{C1E38927-F8A4-44DB-9468-ACAFF7C35B21}" destId="{EC937C18-D1BB-4EE0-9F30-FF5C2BFD1C7F}" srcOrd="4" destOrd="0" presId="urn:microsoft.com/office/officeart/2005/8/layout/radial5"/>
    <dgm:cxn modelId="{F44EBD06-A791-4973-A80A-724E2D3DD858}" type="presParOf" srcId="{C1E38927-F8A4-44DB-9468-ACAFF7C35B21}" destId="{29580B6E-A002-4806-B97B-F14A71F2E2A9}" srcOrd="5" destOrd="0" presId="urn:microsoft.com/office/officeart/2005/8/layout/radial5"/>
    <dgm:cxn modelId="{EA65D675-B2F7-4D48-A8D6-6E73357D526D}" type="presParOf" srcId="{29580B6E-A002-4806-B97B-F14A71F2E2A9}" destId="{788ABC38-9193-4D22-A56E-05E60BF08EB6}" srcOrd="0" destOrd="0" presId="urn:microsoft.com/office/officeart/2005/8/layout/radial5"/>
    <dgm:cxn modelId="{4CDF1AEE-32AD-438D-9EDA-6802EC5EAE72}" type="presParOf" srcId="{C1E38927-F8A4-44DB-9468-ACAFF7C35B21}" destId="{86E4FB26-C83C-43B1-ABEE-E314EB710C8D}" srcOrd="6" destOrd="0" presId="urn:microsoft.com/office/officeart/2005/8/layout/radial5"/>
    <dgm:cxn modelId="{33FB60B6-4809-4119-933A-C1164063CB96}" type="presParOf" srcId="{C1E38927-F8A4-44DB-9468-ACAFF7C35B21}" destId="{7E2F1096-CC43-4A6E-8767-F375CB5738F5}" srcOrd="7" destOrd="0" presId="urn:microsoft.com/office/officeart/2005/8/layout/radial5"/>
    <dgm:cxn modelId="{F5B544D1-E0E8-4DDA-BF33-7CEC93803F3C}" type="presParOf" srcId="{7E2F1096-CC43-4A6E-8767-F375CB5738F5}" destId="{4D0A24C4-0660-44AF-85D1-1B30412C3EC4}" srcOrd="0" destOrd="0" presId="urn:microsoft.com/office/officeart/2005/8/layout/radial5"/>
    <dgm:cxn modelId="{7CD34BF8-FD9D-4EAC-ADEA-2C5558867A22}" type="presParOf" srcId="{C1E38927-F8A4-44DB-9468-ACAFF7C35B21}" destId="{263ACB6D-5DAB-4068-988D-57949E52FB11}" srcOrd="8" destOrd="0" presId="urn:microsoft.com/office/officeart/2005/8/layout/radial5"/>
    <dgm:cxn modelId="{640852DB-7A0D-4F4A-9DE9-E84F123F095E}" type="presParOf" srcId="{C1E38927-F8A4-44DB-9468-ACAFF7C35B21}" destId="{EE31BE59-5DF8-4941-B3C8-A699AD8914D2}" srcOrd="9" destOrd="0" presId="urn:microsoft.com/office/officeart/2005/8/layout/radial5"/>
    <dgm:cxn modelId="{CF52A028-EC7B-4029-8B36-2712BA794244}" type="presParOf" srcId="{EE31BE59-5DF8-4941-B3C8-A699AD8914D2}" destId="{CF0AED90-6FE7-4FA6-873D-289BFD5C9D0C}" srcOrd="0" destOrd="0" presId="urn:microsoft.com/office/officeart/2005/8/layout/radial5"/>
    <dgm:cxn modelId="{6B8F98BA-23A0-4E37-B293-6524971BEACE}" type="presParOf" srcId="{C1E38927-F8A4-44DB-9468-ACAFF7C35B21}" destId="{14215E6D-23DE-41EC-A2A0-2CF1E35D986C}" srcOrd="10" destOrd="0" presId="urn:microsoft.com/office/officeart/2005/8/layout/radial5"/>
    <dgm:cxn modelId="{21A58BF8-DBF4-4BFB-A700-02D00AD96FB5}" type="presParOf" srcId="{C1E38927-F8A4-44DB-9468-ACAFF7C35B21}" destId="{24F2B68F-ABB8-4A1A-A6ED-7C8CCD977C59}" srcOrd="11" destOrd="0" presId="urn:microsoft.com/office/officeart/2005/8/layout/radial5"/>
    <dgm:cxn modelId="{0B1CC468-4D57-44C3-B4C4-69FD1403ED33}" type="presParOf" srcId="{24F2B68F-ABB8-4A1A-A6ED-7C8CCD977C59}" destId="{838AF046-C1B8-4CF0-B3C5-05C81D559578}" srcOrd="0" destOrd="0" presId="urn:microsoft.com/office/officeart/2005/8/layout/radial5"/>
    <dgm:cxn modelId="{72C2CD25-6B78-49E5-A86D-590A6688DE3C}" type="presParOf" srcId="{C1E38927-F8A4-44DB-9468-ACAFF7C35B21}" destId="{DCCAD41E-A4A7-445C-905C-451678F10467}" srcOrd="12"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BC130BF-53AD-4C87-90EB-09DB8BD051F9}" type="doc">
      <dgm:prSet loTypeId="urn:microsoft.com/office/officeart/2005/8/layout/venn1" loCatId="relationship" qsTypeId="urn:microsoft.com/office/officeart/2005/8/quickstyle/simple1" qsCatId="simple" csTypeId="urn:microsoft.com/office/officeart/2005/8/colors/accent1_2" csCatId="accent1" phldr="1"/>
      <dgm:spPr/>
    </dgm:pt>
    <dgm:pt modelId="{D64F7D9A-F818-45BD-8352-F2387C674145}">
      <dgm:prSet phldrT="[Metin]"/>
      <dgm:spPr/>
      <dgm:t>
        <a:bodyPr/>
        <a:lstStyle/>
        <a:p>
          <a:r>
            <a:rPr lang="tr-TR" dirty="0" smtClean="0"/>
            <a:t>Odyoloji</a:t>
          </a:r>
          <a:endParaRPr lang="tr-TR" dirty="0"/>
        </a:p>
      </dgm:t>
    </dgm:pt>
    <dgm:pt modelId="{413DF325-E600-4AF5-9611-179048055A2A}" type="parTrans" cxnId="{C6CAB7AF-4766-4401-B594-5E90E1D9F6D5}">
      <dgm:prSet/>
      <dgm:spPr/>
      <dgm:t>
        <a:bodyPr/>
        <a:lstStyle/>
        <a:p>
          <a:endParaRPr lang="tr-TR"/>
        </a:p>
      </dgm:t>
    </dgm:pt>
    <dgm:pt modelId="{31B3A6F6-6731-402F-A2DF-F2A9E81816CB}" type="sibTrans" cxnId="{C6CAB7AF-4766-4401-B594-5E90E1D9F6D5}">
      <dgm:prSet/>
      <dgm:spPr/>
      <dgm:t>
        <a:bodyPr/>
        <a:lstStyle/>
        <a:p>
          <a:endParaRPr lang="tr-TR"/>
        </a:p>
      </dgm:t>
    </dgm:pt>
    <dgm:pt modelId="{D50FAC5B-1C4C-46DB-9A69-A0FB1F07F096}">
      <dgm:prSet phldrT="[Metin]"/>
      <dgm:spPr/>
      <dgm:t>
        <a:bodyPr/>
        <a:lstStyle/>
        <a:p>
          <a:r>
            <a:rPr lang="tr-TR" dirty="0" smtClean="0"/>
            <a:t>KBB</a:t>
          </a:r>
          <a:endParaRPr lang="tr-TR" dirty="0"/>
        </a:p>
      </dgm:t>
    </dgm:pt>
    <dgm:pt modelId="{4F3D549E-C64E-427F-88ED-86ACEB517031}" type="parTrans" cxnId="{4B5E29D5-7FC4-40DF-B566-A94BEAF4AC75}">
      <dgm:prSet/>
      <dgm:spPr/>
      <dgm:t>
        <a:bodyPr/>
        <a:lstStyle/>
        <a:p>
          <a:endParaRPr lang="tr-TR"/>
        </a:p>
      </dgm:t>
    </dgm:pt>
    <dgm:pt modelId="{3C525B56-95A3-415F-AA4F-9D35E22BC8D7}" type="sibTrans" cxnId="{4B5E29D5-7FC4-40DF-B566-A94BEAF4AC75}">
      <dgm:prSet/>
      <dgm:spPr/>
      <dgm:t>
        <a:bodyPr/>
        <a:lstStyle/>
        <a:p>
          <a:endParaRPr lang="tr-TR"/>
        </a:p>
      </dgm:t>
    </dgm:pt>
    <dgm:pt modelId="{D901C731-3625-4021-97F4-C6F719FA5DD7}">
      <dgm:prSet phldrT="[Metin]"/>
      <dgm:spPr/>
      <dgm:t>
        <a:bodyPr/>
        <a:lstStyle/>
        <a:p>
          <a:r>
            <a:rPr lang="tr-TR" dirty="0" smtClean="0"/>
            <a:t>Çocuk gelişimi</a:t>
          </a:r>
          <a:endParaRPr lang="tr-TR" dirty="0"/>
        </a:p>
      </dgm:t>
    </dgm:pt>
    <dgm:pt modelId="{8D3C31C7-E0D9-4A04-A4DA-1DA44C53995B}" type="parTrans" cxnId="{E01A2F83-895C-4107-8CD7-8B3783F81BB1}">
      <dgm:prSet/>
      <dgm:spPr/>
      <dgm:t>
        <a:bodyPr/>
        <a:lstStyle/>
        <a:p>
          <a:endParaRPr lang="tr-TR"/>
        </a:p>
      </dgm:t>
    </dgm:pt>
    <dgm:pt modelId="{2BB1E450-CBA0-4221-8A59-FC2ABC6F8D28}" type="sibTrans" cxnId="{E01A2F83-895C-4107-8CD7-8B3783F81BB1}">
      <dgm:prSet/>
      <dgm:spPr/>
      <dgm:t>
        <a:bodyPr/>
        <a:lstStyle/>
        <a:p>
          <a:endParaRPr lang="tr-TR"/>
        </a:p>
      </dgm:t>
    </dgm:pt>
    <dgm:pt modelId="{602F14BF-3556-4EF2-BEAE-6D40EBDD11D6}">
      <dgm:prSet phldrT="[Metin]"/>
      <dgm:spPr/>
      <dgm:t>
        <a:bodyPr/>
        <a:lstStyle/>
        <a:p>
          <a:r>
            <a:rPr lang="tr-TR" dirty="0" err="1" smtClean="0"/>
            <a:t>Ergoterpi</a:t>
          </a:r>
          <a:r>
            <a:rPr lang="tr-TR" dirty="0" smtClean="0"/>
            <a:t> </a:t>
          </a:r>
          <a:endParaRPr lang="tr-TR" dirty="0"/>
        </a:p>
      </dgm:t>
    </dgm:pt>
    <dgm:pt modelId="{0A8D2F44-D527-47D3-BD04-0321B6D346C4}" type="parTrans" cxnId="{EA6351A4-F3C2-4A80-9657-70D010995B85}">
      <dgm:prSet/>
      <dgm:spPr/>
      <dgm:t>
        <a:bodyPr/>
        <a:lstStyle/>
        <a:p>
          <a:endParaRPr lang="tr-TR"/>
        </a:p>
      </dgm:t>
    </dgm:pt>
    <dgm:pt modelId="{0F2B36FF-A373-453F-AC7B-3397DFDD0730}" type="sibTrans" cxnId="{EA6351A4-F3C2-4A80-9657-70D010995B85}">
      <dgm:prSet/>
      <dgm:spPr/>
      <dgm:t>
        <a:bodyPr/>
        <a:lstStyle/>
        <a:p>
          <a:endParaRPr lang="tr-TR"/>
        </a:p>
      </dgm:t>
    </dgm:pt>
    <dgm:pt modelId="{974ABA3A-DB99-486B-A07C-7DAFB3EFE569}">
      <dgm:prSet phldrT="[Metin]"/>
      <dgm:spPr/>
      <dgm:t>
        <a:bodyPr/>
        <a:lstStyle/>
        <a:p>
          <a:r>
            <a:rPr lang="tr-TR" dirty="0" smtClean="0"/>
            <a:t>Pediatri </a:t>
          </a:r>
          <a:endParaRPr lang="tr-TR" dirty="0"/>
        </a:p>
      </dgm:t>
    </dgm:pt>
    <dgm:pt modelId="{3E4D70AE-4EF7-4689-93AC-ADAB067D4FC9}" type="parTrans" cxnId="{95C86ACE-7D1D-410D-BBEF-CA028F5EEB2C}">
      <dgm:prSet/>
      <dgm:spPr/>
      <dgm:t>
        <a:bodyPr/>
        <a:lstStyle/>
        <a:p>
          <a:endParaRPr lang="tr-TR"/>
        </a:p>
      </dgm:t>
    </dgm:pt>
    <dgm:pt modelId="{BED51749-8266-4593-A8E7-891357C44DCE}" type="sibTrans" cxnId="{95C86ACE-7D1D-410D-BBEF-CA028F5EEB2C}">
      <dgm:prSet/>
      <dgm:spPr/>
      <dgm:t>
        <a:bodyPr/>
        <a:lstStyle/>
        <a:p>
          <a:endParaRPr lang="tr-TR"/>
        </a:p>
      </dgm:t>
    </dgm:pt>
    <dgm:pt modelId="{2E42A775-0887-44F8-88CA-48ACF8B6B193}" type="pres">
      <dgm:prSet presAssocID="{2BC130BF-53AD-4C87-90EB-09DB8BD051F9}" presName="compositeShape" presStyleCnt="0">
        <dgm:presLayoutVars>
          <dgm:chMax val="7"/>
          <dgm:dir/>
          <dgm:resizeHandles val="exact"/>
        </dgm:presLayoutVars>
      </dgm:prSet>
      <dgm:spPr/>
    </dgm:pt>
    <dgm:pt modelId="{BAFEA5A6-C4EE-4E99-923C-6455C7879BB7}" type="pres">
      <dgm:prSet presAssocID="{D64F7D9A-F818-45BD-8352-F2387C674145}" presName="circ1" presStyleLbl="vennNode1" presStyleIdx="0" presStyleCnt="5"/>
      <dgm:spPr/>
    </dgm:pt>
    <dgm:pt modelId="{80F7B87A-8823-4236-8EC3-ECC9998CAE40}" type="pres">
      <dgm:prSet presAssocID="{D64F7D9A-F818-45BD-8352-F2387C674145}" presName="circ1Tx" presStyleLbl="revTx" presStyleIdx="0" presStyleCnt="0">
        <dgm:presLayoutVars>
          <dgm:chMax val="0"/>
          <dgm:chPref val="0"/>
          <dgm:bulletEnabled val="1"/>
        </dgm:presLayoutVars>
      </dgm:prSet>
      <dgm:spPr/>
      <dgm:t>
        <a:bodyPr/>
        <a:lstStyle/>
        <a:p>
          <a:endParaRPr lang="tr-TR"/>
        </a:p>
      </dgm:t>
    </dgm:pt>
    <dgm:pt modelId="{32C035AA-D70E-4489-80C6-445ED6689CB4}" type="pres">
      <dgm:prSet presAssocID="{D50FAC5B-1C4C-46DB-9A69-A0FB1F07F096}" presName="circ2" presStyleLbl="vennNode1" presStyleIdx="1" presStyleCnt="5"/>
      <dgm:spPr/>
    </dgm:pt>
    <dgm:pt modelId="{299FCC21-95A6-4A27-B97A-BF1644AF3B5B}" type="pres">
      <dgm:prSet presAssocID="{D50FAC5B-1C4C-46DB-9A69-A0FB1F07F096}" presName="circ2Tx" presStyleLbl="revTx" presStyleIdx="0" presStyleCnt="0">
        <dgm:presLayoutVars>
          <dgm:chMax val="0"/>
          <dgm:chPref val="0"/>
          <dgm:bulletEnabled val="1"/>
        </dgm:presLayoutVars>
      </dgm:prSet>
      <dgm:spPr/>
      <dgm:t>
        <a:bodyPr/>
        <a:lstStyle/>
        <a:p>
          <a:endParaRPr lang="tr-TR"/>
        </a:p>
      </dgm:t>
    </dgm:pt>
    <dgm:pt modelId="{AE4BF0CD-F5D3-4C3D-9351-FF0B72AD9F7E}" type="pres">
      <dgm:prSet presAssocID="{D901C731-3625-4021-97F4-C6F719FA5DD7}" presName="circ3" presStyleLbl="vennNode1" presStyleIdx="2" presStyleCnt="5"/>
      <dgm:spPr/>
    </dgm:pt>
    <dgm:pt modelId="{9D59582D-7FB9-4D0D-9EE6-9DB97A6EFDDF}" type="pres">
      <dgm:prSet presAssocID="{D901C731-3625-4021-97F4-C6F719FA5DD7}" presName="circ3Tx" presStyleLbl="revTx" presStyleIdx="0" presStyleCnt="0">
        <dgm:presLayoutVars>
          <dgm:chMax val="0"/>
          <dgm:chPref val="0"/>
          <dgm:bulletEnabled val="1"/>
        </dgm:presLayoutVars>
      </dgm:prSet>
      <dgm:spPr/>
      <dgm:t>
        <a:bodyPr/>
        <a:lstStyle/>
        <a:p>
          <a:endParaRPr lang="tr-TR"/>
        </a:p>
      </dgm:t>
    </dgm:pt>
    <dgm:pt modelId="{654B0F2D-6F80-4C33-B691-E6B59535E2F2}" type="pres">
      <dgm:prSet presAssocID="{602F14BF-3556-4EF2-BEAE-6D40EBDD11D6}" presName="circ4" presStyleLbl="vennNode1" presStyleIdx="3" presStyleCnt="5"/>
      <dgm:spPr/>
    </dgm:pt>
    <dgm:pt modelId="{6732FA3B-A006-4F4E-9441-D7497E1B9517}" type="pres">
      <dgm:prSet presAssocID="{602F14BF-3556-4EF2-BEAE-6D40EBDD11D6}" presName="circ4Tx" presStyleLbl="revTx" presStyleIdx="0" presStyleCnt="0">
        <dgm:presLayoutVars>
          <dgm:chMax val="0"/>
          <dgm:chPref val="0"/>
          <dgm:bulletEnabled val="1"/>
        </dgm:presLayoutVars>
      </dgm:prSet>
      <dgm:spPr/>
      <dgm:t>
        <a:bodyPr/>
        <a:lstStyle/>
        <a:p>
          <a:endParaRPr lang="tr-TR"/>
        </a:p>
      </dgm:t>
    </dgm:pt>
    <dgm:pt modelId="{373FF911-42EF-4EDC-8849-4F890638EF38}" type="pres">
      <dgm:prSet presAssocID="{974ABA3A-DB99-486B-A07C-7DAFB3EFE569}" presName="circ5" presStyleLbl="vennNode1" presStyleIdx="4" presStyleCnt="5"/>
      <dgm:spPr/>
    </dgm:pt>
    <dgm:pt modelId="{9E00EE47-426A-4754-8DF4-89ABF23BB0E0}" type="pres">
      <dgm:prSet presAssocID="{974ABA3A-DB99-486B-A07C-7DAFB3EFE569}" presName="circ5Tx" presStyleLbl="revTx" presStyleIdx="0" presStyleCnt="0">
        <dgm:presLayoutVars>
          <dgm:chMax val="0"/>
          <dgm:chPref val="0"/>
          <dgm:bulletEnabled val="1"/>
        </dgm:presLayoutVars>
      </dgm:prSet>
      <dgm:spPr/>
      <dgm:t>
        <a:bodyPr/>
        <a:lstStyle/>
        <a:p>
          <a:endParaRPr lang="tr-TR"/>
        </a:p>
      </dgm:t>
    </dgm:pt>
  </dgm:ptLst>
  <dgm:cxnLst>
    <dgm:cxn modelId="{F44AAF57-C8B0-4DFA-B1CF-C36EC4C1AC2F}" type="presOf" srcId="{602F14BF-3556-4EF2-BEAE-6D40EBDD11D6}" destId="{6732FA3B-A006-4F4E-9441-D7497E1B9517}" srcOrd="0" destOrd="0" presId="urn:microsoft.com/office/officeart/2005/8/layout/venn1"/>
    <dgm:cxn modelId="{C6CAB7AF-4766-4401-B594-5E90E1D9F6D5}" srcId="{2BC130BF-53AD-4C87-90EB-09DB8BD051F9}" destId="{D64F7D9A-F818-45BD-8352-F2387C674145}" srcOrd="0" destOrd="0" parTransId="{413DF325-E600-4AF5-9611-179048055A2A}" sibTransId="{31B3A6F6-6731-402F-A2DF-F2A9E81816CB}"/>
    <dgm:cxn modelId="{8DB4D0F4-7518-43DB-A0F1-4AC0DB885C57}" type="presOf" srcId="{974ABA3A-DB99-486B-A07C-7DAFB3EFE569}" destId="{9E00EE47-426A-4754-8DF4-89ABF23BB0E0}" srcOrd="0" destOrd="0" presId="urn:microsoft.com/office/officeart/2005/8/layout/venn1"/>
    <dgm:cxn modelId="{6ACDE421-74BD-4623-B822-81881654D456}" type="presOf" srcId="{D50FAC5B-1C4C-46DB-9A69-A0FB1F07F096}" destId="{299FCC21-95A6-4A27-B97A-BF1644AF3B5B}" srcOrd="0" destOrd="0" presId="urn:microsoft.com/office/officeart/2005/8/layout/venn1"/>
    <dgm:cxn modelId="{DED2F7FB-0C59-4EB9-B154-A677981BCAC2}" type="presOf" srcId="{D901C731-3625-4021-97F4-C6F719FA5DD7}" destId="{9D59582D-7FB9-4D0D-9EE6-9DB97A6EFDDF}" srcOrd="0" destOrd="0" presId="urn:microsoft.com/office/officeart/2005/8/layout/venn1"/>
    <dgm:cxn modelId="{E01A2F83-895C-4107-8CD7-8B3783F81BB1}" srcId="{2BC130BF-53AD-4C87-90EB-09DB8BD051F9}" destId="{D901C731-3625-4021-97F4-C6F719FA5DD7}" srcOrd="2" destOrd="0" parTransId="{8D3C31C7-E0D9-4A04-A4DA-1DA44C53995B}" sibTransId="{2BB1E450-CBA0-4221-8A59-FC2ABC6F8D28}"/>
    <dgm:cxn modelId="{EA6351A4-F3C2-4A80-9657-70D010995B85}" srcId="{2BC130BF-53AD-4C87-90EB-09DB8BD051F9}" destId="{602F14BF-3556-4EF2-BEAE-6D40EBDD11D6}" srcOrd="3" destOrd="0" parTransId="{0A8D2F44-D527-47D3-BD04-0321B6D346C4}" sibTransId="{0F2B36FF-A373-453F-AC7B-3397DFDD0730}"/>
    <dgm:cxn modelId="{95C86ACE-7D1D-410D-BBEF-CA028F5EEB2C}" srcId="{2BC130BF-53AD-4C87-90EB-09DB8BD051F9}" destId="{974ABA3A-DB99-486B-A07C-7DAFB3EFE569}" srcOrd="4" destOrd="0" parTransId="{3E4D70AE-4EF7-4689-93AC-ADAB067D4FC9}" sibTransId="{BED51749-8266-4593-A8E7-891357C44DCE}"/>
    <dgm:cxn modelId="{13867C70-AF43-4147-9858-A867C0F32D36}" type="presOf" srcId="{D64F7D9A-F818-45BD-8352-F2387C674145}" destId="{80F7B87A-8823-4236-8EC3-ECC9998CAE40}" srcOrd="0" destOrd="0" presId="urn:microsoft.com/office/officeart/2005/8/layout/venn1"/>
    <dgm:cxn modelId="{4B5E29D5-7FC4-40DF-B566-A94BEAF4AC75}" srcId="{2BC130BF-53AD-4C87-90EB-09DB8BD051F9}" destId="{D50FAC5B-1C4C-46DB-9A69-A0FB1F07F096}" srcOrd="1" destOrd="0" parTransId="{4F3D549E-C64E-427F-88ED-86ACEB517031}" sibTransId="{3C525B56-95A3-415F-AA4F-9D35E22BC8D7}"/>
    <dgm:cxn modelId="{4474E565-5701-41B9-86E1-56D63EA1115E}" type="presOf" srcId="{2BC130BF-53AD-4C87-90EB-09DB8BD051F9}" destId="{2E42A775-0887-44F8-88CA-48ACF8B6B193}" srcOrd="0" destOrd="0" presId="urn:microsoft.com/office/officeart/2005/8/layout/venn1"/>
    <dgm:cxn modelId="{6623E35B-D45E-4EF3-99A6-A69D9BEA1120}" type="presParOf" srcId="{2E42A775-0887-44F8-88CA-48ACF8B6B193}" destId="{BAFEA5A6-C4EE-4E99-923C-6455C7879BB7}" srcOrd="0" destOrd="0" presId="urn:microsoft.com/office/officeart/2005/8/layout/venn1"/>
    <dgm:cxn modelId="{99C6B577-5747-4B79-9F2C-A1BBE9615F01}" type="presParOf" srcId="{2E42A775-0887-44F8-88CA-48ACF8B6B193}" destId="{80F7B87A-8823-4236-8EC3-ECC9998CAE40}" srcOrd="1" destOrd="0" presId="urn:microsoft.com/office/officeart/2005/8/layout/venn1"/>
    <dgm:cxn modelId="{A7B086F6-FED7-4095-84F5-204E6C2153F1}" type="presParOf" srcId="{2E42A775-0887-44F8-88CA-48ACF8B6B193}" destId="{32C035AA-D70E-4489-80C6-445ED6689CB4}" srcOrd="2" destOrd="0" presId="urn:microsoft.com/office/officeart/2005/8/layout/venn1"/>
    <dgm:cxn modelId="{3BB6AE2B-5BD6-47C4-9BC5-C2BC70F4C252}" type="presParOf" srcId="{2E42A775-0887-44F8-88CA-48ACF8B6B193}" destId="{299FCC21-95A6-4A27-B97A-BF1644AF3B5B}" srcOrd="3" destOrd="0" presId="urn:microsoft.com/office/officeart/2005/8/layout/venn1"/>
    <dgm:cxn modelId="{CE2624F9-D2B5-45E2-A19B-2CF29A3BFC4F}" type="presParOf" srcId="{2E42A775-0887-44F8-88CA-48ACF8B6B193}" destId="{AE4BF0CD-F5D3-4C3D-9351-FF0B72AD9F7E}" srcOrd="4" destOrd="0" presId="urn:microsoft.com/office/officeart/2005/8/layout/venn1"/>
    <dgm:cxn modelId="{7FFCF487-0F92-45A2-8255-FB376406255A}" type="presParOf" srcId="{2E42A775-0887-44F8-88CA-48ACF8B6B193}" destId="{9D59582D-7FB9-4D0D-9EE6-9DB97A6EFDDF}" srcOrd="5" destOrd="0" presId="urn:microsoft.com/office/officeart/2005/8/layout/venn1"/>
    <dgm:cxn modelId="{243BD8F4-0EC3-40EE-9545-BDC577F89F75}" type="presParOf" srcId="{2E42A775-0887-44F8-88CA-48ACF8B6B193}" destId="{654B0F2D-6F80-4C33-B691-E6B59535E2F2}" srcOrd="6" destOrd="0" presId="urn:microsoft.com/office/officeart/2005/8/layout/venn1"/>
    <dgm:cxn modelId="{76119910-B4B0-495D-8BD8-3AA393923328}" type="presParOf" srcId="{2E42A775-0887-44F8-88CA-48ACF8B6B193}" destId="{6732FA3B-A006-4F4E-9441-D7497E1B9517}" srcOrd="7" destOrd="0" presId="urn:microsoft.com/office/officeart/2005/8/layout/venn1"/>
    <dgm:cxn modelId="{A034A36C-83BC-4CA2-96F1-A4CE47C7B126}" type="presParOf" srcId="{2E42A775-0887-44F8-88CA-48ACF8B6B193}" destId="{373FF911-42EF-4EDC-8849-4F890638EF38}" srcOrd="8" destOrd="0" presId="urn:microsoft.com/office/officeart/2005/8/layout/venn1"/>
    <dgm:cxn modelId="{081672A2-3FEC-4CBD-A45D-7A12373AFB17}" type="presParOf" srcId="{2E42A775-0887-44F8-88CA-48ACF8B6B193}" destId="{9E00EE47-426A-4754-8DF4-89ABF23BB0E0}" srcOrd="9" destOrd="0" presId="urn:microsoft.com/office/officeart/2005/8/layout/ven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E817C9-A98D-485F-A643-0BC6E9173F85}">
      <dsp:nvSpPr>
        <dsp:cNvPr id="0" name=""/>
        <dsp:cNvSpPr/>
      </dsp:nvSpPr>
      <dsp:spPr>
        <a:xfrm>
          <a:off x="2164057" y="1427457"/>
          <a:ext cx="829672" cy="82967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tr-TR" sz="1200" kern="1200" dirty="0" smtClean="0"/>
            <a:t>Odyoloji </a:t>
          </a:r>
          <a:endParaRPr lang="tr-TR" sz="1200" kern="1200" dirty="0"/>
        </a:p>
      </dsp:txBody>
      <dsp:txXfrm>
        <a:off x="2285560" y="1548960"/>
        <a:ext cx="586666" cy="586666"/>
      </dsp:txXfrm>
    </dsp:sp>
    <dsp:sp modelId="{FCA8FB17-4684-4EF8-80B7-A0356B14612E}">
      <dsp:nvSpPr>
        <dsp:cNvPr id="0" name=""/>
        <dsp:cNvSpPr/>
      </dsp:nvSpPr>
      <dsp:spPr>
        <a:xfrm rot="16200000">
          <a:off x="2476013" y="1098124"/>
          <a:ext cx="205759" cy="28208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tr-TR" sz="900" kern="1200"/>
        </a:p>
      </dsp:txBody>
      <dsp:txXfrm>
        <a:off x="2506877" y="1185406"/>
        <a:ext cx="144031" cy="169252"/>
      </dsp:txXfrm>
    </dsp:sp>
    <dsp:sp modelId="{DFC9B990-D7F1-4E89-9232-F2B641E4C237}">
      <dsp:nvSpPr>
        <dsp:cNvPr id="0" name=""/>
        <dsp:cNvSpPr/>
      </dsp:nvSpPr>
      <dsp:spPr>
        <a:xfrm>
          <a:off x="2060348" y="2142"/>
          <a:ext cx="1037090" cy="103709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tr-TR" sz="1200" kern="1200" dirty="0" err="1" smtClean="0"/>
            <a:t>Kbb</a:t>
          </a:r>
          <a:r>
            <a:rPr lang="tr-TR" sz="1200" kern="1200" dirty="0" smtClean="0"/>
            <a:t> </a:t>
          </a:r>
          <a:endParaRPr lang="tr-TR" sz="1200" kern="1200" dirty="0"/>
        </a:p>
      </dsp:txBody>
      <dsp:txXfrm>
        <a:off x="2212226" y="154020"/>
        <a:ext cx="733334" cy="733334"/>
      </dsp:txXfrm>
    </dsp:sp>
    <dsp:sp modelId="{64F8208C-AF49-4A12-855D-551CE6FEFE56}">
      <dsp:nvSpPr>
        <dsp:cNvPr id="0" name=""/>
        <dsp:cNvSpPr/>
      </dsp:nvSpPr>
      <dsp:spPr>
        <a:xfrm rot="19800000">
          <a:off x="2998335" y="1399687"/>
          <a:ext cx="205759" cy="28208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tr-TR" sz="900" kern="1200"/>
        </a:p>
      </dsp:txBody>
      <dsp:txXfrm>
        <a:off x="3002470" y="1471537"/>
        <a:ext cx="144031" cy="169252"/>
      </dsp:txXfrm>
    </dsp:sp>
    <dsp:sp modelId="{EC937C18-D1BB-4EE0-9F30-FF5C2BFD1C7F}">
      <dsp:nvSpPr>
        <dsp:cNvPr id="0" name=""/>
        <dsp:cNvSpPr/>
      </dsp:nvSpPr>
      <dsp:spPr>
        <a:xfrm>
          <a:off x="3204892" y="662945"/>
          <a:ext cx="1037090" cy="103709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tr-TR" sz="1200" kern="1200" dirty="0" smtClean="0"/>
            <a:t>DKT</a:t>
          </a:r>
          <a:endParaRPr lang="tr-TR" sz="1200" kern="1200" dirty="0"/>
        </a:p>
      </dsp:txBody>
      <dsp:txXfrm>
        <a:off x="3356770" y="814823"/>
        <a:ext cx="733334" cy="733334"/>
      </dsp:txXfrm>
    </dsp:sp>
    <dsp:sp modelId="{29580B6E-A002-4806-B97B-F14A71F2E2A9}">
      <dsp:nvSpPr>
        <dsp:cNvPr id="0" name=""/>
        <dsp:cNvSpPr/>
      </dsp:nvSpPr>
      <dsp:spPr>
        <a:xfrm rot="1800000">
          <a:off x="2998335" y="2002812"/>
          <a:ext cx="205759" cy="28208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tr-TR" sz="900" kern="1200"/>
        </a:p>
      </dsp:txBody>
      <dsp:txXfrm>
        <a:off x="3002470" y="2043798"/>
        <a:ext cx="144031" cy="169252"/>
      </dsp:txXfrm>
    </dsp:sp>
    <dsp:sp modelId="{86E4FB26-C83C-43B1-ABEE-E314EB710C8D}">
      <dsp:nvSpPr>
        <dsp:cNvPr id="0" name=""/>
        <dsp:cNvSpPr/>
      </dsp:nvSpPr>
      <dsp:spPr>
        <a:xfrm>
          <a:off x="3204892" y="1984551"/>
          <a:ext cx="1037090" cy="103709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tr-TR" sz="1200" kern="1200" dirty="0" smtClean="0"/>
            <a:t>fizyoterapi</a:t>
          </a:r>
          <a:endParaRPr lang="tr-TR" sz="1200" kern="1200" dirty="0"/>
        </a:p>
      </dsp:txBody>
      <dsp:txXfrm>
        <a:off x="3356770" y="2136429"/>
        <a:ext cx="733334" cy="733334"/>
      </dsp:txXfrm>
    </dsp:sp>
    <dsp:sp modelId="{7E2F1096-CC43-4A6E-8767-F375CB5738F5}">
      <dsp:nvSpPr>
        <dsp:cNvPr id="0" name=""/>
        <dsp:cNvSpPr/>
      </dsp:nvSpPr>
      <dsp:spPr>
        <a:xfrm rot="5400000">
          <a:off x="2476013" y="2304374"/>
          <a:ext cx="205759" cy="28208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tr-TR" sz="900" kern="1200"/>
        </a:p>
      </dsp:txBody>
      <dsp:txXfrm>
        <a:off x="2506877" y="2329928"/>
        <a:ext cx="144031" cy="169252"/>
      </dsp:txXfrm>
    </dsp:sp>
    <dsp:sp modelId="{263ACB6D-5DAB-4068-988D-57949E52FB11}">
      <dsp:nvSpPr>
        <dsp:cNvPr id="0" name=""/>
        <dsp:cNvSpPr/>
      </dsp:nvSpPr>
      <dsp:spPr>
        <a:xfrm>
          <a:off x="2060348" y="2645354"/>
          <a:ext cx="1037090" cy="103709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tr-TR" sz="1200" kern="1200" dirty="0" smtClean="0"/>
            <a:t>Nöroloji</a:t>
          </a:r>
          <a:endParaRPr lang="tr-TR" sz="1200" kern="1200" dirty="0"/>
        </a:p>
      </dsp:txBody>
      <dsp:txXfrm>
        <a:off x="2212226" y="2797232"/>
        <a:ext cx="733334" cy="733334"/>
      </dsp:txXfrm>
    </dsp:sp>
    <dsp:sp modelId="{EE31BE59-5DF8-4941-B3C8-A699AD8914D2}">
      <dsp:nvSpPr>
        <dsp:cNvPr id="0" name=""/>
        <dsp:cNvSpPr/>
      </dsp:nvSpPr>
      <dsp:spPr>
        <a:xfrm rot="9000000">
          <a:off x="1953692" y="2002812"/>
          <a:ext cx="205759" cy="28208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tr-TR" sz="900" kern="1200"/>
        </a:p>
      </dsp:txBody>
      <dsp:txXfrm rot="10800000">
        <a:off x="2011285" y="2043798"/>
        <a:ext cx="144031" cy="169252"/>
      </dsp:txXfrm>
    </dsp:sp>
    <dsp:sp modelId="{14215E6D-23DE-41EC-A2A0-2CF1E35D986C}">
      <dsp:nvSpPr>
        <dsp:cNvPr id="0" name=""/>
        <dsp:cNvSpPr/>
      </dsp:nvSpPr>
      <dsp:spPr>
        <a:xfrm>
          <a:off x="915804" y="1984551"/>
          <a:ext cx="1037090" cy="103709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tr-TR" sz="1200" kern="1200" dirty="0" smtClean="0"/>
            <a:t>Pediatri</a:t>
          </a:r>
          <a:endParaRPr lang="tr-TR" sz="1200" kern="1200" dirty="0"/>
        </a:p>
      </dsp:txBody>
      <dsp:txXfrm>
        <a:off x="1067682" y="2136429"/>
        <a:ext cx="733334" cy="733334"/>
      </dsp:txXfrm>
    </dsp:sp>
    <dsp:sp modelId="{24F2B68F-ABB8-4A1A-A6ED-7C8CCD977C59}">
      <dsp:nvSpPr>
        <dsp:cNvPr id="0" name=""/>
        <dsp:cNvSpPr/>
      </dsp:nvSpPr>
      <dsp:spPr>
        <a:xfrm rot="12600000">
          <a:off x="1953692" y="1399687"/>
          <a:ext cx="205759" cy="28208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tr-TR" sz="900" kern="1200"/>
        </a:p>
      </dsp:txBody>
      <dsp:txXfrm rot="10800000">
        <a:off x="2011285" y="1471537"/>
        <a:ext cx="144031" cy="169252"/>
      </dsp:txXfrm>
    </dsp:sp>
    <dsp:sp modelId="{DCCAD41E-A4A7-445C-905C-451678F10467}">
      <dsp:nvSpPr>
        <dsp:cNvPr id="0" name=""/>
        <dsp:cNvSpPr/>
      </dsp:nvSpPr>
      <dsp:spPr>
        <a:xfrm>
          <a:off x="915804" y="662945"/>
          <a:ext cx="1037090" cy="103709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tr-TR" sz="1200" kern="1200" dirty="0" smtClean="0"/>
            <a:t>Çocuk ruh sağlığı</a:t>
          </a:r>
          <a:endParaRPr lang="tr-TR" sz="1200" kern="1200" dirty="0"/>
        </a:p>
      </dsp:txBody>
      <dsp:txXfrm>
        <a:off x="1067682" y="814823"/>
        <a:ext cx="733334" cy="7333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FEA5A6-C4EE-4E99-923C-6455C7879BB7}">
      <dsp:nvSpPr>
        <dsp:cNvPr id="0" name=""/>
        <dsp:cNvSpPr/>
      </dsp:nvSpPr>
      <dsp:spPr>
        <a:xfrm>
          <a:off x="1979975" y="1050107"/>
          <a:ext cx="1289605" cy="1289605"/>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80F7B87A-8823-4236-8EC3-ECC9998CAE40}">
      <dsp:nvSpPr>
        <dsp:cNvPr id="0" name=""/>
        <dsp:cNvSpPr/>
      </dsp:nvSpPr>
      <dsp:spPr>
        <a:xfrm>
          <a:off x="1876806" y="0"/>
          <a:ext cx="1495942" cy="865878"/>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r>
            <a:rPr lang="tr-TR" sz="2600" kern="1200" dirty="0" smtClean="0"/>
            <a:t>Odyoloji</a:t>
          </a:r>
          <a:endParaRPr lang="tr-TR" sz="2600" kern="1200" dirty="0"/>
        </a:p>
      </dsp:txBody>
      <dsp:txXfrm>
        <a:off x="1876806" y="0"/>
        <a:ext cx="1495942" cy="865878"/>
      </dsp:txXfrm>
    </dsp:sp>
    <dsp:sp modelId="{32C035AA-D70E-4489-80C6-445ED6689CB4}">
      <dsp:nvSpPr>
        <dsp:cNvPr id="0" name=""/>
        <dsp:cNvSpPr/>
      </dsp:nvSpPr>
      <dsp:spPr>
        <a:xfrm>
          <a:off x="2470541" y="1406407"/>
          <a:ext cx="1289605" cy="1289605"/>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299FCC21-95A6-4A27-B97A-BF1644AF3B5B}">
      <dsp:nvSpPr>
        <dsp:cNvPr id="0" name=""/>
        <dsp:cNvSpPr/>
      </dsp:nvSpPr>
      <dsp:spPr>
        <a:xfrm>
          <a:off x="3862799" y="1142222"/>
          <a:ext cx="1341190" cy="939569"/>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r>
            <a:rPr lang="tr-TR" sz="2600" kern="1200" dirty="0" smtClean="0"/>
            <a:t>KBB</a:t>
          </a:r>
          <a:endParaRPr lang="tr-TR" sz="2600" kern="1200" dirty="0"/>
        </a:p>
      </dsp:txBody>
      <dsp:txXfrm>
        <a:off x="3862799" y="1142222"/>
        <a:ext cx="1341190" cy="939569"/>
      </dsp:txXfrm>
    </dsp:sp>
    <dsp:sp modelId="{AE4BF0CD-F5D3-4C3D-9351-FF0B72AD9F7E}">
      <dsp:nvSpPr>
        <dsp:cNvPr id="0" name=""/>
        <dsp:cNvSpPr/>
      </dsp:nvSpPr>
      <dsp:spPr>
        <a:xfrm>
          <a:off x="2283290" y="1983413"/>
          <a:ext cx="1289605" cy="1289605"/>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9D59582D-7FB9-4D0D-9EE6-9DB97A6EFDDF}">
      <dsp:nvSpPr>
        <dsp:cNvPr id="0" name=""/>
        <dsp:cNvSpPr/>
      </dsp:nvSpPr>
      <dsp:spPr>
        <a:xfrm>
          <a:off x="3656462" y="2745018"/>
          <a:ext cx="1341190" cy="939569"/>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r>
            <a:rPr lang="tr-TR" sz="2600" kern="1200" dirty="0" smtClean="0"/>
            <a:t>Çocuk gelişimi</a:t>
          </a:r>
          <a:endParaRPr lang="tr-TR" sz="2600" kern="1200" dirty="0"/>
        </a:p>
      </dsp:txBody>
      <dsp:txXfrm>
        <a:off x="3656462" y="2745018"/>
        <a:ext cx="1341190" cy="939569"/>
      </dsp:txXfrm>
    </dsp:sp>
    <dsp:sp modelId="{654B0F2D-6F80-4C33-B691-E6B59535E2F2}">
      <dsp:nvSpPr>
        <dsp:cNvPr id="0" name=""/>
        <dsp:cNvSpPr/>
      </dsp:nvSpPr>
      <dsp:spPr>
        <a:xfrm>
          <a:off x="1676659" y="1983413"/>
          <a:ext cx="1289605" cy="1289605"/>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6732FA3B-A006-4F4E-9441-D7497E1B9517}">
      <dsp:nvSpPr>
        <dsp:cNvPr id="0" name=""/>
        <dsp:cNvSpPr/>
      </dsp:nvSpPr>
      <dsp:spPr>
        <a:xfrm>
          <a:off x="251903" y="2745018"/>
          <a:ext cx="1341190" cy="939569"/>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r>
            <a:rPr lang="tr-TR" sz="2600" kern="1200" dirty="0" err="1" smtClean="0"/>
            <a:t>Ergoterpi</a:t>
          </a:r>
          <a:r>
            <a:rPr lang="tr-TR" sz="2600" kern="1200" dirty="0" smtClean="0"/>
            <a:t> </a:t>
          </a:r>
          <a:endParaRPr lang="tr-TR" sz="2600" kern="1200" dirty="0"/>
        </a:p>
      </dsp:txBody>
      <dsp:txXfrm>
        <a:off x="251903" y="2745018"/>
        <a:ext cx="1341190" cy="939569"/>
      </dsp:txXfrm>
    </dsp:sp>
    <dsp:sp modelId="{373FF911-42EF-4EDC-8849-4F890638EF38}">
      <dsp:nvSpPr>
        <dsp:cNvPr id="0" name=""/>
        <dsp:cNvSpPr/>
      </dsp:nvSpPr>
      <dsp:spPr>
        <a:xfrm>
          <a:off x="1489409" y="1406407"/>
          <a:ext cx="1289605" cy="1289605"/>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9E00EE47-426A-4754-8DF4-89ABF23BB0E0}">
      <dsp:nvSpPr>
        <dsp:cNvPr id="0" name=""/>
        <dsp:cNvSpPr/>
      </dsp:nvSpPr>
      <dsp:spPr>
        <a:xfrm>
          <a:off x="45566" y="1142222"/>
          <a:ext cx="1341190" cy="939569"/>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r>
            <a:rPr lang="tr-TR" sz="2600" kern="1200" dirty="0" smtClean="0"/>
            <a:t>Pediatri </a:t>
          </a:r>
          <a:endParaRPr lang="tr-TR" sz="2600" kern="1200" dirty="0"/>
        </a:p>
      </dsp:txBody>
      <dsp:txXfrm>
        <a:off x="45566" y="1142222"/>
        <a:ext cx="1341190" cy="939569"/>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7487D298-1B85-4809-8876-81D3304E2AC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C37AB5C-7F07-47D8-A788-722AAEF2B7EA}"/>
              </a:ext>
            </a:extLst>
          </p:cNvPr>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a16="http://schemas.microsoft.com/office/drawing/2014/main" id="{E335F604-7929-4CDE-8A84-087B8DAF0D5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a:extLst>
              <a:ext uri="{FF2B5EF4-FFF2-40B4-BE49-F238E27FC236}">
                <a16:creationId xmlns:a16="http://schemas.microsoft.com/office/drawing/2014/main" id="{2D46F884-D715-4ED2-875E-08FBCF8ADFA7}"/>
              </a:ext>
            </a:extLst>
          </p:cNvPr>
          <p:cNvSpPr>
            <a:spLocks noGrp="1"/>
          </p:cNvSpPr>
          <p:nvPr>
            <p:ph type="dt" sz="half" idx="10"/>
          </p:nvPr>
        </p:nvSpPr>
        <p:spPr/>
        <p:txBody>
          <a:bodyPr/>
          <a:lstStyle>
            <a:lvl1pPr>
              <a:defRPr/>
            </a:lvl1pPr>
          </a:lstStyle>
          <a:p>
            <a:fld id="{D6ABB351-4532-4E61-972C-52E243731097}" type="datetimeFigureOut">
              <a:rPr lang="tr-TR" smtClean="0"/>
              <a:t>1.10.2020</a:t>
            </a:fld>
            <a:endParaRPr lang="tr-TR"/>
          </a:p>
        </p:txBody>
      </p:sp>
      <p:sp>
        <p:nvSpPr>
          <p:cNvPr id="5" name="Alt Bilgi Yer Tutucusu 4">
            <a:extLst>
              <a:ext uri="{FF2B5EF4-FFF2-40B4-BE49-F238E27FC236}">
                <a16:creationId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p>
        </p:txBody>
      </p:sp>
      <p:sp>
        <p:nvSpPr>
          <p:cNvPr id="6" name="Slayt Numarası Yer Tutucusu 5">
            <a:extLst>
              <a:ext uri="{FF2B5EF4-FFF2-40B4-BE49-F238E27FC236}">
                <a16:creationId xmlns:a16="http://schemas.microsoft.com/office/drawing/2014/main" id="{FF8D3C9B-FEDD-4309-A91C-9CA1AC6827F8}"/>
              </a:ext>
            </a:extLst>
          </p:cNvPr>
          <p:cNvSpPr>
            <a:spLocks noGrp="1"/>
          </p:cNvSpPr>
          <p:nvPr>
            <p:ph type="sldNum" sz="quarter" idx="12"/>
          </p:nvPr>
        </p:nvSpPr>
        <p:spPr/>
        <p:txBody>
          <a:bodyPr/>
          <a:lstStyle>
            <a:lvl1pPr>
              <a:defRPr/>
            </a:lvl1pPr>
          </a:lstStyle>
          <a:p>
            <a:fld id="{797D4DA9-8F8F-49AE-8F95-20AF156AFF5E}" type="slidenum">
              <a:rPr lang="tr-TR" smtClean="0"/>
              <a:t>‹#›</a:t>
            </a:fld>
            <a:endParaRPr lang="tr-TR"/>
          </a:p>
        </p:txBody>
      </p:sp>
    </p:spTree>
    <p:extLst>
      <p:ext uri="{BB962C8B-B14F-4D97-AF65-F5344CB8AC3E}">
        <p14:creationId xmlns:p14="http://schemas.microsoft.com/office/powerpoint/2010/main" val="37819489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9B78E955-A148-4354-AE04-7503133F735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id="{16F19FC7-2638-4BB7-A0CC-8A82FB887288}"/>
              </a:ext>
            </a:extLst>
          </p:cNvPr>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id="{DA90686B-8279-46FB-B41F-E98E2231DC81}"/>
              </a:ext>
            </a:extLst>
          </p:cNvPr>
          <p:cNvSpPr>
            <a:spLocks noGrp="1"/>
          </p:cNvSpPr>
          <p:nvPr>
            <p:ph type="dt" sz="half" idx="10"/>
          </p:nvPr>
        </p:nvSpPr>
        <p:spPr/>
        <p:txBody>
          <a:bodyPr/>
          <a:lstStyle>
            <a:lvl1pPr>
              <a:defRPr/>
            </a:lvl1pPr>
          </a:lstStyle>
          <a:p>
            <a:fld id="{D6ABB351-4532-4E61-972C-52E243731097}" type="datetimeFigureOut">
              <a:rPr lang="tr-TR" smtClean="0"/>
              <a:t>1.10.2020</a:t>
            </a:fld>
            <a:endParaRPr lang="tr-TR"/>
          </a:p>
        </p:txBody>
      </p:sp>
      <p:sp>
        <p:nvSpPr>
          <p:cNvPr id="5" name="Alt Bilgi Yer Tutucusu 4">
            <a:extLst>
              <a:ext uri="{FF2B5EF4-FFF2-40B4-BE49-F238E27FC236}">
                <a16:creationId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p>
        </p:txBody>
      </p:sp>
      <p:sp>
        <p:nvSpPr>
          <p:cNvPr id="6" name="Slayt Numarası Yer Tutucusu 5">
            <a:extLst>
              <a:ext uri="{FF2B5EF4-FFF2-40B4-BE49-F238E27FC236}">
                <a16:creationId xmlns:a16="http://schemas.microsoft.com/office/drawing/2014/main" id="{58678693-2296-4922-804D-9180843CA3E7}"/>
              </a:ext>
            </a:extLst>
          </p:cNvPr>
          <p:cNvSpPr>
            <a:spLocks noGrp="1"/>
          </p:cNvSpPr>
          <p:nvPr>
            <p:ph type="sldNum" sz="quarter" idx="12"/>
          </p:nvPr>
        </p:nvSpPr>
        <p:spPr/>
        <p:txBody>
          <a:bodyPr/>
          <a:lstStyle>
            <a:lvl1pPr>
              <a:defRPr/>
            </a:lvl1pPr>
          </a:lstStyle>
          <a:p>
            <a:fld id="{797D4DA9-8F8F-49AE-8F95-20AF156AFF5E}" type="slidenum">
              <a:rPr lang="tr-TR" smtClean="0"/>
              <a:t>‹#›</a:t>
            </a:fld>
            <a:endParaRPr lang="tr-TR"/>
          </a:p>
        </p:txBody>
      </p:sp>
    </p:spTree>
    <p:extLst>
      <p:ext uri="{BB962C8B-B14F-4D97-AF65-F5344CB8AC3E}">
        <p14:creationId xmlns:p14="http://schemas.microsoft.com/office/powerpoint/2010/main" val="3773884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44F11540-A512-4E5B-A3F1-95331763FF8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47B5DBF-EBBA-480D-A9DC-A7E1021486F1}"/>
              </a:ext>
            </a:extLst>
          </p:cNvPr>
          <p:cNvSpPr>
            <a:spLocks noGrp="1"/>
          </p:cNvSpPr>
          <p:nvPr>
            <p:ph type="title"/>
          </p:nvPr>
        </p:nvSpPr>
        <p:spPr>
          <a:xfrm>
            <a:off x="831851" y="1709739"/>
            <a:ext cx="105156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id="{1C006CE3-0AD1-413F-909C-F58E44CAEEB2}"/>
              </a:ext>
            </a:extLst>
          </p:cNvPr>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a:t>
            </a:r>
          </a:p>
        </p:txBody>
      </p:sp>
      <p:sp>
        <p:nvSpPr>
          <p:cNvPr id="4" name="Veri Yer Tutucusu 3">
            <a:extLst>
              <a:ext uri="{FF2B5EF4-FFF2-40B4-BE49-F238E27FC236}">
                <a16:creationId xmlns:a16="http://schemas.microsoft.com/office/drawing/2014/main" id="{4EB13188-DE1D-4E11-8057-0402AED49731}"/>
              </a:ext>
            </a:extLst>
          </p:cNvPr>
          <p:cNvSpPr>
            <a:spLocks noGrp="1"/>
          </p:cNvSpPr>
          <p:nvPr>
            <p:ph type="dt" sz="half" idx="10"/>
          </p:nvPr>
        </p:nvSpPr>
        <p:spPr/>
        <p:txBody>
          <a:bodyPr/>
          <a:lstStyle>
            <a:lvl1pPr>
              <a:defRPr/>
            </a:lvl1pPr>
          </a:lstStyle>
          <a:p>
            <a:fld id="{D6ABB351-4532-4E61-972C-52E243731097}" type="datetimeFigureOut">
              <a:rPr lang="tr-TR" smtClean="0"/>
              <a:t>1.10.2020</a:t>
            </a:fld>
            <a:endParaRPr lang="tr-TR"/>
          </a:p>
        </p:txBody>
      </p:sp>
      <p:sp>
        <p:nvSpPr>
          <p:cNvPr id="5" name="Alt Bilgi Yer Tutucusu 4">
            <a:extLst>
              <a:ext uri="{FF2B5EF4-FFF2-40B4-BE49-F238E27FC236}">
                <a16:creationId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p>
        </p:txBody>
      </p:sp>
      <p:sp>
        <p:nvSpPr>
          <p:cNvPr id="6" name="Slayt Numarası Yer Tutucusu 5">
            <a:extLst>
              <a:ext uri="{FF2B5EF4-FFF2-40B4-BE49-F238E27FC236}">
                <a16:creationId xmlns:a16="http://schemas.microsoft.com/office/drawing/2014/main" id="{769E4D60-8FE9-4979-A580-405515C0EAF7}"/>
              </a:ext>
            </a:extLst>
          </p:cNvPr>
          <p:cNvSpPr>
            <a:spLocks noGrp="1"/>
          </p:cNvSpPr>
          <p:nvPr>
            <p:ph type="sldNum" sz="quarter" idx="12"/>
          </p:nvPr>
        </p:nvSpPr>
        <p:spPr/>
        <p:txBody>
          <a:bodyPr/>
          <a:lstStyle>
            <a:lvl1pPr>
              <a:defRPr/>
            </a:lvl1pPr>
          </a:lstStyle>
          <a:p>
            <a:fld id="{797D4DA9-8F8F-49AE-8F95-20AF156AFF5E}" type="slidenum">
              <a:rPr lang="tr-TR" smtClean="0"/>
              <a:t>‹#›</a:t>
            </a:fld>
            <a:endParaRPr lang="tr-TR"/>
          </a:p>
        </p:txBody>
      </p:sp>
    </p:spTree>
    <p:extLst>
      <p:ext uri="{BB962C8B-B14F-4D97-AF65-F5344CB8AC3E}">
        <p14:creationId xmlns:p14="http://schemas.microsoft.com/office/powerpoint/2010/main" val="3799469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CCAFC7C3-4533-4FB6-8C78-99A4DB9E3D7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id="{3F923556-F8E4-4F08-A1F2-94F024C0FCA6}"/>
              </a:ext>
            </a:extLst>
          </p:cNvPr>
          <p:cNvSpPr>
            <a:spLocks noGrp="1"/>
          </p:cNvSpPr>
          <p:nvPr>
            <p:ph sz="half" idx="1"/>
          </p:nvPr>
        </p:nvSpPr>
        <p:spPr>
          <a:xfrm>
            <a:off x="609600" y="1600201"/>
            <a:ext cx="5384800" cy="4525963"/>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a16="http://schemas.microsoft.com/office/drawing/2014/main" id="{A3FB7E4D-A16F-488A-B333-8301C72390D0}"/>
              </a:ext>
            </a:extLst>
          </p:cNvPr>
          <p:cNvSpPr>
            <a:spLocks noGrp="1"/>
          </p:cNvSpPr>
          <p:nvPr>
            <p:ph sz="half" idx="2"/>
          </p:nvPr>
        </p:nvSpPr>
        <p:spPr>
          <a:xfrm>
            <a:off x="6197600" y="1600201"/>
            <a:ext cx="5384800" cy="4525963"/>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a16="http://schemas.microsoft.com/office/drawing/2014/main" id="{59A7BDA5-F376-4683-8C4B-CD8AFEAE35DB}"/>
              </a:ext>
            </a:extLst>
          </p:cNvPr>
          <p:cNvSpPr>
            <a:spLocks noGrp="1"/>
          </p:cNvSpPr>
          <p:nvPr>
            <p:ph type="dt" sz="half" idx="10"/>
          </p:nvPr>
        </p:nvSpPr>
        <p:spPr/>
        <p:txBody>
          <a:bodyPr/>
          <a:lstStyle>
            <a:lvl1pPr>
              <a:defRPr/>
            </a:lvl1pPr>
          </a:lstStyle>
          <a:p>
            <a:fld id="{D6ABB351-4532-4E61-972C-52E243731097}" type="datetimeFigureOut">
              <a:rPr lang="tr-TR" smtClean="0"/>
              <a:t>1.10.2020</a:t>
            </a:fld>
            <a:endParaRPr lang="tr-TR"/>
          </a:p>
        </p:txBody>
      </p:sp>
      <p:sp>
        <p:nvSpPr>
          <p:cNvPr id="6" name="Alt Bilgi Yer Tutucusu 5">
            <a:extLst>
              <a:ext uri="{FF2B5EF4-FFF2-40B4-BE49-F238E27FC236}">
                <a16:creationId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p>
        </p:txBody>
      </p:sp>
      <p:sp>
        <p:nvSpPr>
          <p:cNvPr id="7" name="Slayt Numarası Yer Tutucusu 6">
            <a:extLst>
              <a:ext uri="{FF2B5EF4-FFF2-40B4-BE49-F238E27FC236}">
                <a16:creationId xmlns:a16="http://schemas.microsoft.com/office/drawing/2014/main" id="{2C3AE39E-7FA5-490C-9137-88B17FB40CCB}"/>
              </a:ext>
            </a:extLst>
          </p:cNvPr>
          <p:cNvSpPr>
            <a:spLocks noGrp="1"/>
          </p:cNvSpPr>
          <p:nvPr>
            <p:ph type="sldNum" sz="quarter" idx="12"/>
          </p:nvPr>
        </p:nvSpPr>
        <p:spPr/>
        <p:txBody>
          <a:bodyPr/>
          <a:lstStyle>
            <a:lvl1pPr>
              <a:defRPr/>
            </a:lvl1pPr>
          </a:lstStyle>
          <a:p>
            <a:fld id="{797D4DA9-8F8F-49AE-8F95-20AF156AFF5E}" type="slidenum">
              <a:rPr lang="tr-TR" smtClean="0"/>
              <a:t>‹#›</a:t>
            </a:fld>
            <a:endParaRPr lang="tr-TR"/>
          </a:p>
        </p:txBody>
      </p:sp>
    </p:spTree>
    <p:extLst>
      <p:ext uri="{BB962C8B-B14F-4D97-AF65-F5344CB8AC3E}">
        <p14:creationId xmlns:p14="http://schemas.microsoft.com/office/powerpoint/2010/main" val="1545945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id="{050BA558-371F-47B7-8FA6-502B03CDF3F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5389893-28F9-455C-A1FC-27E27109A98A}"/>
              </a:ext>
            </a:extLst>
          </p:cNvPr>
          <p:cNvSpPr>
            <a:spLocks noGrp="1"/>
          </p:cNvSpPr>
          <p:nvPr>
            <p:ph type="title"/>
          </p:nvPr>
        </p:nvSpPr>
        <p:spPr>
          <a:xfrm>
            <a:off x="840317" y="365126"/>
            <a:ext cx="10515600" cy="1325563"/>
          </a:xfrm>
        </p:spPr>
        <p:txBody>
          <a:body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id="{50662EFB-E91A-4B3A-B747-69A34EF5D445}"/>
              </a:ext>
            </a:extLst>
          </p:cNvPr>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a:extLst>
              <a:ext uri="{FF2B5EF4-FFF2-40B4-BE49-F238E27FC236}">
                <a16:creationId xmlns:a16="http://schemas.microsoft.com/office/drawing/2014/main" id="{B7A13075-96FD-4858-A466-15ABF643609F}"/>
              </a:ext>
            </a:extLst>
          </p:cNvPr>
          <p:cNvSpPr>
            <a:spLocks noGrp="1"/>
          </p:cNvSpPr>
          <p:nvPr>
            <p:ph sz="half" idx="2"/>
          </p:nvPr>
        </p:nvSpPr>
        <p:spPr>
          <a:xfrm>
            <a:off x="840318" y="2505075"/>
            <a:ext cx="5158316"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a16="http://schemas.microsoft.com/office/drawing/2014/main" id="{60984A82-D9D3-4F89-9465-A05B70E7DDBC}"/>
              </a:ext>
            </a:extLst>
          </p:cNvPr>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a:extLst>
              <a:ext uri="{FF2B5EF4-FFF2-40B4-BE49-F238E27FC236}">
                <a16:creationId xmlns:a16="http://schemas.microsoft.com/office/drawing/2014/main" id="{087132E1-2F48-4174-8193-87E5C0AE16F1}"/>
              </a:ext>
            </a:extLst>
          </p:cNvPr>
          <p:cNvSpPr>
            <a:spLocks noGrp="1"/>
          </p:cNvSpPr>
          <p:nvPr>
            <p:ph sz="quarter" idx="4"/>
          </p:nvPr>
        </p:nvSpPr>
        <p:spPr>
          <a:xfrm>
            <a:off x="6172200" y="2505075"/>
            <a:ext cx="518371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a16="http://schemas.microsoft.com/office/drawing/2014/main" id="{258A4AAA-F04A-482D-8287-F06E79205EB1}"/>
              </a:ext>
            </a:extLst>
          </p:cNvPr>
          <p:cNvSpPr>
            <a:spLocks noGrp="1"/>
          </p:cNvSpPr>
          <p:nvPr>
            <p:ph type="dt" sz="half" idx="10"/>
          </p:nvPr>
        </p:nvSpPr>
        <p:spPr/>
        <p:txBody>
          <a:bodyPr/>
          <a:lstStyle>
            <a:lvl1pPr>
              <a:defRPr/>
            </a:lvl1pPr>
          </a:lstStyle>
          <a:p>
            <a:fld id="{D6ABB351-4532-4E61-972C-52E243731097}" type="datetimeFigureOut">
              <a:rPr lang="tr-TR" smtClean="0"/>
              <a:t>1.10.2020</a:t>
            </a:fld>
            <a:endParaRPr lang="tr-TR"/>
          </a:p>
        </p:txBody>
      </p:sp>
      <p:sp>
        <p:nvSpPr>
          <p:cNvPr id="8" name="Alt Bilgi Yer Tutucusu 7">
            <a:extLst>
              <a:ext uri="{FF2B5EF4-FFF2-40B4-BE49-F238E27FC236}">
                <a16:creationId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p>
        </p:txBody>
      </p:sp>
      <p:sp>
        <p:nvSpPr>
          <p:cNvPr id="9" name="Slayt Numarası Yer Tutucusu 8">
            <a:extLst>
              <a:ext uri="{FF2B5EF4-FFF2-40B4-BE49-F238E27FC236}">
                <a16:creationId xmlns:a16="http://schemas.microsoft.com/office/drawing/2014/main" id="{1B2A6F5A-071A-404C-BF92-792C691066CB}"/>
              </a:ext>
            </a:extLst>
          </p:cNvPr>
          <p:cNvSpPr>
            <a:spLocks noGrp="1"/>
          </p:cNvSpPr>
          <p:nvPr>
            <p:ph type="sldNum" sz="quarter" idx="12"/>
          </p:nvPr>
        </p:nvSpPr>
        <p:spPr/>
        <p:txBody>
          <a:bodyPr/>
          <a:lstStyle>
            <a:lvl1pPr>
              <a:defRPr/>
            </a:lvl1pPr>
          </a:lstStyle>
          <a:p>
            <a:fld id="{797D4DA9-8F8F-49AE-8F95-20AF156AFF5E}" type="slidenum">
              <a:rPr lang="tr-TR" smtClean="0"/>
              <a:t>‹#›</a:t>
            </a:fld>
            <a:endParaRPr lang="tr-TR"/>
          </a:p>
        </p:txBody>
      </p:sp>
    </p:spTree>
    <p:extLst>
      <p:ext uri="{BB962C8B-B14F-4D97-AF65-F5344CB8AC3E}">
        <p14:creationId xmlns:p14="http://schemas.microsoft.com/office/powerpoint/2010/main" val="10915631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a16="http://schemas.microsoft.com/office/drawing/2014/main" id="{56674E93-5FA3-45AB-A711-AED667B253D9}"/>
              </a:ext>
            </a:extLst>
          </p:cNvPr>
          <p:cNvSpPr>
            <a:spLocks noGrp="1"/>
          </p:cNvSpPr>
          <p:nvPr>
            <p:ph type="dt" sz="half" idx="10"/>
          </p:nvPr>
        </p:nvSpPr>
        <p:spPr/>
        <p:txBody>
          <a:bodyPr/>
          <a:lstStyle>
            <a:lvl1pPr>
              <a:defRPr/>
            </a:lvl1pPr>
          </a:lstStyle>
          <a:p>
            <a:fld id="{D6ABB351-4532-4E61-972C-52E243731097}" type="datetimeFigureOut">
              <a:rPr lang="tr-TR" smtClean="0"/>
              <a:t>1.10.2020</a:t>
            </a:fld>
            <a:endParaRPr lang="tr-TR"/>
          </a:p>
        </p:txBody>
      </p:sp>
      <p:sp>
        <p:nvSpPr>
          <p:cNvPr id="4" name="Alt Bilgi Yer Tutucusu 3">
            <a:extLst>
              <a:ext uri="{FF2B5EF4-FFF2-40B4-BE49-F238E27FC236}">
                <a16:creationId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p>
        </p:txBody>
      </p:sp>
      <p:sp>
        <p:nvSpPr>
          <p:cNvPr id="5" name="Slayt Numarası Yer Tutucusu 4">
            <a:extLst>
              <a:ext uri="{FF2B5EF4-FFF2-40B4-BE49-F238E27FC236}">
                <a16:creationId xmlns:a16="http://schemas.microsoft.com/office/drawing/2014/main" id="{BE3031B0-4789-45E8-A840-3AACBB04191D}"/>
              </a:ext>
            </a:extLst>
          </p:cNvPr>
          <p:cNvSpPr>
            <a:spLocks noGrp="1"/>
          </p:cNvSpPr>
          <p:nvPr>
            <p:ph type="sldNum" sz="quarter" idx="12"/>
          </p:nvPr>
        </p:nvSpPr>
        <p:spPr/>
        <p:txBody>
          <a:bodyPr/>
          <a:lstStyle>
            <a:lvl1pPr>
              <a:defRPr/>
            </a:lvl1pPr>
          </a:lstStyle>
          <a:p>
            <a:fld id="{797D4DA9-8F8F-49AE-8F95-20AF156AFF5E}" type="slidenum">
              <a:rPr lang="tr-TR" smtClean="0"/>
              <a:t>‹#›</a:t>
            </a:fld>
            <a:endParaRPr lang="tr-TR"/>
          </a:p>
        </p:txBody>
      </p:sp>
      <p:pic>
        <p:nvPicPr>
          <p:cNvPr id="6" name="Picture 4" descr="sunu">
            <a:extLst>
              <a:ext uri="{FF2B5EF4-FFF2-40B4-BE49-F238E27FC236}">
                <a16:creationId xmlns:a16="http://schemas.microsoft.com/office/drawing/2014/main" id="{B104AD21-30E9-4A01-8166-A5EE38AE716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4003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id="{60EF2FE9-5B91-4E83-A174-050677E2DBA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id="{2D1FFAF3-7EFB-4987-8493-187087346E10}"/>
              </a:ext>
            </a:extLst>
          </p:cNvPr>
          <p:cNvSpPr>
            <a:spLocks noGrp="1"/>
          </p:cNvSpPr>
          <p:nvPr>
            <p:ph type="dt" sz="half" idx="10"/>
          </p:nvPr>
        </p:nvSpPr>
        <p:spPr/>
        <p:txBody>
          <a:bodyPr/>
          <a:lstStyle>
            <a:lvl1pPr>
              <a:defRPr/>
            </a:lvl1pPr>
          </a:lstStyle>
          <a:p>
            <a:fld id="{D6ABB351-4532-4E61-972C-52E243731097}" type="datetimeFigureOut">
              <a:rPr lang="tr-TR" smtClean="0"/>
              <a:t>1.10.2020</a:t>
            </a:fld>
            <a:endParaRPr lang="tr-TR"/>
          </a:p>
        </p:txBody>
      </p:sp>
      <p:sp>
        <p:nvSpPr>
          <p:cNvPr id="3" name="Alt Bilgi Yer Tutucusu 2">
            <a:extLst>
              <a:ext uri="{FF2B5EF4-FFF2-40B4-BE49-F238E27FC236}">
                <a16:creationId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p>
        </p:txBody>
      </p:sp>
      <p:sp>
        <p:nvSpPr>
          <p:cNvPr id="4" name="Slayt Numarası Yer Tutucusu 3">
            <a:extLst>
              <a:ext uri="{FF2B5EF4-FFF2-40B4-BE49-F238E27FC236}">
                <a16:creationId xmlns:a16="http://schemas.microsoft.com/office/drawing/2014/main" id="{1B0EDF4D-A215-4F4C-B721-92D3357A910F}"/>
              </a:ext>
            </a:extLst>
          </p:cNvPr>
          <p:cNvSpPr>
            <a:spLocks noGrp="1"/>
          </p:cNvSpPr>
          <p:nvPr>
            <p:ph type="sldNum" sz="quarter" idx="12"/>
          </p:nvPr>
        </p:nvSpPr>
        <p:spPr/>
        <p:txBody>
          <a:bodyPr/>
          <a:lstStyle>
            <a:lvl1pPr>
              <a:defRPr/>
            </a:lvl1pPr>
          </a:lstStyle>
          <a:p>
            <a:fld id="{797D4DA9-8F8F-49AE-8F95-20AF156AFF5E}" type="slidenum">
              <a:rPr lang="tr-TR" smtClean="0"/>
              <a:t>‹#›</a:t>
            </a:fld>
            <a:endParaRPr lang="tr-TR"/>
          </a:p>
        </p:txBody>
      </p:sp>
    </p:spTree>
    <p:extLst>
      <p:ext uri="{BB962C8B-B14F-4D97-AF65-F5344CB8AC3E}">
        <p14:creationId xmlns:p14="http://schemas.microsoft.com/office/powerpoint/2010/main" val="11963053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2F46E11D-82FC-4A81-B285-A43A1849538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2E54319-3A17-43C6-A602-9A1DD41A4ED1}"/>
              </a:ext>
            </a:extLst>
          </p:cNvPr>
          <p:cNvSpPr>
            <a:spLocks noGrp="1"/>
          </p:cNvSpPr>
          <p:nvPr>
            <p:ph type="title"/>
          </p:nvPr>
        </p:nvSpPr>
        <p:spPr>
          <a:xfrm>
            <a:off x="840318" y="457200"/>
            <a:ext cx="3932767"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id="{EDF23EF2-C3E3-40B2-8607-968EF51F26DF}"/>
              </a:ext>
            </a:extLst>
          </p:cNvPr>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a16="http://schemas.microsoft.com/office/drawing/2014/main" id="{7D9C3D52-DC02-4970-9D95-AF91DC6A9A32}"/>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a:extLst>
              <a:ext uri="{FF2B5EF4-FFF2-40B4-BE49-F238E27FC236}">
                <a16:creationId xmlns:a16="http://schemas.microsoft.com/office/drawing/2014/main" id="{36155F93-8516-4423-BB06-FE58C6BC18EC}"/>
              </a:ext>
            </a:extLst>
          </p:cNvPr>
          <p:cNvSpPr>
            <a:spLocks noGrp="1"/>
          </p:cNvSpPr>
          <p:nvPr>
            <p:ph type="dt" sz="half" idx="10"/>
          </p:nvPr>
        </p:nvSpPr>
        <p:spPr/>
        <p:txBody>
          <a:bodyPr/>
          <a:lstStyle>
            <a:lvl1pPr>
              <a:defRPr/>
            </a:lvl1pPr>
          </a:lstStyle>
          <a:p>
            <a:fld id="{D6ABB351-4532-4E61-972C-52E243731097}" type="datetimeFigureOut">
              <a:rPr lang="tr-TR" smtClean="0"/>
              <a:t>1.10.2020</a:t>
            </a:fld>
            <a:endParaRPr lang="tr-TR"/>
          </a:p>
        </p:txBody>
      </p:sp>
      <p:sp>
        <p:nvSpPr>
          <p:cNvPr id="6" name="Alt Bilgi Yer Tutucusu 5">
            <a:extLst>
              <a:ext uri="{FF2B5EF4-FFF2-40B4-BE49-F238E27FC236}">
                <a16:creationId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p>
        </p:txBody>
      </p:sp>
      <p:sp>
        <p:nvSpPr>
          <p:cNvPr id="7" name="Slayt Numarası Yer Tutucusu 6">
            <a:extLst>
              <a:ext uri="{FF2B5EF4-FFF2-40B4-BE49-F238E27FC236}">
                <a16:creationId xmlns:a16="http://schemas.microsoft.com/office/drawing/2014/main" id="{3B5A4FE1-63E2-43CA-8B3E-66C7A4D5FB09}"/>
              </a:ext>
            </a:extLst>
          </p:cNvPr>
          <p:cNvSpPr>
            <a:spLocks noGrp="1"/>
          </p:cNvSpPr>
          <p:nvPr>
            <p:ph type="sldNum" sz="quarter" idx="12"/>
          </p:nvPr>
        </p:nvSpPr>
        <p:spPr/>
        <p:txBody>
          <a:bodyPr/>
          <a:lstStyle>
            <a:lvl1pPr>
              <a:defRPr/>
            </a:lvl1pPr>
          </a:lstStyle>
          <a:p>
            <a:fld id="{797D4DA9-8F8F-49AE-8F95-20AF156AFF5E}" type="slidenum">
              <a:rPr lang="tr-TR" smtClean="0"/>
              <a:t>‹#›</a:t>
            </a:fld>
            <a:endParaRPr lang="tr-TR"/>
          </a:p>
        </p:txBody>
      </p:sp>
    </p:spTree>
    <p:extLst>
      <p:ext uri="{BB962C8B-B14F-4D97-AF65-F5344CB8AC3E}">
        <p14:creationId xmlns:p14="http://schemas.microsoft.com/office/powerpoint/2010/main" val="13577201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DA90758A-5C1B-417F-A445-9333CC1F7BA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62BB14D-A81B-4BF0-9E5C-85B48DB3449D}"/>
              </a:ext>
            </a:extLst>
          </p:cNvPr>
          <p:cNvSpPr>
            <a:spLocks noGrp="1"/>
          </p:cNvSpPr>
          <p:nvPr>
            <p:ph type="title"/>
          </p:nvPr>
        </p:nvSpPr>
        <p:spPr>
          <a:xfrm>
            <a:off x="840318" y="457200"/>
            <a:ext cx="3932767"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a16="http://schemas.microsoft.com/office/drawing/2014/main" id="{F9C027C4-3CCB-41BC-A1B0-C948BA7A7EA9}"/>
              </a:ext>
            </a:extLst>
          </p:cNvPr>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a16="http://schemas.microsoft.com/office/drawing/2014/main" id="{2EC9412D-38CF-44CA-AB58-109946B99B33}"/>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a:extLst>
              <a:ext uri="{FF2B5EF4-FFF2-40B4-BE49-F238E27FC236}">
                <a16:creationId xmlns:a16="http://schemas.microsoft.com/office/drawing/2014/main" id="{30EED56E-5A68-4365-8B88-F5C974F7A748}"/>
              </a:ext>
            </a:extLst>
          </p:cNvPr>
          <p:cNvSpPr>
            <a:spLocks noGrp="1"/>
          </p:cNvSpPr>
          <p:nvPr>
            <p:ph type="dt" sz="half" idx="10"/>
          </p:nvPr>
        </p:nvSpPr>
        <p:spPr/>
        <p:txBody>
          <a:bodyPr/>
          <a:lstStyle>
            <a:lvl1pPr>
              <a:defRPr/>
            </a:lvl1pPr>
          </a:lstStyle>
          <a:p>
            <a:fld id="{D6ABB351-4532-4E61-972C-52E243731097}" type="datetimeFigureOut">
              <a:rPr lang="tr-TR" smtClean="0"/>
              <a:t>1.10.2020</a:t>
            </a:fld>
            <a:endParaRPr lang="tr-TR"/>
          </a:p>
        </p:txBody>
      </p:sp>
      <p:sp>
        <p:nvSpPr>
          <p:cNvPr id="6" name="Alt Bilgi Yer Tutucusu 5">
            <a:extLst>
              <a:ext uri="{FF2B5EF4-FFF2-40B4-BE49-F238E27FC236}">
                <a16:creationId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p>
        </p:txBody>
      </p:sp>
      <p:sp>
        <p:nvSpPr>
          <p:cNvPr id="7" name="Slayt Numarası Yer Tutucusu 6">
            <a:extLst>
              <a:ext uri="{FF2B5EF4-FFF2-40B4-BE49-F238E27FC236}">
                <a16:creationId xmlns:a16="http://schemas.microsoft.com/office/drawing/2014/main" id="{FF462AE5-A6F0-4C34-907D-1D343CF21471}"/>
              </a:ext>
            </a:extLst>
          </p:cNvPr>
          <p:cNvSpPr>
            <a:spLocks noGrp="1"/>
          </p:cNvSpPr>
          <p:nvPr>
            <p:ph type="sldNum" sz="quarter" idx="12"/>
          </p:nvPr>
        </p:nvSpPr>
        <p:spPr/>
        <p:txBody>
          <a:bodyPr/>
          <a:lstStyle>
            <a:lvl1pPr>
              <a:defRPr/>
            </a:lvl1pPr>
          </a:lstStyle>
          <a:p>
            <a:fld id="{797D4DA9-8F8F-49AE-8F95-20AF156AFF5E}" type="slidenum">
              <a:rPr lang="tr-TR" smtClean="0"/>
              <a:t>‹#›</a:t>
            </a:fld>
            <a:endParaRPr lang="tr-TR"/>
          </a:p>
        </p:txBody>
      </p:sp>
    </p:spTree>
    <p:extLst>
      <p:ext uri="{BB962C8B-B14F-4D97-AF65-F5344CB8AC3E}">
        <p14:creationId xmlns:p14="http://schemas.microsoft.com/office/powerpoint/2010/main" val="1938613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88F26E1D-B5D5-467D-A732-7F9CA8F46E2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id="{9212BA58-6D5E-45A1-8BB2-B58B764336DF}"/>
              </a:ext>
            </a:extLst>
          </p:cNvPr>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id="{FD7FAAEB-FF59-4AF9-B9AB-AEEDBF0FA107}"/>
              </a:ext>
            </a:extLst>
          </p:cNvPr>
          <p:cNvSpPr>
            <a:spLocks noGrp="1"/>
          </p:cNvSpPr>
          <p:nvPr>
            <p:ph type="dt" sz="half" idx="10"/>
          </p:nvPr>
        </p:nvSpPr>
        <p:spPr/>
        <p:txBody>
          <a:bodyPr/>
          <a:lstStyle>
            <a:lvl1pPr>
              <a:defRPr/>
            </a:lvl1pPr>
          </a:lstStyle>
          <a:p>
            <a:fld id="{D6ABB351-4532-4E61-972C-52E243731097}" type="datetimeFigureOut">
              <a:rPr lang="tr-TR" smtClean="0"/>
              <a:t>1.10.2020</a:t>
            </a:fld>
            <a:endParaRPr lang="tr-TR"/>
          </a:p>
        </p:txBody>
      </p:sp>
      <p:sp>
        <p:nvSpPr>
          <p:cNvPr id="5" name="Alt Bilgi Yer Tutucusu 4">
            <a:extLst>
              <a:ext uri="{FF2B5EF4-FFF2-40B4-BE49-F238E27FC236}">
                <a16:creationId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p>
        </p:txBody>
      </p:sp>
      <p:sp>
        <p:nvSpPr>
          <p:cNvPr id="6" name="Slayt Numarası Yer Tutucusu 5">
            <a:extLst>
              <a:ext uri="{FF2B5EF4-FFF2-40B4-BE49-F238E27FC236}">
                <a16:creationId xmlns:a16="http://schemas.microsoft.com/office/drawing/2014/main" id="{65D55F20-03AF-4AD6-857E-596F2A931DB3}"/>
              </a:ext>
            </a:extLst>
          </p:cNvPr>
          <p:cNvSpPr>
            <a:spLocks noGrp="1"/>
          </p:cNvSpPr>
          <p:nvPr>
            <p:ph type="sldNum" sz="quarter" idx="12"/>
          </p:nvPr>
        </p:nvSpPr>
        <p:spPr/>
        <p:txBody>
          <a:bodyPr/>
          <a:lstStyle>
            <a:lvl1pPr>
              <a:defRPr/>
            </a:lvl1pPr>
          </a:lstStyle>
          <a:p>
            <a:fld id="{797D4DA9-8F8F-49AE-8F95-20AF156AFF5E}" type="slidenum">
              <a:rPr lang="tr-TR" smtClean="0"/>
              <a:t>‹#›</a:t>
            </a:fld>
            <a:endParaRPr lang="tr-TR"/>
          </a:p>
        </p:txBody>
      </p:sp>
    </p:spTree>
    <p:extLst>
      <p:ext uri="{BB962C8B-B14F-4D97-AF65-F5344CB8AC3E}">
        <p14:creationId xmlns:p14="http://schemas.microsoft.com/office/powerpoint/2010/main" val="19161139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5C8FEA4F-139E-4BFA-9857-260A0F744E7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id="{F60D4DFA-8B07-484B-89F1-D97C917C1B9D}"/>
              </a:ext>
            </a:extLst>
          </p:cNvPr>
          <p:cNvSpPr>
            <a:spLocks noGrp="1"/>
          </p:cNvSpPr>
          <p:nvPr>
            <p:ph type="title" orient="vert"/>
          </p:nvPr>
        </p:nvSpPr>
        <p:spPr>
          <a:xfrm>
            <a:off x="8839200" y="274639"/>
            <a:ext cx="27432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id="{6407E197-D18E-4AAA-98CB-38D89A2A056D}"/>
              </a:ext>
            </a:extLst>
          </p:cNvPr>
          <p:cNvSpPr>
            <a:spLocks noGrp="1"/>
          </p:cNvSpPr>
          <p:nvPr>
            <p:ph type="body" orient="vert" idx="1"/>
          </p:nvPr>
        </p:nvSpPr>
        <p:spPr>
          <a:xfrm>
            <a:off x="609600" y="274639"/>
            <a:ext cx="8026400" cy="5851525"/>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id="{B0C9DE15-502A-4510-8FD4-702426956D5B}"/>
              </a:ext>
            </a:extLst>
          </p:cNvPr>
          <p:cNvSpPr>
            <a:spLocks noGrp="1"/>
          </p:cNvSpPr>
          <p:nvPr>
            <p:ph type="dt" sz="half" idx="10"/>
          </p:nvPr>
        </p:nvSpPr>
        <p:spPr/>
        <p:txBody>
          <a:bodyPr/>
          <a:lstStyle>
            <a:lvl1pPr>
              <a:defRPr/>
            </a:lvl1pPr>
          </a:lstStyle>
          <a:p>
            <a:fld id="{D6ABB351-4532-4E61-972C-52E243731097}" type="datetimeFigureOut">
              <a:rPr lang="tr-TR" smtClean="0"/>
              <a:t>1.10.2020</a:t>
            </a:fld>
            <a:endParaRPr lang="tr-TR"/>
          </a:p>
        </p:txBody>
      </p:sp>
      <p:sp>
        <p:nvSpPr>
          <p:cNvPr id="5" name="Alt Bilgi Yer Tutucusu 4">
            <a:extLst>
              <a:ext uri="{FF2B5EF4-FFF2-40B4-BE49-F238E27FC236}">
                <a16:creationId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p>
        </p:txBody>
      </p:sp>
      <p:sp>
        <p:nvSpPr>
          <p:cNvPr id="6" name="Slayt Numarası Yer Tutucusu 5">
            <a:extLst>
              <a:ext uri="{FF2B5EF4-FFF2-40B4-BE49-F238E27FC236}">
                <a16:creationId xmlns:a16="http://schemas.microsoft.com/office/drawing/2014/main" id="{4DCC5110-F755-4AD6-805D-EAA8F7CED855}"/>
              </a:ext>
            </a:extLst>
          </p:cNvPr>
          <p:cNvSpPr>
            <a:spLocks noGrp="1"/>
          </p:cNvSpPr>
          <p:nvPr>
            <p:ph type="sldNum" sz="quarter" idx="12"/>
          </p:nvPr>
        </p:nvSpPr>
        <p:spPr/>
        <p:txBody>
          <a:bodyPr/>
          <a:lstStyle>
            <a:lvl1pPr>
              <a:defRPr/>
            </a:lvl1pPr>
          </a:lstStyle>
          <a:p>
            <a:fld id="{797D4DA9-8F8F-49AE-8F95-20AF156AFF5E}" type="slidenum">
              <a:rPr lang="tr-TR" smtClean="0"/>
              <a:t>‹#›</a:t>
            </a:fld>
            <a:endParaRPr lang="tr-TR"/>
          </a:p>
        </p:txBody>
      </p:sp>
    </p:spTree>
    <p:extLst>
      <p:ext uri="{BB962C8B-B14F-4D97-AF65-F5344CB8AC3E}">
        <p14:creationId xmlns:p14="http://schemas.microsoft.com/office/powerpoint/2010/main" val="20181655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7487D298-1B85-4809-8876-81D3304E2AC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C37AB5C-7F07-47D8-A788-722AAEF2B7EA}"/>
              </a:ext>
            </a:extLst>
          </p:cNvPr>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a16="http://schemas.microsoft.com/office/drawing/2014/main" id="{E335F604-7929-4CDE-8A84-087B8DAF0D5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a:extLst>
              <a:ext uri="{FF2B5EF4-FFF2-40B4-BE49-F238E27FC236}">
                <a16:creationId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smtClean="0"/>
              <a:pPr/>
              <a:t>‹#›</a:t>
            </a:fld>
            <a:endParaRPr lang="tr-TR" altLang="tr-TR"/>
          </a:p>
        </p:txBody>
      </p:sp>
      <p:pic>
        <p:nvPicPr>
          <p:cNvPr id="8" name="Picture 4" descr="sunu">
            <a:extLst>
              <a:ext uri="{FF2B5EF4-FFF2-40B4-BE49-F238E27FC236}">
                <a16:creationId xmlns:a16="http://schemas.microsoft.com/office/drawing/2014/main"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00863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9B78E955-A148-4354-AE04-7503133F735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id="{16F19FC7-2638-4BB7-A0CC-8A82FB887288}"/>
              </a:ext>
            </a:extLst>
          </p:cNvPr>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smtClean="0"/>
              <a:pPr/>
              <a:t>‹#›</a:t>
            </a:fld>
            <a:endParaRPr lang="tr-TR" altLang="tr-TR"/>
          </a:p>
        </p:txBody>
      </p:sp>
      <p:pic>
        <p:nvPicPr>
          <p:cNvPr id="8" name="Picture 4" descr="sunu">
            <a:extLst>
              <a:ext uri="{FF2B5EF4-FFF2-40B4-BE49-F238E27FC236}">
                <a16:creationId xmlns:a16="http://schemas.microsoft.com/office/drawing/2014/main"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71079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44F11540-A512-4E5B-A3F1-95331763FF8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47B5DBF-EBBA-480D-A9DC-A7E1021486F1}"/>
              </a:ext>
            </a:extLst>
          </p:cNvPr>
          <p:cNvSpPr>
            <a:spLocks noGrp="1"/>
          </p:cNvSpPr>
          <p:nvPr>
            <p:ph type="title"/>
          </p:nvPr>
        </p:nvSpPr>
        <p:spPr>
          <a:xfrm>
            <a:off x="831851" y="1709739"/>
            <a:ext cx="105156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id="{1C006CE3-0AD1-413F-909C-F58E44CAEEB2}"/>
              </a:ext>
            </a:extLst>
          </p:cNvPr>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a:t>
            </a:r>
          </a:p>
        </p:txBody>
      </p:sp>
      <p:sp>
        <p:nvSpPr>
          <p:cNvPr id="4" name="Veri Yer Tutucusu 3">
            <a:extLst>
              <a:ext uri="{FF2B5EF4-FFF2-40B4-BE49-F238E27FC236}">
                <a16:creationId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769E4D60-8FE9-4979-A580-405515C0EAF7}"/>
              </a:ext>
            </a:extLst>
          </p:cNvPr>
          <p:cNvSpPr>
            <a:spLocks noGrp="1"/>
          </p:cNvSpPr>
          <p:nvPr>
            <p:ph type="sldNum" sz="quarter" idx="12"/>
          </p:nvPr>
        </p:nvSpPr>
        <p:spPr/>
        <p:txBody>
          <a:bodyPr/>
          <a:lstStyle>
            <a:lvl1pPr>
              <a:defRPr/>
            </a:lvl1pPr>
          </a:lstStyle>
          <a:p>
            <a:fld id="{4C2AD343-42BE-4C0D-8C43-9BE1CB1E29F7}" type="slidenum">
              <a:rPr lang="tr-TR" altLang="tr-TR" smtClean="0"/>
              <a:pPr/>
              <a:t>‹#›</a:t>
            </a:fld>
            <a:endParaRPr lang="tr-TR" altLang="tr-TR"/>
          </a:p>
        </p:txBody>
      </p:sp>
    </p:spTree>
    <p:extLst>
      <p:ext uri="{BB962C8B-B14F-4D97-AF65-F5344CB8AC3E}">
        <p14:creationId xmlns:p14="http://schemas.microsoft.com/office/powerpoint/2010/main" val="38821592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CCAFC7C3-4533-4FB6-8C78-99A4DB9E3D7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id="{3F923556-F8E4-4F08-A1F2-94F024C0FCA6}"/>
              </a:ext>
            </a:extLst>
          </p:cNvPr>
          <p:cNvSpPr>
            <a:spLocks noGrp="1"/>
          </p:cNvSpPr>
          <p:nvPr>
            <p:ph sz="half" idx="1"/>
          </p:nvPr>
        </p:nvSpPr>
        <p:spPr>
          <a:xfrm>
            <a:off x="609600" y="1600201"/>
            <a:ext cx="5384800" cy="4525963"/>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a16="http://schemas.microsoft.com/office/drawing/2014/main" id="{A3FB7E4D-A16F-488A-B333-8301C72390D0}"/>
              </a:ext>
            </a:extLst>
          </p:cNvPr>
          <p:cNvSpPr>
            <a:spLocks noGrp="1"/>
          </p:cNvSpPr>
          <p:nvPr>
            <p:ph sz="half" idx="2"/>
          </p:nvPr>
        </p:nvSpPr>
        <p:spPr>
          <a:xfrm>
            <a:off x="6197600" y="1600201"/>
            <a:ext cx="5384800" cy="4525963"/>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2C3AE39E-7FA5-490C-9137-88B17FB40CCB}"/>
              </a:ext>
            </a:extLst>
          </p:cNvPr>
          <p:cNvSpPr>
            <a:spLocks noGrp="1"/>
          </p:cNvSpPr>
          <p:nvPr>
            <p:ph type="sldNum" sz="quarter" idx="12"/>
          </p:nvPr>
        </p:nvSpPr>
        <p:spPr/>
        <p:txBody>
          <a:bodyPr/>
          <a:lstStyle>
            <a:lvl1pPr>
              <a:defRPr/>
            </a:lvl1pPr>
          </a:lstStyle>
          <a:p>
            <a:fld id="{4C2AD343-42BE-4C0D-8C43-9BE1CB1E29F7}" type="slidenum">
              <a:rPr lang="tr-TR" altLang="tr-TR" smtClean="0"/>
              <a:pPr/>
              <a:t>‹#›</a:t>
            </a:fld>
            <a:endParaRPr lang="tr-TR" altLang="tr-TR"/>
          </a:p>
        </p:txBody>
      </p:sp>
    </p:spTree>
    <p:extLst>
      <p:ext uri="{BB962C8B-B14F-4D97-AF65-F5344CB8AC3E}">
        <p14:creationId xmlns:p14="http://schemas.microsoft.com/office/powerpoint/2010/main" val="36503152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id="{050BA558-371F-47B7-8FA6-502B03CDF3F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5389893-28F9-455C-A1FC-27E27109A98A}"/>
              </a:ext>
            </a:extLst>
          </p:cNvPr>
          <p:cNvSpPr>
            <a:spLocks noGrp="1"/>
          </p:cNvSpPr>
          <p:nvPr>
            <p:ph type="title"/>
          </p:nvPr>
        </p:nvSpPr>
        <p:spPr>
          <a:xfrm>
            <a:off x="840317" y="365126"/>
            <a:ext cx="10515600" cy="1325563"/>
          </a:xfrm>
        </p:spPr>
        <p:txBody>
          <a:body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id="{50662EFB-E91A-4B3A-B747-69A34EF5D445}"/>
              </a:ext>
            </a:extLst>
          </p:cNvPr>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a:extLst>
              <a:ext uri="{FF2B5EF4-FFF2-40B4-BE49-F238E27FC236}">
                <a16:creationId xmlns:a16="http://schemas.microsoft.com/office/drawing/2014/main" id="{B7A13075-96FD-4858-A466-15ABF643609F}"/>
              </a:ext>
            </a:extLst>
          </p:cNvPr>
          <p:cNvSpPr>
            <a:spLocks noGrp="1"/>
          </p:cNvSpPr>
          <p:nvPr>
            <p:ph sz="half" idx="2"/>
          </p:nvPr>
        </p:nvSpPr>
        <p:spPr>
          <a:xfrm>
            <a:off x="840318" y="2505075"/>
            <a:ext cx="5158316"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a16="http://schemas.microsoft.com/office/drawing/2014/main" id="{60984A82-D9D3-4F89-9465-A05B70E7DDBC}"/>
              </a:ext>
            </a:extLst>
          </p:cNvPr>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a:extLst>
              <a:ext uri="{FF2B5EF4-FFF2-40B4-BE49-F238E27FC236}">
                <a16:creationId xmlns:a16="http://schemas.microsoft.com/office/drawing/2014/main" id="{087132E1-2F48-4174-8193-87E5C0AE16F1}"/>
              </a:ext>
            </a:extLst>
          </p:cNvPr>
          <p:cNvSpPr>
            <a:spLocks noGrp="1"/>
          </p:cNvSpPr>
          <p:nvPr>
            <p:ph sz="quarter" idx="4"/>
          </p:nvPr>
        </p:nvSpPr>
        <p:spPr>
          <a:xfrm>
            <a:off x="6172200" y="2505075"/>
            <a:ext cx="518371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smtClean="0"/>
              <a:pPr/>
              <a:t>‹#›</a:t>
            </a:fld>
            <a:endParaRPr lang="tr-TR" altLang="tr-TR"/>
          </a:p>
        </p:txBody>
      </p:sp>
      <p:pic>
        <p:nvPicPr>
          <p:cNvPr id="11" name="Picture 4" descr="sunu">
            <a:extLst>
              <a:ext uri="{FF2B5EF4-FFF2-40B4-BE49-F238E27FC236}">
                <a16:creationId xmlns:a16="http://schemas.microsoft.com/office/drawing/2014/main"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33549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smtClean="0"/>
              <a:pPr/>
              <a:t>‹#›</a:t>
            </a:fld>
            <a:endParaRPr lang="tr-TR" altLang="tr-TR"/>
          </a:p>
        </p:txBody>
      </p:sp>
      <p:pic>
        <p:nvPicPr>
          <p:cNvPr id="6" name="Picture 4" descr="sunu">
            <a:extLst>
              <a:ext uri="{FF2B5EF4-FFF2-40B4-BE49-F238E27FC236}">
                <a16:creationId xmlns:a16="http://schemas.microsoft.com/office/drawing/2014/main" id="{B104AD21-30E9-4A01-8166-A5EE38AE716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sunu">
            <a:extLst>
              <a:ext uri="{FF2B5EF4-FFF2-40B4-BE49-F238E27FC236}">
                <a16:creationId xmlns:a16="http://schemas.microsoft.com/office/drawing/2014/main"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30369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id="{60EF2FE9-5B91-4E83-A174-050677E2DBA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smtClean="0"/>
              <a:pPr/>
              <a:t>‹#›</a:t>
            </a:fld>
            <a:endParaRPr lang="tr-TR" altLang="tr-TR"/>
          </a:p>
        </p:txBody>
      </p:sp>
      <p:pic>
        <p:nvPicPr>
          <p:cNvPr id="6" name="Picture 4" descr="sunu">
            <a:extLst>
              <a:ext uri="{FF2B5EF4-FFF2-40B4-BE49-F238E27FC236}">
                <a16:creationId xmlns:a16="http://schemas.microsoft.com/office/drawing/2014/main"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2815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2F46E11D-82FC-4A81-B285-A43A1849538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2E54319-3A17-43C6-A602-9A1DD41A4ED1}"/>
              </a:ext>
            </a:extLst>
          </p:cNvPr>
          <p:cNvSpPr>
            <a:spLocks noGrp="1"/>
          </p:cNvSpPr>
          <p:nvPr>
            <p:ph type="title"/>
          </p:nvPr>
        </p:nvSpPr>
        <p:spPr>
          <a:xfrm>
            <a:off x="840318" y="457200"/>
            <a:ext cx="3932767"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id="{EDF23EF2-C3E3-40B2-8607-968EF51F26DF}"/>
              </a:ext>
            </a:extLst>
          </p:cNvPr>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a16="http://schemas.microsoft.com/office/drawing/2014/main" id="{7D9C3D52-DC02-4970-9D95-AF91DC6A9A32}"/>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a:extLst>
              <a:ext uri="{FF2B5EF4-FFF2-40B4-BE49-F238E27FC236}">
                <a16:creationId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smtClean="0"/>
              <a:pPr/>
              <a:t>‹#›</a:t>
            </a:fld>
            <a:endParaRPr lang="tr-TR" altLang="tr-TR"/>
          </a:p>
        </p:txBody>
      </p:sp>
      <p:pic>
        <p:nvPicPr>
          <p:cNvPr id="9" name="Picture 4" descr="sunu">
            <a:extLst>
              <a:ext uri="{FF2B5EF4-FFF2-40B4-BE49-F238E27FC236}">
                <a16:creationId xmlns:a16="http://schemas.microsoft.com/office/drawing/2014/main"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49392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DA90758A-5C1B-417F-A445-9333CC1F7BA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62BB14D-A81B-4BF0-9E5C-85B48DB3449D}"/>
              </a:ext>
            </a:extLst>
          </p:cNvPr>
          <p:cNvSpPr>
            <a:spLocks noGrp="1"/>
          </p:cNvSpPr>
          <p:nvPr>
            <p:ph type="title"/>
          </p:nvPr>
        </p:nvSpPr>
        <p:spPr>
          <a:xfrm>
            <a:off x="840318" y="457200"/>
            <a:ext cx="3932767"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a16="http://schemas.microsoft.com/office/drawing/2014/main" id="{F9C027C4-3CCB-41BC-A1B0-C948BA7A7EA9}"/>
              </a:ext>
            </a:extLst>
          </p:cNvPr>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a16="http://schemas.microsoft.com/office/drawing/2014/main" id="{2EC9412D-38CF-44CA-AB58-109946B99B33}"/>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a:extLst>
              <a:ext uri="{FF2B5EF4-FFF2-40B4-BE49-F238E27FC236}">
                <a16:creationId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FF462AE5-A6F0-4C34-907D-1D343CF21471}"/>
              </a:ext>
            </a:extLst>
          </p:cNvPr>
          <p:cNvSpPr>
            <a:spLocks noGrp="1"/>
          </p:cNvSpPr>
          <p:nvPr>
            <p:ph type="sldNum" sz="quarter" idx="12"/>
          </p:nvPr>
        </p:nvSpPr>
        <p:spPr/>
        <p:txBody>
          <a:bodyPr/>
          <a:lstStyle>
            <a:lvl1pPr>
              <a:defRPr/>
            </a:lvl1pPr>
          </a:lstStyle>
          <a:p>
            <a:fld id="{4C2AD343-42BE-4C0D-8C43-9BE1CB1E29F7}" type="slidenum">
              <a:rPr lang="tr-TR" altLang="tr-TR" smtClean="0"/>
              <a:pPr/>
              <a:t>‹#›</a:t>
            </a:fld>
            <a:endParaRPr lang="tr-TR" altLang="tr-TR"/>
          </a:p>
        </p:txBody>
      </p:sp>
    </p:spTree>
    <p:extLst>
      <p:ext uri="{BB962C8B-B14F-4D97-AF65-F5344CB8AC3E}">
        <p14:creationId xmlns:p14="http://schemas.microsoft.com/office/powerpoint/2010/main" val="17518262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88F26E1D-B5D5-467D-A732-7F9CA8F46E2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id="{9212BA58-6D5E-45A1-8BB2-B58B764336DF}"/>
              </a:ext>
            </a:extLst>
          </p:cNvPr>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smtClean="0"/>
              <a:pPr/>
              <a:t>‹#›</a:t>
            </a:fld>
            <a:endParaRPr lang="tr-TR" altLang="tr-TR"/>
          </a:p>
        </p:txBody>
      </p:sp>
      <p:pic>
        <p:nvPicPr>
          <p:cNvPr id="8" name="Picture 4" descr="sunu">
            <a:extLst>
              <a:ext uri="{FF2B5EF4-FFF2-40B4-BE49-F238E27FC236}">
                <a16:creationId xmlns:a16="http://schemas.microsoft.com/office/drawing/2014/main"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79617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5C8FEA4F-139E-4BFA-9857-260A0F744E7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id="{F60D4DFA-8B07-484B-89F1-D97C917C1B9D}"/>
              </a:ext>
            </a:extLst>
          </p:cNvPr>
          <p:cNvSpPr>
            <a:spLocks noGrp="1"/>
          </p:cNvSpPr>
          <p:nvPr>
            <p:ph type="title" orient="vert"/>
          </p:nvPr>
        </p:nvSpPr>
        <p:spPr>
          <a:xfrm>
            <a:off x="8839200" y="274639"/>
            <a:ext cx="27432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id="{6407E197-D18E-4AAA-98CB-38D89A2A056D}"/>
              </a:ext>
            </a:extLst>
          </p:cNvPr>
          <p:cNvSpPr>
            <a:spLocks noGrp="1"/>
          </p:cNvSpPr>
          <p:nvPr>
            <p:ph type="body" orient="vert" idx="1"/>
          </p:nvPr>
        </p:nvSpPr>
        <p:spPr>
          <a:xfrm>
            <a:off x="609600" y="274639"/>
            <a:ext cx="8026400" cy="5851525"/>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smtClean="0"/>
              <a:pPr/>
              <a:t>‹#›</a:t>
            </a:fld>
            <a:endParaRPr lang="tr-TR" altLang="tr-TR"/>
          </a:p>
        </p:txBody>
      </p:sp>
      <p:pic>
        <p:nvPicPr>
          <p:cNvPr id="8" name="Picture 4" descr="sunu">
            <a:extLst>
              <a:ext uri="{FF2B5EF4-FFF2-40B4-BE49-F238E27FC236}">
                <a16:creationId xmlns:a16="http://schemas.microsoft.com/office/drawing/2014/main"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3438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472F3F7-B9CC-4C99-93C4-E01C35479B12}"/>
              </a:ext>
            </a:extLst>
          </p:cNvPr>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id="{773EF15F-EC6B-4E6E-BC68-97CFA2DF0CD7}"/>
              </a:ext>
            </a:extLst>
          </p:cNvPr>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id="{3D7AB4DE-139B-43F0-B6A7-166B526EC035}"/>
              </a:ext>
            </a:extLst>
          </p:cNvPr>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fld id="{D6ABB351-4532-4E61-972C-52E243731097}" type="datetimeFigureOut">
              <a:rPr lang="tr-TR" smtClean="0"/>
              <a:t>1.10.2020</a:t>
            </a:fld>
            <a:endParaRPr lang="tr-TR"/>
          </a:p>
        </p:txBody>
      </p:sp>
      <p:sp>
        <p:nvSpPr>
          <p:cNvPr id="1029" name="Rectangle 5">
            <a:extLst>
              <a:ext uri="{FF2B5EF4-FFF2-40B4-BE49-F238E27FC236}">
                <a16:creationId xmlns:a16="http://schemas.microsoft.com/office/drawing/2014/main" id="{C1205DE4-E68B-4831-96FC-7B4627FF1355}"/>
              </a:ext>
            </a:extLst>
          </p:cNvPr>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p>
        </p:txBody>
      </p:sp>
      <p:sp>
        <p:nvSpPr>
          <p:cNvPr id="1030" name="Rectangle 6">
            <a:extLst>
              <a:ext uri="{FF2B5EF4-FFF2-40B4-BE49-F238E27FC236}">
                <a16:creationId xmlns:a16="http://schemas.microsoft.com/office/drawing/2014/main" id="{FDB0B5E3-58EB-493C-B893-C9EDC94552FF}"/>
              </a:ext>
            </a:extLst>
          </p:cNvPr>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797D4DA9-8F8F-49AE-8F95-20AF156AFF5E}" type="slidenum">
              <a:rPr lang="tr-TR" smtClean="0"/>
              <a:t>‹#›</a:t>
            </a:fld>
            <a:endParaRPr lang="tr-TR"/>
          </a:p>
        </p:txBody>
      </p:sp>
    </p:spTree>
    <p:extLst>
      <p:ext uri="{BB962C8B-B14F-4D97-AF65-F5344CB8AC3E}">
        <p14:creationId xmlns:p14="http://schemas.microsoft.com/office/powerpoint/2010/main" val="17130393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472F3F7-B9CC-4C99-93C4-E01C35479B12}"/>
              </a:ext>
            </a:extLst>
          </p:cNvPr>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id="{773EF15F-EC6B-4E6E-BC68-97CFA2DF0CD7}"/>
              </a:ext>
            </a:extLst>
          </p:cNvPr>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id="{3D7AB4DE-139B-43F0-B6A7-166B526EC035}"/>
              </a:ext>
            </a:extLst>
          </p:cNvPr>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id="{C1205DE4-E68B-4831-96FC-7B4627FF1355}"/>
              </a:ext>
            </a:extLst>
          </p:cNvPr>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id="{FDB0B5E3-58EB-493C-B893-C9EDC94552FF}"/>
              </a:ext>
            </a:extLst>
          </p:cNvPr>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smtClean="0"/>
              <a:pPr/>
              <a:t>‹#›</a:t>
            </a:fld>
            <a:endParaRPr lang="tr-TR" altLang="tr-TR"/>
          </a:p>
        </p:txBody>
      </p:sp>
    </p:spTree>
    <p:extLst>
      <p:ext uri="{BB962C8B-B14F-4D97-AF65-F5344CB8AC3E}">
        <p14:creationId xmlns:p14="http://schemas.microsoft.com/office/powerpoint/2010/main" val="206927424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2.xml"/><Relationship Id="rId5" Type="http://schemas.openxmlformats.org/officeDocument/2006/relationships/image" Target="../media/image30.jpg"/><Relationship Id="rId4" Type="http://schemas.openxmlformats.org/officeDocument/2006/relationships/image" Target="../media/image29.jpg"/></Relationships>
</file>

<file path=ppt/slides/_rels/slide2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59.jpg"/><Relationship Id="rId1" Type="http://schemas.openxmlformats.org/officeDocument/2006/relationships/slideLayout" Target="../slideLayouts/slideLayout2.xml"/><Relationship Id="rId5" Type="http://schemas.openxmlformats.org/officeDocument/2006/relationships/image" Target="../media/image62.jpg"/><Relationship Id="rId4" Type="http://schemas.openxmlformats.org/officeDocument/2006/relationships/image" Target="../media/image61.jpg"/></Relationships>
</file>

<file path=ppt/slides/_rels/slide54.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69.emf"/><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2" Type="http://schemas.openxmlformats.org/officeDocument/2006/relationships/image" Target="../media/image70.emf"/><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image" Target="../media/image71.emf"/><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image" Target="../media/image72.jp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7012"/>
            <a:ext cx="12191999"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a16="http://schemas.microsoft.com/office/drawing/2014/main" id="{F38C432D-5372-448E-9829-E0F45631D439}"/>
              </a:ext>
            </a:extLst>
          </p:cNvPr>
          <p:cNvSpPr>
            <a:spLocks noGrp="1" noChangeArrowheads="1"/>
          </p:cNvSpPr>
          <p:nvPr>
            <p:ph type="subTitle" idx="1"/>
          </p:nvPr>
        </p:nvSpPr>
        <p:spPr>
          <a:xfrm>
            <a:off x="4572000" y="2564904"/>
            <a:ext cx="6096000" cy="1130796"/>
          </a:xfrm>
        </p:spPr>
        <p:txBody>
          <a:bodyPr/>
          <a:lstStyle/>
          <a:p>
            <a:pPr>
              <a:lnSpc>
                <a:spcPct val="90000"/>
              </a:lnSpc>
            </a:pPr>
            <a:r>
              <a:rPr lang="tr-TR" altLang="tr-TR" sz="3200" b="1" dirty="0"/>
              <a:t>ODYOLOJİ NEDİR?</a:t>
            </a:r>
          </a:p>
        </p:txBody>
      </p:sp>
      <p:sp>
        <p:nvSpPr>
          <p:cNvPr id="6" name="Rectangle 8">
            <a:extLst>
              <a:ext uri="{FF2B5EF4-FFF2-40B4-BE49-F238E27FC236}">
                <a16:creationId xmlns:a16="http://schemas.microsoft.com/office/drawing/2014/main" id="{40919079-B759-42A8-9F3B-9A1143AB97DE}"/>
              </a:ext>
            </a:extLst>
          </p:cNvPr>
          <p:cNvSpPr txBox="1">
            <a:spLocks noChangeArrowheads="1"/>
          </p:cNvSpPr>
          <p:nvPr/>
        </p:nvSpPr>
        <p:spPr bwMode="auto">
          <a:xfrm>
            <a:off x="4419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a:solidFill>
                  <a:srgbClr val="000000"/>
                </a:solidFill>
                <a:latin typeface="Arial"/>
                <a:cs typeface="Arial"/>
              </a:rPr>
              <a:t>SAĞLIK BİLİMLERİ FAKÜLTESİ</a:t>
            </a:r>
          </a:p>
        </p:txBody>
      </p:sp>
      <p:sp>
        <p:nvSpPr>
          <p:cNvPr id="7" name="Rectangle 8">
            <a:extLst>
              <a:ext uri="{FF2B5EF4-FFF2-40B4-BE49-F238E27FC236}">
                <a16:creationId xmlns:a16="http://schemas.microsoft.com/office/drawing/2014/main" id="{FA81E1F3-CB27-487C-8780-092A73586388}"/>
              </a:ext>
            </a:extLst>
          </p:cNvPr>
          <p:cNvSpPr txBox="1">
            <a:spLocks noChangeArrowheads="1"/>
          </p:cNvSpPr>
          <p:nvPr/>
        </p:nvSpPr>
        <p:spPr bwMode="auto">
          <a:xfrm>
            <a:off x="4572000" y="47244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endParaRPr lang="tr-TR" altLang="tr-TR" b="1" i="1" dirty="0">
              <a:solidFill>
                <a:srgbClr val="000000"/>
              </a:solidFill>
              <a:latin typeface="Arial"/>
              <a:cs typeface="Arial"/>
            </a:endParaRPr>
          </a:p>
        </p:txBody>
      </p:sp>
      <p:sp>
        <p:nvSpPr>
          <p:cNvPr id="8" name="Rectangle 8">
            <a:extLst>
              <a:ext uri="{FF2B5EF4-FFF2-40B4-BE49-F238E27FC236}">
                <a16:creationId xmlns:a16="http://schemas.microsoft.com/office/drawing/2014/main" id="{2B89DD1B-66F7-4797-94FB-C51343EB1C18}"/>
              </a:ext>
            </a:extLst>
          </p:cNvPr>
          <p:cNvSpPr txBox="1">
            <a:spLocks noChangeArrowheads="1"/>
          </p:cNvSpPr>
          <p:nvPr/>
        </p:nvSpPr>
        <p:spPr bwMode="auto">
          <a:xfrm>
            <a:off x="4572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a:solidFill>
                  <a:srgbClr val="FFFFFF">
                    <a:lumMod val="50000"/>
                  </a:srgbClr>
                </a:solidFill>
                <a:latin typeface="Arial"/>
                <a:cs typeface="Arial"/>
              </a:rPr>
              <a:t>Dr. </a:t>
            </a:r>
            <a:r>
              <a:rPr lang="tr-TR" altLang="tr-TR" sz="2000" b="1" i="1" dirty="0" err="1">
                <a:solidFill>
                  <a:srgbClr val="FFFFFF">
                    <a:lumMod val="50000"/>
                  </a:srgbClr>
                </a:solidFill>
                <a:latin typeface="Arial"/>
                <a:cs typeface="Arial"/>
              </a:rPr>
              <a:t>Öğr</a:t>
            </a:r>
            <a:r>
              <a:rPr lang="tr-TR" altLang="tr-TR" sz="2000" b="1" i="1" dirty="0">
                <a:solidFill>
                  <a:srgbClr val="FFFFFF">
                    <a:lumMod val="50000"/>
                  </a:srgbClr>
                </a:solidFill>
                <a:latin typeface="Arial"/>
                <a:cs typeface="Arial"/>
              </a:rPr>
              <a:t>. Üyesi Ali Erman KENT</a:t>
            </a:r>
          </a:p>
        </p:txBody>
      </p:sp>
    </p:spTree>
    <p:extLst>
      <p:ext uri="{BB962C8B-B14F-4D97-AF65-F5344CB8AC3E}">
        <p14:creationId xmlns:p14="http://schemas.microsoft.com/office/powerpoint/2010/main" val="36370136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Odyoloji</a:t>
            </a:r>
            <a:endParaRPr lang="tr-TR" dirty="0"/>
          </a:p>
        </p:txBody>
      </p:sp>
      <p:sp>
        <p:nvSpPr>
          <p:cNvPr id="3" name="İçerik Yer Tutucusu 2"/>
          <p:cNvSpPr>
            <a:spLocks noGrp="1"/>
          </p:cNvSpPr>
          <p:nvPr>
            <p:ph idx="1"/>
          </p:nvPr>
        </p:nvSpPr>
        <p:spPr/>
        <p:txBody>
          <a:bodyPr>
            <a:normAutofit/>
          </a:bodyPr>
          <a:lstStyle/>
          <a:p>
            <a:r>
              <a:rPr lang="tr-TR" sz="2000" dirty="0" smtClean="0">
                <a:latin typeface="Times New Roman" panose="02020603050405020304" pitchFamily="18" charset="0"/>
                <a:cs typeface="Times New Roman" panose="02020603050405020304" pitchFamily="18" charset="0"/>
              </a:rPr>
              <a:t>İşitme bilimi </a:t>
            </a:r>
          </a:p>
          <a:p>
            <a:r>
              <a:rPr lang="tr-TR" sz="2000" dirty="0" smtClean="0">
                <a:latin typeface="Times New Roman" panose="02020603050405020304" pitchFamily="18" charset="0"/>
                <a:cs typeface="Times New Roman" panose="02020603050405020304" pitchFamily="18" charset="0"/>
              </a:rPr>
              <a:t>İşitme bilimi olarak tanımladığımız Odyoloji (</a:t>
            </a:r>
            <a:r>
              <a:rPr lang="tr-TR" sz="2000" dirty="0" err="1" smtClean="0">
                <a:latin typeface="Times New Roman" panose="02020603050405020304" pitchFamily="18" charset="0"/>
                <a:cs typeface="Times New Roman" panose="02020603050405020304" pitchFamily="18" charset="0"/>
              </a:rPr>
              <a:t>Audiology</a:t>
            </a:r>
            <a:r>
              <a:rPr lang="tr-TR" sz="2000" dirty="0" smtClean="0">
                <a:latin typeface="Times New Roman" panose="02020603050405020304" pitchFamily="18" charset="0"/>
                <a:cs typeface="Times New Roman" panose="02020603050405020304" pitchFamily="18" charset="0"/>
              </a:rPr>
              <a:t>),  Latince ‘</a:t>
            </a:r>
            <a:r>
              <a:rPr lang="tr-TR" sz="2000" dirty="0" err="1" smtClean="0">
                <a:latin typeface="Times New Roman" panose="02020603050405020304" pitchFamily="18" charset="0"/>
                <a:cs typeface="Times New Roman" panose="02020603050405020304" pitchFamily="18" charset="0"/>
              </a:rPr>
              <a:t>audire</a:t>
            </a:r>
            <a:r>
              <a:rPr lang="tr-TR" sz="2000" dirty="0" smtClean="0">
                <a:latin typeface="Times New Roman" panose="02020603050405020304" pitchFamily="18" charset="0"/>
                <a:cs typeface="Times New Roman" panose="02020603050405020304" pitchFamily="18" charset="0"/>
              </a:rPr>
              <a:t>=duymak’ ve Yunanca ‘</a:t>
            </a:r>
            <a:r>
              <a:rPr lang="tr-TR" sz="2000" dirty="0" err="1" smtClean="0">
                <a:latin typeface="Times New Roman" panose="02020603050405020304" pitchFamily="18" charset="0"/>
                <a:cs typeface="Times New Roman" panose="02020603050405020304" pitchFamily="18" charset="0"/>
              </a:rPr>
              <a:t>loji</a:t>
            </a:r>
            <a:r>
              <a:rPr lang="tr-TR" sz="2000" dirty="0" smtClean="0">
                <a:latin typeface="Times New Roman" panose="02020603050405020304" pitchFamily="18" charset="0"/>
                <a:cs typeface="Times New Roman" panose="02020603050405020304" pitchFamily="18" charset="0"/>
              </a:rPr>
              <a:t>=bilim’ kelimelerinden köken almaktadır </a:t>
            </a:r>
          </a:p>
          <a:p>
            <a:endParaRPr lang="tr-TR" sz="2000" dirty="0" smtClean="0">
              <a:latin typeface="Times New Roman" panose="02020603050405020304" pitchFamily="18" charset="0"/>
              <a:cs typeface="Times New Roman" panose="02020603050405020304" pitchFamily="18" charset="0"/>
            </a:endParaRPr>
          </a:p>
          <a:p>
            <a:r>
              <a:rPr lang="tr-TR" sz="2000" dirty="0" smtClean="0">
                <a:latin typeface="Times New Roman" panose="02020603050405020304" pitchFamily="18" charset="0"/>
                <a:cs typeface="Times New Roman" panose="02020603050405020304" pitchFamily="18" charset="0"/>
              </a:rPr>
              <a:t>Odyoloji terimi ilk olarak 1940 yılında ABD’de hükümet kararı ile profesyonel kullanıma girmiştir, mesleki görev ve yetkileri tanımlanmıştır</a:t>
            </a:r>
            <a:endParaRPr lang="tr-TR" sz="2000" dirty="0">
              <a:latin typeface="Times New Roman" panose="02020603050405020304" pitchFamily="18" charset="0"/>
              <a:cs typeface="Times New Roman" panose="02020603050405020304" pitchFamily="18" charset="0"/>
            </a:endParaRPr>
          </a:p>
        </p:txBody>
      </p:sp>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9523" y="4620264"/>
            <a:ext cx="5163402" cy="1761473"/>
          </a:xfrm>
          <a:prstGeom prst="rect">
            <a:avLst/>
          </a:prstGeom>
        </p:spPr>
      </p:pic>
    </p:spTree>
    <p:extLst>
      <p:ext uri="{BB962C8B-B14F-4D97-AF65-F5344CB8AC3E}">
        <p14:creationId xmlns:p14="http://schemas.microsoft.com/office/powerpoint/2010/main" val="21765607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latin typeface="Times New Roman" panose="02020603050405020304" pitchFamily="18" charset="0"/>
                <a:cs typeface="Times New Roman" panose="02020603050405020304" pitchFamily="18" charset="0"/>
              </a:rPr>
              <a:t>İşitme bilimi hangi organları içerir?</a:t>
            </a:r>
            <a:endParaRPr lang="tr-TR" dirty="0">
              <a:latin typeface="Times New Roman" panose="02020603050405020304" pitchFamily="18" charset="0"/>
              <a:cs typeface="Times New Roman" panose="02020603050405020304" pitchFamily="18" charset="0"/>
            </a:endParaRPr>
          </a:p>
        </p:txBody>
      </p:sp>
      <p:pic>
        <p:nvPicPr>
          <p:cNvPr id="4" name="İçerik Yer Tutucusu 3"/>
          <p:cNvPicPr>
            <a:picLocks noGrp="1" noChangeAspect="1"/>
          </p:cNvPicPr>
          <p:nvPr>
            <p:ph idx="1"/>
          </p:nvPr>
        </p:nvPicPr>
        <p:blipFill>
          <a:blip r:embed="rId2"/>
          <a:stretch>
            <a:fillRect/>
          </a:stretch>
        </p:blipFill>
        <p:spPr>
          <a:xfrm>
            <a:off x="3903407" y="1448828"/>
            <a:ext cx="3883742" cy="4891549"/>
          </a:xfrm>
          <a:prstGeom prst="rect">
            <a:avLst/>
          </a:prstGeom>
        </p:spPr>
      </p:pic>
    </p:spTree>
    <p:extLst>
      <p:ext uri="{BB962C8B-B14F-4D97-AF65-F5344CB8AC3E}">
        <p14:creationId xmlns:p14="http://schemas.microsoft.com/office/powerpoint/2010/main" val="6634613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Odyoloji Biliminin İçeriği</a:t>
            </a:r>
            <a:endParaRPr lang="tr-TR" dirty="0"/>
          </a:p>
        </p:txBody>
      </p:sp>
      <p:sp>
        <p:nvSpPr>
          <p:cNvPr id="3" name="İçerik Yer Tutucusu 2"/>
          <p:cNvSpPr>
            <a:spLocks noGrp="1"/>
          </p:cNvSpPr>
          <p:nvPr>
            <p:ph idx="1"/>
          </p:nvPr>
        </p:nvSpPr>
        <p:spPr/>
        <p:txBody>
          <a:bodyPr/>
          <a:lstStyle/>
          <a:p>
            <a:r>
              <a:rPr lang="tr-TR" sz="2400" dirty="0" smtClean="0">
                <a:latin typeface="Times New Roman" panose="02020603050405020304" pitchFamily="18" charset="0"/>
                <a:cs typeface="Times New Roman" panose="02020603050405020304" pitchFamily="18" charset="0"/>
              </a:rPr>
              <a:t>İşitme  ve değerlendirilmesi</a:t>
            </a:r>
          </a:p>
          <a:p>
            <a:r>
              <a:rPr lang="tr-TR" sz="2400" dirty="0" smtClean="0">
                <a:latin typeface="Times New Roman" panose="02020603050405020304" pitchFamily="18" charset="0"/>
                <a:cs typeface="Times New Roman" panose="02020603050405020304" pitchFamily="18" charset="0"/>
              </a:rPr>
              <a:t>Dil gelişimi</a:t>
            </a:r>
          </a:p>
          <a:p>
            <a:r>
              <a:rPr lang="tr-TR" sz="2400" dirty="0" smtClean="0">
                <a:latin typeface="Times New Roman" panose="02020603050405020304" pitchFamily="18" charset="0"/>
                <a:cs typeface="Times New Roman" panose="02020603050405020304" pitchFamily="18" charset="0"/>
              </a:rPr>
              <a:t>Denge ve değerlendirilmesi</a:t>
            </a:r>
          </a:p>
          <a:p>
            <a:r>
              <a:rPr lang="tr-TR" sz="2400" dirty="0" smtClean="0">
                <a:latin typeface="Times New Roman" panose="02020603050405020304" pitchFamily="18" charset="0"/>
                <a:cs typeface="Times New Roman" panose="02020603050405020304" pitchFamily="18" charset="0"/>
              </a:rPr>
              <a:t>Konuşma algısı</a:t>
            </a:r>
          </a:p>
          <a:p>
            <a:r>
              <a:rPr lang="tr-TR" sz="2400" dirty="0" smtClean="0">
                <a:latin typeface="Times New Roman" panose="02020603050405020304" pitchFamily="18" charset="0"/>
                <a:cs typeface="Times New Roman" panose="02020603050405020304" pitchFamily="18" charset="0"/>
              </a:rPr>
              <a:t>İşitme sağlığı ve işitmenin korunması</a:t>
            </a:r>
          </a:p>
          <a:p>
            <a:r>
              <a:rPr lang="tr-TR" sz="2400" dirty="0" smtClean="0">
                <a:latin typeface="Times New Roman" panose="02020603050405020304" pitchFamily="18" charset="0"/>
                <a:cs typeface="Times New Roman" panose="02020603050405020304" pitchFamily="18" charset="0"/>
              </a:rPr>
              <a:t>Gürültü </a:t>
            </a:r>
          </a:p>
          <a:p>
            <a:endParaRPr lang="tr-TR" dirty="0"/>
          </a:p>
        </p:txBody>
      </p:sp>
    </p:spTree>
    <p:extLst>
      <p:ext uri="{BB962C8B-B14F-4D97-AF65-F5344CB8AC3E}">
        <p14:creationId xmlns:p14="http://schemas.microsoft.com/office/powerpoint/2010/main" val="17531729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Odyolog</a:t>
            </a:r>
            <a:endParaRPr lang="tr-TR" dirty="0"/>
          </a:p>
        </p:txBody>
      </p:sp>
      <p:sp>
        <p:nvSpPr>
          <p:cNvPr id="3" name="İçerik Yer Tutucusu 2"/>
          <p:cNvSpPr>
            <a:spLocks noGrp="1"/>
          </p:cNvSpPr>
          <p:nvPr>
            <p:ph idx="1"/>
          </p:nvPr>
        </p:nvSpPr>
        <p:spPr>
          <a:xfrm>
            <a:off x="1288577" y="1962102"/>
            <a:ext cx="10515600" cy="4351338"/>
          </a:xfrm>
        </p:spPr>
        <p:txBody>
          <a:bodyPr>
            <a:normAutofit/>
          </a:bodyPr>
          <a:lstStyle/>
          <a:p>
            <a:r>
              <a:rPr lang="tr-TR" sz="2000" dirty="0" smtClean="0">
                <a:latin typeface="Times New Roman" panose="02020603050405020304" pitchFamily="18" charset="0"/>
                <a:cs typeface="Times New Roman" panose="02020603050405020304" pitchFamily="18" charset="0"/>
              </a:rPr>
              <a:t>Odyolog, </a:t>
            </a:r>
            <a:r>
              <a:rPr lang="tr-TR" sz="2000" dirty="0" err="1" smtClean="0">
                <a:latin typeface="Times New Roman" panose="02020603050405020304" pitchFamily="18" charset="0"/>
                <a:cs typeface="Times New Roman" panose="02020603050405020304" pitchFamily="18" charset="0"/>
              </a:rPr>
              <a:t>diagnostik</a:t>
            </a:r>
            <a:r>
              <a:rPr lang="tr-TR" sz="2000" dirty="0" smtClean="0">
                <a:latin typeface="Times New Roman" panose="02020603050405020304" pitchFamily="18" charset="0"/>
                <a:cs typeface="Times New Roman" panose="02020603050405020304" pitchFamily="18" charset="0"/>
              </a:rPr>
              <a:t> inceleme, </a:t>
            </a:r>
            <a:r>
              <a:rPr lang="tr-TR" sz="2000" dirty="0" err="1" smtClean="0">
                <a:latin typeface="Times New Roman" panose="02020603050405020304" pitchFamily="18" charset="0"/>
                <a:cs typeface="Times New Roman" panose="02020603050405020304" pitchFamily="18" charset="0"/>
              </a:rPr>
              <a:t>rehabilitatif</a:t>
            </a:r>
            <a:r>
              <a:rPr lang="tr-TR" sz="2000" dirty="0" smtClean="0">
                <a:latin typeface="Times New Roman" panose="02020603050405020304" pitchFamily="18" charset="0"/>
                <a:cs typeface="Times New Roman" panose="02020603050405020304" pitchFamily="18" charset="0"/>
              </a:rPr>
              <a:t> yaklaşım ve işitme ile ilgili araştırmalarda ihtisaslaşmış kişidir</a:t>
            </a:r>
          </a:p>
          <a:p>
            <a:r>
              <a:rPr lang="tr-TR" sz="2000" dirty="0" smtClean="0">
                <a:latin typeface="Times New Roman" panose="02020603050405020304" pitchFamily="18" charset="0"/>
                <a:cs typeface="Times New Roman" panose="02020603050405020304" pitchFamily="18" charset="0"/>
              </a:rPr>
              <a:t>Gerek görülen durumlarda işitme kayıplı hastaya işitme aleti ve diğer </a:t>
            </a:r>
            <a:r>
              <a:rPr lang="tr-TR" sz="2000" dirty="0" err="1" smtClean="0">
                <a:latin typeface="Times New Roman" panose="02020603050405020304" pitchFamily="18" charset="0"/>
                <a:cs typeface="Times New Roman" panose="02020603050405020304" pitchFamily="18" charset="0"/>
              </a:rPr>
              <a:t>amplifikasyon</a:t>
            </a:r>
            <a:r>
              <a:rPr lang="tr-TR" sz="2000" dirty="0" smtClean="0">
                <a:latin typeface="Times New Roman" panose="02020603050405020304" pitchFamily="18" charset="0"/>
                <a:cs typeface="Times New Roman" panose="02020603050405020304" pitchFamily="18" charset="0"/>
              </a:rPr>
              <a:t> modelleri içerisinde en uygununu seçer </a:t>
            </a:r>
          </a:p>
          <a:p>
            <a:r>
              <a:rPr lang="tr-TR" sz="2000" dirty="0" smtClean="0">
                <a:latin typeface="Times New Roman" panose="02020603050405020304" pitchFamily="18" charset="0"/>
                <a:cs typeface="Times New Roman" panose="02020603050405020304" pitchFamily="18" charset="0"/>
              </a:rPr>
              <a:t>Cihazın hastaya adaptasyonundan birinci sorumlu kişi </a:t>
            </a:r>
          </a:p>
          <a:p>
            <a:r>
              <a:rPr lang="tr-TR" sz="2000" dirty="0" err="1" smtClean="0">
                <a:latin typeface="Times New Roman" panose="02020603050405020304" pitchFamily="18" charset="0"/>
                <a:cs typeface="Times New Roman" panose="02020603050405020304" pitchFamily="18" charset="0"/>
              </a:rPr>
              <a:t>Odyometrik</a:t>
            </a:r>
            <a:r>
              <a:rPr lang="tr-TR" sz="2000" dirty="0" smtClean="0">
                <a:latin typeface="Times New Roman" panose="02020603050405020304" pitchFamily="18" charset="0"/>
                <a:cs typeface="Times New Roman" panose="02020603050405020304" pitchFamily="18" charset="0"/>
              </a:rPr>
              <a:t> neticeleri eğitim, medikal, sosyal ve davranım bilgisi gibi diğer tanısal testlerle koordine eder </a:t>
            </a:r>
          </a:p>
          <a:p>
            <a:r>
              <a:rPr lang="tr-TR" sz="2000" dirty="0" smtClean="0">
                <a:latin typeface="Times New Roman" panose="02020603050405020304" pitchFamily="18" charset="0"/>
                <a:cs typeface="Times New Roman" panose="02020603050405020304" pitchFamily="18" charset="0"/>
              </a:rPr>
              <a:t>Hastanın tüm davranım şeklini inceleyerek geliştirilmiş özel testler kullanarak organik ve organik olmayan bozukluklar arasında ayrım yapar</a:t>
            </a:r>
            <a:endParaRPr lang="tr-T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051903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Yer Tutucusu 7"/>
          <p:cNvPicPr>
            <a:picLocks noGrp="1" noChangeAspect="1"/>
          </p:cNvPicPr>
          <p:nvPr>
            <p:ph type="pic" idx="1"/>
          </p:nvPr>
        </p:nvPicPr>
        <p:blipFill>
          <a:blip r:embed="rId2">
            <a:extLst>
              <a:ext uri="{28A0092B-C50C-407E-A947-70E740481C1C}">
                <a14:useLocalDpi xmlns:a14="http://schemas.microsoft.com/office/drawing/2010/main" val="0"/>
              </a:ext>
            </a:extLst>
          </a:blip>
          <a:srcRect l="6931" r="6931"/>
          <a:stretch>
            <a:fillRect/>
          </a:stretch>
        </p:blipFill>
        <p:spPr>
          <a:xfrm>
            <a:off x="8814126" y="1856095"/>
            <a:ext cx="2773274" cy="2189802"/>
          </a:xfrm>
        </p:spPr>
      </p:pic>
      <p:sp>
        <p:nvSpPr>
          <p:cNvPr id="3" name="İçerik Yer Tutucusu 2"/>
          <p:cNvSpPr>
            <a:spLocks noGrp="1"/>
          </p:cNvSpPr>
          <p:nvPr>
            <p:ph type="body" sz="half" idx="2"/>
          </p:nvPr>
        </p:nvSpPr>
        <p:spPr>
          <a:xfrm>
            <a:off x="839788" y="941696"/>
            <a:ext cx="7157800" cy="4927292"/>
          </a:xfrm>
        </p:spPr>
        <p:txBody>
          <a:bodyPr>
            <a:normAutofit/>
          </a:bodyPr>
          <a:lstStyle/>
          <a:p>
            <a:r>
              <a:rPr lang="tr-TR" sz="2000" dirty="0" smtClean="0">
                <a:latin typeface="Times New Roman" panose="02020603050405020304" pitchFamily="18" charset="0"/>
                <a:cs typeface="Times New Roman" panose="02020603050405020304" pitchFamily="18" charset="0"/>
              </a:rPr>
              <a:t>Danışma, rehberlik, işitsel </a:t>
            </a:r>
            <a:r>
              <a:rPr lang="tr-TR" sz="2000" dirty="0" err="1" smtClean="0">
                <a:latin typeface="Times New Roman" panose="02020603050405020304" pitchFamily="18" charset="0"/>
                <a:cs typeface="Times New Roman" panose="02020603050405020304" pitchFamily="18" charset="0"/>
              </a:rPr>
              <a:t>eğitimve</a:t>
            </a:r>
            <a:r>
              <a:rPr lang="tr-TR" sz="2000" dirty="0" smtClean="0">
                <a:latin typeface="Times New Roman" panose="02020603050405020304" pitchFamily="18" charset="0"/>
                <a:cs typeface="Times New Roman" panose="02020603050405020304" pitchFamily="18" charset="0"/>
              </a:rPr>
              <a:t> konuşmanın korunmasını içeren </a:t>
            </a:r>
            <a:r>
              <a:rPr lang="tr-TR" sz="2000" dirty="0" err="1" smtClean="0">
                <a:latin typeface="Times New Roman" panose="02020603050405020304" pitchFamily="18" charset="0"/>
                <a:cs typeface="Times New Roman" panose="02020603050405020304" pitchFamily="18" charset="0"/>
              </a:rPr>
              <a:t>rehabilitatif</a:t>
            </a:r>
            <a:r>
              <a:rPr lang="tr-TR" sz="2000" dirty="0" smtClean="0">
                <a:latin typeface="Times New Roman" panose="02020603050405020304" pitchFamily="18" charset="0"/>
                <a:cs typeface="Times New Roman" panose="02020603050405020304" pitchFamily="18" charset="0"/>
              </a:rPr>
              <a:t> programları planlar, yönetir, yürütür ve yer alır. </a:t>
            </a:r>
          </a:p>
          <a:p>
            <a:r>
              <a:rPr lang="tr-TR" sz="2000" dirty="0" smtClean="0">
                <a:latin typeface="Times New Roman" panose="02020603050405020304" pitchFamily="18" charset="0"/>
                <a:cs typeface="Times New Roman" panose="02020603050405020304" pitchFamily="18" charset="0"/>
              </a:rPr>
              <a:t>İşitme sisteminin fizyolojisi, patolojisi, biyofiziği ve </a:t>
            </a:r>
            <a:r>
              <a:rPr lang="tr-TR" sz="2000" dirty="0" err="1" smtClean="0">
                <a:latin typeface="Times New Roman" panose="02020603050405020304" pitchFamily="18" charset="0"/>
                <a:cs typeface="Times New Roman" panose="02020603050405020304" pitchFamily="18" charset="0"/>
              </a:rPr>
              <a:t>psikofiziği</a:t>
            </a:r>
            <a:r>
              <a:rPr lang="tr-TR" sz="2000" dirty="0" smtClean="0">
                <a:latin typeface="Times New Roman" panose="02020603050405020304" pitchFamily="18" charset="0"/>
                <a:cs typeface="Times New Roman" panose="02020603050405020304" pitchFamily="18" charset="0"/>
              </a:rPr>
              <a:t> ile ilgili araştırmalar yapabilir. </a:t>
            </a:r>
          </a:p>
          <a:p>
            <a:r>
              <a:rPr lang="tr-TR" sz="2000" dirty="0" smtClean="0">
                <a:latin typeface="Times New Roman" panose="02020603050405020304" pitchFamily="18" charset="0"/>
                <a:cs typeface="Times New Roman" panose="02020603050405020304" pitchFamily="18" charset="0"/>
              </a:rPr>
              <a:t>Klinik veya araştırma yöntemleri ve aletleri düzenleyebilir veya geliştirebilir. </a:t>
            </a:r>
          </a:p>
          <a:p>
            <a:r>
              <a:rPr lang="tr-TR" sz="2000" dirty="0" smtClean="0">
                <a:latin typeface="Times New Roman" panose="02020603050405020304" pitchFamily="18" charset="0"/>
                <a:cs typeface="Times New Roman" panose="02020603050405020304" pitchFamily="18" charset="0"/>
              </a:rPr>
              <a:t>Eğitim, tıp ve diğer meslek gruplarına </a:t>
            </a:r>
            <a:r>
              <a:rPr lang="tr-TR" sz="2000" dirty="0" err="1" smtClean="0">
                <a:latin typeface="Times New Roman" panose="02020603050405020304" pitchFamily="18" charset="0"/>
                <a:cs typeface="Times New Roman" panose="02020603050405020304" pitchFamily="18" charset="0"/>
              </a:rPr>
              <a:t>konsültan</a:t>
            </a:r>
            <a:r>
              <a:rPr lang="tr-TR" sz="2000" dirty="0" smtClean="0">
                <a:latin typeface="Times New Roman" panose="02020603050405020304" pitchFamily="18" charset="0"/>
                <a:cs typeface="Times New Roman" panose="02020603050405020304" pitchFamily="18" charset="0"/>
              </a:rPr>
              <a:t> olarak katılabilir. </a:t>
            </a:r>
          </a:p>
          <a:p>
            <a:r>
              <a:rPr lang="tr-TR" sz="2000" dirty="0" smtClean="0">
                <a:latin typeface="Times New Roman" panose="02020603050405020304" pitchFamily="18" charset="0"/>
                <a:cs typeface="Times New Roman" panose="02020603050405020304" pitchFamily="18" charset="0"/>
              </a:rPr>
              <a:t>Odyoloji bilimini ve sanatını öğretebilir ve bilimsel projeleri yönetir.  </a:t>
            </a:r>
          </a:p>
          <a:p>
            <a:r>
              <a:rPr lang="tr-TR" sz="2000" dirty="0" smtClean="0">
                <a:latin typeface="Times New Roman" panose="02020603050405020304" pitchFamily="18" charset="0"/>
                <a:cs typeface="Times New Roman" panose="02020603050405020304" pitchFamily="18" charset="0"/>
              </a:rPr>
              <a:t>Endüstriyel </a:t>
            </a:r>
            <a:r>
              <a:rPr lang="tr-TR" sz="2000" dirty="0" err="1" smtClean="0">
                <a:latin typeface="Times New Roman" panose="02020603050405020304" pitchFamily="18" charset="0"/>
                <a:cs typeface="Times New Roman" panose="02020603050405020304" pitchFamily="18" charset="0"/>
              </a:rPr>
              <a:t>odyoloji</a:t>
            </a:r>
            <a:r>
              <a:rPr lang="tr-TR" sz="2000" dirty="0" smtClean="0">
                <a:latin typeface="Times New Roman" panose="02020603050405020304" pitchFamily="18" charset="0"/>
                <a:cs typeface="Times New Roman" panose="02020603050405020304" pitchFamily="18" charset="0"/>
              </a:rPr>
              <a:t>, </a:t>
            </a:r>
            <a:r>
              <a:rPr lang="tr-TR" sz="2000" dirty="0" err="1" smtClean="0">
                <a:latin typeface="Times New Roman" panose="02020603050405020304" pitchFamily="18" charset="0"/>
                <a:cs typeface="Times New Roman" panose="02020603050405020304" pitchFamily="18" charset="0"/>
              </a:rPr>
              <a:t>geriatrik</a:t>
            </a:r>
            <a:r>
              <a:rPr lang="tr-TR" sz="2000" dirty="0" smtClean="0">
                <a:latin typeface="Times New Roman" panose="02020603050405020304" pitchFamily="18" charset="0"/>
                <a:cs typeface="Times New Roman" panose="02020603050405020304" pitchFamily="18" charset="0"/>
              </a:rPr>
              <a:t> </a:t>
            </a:r>
            <a:r>
              <a:rPr lang="tr-TR" sz="2000" dirty="0" err="1" smtClean="0">
                <a:latin typeface="Times New Roman" panose="02020603050405020304" pitchFamily="18" charset="0"/>
                <a:cs typeface="Times New Roman" panose="02020603050405020304" pitchFamily="18" charset="0"/>
              </a:rPr>
              <a:t>odyoloji</a:t>
            </a:r>
            <a:r>
              <a:rPr lang="tr-TR" sz="2000" dirty="0" smtClean="0">
                <a:latin typeface="Times New Roman" panose="02020603050405020304" pitchFamily="18" charset="0"/>
                <a:cs typeface="Times New Roman" panose="02020603050405020304" pitchFamily="18" charset="0"/>
              </a:rPr>
              <a:t>, pediatrik </a:t>
            </a:r>
            <a:r>
              <a:rPr lang="tr-TR" sz="2000" dirty="0" err="1" smtClean="0">
                <a:latin typeface="Times New Roman" panose="02020603050405020304" pitchFamily="18" charset="0"/>
                <a:cs typeface="Times New Roman" panose="02020603050405020304" pitchFamily="18" charset="0"/>
              </a:rPr>
              <a:t>odyoloji</a:t>
            </a:r>
            <a:r>
              <a:rPr lang="tr-TR" sz="2000" dirty="0" smtClean="0">
                <a:latin typeface="Times New Roman" panose="02020603050405020304" pitchFamily="18" charset="0"/>
                <a:cs typeface="Times New Roman" panose="02020603050405020304" pitchFamily="18" charset="0"/>
              </a:rPr>
              <a:t> ve araştırma </a:t>
            </a:r>
            <a:r>
              <a:rPr lang="tr-TR" sz="2000" dirty="0" err="1" smtClean="0">
                <a:latin typeface="Times New Roman" panose="02020603050405020304" pitchFamily="18" charset="0"/>
                <a:cs typeface="Times New Roman" panose="02020603050405020304" pitchFamily="18" charset="0"/>
              </a:rPr>
              <a:t>odyolojisi</a:t>
            </a:r>
            <a:r>
              <a:rPr lang="tr-TR" sz="2000" dirty="0" smtClean="0">
                <a:latin typeface="Times New Roman" panose="02020603050405020304" pitchFamily="18" charset="0"/>
                <a:cs typeface="Times New Roman" panose="02020603050405020304" pitchFamily="18" charset="0"/>
              </a:rPr>
              <a:t> alanlarında uzmanlaşabilir.”</a:t>
            </a:r>
          </a:p>
          <a:p>
            <a:endParaRPr lang="tr-TR" dirty="0"/>
          </a:p>
        </p:txBody>
      </p:sp>
    </p:spTree>
    <p:extLst>
      <p:ext uri="{BB962C8B-B14F-4D97-AF65-F5344CB8AC3E}">
        <p14:creationId xmlns:p14="http://schemas.microsoft.com/office/powerpoint/2010/main" val="19220608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Odyometrist</a:t>
            </a:r>
            <a:endParaRPr lang="tr-TR" dirty="0"/>
          </a:p>
        </p:txBody>
      </p:sp>
      <p:sp>
        <p:nvSpPr>
          <p:cNvPr id="3" name="İçerik Yer Tutucusu 2"/>
          <p:cNvSpPr>
            <a:spLocks noGrp="1"/>
          </p:cNvSpPr>
          <p:nvPr>
            <p:ph idx="1"/>
          </p:nvPr>
        </p:nvSpPr>
        <p:spPr/>
        <p:txBody>
          <a:bodyPr>
            <a:normAutofit/>
          </a:bodyPr>
          <a:lstStyle/>
          <a:p>
            <a:endParaRPr lang="tr-TR" sz="2000" dirty="0" smtClean="0">
              <a:latin typeface="Times New Roman" panose="02020603050405020304" pitchFamily="18" charset="0"/>
              <a:cs typeface="Times New Roman" panose="02020603050405020304" pitchFamily="18" charset="0"/>
            </a:endParaRPr>
          </a:p>
          <a:p>
            <a:r>
              <a:rPr lang="tr-TR" sz="2000" dirty="0" smtClean="0">
                <a:latin typeface="Times New Roman" panose="02020603050405020304" pitchFamily="18" charset="0"/>
                <a:cs typeface="Times New Roman" panose="02020603050405020304" pitchFamily="18" charset="0"/>
              </a:rPr>
              <a:t>Ülkemizde lisans, yüksek lisans ve doktora düzeyinde Odyoloji eğitiminin yanı sıra, çeşitli üniversitelerin Sağlık Hizmetleri Meslek </a:t>
            </a:r>
            <a:r>
              <a:rPr lang="tr-TR" sz="2000" dirty="0" err="1" smtClean="0">
                <a:latin typeface="Times New Roman" panose="02020603050405020304" pitchFamily="18" charset="0"/>
                <a:cs typeface="Times New Roman" panose="02020603050405020304" pitchFamily="18" charset="0"/>
              </a:rPr>
              <a:t>Yüksekokulları’nın</a:t>
            </a:r>
            <a:r>
              <a:rPr lang="tr-TR" sz="2000" dirty="0" smtClean="0">
                <a:latin typeface="Times New Roman" panose="02020603050405020304" pitchFamily="18" charset="0"/>
                <a:cs typeface="Times New Roman" panose="02020603050405020304" pitchFamily="18" charset="0"/>
              </a:rPr>
              <a:t> </a:t>
            </a:r>
            <a:r>
              <a:rPr lang="tr-TR" sz="2000" dirty="0" err="1" smtClean="0">
                <a:latin typeface="Times New Roman" panose="02020603050405020304" pitchFamily="18" charset="0"/>
                <a:cs typeface="Times New Roman" panose="02020603050405020304" pitchFamily="18" charset="0"/>
              </a:rPr>
              <a:t>Odyometri</a:t>
            </a:r>
            <a:r>
              <a:rPr lang="tr-TR" sz="2000" dirty="0" smtClean="0">
                <a:latin typeface="Times New Roman" panose="02020603050405020304" pitchFamily="18" charset="0"/>
                <a:cs typeface="Times New Roman" panose="02020603050405020304" pitchFamily="18" charset="0"/>
              </a:rPr>
              <a:t> Programlarında eğitim faaliyetleri sürdürülmektedir. </a:t>
            </a:r>
          </a:p>
          <a:p>
            <a:endParaRPr lang="tr-TR" sz="2000" dirty="0" smtClean="0">
              <a:latin typeface="Times New Roman" panose="02020603050405020304" pitchFamily="18" charset="0"/>
              <a:cs typeface="Times New Roman" panose="02020603050405020304" pitchFamily="18" charset="0"/>
            </a:endParaRPr>
          </a:p>
          <a:p>
            <a:r>
              <a:rPr lang="tr-TR" sz="2000" dirty="0" err="1" smtClean="0">
                <a:latin typeface="Times New Roman" panose="02020603050405020304" pitchFamily="18" charset="0"/>
                <a:cs typeface="Times New Roman" panose="02020603050405020304" pitchFamily="18" charset="0"/>
              </a:rPr>
              <a:t>Odyometri</a:t>
            </a:r>
            <a:r>
              <a:rPr lang="tr-TR" sz="2000" dirty="0" smtClean="0">
                <a:latin typeface="Times New Roman" panose="02020603050405020304" pitchFamily="18" charset="0"/>
                <a:cs typeface="Times New Roman" panose="02020603050405020304" pitchFamily="18" charset="0"/>
              </a:rPr>
              <a:t> programının esas  amacı, işitme ve işitme kayıplarının ölçülerek değerlendirilmesi alanında çalışma yapabilecek yüksekokul düzeyinde eğitim görmüş sağlık teknikeri yetiştirmektir. </a:t>
            </a:r>
            <a:endParaRPr lang="tr-T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818183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sz="2000" dirty="0" smtClean="0">
                <a:latin typeface="Times New Roman" panose="02020603050405020304" pitchFamily="18" charset="0"/>
                <a:cs typeface="Times New Roman" panose="02020603050405020304" pitchFamily="18" charset="0"/>
              </a:rPr>
              <a:t>Bilimsel yayınlarda ‘ Odyoloji’ (</a:t>
            </a:r>
            <a:r>
              <a:rPr lang="tr-TR" sz="2000" dirty="0" err="1" smtClean="0">
                <a:latin typeface="Times New Roman" panose="02020603050405020304" pitchFamily="18" charset="0"/>
                <a:cs typeface="Times New Roman" panose="02020603050405020304" pitchFamily="18" charset="0"/>
              </a:rPr>
              <a:t>Audiology</a:t>
            </a:r>
            <a:r>
              <a:rPr lang="tr-TR" sz="2000" dirty="0" smtClean="0">
                <a:latin typeface="Times New Roman" panose="02020603050405020304" pitchFamily="18" charset="0"/>
                <a:cs typeface="Times New Roman" panose="02020603050405020304" pitchFamily="18" charset="0"/>
              </a:rPr>
              <a:t>) ve ‘ Odyolog’ (</a:t>
            </a:r>
            <a:r>
              <a:rPr lang="tr-TR" sz="2000" dirty="0" err="1" smtClean="0">
                <a:latin typeface="Times New Roman" panose="02020603050405020304" pitchFamily="18" charset="0"/>
                <a:cs typeface="Times New Roman" panose="02020603050405020304" pitchFamily="18" charset="0"/>
              </a:rPr>
              <a:t>Audiologist</a:t>
            </a:r>
            <a:r>
              <a:rPr lang="tr-TR" sz="2000" dirty="0" smtClean="0">
                <a:latin typeface="Times New Roman" panose="02020603050405020304" pitchFamily="18" charset="0"/>
                <a:cs typeface="Times New Roman" panose="02020603050405020304" pitchFamily="18" charset="0"/>
              </a:rPr>
              <a:t>) terimlerinin kullanımı 1946 yılına dayanmaktadır. </a:t>
            </a:r>
          </a:p>
          <a:p>
            <a:endParaRPr lang="tr-TR" sz="2000" dirty="0" smtClean="0">
              <a:latin typeface="Times New Roman" panose="02020603050405020304" pitchFamily="18" charset="0"/>
              <a:cs typeface="Times New Roman" panose="02020603050405020304" pitchFamily="18" charset="0"/>
            </a:endParaRPr>
          </a:p>
          <a:p>
            <a:r>
              <a:rPr lang="tr-TR" sz="2000" dirty="0" err="1" smtClean="0">
                <a:latin typeface="Times New Roman" panose="02020603050405020304" pitchFamily="18" charset="0"/>
                <a:cs typeface="Times New Roman" panose="02020603050405020304" pitchFamily="18" charset="0"/>
              </a:rPr>
              <a:t>Odyologlar</a:t>
            </a:r>
            <a:r>
              <a:rPr lang="tr-TR" sz="2000" dirty="0" smtClean="0">
                <a:latin typeface="Times New Roman" panose="02020603050405020304" pitchFamily="18" charset="0"/>
                <a:cs typeface="Times New Roman" panose="02020603050405020304" pitchFamily="18" charset="0"/>
              </a:rPr>
              <a:t> için ilk üniversite kursu, 1946 yılında </a:t>
            </a:r>
            <a:r>
              <a:rPr lang="tr-TR" sz="2000" dirty="0" err="1" smtClean="0">
                <a:latin typeface="Times New Roman" panose="02020603050405020304" pitchFamily="18" charset="0"/>
                <a:cs typeface="Times New Roman" panose="02020603050405020304" pitchFamily="18" charset="0"/>
              </a:rPr>
              <a:t>Carhart</a:t>
            </a:r>
            <a:r>
              <a:rPr lang="tr-TR" sz="2000" dirty="0" smtClean="0">
                <a:latin typeface="Times New Roman" panose="02020603050405020304" pitchFamily="18" charset="0"/>
                <a:cs typeface="Times New Roman" panose="02020603050405020304" pitchFamily="18" charset="0"/>
              </a:rPr>
              <a:t> tarafından Amerika Birleşik Devletleri Northwestern Üniversitesi’nde önerilirken, </a:t>
            </a:r>
          </a:p>
          <a:p>
            <a:endParaRPr lang="tr-TR" sz="2000" dirty="0" smtClean="0">
              <a:latin typeface="Times New Roman" panose="02020603050405020304" pitchFamily="18" charset="0"/>
              <a:cs typeface="Times New Roman" panose="02020603050405020304" pitchFamily="18" charset="0"/>
            </a:endParaRPr>
          </a:p>
          <a:p>
            <a:r>
              <a:rPr lang="tr-TR" sz="2000" dirty="0" smtClean="0">
                <a:latin typeface="Times New Roman" panose="02020603050405020304" pitchFamily="18" charset="0"/>
                <a:cs typeface="Times New Roman" panose="02020603050405020304" pitchFamily="18" charset="0"/>
              </a:rPr>
              <a:t>İkinci Dünya Savaşı gazilerinde gelişen işitme kayıplarının etkisi ile Odyoloji bilimi dünyada adını duyurmaya başlamıştır</a:t>
            </a:r>
            <a:endParaRPr lang="tr-T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361879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sz="2000" dirty="0" smtClean="0">
                <a:latin typeface="Times New Roman" panose="02020603050405020304" pitchFamily="18" charset="0"/>
                <a:cs typeface="Times New Roman" panose="02020603050405020304" pitchFamily="18" charset="0"/>
              </a:rPr>
              <a:t>Odyoloji biliminin tarihçesine bakıldığında ilk odyometrelerin 1920 yılında </a:t>
            </a:r>
            <a:r>
              <a:rPr lang="tr-TR" sz="2000" dirty="0" err="1" smtClean="0">
                <a:latin typeface="Times New Roman" panose="02020603050405020304" pitchFamily="18" charset="0"/>
                <a:cs typeface="Times New Roman" panose="02020603050405020304" pitchFamily="18" charset="0"/>
              </a:rPr>
              <a:t>Schwartz</a:t>
            </a:r>
            <a:r>
              <a:rPr lang="tr-TR" sz="2000" dirty="0" smtClean="0">
                <a:latin typeface="Times New Roman" panose="02020603050405020304" pitchFamily="18" charset="0"/>
                <a:cs typeface="Times New Roman" panose="02020603050405020304" pitchFamily="18" charset="0"/>
              </a:rPr>
              <a:t>, 1926 yılında </a:t>
            </a:r>
            <a:r>
              <a:rPr lang="tr-TR" sz="2000" dirty="0" err="1" smtClean="0">
                <a:latin typeface="Times New Roman" panose="02020603050405020304" pitchFamily="18" charset="0"/>
                <a:cs typeface="Times New Roman" panose="02020603050405020304" pitchFamily="18" charset="0"/>
              </a:rPr>
              <a:t>Fletcher</a:t>
            </a:r>
            <a:r>
              <a:rPr lang="tr-TR" sz="2000" dirty="0" smtClean="0">
                <a:latin typeface="Times New Roman" panose="02020603050405020304" pitchFamily="18" charset="0"/>
                <a:cs typeface="Times New Roman" panose="02020603050405020304" pitchFamily="18" charset="0"/>
              </a:rPr>
              <a:t> tarafından geliştirildiği, ilk modern odyometrenin 1937 yılında kullanıma geçtiği ve ilk otomatik odyometrenin ise 1947 yılında </a:t>
            </a:r>
            <a:r>
              <a:rPr lang="tr-TR" sz="2000" dirty="0" err="1" smtClean="0">
                <a:latin typeface="Times New Roman" panose="02020603050405020304" pitchFamily="18" charset="0"/>
                <a:cs typeface="Times New Roman" panose="02020603050405020304" pitchFamily="18" charset="0"/>
              </a:rPr>
              <a:t>Bekesy</a:t>
            </a:r>
            <a:r>
              <a:rPr lang="tr-TR" sz="2000" dirty="0" smtClean="0">
                <a:latin typeface="Times New Roman" panose="02020603050405020304" pitchFamily="18" charset="0"/>
                <a:cs typeface="Times New Roman" panose="02020603050405020304" pitchFamily="18" charset="0"/>
              </a:rPr>
              <a:t> tarafından hayata geçirildiği görülmektedir</a:t>
            </a:r>
            <a:endParaRPr lang="tr-TR" sz="2000" dirty="0">
              <a:latin typeface="Times New Roman" panose="02020603050405020304" pitchFamily="18" charset="0"/>
              <a:cs typeface="Times New Roman" panose="02020603050405020304" pitchFamily="18" charset="0"/>
            </a:endParaRP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4238" y="2996040"/>
            <a:ext cx="3964106" cy="2867971"/>
          </a:xfrm>
          <a:prstGeom prst="rect">
            <a:avLst/>
          </a:prstGeo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9955" y="3523684"/>
            <a:ext cx="2200275" cy="2076450"/>
          </a:xfrm>
          <a:prstGeom prst="rect">
            <a:avLst/>
          </a:prstGeom>
        </p:spPr>
      </p:pic>
    </p:spTree>
    <p:extLst>
      <p:ext uri="{BB962C8B-B14F-4D97-AF65-F5344CB8AC3E}">
        <p14:creationId xmlns:p14="http://schemas.microsoft.com/office/powerpoint/2010/main" val="23828565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sz="2000" dirty="0" smtClean="0">
                <a:latin typeface="Times New Roman" panose="02020603050405020304" pitchFamily="18" charset="0"/>
                <a:cs typeface="Times New Roman" panose="02020603050405020304" pitchFamily="18" charset="0"/>
              </a:rPr>
              <a:t>İşitme hassasiyetini ölçmek için tasarlanan odyometreler, normal işiten bireyler üzerinde yapılan çalışmalara dayalı olarak ulusal ve uluslar arası standartlara göre düzenlenmiştir. </a:t>
            </a:r>
          </a:p>
          <a:p>
            <a:r>
              <a:rPr lang="tr-TR" sz="2000" dirty="0" smtClean="0">
                <a:latin typeface="Times New Roman" panose="02020603050405020304" pitchFamily="18" charset="0"/>
                <a:cs typeface="Times New Roman" panose="02020603050405020304" pitchFamily="18" charset="0"/>
              </a:rPr>
              <a:t>Bu standartlar, 1951 yılında </a:t>
            </a:r>
            <a:r>
              <a:rPr lang="tr-TR" sz="2000" dirty="0" err="1" smtClean="0">
                <a:latin typeface="Times New Roman" panose="02020603050405020304" pitchFamily="18" charset="0"/>
                <a:cs typeface="Times New Roman" panose="02020603050405020304" pitchFamily="18" charset="0"/>
              </a:rPr>
              <a:t>American</a:t>
            </a:r>
            <a:r>
              <a:rPr lang="tr-TR" sz="2000" dirty="0" smtClean="0">
                <a:latin typeface="Times New Roman" panose="02020603050405020304" pitchFamily="18" charset="0"/>
                <a:cs typeface="Times New Roman" panose="02020603050405020304" pitchFamily="18" charset="0"/>
              </a:rPr>
              <a:t> </a:t>
            </a:r>
            <a:r>
              <a:rPr lang="tr-TR" sz="2000" dirty="0" err="1" smtClean="0">
                <a:latin typeface="Times New Roman" panose="02020603050405020304" pitchFamily="18" charset="0"/>
                <a:cs typeface="Times New Roman" panose="02020603050405020304" pitchFamily="18" charset="0"/>
              </a:rPr>
              <a:t>Standards</a:t>
            </a:r>
            <a:r>
              <a:rPr lang="tr-TR" sz="2000" dirty="0" smtClean="0">
                <a:latin typeface="Times New Roman" panose="02020603050405020304" pitchFamily="18" charset="0"/>
                <a:cs typeface="Times New Roman" panose="02020603050405020304" pitchFamily="18" charset="0"/>
              </a:rPr>
              <a:t> </a:t>
            </a:r>
            <a:r>
              <a:rPr lang="tr-TR" sz="2000" dirty="0" err="1" smtClean="0">
                <a:latin typeface="Times New Roman" panose="02020603050405020304" pitchFamily="18" charset="0"/>
                <a:cs typeface="Times New Roman" panose="02020603050405020304" pitchFamily="18" charset="0"/>
              </a:rPr>
              <a:t>Association</a:t>
            </a:r>
            <a:r>
              <a:rPr lang="tr-TR" sz="2000" dirty="0" smtClean="0">
                <a:latin typeface="Times New Roman" panose="02020603050405020304" pitchFamily="18" charset="0"/>
                <a:cs typeface="Times New Roman" panose="02020603050405020304" pitchFamily="18" charset="0"/>
              </a:rPr>
              <a:t> (ASA), 1964 yılında geliştirilen  International </a:t>
            </a:r>
            <a:r>
              <a:rPr lang="tr-TR" sz="2000" dirty="0" err="1" smtClean="0">
                <a:latin typeface="Times New Roman" panose="02020603050405020304" pitchFamily="18" charset="0"/>
                <a:cs typeface="Times New Roman" panose="02020603050405020304" pitchFamily="18" charset="0"/>
              </a:rPr>
              <a:t>Standardization</a:t>
            </a:r>
            <a:r>
              <a:rPr lang="tr-TR" sz="2000" dirty="0" smtClean="0">
                <a:latin typeface="Times New Roman" panose="02020603050405020304" pitchFamily="18" charset="0"/>
                <a:cs typeface="Times New Roman" panose="02020603050405020304" pitchFamily="18" charset="0"/>
              </a:rPr>
              <a:t> </a:t>
            </a:r>
            <a:r>
              <a:rPr lang="tr-TR" sz="2000" dirty="0" err="1" smtClean="0">
                <a:latin typeface="Times New Roman" panose="02020603050405020304" pitchFamily="18" charset="0"/>
                <a:cs typeface="Times New Roman" panose="02020603050405020304" pitchFamily="18" charset="0"/>
              </a:rPr>
              <a:t>Organization</a:t>
            </a:r>
            <a:r>
              <a:rPr lang="tr-TR" sz="2000" dirty="0" smtClean="0">
                <a:latin typeface="Times New Roman" panose="02020603050405020304" pitchFamily="18" charset="0"/>
                <a:cs typeface="Times New Roman" panose="02020603050405020304" pitchFamily="18" charset="0"/>
              </a:rPr>
              <a:t> (ISO) ve 1969 yılında geliştirilen ve günümüzde hala geçerliliğini koruyan </a:t>
            </a:r>
            <a:r>
              <a:rPr lang="tr-TR" sz="2000" dirty="0" err="1" smtClean="0">
                <a:latin typeface="Times New Roman" panose="02020603050405020304" pitchFamily="18" charset="0"/>
                <a:cs typeface="Times New Roman" panose="02020603050405020304" pitchFamily="18" charset="0"/>
              </a:rPr>
              <a:t>American</a:t>
            </a:r>
            <a:r>
              <a:rPr lang="tr-TR" sz="2000" dirty="0" smtClean="0">
                <a:latin typeface="Times New Roman" panose="02020603050405020304" pitchFamily="18" charset="0"/>
                <a:cs typeface="Times New Roman" panose="02020603050405020304" pitchFamily="18" charset="0"/>
              </a:rPr>
              <a:t> </a:t>
            </a:r>
            <a:r>
              <a:rPr lang="tr-TR" sz="2000" dirty="0" err="1" smtClean="0">
                <a:latin typeface="Times New Roman" panose="02020603050405020304" pitchFamily="18" charset="0"/>
                <a:cs typeface="Times New Roman" panose="02020603050405020304" pitchFamily="18" charset="0"/>
              </a:rPr>
              <a:t>National</a:t>
            </a:r>
            <a:r>
              <a:rPr lang="tr-TR" sz="2000" dirty="0" smtClean="0">
                <a:latin typeface="Times New Roman" panose="02020603050405020304" pitchFamily="18" charset="0"/>
                <a:cs typeface="Times New Roman" panose="02020603050405020304" pitchFamily="18" charset="0"/>
              </a:rPr>
              <a:t> </a:t>
            </a:r>
            <a:r>
              <a:rPr lang="tr-TR" sz="2000" dirty="0" err="1" smtClean="0">
                <a:latin typeface="Times New Roman" panose="02020603050405020304" pitchFamily="18" charset="0"/>
                <a:cs typeface="Times New Roman" panose="02020603050405020304" pitchFamily="18" charset="0"/>
              </a:rPr>
              <a:t>Standarts</a:t>
            </a:r>
            <a:r>
              <a:rPr lang="tr-TR" sz="2000" dirty="0" smtClean="0">
                <a:latin typeface="Times New Roman" panose="02020603050405020304" pitchFamily="18" charset="0"/>
                <a:cs typeface="Times New Roman" panose="02020603050405020304" pitchFamily="18" charset="0"/>
              </a:rPr>
              <a:t>  </a:t>
            </a:r>
            <a:r>
              <a:rPr lang="tr-TR" sz="2000" dirty="0" err="1" smtClean="0">
                <a:latin typeface="Times New Roman" panose="02020603050405020304" pitchFamily="18" charset="0"/>
                <a:cs typeface="Times New Roman" panose="02020603050405020304" pitchFamily="18" charset="0"/>
              </a:rPr>
              <a:t>Institute</a:t>
            </a:r>
            <a:r>
              <a:rPr lang="tr-TR" sz="2000" dirty="0" smtClean="0">
                <a:latin typeface="Times New Roman" panose="02020603050405020304" pitchFamily="18" charset="0"/>
                <a:cs typeface="Times New Roman" panose="02020603050405020304" pitchFamily="18" charset="0"/>
              </a:rPr>
              <a:t> (ANSI) olarak bilinmektedir. </a:t>
            </a:r>
            <a:endParaRPr lang="tr-TR" sz="2000" dirty="0">
              <a:latin typeface="Times New Roman" panose="02020603050405020304" pitchFamily="18" charset="0"/>
              <a:cs typeface="Times New Roman" panose="02020603050405020304" pitchFamily="18" charset="0"/>
            </a:endParaRP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3539445"/>
            <a:ext cx="3516076" cy="2339788"/>
          </a:xfrm>
          <a:prstGeom prst="rect">
            <a:avLst/>
          </a:prstGeom>
        </p:spPr>
      </p:pic>
    </p:spTree>
    <p:extLst>
      <p:ext uri="{BB962C8B-B14F-4D97-AF65-F5344CB8AC3E}">
        <p14:creationId xmlns:p14="http://schemas.microsoft.com/office/powerpoint/2010/main" val="32104983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sz="2000" dirty="0" smtClean="0">
                <a:latin typeface="Times New Roman" panose="02020603050405020304" pitchFamily="18" charset="0"/>
                <a:cs typeface="Times New Roman" panose="02020603050405020304" pitchFamily="18" charset="0"/>
              </a:rPr>
              <a:t>Bireylerde işitmenin değerlendirilmesinde işitme eşiklerinin ölçümünün yanında konuşma testleri de kullanılmaktadır. </a:t>
            </a:r>
          </a:p>
          <a:p>
            <a:r>
              <a:rPr lang="tr-TR" sz="2000" dirty="0" smtClean="0">
                <a:latin typeface="Times New Roman" panose="02020603050405020304" pitchFamily="18" charset="0"/>
                <a:cs typeface="Times New Roman" panose="02020603050405020304" pitchFamily="18" charset="0"/>
              </a:rPr>
              <a:t>İlk konuşma </a:t>
            </a:r>
            <a:r>
              <a:rPr lang="tr-TR" sz="2000" dirty="0" err="1" smtClean="0">
                <a:latin typeface="Times New Roman" panose="02020603050405020304" pitchFamily="18" charset="0"/>
                <a:cs typeface="Times New Roman" panose="02020603050405020304" pitchFamily="18" charset="0"/>
              </a:rPr>
              <a:t>odyometrisi</a:t>
            </a:r>
            <a:r>
              <a:rPr lang="tr-TR" sz="2000" dirty="0" smtClean="0">
                <a:latin typeface="Times New Roman" panose="02020603050405020304" pitchFamily="18" charset="0"/>
                <a:cs typeface="Times New Roman" panose="02020603050405020304" pitchFamily="18" charset="0"/>
              </a:rPr>
              <a:t>, 1929 yılında </a:t>
            </a:r>
            <a:r>
              <a:rPr lang="tr-TR" sz="2000" dirty="0" err="1" smtClean="0">
                <a:latin typeface="Times New Roman" panose="02020603050405020304" pitchFamily="18" charset="0"/>
                <a:cs typeface="Times New Roman" panose="02020603050405020304" pitchFamily="18" charset="0"/>
              </a:rPr>
              <a:t>Fletcher</a:t>
            </a:r>
            <a:r>
              <a:rPr lang="tr-TR" sz="2000" dirty="0" smtClean="0">
                <a:latin typeface="Times New Roman" panose="02020603050405020304" pitchFamily="18" charset="0"/>
                <a:cs typeface="Times New Roman" panose="02020603050405020304" pitchFamily="18" charset="0"/>
              </a:rPr>
              <a:t> ve </a:t>
            </a:r>
            <a:r>
              <a:rPr lang="tr-TR" sz="2000" dirty="0" err="1" smtClean="0">
                <a:latin typeface="Times New Roman" panose="02020603050405020304" pitchFamily="18" charset="0"/>
                <a:cs typeface="Times New Roman" panose="02020603050405020304" pitchFamily="18" charset="0"/>
              </a:rPr>
              <a:t>Steinberg</a:t>
            </a:r>
            <a:r>
              <a:rPr lang="tr-TR" sz="2000" dirty="0" smtClean="0">
                <a:latin typeface="Times New Roman" panose="02020603050405020304" pitchFamily="18" charset="0"/>
                <a:cs typeface="Times New Roman" panose="02020603050405020304" pitchFamily="18" charset="0"/>
              </a:rPr>
              <a:t> tarafından geliştirilmiştir </a:t>
            </a:r>
            <a:endParaRPr lang="tr-TR" sz="2000" dirty="0">
              <a:latin typeface="Times New Roman" panose="02020603050405020304" pitchFamily="18" charset="0"/>
              <a:cs typeface="Times New Roman" panose="02020603050405020304" pitchFamily="18" charset="0"/>
            </a:endParaRP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84980" y="3567538"/>
            <a:ext cx="4582521" cy="1909384"/>
          </a:xfrm>
          <a:prstGeom prst="rect">
            <a:avLst/>
          </a:prstGeom>
        </p:spPr>
      </p:pic>
    </p:spTree>
    <p:extLst>
      <p:ext uri="{BB962C8B-B14F-4D97-AF65-F5344CB8AC3E}">
        <p14:creationId xmlns:p14="http://schemas.microsoft.com/office/powerpoint/2010/main" val="42091533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sz="2000" dirty="0" smtClean="0">
                <a:latin typeface="Times New Roman" panose="02020603050405020304" pitchFamily="18" charset="0"/>
                <a:cs typeface="Times New Roman" panose="02020603050405020304" pitchFamily="18" charset="0"/>
              </a:rPr>
              <a:t>İşitme kayıplarının tanısı ve diğer patolojilerden ayırt edilebilmesi için objektif ve </a:t>
            </a:r>
            <a:r>
              <a:rPr lang="tr-TR" sz="2000" dirty="0" err="1" smtClean="0">
                <a:latin typeface="Times New Roman" panose="02020603050405020304" pitchFamily="18" charset="0"/>
                <a:cs typeface="Times New Roman" panose="02020603050405020304" pitchFamily="18" charset="0"/>
              </a:rPr>
              <a:t>subjektif</a:t>
            </a:r>
            <a:r>
              <a:rPr lang="tr-TR" sz="2000" dirty="0" smtClean="0">
                <a:latin typeface="Times New Roman" panose="02020603050405020304" pitchFamily="18" charset="0"/>
                <a:cs typeface="Times New Roman" panose="02020603050405020304" pitchFamily="18" charset="0"/>
              </a:rPr>
              <a:t> testlere ihtiyaç duyulmaktadır. </a:t>
            </a:r>
          </a:p>
          <a:p>
            <a:r>
              <a:rPr lang="tr-TR" sz="2000" dirty="0" smtClean="0">
                <a:latin typeface="Times New Roman" panose="02020603050405020304" pitchFamily="18" charset="0"/>
                <a:cs typeface="Times New Roman" panose="02020603050405020304" pitchFamily="18" charset="0"/>
              </a:rPr>
              <a:t>Objektif test yöntemlerinden biri olan ‘ Elektroakustik </a:t>
            </a:r>
            <a:r>
              <a:rPr lang="tr-TR" sz="2000" dirty="0" err="1" smtClean="0">
                <a:latin typeface="Times New Roman" panose="02020603050405020304" pitchFamily="18" charset="0"/>
                <a:cs typeface="Times New Roman" panose="02020603050405020304" pitchFamily="18" charset="0"/>
              </a:rPr>
              <a:t>İmpedansmetre</a:t>
            </a:r>
            <a:r>
              <a:rPr lang="tr-TR" sz="2000" dirty="0" smtClean="0">
                <a:latin typeface="Times New Roman" panose="02020603050405020304" pitchFamily="18" charset="0"/>
                <a:cs typeface="Times New Roman" panose="02020603050405020304" pitchFamily="18" charset="0"/>
              </a:rPr>
              <a:t>’ ilk olarak 1946 yılında orta kulak patolojilerinde kullanılmakla birlikte, 1970’li yıllardan sonra kliniklerde daha gelişmiş ve düzenli olarak kullanılmaya başlanmıştır.</a:t>
            </a:r>
            <a:endParaRPr lang="tr-TR" sz="2000" dirty="0">
              <a:latin typeface="Times New Roman" panose="02020603050405020304" pitchFamily="18" charset="0"/>
              <a:cs typeface="Times New Roman" panose="02020603050405020304" pitchFamily="18" charset="0"/>
            </a:endParaRP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2383" y="4286036"/>
            <a:ext cx="3390900" cy="1343025"/>
          </a:xfrm>
          <a:prstGeom prst="rect">
            <a:avLst/>
          </a:prstGeo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99935" y="4033623"/>
            <a:ext cx="2466975" cy="1847850"/>
          </a:xfrm>
          <a:prstGeom prst="rect">
            <a:avLst/>
          </a:prstGeom>
        </p:spPr>
      </p:pic>
    </p:spTree>
    <p:extLst>
      <p:ext uri="{BB962C8B-B14F-4D97-AF65-F5344CB8AC3E}">
        <p14:creationId xmlns:p14="http://schemas.microsoft.com/office/powerpoint/2010/main" val="15248120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sz="2000" dirty="0" smtClean="0">
                <a:latin typeface="Times New Roman" panose="02020603050405020304" pitchFamily="18" charset="0"/>
                <a:cs typeface="Times New Roman" panose="02020603050405020304" pitchFamily="18" charset="0"/>
              </a:rPr>
              <a:t>Bununla birlikte orta </a:t>
            </a:r>
            <a:r>
              <a:rPr lang="tr-TR" sz="2000" dirty="0" err="1" smtClean="0">
                <a:latin typeface="Times New Roman" panose="02020603050405020304" pitchFamily="18" charset="0"/>
                <a:cs typeface="Times New Roman" panose="02020603050405020304" pitchFamily="18" charset="0"/>
              </a:rPr>
              <a:t>latanslar</a:t>
            </a:r>
            <a:r>
              <a:rPr lang="tr-TR" sz="2000" dirty="0" smtClean="0">
                <a:latin typeface="Times New Roman" panose="02020603050405020304" pitchFamily="18" charset="0"/>
                <a:cs typeface="Times New Roman" panose="02020603050405020304" pitchFamily="18" charset="0"/>
              </a:rPr>
              <a:t> ile ilgili bilgiler ilk defa 1969 yılında </a:t>
            </a:r>
            <a:r>
              <a:rPr lang="tr-TR" sz="2000" dirty="0" err="1" smtClean="0">
                <a:latin typeface="Times New Roman" panose="02020603050405020304" pitchFamily="18" charset="0"/>
                <a:cs typeface="Times New Roman" panose="02020603050405020304" pitchFamily="18" charset="0"/>
              </a:rPr>
              <a:t>Mendel</a:t>
            </a:r>
            <a:r>
              <a:rPr lang="tr-TR" sz="2000" dirty="0" smtClean="0">
                <a:latin typeface="Times New Roman" panose="02020603050405020304" pitchFamily="18" charset="0"/>
                <a:cs typeface="Times New Roman" panose="02020603050405020304" pitchFamily="18" charset="0"/>
              </a:rPr>
              <a:t> ve </a:t>
            </a:r>
            <a:r>
              <a:rPr lang="tr-TR" sz="2000" dirty="0" err="1" smtClean="0">
                <a:latin typeface="Times New Roman" panose="02020603050405020304" pitchFamily="18" charset="0"/>
                <a:cs typeface="Times New Roman" panose="02020603050405020304" pitchFamily="18" charset="0"/>
              </a:rPr>
              <a:t>Goldstein</a:t>
            </a:r>
            <a:r>
              <a:rPr lang="tr-TR" sz="2000" dirty="0" smtClean="0">
                <a:latin typeface="Times New Roman" panose="02020603050405020304" pitchFamily="18" charset="0"/>
                <a:cs typeface="Times New Roman" panose="02020603050405020304" pitchFamily="18" charset="0"/>
              </a:rPr>
              <a:t> tarafından ortaya atılırken, </a:t>
            </a:r>
            <a:r>
              <a:rPr lang="tr-TR" sz="2000" dirty="0" err="1" smtClean="0">
                <a:latin typeface="Times New Roman" panose="02020603050405020304" pitchFamily="18" charset="0"/>
                <a:cs typeface="Times New Roman" panose="02020603050405020304" pitchFamily="18" charset="0"/>
              </a:rPr>
              <a:t>Jewett</a:t>
            </a:r>
            <a:r>
              <a:rPr lang="tr-TR" sz="2000" dirty="0" smtClean="0">
                <a:latin typeface="Times New Roman" panose="02020603050405020304" pitchFamily="18" charset="0"/>
                <a:cs typeface="Times New Roman" panose="02020603050405020304" pitchFamily="18" charset="0"/>
              </a:rPr>
              <a:t>, objektif test yöntemlerinden biri olan  İşitsel Uyarılmış Cevap </a:t>
            </a:r>
            <a:r>
              <a:rPr lang="tr-TR" sz="2000" dirty="0" err="1" smtClean="0">
                <a:latin typeface="Times New Roman" panose="02020603050405020304" pitchFamily="18" charset="0"/>
                <a:cs typeface="Times New Roman" panose="02020603050405020304" pitchFamily="18" charset="0"/>
              </a:rPr>
              <a:t>Odyometrisi</a:t>
            </a:r>
            <a:r>
              <a:rPr lang="tr-TR" sz="2000" dirty="0" smtClean="0">
                <a:latin typeface="Times New Roman" panose="02020603050405020304" pitchFamily="18" charset="0"/>
                <a:cs typeface="Times New Roman" panose="02020603050405020304" pitchFamily="18" charset="0"/>
              </a:rPr>
              <a:t> ile 1970 yılında ilk kez hayvanlardan cevap alındığını açıklamıştır. </a:t>
            </a:r>
            <a:endParaRPr lang="tr-TR" sz="2000" dirty="0">
              <a:latin typeface="Times New Roman" panose="02020603050405020304" pitchFamily="18" charset="0"/>
              <a:cs typeface="Times New Roman" panose="02020603050405020304" pitchFamily="18" charset="0"/>
            </a:endParaRP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5005" y="3429000"/>
            <a:ext cx="4571646" cy="2616767"/>
          </a:xfrm>
          <a:prstGeom prst="rect">
            <a:avLst/>
          </a:prstGeo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7188" y="3568737"/>
            <a:ext cx="3831232" cy="2098959"/>
          </a:xfrm>
          <a:prstGeom prst="rect">
            <a:avLst/>
          </a:prstGeom>
        </p:spPr>
      </p:pic>
    </p:spTree>
    <p:extLst>
      <p:ext uri="{BB962C8B-B14F-4D97-AF65-F5344CB8AC3E}">
        <p14:creationId xmlns:p14="http://schemas.microsoft.com/office/powerpoint/2010/main" val="11294310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sz="2000" dirty="0" smtClean="0">
                <a:latin typeface="Times New Roman" panose="02020603050405020304" pitchFamily="18" charset="0"/>
                <a:cs typeface="Times New Roman" panose="02020603050405020304" pitchFamily="18" charset="0"/>
              </a:rPr>
              <a:t>Yine aynı yıl James </a:t>
            </a:r>
            <a:r>
              <a:rPr lang="tr-TR" sz="2000" dirty="0" err="1" smtClean="0">
                <a:latin typeface="Times New Roman" panose="02020603050405020304" pitchFamily="18" charset="0"/>
                <a:cs typeface="Times New Roman" panose="02020603050405020304" pitchFamily="18" charset="0"/>
              </a:rPr>
              <a:t>Jerger</a:t>
            </a:r>
            <a:r>
              <a:rPr lang="tr-TR" sz="2000" dirty="0" smtClean="0">
                <a:latin typeface="Times New Roman" panose="02020603050405020304" pitchFamily="18" charset="0"/>
                <a:cs typeface="Times New Roman" panose="02020603050405020304" pitchFamily="18" charset="0"/>
              </a:rPr>
              <a:t>, </a:t>
            </a:r>
            <a:r>
              <a:rPr lang="tr-TR" sz="2000" dirty="0" err="1" smtClean="0">
                <a:latin typeface="Times New Roman" panose="02020603050405020304" pitchFamily="18" charset="0"/>
                <a:cs typeface="Times New Roman" panose="02020603050405020304" pitchFamily="18" charset="0"/>
              </a:rPr>
              <a:t>Timpanogram</a:t>
            </a:r>
            <a:r>
              <a:rPr lang="tr-TR" sz="2000" dirty="0" smtClean="0">
                <a:latin typeface="Times New Roman" panose="02020603050405020304" pitchFamily="18" charset="0"/>
                <a:cs typeface="Times New Roman" panose="02020603050405020304" pitchFamily="18" charset="0"/>
              </a:rPr>
              <a:t> tiplerini tanımlamış (A,B,C)</a:t>
            </a: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1760" y="2945847"/>
            <a:ext cx="4488479" cy="2668408"/>
          </a:xfrm>
          <a:prstGeom prst="rect">
            <a:avLst/>
          </a:prstGeom>
        </p:spPr>
      </p:pic>
    </p:spTree>
    <p:extLst>
      <p:ext uri="{BB962C8B-B14F-4D97-AF65-F5344CB8AC3E}">
        <p14:creationId xmlns:p14="http://schemas.microsoft.com/office/powerpoint/2010/main" val="10227533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sz="2400" dirty="0">
                <a:latin typeface="Times New Roman" panose="02020603050405020304" pitchFamily="18" charset="0"/>
                <a:cs typeface="Times New Roman" panose="02020603050405020304" pitchFamily="18" charset="0"/>
              </a:rPr>
              <a:t> </a:t>
            </a:r>
            <a:r>
              <a:rPr lang="tr-TR" sz="2000" dirty="0">
                <a:latin typeface="Times New Roman" panose="02020603050405020304" pitchFamily="18" charset="0"/>
                <a:cs typeface="Times New Roman" panose="02020603050405020304" pitchFamily="18" charset="0"/>
              </a:rPr>
              <a:t>Ertesi yıl (1971) </a:t>
            </a:r>
            <a:r>
              <a:rPr lang="tr-TR" sz="2000" dirty="0" err="1">
                <a:latin typeface="Times New Roman" panose="02020603050405020304" pitchFamily="18" charset="0"/>
                <a:cs typeface="Times New Roman" panose="02020603050405020304" pitchFamily="18" charset="0"/>
              </a:rPr>
              <a:t>Portmann</a:t>
            </a:r>
            <a:r>
              <a:rPr lang="tr-TR" sz="2000" dirty="0">
                <a:latin typeface="Times New Roman" panose="02020603050405020304" pitchFamily="18" charset="0"/>
                <a:cs typeface="Times New Roman" panose="02020603050405020304" pitchFamily="18" charset="0"/>
              </a:rPr>
              <a:t> ve </a:t>
            </a:r>
            <a:r>
              <a:rPr lang="tr-TR" sz="2000" dirty="0" err="1">
                <a:latin typeface="Times New Roman" panose="02020603050405020304" pitchFamily="18" charset="0"/>
                <a:cs typeface="Times New Roman" panose="02020603050405020304" pitchFamily="18" charset="0"/>
              </a:rPr>
              <a:t>Arran</a:t>
            </a:r>
            <a:r>
              <a:rPr lang="tr-TR" sz="2000" dirty="0">
                <a:latin typeface="Times New Roman" panose="02020603050405020304" pitchFamily="18" charset="0"/>
                <a:cs typeface="Times New Roman" panose="02020603050405020304" pitchFamily="18" charset="0"/>
              </a:rPr>
              <a:t> ilk kez  </a:t>
            </a:r>
            <a:r>
              <a:rPr lang="tr-TR" sz="2000" dirty="0" err="1">
                <a:latin typeface="Times New Roman" panose="02020603050405020304" pitchFamily="18" charset="0"/>
                <a:cs typeface="Times New Roman" panose="02020603050405020304" pitchFamily="18" charset="0"/>
              </a:rPr>
              <a:t>Transtimpanik</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elektrokokleografi’yi</a:t>
            </a:r>
            <a:r>
              <a:rPr lang="tr-TR" sz="2000" dirty="0">
                <a:latin typeface="Times New Roman" panose="02020603050405020304" pitchFamily="18" charset="0"/>
                <a:cs typeface="Times New Roman" panose="02020603050405020304" pitchFamily="18" charset="0"/>
              </a:rPr>
              <a:t> kullanmışlardır. </a:t>
            </a:r>
          </a:p>
          <a:p>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41180" y="2607264"/>
            <a:ext cx="3367547" cy="3173914"/>
          </a:xfrm>
          <a:prstGeom prst="rect">
            <a:avLst/>
          </a:prstGeo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2208577"/>
            <a:ext cx="4417966" cy="3309210"/>
          </a:xfrm>
          <a:prstGeom prst="rect">
            <a:avLst/>
          </a:prstGeom>
        </p:spPr>
      </p:pic>
    </p:spTree>
    <p:extLst>
      <p:ext uri="{BB962C8B-B14F-4D97-AF65-F5344CB8AC3E}">
        <p14:creationId xmlns:p14="http://schemas.microsoft.com/office/powerpoint/2010/main" val="15391334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sz="2000" dirty="0">
                <a:latin typeface="Times New Roman" panose="02020603050405020304" pitchFamily="18" charset="0"/>
                <a:cs typeface="Times New Roman" panose="02020603050405020304" pitchFamily="18" charset="0"/>
              </a:rPr>
              <a:t>1978 yılında </a:t>
            </a:r>
            <a:r>
              <a:rPr lang="tr-TR" sz="2000" dirty="0" err="1">
                <a:latin typeface="Times New Roman" panose="02020603050405020304" pitchFamily="18" charset="0"/>
                <a:cs typeface="Times New Roman" panose="02020603050405020304" pitchFamily="18" charset="0"/>
              </a:rPr>
              <a:t>Kemp</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koklea</a:t>
            </a:r>
            <a:r>
              <a:rPr lang="tr-TR" sz="2000" dirty="0">
                <a:latin typeface="Times New Roman" panose="02020603050405020304" pitchFamily="18" charset="0"/>
                <a:cs typeface="Times New Roman" panose="02020603050405020304" pitchFamily="18" charset="0"/>
              </a:rPr>
              <a:t> tarafından üretilen seslerin özel </a:t>
            </a:r>
            <a:r>
              <a:rPr lang="tr-TR" sz="2000" dirty="0" err="1">
                <a:latin typeface="Times New Roman" panose="02020603050405020304" pitchFamily="18" charset="0"/>
                <a:cs typeface="Times New Roman" panose="02020603050405020304" pitchFamily="18" charset="0"/>
              </a:rPr>
              <a:t>metodlar</a:t>
            </a:r>
            <a:r>
              <a:rPr lang="tr-TR" sz="2000" dirty="0">
                <a:latin typeface="Times New Roman" panose="02020603050405020304" pitchFamily="18" charset="0"/>
                <a:cs typeface="Times New Roman" panose="02020603050405020304" pitchFamily="18" charset="0"/>
              </a:rPr>
              <a:t> kullanılarak kulak kanalından kayıt edilebileceğini belirtmiştir. </a:t>
            </a:r>
          </a:p>
          <a:p>
            <a:r>
              <a:rPr lang="tr-TR" sz="2000" dirty="0" smtClean="0">
                <a:latin typeface="Times New Roman" panose="02020603050405020304" pitchFamily="18" charset="0"/>
                <a:cs typeface="Times New Roman" panose="02020603050405020304" pitchFamily="18" charset="0"/>
              </a:rPr>
              <a:t>Oto akustik </a:t>
            </a:r>
            <a:r>
              <a:rPr lang="tr-TR" sz="2000" dirty="0">
                <a:latin typeface="Times New Roman" panose="02020603050405020304" pitchFamily="18" charset="0"/>
                <a:cs typeface="Times New Roman" panose="02020603050405020304" pitchFamily="18" charset="0"/>
              </a:rPr>
              <a:t>Emisyon adı verilen bu ölçüm, bugün hala işitme kayıplarının objektif tanısında yaygın olarak kullanılmaktadır </a:t>
            </a:r>
          </a:p>
          <a:p>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81748" y="3167856"/>
            <a:ext cx="3119391" cy="1895463"/>
          </a:xfrm>
          <a:prstGeom prst="rect">
            <a:avLst/>
          </a:prstGeo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20651" y="3402699"/>
            <a:ext cx="3491017" cy="1906279"/>
          </a:xfrm>
          <a:prstGeom prst="rect">
            <a:avLst/>
          </a:prstGeom>
        </p:spPr>
      </p:pic>
      <p:pic>
        <p:nvPicPr>
          <p:cNvPr id="6" name="Resim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5827" y="3863182"/>
            <a:ext cx="2457450" cy="1857375"/>
          </a:xfrm>
          <a:prstGeom prst="rect">
            <a:avLst/>
          </a:prstGeom>
        </p:spPr>
      </p:pic>
    </p:spTree>
    <p:extLst>
      <p:ext uri="{BB962C8B-B14F-4D97-AF65-F5344CB8AC3E}">
        <p14:creationId xmlns:p14="http://schemas.microsoft.com/office/powerpoint/2010/main" val="34599456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sz="2000" dirty="0" smtClean="0">
                <a:latin typeface="Times New Roman" panose="02020603050405020304" pitchFamily="18" charset="0"/>
                <a:cs typeface="Times New Roman" panose="02020603050405020304" pitchFamily="18" charset="0"/>
              </a:rPr>
              <a:t>İşitme kaybının erken tanısı özellikle bebek ve küçük çocuklarda konuşma ve dil gelişimi bakımından oldukça önemlidir. </a:t>
            </a:r>
          </a:p>
          <a:p>
            <a:endParaRPr lang="tr-TR" sz="2000" dirty="0" smtClean="0">
              <a:latin typeface="Times New Roman" panose="02020603050405020304" pitchFamily="18" charset="0"/>
              <a:cs typeface="Times New Roman" panose="02020603050405020304" pitchFamily="18" charset="0"/>
            </a:endParaRPr>
          </a:p>
          <a:p>
            <a:r>
              <a:rPr lang="tr-TR" sz="2000" dirty="0" smtClean="0">
                <a:latin typeface="Times New Roman" panose="02020603050405020304" pitchFamily="18" charset="0"/>
                <a:cs typeface="Times New Roman" panose="02020603050405020304" pitchFamily="18" charset="0"/>
              </a:rPr>
              <a:t>Günümüzde,  ülkemizde ve dünyada işitme kayıpları, işitme taraması programları ile erken dönemde tanılanabilmektedir. </a:t>
            </a:r>
          </a:p>
          <a:p>
            <a:endParaRPr lang="tr-TR" sz="2000" dirty="0" smtClean="0">
              <a:latin typeface="Times New Roman" panose="02020603050405020304" pitchFamily="18" charset="0"/>
              <a:cs typeface="Times New Roman" panose="02020603050405020304" pitchFamily="18" charset="0"/>
            </a:endParaRPr>
          </a:p>
          <a:p>
            <a:r>
              <a:rPr lang="tr-TR" sz="2000" dirty="0" smtClean="0">
                <a:latin typeface="Times New Roman" panose="02020603050405020304" pitchFamily="18" charset="0"/>
                <a:cs typeface="Times New Roman" panose="02020603050405020304" pitchFamily="18" charset="0"/>
              </a:rPr>
              <a:t>1927 yılından bu yana Amerika Birleşik Devletleri’nde işitme taraması, halk okullarında okul çağındaki çocuklara uygulanırken, işitme bozukluğunun erken tanısının dil gelişimine katkıda bulunacağının anlaşılmasından sonra, taramanın 2-5 yaşlar arasında yapılmasına ilişkin girişimler başlamıştır </a:t>
            </a:r>
            <a:endParaRPr lang="tr-T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281707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sz="2000" dirty="0" smtClean="0">
                <a:latin typeface="Times New Roman" panose="02020603050405020304" pitchFamily="18" charset="0"/>
                <a:cs typeface="Times New Roman" panose="02020603050405020304" pitchFamily="18" charset="0"/>
              </a:rPr>
              <a:t>Çocukluk çağı işitme sorunları için </a:t>
            </a:r>
            <a:r>
              <a:rPr lang="tr-TR" sz="2000" dirty="0" err="1" smtClean="0">
                <a:latin typeface="Times New Roman" panose="02020603050405020304" pitchFamily="18" charset="0"/>
                <a:cs typeface="Times New Roman" panose="02020603050405020304" pitchFamily="18" charset="0"/>
              </a:rPr>
              <a:t>otolaringolog</a:t>
            </a:r>
            <a:r>
              <a:rPr lang="tr-TR" sz="2000" dirty="0" smtClean="0">
                <a:latin typeface="Times New Roman" panose="02020603050405020304" pitchFamily="18" charset="0"/>
                <a:cs typeface="Times New Roman" panose="02020603050405020304" pitchFamily="18" charset="0"/>
              </a:rPr>
              <a:t>,  </a:t>
            </a:r>
            <a:r>
              <a:rPr lang="tr-TR" sz="2000" dirty="0" err="1" smtClean="0">
                <a:latin typeface="Times New Roman" panose="02020603050405020304" pitchFamily="18" charset="0"/>
                <a:cs typeface="Times New Roman" panose="02020603050405020304" pitchFamily="18" charset="0"/>
              </a:rPr>
              <a:t>odyolog</a:t>
            </a:r>
            <a:r>
              <a:rPr lang="tr-TR" sz="2000" dirty="0" smtClean="0">
                <a:latin typeface="Times New Roman" panose="02020603050405020304" pitchFamily="18" charset="0"/>
                <a:cs typeface="Times New Roman" panose="02020603050405020304" pitchFamily="18" charset="0"/>
              </a:rPr>
              <a:t>, </a:t>
            </a:r>
            <a:r>
              <a:rPr lang="tr-TR" sz="2000" dirty="0" err="1" smtClean="0">
                <a:latin typeface="Times New Roman" panose="02020603050405020304" pitchFamily="18" charset="0"/>
                <a:cs typeface="Times New Roman" panose="02020603050405020304" pitchFamily="18" charset="0"/>
              </a:rPr>
              <a:t>pediatrist</a:t>
            </a:r>
            <a:r>
              <a:rPr lang="tr-TR" sz="2000" dirty="0" smtClean="0">
                <a:latin typeface="Times New Roman" panose="02020603050405020304" pitchFamily="18" charset="0"/>
                <a:cs typeface="Times New Roman" panose="02020603050405020304" pitchFamily="18" charset="0"/>
              </a:rPr>
              <a:t> ve dil ve konuşma uzmanı tarafından oluşturulan birleşik komite “Joint </a:t>
            </a:r>
            <a:r>
              <a:rPr lang="tr-TR" sz="2000" dirty="0" err="1" smtClean="0">
                <a:latin typeface="Times New Roman" panose="02020603050405020304" pitchFamily="18" charset="0"/>
                <a:cs typeface="Times New Roman" panose="02020603050405020304" pitchFamily="18" charset="0"/>
              </a:rPr>
              <a:t>Committe</a:t>
            </a:r>
            <a:r>
              <a:rPr lang="tr-TR" sz="2000" dirty="0" smtClean="0">
                <a:latin typeface="Times New Roman" panose="02020603050405020304" pitchFamily="18" charset="0"/>
                <a:cs typeface="Times New Roman" panose="02020603050405020304" pitchFamily="18" charset="0"/>
              </a:rPr>
              <a:t> on </a:t>
            </a:r>
            <a:r>
              <a:rPr lang="tr-TR" sz="2000" dirty="0" err="1" smtClean="0">
                <a:latin typeface="Times New Roman" panose="02020603050405020304" pitchFamily="18" charset="0"/>
                <a:cs typeface="Times New Roman" panose="02020603050405020304" pitchFamily="18" charset="0"/>
              </a:rPr>
              <a:t>Infant</a:t>
            </a:r>
            <a:r>
              <a:rPr lang="tr-TR" sz="2000" dirty="0" smtClean="0">
                <a:latin typeface="Times New Roman" panose="02020603050405020304" pitchFamily="18" charset="0"/>
                <a:cs typeface="Times New Roman" panose="02020603050405020304" pitchFamily="18" charset="0"/>
              </a:rPr>
              <a:t> </a:t>
            </a:r>
            <a:r>
              <a:rPr lang="tr-TR" sz="2000" dirty="0" err="1" smtClean="0">
                <a:latin typeface="Times New Roman" panose="02020603050405020304" pitchFamily="18" charset="0"/>
                <a:cs typeface="Times New Roman" panose="02020603050405020304" pitchFamily="18" charset="0"/>
              </a:rPr>
              <a:t>Hearing</a:t>
            </a:r>
            <a:r>
              <a:rPr lang="tr-TR" sz="2000" dirty="0" smtClean="0">
                <a:latin typeface="Times New Roman" panose="02020603050405020304" pitchFamily="18" charset="0"/>
                <a:cs typeface="Times New Roman" panose="02020603050405020304" pitchFamily="18" charset="0"/>
              </a:rPr>
              <a:t> (JCIH)” 1982’de, işitme taramasında yüksek riskli </a:t>
            </a:r>
            <a:r>
              <a:rPr lang="tr-TR" sz="2000" dirty="0" err="1" smtClean="0">
                <a:latin typeface="Times New Roman" panose="02020603050405020304" pitchFamily="18" charset="0"/>
                <a:cs typeface="Times New Roman" panose="02020603050405020304" pitchFamily="18" charset="0"/>
              </a:rPr>
              <a:t>yenidoğanların</a:t>
            </a:r>
            <a:r>
              <a:rPr lang="tr-TR" sz="2000" dirty="0" smtClean="0">
                <a:latin typeface="Times New Roman" panose="02020603050405020304" pitchFamily="18" charset="0"/>
                <a:cs typeface="Times New Roman" panose="02020603050405020304" pitchFamily="18" charset="0"/>
              </a:rPr>
              <a:t> saptanması ve üç aydan önce </a:t>
            </a:r>
            <a:r>
              <a:rPr lang="tr-TR" sz="2000" dirty="0" err="1" smtClean="0">
                <a:latin typeface="Times New Roman" panose="02020603050405020304" pitchFamily="18" charset="0"/>
                <a:cs typeface="Times New Roman" panose="02020603050405020304" pitchFamily="18" charset="0"/>
              </a:rPr>
              <a:t>odyometrik</a:t>
            </a:r>
            <a:r>
              <a:rPr lang="tr-TR" sz="2000" dirty="0" smtClean="0">
                <a:latin typeface="Times New Roman" panose="02020603050405020304" pitchFamily="18" charset="0"/>
                <a:cs typeface="Times New Roman" panose="02020603050405020304" pitchFamily="18" charset="0"/>
              </a:rPr>
              <a:t> taramanın yapılması gerektiğini belirtmiştir </a:t>
            </a:r>
            <a:r>
              <a:rPr lang="tr-TR" sz="1400" dirty="0" smtClean="0">
                <a:latin typeface="Times New Roman" panose="02020603050405020304" pitchFamily="18" charset="0"/>
                <a:cs typeface="Times New Roman" panose="02020603050405020304" pitchFamily="18" charset="0"/>
              </a:rPr>
              <a:t>(Joint </a:t>
            </a:r>
            <a:r>
              <a:rPr lang="tr-TR" sz="1400" dirty="0" err="1" smtClean="0">
                <a:latin typeface="Times New Roman" panose="02020603050405020304" pitchFamily="18" charset="0"/>
                <a:cs typeface="Times New Roman" panose="02020603050405020304" pitchFamily="18" charset="0"/>
              </a:rPr>
              <a:t>Committee</a:t>
            </a:r>
            <a:r>
              <a:rPr lang="tr-TR" sz="1400" dirty="0" smtClean="0">
                <a:latin typeface="Times New Roman" panose="02020603050405020304" pitchFamily="18" charset="0"/>
                <a:cs typeface="Times New Roman" panose="02020603050405020304" pitchFamily="18" charset="0"/>
              </a:rPr>
              <a:t> on </a:t>
            </a:r>
            <a:r>
              <a:rPr lang="tr-TR" sz="1400" dirty="0" err="1" smtClean="0">
                <a:latin typeface="Times New Roman" panose="02020603050405020304" pitchFamily="18" charset="0"/>
                <a:cs typeface="Times New Roman" panose="02020603050405020304" pitchFamily="18" charset="0"/>
              </a:rPr>
              <a:t>Infant</a:t>
            </a:r>
            <a:r>
              <a:rPr lang="tr-TR" sz="1400" dirty="0" smtClean="0">
                <a:latin typeface="Times New Roman" panose="02020603050405020304" pitchFamily="18" charset="0"/>
                <a:cs typeface="Times New Roman" panose="02020603050405020304" pitchFamily="18" charset="0"/>
              </a:rPr>
              <a:t> </a:t>
            </a:r>
            <a:r>
              <a:rPr lang="tr-TR" sz="1400" dirty="0" err="1" smtClean="0">
                <a:latin typeface="Times New Roman" panose="02020603050405020304" pitchFamily="18" charset="0"/>
                <a:cs typeface="Times New Roman" panose="02020603050405020304" pitchFamily="18" charset="0"/>
              </a:rPr>
              <a:t>Hearing</a:t>
            </a:r>
            <a:r>
              <a:rPr lang="tr-TR" sz="1400" dirty="0" smtClean="0">
                <a:latin typeface="Times New Roman" panose="02020603050405020304" pitchFamily="18" charset="0"/>
                <a:cs typeface="Times New Roman" panose="02020603050405020304" pitchFamily="18" charset="0"/>
              </a:rPr>
              <a:t>, 1982). </a:t>
            </a:r>
            <a:endParaRPr lang="tr-TR" sz="1400" dirty="0">
              <a:latin typeface="Times New Roman" panose="02020603050405020304" pitchFamily="18" charset="0"/>
              <a:cs typeface="Times New Roman" panose="02020603050405020304" pitchFamily="18" charset="0"/>
            </a:endParaRP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3622" y="3200997"/>
            <a:ext cx="4504756" cy="2925167"/>
          </a:xfrm>
          <a:prstGeom prst="rect">
            <a:avLst/>
          </a:prstGeom>
        </p:spPr>
      </p:pic>
    </p:spTree>
    <p:extLst>
      <p:ext uri="{BB962C8B-B14F-4D97-AF65-F5344CB8AC3E}">
        <p14:creationId xmlns:p14="http://schemas.microsoft.com/office/powerpoint/2010/main" val="14853365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sz="2000" dirty="0" smtClean="0">
                <a:latin typeface="Times New Roman" panose="02020603050405020304" pitchFamily="18" charset="0"/>
                <a:cs typeface="Times New Roman" panose="02020603050405020304" pitchFamily="18" charset="0"/>
              </a:rPr>
              <a:t>İlk defa 1993’te yaşamın ilk üç ayında </a:t>
            </a:r>
            <a:r>
              <a:rPr lang="tr-TR" sz="2000" dirty="0" err="1" smtClean="0">
                <a:latin typeface="Times New Roman" panose="02020603050405020304" pitchFamily="18" charset="0"/>
                <a:cs typeface="Times New Roman" panose="02020603050405020304" pitchFamily="18" charset="0"/>
              </a:rPr>
              <a:t>yenidoğanların</a:t>
            </a:r>
            <a:r>
              <a:rPr lang="tr-TR" sz="2000" dirty="0" smtClean="0">
                <a:latin typeface="Times New Roman" panose="02020603050405020304" pitchFamily="18" charset="0"/>
                <a:cs typeface="Times New Roman" panose="02020603050405020304" pitchFamily="18" charset="0"/>
              </a:rPr>
              <a:t> işitme taraması ile test edilmesi, iki aşamalı protokole göre </a:t>
            </a:r>
            <a:r>
              <a:rPr lang="tr-TR" sz="2000" dirty="0" err="1" smtClean="0">
                <a:latin typeface="Times New Roman" panose="02020603050405020304" pitchFamily="18" charset="0"/>
                <a:cs typeface="Times New Roman" panose="02020603050405020304" pitchFamily="18" charset="0"/>
              </a:rPr>
              <a:t>Transient</a:t>
            </a:r>
            <a:r>
              <a:rPr lang="tr-TR" sz="2000" dirty="0" smtClean="0">
                <a:latin typeface="Times New Roman" panose="02020603050405020304" pitchFamily="18" charset="0"/>
                <a:cs typeface="Times New Roman" panose="02020603050405020304" pitchFamily="18" charset="0"/>
              </a:rPr>
              <a:t> </a:t>
            </a:r>
            <a:r>
              <a:rPr lang="tr-TR" sz="2000" dirty="0" err="1" smtClean="0">
                <a:latin typeface="Times New Roman" panose="02020603050405020304" pitchFamily="18" charset="0"/>
                <a:cs typeface="Times New Roman" panose="02020603050405020304" pitchFamily="18" charset="0"/>
              </a:rPr>
              <a:t>Evoked</a:t>
            </a:r>
            <a:r>
              <a:rPr lang="tr-TR" sz="2000" dirty="0" smtClean="0">
                <a:latin typeface="Times New Roman" panose="02020603050405020304" pitchFamily="18" charset="0"/>
                <a:cs typeface="Times New Roman" panose="02020603050405020304" pitchFamily="18" charset="0"/>
              </a:rPr>
              <a:t> </a:t>
            </a:r>
            <a:r>
              <a:rPr lang="tr-TR" sz="2000" dirty="0" err="1" smtClean="0">
                <a:latin typeface="Times New Roman" panose="02020603050405020304" pitchFamily="18" charset="0"/>
                <a:cs typeface="Times New Roman" panose="02020603050405020304" pitchFamily="18" charset="0"/>
              </a:rPr>
              <a:t>Otoacoustic</a:t>
            </a:r>
            <a:r>
              <a:rPr lang="tr-TR" sz="2000" dirty="0" smtClean="0">
                <a:latin typeface="Times New Roman" panose="02020603050405020304" pitchFamily="18" charset="0"/>
                <a:cs typeface="Times New Roman" panose="02020603050405020304" pitchFamily="18" charset="0"/>
              </a:rPr>
              <a:t> </a:t>
            </a:r>
            <a:r>
              <a:rPr lang="tr-TR" sz="2000" dirty="0" err="1" smtClean="0">
                <a:latin typeface="Times New Roman" panose="02020603050405020304" pitchFamily="18" charset="0"/>
                <a:cs typeface="Times New Roman" panose="02020603050405020304" pitchFamily="18" charset="0"/>
              </a:rPr>
              <a:t>Emissions</a:t>
            </a:r>
            <a:r>
              <a:rPr lang="tr-TR" sz="2000" dirty="0" smtClean="0">
                <a:latin typeface="Times New Roman" panose="02020603050405020304" pitchFamily="18" charset="0"/>
                <a:cs typeface="Times New Roman" panose="02020603050405020304" pitchFamily="18" charset="0"/>
              </a:rPr>
              <a:t> (TEOAE) ve bu testten geçemeyenlere Auditory </a:t>
            </a:r>
            <a:r>
              <a:rPr lang="tr-TR" sz="2000" dirty="0" err="1" smtClean="0">
                <a:latin typeface="Times New Roman" panose="02020603050405020304" pitchFamily="18" charset="0"/>
                <a:cs typeface="Times New Roman" panose="02020603050405020304" pitchFamily="18" charset="0"/>
              </a:rPr>
              <a:t>Brainstem</a:t>
            </a:r>
            <a:r>
              <a:rPr lang="tr-TR" sz="2000" dirty="0" smtClean="0">
                <a:latin typeface="Times New Roman" panose="02020603050405020304" pitchFamily="18" charset="0"/>
                <a:cs typeface="Times New Roman" panose="02020603050405020304" pitchFamily="18" charset="0"/>
              </a:rPr>
              <a:t> </a:t>
            </a:r>
            <a:r>
              <a:rPr lang="tr-TR" sz="2000" dirty="0" err="1" smtClean="0">
                <a:latin typeface="Times New Roman" panose="02020603050405020304" pitchFamily="18" charset="0"/>
                <a:cs typeface="Times New Roman" panose="02020603050405020304" pitchFamily="18" charset="0"/>
              </a:rPr>
              <a:t>Responses</a:t>
            </a:r>
            <a:r>
              <a:rPr lang="tr-TR" sz="2000" dirty="0" smtClean="0">
                <a:latin typeface="Times New Roman" panose="02020603050405020304" pitchFamily="18" charset="0"/>
                <a:cs typeface="Times New Roman" panose="02020603050405020304" pitchFamily="18" charset="0"/>
              </a:rPr>
              <a:t> (ABR) yapılması önerilmiştir </a:t>
            </a:r>
            <a:r>
              <a:rPr lang="tr-TR" sz="1400" dirty="0" smtClean="0">
                <a:latin typeface="Times New Roman" panose="02020603050405020304" pitchFamily="18" charset="0"/>
                <a:cs typeface="Times New Roman" panose="02020603050405020304" pitchFamily="18" charset="0"/>
              </a:rPr>
              <a:t>(</a:t>
            </a:r>
            <a:r>
              <a:rPr lang="tr-TR" sz="1400" dirty="0" err="1" smtClean="0">
                <a:latin typeface="Times New Roman" panose="02020603050405020304" pitchFamily="18" charset="0"/>
                <a:cs typeface="Times New Roman" panose="02020603050405020304" pitchFamily="18" charset="0"/>
              </a:rPr>
              <a:t>National</a:t>
            </a:r>
            <a:r>
              <a:rPr lang="tr-TR" sz="1400" dirty="0" smtClean="0">
                <a:latin typeface="Times New Roman" panose="02020603050405020304" pitchFamily="18" charset="0"/>
                <a:cs typeface="Times New Roman" panose="02020603050405020304" pitchFamily="18" charset="0"/>
              </a:rPr>
              <a:t> </a:t>
            </a:r>
            <a:r>
              <a:rPr lang="tr-TR" sz="1400" dirty="0" err="1" smtClean="0">
                <a:latin typeface="Times New Roman" panose="02020603050405020304" pitchFamily="18" charset="0"/>
                <a:cs typeface="Times New Roman" panose="02020603050405020304" pitchFamily="18" charset="0"/>
              </a:rPr>
              <a:t>Institutes</a:t>
            </a:r>
            <a:r>
              <a:rPr lang="tr-TR" sz="1400" dirty="0" smtClean="0">
                <a:latin typeface="Times New Roman" panose="02020603050405020304" pitchFamily="18" charset="0"/>
                <a:cs typeface="Times New Roman" panose="02020603050405020304" pitchFamily="18" charset="0"/>
              </a:rPr>
              <a:t> of </a:t>
            </a:r>
            <a:r>
              <a:rPr lang="tr-TR" sz="1400" dirty="0" err="1" smtClean="0">
                <a:latin typeface="Times New Roman" panose="02020603050405020304" pitchFamily="18" charset="0"/>
                <a:cs typeface="Times New Roman" panose="02020603050405020304" pitchFamily="18" charset="0"/>
              </a:rPr>
              <a:t>Health</a:t>
            </a:r>
            <a:r>
              <a:rPr lang="tr-TR" sz="1400" dirty="0" smtClean="0">
                <a:latin typeface="Times New Roman" panose="02020603050405020304" pitchFamily="18" charset="0"/>
                <a:cs typeface="Times New Roman" panose="02020603050405020304" pitchFamily="18" charset="0"/>
              </a:rPr>
              <a:t> </a:t>
            </a:r>
            <a:r>
              <a:rPr lang="tr-TR" sz="1400" dirty="0" err="1" smtClean="0">
                <a:latin typeface="Times New Roman" panose="02020603050405020304" pitchFamily="18" charset="0"/>
                <a:cs typeface="Times New Roman" panose="02020603050405020304" pitchFamily="18" charset="0"/>
              </a:rPr>
              <a:t>Consensus</a:t>
            </a:r>
            <a:r>
              <a:rPr lang="tr-TR" sz="1400" dirty="0" smtClean="0">
                <a:latin typeface="Times New Roman" panose="02020603050405020304" pitchFamily="18" charset="0"/>
                <a:cs typeface="Times New Roman" panose="02020603050405020304" pitchFamily="18" charset="0"/>
              </a:rPr>
              <a:t> Statement, 1993). </a:t>
            </a:r>
            <a:endParaRPr lang="tr-TR" sz="1400" dirty="0">
              <a:latin typeface="Times New Roman" panose="02020603050405020304" pitchFamily="18" charset="0"/>
              <a:cs typeface="Times New Roman" panose="02020603050405020304" pitchFamily="18" charset="0"/>
            </a:endParaRPr>
          </a:p>
        </p:txBody>
      </p:sp>
      <p:pic>
        <p:nvPicPr>
          <p:cNvPr id="4" name="Resim 3"/>
          <p:cNvPicPr>
            <a:picLocks noChangeAspect="1"/>
          </p:cNvPicPr>
          <p:nvPr/>
        </p:nvPicPr>
        <p:blipFill>
          <a:blip r:embed="rId2"/>
          <a:stretch>
            <a:fillRect/>
          </a:stretch>
        </p:blipFill>
        <p:spPr>
          <a:xfrm>
            <a:off x="2533782" y="4001294"/>
            <a:ext cx="2456901" cy="1853345"/>
          </a:xfrm>
          <a:prstGeom prst="rect">
            <a:avLst/>
          </a:prstGeo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71439" y="4159391"/>
            <a:ext cx="2571750" cy="1781175"/>
          </a:xfrm>
          <a:prstGeom prst="rect">
            <a:avLst/>
          </a:prstGeom>
        </p:spPr>
      </p:pic>
    </p:spTree>
    <p:extLst>
      <p:ext uri="{BB962C8B-B14F-4D97-AF65-F5344CB8AC3E}">
        <p14:creationId xmlns:p14="http://schemas.microsoft.com/office/powerpoint/2010/main" val="18388716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sz="2000" dirty="0" smtClean="0">
                <a:latin typeface="Times New Roman" panose="02020603050405020304" pitchFamily="18" charset="0"/>
                <a:cs typeface="Times New Roman" panose="02020603050405020304" pitchFamily="18" charset="0"/>
              </a:rPr>
              <a:t>1994’te “JCIH” yalnızca risk taşıyanların değil, tüm </a:t>
            </a:r>
            <a:r>
              <a:rPr lang="tr-TR" sz="2000" dirty="0" err="1" smtClean="0">
                <a:latin typeface="Times New Roman" panose="02020603050405020304" pitchFamily="18" charset="0"/>
                <a:cs typeface="Times New Roman" panose="02020603050405020304" pitchFamily="18" charset="0"/>
              </a:rPr>
              <a:t>yenidoğanlar</a:t>
            </a:r>
            <a:r>
              <a:rPr lang="tr-TR" sz="2000" dirty="0" smtClean="0">
                <a:latin typeface="Times New Roman" panose="02020603050405020304" pitchFamily="18" charset="0"/>
                <a:cs typeface="Times New Roman" panose="02020603050405020304" pitchFamily="18" charset="0"/>
              </a:rPr>
              <a:t> için ulusal işitme taraması yapılması gerektiğini bildirmiştir.  İşitme kaybı olan tüm bebeklerin ilk üç ayda tanılanması ve ilk altı ayda destek tedavisi almaları önerilmiştir </a:t>
            </a:r>
            <a:r>
              <a:rPr lang="tr-TR" sz="1400" dirty="0" smtClean="0">
                <a:latin typeface="Times New Roman" panose="02020603050405020304" pitchFamily="18" charset="0"/>
                <a:cs typeface="Times New Roman" panose="02020603050405020304" pitchFamily="18" charset="0"/>
              </a:rPr>
              <a:t>(Joint </a:t>
            </a:r>
            <a:r>
              <a:rPr lang="tr-TR" sz="1400" dirty="0" err="1" smtClean="0">
                <a:latin typeface="Times New Roman" panose="02020603050405020304" pitchFamily="18" charset="0"/>
                <a:cs typeface="Times New Roman" panose="02020603050405020304" pitchFamily="18" charset="0"/>
              </a:rPr>
              <a:t>Committee</a:t>
            </a:r>
            <a:r>
              <a:rPr lang="tr-TR" sz="1400" dirty="0" smtClean="0">
                <a:latin typeface="Times New Roman" panose="02020603050405020304" pitchFamily="18" charset="0"/>
                <a:cs typeface="Times New Roman" panose="02020603050405020304" pitchFamily="18" charset="0"/>
              </a:rPr>
              <a:t> on </a:t>
            </a:r>
            <a:r>
              <a:rPr lang="tr-TR" sz="1400" dirty="0" err="1" smtClean="0">
                <a:latin typeface="Times New Roman" panose="02020603050405020304" pitchFamily="18" charset="0"/>
                <a:cs typeface="Times New Roman" panose="02020603050405020304" pitchFamily="18" charset="0"/>
              </a:rPr>
              <a:t>Infant</a:t>
            </a:r>
            <a:r>
              <a:rPr lang="tr-TR" sz="1400" dirty="0" smtClean="0">
                <a:latin typeface="Times New Roman" panose="02020603050405020304" pitchFamily="18" charset="0"/>
                <a:cs typeface="Times New Roman" panose="02020603050405020304" pitchFamily="18" charset="0"/>
              </a:rPr>
              <a:t> Hearing,1994).</a:t>
            </a:r>
            <a:endParaRPr lang="tr-TR" sz="1400" dirty="0">
              <a:latin typeface="Times New Roman" panose="02020603050405020304" pitchFamily="18" charset="0"/>
              <a:cs typeface="Times New Roman" panose="02020603050405020304" pitchFamily="18" charset="0"/>
            </a:endParaRP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12470" y="3838807"/>
            <a:ext cx="3200400" cy="1428750"/>
          </a:xfrm>
          <a:prstGeom prst="rect">
            <a:avLst/>
          </a:prstGeom>
        </p:spPr>
      </p:pic>
    </p:spTree>
    <p:extLst>
      <p:ext uri="{BB962C8B-B14F-4D97-AF65-F5344CB8AC3E}">
        <p14:creationId xmlns:p14="http://schemas.microsoft.com/office/powerpoint/2010/main" val="33454888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endParaRPr lang="tr-TR" sz="2000" dirty="0" smtClean="0">
              <a:latin typeface="Times New Roman" panose="02020603050405020304" pitchFamily="18" charset="0"/>
              <a:cs typeface="Times New Roman" panose="02020603050405020304" pitchFamily="18" charset="0"/>
            </a:endParaRPr>
          </a:p>
          <a:p>
            <a:endParaRPr lang="tr-TR" sz="2000" dirty="0">
              <a:latin typeface="Times New Roman" panose="02020603050405020304" pitchFamily="18" charset="0"/>
              <a:cs typeface="Times New Roman" panose="02020603050405020304" pitchFamily="18" charset="0"/>
            </a:endParaRPr>
          </a:p>
          <a:p>
            <a:r>
              <a:rPr lang="tr-TR" sz="2000" dirty="0" smtClean="0">
                <a:latin typeface="Times New Roman" panose="02020603050405020304" pitchFamily="18" charset="0"/>
                <a:cs typeface="Times New Roman" panose="02020603050405020304" pitchFamily="18" charset="0"/>
              </a:rPr>
              <a:t>1999’da Amerikan Pediatri Akademisi’nin “</a:t>
            </a:r>
            <a:r>
              <a:rPr lang="tr-TR" sz="2000" dirty="0" err="1" smtClean="0">
                <a:latin typeface="Times New Roman" panose="02020603050405020304" pitchFamily="18" charset="0"/>
                <a:cs typeface="Times New Roman" panose="02020603050405020304" pitchFamily="18" charset="0"/>
              </a:rPr>
              <a:t>Yenidoğan</a:t>
            </a:r>
            <a:r>
              <a:rPr lang="tr-TR" sz="2000" dirty="0" smtClean="0">
                <a:latin typeface="Times New Roman" panose="02020603050405020304" pitchFamily="18" charset="0"/>
                <a:cs typeface="Times New Roman" panose="02020603050405020304" pitchFamily="18" charset="0"/>
              </a:rPr>
              <a:t> ve Bebek İşitme Kaybının Tanısı ve Tedavisi” başlıklı yazısında da, ulusal tarama testinin üç aydan önce, müdahalenin ise altı aydan önce yapılması önerilmiştir. </a:t>
            </a:r>
            <a:endParaRPr lang="tr-T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483776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sz="2000" dirty="0" smtClean="0">
                <a:latin typeface="Times New Roman" panose="02020603050405020304" pitchFamily="18" charset="0"/>
                <a:cs typeface="Times New Roman" panose="02020603050405020304" pitchFamily="18" charset="0"/>
              </a:rPr>
              <a:t>Günümüzde,  </a:t>
            </a:r>
            <a:r>
              <a:rPr lang="tr-TR" sz="2000" dirty="0" err="1" smtClean="0">
                <a:latin typeface="Times New Roman" panose="02020603050405020304" pitchFamily="18" charset="0"/>
                <a:cs typeface="Times New Roman" panose="02020603050405020304" pitchFamily="18" charset="0"/>
              </a:rPr>
              <a:t>Yenidoğan</a:t>
            </a:r>
            <a:r>
              <a:rPr lang="tr-TR" sz="2000" dirty="0" smtClean="0">
                <a:latin typeface="Times New Roman" panose="02020603050405020304" pitchFamily="18" charset="0"/>
                <a:cs typeface="Times New Roman" panose="02020603050405020304" pitchFamily="18" charset="0"/>
              </a:rPr>
              <a:t> İşitme Taraması Programları ile işitme kayıplı bebek ve çocuklar çok daha erken dönemde teşhis edilip </a:t>
            </a:r>
            <a:r>
              <a:rPr lang="tr-TR" sz="2000" dirty="0" err="1" smtClean="0">
                <a:latin typeface="Times New Roman" panose="02020603050405020304" pitchFamily="18" charset="0"/>
                <a:cs typeface="Times New Roman" panose="02020603050405020304" pitchFamily="18" charset="0"/>
              </a:rPr>
              <a:t>cihazlandırıldıktan</a:t>
            </a:r>
            <a:r>
              <a:rPr lang="tr-TR" sz="2000" dirty="0" smtClean="0">
                <a:latin typeface="Times New Roman" panose="02020603050405020304" pitchFamily="18" charset="0"/>
                <a:cs typeface="Times New Roman" panose="02020603050405020304" pitchFamily="18" charset="0"/>
              </a:rPr>
              <a:t> sonra eğitim programlarına dâhil edilebilmektedir.  </a:t>
            </a:r>
          </a:p>
          <a:p>
            <a:r>
              <a:rPr lang="tr-TR" sz="2000" dirty="0" smtClean="0">
                <a:latin typeface="Times New Roman" panose="02020603050405020304" pitchFamily="18" charset="0"/>
                <a:cs typeface="Times New Roman" panose="02020603050405020304" pitchFamily="18" charset="0"/>
              </a:rPr>
              <a:t>Ülkemizde </a:t>
            </a:r>
            <a:r>
              <a:rPr lang="tr-TR" sz="2000" dirty="0" err="1" smtClean="0">
                <a:latin typeface="Times New Roman" panose="02020603050405020304" pitchFamily="18" charset="0"/>
                <a:cs typeface="Times New Roman" panose="02020603050405020304" pitchFamily="18" charset="0"/>
              </a:rPr>
              <a:t>yenidoğan</a:t>
            </a:r>
            <a:r>
              <a:rPr lang="tr-TR" sz="2000" dirty="0" smtClean="0">
                <a:latin typeface="Times New Roman" panose="02020603050405020304" pitchFamily="18" charset="0"/>
                <a:cs typeface="Times New Roman" panose="02020603050405020304" pitchFamily="18" charset="0"/>
              </a:rPr>
              <a:t> işitme taraması ilk olarak pilot çalışma niteliğinde Marmara Üniversitesi Tıp Fakültesi  Odyoloji Bölümü (1994) ve Hacettepe Üniversitesi Tıp Fakültesi </a:t>
            </a:r>
            <a:r>
              <a:rPr lang="tr-TR" sz="2000" dirty="0" err="1" smtClean="0">
                <a:latin typeface="Times New Roman" panose="02020603050405020304" pitchFamily="18" charset="0"/>
                <a:cs typeface="Times New Roman" panose="02020603050405020304" pitchFamily="18" charset="0"/>
              </a:rPr>
              <a:t>Odyoloi</a:t>
            </a:r>
            <a:r>
              <a:rPr lang="tr-TR" sz="2000" dirty="0" smtClean="0">
                <a:latin typeface="Times New Roman" panose="02020603050405020304" pitchFamily="18" charset="0"/>
                <a:cs typeface="Times New Roman" panose="02020603050405020304" pitchFamily="18" charset="0"/>
              </a:rPr>
              <a:t> Bölümü’nde (1998) başlamıştır. </a:t>
            </a:r>
          </a:p>
          <a:p>
            <a:r>
              <a:rPr lang="tr-TR" sz="2000" dirty="0" smtClean="0">
                <a:latin typeface="Times New Roman" panose="02020603050405020304" pitchFamily="18" charset="0"/>
                <a:cs typeface="Times New Roman" panose="02020603050405020304" pitchFamily="18" charset="0"/>
              </a:rPr>
              <a:t>2000 yılında Hacettepe Üniversitesi KBB-</a:t>
            </a:r>
            <a:r>
              <a:rPr lang="tr-TR" sz="2000" dirty="0" err="1" smtClean="0">
                <a:latin typeface="Times New Roman" panose="02020603050405020304" pitchFamily="18" charset="0"/>
                <a:cs typeface="Times New Roman" panose="02020603050405020304" pitchFamily="18" charset="0"/>
              </a:rPr>
              <a:t>Odyoloji</a:t>
            </a:r>
            <a:r>
              <a:rPr lang="tr-TR" sz="2000" dirty="0" smtClean="0">
                <a:latin typeface="Times New Roman" panose="02020603050405020304" pitchFamily="18" charset="0"/>
                <a:cs typeface="Times New Roman" panose="02020603050405020304" pitchFamily="18" charset="0"/>
              </a:rPr>
              <a:t> bölümü öncülüğünde Başbakanlık Özürlüler İdaresi Başkanlığı ve Sağlık Bakanlığı arasında imzalanan bir protokolle doğum hastanelerinde de </a:t>
            </a:r>
            <a:r>
              <a:rPr lang="tr-TR" sz="2000" dirty="0" err="1" smtClean="0">
                <a:latin typeface="Times New Roman" panose="02020603050405020304" pitchFamily="18" charset="0"/>
                <a:cs typeface="Times New Roman" panose="02020603050405020304" pitchFamily="18" charset="0"/>
              </a:rPr>
              <a:t>yenidoğan</a:t>
            </a:r>
            <a:r>
              <a:rPr lang="tr-TR" sz="2000" dirty="0" smtClean="0">
                <a:latin typeface="Times New Roman" panose="02020603050405020304" pitchFamily="18" charset="0"/>
                <a:cs typeface="Times New Roman" panose="02020603050405020304" pitchFamily="18" charset="0"/>
              </a:rPr>
              <a:t> işitme taraması yapılmasının temelleri atılmıştır. Bu protokol, günümüzde </a:t>
            </a:r>
            <a:r>
              <a:rPr lang="tr-TR" sz="2000" dirty="0" err="1" smtClean="0">
                <a:latin typeface="Times New Roman" panose="02020603050405020304" pitchFamily="18" charset="0"/>
                <a:cs typeface="Times New Roman" panose="02020603050405020304" pitchFamily="18" charset="0"/>
              </a:rPr>
              <a:t>yenidoğan</a:t>
            </a:r>
            <a:r>
              <a:rPr lang="tr-TR" sz="2000" dirty="0" smtClean="0">
                <a:latin typeface="Times New Roman" panose="02020603050405020304" pitchFamily="18" charset="0"/>
                <a:cs typeface="Times New Roman" panose="02020603050405020304" pitchFamily="18" charset="0"/>
              </a:rPr>
              <a:t> işitme taramalarının ülke çapında yaygınlaştırılmasını amaçlayan ve 2004 yılında başlatılan “Ulusal </a:t>
            </a:r>
            <a:r>
              <a:rPr lang="tr-TR" sz="2000" dirty="0" err="1" smtClean="0">
                <a:latin typeface="Times New Roman" panose="02020603050405020304" pitchFamily="18" charset="0"/>
                <a:cs typeface="Times New Roman" panose="02020603050405020304" pitchFamily="18" charset="0"/>
              </a:rPr>
              <a:t>Yenidoğan</a:t>
            </a:r>
            <a:r>
              <a:rPr lang="tr-TR" sz="2000" dirty="0" smtClean="0">
                <a:latin typeface="Times New Roman" panose="02020603050405020304" pitchFamily="18" charset="0"/>
                <a:cs typeface="Times New Roman" panose="02020603050405020304" pitchFamily="18" charset="0"/>
              </a:rPr>
              <a:t> İşitme Taraması Kampanyası’nın çekirdeğini oluşturmuştur. </a:t>
            </a:r>
            <a:endParaRPr lang="tr-T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185408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sz="2000" dirty="0" smtClean="0">
                <a:latin typeface="Times New Roman" panose="02020603050405020304" pitchFamily="18" charset="0"/>
                <a:cs typeface="Times New Roman" panose="02020603050405020304" pitchFamily="18" charset="0"/>
              </a:rPr>
              <a:t>Günümüzde, ülkemiz şehirlerinin tamamında </a:t>
            </a:r>
            <a:r>
              <a:rPr lang="tr-TR" sz="2000" dirty="0" err="1" smtClean="0">
                <a:latin typeface="Times New Roman" panose="02020603050405020304" pitchFamily="18" charset="0"/>
                <a:cs typeface="Times New Roman" panose="02020603050405020304" pitchFamily="18" charset="0"/>
              </a:rPr>
              <a:t>Yenidoğan</a:t>
            </a:r>
            <a:r>
              <a:rPr lang="tr-TR" sz="2000" dirty="0" smtClean="0">
                <a:latin typeface="Times New Roman" panose="02020603050405020304" pitchFamily="18" charset="0"/>
                <a:cs typeface="Times New Roman" panose="02020603050405020304" pitchFamily="18" charset="0"/>
              </a:rPr>
              <a:t> İşitme Taraması uygulaması başarı ile yürütülmektedir.  </a:t>
            </a:r>
          </a:p>
          <a:p>
            <a:r>
              <a:rPr lang="tr-TR" sz="2000" dirty="0" smtClean="0">
                <a:latin typeface="Times New Roman" panose="02020603050405020304" pitchFamily="18" charset="0"/>
                <a:cs typeface="Times New Roman" panose="02020603050405020304" pitchFamily="18" charset="0"/>
              </a:rPr>
              <a:t>Ulusal </a:t>
            </a:r>
            <a:r>
              <a:rPr lang="tr-TR" sz="2000" dirty="0" err="1" smtClean="0">
                <a:latin typeface="Times New Roman" panose="02020603050405020304" pitchFamily="18" charset="0"/>
                <a:cs typeface="Times New Roman" panose="02020603050405020304" pitchFamily="18" charset="0"/>
              </a:rPr>
              <a:t>Yenidoğan</a:t>
            </a:r>
            <a:r>
              <a:rPr lang="tr-TR" sz="2000" dirty="0" smtClean="0">
                <a:latin typeface="Times New Roman" panose="02020603050405020304" pitchFamily="18" charset="0"/>
                <a:cs typeface="Times New Roman" panose="02020603050405020304" pitchFamily="18" charset="0"/>
              </a:rPr>
              <a:t> İşitme Taraması programları ile doğar doğmaz işitme kaybının varlığı kesinleşen bir bebeğe en kısa zamanda işitme cihazı uygulanmakta ve aile eğitimleri ile işitsel rehabilitasyon programlarına başlanmaktadır. </a:t>
            </a:r>
          </a:p>
          <a:p>
            <a:r>
              <a:rPr lang="tr-TR" sz="2000" dirty="0" smtClean="0">
                <a:latin typeface="Times New Roman" panose="02020603050405020304" pitchFamily="18" charset="0"/>
                <a:cs typeface="Times New Roman" panose="02020603050405020304" pitchFamily="18" charset="0"/>
              </a:rPr>
              <a:t>İleri ve çok ileri derecede işitme kayıplı bir bebekte, işitme cihazı sıklıkla 3-6 ay kadar kullanılmakta, işitme cihazı ve düzenli işitsel eğitime rağmen sözel uyaranlara tepki vermediği belirlenirse vakit kaybetmeden </a:t>
            </a:r>
            <a:r>
              <a:rPr lang="tr-TR" sz="2000" dirty="0" err="1" smtClean="0">
                <a:latin typeface="Times New Roman" panose="02020603050405020304" pitchFamily="18" charset="0"/>
                <a:cs typeface="Times New Roman" panose="02020603050405020304" pitchFamily="18" charset="0"/>
              </a:rPr>
              <a:t>koklear</a:t>
            </a:r>
            <a:r>
              <a:rPr lang="tr-TR" sz="2000" dirty="0" smtClean="0">
                <a:latin typeface="Times New Roman" panose="02020603050405020304" pitchFamily="18" charset="0"/>
                <a:cs typeface="Times New Roman" panose="02020603050405020304" pitchFamily="18" charset="0"/>
              </a:rPr>
              <a:t> </a:t>
            </a:r>
            <a:r>
              <a:rPr lang="tr-TR" sz="2000" dirty="0" err="1" smtClean="0">
                <a:latin typeface="Times New Roman" panose="02020603050405020304" pitchFamily="18" charset="0"/>
                <a:cs typeface="Times New Roman" panose="02020603050405020304" pitchFamily="18" charset="0"/>
              </a:rPr>
              <a:t>implant</a:t>
            </a:r>
            <a:r>
              <a:rPr lang="tr-TR" sz="2000" dirty="0" smtClean="0">
                <a:latin typeface="Times New Roman" panose="02020603050405020304" pitchFamily="18" charset="0"/>
                <a:cs typeface="Times New Roman" panose="02020603050405020304" pitchFamily="18" charset="0"/>
              </a:rPr>
              <a:t> uygulanmaktadır. </a:t>
            </a:r>
            <a:endParaRPr lang="tr-TR" sz="2000" dirty="0">
              <a:latin typeface="Times New Roman" panose="02020603050405020304" pitchFamily="18" charset="0"/>
              <a:cs typeface="Times New Roman" panose="02020603050405020304" pitchFamily="18" charset="0"/>
            </a:endParaRP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3713" y="4343399"/>
            <a:ext cx="2422301" cy="1662539"/>
          </a:xfrm>
          <a:prstGeom prst="rect">
            <a:avLst/>
          </a:prstGeo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8031" y="4234289"/>
            <a:ext cx="4406871" cy="1942674"/>
          </a:xfrm>
          <a:prstGeom prst="rect">
            <a:avLst/>
          </a:prstGeom>
        </p:spPr>
      </p:pic>
    </p:spTree>
    <p:extLst>
      <p:ext uri="{BB962C8B-B14F-4D97-AF65-F5344CB8AC3E}">
        <p14:creationId xmlns:p14="http://schemas.microsoft.com/office/powerpoint/2010/main" val="1804045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sz="2000" dirty="0" smtClean="0">
                <a:latin typeface="Times New Roman" panose="02020603050405020304" pitchFamily="18" charset="0"/>
                <a:cs typeface="Times New Roman" panose="02020603050405020304" pitchFamily="18" charset="0"/>
              </a:rPr>
              <a:t>Türkiye’de ilk kez 1987 yılında Eskişehir Anadolu Üniversitesi </a:t>
            </a:r>
            <a:r>
              <a:rPr lang="tr-TR" sz="2000" dirty="0" err="1" smtClean="0">
                <a:latin typeface="Times New Roman" panose="02020603050405020304" pitchFamily="18" charset="0"/>
                <a:cs typeface="Times New Roman" panose="02020603050405020304" pitchFamily="18" charset="0"/>
              </a:rPr>
              <a:t>Medikososyal</a:t>
            </a:r>
            <a:r>
              <a:rPr lang="tr-TR" sz="2000" dirty="0" smtClean="0">
                <a:latin typeface="Times New Roman" panose="02020603050405020304" pitchFamily="18" charset="0"/>
                <a:cs typeface="Times New Roman" panose="02020603050405020304" pitchFamily="18" charset="0"/>
              </a:rPr>
              <a:t> Hastanesi’nde  gerçekleştirilen  </a:t>
            </a:r>
            <a:r>
              <a:rPr lang="tr-TR" sz="2000" dirty="0" err="1" smtClean="0">
                <a:latin typeface="Times New Roman" panose="02020603050405020304" pitchFamily="18" charset="0"/>
                <a:cs typeface="Times New Roman" panose="02020603050405020304" pitchFamily="18" charset="0"/>
              </a:rPr>
              <a:t>koklear</a:t>
            </a:r>
            <a:r>
              <a:rPr lang="tr-TR" sz="2000" dirty="0" smtClean="0">
                <a:latin typeface="Times New Roman" panose="02020603050405020304" pitchFamily="18" charset="0"/>
                <a:cs typeface="Times New Roman" panose="02020603050405020304" pitchFamily="18" charset="0"/>
              </a:rPr>
              <a:t> </a:t>
            </a:r>
            <a:r>
              <a:rPr lang="tr-TR" sz="2000" dirty="0" err="1" smtClean="0">
                <a:latin typeface="Times New Roman" panose="02020603050405020304" pitchFamily="18" charset="0"/>
                <a:cs typeface="Times New Roman" panose="02020603050405020304" pitchFamily="18" charset="0"/>
              </a:rPr>
              <a:t>implantasyon</a:t>
            </a:r>
            <a:r>
              <a:rPr lang="tr-TR" sz="2000" dirty="0" smtClean="0">
                <a:latin typeface="Times New Roman" panose="02020603050405020304" pitchFamily="18" charset="0"/>
                <a:cs typeface="Times New Roman" panose="02020603050405020304" pitchFamily="18" charset="0"/>
              </a:rPr>
              <a:t>, 1990’lı yılların ikinci yarısından itibaren daha yaygın olarak yapılmaya başlanmıştır</a:t>
            </a:r>
          </a:p>
          <a:p>
            <a:r>
              <a:rPr lang="tr-TR" sz="2000" dirty="0" smtClean="0">
                <a:latin typeface="Times New Roman" panose="02020603050405020304" pitchFamily="18" charset="0"/>
                <a:cs typeface="Times New Roman" panose="02020603050405020304" pitchFamily="18" charset="0"/>
              </a:rPr>
              <a:t>Erken dönemde tanılanan, </a:t>
            </a:r>
            <a:r>
              <a:rPr lang="tr-TR" sz="2000" dirty="0" err="1" smtClean="0">
                <a:latin typeface="Times New Roman" panose="02020603050405020304" pitchFamily="18" charset="0"/>
                <a:cs typeface="Times New Roman" panose="02020603050405020304" pitchFamily="18" charset="0"/>
              </a:rPr>
              <a:t>cihazlandırılan</a:t>
            </a:r>
            <a:r>
              <a:rPr lang="tr-TR" sz="2000" dirty="0" smtClean="0">
                <a:latin typeface="Times New Roman" panose="02020603050405020304" pitchFamily="18" charset="0"/>
                <a:cs typeface="Times New Roman" panose="02020603050405020304" pitchFamily="18" charset="0"/>
              </a:rPr>
              <a:t> ve/veya </a:t>
            </a:r>
            <a:r>
              <a:rPr lang="tr-TR" sz="2000" dirty="0" err="1" smtClean="0">
                <a:latin typeface="Times New Roman" panose="02020603050405020304" pitchFamily="18" charset="0"/>
                <a:cs typeface="Times New Roman" panose="02020603050405020304" pitchFamily="18" charset="0"/>
              </a:rPr>
              <a:t>koklear</a:t>
            </a:r>
            <a:r>
              <a:rPr lang="tr-TR" sz="2000" dirty="0" smtClean="0">
                <a:latin typeface="Times New Roman" panose="02020603050405020304" pitchFamily="18" charset="0"/>
                <a:cs typeface="Times New Roman" panose="02020603050405020304" pitchFamily="18" charset="0"/>
              </a:rPr>
              <a:t> </a:t>
            </a:r>
            <a:r>
              <a:rPr lang="tr-TR" sz="2000" dirty="0" err="1" smtClean="0">
                <a:latin typeface="Times New Roman" panose="02020603050405020304" pitchFamily="18" charset="0"/>
                <a:cs typeface="Times New Roman" panose="02020603050405020304" pitchFamily="18" charset="0"/>
              </a:rPr>
              <a:t>implant</a:t>
            </a:r>
            <a:r>
              <a:rPr lang="tr-TR" sz="2000" dirty="0" smtClean="0">
                <a:latin typeface="Times New Roman" panose="02020603050405020304" pitchFamily="18" charset="0"/>
                <a:cs typeface="Times New Roman" panose="02020603050405020304" pitchFamily="18" charset="0"/>
              </a:rPr>
              <a:t> uygulanan ve düzenli işitsel </a:t>
            </a:r>
            <a:r>
              <a:rPr lang="tr-TR" sz="2000" dirty="0" err="1" smtClean="0">
                <a:latin typeface="Times New Roman" panose="02020603050405020304" pitchFamily="18" charset="0"/>
                <a:cs typeface="Times New Roman" panose="02020603050405020304" pitchFamily="18" charset="0"/>
              </a:rPr>
              <a:t>habilitasyon</a:t>
            </a:r>
            <a:r>
              <a:rPr lang="tr-TR" sz="2000" dirty="0" smtClean="0">
                <a:latin typeface="Times New Roman" panose="02020603050405020304" pitchFamily="18" charset="0"/>
                <a:cs typeface="Times New Roman" panose="02020603050405020304" pitchFamily="18" charset="0"/>
              </a:rPr>
              <a:t> programlarına dâhil edilen işitme kayıplı çocuklar yaşamlarının ileriki dönemlerinde normal işiten yaşıtlarına benzer konuşma-dil becerileri ile sosyal, duygusal ve akademik becerilere ulaşabilmektedir. </a:t>
            </a:r>
            <a:endParaRPr lang="tr-TR" sz="2000" dirty="0">
              <a:latin typeface="Times New Roman" panose="02020603050405020304" pitchFamily="18" charset="0"/>
              <a:cs typeface="Times New Roman" panose="02020603050405020304" pitchFamily="18" charset="0"/>
            </a:endParaRP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20918" y="4135439"/>
            <a:ext cx="2295525" cy="1990725"/>
          </a:xfrm>
          <a:prstGeom prst="rect">
            <a:avLst/>
          </a:prstGeom>
        </p:spPr>
      </p:pic>
    </p:spTree>
    <p:extLst>
      <p:ext uri="{BB962C8B-B14F-4D97-AF65-F5344CB8AC3E}">
        <p14:creationId xmlns:p14="http://schemas.microsoft.com/office/powerpoint/2010/main" val="25824203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sz="2000" dirty="0" smtClean="0">
                <a:latin typeface="Times New Roman" panose="02020603050405020304" pitchFamily="18" charset="0"/>
                <a:cs typeface="Times New Roman" panose="02020603050405020304" pitchFamily="18" charset="0"/>
              </a:rPr>
              <a:t>Medikal ve cerrahi girişimle tedavi edilemeyen işitme kayıplı bireylerde işitme kazancının arttırılmasında  işitme cihazları kullanılmaktadır. </a:t>
            </a:r>
            <a:endParaRPr lang="tr-TR" sz="2000" dirty="0">
              <a:latin typeface="Times New Roman" panose="02020603050405020304" pitchFamily="18" charset="0"/>
              <a:cs typeface="Times New Roman" panose="02020603050405020304" pitchFamily="18" charset="0"/>
            </a:endParaRP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174" y="3072606"/>
            <a:ext cx="3013064" cy="2277316"/>
          </a:xfrm>
          <a:prstGeom prst="rect">
            <a:avLst/>
          </a:prstGeo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01811" y="2541884"/>
            <a:ext cx="2933700" cy="1562100"/>
          </a:xfrm>
          <a:prstGeom prst="rect">
            <a:avLst/>
          </a:prstGeom>
        </p:spPr>
      </p:pic>
      <p:pic>
        <p:nvPicPr>
          <p:cNvPr id="6" name="Resim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73331" y="2929731"/>
            <a:ext cx="2143125" cy="2143125"/>
          </a:xfrm>
          <a:prstGeom prst="rect">
            <a:avLst/>
          </a:prstGeom>
        </p:spPr>
      </p:pic>
      <p:pic>
        <p:nvPicPr>
          <p:cNvPr id="7" name="Resim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73962" y="4286547"/>
            <a:ext cx="2857500" cy="1600200"/>
          </a:xfrm>
          <a:prstGeom prst="rect">
            <a:avLst/>
          </a:prstGeom>
        </p:spPr>
      </p:pic>
    </p:spTree>
    <p:extLst>
      <p:ext uri="{BB962C8B-B14F-4D97-AF65-F5344CB8AC3E}">
        <p14:creationId xmlns:p14="http://schemas.microsoft.com/office/powerpoint/2010/main" val="4633468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sz="2000" dirty="0" smtClean="0">
                <a:latin typeface="Times New Roman" panose="02020603050405020304" pitchFamily="18" charset="0"/>
                <a:cs typeface="Times New Roman" panose="02020603050405020304" pitchFamily="18" charset="0"/>
              </a:rPr>
              <a:t>İlk yıllarda deniz kabuğu, hayvan boynuzu gibi nesneler sesi yükseltmeye yönelik kullanılırken, ticari amaçlı işitme cihazları ilk defa 1800’lü yıllarda yapılmaya başlanmıştır. </a:t>
            </a:r>
            <a:endParaRPr lang="tr-TR" sz="2000" dirty="0">
              <a:latin typeface="Times New Roman" panose="02020603050405020304" pitchFamily="18" charset="0"/>
              <a:cs typeface="Times New Roman" panose="02020603050405020304" pitchFamily="18" charset="0"/>
            </a:endParaRP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2950633"/>
            <a:ext cx="5377904" cy="3039685"/>
          </a:xfrm>
          <a:prstGeom prst="rect">
            <a:avLst/>
          </a:prstGeo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9497" y="3620696"/>
            <a:ext cx="2914650" cy="1571625"/>
          </a:xfrm>
          <a:prstGeom prst="rect">
            <a:avLst/>
          </a:prstGeom>
        </p:spPr>
      </p:pic>
    </p:spTree>
    <p:extLst>
      <p:ext uri="{BB962C8B-B14F-4D97-AF65-F5344CB8AC3E}">
        <p14:creationId xmlns:p14="http://schemas.microsoft.com/office/powerpoint/2010/main" val="31493101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sz="2000" dirty="0" smtClean="0">
                <a:latin typeface="Times New Roman" panose="02020603050405020304" pitchFamily="18" charset="0"/>
                <a:cs typeface="Times New Roman" panose="02020603050405020304" pitchFamily="18" charset="0"/>
              </a:rPr>
              <a:t>1819 yılında Portekiz kralı için yapılan ‘akustik taht’ adı verilen taht şeklindeki işitme cihazı bunlardan biridir. </a:t>
            </a:r>
            <a:endParaRPr lang="tr-TR" sz="2000" dirty="0">
              <a:latin typeface="Times New Roman" panose="02020603050405020304" pitchFamily="18" charset="0"/>
              <a:cs typeface="Times New Roman" panose="02020603050405020304" pitchFamily="18" charset="0"/>
            </a:endParaRPr>
          </a:p>
        </p:txBody>
      </p:sp>
      <p:pic>
        <p:nvPicPr>
          <p:cNvPr id="4" name="Resim 3"/>
          <p:cNvPicPr>
            <a:picLocks noChangeAspect="1"/>
          </p:cNvPicPr>
          <p:nvPr/>
        </p:nvPicPr>
        <p:blipFill>
          <a:blip r:embed="rId2"/>
          <a:stretch>
            <a:fillRect/>
          </a:stretch>
        </p:blipFill>
        <p:spPr>
          <a:xfrm>
            <a:off x="3275809" y="2818629"/>
            <a:ext cx="5377138" cy="3036071"/>
          </a:xfrm>
          <a:prstGeom prst="rect">
            <a:avLst/>
          </a:prstGeom>
        </p:spPr>
      </p:pic>
    </p:spTree>
    <p:extLst>
      <p:ext uri="{BB962C8B-B14F-4D97-AF65-F5344CB8AC3E}">
        <p14:creationId xmlns:p14="http://schemas.microsoft.com/office/powerpoint/2010/main" val="42664622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sz="2000" dirty="0" smtClean="0">
                <a:latin typeface="Times New Roman" panose="02020603050405020304" pitchFamily="18" charset="0"/>
                <a:cs typeface="Times New Roman" panose="02020603050405020304" pitchFamily="18" charset="0"/>
              </a:rPr>
              <a:t>1879’da Amerika Birleşik Devletleri’nde Richard </a:t>
            </a:r>
            <a:r>
              <a:rPr lang="tr-TR" sz="2000" dirty="0" err="1" smtClean="0">
                <a:latin typeface="Times New Roman" panose="02020603050405020304" pitchFamily="18" charset="0"/>
                <a:cs typeface="Times New Roman" panose="02020603050405020304" pitchFamily="18" charset="0"/>
              </a:rPr>
              <a:t>Rhodes</a:t>
            </a:r>
            <a:r>
              <a:rPr lang="tr-TR" sz="2000" dirty="0" smtClean="0">
                <a:latin typeface="Times New Roman" panose="02020603050405020304" pitchFamily="18" charset="0"/>
                <a:cs typeface="Times New Roman" panose="02020603050405020304" pitchFamily="18" charset="0"/>
              </a:rPr>
              <a:t> tarafından ilk patent verilen yelpaze seklindeki işitme cihazı keşfedilmiş, 19 yy başlarında ise Alexander </a:t>
            </a:r>
            <a:r>
              <a:rPr lang="tr-TR" sz="2000" dirty="0" err="1" smtClean="0">
                <a:latin typeface="Times New Roman" panose="02020603050405020304" pitchFamily="18" charset="0"/>
                <a:cs typeface="Times New Roman" panose="02020603050405020304" pitchFamily="18" charset="0"/>
              </a:rPr>
              <a:t>Graham</a:t>
            </a:r>
            <a:r>
              <a:rPr lang="tr-TR" sz="2000" dirty="0" smtClean="0">
                <a:latin typeface="Times New Roman" panose="02020603050405020304" pitchFamily="18" charset="0"/>
                <a:cs typeface="Times New Roman" panose="02020603050405020304" pitchFamily="18" charset="0"/>
              </a:rPr>
              <a:t> </a:t>
            </a:r>
            <a:r>
              <a:rPr lang="tr-TR" sz="2000" dirty="0" err="1" smtClean="0">
                <a:latin typeface="Times New Roman" panose="02020603050405020304" pitchFamily="18" charset="0"/>
                <a:cs typeface="Times New Roman" panose="02020603050405020304" pitchFamily="18" charset="0"/>
              </a:rPr>
              <a:t>Bell</a:t>
            </a:r>
            <a:r>
              <a:rPr lang="tr-TR" sz="2000" dirty="0" smtClean="0">
                <a:latin typeface="Times New Roman" panose="02020603050405020304" pitchFamily="18" charset="0"/>
                <a:cs typeface="Times New Roman" panose="02020603050405020304" pitchFamily="18" charset="0"/>
              </a:rPr>
              <a:t> </a:t>
            </a:r>
            <a:r>
              <a:rPr lang="tr-TR" sz="2000" dirty="0" err="1" smtClean="0">
                <a:latin typeface="Times New Roman" panose="02020603050405020304" pitchFamily="18" charset="0"/>
                <a:cs typeface="Times New Roman" panose="02020603050405020304" pitchFamily="18" charset="0"/>
              </a:rPr>
              <a:t>carbon</a:t>
            </a:r>
            <a:r>
              <a:rPr lang="tr-TR" sz="2000" dirty="0" smtClean="0">
                <a:latin typeface="Times New Roman" panose="02020603050405020304" pitchFamily="18" charset="0"/>
                <a:cs typeface="Times New Roman" panose="02020603050405020304" pitchFamily="18" charset="0"/>
              </a:rPr>
              <a:t> </a:t>
            </a:r>
            <a:r>
              <a:rPr lang="tr-TR" sz="2000" dirty="0" err="1" smtClean="0">
                <a:latin typeface="Times New Roman" panose="02020603050405020304" pitchFamily="18" charset="0"/>
                <a:cs typeface="Times New Roman" panose="02020603050405020304" pitchFamily="18" charset="0"/>
              </a:rPr>
              <a:t>transmitter</a:t>
            </a:r>
            <a:r>
              <a:rPr lang="tr-TR" sz="2000" dirty="0" smtClean="0">
                <a:latin typeface="Times New Roman" panose="02020603050405020304" pitchFamily="18" charset="0"/>
                <a:cs typeface="Times New Roman" panose="02020603050405020304" pitchFamily="18" charset="0"/>
              </a:rPr>
              <a:t> üzerinde çalışmaya başlamıştır.</a:t>
            </a:r>
          </a:p>
          <a:p>
            <a:r>
              <a:rPr lang="tr-TR" sz="2000" dirty="0">
                <a:latin typeface="Times New Roman" panose="02020603050405020304" pitchFamily="18" charset="0"/>
                <a:cs typeface="Times New Roman" panose="02020603050405020304" pitchFamily="18" charset="0"/>
              </a:rPr>
              <a:t>İşitme kaybı olan annesi ve eşine yardımcı olabilmek için elektrikle çalışan bir işitme cihazı yapmayı amaçlayan çalışmaları sonucunda işitme cihazı yerine telefonu keşfetmiştir.  </a:t>
            </a:r>
            <a:endParaRPr lang="tr-TR" sz="2000" dirty="0" smtClean="0">
              <a:latin typeface="Times New Roman" panose="02020603050405020304" pitchFamily="18" charset="0"/>
              <a:cs typeface="Times New Roman" panose="02020603050405020304" pitchFamily="18" charset="0"/>
            </a:endParaRPr>
          </a:p>
          <a:p>
            <a:r>
              <a:rPr lang="tr-TR" sz="2000" dirty="0" smtClean="0">
                <a:latin typeface="Times New Roman" panose="02020603050405020304" pitchFamily="18" charset="0"/>
                <a:cs typeface="Times New Roman" panose="02020603050405020304" pitchFamily="18" charset="0"/>
              </a:rPr>
              <a:t>Akophone </a:t>
            </a:r>
            <a:r>
              <a:rPr lang="tr-TR" sz="2000" dirty="0">
                <a:latin typeface="Times New Roman" panose="02020603050405020304" pitchFamily="18" charset="0"/>
                <a:cs typeface="Times New Roman" panose="02020603050405020304" pitchFamily="18" charset="0"/>
              </a:rPr>
              <a:t>adlı ilk elektrikli işitme cihazı, yine aynı yüzyıl başında Amerika Birleşik Devletleri’nde Miller </a:t>
            </a:r>
            <a:r>
              <a:rPr lang="tr-TR" sz="2000" dirty="0" err="1">
                <a:latin typeface="Times New Roman" panose="02020603050405020304" pitchFamily="18" charset="0"/>
                <a:cs typeface="Times New Roman" panose="02020603050405020304" pitchFamily="18" charset="0"/>
              </a:rPr>
              <a:t>Rose</a:t>
            </a:r>
            <a:r>
              <a:rPr lang="tr-TR" sz="2000" dirty="0">
                <a:latin typeface="Times New Roman" panose="02020603050405020304" pitchFamily="18" charset="0"/>
                <a:cs typeface="Times New Roman" panose="02020603050405020304" pitchFamily="18" charset="0"/>
              </a:rPr>
              <a:t> tarafından keşfedilmiştir.</a:t>
            </a:r>
          </a:p>
          <a:p>
            <a:endParaRPr lang="tr-TR" sz="2400" dirty="0">
              <a:latin typeface="Times New Roman" panose="02020603050405020304" pitchFamily="18" charset="0"/>
              <a:cs typeface="Times New Roman" panose="02020603050405020304" pitchFamily="18" charset="0"/>
            </a:endParaRPr>
          </a:p>
        </p:txBody>
      </p:sp>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32967" y="4001294"/>
            <a:ext cx="2371725" cy="1933575"/>
          </a:xfrm>
          <a:prstGeom prst="rect">
            <a:avLst/>
          </a:prstGeom>
        </p:spPr>
      </p:pic>
      <p:pic>
        <p:nvPicPr>
          <p:cNvPr id="4" name="Resi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03614" y="4001294"/>
            <a:ext cx="2752725" cy="1581150"/>
          </a:xfrm>
          <a:prstGeom prst="rect">
            <a:avLst/>
          </a:prstGeom>
        </p:spPr>
      </p:pic>
    </p:spTree>
    <p:extLst>
      <p:ext uri="{BB962C8B-B14F-4D97-AF65-F5344CB8AC3E}">
        <p14:creationId xmlns:p14="http://schemas.microsoft.com/office/powerpoint/2010/main" val="29600185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sz="2000" dirty="0" smtClean="0">
                <a:latin typeface="Times New Roman" panose="02020603050405020304" pitchFamily="18" charset="0"/>
                <a:cs typeface="Times New Roman" panose="02020603050405020304" pitchFamily="18" charset="0"/>
              </a:rPr>
              <a:t>Elektrik ile çalışan ticari amaçla yapılmış ilk işitme cihazı ise 1903 yılında piyasaya sürülmüştür. 1947 yılında </a:t>
            </a:r>
            <a:r>
              <a:rPr lang="tr-TR" sz="2000" dirty="0" err="1" smtClean="0">
                <a:latin typeface="Times New Roman" panose="02020603050405020304" pitchFamily="18" charset="0"/>
                <a:cs typeface="Times New Roman" panose="02020603050405020304" pitchFamily="18" charset="0"/>
              </a:rPr>
              <a:t>transistörün</a:t>
            </a:r>
            <a:r>
              <a:rPr lang="tr-TR" sz="2000" dirty="0" smtClean="0">
                <a:latin typeface="Times New Roman" panose="02020603050405020304" pitchFamily="18" charset="0"/>
                <a:cs typeface="Times New Roman" panose="02020603050405020304" pitchFamily="18" charset="0"/>
              </a:rPr>
              <a:t> icadı ile işitme cihazlarının boyutları küçülmeye, kalitesi artmaya başlamıştır. </a:t>
            </a:r>
            <a:endParaRPr lang="tr-TR" sz="2000" dirty="0">
              <a:latin typeface="Times New Roman" panose="02020603050405020304" pitchFamily="18" charset="0"/>
              <a:cs typeface="Times New Roman" panose="02020603050405020304" pitchFamily="18" charset="0"/>
            </a:endParaRP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86200" y="2883878"/>
            <a:ext cx="3542741" cy="2837016"/>
          </a:xfrm>
          <a:prstGeom prst="rect">
            <a:avLst/>
          </a:prstGeom>
        </p:spPr>
      </p:pic>
    </p:spTree>
    <p:extLst>
      <p:ext uri="{BB962C8B-B14F-4D97-AF65-F5344CB8AC3E}">
        <p14:creationId xmlns:p14="http://schemas.microsoft.com/office/powerpoint/2010/main" val="27759838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sz="2000" dirty="0" smtClean="0">
                <a:latin typeface="Times New Roman" panose="02020603050405020304" pitchFamily="18" charset="0"/>
                <a:cs typeface="Times New Roman" panose="02020603050405020304" pitchFamily="18" charset="0"/>
              </a:rPr>
              <a:t>İlk elektronik işitme cihazının patenti ise 1951 yılında </a:t>
            </a:r>
            <a:r>
              <a:rPr lang="tr-TR" sz="2000" dirty="0" err="1" smtClean="0">
                <a:latin typeface="Times New Roman" panose="02020603050405020304" pitchFamily="18" charset="0"/>
                <a:cs typeface="Times New Roman" panose="02020603050405020304" pitchFamily="18" charset="0"/>
              </a:rPr>
              <a:t>Handson</a:t>
            </a:r>
            <a:r>
              <a:rPr lang="tr-TR" sz="2000" dirty="0" smtClean="0">
                <a:latin typeface="Times New Roman" panose="02020603050405020304" pitchFamily="18" charset="0"/>
                <a:cs typeface="Times New Roman" panose="02020603050405020304" pitchFamily="18" charset="0"/>
              </a:rPr>
              <a:t> tarafından alınmıştır.</a:t>
            </a:r>
          </a:p>
          <a:p>
            <a:r>
              <a:rPr lang="tr-TR" sz="2000" dirty="0" smtClean="0">
                <a:latin typeface="Times New Roman" panose="02020603050405020304" pitchFamily="18" charset="0"/>
                <a:cs typeface="Times New Roman" panose="02020603050405020304" pitchFamily="18" charset="0"/>
              </a:rPr>
              <a:t>Günümüzde işitme cihazları daha küçük ve daha güçlü amplifikatör özelliğine sahip olup, </a:t>
            </a:r>
            <a:r>
              <a:rPr lang="tr-TR" sz="2000" dirty="0" err="1" smtClean="0">
                <a:latin typeface="Times New Roman" panose="02020603050405020304" pitchFamily="18" charset="0"/>
                <a:cs typeface="Times New Roman" panose="02020603050405020304" pitchFamily="18" charset="0"/>
              </a:rPr>
              <a:t>digital</a:t>
            </a:r>
            <a:r>
              <a:rPr lang="tr-TR" sz="2000" dirty="0" smtClean="0">
                <a:latin typeface="Times New Roman" panose="02020603050405020304" pitchFamily="18" charset="0"/>
                <a:cs typeface="Times New Roman" panose="02020603050405020304" pitchFamily="18" charset="0"/>
              </a:rPr>
              <a:t> sistemlerden oluşmaktadır. </a:t>
            </a:r>
            <a:endParaRPr lang="tr-TR" sz="2000" dirty="0">
              <a:latin typeface="Times New Roman" panose="02020603050405020304" pitchFamily="18" charset="0"/>
              <a:cs typeface="Times New Roman" panose="02020603050405020304" pitchFamily="18" charset="0"/>
            </a:endParaRP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6798" y="3897147"/>
            <a:ext cx="2466975" cy="1847850"/>
          </a:xfrm>
          <a:prstGeom prst="rect">
            <a:avLst/>
          </a:prstGeo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0299" y="3954238"/>
            <a:ext cx="2466975" cy="1847850"/>
          </a:xfrm>
          <a:prstGeom prst="rect">
            <a:avLst/>
          </a:prstGeom>
        </p:spPr>
      </p:pic>
    </p:spTree>
    <p:extLst>
      <p:ext uri="{BB962C8B-B14F-4D97-AF65-F5344CB8AC3E}">
        <p14:creationId xmlns:p14="http://schemas.microsoft.com/office/powerpoint/2010/main" val="990901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sz="2000" dirty="0" smtClean="0">
                <a:latin typeface="Times New Roman" panose="02020603050405020304" pitchFamily="18" charset="0"/>
                <a:cs typeface="Times New Roman" panose="02020603050405020304" pitchFamily="18" charset="0"/>
              </a:rPr>
              <a:t> İşitme cihazından yarar görmeyen </a:t>
            </a:r>
            <a:r>
              <a:rPr lang="tr-TR" sz="2000" dirty="0" err="1" smtClean="0">
                <a:latin typeface="Times New Roman" panose="02020603050405020304" pitchFamily="18" charset="0"/>
                <a:cs typeface="Times New Roman" panose="02020603050405020304" pitchFamily="18" charset="0"/>
              </a:rPr>
              <a:t>bilateral</a:t>
            </a:r>
            <a:r>
              <a:rPr lang="tr-TR" sz="2000" dirty="0" smtClean="0">
                <a:latin typeface="Times New Roman" panose="02020603050405020304" pitchFamily="18" charset="0"/>
                <a:cs typeface="Times New Roman" panose="02020603050405020304" pitchFamily="18" charset="0"/>
              </a:rPr>
              <a:t> ileri-çok ileri derecede işitme kaybına sahip bebek, çocuk ve yetişkinlerde cerrahi girişimle uygulanan </a:t>
            </a:r>
            <a:r>
              <a:rPr lang="tr-TR" sz="2000" dirty="0" err="1" smtClean="0">
                <a:latin typeface="Times New Roman" panose="02020603050405020304" pitchFamily="18" charset="0"/>
                <a:cs typeface="Times New Roman" panose="02020603050405020304" pitchFamily="18" charset="0"/>
              </a:rPr>
              <a:t>koklear</a:t>
            </a:r>
            <a:r>
              <a:rPr lang="tr-TR" sz="2000" dirty="0" smtClean="0">
                <a:latin typeface="Times New Roman" panose="02020603050405020304" pitchFamily="18" charset="0"/>
                <a:cs typeface="Times New Roman" panose="02020603050405020304" pitchFamily="18" charset="0"/>
              </a:rPr>
              <a:t> </a:t>
            </a:r>
            <a:r>
              <a:rPr lang="tr-TR" sz="2000" dirty="0" err="1" smtClean="0">
                <a:latin typeface="Times New Roman" panose="02020603050405020304" pitchFamily="18" charset="0"/>
                <a:cs typeface="Times New Roman" panose="02020603050405020304" pitchFamily="18" charset="0"/>
              </a:rPr>
              <a:t>implantlar</a:t>
            </a:r>
            <a:r>
              <a:rPr lang="tr-TR" sz="2000" dirty="0" smtClean="0">
                <a:latin typeface="Times New Roman" panose="02020603050405020304" pitchFamily="18" charset="0"/>
                <a:cs typeface="Times New Roman" panose="02020603050405020304" pitchFamily="18" charset="0"/>
              </a:rPr>
              <a:t> son on yılda işitme ve konuşma becerisi kazandırmada önemli bir çığır açmıştır. </a:t>
            </a:r>
            <a:endParaRPr lang="tr-TR" sz="2000" dirty="0">
              <a:latin typeface="Times New Roman" panose="02020603050405020304" pitchFamily="18" charset="0"/>
              <a:cs typeface="Times New Roman" panose="02020603050405020304" pitchFamily="18" charset="0"/>
            </a:endParaRP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86898" y="2902309"/>
            <a:ext cx="2145329" cy="3223855"/>
          </a:xfrm>
          <a:prstGeom prst="rect">
            <a:avLst/>
          </a:prstGeom>
        </p:spPr>
      </p:pic>
    </p:spTree>
    <p:extLst>
      <p:ext uri="{BB962C8B-B14F-4D97-AF65-F5344CB8AC3E}">
        <p14:creationId xmlns:p14="http://schemas.microsoft.com/office/powerpoint/2010/main" val="30818661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sz="2000" dirty="0" smtClean="0">
                <a:latin typeface="Times New Roman" panose="02020603050405020304" pitchFamily="18" charset="0"/>
                <a:cs typeface="Times New Roman" panose="02020603050405020304" pitchFamily="18" charset="0"/>
              </a:rPr>
              <a:t>İşitme sisteminin elektrik akımı yoluyla uyarılabileceği düşüncesinin uygulamalı olarak ortaya konması ve rapor edilmesi ilk defa 1780 yılında Volta tarafından yapılmıştır </a:t>
            </a:r>
          </a:p>
          <a:p>
            <a:endParaRPr lang="tr-TR" sz="2000" dirty="0" smtClean="0">
              <a:latin typeface="Times New Roman" panose="02020603050405020304" pitchFamily="18" charset="0"/>
              <a:cs typeface="Times New Roman" panose="02020603050405020304" pitchFamily="18" charset="0"/>
            </a:endParaRPr>
          </a:p>
          <a:p>
            <a:endParaRPr lang="tr-TR" sz="2000" dirty="0">
              <a:latin typeface="Times New Roman" panose="02020603050405020304" pitchFamily="18" charset="0"/>
              <a:cs typeface="Times New Roman" panose="02020603050405020304" pitchFamily="18" charset="0"/>
            </a:endParaRPr>
          </a:p>
          <a:p>
            <a:r>
              <a:rPr lang="tr-TR" sz="2000" dirty="0" smtClean="0">
                <a:latin typeface="Times New Roman" panose="02020603050405020304" pitchFamily="18" charset="0"/>
                <a:cs typeface="Times New Roman" panose="02020603050405020304" pitchFamily="18" charset="0"/>
              </a:rPr>
              <a:t>Bu gelişmeden uzun yıllar sonra işitme sinirinin doğrudan </a:t>
            </a:r>
            <a:r>
              <a:rPr lang="tr-TR" sz="2000" dirty="0" err="1" smtClean="0">
                <a:latin typeface="Times New Roman" panose="02020603050405020304" pitchFamily="18" charset="0"/>
                <a:cs typeface="Times New Roman" panose="02020603050405020304" pitchFamily="18" charset="0"/>
              </a:rPr>
              <a:t>stimülasyonunun</a:t>
            </a:r>
            <a:r>
              <a:rPr lang="tr-TR" sz="2000" dirty="0" smtClean="0">
                <a:latin typeface="Times New Roman" panose="02020603050405020304" pitchFamily="18" charset="0"/>
                <a:cs typeface="Times New Roman" panose="02020603050405020304" pitchFamily="18" charset="0"/>
              </a:rPr>
              <a:t> ilk tanımlanması 1957 yılında Fransa’da </a:t>
            </a:r>
            <a:r>
              <a:rPr lang="tr-TR" sz="2000" dirty="0" err="1" smtClean="0">
                <a:latin typeface="Times New Roman" panose="02020603050405020304" pitchFamily="18" charset="0"/>
                <a:cs typeface="Times New Roman" panose="02020603050405020304" pitchFamily="18" charset="0"/>
              </a:rPr>
              <a:t>Djourno</a:t>
            </a:r>
            <a:r>
              <a:rPr lang="tr-TR" sz="2000" dirty="0" smtClean="0">
                <a:latin typeface="Times New Roman" panose="02020603050405020304" pitchFamily="18" charset="0"/>
                <a:cs typeface="Times New Roman" panose="02020603050405020304" pitchFamily="18" charset="0"/>
              </a:rPr>
              <a:t> ve </a:t>
            </a:r>
            <a:r>
              <a:rPr lang="tr-TR" sz="2000" dirty="0" err="1" smtClean="0">
                <a:latin typeface="Times New Roman" panose="02020603050405020304" pitchFamily="18" charset="0"/>
                <a:cs typeface="Times New Roman" panose="02020603050405020304" pitchFamily="18" charset="0"/>
              </a:rPr>
              <a:t>Eyries</a:t>
            </a:r>
            <a:r>
              <a:rPr lang="tr-TR" sz="2000" dirty="0" smtClean="0">
                <a:latin typeface="Times New Roman" panose="02020603050405020304" pitchFamily="18" charset="0"/>
                <a:cs typeface="Times New Roman" panose="02020603050405020304" pitchFamily="18" charset="0"/>
              </a:rPr>
              <a:t> tarafından yapılmıştır. </a:t>
            </a:r>
            <a:endParaRPr lang="tr-T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072899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sz="2000" dirty="0" smtClean="0">
                <a:latin typeface="Times New Roman" panose="02020603050405020304" pitchFamily="18" charset="0"/>
                <a:cs typeface="Times New Roman" panose="02020603050405020304" pitchFamily="18" charset="0"/>
              </a:rPr>
              <a:t>1961 yılında </a:t>
            </a:r>
            <a:r>
              <a:rPr lang="tr-TR" sz="2000" dirty="0" err="1" smtClean="0">
                <a:latin typeface="Times New Roman" panose="02020603050405020304" pitchFamily="18" charset="0"/>
                <a:cs typeface="Times New Roman" panose="02020603050405020304" pitchFamily="18" charset="0"/>
              </a:rPr>
              <a:t>sensörinöral</a:t>
            </a:r>
            <a:r>
              <a:rPr lang="tr-TR" sz="2000" dirty="0" smtClean="0">
                <a:latin typeface="Times New Roman" panose="02020603050405020304" pitchFamily="18" charset="0"/>
                <a:cs typeface="Times New Roman" panose="02020603050405020304" pitchFamily="18" charset="0"/>
              </a:rPr>
              <a:t> işitme kayıplı bireylerde kullanılmak üzere </a:t>
            </a:r>
            <a:r>
              <a:rPr lang="tr-TR" sz="2000" dirty="0" err="1" smtClean="0">
                <a:latin typeface="Times New Roman" panose="02020603050405020304" pitchFamily="18" charset="0"/>
                <a:cs typeface="Times New Roman" panose="02020603050405020304" pitchFamily="18" charset="0"/>
              </a:rPr>
              <a:t>implante</a:t>
            </a:r>
            <a:r>
              <a:rPr lang="tr-TR" sz="2000" dirty="0" smtClean="0">
                <a:latin typeface="Times New Roman" panose="02020603050405020304" pitchFamily="18" charset="0"/>
                <a:cs typeface="Times New Roman" panose="02020603050405020304" pitchFamily="18" charset="0"/>
              </a:rPr>
              <a:t> edilebilir bir işitme protezi olan  </a:t>
            </a:r>
            <a:r>
              <a:rPr lang="tr-TR" sz="2000" dirty="0" err="1" smtClean="0">
                <a:latin typeface="Times New Roman" panose="02020603050405020304" pitchFamily="18" charset="0"/>
                <a:cs typeface="Times New Roman" panose="02020603050405020304" pitchFamily="18" charset="0"/>
              </a:rPr>
              <a:t>koklear</a:t>
            </a:r>
            <a:r>
              <a:rPr lang="tr-TR" sz="2000" dirty="0" smtClean="0">
                <a:latin typeface="Times New Roman" panose="02020603050405020304" pitchFamily="18" charset="0"/>
                <a:cs typeface="Times New Roman" panose="02020603050405020304" pitchFamily="18" charset="0"/>
              </a:rPr>
              <a:t> </a:t>
            </a:r>
            <a:r>
              <a:rPr lang="tr-TR" sz="2000" dirty="0" err="1" smtClean="0">
                <a:latin typeface="Times New Roman" panose="02020603050405020304" pitchFamily="18" charset="0"/>
                <a:cs typeface="Times New Roman" panose="02020603050405020304" pitchFamily="18" charset="0"/>
              </a:rPr>
              <a:t>implant</a:t>
            </a:r>
            <a:r>
              <a:rPr lang="tr-TR" sz="2000" dirty="0" smtClean="0">
                <a:latin typeface="Times New Roman" panose="02020603050405020304" pitchFamily="18" charset="0"/>
                <a:cs typeface="Times New Roman" panose="02020603050405020304" pitchFamily="18" charset="0"/>
              </a:rPr>
              <a:t> ilk kez William House tarafından geliştirilmiştir</a:t>
            </a:r>
            <a:endParaRPr lang="tr-TR" sz="2000" dirty="0">
              <a:latin typeface="Times New Roman" panose="02020603050405020304" pitchFamily="18" charset="0"/>
              <a:cs typeface="Times New Roman" panose="02020603050405020304" pitchFamily="18" charset="0"/>
            </a:endParaRP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8274" y="3126901"/>
            <a:ext cx="1895475" cy="2419350"/>
          </a:xfrm>
          <a:prstGeom prst="rect">
            <a:avLst/>
          </a:prstGeo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8387" y="3373085"/>
            <a:ext cx="2619375" cy="1743075"/>
          </a:xfrm>
          <a:prstGeom prst="rect">
            <a:avLst/>
          </a:prstGeom>
        </p:spPr>
      </p:pic>
    </p:spTree>
    <p:extLst>
      <p:ext uri="{BB962C8B-B14F-4D97-AF65-F5344CB8AC3E}">
        <p14:creationId xmlns:p14="http://schemas.microsoft.com/office/powerpoint/2010/main" val="18301977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sz="2000" dirty="0" smtClean="0">
                <a:latin typeface="Times New Roman" panose="02020603050405020304" pitchFamily="18" charset="0"/>
                <a:cs typeface="Times New Roman" panose="02020603050405020304" pitchFamily="18" charset="0"/>
              </a:rPr>
              <a:t>İlk kez 1973 yılında kullanılan bu tek </a:t>
            </a:r>
            <a:r>
              <a:rPr lang="tr-TR" sz="2000" dirty="0" err="1" smtClean="0">
                <a:latin typeface="Times New Roman" panose="02020603050405020304" pitchFamily="18" charset="0"/>
                <a:cs typeface="Times New Roman" panose="02020603050405020304" pitchFamily="18" charset="0"/>
              </a:rPr>
              <a:t>elektrodlu</a:t>
            </a:r>
            <a:r>
              <a:rPr lang="tr-TR" sz="2000" dirty="0" smtClean="0">
                <a:latin typeface="Times New Roman" panose="02020603050405020304" pitchFamily="18" charset="0"/>
                <a:cs typeface="Times New Roman" panose="02020603050405020304" pitchFamily="18" charset="0"/>
              </a:rPr>
              <a:t> ve tek kanallı </a:t>
            </a:r>
            <a:r>
              <a:rPr lang="tr-TR" sz="2000" dirty="0" err="1" smtClean="0">
                <a:latin typeface="Times New Roman" panose="02020603050405020304" pitchFamily="18" charset="0"/>
                <a:cs typeface="Times New Roman" panose="02020603050405020304" pitchFamily="18" charset="0"/>
              </a:rPr>
              <a:t>implant</a:t>
            </a:r>
            <a:r>
              <a:rPr lang="tr-TR" sz="2000" dirty="0" smtClean="0">
                <a:latin typeface="Times New Roman" panose="02020603050405020304" pitchFamily="18" charset="0"/>
                <a:cs typeface="Times New Roman" panose="02020603050405020304" pitchFamily="18" charset="0"/>
              </a:rPr>
              <a:t> 1000’den fazla hastada kullanılmıştır. Bu </a:t>
            </a:r>
            <a:r>
              <a:rPr lang="tr-TR" sz="2000" dirty="0" err="1" smtClean="0">
                <a:latin typeface="Times New Roman" panose="02020603050405020304" pitchFamily="18" charset="0"/>
                <a:cs typeface="Times New Roman" panose="02020603050405020304" pitchFamily="18" charset="0"/>
              </a:rPr>
              <a:t>implantla</a:t>
            </a:r>
            <a:r>
              <a:rPr lang="tr-TR" sz="2000" dirty="0" smtClean="0">
                <a:latin typeface="Times New Roman" panose="02020603050405020304" pitchFamily="18" charset="0"/>
                <a:cs typeface="Times New Roman" panose="02020603050405020304" pitchFamily="18" charset="0"/>
              </a:rPr>
              <a:t> okul öncesi yaştaki ilk çocuk 1981 yılında </a:t>
            </a:r>
            <a:r>
              <a:rPr lang="tr-TR" sz="2000" dirty="0" err="1" smtClean="0">
                <a:latin typeface="Times New Roman" panose="02020603050405020304" pitchFamily="18" charset="0"/>
                <a:cs typeface="Times New Roman" panose="02020603050405020304" pitchFamily="18" charset="0"/>
              </a:rPr>
              <a:t>implante</a:t>
            </a:r>
            <a:r>
              <a:rPr lang="tr-TR" sz="2000" dirty="0" smtClean="0">
                <a:latin typeface="Times New Roman" panose="02020603050405020304" pitchFamily="18" charset="0"/>
                <a:cs typeface="Times New Roman" panose="02020603050405020304" pitchFamily="18" charset="0"/>
              </a:rPr>
              <a:t> edilmiştir</a:t>
            </a:r>
            <a:endParaRPr lang="tr-TR" sz="2000" dirty="0">
              <a:latin typeface="Times New Roman" panose="02020603050405020304" pitchFamily="18" charset="0"/>
              <a:cs typeface="Times New Roman" panose="02020603050405020304" pitchFamily="18" charset="0"/>
            </a:endParaRP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3379" y="3091657"/>
            <a:ext cx="2952750" cy="1543050"/>
          </a:xfrm>
          <a:prstGeom prst="rect">
            <a:avLst/>
          </a:prstGeo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3091657"/>
            <a:ext cx="2543175" cy="1790700"/>
          </a:xfrm>
          <a:prstGeom prst="rect">
            <a:avLst/>
          </a:prstGeom>
        </p:spPr>
      </p:pic>
    </p:spTree>
    <p:extLst>
      <p:ext uri="{BB962C8B-B14F-4D97-AF65-F5344CB8AC3E}">
        <p14:creationId xmlns:p14="http://schemas.microsoft.com/office/powerpoint/2010/main" val="17838324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sz="2000" dirty="0" smtClean="0">
                <a:latin typeface="Times New Roman" panose="02020603050405020304" pitchFamily="18" charset="0"/>
                <a:cs typeface="Times New Roman" panose="02020603050405020304" pitchFamily="18" charset="0"/>
              </a:rPr>
              <a:t>Bu tek </a:t>
            </a:r>
            <a:r>
              <a:rPr lang="tr-TR" sz="2000" dirty="0" err="1" smtClean="0">
                <a:latin typeface="Times New Roman" panose="02020603050405020304" pitchFamily="18" charset="0"/>
                <a:cs typeface="Times New Roman" panose="02020603050405020304" pitchFamily="18" charset="0"/>
              </a:rPr>
              <a:t>elektrodun</a:t>
            </a:r>
            <a:r>
              <a:rPr lang="tr-TR" sz="2000" dirty="0" smtClean="0">
                <a:latin typeface="Times New Roman" panose="02020603050405020304" pitchFamily="18" charset="0"/>
                <a:cs typeface="Times New Roman" panose="02020603050405020304" pitchFamily="18" charset="0"/>
              </a:rPr>
              <a:t> daha sonraki versiyonu Amerika Birleşik Devletleri Gıda ve İlaç Dairesi (FDA) tarafından 1984 yılında erişkinler için onaylanmıştır.  </a:t>
            </a:r>
          </a:p>
          <a:p>
            <a:r>
              <a:rPr lang="tr-TR" sz="2000" dirty="0" err="1" smtClean="0">
                <a:latin typeface="Times New Roman" panose="02020603050405020304" pitchFamily="18" charset="0"/>
                <a:cs typeface="Times New Roman" panose="02020603050405020304" pitchFamily="18" charset="0"/>
              </a:rPr>
              <a:t>Clark</a:t>
            </a:r>
            <a:r>
              <a:rPr lang="tr-TR" sz="2000" dirty="0" smtClean="0">
                <a:latin typeface="Times New Roman" panose="02020603050405020304" pitchFamily="18" charset="0"/>
                <a:cs typeface="Times New Roman" panose="02020603050405020304" pitchFamily="18" charset="0"/>
              </a:rPr>
              <a:t>, 1978 yılında ilk çok </a:t>
            </a:r>
            <a:r>
              <a:rPr lang="tr-TR" sz="2000" dirty="0" err="1" smtClean="0">
                <a:latin typeface="Times New Roman" panose="02020603050405020304" pitchFamily="18" charset="0"/>
                <a:cs typeface="Times New Roman" panose="02020603050405020304" pitchFamily="18" charset="0"/>
              </a:rPr>
              <a:t>elektrodlu</a:t>
            </a:r>
            <a:r>
              <a:rPr lang="tr-TR" sz="2000" dirty="0" smtClean="0">
                <a:latin typeface="Times New Roman" panose="02020603050405020304" pitchFamily="18" charset="0"/>
                <a:cs typeface="Times New Roman" panose="02020603050405020304" pitchFamily="18" charset="0"/>
              </a:rPr>
              <a:t>, çok kanallı </a:t>
            </a:r>
            <a:r>
              <a:rPr lang="tr-TR" sz="2000" dirty="0" err="1" smtClean="0">
                <a:latin typeface="Times New Roman" panose="02020603050405020304" pitchFamily="18" charset="0"/>
                <a:cs typeface="Times New Roman" panose="02020603050405020304" pitchFamily="18" charset="0"/>
              </a:rPr>
              <a:t>implantı</a:t>
            </a:r>
            <a:r>
              <a:rPr lang="tr-TR" sz="2000" dirty="0" smtClean="0">
                <a:latin typeface="Times New Roman" panose="02020603050405020304" pitchFamily="18" charset="0"/>
                <a:cs typeface="Times New Roman" panose="02020603050405020304" pitchFamily="18" charset="0"/>
              </a:rPr>
              <a:t> kullanarak </a:t>
            </a:r>
            <a:r>
              <a:rPr lang="tr-TR" sz="2000" dirty="0" err="1" smtClean="0">
                <a:latin typeface="Times New Roman" panose="02020603050405020304" pitchFamily="18" charset="0"/>
                <a:cs typeface="Times New Roman" panose="02020603050405020304" pitchFamily="18" charset="0"/>
              </a:rPr>
              <a:t>implantasyon</a:t>
            </a:r>
            <a:r>
              <a:rPr lang="tr-TR" sz="2000" dirty="0" smtClean="0">
                <a:latin typeface="Times New Roman" panose="02020603050405020304" pitchFamily="18" charset="0"/>
                <a:cs typeface="Times New Roman" panose="02020603050405020304" pitchFamily="18" charset="0"/>
              </a:rPr>
              <a:t> yapmış ve bu cihazın yaygın klinik kullanımı, “</a:t>
            </a:r>
            <a:r>
              <a:rPr lang="tr-TR" sz="2000" dirty="0" err="1" smtClean="0">
                <a:latin typeface="Times New Roman" panose="02020603050405020304" pitchFamily="18" charset="0"/>
                <a:cs typeface="Times New Roman" panose="02020603050405020304" pitchFamily="18" charset="0"/>
              </a:rPr>
              <a:t>Nucleus</a:t>
            </a:r>
            <a:r>
              <a:rPr lang="tr-TR" sz="2000" dirty="0" smtClean="0">
                <a:latin typeface="Times New Roman" panose="02020603050405020304" pitchFamily="18" charset="0"/>
                <a:cs typeface="Times New Roman" panose="02020603050405020304" pitchFamily="18" charset="0"/>
              </a:rPr>
              <a:t> Çok Kanallı </a:t>
            </a:r>
            <a:r>
              <a:rPr lang="tr-TR" sz="2000" dirty="0" err="1" smtClean="0">
                <a:latin typeface="Times New Roman" panose="02020603050405020304" pitchFamily="18" charset="0"/>
                <a:cs typeface="Times New Roman" panose="02020603050405020304" pitchFamily="18" charset="0"/>
              </a:rPr>
              <a:t>Koklear</a:t>
            </a:r>
            <a:r>
              <a:rPr lang="tr-TR" sz="2000" dirty="0" smtClean="0">
                <a:latin typeface="Times New Roman" panose="02020603050405020304" pitchFamily="18" charset="0"/>
                <a:cs typeface="Times New Roman" panose="02020603050405020304" pitchFamily="18" charset="0"/>
              </a:rPr>
              <a:t> </a:t>
            </a:r>
            <a:r>
              <a:rPr lang="tr-TR" sz="2000" dirty="0" err="1" smtClean="0">
                <a:latin typeface="Times New Roman" panose="02020603050405020304" pitchFamily="18" charset="0"/>
                <a:cs typeface="Times New Roman" panose="02020603050405020304" pitchFamily="18" charset="0"/>
              </a:rPr>
              <a:t>İmplant”olarak</a:t>
            </a:r>
            <a:r>
              <a:rPr lang="tr-TR" sz="2000" dirty="0" smtClean="0">
                <a:latin typeface="Times New Roman" panose="02020603050405020304" pitchFamily="18" charset="0"/>
                <a:cs typeface="Times New Roman" panose="02020603050405020304" pitchFamily="18" charset="0"/>
              </a:rPr>
              <a:t> 1985 yılında başlamıştır</a:t>
            </a:r>
            <a:r>
              <a:rPr lang="tr-TR" sz="2000" dirty="0" smtClean="0"/>
              <a:t>.</a:t>
            </a:r>
            <a:endParaRPr lang="tr-TR" sz="2000"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8365" y="3783313"/>
            <a:ext cx="3305591" cy="1857322"/>
          </a:xfrm>
          <a:prstGeom prst="rect">
            <a:avLst/>
          </a:prstGeo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0823" y="3497510"/>
            <a:ext cx="2143125" cy="2143125"/>
          </a:xfrm>
          <a:prstGeom prst="rect">
            <a:avLst/>
          </a:prstGeom>
        </p:spPr>
      </p:pic>
    </p:spTree>
    <p:extLst>
      <p:ext uri="{BB962C8B-B14F-4D97-AF65-F5344CB8AC3E}">
        <p14:creationId xmlns:p14="http://schemas.microsoft.com/office/powerpoint/2010/main" val="36011769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sz="2000" dirty="0" smtClean="0">
                <a:latin typeface="Times New Roman" panose="02020603050405020304" pitchFamily="18" charset="0"/>
                <a:cs typeface="Times New Roman" panose="02020603050405020304" pitchFamily="18" charset="0"/>
              </a:rPr>
              <a:t>FDA bu cihazın kullanımını erişkinler için 1987 yılında, 2 yaş üstü çocuklar için 1990 yılında onaylamıştır. </a:t>
            </a:r>
          </a:p>
          <a:p>
            <a:r>
              <a:rPr lang="tr-TR" sz="2000" dirty="0" err="1" smtClean="0">
                <a:latin typeface="Times New Roman" panose="02020603050405020304" pitchFamily="18" charset="0"/>
                <a:cs typeface="Times New Roman" panose="02020603050405020304" pitchFamily="18" charset="0"/>
              </a:rPr>
              <a:t>Koklear</a:t>
            </a:r>
            <a:r>
              <a:rPr lang="tr-TR" sz="2000" dirty="0" smtClean="0">
                <a:latin typeface="Times New Roman" panose="02020603050405020304" pitchFamily="18" charset="0"/>
                <a:cs typeface="Times New Roman" panose="02020603050405020304" pitchFamily="18" charset="0"/>
              </a:rPr>
              <a:t> </a:t>
            </a:r>
            <a:r>
              <a:rPr lang="tr-TR" sz="2000" dirty="0" err="1" smtClean="0">
                <a:latin typeface="Times New Roman" panose="02020603050405020304" pitchFamily="18" charset="0"/>
                <a:cs typeface="Times New Roman" panose="02020603050405020304" pitchFamily="18" charset="0"/>
              </a:rPr>
              <a:t>implantların</a:t>
            </a:r>
            <a:r>
              <a:rPr lang="tr-TR" sz="2000" dirty="0" smtClean="0">
                <a:latin typeface="Times New Roman" panose="02020603050405020304" pitchFamily="18" charset="0"/>
                <a:cs typeface="Times New Roman" panose="02020603050405020304" pitchFamily="18" charset="0"/>
              </a:rPr>
              <a:t> uygulanamadığı hastalarda elektrotlar, doğrudan beyin sapında </a:t>
            </a:r>
            <a:r>
              <a:rPr lang="tr-TR" sz="2000" dirty="0" err="1" smtClean="0">
                <a:latin typeface="Times New Roman" panose="02020603050405020304" pitchFamily="18" charset="0"/>
                <a:cs typeface="Times New Roman" panose="02020603050405020304" pitchFamily="18" charset="0"/>
              </a:rPr>
              <a:t>koklear</a:t>
            </a:r>
            <a:r>
              <a:rPr lang="tr-TR" sz="2000" dirty="0" smtClean="0">
                <a:latin typeface="Times New Roman" panose="02020603050405020304" pitchFamily="18" charset="0"/>
                <a:cs typeface="Times New Roman" panose="02020603050405020304" pitchFamily="18" charset="0"/>
              </a:rPr>
              <a:t> </a:t>
            </a:r>
            <a:r>
              <a:rPr lang="tr-TR" sz="2000" dirty="0" err="1" smtClean="0">
                <a:latin typeface="Times New Roman" panose="02020603050405020304" pitchFamily="18" charset="0"/>
                <a:cs typeface="Times New Roman" panose="02020603050405020304" pitchFamily="18" charset="0"/>
              </a:rPr>
              <a:t>nukleuslar</a:t>
            </a:r>
            <a:r>
              <a:rPr lang="tr-TR" sz="2000" dirty="0" smtClean="0">
                <a:latin typeface="Times New Roman" panose="02020603050405020304" pitchFamily="18" charset="0"/>
                <a:cs typeface="Times New Roman" panose="02020603050405020304" pitchFamily="18" charset="0"/>
              </a:rPr>
              <a:t> üzerine yerleştirilip, İşitsel beyin sapı </a:t>
            </a:r>
            <a:r>
              <a:rPr lang="tr-TR" sz="2000" dirty="0" err="1" smtClean="0">
                <a:latin typeface="Times New Roman" panose="02020603050405020304" pitchFamily="18" charset="0"/>
                <a:cs typeface="Times New Roman" panose="02020603050405020304" pitchFamily="18" charset="0"/>
              </a:rPr>
              <a:t>implantları</a:t>
            </a:r>
            <a:r>
              <a:rPr lang="tr-TR" sz="2000" dirty="0" smtClean="0">
                <a:latin typeface="Times New Roman" panose="02020603050405020304" pitchFamily="18" charset="0"/>
                <a:cs typeface="Times New Roman" panose="02020603050405020304" pitchFamily="18" charset="0"/>
              </a:rPr>
              <a:t> ile sağlanan elektriksel uyarım sayesinde, hastalara işitme algısı kazandırılabilmektedir</a:t>
            </a:r>
            <a:endParaRPr lang="tr-TR" sz="2000"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28697" y="3863182"/>
            <a:ext cx="2857500" cy="1600200"/>
          </a:xfrm>
          <a:prstGeom prst="rect">
            <a:avLst/>
          </a:prstGeom>
        </p:spPr>
      </p:pic>
    </p:spTree>
    <p:extLst>
      <p:ext uri="{BB962C8B-B14F-4D97-AF65-F5344CB8AC3E}">
        <p14:creationId xmlns:p14="http://schemas.microsoft.com/office/powerpoint/2010/main" val="28009920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t/>
            </a:r>
            <a:br>
              <a:rPr lang="tr-TR" dirty="0" smtClean="0"/>
            </a:br>
            <a:r>
              <a:rPr lang="tr-TR" sz="4000" dirty="0" smtClean="0"/>
              <a:t>TÜRKİYE’DE ODYOLOJİNİN TARİHİ VE  ODYOLOJİ EĞİTİMİ</a:t>
            </a:r>
            <a:endParaRPr lang="tr-TR" sz="4000" dirty="0"/>
          </a:p>
        </p:txBody>
      </p:sp>
      <p:sp>
        <p:nvSpPr>
          <p:cNvPr id="3" name="İçerik Yer Tutucusu 2"/>
          <p:cNvSpPr>
            <a:spLocks noGrp="1"/>
          </p:cNvSpPr>
          <p:nvPr>
            <p:ph idx="1"/>
          </p:nvPr>
        </p:nvSpPr>
        <p:spPr/>
        <p:txBody>
          <a:bodyPr>
            <a:normAutofit/>
          </a:bodyPr>
          <a:lstStyle/>
          <a:p>
            <a:endParaRPr lang="tr-TR" sz="2000" dirty="0" smtClean="0">
              <a:latin typeface="Times New Roman" panose="02020603050405020304" pitchFamily="18" charset="0"/>
              <a:cs typeface="Times New Roman" panose="02020603050405020304" pitchFamily="18" charset="0"/>
            </a:endParaRPr>
          </a:p>
          <a:p>
            <a:r>
              <a:rPr lang="tr-TR" sz="2000" dirty="0" smtClean="0">
                <a:latin typeface="Times New Roman" panose="02020603050405020304" pitchFamily="18" charset="0"/>
                <a:cs typeface="Times New Roman" panose="02020603050405020304" pitchFamily="18" charset="0"/>
              </a:rPr>
              <a:t>Ülkemizde Odyoloji Eğitimi 1968 yılında Prof. Dr. Nazmi </a:t>
            </a:r>
            <a:r>
              <a:rPr lang="tr-TR" sz="2000" dirty="0" err="1" smtClean="0">
                <a:latin typeface="Times New Roman" panose="02020603050405020304" pitchFamily="18" charset="0"/>
                <a:cs typeface="Times New Roman" panose="02020603050405020304" pitchFamily="18" charset="0"/>
              </a:rPr>
              <a:t>Hoşal’ın</a:t>
            </a:r>
            <a:r>
              <a:rPr lang="tr-TR" sz="2000" dirty="0" smtClean="0">
                <a:latin typeface="Times New Roman" panose="02020603050405020304" pitchFamily="18" charset="0"/>
                <a:cs typeface="Times New Roman" panose="02020603050405020304" pitchFamily="18" charset="0"/>
              </a:rPr>
              <a:t> öncülüğünde Hacettepe Üniversitesi Mezuniyet Sonrası Eğitimi Fakültesi’ne bağlı olarak Kulak Burun Boğaz Kliniği Koordinatörlüğü’nde başlamıştır. </a:t>
            </a:r>
            <a:endParaRPr lang="tr-TR" sz="2000" dirty="0">
              <a:latin typeface="Times New Roman" panose="02020603050405020304" pitchFamily="18" charset="0"/>
              <a:cs typeface="Times New Roman" panose="02020603050405020304" pitchFamily="18" charset="0"/>
            </a:endParaRP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90531" y="3423171"/>
            <a:ext cx="1828800" cy="2495550"/>
          </a:xfrm>
          <a:prstGeom prst="rect">
            <a:avLst/>
          </a:prstGeom>
        </p:spPr>
      </p:pic>
    </p:spTree>
    <p:extLst>
      <p:ext uri="{BB962C8B-B14F-4D97-AF65-F5344CB8AC3E}">
        <p14:creationId xmlns:p14="http://schemas.microsoft.com/office/powerpoint/2010/main" val="29654364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sz="2000" dirty="0" smtClean="0">
                <a:latin typeface="Times New Roman" panose="02020603050405020304" pitchFamily="18" charset="0"/>
                <a:cs typeface="Times New Roman" panose="02020603050405020304" pitchFamily="18" charset="0"/>
              </a:rPr>
              <a:t>Türkiye’de ilk resmi eğitim programı olan  Odyoloji Yüksek lisans ve doktora derslerini vermek üzere önce Amerika Birleşik Devletleri’nin tanınmış </a:t>
            </a:r>
            <a:r>
              <a:rPr lang="tr-TR" sz="2000" dirty="0" err="1" smtClean="0">
                <a:latin typeface="Times New Roman" panose="02020603050405020304" pitchFamily="18" charset="0"/>
                <a:cs typeface="Times New Roman" panose="02020603050405020304" pitchFamily="18" charset="0"/>
              </a:rPr>
              <a:t>Odyologlarından</a:t>
            </a:r>
            <a:r>
              <a:rPr lang="tr-TR" sz="2000" dirty="0" smtClean="0">
                <a:latin typeface="Times New Roman" panose="02020603050405020304" pitchFamily="18" charset="0"/>
                <a:cs typeface="Times New Roman" panose="02020603050405020304" pitchFamily="18" charset="0"/>
              </a:rPr>
              <a:t> Dr. Richard </a:t>
            </a:r>
            <a:r>
              <a:rPr lang="tr-TR" sz="2000" dirty="0" err="1" smtClean="0">
                <a:latin typeface="Times New Roman" panose="02020603050405020304" pitchFamily="18" charset="0"/>
                <a:cs typeface="Times New Roman" panose="02020603050405020304" pitchFamily="18" charset="0"/>
              </a:rPr>
              <a:t>Israel</a:t>
            </a:r>
            <a:r>
              <a:rPr lang="tr-TR" sz="2000" dirty="0" smtClean="0">
                <a:latin typeface="Times New Roman" panose="02020603050405020304" pitchFamily="18" charset="0"/>
                <a:cs typeface="Times New Roman" panose="02020603050405020304" pitchFamily="18" charset="0"/>
              </a:rPr>
              <a:t> sonrasında ise Dr. </a:t>
            </a:r>
            <a:r>
              <a:rPr lang="tr-TR" sz="2000" dirty="0" err="1" smtClean="0">
                <a:latin typeface="Times New Roman" panose="02020603050405020304" pitchFamily="18" charset="0"/>
                <a:cs typeface="Times New Roman" panose="02020603050405020304" pitchFamily="18" charset="0"/>
              </a:rPr>
              <a:t>Jack</a:t>
            </a:r>
            <a:r>
              <a:rPr lang="tr-TR" sz="2000" dirty="0" smtClean="0">
                <a:latin typeface="Times New Roman" panose="02020603050405020304" pitchFamily="18" charset="0"/>
                <a:cs typeface="Times New Roman" panose="02020603050405020304" pitchFamily="18" charset="0"/>
              </a:rPr>
              <a:t> </a:t>
            </a:r>
            <a:r>
              <a:rPr lang="tr-TR" sz="2000" dirty="0" err="1" smtClean="0">
                <a:latin typeface="Times New Roman" panose="02020603050405020304" pitchFamily="18" charset="0"/>
                <a:cs typeface="Times New Roman" panose="02020603050405020304" pitchFamily="18" charset="0"/>
              </a:rPr>
              <a:t>Katz</a:t>
            </a:r>
            <a:r>
              <a:rPr lang="tr-TR" sz="2000" dirty="0" smtClean="0">
                <a:latin typeface="Times New Roman" panose="02020603050405020304" pitchFamily="18" charset="0"/>
                <a:cs typeface="Times New Roman" panose="02020603050405020304" pitchFamily="18" charset="0"/>
              </a:rPr>
              <a:t> ülkemize gelerek programa destek olmuşlardır. </a:t>
            </a:r>
            <a:endParaRPr lang="tr-TR" sz="2000" dirty="0">
              <a:latin typeface="Times New Roman" panose="02020603050405020304" pitchFamily="18" charset="0"/>
              <a:cs typeface="Times New Roman" panose="02020603050405020304" pitchFamily="18" charset="0"/>
            </a:endParaRP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8616" y="3562066"/>
            <a:ext cx="2524125" cy="1809750"/>
          </a:xfrm>
          <a:prstGeom prst="rect">
            <a:avLst/>
          </a:prstGeom>
        </p:spPr>
      </p:pic>
      <p:sp>
        <p:nvSpPr>
          <p:cNvPr id="5" name="Dikdörtgen 4"/>
          <p:cNvSpPr/>
          <p:nvPr/>
        </p:nvSpPr>
        <p:spPr>
          <a:xfrm>
            <a:off x="1963306" y="3143239"/>
            <a:ext cx="2294743" cy="3275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a:latin typeface="Times New Roman" panose="02020603050405020304" pitchFamily="18" charset="0"/>
                <a:cs typeface="Times New Roman" panose="02020603050405020304" pitchFamily="18" charset="0"/>
              </a:rPr>
              <a:t>Dr. Richard Israel</a:t>
            </a:r>
            <a:endParaRPr lang="tr-TR"/>
          </a:p>
        </p:txBody>
      </p:sp>
      <p:pic>
        <p:nvPicPr>
          <p:cNvPr id="7" name="Resi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57522" y="3797691"/>
            <a:ext cx="2478064" cy="2256620"/>
          </a:xfrm>
          <a:prstGeom prst="rect">
            <a:avLst/>
          </a:prstGeom>
        </p:spPr>
      </p:pic>
      <p:sp>
        <p:nvSpPr>
          <p:cNvPr id="8" name="Dikdörtgen 7"/>
          <p:cNvSpPr/>
          <p:nvPr/>
        </p:nvSpPr>
        <p:spPr>
          <a:xfrm>
            <a:off x="7198199" y="3234519"/>
            <a:ext cx="2478064" cy="4913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a:latin typeface="Times New Roman" panose="02020603050405020304" pitchFamily="18" charset="0"/>
                <a:cs typeface="Times New Roman" panose="02020603050405020304" pitchFamily="18" charset="0"/>
              </a:rPr>
              <a:t>Dr. Jack Katz</a:t>
            </a:r>
            <a:endParaRPr lang="tr-TR"/>
          </a:p>
        </p:txBody>
      </p:sp>
    </p:spTree>
    <p:extLst>
      <p:ext uri="{BB962C8B-B14F-4D97-AF65-F5344CB8AC3E}">
        <p14:creationId xmlns:p14="http://schemas.microsoft.com/office/powerpoint/2010/main" val="29719143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endParaRPr lang="tr-TR" sz="2000" dirty="0" smtClean="0">
              <a:latin typeface="Times New Roman" panose="02020603050405020304" pitchFamily="18" charset="0"/>
              <a:cs typeface="Times New Roman" panose="02020603050405020304" pitchFamily="18" charset="0"/>
            </a:endParaRPr>
          </a:p>
          <a:p>
            <a:endParaRPr lang="tr-TR" sz="2000" dirty="0">
              <a:latin typeface="Times New Roman" panose="02020603050405020304" pitchFamily="18" charset="0"/>
              <a:cs typeface="Times New Roman" panose="02020603050405020304" pitchFamily="18" charset="0"/>
            </a:endParaRPr>
          </a:p>
          <a:p>
            <a:r>
              <a:rPr lang="tr-TR" sz="2000" dirty="0" smtClean="0">
                <a:latin typeface="Times New Roman" panose="02020603050405020304" pitchFamily="18" charset="0"/>
                <a:cs typeface="Times New Roman" panose="02020603050405020304" pitchFamily="18" charset="0"/>
              </a:rPr>
              <a:t>Hacettepe Üniversitesi’nden sonra, 1986 yılında Marmara Üniversitesi Tıp Fakültesi Odyoloji Bilim Dalı kurulmuş, Marmara Üniversitesi Sağlık Bilimleri Enstitüsü bünyesinde 1987 yılında Odyoloji lisansüstü eğitim programlarına başlamış ve 1989 yılında doktora programı açılmıştır. </a:t>
            </a:r>
            <a:endParaRPr lang="tr-T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104796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sz="2000" dirty="0" smtClean="0">
                <a:latin typeface="Times New Roman" panose="02020603050405020304" pitchFamily="18" charset="0"/>
                <a:cs typeface="Times New Roman" panose="02020603050405020304" pitchFamily="18" charset="0"/>
              </a:rPr>
              <a:t>Hacettepe Üniversitesi’nde 1989 yılına kadar Odyoloji programı olarak yürütülen yüksek lisans eğitimi,1989 sonrasında program değişikliği yapılarak, “Odyoloji ve Konuşma Bozuklukları” Yüksek Lisans ve Doktora programı olarak sürdürülmüştür. </a:t>
            </a:r>
          </a:p>
          <a:p>
            <a:endParaRPr lang="tr-TR" sz="2000" dirty="0" smtClean="0">
              <a:latin typeface="Times New Roman" panose="02020603050405020304" pitchFamily="18" charset="0"/>
              <a:cs typeface="Times New Roman" panose="02020603050405020304" pitchFamily="18" charset="0"/>
            </a:endParaRPr>
          </a:p>
          <a:p>
            <a:r>
              <a:rPr lang="tr-TR" sz="2000" dirty="0" smtClean="0">
                <a:latin typeface="Times New Roman" panose="02020603050405020304" pitchFamily="18" charset="0"/>
                <a:cs typeface="Times New Roman" panose="02020603050405020304" pitchFamily="18" charset="0"/>
              </a:rPr>
              <a:t>Hacettepe ve Marmara Üniversitesi’nden sonra, Gazi, Dokuz Eylül, </a:t>
            </a:r>
            <a:r>
              <a:rPr lang="tr-TR" sz="2000" dirty="0" err="1" smtClean="0">
                <a:latin typeface="Times New Roman" panose="02020603050405020304" pitchFamily="18" charset="0"/>
                <a:cs typeface="Times New Roman" panose="02020603050405020304" pitchFamily="18" charset="0"/>
              </a:rPr>
              <a:t>Ondokuz</a:t>
            </a:r>
            <a:r>
              <a:rPr lang="tr-TR" sz="2000" dirty="0" smtClean="0">
                <a:latin typeface="Times New Roman" panose="02020603050405020304" pitchFamily="18" charset="0"/>
                <a:cs typeface="Times New Roman" panose="02020603050405020304" pitchFamily="18" charset="0"/>
              </a:rPr>
              <a:t> Mayıs, Çukurova, Başkent, Ege Üniversitesi ve diğer bazı üniversitelerde de Odyoloji yüksek lisans programları oluşturulmuştur.</a:t>
            </a:r>
            <a:endParaRPr lang="tr-T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327364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a:xfrm>
            <a:off x="715108" y="1696917"/>
            <a:ext cx="10972800" cy="4525963"/>
          </a:xfrm>
        </p:spPr>
        <p:txBody>
          <a:bodyPr>
            <a:normAutofit/>
          </a:bodyPr>
          <a:lstStyle/>
          <a:p>
            <a:endParaRPr lang="tr-TR" sz="2000" dirty="0" smtClean="0">
              <a:latin typeface="Times New Roman" panose="02020603050405020304" pitchFamily="18" charset="0"/>
              <a:cs typeface="Times New Roman" panose="02020603050405020304" pitchFamily="18" charset="0"/>
            </a:endParaRPr>
          </a:p>
          <a:p>
            <a:endParaRPr lang="tr-TR" sz="2000" dirty="0">
              <a:latin typeface="Times New Roman" panose="02020603050405020304" pitchFamily="18" charset="0"/>
              <a:cs typeface="Times New Roman" panose="02020603050405020304" pitchFamily="18" charset="0"/>
            </a:endParaRPr>
          </a:p>
          <a:p>
            <a:r>
              <a:rPr lang="tr-TR" sz="2000" dirty="0" smtClean="0">
                <a:latin typeface="Times New Roman" panose="02020603050405020304" pitchFamily="18" charset="0"/>
                <a:cs typeface="Times New Roman" panose="02020603050405020304" pitchFamily="18" charset="0"/>
              </a:rPr>
              <a:t>Yüksek lisans programları için üniversitelerin tıp ve/veya sağlık bilimleri ile ilgili lisans programlarını tamamlamış kişiler bu programa başvurabilirken, doktora programlarına Odyoloji yüksek lisans programını tamamlayanlar başvurabilmektedir. </a:t>
            </a:r>
            <a:endParaRPr lang="tr-T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539220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endParaRPr lang="tr-TR" sz="2000" dirty="0" smtClean="0">
              <a:latin typeface="Times New Roman" panose="02020603050405020304" pitchFamily="18" charset="0"/>
              <a:cs typeface="Times New Roman" panose="02020603050405020304" pitchFamily="18" charset="0"/>
            </a:endParaRPr>
          </a:p>
          <a:p>
            <a:r>
              <a:rPr lang="tr-TR" sz="2000" dirty="0" smtClean="0">
                <a:latin typeface="Times New Roman" panose="02020603050405020304" pitchFamily="18" charset="0"/>
                <a:cs typeface="Times New Roman" panose="02020603050405020304" pitchFamily="18" charset="0"/>
              </a:rPr>
              <a:t>Gelişmekte ve nüfusu hızla artmakta olan ülkemizde Odyoloji ve Konuşma Bozuklukları alanı ile ilgili meslek mensuplarının çok az sayıda olması, yüksek lisans programları ile yeterli düzeyde uzman personel yetiştirilememesi, lisans eğitimi düzeyinde meslek elemanı yetiştiren eğitim kurumlarının oluşturulması gereğini doğurmuş ve 2010 yılında İstanbul Üniversitesi Sağlık Bilimleri Fakültesi, sonrasında ise Hacettepe Üniversitesi ve çeşitli vakıf üniversiteleri bünyesinde lisans düzeyinde Odyoloji Bölümleri açılmıştır. </a:t>
            </a:r>
            <a:endParaRPr lang="tr-T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637248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sz="2000" dirty="0" smtClean="0">
                <a:latin typeface="Times New Roman" panose="02020603050405020304" pitchFamily="18" charset="0"/>
                <a:cs typeface="Times New Roman" panose="02020603050405020304" pitchFamily="18" charset="0"/>
              </a:rPr>
              <a:t>Sağlık Bakanlığı tarafından hazırlanan ve 22 Mayıs 2014 tarihli Resmi </a:t>
            </a:r>
            <a:r>
              <a:rPr lang="tr-TR" sz="2000" dirty="0" err="1" smtClean="0">
                <a:latin typeface="Times New Roman" panose="02020603050405020304" pitchFamily="18" charset="0"/>
                <a:cs typeface="Times New Roman" panose="02020603050405020304" pitchFamily="18" charset="0"/>
              </a:rPr>
              <a:t>Gazete’de</a:t>
            </a:r>
            <a:r>
              <a:rPr lang="tr-TR" sz="2000" dirty="0" smtClean="0">
                <a:latin typeface="Times New Roman" panose="02020603050405020304" pitchFamily="18" charset="0"/>
                <a:cs typeface="Times New Roman" panose="02020603050405020304" pitchFamily="18" charset="0"/>
              </a:rPr>
              <a:t> yayınlanarak yürürlüğe giren “ Sağlık Meslek Mensupları ile Sağlık Hizmetlerinde Çalışan Diğer Meslek Mensuplarının İş ve Görev Tanımlarına Dair Yönetmelik” kapsamında Odyologların görev tanımları belirtilmiştir</a:t>
            </a:r>
            <a:endParaRPr lang="tr-TR" sz="2000" dirty="0">
              <a:latin typeface="Times New Roman" panose="02020603050405020304" pitchFamily="18" charset="0"/>
              <a:cs typeface="Times New Roman" panose="02020603050405020304" pitchFamily="18" charset="0"/>
            </a:endParaRP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27243" y="3193808"/>
            <a:ext cx="3517213" cy="2634515"/>
          </a:xfrm>
          <a:prstGeom prst="rect">
            <a:avLst/>
          </a:prstGeom>
        </p:spPr>
      </p:pic>
    </p:spTree>
    <p:extLst>
      <p:ext uri="{BB962C8B-B14F-4D97-AF65-F5344CB8AC3E}">
        <p14:creationId xmlns:p14="http://schemas.microsoft.com/office/powerpoint/2010/main" val="9348948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Odyolog</a:t>
            </a:r>
            <a:endParaRPr lang="tr-TR" dirty="0"/>
          </a:p>
        </p:txBody>
      </p:sp>
      <p:sp>
        <p:nvSpPr>
          <p:cNvPr id="3" name="İçerik Yer Tutucusu 2"/>
          <p:cNvSpPr>
            <a:spLocks noGrp="1"/>
          </p:cNvSpPr>
          <p:nvPr>
            <p:ph idx="1"/>
          </p:nvPr>
        </p:nvSpPr>
        <p:spPr/>
        <p:txBody>
          <a:bodyPr>
            <a:normAutofit/>
          </a:bodyPr>
          <a:lstStyle/>
          <a:p>
            <a:r>
              <a:rPr lang="tr-TR" sz="2000" dirty="0" smtClean="0">
                <a:latin typeface="Times New Roman" panose="02020603050405020304" pitchFamily="18" charset="0"/>
                <a:cs typeface="Times New Roman" panose="02020603050405020304" pitchFamily="18" charset="0"/>
              </a:rPr>
              <a:t>İşitme ve denge ile ilgili hastalıkların tanısında uzman hekiminin yönlendirmesiyle tanısal testlerin gerçekleştirilmesi ve rehabilitasyonu ile işitme rehabilitasyonu için kullanılacak cihazların belirlenmesi, seçimi ve programlanmasını yapar. </a:t>
            </a:r>
            <a:endParaRPr lang="tr-TR" sz="2000" dirty="0">
              <a:latin typeface="Times New Roman" panose="02020603050405020304" pitchFamily="18" charset="0"/>
              <a:cs typeface="Times New Roman" panose="02020603050405020304" pitchFamily="18" charset="0"/>
            </a:endParaRP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35799" y="2683622"/>
            <a:ext cx="3362140" cy="3377150"/>
          </a:xfrm>
          <a:prstGeom prst="rect">
            <a:avLst/>
          </a:prstGeom>
        </p:spPr>
      </p:pic>
    </p:spTree>
    <p:extLst>
      <p:ext uri="{BB962C8B-B14F-4D97-AF65-F5344CB8AC3E}">
        <p14:creationId xmlns:p14="http://schemas.microsoft.com/office/powerpoint/2010/main" val="30223431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sz="2000" dirty="0" smtClean="0">
                <a:latin typeface="Times New Roman" panose="02020603050405020304" pitchFamily="18" charset="0"/>
                <a:cs typeface="Times New Roman" panose="02020603050405020304" pitchFamily="18" charset="0"/>
              </a:rPr>
              <a:t>İşitme sağlığının korunması ve işitme kaybının önlenmesine yönelik çalışmalar yapar.</a:t>
            </a:r>
            <a:endParaRPr lang="tr-TR" sz="2000" dirty="0">
              <a:latin typeface="Times New Roman" panose="02020603050405020304" pitchFamily="18" charset="0"/>
              <a:cs typeface="Times New Roman" panose="02020603050405020304" pitchFamily="18" charset="0"/>
            </a:endParaRP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3277" y="3184363"/>
            <a:ext cx="4292128" cy="2242983"/>
          </a:xfrm>
          <a:prstGeom prst="rect">
            <a:avLst/>
          </a:prstGeom>
        </p:spPr>
      </p:pic>
    </p:spTree>
    <p:extLst>
      <p:ext uri="{BB962C8B-B14F-4D97-AF65-F5344CB8AC3E}">
        <p14:creationId xmlns:p14="http://schemas.microsoft.com/office/powerpoint/2010/main" val="29707563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sz="2000" dirty="0" smtClean="0">
                <a:latin typeface="Times New Roman" panose="02020603050405020304" pitchFamily="18" charset="0"/>
                <a:cs typeface="Times New Roman" panose="02020603050405020304" pitchFamily="18" charset="0"/>
              </a:rPr>
              <a:t>İşitme tarama programlarında görev alır ve bu programlardaki testleri yapar. </a:t>
            </a:r>
            <a:endParaRPr lang="tr-TR" sz="2000" dirty="0">
              <a:latin typeface="Times New Roman" panose="02020603050405020304" pitchFamily="18" charset="0"/>
              <a:cs typeface="Times New Roman" panose="02020603050405020304" pitchFamily="18" charset="0"/>
            </a:endParaRP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78181" y="3225006"/>
            <a:ext cx="4169532" cy="2192367"/>
          </a:xfrm>
          <a:prstGeom prst="rect">
            <a:avLst/>
          </a:prstGeom>
        </p:spPr>
      </p:pic>
    </p:spTree>
    <p:extLst>
      <p:ext uri="{BB962C8B-B14F-4D97-AF65-F5344CB8AC3E}">
        <p14:creationId xmlns:p14="http://schemas.microsoft.com/office/powerpoint/2010/main" val="19271656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sz="2000" dirty="0" smtClean="0">
                <a:latin typeface="Times New Roman" panose="02020603050405020304" pitchFamily="18" charset="0"/>
                <a:cs typeface="Times New Roman" panose="02020603050405020304" pitchFamily="18" charset="0"/>
              </a:rPr>
              <a:t>Gürültü ölçümlerini yaparak işitmenin korunması hakkında gerekli önerilerde bulunur. </a:t>
            </a:r>
            <a:endParaRPr lang="tr-TR" sz="2000" dirty="0">
              <a:latin typeface="Times New Roman" panose="02020603050405020304" pitchFamily="18" charset="0"/>
              <a:cs typeface="Times New Roman" panose="02020603050405020304" pitchFamily="18" charset="0"/>
            </a:endParaRP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4807" y="2610347"/>
            <a:ext cx="4480518" cy="2981581"/>
          </a:xfrm>
          <a:prstGeom prst="rect">
            <a:avLst/>
          </a:prstGeom>
        </p:spPr>
      </p:pic>
    </p:spTree>
    <p:extLst>
      <p:ext uri="{BB962C8B-B14F-4D97-AF65-F5344CB8AC3E}">
        <p14:creationId xmlns:p14="http://schemas.microsoft.com/office/powerpoint/2010/main" val="17570582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sz="2000" dirty="0" smtClean="0">
                <a:latin typeface="Times New Roman" panose="02020603050405020304" pitchFamily="18" charset="0"/>
                <a:cs typeface="Times New Roman" panose="02020603050405020304" pitchFamily="18" charset="0"/>
              </a:rPr>
              <a:t>Cerrahi işlemler esnasında cerrahın gerekli görmesi durumunda işitme ve denge ile ilgili sinir </a:t>
            </a:r>
            <a:r>
              <a:rPr lang="tr-TR" sz="2000" dirty="0" err="1" smtClean="0">
                <a:latin typeface="Times New Roman" panose="02020603050405020304" pitchFamily="18" charset="0"/>
                <a:cs typeface="Times New Roman" panose="02020603050405020304" pitchFamily="18" charset="0"/>
              </a:rPr>
              <a:t>monitörizasyonu</a:t>
            </a:r>
            <a:r>
              <a:rPr lang="tr-TR" sz="2000" dirty="0" smtClean="0">
                <a:latin typeface="Times New Roman" panose="02020603050405020304" pitchFamily="18" charset="0"/>
                <a:cs typeface="Times New Roman" panose="02020603050405020304" pitchFamily="18" charset="0"/>
              </a:rPr>
              <a:t> yapar.</a:t>
            </a:r>
            <a:endParaRPr lang="tr-TR" sz="2000" dirty="0">
              <a:latin typeface="Times New Roman" panose="02020603050405020304" pitchFamily="18" charset="0"/>
              <a:cs typeface="Times New Roman" panose="02020603050405020304" pitchFamily="18" charset="0"/>
            </a:endParaRP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07671" y="2941803"/>
            <a:ext cx="4008532" cy="3002530"/>
          </a:xfrm>
          <a:prstGeom prst="rect">
            <a:avLst/>
          </a:prstGeom>
        </p:spPr>
      </p:pic>
    </p:spTree>
    <p:extLst>
      <p:ext uri="{BB962C8B-B14F-4D97-AF65-F5344CB8AC3E}">
        <p14:creationId xmlns:p14="http://schemas.microsoft.com/office/powerpoint/2010/main" val="11914719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sz="2000" dirty="0" smtClean="0">
                <a:latin typeface="Times New Roman" panose="02020603050405020304" pitchFamily="18" charset="0"/>
                <a:cs typeface="Times New Roman" panose="02020603050405020304" pitchFamily="18" charset="0"/>
              </a:rPr>
              <a:t>Kulağa </a:t>
            </a:r>
            <a:r>
              <a:rPr lang="tr-TR" sz="2000" dirty="0" err="1" smtClean="0">
                <a:latin typeface="Times New Roman" panose="02020603050405020304" pitchFamily="18" charset="0"/>
                <a:cs typeface="Times New Roman" panose="02020603050405020304" pitchFamily="18" charset="0"/>
              </a:rPr>
              <a:t>implante</a:t>
            </a:r>
            <a:r>
              <a:rPr lang="tr-TR" sz="2000" dirty="0" smtClean="0">
                <a:latin typeface="Times New Roman" panose="02020603050405020304" pitchFamily="18" charset="0"/>
                <a:cs typeface="Times New Roman" panose="02020603050405020304" pitchFamily="18" charset="0"/>
              </a:rPr>
              <a:t> edilen cihazlarda ameliyat sırasında ve sonrasında cihaz ayarlamalarını yapar. </a:t>
            </a:r>
            <a:endParaRPr lang="tr-TR" sz="2000" dirty="0">
              <a:latin typeface="Times New Roman" panose="02020603050405020304" pitchFamily="18" charset="0"/>
              <a:cs typeface="Times New Roman" panose="02020603050405020304" pitchFamily="18" charset="0"/>
            </a:endParaRP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08069" y="3244056"/>
            <a:ext cx="4839530" cy="2419765"/>
          </a:xfrm>
          <a:prstGeom prst="rect">
            <a:avLst/>
          </a:prstGeom>
        </p:spPr>
      </p:pic>
    </p:spTree>
    <p:extLst>
      <p:ext uri="{BB962C8B-B14F-4D97-AF65-F5344CB8AC3E}">
        <p14:creationId xmlns:p14="http://schemas.microsoft.com/office/powerpoint/2010/main" val="35805806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 </a:t>
            </a:r>
            <a:r>
              <a:rPr lang="tr-TR" sz="2000" dirty="0" smtClean="0">
                <a:latin typeface="Times New Roman" panose="02020603050405020304" pitchFamily="18" charset="0"/>
                <a:cs typeface="Times New Roman" panose="02020603050405020304" pitchFamily="18" charset="0"/>
              </a:rPr>
              <a:t>İşitsel algı değerlendirmesi ve rehabilitasyonu yapar. </a:t>
            </a:r>
            <a:endParaRPr lang="tr-TR" sz="2000" dirty="0">
              <a:latin typeface="Times New Roman" panose="02020603050405020304" pitchFamily="18" charset="0"/>
              <a:cs typeface="Times New Roman" panose="02020603050405020304" pitchFamily="18" charset="0"/>
            </a:endParaRP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78594" y="2787953"/>
            <a:ext cx="3417841" cy="2964020"/>
          </a:xfrm>
          <a:prstGeom prst="rect">
            <a:avLst/>
          </a:prstGeom>
        </p:spPr>
      </p:pic>
    </p:spTree>
    <p:extLst>
      <p:ext uri="{BB962C8B-B14F-4D97-AF65-F5344CB8AC3E}">
        <p14:creationId xmlns:p14="http://schemas.microsoft.com/office/powerpoint/2010/main" val="41638942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sz="2000" dirty="0" smtClean="0">
                <a:latin typeface="Times New Roman" panose="02020603050405020304" pitchFamily="18" charset="0"/>
                <a:cs typeface="Times New Roman" panose="02020603050405020304" pitchFamily="18" charset="0"/>
              </a:rPr>
              <a:t>İşitme ile ilgili eğitim programlarının hazırlanmasında görev alır.</a:t>
            </a:r>
          </a:p>
          <a:p>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7224" y="3094586"/>
            <a:ext cx="4198463" cy="2793886"/>
          </a:xfrm>
          <a:prstGeom prst="rect">
            <a:avLst/>
          </a:prstGeom>
        </p:spPr>
      </p:pic>
    </p:spTree>
    <p:extLst>
      <p:ext uri="{BB962C8B-B14F-4D97-AF65-F5344CB8AC3E}">
        <p14:creationId xmlns:p14="http://schemas.microsoft.com/office/powerpoint/2010/main" val="259706457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Çalışma Alanları </a:t>
            </a:r>
            <a:endParaRPr lang="tr-TR" dirty="0"/>
          </a:p>
        </p:txBody>
      </p:sp>
      <p:sp>
        <p:nvSpPr>
          <p:cNvPr id="3" name="İçerik Yer Tutucusu 2"/>
          <p:cNvSpPr>
            <a:spLocks noGrp="1"/>
          </p:cNvSpPr>
          <p:nvPr>
            <p:ph idx="1"/>
          </p:nvPr>
        </p:nvSpPr>
        <p:spPr/>
        <p:txBody>
          <a:bodyPr>
            <a:normAutofit/>
          </a:bodyPr>
          <a:lstStyle/>
          <a:p>
            <a:r>
              <a:rPr lang="tr-TR" sz="2400" dirty="0" smtClean="0">
                <a:latin typeface="Times New Roman" panose="02020603050405020304" pitchFamily="18" charset="0"/>
                <a:cs typeface="Times New Roman" panose="02020603050405020304" pitchFamily="18" charset="0"/>
              </a:rPr>
              <a:t> </a:t>
            </a:r>
            <a:r>
              <a:rPr lang="tr-TR" sz="2400" dirty="0" err="1" smtClean="0">
                <a:latin typeface="Times New Roman" panose="02020603050405020304" pitchFamily="18" charset="0"/>
                <a:cs typeface="Times New Roman" panose="02020603050405020304" pitchFamily="18" charset="0"/>
              </a:rPr>
              <a:t>Odyolojik</a:t>
            </a:r>
            <a:r>
              <a:rPr lang="tr-TR" sz="2400" dirty="0" smtClean="0">
                <a:latin typeface="Times New Roman" panose="02020603050405020304" pitchFamily="18" charset="0"/>
                <a:cs typeface="Times New Roman" panose="02020603050405020304" pitchFamily="18" charset="0"/>
              </a:rPr>
              <a:t> Değerlendirmeler</a:t>
            </a:r>
          </a:p>
          <a:p>
            <a:pPr lvl="1"/>
            <a:r>
              <a:rPr lang="tr-TR" sz="2000" dirty="0" err="1" smtClean="0">
                <a:latin typeface="Times New Roman" panose="02020603050405020304" pitchFamily="18" charset="0"/>
                <a:cs typeface="Times New Roman" panose="02020603050405020304" pitchFamily="18" charset="0"/>
              </a:rPr>
              <a:t>Yenidoğan</a:t>
            </a:r>
            <a:r>
              <a:rPr lang="tr-TR" sz="2000" dirty="0" smtClean="0">
                <a:latin typeface="Times New Roman" panose="02020603050405020304" pitchFamily="18" charset="0"/>
                <a:cs typeface="Times New Roman" panose="02020603050405020304" pitchFamily="18" charset="0"/>
              </a:rPr>
              <a:t> işitme tarama ve takibi</a:t>
            </a:r>
          </a:p>
          <a:p>
            <a:pPr lvl="1"/>
            <a:r>
              <a:rPr lang="tr-TR" sz="2000" dirty="0" smtClean="0">
                <a:latin typeface="Times New Roman" panose="02020603050405020304" pitchFamily="18" charset="0"/>
                <a:cs typeface="Times New Roman" panose="02020603050405020304" pitchFamily="18" charset="0"/>
              </a:rPr>
              <a:t>Çocuk ve erişkinlerdeki işitme kaybının </a:t>
            </a:r>
            <a:r>
              <a:rPr lang="tr-TR" sz="2000" dirty="0" err="1" smtClean="0">
                <a:latin typeface="Times New Roman" panose="02020603050405020304" pitchFamily="18" charset="0"/>
                <a:cs typeface="Times New Roman" panose="02020603050405020304" pitchFamily="18" charset="0"/>
              </a:rPr>
              <a:t>subjektif</a:t>
            </a:r>
            <a:r>
              <a:rPr lang="tr-TR" sz="2000" dirty="0" smtClean="0">
                <a:latin typeface="Times New Roman" panose="02020603050405020304" pitchFamily="18" charset="0"/>
                <a:cs typeface="Times New Roman" panose="02020603050405020304" pitchFamily="18" charset="0"/>
              </a:rPr>
              <a:t> ve objektif yöntemlerle değerlendirilmesi</a:t>
            </a:r>
            <a:endParaRPr lang="tr-TR" sz="2000" dirty="0">
              <a:latin typeface="Times New Roman" panose="02020603050405020304" pitchFamily="18" charset="0"/>
              <a:cs typeface="Times New Roman" panose="02020603050405020304" pitchFamily="18" charset="0"/>
            </a:endParaRP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2067" y="3758623"/>
            <a:ext cx="4187374" cy="2553277"/>
          </a:xfrm>
          <a:prstGeom prst="rect">
            <a:avLst/>
          </a:prstGeom>
        </p:spPr>
      </p:pic>
    </p:spTree>
    <p:extLst>
      <p:ext uri="{BB962C8B-B14F-4D97-AF65-F5344CB8AC3E}">
        <p14:creationId xmlns:p14="http://schemas.microsoft.com/office/powerpoint/2010/main" val="31595908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sz="2400" dirty="0" smtClean="0">
                <a:latin typeface="Times New Roman" panose="02020603050405020304" pitchFamily="18" charset="0"/>
                <a:cs typeface="Times New Roman" panose="02020603050405020304" pitchFamily="18" charset="0"/>
              </a:rPr>
              <a:t>Elektrofizyolojik Ölçüm ve değerlendirmeler ABR, </a:t>
            </a:r>
            <a:r>
              <a:rPr lang="tr-TR" sz="2400" dirty="0" err="1" smtClean="0">
                <a:latin typeface="Times New Roman" panose="02020603050405020304" pitchFamily="18" charset="0"/>
                <a:cs typeface="Times New Roman" panose="02020603050405020304" pitchFamily="18" charset="0"/>
              </a:rPr>
              <a:t>Otoakustik</a:t>
            </a:r>
            <a:r>
              <a:rPr lang="tr-TR" sz="2400" dirty="0" smtClean="0">
                <a:latin typeface="Times New Roman" panose="02020603050405020304" pitchFamily="18" charset="0"/>
                <a:cs typeface="Times New Roman" panose="02020603050405020304" pitchFamily="18" charset="0"/>
              </a:rPr>
              <a:t> Emisyon Ölçümleri, ENoG değerlendirmesi, ASSR </a:t>
            </a:r>
            <a:endParaRPr lang="tr-TR" sz="2400" dirty="0">
              <a:latin typeface="Times New Roman" panose="02020603050405020304" pitchFamily="18" charset="0"/>
              <a:cs typeface="Times New Roman" panose="02020603050405020304" pitchFamily="18" charset="0"/>
            </a:endParaRP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3629025"/>
            <a:ext cx="1905000" cy="1428750"/>
          </a:xfrm>
          <a:prstGeom prst="rect">
            <a:avLst/>
          </a:prstGeo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29124" y="3129756"/>
            <a:ext cx="2619375" cy="1743075"/>
          </a:xfrm>
          <a:prstGeom prst="rect">
            <a:avLst/>
          </a:prstGeom>
        </p:spPr>
      </p:pic>
      <p:pic>
        <p:nvPicPr>
          <p:cNvPr id="6" name="Resim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72399" y="2615252"/>
            <a:ext cx="2857500" cy="1600200"/>
          </a:xfrm>
          <a:prstGeom prst="rect">
            <a:avLst/>
          </a:prstGeom>
        </p:spPr>
      </p:pic>
      <p:pic>
        <p:nvPicPr>
          <p:cNvPr id="7" name="Resim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33781" y="4872831"/>
            <a:ext cx="2857500" cy="1600200"/>
          </a:xfrm>
          <a:prstGeom prst="rect">
            <a:avLst/>
          </a:prstGeom>
        </p:spPr>
      </p:pic>
    </p:spTree>
    <p:extLst>
      <p:ext uri="{BB962C8B-B14F-4D97-AF65-F5344CB8AC3E}">
        <p14:creationId xmlns:p14="http://schemas.microsoft.com/office/powerpoint/2010/main" val="224413101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sz="2400" dirty="0" smtClean="0">
                <a:latin typeface="Times New Roman" panose="02020603050405020304" pitchFamily="18" charset="0"/>
                <a:cs typeface="Times New Roman" panose="02020603050405020304" pitchFamily="18" charset="0"/>
              </a:rPr>
              <a:t>İşitme Cihazı ve </a:t>
            </a:r>
            <a:r>
              <a:rPr lang="tr-TR" sz="2400" dirty="0" err="1" smtClean="0">
                <a:latin typeface="Times New Roman" panose="02020603050405020304" pitchFamily="18" charset="0"/>
                <a:cs typeface="Times New Roman" panose="02020603050405020304" pitchFamily="18" charset="0"/>
              </a:rPr>
              <a:t>Koklear</a:t>
            </a:r>
            <a:r>
              <a:rPr lang="tr-TR" sz="2400" dirty="0" smtClean="0">
                <a:latin typeface="Times New Roman" panose="02020603050405020304" pitchFamily="18" charset="0"/>
                <a:cs typeface="Times New Roman" panose="02020603050405020304" pitchFamily="18" charset="0"/>
              </a:rPr>
              <a:t> </a:t>
            </a:r>
            <a:r>
              <a:rPr lang="tr-TR" sz="2400" dirty="0" err="1" smtClean="0">
                <a:latin typeface="Times New Roman" panose="02020603050405020304" pitchFamily="18" charset="0"/>
                <a:cs typeface="Times New Roman" panose="02020603050405020304" pitchFamily="18" charset="0"/>
              </a:rPr>
              <a:t>İmplant</a:t>
            </a:r>
            <a:r>
              <a:rPr lang="tr-TR" sz="2400" dirty="0" smtClean="0">
                <a:latin typeface="Times New Roman" panose="02020603050405020304" pitchFamily="18" charset="0"/>
                <a:cs typeface="Times New Roman" panose="02020603050405020304" pitchFamily="18" charset="0"/>
              </a:rPr>
              <a:t> Uygulaması, Adaptasyonu ve Oryantasyonu </a:t>
            </a:r>
            <a:endParaRPr lang="tr-TR" sz="2400" dirty="0">
              <a:latin typeface="Times New Roman" panose="02020603050405020304" pitchFamily="18" charset="0"/>
              <a:cs typeface="Times New Roman" panose="02020603050405020304" pitchFamily="18" charset="0"/>
            </a:endParaRP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56003" y="3258344"/>
            <a:ext cx="3067050" cy="1485900"/>
          </a:xfrm>
          <a:prstGeom prst="rect">
            <a:avLst/>
          </a:prstGeo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15370" y="3480820"/>
            <a:ext cx="2867025" cy="1590675"/>
          </a:xfrm>
          <a:prstGeom prst="rect">
            <a:avLst/>
          </a:prstGeom>
        </p:spPr>
      </p:pic>
    </p:spTree>
    <p:extLst>
      <p:ext uri="{BB962C8B-B14F-4D97-AF65-F5344CB8AC3E}">
        <p14:creationId xmlns:p14="http://schemas.microsoft.com/office/powerpoint/2010/main" val="14159282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a:xfrm>
            <a:off x="578892" y="1893864"/>
            <a:ext cx="10515600" cy="4351338"/>
          </a:xfrm>
        </p:spPr>
        <p:txBody>
          <a:bodyPr/>
          <a:lstStyle/>
          <a:p>
            <a:r>
              <a:rPr lang="tr-TR" sz="2000" dirty="0" smtClean="0"/>
              <a:t> </a:t>
            </a:r>
            <a:r>
              <a:rPr lang="tr-TR" sz="2000" dirty="0" smtClean="0">
                <a:latin typeface="Times New Roman" panose="02020603050405020304" pitchFamily="18" charset="0"/>
                <a:cs typeface="Times New Roman" panose="02020603050405020304" pitchFamily="18" charset="0"/>
              </a:rPr>
              <a:t>Tinnutus Tanı ve Tedavisi </a:t>
            </a:r>
            <a:endParaRPr lang="tr-TR" sz="2000" dirty="0">
              <a:latin typeface="Times New Roman" panose="02020603050405020304" pitchFamily="18" charset="0"/>
              <a:cs typeface="Times New Roman" panose="02020603050405020304" pitchFamily="18" charset="0"/>
            </a:endParaRP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28611" y="3073361"/>
            <a:ext cx="4490114" cy="2216994"/>
          </a:xfrm>
          <a:prstGeom prst="rect">
            <a:avLst/>
          </a:prstGeom>
        </p:spPr>
      </p:pic>
    </p:spTree>
    <p:extLst>
      <p:ext uri="{BB962C8B-B14F-4D97-AF65-F5344CB8AC3E}">
        <p14:creationId xmlns:p14="http://schemas.microsoft.com/office/powerpoint/2010/main" val="32284354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sz="2000" dirty="0" smtClean="0">
                <a:latin typeface="Times New Roman" panose="02020603050405020304" pitchFamily="18" charset="0"/>
                <a:cs typeface="Times New Roman" panose="02020603050405020304" pitchFamily="18" charset="0"/>
              </a:rPr>
              <a:t>Vestibüler Sistem Değerlendirme ve Terapi Programı </a:t>
            </a:r>
            <a:endParaRPr lang="tr-TR" sz="2000" dirty="0">
              <a:latin typeface="Times New Roman" panose="02020603050405020304" pitchFamily="18" charset="0"/>
              <a:cs typeface="Times New Roman" panose="02020603050405020304" pitchFamily="18" charset="0"/>
            </a:endParaRP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69483" y="3252574"/>
            <a:ext cx="3604090" cy="1974518"/>
          </a:xfrm>
          <a:prstGeom prst="rect">
            <a:avLst/>
          </a:prstGeom>
        </p:spPr>
      </p:pic>
    </p:spTree>
    <p:extLst>
      <p:ext uri="{BB962C8B-B14F-4D97-AF65-F5344CB8AC3E}">
        <p14:creationId xmlns:p14="http://schemas.microsoft.com/office/powerpoint/2010/main" val="139460398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Odyoloji alt </a:t>
            </a:r>
            <a:r>
              <a:rPr lang="tr-TR" dirty="0" smtClean="0"/>
              <a:t>alanları</a:t>
            </a:r>
            <a:endParaRPr lang="tr-TR" dirty="0"/>
          </a:p>
        </p:txBody>
      </p:sp>
      <p:sp>
        <p:nvSpPr>
          <p:cNvPr id="3" name="İçerik Yer Tutucusu 2"/>
          <p:cNvSpPr>
            <a:spLocks noGrp="1"/>
          </p:cNvSpPr>
          <p:nvPr>
            <p:ph idx="1"/>
          </p:nvPr>
        </p:nvSpPr>
        <p:spPr/>
        <p:txBody>
          <a:bodyPr>
            <a:normAutofit/>
          </a:bodyPr>
          <a:lstStyle/>
          <a:p>
            <a:pPr marL="0" indent="0">
              <a:buNone/>
            </a:pPr>
            <a:r>
              <a:rPr lang="tr-TR" sz="2000" b="1" u="sng" dirty="0" smtClean="0">
                <a:latin typeface="Times New Roman" panose="02020603050405020304" pitchFamily="18" charset="0"/>
                <a:cs typeface="Times New Roman" panose="02020603050405020304" pitchFamily="18" charset="0"/>
              </a:rPr>
              <a:t>Klinik odyoloji:</a:t>
            </a:r>
          </a:p>
          <a:p>
            <a:pPr lvl="1"/>
            <a:r>
              <a:rPr lang="tr-TR" sz="2000" dirty="0">
                <a:latin typeface="Times New Roman" panose="02020603050405020304" pitchFamily="18" charset="0"/>
                <a:cs typeface="Times New Roman" panose="02020603050405020304" pitchFamily="18" charset="0"/>
              </a:rPr>
              <a:t>Kamu ve özel hastanelerde:</a:t>
            </a:r>
          </a:p>
          <a:p>
            <a:pPr lvl="1"/>
            <a:r>
              <a:rPr lang="tr-TR" sz="2000" dirty="0">
                <a:latin typeface="Times New Roman" panose="02020603050405020304" pitchFamily="18" charset="0"/>
                <a:cs typeface="Times New Roman" panose="02020603050405020304" pitchFamily="18" charset="0"/>
              </a:rPr>
              <a:t>Özel merkezlerde</a:t>
            </a:r>
          </a:p>
          <a:p>
            <a:pPr lvl="1"/>
            <a:r>
              <a:rPr lang="tr-TR" sz="2000" dirty="0">
                <a:latin typeface="Times New Roman" panose="02020603050405020304" pitchFamily="18" charset="0"/>
                <a:cs typeface="Times New Roman" panose="02020603050405020304" pitchFamily="18" charset="0"/>
              </a:rPr>
              <a:t>Sağlık koruma programlarında</a:t>
            </a:r>
          </a:p>
          <a:p>
            <a:pPr lvl="1"/>
            <a:r>
              <a:rPr lang="tr-TR" sz="2000" dirty="0">
                <a:latin typeface="Times New Roman" panose="02020603050405020304" pitchFamily="18" charset="0"/>
                <a:cs typeface="Times New Roman" panose="02020603050405020304" pitchFamily="18" charset="0"/>
              </a:rPr>
              <a:t>Askeri hastanelerde</a:t>
            </a:r>
          </a:p>
          <a:p>
            <a:pPr lvl="1"/>
            <a:r>
              <a:rPr lang="tr-TR" sz="2000" dirty="0">
                <a:latin typeface="Times New Roman" panose="02020603050405020304" pitchFamily="18" charset="0"/>
                <a:cs typeface="Times New Roman" panose="02020603050405020304" pitchFamily="18" charset="0"/>
              </a:rPr>
              <a:t>Sağlık merkezlerinde</a:t>
            </a:r>
          </a:p>
          <a:p>
            <a:pPr lvl="1"/>
            <a:r>
              <a:rPr lang="tr-TR" sz="2000" dirty="0" err="1">
                <a:latin typeface="Times New Roman" panose="02020603050405020304" pitchFamily="18" charset="0"/>
                <a:cs typeface="Times New Roman" panose="02020603050405020304" pitchFamily="18" charset="0"/>
              </a:rPr>
              <a:t>Yenidoğan</a:t>
            </a:r>
            <a:r>
              <a:rPr lang="tr-TR" sz="2000" dirty="0">
                <a:latin typeface="Times New Roman" panose="02020603050405020304" pitchFamily="18" charset="0"/>
                <a:cs typeface="Times New Roman" panose="02020603050405020304" pitchFamily="18" charset="0"/>
              </a:rPr>
              <a:t> işitme tarama programlarında</a:t>
            </a:r>
          </a:p>
          <a:p>
            <a:pPr lvl="1"/>
            <a:r>
              <a:rPr lang="tr-TR" sz="2000" dirty="0">
                <a:latin typeface="Times New Roman" panose="02020603050405020304" pitchFamily="18" charset="0"/>
                <a:cs typeface="Times New Roman" panose="02020603050405020304" pitchFamily="18" charset="0"/>
              </a:rPr>
              <a:t>İşitme cihaz firmalarında</a:t>
            </a:r>
          </a:p>
          <a:p>
            <a:pPr lvl="1"/>
            <a:endParaRPr lang="tr-TR" dirty="0" smtClean="0"/>
          </a:p>
        </p:txBody>
      </p:sp>
    </p:spTree>
    <p:extLst>
      <p:ext uri="{BB962C8B-B14F-4D97-AF65-F5344CB8AC3E}">
        <p14:creationId xmlns:p14="http://schemas.microsoft.com/office/powerpoint/2010/main" val="35570152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Odyoloji alt </a:t>
            </a:r>
            <a:r>
              <a:rPr lang="tr-TR" dirty="0" smtClean="0"/>
              <a:t>alanları</a:t>
            </a:r>
            <a:endParaRPr lang="tr-TR" dirty="0"/>
          </a:p>
        </p:txBody>
      </p:sp>
      <p:sp>
        <p:nvSpPr>
          <p:cNvPr id="3" name="İçerik Yer Tutucusu 2"/>
          <p:cNvSpPr>
            <a:spLocks noGrp="1"/>
          </p:cNvSpPr>
          <p:nvPr>
            <p:ph idx="1"/>
          </p:nvPr>
        </p:nvSpPr>
        <p:spPr/>
        <p:txBody>
          <a:bodyPr>
            <a:normAutofit/>
          </a:bodyPr>
          <a:lstStyle/>
          <a:p>
            <a:pPr marL="0" indent="0">
              <a:buNone/>
            </a:pPr>
            <a:r>
              <a:rPr lang="tr-TR" sz="2000" b="1" u="sng" dirty="0" smtClean="0">
                <a:latin typeface="Times New Roman" panose="02020603050405020304" pitchFamily="18" charset="0"/>
                <a:cs typeface="Times New Roman" panose="02020603050405020304" pitchFamily="18" charset="0"/>
              </a:rPr>
              <a:t>Klinik odyoloji:</a:t>
            </a:r>
          </a:p>
          <a:p>
            <a:pPr lvl="1"/>
            <a:r>
              <a:rPr lang="tr-TR" sz="2000" dirty="0" smtClean="0">
                <a:latin typeface="Times New Roman" panose="02020603050405020304" pitchFamily="18" charset="0"/>
                <a:cs typeface="Times New Roman" panose="02020603050405020304" pitchFamily="18" charset="0"/>
              </a:rPr>
              <a:t>İşitme sistemindeki işitme problemi ve yerini tanılama</a:t>
            </a:r>
          </a:p>
          <a:p>
            <a:pPr lvl="2"/>
            <a:r>
              <a:rPr lang="tr-TR" sz="2000" dirty="0" smtClean="0">
                <a:latin typeface="Times New Roman" panose="02020603050405020304" pitchFamily="18" charset="0"/>
                <a:cs typeface="Times New Roman" panose="02020603050405020304" pitchFamily="18" charset="0"/>
              </a:rPr>
              <a:t>Tüm tanılama prosedürlerinde yapılan işlemler</a:t>
            </a:r>
          </a:p>
          <a:p>
            <a:pPr lvl="2"/>
            <a:r>
              <a:rPr lang="tr-TR" sz="2000" dirty="0" smtClean="0">
                <a:latin typeface="Times New Roman" panose="02020603050405020304" pitchFamily="18" charset="0"/>
                <a:cs typeface="Times New Roman" panose="02020603050405020304" pitchFamily="18" charset="0"/>
              </a:rPr>
              <a:t>Değerlendirme </a:t>
            </a:r>
          </a:p>
          <a:p>
            <a:pPr lvl="1"/>
            <a:r>
              <a:rPr lang="tr-TR" sz="2000" dirty="0" smtClean="0">
                <a:latin typeface="Times New Roman" panose="02020603050405020304" pitchFamily="18" charset="0"/>
                <a:cs typeface="Times New Roman" panose="02020603050405020304" pitchFamily="18" charset="0"/>
              </a:rPr>
              <a:t>İşitme tarama programları</a:t>
            </a:r>
          </a:p>
          <a:p>
            <a:pPr lvl="1"/>
            <a:r>
              <a:rPr lang="tr-TR" sz="2000" dirty="0" smtClean="0">
                <a:latin typeface="Times New Roman" panose="02020603050405020304" pitchFamily="18" charset="0"/>
                <a:cs typeface="Times New Roman" panose="02020603050405020304" pitchFamily="18" charset="0"/>
              </a:rPr>
              <a:t>Uygun müdahale( işitme cihazı/</a:t>
            </a:r>
            <a:r>
              <a:rPr lang="tr-TR" sz="2000" dirty="0" err="1" smtClean="0">
                <a:latin typeface="Times New Roman" panose="02020603050405020304" pitchFamily="18" charset="0"/>
                <a:cs typeface="Times New Roman" panose="02020603050405020304" pitchFamily="18" charset="0"/>
              </a:rPr>
              <a:t>koklear</a:t>
            </a:r>
            <a:r>
              <a:rPr lang="tr-TR" sz="2000" dirty="0" smtClean="0">
                <a:latin typeface="Times New Roman" panose="02020603050405020304" pitchFamily="18" charset="0"/>
                <a:cs typeface="Times New Roman" panose="02020603050405020304" pitchFamily="18" charset="0"/>
              </a:rPr>
              <a:t> </a:t>
            </a:r>
            <a:r>
              <a:rPr lang="tr-TR" sz="2000" dirty="0" err="1" smtClean="0">
                <a:latin typeface="Times New Roman" panose="02020603050405020304" pitchFamily="18" charset="0"/>
                <a:cs typeface="Times New Roman" panose="02020603050405020304" pitchFamily="18" charset="0"/>
              </a:rPr>
              <a:t>implan</a:t>
            </a:r>
            <a:r>
              <a:rPr lang="tr-TR" sz="2000" dirty="0" smtClean="0">
                <a:latin typeface="Times New Roman" panose="02020603050405020304" pitchFamily="18" charset="0"/>
                <a:cs typeface="Times New Roman" panose="02020603050405020304" pitchFamily="18" charset="0"/>
              </a:rPr>
              <a:t> </a:t>
            </a:r>
            <a:r>
              <a:rPr lang="tr-TR" sz="2000" dirty="0" err="1" smtClean="0">
                <a:latin typeface="Times New Roman" panose="02020603050405020304" pitchFamily="18" charset="0"/>
                <a:cs typeface="Times New Roman" panose="02020603050405020304" pitchFamily="18" charset="0"/>
              </a:rPr>
              <a:t>vb</a:t>
            </a:r>
            <a:r>
              <a:rPr lang="tr-TR" sz="2000" dirty="0" smtClean="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50777312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Odyoloji alt </a:t>
            </a:r>
            <a:r>
              <a:rPr lang="tr-TR" dirty="0" smtClean="0"/>
              <a:t>alanları</a:t>
            </a:r>
            <a:endParaRPr lang="tr-TR" dirty="0"/>
          </a:p>
        </p:txBody>
      </p:sp>
      <p:sp>
        <p:nvSpPr>
          <p:cNvPr id="3" name="İçerik Yer Tutucusu 2"/>
          <p:cNvSpPr>
            <a:spLocks noGrp="1"/>
          </p:cNvSpPr>
          <p:nvPr>
            <p:ph idx="1"/>
          </p:nvPr>
        </p:nvSpPr>
        <p:spPr/>
        <p:txBody>
          <a:bodyPr/>
          <a:lstStyle/>
          <a:p>
            <a:pPr marL="0" indent="0">
              <a:buNone/>
            </a:pPr>
            <a:r>
              <a:rPr lang="tr-TR" sz="2000" b="1" u="sng" dirty="0" err="1" smtClean="0">
                <a:latin typeface="Times New Roman" panose="02020603050405020304" pitchFamily="18" charset="0"/>
                <a:cs typeface="Times New Roman" panose="02020603050405020304" pitchFamily="18" charset="0"/>
              </a:rPr>
              <a:t>Rehabilitatif</a:t>
            </a:r>
            <a:r>
              <a:rPr lang="tr-TR" sz="2000" b="1" u="sng" dirty="0" smtClean="0">
                <a:latin typeface="Times New Roman" panose="02020603050405020304" pitchFamily="18" charset="0"/>
                <a:cs typeface="Times New Roman" panose="02020603050405020304" pitchFamily="18" charset="0"/>
              </a:rPr>
              <a:t> odyoloji:</a:t>
            </a:r>
          </a:p>
          <a:p>
            <a:r>
              <a:rPr lang="tr-TR" sz="2000" dirty="0" smtClean="0">
                <a:latin typeface="Times New Roman" panose="02020603050405020304" pitchFamily="18" charset="0"/>
                <a:cs typeface="Times New Roman" panose="02020603050405020304" pitchFamily="18" charset="0"/>
              </a:rPr>
              <a:t>Okullar(yurtdışında), </a:t>
            </a:r>
          </a:p>
          <a:p>
            <a:r>
              <a:rPr lang="tr-TR" sz="2000" dirty="0" smtClean="0">
                <a:latin typeface="Times New Roman" panose="02020603050405020304" pitchFamily="18" charset="0"/>
                <a:cs typeface="Times New Roman" panose="02020603050405020304" pitchFamily="18" charset="0"/>
              </a:rPr>
              <a:t>Özel eğitim merkezleri, </a:t>
            </a:r>
          </a:p>
          <a:p>
            <a:r>
              <a:rPr lang="tr-TR" sz="2000" dirty="0" smtClean="0">
                <a:latin typeface="Times New Roman" panose="02020603050405020304" pitchFamily="18" charset="0"/>
                <a:cs typeface="Times New Roman" panose="02020603050405020304" pitchFamily="18" charset="0"/>
              </a:rPr>
              <a:t>Hastane </a:t>
            </a:r>
          </a:p>
          <a:p>
            <a:endParaRPr lang="tr-TR" dirty="0" smtClean="0"/>
          </a:p>
        </p:txBody>
      </p:sp>
    </p:spTree>
    <p:extLst>
      <p:ext uri="{BB962C8B-B14F-4D97-AF65-F5344CB8AC3E}">
        <p14:creationId xmlns:p14="http://schemas.microsoft.com/office/powerpoint/2010/main" val="30440540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Odyoloji alt </a:t>
            </a:r>
            <a:r>
              <a:rPr lang="tr-TR" dirty="0" smtClean="0"/>
              <a:t>alanları</a:t>
            </a:r>
            <a:endParaRPr lang="tr-TR" dirty="0"/>
          </a:p>
        </p:txBody>
      </p:sp>
      <p:sp>
        <p:nvSpPr>
          <p:cNvPr id="3" name="İçerik Yer Tutucusu 2"/>
          <p:cNvSpPr>
            <a:spLocks noGrp="1"/>
          </p:cNvSpPr>
          <p:nvPr>
            <p:ph idx="1"/>
          </p:nvPr>
        </p:nvSpPr>
        <p:spPr/>
        <p:txBody>
          <a:bodyPr/>
          <a:lstStyle/>
          <a:p>
            <a:pPr marL="0" indent="0">
              <a:buNone/>
            </a:pPr>
            <a:r>
              <a:rPr lang="tr-TR" sz="2000" b="1" u="sng" dirty="0" err="1" smtClean="0">
                <a:latin typeface="Times New Roman" panose="02020603050405020304" pitchFamily="18" charset="0"/>
                <a:cs typeface="Times New Roman" panose="02020603050405020304" pitchFamily="18" charset="0"/>
              </a:rPr>
              <a:t>Rehabilitatif</a:t>
            </a:r>
            <a:r>
              <a:rPr lang="tr-TR" sz="2000" b="1" u="sng" dirty="0" smtClean="0">
                <a:latin typeface="Times New Roman" panose="02020603050405020304" pitchFamily="18" charset="0"/>
                <a:cs typeface="Times New Roman" panose="02020603050405020304" pitchFamily="18" charset="0"/>
              </a:rPr>
              <a:t> odyoloji:</a:t>
            </a:r>
          </a:p>
          <a:p>
            <a:r>
              <a:rPr lang="tr-TR" sz="2000" dirty="0" smtClean="0">
                <a:latin typeface="Times New Roman" panose="02020603050405020304" pitchFamily="18" charset="0"/>
                <a:cs typeface="Times New Roman" panose="02020603050405020304" pitchFamily="18" charset="0"/>
              </a:rPr>
              <a:t>Çocukların işitme kaybını belirleme gerekli uzmanlara yönlendirme(okullar için)</a:t>
            </a:r>
          </a:p>
          <a:p>
            <a:r>
              <a:rPr lang="tr-TR" sz="2000" dirty="0" smtClean="0">
                <a:latin typeface="Times New Roman" panose="02020603050405020304" pitchFamily="18" charset="0"/>
                <a:cs typeface="Times New Roman" panose="02020603050405020304" pitchFamily="18" charset="0"/>
              </a:rPr>
              <a:t>İşitsel eğitim verme</a:t>
            </a:r>
          </a:p>
          <a:p>
            <a:r>
              <a:rPr lang="tr-TR" sz="2000" dirty="0" smtClean="0">
                <a:latin typeface="Times New Roman" panose="02020603050405020304" pitchFamily="18" charset="0"/>
                <a:cs typeface="Times New Roman" panose="02020603050405020304" pitchFamily="18" charset="0"/>
              </a:rPr>
              <a:t>İşitme kaybını önleme programları geliştirme</a:t>
            </a:r>
          </a:p>
          <a:p>
            <a:r>
              <a:rPr lang="tr-TR" sz="2000" dirty="0" smtClean="0">
                <a:latin typeface="Times New Roman" panose="02020603050405020304" pitchFamily="18" charset="0"/>
                <a:cs typeface="Times New Roman" panose="02020603050405020304" pitchFamily="18" charset="0"/>
              </a:rPr>
              <a:t>Aile akran ve öğretmenler için işitme kaybı hakkında danışmanlık yapma</a:t>
            </a:r>
          </a:p>
          <a:p>
            <a:r>
              <a:rPr lang="tr-TR" sz="2000" dirty="0" smtClean="0">
                <a:latin typeface="Times New Roman" panose="02020603050405020304" pitchFamily="18" charset="0"/>
                <a:cs typeface="Times New Roman" panose="02020603050405020304" pitchFamily="18" charset="0"/>
              </a:rPr>
              <a:t>Uygun </a:t>
            </a:r>
            <a:r>
              <a:rPr lang="tr-TR" sz="2000" dirty="0" err="1" smtClean="0">
                <a:latin typeface="Times New Roman" panose="02020603050405020304" pitchFamily="18" charset="0"/>
                <a:cs typeface="Times New Roman" panose="02020603050405020304" pitchFamily="18" charset="0"/>
              </a:rPr>
              <a:t>amplifikasyonu</a:t>
            </a:r>
            <a:r>
              <a:rPr lang="tr-TR" sz="2000" dirty="0" smtClean="0">
                <a:latin typeface="Times New Roman" panose="02020603050405020304" pitchFamily="18" charset="0"/>
                <a:cs typeface="Times New Roman" panose="02020603050405020304" pitchFamily="18" charset="0"/>
              </a:rPr>
              <a:t> belirleme</a:t>
            </a:r>
          </a:p>
          <a:p>
            <a:endParaRPr lang="tr-TR" dirty="0" smtClean="0"/>
          </a:p>
        </p:txBody>
      </p:sp>
    </p:spTree>
    <p:extLst>
      <p:ext uri="{BB962C8B-B14F-4D97-AF65-F5344CB8AC3E}">
        <p14:creationId xmlns:p14="http://schemas.microsoft.com/office/powerpoint/2010/main" val="183444506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Odyoloji alt </a:t>
            </a:r>
            <a:r>
              <a:rPr lang="tr-TR" dirty="0" smtClean="0"/>
              <a:t>alanları</a:t>
            </a:r>
            <a:endParaRPr lang="tr-TR" dirty="0"/>
          </a:p>
        </p:txBody>
      </p:sp>
      <p:sp>
        <p:nvSpPr>
          <p:cNvPr id="3" name="İçerik Yer Tutucusu 2"/>
          <p:cNvSpPr>
            <a:spLocks noGrp="1"/>
          </p:cNvSpPr>
          <p:nvPr>
            <p:ph idx="1"/>
          </p:nvPr>
        </p:nvSpPr>
        <p:spPr/>
        <p:txBody>
          <a:bodyPr/>
          <a:lstStyle/>
          <a:p>
            <a:pPr marL="0" indent="0">
              <a:buNone/>
            </a:pPr>
            <a:r>
              <a:rPr lang="tr-TR" sz="2000" b="1" u="sng" dirty="0" err="1" smtClean="0">
                <a:latin typeface="Times New Roman" panose="02020603050405020304" pitchFamily="18" charset="0"/>
                <a:cs typeface="Times New Roman" panose="02020603050405020304" pitchFamily="18" charset="0"/>
              </a:rPr>
              <a:t>Pediyatrik</a:t>
            </a:r>
            <a:r>
              <a:rPr lang="tr-TR" sz="2000" b="1" u="sng" dirty="0" smtClean="0">
                <a:latin typeface="Times New Roman" panose="02020603050405020304" pitchFamily="18" charset="0"/>
                <a:cs typeface="Times New Roman" panose="02020603050405020304" pitchFamily="18" charset="0"/>
              </a:rPr>
              <a:t> odyoloji:</a:t>
            </a:r>
          </a:p>
          <a:p>
            <a:r>
              <a:rPr lang="tr-TR" sz="2000" dirty="0" smtClean="0">
                <a:latin typeface="Times New Roman" panose="02020603050405020304" pitchFamily="18" charset="0"/>
                <a:cs typeface="Times New Roman" panose="02020603050405020304" pitchFamily="18" charset="0"/>
              </a:rPr>
              <a:t>Çocuklarla ve aileleri ile çalışır</a:t>
            </a:r>
          </a:p>
          <a:p>
            <a:r>
              <a:rPr lang="tr-TR" sz="2000" dirty="0">
                <a:latin typeface="Times New Roman" panose="02020603050405020304" pitchFamily="18" charset="0"/>
                <a:cs typeface="Times New Roman" panose="02020603050405020304" pitchFamily="18" charset="0"/>
              </a:rPr>
              <a:t>Çocuklarda işitme kaybı tanısını koyarak, gerekli işitsel tedavi sürecini uygulamakla sorumludur</a:t>
            </a:r>
            <a:r>
              <a:rPr lang="tr-TR" sz="2000" dirty="0" smtClean="0">
                <a:latin typeface="Times New Roman" panose="02020603050405020304" pitchFamily="18" charset="0"/>
                <a:cs typeface="Times New Roman" panose="02020603050405020304" pitchFamily="18" charset="0"/>
              </a:rPr>
              <a:t>.</a:t>
            </a:r>
          </a:p>
          <a:p>
            <a:pPr lvl="1"/>
            <a:r>
              <a:rPr lang="tr-TR" sz="2000" dirty="0" smtClean="0">
                <a:latin typeface="Times New Roman" panose="02020603050405020304" pitchFamily="18" charset="0"/>
                <a:cs typeface="Times New Roman" panose="02020603050405020304" pitchFamily="18" charset="0"/>
              </a:rPr>
              <a:t>Değerlendirme </a:t>
            </a:r>
          </a:p>
          <a:p>
            <a:pPr lvl="1"/>
            <a:r>
              <a:rPr lang="tr-TR" sz="2000" dirty="0" smtClean="0">
                <a:latin typeface="Times New Roman" panose="02020603050405020304" pitchFamily="18" charset="0"/>
                <a:cs typeface="Times New Roman" panose="02020603050405020304" pitchFamily="18" charset="0"/>
              </a:rPr>
              <a:t>Ebeveyn ve tüm aileyi göz önüne alır danışmanlık yapar</a:t>
            </a:r>
            <a:endParaRPr lang="tr-T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5236490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Odyoloji alt </a:t>
            </a:r>
            <a:r>
              <a:rPr lang="tr-TR" dirty="0" smtClean="0"/>
              <a:t>alanları</a:t>
            </a:r>
            <a:endParaRPr lang="tr-TR" dirty="0"/>
          </a:p>
        </p:txBody>
      </p:sp>
      <p:sp>
        <p:nvSpPr>
          <p:cNvPr id="3" name="İçerik Yer Tutucusu 2"/>
          <p:cNvSpPr>
            <a:spLocks noGrp="1"/>
          </p:cNvSpPr>
          <p:nvPr>
            <p:ph idx="1"/>
          </p:nvPr>
        </p:nvSpPr>
        <p:spPr/>
        <p:txBody>
          <a:bodyPr/>
          <a:lstStyle/>
          <a:p>
            <a:pPr marL="0" indent="0">
              <a:buNone/>
            </a:pPr>
            <a:r>
              <a:rPr lang="tr-TR" sz="2000" b="1" u="sng" dirty="0" err="1" smtClean="0">
                <a:latin typeface="Times New Roman" panose="02020603050405020304" pitchFamily="18" charset="0"/>
                <a:cs typeface="Times New Roman" panose="02020603050405020304" pitchFamily="18" charset="0"/>
              </a:rPr>
              <a:t>Geriyatrik</a:t>
            </a:r>
            <a:r>
              <a:rPr lang="tr-TR" sz="2000" b="1" u="sng" dirty="0" smtClean="0">
                <a:latin typeface="Times New Roman" panose="02020603050405020304" pitchFamily="18" charset="0"/>
                <a:cs typeface="Times New Roman" panose="02020603050405020304" pitchFamily="18" charset="0"/>
              </a:rPr>
              <a:t> odyoloji:</a:t>
            </a:r>
          </a:p>
          <a:p>
            <a:r>
              <a:rPr lang="tr-TR" sz="2000" dirty="0" smtClean="0">
                <a:latin typeface="Times New Roman" panose="02020603050405020304" pitchFamily="18" charset="0"/>
                <a:cs typeface="Times New Roman" panose="02020603050405020304" pitchFamily="18" charset="0"/>
              </a:rPr>
              <a:t>Yaşlı birey</a:t>
            </a:r>
          </a:p>
          <a:p>
            <a:r>
              <a:rPr lang="tr-TR" sz="2000" dirty="0" err="1" smtClean="0">
                <a:latin typeface="Times New Roman" panose="02020603050405020304" pitchFamily="18" charset="0"/>
                <a:cs typeface="Times New Roman" panose="02020603050405020304" pitchFamily="18" charset="0"/>
              </a:rPr>
              <a:t>Yaşılılarda</a:t>
            </a:r>
            <a:r>
              <a:rPr lang="tr-TR" sz="2000" dirty="0" smtClean="0">
                <a:latin typeface="Times New Roman" panose="02020603050405020304" pitchFamily="18" charset="0"/>
                <a:cs typeface="Times New Roman" panose="02020603050405020304" pitchFamily="18" charset="0"/>
              </a:rPr>
              <a:t> </a:t>
            </a:r>
            <a:r>
              <a:rPr lang="tr-TR" sz="2000" dirty="0">
                <a:latin typeface="Times New Roman" panose="02020603050405020304" pitchFamily="18" charset="0"/>
                <a:cs typeface="Times New Roman" panose="02020603050405020304" pitchFamily="18" charset="0"/>
              </a:rPr>
              <a:t>işitme kaybı tanısını koyarak, gerekli işitsel tedavi sürecini uygulamakla sorumludur.</a:t>
            </a:r>
            <a:endParaRPr lang="tr-TR" sz="2000" dirty="0" smtClean="0">
              <a:latin typeface="Times New Roman" panose="02020603050405020304" pitchFamily="18" charset="0"/>
              <a:cs typeface="Times New Roman" panose="02020603050405020304" pitchFamily="18" charset="0"/>
            </a:endParaRPr>
          </a:p>
          <a:p>
            <a:r>
              <a:rPr lang="tr-TR" sz="2000" dirty="0" smtClean="0">
                <a:latin typeface="Times New Roman" panose="02020603050405020304" pitchFamily="18" charset="0"/>
                <a:cs typeface="Times New Roman" panose="02020603050405020304" pitchFamily="18" charset="0"/>
              </a:rPr>
              <a:t>Bireyin sadece işitme kaybına odaklanmaz tüm sisteme bütüncül ele alır</a:t>
            </a:r>
          </a:p>
          <a:p>
            <a:pPr lvl="1"/>
            <a:r>
              <a:rPr lang="tr-TR" sz="2000" dirty="0" smtClean="0">
                <a:latin typeface="Times New Roman" panose="02020603050405020304" pitchFamily="18" charset="0"/>
                <a:cs typeface="Times New Roman" panose="02020603050405020304" pitchFamily="18" charset="0"/>
              </a:rPr>
              <a:t>Bilişsel fonksiyonları</a:t>
            </a:r>
          </a:p>
          <a:p>
            <a:pPr lvl="1"/>
            <a:r>
              <a:rPr lang="tr-TR" sz="2000" dirty="0" smtClean="0">
                <a:latin typeface="Times New Roman" panose="02020603050405020304" pitchFamily="18" charset="0"/>
                <a:cs typeface="Times New Roman" panose="02020603050405020304" pitchFamily="18" charset="0"/>
              </a:rPr>
              <a:t>Eşlik eden diğer rahatsızlıklar</a:t>
            </a:r>
          </a:p>
          <a:p>
            <a:pPr lvl="1"/>
            <a:r>
              <a:rPr lang="tr-TR" sz="2000" dirty="0" smtClean="0">
                <a:latin typeface="Times New Roman" panose="02020603050405020304" pitchFamily="18" charset="0"/>
                <a:cs typeface="Times New Roman" panose="02020603050405020304" pitchFamily="18" charset="0"/>
              </a:rPr>
              <a:t>Çevre</a:t>
            </a:r>
          </a:p>
          <a:p>
            <a:pPr lvl="1"/>
            <a:r>
              <a:rPr lang="tr-TR" sz="2000" dirty="0" smtClean="0">
                <a:latin typeface="Times New Roman" panose="02020603050405020304" pitchFamily="18" charset="0"/>
                <a:cs typeface="Times New Roman" panose="02020603050405020304" pitchFamily="18" charset="0"/>
              </a:rPr>
              <a:t>Aile ortamı</a:t>
            </a:r>
            <a:endParaRPr lang="tr-T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35281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Odyoloji alt </a:t>
            </a:r>
            <a:r>
              <a:rPr lang="tr-TR" dirty="0" smtClean="0"/>
              <a:t>alanları</a:t>
            </a:r>
            <a:endParaRPr lang="tr-TR" dirty="0"/>
          </a:p>
        </p:txBody>
      </p:sp>
      <p:sp>
        <p:nvSpPr>
          <p:cNvPr id="3" name="İçerik Yer Tutucusu 2"/>
          <p:cNvSpPr>
            <a:spLocks noGrp="1"/>
          </p:cNvSpPr>
          <p:nvPr>
            <p:ph idx="1"/>
          </p:nvPr>
        </p:nvSpPr>
        <p:spPr/>
        <p:txBody>
          <a:bodyPr/>
          <a:lstStyle/>
          <a:p>
            <a:pPr marL="0" indent="0">
              <a:buNone/>
            </a:pPr>
            <a:r>
              <a:rPr lang="tr-TR" sz="2000" b="1" u="sng" dirty="0" smtClean="0">
                <a:latin typeface="Times New Roman" panose="02020603050405020304" pitchFamily="18" charset="0"/>
                <a:cs typeface="Times New Roman" panose="02020603050405020304" pitchFamily="18" charset="0"/>
              </a:rPr>
              <a:t>Denge bozuklukları:</a:t>
            </a:r>
          </a:p>
          <a:p>
            <a:r>
              <a:rPr lang="tr-TR" sz="2000" dirty="0" smtClean="0">
                <a:latin typeface="Times New Roman" panose="02020603050405020304" pitchFamily="18" charset="0"/>
                <a:cs typeface="Times New Roman" panose="02020603050405020304" pitchFamily="18" charset="0"/>
              </a:rPr>
              <a:t>Hastaneler</a:t>
            </a:r>
          </a:p>
          <a:p>
            <a:r>
              <a:rPr lang="tr-TR" sz="2000" dirty="0" smtClean="0">
                <a:latin typeface="Times New Roman" panose="02020603050405020304" pitchFamily="18" charset="0"/>
                <a:cs typeface="Times New Roman" panose="02020603050405020304" pitchFamily="18" charset="0"/>
              </a:rPr>
              <a:t>Özel merkezler</a:t>
            </a:r>
          </a:p>
          <a:p>
            <a:endParaRPr lang="tr-TR" sz="2000" dirty="0">
              <a:latin typeface="Times New Roman" panose="02020603050405020304" pitchFamily="18" charset="0"/>
              <a:cs typeface="Times New Roman" panose="02020603050405020304" pitchFamily="18" charset="0"/>
            </a:endParaRPr>
          </a:p>
          <a:p>
            <a:r>
              <a:rPr lang="tr-TR" sz="2000" dirty="0">
                <a:latin typeface="Times New Roman" panose="02020603050405020304" pitchFamily="18" charset="0"/>
                <a:cs typeface="Times New Roman" panose="02020603050405020304" pitchFamily="18" charset="0"/>
              </a:rPr>
              <a:t>Denge sistemi ile ilgili bozukluklarda tanı koyar, gerekli terapi programını uygular.</a:t>
            </a:r>
          </a:p>
          <a:p>
            <a:pPr lvl="1"/>
            <a:r>
              <a:rPr lang="tr-TR" sz="2000" dirty="0" smtClean="0">
                <a:latin typeface="Times New Roman" panose="02020603050405020304" pitchFamily="18" charset="0"/>
                <a:cs typeface="Times New Roman" panose="02020603050405020304" pitchFamily="18" charset="0"/>
              </a:rPr>
              <a:t>Değerlendirme</a:t>
            </a:r>
          </a:p>
          <a:p>
            <a:pPr lvl="1"/>
            <a:r>
              <a:rPr lang="tr-TR" sz="2000" dirty="0" err="1" smtClean="0">
                <a:latin typeface="Times New Roman" panose="02020603050405020304" pitchFamily="18" charset="0"/>
                <a:cs typeface="Times New Roman" panose="02020603050405020304" pitchFamily="18" charset="0"/>
              </a:rPr>
              <a:t>Vestibüler</a:t>
            </a:r>
            <a:r>
              <a:rPr lang="tr-TR" sz="2000" dirty="0" smtClean="0">
                <a:latin typeface="Times New Roman" panose="02020603050405020304" pitchFamily="18" charset="0"/>
                <a:cs typeface="Times New Roman" panose="02020603050405020304" pitchFamily="18" charset="0"/>
              </a:rPr>
              <a:t> </a:t>
            </a:r>
            <a:r>
              <a:rPr lang="tr-TR" sz="2000" dirty="0">
                <a:latin typeface="Times New Roman" panose="02020603050405020304" pitchFamily="18" charset="0"/>
                <a:cs typeface="Times New Roman" panose="02020603050405020304" pitchFamily="18" charset="0"/>
              </a:rPr>
              <a:t> </a:t>
            </a:r>
            <a:r>
              <a:rPr lang="tr-TR" sz="2000" dirty="0" smtClean="0">
                <a:latin typeface="Times New Roman" panose="02020603050405020304" pitchFamily="18" charset="0"/>
                <a:cs typeface="Times New Roman" panose="02020603050405020304" pitchFamily="18" charset="0"/>
              </a:rPr>
              <a:t>rehabilitasyon</a:t>
            </a:r>
            <a:endParaRPr lang="tr-T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234621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Odyoloji alt </a:t>
            </a:r>
            <a:r>
              <a:rPr lang="tr-TR" dirty="0" smtClean="0"/>
              <a:t>alanları</a:t>
            </a:r>
            <a:endParaRPr lang="tr-TR" dirty="0"/>
          </a:p>
        </p:txBody>
      </p:sp>
      <p:sp>
        <p:nvSpPr>
          <p:cNvPr id="3" name="İçerik Yer Tutucusu 2"/>
          <p:cNvSpPr>
            <a:spLocks noGrp="1"/>
          </p:cNvSpPr>
          <p:nvPr>
            <p:ph idx="1"/>
          </p:nvPr>
        </p:nvSpPr>
        <p:spPr/>
        <p:txBody>
          <a:bodyPr/>
          <a:lstStyle/>
          <a:p>
            <a:pPr marL="0" indent="0">
              <a:buNone/>
            </a:pPr>
            <a:r>
              <a:rPr lang="tr-TR" sz="2000" b="1" u="sng" dirty="0" err="1" smtClean="0">
                <a:latin typeface="Times New Roman" panose="02020603050405020304" pitchFamily="18" charset="0"/>
                <a:cs typeface="Times New Roman" panose="02020603050405020304" pitchFamily="18" charset="0"/>
              </a:rPr>
              <a:t>Endüstiriyel</a:t>
            </a:r>
            <a:r>
              <a:rPr lang="tr-TR" sz="2000" b="1" u="sng" dirty="0" smtClean="0">
                <a:latin typeface="Times New Roman" panose="02020603050405020304" pitchFamily="18" charset="0"/>
                <a:cs typeface="Times New Roman" panose="02020603050405020304" pitchFamily="18" charset="0"/>
              </a:rPr>
              <a:t> odyoloji</a:t>
            </a:r>
            <a:r>
              <a:rPr lang="tr-TR" sz="2000" dirty="0" smtClean="0">
                <a:latin typeface="Times New Roman" panose="02020603050405020304" pitchFamily="18" charset="0"/>
                <a:cs typeface="Times New Roman" panose="02020603050405020304" pitchFamily="18" charset="0"/>
              </a:rPr>
              <a:t> </a:t>
            </a:r>
          </a:p>
          <a:p>
            <a:r>
              <a:rPr lang="tr-TR" sz="2000" dirty="0" smtClean="0">
                <a:latin typeface="Times New Roman" panose="02020603050405020304" pitchFamily="18" charset="0"/>
                <a:cs typeface="Times New Roman" panose="02020603050405020304" pitchFamily="18" charset="0"/>
              </a:rPr>
              <a:t>Fabrikalar </a:t>
            </a:r>
          </a:p>
          <a:p>
            <a:endParaRPr lang="tr-TR" sz="2000" dirty="0">
              <a:latin typeface="Times New Roman" panose="02020603050405020304" pitchFamily="18" charset="0"/>
              <a:cs typeface="Times New Roman" panose="02020603050405020304" pitchFamily="18" charset="0"/>
            </a:endParaRPr>
          </a:p>
          <a:p>
            <a:r>
              <a:rPr lang="tr-TR" sz="2000" dirty="0">
                <a:latin typeface="Times New Roman" panose="02020603050405020304" pitchFamily="18" charset="0"/>
                <a:cs typeface="Times New Roman" panose="02020603050405020304" pitchFamily="18" charset="0"/>
              </a:rPr>
              <a:t>Gürültüden korunma programı çerçevesinde gerekli olan yasal uygulamaların başlatılması, uygulanmasından sorumludur.</a:t>
            </a:r>
          </a:p>
          <a:p>
            <a:r>
              <a:rPr lang="tr-TR" sz="2000" dirty="0">
                <a:latin typeface="Times New Roman" panose="02020603050405020304" pitchFamily="18" charset="0"/>
                <a:cs typeface="Times New Roman" panose="02020603050405020304" pitchFamily="18" charset="0"/>
              </a:rPr>
              <a:t>İşitme kaybı olan işçilerin işitme kaybı tanısının konması ve uygun tedavi sürecinin başlatılmasından sorumludur.</a:t>
            </a:r>
          </a:p>
          <a:p>
            <a:r>
              <a:rPr lang="tr-TR" sz="2000" dirty="0">
                <a:latin typeface="Times New Roman" panose="02020603050405020304" pitchFamily="18" charset="0"/>
                <a:cs typeface="Times New Roman" panose="02020603050405020304" pitchFamily="18" charset="0"/>
              </a:rPr>
              <a:t>İşitme kaybı olan işçilerin yasal haklarının korunmasında danışmanlık görevi görür.</a:t>
            </a:r>
          </a:p>
          <a:p>
            <a:endParaRPr lang="tr-TR" sz="2000" b="1" u="sng"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9291133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Odyoloji ile ilişkili alanlar</a:t>
            </a:r>
            <a:endParaRPr lang="tr-TR" dirty="0"/>
          </a:p>
        </p:txBody>
      </p:sp>
      <p:sp>
        <p:nvSpPr>
          <p:cNvPr id="3" name="İçerik Yer Tutucusu 2"/>
          <p:cNvSpPr>
            <a:spLocks noGrp="1"/>
          </p:cNvSpPr>
          <p:nvPr>
            <p:ph sz="half" idx="1"/>
          </p:nvPr>
        </p:nvSpPr>
        <p:spPr/>
        <p:txBody>
          <a:bodyPr>
            <a:normAutofit/>
          </a:bodyPr>
          <a:lstStyle/>
          <a:p>
            <a:r>
              <a:rPr lang="tr-TR" sz="2000" dirty="0">
                <a:latin typeface="Times New Roman" panose="02020603050405020304" pitchFamily="18" charset="0"/>
                <a:cs typeface="Times New Roman" panose="02020603050405020304" pitchFamily="18" charset="0"/>
              </a:rPr>
              <a:t>Kulak Burun </a:t>
            </a:r>
            <a:r>
              <a:rPr lang="tr-TR" sz="2000" dirty="0" smtClean="0">
                <a:latin typeface="Times New Roman" panose="02020603050405020304" pitchFamily="18" charset="0"/>
                <a:cs typeface="Times New Roman" panose="02020603050405020304" pitchFamily="18" charset="0"/>
              </a:rPr>
              <a:t>Boğaz</a:t>
            </a:r>
            <a:r>
              <a:rPr lang="tr-TR" sz="2000" dirty="0">
                <a:latin typeface="Times New Roman" panose="02020603050405020304" pitchFamily="18" charset="0"/>
                <a:cs typeface="Times New Roman" panose="02020603050405020304" pitchFamily="18" charset="0"/>
              </a:rPr>
              <a:t> </a:t>
            </a:r>
            <a:r>
              <a:rPr lang="tr-TR" sz="2000" dirty="0" smtClean="0">
                <a:latin typeface="Times New Roman" panose="02020603050405020304" pitchFamily="18" charset="0"/>
                <a:cs typeface="Times New Roman" panose="02020603050405020304" pitchFamily="18" charset="0"/>
              </a:rPr>
              <a:t>doktoru</a:t>
            </a:r>
          </a:p>
          <a:p>
            <a:r>
              <a:rPr lang="tr-TR" sz="2000" dirty="0" smtClean="0">
                <a:latin typeface="Times New Roman" panose="02020603050405020304" pitchFamily="18" charset="0"/>
                <a:cs typeface="Times New Roman" panose="02020603050405020304" pitchFamily="18" charset="0"/>
              </a:rPr>
              <a:t>Dil ve konuşma terapisti</a:t>
            </a:r>
            <a:endParaRPr lang="tr-TR" sz="2000" dirty="0">
              <a:latin typeface="Times New Roman" panose="02020603050405020304" pitchFamily="18" charset="0"/>
              <a:cs typeface="Times New Roman" panose="02020603050405020304" pitchFamily="18" charset="0"/>
            </a:endParaRPr>
          </a:p>
          <a:p>
            <a:r>
              <a:rPr lang="tr-TR" sz="2000" dirty="0" err="1" smtClean="0">
                <a:latin typeface="Times New Roman" panose="02020603050405020304" pitchFamily="18" charset="0"/>
                <a:cs typeface="Times New Roman" panose="02020603050405020304" pitchFamily="18" charset="0"/>
              </a:rPr>
              <a:t>Pediyatri</a:t>
            </a:r>
            <a:endParaRPr lang="tr-TR" sz="2000" dirty="0">
              <a:latin typeface="Times New Roman" panose="02020603050405020304" pitchFamily="18" charset="0"/>
              <a:cs typeface="Times New Roman" panose="02020603050405020304" pitchFamily="18" charset="0"/>
            </a:endParaRPr>
          </a:p>
          <a:p>
            <a:r>
              <a:rPr lang="tr-TR" sz="2000" dirty="0" smtClean="0">
                <a:latin typeface="Times New Roman" panose="02020603050405020304" pitchFamily="18" charset="0"/>
                <a:cs typeface="Times New Roman" panose="02020603050405020304" pitchFamily="18" charset="0"/>
              </a:rPr>
              <a:t>Geriatri</a:t>
            </a:r>
          </a:p>
          <a:p>
            <a:r>
              <a:rPr lang="tr-TR" sz="2000" dirty="0" smtClean="0">
                <a:latin typeface="Times New Roman" panose="02020603050405020304" pitchFamily="18" charset="0"/>
                <a:cs typeface="Times New Roman" panose="02020603050405020304" pitchFamily="18" charset="0"/>
              </a:rPr>
              <a:t>Psikiyatri</a:t>
            </a:r>
          </a:p>
          <a:p>
            <a:r>
              <a:rPr lang="tr-TR" sz="2000" dirty="0" smtClean="0">
                <a:latin typeface="Times New Roman" panose="02020603050405020304" pitchFamily="18" charset="0"/>
                <a:cs typeface="Times New Roman" panose="02020603050405020304" pitchFamily="18" charset="0"/>
              </a:rPr>
              <a:t>Nöroloji</a:t>
            </a:r>
            <a:endParaRPr lang="tr-TR" sz="2000" dirty="0">
              <a:latin typeface="Times New Roman" panose="02020603050405020304" pitchFamily="18" charset="0"/>
              <a:cs typeface="Times New Roman" panose="02020603050405020304" pitchFamily="18" charset="0"/>
            </a:endParaRPr>
          </a:p>
          <a:p>
            <a:r>
              <a:rPr lang="tr-TR" sz="2000" dirty="0" smtClean="0">
                <a:latin typeface="Times New Roman" panose="02020603050405020304" pitchFamily="18" charset="0"/>
                <a:cs typeface="Times New Roman" panose="02020603050405020304" pitchFamily="18" charset="0"/>
              </a:rPr>
              <a:t>Çocuk ruh sağlığı </a:t>
            </a:r>
          </a:p>
          <a:p>
            <a:r>
              <a:rPr lang="tr-TR" sz="2000" dirty="0" smtClean="0">
                <a:latin typeface="Times New Roman" panose="02020603050405020304" pitchFamily="18" charset="0"/>
                <a:cs typeface="Times New Roman" panose="02020603050405020304" pitchFamily="18" charset="0"/>
              </a:rPr>
              <a:t>Fizyoterapi </a:t>
            </a:r>
          </a:p>
          <a:p>
            <a:r>
              <a:rPr lang="tr-TR" sz="2000" dirty="0" err="1" smtClean="0">
                <a:latin typeface="Times New Roman" panose="02020603050405020304" pitchFamily="18" charset="0"/>
                <a:cs typeface="Times New Roman" panose="02020603050405020304" pitchFamily="18" charset="0"/>
              </a:rPr>
              <a:t>Ergoterapi</a:t>
            </a:r>
            <a:r>
              <a:rPr lang="tr-TR" sz="2000" dirty="0" smtClean="0">
                <a:latin typeface="Times New Roman" panose="02020603050405020304" pitchFamily="18" charset="0"/>
                <a:cs typeface="Times New Roman" panose="02020603050405020304" pitchFamily="18" charset="0"/>
              </a:rPr>
              <a:t> </a:t>
            </a:r>
          </a:p>
          <a:p>
            <a:r>
              <a:rPr lang="tr-TR" sz="2000" dirty="0" smtClean="0">
                <a:latin typeface="Times New Roman" panose="02020603050405020304" pitchFamily="18" charset="0"/>
                <a:cs typeface="Times New Roman" panose="02020603050405020304" pitchFamily="18" charset="0"/>
              </a:rPr>
              <a:t>Çocuk gelişimi ……</a:t>
            </a:r>
            <a:endParaRPr lang="tr-TR" sz="2000" dirty="0">
              <a:latin typeface="Times New Roman" panose="02020603050405020304" pitchFamily="18" charset="0"/>
              <a:cs typeface="Times New Roman" panose="02020603050405020304" pitchFamily="18" charset="0"/>
            </a:endParaRPr>
          </a:p>
        </p:txBody>
      </p:sp>
      <p:pic>
        <p:nvPicPr>
          <p:cNvPr id="5" name="İçerik Yer Tutucusu 4"/>
          <p:cNvPicPr>
            <a:picLocks noGrp="1" noChangeAspect="1"/>
          </p:cNvPicPr>
          <p:nvPr>
            <p:ph sz="half" idx="2"/>
          </p:nvPr>
        </p:nvPicPr>
        <p:blipFill>
          <a:blip r:embed="rId2"/>
          <a:stretch>
            <a:fillRect/>
          </a:stretch>
        </p:blipFill>
        <p:spPr>
          <a:xfrm>
            <a:off x="7319866" y="2340077"/>
            <a:ext cx="3505451" cy="3012950"/>
          </a:xfrm>
          <a:prstGeom prst="rect">
            <a:avLst/>
          </a:prstGeom>
        </p:spPr>
      </p:pic>
    </p:spTree>
    <p:extLst>
      <p:ext uri="{BB962C8B-B14F-4D97-AF65-F5344CB8AC3E}">
        <p14:creationId xmlns:p14="http://schemas.microsoft.com/office/powerpoint/2010/main" val="96414699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sz="2000" dirty="0" smtClean="0">
                <a:latin typeface="Times New Roman" panose="02020603050405020304" pitchFamily="18" charset="0"/>
                <a:cs typeface="Times New Roman" panose="02020603050405020304" pitchFamily="18" charset="0"/>
              </a:rPr>
              <a:t>Ülkemizde,  işitme kayıplı bireylere yönelik böylesine üst düzey bir hizmetin başarıyla verilmesi </a:t>
            </a:r>
            <a:r>
              <a:rPr lang="tr-TR" sz="2000" dirty="0" err="1" smtClean="0">
                <a:latin typeface="Times New Roman" panose="02020603050405020304" pitchFamily="18" charset="0"/>
                <a:cs typeface="Times New Roman" panose="02020603050405020304" pitchFamily="18" charset="0"/>
              </a:rPr>
              <a:t>multidisipliner</a:t>
            </a:r>
            <a:r>
              <a:rPr lang="tr-TR" sz="2000" dirty="0" smtClean="0">
                <a:latin typeface="Times New Roman" panose="02020603050405020304" pitchFamily="18" charset="0"/>
                <a:cs typeface="Times New Roman" panose="02020603050405020304" pitchFamily="18" charset="0"/>
              </a:rPr>
              <a:t>, </a:t>
            </a:r>
            <a:r>
              <a:rPr lang="tr-TR" sz="2000" dirty="0" err="1" smtClean="0">
                <a:latin typeface="Times New Roman" panose="02020603050405020304" pitchFamily="18" charset="0"/>
                <a:cs typeface="Times New Roman" panose="02020603050405020304" pitchFamily="18" charset="0"/>
              </a:rPr>
              <a:t>interdisipliner</a:t>
            </a:r>
            <a:r>
              <a:rPr lang="tr-TR" sz="2000" dirty="0" smtClean="0">
                <a:latin typeface="Times New Roman" panose="02020603050405020304" pitchFamily="18" charset="0"/>
                <a:cs typeface="Times New Roman" panose="02020603050405020304" pitchFamily="18" charset="0"/>
              </a:rPr>
              <a:t> ve </a:t>
            </a:r>
            <a:r>
              <a:rPr lang="tr-TR" sz="2000" dirty="0" err="1" smtClean="0">
                <a:latin typeface="Times New Roman" panose="02020603050405020304" pitchFamily="18" charset="0"/>
                <a:cs typeface="Times New Roman" panose="02020603050405020304" pitchFamily="18" charset="0"/>
              </a:rPr>
              <a:t>transdisipliner</a:t>
            </a:r>
            <a:r>
              <a:rPr lang="tr-TR" sz="2000" dirty="0" smtClean="0">
                <a:latin typeface="Times New Roman" panose="02020603050405020304" pitchFamily="18" charset="0"/>
                <a:cs typeface="Times New Roman" panose="02020603050405020304" pitchFamily="18" charset="0"/>
              </a:rPr>
              <a:t> </a:t>
            </a:r>
            <a:r>
              <a:rPr lang="tr-TR" sz="2000" dirty="0" smtClean="0">
                <a:latin typeface="Times New Roman" panose="02020603050405020304" pitchFamily="18" charset="0"/>
                <a:cs typeface="Times New Roman" panose="02020603050405020304" pitchFamily="18" charset="0"/>
              </a:rPr>
              <a:t>bir çalışmayı gerekli kılmaktadır. </a:t>
            </a:r>
            <a:endParaRPr lang="tr-TR" sz="2000" dirty="0">
              <a:latin typeface="Times New Roman" panose="02020603050405020304" pitchFamily="18" charset="0"/>
              <a:cs typeface="Times New Roman" panose="02020603050405020304" pitchFamily="18" charset="0"/>
            </a:endParaRP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71899" y="2997444"/>
            <a:ext cx="3715849" cy="2783300"/>
          </a:xfrm>
          <a:prstGeom prst="rect">
            <a:avLst/>
          </a:prstGeom>
        </p:spPr>
      </p:pic>
    </p:spTree>
    <p:extLst>
      <p:ext uri="{BB962C8B-B14F-4D97-AF65-F5344CB8AC3E}">
        <p14:creationId xmlns:p14="http://schemas.microsoft.com/office/powerpoint/2010/main" val="63728568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Disiplinler Arası Yaklaşım </a:t>
            </a:r>
            <a:r>
              <a:rPr lang="tr-TR" dirty="0"/>
              <a:t>Kavramları</a:t>
            </a:r>
          </a:p>
        </p:txBody>
      </p:sp>
      <p:sp>
        <p:nvSpPr>
          <p:cNvPr id="3" name="İçerik Yer Tutucusu 2"/>
          <p:cNvSpPr>
            <a:spLocks noGrp="1"/>
          </p:cNvSpPr>
          <p:nvPr>
            <p:ph idx="1"/>
          </p:nvPr>
        </p:nvSpPr>
        <p:spPr/>
        <p:txBody>
          <a:bodyPr/>
          <a:lstStyle/>
          <a:p>
            <a:r>
              <a:rPr lang="tr-TR" sz="2000" dirty="0" smtClean="0">
                <a:latin typeface="Times New Roman" panose="02020603050405020304" pitchFamily="18" charset="0"/>
                <a:cs typeface="Times New Roman" panose="02020603050405020304" pitchFamily="18" charset="0"/>
              </a:rPr>
              <a:t>Sağlık alanında </a:t>
            </a:r>
            <a:r>
              <a:rPr lang="tr-TR" sz="2000" dirty="0">
                <a:latin typeface="Times New Roman" panose="02020603050405020304" pitchFamily="18" charset="0"/>
                <a:cs typeface="Times New Roman" panose="02020603050405020304" pitchFamily="18" charset="0"/>
              </a:rPr>
              <a:t>uzmanlara çözüm için yol göstermesi için üç çeşit yaklaşım sınıflandırması </a:t>
            </a:r>
            <a:r>
              <a:rPr lang="tr-TR" sz="2000" dirty="0" smtClean="0">
                <a:latin typeface="Times New Roman" panose="02020603050405020304" pitchFamily="18" charset="0"/>
                <a:cs typeface="Times New Roman" panose="02020603050405020304" pitchFamily="18" charset="0"/>
              </a:rPr>
              <a:t>mevcuttur</a:t>
            </a:r>
          </a:p>
          <a:p>
            <a:pPr lvl="1"/>
            <a:r>
              <a:rPr lang="tr-TR" sz="2000" dirty="0" err="1" smtClean="0">
                <a:latin typeface="Times New Roman" panose="02020603050405020304" pitchFamily="18" charset="0"/>
                <a:cs typeface="Times New Roman" panose="02020603050405020304" pitchFamily="18" charset="0"/>
              </a:rPr>
              <a:t>multidisipliner</a:t>
            </a:r>
            <a:r>
              <a:rPr lang="tr-TR" sz="2000" dirty="0" smtClean="0">
                <a:latin typeface="Times New Roman" panose="02020603050405020304" pitchFamily="18" charset="0"/>
                <a:cs typeface="Times New Roman" panose="02020603050405020304" pitchFamily="18" charset="0"/>
              </a:rPr>
              <a:t> </a:t>
            </a:r>
            <a:r>
              <a:rPr lang="tr-TR" sz="2000" dirty="0">
                <a:latin typeface="Times New Roman" panose="02020603050405020304" pitchFamily="18" charset="0"/>
                <a:cs typeface="Times New Roman" panose="02020603050405020304" pitchFamily="18" charset="0"/>
              </a:rPr>
              <a:t>yaklaşım, </a:t>
            </a:r>
            <a:endParaRPr lang="tr-TR" sz="2000" dirty="0" smtClean="0">
              <a:latin typeface="Times New Roman" panose="02020603050405020304" pitchFamily="18" charset="0"/>
              <a:cs typeface="Times New Roman" panose="02020603050405020304" pitchFamily="18" charset="0"/>
            </a:endParaRPr>
          </a:p>
          <a:p>
            <a:pPr lvl="1"/>
            <a:r>
              <a:rPr lang="tr-TR" sz="2000" dirty="0" err="1" smtClean="0">
                <a:latin typeface="Times New Roman" panose="02020603050405020304" pitchFamily="18" charset="0"/>
                <a:cs typeface="Times New Roman" panose="02020603050405020304" pitchFamily="18" charset="0"/>
              </a:rPr>
              <a:t>interdisipliner</a:t>
            </a:r>
            <a:r>
              <a:rPr lang="tr-TR" sz="2000" dirty="0" smtClean="0">
                <a:latin typeface="Times New Roman" panose="02020603050405020304" pitchFamily="18" charset="0"/>
                <a:cs typeface="Times New Roman" panose="02020603050405020304" pitchFamily="18" charset="0"/>
              </a:rPr>
              <a:t> </a:t>
            </a:r>
            <a:r>
              <a:rPr lang="tr-TR" sz="2000" dirty="0">
                <a:latin typeface="Times New Roman" panose="02020603050405020304" pitchFamily="18" charset="0"/>
                <a:cs typeface="Times New Roman" panose="02020603050405020304" pitchFamily="18" charset="0"/>
              </a:rPr>
              <a:t>yaklaşım </a:t>
            </a:r>
            <a:endParaRPr lang="tr-TR" sz="2000" dirty="0" smtClean="0">
              <a:latin typeface="Times New Roman" panose="02020603050405020304" pitchFamily="18" charset="0"/>
              <a:cs typeface="Times New Roman" panose="02020603050405020304" pitchFamily="18" charset="0"/>
            </a:endParaRPr>
          </a:p>
          <a:p>
            <a:pPr lvl="1"/>
            <a:r>
              <a:rPr lang="tr-TR" sz="2000" dirty="0" err="1" smtClean="0">
                <a:latin typeface="Times New Roman" panose="02020603050405020304" pitchFamily="18" charset="0"/>
                <a:cs typeface="Times New Roman" panose="02020603050405020304" pitchFamily="18" charset="0"/>
              </a:rPr>
              <a:t>transdisipliner</a:t>
            </a:r>
            <a:r>
              <a:rPr lang="tr-TR" sz="2000" dirty="0" smtClean="0">
                <a:latin typeface="Times New Roman" panose="02020603050405020304" pitchFamily="18" charset="0"/>
                <a:cs typeface="Times New Roman" panose="02020603050405020304" pitchFamily="18" charset="0"/>
              </a:rPr>
              <a:t> yaklaşım</a:t>
            </a:r>
            <a:endParaRPr lang="tr-T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0316152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Multidisipliner</a:t>
            </a:r>
            <a:r>
              <a:rPr lang="tr-TR" dirty="0" smtClean="0"/>
              <a:t> Yaklaşım</a:t>
            </a:r>
            <a:endParaRPr lang="tr-TR" dirty="0"/>
          </a:p>
        </p:txBody>
      </p:sp>
      <p:sp>
        <p:nvSpPr>
          <p:cNvPr id="3" name="İçerik Yer Tutucusu 2"/>
          <p:cNvSpPr>
            <a:spLocks noGrp="1"/>
          </p:cNvSpPr>
          <p:nvPr>
            <p:ph sz="half" idx="1"/>
          </p:nvPr>
        </p:nvSpPr>
        <p:spPr/>
        <p:txBody>
          <a:bodyPr/>
          <a:lstStyle/>
          <a:p>
            <a:r>
              <a:rPr lang="tr-TR" sz="2000" dirty="0" err="1">
                <a:latin typeface="Times New Roman" panose="02020603050405020304" pitchFamily="18" charset="0"/>
                <a:cs typeface="Times New Roman" panose="02020603050405020304" pitchFamily="18" charset="0"/>
              </a:rPr>
              <a:t>M</a:t>
            </a:r>
            <a:r>
              <a:rPr lang="tr-TR" sz="2000" dirty="0" err="1" smtClean="0">
                <a:latin typeface="Times New Roman" panose="02020603050405020304" pitchFamily="18" charset="0"/>
                <a:cs typeface="Times New Roman" panose="02020603050405020304" pitchFamily="18" charset="0"/>
              </a:rPr>
              <a:t>ultidisipliner</a:t>
            </a:r>
            <a:r>
              <a:rPr lang="tr-TR" sz="2000" dirty="0" smtClean="0">
                <a:latin typeface="Times New Roman" panose="02020603050405020304" pitchFamily="18" charset="0"/>
                <a:cs typeface="Times New Roman" panose="02020603050405020304" pitchFamily="18" charset="0"/>
              </a:rPr>
              <a:t> </a:t>
            </a:r>
            <a:r>
              <a:rPr lang="tr-TR" sz="2000" dirty="0">
                <a:latin typeface="Times New Roman" panose="02020603050405020304" pitchFamily="18" charset="0"/>
                <a:cs typeface="Times New Roman" panose="02020603050405020304" pitchFamily="18" charset="0"/>
              </a:rPr>
              <a:t>yaklaşımda</a:t>
            </a:r>
            <a:r>
              <a:rPr lang="tr-TR" sz="2000" dirty="0" smtClean="0">
                <a:latin typeface="Times New Roman" panose="02020603050405020304" pitchFamily="18" charset="0"/>
                <a:cs typeface="Times New Roman" panose="02020603050405020304" pitchFamily="18" charset="0"/>
              </a:rPr>
              <a:t>, birden çok disiplinden profesyonellerin ortak bir amaca yönelik olarak paralel bir biçimde bağımsız çalışmasıdır. </a:t>
            </a:r>
          </a:p>
          <a:p>
            <a:r>
              <a:rPr lang="tr-TR" sz="2000" dirty="0" smtClean="0">
                <a:latin typeface="Times New Roman" panose="02020603050405020304" pitchFamily="18" charset="0"/>
                <a:cs typeface="Times New Roman" panose="02020603050405020304" pitchFamily="18" charset="0"/>
              </a:rPr>
              <a:t>Ortak </a:t>
            </a:r>
            <a:r>
              <a:rPr lang="tr-TR" sz="2000" dirty="0">
                <a:latin typeface="Times New Roman" panose="02020603050405020304" pitchFamily="18" charset="0"/>
                <a:cs typeface="Times New Roman" panose="02020603050405020304" pitchFamily="18" charset="0"/>
              </a:rPr>
              <a:t>bir konuda, herkesin bir diğerinin ne yaptığı ile ilgilenmesine gerek kalmadan kendi işini </a:t>
            </a:r>
            <a:r>
              <a:rPr lang="tr-TR" sz="2000" dirty="0" smtClean="0">
                <a:latin typeface="Times New Roman" panose="02020603050405020304" pitchFamily="18" charset="0"/>
                <a:cs typeface="Times New Roman" panose="02020603050405020304" pitchFamily="18" charset="0"/>
              </a:rPr>
              <a:t>yapmasıdır</a:t>
            </a:r>
          </a:p>
          <a:p>
            <a:pPr marL="0" indent="0">
              <a:buNone/>
            </a:pPr>
            <a:r>
              <a:rPr lang="tr-TR" sz="2000" dirty="0" smtClean="0">
                <a:latin typeface="Times New Roman" panose="02020603050405020304" pitchFamily="18" charset="0"/>
                <a:cs typeface="Times New Roman" panose="02020603050405020304" pitchFamily="18" charset="0"/>
              </a:rPr>
              <a:t>Avantajları: mesleki özerklik, çok boyutlu hizmet sunma, koordineli çalışma olanağı</a:t>
            </a:r>
          </a:p>
          <a:p>
            <a:pPr marL="0" indent="0">
              <a:buNone/>
            </a:pPr>
            <a:r>
              <a:rPr lang="tr-TR" sz="2000" dirty="0" smtClean="0">
                <a:latin typeface="Times New Roman" panose="02020603050405020304" pitchFamily="18" charset="0"/>
                <a:cs typeface="Times New Roman" panose="02020603050405020304" pitchFamily="18" charset="0"/>
              </a:rPr>
              <a:t>Dezavantajları: Düşük iletişim ve etkileşim, ortak bir programın olmayışı, çelişen uygulamaların olab</a:t>
            </a:r>
            <a:r>
              <a:rPr lang="tr-TR" sz="2000" dirty="0" smtClean="0">
                <a:latin typeface="Times New Roman" panose="02020603050405020304" pitchFamily="18" charset="0"/>
                <a:cs typeface="Times New Roman" panose="02020603050405020304" pitchFamily="18" charset="0"/>
              </a:rPr>
              <a:t>ilmesi</a:t>
            </a:r>
            <a:endParaRPr lang="tr-TR" sz="2000" dirty="0">
              <a:latin typeface="Times New Roman" panose="02020603050405020304" pitchFamily="18" charset="0"/>
              <a:cs typeface="Times New Roman" panose="02020603050405020304" pitchFamily="18" charset="0"/>
            </a:endParaRPr>
          </a:p>
        </p:txBody>
      </p:sp>
      <p:pic>
        <p:nvPicPr>
          <p:cNvPr id="5" name="İçerik Yer Tutucusu 4"/>
          <p:cNvPicPr>
            <a:picLocks noGrp="1" noChangeAspect="1"/>
          </p:cNvPicPr>
          <p:nvPr>
            <p:ph sz="half" idx="2"/>
          </p:nvPr>
        </p:nvPicPr>
        <p:blipFill>
          <a:blip r:embed="rId2"/>
          <a:stretch>
            <a:fillRect/>
          </a:stretch>
        </p:blipFill>
        <p:spPr>
          <a:xfrm>
            <a:off x="7809300" y="2217309"/>
            <a:ext cx="2716810" cy="3023283"/>
          </a:xfrm>
          <a:prstGeom prst="rect">
            <a:avLst/>
          </a:prstGeom>
        </p:spPr>
      </p:pic>
    </p:spTree>
    <p:extLst>
      <p:ext uri="{BB962C8B-B14F-4D97-AF65-F5344CB8AC3E}">
        <p14:creationId xmlns:p14="http://schemas.microsoft.com/office/powerpoint/2010/main" val="195015069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t>İnterdisipliner</a:t>
            </a:r>
            <a:r>
              <a:rPr lang="tr-TR" dirty="0"/>
              <a:t> yaklaşım</a:t>
            </a:r>
          </a:p>
        </p:txBody>
      </p:sp>
      <p:sp>
        <p:nvSpPr>
          <p:cNvPr id="3" name="İçerik Yer Tutucusu 2"/>
          <p:cNvSpPr>
            <a:spLocks noGrp="1"/>
          </p:cNvSpPr>
          <p:nvPr>
            <p:ph sz="half" idx="1"/>
          </p:nvPr>
        </p:nvSpPr>
        <p:spPr/>
        <p:txBody>
          <a:bodyPr/>
          <a:lstStyle/>
          <a:p>
            <a:r>
              <a:rPr lang="tr-TR" sz="2000" dirty="0" smtClean="0">
                <a:latin typeface="Times New Roman" panose="02020603050405020304" pitchFamily="18" charset="0"/>
                <a:cs typeface="Times New Roman" panose="02020603050405020304" pitchFamily="18" charset="0"/>
              </a:rPr>
              <a:t>F</a:t>
            </a:r>
            <a:r>
              <a:rPr lang="tr-TR" sz="2000" dirty="0" smtClean="0">
                <a:latin typeface="Times New Roman" panose="02020603050405020304" pitchFamily="18" charset="0"/>
                <a:cs typeface="Times New Roman" panose="02020603050405020304" pitchFamily="18" charset="0"/>
              </a:rPr>
              <a:t>arklı </a:t>
            </a:r>
            <a:r>
              <a:rPr lang="tr-TR" sz="2000" dirty="0">
                <a:latin typeface="Times New Roman" panose="02020603050405020304" pitchFamily="18" charset="0"/>
                <a:cs typeface="Times New Roman" panose="02020603050405020304" pitchFamily="18" charset="0"/>
              </a:rPr>
              <a:t>disiplinlerdeki </a:t>
            </a:r>
            <a:r>
              <a:rPr lang="tr-TR" sz="2000" dirty="0" smtClean="0">
                <a:latin typeface="Times New Roman" panose="02020603050405020304" pitchFamily="18" charset="0"/>
                <a:cs typeface="Times New Roman" panose="02020603050405020304" pitchFamily="18" charset="0"/>
              </a:rPr>
              <a:t>profesyonellerin </a:t>
            </a:r>
            <a:r>
              <a:rPr lang="tr-TR" sz="2000" dirty="0" err="1" smtClean="0">
                <a:latin typeface="Times New Roman" panose="02020603050405020304" pitchFamily="18" charset="0"/>
                <a:cs typeface="Times New Roman" panose="02020603050405020304" pitchFamily="18" charset="0"/>
              </a:rPr>
              <a:t>bellirli</a:t>
            </a:r>
            <a:r>
              <a:rPr lang="tr-TR" sz="2000" dirty="0" smtClean="0">
                <a:latin typeface="Times New Roman" panose="02020603050405020304" pitchFamily="18" charset="0"/>
                <a:cs typeface="Times New Roman" panose="02020603050405020304" pitchFamily="18" charset="0"/>
              </a:rPr>
              <a:t> bir amaç için ortak bir yöntemle birbirlerine bağlı şekilde çalışmasıdır</a:t>
            </a:r>
            <a:endParaRPr lang="tr-TR" sz="2000" dirty="0" smtClean="0">
              <a:latin typeface="Times New Roman" panose="02020603050405020304" pitchFamily="18" charset="0"/>
              <a:cs typeface="Times New Roman" panose="02020603050405020304" pitchFamily="18" charset="0"/>
            </a:endParaRPr>
          </a:p>
          <a:p>
            <a:r>
              <a:rPr lang="tr-TR" sz="2000" dirty="0" smtClean="0">
                <a:latin typeface="Times New Roman" panose="02020603050405020304" pitchFamily="18" charset="0"/>
                <a:cs typeface="Times New Roman" panose="02020603050405020304" pitchFamily="18" charset="0"/>
              </a:rPr>
              <a:t>Bu </a:t>
            </a:r>
            <a:r>
              <a:rPr lang="tr-TR" sz="2000" dirty="0">
                <a:latin typeface="Times New Roman" panose="02020603050405020304" pitchFamily="18" charset="0"/>
                <a:cs typeface="Times New Roman" panose="02020603050405020304" pitchFamily="18" charset="0"/>
              </a:rPr>
              <a:t>yaklaşım içerisinde esas olan, disiplinlerin birbiri içerisinde gelişme olanağı bulması, çalışma alanlarının diğer bir disiplin tarafından daraltılmamasıdır</a:t>
            </a:r>
            <a:r>
              <a:rPr lang="tr-TR" sz="2000" dirty="0"/>
              <a:t>. </a:t>
            </a:r>
            <a:endParaRPr lang="tr-TR" sz="2000" dirty="0" smtClean="0"/>
          </a:p>
          <a:p>
            <a:r>
              <a:rPr lang="tr-TR" sz="2000" dirty="0" smtClean="0">
                <a:latin typeface="Times New Roman" panose="02020603050405020304" pitchFamily="18" charset="0"/>
                <a:cs typeface="Times New Roman" panose="02020603050405020304" pitchFamily="18" charset="0"/>
              </a:rPr>
              <a:t>Avantajları: Yüksek uyum ve koordinasyon, yüksek iletişim ve etkileşim düzeyi, ortak bir uygulama kurgusu, bilgi ve beceri paylaşımı</a:t>
            </a:r>
          </a:p>
          <a:p>
            <a:r>
              <a:rPr lang="tr-TR" sz="2000" dirty="0" smtClean="0">
                <a:latin typeface="Times New Roman" panose="02020603050405020304" pitchFamily="18" charset="0"/>
                <a:cs typeface="Times New Roman" panose="02020603050405020304" pitchFamily="18" charset="0"/>
              </a:rPr>
              <a:t>Dezavantajları: Baskın üyelerin ekip içerinde uyumu zedelemesi, ortak alan oluşturmanın zorlukları</a:t>
            </a:r>
            <a:endParaRPr lang="tr-TR" sz="2000" dirty="0"/>
          </a:p>
        </p:txBody>
      </p:sp>
      <p:pic>
        <p:nvPicPr>
          <p:cNvPr id="5" name="İçerik Yer Tutucusu 4"/>
          <p:cNvPicPr>
            <a:picLocks noGrp="1" noChangeAspect="1"/>
          </p:cNvPicPr>
          <p:nvPr>
            <p:ph sz="half" idx="2"/>
          </p:nvPr>
        </p:nvPicPr>
        <p:blipFill>
          <a:blip r:embed="rId2"/>
          <a:stretch>
            <a:fillRect/>
          </a:stretch>
        </p:blipFill>
        <p:spPr>
          <a:xfrm>
            <a:off x="7899545" y="2235841"/>
            <a:ext cx="2434158" cy="2724767"/>
          </a:xfrm>
          <a:prstGeom prst="rect">
            <a:avLst/>
          </a:prstGeom>
        </p:spPr>
      </p:pic>
    </p:spTree>
    <p:extLst>
      <p:ext uri="{BB962C8B-B14F-4D97-AF65-F5344CB8AC3E}">
        <p14:creationId xmlns:p14="http://schemas.microsoft.com/office/powerpoint/2010/main" val="277224825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t>T</a:t>
            </a:r>
            <a:r>
              <a:rPr lang="tr-TR" dirty="0" err="1" smtClean="0"/>
              <a:t>ransdisipliner</a:t>
            </a:r>
            <a:r>
              <a:rPr lang="tr-TR" dirty="0" smtClean="0"/>
              <a:t> </a:t>
            </a:r>
            <a:r>
              <a:rPr lang="tr-TR" dirty="0" smtClean="0"/>
              <a:t>yaklaşım</a:t>
            </a:r>
            <a:endParaRPr lang="tr-TR" dirty="0"/>
          </a:p>
        </p:txBody>
      </p:sp>
      <p:sp>
        <p:nvSpPr>
          <p:cNvPr id="3" name="İçerik Yer Tutucusu 2"/>
          <p:cNvSpPr>
            <a:spLocks noGrp="1"/>
          </p:cNvSpPr>
          <p:nvPr>
            <p:ph sz="half" idx="1"/>
          </p:nvPr>
        </p:nvSpPr>
        <p:spPr/>
        <p:txBody>
          <a:bodyPr>
            <a:normAutofit/>
          </a:bodyPr>
          <a:lstStyle/>
          <a:p>
            <a:r>
              <a:rPr lang="tr-TR" sz="2400" dirty="0" smtClean="0">
                <a:latin typeface="Times New Roman" panose="02020603050405020304" pitchFamily="18" charset="0"/>
                <a:cs typeface="Times New Roman" panose="02020603050405020304" pitchFamily="18" charset="0"/>
              </a:rPr>
              <a:t>Farklı disiplinlerin ortak bir amaç etrafında disiplinlere ai</a:t>
            </a:r>
            <a:r>
              <a:rPr lang="tr-TR" sz="2400" dirty="0" smtClean="0">
                <a:latin typeface="Times New Roman" panose="02020603050405020304" pitchFamily="18" charset="0"/>
                <a:cs typeface="Times New Roman" panose="02020603050405020304" pitchFamily="18" charset="0"/>
              </a:rPr>
              <a:t>t sınırlara aşan bir yönteme dayalı olarak bütünleşmiş bir biçimde çalışmasıdır (</a:t>
            </a:r>
            <a:r>
              <a:rPr lang="tr-TR" sz="2400" dirty="0" err="1" smtClean="0">
                <a:latin typeface="Times New Roman" panose="02020603050405020304" pitchFamily="18" charset="0"/>
                <a:cs typeface="Times New Roman" panose="02020603050405020304" pitchFamily="18" charset="0"/>
              </a:rPr>
              <a:t>disiplinlerüstü</a:t>
            </a:r>
            <a:r>
              <a:rPr lang="tr-TR" sz="2400" dirty="0" smtClean="0">
                <a:latin typeface="Times New Roman" panose="02020603050405020304" pitchFamily="18" charset="0"/>
                <a:cs typeface="Times New Roman" panose="02020603050405020304" pitchFamily="18" charset="0"/>
              </a:rPr>
              <a:t>)</a:t>
            </a:r>
            <a:r>
              <a:rPr lang="tr-TR" sz="2400" dirty="0" smtClean="0">
                <a:latin typeface="Times New Roman" panose="02020603050405020304" pitchFamily="18" charset="0"/>
                <a:cs typeface="Times New Roman" panose="02020603050405020304" pitchFamily="18" charset="0"/>
              </a:rPr>
              <a:t>. </a:t>
            </a:r>
            <a:endParaRPr lang="tr-TR" sz="2400" dirty="0" smtClean="0">
              <a:latin typeface="Times New Roman" panose="02020603050405020304" pitchFamily="18" charset="0"/>
              <a:cs typeface="Times New Roman" panose="02020603050405020304" pitchFamily="18" charset="0"/>
            </a:endParaRPr>
          </a:p>
          <a:p>
            <a:r>
              <a:rPr lang="tr-TR" sz="2400" dirty="0" err="1" smtClean="0">
                <a:latin typeface="Times New Roman" panose="02020603050405020304" pitchFamily="18" charset="0"/>
                <a:cs typeface="Times New Roman" panose="02020603050405020304" pitchFamily="18" charset="0"/>
              </a:rPr>
              <a:t>Transdisipliner</a:t>
            </a:r>
            <a:r>
              <a:rPr lang="tr-TR" sz="2400" dirty="0" smtClean="0">
                <a:latin typeface="Times New Roman" panose="02020603050405020304" pitchFamily="18" charset="0"/>
                <a:cs typeface="Times New Roman" panose="02020603050405020304" pitchFamily="18" charset="0"/>
              </a:rPr>
              <a:t> </a:t>
            </a:r>
            <a:r>
              <a:rPr lang="tr-TR" sz="2400" dirty="0">
                <a:latin typeface="Times New Roman" panose="02020603050405020304" pitchFamily="18" charset="0"/>
                <a:cs typeface="Times New Roman" panose="02020603050405020304" pitchFamily="18" charset="0"/>
              </a:rPr>
              <a:t>yaklaşım bir anlamda disiplinlerin kesişmesi ile aynı kavramın ya da durumun iki disiplin ile de açıklanabildiği bir </a:t>
            </a:r>
            <a:r>
              <a:rPr lang="tr-TR" sz="2400" dirty="0" smtClean="0">
                <a:latin typeface="Times New Roman" panose="02020603050405020304" pitchFamily="18" charset="0"/>
                <a:cs typeface="Times New Roman" panose="02020603050405020304" pitchFamily="18" charset="0"/>
              </a:rPr>
              <a:t>durumdur.</a:t>
            </a:r>
            <a:endParaRPr lang="tr-TR" sz="2400" dirty="0">
              <a:latin typeface="Times New Roman" panose="02020603050405020304" pitchFamily="18" charset="0"/>
              <a:cs typeface="Times New Roman" panose="02020603050405020304" pitchFamily="18" charset="0"/>
            </a:endParaRPr>
          </a:p>
        </p:txBody>
      </p:sp>
      <p:pic>
        <p:nvPicPr>
          <p:cNvPr id="5" name="İçerik Yer Tutucusu 4"/>
          <p:cNvPicPr>
            <a:picLocks noGrp="1" noChangeAspect="1"/>
          </p:cNvPicPr>
          <p:nvPr>
            <p:ph sz="half" idx="2"/>
          </p:nvPr>
        </p:nvPicPr>
        <p:blipFill>
          <a:blip r:embed="rId2"/>
          <a:stretch>
            <a:fillRect/>
          </a:stretch>
        </p:blipFill>
        <p:spPr>
          <a:xfrm>
            <a:off x="8244374" y="1984235"/>
            <a:ext cx="2069665" cy="2621585"/>
          </a:xfrm>
          <a:prstGeom prst="rect">
            <a:avLst/>
          </a:prstGeom>
        </p:spPr>
      </p:pic>
    </p:spTree>
    <p:extLst>
      <p:ext uri="{BB962C8B-B14F-4D97-AF65-F5344CB8AC3E}">
        <p14:creationId xmlns:p14="http://schemas.microsoft.com/office/powerpoint/2010/main" val="429086597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nvan 4"/>
          <p:cNvSpPr>
            <a:spLocks noGrp="1"/>
          </p:cNvSpPr>
          <p:nvPr>
            <p:ph type="title"/>
          </p:nvPr>
        </p:nvSpPr>
        <p:spPr/>
        <p:txBody>
          <a:bodyPr/>
          <a:lstStyle/>
          <a:p>
            <a:endParaRPr lang="tr-TR"/>
          </a:p>
        </p:txBody>
      </p:sp>
      <p:pic>
        <p:nvPicPr>
          <p:cNvPr id="7" name="İçerik Yer Tutucusu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64069" y="3579629"/>
            <a:ext cx="6696440" cy="2376764"/>
          </a:xfrm>
        </p:spPr>
      </p:pic>
      <p:pic>
        <p:nvPicPr>
          <p:cNvPr id="8" name="Resim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7600" y="703383"/>
            <a:ext cx="4047027" cy="2273915"/>
          </a:xfrm>
          <a:prstGeom prst="rect">
            <a:avLst/>
          </a:prstGeom>
        </p:spPr>
      </p:pic>
    </p:spTree>
    <p:extLst>
      <p:ext uri="{BB962C8B-B14F-4D97-AF65-F5344CB8AC3E}">
        <p14:creationId xmlns:p14="http://schemas.microsoft.com/office/powerpoint/2010/main" val="239949433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lstStyle/>
          <a:p>
            <a:endParaRPr lang="tr-TR"/>
          </a:p>
        </p:txBody>
      </p:sp>
      <p:sp>
        <p:nvSpPr>
          <p:cNvPr id="7" name="Metin Yer Tutucusu 6"/>
          <p:cNvSpPr>
            <a:spLocks noGrp="1"/>
          </p:cNvSpPr>
          <p:nvPr>
            <p:ph type="body" idx="1"/>
          </p:nvPr>
        </p:nvSpPr>
        <p:spPr/>
        <p:txBody>
          <a:bodyPr/>
          <a:lstStyle/>
          <a:p>
            <a:r>
              <a:rPr lang="tr-TR" dirty="0" err="1" smtClean="0"/>
              <a:t>Muttidisipliner</a:t>
            </a:r>
            <a:r>
              <a:rPr lang="tr-TR" dirty="0" smtClean="0"/>
              <a:t> </a:t>
            </a:r>
            <a:endParaRPr lang="tr-TR" dirty="0"/>
          </a:p>
        </p:txBody>
      </p:sp>
      <p:graphicFrame>
        <p:nvGraphicFramePr>
          <p:cNvPr id="5" name="İçerik Yer Tutucusu 4"/>
          <p:cNvGraphicFramePr>
            <a:graphicFrameLocks noGrp="1"/>
          </p:cNvGraphicFramePr>
          <p:nvPr>
            <p:ph sz="half" idx="2"/>
            <p:extLst/>
          </p:nvPr>
        </p:nvGraphicFramePr>
        <p:xfrm>
          <a:off x="839788" y="2505075"/>
          <a:ext cx="5157787" cy="36845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Metin Yer Tutucusu 7"/>
          <p:cNvSpPr>
            <a:spLocks noGrp="1"/>
          </p:cNvSpPr>
          <p:nvPr>
            <p:ph type="body" sz="quarter" idx="3"/>
          </p:nvPr>
        </p:nvSpPr>
        <p:spPr/>
        <p:txBody>
          <a:bodyPr/>
          <a:lstStyle/>
          <a:p>
            <a:r>
              <a:rPr lang="tr-TR" dirty="0" err="1" smtClean="0"/>
              <a:t>İnterdisipliner</a:t>
            </a:r>
            <a:r>
              <a:rPr lang="tr-TR" dirty="0" smtClean="0"/>
              <a:t> </a:t>
            </a:r>
            <a:endParaRPr lang="tr-TR" dirty="0"/>
          </a:p>
        </p:txBody>
      </p:sp>
      <p:graphicFrame>
        <p:nvGraphicFramePr>
          <p:cNvPr id="12" name="İçerik Yer Tutucusu 11"/>
          <p:cNvGraphicFramePr>
            <a:graphicFrameLocks noGrp="1"/>
          </p:cNvGraphicFramePr>
          <p:nvPr>
            <p:ph sz="quarter" idx="4"/>
            <p:extLst/>
          </p:nvPr>
        </p:nvGraphicFramePr>
        <p:xfrm>
          <a:off x="6105832" y="2505075"/>
          <a:ext cx="5249556" cy="368458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28699758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Unvan 6"/>
          <p:cNvSpPr>
            <a:spLocks noGrp="1"/>
          </p:cNvSpPr>
          <p:nvPr>
            <p:ph type="title"/>
          </p:nvPr>
        </p:nvSpPr>
        <p:spPr/>
        <p:txBody>
          <a:bodyPr/>
          <a:lstStyle/>
          <a:p>
            <a:r>
              <a:rPr lang="tr-TR" sz="3600" b="1" dirty="0" err="1" smtClean="0"/>
              <a:t>Odyoloğun</a:t>
            </a:r>
            <a:r>
              <a:rPr lang="tr-TR" sz="3600" b="1" dirty="0" smtClean="0"/>
              <a:t> kazanması gereken beceriler </a:t>
            </a:r>
            <a:endParaRPr lang="tr-TR" sz="3600" b="1" dirty="0"/>
          </a:p>
        </p:txBody>
      </p:sp>
      <p:sp>
        <p:nvSpPr>
          <p:cNvPr id="8" name="İçerik Yer Tutucusu 7"/>
          <p:cNvSpPr>
            <a:spLocks noGrp="1"/>
          </p:cNvSpPr>
          <p:nvPr>
            <p:ph idx="1"/>
          </p:nvPr>
        </p:nvSpPr>
        <p:spPr/>
        <p:txBody>
          <a:bodyPr/>
          <a:lstStyle/>
          <a:p>
            <a:r>
              <a:rPr lang="tr-TR" sz="2000" dirty="0">
                <a:latin typeface="Times New Roman" panose="02020603050405020304" pitchFamily="18" charset="0"/>
                <a:cs typeface="Times New Roman" panose="02020603050405020304" pitchFamily="18" charset="0"/>
              </a:rPr>
              <a:t>Sağlıklı/hasta bireyin işitme ve denge fonksiyonlarına, işitme ve denge bozukluklarına yönelik sistemli ve sürekli veri </a:t>
            </a:r>
            <a:r>
              <a:rPr lang="tr-TR" sz="2000" dirty="0" smtClean="0">
                <a:latin typeface="Times New Roman" panose="02020603050405020304" pitchFamily="18" charset="0"/>
                <a:cs typeface="Times New Roman" panose="02020603050405020304" pitchFamily="18" charset="0"/>
              </a:rPr>
              <a:t>toplar/tanılar</a:t>
            </a:r>
          </a:p>
          <a:p>
            <a:endParaRPr lang="tr-TR" sz="2000" dirty="0">
              <a:latin typeface="Times New Roman" panose="02020603050405020304" pitchFamily="18" charset="0"/>
              <a:cs typeface="Times New Roman" panose="02020603050405020304" pitchFamily="18" charset="0"/>
            </a:endParaRPr>
          </a:p>
          <a:p>
            <a:endParaRPr lang="tr-TR" sz="2000" dirty="0" smtClean="0">
              <a:latin typeface="Times New Roman" panose="02020603050405020304" pitchFamily="18" charset="0"/>
              <a:cs typeface="Times New Roman" panose="02020603050405020304" pitchFamily="18" charset="0"/>
            </a:endParaRPr>
          </a:p>
          <a:p>
            <a:endParaRPr lang="tr-TR" sz="2000" dirty="0">
              <a:latin typeface="Times New Roman" panose="02020603050405020304" pitchFamily="18" charset="0"/>
              <a:cs typeface="Times New Roman" panose="02020603050405020304" pitchFamily="18" charset="0"/>
            </a:endParaRPr>
          </a:p>
          <a:p>
            <a:endParaRPr lang="tr-TR" sz="2000" dirty="0" smtClean="0">
              <a:latin typeface="Times New Roman" panose="02020603050405020304" pitchFamily="18" charset="0"/>
              <a:cs typeface="Times New Roman" panose="02020603050405020304" pitchFamily="18" charset="0"/>
            </a:endParaRPr>
          </a:p>
          <a:p>
            <a:r>
              <a:rPr lang="tr-TR" sz="2000" dirty="0" err="1">
                <a:latin typeface="Times New Roman" panose="02020603050405020304" pitchFamily="18" charset="0"/>
                <a:cs typeface="Times New Roman" panose="02020603050405020304" pitchFamily="18" charset="0"/>
              </a:rPr>
              <a:t>Odyolojik</a:t>
            </a:r>
            <a:r>
              <a:rPr lang="tr-TR" sz="2000" dirty="0">
                <a:latin typeface="Times New Roman" panose="02020603050405020304" pitchFamily="18" charset="0"/>
                <a:cs typeface="Times New Roman" panose="02020603050405020304" pitchFamily="18" charset="0"/>
              </a:rPr>
              <a:t> tanıyı </a:t>
            </a:r>
            <a:r>
              <a:rPr lang="tr-TR" sz="2000" dirty="0" smtClean="0">
                <a:latin typeface="Times New Roman" panose="02020603050405020304" pitchFamily="18" charset="0"/>
                <a:cs typeface="Times New Roman" panose="02020603050405020304" pitchFamily="18" charset="0"/>
              </a:rPr>
              <a:t>koyar</a:t>
            </a:r>
            <a:endParaRPr lang="tr-T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2946355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dirty="0" smtClean="0"/>
          </a:p>
          <a:p>
            <a:endParaRPr lang="tr-TR" dirty="0"/>
          </a:p>
          <a:p>
            <a:r>
              <a:rPr lang="tr-TR" sz="2400" dirty="0" err="1" smtClean="0">
                <a:latin typeface="Times New Roman" panose="02020603050405020304" pitchFamily="18" charset="0"/>
                <a:cs typeface="Times New Roman" panose="02020603050405020304" pitchFamily="18" charset="0"/>
              </a:rPr>
              <a:t>Odyolojik</a:t>
            </a:r>
            <a:r>
              <a:rPr lang="tr-TR" sz="2400" dirty="0" smtClean="0">
                <a:latin typeface="Times New Roman" panose="02020603050405020304" pitchFamily="18" charset="0"/>
                <a:cs typeface="Times New Roman" panose="02020603050405020304" pitchFamily="18" charset="0"/>
              </a:rPr>
              <a:t> </a:t>
            </a:r>
            <a:r>
              <a:rPr lang="tr-TR" sz="2400" dirty="0">
                <a:latin typeface="Times New Roman" panose="02020603050405020304" pitchFamily="18" charset="0"/>
                <a:cs typeface="Times New Roman" panose="02020603050405020304" pitchFamily="18" charset="0"/>
              </a:rPr>
              <a:t>tanıda; gerekli testlerin belirlenmesi, uygulanması, verilerin analizi ve yorumlanması, verilerin gruplandırılması, sağlıklı/hasta bireyin gereksiniminin/sorununun tanımlanması ve gerekli yönlendirmelerin yapılması adımları izlenir. </a:t>
            </a:r>
          </a:p>
        </p:txBody>
      </p:sp>
    </p:spTree>
    <p:extLst>
      <p:ext uri="{BB962C8B-B14F-4D97-AF65-F5344CB8AC3E}">
        <p14:creationId xmlns:p14="http://schemas.microsoft.com/office/powerpoint/2010/main" val="326713330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dirty="0" smtClean="0"/>
          </a:p>
          <a:p>
            <a:r>
              <a:rPr lang="tr-TR" sz="2400" dirty="0" err="1" smtClean="0">
                <a:latin typeface="Times New Roman" panose="02020603050405020304" pitchFamily="18" charset="0"/>
                <a:cs typeface="Times New Roman" panose="02020603050405020304" pitchFamily="18" charset="0"/>
              </a:rPr>
              <a:t>Odyolojik</a:t>
            </a:r>
            <a:r>
              <a:rPr lang="tr-TR" sz="2400" dirty="0" smtClean="0">
                <a:latin typeface="Times New Roman" panose="02020603050405020304" pitchFamily="18" charset="0"/>
                <a:cs typeface="Times New Roman" panose="02020603050405020304" pitchFamily="18" charset="0"/>
              </a:rPr>
              <a:t> </a:t>
            </a:r>
            <a:r>
              <a:rPr lang="tr-TR" sz="2400" dirty="0">
                <a:latin typeface="Times New Roman" panose="02020603050405020304" pitchFamily="18" charset="0"/>
                <a:cs typeface="Times New Roman" panose="02020603050405020304" pitchFamily="18" charset="0"/>
              </a:rPr>
              <a:t>tanıdan sonra birey, re/</a:t>
            </a:r>
            <a:r>
              <a:rPr lang="tr-TR" sz="2400" dirty="0" err="1">
                <a:latin typeface="Times New Roman" panose="02020603050405020304" pitchFamily="18" charset="0"/>
                <a:cs typeface="Times New Roman" panose="02020603050405020304" pitchFamily="18" charset="0"/>
              </a:rPr>
              <a:t>habilitasyon</a:t>
            </a:r>
            <a:r>
              <a:rPr lang="tr-TR" sz="2400" dirty="0">
                <a:latin typeface="Times New Roman" panose="02020603050405020304" pitchFamily="18" charset="0"/>
                <a:cs typeface="Times New Roman" panose="02020603050405020304" pitchFamily="18" charset="0"/>
              </a:rPr>
              <a:t> gereksinimi açısından değerlendirilir. </a:t>
            </a:r>
            <a:endParaRPr lang="tr-TR" sz="2400" dirty="0" smtClean="0">
              <a:latin typeface="Times New Roman" panose="02020603050405020304" pitchFamily="18" charset="0"/>
              <a:cs typeface="Times New Roman" panose="02020603050405020304" pitchFamily="18" charset="0"/>
            </a:endParaRPr>
          </a:p>
          <a:p>
            <a:r>
              <a:rPr lang="tr-TR" sz="2400" dirty="0" smtClean="0">
                <a:latin typeface="Times New Roman" panose="02020603050405020304" pitchFamily="18" charset="0"/>
                <a:cs typeface="Times New Roman" panose="02020603050405020304" pitchFamily="18" charset="0"/>
              </a:rPr>
              <a:t>Re/</a:t>
            </a:r>
            <a:r>
              <a:rPr lang="tr-TR" sz="2400" dirty="0" err="1" smtClean="0">
                <a:latin typeface="Times New Roman" panose="02020603050405020304" pitchFamily="18" charset="0"/>
                <a:cs typeface="Times New Roman" panose="02020603050405020304" pitchFamily="18" charset="0"/>
              </a:rPr>
              <a:t>habilitasyon</a:t>
            </a:r>
            <a:r>
              <a:rPr lang="tr-TR" sz="2400" dirty="0" smtClean="0">
                <a:latin typeface="Times New Roman" panose="02020603050405020304" pitchFamily="18" charset="0"/>
                <a:cs typeface="Times New Roman" panose="02020603050405020304" pitchFamily="18" charset="0"/>
              </a:rPr>
              <a:t> </a:t>
            </a:r>
            <a:r>
              <a:rPr lang="tr-TR" sz="2400" dirty="0">
                <a:latin typeface="Times New Roman" panose="02020603050405020304" pitchFamily="18" charset="0"/>
                <a:cs typeface="Times New Roman" panose="02020603050405020304" pitchFamily="18" charset="0"/>
              </a:rPr>
              <a:t>gereksinimi olan bireylerde, re/</a:t>
            </a:r>
            <a:r>
              <a:rPr lang="tr-TR" sz="2400" dirty="0" err="1">
                <a:latin typeface="Times New Roman" panose="02020603050405020304" pitchFamily="18" charset="0"/>
                <a:cs typeface="Times New Roman" panose="02020603050405020304" pitchFamily="18" charset="0"/>
              </a:rPr>
              <a:t>habilitasyonun</a:t>
            </a:r>
            <a:r>
              <a:rPr lang="tr-TR" sz="2400" dirty="0">
                <a:latin typeface="Times New Roman" panose="02020603050405020304" pitchFamily="18" charset="0"/>
                <a:cs typeface="Times New Roman" panose="02020603050405020304" pitchFamily="18" charset="0"/>
              </a:rPr>
              <a:t> hedefleri belirlenir ve uygulanır, sonuçlar değerlendirilir.</a:t>
            </a:r>
          </a:p>
        </p:txBody>
      </p:sp>
    </p:spTree>
    <p:extLst>
      <p:ext uri="{BB962C8B-B14F-4D97-AF65-F5344CB8AC3E}">
        <p14:creationId xmlns:p14="http://schemas.microsoft.com/office/powerpoint/2010/main" val="67565080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600" dirty="0" err="1" smtClean="0"/>
              <a:t>Rehabilitatif</a:t>
            </a:r>
            <a:r>
              <a:rPr lang="tr-TR" sz="3600" dirty="0" smtClean="0"/>
              <a:t> </a:t>
            </a:r>
            <a:r>
              <a:rPr lang="tr-TR" sz="3600" dirty="0" err="1" smtClean="0"/>
              <a:t>Odyolojide</a:t>
            </a:r>
            <a:r>
              <a:rPr lang="tr-TR" sz="3600" dirty="0" smtClean="0"/>
              <a:t> Değerlendirme Süreci </a:t>
            </a:r>
            <a:endParaRPr lang="tr-TR" sz="3600" dirty="0"/>
          </a:p>
        </p:txBody>
      </p:sp>
      <p:sp>
        <p:nvSpPr>
          <p:cNvPr id="3" name="İçerik Yer Tutucusu 2"/>
          <p:cNvSpPr>
            <a:spLocks noGrp="1"/>
          </p:cNvSpPr>
          <p:nvPr>
            <p:ph idx="1"/>
          </p:nvPr>
        </p:nvSpPr>
        <p:spPr/>
        <p:txBody>
          <a:bodyPr/>
          <a:lstStyle/>
          <a:p>
            <a:pPr marL="0" indent="0">
              <a:buNone/>
            </a:pPr>
            <a:r>
              <a:rPr lang="tr-TR" sz="2000" dirty="0" smtClean="0">
                <a:latin typeface="Times New Roman" panose="02020603050405020304" pitchFamily="18" charset="0"/>
                <a:cs typeface="Times New Roman" panose="02020603050405020304" pitchFamily="18" charset="0"/>
              </a:rPr>
              <a:t>1.  Genel gelişim değerlendirmesi </a:t>
            </a:r>
          </a:p>
          <a:p>
            <a:pPr marL="0" indent="0">
              <a:buNone/>
            </a:pPr>
            <a:endParaRPr lang="tr-TR" sz="2000" dirty="0" smtClean="0">
              <a:latin typeface="Times New Roman" panose="02020603050405020304" pitchFamily="18" charset="0"/>
              <a:cs typeface="Times New Roman" panose="02020603050405020304" pitchFamily="18" charset="0"/>
            </a:endParaRPr>
          </a:p>
          <a:p>
            <a:pPr marL="0" indent="0">
              <a:buNone/>
            </a:pPr>
            <a:r>
              <a:rPr lang="tr-TR" sz="2000" dirty="0" smtClean="0">
                <a:latin typeface="Times New Roman" panose="02020603050405020304" pitchFamily="18" charset="0"/>
                <a:cs typeface="Times New Roman" panose="02020603050405020304" pitchFamily="18" charset="0"/>
              </a:rPr>
              <a:t>2.  İşitsel algı becerilerinin değerlendirmesi </a:t>
            </a:r>
          </a:p>
          <a:p>
            <a:pPr marL="0" indent="0">
              <a:buNone/>
            </a:pPr>
            <a:endParaRPr lang="tr-TR" sz="2000" dirty="0" smtClean="0">
              <a:latin typeface="Times New Roman" panose="02020603050405020304" pitchFamily="18" charset="0"/>
              <a:cs typeface="Times New Roman" panose="02020603050405020304" pitchFamily="18" charset="0"/>
            </a:endParaRPr>
          </a:p>
          <a:p>
            <a:pPr marL="0" indent="0">
              <a:buNone/>
            </a:pPr>
            <a:r>
              <a:rPr lang="tr-TR" sz="2000" dirty="0" smtClean="0">
                <a:latin typeface="Times New Roman" panose="02020603050405020304" pitchFamily="18" charset="0"/>
                <a:cs typeface="Times New Roman" panose="02020603050405020304" pitchFamily="18" charset="0"/>
              </a:rPr>
              <a:t>3.  </a:t>
            </a:r>
            <a:r>
              <a:rPr lang="tr-TR" sz="2000" dirty="0" err="1" smtClean="0">
                <a:latin typeface="Times New Roman" panose="02020603050405020304" pitchFamily="18" charset="0"/>
                <a:cs typeface="Times New Roman" panose="02020603050405020304" pitchFamily="18" charset="0"/>
              </a:rPr>
              <a:t>Koklear</a:t>
            </a:r>
            <a:r>
              <a:rPr lang="tr-TR" sz="2000" dirty="0" smtClean="0">
                <a:latin typeface="Times New Roman" panose="02020603050405020304" pitchFamily="18" charset="0"/>
                <a:cs typeface="Times New Roman" panose="02020603050405020304" pitchFamily="18" charset="0"/>
              </a:rPr>
              <a:t> </a:t>
            </a:r>
            <a:r>
              <a:rPr lang="tr-TR" sz="2000" dirty="0" err="1" smtClean="0">
                <a:latin typeface="Times New Roman" panose="02020603050405020304" pitchFamily="18" charset="0"/>
                <a:cs typeface="Times New Roman" panose="02020603050405020304" pitchFamily="18" charset="0"/>
              </a:rPr>
              <a:t>implant</a:t>
            </a:r>
            <a:r>
              <a:rPr lang="tr-TR" sz="2000" dirty="0" smtClean="0">
                <a:latin typeface="Times New Roman" panose="02020603050405020304" pitchFamily="18" charset="0"/>
                <a:cs typeface="Times New Roman" panose="02020603050405020304" pitchFamily="18" charset="0"/>
              </a:rPr>
              <a:t> adaylarının değerlendirilmesi </a:t>
            </a:r>
          </a:p>
          <a:p>
            <a:pPr marL="0" indent="0">
              <a:buNone/>
            </a:pPr>
            <a:endParaRPr lang="tr-TR" sz="2000" dirty="0" smtClean="0">
              <a:latin typeface="Times New Roman" panose="02020603050405020304" pitchFamily="18" charset="0"/>
              <a:cs typeface="Times New Roman" panose="02020603050405020304" pitchFamily="18" charset="0"/>
            </a:endParaRPr>
          </a:p>
          <a:p>
            <a:pPr marL="0" indent="0">
              <a:buNone/>
            </a:pPr>
            <a:r>
              <a:rPr lang="tr-TR" sz="2000" dirty="0" smtClean="0">
                <a:latin typeface="Times New Roman" panose="02020603050405020304" pitchFamily="18" charset="0"/>
                <a:cs typeface="Times New Roman" panose="02020603050405020304" pitchFamily="18" charset="0"/>
              </a:rPr>
              <a:t>4.  Dil ve konuşma becerilerinin değerlendirilmesi </a:t>
            </a:r>
          </a:p>
          <a:p>
            <a:pPr marL="0" indent="0">
              <a:buNone/>
            </a:pPr>
            <a:endParaRPr lang="tr-TR" sz="2000" dirty="0" smtClean="0">
              <a:latin typeface="Times New Roman" panose="02020603050405020304" pitchFamily="18" charset="0"/>
              <a:cs typeface="Times New Roman" panose="02020603050405020304" pitchFamily="18" charset="0"/>
            </a:endParaRPr>
          </a:p>
          <a:p>
            <a:pPr marL="0" indent="0">
              <a:buNone/>
            </a:pPr>
            <a:r>
              <a:rPr lang="tr-TR" sz="2000" dirty="0" smtClean="0">
                <a:latin typeface="Times New Roman" panose="02020603050405020304" pitchFamily="18" charset="0"/>
                <a:cs typeface="Times New Roman" panose="02020603050405020304" pitchFamily="18" charset="0"/>
              </a:rPr>
              <a:t>5.  İşitsel </a:t>
            </a:r>
            <a:r>
              <a:rPr lang="tr-TR" sz="2000" dirty="0" err="1" smtClean="0">
                <a:latin typeface="Times New Roman" panose="02020603050405020304" pitchFamily="18" charset="0"/>
                <a:cs typeface="Times New Roman" panose="02020603050405020304" pitchFamily="18" charset="0"/>
              </a:rPr>
              <a:t>işlemleme</a:t>
            </a:r>
            <a:r>
              <a:rPr lang="tr-TR" sz="2000" dirty="0" smtClean="0">
                <a:latin typeface="Times New Roman" panose="02020603050405020304" pitchFamily="18" charset="0"/>
                <a:cs typeface="Times New Roman" panose="02020603050405020304" pitchFamily="18" charset="0"/>
              </a:rPr>
              <a:t> testleri</a:t>
            </a:r>
          </a:p>
          <a:p>
            <a:pPr marL="0" indent="0">
              <a:buNone/>
            </a:pPr>
            <a:endParaRPr lang="tr-TR" dirty="0"/>
          </a:p>
        </p:txBody>
      </p:sp>
    </p:spTree>
    <p:extLst>
      <p:ext uri="{BB962C8B-B14F-4D97-AF65-F5344CB8AC3E}">
        <p14:creationId xmlns:p14="http://schemas.microsoft.com/office/powerpoint/2010/main" val="420673603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
            </a:r>
            <a:br>
              <a:rPr lang="tr-TR" dirty="0" smtClean="0"/>
            </a:br>
            <a:r>
              <a:rPr lang="tr-TR" dirty="0" smtClean="0"/>
              <a:t> Re/</a:t>
            </a:r>
            <a:r>
              <a:rPr lang="tr-TR" dirty="0" err="1" smtClean="0"/>
              <a:t>habilitasyon</a:t>
            </a:r>
            <a:r>
              <a:rPr lang="tr-TR" dirty="0" smtClean="0"/>
              <a:t> </a:t>
            </a:r>
            <a:endParaRPr lang="tr-TR" dirty="0"/>
          </a:p>
        </p:txBody>
      </p:sp>
      <p:sp>
        <p:nvSpPr>
          <p:cNvPr id="3" name="İçerik Yer Tutucusu 2"/>
          <p:cNvSpPr>
            <a:spLocks noGrp="1"/>
          </p:cNvSpPr>
          <p:nvPr>
            <p:ph idx="1"/>
          </p:nvPr>
        </p:nvSpPr>
        <p:spPr/>
        <p:txBody>
          <a:bodyPr>
            <a:normAutofit/>
          </a:bodyPr>
          <a:lstStyle/>
          <a:p>
            <a:pPr marL="0" indent="0">
              <a:buNone/>
            </a:pPr>
            <a:r>
              <a:rPr lang="tr-TR" sz="2000" dirty="0" smtClean="0">
                <a:latin typeface="Times New Roman" panose="02020603050405020304" pitchFamily="18" charset="0"/>
                <a:cs typeface="Times New Roman" panose="02020603050405020304" pitchFamily="18" charset="0"/>
              </a:rPr>
              <a:t>1. İşitme cihazı ve yardımcı dinleme cihazlarının adaptasyon ve oryantasyonu </a:t>
            </a:r>
          </a:p>
          <a:p>
            <a:pPr marL="0" indent="0">
              <a:buNone/>
            </a:pPr>
            <a:r>
              <a:rPr lang="tr-TR" sz="2000" dirty="0" smtClean="0">
                <a:latin typeface="Times New Roman" panose="02020603050405020304" pitchFamily="18" charset="0"/>
                <a:cs typeface="Times New Roman" panose="02020603050405020304" pitchFamily="18" charset="0"/>
              </a:rPr>
              <a:t>2. Gelişim alanlarının desteklenmesine yönelik aile eğitimi ve danışmanlık hizmetleri </a:t>
            </a:r>
          </a:p>
          <a:p>
            <a:pPr marL="0" indent="0">
              <a:buNone/>
            </a:pPr>
            <a:r>
              <a:rPr lang="tr-TR" sz="2000" dirty="0" smtClean="0">
                <a:latin typeface="Times New Roman" panose="02020603050405020304" pitchFamily="18" charset="0"/>
                <a:cs typeface="Times New Roman" panose="02020603050405020304" pitchFamily="18" charset="0"/>
              </a:rPr>
              <a:t>3. İşitsel re/</a:t>
            </a:r>
            <a:r>
              <a:rPr lang="tr-TR" sz="2000" dirty="0" err="1" smtClean="0">
                <a:latin typeface="Times New Roman" panose="02020603050405020304" pitchFamily="18" charset="0"/>
                <a:cs typeface="Times New Roman" panose="02020603050405020304" pitchFamily="18" charset="0"/>
              </a:rPr>
              <a:t>habilitasyon</a:t>
            </a:r>
            <a:r>
              <a:rPr lang="tr-TR" sz="2000" dirty="0" smtClean="0">
                <a:latin typeface="Times New Roman" panose="02020603050405020304" pitchFamily="18" charset="0"/>
                <a:cs typeface="Times New Roman" panose="02020603050405020304" pitchFamily="18" charset="0"/>
              </a:rPr>
              <a:t> </a:t>
            </a:r>
          </a:p>
          <a:p>
            <a:pPr marL="0" indent="0">
              <a:buNone/>
            </a:pPr>
            <a:r>
              <a:rPr lang="tr-TR" sz="2000" dirty="0" smtClean="0">
                <a:latin typeface="Times New Roman" panose="02020603050405020304" pitchFamily="18" charset="0"/>
                <a:cs typeface="Times New Roman" panose="02020603050405020304" pitchFamily="18" charset="0"/>
              </a:rPr>
              <a:t>4. İşitme engellilerde artikülasyon terapisi </a:t>
            </a:r>
          </a:p>
          <a:p>
            <a:pPr marL="0" indent="0">
              <a:buNone/>
            </a:pPr>
            <a:r>
              <a:rPr lang="tr-TR" sz="2000" dirty="0" smtClean="0">
                <a:latin typeface="Times New Roman" panose="02020603050405020304" pitchFamily="18" charset="0"/>
                <a:cs typeface="Times New Roman" panose="02020603050405020304" pitchFamily="18" charset="0"/>
              </a:rPr>
              <a:t>5.İşitme bozukluğu olan </a:t>
            </a:r>
            <a:r>
              <a:rPr lang="tr-TR" sz="2000" dirty="0">
                <a:latin typeface="Times New Roman" panose="02020603050405020304" pitchFamily="18" charset="0"/>
                <a:cs typeface="Times New Roman" panose="02020603050405020304" pitchFamily="18" charset="0"/>
              </a:rPr>
              <a:t>ç</a:t>
            </a:r>
            <a:r>
              <a:rPr lang="tr-TR" sz="2000" dirty="0" smtClean="0">
                <a:latin typeface="Times New Roman" panose="02020603050405020304" pitchFamily="18" charset="0"/>
                <a:cs typeface="Times New Roman" panose="02020603050405020304" pitchFamily="18" charset="0"/>
              </a:rPr>
              <a:t>ocuklarda dil ve konuşma bozuklukları terapisi </a:t>
            </a:r>
          </a:p>
          <a:p>
            <a:pPr marL="0" indent="0">
              <a:buNone/>
            </a:pPr>
            <a:r>
              <a:rPr lang="tr-TR" sz="2000" dirty="0" smtClean="0">
                <a:latin typeface="Times New Roman" panose="02020603050405020304" pitchFamily="18" charset="0"/>
                <a:cs typeface="Times New Roman" panose="02020603050405020304" pitchFamily="18" charset="0"/>
              </a:rPr>
              <a:t>6. Akademik becerilerin desteklenmesi </a:t>
            </a:r>
          </a:p>
          <a:p>
            <a:pPr marL="0" indent="0">
              <a:buNone/>
            </a:pPr>
            <a:r>
              <a:rPr lang="tr-TR" sz="2000" dirty="0" smtClean="0">
                <a:latin typeface="Times New Roman" panose="02020603050405020304" pitchFamily="18" charset="0"/>
                <a:cs typeface="Times New Roman" panose="02020603050405020304" pitchFamily="18" charset="0"/>
              </a:rPr>
              <a:t>7. İşitsel </a:t>
            </a:r>
            <a:r>
              <a:rPr lang="tr-TR" sz="2000" dirty="0" err="1" smtClean="0">
                <a:latin typeface="Times New Roman" panose="02020603050405020304" pitchFamily="18" charset="0"/>
                <a:cs typeface="Times New Roman" panose="02020603050405020304" pitchFamily="18" charset="0"/>
              </a:rPr>
              <a:t>işlemleme</a:t>
            </a:r>
            <a:r>
              <a:rPr lang="tr-TR" sz="2000" dirty="0" smtClean="0">
                <a:latin typeface="Times New Roman" panose="02020603050405020304" pitchFamily="18" charset="0"/>
                <a:cs typeface="Times New Roman" panose="02020603050405020304" pitchFamily="18" charset="0"/>
              </a:rPr>
              <a:t> bozukluklarının eğitsel tedavisi </a:t>
            </a:r>
            <a:endParaRPr lang="tr-T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876620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sz="2000" dirty="0" smtClean="0">
                <a:latin typeface="Times New Roman" panose="02020603050405020304" pitchFamily="18" charset="0"/>
                <a:cs typeface="Times New Roman" panose="02020603050405020304" pitchFamily="18" charset="0"/>
              </a:rPr>
              <a:t>Toplumsal bilinçlenme ve sağlık hizmetlerindeki gelişme ve yaygınlaşma işitme, konuşma, ses ve denge bozukluklarının hizmet sektöründe ön sıralara çıkmasına neden olmuştur. </a:t>
            </a:r>
          </a:p>
          <a:p>
            <a:endParaRPr lang="tr-TR" sz="2000" dirty="0" smtClean="0">
              <a:latin typeface="Times New Roman" panose="02020603050405020304" pitchFamily="18" charset="0"/>
              <a:cs typeface="Times New Roman" panose="02020603050405020304" pitchFamily="18" charset="0"/>
            </a:endParaRPr>
          </a:p>
          <a:p>
            <a:r>
              <a:rPr lang="tr-TR" sz="2000" dirty="0" smtClean="0">
                <a:latin typeface="Times New Roman" panose="02020603050405020304" pitchFamily="18" charset="0"/>
                <a:cs typeface="Times New Roman" panose="02020603050405020304" pitchFamily="18" charset="0"/>
              </a:rPr>
              <a:t>Bu alanda çalışan meslek mensuplarına olan ihtiyacın günden güne artması üniversitelerin  Odyoloji ve Dil Konuşma Bozuklukları lisans programlarını açma </a:t>
            </a:r>
            <a:r>
              <a:rPr lang="tr-TR" sz="2000" dirty="0" smtClean="0">
                <a:latin typeface="Times New Roman" panose="02020603050405020304" pitchFamily="18" charset="0"/>
                <a:cs typeface="Times New Roman" panose="02020603050405020304" pitchFamily="18" charset="0"/>
              </a:rPr>
              <a:t>ihtiyacı </a:t>
            </a:r>
            <a:r>
              <a:rPr lang="tr-TR" sz="2000" dirty="0" smtClean="0">
                <a:latin typeface="Times New Roman" panose="02020603050405020304" pitchFamily="18" charset="0"/>
                <a:cs typeface="Times New Roman" panose="02020603050405020304" pitchFamily="18" charset="0"/>
              </a:rPr>
              <a:t>doğmuştur</a:t>
            </a:r>
          </a:p>
          <a:p>
            <a:pPr marL="0" indent="0">
              <a:buNone/>
            </a:pPr>
            <a:endParaRPr lang="tr-TR" sz="20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1514774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dirty="0" smtClean="0">
              <a:latin typeface="Times New Roman" panose="02020603050405020304" pitchFamily="18" charset="0"/>
              <a:cs typeface="Times New Roman" panose="02020603050405020304" pitchFamily="18" charset="0"/>
            </a:endParaRPr>
          </a:p>
          <a:p>
            <a:endParaRPr lang="tr-TR" dirty="0">
              <a:latin typeface="Times New Roman" panose="02020603050405020304" pitchFamily="18" charset="0"/>
              <a:cs typeface="Times New Roman" panose="02020603050405020304" pitchFamily="18" charset="0"/>
            </a:endParaRPr>
          </a:p>
          <a:p>
            <a:pPr marL="0" indent="0">
              <a:buNone/>
            </a:pPr>
            <a:r>
              <a:rPr lang="tr-TR" dirty="0" smtClean="0">
                <a:latin typeface="Times New Roman" panose="02020603050405020304" pitchFamily="18" charset="0"/>
                <a:cs typeface="Times New Roman" panose="02020603050405020304" pitchFamily="18" charset="0"/>
              </a:rPr>
              <a:t>          Derse katılımınız için teşekkürler</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41937526"/>
      </p:ext>
    </p:extLst>
  </p:cSld>
  <p:clrMapOvr>
    <a:masterClrMapping/>
  </p:clrMapOvr>
</p:sld>
</file>

<file path=ppt/theme/theme1.xml><?xml version="1.0" encoding="utf-8"?>
<a:theme xmlns:a="http://schemas.openxmlformats.org/drawingml/2006/main" name="Tema1">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ema1" id="{A4098475-80CE-4C0E-8666-468BE98C6DFC}" vid="{48A5A7B3-2A56-4590-B17C-721EB52848BA}"/>
    </a:ext>
  </a:extLst>
</a:theme>
</file>

<file path=ppt/theme/theme2.xml><?xml version="1.0" encoding="utf-8"?>
<a:theme xmlns:a="http://schemas.openxmlformats.org/drawingml/2006/main" name="1_Tema1">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ema1" id="{A4098475-80CE-4C0E-8666-468BE98C6DFC}" vid="{48A5A7B3-2A56-4590-B17C-721EB52848BA}"/>
    </a:ext>
  </a:extLst>
</a:theme>
</file>

<file path=docProps/app.xml><?xml version="1.0" encoding="utf-8"?>
<Properties xmlns="http://schemas.openxmlformats.org/officeDocument/2006/extended-properties" xmlns:vt="http://schemas.openxmlformats.org/officeDocument/2006/docPropsVTypes">
  <Template>Tema1</Template>
  <TotalTime>848</TotalTime>
  <Words>2695</Words>
  <Application>Microsoft Office PowerPoint</Application>
  <PresentationFormat>Geniş ekran</PresentationFormat>
  <Paragraphs>263</Paragraphs>
  <Slides>79</Slides>
  <Notes>0</Notes>
  <HiddenSlides>0</HiddenSlides>
  <MMClips>0</MMClips>
  <ScaleCrop>false</ScaleCrop>
  <HeadingPairs>
    <vt:vector size="6" baseType="variant">
      <vt:variant>
        <vt:lpstr>Kullanılan Yazı Tipleri</vt:lpstr>
      </vt:variant>
      <vt:variant>
        <vt:i4>2</vt:i4>
      </vt:variant>
      <vt:variant>
        <vt:lpstr>Tema</vt:lpstr>
      </vt:variant>
      <vt:variant>
        <vt:i4>2</vt:i4>
      </vt:variant>
      <vt:variant>
        <vt:lpstr>Slayt Başlıkları</vt:lpstr>
      </vt:variant>
      <vt:variant>
        <vt:i4>79</vt:i4>
      </vt:variant>
    </vt:vector>
  </HeadingPairs>
  <TitlesOfParts>
    <vt:vector size="83" baseType="lpstr">
      <vt:lpstr>Arial</vt:lpstr>
      <vt:lpstr>Times New Roman</vt:lpstr>
      <vt:lpstr>Tema1</vt:lpstr>
      <vt:lpstr>1_Tema1</vt:lpstr>
      <vt:lpstr>PowerPoint Sunusu</vt:lpstr>
      <vt:lpstr>Odyoloji</vt:lpstr>
      <vt:lpstr>İşitme bilimi hangi organları içerir?</vt:lpstr>
      <vt:lpstr>Odyoloji Biliminin İçeriği</vt:lpstr>
      <vt:lpstr>Odyolog</vt:lpstr>
      <vt:lpstr>PowerPoint Sunusu</vt:lpstr>
      <vt:lpstr>Odyometrist</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 TÜRKİYE’DE ODYOLOJİNİN TARİHİ VE  ODYOLOJİ EĞİTİMİ</vt:lpstr>
      <vt:lpstr>PowerPoint Sunusu</vt:lpstr>
      <vt:lpstr>PowerPoint Sunusu</vt:lpstr>
      <vt:lpstr>PowerPoint Sunusu</vt:lpstr>
      <vt:lpstr>PowerPoint Sunusu</vt:lpstr>
      <vt:lpstr>PowerPoint Sunusu</vt:lpstr>
      <vt:lpstr>PowerPoint Sunusu</vt:lpstr>
      <vt:lpstr>Odyolog</vt:lpstr>
      <vt:lpstr>PowerPoint Sunusu</vt:lpstr>
      <vt:lpstr>PowerPoint Sunusu</vt:lpstr>
      <vt:lpstr>PowerPoint Sunusu</vt:lpstr>
      <vt:lpstr>PowerPoint Sunusu</vt:lpstr>
      <vt:lpstr>PowerPoint Sunusu</vt:lpstr>
      <vt:lpstr>PowerPoint Sunusu</vt:lpstr>
      <vt:lpstr>PowerPoint Sunusu</vt:lpstr>
      <vt:lpstr>Çalışma Alanları </vt:lpstr>
      <vt:lpstr>PowerPoint Sunusu</vt:lpstr>
      <vt:lpstr>PowerPoint Sunusu</vt:lpstr>
      <vt:lpstr>PowerPoint Sunusu</vt:lpstr>
      <vt:lpstr>PowerPoint Sunusu</vt:lpstr>
      <vt:lpstr>Odyoloji alt alanları</vt:lpstr>
      <vt:lpstr>Odyoloji alt alanları</vt:lpstr>
      <vt:lpstr>Odyoloji alt alanları</vt:lpstr>
      <vt:lpstr>Odyoloji alt alanları</vt:lpstr>
      <vt:lpstr>Odyoloji alt alanları</vt:lpstr>
      <vt:lpstr>Odyoloji alt alanları</vt:lpstr>
      <vt:lpstr>Odyoloji alt alanları</vt:lpstr>
      <vt:lpstr>Odyoloji alt alanları</vt:lpstr>
      <vt:lpstr>Odyoloji ile ilişkili alanlar</vt:lpstr>
      <vt:lpstr>PowerPoint Sunusu</vt:lpstr>
      <vt:lpstr>Disiplinler Arası Yaklaşım Kavramları</vt:lpstr>
      <vt:lpstr>Multidisipliner Yaklaşım</vt:lpstr>
      <vt:lpstr>İnterdisipliner yaklaşım</vt:lpstr>
      <vt:lpstr>Transdisipliner yaklaşım</vt:lpstr>
      <vt:lpstr>PowerPoint Sunusu</vt:lpstr>
      <vt:lpstr>PowerPoint Sunusu</vt:lpstr>
      <vt:lpstr>Odyoloğun kazanması gereken beceriler </vt:lpstr>
      <vt:lpstr>PowerPoint Sunusu</vt:lpstr>
      <vt:lpstr>PowerPoint Sunusu</vt:lpstr>
      <vt:lpstr>Rehabilitatif Odyolojide Değerlendirme Süreci </vt:lpstr>
      <vt:lpstr>  Re/habilitasyon </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ODYOLOJİ NEDİR?</dc:title>
  <dc:creator>ERMAN</dc:creator>
  <cp:lastModifiedBy>bilgisayarart@outlook.com</cp:lastModifiedBy>
  <cp:revision>38</cp:revision>
  <dcterms:created xsi:type="dcterms:W3CDTF">2020-08-13T07:57:10Z</dcterms:created>
  <dcterms:modified xsi:type="dcterms:W3CDTF">2020-10-01T07:48:48Z</dcterms:modified>
</cp:coreProperties>
</file>