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569" r:id="rId3"/>
    <p:sldId id="570" r:id="rId4"/>
    <p:sldId id="571" r:id="rId5"/>
    <p:sldId id="572" r:id="rId6"/>
    <p:sldId id="574" r:id="rId7"/>
    <p:sldId id="575" r:id="rId8"/>
    <p:sldId id="576" r:id="rId9"/>
    <p:sldId id="577" r:id="rId10"/>
    <p:sldId id="578" r:id="rId11"/>
    <p:sldId id="579" r:id="rId12"/>
    <p:sldId id="580" r:id="rId13"/>
    <p:sldId id="581" r:id="rId14"/>
    <p:sldId id="582" r:id="rId15"/>
    <p:sldId id="583" r:id="rId16"/>
    <p:sldId id="584" r:id="rId17"/>
    <p:sldId id="585" r:id="rId18"/>
    <p:sldId id="586" r:id="rId19"/>
    <p:sldId id="587" r:id="rId20"/>
    <p:sldId id="588" r:id="rId21"/>
    <p:sldId id="590" r:id="rId22"/>
    <p:sldId id="591" r:id="rId23"/>
    <p:sldId id="589" r:id="rId24"/>
    <p:sldId id="592" r:id="rId25"/>
    <p:sldId id="593" r:id="rId26"/>
    <p:sldId id="594" r:id="rId27"/>
    <p:sldId id="595" r:id="rId28"/>
    <p:sldId id="596" r:id="rId29"/>
    <p:sldId id="597" r:id="rId30"/>
    <p:sldId id="598" r:id="rId31"/>
    <p:sldId id="599" r:id="rId32"/>
    <p:sldId id="600" r:id="rId33"/>
    <p:sldId id="601" r:id="rId34"/>
    <p:sldId id="602" r:id="rId35"/>
    <p:sldId id="603" r:id="rId36"/>
    <p:sldId id="604" r:id="rId37"/>
    <p:sldId id="605" r:id="rId38"/>
    <p:sldId id="606" r:id="rId39"/>
    <p:sldId id="607" r:id="rId40"/>
    <p:sldId id="608" r:id="rId41"/>
    <p:sldId id="609" r:id="rId42"/>
    <p:sldId id="610" r:id="rId43"/>
    <p:sldId id="611" r:id="rId44"/>
    <p:sldId id="515" r:id="rId45"/>
  </p:sldIdLst>
  <p:sldSz cx="12192000" cy="6858000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639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964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286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78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781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339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62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5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411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84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9713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103632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Küçük Resim Yer Tutucusu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3CDC0-5376-4D1D-8D81-3F36CBD170FF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75374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A9A2C6D-8B4E-46EF-AD1C-560BB23482B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1175F4-839C-473B-BE1C-B71F6AC92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868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SANTRAL İŞİTME SİSTEMİ</a:t>
            </a:r>
            <a:b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Anatomi - Fizyoloji</a:t>
            </a:r>
            <a:endParaRPr lang="tr-T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2000" dirty="0" smtClean="0"/>
              <a:t>Dr. </a:t>
            </a:r>
            <a:r>
              <a:rPr lang="tr-TR" sz="2000" dirty="0" err="1" smtClean="0"/>
              <a:t>Öğr</a:t>
            </a:r>
            <a:r>
              <a:rPr lang="tr-TR" sz="2000" dirty="0" smtClean="0"/>
              <a:t>. Üyesi Ali Erman KENT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2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379913"/>
          </a:xfrm>
        </p:spPr>
        <p:txBody>
          <a:bodyPr/>
          <a:lstStyle/>
          <a:p>
            <a:r>
              <a:rPr lang="tr-TR" dirty="0"/>
              <a:t>Santral İşitsel Sistem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9580" y="1353370"/>
            <a:ext cx="5182049" cy="3859102"/>
          </a:xfrm>
          <a:prstGeom prst="rect">
            <a:avLst/>
          </a:prstGeom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Dış kulak ve orta kulaktan iç kulağa titreşim yoluyla gelen ses dalgaları </a:t>
            </a:r>
            <a:r>
              <a:rPr lang="tr-TR" dirty="0" err="1"/>
              <a:t>burda</a:t>
            </a:r>
            <a:r>
              <a:rPr lang="tr-TR" dirty="0"/>
              <a:t> </a:t>
            </a:r>
            <a:r>
              <a:rPr lang="tr-TR" dirty="0" err="1"/>
              <a:t>korti</a:t>
            </a:r>
            <a:r>
              <a:rPr lang="tr-TR" dirty="0"/>
              <a:t> organı aracılığıyla bir takım elektriksel ve kimyasal dönüşümlerden sonra işitme sinirini uyarır.  </a:t>
            </a:r>
          </a:p>
          <a:p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İşitme </a:t>
            </a:r>
            <a:r>
              <a:rPr lang="tr-TR" dirty="0"/>
              <a:t>sinirinin taşıdığı işitsel bilgi, santral işitsel sistemin ilk durağı olan </a:t>
            </a:r>
            <a:r>
              <a:rPr lang="tr-TR" dirty="0" err="1"/>
              <a:t>koklear</a:t>
            </a:r>
            <a:r>
              <a:rPr lang="tr-TR" dirty="0"/>
              <a:t> </a:t>
            </a:r>
            <a:r>
              <a:rPr lang="tr-TR" dirty="0" err="1"/>
              <a:t>nükleuslara</a:t>
            </a:r>
            <a:r>
              <a:rPr lang="tr-TR" dirty="0"/>
              <a:t> ve buradan da üst merkezlere ulaşır.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19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Santral işitsel Sistemin Bileşenleri</a:t>
            </a: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712" y="1857423"/>
            <a:ext cx="8120576" cy="40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5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872836"/>
          </a:xfrm>
        </p:spPr>
        <p:txBody>
          <a:bodyPr/>
          <a:lstStyle/>
          <a:p>
            <a:r>
              <a:rPr lang="tr-TR" dirty="0"/>
              <a:t>Santral İşitme Yolları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8708" y="771294"/>
            <a:ext cx="3868404" cy="4873625"/>
          </a:xfrm>
          <a:prstGeom prst="rect">
            <a:avLst/>
          </a:prstGeom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840318" y="1554480"/>
            <a:ext cx="3932767" cy="43145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Koklear </a:t>
            </a:r>
            <a:r>
              <a:rPr lang="tr-TR" dirty="0" err="1"/>
              <a:t>nükleuslar</a:t>
            </a:r>
            <a:r>
              <a:rPr lang="tr-TR" dirty="0"/>
              <a:t>, </a:t>
            </a:r>
            <a:r>
              <a:rPr lang="tr-TR" dirty="0" err="1"/>
              <a:t>dorsal</a:t>
            </a:r>
            <a:r>
              <a:rPr lang="tr-TR" dirty="0"/>
              <a:t> </a:t>
            </a:r>
            <a:r>
              <a:rPr lang="tr-TR" dirty="0" err="1"/>
              <a:t>koklear</a:t>
            </a:r>
            <a:r>
              <a:rPr lang="tr-TR" dirty="0"/>
              <a:t> </a:t>
            </a:r>
            <a:r>
              <a:rPr lang="tr-TR" dirty="0" err="1"/>
              <a:t>nükleuslar</a:t>
            </a:r>
            <a:r>
              <a:rPr lang="tr-TR" dirty="0"/>
              <a:t> ve </a:t>
            </a:r>
            <a:r>
              <a:rPr lang="tr-TR" dirty="0" err="1"/>
              <a:t>ventral</a:t>
            </a:r>
            <a:r>
              <a:rPr lang="tr-TR" dirty="0"/>
              <a:t> </a:t>
            </a:r>
            <a:r>
              <a:rPr lang="tr-TR" dirty="0" err="1"/>
              <a:t>koklear</a:t>
            </a:r>
            <a:r>
              <a:rPr lang="tr-TR" dirty="0"/>
              <a:t> </a:t>
            </a:r>
            <a:r>
              <a:rPr lang="tr-TR" dirty="0" err="1"/>
              <a:t>nükleuslardır</a:t>
            </a:r>
            <a:r>
              <a:rPr lang="tr-T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Superior</a:t>
            </a:r>
            <a:r>
              <a:rPr lang="tr-TR" dirty="0"/>
              <a:t> </a:t>
            </a:r>
            <a:r>
              <a:rPr lang="tr-TR" dirty="0" err="1"/>
              <a:t>olivary</a:t>
            </a:r>
            <a:r>
              <a:rPr lang="tr-TR" dirty="0"/>
              <a:t> kompleks,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Lateral</a:t>
            </a:r>
            <a:r>
              <a:rPr lang="tr-TR" dirty="0"/>
              <a:t> </a:t>
            </a:r>
            <a:r>
              <a:rPr lang="tr-TR" dirty="0" err="1"/>
              <a:t>lemniskus</a:t>
            </a:r>
            <a:r>
              <a:rPr lang="tr-TR" dirty="0"/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Inferior</a:t>
            </a:r>
            <a:r>
              <a:rPr lang="tr-TR" dirty="0"/>
              <a:t> </a:t>
            </a:r>
            <a:r>
              <a:rPr lang="tr-TR" dirty="0" err="1"/>
              <a:t>kollikulus</a:t>
            </a:r>
            <a:r>
              <a:rPr lang="tr-TR" dirty="0"/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Medial</a:t>
            </a:r>
            <a:r>
              <a:rPr lang="tr-TR" dirty="0"/>
              <a:t> </a:t>
            </a:r>
            <a:r>
              <a:rPr lang="tr-TR" dirty="0" err="1"/>
              <a:t>genikülat</a:t>
            </a:r>
            <a:r>
              <a:rPr lang="tr-TR" dirty="0"/>
              <a:t> cisim,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İşitsel korteks, </a:t>
            </a:r>
            <a:r>
              <a:rPr lang="tr-TR" dirty="0" err="1"/>
              <a:t>primer</a:t>
            </a:r>
            <a:r>
              <a:rPr lang="tr-TR" dirty="0"/>
              <a:t> işitsel korteks, assosiyasyon alanları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888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Ch15Fig15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5770563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6553200" y="5334000"/>
            <a:ext cx="38862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/>
              <a:t>COCHLEAR NUCLEUS</a:t>
            </a: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6477000" y="4114800"/>
            <a:ext cx="40386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/>
              <a:t>LATERAL LEMNISCUS</a:t>
            </a:r>
          </a:p>
        </p:txBody>
      </p:sp>
      <p:sp>
        <p:nvSpPr>
          <p:cNvPr id="24581" name="Text Box 9"/>
          <p:cNvSpPr txBox="1">
            <a:spLocks noChangeArrowheads="1"/>
          </p:cNvSpPr>
          <p:nvPr/>
        </p:nvSpPr>
        <p:spPr bwMode="auto">
          <a:xfrm>
            <a:off x="6553200" y="3200400"/>
            <a:ext cx="39624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 dirty="0"/>
              <a:t>INFERIOR COLLICULUS</a:t>
            </a:r>
          </a:p>
        </p:txBody>
      </p:sp>
      <p:sp>
        <p:nvSpPr>
          <p:cNvPr id="24582" name="Text Box 10"/>
          <p:cNvSpPr txBox="1">
            <a:spLocks noChangeArrowheads="1"/>
          </p:cNvSpPr>
          <p:nvPr/>
        </p:nvSpPr>
        <p:spPr bwMode="auto">
          <a:xfrm>
            <a:off x="6248400" y="2209800"/>
            <a:ext cx="44196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 dirty="0"/>
              <a:t>MEDIAL GENICULATE BODY</a:t>
            </a:r>
          </a:p>
        </p:txBody>
      </p:sp>
      <p:sp>
        <p:nvSpPr>
          <p:cNvPr id="24583" name="Text Box 11"/>
          <p:cNvSpPr txBox="1">
            <a:spLocks noChangeArrowheads="1"/>
          </p:cNvSpPr>
          <p:nvPr/>
        </p:nvSpPr>
        <p:spPr bwMode="auto">
          <a:xfrm>
            <a:off x="6629400" y="1524000"/>
            <a:ext cx="36576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/>
              <a:t>AUDITORY CORTEX</a:t>
            </a:r>
          </a:p>
        </p:txBody>
      </p:sp>
      <p:sp>
        <p:nvSpPr>
          <p:cNvPr id="24584" name="Line 12"/>
          <p:cNvSpPr>
            <a:spLocks noChangeShapeType="1"/>
          </p:cNvSpPr>
          <p:nvPr/>
        </p:nvSpPr>
        <p:spPr bwMode="auto">
          <a:xfrm flipH="1">
            <a:off x="6248400" y="55626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5" name="Line 13"/>
          <p:cNvSpPr>
            <a:spLocks noChangeShapeType="1"/>
          </p:cNvSpPr>
          <p:nvPr/>
        </p:nvSpPr>
        <p:spPr bwMode="auto">
          <a:xfrm flipH="1">
            <a:off x="5867400" y="4419600"/>
            <a:ext cx="609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6" name="Line 14"/>
          <p:cNvSpPr>
            <a:spLocks noChangeShapeType="1"/>
          </p:cNvSpPr>
          <p:nvPr/>
        </p:nvSpPr>
        <p:spPr bwMode="auto">
          <a:xfrm flipH="1">
            <a:off x="5943600" y="3352800"/>
            <a:ext cx="533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7" name="Line 15"/>
          <p:cNvSpPr>
            <a:spLocks noChangeShapeType="1"/>
          </p:cNvSpPr>
          <p:nvPr/>
        </p:nvSpPr>
        <p:spPr bwMode="auto">
          <a:xfrm flipH="1">
            <a:off x="5638800" y="24384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8" name="Line 16"/>
          <p:cNvSpPr>
            <a:spLocks noChangeShapeType="1"/>
          </p:cNvSpPr>
          <p:nvPr/>
        </p:nvSpPr>
        <p:spPr bwMode="auto">
          <a:xfrm flipH="1" flipV="1">
            <a:off x="5257800" y="1371600"/>
            <a:ext cx="1371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9" name="Text Box 17"/>
          <p:cNvSpPr txBox="1">
            <a:spLocks noChangeArrowheads="1"/>
          </p:cNvSpPr>
          <p:nvPr/>
        </p:nvSpPr>
        <p:spPr bwMode="auto">
          <a:xfrm>
            <a:off x="6019800" y="4724400"/>
            <a:ext cx="46482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/>
              <a:t>SUPERIOR OLIVARY COMPLEX</a:t>
            </a:r>
          </a:p>
        </p:txBody>
      </p:sp>
      <p:sp>
        <p:nvSpPr>
          <p:cNvPr id="24590" name="Line 18"/>
          <p:cNvSpPr>
            <a:spLocks noChangeShapeType="1"/>
          </p:cNvSpPr>
          <p:nvPr/>
        </p:nvSpPr>
        <p:spPr bwMode="auto">
          <a:xfrm flipH="1">
            <a:off x="4876800" y="4953000"/>
            <a:ext cx="11430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5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Koklear Sinir: 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Koklear sinir 8.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Cranial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sinirin bir parçasıdır.</a:t>
            </a: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İnsanda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 yaklaşık 30.000 civarında lif içerir.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lifler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bipolardır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tip I ve tip II olarak ayrılırlar.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uzantıları iç tüy hücrelerinde sonlanır. Santral uzantıları Koklear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hücrelerinde sonlanır.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II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lifleri dış tüy hücrelerini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inerve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ederler. Santral uzantıları ise çoğunlukla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dorsal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nükleus’ta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sonlanır. İşitsel liflerin yaklaşık %1 ‘ini oluştururlar.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565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Cochlea’nın </a:t>
            </a:r>
            <a:r>
              <a:rPr lang="tr-TR" dirty="0" err="1"/>
              <a:t>inervasyonu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Afferent sinir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inervasyonu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cochlea’dan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merkezi sinir sistemine sinyal taşıyan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ascending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sensör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nöronlar tarafından gerçekleştirilir..</a:t>
            </a:r>
          </a:p>
          <a:p>
            <a:pPr>
              <a:defRPr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Efferent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sinir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inervasyonu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merkezi sinir sisteminden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cochlea’ya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sinyal taşıyan </a:t>
            </a:r>
            <a:r>
              <a:rPr lang="tr-T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descending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nöronlar tarafından gerçekleştirilir.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4612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2563" y="1430319"/>
            <a:ext cx="5182049" cy="3359187"/>
          </a:xfrm>
          <a:prstGeom prst="rect">
            <a:avLst/>
          </a:prstGeom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altLang="tr-TR" sz="2000" dirty="0"/>
              <a:t>Corti organından ayrıldıktan sonra iç tüy hücrelerini </a:t>
            </a:r>
            <a:r>
              <a:rPr lang="tr-TR" altLang="tr-TR" sz="2000" dirty="0" err="1"/>
              <a:t>inerve</a:t>
            </a:r>
            <a:r>
              <a:rPr lang="tr-TR" altLang="tr-TR" sz="2000" dirty="0"/>
              <a:t> eden </a:t>
            </a:r>
            <a:r>
              <a:rPr lang="tr-TR" altLang="tr-TR" sz="2000" dirty="0" err="1" smtClean="0"/>
              <a:t>radial</a:t>
            </a:r>
            <a:r>
              <a:rPr lang="tr-TR" altLang="tr-TR" sz="2000" dirty="0" smtClean="0"/>
              <a:t> lifler</a:t>
            </a:r>
            <a:r>
              <a:rPr lang="tr-TR" altLang="tr-TR" sz="2000" dirty="0"/>
              <a:t>, </a:t>
            </a:r>
            <a:r>
              <a:rPr lang="tr-TR" altLang="tr-TR" sz="2000" dirty="0" err="1"/>
              <a:t>modiolus</a:t>
            </a:r>
            <a:r>
              <a:rPr lang="tr-TR" altLang="tr-TR" sz="2000" dirty="0"/>
              <a:t> içerisinde </a:t>
            </a:r>
            <a:r>
              <a:rPr lang="tr-TR" altLang="tr-TR" sz="2000" dirty="0">
                <a:solidFill>
                  <a:srgbClr val="FF0000"/>
                </a:solidFill>
              </a:rPr>
              <a:t>tip I işitsel nöronlar</a:t>
            </a:r>
            <a:r>
              <a:rPr lang="tr-TR" altLang="tr-TR" sz="2000" dirty="0"/>
              <a:t> olarak devam ederlerken dış tüy hücrelerini </a:t>
            </a:r>
            <a:r>
              <a:rPr lang="tr-TR" altLang="tr-TR" sz="2000" dirty="0" err="1"/>
              <a:t>inerve</a:t>
            </a:r>
            <a:r>
              <a:rPr lang="tr-TR" altLang="tr-TR" sz="2000" dirty="0"/>
              <a:t> eden dış spiral lifler </a:t>
            </a:r>
            <a:r>
              <a:rPr lang="tr-TR" altLang="tr-TR" sz="2000" dirty="0">
                <a:solidFill>
                  <a:srgbClr val="FF0000"/>
                </a:solidFill>
              </a:rPr>
              <a:t>tip II işitsel nöronlar</a:t>
            </a:r>
            <a:r>
              <a:rPr lang="tr-TR" altLang="tr-TR" sz="2000" dirty="0"/>
              <a:t> olarak devam ederler</a:t>
            </a:r>
            <a:r>
              <a:rPr lang="tr-TR" alt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901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Tip I lifler</a:t>
            </a:r>
          </a:p>
          <a:p>
            <a:endParaRPr lang="tr-TR" dirty="0"/>
          </a:p>
        </p:txBody>
      </p:sp>
      <p:sp>
        <p:nvSpPr>
          <p:cNvPr id="10" name="İçerik Yer Tutucusu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büyük çaplı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Myelinli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Bipolar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sensör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nöronlar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İç tüy hücrelerini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inerve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ederler.</a:t>
            </a:r>
          </a:p>
          <a:p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altLang="tr-TR" dirty="0"/>
              <a:t>Tip II lifler</a:t>
            </a:r>
          </a:p>
          <a:p>
            <a:endParaRPr lang="tr-TR" dirty="0"/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küçük çaplı</a:t>
            </a: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Myelinsiz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Psödomonopolar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sensör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nöronlar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 tüy hücrelerini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inerve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493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Metin Yer Tutucusu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I ve tip II lifler daha sonra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modiolus’ta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ganglion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spirale ye gelirler.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Ganglion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spirale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işitme ile ilgili birinci nöron grubunu oluşturur. </a:t>
            </a:r>
          </a:p>
          <a:p>
            <a:endParaRPr lang="tr-TR" dirty="0"/>
          </a:p>
        </p:txBody>
      </p:sp>
      <p:pic>
        <p:nvPicPr>
          <p:cNvPr id="10" name="İçerik Yer Tutucusu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2899" y="457200"/>
            <a:ext cx="2738929" cy="3095213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085" y="3896186"/>
            <a:ext cx="3396106" cy="230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2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Koklear</a:t>
            </a:r>
            <a:r>
              <a:rPr lang="tr-TR" dirty="0"/>
              <a:t> </a:t>
            </a:r>
            <a:r>
              <a:rPr lang="tr-TR" dirty="0" err="1" smtClean="0"/>
              <a:t>Nukleuslar</a:t>
            </a:r>
            <a:endParaRPr lang="tr-TR" dirty="0"/>
          </a:p>
        </p:txBody>
      </p:sp>
      <p:sp>
        <p:nvSpPr>
          <p:cNvPr id="8" name="Metin Yer Tutucusu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pons’un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 seviyelerinde bulunan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cochlearis’teki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ikinci nöronlar ile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yaparak sonlanır.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santral işitsel sistemin en periferinde kalan yapısıdır. Bu özeliğinden dolayı beyin sapında sadece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uyaran alan tek yapıdır.</a:t>
            </a:r>
          </a:p>
          <a:p>
            <a:endParaRPr lang="tr-TR" dirty="0"/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3850" y="882650"/>
            <a:ext cx="2798526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19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antereoventral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(AVCN)</a:t>
            </a:r>
          </a:p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posteroventral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(PVCN) </a:t>
            </a:r>
          </a:p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dorsal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(DCN) olmak üzere üç tanedir.</a:t>
            </a:r>
          </a:p>
          <a:p>
            <a:endParaRPr lang="tr-TR" dirty="0"/>
          </a:p>
        </p:txBody>
      </p:sp>
      <p:pic>
        <p:nvPicPr>
          <p:cNvPr id="5" name="İçerik Yer Tutucusu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2275" y="923925"/>
            <a:ext cx="3783013" cy="2091931"/>
          </a:xfrm>
          <a:prstGeom prst="rect">
            <a:avLst/>
          </a:prstGeom>
        </p:spPr>
      </p:pic>
      <p:pic>
        <p:nvPicPr>
          <p:cNvPr id="6" name="Picture 5" descr="DN-V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3790950"/>
            <a:ext cx="3514725" cy="228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10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nükleuslardaki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tonotopik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dağılım göstererek spesifik frekanslara cevap verirler. </a:t>
            </a: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alçak frekanslardan,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ventral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yüksek frekanslardan sorumludurlar.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Akustik sinir 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bağlantı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iken,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üst seviyeler arasındaki bağlantı, hem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2004" y="1417638"/>
            <a:ext cx="259889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3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cochlearis’teki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ikinci nöronlardan başlayan lifler, </a:t>
            </a:r>
          </a:p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intermedia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Stria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cochlearis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isimli üç ayrı yol oluşturur.</a:t>
            </a:r>
          </a:p>
          <a:p>
            <a:endParaRPr lang="tr-TR" dirty="0"/>
          </a:p>
        </p:txBody>
      </p:sp>
      <p:pic>
        <p:nvPicPr>
          <p:cNvPr id="5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37532" y="1417638"/>
            <a:ext cx="377163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8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Superior </a:t>
            </a:r>
            <a:r>
              <a:rPr lang="tr-TR" dirty="0" err="1"/>
              <a:t>Olivary</a:t>
            </a:r>
            <a:r>
              <a:rPr lang="tr-TR" dirty="0"/>
              <a:t> Kompleks: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İkinci sıra nöronlardan çıkan liflerin bazıları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oliverik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komplekse (SOC) giderlerken büyük çoğunluğu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trapezoid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body vasıtasıyla çaprazlaşarak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oliverik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komplekse giderler.</a:t>
            </a:r>
          </a:p>
          <a:p>
            <a:pPr lvl="0">
              <a:defRPr/>
            </a:pP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 sonucunda her bir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oliverik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kompleks her iki kulaktan bilgi alır.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 işitsel yolun karmaşık bir durağıdır.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İpsilateral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</a:t>
            </a:r>
            <a:r>
              <a:rPr lang="tr-TR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uyaranın bütünleştiği ve çaprazlaşmanın olduğu ilk yerdir. Bu nedenle lokalizasyonun algılandığı ilk basamaktır</a:t>
            </a: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37186" y="1300942"/>
            <a:ext cx="377163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19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yaklaşık 10 farklı çekirdek belirlenmiştir.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çekirdeklerden en büyük ve belirgin olanı ‘S’ şeklindeki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oliver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çekirdektir(LSO). </a:t>
            </a: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SOC’da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tonotopik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organizasyon vardır. LSO içinde alçak frekans özelliği taşıyan hücreler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alırken yüksek frekans özelliği taşıyan hücreler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 alırlar.</a:t>
            </a:r>
          </a:p>
          <a:p>
            <a:endParaRPr lang="tr-TR" dirty="0"/>
          </a:p>
        </p:txBody>
      </p:sp>
      <p:pic>
        <p:nvPicPr>
          <p:cNvPr id="10" name="İçerik Yer Tutucusu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07636" y="2102104"/>
            <a:ext cx="3518115" cy="283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69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Lateral </a:t>
            </a:r>
            <a:r>
              <a:rPr lang="tr-TR" dirty="0" err="1"/>
              <a:t>Lemniskus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Üçüncü sıra nöronlardan yani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oliverik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kompleksten başlayan lifler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vasıtasıyla yükselir.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lemniskus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beyin sapında, çıkan ve inen işitsel liflerden oluşan bir demettir. Bu demet, her iki Koklear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Nükleus’dan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kollikulus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(İK)’a giden lifleri ve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SOC’in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 çaprazlaşan hem de çaprazlaşmayan liflerini içerir. </a:t>
            </a:r>
          </a:p>
          <a:p>
            <a:endParaRPr lang="tr-TR" dirty="0"/>
          </a:p>
        </p:txBody>
      </p:sp>
      <p:pic>
        <p:nvPicPr>
          <p:cNvPr id="5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6015" y="1801019"/>
            <a:ext cx="2679885" cy="351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66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İnferior</a:t>
            </a:r>
            <a:r>
              <a:rPr lang="tr-TR" dirty="0"/>
              <a:t> </a:t>
            </a:r>
            <a:r>
              <a:rPr lang="tr-TR" dirty="0" err="1" smtClean="0"/>
              <a:t>Kollikulus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lemniskusten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yükselmeye devam eden nöronlar, ya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colliculus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seviyesinde 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centralis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yaparlar ya da bu noktayı atlayarak bir sonraki seviyeye doğru ilerlerler. 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colliculus’un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kompleks frekans analizinde ve sesin yönünün tayin edilmesinde görevli olduğu düşünülmektedir.</a:t>
            </a:r>
          </a:p>
          <a:p>
            <a:endParaRPr lang="tr-TR" dirty="0"/>
          </a:p>
        </p:txBody>
      </p:sp>
      <p:pic>
        <p:nvPicPr>
          <p:cNvPr id="5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05675" y="1274763"/>
            <a:ext cx="3141747" cy="47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44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Medial </a:t>
            </a:r>
            <a:r>
              <a:rPr lang="tr-TR" sz="3600" dirty="0" err="1"/>
              <a:t>Genikulat</a:t>
            </a:r>
            <a:r>
              <a:rPr lang="tr-TR" sz="3600" dirty="0"/>
              <a:t> </a:t>
            </a:r>
            <a:r>
              <a:rPr lang="tr-TR" sz="3600" dirty="0" smtClean="0"/>
              <a:t>Cisim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İnferior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colliculus’tan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başlayan lifler ile bu seviyede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yapmadan ilerleyen lifler,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geniculatum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mediale’ye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doğru ilerler.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geniculatum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thalamus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işitsel yolun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subkortikal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seviyedeki son durağıdır. Bu noktaya ulaşan tüm lifler burada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yaparlar. 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seviyede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lokasyon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bilgisinin kompleks analizinin yapıldığı düşünülmektedir.</a:t>
            </a:r>
          </a:p>
          <a:p>
            <a:endParaRPr lang="tr-TR" dirty="0"/>
          </a:p>
        </p:txBody>
      </p:sp>
      <p:pic>
        <p:nvPicPr>
          <p:cNvPr id="6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81855" y="1159625"/>
            <a:ext cx="3000545" cy="452596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473" y="3775777"/>
            <a:ext cx="2578981" cy="227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57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İşitsel Korteks: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geniculatum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mediale’den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başlayan lifler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işitsel kortekse gider.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İşitsel korteksin aşağı seviyelerinde frekans yerleşim düzeni bozulmadan sürdürülmekte ve işitsel kortekse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kopyası yansıtılmaktadır. </a:t>
            </a:r>
          </a:p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786389"/>
            <a:ext cx="5384800" cy="41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93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464" y="3698659"/>
            <a:ext cx="2614237" cy="2427505"/>
          </a:xfrm>
        </p:spPr>
      </p:pic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İşitsel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alanda bir çok önemli yapı vardır. 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alanlar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frontal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parietal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üzerinde yerleşmişlerdir. </a:t>
            </a:r>
          </a:p>
          <a:p>
            <a:r>
              <a:rPr lang="tr-TR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Heschl’s </a:t>
            </a:r>
            <a:r>
              <a:rPr lang="tr-TR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gyrus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önemli yapılardan bir tanesidir. Birincil işitsel alan olarak bilinir. 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Birincil işitsel alan(AI),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MGC’in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ventral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parçasından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inputlar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alır. 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işitsel bilgi için son istasyon değildir. </a:t>
            </a:r>
          </a:p>
          <a:p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AI’la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diğer işitsel alanlar arasında bağlantı sağlayan lifler mevcuttur. </a:t>
            </a:r>
          </a:p>
          <a:p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44" y="871075"/>
            <a:ext cx="3179622" cy="256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5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İşitsel korteks ve ilişkili alanlar arası bağlantılar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Birincil işitsel korteks hem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hemde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hemisferler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 bağlantılara sahiptir.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 bağlantılar, akustik bilginin diğer duyusal bilgiler ve santral sinir sisteminin diğer bölge bilgileri ile birleşmesini sağlar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Assosiasyon</a:t>
            </a:r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lifleri,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aynı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içerisindeki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sahaları birbirine bağlar.</a:t>
            </a:r>
          </a:p>
          <a:p>
            <a:r>
              <a:rPr 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Komissural</a:t>
            </a:r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lifler,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iki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hemisferdeki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sahaları birbirine bağlar.</a:t>
            </a:r>
          </a:p>
          <a:p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Projeksiyon lifleri,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cortex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cerebri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beyin sapı ve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medulla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spinalis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daha alt merkezleri karşılıklı olarak birbirine bağlar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353784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18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Beynin her iki tarafı arasındaki çaprazlaşmalar, ikinci sıra nöronları olan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cochlear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nucleus’lar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başlamaktadır. Böylece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bilateral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temsil ediliş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oliverik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kompleks seviyesinde başlamış olur.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Kommissural lifler, işitsel yolun her seviyesinde söz konusudur. Tek istisnai durum,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geniculatum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seviyesinde yaşanmaktadır.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Korteks’te beynin her iki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bağlantıyı sağlayan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kommissural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callosum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adı verilmektedir.</a:t>
            </a:r>
          </a:p>
          <a:p>
            <a:endParaRPr lang="tr-TR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83" y="1430108"/>
            <a:ext cx="2486025" cy="1838325"/>
          </a:xfr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525" y="4158817"/>
            <a:ext cx="1976130" cy="196734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89" y="4937758"/>
            <a:ext cx="1893581" cy="12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0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İnsula, işitsel olarak sorumlu olan alanlardan diğeridir. Somatik, görsel ve tat duyusundan sorumlu hücreler bulunmasına rağmen en fazla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aktiviteyi akustik uyaranda sağlar. </a:t>
            </a:r>
          </a:p>
          <a:p>
            <a:r>
              <a:rPr lang="tr-T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Planum</a:t>
            </a:r>
            <a:r>
              <a:rPr lang="tr-T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tr-T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supramarginal</a:t>
            </a:r>
            <a:r>
              <a:rPr lang="tr-T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gyrus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akustik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stimülasyondan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sorumlu diğer alanlardır.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71" y="3273482"/>
            <a:ext cx="3213835" cy="225448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23" y="3746443"/>
            <a:ext cx="29527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51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 işitme korteksi,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Broadmann’ın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 ve 42 numaralı Sahalarıdır.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lobun üst kısmında yerleşmiştir;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Spesifik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nonspesifik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ilişkili sahalar ile çevrelenmiştir. Bunlar,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Broadmann’ın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 ve 52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nolu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sahalarıdır.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 itibarı ile diğer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sahalara benzer.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İlişkili sahalar,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korteksi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frontal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temporoparyetal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bölgeye bağlar.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bölgeler, konuşma, kelime hazinesi ve görme ile ilgilidir.</a:t>
            </a:r>
          </a:p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48794" y="2011133"/>
            <a:ext cx="2203768" cy="3084028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23" y="1883150"/>
            <a:ext cx="2813475" cy="27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5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Picture 2" descr="C:\Documents and Settings\burak\Belgelerim\Resimlerim\ama_brain_stroke_lev20_thebraineffectsstroke_0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910555"/>
            <a:ext cx="4486275" cy="3835765"/>
          </a:xfrm>
        </p:spPr>
      </p:pic>
    </p:spTree>
    <p:extLst>
      <p:ext uri="{BB962C8B-B14F-4D97-AF65-F5344CB8AC3E}">
        <p14:creationId xmlns:p14="http://schemas.microsoft.com/office/powerpoint/2010/main" val="2410812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Süperior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beyinde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Brodmann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alanları 41 ve 42 de dahil önemli yapıları içerir. 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Broadman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 ve 42,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işitsel kortekste yer alır ve sesin perde ve ritim gibi basit özelliklerinin hissedilmesinde görev yapar.</a:t>
            </a:r>
          </a:p>
          <a:p>
            <a:endParaRPr lang="tr-TR" dirty="0"/>
          </a:p>
        </p:txBody>
      </p:sp>
      <p:pic>
        <p:nvPicPr>
          <p:cNvPr id="7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08900" y="1417638"/>
            <a:ext cx="2514600" cy="181927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152" y="375602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1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İşitsel bağlantı alanı, beyinde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lob içinde yer alan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Wernicke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alanı, 22 numaralı alan olarak isimlendirilir.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alan,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serebral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sulkus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yakınında olup, akustik sinyallerin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işlemlenmesi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önemli bir bölgedir.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şekilde akustik sinyaller, konuşma, müzik veya gürültü olarak ayırt edilebilirler. </a:t>
            </a:r>
          </a:p>
          <a:p>
            <a:endParaRPr lang="tr-TR" dirty="0"/>
          </a:p>
        </p:txBody>
      </p:sp>
      <p:pic>
        <p:nvPicPr>
          <p:cNvPr id="5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75512" y="1681956"/>
            <a:ext cx="2695575" cy="169545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96" y="4126019"/>
            <a:ext cx="2753032" cy="182710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846" y="3863182"/>
            <a:ext cx="28194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63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Özet: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İşitme ile ilgili birinci nöronların gövdeleri spiral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ganglionlarda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bulunur. Buradaki nöronların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uzantıları tüy hücreleri ile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yaparken, santral uzantıları işitme yolunun ikinci nöronu olan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koklear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çekirdeklerle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sinaps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yaparlar. </a:t>
            </a:r>
          </a:p>
          <a:p>
            <a:endParaRPr lang="tr-TR" dirty="0"/>
          </a:p>
        </p:txBody>
      </p:sp>
      <p:pic>
        <p:nvPicPr>
          <p:cNvPr id="5" name="Picture 2" descr="C:\Documents and Settings\burak\Belgelerim\Resimlerim\Resim\Resim 0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98" y="1806994"/>
            <a:ext cx="2876204" cy="3902825"/>
          </a:xfrm>
        </p:spPr>
      </p:pic>
      <p:sp>
        <p:nvSpPr>
          <p:cNvPr id="6" name="Metin kutusu 5"/>
          <p:cNvSpPr txBox="1"/>
          <p:nvPr/>
        </p:nvSpPr>
        <p:spPr>
          <a:xfrm>
            <a:off x="4370458" y="4777862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1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124954" y="3803837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2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433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Koklear çekirdekten çıkan liflerin büyük çoğunluğu çaprazlaşarak karşı taraf SOK ile bağlantı kurarken, liflerin bazıları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seyreder. SOK işitme yollarının 3. Nöronudur.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SOK’ten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çıkan lifler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vasıtasıyla yükselir. LL çekirdeklerinden çıkan lifler işitme yollarının 4. nöronu olan İnferior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Kollilulusa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ulaşır. </a:t>
            </a:r>
          </a:p>
          <a:p>
            <a:endParaRPr lang="tr-TR" dirty="0"/>
          </a:p>
        </p:txBody>
      </p:sp>
      <p:pic>
        <p:nvPicPr>
          <p:cNvPr id="5" name="Picture 2" descr="C:\Documents and Settings\burak\Belgelerim\Resimlerim\Resim\Resim 0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898" y="1911769"/>
            <a:ext cx="2876204" cy="3902825"/>
          </a:xfrm>
        </p:spPr>
      </p:pic>
      <p:sp>
        <p:nvSpPr>
          <p:cNvPr id="6" name="Metin kutusu 5"/>
          <p:cNvSpPr txBox="1"/>
          <p:nvPr/>
        </p:nvSpPr>
        <p:spPr>
          <a:xfrm>
            <a:off x="8680444" y="4299155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3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87004" y="3493849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4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15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 hem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seyrettiği gibi her iki LL arasında da bağlantı vardır. İK tüm altındaki yapılardan direkt ya 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indirekt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 alır. Tıpkı LL da olduğu gibi İK da birbiri arasında bağlantıya sahiptir.  İşitme yollarının 5. nöronu olan MGC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İK’dan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 alır. </a:t>
            </a:r>
          </a:p>
          <a:p>
            <a:endParaRPr lang="tr-TR" dirty="0"/>
          </a:p>
        </p:txBody>
      </p:sp>
      <p:pic>
        <p:nvPicPr>
          <p:cNvPr id="5" name="Picture 2" descr="C:\Documents and Settings\burak\Belgelerim\Resimlerim\Resim\Resim 0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898" y="1911769"/>
            <a:ext cx="2876204" cy="3902825"/>
          </a:xfrm>
        </p:spPr>
      </p:pic>
      <p:sp>
        <p:nvSpPr>
          <p:cNvPr id="6" name="Metin kutusu 5"/>
          <p:cNvSpPr txBox="1"/>
          <p:nvPr/>
        </p:nvSpPr>
        <p:spPr>
          <a:xfrm>
            <a:off x="4038821" y="2773619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5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51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MGC’den çıkan uzantılar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ipsilateral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birimer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işitsel kortekste son bulur.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Bazilar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membranda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başlayan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tonotopik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organizasyon, tüm işitsel yollarda devam eder ve işitsel kortekste sonlanır. Primer İşitsel Kortekste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işlemlenen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bilgiler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Assosiasyon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lifleri aracılığıyla aynı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hemisfer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içinde diğer duyusal bölgelerle bağlantı halindedir.</a:t>
            </a:r>
          </a:p>
          <a:p>
            <a:endParaRPr lang="tr-TR" dirty="0"/>
          </a:p>
        </p:txBody>
      </p:sp>
      <p:pic>
        <p:nvPicPr>
          <p:cNvPr id="5" name="Picture 2" descr="C:\Documents and Settings\burak\Belgelerim\Resimlerim\Resim\Resim 0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898" y="1911769"/>
            <a:ext cx="2876204" cy="3902825"/>
          </a:xfrm>
        </p:spPr>
      </p:pic>
      <p:sp>
        <p:nvSpPr>
          <p:cNvPr id="6" name="Metin kutusu 5"/>
          <p:cNvSpPr txBox="1"/>
          <p:nvPr/>
        </p:nvSpPr>
        <p:spPr>
          <a:xfrm>
            <a:off x="9543656" y="2087819"/>
            <a:ext cx="28208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6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035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Picture 2" descr="C:\Documents and Settings\burak\Belgelerim\Resimlerim\Resim\Resim 0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29" y="1619611"/>
            <a:ext cx="2901142" cy="4010891"/>
          </a:xfrm>
        </p:spPr>
      </p:pic>
    </p:spTree>
    <p:extLst>
      <p:ext uri="{BB962C8B-B14F-4D97-AF65-F5344CB8AC3E}">
        <p14:creationId xmlns:p14="http://schemas.microsoft.com/office/powerpoint/2010/main" val="2451615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I. sıra nöron: </a:t>
            </a:r>
            <a:r>
              <a:rPr lang="tr-TR" altLang="tr-TR" dirty="0" err="1"/>
              <a:t>ganglion</a:t>
            </a:r>
            <a:r>
              <a:rPr lang="tr-TR" altLang="tr-TR" dirty="0"/>
              <a:t> spirale </a:t>
            </a:r>
            <a:r>
              <a:rPr lang="tr-TR" altLang="tr-TR" dirty="0" err="1"/>
              <a:t>cochlearis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II. sıra nöron: </a:t>
            </a:r>
            <a:r>
              <a:rPr lang="tr-TR" altLang="tr-TR" dirty="0" err="1"/>
              <a:t>nuclei</a:t>
            </a:r>
            <a:r>
              <a:rPr lang="tr-TR" altLang="tr-TR" dirty="0"/>
              <a:t> </a:t>
            </a:r>
            <a:r>
              <a:rPr lang="tr-TR" altLang="tr-TR" dirty="0" err="1"/>
              <a:t>cochlearis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III. sıra nöron: </a:t>
            </a:r>
            <a:r>
              <a:rPr lang="tr-TR" altLang="tr-TR" dirty="0" err="1"/>
              <a:t>superior</a:t>
            </a:r>
            <a:r>
              <a:rPr lang="tr-TR" altLang="tr-TR" dirty="0"/>
              <a:t> </a:t>
            </a:r>
            <a:r>
              <a:rPr lang="tr-TR" altLang="tr-TR" dirty="0" err="1"/>
              <a:t>oliverik</a:t>
            </a:r>
            <a:r>
              <a:rPr lang="tr-TR" altLang="tr-TR" dirty="0"/>
              <a:t> kompleks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IV. sıra nöron: </a:t>
            </a:r>
            <a:r>
              <a:rPr lang="tr-TR" altLang="tr-TR" dirty="0" err="1"/>
              <a:t>inferior</a:t>
            </a:r>
            <a:r>
              <a:rPr lang="tr-TR" altLang="tr-TR" dirty="0"/>
              <a:t> </a:t>
            </a:r>
            <a:r>
              <a:rPr lang="tr-TR" altLang="tr-TR" dirty="0" err="1"/>
              <a:t>colliculus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V. sıra </a:t>
            </a:r>
            <a:r>
              <a:rPr lang="tr-TR" altLang="tr-TR" dirty="0" err="1"/>
              <a:t>nöron:corpus</a:t>
            </a:r>
            <a:r>
              <a:rPr lang="tr-TR" altLang="tr-TR" dirty="0"/>
              <a:t> </a:t>
            </a:r>
            <a:r>
              <a:rPr lang="tr-TR" altLang="tr-TR" dirty="0" err="1"/>
              <a:t>geniculatum</a:t>
            </a:r>
            <a:r>
              <a:rPr lang="tr-TR" altLang="tr-TR" dirty="0"/>
              <a:t> </a:t>
            </a:r>
            <a:r>
              <a:rPr lang="tr-TR" altLang="tr-TR" dirty="0" err="1"/>
              <a:t>mediale</a:t>
            </a:r>
            <a:endParaRPr lang="tr-TR" alt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/>
              <a:t>VI. sıra nöron: </a:t>
            </a:r>
            <a:r>
              <a:rPr lang="tr-TR" altLang="tr-TR" dirty="0" err="1"/>
              <a:t>Brodmann’ın</a:t>
            </a:r>
            <a:r>
              <a:rPr lang="tr-TR" altLang="tr-TR" dirty="0"/>
              <a:t> 41-42 </a:t>
            </a:r>
            <a:r>
              <a:rPr lang="tr-TR" altLang="tr-TR" dirty="0" err="1"/>
              <a:t>no’lu</a:t>
            </a:r>
            <a:r>
              <a:rPr lang="tr-TR" altLang="tr-TR" dirty="0"/>
              <a:t> sahaları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0056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İşitme sisteminde, orta kulak ses transferinde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4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sesi elektrokimyasal enerjiye dönüştürme ve frekans algılamada görevlidir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merkezlere çıkıldıkça, daha kompleks işitsel uyarıcıların analizinin yapıldığı görülmektedir.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İnferior </a:t>
            </a:r>
            <a:r>
              <a:rPr lang="tr-TR" sz="24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kollikulus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korteks seviyesinde,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alt merkezlere bağlantı sağlamakta, hem de kompleks uyaranların değerlendirilmesi yapılmaktadır.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302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 analizi ve konuşmanın ayırt edilmesinde, tüy hücrelerinden </a:t>
            </a:r>
            <a:r>
              <a:rPr lang="tr-TR" sz="24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işitme merkezine kadar tüm oluşumların rolü vardır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nedenle sesin algılanmasında bu oluşumların bir bütün halinde çalışması gerekmektedir.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İşitme, akustik sinyallerin kısa süreli içeriğinin, başarılı bir şekilde </a:t>
            </a:r>
            <a:r>
              <a:rPr lang="tr-TR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anında algılanması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oluşur.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Dikkat edilerek algılanan bilgi, önce kısa süreli hafıza (veya çalışan hafızaya), daha sonra uzun süreli hafızaya aktarılır.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7515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SANTRAL PATOLOJİLER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Santral İşitsel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İşlemleme</a:t>
            </a:r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Santral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işlemleme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çevreden ve vücuttan alınan duyusal bilgilerin analizini, sentezini ve organizasyonunu kapsayan nörolojik bir süreçtir. Bu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işlemleme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alınan bilgiler, öğrenme sürecini başlatır.</a:t>
            </a:r>
          </a:p>
          <a:p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ASHA’nın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2005 yılında yayınladığı teknik raporda Santral İşitsel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İşlemlemeyi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’Genel anlamda, merkezi sinir sistemi tarafından kullanılan işitsel bilginin etkinliğini ve yeterliliğini ifade etmektedir. Dar bir çerçevede tanımlandığında ise, merkezi sinir sisteminde işitsel bilginin algısal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işlemlenmesi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bu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işlemlemenin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altında yatan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nörobiyolojik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aktivite ve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elektrofizyolojik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işitsel potansiyellerin oluşumunu ifade etmektedir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 şeklinde tanımlamıştır.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7926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SANTRAL PATOLOJİLERİN NEDENLERİ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3760" y="1600200"/>
            <a:ext cx="600447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28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SANTRAL </a:t>
            </a:r>
            <a:r>
              <a:rPr lang="tr-TR" sz="4000" dirty="0"/>
              <a:t>İŞİTSEL İŞLEMLEME BOZUKLUĞU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Periferik işitme, dil ve kognitif süreçler normal olmasına rağmen, işitsel uyaranın iç kulak yapılarında alınmasından başlayıp yönetici işlevlerden sorumlu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kortikal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yapılara kadar olan işitsel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nöral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yollarda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işlemlenme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sürecindeki bozukluktur.</a:t>
            </a: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ASHA 2005 yılında yayınladığı teknik raporda Santral İşitsel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İşlemleme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Bozukluğunu; ‘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’Çocuk ve yetişkinlerde yukarıda sayılan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işlemleme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sürecindeki becerilerin bir veya daha fazlasında görülen zayıf </a:t>
            </a:r>
            <a:r>
              <a:rPr lang="tr-T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performansdan</a:t>
            </a:r>
            <a:r>
              <a:rPr lang="tr-T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dolayı işitsel bilgilerin algısal işleme zorluğu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 olarak tanımlamaktadır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6834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sz="4000" dirty="0" smtClean="0"/>
              <a:t>Santral </a:t>
            </a:r>
            <a:r>
              <a:rPr lang="tr-TR" sz="4000" dirty="0"/>
              <a:t>işitsel </a:t>
            </a:r>
            <a:r>
              <a:rPr lang="tr-TR" sz="4000" dirty="0" err="1"/>
              <a:t>işlemleme</a:t>
            </a:r>
            <a:r>
              <a:rPr lang="tr-TR" sz="4000" dirty="0"/>
              <a:t> bozukluğu olan çocuklarda görülen </a:t>
            </a:r>
            <a:r>
              <a:rPr lang="tr-TR" sz="4000" dirty="0" smtClean="0"/>
              <a:t>belirtiler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 gelişimleri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işitmeleri, zekâ ve öğrenme fonksiyonları normaldir.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Alıcı, ifade edici dilleri normaldir.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Konuşma gecikmesi görülür. Kelime haznesi azdır.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Dikkat süreleri kısadır. Uzun cümlelerle konuşulduğunda , konuşmayı dinlemeye olan ilgilerini kaybederler.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Sesin geldiği yönü, sesin yakından mı uzaktan mı geldiğini, ses yüksekliğini tespit etmede güçlük çekerler.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3381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Santral </a:t>
            </a:r>
            <a:r>
              <a:rPr lang="tr-TR" dirty="0"/>
              <a:t>işitsel </a:t>
            </a:r>
            <a:r>
              <a:rPr lang="tr-TR" dirty="0" err="1"/>
              <a:t>işlemleme</a:t>
            </a:r>
            <a:r>
              <a:rPr lang="tr-TR" dirty="0"/>
              <a:t> bozukluğu olan çocuklarda görülen belirtiler: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Devam eden konuşmada, net duyamadıklarını, net duyduklarından tahmin etmede güçlük çekerler.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Hızlı konuşmaları anlamada güçlük çekerler.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Konuşma seslerini tespit edemediklerinden konuşmayı sık sık tekrar ettirirler.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Gürültülü ortamda anlamada zorluk çekerler.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Aksanları, tonlamaları farklı sesleri anlamada güçlük çekerler.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32038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Santral </a:t>
            </a:r>
            <a:r>
              <a:rPr lang="tr-TR" dirty="0"/>
              <a:t>işitsel </a:t>
            </a:r>
            <a:r>
              <a:rPr lang="tr-TR" dirty="0" err="1"/>
              <a:t>işlemleme</a:t>
            </a:r>
            <a:r>
              <a:rPr lang="tr-TR" dirty="0"/>
              <a:t> bozukluğu olan çocuklarda görülen belirtiler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Konuşmayı dinlerken kısa ve uzun hafızada problem yoktur. Anlık hafızada problem vardır.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Dinlediği konuşmayı hafızaya kaydederken güçlük çekerler.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İşitsel bilgi alma gerektiren derslerdeki başarı düşük, işitme ile ilgili olmayan derslerde iyidir.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Bağlaçlar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collosum’un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görevidir. Bu yüzden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bağlaçlı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karmaşık cümleleri anlamada güçlük çekerler.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Teke tek öğrenme hızı normal, grupta öğrenme hızı zayıftır.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5641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>Santral </a:t>
            </a:r>
            <a:r>
              <a:rPr lang="tr-TR" sz="4000" dirty="0"/>
              <a:t>işitsel </a:t>
            </a:r>
            <a:r>
              <a:rPr lang="tr-TR" sz="4000" dirty="0" err="1"/>
              <a:t>işlemleme</a:t>
            </a:r>
            <a:r>
              <a:rPr lang="tr-TR" sz="4000" dirty="0"/>
              <a:t> bozukluğu olan çocuklarda görülen </a:t>
            </a:r>
            <a:r>
              <a:rPr lang="tr-TR" sz="4000" dirty="0" smtClean="0"/>
              <a:t>belirtiler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Sınıfta ön sırada oturduğunda daha hızlı öğrenme söz konusudur.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Verilen ödevleri öğretmen anlatırken not almada güçlük görülür.</a:t>
            </a:r>
          </a:p>
          <a:p>
            <a:pPr lvl="0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Dinleme güçlüğü olduğu için ve kendini ifade edemediği için genellikle agresif olurlar. Kendilerini oyun ortamından soyutlarlar.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8099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Dinlediğiniz için teşekkürler…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65469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A4098475-80CE-4C0E-8666-468BE98C6DFC}" vid="{48A5A7B3-2A56-4590-B17C-721EB52848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4489</TotalTime>
  <Words>1893</Words>
  <Application>Microsoft Office PowerPoint</Application>
  <PresentationFormat>Geniş ekran</PresentationFormat>
  <Paragraphs>168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8" baseType="lpstr">
      <vt:lpstr>Arial</vt:lpstr>
      <vt:lpstr>Times New Roman</vt:lpstr>
      <vt:lpstr>Wingdings</vt:lpstr>
      <vt:lpstr>Tema1</vt:lpstr>
      <vt:lpstr>SANTRAL İŞİTME SİSTEMİ Anatomi - Fizyoloji</vt:lpstr>
      <vt:lpstr>Santral İşitsel Sistem</vt:lpstr>
      <vt:lpstr>Santral işitsel Sistemin Bileşenleri</vt:lpstr>
      <vt:lpstr>Santral İşitme Yolları</vt:lpstr>
      <vt:lpstr>PowerPoint Sunusu</vt:lpstr>
      <vt:lpstr>Koklear Sinir: </vt:lpstr>
      <vt:lpstr>Cochlea’nın inervasyonu:</vt:lpstr>
      <vt:lpstr>PowerPoint Sunusu</vt:lpstr>
      <vt:lpstr>PowerPoint Sunusu</vt:lpstr>
      <vt:lpstr>PowerPoint Sunusu</vt:lpstr>
      <vt:lpstr>Koklear Nukleuslar</vt:lpstr>
      <vt:lpstr>PowerPoint Sunusu</vt:lpstr>
      <vt:lpstr>PowerPoint Sunusu</vt:lpstr>
      <vt:lpstr>PowerPoint Sunusu</vt:lpstr>
      <vt:lpstr>Superior Olivary Kompleks:</vt:lpstr>
      <vt:lpstr>PowerPoint Sunusu</vt:lpstr>
      <vt:lpstr>Lateral Lemniskus:</vt:lpstr>
      <vt:lpstr>İnferior Kollikulus</vt:lpstr>
      <vt:lpstr>Medial Genikulat Cisim</vt:lpstr>
      <vt:lpstr>İşitsel Korteks:</vt:lpstr>
      <vt:lpstr>PowerPoint Sunusu</vt:lpstr>
      <vt:lpstr>İşitsel korteks ve ilişkili alanlar arası bağlantılar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Özet:</vt:lpstr>
      <vt:lpstr>Özet</vt:lpstr>
      <vt:lpstr>Özet</vt:lpstr>
      <vt:lpstr>Özet</vt:lpstr>
      <vt:lpstr>PowerPoint Sunusu</vt:lpstr>
      <vt:lpstr>PowerPoint Sunusu</vt:lpstr>
      <vt:lpstr>Sonuç</vt:lpstr>
      <vt:lpstr>Sonuç</vt:lpstr>
      <vt:lpstr>SANTRAL PATOLOJİLER </vt:lpstr>
      <vt:lpstr>SANTRAL PATOLOJİLERİN NEDENLERİ </vt:lpstr>
      <vt:lpstr> SANTRAL İŞİTSEL İŞLEMLEME BOZUKLUĞU </vt:lpstr>
      <vt:lpstr> Santral işitsel işlemleme bozukluğu olan çocuklarda görülen belirtiler </vt:lpstr>
      <vt:lpstr> Santral işitsel işlemleme bozukluğu olan çocuklarda görülen belirtiler: </vt:lpstr>
      <vt:lpstr>Santral işitsel işlemleme bozukluğu olan çocuklarda görülen belirtiler</vt:lpstr>
      <vt:lpstr> Santral işitsel işlemleme bozukluğu olan çocuklarda görülen belirtiler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İşİTme sİsTemİ anaTOmİ ve FİzyOlOjİsİ</dc:title>
  <dc:creator>bilgisayarart@outlook.com</dc:creator>
  <cp:lastModifiedBy>bilgisayarart@outlook.com</cp:lastModifiedBy>
  <cp:revision>171</cp:revision>
  <dcterms:created xsi:type="dcterms:W3CDTF">2020-08-26T10:56:40Z</dcterms:created>
  <dcterms:modified xsi:type="dcterms:W3CDTF">2020-12-04T13:10:13Z</dcterms:modified>
</cp:coreProperties>
</file>