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9" r:id="rId2"/>
    <p:sldId id="265" r:id="rId3"/>
    <p:sldId id="334" r:id="rId4"/>
    <p:sldId id="335" r:id="rId5"/>
    <p:sldId id="328" r:id="rId6"/>
    <p:sldId id="300" r:id="rId7"/>
    <p:sldId id="301" r:id="rId8"/>
    <p:sldId id="308" r:id="rId9"/>
    <p:sldId id="267" r:id="rId10"/>
    <p:sldId id="303" r:id="rId11"/>
    <p:sldId id="329" r:id="rId12"/>
    <p:sldId id="330" r:id="rId13"/>
    <p:sldId id="268" r:id="rId14"/>
    <p:sldId id="331" r:id="rId15"/>
    <p:sldId id="311" r:id="rId16"/>
    <p:sldId id="310" r:id="rId17"/>
    <p:sldId id="269" r:id="rId18"/>
    <p:sldId id="316" r:id="rId19"/>
    <p:sldId id="317" r:id="rId20"/>
    <p:sldId id="318" r:id="rId21"/>
    <p:sldId id="320" r:id="rId22"/>
    <p:sldId id="306" r:id="rId23"/>
    <p:sldId id="337" r:id="rId24"/>
    <p:sldId id="338" r:id="rId25"/>
    <p:sldId id="339" r:id="rId26"/>
    <p:sldId id="321" r:id="rId27"/>
    <p:sldId id="273" r:id="rId28"/>
    <p:sldId id="332" r:id="rId29"/>
    <p:sldId id="274" r:id="rId30"/>
    <p:sldId id="275" r:id="rId31"/>
    <p:sldId id="276" r:id="rId32"/>
    <p:sldId id="277" r:id="rId33"/>
    <p:sldId id="322" r:id="rId34"/>
    <p:sldId id="278" r:id="rId35"/>
    <p:sldId id="279" r:id="rId36"/>
    <p:sldId id="280" r:id="rId37"/>
    <p:sldId id="281" r:id="rId38"/>
    <p:sldId id="282" r:id="rId39"/>
    <p:sldId id="283" r:id="rId40"/>
    <p:sldId id="284" r:id="rId41"/>
    <p:sldId id="285" r:id="rId42"/>
    <p:sldId id="323" r:id="rId43"/>
    <p:sldId id="288" r:id="rId44"/>
    <p:sldId id="289" r:id="rId45"/>
    <p:sldId id="336" r:id="rId46"/>
  </p:sldIdLst>
  <p:sldSz cx="12192000" cy="6858000"/>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fld id="{8E53ED2E-1291-4C80-BEE0-8C4D20A0FBB9}" type="datetimeFigureOut">
              <a:rPr lang="tr-TR" smtClean="0"/>
              <a:t>28.10.2020</a:t>
            </a:fld>
            <a:endParaRPr 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8A0013D1-C5D8-4813-B94C-66968125F191}" type="slidenum">
              <a:rPr lang="tr-TR" smtClean="0"/>
              <a:t>‹#›</a:t>
            </a:fld>
            <a:endParaRPr lang="tr-TR"/>
          </a:p>
        </p:txBody>
      </p:sp>
    </p:spTree>
    <p:extLst>
      <p:ext uri="{BB962C8B-B14F-4D97-AF65-F5344CB8AC3E}">
        <p14:creationId xmlns:p14="http://schemas.microsoft.com/office/powerpoint/2010/main" val="309130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fld id="{8E53ED2E-1291-4C80-BEE0-8C4D20A0FBB9}" type="datetimeFigureOut">
              <a:rPr lang="tr-TR" smtClean="0"/>
              <a:t>28.10.2020</a:t>
            </a:fld>
            <a:endParaRPr 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8A0013D1-C5D8-4813-B94C-66968125F191}" type="slidenum">
              <a:rPr lang="tr-TR" smtClean="0"/>
              <a:t>‹#›</a:t>
            </a:fld>
            <a:endParaRPr lang="tr-TR"/>
          </a:p>
        </p:txBody>
      </p:sp>
    </p:spTree>
    <p:extLst>
      <p:ext uri="{BB962C8B-B14F-4D97-AF65-F5344CB8AC3E}">
        <p14:creationId xmlns:p14="http://schemas.microsoft.com/office/powerpoint/2010/main" val="1406357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831851" y="1709739"/>
            <a:ext cx="105156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fld id="{8E53ED2E-1291-4C80-BEE0-8C4D20A0FBB9}" type="datetimeFigureOut">
              <a:rPr lang="tr-TR" smtClean="0"/>
              <a:t>28.10.2020</a:t>
            </a:fld>
            <a:endParaRPr 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8A0013D1-C5D8-4813-B94C-66968125F191}" type="slidenum">
              <a:rPr lang="tr-TR" smtClean="0"/>
              <a:t>‹#›</a:t>
            </a:fld>
            <a:endParaRPr lang="tr-TR"/>
          </a:p>
        </p:txBody>
      </p:sp>
    </p:spTree>
    <p:extLst>
      <p:ext uri="{BB962C8B-B14F-4D97-AF65-F5344CB8AC3E}">
        <p14:creationId xmlns:p14="http://schemas.microsoft.com/office/powerpoint/2010/main" val="2962132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609600" y="1600201"/>
            <a:ext cx="53848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6197600" y="1600201"/>
            <a:ext cx="53848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fld id="{8E53ED2E-1291-4C80-BEE0-8C4D20A0FBB9}" type="datetimeFigureOut">
              <a:rPr lang="tr-TR" smtClean="0"/>
              <a:t>28.10.2020</a:t>
            </a:fld>
            <a:endParaRPr 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8A0013D1-C5D8-4813-B94C-66968125F191}" type="slidenum">
              <a:rPr lang="tr-TR" smtClean="0"/>
              <a:t>‹#›</a:t>
            </a:fld>
            <a:endParaRPr lang="tr-TR"/>
          </a:p>
        </p:txBody>
      </p:sp>
    </p:spTree>
    <p:extLst>
      <p:ext uri="{BB962C8B-B14F-4D97-AF65-F5344CB8AC3E}">
        <p14:creationId xmlns:p14="http://schemas.microsoft.com/office/powerpoint/2010/main" val="1941104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840317" y="365126"/>
            <a:ext cx="105156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840318" y="2505075"/>
            <a:ext cx="5158316"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6172200" y="2505075"/>
            <a:ext cx="518371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fld id="{8E53ED2E-1291-4C80-BEE0-8C4D20A0FBB9}" type="datetimeFigureOut">
              <a:rPr lang="tr-TR" smtClean="0"/>
              <a:t>28.10.2020</a:t>
            </a:fld>
            <a:endParaRPr 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A0013D1-C5D8-4813-B94C-66968125F191}" type="slidenum">
              <a:rPr lang="tr-TR" smtClean="0"/>
              <a:t>‹#›</a:t>
            </a:fld>
            <a:endParaRPr lang="tr-TR"/>
          </a:p>
        </p:txBody>
      </p:sp>
    </p:spTree>
    <p:extLst>
      <p:ext uri="{BB962C8B-B14F-4D97-AF65-F5344CB8AC3E}">
        <p14:creationId xmlns:p14="http://schemas.microsoft.com/office/powerpoint/2010/main" val="2612366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fld id="{8E53ED2E-1291-4C80-BEE0-8C4D20A0FBB9}" type="datetimeFigureOut">
              <a:rPr lang="tr-TR" smtClean="0"/>
              <a:t>28.10.2020</a:t>
            </a:fld>
            <a:endParaRPr 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8A0013D1-C5D8-4813-B94C-66968125F191}" type="slidenum">
              <a:rPr lang="tr-TR" smtClean="0"/>
              <a:t>‹#›</a:t>
            </a:fld>
            <a:endParaRPr 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519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fld id="{8E53ED2E-1291-4C80-BEE0-8C4D20A0FBB9}" type="datetimeFigureOut">
              <a:rPr lang="tr-TR" smtClean="0"/>
              <a:t>28.10.2020</a:t>
            </a:fld>
            <a:endParaRPr 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8A0013D1-C5D8-4813-B94C-66968125F191}" type="slidenum">
              <a:rPr lang="tr-TR" smtClean="0"/>
              <a:t>‹#›</a:t>
            </a:fld>
            <a:endParaRPr lang="tr-TR"/>
          </a:p>
        </p:txBody>
      </p:sp>
    </p:spTree>
    <p:extLst>
      <p:ext uri="{BB962C8B-B14F-4D97-AF65-F5344CB8AC3E}">
        <p14:creationId xmlns:p14="http://schemas.microsoft.com/office/powerpoint/2010/main" val="3297845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840318" y="457200"/>
            <a:ext cx="3932767"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fld id="{8E53ED2E-1291-4C80-BEE0-8C4D20A0FBB9}" type="datetimeFigureOut">
              <a:rPr lang="tr-TR" smtClean="0"/>
              <a:t>28.10.2020</a:t>
            </a:fld>
            <a:endParaRPr 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8A0013D1-C5D8-4813-B94C-66968125F191}" type="slidenum">
              <a:rPr lang="tr-TR" smtClean="0"/>
              <a:t>‹#›</a:t>
            </a:fld>
            <a:endParaRPr lang="tr-TR"/>
          </a:p>
        </p:txBody>
      </p:sp>
    </p:spTree>
    <p:extLst>
      <p:ext uri="{BB962C8B-B14F-4D97-AF65-F5344CB8AC3E}">
        <p14:creationId xmlns:p14="http://schemas.microsoft.com/office/powerpoint/2010/main" val="818806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840318" y="457200"/>
            <a:ext cx="3932767"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fld id="{8E53ED2E-1291-4C80-BEE0-8C4D20A0FBB9}" type="datetimeFigureOut">
              <a:rPr lang="tr-TR" smtClean="0"/>
              <a:t>28.10.2020</a:t>
            </a:fld>
            <a:endParaRPr 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8A0013D1-C5D8-4813-B94C-66968125F191}" type="slidenum">
              <a:rPr lang="tr-TR" smtClean="0"/>
              <a:t>‹#›</a:t>
            </a:fld>
            <a:endParaRPr lang="tr-TR"/>
          </a:p>
        </p:txBody>
      </p:sp>
    </p:spTree>
    <p:extLst>
      <p:ext uri="{BB962C8B-B14F-4D97-AF65-F5344CB8AC3E}">
        <p14:creationId xmlns:p14="http://schemas.microsoft.com/office/powerpoint/2010/main" val="3380577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fld id="{8E53ED2E-1291-4C80-BEE0-8C4D20A0FBB9}" type="datetimeFigureOut">
              <a:rPr lang="tr-TR" smtClean="0"/>
              <a:t>28.10.2020</a:t>
            </a:fld>
            <a:endParaRPr 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8A0013D1-C5D8-4813-B94C-66968125F191}" type="slidenum">
              <a:rPr lang="tr-TR" smtClean="0"/>
              <a:t>‹#›</a:t>
            </a:fld>
            <a:endParaRPr lang="tr-TR"/>
          </a:p>
        </p:txBody>
      </p:sp>
    </p:spTree>
    <p:extLst>
      <p:ext uri="{BB962C8B-B14F-4D97-AF65-F5344CB8AC3E}">
        <p14:creationId xmlns:p14="http://schemas.microsoft.com/office/powerpoint/2010/main" val="3260069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609600" y="274639"/>
            <a:ext cx="80264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fld id="{8E53ED2E-1291-4C80-BEE0-8C4D20A0FBB9}" type="datetimeFigureOut">
              <a:rPr lang="tr-TR" smtClean="0"/>
              <a:t>28.10.2020</a:t>
            </a:fld>
            <a:endParaRPr 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8A0013D1-C5D8-4813-B94C-66968125F191}" type="slidenum">
              <a:rPr lang="tr-TR" smtClean="0"/>
              <a:t>‹#›</a:t>
            </a:fld>
            <a:endParaRPr lang="tr-TR"/>
          </a:p>
        </p:txBody>
      </p:sp>
    </p:spTree>
    <p:extLst>
      <p:ext uri="{BB962C8B-B14F-4D97-AF65-F5344CB8AC3E}">
        <p14:creationId xmlns:p14="http://schemas.microsoft.com/office/powerpoint/2010/main" val="2979116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8E53ED2E-1291-4C80-BEE0-8C4D20A0FBB9}" type="datetimeFigureOut">
              <a:rPr lang="tr-TR" smtClean="0"/>
              <a:t>28.10.2020</a:t>
            </a:fld>
            <a:endParaRPr 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8A0013D1-C5D8-4813-B94C-66968125F191}" type="slidenum">
              <a:rPr lang="tr-TR" smtClean="0"/>
              <a:t>‹#›</a:t>
            </a:fld>
            <a:endParaRPr lang="tr-TR"/>
          </a:p>
        </p:txBody>
      </p:sp>
    </p:spTree>
    <p:extLst>
      <p:ext uri="{BB962C8B-B14F-4D97-AF65-F5344CB8AC3E}">
        <p14:creationId xmlns:p14="http://schemas.microsoft.com/office/powerpoint/2010/main" val="22454107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12191999"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4572000" y="2564904"/>
            <a:ext cx="6096000" cy="1130796"/>
          </a:xfrm>
        </p:spPr>
        <p:txBody>
          <a:bodyPr/>
          <a:lstStyle/>
          <a:p>
            <a:pPr>
              <a:lnSpc>
                <a:spcPct val="90000"/>
              </a:lnSpc>
            </a:pPr>
            <a:r>
              <a:rPr lang="tr-TR" altLang="tr-TR" sz="3200" b="1" dirty="0" smtClean="0"/>
              <a:t>Sesin Fiziksel Özellikleri</a:t>
            </a:r>
            <a:endParaRPr lang="tr-TR" altLang="tr-TR" sz="3200" b="1" dirty="0"/>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4419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SAĞLIK BİLİMLERİ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4572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endParaRPr lang="tr-TR" altLang="tr-TR" b="1" i="1" dirty="0"/>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4572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Dr. </a:t>
            </a:r>
            <a:r>
              <a:rPr lang="tr-TR" altLang="tr-TR" sz="2000" b="1" i="1" dirty="0" err="1">
                <a:solidFill>
                  <a:schemeClr val="bg1">
                    <a:lumMod val="50000"/>
                  </a:schemeClr>
                </a:solidFill>
              </a:rPr>
              <a:t>Öğr</a:t>
            </a:r>
            <a:r>
              <a:rPr lang="tr-TR" altLang="tr-TR" sz="2000" b="1" i="1" dirty="0">
                <a:solidFill>
                  <a:schemeClr val="bg1">
                    <a:lumMod val="50000"/>
                  </a:schemeClr>
                </a:solidFill>
              </a:rPr>
              <a:t>. Üyesi Ali Erman KENT</a:t>
            </a:r>
          </a:p>
        </p:txBody>
      </p:sp>
      <p:pic>
        <p:nvPicPr>
          <p:cNvPr id="2" name="Resim 1"/>
          <p:cNvPicPr>
            <a:picLocks noChangeAspect="1"/>
          </p:cNvPicPr>
          <p:nvPr/>
        </p:nvPicPr>
        <p:blipFill>
          <a:blip r:embed="rId3"/>
          <a:stretch>
            <a:fillRect/>
          </a:stretch>
        </p:blipFill>
        <p:spPr>
          <a:xfrm>
            <a:off x="5833388" y="3190712"/>
            <a:ext cx="3731075" cy="1993565"/>
          </a:xfrm>
          <a:prstGeom prst="rect">
            <a:avLst/>
          </a:prstGeom>
        </p:spPr>
      </p:pic>
    </p:spTree>
    <p:extLst>
      <p:ext uri="{BB962C8B-B14F-4D97-AF65-F5344CB8AC3E}">
        <p14:creationId xmlns:p14="http://schemas.microsoft.com/office/powerpoint/2010/main" val="29669365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Bir ses dalgasının önemli fiziksel özellikleri, frekansı, basıncı, </a:t>
            </a:r>
            <a:r>
              <a:rPr lang="tr-TR" sz="2000" dirty="0" err="1">
                <a:latin typeface="Times New Roman" panose="02020603050405020304" pitchFamily="18" charset="0"/>
                <a:cs typeface="Times New Roman" panose="02020603050405020304" pitchFamily="18" charset="0"/>
              </a:rPr>
              <a:t>amplitüdü</a:t>
            </a:r>
            <a:r>
              <a:rPr lang="tr-TR" sz="2000" dirty="0">
                <a:latin typeface="Times New Roman" panose="02020603050405020304" pitchFamily="18" charset="0"/>
                <a:cs typeface="Times New Roman" panose="02020603050405020304" pitchFamily="18" charset="0"/>
              </a:rPr>
              <a:t>, şiddeti, </a:t>
            </a:r>
            <a:r>
              <a:rPr lang="tr-TR" sz="2000" dirty="0" smtClean="0">
                <a:latin typeface="Times New Roman" panose="02020603050405020304" pitchFamily="18" charset="0"/>
                <a:cs typeface="Times New Roman" panose="02020603050405020304" pitchFamily="18" charset="0"/>
              </a:rPr>
              <a:t>hızı, </a:t>
            </a:r>
            <a:r>
              <a:rPr lang="tr-TR" sz="2000" dirty="0" err="1" smtClean="0">
                <a:latin typeface="Times New Roman" panose="02020603050405020304" pitchFamily="18" charset="0"/>
                <a:cs typeface="Times New Roman" panose="02020603050405020304" pitchFamily="18" charset="0"/>
              </a:rPr>
              <a:t>peryodu</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ve dalga boyudur.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2614" y="2646485"/>
            <a:ext cx="2701771" cy="2516242"/>
          </a:xfrm>
          <a:prstGeom prst="rect">
            <a:avLst/>
          </a:prstGeom>
        </p:spPr>
      </p:pic>
    </p:spTree>
    <p:extLst>
      <p:ext uri="{BB962C8B-B14F-4D97-AF65-F5344CB8AC3E}">
        <p14:creationId xmlns:p14="http://schemas.microsoft.com/office/powerpoint/2010/main" val="36810316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dirty="0">
                <a:latin typeface="Times New Roman" panose="02020603050405020304" pitchFamily="18" charset="0"/>
                <a:cs typeface="Times New Roman" panose="02020603050405020304" pitchFamily="18" charset="0"/>
              </a:rPr>
              <a:t>Saf tonlar: Tek frekanslı periyodik (tekrarlayan) dalgalardır. Bu dalgalar matematiksel olarak zaman bağlamında sinüs fonksiyonları olarak tanımlanırlar. </a:t>
            </a:r>
            <a:endParaRPr lang="tr-TR" sz="2000" dirty="0" smtClean="0">
              <a:latin typeface="Times New Roman" panose="02020603050405020304" pitchFamily="18" charset="0"/>
              <a:cs typeface="Times New Roman" panose="02020603050405020304" pitchFamily="18" charset="0"/>
            </a:endParaRPr>
          </a:p>
          <a:p>
            <a:pPr marL="0" indent="0">
              <a:buNone/>
            </a:pPr>
            <a:r>
              <a:rPr lang="tr-TR" sz="2000" dirty="0" smtClean="0">
                <a:latin typeface="Times New Roman" panose="02020603050405020304" pitchFamily="18" charset="0"/>
                <a:cs typeface="Times New Roman" panose="02020603050405020304" pitchFamily="18" charset="0"/>
              </a:rPr>
              <a:t>Sinüs </a:t>
            </a:r>
            <a:r>
              <a:rPr lang="tr-TR" sz="2000" dirty="0">
                <a:latin typeface="Times New Roman" panose="02020603050405020304" pitchFamily="18" charset="0"/>
                <a:cs typeface="Times New Roman" panose="02020603050405020304" pitchFamily="18" charset="0"/>
              </a:rPr>
              <a:t>dalgalar, basit dalgaların hareketini yansıtırlar</a:t>
            </a:r>
            <a:r>
              <a:rPr lang="tr-TR" sz="2000" dirty="0" smtClean="0">
                <a:latin typeface="Times New Roman" panose="02020603050405020304" pitchFamily="18" charset="0"/>
                <a:cs typeface="Times New Roman" panose="02020603050405020304" pitchFamily="18" charset="0"/>
              </a:rPr>
              <a:t>.</a:t>
            </a:r>
            <a:endParaRPr lang="tr-TR" dirty="0"/>
          </a:p>
        </p:txBody>
      </p:sp>
      <p:pic>
        <p:nvPicPr>
          <p:cNvPr id="4" name="Resim 3"/>
          <p:cNvPicPr>
            <a:picLocks noChangeAspect="1"/>
          </p:cNvPicPr>
          <p:nvPr/>
        </p:nvPicPr>
        <p:blipFill>
          <a:blip r:embed="rId2"/>
          <a:stretch>
            <a:fillRect/>
          </a:stretch>
        </p:blipFill>
        <p:spPr>
          <a:xfrm>
            <a:off x="1846739" y="2959754"/>
            <a:ext cx="7865476" cy="2415600"/>
          </a:xfrm>
          <a:prstGeom prst="rect">
            <a:avLst/>
          </a:prstGeom>
        </p:spPr>
      </p:pic>
    </p:spTree>
    <p:extLst>
      <p:ext uri="{BB962C8B-B14F-4D97-AF65-F5344CB8AC3E}">
        <p14:creationId xmlns:p14="http://schemas.microsoft.com/office/powerpoint/2010/main" val="40021365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2426677" y="1991701"/>
            <a:ext cx="6954334" cy="3600598"/>
          </a:xfrm>
          <a:prstGeom prst="rect">
            <a:avLst/>
          </a:prstGeom>
        </p:spPr>
      </p:pic>
    </p:spTree>
    <p:extLst>
      <p:ext uri="{BB962C8B-B14F-4D97-AF65-F5344CB8AC3E}">
        <p14:creationId xmlns:p14="http://schemas.microsoft.com/office/powerpoint/2010/main" val="140968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Başlık"/>
          <p:cNvSpPr>
            <a:spLocks noGrp="1"/>
          </p:cNvSpPr>
          <p:nvPr>
            <p:ph type="title"/>
          </p:nvPr>
        </p:nvSpPr>
        <p:spPr>
          <a:solidFill>
            <a:schemeClr val="bg1"/>
          </a:solidFill>
        </p:spPr>
        <p:txBody>
          <a:bodyPr/>
          <a:lstStyle/>
          <a:p>
            <a:pPr eaLnBrk="1" hangingPunct="1"/>
            <a:r>
              <a:rPr lang="tr-TR" altLang="tr-TR" sz="2800" b="1" dirty="0"/>
              <a:t>SESİN AKUSTİK ÖZELLİKLERİ</a:t>
            </a:r>
          </a:p>
        </p:txBody>
      </p:sp>
      <p:sp>
        <p:nvSpPr>
          <p:cNvPr id="33795" name="3 İçerik Yer Tutucusu"/>
          <p:cNvSpPr>
            <a:spLocks noGrp="1"/>
          </p:cNvSpPr>
          <p:nvPr>
            <p:ph sz="half" idx="2"/>
          </p:nvPr>
        </p:nvSpPr>
        <p:spPr>
          <a:xfrm>
            <a:off x="6352076" y="1290273"/>
            <a:ext cx="4038600" cy="5072063"/>
          </a:xfrm>
        </p:spPr>
        <p:txBody>
          <a:bodyPr/>
          <a:lstStyle/>
          <a:p>
            <a:pPr eaLnBrk="1" hangingPunct="1">
              <a:buFont typeface="Wingdings" panose="05000000000000000000" pitchFamily="2" charset="2"/>
              <a:buChar char="ü"/>
            </a:pPr>
            <a:r>
              <a:rPr lang="tr-TR" altLang="tr-TR" sz="1800" dirty="0">
                <a:latin typeface="Times New Roman" panose="02020603050405020304" pitchFamily="18" charset="0"/>
                <a:cs typeface="Times New Roman" panose="02020603050405020304" pitchFamily="18" charset="0"/>
              </a:rPr>
              <a:t>Basınç dalgalanmalarının birim zamandaki (genellikle bir saniyede) devir sayısı </a:t>
            </a:r>
            <a:r>
              <a:rPr lang="tr-TR" altLang="tr-TR" sz="1800" dirty="0">
                <a:solidFill>
                  <a:srgbClr val="FF0000"/>
                </a:solidFill>
                <a:latin typeface="Times New Roman" panose="02020603050405020304" pitchFamily="18" charset="0"/>
                <a:cs typeface="Times New Roman" panose="02020603050405020304" pitchFamily="18" charset="0"/>
              </a:rPr>
              <a:t>frekans</a:t>
            </a:r>
            <a:r>
              <a:rPr lang="tr-TR" altLang="tr-TR" sz="1800" dirty="0">
                <a:latin typeface="Times New Roman" panose="02020603050405020304" pitchFamily="18" charset="0"/>
                <a:cs typeface="Times New Roman" panose="02020603050405020304" pitchFamily="18" charset="0"/>
              </a:rPr>
              <a:t> olarak tanımlanır.</a:t>
            </a:r>
          </a:p>
          <a:p>
            <a:pPr eaLnBrk="1" hangingPunct="1">
              <a:buFont typeface="Wingdings" panose="05000000000000000000" pitchFamily="2" charset="2"/>
              <a:buChar char="ü"/>
            </a:pPr>
            <a:r>
              <a:rPr lang="tr-TR" altLang="tr-TR" sz="1800" dirty="0">
                <a:latin typeface="Times New Roman" panose="02020603050405020304" pitchFamily="18" charset="0"/>
                <a:cs typeface="Times New Roman" panose="02020603050405020304" pitchFamily="18" charset="0"/>
              </a:rPr>
              <a:t>Diğer bir ifadeyle </a:t>
            </a:r>
            <a:r>
              <a:rPr lang="tr-TR" altLang="tr-TR" sz="1800" dirty="0">
                <a:solidFill>
                  <a:srgbClr val="FF0000"/>
                </a:solidFill>
                <a:latin typeface="Times New Roman" panose="02020603050405020304" pitchFamily="18" charset="0"/>
                <a:cs typeface="Times New Roman" panose="02020603050405020304" pitchFamily="18" charset="0"/>
              </a:rPr>
              <a:t>frekans</a:t>
            </a:r>
            <a:r>
              <a:rPr lang="tr-TR" altLang="tr-TR" sz="1800" dirty="0">
                <a:latin typeface="Times New Roman" panose="02020603050405020304" pitchFamily="18" charset="0"/>
                <a:cs typeface="Times New Roman" panose="02020603050405020304" pitchFamily="18" charset="0"/>
              </a:rPr>
              <a:t>, basınç dalgalanmasının birim zamanda kendini yineleme sayısı olarak da nitelendirilebilir.</a:t>
            </a:r>
          </a:p>
          <a:p>
            <a:pPr eaLnBrk="1" hangingPunct="1">
              <a:buFont typeface="Wingdings" panose="05000000000000000000" pitchFamily="2" charset="2"/>
              <a:buChar char="ü"/>
            </a:pPr>
            <a:r>
              <a:rPr lang="tr-TR" altLang="tr-TR" sz="1800" dirty="0">
                <a:solidFill>
                  <a:srgbClr val="FF0000"/>
                </a:solidFill>
                <a:latin typeface="Times New Roman" panose="02020603050405020304" pitchFamily="18" charset="0"/>
                <a:cs typeface="Times New Roman" panose="02020603050405020304" pitchFamily="18" charset="0"/>
              </a:rPr>
              <a:t>Frekans</a:t>
            </a:r>
            <a:r>
              <a:rPr lang="tr-TR" altLang="tr-TR" sz="1800" dirty="0">
                <a:latin typeface="Times New Roman" panose="02020603050405020304" pitchFamily="18" charset="0"/>
                <a:cs typeface="Times New Roman" panose="02020603050405020304" pitchFamily="18" charset="0"/>
              </a:rPr>
              <a:t>, bir saniyede tamamlanan dalga devir ya da </a:t>
            </a:r>
            <a:r>
              <a:rPr lang="tr-TR" altLang="tr-TR" sz="1800" dirty="0" err="1">
                <a:latin typeface="Times New Roman" panose="02020603050405020304" pitchFamily="18" charset="0"/>
                <a:cs typeface="Times New Roman" panose="02020603050405020304" pitchFamily="18" charset="0"/>
              </a:rPr>
              <a:t>peryot</a:t>
            </a:r>
            <a:r>
              <a:rPr lang="tr-TR" altLang="tr-TR" sz="1800" dirty="0">
                <a:latin typeface="Times New Roman" panose="02020603050405020304" pitchFamily="18" charset="0"/>
                <a:cs typeface="Times New Roman" panose="02020603050405020304" pitchFamily="18" charset="0"/>
              </a:rPr>
              <a:t> sayısı olarak da tanımlanır.</a:t>
            </a:r>
          </a:p>
          <a:p>
            <a:pPr eaLnBrk="1" hangingPunct="1">
              <a:buFont typeface="Wingdings" panose="05000000000000000000" pitchFamily="2" charset="2"/>
              <a:buChar char="ü"/>
            </a:pPr>
            <a:r>
              <a:rPr lang="tr-TR" altLang="tr-TR" sz="1800" dirty="0">
                <a:latin typeface="Times New Roman" panose="02020603050405020304" pitchFamily="18" charset="0"/>
                <a:cs typeface="Times New Roman" panose="02020603050405020304" pitchFamily="18" charset="0"/>
              </a:rPr>
              <a:t>Frekansın birimi </a:t>
            </a:r>
            <a:r>
              <a:rPr lang="tr-TR" altLang="tr-TR" sz="1800" dirty="0">
                <a:solidFill>
                  <a:srgbClr val="FF0000"/>
                </a:solidFill>
                <a:latin typeface="Times New Roman" panose="02020603050405020304" pitchFamily="18" charset="0"/>
                <a:cs typeface="Times New Roman" panose="02020603050405020304" pitchFamily="18" charset="0"/>
              </a:rPr>
              <a:t>Hertz</a:t>
            </a:r>
            <a:r>
              <a:rPr lang="tr-TR" altLang="tr-TR" sz="1800" dirty="0">
                <a:latin typeface="Times New Roman" panose="02020603050405020304" pitchFamily="18" charset="0"/>
                <a:cs typeface="Times New Roman" panose="02020603050405020304" pitchFamily="18" charset="0"/>
              </a:rPr>
              <a:t> ya da </a:t>
            </a:r>
            <a:r>
              <a:rPr lang="tr-TR" altLang="tr-TR" sz="1800" dirty="0" err="1">
                <a:solidFill>
                  <a:srgbClr val="FF0000"/>
                </a:solidFill>
                <a:latin typeface="Times New Roman" panose="02020603050405020304" pitchFamily="18" charset="0"/>
                <a:cs typeface="Times New Roman" panose="02020603050405020304" pitchFamily="18" charset="0"/>
              </a:rPr>
              <a:t>cps</a:t>
            </a:r>
            <a:r>
              <a:rPr lang="tr-TR" altLang="tr-TR" sz="1800" dirty="0">
                <a:solidFill>
                  <a:srgbClr val="FF0000"/>
                </a:solidFill>
                <a:latin typeface="Times New Roman" panose="02020603050405020304" pitchFamily="18" charset="0"/>
                <a:cs typeface="Times New Roman" panose="02020603050405020304" pitchFamily="18" charset="0"/>
              </a:rPr>
              <a:t> (</a:t>
            </a:r>
            <a:r>
              <a:rPr lang="tr-TR" altLang="tr-TR" sz="1800" dirty="0" err="1">
                <a:solidFill>
                  <a:srgbClr val="FF0000"/>
                </a:solidFill>
                <a:latin typeface="Times New Roman" panose="02020603050405020304" pitchFamily="18" charset="0"/>
                <a:cs typeface="Times New Roman" panose="02020603050405020304" pitchFamily="18" charset="0"/>
              </a:rPr>
              <a:t>cycle</a:t>
            </a:r>
            <a:r>
              <a:rPr lang="tr-TR" altLang="tr-TR" sz="1800" dirty="0">
                <a:solidFill>
                  <a:srgbClr val="FF0000"/>
                </a:solidFill>
                <a:latin typeface="Times New Roman" panose="02020603050405020304" pitchFamily="18" charset="0"/>
                <a:cs typeface="Times New Roman" panose="02020603050405020304" pitchFamily="18" charset="0"/>
              </a:rPr>
              <a:t> </a:t>
            </a:r>
            <a:r>
              <a:rPr lang="tr-TR" altLang="tr-TR" sz="1800" dirty="0" err="1">
                <a:solidFill>
                  <a:srgbClr val="FF0000"/>
                </a:solidFill>
                <a:latin typeface="Times New Roman" panose="02020603050405020304" pitchFamily="18" charset="0"/>
                <a:cs typeface="Times New Roman" panose="02020603050405020304" pitchFamily="18" charset="0"/>
              </a:rPr>
              <a:t>per</a:t>
            </a:r>
            <a:r>
              <a:rPr lang="tr-TR" altLang="tr-TR" sz="1800" dirty="0">
                <a:solidFill>
                  <a:srgbClr val="FF0000"/>
                </a:solidFill>
                <a:latin typeface="Times New Roman" panose="02020603050405020304" pitchFamily="18" charset="0"/>
                <a:cs typeface="Times New Roman" panose="02020603050405020304" pitchFamily="18" charset="0"/>
              </a:rPr>
              <a:t> </a:t>
            </a:r>
            <a:r>
              <a:rPr lang="tr-TR" altLang="tr-TR" sz="1800" dirty="0" err="1">
                <a:solidFill>
                  <a:srgbClr val="FF0000"/>
                </a:solidFill>
                <a:latin typeface="Times New Roman" panose="02020603050405020304" pitchFamily="18" charset="0"/>
                <a:cs typeface="Times New Roman" panose="02020603050405020304" pitchFamily="18" charset="0"/>
              </a:rPr>
              <a:t>scond</a:t>
            </a:r>
            <a:r>
              <a:rPr lang="tr-TR" altLang="tr-TR" sz="1800" dirty="0">
                <a:solidFill>
                  <a:srgbClr val="FF0000"/>
                </a:solidFill>
                <a:latin typeface="Times New Roman" panose="02020603050405020304" pitchFamily="18" charset="0"/>
                <a:cs typeface="Times New Roman" panose="02020603050405020304" pitchFamily="18" charset="0"/>
              </a:rPr>
              <a:t>) </a:t>
            </a:r>
            <a:r>
              <a:rPr lang="tr-TR" altLang="tr-TR" sz="1800" dirty="0">
                <a:latin typeface="Times New Roman" panose="02020603050405020304" pitchFamily="18" charset="0"/>
                <a:cs typeface="Times New Roman" panose="02020603050405020304" pitchFamily="18" charset="0"/>
              </a:rPr>
              <a:t>olarak ifade edilir. </a:t>
            </a:r>
          </a:p>
          <a:p>
            <a:pPr eaLnBrk="1" hangingPunct="1">
              <a:buFont typeface="Wingdings" panose="05000000000000000000" pitchFamily="2" charset="2"/>
              <a:buChar char="ü"/>
            </a:pPr>
            <a:r>
              <a:rPr lang="tr-TR" altLang="tr-TR" sz="1800" dirty="0">
                <a:latin typeface="Times New Roman" panose="02020603050405020304" pitchFamily="18" charset="0"/>
                <a:cs typeface="Times New Roman" panose="02020603050405020304" pitchFamily="18" charset="0"/>
              </a:rPr>
              <a:t>Eğer hava basıncı her bir saniyede bir devirlik hareket gösteriyorsa 1Hz,     iki devirlik hareket gösteriyorsa 2Hz, dört devirlik hareket gösteriyorsa 4Hz’lik  frekans oluşturur.</a:t>
            </a:r>
          </a:p>
        </p:txBody>
      </p:sp>
      <p:pic>
        <p:nvPicPr>
          <p:cNvPr id="33796" name="Picture 3" descr="C:\Documents and Settings\burak\Belgelerim\Resimlerim\goldear_Frequency4[1].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095500" y="1714500"/>
            <a:ext cx="3810000" cy="3810000"/>
          </a:xfrm>
        </p:spPr>
      </p:pic>
    </p:spTree>
    <p:extLst>
      <p:ext uri="{BB962C8B-B14F-4D97-AF65-F5344CB8AC3E}">
        <p14:creationId xmlns:p14="http://schemas.microsoft.com/office/powerpoint/2010/main" val="34504143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İnsan kulağının duyabildiği ses frekansı saniyede </a:t>
            </a:r>
            <a:r>
              <a:rPr lang="tr-TR" sz="2000" dirty="0">
                <a:latin typeface="Times New Roman" panose="02020603050405020304" pitchFamily="18" charset="0"/>
                <a:cs typeface="Times New Roman" panose="02020603050405020304" pitchFamily="18" charset="0"/>
              </a:rPr>
              <a:t>en az 20 </a:t>
            </a:r>
            <a:r>
              <a:rPr lang="tr-TR" sz="2000" dirty="0" smtClean="0">
                <a:latin typeface="Times New Roman" panose="02020603050405020304" pitchFamily="18" charset="0"/>
                <a:cs typeface="Times New Roman" panose="02020603050405020304" pitchFamily="18" charset="0"/>
              </a:rPr>
              <a:t>en çok </a:t>
            </a:r>
            <a:r>
              <a:rPr lang="tr-TR" sz="2000" dirty="0">
                <a:latin typeface="Times New Roman" panose="02020603050405020304" pitchFamily="18" charset="0"/>
                <a:cs typeface="Times New Roman" panose="02020603050405020304" pitchFamily="18" charset="0"/>
              </a:rPr>
              <a:t>20.000 kere tekrar eden ses </a:t>
            </a:r>
            <a:r>
              <a:rPr lang="tr-TR" sz="2000" dirty="0" smtClean="0">
                <a:latin typeface="Times New Roman" panose="02020603050405020304" pitchFamily="18" charset="0"/>
                <a:cs typeface="Times New Roman" panose="02020603050405020304" pitchFamily="18" charset="0"/>
              </a:rPr>
              <a:t>dalgalarıdır (20-20.000 Hertz)</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4082" y="3221193"/>
            <a:ext cx="4251420" cy="2235424"/>
          </a:xfrm>
          <a:prstGeom prst="rect">
            <a:avLst/>
          </a:prstGeom>
        </p:spPr>
      </p:pic>
    </p:spTree>
    <p:extLst>
      <p:ext uri="{BB962C8B-B14F-4D97-AF65-F5344CB8AC3E}">
        <p14:creationId xmlns:p14="http://schemas.microsoft.com/office/powerpoint/2010/main" val="31391139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err="1" smtClean="0">
                <a:latin typeface="Times New Roman" panose="02020603050405020304" pitchFamily="18" charset="0"/>
                <a:cs typeface="Times New Roman" panose="02020603050405020304" pitchFamily="18" charset="0"/>
              </a:rPr>
              <a:t>Infrasound</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20 - 30 hertz ve altındaki ses dalgalardır.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İşitilebilir </a:t>
            </a:r>
            <a:r>
              <a:rPr lang="tr-TR" sz="2000" dirty="0">
                <a:latin typeface="Times New Roman" panose="02020603050405020304" pitchFamily="18" charset="0"/>
                <a:cs typeface="Times New Roman" panose="02020603050405020304" pitchFamily="18" charset="0"/>
              </a:rPr>
              <a:t>ses; 20-20 000 hertz arasında olan ses dalgalardır.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Ultra </a:t>
            </a:r>
            <a:r>
              <a:rPr lang="tr-TR" sz="2000" dirty="0">
                <a:latin typeface="Times New Roman" panose="02020603050405020304" pitchFamily="18" charset="0"/>
                <a:cs typeface="Times New Roman" panose="02020603050405020304" pitchFamily="18" charset="0"/>
              </a:rPr>
              <a:t>ses (</a:t>
            </a:r>
            <a:r>
              <a:rPr lang="tr-TR" sz="2000" dirty="0" err="1">
                <a:latin typeface="Times New Roman" panose="02020603050405020304" pitchFamily="18" charset="0"/>
                <a:cs typeface="Times New Roman" panose="02020603050405020304" pitchFamily="18" charset="0"/>
              </a:rPr>
              <a:t>Ultrasound</a:t>
            </a:r>
            <a:r>
              <a:rPr lang="tr-TR" sz="2000" dirty="0">
                <a:latin typeface="Times New Roman" panose="02020603050405020304" pitchFamily="18" charset="0"/>
                <a:cs typeface="Times New Roman" panose="02020603050405020304" pitchFamily="18" charset="0"/>
              </a:rPr>
              <a:t>); 20KHz (20.000 hertz) den 15MHz’e kadar olan ses dalgalarıdır. </a:t>
            </a:r>
            <a:endParaRPr lang="tr-TR" sz="2000" dirty="0" smtClean="0">
              <a:latin typeface="Times New Roman" panose="02020603050405020304" pitchFamily="18" charset="0"/>
              <a:cs typeface="Times New Roman" panose="02020603050405020304" pitchFamily="18" charset="0"/>
            </a:endParaRPr>
          </a:p>
          <a:p>
            <a:r>
              <a:rPr lang="tr-TR" sz="2000" dirty="0" err="1" smtClean="0">
                <a:latin typeface="Times New Roman" panose="02020603050405020304" pitchFamily="18" charset="0"/>
                <a:cs typeface="Times New Roman" panose="02020603050405020304" pitchFamily="18" charset="0"/>
              </a:rPr>
              <a:t>Hiperses</a:t>
            </a:r>
            <a:r>
              <a:rPr lang="tr-TR" sz="2000" dirty="0" smtClean="0">
                <a:latin typeface="Times New Roman" panose="02020603050405020304" pitchFamily="18" charset="0"/>
                <a:cs typeface="Times New Roman" panose="02020603050405020304" pitchFamily="18" charset="0"/>
              </a:rPr>
              <a:t>(</a:t>
            </a:r>
            <a:r>
              <a:rPr lang="tr-TR" sz="2000" dirty="0" err="1" smtClean="0">
                <a:latin typeface="Times New Roman" panose="02020603050405020304" pitchFamily="18" charset="0"/>
                <a:cs typeface="Times New Roman" panose="02020603050405020304" pitchFamily="18" charset="0"/>
              </a:rPr>
              <a:t>Hypersound</a:t>
            </a:r>
            <a:r>
              <a:rPr lang="tr-TR" sz="2000" dirty="0">
                <a:latin typeface="Times New Roman" panose="02020603050405020304" pitchFamily="18" charset="0"/>
                <a:cs typeface="Times New Roman" panose="02020603050405020304" pitchFamily="18" charset="0"/>
              </a:rPr>
              <a:t>): frekansları 15MHz’den yukarı olan ses dalgalarıdır.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6995" y="3752249"/>
            <a:ext cx="5938009" cy="2031016"/>
          </a:xfrm>
          <a:prstGeom prst="rect">
            <a:avLst/>
          </a:prstGeom>
        </p:spPr>
      </p:pic>
    </p:spTree>
    <p:extLst>
      <p:ext uri="{BB962C8B-B14F-4D97-AF65-F5344CB8AC3E}">
        <p14:creationId xmlns:p14="http://schemas.microsoft.com/office/powerpoint/2010/main" val="39565867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Frekansı hesaplayalım..</a:t>
            </a:r>
            <a:endParaRPr lang="tr-TR" dirty="0"/>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3 </a:t>
            </a:r>
            <a:r>
              <a:rPr lang="tr-TR" sz="2000" dirty="0" err="1">
                <a:latin typeface="Times New Roman" panose="02020603050405020304" pitchFamily="18" charset="0"/>
                <a:cs typeface="Times New Roman" panose="02020603050405020304" pitchFamily="18" charset="0"/>
              </a:rPr>
              <a:t>deviri</a:t>
            </a:r>
            <a:r>
              <a:rPr lang="tr-TR" sz="2000" dirty="0">
                <a:latin typeface="Times New Roman" panose="02020603050405020304" pitchFamily="18" charset="0"/>
                <a:cs typeface="Times New Roman" panose="02020603050405020304" pitchFamily="18" charset="0"/>
              </a:rPr>
              <a:t> 40 </a:t>
            </a:r>
            <a:r>
              <a:rPr lang="tr-TR" sz="2000" dirty="0" err="1">
                <a:latin typeface="Times New Roman" panose="02020603050405020304" pitchFamily="18" charset="0"/>
                <a:cs typeface="Times New Roman" panose="02020603050405020304" pitchFamily="18" charset="0"/>
              </a:rPr>
              <a:t>ms</a:t>
            </a:r>
            <a:r>
              <a:rPr lang="tr-TR" sz="2000" dirty="0">
                <a:latin typeface="Times New Roman" panose="02020603050405020304" pitchFamily="18" charset="0"/>
                <a:cs typeface="Times New Roman" panose="02020603050405020304" pitchFamily="18" charset="0"/>
              </a:rPr>
              <a:t>.’de tamamlayan bu dalganın frekansını bulmak </a:t>
            </a:r>
            <a:r>
              <a:rPr lang="tr-TR" sz="2000" dirty="0" err="1">
                <a:latin typeface="Times New Roman" panose="02020603050405020304" pitchFamily="18" charset="0"/>
                <a:cs typeface="Times New Roman" panose="02020603050405020304" pitchFamily="18" charset="0"/>
              </a:rPr>
              <a:t>icin</a:t>
            </a:r>
            <a:r>
              <a:rPr lang="tr-TR" sz="2000" dirty="0">
                <a:latin typeface="Times New Roman" panose="02020603050405020304" pitchFamily="18" charset="0"/>
                <a:cs typeface="Times New Roman" panose="02020603050405020304" pitchFamily="18" charset="0"/>
              </a:rPr>
              <a:t> 1 </a:t>
            </a:r>
            <a:r>
              <a:rPr lang="tr-TR" sz="2000" dirty="0" err="1">
                <a:latin typeface="Times New Roman" panose="02020603050405020304" pitchFamily="18" charset="0"/>
                <a:cs typeface="Times New Roman" panose="02020603050405020304" pitchFamily="18" charset="0"/>
              </a:rPr>
              <a:t>sn’deki</a:t>
            </a: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1000ms) devir </a:t>
            </a:r>
            <a:r>
              <a:rPr lang="tr-TR" sz="2000" dirty="0">
                <a:latin typeface="Times New Roman" panose="02020603050405020304" pitchFamily="18" charset="0"/>
                <a:cs typeface="Times New Roman" panose="02020603050405020304" pitchFamily="18" charset="0"/>
              </a:rPr>
              <a:t>sayısını bulmamız gerekir:</a:t>
            </a:r>
          </a:p>
          <a:p>
            <a:pPr marL="0" indent="0">
              <a:buNone/>
            </a:pPr>
            <a:r>
              <a:rPr lang="tr-TR" sz="2000" dirty="0" smtClean="0">
                <a:latin typeface="Times New Roman" panose="02020603050405020304" pitchFamily="18" charset="0"/>
                <a:cs typeface="Times New Roman" panose="02020603050405020304" pitchFamily="18" charset="0"/>
              </a:rPr>
              <a:t>  </a:t>
            </a:r>
          </a:p>
          <a:p>
            <a:pPr marL="0" indent="0">
              <a:buNone/>
            </a:pPr>
            <a:endParaRPr lang="tr-TR" sz="2000" dirty="0">
              <a:latin typeface="Times New Roman" panose="02020603050405020304" pitchFamily="18" charset="0"/>
              <a:cs typeface="Times New Roman" panose="02020603050405020304" pitchFamily="18" charset="0"/>
            </a:endParaRPr>
          </a:p>
          <a:p>
            <a:pPr marL="0" indent="0">
              <a:buNone/>
            </a:pPr>
            <a:r>
              <a:rPr lang="tr-TR" sz="2000" dirty="0" smtClean="0">
                <a:latin typeface="Times New Roman" panose="02020603050405020304" pitchFamily="18" charset="0"/>
                <a:cs typeface="Times New Roman" panose="02020603050405020304" pitchFamily="18" charset="0"/>
              </a:rPr>
              <a:t>    3 </a:t>
            </a:r>
            <a:r>
              <a:rPr lang="tr-TR" sz="2000" dirty="0">
                <a:latin typeface="Times New Roman" panose="02020603050405020304" pitchFamily="18" charset="0"/>
                <a:cs typeface="Times New Roman" panose="02020603050405020304" pitchFamily="18" charset="0"/>
              </a:rPr>
              <a:t>devir </a:t>
            </a:r>
            <a:r>
              <a:rPr lang="tr-TR" sz="2000" dirty="0" smtClean="0">
                <a:latin typeface="Times New Roman" panose="02020603050405020304" pitchFamily="18" charset="0"/>
                <a:cs typeface="Times New Roman" panose="02020603050405020304" pitchFamily="18" charset="0"/>
              </a:rPr>
              <a:t>             40 </a:t>
            </a:r>
            <a:r>
              <a:rPr lang="tr-TR" sz="2000" dirty="0" err="1" smtClean="0">
                <a:latin typeface="Times New Roman" panose="02020603050405020304" pitchFamily="18" charset="0"/>
                <a:cs typeface="Times New Roman" panose="02020603050405020304" pitchFamily="18" charset="0"/>
              </a:rPr>
              <a:t>ms</a:t>
            </a:r>
            <a:r>
              <a:rPr lang="tr-TR" sz="2000" dirty="0">
                <a:latin typeface="Times New Roman" panose="02020603050405020304" pitchFamily="18" charset="0"/>
                <a:cs typeface="Times New Roman" panose="02020603050405020304" pitchFamily="18" charset="0"/>
              </a:rPr>
              <a:t> </a:t>
            </a:r>
            <a:endParaRPr lang="tr-TR" sz="2000" dirty="0" smtClean="0">
              <a:latin typeface="Times New Roman" panose="02020603050405020304" pitchFamily="18" charset="0"/>
              <a:cs typeface="Times New Roman" panose="02020603050405020304" pitchFamily="18" charset="0"/>
            </a:endParaRPr>
          </a:p>
          <a:p>
            <a:pPr marL="0" indent="0">
              <a:buNone/>
            </a:pP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                 </a:t>
            </a:r>
            <a:r>
              <a:rPr lang="fr-FR" sz="2000" dirty="0" smtClean="0">
                <a:latin typeface="Times New Roman" panose="02020603050405020304" pitchFamily="18" charset="0"/>
                <a:cs typeface="Times New Roman" panose="02020603050405020304" pitchFamily="18" charset="0"/>
              </a:rPr>
              <a:t>1000 </a:t>
            </a:r>
            <a:r>
              <a:rPr lang="fr-FR" sz="2000" dirty="0">
                <a:latin typeface="Times New Roman" panose="02020603050405020304" pitchFamily="18" charset="0"/>
                <a:cs typeface="Times New Roman" panose="02020603050405020304" pitchFamily="18" charset="0"/>
              </a:rPr>
              <a:t>ms </a:t>
            </a:r>
            <a:r>
              <a:rPr lang="tr-TR" sz="2000" dirty="0" smtClean="0">
                <a:latin typeface="Times New Roman" panose="02020603050405020304" pitchFamily="18" charset="0"/>
                <a:cs typeface="Times New Roman" panose="02020603050405020304" pitchFamily="18" charset="0"/>
              </a:rPr>
              <a:t>              </a:t>
            </a:r>
            <a:r>
              <a:rPr lang="fr-FR" sz="2000" dirty="0" err="1" smtClean="0">
                <a:latin typeface="Times New Roman" panose="02020603050405020304" pitchFamily="18" charset="0"/>
                <a:cs typeface="Times New Roman" panose="02020603050405020304" pitchFamily="18" charset="0"/>
              </a:rPr>
              <a:t>Cevap</a:t>
            </a:r>
            <a:r>
              <a:rPr lang="fr-FR" sz="2000" dirty="0">
                <a:latin typeface="Times New Roman" panose="02020603050405020304" pitchFamily="18" charset="0"/>
                <a:cs typeface="Times New Roman" panose="02020603050405020304" pitchFamily="18" charset="0"/>
              </a:rPr>
              <a:t>: 75 Hz.</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807392" y="4096560"/>
            <a:ext cx="7659601" cy="1883005"/>
          </a:xfrm>
          <a:prstGeom prst="rect">
            <a:avLst/>
          </a:prstGeom>
        </p:spPr>
      </p:pic>
    </p:spTree>
    <p:extLst>
      <p:ext uri="{BB962C8B-B14F-4D97-AF65-F5344CB8AC3E}">
        <p14:creationId xmlns:p14="http://schemas.microsoft.com/office/powerpoint/2010/main" val="2353221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Amplitüd</a:t>
            </a:r>
            <a:r>
              <a:rPr lang="tr-TR" dirty="0" smtClean="0"/>
              <a:t> </a:t>
            </a:r>
            <a:endParaRPr lang="tr-TR" dirty="0"/>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Periyodik bir dalganın ulaştığı en büyük değerdir. Dalga yüksekliği ya da genlik te denilmektedir.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Dalganın </a:t>
            </a:r>
            <a:r>
              <a:rPr lang="tr-TR" sz="2000" dirty="0">
                <a:latin typeface="Times New Roman" panose="02020603050405020304" pitchFamily="18" charset="0"/>
                <a:cs typeface="Times New Roman" panose="02020603050405020304" pitchFamily="18" charset="0"/>
              </a:rPr>
              <a:t>gücü </a:t>
            </a:r>
            <a:r>
              <a:rPr lang="tr-TR" sz="2000" dirty="0" err="1">
                <a:latin typeface="Times New Roman" panose="02020603050405020304" pitchFamily="18" charset="0"/>
                <a:cs typeface="Times New Roman" panose="02020603050405020304" pitchFamily="18" charset="0"/>
              </a:rPr>
              <a:t>amplitüdü</a:t>
            </a:r>
            <a:r>
              <a:rPr lang="tr-TR" sz="2000" dirty="0">
                <a:latin typeface="Times New Roman" panose="02020603050405020304" pitchFamily="18" charset="0"/>
                <a:cs typeface="Times New Roman" panose="02020603050405020304" pitchFamily="18" charset="0"/>
              </a:rPr>
              <a:t> ile doğru orantılıdır.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9042" y="3001241"/>
            <a:ext cx="4134206" cy="3310659"/>
          </a:xfrm>
          <a:prstGeom prst="rect">
            <a:avLst/>
          </a:prstGeom>
        </p:spPr>
      </p:pic>
    </p:spTree>
    <p:extLst>
      <p:ext uri="{BB962C8B-B14F-4D97-AF65-F5344CB8AC3E}">
        <p14:creationId xmlns:p14="http://schemas.microsoft.com/office/powerpoint/2010/main" val="6487979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Taneciklerin sık olduğu </a:t>
            </a:r>
            <a:r>
              <a:rPr lang="tr-TR" sz="2000" dirty="0" smtClean="0">
                <a:latin typeface="Times New Roman" panose="02020603050405020304" pitchFamily="18" charset="0"/>
                <a:cs typeface="Times New Roman" panose="02020603050405020304" pitchFamily="18" charset="0"/>
              </a:rPr>
              <a:t>bölge</a:t>
            </a:r>
            <a:r>
              <a:rPr lang="tr-TR" sz="2000" dirty="0">
                <a:latin typeface="Times New Roman" panose="02020603050405020304" pitchFamily="18" charset="0"/>
                <a:cs typeface="Times New Roman" panose="02020603050405020304" pitchFamily="18" charset="0"/>
              </a:rPr>
              <a:t>, ses dalgasının tepe noktasına; seyrek olduğu </a:t>
            </a:r>
            <a:r>
              <a:rPr lang="tr-TR" sz="2000" dirty="0" smtClean="0">
                <a:latin typeface="Times New Roman" panose="02020603050405020304" pitchFamily="18" charset="0"/>
                <a:cs typeface="Times New Roman" panose="02020603050405020304" pitchFamily="18" charset="0"/>
              </a:rPr>
              <a:t>bölge ise, dalganın </a:t>
            </a:r>
            <a:r>
              <a:rPr lang="tr-TR" sz="2000" dirty="0">
                <a:latin typeface="Times New Roman" panose="02020603050405020304" pitchFamily="18" charset="0"/>
                <a:cs typeface="Times New Roman" panose="02020603050405020304" pitchFamily="18" charset="0"/>
              </a:rPr>
              <a:t>ç</a:t>
            </a:r>
            <a:r>
              <a:rPr lang="tr-TR" sz="2000" dirty="0" smtClean="0">
                <a:latin typeface="Times New Roman" panose="02020603050405020304" pitchFamily="18" charset="0"/>
                <a:cs typeface="Times New Roman" panose="02020603050405020304" pitchFamily="18" charset="0"/>
              </a:rPr>
              <a:t>ukur </a:t>
            </a:r>
            <a:r>
              <a:rPr lang="tr-TR" sz="2000" dirty="0">
                <a:latin typeface="Times New Roman" panose="02020603050405020304" pitchFamily="18" charset="0"/>
                <a:cs typeface="Times New Roman" panose="02020603050405020304" pitchFamily="18" charset="0"/>
              </a:rPr>
              <a:t>noktasına karşılık gelir.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Genliği </a:t>
            </a:r>
            <a:r>
              <a:rPr lang="tr-TR" sz="2000" dirty="0">
                <a:latin typeface="Times New Roman" panose="02020603050405020304" pitchFamily="18" charset="0"/>
                <a:cs typeface="Times New Roman" panose="02020603050405020304" pitchFamily="18" charset="0"/>
              </a:rPr>
              <a:t>fazla olan ses dalgalarının oluşturduğu sese </a:t>
            </a:r>
            <a:r>
              <a:rPr lang="tr-TR" sz="2000" b="1" dirty="0">
                <a:latin typeface="Times New Roman" panose="02020603050405020304" pitchFamily="18" charset="0"/>
                <a:cs typeface="Times New Roman" panose="02020603050405020304" pitchFamily="18" charset="0"/>
              </a:rPr>
              <a:t>şiddetli ses </a:t>
            </a:r>
            <a:r>
              <a:rPr lang="tr-TR" sz="2000" dirty="0" smtClean="0">
                <a:latin typeface="Times New Roman" panose="02020603050405020304" pitchFamily="18" charset="0"/>
                <a:cs typeface="Times New Roman" panose="02020603050405020304" pitchFamily="18" charset="0"/>
              </a:rPr>
              <a:t>denir.</a:t>
            </a:r>
          </a:p>
          <a:p>
            <a:r>
              <a:rPr lang="tr-TR" sz="2000" dirty="0">
                <a:latin typeface="Times New Roman" panose="02020603050405020304" pitchFamily="18" charset="0"/>
                <a:cs typeface="Times New Roman" panose="02020603050405020304" pitchFamily="18" charset="0"/>
              </a:rPr>
              <a:t>Denge basıncı etrafında ölçülen en büyük sapma ya da değişim değeri olarak tanımlanabilen dalga </a:t>
            </a:r>
            <a:r>
              <a:rPr lang="tr-TR" sz="2000" dirty="0" err="1">
                <a:latin typeface="Times New Roman" panose="02020603050405020304" pitchFamily="18" charset="0"/>
                <a:cs typeface="Times New Roman" panose="02020603050405020304" pitchFamily="18" charset="0"/>
              </a:rPr>
              <a:t>amplitüdü</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deciBel</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dB</a:t>
            </a:r>
            <a:r>
              <a:rPr lang="tr-TR" sz="2000" dirty="0">
                <a:latin typeface="Times New Roman" panose="02020603050405020304" pitchFamily="18" charset="0"/>
                <a:cs typeface="Times New Roman" panose="02020603050405020304" pitchFamily="18" charset="0"/>
              </a:rPr>
              <a:t>) cinsinden ifade edilir. </a:t>
            </a:r>
          </a:p>
        </p:txBody>
      </p:sp>
      <p:pic>
        <p:nvPicPr>
          <p:cNvPr id="4" name="Resim 3"/>
          <p:cNvPicPr>
            <a:picLocks noChangeAspect="1"/>
          </p:cNvPicPr>
          <p:nvPr/>
        </p:nvPicPr>
        <p:blipFill>
          <a:blip r:embed="rId2"/>
          <a:stretch>
            <a:fillRect/>
          </a:stretch>
        </p:blipFill>
        <p:spPr>
          <a:xfrm>
            <a:off x="2476637" y="3643027"/>
            <a:ext cx="6007801" cy="1910700"/>
          </a:xfrm>
          <a:prstGeom prst="rect">
            <a:avLst/>
          </a:prstGeom>
        </p:spPr>
      </p:pic>
    </p:spTree>
    <p:extLst>
      <p:ext uri="{BB962C8B-B14F-4D97-AF65-F5344CB8AC3E}">
        <p14:creationId xmlns:p14="http://schemas.microsoft.com/office/powerpoint/2010/main" val="267286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Başlık"/>
          <p:cNvSpPr>
            <a:spLocks noGrp="1"/>
          </p:cNvSpPr>
          <p:nvPr>
            <p:ph type="title"/>
          </p:nvPr>
        </p:nvSpPr>
        <p:spPr>
          <a:solidFill>
            <a:schemeClr val="bg1"/>
          </a:solidFill>
        </p:spPr>
        <p:txBody>
          <a:bodyPr/>
          <a:lstStyle/>
          <a:p>
            <a:pPr eaLnBrk="1" hangingPunct="1"/>
            <a:r>
              <a:rPr lang="tr-TR" altLang="tr-TR" sz="3600" b="1" dirty="0" smtClean="0"/>
              <a:t>Periyot</a:t>
            </a:r>
            <a:endParaRPr lang="tr-TR" altLang="tr-TR" sz="3600" b="1" dirty="0"/>
          </a:p>
        </p:txBody>
      </p:sp>
      <p:sp>
        <p:nvSpPr>
          <p:cNvPr id="5" name="4 İçerik Yer Tutucusu"/>
          <p:cNvSpPr>
            <a:spLocks noGrp="1"/>
          </p:cNvSpPr>
          <p:nvPr>
            <p:ph sz="half" idx="2"/>
          </p:nvPr>
        </p:nvSpPr>
        <p:spPr/>
        <p:txBody>
          <a:bodyPr rtlCol="0">
            <a:normAutofit lnSpcReduction="10000"/>
          </a:bodyPr>
          <a:lstStyle/>
          <a:p>
            <a:pPr fontAlgn="auto">
              <a:spcAft>
                <a:spcPts val="0"/>
              </a:spcAft>
              <a:buFont typeface="Wingdings" pitchFamily="2" charset="2"/>
              <a:buChar char="ü"/>
              <a:defRPr/>
            </a:pPr>
            <a:r>
              <a:rPr lang="tr-TR" sz="2400" dirty="0"/>
              <a:t>Ses dalgasının kendisini yinelemesi için geçen süreye </a:t>
            </a:r>
            <a:r>
              <a:rPr lang="tr-TR" sz="2400" dirty="0" err="1">
                <a:solidFill>
                  <a:srgbClr val="FF0000"/>
                </a:solidFill>
              </a:rPr>
              <a:t>peryot</a:t>
            </a:r>
            <a:r>
              <a:rPr lang="tr-TR" sz="2400" dirty="0"/>
              <a:t> denir.</a:t>
            </a:r>
          </a:p>
          <a:p>
            <a:pPr fontAlgn="auto">
              <a:spcAft>
                <a:spcPts val="0"/>
              </a:spcAft>
              <a:buFont typeface="Wingdings" pitchFamily="2" charset="2"/>
              <a:buChar char="ü"/>
              <a:defRPr/>
            </a:pPr>
            <a:r>
              <a:rPr lang="tr-TR" sz="2400" dirty="0"/>
              <a:t>Şekildeki basit </a:t>
            </a:r>
            <a:r>
              <a:rPr lang="tr-TR" sz="2400" dirty="0" err="1"/>
              <a:t>harmonik</a:t>
            </a:r>
            <a:r>
              <a:rPr lang="tr-TR" sz="2400" dirty="0"/>
              <a:t> ses dalgasının </a:t>
            </a:r>
            <a:r>
              <a:rPr lang="tr-TR" sz="2400" dirty="0" err="1"/>
              <a:t>peryodu</a:t>
            </a:r>
            <a:r>
              <a:rPr lang="tr-TR" sz="2400" dirty="0"/>
              <a:t>, dalganın </a:t>
            </a:r>
            <a:r>
              <a:rPr lang="tr-TR" sz="2400" dirty="0" err="1"/>
              <a:t>peşpeşe</a:t>
            </a:r>
            <a:r>
              <a:rPr lang="tr-TR" sz="2400" dirty="0"/>
              <a:t> birbirinin aynısı iki konuma, örneğin iki tepe noktasına, ulaşması arasında geçen süredir.</a:t>
            </a:r>
          </a:p>
          <a:p>
            <a:pPr fontAlgn="auto">
              <a:spcAft>
                <a:spcPts val="0"/>
              </a:spcAft>
              <a:buFont typeface="Wingdings" pitchFamily="2" charset="2"/>
              <a:buChar char="ü"/>
              <a:defRPr/>
            </a:pPr>
            <a:r>
              <a:rPr lang="tr-TR" sz="2400" dirty="0" err="1"/>
              <a:t>Peryot</a:t>
            </a:r>
            <a:r>
              <a:rPr lang="tr-TR" sz="2400" dirty="0"/>
              <a:t>, genellikle saniye cinsinden ifade edilir. </a:t>
            </a:r>
          </a:p>
          <a:p>
            <a:pPr fontAlgn="auto">
              <a:spcAft>
                <a:spcPts val="0"/>
              </a:spcAft>
              <a:buFont typeface="Wingdings" pitchFamily="2" charset="2"/>
              <a:buChar char="ü"/>
              <a:defRPr/>
            </a:pPr>
            <a:r>
              <a:rPr lang="tr-TR" sz="2400" dirty="0"/>
              <a:t>Bir </a:t>
            </a:r>
            <a:r>
              <a:rPr lang="tr-TR" sz="2400" dirty="0" err="1"/>
              <a:t>peryotluk</a:t>
            </a:r>
            <a:r>
              <a:rPr lang="tr-TR" sz="2400" dirty="0"/>
              <a:t> süre içinde kalan dalga kısmına ise </a:t>
            </a:r>
            <a:r>
              <a:rPr lang="tr-TR" sz="2400" dirty="0">
                <a:solidFill>
                  <a:srgbClr val="FF0000"/>
                </a:solidFill>
              </a:rPr>
              <a:t>dalganın devri </a:t>
            </a:r>
            <a:r>
              <a:rPr lang="tr-TR" sz="2400" dirty="0"/>
              <a:t>denir.  </a:t>
            </a:r>
          </a:p>
        </p:txBody>
      </p:sp>
      <p:pic>
        <p:nvPicPr>
          <p:cNvPr id="7" name="İçerik Yer Tutucusu 6"/>
          <p:cNvPicPr>
            <a:picLocks noGrp="1" noChangeAspect="1"/>
          </p:cNvPicPr>
          <p:nvPr>
            <p:ph sz="half" idx="1"/>
          </p:nvPr>
        </p:nvPicPr>
        <p:blipFill>
          <a:blip r:embed="rId2"/>
          <a:stretch>
            <a:fillRect/>
          </a:stretch>
        </p:blipFill>
        <p:spPr>
          <a:xfrm>
            <a:off x="693268" y="1417638"/>
            <a:ext cx="5059201" cy="1890900"/>
          </a:xfrm>
          <a:prstGeom prst="rect">
            <a:avLst/>
          </a:prstGeom>
        </p:spPr>
      </p:pic>
      <p:sp>
        <p:nvSpPr>
          <p:cNvPr id="3" name="Dikdörtgen 2"/>
          <p:cNvSpPr/>
          <p:nvPr/>
        </p:nvSpPr>
        <p:spPr>
          <a:xfrm>
            <a:off x="1684758" y="3678516"/>
            <a:ext cx="2140330" cy="369332"/>
          </a:xfrm>
          <a:prstGeom prst="rect">
            <a:avLst/>
          </a:prstGeom>
        </p:spPr>
        <p:txBody>
          <a:bodyPr wrap="none">
            <a:spAutoFit/>
          </a:bodyPr>
          <a:lstStyle/>
          <a:p>
            <a:r>
              <a:rPr lang="tr-TR" dirty="0">
                <a:latin typeface="Times New Roman" panose="02020603050405020304" pitchFamily="18" charset="0"/>
                <a:cs typeface="Times New Roman" panose="02020603050405020304" pitchFamily="18" charset="0"/>
              </a:rPr>
              <a:t>Bir devirin suresi (T)</a:t>
            </a:r>
          </a:p>
        </p:txBody>
      </p:sp>
      <p:pic>
        <p:nvPicPr>
          <p:cNvPr id="9" name="Resim 8"/>
          <p:cNvPicPr>
            <a:picLocks noChangeAspect="1"/>
          </p:cNvPicPr>
          <p:nvPr/>
        </p:nvPicPr>
        <p:blipFill>
          <a:blip r:embed="rId3"/>
          <a:stretch>
            <a:fillRect/>
          </a:stretch>
        </p:blipFill>
        <p:spPr>
          <a:xfrm>
            <a:off x="1684758" y="4334608"/>
            <a:ext cx="2858092" cy="1621144"/>
          </a:xfrm>
          <a:prstGeom prst="rect">
            <a:avLst/>
          </a:prstGeom>
        </p:spPr>
      </p:pic>
    </p:spTree>
    <p:extLst>
      <p:ext uri="{BB962C8B-B14F-4D97-AF65-F5344CB8AC3E}">
        <p14:creationId xmlns:p14="http://schemas.microsoft.com/office/powerpoint/2010/main" val="21217970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Başlık"/>
          <p:cNvSpPr>
            <a:spLocks noGrp="1"/>
          </p:cNvSpPr>
          <p:nvPr>
            <p:ph type="title"/>
          </p:nvPr>
        </p:nvSpPr>
        <p:spPr>
          <a:solidFill>
            <a:schemeClr val="bg1"/>
          </a:solidFill>
        </p:spPr>
        <p:txBody>
          <a:bodyPr/>
          <a:lstStyle/>
          <a:p>
            <a:pPr eaLnBrk="1" hangingPunct="1"/>
            <a:r>
              <a:rPr lang="tr-TR" altLang="tr-TR" sz="2800" b="1" dirty="0"/>
              <a:t>SESİN AKUSTİK ÖZELLİKLERİ</a:t>
            </a:r>
          </a:p>
        </p:txBody>
      </p:sp>
      <p:sp>
        <p:nvSpPr>
          <p:cNvPr id="34819" name="3 İçerik Yer Tutucusu"/>
          <p:cNvSpPr>
            <a:spLocks noGrp="1"/>
          </p:cNvSpPr>
          <p:nvPr>
            <p:ph sz="half" idx="2"/>
          </p:nvPr>
        </p:nvSpPr>
        <p:spPr/>
        <p:txBody>
          <a:bodyPr/>
          <a:lstStyle/>
          <a:p>
            <a:pPr eaLnBrk="1" hangingPunct="1"/>
            <a:r>
              <a:rPr lang="tr-TR" altLang="tr-TR" sz="2400" dirty="0"/>
              <a:t>Ses dalgasının frekansı ile </a:t>
            </a:r>
            <a:r>
              <a:rPr lang="tr-TR" altLang="tr-TR" sz="2400" dirty="0" err="1"/>
              <a:t>peryodu</a:t>
            </a:r>
            <a:r>
              <a:rPr lang="tr-TR" altLang="tr-TR" sz="2400" dirty="0"/>
              <a:t> arasında; </a:t>
            </a:r>
            <a:r>
              <a:rPr lang="tr-TR" altLang="tr-TR" sz="2400" dirty="0">
                <a:solidFill>
                  <a:srgbClr val="FF0000"/>
                </a:solidFill>
              </a:rPr>
              <a:t>f=1/T</a:t>
            </a:r>
            <a:r>
              <a:rPr lang="tr-TR" altLang="tr-TR" sz="2400" dirty="0"/>
              <a:t> şeklinde bir ilişki vardır.</a:t>
            </a:r>
          </a:p>
          <a:p>
            <a:pPr eaLnBrk="1" hangingPunct="1"/>
            <a:r>
              <a:rPr lang="tr-TR" altLang="tr-TR" sz="2400" dirty="0">
                <a:solidFill>
                  <a:srgbClr val="0070C0"/>
                </a:solidFill>
              </a:rPr>
              <a:t>Buradan alçak frekans seslerin </a:t>
            </a:r>
            <a:r>
              <a:rPr lang="tr-TR" altLang="tr-TR" sz="2400" dirty="0" err="1">
                <a:solidFill>
                  <a:srgbClr val="0070C0"/>
                </a:solidFill>
              </a:rPr>
              <a:t>peryotlarının</a:t>
            </a:r>
            <a:r>
              <a:rPr lang="tr-TR" altLang="tr-TR" sz="2400" dirty="0">
                <a:solidFill>
                  <a:srgbClr val="0070C0"/>
                </a:solidFill>
              </a:rPr>
              <a:t> uzun, yüksek frekans seslerin </a:t>
            </a:r>
            <a:r>
              <a:rPr lang="tr-TR" altLang="tr-TR" sz="2400" dirty="0" err="1">
                <a:solidFill>
                  <a:srgbClr val="0070C0"/>
                </a:solidFill>
              </a:rPr>
              <a:t>peryotlarının</a:t>
            </a:r>
            <a:r>
              <a:rPr lang="tr-TR" altLang="tr-TR" sz="2400" dirty="0">
                <a:solidFill>
                  <a:srgbClr val="0070C0"/>
                </a:solidFill>
              </a:rPr>
              <a:t> ise kısa olduğu anlaşılmaktadır.</a:t>
            </a:r>
          </a:p>
        </p:txBody>
      </p:sp>
      <p:pic>
        <p:nvPicPr>
          <p:cNvPr id="34820" name="Picture 2" descr="C:\Documents and Settings\burak\Belgelerim\Resimlerim\u11l2a2.gif"/>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095500" y="1643064"/>
            <a:ext cx="3786188" cy="2714625"/>
          </a:xfrm>
        </p:spPr>
      </p:pic>
    </p:spTree>
    <p:extLst>
      <p:ext uri="{BB962C8B-B14F-4D97-AF65-F5344CB8AC3E}">
        <p14:creationId xmlns:p14="http://schemas.microsoft.com/office/powerpoint/2010/main" val="31474880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 Dalga boyu(</a:t>
            </a:r>
            <a:r>
              <a:rPr lang="el-GR" dirty="0"/>
              <a:t>λ): </a:t>
            </a:r>
            <a:endParaRPr lang="tr-TR" dirty="0"/>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Art arda meydana gelen iki dalganın aynı fazlı noktaları arasındaki mesafedir.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Birimi (m)</a:t>
            </a:r>
          </a:p>
          <a:p>
            <a:r>
              <a:rPr lang="tr-TR" sz="2000" dirty="0" smtClean="0">
                <a:latin typeface="Times New Roman" panose="02020603050405020304" pitchFamily="18" charset="0"/>
                <a:cs typeface="Times New Roman" panose="02020603050405020304" pitchFamily="18" charset="0"/>
              </a:rPr>
              <a:t>Dalga </a:t>
            </a:r>
            <a:r>
              <a:rPr lang="tr-TR" sz="2000" dirty="0">
                <a:latin typeface="Times New Roman" panose="02020603050405020304" pitchFamily="18" charset="0"/>
                <a:cs typeface="Times New Roman" panose="02020603050405020304" pitchFamily="18" charset="0"/>
              </a:rPr>
              <a:t>boyu ile frekans ters orantılıdır. Dalga boyu büyük olan ses dalgalarının frekansı küçüktür.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Dalga </a:t>
            </a:r>
            <a:r>
              <a:rPr lang="tr-TR" sz="2000" dirty="0">
                <a:latin typeface="Times New Roman" panose="02020603050405020304" pitchFamily="18" charset="0"/>
                <a:cs typeface="Times New Roman" panose="02020603050405020304" pitchFamily="18" charset="0"/>
              </a:rPr>
              <a:t>boyu küçük olan ses dalgalarının frekansı büyüktür</a:t>
            </a:r>
            <a:r>
              <a:rPr lang="tr-TR" sz="2000" dirty="0" smtClean="0">
                <a:latin typeface="Times New Roman" panose="02020603050405020304" pitchFamily="18" charset="0"/>
                <a:cs typeface="Times New Roman" panose="02020603050405020304" pitchFamily="18" charset="0"/>
              </a:rPr>
              <a:t>.</a:t>
            </a:r>
          </a:p>
          <a:p>
            <a:r>
              <a:rPr lang="tr-TR" altLang="tr-TR" sz="2000" dirty="0">
                <a:sym typeface="Symbol" panose="05050102010706020507" pitchFamily="18" charset="2"/>
              </a:rPr>
              <a:t>Dalga boyu, uzunluk birimleriyle (metre, milimetre…) gösterilir. </a:t>
            </a:r>
          </a:p>
          <a:p>
            <a:endParaRPr lang="tr-TR" sz="2000" dirty="0" smtClean="0">
              <a:latin typeface="Times New Roman" panose="02020603050405020304" pitchFamily="18" charset="0"/>
              <a:cs typeface="Times New Roman" panose="02020603050405020304" pitchFamily="18" charset="0"/>
            </a:endParaRPr>
          </a:p>
          <a:p>
            <a:pPr marL="0" indent="0">
              <a:buNone/>
            </a:pPr>
            <a:r>
              <a:rPr lang="tr-TR" sz="2000" b="1" i="1" dirty="0">
                <a:solidFill>
                  <a:srgbClr val="000000"/>
                </a:solidFill>
                <a:latin typeface="Times New Roman" panose="02020603050405020304" pitchFamily="18" charset="0"/>
                <a:cs typeface="Times New Roman" panose="02020603050405020304" pitchFamily="18" charset="0"/>
              </a:rPr>
              <a:t>Dalga boyu (</a:t>
            </a:r>
            <a:r>
              <a:rPr lang="el-GR" sz="2000" dirty="0">
                <a:solidFill>
                  <a:srgbClr val="000000"/>
                </a:solidFill>
                <a:latin typeface="Times New Roman" panose="02020603050405020304" pitchFamily="18" charset="0"/>
                <a:cs typeface="Times New Roman" panose="02020603050405020304" pitchFamily="18" charset="0"/>
              </a:rPr>
              <a:t>λ</a:t>
            </a:r>
            <a:r>
              <a:rPr lang="el-GR" sz="2000" b="1" i="1" dirty="0">
                <a:solidFill>
                  <a:srgbClr val="000000"/>
                </a:solidFill>
                <a:latin typeface="Times New Roman" panose="02020603050405020304" pitchFamily="18" charset="0"/>
                <a:cs typeface="Times New Roman" panose="02020603050405020304" pitchFamily="18" charset="0"/>
              </a:rPr>
              <a:t>): </a:t>
            </a:r>
            <a:r>
              <a:rPr lang="tr-TR" sz="2000" dirty="0">
                <a:solidFill>
                  <a:srgbClr val="000000"/>
                </a:solidFill>
                <a:latin typeface="Times New Roman" panose="02020603050405020304" pitchFamily="18" charset="0"/>
                <a:cs typeface="Times New Roman" panose="02020603050405020304" pitchFamily="18" charset="0"/>
              </a:rPr>
              <a:t>bir devirin uzaydaki uzunluğu; </a:t>
            </a:r>
            <a:r>
              <a:rPr lang="el-GR" sz="2000" dirty="0">
                <a:solidFill>
                  <a:srgbClr val="000000"/>
                </a:solidFill>
                <a:latin typeface="Times New Roman" panose="02020603050405020304" pitchFamily="18" charset="0"/>
                <a:cs typeface="Times New Roman" panose="02020603050405020304" pitchFamily="18" charset="0"/>
              </a:rPr>
              <a:t>λ </a:t>
            </a:r>
            <a:r>
              <a:rPr lang="tr-TR" sz="2000" dirty="0">
                <a:solidFill>
                  <a:srgbClr val="000000"/>
                </a:solidFill>
                <a:latin typeface="Times New Roman" panose="02020603050405020304" pitchFamily="18" charset="0"/>
                <a:cs typeface="Times New Roman" panose="02020603050405020304" pitchFamily="18" charset="0"/>
              </a:rPr>
              <a:t>(m</a:t>
            </a:r>
            <a:r>
              <a:rPr lang="tr-TR" sz="2000" dirty="0" smtClean="0">
                <a:solidFill>
                  <a:srgbClr val="000000"/>
                </a:solidFill>
                <a:latin typeface="Times New Roman" panose="02020603050405020304" pitchFamily="18" charset="0"/>
                <a:cs typeface="Times New Roman" panose="02020603050405020304" pitchFamily="18" charset="0"/>
              </a:rPr>
              <a:t>) </a:t>
            </a:r>
            <a:r>
              <a:rPr lang="el-GR" sz="2000" dirty="0" smtClean="0">
                <a:solidFill>
                  <a:srgbClr val="000000"/>
                </a:solidFill>
                <a:latin typeface="Times New Roman" panose="02020603050405020304" pitchFamily="18" charset="0"/>
                <a:cs typeface="Times New Roman" panose="02020603050405020304" pitchFamily="18" charset="0"/>
              </a:rPr>
              <a:t>= </a:t>
            </a:r>
            <a:r>
              <a:rPr lang="tr-TR" sz="2000" dirty="0">
                <a:solidFill>
                  <a:srgbClr val="000000"/>
                </a:solidFill>
                <a:latin typeface="Times New Roman" panose="02020603050405020304" pitchFamily="18" charset="0"/>
                <a:cs typeface="Times New Roman" panose="02020603050405020304" pitchFamily="18" charset="0"/>
              </a:rPr>
              <a:t>hız / </a:t>
            </a:r>
            <a:r>
              <a:rPr lang="tr-TR" sz="2000" dirty="0" smtClean="0">
                <a:solidFill>
                  <a:srgbClr val="000000"/>
                </a:solidFill>
                <a:latin typeface="Times New Roman" panose="02020603050405020304" pitchFamily="18" charset="0"/>
                <a:cs typeface="Times New Roman" panose="02020603050405020304" pitchFamily="18" charset="0"/>
              </a:rPr>
              <a:t>frekans</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4322771"/>
            <a:ext cx="4958861" cy="2209914"/>
          </a:xfrm>
          <a:prstGeom prst="rect">
            <a:avLst/>
          </a:prstGeom>
        </p:spPr>
      </p:pic>
    </p:spTree>
    <p:extLst>
      <p:ext uri="{BB962C8B-B14F-4D97-AF65-F5344CB8AC3E}">
        <p14:creationId xmlns:p14="http://schemas.microsoft.com/office/powerpoint/2010/main" val="38541803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Başlık"/>
          <p:cNvSpPr>
            <a:spLocks noGrp="1"/>
          </p:cNvSpPr>
          <p:nvPr>
            <p:ph type="title"/>
          </p:nvPr>
        </p:nvSpPr>
        <p:spPr>
          <a:solidFill>
            <a:schemeClr val="bg1"/>
          </a:solidFill>
        </p:spPr>
        <p:txBody>
          <a:bodyPr/>
          <a:lstStyle/>
          <a:p>
            <a:pPr eaLnBrk="1" hangingPunct="1"/>
            <a:r>
              <a:rPr lang="tr-TR" altLang="tr-TR" sz="2800" b="1" dirty="0"/>
              <a:t>SESİN AKUSTİK ÖZELLİKLERİ</a:t>
            </a:r>
          </a:p>
        </p:txBody>
      </p:sp>
      <p:sp>
        <p:nvSpPr>
          <p:cNvPr id="4" name="3 İçerik Yer Tutucusu"/>
          <p:cNvSpPr>
            <a:spLocks noGrp="1"/>
          </p:cNvSpPr>
          <p:nvPr>
            <p:ph sz="half" idx="2"/>
          </p:nvPr>
        </p:nvSpPr>
        <p:spPr/>
        <p:txBody>
          <a:bodyPr rtlCol="0">
            <a:normAutofit/>
          </a:bodyPr>
          <a:lstStyle/>
          <a:p>
            <a:pPr fontAlgn="auto">
              <a:spcAft>
                <a:spcPts val="0"/>
              </a:spcAft>
              <a:buFont typeface="Wingdings" pitchFamily="2" charset="2"/>
              <a:buChar char="ü"/>
              <a:defRPr/>
            </a:pPr>
            <a:r>
              <a:rPr lang="tr-TR" sz="2000" dirty="0" smtClean="0">
                <a:latin typeface="Times New Roman" panose="02020603050405020304" pitchFamily="18" charset="0"/>
                <a:cs typeface="Times New Roman" panose="02020603050405020304" pitchFamily="18" charset="0"/>
                <a:sym typeface="Symbol"/>
              </a:rPr>
              <a:t>Bu tür bir ilişki ses dalgaları gibi yayılma hızları frekanstan bağımsız olan ya da frekans ile değişmeyen tüm dalga oluşumları için geçerlidir. </a:t>
            </a:r>
          </a:p>
          <a:p>
            <a:pPr fontAlgn="auto">
              <a:spcAft>
                <a:spcPts val="0"/>
              </a:spcAft>
              <a:buFont typeface="Wingdings" pitchFamily="2" charset="2"/>
              <a:buChar char="ü"/>
              <a:defRPr/>
            </a:pPr>
            <a:r>
              <a:rPr lang="tr-TR" sz="2000" dirty="0" smtClean="0">
                <a:latin typeface="Times New Roman" panose="02020603050405020304" pitchFamily="18" charset="0"/>
                <a:cs typeface="Times New Roman" panose="02020603050405020304" pitchFamily="18" charset="0"/>
                <a:sym typeface="Symbol"/>
              </a:rPr>
              <a:t>Bu ilişkiden alçak frekans seslerin dalga boylarının uzun, yüksek frekanslı seslerin dalga boylarının ise kısa olduğu anlaşılır.</a:t>
            </a:r>
          </a:p>
          <a:p>
            <a:pPr fontAlgn="auto">
              <a:spcAft>
                <a:spcPts val="0"/>
              </a:spcAft>
              <a:buFont typeface="Wingdings" pitchFamily="2" charset="2"/>
              <a:buChar char="ü"/>
              <a:defRPr/>
            </a:pPr>
            <a:r>
              <a:rPr lang="tr-TR" sz="2000" dirty="0" smtClean="0">
                <a:latin typeface="Times New Roman" panose="02020603050405020304" pitchFamily="18" charset="0"/>
                <a:cs typeface="Times New Roman" panose="02020603050405020304" pitchFamily="18" charset="0"/>
                <a:sym typeface="Symbol"/>
              </a:rPr>
              <a:t>İşitme aralığının alt sınırı olarak kabul edilen 20 Hz frekansındaki bir ses dalgasının dalga boyu 17 m, üst sınırı olan 20000 Hz frekansındaki bir ses dalgasının dalga boyu ise 17 </a:t>
            </a:r>
            <a:r>
              <a:rPr lang="tr-TR" sz="2000" dirty="0" err="1" smtClean="0">
                <a:latin typeface="Times New Roman" panose="02020603050405020304" pitchFamily="18" charset="0"/>
                <a:cs typeface="Times New Roman" panose="02020603050405020304" pitchFamily="18" charset="0"/>
                <a:sym typeface="Symbol"/>
              </a:rPr>
              <a:t>mm’dir</a:t>
            </a:r>
            <a:r>
              <a:rPr lang="tr-TR" sz="2000" dirty="0" smtClean="0">
                <a:latin typeface="Times New Roman" panose="02020603050405020304" pitchFamily="18" charset="0"/>
                <a:cs typeface="Times New Roman" panose="02020603050405020304" pitchFamily="18" charset="0"/>
                <a:sym typeface="Symbol"/>
              </a:rPr>
              <a:t>.</a:t>
            </a:r>
            <a:endParaRPr lang="tr-TR" sz="2000" dirty="0" smtClean="0">
              <a:latin typeface="Times New Roman" panose="02020603050405020304" pitchFamily="18" charset="0"/>
              <a:cs typeface="Times New Roman" panose="02020603050405020304" pitchFamily="18" charset="0"/>
            </a:endParaRPr>
          </a:p>
          <a:p>
            <a:pPr fontAlgn="auto">
              <a:spcAft>
                <a:spcPts val="0"/>
              </a:spcAft>
              <a:defRPr/>
            </a:pPr>
            <a:endParaRPr lang="tr-TR" dirty="0"/>
          </a:p>
        </p:txBody>
      </p:sp>
      <p:pic>
        <p:nvPicPr>
          <p:cNvPr id="36868" name="Picture 2" descr="C:\Documents and Settings\burak\Belgelerim\Resimlerim\11.gif"/>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52625" y="1571625"/>
            <a:ext cx="4038600" cy="2305050"/>
          </a:xfrm>
        </p:spPr>
      </p:pic>
    </p:spTree>
    <p:extLst>
      <p:ext uri="{BB962C8B-B14F-4D97-AF65-F5344CB8AC3E}">
        <p14:creationId xmlns:p14="http://schemas.microsoft.com/office/powerpoint/2010/main" val="41635563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Ses hızı: </a:t>
            </a:r>
          </a:p>
        </p:txBody>
      </p:sp>
      <p:sp>
        <p:nvSpPr>
          <p:cNvPr id="3" name="İçerik Yer Tutucusu 2"/>
          <p:cNvSpPr>
            <a:spLocks noGrp="1"/>
          </p:cNvSpPr>
          <p:nvPr>
            <p:ph idx="1"/>
          </p:nvPr>
        </p:nvSpPr>
        <p:spPr/>
        <p:txBody>
          <a:bodyPr>
            <a:normAutofit/>
          </a:bodyPr>
          <a:lstStyle/>
          <a:p>
            <a:r>
              <a:rPr lang="tr-TR" sz="2400" dirty="0">
                <a:latin typeface="Times New Roman" panose="02020603050405020304" pitchFamily="18" charset="0"/>
                <a:cs typeface="Times New Roman" panose="02020603050405020304" pitchFamily="18" charset="0"/>
              </a:rPr>
              <a:t>Ses dalgalarının hızı yayıldığı ortamın özelliklerine bağlıdır. </a:t>
            </a:r>
            <a:endParaRPr lang="tr-TR" sz="2400" dirty="0" smtClean="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Havada;	</a:t>
            </a:r>
            <a:r>
              <a:rPr lang="pt-BR" sz="2400" dirty="0" smtClean="0">
                <a:latin typeface="Times New Roman" panose="02020603050405020304" pitchFamily="18" charset="0"/>
                <a:cs typeface="Times New Roman" panose="02020603050405020304" pitchFamily="18" charset="0"/>
              </a:rPr>
              <a:t>3</a:t>
            </a:r>
            <a:r>
              <a:rPr lang="tr-TR" sz="2400" dirty="0" smtClean="0">
                <a:latin typeface="Times New Roman" panose="02020603050405020304" pitchFamily="18" charset="0"/>
                <a:cs typeface="Times New Roman" panose="02020603050405020304" pitchFamily="18" charset="0"/>
              </a:rPr>
              <a:t>40</a:t>
            </a:r>
            <a:r>
              <a:rPr lang="pt-BR" sz="2400" dirty="0">
                <a:latin typeface="Times New Roman" panose="02020603050405020304" pitchFamily="18" charset="0"/>
                <a:cs typeface="Times New Roman" panose="02020603050405020304" pitchFamily="18" charset="0"/>
              </a:rPr>
              <a:t>	m/s </a:t>
            </a:r>
            <a:endParaRPr lang="tr-TR" sz="2400" dirty="0" smtClean="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r>
              <a:rPr lang="pt-BR" sz="2400" dirty="0" smtClean="0">
                <a:latin typeface="Times New Roman" panose="02020603050405020304" pitchFamily="18" charset="0"/>
                <a:cs typeface="Times New Roman" panose="02020603050405020304" pitchFamily="18" charset="0"/>
              </a:rPr>
              <a:t>Suda</a:t>
            </a:r>
            <a:r>
              <a:rPr lang="pt-BR" sz="2400" dirty="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            </a:t>
            </a:r>
            <a:r>
              <a:rPr lang="pt-BR" sz="2400" dirty="0" smtClean="0">
                <a:latin typeface="Times New Roman" panose="02020603050405020304" pitchFamily="18" charset="0"/>
                <a:cs typeface="Times New Roman" panose="02020603050405020304" pitchFamily="18" charset="0"/>
              </a:rPr>
              <a:t>1,433</a:t>
            </a:r>
            <a:r>
              <a:rPr lang="pt-BR" sz="2400" dirty="0">
                <a:latin typeface="Times New Roman" panose="02020603050405020304" pitchFamily="18" charset="0"/>
                <a:cs typeface="Times New Roman" panose="02020603050405020304" pitchFamily="18" charset="0"/>
              </a:rPr>
              <a:t>	m/s </a:t>
            </a:r>
            <a:endParaRPr lang="tr-TR" sz="2400" dirty="0" smtClean="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Çelikte;	4,704	m/s</a:t>
            </a:r>
            <a:endParaRPr lang="tr-TR" sz="2400" dirty="0">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8133" y="3781520"/>
            <a:ext cx="6388761" cy="2530380"/>
          </a:xfrm>
          <a:prstGeom prst="rect">
            <a:avLst/>
          </a:prstGeom>
        </p:spPr>
      </p:pic>
    </p:spTree>
    <p:extLst>
      <p:ext uri="{BB962C8B-B14F-4D97-AF65-F5344CB8AC3E}">
        <p14:creationId xmlns:p14="http://schemas.microsoft.com/office/powerpoint/2010/main" val="35075733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Hesaplayalım..</a:t>
            </a:r>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Dalganın periyodu 20 </a:t>
            </a:r>
            <a:r>
              <a:rPr lang="tr-TR" sz="2000" dirty="0" err="1">
                <a:latin typeface="Times New Roman" panose="02020603050405020304" pitchFamily="18" charset="0"/>
                <a:cs typeface="Times New Roman" panose="02020603050405020304" pitchFamily="18" charset="0"/>
              </a:rPr>
              <a:t>ms</a:t>
            </a:r>
            <a:r>
              <a:rPr lang="tr-TR" sz="2000" dirty="0">
                <a:latin typeface="Times New Roman" panose="02020603050405020304" pitchFamily="18" charset="0"/>
                <a:cs typeface="Times New Roman" panose="02020603050405020304" pitchFamily="18" charset="0"/>
              </a:rPr>
              <a:t> ise Frekansı nedir</a:t>
            </a:r>
            <a:r>
              <a:rPr lang="tr-TR" sz="2000" dirty="0" smtClean="0">
                <a:latin typeface="Times New Roman" panose="02020603050405020304" pitchFamily="18" charset="0"/>
                <a:cs typeface="Times New Roman" panose="02020603050405020304" pitchFamily="18" charset="0"/>
              </a:rPr>
              <a:t>?</a:t>
            </a:r>
          </a:p>
          <a:p>
            <a:pPr marL="0" indent="0">
              <a:buNone/>
            </a:pPr>
            <a:r>
              <a:rPr lang="tr-TR" sz="2000" dirty="0">
                <a:latin typeface="Times New Roman" panose="02020603050405020304" pitchFamily="18" charset="0"/>
                <a:cs typeface="Times New Roman" panose="02020603050405020304" pitchFamily="18" charset="0"/>
              </a:rPr>
              <a:t>F= 1 / T (</a:t>
            </a:r>
            <a:r>
              <a:rPr lang="tr-TR" sz="2000" dirty="0" err="1" smtClean="0">
                <a:latin typeface="Times New Roman" panose="02020603050405020304" pitchFamily="18" charset="0"/>
                <a:cs typeface="Times New Roman" panose="02020603050405020304" pitchFamily="18" charset="0"/>
              </a:rPr>
              <a:t>peryot</a:t>
            </a:r>
            <a:r>
              <a:rPr lang="tr-TR" sz="2000" dirty="0">
                <a:latin typeface="Times New Roman" panose="02020603050405020304" pitchFamily="18" charset="0"/>
                <a:cs typeface="Times New Roman" panose="02020603050405020304" pitchFamily="18" charset="0"/>
              </a:rPr>
              <a:t>) </a:t>
            </a:r>
            <a:endParaRPr lang="tr-TR" sz="2000" dirty="0" smtClean="0">
              <a:latin typeface="Times New Roman" panose="02020603050405020304" pitchFamily="18" charset="0"/>
              <a:cs typeface="Times New Roman" panose="02020603050405020304" pitchFamily="18" charset="0"/>
            </a:endParaRPr>
          </a:p>
          <a:p>
            <a:pPr marL="0" indent="0">
              <a:buNone/>
            </a:pPr>
            <a:r>
              <a:rPr lang="tr-TR" sz="2000" dirty="0">
                <a:latin typeface="Times New Roman" panose="02020603050405020304" pitchFamily="18" charset="0"/>
                <a:cs typeface="Times New Roman" panose="02020603050405020304" pitchFamily="18" charset="0"/>
              </a:rPr>
              <a:t>1 </a:t>
            </a:r>
            <a:r>
              <a:rPr lang="tr-TR" sz="2000" dirty="0" err="1">
                <a:latin typeface="Times New Roman" panose="02020603050405020304" pitchFamily="18" charset="0"/>
                <a:cs typeface="Times New Roman" panose="02020603050405020304" pitchFamily="18" charset="0"/>
              </a:rPr>
              <a:t>sn</a:t>
            </a:r>
            <a:r>
              <a:rPr lang="tr-TR" sz="2000" dirty="0">
                <a:latin typeface="Times New Roman" panose="02020603050405020304" pitchFamily="18" charset="0"/>
                <a:cs typeface="Times New Roman" panose="02020603050405020304" pitchFamily="18" charset="0"/>
              </a:rPr>
              <a:t> = 1000 </a:t>
            </a:r>
            <a:r>
              <a:rPr lang="tr-TR" sz="2000" dirty="0" err="1">
                <a:latin typeface="Times New Roman" panose="02020603050405020304" pitchFamily="18" charset="0"/>
                <a:cs typeface="Times New Roman" panose="02020603050405020304" pitchFamily="18" charset="0"/>
              </a:rPr>
              <a:t>ms</a:t>
            </a:r>
            <a:r>
              <a:rPr lang="tr-TR" sz="2000" dirty="0">
                <a:latin typeface="Times New Roman" panose="02020603050405020304" pitchFamily="18" charset="0"/>
                <a:cs typeface="Times New Roman" panose="02020603050405020304" pitchFamily="18" charset="0"/>
              </a:rPr>
              <a:t> 1000/ 20 =50 </a:t>
            </a:r>
            <a:r>
              <a:rPr lang="tr-TR" sz="2000" dirty="0" smtClean="0">
                <a:latin typeface="Times New Roman" panose="02020603050405020304" pitchFamily="18" charset="0"/>
                <a:cs typeface="Times New Roman" panose="02020603050405020304" pitchFamily="18" charset="0"/>
              </a:rPr>
              <a:t>Hz</a:t>
            </a:r>
          </a:p>
          <a:p>
            <a:pPr marL="0" indent="0">
              <a:buNone/>
            </a:pPr>
            <a:endParaRPr lang="tr-TR" sz="2000" dirty="0">
              <a:latin typeface="Times New Roman" panose="02020603050405020304" pitchFamily="18" charset="0"/>
              <a:cs typeface="Times New Roman" panose="02020603050405020304" pitchFamily="18" charset="0"/>
            </a:endParaRPr>
          </a:p>
          <a:p>
            <a:pPr marL="0" indent="0">
              <a:buNone/>
            </a:pP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Dalganın </a:t>
            </a:r>
            <a:r>
              <a:rPr lang="tr-TR" sz="2000" dirty="0">
                <a:latin typeface="Times New Roman" panose="02020603050405020304" pitchFamily="18" charset="0"/>
                <a:cs typeface="Times New Roman" panose="02020603050405020304" pitchFamily="18" charset="0"/>
              </a:rPr>
              <a:t>frekansı 100 Hz ise, dalga boyu nedir</a:t>
            </a:r>
            <a:r>
              <a:rPr lang="tr-TR" sz="2000" dirty="0" smtClean="0">
                <a:latin typeface="Times New Roman" panose="02020603050405020304" pitchFamily="18" charset="0"/>
                <a:cs typeface="Times New Roman" panose="02020603050405020304" pitchFamily="18" charset="0"/>
              </a:rPr>
              <a:t>?</a:t>
            </a:r>
          </a:p>
          <a:p>
            <a:pPr marL="0" indent="0">
              <a:buNone/>
            </a:pPr>
            <a:r>
              <a:rPr lang="tr-TR" sz="2000" dirty="0">
                <a:latin typeface="Times New Roman" panose="02020603050405020304" pitchFamily="18" charset="0"/>
                <a:cs typeface="Times New Roman" panose="02020603050405020304" pitchFamily="18" charset="0"/>
              </a:rPr>
              <a:t>Dalga boyu = Hız / Frekans </a:t>
            </a:r>
            <a:r>
              <a:rPr lang="tr-TR" sz="2000" dirty="0" smtClean="0">
                <a:latin typeface="Times New Roman" panose="02020603050405020304" pitchFamily="18" charset="0"/>
                <a:cs typeface="Times New Roman" panose="02020603050405020304" pitchFamily="18" charset="0"/>
              </a:rPr>
              <a:t>      </a:t>
            </a:r>
            <a:r>
              <a:rPr lang="sv-SE" sz="2000" b="1" i="1" dirty="0" smtClean="0">
                <a:latin typeface="Times New Roman" panose="02020603050405020304" pitchFamily="18" charset="0"/>
                <a:cs typeface="Times New Roman" panose="02020603050405020304" pitchFamily="18" charset="0"/>
              </a:rPr>
              <a:t>Hız</a:t>
            </a:r>
            <a:r>
              <a:rPr lang="sv-SE" sz="2000" b="1" i="1" dirty="0">
                <a:latin typeface="Times New Roman" panose="02020603050405020304" pitchFamily="18" charset="0"/>
                <a:cs typeface="Times New Roman" panose="02020603050405020304" pitchFamily="18" charset="0"/>
              </a:rPr>
              <a:t>= 340 m/sn </a:t>
            </a:r>
            <a:endParaRPr lang="tr-TR" sz="2000" b="1" i="1" dirty="0" smtClean="0">
              <a:latin typeface="Times New Roman" panose="02020603050405020304" pitchFamily="18" charset="0"/>
              <a:cs typeface="Times New Roman" panose="02020603050405020304" pitchFamily="18" charset="0"/>
            </a:endParaRPr>
          </a:p>
          <a:p>
            <a:pPr marL="0" indent="0">
              <a:buNone/>
            </a:pP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a:t>
            </a:r>
            <a:r>
              <a:rPr lang="sv-SE" sz="2000" dirty="0" smtClean="0">
                <a:latin typeface="Times New Roman" panose="02020603050405020304" pitchFamily="18" charset="0"/>
                <a:cs typeface="Times New Roman" panose="02020603050405020304" pitchFamily="18" charset="0"/>
              </a:rPr>
              <a:t>340/100</a:t>
            </a:r>
            <a:r>
              <a:rPr lang="sv-SE" sz="2000" dirty="0">
                <a:latin typeface="Times New Roman" panose="02020603050405020304" pitchFamily="18" charset="0"/>
                <a:cs typeface="Times New Roman" panose="02020603050405020304" pitchFamily="18" charset="0"/>
              </a:rPr>
              <a:t>= </a:t>
            </a:r>
            <a:r>
              <a:rPr lang="sv-SE" sz="2000" dirty="0" smtClean="0">
                <a:latin typeface="Times New Roman" panose="02020603050405020304" pitchFamily="18" charset="0"/>
                <a:cs typeface="Times New Roman" panose="02020603050405020304" pitchFamily="18" charset="0"/>
              </a:rPr>
              <a:t>3.4 </a:t>
            </a:r>
            <a:r>
              <a:rPr lang="sv-SE" sz="2000" dirty="0">
                <a:latin typeface="Times New Roman" panose="02020603050405020304" pitchFamily="18" charset="0"/>
                <a:cs typeface="Times New Roman" panose="02020603050405020304" pitchFamily="18" charset="0"/>
              </a:rPr>
              <a:t>m </a:t>
            </a:r>
            <a:endParaRPr lang="tr-TR" sz="2000" dirty="0" smtClean="0">
              <a:latin typeface="Times New Roman" panose="02020603050405020304" pitchFamily="18" charset="0"/>
              <a:cs typeface="Times New Roman" panose="02020603050405020304" pitchFamily="18" charset="0"/>
            </a:endParaRPr>
          </a:p>
          <a:p>
            <a:pPr marL="0" indent="0">
              <a:buNone/>
            </a:pPr>
            <a:endParaRPr lang="tr-TR" sz="2000" dirty="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Dalga boyu 68 cm olan sesin frekansı nedir</a:t>
            </a:r>
            <a:r>
              <a:rPr lang="tr-TR" sz="2000" dirty="0" smtClean="0">
                <a:latin typeface="Times New Roman" panose="02020603050405020304" pitchFamily="18" charset="0"/>
                <a:cs typeface="Times New Roman" panose="02020603050405020304" pitchFamily="18" charset="0"/>
              </a:rPr>
              <a:t>?</a:t>
            </a:r>
          </a:p>
          <a:p>
            <a:pPr marL="0" indent="0">
              <a:buNone/>
            </a:pPr>
            <a:r>
              <a:rPr lang="tr-TR" sz="2000" dirty="0">
                <a:latin typeface="Times New Roman" panose="02020603050405020304" pitchFamily="18" charset="0"/>
                <a:cs typeface="Times New Roman" panose="02020603050405020304" pitchFamily="18" charset="0"/>
              </a:rPr>
              <a:t>Dalga boyu = Hız / </a:t>
            </a:r>
            <a:r>
              <a:rPr lang="tr-TR" sz="2000" dirty="0" smtClean="0">
                <a:latin typeface="Times New Roman" panose="02020603050405020304" pitchFamily="18" charset="0"/>
                <a:cs typeface="Times New Roman" panose="02020603050405020304" pitchFamily="18" charset="0"/>
              </a:rPr>
              <a:t>Frekans                      </a:t>
            </a:r>
            <a:r>
              <a:rPr lang="tr-TR" sz="2000" dirty="0">
                <a:latin typeface="Times New Roman" panose="02020603050405020304" pitchFamily="18" charset="0"/>
                <a:cs typeface="Times New Roman" panose="02020603050405020304" pitchFamily="18" charset="0"/>
              </a:rPr>
              <a:t>Frekans= Hız / Dalga </a:t>
            </a:r>
            <a:r>
              <a:rPr lang="tr-TR" sz="2000" dirty="0" smtClean="0">
                <a:latin typeface="Times New Roman" panose="02020603050405020304" pitchFamily="18" charset="0"/>
                <a:cs typeface="Times New Roman" panose="02020603050405020304" pitchFamily="18" charset="0"/>
              </a:rPr>
              <a:t>boyu</a:t>
            </a:r>
          </a:p>
          <a:p>
            <a:pPr marL="0" indent="0">
              <a:buNone/>
            </a:pPr>
            <a:r>
              <a:rPr lang="tr-TR" sz="2000" dirty="0">
                <a:latin typeface="Times New Roman" panose="02020603050405020304" pitchFamily="18" charset="0"/>
                <a:cs typeface="Times New Roman" panose="02020603050405020304" pitchFamily="18" charset="0"/>
              </a:rPr>
              <a:t>Hız= 340 m/</a:t>
            </a:r>
            <a:r>
              <a:rPr lang="tr-TR" sz="2000" dirty="0" err="1">
                <a:latin typeface="Times New Roman" panose="02020603050405020304" pitchFamily="18" charset="0"/>
                <a:cs typeface="Times New Roman" panose="02020603050405020304" pitchFamily="18" charset="0"/>
              </a:rPr>
              <a:t>sn</a:t>
            </a:r>
            <a:r>
              <a:rPr lang="tr-TR" sz="2000" dirty="0">
                <a:latin typeface="Times New Roman" panose="02020603050405020304" pitchFamily="18" charset="0"/>
                <a:cs typeface="Times New Roman" panose="02020603050405020304" pitchFamily="18" charset="0"/>
              </a:rPr>
              <a:t> = 34000 cm/sn. </a:t>
            </a:r>
            <a:r>
              <a:rPr lang="tr-TR" sz="2000" dirty="0" smtClean="0">
                <a:latin typeface="Times New Roman" panose="02020603050405020304" pitchFamily="18" charset="0"/>
                <a:cs typeface="Times New Roman" panose="02020603050405020304" pitchFamily="18" charset="0"/>
              </a:rPr>
              <a:t>                     34000 </a:t>
            </a:r>
            <a:r>
              <a:rPr lang="tr-TR" sz="2000" dirty="0">
                <a:latin typeface="Times New Roman" panose="02020603050405020304" pitchFamily="18" charset="0"/>
                <a:cs typeface="Times New Roman" panose="02020603050405020304" pitchFamily="18" charset="0"/>
              </a:rPr>
              <a:t>/ 68 = 500 Hz.</a:t>
            </a:r>
          </a:p>
        </p:txBody>
      </p:sp>
      <p:sp>
        <p:nvSpPr>
          <p:cNvPr id="4" name="Sağ Ok 3"/>
          <p:cNvSpPr/>
          <p:nvPr/>
        </p:nvSpPr>
        <p:spPr>
          <a:xfrm>
            <a:off x="3675185" y="5055577"/>
            <a:ext cx="949569" cy="1055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463080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Faz </a:t>
            </a:r>
            <a:r>
              <a:rPr lang="tr-TR" dirty="0" smtClean="0"/>
              <a:t>farkı </a:t>
            </a:r>
            <a:endParaRPr lang="tr-TR" dirty="0"/>
          </a:p>
        </p:txBody>
      </p:sp>
      <p:sp>
        <p:nvSpPr>
          <p:cNvPr id="3" name="İçerik Yer Tutucusu 2"/>
          <p:cNvSpPr>
            <a:spLocks noGrp="1"/>
          </p:cNvSpPr>
          <p:nvPr>
            <p:ph idx="1"/>
          </p:nvPr>
        </p:nvSpPr>
        <p:spPr/>
        <p:txBody>
          <a:bodyPr>
            <a:normAutofit/>
          </a:bodyPr>
          <a:lstStyle/>
          <a:p>
            <a:r>
              <a:rPr lang="tr-TR" sz="2000" dirty="0">
                <a:latin typeface="Times New Roman" panose="02020603050405020304" pitchFamily="18" charset="0"/>
                <a:cs typeface="Times New Roman" panose="02020603050405020304" pitchFamily="18" charset="0"/>
              </a:rPr>
              <a:t>Faz farkı aynı anda oluşan dalgaların faz açıları arasındaki farktır. Yani bir ses dalgasının diğerinden biraz önde gitmesidir.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Faz </a:t>
            </a:r>
            <a:r>
              <a:rPr lang="tr-TR" sz="2000" dirty="0">
                <a:latin typeface="Times New Roman" panose="02020603050405020304" pitchFamily="18" charset="0"/>
                <a:cs typeface="Times New Roman" panose="02020603050405020304" pitchFamily="18" charset="0"/>
              </a:rPr>
              <a:t>farkının derecesi önemlidir. Çünkü 0 derece faz farkı olan iki ses dalgası bir birini desteklerken, 180 derece faz farkı bulunan iki dalga birbirini sönümleyecektir. Şayet </a:t>
            </a:r>
            <a:r>
              <a:rPr lang="tr-TR" sz="2000" dirty="0" err="1">
                <a:latin typeface="Times New Roman" panose="02020603050405020304" pitchFamily="18" charset="0"/>
                <a:cs typeface="Times New Roman" panose="02020603050405020304" pitchFamily="18" charset="0"/>
              </a:rPr>
              <a:t>amplitüdleri</a:t>
            </a:r>
            <a:r>
              <a:rPr lang="tr-TR" sz="2000" dirty="0">
                <a:latin typeface="Times New Roman" panose="02020603050405020304" pitchFamily="18" charset="0"/>
                <a:cs typeface="Times New Roman" panose="02020603050405020304" pitchFamily="18" charset="0"/>
              </a:rPr>
              <a:t> eşitse bu durumda ortamda ses kalmayacaktır. </a:t>
            </a:r>
          </a:p>
        </p:txBody>
      </p:sp>
      <p:pic>
        <p:nvPicPr>
          <p:cNvPr id="5" name="Resim 4"/>
          <p:cNvPicPr>
            <a:picLocks noChangeAspect="1"/>
          </p:cNvPicPr>
          <p:nvPr/>
        </p:nvPicPr>
        <p:blipFill>
          <a:blip r:embed="rId2"/>
          <a:stretch>
            <a:fillRect/>
          </a:stretch>
        </p:blipFill>
        <p:spPr>
          <a:xfrm>
            <a:off x="6457456" y="3803294"/>
            <a:ext cx="2923937" cy="2239098"/>
          </a:xfrm>
          <a:prstGeom prst="rect">
            <a:avLst/>
          </a:prstGeom>
        </p:spPr>
      </p:pic>
    </p:spTree>
    <p:extLst>
      <p:ext uri="{BB962C8B-B14F-4D97-AF65-F5344CB8AC3E}">
        <p14:creationId xmlns:p14="http://schemas.microsoft.com/office/powerpoint/2010/main" val="34659942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Farklı frekansta iki veya daha fazla sinüs dalgasının toplamı= Kompleks dalga</a:t>
            </a:r>
          </a:p>
        </p:txBody>
      </p:sp>
      <p:pic>
        <p:nvPicPr>
          <p:cNvPr id="4" name="Resim 3"/>
          <p:cNvPicPr>
            <a:picLocks noChangeAspect="1"/>
          </p:cNvPicPr>
          <p:nvPr/>
        </p:nvPicPr>
        <p:blipFill>
          <a:blip r:embed="rId2"/>
          <a:stretch>
            <a:fillRect/>
          </a:stretch>
        </p:blipFill>
        <p:spPr>
          <a:xfrm>
            <a:off x="4506127" y="2340035"/>
            <a:ext cx="3003900" cy="3356100"/>
          </a:xfrm>
          <a:prstGeom prst="rect">
            <a:avLst/>
          </a:prstGeom>
        </p:spPr>
      </p:pic>
    </p:spTree>
    <p:extLst>
      <p:ext uri="{BB962C8B-B14F-4D97-AF65-F5344CB8AC3E}">
        <p14:creationId xmlns:p14="http://schemas.microsoft.com/office/powerpoint/2010/main" val="3614689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Kompleks (Karmaşık) Dalgalar</a:t>
            </a:r>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Çoğu ses kaynağı birden fazla frekansta sinüs dalgaları üretir. Bu dalgaları bir araya getirdiğimizde ortaya çıkan dalga artık sinüs dalgası değil, kompleks bir dalgadır. </a:t>
            </a:r>
          </a:p>
        </p:txBody>
      </p:sp>
      <p:pic>
        <p:nvPicPr>
          <p:cNvPr id="4" name="Resim 3"/>
          <p:cNvPicPr>
            <a:picLocks noChangeAspect="1"/>
          </p:cNvPicPr>
          <p:nvPr/>
        </p:nvPicPr>
        <p:blipFill>
          <a:blip r:embed="rId2"/>
          <a:stretch>
            <a:fillRect/>
          </a:stretch>
        </p:blipFill>
        <p:spPr>
          <a:xfrm>
            <a:off x="3340462" y="2315122"/>
            <a:ext cx="4853969" cy="3993605"/>
          </a:xfrm>
          <a:prstGeom prst="rect">
            <a:avLst/>
          </a:prstGeom>
        </p:spPr>
      </p:pic>
      <p:sp>
        <p:nvSpPr>
          <p:cNvPr id="5" name="Yuvarlatılmış Dikdörtgen 4"/>
          <p:cNvSpPr/>
          <p:nvPr/>
        </p:nvSpPr>
        <p:spPr>
          <a:xfrm>
            <a:off x="8677392" y="4079631"/>
            <a:ext cx="2206869" cy="1230923"/>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dirty="0">
                <a:latin typeface="Times New Roman" panose="02020603050405020304" pitchFamily="18" charset="0"/>
                <a:cs typeface="Times New Roman" panose="02020603050405020304" pitchFamily="18" charset="0"/>
              </a:rPr>
              <a:t>• Periyodik dalga Dalgalar eşit zaman aralıklarında üretiliyorsa ve devirler tekrar ediyorsa, bu dalgalara periyodik dalga denir. </a:t>
            </a:r>
          </a:p>
        </p:txBody>
      </p:sp>
      <p:sp>
        <p:nvSpPr>
          <p:cNvPr id="6" name="Yuvarlatılmış Dikdörtgen 5"/>
          <p:cNvSpPr/>
          <p:nvPr/>
        </p:nvSpPr>
        <p:spPr>
          <a:xfrm>
            <a:off x="518747" y="3863182"/>
            <a:ext cx="2338754" cy="1160585"/>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dirty="0" err="1">
                <a:latin typeface="Times New Roman" panose="02020603050405020304" pitchFamily="18" charset="0"/>
                <a:cs typeface="Times New Roman" panose="02020603050405020304" pitchFamily="18" charset="0"/>
              </a:rPr>
              <a:t>Aperiyodik</a:t>
            </a:r>
            <a:r>
              <a:rPr lang="tr-TR" sz="1000" dirty="0">
                <a:latin typeface="Times New Roman" panose="02020603050405020304" pitchFamily="18" charset="0"/>
                <a:cs typeface="Times New Roman" panose="02020603050405020304" pitchFamily="18" charset="0"/>
              </a:rPr>
              <a:t> dalga Devirler tekrar etmiyorsa, bu dalgalara </a:t>
            </a:r>
            <a:r>
              <a:rPr lang="tr-TR" sz="1000" dirty="0" err="1">
                <a:latin typeface="Times New Roman" panose="02020603050405020304" pitchFamily="18" charset="0"/>
                <a:cs typeface="Times New Roman" panose="02020603050405020304" pitchFamily="18" charset="0"/>
              </a:rPr>
              <a:t>aperiyodik</a:t>
            </a:r>
            <a:r>
              <a:rPr lang="tr-TR" sz="1000" dirty="0">
                <a:latin typeface="Times New Roman" panose="02020603050405020304" pitchFamily="18" charset="0"/>
                <a:cs typeface="Times New Roman" panose="02020603050405020304" pitchFamily="18" charset="0"/>
              </a:rPr>
              <a:t> (</a:t>
            </a:r>
            <a:r>
              <a:rPr lang="tr-TR" sz="1000" dirty="0" err="1">
                <a:latin typeface="Times New Roman" panose="02020603050405020304" pitchFamily="18" charset="0"/>
                <a:cs typeface="Times New Roman" panose="02020603050405020304" pitchFamily="18" charset="0"/>
              </a:rPr>
              <a:t>peryodik</a:t>
            </a:r>
            <a:r>
              <a:rPr lang="tr-TR" sz="1000" dirty="0">
                <a:latin typeface="Times New Roman" panose="02020603050405020304" pitchFamily="18" charset="0"/>
                <a:cs typeface="Times New Roman" panose="02020603050405020304" pitchFamily="18" charset="0"/>
              </a:rPr>
              <a:t> olmayan) dalga denir. </a:t>
            </a:r>
          </a:p>
        </p:txBody>
      </p:sp>
    </p:spTree>
    <p:extLst>
      <p:ext uri="{BB962C8B-B14F-4D97-AF65-F5344CB8AC3E}">
        <p14:creationId xmlns:p14="http://schemas.microsoft.com/office/powerpoint/2010/main" val="2029607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Kompleks Dalga</a:t>
            </a:r>
            <a:endParaRPr lang="tr-TR" dirty="0"/>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Kompleks dalganın bileşenleri, onu oluşturan sinüs (basit) dalgalarıdır. Kompleks dalgayı tanımlayabilmemiz için bileşenlerinin, </a:t>
            </a:r>
            <a:endParaRPr lang="tr-TR" sz="2000" dirty="0" smtClean="0">
              <a:latin typeface="Times New Roman" panose="02020603050405020304" pitchFamily="18" charset="0"/>
              <a:cs typeface="Times New Roman" panose="02020603050405020304" pitchFamily="18" charset="0"/>
            </a:endParaRPr>
          </a:p>
          <a:p>
            <a:pPr marL="0" indent="0">
              <a:buNone/>
            </a:pP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Frekans </a:t>
            </a:r>
            <a:endParaRPr lang="tr-TR" sz="2000" dirty="0" smtClean="0">
              <a:latin typeface="Times New Roman" panose="02020603050405020304" pitchFamily="18" charset="0"/>
              <a:cs typeface="Times New Roman" panose="02020603050405020304" pitchFamily="18" charset="0"/>
            </a:endParaRPr>
          </a:p>
          <a:p>
            <a:pPr marL="0" indent="0">
              <a:buNone/>
            </a:pP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Genlik </a:t>
            </a:r>
            <a:endParaRPr lang="tr-TR" sz="2000" dirty="0" smtClean="0">
              <a:latin typeface="Times New Roman" panose="02020603050405020304" pitchFamily="18" charset="0"/>
              <a:cs typeface="Times New Roman" panose="02020603050405020304" pitchFamily="18" charset="0"/>
            </a:endParaRPr>
          </a:p>
          <a:p>
            <a:pPr marL="0" indent="0">
              <a:buNone/>
            </a:pP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Faz bilgilerini bilmemiz gereklidir.</a:t>
            </a:r>
          </a:p>
        </p:txBody>
      </p:sp>
    </p:spTree>
    <p:extLst>
      <p:ext uri="{BB962C8B-B14F-4D97-AF65-F5344CB8AC3E}">
        <p14:creationId xmlns:p14="http://schemas.microsoft.com/office/powerpoint/2010/main" val="2388860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000" dirty="0" smtClean="0">
                <a:latin typeface="Times New Roman" panose="02020603050405020304" pitchFamily="18" charset="0"/>
                <a:cs typeface="Times New Roman" panose="02020603050405020304" pitchFamily="18" charset="0"/>
              </a:rPr>
              <a:t>Kompleks </a:t>
            </a:r>
            <a:r>
              <a:rPr lang="tr-TR" sz="2000" dirty="0">
                <a:latin typeface="Times New Roman" panose="02020603050405020304" pitchFamily="18" charset="0"/>
                <a:cs typeface="Times New Roman" panose="02020603050405020304" pitchFamily="18" charset="0"/>
              </a:rPr>
              <a:t>dalganın frekansı (periyodik doğal seslerde) en düşük frekanslı bileşenin frekansına eşittir. </a:t>
            </a:r>
          </a:p>
        </p:txBody>
      </p:sp>
      <p:pic>
        <p:nvPicPr>
          <p:cNvPr id="4" name="Resim 3"/>
          <p:cNvPicPr>
            <a:picLocks noChangeAspect="1"/>
          </p:cNvPicPr>
          <p:nvPr/>
        </p:nvPicPr>
        <p:blipFill>
          <a:blip r:embed="rId2"/>
          <a:stretch>
            <a:fillRect/>
          </a:stretch>
        </p:blipFill>
        <p:spPr>
          <a:xfrm>
            <a:off x="2362983" y="2893327"/>
            <a:ext cx="7272601" cy="2267100"/>
          </a:xfrm>
          <a:prstGeom prst="rect">
            <a:avLst/>
          </a:prstGeom>
        </p:spPr>
      </p:pic>
    </p:spTree>
    <p:extLst>
      <p:ext uri="{BB962C8B-B14F-4D97-AF65-F5344CB8AC3E}">
        <p14:creationId xmlns:p14="http://schemas.microsoft.com/office/powerpoint/2010/main" val="2950313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Tekrar Edelim</a:t>
            </a:r>
            <a:endParaRPr lang="tr-TR" dirty="0"/>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Genlik </a:t>
            </a:r>
            <a:r>
              <a:rPr lang="tr-TR" sz="2000" dirty="0">
                <a:latin typeface="Times New Roman" panose="02020603050405020304" pitchFamily="18" charset="0"/>
                <a:cs typeface="Times New Roman" panose="02020603050405020304" pitchFamily="18" charset="0"/>
              </a:rPr>
              <a:t>(</a:t>
            </a:r>
            <a:r>
              <a:rPr lang="tr-TR" sz="2000" dirty="0" err="1">
                <a:latin typeface="Times New Roman" panose="02020603050405020304" pitchFamily="18" charset="0"/>
                <a:cs typeface="Times New Roman" panose="02020603050405020304" pitchFamily="18" charset="0"/>
              </a:rPr>
              <a:t>amplitude</a:t>
            </a:r>
            <a:r>
              <a:rPr lang="tr-TR" sz="2000" dirty="0">
                <a:latin typeface="Times New Roman" panose="02020603050405020304" pitchFamily="18" charset="0"/>
                <a:cs typeface="Times New Roman" panose="02020603050405020304" pitchFamily="18" charset="0"/>
              </a:rPr>
              <a:t>): maksimum yer değişimi, basınç değişimi (</a:t>
            </a:r>
            <a:r>
              <a:rPr lang="tr-TR" sz="2000" dirty="0" err="1">
                <a:latin typeface="Times New Roman" panose="02020603050405020304" pitchFamily="18" charset="0"/>
                <a:cs typeface="Times New Roman" panose="02020603050405020304" pitchFamily="18" charset="0"/>
              </a:rPr>
              <a:t>dB</a:t>
            </a:r>
            <a:r>
              <a:rPr lang="tr-TR" sz="2000" dirty="0">
                <a:latin typeface="Times New Roman" panose="02020603050405020304" pitchFamily="18" charset="0"/>
                <a:cs typeface="Times New Roman" panose="02020603050405020304" pitchFamily="18" charset="0"/>
              </a:rPr>
              <a:t>) </a:t>
            </a:r>
            <a:endParaRPr lang="tr-TR" sz="2000" dirty="0" smtClean="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F</a:t>
            </a:r>
            <a:r>
              <a:rPr lang="tr-TR" sz="2000" dirty="0" smtClean="0">
                <a:latin typeface="Times New Roman" panose="02020603050405020304" pitchFamily="18" charset="0"/>
                <a:cs typeface="Times New Roman" panose="02020603050405020304" pitchFamily="18" charset="0"/>
              </a:rPr>
              <a:t>rekans </a:t>
            </a:r>
            <a:r>
              <a:rPr lang="tr-TR" sz="2000" dirty="0">
                <a:latin typeface="Times New Roman" panose="02020603050405020304" pitchFamily="18" charset="0"/>
                <a:cs typeface="Times New Roman" panose="02020603050405020304" pitchFamily="18" charset="0"/>
              </a:rPr>
              <a:t>(</a:t>
            </a:r>
            <a:r>
              <a:rPr lang="tr-TR" sz="2000" dirty="0" err="1">
                <a:latin typeface="Times New Roman" panose="02020603050405020304" pitchFamily="18" charset="0"/>
                <a:cs typeface="Times New Roman" panose="02020603050405020304" pitchFamily="18" charset="0"/>
              </a:rPr>
              <a:t>frequency</a:t>
            </a:r>
            <a:r>
              <a:rPr lang="tr-TR" sz="2000" dirty="0">
                <a:latin typeface="Times New Roman" panose="02020603050405020304" pitchFamily="18" charset="0"/>
                <a:cs typeface="Times New Roman" panose="02020603050405020304" pitchFamily="18" charset="0"/>
              </a:rPr>
              <a:t>): bir saniyedeki devir sayısı (Hz) </a:t>
            </a:r>
            <a:endParaRPr lang="tr-TR" sz="2000" dirty="0" smtClean="0">
              <a:latin typeface="Times New Roman" panose="02020603050405020304" pitchFamily="18" charset="0"/>
              <a:cs typeface="Times New Roman" panose="02020603050405020304" pitchFamily="18" charset="0"/>
            </a:endParaRPr>
          </a:p>
          <a:p>
            <a:r>
              <a:rPr lang="tr-TR" sz="2000" dirty="0" err="1">
                <a:latin typeface="Times New Roman" panose="02020603050405020304" pitchFamily="18" charset="0"/>
                <a:cs typeface="Times New Roman" panose="02020603050405020304" pitchFamily="18" charset="0"/>
              </a:rPr>
              <a:t>P</a:t>
            </a:r>
            <a:r>
              <a:rPr lang="tr-TR" sz="2000" dirty="0" err="1" smtClean="0">
                <a:latin typeface="Times New Roman" panose="02020603050405020304" pitchFamily="18" charset="0"/>
                <a:cs typeface="Times New Roman" panose="02020603050405020304" pitchFamily="18" charset="0"/>
              </a:rPr>
              <a:t>eriyot:bir</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devirin süresi (T) </a:t>
            </a:r>
            <a:endParaRPr lang="tr-TR" sz="2000" dirty="0" smtClean="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H</a:t>
            </a:r>
            <a:r>
              <a:rPr lang="tr-TR" sz="2000" dirty="0" smtClean="0">
                <a:latin typeface="Times New Roman" panose="02020603050405020304" pitchFamily="18" charset="0"/>
                <a:cs typeface="Times New Roman" panose="02020603050405020304" pitchFamily="18" charset="0"/>
              </a:rPr>
              <a:t>ız </a:t>
            </a:r>
            <a:r>
              <a:rPr lang="tr-TR" sz="2000" dirty="0">
                <a:latin typeface="Times New Roman" panose="02020603050405020304" pitchFamily="18" charset="0"/>
                <a:cs typeface="Times New Roman" panose="02020603050405020304" pitchFamily="18" charset="0"/>
              </a:rPr>
              <a:t>(</a:t>
            </a:r>
            <a:r>
              <a:rPr lang="tr-TR" sz="2000" dirty="0" err="1">
                <a:latin typeface="Times New Roman" panose="02020603050405020304" pitchFamily="18" charset="0"/>
                <a:cs typeface="Times New Roman" panose="02020603050405020304" pitchFamily="18" charset="0"/>
              </a:rPr>
              <a:t>velocity</a:t>
            </a:r>
            <a:r>
              <a:rPr lang="tr-TR" sz="2000" dirty="0">
                <a:latin typeface="Times New Roman" panose="02020603050405020304" pitchFamily="18" charset="0"/>
                <a:cs typeface="Times New Roman" panose="02020603050405020304" pitchFamily="18" charset="0"/>
              </a:rPr>
              <a:t>): bir yöndeki sürat </a:t>
            </a:r>
            <a:endParaRPr lang="tr-TR" sz="2000" dirty="0" smtClean="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D</a:t>
            </a:r>
            <a:r>
              <a:rPr lang="tr-TR" sz="2000" dirty="0" smtClean="0">
                <a:latin typeface="Times New Roman" panose="02020603050405020304" pitchFamily="18" charset="0"/>
                <a:cs typeface="Times New Roman" panose="02020603050405020304" pitchFamily="18" charset="0"/>
              </a:rPr>
              <a:t>alga </a:t>
            </a:r>
            <a:r>
              <a:rPr lang="tr-TR" sz="2000" dirty="0">
                <a:latin typeface="Times New Roman" panose="02020603050405020304" pitchFamily="18" charset="0"/>
                <a:cs typeface="Times New Roman" panose="02020603050405020304" pitchFamily="18" charset="0"/>
              </a:rPr>
              <a:t>boyu (</a:t>
            </a:r>
            <a:r>
              <a:rPr lang="el-GR" sz="2000" dirty="0">
                <a:latin typeface="Times New Roman" panose="02020603050405020304" pitchFamily="18" charset="0"/>
                <a:cs typeface="Times New Roman" panose="02020603050405020304" pitchFamily="18" charset="0"/>
              </a:rPr>
              <a:t>λ): </a:t>
            </a:r>
            <a:r>
              <a:rPr lang="tr-TR" sz="2000" dirty="0">
                <a:latin typeface="Times New Roman" panose="02020603050405020304" pitchFamily="18" charset="0"/>
                <a:cs typeface="Times New Roman" panose="02020603050405020304" pitchFamily="18" charset="0"/>
              </a:rPr>
              <a:t>bir devirin uzaydaki uzunluğu; </a:t>
            </a:r>
            <a:r>
              <a:rPr lang="el-GR" sz="2000" dirty="0">
                <a:latin typeface="Times New Roman" panose="02020603050405020304" pitchFamily="18" charset="0"/>
                <a:cs typeface="Times New Roman" panose="02020603050405020304" pitchFamily="18" charset="0"/>
              </a:rPr>
              <a:t>λ = </a:t>
            </a:r>
            <a:r>
              <a:rPr lang="tr-TR" sz="2000" dirty="0">
                <a:latin typeface="Times New Roman" panose="02020603050405020304" pitchFamily="18" charset="0"/>
                <a:cs typeface="Times New Roman" panose="02020603050405020304" pitchFamily="18" charset="0"/>
              </a:rPr>
              <a:t>hız / frekans (m) </a:t>
            </a:r>
            <a:endParaRPr lang="tr-TR" sz="2000" dirty="0" smtClean="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F</a:t>
            </a:r>
            <a:r>
              <a:rPr lang="tr-TR" sz="2000" dirty="0" smtClean="0">
                <a:latin typeface="Times New Roman" panose="02020603050405020304" pitchFamily="18" charset="0"/>
                <a:cs typeface="Times New Roman" panose="02020603050405020304" pitchFamily="18" charset="0"/>
              </a:rPr>
              <a:t>az </a:t>
            </a:r>
            <a:r>
              <a:rPr lang="tr-TR" sz="2000" dirty="0">
                <a:latin typeface="Times New Roman" panose="02020603050405020304" pitchFamily="18" charset="0"/>
                <a:cs typeface="Times New Roman" panose="02020603050405020304" pitchFamily="18" charset="0"/>
              </a:rPr>
              <a:t>(</a:t>
            </a:r>
            <a:r>
              <a:rPr lang="tr-TR" sz="2000" dirty="0" err="1">
                <a:latin typeface="Times New Roman" panose="02020603050405020304" pitchFamily="18" charset="0"/>
                <a:cs typeface="Times New Roman" panose="02020603050405020304" pitchFamily="18" charset="0"/>
              </a:rPr>
              <a:t>phase</a:t>
            </a:r>
            <a:r>
              <a:rPr lang="tr-TR" sz="2000" dirty="0">
                <a:latin typeface="Times New Roman" panose="02020603050405020304" pitchFamily="18" charset="0"/>
                <a:cs typeface="Times New Roman" panose="02020603050405020304" pitchFamily="18" charset="0"/>
              </a:rPr>
              <a:t>): dalganın zaman özelliği; belli bir zamanda devirin durumu </a:t>
            </a:r>
          </a:p>
        </p:txBody>
      </p:sp>
      <p:pic>
        <p:nvPicPr>
          <p:cNvPr id="4" name="Resim 3"/>
          <p:cNvPicPr>
            <a:picLocks noChangeAspect="1"/>
          </p:cNvPicPr>
          <p:nvPr/>
        </p:nvPicPr>
        <p:blipFill>
          <a:blip r:embed="rId2"/>
          <a:stretch>
            <a:fillRect/>
          </a:stretch>
        </p:blipFill>
        <p:spPr>
          <a:xfrm>
            <a:off x="2713545" y="3863182"/>
            <a:ext cx="5059201" cy="1890900"/>
          </a:xfrm>
          <a:prstGeom prst="rect">
            <a:avLst/>
          </a:prstGeom>
        </p:spPr>
      </p:pic>
    </p:spTree>
    <p:extLst>
      <p:ext uri="{BB962C8B-B14F-4D97-AF65-F5344CB8AC3E}">
        <p14:creationId xmlns:p14="http://schemas.microsoft.com/office/powerpoint/2010/main" val="2537806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Ses Şiddeti</a:t>
            </a:r>
            <a:endParaRPr lang="tr-TR" dirty="0"/>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S</a:t>
            </a:r>
            <a:r>
              <a:rPr lang="tr-TR" sz="2000" dirty="0" smtClean="0">
                <a:latin typeface="Times New Roman" panose="02020603050405020304" pitchFamily="18" charset="0"/>
                <a:cs typeface="Times New Roman" panose="02020603050405020304" pitchFamily="18" charset="0"/>
              </a:rPr>
              <a:t>es </a:t>
            </a:r>
            <a:r>
              <a:rPr lang="tr-TR" sz="2000" dirty="0">
                <a:latin typeface="Times New Roman" panose="02020603050405020304" pitchFamily="18" charset="0"/>
                <a:cs typeface="Times New Roman" panose="02020603050405020304" pitchFamily="18" charset="0"/>
              </a:rPr>
              <a:t>dalgasının, ses yayılma doğrultusuna dik bir düzlem içindeki bir santimetre karelik yüzeye bir saniyede verdiği ses enerjisidir. ( I ) Büyük I harfi ile gösterilir.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Ses </a:t>
            </a:r>
            <a:r>
              <a:rPr lang="tr-TR" sz="2000" dirty="0">
                <a:latin typeface="Times New Roman" panose="02020603050405020304" pitchFamily="18" charset="0"/>
                <a:cs typeface="Times New Roman" panose="02020603050405020304" pitchFamily="18" charset="0"/>
              </a:rPr>
              <a:t>şiddeti birimi </a:t>
            </a:r>
            <a:r>
              <a:rPr lang="tr-TR" sz="2000" dirty="0" err="1">
                <a:latin typeface="Times New Roman" panose="02020603050405020304" pitchFamily="18" charset="0"/>
                <a:cs typeface="Times New Roman" panose="02020603050405020304" pitchFamily="18" charset="0"/>
              </a:rPr>
              <a:t>watt’tır</a:t>
            </a:r>
            <a:r>
              <a:rPr lang="tr-TR" sz="2000" dirty="0" smtClean="0">
                <a:latin typeface="Times New Roman" panose="02020603050405020304" pitchFamily="18" charset="0"/>
                <a:cs typeface="Times New Roman" panose="02020603050405020304" pitchFamily="18" charset="0"/>
              </a:rPr>
              <a:t>.</a:t>
            </a:r>
          </a:p>
          <a:p>
            <a:r>
              <a:rPr lang="tr-TR" sz="2000" dirty="0">
                <a:latin typeface="Times New Roman" panose="02020603050405020304" pitchFamily="18" charset="0"/>
                <a:cs typeface="Times New Roman" panose="02020603050405020304" pitchFamily="18" charset="0"/>
              </a:rPr>
              <a:t>Kulağın ses şiddeti bakımından sınırları arasındaki fark oldukça büyük olduğundan, aritmetik ses </a:t>
            </a:r>
            <a:r>
              <a:rPr lang="tr-TR" sz="2000" dirty="0" smtClean="0">
                <a:latin typeface="Times New Roman" panose="02020603050405020304" pitchFamily="18" charset="0"/>
                <a:cs typeface="Times New Roman" panose="02020603050405020304" pitchFamily="18" charset="0"/>
              </a:rPr>
              <a:t>şiddeti yerine </a:t>
            </a:r>
            <a:r>
              <a:rPr lang="tr-TR" sz="2000" dirty="0">
                <a:latin typeface="Times New Roman" panose="02020603050405020304" pitchFamily="18" charset="0"/>
                <a:cs typeface="Times New Roman" panose="02020603050405020304" pitchFamily="18" charset="0"/>
              </a:rPr>
              <a:t>pratikte logaritmik </a:t>
            </a:r>
            <a:r>
              <a:rPr lang="tr-TR" sz="2000" dirty="0" smtClean="0">
                <a:latin typeface="Times New Roman" panose="02020603050405020304" pitchFamily="18" charset="0"/>
                <a:cs typeface="Times New Roman" panose="02020603050405020304" pitchFamily="18" charset="0"/>
              </a:rPr>
              <a:t>eş değeri olan  Desibel </a:t>
            </a:r>
            <a:r>
              <a:rPr lang="tr-TR" sz="2000" dirty="0">
                <a:latin typeface="Times New Roman" panose="02020603050405020304" pitchFamily="18" charset="0"/>
                <a:cs typeface="Times New Roman" panose="02020603050405020304" pitchFamily="18" charset="0"/>
              </a:rPr>
              <a:t>kullanılmaktadır.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Desibel </a:t>
            </a:r>
            <a:r>
              <a:rPr lang="tr-TR" sz="2000" dirty="0" err="1">
                <a:latin typeface="Times New Roman" panose="02020603050405020304" pitchFamily="18" charset="0"/>
                <a:cs typeface="Times New Roman" panose="02020603050405020304" pitchFamily="18" charset="0"/>
              </a:rPr>
              <a:t>db</a:t>
            </a:r>
            <a:r>
              <a:rPr lang="tr-TR" sz="2000" dirty="0">
                <a:latin typeface="Times New Roman" panose="02020603050405020304" pitchFamily="18" charset="0"/>
                <a:cs typeface="Times New Roman" panose="02020603050405020304" pitchFamily="18" charset="0"/>
              </a:rPr>
              <a:t> ile gösterilir.</a:t>
            </a:r>
          </a:p>
          <a:p>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568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Ses Basıncı</a:t>
            </a:r>
            <a:endParaRPr lang="tr-TR" dirty="0"/>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Sesin havada oluşturduğu basınç değişimi miktarına ses basıncı denir.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Birimi </a:t>
            </a:r>
            <a:r>
              <a:rPr lang="tr-TR" sz="2000" dirty="0">
                <a:latin typeface="Times New Roman" panose="02020603050405020304" pitchFamily="18" charset="0"/>
                <a:cs typeface="Times New Roman" panose="02020603050405020304" pitchFamily="18" charset="0"/>
              </a:rPr>
              <a:t>µ</a:t>
            </a:r>
            <a:r>
              <a:rPr lang="tr-TR" sz="2000" dirty="0" err="1">
                <a:latin typeface="Times New Roman" panose="02020603050405020304" pitchFamily="18" charset="0"/>
                <a:cs typeface="Times New Roman" panose="02020603050405020304" pitchFamily="18" charset="0"/>
              </a:rPr>
              <a:t>Pa</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dır</a:t>
            </a:r>
            <a:r>
              <a:rPr lang="tr-TR" sz="2000" dirty="0">
                <a:latin typeface="Times New Roman" panose="02020603050405020304" pitchFamily="18" charset="0"/>
                <a:cs typeface="Times New Roman" panose="02020603050405020304" pitchFamily="18" charset="0"/>
              </a:rPr>
              <a:t>.</a:t>
            </a:r>
          </a:p>
          <a:p>
            <a:r>
              <a:rPr lang="tr-TR" sz="2000" dirty="0">
                <a:latin typeface="Times New Roman" panose="02020603050405020304" pitchFamily="18" charset="0"/>
                <a:cs typeface="Times New Roman" panose="02020603050405020304" pitchFamily="18" charset="0"/>
              </a:rPr>
              <a:t>Ses, kulak zarlarıyla temasta bulunan havanın basıncının değişmesiyle algılandığından, bir ses kaynağının </a:t>
            </a:r>
            <a:r>
              <a:rPr lang="tr-TR" sz="2000" dirty="0" smtClean="0">
                <a:latin typeface="Times New Roman" panose="02020603050405020304" pitchFamily="18" charset="0"/>
                <a:cs typeface="Times New Roman" panose="02020603050405020304" pitchFamily="18" charset="0"/>
              </a:rPr>
              <a:t>ses gücünden </a:t>
            </a:r>
            <a:r>
              <a:rPr lang="tr-TR" sz="2000" dirty="0">
                <a:latin typeface="Times New Roman" panose="02020603050405020304" pitchFamily="18" charset="0"/>
                <a:cs typeface="Times New Roman" panose="02020603050405020304" pitchFamily="18" charset="0"/>
              </a:rPr>
              <a:t>daha çok, belli bir noktada yarattığı ses basıncı önemlidir. Ses seviyesi, genelde ses basıncı </a:t>
            </a:r>
            <a:r>
              <a:rPr lang="tr-TR" sz="2000" dirty="0" smtClean="0">
                <a:latin typeface="Times New Roman" panose="02020603050405020304" pitchFamily="18" charset="0"/>
                <a:cs typeface="Times New Roman" panose="02020603050405020304" pitchFamily="18" charset="0"/>
              </a:rPr>
              <a:t>ile ölçülür</a:t>
            </a:r>
            <a:r>
              <a:rPr lang="tr-TR" sz="2000" dirty="0">
                <a:latin typeface="Times New Roman" panose="02020603050405020304" pitchFamily="18" charset="0"/>
                <a:cs typeface="Times New Roman" panose="02020603050405020304" pitchFamily="18" charset="0"/>
              </a:rPr>
              <a:t>. </a:t>
            </a:r>
          </a:p>
          <a:p>
            <a:r>
              <a:rPr lang="tr-TR" sz="2000" dirty="0">
                <a:latin typeface="Times New Roman" panose="02020603050405020304" pitchFamily="18" charset="0"/>
                <a:cs typeface="Times New Roman" panose="02020603050405020304" pitchFamily="18" charset="0"/>
              </a:rPr>
              <a:t>Üretilen enerji, odadaki ses basıncını yükselterek ortama yayılır.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Fakat </a:t>
            </a:r>
            <a:r>
              <a:rPr lang="tr-TR" sz="2000" dirty="0">
                <a:latin typeface="Times New Roman" panose="02020603050405020304" pitchFamily="18" charset="0"/>
                <a:cs typeface="Times New Roman" panose="02020603050405020304" pitchFamily="18" charset="0"/>
              </a:rPr>
              <a:t>herhangi bir noktadaki ses </a:t>
            </a:r>
            <a:r>
              <a:rPr lang="tr-TR" sz="2000" dirty="0" smtClean="0">
                <a:latin typeface="Times New Roman" panose="02020603050405020304" pitchFamily="18" charset="0"/>
                <a:cs typeface="Times New Roman" panose="02020603050405020304" pitchFamily="18" charset="0"/>
              </a:rPr>
              <a:t>basıncı sadece </a:t>
            </a:r>
            <a:r>
              <a:rPr lang="tr-TR" sz="2000" dirty="0">
                <a:latin typeface="Times New Roman" panose="02020603050405020304" pitchFamily="18" charset="0"/>
                <a:cs typeface="Times New Roman" panose="02020603050405020304" pitchFamily="18" charset="0"/>
              </a:rPr>
              <a:t>kaynağın gücüne ve noktanın ses kaynağına olan uzaklığına değil, duvarlar tarafından emilen </a:t>
            </a:r>
            <a:r>
              <a:rPr lang="tr-TR" sz="2000" dirty="0" smtClean="0">
                <a:latin typeface="Times New Roman" panose="02020603050405020304" pitchFamily="18" charset="0"/>
                <a:cs typeface="Times New Roman" panose="02020603050405020304" pitchFamily="18" charset="0"/>
              </a:rPr>
              <a:t>ses enerjisine </a:t>
            </a:r>
            <a:r>
              <a:rPr lang="tr-TR" sz="2000" dirty="0">
                <a:latin typeface="Times New Roman" panose="02020603050405020304" pitchFamily="18" charset="0"/>
                <a:cs typeface="Times New Roman" panose="02020603050405020304" pitchFamily="18" charset="0"/>
              </a:rPr>
              <a:t>ve camlardan veya kapıdan dış ortama iletilen ses enerjisine de bağlı olarak değişir. </a:t>
            </a:r>
            <a:endParaRPr lang="tr-TR" sz="2000" dirty="0" smtClean="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Ses basıncı Pascal cinsinden ölçülür.</a:t>
            </a:r>
          </a:p>
        </p:txBody>
      </p:sp>
    </p:spTree>
    <p:extLst>
      <p:ext uri="{BB962C8B-B14F-4D97-AF65-F5344CB8AC3E}">
        <p14:creationId xmlns:p14="http://schemas.microsoft.com/office/powerpoint/2010/main" val="319658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Ses </a:t>
            </a:r>
            <a:r>
              <a:rPr lang="tr-TR" sz="2000" dirty="0">
                <a:latin typeface="Times New Roman" panose="02020603050405020304" pitchFamily="18" charset="0"/>
                <a:cs typeface="Times New Roman" panose="02020603050405020304" pitchFamily="18" charset="0"/>
              </a:rPr>
              <a:t>basıncı ses güç değerinin duyulan halidir.</a:t>
            </a:r>
          </a:p>
          <a:p>
            <a:r>
              <a:rPr lang="tr-TR" sz="2000" dirty="0">
                <a:latin typeface="Times New Roman" panose="02020603050405020304" pitchFamily="18" charset="0"/>
                <a:cs typeface="Times New Roman" panose="02020603050405020304" pitchFamily="18" charset="0"/>
              </a:rPr>
              <a:t>Örneğin, bir cihazın belirli bir frekanstaki </a:t>
            </a:r>
            <a:r>
              <a:rPr lang="tr-TR" sz="2000" dirty="0" smtClean="0">
                <a:latin typeface="Times New Roman" panose="02020603050405020304" pitchFamily="18" charset="0"/>
                <a:cs typeface="Times New Roman" panose="02020603050405020304" pitchFamily="18" charset="0"/>
              </a:rPr>
              <a:t>ses güç </a:t>
            </a:r>
            <a:r>
              <a:rPr lang="tr-TR" sz="2000" dirty="0">
                <a:latin typeface="Times New Roman" panose="02020603050405020304" pitchFamily="18" charset="0"/>
                <a:cs typeface="Times New Roman" panose="02020603050405020304" pitchFamily="18" charset="0"/>
              </a:rPr>
              <a:t>seviyesi 50 </a:t>
            </a:r>
            <a:r>
              <a:rPr lang="tr-TR" sz="2000" dirty="0" err="1" smtClean="0">
                <a:latin typeface="Times New Roman" panose="02020603050405020304" pitchFamily="18" charset="0"/>
                <a:cs typeface="Times New Roman" panose="02020603050405020304" pitchFamily="18" charset="0"/>
              </a:rPr>
              <a:t>dB</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iken, aynı frekanstaki </a:t>
            </a:r>
            <a:r>
              <a:rPr lang="tr-TR" sz="2000" dirty="0" smtClean="0">
                <a:latin typeface="Times New Roman" panose="02020603050405020304" pitchFamily="18" charset="0"/>
                <a:cs typeface="Times New Roman" panose="02020603050405020304" pitchFamily="18" charset="0"/>
              </a:rPr>
              <a:t>ses basınç </a:t>
            </a:r>
            <a:r>
              <a:rPr lang="tr-TR" sz="2000" dirty="0">
                <a:latin typeface="Times New Roman" panose="02020603050405020304" pitchFamily="18" charset="0"/>
                <a:cs typeface="Times New Roman" panose="02020603050405020304" pitchFamily="18" charset="0"/>
              </a:rPr>
              <a:t>seviyesi, 40 </a:t>
            </a:r>
            <a:r>
              <a:rPr lang="tr-TR" sz="2000" dirty="0" err="1" smtClean="0">
                <a:latin typeface="Times New Roman" panose="02020603050405020304" pitchFamily="18" charset="0"/>
                <a:cs typeface="Times New Roman" panose="02020603050405020304" pitchFamily="18" charset="0"/>
              </a:rPr>
              <a:t>dB</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olabilir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Parametreleri değiştirerek </a:t>
            </a:r>
            <a:r>
              <a:rPr lang="tr-TR" sz="2000" dirty="0">
                <a:latin typeface="Times New Roman" panose="02020603050405020304" pitchFamily="18" charset="0"/>
                <a:cs typeface="Times New Roman" panose="02020603050405020304" pitchFamily="18" charset="0"/>
              </a:rPr>
              <a:t>(uzaklığı arttırmak, </a:t>
            </a:r>
            <a:r>
              <a:rPr lang="tr-TR" sz="2000" dirty="0" smtClean="0">
                <a:latin typeface="Times New Roman" panose="02020603050405020304" pitchFamily="18" charset="0"/>
                <a:cs typeface="Times New Roman" panose="02020603050405020304" pitchFamily="18" charset="0"/>
              </a:rPr>
              <a:t>sönümlemeyi arttırmak</a:t>
            </a:r>
            <a:r>
              <a:rPr lang="tr-TR" sz="2000" dirty="0">
                <a:latin typeface="Times New Roman" panose="02020603050405020304" pitchFamily="18" charset="0"/>
                <a:cs typeface="Times New Roman" panose="02020603050405020304" pitchFamily="18" charset="0"/>
              </a:rPr>
              <a:t>, vb.) ses basıncı seviyesini 30 </a:t>
            </a:r>
            <a:r>
              <a:rPr lang="tr-TR" sz="2000" dirty="0" err="1" smtClean="0">
                <a:latin typeface="Times New Roman" panose="02020603050405020304" pitchFamily="18" charset="0"/>
                <a:cs typeface="Times New Roman" panose="02020603050405020304" pitchFamily="18" charset="0"/>
              </a:rPr>
              <a:t>dB</a:t>
            </a:r>
            <a:r>
              <a:rPr lang="tr-TR" sz="2000" dirty="0" smtClean="0">
                <a:latin typeface="Times New Roman" panose="02020603050405020304" pitchFamily="18" charset="0"/>
                <a:cs typeface="Times New Roman" panose="02020603050405020304" pitchFamily="18" charset="0"/>
              </a:rPr>
              <a:t> ya da </a:t>
            </a:r>
            <a:r>
              <a:rPr lang="tr-TR" sz="2000" dirty="0">
                <a:latin typeface="Times New Roman" panose="02020603050405020304" pitchFamily="18" charset="0"/>
                <a:cs typeface="Times New Roman" panose="02020603050405020304" pitchFamily="18" charset="0"/>
              </a:rPr>
              <a:t>herhangi başka bir şiddette duymak </a:t>
            </a:r>
            <a:r>
              <a:rPr lang="tr-TR" sz="2000" dirty="0" smtClean="0">
                <a:latin typeface="Times New Roman" panose="02020603050405020304" pitchFamily="18" charset="0"/>
                <a:cs typeface="Times New Roman" panose="02020603050405020304" pitchFamily="18" charset="0"/>
              </a:rPr>
              <a:t>da mümkündür</a:t>
            </a:r>
            <a:r>
              <a:rPr lang="tr-TR" sz="2000" dirty="0">
                <a:latin typeface="Times New Roman" panose="02020603050405020304" pitchFamily="18" charset="0"/>
                <a:cs typeface="Times New Roman" panose="02020603050405020304" pitchFamily="18" charset="0"/>
              </a:rPr>
              <a:t>. </a:t>
            </a: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4114" y="4633042"/>
            <a:ext cx="2090371" cy="1493122"/>
          </a:xfrm>
          <a:prstGeom prst="rect">
            <a:avLst/>
          </a:prstGeom>
        </p:spPr>
      </p:pic>
    </p:spTree>
    <p:extLst>
      <p:ext uri="{BB962C8B-B14F-4D97-AF65-F5344CB8AC3E}">
        <p14:creationId xmlns:p14="http://schemas.microsoft.com/office/powerpoint/2010/main" val="2781792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DESİBEL KAVRAMI</a:t>
            </a:r>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Desibel, </a:t>
            </a:r>
            <a:r>
              <a:rPr lang="tr-TR" sz="2000" dirty="0" smtClean="0">
                <a:latin typeface="Times New Roman" panose="02020603050405020304" pitchFamily="18" charset="0"/>
                <a:cs typeface="Times New Roman" panose="02020603050405020304" pitchFamily="18" charset="0"/>
              </a:rPr>
              <a:t>ses </a:t>
            </a:r>
            <a:r>
              <a:rPr lang="tr-TR" sz="2000" dirty="0">
                <a:latin typeface="Times New Roman" panose="02020603050405020304" pitchFamily="18" charset="0"/>
                <a:cs typeface="Times New Roman" panose="02020603050405020304" pitchFamily="18" charset="0"/>
              </a:rPr>
              <a:t>seviyelerinin veya fiziksel iki değerin (gürültü, sinyal, voltaj, elektromanyetik dalga vb.) tanımlanmasında kullanılan logaritmik ölçü birimine denir</a:t>
            </a:r>
            <a:r>
              <a:rPr lang="tr-TR" sz="2000" dirty="0" smtClean="0">
                <a:latin typeface="Times New Roman" panose="02020603050405020304" pitchFamily="18" charset="0"/>
                <a:cs typeface="Times New Roman" panose="02020603050405020304" pitchFamily="18" charset="0"/>
              </a:rPr>
              <a:t>.</a:t>
            </a:r>
          </a:p>
          <a:p>
            <a:r>
              <a:rPr lang="tr-TR" sz="2000" dirty="0" smtClean="0">
                <a:latin typeface="Times New Roman" panose="02020603050405020304" pitchFamily="18" charset="0"/>
                <a:cs typeface="Times New Roman" panose="02020603050405020304" pitchFamily="18" charset="0"/>
              </a:rPr>
              <a:t>Ancak</a:t>
            </a:r>
            <a:r>
              <a:rPr lang="tr-TR" sz="2000" dirty="0">
                <a:latin typeface="Times New Roman" panose="02020603050405020304" pitchFamily="18" charset="0"/>
                <a:cs typeface="Times New Roman" panose="02020603050405020304" pitchFamily="18" charset="0"/>
              </a:rPr>
              <a:t>, desibel (</a:t>
            </a:r>
            <a:r>
              <a:rPr lang="tr-TR" sz="2000" dirty="0" err="1">
                <a:latin typeface="Times New Roman" panose="02020603050405020304" pitchFamily="18" charset="0"/>
                <a:cs typeface="Times New Roman" panose="02020603050405020304" pitchFamily="18" charset="0"/>
              </a:rPr>
              <a:t>dB</a:t>
            </a:r>
            <a:r>
              <a:rPr lang="tr-TR" sz="2000" dirty="0">
                <a:latin typeface="Times New Roman" panose="02020603050405020304" pitchFamily="18" charset="0"/>
                <a:cs typeface="Times New Roman" panose="02020603050405020304" pitchFamily="18" charset="0"/>
              </a:rPr>
              <a:t>) i bir ses birimi olarak kullanabilmek için referans bir </a:t>
            </a:r>
            <a:r>
              <a:rPr lang="tr-TR" sz="2000" dirty="0" smtClean="0">
                <a:latin typeface="Times New Roman" panose="02020603050405020304" pitchFamily="18" charset="0"/>
                <a:cs typeface="Times New Roman" panose="02020603050405020304" pitchFamily="18" charset="0"/>
              </a:rPr>
              <a:t>ses basınç </a:t>
            </a:r>
            <a:r>
              <a:rPr lang="tr-TR" sz="2000" dirty="0">
                <a:latin typeface="Times New Roman" panose="02020603050405020304" pitchFamily="18" charset="0"/>
                <a:cs typeface="Times New Roman" panose="02020603050405020304" pitchFamily="18" charset="0"/>
              </a:rPr>
              <a:t>seviyesi seçmek gereklidir.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Diğer </a:t>
            </a:r>
            <a:r>
              <a:rPr lang="tr-TR" sz="2000" dirty="0">
                <a:latin typeface="Times New Roman" panose="02020603050405020304" pitchFamily="18" charset="0"/>
                <a:cs typeface="Times New Roman" panose="02020603050405020304" pitchFamily="18" charset="0"/>
              </a:rPr>
              <a:t>bir anlamda, kaynaktan farklı frekanslarda yayılan sesin basınç seviyesinin 20 </a:t>
            </a:r>
            <a:r>
              <a:rPr lang="tr-TR" sz="2000" dirty="0" err="1">
                <a:latin typeface="Times New Roman" panose="02020603050405020304" pitchFamily="18" charset="0"/>
                <a:cs typeface="Times New Roman" panose="02020603050405020304" pitchFamily="18" charset="0"/>
              </a:rPr>
              <a:t>mPa</a:t>
            </a:r>
            <a:r>
              <a:rPr lang="tr-TR" sz="2000" dirty="0">
                <a:latin typeface="Times New Roman" panose="02020603050405020304" pitchFamily="18" charset="0"/>
                <a:cs typeface="Times New Roman" panose="02020603050405020304" pitchFamily="18" charset="0"/>
              </a:rPr>
              <a:t> oranı sesin o frekanstaki </a:t>
            </a:r>
            <a:r>
              <a:rPr lang="tr-TR" sz="2000" dirty="0" err="1">
                <a:latin typeface="Times New Roman" panose="02020603050405020304" pitchFamily="18" charset="0"/>
                <a:cs typeface="Times New Roman" panose="02020603050405020304" pitchFamily="18" charset="0"/>
              </a:rPr>
              <a:t>dB</a:t>
            </a:r>
            <a:r>
              <a:rPr lang="tr-TR" sz="2000" dirty="0">
                <a:latin typeface="Times New Roman" panose="02020603050405020304" pitchFamily="18" charset="0"/>
                <a:cs typeface="Times New Roman" panose="02020603050405020304" pitchFamily="18" charset="0"/>
              </a:rPr>
              <a:t> değerini verir</a:t>
            </a:r>
            <a:r>
              <a:rPr lang="tr-TR" sz="2000" dirty="0" smtClean="0">
                <a:latin typeface="Times New Roman" panose="02020603050405020304" pitchFamily="18" charset="0"/>
                <a:cs typeface="Times New Roman" panose="02020603050405020304" pitchFamily="18" charset="0"/>
              </a:rPr>
              <a:t>,</a:t>
            </a:r>
          </a:p>
          <a:p>
            <a:r>
              <a:rPr lang="tr-TR" sz="2000" dirty="0" smtClean="0"/>
              <a:t>Desibel hesaplama: </a:t>
            </a:r>
          </a:p>
          <a:p>
            <a:endParaRPr lang="tr-TR" sz="2000" dirty="0" smtClean="0"/>
          </a:p>
          <a:p>
            <a:pPr marL="0" indent="0">
              <a:buNone/>
            </a:pPr>
            <a:r>
              <a:rPr lang="tr-TR" sz="2000" dirty="0" smtClean="0"/>
              <a:t>P Basınç cinsinden                              20log </a:t>
            </a:r>
            <a:r>
              <a:rPr lang="tr-TR" sz="2000" dirty="0" err="1" smtClean="0"/>
              <a:t>Pı</a:t>
            </a:r>
            <a:r>
              <a:rPr lang="tr-TR" sz="2000" dirty="0" smtClean="0"/>
              <a:t>/Po    </a:t>
            </a:r>
            <a:r>
              <a:rPr lang="tr-TR" sz="2000" dirty="0"/>
              <a:t/>
            </a:r>
            <a:br>
              <a:rPr lang="tr-TR" sz="2000" dirty="0"/>
            </a:br>
            <a:endParaRPr lang="tr-TR" sz="2000" dirty="0" smtClean="0"/>
          </a:p>
          <a:p>
            <a:pPr marL="0" indent="0">
              <a:buNone/>
            </a:pPr>
            <a:r>
              <a:rPr lang="tr-TR" sz="2000" dirty="0" smtClean="0"/>
              <a:t/>
            </a:r>
            <a:br>
              <a:rPr lang="tr-TR" sz="2000" dirty="0" smtClean="0"/>
            </a:br>
            <a:r>
              <a:rPr lang="tr-TR" sz="2000" dirty="0" smtClean="0"/>
              <a:t>I Güç cinsinden                                   10log </a:t>
            </a:r>
            <a:r>
              <a:rPr lang="tr-TR" sz="2000" dirty="0" err="1" smtClean="0"/>
              <a:t>Iı</a:t>
            </a:r>
            <a:r>
              <a:rPr lang="tr-TR" sz="2000" dirty="0" smtClean="0"/>
              <a:t>/</a:t>
            </a:r>
            <a:r>
              <a:rPr lang="tr-TR" sz="2000" dirty="0" err="1" smtClean="0"/>
              <a:t>Io</a:t>
            </a:r>
            <a:endParaRPr lang="tr-TR" sz="2000" dirty="0" smtClean="0">
              <a:latin typeface="Times New Roman" panose="02020603050405020304" pitchFamily="18" charset="0"/>
              <a:cs typeface="Times New Roman" panose="02020603050405020304" pitchFamily="18" charset="0"/>
            </a:endParaRPr>
          </a:p>
          <a:p>
            <a:endParaRPr lang="tr-TR" dirty="0"/>
          </a:p>
        </p:txBody>
      </p:sp>
      <p:cxnSp>
        <p:nvCxnSpPr>
          <p:cNvPr id="16" name="Düz Ok Bağlayıcısı 15"/>
          <p:cNvCxnSpPr/>
          <p:nvPr/>
        </p:nvCxnSpPr>
        <p:spPr>
          <a:xfrm flipV="1">
            <a:off x="2998177" y="4580792"/>
            <a:ext cx="1529861" cy="87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Düz Ok Bağlayıcısı 17"/>
          <p:cNvCxnSpPr/>
          <p:nvPr/>
        </p:nvCxnSpPr>
        <p:spPr>
          <a:xfrm flipV="1">
            <a:off x="2620107" y="5539153"/>
            <a:ext cx="2074985" cy="1758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6971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DESİBEL KAVRAMI</a:t>
            </a:r>
            <a:endParaRPr lang="tr-TR" dirty="0"/>
          </a:p>
        </p:txBody>
      </p:sp>
      <p:sp>
        <p:nvSpPr>
          <p:cNvPr id="3" name="İçerik Yer Tutucusu 2"/>
          <p:cNvSpPr>
            <a:spLocks noGrp="1"/>
          </p:cNvSpPr>
          <p:nvPr>
            <p:ph idx="1"/>
          </p:nvPr>
        </p:nvSpPr>
        <p:spPr/>
        <p:txBody>
          <a:bodyPr>
            <a:normAutofit/>
          </a:bodyPr>
          <a:lstStyle/>
          <a:p>
            <a:r>
              <a:rPr lang="tr-TR" sz="2000" dirty="0" smtClean="0">
                <a:latin typeface="Times New Roman" panose="02020603050405020304" pitchFamily="18" charset="0"/>
                <a:cs typeface="Times New Roman" panose="02020603050405020304" pitchFamily="18" charset="0"/>
              </a:rPr>
              <a:t>Desibeller logaritmik olarak artar ve azalır</a:t>
            </a:r>
          </a:p>
          <a:p>
            <a:r>
              <a:rPr lang="tr-TR" sz="2000" dirty="0" smtClean="0">
                <a:latin typeface="Times New Roman" panose="02020603050405020304" pitchFamily="18" charset="0"/>
                <a:cs typeface="Times New Roman" panose="02020603050405020304" pitchFamily="18" charset="0"/>
              </a:rPr>
              <a:t>20 </a:t>
            </a:r>
            <a:r>
              <a:rPr lang="tr-TR" sz="2000" dirty="0" err="1" smtClean="0">
                <a:latin typeface="Times New Roman" panose="02020603050405020304" pitchFamily="18" charset="0"/>
                <a:cs typeface="Times New Roman" panose="02020603050405020304" pitchFamily="18" charset="0"/>
              </a:rPr>
              <a:t>dB</a:t>
            </a:r>
            <a:r>
              <a:rPr lang="tr-TR" sz="2000" dirty="0" smtClean="0">
                <a:latin typeface="Times New Roman" panose="02020603050405020304" pitchFamily="18" charset="0"/>
                <a:cs typeface="Times New Roman" panose="02020603050405020304" pitchFamily="18" charset="0"/>
              </a:rPr>
              <a:t> 10 </a:t>
            </a:r>
            <a:r>
              <a:rPr lang="tr-TR" sz="2000" dirty="0" err="1" smtClean="0">
                <a:latin typeface="Times New Roman" panose="02020603050405020304" pitchFamily="18" charset="0"/>
                <a:cs typeface="Times New Roman" panose="02020603050405020304" pitchFamily="18" charset="0"/>
              </a:rPr>
              <a:t>dB</a:t>
            </a:r>
            <a:r>
              <a:rPr lang="tr-TR" sz="2000" dirty="0" smtClean="0">
                <a:latin typeface="Times New Roman" panose="02020603050405020304" pitchFamily="18" charset="0"/>
                <a:cs typeface="Times New Roman" panose="02020603050405020304" pitchFamily="18" charset="0"/>
              </a:rPr>
              <a:t>’ den 10 kat daha şiddetlidir, 30 </a:t>
            </a:r>
            <a:r>
              <a:rPr lang="tr-TR" sz="2000" dirty="0" err="1">
                <a:latin typeface="Times New Roman" panose="02020603050405020304" pitchFamily="18" charset="0"/>
                <a:cs typeface="Times New Roman" panose="02020603050405020304" pitchFamily="18" charset="0"/>
              </a:rPr>
              <a:t>dB</a:t>
            </a:r>
            <a:r>
              <a:rPr lang="tr-TR" sz="2000" dirty="0">
                <a:latin typeface="Times New Roman" panose="02020603050405020304" pitchFamily="18" charset="0"/>
                <a:cs typeface="Times New Roman" panose="02020603050405020304" pitchFamily="18" charset="0"/>
              </a:rPr>
              <a:t> 10 </a:t>
            </a:r>
            <a:r>
              <a:rPr lang="tr-TR" sz="2000" dirty="0" err="1">
                <a:latin typeface="Times New Roman" panose="02020603050405020304" pitchFamily="18" charset="0"/>
                <a:cs typeface="Times New Roman" panose="02020603050405020304" pitchFamily="18" charset="0"/>
              </a:rPr>
              <a:t>dB</a:t>
            </a:r>
            <a:r>
              <a:rPr lang="tr-TR" sz="2000" dirty="0">
                <a:latin typeface="Times New Roman" panose="02020603050405020304" pitchFamily="18" charset="0"/>
                <a:cs typeface="Times New Roman" panose="02020603050405020304" pitchFamily="18" charset="0"/>
              </a:rPr>
              <a:t>’ den </a:t>
            </a:r>
            <a:r>
              <a:rPr lang="tr-TR" sz="2000" dirty="0" smtClean="0">
                <a:latin typeface="Times New Roman" panose="02020603050405020304" pitchFamily="18" charset="0"/>
                <a:cs typeface="Times New Roman" panose="02020603050405020304" pitchFamily="18" charset="0"/>
              </a:rPr>
              <a:t>100 </a:t>
            </a:r>
            <a:r>
              <a:rPr lang="tr-TR" sz="2000" dirty="0">
                <a:latin typeface="Times New Roman" panose="02020603050405020304" pitchFamily="18" charset="0"/>
                <a:cs typeface="Times New Roman" panose="02020603050405020304" pitchFamily="18" charset="0"/>
              </a:rPr>
              <a:t>kat daha şiddetlidir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6537" y="3202737"/>
            <a:ext cx="3588764" cy="2688109"/>
          </a:xfrm>
          <a:prstGeom prst="rect">
            <a:avLst/>
          </a:prstGeom>
        </p:spPr>
      </p:pic>
    </p:spTree>
    <p:extLst>
      <p:ext uri="{BB962C8B-B14F-4D97-AF65-F5344CB8AC3E}">
        <p14:creationId xmlns:p14="http://schemas.microsoft.com/office/powerpoint/2010/main" val="3288140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Başlık"/>
          <p:cNvSpPr>
            <a:spLocks noGrp="1"/>
          </p:cNvSpPr>
          <p:nvPr>
            <p:ph type="title"/>
          </p:nvPr>
        </p:nvSpPr>
        <p:spPr>
          <a:solidFill>
            <a:srgbClr val="FFFF00"/>
          </a:solidFill>
        </p:spPr>
        <p:txBody>
          <a:bodyPr/>
          <a:lstStyle/>
          <a:p>
            <a:pPr eaLnBrk="1" hangingPunct="1"/>
            <a:r>
              <a:rPr lang="tr-TR" altLang="tr-TR" sz="2800"/>
              <a:t>SESİN AKUSTİK ÖZELLİKLERİ</a:t>
            </a:r>
          </a:p>
        </p:txBody>
      </p:sp>
      <p:sp>
        <p:nvSpPr>
          <p:cNvPr id="4" name="3 İçerik Yer Tutucusu"/>
          <p:cNvSpPr>
            <a:spLocks noGrp="1"/>
          </p:cNvSpPr>
          <p:nvPr>
            <p:ph idx="1"/>
          </p:nvPr>
        </p:nvSpPr>
        <p:spPr>
          <a:xfrm>
            <a:off x="1981200" y="1600201"/>
            <a:ext cx="8229600" cy="4829175"/>
          </a:xfrm>
        </p:spPr>
        <p:txBody>
          <a:bodyPr rtlCol="0">
            <a:normAutofit lnSpcReduction="10000"/>
          </a:bodyPr>
          <a:lstStyle/>
          <a:p>
            <a:pPr fontAlgn="auto">
              <a:spcAft>
                <a:spcPts val="0"/>
              </a:spcAft>
              <a:buFont typeface="Wingdings" pitchFamily="2" charset="2"/>
              <a:buChar char="ü"/>
              <a:defRPr/>
            </a:pPr>
            <a:r>
              <a:rPr lang="tr-TR" sz="2000" dirty="0" smtClean="0"/>
              <a:t>İnsan </a:t>
            </a:r>
            <a:r>
              <a:rPr lang="tr-TR" sz="2000" dirty="0"/>
              <a:t>kulağı sese inanılmaz derecede geniş bir aralıkta tepki verebilmektedir.</a:t>
            </a:r>
          </a:p>
          <a:p>
            <a:pPr fontAlgn="auto">
              <a:spcAft>
                <a:spcPts val="0"/>
              </a:spcAft>
              <a:buFont typeface="Wingdings" pitchFamily="2" charset="2"/>
              <a:buChar char="ü"/>
              <a:defRPr/>
            </a:pPr>
            <a:r>
              <a:rPr lang="tr-TR" sz="2000" dirty="0"/>
              <a:t>Üst sınırda, yani acı sınırındaki bir ses, duyulabilen en kısık sesin tam on milyon katı büyüklüğündedir.</a:t>
            </a:r>
          </a:p>
          <a:p>
            <a:pPr fontAlgn="auto">
              <a:spcAft>
                <a:spcPts val="0"/>
              </a:spcAft>
              <a:buFont typeface="Wingdings" pitchFamily="2" charset="2"/>
              <a:buChar char="ü"/>
              <a:defRPr/>
            </a:pPr>
            <a:r>
              <a:rPr lang="tr-TR" sz="2000" dirty="0"/>
              <a:t>Bu on milyonun bire oranı ancak logaritmik olarak gösterilebilmekte ve 140 dB ile noktalanmaktadır.</a:t>
            </a:r>
          </a:p>
          <a:p>
            <a:pPr fontAlgn="auto">
              <a:spcAft>
                <a:spcPts val="0"/>
              </a:spcAft>
              <a:buFont typeface="Wingdings" pitchFamily="2" charset="2"/>
              <a:buChar char="ü"/>
              <a:defRPr/>
            </a:pPr>
            <a:r>
              <a:rPr lang="tr-TR" sz="2000" dirty="0"/>
              <a:t>Desibel özelliğindeki bir başka özellik de, iki farklı sesin ses basıncı seviyelerinin aritmetik olarak toplanmamasıdır.</a:t>
            </a:r>
          </a:p>
          <a:p>
            <a:pPr fontAlgn="auto">
              <a:spcAft>
                <a:spcPts val="0"/>
              </a:spcAft>
              <a:buFont typeface="Wingdings" pitchFamily="2" charset="2"/>
              <a:buChar char="ü"/>
              <a:defRPr/>
            </a:pPr>
            <a:r>
              <a:rPr lang="tr-TR" sz="2000" dirty="0"/>
              <a:t>Örneğin 60 </a:t>
            </a:r>
            <a:r>
              <a:rPr lang="tr-TR" sz="2000" dirty="0" err="1"/>
              <a:t>dB’lik</a:t>
            </a:r>
            <a:r>
              <a:rPr lang="tr-TR" sz="2000" dirty="0"/>
              <a:t> bir ses, 60 </a:t>
            </a:r>
            <a:r>
              <a:rPr lang="tr-TR" sz="2000" dirty="0" err="1"/>
              <a:t>dB’lik</a:t>
            </a:r>
            <a:r>
              <a:rPr lang="tr-TR" sz="2000" dirty="0"/>
              <a:t> bir başka ses ile toplandığında, artış sadece 3 dB olacaktır; yani toplam 120 dB değil 63 dB olacaktır.</a:t>
            </a:r>
          </a:p>
          <a:p>
            <a:pPr fontAlgn="auto">
              <a:spcAft>
                <a:spcPts val="0"/>
              </a:spcAft>
              <a:buFont typeface="Wingdings" pitchFamily="2" charset="2"/>
              <a:buChar char="ü"/>
              <a:defRPr/>
            </a:pPr>
            <a:r>
              <a:rPr lang="tr-TR" sz="2000" dirty="0"/>
              <a:t>Dahası eğer iki farklı seviyede ses söz konusuysa, düşük olanın büyüğe katkısı fark azaldıkça azalır.</a:t>
            </a:r>
          </a:p>
          <a:p>
            <a:pPr fontAlgn="auto">
              <a:spcAft>
                <a:spcPts val="0"/>
              </a:spcAft>
              <a:buFont typeface="Wingdings" pitchFamily="2" charset="2"/>
              <a:buChar char="ü"/>
              <a:defRPr/>
            </a:pPr>
            <a:r>
              <a:rPr lang="tr-TR" sz="2000" dirty="0"/>
              <a:t>Eğer ikisi arasındaki seviye farkı 10 </a:t>
            </a:r>
            <a:r>
              <a:rPr lang="tr-TR" sz="2000" dirty="0" err="1"/>
              <a:t>dB’in</a:t>
            </a:r>
            <a:r>
              <a:rPr lang="tr-TR" sz="2000" dirty="0"/>
              <a:t> üzerinde ise, düşük seviyeli sesin hiç bir etkisi olmaz.</a:t>
            </a:r>
          </a:p>
          <a:p>
            <a:pPr fontAlgn="auto">
              <a:spcAft>
                <a:spcPts val="0"/>
              </a:spcAft>
              <a:defRPr/>
            </a:pPr>
            <a:endParaRPr lang="tr-TR" sz="2000" dirty="0"/>
          </a:p>
        </p:txBody>
      </p:sp>
    </p:spTree>
    <p:extLst>
      <p:ext uri="{BB962C8B-B14F-4D97-AF65-F5344CB8AC3E}">
        <p14:creationId xmlns:p14="http://schemas.microsoft.com/office/powerpoint/2010/main" val="3504476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dB HL - </a:t>
            </a:r>
            <a:r>
              <a:rPr lang="tr-TR" dirty="0" err="1"/>
              <a:t>Hearing</a:t>
            </a:r>
            <a:r>
              <a:rPr lang="tr-TR" dirty="0"/>
              <a:t> Level</a:t>
            </a:r>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Bu terim; belirli bir frekansta, normal işiten kişilerin duyabildiği minimum değeri gösteren ve temel değer olarak kabul edilen “0 dB” e göre, bir kişinin duyabildiği eşik şiddeti ifade eder.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5008" y="2576833"/>
            <a:ext cx="3241984" cy="3170575"/>
          </a:xfrm>
          <a:prstGeom prst="rect">
            <a:avLst/>
          </a:prstGeom>
        </p:spPr>
      </p:pic>
    </p:spTree>
    <p:extLst>
      <p:ext uri="{BB962C8B-B14F-4D97-AF65-F5344CB8AC3E}">
        <p14:creationId xmlns:p14="http://schemas.microsoft.com/office/powerpoint/2010/main" val="20930558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dB SL - </a:t>
            </a:r>
            <a:r>
              <a:rPr lang="tr-TR" dirty="0" err="1"/>
              <a:t>Sensation</a:t>
            </a:r>
            <a:r>
              <a:rPr lang="tr-TR" dirty="0"/>
              <a:t> Level</a:t>
            </a:r>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Bu referans değer, </a:t>
            </a:r>
            <a:r>
              <a:rPr lang="tr-TR" sz="2000" dirty="0" err="1">
                <a:latin typeface="Times New Roman" panose="02020603050405020304" pitchFamily="18" charset="0"/>
                <a:cs typeface="Times New Roman" panose="02020603050405020304" pitchFamily="18" charset="0"/>
              </a:rPr>
              <a:t>supraliminer</a:t>
            </a: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(eşik üstü) inceleme </a:t>
            </a:r>
            <a:r>
              <a:rPr lang="tr-TR" sz="2000" dirty="0">
                <a:latin typeface="Times New Roman" panose="02020603050405020304" pitchFamily="18" charset="0"/>
                <a:cs typeface="Times New Roman" panose="02020603050405020304" pitchFamily="18" charset="0"/>
              </a:rPr>
              <a:t>yöntemlerinin (konuşma </a:t>
            </a:r>
            <a:r>
              <a:rPr lang="tr-TR" sz="2000" dirty="0" err="1">
                <a:latin typeface="Times New Roman" panose="02020603050405020304" pitchFamily="18" charset="0"/>
                <a:cs typeface="Times New Roman" panose="02020603050405020304" pitchFamily="18" charset="0"/>
              </a:rPr>
              <a:t>odyometrisi</a:t>
            </a: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empedans </a:t>
            </a:r>
            <a:r>
              <a:rPr lang="tr-TR" sz="2000" dirty="0">
                <a:latin typeface="Times New Roman" panose="02020603050405020304" pitchFamily="18" charset="0"/>
                <a:cs typeface="Times New Roman" panose="02020603050405020304" pitchFamily="18" charset="0"/>
              </a:rPr>
              <a:t>testleri, ABR incelemeleri) uygulaması ve tanımlamasında kullanılır. </a:t>
            </a:r>
            <a:endParaRPr lang="tr-TR" sz="2000" dirty="0" smtClean="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Duyarlılık seviyesi; </a:t>
            </a:r>
            <a:r>
              <a:rPr lang="tr-TR" sz="2000" dirty="0" err="1">
                <a:latin typeface="Times New Roman" panose="02020603050405020304" pitchFamily="18" charset="0"/>
                <a:cs typeface="Times New Roman" panose="02020603050405020304" pitchFamily="18" charset="0"/>
              </a:rPr>
              <a:t>supraliminer</a:t>
            </a:r>
            <a:r>
              <a:rPr lang="tr-TR" sz="2000" dirty="0">
                <a:latin typeface="Times New Roman" panose="02020603050405020304" pitchFamily="18" charset="0"/>
                <a:cs typeface="Times New Roman" panose="02020603050405020304" pitchFamily="18" charset="0"/>
              </a:rPr>
              <a:t> inceleme yapılan kişide, dB HL birimi ile ifade edilen işitme eşiğinin üzerindeki işitme düzeyini gösterir. Örneğin, konuşmayı </a:t>
            </a:r>
            <a:r>
              <a:rPr lang="tr-TR" sz="2000" dirty="0" err="1">
                <a:latin typeface="Times New Roman" panose="02020603050405020304" pitchFamily="18" charset="0"/>
                <a:cs typeface="Times New Roman" panose="02020603050405020304" pitchFamily="18" charset="0"/>
              </a:rPr>
              <a:t>ayırd</a:t>
            </a:r>
            <a:r>
              <a:rPr lang="tr-TR" sz="2000" dirty="0">
                <a:latin typeface="Times New Roman" panose="02020603050405020304" pitchFamily="18" charset="0"/>
                <a:cs typeface="Times New Roman" panose="02020603050405020304" pitchFamily="18" charset="0"/>
              </a:rPr>
              <a:t> etme eşiği (SD - </a:t>
            </a:r>
            <a:r>
              <a:rPr lang="tr-TR" sz="2000" dirty="0" err="1">
                <a:latin typeface="Times New Roman" panose="02020603050405020304" pitchFamily="18" charset="0"/>
                <a:cs typeface="Times New Roman" panose="02020603050405020304" pitchFamily="18" charset="0"/>
              </a:rPr>
              <a:t>speech</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diserimination</a:t>
            </a:r>
            <a:r>
              <a:rPr lang="tr-TR" sz="2000" dirty="0">
                <a:latin typeface="Times New Roman" panose="02020603050405020304" pitchFamily="18" charset="0"/>
                <a:cs typeface="Times New Roman" panose="02020603050405020304" pitchFamily="18" charset="0"/>
              </a:rPr>
              <a:t>) 45dB </a:t>
            </a:r>
            <a:r>
              <a:rPr lang="tr-TR" sz="2000" dirty="0" err="1">
                <a:latin typeface="Times New Roman" panose="02020603050405020304" pitchFamily="18" charset="0"/>
                <a:cs typeface="Times New Roman" panose="02020603050405020304" pitchFamily="18" charset="0"/>
              </a:rPr>
              <a:t>SL’da</a:t>
            </a:r>
            <a:r>
              <a:rPr lang="tr-TR" sz="2000" dirty="0">
                <a:latin typeface="Times New Roman" panose="02020603050405020304" pitchFamily="18" charset="0"/>
                <a:cs typeface="Times New Roman" panose="02020603050405020304" pitchFamily="18" charset="0"/>
              </a:rPr>
              <a:t> uygulanabilir denmesi, kişinin konuşmayı alma eşik </a:t>
            </a:r>
            <a:r>
              <a:rPr lang="tr-TR" sz="2000" dirty="0" smtClean="0">
                <a:latin typeface="Times New Roman" panose="02020603050405020304" pitchFamily="18" charset="0"/>
                <a:cs typeface="Times New Roman" panose="02020603050405020304" pitchFamily="18" charset="0"/>
              </a:rPr>
              <a:t>değerinin (HL) </a:t>
            </a:r>
            <a:r>
              <a:rPr lang="tr-TR" sz="2000" dirty="0">
                <a:latin typeface="Times New Roman" panose="02020603050405020304" pitchFamily="18" charset="0"/>
                <a:cs typeface="Times New Roman" panose="02020603050405020304" pitchFamily="18" charset="0"/>
              </a:rPr>
              <a:t>üzerine 45 </a:t>
            </a:r>
            <a:r>
              <a:rPr lang="tr-TR" sz="2000" dirty="0" err="1">
                <a:latin typeface="Times New Roman" panose="02020603050405020304" pitchFamily="18" charset="0"/>
                <a:cs typeface="Times New Roman" panose="02020603050405020304" pitchFamily="18" charset="0"/>
              </a:rPr>
              <a:t>dB</a:t>
            </a: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ilave </a:t>
            </a:r>
            <a:r>
              <a:rPr lang="tr-TR" sz="2000" dirty="0">
                <a:latin typeface="Times New Roman" panose="02020603050405020304" pitchFamily="18" charset="0"/>
                <a:cs typeface="Times New Roman" panose="02020603050405020304" pitchFamily="18" charset="0"/>
              </a:rPr>
              <a:t>edildiğini göstermektedir.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1242" y="3474673"/>
            <a:ext cx="4177210" cy="2651491"/>
          </a:xfrm>
          <a:prstGeom prst="rect">
            <a:avLst/>
          </a:prstGeom>
        </p:spPr>
      </p:pic>
    </p:spTree>
    <p:extLst>
      <p:ext uri="{BB962C8B-B14F-4D97-AF65-F5344CB8AC3E}">
        <p14:creationId xmlns:p14="http://schemas.microsoft.com/office/powerpoint/2010/main" val="13685078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SESİN PSİKOAKUSTİK ÖZELLİKLERİ</a:t>
            </a:r>
            <a:endParaRPr lang="tr-TR" dirty="0"/>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İşitme sistemine ulaşan seslerin neden olduğu psikolojik duyumları, kendine özgü deney ve ölçümlerle inceleyen bilim dalına </a:t>
            </a:r>
            <a:r>
              <a:rPr lang="tr-TR" sz="2000" dirty="0" err="1">
                <a:latin typeface="Times New Roman" panose="02020603050405020304" pitchFamily="18" charset="0"/>
                <a:cs typeface="Times New Roman" panose="02020603050405020304" pitchFamily="18" charset="0"/>
              </a:rPr>
              <a:t>psikoakustik</a:t>
            </a:r>
            <a:r>
              <a:rPr lang="tr-TR" sz="2000" dirty="0">
                <a:latin typeface="Times New Roman" panose="02020603050405020304" pitchFamily="18" charset="0"/>
                <a:cs typeface="Times New Roman" panose="02020603050405020304" pitchFamily="18" charset="0"/>
              </a:rPr>
              <a:t> denir.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Sesin </a:t>
            </a:r>
            <a:r>
              <a:rPr lang="tr-TR" sz="2000" dirty="0">
                <a:latin typeface="Times New Roman" panose="02020603050405020304" pitchFamily="18" charset="0"/>
                <a:cs typeface="Times New Roman" panose="02020603050405020304" pitchFamily="18" charset="0"/>
              </a:rPr>
              <a:t>algılama sürecinde sadece akustikten söz etmek yeterli olmayacaktır. Çünkü ses beyinde oluşan bir olgudur. </a:t>
            </a:r>
            <a:endParaRPr lang="tr-TR" sz="2000" dirty="0" smtClean="0">
              <a:latin typeface="Times New Roman" panose="02020603050405020304" pitchFamily="18" charset="0"/>
              <a:cs typeface="Times New Roman" panose="02020603050405020304" pitchFamily="18" charset="0"/>
            </a:endParaRPr>
          </a:p>
          <a:p>
            <a:r>
              <a:rPr lang="tr-TR" sz="2000" dirty="0" err="1" smtClean="0">
                <a:latin typeface="Times New Roman" panose="02020603050405020304" pitchFamily="18" charset="0"/>
                <a:cs typeface="Times New Roman" panose="02020603050405020304" pitchFamily="18" charset="0"/>
              </a:rPr>
              <a:t>Psikoakustik</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perde, gürlük, ses niteliği ve ses uyumu gibi duyumlar ile bunlara neden olan fiziksel etkiler arasında bağlantı kurmaya çalışır</a:t>
            </a:r>
          </a:p>
          <a:p>
            <a:r>
              <a:rPr lang="tr-TR" sz="2000" dirty="0" smtClean="0">
                <a:latin typeface="Times New Roman" panose="02020603050405020304" pitchFamily="18" charset="0"/>
                <a:cs typeface="Times New Roman" panose="02020603050405020304" pitchFamily="18" charset="0"/>
              </a:rPr>
              <a:t>Sesin </a:t>
            </a:r>
            <a:r>
              <a:rPr lang="tr-TR" sz="2000" dirty="0">
                <a:latin typeface="Times New Roman" panose="02020603050405020304" pitchFamily="18" charset="0"/>
                <a:cs typeface="Times New Roman" panose="02020603050405020304" pitchFamily="18" charset="0"/>
              </a:rPr>
              <a:t>perde, gürlük ve tını olarak üç temel öğesi bulunmaktadır.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1181" y="4683125"/>
            <a:ext cx="2809875" cy="1628775"/>
          </a:xfrm>
          <a:prstGeom prst="rect">
            <a:avLst/>
          </a:prstGeom>
        </p:spPr>
      </p:pic>
    </p:spTree>
    <p:extLst>
      <p:ext uri="{BB962C8B-B14F-4D97-AF65-F5344CB8AC3E}">
        <p14:creationId xmlns:p14="http://schemas.microsoft.com/office/powerpoint/2010/main" val="7714655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Perde:</a:t>
            </a:r>
          </a:p>
        </p:txBody>
      </p:sp>
      <p:sp>
        <p:nvSpPr>
          <p:cNvPr id="3" name="İçerik Yer Tutucusu 2"/>
          <p:cNvSpPr>
            <a:spLocks noGrp="1"/>
          </p:cNvSpPr>
          <p:nvPr>
            <p:ph idx="1"/>
          </p:nvPr>
        </p:nvSpPr>
        <p:spPr/>
        <p:txBody>
          <a:bodyPr/>
          <a:lstStyle/>
          <a:p>
            <a:r>
              <a:rPr lang="tr-TR" sz="2400" dirty="0">
                <a:latin typeface="Times New Roman" panose="02020603050405020304" pitchFamily="18" charset="0"/>
                <a:cs typeface="Times New Roman" panose="02020603050405020304" pitchFamily="18" charset="0"/>
              </a:rPr>
              <a:t>Sesin inceliği ve kalınlığının algısal karşılığıdır. Frekans ile ilişkilidir</a:t>
            </a:r>
            <a:r>
              <a:rPr lang="tr-TR" sz="2400" dirty="0" smtClean="0">
                <a:latin typeface="Times New Roman" panose="02020603050405020304" pitchFamily="18" charset="0"/>
                <a:cs typeface="Times New Roman" panose="02020603050405020304" pitchFamily="18" charset="0"/>
              </a:rPr>
              <a:t>.</a:t>
            </a:r>
          </a:p>
          <a:p>
            <a:r>
              <a:rPr lang="tr-TR" sz="2400" dirty="0">
                <a:latin typeface="Times New Roman" panose="02020603050405020304" pitchFamily="18" charset="0"/>
                <a:cs typeface="Times New Roman" panose="02020603050405020304" pitchFamily="18" charset="0"/>
              </a:rPr>
              <a:t>Ü</a:t>
            </a:r>
            <a:r>
              <a:rPr lang="tr-TR" sz="2400" dirty="0" smtClean="0">
                <a:latin typeface="Times New Roman" panose="02020603050405020304" pitchFamily="18" charset="0"/>
                <a:cs typeface="Times New Roman" panose="02020603050405020304" pitchFamily="18" charset="0"/>
              </a:rPr>
              <a:t>ç </a:t>
            </a:r>
            <a:r>
              <a:rPr lang="tr-TR" sz="2400" dirty="0">
                <a:latin typeface="Times New Roman" panose="02020603050405020304" pitchFamily="18" charset="0"/>
                <a:cs typeface="Times New Roman" panose="02020603050405020304" pitchFamily="18" charset="0"/>
              </a:rPr>
              <a:t>temel ses perdesi vardır: pes, orta ve tiz sesler. pes kalın, tiz ise ince sestir.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0997" y="3265297"/>
            <a:ext cx="5781391" cy="2548601"/>
          </a:xfrm>
          <a:prstGeom prst="rect">
            <a:avLst/>
          </a:prstGeom>
        </p:spPr>
      </p:pic>
    </p:spTree>
    <p:extLst>
      <p:ext uri="{BB962C8B-B14F-4D97-AF65-F5344CB8AC3E}">
        <p14:creationId xmlns:p14="http://schemas.microsoft.com/office/powerpoint/2010/main" val="3168590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Frekans Perde İlişkisi</a:t>
            </a:r>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F</a:t>
            </a:r>
            <a:r>
              <a:rPr lang="tr-TR" sz="2000" dirty="0" smtClean="0">
                <a:latin typeface="Times New Roman" panose="02020603050405020304" pitchFamily="18" charset="0"/>
                <a:cs typeface="Times New Roman" panose="02020603050405020304" pitchFamily="18" charset="0"/>
              </a:rPr>
              <a:t>rekans</a:t>
            </a:r>
            <a:r>
              <a:rPr lang="tr-TR" sz="2000" dirty="0">
                <a:latin typeface="Times New Roman" panose="02020603050405020304" pitchFamily="18" charset="0"/>
                <a:cs typeface="Times New Roman" panose="02020603050405020304" pitchFamily="18" charset="0"/>
              </a:rPr>
              <a:t>: fiziksel gerçek ve aletlerle ölçülebilir</a:t>
            </a:r>
          </a:p>
          <a:p>
            <a:r>
              <a:rPr lang="tr-TR" sz="2000" dirty="0">
                <a:latin typeface="Times New Roman" panose="02020603050405020304" pitchFamily="18" charset="0"/>
                <a:cs typeface="Times New Roman" panose="02020603050405020304" pitchFamily="18" charset="0"/>
              </a:rPr>
              <a:t>P</a:t>
            </a:r>
            <a:r>
              <a:rPr lang="tr-TR" sz="2000" dirty="0" smtClean="0">
                <a:latin typeface="Times New Roman" panose="02020603050405020304" pitchFamily="18" charset="0"/>
                <a:cs typeface="Times New Roman" panose="02020603050405020304" pitchFamily="18" charset="0"/>
              </a:rPr>
              <a:t>erde</a:t>
            </a:r>
            <a:r>
              <a:rPr lang="tr-TR" sz="2000" dirty="0">
                <a:latin typeface="Times New Roman" panose="02020603050405020304" pitchFamily="18" charset="0"/>
                <a:cs typeface="Times New Roman" panose="02020603050405020304" pitchFamily="18" charset="0"/>
              </a:rPr>
              <a:t>: psikolojik olgu, algısal (Frekanstaki değişimlerin dinleyici </a:t>
            </a:r>
            <a:r>
              <a:rPr lang="tr-TR" sz="2000" dirty="0" smtClean="0">
                <a:latin typeface="Times New Roman" panose="02020603050405020304" pitchFamily="18" charset="0"/>
                <a:cs typeface="Times New Roman" panose="02020603050405020304" pitchFamily="18" charset="0"/>
              </a:rPr>
              <a:t>tarafından algılanması)</a:t>
            </a:r>
          </a:p>
          <a:p>
            <a:r>
              <a:rPr lang="tr-TR" sz="2000" dirty="0">
                <a:latin typeface="Times New Roman" panose="02020603050405020304" pitchFamily="18" charset="0"/>
                <a:cs typeface="Times New Roman" panose="02020603050405020304" pitchFamily="18" charset="0"/>
              </a:rPr>
              <a:t>T</a:t>
            </a:r>
            <a:r>
              <a:rPr lang="tr-TR" sz="2000" dirty="0" smtClean="0">
                <a:latin typeface="Times New Roman" panose="02020603050405020304" pitchFamily="18" charset="0"/>
                <a:cs typeface="Times New Roman" panose="02020603050405020304" pitchFamily="18" charset="0"/>
              </a:rPr>
              <a:t>itreşim </a:t>
            </a:r>
            <a:r>
              <a:rPr lang="tr-TR" sz="2000" dirty="0">
                <a:latin typeface="Times New Roman" panose="02020603050405020304" pitchFamily="18" charset="0"/>
                <a:cs typeface="Times New Roman" panose="02020603050405020304" pitchFamily="18" charset="0"/>
              </a:rPr>
              <a:t>frekansı arttıkça, ses perdesinde yükselme duyulur. (ince ses)</a:t>
            </a:r>
          </a:p>
          <a:p>
            <a:r>
              <a:rPr lang="tr-TR" sz="2000" dirty="0" smtClean="0">
                <a:latin typeface="Times New Roman" panose="02020603050405020304" pitchFamily="18" charset="0"/>
                <a:cs typeface="Times New Roman" panose="02020603050405020304" pitchFamily="18" charset="0"/>
              </a:rPr>
              <a:t>Frekans </a:t>
            </a:r>
            <a:r>
              <a:rPr lang="tr-TR" sz="2000" dirty="0">
                <a:latin typeface="Times New Roman" panose="02020603050405020304" pitchFamily="18" charset="0"/>
                <a:cs typeface="Times New Roman" panose="02020603050405020304" pitchFamily="18" charset="0"/>
              </a:rPr>
              <a:t>düştükçe, ses perdesinde düşme duyulur. (kalın ses)</a:t>
            </a:r>
          </a:p>
          <a:p>
            <a:r>
              <a:rPr lang="tr-TR" sz="2000" dirty="0" smtClean="0">
                <a:latin typeface="Times New Roman" panose="02020603050405020304" pitchFamily="18" charset="0"/>
                <a:cs typeface="Times New Roman" panose="02020603050405020304" pitchFamily="18" charset="0"/>
              </a:rPr>
              <a:t>Frekans </a:t>
            </a:r>
            <a:r>
              <a:rPr lang="tr-TR" sz="2000" dirty="0">
                <a:latin typeface="Times New Roman" panose="02020603050405020304" pitchFamily="18" charset="0"/>
                <a:cs typeface="Times New Roman" panose="02020603050405020304" pitchFamily="18" charset="0"/>
              </a:rPr>
              <a:t>ve perde arasındaki bu ilişki doğrusal (lineer) değildir Yani, </a:t>
            </a:r>
            <a:r>
              <a:rPr lang="tr-TR" sz="2000" dirty="0" smtClean="0">
                <a:latin typeface="Times New Roman" panose="02020603050405020304" pitchFamily="18" charset="0"/>
                <a:cs typeface="Times New Roman" panose="02020603050405020304" pitchFamily="18" charset="0"/>
              </a:rPr>
              <a:t>frekanstaki sürekli </a:t>
            </a:r>
            <a:r>
              <a:rPr lang="tr-TR" sz="2000" dirty="0">
                <a:latin typeface="Times New Roman" panose="02020603050405020304" pitchFamily="18" charset="0"/>
                <a:cs typeface="Times New Roman" panose="02020603050405020304" pitchFamily="18" charset="0"/>
              </a:rPr>
              <a:t>değişim perde de sürekli değişim ile sonuçlanmamaktadır.</a:t>
            </a:r>
          </a:p>
        </p:txBody>
      </p:sp>
    </p:spTree>
    <p:extLst>
      <p:ext uri="{BB962C8B-B14F-4D97-AF65-F5344CB8AC3E}">
        <p14:creationId xmlns:p14="http://schemas.microsoft.com/office/powerpoint/2010/main" val="1483906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Tını </a:t>
            </a:r>
            <a:endParaRPr lang="tr-TR" dirty="0"/>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Şiddeti </a:t>
            </a:r>
            <a:r>
              <a:rPr lang="tr-TR" sz="2000" dirty="0">
                <a:latin typeface="Times New Roman" panose="02020603050405020304" pitchFamily="18" charset="0"/>
                <a:cs typeface="Times New Roman" panose="02020603050405020304" pitchFamily="18" charset="0"/>
              </a:rPr>
              <a:t>ve </a:t>
            </a:r>
            <a:r>
              <a:rPr lang="tr-TR" sz="2000" dirty="0" smtClean="0">
                <a:latin typeface="Times New Roman" panose="02020603050405020304" pitchFamily="18" charset="0"/>
                <a:cs typeface="Times New Roman" panose="02020603050405020304" pitchFamily="18" charset="0"/>
              </a:rPr>
              <a:t>frekansı </a:t>
            </a:r>
            <a:r>
              <a:rPr lang="tr-TR" sz="2000" dirty="0">
                <a:latin typeface="Times New Roman" panose="02020603050405020304" pitchFamily="18" charset="0"/>
                <a:cs typeface="Times New Roman" panose="02020603050405020304" pitchFamily="18" charset="0"/>
              </a:rPr>
              <a:t>aynı olan sesleri birbirinden ayıran özelliktir.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Sesin </a:t>
            </a:r>
            <a:r>
              <a:rPr lang="tr-TR" sz="2000" dirty="0">
                <a:latin typeface="Times New Roman" panose="02020603050405020304" pitchFamily="18" charset="0"/>
                <a:cs typeface="Times New Roman" panose="02020603050405020304" pitchFamily="18" charset="0"/>
              </a:rPr>
              <a:t>rengi olarak da tanımlayabiliriz.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İnsandaki ses tınısını açık </a:t>
            </a:r>
            <a:r>
              <a:rPr lang="tr-TR" sz="2000" dirty="0">
                <a:latin typeface="Times New Roman" panose="02020603050405020304" pitchFamily="18" charset="0"/>
                <a:cs typeface="Times New Roman" panose="02020603050405020304" pitchFamily="18" charset="0"/>
              </a:rPr>
              <a:t>tını, koyu tını, orta tını olmak üzere üçe ayrılır. Açık tını kafa sesiyle, koyu tını göğüs sesiyle, orta tını da rahat ve zorlamasız orta seslerle denk düşünülebilir</a:t>
            </a:r>
            <a:r>
              <a:rPr lang="tr-TR" sz="2000" dirty="0" smtClean="0">
                <a:latin typeface="Times New Roman" panose="02020603050405020304" pitchFamily="18" charset="0"/>
                <a:cs typeface="Times New Roman" panose="02020603050405020304" pitchFamily="18" charset="0"/>
              </a:rPr>
              <a:t>.</a:t>
            </a:r>
          </a:p>
          <a:p>
            <a:r>
              <a:rPr lang="tr-TR" sz="2000" dirty="0" smtClean="0">
                <a:latin typeface="Times New Roman" panose="02020603050405020304" pitchFamily="18" charset="0"/>
                <a:cs typeface="Times New Roman" panose="02020603050405020304" pitchFamily="18" charset="0"/>
              </a:rPr>
              <a:t>Başka </a:t>
            </a:r>
            <a:r>
              <a:rPr lang="tr-TR" sz="2000" dirty="0">
                <a:latin typeface="Times New Roman" panose="02020603050405020304" pitchFamily="18" charset="0"/>
                <a:cs typeface="Times New Roman" panose="02020603050405020304" pitchFamily="18" charset="0"/>
              </a:rPr>
              <a:t>bir </a:t>
            </a:r>
            <a:r>
              <a:rPr lang="tr-TR" sz="2000" dirty="0" smtClean="0">
                <a:latin typeface="Times New Roman" panose="02020603050405020304" pitchFamily="18" charset="0"/>
                <a:cs typeface="Times New Roman" panose="02020603050405020304" pitchFamily="18" charset="0"/>
              </a:rPr>
              <a:t>anlatımla; aynı </a:t>
            </a:r>
            <a:r>
              <a:rPr lang="tr-TR" sz="2000" dirty="0">
                <a:latin typeface="Times New Roman" panose="02020603050405020304" pitchFamily="18" charset="0"/>
                <a:cs typeface="Times New Roman" panose="02020603050405020304" pitchFamily="18" charset="0"/>
              </a:rPr>
              <a:t>sesin çeşitli müzik aletlerinden çıktığı zaman gösterdiği farklılığa sesin tınısı denir. Tını, sesin farklılığını ifade eder ve ses kaynağının cinsini belirlemeye yarayan ses özelliğidir. Aynı notayı çalan farklı müzik aletlerinin ürettiği ses dalgalarının frekansları aynıdır.</a:t>
            </a:r>
            <a:endParaRPr lang="tr-TR" sz="2000" dirty="0" smtClean="0">
              <a:latin typeface="Times New Roman" panose="02020603050405020304" pitchFamily="18" charset="0"/>
              <a:cs typeface="Times New Roman" panose="02020603050405020304" pitchFamily="18" charset="0"/>
            </a:endParaRPr>
          </a:p>
          <a:p>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30525" y="3954207"/>
            <a:ext cx="2768451" cy="2076338"/>
          </a:xfrm>
          <a:prstGeom prst="rect">
            <a:avLst/>
          </a:prstGeom>
        </p:spPr>
      </p:pic>
      <p:sp>
        <p:nvSpPr>
          <p:cNvPr id="5" name="Dikdörtgen 4"/>
          <p:cNvSpPr/>
          <p:nvPr/>
        </p:nvSpPr>
        <p:spPr>
          <a:xfrm>
            <a:off x="1863969" y="4448908"/>
            <a:ext cx="4317023" cy="14859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Aft>
                <a:spcPts val="0"/>
              </a:spcAft>
              <a:buFont typeface="Wingdings" pitchFamily="2" charset="2"/>
              <a:buChar char="ü"/>
              <a:defRPr/>
            </a:pPr>
            <a:r>
              <a:rPr lang="tr-TR" dirty="0"/>
              <a:t>Subjektif bir kavram olan tını, </a:t>
            </a:r>
            <a:r>
              <a:rPr lang="tr-TR" dirty="0" err="1"/>
              <a:t>mel</a:t>
            </a:r>
            <a:r>
              <a:rPr lang="tr-TR" dirty="0"/>
              <a:t> olarak isimlendirilen bir birim kullanılarak ölçülebilir.</a:t>
            </a:r>
          </a:p>
          <a:p>
            <a:pPr eaLnBrk="1" fontAlgn="auto" hangingPunct="1">
              <a:spcAft>
                <a:spcPts val="0"/>
              </a:spcAft>
              <a:buFont typeface="Wingdings" pitchFamily="2" charset="2"/>
              <a:buChar char="ü"/>
              <a:defRPr/>
            </a:pPr>
            <a:r>
              <a:rPr lang="tr-TR" dirty="0"/>
              <a:t>1000 </a:t>
            </a:r>
            <a:r>
              <a:rPr lang="tr-TR" dirty="0" err="1"/>
              <a:t>mel</a:t>
            </a:r>
            <a:r>
              <a:rPr lang="tr-TR" dirty="0"/>
              <a:t>, 40 </a:t>
            </a:r>
            <a:r>
              <a:rPr lang="tr-TR" dirty="0" err="1"/>
              <a:t>dB</a:t>
            </a:r>
            <a:r>
              <a:rPr lang="tr-TR" dirty="0"/>
              <a:t> </a:t>
            </a:r>
            <a:r>
              <a:rPr lang="tr-TR" dirty="0" err="1"/>
              <a:t>SPL’de</a:t>
            </a:r>
            <a:r>
              <a:rPr lang="tr-TR" dirty="0"/>
              <a:t> 1000Hz’lik bir sesin tınısıdır.</a:t>
            </a:r>
          </a:p>
        </p:txBody>
      </p:sp>
    </p:spTree>
    <p:extLst>
      <p:ext uri="{BB962C8B-B14F-4D97-AF65-F5344CB8AC3E}">
        <p14:creationId xmlns:p14="http://schemas.microsoft.com/office/powerpoint/2010/main" val="23701875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Gürlük:</a:t>
            </a:r>
          </a:p>
        </p:txBody>
      </p:sp>
      <p:sp>
        <p:nvSpPr>
          <p:cNvPr id="3" name="İçerik Yer Tutucusu 2"/>
          <p:cNvSpPr>
            <a:spLocks noGrp="1"/>
          </p:cNvSpPr>
          <p:nvPr>
            <p:ph idx="1"/>
          </p:nvPr>
        </p:nvSpPr>
        <p:spPr/>
        <p:txBody>
          <a:bodyPr/>
          <a:lstStyle/>
          <a:p>
            <a:r>
              <a:rPr lang="tr-TR" sz="2400" dirty="0">
                <a:latin typeface="Times New Roman" panose="02020603050405020304" pitchFamily="18" charset="0"/>
                <a:cs typeface="Times New Roman" panose="02020603050405020304" pitchFamily="18" charset="0"/>
              </a:rPr>
              <a:t>Gürlük, sesin fiziksel şiddetinin ifadesidir. Sesin şiddeti arttıkça gürlüğü de artmaktadır. </a:t>
            </a:r>
            <a:endParaRPr 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Sesin </a:t>
            </a:r>
            <a:r>
              <a:rPr lang="tr-TR" sz="2400" dirty="0" err="1">
                <a:latin typeface="Times New Roman" panose="02020603050405020304" pitchFamily="18" charset="0"/>
                <a:cs typeface="Times New Roman" panose="02020603050405020304" pitchFamily="18" charset="0"/>
              </a:rPr>
              <a:t>durasyonu</a:t>
            </a:r>
            <a:r>
              <a:rPr lang="tr-TR" sz="2400" dirty="0">
                <a:latin typeface="Times New Roman" panose="02020603050405020304" pitchFamily="18" charset="0"/>
                <a:cs typeface="Times New Roman" panose="02020603050405020304" pitchFamily="18" charset="0"/>
              </a:rPr>
              <a:t> ve frekansı gürlüğün hissedilmesine katkıda bulunur</a:t>
            </a:r>
            <a:r>
              <a:rPr lang="tr-TR" sz="2400" dirty="0" smtClean="0">
                <a:latin typeface="Times New Roman" panose="02020603050405020304" pitchFamily="18" charset="0"/>
                <a:cs typeface="Times New Roman" panose="02020603050405020304" pitchFamily="18" charset="0"/>
              </a:rPr>
              <a:t>..</a:t>
            </a:r>
            <a:endParaRPr lang="tr-TR" sz="2400" dirty="0">
              <a:latin typeface="Times New Roman" panose="02020603050405020304" pitchFamily="18" charset="0"/>
              <a:cs typeface="Times New Roman" panose="02020603050405020304" pitchFamily="18" charset="0"/>
            </a:endParaRPr>
          </a:p>
          <a:p>
            <a:endParaRPr lang="tr-TR" dirty="0"/>
          </a:p>
        </p:txBody>
      </p:sp>
      <p:sp>
        <p:nvSpPr>
          <p:cNvPr id="4" name="Oval 3"/>
          <p:cNvSpPr/>
          <p:nvPr/>
        </p:nvSpPr>
        <p:spPr>
          <a:xfrm>
            <a:off x="2602523" y="3437792"/>
            <a:ext cx="4870939" cy="197827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Aft>
                <a:spcPts val="0"/>
              </a:spcAft>
              <a:buFont typeface="Wingdings" pitchFamily="2" charset="2"/>
              <a:buChar char="ü"/>
              <a:defRPr/>
            </a:pPr>
            <a:r>
              <a:rPr lang="tr-TR"/>
              <a:t>Gürlük birimi, sone’dur. Farklı şiddetlerde 1000 Hz’lik bir sesin gürlüğünün karşılaştırılmasını ifade eder.</a:t>
            </a:r>
            <a:endParaRPr lang="tr-TR" dirty="0"/>
          </a:p>
        </p:txBody>
      </p:sp>
    </p:spTree>
    <p:extLst>
      <p:ext uri="{BB962C8B-B14F-4D97-AF65-F5344CB8AC3E}">
        <p14:creationId xmlns:p14="http://schemas.microsoft.com/office/powerpoint/2010/main" val="32389288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GÜRÜLTÜ</a:t>
            </a:r>
            <a:endParaRPr lang="tr-TR" dirty="0"/>
          </a:p>
        </p:txBody>
      </p:sp>
      <p:sp>
        <p:nvSpPr>
          <p:cNvPr id="3" name="İçerik Yer Tutucusu 2"/>
          <p:cNvSpPr>
            <a:spLocks noGrp="1"/>
          </p:cNvSpPr>
          <p:nvPr>
            <p:ph idx="1"/>
          </p:nvPr>
        </p:nvSpPr>
        <p:spPr/>
        <p:txBody>
          <a:bodyPr>
            <a:normAutofit/>
          </a:bodyPr>
          <a:lstStyle/>
          <a:p>
            <a:r>
              <a:rPr lang="tr-TR" sz="2000" dirty="0">
                <a:latin typeface="Times New Roman" panose="02020603050405020304" pitchFamily="18" charset="0"/>
                <a:cs typeface="Times New Roman" panose="02020603050405020304" pitchFamily="18" charset="0"/>
              </a:rPr>
              <a:t>Ses dalgalarında, aktarılan dalga boyları arasında </a:t>
            </a:r>
            <a:r>
              <a:rPr lang="tr-TR" sz="2000" dirty="0" err="1">
                <a:latin typeface="Times New Roman" panose="02020603050405020304" pitchFamily="18" charset="0"/>
                <a:cs typeface="Times New Roman" panose="02020603050405020304" pitchFamily="18" charset="0"/>
              </a:rPr>
              <a:t>harmonik</a:t>
            </a:r>
            <a:r>
              <a:rPr lang="tr-TR" sz="2000" dirty="0">
                <a:latin typeface="Times New Roman" panose="02020603050405020304" pitchFamily="18" charset="0"/>
                <a:cs typeface="Times New Roman" panose="02020603050405020304" pitchFamily="18" charset="0"/>
              </a:rPr>
              <a:t> bir uyum varsa tını veya melodi, dalga boyları gelişigüzel sıralanıyorsa gürültü olarak </a:t>
            </a:r>
            <a:r>
              <a:rPr lang="tr-TR" sz="2000" dirty="0" smtClean="0">
                <a:latin typeface="Times New Roman" panose="02020603050405020304" pitchFamily="18" charset="0"/>
                <a:cs typeface="Times New Roman" panose="02020603050405020304" pitchFamily="18" charset="0"/>
              </a:rPr>
              <a:t>isimlendirilir</a:t>
            </a:r>
          </a:p>
          <a:p>
            <a:r>
              <a:rPr lang="tr-TR" sz="2000" dirty="0">
                <a:latin typeface="Times New Roman" panose="02020603050405020304" pitchFamily="18" charset="0"/>
                <a:cs typeface="Times New Roman" panose="02020603050405020304" pitchFamily="18" charset="0"/>
              </a:rPr>
              <a:t>İnsanların işitme sağlığını ve duyusunu olumsuz yönde etkileyen, fizyolojik ve psikolojik dengesini bozan iş performansını, verimini azaltan, çevrenin hoşluğunu ve sakinliğini azaltarak veya yok ederek niteliğini değiştiren, gelişigüzel bir spektruma sahip istenmeyen seslerden oluşan önemli bir çevre kirleticisidir. Kişisel ve toplumsal yasam kalitesini bozan bir göstergedir.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5474" y="3852081"/>
            <a:ext cx="3317899" cy="2422192"/>
          </a:xfrm>
          <a:prstGeom prst="rect">
            <a:avLst/>
          </a:prstGeom>
        </p:spPr>
      </p:pic>
    </p:spTree>
    <p:extLst>
      <p:ext uri="{BB962C8B-B14F-4D97-AF65-F5344CB8AC3E}">
        <p14:creationId xmlns:p14="http://schemas.microsoft.com/office/powerpoint/2010/main" val="33647559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Sound Level </a:t>
            </a:r>
            <a:r>
              <a:rPr lang="tr-TR" dirty="0" err="1"/>
              <a:t>meter</a:t>
            </a:r>
            <a:endParaRPr lang="tr-TR" dirty="0"/>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Ses basıncı ve ağırlıklanmış ses düzeylerinin ölçümünü yapan cihazlara </a:t>
            </a:r>
            <a:r>
              <a:rPr lang="tr-TR" sz="2000" dirty="0" err="1">
                <a:latin typeface="Times New Roman" panose="02020603050405020304" pitchFamily="18" charset="0"/>
                <a:cs typeface="Times New Roman" panose="02020603050405020304" pitchFamily="18" charset="0"/>
              </a:rPr>
              <a:t>sound</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level</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meter</a:t>
            </a:r>
            <a:r>
              <a:rPr lang="tr-TR" sz="2000" dirty="0">
                <a:latin typeface="Times New Roman" panose="02020603050405020304" pitchFamily="18" charset="0"/>
                <a:cs typeface="Times New Roman" panose="02020603050405020304" pitchFamily="18" charset="0"/>
              </a:rPr>
              <a:t> denir.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Gürültü </a:t>
            </a:r>
            <a:r>
              <a:rPr lang="tr-TR" sz="2000" dirty="0">
                <a:latin typeface="Times New Roman" panose="02020603050405020304" pitchFamily="18" charset="0"/>
                <a:cs typeface="Times New Roman" panose="02020603050405020304" pitchFamily="18" charset="0"/>
              </a:rPr>
              <a:t>ölçümleri </a:t>
            </a:r>
            <a:r>
              <a:rPr lang="tr-TR" sz="2000" dirty="0" err="1">
                <a:latin typeface="Times New Roman" panose="02020603050405020304" pitchFamily="18" charset="0"/>
                <a:cs typeface="Times New Roman" panose="02020603050405020304" pitchFamily="18" charset="0"/>
              </a:rPr>
              <a:t>sound</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level</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meter</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die</a:t>
            </a:r>
            <a:r>
              <a:rPr lang="tr-TR" sz="2000" dirty="0">
                <a:latin typeface="Times New Roman" panose="02020603050405020304" pitchFamily="18" charset="0"/>
                <a:cs typeface="Times New Roman" panose="02020603050405020304" pitchFamily="18" charset="0"/>
              </a:rPr>
              <a:t> isimlendirilen cihazla ölçülür.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1607" y="3421962"/>
            <a:ext cx="2143125" cy="2143125"/>
          </a:xfrm>
          <a:prstGeom prst="rect">
            <a:avLst/>
          </a:prstGeom>
        </p:spPr>
      </p:pic>
      <p:sp>
        <p:nvSpPr>
          <p:cNvPr id="5" name="Yuvarlatılmış Dikdörtgen 4"/>
          <p:cNvSpPr/>
          <p:nvPr/>
        </p:nvSpPr>
        <p:spPr>
          <a:xfrm>
            <a:off x="7253654" y="3191608"/>
            <a:ext cx="4070838" cy="201343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Aft>
                <a:spcPts val="0"/>
              </a:spcAft>
              <a:defRPr/>
            </a:pPr>
            <a:r>
              <a:rPr lang="tr-TR"/>
              <a:t>SLM, odyometrelerin  ve işitmeyi test eden diğer cihazların kalibrasyonlarının kontrolünde ve gerekiyorsa yeniden yapılmasında, çeşitli amaçlar doğrultusunda gürültü düzeyinin belirlenmesinde kullanılmaktadırlar.</a:t>
            </a:r>
            <a:endParaRPr lang="tr-TR" dirty="0"/>
          </a:p>
        </p:txBody>
      </p:sp>
    </p:spTree>
    <p:extLst>
      <p:ext uri="{BB962C8B-B14F-4D97-AF65-F5344CB8AC3E}">
        <p14:creationId xmlns:p14="http://schemas.microsoft.com/office/powerpoint/2010/main" val="3304795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Bu cihazlar temelde ses dalgalarını algılayarak elektrik sinyaline dönüştüren bir mikrofon, mikrofondan gelen sinyalleri güçlendiren amplifikatör, elektronik olarak </a:t>
            </a:r>
            <a:r>
              <a:rPr lang="tr-TR" sz="2000" dirty="0" err="1">
                <a:latin typeface="Times New Roman" panose="02020603050405020304" pitchFamily="18" charset="0"/>
                <a:cs typeface="Times New Roman" panose="02020603050405020304" pitchFamily="18" charset="0"/>
              </a:rPr>
              <a:t>ağırlıklama</a:t>
            </a:r>
            <a:r>
              <a:rPr lang="tr-TR" sz="2000" dirty="0">
                <a:latin typeface="Times New Roman" panose="02020603050405020304" pitchFamily="18" charset="0"/>
                <a:cs typeface="Times New Roman" panose="02020603050405020304" pitchFamily="18" charset="0"/>
              </a:rPr>
              <a:t> ve filtreleme yapmaya olanak sağlayan devreler, karasız gürültü düzeylerinin ölçümünü sağlayan devreler ve ölçülen değerlerin okunduğu gösterge ile ilgili donanımdan oluşmaktadır. </a:t>
            </a:r>
            <a:endParaRPr lang="tr-TR" sz="2000" dirty="0" smtClean="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 SLM, odyometrelerin ve işitmeyi test eden diğer cihazların kalibrasyonlarının kontrolünde ve gerekiyorsa yeniden yapılmasında, çeşitli amaçlar doğrultusunda gürültü düzeyinin belirlenmesinde kullanılmaktadırlar.</a:t>
            </a:r>
          </a:p>
          <a:p>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0113" y="4055885"/>
            <a:ext cx="3996946" cy="2398168"/>
          </a:xfrm>
          <a:prstGeom prst="rect">
            <a:avLst/>
          </a:prstGeom>
        </p:spPr>
      </p:pic>
    </p:spTree>
    <p:extLst>
      <p:ext uri="{BB962C8B-B14F-4D97-AF65-F5344CB8AC3E}">
        <p14:creationId xmlns:p14="http://schemas.microsoft.com/office/powerpoint/2010/main" val="17010991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err="1">
                <a:latin typeface="Times New Roman" panose="02020603050405020304" pitchFamily="18" charset="0"/>
                <a:cs typeface="Times New Roman" panose="02020603050405020304" pitchFamily="18" charset="0"/>
              </a:rPr>
              <a:t>SLM’ler</a:t>
            </a:r>
            <a:r>
              <a:rPr lang="tr-TR" sz="2000" dirty="0">
                <a:latin typeface="Times New Roman" panose="02020603050405020304" pitchFamily="18" charset="0"/>
                <a:cs typeface="Times New Roman" panose="02020603050405020304" pitchFamily="18" charset="0"/>
              </a:rPr>
              <a:t> ağırlıklanmış filtrelere veya oktav-</a:t>
            </a:r>
            <a:r>
              <a:rPr lang="tr-TR" sz="2000" dirty="0" err="1">
                <a:latin typeface="Times New Roman" panose="02020603050405020304" pitchFamily="18" charset="0"/>
                <a:cs typeface="Times New Roman" panose="02020603050405020304" pitchFamily="18" charset="0"/>
              </a:rPr>
              <a:t>band</a:t>
            </a:r>
            <a:r>
              <a:rPr lang="tr-TR" sz="2000" dirty="0">
                <a:latin typeface="Times New Roman" panose="02020603050405020304" pitchFamily="18" charset="0"/>
                <a:cs typeface="Times New Roman" panose="02020603050405020304" pitchFamily="18" charset="0"/>
              </a:rPr>
              <a:t> ya da third-octave </a:t>
            </a:r>
            <a:r>
              <a:rPr lang="tr-TR" sz="2000" dirty="0" err="1">
                <a:latin typeface="Times New Roman" panose="02020603050405020304" pitchFamily="18" charset="0"/>
                <a:cs typeface="Times New Roman" panose="02020603050405020304" pitchFamily="18" charset="0"/>
              </a:rPr>
              <a:t>band</a:t>
            </a:r>
            <a:r>
              <a:rPr lang="tr-TR" sz="2000" dirty="0">
                <a:latin typeface="Times New Roman" panose="02020603050405020304" pitchFamily="18" charset="0"/>
                <a:cs typeface="Times New Roman" panose="02020603050405020304" pitchFamily="18" charset="0"/>
              </a:rPr>
              <a:t> filtrelere göre de ölçüm yapabilmektedir.</a:t>
            </a:r>
          </a:p>
          <a:p>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7537" y="2775328"/>
            <a:ext cx="4379722" cy="2571031"/>
          </a:xfrm>
          <a:prstGeom prst="rect">
            <a:avLst/>
          </a:prstGeom>
        </p:spPr>
      </p:pic>
    </p:spTree>
    <p:extLst>
      <p:ext uri="{BB962C8B-B14F-4D97-AF65-F5344CB8AC3E}">
        <p14:creationId xmlns:p14="http://schemas.microsoft.com/office/powerpoint/2010/main" val="16468417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AĞIRLIKLANMIŞ FİLTRELER</a:t>
            </a:r>
            <a:endParaRPr lang="tr-TR" dirty="0"/>
          </a:p>
        </p:txBody>
      </p:sp>
      <p:sp>
        <p:nvSpPr>
          <p:cNvPr id="3" name="İçerik Yer Tutucusu 2"/>
          <p:cNvSpPr>
            <a:spLocks noGrp="1"/>
          </p:cNvSpPr>
          <p:nvPr>
            <p:ph idx="1"/>
          </p:nvPr>
        </p:nvSpPr>
        <p:spPr/>
        <p:txBody>
          <a:bodyPr/>
          <a:lstStyle/>
          <a:p>
            <a:r>
              <a:rPr lang="tr-TR" sz="2000" dirty="0" err="1">
                <a:latin typeface="Times New Roman" panose="02020603050405020304" pitchFamily="18" charset="0"/>
                <a:cs typeface="Times New Roman" panose="02020603050405020304" pitchFamily="18" charset="0"/>
              </a:rPr>
              <a:t>SLM’ler</a:t>
            </a:r>
            <a:r>
              <a:rPr lang="tr-TR" sz="2000" dirty="0">
                <a:latin typeface="Times New Roman" panose="02020603050405020304" pitchFamily="18" charset="0"/>
                <a:cs typeface="Times New Roman" panose="02020603050405020304" pitchFamily="18" charset="0"/>
              </a:rPr>
              <a:t> ağırlıklanmış filtrelere (</a:t>
            </a:r>
            <a:r>
              <a:rPr lang="tr-TR" sz="2000" dirty="0" err="1">
                <a:latin typeface="Times New Roman" panose="02020603050405020304" pitchFamily="18" charset="0"/>
                <a:cs typeface="Times New Roman" panose="02020603050405020304" pitchFamily="18" charset="0"/>
              </a:rPr>
              <a:t>weighting</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filters</a:t>
            </a:r>
            <a:r>
              <a:rPr lang="tr-TR" sz="2000" dirty="0">
                <a:latin typeface="Times New Roman" panose="02020603050405020304" pitchFamily="18" charset="0"/>
                <a:cs typeface="Times New Roman" panose="02020603050405020304" pitchFamily="18" charset="0"/>
              </a:rPr>
              <a:t>) sahiptirler. </a:t>
            </a:r>
            <a:endParaRPr lang="tr-TR" sz="2000" dirty="0" smtClean="0">
              <a:latin typeface="Times New Roman" panose="02020603050405020304" pitchFamily="18" charset="0"/>
              <a:cs typeface="Times New Roman" panose="02020603050405020304" pitchFamily="18" charset="0"/>
            </a:endParaRPr>
          </a:p>
          <a:p>
            <a:r>
              <a:rPr lang="tr-TR" sz="2000" dirty="0" err="1" smtClean="0">
                <a:latin typeface="Times New Roman" panose="02020603050405020304" pitchFamily="18" charset="0"/>
                <a:cs typeface="Times New Roman" panose="02020603050405020304" pitchFamily="18" charset="0"/>
              </a:rPr>
              <a:t>Ağırlıklanmış</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filtreler, spektrumda belirli frekans bölgelerine verilen vurguyu artırırken belirli frekans bölgelerine verilen vurguyu azaltırlar.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Burada </a:t>
            </a:r>
            <a:r>
              <a:rPr lang="tr-TR" sz="2000" dirty="0" err="1">
                <a:latin typeface="Times New Roman" panose="02020603050405020304" pitchFamily="18" charset="0"/>
                <a:cs typeface="Times New Roman" panose="02020603050405020304" pitchFamily="18" charset="0"/>
              </a:rPr>
              <a:t>ağırlıklama</a:t>
            </a:r>
            <a:r>
              <a:rPr lang="tr-TR" sz="2000" dirty="0">
                <a:latin typeface="Times New Roman" panose="02020603050405020304" pitchFamily="18" charset="0"/>
                <a:cs typeface="Times New Roman" panose="02020603050405020304" pitchFamily="18" charset="0"/>
              </a:rPr>
              <a:t> terimi, ölçülen fiziksel basınç dalgalanmasının frekansa bağımlı olarak değiştirilmesi işlemini simgelemek için kullanılmaktadır.</a:t>
            </a:r>
          </a:p>
          <a:p>
            <a:endParaRPr lang="tr-TR" dirty="0"/>
          </a:p>
        </p:txBody>
      </p:sp>
    </p:spTree>
    <p:extLst>
      <p:ext uri="{BB962C8B-B14F-4D97-AF65-F5344CB8AC3E}">
        <p14:creationId xmlns:p14="http://schemas.microsoft.com/office/powerpoint/2010/main" val="3072364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400" dirty="0">
                <a:latin typeface="Times New Roman" panose="02020603050405020304" pitchFamily="18" charset="0"/>
                <a:cs typeface="Times New Roman" panose="02020603050405020304" pitchFamily="18" charset="0"/>
              </a:rPr>
              <a:t>Elde edilen ses düzeyleri ise uygulanan biçimlendirme işleminin tipine bağlı olarak </a:t>
            </a:r>
            <a:r>
              <a:rPr lang="tr-TR" sz="2400" dirty="0" err="1">
                <a:latin typeface="Times New Roman" panose="02020603050405020304" pitchFamily="18" charset="0"/>
                <a:cs typeface="Times New Roman" panose="02020603050405020304" pitchFamily="18" charset="0"/>
              </a:rPr>
              <a:t>dBA</a:t>
            </a:r>
            <a:r>
              <a:rPr lang="tr-TR" sz="2400" dirty="0">
                <a:latin typeface="Times New Roman" panose="02020603050405020304" pitchFamily="18" charset="0"/>
                <a:cs typeface="Times New Roman" panose="02020603050405020304" pitchFamily="18" charset="0"/>
              </a:rPr>
              <a:t>, </a:t>
            </a:r>
            <a:r>
              <a:rPr lang="tr-TR" sz="2400" dirty="0" err="1">
                <a:latin typeface="Times New Roman" panose="02020603050405020304" pitchFamily="18" charset="0"/>
                <a:cs typeface="Times New Roman" panose="02020603050405020304" pitchFamily="18" charset="0"/>
              </a:rPr>
              <a:t>dBB</a:t>
            </a:r>
            <a:r>
              <a:rPr lang="tr-TR" sz="2400" dirty="0">
                <a:latin typeface="Times New Roman" panose="02020603050405020304" pitchFamily="18" charset="0"/>
                <a:cs typeface="Times New Roman" panose="02020603050405020304" pitchFamily="18" charset="0"/>
              </a:rPr>
              <a:t>, </a:t>
            </a:r>
            <a:r>
              <a:rPr lang="tr-TR" sz="2400" dirty="0" err="1">
                <a:latin typeface="Times New Roman" panose="02020603050405020304" pitchFamily="18" charset="0"/>
                <a:cs typeface="Times New Roman" panose="02020603050405020304" pitchFamily="18" charset="0"/>
              </a:rPr>
              <a:t>dBC</a:t>
            </a:r>
            <a:r>
              <a:rPr lang="tr-TR" sz="2400" dirty="0">
                <a:latin typeface="Times New Roman" panose="02020603050405020304" pitchFamily="18" charset="0"/>
                <a:cs typeface="Times New Roman" panose="02020603050405020304" pitchFamily="18" charset="0"/>
              </a:rPr>
              <a:t> cinsinden ifade edilmektedirler.</a:t>
            </a:r>
          </a:p>
          <a:p>
            <a:endParaRPr lang="tr-TR" dirty="0"/>
          </a:p>
        </p:txBody>
      </p:sp>
      <p:pic>
        <p:nvPicPr>
          <p:cNvPr id="4" name="Resim 3"/>
          <p:cNvPicPr>
            <a:picLocks noChangeAspect="1"/>
          </p:cNvPicPr>
          <p:nvPr/>
        </p:nvPicPr>
        <p:blipFill>
          <a:blip r:embed="rId2"/>
          <a:stretch>
            <a:fillRect/>
          </a:stretch>
        </p:blipFill>
        <p:spPr>
          <a:xfrm>
            <a:off x="4241860" y="2932480"/>
            <a:ext cx="4175006" cy="3130062"/>
          </a:xfrm>
          <a:prstGeom prst="rect">
            <a:avLst/>
          </a:prstGeom>
        </p:spPr>
      </p:pic>
    </p:spTree>
    <p:extLst>
      <p:ext uri="{BB962C8B-B14F-4D97-AF65-F5344CB8AC3E}">
        <p14:creationId xmlns:p14="http://schemas.microsoft.com/office/powerpoint/2010/main" val="25801902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400" dirty="0">
                <a:latin typeface="Times New Roman" panose="02020603050405020304" pitchFamily="18" charset="0"/>
                <a:cs typeface="Times New Roman" panose="02020603050405020304" pitchFamily="18" charset="0"/>
              </a:rPr>
              <a:t>Kişilerin gürültüden kaynaklanan işitme kaybı hasarlarının değerlendirilmesinde A ağırlıklı ses düzeyleri kullanılmaktadır. Gürültü denetim ve gürültüden </a:t>
            </a:r>
            <a:r>
              <a:rPr lang="tr-TR" sz="2400" dirty="0" err="1">
                <a:latin typeface="Times New Roman" panose="02020603050405020304" pitchFamily="18" charset="0"/>
                <a:cs typeface="Times New Roman" panose="02020603050405020304" pitchFamily="18" charset="0"/>
              </a:rPr>
              <a:t>etkilenim</a:t>
            </a:r>
            <a:r>
              <a:rPr lang="tr-TR" sz="2400" dirty="0">
                <a:latin typeface="Times New Roman" panose="02020603050405020304" pitchFamily="18" charset="0"/>
                <a:cs typeface="Times New Roman" panose="02020603050405020304" pitchFamily="18" charset="0"/>
              </a:rPr>
              <a:t> çalışmalarında ise B ve C ağırlıklı ses düzeyleri kullanılmaktadır.</a:t>
            </a:r>
          </a:p>
          <a:p>
            <a:endParaRPr lang="tr-TR" dirty="0"/>
          </a:p>
        </p:txBody>
      </p:sp>
    </p:spTree>
    <p:extLst>
      <p:ext uri="{BB962C8B-B14F-4D97-AF65-F5344CB8AC3E}">
        <p14:creationId xmlns:p14="http://schemas.microsoft.com/office/powerpoint/2010/main" val="12638827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Oktav Bant Filtreleme </a:t>
            </a:r>
          </a:p>
        </p:txBody>
      </p:sp>
      <p:sp>
        <p:nvSpPr>
          <p:cNvPr id="3" name="İçerik Yer Tutucusu 2"/>
          <p:cNvSpPr>
            <a:spLocks noGrp="1"/>
          </p:cNvSpPr>
          <p:nvPr>
            <p:ph idx="1"/>
          </p:nvPr>
        </p:nvSpPr>
        <p:spPr/>
        <p:txBody>
          <a:bodyPr/>
          <a:lstStyle/>
          <a:p>
            <a:r>
              <a:rPr lang="tr-TR" sz="2000" dirty="0" err="1">
                <a:latin typeface="Times New Roman" panose="02020603050405020304" pitchFamily="18" charset="0"/>
                <a:cs typeface="Times New Roman" panose="02020603050405020304" pitchFamily="18" charset="0"/>
              </a:rPr>
              <a:t>SLM’ler</a:t>
            </a:r>
            <a:r>
              <a:rPr lang="tr-TR" sz="2000" dirty="0">
                <a:latin typeface="Times New Roman" panose="02020603050405020304" pitchFamily="18" charset="0"/>
                <a:cs typeface="Times New Roman" panose="02020603050405020304" pitchFamily="18" charset="0"/>
              </a:rPr>
              <a:t> oktav </a:t>
            </a:r>
            <a:r>
              <a:rPr lang="tr-TR" sz="2000" dirty="0" err="1">
                <a:latin typeface="Times New Roman" panose="02020603050405020304" pitchFamily="18" charset="0"/>
                <a:cs typeface="Times New Roman" panose="02020603050405020304" pitchFamily="18" charset="0"/>
              </a:rPr>
              <a:t>band</a:t>
            </a:r>
            <a:r>
              <a:rPr lang="tr-TR" sz="2000" dirty="0">
                <a:latin typeface="Times New Roman" panose="02020603050405020304" pitchFamily="18" charset="0"/>
                <a:cs typeface="Times New Roman" panose="02020603050405020304" pitchFamily="18" charset="0"/>
              </a:rPr>
              <a:t> filtrelere de sahiptirler.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Buradaki </a:t>
            </a:r>
            <a:r>
              <a:rPr lang="tr-TR" sz="2000" dirty="0">
                <a:latin typeface="Times New Roman" panose="02020603050405020304" pitchFamily="18" charset="0"/>
                <a:cs typeface="Times New Roman" panose="02020603050405020304" pitchFamily="18" charset="0"/>
              </a:rPr>
              <a:t>amaç tüm frekanslar yerine </a:t>
            </a:r>
            <a:r>
              <a:rPr lang="tr-TR" sz="2000" dirty="0" err="1">
                <a:latin typeface="Times New Roman" panose="02020603050405020304" pitchFamily="18" charset="0"/>
                <a:cs typeface="Times New Roman" panose="02020603050405020304" pitchFamily="18" charset="0"/>
              </a:rPr>
              <a:t>SLM’nin</a:t>
            </a:r>
            <a:r>
              <a:rPr lang="tr-TR" sz="2000" dirty="0">
                <a:latin typeface="Times New Roman" panose="02020603050405020304" pitchFamily="18" charset="0"/>
                <a:cs typeface="Times New Roman" panose="02020603050405020304" pitchFamily="18" charset="0"/>
              </a:rPr>
              <a:t> belirli bir frekans </a:t>
            </a:r>
            <a:r>
              <a:rPr lang="tr-TR" sz="2000" dirty="0" err="1">
                <a:latin typeface="Times New Roman" panose="02020603050405020304" pitchFamily="18" charset="0"/>
                <a:cs typeface="Times New Roman" panose="02020603050405020304" pitchFamily="18" charset="0"/>
              </a:rPr>
              <a:t>ranjındaki</a:t>
            </a:r>
            <a:r>
              <a:rPr lang="tr-TR" sz="2000" dirty="0">
                <a:latin typeface="Times New Roman" panose="02020603050405020304" pitchFamily="18" charset="0"/>
                <a:cs typeface="Times New Roman" panose="02020603050405020304" pitchFamily="18" charset="0"/>
              </a:rPr>
              <a:t> seslere odaklanmasını sağlamaktır.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Oktav </a:t>
            </a:r>
            <a:r>
              <a:rPr lang="tr-TR" sz="2000" dirty="0" err="1">
                <a:latin typeface="Times New Roman" panose="02020603050405020304" pitchFamily="18" charset="0"/>
                <a:cs typeface="Times New Roman" panose="02020603050405020304" pitchFamily="18" charset="0"/>
              </a:rPr>
              <a:t>band</a:t>
            </a:r>
            <a:r>
              <a:rPr lang="tr-TR" sz="2000" dirty="0">
                <a:latin typeface="Times New Roman" panose="02020603050405020304" pitchFamily="18" charset="0"/>
                <a:cs typeface="Times New Roman" panose="02020603050405020304" pitchFamily="18" charset="0"/>
              </a:rPr>
              <a:t> filtreleme sayesinde analiz tüm frekans </a:t>
            </a:r>
            <a:r>
              <a:rPr lang="tr-TR" sz="2000" dirty="0" err="1">
                <a:latin typeface="Times New Roman" panose="02020603050405020304" pitchFamily="18" charset="0"/>
                <a:cs typeface="Times New Roman" panose="02020603050405020304" pitchFamily="18" charset="0"/>
              </a:rPr>
              <a:t>ranjı</a:t>
            </a:r>
            <a:r>
              <a:rPr lang="tr-TR" sz="2000" dirty="0">
                <a:latin typeface="Times New Roman" panose="02020603050405020304" pitchFamily="18" charset="0"/>
                <a:cs typeface="Times New Roman" panose="02020603050405020304" pitchFamily="18" charset="0"/>
              </a:rPr>
              <a:t> boyunca değil seçilen frekans aralığında yapılmış olmaktadır.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Oktav </a:t>
            </a:r>
            <a:r>
              <a:rPr lang="tr-TR" sz="2000" dirty="0" err="1">
                <a:latin typeface="Times New Roman" panose="02020603050405020304" pitchFamily="18" charset="0"/>
                <a:cs typeface="Times New Roman" panose="02020603050405020304" pitchFamily="18" charset="0"/>
              </a:rPr>
              <a:t>band</a:t>
            </a:r>
            <a:r>
              <a:rPr lang="tr-TR" sz="2000" dirty="0">
                <a:latin typeface="Times New Roman" panose="02020603050405020304" pitchFamily="18" charset="0"/>
                <a:cs typeface="Times New Roman" panose="02020603050405020304" pitchFamily="18" charset="0"/>
              </a:rPr>
              <a:t>, merkez frekansına göre isimlendirilir. </a:t>
            </a:r>
          </a:p>
        </p:txBody>
      </p:sp>
    </p:spTree>
    <p:extLst>
      <p:ext uri="{BB962C8B-B14F-4D97-AF65-F5344CB8AC3E}">
        <p14:creationId xmlns:p14="http://schemas.microsoft.com/office/powerpoint/2010/main" val="4184298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Third-</a:t>
            </a:r>
            <a:r>
              <a:rPr lang="tr-TR" dirty="0" err="1" smtClean="0"/>
              <a:t>octave</a:t>
            </a:r>
            <a:r>
              <a:rPr lang="tr-TR" dirty="0" smtClean="0"/>
              <a:t> </a:t>
            </a:r>
            <a:r>
              <a:rPr lang="tr-TR" dirty="0" err="1" smtClean="0"/>
              <a:t>Band</a:t>
            </a:r>
            <a:r>
              <a:rPr lang="tr-TR" dirty="0" smtClean="0"/>
              <a:t> Filtreler </a:t>
            </a:r>
            <a:endParaRPr lang="tr-TR" dirty="0"/>
          </a:p>
        </p:txBody>
      </p:sp>
      <p:sp>
        <p:nvSpPr>
          <p:cNvPr id="3" name="İçerik Yer Tutucusu 2"/>
          <p:cNvSpPr>
            <a:spLocks noGrp="1"/>
          </p:cNvSpPr>
          <p:nvPr>
            <p:ph idx="1"/>
          </p:nvPr>
        </p:nvSpPr>
        <p:spPr/>
        <p:txBody>
          <a:bodyPr>
            <a:normAutofit/>
          </a:bodyPr>
          <a:lstStyle/>
          <a:p>
            <a:r>
              <a:rPr lang="tr-TR" sz="2000" dirty="0">
                <a:latin typeface="Times New Roman" panose="02020603050405020304" pitchFamily="18" charset="0"/>
                <a:cs typeface="Times New Roman" panose="02020603050405020304" pitchFamily="18" charset="0"/>
              </a:rPr>
              <a:t>Çok daha hassas bir ölçüm yapılmak isteniyorsa third-octave </a:t>
            </a:r>
            <a:r>
              <a:rPr lang="tr-TR" sz="2000" dirty="0" err="1">
                <a:latin typeface="Times New Roman" panose="02020603050405020304" pitchFamily="18" charset="0"/>
                <a:cs typeface="Times New Roman" panose="02020603050405020304" pitchFamily="18" charset="0"/>
              </a:rPr>
              <a:t>band</a:t>
            </a:r>
            <a:r>
              <a:rPr lang="tr-TR" sz="2000" dirty="0">
                <a:latin typeface="Times New Roman" panose="02020603050405020304" pitchFamily="18" charset="0"/>
                <a:cs typeface="Times New Roman" panose="02020603050405020304" pitchFamily="18" charset="0"/>
              </a:rPr>
              <a:t> filtreler kullanılmaktadır.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Burada </a:t>
            </a:r>
            <a:r>
              <a:rPr lang="tr-TR" sz="2000" dirty="0">
                <a:latin typeface="Times New Roman" panose="02020603050405020304" pitchFamily="18" charset="0"/>
                <a:cs typeface="Times New Roman" panose="02020603050405020304" pitchFamily="18" charset="0"/>
              </a:rPr>
              <a:t>her bir filtre bir oktav genişliğinin üçte biri kadar bir genişliğe sahiptir. Örneğin 500 Hz third-octave </a:t>
            </a:r>
            <a:r>
              <a:rPr lang="tr-TR" sz="2000" dirty="0" err="1">
                <a:latin typeface="Times New Roman" panose="02020603050405020304" pitchFamily="18" charset="0"/>
                <a:cs typeface="Times New Roman" panose="02020603050405020304" pitchFamily="18" charset="0"/>
              </a:rPr>
              <a:t>band</a:t>
            </a:r>
            <a:r>
              <a:rPr lang="tr-TR" sz="2000" dirty="0">
                <a:latin typeface="Times New Roman" panose="02020603050405020304" pitchFamily="18" charset="0"/>
                <a:cs typeface="Times New Roman" panose="02020603050405020304" pitchFamily="18" charset="0"/>
              </a:rPr>
              <a:t> filtre, 450 ile 560 Hz arasını; 4000 Hz third-octave </a:t>
            </a:r>
            <a:r>
              <a:rPr lang="tr-TR" sz="2000" dirty="0" err="1">
                <a:latin typeface="Times New Roman" panose="02020603050405020304" pitchFamily="18" charset="0"/>
                <a:cs typeface="Times New Roman" panose="02020603050405020304" pitchFamily="18" charset="0"/>
              </a:rPr>
              <a:t>band</a:t>
            </a:r>
            <a:r>
              <a:rPr lang="tr-TR" sz="2000" dirty="0">
                <a:latin typeface="Times New Roman" panose="02020603050405020304" pitchFamily="18" charset="0"/>
                <a:cs typeface="Times New Roman" panose="02020603050405020304" pitchFamily="18" charset="0"/>
              </a:rPr>
              <a:t> filtre ise 3550 ile 4500 Hz arasını içerir.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Oktav </a:t>
            </a:r>
            <a:r>
              <a:rPr lang="tr-TR" sz="2000" dirty="0" err="1">
                <a:latin typeface="Times New Roman" panose="02020603050405020304" pitchFamily="18" charset="0"/>
                <a:cs typeface="Times New Roman" panose="02020603050405020304" pitchFamily="18" charset="0"/>
              </a:rPr>
              <a:t>band</a:t>
            </a:r>
            <a:r>
              <a:rPr lang="tr-TR" sz="2000" dirty="0">
                <a:latin typeface="Times New Roman" panose="02020603050405020304" pitchFamily="18" charset="0"/>
                <a:cs typeface="Times New Roman" panose="02020603050405020304" pitchFamily="18" charset="0"/>
              </a:rPr>
              <a:t> ve third-octave </a:t>
            </a:r>
            <a:r>
              <a:rPr lang="tr-TR" sz="2000" dirty="0" err="1">
                <a:latin typeface="Times New Roman" panose="02020603050405020304" pitchFamily="18" charset="0"/>
                <a:cs typeface="Times New Roman" panose="02020603050405020304" pitchFamily="18" charset="0"/>
              </a:rPr>
              <a:t>band</a:t>
            </a:r>
            <a:r>
              <a:rPr lang="tr-TR" sz="2000" dirty="0">
                <a:latin typeface="Times New Roman" panose="02020603050405020304" pitchFamily="18" charset="0"/>
                <a:cs typeface="Times New Roman" panose="02020603050405020304" pitchFamily="18" charset="0"/>
              </a:rPr>
              <a:t> filtreler, daha dar bir frekans </a:t>
            </a:r>
            <a:r>
              <a:rPr lang="tr-TR" sz="2000" dirty="0" err="1">
                <a:latin typeface="Times New Roman" panose="02020603050405020304" pitchFamily="18" charset="0"/>
                <a:cs typeface="Times New Roman" panose="02020603050405020304" pitchFamily="18" charset="0"/>
              </a:rPr>
              <a:t>ranjında</a:t>
            </a:r>
            <a:r>
              <a:rPr lang="tr-TR" sz="2000" dirty="0">
                <a:latin typeface="Times New Roman" panose="02020603050405020304" pitchFamily="18" charset="0"/>
                <a:cs typeface="Times New Roman" panose="02020603050405020304" pitchFamily="18" charset="0"/>
              </a:rPr>
              <a:t> diğer frekansların etkisi olmaksızın ölçüm yapmak istediğimizde oldukça kullanışlıdır.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3476" y="3771900"/>
            <a:ext cx="2202719" cy="2202719"/>
          </a:xfrm>
          <a:prstGeom prst="rect">
            <a:avLst/>
          </a:prstGeom>
        </p:spPr>
      </p:pic>
    </p:spTree>
    <p:extLst>
      <p:ext uri="{BB962C8B-B14F-4D97-AF65-F5344CB8AC3E}">
        <p14:creationId xmlns:p14="http://schemas.microsoft.com/office/powerpoint/2010/main" val="27945571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endParaRPr lang="tr-TR" dirty="0"/>
          </a:p>
          <a:p>
            <a:pPr marL="0" indent="0">
              <a:buNone/>
            </a:pPr>
            <a:endParaRPr lang="tr-TR" dirty="0" smtClean="0"/>
          </a:p>
          <a:p>
            <a:pPr marL="0" indent="0">
              <a:buNone/>
            </a:pPr>
            <a:endParaRPr lang="tr-TR" dirty="0"/>
          </a:p>
          <a:p>
            <a:pPr marL="0" indent="0">
              <a:buNone/>
            </a:pPr>
            <a:r>
              <a:rPr lang="tr-TR" dirty="0" smtClean="0"/>
              <a:t>      Dersi dinlediğiniz için teşekkürler…</a:t>
            </a:r>
            <a:endParaRPr lang="tr-TR" dirty="0"/>
          </a:p>
        </p:txBody>
      </p:sp>
    </p:spTree>
    <p:extLst>
      <p:ext uri="{BB962C8B-B14F-4D97-AF65-F5344CB8AC3E}">
        <p14:creationId xmlns:p14="http://schemas.microsoft.com/office/powerpoint/2010/main" val="3936709230"/>
      </p:ext>
    </p:extLst>
  </p:cSld>
  <p:clrMapOvr>
    <a:masterClrMapping/>
  </p:clrMapOvr>
</p:sld>
</file>

<file path=ppt/theme/theme1.xml><?xml version="1.0" encoding="utf-8"?>
<a:theme xmlns:a="http://schemas.openxmlformats.org/drawingml/2006/main" name="Tem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 id="{A4098475-80CE-4C0E-8666-468BE98C6DFC}" vid="{48A5A7B3-2A56-4590-B17C-721EB52848BA}"/>
    </a:ext>
  </a:extLst>
</a:theme>
</file>

<file path=docProps/app.xml><?xml version="1.0" encoding="utf-8"?>
<Properties xmlns="http://schemas.openxmlformats.org/officeDocument/2006/extended-properties" xmlns:vt="http://schemas.openxmlformats.org/officeDocument/2006/docPropsVTypes">
  <Template>Tema1</Template>
  <TotalTime>1001</TotalTime>
  <Words>2310</Words>
  <Application>Microsoft Office PowerPoint</Application>
  <PresentationFormat>Geniş ekran</PresentationFormat>
  <Paragraphs>181</Paragraphs>
  <Slides>45</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45</vt:i4>
      </vt:variant>
    </vt:vector>
  </HeadingPairs>
  <TitlesOfParts>
    <vt:vector size="50" baseType="lpstr">
      <vt:lpstr>Arial</vt:lpstr>
      <vt:lpstr>Symbol</vt:lpstr>
      <vt:lpstr>Times New Roman</vt:lpstr>
      <vt:lpstr>Wingdings</vt:lpstr>
      <vt:lpstr>Tema1</vt:lpstr>
      <vt:lpstr>PowerPoint Sunusu</vt:lpstr>
      <vt:lpstr>PowerPoint Sunusu</vt:lpstr>
      <vt:lpstr>PowerPoint Sunusu</vt:lpstr>
      <vt:lpstr>PowerPoint Sunusu</vt:lpstr>
      <vt:lpstr>SESİN AKUSTİK ÖZELLİKLERİ</vt:lpstr>
      <vt:lpstr>PowerPoint Sunusu</vt:lpstr>
      <vt:lpstr>PowerPoint Sunusu</vt:lpstr>
      <vt:lpstr>Frekansı hesaplayalım..</vt:lpstr>
      <vt:lpstr>Amplitüd </vt:lpstr>
      <vt:lpstr>PowerPoint Sunusu</vt:lpstr>
      <vt:lpstr>Periyot</vt:lpstr>
      <vt:lpstr>SESİN AKUSTİK ÖZELLİKLERİ</vt:lpstr>
      <vt:lpstr> Dalga boyu(λ): </vt:lpstr>
      <vt:lpstr>SESİN AKUSTİK ÖZELLİKLERİ</vt:lpstr>
      <vt:lpstr>Ses hızı: </vt:lpstr>
      <vt:lpstr>Hesaplayalım..</vt:lpstr>
      <vt:lpstr>Faz farkı </vt:lpstr>
      <vt:lpstr>PowerPoint Sunusu</vt:lpstr>
      <vt:lpstr>Kompleks (Karmaşık) Dalgalar</vt:lpstr>
      <vt:lpstr>Kompleks Dalga</vt:lpstr>
      <vt:lpstr>PowerPoint Sunusu</vt:lpstr>
      <vt:lpstr>Tekrar Edelim</vt:lpstr>
      <vt:lpstr>Ses Şiddeti</vt:lpstr>
      <vt:lpstr>Ses Basıncı</vt:lpstr>
      <vt:lpstr>PowerPoint Sunusu</vt:lpstr>
      <vt:lpstr>DESİBEL KAVRAMI</vt:lpstr>
      <vt:lpstr>DESİBEL KAVRAMI</vt:lpstr>
      <vt:lpstr>SESİN AKUSTİK ÖZELLİKLERİ</vt:lpstr>
      <vt:lpstr>dB HL - Hearing Level</vt:lpstr>
      <vt:lpstr>dB SL - Sensation Level</vt:lpstr>
      <vt:lpstr>SESİN PSİKOAKUSTİK ÖZELLİKLERİ</vt:lpstr>
      <vt:lpstr>Perde:</vt:lpstr>
      <vt:lpstr>Frekans Perde İlişkisi</vt:lpstr>
      <vt:lpstr>Tını </vt:lpstr>
      <vt:lpstr>Gürlük:</vt:lpstr>
      <vt:lpstr>GÜRÜLTÜ</vt:lpstr>
      <vt:lpstr>Sound Level meter</vt:lpstr>
      <vt:lpstr>PowerPoint Sunusu</vt:lpstr>
      <vt:lpstr>PowerPoint Sunusu</vt:lpstr>
      <vt:lpstr>AĞIRLIKLANMIŞ FİLTRELER</vt:lpstr>
      <vt:lpstr>PowerPoint Sunusu</vt:lpstr>
      <vt:lpstr>PowerPoint Sunusu</vt:lpstr>
      <vt:lpstr>Oktav Bant Filtreleme </vt:lpstr>
      <vt:lpstr>Third-octave Band Filtreler </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AKUSTİK FİZİK</dc:title>
  <dc:creator>ERMAN</dc:creator>
  <cp:lastModifiedBy>bilgisayarart@outlook.com</cp:lastModifiedBy>
  <cp:revision>67</cp:revision>
  <dcterms:created xsi:type="dcterms:W3CDTF">2020-08-19T12:17:53Z</dcterms:created>
  <dcterms:modified xsi:type="dcterms:W3CDTF">2020-10-28T08:06:00Z</dcterms:modified>
</cp:coreProperties>
</file>